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.xml" ContentType="application/vnd.openxmlformats-officedocument.presentationml.notesSlide+xml"/>
  <Override PartName="/ppt/charts/chart17.xml" ContentType="application/vnd.openxmlformats-officedocument.drawingml.chart+xml"/>
  <Override PartName="/ppt/notesSlides/notesSlide2.xml" ContentType="application/vnd.openxmlformats-officedocument.presentationml.notesSlide+xml"/>
  <Override PartName="/ppt/charts/chart1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  <p:sldMasterId id="2147483684" r:id="rId2"/>
  </p:sldMasterIdLst>
  <p:notesMasterIdLst>
    <p:notesMasterId r:id="rId33"/>
  </p:notesMasterIdLst>
  <p:handoutMasterIdLst>
    <p:handoutMasterId r:id="rId34"/>
  </p:handoutMasterIdLst>
  <p:sldIdLst>
    <p:sldId id="320" r:id="rId3"/>
    <p:sldId id="528" r:id="rId4"/>
    <p:sldId id="462" r:id="rId5"/>
    <p:sldId id="463" r:id="rId6"/>
    <p:sldId id="464" r:id="rId7"/>
    <p:sldId id="465" r:id="rId8"/>
    <p:sldId id="498" r:id="rId9"/>
    <p:sldId id="499" r:id="rId10"/>
    <p:sldId id="500" r:id="rId11"/>
    <p:sldId id="501" r:id="rId12"/>
    <p:sldId id="502" r:id="rId13"/>
    <p:sldId id="503" r:id="rId14"/>
    <p:sldId id="505" r:id="rId15"/>
    <p:sldId id="506" r:id="rId16"/>
    <p:sldId id="507" r:id="rId17"/>
    <p:sldId id="508" r:id="rId18"/>
    <p:sldId id="509" r:id="rId19"/>
    <p:sldId id="510" r:id="rId20"/>
    <p:sldId id="527" r:id="rId21"/>
    <p:sldId id="511" r:id="rId22"/>
    <p:sldId id="512" r:id="rId23"/>
    <p:sldId id="514" r:id="rId24"/>
    <p:sldId id="515" r:id="rId25"/>
    <p:sldId id="516" r:id="rId26"/>
    <p:sldId id="517" r:id="rId27"/>
    <p:sldId id="518" r:id="rId28"/>
    <p:sldId id="519" r:id="rId29"/>
    <p:sldId id="520" r:id="rId30"/>
    <p:sldId id="521" r:id="rId31"/>
    <p:sldId id="525" r:id="rId32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8A6"/>
    <a:srgbClr val="2C6E1C"/>
    <a:srgbClr val="0F5494"/>
    <a:srgbClr val="3F85C1"/>
    <a:srgbClr val="467A39"/>
    <a:srgbClr val="D78C05"/>
    <a:srgbClr val="42A62A"/>
    <a:srgbClr val="FF0000"/>
    <a:srgbClr val="67909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20" autoAdjust="0"/>
    <p:restoredTop sz="88359" autoAdjust="0"/>
  </p:normalViewPr>
  <p:slideViewPr>
    <p:cSldViewPr showGuides="1">
      <p:cViewPr>
        <p:scale>
          <a:sx n="100" d="100"/>
          <a:sy n="100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94817947978483E-2"/>
          <c:y val="9.3948258679708657E-2"/>
          <c:w val="0.85838948266871751"/>
          <c:h val="0.65503434170106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Stock-to-use ratio</c:v>
                </c:pt>
              </c:strCache>
            </c:strRef>
          </c:tx>
          <c:spPr>
            <a:solidFill>
              <a:srgbClr val="2D5EC1"/>
            </a:solidFill>
          </c:spPr>
          <c:invertIfNegative val="0"/>
          <c:cat>
            <c:strRef>
              <c:f>Sheet1!$A$2:$A$54</c:f>
              <c:strCache>
                <c:ptCount val="53"/>
                <c:pt idx="0">
                  <c:v>1960-61</c:v>
                </c:pt>
                <c:pt idx="1">
                  <c:v>1961-62</c:v>
                </c:pt>
                <c:pt idx="2">
                  <c:v>1962-63</c:v>
                </c:pt>
                <c:pt idx="3">
                  <c:v>1963-64</c:v>
                </c:pt>
                <c:pt idx="4">
                  <c:v>1964-65</c:v>
                </c:pt>
                <c:pt idx="5">
                  <c:v>1965-66</c:v>
                </c:pt>
                <c:pt idx="6">
                  <c:v>1966-67</c:v>
                </c:pt>
                <c:pt idx="7">
                  <c:v>1967-68</c:v>
                </c:pt>
                <c:pt idx="8">
                  <c:v>1968-69</c:v>
                </c:pt>
                <c:pt idx="9">
                  <c:v>1969-70</c:v>
                </c:pt>
                <c:pt idx="10">
                  <c:v>1970-71</c:v>
                </c:pt>
                <c:pt idx="11">
                  <c:v>1971-72</c:v>
                </c:pt>
                <c:pt idx="12">
                  <c:v>1972-73</c:v>
                </c:pt>
                <c:pt idx="13">
                  <c:v>1973-74</c:v>
                </c:pt>
                <c:pt idx="14">
                  <c:v>1974-75</c:v>
                </c:pt>
                <c:pt idx="15">
                  <c:v>1975-76</c:v>
                </c:pt>
                <c:pt idx="16">
                  <c:v>1976-77</c:v>
                </c:pt>
                <c:pt idx="17">
                  <c:v>1977-78</c:v>
                </c:pt>
                <c:pt idx="18">
                  <c:v>1978-79</c:v>
                </c:pt>
                <c:pt idx="19">
                  <c:v>1979-80</c:v>
                </c:pt>
                <c:pt idx="20">
                  <c:v>1980-81</c:v>
                </c:pt>
                <c:pt idx="21">
                  <c:v>1981-82</c:v>
                </c:pt>
                <c:pt idx="22">
                  <c:v>1982-83</c:v>
                </c:pt>
                <c:pt idx="23">
                  <c:v>1983-84</c:v>
                </c:pt>
                <c:pt idx="24">
                  <c:v>1984-85</c:v>
                </c:pt>
                <c:pt idx="25">
                  <c:v>1985-86</c:v>
                </c:pt>
                <c:pt idx="26">
                  <c:v>1986-87</c:v>
                </c:pt>
                <c:pt idx="27">
                  <c:v>1987-88</c:v>
                </c:pt>
                <c:pt idx="28">
                  <c:v>1988-89</c:v>
                </c:pt>
                <c:pt idx="29">
                  <c:v>1989-90</c:v>
                </c:pt>
                <c:pt idx="30">
                  <c:v>1990-91</c:v>
                </c:pt>
                <c:pt idx="31">
                  <c:v>1991-92</c:v>
                </c:pt>
                <c:pt idx="32">
                  <c:v>1992-93</c:v>
                </c:pt>
                <c:pt idx="33">
                  <c:v>1993-94</c:v>
                </c:pt>
                <c:pt idx="34">
                  <c:v>1994-95</c:v>
                </c:pt>
                <c:pt idx="35">
                  <c:v>1995-96</c:v>
                </c:pt>
                <c:pt idx="36">
                  <c:v>1996-97</c:v>
                </c:pt>
                <c:pt idx="37">
                  <c:v>1997-98</c:v>
                </c:pt>
                <c:pt idx="38">
                  <c:v>1998-99</c:v>
                </c:pt>
                <c:pt idx="39">
                  <c:v>1999-00</c:v>
                </c:pt>
                <c:pt idx="40">
                  <c:v>2000-01</c:v>
                </c:pt>
                <c:pt idx="41">
                  <c:v>2001-02</c:v>
                </c:pt>
                <c:pt idx="42">
                  <c:v>2002-03</c:v>
                </c:pt>
                <c:pt idx="43">
                  <c:v>2003-04</c:v>
                </c:pt>
                <c:pt idx="44">
                  <c:v>2004-05</c:v>
                </c:pt>
                <c:pt idx="45">
                  <c:v>2005-06</c:v>
                </c:pt>
                <c:pt idx="46">
                  <c:v>2006-07</c:v>
                </c:pt>
                <c:pt idx="47">
                  <c:v>2007-08</c:v>
                </c:pt>
                <c:pt idx="48">
                  <c:v>2008-09</c:v>
                </c:pt>
                <c:pt idx="49">
                  <c:v>2009-10</c:v>
                </c:pt>
                <c:pt idx="50">
                  <c:v>2010-11</c:v>
                </c:pt>
                <c:pt idx="51">
                  <c:v>2011-12</c:v>
                </c:pt>
                <c:pt idx="52">
                  <c:v>2012-13</c:v>
                </c:pt>
              </c:strCache>
            </c:strRef>
          </c:cat>
          <c:val>
            <c:numRef>
              <c:f>Sheet1!$B$2:$B$54</c:f>
              <c:numCache>
                <c:formatCode>0.00%</c:formatCode>
                <c:ptCount val="53"/>
                <c:pt idx="0">
                  <c:v>0.36249835922117696</c:v>
                </c:pt>
                <c:pt idx="1">
                  <c:v>0.30077810455968407</c:v>
                </c:pt>
                <c:pt idx="2">
                  <c:v>0.31904932169523609</c:v>
                </c:pt>
                <c:pt idx="3">
                  <c:v>0.30018097847892711</c:v>
                </c:pt>
                <c:pt idx="4">
                  <c:v>0.31269523779166136</c:v>
                </c:pt>
                <c:pt idx="5">
                  <c:v>0.21998616348100739</c:v>
                </c:pt>
                <c:pt idx="6">
                  <c:v>0.32099498113345787</c:v>
                </c:pt>
                <c:pt idx="7">
                  <c:v>0.34799836091859826</c:v>
                </c:pt>
                <c:pt idx="8">
                  <c:v>0.40659406956049599</c:v>
                </c:pt>
                <c:pt idx="9">
                  <c:v>0.32623271054538583</c:v>
                </c:pt>
                <c:pt idx="10">
                  <c:v>0.24486277419315602</c:v>
                </c:pt>
                <c:pt idx="11">
                  <c:v>0.26586509530079783</c:v>
                </c:pt>
                <c:pt idx="12">
                  <c:v>0.2124899679257215</c:v>
                </c:pt>
                <c:pt idx="13">
                  <c:v>0.23512864708659717</c:v>
                </c:pt>
                <c:pt idx="14">
                  <c:v>0.23024781506135941</c:v>
                </c:pt>
                <c:pt idx="15">
                  <c:v>0.25005767079205066</c:v>
                </c:pt>
                <c:pt idx="16">
                  <c:v>0.34467807546260837</c:v>
                </c:pt>
                <c:pt idx="17">
                  <c:v>0.27371135829327342</c:v>
                </c:pt>
                <c:pt idx="18">
                  <c:v>0.33278218422858047</c:v>
                </c:pt>
                <c:pt idx="19">
                  <c:v>0.28105400209064435</c:v>
                </c:pt>
                <c:pt idx="20">
                  <c:v>0.25405641889530095</c:v>
                </c:pt>
                <c:pt idx="21">
                  <c:v>0.25476618420039931</c:v>
                </c:pt>
                <c:pt idx="22">
                  <c:v>0.29011722675002788</c:v>
                </c:pt>
                <c:pt idx="23">
                  <c:v>0.31255093286430308</c:v>
                </c:pt>
                <c:pt idx="24">
                  <c:v>0.34730981769353925</c:v>
                </c:pt>
                <c:pt idx="25">
                  <c:v>0.36986531323635774</c:v>
                </c:pt>
                <c:pt idx="26">
                  <c:v>0.37621885263634036</c:v>
                </c:pt>
                <c:pt idx="27">
                  <c:v>0.30010879918080613</c:v>
                </c:pt>
                <c:pt idx="28">
                  <c:v>0.26178283051149248</c:v>
                </c:pt>
                <c:pt idx="29">
                  <c:v>0.2602794085257954</c:v>
                </c:pt>
                <c:pt idx="30">
                  <c:v>0.31224054873998364</c:v>
                </c:pt>
                <c:pt idx="31">
                  <c:v>0.29665936094967049</c:v>
                </c:pt>
                <c:pt idx="32">
                  <c:v>0.32548483550910012</c:v>
                </c:pt>
                <c:pt idx="33">
                  <c:v>0.33469446614630871</c:v>
                </c:pt>
                <c:pt idx="34">
                  <c:v>0.30203511946465711</c:v>
                </c:pt>
                <c:pt idx="35">
                  <c:v>0.28607655880466681</c:v>
                </c:pt>
                <c:pt idx="36">
                  <c:v>0.28985899736969739</c:v>
                </c:pt>
                <c:pt idx="37">
                  <c:v>0.34235977796369527</c:v>
                </c:pt>
                <c:pt idx="38">
                  <c:v>0.36281885312523288</c:v>
                </c:pt>
                <c:pt idx="39">
                  <c:v>0.36257131845367135</c:v>
                </c:pt>
                <c:pt idx="40">
                  <c:v>0.35391359332809241</c:v>
                </c:pt>
                <c:pt idx="41">
                  <c:v>0.34788691353564755</c:v>
                </c:pt>
                <c:pt idx="42">
                  <c:v>0.28072777219297107</c:v>
                </c:pt>
                <c:pt idx="43">
                  <c:v>0.23313081773768354</c:v>
                </c:pt>
                <c:pt idx="44">
                  <c:v>0.25761725266847479</c:v>
                </c:pt>
                <c:pt idx="45">
                  <c:v>0.24919975327078533</c:v>
                </c:pt>
                <c:pt idx="46">
                  <c:v>0.21674857715255738</c:v>
                </c:pt>
                <c:pt idx="47">
                  <c:v>0.20878716298770056</c:v>
                </c:pt>
                <c:pt idx="48">
                  <c:v>0.26362398141209625</c:v>
                </c:pt>
                <c:pt idx="49">
                  <c:v>0.30853441843649759</c:v>
                </c:pt>
                <c:pt idx="50">
                  <c:v>0.30282637130640316</c:v>
                </c:pt>
                <c:pt idx="51">
                  <c:v>0.28915122490865952</c:v>
                </c:pt>
                <c:pt idx="52">
                  <c:v>0.25939963859118087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793792"/>
        <c:axId val="1697918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HRW Wheat price ($/mt) real 2010 US$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Sheet1!$A$2:$A$54</c:f>
              <c:strCache>
                <c:ptCount val="53"/>
                <c:pt idx="0">
                  <c:v>1960-61</c:v>
                </c:pt>
                <c:pt idx="1">
                  <c:v>1961-62</c:v>
                </c:pt>
                <c:pt idx="2">
                  <c:v>1962-63</c:v>
                </c:pt>
                <c:pt idx="3">
                  <c:v>1963-64</c:v>
                </c:pt>
                <c:pt idx="4">
                  <c:v>1964-65</c:v>
                </c:pt>
                <c:pt idx="5">
                  <c:v>1965-66</c:v>
                </c:pt>
                <c:pt idx="6">
                  <c:v>1966-67</c:v>
                </c:pt>
                <c:pt idx="7">
                  <c:v>1967-68</c:v>
                </c:pt>
                <c:pt idx="8">
                  <c:v>1968-69</c:v>
                </c:pt>
                <c:pt idx="9">
                  <c:v>1969-70</c:v>
                </c:pt>
                <c:pt idx="10">
                  <c:v>1970-71</c:v>
                </c:pt>
                <c:pt idx="11">
                  <c:v>1971-72</c:v>
                </c:pt>
                <c:pt idx="12">
                  <c:v>1972-73</c:v>
                </c:pt>
                <c:pt idx="13">
                  <c:v>1973-74</c:v>
                </c:pt>
                <c:pt idx="14">
                  <c:v>1974-75</c:v>
                </c:pt>
                <c:pt idx="15">
                  <c:v>1975-76</c:v>
                </c:pt>
                <c:pt idx="16">
                  <c:v>1976-77</c:v>
                </c:pt>
                <c:pt idx="17">
                  <c:v>1977-78</c:v>
                </c:pt>
                <c:pt idx="18">
                  <c:v>1978-79</c:v>
                </c:pt>
                <c:pt idx="19">
                  <c:v>1979-80</c:v>
                </c:pt>
                <c:pt idx="20">
                  <c:v>1980-81</c:v>
                </c:pt>
                <c:pt idx="21">
                  <c:v>1981-82</c:v>
                </c:pt>
                <c:pt idx="22">
                  <c:v>1982-83</c:v>
                </c:pt>
                <c:pt idx="23">
                  <c:v>1983-84</c:v>
                </c:pt>
                <c:pt idx="24">
                  <c:v>1984-85</c:v>
                </c:pt>
                <c:pt idx="25">
                  <c:v>1985-86</c:v>
                </c:pt>
                <c:pt idx="26">
                  <c:v>1986-87</c:v>
                </c:pt>
                <c:pt idx="27">
                  <c:v>1987-88</c:v>
                </c:pt>
                <c:pt idx="28">
                  <c:v>1988-89</c:v>
                </c:pt>
                <c:pt idx="29">
                  <c:v>1989-90</c:v>
                </c:pt>
                <c:pt idx="30">
                  <c:v>1990-91</c:v>
                </c:pt>
                <c:pt idx="31">
                  <c:v>1991-92</c:v>
                </c:pt>
                <c:pt idx="32">
                  <c:v>1992-93</c:v>
                </c:pt>
                <c:pt idx="33">
                  <c:v>1993-94</c:v>
                </c:pt>
                <c:pt idx="34">
                  <c:v>1994-95</c:v>
                </c:pt>
                <c:pt idx="35">
                  <c:v>1995-96</c:v>
                </c:pt>
                <c:pt idx="36">
                  <c:v>1996-97</c:v>
                </c:pt>
                <c:pt idx="37">
                  <c:v>1997-98</c:v>
                </c:pt>
                <c:pt idx="38">
                  <c:v>1998-99</c:v>
                </c:pt>
                <c:pt idx="39">
                  <c:v>1999-00</c:v>
                </c:pt>
                <c:pt idx="40">
                  <c:v>2000-01</c:v>
                </c:pt>
                <c:pt idx="41">
                  <c:v>2001-02</c:v>
                </c:pt>
                <c:pt idx="42">
                  <c:v>2002-03</c:v>
                </c:pt>
                <c:pt idx="43">
                  <c:v>2003-04</c:v>
                </c:pt>
                <c:pt idx="44">
                  <c:v>2004-05</c:v>
                </c:pt>
                <c:pt idx="45">
                  <c:v>2005-06</c:v>
                </c:pt>
                <c:pt idx="46">
                  <c:v>2006-07</c:v>
                </c:pt>
                <c:pt idx="47">
                  <c:v>2007-08</c:v>
                </c:pt>
                <c:pt idx="48">
                  <c:v>2008-09</c:v>
                </c:pt>
                <c:pt idx="49">
                  <c:v>2009-10</c:v>
                </c:pt>
                <c:pt idx="50">
                  <c:v>2010-11</c:v>
                </c:pt>
                <c:pt idx="51">
                  <c:v>2011-12</c:v>
                </c:pt>
                <c:pt idx="52">
                  <c:v>2012-13</c:v>
                </c:pt>
              </c:strCache>
            </c:strRef>
          </c:cat>
          <c:val>
            <c:numRef>
              <c:f>Sheet1!$C$2:$C$54</c:f>
              <c:numCache>
                <c:formatCode>0.00</c:formatCode>
                <c:ptCount val="53"/>
                <c:pt idx="0">
                  <c:v>300.64828047099797</c:v>
                </c:pt>
                <c:pt idx="1">
                  <c:v>298.02543475404701</c:v>
                </c:pt>
                <c:pt idx="2">
                  <c:v>321.15427754071999</c:v>
                </c:pt>
                <c:pt idx="3">
                  <c:v>327.93095458368998</c:v>
                </c:pt>
                <c:pt idx="4">
                  <c:v>338.65073398718499</c:v>
                </c:pt>
                <c:pt idx="5">
                  <c:v>295.36300476318002</c:v>
                </c:pt>
                <c:pt idx="6">
                  <c:v>301.592067948992</c:v>
                </c:pt>
                <c:pt idx="7">
                  <c:v>312.05156859762002</c:v>
                </c:pt>
                <c:pt idx="8">
                  <c:v>300.71777232544599</c:v>
                </c:pt>
                <c:pt idx="9">
                  <c:v>265.531238147061</c:v>
                </c:pt>
                <c:pt idx="10">
                  <c:v>234.70132439789199</c:v>
                </c:pt>
                <c:pt idx="11">
                  <c:v>250.910491089755</c:v>
                </c:pt>
                <c:pt idx="12">
                  <c:v>260.13778376219</c:v>
                </c:pt>
                <c:pt idx="13">
                  <c:v>449.21358944268201</c:v>
                </c:pt>
                <c:pt idx="14">
                  <c:v>473.80321573674598</c:v>
                </c:pt>
                <c:pt idx="15">
                  <c:v>353.855105129712</c:v>
                </c:pt>
                <c:pt idx="16">
                  <c:v>311.72441970629501</c:v>
                </c:pt>
                <c:pt idx="17">
                  <c:v>223.935869263548</c:v>
                </c:pt>
                <c:pt idx="18">
                  <c:v>238.485661979485</c:v>
                </c:pt>
                <c:pt idx="19">
                  <c:v>268.25977177645001</c:v>
                </c:pt>
                <c:pt idx="20">
                  <c:v>262.80543936769402</c:v>
                </c:pt>
                <c:pt idx="21">
                  <c:v>265.899825356306</c:v>
                </c:pt>
                <c:pt idx="22">
                  <c:v>251.18493942266201</c:v>
                </c:pt>
                <c:pt idx="23">
                  <c:v>253.296712246575</c:v>
                </c:pt>
                <c:pt idx="24">
                  <c:v>250.63566285277699</c:v>
                </c:pt>
                <c:pt idx="25">
                  <c:v>225.834838298097</c:v>
                </c:pt>
                <c:pt idx="26">
                  <c:v>166.12037967370901</c:v>
                </c:pt>
                <c:pt idx="27">
                  <c:v>148.92592823602899</c:v>
                </c:pt>
                <c:pt idx="28">
                  <c:v>179.864333117901</c:v>
                </c:pt>
                <c:pt idx="29">
                  <c:v>210.902204073902</c:v>
                </c:pt>
                <c:pt idx="30">
                  <c:v>162.680627169404</c:v>
                </c:pt>
                <c:pt idx="31">
                  <c:v>155.99559141229901</c:v>
                </c:pt>
                <c:pt idx="32">
                  <c:v>180.26636636638301</c:v>
                </c:pt>
                <c:pt idx="33">
                  <c:v>161.920882057233</c:v>
                </c:pt>
                <c:pt idx="34">
                  <c:v>178.63417764307701</c:v>
                </c:pt>
                <c:pt idx="35">
                  <c:v>192.73465790736901</c:v>
                </c:pt>
                <c:pt idx="36">
                  <c:v>230.30907163342499</c:v>
                </c:pt>
                <c:pt idx="37">
                  <c:v>185.66900669337599</c:v>
                </c:pt>
                <c:pt idx="38">
                  <c:v>153.51162925090699</c:v>
                </c:pt>
                <c:pt idx="39">
                  <c:v>139.03214446209799</c:v>
                </c:pt>
                <c:pt idx="40">
                  <c:v>143.40476461582</c:v>
                </c:pt>
                <c:pt idx="41">
                  <c:v>165.61729360858601</c:v>
                </c:pt>
                <c:pt idx="42">
                  <c:v>195.67726707178801</c:v>
                </c:pt>
                <c:pt idx="43">
                  <c:v>183.57133846106001</c:v>
                </c:pt>
                <c:pt idx="44">
                  <c:v>184.52701224378899</c:v>
                </c:pt>
                <c:pt idx="45">
                  <c:v>173.72195050539699</c:v>
                </c:pt>
                <c:pt idx="46">
                  <c:v>213.56280866434199</c:v>
                </c:pt>
                <c:pt idx="47">
                  <c:v>267.42626469314399</c:v>
                </c:pt>
                <c:pt idx="48">
                  <c:v>317.06481347789901</c:v>
                </c:pt>
                <c:pt idx="49">
                  <c:v>232.31268842759701</c:v>
                </c:pt>
                <c:pt idx="50">
                  <c:v>223.58210540486201</c:v>
                </c:pt>
                <c:pt idx="51">
                  <c:v>290.34906157938002</c:v>
                </c:pt>
                <c:pt idx="52">
                  <c:v>291.26509377353199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801600"/>
        <c:axId val="169799680"/>
      </c:lineChart>
      <c:valAx>
        <c:axId val="169791872"/>
        <c:scaling>
          <c:orientation val="minMax"/>
          <c:max val="0.5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200" b="0" i="1"/>
                </a:pPr>
                <a:r>
                  <a:rPr lang="en-GB" sz="1200" b="0" i="1" dirty="0" smtClean="0"/>
                  <a:t>% of use</a:t>
                </a:r>
                <a:endParaRPr lang="en-GB" sz="1200" b="0" i="1" dirty="0"/>
              </a:p>
            </c:rich>
          </c:tx>
          <c:layout>
            <c:manualLayout>
              <c:xMode val="edge"/>
              <c:yMode val="edge"/>
              <c:x val="0.84059193488716244"/>
              <c:y val="3.334134974117877E-2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lang="en-GB" sz="1200"/>
            </a:pPr>
            <a:endParaRPr lang="en-US"/>
          </a:p>
        </c:txPr>
        <c:crossAx val="169793792"/>
        <c:crosses val="max"/>
        <c:crossBetween val="between"/>
        <c:majorUnit val="5.0000000000000017E-2"/>
        <c:minorUnit val="5.0000000000000017E-2"/>
      </c:valAx>
      <c:catAx>
        <c:axId val="16979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GB" sz="1200"/>
            </a:pPr>
            <a:endParaRPr lang="en-US"/>
          </a:p>
        </c:txPr>
        <c:crossAx val="169791872"/>
        <c:crosses val="autoZero"/>
        <c:auto val="1"/>
        <c:lblAlgn val="ctr"/>
        <c:lblOffset val="100"/>
        <c:tickLblSkip val="2"/>
        <c:noMultiLvlLbl val="0"/>
      </c:catAx>
      <c:valAx>
        <c:axId val="169799680"/>
        <c:scaling>
          <c:orientation val="minMax"/>
          <c:max val="5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 i="1"/>
                </a:pPr>
                <a:r>
                  <a:rPr lang="en-GB" sz="1200" b="0" i="1" baseline="0" dirty="0" smtClean="0"/>
                  <a:t>Real</a:t>
                </a:r>
                <a:r>
                  <a:rPr lang="en-GB" sz="1200" b="0" i="1" dirty="0" smtClean="0"/>
                  <a:t> 2010 $/</a:t>
                </a:r>
                <a:r>
                  <a:rPr lang="en-GB" sz="1200" b="0" i="1" dirty="0" err="1" smtClean="0"/>
                  <a:t>mt</a:t>
                </a:r>
                <a:endParaRPr lang="en-GB" sz="1200" b="0" i="1" dirty="0"/>
              </a:p>
            </c:rich>
          </c:tx>
          <c:layout>
            <c:manualLayout>
              <c:xMode val="edge"/>
              <c:yMode val="edge"/>
              <c:x val="6.0673325934147246E-2"/>
              <c:y val="3.3341383610460323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lang="en-GB" sz="1200"/>
            </a:pPr>
            <a:endParaRPr lang="en-US"/>
          </a:p>
        </c:txPr>
        <c:crossAx val="169801600"/>
        <c:crosses val="autoZero"/>
        <c:crossBetween val="between"/>
      </c:valAx>
      <c:catAx>
        <c:axId val="16980160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69799680"/>
        <c:crosses val="max"/>
        <c:auto val="1"/>
        <c:lblAlgn val="ctr"/>
        <c:lblOffset val="100"/>
        <c:noMultiLvlLbl val="0"/>
      </c:catAx>
      <c:spPr>
        <a:noFill/>
        <a:ln w="0">
          <a:solidFill>
            <a:srgbClr val="777777"/>
          </a:solidFill>
        </a:ln>
      </c:spPr>
    </c:plotArea>
    <c:legend>
      <c:legendPos val="b"/>
      <c:layout>
        <c:manualLayout>
          <c:xMode val="edge"/>
          <c:yMode val="edge"/>
          <c:x val="0.10127073738424207"/>
          <c:y val="0.93540748398027396"/>
          <c:w val="0.70678039273947579"/>
          <c:h val="5.632525029092747E-2"/>
        </c:manualLayout>
      </c:layout>
      <c:overlay val="0"/>
      <c:txPr>
        <a:bodyPr/>
        <a:lstStyle/>
        <a:p>
          <a:pPr>
            <a:defRPr lang="en-GB" sz="1200" i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01623408185078E-2"/>
          <c:y val="0.10123458808655748"/>
          <c:w val="0.90030208029551861"/>
          <c:h val="0.605950380062762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43000</c:v>
                </c:pt>
                <c:pt idx="1">
                  <c:v>45000</c:v>
                </c:pt>
                <c:pt idx="2">
                  <c:v>48000</c:v>
                </c:pt>
                <c:pt idx="3">
                  <c:v>53350</c:v>
                </c:pt>
                <c:pt idx="4">
                  <c:v>56500</c:v>
                </c:pt>
                <c:pt idx="5">
                  <c:v>61000</c:v>
                </c:pt>
                <c:pt idx="6">
                  <c:v>66000</c:v>
                </c:pt>
                <c:pt idx="7">
                  <c:v>71000</c:v>
                </c:pt>
                <c:pt idx="8">
                  <c:v>75000</c:v>
                </c:pt>
                <c:pt idx="9">
                  <c:v>79000</c:v>
                </c:pt>
                <c:pt idx="10">
                  <c:v>82500</c:v>
                </c:pt>
                <c:pt idx="11">
                  <c:v>86500</c:v>
                </c:pt>
                <c:pt idx="12">
                  <c:v>89500</c:v>
                </c:pt>
                <c:pt idx="13">
                  <c:v>92000</c:v>
                </c:pt>
                <c:pt idx="14">
                  <c:v>94000</c:v>
                </c:pt>
                <c:pt idx="15">
                  <c:v>96000</c:v>
                </c:pt>
                <c:pt idx="16">
                  <c:v>97000</c:v>
                </c:pt>
                <c:pt idx="17">
                  <c:v>98000</c:v>
                </c:pt>
                <c:pt idx="18">
                  <c:v>101000</c:v>
                </c:pt>
                <c:pt idx="19">
                  <c:v>104000</c:v>
                </c:pt>
                <c:pt idx="20">
                  <c:v>106000</c:v>
                </c:pt>
                <c:pt idx="21">
                  <c:v>108000</c:v>
                </c:pt>
                <c:pt idx="22">
                  <c:v>118000</c:v>
                </c:pt>
                <c:pt idx="23">
                  <c:v>128000</c:v>
                </c:pt>
                <c:pt idx="24">
                  <c:v>131000</c:v>
                </c:pt>
                <c:pt idx="25">
                  <c:v>144000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121652</c:v>
                </c:pt>
                <c:pt idx="1">
                  <c:v>99926</c:v>
                </c:pt>
                <c:pt idx="2">
                  <c:v>111320</c:v>
                </c:pt>
                <c:pt idx="3">
                  <c:v>117072</c:v>
                </c:pt>
                <c:pt idx="4">
                  <c:v>121873</c:v>
                </c:pt>
                <c:pt idx="5">
                  <c:v>133409</c:v>
                </c:pt>
                <c:pt idx="6">
                  <c:v>118874</c:v>
                </c:pt>
                <c:pt idx="7">
                  <c:v>138682</c:v>
                </c:pt>
                <c:pt idx="8">
                  <c:v>119196</c:v>
                </c:pt>
                <c:pt idx="9">
                  <c:v>134042</c:v>
                </c:pt>
                <c:pt idx="10">
                  <c:v>138448</c:v>
                </c:pt>
                <c:pt idx="11">
                  <c:v>138497</c:v>
                </c:pt>
                <c:pt idx="12">
                  <c:v>143333</c:v>
                </c:pt>
                <c:pt idx="13">
                  <c:v>147887</c:v>
                </c:pt>
                <c:pt idx="14">
                  <c:v>148565</c:v>
                </c:pt>
                <c:pt idx="15">
                  <c:v>140934</c:v>
                </c:pt>
                <c:pt idx="16">
                  <c:v>146850</c:v>
                </c:pt>
                <c:pt idx="17">
                  <c:v>155838</c:v>
                </c:pt>
                <c:pt idx="18">
                  <c:v>155330</c:v>
                </c:pt>
                <c:pt idx="19">
                  <c:v>140726</c:v>
                </c:pt>
                <c:pt idx="20">
                  <c:v>148793</c:v>
                </c:pt>
                <c:pt idx="21">
                  <c:v>131625</c:v>
                </c:pt>
                <c:pt idx="22">
                  <c:v>130199</c:v>
                </c:pt>
                <c:pt idx="23">
                  <c:v>121908</c:v>
                </c:pt>
                <c:pt idx="24">
                  <c:v>115744</c:v>
                </c:pt>
                <c:pt idx="25">
                  <c:v>110120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European Union</c:v>
                </c:pt>
              </c:strCache>
            </c:strRef>
          </c:tx>
          <c:spPr>
            <a:ln>
              <a:solidFill>
                <a:srgbClr val="00359E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23126</c:v>
                </c:pt>
                <c:pt idx="1">
                  <c:v>23083</c:v>
                </c:pt>
                <c:pt idx="2">
                  <c:v>23312</c:v>
                </c:pt>
                <c:pt idx="3">
                  <c:v>20266</c:v>
                </c:pt>
                <c:pt idx="4">
                  <c:v>20880</c:v>
                </c:pt>
                <c:pt idx="5">
                  <c:v>20735</c:v>
                </c:pt>
                <c:pt idx="6">
                  <c:v>23783</c:v>
                </c:pt>
                <c:pt idx="7">
                  <c:v>23880</c:v>
                </c:pt>
                <c:pt idx="8">
                  <c:v>25705</c:v>
                </c:pt>
                <c:pt idx="9">
                  <c:v>27260</c:v>
                </c:pt>
                <c:pt idx="10">
                  <c:v>30005</c:v>
                </c:pt>
                <c:pt idx="11">
                  <c:v>29862</c:v>
                </c:pt>
                <c:pt idx="12">
                  <c:v>48228</c:v>
                </c:pt>
                <c:pt idx="13">
                  <c:v>44838</c:v>
                </c:pt>
                <c:pt idx="14">
                  <c:v>47558</c:v>
                </c:pt>
                <c:pt idx="15">
                  <c:v>47209</c:v>
                </c:pt>
                <c:pt idx="16">
                  <c:v>45664</c:v>
                </c:pt>
                <c:pt idx="17">
                  <c:v>52750</c:v>
                </c:pt>
                <c:pt idx="18">
                  <c:v>49200</c:v>
                </c:pt>
                <c:pt idx="19">
                  <c:v>51100</c:v>
                </c:pt>
                <c:pt idx="20">
                  <c:v>52800</c:v>
                </c:pt>
                <c:pt idx="21">
                  <c:v>48900</c:v>
                </c:pt>
                <c:pt idx="22">
                  <c:v>46500</c:v>
                </c:pt>
                <c:pt idx="23">
                  <c:v>49900</c:v>
                </c:pt>
                <c:pt idx="24">
                  <c:v>54000</c:v>
                </c:pt>
                <c:pt idx="25">
                  <c:v>53000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Brazil</c:v>
                </c:pt>
              </c:strCache>
            </c:strRef>
          </c:tx>
          <c:spPr>
            <a:ln>
              <a:solidFill>
                <a:srgbClr val="3366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21430</c:v>
                </c:pt>
                <c:pt idx="1">
                  <c:v>22000</c:v>
                </c:pt>
                <c:pt idx="2">
                  <c:v>22500</c:v>
                </c:pt>
                <c:pt idx="3">
                  <c:v>22250</c:v>
                </c:pt>
                <c:pt idx="4">
                  <c:v>25670</c:v>
                </c:pt>
                <c:pt idx="5">
                  <c:v>26500</c:v>
                </c:pt>
                <c:pt idx="6">
                  <c:v>28000</c:v>
                </c:pt>
                <c:pt idx="7">
                  <c:v>30900</c:v>
                </c:pt>
                <c:pt idx="8">
                  <c:v>31500</c:v>
                </c:pt>
                <c:pt idx="9">
                  <c:v>31250</c:v>
                </c:pt>
                <c:pt idx="10">
                  <c:v>28500</c:v>
                </c:pt>
                <c:pt idx="11">
                  <c:v>28200</c:v>
                </c:pt>
                <c:pt idx="12">
                  <c:v>28500</c:v>
                </c:pt>
                <c:pt idx="13">
                  <c:v>29500</c:v>
                </c:pt>
                <c:pt idx="14">
                  <c:v>29500</c:v>
                </c:pt>
                <c:pt idx="15">
                  <c:v>30000</c:v>
                </c:pt>
                <c:pt idx="16">
                  <c:v>30500</c:v>
                </c:pt>
                <c:pt idx="17">
                  <c:v>32100</c:v>
                </c:pt>
                <c:pt idx="18">
                  <c:v>33000</c:v>
                </c:pt>
                <c:pt idx="19">
                  <c:v>34500</c:v>
                </c:pt>
                <c:pt idx="20">
                  <c:v>36000</c:v>
                </c:pt>
                <c:pt idx="21">
                  <c:v>38500</c:v>
                </c:pt>
                <c:pt idx="22">
                  <c:v>40000</c:v>
                </c:pt>
                <c:pt idx="23">
                  <c:v>42500</c:v>
                </c:pt>
                <c:pt idx="24">
                  <c:v>43000</c:v>
                </c:pt>
                <c:pt idx="25">
                  <c:v>44000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Mexico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0">
                  <c:v>350</c:v>
                </c:pt>
                <c:pt idx="1">
                  <c:v>350</c:v>
                </c:pt>
                <c:pt idx="2">
                  <c:v>850</c:v>
                </c:pt>
                <c:pt idx="3">
                  <c:v>1700</c:v>
                </c:pt>
                <c:pt idx="4">
                  <c:v>2550</c:v>
                </c:pt>
                <c:pt idx="5">
                  <c:v>3575</c:v>
                </c:pt>
                <c:pt idx="6">
                  <c:v>5500</c:v>
                </c:pt>
                <c:pt idx="7">
                  <c:v>5400</c:v>
                </c:pt>
                <c:pt idx="8">
                  <c:v>8100</c:v>
                </c:pt>
                <c:pt idx="9">
                  <c:v>7090</c:v>
                </c:pt>
                <c:pt idx="10">
                  <c:v>7150</c:v>
                </c:pt>
                <c:pt idx="11">
                  <c:v>7510</c:v>
                </c:pt>
                <c:pt idx="12">
                  <c:v>8260</c:v>
                </c:pt>
                <c:pt idx="13">
                  <c:v>8800</c:v>
                </c:pt>
                <c:pt idx="14">
                  <c:v>8400</c:v>
                </c:pt>
                <c:pt idx="15">
                  <c:v>9500</c:v>
                </c:pt>
                <c:pt idx="16">
                  <c:v>11200</c:v>
                </c:pt>
                <c:pt idx="17">
                  <c:v>12600</c:v>
                </c:pt>
                <c:pt idx="18">
                  <c:v>12400</c:v>
                </c:pt>
                <c:pt idx="19">
                  <c:v>15100</c:v>
                </c:pt>
                <c:pt idx="20">
                  <c:v>16200</c:v>
                </c:pt>
                <c:pt idx="21">
                  <c:v>16400</c:v>
                </c:pt>
                <c:pt idx="22">
                  <c:v>14200</c:v>
                </c:pt>
                <c:pt idx="23">
                  <c:v>13700</c:v>
                </c:pt>
                <c:pt idx="24">
                  <c:v>13200</c:v>
                </c:pt>
                <c:pt idx="25">
                  <c:v>11000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26"/>
                <c:pt idx="0">
                  <c:v>13012</c:v>
                </c:pt>
                <c:pt idx="1">
                  <c:v>12320</c:v>
                </c:pt>
                <c:pt idx="2">
                  <c:v>12318</c:v>
                </c:pt>
                <c:pt idx="3">
                  <c:v>12457</c:v>
                </c:pt>
                <c:pt idx="4">
                  <c:v>12597</c:v>
                </c:pt>
                <c:pt idx="5">
                  <c:v>12879</c:v>
                </c:pt>
                <c:pt idx="6">
                  <c:v>12700</c:v>
                </c:pt>
                <c:pt idx="7">
                  <c:v>12700</c:v>
                </c:pt>
                <c:pt idx="8">
                  <c:v>12350</c:v>
                </c:pt>
                <c:pt idx="9">
                  <c:v>12000</c:v>
                </c:pt>
                <c:pt idx="10">
                  <c:v>11800</c:v>
                </c:pt>
                <c:pt idx="11">
                  <c:v>12100</c:v>
                </c:pt>
                <c:pt idx="12">
                  <c:v>12150</c:v>
                </c:pt>
                <c:pt idx="13">
                  <c:v>11900</c:v>
                </c:pt>
                <c:pt idx="14">
                  <c:v>12000</c:v>
                </c:pt>
                <c:pt idx="15">
                  <c:v>12300</c:v>
                </c:pt>
                <c:pt idx="16">
                  <c:v>12200</c:v>
                </c:pt>
                <c:pt idx="17">
                  <c:v>12000</c:v>
                </c:pt>
                <c:pt idx="18">
                  <c:v>12000</c:v>
                </c:pt>
                <c:pt idx="19">
                  <c:v>11900</c:v>
                </c:pt>
                <c:pt idx="20">
                  <c:v>12000</c:v>
                </c:pt>
                <c:pt idx="21">
                  <c:v>12100</c:v>
                </c:pt>
                <c:pt idx="22">
                  <c:v>11700</c:v>
                </c:pt>
                <c:pt idx="23">
                  <c:v>11200</c:v>
                </c:pt>
                <c:pt idx="24">
                  <c:v>10400</c:v>
                </c:pt>
                <c:pt idx="25">
                  <c:v>10000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Egypt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Sheet1!$H$2:$H$27</c:f>
              <c:numCache>
                <c:formatCode>General</c:formatCode>
                <c:ptCount val="26"/>
                <c:pt idx="0">
                  <c:v>4719</c:v>
                </c:pt>
                <c:pt idx="1">
                  <c:v>5100</c:v>
                </c:pt>
                <c:pt idx="2">
                  <c:v>5374</c:v>
                </c:pt>
                <c:pt idx="3">
                  <c:v>6098</c:v>
                </c:pt>
                <c:pt idx="4">
                  <c:v>5073</c:v>
                </c:pt>
                <c:pt idx="5">
                  <c:v>5335</c:v>
                </c:pt>
                <c:pt idx="6">
                  <c:v>5570</c:v>
                </c:pt>
                <c:pt idx="7">
                  <c:v>6275</c:v>
                </c:pt>
                <c:pt idx="8">
                  <c:v>6065</c:v>
                </c:pt>
                <c:pt idx="9">
                  <c:v>7100</c:v>
                </c:pt>
                <c:pt idx="10">
                  <c:v>7300</c:v>
                </c:pt>
                <c:pt idx="11">
                  <c:v>7300</c:v>
                </c:pt>
                <c:pt idx="12">
                  <c:v>8300</c:v>
                </c:pt>
                <c:pt idx="13">
                  <c:v>9200</c:v>
                </c:pt>
                <c:pt idx="14">
                  <c:v>9400</c:v>
                </c:pt>
                <c:pt idx="15">
                  <c:v>9100</c:v>
                </c:pt>
                <c:pt idx="16">
                  <c:v>7600</c:v>
                </c:pt>
                <c:pt idx="17">
                  <c:v>9500</c:v>
                </c:pt>
                <c:pt idx="18">
                  <c:v>8300</c:v>
                </c:pt>
                <c:pt idx="19">
                  <c:v>8600</c:v>
                </c:pt>
                <c:pt idx="20">
                  <c:v>8300</c:v>
                </c:pt>
                <c:pt idx="21">
                  <c:v>8700</c:v>
                </c:pt>
                <c:pt idx="22">
                  <c:v>9900</c:v>
                </c:pt>
                <c:pt idx="23">
                  <c:v>10100</c:v>
                </c:pt>
                <c:pt idx="24">
                  <c:v>9700</c:v>
                </c:pt>
                <c:pt idx="25">
                  <c:v>9700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India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Sheet1!$I$2:$I$27</c:f>
              <c:numCache>
                <c:formatCode>General</c:formatCode>
                <c:ptCount val="26"/>
                <c:pt idx="0">
                  <c:v>1079</c:v>
                </c:pt>
                <c:pt idx="1">
                  <c:v>1100</c:v>
                </c:pt>
                <c:pt idx="2">
                  <c:v>2300</c:v>
                </c:pt>
                <c:pt idx="3">
                  <c:v>2300</c:v>
                </c:pt>
                <c:pt idx="4">
                  <c:v>1750</c:v>
                </c:pt>
                <c:pt idx="5">
                  <c:v>2900</c:v>
                </c:pt>
                <c:pt idx="6">
                  <c:v>2600</c:v>
                </c:pt>
                <c:pt idx="7">
                  <c:v>1900</c:v>
                </c:pt>
                <c:pt idx="8">
                  <c:v>2500</c:v>
                </c:pt>
                <c:pt idx="9">
                  <c:v>3300</c:v>
                </c:pt>
                <c:pt idx="10">
                  <c:v>3900</c:v>
                </c:pt>
                <c:pt idx="11">
                  <c:v>3900</c:v>
                </c:pt>
                <c:pt idx="12">
                  <c:v>4550</c:v>
                </c:pt>
                <c:pt idx="13">
                  <c:v>5150</c:v>
                </c:pt>
                <c:pt idx="14">
                  <c:v>6000</c:v>
                </c:pt>
                <c:pt idx="15">
                  <c:v>5200</c:v>
                </c:pt>
                <c:pt idx="16">
                  <c:v>6100</c:v>
                </c:pt>
                <c:pt idx="17">
                  <c:v>6400</c:v>
                </c:pt>
                <c:pt idx="18">
                  <c:v>6000</c:v>
                </c:pt>
                <c:pt idx="19">
                  <c:v>6400</c:v>
                </c:pt>
                <c:pt idx="20">
                  <c:v>6700</c:v>
                </c:pt>
                <c:pt idx="21">
                  <c:v>7500</c:v>
                </c:pt>
                <c:pt idx="22">
                  <c:v>7300</c:v>
                </c:pt>
                <c:pt idx="23">
                  <c:v>9000</c:v>
                </c:pt>
                <c:pt idx="24">
                  <c:v>8800</c:v>
                </c:pt>
                <c:pt idx="25">
                  <c:v>8900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19040"/>
        <c:axId val="219088384"/>
      </c:lineChart>
      <c:catAx>
        <c:axId val="20771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19088384"/>
        <c:crosses val="autoZero"/>
        <c:auto val="1"/>
        <c:lblAlgn val="ctr"/>
        <c:lblOffset val="100"/>
        <c:tickMarkSkip val="1"/>
        <c:noMultiLvlLbl val="0"/>
      </c:catAx>
      <c:valAx>
        <c:axId val="2190883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baseline="0" dirty="0" smtClean="0"/>
                  <a:t>t MT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7.8703703703703706E-2"/>
              <c:y val="2.371893009288851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20771904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01623408185078E-2"/>
          <c:y val="0.10123458808655748"/>
          <c:w val="0.9188205988140371"/>
          <c:h val="0.684407495156279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United States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34.1</c:v>
                </c:pt>
                <c:pt idx="1">
                  <c:v>34</c:v>
                </c:pt>
                <c:pt idx="2">
                  <c:v>34.299999999999997</c:v>
                </c:pt>
                <c:pt idx="3">
                  <c:v>34.6</c:v>
                </c:pt>
                <c:pt idx="4">
                  <c:v>33.200000000000003</c:v>
                </c:pt>
                <c:pt idx="5">
                  <c:v>32.799999999999997</c:v>
                </c:pt>
                <c:pt idx="6">
                  <c:v>31.2</c:v>
                </c:pt>
                <c:pt idx="7">
                  <c:v>30.5</c:v>
                </c:pt>
                <c:pt idx="8">
                  <c:v>30.3</c:v>
                </c:pt>
                <c:pt idx="9">
                  <c:v>30.2</c:v>
                </c:pt>
                <c:pt idx="10">
                  <c:v>29.6</c:v>
                </c:pt>
                <c:pt idx="11">
                  <c:v>30.6</c:v>
                </c:pt>
                <c:pt idx="12">
                  <c:v>30.8</c:v>
                </c:pt>
                <c:pt idx="13">
                  <c:v>30.9</c:v>
                </c:pt>
                <c:pt idx="14">
                  <c:v>30.2</c:v>
                </c:pt>
                <c:pt idx="15">
                  <c:v>30.6</c:v>
                </c:pt>
                <c:pt idx="16">
                  <c:v>30.9</c:v>
                </c:pt>
                <c:pt idx="17">
                  <c:v>31</c:v>
                </c:pt>
                <c:pt idx="18">
                  <c:v>30.3</c:v>
                </c:pt>
                <c:pt idx="19">
                  <c:v>30.9</c:v>
                </c:pt>
                <c:pt idx="20">
                  <c:v>29.7</c:v>
                </c:pt>
                <c:pt idx="21">
                  <c:v>30.2</c:v>
                </c:pt>
                <c:pt idx="22">
                  <c:v>29.9</c:v>
                </c:pt>
                <c:pt idx="23">
                  <c:v>30</c:v>
                </c:pt>
                <c:pt idx="24">
                  <c:v>29.7</c:v>
                </c:pt>
                <c:pt idx="25">
                  <c:v>28.6</c:v>
                </c:pt>
                <c:pt idx="26">
                  <c:v>27.9</c:v>
                </c:pt>
                <c:pt idx="27">
                  <c:v>27.3</c:v>
                </c:pt>
                <c:pt idx="28">
                  <c:v>26.1</c:v>
                </c:pt>
                <c:pt idx="29">
                  <c:v>26.2</c:v>
                </c:pt>
                <c:pt idx="30">
                  <c:v>24.9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Australia</c:v>
                </c:pt>
              </c:strCache>
            </c:strRef>
          </c:tx>
          <c:spPr>
            <a:ln>
              <a:solidFill>
                <a:srgbClr val="3366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29.6</c:v>
                </c:pt>
                <c:pt idx="1">
                  <c:v>31.1</c:v>
                </c:pt>
                <c:pt idx="2">
                  <c:v>28.7</c:v>
                </c:pt>
                <c:pt idx="3">
                  <c:v>29.3</c:v>
                </c:pt>
                <c:pt idx="4">
                  <c:v>28.2</c:v>
                </c:pt>
                <c:pt idx="5">
                  <c:v>28.9</c:v>
                </c:pt>
                <c:pt idx="6">
                  <c:v>30.3</c:v>
                </c:pt>
                <c:pt idx="7">
                  <c:v>28.2</c:v>
                </c:pt>
                <c:pt idx="8">
                  <c:v>27.7</c:v>
                </c:pt>
                <c:pt idx="9">
                  <c:v>26.1</c:v>
                </c:pt>
                <c:pt idx="10">
                  <c:v>26.1</c:v>
                </c:pt>
                <c:pt idx="11">
                  <c:v>25.4</c:v>
                </c:pt>
                <c:pt idx="12">
                  <c:v>25.2</c:v>
                </c:pt>
                <c:pt idx="13">
                  <c:v>27.2</c:v>
                </c:pt>
                <c:pt idx="14">
                  <c:v>28.7</c:v>
                </c:pt>
                <c:pt idx="15">
                  <c:v>26.4</c:v>
                </c:pt>
                <c:pt idx="16">
                  <c:v>27.8</c:v>
                </c:pt>
                <c:pt idx="17">
                  <c:v>26.2</c:v>
                </c:pt>
                <c:pt idx="18">
                  <c:v>24.3</c:v>
                </c:pt>
                <c:pt idx="19">
                  <c:v>24.9</c:v>
                </c:pt>
                <c:pt idx="20">
                  <c:v>25.5</c:v>
                </c:pt>
                <c:pt idx="21">
                  <c:v>28.3</c:v>
                </c:pt>
                <c:pt idx="22">
                  <c:v>26.8</c:v>
                </c:pt>
                <c:pt idx="23">
                  <c:v>26.6</c:v>
                </c:pt>
                <c:pt idx="24">
                  <c:v>23.8</c:v>
                </c:pt>
                <c:pt idx="25">
                  <c:v>23</c:v>
                </c:pt>
                <c:pt idx="26">
                  <c:v>23.1</c:v>
                </c:pt>
                <c:pt idx="27">
                  <c:v>25</c:v>
                </c:pt>
                <c:pt idx="28">
                  <c:v>21.8</c:v>
                </c:pt>
                <c:pt idx="29">
                  <c:v>22</c:v>
                </c:pt>
                <c:pt idx="30">
                  <c:v>23.5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Canada</c:v>
                </c:pt>
              </c:strCache>
            </c:strRef>
          </c:tx>
          <c:spPr>
            <a:ln>
              <a:solidFill>
                <a:srgbClr val="EB5603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28.7</c:v>
                </c:pt>
                <c:pt idx="1">
                  <c:v>27.5</c:v>
                </c:pt>
                <c:pt idx="2">
                  <c:v>27.7</c:v>
                </c:pt>
                <c:pt idx="3">
                  <c:v>27.8</c:v>
                </c:pt>
                <c:pt idx="4">
                  <c:v>26.3</c:v>
                </c:pt>
                <c:pt idx="5">
                  <c:v>26.2</c:v>
                </c:pt>
                <c:pt idx="6">
                  <c:v>25.7</c:v>
                </c:pt>
                <c:pt idx="7">
                  <c:v>24.9</c:v>
                </c:pt>
                <c:pt idx="8">
                  <c:v>24.3</c:v>
                </c:pt>
                <c:pt idx="9">
                  <c:v>23.7</c:v>
                </c:pt>
                <c:pt idx="10">
                  <c:v>22.7</c:v>
                </c:pt>
                <c:pt idx="11">
                  <c:v>23.1</c:v>
                </c:pt>
                <c:pt idx="12">
                  <c:v>23.2</c:v>
                </c:pt>
                <c:pt idx="13">
                  <c:v>23</c:v>
                </c:pt>
                <c:pt idx="14">
                  <c:v>23</c:v>
                </c:pt>
                <c:pt idx="15">
                  <c:v>23.3</c:v>
                </c:pt>
                <c:pt idx="16">
                  <c:v>23.7</c:v>
                </c:pt>
                <c:pt idx="17">
                  <c:v>23.4</c:v>
                </c:pt>
                <c:pt idx="18">
                  <c:v>22.4</c:v>
                </c:pt>
                <c:pt idx="19">
                  <c:v>22.3</c:v>
                </c:pt>
                <c:pt idx="20">
                  <c:v>23.6</c:v>
                </c:pt>
                <c:pt idx="21">
                  <c:v>22.4</c:v>
                </c:pt>
                <c:pt idx="22">
                  <c:v>21.9</c:v>
                </c:pt>
                <c:pt idx="23">
                  <c:v>21.6</c:v>
                </c:pt>
                <c:pt idx="24">
                  <c:v>22.1</c:v>
                </c:pt>
                <c:pt idx="25">
                  <c:v>21.2</c:v>
                </c:pt>
                <c:pt idx="26">
                  <c:v>20.7</c:v>
                </c:pt>
                <c:pt idx="27">
                  <c:v>20.2</c:v>
                </c:pt>
                <c:pt idx="28">
                  <c:v>20</c:v>
                </c:pt>
                <c:pt idx="29">
                  <c:v>20.399999999999999</c:v>
                </c:pt>
                <c:pt idx="30">
                  <c:v>19.8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 European Union</c:v>
                </c:pt>
              </c:strCache>
            </c:strRef>
          </c:tx>
          <c:spPr>
            <a:ln>
              <a:solidFill>
                <a:srgbClr val="0F5494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12">
                  <c:v>12.7</c:v>
                </c:pt>
                <c:pt idx="13">
                  <c:v>11.7</c:v>
                </c:pt>
                <c:pt idx="14">
                  <c:v>11.9</c:v>
                </c:pt>
                <c:pt idx="15">
                  <c:v>12.3</c:v>
                </c:pt>
                <c:pt idx="16">
                  <c:v>12.5</c:v>
                </c:pt>
                <c:pt idx="17">
                  <c:v>11.8</c:v>
                </c:pt>
                <c:pt idx="18">
                  <c:v>11.2</c:v>
                </c:pt>
                <c:pt idx="19">
                  <c:v>11.8</c:v>
                </c:pt>
                <c:pt idx="20">
                  <c:v>11.9</c:v>
                </c:pt>
                <c:pt idx="21">
                  <c:v>12.1</c:v>
                </c:pt>
                <c:pt idx="22">
                  <c:v>12</c:v>
                </c:pt>
                <c:pt idx="23">
                  <c:v>12.1</c:v>
                </c:pt>
                <c:pt idx="24">
                  <c:v>12.2</c:v>
                </c:pt>
                <c:pt idx="25">
                  <c:v>11.6</c:v>
                </c:pt>
                <c:pt idx="26">
                  <c:v>11.5</c:v>
                </c:pt>
                <c:pt idx="27">
                  <c:v>11.4</c:v>
                </c:pt>
                <c:pt idx="28">
                  <c:v>11.1</c:v>
                </c:pt>
                <c:pt idx="29">
                  <c:v>10.7</c:v>
                </c:pt>
                <c:pt idx="30">
                  <c:v>10.7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 Korea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3</c:v>
                </c:pt>
                <c:pt idx="1">
                  <c:v>2.7</c:v>
                </c:pt>
                <c:pt idx="2">
                  <c:v>2.9</c:v>
                </c:pt>
                <c:pt idx="3">
                  <c:v>3.6</c:v>
                </c:pt>
                <c:pt idx="4">
                  <c:v>3.5</c:v>
                </c:pt>
                <c:pt idx="5">
                  <c:v>3.4</c:v>
                </c:pt>
                <c:pt idx="6">
                  <c:v>3.4</c:v>
                </c:pt>
                <c:pt idx="7">
                  <c:v>4</c:v>
                </c:pt>
                <c:pt idx="8">
                  <c:v>5.0999999999999996</c:v>
                </c:pt>
                <c:pt idx="9">
                  <c:v>5.7</c:v>
                </c:pt>
                <c:pt idx="10">
                  <c:v>5.3</c:v>
                </c:pt>
                <c:pt idx="11">
                  <c:v>5.7</c:v>
                </c:pt>
                <c:pt idx="12">
                  <c:v>6.6</c:v>
                </c:pt>
                <c:pt idx="13">
                  <c:v>7.2</c:v>
                </c:pt>
                <c:pt idx="14">
                  <c:v>8.5</c:v>
                </c:pt>
                <c:pt idx="15">
                  <c:v>7</c:v>
                </c:pt>
                <c:pt idx="16">
                  <c:v>8.3000000000000007</c:v>
                </c:pt>
                <c:pt idx="17">
                  <c:v>8.6999999999999993</c:v>
                </c:pt>
                <c:pt idx="18">
                  <c:v>7.5</c:v>
                </c:pt>
                <c:pt idx="19">
                  <c:v>8.5</c:v>
                </c:pt>
                <c:pt idx="20">
                  <c:v>8.1999999999999993</c:v>
                </c:pt>
                <c:pt idx="21">
                  <c:v>6.7</c:v>
                </c:pt>
                <c:pt idx="22">
                  <c:v>6.2</c:v>
                </c:pt>
                <c:pt idx="23">
                  <c:v>6.9</c:v>
                </c:pt>
                <c:pt idx="24">
                  <c:v>7.3</c:v>
                </c:pt>
                <c:pt idx="25">
                  <c:v>7.4</c:v>
                </c:pt>
                <c:pt idx="26">
                  <c:v>7.6</c:v>
                </c:pt>
                <c:pt idx="27">
                  <c:v>8.1999999999999993</c:v>
                </c:pt>
                <c:pt idx="28">
                  <c:v>9.8000000000000007</c:v>
                </c:pt>
                <c:pt idx="29">
                  <c:v>10</c:v>
                </c:pt>
                <c:pt idx="30">
                  <c:v>10.4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 Mexico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8.8000000000000007</c:v>
                </c:pt>
                <c:pt idx="1">
                  <c:v>8.3000000000000007</c:v>
                </c:pt>
                <c:pt idx="2">
                  <c:v>8.1</c:v>
                </c:pt>
                <c:pt idx="3">
                  <c:v>9.5</c:v>
                </c:pt>
                <c:pt idx="4">
                  <c:v>9.3000000000000007</c:v>
                </c:pt>
                <c:pt idx="5">
                  <c:v>9.1</c:v>
                </c:pt>
                <c:pt idx="6">
                  <c:v>8.6999999999999993</c:v>
                </c:pt>
                <c:pt idx="7">
                  <c:v>7.3</c:v>
                </c:pt>
                <c:pt idx="8">
                  <c:v>8.9</c:v>
                </c:pt>
                <c:pt idx="9">
                  <c:v>9.3000000000000007</c:v>
                </c:pt>
                <c:pt idx="10">
                  <c:v>8.5</c:v>
                </c:pt>
                <c:pt idx="11">
                  <c:v>9.9</c:v>
                </c:pt>
                <c:pt idx="12">
                  <c:v>8.5</c:v>
                </c:pt>
                <c:pt idx="13">
                  <c:v>9.9</c:v>
                </c:pt>
                <c:pt idx="14">
                  <c:v>10.1</c:v>
                </c:pt>
                <c:pt idx="15">
                  <c:v>10.9</c:v>
                </c:pt>
                <c:pt idx="16">
                  <c:v>10.8</c:v>
                </c:pt>
                <c:pt idx="17">
                  <c:v>10.7</c:v>
                </c:pt>
                <c:pt idx="18">
                  <c:v>11</c:v>
                </c:pt>
                <c:pt idx="19">
                  <c:v>11.7</c:v>
                </c:pt>
                <c:pt idx="20">
                  <c:v>10.8</c:v>
                </c:pt>
                <c:pt idx="21">
                  <c:v>10.199999999999999</c:v>
                </c:pt>
                <c:pt idx="22">
                  <c:v>10.5</c:v>
                </c:pt>
                <c:pt idx="23">
                  <c:v>10.5</c:v>
                </c:pt>
                <c:pt idx="24">
                  <c:v>11.3</c:v>
                </c:pt>
                <c:pt idx="25">
                  <c:v>11.8</c:v>
                </c:pt>
                <c:pt idx="26">
                  <c:v>11.2</c:v>
                </c:pt>
                <c:pt idx="27">
                  <c:v>10.5</c:v>
                </c:pt>
                <c:pt idx="28">
                  <c:v>9.6</c:v>
                </c:pt>
                <c:pt idx="29">
                  <c:v>9.6</c:v>
                </c:pt>
                <c:pt idx="30">
                  <c:v>9.9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 Japan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4.0999999999999996</c:v>
                </c:pt>
                <c:pt idx="1">
                  <c:v>4.3</c:v>
                </c:pt>
                <c:pt idx="2">
                  <c:v>4.5</c:v>
                </c:pt>
                <c:pt idx="3">
                  <c:v>4.8</c:v>
                </c:pt>
                <c:pt idx="4">
                  <c:v>5.0999999999999996</c:v>
                </c:pt>
                <c:pt idx="5">
                  <c:v>5.4</c:v>
                </c:pt>
                <c:pt idx="6">
                  <c:v>5.6</c:v>
                </c:pt>
                <c:pt idx="7">
                  <c:v>6.1</c:v>
                </c:pt>
                <c:pt idx="8">
                  <c:v>6.5</c:v>
                </c:pt>
                <c:pt idx="9">
                  <c:v>6.8</c:v>
                </c:pt>
                <c:pt idx="10">
                  <c:v>7.4</c:v>
                </c:pt>
                <c:pt idx="11">
                  <c:v>8.1</c:v>
                </c:pt>
                <c:pt idx="12">
                  <c:v>8.5</c:v>
                </c:pt>
                <c:pt idx="13">
                  <c:v>8.1</c:v>
                </c:pt>
                <c:pt idx="14">
                  <c:v>8.1999999999999993</c:v>
                </c:pt>
                <c:pt idx="15">
                  <c:v>8.3000000000000007</c:v>
                </c:pt>
                <c:pt idx="16">
                  <c:v>8.3000000000000007</c:v>
                </c:pt>
                <c:pt idx="17">
                  <c:v>8.6</c:v>
                </c:pt>
                <c:pt idx="18">
                  <c:v>7.7</c:v>
                </c:pt>
                <c:pt idx="19">
                  <c:v>7.2</c:v>
                </c:pt>
                <c:pt idx="20">
                  <c:v>7.4</c:v>
                </c:pt>
                <c:pt idx="21">
                  <c:v>6.4</c:v>
                </c:pt>
                <c:pt idx="22">
                  <c:v>6.3</c:v>
                </c:pt>
                <c:pt idx="23">
                  <c:v>6.2</c:v>
                </c:pt>
                <c:pt idx="24">
                  <c:v>6.5</c:v>
                </c:pt>
                <c:pt idx="25">
                  <c:v>6.5</c:v>
                </c:pt>
                <c:pt idx="26">
                  <c:v>6.6</c:v>
                </c:pt>
                <c:pt idx="27">
                  <c:v>6.7</c:v>
                </c:pt>
                <c:pt idx="28">
                  <c:v>6.8</c:v>
                </c:pt>
                <c:pt idx="29">
                  <c:v>7</c:v>
                </c:pt>
                <c:pt idx="30">
                  <c:v>6.9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  Turkey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Sheet1!$I$2:$I$32</c:f>
              <c:numCache>
                <c:formatCode>General</c:formatCode>
                <c:ptCount val="31"/>
                <c:pt idx="0">
                  <c:v>2.4</c:v>
                </c:pt>
                <c:pt idx="1">
                  <c:v>5.6</c:v>
                </c:pt>
                <c:pt idx="2">
                  <c:v>5.2</c:v>
                </c:pt>
                <c:pt idx="3">
                  <c:v>6.8</c:v>
                </c:pt>
                <c:pt idx="4">
                  <c:v>5</c:v>
                </c:pt>
                <c:pt idx="5">
                  <c:v>4.5999999999999996</c:v>
                </c:pt>
                <c:pt idx="6">
                  <c:v>5.0999999999999996</c:v>
                </c:pt>
                <c:pt idx="7">
                  <c:v>4.9000000000000004</c:v>
                </c:pt>
                <c:pt idx="8">
                  <c:v>4.7</c:v>
                </c:pt>
                <c:pt idx="9">
                  <c:v>4.2</c:v>
                </c:pt>
                <c:pt idx="10">
                  <c:v>4.0999999999999996</c:v>
                </c:pt>
                <c:pt idx="11">
                  <c:v>3.8</c:v>
                </c:pt>
                <c:pt idx="12">
                  <c:v>3.7</c:v>
                </c:pt>
                <c:pt idx="13">
                  <c:v>3.8</c:v>
                </c:pt>
                <c:pt idx="14">
                  <c:v>4.4000000000000004</c:v>
                </c:pt>
                <c:pt idx="15">
                  <c:v>4.0999999999999996</c:v>
                </c:pt>
                <c:pt idx="16">
                  <c:v>4</c:v>
                </c:pt>
                <c:pt idx="17">
                  <c:v>3.9</c:v>
                </c:pt>
                <c:pt idx="18">
                  <c:v>3.6</c:v>
                </c:pt>
                <c:pt idx="19">
                  <c:v>3.5</c:v>
                </c:pt>
                <c:pt idx="20">
                  <c:v>3.2</c:v>
                </c:pt>
                <c:pt idx="21">
                  <c:v>3.9</c:v>
                </c:pt>
                <c:pt idx="22">
                  <c:v>3.4</c:v>
                </c:pt>
                <c:pt idx="23">
                  <c:v>3.5</c:v>
                </c:pt>
                <c:pt idx="24">
                  <c:v>4.3</c:v>
                </c:pt>
                <c:pt idx="25">
                  <c:v>3.7</c:v>
                </c:pt>
                <c:pt idx="26">
                  <c:v>3.1</c:v>
                </c:pt>
                <c:pt idx="27">
                  <c:v>3</c:v>
                </c:pt>
                <c:pt idx="28">
                  <c:v>2.9</c:v>
                </c:pt>
                <c:pt idx="29">
                  <c:v>2.8</c:v>
                </c:pt>
                <c:pt idx="30">
                  <c:v>2.8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762560"/>
        <c:axId val="231764352"/>
      </c:lineChart>
      <c:catAx>
        <c:axId val="23176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31764352"/>
        <c:crosses val="autoZero"/>
        <c:auto val="1"/>
        <c:lblAlgn val="ctr"/>
        <c:lblOffset val="100"/>
        <c:tickMarkSkip val="1"/>
        <c:noMultiLvlLbl val="0"/>
      </c:catAx>
      <c:valAx>
        <c:axId val="231764352"/>
        <c:scaling>
          <c:orientation val="minMax"/>
          <c:max val="6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dirty="0" smtClean="0"/>
                  <a:t>Kg/year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5.2469135802469133E-2"/>
              <c:y val="2.371893009288851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23176256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01623408185078E-2"/>
          <c:y val="0.10123458808655748"/>
          <c:w val="0.9188205988140371"/>
          <c:h val="0.701243691121646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Argentina</c:v>
                </c:pt>
              </c:strCache>
            </c:strRef>
          </c:tx>
          <c:spPr>
            <a:ln>
              <a:solidFill>
                <a:srgbClr val="6699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47</c:v>
                </c:pt>
                <c:pt idx="1">
                  <c:v>54.2</c:v>
                </c:pt>
                <c:pt idx="2">
                  <c:v>57.7</c:v>
                </c:pt>
                <c:pt idx="3">
                  <c:v>59.8</c:v>
                </c:pt>
                <c:pt idx="4">
                  <c:v>54.3</c:v>
                </c:pt>
                <c:pt idx="5">
                  <c:v>51.1</c:v>
                </c:pt>
                <c:pt idx="6">
                  <c:v>49.2</c:v>
                </c:pt>
                <c:pt idx="7">
                  <c:v>55.5</c:v>
                </c:pt>
                <c:pt idx="8">
                  <c:v>51.8</c:v>
                </c:pt>
                <c:pt idx="9">
                  <c:v>51</c:v>
                </c:pt>
                <c:pt idx="10">
                  <c:v>51.7</c:v>
                </c:pt>
                <c:pt idx="11">
                  <c:v>48.6</c:v>
                </c:pt>
                <c:pt idx="12">
                  <c:v>43.7</c:v>
                </c:pt>
                <c:pt idx="13">
                  <c:v>44.2</c:v>
                </c:pt>
                <c:pt idx="14">
                  <c:v>44.8</c:v>
                </c:pt>
                <c:pt idx="15">
                  <c:v>42.4</c:v>
                </c:pt>
                <c:pt idx="16">
                  <c:v>45.6</c:v>
                </c:pt>
                <c:pt idx="17">
                  <c:v>45.2</c:v>
                </c:pt>
                <c:pt idx="18">
                  <c:v>44</c:v>
                </c:pt>
                <c:pt idx="19">
                  <c:v>40.5</c:v>
                </c:pt>
                <c:pt idx="20">
                  <c:v>42</c:v>
                </c:pt>
                <c:pt idx="21">
                  <c:v>43.8</c:v>
                </c:pt>
                <c:pt idx="22">
                  <c:v>42.8</c:v>
                </c:pt>
                <c:pt idx="23">
                  <c:v>44.4</c:v>
                </c:pt>
                <c:pt idx="24">
                  <c:v>47.7</c:v>
                </c:pt>
                <c:pt idx="25">
                  <c:v>47.7</c:v>
                </c:pt>
                <c:pt idx="26">
                  <c:v>47.5</c:v>
                </c:pt>
                <c:pt idx="27">
                  <c:v>40.200000000000003</c:v>
                </c:pt>
                <c:pt idx="28">
                  <c:v>38.700000000000003</c:v>
                </c:pt>
                <c:pt idx="29">
                  <c:v>41</c:v>
                </c:pt>
                <c:pt idx="30">
                  <c:v>41.7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>
              <a:solidFill>
                <a:srgbClr val="3366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14.3</c:v>
                </c:pt>
                <c:pt idx="1">
                  <c:v>14.4</c:v>
                </c:pt>
                <c:pt idx="2">
                  <c:v>14.9</c:v>
                </c:pt>
                <c:pt idx="3">
                  <c:v>18.7</c:v>
                </c:pt>
                <c:pt idx="4">
                  <c:v>17.3</c:v>
                </c:pt>
                <c:pt idx="5">
                  <c:v>18.7</c:v>
                </c:pt>
                <c:pt idx="6">
                  <c:v>20.8</c:v>
                </c:pt>
                <c:pt idx="7">
                  <c:v>19.399999999999999</c:v>
                </c:pt>
                <c:pt idx="8">
                  <c:v>19.5</c:v>
                </c:pt>
                <c:pt idx="9">
                  <c:v>18.899999999999999</c:v>
                </c:pt>
                <c:pt idx="10">
                  <c:v>19.100000000000001</c:v>
                </c:pt>
                <c:pt idx="11">
                  <c:v>21.2</c:v>
                </c:pt>
                <c:pt idx="12">
                  <c:v>23.2</c:v>
                </c:pt>
                <c:pt idx="13">
                  <c:v>25.6</c:v>
                </c:pt>
                <c:pt idx="14">
                  <c:v>24</c:v>
                </c:pt>
                <c:pt idx="15">
                  <c:v>23.9</c:v>
                </c:pt>
                <c:pt idx="16">
                  <c:v>23.5</c:v>
                </c:pt>
                <c:pt idx="17">
                  <c:v>24.7</c:v>
                </c:pt>
                <c:pt idx="18">
                  <c:v>24.1</c:v>
                </c:pt>
                <c:pt idx="19">
                  <c:v>24.9</c:v>
                </c:pt>
                <c:pt idx="20">
                  <c:v>24.9</c:v>
                </c:pt>
                <c:pt idx="21">
                  <c:v>24.9</c:v>
                </c:pt>
                <c:pt idx="22">
                  <c:v>24.1</c:v>
                </c:pt>
                <c:pt idx="23">
                  <c:v>23.8</c:v>
                </c:pt>
                <c:pt idx="24">
                  <c:v>25.5</c:v>
                </c:pt>
                <c:pt idx="25">
                  <c:v>25.7</c:v>
                </c:pt>
                <c:pt idx="26">
                  <c:v>27</c:v>
                </c:pt>
                <c:pt idx="27">
                  <c:v>28.1</c:v>
                </c:pt>
                <c:pt idx="28">
                  <c:v>29.7</c:v>
                </c:pt>
                <c:pt idx="29">
                  <c:v>30</c:v>
                </c:pt>
                <c:pt idx="30">
                  <c:v>30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Kazakhstan</c:v>
                </c:pt>
              </c:strCache>
            </c:strRef>
          </c:tx>
          <c:spPr>
            <a:ln>
              <a:solidFill>
                <a:srgbClr val="EB5603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9">
                  <c:v>25.3</c:v>
                </c:pt>
                <c:pt idx="10">
                  <c:v>28</c:v>
                </c:pt>
                <c:pt idx="11">
                  <c:v>26.7</c:v>
                </c:pt>
                <c:pt idx="12">
                  <c:v>22.7</c:v>
                </c:pt>
                <c:pt idx="13">
                  <c:v>19.600000000000001</c:v>
                </c:pt>
                <c:pt idx="14">
                  <c:v>16.5</c:v>
                </c:pt>
                <c:pt idx="15">
                  <c:v>15.8</c:v>
                </c:pt>
                <c:pt idx="16">
                  <c:v>15.8</c:v>
                </c:pt>
                <c:pt idx="17">
                  <c:v>14.5</c:v>
                </c:pt>
                <c:pt idx="18">
                  <c:v>13.6</c:v>
                </c:pt>
                <c:pt idx="19">
                  <c:v>14.1</c:v>
                </c:pt>
                <c:pt idx="20">
                  <c:v>14.9</c:v>
                </c:pt>
                <c:pt idx="21">
                  <c:v>16.100000000000001</c:v>
                </c:pt>
                <c:pt idx="22">
                  <c:v>17.2</c:v>
                </c:pt>
                <c:pt idx="23">
                  <c:v>18.5</c:v>
                </c:pt>
                <c:pt idx="24">
                  <c:v>19.7</c:v>
                </c:pt>
                <c:pt idx="25">
                  <c:v>20</c:v>
                </c:pt>
                <c:pt idx="26">
                  <c:v>19.100000000000001</c:v>
                </c:pt>
                <c:pt idx="27">
                  <c:v>18.899999999999999</c:v>
                </c:pt>
                <c:pt idx="28">
                  <c:v>18.5</c:v>
                </c:pt>
                <c:pt idx="29">
                  <c:v>18.399999999999999</c:v>
                </c:pt>
                <c:pt idx="30">
                  <c:v>18.399999999999999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Russia</c:v>
                </c:pt>
              </c:strCache>
            </c:strRef>
          </c:tx>
          <c:spPr>
            <a:ln>
              <a:solidFill>
                <a:srgbClr val="0F5494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9">
                  <c:v>20.100000000000001</c:v>
                </c:pt>
                <c:pt idx="10">
                  <c:v>18.8</c:v>
                </c:pt>
                <c:pt idx="11">
                  <c:v>17.899999999999999</c:v>
                </c:pt>
                <c:pt idx="12">
                  <c:v>15.6</c:v>
                </c:pt>
                <c:pt idx="13">
                  <c:v>15.1</c:v>
                </c:pt>
                <c:pt idx="14">
                  <c:v>15.2</c:v>
                </c:pt>
                <c:pt idx="15">
                  <c:v>14</c:v>
                </c:pt>
                <c:pt idx="16">
                  <c:v>11.9</c:v>
                </c:pt>
                <c:pt idx="17">
                  <c:v>10.4</c:v>
                </c:pt>
                <c:pt idx="18">
                  <c:v>11.3</c:v>
                </c:pt>
                <c:pt idx="19">
                  <c:v>12</c:v>
                </c:pt>
                <c:pt idx="20">
                  <c:v>12.3</c:v>
                </c:pt>
                <c:pt idx="21">
                  <c:v>12.2</c:v>
                </c:pt>
                <c:pt idx="22">
                  <c:v>12.7</c:v>
                </c:pt>
                <c:pt idx="23">
                  <c:v>12.1</c:v>
                </c:pt>
                <c:pt idx="24">
                  <c:v>12.5</c:v>
                </c:pt>
                <c:pt idx="25">
                  <c:v>14.4</c:v>
                </c:pt>
                <c:pt idx="26">
                  <c:v>13</c:v>
                </c:pt>
                <c:pt idx="27">
                  <c:v>13.3</c:v>
                </c:pt>
                <c:pt idx="28">
                  <c:v>13.6</c:v>
                </c:pt>
                <c:pt idx="29">
                  <c:v>14</c:v>
                </c:pt>
                <c:pt idx="30">
                  <c:v>13.9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South Africa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15.4</c:v>
                </c:pt>
                <c:pt idx="1">
                  <c:v>14.6</c:v>
                </c:pt>
                <c:pt idx="2">
                  <c:v>13.4</c:v>
                </c:pt>
                <c:pt idx="3">
                  <c:v>13.5</c:v>
                </c:pt>
                <c:pt idx="4">
                  <c:v>12.4</c:v>
                </c:pt>
                <c:pt idx="5">
                  <c:v>12.1</c:v>
                </c:pt>
                <c:pt idx="6">
                  <c:v>13</c:v>
                </c:pt>
                <c:pt idx="7">
                  <c:v>13.7</c:v>
                </c:pt>
                <c:pt idx="8">
                  <c:v>13.8</c:v>
                </c:pt>
                <c:pt idx="9">
                  <c:v>13</c:v>
                </c:pt>
                <c:pt idx="10">
                  <c:v>11.7</c:v>
                </c:pt>
                <c:pt idx="11">
                  <c:v>10.1</c:v>
                </c:pt>
                <c:pt idx="12">
                  <c:v>10</c:v>
                </c:pt>
                <c:pt idx="13">
                  <c:v>9.5</c:v>
                </c:pt>
                <c:pt idx="14">
                  <c:v>9.1</c:v>
                </c:pt>
                <c:pt idx="15">
                  <c:v>9</c:v>
                </c:pt>
                <c:pt idx="16">
                  <c:v>10.6</c:v>
                </c:pt>
                <c:pt idx="17">
                  <c:v>8.6999999999999993</c:v>
                </c:pt>
                <c:pt idx="18">
                  <c:v>9.5</c:v>
                </c:pt>
                <c:pt idx="19">
                  <c:v>9.4</c:v>
                </c:pt>
                <c:pt idx="20">
                  <c:v>9.1999999999999993</c:v>
                </c:pt>
                <c:pt idx="21">
                  <c:v>9.8000000000000007</c:v>
                </c:pt>
                <c:pt idx="22">
                  <c:v>10.6</c:v>
                </c:pt>
                <c:pt idx="23">
                  <c:v>11.9</c:v>
                </c:pt>
                <c:pt idx="24">
                  <c:v>11.8</c:v>
                </c:pt>
                <c:pt idx="25">
                  <c:v>11.1</c:v>
                </c:pt>
                <c:pt idx="26">
                  <c:v>10.9</c:v>
                </c:pt>
                <c:pt idx="27">
                  <c:v>11.8</c:v>
                </c:pt>
                <c:pt idx="28">
                  <c:v>12.8</c:v>
                </c:pt>
                <c:pt idx="29">
                  <c:v>13.1</c:v>
                </c:pt>
                <c:pt idx="30">
                  <c:v>13.1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Egypt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5.8</c:v>
                </c:pt>
                <c:pt idx="1">
                  <c:v>7</c:v>
                </c:pt>
                <c:pt idx="2">
                  <c:v>4.7</c:v>
                </c:pt>
                <c:pt idx="3">
                  <c:v>6.5</c:v>
                </c:pt>
                <c:pt idx="4">
                  <c:v>5.0999999999999996</c:v>
                </c:pt>
                <c:pt idx="5">
                  <c:v>6</c:v>
                </c:pt>
                <c:pt idx="6">
                  <c:v>4.9000000000000004</c:v>
                </c:pt>
                <c:pt idx="7">
                  <c:v>5</c:v>
                </c:pt>
                <c:pt idx="8">
                  <c:v>5.6</c:v>
                </c:pt>
                <c:pt idx="9">
                  <c:v>5.5</c:v>
                </c:pt>
                <c:pt idx="10">
                  <c:v>6.2</c:v>
                </c:pt>
                <c:pt idx="11">
                  <c:v>6.4</c:v>
                </c:pt>
                <c:pt idx="12">
                  <c:v>6.1</c:v>
                </c:pt>
                <c:pt idx="13">
                  <c:v>6.4</c:v>
                </c:pt>
                <c:pt idx="14">
                  <c:v>6.9</c:v>
                </c:pt>
                <c:pt idx="15">
                  <c:v>7</c:v>
                </c:pt>
                <c:pt idx="16">
                  <c:v>7.3</c:v>
                </c:pt>
                <c:pt idx="17">
                  <c:v>7.7</c:v>
                </c:pt>
                <c:pt idx="18">
                  <c:v>5.4</c:v>
                </c:pt>
                <c:pt idx="19">
                  <c:v>6</c:v>
                </c:pt>
                <c:pt idx="20">
                  <c:v>6.2</c:v>
                </c:pt>
                <c:pt idx="21">
                  <c:v>7</c:v>
                </c:pt>
                <c:pt idx="22">
                  <c:v>7.7</c:v>
                </c:pt>
                <c:pt idx="23">
                  <c:v>9</c:v>
                </c:pt>
                <c:pt idx="24">
                  <c:v>9.6999999999999993</c:v>
                </c:pt>
                <c:pt idx="25">
                  <c:v>8.9</c:v>
                </c:pt>
                <c:pt idx="26">
                  <c:v>9</c:v>
                </c:pt>
                <c:pt idx="27">
                  <c:v>9.3000000000000007</c:v>
                </c:pt>
                <c:pt idx="28">
                  <c:v>8.5</c:v>
                </c:pt>
                <c:pt idx="29">
                  <c:v>7.7</c:v>
                </c:pt>
                <c:pt idx="30">
                  <c:v>7.8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VietNam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1.5</c:v>
                </c:pt>
                <c:pt idx="1">
                  <c:v>1.6</c:v>
                </c:pt>
                <c:pt idx="2">
                  <c:v>1.6</c:v>
                </c:pt>
                <c:pt idx="3">
                  <c:v>1.5</c:v>
                </c:pt>
                <c:pt idx="4">
                  <c:v>1.6</c:v>
                </c:pt>
                <c:pt idx="5">
                  <c:v>1.7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1.7</c:v>
                </c:pt>
                <c:pt idx="13">
                  <c:v>1.6</c:v>
                </c:pt>
                <c:pt idx="14">
                  <c:v>1.5</c:v>
                </c:pt>
                <c:pt idx="15">
                  <c:v>1.5</c:v>
                </c:pt>
                <c:pt idx="16">
                  <c:v>1.6</c:v>
                </c:pt>
                <c:pt idx="17">
                  <c:v>1.6</c:v>
                </c:pt>
                <c:pt idx="18">
                  <c:v>1.7</c:v>
                </c:pt>
                <c:pt idx="19">
                  <c:v>1.8</c:v>
                </c:pt>
                <c:pt idx="20">
                  <c:v>1.8</c:v>
                </c:pt>
                <c:pt idx="21">
                  <c:v>1.9</c:v>
                </c:pt>
                <c:pt idx="22">
                  <c:v>2.2000000000000002</c:v>
                </c:pt>
                <c:pt idx="23">
                  <c:v>2.4</c:v>
                </c:pt>
                <c:pt idx="24">
                  <c:v>3.2</c:v>
                </c:pt>
                <c:pt idx="25">
                  <c:v>3.5</c:v>
                </c:pt>
                <c:pt idx="26">
                  <c:v>4.3</c:v>
                </c:pt>
                <c:pt idx="27">
                  <c:v>3.9</c:v>
                </c:pt>
                <c:pt idx="28">
                  <c:v>6.1</c:v>
                </c:pt>
                <c:pt idx="29">
                  <c:v>7</c:v>
                </c:pt>
                <c:pt idx="30">
                  <c:v>7.1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Ukraine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Sheet1!$I$2:$I$32</c:f>
              <c:numCache>
                <c:formatCode>General</c:formatCode>
                <c:ptCount val="31"/>
                <c:pt idx="9">
                  <c:v>20.6</c:v>
                </c:pt>
                <c:pt idx="10">
                  <c:v>17.5</c:v>
                </c:pt>
                <c:pt idx="11">
                  <c:v>15.8</c:v>
                </c:pt>
                <c:pt idx="12">
                  <c:v>13.4</c:v>
                </c:pt>
                <c:pt idx="13">
                  <c:v>11</c:v>
                </c:pt>
                <c:pt idx="14">
                  <c:v>10.9</c:v>
                </c:pt>
                <c:pt idx="15">
                  <c:v>9.6</c:v>
                </c:pt>
                <c:pt idx="16">
                  <c:v>9.1999999999999993</c:v>
                </c:pt>
                <c:pt idx="17">
                  <c:v>9</c:v>
                </c:pt>
                <c:pt idx="18">
                  <c:v>7.7</c:v>
                </c:pt>
                <c:pt idx="19">
                  <c:v>8.5</c:v>
                </c:pt>
                <c:pt idx="20">
                  <c:v>8.5</c:v>
                </c:pt>
                <c:pt idx="21">
                  <c:v>8</c:v>
                </c:pt>
                <c:pt idx="22">
                  <c:v>8.1999999999999993</c:v>
                </c:pt>
                <c:pt idx="23">
                  <c:v>8.8000000000000007</c:v>
                </c:pt>
                <c:pt idx="24">
                  <c:v>8</c:v>
                </c:pt>
                <c:pt idx="25">
                  <c:v>7.6</c:v>
                </c:pt>
                <c:pt idx="26">
                  <c:v>6.8</c:v>
                </c:pt>
                <c:pt idx="27">
                  <c:v>6.5</c:v>
                </c:pt>
                <c:pt idx="28">
                  <c:v>6.1</c:v>
                </c:pt>
                <c:pt idx="29">
                  <c:v>6.1</c:v>
                </c:pt>
                <c:pt idx="30">
                  <c:v>6.2</c:v>
                </c:pt>
              </c:numCache>
            </c:numRef>
          </c:val>
          <c:smooth val="1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Sheet1!$J$2:$J$32</c:f>
              <c:numCache>
                <c:formatCode>General</c:formatCode>
                <c:ptCount val="31"/>
                <c:pt idx="0">
                  <c:v>0</c:v>
                </c:pt>
                <c:pt idx="1">
                  <c:v>0.3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1</c:v>
                </c:pt>
                <c:pt idx="10">
                  <c:v>1.3</c:v>
                </c:pt>
                <c:pt idx="11">
                  <c:v>1.6</c:v>
                </c:pt>
                <c:pt idx="12">
                  <c:v>2</c:v>
                </c:pt>
                <c:pt idx="13">
                  <c:v>2</c:v>
                </c:pt>
                <c:pt idx="14">
                  <c:v>2.4</c:v>
                </c:pt>
                <c:pt idx="15">
                  <c:v>2.6</c:v>
                </c:pt>
                <c:pt idx="16">
                  <c:v>2.8</c:v>
                </c:pt>
                <c:pt idx="17">
                  <c:v>2.9</c:v>
                </c:pt>
                <c:pt idx="18">
                  <c:v>3</c:v>
                </c:pt>
                <c:pt idx="19">
                  <c:v>3.2</c:v>
                </c:pt>
                <c:pt idx="20">
                  <c:v>2.9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3.2</c:v>
                </c:pt>
                <c:pt idx="25">
                  <c:v>3.2</c:v>
                </c:pt>
                <c:pt idx="26">
                  <c:v>3.3</c:v>
                </c:pt>
                <c:pt idx="27">
                  <c:v>3.4</c:v>
                </c:pt>
                <c:pt idx="28">
                  <c:v>3.4</c:v>
                </c:pt>
                <c:pt idx="29">
                  <c:v>3.3</c:v>
                </c:pt>
                <c:pt idx="30">
                  <c:v>3.4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Sheet1!$K$2:$K$32</c:f>
              <c:numCache>
                <c:formatCode>General</c:formatCode>
                <c:ptCount val="31"/>
                <c:pt idx="0">
                  <c:v>1.7</c:v>
                </c:pt>
                <c:pt idx="1">
                  <c:v>1.7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1.7</c:v>
                </c:pt>
                <c:pt idx="7">
                  <c:v>1.6</c:v>
                </c:pt>
                <c:pt idx="8">
                  <c:v>1.6</c:v>
                </c:pt>
                <c:pt idx="9">
                  <c:v>1.6</c:v>
                </c:pt>
                <c:pt idx="10">
                  <c:v>1.6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1.3</c:v>
                </c:pt>
                <c:pt idx="18">
                  <c:v>1.3</c:v>
                </c:pt>
                <c:pt idx="19">
                  <c:v>1.3</c:v>
                </c:pt>
                <c:pt idx="20">
                  <c:v>1.2</c:v>
                </c:pt>
                <c:pt idx="21">
                  <c:v>1.2</c:v>
                </c:pt>
                <c:pt idx="22">
                  <c:v>1.1000000000000001</c:v>
                </c:pt>
                <c:pt idx="23">
                  <c:v>1.1000000000000001</c:v>
                </c:pt>
                <c:pt idx="24">
                  <c:v>1.1000000000000001</c:v>
                </c:pt>
                <c:pt idx="25">
                  <c:v>1.1000000000000001</c:v>
                </c:pt>
                <c:pt idx="26">
                  <c:v>1.1000000000000001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1.1000000000000001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751040"/>
        <c:axId val="249752576"/>
      </c:lineChart>
      <c:catAx>
        <c:axId val="24975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49752576"/>
        <c:crosses val="autoZero"/>
        <c:auto val="1"/>
        <c:lblAlgn val="ctr"/>
        <c:lblOffset val="100"/>
        <c:tickMarkSkip val="1"/>
        <c:noMultiLvlLbl val="0"/>
      </c:catAx>
      <c:valAx>
        <c:axId val="249752576"/>
        <c:scaling>
          <c:orientation val="minMax"/>
          <c:max val="6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dirty="0" smtClean="0"/>
                  <a:t>Kg/year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0802469135802469E-2"/>
              <c:y val="2.371893009288851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24975104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141965587634879"/>
          <c:y val="0.91422819850714654"/>
          <c:w val="0.71605120540487999"/>
          <c:h val="6.89356055274866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01623408185078E-2"/>
          <c:y val="0.10123458808655748"/>
          <c:w val="0.9280798580732964"/>
          <c:h val="0.701243691121646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European Union</c:v>
                </c:pt>
              </c:strCache>
            </c:strRef>
          </c:tx>
          <c:spPr>
            <a:ln>
              <a:solidFill>
                <a:srgbClr val="0F5494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12">
                  <c:v>31.4</c:v>
                </c:pt>
                <c:pt idx="13">
                  <c:v>31.7</c:v>
                </c:pt>
                <c:pt idx="14">
                  <c:v>30.6</c:v>
                </c:pt>
                <c:pt idx="15">
                  <c:v>33.299999999999997</c:v>
                </c:pt>
                <c:pt idx="16">
                  <c:v>33.299999999999997</c:v>
                </c:pt>
                <c:pt idx="17">
                  <c:v>32.5</c:v>
                </c:pt>
                <c:pt idx="18">
                  <c:v>32.5</c:v>
                </c:pt>
                <c:pt idx="19">
                  <c:v>33.299999999999997</c:v>
                </c:pt>
                <c:pt idx="20">
                  <c:v>33.1</c:v>
                </c:pt>
                <c:pt idx="21">
                  <c:v>32.1</c:v>
                </c:pt>
                <c:pt idx="22">
                  <c:v>32.299999999999997</c:v>
                </c:pt>
                <c:pt idx="23">
                  <c:v>32.6</c:v>
                </c:pt>
                <c:pt idx="24">
                  <c:v>33.4</c:v>
                </c:pt>
                <c:pt idx="25">
                  <c:v>32.799999999999997</c:v>
                </c:pt>
                <c:pt idx="26">
                  <c:v>31.6</c:v>
                </c:pt>
                <c:pt idx="27">
                  <c:v>32.4</c:v>
                </c:pt>
                <c:pt idx="28">
                  <c:v>32.4</c:v>
                </c:pt>
                <c:pt idx="29">
                  <c:v>32.1</c:v>
                </c:pt>
                <c:pt idx="30">
                  <c:v>31.1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South Korea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7.3</c:v>
                </c:pt>
                <c:pt idx="1">
                  <c:v>8.4</c:v>
                </c:pt>
                <c:pt idx="2">
                  <c:v>8.4</c:v>
                </c:pt>
                <c:pt idx="3">
                  <c:v>6.1</c:v>
                </c:pt>
                <c:pt idx="4">
                  <c:v>7</c:v>
                </c:pt>
                <c:pt idx="5">
                  <c:v>7.8</c:v>
                </c:pt>
                <c:pt idx="6">
                  <c:v>8.6</c:v>
                </c:pt>
                <c:pt idx="7">
                  <c:v>10</c:v>
                </c:pt>
                <c:pt idx="8">
                  <c:v>9.9</c:v>
                </c:pt>
                <c:pt idx="9">
                  <c:v>13.4</c:v>
                </c:pt>
                <c:pt idx="10">
                  <c:v>13.5</c:v>
                </c:pt>
                <c:pt idx="11">
                  <c:v>14</c:v>
                </c:pt>
                <c:pt idx="12">
                  <c:v>14.6</c:v>
                </c:pt>
                <c:pt idx="13">
                  <c:v>15.7</c:v>
                </c:pt>
                <c:pt idx="14">
                  <c:v>15.4</c:v>
                </c:pt>
                <c:pt idx="15">
                  <c:v>15.3</c:v>
                </c:pt>
                <c:pt idx="16">
                  <c:v>17.5</c:v>
                </c:pt>
                <c:pt idx="17">
                  <c:v>16.5</c:v>
                </c:pt>
                <c:pt idx="18">
                  <c:v>17.100000000000001</c:v>
                </c:pt>
                <c:pt idx="19">
                  <c:v>17.600000000000001</c:v>
                </c:pt>
                <c:pt idx="20">
                  <c:v>21.4</c:v>
                </c:pt>
                <c:pt idx="21">
                  <c:v>19.7</c:v>
                </c:pt>
                <c:pt idx="22">
                  <c:v>19.5</c:v>
                </c:pt>
                <c:pt idx="23">
                  <c:v>23.5</c:v>
                </c:pt>
                <c:pt idx="24">
                  <c:v>24.7</c:v>
                </c:pt>
                <c:pt idx="25">
                  <c:v>24.9</c:v>
                </c:pt>
                <c:pt idx="26">
                  <c:v>24.1</c:v>
                </c:pt>
                <c:pt idx="27">
                  <c:v>25</c:v>
                </c:pt>
                <c:pt idx="28">
                  <c:v>24</c:v>
                </c:pt>
                <c:pt idx="29">
                  <c:v>26.2</c:v>
                </c:pt>
                <c:pt idx="30">
                  <c:v>26.5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Australia</c:v>
                </c:pt>
              </c:strCache>
            </c:strRef>
          </c:tx>
          <c:spPr>
            <a:ln>
              <a:solidFill>
                <a:srgbClr val="EB5603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12.5</c:v>
                </c:pt>
                <c:pt idx="1">
                  <c:v>12.8</c:v>
                </c:pt>
                <c:pt idx="2">
                  <c:v>13.1</c:v>
                </c:pt>
                <c:pt idx="3">
                  <c:v>13.4</c:v>
                </c:pt>
                <c:pt idx="4">
                  <c:v>13.5</c:v>
                </c:pt>
                <c:pt idx="5">
                  <c:v>13.7</c:v>
                </c:pt>
                <c:pt idx="6">
                  <c:v>13.8</c:v>
                </c:pt>
                <c:pt idx="7">
                  <c:v>14.3</c:v>
                </c:pt>
                <c:pt idx="8">
                  <c:v>14.4</c:v>
                </c:pt>
                <c:pt idx="9">
                  <c:v>15.1</c:v>
                </c:pt>
                <c:pt idx="10">
                  <c:v>14.9</c:v>
                </c:pt>
                <c:pt idx="11">
                  <c:v>15.6</c:v>
                </c:pt>
                <c:pt idx="12">
                  <c:v>15.5</c:v>
                </c:pt>
                <c:pt idx="13">
                  <c:v>14.5</c:v>
                </c:pt>
                <c:pt idx="14">
                  <c:v>14.7</c:v>
                </c:pt>
                <c:pt idx="15">
                  <c:v>15.1</c:v>
                </c:pt>
                <c:pt idx="16">
                  <c:v>15</c:v>
                </c:pt>
                <c:pt idx="17">
                  <c:v>15.2</c:v>
                </c:pt>
                <c:pt idx="18">
                  <c:v>14.7</c:v>
                </c:pt>
                <c:pt idx="19">
                  <c:v>16.2</c:v>
                </c:pt>
                <c:pt idx="20">
                  <c:v>17.399999999999999</c:v>
                </c:pt>
                <c:pt idx="21">
                  <c:v>17.5</c:v>
                </c:pt>
                <c:pt idx="22">
                  <c:v>18.7</c:v>
                </c:pt>
                <c:pt idx="23">
                  <c:v>18.2</c:v>
                </c:pt>
                <c:pt idx="24">
                  <c:v>20</c:v>
                </c:pt>
                <c:pt idx="25">
                  <c:v>19</c:v>
                </c:pt>
                <c:pt idx="26">
                  <c:v>19.600000000000001</c:v>
                </c:pt>
                <c:pt idx="27">
                  <c:v>20</c:v>
                </c:pt>
                <c:pt idx="28">
                  <c:v>19.399999999999999</c:v>
                </c:pt>
                <c:pt idx="29">
                  <c:v>20.6</c:v>
                </c:pt>
                <c:pt idx="30">
                  <c:v>20.7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 United States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23.3</c:v>
                </c:pt>
                <c:pt idx="1">
                  <c:v>23.2</c:v>
                </c:pt>
                <c:pt idx="2">
                  <c:v>23.3</c:v>
                </c:pt>
                <c:pt idx="3">
                  <c:v>22</c:v>
                </c:pt>
                <c:pt idx="4">
                  <c:v>22.1</c:v>
                </c:pt>
                <c:pt idx="5">
                  <c:v>23.6</c:v>
                </c:pt>
                <c:pt idx="6">
                  <c:v>23.4</c:v>
                </c:pt>
                <c:pt idx="7">
                  <c:v>22.4</c:v>
                </c:pt>
                <c:pt idx="8">
                  <c:v>22.7</c:v>
                </c:pt>
                <c:pt idx="9">
                  <c:v>23.9</c:v>
                </c:pt>
                <c:pt idx="10">
                  <c:v>23.6</c:v>
                </c:pt>
                <c:pt idx="11">
                  <c:v>23.9</c:v>
                </c:pt>
                <c:pt idx="12">
                  <c:v>23.6</c:v>
                </c:pt>
                <c:pt idx="13">
                  <c:v>22.1</c:v>
                </c:pt>
                <c:pt idx="14">
                  <c:v>21.8</c:v>
                </c:pt>
                <c:pt idx="15">
                  <c:v>23.5</c:v>
                </c:pt>
                <c:pt idx="16">
                  <c:v>24</c:v>
                </c:pt>
                <c:pt idx="17">
                  <c:v>23.3</c:v>
                </c:pt>
                <c:pt idx="18">
                  <c:v>22.9</c:v>
                </c:pt>
                <c:pt idx="19">
                  <c:v>23.5</c:v>
                </c:pt>
                <c:pt idx="20">
                  <c:v>23.6</c:v>
                </c:pt>
                <c:pt idx="21">
                  <c:v>23.4</c:v>
                </c:pt>
                <c:pt idx="22">
                  <c:v>22.8</c:v>
                </c:pt>
                <c:pt idx="23">
                  <c:v>22.5</c:v>
                </c:pt>
                <c:pt idx="24">
                  <c:v>23.1</c:v>
                </c:pt>
                <c:pt idx="25">
                  <c:v>22.5</c:v>
                </c:pt>
                <c:pt idx="26">
                  <c:v>22.8</c:v>
                </c:pt>
                <c:pt idx="27">
                  <c:v>21.8</c:v>
                </c:pt>
                <c:pt idx="28">
                  <c:v>20.8</c:v>
                </c:pt>
                <c:pt idx="29">
                  <c:v>20.9</c:v>
                </c:pt>
                <c:pt idx="30">
                  <c:v>20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 Canada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23.1</c:v>
                </c:pt>
                <c:pt idx="1">
                  <c:v>22.4</c:v>
                </c:pt>
                <c:pt idx="2">
                  <c:v>22.7</c:v>
                </c:pt>
                <c:pt idx="3">
                  <c:v>21.8</c:v>
                </c:pt>
                <c:pt idx="4">
                  <c:v>21.4</c:v>
                </c:pt>
                <c:pt idx="5">
                  <c:v>21.9</c:v>
                </c:pt>
                <c:pt idx="6">
                  <c:v>22.5</c:v>
                </c:pt>
                <c:pt idx="7">
                  <c:v>20.5</c:v>
                </c:pt>
                <c:pt idx="8">
                  <c:v>20.2</c:v>
                </c:pt>
                <c:pt idx="9">
                  <c:v>22.2</c:v>
                </c:pt>
                <c:pt idx="10">
                  <c:v>21.6</c:v>
                </c:pt>
                <c:pt idx="11">
                  <c:v>22.3</c:v>
                </c:pt>
                <c:pt idx="12">
                  <c:v>21.8</c:v>
                </c:pt>
                <c:pt idx="13">
                  <c:v>20.399999999999999</c:v>
                </c:pt>
                <c:pt idx="14">
                  <c:v>20</c:v>
                </c:pt>
                <c:pt idx="15">
                  <c:v>22.5</c:v>
                </c:pt>
                <c:pt idx="16">
                  <c:v>23.6</c:v>
                </c:pt>
                <c:pt idx="17">
                  <c:v>22.5</c:v>
                </c:pt>
                <c:pt idx="18">
                  <c:v>22.7</c:v>
                </c:pt>
                <c:pt idx="19">
                  <c:v>21.9</c:v>
                </c:pt>
                <c:pt idx="20">
                  <c:v>19.7</c:v>
                </c:pt>
                <c:pt idx="21">
                  <c:v>20.9</c:v>
                </c:pt>
                <c:pt idx="22">
                  <c:v>18.100000000000001</c:v>
                </c:pt>
                <c:pt idx="23">
                  <c:v>18.399999999999999</c:v>
                </c:pt>
                <c:pt idx="24">
                  <c:v>19.7</c:v>
                </c:pt>
                <c:pt idx="25">
                  <c:v>18.600000000000001</c:v>
                </c:pt>
                <c:pt idx="26">
                  <c:v>18.399999999999999</c:v>
                </c:pt>
                <c:pt idx="27">
                  <c:v>17.100000000000001</c:v>
                </c:pt>
                <c:pt idx="28">
                  <c:v>16.399999999999999</c:v>
                </c:pt>
                <c:pt idx="29">
                  <c:v>16.600000000000001</c:v>
                </c:pt>
                <c:pt idx="30">
                  <c:v>16.5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 Japan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10.9</c:v>
                </c:pt>
                <c:pt idx="1">
                  <c:v>11.1</c:v>
                </c:pt>
                <c:pt idx="2">
                  <c:v>11.4</c:v>
                </c:pt>
                <c:pt idx="3">
                  <c:v>12</c:v>
                </c:pt>
                <c:pt idx="4">
                  <c:v>12.7</c:v>
                </c:pt>
                <c:pt idx="5">
                  <c:v>13</c:v>
                </c:pt>
                <c:pt idx="6">
                  <c:v>13.2</c:v>
                </c:pt>
                <c:pt idx="7">
                  <c:v>13.2</c:v>
                </c:pt>
                <c:pt idx="8">
                  <c:v>13.2</c:v>
                </c:pt>
                <c:pt idx="9">
                  <c:v>13.2</c:v>
                </c:pt>
                <c:pt idx="10">
                  <c:v>13.1</c:v>
                </c:pt>
                <c:pt idx="11">
                  <c:v>13.2</c:v>
                </c:pt>
                <c:pt idx="12">
                  <c:v>13.2</c:v>
                </c:pt>
                <c:pt idx="13">
                  <c:v>13.1</c:v>
                </c:pt>
                <c:pt idx="14">
                  <c:v>12.9</c:v>
                </c:pt>
                <c:pt idx="15">
                  <c:v>13.1</c:v>
                </c:pt>
                <c:pt idx="16">
                  <c:v>13.4</c:v>
                </c:pt>
                <c:pt idx="17">
                  <c:v>13.4</c:v>
                </c:pt>
                <c:pt idx="18">
                  <c:v>13.7</c:v>
                </c:pt>
                <c:pt idx="19">
                  <c:v>14.4</c:v>
                </c:pt>
                <c:pt idx="20">
                  <c:v>14.3</c:v>
                </c:pt>
                <c:pt idx="21">
                  <c:v>15.4</c:v>
                </c:pt>
                <c:pt idx="22">
                  <c:v>14.9</c:v>
                </c:pt>
                <c:pt idx="23">
                  <c:v>14.4</c:v>
                </c:pt>
                <c:pt idx="24">
                  <c:v>14.5</c:v>
                </c:pt>
                <c:pt idx="25">
                  <c:v>14.7</c:v>
                </c:pt>
                <c:pt idx="26">
                  <c:v>14.4</c:v>
                </c:pt>
                <c:pt idx="27">
                  <c:v>14.6</c:v>
                </c:pt>
                <c:pt idx="28">
                  <c:v>14.8</c:v>
                </c:pt>
                <c:pt idx="29">
                  <c:v>15.3</c:v>
                </c:pt>
                <c:pt idx="30">
                  <c:v>15.2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 Mexico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15.8</c:v>
                </c:pt>
                <c:pt idx="1">
                  <c:v>15.2</c:v>
                </c:pt>
                <c:pt idx="2">
                  <c:v>13.2</c:v>
                </c:pt>
                <c:pt idx="3">
                  <c:v>9.6</c:v>
                </c:pt>
                <c:pt idx="4">
                  <c:v>9</c:v>
                </c:pt>
                <c:pt idx="5">
                  <c:v>8.6999999999999993</c:v>
                </c:pt>
                <c:pt idx="6">
                  <c:v>7.4</c:v>
                </c:pt>
                <c:pt idx="7">
                  <c:v>7.3</c:v>
                </c:pt>
                <c:pt idx="8">
                  <c:v>7.9</c:v>
                </c:pt>
                <c:pt idx="9">
                  <c:v>7.8</c:v>
                </c:pt>
                <c:pt idx="10">
                  <c:v>7.6</c:v>
                </c:pt>
                <c:pt idx="11">
                  <c:v>8.1999999999999993</c:v>
                </c:pt>
                <c:pt idx="12">
                  <c:v>8</c:v>
                </c:pt>
                <c:pt idx="13">
                  <c:v>7.7</c:v>
                </c:pt>
                <c:pt idx="14">
                  <c:v>7.9</c:v>
                </c:pt>
                <c:pt idx="15">
                  <c:v>8.4</c:v>
                </c:pt>
                <c:pt idx="16">
                  <c:v>8.6</c:v>
                </c:pt>
                <c:pt idx="17">
                  <c:v>9.1</c:v>
                </c:pt>
                <c:pt idx="18">
                  <c:v>9.3000000000000007</c:v>
                </c:pt>
                <c:pt idx="19">
                  <c:v>9.6</c:v>
                </c:pt>
                <c:pt idx="20">
                  <c:v>9.9</c:v>
                </c:pt>
                <c:pt idx="21">
                  <c:v>10.199999999999999</c:v>
                </c:pt>
                <c:pt idx="22">
                  <c:v>10</c:v>
                </c:pt>
                <c:pt idx="23">
                  <c:v>10</c:v>
                </c:pt>
                <c:pt idx="24">
                  <c:v>10.1</c:v>
                </c:pt>
                <c:pt idx="25">
                  <c:v>10.4</c:v>
                </c:pt>
                <c:pt idx="26">
                  <c:v>11.2</c:v>
                </c:pt>
                <c:pt idx="27">
                  <c:v>11</c:v>
                </c:pt>
                <c:pt idx="28">
                  <c:v>11.7</c:v>
                </c:pt>
                <c:pt idx="29">
                  <c:v>12.1</c:v>
                </c:pt>
                <c:pt idx="30">
                  <c:v>11.9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  Turkey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Sheet1!$I$2:$I$32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433664"/>
        <c:axId val="274735104"/>
      </c:lineChart>
      <c:catAx>
        <c:axId val="26843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74735104"/>
        <c:crosses val="autoZero"/>
        <c:auto val="1"/>
        <c:lblAlgn val="ctr"/>
        <c:lblOffset val="100"/>
        <c:tickMarkSkip val="1"/>
        <c:noMultiLvlLbl val="0"/>
      </c:catAx>
      <c:valAx>
        <c:axId val="274735104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dirty="0" smtClean="0"/>
                  <a:t>Kg/year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0802469135802469E-2"/>
              <c:y val="2.371893009288851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26843366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01623408185078E-2"/>
          <c:y val="0.10123458808655748"/>
          <c:w val="0.9188205988140371"/>
          <c:h val="0.684407495156279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1">
                  <c:v>10.7</c:v>
                </c:pt>
                <c:pt idx="2">
                  <c:v>12.1</c:v>
                </c:pt>
                <c:pt idx="3">
                  <c:v>12.9</c:v>
                </c:pt>
                <c:pt idx="4">
                  <c:v>13</c:v>
                </c:pt>
                <c:pt idx="5">
                  <c:v>14.1</c:v>
                </c:pt>
                <c:pt idx="6">
                  <c:v>14.6</c:v>
                </c:pt>
                <c:pt idx="7">
                  <c:v>15.4</c:v>
                </c:pt>
                <c:pt idx="8">
                  <c:v>16.3</c:v>
                </c:pt>
                <c:pt idx="9">
                  <c:v>17.399999999999999</c:v>
                </c:pt>
                <c:pt idx="10">
                  <c:v>18.600000000000001</c:v>
                </c:pt>
                <c:pt idx="11">
                  <c:v>20.100000000000001</c:v>
                </c:pt>
                <c:pt idx="12">
                  <c:v>20.399999999999999</c:v>
                </c:pt>
                <c:pt idx="13">
                  <c:v>20</c:v>
                </c:pt>
                <c:pt idx="14">
                  <c:v>22.5</c:v>
                </c:pt>
                <c:pt idx="15">
                  <c:v>24.1</c:v>
                </c:pt>
                <c:pt idx="16">
                  <c:v>24.1</c:v>
                </c:pt>
                <c:pt idx="17">
                  <c:v>24.8</c:v>
                </c:pt>
                <c:pt idx="18">
                  <c:v>25.4</c:v>
                </c:pt>
                <c:pt idx="19">
                  <c:v>26.2</c:v>
                </c:pt>
                <c:pt idx="20">
                  <c:v>25.4</c:v>
                </c:pt>
                <c:pt idx="21">
                  <c:v>25.8</c:v>
                </c:pt>
                <c:pt idx="22">
                  <c:v>26.9</c:v>
                </c:pt>
                <c:pt idx="23">
                  <c:v>27.3</c:v>
                </c:pt>
                <c:pt idx="24">
                  <c:v>25.2</c:v>
                </c:pt>
                <c:pt idx="25">
                  <c:v>27.3</c:v>
                </c:pt>
                <c:pt idx="26">
                  <c:v>28.5</c:v>
                </c:pt>
                <c:pt idx="27">
                  <c:v>29.5</c:v>
                </c:pt>
                <c:pt idx="28">
                  <c:v>28.8</c:v>
                </c:pt>
                <c:pt idx="29">
                  <c:v>29.5</c:v>
                </c:pt>
                <c:pt idx="30">
                  <c:v>30.2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VietNam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6.9</c:v>
                </c:pt>
                <c:pt idx="1">
                  <c:v>7</c:v>
                </c:pt>
                <c:pt idx="2">
                  <c:v>7.2</c:v>
                </c:pt>
                <c:pt idx="3">
                  <c:v>7.8</c:v>
                </c:pt>
                <c:pt idx="4">
                  <c:v>8.1999999999999993</c:v>
                </c:pt>
                <c:pt idx="5">
                  <c:v>8</c:v>
                </c:pt>
                <c:pt idx="6">
                  <c:v>8.4</c:v>
                </c:pt>
                <c:pt idx="7">
                  <c:v>8.3000000000000007</c:v>
                </c:pt>
                <c:pt idx="8">
                  <c:v>7.9</c:v>
                </c:pt>
                <c:pt idx="9">
                  <c:v>9</c:v>
                </c:pt>
                <c:pt idx="10">
                  <c:v>9.4</c:v>
                </c:pt>
                <c:pt idx="11">
                  <c:v>10.1</c:v>
                </c:pt>
                <c:pt idx="12">
                  <c:v>10.5</c:v>
                </c:pt>
                <c:pt idx="13">
                  <c:v>10.9</c:v>
                </c:pt>
                <c:pt idx="14">
                  <c:v>11.2</c:v>
                </c:pt>
                <c:pt idx="15">
                  <c:v>11.8</c:v>
                </c:pt>
                <c:pt idx="16">
                  <c:v>12.5</c:v>
                </c:pt>
                <c:pt idx="17">
                  <c:v>13.2</c:v>
                </c:pt>
                <c:pt idx="18">
                  <c:v>14.4</c:v>
                </c:pt>
                <c:pt idx="19">
                  <c:v>15.9</c:v>
                </c:pt>
                <c:pt idx="20">
                  <c:v>17.100000000000001</c:v>
                </c:pt>
                <c:pt idx="21">
                  <c:v>18.8</c:v>
                </c:pt>
                <c:pt idx="22">
                  <c:v>21.3</c:v>
                </c:pt>
                <c:pt idx="23">
                  <c:v>23.5</c:v>
                </c:pt>
                <c:pt idx="24">
                  <c:v>24.5</c:v>
                </c:pt>
                <c:pt idx="25">
                  <c:v>25.4</c:v>
                </c:pt>
                <c:pt idx="26">
                  <c:v>27.5</c:v>
                </c:pt>
                <c:pt idx="27">
                  <c:v>27</c:v>
                </c:pt>
                <c:pt idx="28">
                  <c:v>26.9</c:v>
                </c:pt>
                <c:pt idx="29">
                  <c:v>28</c:v>
                </c:pt>
                <c:pt idx="30">
                  <c:v>28.7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Russia</c:v>
                </c:pt>
              </c:strCache>
            </c:strRef>
          </c:tx>
          <c:spPr>
            <a:ln>
              <a:solidFill>
                <a:srgbClr val="6699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10">
                  <c:v>14.6</c:v>
                </c:pt>
                <c:pt idx="11">
                  <c:v>13.2</c:v>
                </c:pt>
                <c:pt idx="12">
                  <c:v>12.5</c:v>
                </c:pt>
                <c:pt idx="13">
                  <c:v>11.6</c:v>
                </c:pt>
                <c:pt idx="14">
                  <c:v>11.8</c:v>
                </c:pt>
                <c:pt idx="15">
                  <c:v>11.7</c:v>
                </c:pt>
                <c:pt idx="16">
                  <c:v>10.7</c:v>
                </c:pt>
                <c:pt idx="17">
                  <c:v>9.5</c:v>
                </c:pt>
                <c:pt idx="18">
                  <c:v>10.1</c:v>
                </c:pt>
                <c:pt idx="19">
                  <c:v>11.9</c:v>
                </c:pt>
                <c:pt idx="20">
                  <c:v>11.4</c:v>
                </c:pt>
                <c:pt idx="21">
                  <c:v>11.7</c:v>
                </c:pt>
                <c:pt idx="22">
                  <c:v>12.9</c:v>
                </c:pt>
                <c:pt idx="23">
                  <c:v>14</c:v>
                </c:pt>
                <c:pt idx="24">
                  <c:v>15.4</c:v>
                </c:pt>
                <c:pt idx="25">
                  <c:v>18.100000000000001</c:v>
                </c:pt>
                <c:pt idx="26">
                  <c:v>17.399999999999999</c:v>
                </c:pt>
                <c:pt idx="27">
                  <c:v>18.600000000000001</c:v>
                </c:pt>
                <c:pt idx="28">
                  <c:v>19.399999999999999</c:v>
                </c:pt>
                <c:pt idx="29">
                  <c:v>21</c:v>
                </c:pt>
                <c:pt idx="30">
                  <c:v>20.7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Ukraine</c:v>
                </c:pt>
              </c:strCache>
            </c:strRef>
          </c:tx>
          <c:spPr>
            <a:ln>
              <a:solidFill>
                <a:srgbClr val="0F5494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9">
                  <c:v>17.600000000000001</c:v>
                </c:pt>
                <c:pt idx="10">
                  <c:v>15.3</c:v>
                </c:pt>
                <c:pt idx="11">
                  <c:v>13.1</c:v>
                </c:pt>
                <c:pt idx="12">
                  <c:v>12.3</c:v>
                </c:pt>
                <c:pt idx="13">
                  <c:v>12.1</c:v>
                </c:pt>
                <c:pt idx="14">
                  <c:v>10.9</c:v>
                </c:pt>
                <c:pt idx="15">
                  <c:v>10.6</c:v>
                </c:pt>
                <c:pt idx="16">
                  <c:v>10.1</c:v>
                </c:pt>
                <c:pt idx="17">
                  <c:v>11</c:v>
                </c:pt>
                <c:pt idx="18">
                  <c:v>9.5</c:v>
                </c:pt>
                <c:pt idx="19">
                  <c:v>9.8000000000000007</c:v>
                </c:pt>
                <c:pt idx="20">
                  <c:v>10.8</c:v>
                </c:pt>
                <c:pt idx="21">
                  <c:v>9.9</c:v>
                </c:pt>
                <c:pt idx="22">
                  <c:v>9</c:v>
                </c:pt>
                <c:pt idx="23">
                  <c:v>9.8000000000000007</c:v>
                </c:pt>
                <c:pt idx="24">
                  <c:v>12</c:v>
                </c:pt>
                <c:pt idx="25">
                  <c:v>13.6</c:v>
                </c:pt>
                <c:pt idx="26">
                  <c:v>11.7</c:v>
                </c:pt>
                <c:pt idx="27">
                  <c:v>13.1</c:v>
                </c:pt>
                <c:pt idx="28">
                  <c:v>13.8</c:v>
                </c:pt>
                <c:pt idx="29">
                  <c:v>15</c:v>
                </c:pt>
                <c:pt idx="30">
                  <c:v>14.8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6.9</c:v>
                </c:pt>
                <c:pt idx="1">
                  <c:v>8.4</c:v>
                </c:pt>
                <c:pt idx="2">
                  <c:v>5.7</c:v>
                </c:pt>
                <c:pt idx="3">
                  <c:v>6.5</c:v>
                </c:pt>
                <c:pt idx="4">
                  <c:v>6.9</c:v>
                </c:pt>
                <c:pt idx="5">
                  <c:v>7.6</c:v>
                </c:pt>
                <c:pt idx="6">
                  <c:v>8.3000000000000007</c:v>
                </c:pt>
                <c:pt idx="7">
                  <c:v>8.6999999999999993</c:v>
                </c:pt>
                <c:pt idx="8">
                  <c:v>8.6999999999999993</c:v>
                </c:pt>
                <c:pt idx="9">
                  <c:v>7.9</c:v>
                </c:pt>
                <c:pt idx="10">
                  <c:v>8.6</c:v>
                </c:pt>
                <c:pt idx="11">
                  <c:v>8.6999999999999993</c:v>
                </c:pt>
                <c:pt idx="12">
                  <c:v>9.1999999999999993</c:v>
                </c:pt>
                <c:pt idx="13">
                  <c:v>11.5</c:v>
                </c:pt>
                <c:pt idx="14">
                  <c:v>11.8</c:v>
                </c:pt>
                <c:pt idx="15">
                  <c:v>12.1</c:v>
                </c:pt>
                <c:pt idx="16">
                  <c:v>12.5</c:v>
                </c:pt>
                <c:pt idx="17">
                  <c:v>12.6</c:v>
                </c:pt>
                <c:pt idx="18">
                  <c:v>12.8</c:v>
                </c:pt>
                <c:pt idx="19">
                  <c:v>13.3</c:v>
                </c:pt>
                <c:pt idx="20">
                  <c:v>13.3</c:v>
                </c:pt>
                <c:pt idx="21">
                  <c:v>12.9</c:v>
                </c:pt>
                <c:pt idx="22">
                  <c:v>13.1</c:v>
                </c:pt>
                <c:pt idx="23">
                  <c:v>14.2</c:v>
                </c:pt>
                <c:pt idx="24">
                  <c:v>14.4</c:v>
                </c:pt>
                <c:pt idx="25">
                  <c:v>14.3</c:v>
                </c:pt>
                <c:pt idx="26">
                  <c:v>14</c:v>
                </c:pt>
                <c:pt idx="27">
                  <c:v>14.3</c:v>
                </c:pt>
                <c:pt idx="28">
                  <c:v>14.2</c:v>
                </c:pt>
                <c:pt idx="29">
                  <c:v>14.3</c:v>
                </c:pt>
                <c:pt idx="30">
                  <c:v>14.4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Brazil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6.3</c:v>
                </c:pt>
                <c:pt idx="1">
                  <c:v>5.7</c:v>
                </c:pt>
                <c:pt idx="2">
                  <c:v>5.7</c:v>
                </c:pt>
                <c:pt idx="3">
                  <c:v>6.3</c:v>
                </c:pt>
                <c:pt idx="4">
                  <c:v>6.7</c:v>
                </c:pt>
                <c:pt idx="5">
                  <c:v>5.9</c:v>
                </c:pt>
                <c:pt idx="6">
                  <c:v>6.3</c:v>
                </c:pt>
                <c:pt idx="7">
                  <c:v>5.4</c:v>
                </c:pt>
                <c:pt idx="8">
                  <c:v>5.6</c:v>
                </c:pt>
                <c:pt idx="9">
                  <c:v>5.8</c:v>
                </c:pt>
                <c:pt idx="10">
                  <c:v>5.9</c:v>
                </c:pt>
                <c:pt idx="11">
                  <c:v>6.3</c:v>
                </c:pt>
                <c:pt idx="12">
                  <c:v>6.8</c:v>
                </c:pt>
                <c:pt idx="13">
                  <c:v>7.3</c:v>
                </c:pt>
                <c:pt idx="14">
                  <c:v>6.9</c:v>
                </c:pt>
                <c:pt idx="15">
                  <c:v>7.3</c:v>
                </c:pt>
                <c:pt idx="16">
                  <c:v>7.6</c:v>
                </c:pt>
                <c:pt idx="17">
                  <c:v>10.8</c:v>
                </c:pt>
                <c:pt idx="18">
                  <c:v>11.1</c:v>
                </c:pt>
                <c:pt idx="19">
                  <c:v>10.5</c:v>
                </c:pt>
                <c:pt idx="20">
                  <c:v>9.6</c:v>
                </c:pt>
                <c:pt idx="21">
                  <c:v>9</c:v>
                </c:pt>
                <c:pt idx="22">
                  <c:v>8.6999999999999993</c:v>
                </c:pt>
                <c:pt idx="23">
                  <c:v>10.1</c:v>
                </c:pt>
                <c:pt idx="24">
                  <c:v>9.9</c:v>
                </c:pt>
                <c:pt idx="25">
                  <c:v>10.199999999999999</c:v>
                </c:pt>
                <c:pt idx="26">
                  <c:v>10.5</c:v>
                </c:pt>
                <c:pt idx="27">
                  <c:v>10.8</c:v>
                </c:pt>
                <c:pt idx="28">
                  <c:v>11.3</c:v>
                </c:pt>
                <c:pt idx="29">
                  <c:v>11.3</c:v>
                </c:pt>
                <c:pt idx="30">
                  <c:v>11.3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Kazakhstan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Sheet1!$H$2:$H$32</c:f>
              <c:numCache>
                <c:formatCode>General</c:formatCode>
                <c:ptCount val="31"/>
                <c:pt idx="9">
                  <c:v>10.5</c:v>
                </c:pt>
                <c:pt idx="10">
                  <c:v>9.4</c:v>
                </c:pt>
                <c:pt idx="11">
                  <c:v>7.6</c:v>
                </c:pt>
                <c:pt idx="12">
                  <c:v>5.3</c:v>
                </c:pt>
                <c:pt idx="13">
                  <c:v>5.4</c:v>
                </c:pt>
                <c:pt idx="14">
                  <c:v>4.2</c:v>
                </c:pt>
                <c:pt idx="15">
                  <c:v>4.2</c:v>
                </c:pt>
                <c:pt idx="16">
                  <c:v>5</c:v>
                </c:pt>
                <c:pt idx="17">
                  <c:v>7.3</c:v>
                </c:pt>
                <c:pt idx="18">
                  <c:v>9.8000000000000007</c:v>
                </c:pt>
                <c:pt idx="19">
                  <c:v>10.1</c:v>
                </c:pt>
                <c:pt idx="20">
                  <c:v>10</c:v>
                </c:pt>
                <c:pt idx="21">
                  <c:v>10.7</c:v>
                </c:pt>
                <c:pt idx="22">
                  <c:v>10.8</c:v>
                </c:pt>
                <c:pt idx="23">
                  <c:v>10.9</c:v>
                </c:pt>
                <c:pt idx="24">
                  <c:v>11</c:v>
                </c:pt>
                <c:pt idx="25">
                  <c:v>12.1</c:v>
                </c:pt>
                <c:pt idx="26">
                  <c:v>11.9</c:v>
                </c:pt>
                <c:pt idx="27">
                  <c:v>11</c:v>
                </c:pt>
                <c:pt idx="28">
                  <c:v>10.4</c:v>
                </c:pt>
                <c:pt idx="29">
                  <c:v>10</c:v>
                </c:pt>
                <c:pt idx="30">
                  <c:v>9.6999999999999993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Argentina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Sheet1!$I$2:$I$32</c:f>
              <c:numCache>
                <c:formatCode>General</c:formatCode>
                <c:ptCount val="31"/>
                <c:pt idx="0">
                  <c:v>5.5</c:v>
                </c:pt>
                <c:pt idx="1">
                  <c:v>5.5</c:v>
                </c:pt>
                <c:pt idx="2">
                  <c:v>5</c:v>
                </c:pt>
                <c:pt idx="3">
                  <c:v>5.2</c:v>
                </c:pt>
                <c:pt idx="4">
                  <c:v>5.0999999999999996</c:v>
                </c:pt>
                <c:pt idx="5">
                  <c:v>4.7</c:v>
                </c:pt>
                <c:pt idx="6">
                  <c:v>4.0999999999999996</c:v>
                </c:pt>
                <c:pt idx="7">
                  <c:v>3.7</c:v>
                </c:pt>
                <c:pt idx="8">
                  <c:v>3.6</c:v>
                </c:pt>
                <c:pt idx="9">
                  <c:v>4.5</c:v>
                </c:pt>
                <c:pt idx="10">
                  <c:v>4.8</c:v>
                </c:pt>
                <c:pt idx="11">
                  <c:v>4.8</c:v>
                </c:pt>
                <c:pt idx="12">
                  <c:v>5.0999999999999996</c:v>
                </c:pt>
                <c:pt idx="13">
                  <c:v>4.9000000000000004</c:v>
                </c:pt>
                <c:pt idx="14">
                  <c:v>4.7</c:v>
                </c:pt>
                <c:pt idx="15">
                  <c:v>5.6</c:v>
                </c:pt>
                <c:pt idx="16">
                  <c:v>6.1</c:v>
                </c:pt>
                <c:pt idx="17">
                  <c:v>6.1</c:v>
                </c:pt>
                <c:pt idx="18">
                  <c:v>5.7</c:v>
                </c:pt>
                <c:pt idx="19">
                  <c:v>3.9</c:v>
                </c:pt>
                <c:pt idx="20">
                  <c:v>4.0999999999999996</c:v>
                </c:pt>
                <c:pt idx="21">
                  <c:v>4.5</c:v>
                </c:pt>
                <c:pt idx="22">
                  <c:v>4.8</c:v>
                </c:pt>
                <c:pt idx="23">
                  <c:v>5.7</c:v>
                </c:pt>
                <c:pt idx="24">
                  <c:v>6.2</c:v>
                </c:pt>
                <c:pt idx="25">
                  <c:v>6</c:v>
                </c:pt>
                <c:pt idx="26">
                  <c:v>6</c:v>
                </c:pt>
                <c:pt idx="27">
                  <c:v>6.2</c:v>
                </c:pt>
                <c:pt idx="28">
                  <c:v>6.3</c:v>
                </c:pt>
                <c:pt idx="29">
                  <c:v>6.3</c:v>
                </c:pt>
                <c:pt idx="30">
                  <c:v>6.4</c:v>
                </c:pt>
              </c:numCache>
            </c:numRef>
          </c:val>
          <c:smooth val="1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South Africa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Sheet1!$J$2:$J$32</c:f>
              <c:numCache>
                <c:formatCode>General</c:formatCode>
                <c:ptCount val="31"/>
                <c:pt idx="0">
                  <c:v>2.8</c:v>
                </c:pt>
                <c:pt idx="1">
                  <c:v>2.7</c:v>
                </c:pt>
                <c:pt idx="2">
                  <c:v>2.5</c:v>
                </c:pt>
                <c:pt idx="3">
                  <c:v>2.4</c:v>
                </c:pt>
                <c:pt idx="4">
                  <c:v>2.4</c:v>
                </c:pt>
                <c:pt idx="5">
                  <c:v>2.6</c:v>
                </c:pt>
                <c:pt idx="6">
                  <c:v>2.8</c:v>
                </c:pt>
                <c:pt idx="7">
                  <c:v>2.8</c:v>
                </c:pt>
                <c:pt idx="8">
                  <c:v>2.2999999999999998</c:v>
                </c:pt>
                <c:pt idx="9">
                  <c:v>2.6</c:v>
                </c:pt>
                <c:pt idx="10">
                  <c:v>2.4</c:v>
                </c:pt>
                <c:pt idx="11">
                  <c:v>2.4</c:v>
                </c:pt>
                <c:pt idx="12">
                  <c:v>2.6</c:v>
                </c:pt>
                <c:pt idx="13">
                  <c:v>2.5</c:v>
                </c:pt>
                <c:pt idx="14">
                  <c:v>2.4</c:v>
                </c:pt>
                <c:pt idx="15">
                  <c:v>2.2000000000000002</c:v>
                </c:pt>
                <c:pt idx="16">
                  <c:v>2.2999999999999998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2.6</c:v>
                </c:pt>
                <c:pt idx="21">
                  <c:v>2.9</c:v>
                </c:pt>
                <c:pt idx="22">
                  <c:v>2.6</c:v>
                </c:pt>
                <c:pt idx="23">
                  <c:v>2.9</c:v>
                </c:pt>
                <c:pt idx="24">
                  <c:v>4.0999999999999996</c:v>
                </c:pt>
                <c:pt idx="25">
                  <c:v>5</c:v>
                </c:pt>
                <c:pt idx="26">
                  <c:v>5.4</c:v>
                </c:pt>
                <c:pt idx="27">
                  <c:v>5.3</c:v>
                </c:pt>
                <c:pt idx="28">
                  <c:v>5.4</c:v>
                </c:pt>
                <c:pt idx="29">
                  <c:v>5.4</c:v>
                </c:pt>
                <c:pt idx="30">
                  <c:v>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38144"/>
        <c:axId val="178439680"/>
      </c:lineChart>
      <c:catAx>
        <c:axId val="17843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78439680"/>
        <c:crosses val="autoZero"/>
        <c:auto val="1"/>
        <c:lblAlgn val="ctr"/>
        <c:lblOffset val="100"/>
        <c:tickMarkSkip val="1"/>
        <c:noMultiLvlLbl val="0"/>
      </c:catAx>
      <c:valAx>
        <c:axId val="178439680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dirty="0" smtClean="0"/>
                  <a:t>Kg/year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0802469135802469E-2"/>
              <c:y val="2.371893009288851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17843814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01623408185078E-2"/>
          <c:y val="0.10123458808655748"/>
          <c:w val="0.9188205988140371"/>
          <c:h val="0.684407495156279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United States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25.4</c:v>
                </c:pt>
                <c:pt idx="1">
                  <c:v>26.1</c:v>
                </c:pt>
                <c:pt idx="2">
                  <c:v>27.1</c:v>
                </c:pt>
                <c:pt idx="3">
                  <c:v>28.3</c:v>
                </c:pt>
                <c:pt idx="4">
                  <c:v>30.5</c:v>
                </c:pt>
                <c:pt idx="5">
                  <c:v>31.6</c:v>
                </c:pt>
                <c:pt idx="6">
                  <c:v>33.4</c:v>
                </c:pt>
                <c:pt idx="7">
                  <c:v>34.9</c:v>
                </c:pt>
                <c:pt idx="8">
                  <c:v>36.299999999999997</c:v>
                </c:pt>
                <c:pt idx="9">
                  <c:v>37.700000000000003</c:v>
                </c:pt>
                <c:pt idx="10">
                  <c:v>38.4</c:v>
                </c:pt>
                <c:pt idx="11">
                  <c:v>39</c:v>
                </c:pt>
                <c:pt idx="12">
                  <c:v>38.9</c:v>
                </c:pt>
                <c:pt idx="13">
                  <c:v>39.700000000000003</c:v>
                </c:pt>
                <c:pt idx="14">
                  <c:v>39.9</c:v>
                </c:pt>
                <c:pt idx="15">
                  <c:v>40.200000000000003</c:v>
                </c:pt>
                <c:pt idx="16">
                  <c:v>42.7</c:v>
                </c:pt>
                <c:pt idx="17">
                  <c:v>43.1</c:v>
                </c:pt>
                <c:pt idx="18">
                  <c:v>43.1</c:v>
                </c:pt>
                <c:pt idx="19">
                  <c:v>45.1</c:v>
                </c:pt>
                <c:pt idx="20">
                  <c:v>45.4</c:v>
                </c:pt>
                <c:pt idx="21">
                  <c:v>46.3</c:v>
                </c:pt>
                <c:pt idx="22">
                  <c:v>47</c:v>
                </c:pt>
                <c:pt idx="23">
                  <c:v>47.2</c:v>
                </c:pt>
                <c:pt idx="24">
                  <c:v>46.5</c:v>
                </c:pt>
                <c:pt idx="25">
                  <c:v>46.4</c:v>
                </c:pt>
                <c:pt idx="26">
                  <c:v>44.3</c:v>
                </c:pt>
                <c:pt idx="27">
                  <c:v>44.7</c:v>
                </c:pt>
                <c:pt idx="28">
                  <c:v>44.8</c:v>
                </c:pt>
                <c:pt idx="29">
                  <c:v>43.7</c:v>
                </c:pt>
                <c:pt idx="30">
                  <c:v>43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Australia</c:v>
                </c:pt>
              </c:strCache>
            </c:strRef>
          </c:tx>
          <c:spPr>
            <a:ln>
              <a:solidFill>
                <a:srgbClr val="2C6E1C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16.899999999999999</c:v>
                </c:pt>
                <c:pt idx="1">
                  <c:v>17.5</c:v>
                </c:pt>
                <c:pt idx="2">
                  <c:v>20</c:v>
                </c:pt>
                <c:pt idx="3">
                  <c:v>19.8</c:v>
                </c:pt>
                <c:pt idx="4">
                  <c:v>20.8</c:v>
                </c:pt>
                <c:pt idx="5">
                  <c:v>20.9</c:v>
                </c:pt>
                <c:pt idx="6">
                  <c:v>21.1</c:v>
                </c:pt>
                <c:pt idx="7">
                  <c:v>21.8</c:v>
                </c:pt>
                <c:pt idx="8">
                  <c:v>22.1</c:v>
                </c:pt>
                <c:pt idx="9">
                  <c:v>22.1</c:v>
                </c:pt>
                <c:pt idx="10">
                  <c:v>23.3</c:v>
                </c:pt>
                <c:pt idx="11">
                  <c:v>24</c:v>
                </c:pt>
                <c:pt idx="12">
                  <c:v>23.6</c:v>
                </c:pt>
                <c:pt idx="13">
                  <c:v>24</c:v>
                </c:pt>
                <c:pt idx="14">
                  <c:v>25.2</c:v>
                </c:pt>
                <c:pt idx="15">
                  <c:v>27.1</c:v>
                </c:pt>
                <c:pt idx="16">
                  <c:v>27.4</c:v>
                </c:pt>
                <c:pt idx="17">
                  <c:v>29.1</c:v>
                </c:pt>
                <c:pt idx="18">
                  <c:v>28.7</c:v>
                </c:pt>
                <c:pt idx="19">
                  <c:v>31.8</c:v>
                </c:pt>
                <c:pt idx="20">
                  <c:v>30.7</c:v>
                </c:pt>
                <c:pt idx="21">
                  <c:v>32.1</c:v>
                </c:pt>
                <c:pt idx="22">
                  <c:v>33.4</c:v>
                </c:pt>
                <c:pt idx="23">
                  <c:v>34.5</c:v>
                </c:pt>
                <c:pt idx="24">
                  <c:v>34.1</c:v>
                </c:pt>
                <c:pt idx="25">
                  <c:v>32.700000000000003</c:v>
                </c:pt>
                <c:pt idx="26">
                  <c:v>33.1</c:v>
                </c:pt>
                <c:pt idx="27">
                  <c:v>37.1</c:v>
                </c:pt>
                <c:pt idx="28">
                  <c:v>39.4</c:v>
                </c:pt>
                <c:pt idx="29">
                  <c:v>39.9</c:v>
                </c:pt>
                <c:pt idx="30">
                  <c:v>39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Canada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19.899999999999999</c:v>
                </c:pt>
                <c:pt idx="1">
                  <c:v>20.399999999999999</c:v>
                </c:pt>
                <c:pt idx="2">
                  <c:v>21.7</c:v>
                </c:pt>
                <c:pt idx="3">
                  <c:v>22</c:v>
                </c:pt>
                <c:pt idx="4">
                  <c:v>23.2</c:v>
                </c:pt>
                <c:pt idx="5">
                  <c:v>24</c:v>
                </c:pt>
                <c:pt idx="6">
                  <c:v>23.8</c:v>
                </c:pt>
                <c:pt idx="7">
                  <c:v>24.8</c:v>
                </c:pt>
                <c:pt idx="8">
                  <c:v>24.9</c:v>
                </c:pt>
                <c:pt idx="9">
                  <c:v>25.3</c:v>
                </c:pt>
                <c:pt idx="10">
                  <c:v>25.6</c:v>
                </c:pt>
                <c:pt idx="11">
                  <c:v>27.2</c:v>
                </c:pt>
                <c:pt idx="12">
                  <c:v>26.9</c:v>
                </c:pt>
                <c:pt idx="13">
                  <c:v>27.1</c:v>
                </c:pt>
                <c:pt idx="14">
                  <c:v>28</c:v>
                </c:pt>
                <c:pt idx="15">
                  <c:v>28.8</c:v>
                </c:pt>
                <c:pt idx="16">
                  <c:v>29.7</c:v>
                </c:pt>
                <c:pt idx="17">
                  <c:v>31.1</c:v>
                </c:pt>
                <c:pt idx="18">
                  <c:v>32.1</c:v>
                </c:pt>
                <c:pt idx="19">
                  <c:v>32.4</c:v>
                </c:pt>
                <c:pt idx="20">
                  <c:v>32.200000000000003</c:v>
                </c:pt>
                <c:pt idx="21">
                  <c:v>32.700000000000003</c:v>
                </c:pt>
                <c:pt idx="22">
                  <c:v>32.799999999999997</c:v>
                </c:pt>
                <c:pt idx="23">
                  <c:v>33.1</c:v>
                </c:pt>
                <c:pt idx="24">
                  <c:v>33.5</c:v>
                </c:pt>
                <c:pt idx="25">
                  <c:v>33.799999999999997</c:v>
                </c:pt>
                <c:pt idx="26">
                  <c:v>33.4</c:v>
                </c:pt>
                <c:pt idx="27">
                  <c:v>33</c:v>
                </c:pt>
                <c:pt idx="28">
                  <c:v>32.799999999999997</c:v>
                </c:pt>
                <c:pt idx="29">
                  <c:v>31.9</c:v>
                </c:pt>
                <c:pt idx="30">
                  <c:v>32.299999999999997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 Mexico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5.7</c:v>
                </c:pt>
                <c:pt idx="1">
                  <c:v>5.9</c:v>
                </c:pt>
                <c:pt idx="2">
                  <c:v>7</c:v>
                </c:pt>
                <c:pt idx="3">
                  <c:v>7.8</c:v>
                </c:pt>
                <c:pt idx="4">
                  <c:v>7.7</c:v>
                </c:pt>
                <c:pt idx="5">
                  <c:v>7.4</c:v>
                </c:pt>
                <c:pt idx="6">
                  <c:v>7</c:v>
                </c:pt>
                <c:pt idx="7">
                  <c:v>8.4</c:v>
                </c:pt>
                <c:pt idx="8">
                  <c:v>9.6</c:v>
                </c:pt>
                <c:pt idx="9">
                  <c:v>9.9</c:v>
                </c:pt>
                <c:pt idx="10">
                  <c:v>11.3</c:v>
                </c:pt>
                <c:pt idx="11">
                  <c:v>12.1</c:v>
                </c:pt>
                <c:pt idx="12">
                  <c:v>13.3</c:v>
                </c:pt>
                <c:pt idx="13">
                  <c:v>13.1</c:v>
                </c:pt>
                <c:pt idx="14">
                  <c:v>14.8</c:v>
                </c:pt>
                <c:pt idx="15">
                  <c:v>16.3</c:v>
                </c:pt>
                <c:pt idx="16">
                  <c:v>17.3</c:v>
                </c:pt>
                <c:pt idx="17">
                  <c:v>18.100000000000001</c:v>
                </c:pt>
                <c:pt idx="18">
                  <c:v>19.3</c:v>
                </c:pt>
                <c:pt idx="19">
                  <c:v>20.7</c:v>
                </c:pt>
                <c:pt idx="20">
                  <c:v>22.2</c:v>
                </c:pt>
                <c:pt idx="21">
                  <c:v>22.4</c:v>
                </c:pt>
                <c:pt idx="22">
                  <c:v>23.9</c:v>
                </c:pt>
                <c:pt idx="23">
                  <c:v>24.2</c:v>
                </c:pt>
                <c:pt idx="24">
                  <c:v>24.3</c:v>
                </c:pt>
                <c:pt idx="25">
                  <c:v>24.7</c:v>
                </c:pt>
                <c:pt idx="26">
                  <c:v>25</c:v>
                </c:pt>
                <c:pt idx="27">
                  <c:v>25.9</c:v>
                </c:pt>
                <c:pt idx="28">
                  <c:v>26</c:v>
                </c:pt>
                <c:pt idx="29">
                  <c:v>26.3</c:v>
                </c:pt>
                <c:pt idx="30">
                  <c:v>26.5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 European Union</c:v>
                </c:pt>
              </c:strCache>
            </c:strRef>
          </c:tx>
          <c:spPr>
            <a:ln>
              <a:solidFill>
                <a:srgbClr val="00359E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12">
                  <c:v>15.8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17.8</c:v>
                </c:pt>
                <c:pt idx="16">
                  <c:v>17.7</c:v>
                </c:pt>
                <c:pt idx="17">
                  <c:v>18</c:v>
                </c:pt>
                <c:pt idx="18">
                  <c:v>19.3</c:v>
                </c:pt>
                <c:pt idx="19">
                  <c:v>19.8</c:v>
                </c:pt>
                <c:pt idx="20">
                  <c:v>19.3</c:v>
                </c:pt>
                <c:pt idx="21">
                  <c:v>19.600000000000001</c:v>
                </c:pt>
                <c:pt idx="22">
                  <c:v>20.5</c:v>
                </c:pt>
                <c:pt idx="23">
                  <c:v>19.8</c:v>
                </c:pt>
                <c:pt idx="24">
                  <c:v>20.399999999999999</c:v>
                </c:pt>
                <c:pt idx="25">
                  <c:v>20.399999999999999</c:v>
                </c:pt>
                <c:pt idx="26">
                  <c:v>20.3</c:v>
                </c:pt>
                <c:pt idx="27">
                  <c:v>20.6</c:v>
                </c:pt>
                <c:pt idx="28">
                  <c:v>20.8</c:v>
                </c:pt>
                <c:pt idx="29">
                  <c:v>21</c:v>
                </c:pt>
                <c:pt idx="30">
                  <c:v>21.3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 Turkey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4.5999999999999996</c:v>
                </c:pt>
                <c:pt idx="1">
                  <c:v>5.0999999999999996</c:v>
                </c:pt>
                <c:pt idx="2">
                  <c:v>5</c:v>
                </c:pt>
                <c:pt idx="3">
                  <c:v>5.4</c:v>
                </c:pt>
                <c:pt idx="4">
                  <c:v>5.9</c:v>
                </c:pt>
                <c:pt idx="5">
                  <c:v>6.4</c:v>
                </c:pt>
                <c:pt idx="6">
                  <c:v>6.4</c:v>
                </c:pt>
                <c:pt idx="7">
                  <c:v>6.7</c:v>
                </c:pt>
                <c:pt idx="8">
                  <c:v>6.6</c:v>
                </c:pt>
                <c:pt idx="9">
                  <c:v>6.9</c:v>
                </c:pt>
                <c:pt idx="10">
                  <c:v>7.1</c:v>
                </c:pt>
                <c:pt idx="11">
                  <c:v>7.3</c:v>
                </c:pt>
                <c:pt idx="12">
                  <c:v>7.5</c:v>
                </c:pt>
                <c:pt idx="13">
                  <c:v>6.3</c:v>
                </c:pt>
                <c:pt idx="14">
                  <c:v>6.9</c:v>
                </c:pt>
                <c:pt idx="15">
                  <c:v>7.1</c:v>
                </c:pt>
                <c:pt idx="16">
                  <c:v>8.6999999999999993</c:v>
                </c:pt>
                <c:pt idx="17">
                  <c:v>9.4</c:v>
                </c:pt>
                <c:pt idx="18">
                  <c:v>8.5</c:v>
                </c:pt>
                <c:pt idx="19">
                  <c:v>10.1</c:v>
                </c:pt>
                <c:pt idx="20">
                  <c:v>12.6</c:v>
                </c:pt>
                <c:pt idx="21">
                  <c:v>12.8</c:v>
                </c:pt>
                <c:pt idx="22">
                  <c:v>13.2</c:v>
                </c:pt>
                <c:pt idx="23">
                  <c:v>12.6</c:v>
                </c:pt>
                <c:pt idx="24">
                  <c:v>13.9</c:v>
                </c:pt>
                <c:pt idx="25">
                  <c:v>13.5</c:v>
                </c:pt>
                <c:pt idx="26">
                  <c:v>15.6</c:v>
                </c:pt>
                <c:pt idx="27">
                  <c:v>17</c:v>
                </c:pt>
                <c:pt idx="28">
                  <c:v>17.5</c:v>
                </c:pt>
                <c:pt idx="29">
                  <c:v>17.5</c:v>
                </c:pt>
                <c:pt idx="30">
                  <c:v>17.899999999999999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 South Korea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2.7</c:v>
                </c:pt>
                <c:pt idx="1">
                  <c:v>2.6</c:v>
                </c:pt>
                <c:pt idx="2">
                  <c:v>2.8</c:v>
                </c:pt>
                <c:pt idx="3">
                  <c:v>4.4000000000000004</c:v>
                </c:pt>
                <c:pt idx="4">
                  <c:v>4.7</c:v>
                </c:pt>
                <c:pt idx="5">
                  <c:v>4.9000000000000004</c:v>
                </c:pt>
                <c:pt idx="6">
                  <c:v>5</c:v>
                </c:pt>
                <c:pt idx="7">
                  <c:v>5.6</c:v>
                </c:pt>
                <c:pt idx="8">
                  <c:v>6.7</c:v>
                </c:pt>
                <c:pt idx="9">
                  <c:v>7.5</c:v>
                </c:pt>
                <c:pt idx="10">
                  <c:v>7.9</c:v>
                </c:pt>
                <c:pt idx="11">
                  <c:v>7.9</c:v>
                </c:pt>
                <c:pt idx="12">
                  <c:v>8.6</c:v>
                </c:pt>
                <c:pt idx="13">
                  <c:v>9.1999999999999993</c:v>
                </c:pt>
                <c:pt idx="14">
                  <c:v>8.6999999999999993</c:v>
                </c:pt>
                <c:pt idx="15">
                  <c:v>7.7</c:v>
                </c:pt>
                <c:pt idx="16">
                  <c:v>9.5</c:v>
                </c:pt>
                <c:pt idx="17">
                  <c:v>9.9</c:v>
                </c:pt>
                <c:pt idx="18">
                  <c:v>10.9</c:v>
                </c:pt>
                <c:pt idx="19">
                  <c:v>11.2</c:v>
                </c:pt>
                <c:pt idx="20">
                  <c:v>9.9</c:v>
                </c:pt>
                <c:pt idx="21">
                  <c:v>8.6999999999999993</c:v>
                </c:pt>
                <c:pt idx="22">
                  <c:v>11.2</c:v>
                </c:pt>
                <c:pt idx="23">
                  <c:v>12</c:v>
                </c:pt>
                <c:pt idx="24">
                  <c:v>11.8</c:v>
                </c:pt>
                <c:pt idx="25">
                  <c:v>11.7</c:v>
                </c:pt>
                <c:pt idx="26">
                  <c:v>12.4</c:v>
                </c:pt>
                <c:pt idx="27">
                  <c:v>13.6</c:v>
                </c:pt>
                <c:pt idx="28">
                  <c:v>14.6</c:v>
                </c:pt>
                <c:pt idx="29">
                  <c:v>15.4</c:v>
                </c:pt>
                <c:pt idx="30">
                  <c:v>15.4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  Japan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Sheet1!$I$2:$I$32</c:f>
              <c:numCache>
                <c:formatCode>General</c:formatCode>
                <c:ptCount val="31"/>
                <c:pt idx="0">
                  <c:v>10</c:v>
                </c:pt>
                <c:pt idx="1">
                  <c:v>10.4</c:v>
                </c:pt>
                <c:pt idx="2">
                  <c:v>10.7</c:v>
                </c:pt>
                <c:pt idx="3">
                  <c:v>11.3</c:v>
                </c:pt>
                <c:pt idx="4">
                  <c:v>11.8</c:v>
                </c:pt>
                <c:pt idx="5">
                  <c:v>12.3</c:v>
                </c:pt>
                <c:pt idx="6">
                  <c:v>12.2</c:v>
                </c:pt>
                <c:pt idx="7">
                  <c:v>12.8</c:v>
                </c:pt>
                <c:pt idx="8">
                  <c:v>12.1</c:v>
                </c:pt>
                <c:pt idx="9">
                  <c:v>12.4</c:v>
                </c:pt>
                <c:pt idx="10">
                  <c:v>12.1</c:v>
                </c:pt>
                <c:pt idx="11">
                  <c:v>12.2</c:v>
                </c:pt>
                <c:pt idx="12">
                  <c:v>12.4</c:v>
                </c:pt>
                <c:pt idx="13">
                  <c:v>12.5</c:v>
                </c:pt>
                <c:pt idx="14">
                  <c:v>12.3</c:v>
                </c:pt>
                <c:pt idx="15">
                  <c:v>12.1</c:v>
                </c:pt>
                <c:pt idx="16">
                  <c:v>12.2</c:v>
                </c:pt>
                <c:pt idx="17">
                  <c:v>12.2</c:v>
                </c:pt>
                <c:pt idx="18">
                  <c:v>12.1</c:v>
                </c:pt>
                <c:pt idx="19">
                  <c:v>12</c:v>
                </c:pt>
                <c:pt idx="20">
                  <c:v>12</c:v>
                </c:pt>
                <c:pt idx="21">
                  <c:v>11.1</c:v>
                </c:pt>
                <c:pt idx="22">
                  <c:v>11.5</c:v>
                </c:pt>
                <c:pt idx="23">
                  <c:v>12.1</c:v>
                </c:pt>
                <c:pt idx="24">
                  <c:v>11.9</c:v>
                </c:pt>
                <c:pt idx="25">
                  <c:v>12</c:v>
                </c:pt>
                <c:pt idx="26">
                  <c:v>12.4</c:v>
                </c:pt>
                <c:pt idx="27">
                  <c:v>12.7</c:v>
                </c:pt>
                <c:pt idx="28">
                  <c:v>12.4</c:v>
                </c:pt>
                <c:pt idx="29">
                  <c:v>13.3</c:v>
                </c:pt>
                <c:pt idx="30">
                  <c:v>13.3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96256"/>
        <c:axId val="178497792"/>
      </c:lineChart>
      <c:catAx>
        <c:axId val="17849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78497792"/>
        <c:crosses val="autoZero"/>
        <c:auto val="1"/>
        <c:lblAlgn val="ctr"/>
        <c:lblOffset val="100"/>
        <c:tickMarkSkip val="1"/>
        <c:noMultiLvlLbl val="0"/>
      </c:catAx>
      <c:valAx>
        <c:axId val="178497792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dirty="0" smtClean="0"/>
                  <a:t>Kg/year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0802469135802469E-2"/>
              <c:y val="2.371893009288851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17849625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01623408185078E-2"/>
          <c:y val="0.10123458808655748"/>
          <c:w val="0.9188205988140371"/>
          <c:h val="0.667571299190912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Malaysia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11.4</c:v>
                </c:pt>
                <c:pt idx="1">
                  <c:v>12.3</c:v>
                </c:pt>
                <c:pt idx="2">
                  <c:v>14.3</c:v>
                </c:pt>
                <c:pt idx="3">
                  <c:v>14.8</c:v>
                </c:pt>
                <c:pt idx="4">
                  <c:v>16.5</c:v>
                </c:pt>
                <c:pt idx="5">
                  <c:v>16.7</c:v>
                </c:pt>
                <c:pt idx="6">
                  <c:v>16.8</c:v>
                </c:pt>
                <c:pt idx="7">
                  <c:v>18.600000000000001</c:v>
                </c:pt>
                <c:pt idx="8">
                  <c:v>22.2</c:v>
                </c:pt>
                <c:pt idx="9">
                  <c:v>25.5</c:v>
                </c:pt>
                <c:pt idx="10">
                  <c:v>28.6</c:v>
                </c:pt>
                <c:pt idx="11">
                  <c:v>29.7</c:v>
                </c:pt>
                <c:pt idx="12">
                  <c:v>29.9</c:v>
                </c:pt>
                <c:pt idx="13">
                  <c:v>29.6</c:v>
                </c:pt>
                <c:pt idx="14">
                  <c:v>29.2</c:v>
                </c:pt>
                <c:pt idx="15">
                  <c:v>29</c:v>
                </c:pt>
                <c:pt idx="16">
                  <c:v>29.2</c:v>
                </c:pt>
                <c:pt idx="17">
                  <c:v>27.8</c:v>
                </c:pt>
                <c:pt idx="18">
                  <c:v>28.6</c:v>
                </c:pt>
                <c:pt idx="19">
                  <c:v>30.5</c:v>
                </c:pt>
                <c:pt idx="20">
                  <c:v>30.6</c:v>
                </c:pt>
                <c:pt idx="21">
                  <c:v>32.1</c:v>
                </c:pt>
                <c:pt idx="22">
                  <c:v>33</c:v>
                </c:pt>
                <c:pt idx="23">
                  <c:v>34.4</c:v>
                </c:pt>
                <c:pt idx="24">
                  <c:v>34.700000000000003</c:v>
                </c:pt>
                <c:pt idx="25">
                  <c:v>33.700000000000003</c:v>
                </c:pt>
                <c:pt idx="26">
                  <c:v>35.799999999999997</c:v>
                </c:pt>
                <c:pt idx="27">
                  <c:v>44.3</c:v>
                </c:pt>
                <c:pt idx="28">
                  <c:v>43.8</c:v>
                </c:pt>
                <c:pt idx="29">
                  <c:v>44.3</c:v>
                </c:pt>
                <c:pt idx="30">
                  <c:v>44.9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>
              <a:solidFill>
                <a:srgbClr val="2C6E1C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8.4</c:v>
                </c:pt>
                <c:pt idx="1">
                  <c:v>7.3</c:v>
                </c:pt>
                <c:pt idx="2">
                  <c:v>8</c:v>
                </c:pt>
                <c:pt idx="3">
                  <c:v>9.1</c:v>
                </c:pt>
                <c:pt idx="4">
                  <c:v>10.3</c:v>
                </c:pt>
                <c:pt idx="5">
                  <c:v>10.5</c:v>
                </c:pt>
                <c:pt idx="6">
                  <c:v>11</c:v>
                </c:pt>
                <c:pt idx="7">
                  <c:v>12.1</c:v>
                </c:pt>
                <c:pt idx="8">
                  <c:v>13.3</c:v>
                </c:pt>
                <c:pt idx="9">
                  <c:v>14.2</c:v>
                </c:pt>
                <c:pt idx="10">
                  <c:v>15.3</c:v>
                </c:pt>
                <c:pt idx="11">
                  <c:v>16.3</c:v>
                </c:pt>
                <c:pt idx="12">
                  <c:v>19.7</c:v>
                </c:pt>
                <c:pt idx="13">
                  <c:v>18.7</c:v>
                </c:pt>
                <c:pt idx="14">
                  <c:v>21.4</c:v>
                </c:pt>
                <c:pt idx="15">
                  <c:v>22.5</c:v>
                </c:pt>
                <c:pt idx="16">
                  <c:v>24.8</c:v>
                </c:pt>
                <c:pt idx="17">
                  <c:v>26</c:v>
                </c:pt>
                <c:pt idx="18">
                  <c:v>27.7</c:v>
                </c:pt>
                <c:pt idx="19">
                  <c:v>29.6</c:v>
                </c:pt>
                <c:pt idx="20">
                  <c:v>28.3</c:v>
                </c:pt>
                <c:pt idx="21">
                  <c:v>29.3</c:v>
                </c:pt>
                <c:pt idx="22">
                  <c:v>31.7</c:v>
                </c:pt>
                <c:pt idx="23">
                  <c:v>32</c:v>
                </c:pt>
                <c:pt idx="24">
                  <c:v>34.4</c:v>
                </c:pt>
                <c:pt idx="25">
                  <c:v>36.299999999999997</c:v>
                </c:pt>
                <c:pt idx="26">
                  <c:v>35.9</c:v>
                </c:pt>
                <c:pt idx="27">
                  <c:v>40</c:v>
                </c:pt>
                <c:pt idx="28">
                  <c:v>41.7</c:v>
                </c:pt>
                <c:pt idx="29">
                  <c:v>42.8</c:v>
                </c:pt>
                <c:pt idx="30">
                  <c:v>44.2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Saudi Arabia</c:v>
                </c:pt>
              </c:strCache>
            </c:strRef>
          </c:tx>
          <c:spPr>
            <a:ln>
              <a:solidFill>
                <a:srgbClr val="EB5603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26.2</c:v>
                </c:pt>
                <c:pt idx="1">
                  <c:v>20.9</c:v>
                </c:pt>
                <c:pt idx="2">
                  <c:v>21.8</c:v>
                </c:pt>
                <c:pt idx="3">
                  <c:v>25.5</c:v>
                </c:pt>
                <c:pt idx="4">
                  <c:v>26.8</c:v>
                </c:pt>
                <c:pt idx="5">
                  <c:v>26.7</c:v>
                </c:pt>
                <c:pt idx="6">
                  <c:v>24.4</c:v>
                </c:pt>
                <c:pt idx="7">
                  <c:v>25.9</c:v>
                </c:pt>
                <c:pt idx="8">
                  <c:v>27.7</c:v>
                </c:pt>
                <c:pt idx="9">
                  <c:v>24.2</c:v>
                </c:pt>
                <c:pt idx="10">
                  <c:v>22.4</c:v>
                </c:pt>
                <c:pt idx="11">
                  <c:v>21</c:v>
                </c:pt>
                <c:pt idx="12">
                  <c:v>26.9</c:v>
                </c:pt>
                <c:pt idx="13">
                  <c:v>25.7</c:v>
                </c:pt>
                <c:pt idx="14">
                  <c:v>28.6</c:v>
                </c:pt>
                <c:pt idx="15">
                  <c:v>32</c:v>
                </c:pt>
                <c:pt idx="16">
                  <c:v>35.1</c:v>
                </c:pt>
                <c:pt idx="17">
                  <c:v>37.799999999999997</c:v>
                </c:pt>
                <c:pt idx="18">
                  <c:v>40</c:v>
                </c:pt>
                <c:pt idx="19">
                  <c:v>35.4</c:v>
                </c:pt>
                <c:pt idx="20">
                  <c:v>34.700000000000003</c:v>
                </c:pt>
                <c:pt idx="21">
                  <c:v>31.5</c:v>
                </c:pt>
                <c:pt idx="22">
                  <c:v>35.700000000000003</c:v>
                </c:pt>
                <c:pt idx="23">
                  <c:v>33.6</c:v>
                </c:pt>
                <c:pt idx="24">
                  <c:v>34.6</c:v>
                </c:pt>
                <c:pt idx="25">
                  <c:v>34.9</c:v>
                </c:pt>
                <c:pt idx="26">
                  <c:v>37.9</c:v>
                </c:pt>
                <c:pt idx="27">
                  <c:v>39.700000000000003</c:v>
                </c:pt>
                <c:pt idx="28">
                  <c:v>38.200000000000003</c:v>
                </c:pt>
                <c:pt idx="29">
                  <c:v>39.700000000000003</c:v>
                </c:pt>
                <c:pt idx="30">
                  <c:v>40.1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Argentina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8.3000000000000007</c:v>
                </c:pt>
                <c:pt idx="1">
                  <c:v>8.9</c:v>
                </c:pt>
                <c:pt idx="2">
                  <c:v>10</c:v>
                </c:pt>
                <c:pt idx="3">
                  <c:v>10.8</c:v>
                </c:pt>
                <c:pt idx="4">
                  <c:v>11.8</c:v>
                </c:pt>
                <c:pt idx="5">
                  <c:v>10.4</c:v>
                </c:pt>
                <c:pt idx="6">
                  <c:v>8.9</c:v>
                </c:pt>
                <c:pt idx="7">
                  <c:v>9.1</c:v>
                </c:pt>
                <c:pt idx="8">
                  <c:v>10.5</c:v>
                </c:pt>
                <c:pt idx="9">
                  <c:v>15.4</c:v>
                </c:pt>
                <c:pt idx="10">
                  <c:v>18.5</c:v>
                </c:pt>
                <c:pt idx="11">
                  <c:v>18.600000000000001</c:v>
                </c:pt>
                <c:pt idx="12">
                  <c:v>20.3</c:v>
                </c:pt>
                <c:pt idx="13">
                  <c:v>19.2</c:v>
                </c:pt>
                <c:pt idx="14">
                  <c:v>20</c:v>
                </c:pt>
                <c:pt idx="15">
                  <c:v>22.3</c:v>
                </c:pt>
                <c:pt idx="16">
                  <c:v>23</c:v>
                </c:pt>
                <c:pt idx="17">
                  <c:v>22.9</c:v>
                </c:pt>
                <c:pt idx="18">
                  <c:v>22</c:v>
                </c:pt>
                <c:pt idx="19">
                  <c:v>15.4</c:v>
                </c:pt>
                <c:pt idx="20">
                  <c:v>16.2</c:v>
                </c:pt>
                <c:pt idx="21">
                  <c:v>19</c:v>
                </c:pt>
                <c:pt idx="22">
                  <c:v>21.3</c:v>
                </c:pt>
                <c:pt idx="23">
                  <c:v>24.4</c:v>
                </c:pt>
                <c:pt idx="24">
                  <c:v>25.4</c:v>
                </c:pt>
                <c:pt idx="25">
                  <c:v>27.8</c:v>
                </c:pt>
                <c:pt idx="26">
                  <c:v>29.4</c:v>
                </c:pt>
                <c:pt idx="27">
                  <c:v>24.3</c:v>
                </c:pt>
                <c:pt idx="28">
                  <c:v>34.1</c:v>
                </c:pt>
                <c:pt idx="29">
                  <c:v>36.799999999999997</c:v>
                </c:pt>
                <c:pt idx="30">
                  <c:v>38.200000000000003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South Africa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8</c:v>
                </c:pt>
                <c:pt idx="1">
                  <c:v>8.1</c:v>
                </c:pt>
                <c:pt idx="2">
                  <c:v>8.5</c:v>
                </c:pt>
                <c:pt idx="3">
                  <c:v>8.9</c:v>
                </c:pt>
                <c:pt idx="4">
                  <c:v>9.3000000000000007</c:v>
                </c:pt>
                <c:pt idx="5">
                  <c:v>9.5</c:v>
                </c:pt>
                <c:pt idx="6">
                  <c:v>9.4</c:v>
                </c:pt>
                <c:pt idx="7">
                  <c:v>13.3</c:v>
                </c:pt>
                <c:pt idx="8">
                  <c:v>12.3</c:v>
                </c:pt>
                <c:pt idx="9">
                  <c:v>12.2</c:v>
                </c:pt>
                <c:pt idx="10">
                  <c:v>12.1</c:v>
                </c:pt>
                <c:pt idx="11">
                  <c:v>13.7</c:v>
                </c:pt>
                <c:pt idx="12">
                  <c:v>15.1</c:v>
                </c:pt>
                <c:pt idx="13">
                  <c:v>14.8</c:v>
                </c:pt>
                <c:pt idx="14">
                  <c:v>16</c:v>
                </c:pt>
                <c:pt idx="15">
                  <c:v>14.7</c:v>
                </c:pt>
                <c:pt idx="16">
                  <c:v>16</c:v>
                </c:pt>
                <c:pt idx="17">
                  <c:v>17.7</c:v>
                </c:pt>
                <c:pt idx="18">
                  <c:v>18.600000000000001</c:v>
                </c:pt>
                <c:pt idx="19">
                  <c:v>19.3</c:v>
                </c:pt>
                <c:pt idx="20">
                  <c:v>19.899999999999999</c:v>
                </c:pt>
                <c:pt idx="21">
                  <c:v>20.3</c:v>
                </c:pt>
                <c:pt idx="22">
                  <c:v>21.4</c:v>
                </c:pt>
                <c:pt idx="23">
                  <c:v>23.1</c:v>
                </c:pt>
                <c:pt idx="24">
                  <c:v>25.3</c:v>
                </c:pt>
                <c:pt idx="25">
                  <c:v>27.7</c:v>
                </c:pt>
                <c:pt idx="26">
                  <c:v>28.4</c:v>
                </c:pt>
                <c:pt idx="27">
                  <c:v>30.3</c:v>
                </c:pt>
                <c:pt idx="28">
                  <c:v>32.700000000000003</c:v>
                </c:pt>
                <c:pt idx="29">
                  <c:v>33.5</c:v>
                </c:pt>
                <c:pt idx="30">
                  <c:v>34.5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Russia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9">
                  <c:v>8.8000000000000007</c:v>
                </c:pt>
                <c:pt idx="10">
                  <c:v>8.6</c:v>
                </c:pt>
                <c:pt idx="11">
                  <c:v>10.199999999999999</c:v>
                </c:pt>
                <c:pt idx="12">
                  <c:v>9.9</c:v>
                </c:pt>
                <c:pt idx="13">
                  <c:v>8.4</c:v>
                </c:pt>
                <c:pt idx="14">
                  <c:v>10.5</c:v>
                </c:pt>
                <c:pt idx="15">
                  <c:v>9.1</c:v>
                </c:pt>
                <c:pt idx="16">
                  <c:v>5.9</c:v>
                </c:pt>
                <c:pt idx="17">
                  <c:v>8.6999999999999993</c:v>
                </c:pt>
                <c:pt idx="18">
                  <c:v>13</c:v>
                </c:pt>
                <c:pt idx="19">
                  <c:v>14.1</c:v>
                </c:pt>
                <c:pt idx="20">
                  <c:v>13.9</c:v>
                </c:pt>
                <c:pt idx="21">
                  <c:v>14.1</c:v>
                </c:pt>
                <c:pt idx="22">
                  <c:v>16.7</c:v>
                </c:pt>
                <c:pt idx="23">
                  <c:v>17.899999999999999</c:v>
                </c:pt>
                <c:pt idx="24">
                  <c:v>19.8</c:v>
                </c:pt>
                <c:pt idx="25">
                  <c:v>21.1</c:v>
                </c:pt>
                <c:pt idx="26">
                  <c:v>21.7</c:v>
                </c:pt>
                <c:pt idx="27">
                  <c:v>21.6</c:v>
                </c:pt>
                <c:pt idx="28">
                  <c:v>22.6</c:v>
                </c:pt>
                <c:pt idx="29">
                  <c:v>23.3</c:v>
                </c:pt>
                <c:pt idx="30">
                  <c:v>23.9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Ukraine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Sheet1!$H$2:$H$32</c:f>
              <c:numCache>
                <c:formatCode>General</c:formatCode>
                <c:ptCount val="31"/>
                <c:pt idx="9">
                  <c:v>8.5</c:v>
                </c:pt>
                <c:pt idx="10">
                  <c:v>6.2</c:v>
                </c:pt>
                <c:pt idx="11">
                  <c:v>4.5</c:v>
                </c:pt>
                <c:pt idx="12">
                  <c:v>4</c:v>
                </c:pt>
                <c:pt idx="13">
                  <c:v>5.4</c:v>
                </c:pt>
                <c:pt idx="14">
                  <c:v>4.2</c:v>
                </c:pt>
                <c:pt idx="15">
                  <c:v>4.4000000000000004</c:v>
                </c:pt>
                <c:pt idx="16">
                  <c:v>5.2</c:v>
                </c:pt>
                <c:pt idx="17">
                  <c:v>3.9</c:v>
                </c:pt>
                <c:pt idx="18">
                  <c:v>5.6</c:v>
                </c:pt>
                <c:pt idx="19">
                  <c:v>6.8</c:v>
                </c:pt>
                <c:pt idx="20">
                  <c:v>7.7</c:v>
                </c:pt>
                <c:pt idx="21">
                  <c:v>12.3</c:v>
                </c:pt>
                <c:pt idx="22">
                  <c:v>12</c:v>
                </c:pt>
                <c:pt idx="23">
                  <c:v>14.1</c:v>
                </c:pt>
                <c:pt idx="24">
                  <c:v>15.8</c:v>
                </c:pt>
                <c:pt idx="25">
                  <c:v>20</c:v>
                </c:pt>
                <c:pt idx="26">
                  <c:v>20.6</c:v>
                </c:pt>
                <c:pt idx="27">
                  <c:v>20.9</c:v>
                </c:pt>
                <c:pt idx="28">
                  <c:v>19.8</c:v>
                </c:pt>
                <c:pt idx="29">
                  <c:v>21.1</c:v>
                </c:pt>
                <c:pt idx="30">
                  <c:v>21.7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Iran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Sheet1!$I$2:$I$32</c:f>
              <c:numCache>
                <c:formatCode>General</c:formatCode>
                <c:ptCount val="31"/>
                <c:pt idx="0">
                  <c:v>5.8</c:v>
                </c:pt>
                <c:pt idx="1">
                  <c:v>5.4</c:v>
                </c:pt>
                <c:pt idx="2">
                  <c:v>5</c:v>
                </c:pt>
                <c:pt idx="3">
                  <c:v>5.8</c:v>
                </c:pt>
                <c:pt idx="4">
                  <c:v>6</c:v>
                </c:pt>
                <c:pt idx="5">
                  <c:v>5.8</c:v>
                </c:pt>
                <c:pt idx="6">
                  <c:v>6.5</c:v>
                </c:pt>
                <c:pt idx="7">
                  <c:v>6.3</c:v>
                </c:pt>
                <c:pt idx="8">
                  <c:v>6.9</c:v>
                </c:pt>
                <c:pt idx="9">
                  <c:v>8.6999999999999993</c:v>
                </c:pt>
                <c:pt idx="10">
                  <c:v>9.6</c:v>
                </c:pt>
                <c:pt idx="11">
                  <c:v>9.5</c:v>
                </c:pt>
                <c:pt idx="12">
                  <c:v>9.6999999999999993</c:v>
                </c:pt>
                <c:pt idx="13">
                  <c:v>9.9</c:v>
                </c:pt>
                <c:pt idx="14">
                  <c:v>10.3</c:v>
                </c:pt>
                <c:pt idx="15">
                  <c:v>10.4</c:v>
                </c:pt>
                <c:pt idx="16">
                  <c:v>10.3</c:v>
                </c:pt>
                <c:pt idx="17">
                  <c:v>11.3</c:v>
                </c:pt>
                <c:pt idx="18">
                  <c:v>11.9</c:v>
                </c:pt>
                <c:pt idx="19">
                  <c:v>12.5</c:v>
                </c:pt>
                <c:pt idx="20">
                  <c:v>14.3</c:v>
                </c:pt>
                <c:pt idx="21">
                  <c:v>15</c:v>
                </c:pt>
                <c:pt idx="22">
                  <c:v>15.6</c:v>
                </c:pt>
                <c:pt idx="23">
                  <c:v>16.899999999999999</c:v>
                </c:pt>
                <c:pt idx="24">
                  <c:v>18.5</c:v>
                </c:pt>
                <c:pt idx="25">
                  <c:v>19.100000000000001</c:v>
                </c:pt>
                <c:pt idx="26">
                  <c:v>19.399999999999999</c:v>
                </c:pt>
                <c:pt idx="27">
                  <c:v>20.100000000000001</c:v>
                </c:pt>
                <c:pt idx="28">
                  <c:v>20.7</c:v>
                </c:pt>
                <c:pt idx="29">
                  <c:v>20.7</c:v>
                </c:pt>
                <c:pt idx="30">
                  <c:v>21.1</c:v>
                </c:pt>
              </c:numCache>
            </c:numRef>
          </c:val>
          <c:smooth val="1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Sheet1!$J$2:$J$32</c:f>
              <c:numCache>
                <c:formatCode>General</c:formatCode>
                <c:ptCount val="31"/>
                <c:pt idx="14">
                  <c:v>7.4</c:v>
                </c:pt>
                <c:pt idx="15">
                  <c:v>8.1</c:v>
                </c:pt>
                <c:pt idx="16">
                  <c:v>8.4</c:v>
                </c:pt>
                <c:pt idx="17">
                  <c:v>9.1</c:v>
                </c:pt>
                <c:pt idx="18">
                  <c:v>8.9</c:v>
                </c:pt>
                <c:pt idx="19">
                  <c:v>9</c:v>
                </c:pt>
                <c:pt idx="20">
                  <c:v>9.5</c:v>
                </c:pt>
                <c:pt idx="21">
                  <c:v>9.5</c:v>
                </c:pt>
                <c:pt idx="22">
                  <c:v>8.9</c:v>
                </c:pt>
                <c:pt idx="23">
                  <c:v>9.1999999999999993</c:v>
                </c:pt>
                <c:pt idx="24">
                  <c:v>9.8000000000000007</c:v>
                </c:pt>
                <c:pt idx="25">
                  <c:v>10.4</c:v>
                </c:pt>
                <c:pt idx="26">
                  <c:v>10.6</c:v>
                </c:pt>
                <c:pt idx="27">
                  <c:v>10.7</c:v>
                </c:pt>
                <c:pt idx="28">
                  <c:v>11.1</c:v>
                </c:pt>
                <c:pt idx="29">
                  <c:v>11.5</c:v>
                </c:pt>
                <c:pt idx="30">
                  <c:v>11.7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</c:numCache>
            </c:numRef>
          </c:cat>
          <c:val>
            <c:numRef>
              <c:f>Sheet1!$K$2:$K$32</c:f>
              <c:numCache>
                <c:formatCode>General</c:formatCode>
                <c:ptCount val="31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0.3</c:v>
                </c:pt>
                <c:pt idx="7">
                  <c:v>0.4</c:v>
                </c:pt>
                <c:pt idx="8">
                  <c:v>0.4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0.6</c:v>
                </c:pt>
                <c:pt idx="14">
                  <c:v>0.6</c:v>
                </c:pt>
                <c:pt idx="15">
                  <c:v>0.7</c:v>
                </c:pt>
                <c:pt idx="16">
                  <c:v>0.7</c:v>
                </c:pt>
                <c:pt idx="17">
                  <c:v>0.9</c:v>
                </c:pt>
                <c:pt idx="18">
                  <c:v>1.1000000000000001</c:v>
                </c:pt>
                <c:pt idx="19">
                  <c:v>1.2</c:v>
                </c:pt>
                <c:pt idx="20">
                  <c:v>1.3</c:v>
                </c:pt>
                <c:pt idx="21">
                  <c:v>1.3</c:v>
                </c:pt>
                <c:pt idx="22">
                  <c:v>1.5</c:v>
                </c:pt>
                <c:pt idx="23">
                  <c:v>1.6</c:v>
                </c:pt>
                <c:pt idx="24">
                  <c:v>1.7</c:v>
                </c:pt>
                <c:pt idx="25">
                  <c:v>1.9</c:v>
                </c:pt>
                <c:pt idx="26">
                  <c:v>1.9</c:v>
                </c:pt>
                <c:pt idx="27">
                  <c:v>1.9</c:v>
                </c:pt>
                <c:pt idx="28">
                  <c:v>2</c:v>
                </c:pt>
                <c:pt idx="29">
                  <c:v>2.1</c:v>
                </c:pt>
                <c:pt idx="30">
                  <c:v>2.2000000000000002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802048"/>
        <c:axId val="220816128"/>
      </c:lineChart>
      <c:catAx>
        <c:axId val="22080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20816128"/>
        <c:crosses val="autoZero"/>
        <c:auto val="1"/>
        <c:lblAlgn val="ctr"/>
        <c:lblOffset val="100"/>
        <c:tickMarkSkip val="1"/>
        <c:noMultiLvlLbl val="0"/>
      </c:catAx>
      <c:valAx>
        <c:axId val="220816128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dirty="0" smtClean="0"/>
                  <a:t>Kg/year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0802469135802469E-2"/>
              <c:y val="2.371893009288851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220802048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96338695638545E-2"/>
          <c:y val="0.10427809608456204"/>
          <c:w val="0.9327188940092167"/>
          <c:h val="0.65736434108527131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Direct Payments (% GDP)</c:v>
                </c:pt>
              </c:strCache>
            </c:strRef>
          </c:tx>
          <c:spPr>
            <a:solidFill>
              <a:srgbClr val="99CCFF"/>
            </a:solidFill>
            <a:ln w="12567">
              <a:solidFill>
                <a:srgbClr val="3366FF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28"/>
            <c:invertIfNegative val="0"/>
            <c:bubble3D val="0"/>
            <c:spPr>
              <a:solidFill>
                <a:srgbClr val="3366FF"/>
              </a:solidFill>
              <a:ln w="12567">
                <a:solidFill>
                  <a:srgbClr val="3366FF"/>
                </a:solidFill>
                <a:prstDash val="solid"/>
              </a:ln>
            </c:spPr>
          </c:dPt>
          <c:cat>
            <c:strRef>
              <c:f>Sheet1!$B$1:$AD$1</c:f>
              <c:strCache>
                <c:ptCount val="29"/>
                <c:pt idx="0">
                  <c:v>ML</c:v>
                </c:pt>
                <c:pt idx="1">
                  <c:v>NL</c:v>
                </c:pt>
                <c:pt idx="2">
                  <c:v>BE</c:v>
                </c:pt>
                <c:pt idx="3">
                  <c:v>EL</c:v>
                </c:pt>
                <c:pt idx="4">
                  <c:v>IT</c:v>
                </c:pt>
                <c:pt idx="5">
                  <c:v>CY</c:v>
                </c:pt>
                <c:pt idx="6">
                  <c:v>DK</c:v>
                </c:pt>
                <c:pt idx="7">
                  <c:v>SI</c:v>
                </c:pt>
                <c:pt idx="8">
                  <c:v>DE</c:v>
                </c:pt>
                <c:pt idx="9">
                  <c:v>FR</c:v>
                </c:pt>
                <c:pt idx="10">
                  <c:v>LU</c:v>
                </c:pt>
                <c:pt idx="11">
                  <c:v>IE</c:v>
                </c:pt>
                <c:pt idx="12">
                  <c:v>AT</c:v>
                </c:pt>
                <c:pt idx="13">
                  <c:v>HU</c:v>
                </c:pt>
                <c:pt idx="14">
                  <c:v>CZ</c:v>
                </c:pt>
                <c:pt idx="15">
                  <c:v>ES</c:v>
                </c:pt>
                <c:pt idx="16">
                  <c:v>FI</c:v>
                </c:pt>
                <c:pt idx="17">
                  <c:v>SE</c:v>
                </c:pt>
                <c:pt idx="18">
                  <c:v>BL</c:v>
                </c:pt>
                <c:pt idx="19">
                  <c:v>UK</c:v>
                </c:pt>
                <c:pt idx="20">
                  <c:v>PL</c:v>
                </c:pt>
                <c:pt idx="21">
                  <c:v>PT</c:v>
                </c:pt>
                <c:pt idx="22">
                  <c:v>SK</c:v>
                </c:pt>
                <c:pt idx="23">
                  <c:v>HR</c:v>
                </c:pt>
                <c:pt idx="24">
                  <c:v>RO</c:v>
                </c:pt>
                <c:pt idx="25">
                  <c:v>LT</c:v>
                </c:pt>
                <c:pt idx="26">
                  <c:v>EE</c:v>
                </c:pt>
                <c:pt idx="27">
                  <c:v>LV</c:v>
                </c:pt>
                <c:pt idx="28">
                  <c:v>EU</c:v>
                </c:pt>
              </c:strCache>
            </c:strRef>
          </c:cat>
          <c:val>
            <c:numRef>
              <c:f>Sheet1!$B$2:$AD$2</c:f>
              <c:numCache>
                <c:formatCode>0.00%</c:formatCode>
                <c:ptCount val="29"/>
                <c:pt idx="0">
                  <c:v>7.3630154895254843E-4</c:v>
                </c:pt>
                <c:pt idx="1">
                  <c:v>1.2813566206142683E-3</c:v>
                </c:pt>
                <c:pt idx="2">
                  <c:v>1.4043992710916901E-3</c:v>
                </c:pt>
                <c:pt idx="3">
                  <c:v>1.1494075914124536E-2</c:v>
                </c:pt>
                <c:pt idx="4">
                  <c:v>2.4597901189435385E-3</c:v>
                </c:pt>
                <c:pt idx="5">
                  <c:v>2.8417931432570091E-3</c:v>
                </c:pt>
                <c:pt idx="6">
                  <c:v>3.6985840878634383E-3</c:v>
                </c:pt>
                <c:pt idx="7">
                  <c:v>3.8932541412820933E-3</c:v>
                </c:pt>
                <c:pt idx="8">
                  <c:v>1.9152699198491277E-3</c:v>
                </c:pt>
                <c:pt idx="9">
                  <c:v>3.7749710531480513E-3</c:v>
                </c:pt>
                <c:pt idx="10">
                  <c:v>7.8143315359860193E-4</c:v>
                </c:pt>
                <c:pt idx="11">
                  <c:v>7.4051204455752992E-3</c:v>
                </c:pt>
                <c:pt idx="12">
                  <c:v>2.2583713016860749E-3</c:v>
                </c:pt>
                <c:pt idx="13">
                  <c:v>1.3097652973777437E-2</c:v>
                </c:pt>
                <c:pt idx="14">
                  <c:v>5.7046788017926916E-3</c:v>
                </c:pt>
                <c:pt idx="15">
                  <c:v>4.956956907205789E-3</c:v>
                </c:pt>
                <c:pt idx="16">
                  <c:v>2.720541153757975E-3</c:v>
                </c:pt>
                <c:pt idx="17">
                  <c:v>1.7101168255899267E-3</c:v>
                </c:pt>
                <c:pt idx="18">
                  <c:v>1.8499902223435477E-2</c:v>
                </c:pt>
                <c:pt idx="19">
                  <c:v>1.8456060940318917E-3</c:v>
                </c:pt>
                <c:pt idx="20">
                  <c:v>7.9047905608270515E-3</c:v>
                </c:pt>
                <c:pt idx="21">
                  <c:v>3.8401487384478383E-3</c:v>
                </c:pt>
                <c:pt idx="22">
                  <c:v>5.3912617145429106E-3</c:v>
                </c:pt>
                <c:pt idx="23">
                  <c:v>3.7624382864782919E-3</c:v>
                </c:pt>
                <c:pt idx="24">
                  <c:v>1.2746454514008994E-2</c:v>
                </c:pt>
                <c:pt idx="25">
                  <c:v>1.3450207434688213E-2</c:v>
                </c:pt>
                <c:pt idx="26">
                  <c:v>7.6781479455021399E-3</c:v>
                </c:pt>
                <c:pt idx="27">
                  <c:v>1.0001328640941524E-2</c:v>
                </c:pt>
                <c:pt idx="28">
                  <c:v>3.2873821793320736E-3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Rural Development (% GDP)</c:v>
                </c:pt>
              </c:strCache>
            </c:strRef>
          </c:tx>
          <c:spPr>
            <a:solidFill>
              <a:srgbClr val="CCFFCC"/>
            </a:solidFill>
            <a:ln w="12567">
              <a:solidFill>
                <a:srgbClr val="008000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</c:dPt>
          <c:dPt>
            <c:idx val="11"/>
            <c:invertIfNegative val="0"/>
            <c:bubble3D val="0"/>
          </c:dPt>
          <c:cat>
            <c:strRef>
              <c:f>Sheet1!$B$1:$AD$1</c:f>
              <c:strCache>
                <c:ptCount val="29"/>
                <c:pt idx="0">
                  <c:v>ML</c:v>
                </c:pt>
                <c:pt idx="1">
                  <c:v>NL</c:v>
                </c:pt>
                <c:pt idx="2">
                  <c:v>BE</c:v>
                </c:pt>
                <c:pt idx="3">
                  <c:v>EL</c:v>
                </c:pt>
                <c:pt idx="4">
                  <c:v>IT</c:v>
                </c:pt>
                <c:pt idx="5">
                  <c:v>CY</c:v>
                </c:pt>
                <c:pt idx="6">
                  <c:v>DK</c:v>
                </c:pt>
                <c:pt idx="7">
                  <c:v>SI</c:v>
                </c:pt>
                <c:pt idx="8">
                  <c:v>DE</c:v>
                </c:pt>
                <c:pt idx="9">
                  <c:v>FR</c:v>
                </c:pt>
                <c:pt idx="10">
                  <c:v>LU</c:v>
                </c:pt>
                <c:pt idx="11">
                  <c:v>IE</c:v>
                </c:pt>
                <c:pt idx="12">
                  <c:v>AT</c:v>
                </c:pt>
                <c:pt idx="13">
                  <c:v>HU</c:v>
                </c:pt>
                <c:pt idx="14">
                  <c:v>CZ</c:v>
                </c:pt>
                <c:pt idx="15">
                  <c:v>ES</c:v>
                </c:pt>
                <c:pt idx="16">
                  <c:v>FI</c:v>
                </c:pt>
                <c:pt idx="17">
                  <c:v>SE</c:v>
                </c:pt>
                <c:pt idx="18">
                  <c:v>BL</c:v>
                </c:pt>
                <c:pt idx="19">
                  <c:v>UK</c:v>
                </c:pt>
                <c:pt idx="20">
                  <c:v>PL</c:v>
                </c:pt>
                <c:pt idx="21">
                  <c:v>PT</c:v>
                </c:pt>
                <c:pt idx="22">
                  <c:v>SK</c:v>
                </c:pt>
                <c:pt idx="23">
                  <c:v>HR</c:v>
                </c:pt>
                <c:pt idx="24">
                  <c:v>RO</c:v>
                </c:pt>
                <c:pt idx="25">
                  <c:v>LT</c:v>
                </c:pt>
                <c:pt idx="26">
                  <c:v>EE</c:v>
                </c:pt>
                <c:pt idx="27">
                  <c:v>LV</c:v>
                </c:pt>
                <c:pt idx="28">
                  <c:v>EU</c:v>
                </c:pt>
              </c:strCache>
            </c:strRef>
          </c:cat>
          <c:val>
            <c:numRef>
              <c:f>Sheet1!$B$3:$AD$3</c:f>
              <c:numCache>
                <c:formatCode>0.00%</c:formatCode>
                <c:ptCount val="29"/>
                <c:pt idx="0">
                  <c:v>2.0708668746025477E-3</c:v>
                </c:pt>
                <c:pt idx="1">
                  <c:v>1.4475622837422031E-4</c:v>
                </c:pt>
                <c:pt idx="2">
                  <c:v>2.097132611687452E-4</c:v>
                </c:pt>
                <c:pt idx="3">
                  <c:v>3.0938119453421194E-3</c:v>
                </c:pt>
                <c:pt idx="4">
                  <c:v>9.5082908269520055E-4</c:v>
                </c:pt>
                <c:pt idx="5">
                  <c:v>1.0658890961187208E-3</c:v>
                </c:pt>
                <c:pt idx="6">
                  <c:v>3.6694147285802766E-4</c:v>
                </c:pt>
                <c:pt idx="7">
                  <c:v>3.3889460212502996E-3</c:v>
                </c:pt>
                <c:pt idx="8">
                  <c:v>4.4028604909988152E-4</c:v>
                </c:pt>
                <c:pt idx="9">
                  <c:v>6.9658942035453054E-4</c:v>
                </c:pt>
                <c:pt idx="10">
                  <c:v>3.3492000199287814E-4</c:v>
                </c:pt>
                <c:pt idx="11">
                  <c:v>1.9083705375912182E-3</c:v>
                </c:pt>
                <c:pt idx="12">
                  <c:v>1.8322490734851724E-3</c:v>
                </c:pt>
                <c:pt idx="13">
                  <c:v>5.0905244186178859E-3</c:v>
                </c:pt>
                <c:pt idx="14">
                  <c:v>2.0274415386158551E-3</c:v>
                </c:pt>
                <c:pt idx="15">
                  <c:v>1.151022172021544E-3</c:v>
                </c:pt>
                <c:pt idx="16">
                  <c:v>1.7661606298633341E-3</c:v>
                </c:pt>
                <c:pt idx="17">
                  <c:v>6.1153345221258513E-4</c:v>
                </c:pt>
                <c:pt idx="18">
                  <c:v>8.4227720587654858E-3</c:v>
                </c:pt>
                <c:pt idx="19">
                  <c:v>1.9102281981445341E-4</c:v>
                </c:pt>
                <c:pt idx="20">
                  <c:v>4.1002413946945593E-3</c:v>
                </c:pt>
                <c:pt idx="21">
                  <c:v>3.5109662603622243E-3</c:v>
                </c:pt>
                <c:pt idx="22">
                  <c:v>3.7981538900256724E-3</c:v>
                </c:pt>
                <c:pt idx="23">
                  <c:v>7.5657857274638472E-3</c:v>
                </c:pt>
                <c:pt idx="24">
                  <c:v>8.6916193287578571E-3</c:v>
                </c:pt>
                <c:pt idx="25">
                  <c:v>6.9958280574577347E-3</c:v>
                </c:pt>
                <c:pt idx="26">
                  <c:v>5.9544923564794124E-3</c:v>
                </c:pt>
                <c:pt idx="27">
                  <c:v>6.2194631233911538E-3</c:v>
                </c:pt>
                <c:pt idx="28">
                  <c:v>1.0502776661363985E-3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281024"/>
        <c:axId val="151287680"/>
      </c:barChart>
      <c:lineChart>
        <c:grouping val="standard"/>
        <c:varyColors val="0"/>
        <c:ser>
          <c:idx val="0"/>
          <c:order val="2"/>
          <c:tx>
            <c:strRef>
              <c:f>Sheet1!$A$4</c:f>
              <c:strCache>
                <c:ptCount val="1"/>
                <c:pt idx="0">
                  <c:v>EU-28 Direct Paments (% GDP)</c:v>
                </c:pt>
              </c:strCache>
            </c:strRef>
          </c:tx>
          <c:spPr>
            <a:ln w="377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Sheet1!$B$1:$AD$1</c:f>
              <c:strCache>
                <c:ptCount val="29"/>
                <c:pt idx="0">
                  <c:v>ML</c:v>
                </c:pt>
                <c:pt idx="1">
                  <c:v>NL</c:v>
                </c:pt>
                <c:pt idx="2">
                  <c:v>BE</c:v>
                </c:pt>
                <c:pt idx="3">
                  <c:v>EL</c:v>
                </c:pt>
                <c:pt idx="4">
                  <c:v>IT</c:v>
                </c:pt>
                <c:pt idx="5">
                  <c:v>CY</c:v>
                </c:pt>
                <c:pt idx="6">
                  <c:v>DK</c:v>
                </c:pt>
                <c:pt idx="7">
                  <c:v>SI</c:v>
                </c:pt>
                <c:pt idx="8">
                  <c:v>DE</c:v>
                </c:pt>
                <c:pt idx="9">
                  <c:v>FR</c:v>
                </c:pt>
                <c:pt idx="10">
                  <c:v>LU</c:v>
                </c:pt>
                <c:pt idx="11">
                  <c:v>IE</c:v>
                </c:pt>
                <c:pt idx="12">
                  <c:v>AT</c:v>
                </c:pt>
                <c:pt idx="13">
                  <c:v>HU</c:v>
                </c:pt>
                <c:pt idx="14">
                  <c:v>CZ</c:v>
                </c:pt>
                <c:pt idx="15">
                  <c:v>ES</c:v>
                </c:pt>
                <c:pt idx="16">
                  <c:v>FI</c:v>
                </c:pt>
                <c:pt idx="17">
                  <c:v>SE</c:v>
                </c:pt>
                <c:pt idx="18">
                  <c:v>BL</c:v>
                </c:pt>
                <c:pt idx="19">
                  <c:v>UK</c:v>
                </c:pt>
                <c:pt idx="20">
                  <c:v>PL</c:v>
                </c:pt>
                <c:pt idx="21">
                  <c:v>PT</c:v>
                </c:pt>
                <c:pt idx="22">
                  <c:v>SK</c:v>
                </c:pt>
                <c:pt idx="23">
                  <c:v>HR</c:v>
                </c:pt>
                <c:pt idx="24">
                  <c:v>RO</c:v>
                </c:pt>
                <c:pt idx="25">
                  <c:v>LT</c:v>
                </c:pt>
                <c:pt idx="26">
                  <c:v>EE</c:v>
                </c:pt>
                <c:pt idx="27">
                  <c:v>LV</c:v>
                </c:pt>
                <c:pt idx="28">
                  <c:v>EU</c:v>
                </c:pt>
              </c:strCache>
            </c:strRef>
          </c:cat>
          <c:val>
            <c:numRef>
              <c:f>Sheet1!$B$4:$AD$4</c:f>
              <c:numCache>
                <c:formatCode>0.00%</c:formatCode>
                <c:ptCount val="29"/>
                <c:pt idx="0">
                  <c:v>3.3E-3</c:v>
                </c:pt>
                <c:pt idx="1">
                  <c:v>3.3E-3</c:v>
                </c:pt>
                <c:pt idx="2">
                  <c:v>3.3E-3</c:v>
                </c:pt>
                <c:pt idx="3">
                  <c:v>3.3E-3</c:v>
                </c:pt>
                <c:pt idx="4">
                  <c:v>3.3E-3</c:v>
                </c:pt>
                <c:pt idx="5">
                  <c:v>3.3E-3</c:v>
                </c:pt>
                <c:pt idx="6">
                  <c:v>3.3E-3</c:v>
                </c:pt>
                <c:pt idx="7">
                  <c:v>3.3E-3</c:v>
                </c:pt>
                <c:pt idx="8">
                  <c:v>3.3E-3</c:v>
                </c:pt>
                <c:pt idx="9">
                  <c:v>3.3E-3</c:v>
                </c:pt>
                <c:pt idx="10">
                  <c:v>3.3E-3</c:v>
                </c:pt>
                <c:pt idx="11">
                  <c:v>3.3E-3</c:v>
                </c:pt>
                <c:pt idx="12">
                  <c:v>3.3E-3</c:v>
                </c:pt>
                <c:pt idx="13">
                  <c:v>3.3E-3</c:v>
                </c:pt>
                <c:pt idx="14">
                  <c:v>3.3E-3</c:v>
                </c:pt>
                <c:pt idx="15">
                  <c:v>3.3E-3</c:v>
                </c:pt>
                <c:pt idx="16">
                  <c:v>3.3E-3</c:v>
                </c:pt>
                <c:pt idx="17">
                  <c:v>3.3E-3</c:v>
                </c:pt>
                <c:pt idx="18">
                  <c:v>3.3E-3</c:v>
                </c:pt>
                <c:pt idx="19">
                  <c:v>3.3E-3</c:v>
                </c:pt>
                <c:pt idx="20">
                  <c:v>3.3E-3</c:v>
                </c:pt>
                <c:pt idx="21">
                  <c:v>3.3E-3</c:v>
                </c:pt>
                <c:pt idx="22">
                  <c:v>3.3E-3</c:v>
                </c:pt>
                <c:pt idx="23">
                  <c:v>3.3E-3</c:v>
                </c:pt>
                <c:pt idx="24">
                  <c:v>3.3E-3</c:v>
                </c:pt>
                <c:pt idx="25">
                  <c:v>3.3E-3</c:v>
                </c:pt>
                <c:pt idx="26">
                  <c:v>3.3E-3</c:v>
                </c:pt>
                <c:pt idx="27">
                  <c:v>3.3E-3</c:v>
                </c:pt>
                <c:pt idx="28">
                  <c:v>3.3E-3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EU-28 Direct Payments + Rural Development (% GDP)</c:v>
                </c:pt>
              </c:strCache>
            </c:strRef>
          </c:tx>
          <c:spPr>
            <a:ln w="37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Sheet1!$B$1:$AD$1</c:f>
              <c:strCache>
                <c:ptCount val="29"/>
                <c:pt idx="0">
                  <c:v>ML</c:v>
                </c:pt>
                <c:pt idx="1">
                  <c:v>NL</c:v>
                </c:pt>
                <c:pt idx="2">
                  <c:v>BE</c:v>
                </c:pt>
                <c:pt idx="3">
                  <c:v>EL</c:v>
                </c:pt>
                <c:pt idx="4">
                  <c:v>IT</c:v>
                </c:pt>
                <c:pt idx="5">
                  <c:v>CY</c:v>
                </c:pt>
                <c:pt idx="6">
                  <c:v>DK</c:v>
                </c:pt>
                <c:pt idx="7">
                  <c:v>SI</c:v>
                </c:pt>
                <c:pt idx="8">
                  <c:v>DE</c:v>
                </c:pt>
                <c:pt idx="9">
                  <c:v>FR</c:v>
                </c:pt>
                <c:pt idx="10">
                  <c:v>LU</c:v>
                </c:pt>
                <c:pt idx="11">
                  <c:v>IE</c:v>
                </c:pt>
                <c:pt idx="12">
                  <c:v>AT</c:v>
                </c:pt>
                <c:pt idx="13">
                  <c:v>HU</c:v>
                </c:pt>
                <c:pt idx="14">
                  <c:v>CZ</c:v>
                </c:pt>
                <c:pt idx="15">
                  <c:v>ES</c:v>
                </c:pt>
                <c:pt idx="16">
                  <c:v>FI</c:v>
                </c:pt>
                <c:pt idx="17">
                  <c:v>SE</c:v>
                </c:pt>
                <c:pt idx="18">
                  <c:v>BL</c:v>
                </c:pt>
                <c:pt idx="19">
                  <c:v>UK</c:v>
                </c:pt>
                <c:pt idx="20">
                  <c:v>PL</c:v>
                </c:pt>
                <c:pt idx="21">
                  <c:v>PT</c:v>
                </c:pt>
                <c:pt idx="22">
                  <c:v>SK</c:v>
                </c:pt>
                <c:pt idx="23">
                  <c:v>HR</c:v>
                </c:pt>
                <c:pt idx="24">
                  <c:v>RO</c:v>
                </c:pt>
                <c:pt idx="25">
                  <c:v>LT</c:v>
                </c:pt>
                <c:pt idx="26">
                  <c:v>EE</c:v>
                </c:pt>
                <c:pt idx="27">
                  <c:v>LV</c:v>
                </c:pt>
                <c:pt idx="28">
                  <c:v>EU</c:v>
                </c:pt>
              </c:strCache>
            </c:strRef>
          </c:cat>
          <c:val>
            <c:numRef>
              <c:f>Sheet1!$B$5:$AD$5</c:f>
              <c:numCache>
                <c:formatCode>0.00%</c:formatCode>
                <c:ptCount val="29"/>
                <c:pt idx="0">
                  <c:v>4.3400000000000001E-3</c:v>
                </c:pt>
                <c:pt idx="1">
                  <c:v>4.3400000000000001E-3</c:v>
                </c:pt>
                <c:pt idx="2">
                  <c:v>4.3400000000000001E-3</c:v>
                </c:pt>
                <c:pt idx="3">
                  <c:v>4.3400000000000001E-3</c:v>
                </c:pt>
                <c:pt idx="4">
                  <c:v>4.3400000000000001E-3</c:v>
                </c:pt>
                <c:pt idx="5">
                  <c:v>4.3400000000000001E-3</c:v>
                </c:pt>
                <c:pt idx="6">
                  <c:v>4.3400000000000001E-3</c:v>
                </c:pt>
                <c:pt idx="7">
                  <c:v>4.3400000000000001E-3</c:v>
                </c:pt>
                <c:pt idx="8">
                  <c:v>4.3400000000000001E-3</c:v>
                </c:pt>
                <c:pt idx="9">
                  <c:v>4.3400000000000001E-3</c:v>
                </c:pt>
                <c:pt idx="10">
                  <c:v>4.3400000000000001E-3</c:v>
                </c:pt>
                <c:pt idx="11">
                  <c:v>4.3400000000000001E-3</c:v>
                </c:pt>
                <c:pt idx="12">
                  <c:v>4.3400000000000001E-3</c:v>
                </c:pt>
                <c:pt idx="13">
                  <c:v>4.3400000000000001E-3</c:v>
                </c:pt>
                <c:pt idx="14">
                  <c:v>4.3400000000000001E-3</c:v>
                </c:pt>
                <c:pt idx="15">
                  <c:v>4.3400000000000001E-3</c:v>
                </c:pt>
                <c:pt idx="16">
                  <c:v>4.3400000000000001E-3</c:v>
                </c:pt>
                <c:pt idx="17">
                  <c:v>4.3400000000000001E-3</c:v>
                </c:pt>
                <c:pt idx="18">
                  <c:v>4.3400000000000001E-3</c:v>
                </c:pt>
                <c:pt idx="19">
                  <c:v>4.3400000000000001E-3</c:v>
                </c:pt>
                <c:pt idx="20">
                  <c:v>4.3400000000000001E-3</c:v>
                </c:pt>
                <c:pt idx="21">
                  <c:v>4.3400000000000001E-3</c:v>
                </c:pt>
                <c:pt idx="22">
                  <c:v>4.3400000000000001E-3</c:v>
                </c:pt>
                <c:pt idx="23">
                  <c:v>4.3400000000000001E-3</c:v>
                </c:pt>
                <c:pt idx="24">
                  <c:v>4.3400000000000001E-3</c:v>
                </c:pt>
                <c:pt idx="25">
                  <c:v>4.3400000000000001E-3</c:v>
                </c:pt>
                <c:pt idx="26">
                  <c:v>4.3400000000000001E-3</c:v>
                </c:pt>
                <c:pt idx="27">
                  <c:v>4.3400000000000001E-3</c:v>
                </c:pt>
                <c:pt idx="28">
                  <c:v>4.3400000000000001E-3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81024"/>
        <c:axId val="151287680"/>
      </c:lineChart>
      <c:catAx>
        <c:axId val="1512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567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8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1287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287680"/>
        <c:scaling>
          <c:orientation val="minMax"/>
          <c:max val="3.0000000000000006E-2"/>
          <c:min val="0"/>
        </c:scaling>
        <c:delete val="0"/>
        <c:axPos val="l"/>
        <c:majorGridlines>
          <c:spPr>
            <a:ln w="12567">
              <a:solidFill>
                <a:srgbClr val="333333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64" b="0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l-GR" dirty="0"/>
                  <a:t>% </a:t>
                </a:r>
                <a:r>
                  <a:rPr lang="es-ES" dirty="0" smtClean="0"/>
                  <a:t>GDP</a:t>
                </a:r>
                <a:endParaRPr lang="el-GR" dirty="0"/>
              </a:p>
            </c:rich>
          </c:tx>
          <c:layout>
            <c:manualLayout>
              <c:xMode val="edge"/>
              <c:yMode val="edge"/>
              <c:x val="9.2404262774221319E-5"/>
              <c:y val="4.2929669797766273E-2"/>
            </c:manualLayout>
          </c:layout>
          <c:overlay val="0"/>
          <c:spPr>
            <a:noFill/>
            <a:ln w="25133">
              <a:noFill/>
            </a:ln>
          </c:spPr>
        </c:title>
        <c:numFmt formatCode="0.0%" sourceLinked="0"/>
        <c:majorTickMark val="none"/>
        <c:minorTickMark val="none"/>
        <c:tickLblPos val="nextTo"/>
        <c:spPr>
          <a:ln w="12567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8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1281024"/>
        <c:crosses val="autoZero"/>
        <c:crossBetween val="between"/>
        <c:majorUnit val="5.0000000000000001E-3"/>
        <c:minorUnit val="1E-3"/>
      </c:valAx>
      <c:spPr>
        <a:ln>
          <a:solidFill>
            <a:schemeClr val="tx1">
              <a:lumMod val="75000"/>
              <a:lumOff val="2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2.7133737277054686E-2"/>
          <c:y val="0.85805457898916104"/>
          <c:w val="0.95303495298957508"/>
          <c:h val="6.4638761478001558E-2"/>
        </c:manualLayout>
      </c:layout>
      <c:overlay val="0"/>
      <c:spPr>
        <a:noFill/>
        <a:ln w="25133">
          <a:noFill/>
        </a:ln>
      </c:spPr>
      <c:txPr>
        <a:bodyPr/>
        <a:lstStyle/>
        <a:p>
          <a:pPr>
            <a:defRPr sz="99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3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96338695638545E-2"/>
          <c:y val="0.10427809608456204"/>
          <c:w val="0.9327188940092167"/>
          <c:h val="0.65736434108527131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Direct Payments (% GDP)</c:v>
                </c:pt>
              </c:strCache>
            </c:strRef>
          </c:tx>
          <c:spPr>
            <a:solidFill>
              <a:srgbClr val="99CCFF"/>
            </a:solidFill>
            <a:ln w="12567">
              <a:solidFill>
                <a:srgbClr val="3366FF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 w="12567">
                <a:solidFill>
                  <a:srgbClr val="3366FF"/>
                </a:solidFill>
                <a:prstDash val="solid"/>
              </a:ln>
            </c:spPr>
          </c:dPt>
          <c:dPt>
            <c:idx val="11"/>
            <c:invertIfNegative val="0"/>
            <c:bubble3D val="0"/>
          </c:dPt>
          <c:cat>
            <c:strRef>
              <c:f>Sheet1!$B$1:$AD$1</c:f>
              <c:strCache>
                <c:ptCount val="29"/>
                <c:pt idx="0">
                  <c:v>LU</c:v>
                </c:pt>
                <c:pt idx="1">
                  <c:v>UK</c:v>
                </c:pt>
                <c:pt idx="2">
                  <c:v>BE</c:v>
                </c:pt>
                <c:pt idx="3">
                  <c:v>DE</c:v>
                </c:pt>
                <c:pt idx="4">
                  <c:v>DK</c:v>
                </c:pt>
                <c:pt idx="5">
                  <c:v>ML</c:v>
                </c:pt>
                <c:pt idx="6">
                  <c:v>SE</c:v>
                </c:pt>
                <c:pt idx="7">
                  <c:v>IE</c:v>
                </c:pt>
                <c:pt idx="8">
                  <c:v>AT</c:v>
                </c:pt>
                <c:pt idx="9">
                  <c:v>NL</c:v>
                </c:pt>
                <c:pt idx="10">
                  <c:v>EU</c:v>
                </c:pt>
                <c:pt idx="11">
                  <c:v>FR</c:v>
                </c:pt>
                <c:pt idx="12">
                  <c:v>IT</c:v>
                </c:pt>
                <c:pt idx="13">
                  <c:v>PT</c:v>
                </c:pt>
                <c:pt idx="14">
                  <c:v>CZ</c:v>
                </c:pt>
                <c:pt idx="15">
                  <c:v>ES</c:v>
                </c:pt>
                <c:pt idx="16">
                  <c:v>CY</c:v>
                </c:pt>
                <c:pt idx="17">
                  <c:v>SI</c:v>
                </c:pt>
                <c:pt idx="18">
                  <c:v>FI</c:v>
                </c:pt>
                <c:pt idx="19">
                  <c:v>SK</c:v>
                </c:pt>
                <c:pt idx="20">
                  <c:v>EL</c:v>
                </c:pt>
                <c:pt idx="21">
                  <c:v>PL</c:v>
                </c:pt>
                <c:pt idx="22">
                  <c:v>LT</c:v>
                </c:pt>
                <c:pt idx="23">
                  <c:v>EE</c:v>
                </c:pt>
                <c:pt idx="24">
                  <c:v>HU</c:v>
                </c:pt>
                <c:pt idx="25">
                  <c:v>HR</c:v>
                </c:pt>
                <c:pt idx="26">
                  <c:v>LV</c:v>
                </c:pt>
                <c:pt idx="27">
                  <c:v>RO</c:v>
                </c:pt>
                <c:pt idx="28">
                  <c:v>BL</c:v>
                </c:pt>
              </c:strCache>
            </c:strRef>
          </c:cat>
          <c:val>
            <c:numRef>
              <c:f>Sheet1!$B$2:$AD$2</c:f>
              <c:numCache>
                <c:formatCode>0.00%</c:formatCode>
                <c:ptCount val="29"/>
                <c:pt idx="0">
                  <c:v>7.8143315359860193E-4</c:v>
                </c:pt>
                <c:pt idx="1">
                  <c:v>1.8456060940318917E-3</c:v>
                </c:pt>
                <c:pt idx="2">
                  <c:v>1.4043992710916901E-3</c:v>
                </c:pt>
                <c:pt idx="3">
                  <c:v>1.9152699198491277E-3</c:v>
                </c:pt>
                <c:pt idx="4">
                  <c:v>3.6985840878634383E-3</c:v>
                </c:pt>
                <c:pt idx="5">
                  <c:v>7.3630154895254843E-4</c:v>
                </c:pt>
                <c:pt idx="6">
                  <c:v>1.7101168255899267E-3</c:v>
                </c:pt>
                <c:pt idx="7">
                  <c:v>7.4051204455752992E-3</c:v>
                </c:pt>
                <c:pt idx="8">
                  <c:v>2.2583713016860749E-3</c:v>
                </c:pt>
                <c:pt idx="9">
                  <c:v>1.2813566206142683E-3</c:v>
                </c:pt>
                <c:pt idx="10">
                  <c:v>3.2873821793320736E-3</c:v>
                </c:pt>
                <c:pt idx="11">
                  <c:v>3.7749710531480513E-3</c:v>
                </c:pt>
                <c:pt idx="12">
                  <c:v>2.4597901189435385E-3</c:v>
                </c:pt>
                <c:pt idx="13">
                  <c:v>3.8401487384478383E-3</c:v>
                </c:pt>
                <c:pt idx="14">
                  <c:v>5.7046788017926916E-3</c:v>
                </c:pt>
                <c:pt idx="15">
                  <c:v>4.956956907205789E-3</c:v>
                </c:pt>
                <c:pt idx="16">
                  <c:v>2.8417931432570091E-3</c:v>
                </c:pt>
                <c:pt idx="17">
                  <c:v>3.8932541412820933E-3</c:v>
                </c:pt>
                <c:pt idx="18">
                  <c:v>2.720541153757975E-3</c:v>
                </c:pt>
                <c:pt idx="19">
                  <c:v>5.3912617145429106E-3</c:v>
                </c:pt>
                <c:pt idx="20">
                  <c:v>1.1494075914124536E-2</c:v>
                </c:pt>
                <c:pt idx="21">
                  <c:v>7.9047905608270515E-3</c:v>
                </c:pt>
                <c:pt idx="22">
                  <c:v>1.3450207434688213E-2</c:v>
                </c:pt>
                <c:pt idx="23">
                  <c:v>7.6781479455021399E-3</c:v>
                </c:pt>
                <c:pt idx="24">
                  <c:v>1.3097652973777437E-2</c:v>
                </c:pt>
                <c:pt idx="25">
                  <c:v>3.7624382864782919E-3</c:v>
                </c:pt>
                <c:pt idx="26">
                  <c:v>1.0001328640941524E-2</c:v>
                </c:pt>
                <c:pt idx="27">
                  <c:v>1.2746454514008994E-2</c:v>
                </c:pt>
                <c:pt idx="28">
                  <c:v>1.8499902223435477E-2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Rural Development (% GDP)</c:v>
                </c:pt>
              </c:strCache>
            </c:strRef>
          </c:tx>
          <c:spPr>
            <a:solidFill>
              <a:srgbClr val="CCFFCC"/>
            </a:solidFill>
            <a:ln w="12567">
              <a:solidFill>
                <a:srgbClr val="008000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</c:dPt>
          <c:dPt>
            <c:idx val="11"/>
            <c:invertIfNegative val="0"/>
            <c:bubble3D val="0"/>
          </c:dPt>
          <c:cat>
            <c:strRef>
              <c:f>Sheet1!$B$1:$AD$1</c:f>
              <c:strCache>
                <c:ptCount val="29"/>
                <c:pt idx="0">
                  <c:v>LU</c:v>
                </c:pt>
                <c:pt idx="1">
                  <c:v>UK</c:v>
                </c:pt>
                <c:pt idx="2">
                  <c:v>BE</c:v>
                </c:pt>
                <c:pt idx="3">
                  <c:v>DE</c:v>
                </c:pt>
                <c:pt idx="4">
                  <c:v>DK</c:v>
                </c:pt>
                <c:pt idx="5">
                  <c:v>ML</c:v>
                </c:pt>
                <c:pt idx="6">
                  <c:v>SE</c:v>
                </c:pt>
                <c:pt idx="7">
                  <c:v>IE</c:v>
                </c:pt>
                <c:pt idx="8">
                  <c:v>AT</c:v>
                </c:pt>
                <c:pt idx="9">
                  <c:v>NL</c:v>
                </c:pt>
                <c:pt idx="10">
                  <c:v>EU</c:v>
                </c:pt>
                <c:pt idx="11">
                  <c:v>FR</c:v>
                </c:pt>
                <c:pt idx="12">
                  <c:v>IT</c:v>
                </c:pt>
                <c:pt idx="13">
                  <c:v>PT</c:v>
                </c:pt>
                <c:pt idx="14">
                  <c:v>CZ</c:v>
                </c:pt>
                <c:pt idx="15">
                  <c:v>ES</c:v>
                </c:pt>
                <c:pt idx="16">
                  <c:v>CY</c:v>
                </c:pt>
                <c:pt idx="17">
                  <c:v>SI</c:v>
                </c:pt>
                <c:pt idx="18">
                  <c:v>FI</c:v>
                </c:pt>
                <c:pt idx="19">
                  <c:v>SK</c:v>
                </c:pt>
                <c:pt idx="20">
                  <c:v>EL</c:v>
                </c:pt>
                <c:pt idx="21">
                  <c:v>PL</c:v>
                </c:pt>
                <c:pt idx="22">
                  <c:v>LT</c:v>
                </c:pt>
                <c:pt idx="23">
                  <c:v>EE</c:v>
                </c:pt>
                <c:pt idx="24">
                  <c:v>HU</c:v>
                </c:pt>
                <c:pt idx="25">
                  <c:v>HR</c:v>
                </c:pt>
                <c:pt idx="26">
                  <c:v>LV</c:v>
                </c:pt>
                <c:pt idx="27">
                  <c:v>RO</c:v>
                </c:pt>
                <c:pt idx="28">
                  <c:v>BL</c:v>
                </c:pt>
              </c:strCache>
            </c:strRef>
          </c:cat>
          <c:val>
            <c:numRef>
              <c:f>Sheet1!$B$3:$AD$3</c:f>
              <c:numCache>
                <c:formatCode>0.00%</c:formatCode>
                <c:ptCount val="29"/>
                <c:pt idx="0">
                  <c:v>3.3492000199287814E-4</c:v>
                </c:pt>
                <c:pt idx="1">
                  <c:v>1.9102281981445341E-4</c:v>
                </c:pt>
                <c:pt idx="2">
                  <c:v>2.097132611687452E-4</c:v>
                </c:pt>
                <c:pt idx="3">
                  <c:v>4.4028604909988152E-4</c:v>
                </c:pt>
                <c:pt idx="4">
                  <c:v>3.6694147285802766E-4</c:v>
                </c:pt>
                <c:pt idx="5">
                  <c:v>2.0708668746025477E-3</c:v>
                </c:pt>
                <c:pt idx="6">
                  <c:v>6.1153345221258513E-4</c:v>
                </c:pt>
                <c:pt idx="7">
                  <c:v>1.9083705375912182E-3</c:v>
                </c:pt>
                <c:pt idx="8">
                  <c:v>1.8322490734851724E-3</c:v>
                </c:pt>
                <c:pt idx="9">
                  <c:v>1.4475622837422031E-4</c:v>
                </c:pt>
                <c:pt idx="10">
                  <c:v>1.0502776661363985E-3</c:v>
                </c:pt>
                <c:pt idx="11">
                  <c:v>6.9658942035453054E-4</c:v>
                </c:pt>
                <c:pt idx="12">
                  <c:v>9.5082908269520055E-4</c:v>
                </c:pt>
                <c:pt idx="13">
                  <c:v>3.5109662603622243E-3</c:v>
                </c:pt>
                <c:pt idx="14">
                  <c:v>2.0274415386158551E-3</c:v>
                </c:pt>
                <c:pt idx="15">
                  <c:v>1.151022172021544E-3</c:v>
                </c:pt>
                <c:pt idx="16">
                  <c:v>1.0658890961187208E-3</c:v>
                </c:pt>
                <c:pt idx="17">
                  <c:v>3.3889460212502996E-3</c:v>
                </c:pt>
                <c:pt idx="18">
                  <c:v>1.7661606298633341E-3</c:v>
                </c:pt>
                <c:pt idx="19">
                  <c:v>3.7981538900256724E-3</c:v>
                </c:pt>
                <c:pt idx="20">
                  <c:v>3.0938119453421194E-3</c:v>
                </c:pt>
                <c:pt idx="21">
                  <c:v>4.1002413946945593E-3</c:v>
                </c:pt>
                <c:pt idx="22">
                  <c:v>6.9958280574577347E-3</c:v>
                </c:pt>
                <c:pt idx="23">
                  <c:v>5.9544923564794124E-3</c:v>
                </c:pt>
                <c:pt idx="24">
                  <c:v>5.0905244186178859E-3</c:v>
                </c:pt>
                <c:pt idx="25">
                  <c:v>7.5657857274638472E-3</c:v>
                </c:pt>
                <c:pt idx="26">
                  <c:v>6.2194631233911538E-3</c:v>
                </c:pt>
                <c:pt idx="27">
                  <c:v>8.6916193287578571E-3</c:v>
                </c:pt>
                <c:pt idx="28">
                  <c:v>8.4227720587654858E-3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921856"/>
        <c:axId val="160948992"/>
      </c:barChart>
      <c:lineChart>
        <c:grouping val="standard"/>
        <c:varyColors val="0"/>
        <c:ser>
          <c:idx val="0"/>
          <c:order val="2"/>
          <c:tx>
            <c:strRef>
              <c:f>Sheet1!$A$4</c:f>
              <c:strCache>
                <c:ptCount val="1"/>
                <c:pt idx="0">
                  <c:v>EU-28 Direct Paments (% GDP)</c:v>
                </c:pt>
              </c:strCache>
            </c:strRef>
          </c:tx>
          <c:spPr>
            <a:ln w="377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Sheet1!$B$1:$AD$1</c:f>
              <c:strCache>
                <c:ptCount val="29"/>
                <c:pt idx="0">
                  <c:v>LU</c:v>
                </c:pt>
                <c:pt idx="1">
                  <c:v>UK</c:v>
                </c:pt>
                <c:pt idx="2">
                  <c:v>BE</c:v>
                </c:pt>
                <c:pt idx="3">
                  <c:v>DE</c:v>
                </c:pt>
                <c:pt idx="4">
                  <c:v>DK</c:v>
                </c:pt>
                <c:pt idx="5">
                  <c:v>ML</c:v>
                </c:pt>
                <c:pt idx="6">
                  <c:v>SE</c:v>
                </c:pt>
                <c:pt idx="7">
                  <c:v>IE</c:v>
                </c:pt>
                <c:pt idx="8">
                  <c:v>AT</c:v>
                </c:pt>
                <c:pt idx="9">
                  <c:v>NL</c:v>
                </c:pt>
                <c:pt idx="10">
                  <c:v>EU</c:v>
                </c:pt>
                <c:pt idx="11">
                  <c:v>FR</c:v>
                </c:pt>
                <c:pt idx="12">
                  <c:v>IT</c:v>
                </c:pt>
                <c:pt idx="13">
                  <c:v>PT</c:v>
                </c:pt>
                <c:pt idx="14">
                  <c:v>CZ</c:v>
                </c:pt>
                <c:pt idx="15">
                  <c:v>ES</c:v>
                </c:pt>
                <c:pt idx="16">
                  <c:v>CY</c:v>
                </c:pt>
                <c:pt idx="17">
                  <c:v>SI</c:v>
                </c:pt>
                <c:pt idx="18">
                  <c:v>FI</c:v>
                </c:pt>
                <c:pt idx="19">
                  <c:v>SK</c:v>
                </c:pt>
                <c:pt idx="20">
                  <c:v>EL</c:v>
                </c:pt>
                <c:pt idx="21">
                  <c:v>PL</c:v>
                </c:pt>
                <c:pt idx="22">
                  <c:v>LT</c:v>
                </c:pt>
                <c:pt idx="23">
                  <c:v>EE</c:v>
                </c:pt>
                <c:pt idx="24">
                  <c:v>HU</c:v>
                </c:pt>
                <c:pt idx="25">
                  <c:v>HR</c:v>
                </c:pt>
                <c:pt idx="26">
                  <c:v>LV</c:v>
                </c:pt>
                <c:pt idx="27">
                  <c:v>RO</c:v>
                </c:pt>
                <c:pt idx="28">
                  <c:v>BL</c:v>
                </c:pt>
              </c:strCache>
            </c:strRef>
          </c:cat>
          <c:val>
            <c:numRef>
              <c:f>Sheet1!$B$4:$AD$4</c:f>
              <c:numCache>
                <c:formatCode>0.00%</c:formatCode>
                <c:ptCount val="29"/>
                <c:pt idx="0">
                  <c:v>3.3E-3</c:v>
                </c:pt>
                <c:pt idx="1">
                  <c:v>3.3E-3</c:v>
                </c:pt>
                <c:pt idx="2">
                  <c:v>3.3E-3</c:v>
                </c:pt>
                <c:pt idx="3">
                  <c:v>3.3E-3</c:v>
                </c:pt>
                <c:pt idx="4">
                  <c:v>3.3E-3</c:v>
                </c:pt>
                <c:pt idx="5">
                  <c:v>3.3E-3</c:v>
                </c:pt>
                <c:pt idx="6">
                  <c:v>3.3E-3</c:v>
                </c:pt>
                <c:pt idx="7">
                  <c:v>3.3E-3</c:v>
                </c:pt>
                <c:pt idx="8">
                  <c:v>3.3E-3</c:v>
                </c:pt>
                <c:pt idx="9">
                  <c:v>3.3E-3</c:v>
                </c:pt>
                <c:pt idx="10">
                  <c:v>3.3E-3</c:v>
                </c:pt>
                <c:pt idx="11">
                  <c:v>3.3E-3</c:v>
                </c:pt>
                <c:pt idx="12">
                  <c:v>3.3E-3</c:v>
                </c:pt>
                <c:pt idx="13">
                  <c:v>3.3E-3</c:v>
                </c:pt>
                <c:pt idx="14">
                  <c:v>3.3E-3</c:v>
                </c:pt>
                <c:pt idx="15">
                  <c:v>3.3E-3</c:v>
                </c:pt>
                <c:pt idx="16">
                  <c:v>3.3E-3</c:v>
                </c:pt>
                <c:pt idx="17">
                  <c:v>3.3E-3</c:v>
                </c:pt>
                <c:pt idx="18">
                  <c:v>3.3E-3</c:v>
                </c:pt>
                <c:pt idx="19">
                  <c:v>3.3E-3</c:v>
                </c:pt>
                <c:pt idx="20">
                  <c:v>3.3E-3</c:v>
                </c:pt>
                <c:pt idx="21">
                  <c:v>3.3E-3</c:v>
                </c:pt>
                <c:pt idx="22">
                  <c:v>3.3E-3</c:v>
                </c:pt>
                <c:pt idx="23">
                  <c:v>3.3E-3</c:v>
                </c:pt>
                <c:pt idx="24">
                  <c:v>3.3E-3</c:v>
                </c:pt>
                <c:pt idx="25">
                  <c:v>3.3E-3</c:v>
                </c:pt>
                <c:pt idx="26">
                  <c:v>3.3E-3</c:v>
                </c:pt>
                <c:pt idx="27">
                  <c:v>3.3E-3</c:v>
                </c:pt>
                <c:pt idx="28">
                  <c:v>3.3E-3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EU-28 Direct Payments + Rural Development (% GDP)</c:v>
                </c:pt>
              </c:strCache>
            </c:strRef>
          </c:tx>
          <c:spPr>
            <a:ln w="37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Sheet1!$B$1:$AD$1</c:f>
              <c:strCache>
                <c:ptCount val="29"/>
                <c:pt idx="0">
                  <c:v>LU</c:v>
                </c:pt>
                <c:pt idx="1">
                  <c:v>UK</c:v>
                </c:pt>
                <c:pt idx="2">
                  <c:v>BE</c:v>
                </c:pt>
                <c:pt idx="3">
                  <c:v>DE</c:v>
                </c:pt>
                <c:pt idx="4">
                  <c:v>DK</c:v>
                </c:pt>
                <c:pt idx="5">
                  <c:v>ML</c:v>
                </c:pt>
                <c:pt idx="6">
                  <c:v>SE</c:v>
                </c:pt>
                <c:pt idx="7">
                  <c:v>IE</c:v>
                </c:pt>
                <c:pt idx="8">
                  <c:v>AT</c:v>
                </c:pt>
                <c:pt idx="9">
                  <c:v>NL</c:v>
                </c:pt>
                <c:pt idx="10">
                  <c:v>EU</c:v>
                </c:pt>
                <c:pt idx="11">
                  <c:v>FR</c:v>
                </c:pt>
                <c:pt idx="12">
                  <c:v>IT</c:v>
                </c:pt>
                <c:pt idx="13">
                  <c:v>PT</c:v>
                </c:pt>
                <c:pt idx="14">
                  <c:v>CZ</c:v>
                </c:pt>
                <c:pt idx="15">
                  <c:v>ES</c:v>
                </c:pt>
                <c:pt idx="16">
                  <c:v>CY</c:v>
                </c:pt>
                <c:pt idx="17">
                  <c:v>SI</c:v>
                </c:pt>
                <c:pt idx="18">
                  <c:v>FI</c:v>
                </c:pt>
                <c:pt idx="19">
                  <c:v>SK</c:v>
                </c:pt>
                <c:pt idx="20">
                  <c:v>EL</c:v>
                </c:pt>
                <c:pt idx="21">
                  <c:v>PL</c:v>
                </c:pt>
                <c:pt idx="22">
                  <c:v>LT</c:v>
                </c:pt>
                <c:pt idx="23">
                  <c:v>EE</c:v>
                </c:pt>
                <c:pt idx="24">
                  <c:v>HU</c:v>
                </c:pt>
                <c:pt idx="25">
                  <c:v>HR</c:v>
                </c:pt>
                <c:pt idx="26">
                  <c:v>LV</c:v>
                </c:pt>
                <c:pt idx="27">
                  <c:v>RO</c:v>
                </c:pt>
                <c:pt idx="28">
                  <c:v>BL</c:v>
                </c:pt>
              </c:strCache>
            </c:strRef>
          </c:cat>
          <c:val>
            <c:numRef>
              <c:f>Sheet1!$B$5:$AD$5</c:f>
              <c:numCache>
                <c:formatCode>0.00%</c:formatCode>
                <c:ptCount val="29"/>
                <c:pt idx="0">
                  <c:v>4.3400000000000001E-3</c:v>
                </c:pt>
                <c:pt idx="1">
                  <c:v>4.3400000000000001E-3</c:v>
                </c:pt>
                <c:pt idx="2">
                  <c:v>4.3400000000000001E-3</c:v>
                </c:pt>
                <c:pt idx="3">
                  <c:v>4.3400000000000001E-3</c:v>
                </c:pt>
                <c:pt idx="4">
                  <c:v>4.3400000000000001E-3</c:v>
                </c:pt>
                <c:pt idx="5">
                  <c:v>4.3400000000000001E-3</c:v>
                </c:pt>
                <c:pt idx="6">
                  <c:v>4.3400000000000001E-3</c:v>
                </c:pt>
                <c:pt idx="7">
                  <c:v>4.3400000000000001E-3</c:v>
                </c:pt>
                <c:pt idx="8">
                  <c:v>4.3400000000000001E-3</c:v>
                </c:pt>
                <c:pt idx="9">
                  <c:v>4.3400000000000001E-3</c:v>
                </c:pt>
                <c:pt idx="10">
                  <c:v>4.3400000000000001E-3</c:v>
                </c:pt>
                <c:pt idx="11">
                  <c:v>4.3400000000000001E-3</c:v>
                </c:pt>
                <c:pt idx="12">
                  <c:v>4.3400000000000001E-3</c:v>
                </c:pt>
                <c:pt idx="13">
                  <c:v>4.3400000000000001E-3</c:v>
                </c:pt>
                <c:pt idx="14">
                  <c:v>4.3400000000000001E-3</c:v>
                </c:pt>
                <c:pt idx="15">
                  <c:v>4.3400000000000001E-3</c:v>
                </c:pt>
                <c:pt idx="16">
                  <c:v>4.3400000000000001E-3</c:v>
                </c:pt>
                <c:pt idx="17">
                  <c:v>4.3400000000000001E-3</c:v>
                </c:pt>
                <c:pt idx="18">
                  <c:v>4.3400000000000001E-3</c:v>
                </c:pt>
                <c:pt idx="19">
                  <c:v>4.3400000000000001E-3</c:v>
                </c:pt>
                <c:pt idx="20">
                  <c:v>4.3400000000000001E-3</c:v>
                </c:pt>
                <c:pt idx="21">
                  <c:v>4.3400000000000001E-3</c:v>
                </c:pt>
                <c:pt idx="22">
                  <c:v>4.3400000000000001E-3</c:v>
                </c:pt>
                <c:pt idx="23">
                  <c:v>4.3400000000000001E-3</c:v>
                </c:pt>
                <c:pt idx="24">
                  <c:v>4.3400000000000001E-3</c:v>
                </c:pt>
                <c:pt idx="25">
                  <c:v>4.3400000000000001E-3</c:v>
                </c:pt>
                <c:pt idx="26">
                  <c:v>4.3400000000000001E-3</c:v>
                </c:pt>
                <c:pt idx="27">
                  <c:v>4.3400000000000001E-3</c:v>
                </c:pt>
                <c:pt idx="28">
                  <c:v>4.3400000000000001E-3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921856"/>
        <c:axId val="160948992"/>
      </c:lineChart>
      <c:catAx>
        <c:axId val="16092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567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8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0948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948992"/>
        <c:scaling>
          <c:orientation val="minMax"/>
          <c:max val="3.0000000000000006E-2"/>
          <c:min val="0"/>
        </c:scaling>
        <c:delete val="0"/>
        <c:axPos val="l"/>
        <c:majorGridlines>
          <c:spPr>
            <a:ln w="12567">
              <a:solidFill>
                <a:srgbClr val="333333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64" b="0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l-GR" dirty="0"/>
                  <a:t>% </a:t>
                </a:r>
                <a:r>
                  <a:rPr lang="es-ES" dirty="0" smtClean="0"/>
                  <a:t>GDP</a:t>
                </a:r>
                <a:endParaRPr lang="el-GR" dirty="0"/>
              </a:p>
            </c:rich>
          </c:tx>
          <c:layout>
            <c:manualLayout>
              <c:xMode val="edge"/>
              <c:yMode val="edge"/>
              <c:x val="9.2404262774221319E-5"/>
              <c:y val="4.2929669797766273E-2"/>
            </c:manualLayout>
          </c:layout>
          <c:overlay val="0"/>
          <c:spPr>
            <a:noFill/>
            <a:ln w="25133">
              <a:noFill/>
            </a:ln>
          </c:spPr>
        </c:title>
        <c:numFmt formatCode="0.0%" sourceLinked="0"/>
        <c:majorTickMark val="none"/>
        <c:minorTickMark val="none"/>
        <c:tickLblPos val="nextTo"/>
        <c:spPr>
          <a:ln w="12567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8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0921856"/>
        <c:crosses val="autoZero"/>
        <c:crossBetween val="between"/>
        <c:majorUnit val="5.0000000000000001E-3"/>
        <c:minorUnit val="1E-3"/>
      </c:valAx>
      <c:spPr>
        <a:ln>
          <a:solidFill>
            <a:schemeClr val="tx1">
              <a:lumMod val="75000"/>
              <a:lumOff val="2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2.7133737277054686E-2"/>
          <c:y val="0.85805457898916104"/>
          <c:w val="0.95303495298957508"/>
          <c:h val="6.4638761478001558E-2"/>
        </c:manualLayout>
      </c:layout>
      <c:overlay val="0"/>
      <c:spPr>
        <a:noFill/>
        <a:ln w="25133">
          <a:noFill/>
        </a:ln>
      </c:spPr>
      <c:txPr>
        <a:bodyPr/>
        <a:lstStyle/>
        <a:p>
          <a:pPr>
            <a:defRPr sz="99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3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94817947978483E-2"/>
          <c:y val="9.3948258679708657E-2"/>
          <c:w val="0.85838948266871751"/>
          <c:h val="0.67156887315866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Stock-to-use ratio</c:v>
                </c:pt>
              </c:strCache>
            </c:strRef>
          </c:tx>
          <c:spPr>
            <a:solidFill>
              <a:srgbClr val="2D5EC1"/>
            </a:solidFill>
          </c:spPr>
          <c:invertIfNegative val="0"/>
          <c:cat>
            <c:strRef>
              <c:f>Sheet1!$A$2:$A$54</c:f>
              <c:strCache>
                <c:ptCount val="53"/>
                <c:pt idx="0">
                  <c:v>1960-61</c:v>
                </c:pt>
                <c:pt idx="1">
                  <c:v>1961-62</c:v>
                </c:pt>
                <c:pt idx="2">
                  <c:v>1962-63</c:v>
                </c:pt>
                <c:pt idx="3">
                  <c:v>1963-64</c:v>
                </c:pt>
                <c:pt idx="4">
                  <c:v>1964-65</c:v>
                </c:pt>
                <c:pt idx="5">
                  <c:v>1965-66</c:v>
                </c:pt>
                <c:pt idx="6">
                  <c:v>1966-67</c:v>
                </c:pt>
                <c:pt idx="7">
                  <c:v>1967-68</c:v>
                </c:pt>
                <c:pt idx="8">
                  <c:v>1968-69</c:v>
                </c:pt>
                <c:pt idx="9">
                  <c:v>1969-70</c:v>
                </c:pt>
                <c:pt idx="10">
                  <c:v>1970-71</c:v>
                </c:pt>
                <c:pt idx="11">
                  <c:v>1971-72</c:v>
                </c:pt>
                <c:pt idx="12">
                  <c:v>1972-73</c:v>
                </c:pt>
                <c:pt idx="13">
                  <c:v>1973-74</c:v>
                </c:pt>
                <c:pt idx="14">
                  <c:v>1974-75</c:v>
                </c:pt>
                <c:pt idx="15">
                  <c:v>1975-76</c:v>
                </c:pt>
                <c:pt idx="16">
                  <c:v>1976-77</c:v>
                </c:pt>
                <c:pt idx="17">
                  <c:v>1977-78</c:v>
                </c:pt>
                <c:pt idx="18">
                  <c:v>1978-79</c:v>
                </c:pt>
                <c:pt idx="19">
                  <c:v>1979-80</c:v>
                </c:pt>
                <c:pt idx="20">
                  <c:v>1980-81</c:v>
                </c:pt>
                <c:pt idx="21">
                  <c:v>1981-82</c:v>
                </c:pt>
                <c:pt idx="22">
                  <c:v>1982-83</c:v>
                </c:pt>
                <c:pt idx="23">
                  <c:v>1983-84</c:v>
                </c:pt>
                <c:pt idx="24">
                  <c:v>1984-85</c:v>
                </c:pt>
                <c:pt idx="25">
                  <c:v>1985-86</c:v>
                </c:pt>
                <c:pt idx="26">
                  <c:v>1986-87</c:v>
                </c:pt>
                <c:pt idx="27">
                  <c:v>1987-88</c:v>
                </c:pt>
                <c:pt idx="28">
                  <c:v>1988-89</c:v>
                </c:pt>
                <c:pt idx="29">
                  <c:v>1989-90</c:v>
                </c:pt>
                <c:pt idx="30">
                  <c:v>1990-91</c:v>
                </c:pt>
                <c:pt idx="31">
                  <c:v>1991-92</c:v>
                </c:pt>
                <c:pt idx="32">
                  <c:v>1992-93</c:v>
                </c:pt>
                <c:pt idx="33">
                  <c:v>1993-94</c:v>
                </c:pt>
                <c:pt idx="34">
                  <c:v>1994-95</c:v>
                </c:pt>
                <c:pt idx="35">
                  <c:v>1995-96</c:v>
                </c:pt>
                <c:pt idx="36">
                  <c:v>1996-97</c:v>
                </c:pt>
                <c:pt idx="37">
                  <c:v>1997-98</c:v>
                </c:pt>
                <c:pt idx="38">
                  <c:v>1998-99</c:v>
                </c:pt>
                <c:pt idx="39">
                  <c:v>1999-00</c:v>
                </c:pt>
                <c:pt idx="40">
                  <c:v>2000-01</c:v>
                </c:pt>
                <c:pt idx="41">
                  <c:v>2001-02</c:v>
                </c:pt>
                <c:pt idx="42">
                  <c:v>2002-03</c:v>
                </c:pt>
                <c:pt idx="43">
                  <c:v>2003-04</c:v>
                </c:pt>
                <c:pt idx="44">
                  <c:v>2004-05</c:v>
                </c:pt>
                <c:pt idx="45">
                  <c:v>2005-06</c:v>
                </c:pt>
                <c:pt idx="46">
                  <c:v>2006-07</c:v>
                </c:pt>
                <c:pt idx="47">
                  <c:v>2007-08</c:v>
                </c:pt>
                <c:pt idx="48">
                  <c:v>2008-09</c:v>
                </c:pt>
                <c:pt idx="49">
                  <c:v>2009-10</c:v>
                </c:pt>
                <c:pt idx="50">
                  <c:v>2010-11</c:v>
                </c:pt>
                <c:pt idx="51">
                  <c:v>2011-12</c:v>
                </c:pt>
                <c:pt idx="52">
                  <c:v>2012-13</c:v>
                </c:pt>
              </c:strCache>
            </c:strRef>
          </c:cat>
          <c:val>
            <c:numRef>
              <c:f>Sheet1!$B$2:$B$54</c:f>
              <c:numCache>
                <c:formatCode>0.00%</c:formatCode>
                <c:ptCount val="53"/>
                <c:pt idx="0">
                  <c:v>0.30995635794717663</c:v>
                </c:pt>
                <c:pt idx="1">
                  <c:v>0.2693033548560152</c:v>
                </c:pt>
                <c:pt idx="2">
                  <c:v>0.22539657412106509</c:v>
                </c:pt>
                <c:pt idx="3">
                  <c:v>0.24861354383361586</c:v>
                </c:pt>
                <c:pt idx="4">
                  <c:v>0.19359328974782669</c:v>
                </c:pt>
                <c:pt idx="5">
                  <c:v>0.14504424969315904</c:v>
                </c:pt>
                <c:pt idx="6">
                  <c:v>0.16063378196057784</c:v>
                </c:pt>
                <c:pt idx="7">
                  <c:v>0.1861762926107712</c:v>
                </c:pt>
                <c:pt idx="8">
                  <c:v>0.17026565775426072</c:v>
                </c:pt>
                <c:pt idx="9">
                  <c:v>0.15230410388955432</c:v>
                </c:pt>
                <c:pt idx="10">
                  <c:v>0.13426039414941429</c:v>
                </c:pt>
                <c:pt idx="11">
                  <c:v>0.16748606902112453</c:v>
                </c:pt>
                <c:pt idx="12">
                  <c:v>0.1227316310948542</c:v>
                </c:pt>
                <c:pt idx="13">
                  <c:v>0.11842644531034946</c:v>
                </c:pt>
                <c:pt idx="14">
                  <c:v>0.15711539585761988</c:v>
                </c:pt>
                <c:pt idx="15">
                  <c:v>0.15932294954596221</c:v>
                </c:pt>
                <c:pt idx="16">
                  <c:v>0.20240383618608701</c:v>
                </c:pt>
                <c:pt idx="17">
                  <c:v>0.21847763421168651</c:v>
                </c:pt>
                <c:pt idx="18">
                  <c:v>0.24232170606361145</c:v>
                </c:pt>
                <c:pt idx="19">
                  <c:v>0.27188495980001515</c:v>
                </c:pt>
                <c:pt idx="20">
                  <c:v>0.24899107875656221</c:v>
                </c:pt>
                <c:pt idx="21">
                  <c:v>0.30188853937919163</c:v>
                </c:pt>
                <c:pt idx="22">
                  <c:v>0.35292066095448166</c:v>
                </c:pt>
                <c:pt idx="23">
                  <c:v>0.21882200761851361</c:v>
                </c:pt>
                <c:pt idx="24">
                  <c:v>0.27576404027578738</c:v>
                </c:pt>
                <c:pt idx="25">
                  <c:v>0.42539253853557629</c:v>
                </c:pt>
                <c:pt idx="26">
                  <c:v>0.45968123753256396</c:v>
                </c:pt>
                <c:pt idx="27">
                  <c:v>0.43316153687707354</c:v>
                </c:pt>
                <c:pt idx="28">
                  <c:v>0.32220428008659541</c:v>
                </c:pt>
                <c:pt idx="29">
                  <c:v>0.27937694258568407</c:v>
                </c:pt>
                <c:pt idx="30">
                  <c:v>0.29856813147597966</c:v>
                </c:pt>
                <c:pt idx="31">
                  <c:v>0.28528054113753776</c:v>
                </c:pt>
                <c:pt idx="32">
                  <c:v>0.31961861210635489</c:v>
                </c:pt>
                <c:pt idx="33">
                  <c:v>0.25522072872322593</c:v>
                </c:pt>
                <c:pt idx="34">
                  <c:v>0.28447038152144233</c:v>
                </c:pt>
                <c:pt idx="35">
                  <c:v>0.25000047005999843</c:v>
                </c:pt>
                <c:pt idx="36">
                  <c:v>0.29643533241450321</c:v>
                </c:pt>
                <c:pt idx="37">
                  <c:v>0.29014387962501353</c:v>
                </c:pt>
                <c:pt idx="38">
                  <c:v>0.3286862772433663</c:v>
                </c:pt>
                <c:pt idx="39">
                  <c:v>0.3227235408829226</c:v>
                </c:pt>
                <c:pt idx="40">
                  <c:v>0.28786000585281807</c:v>
                </c:pt>
                <c:pt idx="41">
                  <c:v>0.24345217510193906</c:v>
                </c:pt>
                <c:pt idx="42">
                  <c:v>0.2027520256370563</c:v>
                </c:pt>
                <c:pt idx="43">
                  <c:v>0.16226830373519194</c:v>
                </c:pt>
                <c:pt idx="44">
                  <c:v>0.19147228317533993</c:v>
                </c:pt>
                <c:pt idx="45">
                  <c:v>0.17664974331659886</c:v>
                </c:pt>
                <c:pt idx="46">
                  <c:v>0.15213806597791904</c:v>
                </c:pt>
                <c:pt idx="47">
                  <c:v>0.17049130669483528</c:v>
                </c:pt>
                <c:pt idx="48">
                  <c:v>0.18935602141059543</c:v>
                </c:pt>
                <c:pt idx="49">
                  <c:v>0.17846500774939461</c:v>
                </c:pt>
                <c:pt idx="50">
                  <c:v>0.15007099072944591</c:v>
                </c:pt>
                <c:pt idx="51">
                  <c:v>0.16245920946666231</c:v>
                </c:pt>
                <c:pt idx="52">
                  <c:v>0.14509271896823372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875968"/>
        <c:axId val="17787404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Corn price ($/mt) real 2010 US$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Sheet1!$A$2:$A$54</c:f>
              <c:strCache>
                <c:ptCount val="53"/>
                <c:pt idx="0">
                  <c:v>1960-61</c:v>
                </c:pt>
                <c:pt idx="1">
                  <c:v>1961-62</c:v>
                </c:pt>
                <c:pt idx="2">
                  <c:v>1962-63</c:v>
                </c:pt>
                <c:pt idx="3">
                  <c:v>1963-64</c:v>
                </c:pt>
                <c:pt idx="4">
                  <c:v>1964-65</c:v>
                </c:pt>
                <c:pt idx="5">
                  <c:v>1965-66</c:v>
                </c:pt>
                <c:pt idx="6">
                  <c:v>1966-67</c:v>
                </c:pt>
                <c:pt idx="7">
                  <c:v>1967-68</c:v>
                </c:pt>
                <c:pt idx="8">
                  <c:v>1968-69</c:v>
                </c:pt>
                <c:pt idx="9">
                  <c:v>1969-70</c:v>
                </c:pt>
                <c:pt idx="10">
                  <c:v>1970-71</c:v>
                </c:pt>
                <c:pt idx="11">
                  <c:v>1971-72</c:v>
                </c:pt>
                <c:pt idx="12">
                  <c:v>1972-73</c:v>
                </c:pt>
                <c:pt idx="13">
                  <c:v>1973-74</c:v>
                </c:pt>
                <c:pt idx="14">
                  <c:v>1974-75</c:v>
                </c:pt>
                <c:pt idx="15">
                  <c:v>1975-76</c:v>
                </c:pt>
                <c:pt idx="16">
                  <c:v>1976-77</c:v>
                </c:pt>
                <c:pt idx="17">
                  <c:v>1977-78</c:v>
                </c:pt>
                <c:pt idx="18">
                  <c:v>1978-79</c:v>
                </c:pt>
                <c:pt idx="19">
                  <c:v>1979-80</c:v>
                </c:pt>
                <c:pt idx="20">
                  <c:v>1980-81</c:v>
                </c:pt>
                <c:pt idx="21">
                  <c:v>1981-82</c:v>
                </c:pt>
                <c:pt idx="22">
                  <c:v>1982-83</c:v>
                </c:pt>
                <c:pt idx="23">
                  <c:v>1983-84</c:v>
                </c:pt>
                <c:pt idx="24">
                  <c:v>1984-85</c:v>
                </c:pt>
                <c:pt idx="25">
                  <c:v>1985-86</c:v>
                </c:pt>
                <c:pt idx="26">
                  <c:v>1986-87</c:v>
                </c:pt>
                <c:pt idx="27">
                  <c:v>1987-88</c:v>
                </c:pt>
                <c:pt idx="28">
                  <c:v>1988-89</c:v>
                </c:pt>
                <c:pt idx="29">
                  <c:v>1989-90</c:v>
                </c:pt>
                <c:pt idx="30">
                  <c:v>1990-91</c:v>
                </c:pt>
                <c:pt idx="31">
                  <c:v>1991-92</c:v>
                </c:pt>
                <c:pt idx="32">
                  <c:v>1992-93</c:v>
                </c:pt>
                <c:pt idx="33">
                  <c:v>1993-94</c:v>
                </c:pt>
                <c:pt idx="34">
                  <c:v>1994-95</c:v>
                </c:pt>
                <c:pt idx="35">
                  <c:v>1995-96</c:v>
                </c:pt>
                <c:pt idx="36">
                  <c:v>1996-97</c:v>
                </c:pt>
                <c:pt idx="37">
                  <c:v>1997-98</c:v>
                </c:pt>
                <c:pt idx="38">
                  <c:v>1998-99</c:v>
                </c:pt>
                <c:pt idx="39">
                  <c:v>1999-00</c:v>
                </c:pt>
                <c:pt idx="40">
                  <c:v>2000-01</c:v>
                </c:pt>
                <c:pt idx="41">
                  <c:v>2001-02</c:v>
                </c:pt>
                <c:pt idx="42">
                  <c:v>2002-03</c:v>
                </c:pt>
                <c:pt idx="43">
                  <c:v>2003-04</c:v>
                </c:pt>
                <c:pt idx="44">
                  <c:v>2004-05</c:v>
                </c:pt>
                <c:pt idx="45">
                  <c:v>2005-06</c:v>
                </c:pt>
                <c:pt idx="46">
                  <c:v>2006-07</c:v>
                </c:pt>
                <c:pt idx="47">
                  <c:v>2007-08</c:v>
                </c:pt>
                <c:pt idx="48">
                  <c:v>2008-09</c:v>
                </c:pt>
                <c:pt idx="49">
                  <c:v>2009-10</c:v>
                </c:pt>
                <c:pt idx="50">
                  <c:v>2010-11</c:v>
                </c:pt>
                <c:pt idx="51">
                  <c:v>2011-12</c:v>
                </c:pt>
                <c:pt idx="52">
                  <c:v>2012-13</c:v>
                </c:pt>
              </c:strCache>
            </c:strRef>
          </c:cat>
          <c:val>
            <c:numRef>
              <c:f>Sheet1!$C$2:$C$54</c:f>
              <c:numCache>
                <c:formatCode>0.00</c:formatCode>
                <c:ptCount val="53"/>
                <c:pt idx="0">
                  <c:v>189.61163682423401</c:v>
                </c:pt>
                <c:pt idx="1">
                  <c:v>210.61418953284101</c:v>
                </c:pt>
                <c:pt idx="2">
                  <c:v>223.15103306469999</c:v>
                </c:pt>
                <c:pt idx="3">
                  <c:v>243.278458605661</c:v>
                </c:pt>
                <c:pt idx="4">
                  <c:v>241.90173986383499</c:v>
                </c:pt>
                <c:pt idx="5">
                  <c:v>238.09021649758401</c:v>
                </c:pt>
                <c:pt idx="6">
                  <c:v>232.71034790938799</c:v>
                </c:pt>
                <c:pt idx="7">
                  <c:v>246.45710365690101</c:v>
                </c:pt>
                <c:pt idx="8">
                  <c:v>251.82907732109899</c:v>
                </c:pt>
                <c:pt idx="9">
                  <c:v>244.45107491996799</c:v>
                </c:pt>
                <c:pt idx="10">
                  <c:v>221.438524726758</c:v>
                </c:pt>
                <c:pt idx="11">
                  <c:v>226.69133171815699</c:v>
                </c:pt>
                <c:pt idx="12">
                  <c:v>209.55724828379701</c:v>
                </c:pt>
                <c:pt idx="13">
                  <c:v>300.07013666667501</c:v>
                </c:pt>
                <c:pt idx="14">
                  <c:v>318.870814354429</c:v>
                </c:pt>
                <c:pt idx="15">
                  <c:v>265.58619387392503</c:v>
                </c:pt>
                <c:pt idx="16">
                  <c:v>246.74665421831401</c:v>
                </c:pt>
                <c:pt idx="17">
                  <c:v>191.71464675773601</c:v>
                </c:pt>
                <c:pt idx="18">
                  <c:v>175.18569841521401</c:v>
                </c:pt>
                <c:pt idx="19">
                  <c:v>180.92528381591501</c:v>
                </c:pt>
                <c:pt idx="20">
                  <c:v>196.063112749163</c:v>
                </c:pt>
                <c:pt idx="21">
                  <c:v>192.05649346508901</c:v>
                </c:pt>
                <c:pt idx="22">
                  <c:v>170.00338096572401</c:v>
                </c:pt>
                <c:pt idx="23">
                  <c:v>207.179863325018</c:v>
                </c:pt>
                <c:pt idx="24">
                  <c:v>194.456529101521</c:v>
                </c:pt>
                <c:pt idx="25">
                  <c:v>171.268084695548</c:v>
                </c:pt>
                <c:pt idx="26">
                  <c:v>119.134452996455</c:v>
                </c:pt>
                <c:pt idx="27">
                  <c:v>95.985357814040299</c:v>
                </c:pt>
                <c:pt idx="28">
                  <c:v>121.965523345595</c:v>
                </c:pt>
                <c:pt idx="29">
                  <c:v>132.02028093526201</c:v>
                </c:pt>
                <c:pt idx="30">
                  <c:v>124.768129430895</c:v>
                </c:pt>
                <c:pt idx="31">
                  <c:v>127.43913734115</c:v>
                </c:pt>
                <c:pt idx="32">
                  <c:v>122.50244142953601</c:v>
                </c:pt>
                <c:pt idx="33">
                  <c:v>114.337391444476</c:v>
                </c:pt>
                <c:pt idx="34">
                  <c:v>123.920967324147</c:v>
                </c:pt>
                <c:pt idx="35">
                  <c:v>129.56062591312499</c:v>
                </c:pt>
                <c:pt idx="36">
                  <c:v>166.44064591973199</c:v>
                </c:pt>
                <c:pt idx="37">
                  <c:v>127.61985335266699</c:v>
                </c:pt>
                <c:pt idx="38">
                  <c:v>119.323666837723</c:v>
                </c:pt>
                <c:pt idx="39">
                  <c:v>104.717467131098</c:v>
                </c:pt>
                <c:pt idx="40">
                  <c:v>110.617703973478</c:v>
                </c:pt>
                <c:pt idx="41">
                  <c:v>124.37894666221401</c:v>
                </c:pt>
                <c:pt idx="42">
                  <c:v>134.44670041473</c:v>
                </c:pt>
                <c:pt idx="43">
                  <c:v>133.818835240021</c:v>
                </c:pt>
                <c:pt idx="44">
                  <c:v>129.12016575799001</c:v>
                </c:pt>
                <c:pt idx="45">
                  <c:v>109.712292856074</c:v>
                </c:pt>
                <c:pt idx="46">
                  <c:v>136.715236328055</c:v>
                </c:pt>
                <c:pt idx="47">
                  <c:v>170.48394176801699</c:v>
                </c:pt>
                <c:pt idx="48">
                  <c:v>202.11573655181701</c:v>
                </c:pt>
                <c:pt idx="49">
                  <c:v>156.610925533276</c:v>
                </c:pt>
                <c:pt idx="50">
                  <c:v>165.40389885642901</c:v>
                </c:pt>
                <c:pt idx="51">
                  <c:v>246.726402934204</c:v>
                </c:pt>
                <c:pt idx="52">
                  <c:v>252.851384855178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83776"/>
        <c:axId val="177881856"/>
      </c:lineChart>
      <c:valAx>
        <c:axId val="177874048"/>
        <c:scaling>
          <c:orientation val="minMax"/>
          <c:max val="0.5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200" b="0" i="1"/>
                </a:pPr>
                <a:r>
                  <a:rPr lang="en-GB" sz="1200" b="0" i="1" dirty="0" smtClean="0"/>
                  <a:t>% of use</a:t>
                </a:r>
                <a:endParaRPr lang="en-GB" sz="1200" b="0" i="1" dirty="0"/>
              </a:p>
            </c:rich>
          </c:tx>
          <c:layout>
            <c:manualLayout>
              <c:xMode val="edge"/>
              <c:yMode val="edge"/>
              <c:x val="0.84059193488716244"/>
              <c:y val="3.334134974117877E-2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lang="en-GB" sz="1200"/>
            </a:pPr>
            <a:endParaRPr lang="en-US"/>
          </a:p>
        </c:txPr>
        <c:crossAx val="177875968"/>
        <c:crosses val="max"/>
        <c:crossBetween val="between"/>
        <c:majorUnit val="5.0000000000000017E-2"/>
        <c:minorUnit val="5.0000000000000017E-2"/>
      </c:valAx>
      <c:catAx>
        <c:axId val="17787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GB" sz="1200"/>
            </a:pPr>
            <a:endParaRPr lang="en-US"/>
          </a:p>
        </c:txPr>
        <c:crossAx val="177874048"/>
        <c:crosses val="autoZero"/>
        <c:auto val="1"/>
        <c:lblAlgn val="ctr"/>
        <c:lblOffset val="100"/>
        <c:tickLblSkip val="2"/>
        <c:noMultiLvlLbl val="0"/>
      </c:catAx>
      <c:valAx>
        <c:axId val="177881856"/>
        <c:scaling>
          <c:orientation val="minMax"/>
          <c:max val="5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 i="1"/>
                </a:pPr>
                <a:r>
                  <a:rPr lang="en-GB" sz="1200" b="0" i="1" dirty="0" smtClean="0"/>
                  <a:t>Real 2010</a:t>
                </a:r>
                <a:r>
                  <a:rPr lang="en-GB" sz="1200" b="0" i="1" baseline="0" dirty="0" smtClean="0"/>
                  <a:t> </a:t>
                </a:r>
                <a:r>
                  <a:rPr lang="en-GB" sz="1200" b="0" i="1" dirty="0" smtClean="0"/>
                  <a:t>$/</a:t>
                </a:r>
                <a:r>
                  <a:rPr lang="en-GB" sz="1200" b="0" i="1" dirty="0" err="1" smtClean="0"/>
                  <a:t>mt</a:t>
                </a:r>
                <a:endParaRPr lang="en-GB" sz="1200" b="0" i="1" dirty="0"/>
              </a:p>
            </c:rich>
          </c:tx>
          <c:layout>
            <c:manualLayout>
              <c:xMode val="edge"/>
              <c:yMode val="edge"/>
              <c:x val="6.0673325934147246E-2"/>
              <c:y val="3.3341383610460323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lang="en-GB" sz="1200"/>
            </a:pPr>
            <a:endParaRPr lang="en-US"/>
          </a:p>
        </c:txPr>
        <c:crossAx val="177883776"/>
        <c:crosses val="autoZero"/>
        <c:crossBetween val="between"/>
      </c:valAx>
      <c:catAx>
        <c:axId val="1778837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77881856"/>
        <c:crosses val="max"/>
        <c:auto val="1"/>
        <c:lblAlgn val="ctr"/>
        <c:lblOffset val="100"/>
        <c:noMultiLvlLbl val="0"/>
      </c:catAx>
      <c:spPr>
        <a:noFill/>
        <a:ln w="0">
          <a:solidFill>
            <a:srgbClr val="777777"/>
          </a:solidFill>
        </a:ln>
      </c:spPr>
    </c:plotArea>
    <c:legend>
      <c:legendPos val="b"/>
      <c:layout>
        <c:manualLayout>
          <c:xMode val="edge"/>
          <c:yMode val="edge"/>
          <c:x val="6.7234481372403357E-2"/>
          <c:y val="0.93540748398027396"/>
          <c:w val="0.8477728741177053"/>
          <c:h val="5.632525029092747E-2"/>
        </c:manualLayout>
      </c:layout>
      <c:overlay val="0"/>
      <c:txPr>
        <a:bodyPr/>
        <a:lstStyle/>
        <a:p>
          <a:pPr>
            <a:defRPr lang="en-GB" sz="1200" i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 to 2005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2D5EC1"/>
              </a:solidFill>
              <a:ln>
                <a:noFill/>
              </a:ln>
            </c:spPr>
          </c:marker>
          <c:trendline>
            <c:spPr>
              <a:ln w="19050"/>
            </c:spPr>
            <c:trendlineType val="poly"/>
            <c:order val="2"/>
            <c:forward val="5.000000000000001E-2"/>
            <c:backward val="5.000000000000001E-2"/>
            <c:dispRSqr val="1"/>
            <c:dispEq val="0"/>
            <c:trendlineLbl>
              <c:layout>
                <c:manualLayout>
                  <c:x val="5.3133242396935322E-2"/>
                  <c:y val="3.5304222318047522E-2"/>
                </c:manualLayout>
              </c:layout>
              <c:numFmt formatCode="General" sourceLinked="0"/>
            </c:trendlineLbl>
          </c:trendline>
          <c:xVal>
            <c:numRef>
              <c:f>Sheet1!$A$2:$A$54</c:f>
              <c:numCache>
                <c:formatCode>0.00%</c:formatCode>
                <c:ptCount val="53"/>
                <c:pt idx="0">
                  <c:v>0.36249835922117696</c:v>
                </c:pt>
                <c:pt idx="1">
                  <c:v>0.30077810455968407</c:v>
                </c:pt>
                <c:pt idx="2">
                  <c:v>0.31904932169523609</c:v>
                </c:pt>
                <c:pt idx="3">
                  <c:v>0.30018097847892711</c:v>
                </c:pt>
                <c:pt idx="4">
                  <c:v>0.31269523779166136</c:v>
                </c:pt>
                <c:pt idx="5">
                  <c:v>0.21998616348100739</c:v>
                </c:pt>
                <c:pt idx="6">
                  <c:v>0.32099498113345787</c:v>
                </c:pt>
                <c:pt idx="7">
                  <c:v>0.34799836091859826</c:v>
                </c:pt>
                <c:pt idx="8">
                  <c:v>0.40659406956049599</c:v>
                </c:pt>
                <c:pt idx="9">
                  <c:v>0.32623271054538583</c:v>
                </c:pt>
                <c:pt idx="10">
                  <c:v>0.24486277419315602</c:v>
                </c:pt>
                <c:pt idx="11">
                  <c:v>0.26586509530079783</c:v>
                </c:pt>
                <c:pt idx="12">
                  <c:v>0.2124899679257215</c:v>
                </c:pt>
                <c:pt idx="13">
                  <c:v>0.23512864708659717</c:v>
                </c:pt>
                <c:pt idx="14">
                  <c:v>0.23024781506135941</c:v>
                </c:pt>
                <c:pt idx="15">
                  <c:v>0.25005767079205066</c:v>
                </c:pt>
                <c:pt idx="16">
                  <c:v>0.34467807546260837</c:v>
                </c:pt>
                <c:pt idx="17">
                  <c:v>0.27371135829327342</c:v>
                </c:pt>
                <c:pt idx="18">
                  <c:v>0.33278218422858047</c:v>
                </c:pt>
                <c:pt idx="19">
                  <c:v>0.28105400209064435</c:v>
                </c:pt>
                <c:pt idx="20">
                  <c:v>0.25405641889530095</c:v>
                </c:pt>
                <c:pt idx="21">
                  <c:v>0.25476618420039931</c:v>
                </c:pt>
                <c:pt idx="22">
                  <c:v>0.29011722675002788</c:v>
                </c:pt>
                <c:pt idx="23">
                  <c:v>0.31255093286430308</c:v>
                </c:pt>
                <c:pt idx="24">
                  <c:v>0.34730981769353925</c:v>
                </c:pt>
                <c:pt idx="25">
                  <c:v>0.36986531323635774</c:v>
                </c:pt>
                <c:pt idx="26">
                  <c:v>0.37621885263634036</c:v>
                </c:pt>
                <c:pt idx="27">
                  <c:v>0.30010879918080613</c:v>
                </c:pt>
                <c:pt idx="28">
                  <c:v>0.26178283051149248</c:v>
                </c:pt>
                <c:pt idx="29">
                  <c:v>0.2602794085257954</c:v>
                </c:pt>
                <c:pt idx="30">
                  <c:v>0.31224054873998364</c:v>
                </c:pt>
                <c:pt idx="31">
                  <c:v>0.29665936094967049</c:v>
                </c:pt>
                <c:pt idx="32">
                  <c:v>0.32548483550910012</c:v>
                </c:pt>
                <c:pt idx="33">
                  <c:v>0.33469446614630871</c:v>
                </c:pt>
                <c:pt idx="34">
                  <c:v>0.30203511946465711</c:v>
                </c:pt>
                <c:pt idx="35">
                  <c:v>0.28607655880466681</c:v>
                </c:pt>
                <c:pt idx="36">
                  <c:v>0.28985899736969739</c:v>
                </c:pt>
                <c:pt idx="37">
                  <c:v>0.34235977796369527</c:v>
                </c:pt>
                <c:pt idx="38">
                  <c:v>0.36281885312523288</c:v>
                </c:pt>
                <c:pt idx="39">
                  <c:v>0.36257131845367135</c:v>
                </c:pt>
                <c:pt idx="40">
                  <c:v>0.35391359332809241</c:v>
                </c:pt>
                <c:pt idx="41">
                  <c:v>0.34788691353564755</c:v>
                </c:pt>
                <c:pt idx="42">
                  <c:v>0.28072777219297107</c:v>
                </c:pt>
                <c:pt idx="43">
                  <c:v>0.23313081773768354</c:v>
                </c:pt>
                <c:pt idx="44">
                  <c:v>0.25761725266847479</c:v>
                </c:pt>
                <c:pt idx="45">
                  <c:v>0.24919975327078533</c:v>
                </c:pt>
                <c:pt idx="46">
                  <c:v>0.21674857715255738</c:v>
                </c:pt>
                <c:pt idx="47">
                  <c:v>0.20878716298770056</c:v>
                </c:pt>
                <c:pt idx="48">
                  <c:v>0.26362398141209625</c:v>
                </c:pt>
                <c:pt idx="49">
                  <c:v>0.30853441843649759</c:v>
                </c:pt>
                <c:pt idx="50">
                  <c:v>0.30282637130640316</c:v>
                </c:pt>
                <c:pt idx="51">
                  <c:v>0.28915122490865952</c:v>
                </c:pt>
                <c:pt idx="52">
                  <c:v>0.25939963859118087</c:v>
                </c:pt>
              </c:numCache>
            </c:numRef>
          </c:xVal>
          <c:yVal>
            <c:numRef>
              <c:f>Sheet1!$B$2:$B$54</c:f>
              <c:numCache>
                <c:formatCode>0.00</c:formatCode>
                <c:ptCount val="53"/>
                <c:pt idx="0">
                  <c:v>300.64828047099797</c:v>
                </c:pt>
                <c:pt idx="1">
                  <c:v>298.02543475404701</c:v>
                </c:pt>
                <c:pt idx="2">
                  <c:v>321.15427754071999</c:v>
                </c:pt>
                <c:pt idx="3">
                  <c:v>327.93095458368998</c:v>
                </c:pt>
                <c:pt idx="4">
                  <c:v>338.65073398718499</c:v>
                </c:pt>
                <c:pt idx="5">
                  <c:v>295.36300476318002</c:v>
                </c:pt>
                <c:pt idx="6">
                  <c:v>301.592067948992</c:v>
                </c:pt>
                <c:pt idx="7">
                  <c:v>312.05156859762002</c:v>
                </c:pt>
                <c:pt idx="8">
                  <c:v>300.71777232544599</c:v>
                </c:pt>
                <c:pt idx="9">
                  <c:v>265.531238147061</c:v>
                </c:pt>
                <c:pt idx="10">
                  <c:v>234.70132439789199</c:v>
                </c:pt>
                <c:pt idx="11">
                  <c:v>250.910491089755</c:v>
                </c:pt>
                <c:pt idx="12">
                  <c:v>260.13778376219</c:v>
                </c:pt>
                <c:pt idx="13">
                  <c:v>449.21358944268201</c:v>
                </c:pt>
                <c:pt idx="14">
                  <c:v>473.80321573674598</c:v>
                </c:pt>
                <c:pt idx="15">
                  <c:v>353.855105129712</c:v>
                </c:pt>
                <c:pt idx="16">
                  <c:v>311.72441970629501</c:v>
                </c:pt>
                <c:pt idx="17">
                  <c:v>223.935869263548</c:v>
                </c:pt>
                <c:pt idx="18">
                  <c:v>238.485661979485</c:v>
                </c:pt>
                <c:pt idx="19">
                  <c:v>268.25977177645001</c:v>
                </c:pt>
                <c:pt idx="20">
                  <c:v>262.80543936769402</c:v>
                </c:pt>
                <c:pt idx="21">
                  <c:v>265.899825356306</c:v>
                </c:pt>
                <c:pt idx="22">
                  <c:v>251.18493942266201</c:v>
                </c:pt>
                <c:pt idx="23">
                  <c:v>253.296712246575</c:v>
                </c:pt>
                <c:pt idx="24">
                  <c:v>250.63566285277699</c:v>
                </c:pt>
                <c:pt idx="25">
                  <c:v>225.834838298097</c:v>
                </c:pt>
                <c:pt idx="26">
                  <c:v>166.12037967370901</c:v>
                </c:pt>
                <c:pt idx="27">
                  <c:v>148.92592823602899</c:v>
                </c:pt>
                <c:pt idx="28">
                  <c:v>179.864333117901</c:v>
                </c:pt>
                <c:pt idx="29">
                  <c:v>210.902204073902</c:v>
                </c:pt>
                <c:pt idx="30">
                  <c:v>162.680627169404</c:v>
                </c:pt>
                <c:pt idx="31">
                  <c:v>155.99559141229901</c:v>
                </c:pt>
                <c:pt idx="32">
                  <c:v>180.26636636638301</c:v>
                </c:pt>
                <c:pt idx="33">
                  <c:v>161.920882057233</c:v>
                </c:pt>
                <c:pt idx="34">
                  <c:v>178.63417764307701</c:v>
                </c:pt>
                <c:pt idx="35">
                  <c:v>192.73465790736901</c:v>
                </c:pt>
                <c:pt idx="36">
                  <c:v>230.30907163342499</c:v>
                </c:pt>
                <c:pt idx="37">
                  <c:v>185.66900669337599</c:v>
                </c:pt>
                <c:pt idx="38">
                  <c:v>153.51162925090699</c:v>
                </c:pt>
                <c:pt idx="39">
                  <c:v>139.03214446209799</c:v>
                </c:pt>
                <c:pt idx="40">
                  <c:v>143.40476461582</c:v>
                </c:pt>
                <c:pt idx="41">
                  <c:v>165.61729360858601</c:v>
                </c:pt>
                <c:pt idx="42">
                  <c:v>195.67726707178801</c:v>
                </c:pt>
                <c:pt idx="43">
                  <c:v>183.57133846106001</c:v>
                </c:pt>
                <c:pt idx="44">
                  <c:v>184.52701224378899</c:v>
                </c:pt>
                <c:pt idx="45">
                  <c:v>173.72195050539699</c:v>
                </c:pt>
                <c:pt idx="46">
                  <c:v>213.56280866434199</c:v>
                </c:pt>
                <c:pt idx="47">
                  <c:v>267.42626469314399</c:v>
                </c:pt>
                <c:pt idx="48">
                  <c:v>317.06481347789901</c:v>
                </c:pt>
                <c:pt idx="49">
                  <c:v>232.31268842759701</c:v>
                </c:pt>
                <c:pt idx="50">
                  <c:v>223.58210540486201</c:v>
                </c:pt>
                <c:pt idx="51">
                  <c:v>290.34906157938002</c:v>
                </c:pt>
                <c:pt idx="52">
                  <c:v>291.26509377353199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2006-2013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Sheet1!$A$2:$A$54</c:f>
              <c:numCache>
                <c:formatCode>0.00%</c:formatCode>
                <c:ptCount val="53"/>
                <c:pt idx="0">
                  <c:v>0.36249835922117696</c:v>
                </c:pt>
                <c:pt idx="1">
                  <c:v>0.30077810455968407</c:v>
                </c:pt>
                <c:pt idx="2">
                  <c:v>0.31904932169523609</c:v>
                </c:pt>
                <c:pt idx="3">
                  <c:v>0.30018097847892711</c:v>
                </c:pt>
                <c:pt idx="4">
                  <c:v>0.31269523779166136</c:v>
                </c:pt>
                <c:pt idx="5">
                  <c:v>0.21998616348100739</c:v>
                </c:pt>
                <c:pt idx="6">
                  <c:v>0.32099498113345787</c:v>
                </c:pt>
                <c:pt idx="7">
                  <c:v>0.34799836091859826</c:v>
                </c:pt>
                <c:pt idx="8">
                  <c:v>0.40659406956049599</c:v>
                </c:pt>
                <c:pt idx="9">
                  <c:v>0.32623271054538583</c:v>
                </c:pt>
                <c:pt idx="10">
                  <c:v>0.24486277419315602</c:v>
                </c:pt>
                <c:pt idx="11">
                  <c:v>0.26586509530079783</c:v>
                </c:pt>
                <c:pt idx="12">
                  <c:v>0.2124899679257215</c:v>
                </c:pt>
                <c:pt idx="13">
                  <c:v>0.23512864708659717</c:v>
                </c:pt>
                <c:pt idx="14">
                  <c:v>0.23024781506135941</c:v>
                </c:pt>
                <c:pt idx="15">
                  <c:v>0.25005767079205066</c:v>
                </c:pt>
                <c:pt idx="16">
                  <c:v>0.34467807546260837</c:v>
                </c:pt>
                <c:pt idx="17">
                  <c:v>0.27371135829327342</c:v>
                </c:pt>
                <c:pt idx="18">
                  <c:v>0.33278218422858047</c:v>
                </c:pt>
                <c:pt idx="19">
                  <c:v>0.28105400209064435</c:v>
                </c:pt>
                <c:pt idx="20">
                  <c:v>0.25405641889530095</c:v>
                </c:pt>
                <c:pt idx="21">
                  <c:v>0.25476618420039931</c:v>
                </c:pt>
                <c:pt idx="22">
                  <c:v>0.29011722675002788</c:v>
                </c:pt>
                <c:pt idx="23">
                  <c:v>0.31255093286430308</c:v>
                </c:pt>
                <c:pt idx="24">
                  <c:v>0.34730981769353925</c:v>
                </c:pt>
                <c:pt idx="25">
                  <c:v>0.36986531323635774</c:v>
                </c:pt>
                <c:pt idx="26">
                  <c:v>0.37621885263634036</c:v>
                </c:pt>
                <c:pt idx="27">
                  <c:v>0.30010879918080613</c:v>
                </c:pt>
                <c:pt idx="28">
                  <c:v>0.26178283051149248</c:v>
                </c:pt>
                <c:pt idx="29">
                  <c:v>0.2602794085257954</c:v>
                </c:pt>
                <c:pt idx="30">
                  <c:v>0.31224054873998364</c:v>
                </c:pt>
                <c:pt idx="31">
                  <c:v>0.29665936094967049</c:v>
                </c:pt>
                <c:pt idx="32">
                  <c:v>0.32548483550910012</c:v>
                </c:pt>
                <c:pt idx="33">
                  <c:v>0.33469446614630871</c:v>
                </c:pt>
                <c:pt idx="34">
                  <c:v>0.30203511946465711</c:v>
                </c:pt>
                <c:pt idx="35">
                  <c:v>0.28607655880466681</c:v>
                </c:pt>
                <c:pt idx="36">
                  <c:v>0.28985899736969739</c:v>
                </c:pt>
                <c:pt idx="37">
                  <c:v>0.34235977796369527</c:v>
                </c:pt>
                <c:pt idx="38">
                  <c:v>0.36281885312523288</c:v>
                </c:pt>
                <c:pt idx="39">
                  <c:v>0.36257131845367135</c:v>
                </c:pt>
                <c:pt idx="40">
                  <c:v>0.35391359332809241</c:v>
                </c:pt>
                <c:pt idx="41">
                  <c:v>0.34788691353564755</c:v>
                </c:pt>
                <c:pt idx="42">
                  <c:v>0.28072777219297107</c:v>
                </c:pt>
                <c:pt idx="43">
                  <c:v>0.23313081773768354</c:v>
                </c:pt>
                <c:pt idx="44">
                  <c:v>0.25761725266847479</c:v>
                </c:pt>
                <c:pt idx="45">
                  <c:v>0.24919975327078533</c:v>
                </c:pt>
                <c:pt idx="46">
                  <c:v>0.21674857715255738</c:v>
                </c:pt>
                <c:pt idx="47">
                  <c:v>0.20878716298770056</c:v>
                </c:pt>
                <c:pt idx="48">
                  <c:v>0.26362398141209625</c:v>
                </c:pt>
                <c:pt idx="49">
                  <c:v>0.30853441843649759</c:v>
                </c:pt>
                <c:pt idx="50">
                  <c:v>0.30282637130640316</c:v>
                </c:pt>
                <c:pt idx="51">
                  <c:v>0.28915122490865952</c:v>
                </c:pt>
                <c:pt idx="52">
                  <c:v>0.25939963859118087</c:v>
                </c:pt>
              </c:numCache>
            </c:numRef>
          </c:xVal>
          <c:yVal>
            <c:numRef>
              <c:f>Sheet1!$C$2:$C$54</c:f>
              <c:numCache>
                <c:formatCode>0.00</c:formatCode>
                <c:ptCount val="53"/>
                <c:pt idx="45">
                  <c:v>173.72195050539699</c:v>
                </c:pt>
                <c:pt idx="46">
                  <c:v>213.56280866434199</c:v>
                </c:pt>
                <c:pt idx="47">
                  <c:v>267.42626469314399</c:v>
                </c:pt>
                <c:pt idx="48">
                  <c:v>317.06481347789901</c:v>
                </c:pt>
                <c:pt idx="49">
                  <c:v>232.31268842759701</c:v>
                </c:pt>
                <c:pt idx="50">
                  <c:v>223.58210540486201</c:v>
                </c:pt>
                <c:pt idx="51">
                  <c:v>290.34906157938002</c:v>
                </c:pt>
                <c:pt idx="52">
                  <c:v>291.26509377353199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648768"/>
        <c:axId val="177650688"/>
      </c:scatterChart>
      <c:valAx>
        <c:axId val="177648768"/>
        <c:scaling>
          <c:orientation val="minMax"/>
          <c:min val="0.1"/>
        </c:scaling>
        <c:delete val="0"/>
        <c:axPos val="b"/>
        <c:numFmt formatCode="0%" sourceLinked="0"/>
        <c:majorTickMark val="out"/>
        <c:minorTickMark val="none"/>
        <c:tickLblPos val="nextTo"/>
        <c:crossAx val="177650688"/>
        <c:crosses val="autoZero"/>
        <c:crossBetween val="midCat"/>
        <c:majorUnit val="0.1"/>
      </c:valAx>
      <c:valAx>
        <c:axId val="177650688"/>
        <c:scaling>
          <c:orientation val="minMax"/>
          <c:max val="450"/>
          <c:min val="5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7648768"/>
        <c:crosses val="autoZero"/>
        <c:crossBetween val="midCat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 to 2005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2D5EC1"/>
              </a:solidFill>
              <a:ln>
                <a:noFill/>
              </a:ln>
            </c:spPr>
          </c:marker>
          <c:trendline>
            <c:spPr>
              <a:ln w="19050"/>
            </c:spPr>
            <c:trendlineType val="poly"/>
            <c:order val="2"/>
            <c:forward val="5.000000000000001E-2"/>
            <c:backward val="5.000000000000001E-2"/>
            <c:dispRSqr val="1"/>
            <c:dispEq val="0"/>
            <c:trendlineLbl>
              <c:layout>
                <c:manualLayout>
                  <c:x val="5.3133242396935322E-2"/>
                  <c:y val="3.5304222318047522E-2"/>
                </c:manualLayout>
              </c:layout>
              <c:numFmt formatCode="General" sourceLinked="0"/>
            </c:trendlineLbl>
          </c:trendline>
          <c:xVal>
            <c:numRef>
              <c:f>Sheet1!$A$2:$A$54</c:f>
              <c:numCache>
                <c:formatCode>0.00%</c:formatCode>
                <c:ptCount val="53"/>
                <c:pt idx="0">
                  <c:v>0.30995635794717663</c:v>
                </c:pt>
                <c:pt idx="1">
                  <c:v>0.2693033548560152</c:v>
                </c:pt>
                <c:pt idx="2">
                  <c:v>0.22539657412106509</c:v>
                </c:pt>
                <c:pt idx="3">
                  <c:v>0.24861354383361586</c:v>
                </c:pt>
                <c:pt idx="4">
                  <c:v>0.19359328974782669</c:v>
                </c:pt>
                <c:pt idx="5">
                  <c:v>0.14504424969315904</c:v>
                </c:pt>
                <c:pt idx="6">
                  <c:v>0.16063378196057784</c:v>
                </c:pt>
                <c:pt idx="7">
                  <c:v>0.1861762926107712</c:v>
                </c:pt>
                <c:pt idx="8">
                  <c:v>0.17026565775426072</c:v>
                </c:pt>
                <c:pt idx="9">
                  <c:v>0.15230410388955432</c:v>
                </c:pt>
                <c:pt idx="10">
                  <c:v>0.13426039414941429</c:v>
                </c:pt>
                <c:pt idx="11">
                  <c:v>0.16748606902112453</c:v>
                </c:pt>
                <c:pt idx="12">
                  <c:v>0.1227316310948542</c:v>
                </c:pt>
                <c:pt idx="13">
                  <c:v>0.11842644531034946</c:v>
                </c:pt>
                <c:pt idx="14">
                  <c:v>0.15711539585761988</c:v>
                </c:pt>
                <c:pt idx="15">
                  <c:v>0.15932294954596221</c:v>
                </c:pt>
                <c:pt idx="16">
                  <c:v>0.20240383618608701</c:v>
                </c:pt>
                <c:pt idx="17">
                  <c:v>0.21847763421168651</c:v>
                </c:pt>
                <c:pt idx="18">
                  <c:v>0.24232170606361145</c:v>
                </c:pt>
                <c:pt idx="19">
                  <c:v>0.27188495980001515</c:v>
                </c:pt>
                <c:pt idx="20">
                  <c:v>0.24899107875656221</c:v>
                </c:pt>
                <c:pt idx="21">
                  <c:v>0.30188853937919163</c:v>
                </c:pt>
                <c:pt idx="22">
                  <c:v>0.35292066095448166</c:v>
                </c:pt>
                <c:pt idx="23">
                  <c:v>0.21882200761851361</c:v>
                </c:pt>
                <c:pt idx="24">
                  <c:v>0.27576404027578738</c:v>
                </c:pt>
                <c:pt idx="25">
                  <c:v>0.42539253853557629</c:v>
                </c:pt>
                <c:pt idx="26">
                  <c:v>0.45968123753256396</c:v>
                </c:pt>
                <c:pt idx="27">
                  <c:v>0.43316153687707354</c:v>
                </c:pt>
                <c:pt idx="28">
                  <c:v>0.32220428008659541</c:v>
                </c:pt>
                <c:pt idx="29">
                  <c:v>0.27937694258568407</c:v>
                </c:pt>
                <c:pt idx="30">
                  <c:v>0.29856813147597966</c:v>
                </c:pt>
                <c:pt idx="31">
                  <c:v>0.28528054113753776</c:v>
                </c:pt>
                <c:pt idx="32">
                  <c:v>0.31961861210635489</c:v>
                </c:pt>
                <c:pt idx="33">
                  <c:v>0.25522072872322593</c:v>
                </c:pt>
                <c:pt idx="34">
                  <c:v>0.28447038152144233</c:v>
                </c:pt>
                <c:pt idx="35">
                  <c:v>0.25000047005999843</c:v>
                </c:pt>
                <c:pt idx="36">
                  <c:v>0.29643533241450321</c:v>
                </c:pt>
                <c:pt idx="37">
                  <c:v>0.29014387962501353</c:v>
                </c:pt>
                <c:pt idx="38">
                  <c:v>0.3286862772433663</c:v>
                </c:pt>
                <c:pt idx="39">
                  <c:v>0.3227235408829226</c:v>
                </c:pt>
                <c:pt idx="40">
                  <c:v>0.28786000585281807</c:v>
                </c:pt>
                <c:pt idx="41">
                  <c:v>0.24345217510193906</c:v>
                </c:pt>
                <c:pt idx="42">
                  <c:v>0.2027520256370563</c:v>
                </c:pt>
                <c:pt idx="43">
                  <c:v>0.16226830373519194</c:v>
                </c:pt>
                <c:pt idx="44">
                  <c:v>0.19147228317533993</c:v>
                </c:pt>
                <c:pt idx="45">
                  <c:v>0.17664974331659886</c:v>
                </c:pt>
                <c:pt idx="46">
                  <c:v>0.15213806597791904</c:v>
                </c:pt>
                <c:pt idx="47">
                  <c:v>0.17049130669483528</c:v>
                </c:pt>
                <c:pt idx="48">
                  <c:v>0.18935602141059543</c:v>
                </c:pt>
                <c:pt idx="49">
                  <c:v>0.17846500774939461</c:v>
                </c:pt>
                <c:pt idx="50">
                  <c:v>0.15007099072944591</c:v>
                </c:pt>
                <c:pt idx="51">
                  <c:v>0.16245920946666231</c:v>
                </c:pt>
                <c:pt idx="52">
                  <c:v>0.14509271896823372</c:v>
                </c:pt>
              </c:numCache>
            </c:numRef>
          </c:xVal>
          <c:yVal>
            <c:numRef>
              <c:f>Sheet1!$B$2:$B$54</c:f>
              <c:numCache>
                <c:formatCode>0.00</c:formatCode>
                <c:ptCount val="53"/>
                <c:pt idx="0">
                  <c:v>189.61163682423401</c:v>
                </c:pt>
                <c:pt idx="1">
                  <c:v>210.61418953284101</c:v>
                </c:pt>
                <c:pt idx="2">
                  <c:v>223.15103306469999</c:v>
                </c:pt>
                <c:pt idx="3">
                  <c:v>243.278458605661</c:v>
                </c:pt>
                <c:pt idx="4">
                  <c:v>241.90173986383499</c:v>
                </c:pt>
                <c:pt idx="5">
                  <c:v>238.09021649758401</c:v>
                </c:pt>
                <c:pt idx="6">
                  <c:v>232.71034790938799</c:v>
                </c:pt>
                <c:pt idx="7">
                  <c:v>246.45710365690101</c:v>
                </c:pt>
                <c:pt idx="8">
                  <c:v>251.82907732109899</c:v>
                </c:pt>
                <c:pt idx="9">
                  <c:v>244.45107491996799</c:v>
                </c:pt>
                <c:pt idx="10">
                  <c:v>221.438524726758</c:v>
                </c:pt>
                <c:pt idx="11">
                  <c:v>226.69133171815699</c:v>
                </c:pt>
                <c:pt idx="12">
                  <c:v>209.55724828379701</c:v>
                </c:pt>
                <c:pt idx="13">
                  <c:v>300.07013666667501</c:v>
                </c:pt>
                <c:pt idx="14">
                  <c:v>318.870814354429</c:v>
                </c:pt>
                <c:pt idx="15">
                  <c:v>265.58619387392503</c:v>
                </c:pt>
                <c:pt idx="16">
                  <c:v>246.74665421831401</c:v>
                </c:pt>
                <c:pt idx="17">
                  <c:v>191.71464675773601</c:v>
                </c:pt>
                <c:pt idx="18">
                  <c:v>175.18569841521401</c:v>
                </c:pt>
                <c:pt idx="19">
                  <c:v>180.92528381591501</c:v>
                </c:pt>
                <c:pt idx="20">
                  <c:v>196.063112749163</c:v>
                </c:pt>
                <c:pt idx="21">
                  <c:v>192.05649346508901</c:v>
                </c:pt>
                <c:pt idx="22">
                  <c:v>170.00338096572401</c:v>
                </c:pt>
                <c:pt idx="23">
                  <c:v>207.179863325018</c:v>
                </c:pt>
                <c:pt idx="24">
                  <c:v>194.456529101521</c:v>
                </c:pt>
                <c:pt idx="25">
                  <c:v>171.268084695548</c:v>
                </c:pt>
                <c:pt idx="26">
                  <c:v>119.134452996455</c:v>
                </c:pt>
                <c:pt idx="27">
                  <c:v>95.985357814040299</c:v>
                </c:pt>
                <c:pt idx="28">
                  <c:v>121.965523345595</c:v>
                </c:pt>
                <c:pt idx="29">
                  <c:v>132.02028093526201</c:v>
                </c:pt>
                <c:pt idx="30">
                  <c:v>124.768129430895</c:v>
                </c:pt>
                <c:pt idx="31">
                  <c:v>127.43913734115</c:v>
                </c:pt>
                <c:pt idx="32">
                  <c:v>122.50244142953601</c:v>
                </c:pt>
                <c:pt idx="33">
                  <c:v>114.337391444476</c:v>
                </c:pt>
                <c:pt idx="34">
                  <c:v>123.920967324147</c:v>
                </c:pt>
                <c:pt idx="35">
                  <c:v>129.56062591312499</c:v>
                </c:pt>
                <c:pt idx="36">
                  <c:v>166.44064591973199</c:v>
                </c:pt>
                <c:pt idx="37">
                  <c:v>127.61985335266699</c:v>
                </c:pt>
                <c:pt idx="38">
                  <c:v>119.323666837723</c:v>
                </c:pt>
                <c:pt idx="39">
                  <c:v>104.717467131098</c:v>
                </c:pt>
                <c:pt idx="40">
                  <c:v>110.617703973478</c:v>
                </c:pt>
                <c:pt idx="41">
                  <c:v>124.37894666221401</c:v>
                </c:pt>
                <c:pt idx="42">
                  <c:v>134.44670041473</c:v>
                </c:pt>
                <c:pt idx="43">
                  <c:v>133.818835240021</c:v>
                </c:pt>
                <c:pt idx="44">
                  <c:v>129.12016575799001</c:v>
                </c:pt>
                <c:pt idx="45">
                  <c:v>109.712292856074</c:v>
                </c:pt>
                <c:pt idx="46">
                  <c:v>136.715236328055</c:v>
                </c:pt>
                <c:pt idx="47">
                  <c:v>170.48394176801699</c:v>
                </c:pt>
                <c:pt idx="48">
                  <c:v>202.11573655181701</c:v>
                </c:pt>
                <c:pt idx="49">
                  <c:v>156.610925533276</c:v>
                </c:pt>
                <c:pt idx="50">
                  <c:v>165.40389885642901</c:v>
                </c:pt>
                <c:pt idx="51">
                  <c:v>246.726402934204</c:v>
                </c:pt>
                <c:pt idx="52">
                  <c:v>252.851384855178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2006-2013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Sheet1!$A$2:$A$54</c:f>
              <c:numCache>
                <c:formatCode>0.00%</c:formatCode>
                <c:ptCount val="53"/>
                <c:pt idx="0">
                  <c:v>0.30995635794717663</c:v>
                </c:pt>
                <c:pt idx="1">
                  <c:v>0.2693033548560152</c:v>
                </c:pt>
                <c:pt idx="2">
                  <c:v>0.22539657412106509</c:v>
                </c:pt>
                <c:pt idx="3">
                  <c:v>0.24861354383361586</c:v>
                </c:pt>
                <c:pt idx="4">
                  <c:v>0.19359328974782669</c:v>
                </c:pt>
                <c:pt idx="5">
                  <c:v>0.14504424969315904</c:v>
                </c:pt>
                <c:pt idx="6">
                  <c:v>0.16063378196057784</c:v>
                </c:pt>
                <c:pt idx="7">
                  <c:v>0.1861762926107712</c:v>
                </c:pt>
                <c:pt idx="8">
                  <c:v>0.17026565775426072</c:v>
                </c:pt>
                <c:pt idx="9">
                  <c:v>0.15230410388955432</c:v>
                </c:pt>
                <c:pt idx="10">
                  <c:v>0.13426039414941429</c:v>
                </c:pt>
                <c:pt idx="11">
                  <c:v>0.16748606902112453</c:v>
                </c:pt>
                <c:pt idx="12">
                  <c:v>0.1227316310948542</c:v>
                </c:pt>
                <c:pt idx="13">
                  <c:v>0.11842644531034946</c:v>
                </c:pt>
                <c:pt idx="14">
                  <c:v>0.15711539585761988</c:v>
                </c:pt>
                <c:pt idx="15">
                  <c:v>0.15932294954596221</c:v>
                </c:pt>
                <c:pt idx="16">
                  <c:v>0.20240383618608701</c:v>
                </c:pt>
                <c:pt idx="17">
                  <c:v>0.21847763421168651</c:v>
                </c:pt>
                <c:pt idx="18">
                  <c:v>0.24232170606361145</c:v>
                </c:pt>
                <c:pt idx="19">
                  <c:v>0.27188495980001515</c:v>
                </c:pt>
                <c:pt idx="20">
                  <c:v>0.24899107875656221</c:v>
                </c:pt>
                <c:pt idx="21">
                  <c:v>0.30188853937919163</c:v>
                </c:pt>
                <c:pt idx="22">
                  <c:v>0.35292066095448166</c:v>
                </c:pt>
                <c:pt idx="23">
                  <c:v>0.21882200761851361</c:v>
                </c:pt>
                <c:pt idx="24">
                  <c:v>0.27576404027578738</c:v>
                </c:pt>
                <c:pt idx="25">
                  <c:v>0.42539253853557629</c:v>
                </c:pt>
                <c:pt idx="26">
                  <c:v>0.45968123753256396</c:v>
                </c:pt>
                <c:pt idx="27">
                  <c:v>0.43316153687707354</c:v>
                </c:pt>
                <c:pt idx="28">
                  <c:v>0.32220428008659541</c:v>
                </c:pt>
                <c:pt idx="29">
                  <c:v>0.27937694258568407</c:v>
                </c:pt>
                <c:pt idx="30">
                  <c:v>0.29856813147597966</c:v>
                </c:pt>
                <c:pt idx="31">
                  <c:v>0.28528054113753776</c:v>
                </c:pt>
                <c:pt idx="32">
                  <c:v>0.31961861210635489</c:v>
                </c:pt>
                <c:pt idx="33">
                  <c:v>0.25522072872322593</c:v>
                </c:pt>
                <c:pt idx="34">
                  <c:v>0.28447038152144233</c:v>
                </c:pt>
                <c:pt idx="35">
                  <c:v>0.25000047005999843</c:v>
                </c:pt>
                <c:pt idx="36">
                  <c:v>0.29643533241450321</c:v>
                </c:pt>
                <c:pt idx="37">
                  <c:v>0.29014387962501353</c:v>
                </c:pt>
                <c:pt idx="38">
                  <c:v>0.3286862772433663</c:v>
                </c:pt>
                <c:pt idx="39">
                  <c:v>0.3227235408829226</c:v>
                </c:pt>
                <c:pt idx="40">
                  <c:v>0.28786000585281807</c:v>
                </c:pt>
                <c:pt idx="41">
                  <c:v>0.24345217510193906</c:v>
                </c:pt>
                <c:pt idx="42">
                  <c:v>0.2027520256370563</c:v>
                </c:pt>
                <c:pt idx="43">
                  <c:v>0.16226830373519194</c:v>
                </c:pt>
                <c:pt idx="44">
                  <c:v>0.19147228317533993</c:v>
                </c:pt>
                <c:pt idx="45">
                  <c:v>0.17664974331659886</c:v>
                </c:pt>
                <c:pt idx="46">
                  <c:v>0.15213806597791904</c:v>
                </c:pt>
                <c:pt idx="47">
                  <c:v>0.17049130669483528</c:v>
                </c:pt>
                <c:pt idx="48">
                  <c:v>0.18935602141059543</c:v>
                </c:pt>
                <c:pt idx="49">
                  <c:v>0.17846500774939461</c:v>
                </c:pt>
                <c:pt idx="50">
                  <c:v>0.15007099072944591</c:v>
                </c:pt>
                <c:pt idx="51">
                  <c:v>0.16245920946666231</c:v>
                </c:pt>
                <c:pt idx="52">
                  <c:v>0.14509271896823372</c:v>
                </c:pt>
              </c:numCache>
            </c:numRef>
          </c:xVal>
          <c:yVal>
            <c:numRef>
              <c:f>Sheet1!$C$2:$C$54</c:f>
              <c:numCache>
                <c:formatCode>0.00</c:formatCode>
                <c:ptCount val="53"/>
                <c:pt idx="45">
                  <c:v>173.72195050539699</c:v>
                </c:pt>
                <c:pt idx="46">
                  <c:v>213.56280866434199</c:v>
                </c:pt>
                <c:pt idx="47">
                  <c:v>267.42626469314399</c:v>
                </c:pt>
                <c:pt idx="48">
                  <c:v>317.06481347789901</c:v>
                </c:pt>
                <c:pt idx="49">
                  <c:v>232.31268842759701</c:v>
                </c:pt>
                <c:pt idx="50">
                  <c:v>223.58210540486201</c:v>
                </c:pt>
                <c:pt idx="51">
                  <c:v>290.34906157938002</c:v>
                </c:pt>
                <c:pt idx="52">
                  <c:v>291.26509377353199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719168"/>
        <c:axId val="177725440"/>
      </c:scatterChart>
      <c:valAx>
        <c:axId val="177719168"/>
        <c:scaling>
          <c:orientation val="minMax"/>
          <c:min val="0.1"/>
        </c:scaling>
        <c:delete val="0"/>
        <c:axPos val="b"/>
        <c:numFmt formatCode="0%" sourceLinked="0"/>
        <c:majorTickMark val="out"/>
        <c:minorTickMark val="none"/>
        <c:tickLblPos val="nextTo"/>
        <c:crossAx val="177725440"/>
        <c:crosses val="autoZero"/>
        <c:crossBetween val="midCat"/>
        <c:majorUnit val="0.1"/>
      </c:valAx>
      <c:valAx>
        <c:axId val="177725440"/>
        <c:scaling>
          <c:orientation val="minMax"/>
          <c:max val="450"/>
          <c:min val="5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7719168"/>
        <c:crosses val="autoZero"/>
        <c:crossBetween val="midCat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01623408185078E-2"/>
          <c:y val="0.10123458808655748"/>
          <c:w val="0.89104282103625931"/>
          <c:h val="0.636816739332601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1999/2000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99040</c:v>
                </c:pt>
                <c:pt idx="1">
                  <c:v>101826</c:v>
                </c:pt>
                <c:pt idx="2">
                  <c:v>102367</c:v>
                </c:pt>
                <c:pt idx="3">
                  <c:v>102598</c:v>
                </c:pt>
                <c:pt idx="4">
                  <c:v>105429</c:v>
                </c:pt>
                <c:pt idx="5">
                  <c:v>104281</c:v>
                </c:pt>
                <c:pt idx="6">
                  <c:v>105343</c:v>
                </c:pt>
                <c:pt idx="7">
                  <c:v>105355</c:v>
                </c:pt>
                <c:pt idx="8">
                  <c:v>106499</c:v>
                </c:pt>
                <c:pt idx="9">
                  <c:v>107615</c:v>
                </c:pt>
                <c:pt idx="10">
                  <c:v>109056</c:v>
                </c:pt>
                <c:pt idx="11">
                  <c:v>108250</c:v>
                </c:pt>
                <c:pt idx="12">
                  <c:v>109340</c:v>
                </c:pt>
                <c:pt idx="13">
                  <c:v>110278</c:v>
                </c:pt>
                <c:pt idx="14">
                  <c:v>108742</c:v>
                </c:pt>
                <c:pt idx="15">
                  <c:v>105200</c:v>
                </c:pt>
                <c:pt idx="16">
                  <c:v>104500</c:v>
                </c:pt>
                <c:pt idx="17">
                  <c:v>102000</c:v>
                </c:pt>
                <c:pt idx="18">
                  <c:v>101500</c:v>
                </c:pt>
                <c:pt idx="19">
                  <c:v>102000</c:v>
                </c:pt>
                <c:pt idx="20">
                  <c:v>106000</c:v>
                </c:pt>
                <c:pt idx="21">
                  <c:v>105500</c:v>
                </c:pt>
                <c:pt idx="22">
                  <c:v>107000</c:v>
                </c:pt>
                <c:pt idx="23">
                  <c:v>110500</c:v>
                </c:pt>
                <c:pt idx="24">
                  <c:v>122500</c:v>
                </c:pt>
                <c:pt idx="25">
                  <c:v>125000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European Union</c:v>
                </c:pt>
              </c:strCache>
            </c:strRef>
          </c:tx>
          <c:spPr>
            <a:ln>
              <a:solidFill>
                <a:srgbClr val="00359E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1999/2000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67165</c:v>
                </c:pt>
                <c:pt idx="1">
                  <c:v>66447</c:v>
                </c:pt>
                <c:pt idx="2">
                  <c:v>64211</c:v>
                </c:pt>
                <c:pt idx="3">
                  <c:v>64553</c:v>
                </c:pt>
                <c:pt idx="4">
                  <c:v>65929</c:v>
                </c:pt>
                <c:pt idx="5">
                  <c:v>67240</c:v>
                </c:pt>
                <c:pt idx="6">
                  <c:v>71300</c:v>
                </c:pt>
                <c:pt idx="7">
                  <c:v>73900</c:v>
                </c:pt>
                <c:pt idx="8">
                  <c:v>77241</c:v>
                </c:pt>
                <c:pt idx="9">
                  <c:v>81800</c:v>
                </c:pt>
                <c:pt idx="10">
                  <c:v>82707</c:v>
                </c:pt>
                <c:pt idx="11">
                  <c:v>88135</c:v>
                </c:pt>
                <c:pt idx="12">
                  <c:v>113971</c:v>
                </c:pt>
                <c:pt idx="13">
                  <c:v>119273</c:v>
                </c:pt>
                <c:pt idx="14">
                  <c:v>119115</c:v>
                </c:pt>
                <c:pt idx="15">
                  <c:v>125704</c:v>
                </c:pt>
                <c:pt idx="16">
                  <c:v>115752</c:v>
                </c:pt>
                <c:pt idx="17">
                  <c:v>123900</c:v>
                </c:pt>
                <c:pt idx="18">
                  <c:v>128190</c:v>
                </c:pt>
                <c:pt idx="19">
                  <c:v>126182</c:v>
                </c:pt>
                <c:pt idx="20">
                  <c:v>117151</c:v>
                </c:pt>
                <c:pt idx="21">
                  <c:v>127627</c:v>
                </c:pt>
                <c:pt idx="22">
                  <c:v>125622</c:v>
                </c:pt>
                <c:pt idx="23">
                  <c:v>122844</c:v>
                </c:pt>
                <c:pt idx="24">
                  <c:v>127234</c:v>
                </c:pt>
                <c:pt idx="25">
                  <c:v>120000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1999/2000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56492</c:v>
                </c:pt>
                <c:pt idx="1">
                  <c:v>48929</c:v>
                </c:pt>
                <c:pt idx="2">
                  <c:v>53201</c:v>
                </c:pt>
                <c:pt idx="3">
                  <c:v>47595</c:v>
                </c:pt>
                <c:pt idx="4">
                  <c:v>58009</c:v>
                </c:pt>
                <c:pt idx="5">
                  <c:v>57515</c:v>
                </c:pt>
                <c:pt idx="6">
                  <c:v>53377</c:v>
                </c:pt>
                <c:pt idx="7">
                  <c:v>58330</c:v>
                </c:pt>
                <c:pt idx="8">
                  <c:v>64978</c:v>
                </c:pt>
                <c:pt idx="9">
                  <c:v>66064</c:v>
                </c:pt>
                <c:pt idx="10">
                  <c:v>69246</c:v>
                </c:pt>
                <c:pt idx="11">
                  <c:v>63707</c:v>
                </c:pt>
                <c:pt idx="12">
                  <c:v>68793</c:v>
                </c:pt>
                <c:pt idx="13">
                  <c:v>66821</c:v>
                </c:pt>
                <c:pt idx="14">
                  <c:v>65125</c:v>
                </c:pt>
                <c:pt idx="15">
                  <c:v>75254</c:v>
                </c:pt>
                <c:pt idx="16">
                  <c:v>68918</c:v>
                </c:pt>
                <c:pt idx="17">
                  <c:v>72838</c:v>
                </c:pt>
                <c:pt idx="18">
                  <c:v>69980</c:v>
                </c:pt>
                <c:pt idx="19">
                  <c:v>73477</c:v>
                </c:pt>
                <c:pt idx="20">
                  <c:v>76423</c:v>
                </c:pt>
                <c:pt idx="21">
                  <c:v>70924</c:v>
                </c:pt>
                <c:pt idx="22">
                  <c:v>78150</c:v>
                </c:pt>
                <c:pt idx="23">
                  <c:v>81760</c:v>
                </c:pt>
                <c:pt idx="24">
                  <c:v>81404</c:v>
                </c:pt>
                <c:pt idx="25">
                  <c:v>83822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1999/2000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29827</c:v>
                </c:pt>
                <c:pt idx="1">
                  <c:v>26651</c:v>
                </c:pt>
                <c:pt idx="2">
                  <c:v>27006</c:v>
                </c:pt>
                <c:pt idx="3">
                  <c:v>37150</c:v>
                </c:pt>
                <c:pt idx="4">
                  <c:v>30799</c:v>
                </c:pt>
                <c:pt idx="5">
                  <c:v>30688</c:v>
                </c:pt>
                <c:pt idx="6">
                  <c:v>33738</c:v>
                </c:pt>
                <c:pt idx="7">
                  <c:v>35014</c:v>
                </c:pt>
                <c:pt idx="8">
                  <c:v>31028</c:v>
                </c:pt>
                <c:pt idx="9">
                  <c:v>35397</c:v>
                </c:pt>
                <c:pt idx="10">
                  <c:v>34212</c:v>
                </c:pt>
                <c:pt idx="11">
                  <c:v>37589</c:v>
                </c:pt>
                <c:pt idx="12">
                  <c:v>35373</c:v>
                </c:pt>
                <c:pt idx="13">
                  <c:v>36184</c:v>
                </c:pt>
                <c:pt idx="14">
                  <c:v>32434</c:v>
                </c:pt>
                <c:pt idx="15">
                  <c:v>30448</c:v>
                </c:pt>
                <c:pt idx="16">
                  <c:v>32498</c:v>
                </c:pt>
                <c:pt idx="17">
                  <c:v>31783</c:v>
                </c:pt>
                <c:pt idx="18">
                  <c:v>31320</c:v>
                </c:pt>
                <c:pt idx="19">
                  <c:v>30940</c:v>
                </c:pt>
                <c:pt idx="20">
                  <c:v>28614</c:v>
                </c:pt>
                <c:pt idx="21">
                  <c:v>34293</c:v>
                </c:pt>
                <c:pt idx="22">
                  <c:v>30977</c:v>
                </c:pt>
                <c:pt idx="23">
                  <c:v>30639</c:v>
                </c:pt>
                <c:pt idx="24">
                  <c:v>32112</c:v>
                </c:pt>
                <c:pt idx="25">
                  <c:v>38269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Russia</c:v>
                </c:pt>
              </c:strCache>
            </c:strRef>
          </c:tx>
          <c:spPr>
            <a:ln>
              <a:solidFill>
                <a:srgbClr val="6699FF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1999/2000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0">
                  <c:v>50981</c:v>
                </c:pt>
                <c:pt idx="1">
                  <c:v>48840</c:v>
                </c:pt>
                <c:pt idx="2">
                  <c:v>51960</c:v>
                </c:pt>
                <c:pt idx="3">
                  <c:v>57260</c:v>
                </c:pt>
                <c:pt idx="4">
                  <c:v>53823</c:v>
                </c:pt>
                <c:pt idx="5">
                  <c:v>56617</c:v>
                </c:pt>
                <c:pt idx="6">
                  <c:v>48945</c:v>
                </c:pt>
                <c:pt idx="7">
                  <c:v>42873</c:v>
                </c:pt>
                <c:pt idx="8">
                  <c:v>39810</c:v>
                </c:pt>
                <c:pt idx="9">
                  <c:v>38134</c:v>
                </c:pt>
                <c:pt idx="10">
                  <c:v>39809</c:v>
                </c:pt>
                <c:pt idx="11">
                  <c:v>34838</c:v>
                </c:pt>
                <c:pt idx="12">
                  <c:v>35365</c:v>
                </c:pt>
                <c:pt idx="13">
                  <c:v>35158</c:v>
                </c:pt>
                <c:pt idx="14">
                  <c:v>37078</c:v>
                </c:pt>
                <c:pt idx="15">
                  <c:v>38320</c:v>
                </c:pt>
                <c:pt idx="16">
                  <c:v>35500</c:v>
                </c:pt>
                <c:pt idx="17">
                  <c:v>37400</c:v>
                </c:pt>
                <c:pt idx="18">
                  <c:v>38400</c:v>
                </c:pt>
                <c:pt idx="19">
                  <c:v>36400</c:v>
                </c:pt>
                <c:pt idx="20">
                  <c:v>37982</c:v>
                </c:pt>
                <c:pt idx="21">
                  <c:v>38900</c:v>
                </c:pt>
                <c:pt idx="22">
                  <c:v>39600</c:v>
                </c:pt>
                <c:pt idx="23">
                  <c:v>38600</c:v>
                </c:pt>
                <c:pt idx="24">
                  <c:v>38000</c:v>
                </c:pt>
                <c:pt idx="25">
                  <c:v>33550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Pakistan</c:v>
                </c:pt>
              </c:strCache>
            </c:strRef>
          </c:tx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1999/2000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26"/>
                <c:pt idx="0">
                  <c:v>13800</c:v>
                </c:pt>
                <c:pt idx="1">
                  <c:v>14886</c:v>
                </c:pt>
                <c:pt idx="2">
                  <c:v>15316</c:v>
                </c:pt>
                <c:pt idx="3">
                  <c:v>16206</c:v>
                </c:pt>
                <c:pt idx="4">
                  <c:v>16907</c:v>
                </c:pt>
                <c:pt idx="5">
                  <c:v>17405</c:v>
                </c:pt>
                <c:pt idx="6">
                  <c:v>17900</c:v>
                </c:pt>
                <c:pt idx="7">
                  <c:v>18137</c:v>
                </c:pt>
                <c:pt idx="8">
                  <c:v>18904</c:v>
                </c:pt>
                <c:pt idx="9">
                  <c:v>20124</c:v>
                </c:pt>
                <c:pt idx="10">
                  <c:v>20258</c:v>
                </c:pt>
                <c:pt idx="11">
                  <c:v>21284</c:v>
                </c:pt>
                <c:pt idx="12">
                  <c:v>20452</c:v>
                </c:pt>
                <c:pt idx="13">
                  <c:v>20500</c:v>
                </c:pt>
                <c:pt idx="14">
                  <c:v>19800</c:v>
                </c:pt>
                <c:pt idx="15">
                  <c:v>18380</c:v>
                </c:pt>
                <c:pt idx="16">
                  <c:v>18900</c:v>
                </c:pt>
                <c:pt idx="17">
                  <c:v>19500</c:v>
                </c:pt>
                <c:pt idx="18">
                  <c:v>20100</c:v>
                </c:pt>
                <c:pt idx="19">
                  <c:v>21700</c:v>
                </c:pt>
                <c:pt idx="20">
                  <c:v>22400</c:v>
                </c:pt>
                <c:pt idx="21">
                  <c:v>22800</c:v>
                </c:pt>
                <c:pt idx="22">
                  <c:v>23000</c:v>
                </c:pt>
                <c:pt idx="23">
                  <c:v>23000</c:v>
                </c:pt>
                <c:pt idx="24">
                  <c:v>23100</c:v>
                </c:pt>
                <c:pt idx="25">
                  <c:v>23900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Egypt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1999/2000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Sheet1!$H$2:$H$27</c:f>
              <c:numCache>
                <c:formatCode>General</c:formatCode>
                <c:ptCount val="26"/>
                <c:pt idx="0">
                  <c:v>9616</c:v>
                </c:pt>
                <c:pt idx="1">
                  <c:v>10247</c:v>
                </c:pt>
                <c:pt idx="2">
                  <c:v>10441</c:v>
                </c:pt>
                <c:pt idx="3">
                  <c:v>10266</c:v>
                </c:pt>
                <c:pt idx="4">
                  <c:v>10289</c:v>
                </c:pt>
                <c:pt idx="5">
                  <c:v>10421</c:v>
                </c:pt>
                <c:pt idx="6">
                  <c:v>10514</c:v>
                </c:pt>
                <c:pt idx="7">
                  <c:v>10383</c:v>
                </c:pt>
                <c:pt idx="8">
                  <c:v>11300</c:v>
                </c:pt>
                <c:pt idx="9">
                  <c:v>11600</c:v>
                </c:pt>
                <c:pt idx="10">
                  <c:v>12100</c:v>
                </c:pt>
                <c:pt idx="11">
                  <c:v>13000</c:v>
                </c:pt>
                <c:pt idx="12">
                  <c:v>13300</c:v>
                </c:pt>
                <c:pt idx="13">
                  <c:v>12800</c:v>
                </c:pt>
                <c:pt idx="14">
                  <c:v>12900</c:v>
                </c:pt>
                <c:pt idx="15">
                  <c:v>13300</c:v>
                </c:pt>
                <c:pt idx="16">
                  <c:v>13600</c:v>
                </c:pt>
                <c:pt idx="17">
                  <c:v>14000</c:v>
                </c:pt>
                <c:pt idx="18">
                  <c:v>14700</c:v>
                </c:pt>
                <c:pt idx="19">
                  <c:v>15300</c:v>
                </c:pt>
                <c:pt idx="20">
                  <c:v>15800</c:v>
                </c:pt>
                <c:pt idx="21">
                  <c:v>17200</c:v>
                </c:pt>
                <c:pt idx="22">
                  <c:v>18100</c:v>
                </c:pt>
                <c:pt idx="23">
                  <c:v>17700</c:v>
                </c:pt>
                <c:pt idx="24">
                  <c:v>18600</c:v>
                </c:pt>
                <c:pt idx="25">
                  <c:v>18700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Turkey</c:v>
                </c:pt>
              </c:strCache>
            </c:strRef>
          </c:tx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1999/2000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Sheet1!$I$2:$I$27</c:f>
              <c:numCache>
                <c:formatCode>General</c:formatCode>
                <c:ptCount val="26"/>
                <c:pt idx="0">
                  <c:v>14027</c:v>
                </c:pt>
                <c:pt idx="1">
                  <c:v>14134</c:v>
                </c:pt>
                <c:pt idx="2">
                  <c:v>14196</c:v>
                </c:pt>
                <c:pt idx="3">
                  <c:v>14500</c:v>
                </c:pt>
                <c:pt idx="4">
                  <c:v>14764</c:v>
                </c:pt>
                <c:pt idx="5">
                  <c:v>15097</c:v>
                </c:pt>
                <c:pt idx="6">
                  <c:v>15086</c:v>
                </c:pt>
                <c:pt idx="7">
                  <c:v>15190</c:v>
                </c:pt>
                <c:pt idx="8">
                  <c:v>16046</c:v>
                </c:pt>
                <c:pt idx="9">
                  <c:v>16363</c:v>
                </c:pt>
                <c:pt idx="10">
                  <c:v>16751</c:v>
                </c:pt>
                <c:pt idx="11">
                  <c:v>16886</c:v>
                </c:pt>
                <c:pt idx="12">
                  <c:v>16777</c:v>
                </c:pt>
                <c:pt idx="13">
                  <c:v>16700</c:v>
                </c:pt>
                <c:pt idx="14">
                  <c:v>16501</c:v>
                </c:pt>
                <c:pt idx="15">
                  <c:v>16800</c:v>
                </c:pt>
                <c:pt idx="16">
                  <c:v>16800</c:v>
                </c:pt>
                <c:pt idx="17">
                  <c:v>16800</c:v>
                </c:pt>
                <c:pt idx="18">
                  <c:v>16100</c:v>
                </c:pt>
                <c:pt idx="19">
                  <c:v>16650</c:v>
                </c:pt>
                <c:pt idx="20">
                  <c:v>16800</c:v>
                </c:pt>
                <c:pt idx="21">
                  <c:v>16900</c:v>
                </c:pt>
                <c:pt idx="22">
                  <c:v>17100</c:v>
                </c:pt>
                <c:pt idx="23">
                  <c:v>17300</c:v>
                </c:pt>
                <c:pt idx="24">
                  <c:v>18100</c:v>
                </c:pt>
                <c:pt idx="25">
                  <c:v>17500</c:v>
                </c:pt>
              </c:numCache>
            </c:numRef>
          </c:val>
          <c:smooth val="1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Iran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1999/2000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Sheet1!$J$2:$J$27</c:f>
              <c:numCache>
                <c:formatCode>General</c:formatCode>
                <c:ptCount val="26"/>
                <c:pt idx="0">
                  <c:v>10200</c:v>
                </c:pt>
                <c:pt idx="1">
                  <c:v>10365</c:v>
                </c:pt>
                <c:pt idx="2">
                  <c:v>11635</c:v>
                </c:pt>
                <c:pt idx="3">
                  <c:v>11200</c:v>
                </c:pt>
                <c:pt idx="4">
                  <c:v>11640</c:v>
                </c:pt>
                <c:pt idx="5">
                  <c:v>13000</c:v>
                </c:pt>
                <c:pt idx="6">
                  <c:v>13300</c:v>
                </c:pt>
                <c:pt idx="7">
                  <c:v>14000</c:v>
                </c:pt>
                <c:pt idx="8">
                  <c:v>14500</c:v>
                </c:pt>
                <c:pt idx="9">
                  <c:v>15500</c:v>
                </c:pt>
                <c:pt idx="10">
                  <c:v>15000</c:v>
                </c:pt>
                <c:pt idx="11">
                  <c:v>15000</c:v>
                </c:pt>
                <c:pt idx="12">
                  <c:v>15150</c:v>
                </c:pt>
                <c:pt idx="13">
                  <c:v>15050</c:v>
                </c:pt>
                <c:pt idx="14">
                  <c:v>15050</c:v>
                </c:pt>
                <c:pt idx="15">
                  <c:v>14800</c:v>
                </c:pt>
                <c:pt idx="16">
                  <c:v>14550</c:v>
                </c:pt>
                <c:pt idx="17">
                  <c:v>14550</c:v>
                </c:pt>
                <c:pt idx="18">
                  <c:v>14800</c:v>
                </c:pt>
                <c:pt idx="19">
                  <c:v>15300</c:v>
                </c:pt>
                <c:pt idx="20">
                  <c:v>15500</c:v>
                </c:pt>
                <c:pt idx="21">
                  <c:v>15800</c:v>
                </c:pt>
                <c:pt idx="22">
                  <c:v>16800</c:v>
                </c:pt>
                <c:pt idx="23">
                  <c:v>16200</c:v>
                </c:pt>
                <c:pt idx="24">
                  <c:v>15500</c:v>
                </c:pt>
                <c:pt idx="25">
                  <c:v>16400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Ukraine</c:v>
                </c:pt>
              </c:strCache>
            </c:strRef>
          </c:tx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1999/2000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Sheet1!$K$2:$K$27</c:f>
              <c:numCache>
                <c:formatCode>General</c:formatCode>
                <c:ptCount val="26"/>
                <c:pt idx="0">
                  <c:v>21329</c:v>
                </c:pt>
                <c:pt idx="1">
                  <c:v>21303</c:v>
                </c:pt>
                <c:pt idx="2">
                  <c:v>24692</c:v>
                </c:pt>
                <c:pt idx="3">
                  <c:v>27980</c:v>
                </c:pt>
                <c:pt idx="4">
                  <c:v>22969</c:v>
                </c:pt>
                <c:pt idx="5">
                  <c:v>21820</c:v>
                </c:pt>
                <c:pt idx="6">
                  <c:v>19455</c:v>
                </c:pt>
                <c:pt idx="7">
                  <c:v>15557</c:v>
                </c:pt>
                <c:pt idx="8">
                  <c:v>15413</c:v>
                </c:pt>
                <c:pt idx="9">
                  <c:v>15515</c:v>
                </c:pt>
                <c:pt idx="10">
                  <c:v>15643</c:v>
                </c:pt>
                <c:pt idx="11">
                  <c:v>12419</c:v>
                </c:pt>
                <c:pt idx="12">
                  <c:v>12186</c:v>
                </c:pt>
                <c:pt idx="13">
                  <c:v>12155</c:v>
                </c:pt>
                <c:pt idx="14">
                  <c:v>13450</c:v>
                </c:pt>
                <c:pt idx="15">
                  <c:v>14500</c:v>
                </c:pt>
                <c:pt idx="16">
                  <c:v>9025</c:v>
                </c:pt>
                <c:pt idx="17">
                  <c:v>11700</c:v>
                </c:pt>
                <c:pt idx="18">
                  <c:v>12500</c:v>
                </c:pt>
                <c:pt idx="19">
                  <c:v>11700</c:v>
                </c:pt>
                <c:pt idx="20">
                  <c:v>12300</c:v>
                </c:pt>
                <c:pt idx="21">
                  <c:v>11900</c:v>
                </c:pt>
                <c:pt idx="22">
                  <c:v>12300</c:v>
                </c:pt>
                <c:pt idx="23">
                  <c:v>11600</c:v>
                </c:pt>
                <c:pt idx="24">
                  <c:v>14950</c:v>
                </c:pt>
                <c:pt idx="25">
                  <c:v>11800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240192"/>
        <c:axId val="136651520"/>
      </c:lineChart>
      <c:catAx>
        <c:axId val="11924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6651520"/>
        <c:crosses val="autoZero"/>
        <c:auto val="1"/>
        <c:lblAlgn val="ctr"/>
        <c:lblOffset val="100"/>
        <c:tickMarkSkip val="1"/>
        <c:noMultiLvlLbl val="0"/>
      </c:catAx>
      <c:valAx>
        <c:axId val="1366515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baseline="0" dirty="0" smtClean="0"/>
                  <a:t>t MT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0802469135802469E-2"/>
              <c:y val="2.371893009288851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11924019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01623408185078E-2"/>
          <c:y val="0.10123458808655748"/>
          <c:w val="0.90030208029551861"/>
          <c:h val="0.621973047503923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96540</c:v>
                </c:pt>
                <c:pt idx="1">
                  <c:v>99226</c:v>
                </c:pt>
                <c:pt idx="2">
                  <c:v>99767</c:v>
                </c:pt>
                <c:pt idx="3">
                  <c:v>99898</c:v>
                </c:pt>
                <c:pt idx="4">
                  <c:v>100429</c:v>
                </c:pt>
                <c:pt idx="5">
                  <c:v>101531</c:v>
                </c:pt>
                <c:pt idx="6">
                  <c:v>102643</c:v>
                </c:pt>
                <c:pt idx="7">
                  <c:v>102355</c:v>
                </c:pt>
                <c:pt idx="8">
                  <c:v>103299</c:v>
                </c:pt>
                <c:pt idx="9">
                  <c:v>104215</c:v>
                </c:pt>
                <c:pt idx="10">
                  <c:v>104156</c:v>
                </c:pt>
                <c:pt idx="11">
                  <c:v>103250</c:v>
                </c:pt>
                <c:pt idx="12">
                  <c:v>102840</c:v>
                </c:pt>
                <c:pt idx="13">
                  <c:v>100278</c:v>
                </c:pt>
                <c:pt idx="14">
                  <c:v>99742</c:v>
                </c:pt>
                <c:pt idx="15">
                  <c:v>98700</c:v>
                </c:pt>
                <c:pt idx="16">
                  <c:v>98500</c:v>
                </c:pt>
                <c:pt idx="17">
                  <c:v>98000</c:v>
                </c:pt>
                <c:pt idx="18">
                  <c:v>98000</c:v>
                </c:pt>
                <c:pt idx="19">
                  <c:v>98000</c:v>
                </c:pt>
                <c:pt idx="20">
                  <c:v>98000</c:v>
                </c:pt>
                <c:pt idx="21">
                  <c:v>97500</c:v>
                </c:pt>
                <c:pt idx="22">
                  <c:v>97000</c:v>
                </c:pt>
                <c:pt idx="23">
                  <c:v>97500</c:v>
                </c:pt>
                <c:pt idx="24">
                  <c:v>98500</c:v>
                </c:pt>
                <c:pt idx="25">
                  <c:v>100000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54692</c:v>
                </c:pt>
                <c:pt idx="1">
                  <c:v>47429</c:v>
                </c:pt>
                <c:pt idx="2">
                  <c:v>51501</c:v>
                </c:pt>
                <c:pt idx="3">
                  <c:v>45995</c:v>
                </c:pt>
                <c:pt idx="4">
                  <c:v>56209</c:v>
                </c:pt>
                <c:pt idx="5">
                  <c:v>55715</c:v>
                </c:pt>
                <c:pt idx="6">
                  <c:v>51577</c:v>
                </c:pt>
                <c:pt idx="7">
                  <c:v>56330</c:v>
                </c:pt>
                <c:pt idx="8">
                  <c:v>62778</c:v>
                </c:pt>
                <c:pt idx="9">
                  <c:v>63964</c:v>
                </c:pt>
                <c:pt idx="10">
                  <c:v>67046</c:v>
                </c:pt>
                <c:pt idx="11">
                  <c:v>61507</c:v>
                </c:pt>
                <c:pt idx="12">
                  <c:v>66293</c:v>
                </c:pt>
                <c:pt idx="13">
                  <c:v>64121</c:v>
                </c:pt>
                <c:pt idx="14">
                  <c:v>62425</c:v>
                </c:pt>
                <c:pt idx="15">
                  <c:v>72354</c:v>
                </c:pt>
                <c:pt idx="16">
                  <c:v>66518</c:v>
                </c:pt>
                <c:pt idx="17">
                  <c:v>70438</c:v>
                </c:pt>
                <c:pt idx="18">
                  <c:v>67780</c:v>
                </c:pt>
                <c:pt idx="19">
                  <c:v>71177</c:v>
                </c:pt>
                <c:pt idx="20">
                  <c:v>73923</c:v>
                </c:pt>
                <c:pt idx="21">
                  <c:v>68424</c:v>
                </c:pt>
                <c:pt idx="22">
                  <c:v>75350</c:v>
                </c:pt>
                <c:pt idx="23">
                  <c:v>78860</c:v>
                </c:pt>
                <c:pt idx="24">
                  <c:v>78304</c:v>
                </c:pt>
                <c:pt idx="25">
                  <c:v>80422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European Union</c:v>
                </c:pt>
              </c:strCache>
            </c:strRef>
          </c:tx>
          <c:spPr>
            <a:ln>
              <a:solidFill>
                <a:srgbClr val="00359E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39830</c:v>
                </c:pt>
                <c:pt idx="1">
                  <c:v>40866</c:v>
                </c:pt>
                <c:pt idx="2">
                  <c:v>39521</c:v>
                </c:pt>
                <c:pt idx="3">
                  <c:v>38432</c:v>
                </c:pt>
                <c:pt idx="4">
                  <c:v>41524</c:v>
                </c:pt>
                <c:pt idx="5">
                  <c:v>42216</c:v>
                </c:pt>
                <c:pt idx="6">
                  <c:v>42500</c:v>
                </c:pt>
                <c:pt idx="7">
                  <c:v>42800</c:v>
                </c:pt>
                <c:pt idx="8">
                  <c:v>42496</c:v>
                </c:pt>
                <c:pt idx="9">
                  <c:v>44300</c:v>
                </c:pt>
                <c:pt idx="10">
                  <c:v>43106</c:v>
                </c:pt>
                <c:pt idx="11">
                  <c:v>44010</c:v>
                </c:pt>
                <c:pt idx="12">
                  <c:v>61148</c:v>
                </c:pt>
                <c:pt idx="13">
                  <c:v>62727</c:v>
                </c:pt>
                <c:pt idx="14">
                  <c:v>62575</c:v>
                </c:pt>
                <c:pt idx="15">
                  <c:v>65660</c:v>
                </c:pt>
                <c:pt idx="16">
                  <c:v>63300</c:v>
                </c:pt>
                <c:pt idx="17">
                  <c:v>64650</c:v>
                </c:pt>
                <c:pt idx="18">
                  <c:v>65175</c:v>
                </c:pt>
                <c:pt idx="19">
                  <c:v>65950</c:v>
                </c:pt>
                <c:pt idx="20">
                  <c:v>64725</c:v>
                </c:pt>
                <c:pt idx="21">
                  <c:v>67100</c:v>
                </c:pt>
                <c:pt idx="22">
                  <c:v>68100</c:v>
                </c:pt>
                <c:pt idx="23">
                  <c:v>70325</c:v>
                </c:pt>
                <c:pt idx="24">
                  <c:v>69734</c:v>
                </c:pt>
                <c:pt idx="25">
                  <c:v>69500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21929</c:v>
                </c:pt>
                <c:pt idx="1">
                  <c:v>22556</c:v>
                </c:pt>
                <c:pt idx="2">
                  <c:v>23220</c:v>
                </c:pt>
                <c:pt idx="3">
                  <c:v>24021</c:v>
                </c:pt>
                <c:pt idx="4">
                  <c:v>24146</c:v>
                </c:pt>
                <c:pt idx="5">
                  <c:v>25418</c:v>
                </c:pt>
                <c:pt idx="6">
                  <c:v>26342</c:v>
                </c:pt>
                <c:pt idx="7">
                  <c:v>25638</c:v>
                </c:pt>
                <c:pt idx="8">
                  <c:v>26844</c:v>
                </c:pt>
                <c:pt idx="9">
                  <c:v>27026</c:v>
                </c:pt>
                <c:pt idx="10">
                  <c:v>27394</c:v>
                </c:pt>
                <c:pt idx="11">
                  <c:v>26955</c:v>
                </c:pt>
                <c:pt idx="12">
                  <c:v>27773</c:v>
                </c:pt>
                <c:pt idx="13">
                  <c:v>28008</c:v>
                </c:pt>
                <c:pt idx="14">
                  <c:v>27481</c:v>
                </c:pt>
                <c:pt idx="15">
                  <c:v>27298</c:v>
                </c:pt>
                <c:pt idx="16">
                  <c:v>26986</c:v>
                </c:pt>
                <c:pt idx="17">
                  <c:v>26867</c:v>
                </c:pt>
                <c:pt idx="18">
                  <c:v>27057</c:v>
                </c:pt>
                <c:pt idx="19">
                  <c:v>27754</c:v>
                </c:pt>
                <c:pt idx="20">
                  <c:v>28180</c:v>
                </c:pt>
                <c:pt idx="21">
                  <c:v>27347</c:v>
                </c:pt>
                <c:pt idx="22">
                  <c:v>26899</c:v>
                </c:pt>
                <c:pt idx="23">
                  <c:v>27121</c:v>
                </c:pt>
                <c:pt idx="24">
                  <c:v>27693</c:v>
                </c:pt>
                <c:pt idx="25">
                  <c:v>27698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Pakistan</c:v>
                </c:pt>
              </c:strCache>
            </c:strRef>
          </c:tx>
          <c:spPr>
            <a:ln>
              <a:solidFill>
                <a:srgbClr val="EB5603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0">
                  <c:v>13700</c:v>
                </c:pt>
                <c:pt idx="1">
                  <c:v>14736</c:v>
                </c:pt>
                <c:pt idx="2">
                  <c:v>15076</c:v>
                </c:pt>
                <c:pt idx="3">
                  <c:v>15936</c:v>
                </c:pt>
                <c:pt idx="4">
                  <c:v>16557</c:v>
                </c:pt>
                <c:pt idx="5">
                  <c:v>17005</c:v>
                </c:pt>
                <c:pt idx="6">
                  <c:v>17500</c:v>
                </c:pt>
                <c:pt idx="7">
                  <c:v>17687</c:v>
                </c:pt>
                <c:pt idx="8">
                  <c:v>18454</c:v>
                </c:pt>
                <c:pt idx="9">
                  <c:v>19674</c:v>
                </c:pt>
                <c:pt idx="10">
                  <c:v>19908</c:v>
                </c:pt>
                <c:pt idx="11">
                  <c:v>20884</c:v>
                </c:pt>
                <c:pt idx="12">
                  <c:v>20052</c:v>
                </c:pt>
                <c:pt idx="13">
                  <c:v>20000</c:v>
                </c:pt>
                <c:pt idx="14">
                  <c:v>19400</c:v>
                </c:pt>
                <c:pt idx="15">
                  <c:v>17980</c:v>
                </c:pt>
                <c:pt idx="16">
                  <c:v>18500</c:v>
                </c:pt>
                <c:pt idx="17">
                  <c:v>19100</c:v>
                </c:pt>
                <c:pt idx="18">
                  <c:v>19700</c:v>
                </c:pt>
                <c:pt idx="19">
                  <c:v>21300</c:v>
                </c:pt>
                <c:pt idx="20">
                  <c:v>22000</c:v>
                </c:pt>
                <c:pt idx="21">
                  <c:v>22400</c:v>
                </c:pt>
                <c:pt idx="22">
                  <c:v>22600</c:v>
                </c:pt>
                <c:pt idx="23">
                  <c:v>22600</c:v>
                </c:pt>
                <c:pt idx="24">
                  <c:v>22700</c:v>
                </c:pt>
                <c:pt idx="25">
                  <c:v>23300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Russia</c:v>
                </c:pt>
              </c:strCache>
            </c:strRef>
          </c:tx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26"/>
                <c:pt idx="0">
                  <c:v>24400</c:v>
                </c:pt>
                <c:pt idx="1">
                  <c:v>24050</c:v>
                </c:pt>
                <c:pt idx="2">
                  <c:v>24000</c:v>
                </c:pt>
                <c:pt idx="3">
                  <c:v>24300</c:v>
                </c:pt>
                <c:pt idx="4">
                  <c:v>24100</c:v>
                </c:pt>
                <c:pt idx="5">
                  <c:v>24000</c:v>
                </c:pt>
                <c:pt idx="6">
                  <c:v>22900</c:v>
                </c:pt>
                <c:pt idx="7">
                  <c:v>22427</c:v>
                </c:pt>
                <c:pt idx="8">
                  <c:v>21841</c:v>
                </c:pt>
                <c:pt idx="9">
                  <c:v>23774</c:v>
                </c:pt>
                <c:pt idx="10">
                  <c:v>23412</c:v>
                </c:pt>
                <c:pt idx="11">
                  <c:v>23688</c:v>
                </c:pt>
                <c:pt idx="12">
                  <c:v>23565</c:v>
                </c:pt>
                <c:pt idx="13">
                  <c:v>23658</c:v>
                </c:pt>
                <c:pt idx="14">
                  <c:v>24078</c:v>
                </c:pt>
                <c:pt idx="15">
                  <c:v>23320</c:v>
                </c:pt>
                <c:pt idx="16">
                  <c:v>23000</c:v>
                </c:pt>
                <c:pt idx="17">
                  <c:v>23800</c:v>
                </c:pt>
                <c:pt idx="18">
                  <c:v>23500</c:v>
                </c:pt>
                <c:pt idx="19">
                  <c:v>22300</c:v>
                </c:pt>
                <c:pt idx="20">
                  <c:v>22650</c:v>
                </c:pt>
                <c:pt idx="21">
                  <c:v>22700</c:v>
                </c:pt>
                <c:pt idx="22">
                  <c:v>22800</c:v>
                </c:pt>
                <c:pt idx="23">
                  <c:v>22600</c:v>
                </c:pt>
                <c:pt idx="24">
                  <c:v>22500</c:v>
                </c:pt>
                <c:pt idx="25">
                  <c:v>21650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Turkey</c:v>
                </c:pt>
              </c:strCache>
            </c:strRef>
          </c:tx>
          <c:spPr>
            <a:ln>
              <a:solidFill>
                <a:srgbClr val="6699FF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Sheet1!$H$2:$H$27</c:f>
              <c:numCache>
                <c:formatCode>General</c:formatCode>
                <c:ptCount val="26"/>
                <c:pt idx="0">
                  <c:v>13627</c:v>
                </c:pt>
                <c:pt idx="1">
                  <c:v>13772</c:v>
                </c:pt>
                <c:pt idx="2">
                  <c:v>13784</c:v>
                </c:pt>
                <c:pt idx="3">
                  <c:v>14100</c:v>
                </c:pt>
                <c:pt idx="4">
                  <c:v>14264</c:v>
                </c:pt>
                <c:pt idx="5">
                  <c:v>14497</c:v>
                </c:pt>
                <c:pt idx="6">
                  <c:v>14486</c:v>
                </c:pt>
                <c:pt idx="7">
                  <c:v>14590</c:v>
                </c:pt>
                <c:pt idx="8">
                  <c:v>15346</c:v>
                </c:pt>
                <c:pt idx="9">
                  <c:v>15563</c:v>
                </c:pt>
                <c:pt idx="10">
                  <c:v>15751</c:v>
                </c:pt>
                <c:pt idx="11">
                  <c:v>15886</c:v>
                </c:pt>
                <c:pt idx="12">
                  <c:v>15777</c:v>
                </c:pt>
                <c:pt idx="13">
                  <c:v>15700</c:v>
                </c:pt>
                <c:pt idx="14">
                  <c:v>15401</c:v>
                </c:pt>
                <c:pt idx="15">
                  <c:v>15800</c:v>
                </c:pt>
                <c:pt idx="16">
                  <c:v>15800</c:v>
                </c:pt>
                <c:pt idx="17">
                  <c:v>15800</c:v>
                </c:pt>
                <c:pt idx="18">
                  <c:v>15700</c:v>
                </c:pt>
                <c:pt idx="19">
                  <c:v>15850</c:v>
                </c:pt>
                <c:pt idx="20">
                  <c:v>16000</c:v>
                </c:pt>
                <c:pt idx="21">
                  <c:v>16200</c:v>
                </c:pt>
                <c:pt idx="22">
                  <c:v>16300</c:v>
                </c:pt>
                <c:pt idx="23">
                  <c:v>16500</c:v>
                </c:pt>
                <c:pt idx="24">
                  <c:v>16700</c:v>
                </c:pt>
                <c:pt idx="25">
                  <c:v>16800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Egypt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Sheet1!$I$2:$I$27</c:f>
              <c:numCache>
                <c:formatCode>General</c:formatCode>
                <c:ptCount val="26"/>
                <c:pt idx="0">
                  <c:v>9116</c:v>
                </c:pt>
                <c:pt idx="1">
                  <c:v>9247</c:v>
                </c:pt>
                <c:pt idx="2">
                  <c:v>9641</c:v>
                </c:pt>
                <c:pt idx="3">
                  <c:v>9266</c:v>
                </c:pt>
                <c:pt idx="4">
                  <c:v>9289</c:v>
                </c:pt>
                <c:pt idx="5">
                  <c:v>9721</c:v>
                </c:pt>
                <c:pt idx="6">
                  <c:v>10164</c:v>
                </c:pt>
                <c:pt idx="7">
                  <c:v>10283</c:v>
                </c:pt>
                <c:pt idx="8">
                  <c:v>10500</c:v>
                </c:pt>
                <c:pt idx="9">
                  <c:v>10800</c:v>
                </c:pt>
                <c:pt idx="10">
                  <c:v>11100</c:v>
                </c:pt>
                <c:pt idx="11">
                  <c:v>11400</c:v>
                </c:pt>
                <c:pt idx="12">
                  <c:v>11700</c:v>
                </c:pt>
                <c:pt idx="13">
                  <c:v>12000</c:v>
                </c:pt>
                <c:pt idx="14">
                  <c:v>12300</c:v>
                </c:pt>
                <c:pt idx="15">
                  <c:v>12500</c:v>
                </c:pt>
                <c:pt idx="16">
                  <c:v>12600</c:v>
                </c:pt>
                <c:pt idx="17">
                  <c:v>12800</c:v>
                </c:pt>
                <c:pt idx="18">
                  <c:v>12900</c:v>
                </c:pt>
                <c:pt idx="19">
                  <c:v>13300</c:v>
                </c:pt>
                <c:pt idx="20">
                  <c:v>13800</c:v>
                </c:pt>
                <c:pt idx="21">
                  <c:v>14600</c:v>
                </c:pt>
                <c:pt idx="22">
                  <c:v>15300</c:v>
                </c:pt>
                <c:pt idx="23">
                  <c:v>15500</c:v>
                </c:pt>
                <c:pt idx="24">
                  <c:v>16000</c:v>
                </c:pt>
                <c:pt idx="25">
                  <c:v>16500</c:v>
                </c:pt>
              </c:numCache>
            </c:numRef>
          </c:val>
          <c:smooth val="1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Iran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Sheet1!$J$2:$J$27</c:f>
              <c:numCache>
                <c:formatCode>General</c:formatCode>
                <c:ptCount val="26"/>
                <c:pt idx="0">
                  <c:v>9700</c:v>
                </c:pt>
                <c:pt idx="1">
                  <c:v>9865</c:v>
                </c:pt>
                <c:pt idx="2">
                  <c:v>11135</c:v>
                </c:pt>
                <c:pt idx="3">
                  <c:v>10700</c:v>
                </c:pt>
                <c:pt idx="4">
                  <c:v>11140</c:v>
                </c:pt>
                <c:pt idx="5">
                  <c:v>12500</c:v>
                </c:pt>
                <c:pt idx="6">
                  <c:v>12800</c:v>
                </c:pt>
                <c:pt idx="7">
                  <c:v>13500</c:v>
                </c:pt>
                <c:pt idx="8">
                  <c:v>13750</c:v>
                </c:pt>
                <c:pt idx="9">
                  <c:v>14500</c:v>
                </c:pt>
                <c:pt idx="10">
                  <c:v>14500</c:v>
                </c:pt>
                <c:pt idx="11">
                  <c:v>14500</c:v>
                </c:pt>
                <c:pt idx="12">
                  <c:v>14750</c:v>
                </c:pt>
                <c:pt idx="13">
                  <c:v>14750</c:v>
                </c:pt>
                <c:pt idx="14">
                  <c:v>14750</c:v>
                </c:pt>
                <c:pt idx="15">
                  <c:v>14500</c:v>
                </c:pt>
                <c:pt idx="16">
                  <c:v>14250</c:v>
                </c:pt>
                <c:pt idx="17">
                  <c:v>14250</c:v>
                </c:pt>
                <c:pt idx="18">
                  <c:v>14500</c:v>
                </c:pt>
                <c:pt idx="19">
                  <c:v>15000</c:v>
                </c:pt>
                <c:pt idx="20">
                  <c:v>15200</c:v>
                </c:pt>
                <c:pt idx="21">
                  <c:v>15500</c:v>
                </c:pt>
                <c:pt idx="22">
                  <c:v>15800</c:v>
                </c:pt>
                <c:pt idx="23">
                  <c:v>15200</c:v>
                </c:pt>
                <c:pt idx="24">
                  <c:v>14500</c:v>
                </c:pt>
                <c:pt idx="25">
                  <c:v>15300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Brazil</c:v>
                </c:pt>
              </c:strCache>
            </c:strRef>
          </c:tx>
          <c:spPr>
            <a:ln>
              <a:solidFill>
                <a:srgbClr val="3366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Sheet1!$K$2:$K$27</c:f>
              <c:numCache>
                <c:formatCode>General</c:formatCode>
                <c:ptCount val="26"/>
                <c:pt idx="0">
                  <c:v>7100</c:v>
                </c:pt>
                <c:pt idx="1">
                  <c:v>7800</c:v>
                </c:pt>
                <c:pt idx="2">
                  <c:v>7400</c:v>
                </c:pt>
                <c:pt idx="3">
                  <c:v>7844</c:v>
                </c:pt>
                <c:pt idx="4">
                  <c:v>7175</c:v>
                </c:pt>
                <c:pt idx="5">
                  <c:v>7839</c:v>
                </c:pt>
                <c:pt idx="6">
                  <c:v>8075</c:v>
                </c:pt>
                <c:pt idx="7">
                  <c:v>8029</c:v>
                </c:pt>
                <c:pt idx="8">
                  <c:v>8214</c:v>
                </c:pt>
                <c:pt idx="9">
                  <c:v>8281</c:v>
                </c:pt>
                <c:pt idx="10">
                  <c:v>8560</c:v>
                </c:pt>
                <c:pt idx="11">
                  <c:v>8755</c:v>
                </c:pt>
                <c:pt idx="12">
                  <c:v>9347</c:v>
                </c:pt>
                <c:pt idx="13">
                  <c:v>9400</c:v>
                </c:pt>
                <c:pt idx="14">
                  <c:v>9500</c:v>
                </c:pt>
                <c:pt idx="15">
                  <c:v>9600</c:v>
                </c:pt>
                <c:pt idx="16">
                  <c:v>9700</c:v>
                </c:pt>
                <c:pt idx="17">
                  <c:v>9900</c:v>
                </c:pt>
                <c:pt idx="18">
                  <c:v>10000</c:v>
                </c:pt>
                <c:pt idx="19">
                  <c:v>10100</c:v>
                </c:pt>
                <c:pt idx="20">
                  <c:v>10200</c:v>
                </c:pt>
                <c:pt idx="21">
                  <c:v>10500</c:v>
                </c:pt>
                <c:pt idx="22">
                  <c:v>10600</c:v>
                </c:pt>
                <c:pt idx="23">
                  <c:v>10600</c:v>
                </c:pt>
                <c:pt idx="24">
                  <c:v>10700</c:v>
                </c:pt>
                <c:pt idx="25">
                  <c:v>10700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807552"/>
        <c:axId val="158860032"/>
      </c:lineChart>
      <c:catAx>
        <c:axId val="15880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8860032"/>
        <c:crosses val="autoZero"/>
        <c:auto val="1"/>
        <c:lblAlgn val="ctr"/>
        <c:lblOffset val="100"/>
        <c:tickMarkSkip val="1"/>
        <c:noMultiLvlLbl val="0"/>
      </c:catAx>
      <c:valAx>
        <c:axId val="1588600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baseline="0" dirty="0" smtClean="0"/>
                  <a:t>t MT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8.0246913580246909E-2"/>
              <c:y val="2.371893009288851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15880755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01623408185078E-2"/>
          <c:y val="0.10123458808655748"/>
          <c:w val="0.90030208029551861"/>
          <c:h val="0.61998054336723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European Union</c:v>
                </c:pt>
              </c:strCache>
            </c:strRef>
          </c:tx>
          <c:spPr>
            <a:ln>
              <a:solidFill>
                <a:srgbClr val="00359E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27335</c:v>
                </c:pt>
                <c:pt idx="1">
                  <c:v>25581</c:v>
                </c:pt>
                <c:pt idx="2">
                  <c:v>24690</c:v>
                </c:pt>
                <c:pt idx="3">
                  <c:v>26121</c:v>
                </c:pt>
                <c:pt idx="4">
                  <c:v>24405</c:v>
                </c:pt>
                <c:pt idx="5">
                  <c:v>25024</c:v>
                </c:pt>
                <c:pt idx="6">
                  <c:v>28800</c:v>
                </c:pt>
                <c:pt idx="7">
                  <c:v>31100</c:v>
                </c:pt>
                <c:pt idx="8">
                  <c:v>34745</c:v>
                </c:pt>
                <c:pt idx="9">
                  <c:v>37500</c:v>
                </c:pt>
                <c:pt idx="10">
                  <c:v>39601</c:v>
                </c:pt>
                <c:pt idx="11">
                  <c:v>44125</c:v>
                </c:pt>
                <c:pt idx="12">
                  <c:v>52823</c:v>
                </c:pt>
                <c:pt idx="13">
                  <c:v>56546</c:v>
                </c:pt>
                <c:pt idx="14">
                  <c:v>56540</c:v>
                </c:pt>
                <c:pt idx="15">
                  <c:v>60044</c:v>
                </c:pt>
                <c:pt idx="16">
                  <c:v>52452</c:v>
                </c:pt>
                <c:pt idx="17">
                  <c:v>59250</c:v>
                </c:pt>
                <c:pt idx="18">
                  <c:v>63015</c:v>
                </c:pt>
                <c:pt idx="19">
                  <c:v>60232</c:v>
                </c:pt>
                <c:pt idx="20">
                  <c:v>52426</c:v>
                </c:pt>
                <c:pt idx="21">
                  <c:v>60527</c:v>
                </c:pt>
                <c:pt idx="22">
                  <c:v>57522</c:v>
                </c:pt>
                <c:pt idx="23">
                  <c:v>52519</c:v>
                </c:pt>
                <c:pt idx="24">
                  <c:v>57500</c:v>
                </c:pt>
                <c:pt idx="25">
                  <c:v>50500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2500</c:v>
                </c:pt>
                <c:pt idx="1">
                  <c:v>2600</c:v>
                </c:pt>
                <c:pt idx="2">
                  <c:v>2600</c:v>
                </c:pt>
                <c:pt idx="3">
                  <c:v>2700</c:v>
                </c:pt>
                <c:pt idx="4">
                  <c:v>5000</c:v>
                </c:pt>
                <c:pt idx="5">
                  <c:v>2750</c:v>
                </c:pt>
                <c:pt idx="6">
                  <c:v>2700</c:v>
                </c:pt>
                <c:pt idx="7">
                  <c:v>3000</c:v>
                </c:pt>
                <c:pt idx="8">
                  <c:v>3200</c:v>
                </c:pt>
                <c:pt idx="9">
                  <c:v>3400</c:v>
                </c:pt>
                <c:pt idx="10">
                  <c:v>4900</c:v>
                </c:pt>
                <c:pt idx="11">
                  <c:v>5000</c:v>
                </c:pt>
                <c:pt idx="12">
                  <c:v>6500</c:v>
                </c:pt>
                <c:pt idx="13">
                  <c:v>10000</c:v>
                </c:pt>
                <c:pt idx="14">
                  <c:v>9000</c:v>
                </c:pt>
                <c:pt idx="15">
                  <c:v>6500</c:v>
                </c:pt>
                <c:pt idx="16">
                  <c:v>6000</c:v>
                </c:pt>
                <c:pt idx="17">
                  <c:v>4000</c:v>
                </c:pt>
                <c:pt idx="18">
                  <c:v>3500</c:v>
                </c:pt>
                <c:pt idx="19">
                  <c:v>4000</c:v>
                </c:pt>
                <c:pt idx="20">
                  <c:v>8000</c:v>
                </c:pt>
                <c:pt idx="21">
                  <c:v>8000</c:v>
                </c:pt>
                <c:pt idx="22">
                  <c:v>10000</c:v>
                </c:pt>
                <c:pt idx="23">
                  <c:v>13000</c:v>
                </c:pt>
                <c:pt idx="24">
                  <c:v>24000</c:v>
                </c:pt>
                <c:pt idx="25">
                  <c:v>25000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Russia</c:v>
                </c:pt>
              </c:strCache>
            </c:strRef>
          </c:tx>
          <c:spPr>
            <a:ln>
              <a:solidFill>
                <a:srgbClr val="6699FF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26581</c:v>
                </c:pt>
                <c:pt idx="1">
                  <c:v>24790</c:v>
                </c:pt>
                <c:pt idx="2">
                  <c:v>27960</c:v>
                </c:pt>
                <c:pt idx="3">
                  <c:v>32960</c:v>
                </c:pt>
                <c:pt idx="4">
                  <c:v>29723</c:v>
                </c:pt>
                <c:pt idx="5">
                  <c:v>32617</c:v>
                </c:pt>
                <c:pt idx="6">
                  <c:v>26045</c:v>
                </c:pt>
                <c:pt idx="7">
                  <c:v>20446</c:v>
                </c:pt>
                <c:pt idx="8">
                  <c:v>17969</c:v>
                </c:pt>
                <c:pt idx="9">
                  <c:v>14360</c:v>
                </c:pt>
                <c:pt idx="10">
                  <c:v>16397</c:v>
                </c:pt>
                <c:pt idx="11">
                  <c:v>11150</c:v>
                </c:pt>
                <c:pt idx="12">
                  <c:v>11800</c:v>
                </c:pt>
                <c:pt idx="13">
                  <c:v>11500</c:v>
                </c:pt>
                <c:pt idx="14">
                  <c:v>13000</c:v>
                </c:pt>
                <c:pt idx="15">
                  <c:v>15000</c:v>
                </c:pt>
                <c:pt idx="16">
                  <c:v>12500</c:v>
                </c:pt>
                <c:pt idx="17">
                  <c:v>13600</c:v>
                </c:pt>
                <c:pt idx="18">
                  <c:v>14900</c:v>
                </c:pt>
                <c:pt idx="19">
                  <c:v>14100</c:v>
                </c:pt>
                <c:pt idx="20">
                  <c:v>15332</c:v>
                </c:pt>
                <c:pt idx="21">
                  <c:v>16200</c:v>
                </c:pt>
                <c:pt idx="22">
                  <c:v>16800</c:v>
                </c:pt>
                <c:pt idx="23">
                  <c:v>16000</c:v>
                </c:pt>
                <c:pt idx="24">
                  <c:v>15500</c:v>
                </c:pt>
                <c:pt idx="25">
                  <c:v>11900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7898</c:v>
                </c:pt>
                <c:pt idx="1">
                  <c:v>4095</c:v>
                </c:pt>
                <c:pt idx="2">
                  <c:v>3786</c:v>
                </c:pt>
                <c:pt idx="3">
                  <c:v>13129</c:v>
                </c:pt>
                <c:pt idx="4">
                  <c:v>6653</c:v>
                </c:pt>
                <c:pt idx="5">
                  <c:v>5270</c:v>
                </c:pt>
                <c:pt idx="6">
                  <c:v>7396</c:v>
                </c:pt>
                <c:pt idx="7">
                  <c:v>9376</c:v>
                </c:pt>
                <c:pt idx="8">
                  <c:v>4184</c:v>
                </c:pt>
                <c:pt idx="9">
                  <c:v>8371</c:v>
                </c:pt>
                <c:pt idx="10">
                  <c:v>6818</c:v>
                </c:pt>
                <c:pt idx="11">
                  <c:v>10634</c:v>
                </c:pt>
                <c:pt idx="12">
                  <c:v>7600</c:v>
                </c:pt>
                <c:pt idx="13">
                  <c:v>8176</c:v>
                </c:pt>
                <c:pt idx="14">
                  <c:v>4953</c:v>
                </c:pt>
                <c:pt idx="15">
                  <c:v>3150</c:v>
                </c:pt>
                <c:pt idx="16">
                  <c:v>5512</c:v>
                </c:pt>
                <c:pt idx="17">
                  <c:v>4916</c:v>
                </c:pt>
                <c:pt idx="18">
                  <c:v>4263</c:v>
                </c:pt>
                <c:pt idx="19">
                  <c:v>3186</c:v>
                </c:pt>
                <c:pt idx="20">
                  <c:v>434</c:v>
                </c:pt>
                <c:pt idx="21">
                  <c:v>6946</c:v>
                </c:pt>
                <c:pt idx="22">
                  <c:v>4078</c:v>
                </c:pt>
                <c:pt idx="23">
                  <c:v>3518</c:v>
                </c:pt>
                <c:pt idx="24">
                  <c:v>4419</c:v>
                </c:pt>
                <c:pt idx="25">
                  <c:v>10571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Canada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0">
                  <c:v>4438</c:v>
                </c:pt>
                <c:pt idx="1">
                  <c:v>2260</c:v>
                </c:pt>
                <c:pt idx="2">
                  <c:v>2164</c:v>
                </c:pt>
                <c:pt idx="3">
                  <c:v>2919</c:v>
                </c:pt>
                <c:pt idx="4">
                  <c:v>4170</c:v>
                </c:pt>
                <c:pt idx="5">
                  <c:v>4435</c:v>
                </c:pt>
                <c:pt idx="6">
                  <c:v>6311</c:v>
                </c:pt>
                <c:pt idx="7">
                  <c:v>5113</c:v>
                </c:pt>
                <c:pt idx="8">
                  <c:v>5155</c:v>
                </c:pt>
                <c:pt idx="9">
                  <c:v>4389</c:v>
                </c:pt>
                <c:pt idx="10">
                  <c:v>3530</c:v>
                </c:pt>
                <c:pt idx="11">
                  <c:v>4253</c:v>
                </c:pt>
                <c:pt idx="12">
                  <c:v>4062</c:v>
                </c:pt>
                <c:pt idx="13">
                  <c:v>2995</c:v>
                </c:pt>
                <c:pt idx="14">
                  <c:v>3637</c:v>
                </c:pt>
                <c:pt idx="15">
                  <c:v>3512</c:v>
                </c:pt>
                <c:pt idx="16">
                  <c:v>3131</c:v>
                </c:pt>
                <c:pt idx="17">
                  <c:v>3834</c:v>
                </c:pt>
                <c:pt idx="18">
                  <c:v>3817</c:v>
                </c:pt>
                <c:pt idx="19">
                  <c:v>4456</c:v>
                </c:pt>
                <c:pt idx="20">
                  <c:v>2243</c:v>
                </c:pt>
                <c:pt idx="21">
                  <c:v>3110</c:v>
                </c:pt>
                <c:pt idx="22">
                  <c:v>2508</c:v>
                </c:pt>
                <c:pt idx="23">
                  <c:v>2702</c:v>
                </c:pt>
                <c:pt idx="24">
                  <c:v>4702</c:v>
                </c:pt>
                <c:pt idx="25">
                  <c:v>4390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Australia</c:v>
                </c:pt>
              </c:strCache>
            </c:strRef>
          </c:tx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26"/>
                <c:pt idx="0">
                  <c:v>1865</c:v>
                </c:pt>
                <c:pt idx="1">
                  <c:v>950</c:v>
                </c:pt>
                <c:pt idx="2">
                  <c:v>1000</c:v>
                </c:pt>
                <c:pt idx="3">
                  <c:v>1500</c:v>
                </c:pt>
                <c:pt idx="4">
                  <c:v>1366</c:v>
                </c:pt>
                <c:pt idx="5">
                  <c:v>1894</c:v>
                </c:pt>
                <c:pt idx="6">
                  <c:v>1760</c:v>
                </c:pt>
                <c:pt idx="7">
                  <c:v>1633</c:v>
                </c:pt>
                <c:pt idx="8">
                  <c:v>1078</c:v>
                </c:pt>
                <c:pt idx="9">
                  <c:v>717</c:v>
                </c:pt>
                <c:pt idx="10">
                  <c:v>1351</c:v>
                </c:pt>
                <c:pt idx="11">
                  <c:v>1831</c:v>
                </c:pt>
                <c:pt idx="12">
                  <c:v>2478</c:v>
                </c:pt>
                <c:pt idx="13">
                  <c:v>2600</c:v>
                </c:pt>
                <c:pt idx="14">
                  <c:v>2700</c:v>
                </c:pt>
                <c:pt idx="15">
                  <c:v>3400</c:v>
                </c:pt>
                <c:pt idx="16">
                  <c:v>3200</c:v>
                </c:pt>
                <c:pt idx="17">
                  <c:v>3200</c:v>
                </c:pt>
                <c:pt idx="18">
                  <c:v>3700</c:v>
                </c:pt>
                <c:pt idx="19">
                  <c:v>4500</c:v>
                </c:pt>
                <c:pt idx="20">
                  <c:v>3500</c:v>
                </c:pt>
                <c:pt idx="21">
                  <c:v>4150</c:v>
                </c:pt>
                <c:pt idx="22">
                  <c:v>1900</c:v>
                </c:pt>
                <c:pt idx="23">
                  <c:v>2500</c:v>
                </c:pt>
                <c:pt idx="24">
                  <c:v>3200</c:v>
                </c:pt>
                <c:pt idx="25">
                  <c:v>3400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India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Sheet1!$H$2:$H$27</c:f>
              <c:numCache>
                <c:formatCode>General</c:formatCode>
                <c:ptCount val="26"/>
                <c:pt idx="0">
                  <c:v>1800</c:v>
                </c:pt>
                <c:pt idx="1">
                  <c:v>1500</c:v>
                </c:pt>
                <c:pt idx="2">
                  <c:v>1700</c:v>
                </c:pt>
                <c:pt idx="3">
                  <c:v>1600</c:v>
                </c:pt>
                <c:pt idx="4">
                  <c:v>1800</c:v>
                </c:pt>
                <c:pt idx="5">
                  <c:v>1800</c:v>
                </c:pt>
                <c:pt idx="6">
                  <c:v>1800</c:v>
                </c:pt>
                <c:pt idx="7">
                  <c:v>2000</c:v>
                </c:pt>
                <c:pt idx="8">
                  <c:v>2200</c:v>
                </c:pt>
                <c:pt idx="9">
                  <c:v>2100</c:v>
                </c:pt>
                <c:pt idx="10">
                  <c:v>2200</c:v>
                </c:pt>
                <c:pt idx="11">
                  <c:v>2200</c:v>
                </c:pt>
                <c:pt idx="12">
                  <c:v>2500</c:v>
                </c:pt>
                <c:pt idx="13">
                  <c:v>2700</c:v>
                </c:pt>
                <c:pt idx="14">
                  <c:v>2700</c:v>
                </c:pt>
                <c:pt idx="15">
                  <c:v>2900</c:v>
                </c:pt>
                <c:pt idx="16">
                  <c:v>2400</c:v>
                </c:pt>
                <c:pt idx="17">
                  <c:v>2400</c:v>
                </c:pt>
                <c:pt idx="18">
                  <c:v>2200</c:v>
                </c:pt>
                <c:pt idx="19">
                  <c:v>2300</c:v>
                </c:pt>
                <c:pt idx="20">
                  <c:v>2500</c:v>
                </c:pt>
                <c:pt idx="21">
                  <c:v>2500</c:v>
                </c:pt>
                <c:pt idx="22">
                  <c:v>2800</c:v>
                </c:pt>
                <c:pt idx="23">
                  <c:v>2900</c:v>
                </c:pt>
                <c:pt idx="24">
                  <c:v>3100</c:v>
                </c:pt>
                <c:pt idx="25">
                  <c:v>3400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Ukraine</c:v>
                </c:pt>
              </c:strCache>
            </c:strRef>
          </c:tx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Sheet1!$I$2:$I$27</c:f>
              <c:numCache>
                <c:formatCode>General</c:formatCode>
                <c:ptCount val="26"/>
                <c:pt idx="0">
                  <c:v>10879</c:v>
                </c:pt>
                <c:pt idx="1">
                  <c:v>10903</c:v>
                </c:pt>
                <c:pt idx="2">
                  <c:v>13892</c:v>
                </c:pt>
                <c:pt idx="3">
                  <c:v>17130</c:v>
                </c:pt>
                <c:pt idx="4">
                  <c:v>12469</c:v>
                </c:pt>
                <c:pt idx="5">
                  <c:v>11370</c:v>
                </c:pt>
                <c:pt idx="6">
                  <c:v>8810</c:v>
                </c:pt>
                <c:pt idx="7">
                  <c:v>5390</c:v>
                </c:pt>
                <c:pt idx="8">
                  <c:v>5200</c:v>
                </c:pt>
                <c:pt idx="9">
                  <c:v>5200</c:v>
                </c:pt>
                <c:pt idx="10">
                  <c:v>5200</c:v>
                </c:pt>
                <c:pt idx="11">
                  <c:v>2100</c:v>
                </c:pt>
                <c:pt idx="12">
                  <c:v>1900</c:v>
                </c:pt>
                <c:pt idx="13">
                  <c:v>1700</c:v>
                </c:pt>
                <c:pt idx="14">
                  <c:v>3000</c:v>
                </c:pt>
                <c:pt idx="15">
                  <c:v>4000</c:v>
                </c:pt>
                <c:pt idx="16">
                  <c:v>425</c:v>
                </c:pt>
                <c:pt idx="17">
                  <c:v>2100</c:v>
                </c:pt>
                <c:pt idx="18">
                  <c:v>2900</c:v>
                </c:pt>
                <c:pt idx="19">
                  <c:v>2100</c:v>
                </c:pt>
                <c:pt idx="20">
                  <c:v>3000</c:v>
                </c:pt>
                <c:pt idx="21">
                  <c:v>2900</c:v>
                </c:pt>
                <c:pt idx="22">
                  <c:v>3300</c:v>
                </c:pt>
                <c:pt idx="23">
                  <c:v>2800</c:v>
                </c:pt>
                <c:pt idx="24">
                  <c:v>6100</c:v>
                </c:pt>
                <c:pt idx="25">
                  <c:v>3300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265408"/>
        <c:axId val="176062848"/>
      </c:lineChart>
      <c:catAx>
        <c:axId val="16926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76062848"/>
        <c:crosses val="autoZero"/>
        <c:auto val="1"/>
        <c:lblAlgn val="ctr"/>
        <c:lblOffset val="100"/>
        <c:tickMarkSkip val="1"/>
        <c:noMultiLvlLbl val="0"/>
      </c:catAx>
      <c:valAx>
        <c:axId val="1760628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baseline="0" dirty="0" smtClean="0"/>
                  <a:t>t MT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7.8703703703703706E-2"/>
              <c:y val="2.371893009288851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169265408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01623408185078E-2"/>
          <c:y val="0.10123458808655748"/>
          <c:w val="0.90030208029551861"/>
          <c:h val="0.621973047503923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153446</c:v>
                </c:pt>
                <c:pt idx="1">
                  <c:v>132891</c:v>
                </c:pt>
                <c:pt idx="2">
                  <c:v>146120</c:v>
                </c:pt>
                <c:pt idx="3">
                  <c:v>153273</c:v>
                </c:pt>
                <c:pt idx="4">
                  <c:v>160826</c:v>
                </c:pt>
                <c:pt idx="5">
                  <c:v>172927</c:v>
                </c:pt>
                <c:pt idx="6">
                  <c:v>159851</c:v>
                </c:pt>
                <c:pt idx="7">
                  <c:v>182251</c:v>
                </c:pt>
                <c:pt idx="8">
                  <c:v>160552</c:v>
                </c:pt>
                <c:pt idx="9">
                  <c:v>177586</c:v>
                </c:pt>
                <c:pt idx="10">
                  <c:v>185087</c:v>
                </c:pt>
                <c:pt idx="11">
                  <c:v>185788</c:v>
                </c:pt>
                <c:pt idx="12">
                  <c:v>192496</c:v>
                </c:pt>
                <c:pt idx="13">
                  <c:v>198102</c:v>
                </c:pt>
                <c:pt idx="14">
                  <c:v>200941</c:v>
                </c:pt>
                <c:pt idx="15">
                  <c:v>200748</c:v>
                </c:pt>
                <c:pt idx="16">
                  <c:v>211595</c:v>
                </c:pt>
                <c:pt idx="17">
                  <c:v>224610</c:v>
                </c:pt>
                <c:pt idx="18">
                  <c:v>232015</c:v>
                </c:pt>
                <c:pt idx="19">
                  <c:v>230674</c:v>
                </c:pt>
                <c:pt idx="20">
                  <c:v>261632</c:v>
                </c:pt>
                <c:pt idx="21">
                  <c:v>259272</c:v>
                </c:pt>
                <c:pt idx="22">
                  <c:v>281615</c:v>
                </c:pt>
                <c:pt idx="23">
                  <c:v>285123</c:v>
                </c:pt>
                <c:pt idx="24">
                  <c:v>279035</c:v>
                </c:pt>
                <c:pt idx="25">
                  <c:v>263641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67300</c:v>
                </c:pt>
                <c:pt idx="1">
                  <c:v>69000</c:v>
                </c:pt>
                <c:pt idx="2">
                  <c:v>74200</c:v>
                </c:pt>
                <c:pt idx="3">
                  <c:v>79850</c:v>
                </c:pt>
                <c:pt idx="4">
                  <c:v>83200</c:v>
                </c:pt>
                <c:pt idx="5">
                  <c:v>87800</c:v>
                </c:pt>
                <c:pt idx="6">
                  <c:v>92900</c:v>
                </c:pt>
                <c:pt idx="7">
                  <c:v>97000</c:v>
                </c:pt>
                <c:pt idx="8">
                  <c:v>101200</c:v>
                </c:pt>
                <c:pt idx="9">
                  <c:v>105750</c:v>
                </c:pt>
                <c:pt idx="10">
                  <c:v>109500</c:v>
                </c:pt>
                <c:pt idx="11">
                  <c:v>113920</c:v>
                </c:pt>
                <c:pt idx="12">
                  <c:v>117300</c:v>
                </c:pt>
                <c:pt idx="13">
                  <c:v>120240</c:v>
                </c:pt>
                <c:pt idx="14">
                  <c:v>123100</c:v>
                </c:pt>
                <c:pt idx="15">
                  <c:v>125900</c:v>
                </c:pt>
                <c:pt idx="16">
                  <c:v>128400</c:v>
                </c:pt>
                <c:pt idx="17">
                  <c:v>131000</c:v>
                </c:pt>
                <c:pt idx="18">
                  <c:v>137000</c:v>
                </c:pt>
                <c:pt idx="19">
                  <c:v>145000</c:v>
                </c:pt>
                <c:pt idx="20">
                  <c:v>150000</c:v>
                </c:pt>
                <c:pt idx="21">
                  <c:v>153000</c:v>
                </c:pt>
                <c:pt idx="22">
                  <c:v>165000</c:v>
                </c:pt>
                <c:pt idx="23">
                  <c:v>180000</c:v>
                </c:pt>
                <c:pt idx="24">
                  <c:v>188000</c:v>
                </c:pt>
                <c:pt idx="25">
                  <c:v>202000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European Union</c:v>
                </c:pt>
              </c:strCache>
            </c:strRef>
          </c:tx>
          <c:spPr>
            <a:ln>
              <a:solidFill>
                <a:srgbClr val="00359E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30830</c:v>
                </c:pt>
                <c:pt idx="1">
                  <c:v>30641</c:v>
                </c:pt>
                <c:pt idx="2">
                  <c:v>31308</c:v>
                </c:pt>
                <c:pt idx="3">
                  <c:v>27925</c:v>
                </c:pt>
                <c:pt idx="4">
                  <c:v>28714</c:v>
                </c:pt>
                <c:pt idx="5">
                  <c:v>28934</c:v>
                </c:pt>
                <c:pt idx="6">
                  <c:v>31991</c:v>
                </c:pt>
                <c:pt idx="7">
                  <c:v>32238</c:v>
                </c:pt>
                <c:pt idx="8">
                  <c:v>33936</c:v>
                </c:pt>
                <c:pt idx="9">
                  <c:v>36018</c:v>
                </c:pt>
                <c:pt idx="10">
                  <c:v>39071</c:v>
                </c:pt>
                <c:pt idx="11">
                  <c:v>38578</c:v>
                </c:pt>
                <c:pt idx="12">
                  <c:v>59622</c:v>
                </c:pt>
                <c:pt idx="13">
                  <c:v>57088</c:v>
                </c:pt>
                <c:pt idx="14">
                  <c:v>60438</c:v>
                </c:pt>
                <c:pt idx="15">
                  <c:v>59826</c:v>
                </c:pt>
                <c:pt idx="16">
                  <c:v>58014</c:v>
                </c:pt>
                <c:pt idx="17">
                  <c:v>65500</c:v>
                </c:pt>
                <c:pt idx="18">
                  <c:v>63800</c:v>
                </c:pt>
                <c:pt idx="19">
                  <c:v>64300</c:v>
                </c:pt>
                <c:pt idx="20">
                  <c:v>65900</c:v>
                </c:pt>
                <c:pt idx="21">
                  <c:v>63600</c:v>
                </c:pt>
                <c:pt idx="22">
                  <c:v>61300</c:v>
                </c:pt>
                <c:pt idx="23">
                  <c:v>64900</c:v>
                </c:pt>
                <c:pt idx="24">
                  <c:v>69500</c:v>
                </c:pt>
                <c:pt idx="25">
                  <c:v>69300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Brazil</c:v>
                </c:pt>
              </c:strCache>
            </c:strRef>
          </c:tx>
          <c:spPr>
            <a:ln>
              <a:solidFill>
                <a:srgbClr val="266218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24470</c:v>
                </c:pt>
                <c:pt idx="1">
                  <c:v>25108</c:v>
                </c:pt>
                <c:pt idx="2">
                  <c:v>25800</c:v>
                </c:pt>
                <c:pt idx="3">
                  <c:v>25630</c:v>
                </c:pt>
                <c:pt idx="4">
                  <c:v>28670</c:v>
                </c:pt>
                <c:pt idx="5">
                  <c:v>30200</c:v>
                </c:pt>
                <c:pt idx="6">
                  <c:v>33000</c:v>
                </c:pt>
                <c:pt idx="7">
                  <c:v>36000</c:v>
                </c:pt>
                <c:pt idx="8">
                  <c:v>36600</c:v>
                </c:pt>
                <c:pt idx="9">
                  <c:v>36250</c:v>
                </c:pt>
                <c:pt idx="10">
                  <c:v>33400</c:v>
                </c:pt>
                <c:pt idx="11">
                  <c:v>33200</c:v>
                </c:pt>
                <c:pt idx="12">
                  <c:v>33500</c:v>
                </c:pt>
                <c:pt idx="13">
                  <c:v>34500</c:v>
                </c:pt>
                <c:pt idx="14">
                  <c:v>35000</c:v>
                </c:pt>
                <c:pt idx="15">
                  <c:v>35800</c:v>
                </c:pt>
                <c:pt idx="16">
                  <c:v>36300</c:v>
                </c:pt>
                <c:pt idx="17">
                  <c:v>38500</c:v>
                </c:pt>
                <c:pt idx="18">
                  <c:v>39500</c:v>
                </c:pt>
                <c:pt idx="19">
                  <c:v>41000</c:v>
                </c:pt>
                <c:pt idx="20">
                  <c:v>42500</c:v>
                </c:pt>
                <c:pt idx="21">
                  <c:v>45500</c:v>
                </c:pt>
                <c:pt idx="22">
                  <c:v>47000</c:v>
                </c:pt>
                <c:pt idx="23">
                  <c:v>49500</c:v>
                </c:pt>
                <c:pt idx="24">
                  <c:v>50500</c:v>
                </c:pt>
                <c:pt idx="25">
                  <c:v>52000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Mexico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0">
                  <c:v>13024</c:v>
                </c:pt>
                <c:pt idx="1">
                  <c:v>13447</c:v>
                </c:pt>
                <c:pt idx="2">
                  <c:v>13989</c:v>
                </c:pt>
                <c:pt idx="3">
                  <c:v>15239</c:v>
                </c:pt>
                <c:pt idx="4">
                  <c:v>16451</c:v>
                </c:pt>
                <c:pt idx="5">
                  <c:v>18461</c:v>
                </c:pt>
                <c:pt idx="6">
                  <c:v>20500</c:v>
                </c:pt>
                <c:pt idx="7">
                  <c:v>20250</c:v>
                </c:pt>
                <c:pt idx="8">
                  <c:v>23200</c:v>
                </c:pt>
                <c:pt idx="9">
                  <c:v>22090</c:v>
                </c:pt>
                <c:pt idx="10">
                  <c:v>22000</c:v>
                </c:pt>
                <c:pt idx="11">
                  <c:v>23040</c:v>
                </c:pt>
                <c:pt idx="12">
                  <c:v>23660</c:v>
                </c:pt>
                <c:pt idx="13">
                  <c:v>24000</c:v>
                </c:pt>
                <c:pt idx="14">
                  <c:v>23600</c:v>
                </c:pt>
                <c:pt idx="15">
                  <c:v>24700</c:v>
                </c:pt>
                <c:pt idx="16">
                  <c:v>26400</c:v>
                </c:pt>
                <c:pt idx="17">
                  <c:v>27900</c:v>
                </c:pt>
                <c:pt idx="18">
                  <c:v>27900</c:v>
                </c:pt>
                <c:pt idx="19">
                  <c:v>30700</c:v>
                </c:pt>
                <c:pt idx="20">
                  <c:v>32000</c:v>
                </c:pt>
                <c:pt idx="21">
                  <c:v>32400</c:v>
                </c:pt>
                <c:pt idx="22">
                  <c:v>30200</c:v>
                </c:pt>
                <c:pt idx="23">
                  <c:v>29500</c:v>
                </c:pt>
                <c:pt idx="24">
                  <c:v>29000</c:v>
                </c:pt>
                <c:pt idx="25">
                  <c:v>27000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India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26"/>
                <c:pt idx="0">
                  <c:v>5996</c:v>
                </c:pt>
                <c:pt idx="1">
                  <c:v>8179</c:v>
                </c:pt>
                <c:pt idx="2">
                  <c:v>9451</c:v>
                </c:pt>
                <c:pt idx="3">
                  <c:v>9261</c:v>
                </c:pt>
                <c:pt idx="4">
                  <c:v>8156</c:v>
                </c:pt>
                <c:pt idx="5">
                  <c:v>9965</c:v>
                </c:pt>
                <c:pt idx="6">
                  <c:v>9564</c:v>
                </c:pt>
                <c:pt idx="7">
                  <c:v>8868</c:v>
                </c:pt>
                <c:pt idx="8">
                  <c:v>9488</c:v>
                </c:pt>
                <c:pt idx="9">
                  <c:v>10304</c:v>
                </c:pt>
                <c:pt idx="10">
                  <c:v>10946</c:v>
                </c:pt>
                <c:pt idx="11">
                  <c:v>10853</c:v>
                </c:pt>
                <c:pt idx="12">
                  <c:v>11350</c:v>
                </c:pt>
                <c:pt idx="13">
                  <c:v>11950</c:v>
                </c:pt>
                <c:pt idx="14">
                  <c:v>12700</c:v>
                </c:pt>
                <c:pt idx="15">
                  <c:v>12000</c:v>
                </c:pt>
                <c:pt idx="16">
                  <c:v>13500</c:v>
                </c:pt>
                <c:pt idx="17">
                  <c:v>13900</c:v>
                </c:pt>
                <c:pt idx="18">
                  <c:v>14200</c:v>
                </c:pt>
                <c:pt idx="19">
                  <c:v>13900</c:v>
                </c:pt>
                <c:pt idx="20">
                  <c:v>14200</c:v>
                </c:pt>
                <c:pt idx="21">
                  <c:v>17000</c:v>
                </c:pt>
                <c:pt idx="22">
                  <c:v>15100</c:v>
                </c:pt>
                <c:pt idx="23">
                  <c:v>18100</c:v>
                </c:pt>
                <c:pt idx="24">
                  <c:v>17200</c:v>
                </c:pt>
                <c:pt idx="25">
                  <c:v>17500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Japan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Sheet1!$H$2:$H$27</c:f>
              <c:numCache>
                <c:formatCode>General</c:formatCode>
                <c:ptCount val="26"/>
                <c:pt idx="0">
                  <c:v>16600</c:v>
                </c:pt>
                <c:pt idx="1">
                  <c:v>15950</c:v>
                </c:pt>
                <c:pt idx="2">
                  <c:v>15743</c:v>
                </c:pt>
                <c:pt idx="3">
                  <c:v>16379</c:v>
                </c:pt>
                <c:pt idx="4">
                  <c:v>16530</c:v>
                </c:pt>
                <c:pt idx="5">
                  <c:v>16850</c:v>
                </c:pt>
                <c:pt idx="6">
                  <c:v>16450</c:v>
                </c:pt>
                <c:pt idx="7">
                  <c:v>16450</c:v>
                </c:pt>
                <c:pt idx="8">
                  <c:v>16100</c:v>
                </c:pt>
                <c:pt idx="9">
                  <c:v>16100</c:v>
                </c:pt>
                <c:pt idx="10">
                  <c:v>15900</c:v>
                </c:pt>
                <c:pt idx="11">
                  <c:v>16436</c:v>
                </c:pt>
                <c:pt idx="12">
                  <c:v>16317</c:v>
                </c:pt>
                <c:pt idx="13">
                  <c:v>16200</c:v>
                </c:pt>
                <c:pt idx="14">
                  <c:v>16300</c:v>
                </c:pt>
                <c:pt idx="15">
                  <c:v>16800</c:v>
                </c:pt>
                <c:pt idx="16">
                  <c:v>17200</c:v>
                </c:pt>
                <c:pt idx="17">
                  <c:v>16500</c:v>
                </c:pt>
                <c:pt idx="18">
                  <c:v>16700</c:v>
                </c:pt>
                <c:pt idx="19">
                  <c:v>16500</c:v>
                </c:pt>
                <c:pt idx="20">
                  <c:v>16600</c:v>
                </c:pt>
                <c:pt idx="21">
                  <c:v>16700</c:v>
                </c:pt>
                <c:pt idx="22">
                  <c:v>16300</c:v>
                </c:pt>
                <c:pt idx="23">
                  <c:v>15700</c:v>
                </c:pt>
                <c:pt idx="24">
                  <c:v>14900</c:v>
                </c:pt>
                <c:pt idx="25">
                  <c:v>14500</c:v>
                </c:pt>
              </c:numCache>
            </c:numRef>
          </c:val>
          <c:smooth val="1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Egypt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Sheet1!$I$2:$I$27</c:f>
              <c:numCache>
                <c:formatCode>General</c:formatCode>
                <c:ptCount val="26"/>
                <c:pt idx="0">
                  <c:v>5486</c:v>
                </c:pt>
                <c:pt idx="1">
                  <c:v>5542</c:v>
                </c:pt>
                <c:pt idx="2">
                  <c:v>5778</c:v>
                </c:pt>
                <c:pt idx="3">
                  <c:v>6541</c:v>
                </c:pt>
                <c:pt idx="4">
                  <c:v>5873</c:v>
                </c:pt>
                <c:pt idx="5">
                  <c:v>6297</c:v>
                </c:pt>
                <c:pt idx="6">
                  <c:v>6875</c:v>
                </c:pt>
                <c:pt idx="7">
                  <c:v>7998</c:v>
                </c:pt>
                <c:pt idx="8">
                  <c:v>7810</c:v>
                </c:pt>
                <c:pt idx="9">
                  <c:v>9026</c:v>
                </c:pt>
                <c:pt idx="10">
                  <c:v>9255</c:v>
                </c:pt>
                <c:pt idx="11">
                  <c:v>9292</c:v>
                </c:pt>
                <c:pt idx="12">
                  <c:v>10200</c:v>
                </c:pt>
                <c:pt idx="13">
                  <c:v>10900</c:v>
                </c:pt>
                <c:pt idx="14">
                  <c:v>11200</c:v>
                </c:pt>
                <c:pt idx="15">
                  <c:v>10900</c:v>
                </c:pt>
                <c:pt idx="16">
                  <c:v>9200</c:v>
                </c:pt>
                <c:pt idx="17">
                  <c:v>11300</c:v>
                </c:pt>
                <c:pt idx="18">
                  <c:v>10100</c:v>
                </c:pt>
                <c:pt idx="19">
                  <c:v>10700</c:v>
                </c:pt>
                <c:pt idx="20">
                  <c:v>10400</c:v>
                </c:pt>
                <c:pt idx="21">
                  <c:v>11100</c:v>
                </c:pt>
                <c:pt idx="22">
                  <c:v>12000</c:v>
                </c:pt>
                <c:pt idx="23">
                  <c:v>12500</c:v>
                </c:pt>
                <c:pt idx="24">
                  <c:v>11700</c:v>
                </c:pt>
                <c:pt idx="25">
                  <c:v>11700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026368"/>
        <c:axId val="182260480"/>
      </c:lineChart>
      <c:catAx>
        <c:axId val="18002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82260480"/>
        <c:crosses val="autoZero"/>
        <c:auto val="1"/>
        <c:lblAlgn val="ctr"/>
        <c:lblOffset val="100"/>
        <c:tickMarkSkip val="1"/>
        <c:noMultiLvlLbl val="0"/>
      </c:catAx>
      <c:valAx>
        <c:axId val="1822604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baseline="0" dirty="0" smtClean="0"/>
                  <a:t>t MT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7.8703703703703706E-2"/>
              <c:y val="2.371893009288851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180026368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01623408185078E-2"/>
          <c:y val="0.10123458808655748"/>
          <c:w val="0.90030208029551861"/>
          <c:h val="0.605950380062762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31794</c:v>
                </c:pt>
                <c:pt idx="1">
                  <c:v>32965</c:v>
                </c:pt>
                <c:pt idx="2">
                  <c:v>34800</c:v>
                </c:pt>
                <c:pt idx="3">
                  <c:v>36201</c:v>
                </c:pt>
                <c:pt idx="4">
                  <c:v>38953</c:v>
                </c:pt>
                <c:pt idx="5">
                  <c:v>39518</c:v>
                </c:pt>
                <c:pt idx="6">
                  <c:v>40977</c:v>
                </c:pt>
                <c:pt idx="7">
                  <c:v>43569</c:v>
                </c:pt>
                <c:pt idx="8">
                  <c:v>41356</c:v>
                </c:pt>
                <c:pt idx="9">
                  <c:v>43544</c:v>
                </c:pt>
                <c:pt idx="10">
                  <c:v>46639</c:v>
                </c:pt>
                <c:pt idx="11">
                  <c:v>47291</c:v>
                </c:pt>
                <c:pt idx="12">
                  <c:v>49163</c:v>
                </c:pt>
                <c:pt idx="13">
                  <c:v>50215</c:v>
                </c:pt>
                <c:pt idx="14">
                  <c:v>52376</c:v>
                </c:pt>
                <c:pt idx="15">
                  <c:v>59814</c:v>
                </c:pt>
                <c:pt idx="16">
                  <c:v>64745</c:v>
                </c:pt>
                <c:pt idx="17">
                  <c:v>68772</c:v>
                </c:pt>
                <c:pt idx="18">
                  <c:v>76685</c:v>
                </c:pt>
                <c:pt idx="19">
                  <c:v>89948</c:v>
                </c:pt>
                <c:pt idx="20">
                  <c:v>112839</c:v>
                </c:pt>
                <c:pt idx="21">
                  <c:v>127647</c:v>
                </c:pt>
                <c:pt idx="22">
                  <c:v>151416</c:v>
                </c:pt>
                <c:pt idx="23">
                  <c:v>163215</c:v>
                </c:pt>
                <c:pt idx="24">
                  <c:v>163291</c:v>
                </c:pt>
                <c:pt idx="25">
                  <c:v>153521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24300</c:v>
                </c:pt>
                <c:pt idx="1">
                  <c:v>24000</c:v>
                </c:pt>
                <c:pt idx="2">
                  <c:v>26200</c:v>
                </c:pt>
                <c:pt idx="3">
                  <c:v>26500</c:v>
                </c:pt>
                <c:pt idx="4">
                  <c:v>26700</c:v>
                </c:pt>
                <c:pt idx="5">
                  <c:v>26800</c:v>
                </c:pt>
                <c:pt idx="6">
                  <c:v>26900</c:v>
                </c:pt>
                <c:pt idx="7">
                  <c:v>26000</c:v>
                </c:pt>
                <c:pt idx="8">
                  <c:v>26200</c:v>
                </c:pt>
                <c:pt idx="9">
                  <c:v>26750</c:v>
                </c:pt>
                <c:pt idx="10">
                  <c:v>27000</c:v>
                </c:pt>
                <c:pt idx="11">
                  <c:v>27420</c:v>
                </c:pt>
                <c:pt idx="12">
                  <c:v>27800</c:v>
                </c:pt>
                <c:pt idx="13">
                  <c:v>28240</c:v>
                </c:pt>
                <c:pt idx="14">
                  <c:v>29100</c:v>
                </c:pt>
                <c:pt idx="15">
                  <c:v>29900</c:v>
                </c:pt>
                <c:pt idx="16">
                  <c:v>31400</c:v>
                </c:pt>
                <c:pt idx="17">
                  <c:v>33000</c:v>
                </c:pt>
                <c:pt idx="18">
                  <c:v>36000</c:v>
                </c:pt>
                <c:pt idx="19">
                  <c:v>41000</c:v>
                </c:pt>
                <c:pt idx="20">
                  <c:v>44000</c:v>
                </c:pt>
                <c:pt idx="21">
                  <c:v>45000</c:v>
                </c:pt>
                <c:pt idx="22">
                  <c:v>47000</c:v>
                </c:pt>
                <c:pt idx="23">
                  <c:v>52000</c:v>
                </c:pt>
                <c:pt idx="24">
                  <c:v>57000</c:v>
                </c:pt>
                <c:pt idx="25">
                  <c:v>58000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European Union</c:v>
                </c:pt>
              </c:strCache>
            </c:strRef>
          </c:tx>
          <c:spPr>
            <a:ln>
              <a:solidFill>
                <a:srgbClr val="00359E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7704</c:v>
                </c:pt>
                <c:pt idx="1">
                  <c:v>7558</c:v>
                </c:pt>
                <c:pt idx="2">
                  <c:v>7996</c:v>
                </c:pt>
                <c:pt idx="3">
                  <c:v>7659</c:v>
                </c:pt>
                <c:pt idx="4">
                  <c:v>7834</c:v>
                </c:pt>
                <c:pt idx="5">
                  <c:v>8199</c:v>
                </c:pt>
                <c:pt idx="6">
                  <c:v>8208</c:v>
                </c:pt>
                <c:pt idx="7">
                  <c:v>8358</c:v>
                </c:pt>
                <c:pt idx="8">
                  <c:v>8231</c:v>
                </c:pt>
                <c:pt idx="9">
                  <c:v>8758</c:v>
                </c:pt>
                <c:pt idx="10">
                  <c:v>9066</c:v>
                </c:pt>
                <c:pt idx="11">
                  <c:v>8716</c:v>
                </c:pt>
                <c:pt idx="12">
                  <c:v>11394</c:v>
                </c:pt>
                <c:pt idx="13">
                  <c:v>12250</c:v>
                </c:pt>
                <c:pt idx="14">
                  <c:v>12880</c:v>
                </c:pt>
                <c:pt idx="15">
                  <c:v>12617</c:v>
                </c:pt>
                <c:pt idx="16">
                  <c:v>12350</c:v>
                </c:pt>
                <c:pt idx="17">
                  <c:v>12750</c:v>
                </c:pt>
                <c:pt idx="18">
                  <c:v>14600</c:v>
                </c:pt>
                <c:pt idx="19">
                  <c:v>13200</c:v>
                </c:pt>
                <c:pt idx="20">
                  <c:v>13100</c:v>
                </c:pt>
                <c:pt idx="21">
                  <c:v>14700</c:v>
                </c:pt>
                <c:pt idx="22">
                  <c:v>14800</c:v>
                </c:pt>
                <c:pt idx="23">
                  <c:v>15000</c:v>
                </c:pt>
                <c:pt idx="24">
                  <c:v>15500</c:v>
                </c:pt>
                <c:pt idx="25">
                  <c:v>16300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Mexico</c:v>
                </c:pt>
              </c:strCache>
            </c:strRef>
          </c:tx>
          <c:spPr>
            <a:ln>
              <a:solidFill>
                <a:srgbClr val="3366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12674</c:v>
                </c:pt>
                <c:pt idx="1">
                  <c:v>13097</c:v>
                </c:pt>
                <c:pt idx="2">
                  <c:v>13139</c:v>
                </c:pt>
                <c:pt idx="3">
                  <c:v>13539</c:v>
                </c:pt>
                <c:pt idx="4">
                  <c:v>13901</c:v>
                </c:pt>
                <c:pt idx="5">
                  <c:v>14886</c:v>
                </c:pt>
                <c:pt idx="6">
                  <c:v>15000</c:v>
                </c:pt>
                <c:pt idx="7">
                  <c:v>14850</c:v>
                </c:pt>
                <c:pt idx="8">
                  <c:v>15100</c:v>
                </c:pt>
                <c:pt idx="9">
                  <c:v>15000</c:v>
                </c:pt>
                <c:pt idx="10">
                  <c:v>14850</c:v>
                </c:pt>
                <c:pt idx="11">
                  <c:v>15530</c:v>
                </c:pt>
                <c:pt idx="12">
                  <c:v>15400</c:v>
                </c:pt>
                <c:pt idx="13">
                  <c:v>15200</c:v>
                </c:pt>
                <c:pt idx="14">
                  <c:v>15200</c:v>
                </c:pt>
                <c:pt idx="15">
                  <c:v>15200</c:v>
                </c:pt>
                <c:pt idx="16">
                  <c:v>15200</c:v>
                </c:pt>
                <c:pt idx="17">
                  <c:v>15300</c:v>
                </c:pt>
                <c:pt idx="18">
                  <c:v>15500</c:v>
                </c:pt>
                <c:pt idx="19">
                  <c:v>15600</c:v>
                </c:pt>
                <c:pt idx="20">
                  <c:v>15800</c:v>
                </c:pt>
                <c:pt idx="21">
                  <c:v>16000</c:v>
                </c:pt>
                <c:pt idx="22">
                  <c:v>16000</c:v>
                </c:pt>
                <c:pt idx="23">
                  <c:v>15800</c:v>
                </c:pt>
                <c:pt idx="24">
                  <c:v>15800</c:v>
                </c:pt>
                <c:pt idx="25">
                  <c:v>16000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1987/88</c:v>
                </c:pt>
                <c:pt idx="1">
                  <c:v>1988/89</c:v>
                </c:pt>
                <c:pt idx="2">
                  <c:v>1989/90</c:v>
                </c:pt>
                <c:pt idx="3">
                  <c:v>1990/91</c:v>
                </c:pt>
                <c:pt idx="4">
                  <c:v>1991/92</c:v>
                </c:pt>
                <c:pt idx="5">
                  <c:v>1992/93</c:v>
                </c:pt>
                <c:pt idx="6">
                  <c:v>1993/94</c:v>
                </c:pt>
                <c:pt idx="7">
                  <c:v>1994/95</c:v>
                </c:pt>
                <c:pt idx="8">
                  <c:v>1995/96</c:v>
                </c:pt>
                <c:pt idx="9">
                  <c:v>1996/97</c:v>
                </c:pt>
                <c:pt idx="10">
                  <c:v>1997/98</c:v>
                </c:pt>
                <c:pt idx="11">
                  <c:v>1998/99</c:v>
                </c:pt>
                <c:pt idx="12">
                  <c:v>1999/00</c:v>
                </c:pt>
                <c:pt idx="13">
                  <c:v>2000/01</c:v>
                </c:pt>
                <c:pt idx="14">
                  <c:v>2001/02</c:v>
                </c:pt>
                <c:pt idx="15">
                  <c:v>2002/03</c:v>
                </c:pt>
                <c:pt idx="16">
                  <c:v>2003/04</c:v>
                </c:pt>
                <c:pt idx="17">
                  <c:v>2004/05</c:v>
                </c:pt>
                <c:pt idx="18">
                  <c:v>2005/06</c:v>
                </c:pt>
                <c:pt idx="19">
                  <c:v>2006/07</c:v>
                </c:pt>
                <c:pt idx="20">
                  <c:v>2007/08</c:v>
                </c:pt>
                <c:pt idx="21">
                  <c:v>2008/09</c:v>
                </c:pt>
                <c:pt idx="22">
                  <c:v>2009/10</c:v>
                </c:pt>
                <c:pt idx="23">
                  <c:v>2010/11</c:v>
                </c:pt>
                <c:pt idx="24">
                  <c:v>2011/12</c:v>
                </c:pt>
                <c:pt idx="25">
                  <c:v>2012/13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0">
                  <c:v>4917</c:v>
                </c:pt>
                <c:pt idx="1">
                  <c:v>7079</c:v>
                </c:pt>
                <c:pt idx="2">
                  <c:v>7151</c:v>
                </c:pt>
                <c:pt idx="3">
                  <c:v>6961</c:v>
                </c:pt>
                <c:pt idx="4">
                  <c:v>6406</c:v>
                </c:pt>
                <c:pt idx="5">
                  <c:v>7065</c:v>
                </c:pt>
                <c:pt idx="6">
                  <c:v>6964</c:v>
                </c:pt>
                <c:pt idx="7">
                  <c:v>6968</c:v>
                </c:pt>
                <c:pt idx="8">
                  <c:v>6988</c:v>
                </c:pt>
                <c:pt idx="9">
                  <c:v>7004</c:v>
                </c:pt>
                <c:pt idx="10">
                  <c:v>7046</c:v>
                </c:pt>
                <c:pt idx="11">
                  <c:v>6953</c:v>
                </c:pt>
                <c:pt idx="12">
                  <c:v>6800</c:v>
                </c:pt>
                <c:pt idx="13">
                  <c:v>6800</c:v>
                </c:pt>
                <c:pt idx="14">
                  <c:v>6700</c:v>
                </c:pt>
                <c:pt idx="15">
                  <c:v>6800</c:v>
                </c:pt>
                <c:pt idx="16">
                  <c:v>7400</c:v>
                </c:pt>
                <c:pt idx="17">
                  <c:v>7500</c:v>
                </c:pt>
                <c:pt idx="18">
                  <c:v>8200</c:v>
                </c:pt>
                <c:pt idx="19">
                  <c:v>7500</c:v>
                </c:pt>
                <c:pt idx="20">
                  <c:v>7500</c:v>
                </c:pt>
                <c:pt idx="21">
                  <c:v>9500</c:v>
                </c:pt>
                <c:pt idx="22">
                  <c:v>7800</c:v>
                </c:pt>
                <c:pt idx="23">
                  <c:v>9100</c:v>
                </c:pt>
                <c:pt idx="24">
                  <c:v>8400</c:v>
                </c:pt>
                <c:pt idx="25">
                  <c:v>8600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357440"/>
        <c:axId val="202801152"/>
      </c:lineChart>
      <c:catAx>
        <c:axId val="187357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02801152"/>
        <c:crosses val="autoZero"/>
        <c:auto val="1"/>
        <c:lblAlgn val="ctr"/>
        <c:lblOffset val="100"/>
        <c:tickMarkSkip val="1"/>
        <c:noMultiLvlLbl val="0"/>
      </c:catAx>
      <c:valAx>
        <c:axId val="2028011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baseline="0" dirty="0" smtClean="0"/>
                  <a:t>t MT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7.8703703703703706E-2"/>
              <c:y val="2.3718930092888519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18735744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2857E09-ADEE-4BE4-BD99-0CE761370E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66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3537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17060C3-425A-40C8-96DE-44F040BD28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139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2B6B6-0E7A-4DDC-994B-6AD7892C4C38}" type="slidenum">
              <a:rPr lang="en-GB"/>
              <a:pPr/>
              <a:t>20</a:t>
            </a:fld>
            <a:endParaRPr lang="en-GB"/>
          </a:p>
        </p:txBody>
      </p:sp>
      <p:sp>
        <p:nvSpPr>
          <p:cNvPr id="329730" name="Rectangle 7"/>
          <p:cNvSpPr txBox="1">
            <a:spLocks noGrp="1" noChangeArrowheads="1"/>
          </p:cNvSpPr>
          <p:nvPr/>
        </p:nvSpPr>
        <p:spPr bwMode="auto">
          <a:xfrm>
            <a:off x="3854397" y="9445302"/>
            <a:ext cx="294962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73" tIns="48036" rIns="96073" bIns="48036" anchor="b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8600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597025" indent="-227013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2054225" indent="-228600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511425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625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825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3025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0E8727D-5DA6-4CA5-9F7B-17FA611154BB}" type="slidenum">
              <a:rPr lang="en-GB" sz="1300" b="0"/>
              <a:pPr algn="r"/>
              <a:t>20</a:t>
            </a:fld>
            <a:endParaRPr lang="en-GB" sz="1300" b="0"/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73637" cy="3730625"/>
          </a:xfrm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5042"/>
            <a:ext cx="5444490" cy="4473251"/>
          </a:xfrm>
        </p:spPr>
        <p:txBody>
          <a:bodyPr lIns="96073" tIns="48036" rIns="96073" bIns="48036"/>
          <a:lstStyle/>
          <a:p>
            <a:r>
              <a:rPr lang="en-GB" b="1"/>
              <a:t>Sources:</a:t>
            </a:r>
            <a:r>
              <a:rPr lang="en-GB"/>
              <a:t>	European Commission - DG </a:t>
            </a:r>
            <a:r>
              <a:rPr lang="en-GB">
                <a:solidFill>
                  <a:srgbClr val="000000"/>
                </a:solidFill>
              </a:rPr>
              <a:t>Agriculture and Rural Development (</a:t>
            </a:r>
            <a:r>
              <a:rPr lang="en-GB"/>
              <a:t>Unit I.1)</a:t>
            </a:r>
          </a:p>
          <a:p>
            <a:r>
              <a:rPr lang="en-GB"/>
              <a:t>		GDP – Eurostat (average 2007-2009)</a:t>
            </a:r>
          </a:p>
          <a:p>
            <a:r>
              <a:rPr lang="en-GB" b="1"/>
              <a:t>Updated:	2.12.2010</a:t>
            </a:r>
          </a:p>
          <a:p>
            <a:endParaRPr lang="en-GB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2B6B6-0E7A-4DDC-994B-6AD7892C4C38}" type="slidenum">
              <a:rPr lang="en-GB"/>
              <a:pPr/>
              <a:t>21</a:t>
            </a:fld>
            <a:endParaRPr lang="en-GB"/>
          </a:p>
        </p:txBody>
      </p:sp>
      <p:sp>
        <p:nvSpPr>
          <p:cNvPr id="329730" name="Rectangle 7"/>
          <p:cNvSpPr txBox="1">
            <a:spLocks noGrp="1" noChangeArrowheads="1"/>
          </p:cNvSpPr>
          <p:nvPr/>
        </p:nvSpPr>
        <p:spPr bwMode="auto">
          <a:xfrm>
            <a:off x="3854397" y="9445302"/>
            <a:ext cx="294962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73" tIns="48036" rIns="96073" bIns="48036" anchor="b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8600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597025" indent="-227013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2054225" indent="-228600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511425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625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825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3025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0E8727D-5DA6-4CA5-9F7B-17FA611154BB}" type="slidenum">
              <a:rPr lang="en-GB" sz="1300" b="0"/>
              <a:pPr algn="r"/>
              <a:t>21</a:t>
            </a:fld>
            <a:endParaRPr lang="en-GB" sz="1300" b="0"/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73637" cy="3730625"/>
          </a:xfrm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5042"/>
            <a:ext cx="5444490" cy="4473251"/>
          </a:xfrm>
        </p:spPr>
        <p:txBody>
          <a:bodyPr lIns="96073" tIns="48036" rIns="96073" bIns="48036"/>
          <a:lstStyle/>
          <a:p>
            <a:r>
              <a:rPr lang="en-GB" b="1"/>
              <a:t>Sources:</a:t>
            </a:r>
            <a:r>
              <a:rPr lang="en-GB"/>
              <a:t>	European Commission - DG </a:t>
            </a:r>
            <a:r>
              <a:rPr lang="en-GB">
                <a:solidFill>
                  <a:srgbClr val="000000"/>
                </a:solidFill>
              </a:rPr>
              <a:t>Agriculture and Rural Development (</a:t>
            </a:r>
            <a:r>
              <a:rPr lang="en-GB"/>
              <a:t>Unit I.1)</a:t>
            </a:r>
          </a:p>
          <a:p>
            <a:r>
              <a:rPr lang="en-GB"/>
              <a:t>		GDP – Eurostat (average 2007-2009)</a:t>
            </a:r>
          </a:p>
          <a:p>
            <a:r>
              <a:rPr lang="en-GB" b="1"/>
              <a:t>Updated:	2.12.2010</a:t>
            </a:r>
          </a:p>
          <a:p>
            <a:endParaRPr lang="en-GB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0F4A9AA-B783-45B1-9CF4-402121E77A7B}" type="slidenum">
              <a:rPr lang="en-GB" sz="1200" b="0" smtClean="0">
                <a:solidFill>
                  <a:srgbClr val="000000"/>
                </a:solidFill>
                <a:latin typeface="Arial" charset="0"/>
              </a:rPr>
              <a:pPr eaLnBrk="1" hangingPunct="1"/>
              <a:t>23</a:t>
            </a:fld>
            <a:endParaRPr lang="en-GB" sz="12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A26E18B7-7538-48C4-AE70-14831944B481}" type="slidenum">
              <a:rPr lang="en-GB" sz="1200" b="0" smtClean="0">
                <a:solidFill>
                  <a:srgbClr val="000000"/>
                </a:solidFill>
                <a:latin typeface="Arial" charset="0"/>
              </a:rPr>
              <a:pPr eaLnBrk="1" hangingPunct="1"/>
              <a:t>25</a:t>
            </a:fld>
            <a:endParaRPr lang="en-GB" sz="12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2E77C1-F5B1-4E01-9E54-60C62F679E7A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84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8359760-CC1B-430C-A400-C994812D890B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28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F0F84A34-FC12-4D1C-AF86-733E557F0308}" type="slidenum">
              <a:rPr lang="en-GB" sz="1200" b="0" smtClean="0">
                <a:solidFill>
                  <a:srgbClr val="000000"/>
                </a:solidFill>
                <a:latin typeface="Arial" charset="0"/>
              </a:rPr>
              <a:pPr eaLnBrk="1" hangingPunct="1"/>
              <a:t>29</a:t>
            </a:fld>
            <a:endParaRPr lang="en-GB" sz="12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7500" y="965200"/>
            <a:ext cx="5021263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700808"/>
            <a:ext cx="424847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4509120"/>
            <a:ext cx="4752528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CF8F63A9-B7FA-47B5-AE80-7C728C41B7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11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48121-A0E6-4840-AACC-CE69FDC640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48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D77B-DCA4-4E67-9843-2CD6DD309B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65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3354-61B9-4794-8E5A-8125D9C235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06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1052513"/>
            <a:ext cx="2146300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1052513"/>
            <a:ext cx="62865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4D7C5-EB8B-4F0C-92CE-C18A0553C5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26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D_Repository\A_Workzone\10_Future of CAP (post 2013)\11_Legal Proposals\7_ppts\pictures 2013\9989460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4151313"/>
            <a:ext cx="2316162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4127500" y="965200"/>
            <a:ext cx="5021263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D_Repository\A_Workzone\10_Future of CAP (post 2013)\11_Legal Proposals\7_ppts\pictures 2013\93789739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1313"/>
            <a:ext cx="1811338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G:\D_Repository\A_Workzone\10_Future of CAP (post 2013)\11_Legal Proposals\7_ppts\pictures 2013\200392720-001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850"/>
            <a:ext cx="21272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G:\D_Repository\A_Workzone\10_Future of CAP (post 2013)\11_Legal Proposals\7_ppts\pictures 2013\55843765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767013"/>
            <a:ext cx="10017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G:\D_Repository\A_Workzone\10_Future of CAP (post 2013)\11_Legal Proposals\7_ppts\pictures 2013\95510563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724150"/>
            <a:ext cx="10001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G:\D_Repository\A_Workzone\10_Future of CAP (post 2013)\11_Legal Proposals\7_ppts\pictures 2013\137221180_copy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958850"/>
            <a:ext cx="20002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6016" y="1700808"/>
            <a:ext cx="424847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05094" y="4077072"/>
            <a:ext cx="4752528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3B7816D3-D941-4E32-BFC2-C701ACF1D9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98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965200"/>
            <a:ext cx="4813300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700808"/>
            <a:ext cx="460851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03" y="4509120"/>
            <a:ext cx="4705795" cy="11525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Subtitle</a:t>
            </a:r>
            <a:endParaRPr lang="en-GB" noProof="0" dirty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9CDF8B13-E21A-4FE8-9A7C-F4A1DE5AB1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91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65200"/>
            <a:ext cx="915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2349500"/>
            <a:ext cx="7343775" cy="1439863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508500"/>
            <a:ext cx="7343775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E91D8F81-7660-4D9C-BF7D-E26EE185A4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82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BB2E-9F9E-4BAA-AE43-CD66653A99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844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3B67-D9BB-4342-A53D-F8F29C8682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4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628775"/>
            <a:ext cx="42148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628775"/>
            <a:ext cx="42148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8B5FD-6EF8-4153-AB33-93FB0FC496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81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965200"/>
            <a:ext cx="4813300" cy="5902325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700808"/>
            <a:ext cx="4608512" cy="2448272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Title</a:t>
            </a:r>
            <a:endParaRPr lang="en-GB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7503" y="4509120"/>
            <a:ext cx="4705795" cy="11525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dirty="0" err="1" smtClean="0"/>
              <a:t>Subtitle</a:t>
            </a:r>
            <a:endParaRPr lang="en-GB" noProof="0" dirty="0" smtClean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F555D173-703E-4518-9267-845DEDA7D2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24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4154-7DC1-4C83-900B-E82C84F64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242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9D31-FFE7-4F2B-A330-7474E91694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80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7C5AB-1E28-48AE-B474-DA85D8A3C5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376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EEF0F-52AD-440A-9BDD-31EC7AADD5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231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1898-08BC-4274-A951-C44B133100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838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EB45-312E-4BDA-A409-C9BAB481DB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444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1052513"/>
            <a:ext cx="2146300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75" y="1052513"/>
            <a:ext cx="62865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39C9-8389-47B9-A822-3DBDFB4952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6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2851026377_bf871ff1dc_o"/>
          <p:cNvPicPr>
            <a:picLocks noChangeAspect="1" noChangeArrowheads="1"/>
          </p:cNvPicPr>
          <p:nvPr userDrawn="1"/>
        </p:nvPicPr>
        <p:blipFill>
          <a:blip r:embed="rId2">
            <a:lum bright="-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65200"/>
            <a:ext cx="915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8145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6410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2349500"/>
            <a:ext cx="7343775" cy="1439863"/>
          </a:xfrm>
        </p:spPr>
        <p:txBody>
          <a:bodyPr/>
          <a:lstStyle>
            <a:lvl1pPr marL="3175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508500"/>
            <a:ext cx="7343775" cy="1152525"/>
          </a:xfrm>
        </p:spPr>
        <p:txBody>
          <a:bodyPr/>
          <a:lstStyle>
            <a:lvl1pPr algn="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0E8EA441-4F84-43F7-B323-EF7B464838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60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CF585-D68D-421C-938A-FF2DCDCC0C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3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B12F4-2FFA-4895-A136-DC456468DC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39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628775"/>
            <a:ext cx="421481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628775"/>
            <a:ext cx="421481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EA52-8475-4E77-A020-3A0EE12282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29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A49B-0D9F-458C-8D23-F17662C7E1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69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176587"/>
            <a:ext cx="85852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A77E3-4503-4E0A-B49C-9F8B3FDCE6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36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7E276-A5DE-4F1F-8226-6432F6E077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15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5" y="1052513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628775"/>
            <a:ext cx="8582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3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188" y="6659563"/>
            <a:ext cx="611187" cy="198437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50" y="6635750"/>
            <a:ext cx="62865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F90D82-90DE-48E5-9AA2-17E2E9A6CB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3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9050"/>
            <a:ext cx="16208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04" r:id="rId4"/>
    <p:sldLayoutId id="2147485205" r:id="rId5"/>
    <p:sldLayoutId id="2147485206" r:id="rId6"/>
    <p:sldLayoutId id="2147485207" r:id="rId7"/>
    <p:sldLayoutId id="2147485208" r:id="rId8"/>
    <p:sldLayoutId id="2147485209" r:id="rId9"/>
    <p:sldLayoutId id="2147485210" r:id="rId10"/>
    <p:sldLayoutId id="2147485211" r:id="rId11"/>
    <p:sldLayoutId id="2147485212" r:id="rId12"/>
    <p:sldLayoutId id="214748521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75" y="1052513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628775"/>
            <a:ext cx="8582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3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701675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188" y="6659563"/>
            <a:ext cx="611187" cy="198437"/>
          </a:xfrm>
          <a:prstGeom prst="rect">
            <a:avLst/>
          </a:prstGeom>
          <a:solidFill>
            <a:srgbClr val="42A62A"/>
          </a:solidFill>
          <a:ln>
            <a:solidFill>
              <a:srgbClr val="42A6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50" y="6635750"/>
            <a:ext cx="62865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D1DF68-FBEE-49DC-90A8-E9B615548E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7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9050"/>
            <a:ext cx="16208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  <p:sldLayoutId id="2147485222" r:id="rId12"/>
    <p:sldLayoutId id="21474852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2A62A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99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40200" y="1700213"/>
            <a:ext cx="4824413" cy="2449512"/>
          </a:xfrm>
        </p:spPr>
        <p:txBody>
          <a:bodyPr/>
          <a:lstStyle/>
          <a:p>
            <a:r>
              <a:rPr lang="en-GB" sz="2000" dirty="0" smtClean="0">
                <a:solidFill>
                  <a:srgbClr val="FFFFFF"/>
                </a:solidFill>
              </a:rPr>
              <a:t>The shifting paradigm of the</a:t>
            </a:r>
            <a:br>
              <a:rPr lang="en-GB" sz="2000" dirty="0" smtClean="0">
                <a:solidFill>
                  <a:srgbClr val="FFFFFF"/>
                </a:solidFill>
              </a:rPr>
            </a:br>
            <a:r>
              <a:rPr lang="en-GB" sz="2000" dirty="0" smtClean="0">
                <a:solidFill>
                  <a:srgbClr val="FFFFFF"/>
                </a:solidFill>
              </a:rPr>
              <a:t>Common Agricultural Policy:</a:t>
            </a:r>
            <a:r>
              <a:rPr lang="en-GB" sz="800" dirty="0" smtClean="0">
                <a:solidFill>
                  <a:srgbClr val="FFFFFF"/>
                </a:solidFill>
              </a:rPr>
              <a:t/>
            </a:r>
            <a:br>
              <a:rPr lang="en-GB" sz="800" dirty="0" smtClean="0">
                <a:solidFill>
                  <a:srgbClr val="FFFFFF"/>
                </a:solidFill>
              </a:rPr>
            </a:br>
            <a:r>
              <a:rPr lang="en-GB" sz="800" dirty="0" smtClean="0">
                <a:solidFill>
                  <a:srgbClr val="FFFFFF"/>
                </a:solidFill>
              </a:rPr>
              <a:t/>
            </a:r>
            <a:br>
              <a:rPr lang="en-GB" sz="800" dirty="0" smtClean="0">
                <a:solidFill>
                  <a:srgbClr val="FFFFFF"/>
                </a:solidFill>
              </a:rPr>
            </a:br>
            <a:r>
              <a:rPr lang="en-GB" sz="1600" i="1" dirty="0" smtClean="0">
                <a:solidFill>
                  <a:srgbClr val="FFFFFF"/>
                </a:solidFill>
              </a:rPr>
              <a:t>drivers and impacts for EU and international agricultural </a:t>
            </a:r>
            <a:r>
              <a:rPr lang="en-GB" sz="1600" i="1" dirty="0" smtClean="0">
                <a:solidFill>
                  <a:srgbClr val="FFFFFF"/>
                </a:solidFill>
              </a:rPr>
              <a:t>policies</a:t>
            </a:r>
            <a:br>
              <a:rPr lang="en-GB" sz="1600" i="1" dirty="0" smtClean="0">
                <a:solidFill>
                  <a:srgbClr val="FFFFFF"/>
                </a:solidFill>
              </a:rPr>
            </a:br>
            <a:r>
              <a:rPr lang="en-GB" sz="1600" i="1" dirty="0">
                <a:solidFill>
                  <a:srgbClr val="FFFFFF"/>
                </a:solidFill>
              </a:rPr>
              <a:t/>
            </a:r>
            <a:br>
              <a:rPr lang="en-GB" sz="1600" i="1" dirty="0">
                <a:solidFill>
                  <a:srgbClr val="FFFFFF"/>
                </a:solidFill>
              </a:rPr>
            </a:br>
            <a:r>
              <a:rPr lang="en-GB" sz="1600" i="1" dirty="0" smtClean="0">
                <a:solidFill>
                  <a:srgbClr val="FFFFFF"/>
                </a:solidFill>
              </a:rPr>
              <a:t>Annex Graphs</a:t>
            </a:r>
            <a:r>
              <a:rPr lang="en-GB" sz="1600" i="1" dirty="0" smtClean="0">
                <a:solidFill>
                  <a:srgbClr val="FFFFFF"/>
                </a:solidFill>
              </a:rPr>
              <a:t>  </a:t>
            </a:r>
            <a:r>
              <a:rPr lang="en-GB" sz="1600" dirty="0" smtClean="0">
                <a:solidFill>
                  <a:srgbClr val="FFFFFF"/>
                </a:solidFill>
              </a:rPr>
              <a:t/>
            </a:r>
            <a:br>
              <a:rPr lang="en-GB" sz="1600" dirty="0" smtClean="0">
                <a:solidFill>
                  <a:srgbClr val="FFFFFF"/>
                </a:solidFill>
              </a:rPr>
            </a:br>
            <a:r>
              <a:rPr lang="en-GB" sz="1600" dirty="0" smtClean="0">
                <a:solidFill>
                  <a:srgbClr val="FFFFFF"/>
                </a:solidFill>
              </a:rPr>
              <a:t/>
            </a:r>
            <a:br>
              <a:rPr lang="en-GB" sz="1600" dirty="0" smtClean="0">
                <a:solidFill>
                  <a:srgbClr val="FFFFFF"/>
                </a:solidFill>
              </a:rPr>
            </a:br>
            <a:r>
              <a:rPr lang="en-GB" sz="1200" dirty="0" smtClean="0">
                <a:solidFill>
                  <a:srgbClr val="FFFFFF"/>
                </a:solidFill>
              </a:rPr>
              <a:t>Economics Department, </a:t>
            </a:r>
            <a:r>
              <a:rPr lang="en-GB" sz="1200" dirty="0" smtClean="0">
                <a:solidFill>
                  <a:srgbClr val="FFFFFF"/>
                </a:solidFill>
              </a:rPr>
              <a:t>University </a:t>
            </a:r>
            <a:r>
              <a:rPr lang="en-GB" sz="1200" dirty="0" smtClean="0">
                <a:solidFill>
                  <a:srgbClr val="FFFFFF"/>
                </a:solidFill>
              </a:rPr>
              <a:t>of Athens</a:t>
            </a:r>
            <a:br>
              <a:rPr lang="en-GB" sz="1200" dirty="0" smtClean="0">
                <a:solidFill>
                  <a:srgbClr val="FFFFFF"/>
                </a:solidFill>
              </a:rPr>
            </a:br>
            <a:r>
              <a:rPr lang="en-GB" sz="900" dirty="0" err="1" smtClean="0">
                <a:solidFill>
                  <a:srgbClr val="FFFFFF"/>
                </a:solidFill>
              </a:rPr>
              <a:t>Athens</a:t>
            </a:r>
            <a:r>
              <a:rPr lang="en-GB" sz="900" dirty="0" smtClean="0">
                <a:solidFill>
                  <a:srgbClr val="FFFFFF"/>
                </a:solidFill>
              </a:rPr>
              <a:t>, 11 March 2014</a:t>
            </a:r>
            <a:endParaRPr lang="en-GB" sz="900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4724400"/>
            <a:ext cx="4752975" cy="1152525"/>
          </a:xfrm>
        </p:spPr>
        <p:txBody>
          <a:bodyPr/>
          <a:lstStyle/>
          <a:p>
            <a:pPr marL="0" indent="0" algn="ctr" eaLnBrk="1" hangingPunct="1">
              <a:buClr>
                <a:srgbClr val="FFFFFF"/>
              </a:buClr>
            </a:pPr>
            <a:r>
              <a:rPr lang="en-GB" sz="1200" dirty="0" smtClean="0">
                <a:solidFill>
                  <a:srgbClr val="FFFFFF"/>
                </a:solidFill>
              </a:rPr>
              <a:t>Tassos Haniotis</a:t>
            </a:r>
          </a:p>
          <a:p>
            <a:pPr marL="0" indent="0" algn="ctr" eaLnBrk="1" hangingPunct="1">
              <a:buClr>
                <a:srgbClr val="FFFFFF"/>
              </a:buClr>
            </a:pPr>
            <a:r>
              <a:rPr lang="en-GB" sz="1200" dirty="0" smtClean="0">
                <a:solidFill>
                  <a:srgbClr val="FFFFFF"/>
                </a:solidFill>
              </a:rPr>
              <a:t>Director, Economic Analysis, perspectives and evaluations</a:t>
            </a:r>
          </a:p>
          <a:p>
            <a:pPr marL="0" indent="0" algn="ctr" eaLnBrk="1" hangingPunct="1">
              <a:buClr>
                <a:srgbClr val="FFFFFF"/>
              </a:buClr>
            </a:pPr>
            <a:r>
              <a:rPr lang="en-GB" sz="1200" dirty="0" smtClean="0">
                <a:solidFill>
                  <a:srgbClr val="FFFFFF"/>
                </a:solidFill>
              </a:rPr>
              <a:t>DG Agriculture and Rural Development</a:t>
            </a:r>
          </a:p>
          <a:p>
            <a:pPr marL="0" indent="0" algn="ctr" eaLnBrk="1" hangingPunct="1">
              <a:buClr>
                <a:srgbClr val="FFFFFF"/>
              </a:buClr>
            </a:pPr>
            <a:r>
              <a:rPr lang="en-GB" sz="1200" dirty="0" smtClean="0">
                <a:solidFill>
                  <a:srgbClr val="FFFFFF"/>
                </a:solidFill>
              </a:rPr>
              <a:t>European Commission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B491772-24F1-43EF-AB23-FDDAC09E3150}" type="slidenum">
              <a:rPr lang="en-GB" sz="1000" smtClean="0">
                <a:solidFill>
                  <a:schemeClr val="bg1"/>
                </a:solidFill>
              </a:rPr>
              <a:pPr eaLnBrk="1" hangingPunct="1"/>
              <a:t>10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71600" y="6237312"/>
            <a:ext cx="64087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b="0" i="1" dirty="0">
                <a:solidFill>
                  <a:schemeClr val="tx1"/>
                </a:solidFill>
                <a:cs typeface="Arial" charset="0"/>
              </a:rPr>
              <a:t>Source: </a:t>
            </a:r>
            <a:r>
              <a:rPr lang="en-GB" sz="800" b="0" i="1" dirty="0" smtClean="0">
                <a:solidFill>
                  <a:schemeClr val="tx1"/>
                </a:solidFill>
                <a:cs typeface="Arial" charset="0"/>
              </a:rPr>
              <a:t>OECD-FAO, USDA</a:t>
            </a:r>
            <a:endParaRPr lang="en-GB" sz="800" i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5550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051967"/>
            <a:ext cx="88569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2C6E1C"/>
                </a:solidFill>
              </a:rPr>
              <a:t>Maize, total consumption</a:t>
            </a:r>
            <a:endParaRPr lang="en-GB" dirty="0">
              <a:solidFill>
                <a:srgbClr val="2C6E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B491772-24F1-43EF-AB23-FDDAC09E3150}" type="slidenum">
              <a:rPr lang="en-GB" sz="1000" smtClean="0">
                <a:solidFill>
                  <a:schemeClr val="bg1"/>
                </a:solidFill>
              </a:rPr>
              <a:pPr eaLnBrk="1" hangingPunct="1"/>
              <a:t>11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71600" y="6237312"/>
            <a:ext cx="64087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b="0" i="1" dirty="0">
                <a:solidFill>
                  <a:schemeClr val="tx1"/>
                </a:solidFill>
                <a:cs typeface="Arial" charset="0"/>
              </a:rPr>
              <a:t>Source: </a:t>
            </a:r>
            <a:r>
              <a:rPr lang="en-GB" sz="800" b="0" i="1" dirty="0" smtClean="0">
                <a:solidFill>
                  <a:schemeClr val="tx1"/>
                </a:solidFill>
                <a:cs typeface="Arial" charset="0"/>
              </a:rPr>
              <a:t>OECD-FAO, USDA</a:t>
            </a:r>
            <a:endParaRPr lang="en-GB" sz="800" i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9962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051967"/>
            <a:ext cx="88569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2C6E1C"/>
                </a:solidFill>
              </a:rPr>
              <a:t>Maize, FSI consumption</a:t>
            </a:r>
            <a:endParaRPr lang="en-GB" dirty="0">
              <a:solidFill>
                <a:srgbClr val="2C6E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B491772-24F1-43EF-AB23-FDDAC09E3150}" type="slidenum">
              <a:rPr lang="en-GB" sz="1000" smtClean="0">
                <a:solidFill>
                  <a:schemeClr val="bg1"/>
                </a:solidFill>
              </a:rPr>
              <a:pPr eaLnBrk="1" hangingPunct="1"/>
              <a:t>12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71600" y="6237312"/>
            <a:ext cx="64087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b="0" i="1" dirty="0">
                <a:solidFill>
                  <a:schemeClr val="tx1"/>
                </a:solidFill>
                <a:cs typeface="Arial" charset="0"/>
              </a:rPr>
              <a:t>Source: </a:t>
            </a:r>
            <a:r>
              <a:rPr lang="en-GB" sz="800" b="0" i="1" dirty="0" smtClean="0">
                <a:solidFill>
                  <a:schemeClr val="tx1"/>
                </a:solidFill>
                <a:cs typeface="Arial" charset="0"/>
              </a:rPr>
              <a:t>OECD-FAO, USDA</a:t>
            </a:r>
            <a:endParaRPr lang="en-GB" sz="800" i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8519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051967"/>
            <a:ext cx="88569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2C6E1C"/>
                </a:solidFill>
              </a:rPr>
              <a:t>Maize, feed consumption</a:t>
            </a:r>
            <a:endParaRPr lang="en-GB" dirty="0">
              <a:solidFill>
                <a:srgbClr val="2C6E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B491772-24F1-43EF-AB23-FDDAC09E3150}" type="slidenum">
              <a:rPr lang="en-GB" sz="1000" smtClean="0">
                <a:solidFill>
                  <a:schemeClr val="bg1"/>
                </a:solidFill>
              </a:rPr>
              <a:pPr eaLnBrk="1" hangingPunct="1"/>
              <a:t>13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71600" y="6237312"/>
            <a:ext cx="64087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b="0" i="1" dirty="0">
                <a:solidFill>
                  <a:schemeClr val="tx1"/>
                </a:solidFill>
                <a:cs typeface="Arial" charset="0"/>
              </a:rPr>
              <a:t>Source: </a:t>
            </a:r>
            <a:r>
              <a:rPr lang="en-GB" sz="800" b="0" i="1" dirty="0" smtClean="0">
                <a:solidFill>
                  <a:schemeClr val="tx1"/>
                </a:solidFill>
                <a:cs typeface="Arial" charset="0"/>
              </a:rPr>
              <a:t>OECD-FAO, USDA</a:t>
            </a:r>
            <a:endParaRPr lang="en-GB" sz="800" i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5947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1051967"/>
            <a:ext cx="8585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2C6E1C"/>
                </a:solidFill>
              </a:rPr>
              <a:t>OECD countries, </a:t>
            </a:r>
            <a:r>
              <a:rPr lang="en-GB" dirty="0">
                <a:solidFill>
                  <a:srgbClr val="2C6E1C"/>
                </a:solidFill>
              </a:rPr>
              <a:t>beef and veal, per capita consumption</a:t>
            </a:r>
          </a:p>
        </p:txBody>
      </p:sp>
    </p:spTree>
    <p:extLst>
      <p:ext uri="{BB962C8B-B14F-4D97-AF65-F5344CB8AC3E}">
        <p14:creationId xmlns:p14="http://schemas.microsoft.com/office/powerpoint/2010/main" val="37765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B491772-24F1-43EF-AB23-FDDAC09E3150}" type="slidenum">
              <a:rPr lang="en-GB" sz="1000" smtClean="0">
                <a:solidFill>
                  <a:schemeClr val="bg1"/>
                </a:solidFill>
              </a:rPr>
              <a:pPr eaLnBrk="1" hangingPunct="1"/>
              <a:t>14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71600" y="6237312"/>
            <a:ext cx="64087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b="0" i="1" dirty="0">
                <a:solidFill>
                  <a:schemeClr val="tx1"/>
                </a:solidFill>
                <a:cs typeface="Arial" charset="0"/>
              </a:rPr>
              <a:t>Source: </a:t>
            </a:r>
            <a:r>
              <a:rPr lang="en-GB" sz="800" b="0" i="1" dirty="0" smtClean="0">
                <a:solidFill>
                  <a:schemeClr val="tx1"/>
                </a:solidFill>
                <a:cs typeface="Arial" charset="0"/>
              </a:rPr>
              <a:t>OECD-FAO, USDA</a:t>
            </a:r>
            <a:endParaRPr lang="en-GB" sz="800" i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7806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051967"/>
            <a:ext cx="88569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2C6E1C"/>
                </a:solidFill>
              </a:rPr>
              <a:t>Non-OECD countries, </a:t>
            </a:r>
            <a:r>
              <a:rPr lang="en-GB" dirty="0">
                <a:solidFill>
                  <a:srgbClr val="2C6E1C"/>
                </a:solidFill>
              </a:rPr>
              <a:t>beef and veal, per capita consumption</a:t>
            </a:r>
          </a:p>
        </p:txBody>
      </p:sp>
    </p:spTree>
    <p:extLst>
      <p:ext uri="{BB962C8B-B14F-4D97-AF65-F5344CB8AC3E}">
        <p14:creationId xmlns:p14="http://schemas.microsoft.com/office/powerpoint/2010/main" val="11926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B491772-24F1-43EF-AB23-FDDAC09E3150}" type="slidenum">
              <a:rPr lang="en-GB" sz="1000" smtClean="0">
                <a:solidFill>
                  <a:schemeClr val="bg1"/>
                </a:solidFill>
              </a:rPr>
              <a:pPr eaLnBrk="1" hangingPunct="1"/>
              <a:t>15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71600" y="6237312"/>
            <a:ext cx="64087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b="0" i="1" dirty="0">
                <a:solidFill>
                  <a:schemeClr val="tx1"/>
                </a:solidFill>
                <a:cs typeface="Arial" charset="0"/>
              </a:rPr>
              <a:t>Source: </a:t>
            </a:r>
            <a:r>
              <a:rPr lang="en-GB" sz="800" b="0" i="1" dirty="0" smtClean="0">
                <a:solidFill>
                  <a:schemeClr val="tx1"/>
                </a:solidFill>
                <a:cs typeface="Arial" charset="0"/>
              </a:rPr>
              <a:t>OECD-FAO, USDA</a:t>
            </a:r>
            <a:endParaRPr lang="en-GB" sz="800" i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2386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051967"/>
            <a:ext cx="88569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2C6E1C"/>
                </a:solidFill>
              </a:rPr>
              <a:t>OECD countries, </a:t>
            </a:r>
            <a:r>
              <a:rPr lang="en-GB" dirty="0" err="1" smtClean="0">
                <a:solidFill>
                  <a:srgbClr val="2C6E1C"/>
                </a:solidFill>
              </a:rPr>
              <a:t>pigmeat</a:t>
            </a:r>
            <a:r>
              <a:rPr lang="en-GB" dirty="0" smtClean="0">
                <a:solidFill>
                  <a:srgbClr val="2C6E1C"/>
                </a:solidFill>
              </a:rPr>
              <a:t>, </a:t>
            </a:r>
            <a:r>
              <a:rPr lang="en-GB" dirty="0">
                <a:solidFill>
                  <a:srgbClr val="2C6E1C"/>
                </a:solidFill>
              </a:rPr>
              <a:t>per capita consumption</a:t>
            </a:r>
          </a:p>
        </p:txBody>
      </p:sp>
    </p:spTree>
    <p:extLst>
      <p:ext uri="{BB962C8B-B14F-4D97-AF65-F5344CB8AC3E}">
        <p14:creationId xmlns:p14="http://schemas.microsoft.com/office/powerpoint/2010/main" val="35229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B491772-24F1-43EF-AB23-FDDAC09E3150}" type="slidenum">
              <a:rPr lang="en-GB" sz="1000" smtClean="0">
                <a:solidFill>
                  <a:schemeClr val="bg1"/>
                </a:solidFill>
              </a:rPr>
              <a:pPr eaLnBrk="1" hangingPunct="1"/>
              <a:t>16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71600" y="6237312"/>
            <a:ext cx="64087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b="0" i="1" dirty="0">
                <a:solidFill>
                  <a:schemeClr val="tx1"/>
                </a:solidFill>
                <a:cs typeface="Arial" charset="0"/>
              </a:rPr>
              <a:t>Source: </a:t>
            </a:r>
            <a:r>
              <a:rPr lang="en-GB" sz="800" b="0" i="1" dirty="0" smtClean="0">
                <a:solidFill>
                  <a:schemeClr val="tx1"/>
                </a:solidFill>
                <a:cs typeface="Arial" charset="0"/>
              </a:rPr>
              <a:t>OECD-FAO, USDA</a:t>
            </a:r>
            <a:endParaRPr lang="en-GB" sz="800" i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8002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051967"/>
            <a:ext cx="88569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2C6E1C"/>
                </a:solidFill>
              </a:rPr>
              <a:t>Non-OECD countries, </a:t>
            </a:r>
            <a:r>
              <a:rPr lang="en-GB" dirty="0" err="1" smtClean="0">
                <a:solidFill>
                  <a:srgbClr val="2C6E1C"/>
                </a:solidFill>
              </a:rPr>
              <a:t>pigmeat</a:t>
            </a:r>
            <a:r>
              <a:rPr lang="en-GB" dirty="0" smtClean="0">
                <a:solidFill>
                  <a:srgbClr val="2C6E1C"/>
                </a:solidFill>
              </a:rPr>
              <a:t>, </a:t>
            </a:r>
            <a:r>
              <a:rPr lang="en-GB" dirty="0">
                <a:solidFill>
                  <a:srgbClr val="2C6E1C"/>
                </a:solidFill>
              </a:rPr>
              <a:t>per capita consumption</a:t>
            </a:r>
          </a:p>
        </p:txBody>
      </p:sp>
    </p:spTree>
    <p:extLst>
      <p:ext uri="{BB962C8B-B14F-4D97-AF65-F5344CB8AC3E}">
        <p14:creationId xmlns:p14="http://schemas.microsoft.com/office/powerpoint/2010/main" val="14806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B491772-24F1-43EF-AB23-FDDAC09E3150}" type="slidenum">
              <a:rPr lang="en-GB" sz="1000" smtClean="0">
                <a:solidFill>
                  <a:schemeClr val="bg1"/>
                </a:solidFill>
              </a:rPr>
              <a:pPr eaLnBrk="1" hangingPunct="1"/>
              <a:t>17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71600" y="6237312"/>
            <a:ext cx="64087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b="0" i="1" dirty="0">
                <a:solidFill>
                  <a:schemeClr val="tx1"/>
                </a:solidFill>
                <a:cs typeface="Arial" charset="0"/>
              </a:rPr>
              <a:t>Source: </a:t>
            </a:r>
            <a:r>
              <a:rPr lang="en-GB" sz="800" b="0" i="1" dirty="0" smtClean="0">
                <a:solidFill>
                  <a:schemeClr val="tx1"/>
                </a:solidFill>
                <a:cs typeface="Arial" charset="0"/>
              </a:rPr>
              <a:t>OECD-FAO, USDA</a:t>
            </a:r>
            <a:endParaRPr lang="en-GB" sz="800" i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5889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051967"/>
            <a:ext cx="88569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2C6E1C"/>
                </a:solidFill>
              </a:rPr>
              <a:t>OECD countries, poultry, </a:t>
            </a:r>
            <a:r>
              <a:rPr lang="en-GB" dirty="0">
                <a:solidFill>
                  <a:srgbClr val="2C6E1C"/>
                </a:solidFill>
              </a:rPr>
              <a:t>per capita consumption</a:t>
            </a:r>
          </a:p>
        </p:txBody>
      </p:sp>
    </p:spTree>
    <p:extLst>
      <p:ext uri="{BB962C8B-B14F-4D97-AF65-F5344CB8AC3E}">
        <p14:creationId xmlns:p14="http://schemas.microsoft.com/office/powerpoint/2010/main" val="31927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B491772-24F1-43EF-AB23-FDDAC09E3150}" type="slidenum">
              <a:rPr lang="en-GB" sz="1000" smtClean="0">
                <a:solidFill>
                  <a:schemeClr val="bg1"/>
                </a:solidFill>
              </a:rPr>
              <a:pPr eaLnBrk="1" hangingPunct="1"/>
              <a:t>18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71600" y="6237312"/>
            <a:ext cx="64087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b="0" i="1" dirty="0">
                <a:solidFill>
                  <a:schemeClr val="tx1"/>
                </a:solidFill>
                <a:cs typeface="Arial" charset="0"/>
              </a:rPr>
              <a:t>Source: </a:t>
            </a:r>
            <a:r>
              <a:rPr lang="en-GB" sz="800" b="0" i="1" dirty="0" smtClean="0">
                <a:solidFill>
                  <a:schemeClr val="tx1"/>
                </a:solidFill>
                <a:cs typeface="Arial" charset="0"/>
              </a:rPr>
              <a:t>OECD-FAO, USDA</a:t>
            </a:r>
            <a:endParaRPr lang="en-GB" sz="800" i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5434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051967"/>
            <a:ext cx="88569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2C6E1C"/>
                </a:solidFill>
              </a:rPr>
              <a:t>Non-OECD countries, poultry, </a:t>
            </a:r>
            <a:r>
              <a:rPr lang="en-GB" dirty="0">
                <a:solidFill>
                  <a:srgbClr val="2C6E1C"/>
                </a:solidFill>
              </a:rPr>
              <a:t>per capita consumption</a:t>
            </a:r>
          </a:p>
        </p:txBody>
      </p:sp>
    </p:spTree>
    <p:extLst>
      <p:ext uri="{BB962C8B-B14F-4D97-AF65-F5344CB8AC3E}">
        <p14:creationId xmlns:p14="http://schemas.microsoft.com/office/powerpoint/2010/main" val="20602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/>
            <a:r>
              <a:rPr lang="en-GB" dirty="0" smtClean="0">
                <a:solidFill>
                  <a:srgbClr val="2C6E1C"/>
                </a:solidFill>
              </a:rPr>
              <a:t>Annex Graphs</a:t>
            </a:r>
            <a:endParaRPr lang="en-GB" dirty="0">
              <a:solidFill>
                <a:srgbClr val="2C6E1C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44824"/>
            <a:ext cx="7559675" cy="3170783"/>
          </a:xfrm>
        </p:spPr>
        <p:txBody>
          <a:bodyPr/>
          <a:lstStyle/>
          <a:p>
            <a:pPr marL="0" indent="0" eaLnBrk="1" hangingPunct="1"/>
            <a:endParaRPr lang="en-GB" sz="1000" dirty="0" smtClean="0">
              <a:solidFill>
                <a:srgbClr val="467A39"/>
              </a:solidFill>
            </a:endParaRPr>
          </a:p>
          <a:p>
            <a:pPr marL="0" indent="0" eaLnBrk="1" hangingPunct="1"/>
            <a:r>
              <a:rPr lang="en-GB" b="1" i="1" dirty="0" smtClean="0">
                <a:solidFill>
                  <a:srgbClr val="B3E8A6"/>
                </a:solidFill>
              </a:rPr>
              <a:t>On world markets and the food security debate</a:t>
            </a:r>
          </a:p>
          <a:p>
            <a:pPr marL="0" indent="0" eaLnBrk="1" hangingPunct="1"/>
            <a:endParaRPr lang="en-GB" sz="1200" dirty="0">
              <a:solidFill>
                <a:srgbClr val="B3E8A6"/>
              </a:solidFill>
            </a:endParaRPr>
          </a:p>
          <a:p>
            <a:pPr marL="685800" lvl="1" eaLnBrk="1" hangingPunct="1">
              <a:buClr>
                <a:srgbClr val="2C6E1C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B3E8A6"/>
                </a:solidFill>
              </a:rPr>
              <a:t>Stock-to-use ratio in grains</a:t>
            </a:r>
            <a:endParaRPr lang="en-GB" dirty="0" smtClean="0">
              <a:solidFill>
                <a:srgbClr val="B3E8A6"/>
              </a:solidFill>
            </a:endParaRPr>
          </a:p>
          <a:p>
            <a:pPr marL="685800" lvl="1" eaLnBrk="1" hangingPunct="1">
              <a:buClr>
                <a:srgbClr val="2C6E1C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B3E8A6"/>
                </a:solidFill>
              </a:rPr>
              <a:t>Main world consumption patterns in grains and meats</a:t>
            </a:r>
            <a:endParaRPr lang="en-GB" dirty="0" smtClean="0">
              <a:solidFill>
                <a:srgbClr val="B3E8A6"/>
              </a:solidFill>
            </a:endParaRPr>
          </a:p>
          <a:p>
            <a:pPr marL="685800" lvl="1" eaLnBrk="1" hangingPunct="1">
              <a:buClr>
                <a:srgbClr val="2C6E1C"/>
              </a:buClr>
              <a:buFont typeface="Wingdings" panose="05000000000000000000" pitchFamily="2" charset="2"/>
              <a:buChar char="Ø"/>
            </a:pPr>
            <a:endParaRPr lang="en-GB" dirty="0" smtClean="0">
              <a:solidFill>
                <a:srgbClr val="2C6E1C"/>
              </a:solidFill>
            </a:endParaRPr>
          </a:p>
          <a:p>
            <a:pPr marL="0" indent="0" eaLnBrk="1" hangingPunct="1"/>
            <a:endParaRPr lang="en-GB" b="1" i="1" dirty="0" smtClean="0">
              <a:solidFill>
                <a:srgbClr val="2C6E1C"/>
              </a:solidFill>
            </a:endParaRPr>
          </a:p>
          <a:p>
            <a:pPr marL="0" indent="0" eaLnBrk="1" hangingPunct="1"/>
            <a:r>
              <a:rPr lang="en-GB" b="1" i="1" dirty="0" smtClean="0">
                <a:solidFill>
                  <a:srgbClr val="2C6E1C"/>
                </a:solidFill>
              </a:rPr>
              <a:t>On CAP reform</a:t>
            </a:r>
            <a:endParaRPr lang="en-GB" b="1" i="1" dirty="0">
              <a:solidFill>
                <a:srgbClr val="2C6E1C"/>
              </a:solidFill>
            </a:endParaRPr>
          </a:p>
          <a:p>
            <a:pPr marL="0" indent="0" eaLnBrk="1" hangingPunct="1"/>
            <a:endParaRPr lang="en-GB" sz="1200" dirty="0">
              <a:solidFill>
                <a:srgbClr val="2C6E1C"/>
              </a:solidFill>
            </a:endParaRPr>
          </a:p>
          <a:p>
            <a:pPr marL="685800" lvl="1" eaLnBrk="1" hangingPunct="1">
              <a:buClr>
                <a:srgbClr val="2C6E1C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2C6E1C"/>
                </a:solidFill>
              </a:rPr>
              <a:t>The importance of the CAP for the GDP of Member States</a:t>
            </a:r>
            <a:endParaRPr lang="en-GB" dirty="0">
              <a:solidFill>
                <a:srgbClr val="2C6E1C"/>
              </a:solidFill>
            </a:endParaRPr>
          </a:p>
          <a:p>
            <a:pPr marL="685800" lvl="1" eaLnBrk="1" hangingPunct="1">
              <a:buClr>
                <a:srgbClr val="2C6E1C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2C6E1C"/>
                </a:solidFill>
              </a:rPr>
              <a:t>Details the CAP reform proposals </a:t>
            </a:r>
            <a:endParaRPr lang="en-GB" b="1" i="1" dirty="0">
              <a:solidFill>
                <a:srgbClr val="2C6E1C"/>
              </a:solidFill>
            </a:endParaRPr>
          </a:p>
          <a:p>
            <a:pPr marL="0" indent="0" eaLnBrk="1" hangingPunct="1">
              <a:buClr>
                <a:srgbClr val="2C6E1C"/>
              </a:buClr>
            </a:pPr>
            <a:endParaRPr lang="en-GB" dirty="0" smtClean="0">
              <a:solidFill>
                <a:srgbClr val="2C6E1C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D8B93E32-23F2-435C-86AA-E1B21C7C9865}" type="slidenum">
              <a:rPr lang="en-GB" sz="1000" smtClean="0">
                <a:solidFill>
                  <a:schemeClr val="bg1"/>
                </a:solidFill>
              </a:rPr>
              <a:pPr eaLnBrk="1" hangingPunct="1"/>
              <a:t>19</a:t>
            </a:fld>
            <a:endParaRPr lang="en-GB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/>
            <a:r>
              <a:rPr lang="en-GB" dirty="0" smtClean="0">
                <a:solidFill>
                  <a:srgbClr val="2C6E1C"/>
                </a:solidFill>
              </a:rPr>
              <a:t>Annex Graphs</a:t>
            </a:r>
            <a:endParaRPr lang="en-GB" dirty="0">
              <a:solidFill>
                <a:srgbClr val="2C6E1C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44824"/>
            <a:ext cx="7559675" cy="3170783"/>
          </a:xfrm>
        </p:spPr>
        <p:txBody>
          <a:bodyPr/>
          <a:lstStyle/>
          <a:p>
            <a:pPr marL="0" indent="0" eaLnBrk="1" hangingPunct="1"/>
            <a:endParaRPr lang="en-GB" sz="1000" dirty="0" smtClean="0">
              <a:solidFill>
                <a:srgbClr val="467A39"/>
              </a:solidFill>
            </a:endParaRPr>
          </a:p>
          <a:p>
            <a:pPr marL="0" indent="0" eaLnBrk="1" hangingPunct="1"/>
            <a:r>
              <a:rPr lang="en-GB" b="1" i="1" dirty="0" smtClean="0">
                <a:solidFill>
                  <a:srgbClr val="2C6E1C"/>
                </a:solidFill>
              </a:rPr>
              <a:t>On world markets and the food security debate</a:t>
            </a:r>
          </a:p>
          <a:p>
            <a:pPr marL="0" indent="0" eaLnBrk="1" hangingPunct="1"/>
            <a:endParaRPr lang="en-GB" sz="1200" dirty="0">
              <a:solidFill>
                <a:srgbClr val="2C6E1C"/>
              </a:solidFill>
            </a:endParaRPr>
          </a:p>
          <a:p>
            <a:pPr marL="685800" lvl="1" eaLnBrk="1" hangingPunct="1">
              <a:buClr>
                <a:srgbClr val="2C6E1C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2C6E1C"/>
                </a:solidFill>
              </a:rPr>
              <a:t>Stock-to-use ratio in grains</a:t>
            </a:r>
            <a:endParaRPr lang="en-GB" dirty="0" smtClean="0">
              <a:solidFill>
                <a:srgbClr val="2C6E1C"/>
              </a:solidFill>
            </a:endParaRPr>
          </a:p>
          <a:p>
            <a:pPr marL="685800" lvl="1" eaLnBrk="1" hangingPunct="1">
              <a:buClr>
                <a:srgbClr val="2C6E1C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2C6E1C"/>
                </a:solidFill>
              </a:rPr>
              <a:t>Main world consumption patterns in grains and meats</a:t>
            </a:r>
            <a:endParaRPr lang="en-GB" dirty="0" smtClean="0">
              <a:solidFill>
                <a:srgbClr val="2C6E1C"/>
              </a:solidFill>
            </a:endParaRPr>
          </a:p>
          <a:p>
            <a:pPr marL="685800" lvl="1" eaLnBrk="1" hangingPunct="1">
              <a:buClr>
                <a:srgbClr val="2C6E1C"/>
              </a:buClr>
              <a:buFont typeface="Wingdings" panose="05000000000000000000" pitchFamily="2" charset="2"/>
              <a:buChar char="Ø"/>
            </a:pPr>
            <a:endParaRPr lang="en-GB" dirty="0" smtClean="0">
              <a:solidFill>
                <a:srgbClr val="2C6E1C"/>
              </a:solidFill>
            </a:endParaRPr>
          </a:p>
          <a:p>
            <a:pPr marL="0" indent="0" eaLnBrk="1" hangingPunct="1"/>
            <a:endParaRPr lang="en-GB" b="1" i="1" dirty="0" smtClean="0">
              <a:solidFill>
                <a:srgbClr val="2C6E1C"/>
              </a:solidFill>
            </a:endParaRPr>
          </a:p>
          <a:p>
            <a:pPr marL="0" indent="0" eaLnBrk="1" hangingPunct="1"/>
            <a:r>
              <a:rPr lang="en-GB" b="1" i="1" dirty="0" smtClean="0">
                <a:solidFill>
                  <a:srgbClr val="B3E8A6"/>
                </a:solidFill>
              </a:rPr>
              <a:t>On CAP reform</a:t>
            </a:r>
            <a:endParaRPr lang="en-GB" b="1" i="1" dirty="0">
              <a:solidFill>
                <a:srgbClr val="B3E8A6"/>
              </a:solidFill>
            </a:endParaRPr>
          </a:p>
          <a:p>
            <a:pPr marL="0" indent="0" eaLnBrk="1" hangingPunct="1"/>
            <a:endParaRPr lang="en-GB" sz="1200" dirty="0">
              <a:solidFill>
                <a:srgbClr val="B3E8A6"/>
              </a:solidFill>
            </a:endParaRPr>
          </a:p>
          <a:p>
            <a:pPr marL="685800" lvl="1" eaLnBrk="1" hangingPunct="1">
              <a:buClr>
                <a:srgbClr val="2C6E1C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B3E8A6"/>
                </a:solidFill>
              </a:rPr>
              <a:t>The importance of the CAP for the GDP of Member States</a:t>
            </a:r>
            <a:endParaRPr lang="en-GB" dirty="0">
              <a:solidFill>
                <a:srgbClr val="B3E8A6"/>
              </a:solidFill>
            </a:endParaRPr>
          </a:p>
          <a:p>
            <a:pPr marL="685800" lvl="1" eaLnBrk="1" hangingPunct="1">
              <a:buClr>
                <a:srgbClr val="2C6E1C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B3E8A6"/>
                </a:solidFill>
              </a:rPr>
              <a:t>Details the CAP reform proposals </a:t>
            </a:r>
            <a:endParaRPr lang="en-GB" b="1" i="1" dirty="0">
              <a:solidFill>
                <a:srgbClr val="B3E8A6"/>
              </a:solidFill>
            </a:endParaRPr>
          </a:p>
          <a:p>
            <a:pPr marL="0" indent="0" eaLnBrk="1" hangingPunct="1">
              <a:buClr>
                <a:srgbClr val="2C6E1C"/>
              </a:buClr>
            </a:pPr>
            <a:endParaRPr lang="en-GB" dirty="0" smtClean="0">
              <a:solidFill>
                <a:srgbClr val="2C6E1C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D8B93E32-23F2-435C-86AA-E1B21C7C9865}" type="slidenum">
              <a:rPr lang="en-GB" sz="1000" smtClean="0">
                <a:solidFill>
                  <a:schemeClr val="bg1"/>
                </a:solidFill>
              </a:rPr>
              <a:pPr eaLnBrk="1" hangingPunct="1"/>
              <a:t>2</a:t>
            </a:fld>
            <a:endParaRPr lang="en-GB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38DE-5018-45BF-9A78-935B2D35E9C6}" type="slidenum">
              <a:rPr lang="en-GB"/>
              <a:pPr/>
              <a:t>20</a:t>
            </a:fld>
            <a:endParaRPr lang="en-GB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24744"/>
            <a:ext cx="8337550" cy="430212"/>
          </a:xfrm>
        </p:spPr>
        <p:txBody>
          <a:bodyPr/>
          <a:lstStyle/>
          <a:p>
            <a:r>
              <a:rPr lang="en-GB" sz="1800" dirty="0" smtClean="0">
                <a:solidFill>
                  <a:srgbClr val="2C6E1C"/>
                </a:solidFill>
              </a:rPr>
              <a:t>Direct Payments and Rural Development funds as % of GDP (I)</a:t>
            </a:r>
            <a:endParaRPr lang="en-GB" sz="1800" dirty="0">
              <a:solidFill>
                <a:srgbClr val="2C6E1C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32362"/>
              </p:ext>
            </p:extLst>
          </p:nvPr>
        </p:nvGraphicFramePr>
        <p:xfrm>
          <a:off x="598537" y="1484784"/>
          <a:ext cx="7488832" cy="476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611560" y="6165304"/>
            <a:ext cx="784887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900" b="0" i="1" dirty="0" smtClean="0">
                <a:cs typeface="Arial" charset="0"/>
              </a:rPr>
              <a:t>Source: DG AGRI and Eurostat</a:t>
            </a:r>
          </a:p>
          <a:p>
            <a:r>
              <a:rPr lang="en-GB" sz="900" b="0" i="1" dirty="0" smtClean="0">
                <a:cs typeface="Arial" charset="0"/>
              </a:rPr>
              <a:t>Note: DP and RD allocations by MS for the period 2014-2020 (annual average of the period) in current prices; GDP 2012 (in current prices)</a:t>
            </a:r>
          </a:p>
          <a:p>
            <a:r>
              <a:rPr lang="en-GB" sz="900" i="1" dirty="0" smtClean="0">
                <a:cs typeface="Arial" charset="0"/>
              </a:rPr>
              <a:t>Order of the MS according to level of DP/ha (baseline for the external convergence in the CAP reform)</a:t>
            </a:r>
            <a:endParaRPr lang="en-GB" sz="9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38DE-5018-45BF-9A78-935B2D35E9C6}" type="slidenum">
              <a:rPr lang="en-GB"/>
              <a:pPr/>
              <a:t>21</a:t>
            </a:fld>
            <a:endParaRPr lang="en-GB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124744"/>
            <a:ext cx="8553574" cy="430212"/>
          </a:xfrm>
        </p:spPr>
        <p:txBody>
          <a:bodyPr/>
          <a:lstStyle/>
          <a:p>
            <a:r>
              <a:rPr lang="en-GB" sz="1800" dirty="0" smtClean="0">
                <a:solidFill>
                  <a:srgbClr val="2C6E1C"/>
                </a:solidFill>
              </a:rPr>
              <a:t>Direct Payments and Rural Development funds as % of GDP (II)</a:t>
            </a:r>
            <a:endParaRPr lang="en-GB" sz="1800" dirty="0">
              <a:solidFill>
                <a:srgbClr val="2C6E1C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18989"/>
              </p:ext>
            </p:extLst>
          </p:nvPr>
        </p:nvGraphicFramePr>
        <p:xfrm>
          <a:off x="598537" y="1484784"/>
          <a:ext cx="7488832" cy="476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611560" y="6165304"/>
            <a:ext cx="784887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900" b="0" i="1" dirty="0" smtClean="0">
                <a:cs typeface="Arial" charset="0"/>
              </a:rPr>
              <a:t>Source: DG AGRI and Eurostat</a:t>
            </a:r>
          </a:p>
          <a:p>
            <a:r>
              <a:rPr lang="en-GB" sz="900" b="0" i="1" dirty="0" smtClean="0">
                <a:cs typeface="Arial" charset="0"/>
              </a:rPr>
              <a:t>Note: DP and RD allocations by MS for the period 2014-2020 (annual average of the period) in current prices; GDP 2012 (in current prices)</a:t>
            </a:r>
          </a:p>
          <a:p>
            <a:r>
              <a:rPr lang="en-GB" sz="900" i="1" dirty="0" smtClean="0">
                <a:cs typeface="Arial" charset="0"/>
              </a:rPr>
              <a:t>MS ranked from right to left according to % </a:t>
            </a:r>
            <a:r>
              <a:rPr lang="en-GB" sz="900" i="1" dirty="0">
                <a:cs typeface="Arial" charset="0"/>
              </a:rPr>
              <a:t>GVA primary sector in total </a:t>
            </a:r>
            <a:r>
              <a:rPr lang="en-GB" sz="900" i="1" dirty="0" smtClean="0">
                <a:cs typeface="Arial" charset="0"/>
              </a:rPr>
              <a:t>GVA (2012)</a:t>
            </a:r>
            <a:endParaRPr lang="en-GB" sz="9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2C6E1C"/>
                </a:solidFill>
              </a:rPr>
              <a:t>New design of direct payments (1)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GB" dirty="0" smtClean="0"/>
              <a:t>In 2015, EU farmers would have access to: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FAFBDE31-9E7B-432F-A913-A8230C90B0AE}" type="slidenum">
              <a:rPr lang="en-GB" sz="1000" smtClean="0">
                <a:solidFill>
                  <a:schemeClr val="bg1"/>
                </a:solidFill>
              </a:rPr>
              <a:pPr eaLnBrk="1" hangingPunct="1"/>
              <a:t>22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554038" y="2205038"/>
            <a:ext cx="8035925" cy="23034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071938" y="4619625"/>
            <a:ext cx="1000125" cy="400050"/>
          </a:xfrm>
          <a:prstGeom prst="ellipse">
            <a:avLst/>
          </a:prstGeom>
          <a:solidFill>
            <a:srgbClr val="5887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4090988" y="4640263"/>
            <a:ext cx="962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GB" sz="1400">
                <a:solidFill>
                  <a:schemeClr val="bg1"/>
                </a:solidFill>
                <a:cs typeface="Arial" charset="0"/>
              </a:rPr>
              <a:t>OR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82625" y="2243138"/>
            <a:ext cx="37449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GB" sz="1600" dirty="0">
                <a:solidFill>
                  <a:srgbClr val="0F5494"/>
                </a:solidFill>
              </a:rPr>
              <a:t>Compulsory schemes</a:t>
            </a:r>
            <a:r>
              <a:rPr lang="en-GB" sz="1600" i="1" dirty="0">
                <a:solidFill>
                  <a:srgbClr val="0F5494"/>
                </a:solidFill>
              </a:rPr>
              <a:t> </a:t>
            </a:r>
            <a:r>
              <a:rPr lang="en-GB" sz="1600" b="0" i="1" dirty="0">
                <a:solidFill>
                  <a:srgbClr val="0F5494"/>
                </a:solidFill>
              </a:rPr>
              <a:t>(all MS):</a:t>
            </a:r>
          </a:p>
          <a:p>
            <a:pPr marL="450850" lvl="1" indent="-271463">
              <a:spcBef>
                <a:spcPct val="20000"/>
              </a:spcBef>
              <a:buFontTx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Basic payment scheme</a:t>
            </a:r>
          </a:p>
          <a:p>
            <a:pPr marL="450850" lvl="1" indent="-271463">
              <a:spcBef>
                <a:spcPct val="20000"/>
              </a:spcBef>
              <a:buFontTx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‘Green’ payment*</a:t>
            </a:r>
          </a:p>
          <a:p>
            <a:pPr marL="450850" lvl="1" indent="-271463">
              <a:spcBef>
                <a:spcPct val="20000"/>
              </a:spcBef>
              <a:buFontTx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Young farmers scheme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88925" y="5300663"/>
            <a:ext cx="85693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1"/>
              </a:buClr>
            </a:pPr>
            <a:r>
              <a:rPr lang="en-GB" sz="1600" dirty="0">
                <a:solidFill>
                  <a:srgbClr val="0F5494"/>
                </a:solidFill>
              </a:rPr>
              <a:t>A simplified scheme </a:t>
            </a:r>
            <a:r>
              <a:rPr lang="en-GB" sz="1600" b="0" dirty="0">
                <a:solidFill>
                  <a:schemeClr val="tx1"/>
                </a:solidFill>
              </a:rPr>
              <a:t>for</a:t>
            </a:r>
            <a:r>
              <a:rPr lang="en-GB" sz="1600" b="0" dirty="0">
                <a:solidFill>
                  <a:srgbClr val="0F5494"/>
                </a:solidFill>
              </a:rPr>
              <a:t> </a:t>
            </a:r>
            <a:r>
              <a:rPr lang="en-GB" sz="1600" b="0" dirty="0">
                <a:solidFill>
                  <a:schemeClr val="tx1"/>
                </a:solidFill>
              </a:rPr>
              <a:t>small farmers</a:t>
            </a:r>
            <a:r>
              <a:rPr lang="en-GB" sz="1600" b="0" i="1" dirty="0">
                <a:solidFill>
                  <a:srgbClr val="0F5494"/>
                </a:solidFill>
              </a:rPr>
              <a:t> (voluntary for MS)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859338" y="2243138"/>
            <a:ext cx="3960812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GB" sz="1600">
                <a:solidFill>
                  <a:srgbClr val="0F5494"/>
                </a:solidFill>
              </a:rPr>
              <a:t>Voluntary schemes </a:t>
            </a:r>
            <a:r>
              <a:rPr lang="en-GB" sz="1600" b="0" i="1">
                <a:solidFill>
                  <a:srgbClr val="0F5494"/>
                </a:solidFill>
              </a:rPr>
              <a:t>(MS choice):</a:t>
            </a:r>
          </a:p>
          <a:p>
            <a:pPr marL="450850" lvl="1" indent="-271463">
              <a:spcBef>
                <a:spcPct val="20000"/>
              </a:spcBef>
              <a:buFontTx/>
              <a:buChar char="•"/>
            </a:pPr>
            <a:r>
              <a:rPr lang="en-GB" sz="1600" b="0">
                <a:solidFill>
                  <a:schemeClr val="tx1"/>
                </a:solidFill>
              </a:rPr>
              <a:t>Coupled support</a:t>
            </a:r>
          </a:p>
          <a:p>
            <a:pPr marL="450850" lvl="1" indent="-271463">
              <a:spcBef>
                <a:spcPct val="20000"/>
              </a:spcBef>
              <a:buFontTx/>
              <a:buChar char="•"/>
            </a:pPr>
            <a:r>
              <a:rPr lang="en-GB" sz="1600" b="0">
                <a:solidFill>
                  <a:schemeClr val="tx1"/>
                </a:solidFill>
              </a:rPr>
              <a:t>Support in natural constraint areas</a:t>
            </a:r>
          </a:p>
          <a:p>
            <a:pPr marL="450850" lvl="1" indent="-271463">
              <a:spcBef>
                <a:spcPct val="20000"/>
              </a:spcBef>
              <a:buFontTx/>
              <a:buChar char="•"/>
            </a:pPr>
            <a:r>
              <a:rPr lang="fr-BE" sz="1600" b="0">
                <a:solidFill>
                  <a:schemeClr val="tx1"/>
                </a:solidFill>
              </a:rPr>
              <a:t>Redistributive payment</a:t>
            </a:r>
            <a:endParaRPr lang="en-GB" sz="1600" b="0">
              <a:solidFill>
                <a:schemeClr val="tx1"/>
              </a:solidFill>
            </a:endParaRPr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4287838" y="2641600"/>
            <a:ext cx="571500" cy="400050"/>
            <a:chOff x="3648" y="627"/>
            <a:chExt cx="368" cy="252"/>
          </a:xfrm>
        </p:grpSpPr>
        <p:sp>
          <p:nvSpPr>
            <p:cNvPr id="23566" name="Oval 12"/>
            <p:cNvSpPr>
              <a:spLocks noChangeArrowheads="1"/>
            </p:cNvSpPr>
            <p:nvPr/>
          </p:nvSpPr>
          <p:spPr bwMode="auto">
            <a:xfrm>
              <a:off x="3648" y="627"/>
              <a:ext cx="368" cy="252"/>
            </a:xfrm>
            <a:prstGeom prst="ellipse">
              <a:avLst/>
            </a:prstGeom>
            <a:solidFill>
              <a:srgbClr val="5887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67" name="Text Box 4"/>
            <p:cNvSpPr txBox="1">
              <a:spLocks noChangeArrowheads="1"/>
            </p:cNvSpPr>
            <p:nvPr/>
          </p:nvSpPr>
          <p:spPr bwMode="auto">
            <a:xfrm>
              <a:off x="3655" y="640"/>
              <a:ext cx="354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20000"/>
                </a:spcBef>
              </a:pPr>
              <a:r>
                <a:rPr lang="en-GB" sz="1400">
                  <a:solidFill>
                    <a:schemeClr val="bg1"/>
                  </a:solidFill>
                  <a:cs typeface="Arial" charset="0"/>
                </a:rPr>
                <a:t>(+)</a:t>
              </a:r>
            </a:p>
          </p:txBody>
        </p:sp>
      </p:grp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288925" y="5954713"/>
            <a:ext cx="8569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 b="0" i="1" dirty="0">
                <a:solidFill>
                  <a:schemeClr val="tx1"/>
                </a:solidFill>
                <a:cs typeface="Arial" charset="0"/>
              </a:rPr>
              <a:t>* Payment for agricultural practices beneficial to climate change and the environment</a:t>
            </a: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592138" y="3716338"/>
            <a:ext cx="78359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0" i="1" dirty="0">
                <a:solidFill>
                  <a:schemeClr val="tx1"/>
                </a:solidFill>
                <a:cs typeface="Arial" charset="0"/>
              </a:rPr>
              <a:t>All payments subject to cross compliance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600" b="0" i="1" dirty="0">
                <a:solidFill>
                  <a:schemeClr val="tx1"/>
                </a:solidFill>
                <a:cs typeface="Arial" charset="0"/>
              </a:rPr>
              <a:t>All farmers will have access to the Farm Advisory System</a:t>
            </a:r>
          </a:p>
        </p:txBody>
      </p:sp>
    </p:spTree>
    <p:extLst>
      <p:ext uri="{BB962C8B-B14F-4D97-AF65-F5344CB8AC3E}">
        <p14:creationId xmlns:p14="http://schemas.microsoft.com/office/powerpoint/2010/main" val="26303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049338"/>
            <a:ext cx="8585200" cy="504825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2C6E1C"/>
                </a:solidFill>
              </a:rPr>
              <a:t>New design of direct payments (2)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782C719-9583-4CF8-B50F-D9D0A8086662}" type="slidenum">
              <a:rPr lang="en-GB" sz="1000" smtClean="0">
                <a:solidFill>
                  <a:srgbClr val="FFFFFF"/>
                </a:solidFill>
              </a:rPr>
              <a:pPr eaLnBrk="1" hangingPunct="1"/>
              <a:t>23</a:t>
            </a:fld>
            <a:endParaRPr lang="en-GB" sz="1000" smtClean="0">
              <a:solidFill>
                <a:srgbClr val="FFFFFF"/>
              </a:solidFill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 rot="-5400000">
            <a:off x="-1826419" y="4177507"/>
            <a:ext cx="4446588" cy="425450"/>
          </a:xfrm>
          <a:prstGeom prst="rect">
            <a:avLst/>
          </a:prstGeom>
          <a:noFill/>
          <a:ln w="9525">
            <a:solidFill>
              <a:srgbClr val="0F54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1200" dirty="0">
                <a:solidFill>
                  <a:srgbClr val="009999"/>
                </a:solidFill>
                <a:cs typeface="Arial" charset="0"/>
              </a:rPr>
              <a:t>Cross compliance</a:t>
            </a:r>
          </a:p>
          <a:p>
            <a:pPr algn="ctr" eaLnBrk="1" hangingPunct="1">
              <a:lnSpc>
                <a:spcPct val="90000"/>
              </a:lnSpc>
              <a:buClr>
                <a:srgbClr val="467A39"/>
              </a:buClr>
              <a:buSzPct val="80000"/>
              <a:buFontTx/>
              <a:buChar char="•"/>
            </a:pPr>
            <a:r>
              <a:rPr lang="en-GB" sz="1200" b="0" dirty="0">
                <a:solidFill>
                  <a:srgbClr val="000000"/>
                </a:solidFill>
                <a:cs typeface="Arial" charset="0"/>
              </a:rPr>
              <a:t> Streamlined – Climate change</a:t>
            </a: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776288" y="5187950"/>
            <a:ext cx="563245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5C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55650" y="4991100"/>
            <a:ext cx="6096001" cy="2016125"/>
            <a:chOff x="755650" y="4991100"/>
            <a:chExt cx="6096001" cy="2016125"/>
          </a:xfrm>
        </p:grpSpPr>
        <p:sp>
          <p:nvSpPr>
            <p:cNvPr id="24584" name="Rectangle 12"/>
            <p:cNvSpPr>
              <a:spLocks noChangeArrowheads="1"/>
            </p:cNvSpPr>
            <p:nvPr/>
          </p:nvSpPr>
          <p:spPr bwMode="auto">
            <a:xfrm>
              <a:off x="781050" y="4991100"/>
              <a:ext cx="6070601" cy="252413"/>
            </a:xfrm>
            <a:prstGeom prst="rect">
              <a:avLst/>
            </a:prstGeom>
            <a:solidFill>
              <a:srgbClr val="67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Basic Payment Scheme</a:t>
              </a:r>
            </a:p>
          </p:txBody>
        </p:sp>
        <p:sp>
          <p:nvSpPr>
            <p:cNvPr id="24585" name="Rectangle 14"/>
            <p:cNvSpPr>
              <a:spLocks noChangeArrowheads="1"/>
            </p:cNvSpPr>
            <p:nvPr/>
          </p:nvSpPr>
          <p:spPr bwMode="auto">
            <a:xfrm>
              <a:off x="3765550" y="5292725"/>
              <a:ext cx="2994025" cy="1200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fr-BE" sz="1200" b="0" dirty="0" err="1">
                  <a:solidFill>
                    <a:srgbClr val="292929"/>
                  </a:solidFill>
                </a:rPr>
                <a:t>Voluntary</a:t>
              </a:r>
              <a:r>
                <a:rPr lang="fr-BE" sz="1200" b="0" dirty="0">
                  <a:solidFill>
                    <a:srgbClr val="292929"/>
                  </a:solidFill>
                </a:rPr>
                <a:t> </a:t>
              </a:r>
              <a:r>
                <a:rPr lang="fr-BE" sz="1200" b="0" dirty="0" err="1">
                  <a:solidFill>
                    <a:srgbClr val="292929"/>
                  </a:solidFill>
                </a:rPr>
                <a:t>redistributive</a:t>
              </a:r>
              <a:r>
                <a:rPr lang="fr-BE" sz="1200" b="0" dirty="0">
                  <a:solidFill>
                    <a:srgbClr val="292929"/>
                  </a:solidFill>
                </a:rPr>
                <a:t> </a:t>
              </a:r>
              <a:r>
                <a:rPr lang="fr-BE" sz="1200" b="0" dirty="0" err="1">
                  <a:solidFill>
                    <a:srgbClr val="292929"/>
                  </a:solidFill>
                </a:rPr>
                <a:t>payment</a:t>
              </a:r>
              <a:r>
                <a:rPr lang="fr-BE" sz="1200" b="0" dirty="0">
                  <a:solidFill>
                    <a:srgbClr val="292929"/>
                  </a:solidFill>
                </a:rPr>
                <a:t> (+max.65% on max. 30 ha or national </a:t>
              </a:r>
              <a:r>
                <a:rPr lang="fr-BE" sz="1200" b="0" dirty="0" err="1">
                  <a:solidFill>
                    <a:srgbClr val="292929"/>
                  </a:solidFill>
                </a:rPr>
                <a:t>average</a:t>
              </a:r>
              <a:r>
                <a:rPr lang="fr-BE" sz="1200" b="0" dirty="0">
                  <a:solidFill>
                    <a:srgbClr val="292929"/>
                  </a:solidFill>
                </a:rPr>
                <a:t> size ; max. 30% of DP </a:t>
              </a:r>
              <a:r>
                <a:rPr lang="fr-BE" sz="1200" b="0" dirty="0" err="1">
                  <a:solidFill>
                    <a:srgbClr val="292929"/>
                  </a:solidFill>
                </a:rPr>
                <a:t>envelope</a:t>
              </a:r>
              <a:r>
                <a:rPr lang="fr-BE" sz="1200" b="0" dirty="0">
                  <a:solidFill>
                    <a:srgbClr val="292929"/>
                  </a:solidFill>
                </a:rPr>
                <a:t>).</a:t>
              </a:r>
              <a:endParaRPr lang="en-GB" sz="1200" b="0" dirty="0">
                <a:solidFill>
                  <a:srgbClr val="292929"/>
                </a:solidFill>
              </a:endParaRP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Definition of 'active </a:t>
              </a:r>
              <a:r>
                <a:rPr lang="en-GB" sz="1200" b="0" dirty="0" smtClean="0">
                  <a:solidFill>
                    <a:srgbClr val="292929"/>
                  </a:solidFill>
                </a:rPr>
                <a:t>farmer'</a:t>
              </a:r>
              <a:endParaRPr lang="en-GB" sz="1200" b="0" dirty="0">
                <a:solidFill>
                  <a:srgbClr val="292929"/>
                </a:solidFill>
              </a:endParaRP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endParaRPr lang="en-GB" sz="1200" b="0" dirty="0">
                <a:solidFill>
                  <a:srgbClr val="292929"/>
                </a:solidFill>
              </a:endParaRPr>
            </a:p>
          </p:txBody>
        </p:sp>
        <p:sp>
          <p:nvSpPr>
            <p:cNvPr id="24586" name="Rectangle 15"/>
            <p:cNvSpPr>
              <a:spLocks noChangeArrowheads="1"/>
            </p:cNvSpPr>
            <p:nvPr/>
          </p:nvSpPr>
          <p:spPr bwMode="auto">
            <a:xfrm>
              <a:off x="755650" y="5253038"/>
              <a:ext cx="3044825" cy="175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New BPS entitlements in 2015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SAPS extended until 2020 (EU-10)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Internal convergence / derogation with external convergence model to reach more similar levels per ha (min. 60% of average within a region/country by 2019)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endParaRPr lang="en-GB" sz="1200" b="0" dirty="0">
                <a:solidFill>
                  <a:srgbClr val="292929"/>
                </a:solidFill>
              </a:endParaRP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endParaRPr lang="en-GB" sz="1200" b="0" dirty="0">
                <a:solidFill>
                  <a:srgbClr val="292929"/>
                </a:solidFill>
              </a:endParaRPr>
            </a:p>
          </p:txBody>
        </p:sp>
      </p:grpSp>
      <p:sp>
        <p:nvSpPr>
          <p:cNvPr id="24587" name="Rectangle 16"/>
          <p:cNvSpPr>
            <a:spLocks noChangeArrowheads="1"/>
          </p:cNvSpPr>
          <p:nvPr/>
        </p:nvSpPr>
        <p:spPr bwMode="auto">
          <a:xfrm>
            <a:off x="776288" y="4238625"/>
            <a:ext cx="56324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5C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81050" y="4094163"/>
            <a:ext cx="6311900" cy="901700"/>
            <a:chOff x="781050" y="4094163"/>
            <a:chExt cx="6311900" cy="901700"/>
          </a:xfrm>
        </p:grpSpPr>
        <p:sp>
          <p:nvSpPr>
            <p:cNvPr id="24588" name="Rectangle 17"/>
            <p:cNvSpPr>
              <a:spLocks noChangeArrowheads="1"/>
            </p:cNvSpPr>
            <p:nvPr/>
          </p:nvSpPr>
          <p:spPr bwMode="auto">
            <a:xfrm>
              <a:off x="781050" y="4094163"/>
              <a:ext cx="6069013" cy="252412"/>
            </a:xfrm>
            <a:prstGeom prst="rect">
              <a:avLst/>
            </a:prstGeom>
            <a:solidFill>
              <a:srgbClr val="67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</a:pPr>
              <a:r>
                <a:rPr lang="en-GB" sz="1200">
                  <a:solidFill>
                    <a:srgbClr val="FFFFFF"/>
                  </a:solidFill>
                  <a:cs typeface="Arial" charset="0"/>
                </a:rPr>
                <a:t>«Green» Payment </a:t>
              </a:r>
            </a:p>
          </p:txBody>
        </p:sp>
        <p:sp>
          <p:nvSpPr>
            <p:cNvPr id="24589" name="Rectangle 19"/>
            <p:cNvSpPr>
              <a:spLocks noChangeArrowheads="1"/>
            </p:cNvSpPr>
            <p:nvPr/>
          </p:nvSpPr>
          <p:spPr bwMode="auto">
            <a:xfrm>
              <a:off x="863600" y="4349750"/>
              <a:ext cx="2592388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>
                  <a:solidFill>
                    <a:srgbClr val="292929"/>
                  </a:solidFill>
                </a:rPr>
                <a:t>Crop diversification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>
                  <a:solidFill>
                    <a:srgbClr val="292929"/>
                  </a:solidFill>
                </a:rPr>
                <a:t>Permanent grassland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>
                  <a:solidFill>
                    <a:srgbClr val="292929"/>
                  </a:solidFill>
                </a:rPr>
                <a:t>Ecological focus area</a:t>
              </a:r>
            </a:p>
          </p:txBody>
        </p:sp>
        <p:sp>
          <p:nvSpPr>
            <p:cNvPr id="24590" name="Rectangle 20"/>
            <p:cNvSpPr>
              <a:spLocks noChangeArrowheads="1"/>
            </p:cNvSpPr>
            <p:nvPr/>
          </p:nvSpPr>
          <p:spPr bwMode="auto">
            <a:xfrm>
              <a:off x="3957638" y="4349750"/>
              <a:ext cx="3135312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30% of the DP envelope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fr-BE" sz="1200" b="0" dirty="0" err="1">
                  <a:solidFill>
                    <a:srgbClr val="292929"/>
                  </a:solidFill>
                </a:rPr>
                <a:t>Thresholds</a:t>
              </a:r>
              <a:r>
                <a:rPr lang="fr-BE" sz="1200" b="0" dirty="0">
                  <a:solidFill>
                    <a:srgbClr val="292929"/>
                  </a:solidFill>
                </a:rPr>
                <a:t> &amp; exemptions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fr-BE" sz="1200" b="0" dirty="0">
                  <a:solidFill>
                    <a:srgbClr val="292929"/>
                  </a:solidFill>
                </a:rPr>
                <a:t>Equivalence</a:t>
              </a:r>
              <a:endParaRPr lang="en-GB" sz="1200" b="0" dirty="0">
                <a:solidFill>
                  <a:srgbClr val="292929"/>
                </a:solidFill>
              </a:endParaRPr>
            </a:p>
          </p:txBody>
        </p:sp>
      </p:grpSp>
      <p:sp>
        <p:nvSpPr>
          <p:cNvPr id="24591" name="Rectangle 21"/>
          <p:cNvSpPr>
            <a:spLocks noChangeArrowheads="1"/>
          </p:cNvSpPr>
          <p:nvPr/>
        </p:nvSpPr>
        <p:spPr bwMode="auto">
          <a:xfrm>
            <a:off x="779463" y="3498850"/>
            <a:ext cx="56261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5C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76288" y="3302794"/>
            <a:ext cx="6069013" cy="935831"/>
            <a:chOff x="776288" y="3302794"/>
            <a:chExt cx="6069013" cy="935831"/>
          </a:xfrm>
        </p:grpSpPr>
        <p:sp>
          <p:nvSpPr>
            <p:cNvPr id="24592" name="Rectangle 22"/>
            <p:cNvSpPr>
              <a:spLocks noChangeArrowheads="1"/>
            </p:cNvSpPr>
            <p:nvPr/>
          </p:nvSpPr>
          <p:spPr bwMode="auto">
            <a:xfrm>
              <a:off x="776288" y="3302794"/>
              <a:ext cx="6069013" cy="252412"/>
            </a:xfrm>
            <a:prstGeom prst="rect">
              <a:avLst/>
            </a:prstGeom>
            <a:solidFill>
              <a:srgbClr val="67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Young Farmer Scheme</a:t>
              </a:r>
            </a:p>
          </p:txBody>
        </p:sp>
        <p:sp>
          <p:nvSpPr>
            <p:cNvPr id="24593" name="Rectangle 24"/>
            <p:cNvSpPr>
              <a:spLocks noChangeArrowheads="1"/>
            </p:cNvSpPr>
            <p:nvPr/>
          </p:nvSpPr>
          <p:spPr bwMode="auto">
            <a:xfrm>
              <a:off x="781050" y="3592513"/>
              <a:ext cx="2927350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Up to 2% of DP envelope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&lt; 40 years commencing activity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endParaRPr lang="en-GB" sz="1200" b="0" dirty="0">
                <a:solidFill>
                  <a:srgbClr val="292929"/>
                </a:solidFill>
              </a:endParaRPr>
            </a:p>
          </p:txBody>
        </p:sp>
        <p:sp>
          <p:nvSpPr>
            <p:cNvPr id="24594" name="Rectangle 25"/>
            <p:cNvSpPr>
              <a:spLocks noChangeArrowheads="1"/>
            </p:cNvSpPr>
            <p:nvPr/>
          </p:nvSpPr>
          <p:spPr bwMode="auto">
            <a:xfrm>
              <a:off x="3902075" y="3597275"/>
              <a:ext cx="281305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fr-BE" sz="1200" b="0" dirty="0">
                  <a:solidFill>
                    <a:srgbClr val="292929"/>
                  </a:solidFill>
                </a:rPr>
                <a:t>+25% </a:t>
              </a:r>
              <a:r>
                <a:rPr lang="fr-BE" sz="1200" b="0" dirty="0" smtClean="0">
                  <a:solidFill>
                    <a:srgbClr val="292929"/>
                  </a:solidFill>
                </a:rPr>
                <a:t>(/</a:t>
              </a:r>
              <a:r>
                <a:rPr lang="en-GB" sz="1200" b="0" dirty="0" smtClean="0">
                  <a:solidFill>
                    <a:srgbClr val="292929"/>
                  </a:solidFill>
                </a:rPr>
                <a:t>payment entitlements)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 smtClean="0">
                  <a:solidFill>
                    <a:srgbClr val="292929"/>
                  </a:solidFill>
                </a:rPr>
                <a:t>For </a:t>
              </a:r>
              <a:r>
                <a:rPr lang="en-GB" sz="1200" b="0" dirty="0">
                  <a:solidFill>
                    <a:srgbClr val="292929"/>
                  </a:solidFill>
                </a:rPr>
                <a:t>5 years</a:t>
              </a:r>
            </a:p>
          </p:txBody>
        </p:sp>
      </p:grpSp>
      <p:sp>
        <p:nvSpPr>
          <p:cNvPr id="24595" name="Rectangle 26"/>
          <p:cNvSpPr>
            <a:spLocks noChangeArrowheads="1"/>
          </p:cNvSpPr>
          <p:nvPr/>
        </p:nvSpPr>
        <p:spPr bwMode="auto">
          <a:xfrm>
            <a:off x="7235825" y="2889250"/>
            <a:ext cx="1727200" cy="3371850"/>
          </a:xfrm>
          <a:prstGeom prst="rect">
            <a:avLst/>
          </a:prstGeom>
          <a:noFill/>
          <a:ln w="9525">
            <a:solidFill>
              <a:srgbClr val="0F549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5C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00850" y="2132013"/>
            <a:ext cx="2163763" cy="4656137"/>
            <a:chOff x="6800850" y="2132013"/>
            <a:chExt cx="2163763" cy="4656137"/>
          </a:xfrm>
        </p:grpSpPr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 flipV="1">
              <a:off x="7092950" y="2132013"/>
              <a:ext cx="0" cy="4176712"/>
            </a:xfrm>
            <a:prstGeom prst="line">
              <a:avLst/>
            </a:prstGeom>
            <a:noFill/>
            <a:ln w="57150">
              <a:solidFill>
                <a:srgbClr val="0F54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82" name="Oval 7"/>
            <p:cNvSpPr>
              <a:spLocks noChangeArrowheads="1"/>
            </p:cNvSpPr>
            <p:nvPr/>
          </p:nvSpPr>
          <p:spPr bwMode="auto">
            <a:xfrm>
              <a:off x="6800850" y="6388100"/>
              <a:ext cx="584200" cy="400050"/>
            </a:xfrm>
            <a:prstGeom prst="ellipse">
              <a:avLst/>
            </a:prstGeom>
            <a:solidFill>
              <a:srgbClr val="0F5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OR</a:t>
              </a:r>
            </a:p>
          </p:txBody>
        </p:sp>
        <p:sp>
          <p:nvSpPr>
            <p:cNvPr id="24596" name="Rectangle 27"/>
            <p:cNvSpPr>
              <a:spLocks noChangeArrowheads="1"/>
            </p:cNvSpPr>
            <p:nvPr/>
          </p:nvSpPr>
          <p:spPr bwMode="auto">
            <a:xfrm>
              <a:off x="7235825" y="2836069"/>
              <a:ext cx="1728788" cy="449263"/>
            </a:xfrm>
            <a:prstGeom prst="rect">
              <a:avLst/>
            </a:prstGeom>
            <a:solidFill>
              <a:srgbClr val="467A39"/>
            </a:solidFill>
            <a:ln w="9525">
              <a:solidFill>
                <a:srgbClr val="00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Small Farmer </a:t>
              </a:r>
              <a:br>
                <a:rPr lang="en-GB" sz="1200" dirty="0">
                  <a:solidFill>
                    <a:srgbClr val="FFFFFF"/>
                  </a:solidFill>
                  <a:cs typeface="Arial" charset="0"/>
                </a:rPr>
              </a:b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Scheme</a:t>
              </a:r>
            </a:p>
          </p:txBody>
        </p:sp>
        <p:sp>
          <p:nvSpPr>
            <p:cNvPr id="24597" name="Rectangle 29"/>
            <p:cNvSpPr>
              <a:spLocks noChangeArrowheads="1"/>
            </p:cNvSpPr>
            <p:nvPr/>
          </p:nvSpPr>
          <p:spPr bwMode="auto">
            <a:xfrm>
              <a:off x="7235825" y="3321844"/>
              <a:ext cx="1687513" cy="286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Simplification of claims and controls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endParaRPr lang="en-GB" sz="1200" b="0" dirty="0">
                <a:solidFill>
                  <a:srgbClr val="292929"/>
                </a:solidFill>
              </a:endParaRP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Lump sum payment to be determined by MS under conditions [500 to 1250 €]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endParaRPr lang="en-GB" sz="1200" b="0" dirty="0">
                <a:solidFill>
                  <a:srgbClr val="292929"/>
                </a:solidFill>
              </a:endParaRP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Entrance in 2015 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endParaRPr lang="en-GB" sz="1200" b="0" dirty="0">
                <a:solidFill>
                  <a:srgbClr val="292929"/>
                </a:solidFill>
              </a:endParaRP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Up to 10% of the DP envelope</a:t>
              </a:r>
            </a:p>
          </p:txBody>
        </p:sp>
      </p:grpSp>
      <p:sp>
        <p:nvSpPr>
          <p:cNvPr id="24598" name="Rectangle 30"/>
          <p:cNvSpPr>
            <a:spLocks noChangeArrowheads="1"/>
          </p:cNvSpPr>
          <p:nvPr/>
        </p:nvSpPr>
        <p:spPr bwMode="auto">
          <a:xfrm>
            <a:off x="781050" y="2201863"/>
            <a:ext cx="3143250" cy="1049337"/>
          </a:xfrm>
          <a:prstGeom prst="rect">
            <a:avLst/>
          </a:prstGeom>
          <a:noFill/>
          <a:ln w="9525">
            <a:solidFill>
              <a:srgbClr val="92D05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87D3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55650" y="2170113"/>
            <a:ext cx="3168650" cy="1081087"/>
            <a:chOff x="755650" y="2170113"/>
            <a:chExt cx="3168650" cy="1081087"/>
          </a:xfrm>
        </p:grpSpPr>
        <p:sp>
          <p:nvSpPr>
            <p:cNvPr id="24599" name="Rectangle 31"/>
            <p:cNvSpPr>
              <a:spLocks noChangeArrowheads="1"/>
            </p:cNvSpPr>
            <p:nvPr/>
          </p:nvSpPr>
          <p:spPr bwMode="auto">
            <a:xfrm>
              <a:off x="781050" y="2170113"/>
              <a:ext cx="3143250" cy="252412"/>
            </a:xfrm>
            <a:prstGeom prst="rect">
              <a:avLst/>
            </a:prstGeom>
            <a:solidFill>
              <a:srgbClr val="467A39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Coupled support</a:t>
              </a:r>
            </a:p>
          </p:txBody>
        </p:sp>
        <p:sp>
          <p:nvSpPr>
            <p:cNvPr id="24600" name="Rectangle 33"/>
            <p:cNvSpPr>
              <a:spLocks noChangeArrowheads="1"/>
            </p:cNvSpPr>
            <p:nvPr/>
          </p:nvSpPr>
          <p:spPr bwMode="auto">
            <a:xfrm>
              <a:off x="755650" y="2420938"/>
              <a:ext cx="3168650" cy="830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Wide range of sectors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Up to 8% (or to 13% depending on past level) of DP envelope, +2% for protein crops</a:t>
              </a:r>
            </a:p>
          </p:txBody>
        </p:sp>
      </p:grpSp>
      <p:sp>
        <p:nvSpPr>
          <p:cNvPr id="24601" name="Rectangle 34"/>
          <p:cNvSpPr>
            <a:spLocks noChangeArrowheads="1"/>
          </p:cNvSpPr>
          <p:nvPr/>
        </p:nvSpPr>
        <p:spPr bwMode="auto">
          <a:xfrm>
            <a:off x="4056063" y="2193925"/>
            <a:ext cx="2789237" cy="1057275"/>
          </a:xfrm>
          <a:prstGeom prst="rect">
            <a:avLst/>
          </a:prstGeom>
          <a:noFill/>
          <a:ln w="9525">
            <a:solidFill>
              <a:srgbClr val="92D05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87D3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052888" y="2166938"/>
            <a:ext cx="2792412" cy="898525"/>
            <a:chOff x="4052888" y="2166938"/>
            <a:chExt cx="2792412" cy="898525"/>
          </a:xfrm>
        </p:grpSpPr>
        <p:sp>
          <p:nvSpPr>
            <p:cNvPr id="24602" name="Rectangle 35"/>
            <p:cNvSpPr>
              <a:spLocks noChangeArrowheads="1"/>
            </p:cNvSpPr>
            <p:nvPr/>
          </p:nvSpPr>
          <p:spPr bwMode="auto">
            <a:xfrm>
              <a:off x="4052888" y="2166938"/>
              <a:ext cx="2792412" cy="252412"/>
            </a:xfrm>
            <a:prstGeom prst="rect">
              <a:avLst/>
            </a:prstGeom>
            <a:solidFill>
              <a:srgbClr val="467A39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Natural constraint support</a:t>
              </a:r>
            </a:p>
          </p:txBody>
        </p:sp>
        <p:sp>
          <p:nvSpPr>
            <p:cNvPr id="24603" name="Rectangle 37"/>
            <p:cNvSpPr>
              <a:spLocks noChangeArrowheads="1"/>
            </p:cNvSpPr>
            <p:nvPr/>
          </p:nvSpPr>
          <p:spPr bwMode="auto">
            <a:xfrm>
              <a:off x="4052888" y="2419350"/>
              <a:ext cx="2792412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For areas with natural constraints – or part of them</a:t>
              </a:r>
            </a:p>
            <a:p>
              <a:pPr marL="180975" indent="-180975">
                <a:buClr>
                  <a:schemeClr val="tx1"/>
                </a:buClr>
                <a:buSzPct val="80000"/>
                <a:buFontTx/>
                <a:buChar char="•"/>
              </a:pPr>
              <a:r>
                <a:rPr lang="en-GB" sz="1200" b="0" dirty="0">
                  <a:solidFill>
                    <a:srgbClr val="292929"/>
                  </a:solidFill>
                </a:rPr>
                <a:t>Up to 5% of the DP envelope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63713" y="1498599"/>
            <a:ext cx="4152900" cy="600075"/>
            <a:chOff x="1763713" y="1498599"/>
            <a:chExt cx="4152900" cy="600075"/>
          </a:xfrm>
        </p:grpSpPr>
        <p:sp>
          <p:nvSpPr>
            <p:cNvPr id="24604" name="Text Box 5"/>
            <p:cNvSpPr txBox="1">
              <a:spLocks noChangeArrowheads="1"/>
            </p:cNvSpPr>
            <p:nvPr/>
          </p:nvSpPr>
          <p:spPr bwMode="auto">
            <a:xfrm>
              <a:off x="1844675" y="1587498"/>
              <a:ext cx="399097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sz="1200" dirty="0" smtClean="0">
                  <a:solidFill>
                    <a:srgbClr val="0F5494"/>
                  </a:solidFill>
                  <a:cs typeface="Arial" charset="0"/>
                </a:rPr>
                <a:t>  Capping voluntary for the MS</a:t>
              </a:r>
              <a:endParaRPr lang="en-GB" sz="1200" dirty="0">
                <a:solidFill>
                  <a:srgbClr val="0F5494"/>
                </a:solidFill>
                <a:cs typeface="Arial" charset="0"/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GB" sz="1200" dirty="0" err="1" smtClean="0">
                  <a:solidFill>
                    <a:srgbClr val="0F5494"/>
                  </a:solidFill>
                  <a:cs typeface="Arial" charset="0"/>
                </a:rPr>
                <a:t>Degressivity</a:t>
              </a:r>
              <a:r>
                <a:rPr lang="en-GB" sz="1200" dirty="0" smtClean="0">
                  <a:solidFill>
                    <a:srgbClr val="0F5494"/>
                  </a:solidFill>
                  <a:cs typeface="Arial" charset="0"/>
                </a:rPr>
                <a:t> of 5% over 150 000 €</a:t>
              </a:r>
              <a:endParaRPr lang="en-GB" sz="1100" b="0" i="1" dirty="0">
                <a:solidFill>
                  <a:srgbClr val="0F5494"/>
                </a:solidFill>
                <a:cs typeface="Arial" charset="0"/>
              </a:endParaRPr>
            </a:p>
          </p:txBody>
        </p:sp>
        <p:sp>
          <p:nvSpPr>
            <p:cNvPr id="24605" name="Oval 39"/>
            <p:cNvSpPr>
              <a:spLocks noChangeArrowheads="1"/>
            </p:cNvSpPr>
            <p:nvPr/>
          </p:nvSpPr>
          <p:spPr bwMode="auto">
            <a:xfrm>
              <a:off x="1763713" y="1498599"/>
              <a:ext cx="4152900" cy="600075"/>
            </a:xfrm>
            <a:prstGeom prst="ellipse">
              <a:avLst/>
            </a:prstGeom>
            <a:noFill/>
            <a:ln w="9525">
              <a:solidFill>
                <a:srgbClr val="0F549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06" name="Rectangle 6"/>
          <p:cNvSpPr>
            <a:spLocks noChangeArrowheads="1"/>
          </p:cNvSpPr>
          <p:nvPr/>
        </p:nvSpPr>
        <p:spPr bwMode="auto">
          <a:xfrm>
            <a:off x="781050" y="3294593"/>
            <a:ext cx="6064250" cy="3338512"/>
          </a:xfrm>
          <a:prstGeom prst="rect">
            <a:avLst/>
          </a:prstGeom>
          <a:noFill/>
          <a:ln w="9525" algn="ctr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4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7BB3A3A4-32DF-4F2D-B022-00408D1B339C}" type="slidenum">
              <a:rPr lang="en-GB" sz="1000" smtClean="0">
                <a:solidFill>
                  <a:schemeClr val="bg1"/>
                </a:solidFill>
              </a:rPr>
              <a:pPr eaLnBrk="1" hangingPunct="1"/>
              <a:t>24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979488"/>
            <a:ext cx="8585200" cy="504825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2C6E1C"/>
                </a:solidFill>
              </a:rPr>
              <a:t>The green direct payment</a:t>
            </a: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359631" y="1771268"/>
            <a:ext cx="8424738" cy="490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indent="-363538">
              <a:spcAft>
                <a:spcPts val="600"/>
              </a:spcAft>
              <a:buClr>
                <a:srgbClr val="0F5494"/>
              </a:buClr>
              <a:defRPr/>
            </a:pPr>
            <a:r>
              <a:rPr lang="en-GB" sz="1600" b="0" dirty="0" smtClean="0">
                <a:solidFill>
                  <a:schemeClr val="tx1"/>
                </a:solidFill>
              </a:rPr>
              <a:t>•	Maintaining </a:t>
            </a:r>
            <a:r>
              <a:rPr lang="en-GB" sz="1600" dirty="0">
                <a:solidFill>
                  <a:srgbClr val="0F5494"/>
                </a:solidFill>
                <a:latin typeface="+mn-lt"/>
              </a:rPr>
              <a:t>permanent grassland </a:t>
            </a:r>
          </a:p>
          <a:p>
            <a:pPr marL="896938" lvl="1" indent="-269875" defTabSz="541338">
              <a:spcAft>
                <a:spcPts val="300"/>
              </a:spcAft>
              <a:buClr>
                <a:srgbClr val="0F5494"/>
              </a:buClr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en-GB" sz="1300" b="0" dirty="0" smtClean="0">
                <a:solidFill>
                  <a:schemeClr val="tx1"/>
                </a:solidFill>
              </a:rPr>
              <a:t>ban </a:t>
            </a:r>
            <a:r>
              <a:rPr lang="en-GB" sz="1300" b="0" dirty="0">
                <a:solidFill>
                  <a:schemeClr val="tx1"/>
                </a:solidFill>
              </a:rPr>
              <a:t>on ploughing in designated areas</a:t>
            </a:r>
          </a:p>
          <a:p>
            <a:pPr marL="896938" lvl="1" indent="-269875" defTabSz="541338">
              <a:spcAft>
                <a:spcPts val="300"/>
              </a:spcAft>
              <a:buClr>
                <a:srgbClr val="0F5494"/>
              </a:buClr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en-GB" sz="1300" b="0" dirty="0" smtClean="0">
                <a:solidFill>
                  <a:schemeClr val="tx1"/>
                </a:solidFill>
              </a:rPr>
              <a:t>national/regional </a:t>
            </a:r>
            <a:r>
              <a:rPr lang="en-GB" sz="1300" b="0" dirty="0">
                <a:solidFill>
                  <a:schemeClr val="tx1"/>
                </a:solidFill>
              </a:rPr>
              <a:t>ratio with 5% </a:t>
            </a:r>
            <a:r>
              <a:rPr lang="en-GB" sz="1300" b="0" dirty="0" smtClean="0">
                <a:solidFill>
                  <a:schemeClr val="tx1"/>
                </a:solidFill>
              </a:rPr>
              <a:t>flexibility</a:t>
            </a:r>
            <a:endParaRPr lang="en-GB" sz="1300" b="0" dirty="0">
              <a:solidFill>
                <a:schemeClr val="tx1"/>
              </a:solidFill>
            </a:endParaRPr>
          </a:p>
          <a:p>
            <a:pPr lvl="1" indent="-363538">
              <a:spcBef>
                <a:spcPts val="1000"/>
              </a:spcBef>
              <a:spcAft>
                <a:spcPts val="600"/>
              </a:spcAft>
              <a:buClr>
                <a:srgbClr val="0F5494"/>
              </a:buClr>
              <a:defRPr/>
            </a:pPr>
            <a:r>
              <a:rPr lang="en-GB" sz="1600" b="0" dirty="0" smtClean="0">
                <a:solidFill>
                  <a:schemeClr val="tx1"/>
                </a:solidFill>
              </a:rPr>
              <a:t>•</a:t>
            </a:r>
            <a:r>
              <a:rPr lang="en-GB" sz="1600" b="0" dirty="0">
                <a:solidFill>
                  <a:schemeClr val="tx1"/>
                </a:solidFill>
              </a:rPr>
              <a:t>	</a:t>
            </a:r>
            <a:r>
              <a:rPr lang="en-GB" sz="1600" dirty="0">
                <a:solidFill>
                  <a:srgbClr val="0F5494"/>
                </a:solidFill>
                <a:latin typeface="+mn-lt"/>
              </a:rPr>
              <a:t>C</a:t>
            </a:r>
            <a:r>
              <a:rPr lang="en-GB" sz="1600" dirty="0" smtClean="0">
                <a:solidFill>
                  <a:srgbClr val="0F5494"/>
                </a:solidFill>
                <a:latin typeface="+mn-lt"/>
              </a:rPr>
              <a:t>rop </a:t>
            </a:r>
            <a:r>
              <a:rPr lang="en-GB" sz="1600" dirty="0">
                <a:solidFill>
                  <a:srgbClr val="0F5494"/>
                </a:solidFill>
                <a:latin typeface="+mn-lt"/>
              </a:rPr>
              <a:t>diversification </a:t>
            </a:r>
          </a:p>
          <a:p>
            <a:pPr marL="896938" lvl="1" indent="-269875" defTabSz="541338">
              <a:spcAft>
                <a:spcPts val="300"/>
              </a:spcAft>
              <a:buClr>
                <a:srgbClr val="0F5494"/>
              </a:buClr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en-GB" sz="1300" b="0" dirty="0">
                <a:solidFill>
                  <a:schemeClr val="tx1"/>
                </a:solidFill>
              </a:rPr>
              <a:t>at least 2 crops when the arable land of a holding exceeds 10 hectares </a:t>
            </a:r>
          </a:p>
          <a:p>
            <a:pPr marL="896938" lvl="1" indent="-269875" defTabSz="541338">
              <a:spcAft>
                <a:spcPts val="300"/>
              </a:spcAft>
              <a:buClr>
                <a:srgbClr val="0F5494"/>
              </a:buClr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en-GB" sz="1300" b="0" dirty="0">
                <a:solidFill>
                  <a:schemeClr val="tx1"/>
                </a:solidFill>
              </a:rPr>
              <a:t>at least 3 crops when the arable land of a holding exceeds 30 hectares </a:t>
            </a:r>
          </a:p>
          <a:p>
            <a:pPr marL="896938" lvl="1" indent="-269875" defTabSz="541338">
              <a:spcAft>
                <a:spcPts val="300"/>
              </a:spcAft>
              <a:buClr>
                <a:srgbClr val="0F5494"/>
              </a:buClr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en-GB" sz="1300" b="0" dirty="0" smtClean="0">
                <a:solidFill>
                  <a:schemeClr val="tx1"/>
                </a:solidFill>
              </a:rPr>
              <a:t>the </a:t>
            </a:r>
            <a:r>
              <a:rPr lang="en-GB" sz="1300" b="0" dirty="0">
                <a:solidFill>
                  <a:schemeClr val="tx1"/>
                </a:solidFill>
              </a:rPr>
              <a:t>main crop may cover at most 75% of arable land, and the two main crops a maximum of 95% of the arable area </a:t>
            </a:r>
          </a:p>
          <a:p>
            <a:pPr marL="449263" indent="-355600">
              <a:spcBef>
                <a:spcPts val="1000"/>
              </a:spcBef>
              <a:spcAft>
                <a:spcPts val="600"/>
              </a:spcAft>
              <a:buClr>
                <a:srgbClr val="0F5494"/>
              </a:buClr>
              <a:defRPr/>
            </a:pPr>
            <a:r>
              <a:rPr lang="en-GB" sz="1600" b="0" dirty="0">
                <a:solidFill>
                  <a:schemeClr val="tx1"/>
                </a:solidFill>
              </a:rPr>
              <a:t>•	</a:t>
            </a:r>
            <a:r>
              <a:rPr lang="en-GB" sz="1600" b="0" dirty="0" smtClean="0">
                <a:solidFill>
                  <a:schemeClr val="tx1"/>
                </a:solidFill>
              </a:rPr>
              <a:t>Maintaining </a:t>
            </a:r>
            <a:r>
              <a:rPr lang="en-GB" sz="1600" b="0" dirty="0">
                <a:solidFill>
                  <a:schemeClr val="tx1"/>
                </a:solidFill>
              </a:rPr>
              <a:t>an </a:t>
            </a:r>
            <a:r>
              <a:rPr lang="en-GB" sz="1600" dirty="0">
                <a:solidFill>
                  <a:srgbClr val="0F5494"/>
                </a:solidFill>
                <a:latin typeface="+mn-lt"/>
              </a:rPr>
              <a:t>“ecological focus area” </a:t>
            </a:r>
            <a:r>
              <a:rPr lang="en-GB" sz="1600" b="0" dirty="0">
                <a:solidFill>
                  <a:schemeClr val="tx1"/>
                </a:solidFill>
              </a:rPr>
              <a:t>of at least 5% of the arable area of the </a:t>
            </a:r>
            <a:r>
              <a:rPr lang="en-GB" sz="1600" b="0" dirty="0" smtClean="0">
                <a:solidFill>
                  <a:schemeClr val="tx1"/>
                </a:solidFill>
              </a:rPr>
              <a:t>holding</a:t>
            </a:r>
            <a:endParaRPr lang="en-GB" sz="1600" b="0" dirty="0">
              <a:solidFill>
                <a:schemeClr val="tx1"/>
              </a:solidFill>
            </a:endParaRPr>
          </a:p>
          <a:p>
            <a:pPr marL="896938" lvl="1" indent="-269875" defTabSz="541338">
              <a:spcAft>
                <a:spcPts val="300"/>
              </a:spcAft>
              <a:buClr>
                <a:srgbClr val="0F5494"/>
              </a:buClr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en-GB" sz="1300" b="0" dirty="0" smtClean="0">
                <a:solidFill>
                  <a:schemeClr val="tx1"/>
                </a:solidFill>
              </a:rPr>
              <a:t>only </a:t>
            </a:r>
            <a:r>
              <a:rPr lang="en-GB" sz="1300" b="0" dirty="0">
                <a:solidFill>
                  <a:schemeClr val="tx1"/>
                </a:solidFill>
              </a:rPr>
              <a:t>applicable for farms with more than 15 hectares arable land. </a:t>
            </a:r>
          </a:p>
          <a:p>
            <a:pPr marL="896938" lvl="1" indent="-269875" defTabSz="541338">
              <a:spcAft>
                <a:spcPts val="300"/>
              </a:spcAft>
              <a:buClr>
                <a:srgbClr val="0F5494"/>
              </a:buClr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en-GB" sz="1300" b="0" dirty="0" smtClean="0">
                <a:solidFill>
                  <a:schemeClr val="tx1"/>
                </a:solidFill>
              </a:rPr>
              <a:t>figure </a:t>
            </a:r>
            <a:r>
              <a:rPr lang="en-GB" sz="1300" b="0" dirty="0">
                <a:solidFill>
                  <a:schemeClr val="tx1"/>
                </a:solidFill>
              </a:rPr>
              <a:t>to rise to 7% after a Commission report in 2017 &amp; a legislative proposal </a:t>
            </a:r>
          </a:p>
          <a:p>
            <a:pPr marL="896938" lvl="1" indent="-269875" defTabSz="541338">
              <a:spcAft>
                <a:spcPts val="300"/>
              </a:spcAft>
              <a:buClr>
                <a:srgbClr val="0F5494"/>
              </a:buClr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en-GB" sz="1300" b="0" dirty="0">
                <a:solidFill>
                  <a:schemeClr val="tx1"/>
                </a:solidFill>
              </a:rPr>
              <a:t>EFAs may include: field margins, buffer strips, fallow land, landscape features, afforested area, terraces, areas with catch crops, green cover and nitrogen fixing crops, short rotation coppices, agro-forestry, strips of land along forest edges</a:t>
            </a:r>
          </a:p>
          <a:p>
            <a:pPr marL="93662" lvl="1" algn="just">
              <a:spcBef>
                <a:spcPts val="1000"/>
              </a:spcBef>
              <a:spcAft>
                <a:spcPts val="0"/>
              </a:spcAft>
              <a:buClr>
                <a:srgbClr val="0F5494"/>
              </a:buClr>
              <a:tabLst>
                <a:tab pos="355600" algn="l"/>
                <a:tab pos="541338" algn="l"/>
              </a:tabLst>
              <a:defRPr/>
            </a:pPr>
            <a:r>
              <a:rPr lang="en-GB" sz="1600" dirty="0">
                <a:solidFill>
                  <a:srgbClr val="0F5494"/>
                </a:solidFill>
                <a:latin typeface="+mn-lt"/>
              </a:rPr>
              <a:t>Equivalence: </a:t>
            </a:r>
            <a:r>
              <a:rPr lang="en-GB" sz="1400" b="0" dirty="0" smtClean="0">
                <a:solidFill>
                  <a:schemeClr val="tx1"/>
                </a:solidFill>
              </a:rPr>
              <a:t>MS can decide that, </a:t>
            </a:r>
            <a:r>
              <a:rPr lang="en-GB" sz="1400" b="0" dirty="0">
                <a:solidFill>
                  <a:schemeClr val="tx1"/>
                </a:solidFill>
              </a:rPr>
              <a:t>instead of applying these </a:t>
            </a:r>
            <a:r>
              <a:rPr lang="en-GB" sz="1400" b="0" dirty="0" smtClean="0">
                <a:solidFill>
                  <a:schemeClr val="tx1"/>
                </a:solidFill>
              </a:rPr>
              <a:t>three </a:t>
            </a:r>
            <a:r>
              <a:rPr lang="en-GB" sz="1400" b="0" dirty="0">
                <a:solidFill>
                  <a:schemeClr val="tx1"/>
                </a:solidFill>
              </a:rPr>
              <a:t>practices, a farmer </a:t>
            </a:r>
            <a:r>
              <a:rPr lang="en-GB" sz="1400" b="0" dirty="0" smtClean="0">
                <a:solidFill>
                  <a:schemeClr val="tx1"/>
                </a:solidFill>
              </a:rPr>
              <a:t>can undertake </a:t>
            </a:r>
            <a:r>
              <a:rPr lang="en-GB" sz="1400" b="0" dirty="0">
                <a:solidFill>
                  <a:schemeClr val="tx1"/>
                </a:solidFill>
              </a:rPr>
              <a:t>practices which are considered </a:t>
            </a:r>
            <a:r>
              <a:rPr lang="en-GB" sz="1400" b="0" dirty="0" smtClean="0">
                <a:solidFill>
                  <a:schemeClr val="tx1"/>
                </a:solidFill>
              </a:rPr>
              <a:t>equivalent (e.g. </a:t>
            </a:r>
            <a:r>
              <a:rPr lang="en-GB" sz="1400" b="0" dirty="0">
                <a:solidFill>
                  <a:schemeClr val="tx1"/>
                </a:solidFill>
              </a:rPr>
              <a:t>crop rotation instead of crop diversification).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7048" y="1412776"/>
            <a:ext cx="8640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0F5494"/>
              </a:buClr>
              <a:defRPr/>
            </a:pPr>
            <a:r>
              <a:rPr lang="en-GB" sz="1600" dirty="0" smtClean="0">
                <a:solidFill>
                  <a:srgbClr val="0F5494"/>
                </a:solidFill>
                <a:latin typeface="+mn-lt"/>
              </a:rPr>
              <a:t>30% of the direct payment envelope for applying three basic practices :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13587" y="5877272"/>
            <a:ext cx="8370782" cy="720080"/>
          </a:xfrm>
          <a:prstGeom prst="rect">
            <a:avLst/>
          </a:prstGeom>
          <a:noFill/>
          <a:ln w="19050">
            <a:solidFill>
              <a:srgbClr val="42A62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900" b="0" i="1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81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52513"/>
            <a:ext cx="8785225" cy="504825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2C6E1C"/>
                </a:solidFill>
              </a:rPr>
              <a:t>CAP instruments to meet the objectives of competitiveness 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4C3D764B-03DC-4B45-9ECE-F74C6558B717}" type="slidenum">
              <a:rPr lang="en-GB" sz="1000" smtClean="0">
                <a:solidFill>
                  <a:srgbClr val="FFFFFF"/>
                </a:solidFill>
              </a:rPr>
              <a:pPr eaLnBrk="1" hangingPunct="1"/>
              <a:t>25</a:t>
            </a:fld>
            <a:endParaRPr lang="en-GB" sz="1000" smtClean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40087" y="2224088"/>
            <a:ext cx="2684463" cy="4524315"/>
            <a:chOff x="3240087" y="2224088"/>
            <a:chExt cx="2684463" cy="4524315"/>
          </a:xfrm>
        </p:grpSpPr>
        <p:sp>
          <p:nvSpPr>
            <p:cNvPr id="21511" name="Rectangle 14"/>
            <p:cNvSpPr>
              <a:spLocks noChangeArrowheads="1"/>
            </p:cNvSpPr>
            <p:nvPr/>
          </p:nvSpPr>
          <p:spPr bwMode="auto">
            <a:xfrm>
              <a:off x="3240087" y="2224088"/>
              <a:ext cx="2663825" cy="4524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7800" indent="-177800">
                <a:buFontTx/>
                <a:buChar char="•"/>
                <a:defRPr/>
              </a:pPr>
              <a:r>
                <a:rPr lang="en-GB" sz="1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Extension of PO/IBO model to all sectors</a:t>
              </a:r>
              <a:endParaRPr lang="en-GB" sz="1200" b="0" strike="sngStrike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7800" indent="-177800">
                <a:buFontTx/>
                <a:buChar char="•"/>
                <a:defRPr/>
              </a:pPr>
              <a:endParaRPr lang="en-GB" sz="12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7800" indent="-177800">
                <a:buFontTx/>
                <a:buChar char="•"/>
                <a:defRPr/>
              </a:pPr>
              <a:r>
                <a:rPr lang="en-GB" sz="1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Extension of delivery contracts for all sectors (voluntary for MS, except sugar)</a:t>
              </a:r>
            </a:p>
            <a:p>
              <a:pPr marL="177800" indent="-177800">
                <a:buFontTx/>
                <a:buChar char="•"/>
                <a:defRPr/>
              </a:pPr>
              <a:endParaRPr lang="en-GB" sz="12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7800" indent="-177800">
                <a:buFontTx/>
                <a:buChar char="•"/>
                <a:defRPr/>
              </a:pPr>
              <a:r>
                <a:rPr lang="en-GB" sz="1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Collective negotiation of supply contracts allowed for certain arable crops, beef and olive oil producers</a:t>
              </a:r>
            </a:p>
            <a:p>
              <a:pPr marL="177800" indent="-177800">
                <a:buFontTx/>
                <a:buChar char="•"/>
                <a:defRPr/>
              </a:pPr>
              <a:endParaRPr lang="en-GB" sz="12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7800" indent="-177800">
                <a:buFontTx/>
                <a:buChar char="•"/>
                <a:defRPr/>
              </a:pPr>
              <a:r>
                <a:rPr lang="en-GB" sz="1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Extension of supply regulation by recognised POs/IBOs to ham with PDO/PGI </a:t>
              </a:r>
            </a:p>
            <a:p>
              <a:pPr marL="177800" indent="-177800">
                <a:buFontTx/>
                <a:buChar char="•"/>
                <a:defRPr/>
              </a:pPr>
              <a:endParaRPr lang="en-GB" sz="12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7800" indent="-177800">
                <a:buFontTx/>
                <a:buChar char="•"/>
                <a:defRPr/>
              </a:pPr>
              <a:r>
                <a:rPr lang="en-GB" sz="1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Continuation sugar sector agreements post-quota</a:t>
              </a:r>
            </a:p>
            <a:p>
              <a:pPr marL="177800" indent="-177800">
                <a:buFontTx/>
                <a:buChar char="•"/>
                <a:defRPr/>
              </a:pPr>
              <a:endParaRPr lang="en-GB" sz="12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7800" indent="-177800">
                <a:buFontTx/>
                <a:buChar char="•"/>
                <a:defRPr/>
              </a:pPr>
              <a:r>
                <a:rPr lang="en-GB" sz="1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Extension of rules allowed for milk POs/IBOs</a:t>
              </a:r>
            </a:p>
            <a:p>
              <a:pPr>
                <a:defRPr/>
              </a:pPr>
              <a:endParaRPr lang="en-GB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29701" name="Rectangle 15"/>
            <p:cNvSpPr>
              <a:spLocks noChangeArrowheads="1"/>
            </p:cNvSpPr>
            <p:nvPr/>
          </p:nvSpPr>
          <p:spPr bwMode="auto">
            <a:xfrm>
              <a:off x="3260725" y="2239963"/>
              <a:ext cx="2663825" cy="4324350"/>
            </a:xfrm>
            <a:prstGeom prst="rect">
              <a:avLst/>
            </a:prstGeom>
            <a:noFill/>
            <a:ln w="9525">
              <a:solidFill>
                <a:srgbClr val="0F549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5C5C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84888" y="2224088"/>
            <a:ext cx="2668587" cy="4340225"/>
            <a:chOff x="6084888" y="2224088"/>
            <a:chExt cx="2668587" cy="4340225"/>
          </a:xfrm>
        </p:grpSpPr>
        <p:sp>
          <p:nvSpPr>
            <p:cNvPr id="6152" name="Rectangle 18"/>
            <p:cNvSpPr>
              <a:spLocks noChangeArrowheads="1"/>
            </p:cNvSpPr>
            <p:nvPr/>
          </p:nvSpPr>
          <p:spPr bwMode="auto">
            <a:xfrm>
              <a:off x="6084888" y="2239963"/>
              <a:ext cx="2668587" cy="412420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marL="180975" indent="-180975">
                <a:spcAft>
                  <a:spcPts val="600"/>
                </a:spcAft>
                <a:buFontTx/>
                <a:buChar char="•"/>
                <a:defRPr/>
              </a:pPr>
              <a:r>
                <a:rPr lang="en-GB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New risk management toolkit in the second </a:t>
              </a:r>
              <a:r>
                <a:rPr lang="en-GB" sz="1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pillar:</a:t>
              </a:r>
              <a:endParaRPr lang="en-GB" sz="1100" b="0" dirty="0">
                <a:solidFill>
                  <a:srgbClr val="292929"/>
                </a:solidFill>
              </a:endParaRPr>
            </a:p>
            <a:p>
              <a:pPr marL="355600" lvl="1" indent="-177800">
                <a:buFont typeface="Courier New" pitchFamily="49" charset="0"/>
                <a:buChar char="o"/>
                <a:defRPr/>
              </a:pPr>
              <a:r>
                <a:rPr lang="en-GB" sz="1100" u="sng" dirty="0">
                  <a:solidFill>
                    <a:srgbClr val="292929"/>
                  </a:solidFill>
                </a:rPr>
                <a:t>Crop, animal and </a:t>
              </a:r>
              <a:r>
                <a:rPr lang="en-GB" sz="1100" u="sng" dirty="0" smtClean="0">
                  <a:solidFill>
                    <a:srgbClr val="292929"/>
                  </a:solidFill>
                </a:rPr>
                <a:t>plant </a:t>
              </a:r>
              <a:r>
                <a:rPr lang="en-GB" sz="1100" u="sng" dirty="0">
                  <a:solidFill>
                    <a:srgbClr val="292929"/>
                  </a:solidFill>
                </a:rPr>
                <a:t>insurance </a:t>
              </a:r>
              <a:r>
                <a:rPr lang="en-GB" sz="1100" b="0" dirty="0" smtClean="0">
                  <a:solidFill>
                    <a:srgbClr val="292929"/>
                  </a:solidFill>
                </a:rPr>
                <a:t>(Financial contributions to insurance contracts covering farmer's losses caused by certain crisis events, e.g. adverse </a:t>
              </a:r>
              <a:r>
                <a:rPr lang="en-GB" sz="1100" dirty="0" smtClean="0">
                  <a:solidFill>
                    <a:srgbClr val="292929"/>
                  </a:solidFill>
                </a:rPr>
                <a:t>climatic</a:t>
              </a:r>
              <a:r>
                <a:rPr lang="en-GB" sz="1100" b="0" dirty="0" smtClean="0">
                  <a:solidFill>
                    <a:srgbClr val="292929"/>
                  </a:solidFill>
                </a:rPr>
                <a:t> effects)</a:t>
              </a:r>
              <a:endParaRPr lang="en-GB" sz="1100" b="0" dirty="0">
                <a:solidFill>
                  <a:srgbClr val="292929"/>
                </a:solidFill>
              </a:endParaRPr>
            </a:p>
            <a:p>
              <a:pPr marL="355600" lvl="1" indent="-177800">
                <a:buFont typeface="Courier New" pitchFamily="49" charset="0"/>
                <a:buChar char="o"/>
                <a:defRPr/>
              </a:pPr>
              <a:r>
                <a:rPr lang="en-GB" sz="1100" u="sng" dirty="0">
                  <a:solidFill>
                    <a:srgbClr val="292929"/>
                  </a:solidFill>
                </a:rPr>
                <a:t>Mutual funds </a:t>
              </a:r>
              <a:r>
                <a:rPr lang="en-GB" sz="1100" b="0" dirty="0" smtClean="0">
                  <a:solidFill>
                    <a:srgbClr val="292929"/>
                  </a:solidFill>
                </a:rPr>
                <a:t>(a scheme accredited by the MS whereby affiliated farmers can insure themselves in order to obtain compensation payments when </a:t>
              </a:r>
              <a:r>
                <a:rPr lang="en-GB" sz="1100" dirty="0" smtClean="0">
                  <a:solidFill>
                    <a:srgbClr val="292929"/>
                  </a:solidFill>
                </a:rPr>
                <a:t>a crisis </a:t>
              </a:r>
              <a:r>
                <a:rPr lang="en-GB" sz="1100" b="0" dirty="0" smtClean="0">
                  <a:solidFill>
                    <a:srgbClr val="292929"/>
                  </a:solidFill>
                </a:rPr>
                <a:t>occurs)</a:t>
              </a:r>
              <a:endParaRPr lang="en-GB" sz="1100" b="0" dirty="0">
                <a:solidFill>
                  <a:srgbClr val="292929"/>
                </a:solidFill>
              </a:endParaRPr>
            </a:p>
            <a:p>
              <a:pPr marL="355600" lvl="1" indent="-177800">
                <a:buFont typeface="Courier New" pitchFamily="49" charset="0"/>
                <a:buChar char="o"/>
                <a:defRPr/>
              </a:pPr>
              <a:r>
                <a:rPr lang="en-GB" sz="1100" u="sng" dirty="0">
                  <a:solidFill>
                    <a:srgbClr val="292929"/>
                  </a:solidFill>
                </a:rPr>
                <a:t>Income stabilisation tool </a:t>
              </a:r>
              <a:r>
                <a:rPr lang="en-GB" sz="1100" b="0" dirty="0" smtClean="0">
                  <a:solidFill>
                    <a:srgbClr val="292929"/>
                  </a:solidFill>
                </a:rPr>
                <a:t>(same mechanism as the mutual fund but the </a:t>
              </a:r>
              <a:r>
                <a:rPr lang="en-GB" sz="1100" dirty="0" smtClean="0">
                  <a:solidFill>
                    <a:srgbClr val="292929"/>
                  </a:solidFill>
                </a:rPr>
                <a:t>cause</a:t>
              </a:r>
              <a:r>
                <a:rPr lang="en-GB" sz="1100" b="0" dirty="0" smtClean="0">
                  <a:solidFill>
                    <a:srgbClr val="292929"/>
                  </a:solidFill>
                </a:rPr>
                <a:t> of a decline of the farmer's income </a:t>
              </a:r>
              <a:r>
                <a:rPr lang="en-GB" sz="1100" dirty="0" smtClean="0">
                  <a:solidFill>
                    <a:srgbClr val="292929"/>
                  </a:solidFill>
                </a:rPr>
                <a:t>is not relevant</a:t>
              </a:r>
              <a:r>
                <a:rPr lang="en-GB" sz="1100" b="0" dirty="0" smtClean="0">
                  <a:solidFill>
                    <a:srgbClr val="292929"/>
                  </a:solidFill>
                </a:rPr>
                <a:t>)</a:t>
              </a:r>
              <a:endParaRPr lang="en-GB" sz="1100" b="0" dirty="0">
                <a:solidFill>
                  <a:srgbClr val="292929"/>
                </a:solidFill>
              </a:endParaRPr>
            </a:p>
            <a:p>
              <a:pPr marL="449263" lvl="1">
                <a:defRPr/>
              </a:pPr>
              <a:endParaRPr lang="en-GB" sz="1100" b="0" dirty="0">
                <a:solidFill>
                  <a:srgbClr val="292929"/>
                </a:solidFill>
              </a:endParaRPr>
            </a:p>
            <a:p>
              <a:pPr marL="180975" indent="-180975">
                <a:buFontTx/>
                <a:buChar char="•"/>
                <a:defRPr/>
              </a:pPr>
              <a:r>
                <a:rPr lang="en-GB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Complementarity with other rural development </a:t>
              </a:r>
              <a:r>
                <a:rPr lang="en-GB" sz="1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measures</a:t>
              </a:r>
              <a:r>
                <a:rPr lang="en-GB" sz="1200" b="0" dirty="0">
                  <a:solidFill>
                    <a:srgbClr val="292929"/>
                  </a:solidFill>
                </a:rPr>
                <a:t> </a:t>
              </a:r>
              <a:endParaRPr lang="en-GB" sz="12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705" name="Rectangle 19"/>
            <p:cNvSpPr>
              <a:spLocks noChangeArrowheads="1"/>
            </p:cNvSpPr>
            <p:nvPr/>
          </p:nvSpPr>
          <p:spPr bwMode="auto">
            <a:xfrm>
              <a:off x="6084888" y="2224088"/>
              <a:ext cx="2663825" cy="4340225"/>
            </a:xfrm>
            <a:prstGeom prst="rect">
              <a:avLst/>
            </a:prstGeom>
            <a:noFill/>
            <a:ln w="9525">
              <a:solidFill>
                <a:srgbClr val="0F549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5C5C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4963" y="2224088"/>
            <a:ext cx="2744787" cy="4340225"/>
            <a:chOff x="334963" y="2224088"/>
            <a:chExt cx="2744787" cy="4340225"/>
          </a:xfrm>
        </p:grpSpPr>
        <p:sp>
          <p:nvSpPr>
            <p:cNvPr id="6150" name="Rectangle 16"/>
            <p:cNvSpPr>
              <a:spLocks noChangeArrowheads="1"/>
            </p:cNvSpPr>
            <p:nvPr/>
          </p:nvSpPr>
          <p:spPr bwMode="auto">
            <a:xfrm>
              <a:off x="334963" y="2224088"/>
              <a:ext cx="2744787" cy="4262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0975" indent="-180975">
                <a:spcAft>
                  <a:spcPts val="600"/>
                </a:spcAft>
                <a:buFontTx/>
                <a:buChar char="•"/>
                <a:defRPr/>
              </a:pPr>
              <a:r>
                <a:rPr lang="en-GB" sz="1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Market orientation: </a:t>
              </a:r>
            </a:p>
            <a:p>
              <a:pPr marL="355600" lvl="1" indent="-177800">
                <a:buFont typeface="Courier New" pitchFamily="49" charset="0"/>
                <a:buChar char="o"/>
                <a:defRPr/>
              </a:pPr>
              <a:r>
                <a:rPr lang="en-GB" sz="1100" dirty="0" smtClean="0">
                  <a:solidFill>
                    <a:schemeClr val="tx1"/>
                  </a:solidFill>
                </a:rPr>
                <a:t>End of quotas </a:t>
              </a:r>
              <a:r>
                <a:rPr lang="en-GB" sz="1100" b="0" dirty="0" smtClean="0">
                  <a:solidFill>
                    <a:schemeClr val="tx1"/>
                  </a:solidFill>
                </a:rPr>
                <a:t>(sugar, milk) and vine planting rights (new system of authorisation)</a:t>
              </a:r>
            </a:p>
            <a:p>
              <a:pPr marL="355600" lvl="1" indent="-177800">
                <a:spcAft>
                  <a:spcPts val="600"/>
                </a:spcAft>
                <a:buFont typeface="Courier New" pitchFamily="49" charset="0"/>
                <a:buChar char="o"/>
                <a:defRPr/>
              </a:pPr>
              <a:r>
                <a:rPr lang="en-GB" sz="1100" b="0" dirty="0" smtClean="0">
                  <a:solidFill>
                    <a:schemeClr val="tx1"/>
                  </a:solidFill>
                </a:rPr>
                <a:t>End of certain aid schemes</a:t>
              </a:r>
              <a:r>
                <a:rPr lang="en-GB" sz="1100" b="0" i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0" dirty="0" smtClean="0">
                  <a:solidFill>
                    <a:schemeClr val="tx1"/>
                  </a:solidFill>
                </a:rPr>
                <a:t>(SMP, silk worms)</a:t>
              </a:r>
            </a:p>
            <a:p>
              <a:pPr marL="180975" indent="-180975">
                <a:spcAft>
                  <a:spcPts val="600"/>
                </a:spcAft>
                <a:buFontTx/>
                <a:buChar char="•"/>
                <a:defRPr/>
              </a:pPr>
              <a:r>
                <a:rPr lang="en-GB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Enhanced safety net</a:t>
              </a:r>
              <a:r>
                <a:rPr lang="en-GB" sz="1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</a:p>
            <a:p>
              <a:pPr marL="355600" lvl="1" indent="-177800">
                <a:buFont typeface="Courier New" pitchFamily="49" charset="0"/>
                <a:buChar char="o"/>
                <a:defRPr/>
              </a:pPr>
              <a:r>
                <a:rPr lang="en-GB" sz="1100" b="0" dirty="0" smtClean="0">
                  <a:solidFill>
                    <a:schemeClr val="tx1"/>
                  </a:solidFill>
                </a:rPr>
                <a:t>Improved flexibility </a:t>
              </a:r>
            </a:p>
            <a:p>
              <a:pPr marL="355600" lvl="1" indent="-177800">
                <a:buFont typeface="Courier New" pitchFamily="49" charset="0"/>
                <a:buChar char="o"/>
                <a:defRPr/>
              </a:pPr>
              <a:r>
                <a:rPr lang="en-GB" sz="1100" b="0" dirty="0" smtClean="0">
                  <a:solidFill>
                    <a:schemeClr val="tx1"/>
                  </a:solidFill>
                </a:rPr>
                <a:t>Beef intervention raised to 85% of the reference price</a:t>
              </a:r>
            </a:p>
            <a:p>
              <a:pPr marL="355600" lvl="1" indent="-177800">
                <a:spcAft>
                  <a:spcPts val="600"/>
                </a:spcAft>
                <a:buFont typeface="Courier New" pitchFamily="49" charset="0"/>
                <a:buChar char="o"/>
                <a:defRPr/>
              </a:pPr>
              <a:r>
                <a:rPr lang="en-GB" sz="1100" b="0" dirty="0" smtClean="0">
                  <a:solidFill>
                    <a:schemeClr val="tx1"/>
                  </a:solidFill>
                </a:rPr>
                <a:t>Automatic tendering for dairy above fixed quantities (butter increased to 50k t, </a:t>
              </a:r>
              <a:r>
                <a:rPr lang="en-GB" sz="11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period + 1 month); </a:t>
              </a:r>
              <a:r>
                <a:rPr lang="en-GB" sz="1100" b="0" dirty="0" smtClean="0">
                  <a:solidFill>
                    <a:schemeClr val="tx1"/>
                  </a:solidFill>
                </a:rPr>
                <a:t>PSA for flax fibre, SMP and cheese with PDO/PGI</a:t>
              </a:r>
              <a:endParaRPr lang="en-GB" sz="1200" b="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80975" indent="-180975">
                <a:spcAft>
                  <a:spcPts val="600"/>
                </a:spcAft>
                <a:buFontTx/>
                <a:buChar char="•"/>
                <a:defRPr/>
              </a:pPr>
              <a:r>
                <a:rPr lang="en-GB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Strengthened crisis management</a:t>
              </a:r>
              <a:r>
                <a:rPr lang="en-GB" sz="12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</a:p>
            <a:p>
              <a:pPr marL="355600" lvl="1" indent="-177800">
                <a:buFont typeface="Courier New" pitchFamily="49" charset="0"/>
                <a:buChar char="o"/>
                <a:defRPr/>
              </a:pPr>
              <a:r>
                <a:rPr lang="en-GB" sz="1100" b="0" dirty="0" smtClean="0">
                  <a:solidFill>
                    <a:schemeClr val="tx1"/>
                  </a:solidFill>
                </a:rPr>
                <a:t>Safeguard clause</a:t>
              </a:r>
            </a:p>
            <a:p>
              <a:pPr marL="355600" lvl="1" indent="-177800">
                <a:buFont typeface="Courier New" pitchFamily="49" charset="0"/>
                <a:buChar char="o"/>
                <a:defRPr/>
              </a:pPr>
              <a:r>
                <a:rPr lang="en-GB" sz="1100" b="0" dirty="0" smtClean="0">
                  <a:solidFill>
                    <a:schemeClr val="tx1"/>
                  </a:solidFill>
                </a:rPr>
                <a:t>Crisis reserve</a:t>
              </a:r>
            </a:p>
            <a:p>
              <a:pPr marL="355600" lvl="1" indent="-177800">
                <a:buFont typeface="Courier New" pitchFamily="49" charset="0"/>
                <a:buChar char="o"/>
                <a:defRPr/>
              </a:pPr>
              <a:r>
                <a:rPr lang="en-GB" sz="1100" b="0" dirty="0" smtClean="0">
                  <a:solidFill>
                    <a:schemeClr val="tx1"/>
                  </a:solidFill>
                </a:rPr>
                <a:t>Temporary exemption for recognised POs/IBOs from </a:t>
              </a:r>
              <a:r>
                <a:rPr lang="en-GB" sz="11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competition rules</a:t>
              </a:r>
              <a:endParaRPr lang="en-GB" sz="1100" b="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703" name="Rectangle 17"/>
            <p:cNvSpPr>
              <a:spLocks noChangeArrowheads="1"/>
            </p:cNvSpPr>
            <p:nvPr/>
          </p:nvSpPr>
          <p:spPr bwMode="auto">
            <a:xfrm>
              <a:off x="334963" y="2224088"/>
              <a:ext cx="2663825" cy="4340225"/>
            </a:xfrm>
            <a:prstGeom prst="rect">
              <a:avLst/>
            </a:prstGeom>
            <a:noFill/>
            <a:ln w="9525">
              <a:solidFill>
                <a:srgbClr val="0F549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5C5C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8" name="Text Box 4"/>
          <p:cNvSpPr txBox="1">
            <a:spLocks noChangeArrowheads="1"/>
          </p:cNvSpPr>
          <p:nvPr/>
        </p:nvSpPr>
        <p:spPr bwMode="auto">
          <a:xfrm>
            <a:off x="395288" y="1554163"/>
            <a:ext cx="2337188" cy="52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1400" dirty="0">
                <a:solidFill>
                  <a:srgbClr val="0F5494"/>
                </a:solidFill>
                <a:cs typeface="Arial" charset="0"/>
              </a:rPr>
              <a:t>Market orientation/ Safety net</a:t>
            </a:r>
          </a:p>
        </p:txBody>
      </p:sp>
      <p:sp>
        <p:nvSpPr>
          <p:cNvPr id="29709" name="Text Box 4"/>
          <p:cNvSpPr txBox="1">
            <a:spLocks noChangeArrowheads="1"/>
          </p:cNvSpPr>
          <p:nvPr/>
        </p:nvSpPr>
        <p:spPr bwMode="auto">
          <a:xfrm>
            <a:off x="6630187" y="1554163"/>
            <a:ext cx="2045501" cy="52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1400" dirty="0">
                <a:solidFill>
                  <a:srgbClr val="0F5494"/>
                </a:solidFill>
                <a:cs typeface="Arial" charset="0"/>
              </a:rPr>
              <a:t>Risk Management Tools</a:t>
            </a:r>
          </a:p>
        </p:txBody>
      </p:sp>
      <p:sp>
        <p:nvSpPr>
          <p:cNvPr id="29707" name="Text Box 4"/>
          <p:cNvSpPr txBox="1">
            <a:spLocks noChangeArrowheads="1"/>
          </p:cNvSpPr>
          <p:nvPr/>
        </p:nvSpPr>
        <p:spPr bwMode="auto">
          <a:xfrm>
            <a:off x="3502151" y="1554163"/>
            <a:ext cx="218074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1400" dirty="0">
                <a:solidFill>
                  <a:srgbClr val="0F5494"/>
                </a:solidFill>
                <a:cs typeface="Arial" charset="0"/>
              </a:rPr>
              <a:t>Producer Cooperation</a:t>
            </a:r>
          </a:p>
        </p:txBody>
      </p:sp>
      <p:sp>
        <p:nvSpPr>
          <p:cNvPr id="29711" name="Line 26"/>
          <p:cNvSpPr>
            <a:spLocks noChangeShapeType="1"/>
          </p:cNvSpPr>
          <p:nvPr/>
        </p:nvSpPr>
        <p:spPr bwMode="auto">
          <a:xfrm>
            <a:off x="5691118" y="1774707"/>
            <a:ext cx="596992" cy="0"/>
          </a:xfrm>
          <a:prstGeom prst="line">
            <a:avLst/>
          </a:prstGeom>
          <a:noFill/>
          <a:ln w="12700">
            <a:solidFill>
              <a:srgbClr val="5887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0" name="Line 25"/>
          <p:cNvSpPr>
            <a:spLocks noChangeShapeType="1"/>
          </p:cNvSpPr>
          <p:nvPr/>
        </p:nvSpPr>
        <p:spPr bwMode="auto">
          <a:xfrm>
            <a:off x="2781814" y="1774707"/>
            <a:ext cx="596991" cy="0"/>
          </a:xfrm>
          <a:prstGeom prst="line">
            <a:avLst/>
          </a:prstGeom>
          <a:noFill/>
          <a:ln w="12700">
            <a:solidFill>
              <a:srgbClr val="5887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2" name="Line 27"/>
          <p:cNvSpPr>
            <a:spLocks noChangeShapeType="1"/>
          </p:cNvSpPr>
          <p:nvPr/>
        </p:nvSpPr>
        <p:spPr bwMode="auto">
          <a:xfrm flipH="1">
            <a:off x="2783458" y="1919093"/>
            <a:ext cx="595347" cy="0"/>
          </a:xfrm>
          <a:prstGeom prst="line">
            <a:avLst/>
          </a:prstGeom>
          <a:noFill/>
          <a:ln w="12700">
            <a:solidFill>
              <a:srgbClr val="5887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3" name="Line 28"/>
          <p:cNvSpPr>
            <a:spLocks noChangeShapeType="1"/>
          </p:cNvSpPr>
          <p:nvPr/>
        </p:nvSpPr>
        <p:spPr bwMode="auto">
          <a:xfrm flipH="1">
            <a:off x="5691118" y="1919093"/>
            <a:ext cx="596992" cy="0"/>
          </a:xfrm>
          <a:prstGeom prst="line">
            <a:avLst/>
          </a:prstGeom>
          <a:noFill/>
          <a:ln w="12700">
            <a:solidFill>
              <a:srgbClr val="5887A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09" grpId="0"/>
      <p:bldP spid="29707" grpId="0"/>
      <p:bldP spid="29711" grpId="0" animBg="1"/>
      <p:bldP spid="29710" grpId="0" animBg="1"/>
      <p:bldP spid="29712" grpId="0" animBg="1"/>
      <p:bldP spid="297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3503" y="1355196"/>
            <a:ext cx="8585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1600" kern="0" dirty="0" smtClean="0"/>
              <a:t>Coordination and complementarity with ESI Funds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9454" y="1875962"/>
            <a:ext cx="7705088" cy="1439862"/>
            <a:chOff x="719454" y="1875962"/>
            <a:chExt cx="7705088" cy="1439862"/>
          </a:xfrm>
        </p:grpSpPr>
        <p:sp>
          <p:nvSpPr>
            <p:cNvPr id="4" name="Pentagon 3"/>
            <p:cNvSpPr/>
            <p:nvPr/>
          </p:nvSpPr>
          <p:spPr bwMode="auto">
            <a:xfrm rot="5400000">
              <a:off x="701198" y="1894218"/>
              <a:ext cx="1439862" cy="1403350"/>
            </a:xfrm>
            <a:prstGeom prst="homePlate">
              <a:avLst/>
            </a:prstGeom>
            <a:solidFill>
              <a:srgbClr val="3F85C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anchor="ctr"/>
            <a:lstStyle/>
            <a:p>
              <a:pPr algn="ctr" eaLnBrk="0" hangingPunct="0">
                <a:defRPr/>
              </a:pPr>
              <a:r>
                <a:rPr lang="en-GB" sz="1400" b="0" dirty="0">
                  <a:solidFill>
                    <a:schemeClr val="bg1"/>
                  </a:solidFill>
                  <a:latin typeface="+mn-lt"/>
                </a:rPr>
                <a:t>European</a:t>
              </a:r>
            </a:p>
            <a:p>
              <a:pPr algn="ctr" eaLnBrk="0" hangingPunct="0">
                <a:defRPr/>
              </a:pPr>
              <a:r>
                <a:rPr lang="en-GB" sz="1400" b="0" dirty="0">
                  <a:solidFill>
                    <a:schemeClr val="bg1"/>
                  </a:solidFill>
                  <a:latin typeface="+mn-lt"/>
                </a:rPr>
                <a:t>Level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274567" y="1947399"/>
              <a:ext cx="6149975" cy="1368425"/>
            </a:xfrm>
            <a:prstGeom prst="rect">
              <a:avLst/>
            </a:prstGeom>
            <a:solidFill>
              <a:srgbClr val="3F85C1"/>
            </a:solidFill>
            <a:ln w="34925" cap="flat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en-GB" sz="1800" dirty="0">
                  <a:solidFill>
                    <a:schemeClr val="bg1"/>
                  </a:solidFill>
                </a:rPr>
                <a:t>Common Provisions Regulation for ESI Funds</a:t>
              </a:r>
              <a:endParaRPr lang="en-GB" sz="1800" b="0" dirty="0">
                <a:solidFill>
                  <a:schemeClr val="bg1"/>
                </a:solidFill>
              </a:endParaRPr>
            </a:p>
            <a:p>
              <a:pPr marL="171450" indent="-171450" algn="ctr">
                <a:buFont typeface="Arial" pitchFamily="34" charset="0"/>
                <a:buChar char="•"/>
                <a:defRPr/>
              </a:pPr>
              <a:endParaRPr lang="en-GB" sz="1100" dirty="0">
                <a:solidFill>
                  <a:schemeClr val="bg1"/>
                </a:solidFill>
              </a:endParaRPr>
            </a:p>
            <a:p>
              <a:pPr marL="171450" indent="-171450" algn="ctr">
                <a:buFont typeface="Arial" pitchFamily="34" charset="0"/>
                <a:buChar char="•"/>
                <a:defRPr/>
              </a:pPr>
              <a:r>
                <a:rPr lang="en-GB" sz="1100" dirty="0">
                  <a:solidFill>
                    <a:schemeClr val="bg1"/>
                  </a:solidFill>
                </a:rPr>
                <a:t>Covering the EAFRD, ERDF, ESF, CF, EMFF</a:t>
              </a:r>
            </a:p>
            <a:p>
              <a:pPr marL="171450" indent="-171450" algn="ctr">
                <a:buFont typeface="Arial" pitchFamily="34" charset="0"/>
                <a:buChar char="•"/>
                <a:defRPr/>
              </a:pPr>
              <a:endParaRPr lang="en-GB" sz="1100" dirty="0">
                <a:solidFill>
                  <a:schemeClr val="bg1"/>
                </a:solidFill>
              </a:endParaRPr>
            </a:p>
            <a:p>
              <a:pPr marL="171450" indent="-171450" algn="ctr">
                <a:buFont typeface="Arial" pitchFamily="34" charset="0"/>
                <a:buChar char="•"/>
                <a:defRPr/>
              </a:pPr>
              <a:r>
                <a:rPr lang="en-GB" sz="1100" dirty="0">
                  <a:solidFill>
                    <a:schemeClr val="bg1"/>
                  </a:solidFill>
                </a:rPr>
                <a:t>Reflecting EU2020 through 11 common thematic objectives to be addressed by key actions for each of the funds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9842" y="3444370"/>
            <a:ext cx="7704699" cy="1440008"/>
            <a:chOff x="719842" y="3444370"/>
            <a:chExt cx="7704699" cy="1440008"/>
          </a:xfrm>
        </p:grpSpPr>
        <p:sp>
          <p:nvSpPr>
            <p:cNvPr id="5" name="Pentagon 4"/>
            <p:cNvSpPr/>
            <p:nvPr/>
          </p:nvSpPr>
          <p:spPr bwMode="auto">
            <a:xfrm rot="5400000">
              <a:off x="701517" y="3462695"/>
              <a:ext cx="1440000" cy="1403350"/>
            </a:xfrm>
            <a:prstGeom prst="homePlate">
              <a:avLst/>
            </a:prstGeom>
            <a:solidFill>
              <a:srgbClr val="67909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anchor="ctr"/>
            <a:lstStyle/>
            <a:p>
              <a:pPr algn="ctr" eaLnBrk="0" hangingPunct="0">
                <a:defRPr/>
              </a:pPr>
              <a:r>
                <a:rPr lang="en-GB" sz="1400" b="0" dirty="0">
                  <a:solidFill>
                    <a:schemeClr val="bg1"/>
                  </a:solidFill>
                  <a:latin typeface="+mn-lt"/>
                </a:rPr>
                <a:t>National</a:t>
              </a:r>
            </a:p>
            <a:p>
              <a:pPr algn="ctr" eaLnBrk="0" hangingPunct="0">
                <a:defRPr/>
              </a:pPr>
              <a:r>
                <a:rPr lang="en-GB" sz="1400" b="0" dirty="0">
                  <a:solidFill>
                    <a:schemeClr val="bg1"/>
                  </a:solidFill>
                  <a:latin typeface="+mn-lt"/>
                </a:rPr>
                <a:t>Level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274566" y="3516378"/>
              <a:ext cx="6149975" cy="1368000"/>
            </a:xfrm>
            <a:prstGeom prst="rect">
              <a:avLst/>
            </a:prstGeom>
            <a:solidFill>
              <a:srgbClr val="67909F"/>
            </a:solidFill>
            <a:ln w="34925" cap="flat" cmpd="sng" algn="ctr">
              <a:solidFill>
                <a:srgbClr val="3F85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en-GB" sz="1800" dirty="0">
                  <a:solidFill>
                    <a:srgbClr val="FFFFFF"/>
                  </a:solidFill>
                </a:rPr>
                <a:t>Partnership Agreement</a:t>
              </a:r>
              <a:endParaRPr lang="en-GB" sz="1100" dirty="0">
                <a:solidFill>
                  <a:srgbClr val="FFFFFF"/>
                </a:solidFill>
              </a:endParaRPr>
            </a:p>
            <a:p>
              <a:pPr marL="171450" indent="-171450" algn="ctr">
                <a:buFont typeface="Arial" pitchFamily="34" charset="0"/>
                <a:buChar char="•"/>
                <a:defRPr/>
              </a:pPr>
              <a:endParaRPr lang="en-GB" sz="1100" dirty="0">
                <a:solidFill>
                  <a:srgbClr val="FFFFFF"/>
                </a:solidFill>
              </a:endParaRPr>
            </a:p>
            <a:p>
              <a:pPr algn="ctr">
                <a:defRPr/>
              </a:pPr>
              <a:r>
                <a:rPr lang="en-GB" sz="1100" dirty="0">
                  <a:solidFill>
                    <a:srgbClr val="FFFFFF"/>
                  </a:solidFill>
                </a:rPr>
                <a:t>National document outlining the intended use of the funds in the pursuit of EU2020 objectives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9648" y="5100140"/>
            <a:ext cx="7704892" cy="1440000"/>
            <a:chOff x="719648" y="5100140"/>
            <a:chExt cx="7704892" cy="1440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274565" y="5172140"/>
              <a:ext cx="6149975" cy="1368000"/>
            </a:xfrm>
            <a:prstGeom prst="rect">
              <a:avLst/>
            </a:prstGeom>
            <a:solidFill>
              <a:srgbClr val="006666"/>
            </a:solidFill>
            <a:ln w="34925" cap="flat" cmpd="sng" algn="ctr">
              <a:solidFill>
                <a:srgbClr val="67909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1800" dirty="0">
                  <a:solidFill>
                    <a:schemeClr val="bg1"/>
                  </a:solidFill>
                  <a:latin typeface="+mj-lt"/>
                </a:rPr>
                <a:t>Rural Development Programme(s)</a:t>
              </a:r>
            </a:p>
            <a:p>
              <a:pPr marL="285750" indent="-285750" algn="ctr" eaLnBrk="0" hangingPunct="0">
                <a:buFont typeface="Arial" pitchFamily="34" charset="0"/>
                <a:buChar char="•"/>
                <a:defRPr/>
              </a:pPr>
              <a:endParaRPr lang="en-GB" sz="1400" dirty="0">
                <a:solidFill>
                  <a:schemeClr val="bg1"/>
                </a:solidFill>
                <a:latin typeface="+mj-lt"/>
              </a:endParaRPr>
            </a:p>
            <a:p>
              <a:pPr marL="285750" indent="-285750" algn="ctr" eaLnBrk="0" hangingPunct="0">
                <a:buFont typeface="Arial" pitchFamily="34" charset="0"/>
                <a:buChar char="•"/>
                <a:defRPr/>
              </a:pPr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(Other funds' operational programmes)</a:t>
              </a:r>
            </a:p>
          </p:txBody>
        </p:sp>
        <p:sp>
          <p:nvSpPr>
            <p:cNvPr id="11" name="Pentagon 10"/>
            <p:cNvSpPr/>
            <p:nvPr/>
          </p:nvSpPr>
          <p:spPr bwMode="auto">
            <a:xfrm rot="5400000">
              <a:off x="701323" y="5118465"/>
              <a:ext cx="1440000" cy="1403350"/>
            </a:xfrm>
            <a:prstGeom prst="homePlate">
              <a:avLst/>
            </a:prstGeom>
            <a:solidFill>
              <a:srgbClr val="0066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anchor="ctr"/>
            <a:lstStyle/>
            <a:p>
              <a:pPr algn="ctr" eaLnBrk="0" hangingPunct="0">
                <a:defRPr/>
              </a:pPr>
              <a:r>
                <a:rPr lang="en-GB" sz="1400" b="0" dirty="0" smtClean="0">
                  <a:solidFill>
                    <a:schemeClr val="bg1"/>
                  </a:solidFill>
                  <a:latin typeface="+mn-lt"/>
                </a:rPr>
                <a:t>National or Regional</a:t>
              </a:r>
              <a:endParaRPr lang="en-GB" sz="1400" b="0" dirty="0">
                <a:solidFill>
                  <a:schemeClr val="bg1"/>
                </a:solidFill>
                <a:latin typeface="+mn-lt"/>
              </a:endParaRPr>
            </a:p>
            <a:p>
              <a:pPr algn="ctr" eaLnBrk="0" hangingPunct="0">
                <a:defRPr/>
              </a:pPr>
              <a:r>
                <a:rPr lang="en-GB" sz="1400" b="0" dirty="0">
                  <a:solidFill>
                    <a:schemeClr val="bg1"/>
                  </a:solidFill>
                  <a:latin typeface="+mn-lt"/>
                </a:rPr>
                <a:t>Level</a:t>
              </a:r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79388" y="1052513"/>
            <a:ext cx="8785225" cy="504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dirty="0" smtClean="0">
                <a:solidFill>
                  <a:srgbClr val="2C6E1C"/>
                </a:solidFill>
              </a:rPr>
              <a:t>The new framework of the EU's rural development policy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50" y="6635750"/>
            <a:ext cx="628650" cy="238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BB2E-9F9E-4BAA-AE43-CD66653A998B}" type="slidenum">
              <a:rPr lang="en-GB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5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7975" y="908050"/>
            <a:ext cx="8585200" cy="504825"/>
          </a:xfrm>
        </p:spPr>
        <p:txBody>
          <a:bodyPr/>
          <a:lstStyle/>
          <a:p>
            <a:r>
              <a:rPr lang="en-GB" dirty="0" smtClean="0">
                <a:solidFill>
                  <a:srgbClr val="2C6E1C"/>
                </a:solidFill>
              </a:rPr>
              <a:t>Six </a:t>
            </a:r>
            <a:r>
              <a:rPr lang="en-GB" dirty="0" smtClean="0">
                <a:solidFill>
                  <a:srgbClr val="2C6E1C"/>
                </a:solidFill>
              </a:rPr>
              <a:t>Union priorities for rural development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D03CE410-B8A9-455E-9CF6-F02A95F7F0FB}" type="slidenum">
              <a:rPr lang="en-GB" sz="1000" smtClean="0">
                <a:solidFill>
                  <a:srgbClr val="FFFFFF"/>
                </a:solidFill>
              </a:rPr>
              <a:pPr eaLnBrk="1" hangingPunct="1"/>
              <a:t>27</a:t>
            </a:fld>
            <a:endParaRPr lang="en-GB" sz="1000" smtClean="0">
              <a:solidFill>
                <a:srgbClr val="FFFFFF"/>
              </a:solidFill>
            </a:endParaRPr>
          </a:p>
        </p:txBody>
      </p:sp>
      <p:sp>
        <p:nvSpPr>
          <p:cNvPr id="36868" name="Slide Number Placeholder 4"/>
          <p:cNvSpPr txBox="1">
            <a:spLocks noGrp="1"/>
          </p:cNvSpPr>
          <p:nvPr/>
        </p:nvSpPr>
        <p:spPr bwMode="auto">
          <a:xfrm>
            <a:off x="4286250" y="6635750"/>
            <a:ext cx="628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/>
            <a:fld id="{F5C0579E-DC1D-4126-B3D2-9CA7B46FE070}" type="slidenum">
              <a:rPr lang="en-GB" sz="1000">
                <a:solidFill>
                  <a:srgbClr val="FFFFFF"/>
                </a:solidFill>
              </a:rPr>
              <a:pPr algn="ctr" eaLnBrk="1" hangingPunct="1"/>
              <a:t>27</a:t>
            </a:fld>
            <a:endParaRPr lang="en-GB" sz="1000">
              <a:solidFill>
                <a:srgbClr val="FFFFFF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32000" y="2576667"/>
            <a:ext cx="8280000" cy="540000"/>
          </a:xfrm>
          <a:prstGeom prst="flowChartAlternateProcess">
            <a:avLst/>
          </a:prstGeom>
          <a:solidFill>
            <a:srgbClr val="67909F"/>
          </a:solidFill>
          <a:ln w="19050">
            <a:noFill/>
            <a:miter lim="800000"/>
            <a:headEnd/>
            <a:tailEnd/>
          </a:ln>
          <a:effectLst>
            <a:innerShdw blurRad="6350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200" dirty="0" smtClean="0">
                <a:solidFill>
                  <a:schemeClr val="bg1"/>
                </a:solidFill>
              </a:rPr>
              <a:t>2. </a:t>
            </a:r>
            <a:r>
              <a:rPr lang="en-GB" sz="1200" dirty="0" smtClean="0">
                <a:solidFill>
                  <a:schemeClr val="bg1"/>
                </a:solidFill>
              </a:rPr>
              <a:t>Enhancing farm viability and competitiveness of all types of agriculture in all regions and </a:t>
            </a:r>
          </a:p>
          <a:p>
            <a:pPr algn="ctr" eaLnBrk="1" hangingPunct="1"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promoting innovative farm technologies and sustainable management of forests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32000" y="3367540"/>
            <a:ext cx="8280000" cy="540000"/>
          </a:xfrm>
          <a:prstGeom prst="flowChartAlternateProcess">
            <a:avLst/>
          </a:prstGeom>
          <a:solidFill>
            <a:srgbClr val="D78C05"/>
          </a:solidFill>
          <a:ln w="19050">
            <a:noFill/>
            <a:miter lim="800000"/>
            <a:headEnd/>
            <a:tailEnd/>
          </a:ln>
          <a:effectLst>
            <a:innerShdw blurRad="6350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200" dirty="0" smtClean="0">
                <a:solidFill>
                  <a:schemeClr val="bg1"/>
                </a:solidFill>
              </a:rPr>
              <a:t>3. </a:t>
            </a:r>
            <a:r>
              <a:rPr lang="en-GB" sz="1200" dirty="0" smtClean="0">
                <a:solidFill>
                  <a:schemeClr val="bg1"/>
                </a:solidFill>
              </a:rPr>
              <a:t>Promoting food chain organisation, including processing and marketing of </a:t>
            </a:r>
          </a:p>
          <a:p>
            <a:pPr algn="ctr" eaLnBrk="1" hangingPunct="1"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agricultural products, animal welfare and risk management in agriculture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32000" y="4149080"/>
            <a:ext cx="8280000" cy="540000"/>
          </a:xfrm>
          <a:prstGeom prst="flowChartAlternateProcess">
            <a:avLst/>
          </a:prstGeom>
          <a:solidFill>
            <a:srgbClr val="42A62A"/>
          </a:solidFill>
          <a:ln w="19050">
            <a:noFill/>
            <a:miter lim="800000"/>
            <a:headEnd/>
            <a:tailEnd/>
          </a:ln>
          <a:effectLst>
            <a:innerShdw blurRad="635000" dist="50800" dir="81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200" dirty="0" smtClean="0">
                <a:solidFill>
                  <a:schemeClr val="bg1"/>
                </a:solidFill>
              </a:rPr>
              <a:t>4. </a:t>
            </a:r>
            <a:r>
              <a:rPr lang="en-GB" sz="1200" dirty="0" smtClean="0">
                <a:solidFill>
                  <a:schemeClr val="bg1"/>
                </a:solidFill>
              </a:rPr>
              <a:t>Restoring, preserving and enhancing ecosystems related to agriculture and forestry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2000" y="4941168"/>
            <a:ext cx="8280000" cy="540000"/>
          </a:xfrm>
          <a:prstGeom prst="flowChartAlternateProcess">
            <a:avLst/>
          </a:prstGeom>
          <a:solidFill>
            <a:srgbClr val="467A39"/>
          </a:solidFill>
          <a:ln w="19050">
            <a:noFill/>
            <a:miter lim="800000"/>
            <a:headEnd/>
            <a:tailEnd/>
          </a:ln>
          <a:effectLst>
            <a:innerShdw blurRad="6350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200" dirty="0" smtClean="0">
                <a:solidFill>
                  <a:schemeClr val="bg1"/>
                </a:solidFill>
              </a:rPr>
              <a:t>5. </a:t>
            </a:r>
            <a:r>
              <a:rPr lang="en-GB" sz="1200" dirty="0" smtClean="0">
                <a:solidFill>
                  <a:schemeClr val="bg1"/>
                </a:solidFill>
              </a:rPr>
              <a:t>Promoting resource efficiency and supporting the shift towards a low carbon and </a:t>
            </a:r>
          </a:p>
          <a:p>
            <a:pPr algn="ctr" eaLnBrk="1" hangingPunct="1"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climate resilient economy in agriculture, food and forestry sectors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22309" y="1438942"/>
            <a:ext cx="8211800" cy="863600"/>
          </a:xfrm>
          <a:prstGeom prst="ellipse">
            <a:avLst/>
          </a:prstGeom>
          <a:solidFill>
            <a:srgbClr val="C00000"/>
          </a:solidFill>
          <a:ln w="19050">
            <a:noFill/>
            <a:round/>
            <a:headEnd/>
            <a:tailEnd/>
          </a:ln>
          <a:effectLst>
            <a:innerShdw blurRad="6350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200" dirty="0" smtClean="0">
                <a:solidFill>
                  <a:schemeClr val="bg1"/>
                </a:solidFill>
              </a:rPr>
              <a:t>1. </a:t>
            </a:r>
            <a:r>
              <a:rPr lang="en-GB" sz="1200" dirty="0" smtClean="0">
                <a:solidFill>
                  <a:schemeClr val="bg1"/>
                </a:solidFill>
              </a:rPr>
              <a:t>Fostering knowledge transfer </a:t>
            </a:r>
            <a:r>
              <a:rPr lang="it-IT" sz="1200" dirty="0" smtClean="0">
                <a:solidFill>
                  <a:schemeClr val="bg1"/>
                </a:solidFill>
              </a:rPr>
              <a:t>and </a:t>
            </a:r>
            <a:r>
              <a:rPr lang="it-IT" sz="1200" dirty="0" err="1" smtClean="0">
                <a:solidFill>
                  <a:schemeClr val="bg1"/>
                </a:solidFill>
              </a:rPr>
              <a:t>innovation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in agriculture, forestry, and rural areas 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74099" y="4649788"/>
            <a:ext cx="920676" cy="338554"/>
            <a:chOff x="8074099" y="4649788"/>
            <a:chExt cx="920676" cy="338554"/>
          </a:xfrm>
        </p:grpSpPr>
        <p:sp>
          <p:nvSpPr>
            <p:cNvPr id="36888" name="Oval 2"/>
            <p:cNvSpPr>
              <a:spLocks noChangeArrowheads="1"/>
            </p:cNvSpPr>
            <p:nvPr/>
          </p:nvSpPr>
          <p:spPr bwMode="auto">
            <a:xfrm>
              <a:off x="8077200" y="4649788"/>
              <a:ext cx="917575" cy="3381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6889" name="TextBox 1"/>
            <p:cNvSpPr txBox="1">
              <a:spLocks noChangeArrowheads="1"/>
            </p:cNvSpPr>
            <p:nvPr/>
          </p:nvSpPr>
          <p:spPr bwMode="auto">
            <a:xfrm>
              <a:off x="8074099" y="4649788"/>
              <a:ext cx="9120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fr-BE" sz="1600" dirty="0">
                  <a:solidFill>
                    <a:srgbClr val="00B050"/>
                  </a:solidFill>
                </a:rPr>
                <a:t>30%</a:t>
              </a:r>
              <a:endParaRPr lang="en-GB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32000" y="5733256"/>
            <a:ext cx="8280000" cy="540000"/>
          </a:xfrm>
          <a:prstGeom prst="flowChartAlternateProcess">
            <a:avLst/>
          </a:prstGeom>
          <a:solidFill>
            <a:srgbClr val="3F85C1"/>
          </a:solidFill>
          <a:ln w="19050">
            <a:noFill/>
            <a:miter lim="800000"/>
            <a:headEnd/>
            <a:tailEnd/>
          </a:ln>
          <a:effectLst>
            <a:innerShdw blurRad="6350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200" dirty="0" smtClean="0">
                <a:solidFill>
                  <a:schemeClr val="bg1"/>
                </a:solidFill>
              </a:rPr>
              <a:t>6. </a:t>
            </a:r>
            <a:r>
              <a:rPr lang="en-GB" sz="1200" dirty="0" smtClean="0">
                <a:solidFill>
                  <a:schemeClr val="bg1"/>
                </a:solidFill>
              </a:rPr>
              <a:t>Promoting social inclusion, poverty reduction and economic development in rural areas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074800" y="6273256"/>
            <a:ext cx="923076" cy="338554"/>
            <a:chOff x="8071699" y="4649788"/>
            <a:chExt cx="923076" cy="338554"/>
          </a:xfrm>
        </p:grpSpPr>
        <p:sp>
          <p:nvSpPr>
            <p:cNvPr id="22" name="Oval 2"/>
            <p:cNvSpPr>
              <a:spLocks noChangeArrowheads="1"/>
            </p:cNvSpPr>
            <p:nvPr/>
          </p:nvSpPr>
          <p:spPr bwMode="auto">
            <a:xfrm>
              <a:off x="8077200" y="4649788"/>
              <a:ext cx="917575" cy="3381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8071699" y="4649788"/>
              <a:ext cx="9120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fr-BE" sz="1600" dirty="0" smtClean="0">
                  <a:solidFill>
                    <a:srgbClr val="00B050"/>
                  </a:solidFill>
                </a:rPr>
                <a:t>5%</a:t>
              </a:r>
              <a:endParaRPr lang="en-GB" sz="16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7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2C6E1C"/>
                </a:solidFill>
              </a:rPr>
              <a:t>Characteristics of Rural Development </a:t>
            </a:r>
            <a:r>
              <a:rPr lang="en-GB" dirty="0" smtClean="0">
                <a:solidFill>
                  <a:srgbClr val="2C6E1C"/>
                </a:solidFill>
              </a:rPr>
              <a:t>programmes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80987" y="1700808"/>
            <a:ext cx="8582025" cy="4824413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defRPr/>
            </a:pPr>
            <a:r>
              <a:rPr lang="en-GB" sz="1600" b="1" dirty="0" smtClean="0"/>
              <a:t>Programming at national or regional level with</a:t>
            </a:r>
          </a:p>
          <a:p>
            <a:pPr lvl="1" algn="just" eaLnBrk="1" hangingPunct="1">
              <a:buClrTx/>
              <a:defRPr/>
            </a:pPr>
            <a:r>
              <a:rPr lang="en-GB" sz="1400" dirty="0" smtClean="0"/>
              <a:t>Setting quantified targets at programme level linked to the 6 priorities and the 3 cross cutting objectives </a:t>
            </a:r>
            <a:r>
              <a:rPr lang="en-GB" sz="1200" dirty="0" smtClean="0"/>
              <a:t>(Innovation, Climate Change and Environment)</a:t>
            </a:r>
          </a:p>
          <a:p>
            <a:pPr lvl="1" eaLnBrk="1" hangingPunct="1">
              <a:buClrTx/>
              <a:defRPr/>
            </a:pPr>
            <a:r>
              <a:rPr lang="en-GB" sz="1400" dirty="0" smtClean="0"/>
              <a:t>Using streamlined tool-kit of measures to be combined in relevant packages to address priorities and achieve targets</a:t>
            </a:r>
          </a:p>
          <a:p>
            <a:pPr lvl="1" algn="just" eaLnBrk="1" hangingPunct="1">
              <a:buClrTx/>
              <a:defRPr/>
            </a:pPr>
            <a:r>
              <a:rPr lang="en-GB" sz="1400" dirty="0" smtClean="0"/>
              <a:t>Possibility of thematic sub-programmes </a:t>
            </a:r>
            <a:r>
              <a:rPr lang="en-GB" sz="1200" dirty="0" smtClean="0"/>
              <a:t>(e.g. young farmers, small farms, mountain areas, short supply chains, woman in rural areas, climate change mitigation &amp; biodiversity, …)</a:t>
            </a:r>
          </a:p>
          <a:p>
            <a:pPr marL="0" lvl="1" indent="0" algn="just" eaLnBrk="1" hangingPunct="1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/>
            </a:pPr>
            <a:r>
              <a:rPr lang="en-GB" b="1" dirty="0" smtClean="0">
                <a:solidFill>
                  <a:srgbClr val="0F5494"/>
                </a:solidFill>
                <a:ea typeface="+mn-ea"/>
                <a:cs typeface="+mn-cs"/>
              </a:rPr>
              <a:t>Financing</a:t>
            </a:r>
            <a:endParaRPr lang="en-GB" sz="1200" i="1" dirty="0">
              <a:solidFill>
                <a:srgbClr val="42A62A"/>
              </a:solidFill>
              <a:latin typeface="+mj-lt"/>
              <a:ea typeface="+mj-ea"/>
              <a:cs typeface="+mj-cs"/>
            </a:endParaRPr>
          </a:p>
          <a:p>
            <a:pPr lvl="1" algn="just" eaLnBrk="1" hangingPunct="1">
              <a:buClrTx/>
              <a:defRPr/>
            </a:pPr>
            <a:r>
              <a:rPr lang="en-GB" sz="1400" dirty="0"/>
              <a:t>Allocation of national envelopes </a:t>
            </a:r>
            <a:r>
              <a:rPr lang="en-GB" sz="1400" dirty="0" smtClean="0"/>
              <a:t>in line with the decision made by the European Council and integrated in the RD basic act as part of the overall CAP reform agreement</a:t>
            </a:r>
            <a:endParaRPr lang="en-GB" sz="1400" dirty="0"/>
          </a:p>
          <a:p>
            <a:pPr lvl="1" algn="just" eaLnBrk="1" hangingPunct="1">
              <a:buClrTx/>
              <a:defRPr/>
            </a:pPr>
            <a:r>
              <a:rPr lang="en-GB" sz="1400" dirty="0"/>
              <a:t>Co-financing (different rates from 53% up to </a:t>
            </a:r>
            <a:r>
              <a:rPr lang="en-GB" sz="1400" dirty="0" smtClean="0"/>
              <a:t>95% </a:t>
            </a:r>
            <a:r>
              <a:rPr lang="en-GB" sz="1400" dirty="0"/>
              <a:t>for certain measures / </a:t>
            </a:r>
            <a:r>
              <a:rPr lang="en-GB" sz="1400" dirty="0" smtClean="0"/>
              <a:t>regions</a:t>
            </a:r>
            <a:r>
              <a:rPr lang="en-GB" sz="1400" dirty="0"/>
              <a:t> </a:t>
            </a:r>
            <a:r>
              <a:rPr lang="en-GB" sz="1400" dirty="0" smtClean="0"/>
              <a:t>even up to 100% for measures financed with funds transferred from the 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 pillar)</a:t>
            </a:r>
            <a:endParaRPr lang="en-GB" sz="1400" dirty="0"/>
          </a:p>
          <a:p>
            <a:pPr lvl="1" algn="just" eaLnBrk="1" hangingPunct="1">
              <a:buClrTx/>
              <a:defRPr/>
            </a:pPr>
            <a:r>
              <a:rPr lang="en-GB" sz="1400" dirty="0"/>
              <a:t>30 % of rural development funding has to be spent on certain measures beneficial for the environment and the fight against climate change</a:t>
            </a:r>
          </a:p>
          <a:p>
            <a:pPr marL="0" lvl="1" indent="0" eaLnBrk="1" hangingPunct="1">
              <a:spcBef>
                <a:spcPts val="1200"/>
              </a:spcBef>
              <a:buClr>
                <a:schemeClr val="bg1"/>
              </a:buClr>
              <a:buFontTx/>
              <a:buNone/>
              <a:defRPr/>
            </a:pPr>
            <a:r>
              <a:rPr lang="en-GB" b="1" dirty="0">
                <a:solidFill>
                  <a:srgbClr val="0F5494"/>
                </a:solidFill>
                <a:ea typeface="+mn-ea"/>
                <a:cs typeface="+mn-cs"/>
              </a:rPr>
              <a:t>Common Monitoring and Evaluation System (+ performance framework)</a:t>
            </a:r>
          </a:p>
          <a:p>
            <a:pPr marL="0" lvl="1" indent="0" eaLnBrk="1" hangingPunct="1">
              <a:spcBef>
                <a:spcPts val="1200"/>
              </a:spcBef>
              <a:buClr>
                <a:schemeClr val="bg1"/>
              </a:buClr>
              <a:buFontTx/>
              <a:buNone/>
              <a:defRPr/>
            </a:pPr>
            <a:endParaRPr lang="en-GB" b="1" dirty="0">
              <a:solidFill>
                <a:srgbClr val="0F5494"/>
              </a:solidFill>
              <a:ea typeface="+mn-ea"/>
              <a:cs typeface="+mn-cs"/>
            </a:endParaRPr>
          </a:p>
          <a:p>
            <a:pPr lvl="1" eaLnBrk="1" hangingPunct="1">
              <a:buClrTx/>
              <a:defRPr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7B9C0D4D-AA30-4188-93E0-1CBE5BBA41A3}" type="slidenum">
              <a:rPr lang="en-GB" sz="1000" smtClean="0">
                <a:solidFill>
                  <a:schemeClr val="bg1"/>
                </a:solidFill>
              </a:rPr>
              <a:pPr eaLnBrk="1" hangingPunct="1"/>
              <a:t>28</a:t>
            </a:fld>
            <a:endParaRPr lang="en-GB" sz="1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2C6E1C"/>
                </a:solidFill>
              </a:rPr>
              <a:t>Rural </a:t>
            </a:r>
            <a:r>
              <a:rPr lang="en-GB" dirty="0" smtClean="0">
                <a:solidFill>
                  <a:srgbClr val="2C6E1C"/>
                </a:solidFill>
              </a:rPr>
              <a:t>Development </a:t>
            </a:r>
            <a:r>
              <a:rPr lang="en-GB" dirty="0" smtClean="0">
                <a:solidFill>
                  <a:srgbClr val="2C6E1C"/>
                </a:solidFill>
              </a:rPr>
              <a:t>measures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A6771218-7D83-4C61-B73E-F6E954534A9F}" type="slidenum">
              <a:rPr lang="en-GB" sz="1000" smtClean="0">
                <a:solidFill>
                  <a:srgbClr val="FFFFFF"/>
                </a:solidFill>
              </a:rPr>
              <a:pPr eaLnBrk="1" hangingPunct="1"/>
              <a:t>29</a:t>
            </a:fld>
            <a:endParaRPr lang="en-GB" sz="1000" smtClean="0">
              <a:solidFill>
                <a:srgbClr val="FFFFFF"/>
              </a:solidFill>
            </a:endParaRPr>
          </a:p>
        </p:txBody>
      </p:sp>
      <p:sp>
        <p:nvSpPr>
          <p:cNvPr id="32772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319087" y="1556792"/>
            <a:ext cx="8505825" cy="4824412"/>
          </a:xfrm>
          <a:noFill/>
          <a:ln w="15875">
            <a:solidFill>
              <a:srgbClr val="0F5494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1600" b="1" dirty="0" smtClean="0"/>
              <a:t>17 measures plus LEADER, covering notably:</a:t>
            </a:r>
          </a:p>
          <a:p>
            <a:pPr marL="762000" lvl="1" indent="-304800" eaLnBrk="1" hangingPunct="1">
              <a:buClr>
                <a:schemeClr val="tx1"/>
              </a:buClr>
            </a:pPr>
            <a:r>
              <a:rPr lang="en-GB" b="1" dirty="0" smtClean="0"/>
              <a:t>Knowledge transfer</a:t>
            </a:r>
            <a:r>
              <a:rPr lang="en-GB" dirty="0" smtClean="0"/>
              <a:t>, information actions and advisory services</a:t>
            </a:r>
          </a:p>
          <a:p>
            <a:pPr marL="762000" lvl="1" indent="-304800" eaLnBrk="1" hangingPunct="1">
              <a:buClr>
                <a:schemeClr val="tx1"/>
              </a:buClr>
            </a:pPr>
            <a:r>
              <a:rPr lang="en-GB" b="1" dirty="0" smtClean="0"/>
              <a:t>Quality product </a:t>
            </a:r>
            <a:r>
              <a:rPr lang="en-GB" dirty="0" smtClean="0"/>
              <a:t>schemes, including promotion and information campaigns</a:t>
            </a:r>
          </a:p>
          <a:p>
            <a:pPr marL="762000" lvl="1" indent="-304800" eaLnBrk="1" hangingPunct="1">
              <a:buClr>
                <a:schemeClr val="tx1"/>
              </a:buClr>
            </a:pPr>
            <a:r>
              <a:rPr lang="en-GB" b="1" dirty="0" smtClean="0"/>
              <a:t>Investments</a:t>
            </a:r>
            <a:r>
              <a:rPr lang="en-GB" dirty="0" smtClean="0"/>
              <a:t> in physical assets, with higher aid intensity for young farmers, collective and integrated investments - possibilities for irrigation under certain conditions</a:t>
            </a:r>
          </a:p>
          <a:p>
            <a:pPr marL="762000" lvl="1" indent="-304800" eaLnBrk="1" hangingPunct="1">
              <a:buClr>
                <a:schemeClr val="tx1"/>
              </a:buClr>
            </a:pPr>
            <a:r>
              <a:rPr lang="en-GB" b="1" dirty="0" smtClean="0"/>
              <a:t>Farm and business development </a:t>
            </a:r>
            <a:r>
              <a:rPr lang="en-GB" dirty="0" smtClean="0"/>
              <a:t>with extended support for small farmers, young farmers and small businesses</a:t>
            </a:r>
          </a:p>
          <a:p>
            <a:pPr marL="762000" lvl="1" indent="-304800" eaLnBrk="1" hangingPunct="1">
              <a:buClr>
                <a:schemeClr val="tx1"/>
              </a:buClr>
            </a:pPr>
            <a:r>
              <a:rPr lang="en-GB" b="1" dirty="0" smtClean="0"/>
              <a:t>Forest</a:t>
            </a:r>
            <a:r>
              <a:rPr lang="en-GB" dirty="0" smtClean="0"/>
              <a:t> area development and improvement</a:t>
            </a:r>
          </a:p>
          <a:p>
            <a:pPr marL="762000" lvl="1" indent="-304800" eaLnBrk="1" hangingPunct="1">
              <a:buClr>
                <a:schemeClr val="tx1"/>
              </a:buClr>
            </a:pPr>
            <a:r>
              <a:rPr lang="en-GB" dirty="0" smtClean="0"/>
              <a:t>Support for setting up of </a:t>
            </a:r>
            <a:r>
              <a:rPr lang="en-GB" b="1" dirty="0" smtClean="0"/>
              <a:t>producer groups </a:t>
            </a:r>
            <a:r>
              <a:rPr lang="en-GB" dirty="0" smtClean="0"/>
              <a:t>in all EU Member States </a:t>
            </a:r>
          </a:p>
          <a:p>
            <a:pPr marL="762000" lvl="1" indent="-304800" eaLnBrk="1" hangingPunct="1">
              <a:buClr>
                <a:schemeClr val="tx1"/>
              </a:buClr>
            </a:pPr>
            <a:r>
              <a:rPr lang="en-GB" b="1" dirty="0" err="1" smtClean="0"/>
              <a:t>Agri</a:t>
            </a:r>
            <a:r>
              <a:rPr lang="en-GB" b="1" dirty="0" smtClean="0"/>
              <a:t>-environment-climate payments </a:t>
            </a:r>
            <a:r>
              <a:rPr lang="en-GB" dirty="0" smtClean="0"/>
              <a:t>and </a:t>
            </a:r>
            <a:r>
              <a:rPr lang="en-GB" b="1" dirty="0" smtClean="0"/>
              <a:t>organic</a:t>
            </a:r>
            <a:r>
              <a:rPr lang="en-GB" dirty="0" smtClean="0"/>
              <a:t> farming: more flexibility and reinforced support for joint actions</a:t>
            </a:r>
          </a:p>
          <a:p>
            <a:pPr marL="762000" lvl="1" indent="-304800" eaLnBrk="1" hangingPunct="1">
              <a:buClr>
                <a:schemeClr val="tx1"/>
              </a:buClr>
            </a:pPr>
            <a:r>
              <a:rPr lang="en-GB" dirty="0" smtClean="0"/>
              <a:t>Significantly reinforced </a:t>
            </a:r>
            <a:r>
              <a:rPr lang="en-GB" b="1" dirty="0" smtClean="0"/>
              <a:t>co-operation</a:t>
            </a:r>
            <a:r>
              <a:rPr lang="en-GB" dirty="0" smtClean="0"/>
              <a:t> measure including pilot projects, short supply chain, local promotion</a:t>
            </a:r>
          </a:p>
          <a:p>
            <a:pPr marL="762000" lvl="1" indent="-304800" eaLnBrk="1" hangingPunct="1">
              <a:buClr>
                <a:schemeClr val="tx1"/>
              </a:buClr>
            </a:pPr>
            <a:r>
              <a:rPr lang="en-GB" dirty="0" smtClean="0"/>
              <a:t>New </a:t>
            </a:r>
            <a:r>
              <a:rPr lang="en-GB" b="1" dirty="0" smtClean="0"/>
              <a:t>risk management </a:t>
            </a:r>
            <a:r>
              <a:rPr lang="en-GB" dirty="0" smtClean="0"/>
              <a:t>toolkit </a:t>
            </a:r>
          </a:p>
          <a:p>
            <a:pPr marL="762000" lvl="1" indent="-304800" eaLnBrk="1" hangingPunct="1">
              <a:buClr>
                <a:schemeClr val="tx1"/>
              </a:buClr>
            </a:pPr>
            <a:r>
              <a:rPr lang="en-GB" b="1" dirty="0" smtClean="0"/>
              <a:t>"LEADER</a:t>
            </a:r>
            <a:r>
              <a:rPr lang="en-GB" dirty="0" smtClean="0"/>
              <a:t> </a:t>
            </a:r>
            <a:r>
              <a:rPr lang="en-GB" b="1" dirty="0" smtClean="0"/>
              <a:t>approach"</a:t>
            </a:r>
            <a:r>
              <a:rPr lang="en-GB" dirty="0" smtClean="0"/>
              <a:t> strengthened across EU funds</a:t>
            </a:r>
          </a:p>
        </p:txBody>
      </p:sp>
    </p:spTree>
    <p:extLst>
      <p:ext uri="{BB962C8B-B14F-4D97-AF65-F5344CB8AC3E}">
        <p14:creationId xmlns:p14="http://schemas.microsoft.com/office/powerpoint/2010/main" val="7369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solidFill>
                  <a:srgbClr val="2C6E1C"/>
                </a:solidFill>
              </a:rPr>
              <a:t>Evolution</a:t>
            </a:r>
            <a:r>
              <a:rPr lang="es-ES_tradnl" dirty="0">
                <a:solidFill>
                  <a:srgbClr val="2C6E1C"/>
                </a:solidFill>
              </a:rPr>
              <a:t> of stock-</a:t>
            </a:r>
            <a:r>
              <a:rPr lang="es-ES_tradnl" dirty="0" err="1">
                <a:solidFill>
                  <a:srgbClr val="2C6E1C"/>
                </a:solidFill>
              </a:rPr>
              <a:t>to</a:t>
            </a:r>
            <a:r>
              <a:rPr lang="es-ES_tradnl" dirty="0">
                <a:solidFill>
                  <a:srgbClr val="2C6E1C"/>
                </a:solidFill>
              </a:rPr>
              <a:t>-use ratio - </a:t>
            </a:r>
            <a:r>
              <a:rPr lang="es-ES_tradnl" dirty="0" err="1" smtClean="0">
                <a:solidFill>
                  <a:srgbClr val="2C6E1C"/>
                </a:solidFill>
              </a:rPr>
              <a:t>wheat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256700"/>
              </p:ext>
            </p:extLst>
          </p:nvPr>
        </p:nvGraphicFramePr>
        <p:xfrm>
          <a:off x="309563" y="1628775"/>
          <a:ext cx="8582025" cy="460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96628-AFD8-40D6-A613-89479F52314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421756"/>
            <a:ext cx="4032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_tradnl" sz="800" b="0" i="1" dirty="0" err="1">
                <a:solidFill>
                  <a:schemeClr val="tx1"/>
                </a:solidFill>
              </a:rPr>
              <a:t>Sources</a:t>
            </a:r>
            <a:r>
              <a:rPr lang="es-ES_tradnl" sz="800" b="0" i="1" dirty="0">
                <a:solidFill>
                  <a:schemeClr val="tx1"/>
                </a:solidFill>
              </a:rPr>
              <a:t>: USDA </a:t>
            </a:r>
            <a:r>
              <a:rPr lang="es-ES_tradnl" sz="800" b="0" i="1" dirty="0" err="1">
                <a:solidFill>
                  <a:schemeClr val="tx1"/>
                </a:solidFill>
              </a:rPr>
              <a:t>for</a:t>
            </a:r>
            <a:r>
              <a:rPr lang="es-ES_tradnl" sz="800" b="0" i="1" dirty="0">
                <a:solidFill>
                  <a:schemeClr val="tx1"/>
                </a:solidFill>
              </a:rPr>
              <a:t> stocks and use, </a:t>
            </a:r>
            <a:r>
              <a:rPr lang="es-ES_tradnl" sz="800" b="0" i="1" dirty="0" err="1">
                <a:solidFill>
                  <a:schemeClr val="tx1"/>
                </a:solidFill>
              </a:rPr>
              <a:t>World</a:t>
            </a:r>
            <a:r>
              <a:rPr lang="es-ES_tradnl" sz="800" b="0" i="1" dirty="0">
                <a:solidFill>
                  <a:schemeClr val="tx1"/>
                </a:solidFill>
              </a:rPr>
              <a:t> Bank </a:t>
            </a:r>
            <a:r>
              <a:rPr lang="es-ES_tradnl" sz="800" b="0" i="1" dirty="0" err="1">
                <a:solidFill>
                  <a:schemeClr val="tx1"/>
                </a:solidFill>
              </a:rPr>
              <a:t>for</a:t>
            </a:r>
            <a:r>
              <a:rPr lang="es-ES_tradnl" sz="800" b="0" i="1" dirty="0">
                <a:solidFill>
                  <a:schemeClr val="tx1"/>
                </a:solidFill>
              </a:rPr>
              <a:t> </a:t>
            </a:r>
            <a:r>
              <a:rPr lang="es-ES_tradnl" sz="800" b="0" i="1" dirty="0" err="1" smtClean="0">
                <a:solidFill>
                  <a:schemeClr val="tx1"/>
                </a:solidFill>
              </a:rPr>
              <a:t>prices</a:t>
            </a:r>
            <a:endParaRPr lang="en-GB" sz="8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2C6E1C"/>
                </a:solidFill>
              </a:rPr>
              <a:t>For further information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15963" y="1628775"/>
            <a:ext cx="7712075" cy="4824413"/>
          </a:xfrm>
        </p:spPr>
        <p:txBody>
          <a:bodyPr/>
          <a:lstStyle/>
          <a:p>
            <a:pPr marL="0" indent="0" eaLnBrk="1" hangingPunct="1">
              <a:defRPr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 eaLnBrk="1" hangingPunct="1">
              <a:defRPr/>
            </a:pPr>
            <a:r>
              <a:rPr lang="en-GB" b="1" dirty="0"/>
              <a:t>Campaign on the new CAP “Taking care of our </a:t>
            </a:r>
            <a:r>
              <a:rPr lang="en-GB" b="1"/>
              <a:t>roots</a:t>
            </a:r>
            <a:r>
              <a:rPr lang="en-GB" b="1" smtClean="0"/>
              <a:t>” </a:t>
            </a:r>
            <a:endParaRPr lang="en-GB" b="1" dirty="0"/>
          </a:p>
          <a:p>
            <a:pPr marL="0" indent="0" eaLnBrk="1" hangingPunct="1">
              <a:defRPr/>
            </a:pPr>
            <a:r>
              <a:rPr lang="en-GB" sz="1400" u="sng" dirty="0" smtClean="0">
                <a:solidFill>
                  <a:srgbClr val="3F85C1"/>
                </a:solidFill>
              </a:rPr>
              <a:t>http</a:t>
            </a:r>
            <a:r>
              <a:rPr lang="en-GB" sz="1400" u="sng" dirty="0">
                <a:solidFill>
                  <a:srgbClr val="3F85C1"/>
                </a:solidFill>
              </a:rPr>
              <a:t>://ec.europa.eu/agriculture/cap-for-our-roots/index_en.htm</a:t>
            </a:r>
          </a:p>
          <a:p>
            <a:pPr marL="0" indent="0" eaLnBrk="1" hangingPunct="1">
              <a:defRPr/>
            </a:pPr>
            <a:endParaRPr lang="en-GB" b="1" dirty="0" smtClean="0"/>
          </a:p>
          <a:p>
            <a:pPr marL="0" indent="0" eaLnBrk="1" hangingPunct="1">
              <a:defRPr/>
            </a:pPr>
            <a:r>
              <a:rPr lang="en-GB" b="1" dirty="0" smtClean="0"/>
              <a:t>Political </a:t>
            </a:r>
            <a:r>
              <a:rPr lang="en-GB" b="1" dirty="0"/>
              <a:t>agreement on the </a:t>
            </a:r>
            <a:r>
              <a:rPr lang="en-GB" b="1" dirty="0" smtClean="0"/>
              <a:t>CAP2020</a:t>
            </a:r>
          </a:p>
          <a:p>
            <a:pPr marL="0" indent="0" eaLnBrk="1" hangingPunct="1">
              <a:defRPr/>
            </a:pPr>
            <a:r>
              <a:rPr lang="en-GB" sz="1400" u="sng" dirty="0" smtClean="0">
                <a:solidFill>
                  <a:srgbClr val="3F85C1"/>
                </a:solidFill>
              </a:rPr>
              <a:t>http</a:t>
            </a:r>
            <a:r>
              <a:rPr lang="en-GB" sz="1400" u="sng" dirty="0">
                <a:solidFill>
                  <a:srgbClr val="3F85C1"/>
                </a:solidFill>
              </a:rPr>
              <a:t>://ec.europa.eu/agriculture/cap-post-2013/agreement/index_en.htm</a:t>
            </a:r>
          </a:p>
          <a:p>
            <a:pPr marL="355600" indent="0" eaLnBrk="1" hangingPunct="1"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 eaLnBrk="1" hangingPunct="1">
              <a:defRPr/>
            </a:pPr>
            <a:r>
              <a:rPr lang="en-GB" b="1" dirty="0"/>
              <a:t>Legal </a:t>
            </a:r>
            <a:r>
              <a:rPr lang="en-GB" b="1" dirty="0" smtClean="0"/>
              <a:t>proposals</a:t>
            </a:r>
          </a:p>
          <a:p>
            <a:pPr marL="0" indent="0" eaLnBrk="1" hangingPunct="1">
              <a:defRPr/>
            </a:pPr>
            <a:r>
              <a:rPr lang="en-GB" sz="1400" u="sng" dirty="0" smtClean="0">
                <a:solidFill>
                  <a:srgbClr val="3F85C1"/>
                </a:solidFill>
              </a:rPr>
              <a:t>http</a:t>
            </a:r>
            <a:r>
              <a:rPr lang="en-GB" sz="1400" u="sng" dirty="0">
                <a:solidFill>
                  <a:srgbClr val="3F85C1"/>
                </a:solidFill>
              </a:rPr>
              <a:t>://ec.europa.eu/agriculture/cap-post-2013/legal-proposals/index_en.htm</a:t>
            </a:r>
          </a:p>
          <a:p>
            <a:pPr marL="0" indent="0" eaLnBrk="1" hangingPunct="1">
              <a:defRPr/>
            </a:pPr>
            <a:endParaRPr lang="en-GB" dirty="0" smtClean="0"/>
          </a:p>
          <a:p>
            <a:pPr marL="0" indent="0" eaLnBrk="1" hangingPunct="1">
              <a:defRPr/>
            </a:pPr>
            <a:r>
              <a:rPr lang="en-GB" b="1" dirty="0"/>
              <a:t>Impact </a:t>
            </a:r>
            <a:r>
              <a:rPr lang="en-GB" b="1" dirty="0" smtClean="0"/>
              <a:t>assessment</a:t>
            </a:r>
          </a:p>
          <a:p>
            <a:pPr marL="0" indent="0" eaLnBrk="1" hangingPunct="1">
              <a:defRPr/>
            </a:pPr>
            <a:r>
              <a:rPr lang="en-GB" sz="1400" u="sng" dirty="0" smtClean="0">
                <a:solidFill>
                  <a:srgbClr val="3F85C1"/>
                </a:solidFill>
              </a:rPr>
              <a:t>http</a:t>
            </a:r>
            <a:r>
              <a:rPr lang="en-GB" sz="1400" u="sng" dirty="0">
                <a:solidFill>
                  <a:srgbClr val="3F85C1"/>
                </a:solidFill>
              </a:rPr>
              <a:t>://</a:t>
            </a:r>
            <a:r>
              <a:rPr lang="en-GB" sz="1400" u="sng" dirty="0" smtClean="0">
                <a:solidFill>
                  <a:srgbClr val="3F85C1"/>
                </a:solidFill>
              </a:rPr>
              <a:t>ec.europa.eu/agriculture/policy-perspectives/impact-assessment/cap-towards-2020/index_en.htm</a:t>
            </a:r>
            <a:endParaRPr lang="en-GB" sz="1400" u="sng" dirty="0">
              <a:solidFill>
                <a:srgbClr val="3F85C1"/>
              </a:solidFill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8499098-2C00-43DD-BEB9-F3DE8053B656}" type="slidenum">
              <a:rPr lang="en-GB" sz="1000" smtClean="0">
                <a:solidFill>
                  <a:schemeClr val="bg1"/>
                </a:solidFill>
              </a:rPr>
              <a:pPr eaLnBrk="1" hangingPunct="1"/>
              <a:t>30</a:t>
            </a:fld>
            <a:endParaRPr lang="en-GB" sz="1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solidFill>
                  <a:srgbClr val="2C6E1C"/>
                </a:solidFill>
              </a:rPr>
              <a:t>Evolution</a:t>
            </a:r>
            <a:r>
              <a:rPr lang="es-ES_tradnl" dirty="0">
                <a:solidFill>
                  <a:srgbClr val="2C6E1C"/>
                </a:solidFill>
              </a:rPr>
              <a:t> of stock-</a:t>
            </a:r>
            <a:r>
              <a:rPr lang="es-ES_tradnl" dirty="0" err="1">
                <a:solidFill>
                  <a:srgbClr val="2C6E1C"/>
                </a:solidFill>
              </a:rPr>
              <a:t>to</a:t>
            </a:r>
            <a:r>
              <a:rPr lang="es-ES_tradnl" dirty="0">
                <a:solidFill>
                  <a:srgbClr val="2C6E1C"/>
                </a:solidFill>
              </a:rPr>
              <a:t>-use ratio - </a:t>
            </a:r>
            <a:r>
              <a:rPr lang="es-ES_tradnl" dirty="0" err="1" smtClean="0">
                <a:solidFill>
                  <a:srgbClr val="2C6E1C"/>
                </a:solidFill>
              </a:rPr>
              <a:t>maize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120054"/>
              </p:ext>
            </p:extLst>
          </p:nvPr>
        </p:nvGraphicFramePr>
        <p:xfrm>
          <a:off x="309563" y="1628775"/>
          <a:ext cx="8582025" cy="460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96628-AFD8-40D6-A613-89479F52314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421756"/>
            <a:ext cx="4032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_tradnl" sz="800" b="0" i="1" dirty="0" err="1">
                <a:solidFill>
                  <a:schemeClr val="tx1"/>
                </a:solidFill>
              </a:rPr>
              <a:t>Sources</a:t>
            </a:r>
            <a:r>
              <a:rPr lang="es-ES_tradnl" sz="800" b="0" i="1" dirty="0">
                <a:solidFill>
                  <a:schemeClr val="tx1"/>
                </a:solidFill>
              </a:rPr>
              <a:t>: USDA </a:t>
            </a:r>
            <a:r>
              <a:rPr lang="es-ES_tradnl" sz="800" b="0" i="1" dirty="0" err="1">
                <a:solidFill>
                  <a:schemeClr val="tx1"/>
                </a:solidFill>
              </a:rPr>
              <a:t>for</a:t>
            </a:r>
            <a:r>
              <a:rPr lang="es-ES_tradnl" sz="800" b="0" i="1" dirty="0">
                <a:solidFill>
                  <a:schemeClr val="tx1"/>
                </a:solidFill>
              </a:rPr>
              <a:t> stocks and use, </a:t>
            </a:r>
            <a:r>
              <a:rPr lang="es-ES_tradnl" sz="800" b="0" i="1" dirty="0" err="1">
                <a:solidFill>
                  <a:schemeClr val="tx1"/>
                </a:solidFill>
              </a:rPr>
              <a:t>World</a:t>
            </a:r>
            <a:r>
              <a:rPr lang="es-ES_tradnl" sz="800" b="0" i="1" dirty="0">
                <a:solidFill>
                  <a:schemeClr val="tx1"/>
                </a:solidFill>
              </a:rPr>
              <a:t> Bank </a:t>
            </a:r>
            <a:r>
              <a:rPr lang="es-ES_tradnl" sz="800" b="0" i="1" dirty="0" err="1">
                <a:solidFill>
                  <a:schemeClr val="tx1"/>
                </a:solidFill>
              </a:rPr>
              <a:t>for</a:t>
            </a:r>
            <a:r>
              <a:rPr lang="es-ES_tradnl" sz="800" b="0" i="1" dirty="0">
                <a:solidFill>
                  <a:schemeClr val="tx1"/>
                </a:solidFill>
              </a:rPr>
              <a:t> </a:t>
            </a:r>
            <a:r>
              <a:rPr lang="es-ES_tradnl" sz="800" b="0" i="1" dirty="0" err="1" smtClean="0">
                <a:solidFill>
                  <a:schemeClr val="tx1"/>
                </a:solidFill>
              </a:rPr>
              <a:t>prices</a:t>
            </a:r>
            <a:endParaRPr lang="en-GB" sz="8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8585200" cy="504825"/>
          </a:xfrm>
        </p:spPr>
        <p:txBody>
          <a:bodyPr/>
          <a:lstStyle/>
          <a:p>
            <a:r>
              <a:rPr lang="es-ES_tradnl" dirty="0">
                <a:solidFill>
                  <a:srgbClr val="2C6E1C"/>
                </a:solidFill>
              </a:rPr>
              <a:t>Stock-</a:t>
            </a:r>
            <a:r>
              <a:rPr lang="es-ES_tradnl" dirty="0" err="1">
                <a:solidFill>
                  <a:srgbClr val="2C6E1C"/>
                </a:solidFill>
              </a:rPr>
              <a:t>to</a:t>
            </a:r>
            <a:r>
              <a:rPr lang="es-ES_tradnl" dirty="0">
                <a:solidFill>
                  <a:srgbClr val="2C6E1C"/>
                </a:solidFill>
              </a:rPr>
              <a:t>-use </a:t>
            </a:r>
            <a:r>
              <a:rPr lang="es-ES_tradnl" dirty="0" err="1">
                <a:solidFill>
                  <a:srgbClr val="2C6E1C"/>
                </a:solidFill>
              </a:rPr>
              <a:t>price</a:t>
            </a:r>
            <a:r>
              <a:rPr lang="es-ES_tradnl" dirty="0">
                <a:solidFill>
                  <a:srgbClr val="2C6E1C"/>
                </a:solidFill>
              </a:rPr>
              <a:t> </a:t>
            </a:r>
            <a:r>
              <a:rPr lang="es-ES_tradnl" dirty="0" err="1">
                <a:solidFill>
                  <a:srgbClr val="2C6E1C"/>
                </a:solidFill>
              </a:rPr>
              <a:t>relation</a:t>
            </a:r>
            <a:r>
              <a:rPr lang="es-ES_tradnl" dirty="0">
                <a:solidFill>
                  <a:srgbClr val="2C6E1C"/>
                </a:solidFill>
              </a:rPr>
              <a:t>: </a:t>
            </a:r>
            <a:r>
              <a:rPr lang="es-ES_tradnl" dirty="0" err="1" smtClean="0">
                <a:solidFill>
                  <a:srgbClr val="2C6E1C"/>
                </a:solidFill>
              </a:rPr>
              <a:t>wheat</a:t>
            </a:r>
            <a:r>
              <a:rPr lang="es-ES_tradnl" dirty="0" smtClean="0">
                <a:solidFill>
                  <a:srgbClr val="2C6E1C"/>
                </a:solidFill>
              </a:rPr>
              <a:t> (2010 $/</a:t>
            </a:r>
            <a:r>
              <a:rPr lang="es-ES_tradnl" dirty="0" err="1">
                <a:solidFill>
                  <a:srgbClr val="2C6E1C"/>
                </a:solidFill>
              </a:rPr>
              <a:t>mt</a:t>
            </a:r>
            <a:r>
              <a:rPr lang="es-ES_tradnl" dirty="0">
                <a:solidFill>
                  <a:srgbClr val="2C6E1C"/>
                </a:solidFill>
              </a:rPr>
              <a:t>)</a:t>
            </a:r>
            <a:endParaRPr lang="en-GB" dirty="0" smtClean="0">
              <a:solidFill>
                <a:srgbClr val="2C6E1C"/>
              </a:solidFill>
            </a:endParaRP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  <a:extLst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1698638-9A8F-421B-8BBD-FF227ACB8434}" type="slidenum">
              <a:rPr lang="en-GB" sz="1000" smtClean="0">
                <a:solidFill>
                  <a:schemeClr val="bg1"/>
                </a:solidFill>
              </a:rPr>
              <a:pPr eaLnBrk="1" hangingPunct="1"/>
              <a:t>5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6310313"/>
            <a:ext cx="4032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_tradnl" sz="800" b="0" i="1" dirty="0" err="1">
                <a:solidFill>
                  <a:schemeClr val="tx1"/>
                </a:solidFill>
              </a:rPr>
              <a:t>Sources</a:t>
            </a:r>
            <a:r>
              <a:rPr lang="es-ES_tradnl" sz="800" b="0" i="1" dirty="0">
                <a:solidFill>
                  <a:schemeClr val="tx1"/>
                </a:solidFill>
              </a:rPr>
              <a:t>: USDA </a:t>
            </a:r>
            <a:r>
              <a:rPr lang="es-ES_tradnl" sz="800" b="0" i="1" dirty="0" err="1">
                <a:solidFill>
                  <a:schemeClr val="tx1"/>
                </a:solidFill>
              </a:rPr>
              <a:t>for</a:t>
            </a:r>
            <a:r>
              <a:rPr lang="es-ES_tradnl" sz="800" b="0" i="1" dirty="0">
                <a:solidFill>
                  <a:schemeClr val="tx1"/>
                </a:solidFill>
              </a:rPr>
              <a:t> stocks and use, </a:t>
            </a:r>
            <a:r>
              <a:rPr lang="es-ES_tradnl" sz="800" b="0" i="1" dirty="0" err="1">
                <a:solidFill>
                  <a:schemeClr val="tx1"/>
                </a:solidFill>
              </a:rPr>
              <a:t>World</a:t>
            </a:r>
            <a:r>
              <a:rPr lang="es-ES_tradnl" sz="800" b="0" i="1" dirty="0">
                <a:solidFill>
                  <a:schemeClr val="tx1"/>
                </a:solidFill>
              </a:rPr>
              <a:t> Bank </a:t>
            </a:r>
            <a:r>
              <a:rPr lang="es-ES_tradnl" sz="800" b="0" i="1" dirty="0" err="1">
                <a:solidFill>
                  <a:schemeClr val="tx1"/>
                </a:solidFill>
              </a:rPr>
              <a:t>for</a:t>
            </a:r>
            <a:r>
              <a:rPr lang="es-ES_tradnl" sz="800" b="0" i="1" dirty="0">
                <a:solidFill>
                  <a:schemeClr val="tx1"/>
                </a:solidFill>
              </a:rPr>
              <a:t> </a:t>
            </a:r>
            <a:r>
              <a:rPr lang="es-ES_tradnl" sz="800" b="0" i="1" dirty="0" err="1" smtClean="0">
                <a:solidFill>
                  <a:schemeClr val="tx1"/>
                </a:solidFill>
              </a:rPr>
              <a:t>prices</a:t>
            </a:r>
            <a:endParaRPr lang="en-GB" sz="800" b="0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08775252"/>
              </p:ext>
            </p:extLst>
          </p:nvPr>
        </p:nvGraphicFramePr>
        <p:xfrm>
          <a:off x="611560" y="1844824"/>
          <a:ext cx="77768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92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8585200" cy="504825"/>
          </a:xfrm>
        </p:spPr>
        <p:txBody>
          <a:bodyPr/>
          <a:lstStyle/>
          <a:p>
            <a:r>
              <a:rPr lang="es-ES_tradnl" dirty="0">
                <a:solidFill>
                  <a:srgbClr val="2C6E1C"/>
                </a:solidFill>
              </a:rPr>
              <a:t>Stock-</a:t>
            </a:r>
            <a:r>
              <a:rPr lang="es-ES_tradnl" dirty="0" err="1">
                <a:solidFill>
                  <a:srgbClr val="2C6E1C"/>
                </a:solidFill>
              </a:rPr>
              <a:t>to</a:t>
            </a:r>
            <a:r>
              <a:rPr lang="es-ES_tradnl" dirty="0">
                <a:solidFill>
                  <a:srgbClr val="2C6E1C"/>
                </a:solidFill>
              </a:rPr>
              <a:t>-use </a:t>
            </a:r>
            <a:r>
              <a:rPr lang="es-ES_tradnl" dirty="0" err="1">
                <a:solidFill>
                  <a:srgbClr val="2C6E1C"/>
                </a:solidFill>
              </a:rPr>
              <a:t>price</a:t>
            </a:r>
            <a:r>
              <a:rPr lang="es-ES_tradnl" dirty="0">
                <a:solidFill>
                  <a:srgbClr val="2C6E1C"/>
                </a:solidFill>
              </a:rPr>
              <a:t> </a:t>
            </a:r>
            <a:r>
              <a:rPr lang="es-ES_tradnl" dirty="0" err="1">
                <a:solidFill>
                  <a:srgbClr val="2C6E1C"/>
                </a:solidFill>
              </a:rPr>
              <a:t>relation</a:t>
            </a:r>
            <a:r>
              <a:rPr lang="es-ES_tradnl" dirty="0">
                <a:solidFill>
                  <a:srgbClr val="2C6E1C"/>
                </a:solidFill>
              </a:rPr>
              <a:t>: </a:t>
            </a:r>
            <a:r>
              <a:rPr lang="es-ES_tradnl" dirty="0" err="1" smtClean="0">
                <a:solidFill>
                  <a:srgbClr val="2C6E1C"/>
                </a:solidFill>
              </a:rPr>
              <a:t>maize</a:t>
            </a:r>
            <a:r>
              <a:rPr lang="es-ES_tradnl" dirty="0" smtClean="0">
                <a:solidFill>
                  <a:srgbClr val="2C6E1C"/>
                </a:solidFill>
              </a:rPr>
              <a:t> (2010 $/</a:t>
            </a:r>
            <a:r>
              <a:rPr lang="es-ES_tradnl" dirty="0" err="1">
                <a:solidFill>
                  <a:srgbClr val="2C6E1C"/>
                </a:solidFill>
              </a:rPr>
              <a:t>mt</a:t>
            </a:r>
            <a:r>
              <a:rPr lang="es-ES_tradnl" dirty="0">
                <a:solidFill>
                  <a:srgbClr val="2C6E1C"/>
                </a:solidFill>
              </a:rPr>
              <a:t>)</a:t>
            </a:r>
            <a:endParaRPr lang="en-GB" dirty="0" smtClean="0">
              <a:solidFill>
                <a:srgbClr val="2C6E1C"/>
              </a:solidFill>
            </a:endParaRP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  <a:extLst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1698638-9A8F-421B-8BBD-FF227ACB8434}" type="slidenum">
              <a:rPr lang="en-GB" sz="1000" smtClean="0">
                <a:solidFill>
                  <a:schemeClr val="bg1"/>
                </a:solidFill>
              </a:rPr>
              <a:pPr eaLnBrk="1" hangingPunct="1"/>
              <a:t>6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6310313"/>
            <a:ext cx="4032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_tradnl" sz="800" b="0" i="1" dirty="0" err="1">
                <a:solidFill>
                  <a:schemeClr val="tx1"/>
                </a:solidFill>
              </a:rPr>
              <a:t>Sources</a:t>
            </a:r>
            <a:r>
              <a:rPr lang="es-ES_tradnl" sz="800" b="0" i="1" dirty="0">
                <a:solidFill>
                  <a:schemeClr val="tx1"/>
                </a:solidFill>
              </a:rPr>
              <a:t>: USDA </a:t>
            </a:r>
            <a:r>
              <a:rPr lang="es-ES_tradnl" sz="800" b="0" i="1" dirty="0" err="1">
                <a:solidFill>
                  <a:schemeClr val="tx1"/>
                </a:solidFill>
              </a:rPr>
              <a:t>for</a:t>
            </a:r>
            <a:r>
              <a:rPr lang="es-ES_tradnl" sz="800" b="0" i="1" dirty="0">
                <a:solidFill>
                  <a:schemeClr val="tx1"/>
                </a:solidFill>
              </a:rPr>
              <a:t> stocks and use, </a:t>
            </a:r>
            <a:r>
              <a:rPr lang="es-ES_tradnl" sz="800" b="0" i="1" dirty="0" err="1">
                <a:solidFill>
                  <a:schemeClr val="tx1"/>
                </a:solidFill>
              </a:rPr>
              <a:t>World</a:t>
            </a:r>
            <a:r>
              <a:rPr lang="es-ES_tradnl" sz="800" b="0" i="1" dirty="0">
                <a:solidFill>
                  <a:schemeClr val="tx1"/>
                </a:solidFill>
              </a:rPr>
              <a:t> Bank </a:t>
            </a:r>
            <a:r>
              <a:rPr lang="es-ES_tradnl" sz="800" b="0" i="1" dirty="0" err="1">
                <a:solidFill>
                  <a:schemeClr val="tx1"/>
                </a:solidFill>
              </a:rPr>
              <a:t>for</a:t>
            </a:r>
            <a:r>
              <a:rPr lang="es-ES_tradnl" sz="800" b="0" i="1" dirty="0">
                <a:solidFill>
                  <a:schemeClr val="tx1"/>
                </a:solidFill>
              </a:rPr>
              <a:t> </a:t>
            </a:r>
            <a:r>
              <a:rPr lang="es-ES_tradnl" sz="800" b="0" i="1" dirty="0" err="1" smtClean="0">
                <a:solidFill>
                  <a:schemeClr val="tx1"/>
                </a:solidFill>
              </a:rPr>
              <a:t>prices</a:t>
            </a:r>
            <a:endParaRPr lang="en-GB" sz="800" b="0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05690488"/>
              </p:ext>
            </p:extLst>
          </p:nvPr>
        </p:nvGraphicFramePr>
        <p:xfrm>
          <a:off x="611560" y="1844824"/>
          <a:ext cx="77768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0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B491772-24F1-43EF-AB23-FDDAC09E3150}" type="slidenum">
              <a:rPr lang="en-GB" sz="1000" smtClean="0">
                <a:solidFill>
                  <a:schemeClr val="bg1"/>
                </a:solidFill>
              </a:rPr>
              <a:pPr eaLnBrk="1" hangingPunct="1"/>
              <a:t>7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71600" y="6237312"/>
            <a:ext cx="64087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b="0" i="1" dirty="0">
                <a:solidFill>
                  <a:schemeClr val="tx1"/>
                </a:solidFill>
                <a:cs typeface="Arial" charset="0"/>
              </a:rPr>
              <a:t>Source: </a:t>
            </a:r>
            <a:r>
              <a:rPr lang="en-GB" sz="800" b="0" i="1" dirty="0" smtClean="0">
                <a:solidFill>
                  <a:schemeClr val="tx1"/>
                </a:solidFill>
                <a:cs typeface="Arial" charset="0"/>
              </a:rPr>
              <a:t>OECD-FAO, USDA</a:t>
            </a:r>
            <a:endParaRPr lang="en-GB" sz="800" i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5812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051967"/>
            <a:ext cx="88569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2C6E1C"/>
                </a:solidFill>
              </a:rPr>
              <a:t>Wheat, total consumption</a:t>
            </a:r>
            <a:endParaRPr lang="en-GB" dirty="0">
              <a:solidFill>
                <a:srgbClr val="2C6E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B491772-24F1-43EF-AB23-FDDAC09E3150}" type="slidenum">
              <a:rPr lang="en-GB" sz="1000" smtClean="0">
                <a:solidFill>
                  <a:schemeClr val="bg1"/>
                </a:solidFill>
              </a:rPr>
              <a:pPr eaLnBrk="1" hangingPunct="1"/>
              <a:t>8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71600" y="6237312"/>
            <a:ext cx="64087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b="0" i="1" dirty="0">
                <a:solidFill>
                  <a:schemeClr val="tx1"/>
                </a:solidFill>
                <a:cs typeface="Arial" charset="0"/>
              </a:rPr>
              <a:t>Source: </a:t>
            </a:r>
            <a:r>
              <a:rPr lang="en-GB" sz="800" b="0" i="1" dirty="0" smtClean="0">
                <a:solidFill>
                  <a:schemeClr val="tx1"/>
                </a:solidFill>
                <a:cs typeface="Arial" charset="0"/>
              </a:rPr>
              <a:t>OECD-FAO, USDA</a:t>
            </a:r>
            <a:endParaRPr lang="en-GB" sz="800" i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7320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051967"/>
            <a:ext cx="88569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2C6E1C"/>
                </a:solidFill>
              </a:rPr>
              <a:t>Wheat, FSI consumption</a:t>
            </a:r>
            <a:endParaRPr lang="en-GB" dirty="0">
              <a:solidFill>
                <a:srgbClr val="2C6E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2C6E1C"/>
          </a:solidFill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B491772-24F1-43EF-AB23-FDDAC09E3150}" type="slidenum">
              <a:rPr lang="en-GB" sz="1000" smtClean="0">
                <a:solidFill>
                  <a:schemeClr val="bg1"/>
                </a:solidFill>
              </a:rPr>
              <a:pPr eaLnBrk="1" hangingPunct="1"/>
              <a:t>9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71600" y="6237312"/>
            <a:ext cx="64087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b="0" i="1" dirty="0">
                <a:solidFill>
                  <a:schemeClr val="tx1"/>
                </a:solidFill>
                <a:cs typeface="Arial" charset="0"/>
              </a:rPr>
              <a:t>Source: </a:t>
            </a:r>
            <a:r>
              <a:rPr lang="en-GB" sz="800" b="0" i="1" dirty="0" smtClean="0">
                <a:solidFill>
                  <a:schemeClr val="tx1"/>
                </a:solidFill>
                <a:cs typeface="Arial" charset="0"/>
              </a:rPr>
              <a:t>OECD-FAO, USDA</a:t>
            </a:r>
            <a:endParaRPr lang="en-GB" sz="800" i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9636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1051967"/>
            <a:ext cx="88569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2C6E1C"/>
                </a:solidFill>
              </a:rPr>
              <a:t>Wheat, feed consumption</a:t>
            </a:r>
            <a:endParaRPr lang="en-GB" dirty="0">
              <a:solidFill>
                <a:srgbClr val="2C6E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3399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anchor="ctr">
        <a:spAutoFit/>
      </a:bodyPr>
      <a:lstStyle>
        <a:defPPr fontAlgn="auto">
          <a:spcBef>
            <a:spcPts val="0"/>
          </a:spcBef>
          <a:spcAft>
            <a:spcPts val="0"/>
          </a:spcAft>
          <a:defRPr sz="900" b="0" i="1" kern="0" dirty="0">
            <a:solidFill>
              <a:sysClr val="windowText" lastClr="000000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5045</TotalTime>
  <Words>1691</Words>
  <Application>Microsoft Office PowerPoint</Application>
  <PresentationFormat>On-screen Show (4:3)</PresentationFormat>
  <Paragraphs>298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2_Slide_Master</vt:lpstr>
      <vt:lpstr>1_Slide_Master</vt:lpstr>
      <vt:lpstr>The shifting paradigm of the Common Agricultural Policy:  drivers and impacts for EU and international agricultural policies  Annex Graphs    Economics Department, University of Athens Athens, 11 March 2014</vt:lpstr>
      <vt:lpstr>Annex Graphs</vt:lpstr>
      <vt:lpstr>Evolution of stock-to-use ratio - wheat</vt:lpstr>
      <vt:lpstr>Evolution of stock-to-use ratio - maize</vt:lpstr>
      <vt:lpstr>Stock-to-use price relation: wheat (2010 $/mt)</vt:lpstr>
      <vt:lpstr>Stock-to-use price relation: maize (2010 $/mt)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Annex Graphs</vt:lpstr>
      <vt:lpstr>Direct Payments and Rural Development funds as % of GDP (I)</vt:lpstr>
      <vt:lpstr>Direct Payments and Rural Development funds as % of GDP (II)</vt:lpstr>
      <vt:lpstr>New design of direct payments (1)</vt:lpstr>
      <vt:lpstr>New design of direct payments (2)</vt:lpstr>
      <vt:lpstr>The green direct payment</vt:lpstr>
      <vt:lpstr>CAP instruments to meet the objectives of competitiveness </vt:lpstr>
      <vt:lpstr>PowerPoint Presentation</vt:lpstr>
      <vt:lpstr>Six Union priorities for rural development</vt:lpstr>
      <vt:lpstr>Characteristics of Rural Development programmes</vt:lpstr>
      <vt:lpstr>Rural Development measures</vt:lpstr>
      <vt:lpstr>For further information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laptop</cp:lastModifiedBy>
  <cp:revision>508</cp:revision>
  <cp:lastPrinted>2013-07-11T14:59:14Z</cp:lastPrinted>
  <dcterms:created xsi:type="dcterms:W3CDTF">2011-10-28T10:25:18Z</dcterms:created>
  <dcterms:modified xsi:type="dcterms:W3CDTF">2014-03-09T15:39:04Z</dcterms:modified>
</cp:coreProperties>
</file>