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307" r:id="rId2"/>
    <p:sldId id="269" r:id="rId3"/>
    <p:sldId id="270" r:id="rId4"/>
    <p:sldId id="297" r:id="rId5"/>
    <p:sldId id="306" r:id="rId6"/>
    <p:sldId id="298" r:id="rId7"/>
    <p:sldId id="271" r:id="rId8"/>
    <p:sldId id="272" r:id="rId9"/>
    <p:sldId id="276" r:id="rId10"/>
    <p:sldId id="300" r:id="rId11"/>
    <p:sldId id="273" r:id="rId12"/>
    <p:sldId id="274" r:id="rId13"/>
    <p:sldId id="303" r:id="rId14"/>
    <p:sldId id="275" r:id="rId15"/>
    <p:sldId id="283" r:id="rId16"/>
    <p:sldId id="284" r:id="rId17"/>
    <p:sldId id="285" r:id="rId18"/>
    <p:sldId id="279" r:id="rId19"/>
    <p:sldId id="281" r:id="rId20"/>
    <p:sldId id="295" r:id="rId21"/>
    <p:sldId id="277" r:id="rId22"/>
    <p:sldId id="305" r:id="rId23"/>
    <p:sldId id="288" r:id="rId24"/>
    <p:sldId id="289" r:id="rId25"/>
    <p:sldId id="278" r:id="rId26"/>
    <p:sldId id="286" r:id="rId27"/>
    <p:sldId id="287" r:id="rId28"/>
    <p:sldId id="282" r:id="rId29"/>
    <p:sldId id="290" r:id="rId30"/>
    <p:sldId id="294" r:id="rId31"/>
    <p:sldId id="291" r:id="rId32"/>
    <p:sldId id="292" r:id="rId33"/>
    <p:sldId id="304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6" autoAdjust="0"/>
  </p:normalViewPr>
  <p:slideViewPr>
    <p:cSldViewPr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A8B1D-7C04-471D-A447-D3979099302C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80297-EC5F-4D07-8C19-73927FC6DB1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FFFF0BCE-0C71-4D57-85D2-DF4EE33A9F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1202DFE-99A8-4733-BF17-B7D4B486C6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DDBBD974-711F-40C2-BF97-C7F4C3225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E0003A-ACEE-458C-A391-A7C91B1F26E1}" type="slidenum">
              <a:rPr lang="el-GR" altLang="el-GR"/>
              <a:pPr>
                <a:spcBef>
                  <a:spcPct val="0"/>
                </a:spcBef>
              </a:pPr>
              <a:t>1</a:t>
            </a:fld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235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387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281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Εγγύτητα : κινέζικες επιχειρήσεις αυτοκινήτων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29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Κόστος εισροών (</a:t>
            </a:r>
            <a:r>
              <a:rPr lang="en-US" dirty="0"/>
              <a:t>input costs)</a:t>
            </a:r>
            <a:endParaRPr lang="el-GR" dirty="0"/>
          </a:p>
          <a:p>
            <a:r>
              <a:rPr lang="el-GR" dirty="0"/>
              <a:t>Χώρες με χαμηλό κόστος</a:t>
            </a:r>
          </a:p>
          <a:p>
            <a:r>
              <a:rPr lang="el-GR" dirty="0"/>
              <a:t>δίπλα στο μετάλλευμα</a:t>
            </a:r>
            <a:endParaRPr lang="en-US" dirty="0"/>
          </a:p>
          <a:p>
            <a:r>
              <a:rPr lang="el-GR" dirty="0"/>
              <a:t>Σχεδιασμός διαδικασιών</a:t>
            </a:r>
          </a:p>
          <a:p>
            <a:r>
              <a:rPr lang="el-GR" dirty="0"/>
              <a:t>Ηλεκτρονική επικοινωνία με πελάτες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Σχεδιασμός προϊόντος (</a:t>
            </a:r>
            <a:r>
              <a:rPr lang="en-US" sz="1200" dirty="0"/>
              <a:t>product design</a:t>
            </a:r>
            <a:r>
              <a:rPr lang="el-GR" sz="1200" dirty="0"/>
              <a:t>)</a:t>
            </a:r>
          </a:p>
          <a:p>
            <a:r>
              <a:rPr lang="en-US" dirty="0"/>
              <a:t>Canon  / Xerox </a:t>
            </a:r>
            <a:r>
              <a:rPr lang="el-GR" dirty="0"/>
              <a:t>φωτοτυπικό μηχάνημα ελάχιστη συντήρηση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263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958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Ποιότητα ξύλου και δέρματος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7717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Apple # blackberry</a:t>
            </a:r>
          </a:p>
          <a:p>
            <a:r>
              <a:rPr lang="en-US" dirty="0"/>
              <a:t>Porter &amp; gable # planet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80297-EC5F-4D07-8C19-73927FC6DB11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47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F39E-AF17-4E31-9591-B1A41636A76C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3A7-4F1C-4FED-A051-7542F4DB00F2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9FF9A-C99C-46A1-B7BA-5EFDB0308E5D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BEF5-9E9A-4708-A512-745BE60F64F8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E62E4-8EF4-40A2-9AED-C4B3044ABD0D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D60-CDC7-4513-849F-0103711BF684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AC9C7-EF8A-46A7-906E-FAB6AE8F9A01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C00D-FBF3-4EF5-A0E9-60DDE81226D2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895B-5DE3-41F4-BE5A-D75C084CC45F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593B-D9D6-4794-9940-33B8DEEF563A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711C1-21D9-4D88-8CF9-7D32EFB0F418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06717-F661-4752-8F88-6C393AF8AEC5}" type="datetime1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0492B-F8C9-45A3-8564-30AEBB82E8C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Ikea_logo.svg" TargetMode="External"/><Relationship Id="rId3" Type="http://schemas.openxmlformats.org/officeDocument/2006/relationships/hyperlink" Target="http://el.wikipedia.org/wiki/%CE%9F%CE%BB%CE%BB%CE%B1%CE%BD%CE%B4%CE%AF%CE%B1" TargetMode="External"/><Relationship Id="rId7" Type="http://schemas.openxmlformats.org/officeDocument/2006/relationships/hyperlink" Target="http://el.wikipedia.org/wiki/%CE%91%CF%85%CF%83%CF%84%CF%81%CE%B1%CE%BB%CE%AF%CE%B1" TargetMode="External"/><Relationship Id="rId2" Type="http://schemas.openxmlformats.org/officeDocument/2006/relationships/hyperlink" Target="http://el.wikipedia.org/wiki/%CE%88%CF%80%CE%B9%CF%80%CE%BB%CE%B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l.wikipedia.org/wiki/%CE%91%CF%83%CE%AF%CE%B1" TargetMode="External"/><Relationship Id="rId5" Type="http://schemas.openxmlformats.org/officeDocument/2006/relationships/hyperlink" Target="http://el.wikipedia.org/wiki/%CE%9A%CE%B1%CE%BD%CE%B1%CE%B4%CE%AC%CF%82" TargetMode="External"/><Relationship Id="rId4" Type="http://schemas.openxmlformats.org/officeDocument/2006/relationships/hyperlink" Target="http://el.wikipedia.org/wiki/%CE%97%CE%BD%CF%89%CE%BC%CE%AD%CE%BD%CE%B5%CF%82_%CE%A0%CE%BF%CE%BB%CE%B9%CF%84%CE%B5%CE%AF%CE%B5%CF%82_%CF%84%CE%B7%CF%82_%CE%91%CE%BC%CE%B5%CF%81%CE%B9%CE%BA%CE%AE%CF%82" TargetMode="External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n.wikipedia.org/wiki/File:Ikea_logo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gr/imgres?imgurl=http://blogamadeus.com/wp-content/uploads/A-319-photo002.jpg&amp;imgrefurl=http://www.amadeus.com/blog/16/09/travel-agents-take-note-lcc-booking-made-easy/&amp;docid=T7pU2OnuTXy-8M&amp;tbnid=-UF7DJDCEMEDTM:&amp;w=1000&amp;h=1016&amp;ved=0CAIQxiBqFQoTCNuZuJamvMgCFQFdFAodAzwBwQ&amp;iact=c&amp;ictx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source=images&amp;cd=&amp;cad=rja&amp;uact=8&amp;ved=0CAcQjRw&amp;url=http://allaboutchios.com/place/mastiha-shop/&amp;ei=SLi-VNrJIo_paLiHgvAK&amp;bvm=bv.83829542,d.d2s&amp;psig=AFQjCNE_q4L-gHuMhXpxfEjzHHdqsxeSCw&amp;ust=1421871542623151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gr/imgres?imgurl=http://www.linkshop.com.cn/upload/trainimages/logo/2012/2012827133155_634816711150156250.jpg&amp;imgrefurl=http://t.linkshop.com.cn/kindex_id_1380.aspx&amp;docid=Q8P-kHTSr99nXM&amp;tbnid=_ELTzCqC_Tz5MM&amp;w=450&amp;h=451&amp;ei=ml_SVPfjH4ryUr28g4AH&amp;ved=0CAQQxiAwAg&amp;iact=c" TargetMode="External"/><Relationship Id="rId2" Type="http://schemas.openxmlformats.org/officeDocument/2006/relationships/hyperlink" Target="http://www.google.gr/url?sa=i&amp;rct=j&amp;q=&amp;esrc=s&amp;source=images&amp;cd=&amp;ved=&amp;url=http://threadsluxury.com/2014/07/21/zara-aw14-collection/&amp;ei=e1_SVPfJLMvwUtK9gLgF&amp;bvm=bv.85076809,d.d24&amp;psig=AFQjCNH1kZ7jDH5md1OjVKuVnYMgbNImfQ&amp;ust=14231595479895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35E5BCE-FA30-42DD-84F9-927262A9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750" y="2636838"/>
            <a:ext cx="7772400" cy="1470025"/>
          </a:xfrm>
        </p:spPr>
        <p:txBody>
          <a:bodyPr/>
          <a:lstStyle/>
          <a:p>
            <a:pPr eaLnBrk="1" hangingPunct="1"/>
            <a:r>
              <a:rPr lang="el-GR" altLang="el-GR" sz="4000" b="1" dirty="0"/>
              <a:t>Στρατηγική Επιχειρήσεων</a:t>
            </a:r>
            <a:br>
              <a:rPr lang="el-GR" altLang="el-GR" sz="4000" b="1" dirty="0"/>
            </a:br>
            <a:r>
              <a:rPr lang="el-GR" altLang="el-GR" sz="2000" dirty="0"/>
              <a:t>(</a:t>
            </a:r>
            <a:r>
              <a:rPr lang="en-US" altLang="el-GR" sz="2000" dirty="0"/>
              <a:t>Business Strategy </a:t>
            </a:r>
            <a:r>
              <a:rPr lang="el-GR" altLang="el-GR" sz="2000" dirty="0"/>
              <a:t>)</a:t>
            </a:r>
            <a:endParaRPr lang="el-GR" altLang="el-GR" sz="2000" b="1" dirty="0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D0535A17-97A9-4E8A-998A-19FF74856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913" y="5373688"/>
            <a:ext cx="6400800" cy="1223962"/>
          </a:xfrm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el-GR" altLang="el-GR" sz="5900" dirty="0">
                <a:solidFill>
                  <a:schemeClr val="tx1"/>
                </a:solidFill>
              </a:rPr>
              <a:t>Νάνσυ </a:t>
            </a:r>
            <a:r>
              <a:rPr lang="el-GR" altLang="el-GR" sz="5900" dirty="0" err="1">
                <a:solidFill>
                  <a:schemeClr val="tx1"/>
                </a:solidFill>
              </a:rPr>
              <a:t>Μπουραντά</a:t>
            </a:r>
            <a:endParaRPr lang="en-US" altLang="el-GR" sz="5900" dirty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5900" dirty="0">
                <a:solidFill>
                  <a:schemeClr val="tx1"/>
                </a:solidFill>
              </a:rPr>
              <a:t> </a:t>
            </a:r>
            <a:r>
              <a:rPr lang="en-US" sz="5900" dirty="0">
                <a:solidFill>
                  <a:schemeClr val="tx1"/>
                </a:solidFill>
              </a:rPr>
              <a:t>nbouranta@unipi.gr</a:t>
            </a:r>
            <a:endParaRPr lang="el-GR" altLang="el-GR" sz="5900" dirty="0">
              <a:solidFill>
                <a:schemeClr val="tx1"/>
              </a:solidFill>
            </a:endParaRPr>
          </a:p>
          <a:p>
            <a:pPr eaLnBrk="1" hangingPunct="1"/>
            <a:endParaRPr lang="en-US" altLang="el-GR" sz="2800" dirty="0">
              <a:solidFill>
                <a:schemeClr val="tx1"/>
              </a:solidFill>
            </a:endParaRPr>
          </a:p>
          <a:p>
            <a:pPr eaLnBrk="1" hangingPunct="1"/>
            <a:r>
              <a:rPr lang="el-GR" altLang="el-GR" sz="28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E231C6-F761-AA7C-2B5E-1AD38F1AA839}"/>
              </a:ext>
            </a:extLst>
          </p:cNvPr>
          <p:cNvGraphicFramePr>
            <a:graphicFrameLocks noGrp="1"/>
          </p:cNvGraphicFramePr>
          <p:nvPr/>
        </p:nvGraphicFramePr>
        <p:xfrm>
          <a:off x="3707904" y="426439"/>
          <a:ext cx="529208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2080">
                  <a:extLst>
                    <a:ext uri="{9D8B030D-6E8A-4147-A177-3AD203B41FA5}">
                      <a16:colId xmlns:a16="http://schemas.microsoft.com/office/drawing/2014/main" val="63181746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ΠΜΣ «ΔΙΟΙΚΗΣΗ, ΑΝΑΛΥΤΙΚΗ ΚΑΙ ΠΛΗΡΟΦΟΡΙΑΚΑ ΣΥΣΤΗΜΑΤΑ ΕΠΙΧΕΙΡΗΣΕΩΝ» 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5693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l-G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ΣΤΡΑΤΗΓΙΚΗ ΔΙΟΙΚΗΣΗ, ΟΡΓΑΝΩΣΙΑΚΗ ΣΥΜΠΕΡΙΦΟΡΑ, ΔΙΟΙΚΗΣΗ ΠΡΟΣΩΠΙΚΟΥ, ΗΓΕΣΙΑ </a:t>
                      </a:r>
                      <a:endParaRPr lang="el-G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76291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0FE643E-7460-AC8A-8738-67E915F83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50239"/>
            <a:ext cx="33242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B764D6-018A-44D3-90B0-957437B72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l-GR" sz="2200" b="1" dirty="0"/>
              <a:t>Ανταγωνιστική στρατηγική – Κατηγορίες</a:t>
            </a:r>
            <a:br>
              <a:rPr lang="el-GR" sz="2200" b="1" dirty="0"/>
            </a:br>
            <a:r>
              <a:rPr lang="el-GR" sz="2200" dirty="0"/>
              <a:t>(παραδείγματα)</a:t>
            </a:r>
            <a:r>
              <a:rPr lang="en-US" sz="2200" dirty="0"/>
              <a:t> 1/2</a:t>
            </a:r>
            <a:endParaRPr lang="el-GR" sz="2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1BC85A-52ED-4DD5-877B-FD58BBC2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10</a:t>
            </a:fld>
            <a:endParaRPr lang="el-GR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49F29E0A-6D18-46B8-A208-E92734741010}"/>
              </a:ext>
            </a:extLst>
          </p:cNvPr>
          <p:cNvCxnSpPr>
            <a:cxnSpLocks/>
          </p:cNvCxnSpPr>
          <p:nvPr/>
        </p:nvCxnSpPr>
        <p:spPr>
          <a:xfrm>
            <a:off x="4499992" y="1340768"/>
            <a:ext cx="0" cy="1242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589AB9FF-8A4F-458A-BFFF-FB789DD51E38}"/>
              </a:ext>
            </a:extLst>
          </p:cNvPr>
          <p:cNvCxnSpPr/>
          <p:nvPr/>
        </p:nvCxnSpPr>
        <p:spPr>
          <a:xfrm>
            <a:off x="1425655" y="1916832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2DAD1C-94D7-42CE-98DB-9B9422BEED27}"/>
              </a:ext>
            </a:extLst>
          </p:cNvPr>
          <p:cNvSpPr txBox="1"/>
          <p:nvPr/>
        </p:nvSpPr>
        <p:spPr>
          <a:xfrm>
            <a:off x="5562409" y="133708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Διαφοροποίηση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A566E-B2DB-49CC-95B7-9F1E5B0D52AF}"/>
              </a:ext>
            </a:extLst>
          </p:cNvPr>
          <p:cNvSpPr txBox="1"/>
          <p:nvPr/>
        </p:nvSpPr>
        <p:spPr>
          <a:xfrm>
            <a:off x="2195736" y="1430696"/>
            <a:ext cx="21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Ηγεσία κόστους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A894E1-FC78-4BE5-9DE3-6A764D17A584}"/>
              </a:ext>
            </a:extLst>
          </p:cNvPr>
          <p:cNvSpPr txBox="1"/>
          <p:nvPr/>
        </p:nvSpPr>
        <p:spPr>
          <a:xfrm>
            <a:off x="1878512" y="2063650"/>
            <a:ext cx="216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Εστίαση στο κόστους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037A98-917E-44DD-BDC5-5C749D470DF0}"/>
              </a:ext>
            </a:extLst>
          </p:cNvPr>
          <p:cNvSpPr txBox="1"/>
          <p:nvPr/>
        </p:nvSpPr>
        <p:spPr>
          <a:xfrm>
            <a:off x="5019054" y="2213968"/>
            <a:ext cx="307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Εστίαση στη διαφοροποίηση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11F07778-2C96-49AD-9CBD-AD4831472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877272"/>
            <a:ext cx="1528741" cy="66164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F062CD2-7006-4585-AD3E-9AB623E05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305" y="5373216"/>
            <a:ext cx="2101776" cy="1333868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51D809F9-AD3E-4C8D-806E-C8D5167F1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613" y="5445224"/>
            <a:ext cx="1693708" cy="112212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6EA3E063-B09F-4BBE-9EEA-5708825B1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792" y="4072664"/>
            <a:ext cx="1793070" cy="1487553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D6DD351-4FCA-4D37-BF4B-F85F51BC81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1008" y="5055761"/>
            <a:ext cx="1304657" cy="171312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2B428929-0088-41D5-8070-17FF9527CB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4072664"/>
            <a:ext cx="1815023" cy="1075425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E2B1FE5E-6473-4ACC-A0DF-729B79B2F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260" y="3449339"/>
            <a:ext cx="1851670" cy="1471458"/>
          </a:xfrm>
          <a:prstGeom prst="rect">
            <a:avLst/>
          </a:prstGeom>
        </p:spPr>
      </p:pic>
      <p:sp>
        <p:nvSpPr>
          <p:cNvPr id="24" name="AutoShape 2" descr="Αποτέλεσμα εικόνας για prince tennis">
            <a:extLst>
              <a:ext uri="{FF2B5EF4-FFF2-40B4-BE49-F238E27FC236}">
                <a16:creationId xmlns:a16="http://schemas.microsoft.com/office/drawing/2014/main" id="{489A9121-322B-46BA-8B50-E28144C4A2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48BACE71-746C-41BC-9840-8AA67E3686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9576" y="3028216"/>
            <a:ext cx="1279202" cy="950041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E971D573-3D82-4DC3-8AC0-6650CB15AC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9824" y="3649430"/>
            <a:ext cx="1170626" cy="1322947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0D94FB6E-526D-4A57-AD97-CAFFA8A634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25053" y="2889312"/>
            <a:ext cx="1538287" cy="1352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21E06-1125-4A5A-811F-86F28EF43F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738" y="2145163"/>
            <a:ext cx="1822724" cy="132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4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Επιλογή ανταγωνιστικής στρατηγικής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r>
              <a:rPr lang="el-GR" sz="2000" b="1" dirty="0"/>
              <a:t>Ποια η </a:t>
            </a:r>
            <a:r>
              <a:rPr lang="en-US" sz="2000" b="1" dirty="0"/>
              <a:t>o</a:t>
            </a:r>
            <a:r>
              <a:rPr lang="el-GR" sz="2000" b="1" dirty="0"/>
              <a:t>μάδα-στόχος (</a:t>
            </a:r>
            <a:r>
              <a:rPr lang="en-US" sz="2000" b="1" dirty="0"/>
              <a:t>target groups</a:t>
            </a:r>
            <a:r>
              <a:rPr lang="el-GR" sz="2000" b="1" dirty="0"/>
              <a:t>)</a:t>
            </a:r>
            <a:r>
              <a:rPr lang="el-GR" sz="2000" dirty="0"/>
              <a:t> στους οποίους απευθύνεται το προϊόν;</a:t>
            </a:r>
          </a:p>
          <a:p>
            <a:pPr>
              <a:buNone/>
            </a:pPr>
            <a:r>
              <a:rPr lang="el-GR" sz="2000" dirty="0"/>
              <a:t>Τμηματοποίηση των καταναλωτών (</a:t>
            </a:r>
            <a:r>
              <a:rPr lang="en-US" sz="2000" dirty="0"/>
              <a:t>segmentation)</a:t>
            </a:r>
          </a:p>
          <a:p>
            <a:pPr>
              <a:buNone/>
            </a:pPr>
            <a:endParaRPr lang="el-GR" sz="2000" dirty="0"/>
          </a:p>
          <a:p>
            <a:r>
              <a:rPr lang="el-GR" sz="2000" b="1" dirty="0"/>
              <a:t>Ποιες είναι οι ανάγκες </a:t>
            </a:r>
            <a:r>
              <a:rPr lang="el-GR" sz="2000" dirty="0"/>
              <a:t>(εκφρασμένες ή υπονοούμενες) </a:t>
            </a:r>
            <a:r>
              <a:rPr lang="el-GR" sz="2000" b="1" dirty="0"/>
              <a:t>της </a:t>
            </a:r>
            <a:r>
              <a:rPr lang="en-US" sz="2000" b="1" dirty="0"/>
              <a:t>o</a:t>
            </a:r>
            <a:r>
              <a:rPr lang="el-GR" sz="2000" b="1" dirty="0" err="1"/>
              <a:t>μάδας</a:t>
            </a:r>
            <a:r>
              <a:rPr lang="el-GR" sz="2000" b="1" dirty="0"/>
              <a:t>-στόχου</a:t>
            </a:r>
            <a:r>
              <a:rPr lang="el-GR" sz="2000" dirty="0"/>
              <a:t>;</a:t>
            </a:r>
          </a:p>
          <a:p>
            <a:pPr>
              <a:buNone/>
            </a:pPr>
            <a:r>
              <a:rPr lang="el-GR" sz="2000" dirty="0"/>
              <a:t>Χαρακτηριστικά προϊόντος </a:t>
            </a:r>
          </a:p>
          <a:p>
            <a:pPr>
              <a:buNone/>
            </a:pPr>
            <a:endParaRPr lang="el-GR" sz="2000" dirty="0"/>
          </a:p>
          <a:p>
            <a:r>
              <a:rPr lang="el-GR" sz="2000" b="1" dirty="0"/>
              <a:t>Ποιες θεμελιώδεις ικανότητες </a:t>
            </a:r>
            <a:r>
              <a:rPr lang="el-GR" sz="2000" dirty="0"/>
              <a:t>(μοναδικές ικανότητες) πρέπει να αναπτύξει η επιχείρηση;</a:t>
            </a:r>
          </a:p>
          <a:p>
            <a:pPr>
              <a:buNone/>
            </a:pPr>
            <a:r>
              <a:rPr lang="el-GR" sz="2000" i="1" dirty="0"/>
              <a:t>Μέσα από:</a:t>
            </a:r>
          </a:p>
          <a:p>
            <a:pPr lvl="0"/>
            <a:r>
              <a:rPr lang="el-GR" sz="2000" dirty="0"/>
              <a:t>ανώτερη ποιότητα</a:t>
            </a:r>
          </a:p>
          <a:p>
            <a:pPr lvl="0"/>
            <a:r>
              <a:rPr lang="el-GR" sz="2000" dirty="0"/>
              <a:t>ανώτερη καινοτομία</a:t>
            </a:r>
          </a:p>
          <a:p>
            <a:r>
              <a:rPr lang="el-GR" sz="2000" dirty="0"/>
              <a:t>ανώτερη ανταπόκριση στις ανάγκες των καταναλωτών</a:t>
            </a:r>
          </a:p>
          <a:p>
            <a:r>
              <a:rPr lang="el-GR" sz="2000" dirty="0"/>
              <a:t>ανώτερη αποδοτικότητα</a:t>
            </a:r>
          </a:p>
          <a:p>
            <a:pPr lvl="0"/>
            <a:endParaRPr lang="el-GR" sz="2000" dirty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Χαρακτηριστικά προϊόντος </a:t>
            </a:r>
            <a:br>
              <a:rPr lang="el-GR" sz="2400" b="1" dirty="0"/>
            </a:b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072098"/>
          </a:xfrm>
        </p:spPr>
        <p:txBody>
          <a:bodyPr>
            <a:normAutofit/>
          </a:bodyPr>
          <a:lstStyle/>
          <a:p>
            <a:pPr lvl="0"/>
            <a:r>
              <a:rPr lang="el-GR" sz="2000" u="sng" dirty="0"/>
              <a:t>Θεμελιώδη (</a:t>
            </a:r>
            <a:r>
              <a:rPr lang="en-US" sz="2000" u="sng" dirty="0"/>
              <a:t>core</a:t>
            </a:r>
            <a:r>
              <a:rPr lang="el-GR" sz="2000" u="sng" dirty="0"/>
              <a:t>) χαρακτηριστικά</a:t>
            </a:r>
            <a:r>
              <a:rPr lang="el-GR" sz="2000" dirty="0"/>
              <a:t>, αφορούν στα φυσικά χαρακτηριστικά του προϊόντος όπως είναι η υλική του δομή, τα συστατικά ή πρώτες ύλες</a:t>
            </a:r>
            <a:r>
              <a:rPr lang="en-US" sz="2000" dirty="0"/>
              <a:t> </a:t>
            </a:r>
            <a:endParaRPr lang="el-GR" sz="2000" dirty="0"/>
          </a:p>
          <a:p>
            <a:pPr lvl="0">
              <a:buNone/>
            </a:pPr>
            <a:r>
              <a:rPr lang="el-GR" sz="2000" dirty="0"/>
              <a:t>πχ. κρέμα 24ωρης ενυδάτωσης Άγριο </a:t>
            </a:r>
            <a:r>
              <a:rPr lang="el-GR" sz="2000" i="1" dirty="0"/>
              <a:t>Τριαντάφυλλο</a:t>
            </a:r>
            <a:r>
              <a:rPr lang="el-GR" sz="2000" dirty="0"/>
              <a:t>, (τριαντάφυλλο φυσική</a:t>
            </a:r>
          </a:p>
          <a:p>
            <a:pPr lvl="0">
              <a:buNone/>
            </a:pPr>
            <a:r>
              <a:rPr lang="el-GR" sz="2000" dirty="0"/>
              <a:t>πηγή βιταμίνης C) - προϊόν περιποίησης  προσώπου της ΚΟΡΡΕΣ </a:t>
            </a:r>
          </a:p>
          <a:p>
            <a:pPr lvl="0"/>
            <a:endParaRPr lang="el-GR" sz="2000" dirty="0"/>
          </a:p>
          <a:p>
            <a:pPr lvl="0"/>
            <a:r>
              <a:rPr lang="el-GR" sz="2000" u="sng" dirty="0"/>
              <a:t>Χειροπιαστά (</a:t>
            </a:r>
            <a:r>
              <a:rPr lang="en-US" sz="2000" u="sng" dirty="0"/>
              <a:t>tangible</a:t>
            </a:r>
            <a:r>
              <a:rPr lang="el-GR" sz="2000" u="sng" dirty="0"/>
              <a:t>) χαρακτηριστικά, </a:t>
            </a:r>
            <a:r>
              <a:rPr lang="el-GR" sz="2000" dirty="0"/>
              <a:t>αφορούν τη συσκευασία, το σχεδιασμό του, την ποσότητα κ. α. του προϊόντος</a:t>
            </a:r>
          </a:p>
          <a:p>
            <a:pPr lvl="0">
              <a:buNone/>
            </a:pPr>
            <a:r>
              <a:rPr lang="el-GR" sz="2000" dirty="0"/>
              <a:t>πχ .1,35Fl. Oz.40mL, </a:t>
            </a:r>
            <a:r>
              <a:rPr lang="en-US" sz="2000" dirty="0"/>
              <a:t>recyclable</a:t>
            </a:r>
            <a:endParaRPr lang="el-GR" sz="2000" dirty="0"/>
          </a:p>
          <a:p>
            <a:pPr lvl="0">
              <a:buNone/>
            </a:pPr>
            <a:endParaRPr lang="el-GR" sz="2000" dirty="0"/>
          </a:p>
          <a:p>
            <a:pPr lvl="0"/>
            <a:r>
              <a:rPr lang="el-GR" sz="2000" u="sng" dirty="0"/>
              <a:t>Αντιληπτά (</a:t>
            </a:r>
            <a:r>
              <a:rPr lang="en-US" sz="2000" u="sng" dirty="0"/>
              <a:t>perceived</a:t>
            </a:r>
            <a:r>
              <a:rPr lang="el-GR" sz="2000" u="sng" dirty="0"/>
              <a:t>) χαρακτηριστικά</a:t>
            </a:r>
            <a:r>
              <a:rPr lang="el-GR" sz="2000" dirty="0"/>
              <a:t> που αναφέρονται στα</a:t>
            </a:r>
          </a:p>
          <a:p>
            <a:pPr lvl="0">
              <a:buNone/>
            </a:pPr>
            <a:r>
              <a:rPr lang="el-GR" sz="2000" dirty="0"/>
              <a:t>χαρακτηριστικά προσωπικότητας του προϊόντος που χτίζονται μέσω</a:t>
            </a:r>
          </a:p>
          <a:p>
            <a:pPr lvl="0">
              <a:buNone/>
            </a:pPr>
            <a:r>
              <a:rPr lang="el-GR" sz="2000" dirty="0"/>
              <a:t>επικοινωνίας στην αγορά-στόχο.</a:t>
            </a:r>
          </a:p>
          <a:p>
            <a:pPr>
              <a:buNone/>
            </a:pPr>
            <a:r>
              <a:rPr lang="el-GR" sz="2000" dirty="0"/>
              <a:t>πχ. φυσικό ομοιοπαθητικό προϊόν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12</a:t>
            </a:fld>
            <a:endParaRPr lang="el-GR"/>
          </a:p>
        </p:txBody>
      </p:sp>
      <p:pic>
        <p:nvPicPr>
          <p:cNvPr id="1026" name="Picture 2" descr="ΑΓΡΙΟ ΤΡΙΑΝΤΑΦΥΛΛΟ&lt;br&gt; ΚΡΕΜΑ 24ΩΡΗΣ ΕΝΥΔΑΤΩΣΗΣ&lt;br&gt; &amp; ΛΑΜΨΗΣ / SPF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0"/>
            <a:ext cx="1928794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6D004C-5C7E-4AB2-983D-98C490CC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Επιλογές ηγέτη κόστους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DCD3CF-B1C1-4A32-82EF-CFF65148C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Ισότητα</a:t>
            </a:r>
            <a:r>
              <a:rPr lang="el-GR" sz="2200" dirty="0"/>
              <a:t> με τους ανταγωνιστές σε σχέση με τα χαρακτηριστικά των προϊόντων που προσφέρουν αξία στους πελάτες </a:t>
            </a:r>
          </a:p>
          <a:p>
            <a:endParaRPr lang="el-GR" sz="2200" dirty="0"/>
          </a:p>
          <a:p>
            <a:r>
              <a:rPr lang="el-GR" sz="2200" b="1" dirty="0"/>
              <a:t>Εγγύτητα</a:t>
            </a:r>
            <a:r>
              <a:rPr lang="el-GR" sz="2200" dirty="0"/>
              <a:t> με τους ανταγωνιστές σε σχέση με τα χαρακτηριστικά που προσφέρουν αξία στους πελάτες</a:t>
            </a:r>
          </a:p>
          <a:p>
            <a:endParaRPr lang="el-GR" sz="2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0D50960-92C7-4208-B4C3-9227C75A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60492B-F8C9-45A3-8564-30AEBB82E8C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F26307B-0703-42DE-BAC6-5FD99314B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3573016"/>
            <a:ext cx="5105400" cy="2996372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251BFBA-CC86-491D-BAC1-929E225EA892}"/>
              </a:ext>
            </a:extLst>
          </p:cNvPr>
          <p:cNvSpPr/>
          <p:nvPr/>
        </p:nvSpPr>
        <p:spPr>
          <a:xfrm>
            <a:off x="7452320" y="3356992"/>
            <a:ext cx="1512168" cy="3364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22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/>
              <a:t>Στρατηγική ηγεσίας κόστους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000" dirty="0"/>
              <a:t>Η επιχείρηση επιδιώκει να επιτύχει το </a:t>
            </a:r>
            <a:r>
              <a:rPr lang="el-GR" sz="2000" u="sng" dirty="0"/>
              <a:t>χαμηλότερο  κόστος παραγωγής </a:t>
            </a:r>
            <a:r>
              <a:rPr lang="el-GR" sz="2000" dirty="0"/>
              <a:t>των προϊόντων ή των υπηρεσιών που προσφέρει στον κλάδο.</a:t>
            </a:r>
          </a:p>
          <a:p>
            <a:pPr algn="ctr">
              <a:buNone/>
            </a:pPr>
            <a:endParaRPr lang="el-GR" sz="2000" dirty="0"/>
          </a:p>
          <a:p>
            <a:pPr>
              <a:buNone/>
            </a:pPr>
            <a:r>
              <a:rPr lang="el-GR" sz="2000" i="1" dirty="0"/>
              <a:t>Προκειμένου… </a:t>
            </a:r>
          </a:p>
          <a:p>
            <a:r>
              <a:rPr lang="el-GR" sz="2000" dirty="0"/>
              <a:t>είτε να πουλάει σε χαμηλότερες τιμές εξασφαλίζοντας μεγαλύτερα μερίδια αγοράς</a:t>
            </a:r>
          </a:p>
          <a:p>
            <a:r>
              <a:rPr lang="el-GR" sz="2000" dirty="0"/>
              <a:t>είτε να πουλάει στις τρέχουσες τιμές της αγοράς  με μεγαλύτερα περιθώρια κέρδους</a:t>
            </a:r>
          </a:p>
          <a:p>
            <a:pPr>
              <a:buNone/>
            </a:pPr>
            <a:endParaRPr lang="el-GR" sz="2000" dirty="0"/>
          </a:p>
          <a:p>
            <a:pPr algn="ctr">
              <a:buNone/>
            </a:pPr>
            <a:r>
              <a:rPr lang="el-GR" sz="2000" dirty="0"/>
              <a:t>Προσφέρει απλά, συνηθισμένα, επιθυμητά προϊόντα σε τυπικούς πελάτες στα πλαίσια μιας μεγάλης σε μέγεθος και αγοραστική δύναμη αγοράς στόχου (συνήθως σύνολο της αγοράς) </a:t>
            </a:r>
          </a:p>
          <a:p>
            <a:pPr algn="ctr">
              <a:buNone/>
            </a:pPr>
            <a:endParaRPr lang="el-GR" sz="2000" dirty="0"/>
          </a:p>
          <a:p>
            <a:pPr algn="ctr">
              <a:buNone/>
            </a:pPr>
            <a:r>
              <a:rPr lang="el-GR" sz="2000" dirty="0"/>
              <a:t>Έχει μεγάλους όγκους παραγωγής (μαζική παραγωγή)  που οδηγεί σε μείωση του κόστους των προϊόντων της (οικονομίες κλίμακας)</a:t>
            </a:r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l-GR" sz="2400" b="1" dirty="0"/>
            </a:br>
            <a:br>
              <a:rPr lang="el-GR" sz="2400" b="1" dirty="0"/>
            </a:br>
            <a:br>
              <a:rPr lang="el-GR" sz="2400" b="1" dirty="0"/>
            </a:br>
            <a:br>
              <a:rPr lang="el-GR" sz="2400" b="1" dirty="0"/>
            </a:br>
            <a:r>
              <a:rPr lang="el-GR" sz="2400" b="1" dirty="0"/>
              <a:t>Πηγές ηγεσίας κόστους</a:t>
            </a:r>
            <a:br>
              <a:rPr lang="el-GR" sz="2400" dirty="0"/>
            </a:br>
            <a:br>
              <a:rPr lang="el-GR" sz="2400" dirty="0"/>
            </a:br>
            <a:br>
              <a:rPr lang="el-GR" sz="2400" dirty="0"/>
            </a:br>
            <a:r>
              <a:rPr lang="el-GR" sz="2400" dirty="0"/>
              <a:t> 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i="1" dirty="0"/>
              <a:t>Οδηγοί κόστους </a:t>
            </a:r>
          </a:p>
          <a:p>
            <a:pPr lvl="0"/>
            <a:r>
              <a:rPr lang="el-GR" sz="2000" dirty="0"/>
              <a:t>Οικονομίες κλίμακας (</a:t>
            </a:r>
            <a:r>
              <a:rPr lang="en-US" sz="2000" dirty="0"/>
              <a:t>economies of scale</a:t>
            </a:r>
            <a:r>
              <a:rPr lang="el-GR" sz="2000" dirty="0"/>
              <a:t>)</a:t>
            </a:r>
          </a:p>
          <a:p>
            <a:pPr lvl="0"/>
            <a:r>
              <a:rPr lang="el-GR" sz="2000" dirty="0"/>
              <a:t>Οικονομίες μάθησης (</a:t>
            </a:r>
            <a:r>
              <a:rPr lang="en-US" sz="2000" dirty="0"/>
              <a:t>economies of learning</a:t>
            </a:r>
            <a:r>
              <a:rPr lang="el-GR" sz="2000" dirty="0"/>
              <a:t>)</a:t>
            </a:r>
          </a:p>
          <a:p>
            <a:r>
              <a:rPr lang="el-GR" sz="2000" dirty="0"/>
              <a:t> Εκμετάλλευση παραγωγικής δυναμικότητας (</a:t>
            </a:r>
            <a:r>
              <a:rPr lang="en-US" sz="2000" dirty="0"/>
              <a:t>capacity utilization</a:t>
            </a:r>
            <a:r>
              <a:rPr lang="el-GR" sz="2000" dirty="0"/>
              <a:t>)</a:t>
            </a:r>
          </a:p>
          <a:p>
            <a:r>
              <a:rPr lang="el-GR" sz="2000" dirty="0"/>
              <a:t> Σχεδιασμός προϊόντος (</a:t>
            </a:r>
            <a:r>
              <a:rPr lang="en-US" sz="2000" dirty="0"/>
              <a:t>product design</a:t>
            </a:r>
            <a:r>
              <a:rPr lang="el-GR" sz="2000" dirty="0"/>
              <a:t>)</a:t>
            </a:r>
          </a:p>
          <a:p>
            <a:r>
              <a:rPr lang="el-GR" sz="2000" dirty="0"/>
              <a:t> Κόστος εισροών (</a:t>
            </a:r>
            <a:r>
              <a:rPr lang="en-US" sz="2000" dirty="0"/>
              <a:t>input costs</a:t>
            </a:r>
            <a:r>
              <a:rPr lang="el-GR" sz="2000" dirty="0"/>
              <a:t>)</a:t>
            </a:r>
          </a:p>
          <a:p>
            <a:r>
              <a:rPr lang="el-GR" sz="2000" dirty="0"/>
              <a:t> Τεχνολογία στη διαδικασία παραγωγής (</a:t>
            </a:r>
            <a:r>
              <a:rPr lang="en-US" sz="2000" dirty="0"/>
              <a:t>process technology</a:t>
            </a:r>
            <a:r>
              <a:rPr lang="el-GR" sz="2000" dirty="0"/>
              <a:t>)</a:t>
            </a:r>
          </a:p>
          <a:p>
            <a:r>
              <a:rPr lang="el-GR" sz="2000" dirty="0"/>
              <a:t> Αποδοτικότητα της επιχείρησης (</a:t>
            </a:r>
            <a:r>
              <a:rPr lang="en-US" sz="2000" dirty="0"/>
              <a:t>managerial efficiency</a:t>
            </a:r>
            <a:r>
              <a:rPr lang="el-GR" sz="2000" dirty="0"/>
              <a:t>) </a:t>
            </a:r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5" name="3 - Θέση αριθμού διαφάνειας"/>
          <p:cNvSpPr txBox="1">
            <a:spLocks/>
          </p:cNvSpPr>
          <p:nvPr/>
        </p:nvSpPr>
        <p:spPr>
          <a:xfrm>
            <a:off x="6000760" y="5929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(Grant, 2010)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Πλεονεκτήματα Στρατηγικής Ηγεσίας Κόστους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 lvl="0"/>
            <a:r>
              <a:rPr lang="el-GR" sz="2000" dirty="0"/>
              <a:t>Χαμηλό κόστος παραγωγής και δυνατότητα αντιμετώπισης αυξήσεων στις τιμές των πρώτων υλών</a:t>
            </a:r>
            <a:endParaRPr lang="en-US" sz="2000" dirty="0"/>
          </a:p>
          <a:p>
            <a:pPr lvl="0"/>
            <a:r>
              <a:rPr lang="el-GR" sz="2000" dirty="0"/>
              <a:t>Απόκτηση ισχύος λόγω του χαμηλού κόστους στο κανάλι διάθεσης</a:t>
            </a:r>
          </a:p>
          <a:p>
            <a:pPr lvl="0"/>
            <a:r>
              <a:rPr lang="el-GR" sz="2000"/>
              <a:t>Μη </a:t>
            </a:r>
            <a:r>
              <a:rPr lang="el-GR" sz="2000" dirty="0"/>
              <a:t>αντιμετώπιση πιέσεων από καταναλωτές για μείωση τιμών, λόγω ύπαρξης χαμηλών τιμών</a:t>
            </a:r>
          </a:p>
          <a:p>
            <a:pPr lvl="0"/>
            <a:r>
              <a:rPr lang="el-GR" sz="2000" dirty="0"/>
              <a:t>Μαζική παραγωγή και εκμετάλλευση οικονομιών κλίμακας</a:t>
            </a:r>
          </a:p>
          <a:p>
            <a:pPr lvl="0"/>
            <a:r>
              <a:rPr lang="el-GR" sz="2000" dirty="0"/>
              <a:t>Παραγγελία μεγάλων ποσοτήτων από προμηθευτές που συνεπάγεται μεγάλες εκπτώσεις</a:t>
            </a:r>
          </a:p>
          <a:p>
            <a:pPr lvl="0"/>
            <a:r>
              <a:rPr lang="el-GR" sz="2000" dirty="0"/>
              <a:t>Επιτυχής αντιμετώπιση των υποκατάστατων προϊόντων μέσω μειώσεων στις τιμές</a:t>
            </a:r>
          </a:p>
          <a:p>
            <a:pPr lvl="0"/>
            <a:r>
              <a:rPr lang="el-GR" sz="2000" dirty="0"/>
              <a:t>Καλύτερη αντιμετώπιση σε πόλεμο τιμών</a:t>
            </a:r>
          </a:p>
          <a:p>
            <a:pPr lvl="0"/>
            <a:r>
              <a:rPr lang="el-GR" sz="2000" dirty="0"/>
              <a:t>Εμπόδιο στην είσοδο νέων ανταγωνιστών λόγω πολύ χαμηλού κόστους.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5" name="3 - Θέση αριθμού διαφάνειας"/>
          <p:cNvSpPr txBox="1">
            <a:spLocks/>
          </p:cNvSpPr>
          <p:nvPr/>
        </p:nvSpPr>
        <p:spPr>
          <a:xfrm>
            <a:off x="5857884" y="62150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l-GR" dirty="0"/>
              <a:t>Παπαδάκης, </a:t>
            </a:r>
            <a:r>
              <a:rPr lang="en-US" dirty="0"/>
              <a:t>201</a:t>
            </a:r>
            <a:r>
              <a:rPr lang="el-GR" dirty="0"/>
              <a:t>2</a:t>
            </a:r>
            <a:r>
              <a:rPr lang="en-US" dirty="0"/>
              <a:t>)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Μειονεκτήματα Στρατηγικής Ηγεσίας Κόστους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 lvl="0"/>
            <a:r>
              <a:rPr lang="el-GR" sz="2000" dirty="0"/>
              <a:t>Κίνδυνος αντιγραφής της τεχνολογίας και της παραγωγικής διαδικασίας που μειώνουν το κόστος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/>
              <a:t>Δυνατότητα επίτευξης από ανταγωνιστές χαμηλότερου κόστους παραγωγής μέσω χρήσης φθηνότερου εργατικού δυναμικού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/>
              <a:t>Ενδεχόμενη παραγωγή προϊόντων που δεν ικανοποιούν τις καταναλωτικές ανάγκες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/>
              <a:t>Ενδεχόμενη διολίσθηση της ποιότητας στην προσπάθεια επίτευξης χαμηλότερου κόστους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/>
              <a:t>Κίνδυνος εκμηδενισμού των αρχικών τεχνολογικών επενδύσεων της επιχείρησης λόγω ραγδαίας αλλαγής της τεχνολογίας</a:t>
            </a:r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3 - Θέση αριθμού διαφάνειας"/>
          <p:cNvSpPr txBox="1">
            <a:spLocks/>
          </p:cNvSpPr>
          <p:nvPr/>
        </p:nvSpPr>
        <p:spPr>
          <a:xfrm>
            <a:off x="6429388" y="6000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l-GR" dirty="0"/>
              <a:t>Παπαδάκης, </a:t>
            </a:r>
            <a:r>
              <a:rPr lang="en-US" dirty="0"/>
              <a:t>201</a:t>
            </a:r>
            <a:r>
              <a:rPr lang="el-GR" dirty="0"/>
              <a:t>2</a:t>
            </a:r>
            <a:r>
              <a:rPr lang="en-US" dirty="0"/>
              <a:t>)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ΙΚΕΑ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Το </a:t>
            </a:r>
            <a:r>
              <a:rPr lang="el-GR" sz="2000" b="1" dirty="0"/>
              <a:t>IKEA</a:t>
            </a:r>
            <a:r>
              <a:rPr lang="el-GR" sz="2000" dirty="0"/>
              <a:t> είναι επιχείρηση με μεγάλα καταστήματα </a:t>
            </a:r>
            <a:r>
              <a:rPr lang="el-GR" sz="2000" dirty="0">
                <a:hlinkClick r:id="rId2" tooltip="Έπιπλο"/>
              </a:rPr>
              <a:t>επίπλων</a:t>
            </a:r>
            <a:r>
              <a:rPr lang="el-GR" sz="2000" dirty="0"/>
              <a:t>, η έδρα της είναι στην </a:t>
            </a:r>
            <a:r>
              <a:rPr lang="el-GR" sz="2000" dirty="0">
                <a:hlinkClick r:id="rId3" tooltip="Ολλανδία"/>
              </a:rPr>
              <a:t>Ολλανδία</a:t>
            </a:r>
            <a:r>
              <a:rPr lang="el-GR" sz="2000" dirty="0"/>
              <a:t> αλλά διατηρεί σουηδική ταυτότητα. </a:t>
            </a:r>
          </a:p>
          <a:p>
            <a:endParaRPr lang="el-GR" sz="2000" dirty="0"/>
          </a:p>
          <a:p>
            <a:r>
              <a:rPr lang="el-GR" sz="2000" dirty="0"/>
              <a:t>Η αλυσίδα έχει 345 καταστήματα σε 42 χώρες, πολλά στην Ευρώπη, τα υπόλοιπα στις </a:t>
            </a:r>
            <a:r>
              <a:rPr lang="el-GR" sz="2000" dirty="0">
                <a:hlinkClick r:id="rId4" tooltip="Ηνωμένες Πολιτείες της Αμερικής"/>
              </a:rPr>
              <a:t>Ηνωμένες Πολιτείες της Αμερικής</a:t>
            </a:r>
            <a:r>
              <a:rPr lang="el-GR" sz="2000" dirty="0"/>
              <a:t>, τον </a:t>
            </a:r>
            <a:r>
              <a:rPr lang="el-GR" sz="2000" dirty="0">
                <a:hlinkClick r:id="rId5" tooltip="Καναδάς"/>
              </a:rPr>
              <a:t>Καναδά</a:t>
            </a:r>
            <a:r>
              <a:rPr lang="el-GR" sz="2000" dirty="0"/>
              <a:t>, την </a:t>
            </a:r>
            <a:r>
              <a:rPr lang="el-GR" sz="2000" dirty="0">
                <a:hlinkClick r:id="rId6" tooltip="Ασία"/>
              </a:rPr>
              <a:t>Ασία</a:t>
            </a:r>
            <a:r>
              <a:rPr lang="el-GR" sz="2000" dirty="0"/>
              <a:t> και την </a:t>
            </a:r>
            <a:r>
              <a:rPr lang="el-GR" sz="2000" dirty="0">
                <a:hlinkClick r:id="rId7" tooltip="Αυστραλία"/>
              </a:rPr>
              <a:t>Αυστραλία</a:t>
            </a:r>
            <a:r>
              <a:rPr lang="el-GR" sz="2000" dirty="0"/>
              <a:t> (2012)</a:t>
            </a:r>
          </a:p>
          <a:p>
            <a:endParaRPr lang="el-GR" sz="2000" dirty="0"/>
          </a:p>
          <a:p>
            <a:r>
              <a:rPr lang="el-GR" sz="2000" dirty="0"/>
              <a:t>Ο κατάλογος του IKEA, που περιέχει περίπου 12.000 προϊόντα, είναι τυπωμένος σε 160 εκατομμύρια αντίγραφα (2006) παγκοσμίως, και διανέμεται δωρεάν, μέσω του ταχυδρομείου και των καταστημάτων.</a:t>
            </a:r>
          </a:p>
          <a:p>
            <a:endParaRPr lang="el-GR" sz="2000" dirty="0"/>
          </a:p>
          <a:p>
            <a:r>
              <a:rPr lang="el-GR" sz="2000" dirty="0"/>
              <a:t>Απασχολεί παγκοσμίως 151.000 εργαζομένους, 11.000 απασχολούνται στην </a:t>
            </a:r>
            <a:r>
              <a:rPr lang="en-US" sz="2000" dirty="0"/>
              <a:t>H</a:t>
            </a:r>
            <a:r>
              <a:rPr lang="el-GR" sz="2000" dirty="0"/>
              <a:t>.Π.</a:t>
            </a:r>
            <a:r>
              <a:rPr lang="en-US" sz="2000" dirty="0"/>
              <a:t>A.</a:t>
            </a:r>
            <a:endParaRPr lang="el-GR" sz="2000" dirty="0"/>
          </a:p>
          <a:p>
            <a:endParaRPr lang="el-GR" sz="2000" dirty="0"/>
          </a:p>
          <a:p>
            <a:r>
              <a:rPr lang="el-GR" sz="2000" dirty="0"/>
              <a:t>Το 2005 συγκαταλεγόταν στο κατάλογο με τις 100 καλύτερες επιχειρήσεις για εργασία</a:t>
            </a:r>
          </a:p>
        </p:txBody>
      </p:sp>
      <p:pic>
        <p:nvPicPr>
          <p:cNvPr id="1026" name="Picture 2" descr="Ikea logo.sv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6672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1071538" y="42860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Παράδειγμα </a:t>
            </a:r>
          </a:p>
        </p:txBody>
      </p:sp>
    </p:spTree>
    <p:extLst>
      <p:ext uri="{BB962C8B-B14F-4D97-AF65-F5344CB8AC3E}">
        <p14:creationId xmlns:p14="http://schemas.microsoft.com/office/powerpoint/2010/main" val="4214195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00108"/>
            <a:ext cx="8411994" cy="5597244"/>
          </a:xfrm>
        </p:spPr>
        <p:txBody>
          <a:bodyPr>
            <a:normAutofit fontScale="92500" lnSpcReduction="10000"/>
          </a:bodyPr>
          <a:lstStyle/>
          <a:p>
            <a:r>
              <a:rPr lang="el-GR" sz="2000" dirty="0"/>
              <a:t>Εστιάζει σε νέους ηλικιακά αγοραστές που θέλουν μοντέρνα και με στυλ φθηνά έπιπλα και αξεσουάρ σπιτιού</a:t>
            </a:r>
          </a:p>
          <a:p>
            <a:r>
              <a:rPr lang="el-GR" sz="2000" dirty="0"/>
              <a:t>Παράγει προϊόντα με «άποψη», λειτουργικά, αποδεκτής ποιότητας και χαμηλής τιμής</a:t>
            </a:r>
          </a:p>
          <a:p>
            <a:r>
              <a:rPr lang="el-GR" sz="2000" dirty="0"/>
              <a:t>Προάγει ένα συγκεκριμένο τρόπο ζωής (</a:t>
            </a:r>
            <a:r>
              <a:rPr lang="en-US" sz="2000" dirty="0"/>
              <a:t>lifestyle)</a:t>
            </a:r>
          </a:p>
          <a:p>
            <a:endParaRPr lang="en-US" sz="2000" dirty="0"/>
          </a:p>
          <a:p>
            <a:pPr>
              <a:buNone/>
            </a:pPr>
            <a:r>
              <a:rPr lang="el-GR" sz="2000" i="1" dirty="0"/>
              <a:t>Η στρατηγική χαμηλού κόστους επιτυγχάνεται γιατί:</a:t>
            </a:r>
          </a:p>
          <a:p>
            <a:r>
              <a:rPr lang="el-GR" sz="2000" dirty="0"/>
              <a:t>δεν υπάρχουν πωλητές στα καταστήματα για εξυπηρέτηση</a:t>
            </a:r>
          </a:p>
          <a:p>
            <a:r>
              <a:rPr lang="el-GR" sz="2000" dirty="0"/>
              <a:t>οι ίδιοι οι πελάτες επιλέγουν, εντοπίζουν, μεταφέρουν και συναρμολογούν  τα έπιπλα τους</a:t>
            </a:r>
            <a:r>
              <a:rPr lang="en-US" sz="2000" dirty="0"/>
              <a:t> (</a:t>
            </a:r>
            <a:r>
              <a:rPr lang="en-US" sz="2000" i="1" dirty="0"/>
              <a:t>Do it yourself)</a:t>
            </a:r>
            <a:endParaRPr lang="el-GR" sz="2000" dirty="0"/>
          </a:p>
          <a:p>
            <a:r>
              <a:rPr lang="el-GR" sz="2000" dirty="0"/>
              <a:t>η επιχείρηση παράγει τυποποιημένα προϊόντα σε μεγάλες ποσότητες (μαζική παραγωγή)</a:t>
            </a:r>
          </a:p>
          <a:p>
            <a:endParaRPr lang="el-GR" sz="2000" dirty="0"/>
          </a:p>
          <a:p>
            <a:pPr>
              <a:buNone/>
            </a:pPr>
            <a:r>
              <a:rPr lang="el-GR" sz="2000" i="1" dirty="0"/>
              <a:t>Διαφοροποίηση</a:t>
            </a:r>
          </a:p>
          <a:p>
            <a:r>
              <a:rPr lang="el-GR" sz="2000" dirty="0"/>
              <a:t>Ολοκληρωμένες προτάσεις </a:t>
            </a:r>
          </a:p>
          <a:p>
            <a:r>
              <a:rPr lang="el-GR" sz="2000" dirty="0"/>
              <a:t>Αγορές και διασκέδαση (παιδότοπος, εστιατόριο, διευρυμένο ωράριο λειτουργίας) </a:t>
            </a:r>
            <a:endParaRPr lang="en-US" sz="2000" dirty="0"/>
          </a:p>
        </p:txBody>
      </p:sp>
      <p:pic>
        <p:nvPicPr>
          <p:cNvPr id="1026" name="Picture 2" descr="Ikea logo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0"/>
            <a:ext cx="1905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/>
          <p:cNvSpPr txBox="1"/>
          <p:nvPr/>
        </p:nvSpPr>
        <p:spPr>
          <a:xfrm>
            <a:off x="1071538" y="42860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Παράδειγμα </a:t>
            </a:r>
          </a:p>
        </p:txBody>
      </p:sp>
    </p:spTree>
    <p:extLst>
      <p:ext uri="{BB962C8B-B14F-4D97-AF65-F5344CB8AC3E}">
        <p14:creationId xmlns:p14="http://schemas.microsoft.com/office/powerpoint/2010/main" val="421419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l-GR" sz="2400" b="1" dirty="0"/>
            </a:br>
            <a:r>
              <a:rPr lang="el-GR" sz="2400" b="1" dirty="0"/>
              <a:t>Επιχειρηματικές στρατηγικές</a:t>
            </a:r>
            <a:br>
              <a:rPr lang="el-GR" sz="2400" b="1" dirty="0"/>
            </a:br>
            <a:br>
              <a:rPr lang="el-GR" sz="2400" b="1" dirty="0"/>
            </a:b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/>
              <a:t>Με την ολοκλήρωση της ενότητας αυτής οι φοιτητές θα είναι σε θέση :</a:t>
            </a:r>
          </a:p>
          <a:p>
            <a:pPr>
              <a:buNone/>
            </a:pPr>
            <a:endParaRPr lang="el-GR" sz="2000" dirty="0"/>
          </a:p>
          <a:p>
            <a:r>
              <a:rPr lang="el-GR" sz="2000" dirty="0"/>
              <a:t>να διακρίνουν τις ανταγωνιστικές στρατηγικές (χαρακτηριστικά, πλεονεκτήματα και αδυναμίες) και </a:t>
            </a:r>
          </a:p>
          <a:p>
            <a:endParaRPr lang="el-GR" sz="2000" dirty="0"/>
          </a:p>
          <a:p>
            <a:r>
              <a:rPr lang="el-GR" sz="2000" dirty="0"/>
              <a:t>να επιλέξουν την κατάλληλη στρατηγική ανάλογα με τις εσωτερικές και εξωτερικής συνθήκες της επιχείρησης.</a:t>
            </a:r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0F3C-86CF-4C67-8904-4B328712343E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1" dirty="0"/>
              <a:t>Παραδείγματα</a:t>
            </a:r>
            <a:br>
              <a:rPr lang="el-GR" sz="2400" b="1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000" dirty="0" err="1"/>
              <a:t>ΕasyJet</a:t>
            </a:r>
            <a:r>
              <a:rPr lang="el-GR" sz="2000" dirty="0"/>
              <a:t>, προσφέρει παρόμοια υπηρεσία με τις άλλες αεροπορικές εταιρίες (πτήσεις), αλλά σε χαμηλότερη τιμή.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 err="1"/>
              <a:t>supermarket</a:t>
            </a:r>
            <a:r>
              <a:rPr lang="el-GR" sz="2000" dirty="0"/>
              <a:t> LIDL προσφέρει παρόμοια προϊόντα με τα υπόλοιπα καταστήματα λιανικής, αλλά σε χαμηλή τιμή</a:t>
            </a:r>
          </a:p>
          <a:p>
            <a:pPr lvl="0"/>
            <a:endParaRPr lang="el-GR" sz="2000" dirty="0"/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1026" name="AutoShape 2" descr="Image result for easyJet"/>
          <p:cNvSpPr>
            <a:spLocks noChangeAspect="1" noChangeArrowheads="1"/>
          </p:cNvSpPr>
          <p:nvPr/>
        </p:nvSpPr>
        <p:spPr bwMode="auto">
          <a:xfrm>
            <a:off x="0" y="-136525"/>
            <a:ext cx="120967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Image result for easyJet"/>
          <p:cNvSpPr>
            <a:spLocks noChangeAspect="1" noChangeArrowheads="1"/>
          </p:cNvSpPr>
          <p:nvPr/>
        </p:nvSpPr>
        <p:spPr bwMode="auto">
          <a:xfrm>
            <a:off x="0" y="-136525"/>
            <a:ext cx="120967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Image result for easyJet"/>
          <p:cNvSpPr>
            <a:spLocks noChangeAspect="1" noChangeArrowheads="1"/>
          </p:cNvSpPr>
          <p:nvPr/>
        </p:nvSpPr>
        <p:spPr bwMode="auto">
          <a:xfrm>
            <a:off x="0" y="-136525"/>
            <a:ext cx="1209675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2" name="AutoShape 8" descr="Image result for easyJe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6" name="Picture 1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0"/>
            <a:ext cx="2124075" cy="1556792"/>
          </a:xfrm>
          <a:prstGeom prst="rect">
            <a:avLst/>
          </a:prstGeom>
          <a:noFill/>
        </p:spPr>
      </p:pic>
      <p:sp>
        <p:nvSpPr>
          <p:cNvPr id="1038" name="AutoShape 14" descr="Image result for lid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40" name="AutoShape 16" descr="Image result for lid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44" name="Picture 20" descr="LIDL Store Nas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437112"/>
            <a:ext cx="2651448" cy="14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l-GR" sz="2400" b="1" dirty="0"/>
              <a:t>Στρατηγική διαφοροποίησης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53578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000" dirty="0"/>
              <a:t>Η επιχείρηση προσπαθεί να διαφοροποιήσει τα προϊόντα ή τις υπηρεσίες της από αυτά των ανταγωνιστών της </a:t>
            </a:r>
          </a:p>
          <a:p>
            <a:pPr algn="ctr">
              <a:buNone/>
            </a:pPr>
            <a:r>
              <a:rPr lang="el-GR" sz="2000" dirty="0"/>
              <a:t>Οι πελάτες </a:t>
            </a:r>
            <a:r>
              <a:rPr lang="el-GR" sz="2000" i="1" dirty="0"/>
              <a:t>αντιλαμβάνονται τα προϊόντα της επιχείρησης </a:t>
            </a:r>
            <a:r>
              <a:rPr lang="el-GR" sz="2000" dirty="0"/>
              <a:t>ως διαφορετικά από τα προϊόντα των ανταγωνιστών</a:t>
            </a:r>
          </a:p>
          <a:p>
            <a:pPr algn="ctr">
              <a:buNone/>
            </a:pPr>
            <a:endParaRPr lang="el-GR" sz="2000" dirty="0"/>
          </a:p>
          <a:p>
            <a:pPr algn="ctr">
              <a:buNone/>
            </a:pPr>
            <a:r>
              <a:rPr lang="el-GR" sz="2000" dirty="0"/>
              <a:t>Διερευνά τις ανάγκες και επιθυμίες των πελατών και τις μεταφράζει σε τεχνικά χαρακτηριστικά προϊόντος ή υπηρεσίας που είναι περισσότερο ελκυστικά από αυτά των ανταγωνιστών</a:t>
            </a:r>
          </a:p>
          <a:p>
            <a:pPr>
              <a:buNone/>
            </a:pPr>
            <a:r>
              <a:rPr lang="el-GR" sz="2000" i="1" dirty="0"/>
              <a:t>Η διαφοροποίηση του προϊόντος επιτρέπει: </a:t>
            </a:r>
          </a:p>
          <a:p>
            <a:r>
              <a:rPr lang="el-GR" sz="2000" dirty="0"/>
              <a:t>υψηλότερες τιμές για τα προϊόντα ή</a:t>
            </a:r>
          </a:p>
          <a:p>
            <a:r>
              <a:rPr lang="el-GR" sz="2000" dirty="0"/>
              <a:t>υψηλότερες πωλήσεις γιατί περισσότεροι αγοραστές προτιμούν το διαφοροποιημένο προϊόν  ή</a:t>
            </a:r>
          </a:p>
          <a:p>
            <a:r>
              <a:rPr lang="el-GR" sz="2000" dirty="0"/>
              <a:t>αγοραστές με ισχυρή προτίμηση για το προϊόν </a:t>
            </a:r>
          </a:p>
          <a:p>
            <a:endParaRPr lang="el-GR" sz="2000" dirty="0"/>
          </a:p>
          <a:p>
            <a:pPr algn="ctr">
              <a:buNone/>
            </a:pPr>
            <a:r>
              <a:rPr lang="el-GR" sz="2000" dirty="0"/>
              <a:t>Η διαφοροποίηση μπορεί να εστιάζει στα ιδιαίτερα χαρακτηριστικά του προϊόντος, στην εξυπηρέτηση μετά την πώληση, στην άμεση ανταπόκριση, στην εγγύηση κλπ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65453450-0974-4D0E-92D2-AB638DCF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286"/>
            <a:ext cx="949336" cy="5440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3365CB-7978-4B40-BDB0-E2C648AFE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l-GR" sz="2400" b="1" dirty="0"/>
              <a:t>Στη στρατηγική διαφοροποίησής απαιτείται…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501B91F-93B5-41B4-87D4-A71A929F0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90" y="908720"/>
            <a:ext cx="8229600" cy="4795139"/>
          </a:xfrm>
        </p:spPr>
        <p:txBody>
          <a:bodyPr>
            <a:normAutofit lnSpcReduction="10000"/>
          </a:bodyPr>
          <a:lstStyle/>
          <a:p>
            <a:r>
              <a:rPr lang="el-GR" sz="2200" i="1" dirty="0"/>
              <a:t>Αναγνώριση των πελατών</a:t>
            </a:r>
          </a:p>
          <a:p>
            <a:pPr marL="0" indent="0">
              <a:buNone/>
            </a:pPr>
            <a:r>
              <a:rPr lang="el-GR" sz="2200" dirty="0"/>
              <a:t>Ένα προϊόν ή υπηρεσία μπορεί να έχει περισσότερους από ένα πελάτες.</a:t>
            </a:r>
            <a:r>
              <a:rPr lang="en-US" sz="2200" dirty="0"/>
              <a:t> </a:t>
            </a:r>
            <a:r>
              <a:rPr lang="el-GR" sz="2200" dirty="0"/>
              <a:t>πχ. περιοδικό τηλεθεατής</a:t>
            </a:r>
          </a:p>
          <a:p>
            <a:pPr marL="0" indent="0">
              <a:buNone/>
            </a:pPr>
            <a:endParaRPr lang="el-GR" sz="2200" dirty="0"/>
          </a:p>
          <a:p>
            <a:pPr marL="0" indent="0">
              <a:buNone/>
            </a:pPr>
            <a:r>
              <a:rPr lang="el-GR" sz="2200" dirty="0"/>
              <a:t>Ο πελάτης στον οποίο βασίζεται η διαφοροποίηση ονομάζεται «στρατηγικός πελάτης»</a:t>
            </a:r>
          </a:p>
          <a:p>
            <a:pPr marL="0" indent="0">
              <a:buNone/>
            </a:pPr>
            <a:endParaRPr lang="el-GR" sz="2200" dirty="0"/>
          </a:p>
          <a:p>
            <a:r>
              <a:rPr lang="el-GR" sz="2200" i="1" dirty="0"/>
              <a:t>Αναγνώριση βασικών ανταγωνιστών</a:t>
            </a:r>
          </a:p>
          <a:p>
            <a:pPr marL="0" indent="0">
              <a:buNone/>
            </a:pPr>
            <a:r>
              <a:rPr lang="el-GR" sz="2200" i="1" dirty="0"/>
              <a:t>Είσοδος νέων ανταγωνιστών στην αγορά </a:t>
            </a:r>
          </a:p>
          <a:p>
            <a:pPr marL="0" indent="0">
              <a:buNone/>
            </a:pPr>
            <a:r>
              <a:rPr lang="el-GR" sz="2200" i="1" dirty="0"/>
              <a:t>πχ. </a:t>
            </a:r>
            <a:r>
              <a:rPr lang="en-US" sz="2200" i="1" dirty="0"/>
              <a:t>Benetton # Marks Spencer </a:t>
            </a:r>
          </a:p>
          <a:p>
            <a:pPr marL="0" indent="0">
              <a:buNone/>
            </a:pPr>
            <a:r>
              <a:rPr lang="en-US" sz="2200" i="1" dirty="0"/>
              <a:t>Starbucks # </a:t>
            </a:r>
            <a:r>
              <a:rPr lang="en-US" sz="2200" i="1" dirty="0" err="1"/>
              <a:t>McCafe</a:t>
            </a:r>
            <a:endParaRPr lang="el-GR" sz="2200" i="1" dirty="0"/>
          </a:p>
          <a:p>
            <a:pPr marL="0" indent="0">
              <a:buNone/>
            </a:pPr>
            <a:endParaRPr lang="el-GR" sz="2200" i="1" dirty="0"/>
          </a:p>
          <a:p>
            <a:pPr marL="0" indent="0">
              <a:buNone/>
            </a:pPr>
            <a:r>
              <a:rPr lang="el-GR" sz="2200" i="1" dirty="0"/>
              <a:t>ΠΡΟΣΟΧΗ ΣΤΟ ΚΟΣΤΟΣ !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96DCDA-F881-433A-B369-71F61813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835BC3C-758A-425A-A819-7ED602D19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419" y="4437113"/>
            <a:ext cx="3778581" cy="2284362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220DD29-291E-472A-A4B2-54C699D9041C}"/>
              </a:ext>
            </a:extLst>
          </p:cNvPr>
          <p:cNvSpPr/>
          <p:nvPr/>
        </p:nvSpPr>
        <p:spPr>
          <a:xfrm>
            <a:off x="6553200" y="4941168"/>
            <a:ext cx="1691208" cy="191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DB8CFE6-0D62-410F-AF92-1765CC0F2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5729287"/>
            <a:ext cx="175069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9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Πηγές διαφοροποίησης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Εξαιρετική εικόνα προϊόντος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Εξατομίκευση και άνεση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Μοναδικό στυλ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Ταχύτητα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Ασυνήθιστα υψηλή ποιότητα</a:t>
            </a:r>
            <a:endParaRPr lang="en-US" sz="2000" dirty="0"/>
          </a:p>
          <a:p>
            <a:endParaRPr lang="el-GR" sz="2000" dirty="0"/>
          </a:p>
          <a:p>
            <a:r>
              <a:rPr lang="el-GR" sz="2000" dirty="0"/>
              <a:t>Δημιουργία αξίας και επιθυμίας για αγορά</a:t>
            </a:r>
          </a:p>
          <a:p>
            <a:pPr algn="r">
              <a:buNone/>
            </a:pPr>
            <a:r>
              <a:rPr lang="en-US" sz="1600" dirty="0"/>
              <a:t>(</a:t>
            </a:r>
            <a:r>
              <a:rPr lang="en-US" sz="1600" dirty="0" err="1"/>
              <a:t>Carpender</a:t>
            </a:r>
            <a:r>
              <a:rPr lang="en-US" sz="1600" dirty="0"/>
              <a:t>, 2010)</a:t>
            </a:r>
            <a:endParaRPr lang="el-GR" sz="1600" dirty="0"/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Στάδια διαμόρφωσης διαφοροποίησης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Τμηματοποίηση</a:t>
            </a:r>
          </a:p>
          <a:p>
            <a:endParaRPr lang="el-GR" sz="2000" dirty="0"/>
          </a:p>
          <a:p>
            <a:r>
              <a:rPr lang="el-GR" sz="2000" dirty="0"/>
              <a:t>Στόχευση</a:t>
            </a:r>
          </a:p>
          <a:p>
            <a:endParaRPr lang="el-GR" sz="2000" dirty="0"/>
          </a:p>
          <a:p>
            <a:r>
              <a:rPr lang="el-GR" sz="2000" dirty="0"/>
              <a:t>Εκτίμηση καταναλωτικών αξιών</a:t>
            </a:r>
          </a:p>
          <a:p>
            <a:endParaRPr lang="el-GR" sz="2000" dirty="0"/>
          </a:p>
          <a:p>
            <a:r>
              <a:rPr lang="el-GR" sz="2000" dirty="0"/>
              <a:t>Εκτίμηση ικανοτήτων επιχείρησης</a:t>
            </a:r>
          </a:p>
          <a:p>
            <a:endParaRPr lang="el-GR" sz="2000" dirty="0"/>
          </a:p>
          <a:p>
            <a:r>
              <a:rPr lang="el-GR" sz="2000" dirty="0"/>
              <a:t>Προσδιορισμός κόστους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/>
            <a:r>
              <a:rPr lang="el-GR" sz="2400" b="1" dirty="0"/>
              <a:t>Παράδειγμα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Autofit/>
          </a:bodyPr>
          <a:lstStyle/>
          <a:p>
            <a:endParaRPr lang="el-GR" sz="2000" dirty="0"/>
          </a:p>
          <a:p>
            <a:pPr>
              <a:buNone/>
            </a:pPr>
            <a:r>
              <a:rPr lang="el-GR" sz="2000" dirty="0"/>
              <a:t>Η MEDITERRA ιδρύθηκε το 2002,  με κύριο σκοπό</a:t>
            </a:r>
            <a:endParaRPr lang="en-US" sz="2000" dirty="0"/>
          </a:p>
          <a:p>
            <a:pPr>
              <a:buNone/>
            </a:pPr>
            <a:r>
              <a:rPr lang="el-GR" sz="2000" dirty="0"/>
              <a:t> την ανάπτυξη δικτύου καταστημάτων </a:t>
            </a:r>
            <a:r>
              <a:rPr lang="el-GR" sz="2000" dirty="0" err="1"/>
              <a:t>mastihashop</a:t>
            </a:r>
            <a:r>
              <a:rPr lang="el-GR" sz="2000" dirty="0"/>
              <a:t>.  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Το όραμά μας... τα </a:t>
            </a:r>
            <a:r>
              <a:rPr lang="el-GR" sz="2000" dirty="0" err="1"/>
              <a:t>mastihashop</a:t>
            </a:r>
            <a:r>
              <a:rPr lang="el-GR" sz="2000" dirty="0"/>
              <a:t> να αποτελέσουν τις πρεσβείες της </a:t>
            </a:r>
            <a:r>
              <a:rPr lang="el-GR" sz="2000" dirty="0" err="1"/>
              <a:t>Mαστίχας</a:t>
            </a:r>
            <a:endParaRPr lang="en-US" sz="2000" dirty="0"/>
          </a:p>
          <a:p>
            <a:pPr>
              <a:buNone/>
            </a:pPr>
            <a:r>
              <a:rPr lang="el-GR" sz="2000" dirty="0"/>
              <a:t>σε όλο</a:t>
            </a:r>
            <a:r>
              <a:rPr lang="en-US" sz="2000" dirty="0"/>
              <a:t> </a:t>
            </a:r>
            <a:r>
              <a:rPr lang="el-GR" sz="2000" dirty="0"/>
              <a:t>τον κόσμο… </a:t>
            </a:r>
            <a:endParaRPr lang="en-US" sz="2000" dirty="0"/>
          </a:p>
          <a:p>
            <a:pPr>
              <a:buNone/>
            </a:pPr>
            <a:endParaRPr lang="el-GR" sz="2000" dirty="0"/>
          </a:p>
          <a:p>
            <a:pPr>
              <a:buNone/>
            </a:pPr>
            <a:r>
              <a:rPr lang="el-GR" sz="2000" dirty="0"/>
              <a:t>Η εταιρεία παράλληλα με την λειτουργία των καταστημάτων  </a:t>
            </a:r>
            <a:r>
              <a:rPr lang="en-US" sz="2000" dirty="0"/>
              <a:t>M</a:t>
            </a:r>
            <a:r>
              <a:rPr lang="el-GR" sz="2000" dirty="0" err="1"/>
              <a:t>astihashop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έχει αναλάβει:</a:t>
            </a:r>
          </a:p>
          <a:p>
            <a:r>
              <a:rPr lang="el-GR" sz="2000" dirty="0"/>
              <a:t>την παραγωγή προϊόντων </a:t>
            </a:r>
            <a:r>
              <a:rPr lang="el-GR" sz="2000" dirty="0" err="1"/>
              <a:t>Mαστίχας</a:t>
            </a:r>
            <a:r>
              <a:rPr lang="el-GR" sz="2000" dirty="0"/>
              <a:t>, </a:t>
            </a:r>
          </a:p>
          <a:p>
            <a:r>
              <a:rPr lang="el-GR" sz="2000" dirty="0"/>
              <a:t>την διανομή της </a:t>
            </a:r>
            <a:r>
              <a:rPr lang="el-GR" sz="2000" dirty="0" err="1"/>
              <a:t>Mαστίχας</a:t>
            </a:r>
            <a:r>
              <a:rPr lang="el-GR" sz="2000" dirty="0"/>
              <a:t> Χίου στην Ελλάδα, </a:t>
            </a:r>
          </a:p>
          <a:p>
            <a:r>
              <a:rPr lang="el-GR" sz="2000" dirty="0"/>
              <a:t>την ανάπτυξη και διανομή στα φαρμακεία της σειράς</a:t>
            </a:r>
            <a:r>
              <a:rPr lang="en-US" sz="2000" dirty="0"/>
              <a:t> </a:t>
            </a:r>
            <a:r>
              <a:rPr lang="el-GR" sz="2000" dirty="0" err="1"/>
              <a:t>mastihashoptherapy</a:t>
            </a:r>
            <a:endParaRPr lang="el-GR" sz="2000" dirty="0"/>
          </a:p>
          <a:p>
            <a:r>
              <a:rPr lang="el-GR" sz="2000" dirty="0"/>
              <a:t>την ανάπτυξη και διανομή της σειράς προϊόντων </a:t>
            </a:r>
            <a:r>
              <a:rPr lang="el-GR" sz="2000" dirty="0" err="1"/>
              <a:t>cultura</a:t>
            </a:r>
            <a:r>
              <a:rPr lang="el-GR" sz="2000" dirty="0"/>
              <a:t> </a:t>
            </a:r>
            <a:r>
              <a:rPr lang="el-GR" sz="2000" dirty="0" err="1"/>
              <a:t>mediterra</a:t>
            </a:r>
            <a:r>
              <a:rPr lang="el-GR" sz="2000" dirty="0"/>
              <a:t> σε καταστήματα τροφίμων</a:t>
            </a:r>
          </a:p>
          <a:p>
            <a:pPr>
              <a:buNone/>
            </a:pPr>
            <a:endParaRPr lang="el-GR" sz="2000" dirty="0"/>
          </a:p>
          <a:p>
            <a:pPr>
              <a:buNone/>
            </a:pPr>
            <a:br>
              <a:rPr lang="el-GR" sz="2000" dirty="0"/>
            </a:b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25</a:t>
            </a:fld>
            <a:endParaRPr lang="el-GR" dirty="0"/>
          </a:p>
        </p:txBody>
      </p:sp>
      <p:pic>
        <p:nvPicPr>
          <p:cNvPr id="32770" name="Picture 2" descr="https://encrypted-tbn2.gstatic.com/images?q=tbn:ANd9GcSXaFTr8UQToCLPma2D6H3H9s7UJKMAj5kveZKYZtz7BzCMdu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0"/>
            <a:ext cx="1371600" cy="1524001"/>
          </a:xfrm>
          <a:prstGeom prst="rect">
            <a:avLst/>
          </a:prstGeom>
          <a:noFill/>
        </p:spPr>
      </p:pic>
      <p:sp>
        <p:nvSpPr>
          <p:cNvPr id="32772" name="AutoShape 4" descr="data:image/jpeg;base64,/9j/4AAQSkZJRgABAQAAAQABAAD/2wCEAAkGBxQHBhQUEhMQEBMWEhQWFRcVGBYZFRccGxUbFxcdFBUYHCgsGholGxgYITEiJyktOjIvFx8zODMtNzQtLisBCgoKDg0OGhAPGzclHyU3NzM3NDcsLiw3Nys3NjQ3LTQ0MTIuLjc3Nzc0NCssLC0vNDcsNzc1LCs0NCwsNCsrLv/AABEIALIBGwMBIgACEQEDEQH/xAAcAAEAAgMBAQEAAAAAAAAAAAAABAUDBgcBAgj/xABAEAACAgECBAUBBgIIAwkAAAABAgADEQQSBQYhMQcTIkFRYRQjMnGBkUJiCBUWNFJyodEzwcIXNjdDc3SxsrP/xAAZAQEAAwEBAAAAAAAAAAAAAAAAAQMEAgX/xAAjEQEAAgIBBAIDAQAAAAAAAAAAAQIDEQQFEiExQVEUInET/9oADAMBAAIRAxEAPwDuMREBERAREQEREBERAREQEREBERAREQEREBERAREQEREBERAREQEREBERAREQEREBERAREQEREBERAREQEREBERAREQEREBERAREQEREBERAREQEREBERAREQEREBERAREQEREBERAREQEREBERAREQEREBERAREQEREBERAREQEREBERAREQEREBERAREQEREBERARK3mDjlPL3C2v1D+XUuMnBJJJwAAO5JkbgHNGn5h4O2o0zmytdwboQylRkgqexwR+4gXcTTOUPEnSc3cUNGnF4cVtYd6hRgFQeoY9fUJucBERAREQETwyu0/GU1Gq2ANnJHXGOn6/SVZM+PHMRedTPo2songnstCIiAiIgIiICIiAiIgIiICIiBRc381Uco8NW7UCwo1grHlqGOSCRkEjp6TNY4p4ycP4fo6nHn3NagcV1qpdASQPMywCn0npknt0kL+kR/3HT/AN3X/wDR5UeEnI+i4x4fNZfQltlzXAuwyyBSVXyj/D2zke5gbdo/Fjh2p4C+pNr1BGCtU6/fbjkqFQE7s4PUHHQ5xI/LPi/oOYOKLQBqNO7nbX5yoFcnsoZGbDH2zj4zmcd8FuBU8f51CahFtRKbLNjdVYgqo3D3Hqzj6TJ4y8Jq5a57H2VVoDU1XBUGFRtzD0j26oDj6wP0PzTzNp+VOGedqWZULhBtVmJYgkDAHTop6nA6TQ6/Hjh73AGnXKCQNxSrp9SBZ2/LM2DxL5j0XA+Ap9uqGq8xga6CAfMZcHJB6BVyMk/PYzkfNXMOp5p5UsdeD0afSLtZb1QgphgMpZhQR7HA94H6D4PxenjfDUv07i2pxlWGf1BB7EHoQfiaTzF4x8P4HxBqvv8AUupKuaVUopHcb3Zcn8syg/o8M1/Kusr3EDz/AE/ylqgCR+wnN+Fvf4Y8zk6vRJd6WQC0ehhkeuiwgjP1wehwcQO88G8SNJxjlq/WIupWrT/8UMi7/n04Yg9Pr7zjHC/Euz/tDXU6nUat9Gl15WsdgjK61g1AgEjcs7DyFxnh3OHBbl0+nrqVnB1OnZEA3MMAsq9GDBO/8vWcX5P4ZTqfGY0PVU9H2vWL5TKprwq27RtPTAwMflA69zVzBw/mXw2Oo1C6n7HY4X0AC5WFhQMozjow989PaPDI6H+xF44cL/KDWh2vx5jv5Skk46Y2lR0A7dpE8aNBVwzwvsrprrprW6raiKFUZsycKO2SSf1ld4C/+HOq/wDXu/8AwSBzrwX47Ry5zNdfqXFdY0dg+SzGyvCqo6sxweg+J17l/wAZNBxrii041GnZyFRrlQISegBKO20n69PrOQ+CfAqOP857NRWtqJQ9oRvwlgyKNw9x6icTJ44cEp5f5zRdNWtCvpq7SqdFDeZYmVH8PRF6D3zA/RfMXH6eW+FtfqGZK1IBIVmOScAYUe5nPh48cPNuPJ12M/i2Vfvjze0vucOYtLwvkeqziCDULalOKcA+a+0Wdj0ABGST06fkDyrjvM2o5q5Xu8ngunq0ioT5yofutvdksAUZGDnA+kDvfAeN08wcNW/TWC2puxGQQR3DKeoI+DMer47XprSvqcjvtxgfTJM5N/RrvZtPrkydoahgPgkWAn9Qo/abyUbhmsy6Bup/EOjfUH5nldT5eXjxX/P1Pudb05tOmzcP4mvEAdoYFcZzj3+o/Ka3w+0UcW3McAM+T+hl9wjWV6ndsUVt/EOn79O8oNDQNRxYK3UF2z9cZP8Aynm87JfJHHtW0Wnfv4c2+F3XzDW1uCHUfJAx/oZblwFz7TVuYtIultTYAu4HIHbpj/eSdbeV5cr6/i2g/l3/AOU1YuoZsdstM+pmkb8J7p87Sr+Ya63wAz/UYx/qZJ0HFa9ccLkN8N0P6fMreXNGlunZmUMd2OvXAwJWaxfsXGDs6bWBH0zg4/1lX5/Kx0pnyamtp9fSO6fctk1/Fk0NoVgxJGemP95gv5grqswAz/UYx+5MrOZ/76v+T/qMsdLwquzhgyoyyAlvfJGe8snl8vLnyYsUxHb9wnczMxCfotautryp/MHuPzkfidlyWDyhnp06AgtuGQxJ6Dbk9PcfoaPlxynE8fKkH9OssePis3rvfZ6D/AWOBYn4CD6WJK/OQPpmb+ncu3Jw99o8+k1ncPBZqlTr19SDuhO3y8uQNq9QxIH5AY9z9NqdQlvRSyDuSF3nrkHaCOyqc9O7jp0kS77P5SEFvulcZVfXiuyt3wSQeyZ6Z6Pn8/ioVafT2L5gyGDENWSc1DqGXd6x6TjGOuO83uljq79QuoPlqGXAI3HaFHlsSD6SSd23r+hC92+abNTZcoICjcpfIXA6tuC4zuG0Lg9Op7+wg36eqolvNyMB+q5r62G1RhmHTDdh2GCSOkycP1tPCqi25ijJuXFbdfLTL7RkknBVQox1wACcwNliVbcdqVyMn/iBO3cnqMDOSCOowOvtmTtJqRqqAy9jnHb5x1x/8QM0REDnXjnwq7jHJ6V6eqy9/tKNtRSxwEfJwPbqJL8HuHW8L8P66rq3psD3ZRwQwy5I6H5EuOdeO2cB0VT1IljNeFYNn8C1vbYVx/FsrOM+817+22o1DfdJVh9b5VJCPaWpOmsvR9iuMswrB6Hs0DRfA7lrV8H5zezUaa+hDprVDOhC5LoQMn3wD+098c+WdXxnnFLNPpr70GkrUsiFhkWWEjI98EfvOjHmjUU699y0NUnEKNGVAdbSba6m3qSxBw1uSmPwqes+eG8yavXajS/3VUv0luoYbLNw8pqlZQfMx1NmQcdMe8DWPHblLU8c0emv0yPd5KutlaDLgNghlXu3VcEDr1HTvNZHEeM8w8j/AGBNA1VVVCq9jV2I1iVD0Igfu52gHbnJ+MzfRztqhy7pdQyIp1Bzgae87VGkfUehBYTYMpjcMDBJx0knhvOt+q5hrpeulVZ6VbG4qu7QLq3K6jOxyGbaEAyV9XYGBQ+CHDNVwHgGtF2murs3K9aOu02Hy2wF3YBOVA/USh4nzzxjWcHs0up4T5ruhTd9nuI6jGdnUM3cgggZx0m66bn27X8IuemvT2XC7TeSmXCvVqG21bye1nRhkZGcSRRzrbxS6r7MqFLbNQFPlWWMFrFONyK67WzaQ2exXGIFH4F8majl1L79Uhpa1URK2/HtUklnA/DnIAHfoZo3NfLnEOUfER9XpqLbgdRZfS6VtYh3kllcKOn4iuDj6Tqut59NHEdciikrRp9U9BySWbTInmizB/xuQAPatsyTwnm63Wpqw1aV2aXSK9i9Ti777epOeqYrRlPutgMDXObDrebPBxTZprBrLLQWpSt1YBdQwGK2yQNiqevzmSPBng9/CeRdTXfTbTY11pVXUhiDSgBAPfqCP0k2rn6z7PeLEprupo0oZTuKi++56hnBz5RUVWD32v8AMlcN5o1PE9Xo9h0oTUUX2ONlhZW07VpcineO7OwBI6beuYHPfAvlnV8G5yezUaa+hDpLFDOhAybKyBk++Af2n3478tavjPN9T6fTX3oNHWpatCwBF1pIyPfBB/UTe350uPBqLFWrfbw+jUkBWbD2XVVkKobJA8xsDuSveYNXz++k4VTYy0hmu1Bs3Cwfcae8VWME6mu0hgdjdiCD9ApfFrlHUcd5O0TUI9lmmrG+ofjIatAxC+7KV7fUzWeGcS4zxTko8Nq0DVItLI9z12ITWASVAcYLt+HpknPYd527gvEm4hqtUrBQKdT5SEZ6jyarMnPvmw9vgTT9Fztq9TwsWmkBWbTKtnkX4DWXMjolZOb9qhWDIcHdiBQ+AXA9TwJ9b9p091G9aCnmKV3bfMyBn8x+832ziV5rKvTuyD/A0oxztqL+GWWommUUaBdZYH3/AHoZrsJX1+7O2nqTuwzhSOmTP/tReus3FafJOur0oTDLf66kcMDkhiC3VcDopOekycrjXzREVvNUTG1ly7w96bS7Ar6SoB7nJB7e3aRuF6V04yCUYDc/Ujp2MqDz5bXwnTWmuom7QLeRlgq2PqNPQm5snbWPOYn3whlvxXWa7h76ZfM0TNfeaSfKtAXNb2Ageb1wKyMZ65z07TLXpWOtcdYmf0nf9lHbHhL5mpa569qs2N2cAn4khdCdVwNUPpbaCM+xHyJF4Bxe7WcYvp1CrU6Fmrr2MCa/MKpYLtxWwMApwACpbBE2HEu/ApOW+S3nvjUwdvnbU9LZfwpmXyyQT8Ej4yCJk0HDrNbrfMsBUbtxz0Jx2AHsJtGIxM1OkViaxa8zWvmIR2NX5o/vy/5P+ozGNZqKtIECnaVGGCknBHsR9PpJnMOhs1WqBRSw2Y7j5+sudGhTSID3CgH9pjrwsmXl5piZrE/P2ds7lUcvcNah/McYOMKPcfOZI4yCb0xSlvR8swJCekqnbr1LHOAem6TddqfsenLbWbGOi4ycnAxk/JErhx9Wx93f1UsPT3GCQe/uAxH+Q/TPt8XjU4+OMdHURqNIO5vLI8hQNowPKs2nNRUgoG/GQu3PXCkDJzgZbLHWrP2dXYvvZQjelgQzZJOHbG7DDucYElrxxbANtdpJYLt9II6quTlu25sZ/lb4mCzmVFpYiuxiqBsdB1KMwU9e/oI/UTSlh+8rsANNZ2r6CtdgVtljrWgG47SVAIY5C7j8yXwfTDU0/e6dK2HlHG07cjbYCgPbDKh6divXOJjfmAVFy9b7VLBSMddrBcd+5zkHtPsceAub7t9o6Z9PQjzCd3XGMV9/bPXECfXwyqpAFRVUBQFH4QFUKML2GFAH5ASRRSKEwowMk+5OT1JJPcymTmVLHYCu1ipwQNh/8tbP8XYhxg++DjpgnN/XyCvO1xhiuDgHopPQE9c4wAO57e+AuIlMnHRY4xXYRkAsChX8WMghuo98iXAgYdTo69Xt8xEs2kldwB2kqUJGexKsw/JiJC1PLuk1VASzS6axBswrVoVGxSiYUj+FSVHwDiWkQK2ngGlo1/nJptOt2MCwVoHHpC9GxkekAfkMTPTwymgLtqqXYjVphVG1GILKuB0UlVyP5RJcQKzRcu6TQAeVpdNVhiw2VouGKlCRgd9rMufgkT6XgWmWvaNPQFBUgeWuAVr8lSBj2r9A/l6dpYxAhNwihrFJopJVa1U7FyBW2+oA46BW9Sj2PUSPquWtHrExZpNLYN72Yeqthvc5dsEfiYgZPviWsQIFvBNPdSFaihlBtIBRSAbdwtIBH8e9t3zuOe8yf1bT5ljeVVutUJadq5sUAhVc49QAJGD8yXECEeEUG8P5NO8bMNsXcNgIrwcfwhmx8bjPqnhlNFwdaqlYGwhgqgg2ENaQQO7EAn5I6yXECs0/L2l03mbNNpk8xlazbWg3lW3KXwOpDdR8HrMv9T6fL/cUfeK62ehfWLDusD9OoYkkg9yesnRAr9PwPTaXXecmnoS4qFNi1oLMABQN4GcYAGPoJmThtSaZKxVUK6yrIgUbUKnKlVx0IPUYkqIFXZy7pLdm7S6ZvLZmrzWh2Fn3sV6dMv6j9eveZa+CaeriJvFFAvPe0IvmHIAPrxnsAP0k+IFdTwHS0LaF02nUXAi4CtALAc5Fgx6gdzdD/iPzPdHwPTaGhEq09FapYbEVUUBXIKllAHRtpIz8GWEQIOg4Pp+G32PTRTS9hzYyIqs5yTlyB16kn9TJ0RAREQPMT2IgeEZjE9iB5iMT2IHmIxPYgfK1hWJAAJOTj3OAMn5OAB+gniVitcAADJOB06k5P7k5/WfcQPMT2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4" name="AutoShape 6" descr="data:image/jpeg;base64,/9j/4AAQSkZJRgABAQAAAQABAAD/2wCEAAkGBxQHBhQUEhMQEBMWEhQWFRcVGBYZFRccGxUbFxcdFBUYHCgsGholGxgYITEiJyktOjIvFx8zODMtNzQtLisBCgoKDg0OGhAPGzclHyU3NzM3NDcsLiw3Nys3NjQ3LTQ0MTIuLjc3Nzc0NCssLC0vNDcsNzc1LCs0NCwsNCsrLv/AABEIALIBGwMBIgACEQEDEQH/xAAcAAEAAgMBAQEAAAAAAAAAAAAABAUDBgcBAgj/xABAEAACAgECBAUBBgIIAwkAAAABAgADEQQSBQYhMQcTIkFRYRQjMnGBkUJiCBUWNFJyodEzwcIXNjdDc3SxsrP/xAAZAQEAAwEBAAAAAAAAAAAAAAAAAQMEAgX/xAAjEQEAAgIBBAIDAQAAAAAAAAAAAQIDEQQFEiExQVEUInET/9oADAMBAAIRAxEAPwDuMREBERAREQEREBERAREQEREBERAREQEREBERAREQEREBERAREQEREBERAREQEREBERAREQEREBERAREQEREBERAREQEREBERAREQEREBERAREQEREBERAREQEREBERAREQEREBERAREQEREBERAREQEREBERAREQEREBERAREQEREBERAREQEREBERAREQEREBERARK3mDjlPL3C2v1D+XUuMnBJJJwAAO5JkbgHNGn5h4O2o0zmytdwboQylRkgqexwR+4gXcTTOUPEnSc3cUNGnF4cVtYd6hRgFQeoY9fUJucBERAREQETwyu0/GU1Gq2ANnJHXGOn6/SVZM+PHMRedTPo2songnstCIiAiIgIiICIiAiIgIiICIiBRc381Uco8NW7UCwo1grHlqGOSCRkEjp6TNY4p4ycP4fo6nHn3NagcV1qpdASQPMywCn0npknt0kL+kR/3HT/AN3X/wDR5UeEnI+i4x4fNZfQltlzXAuwyyBSVXyj/D2zke5gbdo/Fjh2p4C+pNr1BGCtU6/fbjkqFQE7s4PUHHQ5xI/LPi/oOYOKLQBqNO7nbX5yoFcnsoZGbDH2zj4zmcd8FuBU8f51CahFtRKbLNjdVYgqo3D3Hqzj6TJ4y8Jq5a57H2VVoDU1XBUGFRtzD0j26oDj6wP0PzTzNp+VOGedqWZULhBtVmJYgkDAHTop6nA6TQ6/Hjh73AGnXKCQNxSrp9SBZ2/LM2DxL5j0XA+Ap9uqGq8xga6CAfMZcHJB6BVyMk/PYzkfNXMOp5p5UsdeD0afSLtZb1QgphgMpZhQR7HA94H6D4PxenjfDUv07i2pxlWGf1BB7EHoQfiaTzF4x8P4HxBqvv8AUupKuaVUopHcb3Zcn8syg/o8M1/Kusr3EDz/AE/ylqgCR+wnN+Fvf4Y8zk6vRJd6WQC0ehhkeuiwgjP1wehwcQO88G8SNJxjlq/WIupWrT/8UMi7/n04Yg9Pr7zjHC/Euz/tDXU6nUat9Gl15WsdgjK61g1AgEjcs7DyFxnh3OHBbl0+nrqVnB1OnZEA3MMAsq9GDBO/8vWcX5P4ZTqfGY0PVU9H2vWL5TKprwq27RtPTAwMflA69zVzBw/mXw2Oo1C6n7HY4X0AC5WFhQMozjow989PaPDI6H+xF44cL/KDWh2vx5jv5Skk46Y2lR0A7dpE8aNBVwzwvsrprrprW6raiKFUZsycKO2SSf1ld4C/+HOq/wDXu/8AwSBzrwX47Ry5zNdfqXFdY0dg+SzGyvCqo6sxweg+J17l/wAZNBxrii041GnZyFRrlQISegBKO20n69PrOQ+CfAqOP857NRWtqJQ9oRvwlgyKNw9x6icTJ44cEp5f5zRdNWtCvpq7SqdFDeZYmVH8PRF6D3zA/RfMXH6eW+FtfqGZK1IBIVmOScAYUe5nPh48cPNuPJ12M/i2Vfvjze0vucOYtLwvkeqziCDULalOKcA+a+0Wdj0ABGST06fkDyrjvM2o5q5Xu8ngunq0ioT5yofutvdksAUZGDnA+kDvfAeN08wcNW/TWC2puxGQQR3DKeoI+DMer47XprSvqcjvtxgfTJM5N/RrvZtPrkydoahgPgkWAn9Qo/abyUbhmsy6Bup/EOjfUH5nldT5eXjxX/P1Pudb05tOmzcP4mvEAdoYFcZzj3+o/Ka3w+0UcW3McAM+T+hl9wjWV6ndsUVt/EOn79O8oNDQNRxYK3UF2z9cZP8Aynm87JfJHHtW0Wnfv4c2+F3XzDW1uCHUfJAx/oZblwFz7TVuYtIultTYAu4HIHbpj/eSdbeV5cr6/i2g/l3/AOU1YuoZsdstM+pmkb8J7p87Sr+Ya63wAz/UYx/qZJ0HFa9ccLkN8N0P6fMreXNGlunZmUMd2OvXAwJWaxfsXGDs6bWBH0zg4/1lX5/Kx0pnyamtp9fSO6fctk1/Fk0NoVgxJGemP95gv5grqswAz/UYx+5MrOZ/76v+T/qMsdLwquzhgyoyyAlvfJGe8snl8vLnyYsUxHb9wnczMxCfotautryp/MHuPzkfidlyWDyhnp06AgtuGQxJ6Dbk9PcfoaPlxynE8fKkH9OssePis3rvfZ6D/AWOBYn4CD6WJK/OQPpmb+ncu3Jw99o8+k1ncPBZqlTr19SDuhO3y8uQNq9QxIH5AY9z9NqdQlvRSyDuSF3nrkHaCOyqc9O7jp0kS77P5SEFvulcZVfXiuyt3wSQeyZ6Z6Pn8/ioVafT2L5gyGDENWSc1DqGXd6x6TjGOuO83uljq79QuoPlqGXAI3HaFHlsSD6SSd23r+hC92+abNTZcoICjcpfIXA6tuC4zuG0Lg9Op7+wg36eqolvNyMB+q5r62G1RhmHTDdh2GCSOkycP1tPCqi25ijJuXFbdfLTL7RkknBVQox1wACcwNliVbcdqVyMn/iBO3cnqMDOSCOowOvtmTtJqRqqAy9jnHb5x1x/8QM0REDnXjnwq7jHJ6V6eqy9/tKNtRSxwEfJwPbqJL8HuHW8L8P66rq3psD3ZRwQwy5I6H5EuOdeO2cB0VT1IljNeFYNn8C1vbYVx/FsrOM+817+22o1DfdJVh9b5VJCPaWpOmsvR9iuMswrB6Hs0DRfA7lrV8H5zezUaa+hDprVDOhC5LoQMn3wD+098c+WdXxnnFLNPpr70GkrUsiFhkWWEjI98EfvOjHmjUU699y0NUnEKNGVAdbSba6m3qSxBw1uSmPwqes+eG8yavXajS/3VUv0luoYbLNw8pqlZQfMx1NmQcdMe8DWPHblLU8c0emv0yPd5KutlaDLgNghlXu3VcEDr1HTvNZHEeM8w8j/AGBNA1VVVCq9jV2I1iVD0Igfu52gHbnJ+MzfRztqhy7pdQyIp1Bzgae87VGkfUehBYTYMpjcMDBJx0knhvOt+q5hrpeulVZ6VbG4qu7QLq3K6jOxyGbaEAyV9XYGBQ+CHDNVwHgGtF2murs3K9aOu02Hy2wF3YBOVA/USh4nzzxjWcHs0up4T5ruhTd9nuI6jGdnUM3cgggZx0m66bn27X8IuemvT2XC7TeSmXCvVqG21bye1nRhkZGcSRRzrbxS6r7MqFLbNQFPlWWMFrFONyK67WzaQ2exXGIFH4F8majl1L79Uhpa1URK2/HtUklnA/DnIAHfoZo3NfLnEOUfER9XpqLbgdRZfS6VtYh3kllcKOn4iuDj6Tqut59NHEdciikrRp9U9BySWbTInmizB/xuQAPatsyTwnm63Wpqw1aV2aXSK9i9Ti777epOeqYrRlPutgMDXObDrebPBxTZprBrLLQWpSt1YBdQwGK2yQNiqevzmSPBng9/CeRdTXfTbTY11pVXUhiDSgBAPfqCP0k2rn6z7PeLEprupo0oZTuKi++56hnBz5RUVWD32v8AMlcN5o1PE9Xo9h0oTUUX2ONlhZW07VpcineO7OwBI6beuYHPfAvlnV8G5yezUaa+hDpLFDOhAybKyBk++Af2n3478tavjPN9T6fTX3oNHWpatCwBF1pIyPfBB/UTe350uPBqLFWrfbw+jUkBWbD2XVVkKobJA8xsDuSveYNXz++k4VTYy0hmu1Bs3Cwfcae8VWME6mu0hgdjdiCD9ApfFrlHUcd5O0TUI9lmmrG+ofjIatAxC+7KV7fUzWeGcS4zxTko8Nq0DVItLI9z12ITWASVAcYLt+HpknPYd527gvEm4hqtUrBQKdT5SEZ6jyarMnPvmw9vgTT9Fztq9TwsWmkBWbTKtnkX4DWXMjolZOb9qhWDIcHdiBQ+AXA9TwJ9b9p091G9aCnmKV3bfMyBn8x+832ziV5rKvTuyD/A0oxztqL+GWWommUUaBdZYH3/AHoZrsJX1+7O2nqTuwzhSOmTP/tReus3FafJOur0oTDLf66kcMDkhiC3VcDopOekycrjXzREVvNUTG1ly7w96bS7Ar6SoB7nJB7e3aRuF6V04yCUYDc/Ujp2MqDz5bXwnTWmuom7QLeRlgq2PqNPQm5snbWPOYn3whlvxXWa7h76ZfM0TNfeaSfKtAXNb2Ageb1wKyMZ65z07TLXpWOtcdYmf0nf9lHbHhL5mpa569qs2N2cAn4khdCdVwNUPpbaCM+xHyJF4Bxe7WcYvp1CrU6Fmrr2MCa/MKpYLtxWwMApwACpbBE2HEu/ApOW+S3nvjUwdvnbU9LZfwpmXyyQT8Ej4yCJk0HDrNbrfMsBUbtxz0Jx2AHsJtGIxM1OkViaxa8zWvmIR2NX5o/vy/5P+ozGNZqKtIECnaVGGCknBHsR9PpJnMOhs1WqBRSw2Y7j5+sudGhTSID3CgH9pjrwsmXl5piZrE/P2ds7lUcvcNah/McYOMKPcfOZI4yCb0xSlvR8swJCekqnbr1LHOAem6TddqfsenLbWbGOi4ycnAxk/JErhx9Wx93f1UsPT3GCQe/uAxH+Q/TPt8XjU4+OMdHURqNIO5vLI8hQNowPKs2nNRUgoG/GQu3PXCkDJzgZbLHWrP2dXYvvZQjelgQzZJOHbG7DDucYElrxxbANtdpJYLt9II6quTlu25sZ/lb4mCzmVFpYiuxiqBsdB1KMwU9e/oI/UTSlh+8rsANNZ2r6CtdgVtljrWgG47SVAIY5C7j8yXwfTDU0/e6dK2HlHG07cjbYCgPbDKh6divXOJjfmAVFy9b7VLBSMddrBcd+5zkHtPsceAub7t9o6Z9PQjzCd3XGMV9/bPXECfXwyqpAFRVUBQFH4QFUKML2GFAH5ASRRSKEwowMk+5OT1JJPcymTmVLHYCu1ipwQNh/8tbP8XYhxg++DjpgnN/XyCvO1xhiuDgHopPQE9c4wAO57e+AuIlMnHRY4xXYRkAsChX8WMghuo98iXAgYdTo69Xt8xEs2kldwB2kqUJGexKsw/JiJC1PLuk1VASzS6axBswrVoVGxSiYUj+FSVHwDiWkQK2ngGlo1/nJptOt2MCwVoHHpC9GxkekAfkMTPTwymgLtqqXYjVphVG1GILKuB0UlVyP5RJcQKzRcu6TQAeVpdNVhiw2VouGKlCRgd9rMufgkT6XgWmWvaNPQFBUgeWuAVr8lSBj2r9A/l6dpYxAhNwihrFJopJVa1U7FyBW2+oA46BW9Sj2PUSPquWtHrExZpNLYN72Yeqthvc5dsEfiYgZPviWsQIFvBNPdSFaihlBtIBRSAbdwtIBH8e9t3zuOe8yf1bT5ljeVVutUJadq5sUAhVc49QAJGD8yXECEeEUG8P5NO8bMNsXcNgIrwcfwhmx8bjPqnhlNFwdaqlYGwhgqgg2ENaQQO7EAn5I6yXECs0/L2l03mbNNpk8xlazbWg3lW3KXwOpDdR8HrMv9T6fL/cUfeK62ehfWLDusD9OoYkkg9yesnRAr9PwPTaXXecmnoS4qFNi1oLMABQN4GcYAGPoJmThtSaZKxVUK6yrIgUbUKnKlVx0IPUYkqIFXZy7pLdm7S6ZvLZmrzWh2Fn3sV6dMv6j9eveZa+CaeriJvFFAvPe0IvmHIAPrxnsAP0k+IFdTwHS0LaF02nUXAi4CtALAc5Fgx6gdzdD/iPzPdHwPTaGhEq09FapYbEVUUBXIKllAHRtpIz8GWEQIOg4Pp+G32PTRTS9hzYyIqs5yTlyB16kn9TJ0RAREQPMT2IgeEZjE9iB5iMT2IHmIxPYgfK1hWJAAJOTj3OAMn5OAB+gniVitcAADJOB06k5P7k5/WfcQPMT2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2776" name="AutoShape 8" descr="data:image/jpeg;base64,/9j/4AAQSkZJRgABAQAAAQABAAD/2wCEAAkGBxQHBhQUEhMQEBMWEhQWFRcVGBYZFRccGxUbFxcdFBUYHCgsGholGxgYITEiJyktOjIvFx8zODMtNzQtLisBCgoKDg0OGhAPGzclHyU3NzM3NDcsLiw3Nys3NjQ3LTQ0MTIuLjc3Nzc0NCssLC0vNDcsNzc1LCs0NCwsNCsrLv/AABEIALIBGwMBIgACEQEDEQH/xAAcAAEAAgMBAQEAAAAAAAAAAAAABAUDBgcBAgj/xABAEAACAgECBAUBBgIIAwkAAAABAgADEQQSBQYhMQcTIkFRYRQjMnGBkUJiCBUWNFJyodEzwcIXNjdDc3SxsrP/xAAZAQEAAwEBAAAAAAAAAAAAAAAAAQMEAgX/xAAjEQEAAgIBBAIDAQAAAAAAAAAAAQIDEQQFEiExQVEUInET/9oADAMBAAIRAxEAPwDuMREBERAREQEREBERAREQEREBERAREQEREBERAREQEREBERAREQEREBERAREQEREBERAREQEREBERAREQEREBERAREQEREBERAREQEREBERAREQEREBERAREQEREBERAREQEREBERAREQEREBERAREQEREBERAREQEREBERAREQEREBERAREQEREBERAREQEREBERARK3mDjlPL3C2v1D+XUuMnBJJJwAAO5JkbgHNGn5h4O2o0zmytdwboQylRkgqexwR+4gXcTTOUPEnSc3cUNGnF4cVtYd6hRgFQeoY9fUJucBERAREQETwyu0/GU1Gq2ANnJHXGOn6/SVZM+PHMRedTPo2songnstCIiAiIgIiICIiAiIgIiICIiBRc381Uco8NW7UCwo1grHlqGOSCRkEjp6TNY4p4ycP4fo6nHn3NagcV1qpdASQPMywCn0npknt0kL+kR/3HT/AN3X/wDR5UeEnI+i4x4fNZfQltlzXAuwyyBSVXyj/D2zke5gbdo/Fjh2p4C+pNr1BGCtU6/fbjkqFQE7s4PUHHQ5xI/LPi/oOYOKLQBqNO7nbX5yoFcnsoZGbDH2zj4zmcd8FuBU8f51CahFtRKbLNjdVYgqo3D3Hqzj6TJ4y8Jq5a57H2VVoDU1XBUGFRtzD0j26oDj6wP0PzTzNp+VOGedqWZULhBtVmJYgkDAHTop6nA6TQ6/Hjh73AGnXKCQNxSrp9SBZ2/LM2DxL5j0XA+Ap9uqGq8xga6CAfMZcHJB6BVyMk/PYzkfNXMOp5p5UsdeD0afSLtZb1QgphgMpZhQR7HA94H6D4PxenjfDUv07i2pxlWGf1BB7EHoQfiaTzF4x8P4HxBqvv8AUupKuaVUopHcb3Zcn8syg/o8M1/Kusr3EDz/AE/ylqgCR+wnN+Fvf4Y8zk6vRJd6WQC0ehhkeuiwgjP1wehwcQO88G8SNJxjlq/WIupWrT/8UMi7/n04Yg9Pr7zjHC/Euz/tDXU6nUat9Gl15WsdgjK61g1AgEjcs7DyFxnh3OHBbl0+nrqVnB1OnZEA3MMAsq9GDBO/8vWcX5P4ZTqfGY0PVU9H2vWL5TKprwq27RtPTAwMflA69zVzBw/mXw2Oo1C6n7HY4X0AC5WFhQMozjow989PaPDI6H+xF44cL/KDWh2vx5jv5Skk46Y2lR0A7dpE8aNBVwzwvsrprrprW6raiKFUZsycKO2SSf1ld4C/+HOq/wDXu/8AwSBzrwX47Ry5zNdfqXFdY0dg+SzGyvCqo6sxweg+J17l/wAZNBxrii041GnZyFRrlQISegBKO20n69PrOQ+CfAqOP857NRWtqJQ9oRvwlgyKNw9x6icTJ44cEp5f5zRdNWtCvpq7SqdFDeZYmVH8PRF6D3zA/RfMXH6eW+FtfqGZK1IBIVmOScAYUe5nPh48cPNuPJ12M/i2Vfvjze0vucOYtLwvkeqziCDULalOKcA+a+0Wdj0ABGST06fkDyrjvM2o5q5Xu8ngunq0ioT5yofutvdksAUZGDnA+kDvfAeN08wcNW/TWC2puxGQQR3DKeoI+DMer47XprSvqcjvtxgfTJM5N/RrvZtPrkydoahgPgkWAn9Qo/abyUbhmsy6Bup/EOjfUH5nldT5eXjxX/P1Pudb05tOmzcP4mvEAdoYFcZzj3+o/Ka3w+0UcW3McAM+T+hl9wjWV6ndsUVt/EOn79O8oNDQNRxYK3UF2z9cZP8Aynm87JfJHHtW0Wnfv4c2+F3XzDW1uCHUfJAx/oZblwFz7TVuYtIultTYAu4HIHbpj/eSdbeV5cr6/i2g/l3/AOU1YuoZsdstM+pmkb8J7p87Sr+Ya63wAz/UYx/qZJ0HFa9ccLkN8N0P6fMreXNGlunZmUMd2OvXAwJWaxfsXGDs6bWBH0zg4/1lX5/Kx0pnyamtp9fSO6fctk1/Fk0NoVgxJGemP95gv5grqswAz/UYx+5MrOZ/76v+T/qMsdLwquzhgyoyyAlvfJGe8snl8vLnyYsUxHb9wnczMxCfotautryp/MHuPzkfidlyWDyhnp06AgtuGQxJ6Dbk9PcfoaPlxynE8fKkH9OssePis3rvfZ6D/AWOBYn4CD6WJK/OQPpmb+ncu3Jw99o8+k1ncPBZqlTr19SDuhO3y8uQNq9QxIH5AY9z9NqdQlvRSyDuSF3nrkHaCOyqc9O7jp0kS77P5SEFvulcZVfXiuyt3wSQeyZ6Z6Pn8/ioVafT2L5gyGDENWSc1DqGXd6x6TjGOuO83uljq79QuoPlqGXAI3HaFHlsSD6SSd23r+hC92+abNTZcoICjcpfIXA6tuC4zuG0Lg9Op7+wg36eqolvNyMB+q5r62G1RhmHTDdh2GCSOkycP1tPCqi25ijJuXFbdfLTL7RkknBVQox1wACcwNliVbcdqVyMn/iBO3cnqMDOSCOowOvtmTtJqRqqAy9jnHb5x1x/8QM0REDnXjnwq7jHJ6V6eqy9/tKNtRSxwEfJwPbqJL8HuHW8L8P66rq3psD3ZRwQwy5I6H5EuOdeO2cB0VT1IljNeFYNn8C1vbYVx/FsrOM+817+22o1DfdJVh9b5VJCPaWpOmsvR9iuMswrB6Hs0DRfA7lrV8H5zezUaa+hDprVDOhC5LoQMn3wD+098c+WdXxnnFLNPpr70GkrUsiFhkWWEjI98EfvOjHmjUU699y0NUnEKNGVAdbSba6m3qSxBw1uSmPwqes+eG8yavXajS/3VUv0luoYbLNw8pqlZQfMx1NmQcdMe8DWPHblLU8c0emv0yPd5KutlaDLgNghlXu3VcEDr1HTvNZHEeM8w8j/AGBNA1VVVCq9jV2I1iVD0Igfu52gHbnJ+MzfRztqhy7pdQyIp1Bzgae87VGkfUehBYTYMpjcMDBJx0knhvOt+q5hrpeulVZ6VbG4qu7QLq3K6jOxyGbaEAyV9XYGBQ+CHDNVwHgGtF2murs3K9aOu02Hy2wF3YBOVA/USh4nzzxjWcHs0up4T5ruhTd9nuI6jGdnUM3cgggZx0m66bn27X8IuemvT2XC7TeSmXCvVqG21bye1nRhkZGcSRRzrbxS6r7MqFLbNQFPlWWMFrFONyK67WzaQ2exXGIFH4F8majl1L79Uhpa1URK2/HtUklnA/DnIAHfoZo3NfLnEOUfER9XpqLbgdRZfS6VtYh3kllcKOn4iuDj6Tqut59NHEdciikrRp9U9BySWbTInmizB/xuQAPatsyTwnm63Wpqw1aV2aXSK9i9Ti777epOeqYrRlPutgMDXObDrebPBxTZprBrLLQWpSt1YBdQwGK2yQNiqevzmSPBng9/CeRdTXfTbTY11pVXUhiDSgBAPfqCP0k2rn6z7PeLEprupo0oZTuKi++56hnBz5RUVWD32v8AMlcN5o1PE9Xo9h0oTUUX2ONlhZW07VpcineO7OwBI6beuYHPfAvlnV8G5yezUaa+hDpLFDOhAybKyBk++Af2n3478tavjPN9T6fTX3oNHWpatCwBF1pIyPfBB/UTe350uPBqLFWrfbw+jUkBWbD2XVVkKobJA8xsDuSveYNXz++k4VTYy0hmu1Bs3Cwfcae8VWME6mu0hgdjdiCD9ApfFrlHUcd5O0TUI9lmmrG+ofjIatAxC+7KV7fUzWeGcS4zxTko8Nq0DVItLI9z12ITWASVAcYLt+HpknPYd527gvEm4hqtUrBQKdT5SEZ6jyarMnPvmw9vgTT9Fztq9TwsWmkBWbTKtnkX4DWXMjolZOb9qhWDIcHdiBQ+AXA9TwJ9b9p091G9aCnmKV3bfMyBn8x+832ziV5rKvTuyD/A0oxztqL+GWWommUUaBdZYH3/AHoZrsJX1+7O2nqTuwzhSOmTP/tReus3FafJOur0oTDLf66kcMDkhiC3VcDopOekycrjXzREVvNUTG1ly7w96bS7Ar6SoB7nJB7e3aRuF6V04yCUYDc/Ujp2MqDz5bXwnTWmuom7QLeRlgq2PqNPQm5snbWPOYn3whlvxXWa7h76ZfM0TNfeaSfKtAXNb2Ageb1wKyMZ65z07TLXpWOtcdYmf0nf9lHbHhL5mpa569qs2N2cAn4khdCdVwNUPpbaCM+xHyJF4Bxe7WcYvp1CrU6Fmrr2MCa/MKpYLtxWwMApwACpbBE2HEu/ApOW+S3nvjUwdvnbU9LZfwpmXyyQT8Ej4yCJk0HDrNbrfMsBUbtxz0Jx2AHsJtGIxM1OkViaxa8zWvmIR2NX5o/vy/5P+ozGNZqKtIECnaVGGCknBHsR9PpJnMOhs1WqBRSw2Y7j5+sudGhTSID3CgH9pjrwsmXl5piZrE/P2ds7lUcvcNah/McYOMKPcfOZI4yCb0xSlvR8swJCekqnbr1LHOAem6TddqfsenLbWbGOi4ycnAxk/JErhx9Wx93f1UsPT3GCQe/uAxH+Q/TPt8XjU4+OMdHURqNIO5vLI8hQNowPKs2nNRUgoG/GQu3PXCkDJzgZbLHWrP2dXYvvZQjelgQzZJOHbG7DDucYElrxxbANtdpJYLt9II6quTlu25sZ/lb4mCzmVFpYiuxiqBsdB1KMwU9e/oI/UTSlh+8rsANNZ2r6CtdgVtljrWgG47SVAIY5C7j8yXwfTDU0/e6dK2HlHG07cjbYCgPbDKh6divXOJjfmAVFy9b7VLBSMddrBcd+5zkHtPsceAub7t9o6Z9PQjzCd3XGMV9/bPXECfXwyqpAFRVUBQFH4QFUKML2GFAH5ASRRSKEwowMk+5OT1JJPcymTmVLHYCu1ipwQNh/8tbP8XYhxg++DjpgnN/XyCvO1xhiuDgHopPQE9c4wAO57e+AuIlMnHRY4xXYRkAsChX8WMghuo98iXAgYdTo69Xt8xEs2kldwB2kqUJGexKsw/JiJC1PLuk1VASzS6axBswrVoVGxSiYUj+FSVHwDiWkQK2ngGlo1/nJptOt2MCwVoHHpC9GxkekAfkMTPTwymgLtqqXYjVphVG1GILKuB0UlVyP5RJcQKzRcu6TQAeVpdNVhiw2VouGKlCRgd9rMufgkT6XgWmWvaNPQFBUgeWuAVr8lSBj2r9A/l6dpYxAhNwihrFJopJVa1U7FyBW2+oA46BW9Sj2PUSPquWtHrExZpNLYN72Yeqthvc5dsEfiYgZPviWsQIFvBNPdSFaihlBtIBRSAbdwtIBH8e9t3zuOe8yf1bT5ljeVVutUJadq5sUAhVc49QAJGD8yXECEeEUG8P5NO8bMNsXcNgIrwcfwhmx8bjPqnhlNFwdaqlYGwhgqgg2ENaQQO7EAn5I6yXECs0/L2l03mbNNpk8xlazbWg3lW3KXwOpDdR8HrMv9T6fL/cUfeK62ehfWLDusD9OoYkkg9yesnRAr9PwPTaXXecmnoS4qFNi1oLMABQN4GcYAGPoJmThtSaZKxVUK6yrIgUbUKnKlVx0IPUYkqIFXZy7pLdm7S6ZvLZmrzWh2Fn3sV6dMv6j9eveZa+CaeriJvFFAvPe0IvmHIAPrxnsAP0k+IFdTwHS0LaF02nUXAi4CtALAc5Fgx6gdzdD/iPzPdHwPTaGhEq09FapYbEVUUBXIKllAHRtpIz8GWEQIOg4Pp+G32PTRTS9hzYyIqs5yTlyB16kn9TJ0RAREQPMT2IgeEZjE9iB5iMT2IHmIxPYgfK1hWJAAJOTj3OAMn5OAB+gniVitcAADJOB06k5P7k5/WfcQPMT2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562100"/>
            <a:ext cx="5191125" cy="3267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786446" y="6072206"/>
            <a:ext cx="2368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(ww.mastihashop.com)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1" dirty="0"/>
              <a:t>Παράδειγμα</a:t>
            </a:r>
            <a:br>
              <a:rPr lang="el-GR" sz="2400" b="1" dirty="0"/>
            </a:b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/>
              <a:t>Διαθέτει δικά της σημεία πώλησης </a:t>
            </a:r>
          </a:p>
          <a:p>
            <a:endParaRPr lang="el-GR" sz="2000" dirty="0"/>
          </a:p>
          <a:p>
            <a:r>
              <a:rPr lang="el-GR" sz="2000" dirty="0"/>
              <a:t>Παράγει προϊόντα που βασίζονται στη φυσική </a:t>
            </a:r>
            <a:r>
              <a:rPr lang="el-GR" sz="2000" dirty="0" err="1"/>
              <a:t>Mαστίχα</a:t>
            </a:r>
            <a:r>
              <a:rPr lang="el-GR" sz="2000" dirty="0"/>
              <a:t> Χίου  που αποτελεί προϊόν-πρόταση ευημερίας σε συνδυασμό με τις σύγχρονες αντιλήψεις περί του </a:t>
            </a:r>
            <a:r>
              <a:rPr lang="el-GR" sz="2000" dirty="0" err="1"/>
              <a:t>well</a:t>
            </a:r>
            <a:r>
              <a:rPr lang="el-GR" sz="2000" dirty="0"/>
              <a:t> </a:t>
            </a:r>
            <a:r>
              <a:rPr lang="el-GR" sz="2000" dirty="0" err="1"/>
              <a:t>being</a:t>
            </a:r>
            <a:r>
              <a:rPr lang="el-GR" sz="2000" dirty="0"/>
              <a:t>, τις διογκούμενες διατροφικές και περιβαλλοντικές ανησυχίες, την διάθεση αναζήτησης σταθερών αξιών και πολιτιστικών αναφορών </a:t>
            </a:r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207167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Κίνδυνοι από την εφαρμογή στρατηγικής διαφοροποίησης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l-GR" sz="2000" dirty="0"/>
              <a:t>πιθανότητα μίμησης ή αντιγραφής του προϊόντος από τους ανταγωνιστές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/>
              <a:t>η αγορά στόχος έχει εξειδικευμένες απαιτήσεις και υπάρχει κίνδυνος αλλαγής των απαιτήσεων αυτών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/>
              <a:t>αυξημένα κόστη ικανοποίησης και προσέγγισης της αγοράς στόχου (μάρκετινγκ, έρευνα και ανάπτυξη)</a:t>
            </a:r>
          </a:p>
          <a:p>
            <a:pPr lvl="0"/>
            <a:endParaRPr lang="el-GR" sz="2000" dirty="0"/>
          </a:p>
          <a:p>
            <a:pPr lvl="0"/>
            <a:r>
              <a:rPr lang="el-GR" sz="2000" dirty="0"/>
              <a:t>η ευαισθησία στην τιμή δημιουργεί προβλήματα στην εφαρμογή των βασικών αρχών διαφοροποίησης.</a:t>
            </a:r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3 - Θέση αριθμού διαφάνειας"/>
          <p:cNvSpPr txBox="1">
            <a:spLocks/>
          </p:cNvSpPr>
          <p:nvPr/>
        </p:nvSpPr>
        <p:spPr>
          <a:xfrm>
            <a:off x="6429388" y="60007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l-GR" dirty="0"/>
              <a:t>Παπαδάκης, </a:t>
            </a:r>
            <a:r>
              <a:rPr lang="en-US" dirty="0"/>
              <a:t>201</a:t>
            </a:r>
            <a:r>
              <a:rPr lang="el-GR" dirty="0"/>
              <a:t>2</a:t>
            </a:r>
            <a:r>
              <a:rPr lang="en-US" dirty="0"/>
              <a:t>)</a:t>
            </a:r>
            <a:endParaRPr kumimoji="0" lang="el-GR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Στρατηγική Εστίασης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sz="2000" dirty="0"/>
              <a:t>η επιχείρηση επικεντρώνεται σε ένα τμήμα (</a:t>
            </a:r>
            <a:r>
              <a:rPr lang="el-GR" sz="2000" dirty="0" err="1"/>
              <a:t>niche</a:t>
            </a:r>
            <a:r>
              <a:rPr lang="el-GR" sz="2000" dirty="0"/>
              <a:t>) της αγοράς με ιδιαίτερα χαρακτηριστικά στο οποίο παρέχει ένα προϊόν ακολουθώντας στρατηγική χαμηλού κόστους ή διαφοροποίησης </a:t>
            </a:r>
          </a:p>
          <a:p>
            <a:pPr algn="ctr">
              <a:buNone/>
            </a:pPr>
            <a:endParaRPr lang="el-GR" sz="2000" dirty="0"/>
          </a:p>
          <a:p>
            <a:pPr>
              <a:buNone/>
            </a:pPr>
            <a:r>
              <a:rPr lang="el-GR" sz="2000" i="1" dirty="0"/>
              <a:t>Μεταβλητές εστίασης:</a:t>
            </a:r>
          </a:p>
          <a:p>
            <a:r>
              <a:rPr lang="el-GR" sz="2000" dirty="0"/>
              <a:t>γεωγραφικός χώρος</a:t>
            </a:r>
          </a:p>
          <a:p>
            <a:r>
              <a:rPr lang="el-GR" sz="2000" dirty="0"/>
              <a:t>τύπος καταναλωτή (καταναλωτές με ιδιαίτερες ανάγκες)</a:t>
            </a:r>
          </a:p>
          <a:p>
            <a:r>
              <a:rPr lang="el-GR" sz="2000" dirty="0"/>
              <a:t>γραμμή προϊόντος </a:t>
            </a:r>
          </a:p>
          <a:p>
            <a:endParaRPr lang="el-GR" sz="2000" dirty="0"/>
          </a:p>
          <a:p>
            <a:pPr algn="ctr">
              <a:buNone/>
            </a:pPr>
            <a:r>
              <a:rPr lang="el-GR" sz="2000" dirty="0"/>
              <a:t>Το τμήμα της αγοράς θα πρέπει να είναι ελκυστικό, να έχει αγοραστική δύναμη και να είναι ικανό σε μέγεθος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1" dirty="0"/>
              <a:t>Παράδειγμα </a:t>
            </a:r>
            <a:br>
              <a:rPr lang="el-GR" sz="2400" b="1" dirty="0"/>
            </a:br>
            <a:r>
              <a:rPr lang="el-GR" sz="2400" b="1" dirty="0"/>
              <a:t>(εστίαση με ηγεσία κόστους)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72098"/>
          </a:xfrm>
        </p:spPr>
        <p:txBody>
          <a:bodyPr>
            <a:normAutofit lnSpcReduction="10000"/>
          </a:bodyPr>
          <a:lstStyle/>
          <a:p>
            <a:r>
              <a:rPr lang="el-GR" sz="2000" dirty="0"/>
              <a:t>Ιδρύθηκε το 1975 από τον </a:t>
            </a:r>
            <a:r>
              <a:rPr lang="en-US" sz="2000" dirty="0" err="1"/>
              <a:t>Amancio</a:t>
            </a:r>
            <a:r>
              <a:rPr lang="en-US" sz="2000" dirty="0"/>
              <a:t> Ortega </a:t>
            </a:r>
            <a:r>
              <a:rPr lang="el-GR" sz="2000" dirty="0"/>
              <a:t>και </a:t>
            </a:r>
            <a:r>
              <a:rPr lang="en-US" sz="2000" dirty="0" err="1"/>
              <a:t>Rosalia</a:t>
            </a:r>
            <a:r>
              <a:rPr lang="en-US" sz="2000" dirty="0"/>
              <a:t> </a:t>
            </a:r>
            <a:r>
              <a:rPr lang="en-US" sz="2000" dirty="0" err="1"/>
              <a:t>Marain</a:t>
            </a:r>
            <a:r>
              <a:rPr lang="en-US" sz="2000" dirty="0"/>
              <a:t> La Coruna</a:t>
            </a:r>
          </a:p>
          <a:p>
            <a:r>
              <a:rPr lang="el-GR" sz="2000" dirty="0"/>
              <a:t>Τα κεντρικά γραφεία βρίσκονται στην Ισπανία</a:t>
            </a:r>
          </a:p>
          <a:p>
            <a:r>
              <a:rPr lang="el-GR" sz="2000" dirty="0"/>
              <a:t>Το ετήσιο  καθαρό κέρδος εκτιμάται στα 2,4 </a:t>
            </a:r>
            <a:r>
              <a:rPr lang="el-GR" sz="2000" dirty="0" err="1"/>
              <a:t>δισ</a:t>
            </a:r>
            <a:r>
              <a:rPr lang="el-GR" sz="2000" dirty="0"/>
              <a:t> ευρώ</a:t>
            </a:r>
          </a:p>
          <a:p>
            <a:r>
              <a:rPr lang="el-GR" sz="2000" dirty="0"/>
              <a:t>Παρέχει ρούχα για γυναίκες, άντρες και παιδιά καθώς και είδη σπιτιού</a:t>
            </a:r>
          </a:p>
          <a:p>
            <a:r>
              <a:rPr lang="el-GR" sz="2000" dirty="0"/>
              <a:t>Έχει παρουσία σε 86 χώρες με 6.009 καταστήματα</a:t>
            </a:r>
          </a:p>
          <a:p>
            <a:r>
              <a:rPr lang="el-GR" sz="2000" dirty="0"/>
              <a:t>Εστιάζει σε νέους καταναλωτές (15-35) με χαμηλό έως μέτριο εισόδημα και με άποψη και στυλ </a:t>
            </a:r>
          </a:p>
          <a:p>
            <a:endParaRPr lang="el-GR" sz="2000" dirty="0"/>
          </a:p>
          <a:p>
            <a:pPr>
              <a:buNone/>
            </a:pPr>
            <a:r>
              <a:rPr lang="el-GR" sz="2000" i="1" dirty="0"/>
              <a:t>Τα βασικά σημεία επιτυχίας της εταιρίας είναι:</a:t>
            </a:r>
          </a:p>
          <a:p>
            <a:r>
              <a:rPr lang="el-GR" sz="2000" dirty="0"/>
              <a:t>Ενεργή συμμετοχή των καταστημάτων στην πώληση</a:t>
            </a:r>
          </a:p>
          <a:p>
            <a:r>
              <a:rPr lang="el-GR" sz="2000" dirty="0"/>
              <a:t>Μικρός χρόνος προετοιμασίας κάθε </a:t>
            </a:r>
            <a:r>
              <a:rPr lang="en-US" sz="2000" dirty="0"/>
              <a:t>collection</a:t>
            </a:r>
            <a:endParaRPr lang="el-GR" sz="2000" dirty="0"/>
          </a:p>
          <a:p>
            <a:r>
              <a:rPr lang="el-GR" sz="2000" dirty="0"/>
              <a:t>Μικρός όγκος παραγωγής</a:t>
            </a:r>
          </a:p>
          <a:p>
            <a:r>
              <a:rPr lang="el-GR" sz="2000" dirty="0"/>
              <a:t>Δημιουργία αξίας από τη διαφοροποίηση του προϊόντος</a:t>
            </a:r>
          </a:p>
          <a:p>
            <a:r>
              <a:rPr lang="el-GR" sz="2000" dirty="0"/>
              <a:t>Σχεδίαση και παραγωγή προϊόντων στα κεντρικά της εταιρίας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5122" name="AutoShape 2" descr="data:image/jpeg;base64,/9j/4AAQSkZJRgABAQAAAQABAAD/2wCEAAkGBxEPDw8PDxIWDw8NDw0ODw8PEhIPDw0NFBQWFhQRFBQYHCggGBolHBQUITEhJSkrLi46Fx80ODMsNygtLiwBCgoKDQ0OFg8QFCwcHBwsLCwsLCwsLCwrLCwrLCwsLCwsLCwsLCwsLCwsLCwsLCwsLDc3LCw3LC4rNywrLDcsK//AABEIAJMBVgMBIgACEQEDEQH/xAAcAAEAAgIDAQAAAAAAAAAAAAAAAQIEBgMFBwj/xABFEAABAgMECAQEBAQDBgcAAAABAAIDERMEElFhBRQhMVKRofAGQWKxByJxgSMyQtEzU5LBFXLSJENjgqLhFzREVIOTlP/EABcBAQEBAQAAAAAAAAAAAAAAAAABAgP/xAAaEQEBAQEBAQEAAAAAAAAAAAAAARECMUEh/9oADAMBAAIRAxEAPwDxq8cVF4ripjFKeaDlvHFLxxXFTzSnmg5b5xU3ziuGnmlPNBz3yoLiVxU80p5oOYOIU3ziuCn6kp+pBkVDilQ4rHp+pTT9SDmmrVDisen6kp+pBkVDj7JVdisel6kpniQZIiux9kqux9ljUjxJSPEgyazsfZKzsegWPTPElI8R7+6DJrOx6BRWdj0Cx6R4ilI8SDKru7ASs7sBYtI8SUjxIMsRzl/S39lbWDl/S39lhUjxJTPEUGbXOX9Lf2UVzgP6W/ssOmeJKZ4kGVV85Cf+UKTHdlyCxKbuJKbuJBk1jlyCVTlyWNTdxKbjuJBzOdPel/BcNx3ElN3Eg575UXyuGm7iUXHcSDIDyl8rHuu4lNx3Eg5i4ql8rjLHcSqWHiQc9UpVKx7hxS6cUGRVKLHuHFEC43FLjcU+TuaSZ3NAuNxS43FPl7mny9zQLjcUuNxSTe5p8vc0C43HqlxuKfL3NJM7mgXG4pTbj1UyZ3NPk7mgi43HqlxuPVTJnc0kzuaCLjceoU3G49UkzuaSZ3NAptx6pTbj1STO5pJnc0Cm3HqEptx6hJM7mkmY+6BTbj1CU249QkmYqZMQRTbj1CU249Qpusx90usxQRTbj1CU249QpusxS6zHqUEUm49QlJvF1Cm7Dx6pdZigUm8XslJvF7KbsPFLsPHqgik3i9kpN4uoS5DxVg2Hj1QVot4uoU0W8XUJch49VFxmPVBNFvF1Cii3i9kuMx6pcZj1QKLeL2U0W8XUKLjMeqm4zHqgUG8XUJQbxeyXGY9Upsx6oIMBvF7KphDH2V6bOLqqljMeqCKYxUUxipuMxS63HqgimMUU3W4ogm8xReZ2EvMw6JeZh0QJtSbUvMw6JeZggXmJeb2EvMw6LJs9iMQXmNmN3kgxrzFN5nYWadFRN1PqP3Ut0TEO6GT9x+6DBvM7CXmYdCu4geGLVE/JZnOltMruwc1kt8E6QJkLFEMt8rmz/qQa9eZh0KXmdhbEfBGkP/ZxP+j/AFLrNLaJiWNzWWmEYL3gkMcWl13GQJkPqgwZs7BS8zsJeZgl9mHRAvM7BSbOwUvMw6K0JrXOa1rS5ziGtaASXOOwADFBW8zsFTOH2CpiBrXFrmyc0lrgQQQ4bCCq3oeHRBM4fYKTh9gqLzMOiXoeHRBM4fYKicPuaXoeC2PRvga32lkKJAsjojI7KsNwfBF6HMi9teJbQd6DXZw+5pOH3NbNa/AOkYJAiWNzSRMfiQDs+z1xQ/BNucZCyn7xYA93qbBr04fc0nD7mu0tHh6PDcWxIDmlpIO1pExmDIrh/wAKf/KPMD+6owZw+5qZw+5rnj2Mw9r4bmjGRlzCx70PD3QTOH3NPw+5qL0PD3ScPD3QPw+5p+H3NROHh7pOHh7oJ/D7mn4fc1E4fc1LQwzIBIbtJkdg3bUD8Puafh9zVZs7mk4fc0Fvw+5p+H3NVnD7mk4fc0FpQ+5qpudzU/h9zVTc7mgfJ3NPk7mo+TuafJ3NBPydzRR8nc0QWqNw9kqNwSsMErDBBFQYdAlQYdAprDBRVGCCagw6Bd3ZbWxtlutddiEm8R+aFCmS531Pygf5l0dUYLk1r5bvkcht+6C7rRD8mE5uebxzMkFph/yz/W791wVRh7KQ8EyAmTsAG8lBn6Ph6xFZBhQi6JEddaKjgPqTPYBvmvbPDUWz6JgizwWVy6USNElIujESMiZmQ3BdT4B8GmzWd0aK3/aY7ZEHfBhn9Az8zy8l350O1jXRIrhDhw2ufEe4yaxgEy4n6LPXU8WRzaX8eCBBfFpBgbJrZmbokQ/lY0S2k9ACfJeCaZ0s+0xokaMakSI8uc7eJ8LfSNwXaeMPEetRvkm2BDvNs8M72wzviv8AW/oJBa6I4w9lZMS1NZuHQJWbw9FFcYeyVxh7KiazeHot9+Fej21tffDvCzkts7Tsa6ORtef8oOzN2S0jRtnfaY0OBCE4kZ4Y3AT3k5ATP2XuXh7RkJsAQoDmuZZnOgOkdtVp+e96pkk/VS3BoPxQ0aBHNubDAZaCBGDRNrI8tjv+YDmDitGrMw6Be/6V0GLRAiwH/liNlPfddva4ZggFeEaRhOs8aJAitlEhOLHCQ3jzGR3/AHSXRj1mYdErNw6BNYbh7KDHbh7KiazcOgWTZNLxIJDoEWNBI3GFEdDlyKwjFGHsovjBB7zovSEW02SyxIzjEe+zwXOe7e510TJzUeKXQv8ACNINe2b6cNzdnkHsJAPks3wro+9oywOA32SAfvdXW+NrK5uj7ZvlRdP6AgrnLNarxOtC/l9T+6yrLpC6fke6H6Xm/CORG8fVdfUbh7JUGC6Mt+0Q7WWktb8zTdewfNI/3BxWD4h8NljHR2Qi25N0Rt2Qu+bgu2+DD3RLVaGgfK2zzcfLY9twdX816jaYTXBzXCYcC0jEESITTHzZVZh0CiqzDoFeLFa1zmgbGkgbtwKprDcPZAqsw6JVZh0TWG4eyqYww9kFqrMOi2TRFiaIBc5v8cTI/wCH5fv9wuj0VZtYjQ4QnJx+YjyYNrunuFuloAP5ZXRsF3aABskOSDTNIQGwXlhGze0y2OasaozDott0lYhFh7BN7ZlueS1Mx2jYWkEbCCBMFBFRmHRKjMOinWG4eyaw3h9kEVGYdFF9mHRW1huHsqmM3D2QVvtw6Jfbh0Sq3D2Sq3BBN9uHRQlVuHREFqvpSr6UrZJVyQKuSVhwpWyStkgVRwpWHClXJK2SCTG9K3j4d6AqRYdpit2TnAYRvI/3hHtzwXQeGNEG1RLzxKBDPz/8R3AP7/8Adeu+GIM4o2bGjYBuA3SVkTWwaQtLoTGNZ+ZxwmvK/iN4sdFnY2vvQ4b/AMYg7I0dp/h7N7GHfifpt2n4neKRZW6tBdK0RGfM9u+zQTvcPW7c3DacF4q60T/TIASAwCmQ/UGNMzIJJ2n6q2sCX5VLbTL9KqbR6SiorjhUGL6VJj5Ls/DGiYmkLXCssMEVDOI/+VBbte/7DdmQPNB3nhY6jZI2kSA2NGa6zWO8NrZzvxgMgD/SR+pc/wAOfEtK0mC8kQrQQPmO6Jua4nE7icwsDx3pdkSOINnErNZWULOBuEJuwvzvFu/BjcVq7I5aQ4DaExH0uYpunILzH4oaImG25jbxEoceW+7+h/23fcYLd/AWmBpCxteSKsMCFGHmXS2P+42813ek9Aw3w3Q3Tc2I1zHNO4tIkQsyY1a+Zq44fZK44fZdp4j0e+w2qLZngmmZsd/MhH8ruXsV1msekrSKGMOFRUGCsY2RVauSD3/wDpRzNHWJp+ZogMEjvEsFsPjMMiaG0i4DbqdodyaT/Za34LsIfoqwOBk4wB9yHOH9l3Wmg9uidJw3j/0FsLcxScdix3x5Tnr4+b5kiYhukdxu7Cuw0V4ftdrcBAs0RwP6y0shN+rzsXpHwb8aBrmaPtLvw3kiyOd/u4h2mATgdpb9xgvXNJicPZ5ELWq1LwB4PboyzEXg+0Wi6+PEAk3YPlhsntuiZ2neSTs3DpviL4obYYb4bHA2p7ZNa2RMEHZUdhkPP6Arq/iPpnSliDS2MWWKL8rHQIbWxGu/lviGd04Eb/svJ4tuLiSQ4kkuJcS5znHe5zjtJzUk+lriEZvClccPsraz6So1n0laRWuOH2VTEGCs6PPyXJY4To0RkJg+aI4NB8hPzOQ3/ZB3ugjqtljW4iTz+FZ9075/KR9wXf8AxJ4e0gCRDdsZE2M8qcXh+h3hcfi61ta6HZIf8OytAIxiEDf9Gy+5cuhgxpGRmGmU5b24OGYVRvrhIrofEViDfx2tmCQIgA3O8nfddxo61VoXzfxYUmxPVwvGRC5w0OBa4TaRIjEFFaFWHD0CVhw9As7SsE2eKWEEt/Mx3EzH6+SxNZ9JUFKzeHoEMZvD7K2s+kobQOEoOOqMPZKg4fZSY2RUVskCqOH2UK1bJQgtXyKV8iorZFK2RQK2RU1siorZFK2SBXyKzdEWJ9qiiGwSG97zuhs8z+wWLADoj2sY0uc8hrQPMr0TRGj22WEGDa922K/idgMh5IM2x2ZkJjYUMSYwSGJxJxJXbRdOs0dZnxyL0Z/4dnhH9cSU5n0jeT+4XXiK2Gx0WIbrIYvOOA/ucl514i00+0xi90wALrGT/gwvJv8AmO8larMYekNIPjRHxIjjEfEeXvef1vO8/TyA8guBseX6SqtjZKxtM/IrLSTaDwlRXyKMikkANJLiAAN5J2ALsPEOj32K0PszyHvhthuJaCBN7A6UjhNB1tbIr1Dws+z6I0ZrFqhOj2rTLXMZBhRBCiwdHtH5r+9t4kGY27WYLU/AGgf8StrYcT5bLAabRbIh2NZZmbSCfKe7mfJcfjXT5tlriPaCIQkyC3dcs7f4YIxIJcc3S8kGfFjaOeZ6haBkLRsA8gNu4CSsyLooCRsFqJ27rSAMvNacIxwQxjgqj07wh4isVjtLRZoEayttDmQXxI8URobGk7HubPyPKZXsVo0THO2oHZykvk4RiDOS+l/hB4sGkLA2FEM7RYrsJ4cfmfCl+HEz2C6c25qW54ua1j4reE4sWzG1tbei2MFzpb32f9Qzl+bmvE9Y9JX2dGs7XtIIBBBBB2gg+RXy58SfDZ0Vb3wQ0mzxRWszvKkTtZ9WmY+l3FSXTGpOjZKKuSl0bJVMXJUfQnw/iNOhrAJ7RCf9f4j13WmHl+jra3eRZLW37GE5a38OdHxI2h7E9g2XY7eUaIP7Ls7cYkKDaGPBAdAjt25sctbsxnyvnSBaLpB2+W4yOIIPkRvBX0H8PfGH+IWUwYzp2uzsaXHdrEHcIwGPk4eR+q+eWxNg2eS7HQmmYlljQ40J1yJDdeY47tu9rsWuGwj9llp9LWiwwrTZ4kCO0PhxAWuacPIg+RB2grwDxp4diaLtFNwMSDEmYEYbnt4XYOHnzXu/g7TUO32YR4eyZuxIZ/NCigfMw/2PmJLl8SaDhW2zvgRmza7a1w/NDeNz2nELG5Ws2PmHWfSVGs+krtvEui4uj7Q6zxmzI2siD8kWH5Pb+3kuodaJ+S2yqYs/Jbd4IsrYcO0aQisLmQBShN3l8QyvSGMi0f8AMVqUIue5rGNLnPcGtA3ucTIAfdbr4+jtscGx6JhSJs0IRrU5v67S+Z283H7twSejp7ULO97nmBaJvc55JLdriZk9VwOhWf8Akxx/Suo1gqDHOCo7+yWqHBIcIcYXWuaSbpBYdsjiAtgYZhr27WuAcCNxBWgstBBBGwjato8M6RBNE7GRCTCn+h+90P8AuEHZaSsVeEWj+I2boZz4fof2WkujkEgtIIJBB3gjeF6GTIroPFNjkNZYJjYIwHkdwf8AfcftioNb1n0lQbT6So1sYIbUMEFTGyStkoNoGCivkgtWyRRXyUILVckq5FK2RStkUCrkhi5KDGyKVckGweHbdZ4DTEfeMZ0xsYSIbMAcT5rtx4ks+L//AK3LSax8pj7o2O4eZ5lVG46R0vZ7SGMfEisY03rrIRIc7ycZjbLyC47No/Q5BMS12prp7JWeezE/KtVFrdieZUm2uxPNBtsaw6GEgy2WsjOzD/SqQ7Bof9VstX2so38lqmtvxPNQLW/E8yivQdBWjQtijCOIlotMRm2HVgFohu4gAN+ZXV6Rttgt2lLVHtUWPCs0RsJ0MwIQfFc5rGMkWu/KPld0WpG1uxPMqtc79s8fNQez6G8QeHrJYbRYoQtUray5aYroLjGiiUhNw2ACZ2AAbTs2leWaeNnbF/2V8WLDN43o7BDiAz8wBIrr22x483cymtE7wSmCtf0qpi5KxtGRUGNkUHJYyx0RjYhMOGXAPeG3yxvmQ0b16h8P9LaF0XFNoNqtESK5joZnAeIYYSDsaG79g3krymrkVbWHYnmUH0034vaHA/jRP/zR/wDSte8Y+NfD2lIIhWl0ZxhkuhRIUCKyLCedhLSRLb5gzBXg+tOxPMoLU4eZ5pkNdrpyDY4YabJHiRyXkFkWDTuMkZG95ndskubRFk0e5kJ9qtMVjnF1WDBgElgDiBKIZgzEju810brQTvmVFcjdMfdB754Y+JOibBZ4dlgviiDBvBjDZ4jnSLi4uLsSST91m6X+J2ho8NzHGKS4Ef8Alonn5L53baXDzPMq+uvxdzKSQbXpCxaGuxHQo9rY6RLIWr3oc/IXnEEDmtPMTJXfa3HeXH6lUrZFBt3w78WO0fag90zAeLloYBeL4Y/K8DjaeYmvWf8AxV0X5vi/Q2d/9l88iNLbIq5tbj5nmVMlWV7H4p8VaD0jDpxXRflJLIjYEQPhuxBl03LzDTlmsjCzVLQ+0XiQ4RIBgmGMZz+bkF1WtuxI+5Va585k4zTE1v8A4bfoWxxmR3RrRaIkM3mX7OWw2O4g0bz9SsHxladHR4ka1WaNGMWKb5hRIJDC7YNjju3ZrU2W5483cypdbnH814jAklXDXGY/pKoYuS5DafSVUx/SUFC/Jdvo9lnaGmJFeHfK50NsNwuPaZiThNdSYuS5BbHjzPMoNwdp6zn9Tv6H/sn+OWaRaXktcCHAw3kOad4IktQ11+LuZVRan4nmVUd6+HYCdkaJDypOiAdAV0eselW1t3nMqptHpKiqmN6VFXJSY+RUVckCrkoU1ckQKwwKVhgVNYdhKw7CAIowSqMErBKw7CBVGCiqMFNYdhKwQRVGCmqMFNYdhK47CCKww6JWGHRWrjsJrA7CCtYYKa4wU6wOwp1huHRBWuMD0TWBgeitrA7Caw3sIK6wMCmsDAq2sN7Cay3sII1gYFRXbh0CtrLewp1lvYQUrjDoErjDoFfWW9hNZbh0QUrjA8krNw6BX1luHRNZbnyQUEcYHkFNcYHoray3sJrLcDyQV1hvCeQTWBgeitrLcOia03PkgpXGBSuOEq+tDPkmtDPkgpXHCeQSuMD0V9ZbgeSa03A8kFNYGBU6xkVbWW4FRrLcDyQRrGRSuMCray3A8k1luB5IKVxwlTWHCVbWRgVGsjAoIrjhPRTrA4SmsjAprIwKBrHpKaz6SmtDAprTcD0QVMfIqtXIq7rQMD0VKwwKBVyKhTWGBRBao3sJUb2FM2YhJtyQVqN7CVG9hWvNySbMkEVG9hKrewpvMyS83JBFVvYSq3sKbzMkvMyQKrewlZvYS8zJTeZkgVm9hKzewl5mSm8zJBFdnYU129hL7MkvsyQK7ewldvYU32ZJfZkgiu3sJXb2FN9mSX4eXJBFdvYSu3sKb8PLklSHlyQRXb2Ert7CmpDy5JUh5ckEV29hK7OwrVIeXJRUh5ckEawzsJrDOwrVIeXJKkPLkgrrDOwmsM7CtUh5clFSHlyQRrDOwmsM7CmpDy5JUh5ckEaw3sJrDewpqQ8uSVIeXJBGsM7Caw3sKakPLklSHlyREaw3sJrDewpqQ8uSVIeXJA1hnYUG0M7CmpDy5JVZlyQRrLewmsM7CmqzLklVmXJBQx24dFUxW9hchiMy5KhiN7CKrVCKajewiCKQw90pDD3RECkMPdKQw90RApDD3U0hh7oiBSGHulIYdSiIFIYdSppNw6lEQBCbh1KUW4dSiIFJuHUpRbh1KIgUW4dSpotw6lEQKLcOpSi3DqURAotw6lBBbh1KIgGC3DqUotw6lEQKLcOpU0W4dSiIFFuHUpQbh1KIgUW4dSlBuHUoiBQbh1KUG4dSiIFFuHUpQbh1KlERFBuHUpQbh1KlEVWi3DqVNBuHUqURAwG4dSqmC3DqURBFFuHUqaLcOpREAwW4dSqGGO5oiKimFCIg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265238"/>
            <a:ext cx="6134100" cy="2647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6" name="Picture 6" descr="https://encrypted-tbn0.gstatic.com/images?q=tbn:ANd9GcQU2K9bmdU_Xn9P-PLoDRCyS5XADQPLR0glNAc6s70jU_DRl7rnSqoK7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0"/>
            <a:ext cx="2071702" cy="1071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Είδη στρατηγικής</a:t>
            </a: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09764"/>
              </p:ext>
            </p:extLst>
          </p:nvPr>
        </p:nvGraphicFramePr>
        <p:xfrm>
          <a:off x="428596" y="1142984"/>
          <a:ext cx="8501122" cy="484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1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43"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000066"/>
                          </a:solidFill>
                        </a:rPr>
                        <a:t>ΕΠΙΠΕΔΟ</a:t>
                      </a:r>
                      <a:r>
                        <a:rPr lang="el-GR" sz="1600" baseline="0" dirty="0">
                          <a:solidFill>
                            <a:srgbClr val="000066"/>
                          </a:solidFill>
                        </a:rPr>
                        <a:t> ΣΤΡΑΤΗΓΙΚΗΣ</a:t>
                      </a:r>
                      <a:endParaRPr lang="el-GR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000066"/>
                          </a:solidFill>
                        </a:rPr>
                        <a:t>ΚΑΤΗΓΟΡΙΑ ΣΤΡΑΤΗΓΙΚΗΣ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000066"/>
                          </a:solidFill>
                        </a:rPr>
                        <a:t>ΕΙΔΟΣ</a:t>
                      </a:r>
                      <a:r>
                        <a:rPr lang="el-GR" sz="1600" baseline="0" dirty="0">
                          <a:solidFill>
                            <a:srgbClr val="000066"/>
                          </a:solidFill>
                        </a:rPr>
                        <a:t> ΣΤΡΑΤΗΓΙΚΗΣ</a:t>
                      </a:r>
                      <a:endParaRPr lang="el-GR" sz="1600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631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4D4D4D"/>
                          </a:solidFill>
                        </a:rPr>
                        <a:t>Εταιρικό επίπεδο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Στρατηγικές</a:t>
                      </a: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 Σταθερότητας</a:t>
                      </a:r>
                      <a:endParaRPr lang="el-GR" sz="16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Στρατηγική</a:t>
                      </a: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 καμίας αλλαγής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Στρατηγική συγκομιδής κερδών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Στρατηγικό διάλειμμα</a:t>
                      </a:r>
                      <a:endParaRPr lang="el-GR" sz="16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029">
                <a:tc>
                  <a:txBody>
                    <a:bodyPr/>
                    <a:lstStyle/>
                    <a:p>
                      <a:endParaRPr lang="el-GR" sz="1600" b="1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Στρατηγικές Ανάπτυξης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Κάθετης</a:t>
                      </a: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 ολοκλήρωσης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Οριζόντιας ολοκλήρωσης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Διαφοροποίησης δραστηριοτήτων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Συγκέντρωσης – διείσδυσης αγοράς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Ανάπτυξης αγοράς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Ανάπτυξης προϊόντων</a:t>
                      </a:r>
                      <a:endParaRPr lang="el-GR" sz="16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097">
                <a:tc>
                  <a:txBody>
                    <a:bodyPr/>
                    <a:lstStyle/>
                    <a:p>
                      <a:endParaRPr lang="el-GR" sz="1600" b="1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Στρατηγικές</a:t>
                      </a:r>
                      <a:r>
                        <a:rPr lang="el-GR" sz="1600" baseline="0" dirty="0">
                          <a:solidFill>
                            <a:srgbClr val="4D4D4D"/>
                          </a:solidFill>
                        </a:rPr>
                        <a:t> Διάσωσης - Αναστροφής</a:t>
                      </a:r>
                      <a:endParaRPr lang="el-GR" sz="1600" dirty="0">
                        <a:solidFill>
                          <a:srgbClr val="4D4D4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Ανόρθωσης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 err="1">
                          <a:solidFill>
                            <a:srgbClr val="4D4D4D"/>
                          </a:solidFill>
                        </a:rPr>
                        <a:t>Αποεπένδυσης</a:t>
                      </a:r>
                      <a:endParaRPr lang="el-GR" sz="1600" dirty="0">
                        <a:solidFill>
                          <a:srgbClr val="4D4D4D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Αιχμαλωσίας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Ρευστοποίησης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631">
                <a:tc>
                  <a:txBody>
                    <a:bodyPr/>
                    <a:lstStyle/>
                    <a:p>
                      <a:r>
                        <a:rPr lang="el-GR" sz="1600" b="1" dirty="0">
                          <a:solidFill>
                            <a:srgbClr val="4D4D4D"/>
                          </a:solidFill>
                        </a:rPr>
                        <a:t>Επιχειρηματικές μονάδες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>
                          <a:solidFill>
                            <a:srgbClr val="FF0000"/>
                          </a:solidFill>
                        </a:rPr>
                        <a:t>Στρατηγικές Επίτευξης</a:t>
                      </a:r>
                      <a:r>
                        <a:rPr lang="el-GR" sz="1600" baseline="0" dirty="0">
                          <a:solidFill>
                            <a:srgbClr val="FF0000"/>
                          </a:solidFill>
                        </a:rPr>
                        <a:t> Συγκριτικού Πλεονεκτήματος (Ανταγωνιστικές Στρατηγικές)</a:t>
                      </a:r>
                      <a:endParaRPr lang="el-GR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Ηγεσίας κόστους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Διαφοροποίησης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600" dirty="0">
                          <a:solidFill>
                            <a:srgbClr val="4D4D4D"/>
                          </a:solidFill>
                        </a:rPr>
                        <a:t>Εστίασης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20F3C-86CF-4C67-8904-4B328712343E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2400" dirty="0"/>
              <a:t>Τα βασικά σημεία επιτυχίας της εταιρίας είναι: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643602"/>
          </a:xfrm>
        </p:spPr>
        <p:txBody>
          <a:bodyPr>
            <a:noAutofit/>
          </a:bodyPr>
          <a:lstStyle/>
          <a:p>
            <a:r>
              <a:rPr lang="el-GR" sz="2000" dirty="0"/>
              <a:t>Μικρός όγκος παραγωγής</a:t>
            </a:r>
          </a:p>
          <a:p>
            <a:r>
              <a:rPr lang="el-GR" sz="2000" dirty="0"/>
              <a:t>Δημιουργία αξίας από τη διαφοροποίηση του προϊόντος</a:t>
            </a:r>
          </a:p>
          <a:p>
            <a:pPr>
              <a:buNone/>
            </a:pPr>
            <a:r>
              <a:rPr lang="el-GR" sz="2000" dirty="0"/>
              <a:t>      Φθηνά  αλλά υψηλού σχεδιασμού ρούχα</a:t>
            </a:r>
          </a:p>
          <a:p>
            <a:pPr>
              <a:buNone/>
            </a:pPr>
            <a:r>
              <a:rPr lang="el-GR" sz="2000" dirty="0"/>
              <a:t>      Λανσάρει κάθε χρόνο μέσω των καταστημάτων της 10.000 νέα σχέδια</a:t>
            </a:r>
          </a:p>
          <a:p>
            <a:r>
              <a:rPr lang="el-GR" sz="2000" dirty="0"/>
              <a:t>Σχεδίαση και παραγωγή προϊόντων στα κεντρικά της εταιρίας</a:t>
            </a:r>
          </a:p>
          <a:p>
            <a:r>
              <a:rPr lang="el-GR" sz="2000" dirty="0"/>
              <a:t>Τα ρούχα ράβονται όσο το δυνατόν πιο κοντά στα κεντρικά γραφεία της εταιρίας</a:t>
            </a:r>
          </a:p>
          <a:p>
            <a:r>
              <a:rPr lang="el-GR" sz="2000" dirty="0"/>
              <a:t>Μικρός χρόνος προετοιμασίας κάθε </a:t>
            </a:r>
            <a:r>
              <a:rPr lang="en-US" sz="2000" dirty="0"/>
              <a:t>collection</a:t>
            </a:r>
            <a:endParaRPr lang="el-GR" sz="2000" dirty="0"/>
          </a:p>
          <a:p>
            <a:pPr>
              <a:buNone/>
            </a:pPr>
            <a:r>
              <a:rPr lang="el-GR" sz="2000" dirty="0"/>
              <a:t>       Ο μέγιστος χρόνος που μεσολαβεί από το σχεδιασμό μέχρι την παράδοση δεν υπερβαίνει τις 2-3 βδομάδες (μέσος όρος κλάδου 9 μήνες)</a:t>
            </a:r>
          </a:p>
          <a:p>
            <a:r>
              <a:rPr lang="el-GR" sz="2000" dirty="0"/>
              <a:t>Μηδενικές δαπάνες για διαφήμιση</a:t>
            </a:r>
          </a:p>
          <a:p>
            <a:r>
              <a:rPr lang="el-GR" sz="2000" dirty="0"/>
              <a:t>Ενεργή συμμετοχή των καταστημάτων στην πώληση </a:t>
            </a:r>
          </a:p>
          <a:p>
            <a:pPr>
              <a:buNone/>
            </a:pPr>
            <a:r>
              <a:rPr lang="el-GR" sz="2000" dirty="0"/>
              <a:t>       Καταστήματα σε κεντρικά σημεία της πόλης με εξαιρετική διακόσμηση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30</a:t>
            </a:fld>
            <a:endParaRPr lang="el-GR" dirty="0"/>
          </a:p>
        </p:txBody>
      </p:sp>
      <p:pic>
        <p:nvPicPr>
          <p:cNvPr id="1026" name="Picture 2" descr="https://encrypted-tbn2.gstatic.com/images?q=tbn:ANd9GcRCq50EFW6Hj-4mGb11cuVNyb2wuhr9RN4SORMJTBM-VSBVNdqln45bJsQ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0"/>
            <a:ext cx="2381250" cy="1924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b="1" dirty="0"/>
              <a:t>Παράδειγμα </a:t>
            </a:r>
            <a:br>
              <a:rPr lang="el-GR" sz="2400" b="1" dirty="0"/>
            </a:br>
            <a:r>
              <a:rPr lang="el-GR" sz="2400" b="1" dirty="0"/>
              <a:t>(εστίαση με διαφοροποίηση)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l-GR" sz="2200" dirty="0"/>
              <a:t>Εικόνα πολυτέλειας και εξαιρετικής ποιότητας</a:t>
            </a:r>
          </a:p>
          <a:p>
            <a:pPr algn="ctr">
              <a:buNone/>
            </a:pPr>
            <a:endParaRPr lang="en-US" sz="2200" dirty="0"/>
          </a:p>
          <a:p>
            <a:pPr>
              <a:buNone/>
            </a:pPr>
            <a:r>
              <a:rPr lang="el-GR" sz="2200" i="1" dirty="0"/>
              <a:t>Αυτοκινητοβιομηχανία</a:t>
            </a:r>
          </a:p>
          <a:p>
            <a:r>
              <a:rPr lang="en-US" sz="2200" dirty="0"/>
              <a:t>Ferrari</a:t>
            </a:r>
            <a:endParaRPr lang="el-GR" sz="2200" dirty="0"/>
          </a:p>
          <a:p>
            <a:r>
              <a:rPr lang="en-US" sz="2200" dirty="0"/>
              <a:t>Aston Martin</a:t>
            </a:r>
          </a:p>
          <a:p>
            <a:r>
              <a:rPr lang="en-US" sz="2200" dirty="0"/>
              <a:t>Rolls-Royce</a:t>
            </a:r>
          </a:p>
          <a:p>
            <a:pPr marL="0" indent="0">
              <a:buNone/>
            </a:pPr>
            <a:endParaRPr lang="en-US" sz="2200" dirty="0"/>
          </a:p>
          <a:p>
            <a:pPr>
              <a:buNone/>
            </a:pPr>
            <a:r>
              <a:rPr lang="el-GR" sz="2200" i="1" dirty="0"/>
              <a:t>Ρούχα</a:t>
            </a:r>
            <a:endParaRPr lang="en-US" sz="2200" i="1" dirty="0"/>
          </a:p>
          <a:p>
            <a:r>
              <a:rPr lang="en-US" sz="2200" dirty="0"/>
              <a:t>Gucci</a:t>
            </a:r>
          </a:p>
          <a:p>
            <a:r>
              <a:rPr lang="en-US" sz="2200" dirty="0"/>
              <a:t>Hermes </a:t>
            </a:r>
          </a:p>
          <a:p>
            <a:r>
              <a:rPr lang="en-US" sz="2200" dirty="0"/>
              <a:t>Loui Vuitton</a:t>
            </a:r>
          </a:p>
          <a:p>
            <a:r>
              <a:rPr lang="en-US" sz="2200" dirty="0"/>
              <a:t>Armani</a:t>
            </a:r>
          </a:p>
          <a:p>
            <a:r>
              <a:rPr lang="en-US" sz="2200" dirty="0"/>
              <a:t>Fendi</a:t>
            </a:r>
          </a:p>
          <a:p>
            <a:r>
              <a:rPr lang="en-US" sz="2200" dirty="0"/>
              <a:t>Valentino </a:t>
            </a:r>
          </a:p>
          <a:p>
            <a:r>
              <a:rPr lang="en-US" sz="2200" dirty="0"/>
              <a:t>Prada </a:t>
            </a:r>
          </a:p>
          <a:p>
            <a:r>
              <a:rPr lang="en-US" sz="2200" dirty="0"/>
              <a:t>Chanel</a:t>
            </a:r>
            <a:endParaRPr lang="el-GR" sz="2200" dirty="0"/>
          </a:p>
          <a:p>
            <a:endParaRPr lang="en-US" sz="2000" dirty="0"/>
          </a:p>
          <a:p>
            <a:pPr>
              <a:buNone/>
            </a:pP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31</a:t>
            </a:fld>
            <a:endParaRPr lang="el-G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Κίνδυνοι από την εφαρμογή στρατηγικής εστίασης</a:t>
            </a:r>
            <a:br>
              <a:rPr lang="el-GR" sz="2400" dirty="0"/>
            </a:b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/>
              <a:t>Η αγορά-στόχος μπορεί να «εξαφανιστεί» λόγω εισόδου νέων προϊόντων ή αλλαγών στις καταναλωτικές συνήθειες</a:t>
            </a:r>
          </a:p>
          <a:p>
            <a:endParaRPr lang="el-GR" sz="2000" dirty="0"/>
          </a:p>
          <a:p>
            <a:r>
              <a:rPr lang="el-GR" sz="2000" dirty="0"/>
              <a:t>Εισαγωγή νέου ανταγωνιστή</a:t>
            </a:r>
          </a:p>
          <a:p>
            <a:endParaRPr lang="el-GR" sz="2000" dirty="0"/>
          </a:p>
          <a:p>
            <a:r>
              <a:rPr lang="el-GR" sz="2000" dirty="0"/>
              <a:t>Εάν χαθεί η εστίαση, η εταιρία δεν θα είναι έτοιμη να διεισδύσει σε ολόκληρη την αγορά και να αντιμετωπίσει τον ανταγωνισμό</a:t>
            </a:r>
          </a:p>
          <a:p>
            <a:endParaRPr lang="el-GR" sz="2000" dirty="0"/>
          </a:p>
          <a:p>
            <a:r>
              <a:rPr lang="el-GR" sz="2000" dirty="0"/>
              <a:t>Οι προμηθευτές έχουν ισχυρή διαπραγματευτική δύναμη (αγορά μικρής ποσότητας πρώτων υλών)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F7AA9F-680C-48B8-A0AD-39389405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Στρατηγικό ρολόι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EA2DB9-DF27-43A4-8F31-A9C314F2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15698B8-4402-4CF0-83EA-0BA2649E2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417638"/>
            <a:ext cx="7848873" cy="5092699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E36F19D-5AC6-41F3-9F55-F65AEA6A5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062806"/>
            <a:ext cx="2603218" cy="493819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101332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A73E20-52A6-4795-91A9-16C04E39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l-GR" sz="2200" b="1" dirty="0"/>
              <a:t>Στρατηγική Επιχειρησιακή Μονάδα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704AF7-4227-46F1-90B9-4F2449AF7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274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/>
              <a:t>Ανταγωνιστικές στρατηγικές σχετίζονται με την επίτευξη </a:t>
            </a:r>
            <a:r>
              <a:rPr lang="el-GR" sz="2000" dirty="0" err="1"/>
              <a:t>ανταγωνιστκιού</a:t>
            </a:r>
            <a:r>
              <a:rPr lang="el-GR" sz="2000" dirty="0"/>
              <a:t> πλεονεκτήματος σε κάθε ΣΕΜ</a:t>
            </a:r>
            <a:r>
              <a:rPr lang="en-US" sz="2000" b="1" dirty="0"/>
              <a:t> </a:t>
            </a:r>
            <a:r>
              <a:rPr lang="el-GR" sz="2000" dirty="0"/>
              <a:t>(Στρατηγική Επιχειρησιακή Μονάδα) </a:t>
            </a:r>
          </a:p>
          <a:p>
            <a:pPr marL="0" indent="0" algn="ctr">
              <a:buNone/>
            </a:pPr>
            <a:r>
              <a:rPr lang="en-US" sz="2000" dirty="0"/>
              <a:t>(Strategic Business Unit </a:t>
            </a:r>
            <a:r>
              <a:rPr lang="el-GR" sz="2000" dirty="0"/>
              <a:t>- </a:t>
            </a:r>
            <a:r>
              <a:rPr lang="en-US" sz="2000" dirty="0"/>
              <a:t>SBU)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l-GR" sz="2000" dirty="0"/>
              <a:t>Παράδειγμα Στρατηγικών Επιχειρησιακών Μονάδων στη</a:t>
            </a:r>
            <a:r>
              <a:rPr lang="en-US" sz="2000" dirty="0"/>
              <a:t> </a:t>
            </a:r>
            <a:r>
              <a:rPr lang="en-US" sz="2000" dirty="0" err="1"/>
              <a:t>Uniliver</a:t>
            </a:r>
            <a:r>
              <a:rPr lang="en-US" sz="2000" dirty="0"/>
              <a:t> Ltd </a:t>
            </a:r>
            <a:r>
              <a:rPr lang="el-GR" sz="2000" dirty="0"/>
              <a:t>:</a:t>
            </a:r>
            <a:endParaRPr lang="en-US" sz="2000" dirty="0"/>
          </a:p>
          <a:p>
            <a:pPr marL="0" indent="0">
              <a:buNone/>
            </a:pPr>
            <a:endParaRPr lang="el-GR" sz="2000" dirty="0"/>
          </a:p>
          <a:p>
            <a:r>
              <a:rPr lang="el-GR" sz="2000" dirty="0"/>
              <a:t>Προσωπική φροντίδα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Axe, Lux, Fair &amp; Lovely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l-GR" sz="2000" dirty="0"/>
              <a:t>Οικιακή φροντίδα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Domex</a:t>
            </a:r>
            <a:r>
              <a:rPr lang="en-US" sz="2000" dirty="0"/>
              <a:t>, </a:t>
            </a:r>
            <a:r>
              <a:rPr lang="en-US" sz="2000" dirty="0" err="1"/>
              <a:t>Conford</a:t>
            </a:r>
            <a:r>
              <a:rPr lang="en-US" sz="2000" dirty="0"/>
              <a:t>, </a:t>
            </a:r>
            <a:r>
              <a:rPr lang="el-GR" sz="2000" dirty="0"/>
              <a:t> </a:t>
            </a:r>
            <a:r>
              <a:rPr lang="en-US" sz="2000" dirty="0"/>
              <a:t>Active Wheel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l-GR" sz="2000" dirty="0"/>
              <a:t>Φαγητό &amp; Ποτό</a:t>
            </a:r>
          </a:p>
          <a:p>
            <a:pPr marL="0" indent="0">
              <a:buNone/>
            </a:pPr>
            <a:r>
              <a:rPr lang="en-US" sz="2000" dirty="0"/>
              <a:t>Lipton, Knorr, </a:t>
            </a:r>
            <a:r>
              <a:rPr lang="en-US" sz="2000" dirty="0" err="1"/>
              <a:t>Kissan</a:t>
            </a:r>
            <a:r>
              <a:rPr lang="en-US" sz="2000" dirty="0"/>
              <a:t>, Modern, </a:t>
            </a:r>
            <a:endParaRPr lang="el-GR" sz="2000" dirty="0"/>
          </a:p>
          <a:p>
            <a:pPr marL="0" indent="0">
              <a:buNone/>
            </a:pPr>
            <a:r>
              <a:rPr lang="en-US" sz="2000" dirty="0" err="1"/>
              <a:t>Nespresson</a:t>
            </a:r>
            <a:r>
              <a:rPr lang="en-US" sz="2000" dirty="0"/>
              <a:t>  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8E3D06F-8986-4D58-AF2A-FB7553E8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0EF8023-77E3-4735-A64F-FBFB4A3D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677864"/>
            <a:ext cx="517700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3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BE02-8BE4-44A7-9D2D-F5A01E8D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200" b="1" dirty="0"/>
              <a:t>Στρατηγική Επιχειρησιακή Μονάδα</a:t>
            </a:r>
            <a:endParaRPr lang="el-GR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7CD77-2F98-4527-A43D-EAB4AC42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5</a:t>
            </a:fld>
            <a:endParaRPr lang="el-G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A0E9C-8CA7-456A-A325-2409DCF30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02B14-FA37-481E-8FDB-57265924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Ανταγωνιστικό πλεονέκτημα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236974-CC87-4CBA-8DA2-4D0351F0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εξηγεί τον τρόπο που μια ΣΕΜ δημιουργεί </a:t>
            </a:r>
            <a:r>
              <a:rPr lang="el-GR" sz="2000" u="sng" dirty="0"/>
              <a:t>αξία</a:t>
            </a:r>
            <a:r>
              <a:rPr lang="el-GR" sz="2000" dirty="0"/>
              <a:t> για τους πελάτες της</a:t>
            </a:r>
          </a:p>
          <a:p>
            <a:pPr marL="0" indent="0">
              <a:buNone/>
            </a:pP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Αξία</a:t>
            </a:r>
            <a:r>
              <a:rPr lang="el-GR" sz="2000" dirty="0"/>
              <a:t>  μεγαλύτερη από το </a:t>
            </a:r>
            <a:r>
              <a:rPr lang="el-GR" sz="2000" u="sng" dirty="0"/>
              <a:t>κόστος προσφοράς </a:t>
            </a:r>
            <a:r>
              <a:rPr lang="el-GR" sz="2000" dirty="0"/>
              <a:t>των προϊόντων ή υπηρεσιών και ανώτερη από την αξία που προσφέρουν οι </a:t>
            </a:r>
            <a:r>
              <a:rPr lang="el-GR" sz="2000" u="sng" dirty="0"/>
              <a:t>ανταγωνιστικές επιχειρήσεις</a:t>
            </a:r>
          </a:p>
          <a:p>
            <a:pPr marL="0" indent="0">
              <a:buNone/>
            </a:pPr>
            <a:endParaRPr lang="el-GR" sz="2000" u="sng" dirty="0"/>
          </a:p>
          <a:p>
            <a:pPr marL="0" indent="0" algn="ctr">
              <a:buNone/>
            </a:pPr>
            <a:r>
              <a:rPr lang="el-GR" sz="2000" dirty="0"/>
              <a:t>Οι πελάτες πρέπει να είναι πρόθυμοι να πληρώσουν περισσότερο από το κόστος που επωμίστηκε η επιχείρηση για να την προσφορά του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83B03B-6013-4ACF-B45A-690B6EDE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9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Ανταγωνιστική στρατηγική - Κατηγορίες</a:t>
            </a:r>
            <a:br>
              <a:rPr lang="el-GR" sz="2400" b="1" dirty="0"/>
            </a:br>
            <a:endParaRPr lang="el-GR" sz="2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el-GR" sz="2000" b="1" dirty="0"/>
              <a:t>Ηγεσία κόστους (</a:t>
            </a:r>
            <a:r>
              <a:rPr lang="en-US" sz="2000" b="1" dirty="0"/>
              <a:t>cost leadership</a:t>
            </a:r>
            <a:r>
              <a:rPr lang="el-GR" sz="2000" b="1" dirty="0"/>
              <a:t>)</a:t>
            </a:r>
            <a:r>
              <a:rPr lang="el-GR" sz="2000" dirty="0"/>
              <a:t> </a:t>
            </a:r>
          </a:p>
          <a:p>
            <a:pPr>
              <a:buNone/>
            </a:pPr>
            <a:r>
              <a:rPr lang="el-GR" sz="2000" dirty="0"/>
              <a:t>Βασίζεται στην ικανότητα παραγωγής και προσφοράς ενός προϊόντος με</a:t>
            </a:r>
          </a:p>
          <a:p>
            <a:pPr>
              <a:buNone/>
            </a:pPr>
            <a:r>
              <a:rPr lang="el-GR" sz="2000" dirty="0"/>
              <a:t>μικρότερο κόστος στην αγορά λόγω χαμηλού κόστους παραγωγής.</a:t>
            </a:r>
          </a:p>
          <a:p>
            <a:pPr>
              <a:buNone/>
            </a:pPr>
            <a:r>
              <a:rPr lang="el-GR" sz="2000" dirty="0"/>
              <a:t>Έμφαση στις λειτουργίες της παραγωγής και των προμηθειών</a:t>
            </a:r>
          </a:p>
          <a:p>
            <a:pPr>
              <a:buNone/>
            </a:pPr>
            <a:r>
              <a:rPr lang="el-GR" sz="2000" dirty="0"/>
              <a:t>χαμηλό κόστος λειτουργίας              υψηλά κέρδη για την επιχείρηση</a:t>
            </a:r>
          </a:p>
          <a:p>
            <a:endParaRPr lang="el-GR" sz="2000" dirty="0"/>
          </a:p>
          <a:p>
            <a:pPr>
              <a:buNone/>
            </a:pPr>
            <a:endParaRPr lang="el-GR" sz="2000" dirty="0"/>
          </a:p>
          <a:p>
            <a:r>
              <a:rPr lang="el-GR" sz="2000" b="1" dirty="0"/>
              <a:t>Διαφοροποίηση (</a:t>
            </a:r>
            <a:r>
              <a:rPr lang="en-US" sz="2000" b="1" dirty="0"/>
              <a:t>differentiation</a:t>
            </a:r>
            <a:r>
              <a:rPr lang="el-GR" sz="2000" b="1" dirty="0"/>
              <a:t>)</a:t>
            </a:r>
            <a:r>
              <a:rPr lang="el-GR" sz="2000" dirty="0"/>
              <a:t> </a:t>
            </a:r>
          </a:p>
          <a:p>
            <a:pPr>
              <a:buNone/>
            </a:pPr>
            <a:r>
              <a:rPr lang="el-GR" sz="2000" dirty="0"/>
              <a:t>Βασίζεται στην προσφορά έντονα διαφοροποιημένου προϊόντος με ιδιαίτερα</a:t>
            </a:r>
          </a:p>
          <a:p>
            <a:pPr>
              <a:buNone/>
            </a:pPr>
            <a:r>
              <a:rPr lang="el-GR" sz="2000" dirty="0"/>
              <a:t>γνωρίσματα (μοναδικό προϊόν). Ο πελάτης είναι διατεθειμένος να πληρώσει</a:t>
            </a:r>
          </a:p>
          <a:p>
            <a:pPr>
              <a:buNone/>
            </a:pPr>
            <a:r>
              <a:rPr lang="el-GR" sz="2000" dirty="0"/>
              <a:t>παραπάνω (υψηλότερη τιμή προϊόντος στην αγορά) για να το αποκτήσει.</a:t>
            </a:r>
          </a:p>
          <a:p>
            <a:pPr>
              <a:buNone/>
            </a:pPr>
            <a:r>
              <a:rPr lang="el-GR" sz="2000" dirty="0"/>
              <a:t>Έμφαση στις λειτουργίες του Μάρκετινγκ και των πωλήσεων και της έρευνας</a:t>
            </a:r>
          </a:p>
          <a:p>
            <a:pPr>
              <a:buNone/>
            </a:pPr>
            <a:r>
              <a:rPr lang="el-GR" sz="2000" dirty="0"/>
              <a:t>Υψηλά έσοδα            υψηλά κέρδη για την επιχείρηση</a:t>
            </a:r>
          </a:p>
          <a:p>
            <a:pPr>
              <a:buNone/>
            </a:pPr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7</a:t>
            </a:fld>
            <a:endParaRPr lang="el-GR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3500430" y="2643182"/>
            <a:ext cx="489748" cy="10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V="1">
            <a:off x="2071670" y="5357826"/>
            <a:ext cx="489748" cy="10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AF89D8-73E1-42F5-A91C-0EAEFF341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853" y="2958878"/>
            <a:ext cx="3381382" cy="85770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10AC6B3-9EF1-4867-AD4A-8F664948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327508"/>
            <a:ext cx="1990105" cy="137789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B644904-FC92-47A5-93C7-6DAC4B583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162" y="5612106"/>
            <a:ext cx="3227902" cy="1106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Ανταγωνιστική στρατηγική - Κατηγορίες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lvl="0"/>
            <a:r>
              <a:rPr lang="el-GR" sz="2000" b="1" dirty="0"/>
              <a:t>Στρατηγική εστίασης </a:t>
            </a:r>
            <a:r>
              <a:rPr lang="el-GR" sz="2000" dirty="0"/>
              <a:t>(</a:t>
            </a:r>
            <a:r>
              <a:rPr lang="en-US" sz="2000" dirty="0"/>
              <a:t>niche strategy</a:t>
            </a:r>
            <a:r>
              <a:rPr lang="el-GR" sz="2000" dirty="0"/>
              <a:t>)</a:t>
            </a:r>
          </a:p>
          <a:p>
            <a:pPr marL="0" lvl="0" indent="0">
              <a:buNone/>
            </a:pPr>
            <a:r>
              <a:rPr lang="el-GR" sz="2000" dirty="0"/>
              <a:t>Η επιχείρηση εστιάζει σε συγκεκριμένα τμήματα της αγοράς πχ. συγκεκριμένες δημογραφικές ομάδες (διαβητικοί, </a:t>
            </a:r>
            <a:r>
              <a:rPr lang="en-US" sz="2000" dirty="0"/>
              <a:t>vegan</a:t>
            </a:r>
            <a:r>
              <a:rPr lang="el-GR" sz="2000" dirty="0"/>
              <a:t>, έφηβοι)</a:t>
            </a:r>
          </a:p>
          <a:p>
            <a:pPr marL="0" lvl="0" indent="0">
              <a:buNone/>
            </a:pPr>
            <a:r>
              <a:rPr lang="el-GR" sz="2000" dirty="0"/>
              <a:t> </a:t>
            </a:r>
          </a:p>
          <a:p>
            <a:pPr lvl="0">
              <a:buNone/>
            </a:pPr>
            <a:r>
              <a:rPr lang="el-GR" sz="2000" i="1" dirty="0"/>
              <a:t>Διακρίνεται σε: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Στρατηγική εστίασης με διαφοροποίηση</a:t>
            </a:r>
            <a:r>
              <a:rPr lang="en-US" sz="2000" dirty="0"/>
              <a:t> </a:t>
            </a:r>
            <a:r>
              <a:rPr lang="el-GR" sz="2000" dirty="0"/>
              <a:t>(</a:t>
            </a:r>
            <a:r>
              <a:rPr lang="en-US" sz="2000" dirty="0"/>
              <a:t>niche differentiation strategy)</a:t>
            </a:r>
            <a:endParaRPr lang="el-GR" sz="2000" dirty="0"/>
          </a:p>
          <a:p>
            <a:pPr lvl="1">
              <a:buFont typeface="Wingdings" pitchFamily="2" charset="2"/>
              <a:buChar char="§"/>
            </a:pPr>
            <a:r>
              <a:rPr lang="el-GR" sz="2000" dirty="0"/>
              <a:t>Στρατηγική εστίασης με ηγεσία κόστους</a:t>
            </a:r>
            <a:r>
              <a:rPr lang="en-US" sz="2000" dirty="0"/>
              <a:t> </a:t>
            </a:r>
            <a:r>
              <a:rPr lang="el-GR" sz="2000" dirty="0"/>
              <a:t>(</a:t>
            </a:r>
            <a:r>
              <a:rPr lang="en-US" sz="2000" dirty="0"/>
              <a:t>niche cost strategy)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8</a:t>
            </a:fld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C9F660A-5A16-4F9E-B099-509363E2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4293096"/>
            <a:ext cx="2857500" cy="160020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4CBEFB5-5033-468C-89D4-8FA9792E9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437112"/>
            <a:ext cx="225742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Ανταγωνιστική στρατηγική – Κατηγορίες</a:t>
            </a:r>
            <a:br>
              <a:rPr lang="el-GR" sz="2400" b="1" dirty="0"/>
            </a:br>
            <a:r>
              <a:rPr lang="el-GR" sz="2400" dirty="0"/>
              <a:t>(Σχηματική απεικόνιση)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0492B-F8C9-45A3-8564-30AEBB82E8CA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4578" name="AutoShape 2" descr="data:image/jpeg;base64,/9j/4AAQSkZJRgABAQAAAQABAAD/2wCEAAkGBxQPEhUUEBQWFBQUFxUVFhQVFRYWFBQUFBUXFxQYFBQYICogGBolHhUUITEhJSorMC8uHiAzODMsNyktLisBCgoKDg0OGxAQGzIfHyQsNCwsLS03LDctLC0sLCwsLC43LSssLCw3Kyw3LC0sLCwsNCwrMSwsLCwrLCwsNCwsMP/AABEIAMABAAMBIgACEQEDEQH/xAAbAAEAAgMBAQAAAAAAAAAAAAAABAUBAwYHAv/EAEUQAAIBAwIDAwYKCAYCAwEAAAECAwAEERIhBhMxBSJBFVFhk9HSFBYjMjRTVHGBoQdCUnKDlLGyM2JzkbPBJMNDgpIX/8QAGQEBAAMBAQAAAAAAAAAAAAAAAAEDBQQC/8QAKxEBAAIBAwMDAwMFAAAAAAAAAAECEQMSURQhMQQzQRNhcVKBkSIyQsHh/9oADAMBAAIRAxEAPwD3GlKUClKUClKUClKUClKUCtN1crEjPIwVEBZmPQKBkk1uqh44tWnspoUUsZlEW3ULIyqx+4Ak0G/sTiW1viwtJ0mKYLaDnSGzpz9+DVrmvNuLuy2e4uJXWVIVXUzI5jDJaWkpRdakHSz3LfilV1/a3UwnhjLMYbS3n2dtb3U9sYEGx+aNEjn04PhQeq2t0soJXOAzLupXdWKnAPhkHfxr4sO0I7hNcLrImWXUpyNSMVYZ9BBFcXaRTQ2l7HZtJI73LwQM7tIYsrHE8jOxzpVhI5/LwFUtvw7eQxJbxxiLFxNbkwM4iS1uYIy8yZ3JBRgCf1iaD1fNM15P292BNG87xQ3LpLLcYWGV1cFII/gh+cMR8znNkHrjrW6w7NuOZJbwlh8GtYrhdUja2u5rV4YlOT0DJI5z46fNQepZpmvKXtr2eJo1huI0hhlaEuQr45ECRR91iWcyJMxz0289Sbjs66Op5Y52DJbtOkLnW3PuJpbiOLcZ0AQqeh07Cg9NzTNeO3HB0wgBRJ1l+DXjBTNIxSWeZFtkZtRBeOMvkipd32XeNNdPIk5jeT5FYnIZLdbhY7oLg/PkiSNlOc6dQGDmg9QuLpUKK2cyNpXAJ30lt8dBhTuaru2eKbSxZVuriOFmGpQ5wSucZH41wfZnZ17zFjaKdI5GtWiLPqEFvDdSzyRztqyH08pMb9epANXfE3Z88rdpmNCTJaQW8B87MZuaR6BzEz91B2Fv2hHIzKjhmVUZlHULICYyR5iFOPuNSNVeXdo2V5m+dI5ALuKKJAoOqCKC4aJThe8x5bmTQME5Iz41usuxp2ukGi5RenMeUiFLM2pTladRzJzWJxuRj52wyHpmaxqryuw7MvJFsDdRzKXkV5wjOeWII0hhjfSQRnMkpYnAORg5FaOz+Gri4Di8SYvLcwSo2t1WK1lmkeaHCkYYYYN6HTzUHqy3SmRoxnUqqx7pxhiQO9jGe6dq3Zrx7tSGSHmajPrnjuMxCR9Wm4v4orVY1LYVgobGMZJ3NZ7YsLu6LmWC7UTO5iEchTkarnRI02luvJWMgbjdh56D2DNM15P2jw/LGGKQXLxyzXmuKKZxIWQ6LFslxpi/xW2OxZSRtXQdi2p+HBb53a5SGJoMStymRIlS4IQHBfmMxbI3BTHTYO5pSlApSlApSlApSlApSlArVcWyyDTIquvmYAjbpsa20oKyXh+1dSrW8JBGCOUm4P4UXh+2BJFvDlsZPLTfT08PDJqzpQVkXD9qmdNvCMkk/Jp1Y5J6eevvyJb/AFEPq09lWFKCv8iW/wBRD6pPZXwvD9sCSLeHLYyeWm+nYeHpNWdKCv8AIdt9nh9Unsp5Etvs8Pqk9lWFKCv8iW/1EPqk9lPIlv8AUQ+qT2VYUoK/yJb/AFEPqk9lPIlv9RD6tPZVhSgr/Idt9nh9Unsp5Dtvs8Pqk9lWFKCv8h232eH1SeynkS3+zw+qT2VYUoKl+G7RjqNtCT3d+Wn6pyvh4GtvkO2+oh9UnsqxpQV/kS2+zw+qT2Vqj4ctVcyC2hDkAFuWmSF6eHhVrSgUpSgUpSgUpSgUpSgUpSgUpSgUpSgUpSgUpWM0GaVjNZoFKUoFKUoFKUoFKUoFKxms0ClKUClKUClKUClKUClKUClKUClKUClKUHP8Y8QN2dEswjEq8xUdAcOeYCsYj8CS+gb+BJ8Kh2vGSqyRXCMJiQjNGhMBl1pG6o5OSFeVFJPjnzVZcQ8MwdoaRdKXVVkULqIUGVQpfH7YGcN1GTjqaqu0OBIpHDpJJGTIHfEjdA4lPLwcRsZFVycb7+egk2/GtvI6qOZhhq5pTEQGiRxls+KxO33AZxkZhdh8bC7+BgLpM8aPKQrMiPJGzxxK/wC0eXIcnoAM7sK2vwLDmJEJFuiuHiJYmQmOGJBqzsoWJgR46j6anW3CVvHOJ1DawzSBS5MYkbX3wnQMBI6g+Y4oKaLjvVc3Eegcu0ZhI3eMj6nEUKQJ+u7OHBPQd0dTtIteOUwivFK8pwJVhiJWKVmcCJsnOr5OTpn5udsjM+bg+3YDZwV53eVyGzPKJmbI8RIoYHwNfEHBNqjKyiQFU0/4rnLaXUSMCe9LiWTvnff7qCPD+kC2YKxEqRlA5keMhF1I0iId862RSwAB2xnGRnoey74zxhzHJFknuSqFcYOxIBPWqO84Kt2DaVJPK5So7uYdQi5Su0YPz9IC6xvirnsW1khgiSeTnSoiq8uMcxgN2x4ZoJpNcb2fx/E3PaYCOJJFELjvc2Fo5HWU/wCU8mXHoArrrqDmIyEkBlKkqcMAwxkHwO/WuYt/0f2iKUPNdSqph5WbCJHJEgXPTCzSY++g1z/pEt48CSO4RskMhhOqPGMl8EgDdvHfS3mrfJx1ABIQkraCNAWPedSZBrh37y/Iy9cfNz4jMe6/R9bySW7MXZYWkdw8js0zO2sCRs95QxY4PnI6bV83f6PYHddLSJHly6iRw5DKyxpG4PycaiWfujrroJMvHluDhVmcEAxskepZu9GriPfJKmWIHOPneODhb8eW8mMJMBp1MzR4EYOsR8zfbWY5AOvzT02zJTg62V9YVh3kZV1tojKSJJ8mnRAzRoWx1wK0PwJaEKuJAFiEOBK2GVVdUZ/2nAlkwx/aoI9px1HpUSpIZSqkcuIhJZG5Q5cOo5JBnjGTgbnJGDiT2dxxBPJHGiTBpdPzo8BdfN0a99s8mTH3ViXgyJpGOplj0YQIzLJHKZ+ezrIDtuIwB5hjpW2DhKKGSBoRoSEqdO5J5cLwxAHO2BJIT5yaDoxWawKzQKUpQKUpQKUpQKUpQKUpQKUpQK1zzKilnIVVBJJ6ADqTWw1WcRti2lP+U1E+Bj4w231y/n7KfGC2+uX8/ZUkmmaz+unh72I3xgtvrl/P2U+MFt9cv5+ypOaZqOung2I3xgtvrl/P2U+MFt9cv5+ypOaZp108GxG+MFt9cv5+ynxgtvrl/P2VJoDU9dPBsRE4jtSMiZCD0IyQR6DX18YLb65fz9lQeED/AODa7/8AwRf2Crek+umPg2I3xgtvrl/P2U+MFt9cv5+ypNKdfPBsRvjBbfXL+fsp8YLb65fz9lSaZp108GxG+MFt9cv5+ynxgtvrl/P2VJzSo6/7Gx82XacU5IidXK4JA6gHOP6GptVkX0j+EP76shXdpX31izzMYZpSlWIKUpQKUpQYNVh7eg5/wfmZm6FArHBK6t2AwNt+tWZrzu94aupJb0iLu3BZlYX0io4xGoRrYLpVisZGvcjPSg9DzWkXSmTl76tIfocBScDvdMkg7eg15gnDV9NPM4RFddZWRpXxHLMk0ksUIwNSM1xGDJt/hDbYY+b7gS6a35ccMIzGkYhNw2hGSFwk+pUALq8jnAUZJByMUHpt32jHC8aSOFaZikanq7BSxA/AGpWa4ntjhi4mu4JY2jWG15EcUZGpjHrU3DCTPyZ0qq4AOQuNs1z1nwjcvBayOBIQpLtIzxyW3LaIQSRxYOuRYomUDbdyf1jQepXd0sSM750qMnALH7go3J9Aqv4nP/iTfuf9ivNrfhG+uLdpWgiElxodoGndcymOYrcyHTtIrTJiPG3LHe2GPQu2bcRWDxgYCRKgHmChR/1UW8CzpWD/AN1z9nxhbSPo1hTpdjqZe6Ud1ZWAJw2I3bHmFYMVmfC7LoaVRzcW2SAM1zGAXMYJJ3cAEgbb41DP31useIYJpBCJFEx1ERagX0qzDVgfuk+in07cGVtSuVg47tnj5u6R64o9bsiqZZM6oxv85Bu3gPTvie3FtmHaM3MetGEbLkkhy2kKcDrq2++pnTvHwZXdZFVNrxHay/4c8b94p3Wz3g6oR/8AqRB+IqV2X2nFdLrgdZE1FdSnKkrscHx/Co2zHmDKFwh9Btf9CL+wVcVS8KOFsLYscAQRknzAICTXEdjfpBdomPMhldnMmSe7bQzLqjEmnwiwwbxwPTVkaVr5wjL1GleaL+kabWgEMUmqF5uXG0nMfSpOqPIxoyOp8x9Ard//AECUYGiCYhHbETPm6wZcPagj5i8oFs5+dsdt56e5l6JTNcFa8XXUjRhBayKwzrTmkS4kKEw+g42z4+eo9pxncXAjaMQl3DhSGkMBJ+DncY1MycxkO/VT0zgOnubnouazXn8PGtxLIqxrbjUIu63MLxNK0CIZSCBpYzMVx1CH8Ov4fvmubaGZwFaSNWZRuASNwCfDNeL6VqR3IlJh+kfwh/yVZCq2H6R/CH/JVkK1fS+1Cu3kNQ7TtKOZ5UjcM0LBJFH6jMoYA/gRX12rctFDJIiGRkRmVAQC7Ad1ckgDJxua8jbs257OjnkZ7eWVzYypIhCo90lzIHEmTu7c4ZbYEeauhD2bNfEsmkEnOACdgScDzAdTXk152SbFwyjmG2SOSO8My6I0iR3uVaPVqMksmc7bhhk93eJYdkyCAE27NDI9u01obiLmTyJBNzbhm14w8rwk7g9wHG2KD2K2m1qrAEBgGwwKsMjOGU7g+it1cZwrZSw2ljGlxHEY1BuY2VZZJnbBYB9fcbVrycNnPorshQZrGKzSgximKzSgximKzSgxiqrin6JN+4f6iraqnin6JN+4f6ivNvAlH/uuR7Q4FieMqnVgqtnChwLnnMWKjJOGdfuNdfSsOt7Vnsuw5j4mpr1CebHNllK9zBWeRZZIidOdJeNDnrtjNb+zuF1gnEySyHBkYxnRoLy7Ox2znAUdcbV0FKmda8/KMQ49OAYUXRFLLGpVVYIIxr7rJIxyvzpEbSx/yqRgip1rwokZYiWUgvC6qdOI0glaZI0wN11O+5ycHrXRUp9a+MZMORt+A4kMfy0zcvC7lO/CmjlxNhfmry13GCd8nerjhmylt4RFMwbQzLHg5KwA4iVm0rlgB1x/v1M2/vEgjaSVgqICzMfACuDv+KLq6cx2qSqcjCQoplUHBzcTSAxwkg50bnFX6VNXWz37cyr1NStPzw6zhH6Da/6EX9gq30ivKrbtO5tYYJBLLBCVj5fOEctqynGhWkQBkJ2GSRv0zXofYPbSXkZZAVdDoliJy0Ug6q3n65B8Rg01/TW0o35zE8I09aLzjGJ+6abZS4kx3wrIG8QrEMw/Eqp/CiWqK7SBQHZVQt4lULFR+Bdv9630rl3Suw+cVh0BGPA5B+49a+6VGZGq3gWNVRBhUVVUDwVQAo/ACvmztUhRY4xpRBpVR0AHhW+lJmZEeH6R/CH/ACVZCq2H6R/CH/JVkK2fTe1Cq3l8yKCCCMg9QfGuJ7W4hSC4ljms4hbW/LeWd3XUEfJSRIBGSyhhpzq2IruDXnd3w9cTSXvOkV0uwY8i2k5iQgjRGr68aMaycDdmJroQtJeI7F3CfIFOS8sgZDzAoUMF5ejfu62IO+ANt6k3vEfZ1v8A4rxINfL3TYkIjtjbdVWRCW6DIzVB232TMJJJUDyoZXmit/g5DfCZofg+qWbUQY1VnOMeOPAVA7P4Wl+CwxRl7do4rmznLWxcyxSygvLEdQ0O2jO+R3t+m4d3b9pWbXJt4zGZ0GplVB3cAHdgMA4ZTjOdxV0K5HheV4J7iAQyi31iSKVoyp1ykmSMknvKuFIfzHHhXXCgzSlKBSlKBSlKBVTxT9Em/cP9RVsaqOK/ok+NjoOD1wfA4rzbwJZrNUh7PvM/TV/lU9+nk+8+2r/KJ79Yc1jldld0qj8n3n21P5RPfp5PvPtqfyie/UbY5RleViqTyfefbU/lE9+s+T7z7an8qnv02xyKn9IV+Y1hjUAlzJJpP63IUaB6ySL/AGqt7Xt3s4oLKJtTHS0zZZOdPPMqKXZdwmrmMQOoAHQbxeMI5kurdZpwzFA8cphCKipdQGfK6iG7oQ7kdPTVpxV2BLy5LuSeN5raKRopDaLrQqCw0HXsc75rU07xp008947z+/8Axy2pvvf9v4U/A10JDyJI15UqtDLAu8BYxLMjIp+blWKsPPjzZq24Tj+CX01vue7o1nqyRYe3LE9SEmdc+OjNV3CHYTM7NbyrbrakRoghEgZ5IUaSRyWGX72P9yc5232kdw/aMii4XmhmXm8hcFIoEyOXqx1mAzmrdeYm965/x7/mPlXpRitbfft+JeiCs1R+T7z7av8AKJ79Z8n3n21P5RPfrG2xy78rulUfk+8+2p/KJ79PJ959tT+UT36bY5RleViqXyfefbU/lE9+nk+8+2r/ACie/TbHJlZw/SP4X/sqyFUPY8EqTtz5hMTENJEQj0jWcjYnPhV9Wx6b24V28s0pSr0MYpis0oFKUoMUzXPca3M0UKG2l5TtPBFkxiQETSLHuCRjGrOfRVNdcZuqGKNC82JkErMqDXDK8OsjBAB5Ur48y4oO6zTNcOvHndjAt3Ly9yMNIoDvotSupgvdBe6VScbaSceFRuKOO3h7NS4TlwTzl1iEjh0HKDMzagNwQmBt1ZfPQeg5pmuNm45zK0NvBzZQQukyhFDSDVBqbScakWV+hwE8c1Fj/SOr6GjtyVlQCLMoV2uSkT8kpp7q4mjHMydz084d5mqrin6JN+4f6iqPhniae4kEBg1NF9JlaZBo1PIsZjRV+UDGJ/2cDG5OcXfFP0Sb9w/1FRbwJhrFZNVfE/aDWtrPNGAWijZ1ByRlRtkCsDGZwuWdK5ODiWWNkhkieeUldbLGLYJzmkWEGKR2O/KfcE9PTWuPjxWVCLabU4VgmqLIjYA6ydWNiyDHXf0VZOheEZdhSuRj47RjJmCUKi6wxMeJEKTujAA5GRbSdfRWF43VWYSRvhpJ0hxpGv4MwWUDfqO8+dth6KfRvwZT+NuyfhNuSE1vFmRUHVxpKyRj0shYffjzVQW3EST2DwvcKjvGYop5TpSYMuF1vjCv1VgdwRnG9dZ2B2uLyPXy3iIOCjlSwyquu6kjdXU1E7U4XjnfXG7Qsxy+gKUlPTMiMCCduowfPmunR1KRH09X4nMTwo1KWzvp/DkuE+IYbO0ItwsjSOZUto3BjtldV2nlA0xjIZj1O5AzVl+jS0DiS61cwOzxxyfWd8vPKPMHkJwP2UXFY4a4SjuIIZrpzMGVJRb6Fjt1LLneNfn9f1iR6K7lFAwBsBsB4AeYDwr16jX0+9dPzPmf9Gnp27Tb48QzSuA7P43ljtRcXUbSa1MqxxQ8nRFGhaZg8jkSgZTcY61bS8Y6HMbWsok1FFXXEdbq0QIUg4H+OvXHQ1yToXX5dTSuStuOUkeNVt5dMgBDlowAfkSwIznYXEXTznzVqk45VGkd435CLGC2F2kk5ukE531ctVAA6sPPT6F+DLsqVS9hdv8AwuSVOVJEYsbuUIf5SSNtOknGGiYb+irqq7Vms4lOWiD6R/CH/JVlVbD9I/hD++rKtj0vtQqt5ZpSldCClKUClKUGi4tVk061DaWDrnwZfmkeneuXl4PsrW3lyoQurmS50gzFnWRTITjGvE0gG361dfWq5gWRSrqGU9VYAg+O4P3UHF9m9ndlgzLhJXlMayF1yzLM5ECbDdQYsD90V0kPY1ugQLEgCRvCgAGFjfBdFHgDpGR6K43tbgaczSTWxSPVz1CA6VKGBUts4G2l+c3/AN6gx8Bc9kUW8QtVmkXly5HJSO4TMkUeMMZkhxnIxqzvkig6H4P2cXe0kTmG5kD8l4mK/IKsI0nGyLygASevjvWx+xezraRlmRGkvdQJZMl4y6KIwVGAi6o1HoxXPPwPesPnRrKYWzMJX1BnSQPbouNo2eQsXz4DbYV1PBvDa2sXysEMchllkCx95YldyURGIHzV0jOBuM4FBKs+GYobiOaHMaxQtAkKBVj0uwYlsbnBGw6DJ89b+Kfok37h/qKtsVV8TKTazAfsH+oqLeBJNUadt2l4JomZSqgJMsg0qpdnQRuWwNRKN3euMHxFXhrhe0eApJlmBuUJnfnPzINaCZkkhZlTUMDlOgAzsUBz1FYmnFJmd04Wyu7fsns+2MciJbxmHVy3yg5fMJ1aWJ2yQ3459Nabmy7PYaXhjIinjhClcaZgoEYXJ/ZkHTwNUcvBU0kdwZTExbm8qHljGP8AytGpyxGSbnUNu6BjfrW294AabXqnHyzFpA0WsBnUxu0eW7riMRKreBTO+auxX5sjumdo9k9mySi3khTU05meJY+7JIYWLSS/5Qrk6tgCQPGp1rF2eUWQCBBcapxqKqXMilHcAnqVYgkeeovb/BgupZpRKI3nTksQhY8gxMjJ84Z7xV8+jHjUaw4D0TJLJJE4B5kifBxp5gMxAgyx5cfy7ZXcnA360zSY/uHQ9mi3h18qRMN8sRrTCIFVARg7IAgGas4ZAwDKQVOCCCCCD0II6ivP7j9HxSMaJEJiiXQgt1zJKkcaaXJcBoW5QPLONyTmu67ODcuPmKqPoXUifMVsd5V9APSqr1r5icphX8I/QbX/AEIv7BUle1ojO8GsCWNEkZTsAkjFUOTsdx09I89RuEfoNr/oxf2CqW54QmkunmNxGEd2bRyW16W5GFL68ED4OpG3UmorFZmczgS4+wOy0XAitQvNViMppEyagvU7MMsMfftU2/sbOXmCdYG30Sayvz5Sh0tk7MxSPbrsK43tH9GrmJUSWIkSBd7ZcchwiMXBfDyhY1OrbOWGN63dofo8kLERyxFZGZSZLcOViZbgky98c6XVPgNtjzHNXYr+tDoL3sbs8rIpEEZdUhkIZFbSmlxE2TtsBt1xWyPs7s+PHLjhO0KYj0tpTVqhyAdlBXIJ/Z9FVQ/R+uZdUkbBz3dUALBczMTK2r5STVOe9tsPTX0vAmHLCVANOlAsIU94Lr5jBu+MoNI20gnrT+n9YvLVbWKQypLGvOGgASJoYpI7uU33bXK2fwqzt7hJBmNlcZIyrBhkdRkeNcX2fwOVmV2MapGyDRylbUsIVo2iOfksvq1DByAKueD+wzYpJFhQuqPSyAKH0W8UbPpHQlkaq9StcZ3ZkjK5g+kfwh/fVlVbB9I/hD++rIVpel9qHi3lmlKV0IKUpQKUpQKUpQYxWMV9UoMYrNKUA1W8QfR5f3TVlWq4gWRSrjKsMEecGomMwNJFMVo8iQ+Z/Wy+9TyJD5n9bL71ZvQ25e97dimK0+RIfM/rZfep5Eh8z+tl96p6G3Jvb6Vo8iQ+Z/Wy+9TyJD5n9bL71Ohtyb2/FFFaPIkPmf1svvU8iReZ/Wy+9Tobcm9X8ID/AMG1/wBCL+wVb4qLDw/AihUVlVQAqiSQAAdABq2FffkSHzP62X3qT6GZ+Tc30rR5Eh8z+tl96nkSHzP62X3qjobcm9vpWjyJD5n9bL71PIkPmf1svvU6G3JvbsUxWnyJD5n9bL71PIkPmf1svvVPQzyb2IfpH8L/ANlWQqJadnRxElAckAElmY4G+O8TjrUwV26VNlIq8zJSlKtQ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81D80A6-F095-4F62-9EC2-78357B54D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41" y="1549404"/>
            <a:ext cx="7346317" cy="46089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2059</Words>
  <Application>Microsoft Office PowerPoint</Application>
  <PresentationFormat>On-screen Show (4:3)</PresentationFormat>
  <Paragraphs>376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Θέμα του Office</vt:lpstr>
      <vt:lpstr>Στρατηγική Επιχειρήσεων (Business Strategy )</vt:lpstr>
      <vt:lpstr> Επιχειρηματικές στρατηγικές  </vt:lpstr>
      <vt:lpstr>Είδη στρατηγικής</vt:lpstr>
      <vt:lpstr>Στρατηγική Επιχειρησιακή Μονάδα</vt:lpstr>
      <vt:lpstr>Στρατηγική Επιχειρησιακή Μονάδα</vt:lpstr>
      <vt:lpstr>Ανταγωνιστικό πλεονέκτημα</vt:lpstr>
      <vt:lpstr>Ανταγωνιστική στρατηγική - Κατηγορίες </vt:lpstr>
      <vt:lpstr>Ανταγωνιστική στρατηγική - Κατηγορίες</vt:lpstr>
      <vt:lpstr>Ανταγωνιστική στρατηγική – Κατηγορίες (Σχηματική απεικόνιση)</vt:lpstr>
      <vt:lpstr>Ανταγωνιστική στρατηγική – Κατηγορίες (παραδείγματα) 1/2</vt:lpstr>
      <vt:lpstr>Επιλογή ανταγωνιστικής στρατηγικής</vt:lpstr>
      <vt:lpstr>Χαρακτηριστικά προϊόντος  </vt:lpstr>
      <vt:lpstr>Επιλογές ηγέτη κόστους</vt:lpstr>
      <vt:lpstr>Στρατηγική ηγεσίας κόστους</vt:lpstr>
      <vt:lpstr>    Πηγές ηγεσίας κόστους     </vt:lpstr>
      <vt:lpstr>Πλεονεκτήματα Στρατηγικής Ηγεσίας Κόστους </vt:lpstr>
      <vt:lpstr>Μειονεκτήματα Στρατηγικής Ηγεσίας Κόστους </vt:lpstr>
      <vt:lpstr>ΙΚΕΑ</vt:lpstr>
      <vt:lpstr>PowerPoint Presentation</vt:lpstr>
      <vt:lpstr>Παραδείγματα </vt:lpstr>
      <vt:lpstr>Στρατηγική διαφοροποίησης</vt:lpstr>
      <vt:lpstr>Στη στρατηγική διαφοροποίησής απαιτείται…</vt:lpstr>
      <vt:lpstr>Πηγές διαφοροποίησης</vt:lpstr>
      <vt:lpstr>Στάδια διαμόρφωσης διαφοροποίησης</vt:lpstr>
      <vt:lpstr>Παράδειγμα </vt:lpstr>
      <vt:lpstr>Παράδειγμα </vt:lpstr>
      <vt:lpstr>Κίνδυνοι από την εφαρμογή στρατηγικής διαφοροποίησης </vt:lpstr>
      <vt:lpstr>Στρατηγική Εστίασης</vt:lpstr>
      <vt:lpstr>Παράδειγμα  (εστίαση με ηγεσία κόστους)</vt:lpstr>
      <vt:lpstr>Τα βασικά σημεία επιτυχίας της εταιρίας είναι:</vt:lpstr>
      <vt:lpstr>Παράδειγμα  (εστίαση με διαφοροποίηση)</vt:lpstr>
      <vt:lpstr>Κίνδυνοι από την εφαρμογή στρατηγικής εστίασης </vt:lpstr>
      <vt:lpstr>Στρατηγικό ρολόι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Επιχειρησιακή Στρατηγική και Πολιτική</dc:title>
  <dc:creator>Nancy Bouranta</dc:creator>
  <cp:lastModifiedBy>Nancy</cp:lastModifiedBy>
  <cp:revision>71</cp:revision>
  <dcterms:created xsi:type="dcterms:W3CDTF">2015-01-08T21:08:55Z</dcterms:created>
  <dcterms:modified xsi:type="dcterms:W3CDTF">2022-10-03T11:30:05Z</dcterms:modified>
</cp:coreProperties>
</file>