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842" r:id="rId3"/>
    <p:sldId id="825" r:id="rId4"/>
    <p:sldId id="826" r:id="rId5"/>
    <p:sldId id="802" r:id="rId6"/>
    <p:sldId id="837" r:id="rId7"/>
    <p:sldId id="839" r:id="rId8"/>
    <p:sldId id="840" r:id="rId9"/>
    <p:sldId id="810" r:id="rId10"/>
    <p:sldId id="812" r:id="rId11"/>
    <p:sldId id="811" r:id="rId12"/>
    <p:sldId id="813" r:id="rId13"/>
    <p:sldId id="828" r:id="rId14"/>
    <p:sldId id="808" r:id="rId15"/>
    <p:sldId id="836" r:id="rId16"/>
    <p:sldId id="830" r:id="rId17"/>
    <p:sldId id="833" r:id="rId18"/>
    <p:sldId id="270" r:id="rId19"/>
    <p:sldId id="832" r:id="rId20"/>
    <p:sldId id="834" r:id="rId21"/>
    <p:sldId id="831" r:id="rId22"/>
    <p:sldId id="809" r:id="rId23"/>
    <p:sldId id="829" r:id="rId24"/>
    <p:sldId id="838" r:id="rId25"/>
    <p:sldId id="841" r:id="rId26"/>
    <p:sldId id="827"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72"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FD151-9CB1-4E36-AAF1-587B92F8F193}" type="datetimeFigureOut">
              <a:rPr lang="el-GR" smtClean="0"/>
              <a:t>6/4/2024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BCE08-F1F7-4E3F-84BE-67B760633AD9}" type="slidenum">
              <a:rPr lang="el-GR" smtClean="0"/>
              <a:t>‹#›</a:t>
            </a:fld>
            <a:endParaRPr lang="el-GR"/>
          </a:p>
        </p:txBody>
      </p:sp>
    </p:spTree>
    <p:extLst>
      <p:ext uri="{BB962C8B-B14F-4D97-AF65-F5344CB8AC3E}">
        <p14:creationId xmlns:p14="http://schemas.microsoft.com/office/powerpoint/2010/main" val="416177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8FE822A-261E-1753-EE57-639EB427F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9DBBFAC6-99C4-AA62-86F8-2E02D7BB3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5124" name="Slide Number Placeholder 3">
            <a:extLst>
              <a:ext uri="{FF2B5EF4-FFF2-40B4-BE49-F238E27FC236}">
                <a16:creationId xmlns:a16="http://schemas.microsoft.com/office/drawing/2014/main" id="{160F9611-2370-4F83-3AB0-B685D08457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554409-0DC6-4077-B96B-98B9A9A0EB5D}" type="slidenum">
              <a:rPr lang="el-GR" altLang="el-GR" smtClean="0"/>
              <a:pPr>
                <a:spcBef>
                  <a:spcPct val="0"/>
                </a:spcBef>
              </a:pPr>
              <a:t>1</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3DF480F-5B96-463D-8075-B619636D7864}" type="slidenum">
              <a:rPr lang="el-GR"/>
              <a:pPr/>
              <a:t>17</a:t>
            </a:fld>
            <a:endParaRPr lang="el-GR"/>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p:txBody>
          <a:bodyPr/>
          <a:lstStyle/>
          <a:p>
            <a:pPr>
              <a:spcBef>
                <a:spcPct val="0"/>
              </a:spcBef>
            </a:pPr>
            <a:endParaRPr lang="el-GR"/>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18DDD3-B343-4F72-A1D6-662A0C9DC2AD}" type="slidenum">
              <a:rPr lang="el-GR" sz="1200">
                <a:latin typeface="Times New Roman" pitchFamily="18" charset="0"/>
              </a:rPr>
              <a:pPr algn="r"/>
              <a:t>17</a:t>
            </a:fld>
            <a:endParaRPr lang="el-GR"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1836-9BD7-F4CD-A6ED-BF64A83CEF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68D6FA92-D78B-53D0-930D-2C4E595D39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77E8818-C9AE-5A68-9E23-C8F3A8B93E2A}"/>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54591E26-C704-378D-91BF-A31BEC3934A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D3C68DE-D830-8DB6-E02B-C060B21B37BB}"/>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416417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017B-73E8-DDB7-E693-B774724D4A3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A52642BD-9F59-F3FC-1370-F9F544FE4F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F1D38F-42B5-DD5A-D704-32A714197E62}"/>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FCB7CFF9-E1A2-3B4D-1733-51CE5A1ED34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66F7B0-A0D1-6F42-0F1A-0AB52B7C29F4}"/>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256785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AB303-056D-C127-E1C7-FA68A4527C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6F17BDAB-6146-7D00-E680-BB14623A33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980A141-D837-B05E-2B4D-94D19E2E6D5C}"/>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C307EDCF-5996-9226-29D6-39EF5E88B34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AE869D-B60D-9D30-6B20-D2B115BE25B9}"/>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303424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id="{AF46A93D-FD9C-5C1C-E150-0D6FB156003F}"/>
              </a:ext>
            </a:extLst>
          </p:cNvPr>
          <p:cNvSpPr>
            <a:spLocks noGrp="1"/>
          </p:cNvSpPr>
          <p:nvPr>
            <p:ph type="dt" sz="half" idx="10"/>
          </p:nvPr>
        </p:nvSpPr>
        <p:spPr/>
        <p:txBody>
          <a:bodyPr/>
          <a:lstStyle>
            <a:lvl1pPr>
              <a:defRPr/>
            </a:lvl1pPr>
          </a:lstStyle>
          <a:p>
            <a:pPr>
              <a:defRPr/>
            </a:pPr>
            <a:fld id="{BD3C1243-8FAB-4544-BC6F-756038AA6448}"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2DF63082-DADE-7154-E24E-274C528D8CE7}"/>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032B8FDF-7242-2FCB-873B-8632E741E54B}"/>
              </a:ext>
            </a:extLst>
          </p:cNvPr>
          <p:cNvSpPr>
            <a:spLocks noGrp="1"/>
          </p:cNvSpPr>
          <p:nvPr>
            <p:ph type="sldNum" sz="quarter" idx="12"/>
          </p:nvPr>
        </p:nvSpPr>
        <p:spPr/>
        <p:txBody>
          <a:bodyPr/>
          <a:lstStyle>
            <a:lvl1pPr>
              <a:defRPr/>
            </a:lvl1pPr>
          </a:lstStyle>
          <a:p>
            <a:pPr>
              <a:defRPr/>
            </a:pPr>
            <a:fld id="{45DBE8A3-39A2-42CB-838B-8E52A3F53587}" type="slidenum">
              <a:rPr lang="el-GR" altLang="el-GR"/>
              <a:pPr>
                <a:defRPr/>
              </a:pPr>
              <a:t>‹#›</a:t>
            </a:fld>
            <a:endParaRPr lang="el-GR" altLang="el-GR"/>
          </a:p>
        </p:txBody>
      </p:sp>
    </p:spTree>
    <p:extLst>
      <p:ext uri="{BB962C8B-B14F-4D97-AF65-F5344CB8AC3E}">
        <p14:creationId xmlns:p14="http://schemas.microsoft.com/office/powerpoint/2010/main" val="42642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7386C43C-7C2A-1D6E-C31E-DD5A38268718}"/>
              </a:ext>
            </a:extLst>
          </p:cNvPr>
          <p:cNvSpPr>
            <a:spLocks noGrp="1"/>
          </p:cNvSpPr>
          <p:nvPr>
            <p:ph type="dt" sz="half" idx="10"/>
          </p:nvPr>
        </p:nvSpPr>
        <p:spPr/>
        <p:txBody>
          <a:bodyPr/>
          <a:lstStyle>
            <a:lvl1pPr>
              <a:defRPr/>
            </a:lvl1pPr>
          </a:lstStyle>
          <a:p>
            <a:pPr>
              <a:defRPr/>
            </a:pPr>
            <a:fld id="{DF4A78FC-74A5-447A-B977-5FF3D633C5ED}"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D51F3F19-8A8F-7134-908C-CBDAEFC6D2A8}"/>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1419249B-DF85-6A63-0E9B-BED911457411}"/>
              </a:ext>
            </a:extLst>
          </p:cNvPr>
          <p:cNvSpPr>
            <a:spLocks noGrp="1"/>
          </p:cNvSpPr>
          <p:nvPr>
            <p:ph type="sldNum" sz="quarter" idx="12"/>
          </p:nvPr>
        </p:nvSpPr>
        <p:spPr/>
        <p:txBody>
          <a:bodyPr/>
          <a:lstStyle>
            <a:lvl1pPr>
              <a:defRPr/>
            </a:lvl1pPr>
          </a:lstStyle>
          <a:p>
            <a:pPr>
              <a:defRPr/>
            </a:pPr>
            <a:fld id="{E66FC103-F65D-4009-BBF0-0FDC3E47DF59}" type="slidenum">
              <a:rPr lang="el-GR" altLang="el-GR"/>
              <a:pPr>
                <a:defRPr/>
              </a:pPr>
              <a:t>‹#›</a:t>
            </a:fld>
            <a:endParaRPr lang="el-GR" altLang="el-GR"/>
          </a:p>
        </p:txBody>
      </p:sp>
    </p:spTree>
    <p:extLst>
      <p:ext uri="{BB962C8B-B14F-4D97-AF65-F5344CB8AC3E}">
        <p14:creationId xmlns:p14="http://schemas.microsoft.com/office/powerpoint/2010/main" val="351177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id="{15B7FF82-C939-D2C0-EB29-CCF831F07FC1}"/>
              </a:ext>
            </a:extLst>
          </p:cNvPr>
          <p:cNvSpPr>
            <a:spLocks noGrp="1"/>
          </p:cNvSpPr>
          <p:nvPr>
            <p:ph type="dt" sz="half" idx="10"/>
          </p:nvPr>
        </p:nvSpPr>
        <p:spPr/>
        <p:txBody>
          <a:bodyPr/>
          <a:lstStyle>
            <a:lvl1pPr>
              <a:defRPr/>
            </a:lvl1pPr>
          </a:lstStyle>
          <a:p>
            <a:pPr>
              <a:defRPr/>
            </a:pPr>
            <a:fld id="{2880F7D5-E0DD-4378-AFEB-8F31DED5B117}"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43D96B90-06DE-BAB5-6046-0A97F81CB889}"/>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77C07923-3FB4-9370-927D-80C9720097F1}"/>
              </a:ext>
            </a:extLst>
          </p:cNvPr>
          <p:cNvSpPr>
            <a:spLocks noGrp="1"/>
          </p:cNvSpPr>
          <p:nvPr>
            <p:ph type="sldNum" sz="quarter" idx="12"/>
          </p:nvPr>
        </p:nvSpPr>
        <p:spPr/>
        <p:txBody>
          <a:bodyPr/>
          <a:lstStyle>
            <a:lvl1pPr>
              <a:defRPr/>
            </a:lvl1pPr>
          </a:lstStyle>
          <a:p>
            <a:pPr>
              <a:defRPr/>
            </a:pPr>
            <a:fld id="{BB3B8D10-A6C2-4408-A10F-C772B846B94C}" type="slidenum">
              <a:rPr lang="el-GR" altLang="el-GR"/>
              <a:pPr>
                <a:defRPr/>
              </a:pPr>
              <a:t>‹#›</a:t>
            </a:fld>
            <a:endParaRPr lang="el-GR" altLang="el-GR"/>
          </a:p>
        </p:txBody>
      </p:sp>
    </p:spTree>
    <p:extLst>
      <p:ext uri="{BB962C8B-B14F-4D97-AF65-F5344CB8AC3E}">
        <p14:creationId xmlns:p14="http://schemas.microsoft.com/office/powerpoint/2010/main" val="391651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id="{49CBE5BA-29A7-B9C7-494F-466B97A56142}"/>
              </a:ext>
            </a:extLst>
          </p:cNvPr>
          <p:cNvSpPr>
            <a:spLocks noGrp="1"/>
          </p:cNvSpPr>
          <p:nvPr>
            <p:ph type="dt" sz="half" idx="10"/>
          </p:nvPr>
        </p:nvSpPr>
        <p:spPr/>
        <p:txBody>
          <a:bodyPr/>
          <a:lstStyle>
            <a:lvl1pPr>
              <a:defRPr/>
            </a:lvl1pPr>
          </a:lstStyle>
          <a:p>
            <a:pPr>
              <a:defRPr/>
            </a:pPr>
            <a:fld id="{73F9E0D7-F2F4-4D63-A95A-EE1E3F1319B4}" type="datetimeFigureOut">
              <a:rPr lang="el-GR"/>
              <a:pPr>
                <a:defRPr/>
              </a:pPr>
              <a:t>6/4/2024</a:t>
            </a:fld>
            <a:endParaRPr lang="el-GR"/>
          </a:p>
        </p:txBody>
      </p:sp>
      <p:sp>
        <p:nvSpPr>
          <p:cNvPr id="6" name="4 - Θέση υποσέλιδου">
            <a:extLst>
              <a:ext uri="{FF2B5EF4-FFF2-40B4-BE49-F238E27FC236}">
                <a16:creationId xmlns:a16="http://schemas.microsoft.com/office/drawing/2014/main" id="{03E8A17B-351E-6F42-9119-45A77938BE13}"/>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54A49D26-2A6E-3101-EBB8-533020AF412E}"/>
              </a:ext>
            </a:extLst>
          </p:cNvPr>
          <p:cNvSpPr>
            <a:spLocks noGrp="1"/>
          </p:cNvSpPr>
          <p:nvPr>
            <p:ph type="sldNum" sz="quarter" idx="12"/>
          </p:nvPr>
        </p:nvSpPr>
        <p:spPr/>
        <p:txBody>
          <a:bodyPr/>
          <a:lstStyle>
            <a:lvl1pPr>
              <a:defRPr/>
            </a:lvl1pPr>
          </a:lstStyle>
          <a:p>
            <a:pPr>
              <a:defRPr/>
            </a:pPr>
            <a:fld id="{FBECFAA3-8A7E-420E-B036-B06531B6DBAB}" type="slidenum">
              <a:rPr lang="el-GR" altLang="el-GR"/>
              <a:pPr>
                <a:defRPr/>
              </a:pPr>
              <a:t>‹#›</a:t>
            </a:fld>
            <a:endParaRPr lang="el-GR" altLang="el-GR"/>
          </a:p>
        </p:txBody>
      </p:sp>
    </p:spTree>
    <p:extLst>
      <p:ext uri="{BB962C8B-B14F-4D97-AF65-F5344CB8AC3E}">
        <p14:creationId xmlns:p14="http://schemas.microsoft.com/office/powerpoint/2010/main" val="139047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id="{6798DF98-5C25-DCAF-7D64-58AD3B4D2C42}"/>
              </a:ext>
            </a:extLst>
          </p:cNvPr>
          <p:cNvSpPr>
            <a:spLocks noGrp="1"/>
          </p:cNvSpPr>
          <p:nvPr>
            <p:ph type="dt" sz="half" idx="10"/>
          </p:nvPr>
        </p:nvSpPr>
        <p:spPr/>
        <p:txBody>
          <a:bodyPr/>
          <a:lstStyle>
            <a:lvl1pPr>
              <a:defRPr/>
            </a:lvl1pPr>
          </a:lstStyle>
          <a:p>
            <a:pPr>
              <a:defRPr/>
            </a:pPr>
            <a:fld id="{262069E8-09FB-4D62-83EC-4EFDDC1DB72E}" type="datetimeFigureOut">
              <a:rPr lang="el-GR"/>
              <a:pPr>
                <a:defRPr/>
              </a:pPr>
              <a:t>6/4/2024</a:t>
            </a:fld>
            <a:endParaRPr lang="el-GR"/>
          </a:p>
        </p:txBody>
      </p:sp>
      <p:sp>
        <p:nvSpPr>
          <p:cNvPr id="8" name="4 - Θέση υποσέλιδου">
            <a:extLst>
              <a:ext uri="{FF2B5EF4-FFF2-40B4-BE49-F238E27FC236}">
                <a16:creationId xmlns:a16="http://schemas.microsoft.com/office/drawing/2014/main" id="{06EA6E95-76B5-C125-35BE-6BBA02BDADCB}"/>
              </a:ext>
            </a:extLst>
          </p:cNvPr>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a:extLst>
              <a:ext uri="{FF2B5EF4-FFF2-40B4-BE49-F238E27FC236}">
                <a16:creationId xmlns:a16="http://schemas.microsoft.com/office/drawing/2014/main" id="{B347F23A-8D85-EA43-F85C-A6F8B9C8E143}"/>
              </a:ext>
            </a:extLst>
          </p:cNvPr>
          <p:cNvSpPr>
            <a:spLocks noGrp="1"/>
          </p:cNvSpPr>
          <p:nvPr>
            <p:ph type="sldNum" sz="quarter" idx="12"/>
          </p:nvPr>
        </p:nvSpPr>
        <p:spPr/>
        <p:txBody>
          <a:bodyPr/>
          <a:lstStyle>
            <a:lvl1pPr>
              <a:defRPr/>
            </a:lvl1pPr>
          </a:lstStyle>
          <a:p>
            <a:pPr>
              <a:defRPr/>
            </a:pPr>
            <a:fld id="{5560B833-7F0C-47E9-9114-94B60A6D1096}" type="slidenum">
              <a:rPr lang="el-GR" altLang="el-GR"/>
              <a:pPr>
                <a:defRPr/>
              </a:pPr>
              <a:t>‹#›</a:t>
            </a:fld>
            <a:endParaRPr lang="el-GR" altLang="el-GR"/>
          </a:p>
        </p:txBody>
      </p:sp>
    </p:spTree>
    <p:extLst>
      <p:ext uri="{BB962C8B-B14F-4D97-AF65-F5344CB8AC3E}">
        <p14:creationId xmlns:p14="http://schemas.microsoft.com/office/powerpoint/2010/main" val="374577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id="{62F85FE0-576B-2C5F-F529-2D6376391276}"/>
              </a:ext>
            </a:extLst>
          </p:cNvPr>
          <p:cNvSpPr>
            <a:spLocks noGrp="1"/>
          </p:cNvSpPr>
          <p:nvPr>
            <p:ph type="dt" sz="half" idx="10"/>
          </p:nvPr>
        </p:nvSpPr>
        <p:spPr/>
        <p:txBody>
          <a:bodyPr/>
          <a:lstStyle>
            <a:lvl1pPr>
              <a:defRPr/>
            </a:lvl1pPr>
          </a:lstStyle>
          <a:p>
            <a:pPr>
              <a:defRPr/>
            </a:pPr>
            <a:fld id="{A7CB0EEA-EF86-4FC1-8916-62242AC6C42C}" type="datetimeFigureOut">
              <a:rPr lang="el-GR"/>
              <a:pPr>
                <a:defRPr/>
              </a:pPr>
              <a:t>6/4/2024</a:t>
            </a:fld>
            <a:endParaRPr lang="el-GR"/>
          </a:p>
        </p:txBody>
      </p:sp>
      <p:sp>
        <p:nvSpPr>
          <p:cNvPr id="4" name="4 - Θέση υποσέλιδου">
            <a:extLst>
              <a:ext uri="{FF2B5EF4-FFF2-40B4-BE49-F238E27FC236}">
                <a16:creationId xmlns:a16="http://schemas.microsoft.com/office/drawing/2014/main" id="{E70D9371-E7AA-B6DD-3D91-7CBF667FCA92}"/>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id="{7CC7FE06-BF9B-EE4F-B34A-9EA433C92CCA}"/>
              </a:ext>
            </a:extLst>
          </p:cNvPr>
          <p:cNvSpPr>
            <a:spLocks noGrp="1"/>
          </p:cNvSpPr>
          <p:nvPr>
            <p:ph type="sldNum" sz="quarter" idx="12"/>
          </p:nvPr>
        </p:nvSpPr>
        <p:spPr/>
        <p:txBody>
          <a:bodyPr/>
          <a:lstStyle>
            <a:lvl1pPr>
              <a:defRPr/>
            </a:lvl1pPr>
          </a:lstStyle>
          <a:p>
            <a:pPr>
              <a:defRPr/>
            </a:pPr>
            <a:fld id="{3A26D35E-EF2C-404D-A1E7-620F00C328F2}" type="slidenum">
              <a:rPr lang="el-GR" altLang="el-GR"/>
              <a:pPr>
                <a:defRPr/>
              </a:pPr>
              <a:t>‹#›</a:t>
            </a:fld>
            <a:endParaRPr lang="el-GR" altLang="el-GR"/>
          </a:p>
        </p:txBody>
      </p:sp>
    </p:spTree>
    <p:extLst>
      <p:ext uri="{BB962C8B-B14F-4D97-AF65-F5344CB8AC3E}">
        <p14:creationId xmlns:p14="http://schemas.microsoft.com/office/powerpoint/2010/main" val="68981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id="{BCFF990F-EDA1-274D-7A48-4462761954F8}"/>
              </a:ext>
            </a:extLst>
          </p:cNvPr>
          <p:cNvSpPr>
            <a:spLocks noGrp="1"/>
          </p:cNvSpPr>
          <p:nvPr>
            <p:ph type="dt" sz="half" idx="10"/>
          </p:nvPr>
        </p:nvSpPr>
        <p:spPr/>
        <p:txBody>
          <a:bodyPr/>
          <a:lstStyle>
            <a:lvl1pPr>
              <a:defRPr/>
            </a:lvl1pPr>
          </a:lstStyle>
          <a:p>
            <a:pPr>
              <a:defRPr/>
            </a:pPr>
            <a:fld id="{691BD6D6-9C46-45DE-85E7-959036F8F020}" type="datetimeFigureOut">
              <a:rPr lang="el-GR"/>
              <a:pPr>
                <a:defRPr/>
              </a:pPr>
              <a:t>6/4/2024</a:t>
            </a:fld>
            <a:endParaRPr lang="el-GR"/>
          </a:p>
        </p:txBody>
      </p:sp>
      <p:sp>
        <p:nvSpPr>
          <p:cNvPr id="3" name="4 - Θέση υποσέλιδου">
            <a:extLst>
              <a:ext uri="{FF2B5EF4-FFF2-40B4-BE49-F238E27FC236}">
                <a16:creationId xmlns:a16="http://schemas.microsoft.com/office/drawing/2014/main" id="{8F995A1C-B5A1-2654-F453-3E4BC83FC409}"/>
              </a:ext>
            </a:extLst>
          </p:cNvPr>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a:extLst>
              <a:ext uri="{FF2B5EF4-FFF2-40B4-BE49-F238E27FC236}">
                <a16:creationId xmlns:a16="http://schemas.microsoft.com/office/drawing/2014/main" id="{9779CE61-D210-2408-C099-89F721328F2C}"/>
              </a:ext>
            </a:extLst>
          </p:cNvPr>
          <p:cNvSpPr>
            <a:spLocks noGrp="1"/>
          </p:cNvSpPr>
          <p:nvPr>
            <p:ph type="sldNum" sz="quarter" idx="12"/>
          </p:nvPr>
        </p:nvSpPr>
        <p:spPr/>
        <p:txBody>
          <a:bodyPr/>
          <a:lstStyle>
            <a:lvl1pPr>
              <a:defRPr/>
            </a:lvl1pPr>
          </a:lstStyle>
          <a:p>
            <a:pPr>
              <a:defRPr/>
            </a:pPr>
            <a:fld id="{7B582CFA-2B7B-4D73-9B4D-FBACA9A9594C}" type="slidenum">
              <a:rPr lang="el-GR" altLang="el-GR"/>
              <a:pPr>
                <a:defRPr/>
              </a:pPr>
              <a:t>‹#›</a:t>
            </a:fld>
            <a:endParaRPr lang="el-GR" altLang="el-GR"/>
          </a:p>
        </p:txBody>
      </p:sp>
    </p:spTree>
    <p:extLst>
      <p:ext uri="{BB962C8B-B14F-4D97-AF65-F5344CB8AC3E}">
        <p14:creationId xmlns:p14="http://schemas.microsoft.com/office/powerpoint/2010/main" val="1598364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4D403664-1E59-B570-9122-1AF510E82F73}"/>
              </a:ext>
            </a:extLst>
          </p:cNvPr>
          <p:cNvSpPr>
            <a:spLocks noGrp="1"/>
          </p:cNvSpPr>
          <p:nvPr>
            <p:ph type="dt" sz="half" idx="10"/>
          </p:nvPr>
        </p:nvSpPr>
        <p:spPr/>
        <p:txBody>
          <a:bodyPr/>
          <a:lstStyle>
            <a:lvl1pPr>
              <a:defRPr/>
            </a:lvl1pPr>
          </a:lstStyle>
          <a:p>
            <a:pPr>
              <a:defRPr/>
            </a:pPr>
            <a:fld id="{3744A28E-B4ED-4CBD-8B29-63569BFD223A}" type="datetimeFigureOut">
              <a:rPr lang="el-GR"/>
              <a:pPr>
                <a:defRPr/>
              </a:pPr>
              <a:t>6/4/2024</a:t>
            </a:fld>
            <a:endParaRPr lang="el-GR"/>
          </a:p>
        </p:txBody>
      </p:sp>
      <p:sp>
        <p:nvSpPr>
          <p:cNvPr id="6" name="4 - Θέση υποσέλιδου">
            <a:extLst>
              <a:ext uri="{FF2B5EF4-FFF2-40B4-BE49-F238E27FC236}">
                <a16:creationId xmlns:a16="http://schemas.microsoft.com/office/drawing/2014/main" id="{0A30836A-0993-6E84-E222-AB89B0E4401A}"/>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B93FA8BE-F5B6-EC3E-E8AF-D57022BC15ED}"/>
              </a:ext>
            </a:extLst>
          </p:cNvPr>
          <p:cNvSpPr>
            <a:spLocks noGrp="1"/>
          </p:cNvSpPr>
          <p:nvPr>
            <p:ph type="sldNum" sz="quarter" idx="12"/>
          </p:nvPr>
        </p:nvSpPr>
        <p:spPr/>
        <p:txBody>
          <a:bodyPr/>
          <a:lstStyle>
            <a:lvl1pPr>
              <a:defRPr/>
            </a:lvl1pPr>
          </a:lstStyle>
          <a:p>
            <a:pPr>
              <a:defRPr/>
            </a:pPr>
            <a:fld id="{768DC645-FCA4-483C-8DD5-EA575F09EBBA}" type="slidenum">
              <a:rPr lang="el-GR" altLang="el-GR"/>
              <a:pPr>
                <a:defRPr/>
              </a:pPr>
              <a:t>‹#›</a:t>
            </a:fld>
            <a:endParaRPr lang="el-GR" altLang="el-GR"/>
          </a:p>
        </p:txBody>
      </p:sp>
    </p:spTree>
    <p:extLst>
      <p:ext uri="{BB962C8B-B14F-4D97-AF65-F5344CB8AC3E}">
        <p14:creationId xmlns:p14="http://schemas.microsoft.com/office/powerpoint/2010/main" val="294159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1B06-6ABF-5F59-98A2-E3FA9FC54FCD}"/>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9B89AA9-8D32-7AE2-152E-E53085C861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212951F-08BC-F0EF-3594-AA717411C6CF}"/>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95C257C8-614B-99EF-9CC4-FDBB8D41BD9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3375367-4978-1745-2242-E802A5FE1963}"/>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75060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03D22D35-A094-BE6F-546D-19D636911C26}"/>
              </a:ext>
            </a:extLst>
          </p:cNvPr>
          <p:cNvSpPr>
            <a:spLocks noGrp="1"/>
          </p:cNvSpPr>
          <p:nvPr>
            <p:ph type="dt" sz="half" idx="10"/>
          </p:nvPr>
        </p:nvSpPr>
        <p:spPr/>
        <p:txBody>
          <a:bodyPr/>
          <a:lstStyle>
            <a:lvl1pPr>
              <a:defRPr/>
            </a:lvl1pPr>
          </a:lstStyle>
          <a:p>
            <a:pPr>
              <a:defRPr/>
            </a:pPr>
            <a:fld id="{F2665068-7E33-420A-AA35-66B7FEE511FD}" type="datetimeFigureOut">
              <a:rPr lang="el-GR"/>
              <a:pPr>
                <a:defRPr/>
              </a:pPr>
              <a:t>6/4/2024</a:t>
            </a:fld>
            <a:endParaRPr lang="el-GR"/>
          </a:p>
        </p:txBody>
      </p:sp>
      <p:sp>
        <p:nvSpPr>
          <p:cNvPr id="6" name="4 - Θέση υποσέλιδου">
            <a:extLst>
              <a:ext uri="{FF2B5EF4-FFF2-40B4-BE49-F238E27FC236}">
                <a16:creationId xmlns:a16="http://schemas.microsoft.com/office/drawing/2014/main" id="{6740899A-EFF5-E0AB-AEAE-33B54C68AF28}"/>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73D1C37C-7767-43AB-415D-BB0FF18213F4}"/>
              </a:ext>
            </a:extLst>
          </p:cNvPr>
          <p:cNvSpPr>
            <a:spLocks noGrp="1"/>
          </p:cNvSpPr>
          <p:nvPr>
            <p:ph type="sldNum" sz="quarter" idx="12"/>
          </p:nvPr>
        </p:nvSpPr>
        <p:spPr/>
        <p:txBody>
          <a:bodyPr/>
          <a:lstStyle>
            <a:lvl1pPr>
              <a:defRPr/>
            </a:lvl1pPr>
          </a:lstStyle>
          <a:p>
            <a:pPr>
              <a:defRPr/>
            </a:pPr>
            <a:fld id="{67BF9CA9-22AA-4063-8F4A-C3FED051845C}" type="slidenum">
              <a:rPr lang="el-GR" altLang="el-GR"/>
              <a:pPr>
                <a:defRPr/>
              </a:pPr>
              <a:t>‹#›</a:t>
            </a:fld>
            <a:endParaRPr lang="el-GR" altLang="el-GR"/>
          </a:p>
        </p:txBody>
      </p:sp>
    </p:spTree>
    <p:extLst>
      <p:ext uri="{BB962C8B-B14F-4D97-AF65-F5344CB8AC3E}">
        <p14:creationId xmlns:p14="http://schemas.microsoft.com/office/powerpoint/2010/main" val="919306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292E3FB4-6A5A-99B3-6703-9CA87818EB96}"/>
              </a:ext>
            </a:extLst>
          </p:cNvPr>
          <p:cNvSpPr>
            <a:spLocks noGrp="1"/>
          </p:cNvSpPr>
          <p:nvPr>
            <p:ph type="dt" sz="half" idx="10"/>
          </p:nvPr>
        </p:nvSpPr>
        <p:spPr/>
        <p:txBody>
          <a:bodyPr/>
          <a:lstStyle>
            <a:lvl1pPr>
              <a:defRPr/>
            </a:lvl1pPr>
          </a:lstStyle>
          <a:p>
            <a:pPr>
              <a:defRPr/>
            </a:pPr>
            <a:fld id="{47AAF025-ABCF-4627-A08E-FFA0F8EB5B0F}"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88AAA3AE-58BB-DDEC-C18B-0B77D69C0E7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B62E6C53-BAC6-5BD8-2C53-3D5FCD7B48A5}"/>
              </a:ext>
            </a:extLst>
          </p:cNvPr>
          <p:cNvSpPr>
            <a:spLocks noGrp="1"/>
          </p:cNvSpPr>
          <p:nvPr>
            <p:ph type="sldNum" sz="quarter" idx="12"/>
          </p:nvPr>
        </p:nvSpPr>
        <p:spPr/>
        <p:txBody>
          <a:bodyPr/>
          <a:lstStyle>
            <a:lvl1pPr>
              <a:defRPr/>
            </a:lvl1pPr>
          </a:lstStyle>
          <a:p>
            <a:pPr>
              <a:defRPr/>
            </a:pPr>
            <a:fld id="{8545227D-2CD0-47C0-8BBC-75725786036D}" type="slidenum">
              <a:rPr lang="el-GR" altLang="el-GR"/>
              <a:pPr>
                <a:defRPr/>
              </a:pPr>
              <a:t>‹#›</a:t>
            </a:fld>
            <a:endParaRPr lang="el-GR" altLang="el-GR"/>
          </a:p>
        </p:txBody>
      </p:sp>
    </p:spTree>
    <p:extLst>
      <p:ext uri="{BB962C8B-B14F-4D97-AF65-F5344CB8AC3E}">
        <p14:creationId xmlns:p14="http://schemas.microsoft.com/office/powerpoint/2010/main" val="104522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id="{14116926-FA27-4C51-08F9-F24823998BAC}"/>
              </a:ext>
            </a:extLst>
          </p:cNvPr>
          <p:cNvSpPr>
            <a:spLocks noGrp="1"/>
          </p:cNvSpPr>
          <p:nvPr>
            <p:ph type="dt" sz="half" idx="10"/>
          </p:nvPr>
        </p:nvSpPr>
        <p:spPr/>
        <p:txBody>
          <a:bodyPr/>
          <a:lstStyle>
            <a:lvl1pPr>
              <a:defRPr/>
            </a:lvl1pPr>
          </a:lstStyle>
          <a:p>
            <a:pPr>
              <a:defRPr/>
            </a:pPr>
            <a:fld id="{1260D0F2-171D-47ED-A83B-8E3263289110}"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61832C41-1350-ECF4-8DAA-F5E1AB3182A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id="{2B3AB8EC-C461-65BE-17CC-037AE9B741B7}"/>
              </a:ext>
            </a:extLst>
          </p:cNvPr>
          <p:cNvSpPr>
            <a:spLocks noGrp="1"/>
          </p:cNvSpPr>
          <p:nvPr>
            <p:ph type="sldNum" sz="quarter" idx="12"/>
          </p:nvPr>
        </p:nvSpPr>
        <p:spPr/>
        <p:txBody>
          <a:bodyPr/>
          <a:lstStyle>
            <a:lvl1pPr>
              <a:defRPr/>
            </a:lvl1pPr>
          </a:lstStyle>
          <a:p>
            <a:pPr>
              <a:defRPr/>
            </a:pPr>
            <a:fld id="{42459A59-42A1-4AA8-A0D6-B20CF3686DDF}" type="slidenum">
              <a:rPr lang="el-GR" altLang="el-GR"/>
              <a:pPr>
                <a:defRPr/>
              </a:pPr>
              <a:t>‹#›</a:t>
            </a:fld>
            <a:endParaRPr lang="el-GR" altLang="el-GR"/>
          </a:p>
        </p:txBody>
      </p:sp>
    </p:spTree>
    <p:extLst>
      <p:ext uri="{BB962C8B-B14F-4D97-AF65-F5344CB8AC3E}">
        <p14:creationId xmlns:p14="http://schemas.microsoft.com/office/powerpoint/2010/main" val="202445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36D6-B2E4-6C79-6AA6-B67701AFB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FB835703-1263-C916-7107-A7AE5A123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E881-72CF-B3AA-D823-62EE42B40E7E}"/>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D758F5F4-6317-F9FC-1537-A2DAA8BE324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62E575D-4B8A-E130-AA89-8EF5CD8F888A}"/>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269121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A4FF-4522-CB5F-8939-2D061B103B0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964185EA-F8C1-D268-36A8-DBAF1C8E4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CE7948EE-B5C5-DBF1-4F05-5F1319422F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D2AE38E5-981C-832A-EDCD-1C1687DEA45C}"/>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6" name="Footer Placeholder 5">
            <a:extLst>
              <a:ext uri="{FF2B5EF4-FFF2-40B4-BE49-F238E27FC236}">
                <a16:creationId xmlns:a16="http://schemas.microsoft.com/office/drawing/2014/main" id="{6EC34C88-C41B-F36D-190C-0CCABA2E60B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C1E7DB8-00B4-2CBB-EFB4-814BC7494D57}"/>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56651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CD6F-698C-2562-3434-C7643005B3B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35ED7E7-68BF-9FA5-838D-2773E6E42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8D5B87-0BAC-0B35-8B15-559F88176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37F3E955-4A2D-24C8-ED8B-0D9B5A665D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11FE9A-CD38-1F1C-962E-2ADB86C30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87AF2994-C1FB-A217-2B81-1931DB880817}"/>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8" name="Footer Placeholder 7">
            <a:extLst>
              <a:ext uri="{FF2B5EF4-FFF2-40B4-BE49-F238E27FC236}">
                <a16:creationId xmlns:a16="http://schemas.microsoft.com/office/drawing/2014/main" id="{0D57CBED-0749-3D78-FC97-7A58EDD53F5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5C86FD9-077A-D672-9501-88D44A26D7D0}"/>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6589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489F-16E6-D388-3ABE-97E3872BED7C}"/>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DA35F95-916E-BD3D-BE67-2EDAEADCB6D2}"/>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4" name="Footer Placeholder 3">
            <a:extLst>
              <a:ext uri="{FF2B5EF4-FFF2-40B4-BE49-F238E27FC236}">
                <a16:creationId xmlns:a16="http://schemas.microsoft.com/office/drawing/2014/main" id="{006C7163-D50A-4D85-0D38-9D3A6FB95EEB}"/>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77EC09A2-E5F5-D563-C30D-43DABC6F6715}"/>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175844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A8F47-BBA3-A380-4BF0-334D820D9AB2}"/>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3" name="Footer Placeholder 2">
            <a:extLst>
              <a:ext uri="{FF2B5EF4-FFF2-40B4-BE49-F238E27FC236}">
                <a16:creationId xmlns:a16="http://schemas.microsoft.com/office/drawing/2014/main" id="{DA9D3F97-F64A-166C-75CC-8811E9B70243}"/>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B48C7712-886F-C783-9BC5-7F8B75D3C558}"/>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222696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03B3-1653-84DD-C180-54F02FEC83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32560DC-9698-1D7B-E571-81B79197D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8567FE3-3E01-C4F7-BE6E-A8B910921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A5E84-17B6-F662-88DA-756591817776}"/>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6" name="Footer Placeholder 5">
            <a:extLst>
              <a:ext uri="{FF2B5EF4-FFF2-40B4-BE49-F238E27FC236}">
                <a16:creationId xmlns:a16="http://schemas.microsoft.com/office/drawing/2014/main" id="{BC85A092-0CB9-A650-A6B3-503A198D934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5AF176C-6EFB-A90C-B4DD-BC78ECC2B085}"/>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425857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81EC-F9A1-72CF-9C7E-F7DBB7777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27D4EAE6-B8B5-26A5-AD61-E17DB2C20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CEF82C2-742A-3050-948F-A51C4096A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FA5C1-A3EB-3F11-D6BD-C399E22C6C14}"/>
              </a:ext>
            </a:extLst>
          </p:cNvPr>
          <p:cNvSpPr>
            <a:spLocks noGrp="1"/>
          </p:cNvSpPr>
          <p:nvPr>
            <p:ph type="dt" sz="half" idx="10"/>
          </p:nvPr>
        </p:nvSpPr>
        <p:spPr/>
        <p:txBody>
          <a:bodyPr/>
          <a:lstStyle/>
          <a:p>
            <a:fld id="{77D71CC8-DDAD-414C-804D-31A1A6EBAFB8}" type="datetimeFigureOut">
              <a:rPr lang="el-GR" smtClean="0"/>
              <a:t>6/4/2024</a:t>
            </a:fld>
            <a:endParaRPr lang="el-GR"/>
          </a:p>
        </p:txBody>
      </p:sp>
      <p:sp>
        <p:nvSpPr>
          <p:cNvPr id="6" name="Footer Placeholder 5">
            <a:extLst>
              <a:ext uri="{FF2B5EF4-FFF2-40B4-BE49-F238E27FC236}">
                <a16:creationId xmlns:a16="http://schemas.microsoft.com/office/drawing/2014/main" id="{3D93350C-4861-11B3-3AB0-07FD72D840A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B4DD2B8-3832-450C-4211-F77FE0F34EF6}"/>
              </a:ext>
            </a:extLst>
          </p:cNvPr>
          <p:cNvSpPr>
            <a:spLocks noGrp="1"/>
          </p:cNvSpPr>
          <p:nvPr>
            <p:ph type="sldNum" sz="quarter" idx="12"/>
          </p:nvPr>
        </p:nvSpPr>
        <p:spPr/>
        <p:txBody>
          <a:bodyPr/>
          <a:lstStyle/>
          <a:p>
            <a:fld id="{8E9C6ED8-8C7B-48D6-AE1A-2F320EB8A2DA}" type="slidenum">
              <a:rPr lang="el-GR" smtClean="0"/>
              <a:t>‹#›</a:t>
            </a:fld>
            <a:endParaRPr lang="el-GR"/>
          </a:p>
        </p:txBody>
      </p:sp>
    </p:spTree>
    <p:extLst>
      <p:ext uri="{BB962C8B-B14F-4D97-AF65-F5344CB8AC3E}">
        <p14:creationId xmlns:p14="http://schemas.microsoft.com/office/powerpoint/2010/main" val="29681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A9126-D1BD-29C0-DD73-73287EB9B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AB16C53F-1F69-F52C-C1DA-D7C7A98B0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3DA4C21-2D8C-27DD-109F-4E4F780E6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71CC8-DDAD-414C-804D-31A1A6EBAFB8}" type="datetimeFigureOut">
              <a:rPr lang="el-GR" smtClean="0"/>
              <a:t>6/4/2024</a:t>
            </a:fld>
            <a:endParaRPr lang="el-GR"/>
          </a:p>
        </p:txBody>
      </p:sp>
      <p:sp>
        <p:nvSpPr>
          <p:cNvPr id="5" name="Footer Placeholder 4">
            <a:extLst>
              <a:ext uri="{FF2B5EF4-FFF2-40B4-BE49-F238E27FC236}">
                <a16:creationId xmlns:a16="http://schemas.microsoft.com/office/drawing/2014/main" id="{8AE00013-0C6D-C4EC-3E9F-6CB5BE6AA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36BBE9A1-B9E0-A492-C36D-39BD58F41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6ED8-8C7B-48D6-AE1A-2F320EB8A2DA}" type="slidenum">
              <a:rPr lang="el-GR" smtClean="0"/>
              <a:t>‹#›</a:t>
            </a:fld>
            <a:endParaRPr lang="el-GR"/>
          </a:p>
        </p:txBody>
      </p:sp>
    </p:spTree>
    <p:extLst>
      <p:ext uri="{BB962C8B-B14F-4D97-AF65-F5344CB8AC3E}">
        <p14:creationId xmlns:p14="http://schemas.microsoft.com/office/powerpoint/2010/main" val="337138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id="{0CFB4A71-1235-1152-F9D5-F4ABF8B0B15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1027" name="2 - Θέση κειμένου">
            <a:extLst>
              <a:ext uri="{FF2B5EF4-FFF2-40B4-BE49-F238E27FC236}">
                <a16:creationId xmlns:a16="http://schemas.microsoft.com/office/drawing/2014/main" id="{F7DCF30E-AB9A-B188-9B08-61812CC0EAF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a:extLst>
              <a:ext uri="{FF2B5EF4-FFF2-40B4-BE49-F238E27FC236}">
                <a16:creationId xmlns:a16="http://schemas.microsoft.com/office/drawing/2014/main" id="{F6C15CD8-693C-7E46-09B5-D4BD6E01A82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6C13BA1-D68D-46EE-ADCD-D3B1F6B8ACBF}" type="datetimeFigureOut">
              <a:rPr lang="el-GR"/>
              <a:pPr>
                <a:defRPr/>
              </a:pPr>
              <a:t>6/4/2024</a:t>
            </a:fld>
            <a:endParaRPr lang="el-GR"/>
          </a:p>
        </p:txBody>
      </p:sp>
      <p:sp>
        <p:nvSpPr>
          <p:cNvPr id="5" name="4 - Θέση υποσέλιδου">
            <a:extLst>
              <a:ext uri="{FF2B5EF4-FFF2-40B4-BE49-F238E27FC236}">
                <a16:creationId xmlns:a16="http://schemas.microsoft.com/office/drawing/2014/main" id="{1686DF1A-2E3F-8EA8-AF9E-C158F5D4785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a16="http://schemas.microsoft.com/office/drawing/2014/main" id="{1D178337-3221-7E53-9BFB-B4096E6A312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97B74FE-C5FF-48C1-9869-1ED22C6B6E81}" type="slidenum">
              <a:rPr lang="el-GR" altLang="el-GR"/>
              <a:pPr>
                <a:defRPr/>
              </a:pPr>
              <a:t>‹#›</a:t>
            </a:fld>
            <a:endParaRPr lang="el-GR" altLang="el-GR"/>
          </a:p>
        </p:txBody>
      </p:sp>
    </p:spTree>
    <p:extLst>
      <p:ext uri="{BB962C8B-B14F-4D97-AF65-F5344CB8AC3E}">
        <p14:creationId xmlns:p14="http://schemas.microsoft.com/office/powerpoint/2010/main" val="2032037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E56A3D0-D89D-7C1E-9BFF-E68B96B06F18}"/>
              </a:ext>
            </a:extLst>
          </p:cNvPr>
          <p:cNvSpPr>
            <a:spLocks noGrp="1"/>
          </p:cNvSpPr>
          <p:nvPr>
            <p:ph type="ctrTitle"/>
          </p:nvPr>
        </p:nvSpPr>
        <p:spPr>
          <a:xfrm>
            <a:off x="2317750" y="2636839"/>
            <a:ext cx="7772400" cy="1470025"/>
          </a:xfrm>
        </p:spPr>
        <p:txBody>
          <a:bodyPr/>
          <a:lstStyle/>
          <a:p>
            <a:pPr eaLnBrk="1" hangingPunct="1"/>
            <a:r>
              <a:rPr lang="en-US" altLang="el-GR" sz="4000" b="1"/>
              <a:t>Management </a:t>
            </a:r>
            <a:br>
              <a:rPr lang="el-GR" altLang="el-GR" sz="4000" b="1"/>
            </a:br>
            <a:endParaRPr lang="el-GR" altLang="el-GR" sz="2000" b="1"/>
          </a:p>
        </p:txBody>
      </p:sp>
      <p:sp>
        <p:nvSpPr>
          <p:cNvPr id="3075" name="Subtitle 2">
            <a:extLst>
              <a:ext uri="{FF2B5EF4-FFF2-40B4-BE49-F238E27FC236}">
                <a16:creationId xmlns:a16="http://schemas.microsoft.com/office/drawing/2014/main" id="{4E3F97E0-5BAF-F33B-F795-DF717BFF8106}"/>
              </a:ext>
            </a:extLst>
          </p:cNvPr>
          <p:cNvSpPr>
            <a:spLocks noGrp="1"/>
          </p:cNvSpPr>
          <p:nvPr>
            <p:ph type="subTitle" idx="1"/>
          </p:nvPr>
        </p:nvSpPr>
        <p:spPr>
          <a:xfrm>
            <a:off x="2855913" y="5373688"/>
            <a:ext cx="6400800" cy="1223962"/>
          </a:xfrm>
        </p:spPr>
        <p:txBody>
          <a:bodyPr>
            <a:normAutofit fontScale="32500" lnSpcReduction="20000"/>
          </a:bodyPr>
          <a:lstStyle/>
          <a:p>
            <a:pPr eaLnBrk="1" hangingPunct="1">
              <a:defRPr/>
            </a:pPr>
            <a:r>
              <a:rPr lang="el-GR" altLang="el-GR" sz="5900" dirty="0">
                <a:solidFill>
                  <a:schemeClr val="tx1"/>
                </a:solidFill>
              </a:rPr>
              <a:t>Νάνσυ </a:t>
            </a:r>
            <a:r>
              <a:rPr lang="el-GR" altLang="el-GR" sz="5900" dirty="0" err="1">
                <a:solidFill>
                  <a:schemeClr val="tx1"/>
                </a:solidFill>
              </a:rPr>
              <a:t>Μπουραντά</a:t>
            </a:r>
            <a:endParaRPr lang="en-US" altLang="el-GR" sz="5900" dirty="0">
              <a:solidFill>
                <a:schemeClr val="tx1"/>
              </a:solidFill>
            </a:endParaRPr>
          </a:p>
          <a:p>
            <a:pPr eaLnBrk="1" hangingPunct="1">
              <a:defRPr/>
            </a:pPr>
            <a:r>
              <a:rPr lang="el-GR" altLang="el-GR" sz="5900" dirty="0">
                <a:solidFill>
                  <a:schemeClr val="tx1"/>
                </a:solidFill>
              </a:rPr>
              <a:t> </a:t>
            </a:r>
            <a:r>
              <a:rPr lang="en-US" sz="5900" dirty="0">
                <a:solidFill>
                  <a:schemeClr val="tx1"/>
                </a:solidFill>
              </a:rPr>
              <a:t>nbouranta@unipi.gr</a:t>
            </a:r>
            <a:endParaRPr lang="el-GR" altLang="el-GR" sz="5900" dirty="0">
              <a:solidFill>
                <a:schemeClr val="tx1"/>
              </a:solidFill>
            </a:endParaRPr>
          </a:p>
          <a:p>
            <a:pPr eaLnBrk="1" hangingPunct="1">
              <a:defRPr/>
            </a:pPr>
            <a:endParaRPr lang="en-US" altLang="el-GR" sz="2800" dirty="0">
              <a:solidFill>
                <a:schemeClr val="tx1"/>
              </a:solidFill>
            </a:endParaRPr>
          </a:p>
          <a:p>
            <a:pPr eaLnBrk="1" hangingPunct="1">
              <a:defRPr/>
            </a:pPr>
            <a:r>
              <a:rPr lang="el-GR" altLang="el-GR" sz="2800" dirty="0">
                <a:solidFill>
                  <a:schemeClr val="tx1"/>
                </a:solidFill>
              </a:rPr>
              <a:t> </a:t>
            </a:r>
          </a:p>
        </p:txBody>
      </p:sp>
      <p:graphicFrame>
        <p:nvGraphicFramePr>
          <p:cNvPr id="2" name="Table 1">
            <a:extLst>
              <a:ext uri="{FF2B5EF4-FFF2-40B4-BE49-F238E27FC236}">
                <a16:creationId xmlns:a16="http://schemas.microsoft.com/office/drawing/2014/main" id="{57FA0618-0CD4-3B42-3A3F-AF860A88E092}"/>
              </a:ext>
            </a:extLst>
          </p:cNvPr>
          <p:cNvGraphicFramePr>
            <a:graphicFrameLocks noGrp="1"/>
          </p:cNvGraphicFramePr>
          <p:nvPr/>
        </p:nvGraphicFramePr>
        <p:xfrm>
          <a:off x="4616388" y="427038"/>
          <a:ext cx="6889072" cy="746760"/>
        </p:xfrm>
        <a:graphic>
          <a:graphicData uri="http://schemas.openxmlformats.org/drawingml/2006/table">
            <a:tbl>
              <a:tblPr>
                <a:tableStyleId>{5C22544A-7EE6-4342-B048-85BDC9FD1C3A}</a:tableStyleId>
              </a:tblPr>
              <a:tblGrid>
                <a:gridCol w="6889072">
                  <a:extLst>
                    <a:ext uri="{9D8B030D-6E8A-4147-A177-3AD203B41FA5}">
                      <a16:colId xmlns:a16="http://schemas.microsoft.com/office/drawing/2014/main" val="20000"/>
                    </a:ext>
                  </a:extLst>
                </a:gridCol>
              </a:tblGrid>
              <a:tr h="182880">
                <a:tc>
                  <a:txBody>
                    <a:bodyPr/>
                    <a:lstStyle/>
                    <a:p>
                      <a:pPr algn="l" fontAlgn="b"/>
                      <a:r>
                        <a:rPr lang="el-GR" sz="1600" b="1" u="none" strike="noStrike" dirty="0">
                          <a:solidFill>
                            <a:schemeClr val="tx1"/>
                          </a:solidFill>
                          <a:effectLst/>
                        </a:rPr>
                        <a:t>ΠΜΣ «ΔΙΟΙΚΗΣΗ, ΑΝΑΛΥΤΙΚΗ ΚΑΙ ΠΛΗΡΟΦΟΡΙΑΚΑ ΣΥΣΤΗΜΑΤΑ ΕΠΙΧΕΙΡΗΣΕΩΝ» </a:t>
                      </a:r>
                      <a:endParaRPr lang="el-GR" sz="1600" b="1" i="0" u="none" strike="noStrike" dirty="0">
                        <a:solidFill>
                          <a:schemeClr val="tx1"/>
                        </a:solidFill>
                        <a:effectLst/>
                        <a:latin typeface="Calibri" panose="020F0502020204030204" pitchFamily="34" charset="0"/>
                      </a:endParaRPr>
                    </a:p>
                  </a:txBody>
                  <a:tcPr marL="7619" marR="7619" marT="7620" marB="0" anchor="b">
                    <a:noFill/>
                  </a:tcPr>
                </a:tc>
                <a:extLst>
                  <a:ext uri="{0D108BD9-81ED-4DB2-BD59-A6C34878D82A}">
                    <a16:rowId xmlns:a16="http://schemas.microsoft.com/office/drawing/2014/main" val="10000"/>
                  </a:ext>
                </a:extLst>
              </a:tr>
              <a:tr h="182880">
                <a:tc>
                  <a:txBody>
                    <a:bodyPr/>
                    <a:lstStyle/>
                    <a:p>
                      <a:pPr algn="l" fontAlgn="b"/>
                      <a:r>
                        <a:rPr lang="el-GR" sz="1600" b="1" u="none" strike="noStrike" dirty="0">
                          <a:solidFill>
                            <a:schemeClr val="tx1"/>
                          </a:solidFill>
                          <a:effectLst/>
                        </a:rPr>
                        <a:t>ΣΤΡΑΤΗΓΙΚΗ ΔΙΟΙΚΗΣΗ, ΟΡΓΑΝΩΣΙΑΚΗ ΣΥΜΠΕΡΙΦΟΡΑ, ΔΙΟΙΚΗΣΗ ΠΡΟΣΩΠΙΚΟΥ, ΗΓΕΣΙΑ </a:t>
                      </a:r>
                      <a:endParaRPr lang="el-GR" sz="1600" b="1" i="0" u="none" strike="noStrike" dirty="0">
                        <a:solidFill>
                          <a:schemeClr val="tx1"/>
                        </a:solidFill>
                        <a:effectLst/>
                        <a:latin typeface="Calibri" panose="020F0502020204030204" pitchFamily="34" charset="0"/>
                      </a:endParaRPr>
                    </a:p>
                  </a:txBody>
                  <a:tcPr marL="7619" marR="7619" marT="7620" marB="0" anchor="b">
                    <a:noFill/>
                  </a:tcPr>
                </a:tc>
                <a:extLst>
                  <a:ext uri="{0D108BD9-81ED-4DB2-BD59-A6C34878D82A}">
                    <a16:rowId xmlns:a16="http://schemas.microsoft.com/office/drawing/2014/main" val="10001"/>
                  </a:ext>
                </a:extLst>
              </a:tr>
            </a:tbl>
          </a:graphicData>
        </a:graphic>
      </p:graphicFrame>
      <p:pic>
        <p:nvPicPr>
          <p:cNvPr id="4108" name="Picture 3">
            <a:extLst>
              <a:ext uri="{FF2B5EF4-FFF2-40B4-BE49-F238E27FC236}">
                <a16:creationId xmlns:a16="http://schemas.microsoft.com/office/drawing/2014/main" id="{6D6A32D8-2C07-6445-1F55-2797ADAC8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41" y="260350"/>
            <a:ext cx="3324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A222-EC3C-C28F-9C80-54CA6824173D}"/>
              </a:ext>
            </a:extLst>
          </p:cNvPr>
          <p:cNvSpPr>
            <a:spLocks noGrp="1"/>
          </p:cNvSpPr>
          <p:nvPr>
            <p:ph type="title"/>
          </p:nvPr>
        </p:nvSpPr>
        <p:spPr>
          <a:xfrm>
            <a:off x="2885243" y="212774"/>
            <a:ext cx="6081204" cy="877749"/>
          </a:xfrm>
        </p:spPr>
        <p:txBody>
          <a:bodyPr>
            <a:normAutofit/>
          </a:bodyPr>
          <a:lstStyle/>
          <a:p>
            <a:pPr algn="ctr"/>
            <a:r>
              <a:rPr lang="el-GR" altLang="el-GR" sz="2400" b="1" dirty="0">
                <a:latin typeface="+mn-lt"/>
              </a:rPr>
              <a:t>Διοικητικό Υπόδειγμα Λήψης Αποφάσεων</a:t>
            </a:r>
            <a:br>
              <a:rPr lang="el-GR" sz="2400" b="1" dirty="0">
                <a:latin typeface="+mn-lt"/>
              </a:rPr>
            </a:br>
            <a:r>
              <a:rPr lang="en-US" sz="2400" b="1" dirty="0">
                <a:latin typeface="+mn-lt"/>
              </a:rPr>
              <a:t>(Administrative</a:t>
            </a:r>
            <a:r>
              <a:rPr lang="en-US" sz="2400" b="1" dirty="0">
                <a:solidFill>
                  <a:srgbClr val="000000"/>
                </a:solidFill>
                <a:latin typeface="+mn-lt"/>
              </a:rPr>
              <a:t> Decision-Making</a:t>
            </a:r>
            <a:r>
              <a:rPr lang="el-GR" sz="2400" b="1" dirty="0">
                <a:solidFill>
                  <a:srgbClr val="000000"/>
                </a:solidFill>
                <a:latin typeface="+mn-lt"/>
              </a:rPr>
              <a:t> </a:t>
            </a:r>
            <a:r>
              <a:rPr lang="en-US" sz="2400" b="1" dirty="0">
                <a:solidFill>
                  <a:srgbClr val="000000"/>
                </a:solidFill>
                <a:latin typeface="+mn-lt"/>
              </a:rPr>
              <a:t>model</a:t>
            </a:r>
            <a:r>
              <a:rPr lang="en-GB" sz="2400" b="1" i="0" dirty="0">
                <a:solidFill>
                  <a:srgbClr val="202124"/>
                </a:solidFill>
                <a:effectLst/>
                <a:latin typeface="+mn-lt"/>
              </a:rPr>
              <a:t>)</a:t>
            </a:r>
            <a:endParaRPr lang="el-GR" sz="2400" b="1" dirty="0">
              <a:latin typeface="+mn-lt"/>
            </a:endParaRPr>
          </a:p>
        </p:txBody>
      </p:sp>
      <p:sp>
        <p:nvSpPr>
          <p:cNvPr id="3" name="Content Placeholder 2">
            <a:extLst>
              <a:ext uri="{FF2B5EF4-FFF2-40B4-BE49-F238E27FC236}">
                <a16:creationId xmlns:a16="http://schemas.microsoft.com/office/drawing/2014/main" id="{2BA40D89-B842-B245-6F04-946AE3DC68BB}"/>
              </a:ext>
            </a:extLst>
          </p:cNvPr>
          <p:cNvSpPr>
            <a:spLocks noGrp="1"/>
          </p:cNvSpPr>
          <p:nvPr>
            <p:ph idx="1"/>
          </p:nvPr>
        </p:nvSpPr>
        <p:spPr>
          <a:xfrm>
            <a:off x="5484708" y="1975914"/>
            <a:ext cx="4385569" cy="2231470"/>
          </a:xfrm>
        </p:spPr>
        <p:txBody>
          <a:bodyPr>
            <a:noAutofit/>
          </a:bodyPr>
          <a:lstStyle/>
          <a:p>
            <a:pPr marL="0" indent="0" algn="ctr">
              <a:buNone/>
            </a:pPr>
            <a:r>
              <a:rPr lang="en-US" sz="2000" dirty="0"/>
              <a:t>T</a:t>
            </a:r>
            <a:r>
              <a:rPr lang="el-GR" sz="2000" dirty="0"/>
              <a:t>α άτομα δεν λαμβάνουν απόλυτα ορθολογικές αποφάσεις τόσο λόγω των </a:t>
            </a:r>
            <a:r>
              <a:rPr lang="el-GR" sz="2000" b="1" dirty="0"/>
              <a:t>γνωστικών ορίων </a:t>
            </a:r>
            <a:r>
              <a:rPr lang="el-GR" sz="2000" dirty="0"/>
              <a:t>(η δυσκολία στην απόκτηση και επεξεργασία όλων των απαραίτητων πληροφοριών) όσο και λόγω των </a:t>
            </a:r>
            <a:r>
              <a:rPr lang="el-GR" sz="2000" b="1" dirty="0"/>
              <a:t>κοινωνικών ορίων </a:t>
            </a:r>
            <a:r>
              <a:rPr lang="el-GR" sz="2000" dirty="0"/>
              <a:t>(προσωπικοί και κοινωνικοί δεσμοί μεταξύ των ατόμων)</a:t>
            </a:r>
          </a:p>
          <a:p>
            <a:pPr marL="0" indent="0" algn="ctr">
              <a:buNone/>
            </a:pPr>
            <a:endParaRPr lang="el-GR" sz="2000" dirty="0"/>
          </a:p>
          <a:p>
            <a:pPr marL="0" indent="0" algn="ctr">
              <a:buNone/>
            </a:pPr>
            <a:endParaRPr lang="el-GR" sz="2000" dirty="0"/>
          </a:p>
        </p:txBody>
      </p:sp>
      <p:sp>
        <p:nvSpPr>
          <p:cNvPr id="4" name="TextBox 3">
            <a:extLst>
              <a:ext uri="{FF2B5EF4-FFF2-40B4-BE49-F238E27FC236}">
                <a16:creationId xmlns:a16="http://schemas.microsoft.com/office/drawing/2014/main" id="{1F5AAE21-4554-1B15-137B-1F3684C1670E}"/>
              </a:ext>
            </a:extLst>
          </p:cNvPr>
          <p:cNvSpPr txBox="1"/>
          <p:nvPr/>
        </p:nvSpPr>
        <p:spPr>
          <a:xfrm>
            <a:off x="345211" y="1566401"/>
            <a:ext cx="4794220" cy="3600986"/>
          </a:xfrm>
          <a:prstGeom prst="rect">
            <a:avLst/>
          </a:prstGeom>
          <a:noFill/>
        </p:spPr>
        <p:txBody>
          <a:bodyPr wrap="square" rtlCol="0">
            <a:spAutoFit/>
          </a:bodyPr>
          <a:lstStyle/>
          <a:p>
            <a:r>
              <a:rPr lang="el-GR" sz="1900" b="1" dirty="0"/>
              <a:t>Βασικές υποθέσεις</a:t>
            </a:r>
          </a:p>
          <a:p>
            <a:r>
              <a:rPr lang="el-GR" sz="1900" dirty="0"/>
              <a:t>Οι υπεύθυνοι λήψης αποφάσεων …</a:t>
            </a:r>
          </a:p>
          <a:p>
            <a:pPr marL="342900" indent="-342900">
              <a:buFont typeface="Arial" panose="020B0604020202020204" pitchFamily="34" charset="0"/>
              <a:buChar char="•"/>
            </a:pPr>
            <a:r>
              <a:rPr lang="el-GR" sz="1900" dirty="0"/>
              <a:t>δεν έχουν πρόσβαση σε όλες τις πιθανές πληροφορίες που σχετίζονται με την απόφαση και οι πληροφορίες που έχουν είναι συχνά ατελείς</a:t>
            </a:r>
          </a:p>
          <a:p>
            <a:pPr marL="342900" indent="-342900">
              <a:buFont typeface="Arial" panose="020B0604020202020204" pitchFamily="34" charset="0"/>
              <a:buChar char="•"/>
            </a:pPr>
            <a:endParaRPr lang="el-GR" sz="1900" dirty="0"/>
          </a:p>
          <a:p>
            <a:pPr marL="342900" indent="-342900">
              <a:buFont typeface="Arial" panose="020B0604020202020204" pitchFamily="34" charset="0"/>
              <a:buChar char="•"/>
            </a:pPr>
            <a:r>
              <a:rPr lang="el-GR" sz="1900" dirty="0"/>
              <a:t>έχουν περιορισμένες αναλυτικές και υπολογιστικές ικανότητες</a:t>
            </a:r>
          </a:p>
          <a:p>
            <a:pPr marL="342900" indent="-342900">
              <a:buFont typeface="Arial" panose="020B0604020202020204" pitchFamily="34" charset="0"/>
              <a:buChar char="•"/>
            </a:pPr>
            <a:endParaRPr lang="el-GR" sz="1900" dirty="0"/>
          </a:p>
          <a:p>
            <a:pPr marL="342900" indent="-342900">
              <a:buFont typeface="Arial" panose="020B0604020202020204" pitchFamily="34" charset="0"/>
              <a:buChar char="•"/>
            </a:pPr>
            <a:r>
              <a:rPr lang="el-GR" sz="1900" dirty="0"/>
              <a:t>δεν έχουν απεριόριστο χρόνο για να λάβουν αποφάσεις</a:t>
            </a:r>
          </a:p>
        </p:txBody>
      </p:sp>
      <p:sp>
        <p:nvSpPr>
          <p:cNvPr id="5" name="TextBox 4">
            <a:extLst>
              <a:ext uri="{FF2B5EF4-FFF2-40B4-BE49-F238E27FC236}">
                <a16:creationId xmlns:a16="http://schemas.microsoft.com/office/drawing/2014/main" id="{B14031F4-5971-701D-DB1E-63AF771AB887}"/>
              </a:ext>
            </a:extLst>
          </p:cNvPr>
          <p:cNvSpPr txBox="1"/>
          <p:nvPr/>
        </p:nvSpPr>
        <p:spPr>
          <a:xfrm>
            <a:off x="9808133" y="490359"/>
            <a:ext cx="1828800" cy="1200329"/>
          </a:xfrm>
          <a:prstGeom prst="rect">
            <a:avLst/>
          </a:prstGeom>
          <a:noFill/>
          <a:ln w="28575">
            <a:solidFill>
              <a:schemeClr val="accent5">
                <a:lumMod val="50000"/>
              </a:schemeClr>
            </a:solidFill>
          </a:ln>
        </p:spPr>
        <p:txBody>
          <a:bodyPr wrap="square" rtlCol="0">
            <a:spAutoFit/>
          </a:bodyPr>
          <a:lstStyle/>
          <a:p>
            <a:pPr algn="ctr"/>
            <a:r>
              <a:rPr lang="el-GR" dirty="0"/>
              <a:t>Κατάσταση υπό συνθήκες αβεβαιότητας (κινδύνου)</a:t>
            </a:r>
          </a:p>
        </p:txBody>
      </p:sp>
      <p:sp>
        <p:nvSpPr>
          <p:cNvPr id="7" name="TextBox 6">
            <a:extLst>
              <a:ext uri="{FF2B5EF4-FFF2-40B4-BE49-F238E27FC236}">
                <a16:creationId xmlns:a16="http://schemas.microsoft.com/office/drawing/2014/main" id="{C473CBEE-CAD0-3122-5647-D4D20B88CBD9}"/>
              </a:ext>
            </a:extLst>
          </p:cNvPr>
          <p:cNvSpPr txBox="1"/>
          <p:nvPr/>
        </p:nvSpPr>
        <p:spPr>
          <a:xfrm>
            <a:off x="5139431" y="5291599"/>
            <a:ext cx="5274076" cy="861774"/>
          </a:xfrm>
          <a:prstGeom prst="rect">
            <a:avLst/>
          </a:prstGeom>
          <a:noFill/>
        </p:spPr>
        <p:txBody>
          <a:bodyPr wrap="square">
            <a:spAutoFit/>
          </a:bodyPr>
          <a:lstStyle/>
          <a:p>
            <a:pPr marL="0" indent="0" algn="ctr">
              <a:buNone/>
            </a:pPr>
            <a:r>
              <a:rPr lang="el-GR" sz="1800" b="1" dirty="0"/>
              <a:t>Αποδοχή του επαρκούς συμβιβασμού</a:t>
            </a:r>
            <a:r>
              <a:rPr lang="en-US" sz="1800" b="1" dirty="0"/>
              <a:t> </a:t>
            </a:r>
            <a:r>
              <a:rPr lang="el-GR" sz="1800" b="1" dirty="0"/>
              <a:t>(</a:t>
            </a:r>
            <a:r>
              <a:rPr lang="en-US" sz="1800" b="1" dirty="0"/>
              <a:t>satisfice)</a:t>
            </a:r>
            <a:r>
              <a:rPr lang="el-GR" sz="1800" dirty="0"/>
              <a:t>: </a:t>
            </a:r>
            <a:endParaRPr lang="en-US" sz="1800" dirty="0"/>
          </a:p>
          <a:p>
            <a:pPr marL="0" indent="0" algn="ctr">
              <a:buNone/>
            </a:pPr>
            <a:r>
              <a:rPr lang="el-GR" sz="1800" dirty="0"/>
              <a:t>Επιλογή μιας ικανοποιητικής (</a:t>
            </a:r>
            <a:r>
              <a:rPr lang="el-GR" dirty="0"/>
              <a:t>συμβιβαστικής</a:t>
            </a:r>
            <a:r>
              <a:rPr lang="el-GR" sz="1800" dirty="0"/>
              <a:t>) λύσης </a:t>
            </a:r>
            <a:endParaRPr lang="en-US" sz="1800" dirty="0"/>
          </a:p>
          <a:p>
            <a:pPr algn="ctr"/>
            <a:r>
              <a:rPr lang="en-GB" sz="1400" dirty="0"/>
              <a:t>(Simon, 1977)</a:t>
            </a:r>
            <a:endParaRPr lang="el-GR" sz="1400" dirty="0"/>
          </a:p>
        </p:txBody>
      </p:sp>
      <p:sp>
        <p:nvSpPr>
          <p:cNvPr id="10" name="TextBox 9">
            <a:extLst>
              <a:ext uri="{FF2B5EF4-FFF2-40B4-BE49-F238E27FC236}">
                <a16:creationId xmlns:a16="http://schemas.microsoft.com/office/drawing/2014/main" id="{B5051805-B8A5-1254-FA1F-0405094932B1}"/>
              </a:ext>
            </a:extLst>
          </p:cNvPr>
          <p:cNvSpPr txBox="1"/>
          <p:nvPr/>
        </p:nvSpPr>
        <p:spPr>
          <a:xfrm>
            <a:off x="5139431" y="1243235"/>
            <a:ext cx="4794220" cy="646331"/>
          </a:xfrm>
          <a:prstGeom prst="rect">
            <a:avLst/>
          </a:prstGeom>
          <a:noFill/>
        </p:spPr>
        <p:txBody>
          <a:bodyPr wrap="square">
            <a:spAutoFit/>
          </a:bodyPr>
          <a:lstStyle/>
          <a:p>
            <a:pPr algn="ctr"/>
            <a:r>
              <a:rPr lang="el-GR" sz="1800" b="1" dirty="0">
                <a:solidFill>
                  <a:srgbClr val="202124"/>
                </a:solidFill>
                <a:latin typeface="+mn-lt"/>
              </a:rPr>
              <a:t>Παραδοχή του περιορισμένου ορθολογισμού</a:t>
            </a:r>
            <a:br>
              <a:rPr lang="el-GR" sz="1800" b="1" dirty="0">
                <a:solidFill>
                  <a:srgbClr val="202124"/>
                </a:solidFill>
                <a:latin typeface="+mn-lt"/>
              </a:rPr>
            </a:br>
            <a:r>
              <a:rPr lang="en-GB" sz="1800" b="1" i="0" dirty="0">
                <a:solidFill>
                  <a:srgbClr val="202124"/>
                </a:solidFill>
                <a:effectLst/>
                <a:latin typeface="+mn-lt"/>
              </a:rPr>
              <a:t>(Bounded rationality)</a:t>
            </a:r>
            <a:endParaRPr lang="el-GR" dirty="0"/>
          </a:p>
        </p:txBody>
      </p:sp>
    </p:spTree>
    <p:extLst>
      <p:ext uri="{BB962C8B-B14F-4D97-AF65-F5344CB8AC3E}">
        <p14:creationId xmlns:p14="http://schemas.microsoft.com/office/powerpoint/2010/main" val="168358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9F06-5203-716C-DEFF-4E88D6D69B37}"/>
              </a:ext>
            </a:extLst>
          </p:cNvPr>
          <p:cNvSpPr>
            <a:spLocks noGrp="1"/>
          </p:cNvSpPr>
          <p:nvPr>
            <p:ph type="title"/>
          </p:nvPr>
        </p:nvSpPr>
        <p:spPr>
          <a:xfrm>
            <a:off x="838200" y="365125"/>
            <a:ext cx="4745854" cy="1325563"/>
          </a:xfrm>
        </p:spPr>
        <p:txBody>
          <a:bodyPr>
            <a:normAutofit/>
          </a:bodyPr>
          <a:lstStyle/>
          <a:p>
            <a:r>
              <a:rPr lang="el-GR" sz="2400" b="1" dirty="0">
                <a:latin typeface="+mn-lt"/>
              </a:rPr>
              <a:t>Παράδειγμα </a:t>
            </a:r>
            <a:endParaRPr lang="el-GR" sz="2400" dirty="0"/>
          </a:p>
        </p:txBody>
      </p:sp>
      <p:sp>
        <p:nvSpPr>
          <p:cNvPr id="3" name="Content Placeholder 2">
            <a:extLst>
              <a:ext uri="{FF2B5EF4-FFF2-40B4-BE49-F238E27FC236}">
                <a16:creationId xmlns:a16="http://schemas.microsoft.com/office/drawing/2014/main" id="{7297D5C6-8D13-7AAE-0744-C069F11F98C3}"/>
              </a:ext>
            </a:extLst>
          </p:cNvPr>
          <p:cNvSpPr>
            <a:spLocks noGrp="1"/>
          </p:cNvSpPr>
          <p:nvPr>
            <p:ph idx="1"/>
          </p:nvPr>
        </p:nvSpPr>
        <p:spPr>
          <a:xfrm>
            <a:off x="838200" y="1319597"/>
            <a:ext cx="10676138" cy="5173277"/>
          </a:xfrm>
        </p:spPr>
        <p:txBody>
          <a:bodyPr>
            <a:normAutofit lnSpcReduction="10000"/>
          </a:bodyPr>
          <a:lstStyle/>
          <a:p>
            <a:pPr marL="0" indent="0">
              <a:buNone/>
            </a:pPr>
            <a:r>
              <a:rPr lang="el-GR" sz="2000" dirty="0"/>
              <a:t>Η Antle είναι Διευθύνουσα Σύμβουλος σε κορυφαία πολυεθνική εταιρεία με δραστηριότητες στην Ασία, την Ευρώπη, τη Βόρεια Αμερική και τη Νότια Αμερική. </a:t>
            </a:r>
            <a:endParaRPr lang="en-US" sz="2000" dirty="0"/>
          </a:p>
          <a:p>
            <a:pPr marL="0" indent="0">
              <a:buNone/>
            </a:pPr>
            <a:r>
              <a:rPr lang="el-GR" sz="2000" dirty="0"/>
              <a:t>Τα έσοδα πέφτουν και οι μέτοχοι είναι ανήσυχοι για τα αποτελέσματα.</a:t>
            </a:r>
          </a:p>
          <a:p>
            <a:pPr marL="0" indent="0">
              <a:buNone/>
            </a:pPr>
            <a:r>
              <a:rPr lang="el-GR" sz="2000" dirty="0"/>
              <a:t>Η Antle πρέπει να προβεί σε διορθωτικές κινήσεις αφού εντοπίσει τα αίτια του προβλήματος. </a:t>
            </a:r>
          </a:p>
          <a:p>
            <a:pPr marL="0" indent="0">
              <a:buNone/>
            </a:pPr>
            <a:r>
              <a:rPr lang="el-GR" sz="2000" dirty="0"/>
              <a:t>Πρέπει πρώτα να συγκεντρωθούν σχετικές πληροφορίες. </a:t>
            </a:r>
          </a:p>
          <a:p>
            <a:pPr marL="0" indent="0">
              <a:buNone/>
            </a:pPr>
            <a:r>
              <a:rPr lang="el-GR" sz="2000" dirty="0">
                <a:solidFill>
                  <a:schemeClr val="tx1">
                    <a:lumMod val="50000"/>
                    <a:lumOff val="50000"/>
                  </a:schemeClr>
                </a:solidFill>
              </a:rPr>
              <a:t>Ενδέχεται να αγνοηθούν πληροφορίες που μπορεί στην πραγματικότητα να είναι χρήσιμες. Είναι σχεδόν απίθανο η Antle να συλλέξει όλες τις απαραίτητες πληροφορίες.</a:t>
            </a:r>
          </a:p>
          <a:p>
            <a:pPr marL="0" indent="0">
              <a:buNone/>
            </a:pPr>
            <a:r>
              <a:rPr lang="el-GR" sz="2000" dirty="0"/>
              <a:t>Στη συνέχεια, πρέπει να αναλυθούν οι πληροφορίες αυτές. </a:t>
            </a:r>
          </a:p>
          <a:p>
            <a:pPr marL="0" indent="0">
              <a:buNone/>
            </a:pPr>
            <a:r>
              <a:rPr lang="el-GR" sz="2000" dirty="0">
                <a:solidFill>
                  <a:schemeClr val="tx1">
                    <a:lumMod val="50000"/>
                    <a:lumOff val="50000"/>
                  </a:schemeClr>
                </a:solidFill>
              </a:rPr>
              <a:t>Οι αναλύσεις πιθανότατα θα συνθέτουν μια αναφορά πολλών σελίδων.</a:t>
            </a:r>
          </a:p>
          <a:p>
            <a:pPr marL="0" indent="0">
              <a:buNone/>
            </a:pPr>
            <a:r>
              <a:rPr lang="el-GR" sz="2000" dirty="0"/>
              <a:t>Θα προταθούν λύσεις </a:t>
            </a:r>
          </a:p>
          <a:p>
            <a:pPr marL="0" indent="0">
              <a:buNone/>
            </a:pPr>
            <a:r>
              <a:rPr lang="el-GR" sz="2000" dirty="0">
                <a:solidFill>
                  <a:schemeClr val="tx1">
                    <a:lumMod val="50000"/>
                    <a:lumOff val="50000"/>
                  </a:schemeClr>
                </a:solidFill>
              </a:rPr>
              <a:t>Οι συνέπειες τους δεν μπορούν να είναι σαφείς και μετρήσιμες.</a:t>
            </a:r>
            <a:endParaRPr lang="el-GR" sz="2000" dirty="0"/>
          </a:p>
          <a:p>
            <a:pPr marL="0" indent="0">
              <a:buNone/>
            </a:pPr>
            <a:r>
              <a:rPr lang="el-GR" sz="2000" dirty="0"/>
              <a:t>Στο τέλος, πιθανότητα θα ληφθούν αποφάσεις που πληρούν ένα περιορισμένο σύνολο κριτηρίων </a:t>
            </a:r>
          </a:p>
          <a:p>
            <a:pPr marL="0" indent="0">
              <a:lnSpc>
                <a:spcPct val="100000"/>
              </a:lnSpc>
              <a:buNone/>
            </a:pPr>
            <a:r>
              <a:rPr lang="el-GR" sz="2000" dirty="0">
                <a:solidFill>
                  <a:schemeClr val="tx1">
                    <a:lumMod val="50000"/>
                    <a:lumOff val="50000"/>
                  </a:schemeClr>
                </a:solidFill>
              </a:rPr>
              <a:t>Σε μια τέτοια κατάσταση, είναι σχεδόν αδύνατο για οποιονδήποτε Διευθύνοντα Σύμβουλο να λάβει τη βέλτιστη απόφαση. </a:t>
            </a:r>
          </a:p>
        </p:txBody>
      </p:sp>
    </p:spTree>
    <p:extLst>
      <p:ext uri="{BB962C8B-B14F-4D97-AF65-F5344CB8AC3E}">
        <p14:creationId xmlns:p14="http://schemas.microsoft.com/office/powerpoint/2010/main" val="190819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755E-1F10-134E-6E40-3BDAACA52134}"/>
              </a:ext>
            </a:extLst>
          </p:cNvPr>
          <p:cNvSpPr>
            <a:spLocks noGrp="1"/>
          </p:cNvSpPr>
          <p:nvPr>
            <p:ph type="title"/>
          </p:nvPr>
        </p:nvSpPr>
        <p:spPr>
          <a:xfrm>
            <a:off x="838200" y="365125"/>
            <a:ext cx="10515600" cy="664685"/>
          </a:xfrm>
        </p:spPr>
        <p:txBody>
          <a:bodyPr>
            <a:normAutofit fontScale="90000"/>
          </a:bodyPr>
          <a:lstStyle/>
          <a:p>
            <a:pPr algn="ctr"/>
            <a:r>
              <a:rPr lang="el-GR" sz="2400" b="1" dirty="0">
                <a:latin typeface="+mn-lt"/>
              </a:rPr>
              <a:t>Είδη προβλημάτων – Είδη απόφασης </a:t>
            </a:r>
            <a:br>
              <a:rPr lang="el-GR" sz="2400" b="1" dirty="0">
                <a:latin typeface="+mn-lt"/>
              </a:rPr>
            </a:br>
            <a:endParaRPr lang="el-GR" sz="2400" dirty="0">
              <a:latin typeface="+mn-lt"/>
            </a:endParaRPr>
          </a:p>
        </p:txBody>
      </p:sp>
      <p:sp>
        <p:nvSpPr>
          <p:cNvPr id="3" name="Content Placeholder 2">
            <a:extLst>
              <a:ext uri="{FF2B5EF4-FFF2-40B4-BE49-F238E27FC236}">
                <a16:creationId xmlns:a16="http://schemas.microsoft.com/office/drawing/2014/main" id="{1ACB8531-FFEA-D7BB-5A2F-20EA49D9781F}"/>
              </a:ext>
            </a:extLst>
          </p:cNvPr>
          <p:cNvSpPr>
            <a:spLocks noGrp="1"/>
          </p:cNvSpPr>
          <p:nvPr>
            <p:ph idx="1"/>
          </p:nvPr>
        </p:nvSpPr>
        <p:spPr>
          <a:xfrm>
            <a:off x="453501" y="1068728"/>
            <a:ext cx="5642499" cy="4879051"/>
          </a:xfrm>
        </p:spPr>
        <p:txBody>
          <a:bodyPr>
            <a:noAutofit/>
          </a:bodyPr>
          <a:lstStyle/>
          <a:p>
            <a:pPr marL="0" indent="0">
              <a:buNone/>
            </a:pPr>
            <a:r>
              <a:rPr lang="el-GR" sz="1900" b="1" dirty="0"/>
              <a:t>Είδη προβλημάτων </a:t>
            </a:r>
          </a:p>
          <a:p>
            <a:r>
              <a:rPr lang="el-GR" sz="1900" i="1" dirty="0"/>
              <a:t>Δομημένο πρόβλημα (</a:t>
            </a:r>
            <a:r>
              <a:rPr lang="en-US" sz="1900" i="1" dirty="0"/>
              <a:t>structured problem</a:t>
            </a:r>
            <a:r>
              <a:rPr lang="el-GR" sz="1900" i="1" dirty="0"/>
              <a:t>):</a:t>
            </a:r>
            <a:r>
              <a:rPr lang="en-US" sz="1900" i="1" dirty="0"/>
              <a:t> </a:t>
            </a:r>
            <a:r>
              <a:rPr lang="el-GR" sz="1900" dirty="0"/>
              <a:t>ξεκάθαρο, οικείο πρόβλημα</a:t>
            </a:r>
          </a:p>
          <a:p>
            <a:pPr marL="0" indent="0">
              <a:lnSpc>
                <a:spcPct val="80000"/>
              </a:lnSpc>
              <a:buNone/>
            </a:pPr>
            <a:r>
              <a:rPr lang="el-GR" sz="1600" dirty="0"/>
              <a:t>πχ. καθυστέρηση παραλαβής α υλών</a:t>
            </a:r>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i="1" dirty="0"/>
          </a:p>
          <a:p>
            <a:r>
              <a:rPr lang="el-GR" sz="1900" i="1" dirty="0"/>
              <a:t>Αδόμητο πρόβλημα (</a:t>
            </a:r>
            <a:r>
              <a:rPr lang="en-US" sz="1900" i="1" dirty="0"/>
              <a:t>unstructured problem</a:t>
            </a:r>
            <a:r>
              <a:rPr lang="el-GR" sz="1900" i="1" dirty="0"/>
              <a:t>): </a:t>
            </a:r>
            <a:r>
              <a:rPr lang="el-GR" sz="1900" dirty="0"/>
              <a:t>ασυνήθιστο, καινούργιο / πληροφορίες αντικρουόμενες</a:t>
            </a:r>
          </a:p>
          <a:p>
            <a:pPr marL="0" indent="0">
              <a:buNone/>
            </a:pPr>
            <a:r>
              <a:rPr lang="el-GR" sz="1600" dirty="0"/>
              <a:t>πχ. είσοδος σε μια νέα αγορά </a:t>
            </a:r>
          </a:p>
          <a:p>
            <a:endParaRPr lang="el-GR" sz="1900" dirty="0"/>
          </a:p>
        </p:txBody>
      </p:sp>
      <p:sp>
        <p:nvSpPr>
          <p:cNvPr id="4" name="Content Placeholder 2">
            <a:extLst>
              <a:ext uri="{FF2B5EF4-FFF2-40B4-BE49-F238E27FC236}">
                <a16:creationId xmlns:a16="http://schemas.microsoft.com/office/drawing/2014/main" id="{47439D2F-2CD3-C4FB-6728-B0172C81E62E}"/>
              </a:ext>
            </a:extLst>
          </p:cNvPr>
          <p:cNvSpPr txBox="1">
            <a:spLocks/>
          </p:cNvSpPr>
          <p:nvPr/>
        </p:nvSpPr>
        <p:spPr>
          <a:xfrm>
            <a:off x="5962096" y="1166642"/>
            <a:ext cx="5642499" cy="53262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b="1" dirty="0"/>
              <a:t>Είδη αποφάσεων</a:t>
            </a:r>
          </a:p>
          <a:p>
            <a:pPr marL="230400" indent="-230400"/>
            <a:r>
              <a:rPr lang="el-GR" sz="2000" i="1" dirty="0"/>
              <a:t>Προγραμματισμένη απόφαση</a:t>
            </a:r>
            <a:r>
              <a:rPr lang="en-US" sz="2000" i="1" dirty="0"/>
              <a:t> (</a:t>
            </a:r>
            <a:r>
              <a:rPr lang="el-GR" sz="2000" i="1" dirty="0"/>
              <a:t>ρουτίνας)</a:t>
            </a:r>
            <a:endParaRPr lang="en-US" sz="2000" i="1" dirty="0"/>
          </a:p>
          <a:p>
            <a:pPr marL="230400" indent="-230400">
              <a:buNone/>
            </a:pPr>
            <a:r>
              <a:rPr lang="el-GR" sz="2000" i="1" dirty="0"/>
              <a:t>(</a:t>
            </a:r>
            <a:r>
              <a:rPr lang="en-US" sz="2000" i="1" dirty="0"/>
              <a:t>programmed decision)</a:t>
            </a:r>
            <a:endParaRPr lang="el-GR" sz="2000" i="1" dirty="0"/>
          </a:p>
          <a:p>
            <a:pPr marL="0" indent="0">
              <a:buNone/>
            </a:pPr>
            <a:r>
              <a:rPr lang="el-GR" sz="1700" u="sng" dirty="0"/>
              <a:t>Χρήση:</a:t>
            </a:r>
          </a:p>
          <a:p>
            <a:r>
              <a:rPr lang="el-GR" sz="1700" dirty="0"/>
              <a:t>Διαδικασίας (</a:t>
            </a:r>
            <a:r>
              <a:rPr lang="en-US" sz="1700" dirty="0"/>
              <a:t>procedure)</a:t>
            </a:r>
            <a:endParaRPr lang="el-GR" sz="1700" dirty="0"/>
          </a:p>
          <a:p>
            <a:pPr marL="0" indent="0">
              <a:buNone/>
            </a:pPr>
            <a:r>
              <a:rPr lang="el-GR" sz="1700" dirty="0"/>
              <a:t>πχ. Διαδικασία προμήθειας γραφικής ύλης από τον υπεύθυνο προμηθειών </a:t>
            </a:r>
          </a:p>
          <a:p>
            <a:r>
              <a:rPr lang="el-GR" sz="1700" dirty="0"/>
              <a:t>Κανόνων </a:t>
            </a:r>
            <a:r>
              <a:rPr lang="en-US" sz="1700" dirty="0"/>
              <a:t>(rules)</a:t>
            </a:r>
            <a:endParaRPr lang="el-GR" sz="1700" dirty="0"/>
          </a:p>
          <a:p>
            <a:pPr marL="0" indent="0">
              <a:buNone/>
            </a:pPr>
            <a:r>
              <a:rPr lang="el-GR" sz="1700" dirty="0"/>
              <a:t>πχ.  Δίνεται έκπτωση σε πελάτη έως 10% από τον πωλητή </a:t>
            </a:r>
          </a:p>
          <a:p>
            <a:r>
              <a:rPr lang="el-GR" sz="1700" dirty="0"/>
              <a:t>Πολιτικής </a:t>
            </a:r>
            <a:r>
              <a:rPr lang="en-US" sz="1700" dirty="0"/>
              <a:t>(policy)</a:t>
            </a:r>
            <a:endParaRPr lang="el-GR" sz="1700" dirty="0"/>
          </a:p>
          <a:p>
            <a:pPr marL="0" indent="0">
              <a:buNone/>
            </a:pPr>
            <a:r>
              <a:rPr lang="el-GR" sz="1700" dirty="0"/>
              <a:t>πχ. κύριο μέλημα η εξυπηρέτηση του πελάτη </a:t>
            </a:r>
          </a:p>
          <a:p>
            <a:endParaRPr lang="el-GR" sz="2000" i="1" dirty="0"/>
          </a:p>
          <a:p>
            <a:r>
              <a:rPr lang="el-GR" sz="2000" i="1" dirty="0"/>
              <a:t>Μη προγραμματισμένες αποφάσεις</a:t>
            </a:r>
            <a:endParaRPr lang="en-US" sz="2000" i="1" dirty="0"/>
          </a:p>
          <a:p>
            <a:pPr marL="0" indent="0">
              <a:buNone/>
            </a:pPr>
            <a:r>
              <a:rPr lang="el-GR" sz="2000" i="1" dirty="0"/>
              <a:t>(</a:t>
            </a:r>
            <a:r>
              <a:rPr lang="en-US" sz="2000" i="1" dirty="0"/>
              <a:t>unprogrammed decision</a:t>
            </a:r>
            <a:r>
              <a:rPr lang="el-GR" sz="2000" i="1" dirty="0"/>
              <a:t>)</a:t>
            </a:r>
            <a:endParaRPr lang="el-GR" sz="2000" dirty="0"/>
          </a:p>
          <a:p>
            <a:pPr marL="0" indent="0">
              <a:buNone/>
            </a:pPr>
            <a:r>
              <a:rPr lang="el-GR" sz="2000" dirty="0"/>
              <a:t>απαίτηση για δημιουργικές λύσεις</a:t>
            </a:r>
            <a:endParaRPr lang="en-US" sz="2000" dirty="0"/>
          </a:p>
          <a:p>
            <a:pPr marL="0" indent="0">
              <a:buFont typeface="Arial" panose="020B0604020202020204" pitchFamily="34" charset="0"/>
              <a:buNone/>
            </a:pPr>
            <a:r>
              <a:rPr lang="el-GR" sz="1600" u="sng" dirty="0"/>
              <a:t>Χρήση:</a:t>
            </a:r>
          </a:p>
          <a:p>
            <a:r>
              <a:rPr lang="el-GR" sz="1600" dirty="0"/>
              <a:t>Διαδικασία λήψης απόφασης</a:t>
            </a:r>
          </a:p>
        </p:txBody>
      </p:sp>
    </p:spTree>
    <p:extLst>
      <p:ext uri="{BB962C8B-B14F-4D97-AF65-F5344CB8AC3E}">
        <p14:creationId xmlns:p14="http://schemas.microsoft.com/office/powerpoint/2010/main" val="112950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Υπότιτλος 6">
            <a:extLst>
              <a:ext uri="{FF2B5EF4-FFF2-40B4-BE49-F238E27FC236}">
                <a16:creationId xmlns:a16="http://schemas.microsoft.com/office/drawing/2014/main" id="{5E8F05EE-2C8F-45BA-A0C2-370196743488}"/>
              </a:ext>
            </a:extLst>
          </p:cNvPr>
          <p:cNvSpPr>
            <a:spLocks noGrp="1"/>
          </p:cNvSpPr>
          <p:nvPr>
            <p:ph type="subTitle" idx="1"/>
          </p:nvPr>
        </p:nvSpPr>
        <p:spPr>
          <a:xfrm>
            <a:off x="1656179" y="549402"/>
            <a:ext cx="9144000" cy="549318"/>
          </a:xfrm>
        </p:spPr>
        <p:txBody>
          <a:bodyPr>
            <a:normAutofit/>
          </a:bodyPr>
          <a:lstStyle/>
          <a:p>
            <a:r>
              <a:rPr lang="el-GR" b="1" dirty="0"/>
              <a:t>Είδη προβλημάτων – Είδη απόφασης – Ιεραρχικό επίπεδο</a:t>
            </a:r>
          </a:p>
        </p:txBody>
      </p:sp>
      <p:pic>
        <p:nvPicPr>
          <p:cNvPr id="3" name="Picture 2">
            <a:extLst>
              <a:ext uri="{FF2B5EF4-FFF2-40B4-BE49-F238E27FC236}">
                <a16:creationId xmlns:a16="http://schemas.microsoft.com/office/drawing/2014/main" id="{669799C0-5407-0A9A-FD47-526329D4F924}"/>
              </a:ext>
            </a:extLst>
          </p:cNvPr>
          <p:cNvPicPr>
            <a:picLocks noChangeAspect="1"/>
          </p:cNvPicPr>
          <p:nvPr/>
        </p:nvPicPr>
        <p:blipFill>
          <a:blip r:embed="rId2"/>
          <a:stretch>
            <a:fillRect/>
          </a:stretch>
        </p:blipFill>
        <p:spPr>
          <a:xfrm>
            <a:off x="1320800" y="1052771"/>
            <a:ext cx="9144000" cy="3989745"/>
          </a:xfrm>
          <a:prstGeom prst="rect">
            <a:avLst/>
          </a:prstGeom>
        </p:spPr>
      </p:pic>
    </p:spTree>
    <p:extLst>
      <p:ext uri="{BB962C8B-B14F-4D97-AF65-F5344CB8AC3E}">
        <p14:creationId xmlns:p14="http://schemas.microsoft.com/office/powerpoint/2010/main" val="3300502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7E99-74C1-E7CB-709E-D72991FF076C}"/>
              </a:ext>
            </a:extLst>
          </p:cNvPr>
          <p:cNvSpPr>
            <a:spLocks noGrp="1"/>
          </p:cNvSpPr>
          <p:nvPr>
            <p:ph type="title"/>
          </p:nvPr>
        </p:nvSpPr>
        <p:spPr/>
        <p:txBody>
          <a:bodyPr>
            <a:normAutofit/>
          </a:bodyPr>
          <a:lstStyle/>
          <a:p>
            <a:pPr algn="ctr"/>
            <a:r>
              <a:rPr lang="el-GR" sz="2400" b="1" dirty="0">
                <a:latin typeface="+mn-lt"/>
              </a:rPr>
              <a:t>Καθοδική λήψη αποφάσεων </a:t>
            </a:r>
            <a:r>
              <a:rPr lang="en-US" sz="2400" b="1" i="1" dirty="0">
                <a:latin typeface="+mn-lt"/>
              </a:rPr>
              <a:t>vs</a:t>
            </a:r>
            <a:r>
              <a:rPr lang="el-GR" sz="2400" b="1" dirty="0">
                <a:latin typeface="+mn-lt"/>
              </a:rPr>
              <a:t> Εξουσιοδοτημένη λήψη αποφάσεων </a:t>
            </a:r>
            <a:br>
              <a:rPr lang="en-US" sz="2400" b="1" i="1" dirty="0">
                <a:latin typeface="+mn-lt"/>
              </a:rPr>
            </a:br>
            <a:endParaRPr lang="el-GR" sz="2400" b="1" dirty="0">
              <a:latin typeface="+mn-lt"/>
            </a:endParaRPr>
          </a:p>
        </p:txBody>
      </p:sp>
      <p:sp>
        <p:nvSpPr>
          <p:cNvPr id="3" name="Content Placeholder 2">
            <a:extLst>
              <a:ext uri="{FF2B5EF4-FFF2-40B4-BE49-F238E27FC236}">
                <a16:creationId xmlns:a16="http://schemas.microsoft.com/office/drawing/2014/main" id="{9FC10E65-A66D-7756-C093-D70734A5F279}"/>
              </a:ext>
            </a:extLst>
          </p:cNvPr>
          <p:cNvSpPr>
            <a:spLocks noGrp="1"/>
          </p:cNvSpPr>
          <p:nvPr>
            <p:ph idx="1"/>
          </p:nvPr>
        </p:nvSpPr>
        <p:spPr>
          <a:xfrm>
            <a:off x="838200" y="1346230"/>
            <a:ext cx="10515600" cy="4351338"/>
          </a:xfrm>
        </p:spPr>
        <p:txBody>
          <a:bodyPr>
            <a:normAutofit/>
          </a:bodyPr>
          <a:lstStyle/>
          <a:p>
            <a:r>
              <a:rPr lang="el-GR" sz="2000" dirty="0"/>
              <a:t>Καθοδική λήψη αποφάσεων (</a:t>
            </a:r>
            <a:r>
              <a:rPr lang="en-US" sz="2000" dirty="0"/>
              <a:t>top-down decision making)</a:t>
            </a:r>
          </a:p>
          <a:p>
            <a:pPr marL="0" indent="0">
              <a:buNone/>
            </a:pPr>
            <a:r>
              <a:rPr lang="el-GR" sz="2000" dirty="0"/>
              <a:t>Οι εργαζόμενοι συλλέγουν πληροφορίες και τις μεταβιβάζουν στο διοικητικό στέλεχος</a:t>
            </a:r>
          </a:p>
          <a:p>
            <a:pPr marL="0" indent="0">
              <a:buNone/>
            </a:pPr>
            <a:r>
              <a:rPr lang="el-GR" sz="2000" dirty="0"/>
              <a:t>Το στέλεχος αποφασίζει και αναθέτει στους εργαζόμενους την υλοποίηση της απόφασης</a:t>
            </a:r>
          </a:p>
          <a:p>
            <a:pPr marL="0" indent="0">
              <a:buNone/>
            </a:pPr>
            <a:endParaRPr lang="el-GR" sz="2000" dirty="0"/>
          </a:p>
          <a:p>
            <a:pPr marL="0" indent="0" algn="ctr">
              <a:buNone/>
            </a:pPr>
            <a:r>
              <a:rPr lang="en-US" sz="2000" b="1" i="1" dirty="0"/>
              <a:t>Vs</a:t>
            </a:r>
            <a:endParaRPr lang="el-GR" sz="2000" b="1" i="1" dirty="0"/>
          </a:p>
          <a:p>
            <a:pPr marL="0" indent="0" algn="ctr">
              <a:buNone/>
            </a:pPr>
            <a:endParaRPr lang="en-US" sz="2000" b="1" i="1" dirty="0"/>
          </a:p>
          <a:p>
            <a:r>
              <a:rPr lang="el-GR" sz="2000" dirty="0"/>
              <a:t>Εξουσιοδοτημένη λήψη αποφάσεων </a:t>
            </a:r>
            <a:r>
              <a:rPr lang="en-US" sz="2000" dirty="0"/>
              <a:t>(empowered decision making)</a:t>
            </a:r>
            <a:endParaRPr lang="el-GR" sz="2000" dirty="0"/>
          </a:p>
          <a:p>
            <a:pPr marL="0" indent="0">
              <a:buNone/>
            </a:pPr>
            <a:r>
              <a:rPr lang="el-GR" sz="2000" dirty="0"/>
              <a:t>Οι εργαζόμενοι έχουν την εξουσία να λαμβάνουν αποφάσεις </a:t>
            </a:r>
            <a:endParaRPr lang="en-US" sz="2000" dirty="0"/>
          </a:p>
          <a:p>
            <a:endParaRPr lang="el-GR" sz="2000" dirty="0"/>
          </a:p>
        </p:txBody>
      </p:sp>
    </p:spTree>
    <p:extLst>
      <p:ext uri="{BB962C8B-B14F-4D97-AF65-F5344CB8AC3E}">
        <p14:creationId xmlns:p14="http://schemas.microsoft.com/office/powerpoint/2010/main" val="283688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63F7-2CB4-4447-EDAC-BFC3F68FBF1E}"/>
              </a:ext>
            </a:extLst>
          </p:cNvPr>
          <p:cNvSpPr>
            <a:spLocks noGrp="1"/>
          </p:cNvSpPr>
          <p:nvPr>
            <p:ph type="title"/>
          </p:nvPr>
        </p:nvSpPr>
        <p:spPr>
          <a:xfrm>
            <a:off x="838200" y="365126"/>
            <a:ext cx="10515600" cy="780094"/>
          </a:xfrm>
        </p:spPr>
        <p:txBody>
          <a:bodyPr>
            <a:normAutofit/>
          </a:bodyPr>
          <a:lstStyle/>
          <a:p>
            <a:pPr algn="ctr"/>
            <a:r>
              <a:rPr lang="el-GR" sz="2400" b="1" dirty="0">
                <a:latin typeface="+mn-lt"/>
              </a:rPr>
              <a:t>Τεχνικές προγραμματισμού και λήψης αποφάσεων </a:t>
            </a:r>
          </a:p>
        </p:txBody>
      </p:sp>
      <p:sp>
        <p:nvSpPr>
          <p:cNvPr id="3" name="Content Placeholder 2">
            <a:extLst>
              <a:ext uri="{FF2B5EF4-FFF2-40B4-BE49-F238E27FC236}">
                <a16:creationId xmlns:a16="http://schemas.microsoft.com/office/drawing/2014/main" id="{C9B1D7B6-02AD-E43F-2574-DDA8FAB0D502}"/>
              </a:ext>
            </a:extLst>
          </p:cNvPr>
          <p:cNvSpPr>
            <a:spLocks noGrp="1"/>
          </p:cNvSpPr>
          <p:nvPr>
            <p:ph idx="1"/>
          </p:nvPr>
        </p:nvSpPr>
        <p:spPr>
          <a:xfrm>
            <a:off x="838200" y="1065321"/>
            <a:ext cx="10515600" cy="4351338"/>
          </a:xfrm>
        </p:spPr>
        <p:txBody>
          <a:bodyPr>
            <a:noAutofit/>
          </a:bodyPr>
          <a:lstStyle/>
          <a:p>
            <a:pPr marL="514350" indent="-514350">
              <a:buFont typeface="+mj-lt"/>
              <a:buAutoNum type="arabicPeriod"/>
            </a:pPr>
            <a:r>
              <a:rPr lang="el-GR" altLang="el-GR" sz="2000" dirty="0">
                <a:solidFill>
                  <a:schemeClr val="bg1">
                    <a:lumMod val="50000"/>
                  </a:schemeClr>
                </a:solidFill>
              </a:rPr>
              <a:t>Καταγραφή και διάγνωση των τάσεων του εξωτερικού περιβάλλοντος </a:t>
            </a:r>
          </a:p>
          <a:p>
            <a:pPr marL="514350" indent="-514350">
              <a:buFont typeface="+mj-lt"/>
              <a:buAutoNum type="arabicPeriod"/>
            </a:pPr>
            <a:r>
              <a:rPr lang="el-GR" altLang="el-GR" sz="2000" dirty="0"/>
              <a:t>Συγκέντρωση πληροφοριών ειδικά για τους ανταγωνιστές (</a:t>
            </a:r>
            <a:r>
              <a:rPr lang="en-US" altLang="el-GR" sz="2000" dirty="0"/>
              <a:t>Competitor Intelligence) </a:t>
            </a:r>
            <a:endParaRPr lang="el-GR" altLang="el-GR" sz="2000" dirty="0"/>
          </a:p>
          <a:p>
            <a:pPr marL="514350" indent="-514350">
              <a:buFont typeface="+mj-lt"/>
              <a:buAutoNum type="arabicPeriod"/>
            </a:pPr>
            <a:r>
              <a:rPr lang="el-GR" altLang="el-GR" sz="2000" dirty="0"/>
              <a:t>Πρόβλεψη (</a:t>
            </a:r>
            <a:r>
              <a:rPr lang="en-US" altLang="el-GR" sz="2000" dirty="0"/>
              <a:t>Forecasting</a:t>
            </a:r>
            <a:r>
              <a:rPr lang="el-GR" altLang="el-GR" sz="2000" dirty="0"/>
              <a:t>)</a:t>
            </a:r>
            <a:endParaRPr lang="en-US" altLang="el-GR" sz="2000" dirty="0"/>
          </a:p>
          <a:p>
            <a:pPr marL="514350" indent="-514350">
              <a:buFont typeface="+mj-lt"/>
              <a:buAutoNum type="arabicPeriod"/>
            </a:pPr>
            <a:r>
              <a:rPr lang="el-GR" altLang="el-GR" sz="2000" dirty="0">
                <a:solidFill>
                  <a:srgbClr val="FF0000"/>
                </a:solidFill>
              </a:rPr>
              <a:t>Συγκριτική αξιολόγηση (</a:t>
            </a:r>
            <a:r>
              <a:rPr lang="en-US" altLang="el-GR" sz="2000" dirty="0">
                <a:solidFill>
                  <a:srgbClr val="FF0000"/>
                </a:solidFill>
              </a:rPr>
              <a:t>Benchmarking)</a:t>
            </a:r>
          </a:p>
          <a:p>
            <a:pPr marL="514350" indent="-514350">
              <a:buFont typeface="+mj-lt"/>
              <a:buAutoNum type="arabicPeriod"/>
            </a:pPr>
            <a:r>
              <a:rPr lang="el-GR" altLang="el-GR" sz="2000" dirty="0">
                <a:solidFill>
                  <a:srgbClr val="FF0000"/>
                </a:solidFill>
              </a:rPr>
              <a:t>Κάρτα ισόρροπων επιδόσεων </a:t>
            </a:r>
            <a:r>
              <a:rPr lang="en-US" altLang="el-GR" sz="2000" dirty="0">
                <a:solidFill>
                  <a:srgbClr val="FF0000"/>
                </a:solidFill>
              </a:rPr>
              <a:t>(Balanced scorecard) </a:t>
            </a:r>
            <a:endParaRPr lang="el-GR" altLang="el-GR" sz="2000" dirty="0">
              <a:solidFill>
                <a:srgbClr val="FF0000"/>
              </a:solidFill>
            </a:endParaRPr>
          </a:p>
          <a:p>
            <a:pPr marL="514350" indent="-514350">
              <a:buFont typeface="+mj-lt"/>
              <a:buAutoNum type="arabicPeriod"/>
            </a:pPr>
            <a:r>
              <a:rPr lang="el-GR" altLang="el-GR" sz="2000" dirty="0"/>
              <a:t>Προϋπολογισμός </a:t>
            </a:r>
            <a:r>
              <a:rPr lang="en-GB" altLang="el-GR" sz="2000" dirty="0"/>
              <a:t>(</a:t>
            </a:r>
            <a:r>
              <a:rPr lang="en-GB" sz="2000" dirty="0"/>
              <a:t>Budget)</a:t>
            </a:r>
            <a:endParaRPr lang="el-GR" altLang="el-GR" sz="2000" dirty="0"/>
          </a:p>
          <a:p>
            <a:pPr marL="514350" indent="-514350">
              <a:buFont typeface="+mj-lt"/>
              <a:buAutoNum type="arabicPeriod"/>
            </a:pPr>
            <a:r>
              <a:rPr lang="el-GR" altLang="el-GR" sz="2000" dirty="0"/>
              <a:t>Χρονοπρογραμματισμός (</a:t>
            </a:r>
            <a:r>
              <a:rPr lang="en-US" altLang="el-GR" sz="2000" dirty="0"/>
              <a:t>Scheduling) </a:t>
            </a:r>
            <a:endParaRPr lang="el-GR" altLang="el-GR" sz="2000" dirty="0"/>
          </a:p>
          <a:p>
            <a:pPr marL="514350" indent="-514350" eaLnBrk="1" hangingPunct="1">
              <a:buFont typeface="+mj-lt"/>
              <a:buAutoNum type="arabicPeriod"/>
            </a:pPr>
            <a:r>
              <a:rPr lang="el-GR" altLang="el-GR" sz="2000" dirty="0"/>
              <a:t>Το Νεκρό Σημείο (</a:t>
            </a:r>
            <a:r>
              <a:rPr lang="en-US" altLang="el-GR" sz="2000" dirty="0"/>
              <a:t>Break Even Analysis)</a:t>
            </a:r>
          </a:p>
          <a:p>
            <a:pPr marL="514350" indent="-514350" eaLnBrk="1" hangingPunct="1">
              <a:buFont typeface="+mj-lt"/>
              <a:buAutoNum type="arabicPeriod"/>
            </a:pPr>
            <a:r>
              <a:rPr lang="el-GR" altLang="el-GR" sz="2000" dirty="0"/>
              <a:t>Μήτρα αποδόσεων </a:t>
            </a:r>
            <a:r>
              <a:rPr lang="en-US" altLang="el-GR" sz="2000" dirty="0"/>
              <a:t>(Pay off matrix) </a:t>
            </a:r>
            <a:endParaRPr lang="el-GR" altLang="el-GR" sz="2000" dirty="0"/>
          </a:p>
          <a:p>
            <a:pPr marL="514350" indent="-514350">
              <a:buFont typeface="+mj-lt"/>
              <a:buAutoNum type="arabicPeriod"/>
            </a:pPr>
            <a:r>
              <a:rPr lang="el-GR" altLang="el-GR" sz="2000" dirty="0"/>
              <a:t>Δέντρο Αποφάσεων</a:t>
            </a:r>
            <a:r>
              <a:rPr lang="en-US" altLang="el-GR" sz="2000" dirty="0"/>
              <a:t> (</a:t>
            </a:r>
            <a:r>
              <a:rPr lang="en-GB" sz="2000" dirty="0"/>
              <a:t>Decision trees)</a:t>
            </a:r>
            <a:endParaRPr lang="el-GR" altLang="el-GR" sz="2000" dirty="0"/>
          </a:p>
          <a:p>
            <a:pPr marL="514350" indent="-514350">
              <a:buFont typeface="+mj-lt"/>
              <a:buAutoNum type="arabicPeriod"/>
            </a:pPr>
            <a:r>
              <a:rPr lang="el-GR" altLang="el-GR" sz="2000" dirty="0">
                <a:solidFill>
                  <a:schemeClr val="bg1">
                    <a:lumMod val="50000"/>
                  </a:schemeClr>
                </a:solidFill>
              </a:rPr>
              <a:t>Ο κύκλος του </a:t>
            </a:r>
            <a:r>
              <a:rPr lang="en-US" altLang="el-GR" sz="2000" dirty="0">
                <a:solidFill>
                  <a:schemeClr val="bg1">
                    <a:lumMod val="50000"/>
                  </a:schemeClr>
                </a:solidFill>
              </a:rPr>
              <a:t>Deming</a:t>
            </a:r>
            <a:r>
              <a:rPr lang="el-GR" altLang="el-GR" sz="2000" dirty="0">
                <a:solidFill>
                  <a:schemeClr val="bg1">
                    <a:lumMod val="50000"/>
                  </a:schemeClr>
                </a:solidFill>
              </a:rPr>
              <a:t> (</a:t>
            </a:r>
            <a:r>
              <a:rPr lang="en-US" altLang="el-GR" sz="2000" dirty="0">
                <a:solidFill>
                  <a:schemeClr val="bg1">
                    <a:lumMod val="50000"/>
                  </a:schemeClr>
                </a:solidFill>
              </a:rPr>
              <a:t>The PDCA cycle</a:t>
            </a:r>
            <a:r>
              <a:rPr lang="el-GR" altLang="el-GR" sz="2000" dirty="0">
                <a:solidFill>
                  <a:schemeClr val="bg1">
                    <a:lumMod val="50000"/>
                  </a:schemeClr>
                </a:solidFill>
              </a:rPr>
              <a:t>)</a:t>
            </a:r>
            <a:endParaRPr lang="en-US" altLang="el-GR" sz="2000" dirty="0">
              <a:solidFill>
                <a:schemeClr val="bg1">
                  <a:lumMod val="50000"/>
                </a:schemeClr>
              </a:solidFill>
            </a:endParaRPr>
          </a:p>
          <a:p>
            <a:pPr marL="514350" indent="-514350">
              <a:buFont typeface="+mj-lt"/>
              <a:buAutoNum type="arabicPeriod"/>
            </a:pPr>
            <a:r>
              <a:rPr lang="el-GR" altLang="el-GR" sz="2000" dirty="0">
                <a:solidFill>
                  <a:srgbClr val="FF0000"/>
                </a:solidFill>
              </a:rPr>
              <a:t>Ανάλυση </a:t>
            </a:r>
            <a:r>
              <a:rPr lang="en-US" altLang="el-GR" sz="2000" dirty="0">
                <a:solidFill>
                  <a:srgbClr val="FF0000"/>
                </a:solidFill>
              </a:rPr>
              <a:t>Pareto</a:t>
            </a:r>
            <a:r>
              <a:rPr lang="el-GR" altLang="el-GR" sz="2000" dirty="0">
                <a:solidFill>
                  <a:srgbClr val="FF0000"/>
                </a:solidFill>
              </a:rPr>
              <a:t> (</a:t>
            </a:r>
            <a:r>
              <a:rPr lang="en-US" altLang="el-GR" sz="2000" dirty="0">
                <a:solidFill>
                  <a:srgbClr val="FF0000"/>
                </a:solidFill>
              </a:rPr>
              <a:t>Pareto</a:t>
            </a:r>
            <a:r>
              <a:rPr lang="el-GR" altLang="el-GR" sz="2000" dirty="0">
                <a:solidFill>
                  <a:srgbClr val="FF0000"/>
                </a:solidFill>
              </a:rPr>
              <a:t> </a:t>
            </a:r>
            <a:r>
              <a:rPr lang="en-US" altLang="el-GR" sz="2000" dirty="0">
                <a:solidFill>
                  <a:srgbClr val="FF0000"/>
                </a:solidFill>
              </a:rPr>
              <a:t>analysis</a:t>
            </a:r>
            <a:r>
              <a:rPr lang="el-GR" altLang="el-GR" sz="2000" dirty="0">
                <a:solidFill>
                  <a:srgbClr val="FF0000"/>
                </a:solidFill>
              </a:rPr>
              <a:t>)</a:t>
            </a:r>
            <a:endParaRPr lang="en-US" altLang="el-GR" sz="2000" dirty="0">
              <a:solidFill>
                <a:srgbClr val="FF0000"/>
              </a:solidFill>
            </a:endParaRPr>
          </a:p>
          <a:p>
            <a:pPr marL="514350" indent="-514350">
              <a:buFont typeface="+mj-lt"/>
              <a:buAutoNum type="arabicPeriod"/>
            </a:pPr>
            <a:r>
              <a:rPr lang="el-GR" altLang="el-GR" sz="2000" dirty="0">
                <a:solidFill>
                  <a:srgbClr val="FF0000"/>
                </a:solidFill>
              </a:rPr>
              <a:t>Καταιγισμός ιδεών </a:t>
            </a:r>
            <a:r>
              <a:rPr lang="en-US" altLang="el-GR" sz="2000" dirty="0">
                <a:solidFill>
                  <a:srgbClr val="FF0000"/>
                </a:solidFill>
              </a:rPr>
              <a:t>(Brainstorming) </a:t>
            </a:r>
          </a:p>
          <a:p>
            <a:pPr marL="514350" indent="-514350">
              <a:buFont typeface="+mj-lt"/>
              <a:buAutoNum type="arabicPeriod"/>
            </a:pPr>
            <a:r>
              <a:rPr lang="el-GR" altLang="el-GR" sz="2000" dirty="0">
                <a:solidFill>
                  <a:srgbClr val="FF0000"/>
                </a:solidFill>
              </a:rPr>
              <a:t>Διάγραμμα αιτίας-</a:t>
            </a:r>
            <a:r>
              <a:rPr lang="el-GR" sz="2000" dirty="0">
                <a:solidFill>
                  <a:srgbClr val="FF0000"/>
                </a:solidFill>
              </a:rPr>
              <a:t>αποτελέσματος</a:t>
            </a:r>
            <a:r>
              <a:rPr lang="el-GR" sz="2000" b="1" spc="50" dirty="0">
                <a:effectLst/>
                <a:latin typeface="+mn-lt"/>
                <a:ea typeface="Times New Roman" panose="02020603050405020304" pitchFamily="18" charset="0"/>
              </a:rPr>
              <a:t> </a:t>
            </a:r>
            <a:r>
              <a:rPr lang="el-GR" altLang="el-GR" sz="2000" dirty="0">
                <a:solidFill>
                  <a:srgbClr val="FF0000"/>
                </a:solidFill>
              </a:rPr>
              <a:t> </a:t>
            </a:r>
            <a:r>
              <a:rPr lang="en-US" altLang="el-GR" sz="2000" dirty="0">
                <a:solidFill>
                  <a:srgbClr val="FF0000"/>
                </a:solidFill>
              </a:rPr>
              <a:t>(Cause And Effect Diagram) </a:t>
            </a:r>
          </a:p>
          <a:p>
            <a:endParaRPr lang="el-GR" sz="2000" dirty="0"/>
          </a:p>
        </p:txBody>
      </p:sp>
    </p:spTree>
    <p:extLst>
      <p:ext uri="{BB962C8B-B14F-4D97-AF65-F5344CB8AC3E}">
        <p14:creationId xmlns:p14="http://schemas.microsoft.com/office/powerpoint/2010/main" val="224608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4485-82F8-F54D-21CC-C483EDB41ACD}"/>
              </a:ext>
            </a:extLst>
          </p:cNvPr>
          <p:cNvSpPr>
            <a:spLocks noGrp="1"/>
          </p:cNvSpPr>
          <p:nvPr>
            <p:ph type="title"/>
          </p:nvPr>
        </p:nvSpPr>
        <p:spPr>
          <a:xfrm>
            <a:off x="838200" y="365126"/>
            <a:ext cx="10515600" cy="567030"/>
          </a:xfrm>
        </p:spPr>
        <p:txBody>
          <a:bodyPr>
            <a:normAutofit/>
          </a:bodyPr>
          <a:lstStyle/>
          <a:p>
            <a:pPr algn="ctr"/>
            <a:r>
              <a:rPr lang="el-GR" altLang="el-GR" sz="2400" b="1" dirty="0">
                <a:latin typeface="+mn-lt"/>
              </a:rPr>
              <a:t>Συγκριτική αξιολόγηση</a:t>
            </a:r>
            <a:endParaRPr lang="el-GR" sz="2400" b="1" dirty="0">
              <a:latin typeface="+mn-lt"/>
            </a:endParaRPr>
          </a:p>
        </p:txBody>
      </p:sp>
      <p:sp>
        <p:nvSpPr>
          <p:cNvPr id="3" name="Content Placeholder 2">
            <a:extLst>
              <a:ext uri="{FF2B5EF4-FFF2-40B4-BE49-F238E27FC236}">
                <a16:creationId xmlns:a16="http://schemas.microsoft.com/office/drawing/2014/main" id="{588E08C6-0608-037C-D468-AA66F8F3F781}"/>
              </a:ext>
            </a:extLst>
          </p:cNvPr>
          <p:cNvSpPr>
            <a:spLocks noGrp="1"/>
          </p:cNvSpPr>
          <p:nvPr>
            <p:ph idx="1"/>
          </p:nvPr>
        </p:nvSpPr>
        <p:spPr>
          <a:xfrm>
            <a:off x="257451" y="1298679"/>
            <a:ext cx="4941533" cy="4663952"/>
          </a:xfrm>
          <a:ln>
            <a:solidFill>
              <a:schemeClr val="accent1"/>
            </a:solidFill>
          </a:ln>
        </p:spPr>
        <p:txBody>
          <a:bodyPr>
            <a:normAutofit lnSpcReduction="10000"/>
          </a:bodyPr>
          <a:lstStyle/>
          <a:p>
            <a:pPr marL="0" indent="0">
              <a:lnSpc>
                <a:spcPct val="150000"/>
              </a:lnSpc>
              <a:spcAft>
                <a:spcPts val="0"/>
              </a:spcAft>
              <a:buNone/>
            </a:pPr>
            <a:r>
              <a:rPr lang="el-GR" sz="2000" dirty="0">
                <a:ea typeface="SimSun"/>
              </a:rPr>
              <a:t>είναι ένα εργαλείο για  βελτίωση, που επιτυγχάνεται μέσω της σύγκρισης με άλλες επιχειρήσεις που αναγνωρίζονται ως οι καλύτερες του κλάδου </a:t>
            </a:r>
            <a:r>
              <a:rPr lang="el-GR" sz="1400" dirty="0">
                <a:ea typeface="Times New Roman"/>
              </a:rPr>
              <a:t>(</a:t>
            </a:r>
            <a:r>
              <a:rPr lang="en-GB" sz="1400" dirty="0">
                <a:ea typeface="Times New Roman"/>
              </a:rPr>
              <a:t>Bhutta and Huq</a:t>
            </a:r>
            <a:r>
              <a:rPr lang="el-GR" sz="1400" dirty="0">
                <a:ea typeface="Times New Roman"/>
              </a:rPr>
              <a:t>, </a:t>
            </a:r>
            <a:r>
              <a:rPr lang="en-GB" sz="1400" dirty="0">
                <a:ea typeface="Times New Roman"/>
              </a:rPr>
              <a:t>1999, p.</a:t>
            </a:r>
            <a:r>
              <a:rPr lang="el-GR" sz="1400" dirty="0">
                <a:ea typeface="Times New Roman"/>
              </a:rPr>
              <a:t> </a:t>
            </a:r>
            <a:r>
              <a:rPr lang="en-GB" sz="1400" dirty="0">
                <a:ea typeface="Times New Roman"/>
              </a:rPr>
              <a:t>255)</a:t>
            </a:r>
            <a:endParaRPr lang="el-GR" sz="1400" dirty="0">
              <a:ea typeface="SimSun"/>
            </a:endParaRPr>
          </a:p>
          <a:p>
            <a:pPr marL="0" indent="0">
              <a:spcAft>
                <a:spcPts val="0"/>
              </a:spcAft>
              <a:buNone/>
            </a:pPr>
            <a:endParaRPr lang="el-GR" sz="2000" dirty="0">
              <a:latin typeface="+mj-lt"/>
              <a:ea typeface="Times New Roman"/>
            </a:endParaRPr>
          </a:p>
          <a:p>
            <a:pPr marL="609600" indent="-609600">
              <a:lnSpc>
                <a:spcPct val="90000"/>
              </a:lnSpc>
            </a:pPr>
            <a:endParaRPr lang="en-US" sz="2000" dirty="0"/>
          </a:p>
          <a:p>
            <a:pPr marL="609600" indent="-609600">
              <a:lnSpc>
                <a:spcPct val="90000"/>
              </a:lnSpc>
              <a:buNone/>
            </a:pPr>
            <a:r>
              <a:rPr lang="el-GR" sz="2000" dirty="0"/>
              <a:t>εφαρμόστηκε από την εταιρία </a:t>
            </a:r>
            <a:r>
              <a:rPr lang="en-US" sz="2000" dirty="0"/>
              <a:t>Rank </a:t>
            </a:r>
            <a:r>
              <a:rPr lang="el-GR" sz="2000" dirty="0" err="1"/>
              <a:t>Xerox</a:t>
            </a:r>
            <a:endParaRPr lang="el-GR" sz="2000" dirty="0"/>
          </a:p>
          <a:p>
            <a:pPr marL="609600" indent="-609600">
              <a:lnSpc>
                <a:spcPct val="90000"/>
              </a:lnSpc>
              <a:buNone/>
            </a:pPr>
            <a:r>
              <a:rPr lang="el-GR" sz="2000" dirty="0"/>
              <a:t>στις αρχές της δεκαετίας του ’80 προκειμένου</a:t>
            </a:r>
          </a:p>
          <a:p>
            <a:pPr marL="609600" indent="-609600">
              <a:lnSpc>
                <a:spcPct val="90000"/>
              </a:lnSpc>
              <a:buNone/>
            </a:pPr>
            <a:r>
              <a:rPr lang="el-GR" sz="2000" dirty="0"/>
              <a:t>να ανταποκριθεί στον έντονο ανταγωνισμό</a:t>
            </a:r>
          </a:p>
          <a:p>
            <a:pPr marL="609600" indent="-609600">
              <a:lnSpc>
                <a:spcPct val="90000"/>
              </a:lnSpc>
              <a:buNone/>
            </a:pPr>
            <a:r>
              <a:rPr lang="el-GR" sz="2000" dirty="0"/>
              <a:t>και να συγκρατήσει τη μείωση του μεριδίου</a:t>
            </a:r>
          </a:p>
          <a:p>
            <a:pPr marL="609600" indent="-609600">
              <a:lnSpc>
                <a:spcPct val="90000"/>
              </a:lnSpc>
              <a:buNone/>
            </a:pPr>
            <a:r>
              <a:rPr lang="el-GR" sz="2000" dirty="0"/>
              <a:t>αγοράς της</a:t>
            </a:r>
            <a:endParaRPr lang="en-US" sz="2000" dirty="0"/>
          </a:p>
          <a:p>
            <a:endParaRPr lang="el-GR" sz="2000" dirty="0">
              <a:cs typeface="Arial" panose="020B0604020202020204" pitchFamily="34" charset="0"/>
            </a:endParaRPr>
          </a:p>
          <a:p>
            <a:endParaRPr lang="el-GR" sz="2000" dirty="0"/>
          </a:p>
        </p:txBody>
      </p:sp>
      <p:sp>
        <p:nvSpPr>
          <p:cNvPr id="4" name="Content Placeholder 2">
            <a:extLst>
              <a:ext uri="{FF2B5EF4-FFF2-40B4-BE49-F238E27FC236}">
                <a16:creationId xmlns:a16="http://schemas.microsoft.com/office/drawing/2014/main" id="{E65CF7D7-EE6C-EBD4-41E9-8B26403131C9}"/>
              </a:ext>
            </a:extLst>
          </p:cNvPr>
          <p:cNvSpPr txBox="1">
            <a:spLocks/>
          </p:cNvSpPr>
          <p:nvPr/>
        </p:nvSpPr>
        <p:spPr>
          <a:xfrm>
            <a:off x="6228426" y="1149225"/>
            <a:ext cx="437299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l-GR" sz="2000" dirty="0">
              <a:cs typeface="Arial" panose="020B0604020202020204" pitchFamily="34" charset="0"/>
            </a:endParaRPr>
          </a:p>
          <a:p>
            <a:endParaRPr lang="el-GR" sz="2000" dirty="0"/>
          </a:p>
        </p:txBody>
      </p:sp>
      <p:sp>
        <p:nvSpPr>
          <p:cNvPr id="6" name="TextBox 5">
            <a:extLst>
              <a:ext uri="{FF2B5EF4-FFF2-40B4-BE49-F238E27FC236}">
                <a16:creationId xmlns:a16="http://schemas.microsoft.com/office/drawing/2014/main" id="{7FDAB149-5F99-8DD2-9FF7-EC5F8E591EB5}"/>
              </a:ext>
            </a:extLst>
          </p:cNvPr>
          <p:cNvSpPr txBox="1"/>
          <p:nvPr/>
        </p:nvSpPr>
        <p:spPr>
          <a:xfrm>
            <a:off x="5349905" y="815279"/>
            <a:ext cx="6484027" cy="5816977"/>
          </a:xfrm>
          <a:prstGeom prst="rect">
            <a:avLst/>
          </a:prstGeom>
          <a:noFill/>
          <a:ln>
            <a:solidFill>
              <a:schemeClr val="accent1"/>
            </a:solidFill>
          </a:ln>
        </p:spPr>
        <p:txBody>
          <a:bodyPr wrap="square">
            <a:spAutoFit/>
          </a:bodyPr>
          <a:lstStyle/>
          <a:p>
            <a:pPr>
              <a:buNone/>
            </a:pPr>
            <a:r>
              <a:rPr lang="el-GR" sz="2000" b="1" dirty="0"/>
              <a:t>Βήματα αποτελεσματικής εφαρμογής  της</a:t>
            </a:r>
            <a:endParaRPr lang="el-GR" sz="2000" i="1" dirty="0"/>
          </a:p>
          <a:p>
            <a:pPr>
              <a:buNone/>
            </a:pPr>
            <a:r>
              <a:rPr lang="el-GR" sz="2000" i="1" dirty="0"/>
              <a:t>Σχεδιασμός</a:t>
            </a:r>
          </a:p>
          <a:p>
            <a:r>
              <a:rPr lang="el-GR" sz="2000" dirty="0"/>
              <a:t>(1) προσδιορισμός του αντικειμένου αξιολόγησης</a:t>
            </a:r>
          </a:p>
          <a:p>
            <a:r>
              <a:rPr lang="el-GR" sz="2000" dirty="0"/>
              <a:t>(2) εντοπισμός των επιχειρήσεων  με τις οποίες θα επιχειρηθεί η σύγκριση</a:t>
            </a:r>
          </a:p>
          <a:p>
            <a:r>
              <a:rPr lang="el-GR" sz="2000" dirty="0"/>
              <a:t>(3) καθορισμός της μεθόδου συλλογής των δεδομένων και συλλογή αυτών</a:t>
            </a:r>
          </a:p>
          <a:p>
            <a:pPr>
              <a:buNone/>
            </a:pPr>
            <a:r>
              <a:rPr lang="el-GR" sz="2000" i="1" dirty="0"/>
              <a:t>Ανάλυση</a:t>
            </a:r>
          </a:p>
          <a:p>
            <a:r>
              <a:rPr lang="el-GR" sz="2000" dirty="0"/>
              <a:t>(4) υπολογισμός  του υπάρχοντος χάσματος απόδοσης</a:t>
            </a:r>
          </a:p>
          <a:p>
            <a:r>
              <a:rPr lang="el-GR" sz="2000" dirty="0"/>
              <a:t>(5) προγραμματισμός μελλοντικών επίπεδων απόδοσης</a:t>
            </a:r>
          </a:p>
          <a:p>
            <a:pPr>
              <a:buNone/>
            </a:pPr>
            <a:r>
              <a:rPr lang="el-GR" sz="2000" i="1" dirty="0"/>
              <a:t>Εισαγωγή</a:t>
            </a:r>
          </a:p>
          <a:p>
            <a:r>
              <a:rPr lang="el-GR" sz="2000" dirty="0"/>
              <a:t>(6) επικοινωνία των ευρημάτων και εξασφάλιση αποδοχής </a:t>
            </a:r>
          </a:p>
          <a:p>
            <a:r>
              <a:rPr lang="el-GR" sz="2000" dirty="0"/>
              <a:t>(7) καθιέρωση λειτουργικών στόχων</a:t>
            </a:r>
          </a:p>
          <a:p>
            <a:pPr>
              <a:buNone/>
            </a:pPr>
            <a:r>
              <a:rPr lang="el-GR" sz="2000" i="1" dirty="0"/>
              <a:t>Δράση</a:t>
            </a:r>
          </a:p>
          <a:p>
            <a:r>
              <a:rPr lang="el-GR" sz="2000" dirty="0"/>
              <a:t>(8) ανάπτυξη προγραμμάτων δράσης</a:t>
            </a:r>
          </a:p>
          <a:p>
            <a:r>
              <a:rPr lang="el-GR" sz="2000" dirty="0"/>
              <a:t>(9) εφαρμογή των ενεργειών και έλεγχος της προόδου</a:t>
            </a:r>
          </a:p>
          <a:p>
            <a:r>
              <a:rPr lang="el-GR" sz="2000" dirty="0"/>
              <a:t>(10) επαναπροσδιορισμός των μέτρων σύγκρισης</a:t>
            </a:r>
          </a:p>
          <a:p>
            <a:pPr algn="r"/>
            <a:r>
              <a:rPr lang="el-GR" sz="1400" dirty="0"/>
              <a:t>(</a:t>
            </a:r>
            <a:r>
              <a:rPr lang="en-GB" sz="1400" dirty="0"/>
              <a:t>Camp</a:t>
            </a:r>
            <a:r>
              <a:rPr lang="el-GR" sz="1400" dirty="0"/>
              <a:t>, 1989)</a:t>
            </a:r>
          </a:p>
          <a:p>
            <a:endParaRPr lang="el-GR" sz="1800" dirty="0"/>
          </a:p>
        </p:txBody>
      </p:sp>
    </p:spTree>
    <p:extLst>
      <p:ext uri="{BB962C8B-B14F-4D97-AF65-F5344CB8AC3E}">
        <p14:creationId xmlns:p14="http://schemas.microsoft.com/office/powerpoint/2010/main" val="419150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2284410" y="398404"/>
            <a:ext cx="7267575" cy="314335"/>
          </a:xfrm>
        </p:spPr>
        <p:txBody>
          <a:bodyPr>
            <a:noAutofit/>
          </a:bodyPr>
          <a:lstStyle/>
          <a:p>
            <a:pPr algn="ctr"/>
            <a:r>
              <a:rPr lang="el-GR" sz="2400" b="1" dirty="0">
                <a:latin typeface="+mn-lt"/>
              </a:rPr>
              <a:t>Κάρτα Ισόρροπης Επιδόσεων</a:t>
            </a:r>
            <a:endParaRPr lang="el-GR" sz="2400" b="1" dirty="0">
              <a:solidFill>
                <a:srgbClr val="000000"/>
              </a:solidFill>
              <a:latin typeface="+mn-lt"/>
              <a:cs typeface="Times New Roman" pitchFamily="18" charset="0"/>
            </a:endParaRPr>
          </a:p>
        </p:txBody>
      </p:sp>
      <p:graphicFrame>
        <p:nvGraphicFramePr>
          <p:cNvPr id="2" name="Group 107">
            <a:extLst>
              <a:ext uri="{FF2B5EF4-FFF2-40B4-BE49-F238E27FC236}">
                <a16:creationId xmlns:a16="http://schemas.microsoft.com/office/drawing/2014/main" id="{3D2622C5-0EAC-BCD0-47AF-CA4535EDE9D6}"/>
              </a:ext>
            </a:extLst>
          </p:cNvPr>
          <p:cNvGraphicFramePr>
            <a:graphicFrameLocks noGrp="1"/>
          </p:cNvGraphicFramePr>
          <p:nvPr>
            <p:extLst>
              <p:ext uri="{D42A27DB-BD31-4B8C-83A1-F6EECF244321}">
                <p14:modId xmlns:p14="http://schemas.microsoft.com/office/powerpoint/2010/main" val="1694801763"/>
              </p:ext>
            </p:extLst>
          </p:nvPr>
        </p:nvGraphicFramePr>
        <p:xfrm>
          <a:off x="6249988" y="1535516"/>
          <a:ext cx="2879725" cy="1670050"/>
        </p:xfrm>
        <a:graphic>
          <a:graphicData uri="http://schemas.openxmlformats.org/drawingml/2006/table">
            <a:tbl>
              <a:tblPr/>
              <a:tblGrid>
                <a:gridCol w="842963">
                  <a:extLst>
                    <a:ext uri="{9D8B030D-6E8A-4147-A177-3AD203B41FA5}">
                      <a16:colId xmlns:a16="http://schemas.microsoft.com/office/drawing/2014/main" val="20000"/>
                    </a:ext>
                  </a:extLst>
                </a:gridCol>
                <a:gridCol w="741362">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tblGrid>
              <a:tr h="600075">
                <a:tc grid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Διαθέσιμοι οικονομικοί πόροι</a:t>
                      </a:r>
                      <a:endParaRPr kumimoji="0" lang="el-GR" sz="1400" b="1" i="0" u="none" strike="noStrike" cap="none" normalizeH="0" baseline="0" dirty="0">
                        <a:ln>
                          <a:noFill/>
                        </a:ln>
                        <a:solidFill>
                          <a:schemeClr val="tx1"/>
                        </a:solidFill>
                        <a:effectLst/>
                        <a:latin typeface="+mj-lt"/>
                        <a:cs typeface="Times New Roman" pitchFamily="18" charset="0"/>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479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Στρατηγικοί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Στόχοι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a:ln>
                            <a:noFill/>
                          </a:ln>
                          <a:solidFill>
                            <a:srgbClr val="000000"/>
                          </a:solidFill>
                          <a:effectLst/>
                          <a:latin typeface="+mj-lt"/>
                          <a:cs typeface="Times New Roman" pitchFamily="18" charset="0"/>
                        </a:rPr>
                        <a:t>Δείκτες Μέτρησης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Επιδιωκόμενες τιμές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Δράσεις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Μέτρα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21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3" name="Group 110">
            <a:extLst>
              <a:ext uri="{FF2B5EF4-FFF2-40B4-BE49-F238E27FC236}">
                <a16:creationId xmlns:a16="http://schemas.microsoft.com/office/drawing/2014/main" id="{0918C7EF-FAA3-9708-A18E-E31A9A0EA912}"/>
              </a:ext>
            </a:extLst>
          </p:cNvPr>
          <p:cNvGraphicFramePr>
            <a:graphicFrameLocks noGrp="1"/>
          </p:cNvGraphicFramePr>
          <p:nvPr>
            <p:extLst>
              <p:ext uri="{D42A27DB-BD31-4B8C-83A1-F6EECF244321}">
                <p14:modId xmlns:p14="http://schemas.microsoft.com/office/powerpoint/2010/main" val="4129419246"/>
              </p:ext>
            </p:extLst>
          </p:nvPr>
        </p:nvGraphicFramePr>
        <p:xfrm>
          <a:off x="6308726" y="5045477"/>
          <a:ext cx="2928937" cy="1685926"/>
        </p:xfrm>
        <a:graphic>
          <a:graphicData uri="http://schemas.openxmlformats.org/drawingml/2006/table">
            <a:tbl>
              <a:tblPr/>
              <a:tblGrid>
                <a:gridCol w="857250">
                  <a:extLst>
                    <a:ext uri="{9D8B030D-6E8A-4147-A177-3AD203B41FA5}">
                      <a16:colId xmlns:a16="http://schemas.microsoft.com/office/drawing/2014/main" val="20000"/>
                    </a:ext>
                  </a:extLst>
                </a:gridCol>
                <a:gridCol w="754062">
                  <a:extLst>
                    <a:ext uri="{9D8B030D-6E8A-4147-A177-3AD203B41FA5}">
                      <a16:colId xmlns:a16="http://schemas.microsoft.com/office/drawing/2014/main" val="20001"/>
                    </a:ext>
                  </a:extLst>
                </a:gridCol>
                <a:gridCol w="674688">
                  <a:extLst>
                    <a:ext uri="{9D8B030D-6E8A-4147-A177-3AD203B41FA5}">
                      <a16:colId xmlns:a16="http://schemas.microsoft.com/office/drawing/2014/main" val="20002"/>
                    </a:ext>
                  </a:extLst>
                </a:gridCol>
                <a:gridCol w="642937">
                  <a:extLst>
                    <a:ext uri="{9D8B030D-6E8A-4147-A177-3AD203B41FA5}">
                      <a16:colId xmlns:a16="http://schemas.microsoft.com/office/drawing/2014/main" val="20003"/>
                    </a:ext>
                  </a:extLst>
                </a:gridCol>
              </a:tblGrid>
              <a:tr h="722313">
                <a:tc grid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Μάθηση-</a:t>
                      </a:r>
                    </a:p>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Συνεχής βελτίωση</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444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Στρατηγικοί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Στόχοι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Δείκτες Μέτρησης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Επιδιωκόμενες τιμές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Δράσεις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Μέτρα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Group 109">
            <a:extLst>
              <a:ext uri="{FF2B5EF4-FFF2-40B4-BE49-F238E27FC236}">
                <a16:creationId xmlns:a16="http://schemas.microsoft.com/office/drawing/2014/main" id="{B4DD713F-A447-693D-A0A3-CFA0037C4AF0}"/>
              </a:ext>
            </a:extLst>
          </p:cNvPr>
          <p:cNvGraphicFramePr>
            <a:graphicFrameLocks noGrp="1"/>
          </p:cNvGraphicFramePr>
          <p:nvPr>
            <p:extLst>
              <p:ext uri="{D42A27DB-BD31-4B8C-83A1-F6EECF244321}">
                <p14:modId xmlns:p14="http://schemas.microsoft.com/office/powerpoint/2010/main" val="2920229483"/>
              </p:ext>
            </p:extLst>
          </p:nvPr>
        </p:nvGraphicFramePr>
        <p:xfrm>
          <a:off x="9129713" y="3371959"/>
          <a:ext cx="2879725" cy="1494854"/>
        </p:xfrm>
        <a:graphic>
          <a:graphicData uri="http://schemas.openxmlformats.org/drawingml/2006/table">
            <a:tbl>
              <a:tblPr/>
              <a:tblGrid>
                <a:gridCol w="842962">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gridCol w="665163">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tblGrid>
              <a:tr h="504825">
                <a:tc grid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Εσωτερικές</a:t>
                      </a:r>
                    </a:p>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Διεργασίες</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452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Στρατηγικοί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Στόχοι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Δείκτες Μέτρησης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Επιδιωκόμενες τιμές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Δράσεις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Μέτρα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42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6" name="Group 111">
            <a:extLst>
              <a:ext uri="{FF2B5EF4-FFF2-40B4-BE49-F238E27FC236}">
                <a16:creationId xmlns:a16="http://schemas.microsoft.com/office/drawing/2014/main" id="{24C0A22F-7CB8-E5A4-190D-85E0BA63CA30}"/>
              </a:ext>
            </a:extLst>
          </p:cNvPr>
          <p:cNvGraphicFramePr>
            <a:graphicFrameLocks noGrp="1"/>
          </p:cNvGraphicFramePr>
          <p:nvPr>
            <p:extLst>
              <p:ext uri="{D42A27DB-BD31-4B8C-83A1-F6EECF244321}">
                <p14:modId xmlns:p14="http://schemas.microsoft.com/office/powerpoint/2010/main" val="2008504777"/>
              </p:ext>
            </p:extLst>
          </p:nvPr>
        </p:nvGraphicFramePr>
        <p:xfrm>
          <a:off x="3429001" y="3318277"/>
          <a:ext cx="2879725" cy="1389063"/>
        </p:xfrm>
        <a:graphic>
          <a:graphicData uri="http://schemas.openxmlformats.org/drawingml/2006/table">
            <a:tbl>
              <a:tblPr/>
              <a:tblGrid>
                <a:gridCol w="842962">
                  <a:extLst>
                    <a:ext uri="{9D8B030D-6E8A-4147-A177-3AD203B41FA5}">
                      <a16:colId xmlns:a16="http://schemas.microsoft.com/office/drawing/2014/main" val="20000"/>
                    </a:ext>
                  </a:extLst>
                </a:gridCol>
                <a:gridCol w="741363">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tblGrid>
              <a:tr h="431800">
                <a:tc gridSpan="4">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l-GR" sz="2000" b="1" i="0" u="none" strike="noStrike" cap="none" normalizeH="0" baseline="0" dirty="0">
                          <a:ln>
                            <a:noFill/>
                          </a:ln>
                          <a:solidFill>
                            <a:srgbClr val="000000"/>
                          </a:solidFill>
                          <a:effectLst/>
                          <a:latin typeface="+mj-lt"/>
                          <a:cs typeface="Times New Roman" pitchFamily="18" charset="0"/>
                        </a:rPr>
                        <a:t>Πελάτες</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Στρατηγικοί</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Στόχοι</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Δείκτες Μέτρησης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dirty="0">
                          <a:ln>
                            <a:noFill/>
                          </a:ln>
                          <a:solidFill>
                            <a:srgbClr val="000000"/>
                          </a:solidFill>
                          <a:effectLst/>
                          <a:latin typeface="+mj-lt"/>
                          <a:cs typeface="Times New Roman" pitchFamily="18" charset="0"/>
                        </a:rPr>
                        <a:t>Επιδιωκόμενες τιμές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Δράσεις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900" b="1" i="0" u="none" strike="noStrike" cap="none" normalizeH="0" baseline="0">
                          <a:ln>
                            <a:noFill/>
                          </a:ln>
                          <a:solidFill>
                            <a:srgbClr val="000000"/>
                          </a:solidFill>
                          <a:effectLst/>
                          <a:latin typeface="+mj-lt"/>
                          <a:cs typeface="Times New Roman" pitchFamily="18" charset="0"/>
                        </a:rPr>
                        <a:t>Μέτρα</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44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900" b="1" i="0" u="none" strike="noStrike" cap="none" normalizeH="0" baseline="0" dirty="0">
                        <a:ln>
                          <a:noFill/>
                        </a:ln>
                        <a:solidFill>
                          <a:schemeClr val="tx1"/>
                        </a:solidFill>
                        <a:effectLst/>
                        <a:latin typeface="+mj-lt"/>
                        <a:cs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 name="AutoShape 99">
            <a:extLst>
              <a:ext uri="{FF2B5EF4-FFF2-40B4-BE49-F238E27FC236}">
                <a16:creationId xmlns:a16="http://schemas.microsoft.com/office/drawing/2014/main" id="{1EA5BF5A-4934-8F7B-00DB-D8D4B1B71517}"/>
              </a:ext>
            </a:extLst>
          </p:cNvPr>
          <p:cNvSpPr>
            <a:spLocks noChangeArrowheads="1"/>
          </p:cNvSpPr>
          <p:nvPr/>
        </p:nvSpPr>
        <p:spPr bwMode="auto">
          <a:xfrm>
            <a:off x="6321425" y="3318278"/>
            <a:ext cx="2736850" cy="17303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12700">
            <a:noFill/>
            <a:miter lim="800000"/>
            <a:headEnd type="none" w="sm" len="sm"/>
            <a:tailEnd type="none" w="sm" len="sm"/>
          </a:ln>
        </p:spPr>
        <p:txBody>
          <a:bodyPr wrap="none" anchor="ctr"/>
          <a:lstStyle/>
          <a:p>
            <a:pPr algn="ctr" eaLnBrk="0" hangingPunct="0"/>
            <a:r>
              <a:rPr lang="el-GR" sz="2000" b="1">
                <a:solidFill>
                  <a:srgbClr val="000000"/>
                </a:solidFill>
                <a:latin typeface="Times New Roman" pitchFamily="18" charset="0"/>
                <a:cs typeface="Times New Roman" pitchFamily="18" charset="0"/>
              </a:rPr>
              <a:t>Όραμα &amp; </a:t>
            </a:r>
          </a:p>
          <a:p>
            <a:pPr algn="ctr" eaLnBrk="0" hangingPunct="0"/>
            <a:r>
              <a:rPr lang="el-GR" sz="2000" b="1">
                <a:solidFill>
                  <a:srgbClr val="000000"/>
                </a:solidFill>
                <a:latin typeface="Times New Roman" pitchFamily="18" charset="0"/>
                <a:cs typeface="Times New Roman" pitchFamily="18" charset="0"/>
              </a:rPr>
              <a:t>Στρατηγική</a:t>
            </a:r>
            <a:endParaRPr lang="en-GB" sz="2000" b="1">
              <a:solidFill>
                <a:srgbClr val="000000"/>
              </a:solidFill>
              <a:latin typeface="Times New Roman" pitchFamily="18" charset="0"/>
              <a:cs typeface="Times New Roman" pitchFamily="18" charset="0"/>
            </a:endParaRPr>
          </a:p>
        </p:txBody>
      </p:sp>
      <p:sp>
        <p:nvSpPr>
          <p:cNvPr id="8" name="AutoShape 100">
            <a:extLst>
              <a:ext uri="{FF2B5EF4-FFF2-40B4-BE49-F238E27FC236}">
                <a16:creationId xmlns:a16="http://schemas.microsoft.com/office/drawing/2014/main" id="{25F1AFC4-D76D-BD43-887B-7608D70D3497}"/>
              </a:ext>
            </a:extLst>
          </p:cNvPr>
          <p:cNvSpPr>
            <a:spLocks noChangeArrowheads="1"/>
          </p:cNvSpPr>
          <p:nvPr/>
        </p:nvSpPr>
        <p:spPr bwMode="auto">
          <a:xfrm rot="5400000">
            <a:off x="4437063" y="4470803"/>
            <a:ext cx="1584325" cy="21590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714 w 21600"/>
              <a:gd name="T25" fmla="*/ 14650 h 21600"/>
              <a:gd name="T26" fmla="*/ 16207 w 21600"/>
              <a:gd name="T27" fmla="*/ 1620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5659"/>
                </a:lnTo>
                <a:lnTo>
                  <a:pt x="14650" y="5659"/>
                </a:lnTo>
                <a:lnTo>
                  <a:pt x="14650" y="14650"/>
                </a:lnTo>
                <a:lnTo>
                  <a:pt x="5659" y="14650"/>
                </a:lnTo>
                <a:lnTo>
                  <a:pt x="5659" y="9257"/>
                </a:lnTo>
                <a:lnTo>
                  <a:pt x="0" y="15429"/>
                </a:lnTo>
                <a:lnTo>
                  <a:pt x="5659" y="21600"/>
                </a:lnTo>
                <a:lnTo>
                  <a:pt x="5659" y="16207"/>
                </a:lnTo>
                <a:lnTo>
                  <a:pt x="16207" y="16207"/>
                </a:lnTo>
                <a:lnTo>
                  <a:pt x="16207" y="5659"/>
                </a:lnTo>
                <a:lnTo>
                  <a:pt x="21600" y="5659"/>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l-GR"/>
          </a:p>
        </p:txBody>
      </p:sp>
      <p:sp>
        <p:nvSpPr>
          <p:cNvPr id="9" name="AutoShape 101">
            <a:extLst>
              <a:ext uri="{FF2B5EF4-FFF2-40B4-BE49-F238E27FC236}">
                <a16:creationId xmlns:a16="http://schemas.microsoft.com/office/drawing/2014/main" id="{6D8C8B85-6B80-EC19-1262-82370265911D}"/>
              </a:ext>
            </a:extLst>
          </p:cNvPr>
          <p:cNvSpPr>
            <a:spLocks noChangeArrowheads="1"/>
          </p:cNvSpPr>
          <p:nvPr/>
        </p:nvSpPr>
        <p:spPr bwMode="auto">
          <a:xfrm>
            <a:off x="9345613" y="4956285"/>
            <a:ext cx="1800225" cy="151288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714 w 21600"/>
              <a:gd name="T25" fmla="*/ 14650 h 21600"/>
              <a:gd name="T26" fmla="*/ 16207 w 21600"/>
              <a:gd name="T27" fmla="*/ 1620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5659"/>
                </a:lnTo>
                <a:lnTo>
                  <a:pt x="14650" y="5659"/>
                </a:lnTo>
                <a:lnTo>
                  <a:pt x="14650" y="14650"/>
                </a:lnTo>
                <a:lnTo>
                  <a:pt x="5659" y="14650"/>
                </a:lnTo>
                <a:lnTo>
                  <a:pt x="5659" y="9257"/>
                </a:lnTo>
                <a:lnTo>
                  <a:pt x="0" y="15429"/>
                </a:lnTo>
                <a:lnTo>
                  <a:pt x="5659" y="21600"/>
                </a:lnTo>
                <a:lnTo>
                  <a:pt x="5659" y="16207"/>
                </a:lnTo>
                <a:lnTo>
                  <a:pt x="16207" y="16207"/>
                </a:lnTo>
                <a:lnTo>
                  <a:pt x="16207" y="5659"/>
                </a:lnTo>
                <a:lnTo>
                  <a:pt x="21600" y="5659"/>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l-GR"/>
          </a:p>
        </p:txBody>
      </p:sp>
      <p:sp>
        <p:nvSpPr>
          <p:cNvPr id="10" name="AutoShape 102">
            <a:extLst>
              <a:ext uri="{FF2B5EF4-FFF2-40B4-BE49-F238E27FC236}">
                <a16:creationId xmlns:a16="http://schemas.microsoft.com/office/drawing/2014/main" id="{19D5E3B2-E09C-3552-55E8-D928041B7A20}"/>
              </a:ext>
            </a:extLst>
          </p:cNvPr>
          <p:cNvSpPr>
            <a:spLocks noChangeArrowheads="1"/>
          </p:cNvSpPr>
          <p:nvPr/>
        </p:nvSpPr>
        <p:spPr bwMode="auto">
          <a:xfrm rot="-5400000">
            <a:off x="9490074" y="1787634"/>
            <a:ext cx="1295400" cy="187325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714 w 21600"/>
              <a:gd name="T25" fmla="*/ 14650 h 21600"/>
              <a:gd name="T26" fmla="*/ 16207 w 21600"/>
              <a:gd name="T27" fmla="*/ 1620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5659"/>
                </a:lnTo>
                <a:lnTo>
                  <a:pt x="14650" y="5659"/>
                </a:lnTo>
                <a:lnTo>
                  <a:pt x="14650" y="14650"/>
                </a:lnTo>
                <a:lnTo>
                  <a:pt x="5659" y="14650"/>
                </a:lnTo>
                <a:lnTo>
                  <a:pt x="5659" y="9257"/>
                </a:lnTo>
                <a:lnTo>
                  <a:pt x="0" y="15429"/>
                </a:lnTo>
                <a:lnTo>
                  <a:pt x="5659" y="21600"/>
                </a:lnTo>
                <a:lnTo>
                  <a:pt x="5659" y="16207"/>
                </a:lnTo>
                <a:lnTo>
                  <a:pt x="16207" y="16207"/>
                </a:lnTo>
                <a:lnTo>
                  <a:pt x="16207" y="5659"/>
                </a:lnTo>
                <a:lnTo>
                  <a:pt x="21600" y="5659"/>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l-GR"/>
          </a:p>
        </p:txBody>
      </p:sp>
      <p:sp>
        <p:nvSpPr>
          <p:cNvPr id="11" name="AutoShape 103">
            <a:extLst>
              <a:ext uri="{FF2B5EF4-FFF2-40B4-BE49-F238E27FC236}">
                <a16:creationId xmlns:a16="http://schemas.microsoft.com/office/drawing/2014/main" id="{214ABD4A-4528-BD93-7082-B6760E4C0A0C}"/>
              </a:ext>
            </a:extLst>
          </p:cNvPr>
          <p:cNvSpPr>
            <a:spLocks noChangeArrowheads="1"/>
          </p:cNvSpPr>
          <p:nvPr/>
        </p:nvSpPr>
        <p:spPr bwMode="auto">
          <a:xfrm rot="10800000">
            <a:off x="4233863" y="2040341"/>
            <a:ext cx="2003425" cy="12779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714 w 21600"/>
              <a:gd name="T25" fmla="*/ 14650 h 21600"/>
              <a:gd name="T26" fmla="*/ 16207 w 21600"/>
              <a:gd name="T27" fmla="*/ 1620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5659"/>
                </a:lnTo>
                <a:lnTo>
                  <a:pt x="14650" y="5659"/>
                </a:lnTo>
                <a:lnTo>
                  <a:pt x="14650" y="14650"/>
                </a:lnTo>
                <a:lnTo>
                  <a:pt x="5659" y="14650"/>
                </a:lnTo>
                <a:lnTo>
                  <a:pt x="5659" y="9257"/>
                </a:lnTo>
                <a:lnTo>
                  <a:pt x="0" y="15429"/>
                </a:lnTo>
                <a:lnTo>
                  <a:pt x="5659" y="21600"/>
                </a:lnTo>
                <a:lnTo>
                  <a:pt x="5659" y="16207"/>
                </a:lnTo>
                <a:lnTo>
                  <a:pt x="16207" y="16207"/>
                </a:lnTo>
                <a:lnTo>
                  <a:pt x="16207" y="5659"/>
                </a:lnTo>
                <a:lnTo>
                  <a:pt x="21600" y="5659"/>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l-GR"/>
          </a:p>
        </p:txBody>
      </p:sp>
      <p:sp>
        <p:nvSpPr>
          <p:cNvPr id="12" name="12 - Θέση αριθμού διαφάνειας">
            <a:extLst>
              <a:ext uri="{FF2B5EF4-FFF2-40B4-BE49-F238E27FC236}">
                <a16:creationId xmlns:a16="http://schemas.microsoft.com/office/drawing/2014/main" id="{57BAB856-1C50-6619-1DC5-C179549A33CE}"/>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l-G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60492B-F8C9-45A3-8564-30AEBB82E8CA}" type="slidenum">
              <a:rPr lang="el-GR" smtClean="0"/>
              <a:pPr/>
              <a:t>17</a:t>
            </a:fld>
            <a:endParaRPr lang="el-GR"/>
          </a:p>
        </p:txBody>
      </p:sp>
      <p:sp>
        <p:nvSpPr>
          <p:cNvPr id="13" name="Rectangle 3">
            <a:extLst>
              <a:ext uri="{FF2B5EF4-FFF2-40B4-BE49-F238E27FC236}">
                <a16:creationId xmlns:a16="http://schemas.microsoft.com/office/drawing/2014/main" id="{B5EDB7C8-86CF-465D-3178-DDF542487427}"/>
              </a:ext>
            </a:extLst>
          </p:cNvPr>
          <p:cNvSpPr txBox="1">
            <a:spLocks noChangeArrowheads="1"/>
          </p:cNvSpPr>
          <p:nvPr/>
        </p:nvSpPr>
        <p:spPr>
          <a:xfrm>
            <a:off x="14240" y="754854"/>
            <a:ext cx="4540339" cy="2784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l-GR" sz="2000" dirty="0"/>
              <a:t>σύστημα διοίκησης απόδοσης προσανατολισμένο στα αποτελέσματα, με βασική επιδίωξη τη σύνδεση βραχυπρόθεσμων και μακροπρόθεσμων δραστηριοτήτων μιας επιχείρησης με το όραμα, την αποστολή και τη στρατηγική του μέσω του καθορισμού μετρήσιμων και συναινετικών στόχων</a:t>
            </a:r>
            <a:endParaRPr lang="en-US" sz="2000" dirty="0"/>
          </a:p>
          <a:p>
            <a:pPr algn="ctr">
              <a:buFontTx/>
              <a:buNone/>
            </a:pPr>
            <a:endParaRPr lang="en-US" sz="2000" dirty="0"/>
          </a:p>
          <a:p>
            <a:pPr algn="ctr">
              <a:buFontTx/>
              <a:buNone/>
            </a:pPr>
            <a:endParaRPr lang="el-GR" sz="2000" dirty="0"/>
          </a:p>
          <a:p>
            <a:pPr algn="ctr">
              <a:buFontTx/>
              <a:buNone/>
            </a:pPr>
            <a:endParaRPr lang="el-G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 name="Rectangle 11">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002E74B-0BD5-73D5-7B86-9A3839F2F33F}"/>
              </a:ext>
            </a:extLst>
          </p:cNvPr>
          <p:cNvSpPr>
            <a:spLocks noGrp="1"/>
          </p:cNvSpPr>
          <p:nvPr>
            <p:ph type="title"/>
          </p:nvPr>
        </p:nvSpPr>
        <p:spPr>
          <a:xfrm>
            <a:off x="643467" y="321735"/>
            <a:ext cx="10905066" cy="412208"/>
          </a:xfrm>
        </p:spPr>
        <p:txBody>
          <a:bodyPr>
            <a:normAutofit fontScale="90000"/>
          </a:bodyPr>
          <a:lstStyle/>
          <a:p>
            <a:pPr algn="ctr"/>
            <a:br>
              <a:rPr lang="el-GR" sz="2500" b="1" spc="50" dirty="0">
                <a:effectLst/>
                <a:latin typeface="+mn-lt"/>
                <a:ea typeface="Times New Roman" panose="02020603050405020304" pitchFamily="18" charset="0"/>
              </a:rPr>
            </a:br>
            <a:r>
              <a:rPr lang="el-GR" sz="2500" b="1" spc="50" dirty="0">
                <a:effectLst/>
                <a:latin typeface="+mn-lt"/>
                <a:ea typeface="Times New Roman" panose="02020603050405020304" pitchFamily="18" charset="0"/>
              </a:rPr>
              <a:t>Διάγραμμα </a:t>
            </a:r>
            <a:r>
              <a:rPr lang="en-US" sz="2500" b="1" spc="50" dirty="0">
                <a:effectLst/>
                <a:latin typeface="+mn-lt"/>
                <a:ea typeface="Times New Roman" panose="02020603050405020304" pitchFamily="18" charset="0"/>
              </a:rPr>
              <a:t>Pareto</a:t>
            </a:r>
            <a:br>
              <a:rPr lang="el-GR" sz="2500" spc="50" dirty="0">
                <a:effectLst/>
                <a:latin typeface="Arial" panose="020B0604020202020204" pitchFamily="34" charset="0"/>
                <a:ea typeface="Times New Roman" panose="02020603050405020304" pitchFamily="18" charset="0"/>
              </a:rPr>
            </a:br>
            <a:endParaRPr lang="el-GR" sz="2500" dirty="0"/>
          </a:p>
        </p:txBody>
      </p:sp>
      <p:sp>
        <p:nvSpPr>
          <p:cNvPr id="3" name="Content Placeholder 2">
            <a:extLst>
              <a:ext uri="{FF2B5EF4-FFF2-40B4-BE49-F238E27FC236}">
                <a16:creationId xmlns:a16="http://schemas.microsoft.com/office/drawing/2014/main" id="{2FBBF4A3-5AAC-13E5-7BB8-58883C0E4A17}"/>
              </a:ext>
            </a:extLst>
          </p:cNvPr>
          <p:cNvSpPr>
            <a:spLocks noGrp="1"/>
          </p:cNvSpPr>
          <p:nvPr>
            <p:ph idx="1"/>
          </p:nvPr>
        </p:nvSpPr>
        <p:spPr>
          <a:xfrm>
            <a:off x="435056" y="724300"/>
            <a:ext cx="6842935" cy="5119688"/>
          </a:xfrm>
        </p:spPr>
        <p:txBody>
          <a:bodyPr>
            <a:noAutofit/>
          </a:bodyPr>
          <a:lstStyle/>
          <a:p>
            <a:r>
              <a:rPr lang="el-GR" sz="2000" spc="50" dirty="0">
                <a:effectLst/>
                <a:ea typeface="Times New Roman" panose="02020603050405020304" pitchFamily="18" charset="0"/>
                <a:cs typeface="Times New Roman" panose="02020603050405020304" pitchFamily="18" charset="0"/>
              </a:rPr>
              <a:t>Τ</a:t>
            </a:r>
            <a:r>
              <a:rPr lang="en-US" sz="2000" spc="50" dirty="0">
                <a:effectLst/>
                <a:ea typeface="Times New Roman" panose="02020603050405020304" pitchFamily="18" charset="0"/>
                <a:cs typeface="Times New Roman" panose="02020603050405020304" pitchFamily="18" charset="0"/>
              </a:rPr>
              <a:t>o</a:t>
            </a:r>
            <a:r>
              <a:rPr lang="el-GR" sz="2000" spc="50" dirty="0">
                <a:effectLst/>
                <a:ea typeface="Times New Roman" panose="02020603050405020304" pitchFamily="18" charset="0"/>
                <a:cs typeface="Times New Roman" panose="02020603050405020304" pitchFamily="18" charset="0"/>
              </a:rPr>
              <a:t> διάγραμμα </a:t>
            </a:r>
            <a:r>
              <a:rPr lang="en-US" sz="2000" spc="50" dirty="0">
                <a:effectLst/>
                <a:ea typeface="Times New Roman" panose="02020603050405020304" pitchFamily="18" charset="0"/>
                <a:cs typeface="Times New Roman" panose="02020603050405020304" pitchFamily="18" charset="0"/>
              </a:rPr>
              <a:t>Pareto</a:t>
            </a:r>
            <a:r>
              <a:rPr lang="el-GR" sz="2000" spc="50" dirty="0">
                <a:effectLst/>
                <a:ea typeface="Times New Roman" panose="02020603050405020304" pitchFamily="18" charset="0"/>
                <a:cs typeface="Times New Roman" panose="02020603050405020304" pitchFamily="18" charset="0"/>
              </a:rPr>
              <a:t> πήρε το όνομα του από τον </a:t>
            </a:r>
            <a:r>
              <a:rPr lang="en-GB" sz="2000" spc="50" dirty="0">
                <a:effectLst/>
                <a:ea typeface="Times New Roman" panose="02020603050405020304" pitchFamily="18" charset="0"/>
                <a:cs typeface="Times New Roman" panose="02020603050405020304" pitchFamily="18" charset="0"/>
              </a:rPr>
              <a:t>Vilfredo Pareto</a:t>
            </a:r>
            <a:r>
              <a:rPr lang="el-GR" sz="2000" spc="50" dirty="0">
                <a:effectLst/>
                <a:ea typeface="Times New Roman" panose="02020603050405020304" pitchFamily="18" charset="0"/>
                <a:cs typeface="Times New Roman" panose="02020603050405020304" pitchFamily="18" charset="0"/>
              </a:rPr>
              <a:t>, Ιταλό οικονομολόγο, ο οποίος διαπίστωσε το 1869 ότι ένα μεγάλο ποσοστό του πλούτου το κατείχε ένα μικρό μέρος του πληθυσμού. </a:t>
            </a:r>
          </a:p>
          <a:p>
            <a:r>
              <a:rPr lang="el-GR" sz="2000" spc="50" dirty="0">
                <a:effectLst/>
                <a:ea typeface="Times New Roman" panose="02020603050405020304" pitchFamily="18" charset="0"/>
                <a:cs typeface="Times New Roman" panose="02020603050405020304" pitchFamily="18" charset="0"/>
              </a:rPr>
              <a:t>Η διαπίστωση αυτή μεταφέρθηκε από τον </a:t>
            </a:r>
            <a:r>
              <a:rPr lang="en-US" sz="2000" spc="50" dirty="0" err="1">
                <a:effectLst/>
                <a:ea typeface="Times New Roman" panose="02020603050405020304" pitchFamily="18" charset="0"/>
                <a:cs typeface="Times New Roman" panose="02020603050405020304" pitchFamily="18" charset="0"/>
              </a:rPr>
              <a:t>Juran</a:t>
            </a:r>
            <a:r>
              <a:rPr lang="en-US" sz="2000" spc="50" dirty="0">
                <a:effectLst/>
                <a:ea typeface="Times New Roman" panose="02020603050405020304" pitchFamily="18" charset="0"/>
                <a:cs typeface="Times New Roman" panose="02020603050405020304" pitchFamily="18" charset="0"/>
              </a:rPr>
              <a:t> </a:t>
            </a:r>
            <a:r>
              <a:rPr lang="el-GR" sz="2000" spc="50" dirty="0">
                <a:effectLst/>
                <a:ea typeface="Times New Roman" panose="02020603050405020304" pitchFamily="18" charset="0"/>
                <a:cs typeface="Times New Roman" panose="02020603050405020304" pitchFamily="18" charset="0"/>
              </a:rPr>
              <a:t>και </a:t>
            </a:r>
            <a:r>
              <a:rPr lang="en-GB" sz="2000" spc="0" dirty="0" err="1">
                <a:effectLst/>
                <a:ea typeface="SimSun" panose="02010600030101010101" pitchFamily="2" charset="-122"/>
              </a:rPr>
              <a:t>Gryna</a:t>
            </a:r>
            <a:r>
              <a:rPr lang="el-GR" sz="2000" spc="50" dirty="0">
                <a:effectLst/>
                <a:ea typeface="Times New Roman" panose="02020603050405020304" pitchFamily="18" charset="0"/>
                <a:cs typeface="Times New Roman" panose="02020603050405020304" pitchFamily="18" charset="0"/>
              </a:rPr>
              <a:t>  (1988) και στα προβλήματα ποιότητα όπου υποστηρίχθηκε ότι το 80% των προβλημάτων προέρχεται από το 20% των αιτιών. </a:t>
            </a:r>
          </a:p>
          <a:p>
            <a:r>
              <a:rPr lang="el-GR" sz="2000" spc="50" dirty="0">
                <a:effectLst/>
                <a:ea typeface="Times New Roman" panose="02020603050405020304" pitchFamily="18" charset="0"/>
                <a:cs typeface="Times New Roman" panose="02020603050405020304" pitchFamily="18" charset="0"/>
              </a:rPr>
              <a:t>Απεικονίζεται με τη μορφή ιστογράμματος όπου η κάθε στήλη αντιπροσωπεύει την αιτία δημιουργίας ενός προβλήματος και η </a:t>
            </a:r>
            <a:r>
              <a:rPr lang="el-GR" sz="2000" spc="50" dirty="0">
                <a:effectLst/>
                <a:ea typeface="Times New Roman" panose="02020603050405020304" pitchFamily="18" charset="0"/>
              </a:rPr>
              <a:t>σχετική συχνότητα τη βαρύτητα της.</a:t>
            </a:r>
          </a:p>
          <a:p>
            <a:r>
              <a:rPr lang="el-GR" sz="2000" spc="50" dirty="0">
                <a:effectLst/>
                <a:ea typeface="Times New Roman" panose="02020603050405020304" pitchFamily="18" charset="0"/>
                <a:cs typeface="Times New Roman" panose="02020603050405020304" pitchFamily="18" charset="0"/>
              </a:rPr>
              <a:t>Η ιδιότητα αυτή επιτρέπει στην επιχείρηση να εστιάσει στους παράγοντες εκείνους που έχουν τη μεγαλύτερη επίδραση στο αποτέλεσμα παραγκωνίζοντας, τουλάχιστον σε πρώτο στάδιο, τους παράγοντες με τη μικρότερη επίδραση επιτυγχάνοντας με αυτό τον τρόπο τη μεγαλύτερη δυνατή βελτίωση στην ποιότητα των προϊόντων και υπηρεσιών της.</a:t>
            </a:r>
          </a:p>
          <a:p>
            <a:pPr marL="0" indent="0">
              <a:buNone/>
            </a:pPr>
            <a:br>
              <a:rPr lang="el-GR" sz="2000" b="1" spc="50" dirty="0">
                <a:effectLst/>
                <a:ea typeface="Times New Roman" panose="02020603050405020304" pitchFamily="18" charset="0"/>
                <a:cs typeface="Arial" panose="020B0604020202020204" pitchFamily="34" charset="0"/>
              </a:rPr>
            </a:br>
            <a:endParaRPr lang="el-GR" sz="2000" dirty="0"/>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2FE38FF-5B3E-D9F8-985A-520257C8935C}"/>
              </a:ext>
            </a:extLst>
          </p:cNvPr>
          <p:cNvPicPr>
            <a:picLocks noChangeAspect="1"/>
          </p:cNvPicPr>
          <p:nvPr/>
        </p:nvPicPr>
        <p:blipFill>
          <a:blip r:embed="rId2"/>
          <a:stretch>
            <a:fillRect/>
          </a:stretch>
        </p:blipFill>
        <p:spPr>
          <a:xfrm>
            <a:off x="7362578" y="1609296"/>
            <a:ext cx="4638675" cy="3474892"/>
          </a:xfrm>
          <a:prstGeom prst="rect">
            <a:avLst/>
          </a:prstGeom>
        </p:spPr>
      </p:pic>
    </p:spTree>
    <p:extLst>
      <p:ext uri="{BB962C8B-B14F-4D97-AF65-F5344CB8AC3E}">
        <p14:creationId xmlns:p14="http://schemas.microsoft.com/office/powerpoint/2010/main" val="4011887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0141-6004-066B-E4F0-6950C74E1095}"/>
              </a:ext>
            </a:extLst>
          </p:cNvPr>
          <p:cNvSpPr>
            <a:spLocks noGrp="1"/>
          </p:cNvSpPr>
          <p:nvPr>
            <p:ph type="title"/>
          </p:nvPr>
        </p:nvSpPr>
        <p:spPr>
          <a:xfrm>
            <a:off x="838200" y="365125"/>
            <a:ext cx="10515600" cy="540397"/>
          </a:xfrm>
        </p:spPr>
        <p:txBody>
          <a:bodyPr>
            <a:normAutofit/>
          </a:bodyPr>
          <a:lstStyle/>
          <a:p>
            <a:pPr algn="ctr"/>
            <a:r>
              <a:rPr lang="el-GR" altLang="el-GR" sz="2400" b="1" dirty="0">
                <a:latin typeface="+mn-lt"/>
              </a:rPr>
              <a:t>Καταιγισμός ιδεών</a:t>
            </a:r>
            <a:endParaRPr lang="el-GR" sz="2400" b="1" dirty="0">
              <a:latin typeface="+mn-lt"/>
            </a:endParaRPr>
          </a:p>
        </p:txBody>
      </p:sp>
      <p:sp>
        <p:nvSpPr>
          <p:cNvPr id="3" name="Content Placeholder 2">
            <a:extLst>
              <a:ext uri="{FF2B5EF4-FFF2-40B4-BE49-F238E27FC236}">
                <a16:creationId xmlns:a16="http://schemas.microsoft.com/office/drawing/2014/main" id="{817224A7-34AA-94EC-E610-1F0D21234479}"/>
              </a:ext>
            </a:extLst>
          </p:cNvPr>
          <p:cNvSpPr>
            <a:spLocks noGrp="1"/>
          </p:cNvSpPr>
          <p:nvPr>
            <p:ph idx="1"/>
          </p:nvPr>
        </p:nvSpPr>
        <p:spPr>
          <a:xfrm>
            <a:off x="838200" y="1058022"/>
            <a:ext cx="10515600" cy="4351338"/>
          </a:xfrm>
        </p:spPr>
        <p:txBody>
          <a:bodyPr>
            <a:normAutofit/>
          </a:bodyPr>
          <a:lstStyle/>
          <a:p>
            <a:pPr marL="0" indent="0" algn="ctr">
              <a:buNone/>
            </a:pPr>
            <a:r>
              <a:rPr lang="el-GR" sz="2000" dirty="0"/>
              <a:t>μια ομάδα ανθρώπων συναντιέται για να προτείνει νέες ιδέες και λύσεις γύρω από έναν συγκεκριμένο τομέα ενδιαφέροντος</a:t>
            </a:r>
          </a:p>
          <a:p>
            <a:pPr marL="0" indent="0" algn="ctr">
              <a:buNone/>
            </a:pPr>
            <a:r>
              <a:rPr lang="el-GR" sz="2000" dirty="0"/>
              <a:t>Οι συμμετέχοντες εκφράζονται ελεύθερα και προτείνουν αυθόρμητα όσο το δυνατόν περισσότερες ιδέες. Όλες οι ιδέες σημειώνονται χωρίς να ασκείται σε αυτές κριτική και μετά τη συνεδρίαση οι ιδέες αξιολογούνται</a:t>
            </a:r>
          </a:p>
        </p:txBody>
      </p:sp>
      <p:sp>
        <p:nvSpPr>
          <p:cNvPr id="4" name="TextBox 3">
            <a:extLst>
              <a:ext uri="{FF2B5EF4-FFF2-40B4-BE49-F238E27FC236}">
                <a16:creationId xmlns:a16="http://schemas.microsoft.com/office/drawing/2014/main" id="{B56892FA-2A58-D28B-64F1-F505DFD22821}"/>
              </a:ext>
            </a:extLst>
          </p:cNvPr>
          <p:cNvSpPr txBox="1"/>
          <p:nvPr/>
        </p:nvSpPr>
        <p:spPr>
          <a:xfrm>
            <a:off x="6096000" y="3618395"/>
            <a:ext cx="4847208" cy="646331"/>
          </a:xfrm>
          <a:prstGeom prst="rect">
            <a:avLst/>
          </a:prstGeom>
          <a:solidFill>
            <a:srgbClr val="FFC000"/>
          </a:solidFill>
        </p:spPr>
        <p:txBody>
          <a:bodyPr wrap="square" rtlCol="0">
            <a:spAutoFit/>
          </a:bodyPr>
          <a:lstStyle/>
          <a:p>
            <a:r>
              <a:rPr lang="el-GR" dirty="0"/>
              <a:t>Τι θα γινόταν αν όλοι οι άνθρωποι τυφλώνονταν; </a:t>
            </a:r>
          </a:p>
          <a:p>
            <a:endParaRPr lang="el-GR" dirty="0"/>
          </a:p>
        </p:txBody>
      </p:sp>
      <p:pic>
        <p:nvPicPr>
          <p:cNvPr id="6" name="Picture 5">
            <a:extLst>
              <a:ext uri="{FF2B5EF4-FFF2-40B4-BE49-F238E27FC236}">
                <a16:creationId xmlns:a16="http://schemas.microsoft.com/office/drawing/2014/main" id="{5A6EAA44-44D1-AC4E-1415-555144A68E70}"/>
              </a:ext>
            </a:extLst>
          </p:cNvPr>
          <p:cNvPicPr>
            <a:picLocks noChangeAspect="1"/>
          </p:cNvPicPr>
          <p:nvPr/>
        </p:nvPicPr>
        <p:blipFill>
          <a:blip r:embed="rId2"/>
          <a:stretch>
            <a:fillRect/>
          </a:stretch>
        </p:blipFill>
        <p:spPr>
          <a:xfrm>
            <a:off x="0" y="3941561"/>
            <a:ext cx="4323425" cy="2916439"/>
          </a:xfrm>
          <a:prstGeom prst="rect">
            <a:avLst/>
          </a:prstGeom>
        </p:spPr>
      </p:pic>
    </p:spTree>
    <p:extLst>
      <p:ext uri="{BB962C8B-B14F-4D97-AF65-F5344CB8AC3E}">
        <p14:creationId xmlns:p14="http://schemas.microsoft.com/office/powerpoint/2010/main" val="64227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0B4F6-E926-D160-8FD6-E44D4224411C}"/>
              </a:ext>
            </a:extLst>
          </p:cNvPr>
          <p:cNvSpPr>
            <a:spLocks noGrp="1"/>
          </p:cNvSpPr>
          <p:nvPr>
            <p:ph type="title"/>
          </p:nvPr>
        </p:nvSpPr>
        <p:spPr>
          <a:xfrm>
            <a:off x="1981200" y="274639"/>
            <a:ext cx="8229600" cy="457199"/>
          </a:xfrm>
        </p:spPr>
        <p:txBody>
          <a:bodyPr/>
          <a:lstStyle/>
          <a:p>
            <a:r>
              <a:rPr lang="el-GR" altLang="el-GR" sz="2400" b="1" dirty="0"/>
              <a:t>Περιεχόμενα μαθήματος 1/2</a:t>
            </a:r>
            <a:endParaRPr lang="el-GR" sz="2400" dirty="0"/>
          </a:p>
        </p:txBody>
      </p:sp>
      <p:sp>
        <p:nvSpPr>
          <p:cNvPr id="5" name="Content Placeholder 4">
            <a:extLst>
              <a:ext uri="{FF2B5EF4-FFF2-40B4-BE49-F238E27FC236}">
                <a16:creationId xmlns:a16="http://schemas.microsoft.com/office/drawing/2014/main" id="{773EDC18-4D27-C6C4-C146-444FBA1B5224}"/>
              </a:ext>
            </a:extLst>
          </p:cNvPr>
          <p:cNvSpPr>
            <a:spLocks noGrp="1"/>
          </p:cNvSpPr>
          <p:nvPr>
            <p:ph sz="half" idx="1"/>
          </p:nvPr>
        </p:nvSpPr>
        <p:spPr>
          <a:xfrm>
            <a:off x="250203" y="731838"/>
            <a:ext cx="3830564" cy="4525963"/>
          </a:xfrm>
        </p:spPr>
        <p:txBody>
          <a:bodyPr/>
          <a:lstStyle/>
          <a:p>
            <a:pPr eaLnBrk="1" hangingPunct="1">
              <a:buFont typeface="Arial" panose="020B0604020202020204" pitchFamily="34" charset="0"/>
              <a:buNone/>
            </a:pPr>
            <a:r>
              <a:rPr lang="el-GR" altLang="el-GR" sz="2000" b="1" dirty="0"/>
              <a:t>Βασικές έννοιες</a:t>
            </a:r>
          </a:p>
          <a:p>
            <a:pPr eaLnBrk="1" hangingPunct="1"/>
            <a:r>
              <a:rPr lang="el-GR" altLang="el-GR" sz="2000" dirty="0"/>
              <a:t>Ορισμός επιχείρησης </a:t>
            </a:r>
          </a:p>
          <a:p>
            <a:pPr eaLnBrk="1" hangingPunct="1"/>
            <a:r>
              <a:rPr lang="el-GR" altLang="el-GR" sz="2000" dirty="0"/>
              <a:t>Ορισμός Μάνατζμεντ</a:t>
            </a:r>
          </a:p>
          <a:p>
            <a:pPr eaLnBrk="1" hangingPunct="1"/>
            <a:r>
              <a:rPr lang="en-GB" altLang="el-GR" sz="2000" dirty="0" err="1"/>
              <a:t>Λειτουργίες</a:t>
            </a:r>
            <a:r>
              <a:rPr lang="en-GB" altLang="el-GR" sz="2000" dirty="0"/>
              <a:t> </a:t>
            </a:r>
            <a:r>
              <a:rPr lang="en-GB" altLang="el-GR" sz="2000" dirty="0" err="1"/>
              <a:t>του</a:t>
            </a:r>
            <a:r>
              <a:rPr lang="en-GB" altLang="el-GR" sz="2000" dirty="0"/>
              <a:t> </a:t>
            </a:r>
            <a:r>
              <a:rPr lang="en-GB" altLang="el-GR" sz="2000" dirty="0" err="1"/>
              <a:t>Μάν</a:t>
            </a:r>
            <a:r>
              <a:rPr lang="en-GB" altLang="el-GR" sz="2000" dirty="0"/>
              <a:t>ατζμεντ</a:t>
            </a:r>
            <a:endParaRPr lang="el-GR" altLang="el-GR" sz="2000" dirty="0"/>
          </a:p>
          <a:p>
            <a:pPr eaLnBrk="1" hangingPunct="1"/>
            <a:r>
              <a:rPr lang="el-GR" altLang="el-GR" sz="2000" dirty="0"/>
              <a:t>Ρόλοι και κατηγορίες </a:t>
            </a:r>
            <a:r>
              <a:rPr lang="en-US" altLang="el-GR" sz="2000" dirty="0"/>
              <a:t>managers</a:t>
            </a:r>
            <a:endParaRPr lang="el-GR" altLang="el-GR" sz="2000" dirty="0"/>
          </a:p>
          <a:p>
            <a:pPr eaLnBrk="1" hangingPunct="1"/>
            <a:r>
              <a:rPr lang="el-GR" altLang="el-GR" sz="2000" dirty="0"/>
              <a:t>Διοικητικές ικανότητες </a:t>
            </a:r>
          </a:p>
          <a:p>
            <a:pPr eaLnBrk="1" hangingPunct="1">
              <a:buFont typeface="Arial" panose="020B0604020202020204" pitchFamily="34" charset="0"/>
              <a:buNone/>
            </a:pPr>
            <a:r>
              <a:rPr lang="el-GR" altLang="el-GR" sz="2000" b="1" dirty="0"/>
              <a:t>Ιστορική αναδρομή </a:t>
            </a:r>
            <a:endParaRPr lang="en-US" altLang="el-GR" sz="2000" b="1" dirty="0"/>
          </a:p>
          <a:p>
            <a:endParaRPr lang="el-GR" sz="2000" dirty="0"/>
          </a:p>
        </p:txBody>
      </p:sp>
      <p:sp>
        <p:nvSpPr>
          <p:cNvPr id="6" name="Content Placeholder 5">
            <a:extLst>
              <a:ext uri="{FF2B5EF4-FFF2-40B4-BE49-F238E27FC236}">
                <a16:creationId xmlns:a16="http://schemas.microsoft.com/office/drawing/2014/main" id="{BA757637-9CFC-2C55-431B-FE921094BDD7}"/>
              </a:ext>
            </a:extLst>
          </p:cNvPr>
          <p:cNvSpPr>
            <a:spLocks noGrp="1"/>
          </p:cNvSpPr>
          <p:nvPr>
            <p:ph sz="half" idx="2"/>
          </p:nvPr>
        </p:nvSpPr>
        <p:spPr>
          <a:xfrm>
            <a:off x="5396650" y="731838"/>
            <a:ext cx="5184576" cy="4525963"/>
          </a:xfrm>
        </p:spPr>
        <p:txBody>
          <a:bodyPr/>
          <a:lstStyle/>
          <a:p>
            <a:pPr eaLnBrk="1" hangingPunct="1">
              <a:buFont typeface="Arial" panose="020B0604020202020204" pitchFamily="34" charset="0"/>
              <a:buNone/>
            </a:pPr>
            <a:r>
              <a:rPr lang="el-GR" altLang="el-GR" sz="2000" b="1" dirty="0"/>
              <a:t>Προγραμματισμός</a:t>
            </a:r>
          </a:p>
          <a:p>
            <a:pPr eaLnBrk="1" hangingPunct="1"/>
            <a:r>
              <a:rPr lang="el-GR" altLang="el-GR" sz="2000" dirty="0"/>
              <a:t>Όραμα – Αποστολή – Στόχοι</a:t>
            </a:r>
          </a:p>
          <a:p>
            <a:pPr eaLnBrk="1" hangingPunct="1"/>
            <a:r>
              <a:rPr lang="el-GR" altLang="el-GR" sz="2000" dirty="0"/>
              <a:t>Διαδικασία Προγραμματισμού</a:t>
            </a:r>
          </a:p>
          <a:p>
            <a:pPr eaLnBrk="1" hangingPunct="1"/>
            <a:r>
              <a:rPr lang="el-GR" altLang="el-GR" sz="2000" dirty="0"/>
              <a:t>Ανάλυση περιβάλλοντος</a:t>
            </a:r>
            <a:endParaRPr lang="en-US" altLang="el-GR" sz="2000" dirty="0"/>
          </a:p>
          <a:p>
            <a:pPr eaLnBrk="1" hangingPunct="1"/>
            <a:r>
              <a:rPr lang="el-GR" altLang="el-GR" sz="2000" dirty="0"/>
              <a:t>Τύποι στρατηγικών</a:t>
            </a:r>
          </a:p>
          <a:p>
            <a:pPr eaLnBrk="1" fontAlgn="auto" hangingPunct="1">
              <a:spcAft>
                <a:spcPts val="0"/>
              </a:spcAft>
              <a:buNone/>
              <a:defRPr/>
            </a:pPr>
            <a:r>
              <a:rPr lang="el-GR" sz="2000" b="1" dirty="0"/>
              <a:t>Οργάνωση</a:t>
            </a:r>
          </a:p>
          <a:p>
            <a:pPr fontAlgn="auto">
              <a:spcAft>
                <a:spcPts val="0"/>
              </a:spcAft>
              <a:defRPr/>
            </a:pPr>
            <a:r>
              <a:rPr lang="el-GR" sz="2000" dirty="0"/>
              <a:t>Βασικές αρχές οργάνωσης</a:t>
            </a:r>
          </a:p>
          <a:p>
            <a:pPr fontAlgn="auto">
              <a:spcAft>
                <a:spcPts val="0"/>
              </a:spcAft>
              <a:defRPr/>
            </a:pPr>
            <a:r>
              <a:rPr lang="el-GR" sz="2000" dirty="0"/>
              <a:t>Μορφές </a:t>
            </a:r>
            <a:r>
              <a:rPr lang="el-GR" sz="2000" dirty="0" err="1"/>
              <a:t>Τμηματοποίησης</a:t>
            </a:r>
            <a:endParaRPr lang="el-GR" sz="2000" dirty="0"/>
          </a:p>
          <a:p>
            <a:pPr eaLnBrk="1" fontAlgn="auto" hangingPunct="1">
              <a:spcAft>
                <a:spcPts val="0"/>
              </a:spcAft>
              <a:buNone/>
              <a:defRPr/>
            </a:pPr>
            <a:r>
              <a:rPr lang="el-GR" sz="2000" b="1" dirty="0"/>
              <a:t>Παρακίνηση - Ηγεσία</a:t>
            </a:r>
          </a:p>
          <a:p>
            <a:pPr eaLnBrk="1" fontAlgn="auto" hangingPunct="1">
              <a:lnSpc>
                <a:spcPct val="90000"/>
              </a:lnSpc>
              <a:spcAft>
                <a:spcPts val="0"/>
              </a:spcAft>
              <a:defRPr/>
            </a:pPr>
            <a:r>
              <a:rPr lang="el-GR" sz="2000" dirty="0">
                <a:latin typeface="+mj-lt"/>
              </a:rPr>
              <a:t>Θεωρίες για τη φύση της παρακίνησης </a:t>
            </a:r>
          </a:p>
          <a:p>
            <a:pPr eaLnBrk="1" fontAlgn="auto" hangingPunct="1">
              <a:lnSpc>
                <a:spcPct val="90000"/>
              </a:lnSpc>
              <a:spcAft>
                <a:spcPts val="0"/>
              </a:spcAft>
              <a:defRPr/>
            </a:pPr>
            <a:r>
              <a:rPr lang="el-GR" sz="2000" dirty="0">
                <a:latin typeface="+mj-lt"/>
              </a:rPr>
              <a:t>Θεωρίες για τη διαδικασία της παρακίνησης</a:t>
            </a:r>
          </a:p>
          <a:p>
            <a:pPr fontAlgn="auto">
              <a:spcAft>
                <a:spcPts val="0"/>
              </a:spcAft>
              <a:defRPr/>
            </a:pPr>
            <a:r>
              <a:rPr lang="el-GR" sz="2000" dirty="0"/>
              <a:t>Θεωρίες ηγεσίας</a:t>
            </a:r>
          </a:p>
          <a:p>
            <a:pPr fontAlgn="auto">
              <a:spcAft>
                <a:spcPts val="0"/>
              </a:spcAft>
              <a:defRPr/>
            </a:pPr>
            <a:r>
              <a:rPr lang="el-GR" sz="2000" dirty="0"/>
              <a:t>Στιλ ηγεσίας</a:t>
            </a:r>
          </a:p>
          <a:p>
            <a:pPr eaLnBrk="1" fontAlgn="auto" hangingPunct="1">
              <a:spcAft>
                <a:spcPts val="0"/>
              </a:spcAft>
              <a:buNone/>
              <a:defRPr/>
            </a:pPr>
            <a:r>
              <a:rPr lang="el-GR" sz="2000" b="1" dirty="0"/>
              <a:t>Έλεγχος</a:t>
            </a:r>
          </a:p>
          <a:p>
            <a:pPr eaLnBrk="1" fontAlgn="auto" hangingPunct="1">
              <a:spcAft>
                <a:spcPts val="0"/>
              </a:spcAft>
              <a:defRPr/>
            </a:pPr>
            <a:r>
              <a:rPr lang="el-GR" sz="2000" dirty="0"/>
              <a:t>Διαδικασία ελέγχου</a:t>
            </a:r>
          </a:p>
          <a:p>
            <a:pPr eaLnBrk="1" fontAlgn="auto" hangingPunct="1">
              <a:spcAft>
                <a:spcPts val="0"/>
              </a:spcAft>
              <a:defRPr/>
            </a:pPr>
            <a:r>
              <a:rPr lang="el-GR" sz="2000" dirty="0"/>
              <a:t>Επίπεδα και τύποι ελέγχου</a:t>
            </a:r>
          </a:p>
          <a:p>
            <a:pPr eaLnBrk="1" fontAlgn="auto" hangingPunct="1">
              <a:spcAft>
                <a:spcPts val="0"/>
              </a:spcAft>
              <a:defRPr/>
            </a:pPr>
            <a:r>
              <a:rPr lang="el-GR" sz="2000" dirty="0"/>
              <a:t>Αρχές αποτελεσματικού ελέγχου</a:t>
            </a:r>
            <a:endParaRPr lang="el-GR" sz="2000" b="1" dirty="0"/>
          </a:p>
          <a:p>
            <a:pPr eaLnBrk="1" hangingPunct="1"/>
            <a:endParaRPr lang="el-GR" sz="2000" dirty="0"/>
          </a:p>
        </p:txBody>
      </p:sp>
    </p:spTree>
    <p:extLst>
      <p:ext uri="{BB962C8B-B14F-4D97-AF65-F5344CB8AC3E}">
        <p14:creationId xmlns:p14="http://schemas.microsoft.com/office/powerpoint/2010/main" val="3674144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E74207-E540-013A-5AB4-067AF950F87A}"/>
              </a:ext>
            </a:extLst>
          </p:cNvPr>
          <p:cNvSpPr>
            <a:spLocks noGrp="1"/>
          </p:cNvSpPr>
          <p:nvPr>
            <p:ph type="title"/>
          </p:nvPr>
        </p:nvSpPr>
        <p:spPr>
          <a:xfrm>
            <a:off x="643467" y="321734"/>
            <a:ext cx="10905066" cy="521645"/>
          </a:xfrm>
        </p:spPr>
        <p:txBody>
          <a:bodyPr>
            <a:normAutofit/>
          </a:bodyPr>
          <a:lstStyle/>
          <a:p>
            <a:pPr algn="ctr"/>
            <a:r>
              <a:rPr lang="el-GR" sz="2400" b="1" spc="50" dirty="0">
                <a:effectLst/>
                <a:latin typeface="+mn-lt"/>
                <a:ea typeface="Times New Roman" panose="02020603050405020304" pitchFamily="18" charset="0"/>
              </a:rPr>
              <a:t>Διάγραμμα αιτίας-αποτελέσματος</a:t>
            </a:r>
            <a:endParaRPr lang="el-GR" sz="2400" dirty="0">
              <a:latin typeface="+mn-lt"/>
            </a:endParaRPr>
          </a:p>
        </p:txBody>
      </p:sp>
      <p:sp>
        <p:nvSpPr>
          <p:cNvPr id="3" name="Content Placeholder 2">
            <a:extLst>
              <a:ext uri="{FF2B5EF4-FFF2-40B4-BE49-F238E27FC236}">
                <a16:creationId xmlns:a16="http://schemas.microsoft.com/office/drawing/2014/main" id="{6BFC693B-7DE8-CC9B-AD47-CFC47BCB08A6}"/>
              </a:ext>
            </a:extLst>
          </p:cNvPr>
          <p:cNvSpPr>
            <a:spLocks noGrp="1"/>
          </p:cNvSpPr>
          <p:nvPr>
            <p:ph idx="1"/>
          </p:nvPr>
        </p:nvSpPr>
        <p:spPr>
          <a:xfrm>
            <a:off x="327348" y="665825"/>
            <a:ext cx="7406063" cy="5953252"/>
          </a:xfrm>
        </p:spPr>
        <p:txBody>
          <a:bodyPr>
            <a:noAutofit/>
          </a:bodyPr>
          <a:lstStyle/>
          <a:p>
            <a:pPr marL="0" indent="0">
              <a:buNone/>
            </a:pPr>
            <a:r>
              <a:rPr lang="el-GR" sz="1600" spc="50" dirty="0">
                <a:effectLst/>
                <a:ea typeface="Times New Roman" panose="02020603050405020304" pitchFamily="18" charset="0"/>
              </a:rPr>
              <a:t>Τ</a:t>
            </a:r>
            <a:r>
              <a:rPr lang="en-US" sz="1600" spc="50" dirty="0">
                <a:effectLst/>
                <a:ea typeface="Times New Roman" panose="02020603050405020304" pitchFamily="18" charset="0"/>
              </a:rPr>
              <a:t>o</a:t>
            </a:r>
            <a:r>
              <a:rPr lang="el-GR" sz="1600" spc="50" dirty="0">
                <a:effectLst/>
                <a:ea typeface="Times New Roman" panose="02020603050405020304" pitchFamily="18" charset="0"/>
              </a:rPr>
              <a:t> διάγραμμα αιτίας-αποτελέσματος είναι γνωστό επίσης ως διάγραμμα  </a:t>
            </a:r>
            <a:r>
              <a:rPr lang="en-GB" sz="1600" spc="50" dirty="0">
                <a:effectLst/>
                <a:ea typeface="Times New Roman" panose="02020603050405020304" pitchFamily="18" charset="0"/>
              </a:rPr>
              <a:t>Ishikawa </a:t>
            </a:r>
            <a:r>
              <a:rPr lang="el-GR" sz="1600" spc="50" dirty="0">
                <a:ea typeface="Times New Roman" panose="02020603050405020304" pitchFamily="18" charset="0"/>
              </a:rPr>
              <a:t>(1969) </a:t>
            </a:r>
            <a:r>
              <a:rPr lang="en-GB" sz="1600" spc="50" dirty="0">
                <a:effectLst/>
                <a:ea typeface="Times New Roman" panose="02020603050405020304" pitchFamily="18" charset="0"/>
              </a:rPr>
              <a:t> </a:t>
            </a:r>
            <a:r>
              <a:rPr lang="el-GR" sz="1600" spc="50" dirty="0">
                <a:effectLst/>
                <a:ea typeface="Times New Roman" panose="02020603050405020304" pitchFamily="18" charset="0"/>
              </a:rPr>
              <a:t>από το όνομα του δημιουργού του καθώς και ως ψαροκόκαλο εξαιτίας του σχήματος του. </a:t>
            </a:r>
            <a:endParaRPr lang="en-US" sz="1600" spc="50" dirty="0">
              <a:effectLst/>
              <a:ea typeface="Times New Roman" panose="02020603050405020304" pitchFamily="18" charset="0"/>
            </a:endParaRPr>
          </a:p>
          <a:p>
            <a:pPr marL="0" indent="0">
              <a:buNone/>
            </a:pPr>
            <a:r>
              <a:rPr lang="el-GR" sz="1600" spc="50" dirty="0">
                <a:ea typeface="Times New Roman" panose="02020603050405020304" pitchFamily="18" charset="0"/>
              </a:rPr>
              <a:t>Σ</a:t>
            </a:r>
            <a:r>
              <a:rPr lang="el-GR" sz="1600" spc="50" dirty="0">
                <a:effectLst/>
                <a:ea typeface="Times New Roman" panose="02020603050405020304" pitchFamily="18" charset="0"/>
              </a:rPr>
              <a:t>υνοψίζονται οι αιτίες δημιουργίας ενός αποτελέσματος</a:t>
            </a:r>
            <a:r>
              <a:rPr lang="en-US" sz="1600" spc="50" dirty="0">
                <a:ea typeface="Times New Roman" panose="02020603050405020304" pitchFamily="18" charset="0"/>
              </a:rPr>
              <a:t>. </a:t>
            </a:r>
            <a:r>
              <a:rPr lang="el-GR" sz="1600" spc="50" dirty="0">
                <a:effectLst/>
                <a:ea typeface="Times New Roman" panose="02020603050405020304" pitchFamily="18" charset="0"/>
              </a:rPr>
              <a:t>Το αποτέλεσμα σημειώνεται στο δεξιό μέρος του διαγράμματος, ενώ οι κύριες αιτίες δημιουργίας του τα κλαδιά και οι δευτερεύουσες αιτίες τα παρακλάδια </a:t>
            </a:r>
            <a:r>
              <a:rPr lang="el-GR" sz="1600" spc="50" dirty="0">
                <a:ea typeface="Times New Roman" panose="02020603050405020304" pitchFamily="18" charset="0"/>
              </a:rPr>
              <a:t>του. </a:t>
            </a:r>
            <a:r>
              <a:rPr lang="el-GR" sz="1600" spc="50" dirty="0">
                <a:effectLst/>
                <a:ea typeface="Times New Roman" panose="02020603050405020304" pitchFamily="18" charset="0"/>
              </a:rPr>
              <a:t>Είναι σημαντικό να εντοπιστούν όλες οι πιθανές αιτίες ενός προβλήματος ανεξάρτητα από το βαθμό σημαντικότητας τους. </a:t>
            </a:r>
            <a:r>
              <a:rPr lang="el-GR" sz="1600" spc="50" dirty="0">
                <a:ea typeface="Times New Roman" panose="02020603050405020304" pitchFamily="18" charset="0"/>
              </a:rPr>
              <a:t>Σ</a:t>
            </a:r>
            <a:r>
              <a:rPr lang="el-GR" sz="1600" spc="50" dirty="0">
                <a:effectLst/>
                <a:ea typeface="Times New Roman" panose="02020603050405020304" pitchFamily="18" charset="0"/>
              </a:rPr>
              <a:t>χηματίζεται από ομάδες ατόμων με τη μέθοδο του καταιγισμού ιδεών ή από ένα άτομο που εστιάζει στον εντοπισμό των πιθανών αιτίων δημιουργίας ενός γεγονότος. </a:t>
            </a:r>
          </a:p>
          <a:p>
            <a:pPr marL="0" indent="0">
              <a:buNone/>
            </a:pPr>
            <a:r>
              <a:rPr lang="el-GR" sz="1600" spc="50" dirty="0">
                <a:effectLst/>
                <a:ea typeface="Times New Roman" panose="02020603050405020304" pitchFamily="18" charset="0"/>
              </a:rPr>
              <a:t>Οι αιτίες μπορούν να κατηγοριοποιηθούν στις ακόλουθες ομάδες:</a:t>
            </a:r>
          </a:p>
          <a:p>
            <a:r>
              <a:rPr lang="el-GR" sz="1600" spc="50" dirty="0">
                <a:effectLst/>
                <a:ea typeface="Times New Roman" panose="02020603050405020304" pitchFamily="18" charset="0"/>
              </a:rPr>
              <a:t>4</a:t>
            </a:r>
            <a:r>
              <a:rPr lang="en-US" sz="1600" spc="50" dirty="0">
                <a:effectLst/>
                <a:ea typeface="Times New Roman" panose="02020603050405020304" pitchFamily="18" charset="0"/>
              </a:rPr>
              <a:t>M</a:t>
            </a:r>
            <a:r>
              <a:rPr lang="el-GR" sz="1600" spc="50" dirty="0">
                <a:effectLst/>
                <a:ea typeface="Times New Roman" panose="02020603050405020304" pitchFamily="18" charset="0"/>
              </a:rPr>
              <a:t>’</a:t>
            </a:r>
            <a:r>
              <a:rPr lang="en-US" sz="1600" spc="50" dirty="0">
                <a:effectLst/>
                <a:ea typeface="Times New Roman" panose="02020603050405020304" pitchFamily="18" charset="0"/>
              </a:rPr>
              <a:t>s</a:t>
            </a:r>
            <a:r>
              <a:rPr lang="el-GR" sz="1600" spc="50" dirty="0">
                <a:effectLst/>
                <a:ea typeface="Times New Roman" panose="02020603050405020304" pitchFamily="18" charset="0"/>
              </a:rPr>
              <a:t> –μέθοδοι (</a:t>
            </a:r>
            <a:r>
              <a:rPr lang="en-US" sz="1600" spc="50" dirty="0">
                <a:effectLst/>
                <a:ea typeface="Times New Roman" panose="02020603050405020304" pitchFamily="18" charset="0"/>
              </a:rPr>
              <a:t>Methods</a:t>
            </a:r>
            <a:r>
              <a:rPr lang="el-GR" sz="1600" spc="50" dirty="0">
                <a:effectLst/>
                <a:ea typeface="Times New Roman" panose="02020603050405020304" pitchFamily="18" charset="0"/>
              </a:rPr>
              <a:t>), μηχανές-εξοπλισμός (</a:t>
            </a:r>
            <a:r>
              <a:rPr lang="en-US" sz="1600" spc="50" dirty="0">
                <a:effectLst/>
                <a:ea typeface="Times New Roman" panose="02020603050405020304" pitchFamily="18" charset="0"/>
              </a:rPr>
              <a:t>Machines</a:t>
            </a:r>
            <a:r>
              <a:rPr lang="el-GR" sz="1600" spc="50" dirty="0">
                <a:effectLst/>
                <a:ea typeface="Times New Roman" panose="02020603050405020304" pitchFamily="18" charset="0"/>
              </a:rPr>
              <a:t>), υλικά (</a:t>
            </a:r>
            <a:r>
              <a:rPr lang="en-US" sz="1600" spc="50" dirty="0">
                <a:effectLst/>
                <a:ea typeface="Times New Roman" panose="02020603050405020304" pitchFamily="18" charset="0"/>
              </a:rPr>
              <a:t>Materials</a:t>
            </a:r>
            <a:r>
              <a:rPr lang="el-GR" sz="1600" spc="50" dirty="0">
                <a:effectLst/>
                <a:ea typeface="Times New Roman" panose="02020603050405020304" pitchFamily="18" charset="0"/>
              </a:rPr>
              <a:t>), ανθρώπινο δυναμικό (</a:t>
            </a:r>
            <a:r>
              <a:rPr lang="en-US" sz="1600" spc="50" dirty="0">
                <a:effectLst/>
                <a:ea typeface="Times New Roman" panose="02020603050405020304" pitchFamily="18" charset="0"/>
              </a:rPr>
              <a:t>Manpower</a:t>
            </a:r>
            <a:r>
              <a:rPr lang="el-GR" sz="1600" spc="50" dirty="0">
                <a:effectLst/>
                <a:ea typeface="Times New Roman" panose="02020603050405020304" pitchFamily="18" charset="0"/>
              </a:rPr>
              <a:t>) (ιδανική για επιχειρήσεις παραγωγής)</a:t>
            </a:r>
          </a:p>
          <a:p>
            <a:r>
              <a:rPr lang="el-GR" sz="1600" spc="50" dirty="0">
                <a:effectLst/>
                <a:ea typeface="Times New Roman" panose="02020603050405020304" pitchFamily="18" charset="0"/>
              </a:rPr>
              <a:t>4</a:t>
            </a:r>
            <a:r>
              <a:rPr lang="en-US" sz="1600" spc="50" dirty="0">
                <a:effectLst/>
                <a:ea typeface="Times New Roman" panose="02020603050405020304" pitchFamily="18" charset="0"/>
              </a:rPr>
              <a:t>P</a:t>
            </a:r>
            <a:r>
              <a:rPr lang="el-GR" sz="1600" spc="50" dirty="0">
                <a:effectLst/>
                <a:ea typeface="Times New Roman" panose="02020603050405020304" pitchFamily="18" charset="0"/>
              </a:rPr>
              <a:t>’</a:t>
            </a:r>
            <a:r>
              <a:rPr lang="en-US" sz="1600" spc="50" dirty="0">
                <a:effectLst/>
                <a:ea typeface="Times New Roman" panose="02020603050405020304" pitchFamily="18" charset="0"/>
              </a:rPr>
              <a:t>s</a:t>
            </a:r>
            <a:r>
              <a:rPr lang="el-GR" sz="1600" spc="50" dirty="0">
                <a:effectLst/>
                <a:ea typeface="Times New Roman" panose="02020603050405020304" pitchFamily="18" charset="0"/>
              </a:rPr>
              <a:t> – διαδικασία (</a:t>
            </a:r>
            <a:r>
              <a:rPr lang="en-US" sz="1600" spc="50" dirty="0">
                <a:effectLst/>
                <a:ea typeface="Times New Roman" panose="02020603050405020304" pitchFamily="18" charset="0"/>
              </a:rPr>
              <a:t>Process</a:t>
            </a:r>
            <a:r>
              <a:rPr lang="el-GR" sz="1600" spc="50" dirty="0">
                <a:effectLst/>
                <a:ea typeface="Times New Roman" panose="02020603050405020304" pitchFamily="18" charset="0"/>
              </a:rPr>
              <a:t>), πρόγραμμα (</a:t>
            </a:r>
            <a:r>
              <a:rPr lang="en-US" sz="1600" spc="50" dirty="0">
                <a:effectLst/>
                <a:ea typeface="Times New Roman" panose="02020603050405020304" pitchFamily="18" charset="0"/>
              </a:rPr>
              <a:t>Plant</a:t>
            </a:r>
            <a:r>
              <a:rPr lang="el-GR" sz="1600" spc="50" dirty="0">
                <a:effectLst/>
                <a:ea typeface="Times New Roman" panose="02020603050405020304" pitchFamily="18" charset="0"/>
              </a:rPr>
              <a:t>), ανθρώπινο δυναμικό (</a:t>
            </a:r>
            <a:r>
              <a:rPr lang="en-US" sz="1600" spc="50" dirty="0">
                <a:effectLst/>
                <a:ea typeface="Times New Roman" panose="02020603050405020304" pitchFamily="18" charset="0"/>
              </a:rPr>
              <a:t>People</a:t>
            </a:r>
            <a:r>
              <a:rPr lang="el-GR" sz="1600" spc="50" dirty="0">
                <a:effectLst/>
                <a:ea typeface="Times New Roman" panose="02020603050405020304" pitchFamily="18" charset="0"/>
              </a:rPr>
              <a:t>), πολιτική (</a:t>
            </a:r>
            <a:r>
              <a:rPr lang="en-US" sz="1600" spc="50" dirty="0">
                <a:effectLst/>
                <a:ea typeface="Times New Roman" panose="02020603050405020304" pitchFamily="18" charset="0"/>
              </a:rPr>
              <a:t>Policy</a:t>
            </a:r>
            <a:r>
              <a:rPr lang="el-GR" sz="1600" spc="50" dirty="0">
                <a:effectLst/>
                <a:ea typeface="Times New Roman" panose="02020603050405020304" pitchFamily="18" charset="0"/>
              </a:rPr>
              <a:t>) (ιδανική για και διοικητικές επιχειρήσεις και επιχειρήσεις παροχής υπηρεσιών)</a:t>
            </a:r>
          </a:p>
          <a:p>
            <a:r>
              <a:rPr lang="el-GR" sz="1600" spc="50" dirty="0">
                <a:effectLst/>
                <a:ea typeface="Times New Roman" panose="02020603050405020304" pitchFamily="18" charset="0"/>
              </a:rPr>
              <a:t>4</a:t>
            </a:r>
            <a:r>
              <a:rPr lang="en-US" sz="1600" spc="50" dirty="0">
                <a:effectLst/>
                <a:ea typeface="Times New Roman" panose="02020603050405020304" pitchFamily="18" charset="0"/>
              </a:rPr>
              <a:t>S</a:t>
            </a:r>
            <a:r>
              <a:rPr lang="el-GR" sz="1600" spc="50" dirty="0">
                <a:effectLst/>
                <a:ea typeface="Times New Roman" panose="02020603050405020304" pitchFamily="18" charset="0"/>
              </a:rPr>
              <a:t>’</a:t>
            </a:r>
            <a:r>
              <a:rPr lang="en-US" sz="1600" spc="50" dirty="0">
                <a:effectLst/>
                <a:ea typeface="Times New Roman" panose="02020603050405020304" pitchFamily="18" charset="0"/>
              </a:rPr>
              <a:t>s</a:t>
            </a:r>
            <a:r>
              <a:rPr lang="el-GR" sz="1600" spc="50" dirty="0">
                <a:effectLst/>
                <a:ea typeface="Times New Roman" panose="02020603050405020304" pitchFamily="18" charset="0"/>
              </a:rPr>
              <a:t> – περιβάλλον (</a:t>
            </a:r>
            <a:r>
              <a:rPr lang="en-US" sz="1600" spc="50" dirty="0">
                <a:effectLst/>
                <a:ea typeface="Times New Roman" panose="02020603050405020304" pitchFamily="18" charset="0"/>
              </a:rPr>
              <a:t>Surroundings</a:t>
            </a:r>
            <a:r>
              <a:rPr lang="el-GR" sz="1600" spc="50" dirty="0">
                <a:effectLst/>
                <a:ea typeface="Times New Roman" panose="02020603050405020304" pitchFamily="18" charset="0"/>
              </a:rPr>
              <a:t>), προμηθευτές(</a:t>
            </a:r>
            <a:r>
              <a:rPr lang="en-US" sz="1600" spc="50" dirty="0">
                <a:effectLst/>
                <a:ea typeface="Times New Roman" panose="02020603050405020304" pitchFamily="18" charset="0"/>
              </a:rPr>
              <a:t>Suppliers</a:t>
            </a:r>
            <a:r>
              <a:rPr lang="el-GR" sz="1600" spc="50" dirty="0">
                <a:effectLst/>
                <a:ea typeface="Times New Roman" panose="02020603050405020304" pitchFamily="18" charset="0"/>
              </a:rPr>
              <a:t>), συστήματα (</a:t>
            </a:r>
            <a:r>
              <a:rPr lang="en-US" sz="1600" spc="50" dirty="0">
                <a:effectLst/>
                <a:ea typeface="Times New Roman" panose="02020603050405020304" pitchFamily="18" charset="0"/>
              </a:rPr>
              <a:t>Systems</a:t>
            </a:r>
            <a:r>
              <a:rPr lang="el-GR" sz="1600" spc="50" dirty="0">
                <a:effectLst/>
                <a:ea typeface="Times New Roman" panose="02020603050405020304" pitchFamily="18" charset="0"/>
              </a:rPr>
              <a:t>), ικανότητες (</a:t>
            </a:r>
            <a:r>
              <a:rPr lang="en-US" sz="1600" spc="50" dirty="0">
                <a:effectLst/>
                <a:ea typeface="Times New Roman" panose="02020603050405020304" pitchFamily="18" charset="0"/>
              </a:rPr>
              <a:t>Skills</a:t>
            </a:r>
            <a:r>
              <a:rPr lang="el-GR" sz="1600" spc="50" dirty="0">
                <a:effectLst/>
                <a:ea typeface="Times New Roman" panose="02020603050405020304" pitchFamily="18" charset="0"/>
              </a:rPr>
              <a:t>) (ιδανική για επιχειρήσεις παροχής υπηρεσιών). </a:t>
            </a:r>
          </a:p>
          <a:p>
            <a:pPr marL="0" indent="0">
              <a:buNone/>
            </a:pPr>
            <a:r>
              <a:rPr lang="el-GR" sz="1600" spc="50" dirty="0">
                <a:effectLst/>
                <a:ea typeface="Times New Roman" panose="02020603050405020304" pitchFamily="18" charset="0"/>
              </a:rPr>
              <a:t>Οι ανωτέρω κατηγορίες συμβάλλουν στην ομαδοποίηση των αιτιών, μπορούν να χρησιμοποιηθούν εναλλακτικά ή να χρησιμοποιηθεί ένα μείγμα αυτών ανάλογα με τις ανάγκες του διαγράμματος.</a:t>
            </a:r>
          </a:p>
          <a:p>
            <a:endParaRPr lang="el-GR" sz="16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56EDF6B-7B33-9B31-56A4-161224989D5E}"/>
              </a:ext>
            </a:extLst>
          </p:cNvPr>
          <p:cNvPicPr>
            <a:picLocks noChangeAspect="1"/>
          </p:cNvPicPr>
          <p:nvPr/>
        </p:nvPicPr>
        <p:blipFill>
          <a:blip r:embed="rId2"/>
          <a:stretch>
            <a:fillRect/>
          </a:stretch>
        </p:blipFill>
        <p:spPr>
          <a:xfrm>
            <a:off x="7917477" y="1293344"/>
            <a:ext cx="4090457" cy="4334797"/>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280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Freeform: Shape 1035">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37">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Understanding the 4 Styles of Decision Making (For Your Big Life Decisions)  â Career Foresight Coaching">
            <a:extLst>
              <a:ext uri="{FF2B5EF4-FFF2-40B4-BE49-F238E27FC236}">
                <a16:creationId xmlns:a16="http://schemas.microsoft.com/office/drawing/2014/main" id="{ED3BDA10-F85E-9952-C5DD-595927AF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 y="717844"/>
            <a:ext cx="4556125" cy="4436034"/>
          </a:xfrm>
          <a:prstGeom prst="rect">
            <a:avLst/>
          </a:prstGeom>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F8BAD5-869D-79E3-5573-4ADFCBA30A16}"/>
              </a:ext>
            </a:extLst>
          </p:cNvPr>
          <p:cNvPicPr>
            <a:picLocks noChangeAspect="1"/>
          </p:cNvPicPr>
          <p:nvPr/>
        </p:nvPicPr>
        <p:blipFill>
          <a:blip r:embed="rId3"/>
          <a:stretch>
            <a:fillRect/>
          </a:stretch>
        </p:blipFill>
        <p:spPr>
          <a:xfrm>
            <a:off x="4727575" y="700088"/>
            <a:ext cx="7169150" cy="3965575"/>
          </a:xfrm>
          <a:prstGeom prst="rect">
            <a:avLst/>
          </a:prstGeom>
        </p:spPr>
      </p:pic>
      <p:sp>
        <p:nvSpPr>
          <p:cNvPr id="2" name="Τίτλος 1">
            <a:extLst>
              <a:ext uri="{FF2B5EF4-FFF2-40B4-BE49-F238E27FC236}">
                <a16:creationId xmlns:a16="http://schemas.microsoft.com/office/drawing/2014/main" id="{B825BA4B-FF77-4A3C-B91C-7D0FC6D76E9A}"/>
              </a:ext>
            </a:extLst>
          </p:cNvPr>
          <p:cNvSpPr>
            <a:spLocks noGrp="1"/>
          </p:cNvSpPr>
          <p:nvPr>
            <p:ph type="title"/>
          </p:nvPr>
        </p:nvSpPr>
        <p:spPr>
          <a:xfrm>
            <a:off x="838200" y="5529884"/>
            <a:ext cx="7719381" cy="1096331"/>
          </a:xfrm>
        </p:spPr>
        <p:txBody>
          <a:bodyPr vert="horz" lIns="91440" tIns="45720" rIns="91440" bIns="45720" rtlCol="0">
            <a:normAutofit/>
          </a:bodyPr>
          <a:lstStyle/>
          <a:p>
            <a:r>
              <a:rPr lang="el-GR" sz="2400" b="1" kern="1200" dirty="0">
                <a:latin typeface="+mn-lt"/>
                <a:ea typeface="+mj-ea"/>
                <a:cs typeface="+mj-cs"/>
              </a:rPr>
              <a:t>Στιλ </a:t>
            </a:r>
            <a:r>
              <a:rPr lang="en-US" sz="2400" b="1" kern="1200" dirty="0">
                <a:latin typeface="+mn-lt"/>
                <a:ea typeface="+mj-ea"/>
                <a:cs typeface="+mj-cs"/>
              </a:rPr>
              <a:t>απ</a:t>
            </a:r>
            <a:r>
              <a:rPr lang="en-US" sz="2400" b="1" kern="1200" dirty="0" err="1">
                <a:latin typeface="+mn-lt"/>
                <a:ea typeface="+mj-ea"/>
                <a:cs typeface="+mj-cs"/>
              </a:rPr>
              <a:t>οφάσεων</a:t>
            </a:r>
            <a:r>
              <a:rPr lang="en-US" sz="2400" b="1" dirty="0">
                <a:latin typeface="+mn-lt"/>
              </a:rPr>
              <a:t> </a:t>
            </a:r>
            <a:r>
              <a:rPr lang="el-GR" sz="2400" b="1" kern="1200" dirty="0">
                <a:latin typeface="+mn-lt"/>
                <a:ea typeface="+mj-ea"/>
                <a:cs typeface="+mj-cs"/>
              </a:rPr>
              <a:t>(</a:t>
            </a:r>
            <a:r>
              <a:rPr lang="en-US" sz="2400" b="1" kern="1200" dirty="0">
                <a:latin typeface="+mn-lt"/>
                <a:ea typeface="+mj-ea"/>
                <a:cs typeface="+mj-cs"/>
              </a:rPr>
              <a:t>Decision Style)</a:t>
            </a:r>
          </a:p>
        </p:txBody>
      </p:sp>
    </p:spTree>
    <p:extLst>
      <p:ext uri="{BB962C8B-B14F-4D97-AF65-F5344CB8AC3E}">
        <p14:creationId xmlns:p14="http://schemas.microsoft.com/office/powerpoint/2010/main" val="387835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FB8F-10E5-D043-8180-2D828790DF12}"/>
              </a:ext>
            </a:extLst>
          </p:cNvPr>
          <p:cNvSpPr>
            <a:spLocks noGrp="1"/>
          </p:cNvSpPr>
          <p:nvPr>
            <p:ph type="title"/>
          </p:nvPr>
        </p:nvSpPr>
        <p:spPr>
          <a:xfrm>
            <a:off x="839788" y="365125"/>
            <a:ext cx="10515600" cy="496009"/>
          </a:xfrm>
        </p:spPr>
        <p:txBody>
          <a:bodyPr>
            <a:normAutofit/>
          </a:bodyPr>
          <a:lstStyle/>
          <a:p>
            <a:pPr algn="ctr"/>
            <a:r>
              <a:rPr lang="el-GR" sz="2400" b="1" dirty="0">
                <a:latin typeface="+mn-lt"/>
              </a:rPr>
              <a:t>Ατομικές / Ομαδικές αποφάσεις </a:t>
            </a:r>
          </a:p>
        </p:txBody>
      </p:sp>
      <p:sp>
        <p:nvSpPr>
          <p:cNvPr id="4" name="Text Placeholder 3">
            <a:extLst>
              <a:ext uri="{FF2B5EF4-FFF2-40B4-BE49-F238E27FC236}">
                <a16:creationId xmlns:a16="http://schemas.microsoft.com/office/drawing/2014/main" id="{25F6A7DA-CAF0-EA6E-ADEF-3BE29139C251}"/>
              </a:ext>
            </a:extLst>
          </p:cNvPr>
          <p:cNvSpPr>
            <a:spLocks noGrp="1"/>
          </p:cNvSpPr>
          <p:nvPr>
            <p:ph type="body" idx="1"/>
          </p:nvPr>
        </p:nvSpPr>
        <p:spPr>
          <a:xfrm>
            <a:off x="839787" y="834201"/>
            <a:ext cx="5157787" cy="391565"/>
          </a:xfrm>
        </p:spPr>
        <p:txBody>
          <a:bodyPr>
            <a:normAutofit/>
          </a:bodyPr>
          <a:lstStyle/>
          <a:p>
            <a:pPr algn="ctr"/>
            <a:r>
              <a:rPr lang="el-GR" sz="2000" dirty="0"/>
              <a:t>Πλεονεκτήματα ομαδικής λήψης αποφάσεων</a:t>
            </a:r>
          </a:p>
        </p:txBody>
      </p:sp>
      <p:sp>
        <p:nvSpPr>
          <p:cNvPr id="5" name="Content Placeholder 4">
            <a:extLst>
              <a:ext uri="{FF2B5EF4-FFF2-40B4-BE49-F238E27FC236}">
                <a16:creationId xmlns:a16="http://schemas.microsoft.com/office/drawing/2014/main" id="{3D420928-DDA3-51A1-B359-A8E2D15486DB}"/>
              </a:ext>
            </a:extLst>
          </p:cNvPr>
          <p:cNvSpPr>
            <a:spLocks noGrp="1"/>
          </p:cNvSpPr>
          <p:nvPr>
            <p:ph sz="half" idx="2"/>
          </p:nvPr>
        </p:nvSpPr>
        <p:spPr>
          <a:xfrm>
            <a:off x="839787" y="1265207"/>
            <a:ext cx="5157787" cy="3684588"/>
          </a:xfrm>
        </p:spPr>
        <p:txBody>
          <a:bodyPr>
            <a:normAutofit/>
          </a:bodyPr>
          <a:lstStyle/>
          <a:p>
            <a:r>
              <a:rPr lang="el-GR" sz="2000" dirty="0"/>
              <a:t>Περισσότερες πληροφορίες και γνώσεις</a:t>
            </a:r>
          </a:p>
          <a:p>
            <a:r>
              <a:rPr lang="el-GR" sz="2000" dirty="0"/>
              <a:t>Περισσότερες εναλλακτικές προτάσεις</a:t>
            </a:r>
          </a:p>
          <a:p>
            <a:r>
              <a:rPr lang="el-GR" sz="2000" dirty="0"/>
              <a:t>Μεγαλύτερη κατανόηση, αποδοχή και αφοσίωσης στην τελική απόφαση </a:t>
            </a:r>
          </a:p>
          <a:p>
            <a:r>
              <a:rPr lang="el-GR" sz="2000" dirty="0"/>
              <a:t>Βελτίωση της επικοινωνίας</a:t>
            </a:r>
          </a:p>
          <a:p>
            <a:r>
              <a:rPr lang="el-GR" sz="2000" dirty="0"/>
              <a:t>Καλύτερες αποφάσεις</a:t>
            </a:r>
          </a:p>
          <a:p>
            <a:r>
              <a:rPr lang="el-GR" sz="2000" dirty="0"/>
              <a:t>Ανάπτυξη στελεχών</a:t>
            </a:r>
          </a:p>
          <a:p>
            <a:r>
              <a:rPr lang="el-GR" sz="2000" dirty="0"/>
              <a:t>Πνευματική διέγερση </a:t>
            </a:r>
          </a:p>
        </p:txBody>
      </p:sp>
      <p:sp>
        <p:nvSpPr>
          <p:cNvPr id="6" name="Text Placeholder 5">
            <a:extLst>
              <a:ext uri="{FF2B5EF4-FFF2-40B4-BE49-F238E27FC236}">
                <a16:creationId xmlns:a16="http://schemas.microsoft.com/office/drawing/2014/main" id="{80B7062A-97D0-FC26-B3A4-F4C163765647}"/>
              </a:ext>
            </a:extLst>
          </p:cNvPr>
          <p:cNvSpPr>
            <a:spLocks noGrp="1"/>
          </p:cNvSpPr>
          <p:nvPr>
            <p:ph type="body" sz="quarter" idx="3"/>
          </p:nvPr>
        </p:nvSpPr>
        <p:spPr>
          <a:xfrm>
            <a:off x="6283203" y="879367"/>
            <a:ext cx="5183188" cy="391565"/>
          </a:xfrm>
        </p:spPr>
        <p:txBody>
          <a:bodyPr>
            <a:normAutofit/>
          </a:bodyPr>
          <a:lstStyle/>
          <a:p>
            <a:pPr algn="ctr"/>
            <a:r>
              <a:rPr lang="el-GR" sz="2000" dirty="0"/>
              <a:t>Μειονεκτήματα ομαδικής λήψης αποφάσεων</a:t>
            </a:r>
          </a:p>
        </p:txBody>
      </p:sp>
      <p:sp>
        <p:nvSpPr>
          <p:cNvPr id="7" name="Content Placeholder 6">
            <a:extLst>
              <a:ext uri="{FF2B5EF4-FFF2-40B4-BE49-F238E27FC236}">
                <a16:creationId xmlns:a16="http://schemas.microsoft.com/office/drawing/2014/main" id="{7234DD58-7095-408D-ED83-8EFC7BD53502}"/>
              </a:ext>
            </a:extLst>
          </p:cNvPr>
          <p:cNvSpPr>
            <a:spLocks noGrp="1"/>
          </p:cNvSpPr>
          <p:nvPr>
            <p:ph sz="quarter" idx="4"/>
          </p:nvPr>
        </p:nvSpPr>
        <p:spPr>
          <a:xfrm>
            <a:off x="6259529" y="1265207"/>
            <a:ext cx="5932471" cy="3684588"/>
          </a:xfrm>
        </p:spPr>
        <p:txBody>
          <a:bodyPr>
            <a:normAutofit/>
          </a:bodyPr>
          <a:lstStyle/>
          <a:p>
            <a:r>
              <a:rPr lang="el-GR" sz="2000" dirty="0"/>
              <a:t>Βραδύτητα στη λήψη αποφάσεων (σπατάλη χρόνου)</a:t>
            </a:r>
          </a:p>
          <a:p>
            <a:r>
              <a:rPr lang="el-GR" sz="2000" dirty="0"/>
              <a:t>Κυριαρχία ενός προσώπου</a:t>
            </a:r>
          </a:p>
          <a:p>
            <a:r>
              <a:rPr lang="el-GR" sz="2000" dirty="0"/>
              <a:t>Κίνδυνος αγελαίας σκέψης</a:t>
            </a:r>
          </a:p>
          <a:p>
            <a:r>
              <a:rPr lang="el-GR" sz="2000" dirty="0"/>
              <a:t>Υψηλό κόστος διαδικασίας</a:t>
            </a:r>
          </a:p>
          <a:p>
            <a:r>
              <a:rPr lang="el-GR" sz="2000" dirty="0"/>
              <a:t>Κοινωνική συμμόρφωση </a:t>
            </a:r>
          </a:p>
          <a:p>
            <a:r>
              <a:rPr lang="el-GR" sz="2000" dirty="0"/>
              <a:t>Διάχυση ευθύνης </a:t>
            </a:r>
            <a:endParaRPr lang="en-US" sz="2000" dirty="0"/>
          </a:p>
          <a:p>
            <a:r>
              <a:rPr lang="el-GR" sz="2000" dirty="0"/>
              <a:t>Συγκρούσεις</a:t>
            </a:r>
          </a:p>
          <a:p>
            <a:endParaRPr lang="el-GR" sz="2000" dirty="0"/>
          </a:p>
        </p:txBody>
      </p:sp>
      <p:sp>
        <p:nvSpPr>
          <p:cNvPr id="9" name="TextBox 8">
            <a:extLst>
              <a:ext uri="{FF2B5EF4-FFF2-40B4-BE49-F238E27FC236}">
                <a16:creationId xmlns:a16="http://schemas.microsoft.com/office/drawing/2014/main" id="{DA848190-DEB7-D05A-17A8-59AEE2057491}"/>
              </a:ext>
            </a:extLst>
          </p:cNvPr>
          <p:cNvSpPr txBox="1"/>
          <p:nvPr/>
        </p:nvSpPr>
        <p:spPr>
          <a:xfrm>
            <a:off x="3937986" y="4889678"/>
            <a:ext cx="8094216" cy="1754326"/>
          </a:xfrm>
          <a:prstGeom prst="rect">
            <a:avLst/>
          </a:prstGeom>
          <a:noFill/>
          <a:ln w="19050">
            <a:solidFill>
              <a:schemeClr val="accent1"/>
            </a:solidFill>
          </a:ln>
        </p:spPr>
        <p:txBody>
          <a:bodyPr wrap="square">
            <a:spAutoFit/>
          </a:bodyPr>
          <a:lstStyle/>
          <a:p>
            <a:r>
              <a:rPr lang="el-GR" sz="1800" dirty="0"/>
              <a:t>αγελαία σκέψη (</a:t>
            </a:r>
            <a:r>
              <a:rPr lang="en-US" sz="1800" dirty="0"/>
              <a:t>group thinking</a:t>
            </a:r>
            <a:r>
              <a:rPr lang="el-GR" sz="1800" dirty="0"/>
              <a:t>): η διάθεση </a:t>
            </a:r>
            <a:r>
              <a:rPr lang="el-GR" sz="1800"/>
              <a:t>για ενότητα των </a:t>
            </a:r>
            <a:r>
              <a:rPr lang="el-GR" sz="1800" dirty="0"/>
              <a:t>μελών της ομάδας ξεπερνά τη διάθεση τους για προσεκτική αξιολόγηση των εναλλακτικών λύσεων</a:t>
            </a:r>
          </a:p>
          <a:p>
            <a:endParaRPr lang="el-GR" sz="1800" dirty="0"/>
          </a:p>
          <a:p>
            <a:r>
              <a:rPr lang="el-GR" sz="1800" dirty="0"/>
              <a:t>κοινωνική συμμόρφωση</a:t>
            </a:r>
            <a:r>
              <a:rPr lang="en-US" dirty="0"/>
              <a:t> </a:t>
            </a:r>
            <a:r>
              <a:rPr lang="en-US" sz="1800" dirty="0"/>
              <a:t>(</a:t>
            </a:r>
            <a:r>
              <a:rPr lang="en-GB" sz="1800" dirty="0"/>
              <a:t>social conformity)</a:t>
            </a:r>
            <a:r>
              <a:rPr lang="el-GR" sz="1800" dirty="0"/>
              <a:t>: άτομα αλλάζουν ή τροποποιούν τις απόψεις τους, τις στάσεις και τις ιδεολογίες τους</a:t>
            </a:r>
            <a:r>
              <a:rPr lang="en-US" sz="1800" dirty="0"/>
              <a:t> </a:t>
            </a:r>
            <a:r>
              <a:rPr lang="el-GR" sz="1800" dirty="0"/>
              <a:t>ώστε να συμβαδίζουν με αυτά της ομάδας</a:t>
            </a:r>
          </a:p>
        </p:txBody>
      </p:sp>
    </p:spTree>
    <p:extLst>
      <p:ext uri="{BB962C8B-B14F-4D97-AF65-F5344CB8AC3E}">
        <p14:creationId xmlns:p14="http://schemas.microsoft.com/office/powerpoint/2010/main" val="18321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FD55-0E5C-D78C-C3B0-699E6B488ADE}"/>
              </a:ext>
            </a:extLst>
          </p:cNvPr>
          <p:cNvSpPr>
            <a:spLocks noGrp="1"/>
          </p:cNvSpPr>
          <p:nvPr>
            <p:ph type="title"/>
          </p:nvPr>
        </p:nvSpPr>
        <p:spPr>
          <a:xfrm>
            <a:off x="830801" y="267472"/>
            <a:ext cx="10515600" cy="507643"/>
          </a:xfrm>
        </p:spPr>
        <p:txBody>
          <a:bodyPr>
            <a:normAutofit/>
          </a:bodyPr>
          <a:lstStyle/>
          <a:p>
            <a:pPr algn="ctr"/>
            <a:r>
              <a:rPr lang="el-GR" sz="2400" b="1" dirty="0">
                <a:latin typeface="+mn-lt"/>
              </a:rPr>
              <a:t>Τεχνική των Δελφών (</a:t>
            </a:r>
            <a:r>
              <a:rPr lang="en-US" sz="2400" b="1" dirty="0">
                <a:latin typeface="+mn-lt"/>
              </a:rPr>
              <a:t>Delphi technique)</a:t>
            </a:r>
            <a:endParaRPr lang="el-GR" sz="2400" b="1" dirty="0">
              <a:latin typeface="+mn-lt"/>
            </a:endParaRPr>
          </a:p>
        </p:txBody>
      </p:sp>
      <p:sp>
        <p:nvSpPr>
          <p:cNvPr id="3" name="Content Placeholder 2">
            <a:extLst>
              <a:ext uri="{FF2B5EF4-FFF2-40B4-BE49-F238E27FC236}">
                <a16:creationId xmlns:a16="http://schemas.microsoft.com/office/drawing/2014/main" id="{581E329D-D2D1-EC72-F8B0-5503323C94D6}"/>
              </a:ext>
            </a:extLst>
          </p:cNvPr>
          <p:cNvSpPr>
            <a:spLocks noGrp="1"/>
          </p:cNvSpPr>
          <p:nvPr>
            <p:ph idx="1"/>
          </p:nvPr>
        </p:nvSpPr>
        <p:spPr>
          <a:xfrm>
            <a:off x="811566" y="871590"/>
            <a:ext cx="10515600" cy="5239543"/>
          </a:xfrm>
        </p:spPr>
        <p:txBody>
          <a:bodyPr>
            <a:noAutofit/>
          </a:bodyPr>
          <a:lstStyle/>
          <a:p>
            <a:pPr marL="0" indent="0" algn="ctr">
              <a:spcBef>
                <a:spcPts val="2400"/>
              </a:spcBef>
              <a:buNone/>
            </a:pPr>
            <a:r>
              <a:rPr lang="el-GR" sz="2000" dirty="0"/>
              <a:t>Διατύπωση προβλήματος</a:t>
            </a:r>
          </a:p>
          <a:p>
            <a:pPr marL="0" indent="0" algn="ctr">
              <a:spcBef>
                <a:spcPts val="2400"/>
              </a:spcBef>
              <a:buNone/>
            </a:pPr>
            <a:r>
              <a:rPr lang="el-GR" sz="2000" dirty="0"/>
              <a:t>Επιλογή ομάδας ειδικών</a:t>
            </a:r>
          </a:p>
          <a:p>
            <a:pPr marL="0" indent="0" algn="ctr">
              <a:spcBef>
                <a:spcPts val="2400"/>
              </a:spcBef>
              <a:buNone/>
            </a:pPr>
            <a:r>
              <a:rPr lang="el-GR" sz="2000" dirty="0"/>
              <a:t>Παρουσίαση του προβλήματος στους ειδικούς</a:t>
            </a:r>
          </a:p>
          <a:p>
            <a:pPr marL="0" indent="0" algn="ctr">
              <a:spcBef>
                <a:spcPts val="2400"/>
              </a:spcBef>
              <a:buNone/>
            </a:pPr>
            <a:r>
              <a:rPr lang="el-GR" sz="2000" dirty="0"/>
              <a:t>Καταγραφή λύσεων από τους ειδικούς</a:t>
            </a:r>
          </a:p>
          <a:p>
            <a:pPr marL="0" indent="0" algn="ctr">
              <a:spcBef>
                <a:spcPts val="2400"/>
              </a:spcBef>
              <a:buNone/>
            </a:pPr>
            <a:r>
              <a:rPr lang="el-GR" sz="2000" dirty="0"/>
              <a:t>Συγκέντρωση και αποστολή στους ειδικούς των προτεινόμενων λύσεων</a:t>
            </a:r>
          </a:p>
          <a:p>
            <a:pPr marL="0" indent="0" algn="ctr">
              <a:spcBef>
                <a:spcPts val="2400"/>
              </a:spcBef>
              <a:buNone/>
            </a:pPr>
            <a:r>
              <a:rPr lang="el-GR" sz="2000" dirty="0"/>
              <a:t>Σχολιασμός των προτεινόμενων λύσεων και διατύπωση πρότασης</a:t>
            </a:r>
          </a:p>
          <a:p>
            <a:pPr marL="0" indent="0" algn="ctr">
              <a:spcBef>
                <a:spcPts val="2400"/>
              </a:spcBef>
              <a:buNone/>
            </a:pPr>
            <a:r>
              <a:rPr lang="el-GR" sz="2000" dirty="0"/>
              <a:t>Συγκέντρωση των προτάσεων</a:t>
            </a:r>
          </a:p>
          <a:p>
            <a:pPr marL="0" indent="0" algn="ctr">
              <a:spcBef>
                <a:spcPts val="2400"/>
              </a:spcBef>
              <a:buNone/>
            </a:pPr>
            <a:r>
              <a:rPr lang="el-GR" sz="2000" dirty="0"/>
              <a:t>Εφόσον υπάρχει ομοφωνία εφαρμογή της λύσης</a:t>
            </a:r>
          </a:p>
          <a:p>
            <a:pPr marL="0" indent="0">
              <a:spcBef>
                <a:spcPts val="2400"/>
              </a:spcBef>
              <a:buNone/>
            </a:pPr>
            <a:r>
              <a:rPr lang="el-GR" sz="2000" dirty="0"/>
              <a:t>                                              Διαφορετικά … επανάληψη της διαδικασίας </a:t>
            </a:r>
          </a:p>
          <a:p>
            <a:pPr marL="0" indent="0">
              <a:spcBef>
                <a:spcPts val="2400"/>
              </a:spcBef>
              <a:buNone/>
            </a:pPr>
            <a:r>
              <a:rPr lang="el-GR" sz="2000" dirty="0"/>
              <a:t>Χρονοβόρα μέθοδος (ελάχιστος χρόνος=44 ημέρες) </a:t>
            </a:r>
          </a:p>
        </p:txBody>
      </p:sp>
      <p:sp>
        <p:nvSpPr>
          <p:cNvPr id="4" name="Arrow: Down 3">
            <a:extLst>
              <a:ext uri="{FF2B5EF4-FFF2-40B4-BE49-F238E27FC236}">
                <a16:creationId xmlns:a16="http://schemas.microsoft.com/office/drawing/2014/main" id="{954EAFA3-C3F5-F724-7AD1-56AEAA68AF95}"/>
              </a:ext>
            </a:extLst>
          </p:cNvPr>
          <p:cNvSpPr/>
          <p:nvPr/>
        </p:nvSpPr>
        <p:spPr>
          <a:xfrm>
            <a:off x="5845942" y="1215640"/>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83639C49-D7F0-19BA-877D-7938111EED6D}"/>
              </a:ext>
            </a:extLst>
          </p:cNvPr>
          <p:cNvSpPr/>
          <p:nvPr/>
        </p:nvSpPr>
        <p:spPr>
          <a:xfrm>
            <a:off x="5831141" y="1796346"/>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Arrow: Down 5">
            <a:extLst>
              <a:ext uri="{FF2B5EF4-FFF2-40B4-BE49-F238E27FC236}">
                <a16:creationId xmlns:a16="http://schemas.microsoft.com/office/drawing/2014/main" id="{BE566346-7AF1-1428-1487-3E80FBD28E6E}"/>
              </a:ext>
            </a:extLst>
          </p:cNvPr>
          <p:cNvSpPr/>
          <p:nvPr/>
        </p:nvSpPr>
        <p:spPr>
          <a:xfrm>
            <a:off x="5831141" y="3543575"/>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Arrow: Down 6">
            <a:extLst>
              <a:ext uri="{FF2B5EF4-FFF2-40B4-BE49-F238E27FC236}">
                <a16:creationId xmlns:a16="http://schemas.microsoft.com/office/drawing/2014/main" id="{21A44101-168E-F80D-5085-4EF50C09C748}"/>
              </a:ext>
            </a:extLst>
          </p:cNvPr>
          <p:cNvSpPr/>
          <p:nvPr/>
        </p:nvSpPr>
        <p:spPr>
          <a:xfrm>
            <a:off x="5847421" y="2403286"/>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rrow: Down 7">
            <a:extLst>
              <a:ext uri="{FF2B5EF4-FFF2-40B4-BE49-F238E27FC236}">
                <a16:creationId xmlns:a16="http://schemas.microsoft.com/office/drawing/2014/main" id="{4F0175B4-F360-5BDC-8AAC-6C1FAC2AC0E5}"/>
              </a:ext>
            </a:extLst>
          </p:cNvPr>
          <p:cNvSpPr/>
          <p:nvPr/>
        </p:nvSpPr>
        <p:spPr>
          <a:xfrm>
            <a:off x="5834104" y="2998308"/>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046223FE-6B20-ECC2-034B-A9A8CC183050}"/>
              </a:ext>
            </a:extLst>
          </p:cNvPr>
          <p:cNvSpPr/>
          <p:nvPr/>
        </p:nvSpPr>
        <p:spPr>
          <a:xfrm>
            <a:off x="5834105" y="4027016"/>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Down 9">
            <a:extLst>
              <a:ext uri="{FF2B5EF4-FFF2-40B4-BE49-F238E27FC236}">
                <a16:creationId xmlns:a16="http://schemas.microsoft.com/office/drawing/2014/main" id="{C14E7DFF-FC1C-2836-45EC-A47B658B2E68}"/>
              </a:ext>
            </a:extLst>
          </p:cNvPr>
          <p:cNvSpPr/>
          <p:nvPr/>
        </p:nvSpPr>
        <p:spPr>
          <a:xfrm>
            <a:off x="5834105" y="4683864"/>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70475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FC39F-12D5-6282-EAA9-344565A3044A}"/>
              </a:ext>
            </a:extLst>
          </p:cNvPr>
          <p:cNvSpPr>
            <a:spLocks noGrp="1"/>
          </p:cNvSpPr>
          <p:nvPr>
            <p:ph type="title"/>
          </p:nvPr>
        </p:nvSpPr>
        <p:spPr>
          <a:xfrm>
            <a:off x="838200" y="365125"/>
            <a:ext cx="10515600" cy="602541"/>
          </a:xfrm>
        </p:spPr>
        <p:txBody>
          <a:bodyPr>
            <a:noAutofit/>
          </a:bodyPr>
          <a:lstStyle/>
          <a:p>
            <a:pPr algn="ctr"/>
            <a:r>
              <a:rPr lang="en-US" sz="2400" b="1" dirty="0">
                <a:latin typeface="+mn-lt"/>
              </a:rPr>
              <a:t>T</a:t>
            </a:r>
            <a:r>
              <a:rPr lang="el-GR" sz="2400" b="1" dirty="0" err="1">
                <a:latin typeface="+mn-lt"/>
              </a:rPr>
              <a:t>εχνική</a:t>
            </a:r>
            <a:r>
              <a:rPr lang="el-GR" sz="2400" b="1" dirty="0">
                <a:latin typeface="+mn-lt"/>
              </a:rPr>
              <a:t> της εικονικής ομάδας</a:t>
            </a:r>
            <a:br>
              <a:rPr lang="el-GR" sz="2400" b="1" dirty="0">
                <a:latin typeface="+mn-lt"/>
              </a:rPr>
            </a:br>
            <a:r>
              <a:rPr lang="el-GR" sz="2400" b="1" dirty="0">
                <a:latin typeface="+mn-lt"/>
              </a:rPr>
              <a:t>(</a:t>
            </a:r>
            <a:r>
              <a:rPr lang="en-US" sz="2400" b="1" dirty="0">
                <a:latin typeface="+mn-lt"/>
              </a:rPr>
              <a:t>nominal group</a:t>
            </a:r>
            <a:r>
              <a:rPr lang="el-GR" sz="2400" b="1" dirty="0">
                <a:latin typeface="+mn-lt"/>
              </a:rPr>
              <a:t> </a:t>
            </a:r>
            <a:r>
              <a:rPr lang="en-US" sz="2400" b="1" dirty="0">
                <a:latin typeface="+mn-lt"/>
              </a:rPr>
              <a:t>technique)</a:t>
            </a:r>
            <a:endParaRPr lang="el-GR" sz="2400" b="1" dirty="0">
              <a:latin typeface="+mn-lt"/>
            </a:endParaRPr>
          </a:p>
        </p:txBody>
      </p:sp>
      <p:sp>
        <p:nvSpPr>
          <p:cNvPr id="7" name="Content Placeholder 2">
            <a:extLst>
              <a:ext uri="{FF2B5EF4-FFF2-40B4-BE49-F238E27FC236}">
                <a16:creationId xmlns:a16="http://schemas.microsoft.com/office/drawing/2014/main" id="{AF0C0DA2-D7ED-BF2A-A01A-301EF87AA33A}"/>
              </a:ext>
            </a:extLst>
          </p:cNvPr>
          <p:cNvSpPr>
            <a:spLocks noGrp="1"/>
          </p:cNvSpPr>
          <p:nvPr>
            <p:ph idx="1"/>
          </p:nvPr>
        </p:nvSpPr>
        <p:spPr>
          <a:xfrm>
            <a:off x="838200" y="1166865"/>
            <a:ext cx="10515600" cy="5239543"/>
          </a:xfrm>
        </p:spPr>
        <p:txBody>
          <a:bodyPr>
            <a:noAutofit/>
          </a:bodyPr>
          <a:lstStyle/>
          <a:p>
            <a:pPr marL="0" indent="0" algn="ctr">
              <a:spcBef>
                <a:spcPts val="2400"/>
              </a:spcBef>
              <a:buNone/>
            </a:pPr>
            <a:r>
              <a:rPr lang="el-GR" sz="2000" dirty="0"/>
              <a:t>Διατύπωση προβλήματος</a:t>
            </a:r>
            <a:r>
              <a:rPr lang="en-US" sz="2000" dirty="0"/>
              <a:t> </a:t>
            </a:r>
            <a:r>
              <a:rPr lang="el-GR" sz="2000" dirty="0"/>
              <a:t>σε μια μικρή ομάδα ατόμων</a:t>
            </a:r>
          </a:p>
          <a:p>
            <a:pPr marL="0" indent="0" algn="ctr">
              <a:spcBef>
                <a:spcPts val="2400"/>
              </a:spcBef>
              <a:buNone/>
            </a:pPr>
            <a:r>
              <a:rPr lang="el-GR" sz="2000" dirty="0"/>
              <a:t>Καταγραφή από κάθε άτομο (ιδιωτικά) της ιδέας / των ιδεών του</a:t>
            </a:r>
          </a:p>
          <a:p>
            <a:pPr marL="0" indent="0" algn="ctr">
              <a:spcBef>
                <a:spcPts val="2400"/>
              </a:spcBef>
              <a:buNone/>
            </a:pPr>
            <a:r>
              <a:rPr lang="el-GR" sz="2000" dirty="0"/>
              <a:t>Παρουσίαση των ιδεών κάθε μέλους και καταγραφή τους σε πίνακα</a:t>
            </a:r>
          </a:p>
          <a:p>
            <a:pPr marL="0" indent="0" algn="ctr">
              <a:spcBef>
                <a:spcPts val="2400"/>
              </a:spcBef>
              <a:buNone/>
            </a:pPr>
            <a:r>
              <a:rPr lang="el-GR" sz="2000" dirty="0"/>
              <a:t>Συζήτηση των ιδεών </a:t>
            </a:r>
          </a:p>
          <a:p>
            <a:pPr marL="0" indent="0" algn="ctr">
              <a:spcBef>
                <a:spcPts val="2400"/>
              </a:spcBef>
              <a:buNone/>
            </a:pPr>
            <a:r>
              <a:rPr lang="el-GR" sz="2000" dirty="0"/>
              <a:t>Ιεράρχηση των ιδεών που παρουσιάστηκαν από κάθε μέλος (ιδιωτικά)</a:t>
            </a:r>
          </a:p>
          <a:p>
            <a:pPr marL="0" indent="0" algn="ctr">
              <a:spcBef>
                <a:spcPts val="2400"/>
              </a:spcBef>
              <a:buNone/>
            </a:pPr>
            <a:r>
              <a:rPr lang="el-GR" sz="2000" dirty="0"/>
              <a:t>Επιλογή της ιδέας που βρίσκεται στην υψηλότερη θέση της κατάταξης </a:t>
            </a:r>
          </a:p>
          <a:p>
            <a:pPr marL="0" indent="0" algn="ctr">
              <a:spcBef>
                <a:spcPts val="2400"/>
              </a:spcBef>
              <a:buNone/>
            </a:pPr>
            <a:r>
              <a:rPr lang="el-GR" sz="2000" dirty="0"/>
              <a:t>από την πλειοψηφία των μελών της ομάδας</a:t>
            </a:r>
          </a:p>
          <a:p>
            <a:pPr marL="0" indent="0" algn="ctr">
              <a:spcBef>
                <a:spcPts val="2400"/>
              </a:spcBef>
              <a:buNone/>
            </a:pPr>
            <a:endParaRPr lang="el-GR" sz="2000" dirty="0"/>
          </a:p>
        </p:txBody>
      </p:sp>
      <p:sp>
        <p:nvSpPr>
          <p:cNvPr id="8" name="Arrow: Down 7">
            <a:extLst>
              <a:ext uri="{FF2B5EF4-FFF2-40B4-BE49-F238E27FC236}">
                <a16:creationId xmlns:a16="http://schemas.microsoft.com/office/drawing/2014/main" id="{9116750D-811A-910A-B7DF-8128D2FA3279}"/>
              </a:ext>
            </a:extLst>
          </p:cNvPr>
          <p:cNvSpPr/>
          <p:nvPr/>
        </p:nvSpPr>
        <p:spPr>
          <a:xfrm>
            <a:off x="5882935" y="1491865"/>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DF0DEB7D-12E5-61D6-A833-A98C6D6B034D}"/>
              </a:ext>
            </a:extLst>
          </p:cNvPr>
          <p:cNvSpPr/>
          <p:nvPr/>
        </p:nvSpPr>
        <p:spPr>
          <a:xfrm>
            <a:off x="5882935" y="2065440"/>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Down 9">
            <a:extLst>
              <a:ext uri="{FF2B5EF4-FFF2-40B4-BE49-F238E27FC236}">
                <a16:creationId xmlns:a16="http://schemas.microsoft.com/office/drawing/2014/main" id="{1E943ED6-F069-D841-F8FB-F20671889B0A}"/>
              </a:ext>
            </a:extLst>
          </p:cNvPr>
          <p:cNvSpPr/>
          <p:nvPr/>
        </p:nvSpPr>
        <p:spPr>
          <a:xfrm>
            <a:off x="5844835" y="2641000"/>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Arrow: Down 10">
            <a:extLst>
              <a:ext uri="{FF2B5EF4-FFF2-40B4-BE49-F238E27FC236}">
                <a16:creationId xmlns:a16="http://schemas.microsoft.com/office/drawing/2014/main" id="{D019E2E0-0CC9-0CC5-7E0A-55B6A0F215BF}"/>
              </a:ext>
            </a:extLst>
          </p:cNvPr>
          <p:cNvSpPr/>
          <p:nvPr/>
        </p:nvSpPr>
        <p:spPr>
          <a:xfrm>
            <a:off x="5776402" y="3250281"/>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Arrow: Down 11">
            <a:extLst>
              <a:ext uri="{FF2B5EF4-FFF2-40B4-BE49-F238E27FC236}">
                <a16:creationId xmlns:a16="http://schemas.microsoft.com/office/drawing/2014/main" id="{177F77DC-7D0A-F842-D6D0-89303075800E}"/>
              </a:ext>
            </a:extLst>
          </p:cNvPr>
          <p:cNvSpPr/>
          <p:nvPr/>
        </p:nvSpPr>
        <p:spPr>
          <a:xfrm>
            <a:off x="5738302" y="3823856"/>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1608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8515CB-9C88-BC00-406B-AC9CA143E294}"/>
              </a:ext>
            </a:extLst>
          </p:cNvPr>
          <p:cNvSpPr>
            <a:spLocks noGrp="1"/>
          </p:cNvSpPr>
          <p:nvPr>
            <p:ph type="title"/>
          </p:nvPr>
        </p:nvSpPr>
        <p:spPr>
          <a:xfrm>
            <a:off x="643467" y="321734"/>
            <a:ext cx="10905066" cy="1135737"/>
          </a:xfrm>
        </p:spPr>
        <p:txBody>
          <a:bodyPr>
            <a:normAutofit/>
          </a:bodyPr>
          <a:lstStyle/>
          <a:p>
            <a:pPr algn="ctr"/>
            <a:r>
              <a:rPr lang="el-GR" sz="2400" b="1" dirty="0">
                <a:latin typeface="+mn-lt"/>
              </a:rPr>
              <a:t>Λάθη κατά τη λήψη αποφάσεων </a:t>
            </a: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F28C0F64-E146-1593-9901-850E616A8EEB}"/>
              </a:ext>
            </a:extLst>
          </p:cNvPr>
          <p:cNvPicPr>
            <a:picLocks noChangeAspect="1"/>
          </p:cNvPicPr>
          <p:nvPr/>
        </p:nvPicPr>
        <p:blipFill>
          <a:blip r:embed="rId2"/>
          <a:stretch>
            <a:fillRect/>
          </a:stretch>
        </p:blipFill>
        <p:spPr>
          <a:xfrm>
            <a:off x="3197548" y="1332023"/>
            <a:ext cx="5581650" cy="5043171"/>
          </a:xfrm>
          <a:prstGeom prst="rect">
            <a:avLst/>
          </a:prstGeom>
        </p:spPr>
      </p:pic>
      <p:sp>
        <p:nvSpPr>
          <p:cNvPr id="9" name="TextBox 8">
            <a:extLst>
              <a:ext uri="{FF2B5EF4-FFF2-40B4-BE49-F238E27FC236}">
                <a16:creationId xmlns:a16="http://schemas.microsoft.com/office/drawing/2014/main" id="{D2886591-BCD6-69FA-FAC7-F092BE78A858}"/>
              </a:ext>
            </a:extLst>
          </p:cNvPr>
          <p:cNvSpPr txBox="1"/>
          <p:nvPr/>
        </p:nvSpPr>
        <p:spPr>
          <a:xfrm>
            <a:off x="7917886" y="6249745"/>
            <a:ext cx="3746377" cy="307777"/>
          </a:xfrm>
          <a:prstGeom prst="rect">
            <a:avLst/>
          </a:prstGeom>
          <a:noFill/>
        </p:spPr>
        <p:txBody>
          <a:bodyPr wrap="square">
            <a:spAutoFit/>
          </a:bodyPr>
          <a:lstStyle/>
          <a:p>
            <a:pPr marL="0" indent="0" algn="r">
              <a:buFont typeface="Arial" panose="020B0604020202020204" pitchFamily="34" charset="0"/>
              <a:buNone/>
              <a:defRPr/>
            </a:pPr>
            <a:r>
              <a:rPr lang="en-US" sz="1400" dirty="0"/>
              <a:t>(Robbins et al., 2017)</a:t>
            </a:r>
            <a:endParaRPr lang="el-GR" sz="1400" dirty="0"/>
          </a:p>
        </p:txBody>
      </p:sp>
    </p:spTree>
    <p:extLst>
      <p:ext uri="{BB962C8B-B14F-4D97-AF65-F5344CB8AC3E}">
        <p14:creationId xmlns:p14="http://schemas.microsoft.com/office/powerpoint/2010/main" val="284020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5445085-3094-91DF-586C-86C1D7CA8E54}"/>
              </a:ext>
            </a:extLst>
          </p:cNvPr>
          <p:cNvSpPr>
            <a:spLocks noGrp="1"/>
          </p:cNvSpPr>
          <p:nvPr>
            <p:ph type="title"/>
          </p:nvPr>
        </p:nvSpPr>
        <p:spPr>
          <a:xfrm>
            <a:off x="1952625" y="214314"/>
            <a:ext cx="8229600" cy="739775"/>
          </a:xfrm>
        </p:spPr>
        <p:txBody>
          <a:bodyPr/>
          <a:lstStyle/>
          <a:p>
            <a:pPr eaLnBrk="1" hangingPunct="1"/>
            <a:r>
              <a:rPr lang="en-US" altLang="el-GR" sz="2400" dirty="0"/>
              <a:t>	</a:t>
            </a:r>
            <a:r>
              <a:rPr lang="el-GR" altLang="el-GR" sz="2400" b="1" dirty="0"/>
              <a:t>Περιεχόμενα μαθήματος 2/2</a:t>
            </a:r>
            <a:endParaRPr lang="el-GR" altLang="el-GR" sz="2400" b="1" dirty="0">
              <a:latin typeface="Comic Sans MS" panose="030F0702030302020204" pitchFamily="66" charset="0"/>
            </a:endParaRPr>
          </a:p>
        </p:txBody>
      </p:sp>
      <p:sp>
        <p:nvSpPr>
          <p:cNvPr id="5123" name="Rectangle 3">
            <a:extLst>
              <a:ext uri="{FF2B5EF4-FFF2-40B4-BE49-F238E27FC236}">
                <a16:creationId xmlns:a16="http://schemas.microsoft.com/office/drawing/2014/main" id="{7C08AF69-55FB-385F-CE28-2024C7CB4908}"/>
              </a:ext>
            </a:extLst>
          </p:cNvPr>
          <p:cNvSpPr>
            <a:spLocks noGrp="1" noChangeArrowheads="1"/>
          </p:cNvSpPr>
          <p:nvPr>
            <p:ph idx="1"/>
          </p:nvPr>
        </p:nvSpPr>
        <p:spPr>
          <a:xfrm>
            <a:off x="2024063" y="928688"/>
            <a:ext cx="8291512" cy="5453062"/>
          </a:xfrm>
        </p:spPr>
        <p:txBody>
          <a:bodyPr rtlCol="0">
            <a:normAutofit/>
          </a:bodyPr>
          <a:lstStyle/>
          <a:p>
            <a:pPr eaLnBrk="1" fontAlgn="auto" hangingPunct="1">
              <a:spcAft>
                <a:spcPts val="0"/>
              </a:spcAft>
              <a:defRPr/>
            </a:pPr>
            <a:endParaRPr lang="el-GR" sz="2000" dirty="0">
              <a:latin typeface="+mj-lt"/>
            </a:endParaRPr>
          </a:p>
          <a:p>
            <a:pPr eaLnBrk="1" fontAlgn="auto" hangingPunct="1">
              <a:spcAft>
                <a:spcPts val="0"/>
              </a:spcAft>
              <a:defRPr/>
            </a:pPr>
            <a:endParaRPr lang="el-GR" sz="2000" dirty="0">
              <a:latin typeface="+mj-lt"/>
            </a:endParaRPr>
          </a:p>
        </p:txBody>
      </p:sp>
      <p:sp>
        <p:nvSpPr>
          <p:cNvPr id="7172" name="3 - Θέση αριθμού διαφάνειας">
            <a:extLst>
              <a:ext uri="{FF2B5EF4-FFF2-40B4-BE49-F238E27FC236}">
                <a16:creationId xmlns:a16="http://schemas.microsoft.com/office/drawing/2014/main" id="{79CF6F40-8CDE-F450-0F02-D8CAA106D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fld id="{EDB9D683-DF6C-4CCE-A9BE-05B5FE5481EB}" type="slidenum">
              <a:rPr lang="el-GR" altLang="el-GR" sz="1200">
                <a:solidFill>
                  <a:srgbClr val="898989"/>
                </a:solidFill>
                <a:cs typeface="Arial" panose="020B0604020202020204" pitchFamily="34" charset="0"/>
              </a:rPr>
              <a:pPr fontAlgn="base">
                <a:spcBef>
                  <a:spcPct val="0"/>
                </a:spcBef>
                <a:spcAft>
                  <a:spcPct val="0"/>
                </a:spcAft>
                <a:buNone/>
                <a:defRPr/>
              </a:pPr>
              <a:t>3</a:t>
            </a:fld>
            <a:endParaRPr lang="el-GR" altLang="el-GR" sz="1200" dirty="0">
              <a:solidFill>
                <a:srgbClr val="898989"/>
              </a:solidFill>
              <a:cs typeface="Arial" panose="020B0604020202020204" pitchFamily="34" charset="0"/>
            </a:endParaRPr>
          </a:p>
        </p:txBody>
      </p:sp>
      <p:sp>
        <p:nvSpPr>
          <p:cNvPr id="2" name="TextBox 1">
            <a:extLst>
              <a:ext uri="{FF2B5EF4-FFF2-40B4-BE49-F238E27FC236}">
                <a16:creationId xmlns:a16="http://schemas.microsoft.com/office/drawing/2014/main" id="{289C9D8A-F2B0-6095-4C1E-C78C3C3A7C84}"/>
              </a:ext>
            </a:extLst>
          </p:cNvPr>
          <p:cNvSpPr txBox="1"/>
          <p:nvPr/>
        </p:nvSpPr>
        <p:spPr>
          <a:xfrm>
            <a:off x="905476" y="954089"/>
            <a:ext cx="10768660" cy="4431983"/>
          </a:xfrm>
          <a:prstGeom prst="rect">
            <a:avLst/>
          </a:prstGeom>
          <a:noFill/>
        </p:spPr>
        <p:txBody>
          <a:bodyPr wrap="square" rtlCol="0">
            <a:spAutoFit/>
          </a:bodyPr>
          <a:lstStyle/>
          <a:p>
            <a:pPr marL="342900" indent="-342900">
              <a:lnSpc>
                <a:spcPct val="90000"/>
              </a:lnSpc>
              <a:spcBef>
                <a:spcPct val="20000"/>
              </a:spcBef>
              <a:defRPr/>
            </a:pPr>
            <a:r>
              <a:rPr lang="el-GR" sz="2000" b="1" dirty="0">
                <a:solidFill>
                  <a:srgbClr val="FF0000"/>
                </a:solidFill>
                <a:latin typeface="Calibri"/>
                <a:cs typeface="Arial" panose="020B0604020202020204" pitchFamily="34" charset="0"/>
              </a:rPr>
              <a:t>Λήψη αποφάσεων</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Υποδείγματα λήψης αποφάσεων</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Τύποι αποφάσεων</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Αιτίες λανθασμένων αποφάσεων</a:t>
            </a:r>
          </a:p>
          <a:p>
            <a:pPr marL="342900" indent="-342900">
              <a:lnSpc>
                <a:spcPct val="90000"/>
              </a:lnSpc>
              <a:spcBef>
                <a:spcPct val="20000"/>
              </a:spcBef>
              <a:defRPr/>
            </a:pPr>
            <a:r>
              <a:rPr lang="el-GR" sz="2000" b="1" dirty="0">
                <a:solidFill>
                  <a:prstClr val="black"/>
                </a:solidFill>
                <a:latin typeface="Calibri"/>
                <a:cs typeface="Arial" panose="020B0604020202020204" pitchFamily="34" charset="0"/>
              </a:rPr>
              <a:t>Επικοινωνία </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Διαδικασία επικοινωνίας</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Τύποι &amp; δίαυλοι </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Εμπόδια επικοινωνίας</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Αρχές βελτίωσης </a:t>
            </a:r>
            <a:endParaRPr lang="el-GR" sz="2000" b="1" dirty="0">
              <a:solidFill>
                <a:prstClr val="black"/>
              </a:solidFill>
              <a:latin typeface="Calibri"/>
              <a:cs typeface="Arial" panose="020B0604020202020204" pitchFamily="34" charset="0"/>
            </a:endParaRPr>
          </a:p>
          <a:p>
            <a:pPr marL="342900" indent="-342900">
              <a:lnSpc>
                <a:spcPct val="90000"/>
              </a:lnSpc>
              <a:spcBef>
                <a:spcPct val="20000"/>
              </a:spcBef>
              <a:defRPr/>
            </a:pPr>
            <a:r>
              <a:rPr lang="el-GR" sz="2000" b="1" dirty="0">
                <a:solidFill>
                  <a:prstClr val="black"/>
                </a:solidFill>
                <a:latin typeface="Calibri"/>
                <a:cs typeface="Arial" panose="020B0604020202020204" pitchFamily="34" charset="0"/>
              </a:rPr>
              <a:t>Διοίκηση ομάδων </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Τύποι ομάδων </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Στάδια ανάπτυξης ομάδας</a:t>
            </a:r>
          </a:p>
          <a:p>
            <a:pPr marL="342900" indent="-342900">
              <a:lnSpc>
                <a:spcPct val="90000"/>
              </a:lnSpc>
              <a:spcBef>
                <a:spcPct val="20000"/>
              </a:spcBef>
              <a:buFont typeface="Arial" panose="020B0604020202020204" pitchFamily="34" charset="0"/>
              <a:buChar char="•"/>
              <a:defRPr/>
            </a:pPr>
            <a:r>
              <a:rPr lang="el-GR" sz="2000" dirty="0">
                <a:solidFill>
                  <a:prstClr val="black"/>
                </a:solidFill>
                <a:latin typeface="Calibri"/>
                <a:cs typeface="Arial" panose="020B0604020202020204" pitchFamily="34" charset="0"/>
              </a:rPr>
              <a:t>Ρόλοι στην ομάδα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4180-BB11-482A-8E4A-67D6C5F9651B}"/>
              </a:ext>
            </a:extLst>
          </p:cNvPr>
          <p:cNvSpPr>
            <a:spLocks noGrp="1"/>
          </p:cNvSpPr>
          <p:nvPr>
            <p:ph type="title"/>
          </p:nvPr>
        </p:nvSpPr>
        <p:spPr>
          <a:xfrm>
            <a:off x="3350905" y="749689"/>
            <a:ext cx="4977976" cy="493185"/>
          </a:xfrm>
        </p:spPr>
        <p:txBody>
          <a:bodyPr>
            <a:noAutofit/>
          </a:bodyPr>
          <a:lstStyle/>
          <a:p>
            <a:pPr algn="ctr"/>
            <a:r>
              <a:rPr lang="el-GR" sz="2400" b="1" dirty="0">
                <a:solidFill>
                  <a:srgbClr val="000000"/>
                </a:solidFill>
                <a:latin typeface="+mn-lt"/>
              </a:rPr>
              <a:t> Λήψη</a:t>
            </a:r>
            <a:r>
              <a:rPr lang="en-US" sz="2400" b="1" dirty="0">
                <a:solidFill>
                  <a:srgbClr val="000000"/>
                </a:solidFill>
                <a:latin typeface="+mn-lt"/>
              </a:rPr>
              <a:t> </a:t>
            </a:r>
            <a:r>
              <a:rPr lang="el-GR" sz="2400" b="1" dirty="0">
                <a:solidFill>
                  <a:srgbClr val="000000"/>
                </a:solidFill>
                <a:latin typeface="+mn-lt"/>
              </a:rPr>
              <a:t>αποφάσεων </a:t>
            </a:r>
            <a:br>
              <a:rPr lang="el-GR" sz="2400" b="1" dirty="0">
                <a:solidFill>
                  <a:srgbClr val="000000"/>
                </a:solidFill>
                <a:latin typeface="+mn-lt"/>
              </a:rPr>
            </a:br>
            <a:r>
              <a:rPr lang="el-GR" sz="2400" b="1" dirty="0">
                <a:solidFill>
                  <a:srgbClr val="000000"/>
                </a:solidFill>
                <a:latin typeface="+mn-lt"/>
              </a:rPr>
              <a:t>(</a:t>
            </a:r>
            <a:r>
              <a:rPr lang="en-US" sz="2400" b="1" dirty="0">
                <a:solidFill>
                  <a:srgbClr val="000000"/>
                </a:solidFill>
                <a:latin typeface="+mn-lt"/>
              </a:rPr>
              <a:t>Decision making) </a:t>
            </a:r>
            <a:endParaRPr lang="el-GR" sz="2400" b="1" dirty="0">
              <a:solidFill>
                <a:srgbClr val="000000"/>
              </a:solidFill>
              <a:latin typeface="+mn-lt"/>
            </a:endParaRPr>
          </a:p>
        </p:txBody>
      </p:sp>
      <p:pic>
        <p:nvPicPr>
          <p:cNvPr id="4" name="Εικόνα 3" descr="Εικόνα που περιέχει έπιπλα, πίνακας&#10;&#10;Η περιγραφή δημιουργήθηκε με υψηλή αξιοπιστία">
            <a:extLst>
              <a:ext uri="{FF2B5EF4-FFF2-40B4-BE49-F238E27FC236}">
                <a16:creationId xmlns:a16="http://schemas.microsoft.com/office/drawing/2014/main" id="{A45E1E66-D5F2-4F8C-87ED-9973D3A0009B}"/>
              </a:ext>
            </a:extLst>
          </p:cNvPr>
          <p:cNvPicPr>
            <a:picLocks noChangeAspect="1"/>
          </p:cNvPicPr>
          <p:nvPr/>
        </p:nvPicPr>
        <p:blipFill>
          <a:blip r:embed="rId2"/>
          <a:stretch>
            <a:fillRect/>
          </a:stretch>
        </p:blipFill>
        <p:spPr>
          <a:xfrm>
            <a:off x="10102788" y="-15151"/>
            <a:ext cx="2039969" cy="1817318"/>
          </a:xfrm>
          <a:prstGeom prst="rect">
            <a:avLst/>
          </a:prstGeom>
        </p:spPr>
      </p:pic>
      <p:sp>
        <p:nvSpPr>
          <p:cNvPr id="3" name="Θέση περιεχομένου 2">
            <a:extLst>
              <a:ext uri="{FF2B5EF4-FFF2-40B4-BE49-F238E27FC236}">
                <a16:creationId xmlns:a16="http://schemas.microsoft.com/office/drawing/2014/main" id="{4FFB1363-756D-4D1D-9591-FAC3E96F86C0}"/>
              </a:ext>
            </a:extLst>
          </p:cNvPr>
          <p:cNvSpPr>
            <a:spLocks noGrp="1"/>
          </p:cNvSpPr>
          <p:nvPr>
            <p:ph idx="1"/>
          </p:nvPr>
        </p:nvSpPr>
        <p:spPr>
          <a:xfrm>
            <a:off x="710214" y="1489527"/>
            <a:ext cx="10892901" cy="923330"/>
          </a:xfrm>
        </p:spPr>
        <p:txBody>
          <a:bodyPr anchor="ctr">
            <a:noAutofit/>
          </a:bodyPr>
          <a:lstStyle/>
          <a:p>
            <a:pPr marL="0" indent="0" algn="ctr">
              <a:buNone/>
            </a:pPr>
            <a:r>
              <a:rPr lang="el-GR" sz="2000" dirty="0">
                <a:solidFill>
                  <a:srgbClr val="000000"/>
                </a:solidFill>
              </a:rPr>
              <a:t>διαδικασία επιλογής μεταξύ δύο ή περισσοτέρων εναλλακτικών λύσεων </a:t>
            </a:r>
            <a:endParaRPr lang="en-US" sz="2000" dirty="0">
              <a:solidFill>
                <a:srgbClr val="000000"/>
              </a:solidFill>
            </a:endParaRPr>
          </a:p>
          <a:p>
            <a:pPr marL="0" indent="0">
              <a:buNone/>
            </a:pPr>
            <a:endParaRPr lang="el-GR" sz="2000" dirty="0">
              <a:solidFill>
                <a:srgbClr val="000000"/>
              </a:solidFill>
            </a:endParaRPr>
          </a:p>
        </p:txBody>
      </p:sp>
      <p:sp>
        <p:nvSpPr>
          <p:cNvPr id="5" name="TextBox 4">
            <a:extLst>
              <a:ext uri="{FF2B5EF4-FFF2-40B4-BE49-F238E27FC236}">
                <a16:creationId xmlns:a16="http://schemas.microsoft.com/office/drawing/2014/main" id="{382A8D51-89C0-9166-5F4A-1D003B0D5915}"/>
              </a:ext>
            </a:extLst>
          </p:cNvPr>
          <p:cNvSpPr txBox="1"/>
          <p:nvPr/>
        </p:nvSpPr>
        <p:spPr>
          <a:xfrm>
            <a:off x="3836632" y="4324853"/>
            <a:ext cx="1677880" cy="646331"/>
          </a:xfrm>
          <a:prstGeom prst="rect">
            <a:avLst/>
          </a:prstGeom>
          <a:noFill/>
          <a:ln w="28575">
            <a:solidFill>
              <a:schemeClr val="tx1"/>
            </a:solidFill>
          </a:ln>
        </p:spPr>
        <p:txBody>
          <a:bodyPr wrap="square" rtlCol="0">
            <a:spAutoFit/>
          </a:bodyPr>
          <a:lstStyle/>
          <a:p>
            <a:pPr algn="ctr"/>
            <a:r>
              <a:rPr lang="el-GR" dirty="0"/>
              <a:t>Βεβαιότητα</a:t>
            </a:r>
            <a:endParaRPr lang="en-US" dirty="0"/>
          </a:p>
          <a:p>
            <a:pPr algn="ctr"/>
            <a:r>
              <a:rPr lang="en-US" dirty="0"/>
              <a:t>(certainty)</a:t>
            </a:r>
            <a:endParaRPr lang="el-GR" dirty="0"/>
          </a:p>
        </p:txBody>
      </p:sp>
      <p:sp>
        <p:nvSpPr>
          <p:cNvPr id="6" name="TextBox 5">
            <a:extLst>
              <a:ext uri="{FF2B5EF4-FFF2-40B4-BE49-F238E27FC236}">
                <a16:creationId xmlns:a16="http://schemas.microsoft.com/office/drawing/2014/main" id="{83DF994E-143E-1201-0A87-980E1D4A8972}"/>
              </a:ext>
            </a:extLst>
          </p:cNvPr>
          <p:cNvSpPr txBox="1"/>
          <p:nvPr/>
        </p:nvSpPr>
        <p:spPr>
          <a:xfrm>
            <a:off x="5711300" y="4342608"/>
            <a:ext cx="1677880" cy="646331"/>
          </a:xfrm>
          <a:prstGeom prst="rect">
            <a:avLst/>
          </a:prstGeom>
          <a:noFill/>
          <a:ln w="28575">
            <a:solidFill>
              <a:schemeClr val="tx1"/>
            </a:solidFill>
          </a:ln>
        </p:spPr>
        <p:txBody>
          <a:bodyPr wrap="square" rtlCol="0">
            <a:spAutoFit/>
          </a:bodyPr>
          <a:lstStyle/>
          <a:p>
            <a:pPr algn="ctr"/>
            <a:r>
              <a:rPr lang="el-GR" dirty="0"/>
              <a:t>Ρίσκου</a:t>
            </a:r>
            <a:endParaRPr lang="en-US" dirty="0"/>
          </a:p>
          <a:p>
            <a:pPr algn="ctr"/>
            <a:r>
              <a:rPr lang="en-US" dirty="0"/>
              <a:t>(risk)</a:t>
            </a:r>
            <a:endParaRPr lang="el-GR" dirty="0"/>
          </a:p>
        </p:txBody>
      </p:sp>
      <p:sp>
        <p:nvSpPr>
          <p:cNvPr id="7" name="TextBox 6">
            <a:extLst>
              <a:ext uri="{FF2B5EF4-FFF2-40B4-BE49-F238E27FC236}">
                <a16:creationId xmlns:a16="http://schemas.microsoft.com/office/drawing/2014/main" id="{FC55F6C6-28A0-5BE4-09CA-40005509378F}"/>
              </a:ext>
            </a:extLst>
          </p:cNvPr>
          <p:cNvSpPr txBox="1"/>
          <p:nvPr/>
        </p:nvSpPr>
        <p:spPr>
          <a:xfrm>
            <a:off x="7585968" y="4342608"/>
            <a:ext cx="1677880" cy="646331"/>
          </a:xfrm>
          <a:prstGeom prst="rect">
            <a:avLst/>
          </a:prstGeom>
          <a:noFill/>
          <a:ln w="28575">
            <a:solidFill>
              <a:schemeClr val="tx1"/>
            </a:solidFill>
          </a:ln>
        </p:spPr>
        <p:txBody>
          <a:bodyPr wrap="square" rtlCol="0">
            <a:spAutoFit/>
          </a:bodyPr>
          <a:lstStyle/>
          <a:p>
            <a:pPr algn="ctr"/>
            <a:r>
              <a:rPr lang="el-GR" dirty="0"/>
              <a:t>Αβεβαιότητα</a:t>
            </a:r>
            <a:endParaRPr lang="en-US" dirty="0"/>
          </a:p>
          <a:p>
            <a:pPr algn="ctr"/>
            <a:r>
              <a:rPr lang="en-US" dirty="0"/>
              <a:t>(uncertainty)</a:t>
            </a:r>
            <a:endParaRPr lang="el-GR" dirty="0"/>
          </a:p>
        </p:txBody>
      </p:sp>
      <p:sp>
        <p:nvSpPr>
          <p:cNvPr id="8" name="TextBox 7">
            <a:extLst>
              <a:ext uri="{FF2B5EF4-FFF2-40B4-BE49-F238E27FC236}">
                <a16:creationId xmlns:a16="http://schemas.microsoft.com/office/drawing/2014/main" id="{17DCBAD5-DBD0-75BF-ADE2-342D811D4D8F}"/>
              </a:ext>
            </a:extLst>
          </p:cNvPr>
          <p:cNvSpPr txBox="1"/>
          <p:nvPr/>
        </p:nvSpPr>
        <p:spPr>
          <a:xfrm>
            <a:off x="5711300" y="2779372"/>
            <a:ext cx="1677880" cy="923330"/>
          </a:xfrm>
          <a:prstGeom prst="rect">
            <a:avLst/>
          </a:prstGeom>
          <a:noFill/>
          <a:ln w="28575">
            <a:solidFill>
              <a:schemeClr val="tx1"/>
            </a:solidFill>
          </a:ln>
        </p:spPr>
        <p:txBody>
          <a:bodyPr wrap="square" rtlCol="0">
            <a:spAutoFit/>
          </a:bodyPr>
          <a:lstStyle/>
          <a:p>
            <a:pPr algn="ctr"/>
            <a:r>
              <a:rPr lang="el-GR" dirty="0"/>
              <a:t>Το στέλεχος αποφασίζει σε συνθήκες:</a:t>
            </a:r>
          </a:p>
        </p:txBody>
      </p:sp>
      <p:cxnSp>
        <p:nvCxnSpPr>
          <p:cNvPr id="10" name="Straight Arrow Connector 9">
            <a:extLst>
              <a:ext uri="{FF2B5EF4-FFF2-40B4-BE49-F238E27FC236}">
                <a16:creationId xmlns:a16="http://schemas.microsoft.com/office/drawing/2014/main" id="{1016D6FB-AAEB-2274-0195-1D211E41278B}"/>
              </a:ext>
            </a:extLst>
          </p:cNvPr>
          <p:cNvCxnSpPr>
            <a:stCxn id="8" idx="2"/>
            <a:endCxn id="5" idx="0"/>
          </p:cNvCxnSpPr>
          <p:nvPr/>
        </p:nvCxnSpPr>
        <p:spPr>
          <a:xfrm flipH="1">
            <a:off x="4675572" y="3702702"/>
            <a:ext cx="1874668" cy="6221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4170FEA-F60F-A550-6871-31B704097C3B}"/>
              </a:ext>
            </a:extLst>
          </p:cNvPr>
          <p:cNvCxnSpPr>
            <a:stCxn id="8" idx="2"/>
            <a:endCxn id="6" idx="0"/>
          </p:cNvCxnSpPr>
          <p:nvPr/>
        </p:nvCxnSpPr>
        <p:spPr>
          <a:xfrm>
            <a:off x="6550240" y="3702702"/>
            <a:ext cx="0" cy="639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0E3A7FB-16CB-EDE3-EE8A-4458BC170371}"/>
              </a:ext>
            </a:extLst>
          </p:cNvPr>
          <p:cNvCxnSpPr>
            <a:stCxn id="8" idx="2"/>
            <a:endCxn id="7" idx="0"/>
          </p:cNvCxnSpPr>
          <p:nvPr/>
        </p:nvCxnSpPr>
        <p:spPr>
          <a:xfrm>
            <a:off x="6550240" y="3702702"/>
            <a:ext cx="1874668" cy="639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646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983B-C6E4-32CA-E046-354FC0440650}"/>
              </a:ext>
            </a:extLst>
          </p:cNvPr>
          <p:cNvSpPr>
            <a:spLocks noGrp="1"/>
          </p:cNvSpPr>
          <p:nvPr>
            <p:ph type="title"/>
          </p:nvPr>
        </p:nvSpPr>
        <p:spPr>
          <a:xfrm>
            <a:off x="838200" y="365125"/>
            <a:ext cx="10515600" cy="504887"/>
          </a:xfrm>
        </p:spPr>
        <p:txBody>
          <a:bodyPr>
            <a:normAutofit/>
          </a:bodyPr>
          <a:lstStyle/>
          <a:p>
            <a:pPr algn="ctr"/>
            <a:r>
              <a:rPr lang="el-GR" sz="2400" b="1" dirty="0">
                <a:latin typeface="+mn-lt"/>
              </a:rPr>
              <a:t>Διαδικασία λήψης απόφασης </a:t>
            </a:r>
          </a:p>
        </p:txBody>
      </p:sp>
      <p:sp>
        <p:nvSpPr>
          <p:cNvPr id="3" name="Content Placeholder 2">
            <a:extLst>
              <a:ext uri="{FF2B5EF4-FFF2-40B4-BE49-F238E27FC236}">
                <a16:creationId xmlns:a16="http://schemas.microsoft.com/office/drawing/2014/main" id="{FC06560F-8EAB-A177-8763-D1F1DC29EF0A}"/>
              </a:ext>
            </a:extLst>
          </p:cNvPr>
          <p:cNvSpPr>
            <a:spLocks noGrp="1"/>
          </p:cNvSpPr>
          <p:nvPr>
            <p:ph idx="1"/>
          </p:nvPr>
        </p:nvSpPr>
        <p:spPr>
          <a:xfrm>
            <a:off x="838200" y="795815"/>
            <a:ext cx="10515600" cy="5631618"/>
          </a:xfrm>
        </p:spPr>
        <p:txBody>
          <a:bodyPr>
            <a:normAutofit lnSpcReduction="10000"/>
          </a:bodyPr>
          <a:lstStyle/>
          <a:p>
            <a:pPr marL="0" indent="0" algn="ctr" eaLnBrk="1" hangingPunct="1">
              <a:buFontTx/>
              <a:buNone/>
            </a:pPr>
            <a:r>
              <a:rPr lang="el-GR" altLang="el-GR" sz="2000" dirty="0"/>
              <a:t>Ορισμός προβλήματος</a:t>
            </a:r>
          </a:p>
          <a:p>
            <a:pPr marL="0" indent="0" algn="ctr" eaLnBrk="1" hangingPunct="1">
              <a:buFontTx/>
              <a:buNone/>
            </a:pPr>
            <a:endParaRPr lang="en-US" altLang="el-GR" sz="2000" dirty="0"/>
          </a:p>
          <a:p>
            <a:pPr marL="0" indent="0" algn="ctr" eaLnBrk="1" hangingPunct="1">
              <a:buFontTx/>
              <a:buNone/>
            </a:pPr>
            <a:r>
              <a:rPr lang="el-GR" altLang="el-GR" sz="2000" dirty="0"/>
              <a:t>Ορισμός κριτηρίων</a:t>
            </a:r>
          </a:p>
          <a:p>
            <a:pPr marL="0" indent="0" algn="ctr" eaLnBrk="1" hangingPunct="1">
              <a:buFontTx/>
              <a:buNone/>
            </a:pPr>
            <a:endParaRPr lang="el-GR" altLang="el-GR" sz="2000" dirty="0"/>
          </a:p>
          <a:p>
            <a:pPr marL="0" indent="0" algn="ctr" eaLnBrk="1" hangingPunct="1">
              <a:buFontTx/>
              <a:buNone/>
            </a:pPr>
            <a:r>
              <a:rPr lang="el-GR" altLang="el-GR" sz="2000" dirty="0"/>
              <a:t>Καθορισμός συντελεστών βαρύτητας για κάθε κριτήριο</a:t>
            </a:r>
          </a:p>
          <a:p>
            <a:pPr marL="0" indent="0" algn="ctr" eaLnBrk="1" hangingPunct="1">
              <a:buFontTx/>
              <a:buNone/>
            </a:pPr>
            <a:endParaRPr lang="el-GR" altLang="el-GR" sz="2000" dirty="0"/>
          </a:p>
          <a:p>
            <a:pPr marL="0" indent="0" algn="ctr" eaLnBrk="1" hangingPunct="1">
              <a:buFontTx/>
              <a:buNone/>
            </a:pPr>
            <a:r>
              <a:rPr lang="el-GR" altLang="el-GR" sz="2000" dirty="0"/>
              <a:t>Διατύπωση εναλλακτικών λύσεων</a:t>
            </a:r>
          </a:p>
          <a:p>
            <a:pPr marL="0" indent="0" algn="ctr" eaLnBrk="1" hangingPunct="1">
              <a:buFontTx/>
              <a:buNone/>
            </a:pPr>
            <a:endParaRPr lang="el-GR" altLang="el-GR" sz="2000" dirty="0"/>
          </a:p>
          <a:p>
            <a:pPr marL="0" indent="0" algn="ctr" eaLnBrk="1" hangingPunct="1">
              <a:buFontTx/>
              <a:buNone/>
            </a:pPr>
            <a:r>
              <a:rPr lang="el-GR" altLang="el-GR" sz="2000" dirty="0"/>
              <a:t>Αξιολόγηση εναλλακτικών λύσεων</a:t>
            </a:r>
          </a:p>
          <a:p>
            <a:pPr marL="0" indent="0" algn="ctr" eaLnBrk="1" hangingPunct="1">
              <a:buFontTx/>
              <a:buNone/>
            </a:pPr>
            <a:endParaRPr lang="el-GR" altLang="el-GR" sz="2000" dirty="0"/>
          </a:p>
          <a:p>
            <a:pPr marL="0" indent="0" algn="ctr" eaLnBrk="1" hangingPunct="1">
              <a:buFontTx/>
              <a:buNone/>
            </a:pPr>
            <a:r>
              <a:rPr lang="el-GR" altLang="el-GR" sz="2000" dirty="0"/>
              <a:t>Επιλογή καλύτερης εναλλακτικής λύσης</a:t>
            </a:r>
          </a:p>
          <a:p>
            <a:pPr marL="0" indent="0" algn="ctr" eaLnBrk="1" hangingPunct="1">
              <a:buFontTx/>
              <a:buNone/>
            </a:pPr>
            <a:endParaRPr lang="el-GR" altLang="el-GR" sz="2000" dirty="0"/>
          </a:p>
          <a:p>
            <a:pPr marL="0" indent="0" algn="ctr" eaLnBrk="1" hangingPunct="1">
              <a:buFontTx/>
              <a:buNone/>
            </a:pPr>
            <a:r>
              <a:rPr lang="el-GR" altLang="el-GR" sz="2000" dirty="0"/>
              <a:t>Υλοποίηση απόφασης </a:t>
            </a:r>
          </a:p>
          <a:p>
            <a:pPr marL="0" indent="0" algn="ctr" eaLnBrk="1" hangingPunct="1">
              <a:buFontTx/>
              <a:buNone/>
            </a:pPr>
            <a:endParaRPr lang="el-GR" altLang="el-GR" sz="2000" dirty="0"/>
          </a:p>
          <a:p>
            <a:pPr marL="0" indent="0" algn="ctr" eaLnBrk="1" hangingPunct="1">
              <a:buFontTx/>
              <a:buNone/>
            </a:pPr>
            <a:r>
              <a:rPr lang="el-GR" altLang="el-GR" sz="2000" dirty="0"/>
              <a:t>Αξιολόγηση αποτελέσματος</a:t>
            </a:r>
          </a:p>
          <a:p>
            <a:endParaRPr lang="el-GR" sz="2000" dirty="0"/>
          </a:p>
        </p:txBody>
      </p:sp>
      <p:sp>
        <p:nvSpPr>
          <p:cNvPr id="4" name="Arrow: Down 3">
            <a:extLst>
              <a:ext uri="{FF2B5EF4-FFF2-40B4-BE49-F238E27FC236}">
                <a16:creationId xmlns:a16="http://schemas.microsoft.com/office/drawing/2014/main" id="{3ED2710C-C566-65FC-EC15-3EFEB094A883}"/>
              </a:ext>
            </a:extLst>
          </p:cNvPr>
          <p:cNvSpPr/>
          <p:nvPr/>
        </p:nvSpPr>
        <p:spPr>
          <a:xfrm>
            <a:off x="5845942" y="1215640"/>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F6123966-D017-AE36-6A7E-5A6A72279946}"/>
              </a:ext>
            </a:extLst>
          </p:cNvPr>
          <p:cNvSpPr/>
          <p:nvPr/>
        </p:nvSpPr>
        <p:spPr>
          <a:xfrm>
            <a:off x="5845941" y="1894905"/>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Arrow: Down 5">
            <a:extLst>
              <a:ext uri="{FF2B5EF4-FFF2-40B4-BE49-F238E27FC236}">
                <a16:creationId xmlns:a16="http://schemas.microsoft.com/office/drawing/2014/main" id="{B559CA1C-2B9C-EC20-AF99-E0342E3399D8}"/>
              </a:ext>
            </a:extLst>
          </p:cNvPr>
          <p:cNvSpPr/>
          <p:nvPr/>
        </p:nvSpPr>
        <p:spPr>
          <a:xfrm>
            <a:off x="5845941" y="2614173"/>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Arrow: Down 6">
            <a:extLst>
              <a:ext uri="{FF2B5EF4-FFF2-40B4-BE49-F238E27FC236}">
                <a16:creationId xmlns:a16="http://schemas.microsoft.com/office/drawing/2014/main" id="{E2F992ED-96EA-F83B-81A4-88723E55C25A}"/>
              </a:ext>
            </a:extLst>
          </p:cNvPr>
          <p:cNvSpPr/>
          <p:nvPr/>
        </p:nvSpPr>
        <p:spPr>
          <a:xfrm>
            <a:off x="5845940" y="3400147"/>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Arrow: Down 7">
            <a:extLst>
              <a:ext uri="{FF2B5EF4-FFF2-40B4-BE49-F238E27FC236}">
                <a16:creationId xmlns:a16="http://schemas.microsoft.com/office/drawing/2014/main" id="{FFE8272F-69C8-A38F-021A-6C1D25B6ED32}"/>
              </a:ext>
            </a:extLst>
          </p:cNvPr>
          <p:cNvSpPr/>
          <p:nvPr/>
        </p:nvSpPr>
        <p:spPr>
          <a:xfrm>
            <a:off x="5871098" y="4119415"/>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30897427-86F8-C364-3115-34443862EC82}"/>
              </a:ext>
            </a:extLst>
          </p:cNvPr>
          <p:cNvSpPr/>
          <p:nvPr/>
        </p:nvSpPr>
        <p:spPr>
          <a:xfrm>
            <a:off x="5882935" y="4838683"/>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Arrow: Down 9">
            <a:extLst>
              <a:ext uri="{FF2B5EF4-FFF2-40B4-BE49-F238E27FC236}">
                <a16:creationId xmlns:a16="http://schemas.microsoft.com/office/drawing/2014/main" id="{0881A249-471F-DD2C-F834-23574892BF00}"/>
              </a:ext>
            </a:extLst>
          </p:cNvPr>
          <p:cNvSpPr/>
          <p:nvPr/>
        </p:nvSpPr>
        <p:spPr>
          <a:xfrm>
            <a:off x="5882934" y="5652829"/>
            <a:ext cx="213065" cy="248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9044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C4DA-C76B-FF8D-EAC4-FA68168FFA48}"/>
              </a:ext>
            </a:extLst>
          </p:cNvPr>
          <p:cNvSpPr>
            <a:spLocks noGrp="1"/>
          </p:cNvSpPr>
          <p:nvPr>
            <p:ph type="title"/>
          </p:nvPr>
        </p:nvSpPr>
        <p:spPr>
          <a:xfrm>
            <a:off x="838200" y="365125"/>
            <a:ext cx="10515600" cy="593663"/>
          </a:xfrm>
        </p:spPr>
        <p:txBody>
          <a:bodyPr>
            <a:normAutofit/>
          </a:bodyPr>
          <a:lstStyle/>
          <a:p>
            <a:pPr algn="ctr"/>
            <a:r>
              <a:rPr lang="el-GR" sz="2400" b="1" dirty="0">
                <a:latin typeface="+mn-lt"/>
              </a:rPr>
              <a:t>Παράδειγμα 1/2 </a:t>
            </a:r>
            <a:endParaRPr lang="el-GR" sz="2400" dirty="0"/>
          </a:p>
        </p:txBody>
      </p:sp>
      <p:sp>
        <p:nvSpPr>
          <p:cNvPr id="4" name="TextBox 3">
            <a:extLst>
              <a:ext uri="{FF2B5EF4-FFF2-40B4-BE49-F238E27FC236}">
                <a16:creationId xmlns:a16="http://schemas.microsoft.com/office/drawing/2014/main" id="{012B14A0-7F64-C905-CACB-C65F58E8E266}"/>
              </a:ext>
            </a:extLst>
          </p:cNvPr>
          <p:cNvSpPr txBox="1"/>
          <p:nvPr/>
        </p:nvSpPr>
        <p:spPr>
          <a:xfrm>
            <a:off x="2589650" y="857989"/>
            <a:ext cx="6827667" cy="646331"/>
          </a:xfrm>
          <a:prstGeom prst="rect">
            <a:avLst/>
          </a:prstGeom>
          <a:noFill/>
          <a:ln w="19050">
            <a:solidFill>
              <a:schemeClr val="tx1"/>
            </a:solidFill>
          </a:ln>
        </p:spPr>
        <p:txBody>
          <a:bodyPr wrap="square" rtlCol="0">
            <a:spAutoFit/>
          </a:bodyPr>
          <a:lstStyle/>
          <a:p>
            <a:pPr algn="ctr"/>
            <a:r>
              <a:rPr lang="el-GR" dirty="0"/>
              <a:t>Αναγνώριση προβλήματος</a:t>
            </a:r>
          </a:p>
          <a:p>
            <a:pPr algn="ctr"/>
            <a:r>
              <a:rPr lang="el-GR" dirty="0"/>
              <a:t>(η εταιρία χρειάζεται να αγοράσει ένα φορτηγάκι για μεταφορές)</a:t>
            </a:r>
          </a:p>
        </p:txBody>
      </p:sp>
      <p:sp>
        <p:nvSpPr>
          <p:cNvPr id="5" name="Arrow: Down 4">
            <a:extLst>
              <a:ext uri="{FF2B5EF4-FFF2-40B4-BE49-F238E27FC236}">
                <a16:creationId xmlns:a16="http://schemas.microsoft.com/office/drawing/2014/main" id="{EC818881-C549-852F-1FF5-4010AB3A9CEA}"/>
              </a:ext>
            </a:extLst>
          </p:cNvPr>
          <p:cNvSpPr/>
          <p:nvPr/>
        </p:nvSpPr>
        <p:spPr>
          <a:xfrm>
            <a:off x="5336959" y="1513196"/>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4D6A1566-FD70-986C-3FB7-57287D58533A}"/>
              </a:ext>
            </a:extLst>
          </p:cNvPr>
          <p:cNvSpPr txBox="1"/>
          <p:nvPr/>
        </p:nvSpPr>
        <p:spPr>
          <a:xfrm>
            <a:off x="2589649" y="2990604"/>
            <a:ext cx="6827668" cy="646331"/>
          </a:xfrm>
          <a:prstGeom prst="rect">
            <a:avLst/>
          </a:prstGeom>
          <a:noFill/>
          <a:ln w="19050">
            <a:solidFill>
              <a:schemeClr val="tx1"/>
            </a:solidFill>
          </a:ln>
        </p:spPr>
        <p:txBody>
          <a:bodyPr wrap="square" rtlCol="0">
            <a:spAutoFit/>
          </a:bodyPr>
          <a:lstStyle/>
          <a:p>
            <a:pPr algn="ctr"/>
            <a:r>
              <a:rPr lang="el-GR" dirty="0"/>
              <a:t>Βαρύτητα κριτηρίων: ασφάλεια 10, κατανάλωση καυσίμου 8, αξιοπιστία 6, πρακτικότητα 5, τιμή 8 , χωρητικότητα 9</a:t>
            </a:r>
          </a:p>
        </p:txBody>
      </p:sp>
      <p:sp>
        <p:nvSpPr>
          <p:cNvPr id="7" name="Arrow: Down 6">
            <a:extLst>
              <a:ext uri="{FF2B5EF4-FFF2-40B4-BE49-F238E27FC236}">
                <a16:creationId xmlns:a16="http://schemas.microsoft.com/office/drawing/2014/main" id="{2BBB7845-28C8-62F1-65B4-0DF14BA93985}"/>
              </a:ext>
            </a:extLst>
          </p:cNvPr>
          <p:cNvSpPr/>
          <p:nvPr/>
        </p:nvSpPr>
        <p:spPr>
          <a:xfrm>
            <a:off x="5336959" y="3616482"/>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06731110-6554-3449-3A92-1F4C3B8F9411}"/>
              </a:ext>
            </a:extLst>
          </p:cNvPr>
          <p:cNvSpPr txBox="1"/>
          <p:nvPr/>
        </p:nvSpPr>
        <p:spPr>
          <a:xfrm>
            <a:off x="2589649" y="5052327"/>
            <a:ext cx="6827668" cy="646331"/>
          </a:xfrm>
          <a:prstGeom prst="rect">
            <a:avLst/>
          </a:prstGeom>
          <a:noFill/>
          <a:ln w="19050">
            <a:solidFill>
              <a:schemeClr val="tx1"/>
            </a:solidFill>
          </a:ln>
        </p:spPr>
        <p:txBody>
          <a:bodyPr wrap="square" rtlCol="0">
            <a:spAutoFit/>
          </a:bodyPr>
          <a:lstStyle/>
          <a:p>
            <a:pPr algn="ctr"/>
            <a:r>
              <a:rPr lang="el-GR" dirty="0"/>
              <a:t>Αξιολόγηση ενναλακτικών λύσεων</a:t>
            </a:r>
          </a:p>
          <a:p>
            <a:pPr algn="ctr"/>
            <a:r>
              <a:rPr lang="el-GR" dirty="0"/>
              <a:t>χρησιμοποιώντας </a:t>
            </a:r>
            <a:r>
              <a:rPr lang="el-GR" sz="1800" dirty="0"/>
              <a:t>κρίση ή/και διαίσθηση  </a:t>
            </a:r>
          </a:p>
        </p:txBody>
      </p:sp>
      <p:sp>
        <p:nvSpPr>
          <p:cNvPr id="9" name="TextBox 8">
            <a:extLst>
              <a:ext uri="{FF2B5EF4-FFF2-40B4-BE49-F238E27FC236}">
                <a16:creationId xmlns:a16="http://schemas.microsoft.com/office/drawing/2014/main" id="{3EB9DD62-7310-294A-BBF8-60B2026E2FFF}"/>
              </a:ext>
            </a:extLst>
          </p:cNvPr>
          <p:cNvSpPr txBox="1"/>
          <p:nvPr/>
        </p:nvSpPr>
        <p:spPr>
          <a:xfrm>
            <a:off x="2589649" y="6100626"/>
            <a:ext cx="6891702" cy="646331"/>
          </a:xfrm>
          <a:prstGeom prst="rect">
            <a:avLst/>
          </a:prstGeom>
          <a:noFill/>
          <a:ln w="19050">
            <a:solidFill>
              <a:schemeClr val="tx1"/>
            </a:solidFill>
          </a:ln>
        </p:spPr>
        <p:txBody>
          <a:bodyPr wrap="square" rtlCol="0">
            <a:spAutoFit/>
          </a:bodyPr>
          <a:lstStyle/>
          <a:p>
            <a:pPr algn="ctr"/>
            <a:r>
              <a:rPr lang="el-GR" dirty="0"/>
              <a:t>Επιλογή  της ενναλακτικής λύσης</a:t>
            </a:r>
          </a:p>
          <a:p>
            <a:pPr algn="ctr"/>
            <a:r>
              <a:rPr lang="el-GR" dirty="0"/>
              <a:t>(</a:t>
            </a:r>
            <a:r>
              <a:rPr lang="en-US" sz="1800" b="0" dirty="0">
                <a:solidFill>
                  <a:schemeClr val="tx1"/>
                </a:solidFill>
              </a:rPr>
              <a:t>Toyota</a:t>
            </a:r>
            <a:r>
              <a:rPr lang="el-GR" sz="1800" b="0" dirty="0">
                <a:solidFill>
                  <a:schemeClr val="tx1"/>
                </a:solidFill>
              </a:rPr>
              <a:t>)</a:t>
            </a:r>
          </a:p>
        </p:txBody>
      </p:sp>
      <p:sp>
        <p:nvSpPr>
          <p:cNvPr id="10" name="Arrow: Down 9">
            <a:extLst>
              <a:ext uri="{FF2B5EF4-FFF2-40B4-BE49-F238E27FC236}">
                <a16:creationId xmlns:a16="http://schemas.microsoft.com/office/drawing/2014/main" id="{34718C25-13C0-A82D-571F-76B9AC7D3455}"/>
              </a:ext>
            </a:extLst>
          </p:cNvPr>
          <p:cNvSpPr/>
          <p:nvPr/>
        </p:nvSpPr>
        <p:spPr>
          <a:xfrm>
            <a:off x="5336959" y="4635714"/>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a:extLst>
              <a:ext uri="{FF2B5EF4-FFF2-40B4-BE49-F238E27FC236}">
                <a16:creationId xmlns:a16="http://schemas.microsoft.com/office/drawing/2014/main" id="{344BF15F-45E1-9044-C07A-72661F1A98F7}"/>
              </a:ext>
            </a:extLst>
          </p:cNvPr>
          <p:cNvPicPr>
            <a:picLocks noChangeAspect="1"/>
          </p:cNvPicPr>
          <p:nvPr/>
        </p:nvPicPr>
        <p:blipFill>
          <a:blip r:embed="rId2"/>
          <a:stretch>
            <a:fillRect/>
          </a:stretch>
        </p:blipFill>
        <p:spPr>
          <a:xfrm>
            <a:off x="67730" y="142758"/>
            <a:ext cx="2859272" cy="807154"/>
          </a:xfrm>
          <a:prstGeom prst="rect">
            <a:avLst/>
          </a:prstGeom>
        </p:spPr>
      </p:pic>
      <p:sp>
        <p:nvSpPr>
          <p:cNvPr id="12" name="TextBox 11">
            <a:extLst>
              <a:ext uri="{FF2B5EF4-FFF2-40B4-BE49-F238E27FC236}">
                <a16:creationId xmlns:a16="http://schemas.microsoft.com/office/drawing/2014/main" id="{72FCB8BA-54B8-2FBA-8AE4-4AAD02E26AD8}"/>
              </a:ext>
            </a:extLst>
          </p:cNvPr>
          <p:cNvSpPr txBox="1"/>
          <p:nvPr/>
        </p:nvSpPr>
        <p:spPr>
          <a:xfrm>
            <a:off x="2589649" y="1955645"/>
            <a:ext cx="6827668" cy="646331"/>
          </a:xfrm>
          <a:prstGeom prst="rect">
            <a:avLst/>
          </a:prstGeom>
          <a:noFill/>
          <a:ln w="19050">
            <a:solidFill>
              <a:schemeClr val="tx1"/>
            </a:solidFill>
          </a:ln>
        </p:spPr>
        <p:txBody>
          <a:bodyPr wrap="square" rtlCol="0">
            <a:spAutoFit/>
          </a:bodyPr>
          <a:lstStyle/>
          <a:p>
            <a:pPr algn="ctr"/>
            <a:r>
              <a:rPr lang="el-GR" dirty="0"/>
              <a:t>Εντοπισμός κριτηρίων: ασφάλεια, κατανάλωση καυσίμου, αξιοπιστία, πρακτικότητα, τιμή, χωρητικότητα</a:t>
            </a:r>
          </a:p>
        </p:txBody>
      </p:sp>
      <p:sp>
        <p:nvSpPr>
          <p:cNvPr id="13" name="Arrow: Down 12">
            <a:extLst>
              <a:ext uri="{FF2B5EF4-FFF2-40B4-BE49-F238E27FC236}">
                <a16:creationId xmlns:a16="http://schemas.microsoft.com/office/drawing/2014/main" id="{4F52B2F0-4AF2-30D9-E992-A4D995BC4156}"/>
              </a:ext>
            </a:extLst>
          </p:cNvPr>
          <p:cNvSpPr/>
          <p:nvPr/>
        </p:nvSpPr>
        <p:spPr>
          <a:xfrm>
            <a:off x="5328934" y="2599989"/>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Arrow: Down 13">
            <a:extLst>
              <a:ext uri="{FF2B5EF4-FFF2-40B4-BE49-F238E27FC236}">
                <a16:creationId xmlns:a16="http://schemas.microsoft.com/office/drawing/2014/main" id="{A177AAF1-D8DB-770B-499C-AD5E69293A6D}"/>
              </a:ext>
            </a:extLst>
          </p:cNvPr>
          <p:cNvSpPr/>
          <p:nvPr/>
        </p:nvSpPr>
        <p:spPr>
          <a:xfrm>
            <a:off x="5328934" y="5698658"/>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1339823C-AEF5-905A-5F4A-3D0868C2C5E2}"/>
              </a:ext>
            </a:extLst>
          </p:cNvPr>
          <p:cNvSpPr txBox="1"/>
          <p:nvPr/>
        </p:nvSpPr>
        <p:spPr>
          <a:xfrm>
            <a:off x="2589649" y="3989383"/>
            <a:ext cx="6827668" cy="646331"/>
          </a:xfrm>
          <a:prstGeom prst="rect">
            <a:avLst/>
          </a:prstGeom>
          <a:noFill/>
          <a:ln w="19050">
            <a:solidFill>
              <a:schemeClr val="tx1"/>
            </a:solidFill>
          </a:ln>
        </p:spPr>
        <p:txBody>
          <a:bodyPr wrap="square" rtlCol="0">
            <a:spAutoFit/>
          </a:bodyPr>
          <a:lstStyle/>
          <a:p>
            <a:pPr algn="ctr"/>
            <a:r>
              <a:rPr lang="el-GR" dirty="0"/>
              <a:t>Εντοπισμός φορτηγών</a:t>
            </a:r>
          </a:p>
          <a:p>
            <a:pPr algn="ctr"/>
            <a:r>
              <a:rPr lang="en-US" sz="1800" dirty="0"/>
              <a:t>F</a:t>
            </a:r>
            <a:r>
              <a:rPr lang="en-US" dirty="0"/>
              <a:t>ord, BMW, Toyota, Honda </a:t>
            </a:r>
            <a:endParaRPr lang="el-GR" sz="1800" dirty="0"/>
          </a:p>
        </p:txBody>
      </p:sp>
    </p:spTree>
    <p:extLst>
      <p:ext uri="{BB962C8B-B14F-4D97-AF65-F5344CB8AC3E}">
        <p14:creationId xmlns:p14="http://schemas.microsoft.com/office/powerpoint/2010/main" val="14721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A526-2AE1-C00C-1C3E-02532257E78C}"/>
              </a:ext>
            </a:extLst>
          </p:cNvPr>
          <p:cNvSpPr>
            <a:spLocks noGrp="1"/>
          </p:cNvSpPr>
          <p:nvPr>
            <p:ph type="title"/>
          </p:nvPr>
        </p:nvSpPr>
        <p:spPr>
          <a:xfrm>
            <a:off x="838200" y="773499"/>
            <a:ext cx="10515600" cy="469376"/>
          </a:xfrm>
        </p:spPr>
        <p:txBody>
          <a:bodyPr>
            <a:noAutofit/>
          </a:bodyPr>
          <a:lstStyle/>
          <a:p>
            <a:pPr algn="ctr"/>
            <a:r>
              <a:rPr lang="el-GR" sz="2400" b="1" dirty="0">
                <a:latin typeface="+mn-lt"/>
              </a:rPr>
              <a:t>Παράδειγμα 2/2 </a:t>
            </a:r>
            <a:br>
              <a:rPr lang="el-GR" sz="2400" b="1" dirty="0">
                <a:latin typeface="+mn-lt"/>
              </a:rPr>
            </a:br>
            <a:r>
              <a:rPr lang="el-GR" sz="2400" dirty="0">
                <a:latin typeface="+mn-lt"/>
              </a:rPr>
              <a:t>Αξιολόγηση ενναλακτικών λύσεων</a:t>
            </a:r>
            <a:br>
              <a:rPr lang="el-GR" sz="2400" dirty="0">
                <a:latin typeface="+mn-lt"/>
              </a:rPr>
            </a:br>
            <a:endParaRPr lang="el-GR" sz="2400" dirty="0">
              <a:latin typeface="+mn-lt"/>
            </a:endParaRPr>
          </a:p>
        </p:txBody>
      </p:sp>
      <p:graphicFrame>
        <p:nvGraphicFramePr>
          <p:cNvPr id="4" name="Table 16">
            <a:extLst>
              <a:ext uri="{FF2B5EF4-FFF2-40B4-BE49-F238E27FC236}">
                <a16:creationId xmlns:a16="http://schemas.microsoft.com/office/drawing/2014/main" id="{683E8A3B-C458-097A-56DE-4DB14F7EF45E}"/>
              </a:ext>
            </a:extLst>
          </p:cNvPr>
          <p:cNvGraphicFramePr>
            <a:graphicFrameLocks noGrp="1"/>
          </p:cNvGraphicFramePr>
          <p:nvPr>
            <p:extLst>
              <p:ext uri="{D42A27DB-BD31-4B8C-83A1-F6EECF244321}">
                <p14:modId xmlns:p14="http://schemas.microsoft.com/office/powerpoint/2010/main" val="896231670"/>
              </p:ext>
            </p:extLst>
          </p:nvPr>
        </p:nvGraphicFramePr>
        <p:xfrm>
          <a:off x="838200" y="1679014"/>
          <a:ext cx="3840332" cy="2062480"/>
        </p:xfrm>
        <a:graphic>
          <a:graphicData uri="http://schemas.openxmlformats.org/drawingml/2006/table">
            <a:tbl>
              <a:tblPr firstRow="1" bandRow="1">
                <a:tableStyleId>{5C22544A-7EE6-4342-B048-85BDC9FD1C3A}</a:tableStyleId>
              </a:tblPr>
              <a:tblGrid>
                <a:gridCol w="1354584">
                  <a:extLst>
                    <a:ext uri="{9D8B030D-6E8A-4147-A177-3AD203B41FA5}">
                      <a16:colId xmlns:a16="http://schemas.microsoft.com/office/drawing/2014/main" val="1853182846"/>
                    </a:ext>
                  </a:extLst>
                </a:gridCol>
                <a:gridCol w="1212049">
                  <a:extLst>
                    <a:ext uri="{9D8B030D-6E8A-4147-A177-3AD203B41FA5}">
                      <a16:colId xmlns:a16="http://schemas.microsoft.com/office/drawing/2014/main" val="3162212521"/>
                    </a:ext>
                  </a:extLst>
                </a:gridCol>
                <a:gridCol w="1273699">
                  <a:extLst>
                    <a:ext uri="{9D8B030D-6E8A-4147-A177-3AD203B41FA5}">
                      <a16:colId xmlns:a16="http://schemas.microsoft.com/office/drawing/2014/main" val="2927629533"/>
                    </a:ext>
                  </a:extLst>
                </a:gridCol>
              </a:tblGrid>
              <a:tr h="434350">
                <a:tc>
                  <a:txBody>
                    <a:bodyPr/>
                    <a:lstStyle/>
                    <a:p>
                      <a:r>
                        <a:rPr lang="el-GR" sz="1600" b="0" dirty="0">
                          <a:solidFill>
                            <a:schemeClr val="tx1"/>
                          </a:solidFill>
                        </a:rPr>
                        <a:t>Εναλλακτικές επιλογές</a:t>
                      </a:r>
                    </a:p>
                  </a:txBody>
                  <a:tcPr/>
                </a:tc>
                <a:tc>
                  <a:txBody>
                    <a:bodyPr/>
                    <a:lstStyle/>
                    <a:p>
                      <a:pPr algn="ctr"/>
                      <a:r>
                        <a:rPr lang="el-GR" sz="1600" b="0" dirty="0">
                          <a:solidFill>
                            <a:schemeClr val="tx1"/>
                          </a:solidFill>
                        </a:rPr>
                        <a:t>Ασφάλεια (10)</a:t>
                      </a:r>
                    </a:p>
                  </a:txBody>
                  <a:tcPr/>
                </a:tc>
                <a:tc>
                  <a:txBody>
                    <a:bodyPr/>
                    <a:lstStyle/>
                    <a:p>
                      <a:r>
                        <a:rPr lang="el-GR" sz="1600" b="0" dirty="0">
                          <a:solidFill>
                            <a:schemeClr val="tx1"/>
                          </a:solidFill>
                        </a:rPr>
                        <a:t>κατανάλωση καυσίμου (8)</a:t>
                      </a:r>
                    </a:p>
                  </a:txBody>
                  <a:tcPr/>
                </a:tc>
                <a:extLst>
                  <a:ext uri="{0D108BD9-81ED-4DB2-BD59-A6C34878D82A}">
                    <a16:rowId xmlns:a16="http://schemas.microsoft.com/office/drawing/2014/main" val="3013762025"/>
                  </a:ext>
                </a:extLst>
              </a:tr>
              <a:tr h="370840">
                <a:tc>
                  <a:txBody>
                    <a:bodyPr/>
                    <a:lstStyle/>
                    <a:p>
                      <a:r>
                        <a:rPr lang="en-US" sz="1600" b="0" dirty="0">
                          <a:solidFill>
                            <a:schemeClr val="tx1"/>
                          </a:solidFill>
                        </a:rPr>
                        <a:t>Ford</a:t>
                      </a:r>
                      <a:endParaRPr lang="el-GR" sz="1600" b="0" dirty="0">
                        <a:solidFill>
                          <a:schemeClr val="tx1"/>
                        </a:solidFill>
                      </a:endParaRPr>
                    </a:p>
                  </a:txBody>
                  <a:tcPr/>
                </a:tc>
                <a:tc>
                  <a:txBody>
                    <a:bodyPr/>
                    <a:lstStyle/>
                    <a:p>
                      <a:pPr algn="ctr"/>
                      <a:r>
                        <a:rPr lang="el-GR" sz="1600" b="0" dirty="0">
                          <a:solidFill>
                            <a:schemeClr val="tx1"/>
                          </a:solidFill>
                        </a:rPr>
                        <a:t>2 *10=20</a:t>
                      </a:r>
                    </a:p>
                  </a:txBody>
                  <a:tcPr/>
                </a:tc>
                <a:tc>
                  <a:txBody>
                    <a:bodyPr/>
                    <a:lstStyle/>
                    <a:p>
                      <a:pPr algn="ctr"/>
                      <a:r>
                        <a:rPr lang="el-GR" sz="1600" b="0" dirty="0">
                          <a:solidFill>
                            <a:schemeClr val="tx1"/>
                          </a:solidFill>
                        </a:rPr>
                        <a:t>6*8=48</a:t>
                      </a:r>
                    </a:p>
                  </a:txBody>
                  <a:tcPr/>
                </a:tc>
                <a:extLst>
                  <a:ext uri="{0D108BD9-81ED-4DB2-BD59-A6C34878D82A}">
                    <a16:rowId xmlns:a16="http://schemas.microsoft.com/office/drawing/2014/main" val="1349313497"/>
                  </a:ext>
                </a:extLst>
              </a:tr>
              <a:tr h="370840">
                <a:tc>
                  <a:txBody>
                    <a:bodyPr/>
                    <a:lstStyle/>
                    <a:p>
                      <a:r>
                        <a:rPr lang="en-US" sz="1600" b="0" dirty="0">
                          <a:solidFill>
                            <a:schemeClr val="tx1"/>
                          </a:solidFill>
                        </a:rPr>
                        <a:t>BMW</a:t>
                      </a:r>
                      <a:endParaRPr lang="el-GR" sz="1600" b="0" dirty="0">
                        <a:solidFill>
                          <a:schemeClr val="tx1"/>
                        </a:solidFill>
                      </a:endParaRPr>
                    </a:p>
                  </a:txBody>
                  <a:tcPr/>
                </a:tc>
                <a:tc>
                  <a:txBody>
                    <a:bodyPr/>
                    <a:lstStyle/>
                    <a:p>
                      <a:pPr algn="ctr"/>
                      <a:r>
                        <a:rPr lang="el-GR" sz="1600" b="0" dirty="0">
                          <a:solidFill>
                            <a:schemeClr val="tx1"/>
                          </a:solidFill>
                        </a:rPr>
                        <a:t>9*10=90</a:t>
                      </a:r>
                    </a:p>
                  </a:txBody>
                  <a:tcPr/>
                </a:tc>
                <a:tc>
                  <a:txBody>
                    <a:bodyPr/>
                    <a:lstStyle/>
                    <a:p>
                      <a:pPr algn="ctr"/>
                      <a:r>
                        <a:rPr lang="el-GR" sz="1600" b="0" dirty="0">
                          <a:solidFill>
                            <a:schemeClr val="tx1"/>
                          </a:solidFill>
                        </a:rPr>
                        <a:t>7*8=56</a:t>
                      </a:r>
                    </a:p>
                  </a:txBody>
                  <a:tcPr/>
                </a:tc>
                <a:extLst>
                  <a:ext uri="{0D108BD9-81ED-4DB2-BD59-A6C34878D82A}">
                    <a16:rowId xmlns:a16="http://schemas.microsoft.com/office/drawing/2014/main" val="1892424779"/>
                  </a:ext>
                </a:extLst>
              </a:tr>
              <a:tr h="370840">
                <a:tc>
                  <a:txBody>
                    <a:bodyPr/>
                    <a:lstStyle/>
                    <a:p>
                      <a:r>
                        <a:rPr lang="en-US" sz="1600" b="0" dirty="0">
                          <a:solidFill>
                            <a:schemeClr val="tx1"/>
                          </a:solidFill>
                        </a:rPr>
                        <a:t>Toyota</a:t>
                      </a:r>
                      <a:endParaRPr lang="el-GR" sz="1600" b="0" dirty="0">
                        <a:solidFill>
                          <a:schemeClr val="tx1"/>
                        </a:solidFill>
                      </a:endParaRPr>
                    </a:p>
                  </a:txBody>
                  <a:tcPr/>
                </a:tc>
                <a:tc>
                  <a:txBody>
                    <a:bodyPr/>
                    <a:lstStyle/>
                    <a:p>
                      <a:pPr algn="ctr"/>
                      <a:r>
                        <a:rPr lang="el-GR" sz="1600" b="0" dirty="0">
                          <a:solidFill>
                            <a:schemeClr val="tx1"/>
                          </a:solidFill>
                        </a:rPr>
                        <a:t>8*10=80</a:t>
                      </a:r>
                    </a:p>
                  </a:txBody>
                  <a:tcPr/>
                </a:tc>
                <a:tc>
                  <a:txBody>
                    <a:bodyPr/>
                    <a:lstStyle/>
                    <a:p>
                      <a:pPr algn="ctr"/>
                      <a:r>
                        <a:rPr lang="el-GR" sz="1600" b="0" dirty="0">
                          <a:solidFill>
                            <a:schemeClr val="tx1"/>
                          </a:solidFill>
                        </a:rPr>
                        <a:t>9*8=72</a:t>
                      </a:r>
                    </a:p>
                  </a:txBody>
                  <a:tcPr/>
                </a:tc>
                <a:extLst>
                  <a:ext uri="{0D108BD9-81ED-4DB2-BD59-A6C34878D82A}">
                    <a16:rowId xmlns:a16="http://schemas.microsoft.com/office/drawing/2014/main" val="1404443798"/>
                  </a:ext>
                </a:extLst>
              </a:tr>
              <a:tr h="370840">
                <a:tc>
                  <a:txBody>
                    <a:bodyPr/>
                    <a:lstStyle/>
                    <a:p>
                      <a:r>
                        <a:rPr lang="en-US" sz="1600" b="0" dirty="0">
                          <a:solidFill>
                            <a:schemeClr val="tx1"/>
                          </a:solidFill>
                        </a:rPr>
                        <a:t>Honda</a:t>
                      </a:r>
                      <a:endParaRPr lang="el-GR" sz="1600" b="0" dirty="0">
                        <a:solidFill>
                          <a:schemeClr val="tx1"/>
                        </a:solidFill>
                      </a:endParaRPr>
                    </a:p>
                  </a:txBody>
                  <a:tcPr/>
                </a:tc>
                <a:tc>
                  <a:txBody>
                    <a:bodyPr/>
                    <a:lstStyle/>
                    <a:p>
                      <a:pPr algn="ctr"/>
                      <a:r>
                        <a:rPr lang="el-GR" sz="1600" b="0" dirty="0">
                          <a:solidFill>
                            <a:schemeClr val="tx1"/>
                          </a:solidFill>
                        </a:rPr>
                        <a:t>4*10=40</a:t>
                      </a:r>
                    </a:p>
                  </a:txBody>
                  <a:tcPr/>
                </a:tc>
                <a:tc>
                  <a:txBody>
                    <a:bodyPr/>
                    <a:lstStyle/>
                    <a:p>
                      <a:pPr algn="ctr"/>
                      <a:r>
                        <a:rPr lang="el-GR" sz="1600" b="0" dirty="0">
                          <a:solidFill>
                            <a:schemeClr val="tx1"/>
                          </a:solidFill>
                        </a:rPr>
                        <a:t>4*8=32</a:t>
                      </a:r>
                    </a:p>
                  </a:txBody>
                  <a:tcPr/>
                </a:tc>
                <a:extLst>
                  <a:ext uri="{0D108BD9-81ED-4DB2-BD59-A6C34878D82A}">
                    <a16:rowId xmlns:a16="http://schemas.microsoft.com/office/drawing/2014/main" val="1591860025"/>
                  </a:ext>
                </a:extLst>
              </a:tr>
            </a:tbl>
          </a:graphicData>
        </a:graphic>
      </p:graphicFrame>
      <p:graphicFrame>
        <p:nvGraphicFramePr>
          <p:cNvPr id="5" name="Table 16">
            <a:extLst>
              <a:ext uri="{FF2B5EF4-FFF2-40B4-BE49-F238E27FC236}">
                <a16:creationId xmlns:a16="http://schemas.microsoft.com/office/drawing/2014/main" id="{680378BC-0E2E-0174-93A8-A00FAB273F09}"/>
              </a:ext>
            </a:extLst>
          </p:cNvPr>
          <p:cNvGraphicFramePr>
            <a:graphicFrameLocks noGrp="1"/>
          </p:cNvGraphicFramePr>
          <p:nvPr>
            <p:extLst>
              <p:ext uri="{D42A27DB-BD31-4B8C-83A1-F6EECF244321}">
                <p14:modId xmlns:p14="http://schemas.microsoft.com/office/powerpoint/2010/main" val="598779351"/>
              </p:ext>
            </p:extLst>
          </p:nvPr>
        </p:nvGraphicFramePr>
        <p:xfrm>
          <a:off x="4678532" y="1679014"/>
          <a:ext cx="3313309" cy="2062480"/>
        </p:xfrm>
        <a:graphic>
          <a:graphicData uri="http://schemas.openxmlformats.org/drawingml/2006/table">
            <a:tbl>
              <a:tblPr firstRow="1" bandRow="1">
                <a:tableStyleId>{5C22544A-7EE6-4342-B048-85BDC9FD1C3A}</a:tableStyleId>
              </a:tblPr>
              <a:tblGrid>
                <a:gridCol w="1460874">
                  <a:extLst>
                    <a:ext uri="{9D8B030D-6E8A-4147-A177-3AD203B41FA5}">
                      <a16:colId xmlns:a16="http://schemas.microsoft.com/office/drawing/2014/main" val="1853182846"/>
                    </a:ext>
                  </a:extLst>
                </a:gridCol>
                <a:gridCol w="1852435">
                  <a:extLst>
                    <a:ext uri="{9D8B030D-6E8A-4147-A177-3AD203B41FA5}">
                      <a16:colId xmlns:a16="http://schemas.microsoft.com/office/drawing/2014/main" val="3162212521"/>
                    </a:ext>
                  </a:extLst>
                </a:gridCol>
              </a:tblGrid>
              <a:tr h="434350">
                <a:tc>
                  <a:txBody>
                    <a:bodyPr/>
                    <a:lstStyle/>
                    <a:p>
                      <a:pPr algn="ctr"/>
                      <a:r>
                        <a:rPr lang="el-GR" sz="1600" b="0" dirty="0">
                          <a:solidFill>
                            <a:schemeClr val="tx1"/>
                          </a:solidFill>
                        </a:rPr>
                        <a:t>Αξιοπιστία </a:t>
                      </a:r>
                    </a:p>
                    <a:p>
                      <a:pPr algn="ctr"/>
                      <a:r>
                        <a:rPr lang="el-GR" sz="1600" b="0" dirty="0">
                          <a:solidFill>
                            <a:schemeClr val="tx1"/>
                          </a:solidFill>
                        </a:rPr>
                        <a:t>(6)</a:t>
                      </a:r>
                    </a:p>
                  </a:txBody>
                  <a:tcPr/>
                </a:tc>
                <a:tc>
                  <a:txBody>
                    <a:bodyPr/>
                    <a:lstStyle/>
                    <a:p>
                      <a:pPr algn="ctr"/>
                      <a:r>
                        <a:rPr lang="el-GR" sz="1600" b="0" dirty="0">
                          <a:solidFill>
                            <a:schemeClr val="tx1"/>
                          </a:solidFill>
                        </a:rPr>
                        <a:t>Πρακτικότητα </a:t>
                      </a:r>
                    </a:p>
                    <a:p>
                      <a:pPr algn="ctr"/>
                      <a:r>
                        <a:rPr lang="el-GR" sz="1600" b="0" dirty="0">
                          <a:solidFill>
                            <a:schemeClr val="tx1"/>
                          </a:solidFill>
                        </a:rPr>
                        <a:t>(5)</a:t>
                      </a:r>
                    </a:p>
                  </a:txBody>
                  <a:tcPr/>
                </a:tc>
                <a:extLst>
                  <a:ext uri="{0D108BD9-81ED-4DB2-BD59-A6C34878D82A}">
                    <a16:rowId xmlns:a16="http://schemas.microsoft.com/office/drawing/2014/main" val="30137620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rPr>
                        <a:t>6*6=36</a:t>
                      </a:r>
                    </a:p>
                  </a:txBody>
                  <a:tcPr/>
                </a:tc>
                <a:tc>
                  <a:txBody>
                    <a:bodyPr/>
                    <a:lstStyle/>
                    <a:p>
                      <a:pPr algn="ctr"/>
                      <a:r>
                        <a:rPr lang="el-GR" sz="1600" b="0" dirty="0">
                          <a:solidFill>
                            <a:schemeClr val="tx1"/>
                          </a:solidFill>
                        </a:rPr>
                        <a:t>6*5=30</a:t>
                      </a:r>
                    </a:p>
                  </a:txBody>
                  <a:tcPr/>
                </a:tc>
                <a:extLst>
                  <a:ext uri="{0D108BD9-81ED-4DB2-BD59-A6C34878D82A}">
                    <a16:rowId xmlns:a16="http://schemas.microsoft.com/office/drawing/2014/main" val="13493134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rPr>
                        <a:t>7*6=42</a:t>
                      </a:r>
                    </a:p>
                  </a:txBody>
                  <a:tcPr/>
                </a:tc>
                <a:tc>
                  <a:txBody>
                    <a:bodyPr/>
                    <a:lstStyle/>
                    <a:p>
                      <a:pPr algn="ctr"/>
                      <a:r>
                        <a:rPr lang="el-GR" sz="1600" b="0" dirty="0">
                          <a:solidFill>
                            <a:schemeClr val="tx1"/>
                          </a:solidFill>
                        </a:rPr>
                        <a:t>7*5=35</a:t>
                      </a:r>
                    </a:p>
                  </a:txBody>
                  <a:tcPr/>
                </a:tc>
                <a:extLst>
                  <a:ext uri="{0D108BD9-81ED-4DB2-BD59-A6C34878D82A}">
                    <a16:rowId xmlns:a16="http://schemas.microsoft.com/office/drawing/2014/main" val="18924247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rPr>
                        <a:t>8*6=48</a:t>
                      </a:r>
                    </a:p>
                  </a:txBody>
                  <a:tcPr/>
                </a:tc>
                <a:tc>
                  <a:txBody>
                    <a:bodyPr/>
                    <a:lstStyle/>
                    <a:p>
                      <a:pPr algn="ctr"/>
                      <a:r>
                        <a:rPr lang="el-GR" sz="1600" b="0" dirty="0">
                          <a:solidFill>
                            <a:schemeClr val="tx1"/>
                          </a:solidFill>
                        </a:rPr>
                        <a:t>8*5=40</a:t>
                      </a:r>
                    </a:p>
                  </a:txBody>
                  <a:tcPr/>
                </a:tc>
                <a:extLst>
                  <a:ext uri="{0D108BD9-81ED-4DB2-BD59-A6C34878D82A}">
                    <a16:rowId xmlns:a16="http://schemas.microsoft.com/office/drawing/2014/main" val="14044437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dirty="0">
                          <a:solidFill>
                            <a:schemeClr val="tx1"/>
                          </a:solidFill>
                        </a:rPr>
                        <a:t>7*6=42</a:t>
                      </a:r>
                    </a:p>
                  </a:txBody>
                  <a:tcPr/>
                </a:tc>
                <a:tc>
                  <a:txBody>
                    <a:bodyPr/>
                    <a:lstStyle/>
                    <a:p>
                      <a:pPr algn="ctr"/>
                      <a:r>
                        <a:rPr lang="el-GR" sz="1600" b="0" dirty="0">
                          <a:solidFill>
                            <a:schemeClr val="tx1"/>
                          </a:solidFill>
                        </a:rPr>
                        <a:t>9*5=45</a:t>
                      </a:r>
                    </a:p>
                  </a:txBody>
                  <a:tcPr/>
                </a:tc>
                <a:extLst>
                  <a:ext uri="{0D108BD9-81ED-4DB2-BD59-A6C34878D82A}">
                    <a16:rowId xmlns:a16="http://schemas.microsoft.com/office/drawing/2014/main" val="1591860025"/>
                  </a:ext>
                </a:extLst>
              </a:tr>
            </a:tbl>
          </a:graphicData>
        </a:graphic>
      </p:graphicFrame>
      <p:graphicFrame>
        <p:nvGraphicFramePr>
          <p:cNvPr id="8" name="Table 7">
            <a:extLst>
              <a:ext uri="{FF2B5EF4-FFF2-40B4-BE49-F238E27FC236}">
                <a16:creationId xmlns:a16="http://schemas.microsoft.com/office/drawing/2014/main" id="{59A25B73-3200-F6A2-8317-0355D2D4344F}"/>
              </a:ext>
            </a:extLst>
          </p:cNvPr>
          <p:cNvGraphicFramePr>
            <a:graphicFrameLocks noGrp="1"/>
          </p:cNvGraphicFramePr>
          <p:nvPr>
            <p:extLst>
              <p:ext uri="{D42A27DB-BD31-4B8C-83A1-F6EECF244321}">
                <p14:modId xmlns:p14="http://schemas.microsoft.com/office/powerpoint/2010/main" val="1942732959"/>
              </p:ext>
            </p:extLst>
          </p:nvPr>
        </p:nvGraphicFramePr>
        <p:xfrm>
          <a:off x="7991841" y="1683562"/>
          <a:ext cx="3859848" cy="2062480"/>
        </p:xfrm>
        <a:graphic>
          <a:graphicData uri="http://schemas.openxmlformats.org/drawingml/2006/table">
            <a:tbl>
              <a:tblPr firstRow="1" bandRow="1">
                <a:tableStyleId>{5C22544A-7EE6-4342-B048-85BDC9FD1C3A}</a:tableStyleId>
              </a:tblPr>
              <a:tblGrid>
                <a:gridCol w="1501313">
                  <a:extLst>
                    <a:ext uri="{9D8B030D-6E8A-4147-A177-3AD203B41FA5}">
                      <a16:colId xmlns:a16="http://schemas.microsoft.com/office/drawing/2014/main" val="262163047"/>
                    </a:ext>
                  </a:extLst>
                </a:gridCol>
                <a:gridCol w="1488524">
                  <a:extLst>
                    <a:ext uri="{9D8B030D-6E8A-4147-A177-3AD203B41FA5}">
                      <a16:colId xmlns:a16="http://schemas.microsoft.com/office/drawing/2014/main" val="4066930364"/>
                    </a:ext>
                  </a:extLst>
                </a:gridCol>
                <a:gridCol w="870011">
                  <a:extLst>
                    <a:ext uri="{9D8B030D-6E8A-4147-A177-3AD203B41FA5}">
                      <a16:colId xmlns:a16="http://schemas.microsoft.com/office/drawing/2014/main" val="2151376849"/>
                    </a:ext>
                  </a:extLst>
                </a:gridCol>
              </a:tblGrid>
              <a:tr h="370840">
                <a:tc>
                  <a:txBody>
                    <a:bodyPr/>
                    <a:lstStyle/>
                    <a:p>
                      <a:pPr algn="ctr"/>
                      <a:r>
                        <a:rPr lang="el-GR" sz="1600" b="0" dirty="0">
                          <a:solidFill>
                            <a:schemeClr val="tx1"/>
                          </a:solidFill>
                        </a:rPr>
                        <a:t>Τιμή </a:t>
                      </a:r>
                    </a:p>
                    <a:p>
                      <a:pPr algn="ctr"/>
                      <a:r>
                        <a:rPr lang="el-GR" sz="1600" b="0" dirty="0">
                          <a:solidFill>
                            <a:schemeClr val="tx1"/>
                          </a:solidFill>
                        </a:rPr>
                        <a:t>(8)</a:t>
                      </a:r>
                    </a:p>
                  </a:txBody>
                  <a:tcPr/>
                </a:tc>
                <a:tc>
                  <a:txBody>
                    <a:bodyPr/>
                    <a:lstStyle/>
                    <a:p>
                      <a:pPr algn="ctr"/>
                      <a:r>
                        <a:rPr lang="el-GR" sz="1600" b="0" dirty="0">
                          <a:solidFill>
                            <a:schemeClr val="tx1"/>
                          </a:solidFill>
                        </a:rPr>
                        <a:t>Χωρητικότητα </a:t>
                      </a:r>
                    </a:p>
                    <a:p>
                      <a:pPr algn="ctr"/>
                      <a:r>
                        <a:rPr lang="el-GR" sz="1600" b="0" dirty="0">
                          <a:solidFill>
                            <a:schemeClr val="tx1"/>
                          </a:solidFill>
                        </a:rPr>
                        <a:t>(9)</a:t>
                      </a:r>
                    </a:p>
                  </a:txBody>
                  <a:tcPr/>
                </a:tc>
                <a:tc>
                  <a:txBody>
                    <a:bodyPr/>
                    <a:lstStyle/>
                    <a:p>
                      <a:pPr algn="ctr"/>
                      <a:r>
                        <a:rPr lang="el-GR" sz="1600" b="0" dirty="0">
                          <a:solidFill>
                            <a:schemeClr val="tx1"/>
                          </a:solidFill>
                        </a:rPr>
                        <a:t>Σύνολο </a:t>
                      </a:r>
                    </a:p>
                  </a:txBody>
                  <a:tcPr/>
                </a:tc>
                <a:extLst>
                  <a:ext uri="{0D108BD9-81ED-4DB2-BD59-A6C34878D82A}">
                    <a16:rowId xmlns:a16="http://schemas.microsoft.com/office/drawing/2014/main" val="1363505213"/>
                  </a:ext>
                </a:extLst>
              </a:tr>
              <a:tr h="370840">
                <a:tc>
                  <a:txBody>
                    <a:bodyPr/>
                    <a:lstStyle/>
                    <a:p>
                      <a:pPr algn="ctr"/>
                      <a:r>
                        <a:rPr lang="el-GR" sz="1600" b="0" dirty="0">
                          <a:solidFill>
                            <a:schemeClr val="tx1"/>
                          </a:solidFill>
                        </a:rPr>
                        <a:t>10*8=80</a:t>
                      </a:r>
                    </a:p>
                  </a:txBody>
                  <a:tcPr/>
                </a:tc>
                <a:tc>
                  <a:txBody>
                    <a:bodyPr/>
                    <a:lstStyle/>
                    <a:p>
                      <a:pPr algn="ctr"/>
                      <a:r>
                        <a:rPr lang="el-GR" sz="1600" b="0" dirty="0">
                          <a:solidFill>
                            <a:schemeClr val="tx1"/>
                          </a:solidFill>
                        </a:rPr>
                        <a:t>6*9=54</a:t>
                      </a:r>
                    </a:p>
                  </a:txBody>
                  <a:tcPr/>
                </a:tc>
                <a:tc>
                  <a:txBody>
                    <a:bodyPr/>
                    <a:lstStyle/>
                    <a:p>
                      <a:pPr algn="ctr"/>
                      <a:r>
                        <a:rPr lang="el-GR" sz="1600" b="0" dirty="0">
                          <a:solidFill>
                            <a:schemeClr val="tx1"/>
                          </a:solidFill>
                        </a:rPr>
                        <a:t>268</a:t>
                      </a:r>
                    </a:p>
                  </a:txBody>
                  <a:tcPr/>
                </a:tc>
                <a:extLst>
                  <a:ext uri="{0D108BD9-81ED-4DB2-BD59-A6C34878D82A}">
                    <a16:rowId xmlns:a16="http://schemas.microsoft.com/office/drawing/2014/main" val="2564380682"/>
                  </a:ext>
                </a:extLst>
              </a:tr>
              <a:tr h="370840">
                <a:tc>
                  <a:txBody>
                    <a:bodyPr/>
                    <a:lstStyle/>
                    <a:p>
                      <a:pPr algn="ctr"/>
                      <a:r>
                        <a:rPr lang="el-GR" sz="1600" b="0" dirty="0">
                          <a:solidFill>
                            <a:schemeClr val="tx1"/>
                          </a:solidFill>
                        </a:rPr>
                        <a:t>4*8=32</a:t>
                      </a:r>
                    </a:p>
                  </a:txBody>
                  <a:tcPr/>
                </a:tc>
                <a:tc>
                  <a:txBody>
                    <a:bodyPr/>
                    <a:lstStyle/>
                    <a:p>
                      <a:pPr algn="ctr"/>
                      <a:r>
                        <a:rPr lang="el-GR" sz="1600" b="0" dirty="0">
                          <a:solidFill>
                            <a:schemeClr val="tx1"/>
                          </a:solidFill>
                        </a:rPr>
                        <a:t>7*9=63</a:t>
                      </a:r>
                    </a:p>
                  </a:txBody>
                  <a:tcPr/>
                </a:tc>
                <a:tc>
                  <a:txBody>
                    <a:bodyPr/>
                    <a:lstStyle/>
                    <a:p>
                      <a:pPr algn="ctr"/>
                      <a:r>
                        <a:rPr lang="el-GR" sz="1600" b="0" dirty="0">
                          <a:solidFill>
                            <a:schemeClr val="tx1"/>
                          </a:solidFill>
                        </a:rPr>
                        <a:t>318</a:t>
                      </a:r>
                    </a:p>
                  </a:txBody>
                  <a:tcPr/>
                </a:tc>
                <a:extLst>
                  <a:ext uri="{0D108BD9-81ED-4DB2-BD59-A6C34878D82A}">
                    <a16:rowId xmlns:a16="http://schemas.microsoft.com/office/drawing/2014/main" val="3845887333"/>
                  </a:ext>
                </a:extLst>
              </a:tr>
              <a:tr h="370840">
                <a:tc>
                  <a:txBody>
                    <a:bodyPr/>
                    <a:lstStyle/>
                    <a:p>
                      <a:pPr algn="ctr"/>
                      <a:r>
                        <a:rPr lang="el-GR" sz="1600" b="0" dirty="0">
                          <a:solidFill>
                            <a:schemeClr val="tx1"/>
                          </a:solidFill>
                        </a:rPr>
                        <a:t>6*8=48</a:t>
                      </a:r>
                    </a:p>
                  </a:txBody>
                  <a:tcPr/>
                </a:tc>
                <a:tc>
                  <a:txBody>
                    <a:bodyPr/>
                    <a:lstStyle/>
                    <a:p>
                      <a:pPr algn="ctr"/>
                      <a:r>
                        <a:rPr lang="el-GR" sz="1600" b="0" dirty="0">
                          <a:solidFill>
                            <a:schemeClr val="tx1"/>
                          </a:solidFill>
                        </a:rPr>
                        <a:t>8*9=72</a:t>
                      </a:r>
                    </a:p>
                  </a:txBody>
                  <a:tcPr/>
                </a:tc>
                <a:tc>
                  <a:txBody>
                    <a:bodyPr/>
                    <a:lstStyle/>
                    <a:p>
                      <a:pPr algn="ctr"/>
                      <a:r>
                        <a:rPr lang="el-GR" sz="1600" b="1" dirty="0">
                          <a:solidFill>
                            <a:schemeClr val="tx1"/>
                          </a:solidFill>
                        </a:rPr>
                        <a:t>360</a:t>
                      </a:r>
                    </a:p>
                  </a:txBody>
                  <a:tcPr/>
                </a:tc>
                <a:extLst>
                  <a:ext uri="{0D108BD9-81ED-4DB2-BD59-A6C34878D82A}">
                    <a16:rowId xmlns:a16="http://schemas.microsoft.com/office/drawing/2014/main" val="4114922498"/>
                  </a:ext>
                </a:extLst>
              </a:tr>
              <a:tr h="370840">
                <a:tc>
                  <a:txBody>
                    <a:bodyPr/>
                    <a:lstStyle/>
                    <a:p>
                      <a:pPr algn="ctr"/>
                      <a:r>
                        <a:rPr lang="el-GR" sz="1600" b="0" dirty="0">
                          <a:solidFill>
                            <a:schemeClr val="tx1"/>
                          </a:solidFill>
                        </a:rPr>
                        <a:t>2*8=16</a:t>
                      </a:r>
                    </a:p>
                  </a:txBody>
                  <a:tcPr/>
                </a:tc>
                <a:tc>
                  <a:txBody>
                    <a:bodyPr/>
                    <a:lstStyle/>
                    <a:p>
                      <a:pPr algn="ctr"/>
                      <a:r>
                        <a:rPr lang="el-GR" sz="1600" b="0" dirty="0">
                          <a:solidFill>
                            <a:schemeClr val="tx1"/>
                          </a:solidFill>
                        </a:rPr>
                        <a:t>9*9=81</a:t>
                      </a:r>
                    </a:p>
                  </a:txBody>
                  <a:tcPr/>
                </a:tc>
                <a:tc>
                  <a:txBody>
                    <a:bodyPr/>
                    <a:lstStyle/>
                    <a:p>
                      <a:pPr algn="ctr"/>
                      <a:r>
                        <a:rPr lang="el-GR" sz="1600" b="0" dirty="0">
                          <a:solidFill>
                            <a:schemeClr val="tx1"/>
                          </a:solidFill>
                        </a:rPr>
                        <a:t>256</a:t>
                      </a:r>
                    </a:p>
                  </a:txBody>
                  <a:tcPr/>
                </a:tc>
                <a:extLst>
                  <a:ext uri="{0D108BD9-81ED-4DB2-BD59-A6C34878D82A}">
                    <a16:rowId xmlns:a16="http://schemas.microsoft.com/office/drawing/2014/main" val="768419495"/>
                  </a:ext>
                </a:extLst>
              </a:tr>
            </a:tbl>
          </a:graphicData>
        </a:graphic>
      </p:graphicFrame>
      <p:sp>
        <p:nvSpPr>
          <p:cNvPr id="6" name="TextBox 5">
            <a:extLst>
              <a:ext uri="{FF2B5EF4-FFF2-40B4-BE49-F238E27FC236}">
                <a16:creationId xmlns:a16="http://schemas.microsoft.com/office/drawing/2014/main" id="{89E03056-382C-248E-DD3B-A9A1BB53E9BC}"/>
              </a:ext>
            </a:extLst>
          </p:cNvPr>
          <p:cNvSpPr txBox="1"/>
          <p:nvPr/>
        </p:nvSpPr>
        <p:spPr>
          <a:xfrm>
            <a:off x="918099" y="4384038"/>
            <a:ext cx="10134600" cy="1323439"/>
          </a:xfrm>
          <a:prstGeom prst="rect">
            <a:avLst/>
          </a:prstGeom>
          <a:noFill/>
        </p:spPr>
        <p:txBody>
          <a:bodyPr wrap="square">
            <a:spAutoFit/>
          </a:bodyPr>
          <a:lstStyle/>
          <a:p>
            <a:r>
              <a:rPr lang="el-GR" sz="2000" b="0" i="1" u="none" strike="noStrike" baseline="0" dirty="0">
                <a:solidFill>
                  <a:srgbClr val="000000"/>
                </a:solidFill>
              </a:rPr>
              <a:t>Γενικά κριτήρια αξιολόγησης ενναλακτικών λύσεων</a:t>
            </a:r>
          </a:p>
          <a:p>
            <a:pPr marL="285750" indent="-285750">
              <a:buFont typeface="Arial" panose="020B0604020202020204" pitchFamily="34" charset="0"/>
              <a:buChar char="•"/>
            </a:pPr>
            <a:r>
              <a:rPr lang="el-GR" sz="2000" b="0" i="0" u="none" strike="noStrike" baseline="0" dirty="0">
                <a:solidFill>
                  <a:srgbClr val="000000"/>
                </a:solidFill>
              </a:rPr>
              <a:t>εντοπισμός εναλλακτικής περισσότερα πλεονεκτήματα και/ή λιγότερα μειονεκτήματα </a:t>
            </a:r>
          </a:p>
          <a:p>
            <a:pPr marL="285750" indent="-285750">
              <a:buFont typeface="Arial" panose="020B0604020202020204" pitchFamily="34" charset="0"/>
              <a:buChar char="•"/>
            </a:pPr>
            <a:r>
              <a:rPr lang="el-GR" sz="2000" b="0" i="0" u="none" strike="noStrike" baseline="0" dirty="0">
                <a:solidFill>
                  <a:srgbClr val="000000"/>
                </a:solidFill>
              </a:rPr>
              <a:t>προσδιορισμός σχέσης ωφέλειας και κόστους</a:t>
            </a:r>
          </a:p>
          <a:p>
            <a:pPr marL="285750" indent="-285750">
              <a:buFont typeface="Arial" panose="020B0604020202020204" pitchFamily="34" charset="0"/>
              <a:buChar char="•"/>
            </a:pPr>
            <a:r>
              <a:rPr lang="el-GR" sz="2000" dirty="0">
                <a:solidFill>
                  <a:srgbClr val="000000"/>
                </a:solidFill>
              </a:rPr>
              <a:t>έλεγχος </a:t>
            </a:r>
            <a:r>
              <a:rPr lang="el-GR" sz="2000" b="0" i="0" u="none" strike="noStrike" baseline="0" dirty="0">
                <a:solidFill>
                  <a:srgbClr val="000000"/>
                </a:solidFill>
              </a:rPr>
              <a:t>δυνατότητας εφαρμογής </a:t>
            </a:r>
            <a:endParaRPr lang="el-GR" sz="2000" dirty="0"/>
          </a:p>
        </p:txBody>
      </p:sp>
    </p:spTree>
    <p:extLst>
      <p:ext uri="{BB962C8B-B14F-4D97-AF65-F5344CB8AC3E}">
        <p14:creationId xmlns:p14="http://schemas.microsoft.com/office/powerpoint/2010/main" val="14809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7D4180-BB11-482A-8E4A-67D6C5F9651B}"/>
              </a:ext>
            </a:extLst>
          </p:cNvPr>
          <p:cNvSpPr>
            <a:spLocks noGrp="1"/>
          </p:cNvSpPr>
          <p:nvPr>
            <p:ph type="title"/>
          </p:nvPr>
        </p:nvSpPr>
        <p:spPr>
          <a:xfrm>
            <a:off x="2549198" y="275380"/>
            <a:ext cx="6611579" cy="923330"/>
          </a:xfrm>
        </p:spPr>
        <p:txBody>
          <a:bodyPr>
            <a:noAutofit/>
          </a:bodyPr>
          <a:lstStyle/>
          <a:p>
            <a:pPr algn="ctr"/>
            <a:r>
              <a:rPr lang="el-GR" sz="2400" b="1" dirty="0">
                <a:solidFill>
                  <a:srgbClr val="000000"/>
                </a:solidFill>
                <a:latin typeface="+mn-lt"/>
              </a:rPr>
              <a:t>Ορθολογικό Υπόδειγμα Λήψη Αποφάσεων</a:t>
            </a:r>
            <a:br>
              <a:rPr lang="en-US" sz="2400" b="1" dirty="0">
                <a:solidFill>
                  <a:srgbClr val="000000"/>
                </a:solidFill>
                <a:latin typeface="+mn-lt"/>
              </a:rPr>
            </a:br>
            <a:r>
              <a:rPr lang="en-US" sz="2400" b="1" dirty="0">
                <a:solidFill>
                  <a:srgbClr val="000000"/>
                </a:solidFill>
                <a:latin typeface="+mn-lt"/>
              </a:rPr>
              <a:t>(Rational Decision-Making</a:t>
            </a:r>
            <a:r>
              <a:rPr lang="el-GR" sz="2400" b="1" dirty="0">
                <a:solidFill>
                  <a:srgbClr val="000000"/>
                </a:solidFill>
                <a:latin typeface="+mn-lt"/>
              </a:rPr>
              <a:t> </a:t>
            </a:r>
            <a:r>
              <a:rPr lang="en-US" sz="2400" b="1" dirty="0">
                <a:solidFill>
                  <a:srgbClr val="000000"/>
                </a:solidFill>
                <a:latin typeface="+mn-lt"/>
              </a:rPr>
              <a:t>model)</a:t>
            </a:r>
            <a:br>
              <a:rPr lang="en-US" sz="2400" b="1" dirty="0">
                <a:solidFill>
                  <a:srgbClr val="000000"/>
                </a:solidFill>
                <a:latin typeface="+mn-lt"/>
              </a:rPr>
            </a:br>
            <a:endParaRPr lang="el-GR" sz="2400" b="1" dirty="0">
              <a:solidFill>
                <a:srgbClr val="000000"/>
              </a:solidFill>
              <a:latin typeface="+mn-lt"/>
            </a:endParaRPr>
          </a:p>
        </p:txBody>
      </p:sp>
      <p:sp>
        <p:nvSpPr>
          <p:cNvPr id="7" name="TextBox 6">
            <a:extLst>
              <a:ext uri="{FF2B5EF4-FFF2-40B4-BE49-F238E27FC236}">
                <a16:creationId xmlns:a16="http://schemas.microsoft.com/office/drawing/2014/main" id="{7E3B7715-DE61-A9AA-A9F8-EE9732AF76BB}"/>
              </a:ext>
            </a:extLst>
          </p:cNvPr>
          <p:cNvSpPr txBox="1"/>
          <p:nvPr/>
        </p:nvSpPr>
        <p:spPr>
          <a:xfrm>
            <a:off x="3404302" y="1198432"/>
            <a:ext cx="4737719" cy="923330"/>
          </a:xfrm>
          <a:prstGeom prst="rect">
            <a:avLst/>
          </a:prstGeom>
          <a:noFill/>
          <a:ln w="19050">
            <a:solidFill>
              <a:schemeClr val="tx1"/>
            </a:solidFill>
          </a:ln>
        </p:spPr>
        <p:txBody>
          <a:bodyPr wrap="square" rtlCol="0">
            <a:spAutoFit/>
          </a:bodyPr>
          <a:lstStyle/>
          <a:p>
            <a:pPr algn="ctr"/>
            <a:r>
              <a:rPr lang="el-GR" dirty="0"/>
              <a:t>Αναγνώριση προβλήματος</a:t>
            </a:r>
          </a:p>
          <a:p>
            <a:pPr algn="ctr"/>
            <a:r>
              <a:rPr lang="el-GR" dirty="0"/>
              <a:t>(εντοπισμός αιτιών)</a:t>
            </a:r>
          </a:p>
          <a:p>
            <a:pPr algn="ctr"/>
            <a:endParaRPr lang="el-GR" dirty="0"/>
          </a:p>
        </p:txBody>
      </p:sp>
      <p:sp>
        <p:nvSpPr>
          <p:cNvPr id="8" name="Arrow: Down 7">
            <a:extLst>
              <a:ext uri="{FF2B5EF4-FFF2-40B4-BE49-F238E27FC236}">
                <a16:creationId xmlns:a16="http://schemas.microsoft.com/office/drawing/2014/main" id="{D022028E-76F5-0E2F-26B9-E7418D01E1A8}"/>
              </a:ext>
            </a:extLst>
          </p:cNvPr>
          <p:cNvSpPr/>
          <p:nvPr/>
        </p:nvSpPr>
        <p:spPr>
          <a:xfrm>
            <a:off x="5169345" y="2121762"/>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473526E-A2BC-9EBC-2F12-B0018B6A99A1}"/>
              </a:ext>
            </a:extLst>
          </p:cNvPr>
          <p:cNvSpPr txBox="1"/>
          <p:nvPr/>
        </p:nvSpPr>
        <p:spPr>
          <a:xfrm>
            <a:off x="3370274" y="2521254"/>
            <a:ext cx="4737719" cy="923330"/>
          </a:xfrm>
          <a:prstGeom prst="rect">
            <a:avLst/>
          </a:prstGeom>
          <a:noFill/>
          <a:ln w="19050">
            <a:solidFill>
              <a:schemeClr val="tx1"/>
            </a:solidFill>
          </a:ln>
        </p:spPr>
        <p:txBody>
          <a:bodyPr wrap="square" rtlCol="0">
            <a:spAutoFit/>
          </a:bodyPr>
          <a:lstStyle/>
          <a:p>
            <a:pPr algn="ctr"/>
            <a:r>
              <a:rPr lang="el-GR" dirty="0"/>
              <a:t>Εντοπισμός και ανάλυση ενναλακτικών λύσεων</a:t>
            </a:r>
          </a:p>
          <a:p>
            <a:pPr algn="ctr"/>
            <a:r>
              <a:rPr lang="el-GR" dirty="0"/>
              <a:t>(συλλογή και αξιολόγηση πληροφοριών</a:t>
            </a:r>
          </a:p>
          <a:p>
            <a:pPr algn="ctr"/>
            <a:r>
              <a:rPr lang="el-GR" dirty="0"/>
              <a:t>επιλογή και βαθμονόμηση κριτηρίων)</a:t>
            </a:r>
          </a:p>
        </p:txBody>
      </p:sp>
      <p:sp>
        <p:nvSpPr>
          <p:cNvPr id="11" name="Arrow: Down 10">
            <a:extLst>
              <a:ext uri="{FF2B5EF4-FFF2-40B4-BE49-F238E27FC236}">
                <a16:creationId xmlns:a16="http://schemas.microsoft.com/office/drawing/2014/main" id="{C9C3A546-0DC3-C292-D545-2D717A355305}"/>
              </a:ext>
            </a:extLst>
          </p:cNvPr>
          <p:cNvSpPr/>
          <p:nvPr/>
        </p:nvSpPr>
        <p:spPr>
          <a:xfrm>
            <a:off x="5169345" y="3444584"/>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91E6903D-9C45-753C-F2F7-7CDB86DD9176}"/>
              </a:ext>
            </a:extLst>
          </p:cNvPr>
          <p:cNvSpPr txBox="1"/>
          <p:nvPr/>
        </p:nvSpPr>
        <p:spPr>
          <a:xfrm>
            <a:off x="3350905" y="3844076"/>
            <a:ext cx="4757088" cy="923330"/>
          </a:xfrm>
          <a:prstGeom prst="rect">
            <a:avLst/>
          </a:prstGeom>
          <a:noFill/>
          <a:ln w="19050">
            <a:solidFill>
              <a:schemeClr val="tx1"/>
            </a:solidFill>
          </a:ln>
        </p:spPr>
        <p:txBody>
          <a:bodyPr wrap="square" rtlCol="0">
            <a:spAutoFit/>
          </a:bodyPr>
          <a:lstStyle/>
          <a:p>
            <a:pPr algn="ctr"/>
            <a:r>
              <a:rPr lang="el-GR" dirty="0"/>
              <a:t>Επιλογή καλύτερης ενναλακτικής λύσης</a:t>
            </a:r>
          </a:p>
          <a:p>
            <a:pPr algn="ctr"/>
            <a:r>
              <a:rPr lang="el-GR" dirty="0"/>
              <a:t>χρησιμοποιώντας </a:t>
            </a:r>
            <a:r>
              <a:rPr lang="el-GR" sz="1800" dirty="0"/>
              <a:t>κρίση ή/και διαίσθηση</a:t>
            </a:r>
          </a:p>
          <a:p>
            <a:pPr algn="ctr"/>
            <a:endParaRPr lang="el-GR" dirty="0"/>
          </a:p>
        </p:txBody>
      </p:sp>
      <p:sp>
        <p:nvSpPr>
          <p:cNvPr id="14" name="TextBox 13">
            <a:extLst>
              <a:ext uri="{FF2B5EF4-FFF2-40B4-BE49-F238E27FC236}">
                <a16:creationId xmlns:a16="http://schemas.microsoft.com/office/drawing/2014/main" id="{DD240A89-64E9-3509-C92E-6B7EF8AC03C2}"/>
              </a:ext>
            </a:extLst>
          </p:cNvPr>
          <p:cNvSpPr txBox="1"/>
          <p:nvPr/>
        </p:nvSpPr>
        <p:spPr>
          <a:xfrm>
            <a:off x="8415016" y="5948754"/>
            <a:ext cx="1491522" cy="523220"/>
          </a:xfrm>
          <a:prstGeom prst="rect">
            <a:avLst/>
          </a:prstGeom>
          <a:noFill/>
        </p:spPr>
        <p:txBody>
          <a:bodyPr wrap="square">
            <a:spAutoFit/>
          </a:bodyPr>
          <a:lstStyle/>
          <a:p>
            <a:endParaRPr lang="el-GR" sz="1400" dirty="0"/>
          </a:p>
          <a:p>
            <a:r>
              <a:rPr lang="en-GB" sz="1400" dirty="0"/>
              <a:t>(Simon, 1977)</a:t>
            </a:r>
            <a:endParaRPr lang="el-GR" sz="1400" dirty="0"/>
          </a:p>
        </p:txBody>
      </p:sp>
      <p:pic>
        <p:nvPicPr>
          <p:cNvPr id="9" name="Picture 8">
            <a:extLst>
              <a:ext uri="{FF2B5EF4-FFF2-40B4-BE49-F238E27FC236}">
                <a16:creationId xmlns:a16="http://schemas.microsoft.com/office/drawing/2014/main" id="{EC46E7E8-95C6-2799-8874-117BE46556FF}"/>
              </a:ext>
            </a:extLst>
          </p:cNvPr>
          <p:cNvPicPr>
            <a:picLocks noChangeAspect="1"/>
          </p:cNvPicPr>
          <p:nvPr/>
        </p:nvPicPr>
        <p:blipFill>
          <a:blip r:embed="rId2"/>
          <a:stretch>
            <a:fillRect/>
          </a:stretch>
        </p:blipFill>
        <p:spPr>
          <a:xfrm>
            <a:off x="19370" y="4506249"/>
            <a:ext cx="3199708" cy="2405118"/>
          </a:xfrm>
          <a:prstGeom prst="rect">
            <a:avLst/>
          </a:prstGeom>
        </p:spPr>
      </p:pic>
      <p:sp>
        <p:nvSpPr>
          <p:cNvPr id="20" name="TextBox 19">
            <a:extLst>
              <a:ext uri="{FF2B5EF4-FFF2-40B4-BE49-F238E27FC236}">
                <a16:creationId xmlns:a16="http://schemas.microsoft.com/office/drawing/2014/main" id="{405F39A8-8657-5EA4-22CF-DD0BF3D2AAAA}"/>
              </a:ext>
            </a:extLst>
          </p:cNvPr>
          <p:cNvSpPr txBox="1"/>
          <p:nvPr/>
        </p:nvSpPr>
        <p:spPr>
          <a:xfrm>
            <a:off x="3350905" y="5113639"/>
            <a:ext cx="4757088" cy="923330"/>
          </a:xfrm>
          <a:prstGeom prst="rect">
            <a:avLst/>
          </a:prstGeom>
          <a:noFill/>
          <a:ln w="19050">
            <a:solidFill>
              <a:schemeClr val="tx1"/>
            </a:solidFill>
          </a:ln>
        </p:spPr>
        <p:txBody>
          <a:bodyPr wrap="square" rtlCol="0">
            <a:spAutoFit/>
          </a:bodyPr>
          <a:lstStyle/>
          <a:p>
            <a:pPr algn="ctr"/>
            <a:r>
              <a:rPr lang="el-GR" dirty="0"/>
              <a:t>Υλοποίηση της ενναλακτικής λύσης </a:t>
            </a:r>
          </a:p>
          <a:p>
            <a:pPr algn="ctr"/>
            <a:endParaRPr lang="el-GR" dirty="0"/>
          </a:p>
          <a:p>
            <a:pPr algn="ctr"/>
            <a:endParaRPr lang="el-GR" dirty="0"/>
          </a:p>
        </p:txBody>
      </p:sp>
      <p:sp>
        <p:nvSpPr>
          <p:cNvPr id="21" name="Arrow: Down 20">
            <a:extLst>
              <a:ext uri="{FF2B5EF4-FFF2-40B4-BE49-F238E27FC236}">
                <a16:creationId xmlns:a16="http://schemas.microsoft.com/office/drawing/2014/main" id="{4BBD1310-82B1-5DC1-3746-B1F63EC31D9E}"/>
              </a:ext>
            </a:extLst>
          </p:cNvPr>
          <p:cNvSpPr/>
          <p:nvPr/>
        </p:nvSpPr>
        <p:spPr>
          <a:xfrm>
            <a:off x="5241846" y="4749653"/>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B564DABA-30DB-5DD8-9187-3542BCC1B2FF}"/>
              </a:ext>
            </a:extLst>
          </p:cNvPr>
          <p:cNvSpPr txBox="1"/>
          <p:nvPr/>
        </p:nvSpPr>
        <p:spPr>
          <a:xfrm>
            <a:off x="8162326" y="1011924"/>
            <a:ext cx="4233022" cy="3308598"/>
          </a:xfrm>
          <a:prstGeom prst="rect">
            <a:avLst/>
          </a:prstGeom>
          <a:noFill/>
        </p:spPr>
        <p:txBody>
          <a:bodyPr wrap="square" rtlCol="0">
            <a:spAutoFit/>
          </a:bodyPr>
          <a:lstStyle/>
          <a:p>
            <a:r>
              <a:rPr lang="el-GR" sz="1900" b="1" dirty="0"/>
              <a:t>Βασικές υποθέσεις</a:t>
            </a:r>
          </a:p>
          <a:p>
            <a:pPr marL="342900" indent="-342900" eaLnBrk="1" hangingPunct="1">
              <a:buFont typeface="Arial" panose="020B0604020202020204" pitchFamily="34" charset="0"/>
              <a:buChar char="•"/>
            </a:pPr>
            <a:r>
              <a:rPr lang="el-GR" altLang="el-GR" sz="1900" dirty="0"/>
              <a:t>Ξεκάθαρο πρόβλημα </a:t>
            </a:r>
          </a:p>
          <a:p>
            <a:pPr marL="342900" indent="-342900" eaLnBrk="1" hangingPunct="1">
              <a:buFont typeface="Arial" panose="020B0604020202020204" pitchFamily="34" charset="0"/>
              <a:buChar char="•"/>
            </a:pPr>
            <a:r>
              <a:rPr lang="el-GR" altLang="el-GR" sz="1900" dirty="0"/>
              <a:t>Στόχος καλά ορισμένος</a:t>
            </a:r>
          </a:p>
          <a:p>
            <a:pPr marL="342900" indent="-342900" eaLnBrk="1" hangingPunct="1">
              <a:buFont typeface="Arial" panose="020B0604020202020204" pitchFamily="34" charset="0"/>
              <a:buChar char="•"/>
            </a:pPr>
            <a:r>
              <a:rPr lang="el-GR" altLang="el-GR" sz="1900" dirty="0"/>
              <a:t>Οι εναλλακτικές λύσεις και τα αποτελέσματα αυτών είναι γνωστά </a:t>
            </a:r>
          </a:p>
          <a:p>
            <a:pPr marL="342900" indent="-342900" eaLnBrk="1" hangingPunct="1">
              <a:buFont typeface="Arial" panose="020B0604020202020204" pitchFamily="34" charset="0"/>
              <a:buChar char="•"/>
            </a:pPr>
            <a:r>
              <a:rPr lang="el-GR" altLang="el-GR" sz="1900" dirty="0"/>
              <a:t>Ορθολογική επιλογή για μεγιστοποίηση αποτελεσμάτων</a:t>
            </a:r>
            <a:endParaRPr lang="en-US" altLang="el-GR" sz="1900" dirty="0"/>
          </a:p>
          <a:p>
            <a:pPr marL="342900" indent="-342900" eaLnBrk="1" hangingPunct="1">
              <a:buFont typeface="Arial" panose="020B0604020202020204" pitchFamily="34" charset="0"/>
              <a:buChar char="•"/>
            </a:pPr>
            <a:r>
              <a:rPr lang="el-GR" altLang="el-GR" sz="1900" dirty="0"/>
              <a:t>Υπάρχει μια βέλτιστη λύση </a:t>
            </a:r>
          </a:p>
          <a:p>
            <a:pPr marL="342900" indent="-342900" eaLnBrk="1" hangingPunct="1">
              <a:buFont typeface="Arial" panose="020B0604020202020204" pitchFamily="34" charset="0"/>
              <a:buChar char="•"/>
            </a:pPr>
            <a:r>
              <a:rPr lang="el-GR" altLang="el-GR" sz="1900" dirty="0"/>
              <a:t>Εμπλοκή λίγων ατόμων</a:t>
            </a:r>
            <a:endParaRPr lang="en-US" altLang="el-GR" sz="1900" dirty="0"/>
          </a:p>
          <a:p>
            <a:pPr marL="342900" indent="-342900" eaLnBrk="1" hangingPunct="1">
              <a:buFont typeface="Arial" panose="020B0604020202020204" pitchFamily="34" charset="0"/>
              <a:buChar char="•"/>
            </a:pPr>
            <a:r>
              <a:rPr lang="el-GR" altLang="el-GR" sz="1900" dirty="0"/>
              <a:t>Δεν υπάρχουν περιορισμοί κόστους και χρόνου</a:t>
            </a:r>
          </a:p>
        </p:txBody>
      </p:sp>
      <p:sp>
        <p:nvSpPr>
          <p:cNvPr id="3" name="TextBox 2">
            <a:extLst>
              <a:ext uri="{FF2B5EF4-FFF2-40B4-BE49-F238E27FC236}">
                <a16:creationId xmlns:a16="http://schemas.microsoft.com/office/drawing/2014/main" id="{50E42AA6-3AC5-7F74-1A59-75A19D5ABA6C}"/>
              </a:ext>
            </a:extLst>
          </p:cNvPr>
          <p:cNvSpPr txBox="1"/>
          <p:nvPr/>
        </p:nvSpPr>
        <p:spPr>
          <a:xfrm>
            <a:off x="807868" y="1731146"/>
            <a:ext cx="1828800" cy="923330"/>
          </a:xfrm>
          <a:prstGeom prst="rect">
            <a:avLst/>
          </a:prstGeom>
          <a:noFill/>
          <a:ln w="28575">
            <a:solidFill>
              <a:schemeClr val="accent5">
                <a:lumMod val="50000"/>
              </a:schemeClr>
            </a:solidFill>
          </a:ln>
        </p:spPr>
        <p:txBody>
          <a:bodyPr wrap="square" rtlCol="0">
            <a:spAutoFit/>
          </a:bodyPr>
          <a:lstStyle/>
          <a:p>
            <a:pPr algn="ctr"/>
            <a:r>
              <a:rPr lang="el-GR" dirty="0"/>
              <a:t>Κατάσταση υπό συνθήκες βεβαιότητας</a:t>
            </a:r>
          </a:p>
        </p:txBody>
      </p:sp>
    </p:spTree>
    <p:extLst>
      <p:ext uri="{BB962C8B-B14F-4D97-AF65-F5344CB8AC3E}">
        <p14:creationId xmlns:p14="http://schemas.microsoft.com/office/powerpoint/2010/main" val="203019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92F8-130B-CC3B-E95F-97655B705438}"/>
              </a:ext>
            </a:extLst>
          </p:cNvPr>
          <p:cNvSpPr>
            <a:spLocks noGrp="1"/>
          </p:cNvSpPr>
          <p:nvPr>
            <p:ph type="title"/>
          </p:nvPr>
        </p:nvSpPr>
        <p:spPr>
          <a:xfrm>
            <a:off x="387980" y="159304"/>
            <a:ext cx="10515600" cy="602541"/>
          </a:xfrm>
        </p:spPr>
        <p:txBody>
          <a:bodyPr>
            <a:normAutofit/>
          </a:bodyPr>
          <a:lstStyle/>
          <a:p>
            <a:pPr algn="ctr"/>
            <a:r>
              <a:rPr lang="el-GR" sz="2400" b="1" dirty="0">
                <a:latin typeface="+mn-lt"/>
              </a:rPr>
              <a:t>Παράδειγμα </a:t>
            </a:r>
          </a:p>
        </p:txBody>
      </p:sp>
      <p:sp>
        <p:nvSpPr>
          <p:cNvPr id="4" name="TextBox 3">
            <a:extLst>
              <a:ext uri="{FF2B5EF4-FFF2-40B4-BE49-F238E27FC236}">
                <a16:creationId xmlns:a16="http://schemas.microsoft.com/office/drawing/2014/main" id="{7EDBAD97-5288-0B10-0CF2-3201DBF4CBDF}"/>
              </a:ext>
            </a:extLst>
          </p:cNvPr>
          <p:cNvSpPr txBox="1"/>
          <p:nvPr/>
        </p:nvSpPr>
        <p:spPr>
          <a:xfrm>
            <a:off x="3092645" y="1030563"/>
            <a:ext cx="4737719" cy="923330"/>
          </a:xfrm>
          <a:prstGeom prst="rect">
            <a:avLst/>
          </a:prstGeom>
          <a:noFill/>
          <a:ln w="19050">
            <a:solidFill>
              <a:schemeClr val="tx1"/>
            </a:solidFill>
          </a:ln>
        </p:spPr>
        <p:txBody>
          <a:bodyPr wrap="square" rtlCol="0">
            <a:spAutoFit/>
          </a:bodyPr>
          <a:lstStyle/>
          <a:p>
            <a:pPr algn="ctr"/>
            <a:r>
              <a:rPr lang="el-GR" dirty="0"/>
              <a:t>Αναγνώριση προβλήματος</a:t>
            </a:r>
          </a:p>
          <a:p>
            <a:pPr algn="ctr"/>
            <a:r>
              <a:rPr lang="el-GR" dirty="0"/>
              <a:t>(το φωτοτυπικό μηχάνημα χάλασε)</a:t>
            </a:r>
          </a:p>
          <a:p>
            <a:pPr algn="ctr"/>
            <a:endParaRPr lang="el-GR" dirty="0"/>
          </a:p>
        </p:txBody>
      </p:sp>
      <p:sp>
        <p:nvSpPr>
          <p:cNvPr id="5" name="Arrow: Down 4">
            <a:extLst>
              <a:ext uri="{FF2B5EF4-FFF2-40B4-BE49-F238E27FC236}">
                <a16:creationId xmlns:a16="http://schemas.microsoft.com/office/drawing/2014/main" id="{B581A9BB-AD24-3689-3F68-BAC008E2FD51}"/>
              </a:ext>
            </a:extLst>
          </p:cNvPr>
          <p:cNvSpPr/>
          <p:nvPr/>
        </p:nvSpPr>
        <p:spPr>
          <a:xfrm>
            <a:off x="4920770" y="1944209"/>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D5F17056-DD31-1F78-A248-AA123685BEED}"/>
              </a:ext>
            </a:extLst>
          </p:cNvPr>
          <p:cNvSpPr txBox="1"/>
          <p:nvPr/>
        </p:nvSpPr>
        <p:spPr>
          <a:xfrm>
            <a:off x="3121699" y="2343701"/>
            <a:ext cx="4737719" cy="646331"/>
          </a:xfrm>
          <a:prstGeom prst="rect">
            <a:avLst/>
          </a:prstGeom>
          <a:noFill/>
          <a:ln w="19050">
            <a:solidFill>
              <a:schemeClr val="tx1"/>
            </a:solidFill>
          </a:ln>
        </p:spPr>
        <p:txBody>
          <a:bodyPr wrap="square" rtlCol="0">
            <a:spAutoFit/>
          </a:bodyPr>
          <a:lstStyle/>
          <a:p>
            <a:pPr algn="ctr"/>
            <a:r>
              <a:rPr lang="el-GR" dirty="0"/>
              <a:t>Εντοπισμός και ανάλυση ενναλακτικών λύσεων</a:t>
            </a:r>
          </a:p>
          <a:p>
            <a:pPr algn="ctr"/>
            <a:r>
              <a:rPr lang="el-GR" dirty="0"/>
              <a:t>(αγορά νέου ή επισκευή του υπάρχοντος)</a:t>
            </a:r>
          </a:p>
        </p:txBody>
      </p:sp>
      <p:sp>
        <p:nvSpPr>
          <p:cNvPr id="7" name="Arrow: Down 6">
            <a:extLst>
              <a:ext uri="{FF2B5EF4-FFF2-40B4-BE49-F238E27FC236}">
                <a16:creationId xmlns:a16="http://schemas.microsoft.com/office/drawing/2014/main" id="{635FD179-DE51-E63D-5C24-CA2C4B3D3D8C}"/>
              </a:ext>
            </a:extLst>
          </p:cNvPr>
          <p:cNvSpPr/>
          <p:nvPr/>
        </p:nvSpPr>
        <p:spPr>
          <a:xfrm>
            <a:off x="4975516" y="2980292"/>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E5AB695F-2AB4-CBB6-6CDF-24A195FFB6EA}"/>
              </a:ext>
            </a:extLst>
          </p:cNvPr>
          <p:cNvSpPr txBox="1"/>
          <p:nvPr/>
        </p:nvSpPr>
        <p:spPr>
          <a:xfrm>
            <a:off x="3092645" y="3389524"/>
            <a:ext cx="4757088" cy="1477328"/>
          </a:xfrm>
          <a:prstGeom prst="rect">
            <a:avLst/>
          </a:prstGeom>
          <a:noFill/>
          <a:ln w="19050">
            <a:solidFill>
              <a:schemeClr val="tx1"/>
            </a:solidFill>
          </a:ln>
        </p:spPr>
        <p:txBody>
          <a:bodyPr wrap="square" rtlCol="0">
            <a:spAutoFit/>
          </a:bodyPr>
          <a:lstStyle/>
          <a:p>
            <a:pPr algn="ctr"/>
            <a:r>
              <a:rPr lang="el-GR" dirty="0"/>
              <a:t>Επιλογή καλύτερης ενναλακτικής λύσης</a:t>
            </a:r>
          </a:p>
          <a:p>
            <a:pPr algn="ctr"/>
            <a:r>
              <a:rPr lang="el-GR" dirty="0"/>
              <a:t>χρησιμοποιώντας </a:t>
            </a:r>
            <a:r>
              <a:rPr lang="el-GR" sz="1800" dirty="0"/>
              <a:t>κρίση ή/και διαίσθηση </a:t>
            </a:r>
          </a:p>
          <a:p>
            <a:pPr algn="ctr"/>
            <a:r>
              <a:rPr lang="el-GR" dirty="0"/>
              <a:t>(αγορά νέου)</a:t>
            </a:r>
          </a:p>
          <a:p>
            <a:pPr algn="ctr"/>
            <a:r>
              <a:rPr lang="el-GR" dirty="0"/>
              <a:t>-ακριβή η επισκευή του, </a:t>
            </a:r>
          </a:p>
          <a:p>
            <a:pPr algn="ctr"/>
            <a:r>
              <a:rPr lang="el-GR" dirty="0"/>
              <a:t>αβέβαιη η απόδοση του-)</a:t>
            </a:r>
          </a:p>
        </p:txBody>
      </p:sp>
      <p:sp>
        <p:nvSpPr>
          <p:cNvPr id="10" name="TextBox 9">
            <a:extLst>
              <a:ext uri="{FF2B5EF4-FFF2-40B4-BE49-F238E27FC236}">
                <a16:creationId xmlns:a16="http://schemas.microsoft.com/office/drawing/2014/main" id="{0D48267D-BE04-5D3E-F381-C12369C1886A}"/>
              </a:ext>
            </a:extLst>
          </p:cNvPr>
          <p:cNvSpPr txBox="1"/>
          <p:nvPr/>
        </p:nvSpPr>
        <p:spPr>
          <a:xfrm>
            <a:off x="3124244" y="5266344"/>
            <a:ext cx="4757088" cy="1200329"/>
          </a:xfrm>
          <a:prstGeom prst="rect">
            <a:avLst/>
          </a:prstGeom>
          <a:noFill/>
          <a:ln w="19050">
            <a:solidFill>
              <a:schemeClr val="tx1"/>
            </a:solidFill>
          </a:ln>
        </p:spPr>
        <p:txBody>
          <a:bodyPr wrap="square" rtlCol="0">
            <a:spAutoFit/>
          </a:bodyPr>
          <a:lstStyle/>
          <a:p>
            <a:pPr algn="ctr"/>
            <a:r>
              <a:rPr lang="el-GR" dirty="0"/>
              <a:t>Υλοποίηση της ενναλακτικής λύσης</a:t>
            </a:r>
          </a:p>
          <a:p>
            <a:pPr algn="ctr"/>
            <a:r>
              <a:rPr lang="el-GR" dirty="0"/>
              <a:t>(ανάθεση της αγοράς νέου φωτοτυπικού </a:t>
            </a:r>
          </a:p>
          <a:p>
            <a:pPr algn="ctr"/>
            <a:r>
              <a:rPr lang="el-GR" dirty="0"/>
              <a:t>στο τμήμα Προμηθειών)</a:t>
            </a:r>
          </a:p>
          <a:p>
            <a:pPr algn="ctr"/>
            <a:endParaRPr lang="el-GR" dirty="0"/>
          </a:p>
        </p:txBody>
      </p:sp>
      <p:sp>
        <p:nvSpPr>
          <p:cNvPr id="11" name="Arrow: Down 10">
            <a:extLst>
              <a:ext uri="{FF2B5EF4-FFF2-40B4-BE49-F238E27FC236}">
                <a16:creationId xmlns:a16="http://schemas.microsoft.com/office/drawing/2014/main" id="{45405510-8533-25E9-1133-9FCCB8EF957B}"/>
              </a:ext>
            </a:extLst>
          </p:cNvPr>
          <p:cNvSpPr/>
          <p:nvPr/>
        </p:nvSpPr>
        <p:spPr>
          <a:xfrm>
            <a:off x="4975516" y="4866852"/>
            <a:ext cx="843378" cy="381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Picture 19">
            <a:extLst>
              <a:ext uri="{FF2B5EF4-FFF2-40B4-BE49-F238E27FC236}">
                <a16:creationId xmlns:a16="http://schemas.microsoft.com/office/drawing/2014/main" id="{68CB6634-29F9-CB78-F573-B2234F081DD6}"/>
              </a:ext>
            </a:extLst>
          </p:cNvPr>
          <p:cNvPicPr>
            <a:picLocks noChangeAspect="1"/>
          </p:cNvPicPr>
          <p:nvPr/>
        </p:nvPicPr>
        <p:blipFill>
          <a:blip r:embed="rId2"/>
          <a:stretch>
            <a:fillRect/>
          </a:stretch>
        </p:blipFill>
        <p:spPr>
          <a:xfrm>
            <a:off x="265173" y="42716"/>
            <a:ext cx="2428875" cy="1176641"/>
          </a:xfrm>
          <a:prstGeom prst="rect">
            <a:avLst/>
          </a:prstGeom>
        </p:spPr>
      </p:pic>
    </p:spTree>
    <p:extLst>
      <p:ext uri="{BB962C8B-B14F-4D97-AF65-F5344CB8AC3E}">
        <p14:creationId xmlns:p14="http://schemas.microsoft.com/office/powerpoint/2010/main" val="1493119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3280</TotalTime>
  <Words>1996</Words>
  <Application>Microsoft Office PowerPoint</Application>
  <PresentationFormat>Widescreen</PresentationFormat>
  <Paragraphs>368</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SimSun</vt:lpstr>
      <vt:lpstr>Arial</vt:lpstr>
      <vt:lpstr>Calibri</vt:lpstr>
      <vt:lpstr>Calibri Light</vt:lpstr>
      <vt:lpstr>Comic Sans MS</vt:lpstr>
      <vt:lpstr>Times New Roman</vt:lpstr>
      <vt:lpstr>Office Theme</vt:lpstr>
      <vt:lpstr>1_Θέμα του Office</vt:lpstr>
      <vt:lpstr>Management  </vt:lpstr>
      <vt:lpstr>Περιεχόμενα μαθήματος 1/2</vt:lpstr>
      <vt:lpstr> Περιεχόμενα μαθήματος 2/2</vt:lpstr>
      <vt:lpstr> Λήψη αποφάσεων  (Decision making) </vt:lpstr>
      <vt:lpstr>Διαδικασία λήψης απόφασης </vt:lpstr>
      <vt:lpstr>Παράδειγμα 1/2 </vt:lpstr>
      <vt:lpstr>Παράδειγμα 2/2  Αξιολόγηση ενναλακτικών λύσεων </vt:lpstr>
      <vt:lpstr>Ορθολογικό Υπόδειγμα Λήψη Αποφάσεων (Rational Decision-Making model) </vt:lpstr>
      <vt:lpstr>Παράδειγμα </vt:lpstr>
      <vt:lpstr>Διοικητικό Υπόδειγμα Λήψης Αποφάσεων (Administrative Decision-Making model)</vt:lpstr>
      <vt:lpstr>Παράδειγμα </vt:lpstr>
      <vt:lpstr>Είδη προβλημάτων – Είδη απόφασης  </vt:lpstr>
      <vt:lpstr>PowerPoint Presentation</vt:lpstr>
      <vt:lpstr>Καθοδική λήψη αποφάσεων vs Εξουσιοδοτημένη λήψη αποφάσεων  </vt:lpstr>
      <vt:lpstr>Τεχνικές προγραμματισμού και λήψης αποφάσεων </vt:lpstr>
      <vt:lpstr>Συγκριτική αξιολόγηση</vt:lpstr>
      <vt:lpstr>Κάρτα Ισόρροπης Επιδόσεων</vt:lpstr>
      <vt:lpstr> Διάγραμμα Pareto </vt:lpstr>
      <vt:lpstr>Καταιγισμός ιδεών</vt:lpstr>
      <vt:lpstr>Διάγραμμα αιτίας-αποτελέσματος</vt:lpstr>
      <vt:lpstr>Στιλ αποφάσεων (Decision Style)</vt:lpstr>
      <vt:lpstr>Ατομικές / Ομαδικές αποφάσεις </vt:lpstr>
      <vt:lpstr>Τεχνική των Δελφών (Delphi technique)</vt:lpstr>
      <vt:lpstr>Tεχνική της εικονικής ομάδας (nominal group technique)</vt:lpstr>
      <vt:lpstr>Λάθη κατά τη λήψη αποφάσεων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Μάνατζμεντ (Management) </dc:title>
  <dc:creator>Nancy</dc:creator>
  <cp:lastModifiedBy>Nancy</cp:lastModifiedBy>
  <cp:revision>31</cp:revision>
  <dcterms:created xsi:type="dcterms:W3CDTF">2022-06-29T06:25:00Z</dcterms:created>
  <dcterms:modified xsi:type="dcterms:W3CDTF">2024-04-06T08:49:13Z</dcterms:modified>
</cp:coreProperties>
</file>