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2/4/2020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2/4/2020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2/4/2020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2/4/2020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advTm="24999"/>
    </mc:Choice>
    <mc:Fallback xmlns="">
      <p:transition spd="slow" advTm="2499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fontScale="90000"/>
          </a:bodyPr>
          <a:lstStyle/>
          <a:p>
            <a:endParaRPr lang="el-GR" dirty="0"/>
          </a:p>
        </p:txBody>
      </p:sp>
      <p:sp>
        <p:nvSpPr>
          <p:cNvPr id="3" name="Θέση περιεχομένου 2"/>
          <p:cNvSpPr>
            <a:spLocks noGrp="1"/>
          </p:cNvSpPr>
          <p:nvPr>
            <p:ph idx="1"/>
          </p:nvPr>
        </p:nvSpPr>
        <p:spPr>
          <a:xfrm>
            <a:off x="251520" y="764704"/>
            <a:ext cx="8568952" cy="5832648"/>
          </a:xfrm>
        </p:spPr>
        <p:txBody>
          <a:bodyPr>
            <a:normAutofit lnSpcReduction="10000"/>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p>
          <a:p>
            <a:pPr marL="0" indent="0">
              <a:buNone/>
            </a:pPr>
            <a:r>
              <a:rPr lang="el-GR" sz="2800" dirty="0" smtClean="0">
                <a:latin typeface="Cambria" pitchFamily="18" charset="0"/>
              </a:rPr>
              <a:t>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3645024"/>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49663" y="3786361"/>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507288" cy="583264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507288" cy="5832648"/>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a:t>
            </a:r>
            <a:endParaRPr lang="el-GR" dirty="0"/>
          </a:p>
        </p:txBody>
      </p:sp>
      <p:sp>
        <p:nvSpPr>
          <p:cNvPr id="10" name="Ορθογώνιο 9"/>
          <p:cNvSpPr/>
          <p:nvPr/>
        </p:nvSpPr>
        <p:spPr>
          <a:xfrm>
            <a:off x="4716016" y="4106112"/>
            <a:ext cx="144016"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a:t>
            </a:r>
            <a:endParaRPr lang="el-GR" dirty="0"/>
          </a:p>
        </p:txBody>
      </p:sp>
      <p:sp>
        <p:nvSpPr>
          <p:cNvPr id="11" name="Ορθογώνιο 10"/>
          <p:cNvSpPr/>
          <p:nvPr/>
        </p:nvSpPr>
        <p:spPr>
          <a:xfrm>
            <a:off x="6876256" y="4113076"/>
            <a:ext cx="216024"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a:t>
            </a:r>
            <a:endParaRPr lang="el-GR" dirty="0"/>
          </a:p>
        </p:txBody>
      </p:sp>
    </p:spTree>
    <p:extLst>
      <p:ext uri="{BB962C8B-B14F-4D97-AF65-F5344CB8AC3E}">
        <p14:creationId xmlns:p14="http://schemas.microsoft.com/office/powerpoint/2010/main" val="50296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lnSpcReduction="10000"/>
          </a:bodyPr>
          <a:lstStyle/>
          <a:p>
            <a:pPr algn="just"/>
            <a:r>
              <a:rPr lang="en-US" dirty="0">
                <a:latin typeface="Cambria" pitchFamily="18" charset="0"/>
              </a:rPr>
              <a:t>z= </a:t>
            </a:r>
            <a:r>
              <a:rPr lang="el-GR" dirty="0">
                <a:latin typeface="Cambria" pitchFamily="18" charset="0"/>
              </a:rPr>
              <a:t>μονάδες προϊόντος και όχι αξία του προϊόντος</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e </a:t>
            </a:r>
            <a:r>
              <a:rPr lang="el-GR" dirty="0" smtClean="0">
                <a:latin typeface="Cambria" pitchFamily="18" charset="0"/>
              </a:rPr>
              <a:t>και το </a:t>
            </a:r>
            <a:r>
              <a:rPr lang="en-US" dirty="0" smtClean="0">
                <a:latin typeface="Cambria" pitchFamily="18" charset="0"/>
              </a:rPr>
              <a:t>w</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619672" y="2026618"/>
            <a:ext cx="0" cy="594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275856" y="2026618"/>
            <a:ext cx="0" cy="594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576064"/>
          </a:xfrm>
        </p:spPr>
        <p:txBody>
          <a:bodyPr>
            <a:normAutofit fontScale="90000"/>
          </a:bodyPr>
          <a:lstStyle/>
          <a:p>
            <a:r>
              <a:rPr lang="el-GR" sz="3200" b="1" dirty="0" smtClean="0">
                <a:solidFill>
                  <a:srgbClr val="FF0000"/>
                </a:solidFill>
                <a:latin typeface="Cambria" pitchFamily="18" charset="0"/>
              </a:rPr>
              <a:t>4. Η εργασιακή πειθαρχία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και εργασία διαφέρουν. Απόσπαση και όχι ανταλλαγή-</a:t>
            </a:r>
            <a:r>
              <a:rPr lang="en-US" sz="2800" dirty="0" smtClean="0">
                <a:latin typeface="Cambria" pitchFamily="18" charset="0"/>
              </a:rPr>
              <a:t> “supervisory labor”</a:t>
            </a:r>
            <a:r>
              <a:rPr lang="el-GR" sz="2800" dirty="0" smtClean="0">
                <a:latin typeface="Cambria" pitchFamily="18" charset="0"/>
              </a:rPr>
              <a:t>. ‘Δίκαιη εργάσιμη ημέρα»; Ελλιπής σύμβαση εργασίας (μισθός, ώρες, εργασιακή προσπάθεια). Ανελαστική και δαπανηρή η λεπτομερής καταγραφή των εργασιακών καθηκόντων.</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323528" y="836712"/>
            <a:ext cx="8640960" cy="5760640"/>
          </a:xfrm>
        </p:spPr>
        <p:txBody>
          <a:bodyPr>
            <a:normAutofit fontScale="925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Σχετική δύναμη των δύο πλευρών βραχυχρόνια και μακροχρόνια.</a:t>
            </a: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 </a:t>
            </a:r>
          </a:p>
          <a:p>
            <a:pPr marL="0" indent="0" algn="just">
              <a:buNone/>
            </a:pPr>
            <a:r>
              <a:rPr lang="en-US" sz="2000" dirty="0" smtClean="0">
                <a:latin typeface="Cambria" pitchFamily="18" charset="0"/>
              </a:rPr>
              <a:t>w- </a:t>
            </a:r>
            <a:r>
              <a:rPr lang="el-GR" sz="2000" dirty="0" smtClean="0">
                <a:latin typeface="Cambria" pitchFamily="18" charset="0"/>
              </a:rPr>
              <a:t>= ημερομίσθιο υποχώρησης (ο εργάτης είναι αδιάφορος για το ενδεχόμενο να χάσει την εργασία του). </a:t>
            </a:r>
            <a:r>
              <a:rPr lang="en-US" sz="2000" dirty="0" smtClean="0">
                <a:latin typeface="Cambria" pitchFamily="18" charset="0"/>
              </a:rPr>
              <a:t>w= w-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cjl</a:t>
            </a:r>
            <a:r>
              <a:rPr lang="en-US" sz="2000" dirty="0" smtClean="0">
                <a:latin typeface="Cambria" pitchFamily="18" charset="0"/>
                <a:sym typeface="Wingdings" pitchFamily="2" charset="2"/>
              </a:rPr>
              <a:t> = 0.</a:t>
            </a:r>
          </a:p>
          <a:p>
            <a:pPr marL="0" indent="0" algn="just">
              <a:buNone/>
            </a:pPr>
            <a:r>
              <a:rPr lang="el-GR" sz="2000" dirty="0" smtClean="0">
                <a:latin typeface="Cambria" pitchFamily="18" charset="0"/>
                <a:sym typeface="Wingdings" pitchFamily="2" charset="2"/>
              </a:rPr>
              <a:t>Αύξηση του μισθού επιφέρει αύξηση της έντασης της εργασίας -- επικέντρωση στο μοναδιαίο κόστος εργασίας (</a:t>
            </a:r>
            <a:r>
              <a:rPr lang="en-US" sz="2000" dirty="0" err="1" smtClean="0">
                <a:latin typeface="Cambria" pitchFamily="18" charset="0"/>
                <a:sym typeface="Wingdings" pitchFamily="2" charset="2"/>
              </a:rPr>
              <a:t>ulc</a:t>
            </a:r>
            <a:r>
              <a:rPr lang="en-US" sz="2000" dirty="0" smtClean="0">
                <a:latin typeface="Cambria" pitchFamily="18" charset="0"/>
                <a:sym typeface="Wingdings" pitchFamily="2" charset="2"/>
              </a:rPr>
              <a:t>) </a:t>
            </a:r>
            <a:r>
              <a:rPr lang="el-GR" sz="2000" dirty="0" smtClean="0">
                <a:latin typeface="Cambria" pitchFamily="18" charset="0"/>
                <a:sym typeface="Wingdings" pitchFamily="2" charset="2"/>
              </a:rPr>
              <a:t>η ελαχιστοποίηση του οποίου επιφέρει μεγιστοποίηση του ποσοστού κέρδους (</a:t>
            </a:r>
            <a:r>
              <a:rPr lang="en-US" sz="2000" dirty="0" smtClean="0">
                <a:latin typeface="Cambria" pitchFamily="18" charset="0"/>
                <a:sym typeface="Wingdings" pitchFamily="2" charset="2"/>
              </a:rPr>
              <a:t>r).</a:t>
            </a:r>
          </a:p>
          <a:p>
            <a:pPr marL="0" indent="0" algn="just">
              <a:buNone/>
            </a:pPr>
            <a:r>
              <a:rPr lang="en-US" sz="2000" dirty="0" err="1" smtClean="0">
                <a:latin typeface="Cambria" pitchFamily="18" charset="0"/>
                <a:sym typeface="Wingdings" pitchFamily="2" charset="2"/>
              </a:rPr>
              <a:t>Ulc</a:t>
            </a:r>
            <a:r>
              <a:rPr lang="en-US" sz="2000" dirty="0" smtClean="0">
                <a:latin typeface="Cambria" pitchFamily="18" charset="0"/>
                <a:sym typeface="Wingdings" pitchFamily="2" charset="2"/>
              </a:rPr>
              <a:t> = w/z = w/(</a:t>
            </a:r>
            <a:r>
              <a:rPr lang="en-US" sz="2000" dirty="0" err="1" smtClean="0">
                <a:latin typeface="Cambria" pitchFamily="18" charset="0"/>
                <a:sym typeface="Wingdings" pitchFamily="2" charset="2"/>
              </a:rPr>
              <a:t>ef</a:t>
            </a:r>
            <a:r>
              <a:rPr lang="en-US" sz="2000" dirty="0" smtClean="0">
                <a:latin typeface="Cambria" pitchFamily="18" charset="0"/>
                <a:sym typeface="Wingdings" pitchFamily="2" charset="2"/>
              </a:rPr>
              <a:t>)  --- f = </a:t>
            </a:r>
            <a:r>
              <a:rPr lang="en-US" sz="2000" dirty="0" err="1" smtClean="0">
                <a:latin typeface="Cambria" pitchFamily="18" charset="0"/>
                <a:sym typeface="Wingdings" pitchFamily="2" charset="2"/>
              </a:rPr>
              <a:t>ct</a:t>
            </a:r>
            <a:r>
              <a:rPr lang="en-US" sz="2000" dirty="0" smtClean="0">
                <a:latin typeface="Cambria" pitchFamily="18" charset="0"/>
                <a:sym typeface="Wingdings" pitchFamily="2" charset="2"/>
              </a:rPr>
              <a:t> </a:t>
            </a:r>
          </a:p>
          <a:p>
            <a:pPr marL="0" indent="0" algn="just">
              <a:buNone/>
            </a:pPr>
            <a:r>
              <a:rPr lang="el-GR" sz="2000" dirty="0" smtClean="0">
                <a:latin typeface="Cambria" pitchFamily="18" charset="0"/>
                <a:sym typeface="Wingdings" pitchFamily="2" charset="2"/>
              </a:rPr>
              <a:t>Από </a:t>
            </a:r>
            <a:r>
              <a:rPr lang="en-US" sz="2000" dirty="0" smtClean="0">
                <a:latin typeface="Cambria" pitchFamily="18" charset="0"/>
                <a:sym typeface="Wingdings" pitchFamily="2" charset="2"/>
              </a:rPr>
              <a:t>w- </a:t>
            </a:r>
            <a:r>
              <a:rPr lang="el-GR" sz="2000" dirty="0" smtClean="0">
                <a:latin typeface="Cambria" pitchFamily="18" charset="0"/>
                <a:sym typeface="Wingdings" pitchFamily="2" charset="2"/>
              </a:rPr>
              <a:t> αύξηση του μισθού </a:t>
            </a:r>
            <a:r>
              <a:rPr lang="en-US" sz="2000" dirty="0" smtClean="0">
                <a:latin typeface="Cambria" pitchFamily="18" charset="0"/>
                <a:sym typeface="Wingdings" pitchFamily="2" charset="2"/>
              </a:rPr>
              <a:t>w </a:t>
            </a:r>
            <a:r>
              <a:rPr lang="el-GR" sz="2000" dirty="0" smtClean="0">
                <a:latin typeface="Cambria" pitchFamily="18" charset="0"/>
                <a:sym typeface="Wingdings" pitchFamily="2" charset="2"/>
              </a:rPr>
              <a:t>που επιφέρει μια αναλογικά μεγαλύτερη αύξηση στην εργασιακή προσπάθεια </a:t>
            </a:r>
            <a:r>
              <a:rPr lang="en-US" sz="2000" dirty="0" smtClean="0">
                <a:latin typeface="Cambria" pitchFamily="18" charset="0"/>
                <a:sym typeface="Wingdings" pitchFamily="2" charset="2"/>
              </a:rPr>
              <a:t>e </a:t>
            </a:r>
            <a:r>
              <a:rPr lang="el-GR" sz="2000" dirty="0" smtClean="0">
                <a:latin typeface="Cambria" pitchFamily="18" charset="0"/>
                <a:sym typeface="Wingdings" pitchFamily="2" charset="2"/>
              </a:rPr>
              <a:t>και άρα μια μείωση του μοναδιαίου κόστους εργασίας </a:t>
            </a:r>
            <a:r>
              <a:rPr lang="en-US" sz="2000" dirty="0" err="1" smtClean="0">
                <a:latin typeface="Cambria" pitchFamily="18" charset="0"/>
                <a:sym typeface="Wingdings" pitchFamily="2" charset="2"/>
              </a:rPr>
              <a:t>ulc</a:t>
            </a:r>
            <a:r>
              <a:rPr lang="en-US" sz="2000" dirty="0" smtClean="0">
                <a:latin typeface="Cambria" pitchFamily="18" charset="0"/>
                <a:sym typeface="Wingdings" pitchFamily="2" charset="2"/>
              </a:rPr>
              <a:t> </a:t>
            </a:r>
            <a:r>
              <a:rPr lang="el-GR" sz="2000" dirty="0" smtClean="0">
                <a:latin typeface="Cambria" pitchFamily="18" charset="0"/>
                <a:sym typeface="Wingdings" pitchFamily="2" charset="2"/>
              </a:rPr>
              <a:t>αύξηση του ποσοστού κέρδους, </a:t>
            </a:r>
            <a:r>
              <a:rPr lang="en-US" sz="2000" dirty="0" smtClean="0">
                <a:latin typeface="Cambria" pitchFamily="18" charset="0"/>
                <a:sym typeface="Wingdings" pitchFamily="2" charset="2"/>
              </a:rPr>
              <a:t>r.</a:t>
            </a:r>
            <a:endParaRPr lang="el-GR" sz="2000" dirty="0">
              <a:latin typeface="Cambria" pitchFamily="18" charset="0"/>
            </a:endParaRPr>
          </a:p>
        </p:txBody>
      </p:sp>
    </p:spTree>
    <p:extLst>
      <p:ext uri="{BB962C8B-B14F-4D97-AF65-F5344CB8AC3E}">
        <p14:creationId xmlns:p14="http://schemas.microsoft.com/office/powerpoint/2010/main" val="104506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n-US" sz="2400" b="1" dirty="0">
                <a:solidFill>
                  <a:srgbClr val="FF0000"/>
                </a:solidFill>
                <a:latin typeface="Cambria" pitchFamily="18" charset="0"/>
              </a:rPr>
              <a:t>5. </a:t>
            </a:r>
            <a:r>
              <a:rPr lang="el-GR" sz="2400" b="1" dirty="0">
                <a:solidFill>
                  <a:srgbClr val="FF0000"/>
                </a:solidFill>
                <a:latin typeface="Cambria" pitchFamily="18" charset="0"/>
              </a:rPr>
              <a:t>Η Αγορά 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908720"/>
            <a:ext cx="8712968" cy="5688632"/>
          </a:xfrm>
        </p:spPr>
        <p:txBody>
          <a:bodyPr/>
          <a:lstStyle/>
          <a:p>
            <a:pPr marL="0" indent="0">
              <a:buNone/>
            </a:pPr>
            <a:r>
              <a:rPr lang="el-GR" dirty="0" smtClean="0">
                <a:latin typeface="Cambria" pitchFamily="18" charset="0"/>
              </a:rPr>
              <a:t>Από </a:t>
            </a:r>
            <a:r>
              <a:rPr lang="en-US" dirty="0" smtClean="0">
                <a:latin typeface="Cambria" pitchFamily="18" charset="0"/>
              </a:rPr>
              <a:t>w-</a:t>
            </a:r>
          </a:p>
          <a:p>
            <a:pPr marL="0" indent="0">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r </a:t>
            </a:r>
          </a:p>
          <a:p>
            <a:pPr marL="0" indent="0">
              <a:buNone/>
            </a:pPr>
            <a:r>
              <a:rPr lang="el-GR" dirty="0" smtClean="0">
                <a:latin typeface="Cambria" pitchFamily="18" charset="0"/>
                <a:sym typeface="Wingdings" pitchFamily="2" charset="2"/>
              </a:rPr>
              <a:t>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p>
          <a:p>
            <a:pPr marL="0" indent="0">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191197" y="17008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563888" y="1520391"/>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5316835" y="1556792"/>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172350" y="1556792"/>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1124744"/>
            <a:ext cx="8568952" cy="5400600"/>
          </a:xfrm>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467544" y="5985284"/>
            <a:ext cx="3024336" cy="4680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dirty="0" smtClean="0">
                <a:latin typeface="Cambria" pitchFamily="18" charset="0"/>
              </a:rPr>
              <a:t>w-</a:t>
            </a:r>
            <a:endParaRPr lang="el-GR" dirty="0">
              <a:latin typeface="Cambria" pitchFamily="18" charset="0"/>
            </a:endParaRPr>
          </a:p>
        </p:txBody>
      </p:sp>
      <p:sp>
        <p:nvSpPr>
          <p:cNvPr id="19" name="Ορθογώνιο 18"/>
          <p:cNvSpPr/>
          <p:nvPr/>
        </p:nvSpPr>
        <p:spPr>
          <a:xfrm>
            <a:off x="6732240" y="836712"/>
            <a:ext cx="2411760"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εργασίας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312913" y="5661248"/>
            <a:ext cx="1382787" cy="391058"/>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30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8262</TotalTime>
  <Words>3857</Words>
  <Application>Microsoft Office PowerPoint</Application>
  <PresentationFormat>Προβολή στην οθόνη (4:3)</PresentationFormat>
  <Paragraphs>462</Paragraphs>
  <Slides>44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Παρουσίαση του PowerPoint</vt:lpstr>
      <vt:lpstr> Η σύγκρουση μεταξύ εργαζομένων και εργοδοτών </vt:lpstr>
      <vt:lpstr>Η σύγκρουση μεταξύ εργαζομένων και εργοδοτών</vt:lpstr>
      <vt:lpstr>4. Η εργασιακή πειθαρχία</vt:lpstr>
      <vt:lpstr> 5. Η Αγορά εργασίας, ο μισθός και η ένταση της εργασίας </vt:lpstr>
      <vt:lpstr>5. Η Αγορά εργασίας, ο μισθός και η ένταση της εργασίας</vt:lpstr>
      <vt:lpstr>Καμπύλη απόσπασης εργασίας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299</cp:revision>
  <dcterms:created xsi:type="dcterms:W3CDTF">2020-02-17T19:21:17Z</dcterms:created>
  <dcterms:modified xsi:type="dcterms:W3CDTF">2020-04-02T11:22:03Z</dcterms:modified>
</cp:coreProperties>
</file>