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70" r:id="rId3"/>
    <p:sldId id="258" r:id="rId4"/>
    <p:sldId id="265" r:id="rId5"/>
    <p:sldId id="262" r:id="rId6"/>
    <p:sldId id="257" r:id="rId7"/>
    <p:sldId id="259" r:id="rId8"/>
    <p:sldId id="266" r:id="rId9"/>
    <p:sldId id="260" r:id="rId10"/>
    <p:sldId id="261" r:id="rId11"/>
    <p:sldId id="264"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45" autoAdjust="0"/>
  </p:normalViewPr>
  <p:slideViewPr>
    <p:cSldViewPr>
      <p:cViewPr>
        <p:scale>
          <a:sx n="100" d="100"/>
          <a:sy n="100" d="100"/>
        </p:scale>
        <p:origin x="-294"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02AD549-B1F4-4F18-ABA4-776AFC95270A}" type="datetimeFigureOut">
              <a:rPr lang="el-GR" smtClean="0"/>
              <a:t>17/3/2020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120650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02AD549-B1F4-4F18-ABA4-776AFC95270A}" type="datetimeFigureOut">
              <a:rPr lang="el-GR" smtClean="0"/>
              <a:t>17/3/2020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134974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02AD549-B1F4-4F18-ABA4-776AFC95270A}" type="datetimeFigureOut">
              <a:rPr lang="el-GR" smtClean="0"/>
              <a:t>17/3/2020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89393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02AD549-B1F4-4F18-ABA4-776AFC95270A}" type="datetimeFigureOut">
              <a:rPr lang="el-GR" smtClean="0"/>
              <a:t>17/3/2020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319358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702AD549-B1F4-4F18-ABA4-776AFC95270A}" type="datetimeFigureOut">
              <a:rPr lang="el-GR" smtClean="0"/>
              <a:t>17/3/2020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3831772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02AD549-B1F4-4F18-ABA4-776AFC95270A}" type="datetimeFigureOut">
              <a:rPr lang="el-GR" smtClean="0"/>
              <a:t>17/3/2020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3871266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02AD549-B1F4-4F18-ABA4-776AFC95270A}" type="datetimeFigureOut">
              <a:rPr lang="el-GR" smtClean="0"/>
              <a:t>17/3/2020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244594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02AD549-B1F4-4F18-ABA4-776AFC95270A}" type="datetimeFigureOut">
              <a:rPr lang="el-GR" smtClean="0"/>
              <a:t>17/3/2020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2946317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02AD549-B1F4-4F18-ABA4-776AFC95270A}" type="datetimeFigureOut">
              <a:rPr lang="el-GR" smtClean="0"/>
              <a:t>17/3/2020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2494124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02AD549-B1F4-4F18-ABA4-776AFC95270A}" type="datetimeFigureOut">
              <a:rPr lang="el-GR" smtClean="0"/>
              <a:t>17/3/2020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1076129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02AD549-B1F4-4F18-ABA4-776AFC95270A}" type="datetimeFigureOut">
              <a:rPr lang="el-GR" smtClean="0"/>
              <a:t>17/3/2020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7C56EE4-A0DB-42DA-8B11-C7426366F428}" type="slidenum">
              <a:rPr lang="el-GR" smtClean="0"/>
              <a:t>‹#›</a:t>
            </a:fld>
            <a:endParaRPr lang="el-GR"/>
          </a:p>
        </p:txBody>
      </p:sp>
    </p:spTree>
    <p:extLst>
      <p:ext uri="{BB962C8B-B14F-4D97-AF65-F5344CB8AC3E}">
        <p14:creationId xmlns:p14="http://schemas.microsoft.com/office/powerpoint/2010/main" val="2894385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AD549-B1F4-4F18-ABA4-776AFC95270A}" type="datetimeFigureOut">
              <a:rPr lang="el-GR" smtClean="0"/>
              <a:t>17/3/2020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56EE4-A0DB-42DA-8B11-C7426366F428}" type="slidenum">
              <a:rPr lang="el-GR" smtClean="0"/>
              <a:t>‹#›</a:t>
            </a:fld>
            <a:endParaRPr lang="el-GR"/>
          </a:p>
        </p:txBody>
      </p:sp>
    </p:spTree>
    <p:extLst>
      <p:ext uri="{BB962C8B-B14F-4D97-AF65-F5344CB8AC3E}">
        <p14:creationId xmlns:p14="http://schemas.microsoft.com/office/powerpoint/2010/main" val="4167100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16632"/>
            <a:ext cx="8568952" cy="504056"/>
          </a:xfrm>
        </p:spPr>
        <p:txBody>
          <a:bodyPr>
            <a:noAutofit/>
          </a:bodyPr>
          <a:lstStyle/>
          <a:p>
            <a:r>
              <a:rPr lang="el-GR" sz="3200" b="1" dirty="0" smtClean="0">
                <a:solidFill>
                  <a:srgbClr val="FF0000"/>
                </a:solidFill>
                <a:latin typeface="Cambria" pitchFamily="18" charset="0"/>
              </a:rPr>
              <a:t>Περιεχόμενο-Δομή του Μαθήματος</a:t>
            </a:r>
            <a:endParaRPr lang="el-GR" sz="3200" b="1" dirty="0">
              <a:solidFill>
                <a:srgbClr val="FF0000"/>
              </a:solidFill>
              <a:latin typeface="Cambria" pitchFamily="18" charset="0"/>
            </a:endParaRPr>
          </a:p>
        </p:txBody>
      </p:sp>
      <p:sp>
        <p:nvSpPr>
          <p:cNvPr id="3" name="Θέση περιεχομένου 2"/>
          <p:cNvSpPr>
            <a:spLocks noGrp="1"/>
          </p:cNvSpPr>
          <p:nvPr>
            <p:ph idx="1"/>
          </p:nvPr>
        </p:nvSpPr>
        <p:spPr>
          <a:xfrm>
            <a:off x="179512" y="620688"/>
            <a:ext cx="8784976" cy="6120680"/>
          </a:xfrm>
        </p:spPr>
        <p:txBody>
          <a:bodyPr>
            <a:normAutofit fontScale="77500" lnSpcReduction="20000"/>
          </a:bodyPr>
          <a:lstStyle/>
          <a:p>
            <a:pPr marL="0" indent="0" algn="just">
              <a:buNone/>
            </a:pPr>
            <a:r>
              <a:rPr lang="el-GR" b="1" dirty="0" smtClean="0">
                <a:latin typeface="Cambria" pitchFamily="18" charset="0"/>
              </a:rPr>
              <a:t>1. Πολιτική Οικονομία</a:t>
            </a:r>
          </a:p>
          <a:p>
            <a:pPr marL="0" indent="0" algn="just">
              <a:buNone/>
            </a:pPr>
            <a:r>
              <a:rPr lang="el-GR" sz="2800" dirty="0" smtClean="0">
                <a:latin typeface="Cambria" pitchFamily="18" charset="0"/>
              </a:rPr>
              <a:t>Ορισμός – Περιεχόμενο – Ιστορία – Εξέλιξη - σημαντικοί θεωρητικοί – πλεόνασμα – κοινωνικές τάξεις - οικονομικά συστήματα – κοινωνικές δομές συσσώρευσης (μεσοπρόθεσμος ορίζοντας) – ριζική μεταβολή και διαδοχή των τρόπων παραγωγής/οικονομικών συστημάτων (μακροπρόθεσμα).</a:t>
            </a:r>
            <a:endParaRPr lang="el-GR" sz="2800" dirty="0">
              <a:latin typeface="Cambria" pitchFamily="18" charset="0"/>
            </a:endParaRPr>
          </a:p>
          <a:p>
            <a:pPr marL="0" indent="0" algn="just">
              <a:buNone/>
            </a:pPr>
            <a:r>
              <a:rPr lang="el-GR" b="1" dirty="0" smtClean="0">
                <a:latin typeface="Cambria" pitchFamily="18" charset="0"/>
              </a:rPr>
              <a:t>2. Μίκρο (Πολιτική Οικονομία)</a:t>
            </a:r>
          </a:p>
          <a:p>
            <a:pPr marL="0" indent="0" algn="just">
              <a:buNone/>
            </a:pPr>
            <a:r>
              <a:rPr lang="el-GR" dirty="0" smtClean="0">
                <a:latin typeface="Cambria" pitchFamily="18" charset="0"/>
              </a:rPr>
              <a:t>Κέρδος (πλεόνασμα) - Ποσοστό κέρδους - ανταγωνισμός κεφαλαίων/συγκέντρωση - αγορά και διαδικασία εργασίας, παραγωγικότητα, μοναδιαίο κόστος εργασίας – τεχνολογική μεταβολή και διαδικασία εργασίας</a:t>
            </a:r>
            <a:endParaRPr lang="el-GR" dirty="0">
              <a:latin typeface="Cambria" pitchFamily="18" charset="0"/>
            </a:endParaRPr>
          </a:p>
          <a:p>
            <a:pPr marL="0" indent="0" algn="just">
              <a:buNone/>
            </a:pPr>
            <a:r>
              <a:rPr lang="el-GR" b="1" dirty="0" smtClean="0">
                <a:latin typeface="Cambria" pitchFamily="18" charset="0"/>
              </a:rPr>
              <a:t>3. </a:t>
            </a:r>
            <a:r>
              <a:rPr lang="el-GR" b="1" dirty="0" err="1" smtClean="0">
                <a:latin typeface="Cambria" pitchFamily="18" charset="0"/>
              </a:rPr>
              <a:t>Μάκρο</a:t>
            </a:r>
            <a:r>
              <a:rPr lang="el-GR" b="1" dirty="0" smtClean="0">
                <a:latin typeface="Cambria" pitchFamily="18" charset="0"/>
              </a:rPr>
              <a:t> (Πολιτική Οικονομία)</a:t>
            </a:r>
          </a:p>
          <a:p>
            <a:pPr marL="0" indent="0" algn="just">
              <a:buNone/>
            </a:pPr>
            <a:r>
              <a:rPr lang="el-GR" dirty="0" smtClean="0">
                <a:latin typeface="Cambria" pitchFamily="18" charset="0"/>
              </a:rPr>
              <a:t>Αρχή της ενεργού ζήτησης</a:t>
            </a:r>
            <a:r>
              <a:rPr lang="en-US" dirty="0" smtClean="0">
                <a:latin typeface="Cambria" pitchFamily="18" charset="0"/>
              </a:rPr>
              <a:t> </a:t>
            </a:r>
            <a:r>
              <a:rPr lang="el-GR" dirty="0" smtClean="0">
                <a:latin typeface="Cambria" pitchFamily="18" charset="0"/>
              </a:rPr>
              <a:t>-</a:t>
            </a:r>
            <a:r>
              <a:rPr lang="en-US" dirty="0" smtClean="0">
                <a:latin typeface="Cambria" pitchFamily="18" charset="0"/>
              </a:rPr>
              <a:t> </a:t>
            </a:r>
            <a:r>
              <a:rPr lang="el-GR" dirty="0" smtClean="0">
                <a:latin typeface="Cambria" pitchFamily="18" charset="0"/>
              </a:rPr>
              <a:t>Δημοσιονομική και νομισματική πολιτική για πλήρη απασχόληση – πολλαπλασιαστές απασχόλησης και προϊόντος – διλλήματα και αντιφάσεις της μακροοικονομικής πολιτικής – Καπιταλισμός και πλήρης απασχόληση (ασύμβατες έννοιες;) - πληθωρισμός - κράτος και οικονομία</a:t>
            </a:r>
            <a:endParaRPr lang="el-GR" dirty="0">
              <a:latin typeface="Cambria" pitchFamily="18" charset="0"/>
            </a:endParaRPr>
          </a:p>
        </p:txBody>
      </p:sp>
    </p:spTree>
    <p:extLst>
      <p:ext uri="{BB962C8B-B14F-4D97-AF65-F5344CB8AC3E}">
        <p14:creationId xmlns:p14="http://schemas.microsoft.com/office/powerpoint/2010/main" val="25129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188640"/>
            <a:ext cx="8640960" cy="648072"/>
          </a:xfrm>
        </p:spPr>
        <p:txBody>
          <a:bodyPr>
            <a:normAutofit fontScale="90000"/>
          </a:bodyPr>
          <a:lstStyle/>
          <a:p>
            <a:r>
              <a:rPr lang="en-US" b="1" dirty="0" smtClean="0">
                <a:solidFill>
                  <a:srgbClr val="002060"/>
                </a:solidFill>
                <a:latin typeface="Cambria" pitchFamily="18" charset="0"/>
              </a:rPr>
              <a:t>Key concepts</a:t>
            </a:r>
            <a:endParaRPr lang="el-GR" b="1" dirty="0">
              <a:solidFill>
                <a:srgbClr val="002060"/>
              </a:solidFill>
              <a:latin typeface="Cambria" pitchFamily="18" charset="0"/>
            </a:endParaRPr>
          </a:p>
        </p:txBody>
      </p:sp>
      <p:sp>
        <p:nvSpPr>
          <p:cNvPr id="3" name="Θέση περιεχομένου 2"/>
          <p:cNvSpPr>
            <a:spLocks noGrp="1"/>
          </p:cNvSpPr>
          <p:nvPr>
            <p:ph idx="1"/>
          </p:nvPr>
        </p:nvSpPr>
        <p:spPr>
          <a:xfrm>
            <a:off x="251520" y="908720"/>
            <a:ext cx="8712968" cy="5544616"/>
          </a:xfrm>
        </p:spPr>
        <p:txBody>
          <a:bodyPr/>
          <a:lstStyle/>
          <a:p>
            <a:pPr marL="0" indent="0">
              <a:buNone/>
            </a:pPr>
            <a:r>
              <a:rPr lang="el-GR" b="1" dirty="0" smtClean="0">
                <a:solidFill>
                  <a:srgbClr val="002060"/>
                </a:solidFill>
                <a:latin typeface="Cambria" pitchFamily="18" charset="0"/>
              </a:rPr>
              <a:t>Κοινωνικές τάξεις </a:t>
            </a:r>
            <a:r>
              <a:rPr lang="el-GR" dirty="0" smtClean="0">
                <a:latin typeface="Cambria" pitchFamily="18" charset="0"/>
              </a:rPr>
              <a:t>είναι μεγάλα κοινωνικά σύνολα που ορίζονται σε σχέση με την παραγωγική διαδικασία και τον έλεγχο του πλεονάσματος (</a:t>
            </a:r>
            <a:r>
              <a:rPr lang="en-US" dirty="0" smtClean="0">
                <a:latin typeface="Cambria" pitchFamily="18" charset="0"/>
              </a:rPr>
              <a:t>surplus)</a:t>
            </a:r>
            <a:r>
              <a:rPr lang="el-GR" dirty="0" smtClean="0">
                <a:latin typeface="Cambria" pitchFamily="18" charset="0"/>
              </a:rPr>
              <a:t>.</a:t>
            </a:r>
            <a:endParaRPr lang="en-US" dirty="0" smtClean="0">
              <a:latin typeface="Cambria" pitchFamily="18" charset="0"/>
            </a:endParaRPr>
          </a:p>
          <a:p>
            <a:pPr marL="0" indent="0">
              <a:buNone/>
            </a:pPr>
            <a:r>
              <a:rPr lang="el-GR" b="1" dirty="0" smtClean="0">
                <a:solidFill>
                  <a:srgbClr val="002060"/>
                </a:solidFill>
                <a:latin typeface="Cambria" pitchFamily="18" charset="0"/>
              </a:rPr>
              <a:t>Πλεόνασμα</a:t>
            </a:r>
            <a:r>
              <a:rPr lang="el-GR" dirty="0" smtClean="0">
                <a:latin typeface="Cambria" pitchFamily="18" charset="0"/>
              </a:rPr>
              <a:t> = συνολικό προϊόν – αποσβέσεις – αμοιβή (αναπαραγωγή/</a:t>
            </a:r>
            <a:r>
              <a:rPr lang="el-GR" dirty="0" err="1" smtClean="0">
                <a:latin typeface="Cambria" pitchFamily="18" charset="0"/>
              </a:rPr>
              <a:t>βιοτικ</a:t>
            </a:r>
            <a:r>
              <a:rPr lang="el-GR" dirty="0" smtClean="0">
                <a:latin typeface="Cambria" pitchFamily="18" charset="0"/>
              </a:rPr>
              <a:t>ό επίπεδο) των παραγωγών</a:t>
            </a:r>
          </a:p>
          <a:p>
            <a:pPr marL="0" indent="0">
              <a:buNone/>
            </a:pPr>
            <a:r>
              <a:rPr lang="el-GR" dirty="0" smtClean="0">
                <a:latin typeface="Cambria" pitchFamily="18" charset="0"/>
              </a:rPr>
              <a:t>Παραγωγή, έλεγχος και χρήση του πλεονάσματος</a:t>
            </a:r>
            <a:endParaRPr lang="en-US" dirty="0" smtClean="0">
              <a:latin typeface="Cambria" pitchFamily="18" charset="0"/>
            </a:endParaRPr>
          </a:p>
          <a:p>
            <a:pPr marL="0" indent="0">
              <a:buNone/>
            </a:pPr>
            <a:r>
              <a:rPr lang="en-US" dirty="0" smtClean="0">
                <a:latin typeface="Cambria" pitchFamily="18" charset="0"/>
              </a:rPr>
              <a:t>Masters-slaves, lords-serfs, capitalists-workers</a:t>
            </a:r>
            <a:endParaRPr lang="el-GR" dirty="0">
              <a:latin typeface="Cambria" pitchFamily="18" charset="0"/>
            </a:endParaRPr>
          </a:p>
        </p:txBody>
      </p:sp>
    </p:spTree>
    <p:extLst>
      <p:ext uri="{BB962C8B-B14F-4D97-AF65-F5344CB8AC3E}">
        <p14:creationId xmlns:p14="http://schemas.microsoft.com/office/powerpoint/2010/main" val="159880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507288" cy="720080"/>
          </a:xfrm>
        </p:spPr>
        <p:txBody>
          <a:bodyPr>
            <a:normAutofit/>
          </a:bodyPr>
          <a:lstStyle/>
          <a:p>
            <a:r>
              <a:rPr lang="en-US" sz="3200" b="1" dirty="0" smtClean="0">
                <a:solidFill>
                  <a:srgbClr val="7030A0"/>
                </a:solidFill>
                <a:latin typeface="Cambria" pitchFamily="18" charset="0"/>
              </a:rPr>
              <a:t>Capitalism as an economic system</a:t>
            </a:r>
            <a:endParaRPr lang="el-GR" sz="3200" b="1" dirty="0">
              <a:solidFill>
                <a:srgbClr val="7030A0"/>
              </a:solidFill>
              <a:latin typeface="Cambria" pitchFamily="18" charset="0"/>
            </a:endParaRPr>
          </a:p>
        </p:txBody>
      </p:sp>
      <p:sp>
        <p:nvSpPr>
          <p:cNvPr id="3" name="Θέση περιεχομένου 2"/>
          <p:cNvSpPr>
            <a:spLocks noGrp="1"/>
          </p:cNvSpPr>
          <p:nvPr>
            <p:ph idx="1"/>
          </p:nvPr>
        </p:nvSpPr>
        <p:spPr>
          <a:xfrm>
            <a:off x="179512" y="692696"/>
            <a:ext cx="8712968" cy="6048672"/>
          </a:xfrm>
        </p:spPr>
        <p:txBody>
          <a:bodyPr>
            <a:normAutofit fontScale="92500"/>
          </a:bodyPr>
          <a:lstStyle/>
          <a:p>
            <a:pPr marL="0" indent="0">
              <a:buNone/>
            </a:pPr>
            <a:r>
              <a:rPr lang="el-GR" sz="2800" dirty="0" smtClean="0">
                <a:latin typeface="Cambria" pitchFamily="18" charset="0"/>
              </a:rPr>
              <a:t>Ο καπιταλισμός είναι ένα </a:t>
            </a:r>
            <a:r>
              <a:rPr lang="el-GR" sz="2800" b="1" dirty="0" smtClean="0">
                <a:latin typeface="Cambria" pitchFamily="18" charset="0"/>
              </a:rPr>
              <a:t>οικονομικό σύστημα </a:t>
            </a:r>
            <a:r>
              <a:rPr lang="el-GR" sz="2800" dirty="0" smtClean="0">
                <a:latin typeface="Cambria" pitchFamily="18" charset="0"/>
              </a:rPr>
              <a:t>όπου οι </a:t>
            </a:r>
            <a:r>
              <a:rPr lang="el-GR" sz="2800" b="1" dirty="0" smtClean="0">
                <a:latin typeface="Cambria" pitchFamily="18" charset="0"/>
              </a:rPr>
              <a:t>εργοδότες</a:t>
            </a:r>
            <a:r>
              <a:rPr lang="el-GR" sz="2800" dirty="0" smtClean="0">
                <a:latin typeface="Cambria" pitchFamily="18" charset="0"/>
              </a:rPr>
              <a:t> μισθώνουν </a:t>
            </a:r>
            <a:r>
              <a:rPr lang="el-GR" sz="2800" b="1" dirty="0" smtClean="0">
                <a:latin typeface="Cambria" pitchFamily="18" charset="0"/>
              </a:rPr>
              <a:t>εργάτες</a:t>
            </a:r>
            <a:r>
              <a:rPr lang="el-GR" sz="2800" dirty="0" smtClean="0">
                <a:latin typeface="Cambria" pitchFamily="18" charset="0"/>
              </a:rPr>
              <a:t> για να παράγουν </a:t>
            </a:r>
            <a:r>
              <a:rPr lang="el-GR" sz="2800" b="1" dirty="0" smtClean="0">
                <a:latin typeface="Cambria" pitchFamily="18" charset="0"/>
              </a:rPr>
              <a:t>εμπορεύματα</a:t>
            </a:r>
            <a:r>
              <a:rPr lang="el-GR" sz="2800" dirty="0" smtClean="0">
                <a:latin typeface="Cambria" pitchFamily="18" charset="0"/>
              </a:rPr>
              <a:t> τα οποία διαθέτουν στην αγορά με σκοπό την πραγματοποίηση </a:t>
            </a:r>
            <a:r>
              <a:rPr lang="el-GR" sz="2800" b="1" dirty="0" smtClean="0">
                <a:latin typeface="Cambria" pitchFamily="18" charset="0"/>
              </a:rPr>
              <a:t>κέρδους</a:t>
            </a:r>
          </a:p>
          <a:p>
            <a:pPr marL="0" indent="0">
              <a:buNone/>
            </a:pPr>
            <a:r>
              <a:rPr lang="el-GR" sz="2800" b="1" dirty="0">
                <a:latin typeface="Cambria" pitchFamily="18" charset="0"/>
              </a:rPr>
              <a:t>Ή</a:t>
            </a:r>
            <a:endParaRPr lang="el-GR" sz="2800" b="1" dirty="0" smtClean="0">
              <a:latin typeface="Cambria" pitchFamily="18" charset="0"/>
            </a:endParaRPr>
          </a:p>
          <a:p>
            <a:r>
              <a:rPr lang="el-GR" sz="2800" dirty="0" smtClean="0">
                <a:latin typeface="Cambria" pitchFamily="18" charset="0"/>
              </a:rPr>
              <a:t>Γενικευμένη εμπορευματική παραγωγή με σκοπό το κέρδος</a:t>
            </a:r>
          </a:p>
          <a:p>
            <a:r>
              <a:rPr lang="el-GR" sz="2800" dirty="0" smtClean="0">
                <a:latin typeface="Cambria" pitchFamily="18" charset="0"/>
              </a:rPr>
              <a:t>Μονοπώληση των μέσων παραγωγής από μια μειοψηφική κοινωνική τάξη</a:t>
            </a:r>
          </a:p>
          <a:p>
            <a:r>
              <a:rPr lang="el-GR" sz="2800" dirty="0" smtClean="0">
                <a:latin typeface="Cambria" pitchFamily="18" charset="0"/>
              </a:rPr>
              <a:t>Εργάτες «ελεύθεροι» με διπλή έννοια</a:t>
            </a:r>
            <a:endParaRPr lang="en-US" sz="2800" dirty="0" smtClean="0">
              <a:latin typeface="Cambria" pitchFamily="18" charset="0"/>
            </a:endParaRPr>
          </a:p>
          <a:p>
            <a:pPr marL="0" indent="0">
              <a:buNone/>
            </a:pPr>
            <a:r>
              <a:rPr lang="el-GR" dirty="0" smtClean="0">
                <a:latin typeface="Cambria" pitchFamily="18" charset="0"/>
              </a:rPr>
              <a:t>Ιστορικό προϊόν με αρχή, εξέλιξη, αντιφάσεις, αδιέξοδα και πιθανό τέλος/υπέρβαση όπως συνέβη και με τα προηγούμενα οικονομικά συστήματα</a:t>
            </a:r>
            <a:endParaRPr lang="el-GR" dirty="0">
              <a:latin typeface="Cambria" pitchFamily="18" charset="0"/>
            </a:endParaRPr>
          </a:p>
        </p:txBody>
      </p:sp>
    </p:spTree>
    <p:extLst>
      <p:ext uri="{BB962C8B-B14F-4D97-AF65-F5344CB8AC3E}">
        <p14:creationId xmlns:p14="http://schemas.microsoft.com/office/powerpoint/2010/main" val="3996447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9036496" cy="576064"/>
          </a:xfrm>
        </p:spPr>
        <p:txBody>
          <a:bodyPr>
            <a:normAutofit/>
          </a:bodyPr>
          <a:lstStyle/>
          <a:p>
            <a:r>
              <a:rPr lang="el-GR" sz="2800" b="1" dirty="0" smtClean="0">
                <a:solidFill>
                  <a:srgbClr val="FF0000"/>
                </a:solidFill>
                <a:latin typeface="Cambria" pitchFamily="18" charset="0"/>
              </a:rPr>
              <a:t>3. Η τρισδιάστατη προσέγγιση στην οικονομική</a:t>
            </a:r>
            <a:endParaRPr lang="el-GR" sz="3200" b="1" dirty="0">
              <a:solidFill>
                <a:srgbClr val="FF0000"/>
              </a:solidFill>
              <a:latin typeface="Cambria" pitchFamily="18" charset="0"/>
            </a:endParaRPr>
          </a:p>
        </p:txBody>
      </p:sp>
      <p:sp>
        <p:nvSpPr>
          <p:cNvPr id="3" name="Θέση περιεχομένου 2"/>
          <p:cNvSpPr>
            <a:spLocks noGrp="1"/>
          </p:cNvSpPr>
          <p:nvPr>
            <p:ph idx="1"/>
          </p:nvPr>
        </p:nvSpPr>
        <p:spPr>
          <a:xfrm>
            <a:off x="251520" y="836712"/>
            <a:ext cx="8640960" cy="5904656"/>
          </a:xfrm>
        </p:spPr>
        <p:txBody>
          <a:bodyPr>
            <a:normAutofit lnSpcReduction="10000"/>
          </a:bodyPr>
          <a:lstStyle/>
          <a:p>
            <a:pPr marL="0" indent="0">
              <a:buNone/>
            </a:pPr>
            <a:r>
              <a:rPr lang="en-US" sz="2800" dirty="0" smtClean="0">
                <a:latin typeface="Cambria" pitchFamily="18" charset="0"/>
              </a:rPr>
              <a:t>Political Economy - Economics (1900- … = Neoclassical economics) – Current Political Economy (history, sociology, political science, ….)</a:t>
            </a:r>
          </a:p>
          <a:p>
            <a:pPr marL="0" indent="0">
              <a:buNone/>
            </a:pPr>
            <a:r>
              <a:rPr lang="en-US" sz="2800" b="1" dirty="0" smtClean="0">
                <a:latin typeface="Cambria" pitchFamily="18" charset="0"/>
              </a:rPr>
              <a:t>Central idea: </a:t>
            </a:r>
            <a:r>
              <a:rPr lang="en-US" sz="2800" dirty="0" smtClean="0">
                <a:latin typeface="Cambria" pitchFamily="18" charset="0"/>
              </a:rPr>
              <a:t>Pol. Econ. Examines all three dimensions of economic life: competition, command and change</a:t>
            </a:r>
          </a:p>
          <a:p>
            <a:pPr marL="0" indent="0">
              <a:buNone/>
            </a:pPr>
            <a:r>
              <a:rPr lang="en-US" sz="2800" b="1" dirty="0" smtClean="0">
                <a:latin typeface="Cambria" pitchFamily="18" charset="0"/>
              </a:rPr>
              <a:t>Main Points: </a:t>
            </a:r>
            <a:r>
              <a:rPr lang="en-US" sz="2800" dirty="0">
                <a:latin typeface="Cambria" pitchFamily="18" charset="0"/>
              </a:rPr>
              <a:t>1</a:t>
            </a:r>
            <a:r>
              <a:rPr lang="el-GR" sz="2800" dirty="0" smtClean="0">
                <a:latin typeface="Cambria" pitchFamily="18" charset="0"/>
              </a:rPr>
              <a:t>) </a:t>
            </a:r>
            <a:r>
              <a:rPr lang="en-US" sz="2800" dirty="0" smtClean="0">
                <a:latin typeface="Cambria" pitchFamily="18" charset="0"/>
              </a:rPr>
              <a:t>Capitalism is an economic system. Economic systems are fundamentally relationships among people (classes) 2)Every economic system can be analyzed in terms of three dimensions: a horizontal (competition), a vertical (command) and a time dimension (change) 3) Every economic theory is about both facts and values. Political economy like all social theories incorporates certain values, in the case of P.E. these are efficiency, fairness and democracy.</a:t>
            </a:r>
            <a:endParaRPr lang="el-GR" sz="2800" dirty="0">
              <a:latin typeface="Cambria" pitchFamily="18" charset="0"/>
            </a:endParaRPr>
          </a:p>
        </p:txBody>
      </p:sp>
    </p:spTree>
    <p:extLst>
      <p:ext uri="{BB962C8B-B14F-4D97-AF65-F5344CB8AC3E}">
        <p14:creationId xmlns:p14="http://schemas.microsoft.com/office/powerpoint/2010/main" val="1026957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04056"/>
          </a:xfrm>
        </p:spPr>
        <p:txBody>
          <a:bodyPr>
            <a:noAutofit/>
          </a:bodyPr>
          <a:lstStyle/>
          <a:p>
            <a:r>
              <a:rPr lang="el-GR" sz="3200" b="1" dirty="0" smtClean="0">
                <a:solidFill>
                  <a:srgbClr val="FF0000"/>
                </a:solidFill>
                <a:latin typeface="Cambria" pitchFamily="18" charset="0"/>
              </a:rPr>
              <a:t>Οικονομικά συστήματα και καπιταλισμός</a:t>
            </a:r>
            <a:endParaRPr lang="el-GR" sz="3200" b="1" dirty="0">
              <a:solidFill>
                <a:srgbClr val="FF0000"/>
              </a:solidFill>
              <a:latin typeface="Cambria" pitchFamily="18" charset="0"/>
            </a:endParaRPr>
          </a:p>
        </p:txBody>
      </p:sp>
      <p:sp>
        <p:nvSpPr>
          <p:cNvPr id="3" name="Θέση περιεχομένου 2"/>
          <p:cNvSpPr>
            <a:spLocks noGrp="1"/>
          </p:cNvSpPr>
          <p:nvPr>
            <p:ph idx="1"/>
          </p:nvPr>
        </p:nvSpPr>
        <p:spPr>
          <a:xfrm>
            <a:off x="251520" y="764704"/>
            <a:ext cx="8640960" cy="5832648"/>
          </a:xfrm>
        </p:spPr>
        <p:txBody>
          <a:bodyPr/>
          <a:lstStyle/>
          <a:p>
            <a:pPr marL="0" indent="0" algn="just">
              <a:buNone/>
            </a:pPr>
            <a:r>
              <a:rPr lang="el-GR" sz="2400" dirty="0" smtClean="0">
                <a:latin typeface="Cambria" pitchFamily="18" charset="0"/>
              </a:rPr>
              <a:t>Οικονομικό σύστημα είναι ένα σύνολο σχέσεων μεταξύ ανθρώπων το οποίο οργανώνει τις εργασιακές διαδικασίες που χρειάζονται όλες οι κοινωνίες για να επιβιώσουν</a:t>
            </a:r>
            <a:r>
              <a:rPr lang="en-US" sz="2400" dirty="0" smtClean="0">
                <a:latin typeface="Cambria" pitchFamily="18" charset="0"/>
              </a:rPr>
              <a:t> </a:t>
            </a:r>
            <a:r>
              <a:rPr lang="el-GR" sz="2400" dirty="0" smtClean="0">
                <a:latin typeface="Cambria" pitchFamily="18" charset="0"/>
              </a:rPr>
              <a:t>και να αναπαραχθούν</a:t>
            </a:r>
            <a:r>
              <a:rPr lang="el-GR" dirty="0" smtClean="0"/>
              <a:t>.</a:t>
            </a:r>
            <a:endParaRPr lang="el-GR" dirty="0"/>
          </a:p>
        </p:txBody>
      </p:sp>
    </p:spTree>
    <p:extLst>
      <p:ext uri="{BB962C8B-B14F-4D97-AF65-F5344CB8AC3E}">
        <p14:creationId xmlns:p14="http://schemas.microsoft.com/office/powerpoint/2010/main" val="454778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76064"/>
          </a:xfrm>
        </p:spPr>
        <p:txBody>
          <a:bodyPr>
            <a:noAutofit/>
          </a:bodyPr>
          <a:lstStyle/>
          <a:p>
            <a:pPr algn="l"/>
            <a:r>
              <a:rPr lang="el-GR" sz="2800" dirty="0" smtClean="0">
                <a:latin typeface="Cambria" pitchFamily="18" charset="0"/>
              </a:rPr>
              <a:t>Νεοκλασικά Οικονομικά και Πολιτική Οικονομία</a:t>
            </a:r>
            <a:endParaRPr lang="el-GR" sz="2800" dirty="0">
              <a:latin typeface="Cambria" pitchFamily="18" charset="0"/>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776452484"/>
              </p:ext>
            </p:extLst>
          </p:nvPr>
        </p:nvGraphicFramePr>
        <p:xfrm>
          <a:off x="0" y="692696"/>
          <a:ext cx="9036496" cy="6890369"/>
        </p:xfrm>
        <a:graphic>
          <a:graphicData uri="http://schemas.openxmlformats.org/drawingml/2006/table">
            <a:tbl>
              <a:tblPr firstRow="1" bandRow="1">
                <a:tableStyleId>{5C22544A-7EE6-4342-B048-85BDC9FD1C3A}</a:tableStyleId>
              </a:tblPr>
              <a:tblGrid>
                <a:gridCol w="4405940"/>
                <a:gridCol w="4630556"/>
              </a:tblGrid>
              <a:tr h="378428">
                <a:tc>
                  <a:txBody>
                    <a:bodyPr/>
                    <a:lstStyle/>
                    <a:p>
                      <a:pPr algn="ctr"/>
                      <a:r>
                        <a:rPr lang="el-GR" dirty="0" smtClean="0"/>
                        <a:t>Νεοκλασικά Οικονομικά</a:t>
                      </a:r>
                      <a:endParaRPr lang="el-GR" dirty="0"/>
                    </a:p>
                  </a:txBody>
                  <a:tcPr/>
                </a:tc>
                <a:tc>
                  <a:txBody>
                    <a:bodyPr/>
                    <a:lstStyle/>
                    <a:p>
                      <a:pPr algn="ctr"/>
                      <a:r>
                        <a:rPr lang="el-GR" dirty="0" smtClean="0"/>
                        <a:t>Πολιτική Οικονομία</a:t>
                      </a:r>
                      <a:endParaRPr lang="el-GR" dirty="0"/>
                    </a:p>
                  </a:txBody>
                  <a:tcPr/>
                </a:tc>
              </a:tr>
              <a:tr h="662248">
                <a:tc>
                  <a:txBody>
                    <a:bodyPr/>
                    <a:lstStyle/>
                    <a:p>
                      <a:pPr algn="l"/>
                      <a:r>
                        <a:rPr lang="el-GR" dirty="0" smtClean="0"/>
                        <a:t>1. Μόνο ατομιστική συμπεριφορά – ανταγωνισμός και προσωπικό συμφέρον</a:t>
                      </a:r>
                      <a:endParaRPr lang="el-GR" dirty="0"/>
                    </a:p>
                  </a:txBody>
                  <a:tcPr/>
                </a:tc>
                <a:tc>
                  <a:txBody>
                    <a:bodyPr/>
                    <a:lstStyle/>
                    <a:p>
                      <a:pPr algn="l"/>
                      <a:r>
                        <a:rPr lang="el-GR" dirty="0" smtClean="0"/>
                        <a:t>1. Συνεργασία όσο και ανταγωνισμός – γενναιοδωρία, αμοιβαιότητα</a:t>
                      </a:r>
                      <a:endParaRPr lang="el-GR" dirty="0"/>
                    </a:p>
                  </a:txBody>
                  <a:tcPr/>
                </a:tc>
              </a:tr>
              <a:tr h="646885">
                <a:tc>
                  <a:txBody>
                    <a:bodyPr/>
                    <a:lstStyle/>
                    <a:p>
                      <a:pPr algn="l"/>
                      <a:r>
                        <a:rPr lang="el-GR" dirty="0" smtClean="0"/>
                        <a:t>2. Πλήρεις συμβάσεις</a:t>
                      </a:r>
                      <a:endParaRPr lang="el-GR" dirty="0"/>
                    </a:p>
                  </a:txBody>
                  <a:tcPr/>
                </a:tc>
                <a:tc>
                  <a:txBody>
                    <a:bodyPr/>
                    <a:lstStyle/>
                    <a:p>
                      <a:pPr algn="l"/>
                      <a:r>
                        <a:rPr lang="el-GR" dirty="0" smtClean="0"/>
                        <a:t>2. Μερικές συμβάσεις (ιδίως εργασίας) (</a:t>
                      </a:r>
                      <a:r>
                        <a:rPr lang="en-US" dirty="0" smtClean="0"/>
                        <a:t>incomplete contracts).</a:t>
                      </a:r>
                      <a:endParaRPr lang="el-GR" dirty="0"/>
                    </a:p>
                  </a:txBody>
                  <a:tcPr/>
                </a:tc>
              </a:tr>
              <a:tr h="1411481">
                <a:tc>
                  <a:txBody>
                    <a:bodyPr/>
                    <a:lstStyle/>
                    <a:p>
                      <a:pPr algn="l"/>
                      <a:r>
                        <a:rPr lang="el-GR" dirty="0" smtClean="0"/>
                        <a:t>3. Δυνάμεις</a:t>
                      </a:r>
                      <a:r>
                        <a:rPr lang="el-GR" baseline="0" dirty="0" smtClean="0"/>
                        <a:t> αγοράς -</a:t>
                      </a:r>
                      <a:r>
                        <a:rPr lang="el-GR" baseline="0" dirty="0" smtClean="0">
                          <a:sym typeface="Wingdings" pitchFamily="2" charset="2"/>
                        </a:rPr>
                        <a:t> οικονομικά αποτελέσματα (εξαίρεση τα μονοπώλια και το κράτος)</a:t>
                      </a:r>
                      <a:endParaRPr lang="el-GR" dirty="0"/>
                    </a:p>
                  </a:txBody>
                  <a:tcPr/>
                </a:tc>
                <a:tc>
                  <a:txBody>
                    <a:bodyPr/>
                    <a:lstStyle/>
                    <a:p>
                      <a:pPr algn="l"/>
                      <a:r>
                        <a:rPr lang="el-GR" dirty="0" smtClean="0"/>
                        <a:t>3. Άσκηση εξουσίας καθοριστικός παράγοντας των οικονομικών αποτελεσμάτων ακόμη και στις ανταγωνιστικές αγορές – διαπραγματευτική δύναμη των δύο πλευρών</a:t>
                      </a:r>
                      <a:endParaRPr lang="el-GR" dirty="0"/>
                    </a:p>
                  </a:txBody>
                  <a:tcPr/>
                </a:tc>
              </a:tr>
              <a:tr h="1043026">
                <a:tc>
                  <a:txBody>
                    <a:bodyPr/>
                    <a:lstStyle/>
                    <a:p>
                      <a:pPr algn="l"/>
                      <a:r>
                        <a:rPr lang="el-GR" dirty="0" smtClean="0"/>
                        <a:t>4. Κανόνας η σταθερότητα. Μεταβολή εξωγενώς και τυχαία.</a:t>
                      </a:r>
                      <a:endParaRPr lang="el-GR" dirty="0"/>
                    </a:p>
                  </a:txBody>
                  <a:tcPr/>
                </a:tc>
                <a:tc>
                  <a:txBody>
                    <a:bodyPr/>
                    <a:lstStyle/>
                    <a:p>
                      <a:pPr algn="l"/>
                      <a:r>
                        <a:rPr lang="el-GR" dirty="0" smtClean="0"/>
                        <a:t>4. Η αλλαγή ο κανόνας, η σταθερότητα η εξαίρεση. Άνθρωποι και σύστημα αλλάζουν από τη λειτουργία του ίδιου του συστήματος.</a:t>
                      </a:r>
                      <a:endParaRPr lang="el-GR" dirty="0"/>
                    </a:p>
                  </a:txBody>
                  <a:tcPr/>
                </a:tc>
              </a:tr>
              <a:tr h="662248">
                <a:tc>
                  <a:txBody>
                    <a:bodyPr/>
                    <a:lstStyle/>
                    <a:p>
                      <a:pPr algn="l"/>
                      <a:r>
                        <a:rPr lang="el-GR" dirty="0" smtClean="0"/>
                        <a:t>5. Προτιμήσεις και ανάγκες καθορίζονται από την ανθρώπινη φύση</a:t>
                      </a:r>
                      <a:endParaRPr lang="el-GR" dirty="0"/>
                    </a:p>
                  </a:txBody>
                  <a:tcPr/>
                </a:tc>
                <a:tc>
                  <a:txBody>
                    <a:bodyPr/>
                    <a:lstStyle/>
                    <a:p>
                      <a:pPr algn="l"/>
                      <a:r>
                        <a:rPr lang="el-GR" dirty="0" smtClean="0"/>
                        <a:t>5. Προτιμήσεις και ανάγκες αλλάζουν και επηρεάζονται από το οικονομικό σύστημα</a:t>
                      </a:r>
                      <a:endParaRPr lang="el-GR" dirty="0"/>
                    </a:p>
                  </a:txBody>
                  <a:tcPr/>
                </a:tc>
              </a:tr>
              <a:tr h="662248">
                <a:tc>
                  <a:txBody>
                    <a:bodyPr/>
                    <a:lstStyle/>
                    <a:p>
                      <a:pPr algn="l"/>
                      <a:r>
                        <a:rPr lang="el-GR" dirty="0" smtClean="0"/>
                        <a:t>6. Γνώση-επιστήμη ανεξάρτητες – εισοδηματική ανισότητα</a:t>
                      </a:r>
                      <a:endParaRPr lang="el-GR" dirty="0"/>
                    </a:p>
                  </a:txBody>
                  <a:tcPr/>
                </a:tc>
                <a:tc>
                  <a:txBody>
                    <a:bodyPr/>
                    <a:lstStyle/>
                    <a:p>
                      <a:pPr algn="l"/>
                      <a:r>
                        <a:rPr lang="el-GR" dirty="0" smtClean="0"/>
                        <a:t>6. Οικονομικό σύστημα -</a:t>
                      </a:r>
                      <a:r>
                        <a:rPr lang="el-GR" dirty="0" smtClean="0">
                          <a:sym typeface="Wingdings" pitchFamily="2" charset="2"/>
                        </a:rPr>
                        <a:t> γνώση-επιστήμη – πολύπλευρη ανισότητα</a:t>
                      </a:r>
                      <a:endParaRPr lang="el-GR" dirty="0"/>
                    </a:p>
                  </a:txBody>
                  <a:tcPr/>
                </a:tc>
              </a:tr>
              <a:tr h="761557">
                <a:tc>
                  <a:txBody>
                    <a:bodyPr/>
                    <a:lstStyle/>
                    <a:p>
                      <a:pPr algn="l"/>
                      <a:r>
                        <a:rPr lang="el-GR" dirty="0" smtClean="0"/>
                        <a:t>7. Κριτήριο η (στενή) αποτελεσματικότητα</a:t>
                      </a:r>
                      <a:endParaRPr lang="el-GR" dirty="0"/>
                    </a:p>
                  </a:txBody>
                  <a:tcPr/>
                </a:tc>
                <a:tc>
                  <a:txBody>
                    <a:bodyPr/>
                    <a:lstStyle/>
                    <a:p>
                      <a:pPr algn="l"/>
                      <a:r>
                        <a:rPr lang="el-GR" dirty="0" smtClean="0"/>
                        <a:t>7. Ευκαιρία για μια ευδόκιμη ζωή. Οικονομική αποτελεσματικότητα, δικαιοσύνη,</a:t>
                      </a:r>
                      <a:r>
                        <a:rPr lang="el-GR" baseline="0" dirty="0" smtClean="0"/>
                        <a:t> δημοκρατία.</a:t>
                      </a:r>
                      <a:endParaRPr lang="el-GR" dirty="0"/>
                    </a:p>
                  </a:txBody>
                  <a:tcPr/>
                </a:tc>
              </a:tr>
              <a:tr h="662248">
                <a:tc>
                  <a:txBody>
                    <a:bodyPr/>
                    <a:lstStyle/>
                    <a:p>
                      <a:pPr algn="l"/>
                      <a:r>
                        <a:rPr lang="el-GR" dirty="0" smtClean="0"/>
                        <a:t>8. Απουσιάζουν οι αύξουσες αποδόσεις κλίμακας (μειούμενο </a:t>
                      </a:r>
                      <a:r>
                        <a:rPr lang="en-US" dirty="0" smtClean="0"/>
                        <a:t>AC)</a:t>
                      </a:r>
                      <a:endParaRPr lang="el-GR" dirty="0"/>
                    </a:p>
                  </a:txBody>
                  <a:tcPr/>
                </a:tc>
                <a:tc>
                  <a:txBody>
                    <a:bodyPr/>
                    <a:lstStyle/>
                    <a:p>
                      <a:pPr algn="l"/>
                      <a:r>
                        <a:rPr lang="en-US" dirty="0" smtClean="0"/>
                        <a:t>8. </a:t>
                      </a:r>
                      <a:r>
                        <a:rPr lang="el-GR" dirty="0" smtClean="0"/>
                        <a:t>Οι αύξουσες αποδόσεις ο κανόνας</a:t>
                      </a:r>
                      <a:endParaRPr lang="el-GR" dirty="0"/>
                    </a:p>
                  </a:txBody>
                  <a:tcPr/>
                </a:tc>
              </a:tr>
            </a:tbl>
          </a:graphicData>
        </a:graphic>
      </p:graphicFrame>
    </p:spTree>
    <p:extLst>
      <p:ext uri="{BB962C8B-B14F-4D97-AF65-F5344CB8AC3E}">
        <p14:creationId xmlns:p14="http://schemas.microsoft.com/office/powerpoint/2010/main" val="354200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44624"/>
            <a:ext cx="8435280" cy="504056"/>
          </a:xfrm>
        </p:spPr>
        <p:txBody>
          <a:bodyPr>
            <a:normAutofit fontScale="90000"/>
          </a:bodyPr>
          <a:lstStyle/>
          <a:p>
            <a:r>
              <a:rPr lang="en-US" sz="3200" b="1" dirty="0" smtClean="0">
                <a:solidFill>
                  <a:srgbClr val="FF0000"/>
                </a:solidFill>
                <a:latin typeface="Cambria" pitchFamily="18" charset="0"/>
              </a:rPr>
              <a:t>Surplus product: conflict and change</a:t>
            </a:r>
            <a:endParaRPr lang="el-GR" sz="3200" b="1" dirty="0">
              <a:solidFill>
                <a:srgbClr val="FF0000"/>
              </a:solidFill>
              <a:latin typeface="Cambria" pitchFamily="18" charset="0"/>
            </a:endParaRPr>
          </a:p>
        </p:txBody>
      </p:sp>
      <p:sp>
        <p:nvSpPr>
          <p:cNvPr id="3" name="Θέση περιεχομένου 2"/>
          <p:cNvSpPr>
            <a:spLocks noGrp="1"/>
          </p:cNvSpPr>
          <p:nvPr>
            <p:ph idx="1"/>
          </p:nvPr>
        </p:nvSpPr>
        <p:spPr>
          <a:xfrm>
            <a:off x="251520" y="764704"/>
            <a:ext cx="8568952" cy="5904656"/>
          </a:xfrm>
        </p:spPr>
        <p:txBody>
          <a:bodyPr>
            <a:normAutofit/>
          </a:bodyPr>
          <a:lstStyle/>
          <a:p>
            <a:pPr marL="0" indent="0">
              <a:buNone/>
            </a:pPr>
            <a:r>
              <a:rPr lang="el-GR" sz="2400" b="1" dirty="0" smtClean="0">
                <a:latin typeface="Cambria" pitchFamily="18" charset="0"/>
              </a:rPr>
              <a:t>Κεντρική Ιδέα: </a:t>
            </a:r>
            <a:r>
              <a:rPr lang="el-GR" sz="2400" dirty="0" smtClean="0">
                <a:latin typeface="Cambria" pitchFamily="18" charset="0"/>
              </a:rPr>
              <a:t>Πως δημιουργείται το πλεόνασμα (εργασία η μόνη πηγή δημιουργίας νέας αξίας), τι μέγεθος έχει, ποιός το ελέγχει, πως χρησιμοποιείται, είναι βασικά στοιχεία της δομής και της εξέλιξης μιας οικονομίας</a:t>
            </a:r>
          </a:p>
          <a:p>
            <a:pPr marL="0" indent="0">
              <a:buNone/>
            </a:pPr>
            <a:r>
              <a:rPr lang="el-GR" sz="2400" dirty="0" smtClean="0">
                <a:latin typeface="Cambria" pitchFamily="18" charset="0"/>
              </a:rPr>
              <a:t>Ο καπιταλισμός είναι ένα οικονομικό σύστημα με ένα ιδιαίτερο τρόπο δημιουργίας και διανομής του πλεονάσματος</a:t>
            </a:r>
          </a:p>
          <a:p>
            <a:r>
              <a:rPr lang="el-GR" sz="2400" dirty="0" smtClean="0">
                <a:latin typeface="Cambria" pitchFamily="18" charset="0"/>
              </a:rPr>
              <a:t>Η οικονομία είναι ένα σύνολο διαδικασιών εργασίας με συγκεκριμένη τεχνολογία και κοινωνική οργάνωση παραγωγής</a:t>
            </a:r>
          </a:p>
          <a:p>
            <a:r>
              <a:rPr lang="el-GR" sz="2400" dirty="0" smtClean="0">
                <a:latin typeface="Cambria" pitchFamily="18" charset="0"/>
              </a:rPr>
              <a:t>Πλεόνασμα παράγεται όταν το συνολικό προϊόν είναι μεγαλύτερο από το αναγκαίο προϊόν </a:t>
            </a:r>
          </a:p>
          <a:p>
            <a:r>
              <a:rPr lang="el-GR" sz="2400" dirty="0" smtClean="0">
                <a:latin typeface="Cambria" pitchFamily="18" charset="0"/>
              </a:rPr>
              <a:t>Μέγεθος πλεονάσματος: Σχέσεις (συγκρουσιακές) σε εθνικό και διεθνές επίπεδο</a:t>
            </a:r>
            <a:endParaRPr lang="el-GR" sz="2400" dirty="0">
              <a:latin typeface="Cambria" pitchFamily="18" charset="0"/>
            </a:endParaRPr>
          </a:p>
        </p:txBody>
      </p:sp>
    </p:spTree>
    <p:extLst>
      <p:ext uri="{BB962C8B-B14F-4D97-AF65-F5344CB8AC3E}">
        <p14:creationId xmlns:p14="http://schemas.microsoft.com/office/powerpoint/2010/main" val="28016796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036496" cy="720080"/>
          </a:xfrm>
        </p:spPr>
        <p:txBody>
          <a:bodyPr>
            <a:noAutofit/>
          </a:bodyPr>
          <a:lstStyle/>
          <a:p>
            <a:r>
              <a:rPr lang="el-GR" sz="2400" b="1" dirty="0" smtClean="0">
                <a:solidFill>
                  <a:srgbClr val="FF0000"/>
                </a:solidFill>
                <a:latin typeface="Cambria" pitchFamily="18" charset="0"/>
              </a:rPr>
              <a:t>Παραγωγή συνολικού προϊόντος και πλεονάσματος (</a:t>
            </a:r>
            <a:r>
              <a:rPr lang="en-US" sz="2400" b="1" dirty="0" smtClean="0">
                <a:solidFill>
                  <a:srgbClr val="FF0000"/>
                </a:solidFill>
                <a:latin typeface="Cambria" pitchFamily="18" charset="0"/>
              </a:rPr>
              <a:t>surplus product)</a:t>
            </a:r>
            <a:endParaRPr lang="el-GR" sz="2400" b="1" dirty="0">
              <a:solidFill>
                <a:srgbClr val="FF0000"/>
              </a:solidFill>
              <a:latin typeface="Cambria" pitchFamily="18" charset="0"/>
            </a:endParaRPr>
          </a:p>
        </p:txBody>
      </p:sp>
      <p:sp>
        <p:nvSpPr>
          <p:cNvPr id="3" name="Θέση περιεχομένου 2"/>
          <p:cNvSpPr>
            <a:spLocks noGrp="1"/>
          </p:cNvSpPr>
          <p:nvPr>
            <p:ph idx="1"/>
          </p:nvPr>
        </p:nvSpPr>
        <p:spPr>
          <a:xfrm>
            <a:off x="179512" y="908720"/>
            <a:ext cx="8507288" cy="5217443"/>
          </a:xfrm>
        </p:spPr>
        <p:txBody>
          <a:bodyPr>
            <a:normAutofit fontScale="70000" lnSpcReduction="20000"/>
          </a:bodyPr>
          <a:lstStyle/>
          <a:p>
            <a:pPr marL="0" indent="0">
              <a:buNone/>
            </a:pPr>
            <a:r>
              <a:rPr lang="el-GR" sz="2600" dirty="0" smtClean="0">
                <a:latin typeface="Cambria" pitchFamily="18" charset="0"/>
              </a:rPr>
              <a:t>                              Εργασία (ώρες</a:t>
            </a:r>
            <a:r>
              <a:rPr lang="el-GR" sz="2600" dirty="0" smtClean="0">
                <a:latin typeface="Cambria" pitchFamily="18" charset="0"/>
              </a:rPr>
              <a:t>)</a:t>
            </a:r>
            <a:r>
              <a:rPr lang="en-US" sz="2600" dirty="0" smtClean="0">
                <a:latin typeface="Cambria" pitchFamily="18" charset="0"/>
              </a:rPr>
              <a:t> = 1000hrs </a:t>
            </a:r>
          </a:p>
          <a:p>
            <a:pPr marL="0" indent="0">
              <a:buNone/>
            </a:pPr>
            <a:r>
              <a:rPr lang="en-US" sz="2600" dirty="0">
                <a:latin typeface="Cambria" pitchFamily="18" charset="0"/>
              </a:rPr>
              <a:t>	</a:t>
            </a:r>
            <a:r>
              <a:rPr lang="en-US" sz="2600" dirty="0" smtClean="0">
                <a:latin typeface="Cambria" pitchFamily="18" charset="0"/>
              </a:rPr>
              <a:t>				</a:t>
            </a:r>
            <a:r>
              <a:rPr lang="el-GR" sz="2600" dirty="0" smtClean="0">
                <a:latin typeface="Cambria" pitchFamily="18" charset="0"/>
              </a:rPr>
              <a:t>Παραγωγικότητα: 1</a:t>
            </a:r>
            <a:r>
              <a:rPr lang="en-US" sz="2600" dirty="0" err="1" smtClean="0">
                <a:latin typeface="Cambria" pitchFamily="18" charset="0"/>
              </a:rPr>
              <a:t>hr</a:t>
            </a:r>
            <a:r>
              <a:rPr lang="en-US" sz="2600" dirty="0" smtClean="0">
                <a:latin typeface="Cambria" pitchFamily="18" charset="0"/>
              </a:rPr>
              <a:t>--</a:t>
            </a:r>
            <a:r>
              <a:rPr lang="en-US" sz="2600" dirty="0" smtClean="0">
                <a:latin typeface="Cambria" pitchFamily="18" charset="0"/>
                <a:sym typeface="Wingdings" pitchFamily="2" charset="2"/>
              </a:rPr>
              <a:t>1/10kg</a:t>
            </a:r>
            <a:endParaRPr lang="el-GR" sz="2600" dirty="0">
              <a:latin typeface="Cambria" pitchFamily="18" charset="0"/>
            </a:endParaRPr>
          </a:p>
          <a:p>
            <a:pPr marL="0" indent="0">
              <a:buNone/>
            </a:pPr>
            <a:r>
              <a:rPr lang="en-US" dirty="0" smtClean="0">
                <a:latin typeface="Cambria" pitchFamily="18" charset="0"/>
              </a:rPr>
              <a:t>							 </a:t>
            </a:r>
            <a:r>
              <a:rPr lang="en-US" sz="2600" dirty="0" smtClean="0">
                <a:latin typeface="Cambria" pitchFamily="18" charset="0"/>
              </a:rPr>
              <a:t>1kg </a:t>
            </a:r>
            <a:r>
              <a:rPr lang="en-US" sz="2600" dirty="0" smtClean="0">
                <a:latin typeface="Cambria" pitchFamily="18" charset="0"/>
                <a:sym typeface="Wingdings" pitchFamily="2" charset="2"/>
              </a:rPr>
              <a:t> 10hrs</a:t>
            </a:r>
            <a:r>
              <a:rPr lang="en-US" dirty="0" smtClean="0"/>
              <a:t>		</a:t>
            </a:r>
            <a:endParaRPr lang="el-GR" dirty="0" smtClean="0"/>
          </a:p>
          <a:p>
            <a:pPr marL="0" indent="0">
              <a:buNone/>
            </a:pPr>
            <a:r>
              <a:rPr lang="el-GR" dirty="0" smtClean="0"/>
              <a:t> </a:t>
            </a:r>
          </a:p>
          <a:p>
            <a:pPr marL="0" indent="0">
              <a:buNone/>
            </a:pPr>
            <a:r>
              <a:rPr lang="el-GR" dirty="0" err="1" smtClean="0">
                <a:latin typeface="Cambria" pitchFamily="18" charset="0"/>
              </a:rPr>
              <a:t>Συνο</a:t>
            </a:r>
            <a:endParaRPr lang="el-GR" dirty="0" smtClean="0">
              <a:latin typeface="Cambria" pitchFamily="18" charset="0"/>
            </a:endParaRPr>
          </a:p>
          <a:p>
            <a:pPr marL="0" indent="0">
              <a:buNone/>
            </a:pPr>
            <a:r>
              <a:rPr lang="el-GR" dirty="0" err="1" smtClean="0">
                <a:latin typeface="Cambria" pitchFamily="18" charset="0"/>
              </a:rPr>
              <a:t>λικό</a:t>
            </a:r>
            <a:r>
              <a:rPr lang="en-US" dirty="0" smtClean="0">
                <a:latin typeface="Cambria" pitchFamily="18" charset="0"/>
              </a:rPr>
              <a:t>			</a:t>
            </a:r>
            <a:r>
              <a:rPr lang="el-GR" dirty="0" smtClean="0">
                <a:solidFill>
                  <a:srgbClr val="FF0000"/>
                </a:solidFill>
                <a:latin typeface="Cambria" pitchFamily="18" charset="0"/>
              </a:rPr>
              <a:t>Καθαρό </a:t>
            </a:r>
            <a:r>
              <a:rPr lang="el-GR" dirty="0" smtClean="0">
                <a:solidFill>
                  <a:srgbClr val="FF0000"/>
                </a:solidFill>
                <a:latin typeface="Cambria" pitchFamily="18" charset="0"/>
              </a:rPr>
              <a:t>προϊόν</a:t>
            </a:r>
            <a:r>
              <a:rPr lang="en-US" dirty="0" smtClean="0">
                <a:solidFill>
                  <a:srgbClr val="FF0000"/>
                </a:solidFill>
                <a:latin typeface="Cambria" pitchFamily="18" charset="0"/>
              </a:rPr>
              <a:t> = 70kg</a:t>
            </a:r>
            <a:endParaRPr lang="el-GR" dirty="0" smtClean="0">
              <a:solidFill>
                <a:srgbClr val="FF0000"/>
              </a:solidFill>
              <a:latin typeface="Cambria" pitchFamily="18" charset="0"/>
            </a:endParaRPr>
          </a:p>
          <a:p>
            <a:pPr marL="0" indent="0">
              <a:buNone/>
            </a:pPr>
            <a:r>
              <a:rPr lang="el-GR" dirty="0" smtClean="0">
                <a:latin typeface="Cambria" pitchFamily="18" charset="0"/>
              </a:rPr>
              <a:t>Προϊόν </a:t>
            </a:r>
            <a:r>
              <a:rPr lang="en-US" dirty="0" smtClean="0">
                <a:latin typeface="Cambria" pitchFamily="18" charset="0"/>
              </a:rPr>
              <a:t>=</a:t>
            </a:r>
          </a:p>
          <a:p>
            <a:pPr marL="0" indent="0">
              <a:buNone/>
            </a:pPr>
            <a:r>
              <a:rPr lang="en-US" dirty="0" smtClean="0">
                <a:latin typeface="Cambria" pitchFamily="18" charset="0"/>
              </a:rPr>
              <a:t>100kg</a:t>
            </a:r>
            <a:r>
              <a:rPr lang="el-GR" dirty="0" smtClean="0">
                <a:latin typeface="Cambria" pitchFamily="18" charset="0"/>
              </a:rPr>
              <a:t>                         </a:t>
            </a:r>
            <a:endParaRPr lang="el-GR" dirty="0" smtClean="0">
              <a:latin typeface="Cambria" pitchFamily="18" charset="0"/>
            </a:endParaRPr>
          </a:p>
          <a:p>
            <a:pPr marL="0" indent="0">
              <a:buNone/>
            </a:pPr>
            <a:r>
              <a:rPr lang="el-GR" dirty="0" smtClean="0">
                <a:latin typeface="Cambria" pitchFamily="18" charset="0"/>
              </a:rPr>
              <a:t>σιτάρι</a:t>
            </a:r>
            <a:r>
              <a:rPr lang="el-GR" dirty="0" smtClean="0">
                <a:latin typeface="Cambria" pitchFamily="18" charset="0"/>
              </a:rPr>
              <a:t>                      </a:t>
            </a:r>
            <a:endParaRPr lang="el-GR" dirty="0" smtClean="0">
              <a:latin typeface="Cambria" pitchFamily="18" charset="0"/>
            </a:endParaRPr>
          </a:p>
          <a:p>
            <a:pPr marL="0" indent="0">
              <a:buNone/>
            </a:pPr>
            <a:r>
              <a:rPr lang="el-GR" dirty="0"/>
              <a:t>	</a:t>
            </a:r>
            <a:r>
              <a:rPr lang="el-GR" dirty="0" smtClean="0"/>
              <a:t>		</a:t>
            </a:r>
            <a:r>
              <a:rPr lang="el-GR" sz="2600" dirty="0" smtClean="0">
                <a:solidFill>
                  <a:schemeClr val="accent1"/>
                </a:solidFill>
              </a:rPr>
              <a:t>Αναγκαίο </a:t>
            </a:r>
            <a:r>
              <a:rPr lang="el-GR" sz="2600" dirty="0" smtClean="0">
                <a:solidFill>
                  <a:schemeClr val="accent1"/>
                </a:solidFill>
              </a:rPr>
              <a:t>προϊόν</a:t>
            </a:r>
            <a:r>
              <a:rPr lang="en-US" sz="2600" dirty="0" smtClean="0">
                <a:solidFill>
                  <a:schemeClr val="accent1"/>
                </a:solidFill>
              </a:rPr>
              <a:t> = 80kg</a:t>
            </a:r>
            <a:endParaRPr lang="el-GR" dirty="0">
              <a:solidFill>
                <a:schemeClr val="accent1"/>
              </a:solidFill>
            </a:endParaRPr>
          </a:p>
          <a:p>
            <a:pPr marL="0" indent="0">
              <a:buNone/>
            </a:pPr>
            <a:endParaRPr lang="el-GR" dirty="0"/>
          </a:p>
          <a:p>
            <a:pPr marL="0" indent="0">
              <a:buNone/>
            </a:pPr>
            <a:endParaRPr lang="el-GR" dirty="0" smtClean="0"/>
          </a:p>
          <a:p>
            <a:pPr marL="0" indent="0">
              <a:buNone/>
            </a:pPr>
            <a:r>
              <a:rPr lang="el-GR" dirty="0"/>
              <a:t>	</a:t>
            </a:r>
            <a:r>
              <a:rPr lang="el-GR" dirty="0" smtClean="0"/>
              <a:t>		</a:t>
            </a:r>
            <a:r>
              <a:rPr lang="el-GR" dirty="0" smtClean="0"/>
              <a:t>                              Πρώτες ύλες = 10</a:t>
            </a:r>
            <a:r>
              <a:rPr lang="en-US" dirty="0" smtClean="0"/>
              <a:t>kg </a:t>
            </a:r>
            <a:r>
              <a:rPr lang="el-GR" dirty="0" smtClean="0"/>
              <a:t>σπόροι</a:t>
            </a:r>
          </a:p>
          <a:p>
            <a:pPr marL="0" indent="0">
              <a:buNone/>
            </a:pPr>
            <a:r>
              <a:rPr lang="el-GR" dirty="0"/>
              <a:t>	</a:t>
            </a:r>
            <a:r>
              <a:rPr lang="el-GR" dirty="0" smtClean="0"/>
              <a:t>				Αποσβέσεις = 20</a:t>
            </a:r>
            <a:r>
              <a:rPr lang="en-US" dirty="0" smtClean="0"/>
              <a:t>kg </a:t>
            </a:r>
            <a:r>
              <a:rPr lang="el-GR" dirty="0" smtClean="0"/>
              <a:t>ζωοτροφές</a:t>
            </a:r>
            <a:endParaRPr lang="el-GR" dirty="0"/>
          </a:p>
        </p:txBody>
      </p:sp>
      <p:sp>
        <p:nvSpPr>
          <p:cNvPr id="4" name="Ορθογώνιο 3"/>
          <p:cNvSpPr/>
          <p:nvPr/>
        </p:nvSpPr>
        <p:spPr>
          <a:xfrm>
            <a:off x="1511660" y="2204864"/>
            <a:ext cx="1368152" cy="38884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latin typeface="Cambria" pitchFamily="18" charset="0"/>
              </a:rPr>
              <a:t>S= </a:t>
            </a:r>
            <a:r>
              <a:rPr lang="el-GR" dirty="0" smtClean="0">
                <a:latin typeface="Cambria" pitchFamily="18" charset="0"/>
              </a:rPr>
              <a:t>Πλεόνασμα</a:t>
            </a:r>
            <a:endParaRPr lang="el-GR" dirty="0" smtClean="0">
              <a:latin typeface="Cambria" pitchFamily="18" charset="0"/>
            </a:endParaRPr>
          </a:p>
          <a:p>
            <a:pPr algn="ctr"/>
            <a:r>
              <a:rPr lang="en-US" dirty="0" smtClean="0">
                <a:latin typeface="Cambria" pitchFamily="18" charset="0"/>
              </a:rPr>
              <a:t>= 20kg</a:t>
            </a:r>
            <a:endParaRPr lang="el-GR" dirty="0">
              <a:latin typeface="Cambria" pitchFamily="18" charset="0"/>
            </a:endParaRPr>
          </a:p>
          <a:p>
            <a:pPr algn="ctr"/>
            <a:r>
              <a:rPr lang="el-GR" dirty="0" smtClean="0"/>
              <a:t>              </a:t>
            </a:r>
            <a:r>
              <a:rPr lang="el-GR" dirty="0" smtClean="0"/>
              <a:t>  </a:t>
            </a:r>
            <a:r>
              <a:rPr lang="el-GR" dirty="0" smtClean="0"/>
              <a:t>	</a:t>
            </a:r>
            <a:r>
              <a:rPr lang="el-GR" dirty="0" smtClean="0"/>
              <a:t>      </a:t>
            </a:r>
            <a:endParaRPr lang="el-GR" dirty="0" smtClean="0"/>
          </a:p>
          <a:p>
            <a:pPr algn="ctr"/>
            <a:endParaRPr lang="el-GR" dirty="0" smtClean="0">
              <a:latin typeface="Cambria" pitchFamily="18" charset="0"/>
            </a:endParaRPr>
          </a:p>
          <a:p>
            <a:pPr algn="ctr"/>
            <a:endParaRPr lang="el-GR" sz="1600" dirty="0" smtClean="0">
              <a:latin typeface="Cambria" pitchFamily="18" charset="0"/>
            </a:endParaRPr>
          </a:p>
          <a:p>
            <a:pPr algn="ctr"/>
            <a:r>
              <a:rPr lang="el-GR" sz="1600" dirty="0" smtClean="0">
                <a:latin typeface="Cambria" pitchFamily="18" charset="0"/>
              </a:rPr>
              <a:t>Αμοιβή Παραγωγών </a:t>
            </a:r>
            <a:r>
              <a:rPr lang="en-US" sz="1600" dirty="0" smtClean="0">
                <a:latin typeface="Cambria" pitchFamily="18" charset="0"/>
              </a:rPr>
              <a:t>W =50kg</a:t>
            </a:r>
            <a:endParaRPr lang="el-GR" sz="1600" dirty="0" smtClean="0">
              <a:latin typeface="Cambria" pitchFamily="18" charset="0"/>
            </a:endParaRPr>
          </a:p>
          <a:p>
            <a:pPr algn="ctr"/>
            <a:endParaRPr lang="el-GR" dirty="0" smtClean="0">
              <a:latin typeface="Cambria" pitchFamily="18" charset="0"/>
            </a:endParaRPr>
          </a:p>
          <a:p>
            <a:pPr algn="ctr"/>
            <a:r>
              <a:rPr lang="el-GR" dirty="0" smtClean="0">
                <a:latin typeface="Cambria" pitchFamily="18" charset="0"/>
              </a:rPr>
              <a:t>Αποσβέσεις </a:t>
            </a:r>
            <a:r>
              <a:rPr lang="el-GR" dirty="0" smtClean="0">
                <a:latin typeface="Cambria" pitchFamily="18" charset="0"/>
              </a:rPr>
              <a:t>και πρώτες </a:t>
            </a:r>
            <a:r>
              <a:rPr lang="el-GR" dirty="0" smtClean="0">
                <a:latin typeface="Cambria" pitchFamily="18" charset="0"/>
              </a:rPr>
              <a:t>ύλες</a:t>
            </a:r>
            <a:r>
              <a:rPr lang="en-US" dirty="0" smtClean="0">
                <a:latin typeface="Cambria" pitchFamily="18" charset="0"/>
              </a:rPr>
              <a:t> = 20 </a:t>
            </a:r>
            <a:r>
              <a:rPr lang="el-GR" dirty="0" smtClean="0">
                <a:latin typeface="Cambria" pitchFamily="18" charset="0"/>
              </a:rPr>
              <a:t>          </a:t>
            </a:r>
            <a:r>
              <a:rPr lang="en-US" dirty="0" smtClean="0">
                <a:latin typeface="Cambria" pitchFamily="18" charset="0"/>
              </a:rPr>
              <a:t>+10 = 30kg</a:t>
            </a:r>
            <a:endParaRPr lang="el-GR" dirty="0">
              <a:latin typeface="Cambria" pitchFamily="18" charset="0"/>
            </a:endParaRPr>
          </a:p>
        </p:txBody>
      </p:sp>
      <p:cxnSp>
        <p:nvCxnSpPr>
          <p:cNvPr id="6" name="Ευθεία γραμμή σύνδεσης 5"/>
          <p:cNvCxnSpPr/>
          <p:nvPr/>
        </p:nvCxnSpPr>
        <p:spPr>
          <a:xfrm>
            <a:off x="1511660" y="3717032"/>
            <a:ext cx="1404156"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a:off x="1493658" y="4871045"/>
            <a:ext cx="144016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a:off x="2915816" y="3717032"/>
            <a:ext cx="129614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2915816" y="6093296"/>
            <a:ext cx="129614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323528" y="2204864"/>
            <a:ext cx="1152128"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6" name="Ευθύγραμμο βέλος σύνδεσης 15"/>
          <p:cNvCxnSpPr/>
          <p:nvPr/>
        </p:nvCxnSpPr>
        <p:spPr>
          <a:xfrm>
            <a:off x="1187624" y="2204864"/>
            <a:ext cx="0" cy="388843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179512" y="6093296"/>
            <a:ext cx="129614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2" name="Ευθύγραμμο βέλος σύνδεσης 21"/>
          <p:cNvCxnSpPr/>
          <p:nvPr/>
        </p:nvCxnSpPr>
        <p:spPr>
          <a:xfrm>
            <a:off x="3734397" y="3717032"/>
            <a:ext cx="0" cy="2304256"/>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Ευθεία γραμμή σύνδεσης 29"/>
          <p:cNvCxnSpPr/>
          <p:nvPr/>
        </p:nvCxnSpPr>
        <p:spPr>
          <a:xfrm>
            <a:off x="2915816" y="4871045"/>
            <a:ext cx="144016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1" name="Ευθεία γραμμή σύνδεσης 30"/>
          <p:cNvCxnSpPr/>
          <p:nvPr/>
        </p:nvCxnSpPr>
        <p:spPr>
          <a:xfrm>
            <a:off x="2858319" y="2204864"/>
            <a:ext cx="144016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2" name="Ευθύγραμμο βέλος σύνδεσης 31"/>
          <p:cNvCxnSpPr/>
          <p:nvPr/>
        </p:nvCxnSpPr>
        <p:spPr>
          <a:xfrm>
            <a:off x="2987824" y="2276872"/>
            <a:ext cx="0" cy="2592288"/>
          </a:xfrm>
          <a:prstGeom prst="straightConnector1">
            <a:avLst/>
          </a:prstGeom>
          <a:ln w="2857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flipH="1">
            <a:off x="2213738" y="1412776"/>
            <a:ext cx="1350150" cy="7200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66468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0"/>
            <a:ext cx="8568952" cy="548680"/>
          </a:xfrm>
        </p:spPr>
        <p:txBody>
          <a:bodyPr>
            <a:normAutofit fontScale="90000"/>
          </a:bodyPr>
          <a:lstStyle/>
          <a:p>
            <a:r>
              <a:rPr lang="el-GR" sz="3200" b="1" dirty="0" smtClean="0">
                <a:solidFill>
                  <a:srgbClr val="FF0000"/>
                </a:solidFill>
                <a:latin typeface="Cambria" pitchFamily="18" charset="0"/>
              </a:rPr>
              <a:t/>
            </a:r>
            <a:br>
              <a:rPr lang="el-GR" sz="3200" b="1" dirty="0" smtClean="0">
                <a:solidFill>
                  <a:srgbClr val="FF0000"/>
                </a:solidFill>
                <a:latin typeface="Cambria" pitchFamily="18" charset="0"/>
              </a:rPr>
            </a:br>
            <a:r>
              <a:rPr lang="el-GR" sz="3200" b="1" dirty="0" smtClean="0">
                <a:solidFill>
                  <a:srgbClr val="FF0000"/>
                </a:solidFill>
                <a:latin typeface="Cambria" pitchFamily="18" charset="0"/>
              </a:rPr>
              <a:t>Χαρακτηριστικά του υποδείγματος:</a:t>
            </a:r>
            <a:r>
              <a:rPr lang="el-GR" sz="3200" b="1" dirty="0">
                <a:solidFill>
                  <a:srgbClr val="FF0000"/>
                </a:solidFill>
                <a:latin typeface="Cambria" pitchFamily="18" charset="0"/>
              </a:rPr>
              <a:t/>
            </a:r>
            <a:br>
              <a:rPr lang="el-GR" sz="3200" b="1" dirty="0">
                <a:solidFill>
                  <a:srgbClr val="FF0000"/>
                </a:solidFill>
                <a:latin typeface="Cambria" pitchFamily="18" charset="0"/>
              </a:rPr>
            </a:br>
            <a:endParaRPr lang="el-GR" sz="3200" b="1" dirty="0">
              <a:solidFill>
                <a:srgbClr val="FF0000"/>
              </a:solidFill>
              <a:latin typeface="Cambria" pitchFamily="18" charset="0"/>
            </a:endParaRPr>
          </a:p>
        </p:txBody>
      </p:sp>
      <p:sp>
        <p:nvSpPr>
          <p:cNvPr id="3" name="Θέση περιεχομένου 2"/>
          <p:cNvSpPr>
            <a:spLocks noGrp="1"/>
          </p:cNvSpPr>
          <p:nvPr>
            <p:ph idx="1"/>
          </p:nvPr>
        </p:nvSpPr>
        <p:spPr>
          <a:xfrm>
            <a:off x="179512" y="548680"/>
            <a:ext cx="8784976" cy="6192688"/>
          </a:xfrm>
        </p:spPr>
        <p:txBody>
          <a:bodyPr>
            <a:normAutofit fontScale="85000" lnSpcReduction="10000"/>
          </a:bodyPr>
          <a:lstStyle/>
          <a:p>
            <a:r>
              <a:rPr lang="el-GR" dirty="0" smtClean="0">
                <a:latin typeface="Cambria" pitchFamily="18" charset="0"/>
              </a:rPr>
              <a:t>Φυσικές ποσότητες και όχι χρηματικά μεγέθη (τιμές)</a:t>
            </a:r>
          </a:p>
          <a:p>
            <a:r>
              <a:rPr lang="el-GR" dirty="0" smtClean="0">
                <a:latin typeface="Cambria" pitchFamily="18" charset="0"/>
              </a:rPr>
              <a:t>Ένα αγαθό (εισροή, κεφαλαιουχικό αγαθό και εκροή-καταναλωτικό αγαθό).</a:t>
            </a:r>
          </a:p>
          <a:p>
            <a:r>
              <a:rPr lang="el-GR" dirty="0" smtClean="0">
                <a:latin typeface="Cambria" pitchFamily="18" charset="0"/>
              </a:rPr>
              <a:t>Υπάρχει πλεόνασμα και ποιο είναι το μέγεθός του; Εξαρτάται από το πόσο παραγωγική είναι η τεχνολογία, πόσο και πόσο εντατικά εργάζονται οι άμεσοι παραγωγοί και ποιο είναι το (εθιμικό, συνηθισμένο) βιοτικό επίπεδό τους (η αμοιβή των παραγωγών)</a:t>
            </a:r>
          </a:p>
          <a:p>
            <a:r>
              <a:rPr lang="el-GR" dirty="0" smtClean="0">
                <a:latin typeface="Cambria" pitchFamily="18" charset="0"/>
              </a:rPr>
              <a:t>Ποιος αποκομίζει το πλεόνασμα; Από τις πιο σπουδαίες ερωτήσεις της Πολιτικής Οικονομίας</a:t>
            </a:r>
          </a:p>
          <a:p>
            <a:r>
              <a:rPr lang="el-GR" dirty="0" smtClean="0">
                <a:latin typeface="Cambria" pitchFamily="18" charset="0"/>
              </a:rPr>
              <a:t>Οι παραγωγοί/εργάτες δημιουργούν το συνολικό προϊόν και το πλεόνασμα αλλά το τελευταίο το ιδιοποιούνται οι ιδιοκτήτες/καπιταλιστές</a:t>
            </a:r>
          </a:p>
          <a:p>
            <a:r>
              <a:rPr lang="el-GR" dirty="0" smtClean="0">
                <a:latin typeface="Cambria" pitchFamily="18" charset="0"/>
              </a:rPr>
              <a:t>Οι παραγωγοί αποξενώνονται από το πλεόνασμα ----</a:t>
            </a:r>
            <a:r>
              <a:rPr lang="el-GR" dirty="0" smtClean="0">
                <a:latin typeface="Cambria" pitchFamily="18" charset="0"/>
                <a:sym typeface="Wingdings" pitchFamily="2" charset="2"/>
              </a:rPr>
              <a:t> τάξεις και ταξικά οικονομικά συστήματα</a:t>
            </a:r>
            <a:r>
              <a:rPr lang="el-GR" dirty="0" smtClean="0">
                <a:latin typeface="Cambria" pitchFamily="18" charset="0"/>
              </a:rPr>
              <a:t> </a:t>
            </a:r>
          </a:p>
          <a:p>
            <a:pPr marL="0" indent="0">
              <a:buNone/>
            </a:pPr>
            <a:endParaRPr lang="el-GR" dirty="0" smtClean="0"/>
          </a:p>
          <a:p>
            <a:pPr marL="0" indent="0">
              <a:buNone/>
            </a:pPr>
            <a:endParaRPr lang="el-GR" dirty="0"/>
          </a:p>
        </p:txBody>
      </p:sp>
    </p:spTree>
    <p:extLst>
      <p:ext uri="{BB962C8B-B14F-4D97-AF65-F5344CB8AC3E}">
        <p14:creationId xmlns:p14="http://schemas.microsoft.com/office/powerpoint/2010/main" val="40747834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0528" y="0"/>
            <a:ext cx="9145016" cy="692696"/>
          </a:xfrm>
        </p:spPr>
        <p:txBody>
          <a:bodyPr>
            <a:normAutofit fontScale="90000"/>
          </a:bodyPr>
          <a:lstStyle/>
          <a:p>
            <a:r>
              <a:rPr lang="el-GR" sz="3200" b="1" dirty="0">
                <a:solidFill>
                  <a:srgbClr val="FF0000"/>
                </a:solidFill>
                <a:latin typeface="Cambria" pitchFamily="18" charset="0"/>
              </a:rPr>
              <a:t>Τρόποι αύξησης του </a:t>
            </a:r>
            <a:r>
              <a:rPr lang="el-GR" sz="3200" b="1" dirty="0" smtClean="0">
                <a:solidFill>
                  <a:srgbClr val="FF0000"/>
                </a:solidFill>
                <a:latin typeface="Cambria" pitchFamily="18" charset="0"/>
              </a:rPr>
              <a:t>πλεονάσματος (κλειστή οικονομία)</a:t>
            </a:r>
            <a:endParaRPr lang="el-GR" sz="3200" dirty="0"/>
          </a:p>
        </p:txBody>
      </p:sp>
      <p:sp>
        <p:nvSpPr>
          <p:cNvPr id="3" name="Θέση περιεχομένου 2"/>
          <p:cNvSpPr>
            <a:spLocks noGrp="1"/>
          </p:cNvSpPr>
          <p:nvPr>
            <p:ph idx="1"/>
          </p:nvPr>
        </p:nvSpPr>
        <p:spPr>
          <a:xfrm>
            <a:off x="107504" y="764704"/>
            <a:ext cx="8712968" cy="5904656"/>
          </a:xfrm>
        </p:spPr>
        <p:txBody>
          <a:bodyPr>
            <a:normAutofit fontScale="85000" lnSpcReduction="20000"/>
          </a:bodyPr>
          <a:lstStyle/>
          <a:p>
            <a:pPr marL="0" indent="0">
              <a:buNone/>
            </a:pPr>
            <a:r>
              <a:rPr lang="el-GR" sz="2800" dirty="0" smtClean="0">
                <a:latin typeface="Cambria" pitchFamily="18" charset="0"/>
              </a:rPr>
              <a:t>Α) Μείωση της αμοιβής/βιοτικού επιπέδου των άμεσων παραγωγών</a:t>
            </a:r>
            <a:r>
              <a:rPr lang="en-US" sz="2800" dirty="0" smtClean="0">
                <a:latin typeface="Cambria" pitchFamily="18" charset="0"/>
              </a:rPr>
              <a:t>,</a:t>
            </a:r>
            <a:r>
              <a:rPr lang="el-GR" sz="2800" dirty="0" smtClean="0">
                <a:latin typeface="Cambria" pitchFamily="18" charset="0"/>
              </a:rPr>
              <a:t> </a:t>
            </a:r>
            <a:r>
              <a:rPr lang="en-US" sz="2800" dirty="0" smtClean="0">
                <a:latin typeface="Cambria" pitchFamily="18" charset="0"/>
              </a:rPr>
              <a:t>W=40kg ---</a:t>
            </a:r>
            <a:r>
              <a:rPr lang="en-US" sz="2800" dirty="0" smtClean="0">
                <a:latin typeface="Cambria" pitchFamily="18" charset="0"/>
                <a:sym typeface="Wingdings" pitchFamily="2" charset="2"/>
              </a:rPr>
              <a:t> S = 30kg</a:t>
            </a:r>
          </a:p>
          <a:p>
            <a:pPr marL="0" indent="0">
              <a:buNone/>
            </a:pPr>
            <a:r>
              <a:rPr lang="el-GR" sz="2800" dirty="0" smtClean="0">
                <a:latin typeface="Cambria" pitchFamily="18" charset="0"/>
                <a:sym typeface="Wingdings" pitchFamily="2" charset="2"/>
              </a:rPr>
              <a:t>Β) Τεχνολογική μεταβολή εξοικονόμησης εργασίας 800</a:t>
            </a:r>
            <a:r>
              <a:rPr lang="en-US" sz="2800" dirty="0" err="1" smtClean="0">
                <a:latin typeface="Cambria" pitchFamily="18" charset="0"/>
                <a:sym typeface="Wingdings" pitchFamily="2" charset="2"/>
              </a:rPr>
              <a:t>hrs</a:t>
            </a:r>
            <a:r>
              <a:rPr lang="en-US" sz="2800" dirty="0" smtClean="0">
                <a:latin typeface="Cambria" pitchFamily="18" charset="0"/>
                <a:sym typeface="Wingdings" pitchFamily="2" charset="2"/>
              </a:rPr>
              <a:t> --- 100kg, </a:t>
            </a:r>
            <a:r>
              <a:rPr lang="el-GR" sz="2800" dirty="0" smtClean="0">
                <a:latin typeface="Cambria" pitchFamily="18" charset="0"/>
                <a:sym typeface="Wingdings" pitchFamily="2" charset="2"/>
              </a:rPr>
              <a:t>παραγωγικότητα: 1</a:t>
            </a:r>
            <a:r>
              <a:rPr lang="en-US" sz="2800" dirty="0" err="1" smtClean="0">
                <a:latin typeface="Cambria" pitchFamily="18" charset="0"/>
                <a:sym typeface="Wingdings" pitchFamily="2" charset="2"/>
              </a:rPr>
              <a:t>hr</a:t>
            </a:r>
            <a:r>
              <a:rPr lang="en-US" sz="2800" dirty="0" smtClean="0">
                <a:latin typeface="Cambria" pitchFamily="18" charset="0"/>
                <a:sym typeface="Wingdings" pitchFamily="2" charset="2"/>
              </a:rPr>
              <a:t> -- 1/8kg, 1kg &lt;--- 8hrs. </a:t>
            </a:r>
            <a:r>
              <a:rPr lang="el-GR" sz="2800" dirty="0" smtClean="0">
                <a:latin typeface="Cambria" pitchFamily="18" charset="0"/>
                <a:sym typeface="Wingdings" pitchFamily="2" charset="2"/>
              </a:rPr>
              <a:t>Οι 800 </a:t>
            </a:r>
            <a:r>
              <a:rPr lang="en-US" sz="2800" dirty="0" err="1" smtClean="0">
                <a:latin typeface="Cambria" pitchFamily="18" charset="0"/>
                <a:sym typeface="Wingdings" pitchFamily="2" charset="2"/>
              </a:rPr>
              <a:t>hrs</a:t>
            </a:r>
            <a:r>
              <a:rPr lang="en-US" sz="2800" dirty="0" smtClean="0">
                <a:latin typeface="Cambria" pitchFamily="18" charset="0"/>
                <a:sym typeface="Wingdings" pitchFamily="2" charset="2"/>
              </a:rPr>
              <a:t> </a:t>
            </a:r>
            <a:r>
              <a:rPr lang="el-GR" sz="2800" dirty="0" smtClean="0">
                <a:latin typeface="Cambria" pitchFamily="18" charset="0"/>
                <a:sym typeface="Wingdings" pitchFamily="2" charset="2"/>
              </a:rPr>
              <a:t>---- </a:t>
            </a:r>
            <a:r>
              <a:rPr lang="en-US" sz="2800" dirty="0" smtClean="0">
                <a:latin typeface="Cambria" pitchFamily="18" charset="0"/>
                <a:sym typeface="Wingdings" pitchFamily="2" charset="2"/>
              </a:rPr>
              <a:t>W = 40kg--S=30kg</a:t>
            </a:r>
          </a:p>
          <a:p>
            <a:pPr marL="0" indent="0">
              <a:buNone/>
            </a:pPr>
            <a:r>
              <a:rPr lang="el-GR" sz="2800" dirty="0" smtClean="0">
                <a:latin typeface="Cambria" pitchFamily="18" charset="0"/>
                <a:sym typeface="Wingdings" pitchFamily="2" charset="2"/>
              </a:rPr>
              <a:t>Γ) Τεχνολογική μεταβολή εξοικονόμησης κεφαλαίου. </a:t>
            </a:r>
            <a:r>
              <a:rPr lang="en-US" sz="2800" dirty="0" smtClean="0">
                <a:latin typeface="Cambria" pitchFamily="18" charset="0"/>
                <a:sym typeface="Wingdings" pitchFamily="2" charset="2"/>
              </a:rPr>
              <a:t>C</a:t>
            </a:r>
            <a:r>
              <a:rPr lang="el-GR" sz="2800" dirty="0" smtClean="0">
                <a:latin typeface="Cambria" pitchFamily="18" charset="0"/>
                <a:sym typeface="Wingdings" pitchFamily="2" charset="2"/>
              </a:rPr>
              <a:t>=</a:t>
            </a:r>
            <a:r>
              <a:rPr lang="en-US" sz="2800" dirty="0" smtClean="0">
                <a:latin typeface="Cambria" pitchFamily="18" charset="0"/>
                <a:sym typeface="Wingdings" pitchFamily="2" charset="2"/>
              </a:rPr>
              <a:t> 30kg --- C=20kg --- S = 30kg</a:t>
            </a:r>
          </a:p>
          <a:p>
            <a:pPr marL="0" indent="0">
              <a:buNone/>
            </a:pPr>
            <a:r>
              <a:rPr lang="el-GR" sz="2800" dirty="0" smtClean="0">
                <a:latin typeface="Cambria" pitchFamily="18" charset="0"/>
                <a:sym typeface="Wingdings" pitchFamily="2" charset="2"/>
              </a:rPr>
              <a:t>Δ) Αύξηση της </a:t>
            </a:r>
            <a:r>
              <a:rPr lang="el-GR" sz="2800" dirty="0" err="1" smtClean="0">
                <a:latin typeface="Cambria" pitchFamily="18" charset="0"/>
                <a:sym typeface="Wingdings" pitchFamily="2" charset="2"/>
              </a:rPr>
              <a:t>εντατικότητας</a:t>
            </a:r>
            <a:r>
              <a:rPr lang="el-GR" sz="2800" dirty="0" smtClean="0">
                <a:latin typeface="Cambria" pitchFamily="18" charset="0"/>
                <a:sym typeface="Wingdings" pitchFamily="2" charset="2"/>
              </a:rPr>
              <a:t> (</a:t>
            </a:r>
            <a:r>
              <a:rPr lang="en-US" sz="2800" dirty="0" smtClean="0">
                <a:latin typeface="Cambria" pitchFamily="18" charset="0"/>
                <a:sym typeface="Wingdings" pitchFamily="2" charset="2"/>
              </a:rPr>
              <a:t>intensity)</a:t>
            </a:r>
            <a:r>
              <a:rPr lang="el-GR" sz="2800" dirty="0" smtClean="0">
                <a:latin typeface="Cambria" pitchFamily="18" charset="0"/>
                <a:sym typeface="Wingdings" pitchFamily="2" charset="2"/>
              </a:rPr>
              <a:t> της εργασίας</a:t>
            </a:r>
          </a:p>
          <a:p>
            <a:pPr marL="0" indent="0">
              <a:buNone/>
            </a:pPr>
            <a:r>
              <a:rPr lang="el-GR" sz="2800" dirty="0" smtClean="0">
                <a:latin typeface="Cambria" pitchFamily="18" charset="0"/>
                <a:sym typeface="Wingdings" pitchFamily="2" charset="2"/>
              </a:rPr>
              <a:t>1000</a:t>
            </a:r>
            <a:r>
              <a:rPr lang="en-US" sz="2800" dirty="0" err="1" smtClean="0">
                <a:latin typeface="Cambria" pitchFamily="18" charset="0"/>
                <a:sym typeface="Wingdings" pitchFamily="2" charset="2"/>
              </a:rPr>
              <a:t>hrs</a:t>
            </a:r>
            <a:r>
              <a:rPr lang="en-US" sz="2800" dirty="0" smtClean="0">
                <a:latin typeface="Cambria" pitchFamily="18" charset="0"/>
                <a:sym typeface="Wingdings" pitchFamily="2" charset="2"/>
              </a:rPr>
              <a:t> -- </a:t>
            </a:r>
            <a:r>
              <a:rPr lang="el-GR" sz="2800" dirty="0">
                <a:latin typeface="Cambria" pitchFamily="18" charset="0"/>
                <a:sym typeface="Wingdings" pitchFamily="2" charset="2"/>
              </a:rPr>
              <a:t>Συνολικό προϊόν </a:t>
            </a:r>
            <a:r>
              <a:rPr lang="el-GR" sz="2800" dirty="0" smtClean="0">
                <a:latin typeface="Cambria" pitchFamily="18" charset="0"/>
                <a:sym typeface="Wingdings" pitchFamily="2" charset="2"/>
              </a:rPr>
              <a:t>= </a:t>
            </a:r>
            <a:r>
              <a:rPr lang="en-US" sz="2800" dirty="0" smtClean="0">
                <a:latin typeface="Cambria" pitchFamily="18" charset="0"/>
                <a:sym typeface="Wingdings" pitchFamily="2" charset="2"/>
              </a:rPr>
              <a:t>130kg --- M</a:t>
            </a:r>
            <a:r>
              <a:rPr lang="el-GR" sz="2800" dirty="0" smtClean="0">
                <a:latin typeface="Cambria" pitchFamily="18" charset="0"/>
                <a:sym typeface="Wingdings" pitchFamily="2" charset="2"/>
              </a:rPr>
              <a:t>ε </a:t>
            </a:r>
            <a:r>
              <a:rPr lang="en-US" sz="2800" dirty="0" smtClean="0">
                <a:latin typeface="Cambria" pitchFamily="18" charset="0"/>
                <a:sym typeface="Wingdings" pitchFamily="2" charset="2"/>
              </a:rPr>
              <a:t>W</a:t>
            </a:r>
            <a:r>
              <a:rPr lang="el-GR" sz="2800" dirty="0" smtClean="0">
                <a:latin typeface="Cambria" pitchFamily="18" charset="0"/>
                <a:sym typeface="Wingdings" pitchFamily="2" charset="2"/>
              </a:rPr>
              <a:t> </a:t>
            </a:r>
            <a:r>
              <a:rPr lang="en-US" sz="2800" dirty="0" smtClean="0">
                <a:latin typeface="Cambria" pitchFamily="18" charset="0"/>
                <a:sym typeface="Wingdings" pitchFamily="2" charset="2"/>
              </a:rPr>
              <a:t>=</a:t>
            </a:r>
            <a:r>
              <a:rPr lang="el-GR" sz="2800" dirty="0" smtClean="0">
                <a:latin typeface="Cambria" pitchFamily="18" charset="0"/>
                <a:sym typeface="Wingdings" pitchFamily="2" charset="2"/>
              </a:rPr>
              <a:t> σταθερό </a:t>
            </a:r>
            <a:r>
              <a:rPr lang="en-US" sz="2800" dirty="0" smtClean="0">
                <a:latin typeface="Cambria" pitchFamily="18" charset="0"/>
                <a:sym typeface="Wingdings" pitchFamily="2" charset="2"/>
              </a:rPr>
              <a:t>=</a:t>
            </a:r>
            <a:r>
              <a:rPr lang="el-GR" sz="2800" dirty="0" smtClean="0">
                <a:latin typeface="Cambria" pitchFamily="18" charset="0"/>
                <a:sym typeface="Wingdings" pitchFamily="2" charset="2"/>
              </a:rPr>
              <a:t> </a:t>
            </a:r>
            <a:r>
              <a:rPr lang="en-US" sz="2800" dirty="0" smtClean="0">
                <a:latin typeface="Cambria" pitchFamily="18" charset="0"/>
                <a:sym typeface="Wingdings" pitchFamily="2" charset="2"/>
              </a:rPr>
              <a:t>50kg</a:t>
            </a:r>
            <a:r>
              <a:rPr lang="el-GR" sz="2800" dirty="0" smtClean="0">
                <a:latin typeface="Cambria" pitchFamily="18" charset="0"/>
                <a:sym typeface="Wingdings" pitchFamily="2" charset="2"/>
              </a:rPr>
              <a:t> -- </a:t>
            </a:r>
            <a:r>
              <a:rPr lang="en-US" sz="2800" dirty="0" smtClean="0">
                <a:latin typeface="Cambria" pitchFamily="18" charset="0"/>
                <a:sym typeface="Wingdings" pitchFamily="2" charset="2"/>
              </a:rPr>
              <a:t>S</a:t>
            </a:r>
            <a:r>
              <a:rPr lang="el-GR" sz="2800" dirty="0" smtClean="0">
                <a:latin typeface="Cambria" pitchFamily="18" charset="0"/>
                <a:sym typeface="Wingdings" pitchFamily="2" charset="2"/>
              </a:rPr>
              <a:t> </a:t>
            </a:r>
            <a:r>
              <a:rPr lang="en-US" sz="2800" dirty="0" smtClean="0">
                <a:latin typeface="Cambria" pitchFamily="18" charset="0"/>
                <a:sym typeface="Wingdings" pitchFamily="2" charset="2"/>
              </a:rPr>
              <a:t>= 50kg</a:t>
            </a:r>
          </a:p>
          <a:p>
            <a:pPr marL="0" indent="0">
              <a:buNone/>
            </a:pPr>
            <a:r>
              <a:rPr lang="el-GR" sz="2800" dirty="0" smtClean="0">
                <a:latin typeface="Cambria" pitchFamily="18" charset="0"/>
                <a:sym typeface="Wingdings" pitchFamily="2" charset="2"/>
              </a:rPr>
              <a:t>Ε) Αύξηση του εργάσιμου χρόνου/εργάσιμης ημέρας</a:t>
            </a:r>
          </a:p>
          <a:p>
            <a:pPr marL="0" indent="0">
              <a:buNone/>
            </a:pPr>
            <a:r>
              <a:rPr lang="el-GR" sz="2800" dirty="0" smtClean="0">
                <a:latin typeface="Cambria" pitchFamily="18" charset="0"/>
                <a:sym typeface="Wingdings" pitchFamily="2" charset="2"/>
              </a:rPr>
              <a:t>1000</a:t>
            </a:r>
            <a:r>
              <a:rPr lang="en-US" sz="2800" dirty="0" err="1" smtClean="0">
                <a:latin typeface="Cambria" pitchFamily="18" charset="0"/>
                <a:sym typeface="Wingdings" pitchFamily="2" charset="2"/>
              </a:rPr>
              <a:t>hrs</a:t>
            </a:r>
            <a:r>
              <a:rPr lang="en-US" sz="2800" dirty="0" smtClean="0">
                <a:latin typeface="Cambria" pitchFamily="18" charset="0"/>
                <a:sym typeface="Wingdings" pitchFamily="2" charset="2"/>
              </a:rPr>
              <a:t> --- 1300hrs --</a:t>
            </a:r>
            <a:r>
              <a:rPr lang="el-GR" sz="2800" dirty="0" smtClean="0">
                <a:latin typeface="Cambria" pitchFamily="18" charset="0"/>
                <a:sym typeface="Wingdings" pitchFamily="2" charset="2"/>
              </a:rPr>
              <a:t>Συνολικό προϊόν = 130</a:t>
            </a:r>
            <a:r>
              <a:rPr lang="en-US" sz="2800" dirty="0" smtClean="0">
                <a:latin typeface="Cambria" pitchFamily="18" charset="0"/>
                <a:sym typeface="Wingdings" pitchFamily="2" charset="2"/>
              </a:rPr>
              <a:t>kg</a:t>
            </a:r>
            <a:r>
              <a:rPr lang="el-GR" sz="2800" dirty="0" smtClean="0">
                <a:latin typeface="Cambria" pitchFamily="18" charset="0"/>
                <a:sym typeface="Wingdings" pitchFamily="2" charset="2"/>
              </a:rPr>
              <a:t> --- </a:t>
            </a:r>
            <a:r>
              <a:rPr lang="en-US" sz="2800" dirty="0" smtClean="0">
                <a:latin typeface="Cambria" pitchFamily="18" charset="0"/>
                <a:sym typeface="Wingdings" pitchFamily="2" charset="2"/>
              </a:rPr>
              <a:t>S = 50kg</a:t>
            </a:r>
          </a:p>
          <a:p>
            <a:pPr marL="0" indent="0">
              <a:buNone/>
            </a:pPr>
            <a:r>
              <a:rPr lang="el-GR" sz="2800" dirty="0" smtClean="0">
                <a:latin typeface="Cambria" pitchFamily="18" charset="0"/>
                <a:sym typeface="Wingdings" pitchFamily="2" charset="2"/>
              </a:rPr>
              <a:t>Οι περιπτώσεις </a:t>
            </a:r>
            <a:r>
              <a:rPr lang="en-US" sz="2800" dirty="0" smtClean="0">
                <a:latin typeface="Cambria" pitchFamily="18" charset="0"/>
                <a:sym typeface="Wingdings" pitchFamily="2" charset="2"/>
              </a:rPr>
              <a:t>A</a:t>
            </a:r>
            <a:r>
              <a:rPr lang="el-GR" sz="2800" dirty="0" smtClean="0">
                <a:latin typeface="Cambria" pitchFamily="18" charset="0"/>
                <a:sym typeface="Wingdings" pitchFamily="2" charset="2"/>
              </a:rPr>
              <a:t> (αμοιβή/</a:t>
            </a:r>
            <a:r>
              <a:rPr lang="el-GR" sz="2800" dirty="0" err="1" smtClean="0">
                <a:latin typeface="Cambria" pitchFamily="18" charset="0"/>
                <a:sym typeface="Wingdings" pitchFamily="2" charset="2"/>
              </a:rPr>
              <a:t>βιοτικ</a:t>
            </a:r>
            <a:r>
              <a:rPr lang="el-GR" sz="2800" dirty="0" smtClean="0">
                <a:latin typeface="Cambria" pitchFamily="18" charset="0"/>
                <a:sym typeface="Wingdings" pitchFamily="2" charset="2"/>
              </a:rPr>
              <a:t>ό επίπεδο)</a:t>
            </a:r>
            <a:r>
              <a:rPr lang="en-US" sz="2800" dirty="0" smtClean="0">
                <a:latin typeface="Cambria" pitchFamily="18" charset="0"/>
                <a:sym typeface="Wingdings" pitchFamily="2" charset="2"/>
              </a:rPr>
              <a:t>, B</a:t>
            </a:r>
            <a:r>
              <a:rPr lang="el-GR" sz="2800" dirty="0" smtClean="0">
                <a:latin typeface="Cambria" pitchFamily="18" charset="0"/>
                <a:sym typeface="Wingdings" pitchFamily="2" charset="2"/>
              </a:rPr>
              <a:t> (απασχόληση)</a:t>
            </a:r>
            <a:r>
              <a:rPr lang="en-US" sz="2800" dirty="0" smtClean="0">
                <a:latin typeface="Cambria" pitchFamily="18" charset="0"/>
                <a:sym typeface="Wingdings" pitchFamily="2" charset="2"/>
              </a:rPr>
              <a:t>, </a:t>
            </a:r>
            <a:r>
              <a:rPr lang="el-GR" sz="2800" dirty="0" smtClean="0">
                <a:latin typeface="Cambria" pitchFamily="18" charset="0"/>
                <a:sym typeface="Wingdings" pitchFamily="2" charset="2"/>
              </a:rPr>
              <a:t>Δ (</a:t>
            </a:r>
            <a:r>
              <a:rPr lang="el-GR" sz="2800" dirty="0" err="1" smtClean="0">
                <a:latin typeface="Cambria" pitchFamily="18" charset="0"/>
                <a:sym typeface="Wingdings" pitchFamily="2" charset="2"/>
              </a:rPr>
              <a:t>εντατικότητα</a:t>
            </a:r>
            <a:r>
              <a:rPr lang="el-GR" sz="2800" dirty="0" smtClean="0">
                <a:latin typeface="Cambria" pitchFamily="18" charset="0"/>
                <a:sym typeface="Wingdings" pitchFamily="2" charset="2"/>
              </a:rPr>
              <a:t>), Ε (υπερεργασία) συνεπάγονται θεμελιωδώς αντικρουόμενα συμφέροντα παραγωγών/εργατών και ιδιοκτητών/καπιταλιστών.</a:t>
            </a:r>
            <a:endParaRPr lang="en-US" sz="2800" dirty="0">
              <a:latin typeface="Cambria" pitchFamily="18" charset="0"/>
              <a:sym typeface="Wingdings" pitchFamily="2" charset="2"/>
            </a:endParaRPr>
          </a:p>
          <a:p>
            <a:endParaRPr lang="en-US" sz="2800" dirty="0" smtClean="0">
              <a:latin typeface="Cambria" pitchFamily="18" charset="0"/>
              <a:sym typeface="Wingdings" pitchFamily="2" charset="2"/>
            </a:endParaRPr>
          </a:p>
          <a:p>
            <a:pPr marL="0" indent="0">
              <a:buNone/>
            </a:pPr>
            <a:endParaRPr lang="el-GR" sz="2800" dirty="0">
              <a:latin typeface="Cambria" pitchFamily="18" charset="0"/>
            </a:endParaRPr>
          </a:p>
        </p:txBody>
      </p:sp>
    </p:spTree>
    <p:extLst>
      <p:ext uri="{BB962C8B-B14F-4D97-AF65-F5344CB8AC3E}">
        <p14:creationId xmlns:p14="http://schemas.microsoft.com/office/powerpoint/2010/main" val="3640750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116632"/>
            <a:ext cx="8568952" cy="648072"/>
          </a:xfrm>
        </p:spPr>
        <p:txBody>
          <a:bodyPr>
            <a:noAutofit/>
          </a:bodyPr>
          <a:lstStyle/>
          <a:p>
            <a:r>
              <a:rPr lang="el-GR" sz="2800" b="1" dirty="0" smtClean="0">
                <a:solidFill>
                  <a:srgbClr val="FF0000"/>
                </a:solidFill>
                <a:latin typeface="Cambria" pitchFamily="18" charset="0"/>
              </a:rPr>
              <a:t>Η διεθνής ανταλλαγή και το πλεόνασμα</a:t>
            </a:r>
            <a:endParaRPr lang="el-GR" sz="2800" b="1" dirty="0">
              <a:solidFill>
                <a:srgbClr val="FF0000"/>
              </a:solidFill>
              <a:latin typeface="Cambria" pitchFamily="18" charset="0"/>
            </a:endParaRPr>
          </a:p>
        </p:txBody>
      </p:sp>
      <p:sp>
        <p:nvSpPr>
          <p:cNvPr id="3" name="Θέση περιεχομένου 2"/>
          <p:cNvSpPr>
            <a:spLocks noGrp="1"/>
          </p:cNvSpPr>
          <p:nvPr>
            <p:ph idx="1"/>
          </p:nvPr>
        </p:nvSpPr>
        <p:spPr>
          <a:xfrm>
            <a:off x="323528" y="764704"/>
            <a:ext cx="8568952" cy="5976664"/>
          </a:xfrm>
        </p:spPr>
        <p:txBody>
          <a:bodyPr>
            <a:normAutofit fontScale="85000" lnSpcReduction="20000"/>
          </a:bodyPr>
          <a:lstStyle/>
          <a:p>
            <a:pPr marL="0" indent="0" algn="just">
              <a:buNone/>
            </a:pPr>
            <a:r>
              <a:rPr lang="el-GR" dirty="0" smtClean="0">
                <a:latin typeface="Cambria" pitchFamily="18" charset="0"/>
              </a:rPr>
              <a:t>Με τη χρήση 2 </a:t>
            </a:r>
            <a:r>
              <a:rPr lang="el-GR" b="1" dirty="0" smtClean="0">
                <a:latin typeface="Cambria" pitchFamily="18" charset="0"/>
              </a:rPr>
              <a:t>εισαγόμενων </a:t>
            </a:r>
            <a:r>
              <a:rPr lang="el-GR" dirty="0" smtClean="0">
                <a:latin typeface="Cambria" pitchFamily="18" charset="0"/>
              </a:rPr>
              <a:t>άροτρων ---</a:t>
            </a:r>
            <a:r>
              <a:rPr lang="el-GR" dirty="0" smtClean="0">
                <a:latin typeface="Cambria" pitchFamily="18" charset="0"/>
                <a:sym typeface="Wingdings" pitchFamily="2" charset="2"/>
              </a:rPr>
              <a:t> 1000</a:t>
            </a:r>
            <a:r>
              <a:rPr lang="en-US" dirty="0" err="1" smtClean="0">
                <a:latin typeface="Cambria" pitchFamily="18" charset="0"/>
                <a:sym typeface="Wingdings" pitchFamily="2" charset="2"/>
              </a:rPr>
              <a:t>hrs</a:t>
            </a:r>
            <a:r>
              <a:rPr lang="en-US" dirty="0" smtClean="0">
                <a:latin typeface="Cambria" pitchFamily="18" charset="0"/>
                <a:sym typeface="Wingdings" pitchFamily="2" charset="2"/>
              </a:rPr>
              <a:t> -- 200kg (</a:t>
            </a:r>
            <a:r>
              <a:rPr lang="el-GR" dirty="0" smtClean="0">
                <a:latin typeface="Cambria" pitchFamily="18" charset="0"/>
                <a:sym typeface="Wingdings" pitchFamily="2" charset="2"/>
              </a:rPr>
              <a:t>τεχνολογική μεταβολή εξοικονόμησης εργασίας καθώς η εργασία γίνεται πιο παραγωγική</a:t>
            </a:r>
            <a:r>
              <a:rPr lang="en-US" dirty="0" smtClean="0">
                <a:latin typeface="Cambria" pitchFamily="18" charset="0"/>
                <a:sym typeface="Wingdings" pitchFamily="2" charset="2"/>
              </a:rPr>
              <a:t>, 1hr ---1/5kg, 1kg 5hrs</a:t>
            </a:r>
            <a:r>
              <a:rPr lang="el-GR" dirty="0" smtClean="0">
                <a:latin typeface="Cambria" pitchFamily="18" charset="0"/>
                <a:sym typeface="Wingdings" pitchFamily="2" charset="2"/>
              </a:rPr>
              <a:t>). Η διεθνής τιμή του αρότρου είναι 1 άροτρο = 10</a:t>
            </a:r>
            <a:r>
              <a:rPr lang="en-US" dirty="0" smtClean="0">
                <a:latin typeface="Cambria" pitchFamily="18" charset="0"/>
                <a:sym typeface="Wingdings" pitchFamily="2" charset="2"/>
              </a:rPr>
              <a:t>kg </a:t>
            </a:r>
            <a:r>
              <a:rPr lang="el-GR" dirty="0" smtClean="0">
                <a:latin typeface="Cambria" pitchFamily="18" charset="0"/>
                <a:sym typeface="Wingdings" pitchFamily="2" charset="2"/>
              </a:rPr>
              <a:t>σιτάρι</a:t>
            </a:r>
            <a:r>
              <a:rPr lang="en-US" dirty="0" smtClean="0">
                <a:latin typeface="Cambria" pitchFamily="18" charset="0"/>
                <a:sym typeface="Wingdings" pitchFamily="2" charset="2"/>
              </a:rPr>
              <a:t> (terms of trade = </a:t>
            </a:r>
            <a:r>
              <a:rPr lang="en-US" dirty="0" err="1" smtClean="0">
                <a:latin typeface="Cambria" pitchFamily="18" charset="0"/>
                <a:sym typeface="Wingdings" pitchFamily="2" charset="2"/>
              </a:rPr>
              <a:t>P</a:t>
            </a:r>
            <a:r>
              <a:rPr lang="en-US" sz="2400" dirty="0" err="1" smtClean="0">
                <a:latin typeface="Cambria" pitchFamily="18" charset="0"/>
                <a:sym typeface="Wingdings" pitchFamily="2" charset="2"/>
              </a:rPr>
              <a:t>imports</a:t>
            </a:r>
            <a:r>
              <a:rPr lang="en-US" dirty="0" smtClean="0">
                <a:latin typeface="Cambria" pitchFamily="18" charset="0"/>
                <a:sym typeface="Wingdings" pitchFamily="2" charset="2"/>
              </a:rPr>
              <a:t>/</a:t>
            </a:r>
            <a:r>
              <a:rPr lang="en-US" dirty="0" err="1" smtClean="0">
                <a:latin typeface="Cambria" pitchFamily="18" charset="0"/>
                <a:sym typeface="Wingdings" pitchFamily="2" charset="2"/>
              </a:rPr>
              <a:t>P</a:t>
            </a:r>
            <a:r>
              <a:rPr lang="en-US" sz="2400" dirty="0" err="1" smtClean="0">
                <a:latin typeface="Cambria" pitchFamily="18" charset="0"/>
                <a:sym typeface="Wingdings" pitchFamily="2" charset="2"/>
              </a:rPr>
              <a:t>domestic</a:t>
            </a:r>
            <a:r>
              <a:rPr lang="en-US" sz="2400" dirty="0" smtClean="0">
                <a:latin typeface="Cambria" pitchFamily="18" charset="0"/>
                <a:sym typeface="Wingdings" pitchFamily="2" charset="2"/>
              </a:rPr>
              <a:t> -- 10kg </a:t>
            </a:r>
            <a:r>
              <a:rPr lang="el-GR" sz="2400" dirty="0" smtClean="0">
                <a:latin typeface="Cambria" pitchFamily="18" charset="0"/>
                <a:sym typeface="Wingdings" pitchFamily="2" charset="2"/>
              </a:rPr>
              <a:t>σιτάρι ανά 1 άροτρο</a:t>
            </a:r>
            <a:r>
              <a:rPr lang="en-US" dirty="0" smtClean="0">
                <a:latin typeface="Cambria" pitchFamily="18" charset="0"/>
                <a:sym typeface="Wingdings" pitchFamily="2" charset="2"/>
              </a:rPr>
              <a:t>).</a:t>
            </a:r>
            <a:endParaRPr lang="el-GR" dirty="0" smtClean="0">
              <a:latin typeface="Cambria" pitchFamily="18" charset="0"/>
              <a:sym typeface="Wingdings" pitchFamily="2" charset="2"/>
            </a:endParaRPr>
          </a:p>
          <a:p>
            <a:pPr marL="0" indent="0" algn="just">
              <a:buNone/>
            </a:pPr>
            <a:r>
              <a:rPr lang="el-GR" dirty="0" smtClean="0">
                <a:latin typeface="Cambria" pitchFamily="18" charset="0"/>
                <a:sym typeface="Wingdings" pitchFamily="2" charset="2"/>
              </a:rPr>
              <a:t>Συνολικό Προϊόν = 200</a:t>
            </a:r>
            <a:r>
              <a:rPr lang="en-US" dirty="0" smtClean="0">
                <a:latin typeface="Cambria" pitchFamily="18" charset="0"/>
                <a:sym typeface="Wingdings" pitchFamily="2" charset="2"/>
              </a:rPr>
              <a:t>kg</a:t>
            </a:r>
            <a:r>
              <a:rPr lang="el-GR" dirty="0" smtClean="0">
                <a:latin typeface="Cambria" pitchFamily="18" charset="0"/>
                <a:sym typeface="Wingdings" pitchFamily="2" charset="2"/>
              </a:rPr>
              <a:t>, </a:t>
            </a:r>
            <a:r>
              <a:rPr lang="en-US" dirty="0" smtClean="0">
                <a:latin typeface="Cambria" pitchFamily="18" charset="0"/>
                <a:sym typeface="Wingdings" pitchFamily="2" charset="2"/>
              </a:rPr>
              <a:t>C = </a:t>
            </a:r>
            <a:r>
              <a:rPr lang="el-GR" dirty="0" smtClean="0">
                <a:latin typeface="Cambria" pitchFamily="18" charset="0"/>
                <a:sym typeface="Wingdings" pitchFamily="2" charset="2"/>
              </a:rPr>
              <a:t>Αποσβέσεις και πρώτες ύλες = (20</a:t>
            </a:r>
            <a:r>
              <a:rPr lang="en-US" dirty="0" smtClean="0">
                <a:latin typeface="Cambria" pitchFamily="18" charset="0"/>
                <a:sym typeface="Wingdings" pitchFamily="2" charset="2"/>
              </a:rPr>
              <a:t>kg </a:t>
            </a:r>
            <a:r>
              <a:rPr lang="el-GR" dirty="0" smtClean="0">
                <a:latin typeface="Cambria" pitchFamily="18" charset="0"/>
                <a:sym typeface="Wingdings" pitchFamily="2" charset="2"/>
              </a:rPr>
              <a:t>σπόροι+20</a:t>
            </a:r>
            <a:r>
              <a:rPr lang="en-US" dirty="0" smtClean="0">
                <a:latin typeface="Cambria" pitchFamily="18" charset="0"/>
                <a:sym typeface="Wingdings" pitchFamily="2" charset="2"/>
              </a:rPr>
              <a:t>kg </a:t>
            </a:r>
            <a:r>
              <a:rPr lang="el-GR" dirty="0" smtClean="0">
                <a:latin typeface="Cambria" pitchFamily="18" charset="0"/>
                <a:sym typeface="Wingdings" pitchFamily="2" charset="2"/>
              </a:rPr>
              <a:t> ζωοτροφές+20</a:t>
            </a:r>
            <a:r>
              <a:rPr lang="en-US" dirty="0" smtClean="0">
                <a:latin typeface="Cambria" pitchFamily="18" charset="0"/>
                <a:sym typeface="Wingdings" pitchFamily="2" charset="2"/>
              </a:rPr>
              <a:t>kg </a:t>
            </a:r>
            <a:r>
              <a:rPr lang="el-GR" dirty="0" smtClean="0">
                <a:latin typeface="Cambria" pitchFamily="18" charset="0"/>
                <a:sym typeface="Wingdings" pitchFamily="2" charset="2"/>
              </a:rPr>
              <a:t>άροτρα)</a:t>
            </a:r>
            <a:r>
              <a:rPr lang="en-US" dirty="0" smtClean="0">
                <a:latin typeface="Cambria" pitchFamily="18" charset="0"/>
                <a:sym typeface="Wingdings" pitchFamily="2" charset="2"/>
              </a:rPr>
              <a:t>, W = 50kg, </a:t>
            </a:r>
            <a:r>
              <a:rPr lang="el-GR" dirty="0" smtClean="0">
                <a:latin typeface="Cambria" pitchFamily="18" charset="0"/>
                <a:sym typeface="Wingdings" pitchFamily="2" charset="2"/>
              </a:rPr>
              <a:t>Αναγκαίο Προϊόν = </a:t>
            </a:r>
            <a:r>
              <a:rPr lang="en-US" dirty="0" smtClean="0">
                <a:latin typeface="Cambria" pitchFamily="18" charset="0"/>
                <a:sym typeface="Wingdings" pitchFamily="2" charset="2"/>
              </a:rPr>
              <a:t>C + W = 60kg + 50kg = 110kg</a:t>
            </a:r>
          </a:p>
          <a:p>
            <a:pPr marL="0" indent="0" algn="just">
              <a:buNone/>
            </a:pPr>
            <a:r>
              <a:rPr lang="el-GR" dirty="0" smtClean="0">
                <a:latin typeface="Cambria" pitchFamily="18" charset="0"/>
                <a:sym typeface="Wingdings" pitchFamily="2" charset="2"/>
              </a:rPr>
              <a:t>Πλεόνασμα = Συνολικό Προϊόν – Αναγκαίο Προϊόν = 200</a:t>
            </a:r>
            <a:r>
              <a:rPr lang="en-US" dirty="0" smtClean="0">
                <a:latin typeface="Cambria" pitchFamily="18" charset="0"/>
                <a:sym typeface="Wingdings" pitchFamily="2" charset="2"/>
              </a:rPr>
              <a:t>kg – 110kg = 90kg.</a:t>
            </a:r>
          </a:p>
          <a:p>
            <a:pPr marL="0" indent="0" algn="just">
              <a:buNone/>
            </a:pPr>
            <a:r>
              <a:rPr lang="el-GR" dirty="0" smtClean="0">
                <a:latin typeface="Cambria" pitchFamily="18" charset="0"/>
                <a:sym typeface="Wingdings" pitchFamily="2" charset="2"/>
              </a:rPr>
              <a:t>Αν </a:t>
            </a:r>
            <a:r>
              <a:rPr lang="en-US" dirty="0" err="1" smtClean="0">
                <a:latin typeface="Cambria" pitchFamily="18" charset="0"/>
                <a:sym typeface="Wingdings" pitchFamily="2" charset="2"/>
              </a:rPr>
              <a:t>Pimports</a:t>
            </a:r>
            <a:r>
              <a:rPr lang="en-US" dirty="0" smtClean="0">
                <a:latin typeface="Cambria" pitchFamily="18" charset="0"/>
                <a:sym typeface="Wingdings" pitchFamily="2" charset="2"/>
              </a:rPr>
              <a:t>/</a:t>
            </a:r>
            <a:r>
              <a:rPr lang="en-US" dirty="0" err="1" smtClean="0">
                <a:latin typeface="Cambria" pitchFamily="18" charset="0"/>
                <a:sym typeface="Wingdings" pitchFamily="2" charset="2"/>
              </a:rPr>
              <a:t>Pdomestic</a:t>
            </a:r>
            <a:r>
              <a:rPr lang="el-GR" dirty="0" smtClean="0">
                <a:latin typeface="Cambria" pitchFamily="18" charset="0"/>
                <a:sym typeface="Wingdings" pitchFamily="2" charset="2"/>
              </a:rPr>
              <a:t> </a:t>
            </a:r>
            <a:r>
              <a:rPr lang="en-US" dirty="0" smtClean="0">
                <a:latin typeface="Cambria" pitchFamily="18" charset="0"/>
                <a:sym typeface="Wingdings" pitchFamily="2" charset="2"/>
              </a:rPr>
              <a:t>--</a:t>
            </a:r>
            <a:r>
              <a:rPr lang="el-GR" dirty="0" smtClean="0">
                <a:latin typeface="Cambria" pitchFamily="18" charset="0"/>
                <a:sym typeface="Wingdings" pitchFamily="2" charset="2"/>
              </a:rPr>
              <a:t>2</a:t>
            </a:r>
            <a:r>
              <a:rPr lang="en-US" dirty="0" smtClean="0">
                <a:latin typeface="Cambria" pitchFamily="18" charset="0"/>
                <a:sym typeface="Wingdings" pitchFamily="2" charset="2"/>
              </a:rPr>
              <a:t>0kg </a:t>
            </a:r>
            <a:r>
              <a:rPr lang="el-GR" dirty="0">
                <a:latin typeface="Cambria" pitchFamily="18" charset="0"/>
                <a:sym typeface="Wingdings" pitchFamily="2" charset="2"/>
              </a:rPr>
              <a:t>σιτάρι ανά 1 </a:t>
            </a:r>
            <a:r>
              <a:rPr lang="el-GR" dirty="0" smtClean="0">
                <a:latin typeface="Cambria" pitchFamily="18" charset="0"/>
                <a:sym typeface="Wingdings" pitchFamily="2" charset="2"/>
              </a:rPr>
              <a:t>άροτρο τότε </a:t>
            </a:r>
            <a:r>
              <a:rPr lang="en-US" dirty="0" smtClean="0">
                <a:latin typeface="Cambria" pitchFamily="18" charset="0"/>
                <a:sym typeface="Wingdings" pitchFamily="2" charset="2"/>
              </a:rPr>
              <a:t>S = 200kg – (20+20+40)kg – 50kg =70kg</a:t>
            </a:r>
            <a:r>
              <a:rPr lang="el-GR" dirty="0" smtClean="0">
                <a:latin typeface="Cambria" pitchFamily="18" charset="0"/>
                <a:sym typeface="Wingdings" pitchFamily="2" charset="2"/>
              </a:rPr>
              <a:t> (δες διαφάνεια 21 για τη σύγκρουση κοινωνικών τάξεων σε διαφορετικές χώρες, </a:t>
            </a:r>
            <a:r>
              <a:rPr lang="en-US" dirty="0" err="1" smtClean="0">
                <a:latin typeface="Cambria" pitchFamily="18" charset="0"/>
                <a:sym typeface="Wingdings" pitchFamily="2" charset="2"/>
              </a:rPr>
              <a:t>rpi</a:t>
            </a:r>
            <a:r>
              <a:rPr lang="en-US" dirty="0" smtClean="0">
                <a:latin typeface="Cambria" pitchFamily="18" charset="0"/>
                <a:sym typeface="Wingdings" pitchFamily="2" charset="2"/>
              </a:rPr>
              <a:t>   -- S  </a:t>
            </a:r>
            <a:r>
              <a:rPr lang="el-GR" dirty="0" smtClean="0">
                <a:latin typeface="Cambria" pitchFamily="18" charset="0"/>
                <a:sym typeface="Wingdings" pitchFamily="2" charset="2"/>
              </a:rPr>
              <a:t>).</a:t>
            </a:r>
            <a:endParaRPr lang="en-US" dirty="0" smtClean="0">
              <a:latin typeface="Cambria" pitchFamily="18" charset="0"/>
              <a:sym typeface="Wingdings" pitchFamily="2" charset="2"/>
            </a:endParaRPr>
          </a:p>
          <a:p>
            <a:pPr marL="0" indent="0" algn="just">
              <a:buNone/>
            </a:pPr>
            <a:endParaRPr lang="en-US" dirty="0" smtClean="0">
              <a:latin typeface="Cambria" pitchFamily="18" charset="0"/>
              <a:sym typeface="Wingdings" pitchFamily="2" charset="2"/>
            </a:endParaRPr>
          </a:p>
          <a:p>
            <a:pPr marL="0" indent="0" algn="just">
              <a:buNone/>
            </a:pPr>
            <a:endParaRPr lang="el-GR" dirty="0">
              <a:latin typeface="Cambria" pitchFamily="18" charset="0"/>
            </a:endParaRPr>
          </a:p>
        </p:txBody>
      </p:sp>
      <p:cxnSp>
        <p:nvCxnSpPr>
          <p:cNvPr id="5" name="Ευθύγραμμο βέλος σύνδεσης 4"/>
          <p:cNvCxnSpPr/>
          <p:nvPr/>
        </p:nvCxnSpPr>
        <p:spPr>
          <a:xfrm flipV="1">
            <a:off x="4067944" y="5949280"/>
            <a:ext cx="0" cy="4320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 name="Ευθύγραμμο βέλος σύνδεσης 5"/>
          <p:cNvCxnSpPr/>
          <p:nvPr/>
        </p:nvCxnSpPr>
        <p:spPr>
          <a:xfrm>
            <a:off x="5083274" y="6016377"/>
            <a:ext cx="0" cy="36495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5898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99392"/>
            <a:ext cx="8640960" cy="576064"/>
          </a:xfrm>
        </p:spPr>
        <p:txBody>
          <a:bodyPr>
            <a:noAutofit/>
          </a:bodyPr>
          <a:lstStyle/>
          <a:p>
            <a:r>
              <a:rPr lang="en-US" sz="3600" b="1" dirty="0" smtClean="0">
                <a:solidFill>
                  <a:srgbClr val="FF0000"/>
                </a:solidFill>
                <a:latin typeface="Cambria" pitchFamily="18" charset="0"/>
              </a:rPr>
              <a:t>1</a:t>
            </a:r>
            <a:r>
              <a:rPr lang="en-US" sz="3200" b="1" dirty="0" smtClean="0">
                <a:solidFill>
                  <a:srgbClr val="FF0000"/>
                </a:solidFill>
                <a:latin typeface="Cambria" pitchFamily="18" charset="0"/>
              </a:rPr>
              <a:t>. </a:t>
            </a:r>
            <a:r>
              <a:rPr lang="el-GR" sz="3200" b="1" dirty="0" smtClean="0">
                <a:solidFill>
                  <a:srgbClr val="FF0000"/>
                </a:solidFill>
                <a:latin typeface="Cambria" pitchFamily="18" charset="0"/>
              </a:rPr>
              <a:t>Πολιτική Οικονομία</a:t>
            </a:r>
            <a:endParaRPr lang="el-GR" sz="3200" b="1" dirty="0">
              <a:solidFill>
                <a:srgbClr val="FF0000"/>
              </a:solidFill>
              <a:latin typeface="Cambria" pitchFamily="18" charset="0"/>
            </a:endParaRPr>
          </a:p>
        </p:txBody>
      </p:sp>
      <p:sp>
        <p:nvSpPr>
          <p:cNvPr id="3" name="Θέση περιεχομένου 2"/>
          <p:cNvSpPr>
            <a:spLocks noGrp="1"/>
          </p:cNvSpPr>
          <p:nvPr>
            <p:ph idx="1"/>
          </p:nvPr>
        </p:nvSpPr>
        <p:spPr>
          <a:xfrm>
            <a:off x="0" y="548680"/>
            <a:ext cx="9144000" cy="6480720"/>
          </a:xfrm>
        </p:spPr>
        <p:txBody>
          <a:bodyPr>
            <a:noAutofit/>
          </a:bodyPr>
          <a:lstStyle/>
          <a:p>
            <a:pPr marL="0" indent="-514350" algn="just">
              <a:spcBef>
                <a:spcPts val="0"/>
              </a:spcBef>
              <a:buAutoNum type="arabicPeriod"/>
            </a:pPr>
            <a:r>
              <a:rPr lang="el-GR" sz="2300" b="1" dirty="0" smtClean="0">
                <a:latin typeface="Cambria" pitchFamily="18" charset="0"/>
              </a:rPr>
              <a:t>Οικονομικά συστήματα </a:t>
            </a:r>
            <a:r>
              <a:rPr lang="el-GR" sz="2300" dirty="0" smtClean="0">
                <a:latin typeface="Cambria" pitchFamily="18" charset="0"/>
              </a:rPr>
              <a:t>(τρόποι παραγωγής) ιστορικά οριοθετημένα (ιστορικά στάδια) και όχι «οικονομία γενικά»</a:t>
            </a:r>
          </a:p>
          <a:p>
            <a:pPr marL="0" indent="-514350" algn="just">
              <a:spcBef>
                <a:spcPts val="0"/>
              </a:spcBef>
              <a:buAutoNum type="arabicPeriod"/>
            </a:pPr>
            <a:r>
              <a:rPr lang="el-GR" sz="2300" b="1" dirty="0" smtClean="0">
                <a:latin typeface="Cambria" pitchFamily="18" charset="0"/>
              </a:rPr>
              <a:t>Καπιταλισμός</a:t>
            </a:r>
            <a:r>
              <a:rPr lang="el-GR" sz="2300" dirty="0" smtClean="0">
                <a:latin typeface="Cambria" pitchFamily="18" charset="0"/>
              </a:rPr>
              <a:t> (μετά τη δουλοκτησία και τη φεουδαρχία) με ιδιαίτερη ιστορική θέση και συγκρότηση</a:t>
            </a:r>
          </a:p>
          <a:p>
            <a:pPr marL="0" indent="-514350" algn="just">
              <a:spcBef>
                <a:spcPts val="0"/>
              </a:spcBef>
              <a:buAutoNum type="arabicPeriod"/>
            </a:pPr>
            <a:r>
              <a:rPr lang="el-GR" sz="2300" b="1" dirty="0" smtClean="0">
                <a:latin typeface="Cambria" pitchFamily="18" charset="0"/>
              </a:rPr>
              <a:t>Πολιτική Οικονομία </a:t>
            </a:r>
            <a:r>
              <a:rPr lang="el-GR" sz="2300" b="1" dirty="0">
                <a:latin typeface="Cambria" pitchFamily="18" charset="0"/>
              </a:rPr>
              <a:t> </a:t>
            </a:r>
            <a:r>
              <a:rPr lang="el-GR" sz="2300" dirty="0" smtClean="0">
                <a:latin typeface="Cambria" pitchFamily="18" charset="0"/>
              </a:rPr>
              <a:t>θεωρία ανάλυσης του καπιταλισμού (αντί για τα συμβατικά, Νεοκλασικά Οικονομικά) η κατάλληλη προσέγγιση για την κατανόηση του καπιταλισμού με ιδιαίτερα χαρακτηριστικά  ---</a:t>
            </a:r>
            <a:r>
              <a:rPr lang="el-GR" sz="2300" dirty="0" smtClean="0">
                <a:latin typeface="Cambria" pitchFamily="18" charset="0"/>
                <a:sym typeface="Wingdings" pitchFamily="2" charset="2"/>
              </a:rPr>
              <a:t> …..5</a:t>
            </a:r>
            <a:endParaRPr lang="el-GR" sz="2300" dirty="0" smtClean="0">
              <a:latin typeface="Cambria" pitchFamily="18" charset="0"/>
            </a:endParaRPr>
          </a:p>
          <a:p>
            <a:pPr marL="0" indent="-514350" algn="just">
              <a:spcBef>
                <a:spcPts val="0"/>
              </a:spcBef>
              <a:buAutoNum type="arabicPeriod"/>
            </a:pPr>
            <a:r>
              <a:rPr lang="el-GR" sz="2300" dirty="0" smtClean="0">
                <a:latin typeface="Cambria" pitchFamily="18" charset="0"/>
              </a:rPr>
              <a:t>Πολιτική Οικονομία: </a:t>
            </a:r>
            <a:r>
              <a:rPr lang="el-GR" sz="2300" b="1" dirty="0" smtClean="0">
                <a:latin typeface="Cambria" pitchFamily="18" charset="0"/>
              </a:rPr>
              <a:t>Τρεις διαστάσεις </a:t>
            </a:r>
            <a:r>
              <a:rPr lang="el-GR" sz="2300" dirty="0" smtClean="0">
                <a:latin typeface="Cambria" pitchFamily="18" charset="0"/>
              </a:rPr>
              <a:t>-------</a:t>
            </a:r>
            <a:r>
              <a:rPr lang="el-GR" sz="2300" dirty="0" smtClean="0">
                <a:latin typeface="Cambria" pitchFamily="18" charset="0"/>
                <a:sym typeface="Wingdings" pitchFamily="2" charset="2"/>
              </a:rPr>
              <a:t> </a:t>
            </a:r>
            <a:r>
              <a:rPr lang="el-GR" sz="2300" dirty="0" smtClean="0">
                <a:latin typeface="Cambria" pitchFamily="18" charset="0"/>
              </a:rPr>
              <a:t>ανταγωνισμός (οριζόντια) εντολή (κάθετη) μεταβολή (χρονική)---</a:t>
            </a:r>
            <a:r>
              <a:rPr lang="el-GR" sz="2300" dirty="0" smtClean="0">
                <a:latin typeface="Cambria" pitchFamily="18" charset="0"/>
                <a:sym typeface="Wingdings" pitchFamily="2" charset="2"/>
              </a:rPr>
              <a:t> 4</a:t>
            </a:r>
            <a:endParaRPr lang="el-GR" sz="2300" dirty="0" smtClean="0">
              <a:latin typeface="Cambria" pitchFamily="18" charset="0"/>
            </a:endParaRPr>
          </a:p>
          <a:p>
            <a:pPr marL="0" indent="-514350" algn="just">
              <a:spcBef>
                <a:spcPts val="0"/>
              </a:spcBef>
              <a:buAutoNum type="arabicPeriod"/>
            </a:pPr>
            <a:r>
              <a:rPr lang="el-GR" sz="2300" b="1" dirty="0" smtClean="0">
                <a:latin typeface="Cambria" pitchFamily="18" charset="0"/>
              </a:rPr>
              <a:t>Πλεόνασμα (</a:t>
            </a:r>
            <a:r>
              <a:rPr lang="en-US" sz="2300" b="1" dirty="0" smtClean="0">
                <a:latin typeface="Cambria" pitchFamily="18" charset="0"/>
              </a:rPr>
              <a:t>surplus product) </a:t>
            </a:r>
            <a:r>
              <a:rPr lang="el-GR" sz="2300" b="1" dirty="0" smtClean="0">
                <a:latin typeface="Cambria" pitchFamily="18" charset="0"/>
              </a:rPr>
              <a:t>– κοινωνικές τάξεις </a:t>
            </a:r>
            <a:r>
              <a:rPr lang="el-GR" sz="2300" dirty="0" smtClean="0">
                <a:latin typeface="Cambria" pitchFamily="18" charset="0"/>
              </a:rPr>
              <a:t>– παραγωγή, έλεγχος, χρήση του πλεονάσματος</a:t>
            </a:r>
          </a:p>
          <a:p>
            <a:pPr marL="0" indent="-514350" algn="just">
              <a:spcBef>
                <a:spcPts val="0"/>
              </a:spcBef>
              <a:buAutoNum type="arabicPeriod"/>
            </a:pPr>
            <a:r>
              <a:rPr lang="el-GR" sz="2300" dirty="0" smtClean="0">
                <a:latin typeface="Cambria" pitchFamily="18" charset="0"/>
              </a:rPr>
              <a:t>Πολιτική Οικονομία: </a:t>
            </a:r>
            <a:r>
              <a:rPr lang="el-GR" sz="2300" b="1" dirty="0" smtClean="0">
                <a:latin typeface="Cambria" pitchFamily="18" charset="0"/>
              </a:rPr>
              <a:t>Οικονομική Θεωρία [</a:t>
            </a:r>
            <a:r>
              <a:rPr lang="el-GR" sz="2300" dirty="0" smtClean="0">
                <a:latin typeface="Cambria" pitchFamily="18" charset="0"/>
              </a:rPr>
              <a:t>αρχικές συνθήκες, θεωρία αξίας (δημιουργίας νέας αξίας και προϊόντος), διανομής (της νέας αξίας) και ανάπτυξης (εξέλιξης στο χρόνο)], </a:t>
            </a:r>
            <a:r>
              <a:rPr lang="el-GR" sz="2300" b="1" dirty="0" smtClean="0">
                <a:latin typeface="Cambria" pitchFamily="18" charset="0"/>
              </a:rPr>
              <a:t>Ιστορία Οικονομικής Σκέψης </a:t>
            </a:r>
            <a:r>
              <a:rPr lang="el-GR" sz="2300" dirty="0" smtClean="0">
                <a:latin typeface="Cambria" pitchFamily="18" charset="0"/>
              </a:rPr>
              <a:t>και </a:t>
            </a:r>
            <a:r>
              <a:rPr lang="el-GR" sz="2300" b="1" dirty="0" smtClean="0">
                <a:latin typeface="Cambria" pitchFamily="18" charset="0"/>
              </a:rPr>
              <a:t>Οικονομική Ιστορία </a:t>
            </a:r>
            <a:r>
              <a:rPr lang="el-GR" sz="2300" dirty="0" smtClean="0">
                <a:latin typeface="Cambria" pitchFamily="18" charset="0"/>
              </a:rPr>
              <a:t>(του καπιταλιστικού τρόπου παραγωγής) που επηρεάζει την εξέλιξη της οικονομικής σκέψης</a:t>
            </a:r>
            <a:endParaRPr lang="el-GR" sz="2300" b="1" dirty="0" smtClean="0">
              <a:latin typeface="Cambria" pitchFamily="18" charset="0"/>
            </a:endParaRPr>
          </a:p>
          <a:p>
            <a:pPr marL="514350" indent="-514350">
              <a:buAutoNum type="arabicPeriod"/>
            </a:pPr>
            <a:endParaRPr lang="el-GR" sz="2300" dirty="0"/>
          </a:p>
        </p:txBody>
      </p:sp>
    </p:spTree>
    <p:extLst>
      <p:ext uri="{BB962C8B-B14F-4D97-AF65-F5344CB8AC3E}">
        <p14:creationId xmlns:p14="http://schemas.microsoft.com/office/powerpoint/2010/main" val="1133946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360040"/>
          </a:xfrm>
        </p:spPr>
        <p:txBody>
          <a:bodyPr>
            <a:noAutofit/>
          </a:bodyPr>
          <a:lstStyle/>
          <a:p>
            <a:r>
              <a:rPr lang="el-GR" sz="2800" b="1" dirty="0">
                <a:solidFill>
                  <a:srgbClr val="FF0000"/>
                </a:solidFill>
                <a:latin typeface="Cambria" pitchFamily="18" charset="0"/>
              </a:rPr>
              <a:t>Η διεθνής ανταλλαγή και το πλεόνασμα</a:t>
            </a:r>
            <a:endParaRPr lang="el-GR" sz="2800" dirty="0"/>
          </a:p>
        </p:txBody>
      </p:sp>
      <p:sp>
        <p:nvSpPr>
          <p:cNvPr id="3" name="Θέση περιεχομένου 2"/>
          <p:cNvSpPr>
            <a:spLocks noGrp="1"/>
          </p:cNvSpPr>
          <p:nvPr>
            <p:ph idx="1"/>
          </p:nvPr>
        </p:nvSpPr>
        <p:spPr>
          <a:xfrm>
            <a:off x="251520" y="620688"/>
            <a:ext cx="8568952" cy="5976664"/>
          </a:xfrm>
        </p:spPr>
        <p:txBody>
          <a:bodyPr/>
          <a:lstStyle/>
          <a:p>
            <a:pPr marL="0" indent="0">
              <a:buNone/>
            </a:pPr>
            <a:r>
              <a:rPr lang="en-US" dirty="0" smtClean="0"/>
              <a:t>Kg						  	</a:t>
            </a:r>
            <a:r>
              <a:rPr lang="en-US" sz="2800" dirty="0" smtClean="0">
                <a:latin typeface="Cambria" pitchFamily="18" charset="0"/>
              </a:rPr>
              <a:t>trade effect</a:t>
            </a:r>
            <a:endParaRPr lang="en-US" dirty="0" smtClean="0">
              <a:latin typeface="Cambria" pitchFamily="18" charset="0"/>
            </a:endParaRPr>
          </a:p>
          <a:p>
            <a:pPr marL="0" indent="0">
              <a:buNone/>
            </a:pPr>
            <a:endParaRPr lang="en-US" sz="1800" dirty="0" smtClean="0">
              <a:latin typeface="Cambria" pitchFamily="18" charset="0"/>
            </a:endParaRPr>
          </a:p>
          <a:p>
            <a:pPr marL="0" indent="0">
              <a:buNone/>
            </a:pPr>
            <a:r>
              <a:rPr lang="en-US" sz="1800" dirty="0" smtClean="0">
                <a:latin typeface="Cambria" pitchFamily="18" charset="0"/>
              </a:rPr>
              <a:t>200</a:t>
            </a:r>
          </a:p>
          <a:p>
            <a:pPr marL="0" indent="0">
              <a:buNone/>
            </a:pPr>
            <a:endParaRPr lang="en-US" sz="1800" dirty="0">
              <a:latin typeface="Cambria" pitchFamily="18" charset="0"/>
            </a:endParaRPr>
          </a:p>
          <a:p>
            <a:pPr marL="0" indent="0">
              <a:buNone/>
            </a:pPr>
            <a:endParaRPr lang="en-US" sz="1800" dirty="0" smtClean="0">
              <a:latin typeface="Cambria" pitchFamily="18" charset="0"/>
            </a:endParaRPr>
          </a:p>
          <a:p>
            <a:pPr marL="0" indent="0">
              <a:buNone/>
            </a:pPr>
            <a:endParaRPr lang="en-US" sz="1800" dirty="0">
              <a:latin typeface="Cambria" pitchFamily="18" charset="0"/>
            </a:endParaRPr>
          </a:p>
          <a:p>
            <a:pPr marL="0" indent="0">
              <a:buNone/>
            </a:pPr>
            <a:endParaRPr lang="en-US" sz="1800" dirty="0" smtClean="0">
              <a:latin typeface="Cambria" pitchFamily="18" charset="0"/>
            </a:endParaRPr>
          </a:p>
          <a:p>
            <a:pPr marL="0" indent="0">
              <a:buNone/>
            </a:pPr>
            <a:endParaRPr lang="en-US" sz="1800" dirty="0" smtClean="0">
              <a:latin typeface="Cambria" pitchFamily="18" charset="0"/>
            </a:endParaRPr>
          </a:p>
          <a:p>
            <a:pPr marL="0" indent="0">
              <a:buNone/>
            </a:pPr>
            <a:r>
              <a:rPr lang="en-US" sz="1800" dirty="0" smtClean="0">
                <a:latin typeface="Cambria" pitchFamily="18" charset="0"/>
              </a:rPr>
              <a:t>100</a:t>
            </a:r>
            <a:endParaRPr lang="el-GR" sz="1800" dirty="0">
              <a:latin typeface="Cambria" pitchFamily="18" charset="0"/>
            </a:endParaRPr>
          </a:p>
        </p:txBody>
      </p:sp>
      <p:cxnSp>
        <p:nvCxnSpPr>
          <p:cNvPr id="5" name="Ευθεία γραμμή σύνδεσης 4"/>
          <p:cNvCxnSpPr/>
          <p:nvPr/>
        </p:nvCxnSpPr>
        <p:spPr>
          <a:xfrm>
            <a:off x="827584" y="1124744"/>
            <a:ext cx="0" cy="525658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flipH="1">
            <a:off x="827584" y="6258036"/>
            <a:ext cx="6912768" cy="9001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Ορθογώνιο 13"/>
          <p:cNvSpPr/>
          <p:nvPr/>
        </p:nvSpPr>
        <p:spPr>
          <a:xfrm>
            <a:off x="1691680" y="5517232"/>
            <a:ext cx="1296144" cy="7858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C=30</a:t>
            </a:r>
            <a:endParaRPr lang="el-GR" dirty="0"/>
          </a:p>
        </p:txBody>
      </p:sp>
      <p:sp>
        <p:nvSpPr>
          <p:cNvPr id="15" name="Ορθογώνιο 14"/>
          <p:cNvSpPr/>
          <p:nvPr/>
        </p:nvSpPr>
        <p:spPr>
          <a:xfrm>
            <a:off x="1691680" y="4077072"/>
            <a:ext cx="1296144"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W=50</a:t>
            </a:r>
            <a:endParaRPr lang="el-GR" dirty="0"/>
          </a:p>
        </p:txBody>
      </p:sp>
      <p:sp>
        <p:nvSpPr>
          <p:cNvPr id="16" name="Ορθογώνιο 15"/>
          <p:cNvSpPr/>
          <p:nvPr/>
        </p:nvSpPr>
        <p:spPr>
          <a:xfrm>
            <a:off x="1691680" y="3501008"/>
            <a:ext cx="129614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S=20</a:t>
            </a:r>
            <a:endParaRPr lang="el-GR" dirty="0"/>
          </a:p>
        </p:txBody>
      </p:sp>
      <p:sp>
        <p:nvSpPr>
          <p:cNvPr id="17" name="Ορθογώνιο 16"/>
          <p:cNvSpPr/>
          <p:nvPr/>
        </p:nvSpPr>
        <p:spPr>
          <a:xfrm>
            <a:off x="4644008" y="4653136"/>
            <a:ext cx="1296144" cy="16499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C=60</a:t>
            </a:r>
            <a:endParaRPr lang="el-GR" dirty="0"/>
          </a:p>
        </p:txBody>
      </p:sp>
      <p:sp>
        <p:nvSpPr>
          <p:cNvPr id="18" name="Ορθογώνιο 17"/>
          <p:cNvSpPr/>
          <p:nvPr/>
        </p:nvSpPr>
        <p:spPr>
          <a:xfrm>
            <a:off x="4644008" y="3284984"/>
            <a:ext cx="1296144"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W=50</a:t>
            </a:r>
            <a:endParaRPr lang="el-GR" dirty="0"/>
          </a:p>
        </p:txBody>
      </p:sp>
      <p:sp>
        <p:nvSpPr>
          <p:cNvPr id="19" name="Ορθογώνιο 18"/>
          <p:cNvSpPr/>
          <p:nvPr/>
        </p:nvSpPr>
        <p:spPr>
          <a:xfrm>
            <a:off x="4644008" y="1700808"/>
            <a:ext cx="1296144"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S=90</a:t>
            </a:r>
            <a:endParaRPr lang="el-GR" dirty="0"/>
          </a:p>
        </p:txBody>
      </p:sp>
      <p:cxnSp>
        <p:nvCxnSpPr>
          <p:cNvPr id="21" name="Ευθύγραμμο βέλος σύνδεσης 20"/>
          <p:cNvCxnSpPr/>
          <p:nvPr/>
        </p:nvCxnSpPr>
        <p:spPr>
          <a:xfrm flipH="1">
            <a:off x="5148064" y="908720"/>
            <a:ext cx="1368152" cy="61206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flipH="1">
            <a:off x="800572" y="1700808"/>
            <a:ext cx="3843436"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flipH="1">
            <a:off x="800572" y="3501008"/>
            <a:ext cx="2187252"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87755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4624"/>
            <a:ext cx="8229600" cy="720080"/>
          </a:xfrm>
        </p:spPr>
        <p:txBody>
          <a:bodyPr>
            <a:noAutofit/>
          </a:bodyPr>
          <a:lstStyle/>
          <a:p>
            <a:r>
              <a:rPr lang="el-GR" sz="2400" b="1" dirty="0" smtClean="0">
                <a:solidFill>
                  <a:srgbClr val="FF0000"/>
                </a:solidFill>
                <a:latin typeface="Cambria" pitchFamily="18" charset="0"/>
              </a:rPr>
              <a:t>Σύγκρουση μεταξύ κοινωνικών τάξεων σε διαφορετικές χώρες</a:t>
            </a:r>
            <a:endParaRPr lang="el-GR" sz="2400" b="1" dirty="0">
              <a:solidFill>
                <a:srgbClr val="FF0000"/>
              </a:solidFill>
              <a:latin typeface="Cambria" pitchFamily="18" charset="0"/>
            </a:endParaRPr>
          </a:p>
        </p:txBody>
      </p:sp>
      <p:sp>
        <p:nvSpPr>
          <p:cNvPr id="3" name="Θέση περιεχομένου 2"/>
          <p:cNvSpPr>
            <a:spLocks noGrp="1"/>
          </p:cNvSpPr>
          <p:nvPr>
            <p:ph idx="1"/>
          </p:nvPr>
        </p:nvSpPr>
        <p:spPr>
          <a:xfrm>
            <a:off x="457200" y="1052736"/>
            <a:ext cx="8229600" cy="5400600"/>
          </a:xfrm>
        </p:spPr>
        <p:txBody>
          <a:bodyPr>
            <a:normAutofit lnSpcReduction="10000"/>
          </a:bodyPr>
          <a:lstStyle/>
          <a:p>
            <a:pPr marL="0" indent="0">
              <a:buNone/>
            </a:pPr>
            <a:r>
              <a:rPr lang="en-US" sz="2000" dirty="0" smtClean="0">
                <a:latin typeface="Cambria" pitchFamily="18" charset="0"/>
              </a:rPr>
              <a:t> </a:t>
            </a:r>
            <a:endParaRPr lang="el-GR" sz="2000" dirty="0" smtClean="0">
              <a:latin typeface="Cambria" pitchFamily="18" charset="0"/>
            </a:endParaRPr>
          </a:p>
          <a:p>
            <a:pPr marL="0" indent="0">
              <a:buNone/>
            </a:pPr>
            <a:endParaRPr lang="el-GR" sz="2000" dirty="0">
              <a:latin typeface="Cambria" pitchFamily="18" charset="0"/>
            </a:endParaRPr>
          </a:p>
          <a:p>
            <a:pPr marL="0" indent="0">
              <a:buNone/>
            </a:pPr>
            <a:r>
              <a:rPr lang="en-US" sz="2000" dirty="0" err="1" smtClean="0">
                <a:latin typeface="Cambria" pitchFamily="18" charset="0"/>
              </a:rPr>
              <a:t>rpi</a:t>
            </a:r>
            <a:r>
              <a:rPr lang="en-US" sz="2000" dirty="0" smtClean="0">
                <a:latin typeface="Cambria" pitchFamily="18" charset="0"/>
              </a:rPr>
              <a:t>=real price of imports</a:t>
            </a:r>
          </a:p>
          <a:p>
            <a:pPr marL="0" indent="0">
              <a:buNone/>
            </a:pPr>
            <a:endParaRPr lang="en-US" sz="2000" dirty="0" smtClean="0"/>
          </a:p>
          <a:p>
            <a:pPr marL="0" indent="0">
              <a:buNone/>
            </a:pPr>
            <a:r>
              <a:rPr lang="en-US" sz="2000" dirty="0"/>
              <a:t> </a:t>
            </a:r>
            <a:r>
              <a:rPr lang="en-US" sz="2000" dirty="0" smtClean="0"/>
              <a:t>      </a:t>
            </a:r>
            <a:r>
              <a:rPr lang="en-US" sz="2000" dirty="0" smtClean="0">
                <a:latin typeface="Cambria" pitchFamily="18" charset="0"/>
              </a:rPr>
              <a:t>55                                            A</a:t>
            </a:r>
            <a:r>
              <a:rPr lang="el-GR" sz="2000" dirty="0" smtClean="0">
                <a:latin typeface="Cambria" pitchFamily="18" charset="0"/>
              </a:rPr>
              <a:t>ν </a:t>
            </a:r>
            <a:r>
              <a:rPr lang="en-US" sz="2000" dirty="0" err="1" smtClean="0">
                <a:latin typeface="Cambria" pitchFamily="18" charset="0"/>
              </a:rPr>
              <a:t>rpi</a:t>
            </a:r>
            <a:r>
              <a:rPr lang="en-US" sz="2000" dirty="0" smtClean="0">
                <a:latin typeface="Cambria" pitchFamily="18" charset="0"/>
              </a:rPr>
              <a:t> = 0kg ---</a:t>
            </a:r>
            <a:r>
              <a:rPr lang="en-US" sz="2000" dirty="0" smtClean="0">
                <a:latin typeface="Cambria" pitchFamily="18" charset="0"/>
                <a:sym typeface="Wingdings" pitchFamily="2" charset="2"/>
              </a:rPr>
              <a:t>   S = 110 kg</a:t>
            </a:r>
            <a:endParaRPr lang="en-US" sz="2000" dirty="0" smtClean="0">
              <a:latin typeface="Cambria" pitchFamily="18" charset="0"/>
            </a:endParaRPr>
          </a:p>
          <a:p>
            <a:pPr marL="0" indent="0">
              <a:buNone/>
            </a:pPr>
            <a:r>
              <a:rPr lang="en-US" dirty="0" smtClean="0">
                <a:latin typeface="Cambria" pitchFamily="18" charset="0"/>
              </a:rPr>
              <a:t>                                   </a:t>
            </a:r>
            <a:r>
              <a:rPr lang="en-US" sz="2000" dirty="0">
                <a:latin typeface="Cambria" pitchFamily="18" charset="0"/>
              </a:rPr>
              <a:t>A</a:t>
            </a:r>
            <a:r>
              <a:rPr lang="el-GR" sz="2000" dirty="0">
                <a:latin typeface="Cambria" pitchFamily="18" charset="0"/>
              </a:rPr>
              <a:t>ν </a:t>
            </a:r>
            <a:r>
              <a:rPr lang="en-US" sz="2000" dirty="0" err="1">
                <a:latin typeface="Cambria" pitchFamily="18" charset="0"/>
              </a:rPr>
              <a:t>rpi</a:t>
            </a:r>
            <a:r>
              <a:rPr lang="en-US" sz="2000" dirty="0">
                <a:latin typeface="Cambria" pitchFamily="18" charset="0"/>
              </a:rPr>
              <a:t> = </a:t>
            </a:r>
            <a:r>
              <a:rPr lang="en-US" sz="2000" dirty="0" smtClean="0">
                <a:latin typeface="Cambria" pitchFamily="18" charset="0"/>
              </a:rPr>
              <a:t>10kg </a:t>
            </a:r>
            <a:r>
              <a:rPr lang="en-US" sz="2000" dirty="0">
                <a:latin typeface="Cambria" pitchFamily="18" charset="0"/>
              </a:rPr>
              <a:t>---</a:t>
            </a:r>
            <a:r>
              <a:rPr lang="en-US" sz="2000" dirty="0">
                <a:latin typeface="Cambria" pitchFamily="18" charset="0"/>
                <a:sym typeface="Wingdings" pitchFamily="2" charset="2"/>
              </a:rPr>
              <a:t> S = </a:t>
            </a:r>
            <a:r>
              <a:rPr lang="en-US" sz="2000" dirty="0" smtClean="0">
                <a:latin typeface="Cambria" pitchFamily="18" charset="0"/>
                <a:sym typeface="Wingdings" pitchFamily="2" charset="2"/>
              </a:rPr>
              <a:t>90 </a:t>
            </a:r>
            <a:r>
              <a:rPr lang="en-US" sz="2000" dirty="0">
                <a:latin typeface="Cambria" pitchFamily="18" charset="0"/>
                <a:sym typeface="Wingdings" pitchFamily="2" charset="2"/>
              </a:rPr>
              <a:t>kg</a:t>
            </a:r>
            <a:endParaRPr lang="en-US" dirty="0">
              <a:latin typeface="Cambria" pitchFamily="18" charset="0"/>
            </a:endParaRPr>
          </a:p>
          <a:p>
            <a:pPr marL="0" indent="0">
              <a:buNone/>
            </a:pPr>
            <a:r>
              <a:rPr lang="en-US" dirty="0" smtClean="0">
                <a:latin typeface="Cambria" pitchFamily="18" charset="0"/>
              </a:rPr>
              <a:t>                                   </a:t>
            </a:r>
            <a:r>
              <a:rPr lang="en-US" sz="2000" dirty="0">
                <a:latin typeface="Cambria" pitchFamily="18" charset="0"/>
              </a:rPr>
              <a:t>A</a:t>
            </a:r>
            <a:r>
              <a:rPr lang="el-GR" sz="2000" dirty="0">
                <a:latin typeface="Cambria" pitchFamily="18" charset="0"/>
              </a:rPr>
              <a:t>ν </a:t>
            </a:r>
            <a:r>
              <a:rPr lang="en-US" sz="2000" dirty="0" err="1">
                <a:latin typeface="Cambria" pitchFamily="18" charset="0"/>
              </a:rPr>
              <a:t>rpi</a:t>
            </a:r>
            <a:r>
              <a:rPr lang="en-US" sz="2000" dirty="0">
                <a:latin typeface="Cambria" pitchFamily="18" charset="0"/>
              </a:rPr>
              <a:t> = </a:t>
            </a:r>
            <a:r>
              <a:rPr lang="en-US" sz="2000" dirty="0" smtClean="0">
                <a:latin typeface="Cambria" pitchFamily="18" charset="0"/>
              </a:rPr>
              <a:t>55kg </a:t>
            </a:r>
            <a:r>
              <a:rPr lang="en-US" sz="2000" dirty="0">
                <a:latin typeface="Cambria" pitchFamily="18" charset="0"/>
              </a:rPr>
              <a:t>---</a:t>
            </a:r>
            <a:r>
              <a:rPr lang="en-US" sz="2000" dirty="0">
                <a:latin typeface="Cambria" pitchFamily="18" charset="0"/>
                <a:sym typeface="Wingdings" pitchFamily="2" charset="2"/>
              </a:rPr>
              <a:t> S = </a:t>
            </a:r>
            <a:r>
              <a:rPr lang="en-US" sz="2000" dirty="0" smtClean="0">
                <a:latin typeface="Cambria" pitchFamily="18" charset="0"/>
                <a:sym typeface="Wingdings" pitchFamily="2" charset="2"/>
              </a:rPr>
              <a:t>0 </a:t>
            </a:r>
            <a:r>
              <a:rPr lang="en-US" sz="2000" dirty="0">
                <a:latin typeface="Cambria" pitchFamily="18" charset="0"/>
                <a:sym typeface="Wingdings" pitchFamily="2" charset="2"/>
              </a:rPr>
              <a:t>kg</a:t>
            </a:r>
            <a:endParaRPr lang="en-US" sz="2000" dirty="0">
              <a:latin typeface="Cambria" pitchFamily="18" charset="0"/>
            </a:endParaRPr>
          </a:p>
          <a:p>
            <a:pPr marL="0" indent="0">
              <a:buNone/>
            </a:pPr>
            <a:endParaRPr lang="en-US" dirty="0" smtClean="0"/>
          </a:p>
          <a:p>
            <a:pPr marL="0" indent="0">
              <a:buNone/>
            </a:pPr>
            <a:endParaRPr lang="en-US" dirty="0"/>
          </a:p>
          <a:p>
            <a:pPr marL="0" indent="0">
              <a:buNone/>
            </a:pPr>
            <a:r>
              <a:rPr lang="el-GR" sz="2400" dirty="0" smtClean="0"/>
              <a:t>     10</a:t>
            </a:r>
            <a:endParaRPr lang="en-US" sz="2400" dirty="0" smtClean="0"/>
          </a:p>
          <a:p>
            <a:pPr marL="0" indent="0">
              <a:buNone/>
            </a:pPr>
            <a:r>
              <a:rPr lang="en-US" sz="2000" dirty="0">
                <a:latin typeface="Cambria" pitchFamily="18" charset="0"/>
              </a:rPr>
              <a:t>	</a:t>
            </a:r>
            <a:r>
              <a:rPr lang="en-US" sz="2000" dirty="0" smtClean="0">
                <a:latin typeface="Cambria" pitchFamily="18" charset="0"/>
              </a:rPr>
              <a:t>				</a:t>
            </a:r>
          </a:p>
          <a:p>
            <a:pPr marL="0" indent="0">
              <a:buNone/>
            </a:pPr>
            <a:r>
              <a:rPr lang="en-US" sz="2000" dirty="0" smtClean="0">
                <a:latin typeface="Cambria" pitchFamily="18" charset="0"/>
              </a:rPr>
              <a:t>                                                                          </a:t>
            </a:r>
          </a:p>
          <a:p>
            <a:pPr marL="0" indent="0">
              <a:buNone/>
            </a:pPr>
            <a:r>
              <a:rPr lang="en-US" sz="2000" dirty="0" smtClean="0">
                <a:latin typeface="Cambria" pitchFamily="18" charset="0"/>
              </a:rPr>
              <a:t>			</a:t>
            </a:r>
            <a:r>
              <a:rPr lang="el-GR" sz="2000" dirty="0" smtClean="0">
                <a:latin typeface="Cambria" pitchFamily="18" charset="0"/>
              </a:rPr>
              <a:t>     70</a:t>
            </a:r>
            <a:r>
              <a:rPr lang="en-US" sz="2000" dirty="0" smtClean="0">
                <a:latin typeface="Cambria" pitchFamily="18" charset="0"/>
              </a:rPr>
              <a:t>     </a:t>
            </a:r>
            <a:r>
              <a:rPr lang="el-GR" sz="2000" dirty="0" smtClean="0">
                <a:latin typeface="Cambria" pitchFamily="18" charset="0"/>
              </a:rPr>
              <a:t>      </a:t>
            </a:r>
            <a:r>
              <a:rPr lang="en-US" sz="2000" dirty="0" smtClean="0">
                <a:latin typeface="Cambria" pitchFamily="18" charset="0"/>
              </a:rPr>
              <a:t>           90          110   S=surplus product</a:t>
            </a:r>
          </a:p>
          <a:p>
            <a:pPr marL="0" indent="0">
              <a:buNone/>
            </a:pPr>
            <a:endParaRPr lang="el-GR" dirty="0"/>
          </a:p>
        </p:txBody>
      </p:sp>
      <p:cxnSp>
        <p:nvCxnSpPr>
          <p:cNvPr id="5" name="Ευθεία γραμμή σύνδεσης 4"/>
          <p:cNvCxnSpPr/>
          <p:nvPr/>
        </p:nvCxnSpPr>
        <p:spPr>
          <a:xfrm flipH="1">
            <a:off x="1259632" y="2060848"/>
            <a:ext cx="72008" cy="38164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Ευθεία γραμμή σύνδεσης 5"/>
          <p:cNvCxnSpPr/>
          <p:nvPr/>
        </p:nvCxnSpPr>
        <p:spPr>
          <a:xfrm flipH="1">
            <a:off x="1259632" y="5805264"/>
            <a:ext cx="5688632" cy="720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a:off x="1295636" y="2492896"/>
            <a:ext cx="4932548" cy="331236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2" name="Ευθεία γραμμή σύνδεσης 11"/>
          <p:cNvCxnSpPr/>
          <p:nvPr/>
        </p:nvCxnSpPr>
        <p:spPr>
          <a:xfrm flipH="1">
            <a:off x="1259632" y="5121188"/>
            <a:ext cx="3960440" cy="36004"/>
          </a:xfrm>
          <a:prstGeom prst="line">
            <a:avLst/>
          </a:prstGeom>
          <a:ln w="38100">
            <a:prstDash val="dashDot"/>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a:off x="5220072" y="5139190"/>
            <a:ext cx="0" cy="684076"/>
          </a:xfrm>
          <a:prstGeom prst="line">
            <a:avLst/>
          </a:prstGeom>
          <a:ln w="38100">
            <a:prstDash val="dashDot"/>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flipH="1">
            <a:off x="1259632" y="4131078"/>
            <a:ext cx="2502278" cy="18002"/>
          </a:xfrm>
          <a:prstGeom prst="line">
            <a:avLst/>
          </a:prstGeom>
          <a:ln w="38100">
            <a:prstDash val="dashDot"/>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flipV="1">
            <a:off x="3707904" y="4131078"/>
            <a:ext cx="0" cy="1674186"/>
          </a:xfrm>
          <a:prstGeom prst="line">
            <a:avLst/>
          </a:prstGeom>
          <a:ln w="38100">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42370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0528" y="0"/>
            <a:ext cx="9217024" cy="548680"/>
          </a:xfrm>
        </p:spPr>
        <p:txBody>
          <a:bodyPr>
            <a:normAutofit fontScale="90000"/>
          </a:bodyPr>
          <a:lstStyle/>
          <a:p>
            <a:r>
              <a:rPr lang="el-GR" sz="3100" b="1" dirty="0" smtClean="0">
                <a:solidFill>
                  <a:srgbClr val="FF0000"/>
                </a:solidFill>
                <a:latin typeface="Cambria" pitchFamily="18" charset="0"/>
              </a:rPr>
              <a:t>Πλεόνασμα (</a:t>
            </a:r>
            <a:r>
              <a:rPr lang="en-US" sz="3100" b="1" dirty="0" smtClean="0">
                <a:solidFill>
                  <a:srgbClr val="FF0000"/>
                </a:solidFill>
                <a:latin typeface="Cambria" pitchFamily="18" charset="0"/>
              </a:rPr>
              <a:t>surplus product) </a:t>
            </a:r>
            <a:r>
              <a:rPr lang="el-GR" sz="3100" b="1" dirty="0" smtClean="0">
                <a:solidFill>
                  <a:srgbClr val="FF0000"/>
                </a:solidFill>
                <a:latin typeface="Cambria" pitchFamily="18" charset="0"/>
              </a:rPr>
              <a:t>και σύγκρουση (</a:t>
            </a:r>
            <a:r>
              <a:rPr lang="en-US" sz="3100" b="1" dirty="0" smtClean="0">
                <a:solidFill>
                  <a:srgbClr val="FF0000"/>
                </a:solidFill>
                <a:latin typeface="Cambria" pitchFamily="18" charset="0"/>
              </a:rPr>
              <a:t>conflict)</a:t>
            </a:r>
            <a:endParaRPr lang="el-GR" b="1" dirty="0">
              <a:solidFill>
                <a:srgbClr val="FF0000"/>
              </a:solidFill>
              <a:latin typeface="Cambria" pitchFamily="18" charset="0"/>
            </a:endParaRPr>
          </a:p>
        </p:txBody>
      </p:sp>
      <p:sp>
        <p:nvSpPr>
          <p:cNvPr id="3" name="Θέση περιεχομένου 2"/>
          <p:cNvSpPr>
            <a:spLocks noGrp="1"/>
          </p:cNvSpPr>
          <p:nvPr>
            <p:ph idx="1"/>
          </p:nvPr>
        </p:nvSpPr>
        <p:spPr>
          <a:xfrm>
            <a:off x="251520" y="836712"/>
            <a:ext cx="8640960" cy="5760640"/>
          </a:xfrm>
        </p:spPr>
        <p:txBody>
          <a:bodyPr>
            <a:normAutofit/>
          </a:bodyPr>
          <a:lstStyle/>
          <a:p>
            <a:pPr marL="0" indent="0">
              <a:buNone/>
            </a:pPr>
            <a:r>
              <a:rPr lang="en-US" dirty="0" smtClean="0"/>
              <a:t>      </a:t>
            </a:r>
            <a:r>
              <a:rPr lang="en-US" dirty="0" smtClean="0">
                <a:latin typeface="Cambria" pitchFamily="18" charset="0"/>
              </a:rPr>
              <a:t>S</a:t>
            </a:r>
            <a:endParaRPr lang="el-GR" dirty="0" smtClean="0">
              <a:latin typeface="Cambria" pitchFamily="18" charset="0"/>
            </a:endParaRPr>
          </a:p>
          <a:p>
            <a:pPr marL="0" indent="0">
              <a:buNone/>
            </a:pPr>
            <a:r>
              <a:rPr lang="en-US" dirty="0" smtClean="0"/>
              <a:t>                    </a:t>
            </a:r>
            <a:r>
              <a:rPr lang="el-GR" sz="2400" dirty="0" smtClean="0">
                <a:latin typeface="Cambria" pitchFamily="18" charset="0"/>
              </a:rPr>
              <a:t>Από </a:t>
            </a:r>
            <a:r>
              <a:rPr lang="en-US" sz="2400" dirty="0" smtClean="0">
                <a:latin typeface="Cambria" pitchFamily="18" charset="0"/>
              </a:rPr>
              <a:t>W=</a:t>
            </a:r>
            <a:r>
              <a:rPr lang="el-GR" sz="2400" dirty="0" smtClean="0">
                <a:latin typeface="Cambria" pitchFamily="18" charset="0"/>
              </a:rPr>
              <a:t>15 μέχρι</a:t>
            </a:r>
            <a:r>
              <a:rPr lang="en-US" sz="2400" dirty="0" smtClean="0">
                <a:latin typeface="Cambria" pitchFamily="18" charset="0"/>
              </a:rPr>
              <a:t> W=25</a:t>
            </a:r>
            <a:r>
              <a:rPr lang="el-GR" sz="2400" dirty="0" smtClean="0">
                <a:latin typeface="Cambria" pitchFamily="18" charset="0"/>
              </a:rPr>
              <a:t>, </a:t>
            </a:r>
            <a:r>
              <a:rPr lang="en-US" sz="2400" dirty="0" smtClean="0">
                <a:latin typeface="Cambria" pitchFamily="18" charset="0"/>
              </a:rPr>
              <a:t>W</a:t>
            </a:r>
            <a:r>
              <a:rPr lang="el-GR" sz="2400" dirty="0" smtClean="0">
                <a:latin typeface="Cambria" pitchFamily="18" charset="0"/>
              </a:rPr>
              <a:t> και</a:t>
            </a:r>
            <a:r>
              <a:rPr lang="en-US" sz="2400" dirty="0" smtClean="0">
                <a:latin typeface="Cambria" pitchFamily="18" charset="0"/>
              </a:rPr>
              <a:t> S</a:t>
            </a:r>
            <a:r>
              <a:rPr lang="el-GR" sz="2400" dirty="0" smtClean="0">
                <a:latin typeface="Cambria" pitchFamily="18" charset="0"/>
              </a:rPr>
              <a:t> αυξάνονται 		</a:t>
            </a:r>
            <a:r>
              <a:rPr lang="el-GR" sz="2400" dirty="0">
                <a:latin typeface="Cambria" pitchFamily="18" charset="0"/>
              </a:rPr>
              <a:t>	</a:t>
            </a:r>
            <a:r>
              <a:rPr lang="el-GR" sz="2400" dirty="0" smtClean="0">
                <a:latin typeface="Cambria" pitchFamily="18" charset="0"/>
              </a:rPr>
              <a:t>μαζί, αλλά έπειτα αύξηση του </a:t>
            </a:r>
            <a:r>
              <a:rPr lang="en-US" sz="2400" dirty="0" smtClean="0">
                <a:latin typeface="Cambria" pitchFamily="18" charset="0"/>
              </a:rPr>
              <a:t>W</a:t>
            </a:r>
            <a:r>
              <a:rPr lang="el-GR" sz="2400" dirty="0" smtClean="0">
                <a:latin typeface="Cambria" pitchFamily="18" charset="0"/>
              </a:rPr>
              <a:t>---&gt; μείωση του</a:t>
            </a:r>
            <a:r>
              <a:rPr lang="en-US" sz="2400" dirty="0" smtClean="0">
                <a:latin typeface="Cambria" pitchFamily="18" charset="0"/>
              </a:rPr>
              <a:t>  S</a:t>
            </a:r>
            <a:endParaRPr lang="el-GR" dirty="0">
              <a:latin typeface="Cambria" pitchFamily="18" charset="0"/>
            </a:endParaRPr>
          </a:p>
          <a:p>
            <a:pPr marL="0" indent="0">
              <a:buNone/>
            </a:pPr>
            <a:endParaRPr lang="en-US" dirty="0" smtClean="0"/>
          </a:p>
          <a:p>
            <a:pPr marL="0" indent="0">
              <a:buNone/>
            </a:pPr>
            <a:r>
              <a:rPr lang="el-GR" dirty="0" smtClean="0"/>
              <a:t>  </a:t>
            </a:r>
            <a:r>
              <a:rPr lang="el-GR" sz="2800" dirty="0" smtClean="0">
                <a:latin typeface="Cambria" pitchFamily="18" charset="0"/>
              </a:rPr>
              <a:t>45</a:t>
            </a:r>
            <a:endParaRPr lang="en-US" sz="2800" dirty="0" smtClean="0">
              <a:latin typeface="Cambria" pitchFamily="18" charset="0"/>
            </a:endParaRPr>
          </a:p>
          <a:p>
            <a:pPr marL="0" indent="0">
              <a:buNone/>
            </a:pPr>
            <a:endParaRPr lang="en-US" sz="2800" dirty="0">
              <a:latin typeface="Cambria" pitchFamily="18" charset="0"/>
            </a:endParaRPr>
          </a:p>
          <a:p>
            <a:pPr marL="0" indent="0">
              <a:buNone/>
            </a:pPr>
            <a:endParaRPr lang="en-US" sz="2800" dirty="0" smtClean="0">
              <a:latin typeface="Cambria" pitchFamily="18" charset="0"/>
            </a:endParaRPr>
          </a:p>
          <a:p>
            <a:pPr marL="0" indent="0">
              <a:buNone/>
            </a:pPr>
            <a:endParaRPr lang="en-US" sz="2800" dirty="0">
              <a:latin typeface="Cambria" pitchFamily="18" charset="0"/>
            </a:endParaRPr>
          </a:p>
          <a:p>
            <a:pPr marL="0" indent="0">
              <a:buNone/>
            </a:pPr>
            <a:r>
              <a:rPr lang="en-US" sz="2800" dirty="0" smtClean="0">
                <a:latin typeface="Cambria" pitchFamily="18" charset="0"/>
              </a:rPr>
              <a:t>								</a:t>
            </a:r>
          </a:p>
          <a:p>
            <a:pPr marL="0" indent="0">
              <a:buNone/>
            </a:pPr>
            <a:r>
              <a:rPr lang="el-GR" sz="2800" dirty="0" smtClean="0">
                <a:latin typeface="Cambria" pitchFamily="18" charset="0"/>
              </a:rPr>
              <a:t>                    15             25                   50           70  </a:t>
            </a:r>
            <a:r>
              <a:rPr lang="en-US" sz="2800" dirty="0" smtClean="0">
                <a:latin typeface="Cambria" pitchFamily="18" charset="0"/>
              </a:rPr>
              <a:t>   </a:t>
            </a:r>
            <a:r>
              <a:rPr lang="el-GR" sz="2800" dirty="0" smtClean="0">
                <a:latin typeface="Cambria" pitchFamily="18" charset="0"/>
              </a:rPr>
              <a:t> </a:t>
            </a:r>
            <a:r>
              <a:rPr lang="en-US" sz="2800" dirty="0" smtClean="0">
                <a:latin typeface="Cambria" pitchFamily="18" charset="0"/>
              </a:rPr>
              <a:t>W</a:t>
            </a:r>
            <a:endParaRPr lang="el-GR" sz="2800" dirty="0" smtClean="0">
              <a:latin typeface="Cambria" pitchFamily="18" charset="0"/>
            </a:endParaRPr>
          </a:p>
          <a:p>
            <a:pPr marL="0" indent="0">
              <a:buNone/>
            </a:pPr>
            <a:endParaRPr lang="el-GR" dirty="0"/>
          </a:p>
        </p:txBody>
      </p:sp>
      <p:cxnSp>
        <p:nvCxnSpPr>
          <p:cNvPr id="5" name="Ευθεία γραμμή σύνδεσης 4"/>
          <p:cNvCxnSpPr/>
          <p:nvPr/>
        </p:nvCxnSpPr>
        <p:spPr>
          <a:xfrm>
            <a:off x="1242703" y="1052736"/>
            <a:ext cx="0" cy="460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flipH="1">
            <a:off x="1242703" y="5661248"/>
            <a:ext cx="626469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flipV="1">
            <a:off x="2062411" y="3193529"/>
            <a:ext cx="1512168" cy="246771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flipH="1" flipV="1">
            <a:off x="3574579" y="3222898"/>
            <a:ext cx="3024336" cy="243835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a:off x="1187624" y="3215258"/>
            <a:ext cx="2376264" cy="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24" name="Ευθεία γραμμή σύνδεσης 23"/>
          <p:cNvCxnSpPr/>
          <p:nvPr/>
        </p:nvCxnSpPr>
        <p:spPr>
          <a:xfrm flipV="1">
            <a:off x="3563888" y="3295278"/>
            <a:ext cx="10691" cy="229359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28" name="Ευθεία γραμμή σύνδεσης 27"/>
          <p:cNvCxnSpPr/>
          <p:nvPr/>
        </p:nvCxnSpPr>
        <p:spPr>
          <a:xfrm flipV="1">
            <a:off x="1242703" y="4695775"/>
            <a:ext cx="4121385" cy="29369"/>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30" name="Ευθεία γραμμή σύνδεσης 29"/>
          <p:cNvCxnSpPr/>
          <p:nvPr/>
        </p:nvCxnSpPr>
        <p:spPr>
          <a:xfrm flipV="1">
            <a:off x="5364088" y="4695775"/>
            <a:ext cx="0" cy="93610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97329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648072"/>
          </a:xfrm>
        </p:spPr>
        <p:txBody>
          <a:bodyPr>
            <a:normAutofit/>
          </a:bodyPr>
          <a:lstStyle/>
          <a:p>
            <a:r>
              <a:rPr lang="el-GR" sz="3600" b="1" dirty="0" smtClean="0">
                <a:solidFill>
                  <a:srgbClr val="FF0000"/>
                </a:solidFill>
                <a:latin typeface="Cambria" pitchFamily="18" charset="0"/>
              </a:rPr>
              <a:t>Πλεόνασμα και μεταβολή</a:t>
            </a:r>
            <a:endParaRPr lang="el-GR" sz="3600" b="1" dirty="0">
              <a:solidFill>
                <a:srgbClr val="FF0000"/>
              </a:solidFill>
              <a:latin typeface="Cambria" pitchFamily="18" charset="0"/>
            </a:endParaRPr>
          </a:p>
        </p:txBody>
      </p:sp>
      <p:sp>
        <p:nvSpPr>
          <p:cNvPr id="3" name="Θέση περιεχομένου 2"/>
          <p:cNvSpPr>
            <a:spLocks noGrp="1"/>
          </p:cNvSpPr>
          <p:nvPr>
            <p:ph idx="1"/>
          </p:nvPr>
        </p:nvSpPr>
        <p:spPr>
          <a:xfrm>
            <a:off x="179512" y="764704"/>
            <a:ext cx="8784976" cy="5760640"/>
          </a:xfrm>
        </p:spPr>
        <p:txBody>
          <a:bodyPr>
            <a:noAutofit/>
          </a:bodyPr>
          <a:lstStyle/>
          <a:p>
            <a:pPr marL="0" indent="0" algn="just">
              <a:buNone/>
            </a:pPr>
            <a:r>
              <a:rPr lang="el-GR" sz="2400" dirty="0" smtClean="0">
                <a:latin typeface="Cambria" pitchFamily="18" charset="0"/>
              </a:rPr>
              <a:t>Το </a:t>
            </a:r>
            <a:r>
              <a:rPr lang="el-GR" sz="2400" b="1" dirty="0" smtClean="0">
                <a:latin typeface="Cambria" pitchFamily="18" charset="0"/>
              </a:rPr>
              <a:t>Αναγκαίο Προϊόν </a:t>
            </a:r>
            <a:r>
              <a:rPr lang="el-GR" sz="2400" dirty="0" smtClean="0">
                <a:latin typeface="Cambria" pitchFamily="18" charset="0"/>
              </a:rPr>
              <a:t>χρησιμοποιείται για τη συντήρηση του οικονομικού συστήματος δηλαδή την αναπαραγωγή στην ίδια κλίμακα των απαιτούμενων εισροών (πρώτες ύλες και αποσβέσεις των κεφαλαιουχικών αγαθών = </a:t>
            </a:r>
            <a:r>
              <a:rPr lang="en-US" sz="2400" dirty="0" smtClean="0">
                <a:latin typeface="Cambria" pitchFamily="18" charset="0"/>
              </a:rPr>
              <a:t>C) </a:t>
            </a:r>
            <a:r>
              <a:rPr lang="el-GR" sz="2400" dirty="0" smtClean="0">
                <a:latin typeface="Cambria" pitchFamily="18" charset="0"/>
              </a:rPr>
              <a:t>και του βιοτικού επιπέδου των άμεσων παραγωγών (</a:t>
            </a:r>
            <a:r>
              <a:rPr lang="en-US" sz="2400" dirty="0" smtClean="0">
                <a:latin typeface="Cambria" pitchFamily="18" charset="0"/>
              </a:rPr>
              <a:t>W) </a:t>
            </a:r>
            <a:r>
              <a:rPr lang="el-GR" sz="2400" dirty="0" smtClean="0">
                <a:latin typeface="Cambria" pitchFamily="18" charset="0"/>
              </a:rPr>
              <a:t>ενώ το </a:t>
            </a:r>
            <a:r>
              <a:rPr lang="el-GR" sz="2400" b="1" dirty="0" smtClean="0">
                <a:latin typeface="Cambria" pitchFamily="18" charset="0"/>
              </a:rPr>
              <a:t>πλεόνασμα</a:t>
            </a:r>
            <a:r>
              <a:rPr lang="el-GR" sz="2400" dirty="0" smtClean="0">
                <a:latin typeface="Cambria" pitchFamily="18" charset="0"/>
              </a:rPr>
              <a:t> και η χρήση του μπορεί να είναι φορέας </a:t>
            </a:r>
            <a:r>
              <a:rPr lang="el-GR" sz="2400" b="1" dirty="0" smtClean="0">
                <a:latin typeface="Cambria" pitchFamily="18" charset="0"/>
              </a:rPr>
              <a:t>μεταβολής</a:t>
            </a:r>
            <a:r>
              <a:rPr lang="el-GR" sz="2400" dirty="0" smtClean="0">
                <a:latin typeface="Cambria" pitchFamily="18" charset="0"/>
              </a:rPr>
              <a:t> όταν αφιερώνεται στην επένδυση/συσσώρευση κεφαλαίου και στις υποδομές που βοηθούν στην αύξηση της παραγωγικότητας της εργασίας, αλλά και στη </a:t>
            </a:r>
            <a:r>
              <a:rPr lang="el-GR" sz="2400" b="1" dirty="0" smtClean="0">
                <a:latin typeface="Cambria" pitchFamily="18" charset="0"/>
              </a:rPr>
              <a:t>συντήρηση</a:t>
            </a:r>
            <a:r>
              <a:rPr lang="el-GR" sz="2400" dirty="0" smtClean="0">
                <a:latin typeface="Cambria" pitchFamily="18" charset="0"/>
              </a:rPr>
              <a:t> της καθεστηκυίας τάξης (σε μια ιεραρχική κοινωνία) όταν δαπανάται σε αγαθά πολυτελείας, στρατιωτικές δαπάνες και δαπάνες καταστολής, «πολιτιστικά» αγαθά, πολιτική και ιδεολογική επιρροή των κυρίαρχων κοινωνικών τάξεων.</a:t>
            </a:r>
            <a:endParaRPr lang="el-GR" sz="2400" dirty="0">
              <a:latin typeface="Cambria" pitchFamily="18" charset="0"/>
            </a:endParaRPr>
          </a:p>
        </p:txBody>
      </p:sp>
    </p:spTree>
    <p:extLst>
      <p:ext uri="{BB962C8B-B14F-4D97-AF65-F5344CB8AC3E}">
        <p14:creationId xmlns:p14="http://schemas.microsoft.com/office/powerpoint/2010/main" val="116266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04056"/>
          </a:xfrm>
        </p:spPr>
        <p:txBody>
          <a:bodyPr>
            <a:normAutofit fontScale="90000"/>
          </a:bodyPr>
          <a:lstStyle/>
          <a:p>
            <a:r>
              <a:rPr lang="el-GR" b="1" dirty="0" smtClean="0">
                <a:solidFill>
                  <a:srgbClr val="FF0000"/>
                </a:solidFill>
                <a:latin typeface="Cambria" pitchFamily="18" charset="0"/>
              </a:rPr>
              <a:t>Πολιτική Οικονομία</a:t>
            </a:r>
            <a:endParaRPr lang="el-GR" b="1" dirty="0">
              <a:solidFill>
                <a:srgbClr val="FF0000"/>
              </a:solidFill>
              <a:latin typeface="Cambria" pitchFamily="18" charset="0"/>
            </a:endParaRPr>
          </a:p>
        </p:txBody>
      </p:sp>
      <p:sp>
        <p:nvSpPr>
          <p:cNvPr id="3" name="Θέση περιεχομένου 2"/>
          <p:cNvSpPr>
            <a:spLocks noGrp="1"/>
          </p:cNvSpPr>
          <p:nvPr>
            <p:ph idx="1"/>
          </p:nvPr>
        </p:nvSpPr>
        <p:spPr>
          <a:xfrm>
            <a:off x="179512" y="764704"/>
            <a:ext cx="8856984" cy="5904656"/>
          </a:xfrm>
        </p:spPr>
        <p:txBody>
          <a:bodyPr>
            <a:normAutofit fontScale="85000" lnSpcReduction="20000"/>
          </a:bodyPr>
          <a:lstStyle/>
          <a:p>
            <a:pPr marL="0" indent="0">
              <a:buNone/>
            </a:pPr>
            <a:r>
              <a:rPr lang="el-GR" sz="3600" dirty="0" smtClean="0">
                <a:latin typeface="Cambria" pitchFamily="18" charset="0"/>
              </a:rPr>
              <a:t>Η Πολιτική Οικονομία μπορεί να ιδωθεί / θεωρηθεί από δύο σκοπιές, σύμφωνα με την πρώτη ως συνισταμένη (συναφών) γνωστικών αντικειμένων, ενώ στην άλλη έχοντας συγκεκριμένα δομικά χαρακτηριστικά και περιεχόμενο : </a:t>
            </a:r>
          </a:p>
          <a:p>
            <a:pPr marL="0" indent="0">
              <a:buNone/>
            </a:pPr>
            <a:r>
              <a:rPr lang="el-GR" sz="3600" dirty="0" smtClean="0">
                <a:latin typeface="Cambria" pitchFamily="18" charset="0"/>
              </a:rPr>
              <a:t>Πολιτική Οικονομία = </a:t>
            </a:r>
          </a:p>
          <a:p>
            <a:pPr marL="0" indent="0">
              <a:buNone/>
            </a:pPr>
            <a:r>
              <a:rPr lang="el-GR" sz="3600" dirty="0" smtClean="0">
                <a:solidFill>
                  <a:srgbClr val="FF0000"/>
                </a:solidFill>
                <a:latin typeface="Cambria" pitchFamily="18" charset="0"/>
              </a:rPr>
              <a:t>Οικονομική Θεωρία </a:t>
            </a:r>
            <a:r>
              <a:rPr lang="el-GR" sz="3600" dirty="0" smtClean="0">
                <a:latin typeface="Cambria" pitchFamily="18" charset="0"/>
              </a:rPr>
              <a:t>(και μεθοδολογία) + </a:t>
            </a:r>
            <a:r>
              <a:rPr lang="el-GR" sz="3600" dirty="0" smtClean="0">
                <a:solidFill>
                  <a:srgbClr val="00B050"/>
                </a:solidFill>
                <a:latin typeface="Cambria" pitchFamily="18" charset="0"/>
              </a:rPr>
              <a:t>Ιστορία Οικονομικής Σκέψης</a:t>
            </a:r>
            <a:r>
              <a:rPr lang="el-GR" sz="3600" dirty="0" smtClean="0">
                <a:latin typeface="Cambria" pitchFamily="18" charset="0"/>
              </a:rPr>
              <a:t> + </a:t>
            </a:r>
            <a:r>
              <a:rPr lang="el-GR" sz="3600" dirty="0" smtClean="0">
                <a:solidFill>
                  <a:srgbClr val="7030A0"/>
                </a:solidFill>
                <a:latin typeface="Cambria" pitchFamily="18" charset="0"/>
              </a:rPr>
              <a:t>Οικονομική Ιστορία</a:t>
            </a:r>
            <a:endParaRPr lang="en-US" sz="3600" dirty="0" smtClean="0">
              <a:solidFill>
                <a:srgbClr val="7030A0"/>
              </a:solidFill>
              <a:latin typeface="Cambria" pitchFamily="18" charset="0"/>
            </a:endParaRPr>
          </a:p>
          <a:p>
            <a:pPr marL="0" indent="0">
              <a:buNone/>
            </a:pPr>
            <a:endParaRPr lang="en-US" sz="3600" dirty="0" smtClean="0">
              <a:latin typeface="Cambria" pitchFamily="18" charset="0"/>
            </a:endParaRPr>
          </a:p>
          <a:p>
            <a:pPr marL="0" indent="0">
              <a:buNone/>
            </a:pPr>
            <a:r>
              <a:rPr lang="el-GR" sz="3600" dirty="0" smtClean="0">
                <a:latin typeface="Cambria" pitchFamily="18" charset="0"/>
              </a:rPr>
              <a:t>Πολιτική </a:t>
            </a:r>
            <a:r>
              <a:rPr lang="el-GR" sz="3600" dirty="0">
                <a:latin typeface="Cambria" pitchFamily="18" charset="0"/>
              </a:rPr>
              <a:t>Οικονομία = </a:t>
            </a:r>
            <a:r>
              <a:rPr lang="el-GR" sz="3600" dirty="0" smtClean="0">
                <a:latin typeface="Cambria" pitchFamily="18" charset="0"/>
              </a:rPr>
              <a:t>τρισδιάστατη προσέγγιση στην οικονομία =</a:t>
            </a:r>
            <a:endParaRPr lang="el-GR" sz="3600" dirty="0">
              <a:latin typeface="Cambria" pitchFamily="18" charset="0"/>
            </a:endParaRPr>
          </a:p>
          <a:p>
            <a:pPr marL="0" indent="0">
              <a:buNone/>
            </a:pPr>
            <a:r>
              <a:rPr lang="en-US" sz="3600" dirty="0" smtClean="0">
                <a:solidFill>
                  <a:srgbClr val="002060"/>
                </a:solidFill>
                <a:latin typeface="Cambria" pitchFamily="18" charset="0"/>
              </a:rPr>
              <a:t>Competition (</a:t>
            </a:r>
            <a:r>
              <a:rPr lang="el-GR" sz="3600" dirty="0" smtClean="0">
                <a:solidFill>
                  <a:srgbClr val="002060"/>
                </a:solidFill>
                <a:latin typeface="Cambria" pitchFamily="18" charset="0"/>
              </a:rPr>
              <a:t>ανταγωνισμός),</a:t>
            </a:r>
            <a:r>
              <a:rPr lang="en-US" sz="3600" dirty="0" smtClean="0">
                <a:solidFill>
                  <a:srgbClr val="002060"/>
                </a:solidFill>
                <a:latin typeface="Cambria" pitchFamily="18" charset="0"/>
              </a:rPr>
              <a:t> Command </a:t>
            </a:r>
            <a:r>
              <a:rPr lang="el-GR" sz="3600" dirty="0" smtClean="0">
                <a:solidFill>
                  <a:srgbClr val="002060"/>
                </a:solidFill>
                <a:latin typeface="Cambria" pitchFamily="18" charset="0"/>
              </a:rPr>
              <a:t>(εντολή) </a:t>
            </a:r>
            <a:r>
              <a:rPr lang="en-US" sz="3600" dirty="0" smtClean="0">
                <a:solidFill>
                  <a:srgbClr val="002060"/>
                </a:solidFill>
                <a:latin typeface="Cambria" pitchFamily="18" charset="0"/>
              </a:rPr>
              <a:t>and Change </a:t>
            </a:r>
            <a:r>
              <a:rPr lang="el-GR" sz="3600" dirty="0" smtClean="0">
                <a:solidFill>
                  <a:srgbClr val="002060"/>
                </a:solidFill>
                <a:latin typeface="Cambria" pitchFamily="18" charset="0"/>
              </a:rPr>
              <a:t>(και μεταβολή)</a:t>
            </a:r>
            <a:endParaRPr lang="el-GR" sz="3600" dirty="0">
              <a:solidFill>
                <a:srgbClr val="002060"/>
              </a:solidFill>
              <a:latin typeface="Cambria" pitchFamily="18" charset="0"/>
            </a:endParaRPr>
          </a:p>
        </p:txBody>
      </p:sp>
    </p:spTree>
    <p:extLst>
      <p:ext uri="{BB962C8B-B14F-4D97-AF65-F5344CB8AC3E}">
        <p14:creationId xmlns:p14="http://schemas.microsoft.com/office/powerpoint/2010/main" val="1341060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6512" y="44624"/>
            <a:ext cx="9180512" cy="648072"/>
          </a:xfrm>
        </p:spPr>
        <p:txBody>
          <a:bodyPr>
            <a:noAutofit/>
          </a:bodyPr>
          <a:lstStyle/>
          <a:p>
            <a:r>
              <a:rPr lang="el-GR" sz="2800" b="1" dirty="0" smtClean="0">
                <a:solidFill>
                  <a:srgbClr val="FF0000"/>
                </a:solidFill>
                <a:latin typeface="Cambria" pitchFamily="18" charset="0"/>
              </a:rPr>
              <a:t>Μια τρισδιάστατη προσέγγιση στα Οικονομικά</a:t>
            </a:r>
            <a:endParaRPr lang="el-GR" sz="2800" b="1" dirty="0">
              <a:solidFill>
                <a:srgbClr val="FF0000"/>
              </a:solidFill>
              <a:latin typeface="Cambria" pitchFamily="18" charset="0"/>
            </a:endParaRPr>
          </a:p>
        </p:txBody>
      </p:sp>
      <p:sp>
        <p:nvSpPr>
          <p:cNvPr id="3" name="Θέση περιεχομένου 2"/>
          <p:cNvSpPr>
            <a:spLocks noGrp="1"/>
          </p:cNvSpPr>
          <p:nvPr>
            <p:ph idx="1"/>
          </p:nvPr>
        </p:nvSpPr>
        <p:spPr>
          <a:xfrm>
            <a:off x="251520" y="836712"/>
            <a:ext cx="8640960" cy="5904656"/>
          </a:xfrm>
        </p:spPr>
        <p:txBody>
          <a:bodyPr>
            <a:normAutofit fontScale="92500"/>
          </a:bodyPr>
          <a:lstStyle/>
          <a:p>
            <a:pPr marL="0" indent="0" algn="just">
              <a:buNone/>
            </a:pPr>
            <a:r>
              <a:rPr lang="el-GR" dirty="0" smtClean="0">
                <a:latin typeface="Cambria" pitchFamily="18" charset="0"/>
              </a:rPr>
              <a:t>Ο καπιταλισμός είναι ένα </a:t>
            </a:r>
            <a:r>
              <a:rPr lang="el-GR" b="1" dirty="0" smtClean="0">
                <a:latin typeface="Cambria" pitchFamily="18" charset="0"/>
              </a:rPr>
              <a:t>οικονομικό σύστημα</a:t>
            </a:r>
            <a:r>
              <a:rPr lang="el-GR" dirty="0" smtClean="0">
                <a:latin typeface="Cambria" pitchFamily="18" charset="0"/>
              </a:rPr>
              <a:t>. Τα οικονομικά συστήματα είναι θεμελιωδώς </a:t>
            </a:r>
            <a:r>
              <a:rPr lang="el-GR" b="1" dirty="0" smtClean="0">
                <a:latin typeface="Cambria" pitchFamily="18" charset="0"/>
              </a:rPr>
              <a:t>σχέσεις</a:t>
            </a:r>
            <a:r>
              <a:rPr lang="el-GR" dirty="0" smtClean="0">
                <a:latin typeface="Cambria" pitchFamily="18" charset="0"/>
              </a:rPr>
              <a:t> μεταξύ ανθρώπων (τάξεων).  Οικονομικό σύστημα είναι το σύνολο των σχέσεων εκείνων μεταξύ ανθρώπων μέσω των οποίων κάθε κοινωνία οργανώνει τις </a:t>
            </a:r>
            <a:r>
              <a:rPr lang="el-GR" b="1" dirty="0" smtClean="0">
                <a:latin typeface="Cambria" pitchFamily="18" charset="0"/>
              </a:rPr>
              <a:t>εργασιακές διαδικασίες </a:t>
            </a:r>
            <a:r>
              <a:rPr lang="el-GR" dirty="0" smtClean="0">
                <a:latin typeface="Cambria" pitchFamily="18" charset="0"/>
              </a:rPr>
              <a:t>που είναι αναγκαίες για την αναπαραγωγή της.</a:t>
            </a:r>
          </a:p>
          <a:p>
            <a:pPr marL="0" indent="0" algn="just">
              <a:buNone/>
            </a:pPr>
            <a:endParaRPr lang="el-GR" dirty="0">
              <a:latin typeface="Cambria" pitchFamily="18" charset="0"/>
            </a:endParaRPr>
          </a:p>
          <a:p>
            <a:pPr marL="0" indent="0" algn="just">
              <a:buNone/>
            </a:pPr>
            <a:r>
              <a:rPr lang="el-GR" dirty="0" smtClean="0">
                <a:latin typeface="Cambria" pitchFamily="18" charset="0"/>
              </a:rPr>
              <a:t>Διαφορετικές σχέσεις (παραγωγής / ιδιοκτησίας) ταυτίζονται με διαφορετικές κοινωνικές τάξεις και διαφορετικά οικονομικά συστήματα</a:t>
            </a:r>
            <a:r>
              <a:rPr lang="en-US" dirty="0" smtClean="0">
                <a:latin typeface="Cambria" pitchFamily="18" charset="0"/>
              </a:rPr>
              <a:t>. </a:t>
            </a:r>
            <a:r>
              <a:rPr lang="el-GR" dirty="0" smtClean="0">
                <a:latin typeface="Cambria" pitchFamily="18" charset="0"/>
              </a:rPr>
              <a:t>Δουλοκτησία - Φεουδαρχία - Καπιταλισμός</a:t>
            </a:r>
            <a:endParaRPr lang="el-GR" dirty="0">
              <a:latin typeface="Cambria" pitchFamily="18" charset="0"/>
            </a:endParaRPr>
          </a:p>
        </p:txBody>
      </p:sp>
    </p:spTree>
    <p:extLst>
      <p:ext uri="{BB962C8B-B14F-4D97-AF65-F5344CB8AC3E}">
        <p14:creationId xmlns:p14="http://schemas.microsoft.com/office/powerpoint/2010/main" val="169990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6512" y="116632"/>
            <a:ext cx="9289032" cy="864096"/>
          </a:xfrm>
        </p:spPr>
        <p:txBody>
          <a:bodyPr>
            <a:normAutofit fontScale="90000"/>
          </a:bodyPr>
          <a:lstStyle/>
          <a:p>
            <a:r>
              <a:rPr lang="el-GR" sz="2800" b="1" dirty="0" smtClean="0">
                <a:solidFill>
                  <a:srgbClr val="FF0000"/>
                </a:solidFill>
                <a:latin typeface="Cambria" pitchFamily="18" charset="0"/>
              </a:rPr>
              <a:t>Πολιτική Οικονομία = Η τρισδιάστατη προσέγγιση στην οικονομική </a:t>
            </a:r>
            <a:endParaRPr lang="el-GR" sz="2800" b="1" dirty="0">
              <a:solidFill>
                <a:srgbClr val="FF0000"/>
              </a:solidFill>
              <a:latin typeface="Cambria" pitchFamily="18" charset="0"/>
            </a:endParaRPr>
          </a:p>
        </p:txBody>
      </p:sp>
      <p:sp>
        <p:nvSpPr>
          <p:cNvPr id="3" name="Θέση περιεχομένου 2"/>
          <p:cNvSpPr>
            <a:spLocks noGrp="1"/>
          </p:cNvSpPr>
          <p:nvPr>
            <p:ph idx="1"/>
          </p:nvPr>
        </p:nvSpPr>
        <p:spPr>
          <a:xfrm>
            <a:off x="107504" y="1052736"/>
            <a:ext cx="8928992" cy="5472608"/>
          </a:xfrm>
        </p:spPr>
        <p:txBody>
          <a:bodyPr>
            <a:normAutofit fontScale="85000" lnSpcReduction="20000"/>
          </a:bodyPr>
          <a:lstStyle/>
          <a:p>
            <a:r>
              <a:rPr lang="en-US" dirty="0">
                <a:solidFill>
                  <a:srgbClr val="7030A0"/>
                </a:solidFill>
                <a:latin typeface="Cambria" pitchFamily="18" charset="0"/>
              </a:rPr>
              <a:t>Competition (</a:t>
            </a:r>
            <a:r>
              <a:rPr lang="el-GR" dirty="0">
                <a:solidFill>
                  <a:srgbClr val="7030A0"/>
                </a:solidFill>
                <a:latin typeface="Cambria" pitchFamily="18" charset="0"/>
              </a:rPr>
              <a:t>ανταγωνισμός</a:t>
            </a:r>
            <a:r>
              <a:rPr lang="el-GR" dirty="0" smtClean="0">
                <a:solidFill>
                  <a:srgbClr val="7030A0"/>
                </a:solidFill>
                <a:latin typeface="Cambria" pitchFamily="18" charset="0"/>
              </a:rPr>
              <a:t>): Οριζόντιες, ισότιμες σχέσεις μεταξύ καπιταλιστών, αγορές, ανταλλαγές, καπιταλιστικός ανταγωνισμός </a:t>
            </a:r>
            <a:r>
              <a:rPr lang="el-GR" b="1" dirty="0" smtClean="0">
                <a:solidFill>
                  <a:srgbClr val="FF0000"/>
                </a:solidFill>
                <a:latin typeface="Cambria" pitchFamily="18" charset="0"/>
              </a:rPr>
              <a:t>(</a:t>
            </a:r>
            <a:r>
              <a:rPr lang="en-US" b="1" dirty="0" smtClean="0">
                <a:solidFill>
                  <a:srgbClr val="FF0000"/>
                </a:solidFill>
                <a:latin typeface="Cambria" pitchFamily="18" charset="0"/>
              </a:rPr>
              <a:t>Smith)</a:t>
            </a:r>
            <a:endParaRPr lang="el-GR" b="1" dirty="0" smtClean="0">
              <a:solidFill>
                <a:srgbClr val="FF0000"/>
              </a:solidFill>
              <a:latin typeface="Cambria" pitchFamily="18" charset="0"/>
            </a:endParaRPr>
          </a:p>
          <a:p>
            <a:r>
              <a:rPr lang="en-US" dirty="0" smtClean="0">
                <a:solidFill>
                  <a:srgbClr val="7030A0"/>
                </a:solidFill>
                <a:latin typeface="Cambria" pitchFamily="18" charset="0"/>
              </a:rPr>
              <a:t>Command </a:t>
            </a:r>
            <a:r>
              <a:rPr lang="el-GR" dirty="0">
                <a:solidFill>
                  <a:srgbClr val="7030A0"/>
                </a:solidFill>
                <a:latin typeface="Cambria" pitchFamily="18" charset="0"/>
              </a:rPr>
              <a:t>(εντολή</a:t>
            </a:r>
            <a:r>
              <a:rPr lang="el-GR" dirty="0" smtClean="0">
                <a:solidFill>
                  <a:srgbClr val="7030A0"/>
                </a:solidFill>
                <a:latin typeface="Cambria" pitchFamily="18" charset="0"/>
              </a:rPr>
              <a:t>): Ιεραρχικές σχέσεις μεταξύ καπιταλιστών (εργοδοτών) και εργατών (παραγωγών) στην οργάνωση και διεύθυνση της διαδικασίας εργασίας και στη διανομή του προϊόντος που πηγάζουν από τις σχέσεις ιδιοκτησίας/παραγωγής δηλαδή τη μονοπώληση των μέσων παραγωγής από την τάξη των καπιταλιστών</a:t>
            </a:r>
            <a:r>
              <a:rPr lang="en-US" dirty="0" smtClean="0">
                <a:solidFill>
                  <a:srgbClr val="7030A0"/>
                </a:solidFill>
                <a:latin typeface="Cambria" pitchFamily="18" charset="0"/>
              </a:rPr>
              <a:t> </a:t>
            </a:r>
            <a:r>
              <a:rPr lang="en-US" b="1" dirty="0" smtClean="0">
                <a:solidFill>
                  <a:srgbClr val="FF0000"/>
                </a:solidFill>
                <a:latin typeface="Cambria" pitchFamily="18" charset="0"/>
              </a:rPr>
              <a:t>(Ricardo)</a:t>
            </a:r>
            <a:endParaRPr lang="el-GR" b="1" dirty="0" smtClean="0">
              <a:solidFill>
                <a:srgbClr val="FF0000"/>
              </a:solidFill>
              <a:latin typeface="Cambria" pitchFamily="18" charset="0"/>
            </a:endParaRPr>
          </a:p>
          <a:p>
            <a:r>
              <a:rPr lang="en-US" dirty="0" smtClean="0">
                <a:solidFill>
                  <a:srgbClr val="7030A0"/>
                </a:solidFill>
                <a:latin typeface="Cambria" pitchFamily="18" charset="0"/>
              </a:rPr>
              <a:t>Change </a:t>
            </a:r>
            <a:r>
              <a:rPr lang="el-GR" dirty="0" smtClean="0">
                <a:solidFill>
                  <a:srgbClr val="7030A0"/>
                </a:solidFill>
                <a:latin typeface="Cambria" pitchFamily="18" charset="0"/>
              </a:rPr>
              <a:t>(μεταβολή): Ιστορική διάσταση με έμφαση στις θεσμικές μεταβολές εντός ενός συστήματος μεσοπρόθεσμα, και στην ιστορική διαδοχή διαφορετικών κοινωνικοοικονομικών συστημάτων (τρόπων παραγωγής)</a:t>
            </a:r>
            <a:r>
              <a:rPr lang="en-US" dirty="0" smtClean="0">
                <a:solidFill>
                  <a:srgbClr val="7030A0"/>
                </a:solidFill>
                <a:latin typeface="Cambria" pitchFamily="18" charset="0"/>
              </a:rPr>
              <a:t> </a:t>
            </a:r>
            <a:r>
              <a:rPr lang="en-US" b="1" dirty="0" smtClean="0">
                <a:solidFill>
                  <a:srgbClr val="FF0000"/>
                </a:solidFill>
                <a:latin typeface="Cambria" pitchFamily="18" charset="0"/>
              </a:rPr>
              <a:t>(Marx)</a:t>
            </a:r>
            <a:r>
              <a:rPr lang="el-GR" dirty="0" smtClean="0">
                <a:solidFill>
                  <a:srgbClr val="7030A0"/>
                </a:solidFill>
                <a:latin typeface="Cambria" pitchFamily="18" charset="0"/>
              </a:rPr>
              <a:t>.</a:t>
            </a:r>
            <a:endParaRPr lang="el-GR" dirty="0"/>
          </a:p>
        </p:txBody>
      </p:sp>
    </p:spTree>
    <p:extLst>
      <p:ext uri="{BB962C8B-B14F-4D97-AF65-F5344CB8AC3E}">
        <p14:creationId xmlns:p14="http://schemas.microsoft.com/office/powerpoint/2010/main" val="4284943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490066"/>
          </a:xfrm>
        </p:spPr>
        <p:txBody>
          <a:bodyPr>
            <a:normAutofit fontScale="90000"/>
          </a:bodyPr>
          <a:lstStyle/>
          <a:p>
            <a:r>
              <a:rPr lang="el-GR" dirty="0">
                <a:solidFill>
                  <a:srgbClr val="FF0000"/>
                </a:solidFill>
                <a:latin typeface="Cambria" pitchFamily="18" charset="0"/>
              </a:rPr>
              <a:t>Οικονομική Θεωρία</a:t>
            </a:r>
            <a:endParaRPr lang="el-GR" dirty="0"/>
          </a:p>
        </p:txBody>
      </p:sp>
      <p:sp>
        <p:nvSpPr>
          <p:cNvPr id="3" name="Θέση περιεχομένου 2"/>
          <p:cNvSpPr>
            <a:spLocks noGrp="1"/>
          </p:cNvSpPr>
          <p:nvPr>
            <p:ph idx="1"/>
          </p:nvPr>
        </p:nvSpPr>
        <p:spPr>
          <a:xfrm>
            <a:off x="107504" y="908720"/>
            <a:ext cx="8784976" cy="5760640"/>
          </a:xfrm>
        </p:spPr>
        <p:txBody>
          <a:bodyPr>
            <a:normAutofit fontScale="25000" lnSpcReduction="20000"/>
          </a:bodyPr>
          <a:lstStyle/>
          <a:p>
            <a:pPr algn="just"/>
            <a:r>
              <a:rPr lang="el-GR" sz="9600" dirty="0" smtClean="0">
                <a:solidFill>
                  <a:srgbClr val="FF0000"/>
                </a:solidFill>
                <a:latin typeface="Cambria" pitchFamily="18" charset="0"/>
              </a:rPr>
              <a:t>Οικονομική Θεωρία </a:t>
            </a:r>
            <a:r>
              <a:rPr lang="el-GR" sz="9600" dirty="0" smtClean="0">
                <a:latin typeface="Cambria" pitchFamily="18" charset="0"/>
              </a:rPr>
              <a:t>(και μεθοδολογία) με κύρια χαρακτηριστικά:</a:t>
            </a:r>
          </a:p>
          <a:p>
            <a:pPr marL="0" lvl="1" algn="just"/>
            <a:r>
              <a:rPr lang="el-GR" sz="9600" dirty="0" smtClean="0">
                <a:latin typeface="Cambria" pitchFamily="18" charset="0"/>
              </a:rPr>
              <a:t>Κοινωνικές τάξεις (ολιστική και όχι ατομικιστική προσέγγιση) η μονάδα ανάλυσης. Η (αρχική και μόνιμη) κατανομή του πλούτου/μέσων παραγωγής έχει ιδιαίτερη σημασία</a:t>
            </a:r>
          </a:p>
          <a:p>
            <a:pPr marL="0" lvl="1" algn="just"/>
            <a:r>
              <a:rPr lang="el-GR" sz="9600" dirty="0" smtClean="0">
                <a:latin typeface="Cambria" pitchFamily="18" charset="0"/>
              </a:rPr>
              <a:t>Σύγκρουση συμφερόντων (των κοινωνικών τάξεων) σε όλα σχεδόν τα επίπεδα (παραγωγή, κυκλοφορία, διανομή)</a:t>
            </a:r>
          </a:p>
          <a:p>
            <a:pPr marL="0" lvl="1" algn="just"/>
            <a:r>
              <a:rPr lang="el-GR" sz="9600" dirty="0" smtClean="0">
                <a:latin typeface="Cambria" pitchFamily="18" charset="0"/>
              </a:rPr>
              <a:t>Αντιφάσεις</a:t>
            </a:r>
            <a:r>
              <a:rPr lang="en-US" sz="9600" dirty="0" smtClean="0">
                <a:latin typeface="Cambria" pitchFamily="18" charset="0"/>
              </a:rPr>
              <a:t>,</a:t>
            </a:r>
            <a:r>
              <a:rPr lang="el-GR" sz="9600" dirty="0" smtClean="0">
                <a:latin typeface="Cambria" pitchFamily="18" charset="0"/>
              </a:rPr>
              <a:t> αντιθέσεις και όχι αρμονία στο παρόν και στην ιστορική εξέλιξη του συστήματος</a:t>
            </a:r>
          </a:p>
          <a:p>
            <a:pPr marL="0" lvl="1" algn="just"/>
            <a:r>
              <a:rPr lang="el-GR" sz="9600" dirty="0" smtClean="0">
                <a:latin typeface="Cambria" pitchFamily="18" charset="0"/>
              </a:rPr>
              <a:t>Έμφαση στην παραγωγή (</a:t>
            </a:r>
            <a:r>
              <a:rPr lang="en-US" sz="9600" dirty="0" smtClean="0">
                <a:latin typeface="Cambria" pitchFamily="18" charset="0"/>
              </a:rPr>
              <a:t>labor process)</a:t>
            </a:r>
            <a:r>
              <a:rPr lang="el-GR" sz="9600" dirty="0" smtClean="0">
                <a:latin typeface="Cambria" pitchFamily="18" charset="0"/>
              </a:rPr>
              <a:t> και στη δημιουργία πλεονάσματος (</a:t>
            </a:r>
            <a:r>
              <a:rPr lang="en-US" sz="9600" dirty="0" smtClean="0">
                <a:latin typeface="Cambria" pitchFamily="18" charset="0"/>
              </a:rPr>
              <a:t>surplus)</a:t>
            </a:r>
            <a:endParaRPr lang="el-GR" sz="9600" dirty="0" smtClean="0">
              <a:latin typeface="Cambria" pitchFamily="18" charset="0"/>
            </a:endParaRPr>
          </a:p>
          <a:p>
            <a:pPr marL="0" lvl="1" algn="just"/>
            <a:r>
              <a:rPr lang="el-GR" sz="9600" dirty="0" smtClean="0">
                <a:latin typeface="Cambria" pitchFamily="18" charset="0"/>
              </a:rPr>
              <a:t>Έμφαση στις σχέσεις παραγωγής (ιδιοκτησίας)</a:t>
            </a:r>
          </a:p>
          <a:p>
            <a:pPr marL="0" lvl="1" algn="just"/>
            <a:r>
              <a:rPr lang="en-US" sz="9600" dirty="0" smtClean="0">
                <a:latin typeface="Cambria" pitchFamily="18" charset="0"/>
              </a:rPr>
              <a:t>“Long-run turbulent dynamics”</a:t>
            </a:r>
            <a:r>
              <a:rPr lang="el-GR" sz="9600" dirty="0" smtClean="0">
                <a:latin typeface="Cambria" pitchFamily="18" charset="0"/>
              </a:rPr>
              <a:t> και όχι στατική προσέγγιση ισορροπίας</a:t>
            </a:r>
          </a:p>
          <a:p>
            <a:pPr marL="0" lvl="1" algn="just"/>
            <a:r>
              <a:rPr lang="el-GR" sz="9600" dirty="0" smtClean="0">
                <a:latin typeface="Cambria" pitchFamily="18" charset="0"/>
              </a:rPr>
              <a:t>Θεσμικές μεταβολές</a:t>
            </a:r>
            <a:r>
              <a:rPr lang="en-US" sz="9600" dirty="0" smtClean="0">
                <a:latin typeface="Cambria" pitchFamily="18" charset="0"/>
              </a:rPr>
              <a:t> </a:t>
            </a:r>
            <a:r>
              <a:rPr lang="el-GR" sz="9600" dirty="0" smtClean="0">
                <a:latin typeface="Cambria" pitchFamily="18" charset="0"/>
              </a:rPr>
              <a:t>μεσοπρόθεσμα</a:t>
            </a:r>
          </a:p>
          <a:p>
            <a:pPr marL="0" lvl="1" algn="just"/>
            <a:r>
              <a:rPr lang="el-GR" sz="9600" dirty="0" smtClean="0">
                <a:latin typeface="Cambria" pitchFamily="18" charset="0"/>
              </a:rPr>
              <a:t>Κρίση/εις μεσοπρόθεσμα και μακροπρόθεσμα, αδιέξοδα, μεταβολές, υπερβάσεις.</a:t>
            </a:r>
          </a:p>
          <a:p>
            <a:pPr lvl="1"/>
            <a:endParaRPr lang="el-GR" sz="9600" dirty="0"/>
          </a:p>
        </p:txBody>
      </p:sp>
    </p:spTree>
    <p:extLst>
      <p:ext uri="{BB962C8B-B14F-4D97-AF65-F5344CB8AC3E}">
        <p14:creationId xmlns:p14="http://schemas.microsoft.com/office/powerpoint/2010/main" val="3141669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648072"/>
          </a:xfrm>
        </p:spPr>
        <p:txBody>
          <a:bodyPr>
            <a:normAutofit fontScale="90000"/>
          </a:bodyPr>
          <a:lstStyle/>
          <a:p>
            <a:r>
              <a:rPr lang="en-US" dirty="0" smtClean="0">
                <a:solidFill>
                  <a:srgbClr val="00B050"/>
                </a:solidFill>
                <a:latin typeface="Cambria" pitchFamily="18" charset="0"/>
              </a:rPr>
              <a:t/>
            </a:r>
            <a:br>
              <a:rPr lang="en-US" dirty="0" smtClean="0">
                <a:solidFill>
                  <a:srgbClr val="00B050"/>
                </a:solidFill>
                <a:latin typeface="Cambria" pitchFamily="18" charset="0"/>
              </a:rPr>
            </a:br>
            <a:r>
              <a:rPr lang="el-GR" dirty="0" smtClean="0">
                <a:solidFill>
                  <a:srgbClr val="00B050"/>
                </a:solidFill>
                <a:latin typeface="Cambria" pitchFamily="18" charset="0"/>
              </a:rPr>
              <a:t>Ιστορία </a:t>
            </a:r>
            <a:r>
              <a:rPr lang="el-GR" dirty="0">
                <a:solidFill>
                  <a:srgbClr val="00B050"/>
                </a:solidFill>
                <a:latin typeface="Cambria" pitchFamily="18" charset="0"/>
              </a:rPr>
              <a:t>Οικονομικής Σκέψης</a:t>
            </a:r>
            <a:r>
              <a:rPr lang="en-US" dirty="0">
                <a:solidFill>
                  <a:srgbClr val="00B050"/>
                </a:solidFill>
                <a:latin typeface="Cambria" pitchFamily="18" charset="0"/>
              </a:rPr>
              <a:t/>
            </a:r>
            <a:br>
              <a:rPr lang="en-US" dirty="0">
                <a:solidFill>
                  <a:srgbClr val="00B050"/>
                </a:solidFill>
                <a:latin typeface="Cambria" pitchFamily="18" charset="0"/>
              </a:rPr>
            </a:br>
            <a:endParaRPr lang="el-GR" dirty="0"/>
          </a:p>
        </p:txBody>
      </p:sp>
      <p:sp>
        <p:nvSpPr>
          <p:cNvPr id="3" name="Θέση περιεχομένου 2"/>
          <p:cNvSpPr>
            <a:spLocks noGrp="1"/>
          </p:cNvSpPr>
          <p:nvPr>
            <p:ph idx="1"/>
          </p:nvPr>
        </p:nvSpPr>
        <p:spPr>
          <a:xfrm>
            <a:off x="179512" y="1124744"/>
            <a:ext cx="8964488" cy="5472608"/>
          </a:xfrm>
        </p:spPr>
        <p:txBody>
          <a:bodyPr/>
          <a:lstStyle/>
          <a:p>
            <a:r>
              <a:rPr lang="el-GR" dirty="0" smtClean="0">
                <a:solidFill>
                  <a:srgbClr val="00B050"/>
                </a:solidFill>
                <a:latin typeface="Cambria" pitchFamily="18" charset="0"/>
              </a:rPr>
              <a:t>Ιστορία Οικονομικής Σκέψης</a:t>
            </a:r>
            <a:endParaRPr lang="en-US" dirty="0" smtClean="0">
              <a:solidFill>
                <a:srgbClr val="00B050"/>
              </a:solidFill>
              <a:latin typeface="Cambria" pitchFamily="18" charset="0"/>
            </a:endParaRPr>
          </a:p>
          <a:p>
            <a:pPr marL="0" indent="0">
              <a:buNone/>
            </a:pPr>
            <a:r>
              <a:rPr lang="el-GR" sz="2400" dirty="0" smtClean="0">
                <a:solidFill>
                  <a:srgbClr val="00B050"/>
                </a:solidFill>
                <a:latin typeface="Cambria" pitchFamily="18" charset="0"/>
              </a:rPr>
              <a:t>Αλληλεπίδραση οικονομικής ιστορίας και εξέλιξης ιστορίας οικονομικής σκέψης</a:t>
            </a:r>
            <a:endParaRPr lang="en-US" sz="2400" dirty="0">
              <a:solidFill>
                <a:srgbClr val="00B050"/>
              </a:solidFill>
              <a:latin typeface="Cambria" pitchFamily="18" charset="0"/>
            </a:endParaRPr>
          </a:p>
          <a:p>
            <a:endParaRPr lang="en-US" sz="1800" dirty="0" smtClean="0">
              <a:solidFill>
                <a:srgbClr val="00B050"/>
              </a:solidFill>
              <a:latin typeface="Cambria" pitchFamily="18" charset="0"/>
            </a:endParaRPr>
          </a:p>
          <a:p>
            <a:pPr marL="0" indent="0">
              <a:buNone/>
            </a:pPr>
            <a:r>
              <a:rPr lang="en-US" sz="2400" dirty="0" smtClean="0">
                <a:solidFill>
                  <a:srgbClr val="FF0000"/>
                </a:solidFill>
                <a:latin typeface="Cambria" pitchFamily="18" charset="0"/>
              </a:rPr>
              <a:t>Smith   </a:t>
            </a:r>
            <a:r>
              <a:rPr lang="el-GR" sz="2400" dirty="0" smtClean="0">
                <a:solidFill>
                  <a:srgbClr val="FF0000"/>
                </a:solidFill>
                <a:latin typeface="Cambria" pitchFamily="18" charset="0"/>
              </a:rPr>
              <a:t> </a:t>
            </a:r>
            <a:r>
              <a:rPr lang="en-US" sz="2400" dirty="0" smtClean="0">
                <a:solidFill>
                  <a:srgbClr val="FF0000"/>
                </a:solidFill>
                <a:latin typeface="Cambria" pitchFamily="18" charset="0"/>
              </a:rPr>
              <a:t>Ricardo  Marx    N-C      </a:t>
            </a:r>
            <a:r>
              <a:rPr lang="el-GR" sz="2400" dirty="0" smtClean="0">
                <a:solidFill>
                  <a:srgbClr val="FF0000"/>
                </a:solidFill>
                <a:latin typeface="Cambria" pitchFamily="18" charset="0"/>
              </a:rPr>
              <a:t>  </a:t>
            </a:r>
            <a:r>
              <a:rPr lang="en-US" sz="2400" dirty="0" smtClean="0">
                <a:solidFill>
                  <a:srgbClr val="FF0000"/>
                </a:solidFill>
                <a:latin typeface="Cambria" pitchFamily="18" charset="0"/>
              </a:rPr>
              <a:t>Keynes     Neoliberalism      Current </a:t>
            </a:r>
          </a:p>
          <a:p>
            <a:endParaRPr lang="en-US" dirty="0" smtClean="0">
              <a:solidFill>
                <a:srgbClr val="FF0000"/>
              </a:solidFill>
            </a:endParaRPr>
          </a:p>
          <a:p>
            <a:pPr marL="0" indent="0">
              <a:buNone/>
            </a:pPr>
            <a:endParaRPr lang="en-US" sz="2000" dirty="0" smtClean="0">
              <a:solidFill>
                <a:srgbClr val="FF0000"/>
              </a:solidFill>
            </a:endParaRPr>
          </a:p>
          <a:p>
            <a:pPr marL="457200" indent="-457200">
              <a:buAutoNum type="arabicPlain" startAt="1776"/>
            </a:pPr>
            <a:r>
              <a:rPr lang="en-US" sz="2000" dirty="0" smtClean="0">
                <a:solidFill>
                  <a:srgbClr val="FF0000"/>
                </a:solidFill>
              </a:rPr>
              <a:t>        1817        </a:t>
            </a:r>
            <a:r>
              <a:rPr lang="el-GR" sz="2000" dirty="0" smtClean="0">
                <a:solidFill>
                  <a:srgbClr val="FF0000"/>
                </a:solidFill>
              </a:rPr>
              <a:t>  </a:t>
            </a:r>
            <a:r>
              <a:rPr lang="en-US" sz="2000" dirty="0" smtClean="0">
                <a:solidFill>
                  <a:srgbClr val="FF0000"/>
                </a:solidFill>
              </a:rPr>
              <a:t>1867        </a:t>
            </a:r>
            <a:r>
              <a:rPr lang="el-GR" sz="2000" dirty="0" smtClean="0">
                <a:solidFill>
                  <a:srgbClr val="FF0000"/>
                </a:solidFill>
              </a:rPr>
              <a:t>  </a:t>
            </a:r>
            <a:r>
              <a:rPr lang="en-US" sz="2000" dirty="0" smtClean="0">
                <a:solidFill>
                  <a:srgbClr val="FF0000"/>
                </a:solidFill>
              </a:rPr>
              <a:t>1870             1936                    1980                    </a:t>
            </a:r>
            <a:r>
              <a:rPr lang="el-GR" sz="2000" dirty="0" smtClean="0">
                <a:solidFill>
                  <a:srgbClr val="FF0000"/>
                </a:solidFill>
              </a:rPr>
              <a:t> </a:t>
            </a:r>
            <a:r>
              <a:rPr lang="en-US" sz="2000" dirty="0" smtClean="0">
                <a:solidFill>
                  <a:srgbClr val="FF0000"/>
                </a:solidFill>
              </a:rPr>
              <a:t>2008-…</a:t>
            </a:r>
          </a:p>
          <a:p>
            <a:pPr marL="0" indent="0">
              <a:buNone/>
            </a:pPr>
            <a:r>
              <a:rPr lang="el-GR" sz="2000" dirty="0" smtClean="0">
                <a:solidFill>
                  <a:srgbClr val="FF0000"/>
                </a:solidFill>
              </a:rPr>
              <a:t>                                                                                        </a:t>
            </a:r>
            <a:endParaRPr lang="en-US" sz="2000" dirty="0" smtClean="0">
              <a:solidFill>
                <a:srgbClr val="FF0000"/>
              </a:solidFill>
            </a:endParaRPr>
          </a:p>
          <a:p>
            <a:pPr marL="0" indent="0">
              <a:buNone/>
            </a:pPr>
            <a:r>
              <a:rPr lang="el-GR" sz="1800" dirty="0" smtClean="0">
                <a:solidFill>
                  <a:srgbClr val="FF0000"/>
                </a:solidFill>
                <a:latin typeface="Cambria" pitchFamily="18" charset="0"/>
              </a:rPr>
              <a:t>	Αρχές	   Κεφάλαιο    </a:t>
            </a:r>
            <a:r>
              <a:rPr lang="en-US" sz="1800" dirty="0" err="1" smtClean="0">
                <a:solidFill>
                  <a:srgbClr val="FF0000"/>
                </a:solidFill>
                <a:latin typeface="Cambria" pitchFamily="18" charset="0"/>
              </a:rPr>
              <a:t>Walras</a:t>
            </a:r>
            <a:r>
              <a:rPr lang="en-US" sz="1800" dirty="0" smtClean="0">
                <a:solidFill>
                  <a:srgbClr val="FF0000"/>
                </a:solidFill>
                <a:latin typeface="Cambria" pitchFamily="18" charset="0"/>
              </a:rPr>
              <a:t>          General               Monetarism                     ?</a:t>
            </a:r>
            <a:endParaRPr lang="el-GR" sz="1800" dirty="0" smtClean="0">
              <a:solidFill>
                <a:srgbClr val="FF0000"/>
              </a:solidFill>
              <a:latin typeface="Cambria" pitchFamily="18" charset="0"/>
            </a:endParaRPr>
          </a:p>
          <a:p>
            <a:pPr marL="0" indent="0">
              <a:buNone/>
            </a:pPr>
            <a:r>
              <a:rPr lang="el-GR" sz="1800" b="1" dirty="0" smtClean="0">
                <a:solidFill>
                  <a:srgbClr val="7030A0"/>
                </a:solidFill>
                <a:latin typeface="Cambria" pitchFamily="18" charset="0"/>
              </a:rPr>
              <a:t>Πλούτος</a:t>
            </a:r>
            <a:r>
              <a:rPr lang="el-GR" sz="1800" b="1" dirty="0" smtClean="0">
                <a:solidFill>
                  <a:srgbClr val="FF0000"/>
                </a:solidFill>
                <a:latin typeface="Cambria" pitchFamily="18" charset="0"/>
              </a:rPr>
              <a:t> </a:t>
            </a:r>
            <a:r>
              <a:rPr lang="el-GR" sz="1800" dirty="0" smtClean="0">
                <a:solidFill>
                  <a:srgbClr val="FF0000"/>
                </a:solidFill>
                <a:latin typeface="Cambria" pitchFamily="18" charset="0"/>
              </a:rPr>
              <a:t>  ΠΟ              Τόμος Ι</a:t>
            </a:r>
            <a:r>
              <a:rPr lang="en-US" sz="1800" dirty="0" smtClean="0">
                <a:solidFill>
                  <a:srgbClr val="FF0000"/>
                </a:solidFill>
                <a:latin typeface="Cambria" pitchFamily="18" charset="0"/>
              </a:rPr>
              <a:t>        Jevons            Theory                New Classical</a:t>
            </a:r>
            <a:endParaRPr lang="el-GR" sz="1800" dirty="0" smtClean="0">
              <a:solidFill>
                <a:srgbClr val="FF0000"/>
              </a:solidFill>
              <a:latin typeface="Cambria" pitchFamily="18" charset="0"/>
            </a:endParaRPr>
          </a:p>
          <a:p>
            <a:pPr marL="0" indent="0">
              <a:buNone/>
            </a:pPr>
            <a:r>
              <a:rPr lang="el-GR" sz="1800" b="1" dirty="0" smtClean="0">
                <a:solidFill>
                  <a:srgbClr val="7030A0"/>
                </a:solidFill>
                <a:latin typeface="Cambria" pitchFamily="18" charset="0"/>
              </a:rPr>
              <a:t>των εθνών</a:t>
            </a:r>
            <a:r>
              <a:rPr lang="en-US" sz="1800" b="1" dirty="0" smtClean="0">
                <a:solidFill>
                  <a:srgbClr val="7030A0"/>
                </a:solidFill>
                <a:latin typeface="Cambria" pitchFamily="18" charset="0"/>
              </a:rPr>
              <a:t>                             </a:t>
            </a:r>
            <a:r>
              <a:rPr lang="en-US" sz="1800" dirty="0" smtClean="0">
                <a:solidFill>
                  <a:srgbClr val="FF0000"/>
                </a:solidFill>
                <a:latin typeface="Cambria" pitchFamily="18" charset="0"/>
              </a:rPr>
              <a:t>	        </a:t>
            </a:r>
            <a:r>
              <a:rPr lang="en-US" sz="1800" dirty="0" err="1" smtClean="0">
                <a:solidFill>
                  <a:srgbClr val="FF0000"/>
                </a:solidFill>
                <a:latin typeface="Cambria" pitchFamily="18" charset="0"/>
              </a:rPr>
              <a:t>Menger</a:t>
            </a:r>
            <a:r>
              <a:rPr lang="en-US" sz="1800" dirty="0" smtClean="0">
                <a:solidFill>
                  <a:srgbClr val="FF0000"/>
                </a:solidFill>
                <a:latin typeface="Cambria" pitchFamily="18" charset="0"/>
              </a:rPr>
              <a:t>                                       </a:t>
            </a:r>
            <a:r>
              <a:rPr lang="en-US" sz="1800" dirty="0" err="1" smtClean="0">
                <a:solidFill>
                  <a:srgbClr val="FF0000"/>
                </a:solidFill>
                <a:latin typeface="Cambria" pitchFamily="18" charset="0"/>
              </a:rPr>
              <a:t>vs</a:t>
            </a:r>
            <a:r>
              <a:rPr lang="en-US" sz="1800" dirty="0" smtClean="0">
                <a:solidFill>
                  <a:srgbClr val="FF0000"/>
                </a:solidFill>
                <a:latin typeface="Cambria" pitchFamily="18" charset="0"/>
              </a:rPr>
              <a:t> New Keynesian</a:t>
            </a:r>
            <a:endParaRPr lang="el-GR" sz="1800" dirty="0">
              <a:solidFill>
                <a:srgbClr val="FF0000"/>
              </a:solidFill>
              <a:latin typeface="Cambria" pitchFamily="18" charset="0"/>
            </a:endParaRPr>
          </a:p>
        </p:txBody>
      </p:sp>
      <p:cxnSp>
        <p:nvCxnSpPr>
          <p:cNvPr id="5" name="Ευθεία γραμμή σύνδεσης 4"/>
          <p:cNvCxnSpPr/>
          <p:nvPr/>
        </p:nvCxnSpPr>
        <p:spPr>
          <a:xfrm>
            <a:off x="323528" y="3717032"/>
            <a:ext cx="8640960" cy="254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a:off x="611560" y="3356992"/>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a:off x="1475656" y="3320988"/>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a:off x="2699792" y="3356992"/>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3635896" y="3320988"/>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5076056" y="3320988"/>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a:off x="8244408" y="3356992"/>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6516216" y="3346388"/>
            <a:ext cx="0" cy="7920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67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99392"/>
            <a:ext cx="8856984" cy="432048"/>
          </a:xfrm>
        </p:spPr>
        <p:txBody>
          <a:bodyPr>
            <a:noAutofit/>
          </a:bodyPr>
          <a:lstStyle/>
          <a:p>
            <a:r>
              <a:rPr lang="el-GR" sz="3600" dirty="0" smtClean="0">
                <a:solidFill>
                  <a:srgbClr val="00B050"/>
                </a:solidFill>
                <a:latin typeface="Cambria" pitchFamily="18" charset="0"/>
              </a:rPr>
              <a:t/>
            </a:r>
            <a:br>
              <a:rPr lang="el-GR" sz="3600" dirty="0" smtClean="0">
                <a:solidFill>
                  <a:srgbClr val="00B050"/>
                </a:solidFill>
                <a:latin typeface="Cambria" pitchFamily="18" charset="0"/>
              </a:rPr>
            </a:br>
            <a:r>
              <a:rPr lang="el-GR" sz="3200" dirty="0" smtClean="0">
                <a:solidFill>
                  <a:srgbClr val="00B050"/>
                </a:solidFill>
                <a:latin typeface="Cambria" pitchFamily="18" charset="0"/>
              </a:rPr>
              <a:t>Ιστορία </a:t>
            </a:r>
            <a:r>
              <a:rPr lang="el-GR" sz="3200" dirty="0">
                <a:solidFill>
                  <a:srgbClr val="00B050"/>
                </a:solidFill>
                <a:latin typeface="Cambria" pitchFamily="18" charset="0"/>
              </a:rPr>
              <a:t>Οικονομικής </a:t>
            </a:r>
            <a:r>
              <a:rPr lang="el-GR" sz="3200" dirty="0" smtClean="0">
                <a:solidFill>
                  <a:srgbClr val="00B050"/>
                </a:solidFill>
                <a:latin typeface="Cambria" pitchFamily="18" charset="0"/>
              </a:rPr>
              <a:t>Σκέψης – Εξέλιξη και τομές</a:t>
            </a:r>
            <a:r>
              <a:rPr lang="en-US" sz="3600" dirty="0">
                <a:solidFill>
                  <a:srgbClr val="00B050"/>
                </a:solidFill>
                <a:latin typeface="Cambria" pitchFamily="18" charset="0"/>
              </a:rPr>
              <a:t/>
            </a:r>
            <a:br>
              <a:rPr lang="en-US" sz="3600" dirty="0">
                <a:solidFill>
                  <a:srgbClr val="00B050"/>
                </a:solidFill>
                <a:latin typeface="Cambria" pitchFamily="18" charset="0"/>
              </a:rPr>
            </a:br>
            <a:endParaRPr lang="el-GR" sz="3600" dirty="0"/>
          </a:p>
        </p:txBody>
      </p:sp>
      <p:sp>
        <p:nvSpPr>
          <p:cNvPr id="3" name="Θέση περιεχομένου 2"/>
          <p:cNvSpPr>
            <a:spLocks noGrp="1"/>
          </p:cNvSpPr>
          <p:nvPr>
            <p:ph idx="1"/>
          </p:nvPr>
        </p:nvSpPr>
        <p:spPr>
          <a:xfrm>
            <a:off x="-36512" y="332656"/>
            <a:ext cx="9289032" cy="6768752"/>
          </a:xfrm>
        </p:spPr>
        <p:txBody>
          <a:bodyPr>
            <a:noAutofit/>
          </a:bodyPr>
          <a:lstStyle/>
          <a:p>
            <a:pPr marL="0" algn="just"/>
            <a:r>
              <a:rPr lang="en-US" sz="2200" dirty="0" smtClean="0">
                <a:solidFill>
                  <a:srgbClr val="002060"/>
                </a:solidFill>
                <a:latin typeface="Cambria" pitchFamily="18" charset="0"/>
              </a:rPr>
              <a:t>Smith</a:t>
            </a:r>
            <a:r>
              <a:rPr lang="el-GR" sz="2200" dirty="0" smtClean="0">
                <a:solidFill>
                  <a:srgbClr val="002060"/>
                </a:solidFill>
                <a:latin typeface="Cambria" pitchFamily="18" charset="0"/>
              </a:rPr>
              <a:t>:</a:t>
            </a:r>
            <a:r>
              <a:rPr lang="el-GR" sz="2200" dirty="0" smtClean="0">
                <a:solidFill>
                  <a:srgbClr val="FF0000"/>
                </a:solidFill>
                <a:latin typeface="Cambria" pitchFamily="18" charset="0"/>
              </a:rPr>
              <a:t> κοινωνικές τάξεις, αόρατο χέρι, εργασιακή θεωρία της αξίας (η εργασία δημιουργός της νέας/προστιθέμενης αξίας/προϊόντος), καταμερισμός της εργασίας, παραγωγικότητα,</a:t>
            </a:r>
            <a:r>
              <a:rPr lang="el-GR" sz="2200" dirty="0">
                <a:solidFill>
                  <a:srgbClr val="7030A0"/>
                </a:solidFill>
                <a:latin typeface="Cambria" pitchFamily="18" charset="0"/>
              </a:rPr>
              <a:t> </a:t>
            </a:r>
            <a:r>
              <a:rPr lang="el-GR" sz="2200" dirty="0">
                <a:solidFill>
                  <a:srgbClr val="FF0000"/>
                </a:solidFill>
                <a:latin typeface="Cambria" pitchFamily="18" charset="0"/>
              </a:rPr>
              <a:t>συντονισμός μέσω της αγοράς</a:t>
            </a:r>
            <a:r>
              <a:rPr lang="en-US" sz="2200" dirty="0" smtClean="0">
                <a:solidFill>
                  <a:srgbClr val="FF0000"/>
                </a:solidFill>
                <a:latin typeface="Cambria" pitchFamily="18" charset="0"/>
              </a:rPr>
              <a:t>   </a:t>
            </a:r>
            <a:endParaRPr lang="el-GR" sz="2200" dirty="0" smtClean="0">
              <a:solidFill>
                <a:srgbClr val="FF0000"/>
              </a:solidFill>
              <a:latin typeface="Cambria" pitchFamily="18" charset="0"/>
            </a:endParaRPr>
          </a:p>
          <a:p>
            <a:pPr marL="0" indent="0" algn="just">
              <a:spcBef>
                <a:spcPts val="0"/>
              </a:spcBef>
            </a:pPr>
            <a:r>
              <a:rPr lang="el-GR" sz="2200" dirty="0" smtClean="0">
                <a:solidFill>
                  <a:srgbClr val="FF0000"/>
                </a:solidFill>
                <a:latin typeface="Cambria" pitchFamily="18" charset="0"/>
              </a:rPr>
              <a:t> </a:t>
            </a:r>
            <a:r>
              <a:rPr lang="en-US" sz="2200" dirty="0" smtClean="0">
                <a:solidFill>
                  <a:srgbClr val="002060"/>
                </a:solidFill>
                <a:latin typeface="Cambria" pitchFamily="18" charset="0"/>
              </a:rPr>
              <a:t>Ricardo</a:t>
            </a:r>
            <a:r>
              <a:rPr lang="el-GR" sz="2200" dirty="0" smtClean="0">
                <a:solidFill>
                  <a:srgbClr val="002060"/>
                </a:solidFill>
                <a:latin typeface="Cambria" pitchFamily="18" charset="0"/>
              </a:rPr>
              <a:t>:</a:t>
            </a:r>
            <a:r>
              <a:rPr lang="el-GR" sz="2200" dirty="0" smtClean="0">
                <a:solidFill>
                  <a:srgbClr val="FF0000"/>
                </a:solidFill>
                <a:latin typeface="Cambria" pitchFamily="18" charset="0"/>
              </a:rPr>
              <a:t> </a:t>
            </a:r>
            <a:r>
              <a:rPr lang="el-GR" sz="2200" dirty="0">
                <a:solidFill>
                  <a:srgbClr val="FF0000"/>
                </a:solidFill>
                <a:latin typeface="Cambria" pitchFamily="18" charset="0"/>
              </a:rPr>
              <a:t>εργασιακή θεωρία της </a:t>
            </a:r>
            <a:r>
              <a:rPr lang="el-GR" sz="2200" dirty="0" smtClean="0">
                <a:solidFill>
                  <a:srgbClr val="FF0000"/>
                </a:solidFill>
                <a:latin typeface="Cambria" pitchFamily="18" charset="0"/>
              </a:rPr>
              <a:t>αξίας,  σύγκρουση των κοινωνικών τάξεων για τη διανομή του εισοδήματος, τεχνολογική ανεργία, μακροχρόνια απαισιοδοξία</a:t>
            </a:r>
            <a:r>
              <a:rPr lang="en-US" sz="2200" dirty="0" smtClean="0">
                <a:solidFill>
                  <a:srgbClr val="FF0000"/>
                </a:solidFill>
                <a:latin typeface="Cambria" pitchFamily="18" charset="0"/>
              </a:rPr>
              <a:t>  </a:t>
            </a:r>
            <a:endParaRPr lang="el-GR" sz="2200" dirty="0" smtClean="0">
              <a:solidFill>
                <a:srgbClr val="FF0000"/>
              </a:solidFill>
              <a:latin typeface="Cambria" pitchFamily="18" charset="0"/>
            </a:endParaRPr>
          </a:p>
          <a:p>
            <a:pPr marL="0" algn="just"/>
            <a:r>
              <a:rPr lang="en-US" sz="2200" dirty="0" smtClean="0">
                <a:solidFill>
                  <a:srgbClr val="002060"/>
                </a:solidFill>
                <a:latin typeface="Cambria" pitchFamily="18" charset="0"/>
              </a:rPr>
              <a:t>Marx</a:t>
            </a:r>
            <a:r>
              <a:rPr lang="el-GR" sz="2200" dirty="0" smtClean="0">
                <a:solidFill>
                  <a:srgbClr val="002060"/>
                </a:solidFill>
                <a:latin typeface="Cambria" pitchFamily="18" charset="0"/>
              </a:rPr>
              <a:t>:</a:t>
            </a:r>
            <a:r>
              <a:rPr lang="el-GR" sz="2200" dirty="0" smtClean="0">
                <a:solidFill>
                  <a:srgbClr val="FF0000"/>
                </a:solidFill>
                <a:latin typeface="Cambria" pitchFamily="18" charset="0"/>
              </a:rPr>
              <a:t> </a:t>
            </a:r>
            <a:r>
              <a:rPr lang="el-GR" sz="2200" dirty="0">
                <a:solidFill>
                  <a:srgbClr val="FF0000"/>
                </a:solidFill>
                <a:latin typeface="Cambria" pitchFamily="18" charset="0"/>
              </a:rPr>
              <a:t>εργασιακή θεωρία της </a:t>
            </a:r>
            <a:r>
              <a:rPr lang="el-GR" sz="2200" dirty="0" smtClean="0">
                <a:solidFill>
                  <a:srgbClr val="FF0000"/>
                </a:solidFill>
                <a:latin typeface="Cambria" pitchFamily="18" charset="0"/>
              </a:rPr>
              <a:t>αξίας, εκμετάλλευση, συσσώρευση κεφαλαίου και αντιφάσεις, οικονομική κρίση, ιστορικότητα του καπιταλισμού</a:t>
            </a:r>
            <a:r>
              <a:rPr lang="en-US" sz="2200" dirty="0" smtClean="0">
                <a:solidFill>
                  <a:srgbClr val="FF0000"/>
                </a:solidFill>
                <a:latin typeface="Cambria" pitchFamily="18" charset="0"/>
              </a:rPr>
              <a:t>   </a:t>
            </a:r>
            <a:endParaRPr lang="el-GR" sz="2200" dirty="0" smtClean="0">
              <a:solidFill>
                <a:srgbClr val="FF0000"/>
              </a:solidFill>
              <a:latin typeface="Cambria" pitchFamily="18" charset="0"/>
            </a:endParaRPr>
          </a:p>
          <a:p>
            <a:pPr marL="0" algn="just"/>
            <a:r>
              <a:rPr lang="en-US" sz="2200" dirty="0" smtClean="0">
                <a:solidFill>
                  <a:srgbClr val="002060"/>
                </a:solidFill>
                <a:latin typeface="Cambria" pitchFamily="18" charset="0"/>
              </a:rPr>
              <a:t>Neoclassical Economics</a:t>
            </a:r>
            <a:r>
              <a:rPr lang="el-GR" sz="2200" dirty="0" smtClean="0">
                <a:solidFill>
                  <a:srgbClr val="002060"/>
                </a:solidFill>
                <a:latin typeface="Cambria" pitchFamily="18" charset="0"/>
              </a:rPr>
              <a:t> </a:t>
            </a:r>
            <a:r>
              <a:rPr lang="en-US" sz="2200" dirty="0" smtClean="0">
                <a:solidFill>
                  <a:srgbClr val="002060"/>
                </a:solidFill>
                <a:latin typeface="Cambria" pitchFamily="18" charset="0"/>
              </a:rPr>
              <a:t>(</a:t>
            </a:r>
            <a:r>
              <a:rPr lang="en-US" sz="2200" dirty="0" err="1" smtClean="0">
                <a:solidFill>
                  <a:srgbClr val="002060"/>
                </a:solidFill>
                <a:latin typeface="Cambria" pitchFamily="18" charset="0"/>
              </a:rPr>
              <a:t>Walras</a:t>
            </a:r>
            <a:r>
              <a:rPr lang="el-GR" sz="2200" dirty="0" smtClean="0">
                <a:solidFill>
                  <a:srgbClr val="002060"/>
                </a:solidFill>
                <a:latin typeface="Cambria" pitchFamily="18" charset="0"/>
              </a:rPr>
              <a:t>, </a:t>
            </a:r>
            <a:r>
              <a:rPr lang="en-US" sz="2200" dirty="0" smtClean="0">
                <a:solidFill>
                  <a:srgbClr val="002060"/>
                </a:solidFill>
                <a:latin typeface="Cambria" pitchFamily="18" charset="0"/>
              </a:rPr>
              <a:t>Jevons, </a:t>
            </a:r>
            <a:r>
              <a:rPr lang="en-US" sz="2200" dirty="0" err="1" smtClean="0">
                <a:solidFill>
                  <a:srgbClr val="002060"/>
                </a:solidFill>
                <a:latin typeface="Cambria" pitchFamily="18" charset="0"/>
              </a:rPr>
              <a:t>Menger</a:t>
            </a:r>
            <a:r>
              <a:rPr lang="el-GR" sz="2200" dirty="0" smtClean="0">
                <a:solidFill>
                  <a:srgbClr val="002060"/>
                </a:solidFill>
                <a:latin typeface="Cambria" pitchFamily="18" charset="0"/>
              </a:rPr>
              <a:t>, </a:t>
            </a:r>
            <a:r>
              <a:rPr lang="en-US" sz="2200" dirty="0" smtClean="0">
                <a:solidFill>
                  <a:srgbClr val="002060"/>
                </a:solidFill>
                <a:latin typeface="Cambria" pitchFamily="18" charset="0"/>
              </a:rPr>
              <a:t>Marshall)</a:t>
            </a:r>
            <a:r>
              <a:rPr lang="el-GR" sz="2200" dirty="0" smtClean="0">
                <a:solidFill>
                  <a:srgbClr val="FF0000"/>
                </a:solidFill>
                <a:latin typeface="Cambria" pitchFamily="18" charset="0"/>
              </a:rPr>
              <a:t>: οριακή επανάσταση, μεθοδολογικός ατομισμός, αρμονική ανάπτυξη, πλήρης απασχόληση, απουσία συγκρούσεων (</a:t>
            </a:r>
            <a:r>
              <a:rPr lang="en-US" sz="2200" dirty="0" smtClean="0">
                <a:solidFill>
                  <a:srgbClr val="FF0000"/>
                </a:solidFill>
                <a:latin typeface="Cambria" pitchFamily="18" charset="0"/>
              </a:rPr>
              <a:t>conflict)</a:t>
            </a:r>
            <a:endParaRPr lang="el-GR" sz="2200" dirty="0" smtClean="0">
              <a:solidFill>
                <a:srgbClr val="FF0000"/>
              </a:solidFill>
              <a:latin typeface="Cambria" pitchFamily="18" charset="0"/>
            </a:endParaRPr>
          </a:p>
          <a:p>
            <a:pPr marL="0" algn="just"/>
            <a:r>
              <a:rPr lang="en-US" sz="2200" dirty="0" smtClean="0">
                <a:solidFill>
                  <a:srgbClr val="002060"/>
                </a:solidFill>
                <a:latin typeface="Cambria" pitchFamily="18" charset="0"/>
              </a:rPr>
              <a:t>Schumpeter</a:t>
            </a:r>
            <a:r>
              <a:rPr lang="el-GR" sz="2200" dirty="0" smtClean="0">
                <a:solidFill>
                  <a:srgbClr val="FF0000"/>
                </a:solidFill>
                <a:latin typeface="Cambria" pitchFamily="18" charset="0"/>
              </a:rPr>
              <a:t> : ανταγωνισμός και </a:t>
            </a:r>
            <a:r>
              <a:rPr lang="en-US" sz="2200" dirty="0" smtClean="0">
                <a:solidFill>
                  <a:srgbClr val="FF0000"/>
                </a:solidFill>
                <a:latin typeface="Cambria" pitchFamily="18" charset="0"/>
              </a:rPr>
              <a:t>“creative destruction”</a:t>
            </a:r>
            <a:r>
              <a:rPr lang="el-GR" sz="2200" dirty="0" smtClean="0">
                <a:solidFill>
                  <a:srgbClr val="FF0000"/>
                </a:solidFill>
                <a:latin typeface="Cambria" pitchFamily="18" charset="0"/>
              </a:rPr>
              <a:t> </a:t>
            </a:r>
          </a:p>
          <a:p>
            <a:pPr marL="0" algn="just"/>
            <a:r>
              <a:rPr lang="en-US" sz="2200" dirty="0" smtClean="0">
                <a:solidFill>
                  <a:srgbClr val="002060"/>
                </a:solidFill>
                <a:latin typeface="Cambria" pitchFamily="18" charset="0"/>
              </a:rPr>
              <a:t>Keynes</a:t>
            </a:r>
            <a:r>
              <a:rPr lang="el-GR" sz="2200" dirty="0" smtClean="0">
                <a:solidFill>
                  <a:srgbClr val="FF0000"/>
                </a:solidFill>
                <a:latin typeface="Cambria" pitchFamily="18" charset="0"/>
              </a:rPr>
              <a:t>: Αρχή της ενεργού ζήτησης, </a:t>
            </a:r>
            <a:r>
              <a:rPr lang="el-GR" sz="2200" dirty="0" err="1" smtClean="0">
                <a:solidFill>
                  <a:srgbClr val="FF0000"/>
                </a:solidFill>
                <a:latin typeface="Cambria" pitchFamily="18" charset="0"/>
              </a:rPr>
              <a:t>μακροικονομική</a:t>
            </a:r>
            <a:r>
              <a:rPr lang="el-GR" sz="2200" dirty="0" smtClean="0">
                <a:solidFill>
                  <a:srgbClr val="FF0000"/>
                </a:solidFill>
                <a:latin typeface="Cambria" pitchFamily="18" charset="0"/>
              </a:rPr>
              <a:t> πολιτική (δημοσιονομική / νομισματική), πολλαπλασιαστής</a:t>
            </a:r>
            <a:r>
              <a:rPr lang="en-US" sz="2200" dirty="0" smtClean="0">
                <a:solidFill>
                  <a:srgbClr val="FF0000"/>
                </a:solidFill>
                <a:latin typeface="Cambria" pitchFamily="18" charset="0"/>
              </a:rPr>
              <a:t>  </a:t>
            </a:r>
            <a:endParaRPr lang="el-GR" sz="2200" dirty="0" smtClean="0">
              <a:solidFill>
                <a:srgbClr val="FF0000"/>
              </a:solidFill>
              <a:latin typeface="Cambria" pitchFamily="18" charset="0"/>
            </a:endParaRPr>
          </a:p>
          <a:p>
            <a:pPr marL="0" algn="just"/>
            <a:r>
              <a:rPr lang="en-US" sz="2200" dirty="0" smtClean="0">
                <a:solidFill>
                  <a:srgbClr val="002060"/>
                </a:solidFill>
                <a:latin typeface="Cambria" pitchFamily="18" charset="0"/>
              </a:rPr>
              <a:t>Neoliberalism</a:t>
            </a:r>
            <a:r>
              <a:rPr lang="el-GR" sz="2200" dirty="0" smtClean="0">
                <a:solidFill>
                  <a:srgbClr val="FF0000"/>
                </a:solidFill>
                <a:latin typeface="Cambria" pitchFamily="18" charset="0"/>
              </a:rPr>
              <a:t>: επιστροφή στις απόψεις περί αυτορυθμιζόμενης οικονομίας</a:t>
            </a:r>
            <a:endParaRPr lang="el-GR" sz="2200" dirty="0"/>
          </a:p>
        </p:txBody>
      </p:sp>
    </p:spTree>
    <p:extLst>
      <p:ext uri="{BB962C8B-B14F-4D97-AF65-F5344CB8AC3E}">
        <p14:creationId xmlns:p14="http://schemas.microsoft.com/office/powerpoint/2010/main" val="221695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0"/>
            <a:ext cx="8640960" cy="548680"/>
          </a:xfrm>
        </p:spPr>
        <p:txBody>
          <a:bodyPr>
            <a:normAutofit fontScale="90000"/>
          </a:bodyPr>
          <a:lstStyle/>
          <a:p>
            <a:r>
              <a:rPr lang="en-US" dirty="0" smtClean="0">
                <a:solidFill>
                  <a:srgbClr val="7030A0"/>
                </a:solidFill>
                <a:latin typeface="Cambria" pitchFamily="18" charset="0"/>
              </a:rPr>
              <a:t/>
            </a:r>
            <a:br>
              <a:rPr lang="en-US" dirty="0" smtClean="0">
                <a:solidFill>
                  <a:srgbClr val="7030A0"/>
                </a:solidFill>
                <a:latin typeface="Cambria" pitchFamily="18" charset="0"/>
              </a:rPr>
            </a:br>
            <a:r>
              <a:rPr lang="el-GR" dirty="0" smtClean="0">
                <a:solidFill>
                  <a:srgbClr val="7030A0"/>
                </a:solidFill>
                <a:latin typeface="Cambria" pitchFamily="18" charset="0"/>
              </a:rPr>
              <a:t>Οικονομική </a:t>
            </a:r>
            <a:r>
              <a:rPr lang="el-GR" dirty="0">
                <a:solidFill>
                  <a:srgbClr val="7030A0"/>
                </a:solidFill>
                <a:latin typeface="Cambria" pitchFamily="18" charset="0"/>
              </a:rPr>
              <a:t>Ιστορία</a:t>
            </a:r>
            <a:br>
              <a:rPr lang="el-GR" dirty="0">
                <a:solidFill>
                  <a:srgbClr val="7030A0"/>
                </a:solidFill>
                <a:latin typeface="Cambria" pitchFamily="18" charset="0"/>
              </a:rPr>
            </a:br>
            <a:endParaRPr lang="el-GR" dirty="0"/>
          </a:p>
        </p:txBody>
      </p:sp>
      <p:sp>
        <p:nvSpPr>
          <p:cNvPr id="3" name="Θέση περιεχομένου 2"/>
          <p:cNvSpPr>
            <a:spLocks noGrp="1"/>
          </p:cNvSpPr>
          <p:nvPr>
            <p:ph idx="1"/>
          </p:nvPr>
        </p:nvSpPr>
        <p:spPr>
          <a:xfrm>
            <a:off x="179512" y="620688"/>
            <a:ext cx="8784976" cy="6120680"/>
          </a:xfrm>
        </p:spPr>
        <p:txBody>
          <a:bodyPr>
            <a:normAutofit fontScale="85000" lnSpcReduction="20000"/>
          </a:bodyPr>
          <a:lstStyle/>
          <a:p>
            <a:r>
              <a:rPr lang="el-GR" dirty="0" smtClean="0">
                <a:solidFill>
                  <a:srgbClr val="7030A0"/>
                </a:solidFill>
                <a:latin typeface="Cambria" pitchFamily="18" charset="0"/>
              </a:rPr>
              <a:t>Οικονομική Ιστορία</a:t>
            </a:r>
          </a:p>
          <a:p>
            <a:pPr algn="just">
              <a:buFont typeface="Wingdings" pitchFamily="2" charset="2"/>
              <a:buChar char="Ø"/>
            </a:pPr>
            <a:r>
              <a:rPr lang="el-GR" dirty="0" smtClean="0">
                <a:latin typeface="Cambria" pitchFamily="18" charset="0"/>
              </a:rPr>
              <a:t>Καπιταλισμός, ένα σύστημα με ιστορικότητα</a:t>
            </a:r>
            <a:r>
              <a:rPr lang="en-US" dirty="0" smtClean="0">
                <a:latin typeface="Cambria" pitchFamily="18" charset="0"/>
              </a:rPr>
              <a:t> (</a:t>
            </a:r>
            <a:r>
              <a:rPr lang="el-GR" dirty="0" smtClean="0">
                <a:latin typeface="Cambria" pitchFamily="18" charset="0"/>
              </a:rPr>
              <a:t>αρχή, εξέλιξη, τέλος) διάδοχο της φεουδαρχίας και της δουλοκτητικής κοινωνίας</a:t>
            </a:r>
          </a:p>
          <a:p>
            <a:pPr algn="just">
              <a:buFont typeface="Wingdings" pitchFamily="2" charset="2"/>
              <a:buChar char="Ø"/>
            </a:pPr>
            <a:r>
              <a:rPr lang="el-GR" dirty="0" smtClean="0">
                <a:latin typeface="Cambria" pitchFamily="18" charset="0"/>
              </a:rPr>
              <a:t>Η Πολιτική Οικονομία γεννιέται με και μελετά τον καπιταλισμό, όχι την «οικονομία» γενικά.</a:t>
            </a:r>
          </a:p>
          <a:p>
            <a:pPr algn="just">
              <a:buFont typeface="Wingdings" pitchFamily="2" charset="2"/>
              <a:buChar char="Ø"/>
            </a:pPr>
            <a:r>
              <a:rPr lang="el-GR" dirty="0" smtClean="0">
                <a:latin typeface="Cambria" pitchFamily="18" charset="0"/>
              </a:rPr>
              <a:t>Βιομηχανική επανάσταση</a:t>
            </a:r>
          </a:p>
          <a:p>
            <a:pPr algn="just">
              <a:buFont typeface="Wingdings" pitchFamily="2" charset="2"/>
              <a:buChar char="Ø"/>
            </a:pPr>
            <a:r>
              <a:rPr lang="el-GR" dirty="0" smtClean="0">
                <a:latin typeface="Cambria" pitchFamily="18" charset="0"/>
              </a:rPr>
              <a:t>Μεγάλη Ύφεση (</a:t>
            </a:r>
            <a:r>
              <a:rPr lang="en-US" dirty="0" smtClean="0">
                <a:latin typeface="Cambria" pitchFamily="18" charset="0"/>
              </a:rPr>
              <a:t>The Great Depression)</a:t>
            </a:r>
            <a:r>
              <a:rPr lang="el-GR" dirty="0" smtClean="0">
                <a:latin typeface="Cambria" pitchFamily="18" charset="0"/>
              </a:rPr>
              <a:t>/Β’ Παγκόσμιος Πόλεμος</a:t>
            </a:r>
            <a:endParaRPr lang="en-US" dirty="0" smtClean="0">
              <a:latin typeface="Cambria" pitchFamily="18" charset="0"/>
            </a:endParaRPr>
          </a:p>
          <a:p>
            <a:pPr algn="just">
              <a:buFont typeface="Wingdings" pitchFamily="2" charset="2"/>
              <a:buChar char="Ø"/>
            </a:pPr>
            <a:r>
              <a:rPr lang="en-US" dirty="0" smtClean="0">
                <a:latin typeface="Cambria" pitchFamily="18" charset="0"/>
              </a:rPr>
              <a:t>“Golden Age” of capitalist accumulation</a:t>
            </a:r>
            <a:r>
              <a:rPr lang="el-GR" dirty="0" smtClean="0">
                <a:latin typeface="Cambria" pitchFamily="18" charset="0"/>
              </a:rPr>
              <a:t> (1945-1968) – </a:t>
            </a:r>
            <a:r>
              <a:rPr lang="el-GR" dirty="0" err="1" smtClean="0">
                <a:latin typeface="Cambria" pitchFamily="18" charset="0"/>
              </a:rPr>
              <a:t>Κεϋνσιανή</a:t>
            </a:r>
            <a:r>
              <a:rPr lang="el-GR" dirty="0" smtClean="0">
                <a:latin typeface="Cambria" pitchFamily="18" charset="0"/>
              </a:rPr>
              <a:t> επικράτηση και ορθοδοξία</a:t>
            </a:r>
            <a:endParaRPr lang="en-US" dirty="0" smtClean="0">
              <a:latin typeface="Cambria" pitchFamily="18" charset="0"/>
            </a:endParaRPr>
          </a:p>
          <a:p>
            <a:pPr algn="just">
              <a:buFont typeface="Wingdings" pitchFamily="2" charset="2"/>
              <a:buChar char="Ø"/>
            </a:pPr>
            <a:r>
              <a:rPr lang="el-GR" dirty="0" smtClean="0">
                <a:latin typeface="Cambria" pitchFamily="18" charset="0"/>
              </a:rPr>
              <a:t>Κρίση στασιμοπληθωρισμού (</a:t>
            </a:r>
            <a:r>
              <a:rPr lang="en-US" dirty="0" smtClean="0">
                <a:latin typeface="Cambria" pitchFamily="18" charset="0"/>
              </a:rPr>
              <a:t>stagflation crisis)</a:t>
            </a:r>
            <a:r>
              <a:rPr lang="el-GR" dirty="0" smtClean="0">
                <a:latin typeface="Cambria" pitchFamily="18" charset="0"/>
              </a:rPr>
              <a:t> (1968-1982) – μεταβολή της αντίληψης για το ρόλο του κράτους στην οικονομία</a:t>
            </a:r>
            <a:endParaRPr lang="en-US" dirty="0" smtClean="0">
              <a:latin typeface="Cambria" pitchFamily="18" charset="0"/>
            </a:endParaRPr>
          </a:p>
          <a:p>
            <a:pPr algn="just">
              <a:buFont typeface="Wingdings" pitchFamily="2" charset="2"/>
              <a:buChar char="Ø"/>
            </a:pPr>
            <a:r>
              <a:rPr lang="en-US" dirty="0" smtClean="0">
                <a:latin typeface="Cambria" pitchFamily="18" charset="0"/>
              </a:rPr>
              <a:t>Neoliberalism</a:t>
            </a:r>
            <a:r>
              <a:rPr lang="el-GR" dirty="0" smtClean="0">
                <a:latin typeface="Cambria" pitchFamily="18" charset="0"/>
              </a:rPr>
              <a:t> (1980 - …….)</a:t>
            </a:r>
            <a:endParaRPr lang="en-US" dirty="0" smtClean="0">
              <a:latin typeface="Cambria" pitchFamily="18" charset="0"/>
            </a:endParaRPr>
          </a:p>
          <a:p>
            <a:pPr algn="just">
              <a:buFont typeface="Wingdings" pitchFamily="2" charset="2"/>
              <a:buChar char="Ø"/>
            </a:pPr>
            <a:r>
              <a:rPr lang="en-US" dirty="0" smtClean="0">
                <a:latin typeface="Cambria" pitchFamily="18" charset="0"/>
              </a:rPr>
              <a:t>The Great Recession</a:t>
            </a:r>
            <a:r>
              <a:rPr lang="el-GR" dirty="0" smtClean="0">
                <a:latin typeface="Cambria" pitchFamily="18" charset="0"/>
              </a:rPr>
              <a:t> (2008-…..)</a:t>
            </a:r>
          </a:p>
          <a:p>
            <a:pPr algn="just">
              <a:buFont typeface="Wingdings" pitchFamily="2" charset="2"/>
              <a:buChar char="Ø"/>
            </a:pPr>
            <a:endParaRPr lang="el-GR" dirty="0" smtClean="0">
              <a:latin typeface="Cambria" pitchFamily="18" charset="0"/>
            </a:endParaRPr>
          </a:p>
          <a:p>
            <a:pPr algn="just">
              <a:buFont typeface="Wingdings" pitchFamily="2" charset="2"/>
              <a:buChar char="Ø"/>
            </a:pPr>
            <a:endParaRPr lang="el-GR" dirty="0" smtClean="0">
              <a:latin typeface="Cambria" pitchFamily="18" charset="0"/>
            </a:endParaRPr>
          </a:p>
          <a:p>
            <a:pPr marL="0" indent="0">
              <a:buNone/>
            </a:pPr>
            <a:endParaRPr lang="el-GR" dirty="0"/>
          </a:p>
        </p:txBody>
      </p:sp>
    </p:spTree>
    <p:extLst>
      <p:ext uri="{BB962C8B-B14F-4D97-AF65-F5344CB8AC3E}">
        <p14:creationId xmlns:p14="http://schemas.microsoft.com/office/powerpoint/2010/main" val="97781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4807</TotalTime>
  <Words>2140</Words>
  <Application>Microsoft Office PowerPoint</Application>
  <PresentationFormat>Προβολή στην οθόνη (4:3)</PresentationFormat>
  <Paragraphs>199</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 του Office</vt:lpstr>
      <vt:lpstr>Περιεχόμενο-Δομή του Μαθήματος</vt:lpstr>
      <vt:lpstr>1. Πολιτική Οικονομία</vt:lpstr>
      <vt:lpstr>Πολιτική Οικονομία</vt:lpstr>
      <vt:lpstr>Μια τρισδιάστατη προσέγγιση στα Οικονομικά</vt:lpstr>
      <vt:lpstr>Πολιτική Οικονομία = Η τρισδιάστατη προσέγγιση στην οικονομική </vt:lpstr>
      <vt:lpstr>Οικονομική Θεωρία</vt:lpstr>
      <vt:lpstr> Ιστορία Οικονομικής Σκέψης </vt:lpstr>
      <vt:lpstr> Ιστορία Οικονομικής Σκέψης – Εξέλιξη και τομές </vt:lpstr>
      <vt:lpstr> Οικονομική Ιστορία </vt:lpstr>
      <vt:lpstr>Key concepts</vt:lpstr>
      <vt:lpstr>Capitalism as an economic system</vt:lpstr>
      <vt:lpstr>3. Η τρισδιάστατη προσέγγιση στην οικονομική</vt:lpstr>
      <vt:lpstr>Οικονομικά συστήματα και καπιταλισμός</vt:lpstr>
      <vt:lpstr>Νεοκλασικά Οικονομικά και Πολιτική Οικονομία</vt:lpstr>
      <vt:lpstr>Surplus product: conflict and change</vt:lpstr>
      <vt:lpstr>Παραγωγή συνολικού προϊόντος και πλεονάσματος (surplus product)</vt:lpstr>
      <vt:lpstr> Χαρακτηριστικά του υποδείγματος: </vt:lpstr>
      <vt:lpstr>Τρόποι αύξησης του πλεονάσματος (κλειστή οικονομία)</vt:lpstr>
      <vt:lpstr>Η διεθνής ανταλλαγή και το πλεόνασμα</vt:lpstr>
      <vt:lpstr>Η διεθνής ανταλλαγή και το πλεόνασμα</vt:lpstr>
      <vt:lpstr>Σύγκρουση μεταξύ κοινωνικών τάξεων σε διαφορετικές χώρες</vt:lpstr>
      <vt:lpstr>Πλεόνασμα (surplus product) και σύγκρουση (conflict)</vt:lpstr>
      <vt:lpstr>Πλεόνασμα και μεταβολή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Πολιτική Οικονομία</dc:title>
  <dc:creator>Thanasis</dc:creator>
  <cp:lastModifiedBy>Thanasis</cp:lastModifiedBy>
  <cp:revision>168</cp:revision>
  <dcterms:created xsi:type="dcterms:W3CDTF">2020-02-17T19:21:17Z</dcterms:created>
  <dcterms:modified xsi:type="dcterms:W3CDTF">2020-03-17T20:32:30Z</dcterms:modified>
</cp:coreProperties>
</file>