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9" r:id="rId40"/>
    <p:sldId id="295" r:id="rId41"/>
    <p:sldId id="296" r:id="rId42"/>
    <p:sldId id="297" r:id="rId43"/>
    <p:sldId id="298" r:id="rId44"/>
    <p:sldId id="302" r:id="rId45"/>
    <p:sldId id="299" r:id="rId46"/>
    <p:sldId id="304" r:id="rId47"/>
    <p:sldId id="300" r:id="rId48"/>
    <p:sldId id="301" r:id="rId49"/>
    <p:sldId id="305" r:id="rId50"/>
    <p:sldId id="306" r:id="rId51"/>
    <p:sldId id="308" r:id="rId52"/>
    <p:sldId id="307" r:id="rId53"/>
    <p:sldId id="303" r:id="rId54"/>
    <p:sldId id="310" r:id="rId55"/>
    <p:sldId id="317" r:id="rId56"/>
    <p:sldId id="311" r:id="rId57"/>
    <p:sldId id="318" r:id="rId58"/>
    <p:sldId id="319" r:id="rId59"/>
    <p:sldId id="312" r:id="rId60"/>
    <p:sldId id="313" r:id="rId61"/>
    <p:sldId id="315" r:id="rId62"/>
    <p:sldId id="314" r:id="rId63"/>
    <p:sldId id="316" r:id="rId64"/>
    <p:sldId id="321" r:id="rId65"/>
    <p:sldId id="320" r:id="rId66"/>
    <p:sldId id="323" r:id="rId67"/>
    <p:sldId id="326" r:id="rId68"/>
    <p:sldId id="322" r:id="rId69"/>
    <p:sldId id="324" r:id="rId70"/>
    <p:sldId id="325" r:id="rId71"/>
    <p:sldId id="327" r:id="rId72"/>
    <p:sldId id="328" r:id="rId73"/>
    <p:sldId id="329" r:id="rId74"/>
    <p:sldId id="330" r:id="rId75"/>
    <p:sldId id="332" r:id="rId76"/>
    <p:sldId id="331" r:id="rId77"/>
    <p:sldId id="333" r:id="rId78"/>
    <p:sldId id="336" r:id="rId79"/>
    <p:sldId id="334" r:id="rId80"/>
    <p:sldId id="335" r:id="rId81"/>
    <p:sldId id="337" r:id="rId82"/>
    <p:sldId id="338" r:id="rId83"/>
    <p:sldId id="339" r:id="rId84"/>
    <p:sldId id="340" r:id="rId85"/>
    <p:sldId id="341" r:id="rId86"/>
    <p:sldId id="342" r:id="rId87"/>
    <p:sldId id="343" r:id="rId88"/>
    <p:sldId id="344" r:id="rId8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6/5/2020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6/5/2020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6/5/2020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6/5/2020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6/5/2020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6/5/2020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6/5/2020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6/5/2020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6/5/2020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6/5/2020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6/5/2020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6/5/2020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val="298206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784976" cy="476672"/>
          </a:xfrm>
        </p:spPr>
        <p:txBody>
          <a:bodyPr>
            <a:noAutofit/>
          </a:bodyPr>
          <a:lstStyle/>
          <a:p>
            <a:r>
              <a:rPr lang="el-GR" sz="3200" b="1" dirty="0" smtClean="0">
                <a:solidFill>
                  <a:srgbClr val="FF0000"/>
                </a:solidFill>
                <a:latin typeface="Cambria" pitchFamily="18" charset="0"/>
              </a:rPr>
              <a:t>Βασικά σημεία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832648"/>
          </a:xfrm>
        </p:spPr>
        <p:txBody>
          <a:bodyPr>
            <a:normAutofit/>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r>
              <a:rPr lang="en-US" sz="2800" dirty="0" smtClean="0">
                <a:latin typeface="Cambria" pitchFamily="18" charset="0"/>
              </a:rPr>
              <a:t>.</a:t>
            </a:r>
            <a:endParaRPr lang="el-GR" sz="2800" dirty="0" smtClean="0">
              <a:latin typeface="Cambria" pitchFamily="18" charset="0"/>
            </a:endParaRP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r>
              <a:rPr lang="en-US" sz="2800" dirty="0" smtClean="0">
                <a:latin typeface="Cambria" pitchFamily="18" charset="0"/>
              </a:rPr>
              <a:t> </a:t>
            </a:r>
            <a:r>
              <a:rPr lang="el-GR" sz="2800" dirty="0" smtClean="0">
                <a:latin typeface="Cambria" pitchFamily="18" charset="0"/>
              </a:rPr>
              <a:t>διεξάγεται 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4081636"/>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73327" y="4077072"/>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9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n-US" sz="3600" b="1" dirty="0">
                <a:solidFill>
                  <a:srgbClr val="FF0000"/>
                </a:solidFill>
                <a:latin typeface="Cambria" pitchFamily="18" charset="0"/>
              </a:rPr>
              <a:t>u</a:t>
            </a:r>
            <a:r>
              <a:rPr lang="en-US" sz="3600" b="1" dirty="0" smtClean="0">
                <a:solidFill>
                  <a:srgbClr val="FF0000"/>
                </a:solidFill>
                <a:latin typeface="Cambria" pitchFamily="18" charset="0"/>
              </a:rPr>
              <a:t>=demand effect, g= capital effect</a:t>
            </a:r>
            <a:endParaRPr lang="el-GR" sz="36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908720"/>
                <a:ext cx="8496944" cy="5688632"/>
              </a:xfrm>
            </p:spPr>
            <p:txBody>
              <a:bodyPr/>
              <a:lstStyle/>
              <a:p>
                <a:pPr marL="0" indent="0">
                  <a:buNone/>
                </a:pPr>
                <a:r>
                  <a:rPr lang="en-US" dirty="0" smtClean="0"/>
                  <a:t>	r=</a:t>
                </a:r>
                <a14:m>
                  <m:oMath xmlns:m="http://schemas.openxmlformats.org/officeDocument/2006/math">
                    <m:f>
                      <m:fPr>
                        <m:ctrlPr>
                          <a:rPr lang="el-GR"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m:t>
                        </m:r>
                        <m:f>
                          <m:fPr>
                            <m:ctrlPr>
                              <a:rPr lang="en-US" b="0" i="1" smtClean="0">
                                <a:latin typeface="Cambria Math"/>
                              </a:rPr>
                            </m:ctrlPr>
                          </m:fPr>
                          <m:num>
                            <m:r>
                              <a:rPr lang="en-US" b="0" i="1" smtClean="0">
                                <a:latin typeface="Cambria Math"/>
                              </a:rPr>
                              <m:t>1</m:t>
                            </m:r>
                          </m:num>
                          <m:den>
                            <m:r>
                              <a:rPr lang="en-US" b="0" i="1" smtClean="0">
                                <a:latin typeface="Cambria Math"/>
                              </a:rPr>
                              <m:t>𝑢</m:t>
                            </m:r>
                          </m:den>
                        </m:f>
                        <m:r>
                          <a:rPr lang="en-US" b="0" i="1" smtClean="0">
                            <a:latin typeface="Cambria Math"/>
                          </a:rPr>
                          <m:t>𝑔</m:t>
                        </m:r>
                      </m:den>
                    </m:f>
                    <m:r>
                      <a:rPr lang="en-US" b="0" i="1" smtClean="0">
                        <a:latin typeface="Cambria Math"/>
                      </a:rPr>
                      <m:t>=</m:t>
                    </m:r>
                    <m:f>
                      <m:fPr>
                        <m:ctrlPr>
                          <a:rPr lang="en-US" b="0" i="1" smtClean="0">
                            <a:latin typeface="Cambria Math"/>
                          </a:rPr>
                        </m:ctrlPr>
                      </m:fPr>
                      <m:num>
                        <m:r>
                          <a:rPr lang="en-US" b="0" i="1" smtClean="0">
                            <a:latin typeface="Cambria Math"/>
                          </a:rPr>
                          <m:t>𝑃𝑧𝑒𝑓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𝑃𝑐𝑔</m:t>
                        </m:r>
                      </m:den>
                    </m:f>
                    <m:r>
                      <a:rPr lang="en-US" b="0" i="1" smtClean="0">
                        <a:latin typeface="Cambria Math"/>
                      </a:rPr>
                      <m:t>𝑢</m:t>
                    </m:r>
                    <m:r>
                      <a:rPr lang="en-US" b="0" i="1" smtClean="0">
                        <a:latin typeface="Cambria Math"/>
                        <a:ea typeface="Cambria Math"/>
                      </a:rPr>
                      <m:t>⇒</m:t>
                    </m:r>
                  </m:oMath>
                </a14:m>
                <a:endParaRPr lang="en-US" b="0" i="1" dirty="0" smtClean="0">
                  <a:latin typeface="Cambria Math"/>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𝑟</m:t>
                      </m:r>
                      <m:r>
                        <a:rPr lang="en-US" b="0" i="1" smtClean="0">
                          <a:latin typeface="Cambria Math"/>
                          <a:ea typeface="Cambria Math"/>
                        </a:rPr>
                        <m:t>=(</m:t>
                      </m:r>
                      <m:r>
                        <a:rPr lang="en-US" b="0" i="1" smtClean="0">
                          <a:latin typeface="Cambria Math"/>
                        </a:rPr>
                        <m:t>𝑟𝑢</m:t>
                      </m:r>
                      <m:r>
                        <a:rPr lang="en-US" b="0" i="1" smtClean="0">
                          <a:latin typeface="Cambria Math"/>
                        </a:rPr>
                        <m:t>)(</m:t>
                      </m:r>
                      <m:r>
                        <a:rPr lang="en-US" b="0" i="1" smtClean="0">
                          <a:latin typeface="Cambria Math"/>
                        </a:rPr>
                        <m:t>𝑢</m:t>
                      </m:r>
                      <m:r>
                        <a:rPr lang="en-US" b="0" i="1" smtClean="0">
                          <a:latin typeface="Cambria Math"/>
                        </a:rPr>
                        <m:t>)</m:t>
                      </m:r>
                    </m:oMath>
                  </m:oMathPara>
                </a14:m>
                <a:endParaRPr lang="en-US" dirty="0" smtClean="0">
                  <a:latin typeface="Cambria" pitchFamily="18" charset="0"/>
                </a:endParaRPr>
              </a:p>
              <a:p>
                <a:pPr marL="0" indent="0" algn="just">
                  <a:buNone/>
                </a:pPr>
                <a:r>
                  <a:rPr lang="en-US" dirty="0" smtClean="0">
                    <a:latin typeface="Cambria" pitchFamily="18" charset="0"/>
                  </a:rPr>
                  <a:t>r = </a:t>
                </a:r>
                <a:r>
                  <a:rPr lang="el-GR" dirty="0" smtClean="0">
                    <a:latin typeface="Cambria" pitchFamily="18" charset="0"/>
                  </a:rPr>
                  <a:t>ποσοστό κέρδους</a:t>
                </a:r>
              </a:p>
              <a:p>
                <a:pPr marL="0" indent="0" algn="just">
                  <a:buNone/>
                </a:pPr>
                <a:r>
                  <a:rPr lang="en-US" dirty="0" err="1">
                    <a:latin typeface="Cambria" pitchFamily="18" charset="0"/>
                  </a:rPr>
                  <a:t>r</a:t>
                </a:r>
                <a:r>
                  <a:rPr lang="en-US" sz="2400" dirty="0" err="1" smtClean="0">
                    <a:latin typeface="Cambria" pitchFamily="18" charset="0"/>
                  </a:rPr>
                  <a:t>u</a:t>
                </a:r>
                <a:r>
                  <a:rPr lang="en-US" dirty="0" smtClean="0">
                    <a:latin typeface="Cambria" pitchFamily="18" charset="0"/>
                  </a:rPr>
                  <a:t> = </a:t>
                </a:r>
                <a:r>
                  <a:rPr lang="el-GR" dirty="0" smtClean="0">
                    <a:latin typeface="Cambria" pitchFamily="18" charset="0"/>
                  </a:rPr>
                  <a:t>ποσοστό κέρδους επί των κεφαλαιουχικών αγαθών σε χρήση</a:t>
                </a:r>
              </a:p>
              <a:p>
                <a:pPr marL="0" indent="0" algn="just">
                  <a:buNone/>
                </a:pPr>
                <a:r>
                  <a:rPr lang="en-US" dirty="0">
                    <a:latin typeface="Cambria" pitchFamily="18" charset="0"/>
                  </a:rPr>
                  <a:t>u</a:t>
                </a:r>
                <a:r>
                  <a:rPr lang="en-US" dirty="0" smtClean="0">
                    <a:latin typeface="Cambria" pitchFamily="18" charset="0"/>
                  </a:rPr>
                  <a:t> = </a:t>
                </a:r>
                <a:r>
                  <a:rPr lang="el-GR" dirty="0" smtClean="0">
                    <a:latin typeface="Cambria" pitchFamily="18" charset="0"/>
                  </a:rPr>
                  <a:t>ποσοστό χρησιμοποίησης της παραγωγικής ικανότητας</a:t>
                </a:r>
                <a:endParaRPr lang="en-US" dirty="0" smtClean="0">
                  <a:latin typeface="Cambria" pitchFamily="18" charset="0"/>
                </a:endParaRPr>
              </a:p>
              <a:p>
                <a:pPr marL="0" indent="0" algn="just">
                  <a:buNone/>
                </a:pPr>
                <a:r>
                  <a:rPr lang="en-US" dirty="0">
                    <a:latin typeface="Cambria" pitchFamily="18" charset="0"/>
                  </a:rPr>
                  <a:t>r</a:t>
                </a:r>
                <a:r>
                  <a:rPr lang="en-US" dirty="0" smtClean="0">
                    <a:latin typeface="Cambria" pitchFamily="18" charset="0"/>
                  </a:rPr>
                  <a:t>=10%  u = 80%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ru</a:t>
                </a:r>
                <a:r>
                  <a:rPr lang="en-US" smtClean="0">
                    <a:latin typeface="Cambria" pitchFamily="18" charset="0"/>
                    <a:sym typeface="Wingdings" pitchFamily="2" charset="2"/>
                  </a:rPr>
                  <a:t> = (r/u) </a:t>
                </a:r>
                <a:r>
                  <a:rPr lang="en-US" dirty="0" smtClean="0">
                    <a:latin typeface="Cambria" pitchFamily="18" charset="0"/>
                    <a:sym typeface="Wingdings" pitchFamily="2" charset="2"/>
                  </a:rPr>
                  <a:t>= 10%/</a:t>
                </a:r>
                <a:r>
                  <a:rPr lang="en-US" smtClean="0">
                    <a:latin typeface="Cambria" pitchFamily="18" charset="0"/>
                    <a:sym typeface="Wingdings" pitchFamily="2" charset="2"/>
                  </a:rPr>
                  <a:t>80% = 12,5</a:t>
                </a:r>
                <a:r>
                  <a:rPr lang="en-US" dirty="0" smtClean="0">
                    <a:latin typeface="Cambria" pitchFamily="18" charset="0"/>
                    <a:sym typeface="Wingdings" pitchFamily="2" charset="2"/>
                  </a:rPr>
                  <a:t>%</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908720"/>
                <a:ext cx="8496944" cy="5688632"/>
              </a:xfrm>
              <a:blipFill rotWithShape="1">
                <a:blip r:embed="rId2"/>
                <a:stretch>
                  <a:fillRect l="-1793" r="-1865"/>
                </a:stretch>
              </a:blipFill>
            </p:spPr>
            <p:txBody>
              <a:bodyPr/>
              <a:lstStyle/>
              <a:p>
                <a:r>
                  <a:rPr lang="el-GR">
                    <a:noFill/>
                  </a:rPr>
                  <a:t> </a:t>
                </a:r>
              </a:p>
            </p:txBody>
          </p:sp>
        </mc:Fallback>
      </mc:AlternateContent>
    </p:spTree>
    <p:extLst>
      <p:ext uri="{BB962C8B-B14F-4D97-AF65-F5344CB8AC3E}">
        <p14:creationId xmlns:p14="http://schemas.microsoft.com/office/powerpoint/2010/main" val="407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548680"/>
                <a:ext cx="8568952" cy="597666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548680"/>
                <a:ext cx="8568952" cy="5976664"/>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endParaRPr lang="el-GR" sz="2400" dirty="0"/>
          </a:p>
        </p:txBody>
      </p:sp>
      <p:sp>
        <p:nvSpPr>
          <p:cNvPr id="10" name="Ορθογώνιο 9"/>
          <p:cNvSpPr/>
          <p:nvPr/>
        </p:nvSpPr>
        <p:spPr>
          <a:xfrm>
            <a:off x="4716016" y="4106112"/>
            <a:ext cx="144016"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
        <p:nvSpPr>
          <p:cNvPr id="11" name="Ορθογώνιο 10"/>
          <p:cNvSpPr/>
          <p:nvPr/>
        </p:nvSpPr>
        <p:spPr>
          <a:xfrm>
            <a:off x="6876256" y="4113076"/>
            <a:ext cx="216024"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Tree>
    <p:extLst>
      <p:ext uri="{BB962C8B-B14F-4D97-AF65-F5344CB8AC3E}">
        <p14:creationId xmlns:p14="http://schemas.microsoft.com/office/powerpoint/2010/main" val="50296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fontScale="92500" lnSpcReduction="10000"/>
          </a:bodyPr>
          <a:lstStyle/>
          <a:p>
            <a:pPr algn="just"/>
            <a:r>
              <a:rPr lang="en-US" dirty="0">
                <a:latin typeface="Cambria" pitchFamily="18" charset="0"/>
              </a:rPr>
              <a:t>z</a:t>
            </a:r>
            <a:r>
              <a:rPr lang="en-US" dirty="0" smtClean="0">
                <a:latin typeface="Cambria" pitchFamily="18" charset="0"/>
              </a:rPr>
              <a:t>= </a:t>
            </a:r>
            <a:r>
              <a:rPr lang="el-GR" dirty="0">
                <a:latin typeface="Cambria" pitchFamily="18" charset="0"/>
              </a:rPr>
              <a:t>μονάδες προϊόντος </a:t>
            </a:r>
            <a:r>
              <a:rPr lang="el-GR" b="1" dirty="0">
                <a:solidFill>
                  <a:srgbClr val="FF0000"/>
                </a:solidFill>
                <a:latin typeface="Cambria" pitchFamily="18" charset="0"/>
              </a:rPr>
              <a:t>και όχι </a:t>
            </a:r>
            <a:r>
              <a:rPr lang="el-GR" dirty="0">
                <a:latin typeface="Cambria" pitchFamily="18" charset="0"/>
              </a:rPr>
              <a:t>αξία του </a:t>
            </a:r>
            <a:r>
              <a:rPr lang="el-GR" dirty="0" smtClean="0">
                <a:latin typeface="Cambria" pitchFamily="18" charset="0"/>
              </a:rPr>
              <a:t>προϊόντος (σ. 412)</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w/z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w (</a:t>
            </a:r>
            <a:r>
              <a:rPr lang="el-GR" dirty="0" smtClean="0">
                <a:latin typeface="Cambria" pitchFamily="18" charset="0"/>
              </a:rPr>
              <a:t>και το </a:t>
            </a:r>
            <a:r>
              <a:rPr lang="en-US" dirty="0" smtClean="0">
                <a:latin typeface="Cambria" pitchFamily="18" charset="0"/>
              </a:rPr>
              <a:t>e</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 και την κατάσταση στην αγορά εργασίας (ποσοστό ανεργίας, κλπ), την παραγωγικότητα της εργασίας, </a:t>
            </a:r>
            <a:r>
              <a:rPr lang="en-US" dirty="0" smtClean="0">
                <a:latin typeface="Cambria" pitchFamily="18" charset="0"/>
              </a:rPr>
              <a:t>z </a:t>
            </a:r>
            <a:r>
              <a:rPr lang="el-GR" dirty="0" smtClean="0">
                <a:latin typeface="Cambria" pitchFamily="18" charset="0"/>
              </a:rPr>
              <a:t>και τις τιμές, </a:t>
            </a:r>
            <a:r>
              <a:rPr lang="en-US" dirty="0" err="1" smtClean="0">
                <a:latin typeface="Cambria" pitchFamily="18" charset="0"/>
              </a:rPr>
              <a:t>Pz</a:t>
            </a:r>
            <a:r>
              <a:rPr lang="el-GR" dirty="0" smtClean="0">
                <a:latin typeface="Cambria" pitchFamily="18" charset="0"/>
              </a:rPr>
              <a:t>.</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547664" y="227687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313212" y="2207134"/>
            <a:ext cx="0" cy="429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20472" cy="692696"/>
          </a:xfrm>
        </p:spPr>
        <p:txBody>
          <a:bodyPr>
            <a:normAutofit fontScale="90000"/>
          </a:bodyPr>
          <a:lstStyle/>
          <a:p>
            <a:r>
              <a:rPr lang="el-GR" sz="3200" b="1" dirty="0" smtClean="0">
                <a:solidFill>
                  <a:srgbClr val="FF0000"/>
                </a:solidFill>
                <a:latin typeface="Cambria" pitchFamily="18" charset="0"/>
              </a:rPr>
              <a:t>4. Η εργασιακή πειθαρχία : καρότο και μαστίγιο </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(δυνητική εργασία) και πραγματική εργασία διαφέρουν. Απόσπαση και όχι ανταλλαγή – σύγκρουση για το επίπεδο της εργασιακής προσπάθειας, </a:t>
            </a:r>
            <a:r>
              <a:rPr lang="en-US" sz="2800" dirty="0" smtClean="0">
                <a:latin typeface="Cambria" pitchFamily="18" charset="0"/>
              </a:rPr>
              <a:t>e</a:t>
            </a:r>
            <a:r>
              <a:rPr lang="el-GR" sz="2800" dirty="0" smtClean="0">
                <a:latin typeface="Cambria" pitchFamily="18" charset="0"/>
              </a:rPr>
              <a:t> καθώς οι εργαζόμενοι παράγουν και οι εργοδότες κατέχουν το προϊόν. </a:t>
            </a:r>
            <a:r>
              <a:rPr lang="en-US" sz="2800" dirty="0" smtClean="0">
                <a:latin typeface="Cambria" pitchFamily="18" charset="0"/>
              </a:rPr>
              <a:t> </a:t>
            </a:r>
            <a:r>
              <a:rPr lang="el-GR" sz="2800" dirty="0" smtClean="0">
                <a:latin typeface="Cambria" pitchFamily="18" charset="0"/>
              </a:rPr>
              <a:t>Ιεραρχική οργάνωση της εργασίας και </a:t>
            </a:r>
            <a:r>
              <a:rPr lang="en-US" sz="2800" dirty="0" smtClean="0">
                <a:latin typeface="Cambria" pitchFamily="18" charset="0"/>
              </a:rPr>
              <a:t>“supervisory labor”</a:t>
            </a:r>
            <a:r>
              <a:rPr lang="el-GR" sz="2800" dirty="0" smtClean="0">
                <a:latin typeface="Cambria" pitchFamily="18" charset="0"/>
              </a:rPr>
              <a:t>. «Δίκαιη εργάσιμη ημέρα»; </a:t>
            </a:r>
            <a:r>
              <a:rPr lang="el-GR" sz="2800" b="1" dirty="0" smtClean="0">
                <a:solidFill>
                  <a:srgbClr val="FF0000"/>
                </a:solidFill>
                <a:latin typeface="Cambria" pitchFamily="18" charset="0"/>
              </a:rPr>
              <a:t>Ελλιπής σύμβαση εργασίας </a:t>
            </a:r>
            <a:r>
              <a:rPr lang="el-GR" sz="2800" dirty="0" smtClean="0">
                <a:latin typeface="Cambria" pitchFamily="18" charset="0"/>
              </a:rPr>
              <a:t>(μισθός, ώρες, εργασιακή προσπάθεια). Ανελαστική και δαπανηρή η λεπτομερής καταγραφή των εργασιακών καθηκόντων και απρόσφορη η «αμοιβή με το κομμάτι».</a:t>
            </a:r>
            <a:endParaRPr lang="en-US" sz="2800" dirty="0" smtClean="0">
              <a:latin typeface="Cambria" pitchFamily="18" charset="0"/>
            </a:endParaRPr>
          </a:p>
        </p:txBody>
      </p:sp>
    </p:spTree>
    <p:extLst>
      <p:ext uri="{BB962C8B-B14F-4D97-AF65-F5344CB8AC3E}">
        <p14:creationId xmlns:p14="http://schemas.microsoft.com/office/powerpoint/2010/main" val="230674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179512" y="764704"/>
            <a:ext cx="8856984" cy="5832648"/>
          </a:xfrm>
        </p:spPr>
        <p:txBody>
          <a:bodyPr>
            <a:normAutofit fontScale="92500" lnSpcReduction="100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Μισθοί, ένταση εργασίας, ασφάλεια στο χώρο εργασίας, μη μισθολογικές παροχές. Σχετική δύναμη των δύο πλευρών βραχυχρόνια και μακροχρόνια.</a:t>
            </a:r>
          </a:p>
          <a:p>
            <a:pPr marL="0" indent="0" algn="just">
              <a:buNone/>
            </a:pPr>
            <a:r>
              <a:rPr lang="el-GR" sz="2400" dirty="0">
                <a:latin typeface="Cambria" pitchFamily="18" charset="0"/>
              </a:rPr>
              <a:t>Σωματεία, νόρμες εργασίας και αμοιβής, κρατικές ρυθμίσεις, κατώτατος </a:t>
            </a:r>
            <a:r>
              <a:rPr lang="el-GR" sz="2400" dirty="0" smtClean="0">
                <a:latin typeface="Cambria" pitchFamily="18" charset="0"/>
              </a:rPr>
              <a:t>μισθός. Ο πιο σημαντικός παράγοντας είναι το:</a:t>
            </a:r>
            <a:endParaRPr lang="en-US" sz="2400" dirty="0">
              <a:latin typeface="Cambria" pitchFamily="18" charset="0"/>
            </a:endParaRP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a:t>
            </a:r>
            <a:r>
              <a:rPr lang="el-GR" sz="2000" b="1" dirty="0" smtClean="0">
                <a:solidFill>
                  <a:srgbClr val="FF0000"/>
                </a:solidFill>
                <a:latin typeface="Cambria" pitchFamily="18" charset="0"/>
              </a:rPr>
              <a:t> </a:t>
            </a:r>
            <a:r>
              <a:rPr lang="en-US" sz="2000" b="1" dirty="0" smtClean="0">
                <a:solidFill>
                  <a:srgbClr val="FF0000"/>
                </a:solidFill>
                <a:latin typeface="Cambria" pitchFamily="18" charset="0"/>
              </a:rPr>
              <a:t>-</a:t>
            </a:r>
            <a:r>
              <a:rPr lang="el-GR" sz="2000" b="1" dirty="0" smtClean="0">
                <a:solidFill>
                  <a:srgbClr val="FF0000"/>
                </a:solidFill>
                <a:latin typeface="Cambria" pitchFamily="18" charset="0"/>
              </a:rPr>
              <a:t> </a:t>
            </a:r>
            <a:r>
              <a:rPr lang="en-US" sz="2000" b="1" dirty="0" err="1" smtClean="0">
                <a:solidFill>
                  <a:srgbClr val="FF0000"/>
                </a:solidFill>
                <a:latin typeface="Cambria" pitchFamily="18" charset="0"/>
              </a:rPr>
              <a:t>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 = νέος μισθός =$400</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 = $200</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 = 20</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a:t>
            </a:r>
            <a:endParaRPr lang="el-GR" sz="2000" dirty="0" smtClean="0">
              <a:latin typeface="Cambria" pitchFamily="18" charset="0"/>
            </a:endParaRPr>
          </a:p>
          <a:p>
            <a:pPr marL="0" indent="0" algn="just">
              <a:buNone/>
            </a:pPr>
            <a:r>
              <a:rPr lang="el-GR" sz="2000" dirty="0" smtClean="0">
                <a:latin typeface="Cambria" pitchFamily="18" charset="0"/>
              </a:rPr>
              <a:t>Υποτίμηση του πραγματικού κόστους απώλειας εργασίας με διάφορους τρόπους: </a:t>
            </a:r>
            <a:r>
              <a:rPr lang="en-US" sz="2000" dirty="0" smtClean="0">
                <a:latin typeface="Cambria" pitchFamily="18" charset="0"/>
              </a:rPr>
              <a:t>eligibility</a:t>
            </a:r>
            <a:r>
              <a:rPr lang="el-GR" sz="2000" dirty="0" smtClean="0">
                <a:latin typeface="Cambria" pitchFamily="18" charset="0"/>
              </a:rPr>
              <a:t> για </a:t>
            </a:r>
            <a:r>
              <a:rPr lang="en-US" sz="2000" dirty="0" err="1" smtClean="0">
                <a:latin typeface="Cambria" pitchFamily="18" charset="0"/>
              </a:rPr>
              <a:t>ui</a:t>
            </a:r>
            <a:r>
              <a:rPr lang="el-GR" sz="2000" dirty="0" smtClean="0">
                <a:latin typeface="Cambria" pitchFamily="18" charset="0"/>
              </a:rPr>
              <a:t> και διάρκεια χορήγησης, χαμηλότερος νέος μισθός, ασφάλιση, ψυχολογικό κόστος</a:t>
            </a:r>
            <a:r>
              <a:rPr lang="en-US" sz="2000" dirty="0" smtClean="0">
                <a:latin typeface="Cambria" pitchFamily="18" charset="0"/>
              </a:rPr>
              <a:t>.</a:t>
            </a:r>
            <a:endParaRPr lang="el-GR" sz="2000" dirty="0" smtClean="0">
              <a:latin typeface="Cambria" pitchFamily="18" charset="0"/>
            </a:endParaRPr>
          </a:p>
          <a:p>
            <a:pPr marL="0" indent="0" algn="just">
              <a:buNone/>
            </a:pPr>
            <a:r>
              <a:rPr lang="el-GR" sz="2000" dirty="0" smtClean="0">
                <a:latin typeface="Cambria" pitchFamily="18" charset="0"/>
              </a:rPr>
              <a:t>Όσο υψηλότερο το κόστος απώλειας εργασίας τόσο μεγαλύτερη εξουσία έχει ο εργοδ</a:t>
            </a:r>
            <a:r>
              <a:rPr lang="el-GR" sz="2000" dirty="0">
                <a:latin typeface="Cambria" pitchFamily="18" charset="0"/>
              </a:rPr>
              <a:t>ό</a:t>
            </a:r>
            <a:r>
              <a:rPr lang="el-GR" sz="2000" dirty="0" smtClean="0">
                <a:latin typeface="Cambria" pitchFamily="18" charset="0"/>
              </a:rPr>
              <a:t>της πάνω στον εργαζόμενο</a:t>
            </a:r>
            <a:r>
              <a:rPr lang="en-US" sz="2000" dirty="0" smtClean="0">
                <a:latin typeface="Cambria" pitchFamily="18" charset="0"/>
              </a:rPr>
              <a:t> </a:t>
            </a:r>
          </a:p>
          <a:p>
            <a:pPr marL="0" indent="0" algn="just">
              <a:buNone/>
            </a:pPr>
            <a:r>
              <a:rPr lang="el-GR" sz="2000" dirty="0" smtClean="0">
                <a:latin typeface="Cambria" pitchFamily="18" charset="0"/>
              </a:rPr>
              <a:t>Χαμηλότερο επίπεδο του αποδεκτού μισθού είναι το ημερομίσθιο υποχώρησης, </a:t>
            </a:r>
            <a:r>
              <a:rPr lang="en-US" sz="2000" b="1" dirty="0" smtClean="0">
                <a:latin typeface="Cambria" pitchFamily="18" charset="0"/>
              </a:rPr>
              <a:t>w-</a:t>
            </a:r>
            <a:endParaRPr lang="el-GR" sz="2000" b="1" dirty="0" smtClean="0">
              <a:latin typeface="Cambria" pitchFamily="18" charset="0"/>
            </a:endParaRPr>
          </a:p>
        </p:txBody>
      </p:sp>
    </p:spTree>
    <p:extLst>
      <p:ext uri="{BB962C8B-B14F-4D97-AF65-F5344CB8AC3E}">
        <p14:creationId xmlns:p14="http://schemas.microsoft.com/office/powerpoint/2010/main" val="10450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024" y="-27012"/>
            <a:ext cx="9217024" cy="620688"/>
          </a:xfrm>
        </p:spPr>
        <p:txBody>
          <a:bodyPr>
            <a:normAutofit fontScale="90000"/>
          </a:bodyPr>
          <a:lstStyle/>
          <a:p>
            <a:r>
              <a:rPr lang="el-GR" sz="3100" b="1" dirty="0" smtClean="0">
                <a:solidFill>
                  <a:srgbClr val="FF0000"/>
                </a:solidFill>
                <a:latin typeface="Cambria" pitchFamily="18" charset="0"/>
              </a:rPr>
              <a:t>Η αγορά </a:t>
            </a:r>
            <a:r>
              <a:rPr lang="el-GR" sz="3100" b="1" dirty="0">
                <a:solidFill>
                  <a:srgbClr val="FF0000"/>
                </a:solidFill>
                <a:latin typeface="Cambria" pitchFamily="18" charset="0"/>
              </a:rPr>
              <a:t>εργασίας, ο μισθός και η ένταση της εργασίας</a:t>
            </a:r>
            <a:endParaRPr lang="el-GR" dirty="0"/>
          </a:p>
        </p:txBody>
      </p:sp>
      <p:sp>
        <p:nvSpPr>
          <p:cNvPr id="3" name="Θέση περιεχομένου 2"/>
          <p:cNvSpPr>
            <a:spLocks noGrp="1"/>
          </p:cNvSpPr>
          <p:nvPr>
            <p:ph idx="1"/>
          </p:nvPr>
        </p:nvSpPr>
        <p:spPr>
          <a:xfrm>
            <a:off x="35496" y="620688"/>
            <a:ext cx="9108504" cy="6237312"/>
          </a:xfrm>
        </p:spPr>
        <p:txBody>
          <a:bodyPr>
            <a:normAutofit fontScale="85000" lnSpcReduction="10000"/>
          </a:bodyPr>
          <a:lstStyle/>
          <a:p>
            <a:pPr marL="0" indent="0" algn="just">
              <a:buNone/>
            </a:pPr>
            <a:r>
              <a:rPr lang="en-US" dirty="0">
                <a:latin typeface="Cambria" pitchFamily="18" charset="0"/>
              </a:rPr>
              <a:t>w- </a:t>
            </a:r>
            <a:r>
              <a:rPr lang="el-GR" dirty="0">
                <a:latin typeface="Cambria" pitchFamily="18" charset="0"/>
              </a:rPr>
              <a:t>= </a:t>
            </a:r>
            <a:r>
              <a:rPr lang="el-GR" b="1" dirty="0">
                <a:latin typeface="Cambria" pitchFamily="18" charset="0"/>
              </a:rPr>
              <a:t>ημερομίσθιο υποχώρησης </a:t>
            </a:r>
            <a:r>
              <a:rPr lang="el-GR" dirty="0">
                <a:latin typeface="Cambria" pitchFamily="18" charset="0"/>
              </a:rPr>
              <a:t>(ο εργάτης είναι αδιάφορος για το ενδεχόμενο να χάσει την εργασία του).  </a:t>
            </a:r>
            <a:r>
              <a:rPr lang="en-US" dirty="0" smtClean="0">
                <a:latin typeface="Cambria" pitchFamily="18" charset="0"/>
              </a:rPr>
              <a:t>w = </a:t>
            </a:r>
            <a:r>
              <a:rPr lang="en-US" dirty="0">
                <a:latin typeface="Cambria" pitchFamily="18" charset="0"/>
              </a:rPr>
              <a:t>w- </a:t>
            </a:r>
            <a:r>
              <a:rPr lang="en-US" dirty="0" smtClean="0">
                <a:latin typeface="Cambria" pitchFamily="18" charset="0"/>
              </a:rPr>
              <a:t> ----</a:t>
            </a:r>
            <a:r>
              <a:rPr lang="en-US" dirty="0">
                <a:latin typeface="Cambria" pitchFamily="18" charset="0"/>
                <a:sym typeface="Wingdings" pitchFamily="2" charset="2"/>
              </a:rPr>
              <a:t> </a:t>
            </a:r>
            <a:r>
              <a:rPr lang="en-US" dirty="0" err="1">
                <a:latin typeface="Cambria" pitchFamily="18" charset="0"/>
                <a:sym typeface="Wingdings" pitchFamily="2" charset="2"/>
              </a:rPr>
              <a:t>cjl</a:t>
            </a:r>
            <a:r>
              <a:rPr lang="en-US" dirty="0">
                <a:latin typeface="Cambria" pitchFamily="18" charset="0"/>
                <a:sym typeface="Wingdings" pitchFamily="2" charset="2"/>
              </a:rPr>
              <a:t> = </a:t>
            </a:r>
            <a:r>
              <a:rPr lang="en-US" dirty="0" smtClean="0">
                <a:latin typeface="Cambria" pitchFamily="18" charset="0"/>
                <a:sym typeface="Wingdings" pitchFamily="2" charset="2"/>
              </a:rPr>
              <a:t>0 ----- </a:t>
            </a:r>
            <a:r>
              <a:rPr lang="el-GR" dirty="0" smtClean="0">
                <a:latin typeface="Cambria" pitchFamily="18" charset="0"/>
                <a:sym typeface="Wingdings" pitchFamily="2" charset="2"/>
              </a:rPr>
              <a:t>ελάχιστη εργασιακή προσπάθεια.</a:t>
            </a:r>
            <a:endParaRPr lang="en-US" dirty="0" smtClean="0">
              <a:latin typeface="Cambria" pitchFamily="18" charset="0"/>
              <a:sym typeface="Wingdings" pitchFamily="2" charset="2"/>
            </a:endParaRPr>
          </a:p>
          <a:p>
            <a:pPr marL="0" indent="0" algn="just">
              <a:buNone/>
            </a:pPr>
            <a:r>
              <a:rPr lang="el-GR" dirty="0">
                <a:latin typeface="Cambria" pitchFamily="18" charset="0"/>
                <a:sym typeface="Wingdings" pitchFamily="2" charset="2"/>
              </a:rPr>
              <a:t>Ραβδί (πιθανή ανεργία) καρότο (υψηλότερος μισθός)--- αύξηση της έντασης εργασίας, </a:t>
            </a:r>
            <a:r>
              <a:rPr lang="en-US" dirty="0" smtClean="0">
                <a:latin typeface="Cambria" pitchFamily="18" charset="0"/>
                <a:sym typeface="Wingdings" pitchFamily="2" charset="2"/>
              </a:rPr>
              <a:t>e</a:t>
            </a:r>
          </a:p>
          <a:p>
            <a:pPr marL="0" indent="0" algn="just">
              <a:buNone/>
            </a:pPr>
            <a:r>
              <a:rPr lang="el-GR" dirty="0" smtClean="0">
                <a:latin typeface="Cambria" pitchFamily="18" charset="0"/>
                <a:sym typeface="Wingdings" pitchFamily="2" charset="2"/>
              </a:rPr>
              <a:t>Αύξηση </a:t>
            </a:r>
            <a:r>
              <a:rPr lang="el-GR" dirty="0">
                <a:latin typeface="Cambria" pitchFamily="18" charset="0"/>
                <a:sym typeface="Wingdings" pitchFamily="2" charset="2"/>
              </a:rPr>
              <a:t>του </a:t>
            </a:r>
            <a:r>
              <a:rPr lang="el-GR" dirty="0" smtClean="0">
                <a:latin typeface="Cambria" pitchFamily="18" charset="0"/>
                <a:sym typeface="Wingdings" pitchFamily="2" charset="2"/>
              </a:rPr>
              <a:t>μισθού</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και του κόστους) </a:t>
            </a:r>
            <a:r>
              <a:rPr lang="el-GR" dirty="0">
                <a:latin typeface="Cambria" pitchFamily="18" charset="0"/>
                <a:sym typeface="Wingdings" pitchFamily="2" charset="2"/>
              </a:rPr>
              <a:t>επιφέρει αύξηση της έντασης της </a:t>
            </a:r>
            <a:r>
              <a:rPr lang="el-GR" dirty="0" smtClean="0">
                <a:latin typeface="Cambria" pitchFamily="18" charset="0"/>
                <a:sym typeface="Wingdings" pitchFamily="2" charset="2"/>
              </a:rPr>
              <a:t>εργασίας (του προϊόντος και των κερδών) </a:t>
            </a:r>
            <a:r>
              <a:rPr lang="el-GR" dirty="0">
                <a:latin typeface="Cambria" pitchFamily="18" charset="0"/>
                <a:sym typeface="Wingdings" pitchFamily="2" charset="2"/>
              </a:rPr>
              <a:t>-- επικέντρωση στο μοναδιαίο κόστος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η ελαχιστοποίηση του οποίου επιφέρει μεγιστοποίηση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r>
              <a:rPr lang="el-GR" dirty="0" smtClean="0">
                <a:latin typeface="Cambria" pitchFamily="18" charset="0"/>
                <a:sym typeface="Wingdings" pitchFamily="2" charset="2"/>
              </a:rPr>
              <a:t> (βλέπε διαφάνεια 39)</a:t>
            </a:r>
            <a:endParaRPr lang="en-US" dirty="0">
              <a:latin typeface="Cambria" pitchFamily="18" charset="0"/>
              <a:sym typeface="Wingdings" pitchFamily="2" charset="2"/>
            </a:endParaRPr>
          </a:p>
          <a:p>
            <a:pPr marL="0" indent="0" algn="just">
              <a:buNone/>
            </a:pPr>
            <a:r>
              <a:rPr lang="en-US" dirty="0">
                <a:latin typeface="Cambria" pitchFamily="18" charset="0"/>
                <a:sym typeface="Wingdings" pitchFamily="2" charset="2"/>
              </a:rPr>
              <a:t> </a:t>
            </a:r>
            <a:r>
              <a:rPr lang="en-US" dirty="0" err="1">
                <a:latin typeface="Cambria" pitchFamily="18" charset="0"/>
                <a:sym typeface="Wingdings" pitchFamily="2" charset="2"/>
              </a:rPr>
              <a:t>ulc</a:t>
            </a:r>
            <a:r>
              <a:rPr lang="en-US" dirty="0">
                <a:latin typeface="Cambria" pitchFamily="18" charset="0"/>
                <a:sym typeface="Wingdings" pitchFamily="2" charset="2"/>
              </a:rPr>
              <a:t> = w/z = w/(</a:t>
            </a:r>
            <a:r>
              <a:rPr lang="en-US" dirty="0" err="1">
                <a:latin typeface="Cambria" pitchFamily="18" charset="0"/>
                <a:sym typeface="Wingdings" pitchFamily="2" charset="2"/>
              </a:rPr>
              <a:t>ef</a:t>
            </a:r>
            <a:r>
              <a:rPr lang="en-US" dirty="0">
                <a:latin typeface="Cambria" pitchFamily="18" charset="0"/>
                <a:sym typeface="Wingdings" pitchFamily="2" charset="2"/>
              </a:rPr>
              <a:t>)  --- f = </a:t>
            </a:r>
            <a:r>
              <a:rPr lang="en-US" dirty="0" err="1">
                <a:latin typeface="Cambria" pitchFamily="18" charset="0"/>
                <a:sym typeface="Wingdings" pitchFamily="2" charset="2"/>
              </a:rPr>
              <a:t>ct</a:t>
            </a:r>
            <a:r>
              <a:rPr lang="en-US" dirty="0">
                <a:latin typeface="Cambria" pitchFamily="18" charset="0"/>
                <a:sym typeface="Wingdings" pitchFamily="2" charset="2"/>
              </a:rPr>
              <a:t> </a:t>
            </a:r>
          </a:p>
          <a:p>
            <a:pPr marL="0" indent="0" algn="just">
              <a:buNone/>
            </a:pPr>
            <a:r>
              <a:rPr lang="el-GR" dirty="0">
                <a:latin typeface="Cambria" pitchFamily="18" charset="0"/>
                <a:sym typeface="Wingdings" pitchFamily="2" charset="2"/>
              </a:rPr>
              <a:t>Από </a:t>
            </a:r>
            <a:r>
              <a:rPr lang="en-US" dirty="0">
                <a:latin typeface="Cambria" pitchFamily="18" charset="0"/>
                <a:sym typeface="Wingdings" pitchFamily="2" charset="2"/>
              </a:rPr>
              <a:t>w- </a:t>
            </a:r>
            <a:r>
              <a:rPr lang="el-GR" dirty="0">
                <a:latin typeface="Cambria" pitchFamily="18" charset="0"/>
                <a:sym typeface="Wingdings" pitchFamily="2" charset="2"/>
              </a:rPr>
              <a:t> αύξηση του μισθού </a:t>
            </a:r>
            <a:r>
              <a:rPr lang="en-US" dirty="0">
                <a:latin typeface="Cambria" pitchFamily="18" charset="0"/>
                <a:sym typeface="Wingdings" pitchFamily="2" charset="2"/>
              </a:rPr>
              <a:t>w </a:t>
            </a:r>
            <a:r>
              <a:rPr lang="el-GR" dirty="0">
                <a:latin typeface="Cambria" pitchFamily="18" charset="0"/>
                <a:sym typeface="Wingdings" pitchFamily="2" charset="2"/>
              </a:rPr>
              <a:t>που επιφέρει μια αναλογικά μεγαλύτερη αύξηση στην εργασιακή προσπάθεια </a:t>
            </a:r>
            <a:r>
              <a:rPr lang="en-US" dirty="0">
                <a:latin typeface="Cambria" pitchFamily="18" charset="0"/>
                <a:sym typeface="Wingdings" pitchFamily="2" charset="2"/>
              </a:rPr>
              <a:t>e </a:t>
            </a:r>
            <a:r>
              <a:rPr lang="el-GR" dirty="0">
                <a:latin typeface="Cambria" pitchFamily="18" charset="0"/>
                <a:sym typeface="Wingdings" pitchFamily="2" charset="2"/>
              </a:rPr>
              <a:t>και άρα μια μείωση του μοναδιαίου κόστους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με ταυτόχρονη</a:t>
            </a:r>
            <a:r>
              <a:rPr lang="en-US" dirty="0">
                <a:latin typeface="Cambria" pitchFamily="18" charset="0"/>
                <a:sym typeface="Wingdings" pitchFamily="2" charset="2"/>
              </a:rPr>
              <a:t> </a:t>
            </a:r>
            <a:r>
              <a:rPr lang="el-GR" dirty="0">
                <a:latin typeface="Cambria" pitchFamily="18" charset="0"/>
                <a:sym typeface="Wingdings" pitchFamily="2" charset="2"/>
              </a:rPr>
              <a:t>αύξηση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buNone/>
            </a:pPr>
            <a:endParaRPr lang="el-GR" dirty="0"/>
          </a:p>
        </p:txBody>
      </p:sp>
      <p:cxnSp>
        <p:nvCxnSpPr>
          <p:cNvPr id="5" name="Ευθύγραμμο βέλος σύνδεσης 4"/>
          <p:cNvCxnSpPr/>
          <p:nvPr/>
        </p:nvCxnSpPr>
        <p:spPr>
          <a:xfrm flipV="1">
            <a:off x="4932040" y="2204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6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l-GR" sz="2400" b="1" dirty="0" smtClean="0">
                <a:solidFill>
                  <a:srgbClr val="FF0000"/>
                </a:solidFill>
                <a:latin typeface="Cambria" pitchFamily="18" charset="0"/>
              </a:rPr>
              <a:t>Η αγορά </a:t>
            </a:r>
            <a:r>
              <a:rPr lang="el-GR" sz="2400" b="1" dirty="0">
                <a:solidFill>
                  <a:srgbClr val="FF0000"/>
                </a:solidFill>
                <a:latin typeface="Cambria" pitchFamily="18" charset="0"/>
              </a:rPr>
              <a:t>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764704"/>
            <a:ext cx="8712968" cy="5976664"/>
          </a:xfrm>
        </p:spPr>
        <p:txBody>
          <a:bodyPr>
            <a:normAutofit/>
          </a:bodyPr>
          <a:lstStyle/>
          <a:p>
            <a:pPr marL="0" indent="0" algn="just">
              <a:buNone/>
            </a:pPr>
            <a:r>
              <a:rPr lang="el-GR" dirty="0" smtClean="0">
                <a:latin typeface="Cambria" pitchFamily="18" charset="0"/>
              </a:rPr>
              <a:t>Από το ημερομίσθιο υποχώρησης, </a:t>
            </a:r>
            <a:r>
              <a:rPr lang="en-US" dirty="0" smtClean="0">
                <a:latin typeface="Cambria" pitchFamily="18" charset="0"/>
              </a:rPr>
              <a:t>w-,</a:t>
            </a:r>
            <a:r>
              <a:rPr lang="el-GR" dirty="0" smtClean="0">
                <a:latin typeface="Cambria" pitchFamily="18" charset="0"/>
              </a:rPr>
              <a:t> αν οι εργοδότες αυξήσουν το ωρομίσθιο, </a:t>
            </a:r>
            <a:endParaRPr lang="en-US" dirty="0" smtClean="0">
              <a:latin typeface="Cambria" pitchFamily="18" charset="0"/>
            </a:endParaRPr>
          </a:p>
          <a:p>
            <a:pPr marL="0" indent="0" algn="just">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solidFill>
                  <a:srgbClr val="7030A0"/>
                </a:solidFill>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a:t>
            </a:r>
            <a:r>
              <a:rPr lang="en-US" b="1" dirty="0" smtClean="0">
                <a:solidFill>
                  <a:srgbClr val="7030A0"/>
                </a:solidFill>
                <a:latin typeface="Cambria" pitchFamily="18" charset="0"/>
                <a:sym typeface="Wingdings" pitchFamily="2" charset="2"/>
              </a:rPr>
              <a:t>r</a:t>
            </a:r>
            <a:r>
              <a:rPr lang="en-US" dirty="0" smtClean="0">
                <a:latin typeface="Cambria" pitchFamily="18" charset="0"/>
                <a:sym typeface="Wingdings" pitchFamily="2" charset="2"/>
              </a:rPr>
              <a:t>    (</a:t>
            </a:r>
            <a:r>
              <a:rPr lang="el-GR" dirty="0" smtClean="0">
                <a:latin typeface="Cambria" pitchFamily="18" charset="0"/>
                <a:sym typeface="Wingdings" pitchFamily="2" charset="2"/>
              </a:rPr>
              <a:t>διαφάνεια </a:t>
            </a:r>
            <a:r>
              <a:rPr lang="en-US" dirty="0" smtClean="0">
                <a:latin typeface="Cambria" pitchFamily="18" charset="0"/>
                <a:sym typeface="Wingdings" pitchFamily="2" charset="2"/>
              </a:rPr>
              <a:t>39)</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Όμως 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(Δ</a:t>
            </a:r>
            <a:r>
              <a:rPr lang="en-US" dirty="0" smtClean="0">
                <a:latin typeface="Cambria" pitchFamily="18" charset="0"/>
                <a:sym typeface="Wingdings" pitchFamily="2" charset="2"/>
              </a:rPr>
              <a:t>z/</a:t>
            </a:r>
            <a:r>
              <a:rPr lang="el-GR" dirty="0" smtClean="0">
                <a:latin typeface="Cambria" pitchFamily="18" charset="0"/>
                <a:sym typeface="Wingdings" pitchFamily="2" charset="2"/>
              </a:rPr>
              <a:t>Δ</a:t>
            </a:r>
            <a:r>
              <a:rPr lang="en-US" dirty="0" smtClean="0">
                <a:latin typeface="Cambria" pitchFamily="18" charset="0"/>
                <a:sym typeface="Wingdings" pitchFamily="2" charset="2"/>
              </a:rPr>
              <a:t>w  </a:t>
            </a:r>
            <a:r>
              <a:rPr lang="el-GR" dirty="0" smtClean="0">
                <a:latin typeface="Cambria" pitchFamily="18" charset="0"/>
                <a:sym typeface="Wingdings" pitchFamily="2" charset="2"/>
              </a:rPr>
              <a:t> και όχι Δ</a:t>
            </a:r>
            <a:r>
              <a:rPr lang="en-US" dirty="0" smtClean="0">
                <a:latin typeface="Cambria" pitchFamily="18" charset="0"/>
                <a:sym typeface="Wingdings" pitchFamily="2" charset="2"/>
              </a:rPr>
              <a:t>z/w</a:t>
            </a:r>
            <a:r>
              <a:rPr lang="el-GR" dirty="0" smtClean="0">
                <a:latin typeface="Cambria" pitchFamily="18" charset="0"/>
                <a:sym typeface="Wingdings" pitchFamily="2" charset="2"/>
              </a:rPr>
              <a:t> όπως στις σελίδες 428-9</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r>
              <a:rPr lang="en-US" dirty="0" smtClean="0">
                <a:latin typeface="Cambria" pitchFamily="18" charset="0"/>
                <a:sym typeface="Wingdings" pitchFamily="2" charset="2"/>
              </a:rPr>
              <a:t> </a:t>
            </a:r>
          </a:p>
          <a:p>
            <a:pPr marL="0" indent="0" algn="just">
              <a:buNone/>
            </a:pPr>
            <a:r>
              <a:rPr lang="el-GR" dirty="0" smtClean="0">
                <a:latin typeface="Cambria" pitchFamily="18" charset="0"/>
                <a:sym typeface="Wingdings" pitchFamily="2" charset="2"/>
              </a:rPr>
              <a:t>Σε κάποιο σημείο </a:t>
            </a:r>
            <a:r>
              <a:rPr lang="en-US" dirty="0" smtClean="0">
                <a:latin typeface="Cambria" pitchFamily="18" charset="0"/>
                <a:sym typeface="Wingdings" pitchFamily="2" charset="2"/>
              </a:rPr>
              <a:t>w* -- </a:t>
            </a:r>
            <a:r>
              <a:rPr lang="en-US" dirty="0" err="1" smtClean="0">
                <a:latin typeface="Cambria" pitchFamily="18" charset="0"/>
                <a:sym typeface="Wingdings" pitchFamily="2" charset="2"/>
              </a:rPr>
              <a:t>ulc</a:t>
            </a:r>
            <a:r>
              <a:rPr lang="en-US" sz="2400" dirty="0" err="1" smtClean="0">
                <a:latin typeface="Cambria" pitchFamily="18" charset="0"/>
                <a:sym typeface="Wingdings" pitchFamily="2" charset="2"/>
              </a:rPr>
              <a:t>min</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r</a:t>
            </a:r>
            <a:r>
              <a:rPr lang="en-US" sz="2400" dirty="0" err="1" smtClean="0">
                <a:latin typeface="Cambria" pitchFamily="18" charset="0"/>
                <a:sym typeface="Wingdings" pitchFamily="2" charset="2"/>
              </a:rPr>
              <a:t>max</a:t>
            </a:r>
            <a:r>
              <a:rPr lang="en-US" sz="2400" dirty="0" smtClean="0">
                <a:latin typeface="Cambria" pitchFamily="18" charset="0"/>
                <a:sym typeface="Wingdings" pitchFamily="2" charset="2"/>
              </a:rPr>
              <a:t>.</a:t>
            </a:r>
            <a:endParaRPr lang="el-GR" sz="2400"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411760" y="198292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995936" y="1849388"/>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452320" y="1922190"/>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839844" y="1849388"/>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835696" y="40050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a:bodyPr>
          <a:lstStyle/>
          <a:p>
            <a:r>
              <a:rPr lang="en-US" sz="3200" b="1" dirty="0">
                <a:solidFill>
                  <a:srgbClr val="FF0000"/>
                </a:solidFill>
                <a:latin typeface="Cambria" pitchFamily="18" charset="0"/>
              </a:rPr>
              <a:t>w</a:t>
            </a:r>
            <a:r>
              <a:rPr lang="en-US" sz="3200" b="1" dirty="0" smtClean="0">
                <a:solidFill>
                  <a:srgbClr val="FF0000"/>
                </a:solidFill>
                <a:latin typeface="Cambria" pitchFamily="18" charset="0"/>
              </a:rPr>
              <a:t>, e, z, z/w, </a:t>
            </a:r>
            <a:r>
              <a:rPr lang="en-US" sz="3200" b="1" dirty="0" err="1" smtClean="0">
                <a:solidFill>
                  <a:srgbClr val="FF0000"/>
                </a:solidFill>
                <a:latin typeface="Cambria" pitchFamily="18" charset="0"/>
              </a:rPr>
              <a:t>ulc</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80221846"/>
              </p:ext>
            </p:extLst>
          </p:nvPr>
        </p:nvGraphicFramePr>
        <p:xfrm>
          <a:off x="323528" y="1052736"/>
          <a:ext cx="8712968" cy="5184573"/>
        </p:xfrm>
        <a:graphic>
          <a:graphicData uri="http://schemas.openxmlformats.org/drawingml/2006/table">
            <a:tbl>
              <a:tblPr firstRow="1" bandRow="1">
                <a:tableStyleId>{5C22544A-7EE6-4342-B048-85BDC9FD1C3A}</a:tableStyleId>
              </a:tblPr>
              <a:tblGrid>
                <a:gridCol w="1584176"/>
                <a:gridCol w="1440160"/>
                <a:gridCol w="1207678"/>
                <a:gridCol w="2248706"/>
                <a:gridCol w="2232248"/>
              </a:tblGrid>
              <a:tr h="984645">
                <a:tc>
                  <a:txBody>
                    <a:bodyPr/>
                    <a:lstStyle/>
                    <a:p>
                      <a:pPr algn="ctr"/>
                      <a:r>
                        <a:rPr lang="el-GR" sz="1600" dirty="0" smtClean="0">
                          <a:latin typeface="Cambria" pitchFamily="18" charset="0"/>
                        </a:rPr>
                        <a:t>Ωρομίσθιο</a:t>
                      </a:r>
                      <a:r>
                        <a:rPr lang="en-US" sz="1600" dirty="0" smtClean="0">
                          <a:latin typeface="Cambria" pitchFamily="18" charset="0"/>
                        </a:rPr>
                        <a:t>,</a:t>
                      </a:r>
                      <a:r>
                        <a:rPr lang="el-GR" sz="1600" dirty="0" smtClean="0">
                          <a:latin typeface="Cambria" pitchFamily="18" charset="0"/>
                        </a:rPr>
                        <a:t> </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 ανά ώρα, </a:t>
                      </a:r>
                      <a:r>
                        <a:rPr lang="en-US" sz="1600" dirty="0" smtClean="0">
                          <a:latin typeface="Cambria" pitchFamily="18" charset="0"/>
                        </a:rPr>
                        <a:t>z</a:t>
                      </a:r>
                      <a:endParaRPr lang="el-GR" sz="1600" dirty="0">
                        <a:latin typeface="Cambria" pitchFamily="18" charset="0"/>
                      </a:endParaRPr>
                    </a:p>
                  </a:txBody>
                  <a:tcPr/>
                </a:tc>
                <a:tc>
                  <a:txBody>
                    <a:bodyPr/>
                    <a:lstStyle/>
                    <a:p>
                      <a:pPr algn="ctr"/>
                      <a:r>
                        <a:rPr lang="el-GR" sz="1600" dirty="0" smtClean="0">
                          <a:latin typeface="Cambria" pitchFamily="18" charset="0"/>
                        </a:rPr>
                        <a:t>Δ</a:t>
                      </a:r>
                      <a:r>
                        <a:rPr lang="en-US" sz="1600" dirty="0" smtClean="0">
                          <a:latin typeface="Cambria" pitchFamily="18" charset="0"/>
                        </a:rPr>
                        <a:t>z/</a:t>
                      </a:r>
                      <a:r>
                        <a:rPr lang="el-GR" sz="1600" dirty="0" smtClean="0">
                          <a:latin typeface="Cambria" pitchFamily="18" charset="0"/>
                        </a:rPr>
                        <a:t>Δ</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a:t>
                      </a:r>
                      <a:r>
                        <a:rPr lang="el-GR" sz="1600" baseline="0" dirty="0" smtClean="0">
                          <a:latin typeface="Cambria" pitchFamily="18" charset="0"/>
                        </a:rPr>
                        <a:t> ανά δολάριο καταβαλλόμενου μισθού, </a:t>
                      </a:r>
                      <a:r>
                        <a:rPr lang="en-US" sz="1600" baseline="0" dirty="0" smtClean="0">
                          <a:latin typeface="Cambria" pitchFamily="18" charset="0"/>
                        </a:rPr>
                        <a:t>z/w</a:t>
                      </a:r>
                      <a:endParaRPr lang="el-GR" sz="1600" dirty="0">
                        <a:latin typeface="Cambria" pitchFamily="18" charset="0"/>
                      </a:endParaRPr>
                    </a:p>
                  </a:txBody>
                  <a:tcPr/>
                </a:tc>
                <a:tc>
                  <a:txBody>
                    <a:bodyPr/>
                    <a:lstStyle/>
                    <a:p>
                      <a:pPr algn="ctr"/>
                      <a:r>
                        <a:rPr lang="el-GR" sz="1600" dirty="0" smtClean="0">
                          <a:latin typeface="Cambria" pitchFamily="18" charset="0"/>
                        </a:rPr>
                        <a:t>Μοναδιαίο κόστος εργασίας, </a:t>
                      </a:r>
                      <a:r>
                        <a:rPr lang="en-US" sz="1600" dirty="0" err="1" smtClean="0">
                          <a:latin typeface="Cambria" pitchFamily="18" charset="0"/>
                        </a:rPr>
                        <a:t>ulc</a:t>
                      </a:r>
                      <a:r>
                        <a:rPr lang="en-US" sz="1600" dirty="0" smtClean="0">
                          <a:latin typeface="Cambria" pitchFamily="18" charset="0"/>
                        </a:rPr>
                        <a:t> = w/z</a:t>
                      </a:r>
                      <a:endParaRPr lang="el-GR" sz="1600" dirty="0">
                        <a:latin typeface="Cambria" pitchFamily="18" charset="0"/>
                      </a:endParaRPr>
                    </a:p>
                  </a:txBody>
                  <a:tcPr/>
                </a:tc>
              </a:tr>
              <a:tr h="1094049">
                <a:tc>
                  <a:txBody>
                    <a:bodyPr/>
                    <a:lstStyle/>
                    <a:p>
                      <a:pPr algn="ctr"/>
                      <a:r>
                        <a:rPr lang="en-US" dirty="0" smtClean="0">
                          <a:latin typeface="Cambria" pitchFamily="18" charset="0"/>
                        </a:rPr>
                        <a:t>5 </a:t>
                      </a:r>
                      <a:r>
                        <a:rPr lang="el-GR" dirty="0" smtClean="0">
                          <a:latin typeface="Cambria" pitchFamily="18" charset="0"/>
                        </a:rPr>
                        <a:t>δολάρια </a:t>
                      </a:r>
                      <a:r>
                        <a:rPr lang="en-US" dirty="0" smtClean="0">
                          <a:latin typeface="Cambria" pitchFamily="18" charset="0"/>
                        </a:rPr>
                        <a:t>=</a:t>
                      </a:r>
                      <a:r>
                        <a:rPr lang="el-GR" dirty="0" smtClean="0">
                          <a:latin typeface="Cambria" pitchFamily="18" charset="0"/>
                        </a:rPr>
                        <a:t> ημερομίσθιο υποχώρησης</a:t>
                      </a:r>
                      <a:endParaRPr lang="el-GR" dirty="0">
                        <a:latin typeface="Cambria" pitchFamily="18" charset="0"/>
                      </a:endParaRPr>
                    </a:p>
                  </a:txBody>
                  <a:tcPr/>
                </a:tc>
                <a:tc>
                  <a:txBody>
                    <a:bodyPr/>
                    <a:lstStyle/>
                    <a:p>
                      <a:pPr algn="ctr"/>
                      <a:r>
                        <a:rPr lang="el-GR" dirty="0" smtClean="0">
                          <a:latin typeface="Cambria" pitchFamily="18" charset="0"/>
                        </a:rPr>
                        <a:t>20 μονάδες</a:t>
                      </a:r>
                      <a:endParaRPr lang="el-GR" dirty="0">
                        <a:latin typeface="Cambria" pitchFamily="18" charset="0"/>
                      </a:endParaRPr>
                    </a:p>
                  </a:txBody>
                  <a:tcPr/>
                </a:tc>
                <a:tc>
                  <a:txBody>
                    <a:bodyPr/>
                    <a:lstStyle/>
                    <a:p>
                      <a:pPr algn="ctr"/>
                      <a:endParaRPr lang="el-GR" dirty="0">
                        <a:latin typeface="Cambria" pitchFamily="18" charset="0"/>
                      </a:endParaRPr>
                    </a:p>
                  </a:txBody>
                  <a:tcPr/>
                </a:tc>
                <a:tc>
                  <a:txBody>
                    <a:bodyPr/>
                    <a:lstStyle/>
                    <a:p>
                      <a:pPr algn="ctr"/>
                      <a:r>
                        <a:rPr lang="el-GR" dirty="0" smtClean="0">
                          <a:latin typeface="Cambria" pitchFamily="18" charset="0"/>
                        </a:rPr>
                        <a:t>4 μονάδες/δολάριο</a:t>
                      </a:r>
                      <a:endParaRPr lang="el-GR" dirty="0">
                        <a:latin typeface="Cambria" pitchFamily="18" charset="0"/>
                      </a:endParaRPr>
                    </a:p>
                  </a:txBody>
                  <a:tcPr/>
                </a:tc>
                <a:tc>
                  <a:txBody>
                    <a:bodyPr/>
                    <a:lstStyle/>
                    <a:p>
                      <a:pPr algn="ctr"/>
                      <a:r>
                        <a:rPr lang="en-US" dirty="0" smtClean="0">
                          <a:latin typeface="Cambria" pitchFamily="18" charset="0"/>
                        </a:rPr>
                        <a:t>0,25 </a:t>
                      </a:r>
                      <a:r>
                        <a:rPr lang="el-GR" dirty="0" smtClean="0">
                          <a:latin typeface="Cambria" pitchFamily="18" charset="0"/>
                        </a:rPr>
                        <a:t>δολάρια/μονάδα</a:t>
                      </a:r>
                      <a:endParaRPr lang="el-GR" dirty="0">
                        <a:latin typeface="Cambria" pitchFamily="18" charset="0"/>
                      </a:endParaRPr>
                    </a:p>
                  </a:txBody>
                  <a:tcPr/>
                </a:tc>
              </a:tr>
              <a:tr h="443697">
                <a:tc>
                  <a:txBody>
                    <a:bodyPr/>
                    <a:lstStyle/>
                    <a:p>
                      <a:pPr algn="ctr"/>
                      <a:r>
                        <a:rPr lang="el-GR"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34</a:t>
                      </a:r>
                      <a:endParaRPr lang="el-GR" dirty="0">
                        <a:latin typeface="Cambria" pitchFamily="18" charset="0"/>
                      </a:endParaRPr>
                    </a:p>
                  </a:txBody>
                  <a:tcPr/>
                </a:tc>
                <a:tc>
                  <a:txBody>
                    <a:bodyPr/>
                    <a:lstStyle/>
                    <a:p>
                      <a:pPr algn="ctr"/>
                      <a:r>
                        <a:rPr lang="en-US" dirty="0" smtClean="0">
                          <a:latin typeface="Cambria" pitchFamily="18" charset="0"/>
                        </a:rPr>
                        <a:t>14</a:t>
                      </a:r>
                      <a:endParaRPr lang="el-GR" dirty="0">
                        <a:latin typeface="Cambria" pitchFamily="18" charset="0"/>
                      </a:endParaRPr>
                    </a:p>
                  </a:txBody>
                  <a:tcPr/>
                </a:tc>
                <a:tc>
                  <a:txBody>
                    <a:bodyPr/>
                    <a:lstStyle/>
                    <a:p>
                      <a:pPr algn="ctr"/>
                      <a:r>
                        <a:rPr lang="el-GR" dirty="0" smtClean="0">
                          <a:latin typeface="Cambria" pitchFamily="18" charset="0"/>
                        </a:rPr>
                        <a:t>5,7</a:t>
                      </a:r>
                      <a:endParaRPr lang="el-GR" dirty="0">
                        <a:latin typeface="Cambria" pitchFamily="18" charset="0"/>
                      </a:endParaRPr>
                    </a:p>
                  </a:txBody>
                  <a:tcPr/>
                </a:tc>
                <a:tc>
                  <a:txBody>
                    <a:bodyPr/>
                    <a:lstStyle/>
                    <a:p>
                      <a:pPr algn="ctr"/>
                      <a:r>
                        <a:rPr lang="el-GR" dirty="0" smtClean="0">
                          <a:latin typeface="Cambria" pitchFamily="18" charset="0"/>
                        </a:rPr>
                        <a:t>0,176</a:t>
                      </a:r>
                      <a:endParaRPr lang="el-GR" dirty="0">
                        <a:latin typeface="Cambria" pitchFamily="18" charset="0"/>
                      </a:endParaRPr>
                    </a:p>
                  </a:txBody>
                  <a:tcPr/>
                </a:tc>
              </a:tr>
              <a:tr h="443697">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46</a:t>
                      </a:r>
                      <a:endParaRPr lang="el-GR" dirty="0">
                        <a:latin typeface="Cambria" pitchFamily="18" charset="0"/>
                      </a:endParaRPr>
                    </a:p>
                  </a:txBody>
                  <a:tcPr/>
                </a:tc>
                <a:tc>
                  <a:txBody>
                    <a:bodyPr/>
                    <a:lstStyle/>
                    <a:p>
                      <a:pPr algn="ctr"/>
                      <a:r>
                        <a:rPr lang="en-US"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6,6</a:t>
                      </a:r>
                      <a:endParaRPr lang="el-GR" dirty="0">
                        <a:latin typeface="Cambria" pitchFamily="18" charset="0"/>
                      </a:endParaRPr>
                    </a:p>
                  </a:txBody>
                  <a:tcPr/>
                </a:tc>
                <a:tc>
                  <a:txBody>
                    <a:bodyPr/>
                    <a:lstStyle/>
                    <a:p>
                      <a:pPr algn="ctr"/>
                      <a:r>
                        <a:rPr lang="el-GR" dirty="0" smtClean="0">
                          <a:latin typeface="Cambria" pitchFamily="18" charset="0"/>
                        </a:rPr>
                        <a:t>0,152</a:t>
                      </a:r>
                      <a:endParaRPr lang="el-GR" dirty="0">
                        <a:latin typeface="Cambria" pitchFamily="18" charset="0"/>
                      </a:endParaRPr>
                    </a:p>
                  </a:txBody>
                  <a:tcPr/>
                </a:tc>
              </a:tr>
              <a:tr h="443697">
                <a:tc>
                  <a:txBody>
                    <a:bodyPr/>
                    <a:lstStyle/>
                    <a:p>
                      <a:pPr algn="ctr"/>
                      <a:r>
                        <a:rPr lang="el-GR" dirty="0" smtClean="0">
                          <a:latin typeface="Cambria" pitchFamily="18" charset="0"/>
                        </a:rPr>
                        <a:t>8</a:t>
                      </a:r>
                      <a:endParaRPr lang="el-GR" dirty="0">
                        <a:latin typeface="Cambria" pitchFamily="18" charset="0"/>
                      </a:endParaRPr>
                    </a:p>
                  </a:txBody>
                  <a:tcPr/>
                </a:tc>
                <a:tc>
                  <a:txBody>
                    <a:bodyPr/>
                    <a:lstStyle/>
                    <a:p>
                      <a:pPr algn="ctr"/>
                      <a:r>
                        <a:rPr lang="el-GR" dirty="0" smtClean="0">
                          <a:latin typeface="Cambria" pitchFamily="18" charset="0"/>
                        </a:rPr>
                        <a:t>56</a:t>
                      </a:r>
                      <a:endParaRPr lang="el-GR" dirty="0">
                        <a:latin typeface="Cambria" pitchFamily="18" charset="0"/>
                      </a:endParaRPr>
                    </a:p>
                  </a:txBody>
                  <a:tcPr/>
                </a:tc>
                <a:tc>
                  <a:txBody>
                    <a:bodyPr/>
                    <a:lstStyle/>
                    <a:p>
                      <a:pPr algn="ctr"/>
                      <a:r>
                        <a:rPr lang="en-US"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b="1" dirty="0" smtClean="0">
                          <a:latin typeface="Cambria" pitchFamily="18" charset="0"/>
                        </a:rPr>
                        <a:t>9</a:t>
                      </a:r>
                      <a:endParaRPr lang="el-GR" b="1" dirty="0">
                        <a:latin typeface="Cambria" pitchFamily="18" charset="0"/>
                      </a:endParaRPr>
                    </a:p>
                  </a:txBody>
                  <a:tcPr/>
                </a:tc>
                <a:tc>
                  <a:txBody>
                    <a:bodyPr/>
                    <a:lstStyle/>
                    <a:p>
                      <a:pPr algn="ctr"/>
                      <a:r>
                        <a:rPr lang="el-GR" b="1" dirty="0" smtClean="0">
                          <a:latin typeface="Cambria" pitchFamily="18" charset="0"/>
                        </a:rPr>
                        <a:t>64</a:t>
                      </a:r>
                      <a:endParaRPr lang="el-GR" b="1" dirty="0">
                        <a:latin typeface="Cambria" pitchFamily="18" charset="0"/>
                      </a:endParaRPr>
                    </a:p>
                  </a:txBody>
                  <a:tcPr/>
                </a:tc>
                <a:tc>
                  <a:txBody>
                    <a:bodyPr/>
                    <a:lstStyle/>
                    <a:p>
                      <a:pPr algn="ctr"/>
                      <a:r>
                        <a:rPr lang="en-US" b="1" dirty="0" smtClean="0">
                          <a:latin typeface="Cambria" pitchFamily="18" charset="0"/>
                        </a:rPr>
                        <a:t>8</a:t>
                      </a:r>
                      <a:endParaRPr lang="el-GR" b="1" dirty="0">
                        <a:latin typeface="Cambria" pitchFamily="18" charset="0"/>
                      </a:endParaRPr>
                    </a:p>
                  </a:txBody>
                  <a:tcPr/>
                </a:tc>
                <a:tc>
                  <a:txBody>
                    <a:bodyPr/>
                    <a:lstStyle/>
                    <a:p>
                      <a:pPr algn="ctr"/>
                      <a:r>
                        <a:rPr lang="el-GR" b="1" dirty="0" smtClean="0">
                          <a:latin typeface="Cambria" pitchFamily="18" charset="0"/>
                        </a:rPr>
                        <a:t>7,1</a:t>
                      </a:r>
                      <a:endParaRPr lang="el-GR" b="1" dirty="0">
                        <a:latin typeface="Cambria" pitchFamily="18" charset="0"/>
                      </a:endParaRPr>
                    </a:p>
                  </a:txBody>
                  <a:tcPr/>
                </a:tc>
                <a:tc>
                  <a:txBody>
                    <a:bodyPr/>
                    <a:lstStyle/>
                    <a:p>
                      <a:pPr algn="ctr"/>
                      <a:r>
                        <a:rPr lang="el-GR" b="1" dirty="0" smtClean="0">
                          <a:latin typeface="Cambria" pitchFamily="18" charset="0"/>
                        </a:rPr>
                        <a:t>0,141</a:t>
                      </a:r>
                      <a:endParaRPr lang="el-GR" b="1" dirty="0">
                        <a:latin typeface="Cambria" pitchFamily="18" charset="0"/>
                      </a:endParaRPr>
                    </a:p>
                  </a:txBody>
                  <a:tcPr/>
                </a:tc>
              </a:tr>
              <a:tr h="443697">
                <a:tc>
                  <a:txBody>
                    <a:bodyPr/>
                    <a:lstStyle/>
                    <a:p>
                      <a:pPr algn="ctr"/>
                      <a:r>
                        <a:rPr lang="el-GR"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70</a:t>
                      </a:r>
                      <a:endParaRPr lang="el-GR" dirty="0">
                        <a:latin typeface="Cambria" pitchFamily="18" charset="0"/>
                      </a:endParaRPr>
                    </a:p>
                  </a:txBody>
                  <a:tcPr/>
                </a:tc>
                <a:tc>
                  <a:txBody>
                    <a:bodyPr/>
                    <a:lstStyle/>
                    <a:p>
                      <a:pPr algn="ctr"/>
                      <a:r>
                        <a:rPr lang="en-US"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dirty="0" smtClean="0">
                          <a:latin typeface="Cambria" pitchFamily="18" charset="0"/>
                        </a:rPr>
                        <a:t>11</a:t>
                      </a:r>
                      <a:endParaRPr lang="el-GR" dirty="0">
                        <a:latin typeface="Cambria" pitchFamily="18" charset="0"/>
                      </a:endParaRPr>
                    </a:p>
                  </a:txBody>
                  <a:tcPr/>
                </a:tc>
                <a:tc>
                  <a:txBody>
                    <a:bodyPr/>
                    <a:lstStyle/>
                    <a:p>
                      <a:pPr algn="ctr"/>
                      <a:r>
                        <a:rPr lang="el-GR" dirty="0" smtClean="0">
                          <a:latin typeface="Cambria" pitchFamily="18" charset="0"/>
                        </a:rPr>
                        <a:t>74</a:t>
                      </a:r>
                      <a:endParaRPr lang="el-GR" dirty="0">
                        <a:latin typeface="Cambria" pitchFamily="18" charset="0"/>
                      </a:endParaRPr>
                    </a:p>
                  </a:txBody>
                  <a:tcPr/>
                </a:tc>
                <a:tc>
                  <a:txBody>
                    <a:bodyPr/>
                    <a:lstStyle/>
                    <a:p>
                      <a:pPr algn="ctr"/>
                      <a:r>
                        <a:rPr lang="en-US" dirty="0" smtClean="0">
                          <a:latin typeface="Cambria" pitchFamily="18" charset="0"/>
                        </a:rPr>
                        <a:t>4</a:t>
                      </a:r>
                      <a:endParaRPr lang="el-GR" dirty="0">
                        <a:latin typeface="Cambria" pitchFamily="18" charset="0"/>
                      </a:endParaRPr>
                    </a:p>
                  </a:txBody>
                  <a:tcPr/>
                </a:tc>
                <a:tc>
                  <a:txBody>
                    <a:bodyPr/>
                    <a:lstStyle/>
                    <a:p>
                      <a:pPr algn="ctr"/>
                      <a:r>
                        <a:rPr lang="el-GR" dirty="0" smtClean="0">
                          <a:latin typeface="Cambria" pitchFamily="18" charset="0"/>
                        </a:rPr>
                        <a:t>6,7</a:t>
                      </a:r>
                      <a:endParaRPr lang="el-GR" dirty="0">
                        <a:latin typeface="Cambria" pitchFamily="18" charset="0"/>
                      </a:endParaRPr>
                    </a:p>
                  </a:txBody>
                  <a:tcPr/>
                </a:tc>
                <a:tc>
                  <a:txBody>
                    <a:bodyPr/>
                    <a:lstStyle/>
                    <a:p>
                      <a:pPr algn="ctr"/>
                      <a:r>
                        <a:rPr lang="el-GR" dirty="0" smtClean="0">
                          <a:latin typeface="Cambria" pitchFamily="18" charset="0"/>
                        </a:rPr>
                        <a:t>0,149</a:t>
                      </a:r>
                      <a:endParaRPr lang="el-GR" dirty="0">
                        <a:latin typeface="Cambria" pitchFamily="18" charset="0"/>
                      </a:endParaRPr>
                    </a:p>
                  </a:txBody>
                  <a:tcPr/>
                </a:tc>
              </a:tr>
              <a:tr h="443697">
                <a:tc>
                  <a:txBody>
                    <a:bodyPr/>
                    <a:lstStyle/>
                    <a:p>
                      <a:pPr algn="ctr"/>
                      <a:r>
                        <a:rPr lang="el-GR"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76</a:t>
                      </a:r>
                      <a:endParaRPr lang="el-GR" dirty="0">
                        <a:latin typeface="Cambria" pitchFamily="18" charset="0"/>
                      </a:endParaRPr>
                    </a:p>
                  </a:txBody>
                  <a:tcPr/>
                </a:tc>
                <a:tc>
                  <a:txBody>
                    <a:bodyPr/>
                    <a:lstStyle/>
                    <a:p>
                      <a:pPr algn="ctr"/>
                      <a:r>
                        <a:rPr lang="en-US" dirty="0" smtClean="0">
                          <a:latin typeface="Cambria" pitchFamily="18" charset="0"/>
                        </a:rPr>
                        <a:t>2</a:t>
                      </a:r>
                      <a:endParaRPr lang="el-GR" dirty="0">
                        <a:latin typeface="Cambria" pitchFamily="18" charset="0"/>
                      </a:endParaRPr>
                    </a:p>
                  </a:txBody>
                  <a:tcPr/>
                </a:tc>
                <a:tc>
                  <a:txBody>
                    <a:bodyPr/>
                    <a:lstStyle/>
                    <a:p>
                      <a:pPr algn="ctr"/>
                      <a:r>
                        <a:rPr lang="el-GR" dirty="0" smtClean="0">
                          <a:latin typeface="Cambria" pitchFamily="18" charset="0"/>
                        </a:rPr>
                        <a:t>6,3</a:t>
                      </a:r>
                      <a:endParaRPr lang="el-GR" dirty="0">
                        <a:latin typeface="Cambria" pitchFamily="18" charset="0"/>
                      </a:endParaRPr>
                    </a:p>
                  </a:txBody>
                  <a:tcPr/>
                </a:tc>
                <a:tc>
                  <a:txBody>
                    <a:bodyPr/>
                    <a:lstStyle/>
                    <a:p>
                      <a:pPr algn="ctr"/>
                      <a:r>
                        <a:rPr lang="el-GR" dirty="0" smtClean="0">
                          <a:latin typeface="Cambria" pitchFamily="18" charset="0"/>
                        </a:rPr>
                        <a:t>0,158</a:t>
                      </a:r>
                      <a:endParaRPr lang="el-GR" dirty="0">
                        <a:latin typeface="Cambria" pitchFamily="18" charset="0"/>
                      </a:endParaRPr>
                    </a:p>
                  </a:txBody>
                  <a:tcPr/>
                </a:tc>
              </a:tr>
            </a:tbl>
          </a:graphicData>
        </a:graphic>
      </p:graphicFrame>
    </p:spTree>
    <p:extLst>
      <p:ext uri="{BB962C8B-B14F-4D97-AF65-F5344CB8AC3E}">
        <p14:creationId xmlns:p14="http://schemas.microsoft.com/office/powerpoint/2010/main" val="371394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568952" cy="5616624"/>
          </a:xfrm>
          <a:ln>
            <a:solidFill>
              <a:schemeClr val="bg1"/>
            </a:solidFill>
          </a:ln>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323528" y="5985284"/>
            <a:ext cx="3168352" cy="540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b="1" dirty="0" smtClean="0">
                <a:latin typeface="Cambria" pitchFamily="18" charset="0"/>
              </a:rPr>
              <a:t>w-</a:t>
            </a:r>
            <a:endParaRPr lang="el-GR" b="1" dirty="0">
              <a:latin typeface="Cambria" pitchFamily="18" charset="0"/>
            </a:endParaRPr>
          </a:p>
        </p:txBody>
      </p:sp>
      <p:sp>
        <p:nvSpPr>
          <p:cNvPr id="19" name="Ορθογώνιο 18"/>
          <p:cNvSpPr/>
          <p:nvPr/>
        </p:nvSpPr>
        <p:spPr>
          <a:xfrm>
            <a:off x="6804248" y="1556792"/>
            <a:ext cx="233975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a:t>
            </a:r>
            <a:r>
              <a:rPr lang="el-GR" dirty="0">
                <a:latin typeface="Cambria" pitchFamily="18" charset="0"/>
              </a:rPr>
              <a:t>Ε</a:t>
            </a:r>
            <a:r>
              <a:rPr lang="el-GR" dirty="0" smtClean="0">
                <a:latin typeface="Cambria" pitchFamily="18" charset="0"/>
              </a:rPr>
              <a:t>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60737" y="5675312"/>
            <a:ext cx="942206" cy="324036"/>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4219576" y="3861048"/>
            <a:ext cx="305556" cy="1800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8" name="Ορθογώνιο 7"/>
          <p:cNvSpPr/>
          <p:nvPr/>
        </p:nvSpPr>
        <p:spPr>
          <a:xfrm>
            <a:off x="5424487" y="2657474"/>
            <a:ext cx="443656" cy="411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5" name="Ορθογώνιο 14"/>
          <p:cNvSpPr/>
          <p:nvPr/>
        </p:nvSpPr>
        <p:spPr>
          <a:xfrm>
            <a:off x="6012160" y="2492896"/>
            <a:ext cx="2952328" cy="3024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l-GR" dirty="0" smtClean="0">
                <a:latin typeface="Cambria" pitchFamily="18" charset="0"/>
              </a:rPr>
              <a:t>Η ΚΑΕ γίνεται όλο και πιο οριζόντια, η κλίση της, Δ</a:t>
            </a:r>
            <a:r>
              <a:rPr lang="en-US" dirty="0" smtClean="0">
                <a:latin typeface="Cambria" pitchFamily="18" charset="0"/>
              </a:rPr>
              <a:t>z/</a:t>
            </a:r>
            <a:r>
              <a:rPr lang="el-GR" dirty="0" smtClean="0">
                <a:latin typeface="Cambria" pitchFamily="18" charset="0"/>
              </a:rPr>
              <a:t>Δ</a:t>
            </a:r>
            <a:r>
              <a:rPr lang="en-US" dirty="0" smtClean="0">
                <a:latin typeface="Cambria" pitchFamily="18" charset="0"/>
              </a:rPr>
              <a:t>w</a:t>
            </a:r>
            <a:r>
              <a:rPr lang="el-GR" dirty="0" smtClean="0">
                <a:latin typeface="Cambria" pitchFamily="18" charset="0"/>
              </a:rPr>
              <a:t> μειώνεται, ενώ ο λόγος </a:t>
            </a:r>
            <a:r>
              <a:rPr lang="en-US" dirty="0" smtClean="0">
                <a:latin typeface="Cambria" pitchFamily="18" charset="0"/>
              </a:rPr>
              <a:t>z/w</a:t>
            </a:r>
            <a:r>
              <a:rPr lang="el-GR" dirty="0" smtClean="0">
                <a:latin typeface="Cambria" pitchFamily="18" charset="0"/>
              </a:rPr>
              <a:t> = 1/</a:t>
            </a:r>
            <a:r>
              <a:rPr lang="en-US" dirty="0" err="1" smtClean="0">
                <a:latin typeface="Cambria" pitchFamily="18" charset="0"/>
              </a:rPr>
              <a:t>ulc</a:t>
            </a:r>
            <a:r>
              <a:rPr lang="el-GR" dirty="0" smtClean="0">
                <a:latin typeface="Cambria" pitchFamily="18" charset="0"/>
              </a:rPr>
              <a:t> αυξάνεται από την αρχή της ΚΑΕ μέχρι το σημείο Β </a:t>
            </a:r>
            <a:r>
              <a:rPr lang="en-US" dirty="0" smtClean="0">
                <a:latin typeface="Cambria" pitchFamily="18" charset="0"/>
              </a:rPr>
              <a:t>(</a:t>
            </a:r>
            <a:r>
              <a:rPr lang="el-GR" dirty="0" smtClean="0">
                <a:latin typeface="Cambria" pitchFamily="18" charset="0"/>
              </a:rPr>
              <a:t>με </a:t>
            </a:r>
            <a:r>
              <a:rPr lang="en-US" dirty="0" smtClean="0">
                <a:latin typeface="Cambria" pitchFamily="18" charset="0"/>
              </a:rPr>
              <a:t>w* </a:t>
            </a:r>
            <a:r>
              <a:rPr lang="el-GR" dirty="0" smtClean="0">
                <a:latin typeface="Cambria" pitchFamily="18" charset="0"/>
              </a:rPr>
              <a:t>και </a:t>
            </a:r>
            <a:r>
              <a:rPr lang="en-US" dirty="0" smtClean="0">
                <a:latin typeface="Cambria" pitchFamily="18" charset="0"/>
              </a:rPr>
              <a:t>e*) </a:t>
            </a:r>
            <a:r>
              <a:rPr lang="el-GR" dirty="0" smtClean="0">
                <a:latin typeface="Cambria" pitchFamily="18" charset="0"/>
              </a:rPr>
              <a:t>όπου μεγιστοποιείται, δηλαδή ελαχιστοποιείται το </a:t>
            </a:r>
            <a:r>
              <a:rPr lang="en-US" dirty="0" err="1" smtClean="0">
                <a:latin typeface="Cambria" pitchFamily="18" charset="0"/>
              </a:rPr>
              <a:t>ulc</a:t>
            </a:r>
            <a:r>
              <a:rPr lang="en-US" dirty="0" smtClean="0">
                <a:latin typeface="Cambria" pitchFamily="18" charset="0"/>
              </a:rPr>
              <a:t> </a:t>
            </a:r>
            <a:r>
              <a:rPr lang="el-GR" dirty="0" smtClean="0">
                <a:latin typeface="Cambria" pitchFamily="18" charset="0"/>
              </a:rPr>
              <a:t>και μεγιστοποιείται το ποσοστό κέρδους, </a:t>
            </a:r>
            <a:r>
              <a:rPr lang="en-US" dirty="0" smtClean="0">
                <a:latin typeface="Cambria" pitchFamily="18" charset="0"/>
              </a:rPr>
              <a:t>r.</a:t>
            </a:r>
            <a:endParaRPr lang="el-GR" dirty="0">
              <a:latin typeface="Cambria" pitchFamily="18" charset="0"/>
            </a:endParaRPr>
          </a:p>
        </p:txBody>
      </p:sp>
      <p:sp>
        <p:nvSpPr>
          <p:cNvPr id="17" name="Ορθογώνιο 16"/>
          <p:cNvSpPr/>
          <p:nvPr/>
        </p:nvSpPr>
        <p:spPr>
          <a:xfrm>
            <a:off x="4932040" y="5999348"/>
            <a:ext cx="1080120" cy="52599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t>
            </a:r>
            <a:r>
              <a:rPr lang="el-GR" dirty="0" smtClean="0"/>
              <a:t>&gt;</a:t>
            </a:r>
            <a:r>
              <a:rPr lang="en-US" dirty="0" smtClean="0"/>
              <a:t>w-</a:t>
            </a:r>
            <a:endParaRPr lang="el-GR" dirty="0"/>
          </a:p>
        </p:txBody>
      </p:sp>
      <p:sp>
        <p:nvSpPr>
          <p:cNvPr id="21" name="Ορθογώνιο 20"/>
          <p:cNvSpPr/>
          <p:nvPr/>
        </p:nvSpPr>
        <p:spPr>
          <a:xfrm>
            <a:off x="179512" y="2348880"/>
            <a:ext cx="576064" cy="576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e*f</a:t>
            </a:r>
            <a:endParaRPr lang="el-GR" dirty="0"/>
          </a:p>
        </p:txBody>
      </p:sp>
      <p:cxnSp>
        <p:nvCxnSpPr>
          <p:cNvPr id="27" name="Ευθεία γραμμή σύνδεσης 26"/>
          <p:cNvCxnSpPr/>
          <p:nvPr/>
        </p:nvCxnSpPr>
        <p:spPr>
          <a:xfrm flipH="1">
            <a:off x="4219575" y="3822005"/>
            <a:ext cx="1" cy="177142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453208" y="3822005"/>
            <a:ext cx="2766368" cy="3904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3923928" y="5675312"/>
            <a:ext cx="720080" cy="3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$6</a:t>
            </a:r>
            <a:endParaRPr lang="el-GR" dirty="0">
              <a:latin typeface="Cambria" pitchFamily="18" charset="0"/>
            </a:endParaRPr>
          </a:p>
        </p:txBody>
      </p:sp>
      <p:sp>
        <p:nvSpPr>
          <p:cNvPr id="33" name="Ορθογώνιο 32"/>
          <p:cNvSpPr/>
          <p:nvPr/>
        </p:nvSpPr>
        <p:spPr>
          <a:xfrm>
            <a:off x="539552" y="3717032"/>
            <a:ext cx="79208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30kg</a:t>
            </a:r>
            <a:endParaRPr lang="el-GR" dirty="0">
              <a:latin typeface="Cambria" pitchFamily="18" charset="0"/>
            </a:endParaRPr>
          </a:p>
        </p:txBody>
      </p:sp>
    </p:spTree>
    <p:extLst>
      <p:ext uri="{BB962C8B-B14F-4D97-AF65-F5344CB8AC3E}">
        <p14:creationId xmlns:p14="http://schemas.microsoft.com/office/powerpoint/2010/main" val="85930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600" b="1" dirty="0" smtClean="0">
                <a:solidFill>
                  <a:srgbClr val="FF0000"/>
                </a:solidFill>
                <a:latin typeface="Cambria" pitchFamily="18" charset="0"/>
              </a:rPr>
              <a:t>z/w </a:t>
            </a:r>
            <a:r>
              <a:rPr lang="el-GR" sz="3600" b="1" dirty="0" smtClean="0">
                <a:solidFill>
                  <a:srgbClr val="FF0000"/>
                </a:solidFill>
                <a:latin typeface="Cambria" pitchFamily="18" charset="0"/>
              </a:rPr>
              <a:t>και </a:t>
            </a:r>
            <a:r>
              <a:rPr lang="en-US" sz="3600" b="1" dirty="0" err="1" smtClean="0">
                <a:solidFill>
                  <a:srgbClr val="FF0000"/>
                </a:solidFill>
                <a:latin typeface="Cambria" pitchFamily="18" charset="0"/>
              </a:rPr>
              <a:t>ulc</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84976"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0</a:t>
            </a:r>
            <a:endParaRPr lang="el-GR" dirty="0"/>
          </a:p>
          <a:p>
            <a:pPr marL="0" indent="0">
              <a:buNone/>
            </a:pPr>
            <a:endParaRPr lang="el-GR" dirty="0"/>
          </a:p>
        </p:txBody>
      </p:sp>
      <p:cxnSp>
        <p:nvCxnSpPr>
          <p:cNvPr id="5" name="Ευθεία γραμμή σύνδεσης 4"/>
          <p:cNvCxnSpPr/>
          <p:nvPr/>
        </p:nvCxnSpPr>
        <p:spPr>
          <a:xfrm flipH="1">
            <a:off x="1763688" y="1393701"/>
            <a:ext cx="72008" cy="388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737792" y="5283596"/>
            <a:ext cx="5472608" cy="38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6181" y="3610694"/>
            <a:ext cx="3604381" cy="170070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799692" y="1592796"/>
            <a:ext cx="4727188" cy="367307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1043608" y="1393701"/>
            <a:ext cx="756084" cy="3071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itchFamily="18" charset="0"/>
              </a:rPr>
              <a:t>e</a:t>
            </a:r>
            <a:r>
              <a:rPr lang="en-US" sz="2000" dirty="0" err="1" smtClean="0">
                <a:latin typeface="Cambria" pitchFamily="18" charset="0"/>
              </a:rPr>
              <a:t>f</a:t>
            </a:r>
            <a:r>
              <a:rPr lang="en-US" sz="2000" dirty="0" smtClean="0">
                <a:latin typeface="Cambria" pitchFamily="18" charset="0"/>
              </a:rPr>
              <a:t>=z</a:t>
            </a:r>
            <a:endParaRPr lang="el-GR" sz="2000" dirty="0">
              <a:latin typeface="Cambria" pitchFamily="18" charset="0"/>
            </a:endParaRPr>
          </a:p>
        </p:txBody>
      </p:sp>
      <p:sp>
        <p:nvSpPr>
          <p:cNvPr id="17" name="Ορθογώνιο 16"/>
          <p:cNvSpPr/>
          <p:nvPr/>
        </p:nvSpPr>
        <p:spPr>
          <a:xfrm>
            <a:off x="7236296" y="5445224"/>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sz="2000" dirty="0">
              <a:latin typeface="Cambria" pitchFamily="18" charset="0"/>
            </a:endParaRPr>
          </a:p>
        </p:txBody>
      </p:sp>
      <p:sp>
        <p:nvSpPr>
          <p:cNvPr id="4" name="Ορθογώνιο 3"/>
          <p:cNvSpPr/>
          <p:nvPr/>
        </p:nvSpPr>
        <p:spPr>
          <a:xfrm>
            <a:off x="6588224" y="1052736"/>
            <a:ext cx="2304256" cy="16561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1 = </a:t>
            </a:r>
            <a:r>
              <a:rPr lang="en-US" dirty="0" smtClean="0">
                <a:latin typeface="Cambria" pitchFamily="18" charset="0"/>
              </a:rPr>
              <a:t>z/w = </a:t>
            </a:r>
            <a:r>
              <a:rPr lang="en-US" dirty="0" err="1" smtClean="0">
                <a:latin typeface="Cambria" pitchFamily="18" charset="0"/>
              </a:rPr>
              <a:t>ef</a:t>
            </a:r>
            <a:r>
              <a:rPr lang="en-US" dirty="0" smtClean="0">
                <a:latin typeface="Cambria" pitchFamily="18" charset="0"/>
              </a:rPr>
              <a:t>/w</a:t>
            </a:r>
          </a:p>
          <a:p>
            <a:pPr algn="ctr"/>
            <a:r>
              <a:rPr lang="el-GR" dirty="0" smtClean="0">
                <a:latin typeface="Cambria" pitchFamily="18" charset="0"/>
              </a:rPr>
              <a:t>Το προϊόν ανά δολάριο του ωρομισθίου είναι μεγαλύτερο</a:t>
            </a:r>
            <a:r>
              <a:rPr lang="en-US" dirty="0" smtClean="0">
                <a:latin typeface="Cambria" pitchFamily="18" charset="0"/>
              </a:rPr>
              <a:t> </a:t>
            </a:r>
            <a:r>
              <a:rPr lang="el-GR" dirty="0" smtClean="0">
                <a:latin typeface="Cambria" pitchFamily="18" charset="0"/>
              </a:rPr>
              <a:t>και το </a:t>
            </a:r>
            <a:r>
              <a:rPr lang="en-US" dirty="0" err="1" smtClean="0">
                <a:latin typeface="Cambria" pitchFamily="18" charset="0"/>
              </a:rPr>
              <a:t>ulc</a:t>
            </a:r>
            <a:r>
              <a:rPr lang="el-GR" dirty="0" smtClean="0">
                <a:latin typeface="Cambria" pitchFamily="18" charset="0"/>
              </a:rPr>
              <a:t> μικρότερο</a:t>
            </a:r>
            <a:endParaRPr lang="el-GR" dirty="0">
              <a:latin typeface="Cambria" pitchFamily="18" charset="0"/>
            </a:endParaRPr>
          </a:p>
        </p:txBody>
      </p:sp>
      <p:sp>
        <p:nvSpPr>
          <p:cNvPr id="7" name="Ορθογώνιο 6"/>
          <p:cNvSpPr/>
          <p:nvPr/>
        </p:nvSpPr>
        <p:spPr>
          <a:xfrm>
            <a:off x="5652120" y="3501008"/>
            <a:ext cx="2736304"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2 </a:t>
            </a:r>
            <a:r>
              <a:rPr lang="el-GR" dirty="0">
                <a:latin typeface="Cambria" pitchFamily="18" charset="0"/>
              </a:rPr>
              <a:t>= </a:t>
            </a:r>
            <a:r>
              <a:rPr lang="en-US" dirty="0">
                <a:latin typeface="Cambria" pitchFamily="18" charset="0"/>
              </a:rPr>
              <a:t>z/w = </a:t>
            </a:r>
            <a:r>
              <a:rPr lang="en-US" dirty="0" err="1">
                <a:latin typeface="Cambria" pitchFamily="18" charset="0"/>
              </a:rPr>
              <a:t>ef</a:t>
            </a:r>
            <a:r>
              <a:rPr lang="en-US" dirty="0">
                <a:latin typeface="Cambria" pitchFamily="18" charset="0"/>
              </a:rPr>
              <a:t>/w</a:t>
            </a:r>
          </a:p>
          <a:p>
            <a:pPr algn="ctr"/>
            <a:r>
              <a:rPr lang="el-GR" dirty="0">
                <a:latin typeface="Cambria" pitchFamily="18" charset="0"/>
              </a:rPr>
              <a:t>Το προϊόν ανά δολάριο του ωρομισθίου είναι </a:t>
            </a:r>
            <a:r>
              <a:rPr lang="el-GR" dirty="0" smtClean="0">
                <a:latin typeface="Cambria" pitchFamily="18" charset="0"/>
              </a:rPr>
              <a:t>μικρότερο</a:t>
            </a:r>
            <a:endParaRPr lang="el-GR" dirty="0">
              <a:latin typeface="Cambria" pitchFamily="18" charset="0"/>
            </a:endParaRPr>
          </a:p>
        </p:txBody>
      </p:sp>
    </p:spTree>
    <p:extLst>
      <p:ext uri="{BB962C8B-B14F-4D97-AF65-F5344CB8AC3E}">
        <p14:creationId xmlns:p14="http://schemas.microsoft.com/office/powerpoint/2010/main" val="241398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000" b="1" dirty="0" smtClean="0">
                <a:solidFill>
                  <a:srgbClr val="FF0000"/>
                </a:solidFill>
                <a:latin typeface="Cambria" pitchFamily="18" charset="0"/>
              </a:rPr>
              <a:t>Η καμπύλη απόσπασης εργασίας και η μεγιστοποίηση των κερδών</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12968" cy="5688632"/>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p>
          <a:p>
            <a:pPr marL="0" indent="0">
              <a:buNone/>
            </a:pPr>
            <a:endParaRPr lang="el-GR" dirty="0"/>
          </a:p>
        </p:txBody>
      </p:sp>
      <p:cxnSp>
        <p:nvCxnSpPr>
          <p:cNvPr id="5" name="Ευθεία γραμμή σύνδεσης 4"/>
          <p:cNvCxnSpPr/>
          <p:nvPr/>
        </p:nvCxnSpPr>
        <p:spPr>
          <a:xfrm flipH="1">
            <a:off x="1403648" y="1268760"/>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403648" y="5835327"/>
            <a:ext cx="6912768" cy="112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683568" y="1268760"/>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a:t>
            </a:r>
            <a:r>
              <a:rPr lang="en-US" dirty="0" err="1" smtClean="0">
                <a:latin typeface="Cambria" pitchFamily="18" charset="0"/>
              </a:rPr>
              <a:t>ef</a:t>
            </a:r>
            <a:endParaRPr lang="el-GR" dirty="0">
              <a:latin typeface="Cambria" pitchFamily="18" charset="0"/>
            </a:endParaRPr>
          </a:p>
        </p:txBody>
      </p:sp>
      <p:sp>
        <p:nvSpPr>
          <p:cNvPr id="10" name="Ορθογώνιο 9"/>
          <p:cNvSpPr/>
          <p:nvPr/>
        </p:nvSpPr>
        <p:spPr>
          <a:xfrm>
            <a:off x="7956376" y="594928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4743450" y="1700808"/>
            <a:ext cx="3572966" cy="3600399"/>
          </a:xfrm>
          <a:custGeom>
            <a:avLst/>
            <a:gdLst>
              <a:gd name="connsiteX0" fmla="*/ 0 w 3571875"/>
              <a:gd name="connsiteY0" fmla="*/ 3468313 h 3468313"/>
              <a:gd name="connsiteX1" fmla="*/ 0 w 3571875"/>
              <a:gd name="connsiteY1" fmla="*/ 3468313 h 3468313"/>
              <a:gd name="connsiteX2" fmla="*/ 38100 w 3571875"/>
              <a:gd name="connsiteY2" fmla="*/ 3373063 h 3468313"/>
              <a:gd name="connsiteX3" fmla="*/ 57150 w 3571875"/>
              <a:gd name="connsiteY3" fmla="*/ 3277813 h 3468313"/>
              <a:gd name="connsiteX4" fmla="*/ 76200 w 3571875"/>
              <a:gd name="connsiteY4" fmla="*/ 3239713 h 3468313"/>
              <a:gd name="connsiteX5" fmla="*/ 95250 w 3571875"/>
              <a:gd name="connsiteY5" fmla="*/ 3182563 h 3468313"/>
              <a:gd name="connsiteX6" fmla="*/ 104775 w 3571875"/>
              <a:gd name="connsiteY6" fmla="*/ 3153988 h 3468313"/>
              <a:gd name="connsiteX7" fmla="*/ 123825 w 3571875"/>
              <a:gd name="connsiteY7" fmla="*/ 3115888 h 3468313"/>
              <a:gd name="connsiteX8" fmla="*/ 161925 w 3571875"/>
              <a:gd name="connsiteY8" fmla="*/ 3020638 h 3468313"/>
              <a:gd name="connsiteX9" fmla="*/ 171450 w 3571875"/>
              <a:gd name="connsiteY9" fmla="*/ 2992063 h 3468313"/>
              <a:gd name="connsiteX10" fmla="*/ 190500 w 3571875"/>
              <a:gd name="connsiteY10" fmla="*/ 2963488 h 3468313"/>
              <a:gd name="connsiteX11" fmla="*/ 200025 w 3571875"/>
              <a:gd name="connsiteY11" fmla="*/ 2934913 h 3468313"/>
              <a:gd name="connsiteX12" fmla="*/ 228600 w 3571875"/>
              <a:gd name="connsiteY12" fmla="*/ 2915863 h 3468313"/>
              <a:gd name="connsiteX13" fmla="*/ 247650 w 3571875"/>
              <a:gd name="connsiteY13" fmla="*/ 2877763 h 3468313"/>
              <a:gd name="connsiteX14" fmla="*/ 285750 w 3571875"/>
              <a:gd name="connsiteY14" fmla="*/ 2820613 h 3468313"/>
              <a:gd name="connsiteX15" fmla="*/ 295275 w 3571875"/>
              <a:gd name="connsiteY15" fmla="*/ 2772988 h 3468313"/>
              <a:gd name="connsiteX16" fmla="*/ 342900 w 3571875"/>
              <a:gd name="connsiteY16" fmla="*/ 2696788 h 3468313"/>
              <a:gd name="connsiteX17" fmla="*/ 352425 w 3571875"/>
              <a:gd name="connsiteY17" fmla="*/ 2668213 h 3468313"/>
              <a:gd name="connsiteX18" fmla="*/ 400050 w 3571875"/>
              <a:gd name="connsiteY18" fmla="*/ 2572963 h 3468313"/>
              <a:gd name="connsiteX19" fmla="*/ 428625 w 3571875"/>
              <a:gd name="connsiteY19" fmla="*/ 2496763 h 3468313"/>
              <a:gd name="connsiteX20" fmla="*/ 466725 w 3571875"/>
              <a:gd name="connsiteY20" fmla="*/ 2439613 h 3468313"/>
              <a:gd name="connsiteX21" fmla="*/ 485775 w 3571875"/>
              <a:gd name="connsiteY21" fmla="*/ 2401513 h 3468313"/>
              <a:gd name="connsiteX22" fmla="*/ 523875 w 3571875"/>
              <a:gd name="connsiteY22" fmla="*/ 2315788 h 3468313"/>
              <a:gd name="connsiteX23" fmla="*/ 533400 w 3571875"/>
              <a:gd name="connsiteY23" fmla="*/ 2287213 h 3468313"/>
              <a:gd name="connsiteX24" fmla="*/ 552450 w 3571875"/>
              <a:gd name="connsiteY24" fmla="*/ 2258638 h 3468313"/>
              <a:gd name="connsiteX25" fmla="*/ 581025 w 3571875"/>
              <a:gd name="connsiteY25" fmla="*/ 2182438 h 3468313"/>
              <a:gd name="connsiteX26" fmla="*/ 590550 w 3571875"/>
              <a:gd name="connsiteY26" fmla="*/ 2144338 h 3468313"/>
              <a:gd name="connsiteX27" fmla="*/ 619125 w 3571875"/>
              <a:gd name="connsiteY27" fmla="*/ 2077663 h 3468313"/>
              <a:gd name="connsiteX28" fmla="*/ 638175 w 3571875"/>
              <a:gd name="connsiteY28" fmla="*/ 2001463 h 3468313"/>
              <a:gd name="connsiteX29" fmla="*/ 676275 w 3571875"/>
              <a:gd name="connsiteY29" fmla="*/ 1925263 h 3468313"/>
              <a:gd name="connsiteX30" fmla="*/ 695325 w 3571875"/>
              <a:gd name="connsiteY30" fmla="*/ 1887163 h 3468313"/>
              <a:gd name="connsiteX31" fmla="*/ 704850 w 3571875"/>
              <a:gd name="connsiteY31" fmla="*/ 1858588 h 3468313"/>
              <a:gd name="connsiteX32" fmla="*/ 742950 w 3571875"/>
              <a:gd name="connsiteY32" fmla="*/ 1810963 h 3468313"/>
              <a:gd name="connsiteX33" fmla="*/ 781050 w 3571875"/>
              <a:gd name="connsiteY33" fmla="*/ 1753813 h 3468313"/>
              <a:gd name="connsiteX34" fmla="*/ 800100 w 3571875"/>
              <a:gd name="connsiteY34" fmla="*/ 1715713 h 3468313"/>
              <a:gd name="connsiteX35" fmla="*/ 828675 w 3571875"/>
              <a:gd name="connsiteY35" fmla="*/ 1687138 h 3468313"/>
              <a:gd name="connsiteX36" fmla="*/ 885825 w 3571875"/>
              <a:gd name="connsiteY36" fmla="*/ 1610938 h 3468313"/>
              <a:gd name="connsiteX37" fmla="*/ 990600 w 3571875"/>
              <a:gd name="connsiteY37" fmla="*/ 1515688 h 3468313"/>
              <a:gd name="connsiteX38" fmla="*/ 1038225 w 3571875"/>
              <a:gd name="connsiteY38" fmla="*/ 1458538 h 3468313"/>
              <a:gd name="connsiteX39" fmla="*/ 1047750 w 3571875"/>
              <a:gd name="connsiteY39" fmla="*/ 1429963 h 3468313"/>
              <a:gd name="connsiteX40" fmla="*/ 1104900 w 3571875"/>
              <a:gd name="connsiteY40" fmla="*/ 1382338 h 3468313"/>
              <a:gd name="connsiteX41" fmla="*/ 1152525 w 3571875"/>
              <a:gd name="connsiteY41" fmla="*/ 1334713 h 3468313"/>
              <a:gd name="connsiteX42" fmla="*/ 1171575 w 3571875"/>
              <a:gd name="connsiteY42" fmla="*/ 1306138 h 3468313"/>
              <a:gd name="connsiteX43" fmla="*/ 1200150 w 3571875"/>
              <a:gd name="connsiteY43" fmla="*/ 1287088 h 3468313"/>
              <a:gd name="connsiteX44" fmla="*/ 1257300 w 3571875"/>
              <a:gd name="connsiteY44" fmla="*/ 1229938 h 3468313"/>
              <a:gd name="connsiteX45" fmla="*/ 1285875 w 3571875"/>
              <a:gd name="connsiteY45" fmla="*/ 1201363 h 3468313"/>
              <a:gd name="connsiteX46" fmla="*/ 1343025 w 3571875"/>
              <a:gd name="connsiteY46" fmla="*/ 1144213 h 3468313"/>
              <a:gd name="connsiteX47" fmla="*/ 1371600 w 3571875"/>
              <a:gd name="connsiteY47" fmla="*/ 1115638 h 3468313"/>
              <a:gd name="connsiteX48" fmla="*/ 1457325 w 3571875"/>
              <a:gd name="connsiteY48" fmla="*/ 1020388 h 3468313"/>
              <a:gd name="connsiteX49" fmla="*/ 1485900 w 3571875"/>
              <a:gd name="connsiteY49" fmla="*/ 1001338 h 3468313"/>
              <a:gd name="connsiteX50" fmla="*/ 1543050 w 3571875"/>
              <a:gd name="connsiteY50" fmla="*/ 944188 h 3468313"/>
              <a:gd name="connsiteX51" fmla="*/ 1609725 w 3571875"/>
              <a:gd name="connsiteY51" fmla="*/ 887038 h 3468313"/>
              <a:gd name="connsiteX52" fmla="*/ 1704975 w 3571875"/>
              <a:gd name="connsiteY52" fmla="*/ 810838 h 3468313"/>
              <a:gd name="connsiteX53" fmla="*/ 1733550 w 3571875"/>
              <a:gd name="connsiteY53" fmla="*/ 791788 h 3468313"/>
              <a:gd name="connsiteX54" fmla="*/ 1762125 w 3571875"/>
              <a:gd name="connsiteY54" fmla="*/ 763213 h 3468313"/>
              <a:gd name="connsiteX55" fmla="*/ 1800225 w 3571875"/>
              <a:gd name="connsiteY55" fmla="*/ 734638 h 3468313"/>
              <a:gd name="connsiteX56" fmla="*/ 1828800 w 3571875"/>
              <a:gd name="connsiteY56" fmla="*/ 696538 h 3468313"/>
              <a:gd name="connsiteX57" fmla="*/ 1857375 w 3571875"/>
              <a:gd name="connsiteY57" fmla="*/ 687013 h 3468313"/>
              <a:gd name="connsiteX58" fmla="*/ 1885950 w 3571875"/>
              <a:gd name="connsiteY58" fmla="*/ 667963 h 3468313"/>
              <a:gd name="connsiteX59" fmla="*/ 1914525 w 3571875"/>
              <a:gd name="connsiteY59" fmla="*/ 658438 h 3468313"/>
              <a:gd name="connsiteX60" fmla="*/ 1943100 w 3571875"/>
              <a:gd name="connsiteY60" fmla="*/ 639388 h 3468313"/>
              <a:gd name="connsiteX61" fmla="*/ 1971675 w 3571875"/>
              <a:gd name="connsiteY61" fmla="*/ 629863 h 3468313"/>
              <a:gd name="connsiteX62" fmla="*/ 2000250 w 3571875"/>
              <a:gd name="connsiteY62" fmla="*/ 610813 h 3468313"/>
              <a:gd name="connsiteX63" fmla="*/ 2038350 w 3571875"/>
              <a:gd name="connsiteY63" fmla="*/ 591763 h 3468313"/>
              <a:gd name="connsiteX64" fmla="*/ 2095500 w 3571875"/>
              <a:gd name="connsiteY64" fmla="*/ 553663 h 3468313"/>
              <a:gd name="connsiteX65" fmla="*/ 2143125 w 3571875"/>
              <a:gd name="connsiteY65" fmla="*/ 534613 h 3468313"/>
              <a:gd name="connsiteX66" fmla="*/ 2171700 w 3571875"/>
              <a:gd name="connsiteY66" fmla="*/ 525088 h 3468313"/>
              <a:gd name="connsiteX67" fmla="*/ 2200275 w 3571875"/>
              <a:gd name="connsiteY67" fmla="*/ 506038 h 3468313"/>
              <a:gd name="connsiteX68" fmla="*/ 2247900 w 3571875"/>
              <a:gd name="connsiteY68" fmla="*/ 486988 h 3468313"/>
              <a:gd name="connsiteX69" fmla="*/ 2333625 w 3571875"/>
              <a:gd name="connsiteY69" fmla="*/ 439363 h 3468313"/>
              <a:gd name="connsiteX70" fmla="*/ 2381250 w 3571875"/>
              <a:gd name="connsiteY70" fmla="*/ 410788 h 3468313"/>
              <a:gd name="connsiteX71" fmla="*/ 2457450 w 3571875"/>
              <a:gd name="connsiteY71" fmla="*/ 353638 h 3468313"/>
              <a:gd name="connsiteX72" fmla="*/ 2514600 w 3571875"/>
              <a:gd name="connsiteY72" fmla="*/ 315538 h 3468313"/>
              <a:gd name="connsiteX73" fmla="*/ 2571750 w 3571875"/>
              <a:gd name="connsiteY73" fmla="*/ 277438 h 3468313"/>
              <a:gd name="connsiteX74" fmla="*/ 2600325 w 3571875"/>
              <a:gd name="connsiteY74" fmla="*/ 248863 h 3468313"/>
              <a:gd name="connsiteX75" fmla="*/ 2628900 w 3571875"/>
              <a:gd name="connsiteY75" fmla="*/ 239338 h 3468313"/>
              <a:gd name="connsiteX76" fmla="*/ 2667000 w 3571875"/>
              <a:gd name="connsiteY76" fmla="*/ 220288 h 3468313"/>
              <a:gd name="connsiteX77" fmla="*/ 2714625 w 3571875"/>
              <a:gd name="connsiteY77" fmla="*/ 210763 h 3468313"/>
              <a:gd name="connsiteX78" fmla="*/ 2743200 w 3571875"/>
              <a:gd name="connsiteY78" fmla="*/ 201238 h 3468313"/>
              <a:gd name="connsiteX79" fmla="*/ 2895600 w 3571875"/>
              <a:gd name="connsiteY79" fmla="*/ 182188 h 3468313"/>
              <a:gd name="connsiteX80" fmla="*/ 2943225 w 3571875"/>
              <a:gd name="connsiteY80" fmla="*/ 172663 h 3468313"/>
              <a:gd name="connsiteX81" fmla="*/ 3048000 w 3571875"/>
              <a:gd name="connsiteY81" fmla="*/ 153613 h 3468313"/>
              <a:gd name="connsiteX82" fmla="*/ 3086100 w 3571875"/>
              <a:gd name="connsiteY82" fmla="*/ 144088 h 3468313"/>
              <a:gd name="connsiteX83" fmla="*/ 3171825 w 3571875"/>
              <a:gd name="connsiteY83" fmla="*/ 125038 h 3468313"/>
              <a:gd name="connsiteX84" fmla="*/ 3267075 w 3571875"/>
              <a:gd name="connsiteY84" fmla="*/ 86938 h 3468313"/>
              <a:gd name="connsiteX85" fmla="*/ 3314700 w 3571875"/>
              <a:gd name="connsiteY85" fmla="*/ 67888 h 3468313"/>
              <a:gd name="connsiteX86" fmla="*/ 3343275 w 3571875"/>
              <a:gd name="connsiteY86" fmla="*/ 58363 h 3468313"/>
              <a:gd name="connsiteX87" fmla="*/ 3371850 w 3571875"/>
              <a:gd name="connsiteY87" fmla="*/ 39313 h 3468313"/>
              <a:gd name="connsiteX88" fmla="*/ 3400425 w 3571875"/>
              <a:gd name="connsiteY88" fmla="*/ 29788 h 3468313"/>
              <a:gd name="connsiteX89" fmla="*/ 3429000 w 3571875"/>
              <a:gd name="connsiteY89" fmla="*/ 10738 h 3468313"/>
              <a:gd name="connsiteX90" fmla="*/ 3571875 w 3571875"/>
              <a:gd name="connsiteY90" fmla="*/ 1213 h 3468313"/>
              <a:gd name="connsiteX91" fmla="*/ 3571875 w 3571875"/>
              <a:gd name="connsiteY91" fmla="*/ 1213 h 3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71875" h="3468313">
                <a:moveTo>
                  <a:pt x="0" y="3468313"/>
                </a:moveTo>
                <a:lnTo>
                  <a:pt x="0" y="3468313"/>
                </a:lnTo>
                <a:cubicBezTo>
                  <a:pt x="12700" y="3436563"/>
                  <a:pt x="27900" y="3405702"/>
                  <a:pt x="38100" y="3373063"/>
                </a:cubicBezTo>
                <a:cubicBezTo>
                  <a:pt x="58676" y="3307220"/>
                  <a:pt x="36909" y="3331789"/>
                  <a:pt x="57150" y="3277813"/>
                </a:cubicBezTo>
                <a:cubicBezTo>
                  <a:pt x="62136" y="3264518"/>
                  <a:pt x="70927" y="3252896"/>
                  <a:pt x="76200" y="3239713"/>
                </a:cubicBezTo>
                <a:cubicBezTo>
                  <a:pt x="83658" y="3221069"/>
                  <a:pt x="88900" y="3201613"/>
                  <a:pt x="95250" y="3182563"/>
                </a:cubicBezTo>
                <a:cubicBezTo>
                  <a:pt x="98425" y="3173038"/>
                  <a:pt x="100285" y="3162968"/>
                  <a:pt x="104775" y="3153988"/>
                </a:cubicBezTo>
                <a:cubicBezTo>
                  <a:pt x="111125" y="3141288"/>
                  <a:pt x="118232" y="3128939"/>
                  <a:pt x="123825" y="3115888"/>
                </a:cubicBezTo>
                <a:cubicBezTo>
                  <a:pt x="137295" y="3084457"/>
                  <a:pt x="151111" y="3053079"/>
                  <a:pt x="161925" y="3020638"/>
                </a:cubicBezTo>
                <a:cubicBezTo>
                  <a:pt x="165100" y="3011113"/>
                  <a:pt x="166960" y="3001043"/>
                  <a:pt x="171450" y="2992063"/>
                </a:cubicBezTo>
                <a:cubicBezTo>
                  <a:pt x="176570" y="2981824"/>
                  <a:pt x="185380" y="2973727"/>
                  <a:pt x="190500" y="2963488"/>
                </a:cubicBezTo>
                <a:cubicBezTo>
                  <a:pt x="194990" y="2954508"/>
                  <a:pt x="193753" y="2942753"/>
                  <a:pt x="200025" y="2934913"/>
                </a:cubicBezTo>
                <a:cubicBezTo>
                  <a:pt x="207176" y="2925974"/>
                  <a:pt x="219075" y="2922213"/>
                  <a:pt x="228600" y="2915863"/>
                </a:cubicBezTo>
                <a:cubicBezTo>
                  <a:pt x="234950" y="2903163"/>
                  <a:pt x="240345" y="2889939"/>
                  <a:pt x="247650" y="2877763"/>
                </a:cubicBezTo>
                <a:cubicBezTo>
                  <a:pt x="259430" y="2858130"/>
                  <a:pt x="285750" y="2820613"/>
                  <a:pt x="285750" y="2820613"/>
                </a:cubicBezTo>
                <a:cubicBezTo>
                  <a:pt x="288925" y="2804738"/>
                  <a:pt x="289262" y="2788019"/>
                  <a:pt x="295275" y="2772988"/>
                </a:cubicBezTo>
                <a:cubicBezTo>
                  <a:pt x="319714" y="2711890"/>
                  <a:pt x="319780" y="2743028"/>
                  <a:pt x="342900" y="2696788"/>
                </a:cubicBezTo>
                <a:cubicBezTo>
                  <a:pt x="347390" y="2687808"/>
                  <a:pt x="348218" y="2677329"/>
                  <a:pt x="352425" y="2668213"/>
                </a:cubicBezTo>
                <a:cubicBezTo>
                  <a:pt x="367301" y="2635983"/>
                  <a:pt x="388825" y="2606639"/>
                  <a:pt x="400050" y="2572963"/>
                </a:cubicBezTo>
                <a:cubicBezTo>
                  <a:pt x="407338" y="2551098"/>
                  <a:pt x="418863" y="2514661"/>
                  <a:pt x="428625" y="2496763"/>
                </a:cubicBezTo>
                <a:cubicBezTo>
                  <a:pt x="439588" y="2476663"/>
                  <a:pt x="456486" y="2460091"/>
                  <a:pt x="466725" y="2439613"/>
                </a:cubicBezTo>
                <a:lnTo>
                  <a:pt x="485775" y="2401513"/>
                </a:lnTo>
                <a:cubicBezTo>
                  <a:pt x="503419" y="2313291"/>
                  <a:pt x="480678" y="2391384"/>
                  <a:pt x="523875" y="2315788"/>
                </a:cubicBezTo>
                <a:cubicBezTo>
                  <a:pt x="528856" y="2307071"/>
                  <a:pt x="528910" y="2296193"/>
                  <a:pt x="533400" y="2287213"/>
                </a:cubicBezTo>
                <a:cubicBezTo>
                  <a:pt x="538520" y="2276974"/>
                  <a:pt x="546100" y="2268163"/>
                  <a:pt x="552450" y="2258638"/>
                </a:cubicBezTo>
                <a:cubicBezTo>
                  <a:pt x="576608" y="2137849"/>
                  <a:pt x="544235" y="2268281"/>
                  <a:pt x="581025" y="2182438"/>
                </a:cubicBezTo>
                <a:cubicBezTo>
                  <a:pt x="586182" y="2170406"/>
                  <a:pt x="586954" y="2156925"/>
                  <a:pt x="590550" y="2144338"/>
                </a:cubicBezTo>
                <a:cubicBezTo>
                  <a:pt x="599893" y="2111636"/>
                  <a:pt x="602192" y="2111530"/>
                  <a:pt x="619125" y="2077663"/>
                </a:cubicBezTo>
                <a:cubicBezTo>
                  <a:pt x="623872" y="2053926"/>
                  <a:pt x="627715" y="2024476"/>
                  <a:pt x="638175" y="2001463"/>
                </a:cubicBezTo>
                <a:cubicBezTo>
                  <a:pt x="649926" y="1975610"/>
                  <a:pt x="663575" y="1950663"/>
                  <a:pt x="676275" y="1925263"/>
                </a:cubicBezTo>
                <a:cubicBezTo>
                  <a:pt x="682625" y="1912563"/>
                  <a:pt x="690835" y="1900633"/>
                  <a:pt x="695325" y="1887163"/>
                </a:cubicBezTo>
                <a:cubicBezTo>
                  <a:pt x="698500" y="1877638"/>
                  <a:pt x="699529" y="1867102"/>
                  <a:pt x="704850" y="1858588"/>
                </a:cubicBezTo>
                <a:cubicBezTo>
                  <a:pt x="715625" y="1841348"/>
                  <a:pt x="730993" y="1827405"/>
                  <a:pt x="742950" y="1810963"/>
                </a:cubicBezTo>
                <a:cubicBezTo>
                  <a:pt x="756416" y="1792447"/>
                  <a:pt x="770811" y="1774291"/>
                  <a:pt x="781050" y="1753813"/>
                </a:cubicBezTo>
                <a:cubicBezTo>
                  <a:pt x="787400" y="1741113"/>
                  <a:pt x="791847" y="1727267"/>
                  <a:pt x="800100" y="1715713"/>
                </a:cubicBezTo>
                <a:cubicBezTo>
                  <a:pt x="807930" y="1704752"/>
                  <a:pt x="820145" y="1697564"/>
                  <a:pt x="828675" y="1687138"/>
                </a:cubicBezTo>
                <a:cubicBezTo>
                  <a:pt x="848780" y="1662565"/>
                  <a:pt x="863374" y="1633389"/>
                  <a:pt x="885825" y="1610938"/>
                </a:cubicBezTo>
                <a:cubicBezTo>
                  <a:pt x="970120" y="1526643"/>
                  <a:pt x="932137" y="1554663"/>
                  <a:pt x="990600" y="1515688"/>
                </a:cubicBezTo>
                <a:cubicBezTo>
                  <a:pt x="1012439" y="1450170"/>
                  <a:pt x="980560" y="1527736"/>
                  <a:pt x="1038225" y="1458538"/>
                </a:cubicBezTo>
                <a:cubicBezTo>
                  <a:pt x="1044653" y="1450825"/>
                  <a:pt x="1042181" y="1438317"/>
                  <a:pt x="1047750" y="1429963"/>
                </a:cubicBezTo>
                <a:cubicBezTo>
                  <a:pt x="1062418" y="1407961"/>
                  <a:pt x="1083815" y="1396395"/>
                  <a:pt x="1104900" y="1382338"/>
                </a:cubicBezTo>
                <a:cubicBezTo>
                  <a:pt x="1124037" y="1324928"/>
                  <a:pt x="1098202" y="1379982"/>
                  <a:pt x="1152525" y="1334713"/>
                </a:cubicBezTo>
                <a:cubicBezTo>
                  <a:pt x="1161319" y="1327384"/>
                  <a:pt x="1163480" y="1314233"/>
                  <a:pt x="1171575" y="1306138"/>
                </a:cubicBezTo>
                <a:cubicBezTo>
                  <a:pt x="1179670" y="1298043"/>
                  <a:pt x="1191594" y="1294693"/>
                  <a:pt x="1200150" y="1287088"/>
                </a:cubicBezTo>
                <a:cubicBezTo>
                  <a:pt x="1220286" y="1269190"/>
                  <a:pt x="1238250" y="1248988"/>
                  <a:pt x="1257300" y="1229938"/>
                </a:cubicBezTo>
                <a:cubicBezTo>
                  <a:pt x="1266825" y="1220413"/>
                  <a:pt x="1278945" y="1212914"/>
                  <a:pt x="1285875" y="1201363"/>
                </a:cubicBezTo>
                <a:cubicBezTo>
                  <a:pt x="1319616" y="1145129"/>
                  <a:pt x="1296887" y="1159592"/>
                  <a:pt x="1343025" y="1144213"/>
                </a:cubicBezTo>
                <a:cubicBezTo>
                  <a:pt x="1352550" y="1134688"/>
                  <a:pt x="1362976" y="1125986"/>
                  <a:pt x="1371600" y="1115638"/>
                </a:cubicBezTo>
                <a:cubicBezTo>
                  <a:pt x="1411587" y="1067653"/>
                  <a:pt x="1372939" y="1076645"/>
                  <a:pt x="1457325" y="1020388"/>
                </a:cubicBezTo>
                <a:cubicBezTo>
                  <a:pt x="1466850" y="1014038"/>
                  <a:pt x="1477344" y="1008943"/>
                  <a:pt x="1485900" y="1001338"/>
                </a:cubicBezTo>
                <a:cubicBezTo>
                  <a:pt x="1506036" y="983440"/>
                  <a:pt x="1520634" y="959132"/>
                  <a:pt x="1543050" y="944188"/>
                </a:cubicBezTo>
                <a:cubicBezTo>
                  <a:pt x="1599188" y="906763"/>
                  <a:pt x="1543733" y="946431"/>
                  <a:pt x="1609725" y="887038"/>
                </a:cubicBezTo>
                <a:cubicBezTo>
                  <a:pt x="1636773" y="862695"/>
                  <a:pt x="1674115" y="832881"/>
                  <a:pt x="1704975" y="810838"/>
                </a:cubicBezTo>
                <a:cubicBezTo>
                  <a:pt x="1714290" y="804184"/>
                  <a:pt x="1724756" y="799117"/>
                  <a:pt x="1733550" y="791788"/>
                </a:cubicBezTo>
                <a:cubicBezTo>
                  <a:pt x="1743898" y="783164"/>
                  <a:pt x="1751898" y="771979"/>
                  <a:pt x="1762125" y="763213"/>
                </a:cubicBezTo>
                <a:cubicBezTo>
                  <a:pt x="1774178" y="752882"/>
                  <a:pt x="1789000" y="745863"/>
                  <a:pt x="1800225" y="734638"/>
                </a:cubicBezTo>
                <a:cubicBezTo>
                  <a:pt x="1811450" y="723413"/>
                  <a:pt x="1816604" y="706701"/>
                  <a:pt x="1828800" y="696538"/>
                </a:cubicBezTo>
                <a:cubicBezTo>
                  <a:pt x="1836513" y="690110"/>
                  <a:pt x="1848395" y="691503"/>
                  <a:pt x="1857375" y="687013"/>
                </a:cubicBezTo>
                <a:cubicBezTo>
                  <a:pt x="1867614" y="681893"/>
                  <a:pt x="1875711" y="673083"/>
                  <a:pt x="1885950" y="667963"/>
                </a:cubicBezTo>
                <a:cubicBezTo>
                  <a:pt x="1894930" y="663473"/>
                  <a:pt x="1905545" y="662928"/>
                  <a:pt x="1914525" y="658438"/>
                </a:cubicBezTo>
                <a:cubicBezTo>
                  <a:pt x="1924764" y="653318"/>
                  <a:pt x="1932861" y="644508"/>
                  <a:pt x="1943100" y="639388"/>
                </a:cubicBezTo>
                <a:cubicBezTo>
                  <a:pt x="1952080" y="634898"/>
                  <a:pt x="1962695" y="634353"/>
                  <a:pt x="1971675" y="629863"/>
                </a:cubicBezTo>
                <a:cubicBezTo>
                  <a:pt x="1981914" y="624743"/>
                  <a:pt x="1990311" y="616493"/>
                  <a:pt x="2000250" y="610813"/>
                </a:cubicBezTo>
                <a:cubicBezTo>
                  <a:pt x="2012578" y="603768"/>
                  <a:pt x="2026174" y="599068"/>
                  <a:pt x="2038350" y="591763"/>
                </a:cubicBezTo>
                <a:cubicBezTo>
                  <a:pt x="2057983" y="579983"/>
                  <a:pt x="2074242" y="562166"/>
                  <a:pt x="2095500" y="553663"/>
                </a:cubicBezTo>
                <a:cubicBezTo>
                  <a:pt x="2111375" y="547313"/>
                  <a:pt x="2127116" y="540616"/>
                  <a:pt x="2143125" y="534613"/>
                </a:cubicBezTo>
                <a:cubicBezTo>
                  <a:pt x="2152526" y="531088"/>
                  <a:pt x="2162720" y="529578"/>
                  <a:pt x="2171700" y="525088"/>
                </a:cubicBezTo>
                <a:cubicBezTo>
                  <a:pt x="2181939" y="519968"/>
                  <a:pt x="2190036" y="511158"/>
                  <a:pt x="2200275" y="506038"/>
                </a:cubicBezTo>
                <a:cubicBezTo>
                  <a:pt x="2215568" y="498392"/>
                  <a:pt x="2233239" y="495785"/>
                  <a:pt x="2247900" y="486988"/>
                </a:cubicBezTo>
                <a:cubicBezTo>
                  <a:pt x="2338803" y="432446"/>
                  <a:pt x="2254517" y="459140"/>
                  <a:pt x="2333625" y="439363"/>
                </a:cubicBezTo>
                <a:cubicBezTo>
                  <a:pt x="2349500" y="429838"/>
                  <a:pt x="2366029" y="421326"/>
                  <a:pt x="2381250" y="410788"/>
                </a:cubicBezTo>
                <a:cubicBezTo>
                  <a:pt x="2407355" y="392716"/>
                  <a:pt x="2431032" y="371250"/>
                  <a:pt x="2457450" y="353638"/>
                </a:cubicBezTo>
                <a:cubicBezTo>
                  <a:pt x="2476500" y="340938"/>
                  <a:pt x="2498411" y="331727"/>
                  <a:pt x="2514600" y="315538"/>
                </a:cubicBezTo>
                <a:cubicBezTo>
                  <a:pt x="2550275" y="279863"/>
                  <a:pt x="2530396" y="291223"/>
                  <a:pt x="2571750" y="277438"/>
                </a:cubicBezTo>
                <a:cubicBezTo>
                  <a:pt x="2581275" y="267913"/>
                  <a:pt x="2589117" y="256335"/>
                  <a:pt x="2600325" y="248863"/>
                </a:cubicBezTo>
                <a:cubicBezTo>
                  <a:pt x="2608679" y="243294"/>
                  <a:pt x="2619672" y="243293"/>
                  <a:pt x="2628900" y="239338"/>
                </a:cubicBezTo>
                <a:cubicBezTo>
                  <a:pt x="2641951" y="233745"/>
                  <a:pt x="2653530" y="224778"/>
                  <a:pt x="2667000" y="220288"/>
                </a:cubicBezTo>
                <a:cubicBezTo>
                  <a:pt x="2682359" y="215168"/>
                  <a:pt x="2698919" y="214690"/>
                  <a:pt x="2714625" y="210763"/>
                </a:cubicBezTo>
                <a:cubicBezTo>
                  <a:pt x="2724365" y="208328"/>
                  <a:pt x="2733399" y="203416"/>
                  <a:pt x="2743200" y="201238"/>
                </a:cubicBezTo>
                <a:cubicBezTo>
                  <a:pt x="2802415" y="188079"/>
                  <a:pt x="2829723" y="190972"/>
                  <a:pt x="2895600" y="182188"/>
                </a:cubicBezTo>
                <a:cubicBezTo>
                  <a:pt x="2911647" y="180048"/>
                  <a:pt x="2927297" y="175559"/>
                  <a:pt x="2943225" y="172663"/>
                </a:cubicBezTo>
                <a:cubicBezTo>
                  <a:pt x="3000091" y="162324"/>
                  <a:pt x="2995062" y="165377"/>
                  <a:pt x="3048000" y="153613"/>
                </a:cubicBezTo>
                <a:cubicBezTo>
                  <a:pt x="3060779" y="150773"/>
                  <a:pt x="3073321" y="146928"/>
                  <a:pt x="3086100" y="144088"/>
                </a:cubicBezTo>
                <a:cubicBezTo>
                  <a:pt x="3103678" y="140182"/>
                  <a:pt x="3152695" y="131870"/>
                  <a:pt x="3171825" y="125038"/>
                </a:cubicBezTo>
                <a:cubicBezTo>
                  <a:pt x="3204029" y="113537"/>
                  <a:pt x="3235325" y="99638"/>
                  <a:pt x="3267075" y="86938"/>
                </a:cubicBezTo>
                <a:cubicBezTo>
                  <a:pt x="3282950" y="80588"/>
                  <a:pt x="3298480" y="73295"/>
                  <a:pt x="3314700" y="67888"/>
                </a:cubicBezTo>
                <a:cubicBezTo>
                  <a:pt x="3324225" y="64713"/>
                  <a:pt x="3334295" y="62853"/>
                  <a:pt x="3343275" y="58363"/>
                </a:cubicBezTo>
                <a:cubicBezTo>
                  <a:pt x="3353514" y="53243"/>
                  <a:pt x="3361611" y="44433"/>
                  <a:pt x="3371850" y="39313"/>
                </a:cubicBezTo>
                <a:cubicBezTo>
                  <a:pt x="3380830" y="34823"/>
                  <a:pt x="3391445" y="34278"/>
                  <a:pt x="3400425" y="29788"/>
                </a:cubicBezTo>
                <a:cubicBezTo>
                  <a:pt x="3410664" y="24668"/>
                  <a:pt x="3418281" y="14758"/>
                  <a:pt x="3429000" y="10738"/>
                </a:cubicBezTo>
                <a:cubicBezTo>
                  <a:pt x="3471004" y="-5014"/>
                  <a:pt x="3532516" y="1213"/>
                  <a:pt x="3571875" y="1213"/>
                </a:cubicBezTo>
                <a:lnTo>
                  <a:pt x="3571875" y="1213"/>
                </a:ln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2" name="Ευθεία γραμμή σύνδεσης 11"/>
          <p:cNvCxnSpPr/>
          <p:nvPr/>
        </p:nvCxnSpPr>
        <p:spPr>
          <a:xfrm flipH="1">
            <a:off x="1406910" y="1124744"/>
            <a:ext cx="7053522" cy="4812096"/>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501805" y="4677476"/>
            <a:ext cx="3489371" cy="12593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1" idx="86"/>
          </p:cNvCxnSpPr>
          <p:nvPr/>
        </p:nvCxnSpPr>
        <p:spPr>
          <a:xfrm flipH="1">
            <a:off x="1439652" y="1761394"/>
            <a:ext cx="6648094" cy="4187886"/>
          </a:xfrm>
          <a:prstGeom prst="line">
            <a:avLst/>
          </a:prstGeom>
          <a:ln w="381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5148064" y="4581128"/>
            <a:ext cx="1443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a:t>
            </a:r>
            <a:endParaRPr lang="el-GR" dirty="0">
              <a:latin typeface="Cambria" pitchFamily="18" charset="0"/>
            </a:endParaRPr>
          </a:p>
        </p:txBody>
      </p:sp>
      <p:sp>
        <p:nvSpPr>
          <p:cNvPr id="26" name="Ορθογώνιο 25"/>
          <p:cNvSpPr/>
          <p:nvPr/>
        </p:nvSpPr>
        <p:spPr>
          <a:xfrm>
            <a:off x="6372200" y="2132856"/>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7" name="Ορθογώνιο 26"/>
          <p:cNvSpPr/>
          <p:nvPr/>
        </p:nvSpPr>
        <p:spPr>
          <a:xfrm>
            <a:off x="8087746" y="1575663"/>
            <a:ext cx="372686" cy="371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l-GR" dirty="0"/>
          </a:p>
        </p:txBody>
      </p:sp>
      <p:sp>
        <p:nvSpPr>
          <p:cNvPr id="28" name="Ορθογώνιο 27"/>
          <p:cNvSpPr/>
          <p:nvPr/>
        </p:nvSpPr>
        <p:spPr>
          <a:xfrm>
            <a:off x="5148064" y="1268760"/>
            <a:ext cx="1656184"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Γραμμή 2: εφικτή και βέλτιστη</a:t>
            </a:r>
            <a:endParaRPr lang="el-GR" dirty="0">
              <a:latin typeface="Cambria" pitchFamily="18" charset="0"/>
            </a:endParaRPr>
          </a:p>
        </p:txBody>
      </p:sp>
      <p:sp>
        <p:nvSpPr>
          <p:cNvPr id="29" name="Ορθογώνιο 28"/>
          <p:cNvSpPr/>
          <p:nvPr/>
        </p:nvSpPr>
        <p:spPr>
          <a:xfrm>
            <a:off x="5364088" y="4581128"/>
            <a:ext cx="1944216" cy="7200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l-GR" dirty="0" smtClean="0">
                <a:latin typeface="Cambria" pitchFamily="18" charset="0"/>
              </a:rPr>
              <a:t>1: </a:t>
            </a:r>
            <a:r>
              <a:rPr lang="el-GR" dirty="0">
                <a:latin typeface="Cambria" pitchFamily="18" charset="0"/>
              </a:rPr>
              <a:t>εφικτή </a:t>
            </a:r>
            <a:r>
              <a:rPr lang="el-GR" dirty="0" smtClean="0">
                <a:latin typeface="Cambria" pitchFamily="18" charset="0"/>
              </a:rPr>
              <a:t>αλλά μη </a:t>
            </a:r>
            <a:r>
              <a:rPr lang="el-GR" dirty="0">
                <a:latin typeface="Cambria" pitchFamily="18" charset="0"/>
              </a:rPr>
              <a:t>βέλτιστη</a:t>
            </a:r>
          </a:p>
        </p:txBody>
      </p:sp>
      <p:sp>
        <p:nvSpPr>
          <p:cNvPr id="30" name="Ορθογώνιο 29"/>
          <p:cNvSpPr/>
          <p:nvPr/>
        </p:nvSpPr>
        <p:spPr>
          <a:xfrm>
            <a:off x="7596336" y="2132856"/>
            <a:ext cx="1368152"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n-US" dirty="0" smtClean="0">
                <a:latin typeface="Cambria" pitchFamily="18" charset="0"/>
              </a:rPr>
              <a:t>3</a:t>
            </a:r>
            <a:r>
              <a:rPr lang="el-GR" dirty="0" smtClean="0">
                <a:latin typeface="Cambria" pitchFamily="18" charset="0"/>
              </a:rPr>
              <a:t>: </a:t>
            </a:r>
            <a:r>
              <a:rPr lang="el-GR" dirty="0">
                <a:latin typeface="Cambria" pitchFamily="18" charset="0"/>
              </a:rPr>
              <a:t>εφικτή αλλά </a:t>
            </a:r>
            <a:r>
              <a:rPr lang="el-GR" dirty="0" smtClean="0">
                <a:latin typeface="Cambria" pitchFamily="18" charset="0"/>
              </a:rPr>
              <a:t> μη βέλτιστη</a:t>
            </a:r>
            <a:endParaRPr lang="el-GR" dirty="0">
              <a:latin typeface="Cambria" pitchFamily="18" charset="0"/>
            </a:endParaRPr>
          </a:p>
        </p:txBody>
      </p:sp>
      <p:sp>
        <p:nvSpPr>
          <p:cNvPr id="31" name="Ορθογώνιο 30"/>
          <p:cNvSpPr/>
          <p:nvPr/>
        </p:nvSpPr>
        <p:spPr>
          <a:xfrm>
            <a:off x="4283968" y="5373216"/>
            <a:ext cx="10084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latin typeface="Cambria" pitchFamily="18" charset="0"/>
              </a:rPr>
              <a:t>ΚΑΕ</a:t>
            </a:r>
            <a:endParaRPr lang="el-GR" b="1" dirty="0">
              <a:latin typeface="Cambria" pitchFamily="18" charset="0"/>
            </a:endParaRPr>
          </a:p>
        </p:txBody>
      </p:sp>
      <p:cxnSp>
        <p:nvCxnSpPr>
          <p:cNvPr id="32" name="Ευθεία γραμμή σύνδεσης 31"/>
          <p:cNvCxnSpPr/>
          <p:nvPr/>
        </p:nvCxnSpPr>
        <p:spPr>
          <a:xfrm flipH="1">
            <a:off x="6565937" y="2373660"/>
            <a:ext cx="36004" cy="351776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435882" y="2373660"/>
            <a:ext cx="5099587" cy="11207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755576" y="2373660"/>
            <a:ext cx="648072" cy="263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r>
              <a:rPr lang="en-US" dirty="0" smtClean="0"/>
              <a:t>*f</a:t>
            </a:r>
            <a:endParaRPr lang="el-GR" dirty="0"/>
          </a:p>
        </p:txBody>
      </p:sp>
      <p:sp>
        <p:nvSpPr>
          <p:cNvPr id="38" name="Ορθογώνιο 37"/>
          <p:cNvSpPr/>
          <p:nvPr/>
        </p:nvSpPr>
        <p:spPr>
          <a:xfrm>
            <a:off x="6084168" y="6093296"/>
            <a:ext cx="100811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t>
            </a:r>
            <a:r>
              <a:rPr lang="en-US" dirty="0" smtClean="0"/>
              <a:t>*&gt;w-</a:t>
            </a:r>
            <a:endParaRPr lang="el-GR" dirty="0"/>
          </a:p>
        </p:txBody>
      </p:sp>
      <p:sp>
        <p:nvSpPr>
          <p:cNvPr id="39" name="Ορθογώνιο 38"/>
          <p:cNvSpPr/>
          <p:nvPr/>
        </p:nvSpPr>
        <p:spPr>
          <a:xfrm>
            <a:off x="4644008" y="5949280"/>
            <a:ext cx="57625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cxnSp>
        <p:nvCxnSpPr>
          <p:cNvPr id="40" name="Ευθεία γραμμή σύνδεσης 39"/>
          <p:cNvCxnSpPr/>
          <p:nvPr/>
        </p:nvCxnSpPr>
        <p:spPr>
          <a:xfrm>
            <a:off x="4991176" y="4725144"/>
            <a:ext cx="0" cy="116628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6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504056"/>
          </a:xfrm>
        </p:spPr>
        <p:txBody>
          <a:bodyPr>
            <a:noAutofit/>
          </a:bodyPr>
          <a:lstStyle/>
          <a:p>
            <a:r>
              <a:rPr lang="el-GR" sz="1600" b="1" dirty="0" smtClean="0">
                <a:solidFill>
                  <a:srgbClr val="FF0000"/>
                </a:solidFill>
                <a:latin typeface="Cambria" pitchFamily="18" charset="0"/>
              </a:rPr>
              <a:t>Ωρομίσθιο, απόσπαση εργασίας, μοναδιαίο κόστος εργασίας και μεγιστοποίηση των κερδών</a:t>
            </a:r>
            <a:endParaRPr lang="el-GR" sz="1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602128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sz="2400" dirty="0" smtClean="0">
                <a:latin typeface="Cambria" pitchFamily="18" charset="0"/>
              </a:rPr>
              <a:t>0</a:t>
            </a:r>
            <a:endParaRPr lang="en-US" dirty="0" smtClean="0">
              <a:latin typeface="Cambria" pitchFamily="18" charset="0"/>
            </a:endParaRP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dirty="0">
              <a:latin typeface="Cambria" pitchFamily="18" charset="0"/>
            </a:endParaRPr>
          </a:p>
        </p:txBody>
      </p:sp>
      <p:cxnSp>
        <p:nvCxnSpPr>
          <p:cNvPr id="5" name="Ευθεία γραμμή σύνδεσης 4"/>
          <p:cNvCxnSpPr/>
          <p:nvPr/>
        </p:nvCxnSpPr>
        <p:spPr>
          <a:xfrm>
            <a:off x="1115616" y="764704"/>
            <a:ext cx="0" cy="3240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115616" y="3933056"/>
            <a:ext cx="6876764"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123442"/>
            <a:ext cx="720080" cy="361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 = </a:t>
            </a:r>
            <a:r>
              <a:rPr lang="en-US" dirty="0" err="1" smtClean="0">
                <a:latin typeface="Cambria" pitchFamily="18" charset="0"/>
              </a:rPr>
              <a:t>ef</a:t>
            </a:r>
            <a:endParaRPr lang="el-GR" dirty="0">
              <a:latin typeface="Cambria" pitchFamily="18" charset="0"/>
            </a:endParaRPr>
          </a:p>
        </p:txBody>
      </p:sp>
      <p:cxnSp>
        <p:nvCxnSpPr>
          <p:cNvPr id="13" name="Ευθεία γραμμή σύνδεσης 12"/>
          <p:cNvCxnSpPr/>
          <p:nvPr/>
        </p:nvCxnSpPr>
        <p:spPr>
          <a:xfrm>
            <a:off x="1115616" y="4181670"/>
            <a:ext cx="0" cy="2272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10680" y="6382630"/>
            <a:ext cx="720573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7524328" y="4005064"/>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7" name="Ορθογώνιο 16"/>
          <p:cNvSpPr/>
          <p:nvPr/>
        </p:nvSpPr>
        <p:spPr>
          <a:xfrm>
            <a:off x="7596336" y="6438242"/>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
            </a:r>
            <a:endParaRPr lang="el-GR" dirty="0"/>
          </a:p>
        </p:txBody>
      </p:sp>
      <p:sp>
        <p:nvSpPr>
          <p:cNvPr id="20" name="Ορθογώνιο 19"/>
          <p:cNvSpPr/>
          <p:nvPr/>
        </p:nvSpPr>
        <p:spPr>
          <a:xfrm>
            <a:off x="251520" y="4298032"/>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ulc</a:t>
            </a:r>
            <a:endParaRPr lang="el-GR" dirty="0">
              <a:latin typeface="Cambria" pitchFamily="18" charset="0"/>
            </a:endParaRPr>
          </a:p>
        </p:txBody>
      </p:sp>
      <p:sp>
        <p:nvSpPr>
          <p:cNvPr id="21" name="Ελεύθερη σχεδίαση 20"/>
          <p:cNvSpPr/>
          <p:nvPr/>
        </p:nvSpPr>
        <p:spPr>
          <a:xfrm>
            <a:off x="2195737" y="1484784"/>
            <a:ext cx="4536504" cy="1896591"/>
          </a:xfrm>
          <a:custGeom>
            <a:avLst/>
            <a:gdLst>
              <a:gd name="connsiteX0" fmla="*/ 0 w 3619500"/>
              <a:gd name="connsiteY0" fmla="*/ 1866991 h 1866991"/>
              <a:gd name="connsiteX1" fmla="*/ 0 w 3619500"/>
              <a:gd name="connsiteY1" fmla="*/ 1866991 h 1866991"/>
              <a:gd name="connsiteX2" fmla="*/ 38100 w 3619500"/>
              <a:gd name="connsiteY2" fmla="*/ 1781266 h 1866991"/>
              <a:gd name="connsiteX3" fmla="*/ 114300 w 3619500"/>
              <a:gd name="connsiteY3" fmla="*/ 1666966 h 1866991"/>
              <a:gd name="connsiteX4" fmla="*/ 161925 w 3619500"/>
              <a:gd name="connsiteY4" fmla="*/ 1600291 h 1866991"/>
              <a:gd name="connsiteX5" fmla="*/ 190500 w 3619500"/>
              <a:gd name="connsiteY5" fmla="*/ 1552666 h 1866991"/>
              <a:gd name="connsiteX6" fmla="*/ 228600 w 3619500"/>
              <a:gd name="connsiteY6" fmla="*/ 1505041 h 1866991"/>
              <a:gd name="connsiteX7" fmla="*/ 285750 w 3619500"/>
              <a:gd name="connsiteY7" fmla="*/ 1419316 h 1866991"/>
              <a:gd name="connsiteX8" fmla="*/ 304800 w 3619500"/>
              <a:gd name="connsiteY8" fmla="*/ 1390741 h 1866991"/>
              <a:gd name="connsiteX9" fmla="*/ 323850 w 3619500"/>
              <a:gd name="connsiteY9" fmla="*/ 1362166 h 1866991"/>
              <a:gd name="connsiteX10" fmla="*/ 381000 w 3619500"/>
              <a:gd name="connsiteY10" fmla="*/ 1285966 h 1866991"/>
              <a:gd name="connsiteX11" fmla="*/ 419100 w 3619500"/>
              <a:gd name="connsiteY11" fmla="*/ 1228816 h 1866991"/>
              <a:gd name="connsiteX12" fmla="*/ 438150 w 3619500"/>
              <a:gd name="connsiteY12" fmla="*/ 1190716 h 1866991"/>
              <a:gd name="connsiteX13" fmla="*/ 466725 w 3619500"/>
              <a:gd name="connsiteY13" fmla="*/ 1162141 h 1866991"/>
              <a:gd name="connsiteX14" fmla="*/ 485775 w 3619500"/>
              <a:gd name="connsiteY14" fmla="*/ 1124041 h 1866991"/>
              <a:gd name="connsiteX15" fmla="*/ 514350 w 3619500"/>
              <a:gd name="connsiteY15" fmla="*/ 1085941 h 1866991"/>
              <a:gd name="connsiteX16" fmla="*/ 533400 w 3619500"/>
              <a:gd name="connsiteY16" fmla="*/ 1057366 h 1866991"/>
              <a:gd name="connsiteX17" fmla="*/ 571500 w 3619500"/>
              <a:gd name="connsiteY17" fmla="*/ 1028791 h 1866991"/>
              <a:gd name="connsiteX18" fmla="*/ 600075 w 3619500"/>
              <a:gd name="connsiteY18" fmla="*/ 971641 h 1866991"/>
              <a:gd name="connsiteX19" fmla="*/ 628650 w 3619500"/>
              <a:gd name="connsiteY19" fmla="*/ 943066 h 1866991"/>
              <a:gd name="connsiteX20" fmla="*/ 647700 w 3619500"/>
              <a:gd name="connsiteY20" fmla="*/ 914491 h 1866991"/>
              <a:gd name="connsiteX21" fmla="*/ 666750 w 3619500"/>
              <a:gd name="connsiteY21" fmla="*/ 876391 h 1866991"/>
              <a:gd name="connsiteX22" fmla="*/ 704850 w 3619500"/>
              <a:gd name="connsiteY22" fmla="*/ 847816 h 1866991"/>
              <a:gd name="connsiteX23" fmla="*/ 742950 w 3619500"/>
              <a:gd name="connsiteY23" fmla="*/ 809716 h 1866991"/>
              <a:gd name="connsiteX24" fmla="*/ 762000 w 3619500"/>
              <a:gd name="connsiteY24" fmla="*/ 781141 h 1866991"/>
              <a:gd name="connsiteX25" fmla="*/ 800100 w 3619500"/>
              <a:gd name="connsiteY25" fmla="*/ 762091 h 1866991"/>
              <a:gd name="connsiteX26" fmla="*/ 857250 w 3619500"/>
              <a:gd name="connsiteY26" fmla="*/ 723991 h 1866991"/>
              <a:gd name="connsiteX27" fmla="*/ 885825 w 3619500"/>
              <a:gd name="connsiteY27" fmla="*/ 704941 h 1866991"/>
              <a:gd name="connsiteX28" fmla="*/ 914400 w 3619500"/>
              <a:gd name="connsiteY28" fmla="*/ 695416 h 1866991"/>
              <a:gd name="connsiteX29" fmla="*/ 942975 w 3619500"/>
              <a:gd name="connsiteY29" fmla="*/ 676366 h 1866991"/>
              <a:gd name="connsiteX30" fmla="*/ 981075 w 3619500"/>
              <a:gd name="connsiteY30" fmla="*/ 666841 h 1866991"/>
              <a:gd name="connsiteX31" fmla="*/ 1019175 w 3619500"/>
              <a:gd name="connsiteY31" fmla="*/ 647791 h 1866991"/>
              <a:gd name="connsiteX32" fmla="*/ 1066800 w 3619500"/>
              <a:gd name="connsiteY32" fmla="*/ 628741 h 1866991"/>
              <a:gd name="connsiteX33" fmla="*/ 1095375 w 3619500"/>
              <a:gd name="connsiteY33" fmla="*/ 619216 h 1866991"/>
              <a:gd name="connsiteX34" fmla="*/ 1123950 w 3619500"/>
              <a:gd name="connsiteY34" fmla="*/ 600166 h 1866991"/>
              <a:gd name="connsiteX35" fmla="*/ 1200150 w 3619500"/>
              <a:gd name="connsiteY35" fmla="*/ 581116 h 1866991"/>
              <a:gd name="connsiteX36" fmla="*/ 1314450 w 3619500"/>
              <a:gd name="connsiteY36" fmla="*/ 543016 h 1866991"/>
              <a:gd name="connsiteX37" fmla="*/ 1381125 w 3619500"/>
              <a:gd name="connsiteY37" fmla="*/ 523966 h 1866991"/>
              <a:gd name="connsiteX38" fmla="*/ 1457325 w 3619500"/>
              <a:gd name="connsiteY38" fmla="*/ 485866 h 1866991"/>
              <a:gd name="connsiteX39" fmla="*/ 1533525 w 3619500"/>
              <a:gd name="connsiteY39" fmla="*/ 476341 h 1866991"/>
              <a:gd name="connsiteX40" fmla="*/ 1590675 w 3619500"/>
              <a:gd name="connsiteY40" fmla="*/ 447766 h 1866991"/>
              <a:gd name="connsiteX41" fmla="*/ 1628775 w 3619500"/>
              <a:gd name="connsiteY41" fmla="*/ 428716 h 1866991"/>
              <a:gd name="connsiteX42" fmla="*/ 1657350 w 3619500"/>
              <a:gd name="connsiteY42" fmla="*/ 419191 h 1866991"/>
              <a:gd name="connsiteX43" fmla="*/ 1733550 w 3619500"/>
              <a:gd name="connsiteY43" fmla="*/ 381091 h 1866991"/>
              <a:gd name="connsiteX44" fmla="*/ 1790700 w 3619500"/>
              <a:gd name="connsiteY44" fmla="*/ 362041 h 1866991"/>
              <a:gd name="connsiteX45" fmla="*/ 1819275 w 3619500"/>
              <a:gd name="connsiteY45" fmla="*/ 342991 h 1866991"/>
              <a:gd name="connsiteX46" fmla="*/ 1895475 w 3619500"/>
              <a:gd name="connsiteY46" fmla="*/ 323941 h 1866991"/>
              <a:gd name="connsiteX47" fmla="*/ 2019300 w 3619500"/>
              <a:gd name="connsiteY47" fmla="*/ 285841 h 1866991"/>
              <a:gd name="connsiteX48" fmla="*/ 2095500 w 3619500"/>
              <a:gd name="connsiteY48" fmla="*/ 238216 h 1866991"/>
              <a:gd name="connsiteX49" fmla="*/ 2162175 w 3619500"/>
              <a:gd name="connsiteY49" fmla="*/ 219166 h 1866991"/>
              <a:gd name="connsiteX50" fmla="*/ 2228850 w 3619500"/>
              <a:gd name="connsiteY50" fmla="*/ 181066 h 1866991"/>
              <a:gd name="connsiteX51" fmla="*/ 2257425 w 3619500"/>
              <a:gd name="connsiteY51" fmla="*/ 171541 h 1866991"/>
              <a:gd name="connsiteX52" fmla="*/ 2295525 w 3619500"/>
              <a:gd name="connsiteY52" fmla="*/ 152491 h 1866991"/>
              <a:gd name="connsiteX53" fmla="*/ 2324100 w 3619500"/>
              <a:gd name="connsiteY53" fmla="*/ 142966 h 1866991"/>
              <a:gd name="connsiteX54" fmla="*/ 2352675 w 3619500"/>
              <a:gd name="connsiteY54" fmla="*/ 123916 h 1866991"/>
              <a:gd name="connsiteX55" fmla="*/ 2428875 w 3619500"/>
              <a:gd name="connsiteY55" fmla="*/ 114391 h 1866991"/>
              <a:gd name="connsiteX56" fmla="*/ 2524125 w 3619500"/>
              <a:gd name="connsiteY56" fmla="*/ 95341 h 1866991"/>
              <a:gd name="connsiteX57" fmla="*/ 2552700 w 3619500"/>
              <a:gd name="connsiteY57" fmla="*/ 85816 h 1866991"/>
              <a:gd name="connsiteX58" fmla="*/ 2609850 w 3619500"/>
              <a:gd name="connsiteY58" fmla="*/ 76291 h 1866991"/>
              <a:gd name="connsiteX59" fmla="*/ 2705100 w 3619500"/>
              <a:gd name="connsiteY59" fmla="*/ 57241 h 1866991"/>
              <a:gd name="connsiteX60" fmla="*/ 2762250 w 3619500"/>
              <a:gd name="connsiteY60" fmla="*/ 38191 h 1866991"/>
              <a:gd name="connsiteX61" fmla="*/ 2790825 w 3619500"/>
              <a:gd name="connsiteY61" fmla="*/ 28666 h 1866991"/>
              <a:gd name="connsiteX62" fmla="*/ 2886075 w 3619500"/>
              <a:gd name="connsiteY62" fmla="*/ 19141 h 1866991"/>
              <a:gd name="connsiteX63" fmla="*/ 2962275 w 3619500"/>
              <a:gd name="connsiteY63" fmla="*/ 9616 h 1866991"/>
              <a:gd name="connsiteX64" fmla="*/ 3619500 w 3619500"/>
              <a:gd name="connsiteY64" fmla="*/ 91 h 1866991"/>
              <a:gd name="connsiteX65" fmla="*/ 3619500 w 3619500"/>
              <a:gd name="connsiteY65" fmla="*/ 91 h 18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19500" h="1866991">
                <a:moveTo>
                  <a:pt x="0" y="1866991"/>
                </a:moveTo>
                <a:lnTo>
                  <a:pt x="0" y="1866991"/>
                </a:lnTo>
                <a:cubicBezTo>
                  <a:pt x="12700" y="1838416"/>
                  <a:pt x="24714" y="1809526"/>
                  <a:pt x="38100" y="1781266"/>
                </a:cubicBezTo>
                <a:cubicBezTo>
                  <a:pt x="86787" y="1678482"/>
                  <a:pt x="57498" y="1704834"/>
                  <a:pt x="114300" y="1666966"/>
                </a:cubicBezTo>
                <a:cubicBezTo>
                  <a:pt x="161574" y="1548781"/>
                  <a:pt x="103073" y="1668951"/>
                  <a:pt x="161925" y="1600291"/>
                </a:cubicBezTo>
                <a:cubicBezTo>
                  <a:pt x="173973" y="1586235"/>
                  <a:pt x="179883" y="1567833"/>
                  <a:pt x="190500" y="1552666"/>
                </a:cubicBezTo>
                <a:cubicBezTo>
                  <a:pt x="202158" y="1536011"/>
                  <a:pt x="216643" y="1521483"/>
                  <a:pt x="228600" y="1505041"/>
                </a:cubicBezTo>
                <a:lnTo>
                  <a:pt x="285750" y="1419316"/>
                </a:lnTo>
                <a:lnTo>
                  <a:pt x="304800" y="1390741"/>
                </a:lnTo>
                <a:cubicBezTo>
                  <a:pt x="311150" y="1381216"/>
                  <a:pt x="317960" y="1371982"/>
                  <a:pt x="323850" y="1362166"/>
                </a:cubicBezTo>
                <a:cubicBezTo>
                  <a:pt x="359355" y="1302990"/>
                  <a:pt x="339334" y="1327632"/>
                  <a:pt x="381000" y="1285966"/>
                </a:cubicBezTo>
                <a:cubicBezTo>
                  <a:pt x="401432" y="1224669"/>
                  <a:pt x="374507" y="1291246"/>
                  <a:pt x="419100" y="1228816"/>
                </a:cubicBezTo>
                <a:cubicBezTo>
                  <a:pt x="427353" y="1217262"/>
                  <a:pt x="429897" y="1202270"/>
                  <a:pt x="438150" y="1190716"/>
                </a:cubicBezTo>
                <a:cubicBezTo>
                  <a:pt x="445980" y="1179755"/>
                  <a:pt x="458895" y="1173102"/>
                  <a:pt x="466725" y="1162141"/>
                </a:cubicBezTo>
                <a:cubicBezTo>
                  <a:pt x="474978" y="1150587"/>
                  <a:pt x="478250" y="1136082"/>
                  <a:pt x="485775" y="1124041"/>
                </a:cubicBezTo>
                <a:cubicBezTo>
                  <a:pt x="494189" y="1110579"/>
                  <a:pt x="505123" y="1098859"/>
                  <a:pt x="514350" y="1085941"/>
                </a:cubicBezTo>
                <a:cubicBezTo>
                  <a:pt x="521004" y="1076626"/>
                  <a:pt x="525305" y="1065461"/>
                  <a:pt x="533400" y="1057366"/>
                </a:cubicBezTo>
                <a:cubicBezTo>
                  <a:pt x="544625" y="1046141"/>
                  <a:pt x="558800" y="1038316"/>
                  <a:pt x="571500" y="1028791"/>
                </a:cubicBezTo>
                <a:cubicBezTo>
                  <a:pt x="581046" y="1000152"/>
                  <a:pt x="579559" y="996260"/>
                  <a:pt x="600075" y="971641"/>
                </a:cubicBezTo>
                <a:cubicBezTo>
                  <a:pt x="608699" y="961293"/>
                  <a:pt x="620026" y="953414"/>
                  <a:pt x="628650" y="943066"/>
                </a:cubicBezTo>
                <a:cubicBezTo>
                  <a:pt x="635979" y="934272"/>
                  <a:pt x="642020" y="924430"/>
                  <a:pt x="647700" y="914491"/>
                </a:cubicBezTo>
                <a:cubicBezTo>
                  <a:pt x="654745" y="902163"/>
                  <a:pt x="657509" y="887172"/>
                  <a:pt x="666750" y="876391"/>
                </a:cubicBezTo>
                <a:cubicBezTo>
                  <a:pt x="677081" y="864338"/>
                  <a:pt x="692903" y="858270"/>
                  <a:pt x="704850" y="847816"/>
                </a:cubicBezTo>
                <a:cubicBezTo>
                  <a:pt x="718367" y="835989"/>
                  <a:pt x="731261" y="823353"/>
                  <a:pt x="742950" y="809716"/>
                </a:cubicBezTo>
                <a:cubicBezTo>
                  <a:pt x="750400" y="801024"/>
                  <a:pt x="753206" y="788470"/>
                  <a:pt x="762000" y="781141"/>
                </a:cubicBezTo>
                <a:cubicBezTo>
                  <a:pt x="772908" y="772051"/>
                  <a:pt x="787924" y="769396"/>
                  <a:pt x="800100" y="762091"/>
                </a:cubicBezTo>
                <a:cubicBezTo>
                  <a:pt x="819733" y="750311"/>
                  <a:pt x="838200" y="736691"/>
                  <a:pt x="857250" y="723991"/>
                </a:cubicBezTo>
                <a:cubicBezTo>
                  <a:pt x="866775" y="717641"/>
                  <a:pt x="874965" y="708561"/>
                  <a:pt x="885825" y="704941"/>
                </a:cubicBezTo>
                <a:cubicBezTo>
                  <a:pt x="895350" y="701766"/>
                  <a:pt x="905420" y="699906"/>
                  <a:pt x="914400" y="695416"/>
                </a:cubicBezTo>
                <a:cubicBezTo>
                  <a:pt x="924639" y="690296"/>
                  <a:pt x="932453" y="680875"/>
                  <a:pt x="942975" y="676366"/>
                </a:cubicBezTo>
                <a:cubicBezTo>
                  <a:pt x="955007" y="671209"/>
                  <a:pt x="968818" y="671438"/>
                  <a:pt x="981075" y="666841"/>
                </a:cubicBezTo>
                <a:cubicBezTo>
                  <a:pt x="994370" y="661855"/>
                  <a:pt x="1006200" y="653558"/>
                  <a:pt x="1019175" y="647791"/>
                </a:cubicBezTo>
                <a:cubicBezTo>
                  <a:pt x="1034799" y="640847"/>
                  <a:pt x="1050791" y="634744"/>
                  <a:pt x="1066800" y="628741"/>
                </a:cubicBezTo>
                <a:cubicBezTo>
                  <a:pt x="1076201" y="625216"/>
                  <a:pt x="1086395" y="623706"/>
                  <a:pt x="1095375" y="619216"/>
                </a:cubicBezTo>
                <a:cubicBezTo>
                  <a:pt x="1105614" y="614096"/>
                  <a:pt x="1113192" y="604078"/>
                  <a:pt x="1123950" y="600166"/>
                </a:cubicBezTo>
                <a:cubicBezTo>
                  <a:pt x="1148555" y="591219"/>
                  <a:pt x="1176732" y="592825"/>
                  <a:pt x="1200150" y="581116"/>
                </a:cubicBezTo>
                <a:cubicBezTo>
                  <a:pt x="1269800" y="546291"/>
                  <a:pt x="1209479" y="573008"/>
                  <a:pt x="1314450" y="543016"/>
                </a:cubicBezTo>
                <a:cubicBezTo>
                  <a:pt x="1336675" y="536666"/>
                  <a:pt x="1359664" y="532550"/>
                  <a:pt x="1381125" y="523966"/>
                </a:cubicBezTo>
                <a:cubicBezTo>
                  <a:pt x="1407492" y="513419"/>
                  <a:pt x="1429146" y="489388"/>
                  <a:pt x="1457325" y="485866"/>
                </a:cubicBezTo>
                <a:lnTo>
                  <a:pt x="1533525" y="476341"/>
                </a:lnTo>
                <a:cubicBezTo>
                  <a:pt x="1588439" y="439732"/>
                  <a:pt x="1535466" y="471427"/>
                  <a:pt x="1590675" y="447766"/>
                </a:cubicBezTo>
                <a:cubicBezTo>
                  <a:pt x="1603726" y="442173"/>
                  <a:pt x="1615724" y="434309"/>
                  <a:pt x="1628775" y="428716"/>
                </a:cubicBezTo>
                <a:cubicBezTo>
                  <a:pt x="1638003" y="424761"/>
                  <a:pt x="1648210" y="423346"/>
                  <a:pt x="1657350" y="419191"/>
                </a:cubicBezTo>
                <a:cubicBezTo>
                  <a:pt x="1683203" y="407440"/>
                  <a:pt x="1706609" y="390071"/>
                  <a:pt x="1733550" y="381091"/>
                </a:cubicBezTo>
                <a:cubicBezTo>
                  <a:pt x="1752600" y="374741"/>
                  <a:pt x="1773992" y="373180"/>
                  <a:pt x="1790700" y="362041"/>
                </a:cubicBezTo>
                <a:cubicBezTo>
                  <a:pt x="1800225" y="355691"/>
                  <a:pt x="1808517" y="346903"/>
                  <a:pt x="1819275" y="342991"/>
                </a:cubicBezTo>
                <a:cubicBezTo>
                  <a:pt x="1843880" y="334044"/>
                  <a:pt x="1895475" y="323941"/>
                  <a:pt x="1895475" y="323941"/>
                </a:cubicBezTo>
                <a:cubicBezTo>
                  <a:pt x="1966049" y="276892"/>
                  <a:pt x="1870235" y="335529"/>
                  <a:pt x="2019300" y="285841"/>
                </a:cubicBezTo>
                <a:cubicBezTo>
                  <a:pt x="2131470" y="248451"/>
                  <a:pt x="2017680" y="269344"/>
                  <a:pt x="2095500" y="238216"/>
                </a:cubicBezTo>
                <a:cubicBezTo>
                  <a:pt x="2116961" y="229632"/>
                  <a:pt x="2140452" y="227065"/>
                  <a:pt x="2162175" y="219166"/>
                </a:cubicBezTo>
                <a:cubicBezTo>
                  <a:pt x="2223404" y="196901"/>
                  <a:pt x="2178068" y="206457"/>
                  <a:pt x="2228850" y="181066"/>
                </a:cubicBezTo>
                <a:cubicBezTo>
                  <a:pt x="2237830" y="176576"/>
                  <a:pt x="2248197" y="175496"/>
                  <a:pt x="2257425" y="171541"/>
                </a:cubicBezTo>
                <a:cubicBezTo>
                  <a:pt x="2270476" y="165948"/>
                  <a:pt x="2282474" y="158084"/>
                  <a:pt x="2295525" y="152491"/>
                </a:cubicBezTo>
                <a:cubicBezTo>
                  <a:pt x="2304753" y="148536"/>
                  <a:pt x="2315120" y="147456"/>
                  <a:pt x="2324100" y="142966"/>
                </a:cubicBezTo>
                <a:cubicBezTo>
                  <a:pt x="2334339" y="137846"/>
                  <a:pt x="2341631" y="126928"/>
                  <a:pt x="2352675" y="123916"/>
                </a:cubicBezTo>
                <a:cubicBezTo>
                  <a:pt x="2377371" y="117181"/>
                  <a:pt x="2403475" y="117566"/>
                  <a:pt x="2428875" y="114391"/>
                </a:cubicBezTo>
                <a:cubicBezTo>
                  <a:pt x="2493433" y="92872"/>
                  <a:pt x="2414676" y="117231"/>
                  <a:pt x="2524125" y="95341"/>
                </a:cubicBezTo>
                <a:cubicBezTo>
                  <a:pt x="2533970" y="93372"/>
                  <a:pt x="2542899" y="87994"/>
                  <a:pt x="2552700" y="85816"/>
                </a:cubicBezTo>
                <a:cubicBezTo>
                  <a:pt x="2571553" y="81626"/>
                  <a:pt x="2590868" y="79850"/>
                  <a:pt x="2609850" y="76291"/>
                </a:cubicBezTo>
                <a:cubicBezTo>
                  <a:pt x="2641674" y="70324"/>
                  <a:pt x="2674383" y="67480"/>
                  <a:pt x="2705100" y="57241"/>
                </a:cubicBezTo>
                <a:lnTo>
                  <a:pt x="2762250" y="38191"/>
                </a:lnTo>
                <a:cubicBezTo>
                  <a:pt x="2771775" y="35016"/>
                  <a:pt x="2780835" y="29665"/>
                  <a:pt x="2790825" y="28666"/>
                </a:cubicBezTo>
                <a:lnTo>
                  <a:pt x="2886075" y="19141"/>
                </a:lnTo>
                <a:cubicBezTo>
                  <a:pt x="2911516" y="16314"/>
                  <a:pt x="2936696" y="10581"/>
                  <a:pt x="2962275" y="9616"/>
                </a:cubicBezTo>
                <a:cubicBezTo>
                  <a:pt x="3259550" y="-1602"/>
                  <a:pt x="3358646" y="91"/>
                  <a:pt x="3619500" y="91"/>
                </a:cubicBezTo>
                <a:lnTo>
                  <a:pt x="3619500" y="91"/>
                </a:ln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cxnSp>
        <p:nvCxnSpPr>
          <p:cNvPr id="22" name="Ευθεία γραμμή σύνδεσης 21"/>
          <p:cNvCxnSpPr/>
          <p:nvPr/>
        </p:nvCxnSpPr>
        <p:spPr>
          <a:xfrm>
            <a:off x="2195737" y="3381375"/>
            <a:ext cx="0" cy="305686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115616" y="872716"/>
            <a:ext cx="3672408" cy="309634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21" idx="24"/>
          </p:cNvCxnSpPr>
          <p:nvPr/>
        </p:nvCxnSpPr>
        <p:spPr>
          <a:xfrm>
            <a:off x="3150790" y="2278310"/>
            <a:ext cx="0" cy="415993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732241" y="1484784"/>
            <a:ext cx="22322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z (</a:t>
            </a:r>
            <a:r>
              <a:rPr lang="el-GR" sz="1600" dirty="0" smtClean="0">
                <a:latin typeface="Cambria" pitchFamily="18" charset="0"/>
              </a:rPr>
              <a:t>καμπύλη απόσπασης εργασίας)</a:t>
            </a:r>
            <a:endParaRPr lang="el-GR" sz="1600" dirty="0">
              <a:latin typeface="Cambria" pitchFamily="18" charset="0"/>
            </a:endParaRPr>
          </a:p>
        </p:txBody>
      </p:sp>
      <p:sp>
        <p:nvSpPr>
          <p:cNvPr id="31" name="Ορθογώνιο 30"/>
          <p:cNvSpPr/>
          <p:nvPr/>
        </p:nvSpPr>
        <p:spPr>
          <a:xfrm>
            <a:off x="2051721" y="400506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2" name="Ορθογώνιο 31"/>
          <p:cNvSpPr/>
          <p:nvPr/>
        </p:nvSpPr>
        <p:spPr>
          <a:xfrm>
            <a:off x="1763689" y="6554452"/>
            <a:ext cx="864096"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 </a:t>
            </a:r>
            <a:r>
              <a:rPr lang="en-US" dirty="0" smtClean="0">
                <a:latin typeface="Cambria" pitchFamily="18" charset="0"/>
              </a:rPr>
              <a:t>w-</a:t>
            </a:r>
            <a:endParaRPr lang="el-GR" dirty="0">
              <a:latin typeface="Cambria" pitchFamily="18" charset="0"/>
            </a:endParaRPr>
          </a:p>
        </p:txBody>
      </p:sp>
      <p:sp>
        <p:nvSpPr>
          <p:cNvPr id="33" name="Ορθογώνιο 32"/>
          <p:cNvSpPr/>
          <p:nvPr/>
        </p:nvSpPr>
        <p:spPr>
          <a:xfrm>
            <a:off x="2951820" y="6554452"/>
            <a:ext cx="468052"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a:t>
            </a:r>
            <a:r>
              <a:rPr lang="en-US" dirty="0" smtClean="0"/>
              <a:t>*</a:t>
            </a:r>
            <a:endParaRPr lang="el-GR" dirty="0"/>
          </a:p>
        </p:txBody>
      </p:sp>
      <p:sp>
        <p:nvSpPr>
          <p:cNvPr id="34" name="Ορθογώνιο 33"/>
          <p:cNvSpPr/>
          <p:nvPr/>
        </p:nvSpPr>
        <p:spPr>
          <a:xfrm>
            <a:off x="3150790" y="4005064"/>
            <a:ext cx="557114" cy="353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6" name="Ελεύθερη σχεδίαση 35"/>
          <p:cNvSpPr/>
          <p:nvPr/>
        </p:nvSpPr>
        <p:spPr>
          <a:xfrm>
            <a:off x="2195737" y="5019675"/>
            <a:ext cx="1872207" cy="714375"/>
          </a:xfrm>
          <a:custGeom>
            <a:avLst/>
            <a:gdLst>
              <a:gd name="connsiteX0" fmla="*/ 0 w 2152650"/>
              <a:gd name="connsiteY0" fmla="*/ 95250 h 714375"/>
              <a:gd name="connsiteX1" fmla="*/ 0 w 2152650"/>
              <a:gd name="connsiteY1" fmla="*/ 95250 h 714375"/>
              <a:gd name="connsiteX2" fmla="*/ 57150 w 2152650"/>
              <a:gd name="connsiteY2" fmla="*/ 171450 h 714375"/>
              <a:gd name="connsiteX3" fmla="*/ 85725 w 2152650"/>
              <a:gd name="connsiteY3" fmla="*/ 180975 h 714375"/>
              <a:gd name="connsiteX4" fmla="*/ 104775 w 2152650"/>
              <a:gd name="connsiteY4" fmla="*/ 209550 h 714375"/>
              <a:gd name="connsiteX5" fmla="*/ 161925 w 2152650"/>
              <a:gd name="connsiteY5" fmla="*/ 247650 h 714375"/>
              <a:gd name="connsiteX6" fmla="*/ 247650 w 2152650"/>
              <a:gd name="connsiteY6" fmla="*/ 323850 h 714375"/>
              <a:gd name="connsiteX7" fmla="*/ 314325 w 2152650"/>
              <a:gd name="connsiteY7" fmla="*/ 381000 h 714375"/>
              <a:gd name="connsiteX8" fmla="*/ 371475 w 2152650"/>
              <a:gd name="connsiteY8" fmla="*/ 419100 h 714375"/>
              <a:gd name="connsiteX9" fmla="*/ 400050 w 2152650"/>
              <a:gd name="connsiteY9" fmla="*/ 438150 h 714375"/>
              <a:gd name="connsiteX10" fmla="*/ 457200 w 2152650"/>
              <a:gd name="connsiteY10" fmla="*/ 495300 h 714375"/>
              <a:gd name="connsiteX11" fmla="*/ 485775 w 2152650"/>
              <a:gd name="connsiteY11" fmla="*/ 514350 h 714375"/>
              <a:gd name="connsiteX12" fmla="*/ 542925 w 2152650"/>
              <a:gd name="connsiteY12" fmla="*/ 533400 h 714375"/>
              <a:gd name="connsiteX13" fmla="*/ 571500 w 2152650"/>
              <a:gd name="connsiteY13" fmla="*/ 552450 h 714375"/>
              <a:gd name="connsiteX14" fmla="*/ 600075 w 2152650"/>
              <a:gd name="connsiteY14" fmla="*/ 561975 h 714375"/>
              <a:gd name="connsiteX15" fmla="*/ 695325 w 2152650"/>
              <a:gd name="connsiteY15" fmla="*/ 590550 h 714375"/>
              <a:gd name="connsiteX16" fmla="*/ 809625 w 2152650"/>
              <a:gd name="connsiteY16" fmla="*/ 647700 h 714375"/>
              <a:gd name="connsiteX17" fmla="*/ 914400 w 2152650"/>
              <a:gd name="connsiteY17" fmla="*/ 676275 h 714375"/>
              <a:gd name="connsiteX18" fmla="*/ 952500 w 2152650"/>
              <a:gd name="connsiteY18" fmla="*/ 685800 h 714375"/>
              <a:gd name="connsiteX19" fmla="*/ 1066800 w 2152650"/>
              <a:gd name="connsiteY19" fmla="*/ 714375 h 714375"/>
              <a:gd name="connsiteX20" fmla="*/ 1152525 w 2152650"/>
              <a:gd name="connsiteY20" fmla="*/ 695325 h 714375"/>
              <a:gd name="connsiteX21" fmla="*/ 1266825 w 2152650"/>
              <a:gd name="connsiteY21" fmla="*/ 666750 h 714375"/>
              <a:gd name="connsiteX22" fmla="*/ 1352550 w 2152650"/>
              <a:gd name="connsiteY22" fmla="*/ 657225 h 714375"/>
              <a:gd name="connsiteX23" fmla="*/ 1447800 w 2152650"/>
              <a:gd name="connsiteY23" fmla="*/ 619125 h 714375"/>
              <a:gd name="connsiteX24" fmla="*/ 1543050 w 2152650"/>
              <a:gd name="connsiteY24" fmla="*/ 600075 h 714375"/>
              <a:gd name="connsiteX25" fmla="*/ 1590675 w 2152650"/>
              <a:gd name="connsiteY25" fmla="*/ 590550 h 714375"/>
              <a:gd name="connsiteX26" fmla="*/ 1619250 w 2152650"/>
              <a:gd name="connsiteY26" fmla="*/ 581025 h 714375"/>
              <a:gd name="connsiteX27" fmla="*/ 1714500 w 2152650"/>
              <a:gd name="connsiteY27" fmla="*/ 571500 h 714375"/>
              <a:gd name="connsiteX28" fmla="*/ 1781175 w 2152650"/>
              <a:gd name="connsiteY28" fmla="*/ 542925 h 714375"/>
              <a:gd name="connsiteX29" fmla="*/ 1838325 w 2152650"/>
              <a:gd name="connsiteY29" fmla="*/ 523875 h 714375"/>
              <a:gd name="connsiteX30" fmla="*/ 1876425 w 2152650"/>
              <a:gd name="connsiteY30" fmla="*/ 457200 h 714375"/>
              <a:gd name="connsiteX31" fmla="*/ 1885950 w 2152650"/>
              <a:gd name="connsiteY31" fmla="*/ 428625 h 714375"/>
              <a:gd name="connsiteX32" fmla="*/ 1924050 w 2152650"/>
              <a:gd name="connsiteY32" fmla="*/ 371475 h 714375"/>
              <a:gd name="connsiteX33" fmla="*/ 1981200 w 2152650"/>
              <a:gd name="connsiteY33" fmla="*/ 285750 h 714375"/>
              <a:gd name="connsiteX34" fmla="*/ 2000250 w 2152650"/>
              <a:gd name="connsiteY34" fmla="*/ 257175 h 714375"/>
              <a:gd name="connsiteX35" fmla="*/ 2019300 w 2152650"/>
              <a:gd name="connsiteY35" fmla="*/ 219075 h 714375"/>
              <a:gd name="connsiteX36" fmla="*/ 2028825 w 2152650"/>
              <a:gd name="connsiteY36" fmla="*/ 190500 h 714375"/>
              <a:gd name="connsiteX37" fmla="*/ 2076450 w 2152650"/>
              <a:gd name="connsiteY37" fmla="*/ 133350 h 714375"/>
              <a:gd name="connsiteX38" fmla="*/ 2114550 w 2152650"/>
              <a:gd name="connsiteY38" fmla="*/ 66675 h 714375"/>
              <a:gd name="connsiteX39" fmla="*/ 2124075 w 2152650"/>
              <a:gd name="connsiteY39" fmla="*/ 38100 h 714375"/>
              <a:gd name="connsiteX40" fmla="*/ 2152650 w 2152650"/>
              <a:gd name="connsiteY40" fmla="*/ 0 h 714375"/>
              <a:gd name="connsiteX41" fmla="*/ 2152650 w 2152650"/>
              <a:gd name="connsiteY41"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650" h="714375">
                <a:moveTo>
                  <a:pt x="0" y="95250"/>
                </a:moveTo>
                <a:lnTo>
                  <a:pt x="0" y="95250"/>
                </a:lnTo>
                <a:cubicBezTo>
                  <a:pt x="19050" y="120650"/>
                  <a:pt x="34699" y="148999"/>
                  <a:pt x="57150" y="171450"/>
                </a:cubicBezTo>
                <a:cubicBezTo>
                  <a:pt x="64250" y="178550"/>
                  <a:pt x="77885" y="174703"/>
                  <a:pt x="85725" y="180975"/>
                </a:cubicBezTo>
                <a:cubicBezTo>
                  <a:pt x="94664" y="188126"/>
                  <a:pt x="96160" y="202012"/>
                  <a:pt x="104775" y="209550"/>
                </a:cubicBezTo>
                <a:cubicBezTo>
                  <a:pt x="122005" y="224627"/>
                  <a:pt x="148188" y="229334"/>
                  <a:pt x="161925" y="247650"/>
                </a:cubicBezTo>
                <a:cubicBezTo>
                  <a:pt x="253022" y="369113"/>
                  <a:pt x="106932" y="183132"/>
                  <a:pt x="247650" y="323850"/>
                </a:cubicBezTo>
                <a:cubicBezTo>
                  <a:pt x="280538" y="356738"/>
                  <a:pt x="273595" y="352489"/>
                  <a:pt x="314325" y="381000"/>
                </a:cubicBezTo>
                <a:cubicBezTo>
                  <a:pt x="333082" y="394130"/>
                  <a:pt x="352425" y="406400"/>
                  <a:pt x="371475" y="419100"/>
                </a:cubicBezTo>
                <a:cubicBezTo>
                  <a:pt x="381000" y="425450"/>
                  <a:pt x="391955" y="430055"/>
                  <a:pt x="400050" y="438150"/>
                </a:cubicBezTo>
                <a:cubicBezTo>
                  <a:pt x="419100" y="457200"/>
                  <a:pt x="434784" y="480356"/>
                  <a:pt x="457200" y="495300"/>
                </a:cubicBezTo>
                <a:cubicBezTo>
                  <a:pt x="466725" y="501650"/>
                  <a:pt x="475314" y="509701"/>
                  <a:pt x="485775" y="514350"/>
                </a:cubicBezTo>
                <a:cubicBezTo>
                  <a:pt x="504125" y="522505"/>
                  <a:pt x="526217" y="522261"/>
                  <a:pt x="542925" y="533400"/>
                </a:cubicBezTo>
                <a:cubicBezTo>
                  <a:pt x="552450" y="539750"/>
                  <a:pt x="561261" y="547330"/>
                  <a:pt x="571500" y="552450"/>
                </a:cubicBezTo>
                <a:cubicBezTo>
                  <a:pt x="580480" y="556940"/>
                  <a:pt x="590421" y="559217"/>
                  <a:pt x="600075" y="561975"/>
                </a:cubicBezTo>
                <a:cubicBezTo>
                  <a:pt x="631978" y="571090"/>
                  <a:pt x="665144" y="575460"/>
                  <a:pt x="695325" y="590550"/>
                </a:cubicBezTo>
                <a:cubicBezTo>
                  <a:pt x="733425" y="609600"/>
                  <a:pt x="769214" y="634230"/>
                  <a:pt x="809625" y="647700"/>
                </a:cubicBezTo>
                <a:cubicBezTo>
                  <a:pt x="863038" y="665504"/>
                  <a:pt x="828460" y="654790"/>
                  <a:pt x="914400" y="676275"/>
                </a:cubicBezTo>
                <a:cubicBezTo>
                  <a:pt x="927100" y="679450"/>
                  <a:pt x="940081" y="681660"/>
                  <a:pt x="952500" y="685800"/>
                </a:cubicBezTo>
                <a:cubicBezTo>
                  <a:pt x="1027972" y="710957"/>
                  <a:pt x="989843" y="701549"/>
                  <a:pt x="1066800" y="714375"/>
                </a:cubicBezTo>
                <a:cubicBezTo>
                  <a:pt x="1099536" y="707828"/>
                  <a:pt x="1121138" y="704293"/>
                  <a:pt x="1152525" y="695325"/>
                </a:cubicBezTo>
                <a:cubicBezTo>
                  <a:pt x="1216117" y="677156"/>
                  <a:pt x="1150169" y="686193"/>
                  <a:pt x="1266825" y="666750"/>
                </a:cubicBezTo>
                <a:cubicBezTo>
                  <a:pt x="1295185" y="662023"/>
                  <a:pt x="1323975" y="660400"/>
                  <a:pt x="1352550" y="657225"/>
                </a:cubicBezTo>
                <a:cubicBezTo>
                  <a:pt x="1391965" y="637517"/>
                  <a:pt x="1400720" y="630895"/>
                  <a:pt x="1447800" y="619125"/>
                </a:cubicBezTo>
                <a:cubicBezTo>
                  <a:pt x="1479212" y="611272"/>
                  <a:pt x="1511300" y="606425"/>
                  <a:pt x="1543050" y="600075"/>
                </a:cubicBezTo>
                <a:cubicBezTo>
                  <a:pt x="1558925" y="596900"/>
                  <a:pt x="1575316" y="595670"/>
                  <a:pt x="1590675" y="590550"/>
                </a:cubicBezTo>
                <a:cubicBezTo>
                  <a:pt x="1600200" y="587375"/>
                  <a:pt x="1609327" y="582552"/>
                  <a:pt x="1619250" y="581025"/>
                </a:cubicBezTo>
                <a:cubicBezTo>
                  <a:pt x="1650787" y="576173"/>
                  <a:pt x="1682750" y="574675"/>
                  <a:pt x="1714500" y="571500"/>
                </a:cubicBezTo>
                <a:cubicBezTo>
                  <a:pt x="1815286" y="546304"/>
                  <a:pt x="1696602" y="580513"/>
                  <a:pt x="1781175" y="542925"/>
                </a:cubicBezTo>
                <a:cubicBezTo>
                  <a:pt x="1799525" y="534770"/>
                  <a:pt x="1838325" y="523875"/>
                  <a:pt x="1838325" y="523875"/>
                </a:cubicBezTo>
                <a:cubicBezTo>
                  <a:pt x="1857457" y="495177"/>
                  <a:pt x="1861923" y="491037"/>
                  <a:pt x="1876425" y="457200"/>
                </a:cubicBezTo>
                <a:cubicBezTo>
                  <a:pt x="1880380" y="447972"/>
                  <a:pt x="1881074" y="437402"/>
                  <a:pt x="1885950" y="428625"/>
                </a:cubicBezTo>
                <a:cubicBezTo>
                  <a:pt x="1897069" y="408611"/>
                  <a:pt x="1911350" y="390525"/>
                  <a:pt x="1924050" y="371475"/>
                </a:cubicBezTo>
                <a:lnTo>
                  <a:pt x="1981200" y="285750"/>
                </a:lnTo>
                <a:cubicBezTo>
                  <a:pt x="1987550" y="276225"/>
                  <a:pt x="1995130" y="267414"/>
                  <a:pt x="2000250" y="257175"/>
                </a:cubicBezTo>
                <a:cubicBezTo>
                  <a:pt x="2006600" y="244475"/>
                  <a:pt x="2013707" y="232126"/>
                  <a:pt x="2019300" y="219075"/>
                </a:cubicBezTo>
                <a:cubicBezTo>
                  <a:pt x="2023255" y="209847"/>
                  <a:pt x="2024335" y="199480"/>
                  <a:pt x="2028825" y="190500"/>
                </a:cubicBezTo>
                <a:cubicBezTo>
                  <a:pt x="2042086" y="163978"/>
                  <a:pt x="2055384" y="154416"/>
                  <a:pt x="2076450" y="133350"/>
                </a:cubicBezTo>
                <a:cubicBezTo>
                  <a:pt x="2096595" y="52769"/>
                  <a:pt x="2069152" y="134772"/>
                  <a:pt x="2114550" y="66675"/>
                </a:cubicBezTo>
                <a:cubicBezTo>
                  <a:pt x="2120119" y="58321"/>
                  <a:pt x="2119585" y="47080"/>
                  <a:pt x="2124075" y="38100"/>
                </a:cubicBezTo>
                <a:cubicBezTo>
                  <a:pt x="2134845" y="16559"/>
                  <a:pt x="2139255" y="13395"/>
                  <a:pt x="2152650" y="0"/>
                </a:cubicBezTo>
                <a:lnTo>
                  <a:pt x="21526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7" name="Ευθεία γραμμή σύνδεσης 36"/>
          <p:cNvCxnSpPr/>
          <p:nvPr/>
        </p:nvCxnSpPr>
        <p:spPr>
          <a:xfrm flipH="1">
            <a:off x="1115616" y="5662042"/>
            <a:ext cx="5544615" cy="143222"/>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6876256" y="5589240"/>
            <a:ext cx="11161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itchFamily="18" charset="0"/>
              </a:rPr>
              <a:t>u</a:t>
            </a:r>
            <a:r>
              <a:rPr lang="en-US" dirty="0" err="1" smtClean="0">
                <a:latin typeface="Cambria" pitchFamily="18" charset="0"/>
              </a:rPr>
              <a:t>lc</a:t>
            </a:r>
            <a:r>
              <a:rPr lang="en-US" dirty="0" smtClean="0">
                <a:latin typeface="Cambria" pitchFamily="18" charset="0"/>
              </a:rPr>
              <a:t> </a:t>
            </a:r>
            <a:r>
              <a:rPr lang="en-US" sz="1400" dirty="0" smtClean="0">
                <a:latin typeface="Cambria" pitchFamily="18" charset="0"/>
              </a:rPr>
              <a:t>min</a:t>
            </a:r>
            <a:endParaRPr lang="el-GR" sz="1400" dirty="0">
              <a:latin typeface="Cambria" pitchFamily="18" charset="0"/>
            </a:endParaRPr>
          </a:p>
        </p:txBody>
      </p:sp>
      <p:sp>
        <p:nvSpPr>
          <p:cNvPr id="41" name="Ορθογώνιο 40"/>
          <p:cNvSpPr/>
          <p:nvPr/>
        </p:nvSpPr>
        <p:spPr>
          <a:xfrm>
            <a:off x="4139952" y="5373866"/>
            <a:ext cx="4068452" cy="215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ε</a:t>
            </a:r>
            <a:r>
              <a:rPr lang="el-GR" dirty="0" smtClean="0">
                <a:latin typeface="Cambria" pitchFamily="18" charset="0"/>
              </a:rPr>
              <a:t>λάχιστο μοναδιαίο κόστος εργασίας</a:t>
            </a:r>
            <a:endParaRPr lang="el-GR" dirty="0">
              <a:latin typeface="Cambria" pitchFamily="18" charset="0"/>
            </a:endParaRPr>
          </a:p>
        </p:txBody>
      </p:sp>
      <p:sp>
        <p:nvSpPr>
          <p:cNvPr id="42" name="Ορθογώνιο 41"/>
          <p:cNvSpPr/>
          <p:nvPr/>
        </p:nvSpPr>
        <p:spPr>
          <a:xfrm>
            <a:off x="3707904" y="4581128"/>
            <a:ext cx="3240360" cy="32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Cambria" pitchFamily="18" charset="0"/>
              </a:rPr>
              <a:t>u</a:t>
            </a:r>
            <a:r>
              <a:rPr lang="en-US" sz="1400" dirty="0" err="1" smtClean="0">
                <a:latin typeface="Cambria" pitchFamily="18" charset="0"/>
              </a:rPr>
              <a:t>lc</a:t>
            </a:r>
            <a:r>
              <a:rPr lang="en-US" sz="1400" dirty="0" smtClean="0">
                <a:latin typeface="Cambria" pitchFamily="18" charset="0"/>
              </a:rPr>
              <a:t> (</a:t>
            </a:r>
            <a:r>
              <a:rPr lang="el-GR" sz="1400" dirty="0" smtClean="0">
                <a:latin typeface="Cambria" pitchFamily="18" charset="0"/>
              </a:rPr>
              <a:t>μοναδιαίο κόστος εργασίας</a:t>
            </a:r>
            <a:endParaRPr lang="el-GR" sz="1400" dirty="0">
              <a:latin typeface="Cambria" pitchFamily="18" charset="0"/>
            </a:endParaRPr>
          </a:p>
        </p:txBody>
      </p:sp>
    </p:spTree>
    <p:extLst>
      <p:ext uri="{BB962C8B-B14F-4D97-AF65-F5344CB8AC3E}">
        <p14:creationId xmlns:p14="http://schemas.microsoft.com/office/powerpoint/2010/main" val="60771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algn="just"/>
            <a:r>
              <a:rPr lang="el-GR" dirty="0" smtClean="0">
                <a:latin typeface="Cambria" pitchFamily="18" charset="0"/>
              </a:rPr>
              <a:t>Αύξηση της εποπτικής εργασίας (</a:t>
            </a:r>
            <a:r>
              <a:rPr lang="en-US" dirty="0" smtClean="0">
                <a:latin typeface="Cambria" pitchFamily="18" charset="0"/>
              </a:rPr>
              <a:t>supervisory labor)</a:t>
            </a:r>
            <a:r>
              <a:rPr lang="el-GR" dirty="0" smtClean="0">
                <a:latin typeface="Cambria" pitchFamily="18" charset="0"/>
              </a:rPr>
              <a:t> ----</a:t>
            </a:r>
            <a:r>
              <a:rPr lang="el-GR" dirty="0" smtClean="0">
                <a:latin typeface="Cambria" pitchFamily="18" charset="0"/>
                <a:sym typeface="Wingdings" pitchFamily="2" charset="2"/>
              </a:rPr>
              <a:t> υψηλότερη ΚΑΕ</a:t>
            </a:r>
            <a:endParaRPr lang="el-GR" dirty="0" smtClean="0">
              <a:latin typeface="Cambria" pitchFamily="18" charset="0"/>
            </a:endParaRPr>
          </a:p>
          <a:p>
            <a:pPr algn="just"/>
            <a:r>
              <a:rPr lang="el-GR" dirty="0" smtClean="0">
                <a:latin typeface="Cambria" pitchFamily="18" charset="0"/>
              </a:rPr>
              <a:t>Αύξηση του επιδόματος ανεργίας</a:t>
            </a:r>
            <a:r>
              <a:rPr lang="en-US" dirty="0" smtClean="0">
                <a:latin typeface="Cambria" pitchFamily="18" charset="0"/>
              </a:rPr>
              <a:t> </a:t>
            </a:r>
            <a:r>
              <a:rPr lang="el-GR" dirty="0" smtClean="0">
                <a:latin typeface="Cambria" pitchFamily="18" charset="0"/>
              </a:rPr>
              <a:t>και του ημερομισθίου υποχώρησης -----</a:t>
            </a:r>
            <a:r>
              <a:rPr lang="el-GR" dirty="0" smtClean="0">
                <a:latin typeface="Cambria" pitchFamily="18" charset="0"/>
                <a:sym typeface="Wingdings" pitchFamily="2" charset="2"/>
              </a:rPr>
              <a:t> χαμηλότερη ΚΑΕ</a:t>
            </a:r>
            <a:endParaRPr lang="el-GR" dirty="0" smtClean="0">
              <a:latin typeface="Cambria" pitchFamily="18" charset="0"/>
            </a:endParaRPr>
          </a:p>
          <a:p>
            <a:pPr algn="just"/>
            <a:r>
              <a:rPr lang="el-GR" dirty="0" smtClean="0">
                <a:latin typeface="Cambria" pitchFamily="18" charset="0"/>
              </a:rPr>
              <a:t>Ωρομίσθιο ισορροπίας (μεγιστοποίησης των κερδών) μεγαλύτερο από το ημερομίσθιο υποχώρησης -----</a:t>
            </a:r>
            <a:r>
              <a:rPr lang="el-GR" dirty="0" smtClean="0">
                <a:latin typeface="Cambria" pitchFamily="18" charset="0"/>
                <a:sym typeface="Wingdings" pitchFamily="2" charset="2"/>
              </a:rPr>
              <a:t>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ισορροπία και ακούσια ανεργία</a:t>
            </a:r>
            <a:r>
              <a:rPr lang="el-GR" dirty="0" smtClean="0">
                <a:latin typeface="Cambria" pitchFamily="18" charset="0"/>
              </a:rPr>
              <a:t> (μη εκκαθάριση της αγοράς).</a:t>
            </a:r>
            <a:endParaRPr lang="el-GR" dirty="0">
              <a:latin typeface="Cambria" pitchFamily="18" charset="0"/>
            </a:endParaRPr>
          </a:p>
        </p:txBody>
      </p:sp>
    </p:spTree>
    <p:extLst>
      <p:ext uri="{BB962C8B-B14F-4D97-AF65-F5344CB8AC3E}">
        <p14:creationId xmlns:p14="http://schemas.microsoft.com/office/powerpoint/2010/main" val="401143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505056" cy="476672"/>
          </a:xfrm>
        </p:spPr>
        <p:txBody>
          <a:bodyPr>
            <a:noAutofit/>
          </a:bodyPr>
          <a:lstStyle/>
          <a:p>
            <a:r>
              <a:rPr lang="el-GR" sz="1800" b="1" dirty="0" smtClean="0">
                <a:solidFill>
                  <a:srgbClr val="FF0000"/>
                </a:solidFill>
                <a:latin typeface="Cambria" pitchFamily="18" charset="0"/>
              </a:rPr>
              <a:t>Μετατόπιση της καμπύλης απόσπασης εργασίας (μεγαλύτερο επίδομα ανεργίας)</a:t>
            </a:r>
            <a:endParaRPr lang="el-GR" sz="1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12968"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sz="2800" dirty="0">
              <a:latin typeface="Cambria" pitchFamily="18" charset="0"/>
            </a:endParaRPr>
          </a:p>
        </p:txBody>
      </p:sp>
      <p:cxnSp>
        <p:nvCxnSpPr>
          <p:cNvPr id="5" name="Ευθεία γραμμή σύνδεσης 4"/>
          <p:cNvCxnSpPr/>
          <p:nvPr/>
        </p:nvCxnSpPr>
        <p:spPr>
          <a:xfrm>
            <a:off x="1050901" y="1124744"/>
            <a:ext cx="0" cy="4752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p:cNvCxnSpPr/>
          <p:nvPr/>
        </p:nvCxnSpPr>
        <p:spPr>
          <a:xfrm flipH="1">
            <a:off x="1043608" y="5839519"/>
            <a:ext cx="74888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Ορθογώνιο 10"/>
          <p:cNvSpPr/>
          <p:nvPr/>
        </p:nvSpPr>
        <p:spPr>
          <a:xfrm>
            <a:off x="323528" y="836712"/>
            <a:ext cx="648072"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z</a:t>
            </a:r>
            <a:r>
              <a:rPr lang="en-US" dirty="0" smtClean="0">
                <a:latin typeface="Cambria" pitchFamily="18" charset="0"/>
              </a:rPr>
              <a:t>=</a:t>
            </a:r>
            <a:r>
              <a:rPr lang="en-US" dirty="0" err="1" smtClean="0">
                <a:latin typeface="Cambria" pitchFamily="18" charset="0"/>
              </a:rPr>
              <a:t>ef</a:t>
            </a:r>
            <a:endParaRPr lang="el-GR" dirty="0">
              <a:latin typeface="Cambria" pitchFamily="18" charset="0"/>
            </a:endParaRPr>
          </a:p>
        </p:txBody>
      </p:sp>
      <p:sp>
        <p:nvSpPr>
          <p:cNvPr id="12" name="Ορθογώνιο 11"/>
          <p:cNvSpPr/>
          <p:nvPr/>
        </p:nvSpPr>
        <p:spPr>
          <a:xfrm>
            <a:off x="7956376" y="6021288"/>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3" name="Ελεύθερη σχεδίαση 12"/>
          <p:cNvSpPr/>
          <p:nvPr/>
        </p:nvSpPr>
        <p:spPr>
          <a:xfrm>
            <a:off x="3611885" y="1446684"/>
            <a:ext cx="4229050" cy="3134444"/>
          </a:xfrm>
          <a:custGeom>
            <a:avLst/>
            <a:gdLst>
              <a:gd name="connsiteX0" fmla="*/ 0 w 4257675"/>
              <a:gd name="connsiteY0" fmla="*/ 2638463 h 2638463"/>
              <a:gd name="connsiteX1" fmla="*/ 0 w 4257675"/>
              <a:gd name="connsiteY1" fmla="*/ 2638463 h 2638463"/>
              <a:gd name="connsiteX2" fmla="*/ 9525 w 4257675"/>
              <a:gd name="connsiteY2" fmla="*/ 2552738 h 2638463"/>
              <a:gd name="connsiteX3" fmla="*/ 57150 w 4257675"/>
              <a:gd name="connsiteY3" fmla="*/ 2476538 h 2638463"/>
              <a:gd name="connsiteX4" fmla="*/ 76200 w 4257675"/>
              <a:gd name="connsiteY4" fmla="*/ 2438438 h 2638463"/>
              <a:gd name="connsiteX5" fmla="*/ 133350 w 4257675"/>
              <a:gd name="connsiteY5" fmla="*/ 2362238 h 2638463"/>
              <a:gd name="connsiteX6" fmla="*/ 180975 w 4257675"/>
              <a:gd name="connsiteY6" fmla="*/ 2286038 h 2638463"/>
              <a:gd name="connsiteX7" fmla="*/ 209550 w 4257675"/>
              <a:gd name="connsiteY7" fmla="*/ 2228888 h 2638463"/>
              <a:gd name="connsiteX8" fmla="*/ 238125 w 4257675"/>
              <a:gd name="connsiteY8" fmla="*/ 2200313 h 2638463"/>
              <a:gd name="connsiteX9" fmla="*/ 257175 w 4257675"/>
              <a:gd name="connsiteY9" fmla="*/ 2162213 h 2638463"/>
              <a:gd name="connsiteX10" fmla="*/ 323850 w 4257675"/>
              <a:gd name="connsiteY10" fmla="*/ 2057438 h 2638463"/>
              <a:gd name="connsiteX11" fmla="*/ 352425 w 4257675"/>
              <a:gd name="connsiteY11" fmla="*/ 2028863 h 2638463"/>
              <a:gd name="connsiteX12" fmla="*/ 409575 w 4257675"/>
              <a:gd name="connsiteY12" fmla="*/ 1962188 h 2638463"/>
              <a:gd name="connsiteX13" fmla="*/ 428625 w 4257675"/>
              <a:gd name="connsiteY13" fmla="*/ 1933613 h 2638463"/>
              <a:gd name="connsiteX14" fmla="*/ 457200 w 4257675"/>
              <a:gd name="connsiteY14" fmla="*/ 1895513 h 2638463"/>
              <a:gd name="connsiteX15" fmla="*/ 495300 w 4257675"/>
              <a:gd name="connsiteY15" fmla="*/ 1838363 h 2638463"/>
              <a:gd name="connsiteX16" fmla="*/ 523875 w 4257675"/>
              <a:gd name="connsiteY16" fmla="*/ 1790738 h 2638463"/>
              <a:gd name="connsiteX17" fmla="*/ 561975 w 4257675"/>
              <a:gd name="connsiteY17" fmla="*/ 1752638 h 2638463"/>
              <a:gd name="connsiteX18" fmla="*/ 619125 w 4257675"/>
              <a:gd name="connsiteY18" fmla="*/ 1666913 h 2638463"/>
              <a:gd name="connsiteX19" fmla="*/ 666750 w 4257675"/>
              <a:gd name="connsiteY19" fmla="*/ 1638338 h 2638463"/>
              <a:gd name="connsiteX20" fmla="*/ 695325 w 4257675"/>
              <a:gd name="connsiteY20" fmla="*/ 1600238 h 2638463"/>
              <a:gd name="connsiteX21" fmla="*/ 733425 w 4257675"/>
              <a:gd name="connsiteY21" fmla="*/ 1571663 h 2638463"/>
              <a:gd name="connsiteX22" fmla="*/ 790575 w 4257675"/>
              <a:gd name="connsiteY22" fmla="*/ 1514513 h 2638463"/>
              <a:gd name="connsiteX23" fmla="*/ 809625 w 4257675"/>
              <a:gd name="connsiteY23" fmla="*/ 1485938 h 2638463"/>
              <a:gd name="connsiteX24" fmla="*/ 876300 w 4257675"/>
              <a:gd name="connsiteY24" fmla="*/ 1419263 h 2638463"/>
              <a:gd name="connsiteX25" fmla="*/ 904875 w 4257675"/>
              <a:gd name="connsiteY25" fmla="*/ 1390688 h 2638463"/>
              <a:gd name="connsiteX26" fmla="*/ 942975 w 4257675"/>
              <a:gd name="connsiteY26" fmla="*/ 1343063 h 2638463"/>
              <a:gd name="connsiteX27" fmla="*/ 971550 w 4257675"/>
              <a:gd name="connsiteY27" fmla="*/ 1333538 h 2638463"/>
              <a:gd name="connsiteX28" fmla="*/ 1095375 w 4257675"/>
              <a:gd name="connsiteY28" fmla="*/ 1228763 h 2638463"/>
              <a:gd name="connsiteX29" fmla="*/ 1123950 w 4257675"/>
              <a:gd name="connsiteY29" fmla="*/ 1209713 h 2638463"/>
              <a:gd name="connsiteX30" fmla="*/ 1162050 w 4257675"/>
              <a:gd name="connsiteY30" fmla="*/ 1171613 h 2638463"/>
              <a:gd name="connsiteX31" fmla="*/ 1209675 w 4257675"/>
              <a:gd name="connsiteY31" fmla="*/ 1133513 h 2638463"/>
              <a:gd name="connsiteX32" fmla="*/ 1304925 w 4257675"/>
              <a:gd name="connsiteY32" fmla="*/ 1047788 h 2638463"/>
              <a:gd name="connsiteX33" fmla="*/ 1343025 w 4257675"/>
              <a:gd name="connsiteY33" fmla="*/ 1028738 h 2638463"/>
              <a:gd name="connsiteX34" fmla="*/ 1371600 w 4257675"/>
              <a:gd name="connsiteY34" fmla="*/ 1000163 h 2638463"/>
              <a:gd name="connsiteX35" fmla="*/ 1447800 w 4257675"/>
              <a:gd name="connsiteY35" fmla="*/ 962063 h 2638463"/>
              <a:gd name="connsiteX36" fmla="*/ 1485900 w 4257675"/>
              <a:gd name="connsiteY36" fmla="*/ 933488 h 2638463"/>
              <a:gd name="connsiteX37" fmla="*/ 1533525 w 4257675"/>
              <a:gd name="connsiteY37" fmla="*/ 904913 h 2638463"/>
              <a:gd name="connsiteX38" fmla="*/ 1571625 w 4257675"/>
              <a:gd name="connsiteY38" fmla="*/ 876338 h 2638463"/>
              <a:gd name="connsiteX39" fmla="*/ 1609725 w 4257675"/>
              <a:gd name="connsiteY39" fmla="*/ 857288 h 2638463"/>
              <a:gd name="connsiteX40" fmla="*/ 1676400 w 4257675"/>
              <a:gd name="connsiteY40" fmla="*/ 819188 h 2638463"/>
              <a:gd name="connsiteX41" fmla="*/ 1724025 w 4257675"/>
              <a:gd name="connsiteY41" fmla="*/ 781088 h 2638463"/>
              <a:gd name="connsiteX42" fmla="*/ 2000250 w 4257675"/>
              <a:gd name="connsiteY42" fmla="*/ 609638 h 2638463"/>
              <a:gd name="connsiteX43" fmla="*/ 2076450 w 4257675"/>
              <a:gd name="connsiteY43" fmla="*/ 562013 h 2638463"/>
              <a:gd name="connsiteX44" fmla="*/ 2143125 w 4257675"/>
              <a:gd name="connsiteY44" fmla="*/ 533438 h 2638463"/>
              <a:gd name="connsiteX45" fmla="*/ 2171700 w 4257675"/>
              <a:gd name="connsiteY45" fmla="*/ 514388 h 2638463"/>
              <a:gd name="connsiteX46" fmla="*/ 2305050 w 4257675"/>
              <a:gd name="connsiteY46" fmla="*/ 457238 h 2638463"/>
              <a:gd name="connsiteX47" fmla="*/ 2333625 w 4257675"/>
              <a:gd name="connsiteY47" fmla="*/ 447713 h 2638463"/>
              <a:gd name="connsiteX48" fmla="*/ 2362200 w 4257675"/>
              <a:gd name="connsiteY48" fmla="*/ 428663 h 2638463"/>
              <a:gd name="connsiteX49" fmla="*/ 2390775 w 4257675"/>
              <a:gd name="connsiteY49" fmla="*/ 419138 h 2638463"/>
              <a:gd name="connsiteX50" fmla="*/ 2438400 w 4257675"/>
              <a:gd name="connsiteY50" fmla="*/ 400088 h 2638463"/>
              <a:gd name="connsiteX51" fmla="*/ 2514600 w 4257675"/>
              <a:gd name="connsiteY51" fmla="*/ 361988 h 2638463"/>
              <a:gd name="connsiteX52" fmla="*/ 2676525 w 4257675"/>
              <a:gd name="connsiteY52" fmla="*/ 304838 h 2638463"/>
              <a:gd name="connsiteX53" fmla="*/ 2733675 w 4257675"/>
              <a:gd name="connsiteY53" fmla="*/ 285788 h 2638463"/>
              <a:gd name="connsiteX54" fmla="*/ 2809875 w 4257675"/>
              <a:gd name="connsiteY54" fmla="*/ 247688 h 2638463"/>
              <a:gd name="connsiteX55" fmla="*/ 2838450 w 4257675"/>
              <a:gd name="connsiteY55" fmla="*/ 238163 h 2638463"/>
              <a:gd name="connsiteX56" fmla="*/ 2914650 w 4257675"/>
              <a:gd name="connsiteY56" fmla="*/ 200063 h 2638463"/>
              <a:gd name="connsiteX57" fmla="*/ 2981325 w 4257675"/>
              <a:gd name="connsiteY57" fmla="*/ 190538 h 2638463"/>
              <a:gd name="connsiteX58" fmla="*/ 3067050 w 4257675"/>
              <a:gd name="connsiteY58" fmla="*/ 161963 h 2638463"/>
              <a:gd name="connsiteX59" fmla="*/ 3105150 w 4257675"/>
              <a:gd name="connsiteY59" fmla="*/ 152438 h 2638463"/>
              <a:gd name="connsiteX60" fmla="*/ 3133725 w 4257675"/>
              <a:gd name="connsiteY60" fmla="*/ 142913 h 2638463"/>
              <a:gd name="connsiteX61" fmla="*/ 3209925 w 4257675"/>
              <a:gd name="connsiteY61" fmla="*/ 133388 h 2638463"/>
              <a:gd name="connsiteX62" fmla="*/ 3238500 w 4257675"/>
              <a:gd name="connsiteY62" fmla="*/ 123863 h 2638463"/>
              <a:gd name="connsiteX63" fmla="*/ 3390900 w 4257675"/>
              <a:gd name="connsiteY63" fmla="*/ 104813 h 2638463"/>
              <a:gd name="connsiteX64" fmla="*/ 3543300 w 4257675"/>
              <a:gd name="connsiteY64" fmla="*/ 95288 h 2638463"/>
              <a:gd name="connsiteX65" fmla="*/ 3724275 w 4257675"/>
              <a:gd name="connsiteY65" fmla="*/ 66713 h 2638463"/>
              <a:gd name="connsiteX66" fmla="*/ 3771900 w 4257675"/>
              <a:gd name="connsiteY66" fmla="*/ 57188 h 2638463"/>
              <a:gd name="connsiteX67" fmla="*/ 4029075 w 4257675"/>
              <a:gd name="connsiteY67" fmla="*/ 19088 h 2638463"/>
              <a:gd name="connsiteX68" fmla="*/ 4152900 w 4257675"/>
              <a:gd name="connsiteY68" fmla="*/ 9563 h 2638463"/>
              <a:gd name="connsiteX69" fmla="*/ 4257675 w 4257675"/>
              <a:gd name="connsiteY69" fmla="*/ 38 h 2638463"/>
              <a:gd name="connsiteX70" fmla="*/ 4257675 w 4257675"/>
              <a:gd name="connsiteY70" fmla="*/ 38 h 26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57675" h="2638463">
                <a:moveTo>
                  <a:pt x="0" y="2638463"/>
                </a:moveTo>
                <a:lnTo>
                  <a:pt x="0" y="2638463"/>
                </a:lnTo>
                <a:cubicBezTo>
                  <a:pt x="3175" y="2609888"/>
                  <a:pt x="1627" y="2580383"/>
                  <a:pt x="9525" y="2552738"/>
                </a:cubicBezTo>
                <a:cubicBezTo>
                  <a:pt x="14657" y="2534774"/>
                  <a:pt x="45968" y="2496106"/>
                  <a:pt x="57150" y="2476538"/>
                </a:cubicBezTo>
                <a:cubicBezTo>
                  <a:pt x="64195" y="2464210"/>
                  <a:pt x="69155" y="2450766"/>
                  <a:pt x="76200" y="2438438"/>
                </a:cubicBezTo>
                <a:cubicBezTo>
                  <a:pt x="91364" y="2411902"/>
                  <a:pt x="115028" y="2385141"/>
                  <a:pt x="133350" y="2362238"/>
                </a:cubicBezTo>
                <a:cubicBezTo>
                  <a:pt x="154234" y="2299585"/>
                  <a:pt x="126619" y="2371454"/>
                  <a:pt x="180975" y="2286038"/>
                </a:cubicBezTo>
                <a:cubicBezTo>
                  <a:pt x="192410" y="2268069"/>
                  <a:pt x="197736" y="2246609"/>
                  <a:pt x="209550" y="2228888"/>
                </a:cubicBezTo>
                <a:cubicBezTo>
                  <a:pt x="217022" y="2217680"/>
                  <a:pt x="230295" y="2211274"/>
                  <a:pt x="238125" y="2200313"/>
                </a:cubicBezTo>
                <a:cubicBezTo>
                  <a:pt x="246378" y="2188759"/>
                  <a:pt x="250279" y="2174625"/>
                  <a:pt x="257175" y="2162213"/>
                </a:cubicBezTo>
                <a:cubicBezTo>
                  <a:pt x="270771" y="2137741"/>
                  <a:pt x="308573" y="2077080"/>
                  <a:pt x="323850" y="2057438"/>
                </a:cubicBezTo>
                <a:cubicBezTo>
                  <a:pt x="332120" y="2046805"/>
                  <a:pt x="342900" y="2038388"/>
                  <a:pt x="352425" y="2028863"/>
                </a:cubicBezTo>
                <a:cubicBezTo>
                  <a:pt x="389607" y="1935908"/>
                  <a:pt x="345504" y="2015581"/>
                  <a:pt x="409575" y="1962188"/>
                </a:cubicBezTo>
                <a:cubicBezTo>
                  <a:pt x="418369" y="1954859"/>
                  <a:pt x="421971" y="1942928"/>
                  <a:pt x="428625" y="1933613"/>
                </a:cubicBezTo>
                <a:cubicBezTo>
                  <a:pt x="437852" y="1920695"/>
                  <a:pt x="448096" y="1908518"/>
                  <a:pt x="457200" y="1895513"/>
                </a:cubicBezTo>
                <a:cubicBezTo>
                  <a:pt x="470330" y="1876756"/>
                  <a:pt x="483008" y="1857679"/>
                  <a:pt x="495300" y="1838363"/>
                </a:cubicBezTo>
                <a:cubicBezTo>
                  <a:pt x="505239" y="1822744"/>
                  <a:pt x="512509" y="1805351"/>
                  <a:pt x="523875" y="1790738"/>
                </a:cubicBezTo>
                <a:cubicBezTo>
                  <a:pt x="534902" y="1776561"/>
                  <a:pt x="549275" y="1765338"/>
                  <a:pt x="561975" y="1752638"/>
                </a:cubicBezTo>
                <a:cubicBezTo>
                  <a:pt x="576215" y="1709917"/>
                  <a:pt x="572794" y="1708611"/>
                  <a:pt x="619125" y="1666913"/>
                </a:cubicBezTo>
                <a:cubicBezTo>
                  <a:pt x="632886" y="1654528"/>
                  <a:pt x="650875" y="1647863"/>
                  <a:pt x="666750" y="1638338"/>
                </a:cubicBezTo>
                <a:cubicBezTo>
                  <a:pt x="676275" y="1625638"/>
                  <a:pt x="684100" y="1611463"/>
                  <a:pt x="695325" y="1600238"/>
                </a:cubicBezTo>
                <a:cubicBezTo>
                  <a:pt x="706550" y="1589013"/>
                  <a:pt x="721625" y="1582283"/>
                  <a:pt x="733425" y="1571663"/>
                </a:cubicBezTo>
                <a:cubicBezTo>
                  <a:pt x="753450" y="1553641"/>
                  <a:pt x="772677" y="1534649"/>
                  <a:pt x="790575" y="1514513"/>
                </a:cubicBezTo>
                <a:cubicBezTo>
                  <a:pt x="798180" y="1505957"/>
                  <a:pt x="801967" y="1494447"/>
                  <a:pt x="809625" y="1485938"/>
                </a:cubicBezTo>
                <a:cubicBezTo>
                  <a:pt x="830651" y="1462576"/>
                  <a:pt x="854075" y="1441488"/>
                  <a:pt x="876300" y="1419263"/>
                </a:cubicBezTo>
                <a:cubicBezTo>
                  <a:pt x="885825" y="1409738"/>
                  <a:pt x="896460" y="1401207"/>
                  <a:pt x="904875" y="1390688"/>
                </a:cubicBezTo>
                <a:cubicBezTo>
                  <a:pt x="917575" y="1374813"/>
                  <a:pt x="927539" y="1356294"/>
                  <a:pt x="942975" y="1343063"/>
                </a:cubicBezTo>
                <a:cubicBezTo>
                  <a:pt x="950598" y="1336529"/>
                  <a:pt x="962025" y="1336713"/>
                  <a:pt x="971550" y="1333538"/>
                </a:cubicBezTo>
                <a:cubicBezTo>
                  <a:pt x="1067250" y="1261763"/>
                  <a:pt x="932725" y="1364305"/>
                  <a:pt x="1095375" y="1228763"/>
                </a:cubicBezTo>
                <a:cubicBezTo>
                  <a:pt x="1104169" y="1221434"/>
                  <a:pt x="1115258" y="1217163"/>
                  <a:pt x="1123950" y="1209713"/>
                </a:cubicBezTo>
                <a:cubicBezTo>
                  <a:pt x="1137587" y="1198024"/>
                  <a:pt x="1148626" y="1183545"/>
                  <a:pt x="1162050" y="1171613"/>
                </a:cubicBezTo>
                <a:cubicBezTo>
                  <a:pt x="1177245" y="1158107"/>
                  <a:pt x="1194312" y="1146828"/>
                  <a:pt x="1209675" y="1133513"/>
                </a:cubicBezTo>
                <a:cubicBezTo>
                  <a:pt x="1241954" y="1105537"/>
                  <a:pt x="1271337" y="1074178"/>
                  <a:pt x="1304925" y="1047788"/>
                </a:cubicBezTo>
                <a:cubicBezTo>
                  <a:pt x="1316090" y="1039016"/>
                  <a:pt x="1331471" y="1036991"/>
                  <a:pt x="1343025" y="1028738"/>
                </a:cubicBezTo>
                <a:cubicBezTo>
                  <a:pt x="1353986" y="1020908"/>
                  <a:pt x="1360236" y="1007395"/>
                  <a:pt x="1371600" y="1000163"/>
                </a:cubicBezTo>
                <a:cubicBezTo>
                  <a:pt x="1395558" y="984917"/>
                  <a:pt x="1423270" y="976372"/>
                  <a:pt x="1447800" y="962063"/>
                </a:cubicBezTo>
                <a:cubicBezTo>
                  <a:pt x="1461512" y="954064"/>
                  <a:pt x="1472691" y="942294"/>
                  <a:pt x="1485900" y="933488"/>
                </a:cubicBezTo>
                <a:cubicBezTo>
                  <a:pt x="1501304" y="923219"/>
                  <a:pt x="1518121" y="915182"/>
                  <a:pt x="1533525" y="904913"/>
                </a:cubicBezTo>
                <a:cubicBezTo>
                  <a:pt x="1546734" y="896107"/>
                  <a:pt x="1558163" y="884752"/>
                  <a:pt x="1571625" y="876338"/>
                </a:cubicBezTo>
                <a:cubicBezTo>
                  <a:pt x="1583666" y="868813"/>
                  <a:pt x="1597260" y="864087"/>
                  <a:pt x="1609725" y="857288"/>
                </a:cubicBezTo>
                <a:cubicBezTo>
                  <a:pt x="1632197" y="845031"/>
                  <a:pt x="1655101" y="833387"/>
                  <a:pt x="1676400" y="819188"/>
                </a:cubicBezTo>
                <a:cubicBezTo>
                  <a:pt x="1693316" y="807911"/>
                  <a:pt x="1706957" y="792132"/>
                  <a:pt x="1724025" y="781088"/>
                </a:cubicBezTo>
                <a:cubicBezTo>
                  <a:pt x="1815009" y="722216"/>
                  <a:pt x="1908353" y="667074"/>
                  <a:pt x="2000250" y="609638"/>
                </a:cubicBezTo>
                <a:cubicBezTo>
                  <a:pt x="2018038" y="598521"/>
                  <a:pt x="2061366" y="567041"/>
                  <a:pt x="2076450" y="562013"/>
                </a:cubicBezTo>
                <a:cubicBezTo>
                  <a:pt x="2108508" y="551327"/>
                  <a:pt x="2110169" y="552270"/>
                  <a:pt x="2143125" y="533438"/>
                </a:cubicBezTo>
                <a:cubicBezTo>
                  <a:pt x="2153064" y="527758"/>
                  <a:pt x="2161342" y="519262"/>
                  <a:pt x="2171700" y="514388"/>
                </a:cubicBezTo>
                <a:cubicBezTo>
                  <a:pt x="2215457" y="493796"/>
                  <a:pt x="2259172" y="472531"/>
                  <a:pt x="2305050" y="457238"/>
                </a:cubicBezTo>
                <a:cubicBezTo>
                  <a:pt x="2314575" y="454063"/>
                  <a:pt x="2324645" y="452203"/>
                  <a:pt x="2333625" y="447713"/>
                </a:cubicBezTo>
                <a:cubicBezTo>
                  <a:pt x="2343864" y="442593"/>
                  <a:pt x="2351961" y="433783"/>
                  <a:pt x="2362200" y="428663"/>
                </a:cubicBezTo>
                <a:cubicBezTo>
                  <a:pt x="2371180" y="424173"/>
                  <a:pt x="2381374" y="422663"/>
                  <a:pt x="2390775" y="419138"/>
                </a:cubicBezTo>
                <a:cubicBezTo>
                  <a:pt x="2406784" y="413135"/>
                  <a:pt x="2422876" y="407253"/>
                  <a:pt x="2438400" y="400088"/>
                </a:cubicBezTo>
                <a:cubicBezTo>
                  <a:pt x="2464184" y="388188"/>
                  <a:pt x="2487659" y="370968"/>
                  <a:pt x="2514600" y="361988"/>
                </a:cubicBezTo>
                <a:cubicBezTo>
                  <a:pt x="2713003" y="295854"/>
                  <a:pt x="2493820" y="370090"/>
                  <a:pt x="2676525" y="304838"/>
                </a:cubicBezTo>
                <a:cubicBezTo>
                  <a:pt x="2695436" y="298084"/>
                  <a:pt x="2715218" y="293698"/>
                  <a:pt x="2733675" y="285788"/>
                </a:cubicBezTo>
                <a:cubicBezTo>
                  <a:pt x="2759777" y="274601"/>
                  <a:pt x="2782934" y="256668"/>
                  <a:pt x="2809875" y="247688"/>
                </a:cubicBezTo>
                <a:cubicBezTo>
                  <a:pt x="2819400" y="244513"/>
                  <a:pt x="2829310" y="242318"/>
                  <a:pt x="2838450" y="238163"/>
                </a:cubicBezTo>
                <a:cubicBezTo>
                  <a:pt x="2864303" y="226412"/>
                  <a:pt x="2886537" y="204079"/>
                  <a:pt x="2914650" y="200063"/>
                </a:cubicBezTo>
                <a:lnTo>
                  <a:pt x="2981325" y="190538"/>
                </a:lnTo>
                <a:cubicBezTo>
                  <a:pt x="3009900" y="181013"/>
                  <a:pt x="3037829" y="169268"/>
                  <a:pt x="3067050" y="161963"/>
                </a:cubicBezTo>
                <a:cubicBezTo>
                  <a:pt x="3079750" y="158788"/>
                  <a:pt x="3092563" y="156034"/>
                  <a:pt x="3105150" y="152438"/>
                </a:cubicBezTo>
                <a:cubicBezTo>
                  <a:pt x="3114804" y="149680"/>
                  <a:pt x="3123847" y="144709"/>
                  <a:pt x="3133725" y="142913"/>
                </a:cubicBezTo>
                <a:cubicBezTo>
                  <a:pt x="3158910" y="138334"/>
                  <a:pt x="3184525" y="136563"/>
                  <a:pt x="3209925" y="133388"/>
                </a:cubicBezTo>
                <a:cubicBezTo>
                  <a:pt x="3219450" y="130213"/>
                  <a:pt x="3228699" y="126041"/>
                  <a:pt x="3238500" y="123863"/>
                </a:cubicBezTo>
                <a:cubicBezTo>
                  <a:pt x="3282235" y="114144"/>
                  <a:pt x="3350599" y="107913"/>
                  <a:pt x="3390900" y="104813"/>
                </a:cubicBezTo>
                <a:cubicBezTo>
                  <a:pt x="3441649" y="100909"/>
                  <a:pt x="3492500" y="98463"/>
                  <a:pt x="3543300" y="95288"/>
                </a:cubicBezTo>
                <a:cubicBezTo>
                  <a:pt x="3623428" y="68579"/>
                  <a:pt x="3546691" y="92082"/>
                  <a:pt x="3724275" y="66713"/>
                </a:cubicBezTo>
                <a:cubicBezTo>
                  <a:pt x="3740302" y="64423"/>
                  <a:pt x="3756025" y="60363"/>
                  <a:pt x="3771900" y="57188"/>
                </a:cubicBezTo>
                <a:cubicBezTo>
                  <a:pt x="3875169" y="5553"/>
                  <a:pt x="3797882" y="38354"/>
                  <a:pt x="4029075" y="19088"/>
                </a:cubicBezTo>
                <a:cubicBezTo>
                  <a:pt x="4070329" y="15650"/>
                  <a:pt x="4111823" y="14698"/>
                  <a:pt x="4152900" y="9563"/>
                </a:cubicBezTo>
                <a:cubicBezTo>
                  <a:pt x="4238551" y="-1143"/>
                  <a:pt x="4203502" y="38"/>
                  <a:pt x="4257675" y="38"/>
                </a:cubicBezTo>
                <a:lnTo>
                  <a:pt x="4257675" y="3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Ελεύθερη σχεδίαση 13"/>
          <p:cNvSpPr/>
          <p:nvPr/>
        </p:nvSpPr>
        <p:spPr>
          <a:xfrm>
            <a:off x="4499992" y="2266950"/>
            <a:ext cx="3456384" cy="2686050"/>
          </a:xfrm>
          <a:custGeom>
            <a:avLst/>
            <a:gdLst>
              <a:gd name="connsiteX0" fmla="*/ 0 w 4086225"/>
              <a:gd name="connsiteY0" fmla="*/ 2686050 h 2686050"/>
              <a:gd name="connsiteX1" fmla="*/ 0 w 4086225"/>
              <a:gd name="connsiteY1" fmla="*/ 2686050 h 2686050"/>
              <a:gd name="connsiteX2" fmla="*/ 66675 w 4086225"/>
              <a:gd name="connsiteY2" fmla="*/ 2628900 h 2686050"/>
              <a:gd name="connsiteX3" fmla="*/ 123825 w 4086225"/>
              <a:gd name="connsiteY3" fmla="*/ 2581275 h 2686050"/>
              <a:gd name="connsiteX4" fmla="*/ 190500 w 4086225"/>
              <a:gd name="connsiteY4" fmla="*/ 2495550 h 2686050"/>
              <a:gd name="connsiteX5" fmla="*/ 276225 w 4086225"/>
              <a:gd name="connsiteY5" fmla="*/ 2400300 h 2686050"/>
              <a:gd name="connsiteX6" fmla="*/ 323850 w 4086225"/>
              <a:gd name="connsiteY6" fmla="*/ 2333625 h 2686050"/>
              <a:gd name="connsiteX7" fmla="*/ 352425 w 4086225"/>
              <a:gd name="connsiteY7" fmla="*/ 2295525 h 2686050"/>
              <a:gd name="connsiteX8" fmla="*/ 409575 w 4086225"/>
              <a:gd name="connsiteY8" fmla="*/ 2209800 h 2686050"/>
              <a:gd name="connsiteX9" fmla="*/ 438150 w 4086225"/>
              <a:gd name="connsiteY9" fmla="*/ 2152650 h 2686050"/>
              <a:gd name="connsiteX10" fmla="*/ 466725 w 4086225"/>
              <a:gd name="connsiteY10" fmla="*/ 2124075 h 2686050"/>
              <a:gd name="connsiteX11" fmla="*/ 485775 w 4086225"/>
              <a:gd name="connsiteY11" fmla="*/ 2095500 h 2686050"/>
              <a:gd name="connsiteX12" fmla="*/ 533400 w 4086225"/>
              <a:gd name="connsiteY12" fmla="*/ 2028825 h 2686050"/>
              <a:gd name="connsiteX13" fmla="*/ 552450 w 4086225"/>
              <a:gd name="connsiteY13" fmla="*/ 1990725 h 2686050"/>
              <a:gd name="connsiteX14" fmla="*/ 600075 w 4086225"/>
              <a:gd name="connsiteY14" fmla="*/ 1943100 h 2686050"/>
              <a:gd name="connsiteX15" fmla="*/ 647700 w 4086225"/>
              <a:gd name="connsiteY15" fmla="*/ 1866900 h 2686050"/>
              <a:gd name="connsiteX16" fmla="*/ 714375 w 4086225"/>
              <a:gd name="connsiteY16" fmla="*/ 1809750 h 2686050"/>
              <a:gd name="connsiteX17" fmla="*/ 781050 w 4086225"/>
              <a:gd name="connsiteY17" fmla="*/ 1724025 h 2686050"/>
              <a:gd name="connsiteX18" fmla="*/ 800100 w 4086225"/>
              <a:gd name="connsiteY18" fmla="*/ 1695450 h 2686050"/>
              <a:gd name="connsiteX19" fmla="*/ 828675 w 4086225"/>
              <a:gd name="connsiteY19" fmla="*/ 1676400 h 2686050"/>
              <a:gd name="connsiteX20" fmla="*/ 857250 w 4086225"/>
              <a:gd name="connsiteY20" fmla="*/ 1647825 h 2686050"/>
              <a:gd name="connsiteX21" fmla="*/ 885825 w 4086225"/>
              <a:gd name="connsiteY21" fmla="*/ 1628775 h 2686050"/>
              <a:gd name="connsiteX22" fmla="*/ 933450 w 4086225"/>
              <a:gd name="connsiteY22" fmla="*/ 1571625 h 2686050"/>
              <a:gd name="connsiteX23" fmla="*/ 962025 w 4086225"/>
              <a:gd name="connsiteY23" fmla="*/ 1533525 h 2686050"/>
              <a:gd name="connsiteX24" fmla="*/ 990600 w 4086225"/>
              <a:gd name="connsiteY24" fmla="*/ 1514475 h 2686050"/>
              <a:gd name="connsiteX25" fmla="*/ 1019175 w 4086225"/>
              <a:gd name="connsiteY25" fmla="*/ 1485900 h 2686050"/>
              <a:gd name="connsiteX26" fmla="*/ 1057275 w 4086225"/>
              <a:gd name="connsiteY26" fmla="*/ 1457325 h 2686050"/>
              <a:gd name="connsiteX27" fmla="*/ 1085850 w 4086225"/>
              <a:gd name="connsiteY27" fmla="*/ 1428750 h 2686050"/>
              <a:gd name="connsiteX28" fmla="*/ 1143000 w 4086225"/>
              <a:gd name="connsiteY28" fmla="*/ 1390650 h 2686050"/>
              <a:gd name="connsiteX29" fmla="*/ 1171575 w 4086225"/>
              <a:gd name="connsiteY29" fmla="*/ 1362075 h 2686050"/>
              <a:gd name="connsiteX30" fmla="*/ 1219200 w 4086225"/>
              <a:gd name="connsiteY30" fmla="*/ 1323975 h 2686050"/>
              <a:gd name="connsiteX31" fmla="*/ 1304925 w 4086225"/>
              <a:gd name="connsiteY31" fmla="*/ 1238250 h 2686050"/>
              <a:gd name="connsiteX32" fmla="*/ 1362075 w 4086225"/>
              <a:gd name="connsiteY32" fmla="*/ 1181100 h 2686050"/>
              <a:gd name="connsiteX33" fmla="*/ 1419225 w 4086225"/>
              <a:gd name="connsiteY33" fmla="*/ 1123950 h 2686050"/>
              <a:gd name="connsiteX34" fmla="*/ 1447800 w 4086225"/>
              <a:gd name="connsiteY34" fmla="*/ 1104900 h 2686050"/>
              <a:gd name="connsiteX35" fmla="*/ 1504950 w 4086225"/>
              <a:gd name="connsiteY35" fmla="*/ 1057275 h 2686050"/>
              <a:gd name="connsiteX36" fmla="*/ 1581150 w 4086225"/>
              <a:gd name="connsiteY36" fmla="*/ 990600 h 2686050"/>
              <a:gd name="connsiteX37" fmla="*/ 1619250 w 4086225"/>
              <a:gd name="connsiteY37" fmla="*/ 952500 h 2686050"/>
              <a:gd name="connsiteX38" fmla="*/ 1647825 w 4086225"/>
              <a:gd name="connsiteY38" fmla="*/ 942975 h 2686050"/>
              <a:gd name="connsiteX39" fmla="*/ 1704975 w 4086225"/>
              <a:gd name="connsiteY39" fmla="*/ 904875 h 2686050"/>
              <a:gd name="connsiteX40" fmla="*/ 1733550 w 4086225"/>
              <a:gd name="connsiteY40" fmla="*/ 885825 h 2686050"/>
              <a:gd name="connsiteX41" fmla="*/ 1838325 w 4086225"/>
              <a:gd name="connsiteY41" fmla="*/ 809625 h 2686050"/>
              <a:gd name="connsiteX42" fmla="*/ 1905000 w 4086225"/>
              <a:gd name="connsiteY42" fmla="*/ 771525 h 2686050"/>
              <a:gd name="connsiteX43" fmla="*/ 1943100 w 4086225"/>
              <a:gd name="connsiteY43" fmla="*/ 742950 h 2686050"/>
              <a:gd name="connsiteX44" fmla="*/ 2019300 w 4086225"/>
              <a:gd name="connsiteY44" fmla="*/ 695325 h 2686050"/>
              <a:gd name="connsiteX45" fmla="*/ 2066925 w 4086225"/>
              <a:gd name="connsiteY45" fmla="*/ 657225 h 2686050"/>
              <a:gd name="connsiteX46" fmla="*/ 2143125 w 4086225"/>
              <a:gd name="connsiteY46" fmla="*/ 619125 h 2686050"/>
              <a:gd name="connsiteX47" fmla="*/ 2238375 w 4086225"/>
              <a:gd name="connsiteY47" fmla="*/ 571500 h 2686050"/>
              <a:gd name="connsiteX48" fmla="*/ 2266950 w 4086225"/>
              <a:gd name="connsiteY48" fmla="*/ 561975 h 2686050"/>
              <a:gd name="connsiteX49" fmla="*/ 2343150 w 4086225"/>
              <a:gd name="connsiteY49" fmla="*/ 523875 h 2686050"/>
              <a:gd name="connsiteX50" fmla="*/ 2409825 w 4086225"/>
              <a:gd name="connsiteY50" fmla="*/ 495300 h 2686050"/>
              <a:gd name="connsiteX51" fmla="*/ 2486025 w 4086225"/>
              <a:gd name="connsiteY51" fmla="*/ 447675 h 2686050"/>
              <a:gd name="connsiteX52" fmla="*/ 2600325 w 4086225"/>
              <a:gd name="connsiteY52" fmla="*/ 400050 h 2686050"/>
              <a:gd name="connsiteX53" fmla="*/ 2667000 w 4086225"/>
              <a:gd name="connsiteY53" fmla="*/ 352425 h 2686050"/>
              <a:gd name="connsiteX54" fmla="*/ 2695575 w 4086225"/>
              <a:gd name="connsiteY54" fmla="*/ 342900 h 2686050"/>
              <a:gd name="connsiteX55" fmla="*/ 2771775 w 4086225"/>
              <a:gd name="connsiteY55" fmla="*/ 314325 h 2686050"/>
              <a:gd name="connsiteX56" fmla="*/ 2800350 w 4086225"/>
              <a:gd name="connsiteY56" fmla="*/ 295275 h 2686050"/>
              <a:gd name="connsiteX57" fmla="*/ 2838450 w 4086225"/>
              <a:gd name="connsiteY57" fmla="*/ 276225 h 2686050"/>
              <a:gd name="connsiteX58" fmla="*/ 2876550 w 4086225"/>
              <a:gd name="connsiteY58" fmla="*/ 247650 h 2686050"/>
              <a:gd name="connsiteX59" fmla="*/ 2962275 w 4086225"/>
              <a:gd name="connsiteY59" fmla="*/ 219075 h 2686050"/>
              <a:gd name="connsiteX60" fmla="*/ 3000375 w 4086225"/>
              <a:gd name="connsiteY60" fmla="*/ 200025 h 2686050"/>
              <a:gd name="connsiteX61" fmla="*/ 3028950 w 4086225"/>
              <a:gd name="connsiteY61" fmla="*/ 180975 h 2686050"/>
              <a:gd name="connsiteX62" fmla="*/ 3076575 w 4086225"/>
              <a:gd name="connsiteY62" fmla="*/ 171450 h 2686050"/>
              <a:gd name="connsiteX63" fmla="*/ 3143250 w 4086225"/>
              <a:gd name="connsiteY63" fmla="*/ 152400 h 2686050"/>
              <a:gd name="connsiteX64" fmla="*/ 3219450 w 4086225"/>
              <a:gd name="connsiteY64" fmla="*/ 142875 h 2686050"/>
              <a:gd name="connsiteX65" fmla="*/ 3257550 w 4086225"/>
              <a:gd name="connsiteY65" fmla="*/ 133350 h 2686050"/>
              <a:gd name="connsiteX66" fmla="*/ 3343275 w 4086225"/>
              <a:gd name="connsiteY66" fmla="*/ 123825 h 2686050"/>
              <a:gd name="connsiteX67" fmla="*/ 3390900 w 4086225"/>
              <a:gd name="connsiteY67" fmla="*/ 114300 h 2686050"/>
              <a:gd name="connsiteX68" fmla="*/ 3457575 w 4086225"/>
              <a:gd name="connsiteY68" fmla="*/ 104775 h 2686050"/>
              <a:gd name="connsiteX69" fmla="*/ 3562350 w 4086225"/>
              <a:gd name="connsiteY69" fmla="*/ 85725 h 2686050"/>
              <a:gd name="connsiteX70" fmla="*/ 3695700 w 4086225"/>
              <a:gd name="connsiteY70" fmla="*/ 76200 h 2686050"/>
              <a:gd name="connsiteX71" fmla="*/ 3743325 w 4086225"/>
              <a:gd name="connsiteY71" fmla="*/ 66675 h 2686050"/>
              <a:gd name="connsiteX72" fmla="*/ 3800475 w 4086225"/>
              <a:gd name="connsiteY72" fmla="*/ 57150 h 2686050"/>
              <a:gd name="connsiteX73" fmla="*/ 3857625 w 4086225"/>
              <a:gd name="connsiteY73" fmla="*/ 38100 h 2686050"/>
              <a:gd name="connsiteX74" fmla="*/ 3886200 w 4086225"/>
              <a:gd name="connsiteY74" fmla="*/ 28575 h 2686050"/>
              <a:gd name="connsiteX75" fmla="*/ 3962400 w 4086225"/>
              <a:gd name="connsiteY75" fmla="*/ 9525 h 2686050"/>
              <a:gd name="connsiteX76" fmla="*/ 4000500 w 4086225"/>
              <a:gd name="connsiteY76" fmla="*/ 0 h 2686050"/>
              <a:gd name="connsiteX77" fmla="*/ 4086225 w 4086225"/>
              <a:gd name="connsiteY77" fmla="*/ 0 h 2686050"/>
              <a:gd name="connsiteX78" fmla="*/ 4057650 w 4086225"/>
              <a:gd name="connsiteY78" fmla="*/ 9525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86225" h="2686050">
                <a:moveTo>
                  <a:pt x="0" y="2686050"/>
                </a:moveTo>
                <a:lnTo>
                  <a:pt x="0" y="2686050"/>
                </a:lnTo>
                <a:cubicBezTo>
                  <a:pt x="22225" y="2667000"/>
                  <a:pt x="44917" y="2648482"/>
                  <a:pt x="66675" y="2628900"/>
                </a:cubicBezTo>
                <a:cubicBezTo>
                  <a:pt x="119060" y="2581753"/>
                  <a:pt x="70686" y="2616701"/>
                  <a:pt x="123825" y="2581275"/>
                </a:cubicBezTo>
                <a:cubicBezTo>
                  <a:pt x="149851" y="2503197"/>
                  <a:pt x="104834" y="2624049"/>
                  <a:pt x="190500" y="2495550"/>
                </a:cubicBezTo>
                <a:cubicBezTo>
                  <a:pt x="233793" y="2430611"/>
                  <a:pt x="182763" y="2503108"/>
                  <a:pt x="276225" y="2400300"/>
                </a:cubicBezTo>
                <a:cubicBezTo>
                  <a:pt x="296978" y="2377472"/>
                  <a:pt x="306588" y="2357792"/>
                  <a:pt x="323850" y="2333625"/>
                </a:cubicBezTo>
                <a:cubicBezTo>
                  <a:pt x="333077" y="2320707"/>
                  <a:pt x="342900" y="2308225"/>
                  <a:pt x="352425" y="2295525"/>
                </a:cubicBezTo>
                <a:cubicBezTo>
                  <a:pt x="374169" y="2230294"/>
                  <a:pt x="344712" y="2307095"/>
                  <a:pt x="409575" y="2209800"/>
                </a:cubicBezTo>
                <a:cubicBezTo>
                  <a:pt x="421389" y="2192079"/>
                  <a:pt x="426336" y="2170371"/>
                  <a:pt x="438150" y="2152650"/>
                </a:cubicBezTo>
                <a:cubicBezTo>
                  <a:pt x="445622" y="2141442"/>
                  <a:pt x="458101" y="2134423"/>
                  <a:pt x="466725" y="2124075"/>
                </a:cubicBezTo>
                <a:cubicBezTo>
                  <a:pt x="474054" y="2115281"/>
                  <a:pt x="479121" y="2104815"/>
                  <a:pt x="485775" y="2095500"/>
                </a:cubicBezTo>
                <a:cubicBezTo>
                  <a:pt x="500377" y="2075057"/>
                  <a:pt x="520573" y="2051273"/>
                  <a:pt x="533400" y="2028825"/>
                </a:cubicBezTo>
                <a:cubicBezTo>
                  <a:pt x="540445" y="2016497"/>
                  <a:pt x="543733" y="2001933"/>
                  <a:pt x="552450" y="1990725"/>
                </a:cubicBezTo>
                <a:cubicBezTo>
                  <a:pt x="566233" y="1973004"/>
                  <a:pt x="585160" y="1959880"/>
                  <a:pt x="600075" y="1943100"/>
                </a:cubicBezTo>
                <a:cubicBezTo>
                  <a:pt x="672855" y="1861222"/>
                  <a:pt x="589632" y="1948195"/>
                  <a:pt x="647700" y="1866900"/>
                </a:cubicBezTo>
                <a:cubicBezTo>
                  <a:pt x="663008" y="1845469"/>
                  <a:pt x="694363" y="1824759"/>
                  <a:pt x="714375" y="1809750"/>
                </a:cubicBezTo>
                <a:cubicBezTo>
                  <a:pt x="769779" y="1717409"/>
                  <a:pt x="712796" y="1803655"/>
                  <a:pt x="781050" y="1724025"/>
                </a:cubicBezTo>
                <a:cubicBezTo>
                  <a:pt x="788500" y="1715333"/>
                  <a:pt x="792005" y="1703545"/>
                  <a:pt x="800100" y="1695450"/>
                </a:cubicBezTo>
                <a:cubicBezTo>
                  <a:pt x="808195" y="1687355"/>
                  <a:pt x="819881" y="1683729"/>
                  <a:pt x="828675" y="1676400"/>
                </a:cubicBezTo>
                <a:cubicBezTo>
                  <a:pt x="839023" y="1667776"/>
                  <a:pt x="846902" y="1656449"/>
                  <a:pt x="857250" y="1647825"/>
                </a:cubicBezTo>
                <a:cubicBezTo>
                  <a:pt x="866044" y="1640496"/>
                  <a:pt x="877730" y="1636870"/>
                  <a:pt x="885825" y="1628775"/>
                </a:cubicBezTo>
                <a:cubicBezTo>
                  <a:pt x="903360" y="1611240"/>
                  <a:pt x="917959" y="1590989"/>
                  <a:pt x="933450" y="1571625"/>
                </a:cubicBezTo>
                <a:cubicBezTo>
                  <a:pt x="943367" y="1559229"/>
                  <a:pt x="950800" y="1544750"/>
                  <a:pt x="962025" y="1533525"/>
                </a:cubicBezTo>
                <a:cubicBezTo>
                  <a:pt x="970120" y="1525430"/>
                  <a:pt x="981806" y="1521804"/>
                  <a:pt x="990600" y="1514475"/>
                </a:cubicBezTo>
                <a:cubicBezTo>
                  <a:pt x="1000948" y="1505851"/>
                  <a:pt x="1008948" y="1494666"/>
                  <a:pt x="1019175" y="1485900"/>
                </a:cubicBezTo>
                <a:cubicBezTo>
                  <a:pt x="1031228" y="1475569"/>
                  <a:pt x="1045222" y="1467656"/>
                  <a:pt x="1057275" y="1457325"/>
                </a:cubicBezTo>
                <a:cubicBezTo>
                  <a:pt x="1067502" y="1448559"/>
                  <a:pt x="1075217" y="1437020"/>
                  <a:pt x="1085850" y="1428750"/>
                </a:cubicBezTo>
                <a:cubicBezTo>
                  <a:pt x="1103922" y="1414694"/>
                  <a:pt x="1124928" y="1404706"/>
                  <a:pt x="1143000" y="1390650"/>
                </a:cubicBezTo>
                <a:cubicBezTo>
                  <a:pt x="1153633" y="1382380"/>
                  <a:pt x="1161438" y="1370945"/>
                  <a:pt x="1171575" y="1362075"/>
                </a:cubicBezTo>
                <a:cubicBezTo>
                  <a:pt x="1186875" y="1348688"/>
                  <a:pt x="1204302" y="1337809"/>
                  <a:pt x="1219200" y="1323975"/>
                </a:cubicBezTo>
                <a:cubicBezTo>
                  <a:pt x="1248813" y="1296477"/>
                  <a:pt x="1276350" y="1266825"/>
                  <a:pt x="1304925" y="1238250"/>
                </a:cubicBezTo>
                <a:lnTo>
                  <a:pt x="1362075" y="1181100"/>
                </a:lnTo>
                <a:cubicBezTo>
                  <a:pt x="1381125" y="1162050"/>
                  <a:pt x="1396809" y="1138894"/>
                  <a:pt x="1419225" y="1123950"/>
                </a:cubicBezTo>
                <a:cubicBezTo>
                  <a:pt x="1428750" y="1117600"/>
                  <a:pt x="1439006" y="1112229"/>
                  <a:pt x="1447800" y="1104900"/>
                </a:cubicBezTo>
                <a:cubicBezTo>
                  <a:pt x="1521139" y="1043784"/>
                  <a:pt x="1434004" y="1104573"/>
                  <a:pt x="1504950" y="1057275"/>
                </a:cubicBezTo>
                <a:cubicBezTo>
                  <a:pt x="1543050" y="1000125"/>
                  <a:pt x="1501775" y="1054100"/>
                  <a:pt x="1581150" y="990600"/>
                </a:cubicBezTo>
                <a:cubicBezTo>
                  <a:pt x="1595175" y="979380"/>
                  <a:pt x="1604635" y="962939"/>
                  <a:pt x="1619250" y="952500"/>
                </a:cubicBezTo>
                <a:cubicBezTo>
                  <a:pt x="1627420" y="946664"/>
                  <a:pt x="1639048" y="947851"/>
                  <a:pt x="1647825" y="942975"/>
                </a:cubicBezTo>
                <a:cubicBezTo>
                  <a:pt x="1667839" y="931856"/>
                  <a:pt x="1685925" y="917575"/>
                  <a:pt x="1704975" y="904875"/>
                </a:cubicBezTo>
                <a:cubicBezTo>
                  <a:pt x="1714500" y="898525"/>
                  <a:pt x="1725455" y="893920"/>
                  <a:pt x="1733550" y="885825"/>
                </a:cubicBezTo>
                <a:cubicBezTo>
                  <a:pt x="1780842" y="838533"/>
                  <a:pt x="1756179" y="858913"/>
                  <a:pt x="1838325" y="809625"/>
                </a:cubicBezTo>
                <a:cubicBezTo>
                  <a:pt x="1860275" y="796455"/>
                  <a:pt x="1884522" y="786884"/>
                  <a:pt x="1905000" y="771525"/>
                </a:cubicBezTo>
                <a:cubicBezTo>
                  <a:pt x="1917700" y="762000"/>
                  <a:pt x="1929891" y="751756"/>
                  <a:pt x="1943100" y="742950"/>
                </a:cubicBezTo>
                <a:cubicBezTo>
                  <a:pt x="1968022" y="726335"/>
                  <a:pt x="1995911" y="714036"/>
                  <a:pt x="2019300" y="695325"/>
                </a:cubicBezTo>
                <a:cubicBezTo>
                  <a:pt x="2035175" y="682625"/>
                  <a:pt x="2049611" y="667880"/>
                  <a:pt x="2066925" y="657225"/>
                </a:cubicBezTo>
                <a:cubicBezTo>
                  <a:pt x="2091110" y="642342"/>
                  <a:pt x="2117725" y="631825"/>
                  <a:pt x="2143125" y="619125"/>
                </a:cubicBezTo>
                <a:cubicBezTo>
                  <a:pt x="2174875" y="603250"/>
                  <a:pt x="2204699" y="582725"/>
                  <a:pt x="2238375" y="571500"/>
                </a:cubicBezTo>
                <a:cubicBezTo>
                  <a:pt x="2247900" y="568325"/>
                  <a:pt x="2257810" y="566130"/>
                  <a:pt x="2266950" y="561975"/>
                </a:cubicBezTo>
                <a:cubicBezTo>
                  <a:pt x="2292803" y="550224"/>
                  <a:pt x="2317048" y="535062"/>
                  <a:pt x="2343150" y="523875"/>
                </a:cubicBezTo>
                <a:cubicBezTo>
                  <a:pt x="2365375" y="514350"/>
                  <a:pt x="2388198" y="506114"/>
                  <a:pt x="2409825" y="495300"/>
                </a:cubicBezTo>
                <a:cubicBezTo>
                  <a:pt x="2530558" y="434933"/>
                  <a:pt x="2402910" y="493011"/>
                  <a:pt x="2486025" y="447675"/>
                </a:cubicBezTo>
                <a:cubicBezTo>
                  <a:pt x="2560409" y="407102"/>
                  <a:pt x="2540909" y="414904"/>
                  <a:pt x="2600325" y="400050"/>
                </a:cubicBezTo>
                <a:cubicBezTo>
                  <a:pt x="2622550" y="384175"/>
                  <a:pt x="2643580" y="366477"/>
                  <a:pt x="2667000" y="352425"/>
                </a:cubicBezTo>
                <a:cubicBezTo>
                  <a:pt x="2675609" y="347259"/>
                  <a:pt x="2686347" y="346855"/>
                  <a:pt x="2695575" y="342900"/>
                </a:cubicBezTo>
                <a:cubicBezTo>
                  <a:pt x="2765307" y="313015"/>
                  <a:pt x="2701531" y="331886"/>
                  <a:pt x="2771775" y="314325"/>
                </a:cubicBezTo>
                <a:cubicBezTo>
                  <a:pt x="2781300" y="307975"/>
                  <a:pt x="2790411" y="300955"/>
                  <a:pt x="2800350" y="295275"/>
                </a:cubicBezTo>
                <a:cubicBezTo>
                  <a:pt x="2812678" y="288230"/>
                  <a:pt x="2826409" y="283750"/>
                  <a:pt x="2838450" y="276225"/>
                </a:cubicBezTo>
                <a:cubicBezTo>
                  <a:pt x="2851912" y="267811"/>
                  <a:pt x="2862136" y="254303"/>
                  <a:pt x="2876550" y="247650"/>
                </a:cubicBezTo>
                <a:cubicBezTo>
                  <a:pt x="2903898" y="235028"/>
                  <a:pt x="2935334" y="232545"/>
                  <a:pt x="2962275" y="219075"/>
                </a:cubicBezTo>
                <a:cubicBezTo>
                  <a:pt x="2974975" y="212725"/>
                  <a:pt x="2988047" y="207070"/>
                  <a:pt x="3000375" y="200025"/>
                </a:cubicBezTo>
                <a:cubicBezTo>
                  <a:pt x="3010314" y="194345"/>
                  <a:pt x="3018231" y="184995"/>
                  <a:pt x="3028950" y="180975"/>
                </a:cubicBezTo>
                <a:cubicBezTo>
                  <a:pt x="3044109" y="175291"/>
                  <a:pt x="3060869" y="175377"/>
                  <a:pt x="3076575" y="171450"/>
                </a:cubicBezTo>
                <a:cubicBezTo>
                  <a:pt x="3121871" y="160126"/>
                  <a:pt x="3089800" y="161308"/>
                  <a:pt x="3143250" y="152400"/>
                </a:cubicBezTo>
                <a:cubicBezTo>
                  <a:pt x="3168499" y="148192"/>
                  <a:pt x="3194201" y="147083"/>
                  <a:pt x="3219450" y="142875"/>
                </a:cubicBezTo>
                <a:cubicBezTo>
                  <a:pt x="3232363" y="140723"/>
                  <a:pt x="3244611" y="135341"/>
                  <a:pt x="3257550" y="133350"/>
                </a:cubicBezTo>
                <a:cubicBezTo>
                  <a:pt x="3285967" y="128978"/>
                  <a:pt x="3314813" y="127891"/>
                  <a:pt x="3343275" y="123825"/>
                </a:cubicBezTo>
                <a:cubicBezTo>
                  <a:pt x="3359302" y="121535"/>
                  <a:pt x="3374931" y="116962"/>
                  <a:pt x="3390900" y="114300"/>
                </a:cubicBezTo>
                <a:cubicBezTo>
                  <a:pt x="3413045" y="110609"/>
                  <a:pt x="3435430" y="108466"/>
                  <a:pt x="3457575" y="104775"/>
                </a:cubicBezTo>
                <a:cubicBezTo>
                  <a:pt x="3492590" y="98939"/>
                  <a:pt x="3527105" y="89954"/>
                  <a:pt x="3562350" y="85725"/>
                </a:cubicBezTo>
                <a:cubicBezTo>
                  <a:pt x="3606596" y="80416"/>
                  <a:pt x="3651250" y="79375"/>
                  <a:pt x="3695700" y="76200"/>
                </a:cubicBezTo>
                <a:lnTo>
                  <a:pt x="3743325" y="66675"/>
                </a:lnTo>
                <a:cubicBezTo>
                  <a:pt x="3762326" y="63220"/>
                  <a:pt x="3781739" y="61834"/>
                  <a:pt x="3800475" y="57150"/>
                </a:cubicBezTo>
                <a:cubicBezTo>
                  <a:pt x="3819956" y="52280"/>
                  <a:pt x="3838575" y="44450"/>
                  <a:pt x="3857625" y="38100"/>
                </a:cubicBezTo>
                <a:cubicBezTo>
                  <a:pt x="3867150" y="34925"/>
                  <a:pt x="3876460" y="31010"/>
                  <a:pt x="3886200" y="28575"/>
                </a:cubicBezTo>
                <a:lnTo>
                  <a:pt x="3962400" y="9525"/>
                </a:lnTo>
                <a:cubicBezTo>
                  <a:pt x="3975100" y="6350"/>
                  <a:pt x="3987409" y="0"/>
                  <a:pt x="4000500" y="0"/>
                </a:cubicBezTo>
                <a:lnTo>
                  <a:pt x="4086225" y="0"/>
                </a:lnTo>
                <a:lnTo>
                  <a:pt x="4057650" y="9525"/>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6" name="Ευθύγραμμο βέλος σύνδεσης 15"/>
          <p:cNvCxnSpPr/>
          <p:nvPr/>
        </p:nvCxnSpPr>
        <p:spPr>
          <a:xfrm>
            <a:off x="4605908" y="3129693"/>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087339" y="1052736"/>
            <a:ext cx="5716909" cy="47507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1159347" y="1571092"/>
            <a:ext cx="7445101" cy="42324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stCxn id="14" idx="55"/>
          </p:cNvCxnSpPr>
          <p:nvPr/>
        </p:nvCxnSpPr>
        <p:spPr>
          <a:xfrm flipH="1">
            <a:off x="1047034" y="2581275"/>
            <a:ext cx="5797498" cy="18328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p:cNvCxnSpPr/>
          <p:nvPr/>
        </p:nvCxnSpPr>
        <p:spPr>
          <a:xfrm flipH="1">
            <a:off x="6835885" y="2579179"/>
            <a:ext cx="17293" cy="324187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Ορθογώνιο 29"/>
          <p:cNvSpPr/>
          <p:nvPr/>
        </p:nvSpPr>
        <p:spPr>
          <a:xfrm>
            <a:off x="467544" y="2420888"/>
            <a:ext cx="50405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e</a:t>
            </a:r>
            <a:r>
              <a:rPr lang="en-US" dirty="0" smtClean="0">
                <a:latin typeface="Cambria" pitchFamily="18" charset="0"/>
              </a:rPr>
              <a:t>*f</a:t>
            </a:r>
            <a:endParaRPr lang="el-GR" dirty="0">
              <a:latin typeface="Cambria" pitchFamily="18" charset="0"/>
            </a:endParaRPr>
          </a:p>
        </p:txBody>
      </p:sp>
      <p:sp>
        <p:nvSpPr>
          <p:cNvPr id="31" name="Ορθογώνιο 30"/>
          <p:cNvSpPr/>
          <p:nvPr/>
        </p:nvSpPr>
        <p:spPr>
          <a:xfrm>
            <a:off x="644420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Νέο </a:t>
            </a:r>
            <a:r>
              <a:rPr lang="en-US" sz="1600" dirty="0" smtClean="0">
                <a:latin typeface="Cambria" pitchFamily="18" charset="0"/>
              </a:rPr>
              <a:t>w*</a:t>
            </a:r>
            <a:endParaRPr lang="el-GR" sz="1600" dirty="0">
              <a:latin typeface="Cambria" pitchFamily="18" charset="0"/>
            </a:endParaRPr>
          </a:p>
        </p:txBody>
      </p:sp>
      <p:cxnSp>
        <p:nvCxnSpPr>
          <p:cNvPr id="35" name="Ευθεία γραμμή σύνδεσης 34"/>
          <p:cNvCxnSpPr>
            <a:stCxn id="13" idx="2"/>
          </p:cNvCxnSpPr>
          <p:nvPr/>
        </p:nvCxnSpPr>
        <p:spPr>
          <a:xfrm>
            <a:off x="3621346" y="4479288"/>
            <a:ext cx="0" cy="1360231"/>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Ευθεία γραμμή σύνδεσης 37"/>
          <p:cNvCxnSpPr>
            <a:stCxn id="14" idx="0"/>
          </p:cNvCxnSpPr>
          <p:nvPr/>
        </p:nvCxnSpPr>
        <p:spPr>
          <a:xfrm>
            <a:off x="4499992" y="4953000"/>
            <a:ext cx="0" cy="850516"/>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41" name="Ορθογώνιο 40"/>
          <p:cNvSpPr/>
          <p:nvPr/>
        </p:nvSpPr>
        <p:spPr>
          <a:xfrm>
            <a:off x="2699792" y="6021288"/>
            <a:ext cx="1255210" cy="418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π</a:t>
            </a:r>
            <a:r>
              <a:rPr lang="el-GR" dirty="0" smtClean="0">
                <a:latin typeface="Cambria" pitchFamily="18" charset="0"/>
              </a:rPr>
              <a:t>αλαιό </a:t>
            </a:r>
            <a:r>
              <a:rPr lang="en-US" dirty="0" smtClean="0">
                <a:latin typeface="Cambria" pitchFamily="18" charset="0"/>
              </a:rPr>
              <a:t>w-</a:t>
            </a:r>
            <a:endParaRPr lang="el-GR" dirty="0">
              <a:latin typeface="Cambria" pitchFamily="18" charset="0"/>
            </a:endParaRPr>
          </a:p>
        </p:txBody>
      </p:sp>
      <p:sp>
        <p:nvSpPr>
          <p:cNvPr id="42" name="Ορθογώνιο 41"/>
          <p:cNvSpPr/>
          <p:nvPr/>
        </p:nvSpPr>
        <p:spPr>
          <a:xfrm>
            <a:off x="428396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ν</a:t>
            </a:r>
            <a:r>
              <a:rPr lang="el-GR" dirty="0" smtClean="0">
                <a:latin typeface="Cambria" pitchFamily="18" charset="0"/>
              </a:rPr>
              <a:t>έο </a:t>
            </a:r>
            <a:r>
              <a:rPr lang="en-US" dirty="0" smtClean="0">
                <a:latin typeface="Cambria" pitchFamily="18" charset="0"/>
              </a:rPr>
              <a:t>w-</a:t>
            </a:r>
            <a:endParaRPr lang="el-GR" dirty="0">
              <a:latin typeface="Cambria" pitchFamily="18" charset="0"/>
            </a:endParaRPr>
          </a:p>
        </p:txBody>
      </p:sp>
      <p:sp>
        <p:nvSpPr>
          <p:cNvPr id="43" name="Ορθογώνιο 42"/>
          <p:cNvSpPr/>
          <p:nvPr/>
        </p:nvSpPr>
        <p:spPr>
          <a:xfrm>
            <a:off x="4752020" y="2132856"/>
            <a:ext cx="32403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Α</a:t>
            </a:r>
            <a:endParaRPr lang="el-GR" dirty="0">
              <a:latin typeface="Cambria" pitchFamily="18" charset="0"/>
            </a:endParaRPr>
          </a:p>
        </p:txBody>
      </p:sp>
      <p:sp>
        <p:nvSpPr>
          <p:cNvPr id="44" name="Ορθογώνιο 43"/>
          <p:cNvSpPr/>
          <p:nvPr/>
        </p:nvSpPr>
        <p:spPr>
          <a:xfrm>
            <a:off x="6588224" y="2266950"/>
            <a:ext cx="264954" cy="297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Β</a:t>
            </a:r>
            <a:endParaRPr lang="el-GR" dirty="0">
              <a:latin typeface="Cambria" pitchFamily="18" charset="0"/>
            </a:endParaRPr>
          </a:p>
        </p:txBody>
      </p:sp>
      <p:sp>
        <p:nvSpPr>
          <p:cNvPr id="46" name="Ορθογώνιο 45"/>
          <p:cNvSpPr/>
          <p:nvPr/>
        </p:nvSpPr>
        <p:spPr>
          <a:xfrm>
            <a:off x="7092280" y="3013906"/>
            <a:ext cx="1512168" cy="919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Νέα καμπύλη απόσπασης εργασίας</a:t>
            </a:r>
            <a:endParaRPr lang="el-GR" sz="1400" dirty="0">
              <a:latin typeface="Cambria" pitchFamily="18" charset="0"/>
            </a:endParaRPr>
          </a:p>
        </p:txBody>
      </p:sp>
      <p:cxnSp>
        <p:nvCxnSpPr>
          <p:cNvPr id="49" name="Ευθύγραμμο βέλος σύνδεσης 48"/>
          <p:cNvCxnSpPr>
            <a:stCxn id="46" idx="0"/>
          </p:cNvCxnSpPr>
          <p:nvPr/>
        </p:nvCxnSpPr>
        <p:spPr>
          <a:xfrm flipH="1" flipV="1">
            <a:off x="7524328" y="2411364"/>
            <a:ext cx="324036" cy="60254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Ορθογώνιο 56"/>
          <p:cNvSpPr/>
          <p:nvPr/>
        </p:nvSpPr>
        <p:spPr>
          <a:xfrm>
            <a:off x="1547664" y="2852936"/>
            <a:ext cx="1944216" cy="834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Παλαιά καμπύλη </a:t>
            </a:r>
            <a:r>
              <a:rPr lang="el-GR" sz="1400" dirty="0">
                <a:latin typeface="Cambria" pitchFamily="18" charset="0"/>
              </a:rPr>
              <a:t>απόσπασης εργασίας</a:t>
            </a:r>
          </a:p>
        </p:txBody>
      </p:sp>
      <p:cxnSp>
        <p:nvCxnSpPr>
          <p:cNvPr id="58" name="Ευθύγραμμο βέλος σύνδεσης 57"/>
          <p:cNvCxnSpPr/>
          <p:nvPr/>
        </p:nvCxnSpPr>
        <p:spPr>
          <a:xfrm>
            <a:off x="3059832" y="3504790"/>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9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FF0000"/>
                </a:solidFill>
                <a:latin typeface="Cambria" pitchFamily="18" charset="0"/>
              </a:rPr>
              <a:t>Βασικές σχέσεις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640960" cy="5832648"/>
              </a:xfrm>
            </p:spPr>
            <p:txBody>
              <a:bodyPr>
                <a:normAutofit lnSpcReduction="10000"/>
              </a:bodyPr>
              <a:lstStyle/>
              <a:p>
                <a:pPr marL="0" indent="0">
                  <a:buNone/>
                </a:pPr>
                <a:r>
                  <a:rPr lang="el-GR" b="1" i="1" dirty="0" smtClean="0">
                    <a:effectLst>
                      <a:outerShdw blurRad="38100" dist="38100" dir="2700000" algn="tl">
                        <a:srgbClr val="000000">
                          <a:alpha val="43137"/>
                        </a:srgbClr>
                      </a:outerShdw>
                    </a:effectLst>
                    <a:latin typeface="Cambria" pitchFamily="18" charset="0"/>
                    <a:ea typeface="Cambria Math"/>
                  </a:rPr>
                  <a:t>(1) Τιμή</a:t>
                </a:r>
                <a:endParaRPr lang="en-US" b="1" i="1" dirty="0" smtClean="0">
                  <a:effectLst>
                    <a:outerShdw blurRad="38100" dist="38100" dir="2700000" algn="tl">
                      <a:srgbClr val="000000">
                        <a:alpha val="43137"/>
                      </a:srgbClr>
                    </a:outerShdw>
                  </a:effectLst>
                  <a:latin typeface="Cambria"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ea typeface="Cambria Math"/>
                        </a:rPr>
                        <m:t>𝑷𝒛</m:t>
                      </m:r>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𝑷𝒎</m:t>
                          </m:r>
                          <m:r>
                            <a:rPr lang="en-US" b="1" i="1" dirty="0">
                              <a:solidFill>
                                <a:srgbClr val="FF0000"/>
                              </a:solidFill>
                              <a:latin typeface="Cambria Math"/>
                              <a:ea typeface="Cambria Math"/>
                            </a:rPr>
                            <m:t> </m:t>
                          </m:r>
                          <m:r>
                            <a:rPr lang="en-US" b="1" i="1" dirty="0">
                              <a:solidFill>
                                <a:srgbClr val="FF0000"/>
                              </a:solidFill>
                              <a:latin typeface="Cambria Math"/>
                              <a:ea typeface="Cambria Math"/>
                            </a:rPr>
                            <m:t>𝒎</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𝒘</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𝒓𝒌</m:t>
                          </m:r>
                        </m:num>
                        <m:den>
                          <m:r>
                            <a:rPr lang="en-US" b="1" i="1" dirty="0">
                              <a:solidFill>
                                <a:srgbClr val="FF0000"/>
                              </a:solidFill>
                              <a:latin typeface="Cambria Math"/>
                              <a:ea typeface="Cambria Math"/>
                            </a:rPr>
                            <m:t>𝒛</m:t>
                          </m:r>
                        </m:den>
                      </m:f>
                      <m:r>
                        <a:rPr lang="en-US" b="1" dirty="0">
                          <a:solidFill>
                            <a:srgbClr val="FF0000"/>
                          </a:solidFill>
                          <a:latin typeface="Cambria Math"/>
                          <a:ea typeface="Cambria Math"/>
                        </a:rPr>
                        <m:t>=</m:t>
                      </m:r>
                      <m:r>
                        <a:rPr lang="en-US" b="1" dirty="0">
                          <a:solidFill>
                            <a:srgbClr val="FF0000"/>
                          </a:solidFill>
                          <a:latin typeface="Cambria Math"/>
                          <a:ea typeface="Cambria Math"/>
                        </a:rPr>
                        <m:t>𝐮𝐦𝐜</m:t>
                      </m:r>
                      <m:r>
                        <a:rPr lang="en-US" b="1" dirty="0">
                          <a:solidFill>
                            <a:srgbClr val="FF0000"/>
                          </a:solidFill>
                          <a:latin typeface="Cambria Math"/>
                          <a:ea typeface="Cambria Math"/>
                        </a:rPr>
                        <m:t>+</m:t>
                      </m:r>
                      <m:r>
                        <a:rPr lang="en-US" b="1" dirty="0">
                          <a:solidFill>
                            <a:srgbClr val="FF0000"/>
                          </a:solidFill>
                          <a:latin typeface="Cambria Math"/>
                          <a:ea typeface="Cambria Math"/>
                        </a:rPr>
                        <m:t>𝐮𝐥𝐜</m:t>
                      </m:r>
                      <m:r>
                        <a:rPr lang="en-US" b="1" dirty="0">
                          <a:solidFill>
                            <a:srgbClr val="FF0000"/>
                          </a:solidFill>
                          <a:latin typeface="Cambria Math"/>
                          <a:ea typeface="Cambria Math"/>
                        </a:rPr>
                        <m:t>+</m:t>
                      </m:r>
                      <m:r>
                        <a:rPr lang="en-US" b="1" dirty="0">
                          <a:solidFill>
                            <a:srgbClr val="FF0000"/>
                          </a:solidFill>
                          <a:latin typeface="Cambria Math"/>
                          <a:ea typeface="Cambria Math"/>
                        </a:rPr>
                        <m:t>𝐮𝐩</m:t>
                      </m:r>
                    </m:oMath>
                  </m:oMathPara>
                </a14:m>
                <a:endParaRPr lang="el-GR" b="1" dirty="0" smtClean="0">
                  <a:latin typeface="Cambria" pitchFamily="18" charset="0"/>
                </a:endParaRPr>
              </a:p>
              <a:p>
                <a:pPr marL="0" indent="0">
                  <a:buNone/>
                </a:pPr>
                <a:endParaRPr lang="el-GR" b="1" dirty="0" smtClean="0">
                  <a:latin typeface="Cambria" pitchFamily="18" charset="0"/>
                </a:endParaRPr>
              </a:p>
              <a:p>
                <a:pPr marL="0" indent="0">
                  <a:buNone/>
                </a:pPr>
                <a:r>
                  <a:rPr lang="el-GR" b="1" i="1" dirty="0" smtClean="0">
                    <a:effectLst>
                      <a:outerShdw blurRad="38100" dist="38100" dir="2700000" algn="tl">
                        <a:srgbClr val="000000">
                          <a:alpha val="43137"/>
                        </a:srgbClr>
                      </a:outerShdw>
                    </a:effectLst>
                    <a:latin typeface="Cambria" pitchFamily="18" charset="0"/>
                  </a:rPr>
                  <a:t>(2) Μοναδιαίο κόστος εργασίας</a:t>
                </a:r>
              </a:p>
              <a:p>
                <a:pPr marL="0" indent="0">
                  <a:buNone/>
                </a:pPr>
                <a:endParaRPr lang="en-US" b="1" i="1" dirty="0">
                  <a:effectLst>
                    <a:outerShdw blurRad="38100" dist="38100" dir="2700000" algn="tl">
                      <a:srgbClr val="000000">
                        <a:alpha val="43137"/>
                      </a:srgbClr>
                    </a:outerShdw>
                  </a:effectLst>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𝒖𝒍𝒄</m:t>
                      </m:r>
                      <m:r>
                        <a:rPr lang="en-US" b="1" i="1" smtClean="0">
                          <a:solidFill>
                            <a:srgbClr val="FF0000"/>
                          </a:solidFill>
                          <a:latin typeface="Cambria Math"/>
                        </a:rPr>
                        <m:t>=</m:t>
                      </m:r>
                      <m:f>
                        <m:fPr>
                          <m:ctrlPr>
                            <a:rPr lang="en-US" b="1" i="1">
                              <a:solidFill>
                                <a:srgbClr val="FF0000"/>
                              </a:solidFill>
                              <a:latin typeface="Cambria Math"/>
                            </a:rPr>
                          </m:ctrlPr>
                        </m:fPr>
                        <m:num>
                          <m:r>
                            <a:rPr lang="el-GR" b="1" i="1">
                              <a:solidFill>
                                <a:srgbClr val="FF0000"/>
                              </a:solidFill>
                              <a:latin typeface="Cambria Math"/>
                            </a:rPr>
                            <m:t>𝝎𝝆𝝄𝝁𝜾𝝈𝜽𝜾𝝄</m:t>
                          </m:r>
                        </m:num>
                        <m:den>
                          <m:r>
                            <a:rPr lang="el-GR" b="1" i="1">
                              <a:solidFill>
                                <a:srgbClr val="FF0000"/>
                              </a:solidFill>
                              <a:latin typeface="Cambria Math"/>
                            </a:rPr>
                            <m:t>𝝎𝝆𝜾𝜶𝜾𝝄</m:t>
                          </m:r>
                          <m:r>
                            <a:rPr lang="el-GR" b="1" i="1">
                              <a:solidFill>
                                <a:srgbClr val="FF0000"/>
                              </a:solidFill>
                              <a:latin typeface="Cambria Math"/>
                            </a:rPr>
                            <m:t> </m:t>
                          </m:r>
                          <m:r>
                            <a:rPr lang="el-GR" b="1" i="1">
                              <a:solidFill>
                                <a:srgbClr val="FF0000"/>
                              </a:solidFill>
                              <a:latin typeface="Cambria Math"/>
                            </a:rPr>
                            <m:t>𝝅𝝆𝝄</m:t>
                          </m:r>
                          <m:r>
                            <m:rPr>
                              <m:sty m:val="p"/>
                            </m:rPr>
                            <a:rPr lang="el-GR" b="1" i="1">
                              <a:solidFill>
                                <a:srgbClr val="FF0000"/>
                              </a:solidFill>
                              <a:latin typeface="Cambria Math"/>
                            </a:rPr>
                            <m:t>ϊό</m:t>
                          </m:r>
                          <m:r>
                            <a:rPr lang="el-GR" b="1" i="1">
                              <a:solidFill>
                                <a:srgbClr val="FF0000"/>
                              </a:solidFill>
                              <a:latin typeface="Cambria Math"/>
                            </a:rPr>
                            <m:t>𝝂</m:t>
                          </m:r>
                        </m:den>
                      </m:f>
                      <m:r>
                        <a:rPr lang="el-GR" b="1" i="1">
                          <a:solidFill>
                            <a:srgbClr val="FF0000"/>
                          </a:solidFill>
                          <a:latin typeface="Cambria Math"/>
                        </a:rPr>
                        <m:t>=</m:t>
                      </m:r>
                      <m:f>
                        <m:fPr>
                          <m:ctrlPr>
                            <a:rPr lang="el-GR"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𝒛</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𝒆𝒇</m:t>
                          </m:r>
                        </m:den>
                      </m:f>
                    </m:oMath>
                  </m:oMathPara>
                </a14:m>
                <a:endParaRPr lang="el-GR" b="1" dirty="0" smtClean="0"/>
              </a:p>
              <a:p>
                <a:pPr marL="0" indent="0">
                  <a:buNone/>
                </a:pPr>
                <a:endParaRPr lang="el-GR" dirty="0" smtClean="0"/>
              </a:p>
              <a:p>
                <a:pPr marL="0" indent="0">
                  <a:buNone/>
                </a:pPr>
                <a:r>
                  <a:rPr lang="el-GR" b="1" i="1" dirty="0" smtClean="0">
                    <a:effectLst>
                      <a:outerShdw blurRad="38100" dist="38100" dir="2700000" algn="tl">
                        <a:srgbClr val="000000">
                          <a:alpha val="43137"/>
                        </a:srgbClr>
                      </a:outerShdw>
                    </a:effectLst>
                    <a:latin typeface="Cambria" pitchFamily="18" charset="0"/>
                  </a:rPr>
                  <a:t>(3) Κόστος </a:t>
                </a:r>
                <a:r>
                  <a:rPr lang="el-GR" b="1" i="1" dirty="0">
                    <a:effectLst>
                      <a:outerShdw blurRad="38100" dist="38100" dir="2700000" algn="tl">
                        <a:srgbClr val="000000">
                          <a:alpha val="43137"/>
                        </a:srgbClr>
                      </a:outerShdw>
                    </a:effectLst>
                    <a:latin typeface="Cambria" pitchFamily="18" charset="0"/>
                  </a:rPr>
                  <a:t>απώλειας εργασίας</a:t>
                </a:r>
                <a:endParaRPr lang="el-GR" b="1" i="1" dirty="0" smtClean="0">
                  <a:effectLst>
                    <a:outerShdw blurRad="38100" dist="38100" dir="2700000" algn="tl">
                      <a:srgbClr val="000000">
                        <a:alpha val="43137"/>
                      </a:srgbClr>
                    </a:outerShdw>
                  </a:effectLst>
                  <a:latin typeface="Cambria" pitchFamily="18" charset="0"/>
                </a:endParaRPr>
              </a:p>
              <a:p>
                <a:pPr marL="0" indent="0">
                  <a:buNone/>
                </a:pPr>
                <a:r>
                  <a:rPr lang="el-GR" b="1" dirty="0" smtClean="0">
                    <a:solidFill>
                      <a:srgbClr val="FF0000"/>
                    </a:solidFill>
                    <a:latin typeface="Cambria" pitchFamily="18" charset="0"/>
                  </a:rPr>
                  <a:t>(</a:t>
                </a:r>
                <a:r>
                  <a:rPr lang="en-US" b="1" dirty="0">
                    <a:solidFill>
                      <a:srgbClr val="FF0000"/>
                    </a:solidFill>
                    <a:latin typeface="Cambria" pitchFamily="18" charset="0"/>
                  </a:rPr>
                  <a:t>cost of job loss, </a:t>
                </a:r>
                <a:r>
                  <a:rPr lang="en-US" b="1" dirty="0" err="1">
                    <a:solidFill>
                      <a:srgbClr val="FF0000"/>
                    </a:solidFill>
                    <a:latin typeface="Cambria" pitchFamily="18" charset="0"/>
                  </a:rPr>
                  <a:t>cjl</a:t>
                </a:r>
                <a:r>
                  <a:rPr lang="en-US" b="1" dirty="0">
                    <a:solidFill>
                      <a:srgbClr val="FF0000"/>
                    </a:solidFill>
                    <a:latin typeface="Cambria" pitchFamily="18" charset="0"/>
                  </a:rPr>
                  <a:t>) = (</a:t>
                </a:r>
                <a:r>
                  <a:rPr lang="en-US" b="1" dirty="0" err="1">
                    <a:solidFill>
                      <a:srgbClr val="FF0000"/>
                    </a:solidFill>
                    <a:latin typeface="Cambria" pitchFamily="18" charset="0"/>
                  </a:rPr>
                  <a:t>ww</a:t>
                </a:r>
                <a:r>
                  <a:rPr lang="el-GR" b="1" dirty="0">
                    <a:solidFill>
                      <a:srgbClr val="FF0000"/>
                    </a:solidFill>
                    <a:latin typeface="Cambria" pitchFamily="18" charset="0"/>
                  </a:rPr>
                  <a:t> </a:t>
                </a:r>
                <a:r>
                  <a:rPr lang="en-US" b="1" dirty="0">
                    <a:solidFill>
                      <a:srgbClr val="FF0000"/>
                    </a:solidFill>
                    <a:latin typeface="Cambria" pitchFamily="18" charset="0"/>
                  </a:rPr>
                  <a:t>-</a:t>
                </a:r>
                <a:r>
                  <a:rPr lang="el-GR" b="1" dirty="0">
                    <a:solidFill>
                      <a:srgbClr val="FF0000"/>
                    </a:solidFill>
                    <a:latin typeface="Cambria" pitchFamily="18" charset="0"/>
                  </a:rPr>
                  <a:t> </a:t>
                </a:r>
                <a:r>
                  <a:rPr lang="en-US" b="1" dirty="0" err="1">
                    <a:solidFill>
                      <a:srgbClr val="FF0000"/>
                    </a:solidFill>
                    <a:latin typeface="Cambria" pitchFamily="18" charset="0"/>
                  </a:rPr>
                  <a:t>ui</a:t>
                </a:r>
                <a:r>
                  <a:rPr lang="en-US" b="1" dirty="0">
                    <a:solidFill>
                      <a:srgbClr val="FF0000"/>
                    </a:solidFill>
                    <a:latin typeface="Cambria" pitchFamily="18" charset="0"/>
                  </a:rPr>
                  <a:t>)(</a:t>
                </a:r>
                <a:r>
                  <a:rPr lang="en-US" b="1" dirty="0" err="1">
                    <a:solidFill>
                      <a:srgbClr val="FF0000"/>
                    </a:solidFill>
                    <a:latin typeface="Cambria" pitchFamily="18" charset="0"/>
                  </a:rPr>
                  <a:t>ud</a:t>
                </a:r>
                <a:r>
                  <a:rPr lang="en-US" b="1" dirty="0">
                    <a:solidFill>
                      <a:srgbClr val="FF0000"/>
                    </a:solidFill>
                    <a:latin typeface="Cambria" pitchFamily="18" charset="0"/>
                  </a:rPr>
                  <a:t>)</a:t>
                </a:r>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832648"/>
              </a:xfrm>
              <a:blipFill rotWithShape="1">
                <a:blip r:embed="rId2"/>
                <a:stretch>
                  <a:fillRect l="-1834" t="-2301" b="-837"/>
                </a:stretch>
              </a:blipFill>
            </p:spPr>
            <p:txBody>
              <a:bodyPr/>
              <a:lstStyle/>
              <a:p>
                <a:r>
                  <a:rPr lang="el-GR">
                    <a:noFill/>
                  </a:rPr>
                  <a:t> </a:t>
                </a:r>
              </a:p>
            </p:txBody>
          </p:sp>
        </mc:Fallback>
      </mc:AlternateContent>
    </p:spTree>
    <p:extLst>
      <p:ext uri="{BB962C8B-B14F-4D97-AF65-F5344CB8AC3E}">
        <p14:creationId xmlns:p14="http://schemas.microsoft.com/office/powerpoint/2010/main" val="341279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432048"/>
          </a:xfrm>
        </p:spPr>
        <p:txBody>
          <a:bodyPr>
            <a:normAutofit fontScale="90000"/>
          </a:bodyPr>
          <a:lstStyle/>
          <a:p>
            <a:r>
              <a:rPr lang="el-GR" sz="3600" b="1" dirty="0" smtClean="0">
                <a:solidFill>
                  <a:srgbClr val="FF0000"/>
                </a:solidFill>
                <a:latin typeface="Cambria" pitchFamily="18" charset="0"/>
              </a:rPr>
              <a:t>Συνολική Ζήτηση Απασχόληση και Ανεργία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856984" cy="6048672"/>
          </a:xfrm>
        </p:spPr>
        <p:txBody>
          <a:bodyPr>
            <a:normAutofit fontScale="85000" lnSpcReduction="10000"/>
          </a:bodyPr>
          <a:lstStyle/>
          <a:p>
            <a:pPr algn="just">
              <a:buFont typeface="Wingdings" pitchFamily="2" charset="2"/>
              <a:buChar char="Ø"/>
            </a:pPr>
            <a:r>
              <a:rPr lang="el-GR" dirty="0" smtClean="0">
                <a:latin typeface="Cambria" pitchFamily="18" charset="0"/>
              </a:rPr>
              <a:t>Η πλήρης απασχόληση (εργασίας και κεφαλαίου) αποτελεί εξαίρεση μάλλον παρά κανόνα</a:t>
            </a:r>
            <a:r>
              <a:rPr lang="en-US" dirty="0" smtClean="0">
                <a:latin typeface="Cambria" pitchFamily="18" charset="0"/>
              </a:rPr>
              <a:t>. </a:t>
            </a:r>
            <a:r>
              <a:rPr lang="el-GR" dirty="0" smtClean="0">
                <a:latin typeface="Cambria" pitchFamily="18" charset="0"/>
              </a:rPr>
              <a:t>Η συνηθισμένη κατάσταση είναι η συνύπαρξη εκτεταμένης ανεργίας, αχρησιμοποίητου παραγωγικού (κεφαλαιουχικού) δυναμικού και ανικανοποίητων αναγκών.</a:t>
            </a:r>
          </a:p>
          <a:p>
            <a:pPr marL="0" indent="0" algn="just">
              <a:buNone/>
            </a:pPr>
            <a:r>
              <a:rPr lang="el-GR" dirty="0" smtClean="0">
                <a:latin typeface="Cambria" pitchFamily="18" charset="0"/>
              </a:rPr>
              <a:t>Η αιτία; </a:t>
            </a:r>
          </a:p>
          <a:p>
            <a:pPr algn="just">
              <a:buFont typeface="Wingdings" pitchFamily="2" charset="2"/>
              <a:buChar char="Ø"/>
            </a:pPr>
            <a:r>
              <a:rPr lang="en-US" dirty="0" smtClean="0">
                <a:latin typeface="Cambria" pitchFamily="18" charset="0"/>
              </a:rPr>
              <a:t>profit motive and not the satisfaction of human needs the organizing principle of capitalist production. When profit expectations are weak, resources (no matter how </a:t>
            </a:r>
            <a:r>
              <a:rPr lang="el-GR" dirty="0" smtClean="0">
                <a:latin typeface="Cambria" pitchFamily="18" charset="0"/>
              </a:rPr>
              <a:t>«</a:t>
            </a:r>
            <a:r>
              <a:rPr lang="en-US" dirty="0" smtClean="0">
                <a:latin typeface="Cambria" pitchFamily="18" charset="0"/>
              </a:rPr>
              <a:t>scarce</a:t>
            </a:r>
            <a:r>
              <a:rPr lang="el-GR" dirty="0" smtClean="0">
                <a:latin typeface="Cambria" pitchFamily="18" charset="0"/>
              </a:rPr>
              <a:t>»</a:t>
            </a:r>
            <a:r>
              <a:rPr lang="en-US" dirty="0" smtClean="0">
                <a:latin typeface="Cambria" pitchFamily="18" charset="0"/>
              </a:rPr>
              <a:t> they are) are not utilized and needs </a:t>
            </a:r>
            <a:r>
              <a:rPr lang="el-GR" dirty="0" smtClean="0">
                <a:latin typeface="Cambria" pitchFamily="18" charset="0"/>
              </a:rPr>
              <a:t>(</a:t>
            </a:r>
            <a:r>
              <a:rPr lang="en-US" dirty="0" smtClean="0">
                <a:latin typeface="Cambria" pitchFamily="18" charset="0"/>
              </a:rPr>
              <a:t>even the most basic) remain unfulfilled.</a:t>
            </a:r>
            <a:r>
              <a:rPr lang="el-GR" dirty="0" smtClean="0">
                <a:latin typeface="Cambria" pitchFamily="18" charset="0"/>
              </a:rPr>
              <a:t> </a:t>
            </a:r>
          </a:p>
          <a:p>
            <a:pPr algn="just">
              <a:buFont typeface="Wingdings" pitchFamily="2" charset="2"/>
              <a:buChar char="Ø"/>
            </a:pPr>
            <a:r>
              <a:rPr lang="en-US" dirty="0" smtClean="0">
                <a:latin typeface="Cambria" pitchFamily="18" charset="0"/>
              </a:rPr>
              <a:t>Macroeconomic policies the cure (in theory)</a:t>
            </a:r>
          </a:p>
          <a:p>
            <a:pPr algn="just">
              <a:buFont typeface="Wingdings" pitchFamily="2" charset="2"/>
              <a:buChar char="Ø"/>
            </a:pPr>
            <a:r>
              <a:rPr lang="en-US" dirty="0" smtClean="0">
                <a:latin typeface="Cambria" pitchFamily="18" charset="0"/>
              </a:rPr>
              <a:t>Contradictions and impasses of macroeconomic policies in a capitalist economy ruled by the profit motive. Continuation of the economic/business cycle.</a:t>
            </a:r>
            <a:endParaRPr lang="el-GR" dirty="0">
              <a:latin typeface="Cambria" pitchFamily="18" charset="0"/>
            </a:endParaRPr>
          </a:p>
        </p:txBody>
      </p:sp>
    </p:spTree>
    <p:extLst>
      <p:ext uri="{BB962C8B-B14F-4D97-AF65-F5344CB8AC3E}">
        <p14:creationId xmlns:p14="http://schemas.microsoft.com/office/powerpoint/2010/main" val="100525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Autofit/>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424936" cy="5976664"/>
          </a:xfrm>
        </p:spPr>
        <p:txBody>
          <a:bodyPr>
            <a:normAutofit fontScale="85000" lnSpcReduction="20000"/>
          </a:bodyPr>
          <a:lstStyle/>
          <a:p>
            <a:pPr marL="0" algn="just">
              <a:spcBef>
                <a:spcPts val="0"/>
              </a:spcBef>
            </a:pPr>
            <a:r>
              <a:rPr lang="el-GR" dirty="0" smtClean="0">
                <a:latin typeface="Cambria" pitchFamily="18" charset="0"/>
              </a:rPr>
              <a:t>Κατανομή των μέσων παραγωγής  (ιδιοκτησία των κεφαλαιουχικών αγαθών και των φυσικών πόρων) </a:t>
            </a:r>
            <a:r>
              <a:rPr lang="en-US" dirty="0" smtClean="0">
                <a:latin typeface="Cambria" pitchFamily="18" charset="0"/>
              </a:rPr>
              <a:t>----</a:t>
            </a:r>
            <a:r>
              <a:rPr lang="el-GR" dirty="0" smtClean="0">
                <a:latin typeface="Cambria" pitchFamily="18" charset="0"/>
              </a:rPr>
              <a:t>---</a:t>
            </a:r>
            <a:r>
              <a:rPr lang="el-GR" dirty="0" smtClean="0">
                <a:latin typeface="Cambria" pitchFamily="18" charset="0"/>
                <a:sym typeface="Wingdings" pitchFamily="2" charset="2"/>
              </a:rPr>
              <a:t> Κοινωνικές τάξεις με διαφορετικούς ρόλους</a:t>
            </a:r>
            <a:r>
              <a:rPr lang="en-US" dirty="0" smtClean="0">
                <a:latin typeface="Cambria" pitchFamily="18" charset="0"/>
                <a:sym typeface="Wingdings" pitchFamily="2" charset="2"/>
              </a:rPr>
              <a:t>, </a:t>
            </a:r>
            <a:r>
              <a:rPr lang="el-GR" dirty="0" smtClean="0">
                <a:latin typeface="Cambria" pitchFamily="18" charset="0"/>
                <a:sym typeface="Wingdings" pitchFamily="2" charset="2"/>
              </a:rPr>
              <a:t>συμφέροντα επιδιώξεις και συμπεριφορά στην παραγωγική διαδικασία</a:t>
            </a:r>
            <a:r>
              <a:rPr lang="el-GR" dirty="0" smtClean="0">
                <a:latin typeface="Cambria" pitchFamily="18" charset="0"/>
              </a:rPr>
              <a:t> </a:t>
            </a:r>
            <a:r>
              <a:rPr lang="el-GR" b="1" dirty="0" smtClean="0">
                <a:solidFill>
                  <a:srgbClr val="FF0000"/>
                </a:solidFill>
                <a:latin typeface="Cambria" pitchFamily="18" charset="0"/>
              </a:rPr>
              <a:t>(</a:t>
            </a:r>
            <a:r>
              <a:rPr lang="en-US" b="1" dirty="0" smtClean="0">
                <a:solidFill>
                  <a:srgbClr val="FF0000"/>
                </a:solidFill>
                <a:latin typeface="Cambria" pitchFamily="18" charset="0"/>
              </a:rPr>
              <a:t>Ricardo-Marx)</a:t>
            </a:r>
            <a:endParaRPr lang="el-GR" b="1" dirty="0" smtClean="0">
              <a:solidFill>
                <a:srgbClr val="FF0000"/>
              </a:solidFill>
              <a:latin typeface="Cambria" pitchFamily="18" charset="0"/>
            </a:endParaRPr>
          </a:p>
          <a:p>
            <a:pPr marL="0" algn="just">
              <a:spcBef>
                <a:spcPts val="0"/>
              </a:spcBef>
            </a:pPr>
            <a:r>
              <a:rPr lang="el-GR" dirty="0" smtClean="0">
                <a:latin typeface="Cambria" pitchFamily="18" charset="0"/>
              </a:rPr>
              <a:t>Ο κρίσιμος ρόλος της συνολικής ζήτησης </a:t>
            </a:r>
            <a:r>
              <a:rPr lang="en-US" dirty="0" smtClean="0">
                <a:latin typeface="Cambria" pitchFamily="18" charset="0"/>
              </a:rPr>
              <a:t>(AD) </a:t>
            </a:r>
            <a:r>
              <a:rPr lang="el-GR" dirty="0" smtClean="0">
                <a:latin typeface="Cambria" pitchFamily="18" charset="0"/>
              </a:rPr>
              <a:t>και ιδίως της επένδυσης (Ι) στον καθορισμό της απασχόλησης</a:t>
            </a:r>
            <a:r>
              <a:rPr lang="en-US" dirty="0" smtClean="0">
                <a:latin typeface="Cambria" pitchFamily="18" charset="0"/>
              </a:rPr>
              <a:t> (N)</a:t>
            </a:r>
            <a:r>
              <a:rPr lang="el-GR" dirty="0" smtClean="0">
                <a:latin typeface="Cambria" pitchFamily="18" charset="0"/>
              </a:rPr>
              <a:t> και της συνολικής προσφοράς (παραγωγής)</a:t>
            </a:r>
            <a:r>
              <a:rPr lang="en-US" dirty="0" smtClean="0">
                <a:latin typeface="Cambria" pitchFamily="18" charset="0"/>
              </a:rPr>
              <a:t> [(AS-(Y)]</a:t>
            </a:r>
          </a:p>
          <a:p>
            <a:pPr marL="0" algn="just">
              <a:spcBef>
                <a:spcPts val="0"/>
              </a:spcBef>
            </a:pPr>
            <a:r>
              <a:rPr lang="en-US" dirty="0" smtClean="0">
                <a:latin typeface="Cambria" pitchFamily="18" charset="0"/>
              </a:rPr>
              <a:t>O </a:t>
            </a:r>
            <a:r>
              <a:rPr lang="el-GR" dirty="0" smtClean="0">
                <a:latin typeface="Cambria" pitchFamily="18" charset="0"/>
              </a:rPr>
              <a:t>κρίσιμος ρόλος (δυνητικά) της μακροοικονομικής πολιτικής για την τόνωση της οικονομικής δραστηριότητας/επίτευξη πλήρους απασχόλησης </a:t>
            </a:r>
            <a:r>
              <a:rPr lang="el-GR" b="1" dirty="0" smtClean="0">
                <a:solidFill>
                  <a:srgbClr val="FF0000"/>
                </a:solidFill>
                <a:latin typeface="Cambria" pitchFamily="18" charset="0"/>
              </a:rPr>
              <a:t>(</a:t>
            </a:r>
            <a:r>
              <a:rPr lang="en-US" b="1" dirty="0" smtClean="0">
                <a:solidFill>
                  <a:srgbClr val="FF0000"/>
                </a:solidFill>
                <a:latin typeface="Cambria" pitchFamily="18" charset="0"/>
              </a:rPr>
              <a:t>Keynes)</a:t>
            </a:r>
          </a:p>
          <a:p>
            <a:pPr marL="0" algn="just">
              <a:spcBef>
                <a:spcPts val="0"/>
              </a:spcBef>
            </a:pPr>
            <a:r>
              <a:rPr lang="el-GR" dirty="0" smtClean="0">
                <a:latin typeface="Cambria" pitchFamily="18" charset="0"/>
              </a:rPr>
              <a:t>Τα προβλήματα και τα αδιέξοδα της επεκτατικής μακροοικονομικής πολιτικής σε μια καπιταλιστική οικονομία με συγκρούσεις στη διανομή εισοδήματος μεταξύ κοινωνικών τάξεων </a:t>
            </a:r>
            <a:r>
              <a:rPr lang="el-GR" b="1" dirty="0" smtClean="0">
                <a:solidFill>
                  <a:srgbClr val="FF0000"/>
                </a:solidFill>
                <a:latin typeface="Cambria" pitchFamily="18" charset="0"/>
              </a:rPr>
              <a:t>(</a:t>
            </a:r>
            <a:r>
              <a:rPr lang="en-US" b="1" dirty="0" err="1" smtClean="0">
                <a:solidFill>
                  <a:srgbClr val="FF0000"/>
                </a:solidFill>
                <a:latin typeface="Cambria" pitchFamily="18" charset="0"/>
              </a:rPr>
              <a:t>Kalecki</a:t>
            </a:r>
            <a:r>
              <a:rPr lang="en-US" b="1" dirty="0" smtClean="0">
                <a:solidFill>
                  <a:srgbClr val="FF0000"/>
                </a:solidFill>
                <a:latin typeface="Cambria" pitchFamily="18" charset="0"/>
              </a:rPr>
              <a:t>).</a:t>
            </a:r>
            <a:endParaRPr lang="el-GR" b="1" dirty="0" smtClean="0">
              <a:solidFill>
                <a:srgbClr val="FF0000"/>
              </a:solidFill>
              <a:latin typeface="Cambria" pitchFamily="18" charset="0"/>
            </a:endParaRPr>
          </a:p>
          <a:p>
            <a:pPr marL="0" algn="just">
              <a:spcBef>
                <a:spcPts val="0"/>
              </a:spcBef>
            </a:pPr>
            <a:endParaRPr lang="el-GR" dirty="0" smtClean="0">
              <a:latin typeface="Cambria" pitchFamily="18" charset="0"/>
            </a:endParaRPr>
          </a:p>
          <a:p>
            <a:pPr marL="0" algn="just">
              <a:spcBef>
                <a:spcPts val="0"/>
              </a:spcBef>
            </a:pPr>
            <a:endParaRPr lang="en-US" dirty="0" smtClean="0">
              <a:latin typeface="Cambria" pitchFamily="18" charset="0"/>
            </a:endParaRPr>
          </a:p>
          <a:p>
            <a:pPr marL="0" indent="0" algn="just">
              <a:spcBef>
                <a:spcPts val="0"/>
              </a:spcBef>
              <a:buNone/>
            </a:pPr>
            <a:endParaRPr lang="el-GR" dirty="0">
              <a:latin typeface="Cambria" pitchFamily="18" charset="0"/>
            </a:endParaRPr>
          </a:p>
        </p:txBody>
      </p:sp>
    </p:spTree>
    <p:extLst>
      <p:ext uri="{BB962C8B-B14F-4D97-AF65-F5344CB8AC3E}">
        <p14:creationId xmlns:p14="http://schemas.microsoft.com/office/powerpoint/2010/main" val="50275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620688"/>
          </a:xfrm>
        </p:spPr>
        <p:txBody>
          <a:bodyPr>
            <a:noAutofit/>
          </a:bodyPr>
          <a:lstStyle/>
          <a:p>
            <a:r>
              <a:rPr lang="el-GR" sz="3200" b="1" dirty="0">
                <a:solidFill>
                  <a:srgbClr val="FF0000"/>
                </a:solidFill>
                <a:latin typeface="Cambria" pitchFamily="18" charset="0"/>
              </a:rPr>
              <a:t>Συνολική Ζήτηση Απασχόληση και Ανεργία</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640960" cy="6165304"/>
              </a:xfrm>
            </p:spPr>
            <p:txBody>
              <a:bodyPr>
                <a:normAutofit/>
              </a:bodyPr>
              <a:lstStyle/>
              <a:p>
                <a:pPr marL="0" indent="0">
                  <a:buNone/>
                </a:pPr>
                <a:r>
                  <a:rPr lang="el-GR" sz="2800" dirty="0" smtClean="0">
                    <a:latin typeface="Cambria" pitchFamily="18" charset="0"/>
                  </a:rPr>
                  <a:t>Δύο κεντρικές ιδέες </a:t>
                </a:r>
              </a:p>
              <a:p>
                <a:pPr marL="0" indent="0">
                  <a:buNone/>
                </a:pPr>
                <a:r>
                  <a:rPr lang="el-GR" sz="2800" dirty="0" smtClean="0">
                    <a:latin typeface="Cambria" pitchFamily="18" charset="0"/>
                  </a:rPr>
                  <a:t>1. </a:t>
                </a:r>
                <a:r>
                  <a:rPr lang="en-US" sz="2800" dirty="0" smtClean="0">
                    <a:latin typeface="Cambria" pitchFamily="18" charset="0"/>
                  </a:rPr>
                  <a:t>AD -------</a:t>
                </a:r>
                <a:r>
                  <a:rPr lang="en-US" sz="2800" dirty="0" smtClean="0">
                    <a:latin typeface="Cambria" pitchFamily="18" charset="0"/>
                    <a:sym typeface="Wingdings" pitchFamily="2" charset="2"/>
                  </a:rPr>
                  <a:t> N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Y</a:t>
                </a:r>
              </a:p>
              <a:p>
                <a:pPr marL="0" indent="0">
                  <a:buNone/>
                </a:pPr>
                <a:r>
                  <a:rPr lang="el-GR" sz="2800" dirty="0" smtClean="0">
                    <a:latin typeface="Cambria" pitchFamily="18" charset="0"/>
                    <a:sym typeface="Wingdings" pitchFamily="2" charset="2"/>
                  </a:rPr>
                  <a:t>2. </a:t>
                </a:r>
                <a:r>
                  <a:rPr lang="en-US" sz="2800" dirty="0" smtClean="0">
                    <a:latin typeface="Cambria" pitchFamily="18" charset="0"/>
                    <a:sym typeface="Wingdings" pitchFamily="2" charset="2"/>
                  </a:rPr>
                  <a:t>G, T</a:t>
                </a:r>
                <a:r>
                  <a:rPr lang="el-GR" sz="2800" dirty="0" smtClean="0">
                    <a:latin typeface="Cambria" pitchFamily="18" charset="0"/>
                    <a:sym typeface="Wingdings" pitchFamily="2" charset="2"/>
                  </a:rPr>
                  <a:t>, </a:t>
                </a:r>
                <a14:m>
                  <m:oMath xmlns:m="http://schemas.openxmlformats.org/officeDocument/2006/math">
                    <m:sSup>
                      <m:sSupPr>
                        <m:ctrlPr>
                          <a:rPr lang="en-US" sz="2800" i="1">
                            <a:latin typeface="Cambria Math"/>
                          </a:rPr>
                        </m:ctrlPr>
                      </m:sSupPr>
                      <m:e>
                        <m:r>
                          <m:rPr>
                            <m:sty m:val="p"/>
                          </m:rPr>
                          <a:rPr lang="en-US" sz="2800">
                            <a:latin typeface="Cambria Math"/>
                          </a:rPr>
                          <m:t>M</m:t>
                        </m:r>
                      </m:e>
                      <m:sup>
                        <m:r>
                          <m:rPr>
                            <m:sty m:val="p"/>
                          </m:rPr>
                          <a:rPr lang="en-US" sz="2800">
                            <a:latin typeface="Cambria Math"/>
                          </a:rPr>
                          <m:t>s</m:t>
                        </m:r>
                      </m:sup>
                    </m:sSup>
                  </m:oMath>
                </a14:m>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----N</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 Y</a:t>
                </a:r>
                <a:endParaRPr lang="el-GR" sz="2800" dirty="0" smtClean="0">
                  <a:latin typeface="Cambria" pitchFamily="18" charset="0"/>
                  <a:sym typeface="Wingdings" pitchFamily="2" charset="2"/>
                </a:endParaRPr>
              </a:p>
              <a:p>
                <a:pPr marL="0" indent="0">
                  <a:buNone/>
                </a:pPr>
                <a:r>
                  <a:rPr lang="el-GR" sz="2800" dirty="0">
                    <a:latin typeface="Cambria" pitchFamily="18" charset="0"/>
                  </a:rPr>
                  <a:t>και επτά σημεία</a:t>
                </a:r>
                <a:endParaRPr lang="en-US" sz="2800" dirty="0">
                  <a:latin typeface="Cambria" pitchFamily="18" charset="0"/>
                </a:endParaRPr>
              </a:p>
              <a:p>
                <a:pPr marL="514350" indent="-514350">
                  <a:buAutoNum type="arabicPeriod"/>
                </a:pPr>
                <a:r>
                  <a:rPr lang="en-US" sz="2800" dirty="0" smtClean="0">
                    <a:latin typeface="Cambria" pitchFamily="18" charset="0"/>
                  </a:rPr>
                  <a:t>AD⋛AS (Y) </a:t>
                </a:r>
              </a:p>
              <a:p>
                <a:pPr marL="514350" indent="-514350">
                  <a:buFont typeface="Arial" pitchFamily="34" charset="0"/>
                  <a:buAutoNum type="arabicPeriod"/>
                </a:pPr>
                <a:r>
                  <a:rPr lang="en-US" sz="2800" dirty="0" smtClean="0">
                    <a:latin typeface="Cambria" pitchFamily="18" charset="0"/>
                  </a:rPr>
                  <a:t>AD&gt;AS           N                Y   ,    AD&lt;AS           </a:t>
                </a:r>
                <a:r>
                  <a:rPr lang="en-US" sz="2800" dirty="0">
                    <a:latin typeface="Cambria" pitchFamily="18" charset="0"/>
                  </a:rPr>
                  <a:t>N            </a:t>
                </a:r>
                <a:r>
                  <a:rPr lang="en-US" sz="2800" dirty="0" smtClean="0">
                    <a:latin typeface="Cambria" pitchFamily="18" charset="0"/>
                  </a:rPr>
                  <a:t>Y</a:t>
                </a:r>
              </a:p>
              <a:p>
                <a:pPr marL="514350" indent="-514350">
                  <a:buFont typeface="Arial" pitchFamily="34" charset="0"/>
                  <a:buAutoNum type="arabicPeriod"/>
                </a:pPr>
                <a:r>
                  <a:rPr lang="en-US" sz="2800" dirty="0" smtClean="0">
                    <a:latin typeface="Cambria" pitchFamily="18" charset="0"/>
                  </a:rPr>
                  <a:t>AD=AS          </a:t>
                </a:r>
                <a:r>
                  <a:rPr lang="el-GR" sz="2800" dirty="0" smtClean="0">
                    <a:latin typeface="Cambria" pitchFamily="18" charset="0"/>
                  </a:rPr>
                  <a:t>Ν* ---</a:t>
                </a:r>
                <a:r>
                  <a:rPr lang="el-GR" sz="2800" dirty="0" smtClean="0">
                    <a:latin typeface="Cambria" pitchFamily="18" charset="0"/>
                    <a:sym typeface="Wingdings" pitchFamily="2" charset="2"/>
                  </a:rPr>
                  <a:t></a:t>
                </a:r>
                <a:r>
                  <a:rPr lang="en-US" sz="2800" dirty="0" smtClean="0">
                    <a:latin typeface="Cambria" pitchFamily="18" charset="0"/>
                  </a:rPr>
                  <a:t> Unemployment Rate &gt; 0</a:t>
                </a:r>
              </a:p>
              <a:p>
                <a:pPr marL="514350" indent="-514350">
                  <a:buFont typeface="Arial" pitchFamily="34" charset="0"/>
                  <a:buAutoNum type="arabicPeriod"/>
                </a:pPr>
                <a:r>
                  <a:rPr lang="en-US" sz="2800" dirty="0" smtClean="0">
                    <a:latin typeface="Cambria" pitchFamily="18" charset="0"/>
                  </a:rPr>
                  <a:t>AD = f {distribution of income} = f {                          }</a:t>
                </a:r>
              </a:p>
              <a:p>
                <a:pPr marL="514350" indent="-514350">
                  <a:buFont typeface="Arial" pitchFamily="34" charset="0"/>
                  <a:buAutoNum type="arabicPeriod"/>
                </a:pPr>
                <a:r>
                  <a:rPr lang="en-US" sz="2800" dirty="0" smtClean="0">
                    <a:latin typeface="Cambria" pitchFamily="18" charset="0"/>
                  </a:rPr>
                  <a:t>G, T, </a:t>
                </a:r>
                <a14:m>
                  <m:oMath xmlns:m="http://schemas.openxmlformats.org/officeDocument/2006/math">
                    <m:sSup>
                      <m:sSupPr>
                        <m:ctrlPr>
                          <a:rPr lang="en-US" sz="2800" i="1" smtClean="0">
                            <a:latin typeface="Cambria Math"/>
                          </a:rPr>
                        </m:ctrlPr>
                      </m:sSupPr>
                      <m:e>
                        <m:r>
                          <m:rPr>
                            <m:sty m:val="p"/>
                          </m:rPr>
                          <a:rPr lang="en-US" sz="2800" b="0" i="0" smtClean="0">
                            <a:latin typeface="Cambria Math"/>
                          </a:rPr>
                          <m:t>M</m:t>
                        </m:r>
                      </m:e>
                      <m:sup>
                        <m:r>
                          <m:rPr>
                            <m:sty m:val="p"/>
                          </m:rPr>
                          <a:rPr lang="en-US" sz="2800" b="0" i="0" smtClean="0">
                            <a:latin typeface="Cambria Math"/>
                          </a:rPr>
                          <m:t>s</m:t>
                        </m:r>
                      </m:sup>
                    </m:sSup>
                  </m:oMath>
                </a14:m>
                <a:r>
                  <a:rPr lang="en-US" sz="2800" dirty="0" smtClean="0">
                    <a:latin typeface="Cambria" pitchFamily="18" charset="0"/>
                  </a:rPr>
                  <a:t>                    AD,    N,   Y</a:t>
                </a:r>
              </a:p>
              <a:p>
                <a:pPr marL="514350" indent="-514350">
                  <a:buFont typeface="Arial" pitchFamily="34" charset="0"/>
                  <a:buAutoNum type="arabicPeriod"/>
                </a:pPr>
                <a:endParaRPr lang="en-US" sz="2800" dirty="0" smtClean="0">
                  <a:latin typeface="Cambria" pitchFamily="18" charset="0"/>
                </a:endParaRPr>
              </a:p>
              <a:p>
                <a:pPr marL="514350" indent="-514350">
                  <a:buFont typeface="Arial" pitchFamily="34" charset="0"/>
                  <a:buAutoNum type="arabicPeriod"/>
                </a:pPr>
                <a:r>
                  <a:rPr lang="en-US" sz="2800" dirty="0" smtClean="0">
                    <a:latin typeface="Cambria" pitchFamily="18" charset="0"/>
                  </a:rPr>
                  <a:t>w</a:t>
                </a:r>
                <a:endParaRPr lang="el-GR" sz="2800" dirty="0">
                  <a:latin typeface="Cambria" pitchFamily="18" charset="0"/>
                </a:endParaRPr>
              </a:p>
              <a:p>
                <a:pPr marL="514350" indent="-514350">
                  <a:buAutoNum type="arabicPeriod"/>
                </a:pP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640960" cy="6165304"/>
              </a:xfrm>
              <a:blipFill rotWithShape="1">
                <a:blip r:embed="rId2"/>
                <a:stretch>
                  <a:fillRect l="-1410" t="-989"/>
                </a:stretch>
              </a:blipFill>
            </p:spPr>
            <p:txBody>
              <a:bodyPr/>
              <a:lstStyle/>
              <a:p>
                <a:r>
                  <a:rPr lang="el-GR">
                    <a:noFill/>
                  </a:rPr>
                  <a:t> </a:t>
                </a:r>
              </a:p>
            </p:txBody>
          </p:sp>
        </mc:Fallback>
      </mc:AlternateContent>
      <p:cxnSp>
        <p:nvCxnSpPr>
          <p:cNvPr id="5" name="Ευθύγραμμο βέλος σύνδεσης 4"/>
          <p:cNvCxnSpPr/>
          <p:nvPr/>
        </p:nvCxnSpPr>
        <p:spPr>
          <a:xfrm flipV="1">
            <a:off x="1907704" y="177636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233727"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3635896"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92392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608416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5796136" y="182897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βέλος 13"/>
          <p:cNvSpPr/>
          <p:nvPr/>
        </p:nvSpPr>
        <p:spPr>
          <a:xfrm>
            <a:off x="1907704" y="3573016"/>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p:cNvCxnSpPr/>
          <p:nvPr/>
        </p:nvCxnSpPr>
        <p:spPr>
          <a:xfrm flipV="1">
            <a:off x="3091855" y="33891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Δεξιό βέλος 17"/>
          <p:cNvSpPr/>
          <p:nvPr/>
        </p:nvSpPr>
        <p:spPr>
          <a:xfrm>
            <a:off x="3347864" y="3609020"/>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ύγραμμο βέλος σύνδεσης 18"/>
          <p:cNvCxnSpPr/>
          <p:nvPr/>
        </p:nvCxnSpPr>
        <p:spPr>
          <a:xfrm flipV="1">
            <a:off x="4572000" y="33996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Δεξιό βέλος 19"/>
          <p:cNvSpPr/>
          <p:nvPr/>
        </p:nvSpPr>
        <p:spPr>
          <a:xfrm>
            <a:off x="6156176" y="3590156"/>
            <a:ext cx="648072" cy="6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Δεξιό βέλος 20"/>
          <p:cNvSpPr/>
          <p:nvPr/>
        </p:nvSpPr>
        <p:spPr>
          <a:xfrm>
            <a:off x="7308304" y="3590156"/>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Ευθύγραμμο βέλος σύνδεσης 21"/>
          <p:cNvCxnSpPr/>
          <p:nvPr/>
        </p:nvCxnSpPr>
        <p:spPr>
          <a:xfrm>
            <a:off x="7236296" y="3410419"/>
            <a:ext cx="0" cy="4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8388424" y="3347175"/>
            <a:ext cx="0" cy="523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Δεξιό βέλος 25"/>
          <p:cNvSpPr/>
          <p:nvPr/>
        </p:nvSpPr>
        <p:spPr>
          <a:xfrm flipV="1">
            <a:off x="1907704" y="400506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ύγραμμο βέλος σύνδεσης 27"/>
          <p:cNvCxnSpPr/>
          <p:nvPr/>
        </p:nvCxnSpPr>
        <p:spPr>
          <a:xfrm flipV="1">
            <a:off x="6183771" y="4454624"/>
            <a:ext cx="836501"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6165726" y="4653136"/>
            <a:ext cx="92655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7092280" y="4185084"/>
            <a:ext cx="1008112" cy="377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r>
              <a:rPr lang="en-US" b="1" dirty="0" smtClean="0">
                <a:latin typeface="Cambria" pitchFamily="18" charset="0"/>
                <a:sym typeface="Wingdings" pitchFamily="2" charset="2"/>
              </a:rPr>
              <a:t>C</a:t>
            </a:r>
            <a:endParaRPr lang="el-GR" b="1" dirty="0">
              <a:latin typeface="Cambria" pitchFamily="18" charset="0"/>
            </a:endParaRPr>
          </a:p>
        </p:txBody>
      </p:sp>
      <p:sp>
        <p:nvSpPr>
          <p:cNvPr id="33" name="Ορθογώνιο 32"/>
          <p:cNvSpPr/>
          <p:nvPr/>
        </p:nvSpPr>
        <p:spPr>
          <a:xfrm>
            <a:off x="7164288" y="4797152"/>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 --</a:t>
            </a:r>
            <a:r>
              <a:rPr lang="en-US" b="1" dirty="0" smtClean="0">
                <a:latin typeface="Cambria" pitchFamily="18" charset="0"/>
                <a:sym typeface="Wingdings" pitchFamily="2" charset="2"/>
              </a:rPr>
              <a:t> I</a:t>
            </a:r>
            <a:endParaRPr lang="el-GR" b="1" dirty="0">
              <a:latin typeface="Cambria" pitchFamily="18" charset="0"/>
            </a:endParaRPr>
          </a:p>
        </p:txBody>
      </p:sp>
      <p:sp>
        <p:nvSpPr>
          <p:cNvPr id="36" name="Δεξιό βέλος 35"/>
          <p:cNvSpPr/>
          <p:nvPr/>
        </p:nvSpPr>
        <p:spPr>
          <a:xfrm rot="16200000">
            <a:off x="1817694" y="501783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Δεξιό βέλος 36"/>
          <p:cNvSpPr/>
          <p:nvPr/>
        </p:nvSpPr>
        <p:spPr>
          <a:xfrm rot="5400000" flipV="1">
            <a:off x="2177912" y="5085008"/>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εξιό βέλος 37"/>
          <p:cNvSpPr/>
          <p:nvPr/>
        </p:nvSpPr>
        <p:spPr>
          <a:xfrm flipV="1">
            <a:off x="2708176" y="510784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Δεξιό βέλος 38"/>
          <p:cNvSpPr/>
          <p:nvPr/>
        </p:nvSpPr>
        <p:spPr>
          <a:xfrm rot="16200000">
            <a:off x="4907074" y="513611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εξιό βέλος 39"/>
          <p:cNvSpPr/>
          <p:nvPr/>
        </p:nvSpPr>
        <p:spPr>
          <a:xfrm rot="5400000" flipV="1">
            <a:off x="5237898" y="5135937"/>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Δεξιό βέλος 40"/>
          <p:cNvSpPr/>
          <p:nvPr/>
        </p:nvSpPr>
        <p:spPr>
          <a:xfrm rot="2309987" flipV="1">
            <a:off x="1092349" y="6293445"/>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Δεξιό βέλος 41"/>
          <p:cNvSpPr/>
          <p:nvPr/>
        </p:nvSpPr>
        <p:spPr>
          <a:xfrm rot="20341000" flipV="1">
            <a:off x="1067546" y="5905566"/>
            <a:ext cx="995697"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Ορθογώνιο 42"/>
          <p:cNvSpPr/>
          <p:nvPr/>
        </p:nvSpPr>
        <p:spPr>
          <a:xfrm>
            <a:off x="2141729" y="5661248"/>
            <a:ext cx="1146321" cy="428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smtClean="0"/>
              <a:t> </a:t>
            </a:r>
            <a:endParaRPr lang="el-GR" dirty="0"/>
          </a:p>
        </p:txBody>
      </p:sp>
      <p:sp>
        <p:nvSpPr>
          <p:cNvPr id="44" name="Ορθογώνιο 43"/>
          <p:cNvSpPr/>
          <p:nvPr/>
        </p:nvSpPr>
        <p:spPr>
          <a:xfrm>
            <a:off x="1907704" y="6453336"/>
            <a:ext cx="1008112"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r>
              <a:rPr lang="en-US" dirty="0" smtClean="0"/>
              <a:t> </a:t>
            </a:r>
            <a:endParaRPr lang="el-GR" dirty="0"/>
          </a:p>
        </p:txBody>
      </p:sp>
      <p:sp>
        <p:nvSpPr>
          <p:cNvPr id="45" name="Ορθογώνιο 44"/>
          <p:cNvSpPr/>
          <p:nvPr/>
        </p:nvSpPr>
        <p:spPr>
          <a:xfrm>
            <a:off x="3347864" y="6453336"/>
            <a:ext cx="57606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47" name="Ευθύγραμμο βέλος σύνδεσης 46"/>
          <p:cNvCxnSpPr/>
          <p:nvPr/>
        </p:nvCxnSpPr>
        <p:spPr>
          <a:xfrm>
            <a:off x="3491880" y="5922276"/>
            <a:ext cx="2160240" cy="3356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V="1">
            <a:off x="3995936" y="6410295"/>
            <a:ext cx="1656184" cy="245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Έλλειψη 50"/>
          <p:cNvSpPr/>
          <p:nvPr/>
        </p:nvSpPr>
        <p:spPr>
          <a:xfrm>
            <a:off x="5868144" y="5995576"/>
            <a:ext cx="1728192" cy="537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52" name="Ευθύγραμμο βέλος σύνδεσης 51"/>
          <p:cNvCxnSpPr/>
          <p:nvPr/>
        </p:nvCxnSpPr>
        <p:spPr>
          <a:xfrm flipV="1">
            <a:off x="3032212" y="567533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a:off x="2592134" y="6475594"/>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3779912" y="6453336"/>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Δεξιό βέλος 56"/>
          <p:cNvSpPr/>
          <p:nvPr/>
        </p:nvSpPr>
        <p:spPr>
          <a:xfrm flipV="1">
            <a:off x="2975630" y="6486724"/>
            <a:ext cx="312420" cy="18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ύγραμμο βέλος σύνδεσης 45"/>
          <p:cNvCxnSpPr/>
          <p:nvPr/>
        </p:nvCxnSpPr>
        <p:spPr>
          <a:xfrm flipV="1">
            <a:off x="683568" y="591006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92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sz="4000" b="1" dirty="0" smtClean="0">
                <a:solidFill>
                  <a:srgbClr val="FF0000"/>
                </a:solidFill>
                <a:latin typeface="Cambria" pitchFamily="18" charset="0"/>
              </a:rPr>
              <a:t>Αρχικές υποθέσεις</a:t>
            </a:r>
            <a:endParaRPr lang="el-GR" sz="40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760640"/>
          </a:xfrm>
        </p:spPr>
        <p:txBody>
          <a:bodyPr>
            <a:normAutofit fontScale="92500"/>
          </a:bodyPr>
          <a:lstStyle/>
          <a:p>
            <a:pPr marL="0" indent="0" algn="just">
              <a:buNone/>
            </a:pPr>
            <a:r>
              <a:rPr lang="en-US" dirty="0" smtClean="0">
                <a:latin typeface="Cambria" pitchFamily="18" charset="0"/>
              </a:rPr>
              <a:t>y = </a:t>
            </a:r>
            <a:r>
              <a:rPr lang="el-GR" dirty="0" smtClean="0">
                <a:latin typeface="Cambria" pitchFamily="18" charset="0"/>
              </a:rPr>
              <a:t>καθαρή παραγωγικότητα = καθαρό προϊόν ανά ώρα εργασίας</a:t>
            </a:r>
            <a:r>
              <a:rPr lang="en-US" dirty="0" smtClean="0">
                <a:latin typeface="Cambria" pitchFamily="18" charset="0"/>
              </a:rPr>
              <a:t>,</a:t>
            </a:r>
            <a:r>
              <a:rPr lang="el-GR" dirty="0" smtClean="0">
                <a:latin typeface="Cambria" pitchFamily="18" charset="0"/>
              </a:rPr>
              <a:t> σταθερό</a:t>
            </a:r>
          </a:p>
          <a:p>
            <a:pPr marL="0" indent="0" algn="just">
              <a:buNone/>
            </a:pPr>
            <a:r>
              <a:rPr lang="en-US" dirty="0" smtClean="0">
                <a:latin typeface="Cambria" pitchFamily="18" charset="0"/>
              </a:rPr>
              <a:t>S</a:t>
            </a:r>
            <a:r>
              <a:rPr lang="en-US" sz="2000" dirty="0" smtClean="0">
                <a:latin typeface="Cambria" pitchFamily="18" charset="0"/>
              </a:rPr>
              <a:t>L</a:t>
            </a:r>
            <a:r>
              <a:rPr lang="en-US" dirty="0" smtClean="0">
                <a:latin typeface="Cambria" pitchFamily="18" charset="0"/>
              </a:rPr>
              <a:t> </a:t>
            </a:r>
            <a:r>
              <a:rPr lang="en-US" dirty="0">
                <a:latin typeface="Cambria" pitchFamily="18" charset="0"/>
              </a:rPr>
              <a:t> </a:t>
            </a:r>
            <a:r>
              <a:rPr lang="en-US" dirty="0" smtClean="0">
                <a:latin typeface="Cambria" pitchFamily="18" charset="0"/>
              </a:rPr>
              <a:t>= </a:t>
            </a:r>
            <a:r>
              <a:rPr lang="el-GR" dirty="0" smtClean="0">
                <a:latin typeface="Cambria" pitchFamily="18" charset="0"/>
              </a:rPr>
              <a:t>Προσφορά εργασίας σταθερή</a:t>
            </a:r>
          </a:p>
          <a:p>
            <a:pPr marL="0" indent="0" algn="just">
              <a:buNone/>
            </a:pPr>
            <a:r>
              <a:rPr lang="en-US" dirty="0" smtClean="0">
                <a:latin typeface="Cambria" pitchFamily="18" charset="0"/>
              </a:rPr>
              <a:t>P = </a:t>
            </a:r>
            <a:r>
              <a:rPr lang="el-GR" dirty="0" smtClean="0">
                <a:latin typeface="Cambria" pitchFamily="18" charset="0"/>
              </a:rPr>
              <a:t>Επίπεδο τιμών σταθερό</a:t>
            </a:r>
          </a:p>
          <a:p>
            <a:pPr marL="0" indent="0" algn="just">
              <a:buNone/>
            </a:pPr>
            <a:r>
              <a:rPr lang="en-US" dirty="0" smtClean="0">
                <a:latin typeface="Cambria" pitchFamily="18" charset="0"/>
              </a:rPr>
              <a:t>w = </a:t>
            </a:r>
            <a:r>
              <a:rPr lang="el-GR" dirty="0" smtClean="0">
                <a:latin typeface="Cambria" pitchFamily="18" charset="0"/>
              </a:rPr>
              <a:t>οι μισθοί είναι σταθεροί και δεν μεταβάλλονται ανάλογα με το επίπεδο της απασχόλησης</a:t>
            </a:r>
          </a:p>
          <a:p>
            <a:pPr marL="0" indent="0" algn="just">
              <a:buNone/>
            </a:pPr>
            <a:r>
              <a:rPr lang="el-GR" b="1" dirty="0" smtClean="0">
                <a:latin typeface="Cambria" pitchFamily="18" charset="0"/>
              </a:rPr>
              <a:t>Δύο ερωτήματα:</a:t>
            </a:r>
          </a:p>
          <a:p>
            <a:pPr marL="0" indent="0" algn="just">
              <a:buNone/>
            </a:pPr>
            <a:r>
              <a:rPr lang="el-GR" dirty="0" smtClean="0">
                <a:latin typeface="Cambria" pitchFamily="18" charset="0"/>
              </a:rPr>
              <a:t>α) μακροοικονομική ισορροπία (αγορά προϊόντος); (ΝΑΙ)</a:t>
            </a:r>
          </a:p>
          <a:p>
            <a:pPr marL="0" indent="0" algn="just">
              <a:buNone/>
            </a:pPr>
            <a:r>
              <a:rPr lang="el-GR" dirty="0" smtClean="0">
                <a:latin typeface="Cambria" pitchFamily="18" charset="0"/>
              </a:rPr>
              <a:t>β) πλήρης απασχόληση (αγορά εργασίας); (ΟΧΙ)</a:t>
            </a:r>
            <a:endParaRPr lang="el-GR" dirty="0">
              <a:latin typeface="Cambria" pitchFamily="18" charset="0"/>
            </a:endParaRPr>
          </a:p>
        </p:txBody>
      </p:sp>
    </p:spTree>
    <p:extLst>
      <p:ext uri="{BB962C8B-B14F-4D97-AF65-F5344CB8AC3E}">
        <p14:creationId xmlns:p14="http://schemas.microsoft.com/office/powerpoint/2010/main" val="150644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720080"/>
          </a:xfrm>
        </p:spPr>
        <p:txBody>
          <a:bodyPr>
            <a:noAutofit/>
          </a:bodyPr>
          <a:lstStyle/>
          <a:p>
            <a:r>
              <a:rPr lang="el-GR" sz="2800" b="1" dirty="0">
                <a:solidFill>
                  <a:srgbClr val="FF0000"/>
                </a:solidFill>
                <a:latin typeface="Cambria" pitchFamily="18" charset="0"/>
              </a:rPr>
              <a:t>μακροοικονομική ισορροπία (αγορά προϊόντος);</a:t>
            </a:r>
            <a:endParaRPr lang="el-GR" sz="2800" b="1" dirty="0">
              <a:solidFill>
                <a:srgbClr val="FF0000"/>
              </a:solidFill>
            </a:endParaRPr>
          </a:p>
        </p:txBody>
      </p:sp>
      <p:sp>
        <p:nvSpPr>
          <p:cNvPr id="3" name="Θέση περιεχομένου 2"/>
          <p:cNvSpPr>
            <a:spLocks noGrp="1"/>
          </p:cNvSpPr>
          <p:nvPr>
            <p:ph idx="1"/>
          </p:nvPr>
        </p:nvSpPr>
        <p:spPr>
          <a:xfrm>
            <a:off x="251520" y="980728"/>
            <a:ext cx="8892480" cy="5688632"/>
          </a:xfrm>
        </p:spPr>
        <p:txBody>
          <a:bodyPr/>
          <a:lstStyle/>
          <a:p>
            <a:pPr marL="0" indent="0">
              <a:buNone/>
            </a:pPr>
            <a:endParaRPr lang="en-US" dirty="0" smtClean="0"/>
          </a:p>
          <a:p>
            <a:pPr marL="0" indent="0">
              <a:buNone/>
            </a:pPr>
            <a:r>
              <a:rPr lang="en-US" sz="2800" dirty="0" smtClean="0">
                <a:latin typeface="Cambria" pitchFamily="18" charset="0"/>
              </a:rPr>
              <a:t>AS=y=25       </a:t>
            </a:r>
            <a:r>
              <a:rPr lang="en-US" sz="2800" dirty="0" smtClean="0"/>
              <a:t>				</a:t>
            </a:r>
            <a:r>
              <a:rPr lang="en-US" sz="2800" dirty="0"/>
              <a:t> </a:t>
            </a:r>
            <a:r>
              <a:rPr lang="en-US" sz="2800" dirty="0" smtClean="0"/>
              <a:t>    </a:t>
            </a:r>
            <a:r>
              <a:rPr lang="en-US" sz="2000" dirty="0" smtClean="0">
                <a:latin typeface="Cambria" pitchFamily="18" charset="0"/>
              </a:rPr>
              <a:t>AD&lt;AS</a:t>
            </a:r>
            <a:r>
              <a:rPr lang="en-US" sz="2400" dirty="0" smtClean="0">
                <a:latin typeface="Cambria" pitchFamily="18" charset="0"/>
              </a:rPr>
              <a:t>      N    AS   AD</a:t>
            </a:r>
          </a:p>
          <a:p>
            <a:pPr marL="0" indent="0">
              <a:buNone/>
            </a:pPr>
            <a:endParaRPr lang="en-US" sz="2400" dirty="0">
              <a:latin typeface="Cambria" pitchFamily="18" charset="0"/>
            </a:endParaRPr>
          </a:p>
          <a:p>
            <a:pPr marL="0" indent="0">
              <a:buNone/>
            </a:pPr>
            <a:r>
              <a:rPr lang="en-US" sz="2400" dirty="0" smtClean="0">
                <a:latin typeface="Cambria" pitchFamily="18" charset="0"/>
              </a:rPr>
              <a:t>							AS=AD (?)</a:t>
            </a: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r>
              <a:rPr lang="en-US" sz="2400" dirty="0" smtClean="0">
                <a:latin typeface="Cambria" pitchFamily="18" charset="0"/>
              </a:rPr>
              <a:t>AS=y=25       </a:t>
            </a:r>
            <a:r>
              <a:rPr lang="en-US" sz="2400" dirty="0"/>
              <a:t>				    </a:t>
            </a:r>
            <a:r>
              <a:rPr lang="en-US" sz="2400" dirty="0" smtClean="0"/>
              <a:t>               </a:t>
            </a:r>
            <a:r>
              <a:rPr lang="en-US" sz="2000" dirty="0" smtClean="0">
                <a:latin typeface="Cambria" pitchFamily="18" charset="0"/>
              </a:rPr>
              <a:t>AD&gt;AS        N    AS   </a:t>
            </a:r>
            <a:r>
              <a:rPr lang="en-US" sz="2000" dirty="0">
                <a:latin typeface="Cambria" pitchFamily="18" charset="0"/>
              </a:rPr>
              <a:t>AD</a:t>
            </a:r>
          </a:p>
          <a:p>
            <a:pPr marL="0" indent="0">
              <a:buNone/>
            </a:pPr>
            <a:r>
              <a:rPr lang="en-US" sz="2400" dirty="0" smtClean="0"/>
              <a:t>                                                   </a:t>
            </a:r>
            <a:endParaRPr lang="el-GR" sz="2400" dirty="0"/>
          </a:p>
        </p:txBody>
      </p:sp>
      <p:cxnSp>
        <p:nvCxnSpPr>
          <p:cNvPr id="5" name="Ευθύγραμμο βέλος σύνδεσης 4"/>
          <p:cNvCxnSpPr/>
          <p:nvPr/>
        </p:nvCxnSpPr>
        <p:spPr>
          <a:xfrm flipV="1">
            <a:off x="1763688" y="1556792"/>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1763688" y="1844824"/>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591780" y="1052736"/>
            <a:ext cx="756084" cy="549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9" name="Ορθογώνιο 8"/>
          <p:cNvSpPr/>
          <p:nvPr/>
        </p:nvSpPr>
        <p:spPr>
          <a:xfrm>
            <a:off x="2411760" y="2013784"/>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cxnSp>
        <p:nvCxnSpPr>
          <p:cNvPr id="11" name="Ευθύγραμμο βέλος σύνδεσης 10"/>
          <p:cNvCxnSpPr>
            <a:stCxn id="8" idx="3"/>
          </p:cNvCxnSpPr>
          <p:nvPr/>
        </p:nvCxnSpPr>
        <p:spPr>
          <a:xfrm>
            <a:off x="3347864" y="1327541"/>
            <a:ext cx="439688" cy="60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209181" y="2413231"/>
            <a:ext cx="578371" cy="31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3787552" y="1098316"/>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16" name="Ορθογώνιο 15"/>
          <p:cNvSpPr/>
          <p:nvPr/>
        </p:nvSpPr>
        <p:spPr>
          <a:xfrm>
            <a:off x="3851920" y="2197207"/>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I=5</a:t>
            </a:r>
            <a:endParaRPr lang="el-GR" dirty="0"/>
          </a:p>
        </p:txBody>
      </p:sp>
      <p:cxnSp>
        <p:nvCxnSpPr>
          <p:cNvPr id="24" name="Ευθύγραμμο βέλος σύνδεσης 23"/>
          <p:cNvCxnSpPr>
            <a:stCxn id="15" idx="3"/>
          </p:cNvCxnSpPr>
          <p:nvPr/>
        </p:nvCxnSpPr>
        <p:spPr>
          <a:xfrm>
            <a:off x="4507632" y="1350344"/>
            <a:ext cx="432048" cy="4680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93517" y="1969139"/>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4939680" y="1556792"/>
            <a:ext cx="864096"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AD=20</a:t>
            </a:r>
            <a:endParaRPr lang="el-GR" dirty="0"/>
          </a:p>
        </p:txBody>
      </p:sp>
      <p:cxnSp>
        <p:nvCxnSpPr>
          <p:cNvPr id="29" name="Ευθύγραμμο βέλος σύνδεσης 28"/>
          <p:cNvCxnSpPr/>
          <p:nvPr/>
        </p:nvCxnSpPr>
        <p:spPr>
          <a:xfrm flipV="1">
            <a:off x="5803776" y="1856655"/>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7018523" y="1824893"/>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a:off x="8892480" y="169419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7740352" y="171252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8316416" y="1694191"/>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flipV="1">
            <a:off x="1527126" y="4221088"/>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1592052" y="4518670"/>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2371682" y="3982151"/>
            <a:ext cx="756084" cy="45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47" name="Ορθογώνιο 46"/>
          <p:cNvSpPr/>
          <p:nvPr/>
        </p:nvSpPr>
        <p:spPr>
          <a:xfrm>
            <a:off x="2368681" y="4576996"/>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sp>
        <p:nvSpPr>
          <p:cNvPr id="48" name="Ορθογώνιο 47"/>
          <p:cNvSpPr/>
          <p:nvPr/>
        </p:nvSpPr>
        <p:spPr>
          <a:xfrm>
            <a:off x="3773437" y="3936698"/>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49" name="Ορθογώνιο 48"/>
          <p:cNvSpPr/>
          <p:nvPr/>
        </p:nvSpPr>
        <p:spPr>
          <a:xfrm>
            <a:off x="3758604" y="4626682"/>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I=15</a:t>
            </a:r>
            <a:endParaRPr lang="el-GR" dirty="0"/>
          </a:p>
        </p:txBody>
      </p:sp>
      <p:cxnSp>
        <p:nvCxnSpPr>
          <p:cNvPr id="50" name="Ευθύγραμμο βέλος σύνδεσης 49"/>
          <p:cNvCxnSpPr/>
          <p:nvPr/>
        </p:nvCxnSpPr>
        <p:spPr>
          <a:xfrm>
            <a:off x="3181003" y="4228124"/>
            <a:ext cx="5776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3209181" y="4842706"/>
            <a:ext cx="54942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4448560" y="4110569"/>
            <a:ext cx="550192" cy="309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4998752" y="4230638"/>
            <a:ext cx="805024"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AD=30</a:t>
            </a:r>
            <a:endParaRPr lang="el-GR" dirty="0"/>
          </a:p>
        </p:txBody>
      </p:sp>
      <p:cxnSp>
        <p:nvCxnSpPr>
          <p:cNvPr id="59" name="Ευθύγραμμο βέλος σύνδεσης 58"/>
          <p:cNvCxnSpPr/>
          <p:nvPr/>
        </p:nvCxnSpPr>
        <p:spPr>
          <a:xfrm flipV="1">
            <a:off x="4448560" y="4469667"/>
            <a:ext cx="481956" cy="476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p:nvPr/>
        </p:nvCxnSpPr>
        <p:spPr>
          <a:xfrm flipV="1">
            <a:off x="5868144" y="4518668"/>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p:cNvCxnSpPr/>
          <p:nvPr/>
        </p:nvCxnSpPr>
        <p:spPr>
          <a:xfrm flipV="1">
            <a:off x="7025691" y="4492200"/>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flipV="1">
            <a:off x="7694587" y="4328773"/>
            <a:ext cx="0" cy="314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8664474" y="4279727"/>
            <a:ext cx="0" cy="3235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p:cNvCxnSpPr/>
          <p:nvPr/>
        </p:nvCxnSpPr>
        <p:spPr>
          <a:xfrm flipV="1">
            <a:off x="8172400" y="4279727"/>
            <a:ext cx="0" cy="3798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a:off x="3347864" y="4842707"/>
            <a:ext cx="0" cy="962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Ορθογώνιο 70"/>
          <p:cNvSpPr/>
          <p:nvPr/>
        </p:nvSpPr>
        <p:spPr>
          <a:xfrm>
            <a:off x="2807804" y="5877272"/>
            <a:ext cx="11161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Loan=5</a:t>
            </a:r>
            <a:endParaRPr lang="el-GR" dirty="0"/>
          </a:p>
        </p:txBody>
      </p:sp>
    </p:spTree>
    <p:extLst>
      <p:ext uri="{BB962C8B-B14F-4D97-AF65-F5344CB8AC3E}">
        <p14:creationId xmlns:p14="http://schemas.microsoft.com/office/powerpoint/2010/main" val="10467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a:solidFill>
                  <a:srgbClr val="FF0000"/>
                </a:solidFill>
                <a:latin typeface="Cambria" pitchFamily="18" charset="0"/>
              </a:rPr>
              <a:t>Συνολική Ζήτηση Απασχόληση και </a:t>
            </a:r>
            <a:r>
              <a:rPr lang="el-GR" sz="2800" b="1" dirty="0" smtClean="0">
                <a:solidFill>
                  <a:srgbClr val="FF0000"/>
                </a:solidFill>
                <a:latin typeface="Cambria" pitchFamily="18" charset="0"/>
              </a:rPr>
              <a:t>Ανεργία</a:t>
            </a:r>
            <a:r>
              <a:rPr lang="en-US" sz="2800" b="1" dirty="0" smtClean="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404665"/>
                <a:ext cx="8784976" cy="6336704"/>
              </a:xfrm>
            </p:spPr>
            <p:txBody>
              <a:bodyPr>
                <a:normAutofit/>
              </a:bodyPr>
              <a:lstStyle/>
              <a:p>
                <a:pPr marL="514350" indent="-514350">
                  <a:buAutoNum type="arabicPeriod"/>
                </a:pPr>
                <a:r>
                  <a:rPr lang="en-US" dirty="0" smtClean="0">
                    <a:latin typeface="Cambria" pitchFamily="18" charset="0"/>
                  </a:rPr>
                  <a:t>AS (Y) = y N     Y</a:t>
                </a:r>
              </a:p>
              <a:p>
                <a:pPr marL="514350" indent="-514350">
                  <a:buAutoNum type="arabicPeriod"/>
                </a:pPr>
                <a:endParaRPr lang="en-US" dirty="0">
                  <a:latin typeface="Cambria" pitchFamily="18" charset="0"/>
                </a:endParaRPr>
              </a:p>
              <a:p>
                <a:pPr marL="0" indent="0">
                  <a:buNone/>
                </a:pPr>
                <a:r>
                  <a:rPr lang="en-US" dirty="0" smtClean="0">
                    <a:latin typeface="Cambria" pitchFamily="18" charset="0"/>
                  </a:rPr>
                  <a:t>					y=25$/</a:t>
                </a:r>
                <a:r>
                  <a:rPr lang="en-US" dirty="0" err="1" smtClean="0">
                    <a:latin typeface="Cambria" pitchFamily="18" charset="0"/>
                  </a:rPr>
                  <a:t>hr</a:t>
                </a:r>
                <a:r>
                  <a:rPr lang="en-US" dirty="0" smtClean="0">
                    <a:latin typeface="Cambria" pitchFamily="18" charset="0"/>
                  </a:rPr>
                  <a:t>, N = 2</a:t>
                </a:r>
                <a:r>
                  <a:rPr lang="el-GR" dirty="0" smtClean="0">
                    <a:latin typeface="Cambria" pitchFamily="18" charset="0"/>
                  </a:rPr>
                  <a:t>εκ. </a:t>
                </a:r>
                <a:r>
                  <a:rPr lang="en-US" dirty="0" err="1" smtClean="0">
                    <a:latin typeface="Cambria" pitchFamily="18" charset="0"/>
                  </a:rPr>
                  <a:t>hrs</a:t>
                </a:r>
                <a:endParaRPr lang="en-US" dirty="0" smtClean="0">
                  <a:latin typeface="Cambria" pitchFamily="18" charset="0"/>
                </a:endParaRPr>
              </a:p>
              <a:p>
                <a:pPr marL="0" indent="0">
                  <a:buNone/>
                </a:pPr>
                <a:r>
                  <a:rPr lang="en-US" dirty="0" smtClean="0">
                    <a:latin typeface="Cambria" pitchFamily="18" charset="0"/>
                  </a:rPr>
                  <a:t>					AS = Y = </a:t>
                </a:r>
                <a:r>
                  <a:rPr lang="el-GR" dirty="0" smtClean="0">
                    <a:latin typeface="Cambria" pitchFamily="18" charset="0"/>
                  </a:rPr>
                  <a:t>$</a:t>
                </a:r>
                <a:r>
                  <a:rPr lang="en-US" dirty="0" smtClean="0">
                    <a:latin typeface="Cambria" pitchFamily="18" charset="0"/>
                  </a:rPr>
                  <a:t>50</a:t>
                </a:r>
                <a:r>
                  <a:rPr lang="el-GR" dirty="0" smtClean="0">
                    <a:latin typeface="Cambria" pitchFamily="18" charset="0"/>
                  </a:rPr>
                  <a:t>εκ.</a:t>
                </a:r>
                <a:endParaRPr lang="en-US" dirty="0">
                  <a:latin typeface="Cambria" pitchFamily="18" charset="0"/>
                </a:endParaRPr>
              </a:p>
              <a:p>
                <a:pPr marL="514350" indent="-514350">
                  <a:buAutoNum type="arabicPeriod"/>
                </a:pPr>
                <a:endParaRPr lang="en-US" dirty="0" smtClean="0">
                  <a:latin typeface="Cambria" pitchFamily="18" charset="0"/>
                </a:endParaRPr>
              </a:p>
              <a:p>
                <a:pPr marL="514350" indent="-514350">
                  <a:buAutoNum type="arabicPeriod"/>
                </a:pPr>
                <a:endParaRPr lang="en-US" dirty="0">
                  <a:latin typeface="Cambria" pitchFamily="18" charset="0"/>
                </a:endParaRPr>
              </a:p>
              <a:p>
                <a:pPr marL="0" indent="0">
                  <a:buNone/>
                </a:pPr>
                <a:endParaRPr lang="en-US" dirty="0" smtClean="0">
                  <a:latin typeface="Cambria" pitchFamily="18" charset="0"/>
                </a:endParaRPr>
              </a:p>
              <a:p>
                <a:pPr marL="0" indent="0">
                  <a:buNone/>
                </a:pPr>
                <a:r>
                  <a:rPr lang="en-US" dirty="0" smtClean="0">
                    <a:latin typeface="Cambria" pitchFamily="18" charset="0"/>
                  </a:rPr>
                  <a:t>2. AD = C + I (+G +X)</a:t>
                </a:r>
              </a:p>
              <a:p>
                <a:pPr marL="0" indent="0">
                  <a:buNone/>
                </a:pPr>
                <a:r>
                  <a:rPr lang="en-US" dirty="0" smtClean="0">
                    <a:latin typeface="Cambria" pitchFamily="18" charset="0"/>
                  </a:rPr>
                  <a:t>C = f {Y, W}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𝑤𝑁</m:t>
                    </m:r>
                    <m:r>
                      <a:rPr lang="en-US" b="0" i="1" smtClean="0">
                        <a:latin typeface="Cambria Math"/>
                      </a:rPr>
                      <m:t>, </m:t>
                    </m:r>
                    <m:r>
                      <a:rPr lang="en-US" b="0" i="1" smtClean="0">
                        <a:latin typeface="Cambria Math"/>
                      </a:rPr>
                      <m:t>𝑅</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𝑤𝑁</m:t>
                    </m:r>
                    <m:r>
                      <a:rPr lang="en-US" b="0" i="1" smtClean="0">
                        <a:latin typeface="Cambria Math"/>
                      </a:rPr>
                      <m:t>=</m:t>
                    </m:r>
                    <m:d>
                      <m:dPr>
                        <m:ctrlPr>
                          <a:rPr lang="en-US" b="0" i="1" smtClean="0">
                            <a:latin typeface="Cambria Math"/>
                          </a:rPr>
                        </m:ctrlPr>
                      </m:dPr>
                      <m:e>
                        <m:r>
                          <a:rPr lang="en-US" b="0" i="1" smtClean="0">
                            <a:latin typeface="Cambria Math"/>
                          </a:rPr>
                          <m:t>𝑦</m:t>
                        </m:r>
                        <m:r>
                          <a:rPr lang="en-US" b="0" i="1" smtClean="0">
                            <a:latin typeface="Cambria Math"/>
                          </a:rPr>
                          <m:t>−</m:t>
                        </m:r>
                        <m:r>
                          <a:rPr lang="en-US" b="0" i="1" smtClean="0">
                            <a:latin typeface="Cambria Math"/>
                          </a:rPr>
                          <m:t>𝑤</m:t>
                        </m:r>
                      </m:e>
                    </m:d>
                    <m:r>
                      <a:rPr lang="en-US" b="0" i="1" smtClean="0">
                        <a:latin typeface="Cambria Math"/>
                      </a:rPr>
                      <m:t>𝑁</m:t>
                    </m:r>
                    <m:r>
                      <a:rPr lang="en-US" b="0" i="1" smtClean="0">
                        <a:latin typeface="Cambria Math"/>
                      </a:rPr>
                      <m:t>, </m:t>
                    </m:r>
                    <m:r>
                      <a:rPr lang="en-US" b="0" i="1" smtClean="0">
                        <a:latin typeface="Cambria Math"/>
                      </a:rPr>
                      <m:t>𝑆</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𝑐𝑤𝑁</m:t>
                    </m:r>
                    <m:r>
                      <a:rPr lang="en-US" b="0" i="1" smtClean="0">
                        <a:latin typeface="Cambria Math"/>
                      </a:rPr>
                      <m:t>=</m:t>
                    </m:r>
                    <m:r>
                      <a:rPr lang="en-US" b="0" i="1" smtClean="0">
                        <a:latin typeface="Cambria Math"/>
                      </a:rPr>
                      <m:t>𝑁</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𝑐𝑤</m:t>
                    </m:r>
                    <m:r>
                      <a:rPr lang="en-US" b="0" i="1" smtClean="0">
                        <a:latin typeface="Cambria Math"/>
                      </a:rPr>
                      <m:t>)</m:t>
                    </m:r>
                  </m:oMath>
                </a14:m>
                <a:r>
                  <a:rPr lang="en-US" b="0" dirty="0" smtClean="0">
                    <a:latin typeface="Cambria" pitchFamily="18" charset="0"/>
                  </a:rPr>
                  <a:t>  </a:t>
                </a:r>
              </a:p>
              <a:p>
                <a:pPr marL="0" indent="0">
                  <a:buNone/>
                </a:pPr>
                <a:r>
                  <a:rPr lang="en-US" dirty="0" smtClean="0">
                    <a:latin typeface="Cambria" pitchFamily="18" charset="0"/>
                  </a:rPr>
                  <a:t>3. C= c</a:t>
                </a:r>
                <a:r>
                  <a:rPr lang="el-GR" dirty="0" smtClean="0">
                    <a:latin typeface="Cambria" pitchFamily="18" charset="0"/>
                  </a:rPr>
                  <a:t> </a:t>
                </a:r>
                <a:r>
                  <a:rPr lang="en-US" dirty="0" smtClean="0">
                    <a:latin typeface="Cambria" pitchFamily="18" charset="0"/>
                  </a:rPr>
                  <a:t>w</a:t>
                </a:r>
                <a:r>
                  <a:rPr lang="el-GR" dirty="0" smtClean="0">
                    <a:latin typeface="Cambria" pitchFamily="18" charset="0"/>
                  </a:rPr>
                  <a:t> </a:t>
                </a:r>
                <a:r>
                  <a:rPr lang="en-US" dirty="0" smtClean="0">
                    <a:latin typeface="Cambria" pitchFamily="18" charset="0"/>
                  </a:rPr>
                  <a:t>N    0&lt;c&lt;1,  c</a:t>
                </a:r>
                <a:r>
                  <a:rPr lang="en-US" dirty="0" smtClean="0">
                    <a:latin typeface="Cambria Math"/>
                    <a:ea typeface="Cambria Math"/>
                  </a:rPr>
                  <a:t>⟶1</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404665"/>
                <a:ext cx="8784976" cy="6336704"/>
              </a:xfrm>
              <a:blipFill rotWithShape="1">
                <a:blip r:embed="rId2"/>
                <a:stretch>
                  <a:fillRect l="-1804" t="-1250" r="-69" b="-3077"/>
                </a:stretch>
              </a:blipFill>
            </p:spPr>
            <p:txBody>
              <a:bodyPr/>
              <a:lstStyle/>
              <a:p>
                <a:r>
                  <a:rPr lang="el-GR">
                    <a:noFill/>
                  </a:rPr>
                  <a:t> </a:t>
                </a:r>
              </a:p>
            </p:txBody>
          </p:sp>
        </mc:Fallback>
      </mc:AlternateContent>
      <p:cxnSp>
        <p:nvCxnSpPr>
          <p:cNvPr id="5" name="Ευθύγραμμο βέλος σύνδεσης 4"/>
          <p:cNvCxnSpPr>
            <a:endCxn id="12" idx="1"/>
          </p:cNvCxnSpPr>
          <p:nvPr/>
        </p:nvCxnSpPr>
        <p:spPr>
          <a:xfrm flipV="1">
            <a:off x="3527698" y="638691"/>
            <a:ext cx="972294" cy="144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3556273" y="782706"/>
            <a:ext cx="908670" cy="32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499992" y="404664"/>
            <a:ext cx="360040" cy="468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endParaRPr lang="el-GR" b="1" dirty="0">
              <a:latin typeface="Cambria" pitchFamily="18" charset="0"/>
            </a:endParaRPr>
          </a:p>
        </p:txBody>
      </p:sp>
      <p:sp>
        <p:nvSpPr>
          <p:cNvPr id="13" name="Ορθογώνιο 12"/>
          <p:cNvSpPr/>
          <p:nvPr/>
        </p:nvSpPr>
        <p:spPr>
          <a:xfrm>
            <a:off x="4499992" y="908721"/>
            <a:ext cx="288032" cy="4320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a:t>
            </a:r>
            <a:endParaRPr lang="el-GR" b="1" dirty="0">
              <a:latin typeface="Cambria" pitchFamily="18" charset="0"/>
            </a:endParaRPr>
          </a:p>
        </p:txBody>
      </p:sp>
      <p:cxnSp>
        <p:nvCxnSpPr>
          <p:cNvPr id="15" name="Ευθεία γραμμή σύνδεσης 14"/>
          <p:cNvCxnSpPr/>
          <p:nvPr/>
        </p:nvCxnSpPr>
        <p:spPr>
          <a:xfrm flipH="1">
            <a:off x="755576" y="1412776"/>
            <a:ext cx="72008" cy="2376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755576" y="3777605"/>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0" y="1340768"/>
            <a:ext cx="75557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0" name="Ορθογώνιο 19"/>
          <p:cNvSpPr/>
          <p:nvPr/>
        </p:nvSpPr>
        <p:spPr>
          <a:xfrm>
            <a:off x="3563888" y="3789040"/>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2" name="Ευθεία γραμμή σύνδεσης 21"/>
          <p:cNvCxnSpPr/>
          <p:nvPr/>
        </p:nvCxnSpPr>
        <p:spPr>
          <a:xfrm flipV="1">
            <a:off x="755576" y="1628800"/>
            <a:ext cx="2448272" cy="2148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3848" y="1628800"/>
            <a:ext cx="1152128" cy="369332"/>
          </a:xfrm>
          <a:prstGeom prst="rect">
            <a:avLst/>
          </a:prstGeom>
          <a:noFill/>
        </p:spPr>
        <p:txBody>
          <a:bodyPr wrap="square" rtlCol="0">
            <a:spAutoFit/>
          </a:bodyPr>
          <a:lstStyle/>
          <a:p>
            <a:endParaRPr lang="el-GR" dirty="0">
              <a:latin typeface="Cambria" pitchFamily="18" charset="0"/>
            </a:endParaRPr>
          </a:p>
        </p:txBody>
      </p:sp>
      <p:sp>
        <p:nvSpPr>
          <p:cNvPr id="4" name="Ορθογώνιο 3"/>
          <p:cNvSpPr/>
          <p:nvPr/>
        </p:nvSpPr>
        <p:spPr>
          <a:xfrm>
            <a:off x="3275856" y="1412776"/>
            <a:ext cx="1368152" cy="11881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AS(Y) = y N</a:t>
            </a:r>
          </a:p>
          <a:p>
            <a:pPr algn="ctr"/>
            <a:r>
              <a:rPr lang="en-US" dirty="0" smtClean="0">
                <a:latin typeface="Cambria" pitchFamily="18" charset="0"/>
              </a:rPr>
              <a:t>Slope = y</a:t>
            </a:r>
          </a:p>
          <a:p>
            <a:pPr algn="ctr"/>
            <a:endParaRPr lang="en-US" dirty="0"/>
          </a:p>
          <a:p>
            <a:pPr algn="ctr"/>
            <a:endParaRPr lang="el-GR" dirty="0"/>
          </a:p>
        </p:txBody>
      </p:sp>
      <p:cxnSp>
        <p:nvCxnSpPr>
          <p:cNvPr id="8" name="Ευθεία γραμμή σύνδεσης 7"/>
          <p:cNvCxnSpPr/>
          <p:nvPr/>
        </p:nvCxnSpPr>
        <p:spPr>
          <a:xfrm>
            <a:off x="2483768" y="2276872"/>
            <a:ext cx="0" cy="151216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827584" y="2276872"/>
            <a:ext cx="16561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2303748" y="3861048"/>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a:t>
            </a:r>
            <a:r>
              <a:rPr lang="el-GR" dirty="0" smtClean="0">
                <a:latin typeface="Cambria" pitchFamily="18" charset="0"/>
              </a:rPr>
              <a:t>εκ.</a:t>
            </a:r>
            <a:endParaRPr lang="el-GR" dirty="0">
              <a:latin typeface="Cambria" pitchFamily="18" charset="0"/>
            </a:endParaRPr>
          </a:p>
        </p:txBody>
      </p:sp>
      <p:sp>
        <p:nvSpPr>
          <p:cNvPr id="24" name="Ορθογώνιο 23"/>
          <p:cNvSpPr/>
          <p:nvPr/>
        </p:nvSpPr>
        <p:spPr>
          <a:xfrm flipH="1">
            <a:off x="-108520" y="2006842"/>
            <a:ext cx="864096" cy="4860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r>
              <a:rPr lang="el-GR" dirty="0" smtClean="0">
                <a:latin typeface="Cambria" pitchFamily="18" charset="0"/>
              </a:rPr>
              <a:t>50εκ.</a:t>
            </a:r>
            <a:endParaRPr lang="el-GR" dirty="0">
              <a:latin typeface="Cambria" pitchFamily="18" charset="0"/>
            </a:endParaRPr>
          </a:p>
        </p:txBody>
      </p:sp>
    </p:spTree>
    <p:extLst>
      <p:ext uri="{BB962C8B-B14F-4D97-AF65-F5344CB8AC3E}">
        <p14:creationId xmlns:p14="http://schemas.microsoft.com/office/powerpoint/2010/main" val="287157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476672"/>
          </a:xfrm>
        </p:spPr>
        <p:txBody>
          <a:bodyPr>
            <a:noAutofit/>
          </a:bodyPr>
          <a:lstStyle/>
          <a:p>
            <a:r>
              <a:rPr lang="el-GR" sz="2800" b="1" dirty="0">
                <a:solidFill>
                  <a:srgbClr val="FF0000"/>
                </a:solidFill>
                <a:latin typeface="Cambria" pitchFamily="18" charset="0"/>
              </a:rPr>
              <a:t>Συνολική Ζήτηση Απασχόληση και Ανεργία</a:t>
            </a:r>
            <a:r>
              <a:rPr lang="en-US" sz="2800" b="1" dirty="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237312"/>
              </a:xfrm>
            </p:spPr>
            <p:txBody>
              <a:bodyPr>
                <a:normAutofit fontScale="92500" lnSpcReduction="10000"/>
              </a:bodyPr>
              <a:lstStyle/>
              <a:p>
                <a:pPr marL="0" indent="0">
                  <a:buNone/>
                </a:pPr>
                <a:r>
                  <a:rPr lang="en-US" sz="2800" dirty="0" smtClean="0">
                    <a:latin typeface="Cambria" pitchFamily="18" charset="0"/>
                  </a:rPr>
                  <a:t>4. I = </a:t>
                </a:r>
                <a:r>
                  <a:rPr lang="en-US" sz="2800" dirty="0" err="1" smtClean="0">
                    <a:latin typeface="Cambria" pitchFamily="18" charset="0"/>
                  </a:rPr>
                  <a:t>ct</a:t>
                </a:r>
                <a:r>
                  <a:rPr lang="en-US" sz="2800" dirty="0" smtClean="0">
                    <a:latin typeface="Cambria" pitchFamily="18" charset="0"/>
                  </a:rPr>
                  <a:t> </a:t>
                </a:r>
                <a:r>
                  <a:rPr lang="en-US" sz="2800" dirty="0" smtClean="0">
                    <a:latin typeface="Cambria" pitchFamily="18" charset="0"/>
                    <a:sym typeface="Wingdings" pitchFamily="2" charset="2"/>
                  </a:rPr>
                  <a:t>AD=</a:t>
                </a:r>
                <a:r>
                  <a:rPr lang="en-US" sz="2800" dirty="0" err="1" smtClean="0">
                    <a:latin typeface="Cambria" pitchFamily="18" charset="0"/>
                    <a:sym typeface="Wingdings" pitchFamily="2" charset="2"/>
                  </a:rPr>
                  <a:t>cwN</a:t>
                </a:r>
                <a:r>
                  <a:rPr lang="en-US" sz="2800" dirty="0" smtClean="0">
                    <a:latin typeface="Cambria" pitchFamily="18" charset="0"/>
                    <a:sym typeface="Wingdings" pitchFamily="2" charset="2"/>
                  </a:rPr>
                  <a:t> + I</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l-GR" sz="2800" dirty="0" smtClean="0">
                  <a:latin typeface="Cambria" pitchFamily="18" charset="0"/>
                </a:endParaRPr>
              </a:p>
              <a:p>
                <a:pPr marL="0" indent="0">
                  <a:buNone/>
                </a:pPr>
                <a:r>
                  <a:rPr lang="en-US" sz="2800" dirty="0" smtClean="0">
                    <a:latin typeface="Cambria" pitchFamily="18" charset="0"/>
                  </a:rPr>
                  <a:t>5. N*                AS = AD --</a:t>
                </a:r>
                <a:r>
                  <a:rPr lang="en-US" sz="2800" dirty="0" smtClean="0">
                    <a:latin typeface="Cambria" pitchFamily="18" charset="0"/>
                    <a:sym typeface="Wingdings" pitchFamily="2" charset="2"/>
                  </a:rPr>
                  <a:t> y N = I + c w N  ----y N – c w N = I  -----</a:t>
                </a:r>
                <a:r>
                  <a:rPr lang="en-US" sz="2800" dirty="0" smtClean="0">
                    <a:latin typeface="Cambria" pitchFamily="18" charset="0"/>
                  </a:rPr>
                  <a:t> N(y – c w) = I </a:t>
                </a:r>
                <a14:m>
                  <m:oMath xmlns:m="http://schemas.openxmlformats.org/officeDocument/2006/math">
                    <m:r>
                      <a:rPr lang="en-US" sz="3600" b="0" i="1" smtClean="0">
                        <a:latin typeface="Cambria Math"/>
                      </a:rPr>
                      <m:t>−−→</m:t>
                    </m:r>
                    <m:r>
                      <a:rPr lang="en-US" sz="3600" b="1" i="1" smtClean="0">
                        <a:solidFill>
                          <a:srgbClr val="FF0000"/>
                        </a:solidFill>
                        <a:latin typeface="Cambria Math"/>
                      </a:rPr>
                      <m:t>𝑵</m:t>
                    </m:r>
                    <m:r>
                      <a:rPr lang="en-US" sz="3600" b="1" i="1" smtClean="0">
                        <a:solidFill>
                          <a:srgbClr val="FF0000"/>
                        </a:solidFill>
                        <a:latin typeface="Cambria Math"/>
                      </a:rPr>
                      <m:t>∗=</m:t>
                    </m:r>
                    <m:f>
                      <m:fPr>
                        <m:ctrlPr>
                          <a:rPr lang="en-US" sz="3600" b="1" i="1" smtClean="0">
                            <a:solidFill>
                              <a:srgbClr val="FF0000"/>
                            </a:solidFill>
                            <a:latin typeface="Cambria Math"/>
                          </a:rPr>
                        </m:ctrlPr>
                      </m:fPr>
                      <m:num>
                        <m:r>
                          <a:rPr lang="en-US" sz="3600" b="1" i="1" smtClean="0">
                            <a:solidFill>
                              <a:srgbClr val="FF0000"/>
                            </a:solidFill>
                            <a:latin typeface="Cambria Math"/>
                          </a:rPr>
                          <m:t>𝑰</m:t>
                        </m:r>
                      </m:num>
                      <m:den>
                        <m:r>
                          <a:rPr lang="en-US" sz="3600" b="1" i="1" smtClean="0">
                            <a:solidFill>
                              <a:srgbClr val="FF0000"/>
                            </a:solidFill>
                            <a:latin typeface="Cambria Math"/>
                          </a:rPr>
                          <m:t>𝒚</m:t>
                        </m:r>
                        <m:r>
                          <a:rPr lang="en-US" sz="3600" b="1" i="1" smtClean="0">
                            <a:solidFill>
                              <a:srgbClr val="FF0000"/>
                            </a:solidFill>
                            <a:latin typeface="Cambria Math"/>
                          </a:rPr>
                          <m:t>−</m:t>
                        </m:r>
                        <m:r>
                          <a:rPr lang="en-US" sz="3600" b="1" i="1" smtClean="0">
                            <a:solidFill>
                              <a:srgbClr val="FF0000"/>
                            </a:solidFill>
                            <a:latin typeface="Cambria Math"/>
                          </a:rPr>
                          <m:t>𝒄𝒘</m:t>
                        </m:r>
                      </m:den>
                    </m:f>
                  </m:oMath>
                </a14:m>
                <a:r>
                  <a:rPr lang="en-US" sz="2800" b="1" dirty="0" smtClean="0">
                    <a:latin typeface="Cambria" pitchFamily="18" charset="0"/>
                  </a:rPr>
                  <a:t>     </a:t>
                </a:r>
              </a:p>
              <a:p>
                <a:pPr marL="0" indent="0">
                  <a:buNone/>
                </a:pPr>
                <a:r>
                  <a:rPr lang="en-US" sz="2800" b="1" dirty="0" smtClean="0">
                    <a:latin typeface="Cambria" pitchFamily="18" charset="0"/>
                  </a:rPr>
                  <a:t>      N*</a:t>
                </a:r>
                <a:r>
                  <a:rPr lang="en-US" sz="2800" dirty="0" smtClean="0">
                    <a:latin typeface="Cambria" pitchFamily="18" charset="0"/>
                  </a:rPr>
                  <a:t>= </a:t>
                </a:r>
                <a:r>
                  <a:rPr lang="el-GR" sz="2800" b="1" dirty="0" smtClean="0">
                    <a:latin typeface="Cambria" pitchFamily="18" charset="0"/>
                  </a:rPr>
                  <a:t>απασχόληση</a:t>
                </a:r>
                <a:r>
                  <a:rPr lang="el-GR" sz="2800" dirty="0" smtClean="0">
                    <a:latin typeface="Cambria" pitchFamily="18" charset="0"/>
                  </a:rPr>
                  <a:t> ισορροπίας. Το επίπεδο απασχόλησης που αντιστοιχεί στην ισορροπία της </a:t>
                </a:r>
                <a:r>
                  <a:rPr lang="el-GR" sz="2800" b="1" dirty="0" smtClean="0">
                    <a:latin typeface="Cambria" pitchFamily="18" charset="0"/>
                  </a:rPr>
                  <a:t>αγοράς προϊόντων</a:t>
                </a:r>
                <a:endParaRPr lang="en-US" sz="2800" b="1" dirty="0" smtClean="0">
                  <a:latin typeface="Cambria" pitchFamily="18" charset="0"/>
                </a:endParaRPr>
              </a:p>
              <a:p>
                <a:pPr marL="0" indent="0" algn="ctr">
                  <a:buNone/>
                </a:pPr>
                <a:r>
                  <a:rPr lang="en-US" sz="2800" b="1" dirty="0" smtClean="0">
                    <a:solidFill>
                      <a:srgbClr val="FF0000"/>
                    </a:solidFill>
                    <a:latin typeface="Cambria" pitchFamily="18" charset="0"/>
                  </a:rPr>
                  <a:t>Y*=y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237312"/>
              </a:xfrm>
              <a:blipFill rotWithShape="1">
                <a:blip r:embed="rId2"/>
                <a:stretch>
                  <a:fillRect l="-1180" t="-1564" r="-2498"/>
                </a:stretch>
              </a:blipFill>
            </p:spPr>
            <p:txBody>
              <a:bodyPr/>
              <a:lstStyle/>
              <a:p>
                <a:r>
                  <a:rPr lang="el-GR">
                    <a:noFill/>
                  </a:rPr>
                  <a:t> </a:t>
                </a:r>
              </a:p>
            </p:txBody>
          </p:sp>
        </mc:Fallback>
      </mc:AlternateContent>
      <p:cxnSp>
        <p:nvCxnSpPr>
          <p:cNvPr id="5" name="Ευθεία γραμμή σύνδεσης 4"/>
          <p:cNvCxnSpPr/>
          <p:nvPr/>
        </p:nvCxnSpPr>
        <p:spPr>
          <a:xfrm>
            <a:off x="1043608" y="1196752"/>
            <a:ext cx="0" cy="2592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043608" y="3789040"/>
            <a:ext cx="35283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1043608" y="1700808"/>
            <a:ext cx="3384376"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1043608" y="980728"/>
            <a:ext cx="3168352" cy="19165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283968" y="1556792"/>
            <a:ext cx="115212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c w N</a:t>
            </a:r>
            <a:endParaRPr lang="el-GR" dirty="0">
              <a:latin typeface="Cambria" pitchFamily="18" charset="0"/>
            </a:endParaRPr>
          </a:p>
        </p:txBody>
      </p:sp>
      <p:sp>
        <p:nvSpPr>
          <p:cNvPr id="17" name="Ορθογώνιο 16"/>
          <p:cNvSpPr/>
          <p:nvPr/>
        </p:nvSpPr>
        <p:spPr>
          <a:xfrm>
            <a:off x="3923928" y="692696"/>
            <a:ext cx="15121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18" name="Ορθογώνιο 17"/>
          <p:cNvSpPr/>
          <p:nvPr/>
        </p:nvSpPr>
        <p:spPr>
          <a:xfrm>
            <a:off x="6228184" y="1196752"/>
            <a:ext cx="136815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Slope = </a:t>
            </a:r>
            <a:r>
              <a:rPr lang="en-US" dirty="0" err="1" smtClean="0">
                <a:latin typeface="Cambria" pitchFamily="18" charset="0"/>
              </a:rPr>
              <a:t>cw</a:t>
            </a:r>
            <a:endParaRPr lang="el-GR" dirty="0">
              <a:latin typeface="Cambria" pitchFamily="18" charset="0"/>
            </a:endParaRPr>
          </a:p>
        </p:txBody>
      </p:sp>
      <p:cxnSp>
        <p:nvCxnSpPr>
          <p:cNvPr id="20" name="Ευθύγραμμο βέλος σύνδεσης 19"/>
          <p:cNvCxnSpPr/>
          <p:nvPr/>
        </p:nvCxnSpPr>
        <p:spPr>
          <a:xfrm>
            <a:off x="5508104" y="980728"/>
            <a:ext cx="848494" cy="4799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5508104" y="1556792"/>
            <a:ext cx="783679"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4427984" y="393305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6" name="Ορθογώνιο 25"/>
          <p:cNvSpPr/>
          <p:nvPr/>
        </p:nvSpPr>
        <p:spPr>
          <a:xfrm>
            <a:off x="395536" y="1196752"/>
            <a:ext cx="504056"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30" name="Ευθύγραμμο βέλος σύνδεσης 29"/>
          <p:cNvCxnSpPr/>
          <p:nvPr/>
        </p:nvCxnSpPr>
        <p:spPr>
          <a:xfrm>
            <a:off x="1086322" y="4293096"/>
            <a:ext cx="100811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03548" y="2870473"/>
            <a:ext cx="39604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Ι</a:t>
            </a:r>
            <a:endParaRPr lang="el-GR" dirty="0">
              <a:latin typeface="Cambria" pitchFamily="18" charset="0"/>
            </a:endParaRPr>
          </a:p>
        </p:txBody>
      </p:sp>
      <p:cxnSp>
        <p:nvCxnSpPr>
          <p:cNvPr id="19" name="Ευθεία γραμμή σύνδεσης 18"/>
          <p:cNvCxnSpPr/>
          <p:nvPr/>
        </p:nvCxnSpPr>
        <p:spPr>
          <a:xfrm flipV="1">
            <a:off x="1043608" y="2744924"/>
            <a:ext cx="3744416" cy="1044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4788024" y="2636912"/>
            <a:ext cx="987710"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n-US" dirty="0" smtClean="0">
              <a:latin typeface="Cambria" pitchFamily="18" charset="0"/>
            </a:endParaRPr>
          </a:p>
          <a:p>
            <a:pPr algn="ctr"/>
            <a:r>
              <a:rPr lang="en-US" dirty="0">
                <a:latin typeface="Cambria" pitchFamily="18" charset="0"/>
              </a:rPr>
              <a:t>w</a:t>
            </a:r>
            <a:r>
              <a:rPr lang="en-US" dirty="0" smtClean="0">
                <a:latin typeface="Cambria" pitchFamily="18" charset="0"/>
              </a:rPr>
              <a:t>’&lt;w</a:t>
            </a:r>
            <a:endParaRPr lang="el-GR" dirty="0">
              <a:latin typeface="Cambria" pitchFamily="18" charset="0"/>
            </a:endParaRPr>
          </a:p>
        </p:txBody>
      </p:sp>
      <p:sp>
        <p:nvSpPr>
          <p:cNvPr id="15" name="Ορθογώνιο 14"/>
          <p:cNvSpPr/>
          <p:nvPr/>
        </p:nvSpPr>
        <p:spPr>
          <a:xfrm>
            <a:off x="6804248" y="4648547"/>
            <a:ext cx="1512168" cy="5086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Cambria" pitchFamily="18" charset="0"/>
              </a:rPr>
              <a:t>y</a:t>
            </a:r>
            <a:r>
              <a:rPr lang="en-US" sz="2400" b="1" dirty="0" smtClean="0">
                <a:latin typeface="Cambria" pitchFamily="18" charset="0"/>
              </a:rPr>
              <a:t> - c w&gt;o</a:t>
            </a:r>
            <a:endParaRPr lang="en-US" sz="2400" b="1" dirty="0">
              <a:latin typeface="Cambria" pitchFamily="18" charset="0"/>
            </a:endParaRPr>
          </a:p>
        </p:txBody>
      </p:sp>
    </p:spTree>
    <p:extLst>
      <p:ext uri="{BB962C8B-B14F-4D97-AF65-F5344CB8AC3E}">
        <p14:creationId xmlns:p14="http://schemas.microsoft.com/office/powerpoint/2010/main" val="144667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432048"/>
          </a:xfrm>
        </p:spPr>
        <p:txBody>
          <a:bodyPr>
            <a:noAutofit/>
          </a:bodyPr>
          <a:lstStyle/>
          <a:p>
            <a:r>
              <a:rPr lang="el-GR" sz="3200" b="1" dirty="0" smtClean="0">
                <a:solidFill>
                  <a:srgbClr val="FF0000"/>
                </a:solidFill>
                <a:latin typeface="Cambria" pitchFamily="18" charset="0"/>
              </a:rPr>
              <a:t>Απασχόληση ισορροπίας 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760640"/>
          </a:xfrm>
        </p:spPr>
        <p:txBody>
          <a:bodyPr/>
          <a:lstStyle/>
          <a:p>
            <a:pPr marL="0" indent="0">
              <a:buNone/>
            </a:pPr>
            <a:endParaRPr lang="en-US" dirty="0" smtClean="0"/>
          </a:p>
          <a:p>
            <a:pPr marL="0" indent="0">
              <a:buNone/>
            </a:pPr>
            <a:endParaRPr lang="en-US" dirty="0"/>
          </a:p>
          <a:p>
            <a:pPr marL="0" indent="0">
              <a:buNone/>
            </a:pPr>
            <a:endParaRPr lang="el-GR" dirty="0"/>
          </a:p>
        </p:txBody>
      </p:sp>
      <p:cxnSp>
        <p:nvCxnSpPr>
          <p:cNvPr id="5" name="Ευθεία γραμμή σύνδεσης 4"/>
          <p:cNvCxnSpPr/>
          <p:nvPr/>
        </p:nvCxnSpPr>
        <p:spPr>
          <a:xfrm>
            <a:off x="896219" y="1124744"/>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68735" y="4460304"/>
            <a:ext cx="5935513" cy="803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395536" y="1196752"/>
            <a:ext cx="360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10" name="Ορθογώνιο 9"/>
          <p:cNvSpPr/>
          <p:nvPr/>
        </p:nvSpPr>
        <p:spPr>
          <a:xfrm>
            <a:off x="6588224" y="465313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12" name="Ευθεία γραμμή σύνδεσης 11"/>
          <p:cNvCxnSpPr/>
          <p:nvPr/>
        </p:nvCxnSpPr>
        <p:spPr>
          <a:xfrm flipV="1">
            <a:off x="896219" y="1124744"/>
            <a:ext cx="4899917" cy="3384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Ευθεία γραμμή σύνδεσης 13"/>
          <p:cNvCxnSpPr/>
          <p:nvPr/>
        </p:nvCxnSpPr>
        <p:spPr>
          <a:xfrm flipV="1">
            <a:off x="868735" y="2708920"/>
            <a:ext cx="5287441" cy="1831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896219" y="1556792"/>
            <a:ext cx="5259957" cy="172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283968" y="2132856"/>
            <a:ext cx="0" cy="240784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395536" y="3212976"/>
            <a:ext cx="473199"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1" name="Ορθογώνιο 20"/>
          <p:cNvSpPr/>
          <p:nvPr/>
        </p:nvSpPr>
        <p:spPr>
          <a:xfrm>
            <a:off x="3995936" y="4540696"/>
            <a:ext cx="504056" cy="4724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2483768" y="4653136"/>
            <a:ext cx="64807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4" name="Ευθεία γραμμή σύνδεσης 23"/>
          <p:cNvCxnSpPr/>
          <p:nvPr/>
        </p:nvCxnSpPr>
        <p:spPr>
          <a:xfrm flipV="1">
            <a:off x="2807804" y="2596716"/>
            <a:ext cx="0" cy="190378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5220072" y="4653136"/>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5508104" y="1237066"/>
            <a:ext cx="36004" cy="326343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796136" y="764704"/>
            <a:ext cx="86409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a:t>
            </a:r>
            <a:r>
              <a:rPr lang="en-US" dirty="0" err="1" smtClean="0">
                <a:latin typeface="Cambria" pitchFamily="18" charset="0"/>
              </a:rPr>
              <a:t>yN</a:t>
            </a:r>
            <a:endParaRPr lang="el-GR" dirty="0">
              <a:latin typeface="Cambria" pitchFamily="18" charset="0"/>
            </a:endParaRPr>
          </a:p>
        </p:txBody>
      </p:sp>
      <p:sp>
        <p:nvSpPr>
          <p:cNvPr id="33" name="Ορθογώνιο 32"/>
          <p:cNvSpPr/>
          <p:nvPr/>
        </p:nvSpPr>
        <p:spPr>
          <a:xfrm>
            <a:off x="6228184" y="1376772"/>
            <a:ext cx="1368152"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34" name="Ορθογώνιο 33"/>
          <p:cNvSpPr/>
          <p:nvPr/>
        </p:nvSpPr>
        <p:spPr>
          <a:xfrm>
            <a:off x="6156176" y="2596716"/>
            <a:ext cx="432048" cy="400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cxnSp>
        <p:nvCxnSpPr>
          <p:cNvPr id="36" name="Ευθύγραμμο βέλος σύνδεσης 35"/>
          <p:cNvCxnSpPr/>
          <p:nvPr/>
        </p:nvCxnSpPr>
        <p:spPr>
          <a:xfrm>
            <a:off x="2915317" y="5013176"/>
            <a:ext cx="10806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a:off x="4499992" y="5013176"/>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896219" y="2132856"/>
            <a:ext cx="3387749" cy="20689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1" y="2132856"/>
            <a:ext cx="977256" cy="4638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r>
              <a:rPr lang="en-US" dirty="0" smtClean="0">
                <a:latin typeface="Cambria" pitchFamily="18" charset="0"/>
              </a:rPr>
              <a:t>=</a:t>
            </a:r>
            <a:r>
              <a:rPr lang="en-US" dirty="0" err="1" smtClean="0">
                <a:latin typeface="Cambria" pitchFamily="18" charset="0"/>
              </a:rPr>
              <a:t>yN</a:t>
            </a:r>
            <a:r>
              <a:rPr lang="en-US" dirty="0" smtClean="0">
                <a:latin typeface="Cambria" pitchFamily="18" charset="0"/>
              </a:rPr>
              <a:t>*</a:t>
            </a:r>
            <a:endParaRPr lang="el-GR" dirty="0">
              <a:latin typeface="Cambria" pitchFamily="18" charset="0"/>
            </a:endParaRPr>
          </a:p>
        </p:txBody>
      </p:sp>
      <p:sp>
        <p:nvSpPr>
          <p:cNvPr id="48" name="Αριστερό άγκιστρο 47"/>
          <p:cNvSpPr/>
          <p:nvPr/>
        </p:nvSpPr>
        <p:spPr>
          <a:xfrm>
            <a:off x="2483768" y="2708920"/>
            <a:ext cx="324036" cy="504056"/>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b="1" dirty="0"/>
          </a:p>
        </p:txBody>
      </p:sp>
      <p:sp>
        <p:nvSpPr>
          <p:cNvPr id="51" name="Δεξιό άγκιστρο 50"/>
          <p:cNvSpPr/>
          <p:nvPr/>
        </p:nvSpPr>
        <p:spPr>
          <a:xfrm>
            <a:off x="5544108" y="1237066"/>
            <a:ext cx="252028" cy="46374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sp>
        <p:nvSpPr>
          <p:cNvPr id="4" name="Ορθογώνιο 3"/>
          <p:cNvSpPr/>
          <p:nvPr/>
        </p:nvSpPr>
        <p:spPr>
          <a:xfrm>
            <a:off x="2987824" y="2578342"/>
            <a:ext cx="848667" cy="2184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AD&gt;AS</a:t>
            </a:r>
            <a:endParaRPr lang="el-GR" dirty="0"/>
          </a:p>
        </p:txBody>
      </p:sp>
      <p:sp>
        <p:nvSpPr>
          <p:cNvPr id="7" name="Ορθογώνιο 6"/>
          <p:cNvSpPr/>
          <p:nvPr/>
        </p:nvSpPr>
        <p:spPr>
          <a:xfrm>
            <a:off x="4644008" y="1468937"/>
            <a:ext cx="901706" cy="3758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AS&gt;AD</a:t>
            </a:r>
            <a:endParaRPr lang="el-GR" dirty="0"/>
          </a:p>
        </p:txBody>
      </p:sp>
      <p:sp>
        <p:nvSpPr>
          <p:cNvPr id="8" name="Ορθογώνιο 7"/>
          <p:cNvSpPr/>
          <p:nvPr/>
        </p:nvSpPr>
        <p:spPr>
          <a:xfrm>
            <a:off x="2835449" y="3212976"/>
            <a:ext cx="21602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dirty="0"/>
          </a:p>
        </p:txBody>
      </p:sp>
      <p:sp>
        <p:nvSpPr>
          <p:cNvPr id="11" name="Ορθογώνιο 10"/>
          <p:cNvSpPr/>
          <p:nvPr/>
        </p:nvSpPr>
        <p:spPr>
          <a:xfrm>
            <a:off x="2753299" y="2402514"/>
            <a:ext cx="162018" cy="1758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3" name="Ορθογώνιο 12"/>
          <p:cNvSpPr/>
          <p:nvPr/>
        </p:nvSpPr>
        <p:spPr>
          <a:xfrm>
            <a:off x="3707904" y="5805264"/>
            <a:ext cx="1656184"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latin typeface="Cambria" pitchFamily="18" charset="0"/>
              </a:rPr>
              <a:t>Απασχόληση ισορροπίας </a:t>
            </a:r>
            <a:endParaRPr lang="el-GR" dirty="0"/>
          </a:p>
        </p:txBody>
      </p:sp>
      <p:cxnSp>
        <p:nvCxnSpPr>
          <p:cNvPr id="17" name="Ευθύγραμμο βέλος σύνδεσης 16"/>
          <p:cNvCxnSpPr>
            <a:endCxn id="21" idx="2"/>
          </p:cNvCxnSpPr>
          <p:nvPr/>
        </p:nvCxnSpPr>
        <p:spPr>
          <a:xfrm flipV="1">
            <a:off x="4247964" y="5013176"/>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896219" y="764704"/>
            <a:ext cx="230762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FF0000"/>
                </a:solidFill>
                <a:latin typeface="Cambria" pitchFamily="18" charset="0"/>
              </a:rPr>
              <a:t>Προϊόν ισορροπίας </a:t>
            </a:r>
            <a:endParaRPr lang="el-GR" dirty="0"/>
          </a:p>
        </p:txBody>
      </p:sp>
      <p:cxnSp>
        <p:nvCxnSpPr>
          <p:cNvPr id="39" name="Ευθύγραμμο βέλος σύνδεσης 38"/>
          <p:cNvCxnSpPr/>
          <p:nvPr/>
        </p:nvCxnSpPr>
        <p:spPr>
          <a:xfrm flipH="1">
            <a:off x="971600" y="1080787"/>
            <a:ext cx="672285" cy="1155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2915318" y="5229200"/>
            <a:ext cx="100861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 &gt; </a:t>
            </a:r>
            <a:r>
              <a:rPr lang="en-US" dirty="0" err="1" smtClean="0">
                <a:latin typeface="Cambria" pitchFamily="18" charset="0"/>
              </a:rPr>
              <a:t>cw</a:t>
            </a:r>
            <a:endParaRPr lang="el-GR" dirty="0">
              <a:latin typeface="Cambria" pitchFamily="18" charset="0"/>
            </a:endParaRPr>
          </a:p>
        </p:txBody>
      </p:sp>
      <p:sp>
        <p:nvSpPr>
          <p:cNvPr id="18" name="Ορθογώνιο 17"/>
          <p:cNvSpPr/>
          <p:nvPr/>
        </p:nvSpPr>
        <p:spPr>
          <a:xfrm>
            <a:off x="4644008" y="5229200"/>
            <a:ext cx="86409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latin typeface="Cambria" pitchFamily="18" charset="0"/>
              </a:rPr>
              <a:t>y &lt; cw</a:t>
            </a:r>
            <a:endParaRPr lang="el-GR" dirty="0">
              <a:latin typeface="Cambria" pitchFamily="18" charset="0"/>
            </a:endParaRPr>
          </a:p>
        </p:txBody>
      </p:sp>
    </p:spTree>
    <p:extLst>
      <p:ext uri="{BB962C8B-B14F-4D97-AF65-F5344CB8AC3E}">
        <p14:creationId xmlns:p14="http://schemas.microsoft.com/office/powerpoint/2010/main" val="83105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324528" cy="720080"/>
          </a:xfrm>
        </p:spPr>
        <p:txBody>
          <a:bodyPr>
            <a:normAutofit fontScale="90000"/>
          </a:bodyPr>
          <a:lstStyle/>
          <a:p>
            <a:r>
              <a:rPr lang="el-GR" sz="3600" b="1" dirty="0" smtClean="0">
                <a:solidFill>
                  <a:srgbClr val="FF0000"/>
                </a:solidFill>
                <a:latin typeface="Cambria" pitchFamily="18" charset="0"/>
              </a:rPr>
              <a:t>Προσαρμογή στην ισορροπία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217443"/>
          </a:xfrm>
        </p:spPr>
        <p:txBody>
          <a:bodyPr/>
          <a:lstStyle/>
          <a:p>
            <a:pPr marL="0" indent="0">
              <a:buNone/>
            </a:pPr>
            <a:endParaRPr lang="en-US" dirty="0" smtClean="0"/>
          </a:p>
          <a:p>
            <a:pPr marL="0" indent="0">
              <a:buNone/>
            </a:pPr>
            <a:r>
              <a:rPr lang="en-US" dirty="0" smtClean="0">
                <a:latin typeface="Cambria" pitchFamily="18" charset="0"/>
              </a:rPr>
              <a:t>N- ---</a:t>
            </a:r>
            <a:r>
              <a:rPr lang="en-US" dirty="0" smtClean="0">
                <a:latin typeface="Cambria" pitchFamily="18" charset="0"/>
                <a:sym typeface="Wingdings" pitchFamily="2" charset="2"/>
              </a:rPr>
              <a:t> AS&lt;AD ---N</a:t>
            </a:r>
          </a:p>
          <a:p>
            <a:pPr marL="0" indent="0">
              <a:buNone/>
            </a:pPr>
            <a:endParaRPr lang="en-US" dirty="0">
              <a:latin typeface="Cambria" pitchFamily="18" charset="0"/>
              <a:sym typeface="Wingdings" pitchFamily="2" charset="2"/>
            </a:endParaRP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 AS &gt; AD -- N</a:t>
            </a:r>
            <a:endParaRPr lang="el-GR" dirty="0">
              <a:latin typeface="Cambria" pitchFamily="18" charset="0"/>
            </a:endParaRPr>
          </a:p>
        </p:txBody>
      </p:sp>
      <p:cxnSp>
        <p:nvCxnSpPr>
          <p:cNvPr id="5" name="Ευθύγραμμο βέλος σύνδεσης 4"/>
          <p:cNvCxnSpPr/>
          <p:nvPr/>
        </p:nvCxnSpPr>
        <p:spPr>
          <a:xfrm flipV="1">
            <a:off x="4397313" y="1412776"/>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427029" y="1774074"/>
            <a:ext cx="432048"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860032" y="1218666"/>
            <a:ext cx="872480" cy="3741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11" name="Ευθύγραμμο βέλος σύνδεσης 10"/>
          <p:cNvCxnSpPr/>
          <p:nvPr/>
        </p:nvCxnSpPr>
        <p:spPr>
          <a:xfrm flipV="1">
            <a:off x="5721052" y="1179240"/>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4859076" y="1873715"/>
            <a:ext cx="1009068" cy="376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14" name="Ευθύγραμμο βέλος σύνδεσης 13"/>
          <p:cNvCxnSpPr/>
          <p:nvPr/>
        </p:nvCxnSpPr>
        <p:spPr>
          <a:xfrm flipV="1">
            <a:off x="5796136" y="1871098"/>
            <a:ext cx="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5980087" y="2107803"/>
            <a:ext cx="944488" cy="5748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384551" y="1497527"/>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4463988" y="3354846"/>
            <a:ext cx="0" cy="613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63988" y="3229322"/>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endCxn id="32" idx="1"/>
          </p:cNvCxnSpPr>
          <p:nvPr/>
        </p:nvCxnSpPr>
        <p:spPr>
          <a:xfrm>
            <a:off x="4499992" y="3607854"/>
            <a:ext cx="468051" cy="306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5076056" y="3068960"/>
            <a:ext cx="792088" cy="340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29" name="Ευθύγραμμο βέλος σύνδεσης 28"/>
          <p:cNvCxnSpPr/>
          <p:nvPr/>
        </p:nvCxnSpPr>
        <p:spPr>
          <a:xfrm>
            <a:off x="6075784" y="2839033"/>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4968043" y="3751870"/>
            <a:ext cx="1077627" cy="3252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33" name="Ευθύγραμμο βέλος σύνδεσης 32"/>
          <p:cNvCxnSpPr/>
          <p:nvPr/>
        </p:nvCxnSpPr>
        <p:spPr>
          <a:xfrm>
            <a:off x="6045671" y="375187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6300192" y="2636912"/>
            <a:ext cx="571872" cy="9338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6924575" y="2062106"/>
            <a:ext cx="2039913" cy="10417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Cambria" pitchFamily="18" charset="0"/>
              </a:rPr>
              <a:t>AS = AD (N*)</a:t>
            </a:r>
            <a:endParaRPr lang="el-GR" sz="2400" b="1" dirty="0">
              <a:latin typeface="Cambria" pitchFamily="18" charset="0"/>
            </a:endParaRPr>
          </a:p>
        </p:txBody>
      </p:sp>
    </p:spTree>
    <p:extLst>
      <p:ext uri="{BB962C8B-B14F-4D97-AF65-F5344CB8AC3E}">
        <p14:creationId xmlns:p14="http://schemas.microsoft.com/office/powerpoint/2010/main" val="411439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3200" b="1" dirty="0" smtClean="0">
                <a:solidFill>
                  <a:srgbClr val="FF0000"/>
                </a:solidFill>
                <a:latin typeface="Cambria" pitchFamily="18" charset="0"/>
              </a:rPr>
              <a:t>Απασχόληση ισορροπίας και ανεργία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80728"/>
            <a:ext cx="8507288" cy="5760640"/>
          </a:xfrm>
        </p:spPr>
        <p:txBody>
          <a:bodyPr>
            <a:normAutofit lnSpcReduction="10000"/>
          </a:bodyPr>
          <a:lstStyle/>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smtClean="0"/>
          </a:p>
          <a:p>
            <a:pPr marL="1371600" lvl="3" indent="0">
              <a:buNone/>
            </a:pPr>
            <a:endParaRPr lang="el-GR" dirty="0" smtClean="0"/>
          </a:p>
          <a:p>
            <a:pPr marL="1371600" lvl="3" indent="0">
              <a:buNone/>
            </a:pPr>
            <a:r>
              <a:rPr lang="en-US" dirty="0" smtClean="0"/>
              <a:t>     </a:t>
            </a:r>
          </a:p>
          <a:p>
            <a:pPr marL="1371600" lvl="3" indent="0">
              <a:buNone/>
            </a:pPr>
            <a:endParaRPr lang="en-US" sz="1800" dirty="0">
              <a:latin typeface="Cambria" pitchFamily="18" charset="0"/>
            </a:endParaRPr>
          </a:p>
          <a:p>
            <a:pPr marL="1371600" lvl="3" indent="0">
              <a:buNone/>
            </a:pPr>
            <a:r>
              <a:rPr lang="en-US" sz="1800" dirty="0" smtClean="0">
                <a:latin typeface="Cambria" pitchFamily="18" charset="0"/>
              </a:rPr>
              <a:t>      </a:t>
            </a:r>
            <a:r>
              <a:rPr lang="el-GR" sz="1800" dirty="0" smtClean="0">
                <a:latin typeface="Cambria" pitchFamily="18" charset="0"/>
              </a:rPr>
              <a:t>απασχόληση</a:t>
            </a:r>
            <a:r>
              <a:rPr lang="el-GR" dirty="0" smtClean="0"/>
              <a:t>                          </a:t>
            </a:r>
            <a:r>
              <a:rPr lang="el-GR" sz="1800" dirty="0" smtClean="0">
                <a:latin typeface="Cambria" pitchFamily="18" charset="0"/>
              </a:rPr>
              <a:t>ανεργία</a:t>
            </a:r>
            <a:endParaRPr lang="en-US" sz="1800" dirty="0" smtClean="0">
              <a:latin typeface="Cambria" pitchFamily="18" charset="0"/>
            </a:endParaRPr>
          </a:p>
          <a:p>
            <a:pPr marL="0" indent="0">
              <a:buNone/>
            </a:pPr>
            <a:r>
              <a:rPr lang="el-GR" dirty="0"/>
              <a:t> </a:t>
            </a:r>
            <a:r>
              <a:rPr lang="el-GR" dirty="0" smtClean="0"/>
              <a:t>                   </a:t>
            </a:r>
            <a:r>
              <a:rPr lang="en-US" dirty="0" smtClean="0"/>
              <a:t>   </a:t>
            </a:r>
            <a:r>
              <a:rPr lang="el-GR" dirty="0" smtClean="0"/>
              <a:t>  </a:t>
            </a:r>
            <a:r>
              <a:rPr lang="el-GR" sz="1800" dirty="0" smtClean="0">
                <a:latin typeface="Cambria" pitchFamily="18" charset="0"/>
              </a:rPr>
              <a:t>προσφορά εργασίας</a:t>
            </a:r>
            <a:endParaRPr lang="el-GR" dirty="0">
              <a:latin typeface="Cambria" pitchFamily="18" charset="0"/>
            </a:endParaRPr>
          </a:p>
        </p:txBody>
      </p:sp>
      <p:cxnSp>
        <p:nvCxnSpPr>
          <p:cNvPr id="7" name="Ευθεία γραμμή σύνδεσης 6"/>
          <p:cNvCxnSpPr/>
          <p:nvPr/>
        </p:nvCxnSpPr>
        <p:spPr>
          <a:xfrm>
            <a:off x="1115616" y="1916832"/>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1115616" y="5229200"/>
            <a:ext cx="53285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107504" y="1772816"/>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sp>
        <p:nvSpPr>
          <p:cNvPr id="14" name="Ορθογώνιο 13"/>
          <p:cNvSpPr/>
          <p:nvPr/>
        </p:nvSpPr>
        <p:spPr>
          <a:xfrm>
            <a:off x="6228184" y="5229200"/>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16" name="Ευθεία γραμμή σύνδεσης 15"/>
          <p:cNvCxnSpPr/>
          <p:nvPr/>
        </p:nvCxnSpPr>
        <p:spPr>
          <a:xfrm flipV="1">
            <a:off x="1115616" y="1916832"/>
            <a:ext cx="4320480" cy="3312368"/>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1115616" y="2348880"/>
            <a:ext cx="5112568" cy="1368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11960" y="2924944"/>
            <a:ext cx="0" cy="230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115616" y="2888940"/>
            <a:ext cx="3024336"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3923928" y="530120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a:off x="4232920" y="5546247"/>
            <a:ext cx="3237" cy="69106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115616" y="5445224"/>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508104" y="5301208"/>
            <a:ext cx="5040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cxnSp>
        <p:nvCxnSpPr>
          <p:cNvPr id="33" name="Ευθεία γραμμή σύνδεσης 32"/>
          <p:cNvCxnSpPr/>
          <p:nvPr/>
        </p:nvCxnSpPr>
        <p:spPr>
          <a:xfrm>
            <a:off x="5760132" y="5589240"/>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3368824" y="590051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1115616" y="590051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H="1">
            <a:off x="4228728" y="5900511"/>
            <a:ext cx="4872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Ευθύγραμμο βέλος σύνδεσης 39"/>
          <p:cNvCxnSpPr/>
          <p:nvPr/>
        </p:nvCxnSpPr>
        <p:spPr>
          <a:xfrm>
            <a:off x="5508104" y="5888604"/>
            <a:ext cx="23402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Ευθύγραμμο βέλος σύνδεσης 44"/>
          <p:cNvCxnSpPr/>
          <p:nvPr/>
        </p:nvCxnSpPr>
        <p:spPr>
          <a:xfrm>
            <a:off x="4683832" y="6444530"/>
            <a:ext cx="10582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1122326" y="6444530"/>
            <a:ext cx="13614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5436096" y="1628800"/>
            <a:ext cx="792088"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57" name="Ορθογώνιο 56"/>
          <p:cNvSpPr/>
          <p:nvPr/>
        </p:nvSpPr>
        <p:spPr>
          <a:xfrm>
            <a:off x="6228184" y="2132856"/>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l-GR" dirty="0" smtClean="0">
                <a:latin typeface="Cambria" pitchFamily="18" charset="0"/>
              </a:rPr>
              <a:t>=</a:t>
            </a:r>
            <a:r>
              <a:rPr lang="en-US" dirty="0" smtClean="0">
                <a:latin typeface="Cambria" pitchFamily="18" charset="0"/>
              </a:rPr>
              <a:t> C+I</a:t>
            </a:r>
            <a:endParaRPr lang="el-GR" dirty="0">
              <a:latin typeface="Cambria" pitchFamily="18" charset="0"/>
            </a:endParaRPr>
          </a:p>
        </p:txBody>
      </p:sp>
      <p:sp>
        <p:nvSpPr>
          <p:cNvPr id="58" name="Ορθογώνιο 57"/>
          <p:cNvSpPr/>
          <p:nvPr/>
        </p:nvSpPr>
        <p:spPr>
          <a:xfrm>
            <a:off x="107504" y="2636912"/>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9" name="Ορθογώνιο 58"/>
              <p:cNvSpPr/>
              <p:nvPr/>
            </p:nvSpPr>
            <p:spPr>
              <a:xfrm>
                <a:off x="6660232" y="3140968"/>
                <a:ext cx="1728192"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num>
                        <m:den>
                          <m:r>
                            <a:rPr lang="en-US" b="0" i="1" smtClean="0">
                              <a:latin typeface="Cambria Math"/>
                            </a:rPr>
                            <m:t>𝑦</m:t>
                          </m:r>
                          <m:r>
                            <a:rPr lang="en-US" b="0" i="1" smtClean="0">
                              <a:latin typeface="Cambria Math"/>
                            </a:rPr>
                            <m:t>−</m:t>
                          </m:r>
                          <m:r>
                            <a:rPr lang="en-US" b="0" i="1" smtClean="0">
                              <a:latin typeface="Cambria Math"/>
                            </a:rPr>
                            <m:t>𝑐𝑤</m:t>
                          </m:r>
                        </m:den>
                      </m:f>
                    </m:oMath>
                  </m:oMathPara>
                </a14:m>
                <a:endParaRPr lang="en-US" dirty="0" smtClean="0"/>
              </a:p>
              <a:p>
                <a:pPr algn="ctr"/>
                <a:endParaRPr lang="en-US" dirty="0" smtClean="0">
                  <a:latin typeface="Cambria" pitchFamily="18" charset="0"/>
                </a:endParaRPr>
              </a:p>
              <a:p>
                <a:pPr algn="ctr"/>
                <a:r>
                  <a:rPr lang="en-US" dirty="0" smtClean="0">
                    <a:latin typeface="Cambria" pitchFamily="18" charset="0"/>
                  </a:rPr>
                  <a:t>LS - N* = U</a:t>
                </a:r>
                <a:endParaRPr lang="el-GR" dirty="0">
                  <a:latin typeface="Cambria" pitchFamily="18" charset="0"/>
                </a:endParaRPr>
              </a:p>
            </p:txBody>
          </p:sp>
        </mc:Choice>
        <mc:Fallback xmlns="">
          <p:sp>
            <p:nvSpPr>
              <p:cNvPr id="59" name="Ορθογώνιο 58"/>
              <p:cNvSpPr>
                <a:spLocks noRot="1" noChangeAspect="1" noMove="1" noResize="1" noEditPoints="1" noAdjustHandles="1" noChangeArrowheads="1" noChangeShapeType="1" noTextEdit="1"/>
              </p:cNvSpPr>
              <p:nvPr/>
            </p:nvSpPr>
            <p:spPr>
              <a:xfrm>
                <a:off x="6660232" y="3140968"/>
                <a:ext cx="1728192" cy="1224136"/>
              </a:xfrm>
              <a:prstGeom prst="rect">
                <a:avLst/>
              </a:prstGeom>
              <a:blipFill rotWithShape="1">
                <a:blip r:embed="rId2"/>
                <a:stretch>
                  <a:fillRect b="-6468"/>
                </a:stretch>
              </a:blipFill>
              <a:ln>
                <a:noFill/>
              </a:ln>
            </p:spPr>
            <p:txBody>
              <a:bodyPr/>
              <a:lstStyle/>
              <a:p>
                <a:r>
                  <a:rPr lang="el-GR">
                    <a:noFill/>
                  </a:rPr>
                  <a:t> </a:t>
                </a:r>
              </a:p>
            </p:txBody>
          </p:sp>
        </mc:Fallback>
      </mc:AlternateContent>
      <p:sp>
        <p:nvSpPr>
          <p:cNvPr id="60" name="Ορθογώνιο 59"/>
          <p:cNvSpPr/>
          <p:nvPr/>
        </p:nvSpPr>
        <p:spPr>
          <a:xfrm>
            <a:off x="6660232" y="4653136"/>
            <a:ext cx="201622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r>
              <a:rPr lang="el-GR" dirty="0" smtClean="0">
                <a:latin typeface="Cambria" pitchFamily="18" charset="0"/>
              </a:rPr>
              <a:t>≠</a:t>
            </a:r>
            <a:r>
              <a:rPr lang="en-US" dirty="0" smtClean="0">
                <a:latin typeface="Cambria" pitchFamily="18" charset="0"/>
              </a:rPr>
              <a:t> N </a:t>
            </a:r>
            <a:r>
              <a:rPr lang="el-GR" dirty="0" smtClean="0">
                <a:latin typeface="Cambria" pitchFamily="18" charset="0"/>
              </a:rPr>
              <a:t>πλήρους απασχόλησης</a:t>
            </a:r>
            <a:endParaRPr lang="el-GR" dirty="0">
              <a:latin typeface="Cambria" pitchFamily="18" charset="0"/>
            </a:endParaRPr>
          </a:p>
        </p:txBody>
      </p:sp>
      <p:cxnSp>
        <p:nvCxnSpPr>
          <p:cNvPr id="5" name="Ευθεία γραμμή σύνδεσης 4"/>
          <p:cNvCxnSpPr/>
          <p:nvPr/>
        </p:nvCxnSpPr>
        <p:spPr>
          <a:xfrm flipV="1">
            <a:off x="1122326" y="3717032"/>
            <a:ext cx="5177866" cy="15121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Ορθογώνιο 5"/>
          <p:cNvSpPr/>
          <p:nvPr/>
        </p:nvSpPr>
        <p:spPr>
          <a:xfrm>
            <a:off x="6228184" y="3573016"/>
            <a:ext cx="43204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C</a:t>
            </a:r>
            <a:endParaRPr lang="el-GR" sz="2000" dirty="0">
              <a:latin typeface="Cambria" pitchFamily="18" charset="0"/>
            </a:endParaRPr>
          </a:p>
        </p:txBody>
      </p:sp>
      <p:sp>
        <p:nvSpPr>
          <p:cNvPr id="8" name="Ορθογώνιο 7"/>
          <p:cNvSpPr/>
          <p:nvPr/>
        </p:nvSpPr>
        <p:spPr>
          <a:xfrm>
            <a:off x="683568" y="3609020"/>
            <a:ext cx="360040"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11" name="Ευθεία γραμμή σύνδεσης 10"/>
          <p:cNvCxnSpPr/>
          <p:nvPr/>
        </p:nvCxnSpPr>
        <p:spPr>
          <a:xfrm flipV="1">
            <a:off x="5832140" y="4941168"/>
            <a:ext cx="0"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8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3" y="620688"/>
            <a:ext cx="9036497" cy="6192688"/>
          </a:xfrm>
        </p:spPr>
        <p:txBody>
          <a:bodyPr>
            <a:normAutofit/>
          </a:bodyPr>
          <a:lstStyle/>
          <a:p>
            <a:pPr marL="0" indent="0">
              <a:buNone/>
            </a:pPr>
            <a:r>
              <a:rPr lang="en-US" sz="3000" dirty="0" smtClean="0">
                <a:latin typeface="Cambria" pitchFamily="18" charset="0"/>
              </a:rPr>
              <a:t>y = 25 $/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w = 15 $/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c = 0.95</a:t>
            </a:r>
            <a:endParaRPr lang="el-GR" sz="3000" dirty="0" smtClean="0">
              <a:latin typeface="Cambria" pitchFamily="18" charset="0"/>
            </a:endParaRPr>
          </a:p>
          <a:p>
            <a:pPr marL="0" indent="0">
              <a:buNone/>
            </a:pPr>
            <a:r>
              <a:rPr lang="en-US" sz="3000" dirty="0" smtClean="0">
                <a:latin typeface="Cambria" pitchFamily="18" charset="0"/>
              </a:rPr>
              <a:t>I = </a:t>
            </a:r>
            <a:r>
              <a:rPr lang="el-GR" sz="3000" dirty="0" smtClean="0">
                <a:latin typeface="Cambria" pitchFamily="18" charset="0"/>
              </a:rPr>
              <a:t>$</a:t>
            </a:r>
            <a:r>
              <a:rPr lang="en-US" sz="3000" dirty="0" smtClean="0">
                <a:latin typeface="Cambria" pitchFamily="18" charset="0"/>
              </a:rPr>
              <a:t>2</a:t>
            </a:r>
            <a:r>
              <a:rPr lang="el-GR" sz="3000" dirty="0" smtClean="0">
                <a:latin typeface="Cambria" pitchFamily="18" charset="0"/>
              </a:rPr>
              <a:t>εκ</a:t>
            </a:r>
            <a:endParaRPr lang="en-US" sz="3000" dirty="0" smtClean="0">
              <a:latin typeface="Cambria" pitchFamily="18" charset="0"/>
            </a:endParaRPr>
          </a:p>
          <a:p>
            <a:pPr marL="0" indent="0">
              <a:buNone/>
            </a:pPr>
            <a:r>
              <a:rPr lang="en-US" sz="3000" dirty="0" smtClean="0">
                <a:latin typeface="Cambria" pitchFamily="18" charset="0"/>
              </a:rPr>
              <a:t>LS = 200.000 </a:t>
            </a:r>
            <a:r>
              <a:rPr lang="en-US" sz="3000" dirty="0" err="1" smtClean="0">
                <a:latin typeface="Cambria" pitchFamily="18" charset="0"/>
              </a:rPr>
              <a:t>hrs</a:t>
            </a:r>
            <a:endParaRPr lang="en-US" sz="3000" dirty="0" smtClean="0">
              <a:latin typeface="Cambria" pitchFamily="18" charset="0"/>
            </a:endParaRPr>
          </a:p>
          <a:p>
            <a:pPr marL="0" indent="0">
              <a:buNone/>
            </a:pPr>
            <a:r>
              <a:rPr lang="en-US" sz="3000" dirty="0" smtClean="0">
                <a:latin typeface="Cambria" pitchFamily="18" charset="0"/>
              </a:rPr>
              <a:t>N* = ?</a:t>
            </a:r>
          </a:p>
          <a:p>
            <a:pPr marL="0" indent="0">
              <a:buNone/>
            </a:pPr>
            <a:r>
              <a:rPr lang="en-US" sz="3000" dirty="0" smtClean="0">
                <a:latin typeface="Cambria" pitchFamily="18" charset="0"/>
              </a:rPr>
              <a:t>Y*=?</a:t>
            </a:r>
            <a:endParaRPr lang="el-GR" sz="30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3203848" y="764704"/>
                <a:ext cx="5688632"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mbria" pitchFamily="18" charset="0"/>
                  </a:rPr>
                  <a:t>N* </a:t>
                </a:r>
                <a:r>
                  <a:rPr lang="en-US" sz="2400" dirty="0" smtClean="0">
                    <a:latin typeface="Cambria" pitchFamily="18" charset="0"/>
                    <a:sym typeface="Wingdings" pitchFamily="2" charset="2"/>
                  </a:rPr>
                  <a:t>- </a:t>
                </a:r>
                <a:r>
                  <a:rPr lang="en-US" sz="2400" dirty="0" smtClean="0">
                    <a:latin typeface="Cambria" pitchFamily="18" charset="0"/>
                  </a:rPr>
                  <a:t>AD = AS(Y) --</a:t>
                </a:r>
                <a:r>
                  <a:rPr lang="en-US" sz="2400" dirty="0" smtClean="0">
                    <a:latin typeface="Cambria" pitchFamily="18" charset="0"/>
                    <a:sym typeface="Wingdings" pitchFamily="2" charset="2"/>
                  </a:rPr>
                  <a:t>C+I = Y --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+I = y N-</a:t>
                </a:r>
              </a:p>
              <a:p>
                <a:pPr algn="ctr"/>
                <a:r>
                  <a:rPr lang="en-US" sz="2400" dirty="0" smtClean="0">
                    <a:latin typeface="Cambria" pitchFamily="18" charset="0"/>
                    <a:sym typeface="Wingdings" pitchFamily="2" charset="2"/>
                  </a:rPr>
                  <a:t>I = </a:t>
                </a:r>
                <a:r>
                  <a:rPr lang="en-US" sz="2400" dirty="0" err="1" smtClean="0">
                    <a:latin typeface="Cambria" pitchFamily="18" charset="0"/>
                    <a:sym typeface="Wingdings" pitchFamily="2" charset="2"/>
                  </a:rPr>
                  <a:t>yN</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 I = N (y-</a:t>
                </a:r>
                <a:r>
                  <a:rPr lang="en-US" sz="2400" dirty="0" err="1" smtClean="0">
                    <a:latin typeface="Cambria" pitchFamily="18" charset="0"/>
                    <a:sym typeface="Wingdings" pitchFamily="2" charset="2"/>
                  </a:rPr>
                  <a:t>cw</a:t>
                </a:r>
                <a:r>
                  <a:rPr lang="en-US" sz="2400" dirty="0" smtClean="0">
                    <a:latin typeface="Cambria" pitchFamily="18" charset="0"/>
                    <a:sym typeface="Wingdings" pitchFamily="2" charset="2"/>
                  </a:rPr>
                  <a:t>) -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l-GR" sz="2400" b="0" i="1" smtClean="0">
                                <a:latin typeface="Cambria Math"/>
                                <a:sym typeface="Wingdings" pitchFamily="2" charset="2"/>
                              </a:rPr>
                            </m:ctrlPr>
                          </m:fPr>
                          <m:num>
                            <m:r>
                              <a:rPr lang="el-GR" sz="2400" b="0" i="1" smtClean="0">
                                <a:latin typeface="Cambria Math"/>
                                <a:sym typeface="Wingdings" pitchFamily="2" charset="2"/>
                              </a:rPr>
                              <m:t>25$</m:t>
                            </m:r>
                          </m:num>
                          <m:den>
                            <m:r>
                              <a:rPr lang="en-US" sz="2400" b="0" i="1" smtClean="0">
                                <a:latin typeface="Cambria Math"/>
                                <a:sym typeface="Wingdings" pitchFamily="2" charset="2"/>
                              </a:rPr>
                              <m:t>h𝑟</m:t>
                            </m:r>
                          </m:den>
                        </m:f>
                        <m:r>
                          <a:rPr lang="en-US" sz="2400" b="0" i="1" smtClean="0">
                            <a:latin typeface="Cambria Math"/>
                            <a:sym typeface="Wingdings" pitchFamily="2" charset="2"/>
                          </a:rPr>
                          <m:t>−0.95∗</m:t>
                        </m:r>
                        <m:f>
                          <m:fPr>
                            <m:ctrlPr>
                              <a:rPr lang="en-US" sz="2400" b="0" i="1" smtClean="0">
                                <a:latin typeface="Cambria Math"/>
                                <a:sym typeface="Wingdings" pitchFamily="2" charset="2"/>
                              </a:rPr>
                            </m:ctrlPr>
                          </m:fPr>
                          <m:num>
                            <m:r>
                              <a:rPr lang="en-US" sz="2400" b="0" i="1" smtClean="0">
                                <a:latin typeface="Cambria Math"/>
                                <a:sym typeface="Wingdings" pitchFamily="2" charset="2"/>
                              </a:rPr>
                              <m:t>15$</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n-US" sz="2400" b="0" i="1" smtClean="0">
                                <a:latin typeface="Cambria Math"/>
                                <a:sym typeface="Wingdings" pitchFamily="2" charset="2"/>
                              </a:rPr>
                            </m:ctrlPr>
                          </m:fPr>
                          <m:num>
                            <m:r>
                              <a:rPr lang="el-GR" sz="2400" b="0" i="1" smtClean="0">
                                <a:latin typeface="Cambria Math"/>
                                <a:sym typeface="Wingdings" pitchFamily="2" charset="2"/>
                              </a:rPr>
                              <m:t>10</m:t>
                            </m:r>
                            <m:r>
                              <a:rPr lang="en-US" sz="2400" b="0" i="1" smtClean="0">
                                <a:latin typeface="Cambria Math"/>
                                <a:sym typeface="Wingdings" pitchFamily="2" charset="2"/>
                              </a:rPr>
                              <m:t>,</m:t>
                            </m:r>
                            <m:r>
                              <a:rPr lang="el-GR" sz="2400" b="0" i="1" smtClean="0">
                                <a:latin typeface="Cambria Math"/>
                                <a:sym typeface="Wingdings" pitchFamily="2" charset="2"/>
                              </a:rPr>
                              <m:t>75</m:t>
                            </m:r>
                            <m:r>
                              <a:rPr lang="en-US" sz="2400" b="0" i="1" smtClean="0">
                                <a:latin typeface="Cambria Math"/>
                                <a:sym typeface="Wingdings" pitchFamily="2" charset="2"/>
                              </a:rPr>
                              <m:t>$</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=186.046,5</m:t>
                    </m:r>
                    <m:r>
                      <a:rPr lang="en-US" sz="2400" b="0" i="1" smtClean="0">
                        <a:latin typeface="Cambria Math"/>
                        <a:sym typeface="Wingdings" pitchFamily="2" charset="2"/>
                      </a:rPr>
                      <m:t>h𝑟𝑠</m:t>
                    </m:r>
                  </m:oMath>
                </a14:m>
                <a:r>
                  <a:rPr lang="en-US" sz="2400" dirty="0" smtClean="0">
                    <a:latin typeface="Cambria" pitchFamily="18" charset="0"/>
                  </a:rPr>
                  <a:t> </a:t>
                </a:r>
                <a:endParaRPr lang="el-GR" sz="24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764704"/>
                <a:ext cx="5688632" cy="2592288"/>
              </a:xfrm>
              <a:prstGeom prst="rect">
                <a:avLst/>
              </a:prstGeom>
              <a:blipFill rotWithShape="1">
                <a:blip r:embed="rId2"/>
                <a:stretch>
                  <a:fillRect/>
                </a:stretch>
              </a:blipFill>
              <a:ln>
                <a:noFill/>
              </a:ln>
            </p:spPr>
            <p:txBody>
              <a:bodyPr/>
              <a:lstStyle/>
              <a:p>
                <a:r>
                  <a:rPr lang="el-GR">
                    <a:noFill/>
                  </a:rPr>
                  <a:t> </a:t>
                </a:r>
              </a:p>
            </p:txBody>
          </p:sp>
        </mc:Fallback>
      </mc:AlternateContent>
      <p:cxnSp>
        <p:nvCxnSpPr>
          <p:cNvPr id="6" name="Ευθεία γραμμή σύνδεσης 5"/>
          <p:cNvCxnSpPr/>
          <p:nvPr/>
        </p:nvCxnSpPr>
        <p:spPr>
          <a:xfrm>
            <a:off x="3059832" y="3573016"/>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3059832" y="645333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3059832" y="4941168"/>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3059832" y="3573016"/>
            <a:ext cx="3168352"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090689" y="3933056"/>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5034905" y="4689140"/>
            <a:ext cx="0" cy="1764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020244" y="4634830"/>
            <a:ext cx="203830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6228184" y="3284984"/>
            <a:ext cx="10081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Y=25N</a:t>
            </a:r>
            <a:endParaRPr lang="el-GR" dirty="0">
              <a:latin typeface="Cambria" pitchFamily="18" charset="0"/>
            </a:endParaRPr>
          </a:p>
        </p:txBody>
      </p:sp>
      <p:sp>
        <p:nvSpPr>
          <p:cNvPr id="23" name="Ορθογώνιο 22"/>
          <p:cNvSpPr/>
          <p:nvPr/>
        </p:nvSpPr>
        <p:spPr>
          <a:xfrm>
            <a:off x="7092280" y="3717032"/>
            <a:ext cx="180020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AD=2</a:t>
            </a:r>
            <a:r>
              <a:rPr lang="el-GR" dirty="0" smtClean="0">
                <a:latin typeface="Cambria" pitchFamily="18" charset="0"/>
              </a:rPr>
              <a:t>εκ+14,25Ν</a:t>
            </a:r>
            <a:endParaRPr lang="el-GR" dirty="0">
              <a:latin typeface="Cambria" pitchFamily="18" charset="0"/>
            </a:endParaRPr>
          </a:p>
        </p:txBody>
      </p:sp>
      <p:sp>
        <p:nvSpPr>
          <p:cNvPr id="24" name="Ορθογώνιο 23"/>
          <p:cNvSpPr/>
          <p:nvPr/>
        </p:nvSpPr>
        <p:spPr>
          <a:xfrm>
            <a:off x="6948265" y="4761148"/>
            <a:ext cx="2195736"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C=15*0,95N=14,25N</a:t>
            </a:r>
            <a:endParaRPr lang="el-GR" sz="1600" dirty="0">
              <a:latin typeface="Cambria" pitchFamily="18" charset="0"/>
            </a:endParaRPr>
          </a:p>
        </p:txBody>
      </p:sp>
      <p:sp>
        <p:nvSpPr>
          <p:cNvPr id="25" name="Ορθογώνιο 24"/>
          <p:cNvSpPr/>
          <p:nvPr/>
        </p:nvSpPr>
        <p:spPr>
          <a:xfrm>
            <a:off x="4427984" y="6525344"/>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186046,5</a:t>
            </a:r>
            <a:endParaRPr lang="el-GR" dirty="0">
              <a:latin typeface="Cambria" pitchFamily="18" charset="0"/>
            </a:endParaRPr>
          </a:p>
        </p:txBody>
      </p:sp>
      <p:sp>
        <p:nvSpPr>
          <p:cNvPr id="26" name="Ορθογώνιο 25"/>
          <p:cNvSpPr/>
          <p:nvPr/>
        </p:nvSpPr>
        <p:spPr>
          <a:xfrm>
            <a:off x="2339752" y="35730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a:t>
            </a:r>
            <a:endParaRPr lang="el-GR" sz="1600" dirty="0">
              <a:latin typeface="Cambria" pitchFamily="18" charset="0"/>
            </a:endParaRPr>
          </a:p>
        </p:txBody>
      </p:sp>
      <p:sp>
        <p:nvSpPr>
          <p:cNvPr id="27" name="Ορθογώνιο 26"/>
          <p:cNvSpPr/>
          <p:nvPr/>
        </p:nvSpPr>
        <p:spPr>
          <a:xfrm>
            <a:off x="107504" y="4761148"/>
            <a:ext cx="2308646" cy="1908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r>
              <a:rPr lang="en-US" dirty="0" smtClean="0">
                <a:latin typeface="Cambria" pitchFamily="18" charset="0"/>
              </a:rPr>
              <a:t>*=25$/</a:t>
            </a:r>
            <a:r>
              <a:rPr lang="en-US" dirty="0" err="1" smtClean="0">
                <a:latin typeface="Cambria" pitchFamily="18" charset="0"/>
              </a:rPr>
              <a:t>hr</a:t>
            </a:r>
            <a:r>
              <a:rPr lang="en-US" dirty="0" smtClean="0">
                <a:latin typeface="Cambria" pitchFamily="18" charset="0"/>
              </a:rPr>
              <a:t>*186.046,5hrs = $4.651.163</a:t>
            </a:r>
          </a:p>
          <a:p>
            <a:pPr algn="ctr"/>
            <a:endParaRPr lang="en-US" dirty="0" smtClean="0">
              <a:latin typeface="Cambria" pitchFamily="18" charset="0"/>
            </a:endParaRPr>
          </a:p>
          <a:p>
            <a:pPr algn="ctr"/>
            <a:r>
              <a:rPr lang="en-US" dirty="0" smtClean="0">
                <a:latin typeface="Cambria" pitchFamily="18" charset="0"/>
              </a:rPr>
              <a:t>U= LS - N*=200.000 -186.046,5 = 13.953,5</a:t>
            </a:r>
            <a:endParaRPr lang="el-GR" dirty="0">
              <a:latin typeface="Cambria" pitchFamily="18" charset="0"/>
            </a:endParaRPr>
          </a:p>
        </p:txBody>
      </p:sp>
      <p:sp>
        <p:nvSpPr>
          <p:cNvPr id="28" name="Ορθογώνιο 27"/>
          <p:cNvSpPr/>
          <p:nvPr/>
        </p:nvSpPr>
        <p:spPr>
          <a:xfrm>
            <a:off x="1835696" y="4437112"/>
            <a:ext cx="1160909"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a:t>
            </a:r>
            <a:r>
              <a:rPr lang="en-US" sz="1400" dirty="0" smtClean="0">
                <a:latin typeface="Cambria" pitchFamily="18" charset="0"/>
              </a:rPr>
              <a:t>4.651.163</a:t>
            </a:r>
            <a:endParaRPr lang="el-GR" sz="1400" dirty="0"/>
          </a:p>
        </p:txBody>
      </p:sp>
      <p:sp>
        <p:nvSpPr>
          <p:cNvPr id="29" name="Ορθογώνιο 28"/>
          <p:cNvSpPr/>
          <p:nvPr/>
        </p:nvSpPr>
        <p:spPr>
          <a:xfrm>
            <a:off x="6048164" y="6525344"/>
            <a:ext cx="11881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200000</a:t>
            </a:r>
            <a:endParaRPr lang="el-GR" dirty="0">
              <a:latin typeface="Cambria" pitchFamily="18" charset="0"/>
            </a:endParaRPr>
          </a:p>
        </p:txBody>
      </p:sp>
      <p:sp>
        <p:nvSpPr>
          <p:cNvPr id="31" name="Ορθογώνιο 30"/>
          <p:cNvSpPr/>
          <p:nvPr/>
        </p:nvSpPr>
        <p:spPr>
          <a:xfrm>
            <a:off x="7524328" y="65253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Tree>
    <p:extLst>
      <p:ext uri="{BB962C8B-B14F-4D97-AF65-F5344CB8AC3E}">
        <p14:creationId xmlns:p14="http://schemas.microsoft.com/office/powerpoint/2010/main" val="400484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Ανεργία και Δημοσιονομική Πολιτική-Β</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784976" cy="5904656"/>
              </a:xfrm>
            </p:spPr>
            <p:txBody>
              <a:bodyPr>
                <a:normAutofit/>
              </a:bodyPr>
              <a:lstStyle/>
              <a:p>
                <a:pPr marL="0" indent="0">
                  <a:buNone/>
                </a:pPr>
                <a:r>
                  <a:rPr lang="en-US" sz="2800" dirty="0" smtClean="0">
                    <a:latin typeface="Cambria" pitchFamily="18" charset="0"/>
                  </a:rPr>
                  <a:t>Keynes</a:t>
                </a:r>
                <a:r>
                  <a:rPr lang="el-GR" sz="2800" dirty="0" smtClean="0">
                    <a:latin typeface="Cambria" pitchFamily="18" charset="0"/>
                  </a:rPr>
                  <a:t>: Αιτία της ανεργίας η χαμηλή ζήτηση (</a:t>
                </a:r>
                <a:r>
                  <a:rPr lang="en-US" sz="2800" dirty="0" smtClean="0">
                    <a:latin typeface="Cambria" pitchFamily="18" charset="0"/>
                  </a:rPr>
                  <a:t>C </a:t>
                </a:r>
                <a:r>
                  <a:rPr lang="el-GR" sz="2800" dirty="0" smtClean="0">
                    <a:latin typeface="Cambria" pitchFamily="18" charset="0"/>
                  </a:rPr>
                  <a:t>αλλά κυρίως Ι που είναι το πιο ευμετάβλητο στοιχείο της </a:t>
                </a:r>
                <a:r>
                  <a:rPr lang="en-US" sz="2800" dirty="0" smtClean="0">
                    <a:latin typeface="Cambria" pitchFamily="18" charset="0"/>
                  </a:rPr>
                  <a:t>AD</a:t>
                </a:r>
                <a:r>
                  <a:rPr lang="el-GR" sz="2800" dirty="0" smtClean="0">
                    <a:latin typeface="Cambria" pitchFamily="18" charset="0"/>
                  </a:rPr>
                  <a:t>).</a:t>
                </a:r>
                <a:endParaRPr lang="en-US" sz="2800" dirty="0" smtClean="0">
                  <a:latin typeface="Cambria" pitchFamily="18" charset="0"/>
                </a:endParaRPr>
              </a:p>
              <a:p>
                <a:pPr marL="0" indent="0">
                  <a:buNone/>
                </a:pPr>
                <a:r>
                  <a:rPr lang="en-US" sz="2800" dirty="0" smtClean="0">
                    <a:latin typeface="Cambria" pitchFamily="18" charset="0"/>
                  </a:rPr>
                  <a:t>B = G-T= </a:t>
                </a:r>
                <a:r>
                  <a:rPr lang="el-GR" sz="2800" dirty="0" smtClean="0">
                    <a:latin typeface="Cambria" pitchFamily="18" charset="0"/>
                  </a:rPr>
                  <a:t>ελλειμματικές δαπάνες (δανεισμός) </a:t>
                </a:r>
                <a:r>
                  <a:rPr lang="en-US" sz="2800" dirty="0" smtClean="0">
                    <a:latin typeface="Cambria" pitchFamily="18" charset="0"/>
                  </a:rPr>
                  <a:t>-</a:t>
                </a:r>
                <a:r>
                  <a:rPr lang="el-GR" sz="2800" dirty="0" smtClean="0">
                    <a:latin typeface="Cambria" pitchFamily="18" charset="0"/>
                  </a:rPr>
                  <a:t>Δημοσιονομική πολιτική</a:t>
                </a:r>
                <a:r>
                  <a:rPr lang="en-US" sz="2800" dirty="0" smtClean="0">
                    <a:latin typeface="Cambria" pitchFamily="18" charset="0"/>
                  </a:rPr>
                  <a:t> (</a:t>
                </a:r>
                <a:r>
                  <a:rPr lang="el-GR" sz="2800" dirty="0" smtClean="0">
                    <a:latin typeface="Cambria" pitchFamily="18" charset="0"/>
                  </a:rPr>
                  <a:t>επεκτατική)</a:t>
                </a:r>
              </a:p>
              <a:p>
                <a:pPr marL="0" indent="0">
                  <a:buNone/>
                </a:pPr>
                <a14:m>
                  <m:oMath xmlns:m="http://schemas.openxmlformats.org/officeDocument/2006/math">
                    <m:r>
                      <a:rPr lang="en-US" sz="2800" b="0" i="1" smtClean="0">
                        <a:latin typeface="Cambria Math"/>
                      </a:rPr>
                      <m:t>6. </m:t>
                    </m:r>
                    <m:r>
                      <a:rPr lang="en-US" sz="2800" b="1" i="1" smtClean="0">
                        <a:latin typeface="Cambria Math"/>
                      </a:rPr>
                      <m:t>𝑨𝑫</m:t>
                    </m:r>
                    <m:r>
                      <a:rPr lang="en-US" sz="2800" b="1" i="1" smtClean="0">
                        <a:latin typeface="Cambria Math"/>
                      </a:rPr>
                      <m:t>=</m:t>
                    </m:r>
                    <m:r>
                      <a:rPr lang="en-US" sz="2800" b="1" i="1" smtClean="0">
                        <a:latin typeface="Cambria Math"/>
                      </a:rPr>
                      <m:t>𝑪</m:t>
                    </m:r>
                    <m:r>
                      <a:rPr lang="en-US" sz="2800" b="1" i="1" smtClean="0">
                        <a:latin typeface="Cambria Math"/>
                      </a:rPr>
                      <m:t>+</m:t>
                    </m:r>
                    <m:r>
                      <a:rPr lang="en-US" sz="2800" b="1" i="1" smtClean="0">
                        <a:latin typeface="Cambria Math"/>
                      </a:rPr>
                      <m:t>𝑰</m:t>
                    </m:r>
                    <m:r>
                      <a:rPr lang="en-US" sz="2800" b="1" i="1" smtClean="0">
                        <a:latin typeface="Cambria Math"/>
                      </a:rPr>
                      <m:t>+</m:t>
                    </m:r>
                    <m:r>
                      <a:rPr lang="en-US" sz="2800" b="1" i="1" smtClean="0">
                        <a:latin typeface="Cambria Math"/>
                      </a:rPr>
                      <m:t>𝑩</m:t>
                    </m:r>
                    <m:r>
                      <a:rPr lang="en-US" sz="2800" b="0" i="1" smtClean="0">
                        <a:latin typeface="Cambria Math"/>
                      </a:rPr>
                      <m:t>=</m:t>
                    </m:r>
                    <m:r>
                      <a:rPr lang="en-US" sz="2800" b="0" i="1" smtClean="0">
                        <a:latin typeface="Cambria Math"/>
                      </a:rPr>
                      <m:t>𝑐𝑤𝑁</m:t>
                    </m:r>
                    <m:r>
                      <a:rPr lang="en-US" sz="2800" b="0" i="1" smtClean="0">
                        <a:latin typeface="Cambria Math"/>
                      </a:rPr>
                      <m:t>+</m:t>
                    </m:r>
                    <m:r>
                      <a:rPr lang="en-US" sz="2800" b="0" i="1" smtClean="0">
                        <a:latin typeface="Cambria Math"/>
                      </a:rPr>
                      <m:t>𝐼</m:t>
                    </m:r>
                    <m:r>
                      <a:rPr lang="en-US" sz="2800" b="0" i="1" smtClean="0">
                        <a:latin typeface="Cambria Math"/>
                      </a:rPr>
                      <m:t>+</m:t>
                    </m:r>
                    <m:r>
                      <a:rPr lang="en-US" sz="2800" b="0" i="1" smtClean="0">
                        <a:latin typeface="Cambria Math"/>
                      </a:rPr>
                      <m:t>𝐵</m:t>
                    </m:r>
                  </m:oMath>
                </a14:m>
                <a:r>
                  <a:rPr lang="en-US" sz="2800" b="0" dirty="0" smtClean="0">
                    <a:latin typeface="Cambria" pitchFamily="18" charset="0"/>
                  </a:rPr>
                  <a:t>,              AS=Y=</a:t>
                </a:r>
                <a:r>
                  <a:rPr lang="en-US" sz="2800" b="0" dirty="0" err="1" smtClean="0">
                    <a:latin typeface="Cambria" pitchFamily="18" charset="0"/>
                  </a:rPr>
                  <a:t>yN</a:t>
                </a:r>
                <a:endParaRPr lang="en-US" sz="2800" b="0" dirty="0" smtClean="0">
                  <a:latin typeface="Cambria" pitchFamily="18" charset="0"/>
                </a:endParaRPr>
              </a:p>
              <a:p>
                <a:pPr marL="0" indent="0">
                  <a:buNone/>
                </a:pPr>
                <a:r>
                  <a:rPr lang="en-US" sz="2800" dirty="0" smtClean="0">
                    <a:latin typeface="Cambria" pitchFamily="18" charset="0"/>
                  </a:rPr>
                  <a:t>7. N*</a:t>
                </a:r>
                <a:r>
                  <a:rPr lang="en-US" sz="2800" dirty="0" smtClean="0">
                    <a:latin typeface="Cambria" pitchFamily="18" charset="0"/>
                    <a:sym typeface="Wingdings" pitchFamily="2" charset="2"/>
                  </a:rPr>
                  <a:t>- AS(Y) = AD --- y N = c w N + I + B ----------- y N – c w N = I + B ---- </a:t>
                </a:r>
                <a14:m>
                  <m:oMath xmlns:m="http://schemas.openxmlformats.org/officeDocument/2006/math">
                    <m:r>
                      <a:rPr lang="en-US" b="0" i="1" smtClean="0">
                        <a:latin typeface="Cambria Math"/>
                        <a:sym typeface="Wingdings" pitchFamily="2" charset="2"/>
                      </a:rPr>
                      <m:t>𝑁</m:t>
                    </m:r>
                    <m:d>
                      <m:dPr>
                        <m:ctrlPr>
                          <a:rPr lang="en-US" b="0" i="1" smtClean="0">
                            <a:latin typeface="Cambria Math"/>
                            <a:sym typeface="Wingdings" pitchFamily="2" charset="2"/>
                          </a:rPr>
                        </m:ctrlPr>
                      </m:dPr>
                      <m:e>
                        <m:r>
                          <a:rPr lang="en-US" b="0" i="1" smtClean="0">
                            <a:latin typeface="Cambria Math"/>
                            <a:sym typeface="Wingdings" pitchFamily="2" charset="2"/>
                          </a:rPr>
                          <m:t>𝑦</m:t>
                        </m:r>
                        <m:r>
                          <a:rPr lang="en-US" b="0" i="1" smtClean="0">
                            <a:latin typeface="Cambria Math"/>
                            <a:sym typeface="Wingdings" pitchFamily="2" charset="2"/>
                          </a:rPr>
                          <m:t>−</m:t>
                        </m:r>
                        <m:r>
                          <a:rPr lang="en-US" b="0" i="1" smtClean="0">
                            <a:latin typeface="Cambria Math"/>
                            <a:sym typeface="Wingdings" pitchFamily="2" charset="2"/>
                          </a:rPr>
                          <m:t>𝑐𝑤</m:t>
                        </m:r>
                      </m:e>
                    </m:d>
                    <m:r>
                      <a:rPr lang="en-US" b="0" i="1" smtClean="0">
                        <a:latin typeface="Cambria Math"/>
                        <a:sym typeface="Wingdings" pitchFamily="2" charset="2"/>
                      </a:rPr>
                      <m:t>=</m:t>
                    </m:r>
                    <m:r>
                      <a:rPr lang="en-US" b="0" i="1" smtClean="0">
                        <a:latin typeface="Cambria Math"/>
                        <a:sym typeface="Wingdings" pitchFamily="2" charset="2"/>
                      </a:rPr>
                      <m:t>𝐼</m:t>
                    </m:r>
                    <m:r>
                      <a:rPr lang="en-US" b="0" i="1" smtClean="0">
                        <a:latin typeface="Cambria Math"/>
                        <a:sym typeface="Wingdings" pitchFamily="2" charset="2"/>
                      </a:rPr>
                      <m:t>+</m:t>
                    </m:r>
                    <m:r>
                      <a:rPr lang="en-US" b="0" i="1" smtClean="0">
                        <a:latin typeface="Cambria Math"/>
                        <a:sym typeface="Wingdings" pitchFamily="2" charset="2"/>
                      </a:rPr>
                      <m:t>𝐵</m:t>
                    </m:r>
                    <m:r>
                      <a:rPr lang="en-US" b="0" i="1" smtClean="0">
                        <a:latin typeface="Cambria Math"/>
                        <a:sym typeface="Wingdings" pitchFamily="2" charset="2"/>
                      </a:rPr>
                      <m:t>−−→</m:t>
                    </m:r>
                  </m:oMath>
                </a14:m>
                <a:endParaRPr lang="en-US" b="0" i="1" dirty="0" smtClean="0">
                  <a:latin typeface="Cambria Math"/>
                  <a:sym typeface="Wingdings" pitchFamily="2" charset="2"/>
                </a:endParaRPr>
              </a:p>
              <a:p>
                <a:pPr marL="0" indent="0">
                  <a:buNone/>
                </a:pPr>
                <a:r>
                  <a:rPr lang="en-US" b="1" dirty="0" smtClean="0">
                    <a:solidFill>
                      <a:srgbClr val="FF0000"/>
                    </a:solidFill>
                    <a:sym typeface="Wingdings" pitchFamily="2" charset="2"/>
                  </a:rPr>
                  <a:t>8. </a:t>
                </a:r>
                <a14:m>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𝑩</m:t>
                        </m:r>
                      </m:num>
                      <m:den>
                        <m:r>
                          <a:rPr lang="en-US" b="1" i="1" smtClean="0">
                            <a:solidFill>
                              <a:srgbClr val="FF0000"/>
                            </a:solidFill>
                            <a:latin typeface="Cambria Math"/>
                            <a:sym typeface="Wingdings" pitchFamily="2" charset="2"/>
                          </a:rPr>
                          <m:t>𝒚</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𝒄𝒘</m:t>
                        </m:r>
                      </m:den>
                    </m:f>
                  </m:oMath>
                </a14:m>
                <a:r>
                  <a:rPr lang="en-US" sz="2800" b="1" dirty="0" smtClean="0">
                    <a:latin typeface="Cambria" pitchFamily="18" charset="0"/>
                  </a:rPr>
                  <a:t> (</a:t>
                </a:r>
                <a:r>
                  <a:rPr lang="el-GR" sz="2800" b="1" dirty="0" smtClean="0">
                    <a:latin typeface="Cambria" pitchFamily="18" charset="0"/>
                  </a:rPr>
                  <a:t>απασχόληση ισορροπίας) </a:t>
                </a:r>
                <a:endParaRPr lang="en-US" sz="2800" b="1" dirty="0" smtClean="0">
                  <a:latin typeface="Cambria" pitchFamily="18" charset="0"/>
                </a:endParaRPr>
              </a:p>
              <a:p>
                <a:pPr marL="0" indent="0">
                  <a:buNone/>
                </a:pPr>
                <a:endParaRPr lang="en-US" sz="2800" b="1" dirty="0" smtClean="0">
                  <a:solidFill>
                    <a:srgbClr val="FF0000"/>
                  </a:solidFill>
                  <a:latin typeface="Cambria" pitchFamily="18" charset="0"/>
                </a:endParaRPr>
              </a:p>
              <a:p>
                <a:pPr marL="0" indent="0">
                  <a:buNone/>
                </a:pPr>
                <a:r>
                  <a:rPr lang="en-US" sz="2800" b="1" dirty="0" smtClean="0">
                    <a:solidFill>
                      <a:srgbClr val="FF0000"/>
                    </a:solidFill>
                    <a:latin typeface="Cambria" pitchFamily="18" charset="0"/>
                  </a:rPr>
                  <a:t>9. </a:t>
                </a:r>
                <a:r>
                  <a:rPr lang="el-GR" sz="2800" b="1" dirty="0" smtClean="0">
                    <a:solidFill>
                      <a:srgbClr val="FF0000"/>
                    </a:solidFill>
                    <a:latin typeface="Cambria" pitchFamily="18" charset="0"/>
                  </a:rPr>
                  <a:t>Υ*=</a:t>
                </a:r>
                <a:r>
                  <a:rPr lang="en-US" sz="2800" b="1" dirty="0" smtClean="0">
                    <a:solidFill>
                      <a:srgbClr val="FF0000"/>
                    </a:solidFill>
                    <a:latin typeface="Cambria" pitchFamily="18" charset="0"/>
                  </a:rPr>
                  <a:t>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784976" cy="5904656"/>
              </a:xfrm>
              <a:blipFill rotWithShape="1">
                <a:blip r:embed="rId2"/>
                <a:stretch>
                  <a:fillRect l="-1735" t="-1033" r="-972"/>
                </a:stretch>
              </a:blipFill>
            </p:spPr>
            <p:txBody>
              <a:bodyPr/>
              <a:lstStyle/>
              <a:p>
                <a:r>
                  <a:rPr lang="el-GR">
                    <a:noFill/>
                  </a:rPr>
                  <a:t> </a:t>
                </a:r>
              </a:p>
            </p:txBody>
          </p:sp>
        </mc:Fallback>
      </mc:AlternateContent>
    </p:spTree>
    <p:extLst>
      <p:ext uri="{BB962C8B-B14F-4D97-AF65-F5344CB8AC3E}">
        <p14:creationId xmlns:p14="http://schemas.microsoft.com/office/powerpoint/2010/main" val="133256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332656"/>
          </a:xfrm>
        </p:spPr>
        <p:txBody>
          <a:bodyPr>
            <a:noAutofit/>
          </a:bodyPr>
          <a:lstStyle/>
          <a:p>
            <a:r>
              <a:rPr lang="el-GR" sz="2000" b="1" dirty="0" smtClean="0">
                <a:solidFill>
                  <a:srgbClr val="FF0000"/>
                </a:solidFill>
                <a:latin typeface="Cambria" pitchFamily="18" charset="0"/>
              </a:rPr>
              <a:t>Πολλαπλασιαστής απασχόλησης και πολλαπλασιαστής προϊόντος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192688"/>
              </a:xfrm>
            </p:spPr>
            <p:txBody>
              <a:bodyPr>
                <a:normAutofit fontScale="85000" lnSpcReduction="20000"/>
              </a:bodyPr>
              <a:lstStyle/>
              <a:p>
                <a:pPr marL="0" indent="0">
                  <a:buNone/>
                </a:pPr>
                <a:r>
                  <a:rPr lang="el-GR" dirty="0" smtClean="0"/>
                  <a:t>Β</a:t>
                </a:r>
                <a:r>
                  <a:rPr lang="el-GR" sz="2400" dirty="0" smtClean="0"/>
                  <a:t>1----</a:t>
                </a:r>
                <a:r>
                  <a:rPr lang="el-GR" sz="2400" dirty="0" smtClean="0">
                    <a:sym typeface="Wingdings" pitchFamily="2" charset="2"/>
                  </a:rPr>
                  <a:t></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1</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n-US" sz="2400" dirty="0" smtClean="0"/>
              </a:p>
              <a:p>
                <a:pPr marL="0" indent="0">
                  <a:buNone/>
                </a:pPr>
                <a:r>
                  <a:rPr lang="en-US" dirty="0" smtClean="0"/>
                  <a:t>B</a:t>
                </a:r>
                <a:r>
                  <a:rPr lang="en-US" sz="2400" dirty="0" smtClean="0"/>
                  <a:t>2---</a:t>
                </a:r>
                <a:r>
                  <a:rPr lang="en-US" sz="2400" dirty="0" smtClean="0">
                    <a:sym typeface="Wingdings" pitchFamily="2" charset="2"/>
                  </a:rPr>
                  <a:t>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2</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smtClean="0">
                    <a:latin typeface="Cambria" pitchFamily="18" charset="0"/>
                  </a:rPr>
                  <a:t>ΔΥ=</a:t>
                </a:r>
                <a:r>
                  <a:rPr lang="en-US" sz="2400" dirty="0" smtClean="0">
                    <a:latin typeface="Cambria" pitchFamily="18" charset="0"/>
                  </a:rPr>
                  <a:t>y</a:t>
                </a:r>
                <a:r>
                  <a:rPr lang="el-GR" sz="2400" dirty="0" smtClean="0">
                    <a:latin typeface="Cambria" pitchFamily="18" charset="0"/>
                  </a:rPr>
                  <a:t>ΔΝ=</a:t>
                </a:r>
                <a:r>
                  <a:rPr lang="en-US" sz="2400" dirty="0" smtClean="0">
                    <a:latin typeface="Cambria" pitchFamily="18" charset="0"/>
                  </a:rPr>
                  <a:t>y*</a:t>
                </a:r>
                <a:r>
                  <a:rPr lang="el-GR" sz="2400" dirty="0" smtClean="0">
                    <a:latin typeface="Cambria" pitchFamily="18" charset="0"/>
                  </a:rPr>
                  <a:t>ΔΒ</a:t>
                </a:r>
                <a14:m>
                  <m:oMath xmlns:m="http://schemas.openxmlformats.org/officeDocument/2006/math">
                    <m:f>
                      <m:fPr>
                        <m:ctrlPr>
                          <a:rPr lang="el-GR" sz="240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r>
                          <a:rPr lang="en-US" sz="2400" b="0" i="1" smtClean="0">
                            <a:latin typeface="Cambria Math"/>
                          </a:rPr>
                          <m:t>𝑐𝑤</m:t>
                        </m:r>
                      </m:den>
                    </m:f>
                  </m:oMath>
                </a14:m>
                <a:r>
                  <a:rPr lang="en-US" sz="2400" dirty="0" smtClean="0">
                    <a:latin typeface="Cambria" pitchFamily="18" charset="0"/>
                  </a:rPr>
                  <a:t> --</a:t>
                </a:r>
                <a:r>
                  <a:rPr lang="en-US" sz="2400" dirty="0" smtClean="0">
                    <a:latin typeface="Cambria" pitchFamily="18" charset="0"/>
                    <a:sym typeface="Wingdings" pitchFamily="2" charset="2"/>
                  </a:rPr>
                  <a:t></a:t>
                </a: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200" dirty="0" smtClean="0">
                  <a:latin typeface="Cambria" pitchFamily="18" charset="0"/>
                </a:endParaRPr>
              </a:p>
              <a:p>
                <a:pPr marL="0" indent="0">
                  <a:buNone/>
                </a:pPr>
                <a:endParaRPr lang="en-US" sz="2200" dirty="0">
                  <a:latin typeface="Cambria" pitchFamily="18" charset="0"/>
                </a:endParaRPr>
              </a:p>
              <a:p>
                <a:pPr marL="0" indent="0">
                  <a:buNone/>
                </a:pPr>
                <a:r>
                  <a:rPr lang="el-GR" sz="2200" dirty="0" smtClean="0">
                    <a:latin typeface="Cambria" pitchFamily="18" charset="0"/>
                  </a:rPr>
                  <a:t>ΔΝ=  </a:t>
                </a:r>
                <a14:m>
                  <m:oMath xmlns:m="http://schemas.openxmlformats.org/officeDocument/2006/math">
                    <m:r>
                      <a:rPr lang="el-GR" sz="2200" b="0" i="0" smtClean="0">
                        <a:latin typeface="Cambria Math"/>
                      </a:rPr>
                      <m:t>$</m:t>
                    </m:r>
                    <m:r>
                      <a:rPr lang="el-GR" sz="2200" b="0" i="1" smtClean="0">
                        <a:latin typeface="Cambria Math"/>
                      </a:rPr>
                      <m:t>1</m:t>
                    </m:r>
                    <m:r>
                      <a:rPr lang="el-GR" sz="2200" b="0" i="1" smtClean="0">
                        <a:latin typeface="Cambria Math"/>
                      </a:rPr>
                      <m:t>𝜀𝜅</m:t>
                    </m:r>
                    <m:f>
                      <m:fPr>
                        <m:ctrlPr>
                          <a:rPr lang="el-GR" sz="2200" b="0" i="1" smtClean="0">
                            <a:latin typeface="Cambria Math"/>
                          </a:rPr>
                        </m:ctrlPr>
                      </m:fPr>
                      <m:num>
                        <m:r>
                          <a:rPr lang="el-GR" sz="2200" b="0" i="1" smtClean="0">
                            <a:latin typeface="Cambria Math"/>
                          </a:rPr>
                          <m:t>1</m:t>
                        </m:r>
                      </m:num>
                      <m:den>
                        <m:f>
                          <m:fPr>
                            <m:ctrlPr>
                              <a:rPr lang="el-GR" sz="2200" b="0" i="1" smtClean="0">
                                <a:latin typeface="Cambria Math"/>
                              </a:rPr>
                            </m:ctrlPr>
                          </m:fPr>
                          <m:num>
                            <m:r>
                              <a:rPr lang="el-GR" sz="2200" b="0" i="1" smtClean="0">
                                <a:latin typeface="Cambria Math"/>
                              </a:rPr>
                              <m:t>25$</m:t>
                            </m:r>
                          </m:num>
                          <m:den>
                            <m:r>
                              <a:rPr lang="en-US" sz="2200" b="0" i="1" smtClean="0">
                                <a:latin typeface="Cambria Math"/>
                              </a:rPr>
                              <m:t>h𝑟</m:t>
                            </m:r>
                          </m:den>
                        </m:f>
                        <m:r>
                          <a:rPr lang="en-US" sz="2200" b="0" i="1" smtClean="0">
                            <a:latin typeface="Cambria Math"/>
                          </a:rPr>
                          <m:t>−0,95∗15$/</m:t>
                        </m:r>
                        <m:r>
                          <a:rPr lang="en-US" sz="2200" b="0" i="1" smtClean="0">
                            <a:latin typeface="Cambria Math"/>
                          </a:rPr>
                          <m:t>h𝑟</m:t>
                        </m:r>
                      </m:den>
                    </m:f>
                    <m:r>
                      <a:rPr lang="en-US" sz="2200" b="0" i="1" smtClean="0">
                        <a:latin typeface="Cambria Math"/>
                      </a:rPr>
                      <m:t>=</m:t>
                    </m:r>
                    <m:f>
                      <m:fPr>
                        <m:ctrlPr>
                          <a:rPr lang="en-US" sz="2200" b="0" i="1" smtClean="0">
                            <a:latin typeface="Cambria Math"/>
                          </a:rPr>
                        </m:ctrlPr>
                      </m:fPr>
                      <m:num>
                        <m:r>
                          <a:rPr lang="en-US" sz="2200" b="0" i="1" smtClean="0">
                            <a:latin typeface="Cambria Math"/>
                          </a:rPr>
                          <m:t>$1</m:t>
                        </m:r>
                        <m:r>
                          <a:rPr lang="el-GR" sz="2200" b="0" i="1" smtClean="0">
                            <a:latin typeface="Cambria Math"/>
                          </a:rPr>
                          <m:t>𝜀𝜅</m:t>
                        </m:r>
                      </m:num>
                      <m:den>
                        <m:r>
                          <a:rPr lang="en-US" sz="2200" b="0" i="1" smtClean="0">
                            <a:latin typeface="Cambria Math"/>
                          </a:rPr>
                          <m:t>10,75$/</m:t>
                        </m:r>
                        <m:r>
                          <a:rPr lang="en-US" sz="2200" b="0" i="1" smtClean="0">
                            <a:latin typeface="Cambria Math"/>
                          </a:rPr>
                          <m:t>h𝑟</m:t>
                        </m:r>
                      </m:den>
                    </m:f>
                    <m:r>
                      <a:rPr lang="en-US" sz="2200" b="0" i="1" smtClean="0">
                        <a:latin typeface="Cambria Math"/>
                      </a:rPr>
                      <m:t>=</m:t>
                    </m:r>
                    <m:r>
                      <a:rPr lang="el-GR" sz="2200" b="0" i="1" smtClean="0">
                        <a:latin typeface="Cambria Math"/>
                      </a:rPr>
                      <m:t>$1</m:t>
                    </m:r>
                    <m:r>
                      <a:rPr lang="el-GR" sz="2200" b="0" i="1" smtClean="0">
                        <a:latin typeface="Cambria Math"/>
                      </a:rPr>
                      <m:t>𝜀𝜅</m:t>
                    </m:r>
                    <m:r>
                      <a:rPr lang="el-GR" sz="2200" b="0" i="1" smtClean="0">
                        <a:latin typeface="Cambria Math"/>
                      </a:rPr>
                      <m:t>.∗</m:t>
                    </m:r>
                    <m:r>
                      <a:rPr lang="el-GR"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oMath>
                </a14:m>
                <a:r>
                  <a:rPr lang="en-US" sz="2200" b="0" i="1" dirty="0" smtClean="0">
                    <a:solidFill>
                      <a:srgbClr val="FF0000"/>
                    </a:solidFill>
                    <a:latin typeface="Cambria Math"/>
                  </a:rPr>
                  <a:t> </a:t>
                </a:r>
                <a14:m>
                  <m:oMath xmlns:m="http://schemas.openxmlformats.org/officeDocument/2006/math">
                    <m:r>
                      <a:rPr lang="en-US" sz="2200" b="0" i="1" smtClean="0">
                        <a:latin typeface="Cambria Math"/>
                      </a:rPr>
                      <m:t>=93.023,26</m:t>
                    </m:r>
                    <m:r>
                      <a:rPr lang="en-US" sz="2200" b="0" i="1" smtClean="0">
                        <a:latin typeface="Cambria Math"/>
                      </a:rPr>
                      <m:t>h𝑟𝑠</m:t>
                    </m:r>
                  </m:oMath>
                </a14:m>
                <a:endParaRPr lang="en-US" sz="2200" b="0" dirty="0" smtClean="0">
                  <a:latin typeface="Cambria" pitchFamily="18" charset="0"/>
                </a:endParaRPr>
              </a:p>
              <a:p>
                <a:pPr marL="0" indent="0">
                  <a:buNone/>
                </a:pPr>
                <a14:m>
                  <m:oMath xmlns:m="http://schemas.openxmlformats.org/officeDocument/2006/math">
                    <m:f>
                      <m:fPr>
                        <m:ctrlPr>
                          <a:rPr lang="en-US" sz="2200" b="0" i="1" smtClean="0">
                            <a:latin typeface="Cambria Math"/>
                          </a:rPr>
                        </m:ctrlPr>
                      </m:fPr>
                      <m:num>
                        <m:r>
                          <m:rPr>
                            <m:sty m:val="p"/>
                          </m:rPr>
                          <a:rPr lang="el-GR" sz="2200" b="0" i="0" smtClean="0">
                            <a:latin typeface="Cambria Math"/>
                          </a:rPr>
                          <m:t>ΔΥ</m:t>
                        </m:r>
                      </m:num>
                      <m:den>
                        <m:r>
                          <m:rPr>
                            <m:sty m:val="p"/>
                          </m:rPr>
                          <a:rPr lang="el-GR" sz="2200" b="0" i="0" smtClean="0">
                            <a:latin typeface="Cambria Math"/>
                          </a:rPr>
                          <m:t>ΔΒ</m:t>
                        </m:r>
                      </m:den>
                    </m:f>
                    <m:r>
                      <a:rPr lang="el-GR" sz="2200" b="0" i="1" smtClean="0">
                        <a:latin typeface="Cambria Math"/>
                      </a:rPr>
                      <m:t>=</m:t>
                    </m:r>
                    <m:f>
                      <m:fPr>
                        <m:ctrlPr>
                          <a:rPr lang="el-GR" sz="2200" b="1" i="1" smtClean="0">
                            <a:latin typeface="Cambria Math"/>
                          </a:rPr>
                        </m:ctrlPr>
                      </m:fPr>
                      <m:num>
                        <m:r>
                          <a:rPr lang="el-GR" sz="2200" b="1" i="1" smtClean="0">
                            <a:latin typeface="Cambria Math"/>
                          </a:rPr>
                          <m:t>𝟐𝟓</m:t>
                        </m:r>
                        <m:r>
                          <a:rPr lang="el-GR" sz="2200" b="1" i="1" smtClean="0">
                            <a:latin typeface="Cambria Math"/>
                          </a:rPr>
                          <m:t>$</m:t>
                        </m:r>
                      </m:num>
                      <m:den>
                        <m:r>
                          <a:rPr lang="en-US" sz="2200" b="1" i="1" smtClean="0">
                            <a:latin typeface="Cambria Math"/>
                          </a:rPr>
                          <m:t>𝒉𝒓</m:t>
                        </m:r>
                      </m:den>
                    </m:f>
                    <m:r>
                      <a:rPr lang="en-US" sz="2200" b="1" i="1" smtClean="0">
                        <a:latin typeface="Cambria Math"/>
                      </a:rPr>
                      <m:t>∗</m:t>
                    </m:r>
                    <m:r>
                      <a:rPr lang="en-US"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r>
                      <a:rPr lang="en-US" sz="2200" b="1" i="1" smtClean="0">
                        <a:latin typeface="Cambria Math"/>
                      </a:rPr>
                      <m:t>= </m:t>
                    </m:r>
                    <m:r>
                      <a:rPr lang="en-US" sz="2200" b="1" i="1" smtClean="0">
                        <a:solidFill>
                          <a:srgbClr val="FF0000"/>
                        </a:solidFill>
                        <a:latin typeface="Cambria Math"/>
                      </a:rPr>
                      <m:t>𝟐</m:t>
                    </m:r>
                    <m:r>
                      <a:rPr lang="en-US" sz="2200" b="1" i="1" smtClean="0">
                        <a:solidFill>
                          <a:srgbClr val="FF0000"/>
                        </a:solidFill>
                        <a:latin typeface="Cambria Math"/>
                      </a:rPr>
                      <m:t>,</m:t>
                    </m:r>
                    <m:r>
                      <a:rPr lang="en-US" sz="2200" b="1" i="1" smtClean="0">
                        <a:solidFill>
                          <a:srgbClr val="FF0000"/>
                        </a:solidFill>
                        <a:latin typeface="Cambria Math"/>
                      </a:rPr>
                      <m:t>𝟑𝟐</m:t>
                    </m:r>
                    <m:r>
                      <a:rPr lang="en-US" sz="2200" b="0" i="1" smtClean="0">
                        <a:latin typeface="Cambria Math"/>
                      </a:rPr>
                      <m:t>, </m:t>
                    </m:r>
                    <m:r>
                      <a:rPr lang="en-US" sz="2200" b="0" i="0" smtClean="0">
                        <a:latin typeface="Cambria Math"/>
                      </a:rPr>
                      <m:t>    </m:t>
                    </m:r>
                    <m:r>
                      <m:rPr>
                        <m:sty m:val="p"/>
                      </m:rPr>
                      <a:rPr lang="el-GR" sz="2200" b="0" i="0" smtClean="0">
                        <a:latin typeface="Cambria Math"/>
                      </a:rPr>
                      <m:t>ΔΥ</m:t>
                    </m:r>
                    <m:r>
                      <a:rPr lang="el-GR" sz="2200" b="0" i="0" smtClean="0">
                        <a:latin typeface="Cambria Math"/>
                      </a:rPr>
                      <m:t>=$1</m:t>
                    </m:r>
                    <m:r>
                      <m:rPr>
                        <m:sty m:val="p"/>
                      </m:rPr>
                      <a:rPr lang="el-GR" sz="2200" b="0" i="0" smtClean="0">
                        <a:latin typeface="Cambria Math"/>
                      </a:rPr>
                      <m:t>εκ</m:t>
                    </m:r>
                    <m:r>
                      <a:rPr lang="el-GR" sz="2200" b="0" i="0" smtClean="0">
                        <a:latin typeface="Cambria Math"/>
                      </a:rPr>
                      <m:t>.∗2,32=$2,32</m:t>
                    </m:r>
                    <m:r>
                      <m:rPr>
                        <m:sty m:val="p"/>
                      </m:rPr>
                      <a:rPr lang="el-GR" sz="2200" b="0" i="0" smtClean="0">
                        <a:latin typeface="Cambria Math"/>
                      </a:rPr>
                      <m:t>εκ</m:t>
                    </m:r>
                    <m:r>
                      <a:rPr lang="el-GR" sz="2200" b="0" i="0" smtClean="0">
                        <a:latin typeface="Cambria Math"/>
                      </a:rPr>
                      <m:t>.</m:t>
                    </m:r>
                  </m:oMath>
                </a14:m>
                <a:r>
                  <a:rPr lang="en-US" sz="2200" b="0" dirty="0" smtClean="0">
                    <a:latin typeface="Cambria" pitchFamily="18" charset="0"/>
                  </a:rPr>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192688"/>
              </a:xfrm>
              <a:blipFill rotWithShape="1">
                <a:blip r:embed="rId2"/>
                <a:stretch>
                  <a:fillRect l="-1249" t="-216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3203848" y="548680"/>
                <a:ext cx="5832648" cy="4392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smtClean="0">
                    <a:latin typeface="Cambria" pitchFamily="18" charset="0"/>
                  </a:rPr>
                  <a:t>Δ</a:t>
                </a:r>
                <a:r>
                  <a:rPr lang="en-US" sz="2800" dirty="0" smtClean="0">
                    <a:latin typeface="Cambria" pitchFamily="18" charset="0"/>
                  </a:rPr>
                  <a:t>N=N**- N*=</a:t>
                </a:r>
                <a14:m>
                  <m:oMath xmlns:m="http://schemas.openxmlformats.org/officeDocument/2006/math">
                    <m:f>
                      <m:fPr>
                        <m:ctrlPr>
                          <a:rPr lang="en-US" sz="2800" i="1" smtClean="0">
                            <a:latin typeface="Cambria Math"/>
                          </a:rPr>
                        </m:ctrlPr>
                      </m:fPr>
                      <m:num>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2−</m:t>
                        </m:r>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a:rPr lang="en-US" sz="2800" b="0" i="1" smtClean="0">
                            <a:latin typeface="Cambria Math"/>
                          </a:rPr>
                          <m:t>𝐵</m:t>
                        </m:r>
                        <m:r>
                          <a:rPr lang="en-US" sz="2800" b="0" i="1" smtClean="0">
                            <a:latin typeface="Cambria Math"/>
                          </a:rPr>
                          <m:t>2−</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m:rPr>
                            <m:sty m:val="p"/>
                          </m:rPr>
                          <a:rPr lang="el-GR" sz="2800" b="0" i="0" smtClean="0">
                            <a:latin typeface="Cambria Math"/>
                          </a:rPr>
                          <m:t>ΔΒ</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oMath>
                </a14:m>
                <a:endParaRPr lang="en-US" sz="2800" b="0" i="1" dirty="0" smtClean="0">
                  <a:latin typeface="Cambria Math"/>
                </a:endParaRPr>
              </a:p>
              <a:p>
                <a:pPr algn="ctr"/>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r>
                            <m:rPr>
                              <m:sty m:val="p"/>
                            </m:rPr>
                            <a:rPr lang="el-GR" sz="2400" b="0" i="0" smtClean="0">
                              <a:latin typeface="Cambria Math"/>
                            </a:rPr>
                            <m:t>ΔΝ</m:t>
                          </m:r>
                          <m:r>
                            <a:rPr lang="en-US" sz="2400" b="0" i="0" smtClean="0">
                              <a:latin typeface="Cambria Math"/>
                            </a:rPr>
                            <m:t>(</m:t>
                          </m:r>
                          <m:r>
                            <m:rPr>
                              <m:sty m:val="p"/>
                            </m:rPr>
                            <a:rPr lang="en-US" sz="2400" b="0" i="0" smtClean="0">
                              <a:latin typeface="Cambria Math"/>
                            </a:rPr>
                            <m:t>hrs</m:t>
                          </m:r>
                          <m:r>
                            <a:rPr lang="en-US" sz="2400" b="0" i="0" smtClean="0">
                              <a:latin typeface="Cambria Math"/>
                            </a:rPr>
                            <m:t>)</m:t>
                          </m:r>
                        </m:num>
                        <m:den>
                          <m:r>
                            <m:rPr>
                              <m:sty m:val="p"/>
                            </m:rPr>
                            <a:rPr lang="el-GR" sz="2400" b="0" i="0" smtClean="0">
                              <a:latin typeface="Cambria Math"/>
                            </a:rPr>
                            <m:t>ΔΒ</m:t>
                          </m:r>
                          <m:r>
                            <a:rPr lang="en-US" sz="2400" b="0" i="0" smtClean="0">
                              <a:latin typeface="Cambria Math"/>
                            </a:rPr>
                            <m:t>($)</m:t>
                          </m:r>
                        </m:den>
                      </m:f>
                      <m:r>
                        <a:rPr lang="el-GR" sz="2400" b="0" i="1" smtClean="0">
                          <a:latin typeface="Cambria Math"/>
                        </a:rPr>
                        <m:t>=</m:t>
                      </m:r>
                      <m:f>
                        <m:fPr>
                          <m:ctrlPr>
                            <a:rPr lang="el-GR" sz="2400" b="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r>
                            <a:rPr lang="en-US" sz="2400" b="0" i="1" smtClean="0">
                              <a:latin typeface="Cambria Math"/>
                            </a:rPr>
                            <m:t>𝑐𝑤</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den>
                      </m:f>
                      <m:r>
                        <a:rPr lang="en-US" sz="2400" b="0" i="1" smtClean="0">
                          <a:latin typeface="Cambria Math"/>
                        </a:rPr>
                        <m:t>−−−→</m:t>
                      </m:r>
                    </m:oMath>
                  </m:oMathPara>
                </a14:m>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el-GR" sz="2000" b="1" i="0" smtClean="0">
                          <a:solidFill>
                            <a:srgbClr val="FF0000"/>
                          </a:solidFill>
                          <a:latin typeface="Cambria Math"/>
                        </a:rPr>
                        <m:t>𝚫</m:t>
                      </m:r>
                      <m:r>
                        <a:rPr lang="en-US" sz="2000" b="1" i="0" smtClean="0">
                          <a:solidFill>
                            <a:srgbClr val="FF0000"/>
                          </a:solidFill>
                          <a:latin typeface="Cambria Math"/>
                        </a:rPr>
                        <m:t>𝐍</m:t>
                      </m:r>
                      <m:r>
                        <a:rPr lang="en-US" sz="2000" b="1" i="0" smtClean="0">
                          <a:solidFill>
                            <a:srgbClr val="FF0000"/>
                          </a:solidFill>
                          <a:latin typeface="Cambria Math"/>
                        </a:rPr>
                        <m:t>=</m:t>
                      </m:r>
                      <m:r>
                        <a:rPr lang="el-GR" sz="2000" b="1" i="0" smtClean="0">
                          <a:solidFill>
                            <a:srgbClr val="FF0000"/>
                          </a:solidFill>
                          <a:latin typeface="Cambria Math"/>
                        </a:rPr>
                        <m:t>𝚫</m:t>
                      </m:r>
                      <m:r>
                        <a:rPr lang="en-US" sz="2000" b="1" i="0" smtClean="0">
                          <a:solidFill>
                            <a:srgbClr val="FF0000"/>
                          </a:solidFill>
                          <a:latin typeface="Cambria Math"/>
                        </a:rPr>
                        <m:t>𝐁</m:t>
                      </m:r>
                      <m:f>
                        <m:fPr>
                          <m:ctrlPr>
                            <a:rPr lang="en-US" sz="2000" b="1" i="1" smtClean="0">
                              <a:solidFill>
                                <a:srgbClr val="FF0000"/>
                              </a:solidFill>
                              <a:latin typeface="Cambria Math"/>
                            </a:rPr>
                          </m:ctrlPr>
                        </m:fPr>
                        <m:num>
                          <m:r>
                            <a:rPr lang="en-US" sz="2000" b="1" i="1" smtClean="0">
                              <a:solidFill>
                                <a:srgbClr val="FF0000"/>
                              </a:solidFill>
                              <a:latin typeface="Cambria Math"/>
                            </a:rPr>
                            <m:t>𝟏</m:t>
                          </m:r>
                        </m:num>
                        <m:den>
                          <m:r>
                            <a:rPr lang="en-US" sz="2000" b="1" i="1" smtClean="0">
                              <a:solidFill>
                                <a:srgbClr val="FF0000"/>
                              </a:solidFill>
                              <a:latin typeface="Cambria Math"/>
                            </a:rPr>
                            <m:t>𝒚</m:t>
                          </m:r>
                          <m:r>
                            <a:rPr lang="en-US" sz="2000" b="1" i="1" smtClean="0">
                              <a:solidFill>
                                <a:srgbClr val="FF0000"/>
                              </a:solidFill>
                              <a:latin typeface="Cambria Math"/>
                            </a:rPr>
                            <m:t>−</m:t>
                          </m:r>
                          <m:r>
                            <a:rPr lang="en-US" sz="2000" b="1" i="1" smtClean="0">
                              <a:solidFill>
                                <a:srgbClr val="FF0000"/>
                              </a:solidFill>
                              <a:latin typeface="Cambria Math"/>
                            </a:rPr>
                            <m:t>𝒄𝒘</m:t>
                          </m:r>
                        </m:den>
                      </m:f>
                    </m:oMath>
                  </m:oMathPara>
                </a14:m>
                <a:endParaRPr lang="en-US" sz="2000" b="1" dirty="0" smtClean="0"/>
              </a:p>
              <a:p>
                <a:pPr algn="ctr"/>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a:rPr>
                          </m:ctrlPr>
                        </m:fPr>
                        <m:num>
                          <m:r>
                            <a:rPr lang="el-GR" sz="2000" b="1" i="1">
                              <a:solidFill>
                                <a:srgbClr val="FF0000"/>
                              </a:solidFill>
                              <a:latin typeface="Cambria Math"/>
                            </a:rPr>
                            <m:t>𝚫</m:t>
                          </m:r>
                          <m:r>
                            <a:rPr lang="el-GR" sz="2000" b="1" i="0" smtClean="0">
                              <a:solidFill>
                                <a:srgbClr val="FF0000"/>
                              </a:solidFill>
                              <a:latin typeface="Cambria Math"/>
                            </a:rPr>
                            <m:t>𝚼</m:t>
                          </m:r>
                          <m:r>
                            <a:rPr lang="el-GR" sz="2000" b="1" i="0" smtClean="0">
                              <a:solidFill>
                                <a:srgbClr val="FF0000"/>
                              </a:solidFill>
                              <a:latin typeface="Cambria Math"/>
                            </a:rPr>
                            <m:t>($)</m:t>
                          </m:r>
                        </m:num>
                        <m:den>
                          <m:r>
                            <a:rPr lang="el-GR" sz="2000" b="1" i="1">
                              <a:solidFill>
                                <a:srgbClr val="FF0000"/>
                              </a:solidFill>
                              <a:latin typeface="Cambria Math"/>
                            </a:rPr>
                            <m:t>𝚫𝚩</m:t>
                          </m:r>
                          <m:r>
                            <a:rPr lang="en-US" sz="2000" b="1">
                              <a:solidFill>
                                <a:srgbClr val="FF0000"/>
                              </a:solidFill>
                              <a:latin typeface="Cambria Math"/>
                            </a:rPr>
                            <m:t>($)</m:t>
                          </m:r>
                        </m:den>
                      </m:f>
                      <m:r>
                        <a:rPr lang="el-GR" sz="2000" b="1" i="1">
                          <a:solidFill>
                            <a:srgbClr val="FF0000"/>
                          </a:solidFill>
                          <a:latin typeface="Cambria Math"/>
                        </a:rPr>
                        <m:t>=</m:t>
                      </m:r>
                      <m:r>
                        <a:rPr lang="en-US" sz="2000" b="1" i="1" smtClean="0">
                          <a:solidFill>
                            <a:srgbClr val="FF0000"/>
                          </a:solidFill>
                          <a:latin typeface="Cambria Math"/>
                        </a:rPr>
                        <m:t>𝒚</m:t>
                      </m:r>
                      <m:r>
                        <a:rPr lang="en-US" sz="2000" b="1" i="1" smtClean="0">
                          <a:solidFill>
                            <a:srgbClr val="FF0000"/>
                          </a:solidFill>
                          <a:latin typeface="Cambria Math"/>
                        </a:rPr>
                        <m:t>(</m:t>
                      </m:r>
                      <m:f>
                        <m:fPr>
                          <m:ctrlPr>
                            <a:rPr lang="en-US" sz="2000" b="1" i="1" smtClean="0">
                              <a:solidFill>
                                <a:srgbClr val="FF0000"/>
                              </a:solidFill>
                              <a:latin typeface="Cambria Math"/>
                            </a:rPr>
                          </m:ctrlPr>
                        </m:fPr>
                        <m:num>
                          <m:r>
                            <a:rPr lang="en-US" sz="2000" b="1" i="1" smtClean="0">
                              <a:solidFill>
                                <a:srgbClr val="FF0000"/>
                              </a:solidFill>
                              <a:latin typeface="Cambria Math"/>
                            </a:rPr>
                            <m:t>$</m:t>
                          </m:r>
                        </m:num>
                        <m:den>
                          <m:r>
                            <a:rPr lang="en-US" sz="2000" b="1" i="1" smtClean="0">
                              <a:solidFill>
                                <a:srgbClr val="FF0000"/>
                              </a:solidFill>
                              <a:latin typeface="Cambria Math"/>
                            </a:rPr>
                            <m:t>𝒉𝒓</m:t>
                          </m:r>
                        </m:den>
                      </m:f>
                      <m:r>
                        <a:rPr lang="en-US" sz="2000" b="1" i="1" smtClean="0">
                          <a:solidFill>
                            <a:srgbClr val="FF0000"/>
                          </a:solidFill>
                          <a:latin typeface="Cambria Math"/>
                        </a:rPr>
                        <m:t>)</m:t>
                      </m:r>
                      <m:f>
                        <m:fPr>
                          <m:ctrlPr>
                            <a:rPr lang="el-GR" sz="2000" b="1" i="1">
                              <a:solidFill>
                                <a:srgbClr val="FF0000"/>
                              </a:solidFill>
                              <a:latin typeface="Cambria Math"/>
                            </a:rPr>
                          </m:ctrlPr>
                        </m:fPr>
                        <m:num>
                          <m:r>
                            <a:rPr lang="el-GR" sz="2000" b="1" i="1">
                              <a:solidFill>
                                <a:srgbClr val="FF0000"/>
                              </a:solidFill>
                              <a:latin typeface="Cambria Math"/>
                            </a:rPr>
                            <m:t>𝟏</m:t>
                          </m:r>
                        </m:num>
                        <m:den>
                          <m:r>
                            <a:rPr lang="en-US" sz="2000" b="1" i="1">
                              <a:solidFill>
                                <a:srgbClr val="FF0000"/>
                              </a:solidFill>
                              <a:latin typeface="Cambria Math"/>
                            </a:rPr>
                            <m:t>𝒚</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r>
                            <a:rPr lang="en-US" sz="2000" b="1" i="1">
                              <a:solidFill>
                                <a:srgbClr val="FF0000"/>
                              </a:solidFill>
                              <a:latin typeface="Cambria Math"/>
                            </a:rPr>
                            <m:t>𝒄𝒘</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den>
                      </m:f>
                    </m:oMath>
                  </m:oMathPara>
                </a14:m>
                <a:endParaRPr lang="el-GR" sz="2000" b="1" dirty="0"/>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548680"/>
                <a:ext cx="5832648" cy="4392488"/>
              </a:xfrm>
              <a:prstGeom prst="rect">
                <a:avLst/>
              </a:prstGeom>
              <a:blipFill rotWithShape="1">
                <a:blip r:embed="rId3"/>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69157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endParaRPr lang="el-GR" dirty="0"/>
          </a:p>
        </p:txBody>
      </p:sp>
      <p:sp>
        <p:nvSpPr>
          <p:cNvPr id="3" name="Θέση περιεχομένου 2"/>
          <p:cNvSpPr>
            <a:spLocks noGrp="1"/>
          </p:cNvSpPr>
          <p:nvPr>
            <p:ph idx="1"/>
          </p:nvPr>
        </p:nvSpPr>
        <p:spPr>
          <a:xfrm>
            <a:off x="107504" y="764704"/>
            <a:ext cx="8856984" cy="583264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           0</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l-GR" dirty="0"/>
          </a:p>
        </p:txBody>
      </p:sp>
      <p:cxnSp>
        <p:nvCxnSpPr>
          <p:cNvPr id="4" name="Ευθεία γραμμή σύνδεσης 3"/>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333178" y="5441032"/>
            <a:ext cx="6256312"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1343100" y="1484784"/>
            <a:ext cx="5891658" cy="4032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333178" y="2996952"/>
            <a:ext cx="5509914" cy="1624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43100" y="2852936"/>
            <a:ext cx="5514106" cy="14803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236296" y="5589240"/>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18" name="Ορθογώνιο 17"/>
          <p:cNvSpPr/>
          <p:nvPr/>
        </p:nvSpPr>
        <p:spPr>
          <a:xfrm>
            <a:off x="827584" y="1340768"/>
            <a:ext cx="43204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cxnSp>
        <p:nvCxnSpPr>
          <p:cNvPr id="20" name="Ευθεία γραμμή σύνδεσης 19"/>
          <p:cNvCxnSpPr/>
          <p:nvPr/>
        </p:nvCxnSpPr>
        <p:spPr>
          <a:xfrm>
            <a:off x="3635896" y="3933056"/>
            <a:ext cx="0" cy="15460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333178" y="3969060"/>
            <a:ext cx="4318942"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4211960" y="3557110"/>
            <a:ext cx="0" cy="19601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333178" y="3557110"/>
            <a:ext cx="2950790"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ρθογώνιο 34"/>
          <p:cNvSpPr/>
          <p:nvPr/>
        </p:nvSpPr>
        <p:spPr>
          <a:xfrm>
            <a:off x="395536" y="4621324"/>
            <a:ext cx="864096" cy="195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I=2</a:t>
            </a:r>
            <a:r>
              <a:rPr lang="el-GR" sz="1600" dirty="0" smtClean="0">
                <a:latin typeface="Cambria" pitchFamily="18" charset="0"/>
              </a:rPr>
              <a:t>εκ.</a:t>
            </a:r>
            <a:endParaRPr lang="el-GR" sz="1600" dirty="0">
              <a:latin typeface="Cambria" pitchFamily="18" charset="0"/>
            </a:endParaRPr>
          </a:p>
        </p:txBody>
      </p:sp>
      <p:sp>
        <p:nvSpPr>
          <p:cNvPr id="36" name="Ορθογώνιο 35"/>
          <p:cNvSpPr/>
          <p:nvPr/>
        </p:nvSpPr>
        <p:spPr>
          <a:xfrm>
            <a:off x="179512" y="4221088"/>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Ι+Β=3εκ</a:t>
            </a:r>
            <a:endParaRPr lang="el-GR" sz="1400" dirty="0">
              <a:latin typeface="Cambria" pitchFamily="18" charset="0"/>
            </a:endParaRPr>
          </a:p>
        </p:txBody>
      </p:sp>
      <p:sp>
        <p:nvSpPr>
          <p:cNvPr id="37" name="Ορθογώνιο 36"/>
          <p:cNvSpPr/>
          <p:nvPr/>
        </p:nvSpPr>
        <p:spPr>
          <a:xfrm>
            <a:off x="7308304" y="1268760"/>
            <a:ext cx="115212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38" name="Ορθογώνιο 37"/>
          <p:cNvSpPr/>
          <p:nvPr/>
        </p:nvSpPr>
        <p:spPr>
          <a:xfrm>
            <a:off x="0" y="3809138"/>
            <a:ext cx="1259632" cy="3399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4.651.163</a:t>
            </a:r>
            <a:endParaRPr lang="el-GR" sz="1600" dirty="0"/>
          </a:p>
        </p:txBody>
      </p:sp>
      <p:sp>
        <p:nvSpPr>
          <p:cNvPr id="39" name="Ορθογώνιο 38"/>
          <p:cNvSpPr/>
          <p:nvPr/>
        </p:nvSpPr>
        <p:spPr>
          <a:xfrm>
            <a:off x="2906489" y="5661248"/>
            <a:ext cx="1172319"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186046,5</a:t>
            </a:r>
          </a:p>
          <a:p>
            <a:pPr algn="ctr"/>
            <a:r>
              <a:rPr lang="en-US" dirty="0" smtClean="0">
                <a:latin typeface="Cambria" pitchFamily="18" charset="0"/>
              </a:rPr>
              <a:t>N*</a:t>
            </a:r>
            <a:endParaRPr lang="el-GR" dirty="0">
              <a:latin typeface="Cambria" pitchFamily="18" charset="0"/>
            </a:endParaRPr>
          </a:p>
        </p:txBody>
      </p:sp>
      <p:sp>
        <p:nvSpPr>
          <p:cNvPr id="40" name="Ορθογώνιο 39"/>
          <p:cNvSpPr/>
          <p:nvPr/>
        </p:nvSpPr>
        <p:spPr>
          <a:xfrm>
            <a:off x="3923928" y="5661248"/>
            <a:ext cx="1224135"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279069,8</a:t>
            </a:r>
          </a:p>
          <a:p>
            <a:pPr algn="ctr"/>
            <a:r>
              <a:rPr lang="en-US" dirty="0" smtClean="0">
                <a:latin typeface="Cambria" pitchFamily="18" charset="0"/>
              </a:rPr>
              <a:t>N**</a:t>
            </a:r>
            <a:endParaRPr lang="el-GR" dirty="0">
              <a:latin typeface="Cambria" pitchFamily="18" charset="0"/>
            </a:endParaRPr>
          </a:p>
        </p:txBody>
      </p:sp>
      <p:sp>
        <p:nvSpPr>
          <p:cNvPr id="42" name="Ορθογώνιο 41"/>
          <p:cNvSpPr/>
          <p:nvPr/>
        </p:nvSpPr>
        <p:spPr>
          <a:xfrm>
            <a:off x="0" y="3392996"/>
            <a:ext cx="12596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6.976.744</a:t>
            </a:r>
            <a:endParaRPr lang="el-GR" sz="1600" dirty="0">
              <a:latin typeface="Cambria" pitchFamily="18" charset="0"/>
            </a:endParaRPr>
          </a:p>
        </p:txBody>
      </p:sp>
      <p:sp>
        <p:nvSpPr>
          <p:cNvPr id="43" name="Ορθογώνιο 42"/>
          <p:cNvSpPr/>
          <p:nvPr/>
        </p:nvSpPr>
        <p:spPr>
          <a:xfrm>
            <a:off x="6885942" y="2852935"/>
            <a:ext cx="746398" cy="2606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Ορθογώνιο 43"/>
          <p:cNvSpPr/>
          <p:nvPr/>
        </p:nvSpPr>
        <p:spPr>
          <a:xfrm>
            <a:off x="6948264" y="2564904"/>
            <a:ext cx="68407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1" name="Ορθογώνιο 50"/>
              <p:cNvSpPr/>
              <p:nvPr/>
            </p:nvSpPr>
            <p:spPr>
              <a:xfrm>
                <a:off x="1475656" y="620688"/>
                <a:ext cx="4608512"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r>
                            <a:rPr lang="en-US" b="0" i="1" smtClean="0">
                              <a:latin typeface="Cambria Math"/>
                            </a:rPr>
                            <m:t>+</m:t>
                          </m:r>
                          <m:r>
                            <a:rPr lang="en-US" b="0" i="1" smtClean="0">
                              <a:latin typeface="Cambria Math"/>
                            </a:rPr>
                            <m:t>𝐵</m:t>
                          </m:r>
                        </m:num>
                        <m:den>
                          <m:r>
                            <a:rPr lang="en-US" b="0" i="1" smtClean="0">
                              <a:latin typeface="Cambria Math"/>
                            </a:rPr>
                            <m:t>𝑦</m:t>
                          </m:r>
                          <m:r>
                            <a:rPr lang="en-US" b="0" i="1" smtClean="0">
                              <a:latin typeface="Cambria Math"/>
                            </a:rPr>
                            <m:t>−</m:t>
                          </m:r>
                          <m:r>
                            <a:rPr lang="en-US" b="0" i="1" smtClean="0">
                              <a:latin typeface="Cambria Math"/>
                            </a:rPr>
                            <m:t>𝑐𝑤</m:t>
                          </m:r>
                        </m:den>
                      </m:f>
                      <m:r>
                        <a:rPr lang="en-US" b="0" i="1" smtClean="0">
                          <a:latin typeface="Cambria Math"/>
                        </a:rPr>
                        <m:t>=</m:t>
                      </m:r>
                      <m:f>
                        <m:fPr>
                          <m:ctrlPr>
                            <a:rPr lang="en-US" b="0" i="1" smtClean="0">
                              <a:latin typeface="Cambria Math"/>
                            </a:rPr>
                          </m:ctrlPr>
                        </m:fPr>
                        <m:num>
                          <m:r>
                            <a:rPr lang="en-US" b="0" i="1" smtClean="0">
                              <a:latin typeface="Cambria Math"/>
                            </a:rPr>
                            <m:t>$3</m:t>
                          </m:r>
                          <m:r>
                            <a:rPr lang="el-GR" b="0" i="1" smtClean="0">
                              <a:latin typeface="Cambria Math"/>
                            </a:rPr>
                            <m:t>𝜀𝜅</m:t>
                          </m:r>
                        </m:num>
                        <m:den>
                          <m:f>
                            <m:fPr>
                              <m:ctrlPr>
                                <a:rPr lang="en-US" b="0" i="1" smtClean="0">
                                  <a:latin typeface="Cambria Math"/>
                                </a:rPr>
                              </m:ctrlPr>
                            </m:fPr>
                            <m:num>
                              <m:r>
                                <a:rPr lang="el-GR" b="0" i="1" smtClean="0">
                                  <a:latin typeface="Cambria Math"/>
                                </a:rPr>
                                <m:t>10,75</m:t>
                              </m:r>
                              <m:r>
                                <a:rPr lang="en-US" b="0" i="1" smtClean="0">
                                  <a:latin typeface="Cambria Math"/>
                                </a:rPr>
                                <m:t>$</m:t>
                              </m:r>
                            </m:num>
                            <m:den>
                              <m:r>
                                <a:rPr lang="en-US" b="0" i="1" smtClean="0">
                                  <a:latin typeface="Cambria Math"/>
                                </a:rPr>
                                <m:t>h𝑟</m:t>
                              </m:r>
                            </m:den>
                          </m:f>
                        </m:den>
                      </m:f>
                      <m:r>
                        <a:rPr lang="en-US" b="0" i="1" smtClean="0">
                          <a:latin typeface="Cambria Math"/>
                        </a:rPr>
                        <m:t>=</m:t>
                      </m:r>
                      <m:r>
                        <a:rPr lang="el-GR" b="0" i="1" smtClean="0">
                          <a:latin typeface="Cambria Math"/>
                        </a:rPr>
                        <m:t>279.069,8</m:t>
                      </m:r>
                      <m:r>
                        <a:rPr lang="en-US" b="0" i="1" smtClean="0">
                          <a:latin typeface="Cambria Math"/>
                        </a:rPr>
                        <m:t>h𝑟𝑠</m:t>
                      </m:r>
                    </m:oMath>
                  </m:oMathPara>
                </a14:m>
                <a:endParaRPr lang="el-GR" b="0" dirty="0" smtClean="0"/>
              </a:p>
              <a:p>
                <a:pPr algn="ctr"/>
                <a:r>
                  <a:rPr lang="el-GR" dirty="0" smtClean="0">
                    <a:latin typeface="Cambria" pitchFamily="18" charset="0"/>
                  </a:rPr>
                  <a:t>Υ**= </a:t>
                </a:r>
                <a:r>
                  <a:rPr lang="en-US" dirty="0" err="1" smtClean="0">
                    <a:latin typeface="Cambria" pitchFamily="18" charset="0"/>
                  </a:rPr>
                  <a:t>yN</a:t>
                </a:r>
                <a:r>
                  <a:rPr lang="en-US" dirty="0" smtClean="0">
                    <a:latin typeface="Cambria" pitchFamily="18" charset="0"/>
                  </a:rPr>
                  <a:t>**= 25$/</a:t>
                </a:r>
                <a:r>
                  <a:rPr lang="en-US" dirty="0" err="1" smtClean="0">
                    <a:latin typeface="Cambria" pitchFamily="18" charset="0"/>
                  </a:rPr>
                  <a:t>hr</a:t>
                </a:r>
                <a:r>
                  <a:rPr lang="en-US" dirty="0" smtClean="0">
                    <a:latin typeface="Cambria" pitchFamily="18" charset="0"/>
                  </a:rPr>
                  <a:t>*279069,08hrs = $6.976.744</a:t>
                </a:r>
                <a:endParaRPr lang="el-GR" dirty="0">
                  <a:latin typeface="Cambria" pitchFamily="18" charset="0"/>
                </a:endParaRPr>
              </a:p>
            </p:txBody>
          </p:sp>
        </mc:Choice>
        <mc:Fallback xmlns="">
          <p:sp>
            <p:nvSpPr>
              <p:cNvPr id="51" name="Ορθογώνιο 50"/>
              <p:cNvSpPr>
                <a:spLocks noRot="1" noChangeAspect="1" noMove="1" noResize="1" noEditPoints="1" noAdjustHandles="1" noChangeArrowheads="1" noChangeShapeType="1" noTextEdit="1"/>
              </p:cNvSpPr>
              <p:nvPr/>
            </p:nvSpPr>
            <p:spPr>
              <a:xfrm>
                <a:off x="1475656" y="620688"/>
                <a:ext cx="4608512" cy="1584176"/>
              </a:xfrm>
              <a:prstGeom prst="rect">
                <a:avLst/>
              </a:prstGeom>
              <a:blipFill rotWithShape="1">
                <a:blip r:embed="rId2"/>
                <a:stretch>
                  <a:fillRect b="-385"/>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39839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252520" cy="432048"/>
          </a:xfrm>
        </p:spPr>
        <p:txBody>
          <a:bodyPr>
            <a:noAutofit/>
          </a:bodyPr>
          <a:lstStyle/>
          <a:p>
            <a:r>
              <a:rPr lang="el-GR" sz="2000" b="1" dirty="0" smtClean="0">
                <a:solidFill>
                  <a:srgbClr val="FF0000"/>
                </a:solidFill>
                <a:latin typeface="Cambria" pitchFamily="18" charset="0"/>
              </a:rPr>
              <a:t>Δημοσιονομική Πολιτική και πολλαπλασιαστές απασχόλησης και προϊόντος</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323528" y="692696"/>
            <a:ext cx="8496944" cy="5832648"/>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endParaRPr lang="el-GR" dirty="0"/>
          </a:p>
        </p:txBody>
      </p:sp>
      <p:cxnSp>
        <p:nvCxnSpPr>
          <p:cNvPr id="7" name="Ευθεία γραμμή σύνδεσης 6"/>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331640" y="5509964"/>
            <a:ext cx="6264696" cy="72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08795" y="1773188"/>
            <a:ext cx="5567461" cy="37356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1331641" y="2920541"/>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331641" y="2204864"/>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419872" y="4072669"/>
            <a:ext cx="0" cy="1436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5540474" y="2708920"/>
            <a:ext cx="0" cy="27998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683568" y="4725144"/>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4" name="Ορθογώνιο 23"/>
          <p:cNvSpPr/>
          <p:nvPr/>
        </p:nvSpPr>
        <p:spPr>
          <a:xfrm>
            <a:off x="755576" y="3854444"/>
            <a:ext cx="553219" cy="2544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I+B</a:t>
            </a:r>
            <a:endParaRPr lang="el-GR" dirty="0">
              <a:latin typeface="Cambria" pitchFamily="18" charset="0"/>
            </a:endParaRPr>
          </a:p>
        </p:txBody>
      </p:sp>
      <p:sp>
        <p:nvSpPr>
          <p:cNvPr id="25" name="Ορθογώνιο 24"/>
          <p:cNvSpPr/>
          <p:nvPr/>
        </p:nvSpPr>
        <p:spPr>
          <a:xfrm>
            <a:off x="683568" y="126876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6" name="Ορθογώνιο 25"/>
          <p:cNvSpPr/>
          <p:nvPr/>
        </p:nvSpPr>
        <p:spPr>
          <a:xfrm>
            <a:off x="3131840" y="5733256"/>
            <a:ext cx="50405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7" name="Ορθογώνιο 26"/>
          <p:cNvSpPr/>
          <p:nvPr/>
        </p:nvSpPr>
        <p:spPr>
          <a:xfrm>
            <a:off x="5292080" y="5733256"/>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1338115" y="4063350"/>
            <a:ext cx="4208833" cy="910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308795" y="2672916"/>
            <a:ext cx="4199308"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755576" y="4108859"/>
            <a:ext cx="504056" cy="2562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1" name="Ορθογώνιο 40"/>
          <p:cNvSpPr/>
          <p:nvPr/>
        </p:nvSpPr>
        <p:spPr>
          <a:xfrm>
            <a:off x="611560" y="2672916"/>
            <a:ext cx="648072" cy="2476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Δεξιό άγκιστρο 41"/>
          <p:cNvSpPr/>
          <p:nvPr/>
        </p:nvSpPr>
        <p:spPr>
          <a:xfrm>
            <a:off x="5616116" y="2744924"/>
            <a:ext cx="324036" cy="132774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Αριστερό άγκιστρο 42"/>
          <p:cNvSpPr/>
          <p:nvPr/>
        </p:nvSpPr>
        <p:spPr>
          <a:xfrm>
            <a:off x="5292080" y="2708920"/>
            <a:ext cx="248394" cy="68407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Ορθογώνιο 43"/>
          <p:cNvSpPr/>
          <p:nvPr/>
        </p:nvSpPr>
        <p:spPr>
          <a:xfrm>
            <a:off x="6084168" y="3392996"/>
            <a:ext cx="504056" cy="4614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ΔΥ</a:t>
            </a:r>
            <a:endParaRPr lang="el-GR" dirty="0">
              <a:latin typeface="Cambria" pitchFamily="18" charset="0"/>
            </a:endParaRPr>
          </a:p>
        </p:txBody>
      </p:sp>
      <p:sp>
        <p:nvSpPr>
          <p:cNvPr id="45" name="Ορθογώνιο 44"/>
          <p:cNvSpPr/>
          <p:nvPr/>
        </p:nvSpPr>
        <p:spPr>
          <a:xfrm>
            <a:off x="4860031" y="3138766"/>
            <a:ext cx="556245" cy="2700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ΔΒ</a:t>
            </a:r>
            <a:endParaRPr lang="el-GR" sz="1600" dirty="0">
              <a:latin typeface="Cambria" pitchFamily="18" charset="0"/>
            </a:endParaRPr>
          </a:p>
        </p:txBody>
      </p:sp>
      <p:sp>
        <p:nvSpPr>
          <p:cNvPr id="46" name="Ορθογώνιο 45"/>
          <p:cNvSpPr/>
          <p:nvPr/>
        </p:nvSpPr>
        <p:spPr>
          <a:xfrm>
            <a:off x="6948264" y="2796728"/>
            <a:ext cx="1080120" cy="477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47" name="Ορθογώνιο 46"/>
          <p:cNvSpPr/>
          <p:nvPr/>
        </p:nvSpPr>
        <p:spPr>
          <a:xfrm>
            <a:off x="6336196" y="5733256"/>
            <a:ext cx="7560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LS</a:t>
            </a:r>
            <a:endParaRPr lang="el-GR" sz="1600" dirty="0">
              <a:latin typeface="Cambria" pitchFamily="18" charset="0"/>
            </a:endParaRPr>
          </a:p>
        </p:txBody>
      </p:sp>
      <p:sp>
        <p:nvSpPr>
          <p:cNvPr id="49" name="Ορθογώνιο 48"/>
          <p:cNvSpPr/>
          <p:nvPr/>
        </p:nvSpPr>
        <p:spPr>
          <a:xfrm>
            <a:off x="7236296" y="5661248"/>
            <a:ext cx="720080" cy="458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5" name="Ευθεία γραμμή σύνδεσης 4"/>
          <p:cNvCxnSpPr/>
          <p:nvPr/>
        </p:nvCxnSpPr>
        <p:spPr>
          <a:xfrm>
            <a:off x="6665726" y="530120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6948264" y="2060848"/>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AD=C+I+B</a:t>
            </a:r>
            <a:endParaRPr lang="el-GR" dirty="0">
              <a:latin typeface="Cambria" pitchFamily="18" charset="0"/>
            </a:endParaRPr>
          </a:p>
        </p:txBody>
      </p:sp>
      <p:sp>
        <p:nvSpPr>
          <p:cNvPr id="6" name="Ορθογώνιο 5"/>
          <p:cNvSpPr/>
          <p:nvPr/>
        </p:nvSpPr>
        <p:spPr>
          <a:xfrm>
            <a:off x="6948264" y="1556792"/>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AS=Y=y N</a:t>
            </a:r>
            <a:endParaRPr lang="el-GR" dirty="0">
              <a:latin typeface="Cambria" pitchFamily="18" charset="0"/>
            </a:endParaRPr>
          </a:p>
        </p:txBody>
      </p:sp>
    </p:spTree>
    <p:extLst>
      <p:ext uri="{BB962C8B-B14F-4D97-AF65-F5344CB8AC3E}">
        <p14:creationId xmlns:p14="http://schemas.microsoft.com/office/powerpoint/2010/main" val="81711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Autofit/>
          </a:bodyPr>
          <a:lstStyle/>
          <a:p>
            <a:r>
              <a:rPr lang="el-GR" sz="3200" b="1" dirty="0" smtClean="0">
                <a:solidFill>
                  <a:srgbClr val="FF0000"/>
                </a:solidFill>
                <a:latin typeface="Cambria" pitchFamily="18" charset="0"/>
              </a:rPr>
              <a:t>Η διαδικασία του πολλαπλασιαστή</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980728"/>
                <a:ext cx="8856984" cy="5688632"/>
              </a:xfrm>
            </p:spPr>
            <p:txBody>
              <a:bodyPr>
                <a:normAutofit lnSpcReduction="10000"/>
              </a:bodyPr>
              <a:lstStyle/>
              <a:p>
                <a:pPr marL="0" indent="0">
                  <a:buNone/>
                </a:pPr>
                <a:r>
                  <a:rPr lang="el-GR" sz="2400" dirty="0" smtClean="0">
                    <a:latin typeface="Cambria" pitchFamily="18" charset="0"/>
                  </a:rPr>
                  <a:t>Β  = $1εκ ---</a:t>
                </a:r>
                <a:r>
                  <a:rPr lang="el-GR" sz="2400" dirty="0" smtClean="0">
                    <a:latin typeface="Cambria" pitchFamily="18" charset="0"/>
                    <a:sym typeface="Wingdings" pitchFamily="2" charset="2"/>
                  </a:rPr>
                  <a:t>  Ν    </a:t>
                </a:r>
                <a:r>
                  <a:rPr lang="el-GR" sz="1800" dirty="0" smtClean="0">
                    <a:latin typeface="Cambria" pitchFamily="18" charset="0"/>
                    <a:sym typeface="Wingdings" pitchFamily="2" charset="2"/>
                  </a:rPr>
                  <a:t>(</a:t>
                </a:r>
                <a14:m>
                  <m:oMath xmlns:m="http://schemas.openxmlformats.org/officeDocument/2006/math">
                    <m:f>
                      <m:fPr>
                        <m:ctrlPr>
                          <a:rPr lang="el-GR" sz="1800" i="1" smtClean="0">
                            <a:latin typeface="Cambria Math"/>
                            <a:sym typeface="Wingdings" pitchFamily="2" charset="2"/>
                          </a:rPr>
                        </m:ctrlPr>
                      </m:fPr>
                      <m:num>
                        <m:r>
                          <a:rPr lang="en-US" sz="1800" b="0" i="1" smtClean="0">
                            <a:latin typeface="Cambria Math"/>
                            <a:sym typeface="Wingdings" pitchFamily="2" charset="2"/>
                          </a:rPr>
                          <m:t>$1</m:t>
                        </m:r>
                        <m:r>
                          <a:rPr lang="el-GR" sz="1800" b="0" i="1" smtClean="0">
                            <a:latin typeface="Cambria Math"/>
                            <a:sym typeface="Wingdings" pitchFamily="2" charset="2"/>
                          </a:rPr>
                          <m:t>𝜀𝜅</m:t>
                        </m:r>
                      </m:num>
                      <m:den>
                        <m:r>
                          <a:rPr lang="el-GR" sz="1800" b="0" i="1" smtClean="0">
                            <a:latin typeface="Cambria Math"/>
                            <a:sym typeface="Wingdings" pitchFamily="2" charset="2"/>
                          </a:rPr>
                          <m:t>25$/</m:t>
                        </m:r>
                        <m:r>
                          <a:rPr lang="en-US" sz="1800" b="0" i="1" smtClean="0">
                            <a:latin typeface="Cambria Math"/>
                            <a:sym typeface="Wingdings" pitchFamily="2" charset="2"/>
                          </a:rPr>
                          <m:t>h𝑟</m:t>
                        </m:r>
                      </m:den>
                    </m:f>
                    <m:r>
                      <a:rPr lang="en-US" sz="1800" b="0" i="1" smtClean="0">
                        <a:latin typeface="Cambria Math"/>
                        <a:sym typeface="Wingdings" pitchFamily="2" charset="2"/>
                      </a:rPr>
                      <m:t>=</m:t>
                    </m:r>
                    <m:r>
                      <a:rPr lang="en-US" sz="1800" b="1" i="1" smtClean="0">
                        <a:solidFill>
                          <a:srgbClr val="FF0000"/>
                        </a:solidFill>
                        <a:latin typeface="Cambria Math"/>
                        <a:sym typeface="Wingdings" pitchFamily="2" charset="2"/>
                      </a:rPr>
                      <m:t>𝟒𝟎</m:t>
                    </m:r>
                    <m:r>
                      <a:rPr lang="en-US" sz="1800" b="1" i="1" smtClean="0">
                        <a:solidFill>
                          <a:srgbClr val="FF0000"/>
                        </a:solidFill>
                        <a:latin typeface="Cambria Math"/>
                        <a:sym typeface="Wingdings" pitchFamily="2" charset="2"/>
                      </a:rPr>
                      <m:t>.</m:t>
                    </m:r>
                    <m:r>
                      <a:rPr lang="en-US" sz="1800" b="1" i="1" smtClean="0">
                        <a:solidFill>
                          <a:srgbClr val="FF0000"/>
                        </a:solidFill>
                        <a:latin typeface="Cambria Math"/>
                        <a:sym typeface="Wingdings" pitchFamily="2" charset="2"/>
                      </a:rPr>
                      <m:t>𝟎𝟎𝟎</m:t>
                    </m:r>
                    <m:r>
                      <a:rPr lang="en-US" sz="1800" b="1" i="1" smtClean="0">
                        <a:solidFill>
                          <a:srgbClr val="FF0000"/>
                        </a:solidFill>
                        <a:latin typeface="Cambria Math"/>
                        <a:sym typeface="Wingdings" pitchFamily="2" charset="2"/>
                      </a:rPr>
                      <m:t>𝒉𝒓𝒔</m:t>
                    </m:r>
                    <m:r>
                      <a:rPr lang="en-US" sz="1800" b="0" i="1" smtClean="0">
                        <a:latin typeface="Cambria Math"/>
                        <a:sym typeface="Wingdings" pitchFamily="2" charset="2"/>
                      </a:rPr>
                      <m:t>)</m:t>
                    </m:r>
                  </m:oMath>
                </a14:m>
                <a:r>
                  <a:rPr lang="en-US" sz="1800" dirty="0" smtClean="0">
                    <a:latin typeface="Cambria" pitchFamily="18" charset="0"/>
                    <a:sym typeface="Wingdings" pitchFamily="2" charset="2"/>
                  </a:rPr>
                  <a:t>- </a:t>
                </a:r>
                <a:r>
                  <a:rPr lang="el-GR" sz="1800" dirty="0" smtClean="0">
                    <a:latin typeface="Cambria" pitchFamily="18" charset="0"/>
                    <a:sym typeface="Wingdings" pitchFamily="2" charset="2"/>
                  </a:rPr>
                  <a:t>        </a:t>
                </a:r>
                <a:r>
                  <a:rPr lang="en-US" sz="1800" dirty="0" smtClean="0">
                    <a:latin typeface="Cambria" pitchFamily="18" charset="0"/>
                    <a:sym typeface="Wingdings" pitchFamily="2" charset="2"/>
                  </a:rPr>
                  <a:t>Y   </a:t>
                </a:r>
                <a:r>
                  <a:rPr lang="el-GR" sz="1800" dirty="0" smtClean="0">
                    <a:latin typeface="Cambria" pitchFamily="18" charset="0"/>
                    <a:sym typeface="Wingdings" pitchFamily="2" charset="2"/>
                  </a:rPr>
                  <a:t>(</a:t>
                </a:r>
                <a:r>
                  <a:rPr lang="en-US" sz="1800" dirty="0" smtClean="0">
                    <a:latin typeface="Cambria" pitchFamily="18" charset="0"/>
                    <a:sym typeface="Wingdings" pitchFamily="2" charset="2"/>
                  </a:rPr>
                  <a:t>$1 </a:t>
                </a:r>
                <a:r>
                  <a:rPr lang="el-GR" sz="1800" dirty="0" smtClean="0">
                    <a:latin typeface="Cambria" pitchFamily="18" charset="0"/>
                    <a:sym typeface="Wingdings" pitchFamily="2" charset="2"/>
                  </a:rPr>
                  <a:t>εκ.)----</a:t>
                </a:r>
                <a:endParaRPr lang="en-US" sz="1800" dirty="0" smtClean="0">
                  <a:latin typeface="Cambria" pitchFamily="18" charset="0"/>
                  <a:sym typeface="Wingdings" pitchFamily="2" charset="2"/>
                </a:endParaRP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)-570</a:t>
                </a:r>
                <a:r>
                  <a:rPr lang="el-GR" sz="2000" dirty="0" smtClean="0">
                    <a:latin typeface="Cambria" pitchFamily="18" charset="0"/>
                    <a:sym typeface="Wingdings" pitchFamily="2" charset="2"/>
                  </a:rPr>
                  <a:t>.</a:t>
                </a:r>
                <a:r>
                  <a:rPr lang="en-US" sz="2000" dirty="0" smtClean="0">
                    <a:latin typeface="Cambria" pitchFamily="18" charset="0"/>
                    <a:sym typeface="Wingdings" pitchFamily="2" charset="2"/>
                  </a:rPr>
                  <a:t>000</a:t>
                </a:r>
                <a:r>
                  <a:rPr lang="el-GR" sz="2000" dirty="0" smtClean="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570000</m:t>
                        </m:r>
                      </m:num>
                      <m:den>
                        <m:r>
                          <a:rPr lang="el-GR" sz="2000" i="1">
                            <a:latin typeface="Cambria Math"/>
                            <a:sym typeface="Wingdings" pitchFamily="2" charset="2"/>
                          </a:rPr>
                          <m:t>25$/</m:t>
                        </m:r>
                        <m:r>
                          <a:rPr lang="en-US" sz="2000" i="1">
                            <a:latin typeface="Cambria Math"/>
                            <a:sym typeface="Wingdings" pitchFamily="2" charset="2"/>
                          </a:rPr>
                          <m:t>h𝑟</m:t>
                        </m:r>
                      </m:den>
                    </m:f>
                    <m:r>
                      <a:rPr lang="el-GR" sz="2000" b="0" i="1" smtClean="0">
                        <a:latin typeface="Cambria Math"/>
                        <a:sym typeface="Wingdings" pitchFamily="2" charset="2"/>
                      </a:rPr>
                      <m:t>=22.800</m:t>
                    </m:r>
                    <m:r>
                      <a:rPr lang="en-US" sz="2000" i="1">
                        <a:latin typeface="Cambria Math"/>
                        <a:sym typeface="Wingdings" pitchFamily="2" charset="2"/>
                      </a:rPr>
                      <m:t>h𝑟𝑠</m:t>
                    </m:r>
                    <m:r>
                      <a:rPr lang="el-GR" sz="2000" b="0" i="1" smtClean="0">
                        <a:latin typeface="Cambria Math"/>
                        <a:sym typeface="Wingdings" pitchFamily="2" charset="2"/>
                      </a:rPr>
                      <m:t>)</m:t>
                    </m:r>
                  </m:oMath>
                </a14:m>
                <a:r>
                  <a:rPr lang="el-GR" sz="2000" dirty="0" err="1" smtClean="0">
                    <a:latin typeface="Cambria" pitchFamily="18" charset="0"/>
                    <a:sym typeface="Wingdings" pitchFamily="2" charset="2"/>
                  </a:rPr>
                  <a:t>Υ</a:t>
                </a:r>
                <a:r>
                  <a:rPr lang="el-GR" sz="2000" dirty="0" smtClean="0">
                    <a:latin typeface="Cambria" pitchFamily="18" charset="0"/>
                    <a:sym typeface="Wingdings" pitchFamily="2" charset="2"/>
                  </a:rPr>
                  <a:t>   (570.000)</a:t>
                </a: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a:latin typeface="Cambria" pitchFamily="18" charset="0"/>
                    <a:sym typeface="Wingdings" pitchFamily="2" charset="2"/>
                  </a:rPr>
                  <a:t>(=</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 Ν  </a:t>
                </a:r>
                <a:r>
                  <a:rPr lang="el-GR" sz="2000" dirty="0" smtClean="0">
                    <a:latin typeface="Cambria" pitchFamily="18" charset="0"/>
                    <a:sym typeface="Wingdings" pitchFamily="2" charset="2"/>
                  </a:rPr>
                  <a:t> </a:t>
                </a:r>
                <a:r>
                  <a:rPr lang="el-GR" sz="2000" dirty="0">
                    <a:latin typeface="Cambria" pitchFamily="18" charset="0"/>
                    <a:sym typeface="Wingdings" pitchFamily="2" charset="2"/>
                  </a:rPr>
                  <a:t>(</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3249</m:t>
                        </m:r>
                        <m:r>
                          <a:rPr lang="el-GR" sz="2000" i="1">
                            <a:latin typeface="Cambria Math"/>
                            <a:sym typeface="Wingdings" pitchFamily="2" charset="2"/>
                          </a:rPr>
                          <m:t>00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1</m:t>
                    </m:r>
                    <m:r>
                      <a:rPr lang="el-GR" sz="2000" i="1">
                        <a:latin typeface="Cambria Math"/>
                        <a:sym typeface="Wingdings" pitchFamily="2" charset="2"/>
                      </a:rPr>
                      <m:t>2.</m:t>
                    </m:r>
                    <m:r>
                      <a:rPr lang="el-GR" sz="2000" b="0" i="1" smtClean="0">
                        <a:latin typeface="Cambria Math"/>
                        <a:sym typeface="Wingdings" pitchFamily="2" charset="2"/>
                      </a:rPr>
                      <m:t>996</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185.193-</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185.193</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7</m:t>
                    </m:r>
                    <m:r>
                      <a:rPr lang="el-GR" sz="2000" i="1">
                        <a:latin typeface="Cambria Math"/>
                        <a:sym typeface="Wingdings" pitchFamily="2" charset="2"/>
                      </a:rPr>
                      <m:t>.</m:t>
                    </m:r>
                    <m:r>
                      <a:rPr lang="el-GR" sz="2000" b="0" i="1" smtClean="0">
                        <a:latin typeface="Cambria Math"/>
                        <a:sym typeface="Wingdings" pitchFamily="2" charset="2"/>
                      </a:rPr>
                      <m:t>407</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(185.193)</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l-GR" sz="2000" dirty="0" smtClean="0">
                    <a:latin typeface="Cambria" pitchFamily="18" charset="0"/>
                    <a:sym typeface="Wingdings" pitchFamily="2" charset="2"/>
                  </a:rPr>
                  <a:t>105.560-</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i="1">
                            <a:latin typeface="Cambria Math"/>
                            <a:sym typeface="Wingdings" pitchFamily="2" charset="2"/>
                          </a:rPr>
                          <m:t>1</m:t>
                        </m:r>
                        <m:r>
                          <a:rPr lang="el-GR" sz="2000" b="0" i="1" smtClean="0">
                            <a:latin typeface="Cambria Math"/>
                            <a:sym typeface="Wingdings" pitchFamily="2" charset="2"/>
                          </a:rPr>
                          <m:t>05</m:t>
                        </m:r>
                        <m:r>
                          <a:rPr lang="el-GR" sz="2000" i="1">
                            <a:latin typeface="Cambria Math"/>
                            <a:sym typeface="Wingdings" pitchFamily="2" charset="2"/>
                          </a:rPr>
                          <m:t>.</m:t>
                        </m:r>
                        <m:r>
                          <a:rPr lang="el-GR" sz="2000" b="0" i="1" smtClean="0">
                            <a:latin typeface="Cambria Math"/>
                            <a:sym typeface="Wingdings" pitchFamily="2" charset="2"/>
                          </a:rPr>
                          <m:t>560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4</m:t>
                    </m:r>
                    <m:r>
                      <a:rPr lang="el-GR" sz="2000" i="1">
                        <a:latin typeface="Cambria Math"/>
                        <a:sym typeface="Wingdings" pitchFamily="2" charset="2"/>
                      </a:rPr>
                      <m:t>.</m:t>
                    </m:r>
                    <m:r>
                      <a:rPr lang="el-GR" sz="2000" b="0" i="1" smtClean="0">
                        <a:latin typeface="Cambria Math"/>
                        <a:sym typeface="Wingdings" pitchFamily="2" charset="2"/>
                      </a:rPr>
                      <m:t>222</m:t>
                    </m:r>
                    <m:r>
                      <a:rPr lang="el-GR" sz="2000" i="1">
                        <a:latin typeface="Cambria Math"/>
                        <a:sym typeface="Wingdings" pitchFamily="2" charset="2"/>
                      </a:rPr>
                      <m:t>4</m:t>
                    </m:r>
                    <m:r>
                      <a:rPr lang="el-GR" sz="2000" b="0" i="1" smtClean="0">
                        <a:latin typeface="Cambria Math"/>
                        <a:sym typeface="Wingdings" pitchFamily="2" charset="2"/>
                      </a:rPr>
                      <m:t>,</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smtClean="0">
                    <a:latin typeface="Cambria" pitchFamily="18" charset="0"/>
                    <a:sym typeface="Wingdings" pitchFamily="2" charset="2"/>
                  </a:rPr>
                  <a:t> Υ  </a:t>
                </a:r>
                <a:r>
                  <a:rPr lang="el-GR" sz="2000" dirty="0">
                    <a:latin typeface="Cambria" pitchFamily="18" charset="0"/>
                    <a:sym typeface="Wingdings" pitchFamily="2" charset="2"/>
                  </a:rPr>
                  <a:t>(</a:t>
                </a:r>
                <a:r>
                  <a:rPr lang="el-GR" sz="2000" dirty="0" smtClean="0">
                    <a:latin typeface="Cambria" pitchFamily="18" charset="0"/>
                    <a:sym typeface="Wingdings" pitchFamily="2" charset="2"/>
                  </a:rPr>
                  <a:t>105.560)</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60.169,21-</a:t>
                </a:r>
                <a:r>
                  <a:rPr lang="el-GR" sz="2000" dirty="0">
                    <a:latin typeface="Cambria" pitchFamily="18" charset="0"/>
                    <a:sym typeface="Wingdings" pitchFamily="2" charset="2"/>
                  </a:rPr>
                  <a:t> Ν   (</a:t>
                </a:r>
                <a14:m>
                  <m:oMath xmlns:m="http://schemas.openxmlformats.org/officeDocument/2006/math">
                    <m:f>
                      <m:fPr>
                        <m:ctrlPr>
                          <a:rPr lang="el-GR" sz="1800" i="1">
                            <a:latin typeface="Cambria Math"/>
                            <a:sym typeface="Wingdings" pitchFamily="2" charset="2"/>
                          </a:rPr>
                        </m:ctrlPr>
                      </m:fPr>
                      <m:num>
                        <m:r>
                          <a:rPr lang="en-US" sz="1800" i="1">
                            <a:latin typeface="Cambria Math"/>
                            <a:sym typeface="Wingdings" pitchFamily="2" charset="2"/>
                          </a:rPr>
                          <m:t>$</m:t>
                        </m:r>
                        <m:r>
                          <m:rPr>
                            <m:nor/>
                          </m:rPr>
                          <a:rPr lang="el-GR" sz="1800" dirty="0">
                            <a:latin typeface="Cambria Math" pitchFamily="18" charset="0"/>
                            <a:ea typeface="Cambria Math" pitchFamily="18" charset="0"/>
                            <a:sym typeface="Wingdings" pitchFamily="2" charset="2"/>
                          </a:rPr>
                          <m:t>60.169,21</m:t>
                        </m:r>
                      </m:num>
                      <m:den>
                        <m:r>
                          <a:rPr lang="el-GR" sz="1800" i="1">
                            <a:latin typeface="Cambria Math"/>
                            <a:sym typeface="Wingdings" pitchFamily="2" charset="2"/>
                          </a:rPr>
                          <m:t>25$/</m:t>
                        </m:r>
                        <m:r>
                          <a:rPr lang="en-US" sz="1800" i="1">
                            <a:latin typeface="Cambria Math"/>
                            <a:sym typeface="Wingdings" pitchFamily="2" charset="2"/>
                          </a:rPr>
                          <m:t>h𝑟</m:t>
                        </m:r>
                      </m:den>
                    </m:f>
                    <m:r>
                      <a:rPr lang="en-US" sz="1800" i="1">
                        <a:latin typeface="Cambria Math"/>
                        <a:sym typeface="Wingdings" pitchFamily="2" charset="2"/>
                      </a:rPr>
                      <m:t>=</m:t>
                    </m:r>
                    <m:r>
                      <a:rPr lang="el-GR" sz="1800" b="0" i="1" smtClean="0">
                        <a:latin typeface="Cambria Math"/>
                        <a:sym typeface="Wingdings" pitchFamily="2" charset="2"/>
                      </a:rPr>
                      <m:t>2406,8</m:t>
                    </m:r>
                    <m:r>
                      <a:rPr lang="en-US" sz="1800" i="1">
                        <a:latin typeface="Cambria Math"/>
                        <a:sym typeface="Wingdings" pitchFamily="2" charset="2"/>
                      </a:rPr>
                      <m:t>h𝑟𝑠</m:t>
                    </m:r>
                    <m:r>
                      <a:rPr lang="el-GR" sz="1800" i="1">
                        <a:latin typeface="Cambria Math"/>
                        <a:sym typeface="Wingdings" pitchFamily="2" charset="2"/>
                      </a:rPr>
                      <m:t>)</m:t>
                    </m:r>
                  </m:oMath>
                </a14:m>
                <a:r>
                  <a:rPr lang="el-GR" sz="2000" dirty="0" smtClean="0">
                    <a:latin typeface="Cambria" pitchFamily="18" charset="0"/>
                    <a:sym typeface="Wingdings" pitchFamily="2" charset="2"/>
                  </a:rPr>
                  <a:t> Υ  (60.169,21)</a:t>
                </a:r>
                <a:endParaRPr lang="el-GR" sz="2000" dirty="0">
                  <a:latin typeface="Cambria" pitchFamily="18" charset="0"/>
                </a:endParaRPr>
              </a:p>
              <a:p>
                <a:pPr marL="0" indent="0">
                  <a:buNone/>
                </a:pPr>
                <a:r>
                  <a:rPr lang="el-GR" sz="2800" dirty="0" smtClean="0">
                    <a:solidFill>
                      <a:srgbClr val="FF0000"/>
                    </a:solidFill>
                    <a:latin typeface="Cambria" pitchFamily="18" charset="0"/>
                  </a:rPr>
                  <a:t>               .</a:t>
                </a:r>
                <a:r>
                  <a:rPr lang="el-GR" sz="2000" dirty="0" smtClean="0">
                    <a:solidFill>
                      <a:srgbClr val="FF0000"/>
                    </a:solidFill>
                    <a:latin typeface="Cambria" pitchFamily="18" charset="0"/>
                  </a:rPr>
                  <a:t>				.    	            .</a:t>
                </a:r>
              </a:p>
              <a:p>
                <a:pPr marL="0" indent="0">
                  <a:buNone/>
                </a:pPr>
                <a:r>
                  <a:rPr lang="el-GR" sz="2000" dirty="0" smtClean="0">
                    <a:solidFill>
                      <a:srgbClr val="FF0000"/>
                    </a:solidFill>
                    <a:latin typeface="Cambria" pitchFamily="18" charset="0"/>
                  </a:rPr>
                  <a:t>                     .				.	            .</a:t>
                </a:r>
              </a:p>
              <a:p>
                <a:pPr marL="0" indent="0">
                  <a:buNone/>
                </a:pPr>
                <a:r>
                  <a:rPr lang="el-GR" sz="2400" dirty="0" smtClean="0">
                    <a:latin typeface="Cambria" pitchFamily="18" charset="0"/>
                  </a:rPr>
                  <a:t>-----------------------------------------------------------------------------------</a:t>
                </a:r>
              </a:p>
              <a:p>
                <a:pPr marL="0" indent="0">
                  <a:buNone/>
                </a:pPr>
                <a:r>
                  <a:rPr lang="en-US" sz="2400" dirty="0" smtClean="0">
                    <a:latin typeface="Cambria" pitchFamily="18" charset="0"/>
                  </a:rPr>
                  <a:t>    </a:t>
                </a:r>
                <a:r>
                  <a:rPr lang="el-GR" sz="2400" dirty="0" smtClean="0">
                    <a:latin typeface="Cambria" pitchFamily="18" charset="0"/>
                  </a:rPr>
                  <a:t>Δ</a:t>
                </a:r>
                <a:r>
                  <a:rPr lang="en-US" sz="2400" dirty="0" smtClean="0">
                    <a:latin typeface="Cambria" pitchFamily="18" charset="0"/>
                  </a:rPr>
                  <a:t>C =   $1.325.581	</a:t>
                </a:r>
                <a:r>
                  <a:rPr lang="el-GR" sz="2400" dirty="0" smtClean="0">
                    <a:latin typeface="Cambria" pitchFamily="18" charset="0"/>
                  </a:rPr>
                  <a:t>ΔΝ</a:t>
                </a:r>
                <a:r>
                  <a:rPr lang="en-US" sz="2400" dirty="0" smtClean="0">
                    <a:latin typeface="Cambria" pitchFamily="18" charset="0"/>
                  </a:rPr>
                  <a:t> </a:t>
                </a:r>
                <a:r>
                  <a:rPr lang="el-GR" sz="2400" dirty="0" smtClean="0">
                    <a:latin typeface="Cambria" pitchFamily="18" charset="0"/>
                  </a:rPr>
                  <a:t>=</a:t>
                </a:r>
                <a14:m>
                  <m:oMath xmlns:m="http://schemas.openxmlformats.org/officeDocument/2006/math">
                    <m:r>
                      <a:rPr lang="en-US" sz="2400" b="0" i="0" smtClean="0">
                        <a:latin typeface="Cambria Math"/>
                      </a:rPr>
                      <m:t> </m:t>
                    </m:r>
                    <m:r>
                      <a:rPr lang="en-US" sz="2400" b="1" i="1" smtClean="0">
                        <a:solidFill>
                          <a:srgbClr val="FF0000"/>
                        </a:solidFill>
                        <a:latin typeface="Cambria Math"/>
                      </a:rPr>
                      <m:t>𝟗𝟑</m:t>
                    </m:r>
                    <m:r>
                      <a:rPr lang="en-US" sz="2400" b="1" i="1" smtClean="0">
                        <a:solidFill>
                          <a:srgbClr val="FF0000"/>
                        </a:solidFill>
                        <a:latin typeface="Cambria Math"/>
                      </a:rPr>
                      <m:t>.</m:t>
                    </m:r>
                    <m:r>
                      <a:rPr lang="en-US" sz="2400" b="1" i="1" smtClean="0">
                        <a:solidFill>
                          <a:srgbClr val="FF0000"/>
                        </a:solidFill>
                        <a:latin typeface="Cambria Math"/>
                      </a:rPr>
                      <m:t>𝟎𝟐𝟑</m:t>
                    </m:r>
                    <m:r>
                      <a:rPr lang="en-US" sz="2400" b="1" i="1" smtClean="0">
                        <a:solidFill>
                          <a:srgbClr val="FF0000"/>
                        </a:solidFill>
                        <a:latin typeface="Cambria Math"/>
                      </a:rPr>
                      <m:t>,</m:t>
                    </m:r>
                    <m:r>
                      <a:rPr lang="en-US" sz="2400" b="1" i="1" smtClean="0">
                        <a:solidFill>
                          <a:srgbClr val="FF0000"/>
                        </a:solidFill>
                        <a:latin typeface="Cambria Math"/>
                      </a:rPr>
                      <m:t>𝟐𝟔</m:t>
                    </m:r>
                    <m:r>
                      <a:rPr lang="en-US" sz="2400" b="1" i="1" smtClean="0">
                        <a:solidFill>
                          <a:srgbClr val="FF0000"/>
                        </a:solidFill>
                        <a:latin typeface="Cambria Math"/>
                      </a:rPr>
                      <m:t>𝒉𝒓𝒔</m:t>
                    </m:r>
                  </m:oMath>
                </a14:m>
                <a:r>
                  <a:rPr lang="en-US" sz="2400" b="1" dirty="0" smtClean="0">
                    <a:solidFill>
                      <a:srgbClr val="FF0000"/>
                    </a:solidFill>
                    <a:latin typeface="Cambria" pitchFamily="18" charset="0"/>
                  </a:rPr>
                  <a:t>         </a:t>
                </a:r>
                <a:r>
                  <a:rPr lang="el-GR" sz="2400" dirty="0" smtClean="0">
                    <a:latin typeface="Cambria" pitchFamily="18" charset="0"/>
                  </a:rPr>
                  <a:t>ΔΥ=</a:t>
                </a:r>
                <a:r>
                  <a:rPr lang="en-US" sz="2400" dirty="0" smtClean="0">
                    <a:latin typeface="Cambria" pitchFamily="18" charset="0"/>
                  </a:rPr>
                  <a:t> </a:t>
                </a:r>
                <a14:m>
                  <m:oMath xmlns:m="http://schemas.openxmlformats.org/officeDocument/2006/math">
                    <m:r>
                      <a:rPr lang="el-GR" sz="2400" smtClean="0">
                        <a:latin typeface="Cambria Math"/>
                      </a:rPr>
                      <m:t>$</m:t>
                    </m:r>
                    <m:r>
                      <a:rPr lang="el-GR" sz="2400">
                        <a:latin typeface="Cambria Math"/>
                      </a:rPr>
                      <m:t>2,32</m:t>
                    </m:r>
                    <m:r>
                      <m:rPr>
                        <m:sty m:val="p"/>
                      </m:rPr>
                      <a:rPr lang="el-GR" sz="2400">
                        <a:latin typeface="Cambria Math"/>
                      </a:rPr>
                      <m:t>εκ</m:t>
                    </m:r>
                    <m:r>
                      <a:rPr lang="el-GR" sz="2400">
                        <a:latin typeface="Cambria Math"/>
                      </a:rPr>
                      <m:t>.</m:t>
                    </m:r>
                  </m:oMath>
                </a14:m>
                <a:r>
                  <a:rPr lang="en-US" sz="2400" dirty="0">
                    <a:latin typeface="Cambria" pitchFamily="18" charset="0"/>
                  </a:rPr>
                  <a:t> </a:t>
                </a:r>
              </a:p>
              <a:p>
                <a:pPr marL="0" indent="0">
                  <a:buNone/>
                </a:pPr>
                <a:r>
                  <a:rPr lang="el-GR" sz="2400" dirty="0" smtClean="0">
                    <a:latin typeface="Cambria" pitchFamily="18" charset="0"/>
                  </a:rPr>
                  <a:t>Η έννοια του πολλαπλασιαστή απασχόλησης: 40.000 </a:t>
                </a:r>
                <a:r>
                  <a:rPr lang="en-US" sz="2400" dirty="0" err="1" smtClean="0">
                    <a:latin typeface="Cambria" pitchFamily="18" charset="0"/>
                  </a:rPr>
                  <a:t>hrs</a:t>
                </a:r>
                <a:r>
                  <a:rPr lang="en-US" sz="2400" dirty="0" smtClean="0">
                    <a:latin typeface="Cambria" pitchFamily="18" charset="0"/>
                  </a:rPr>
                  <a:t> </a:t>
                </a:r>
                <a:r>
                  <a:rPr lang="el-GR" sz="2400" dirty="0" smtClean="0">
                    <a:latin typeface="Cambria" pitchFamily="18" charset="0"/>
                  </a:rPr>
                  <a:t>η αρχική αύξηση, 93.023</a:t>
                </a:r>
                <a:r>
                  <a:rPr lang="en-US" sz="2400" dirty="0" smtClean="0">
                    <a:latin typeface="Cambria" pitchFamily="18" charset="0"/>
                  </a:rPr>
                  <a:t> </a:t>
                </a:r>
                <a:r>
                  <a:rPr lang="en-US" sz="2400" dirty="0" err="1" smtClean="0">
                    <a:latin typeface="Cambria" pitchFamily="18" charset="0"/>
                  </a:rPr>
                  <a:t>hrs</a:t>
                </a:r>
                <a:r>
                  <a:rPr lang="el-GR" sz="2400" dirty="0" smtClean="0">
                    <a:latin typeface="Cambria" pitchFamily="18" charset="0"/>
                  </a:rPr>
                  <a:t> η συνολική αύξηση.</a:t>
                </a:r>
                <a:endParaRPr lang="en-US" sz="2400" dirty="0">
                  <a:latin typeface="Cambria" pitchFamily="18" charset="0"/>
                </a:endParaRPr>
              </a:p>
              <a:p>
                <a:pPr marL="0" indent="0">
                  <a:buNone/>
                </a:pP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980728"/>
                <a:ext cx="8856984" cy="5688632"/>
              </a:xfrm>
              <a:blipFill rotWithShape="1">
                <a:blip r:embed="rId2"/>
                <a:stretch>
                  <a:fillRect l="-1032" t="-1501" r="-1101"/>
                </a:stretch>
              </a:blipFill>
            </p:spPr>
            <p:txBody>
              <a:bodyPr/>
              <a:lstStyle/>
              <a:p>
                <a:r>
                  <a:rPr lang="el-GR">
                    <a:noFill/>
                  </a:rPr>
                  <a:t> </a:t>
                </a:r>
              </a:p>
            </p:txBody>
          </p:sp>
        </mc:Fallback>
      </mc:AlternateContent>
      <p:cxnSp>
        <p:nvCxnSpPr>
          <p:cNvPr id="5" name="Ευθύγραμμο βέλος σύνδεσης 4"/>
          <p:cNvCxnSpPr/>
          <p:nvPr/>
        </p:nvCxnSpPr>
        <p:spPr>
          <a:xfrm flipV="1">
            <a:off x="2555776"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467544" y="1556792"/>
            <a:ext cx="123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5868144" y="103126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275856"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6228184"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467544" y="2132856"/>
            <a:ext cx="0" cy="3577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3218942" y="2058592"/>
            <a:ext cx="1749" cy="362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6197302" y="205859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479848" y="2628925"/>
            <a:ext cx="0" cy="368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3220691" y="25649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6105822" y="259310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67544" y="3117751"/>
            <a:ext cx="26246" cy="3497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3217193" y="316917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6372200" y="307317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H="1" flipV="1">
            <a:off x="479848" y="3637384"/>
            <a:ext cx="13942" cy="3676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3419872" y="3651473"/>
            <a:ext cx="0" cy="3535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flipV="1">
            <a:off x="6347023" y="360520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506391"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1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12968" cy="6120680"/>
          </a:xfrm>
        </p:spPr>
        <p:txBody>
          <a:bodyPr>
            <a:normAutofit/>
          </a:bodyPr>
          <a:lstStyle/>
          <a:p>
            <a:pPr marL="0" indent="0">
              <a:buNone/>
            </a:pPr>
            <a:r>
              <a:rPr lang="el-GR" sz="2800" dirty="0" smtClean="0">
                <a:latin typeface="Cambria" pitchFamily="18" charset="0"/>
              </a:rPr>
              <a:t>Ι</a:t>
            </a:r>
            <a:r>
              <a:rPr lang="en-US" sz="2800" dirty="0" smtClean="0">
                <a:latin typeface="Cambria" pitchFamily="18" charset="0"/>
              </a:rPr>
              <a:t>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1εκ</a:t>
            </a:r>
          </a:p>
          <a:p>
            <a:pPr marL="0" indent="0">
              <a:buNone/>
            </a:pPr>
            <a:r>
              <a:rPr lang="el-GR" sz="2800" dirty="0" smtClean="0">
                <a:latin typeface="Cambria" pitchFamily="18" charset="0"/>
              </a:rPr>
              <a:t>Β</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a:t>
            </a:r>
            <a:r>
              <a:rPr lang="el-GR" sz="2800" dirty="0" smtClean="0">
                <a:latin typeface="Cambria" pitchFamily="18" charset="0"/>
              </a:rPr>
              <a:t>1εκ</a:t>
            </a:r>
          </a:p>
          <a:p>
            <a:pPr marL="0" indent="0">
              <a:buNone/>
            </a:pPr>
            <a:r>
              <a:rPr lang="en-US" sz="2800" dirty="0" smtClean="0">
                <a:latin typeface="Cambria" pitchFamily="18" charset="0"/>
              </a:rPr>
              <a:t>c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0,90</a:t>
            </a:r>
            <a:endParaRPr lang="en-US" sz="2800" dirty="0" smtClean="0">
              <a:latin typeface="Cambria" pitchFamily="18" charset="0"/>
            </a:endParaRPr>
          </a:p>
          <a:p>
            <a:pPr marL="0" indent="0">
              <a:buNone/>
            </a:pPr>
            <a:r>
              <a:rPr lang="en-US" sz="2800" dirty="0" smtClean="0">
                <a:latin typeface="Cambria" pitchFamily="18" charset="0"/>
              </a:rPr>
              <a:t>y = 30$/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w =20$/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N*=?</a:t>
            </a:r>
          </a:p>
          <a:p>
            <a:pPr marL="0" indent="0">
              <a:buNone/>
            </a:pPr>
            <a:r>
              <a:rPr lang="en-US" sz="2800" dirty="0" smtClean="0">
                <a:latin typeface="Cambria" pitchFamily="18" charset="0"/>
              </a:rPr>
              <a:t>Y*=?</a:t>
            </a:r>
          </a:p>
          <a:p>
            <a:pPr marL="0" indent="0">
              <a:buNone/>
            </a:pPr>
            <a:r>
              <a:rPr lang="en-US" sz="2800" dirty="0" smtClean="0">
                <a:latin typeface="Cambria" pitchFamily="18" charset="0"/>
              </a:rPr>
              <a:t>Multipliers=?</a:t>
            </a:r>
          </a:p>
          <a:p>
            <a:pPr marL="0" indent="0">
              <a:buNone/>
            </a:pPr>
            <a:r>
              <a:rPr lang="en-US" sz="2800" dirty="0" smtClean="0">
                <a:latin typeface="Cambria" pitchFamily="18" charset="0"/>
              </a:rPr>
              <a:t>LS=200.000hrs </a:t>
            </a:r>
          </a:p>
          <a:p>
            <a:pPr marL="0" indent="0">
              <a:buNone/>
            </a:pPr>
            <a:r>
              <a:rPr lang="en-US" sz="2800" dirty="0" smtClean="0">
                <a:latin typeface="Cambria" pitchFamily="18" charset="0"/>
              </a:rPr>
              <a:t>Unemployment Rate=?</a:t>
            </a:r>
          </a:p>
          <a:p>
            <a:pPr marL="0" indent="0">
              <a:buNone/>
            </a:pPr>
            <a:r>
              <a:rPr lang="el-GR" sz="2800" dirty="0" smtClean="0">
                <a:latin typeface="Cambria" pitchFamily="18" charset="0"/>
              </a:rPr>
              <a:t>ΔΒ </a:t>
            </a:r>
            <a:r>
              <a:rPr lang="en-US" sz="2800" dirty="0" smtClean="0">
                <a:latin typeface="Cambria" pitchFamily="18" charset="0"/>
              </a:rPr>
              <a:t>for full employment?</a:t>
            </a:r>
            <a:endParaRPr lang="el-GR" sz="28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2555776" y="620688"/>
                <a:ext cx="6348139" cy="4536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a:t>
                </a:r>
                <a14:m>
                  <m:oMath xmlns:m="http://schemas.openxmlformats.org/officeDocument/2006/math">
                    <m:f>
                      <m:fPr>
                        <m:ctrlPr>
                          <a:rPr lang="en-US" sz="2000" i="1" smtClean="0">
                            <a:latin typeface="Cambria Math"/>
                          </a:rPr>
                        </m:ctrlPr>
                      </m:fPr>
                      <m:num>
                        <m:r>
                          <a:rPr lang="en-US" sz="2000" b="0" i="1" smtClean="0">
                            <a:latin typeface="Cambria Math"/>
                          </a:rPr>
                          <m:t>𝐼</m:t>
                        </m:r>
                        <m:r>
                          <a:rPr lang="en-US" sz="2000" b="0" i="1" smtClean="0">
                            <a:latin typeface="Cambria Math"/>
                          </a:rPr>
                          <m:t>+</m:t>
                        </m:r>
                        <m:r>
                          <a:rPr lang="en-US" sz="2000" b="0" i="1" smtClean="0">
                            <a:latin typeface="Cambria Math"/>
                          </a:rPr>
                          <m:t>𝐵</m:t>
                        </m:r>
                      </m:num>
                      <m:den>
                        <m:r>
                          <a:rPr lang="en-US" sz="2000" b="0" i="1" smtClean="0">
                            <a:latin typeface="Cambria Math"/>
                          </a:rPr>
                          <m:t>𝑦</m:t>
                        </m:r>
                        <m:r>
                          <a:rPr lang="en-US" sz="2000" b="0" i="1" smtClean="0">
                            <a:latin typeface="Cambria Math"/>
                          </a:rPr>
                          <m:t>−</m:t>
                        </m:r>
                        <m:r>
                          <a:rPr lang="en-US" sz="2000" b="0" i="1" smtClean="0">
                            <a:latin typeface="Cambria Math"/>
                          </a:rPr>
                          <m:t>𝑐𝑤</m:t>
                        </m:r>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n-US" sz="2000" b="0" i="1" smtClean="0">
                            <a:latin typeface="Cambria Math"/>
                          </a:rPr>
                          <m:t>.</m:t>
                        </m:r>
                      </m:num>
                      <m:den>
                        <m:f>
                          <m:fPr>
                            <m:ctrlPr>
                              <a:rPr lang="en-US" sz="2000" b="0" i="1" smtClean="0">
                                <a:latin typeface="Cambria Math"/>
                              </a:rPr>
                            </m:ctrlPr>
                          </m:fPr>
                          <m:num>
                            <m:r>
                              <a:rPr lang="en-US" sz="2000" b="0" i="1" smtClean="0">
                                <a:latin typeface="Cambria Math"/>
                              </a:rPr>
                              <m:t>30$</m:t>
                            </m:r>
                          </m:num>
                          <m:den>
                            <m:r>
                              <a:rPr lang="en-US" sz="2000" b="0" i="1" smtClean="0">
                                <a:latin typeface="Cambria Math"/>
                              </a:rPr>
                              <m:t>h𝑟</m:t>
                            </m:r>
                          </m:den>
                        </m:f>
                        <m:r>
                          <a:rPr lang="en-US" sz="2000" b="0" i="1" smtClean="0">
                            <a:latin typeface="Cambria Math"/>
                          </a:rPr>
                          <m:t>−0.9∗20$/</m:t>
                        </m:r>
                        <m:r>
                          <a:rPr lang="en-US" sz="2000" b="0" i="1" smtClean="0">
                            <a:latin typeface="Cambria Math"/>
                          </a:rPr>
                          <m:t>h𝑟</m:t>
                        </m:r>
                      </m:den>
                    </m:f>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l-GR" sz="2000" b="0" i="1" smtClean="0">
                            <a:latin typeface="Cambria Math"/>
                          </a:rPr>
                          <m:t>.</m:t>
                        </m:r>
                      </m:num>
                      <m:den>
                        <m:r>
                          <a:rPr lang="el-GR" sz="2000" b="0" i="1" smtClean="0">
                            <a:latin typeface="Cambria Math"/>
                          </a:rPr>
                          <m:t>12$/</m:t>
                        </m:r>
                        <m:r>
                          <a:rPr lang="en-US" sz="2000" b="0" i="1" smtClean="0">
                            <a:latin typeface="Cambria Math"/>
                          </a:rPr>
                          <m:t>h𝑟</m:t>
                        </m:r>
                      </m:den>
                    </m:f>
                    <m:r>
                      <a:rPr lang="en-US" sz="2000" b="0" i="1" smtClean="0">
                        <a:latin typeface="Cambria Math"/>
                      </a:rPr>
                      <m:t>=166.666,7</m:t>
                    </m:r>
                    <m:r>
                      <a:rPr lang="en-US" sz="2000" b="0" i="1" smtClean="0">
                        <a:latin typeface="Cambria Math"/>
                      </a:rPr>
                      <m:t>h𝑟𝑠</m:t>
                    </m:r>
                  </m:oMath>
                </a14:m>
                <a:endParaRPr lang="en-US" sz="2000" b="0" dirty="0" smtClean="0">
                  <a:latin typeface="Cambria" pitchFamily="18" charset="0"/>
                </a:endParaRPr>
              </a:p>
              <a:p>
                <a:pPr algn="ctr"/>
                <a:r>
                  <a:rPr lang="en-US" sz="2000" dirty="0" smtClean="0">
                    <a:latin typeface="Cambria" pitchFamily="18" charset="0"/>
                  </a:rPr>
                  <a:t>Y*=</a:t>
                </a:r>
                <a:r>
                  <a:rPr lang="el-GR" sz="2000" dirty="0" smtClean="0">
                    <a:latin typeface="Cambria" pitchFamily="18" charset="0"/>
                  </a:rPr>
                  <a:t> </a:t>
                </a:r>
                <a:r>
                  <a:rPr lang="en-US" sz="2000" dirty="0" err="1" smtClean="0">
                    <a:latin typeface="Cambria" pitchFamily="18" charset="0"/>
                  </a:rPr>
                  <a:t>yN</a:t>
                </a:r>
                <a:r>
                  <a:rPr lang="en-US" sz="2000" dirty="0" smtClean="0">
                    <a:latin typeface="Cambria" pitchFamily="18" charset="0"/>
                  </a:rPr>
                  <a:t>*=</a:t>
                </a:r>
                <a:r>
                  <a:rPr lang="el-GR" sz="2000" dirty="0" smtClean="0">
                    <a:latin typeface="Cambria" pitchFamily="18" charset="0"/>
                  </a:rPr>
                  <a:t> </a:t>
                </a:r>
                <a:r>
                  <a:rPr lang="en-US" sz="2000" dirty="0" smtClean="0">
                    <a:latin typeface="Cambria" pitchFamily="18" charset="0"/>
                  </a:rPr>
                  <a:t>30$/</a:t>
                </a:r>
                <a:r>
                  <a:rPr lang="en-US" sz="2000" dirty="0" err="1" smtClean="0">
                    <a:latin typeface="Cambria" pitchFamily="18" charset="0"/>
                  </a:rPr>
                  <a:t>hr</a:t>
                </a:r>
                <a:r>
                  <a:rPr lang="en-US" sz="2000" dirty="0" smtClean="0">
                    <a:latin typeface="Cambria" pitchFamily="18" charset="0"/>
                  </a:rPr>
                  <a:t>*166.666,7hrs =</a:t>
                </a:r>
                <a:r>
                  <a:rPr lang="el-GR" sz="2000" dirty="0" smtClean="0">
                    <a:latin typeface="Cambria" pitchFamily="18" charset="0"/>
                  </a:rPr>
                  <a:t> </a:t>
                </a:r>
                <a:r>
                  <a:rPr lang="en-US" sz="2000" dirty="0" smtClean="0">
                    <a:latin typeface="Cambria" pitchFamily="18" charset="0"/>
                  </a:rPr>
                  <a:t>$500.000</a:t>
                </a: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ΔΝ</m:t>
                          </m:r>
                        </m:num>
                        <m:den>
                          <m:r>
                            <m:rPr>
                              <m:sty m:val="p"/>
                            </m:rPr>
                            <a:rPr lang="el-GR" sz="2000" b="0" i="0" smtClean="0">
                              <a:latin typeface="Cambria Math"/>
                            </a:rPr>
                            <m:t>ΔΒ</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9∗20$/</m:t>
                          </m:r>
                          <m:r>
                            <a:rPr lang="en-US" sz="2000" i="1">
                              <a:latin typeface="Cambria Math"/>
                            </a:rPr>
                            <m:t>h𝑟</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r>
                            <a:rPr lang="el-GR" sz="2000" b="0" i="1" smtClean="0">
                              <a:latin typeface="Cambria Math"/>
                            </a:rPr>
                            <m:t>12$/</m:t>
                          </m:r>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1" i="1" smtClean="0">
                              <a:solidFill>
                                <a:srgbClr val="FF0000"/>
                              </a:solidFill>
                              <a:latin typeface="Cambria Math"/>
                            </a:rPr>
                            <m:t>𝟎</m:t>
                          </m:r>
                          <m:r>
                            <a:rPr lang="en-US" sz="2000" b="1" i="1" smtClean="0">
                              <a:solidFill>
                                <a:srgbClr val="FF0000"/>
                              </a:solidFill>
                              <a:latin typeface="Cambria Math"/>
                            </a:rPr>
                            <m:t>,</m:t>
                          </m:r>
                          <m:r>
                            <a:rPr lang="en-US" sz="2000" b="1" i="1" smtClean="0">
                              <a:solidFill>
                                <a:srgbClr val="FF0000"/>
                              </a:solidFill>
                              <a:latin typeface="Cambria Math"/>
                            </a:rPr>
                            <m:t>𝟎𝟖𝟑</m:t>
                          </m:r>
                          <m:r>
                            <a:rPr lang="en-US" sz="2000" b="0" i="1" smtClean="0">
                              <a:latin typeface="Cambria Math"/>
                            </a:rPr>
                            <m:t>h𝑟𝑠</m:t>
                          </m:r>
                        </m:num>
                        <m:den>
                          <m:r>
                            <a:rPr lang="en-US" sz="2000" b="0" i="1" smtClean="0">
                              <a:latin typeface="Cambria Math"/>
                            </a:rPr>
                            <m:t>$</m:t>
                          </m:r>
                        </m:den>
                      </m:f>
                    </m:oMath>
                  </m:oMathPara>
                </a14:m>
                <a:endParaRPr lang="en-US" sz="2000" b="0" dirty="0" smtClean="0">
                  <a:latin typeface="Cambria" pitchFamily="18" charset="0"/>
                </a:endParaRP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ΔΥ</m:t>
                          </m:r>
                        </m:num>
                        <m:den>
                          <m:r>
                            <m:rPr>
                              <m:sty m:val="p"/>
                            </m:rPr>
                            <a:rPr lang="el-GR" sz="2000" b="0" i="0" smtClean="0">
                              <a:latin typeface="Cambria Math"/>
                            </a:rPr>
                            <m:t>ΔΒ</m:t>
                          </m:r>
                        </m:den>
                      </m:f>
                      <m:r>
                        <a:rPr lang="el-GR" sz="2000" b="0" i="1" smtClean="0">
                          <a:latin typeface="Cambria Math"/>
                        </a:rPr>
                        <m:t>=</m:t>
                      </m:r>
                      <m:f>
                        <m:fPr>
                          <m:ctrlPr>
                            <a:rPr lang="en-US" sz="2000" b="0" i="1" smtClean="0">
                              <a:latin typeface="Cambria Math"/>
                            </a:rPr>
                          </m:ctrlPr>
                        </m:fPr>
                        <m:num>
                          <m:r>
                            <a:rPr lang="el-GR" sz="2000" b="0" i="1" smtClean="0">
                              <a:latin typeface="Cambria Math"/>
                            </a:rPr>
                            <m:t>30</m:t>
                          </m:r>
                          <m:r>
                            <a:rPr lang="en-US" sz="2000" b="0" i="1" smtClean="0">
                              <a:latin typeface="Cambria Math"/>
                            </a:rPr>
                            <m:t>$</m:t>
                          </m:r>
                        </m:num>
                        <m:den>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m:t>
                          </m:r>
                          <m:f>
                            <m:fPr>
                              <m:ctrlPr>
                                <a:rPr lang="en-US" sz="2000" i="1">
                                  <a:latin typeface="Cambria Math"/>
                                </a:rPr>
                              </m:ctrlPr>
                            </m:fPr>
                            <m:num>
                              <m:r>
                                <a:rPr lang="en-US" sz="2000" i="1">
                                  <a:latin typeface="Cambria Math"/>
                                </a:rPr>
                                <m:t>20$</m:t>
                              </m:r>
                            </m:num>
                            <m:den>
                              <m:r>
                                <a:rPr lang="en-US" sz="2000" i="1">
                                  <a:latin typeface="Cambria Math"/>
                                </a:rPr>
                                <m:t>h𝑟</m:t>
                              </m:r>
                            </m:den>
                          </m:f>
                        </m:den>
                      </m:f>
                      <m:r>
                        <a:rPr lang="en-US" sz="2000" b="0" i="1" smtClean="0">
                          <a:latin typeface="Cambria Math"/>
                        </a:rPr>
                        <m:t>=</m:t>
                      </m:r>
                      <m:r>
                        <a:rPr lang="en-US" sz="2000" b="1" i="1" smtClean="0">
                          <a:solidFill>
                            <a:srgbClr val="FF0000"/>
                          </a:solidFill>
                          <a:latin typeface="Cambria Math"/>
                        </a:rPr>
                        <m:t>𝟐</m:t>
                      </m:r>
                      <m:r>
                        <a:rPr lang="en-US" sz="2000" b="1" i="1" smtClean="0">
                          <a:solidFill>
                            <a:srgbClr val="FF0000"/>
                          </a:solidFill>
                          <a:latin typeface="Cambria Math"/>
                        </a:rPr>
                        <m:t>,</m:t>
                      </m:r>
                      <m:r>
                        <a:rPr lang="en-US" sz="2000" b="1" i="1" smtClean="0">
                          <a:solidFill>
                            <a:srgbClr val="FF0000"/>
                          </a:solidFill>
                          <a:latin typeface="Cambria Math"/>
                        </a:rPr>
                        <m:t>𝟓</m:t>
                      </m:r>
                    </m:oMath>
                  </m:oMathPara>
                </a14:m>
                <a:endParaRPr lang="en-US" sz="2000" b="1" dirty="0" smtClean="0">
                  <a:solidFill>
                    <a:srgbClr val="FF0000"/>
                  </a:solidFill>
                  <a:latin typeface="Cambria" pitchFamily="18" charset="0"/>
                </a:endParaRPr>
              </a:p>
              <a:p>
                <a:pPr algn="ctr"/>
                <a:r>
                  <a:rPr lang="en-US" sz="2000" dirty="0" smtClean="0">
                    <a:latin typeface="Cambria" pitchFamily="18" charset="0"/>
                  </a:rPr>
                  <a:t>UR=</a:t>
                </a:r>
                <a14:m>
                  <m:oMath xmlns:m="http://schemas.openxmlformats.org/officeDocument/2006/math">
                    <m:f>
                      <m:fPr>
                        <m:ctrlPr>
                          <a:rPr lang="en-US" sz="2000" i="1" smtClean="0">
                            <a:latin typeface="Cambria Math"/>
                          </a:rPr>
                        </m:ctrlPr>
                      </m:fPr>
                      <m:num>
                        <m:r>
                          <a:rPr lang="en-US" sz="2000" b="0" i="1" smtClean="0">
                            <a:latin typeface="Cambria Math"/>
                          </a:rPr>
                          <m:t>𝑈</m:t>
                        </m:r>
                        <m:r>
                          <a:rPr lang="en-US" sz="2000" b="0" i="1" smtClean="0">
                            <a:latin typeface="Cambria Math"/>
                          </a:rPr>
                          <m:t>=(</m:t>
                        </m:r>
                        <m:r>
                          <a:rPr lang="en-US" sz="2000" b="0" i="1" smtClean="0">
                            <a:latin typeface="Cambria Math"/>
                          </a:rPr>
                          <m:t>𝐿𝑆</m:t>
                        </m:r>
                        <m:r>
                          <a:rPr lang="en-US" sz="2000" b="0" i="1" smtClean="0">
                            <a:latin typeface="Cambria Math"/>
                          </a:rPr>
                          <m:t>−</m:t>
                        </m:r>
                        <m:r>
                          <a:rPr lang="en-US" sz="2000" b="0" i="1" smtClean="0">
                            <a:latin typeface="Cambria Math"/>
                          </a:rPr>
                          <m:t>𝑁</m:t>
                        </m:r>
                        <m:r>
                          <a:rPr lang="en-US" sz="2000" b="0" i="1" smtClean="0">
                            <a:latin typeface="Cambria Math"/>
                          </a:rPr>
                          <m:t>∗)</m:t>
                        </m:r>
                      </m:num>
                      <m:den>
                        <m:r>
                          <a:rPr lang="en-US" sz="2000" b="0" i="1" smtClean="0">
                            <a:latin typeface="Cambria Math"/>
                          </a:rPr>
                          <m:t>𝐿𝑆</m:t>
                        </m:r>
                      </m:den>
                    </m:f>
                    <m:r>
                      <a:rPr lang="en-US" sz="2000" b="0" i="1" smtClean="0">
                        <a:latin typeface="Cambria Math"/>
                      </a:rPr>
                      <m:t>=</m:t>
                    </m:r>
                    <m:f>
                      <m:fPr>
                        <m:ctrlPr>
                          <a:rPr lang="en-US" sz="2000" b="0" i="1" smtClean="0">
                            <a:latin typeface="Cambria Math"/>
                          </a:rPr>
                        </m:ctrlPr>
                      </m:fPr>
                      <m:num>
                        <m:r>
                          <a:rPr lang="en-US" sz="2000" b="0" i="1" smtClean="0">
                            <a:latin typeface="Cambria Math"/>
                          </a:rPr>
                          <m:t>200.000−166.666,7</m:t>
                        </m:r>
                      </m:num>
                      <m:den>
                        <m:r>
                          <a:rPr lang="en-US" sz="2000" b="0" i="1" smtClean="0">
                            <a:latin typeface="Cambria Math"/>
                          </a:rPr>
                          <m:t>200.000</m:t>
                        </m:r>
                      </m:den>
                    </m:f>
                    <m:r>
                      <a:rPr lang="en-US" sz="2000" b="0" i="1" smtClean="0">
                        <a:latin typeface="Cambria Math"/>
                      </a:rPr>
                      <m:t>=</m:t>
                    </m:r>
                    <m:f>
                      <m:fPr>
                        <m:ctrlPr>
                          <a:rPr lang="en-US" sz="2000" b="0" i="1" smtClean="0">
                            <a:latin typeface="Cambria Math"/>
                          </a:rPr>
                        </m:ctrlPr>
                      </m:fPr>
                      <m:num>
                        <m:r>
                          <a:rPr lang="en-US" sz="2000" b="0" i="1" smtClean="0">
                            <a:latin typeface="Cambria Math"/>
                          </a:rPr>
                          <m:t>33.333,3</m:t>
                        </m:r>
                      </m:num>
                      <m:den>
                        <m:r>
                          <a:rPr lang="en-US" sz="2000" b="0" i="1" smtClean="0">
                            <a:latin typeface="Cambria Math"/>
                          </a:rPr>
                          <m:t>200.000</m:t>
                        </m:r>
                      </m:den>
                    </m:f>
                    <m:r>
                      <a:rPr lang="en-US" sz="2000" b="0" i="1" smtClean="0">
                        <a:latin typeface="Cambria Math"/>
                      </a:rPr>
                      <m:t>=16,67%</m:t>
                    </m:r>
                  </m:oMath>
                </a14:m>
                <a:endParaRPr lang="el-GR" sz="2000" b="0" dirty="0" smtClean="0">
                  <a:latin typeface="Cambria" pitchFamily="18" charset="0"/>
                </a:endParaRPr>
              </a:p>
              <a:p>
                <a:pPr algn="ctr"/>
                <a:r>
                  <a:rPr lang="el-GR" sz="2000" dirty="0" smtClean="0">
                    <a:latin typeface="Cambria" pitchFamily="18" charset="0"/>
                  </a:rPr>
                  <a:t>ΔΝ </a:t>
                </a:r>
                <a:r>
                  <a:rPr lang="en-US" sz="2000" dirty="0" smtClean="0">
                    <a:latin typeface="Cambria" pitchFamily="18" charset="0"/>
                  </a:rPr>
                  <a:t>for full employment =33.333,7hrs</a:t>
                </a:r>
              </a:p>
              <a:p>
                <a:pPr algn="ctr"/>
                <a:r>
                  <a:rPr lang="el-GR" sz="2000" dirty="0" smtClean="0">
                    <a:latin typeface="Cambria" pitchFamily="18" charset="0"/>
                  </a:rPr>
                  <a:t>ΔΝ/ΔΒ=0,083</a:t>
                </a:r>
                <a:r>
                  <a:rPr lang="en-US" sz="2000" dirty="0" err="1" smtClean="0">
                    <a:latin typeface="Cambria" pitchFamily="18" charset="0"/>
                  </a:rPr>
                  <a:t>hrs</a:t>
                </a:r>
                <a:r>
                  <a:rPr lang="en-US" sz="2000" dirty="0" smtClean="0">
                    <a:latin typeface="Cambria" pitchFamily="18" charset="0"/>
                  </a:rPr>
                  <a:t>/$</a:t>
                </a:r>
              </a:p>
              <a:p>
                <a:pPr algn="ctr"/>
                <a:r>
                  <a:rPr lang="el-GR" sz="2000" dirty="0" smtClean="0">
                    <a:latin typeface="Cambria" pitchFamily="18" charset="0"/>
                  </a:rPr>
                  <a:t>33.333,</a:t>
                </a:r>
                <a:r>
                  <a:rPr lang="en-US" sz="2000" dirty="0" smtClean="0">
                    <a:latin typeface="Cambria" pitchFamily="18" charset="0"/>
                  </a:rPr>
                  <a:t>3hrs</a:t>
                </a:r>
                <a:r>
                  <a:rPr lang="el-GR" sz="2000" dirty="0" smtClean="0">
                    <a:latin typeface="Cambria" pitchFamily="18" charset="0"/>
                  </a:rPr>
                  <a:t>*</a:t>
                </a:r>
                <a:r>
                  <a:rPr lang="en-US" sz="2000" dirty="0" smtClean="0">
                    <a:latin typeface="Cambria" pitchFamily="18" charset="0"/>
                  </a:rPr>
                  <a:t>=</a:t>
                </a:r>
                <a:r>
                  <a:rPr lang="el-GR" sz="2000" dirty="0" smtClean="0">
                    <a:latin typeface="Cambria" pitchFamily="18" charset="0"/>
                  </a:rPr>
                  <a:t>Δ</a:t>
                </a:r>
                <a:r>
                  <a:rPr lang="en-US" sz="2000" dirty="0" smtClean="0">
                    <a:latin typeface="Cambria" pitchFamily="18" charset="0"/>
                  </a:rPr>
                  <a:t>B</a:t>
                </a:r>
                <a:r>
                  <a:rPr lang="el-GR" sz="2000" dirty="0" smtClean="0">
                    <a:latin typeface="Cambria" pitchFamily="18" charset="0"/>
                  </a:rPr>
                  <a:t>*0,083</a:t>
                </a:r>
                <a:r>
                  <a:rPr lang="en-US" sz="2000" dirty="0" err="1" smtClean="0">
                    <a:latin typeface="Cambria" pitchFamily="18" charset="0"/>
                  </a:rPr>
                  <a:t>hrs</a:t>
                </a:r>
                <a:r>
                  <a:rPr lang="en-US" sz="2000" dirty="0" smtClean="0">
                    <a:latin typeface="Cambria" pitchFamily="18" charset="0"/>
                  </a:rPr>
                  <a:t>/$ -----</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Δ</a:t>
                </a:r>
                <a:r>
                  <a:rPr lang="en-US" sz="2000" dirty="0" smtClean="0">
                    <a:latin typeface="Cambria" pitchFamily="18" charset="0"/>
                    <a:sym typeface="Wingdings" pitchFamily="2" charset="2"/>
                  </a:rPr>
                  <a:t>B=33.333,3/0,083=$400000</a:t>
                </a:r>
                <a:endParaRPr lang="el-GR" sz="20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2555776" y="620688"/>
                <a:ext cx="6348139" cy="4536504"/>
              </a:xfrm>
              <a:prstGeom prst="rect">
                <a:avLst/>
              </a:prstGeom>
              <a:blipFill rotWithShape="1">
                <a:blip r:embed="rId2"/>
                <a:stretch>
                  <a:fillRect b="-403"/>
                </a:stretch>
              </a:blipFill>
              <a:ln>
                <a:noFill/>
              </a:ln>
            </p:spPr>
            <p:txBody>
              <a:bodyPr/>
              <a:lstStyle/>
              <a:p>
                <a:r>
                  <a:rPr lang="el-GR">
                    <a:noFill/>
                  </a:rPr>
                  <a:t> </a:t>
                </a:r>
              </a:p>
            </p:txBody>
          </p:sp>
        </mc:Fallback>
      </mc:AlternateContent>
      <p:sp>
        <p:nvSpPr>
          <p:cNvPr id="5" name="Ορθογώνιο 4"/>
          <p:cNvSpPr/>
          <p:nvPr/>
        </p:nvSpPr>
        <p:spPr>
          <a:xfrm>
            <a:off x="4067944" y="5301208"/>
            <a:ext cx="4824536"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405925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200" b="1" dirty="0" smtClean="0">
                <a:solidFill>
                  <a:srgbClr val="FF0000"/>
                </a:solidFill>
                <a:latin typeface="Cambria" pitchFamily="18" charset="0"/>
              </a:rPr>
              <a:t>Μέγεθος πολλαπλασιαστή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92696"/>
            <a:ext cx="9001000" cy="5904656"/>
          </a:xfrm>
        </p:spPr>
        <p:txBody>
          <a:bodyPr/>
          <a:lstStyle/>
          <a:p>
            <a:pPr marL="0" indent="0">
              <a:buNone/>
            </a:pPr>
            <a:r>
              <a:rPr lang="el-GR" dirty="0" smtClean="0">
                <a:latin typeface="Cambria" pitchFamily="18" charset="0"/>
              </a:rPr>
              <a:t>ΔΝ/ΔΒ= 1/(</a:t>
            </a:r>
            <a:r>
              <a:rPr lang="en-US" dirty="0" smtClean="0">
                <a:latin typeface="Cambria" pitchFamily="18" charset="0"/>
              </a:rPr>
              <a:t>y-</a:t>
            </a:r>
            <a:r>
              <a:rPr lang="en-US" dirty="0" err="1" smtClean="0">
                <a:latin typeface="Cambria" pitchFamily="18" charset="0"/>
              </a:rPr>
              <a:t>cw</a:t>
            </a:r>
            <a:r>
              <a:rPr lang="en-US" dirty="0" smtClean="0">
                <a:latin typeface="Cambria" pitchFamily="18" charset="0"/>
              </a:rPr>
              <a:t>), y = </a:t>
            </a:r>
            <a:r>
              <a:rPr lang="el-GR" dirty="0" smtClean="0">
                <a:latin typeface="Cambria" pitchFamily="18" charset="0"/>
              </a:rPr>
              <a:t>κλίση </a:t>
            </a:r>
            <a:r>
              <a:rPr lang="en-US" dirty="0" smtClean="0">
                <a:latin typeface="Cambria" pitchFamily="18" charset="0"/>
              </a:rPr>
              <a:t>AS, </a:t>
            </a:r>
            <a:r>
              <a:rPr lang="en-US" dirty="0" err="1" smtClean="0">
                <a:latin typeface="Cambria" pitchFamily="18" charset="0"/>
              </a:rPr>
              <a:t>cw</a:t>
            </a:r>
            <a:r>
              <a:rPr lang="en-US" dirty="0" smtClean="0">
                <a:latin typeface="Cambria" pitchFamily="18" charset="0"/>
              </a:rPr>
              <a:t> = </a:t>
            </a:r>
            <a:r>
              <a:rPr lang="el-GR" dirty="0" smtClean="0">
                <a:latin typeface="Cambria" pitchFamily="18" charset="0"/>
              </a:rPr>
              <a:t>κλίση </a:t>
            </a:r>
            <a:r>
              <a:rPr lang="en-US" dirty="0" smtClean="0">
                <a:latin typeface="Cambria" pitchFamily="18" charset="0"/>
              </a:rPr>
              <a:t>AD---</a:t>
            </a:r>
            <a:r>
              <a:rPr lang="en-US" dirty="0" smtClean="0">
                <a:latin typeface="Cambria" pitchFamily="18" charset="0"/>
                <a:sym typeface="Wingdings" pitchFamily="2" charset="2"/>
              </a:rPr>
              <a:t> </a:t>
            </a:r>
            <a:r>
              <a:rPr lang="el-GR" dirty="0" smtClean="0">
                <a:latin typeface="Cambria" pitchFamily="18" charset="0"/>
                <a:sym typeface="Wingdings" pitchFamily="2" charset="2"/>
              </a:rPr>
              <a:t>Όσο μικρότερη η διαφορά </a:t>
            </a:r>
            <a:r>
              <a:rPr lang="en-US" dirty="0" smtClean="0">
                <a:latin typeface="Cambria" pitchFamily="18" charset="0"/>
                <a:sym typeface="Wingdings" pitchFamily="2" charset="2"/>
              </a:rPr>
              <a:t>y - </a:t>
            </a:r>
            <a:r>
              <a:rPr lang="en-US" dirty="0" err="1" smtClean="0">
                <a:latin typeface="Cambria" pitchFamily="18" charset="0"/>
                <a:sym typeface="Wingdings" pitchFamily="2" charset="2"/>
              </a:rPr>
              <a:t>cw</a:t>
            </a:r>
            <a:r>
              <a:rPr lang="el-GR" dirty="0" smtClean="0">
                <a:latin typeface="Cambria" pitchFamily="18" charset="0"/>
                <a:sym typeface="Wingdings" pitchFamily="2" charset="2"/>
              </a:rPr>
              <a:t> τόσο μεγαλύτερος ο πολλαπλασιαστής.</a:t>
            </a:r>
          </a:p>
          <a:p>
            <a:pPr marL="0" indent="0">
              <a:buNone/>
            </a:pPr>
            <a:r>
              <a:rPr lang="en-US" dirty="0" smtClean="0">
                <a:latin typeface="Cambria" pitchFamily="18" charset="0"/>
                <a:sym typeface="Wingdings" pitchFamily="2" charset="2"/>
              </a:rPr>
              <a:t>y      -- </a:t>
            </a:r>
            <a:r>
              <a:rPr lang="el-GR" dirty="0" smtClean="0">
                <a:latin typeface="Cambria" pitchFamily="18" charset="0"/>
                <a:sym typeface="Wingdings" pitchFamily="2" charset="2"/>
              </a:rPr>
              <a:t>πολλαπλασιαστής απασχόλησης     (μεγαλύτερη παραγωγικότητα - μικρότερη ανάγκη για ώρες εργασίας, απασχόληση)</a:t>
            </a:r>
          </a:p>
          <a:p>
            <a:pPr marL="0" indent="0">
              <a:buNone/>
            </a:pPr>
            <a:r>
              <a:rPr lang="en-US" dirty="0" smtClean="0">
                <a:latin typeface="Cambria" pitchFamily="18" charset="0"/>
                <a:sym typeface="Wingdings" pitchFamily="2" charset="2"/>
              </a:rPr>
              <a:t>w     -- </a:t>
            </a:r>
            <a:r>
              <a:rPr lang="el-GR" dirty="0">
                <a:latin typeface="Cambria" pitchFamily="18" charset="0"/>
                <a:sym typeface="Wingdings" pitchFamily="2" charset="2"/>
              </a:rPr>
              <a:t>πολλαπλασιαστής απασχόλησης</a:t>
            </a:r>
            <a:endParaRPr lang="en-US" dirty="0">
              <a:latin typeface="Cambria" pitchFamily="18" charset="0"/>
              <a:sym typeface="Wingdings" pitchFamily="2" charset="2"/>
            </a:endParaRPr>
          </a:p>
          <a:p>
            <a:pPr marL="0" indent="0">
              <a:buNone/>
            </a:pPr>
            <a:r>
              <a:rPr lang="en-US" dirty="0" smtClean="0">
                <a:latin typeface="Cambria" pitchFamily="18" charset="0"/>
                <a:sym typeface="Wingdings" pitchFamily="2" charset="2"/>
              </a:rPr>
              <a:t> c     ---</a:t>
            </a:r>
            <a:r>
              <a:rPr lang="el-GR" dirty="0" smtClean="0">
                <a:latin typeface="Cambria" pitchFamily="18" charset="0"/>
                <a:sym typeface="Wingdings" pitchFamily="2" charset="2"/>
              </a:rPr>
              <a:t>πολλαπλασιαστής </a:t>
            </a:r>
            <a:r>
              <a:rPr lang="el-GR" dirty="0">
                <a:latin typeface="Cambria" pitchFamily="18" charset="0"/>
                <a:sym typeface="Wingdings" pitchFamily="2" charset="2"/>
              </a:rPr>
              <a:t>απασχόλησης</a:t>
            </a: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 </a:t>
            </a:r>
          </a:p>
          <a:p>
            <a:pPr marL="0" indent="0">
              <a:buNone/>
            </a:pPr>
            <a:r>
              <a:rPr lang="el-GR" dirty="0" smtClean="0">
                <a:latin typeface="Cambria" pitchFamily="18" charset="0"/>
                <a:sym typeface="Wingdings" pitchFamily="2" charset="2"/>
              </a:rPr>
              <a:t> </a:t>
            </a:r>
            <a:endParaRPr lang="el-GR" dirty="0">
              <a:latin typeface="Cambria" pitchFamily="18" charset="0"/>
            </a:endParaRPr>
          </a:p>
        </p:txBody>
      </p:sp>
      <p:cxnSp>
        <p:nvCxnSpPr>
          <p:cNvPr id="5" name="Ευθύγραμμο βέλος σύνδεσης 4"/>
          <p:cNvCxnSpPr/>
          <p:nvPr/>
        </p:nvCxnSpPr>
        <p:spPr>
          <a:xfrm flipV="1">
            <a:off x="611560" y="2459385"/>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7708304" y="238488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708820"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7691461"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708820" y="450912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691461" y="459256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1331640" y="5877272"/>
            <a:ext cx="583264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Μεγαλύτερη αύξηση στην κατανάλωση σε κάθε διαδοχικό γύρο</a:t>
            </a:r>
            <a:endParaRPr lang="el-GR" sz="2000" dirty="0">
              <a:latin typeface="Cambria" pitchFamily="18" charset="0"/>
            </a:endParaRPr>
          </a:p>
        </p:txBody>
      </p:sp>
      <p:cxnSp>
        <p:nvCxnSpPr>
          <p:cNvPr id="8" name="Ευθύγραμμο βέλος σύνδεσης 7"/>
          <p:cNvCxnSpPr/>
          <p:nvPr/>
        </p:nvCxnSpPr>
        <p:spPr>
          <a:xfrm flipV="1">
            <a:off x="3995936" y="4941168"/>
            <a:ext cx="36004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6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n-US" sz="3600" dirty="0" err="1">
                <a:latin typeface="Cambria" pitchFamily="18" charset="0"/>
              </a:rPr>
              <a:t>c</a:t>
            </a:r>
            <a:r>
              <a:rPr lang="en-US" sz="3600" dirty="0" err="1" smtClean="0">
                <a:latin typeface="Cambria" pitchFamily="18" charset="0"/>
              </a:rPr>
              <a:t>w</a:t>
            </a:r>
            <a:r>
              <a:rPr lang="en-US" sz="3600" dirty="0" smtClean="0">
                <a:latin typeface="Cambria" pitchFamily="18" charset="0"/>
              </a:rPr>
              <a:t>   --</a:t>
            </a:r>
            <a:r>
              <a:rPr lang="en-US" sz="3600" dirty="0" smtClean="0">
                <a:latin typeface="Cambria" pitchFamily="18" charset="0"/>
                <a:sym typeface="Wingdings" pitchFamily="2" charset="2"/>
              </a:rPr>
              <a:t> multiplier</a:t>
            </a:r>
            <a:endParaRPr lang="el-GR" sz="3600" dirty="0">
              <a:latin typeface="Cambria" pitchFamily="18" charset="0"/>
            </a:endParaRPr>
          </a:p>
        </p:txBody>
      </p:sp>
      <p:sp>
        <p:nvSpPr>
          <p:cNvPr id="3" name="Θέση περιεχομένου 2"/>
          <p:cNvSpPr>
            <a:spLocks noGrp="1"/>
          </p:cNvSpPr>
          <p:nvPr>
            <p:ph idx="1"/>
          </p:nvPr>
        </p:nvSpPr>
        <p:spPr>
          <a:xfrm>
            <a:off x="179512" y="980728"/>
            <a:ext cx="8579296" cy="5616624"/>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0                                         0</a:t>
            </a:r>
            <a:endParaRPr lang="el-GR" dirty="0"/>
          </a:p>
        </p:txBody>
      </p:sp>
      <p:cxnSp>
        <p:nvCxnSpPr>
          <p:cNvPr id="5" name="Ευθεία γραμμή σύνδεσης 4"/>
          <p:cNvCxnSpPr/>
          <p:nvPr/>
        </p:nvCxnSpPr>
        <p:spPr>
          <a:xfrm>
            <a:off x="611560" y="1484784"/>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611560" y="4149080"/>
            <a:ext cx="32403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4499992" y="4192885"/>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4499992" y="1528589"/>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612329" y="1700808"/>
            <a:ext cx="3239591"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499992" y="1700808"/>
            <a:ext cx="288032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612329" y="3212976"/>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611560" y="2813881"/>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4499994" y="227687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4499992" y="177820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547664" y="3501008"/>
            <a:ext cx="0" cy="648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123728" y="3045904"/>
            <a:ext cx="0" cy="11031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148064" y="3573016"/>
            <a:ext cx="0" cy="61986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6516216" y="2397832"/>
            <a:ext cx="0" cy="17950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3491880" y="1412776"/>
            <a:ext cx="86409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39" name="Ορθογώνιο 38"/>
          <p:cNvSpPr/>
          <p:nvPr/>
        </p:nvSpPr>
        <p:spPr>
          <a:xfrm>
            <a:off x="7092280" y="1340768"/>
            <a:ext cx="79208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40" name="Ορθογώνιο 39"/>
          <p:cNvSpPr/>
          <p:nvPr/>
        </p:nvSpPr>
        <p:spPr>
          <a:xfrm>
            <a:off x="3851920" y="3173921"/>
            <a:ext cx="504056" cy="2190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1" name="Ορθογώνιο 40"/>
          <p:cNvSpPr/>
          <p:nvPr/>
        </p:nvSpPr>
        <p:spPr>
          <a:xfrm>
            <a:off x="3851152" y="2492896"/>
            <a:ext cx="58184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2" name="Ορθογώνιο 41"/>
          <p:cNvSpPr/>
          <p:nvPr/>
        </p:nvSpPr>
        <p:spPr>
          <a:xfrm>
            <a:off x="7956376" y="1556792"/>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3" name="Ορθογώνιο 42"/>
          <p:cNvSpPr/>
          <p:nvPr/>
        </p:nvSpPr>
        <p:spPr>
          <a:xfrm>
            <a:off x="7884366" y="2132856"/>
            <a:ext cx="648074" cy="264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Αριστερό άγκιστρο 43"/>
          <p:cNvSpPr/>
          <p:nvPr/>
        </p:nvSpPr>
        <p:spPr>
          <a:xfrm rot="16200000">
            <a:off x="1493852" y="4293096"/>
            <a:ext cx="683691" cy="576064"/>
          </a:xfrm>
          <a:prstGeom prst="lef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Αριστερό άγκιστρο 44"/>
          <p:cNvSpPr/>
          <p:nvPr/>
        </p:nvSpPr>
        <p:spPr>
          <a:xfrm rot="16200000">
            <a:off x="5381483" y="4005863"/>
            <a:ext cx="901316" cy="1368153"/>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7" name="Ευθύγραμμο βέλος σύνδεσης 46"/>
          <p:cNvCxnSpPr/>
          <p:nvPr/>
        </p:nvCxnSpPr>
        <p:spPr>
          <a:xfrm flipV="1">
            <a:off x="6732240" y="32679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V="1">
            <a:off x="3505994" y="322376"/>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3505994" y="423928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6" name="Ορθογώνιο 5"/>
          <p:cNvSpPr/>
          <p:nvPr/>
        </p:nvSpPr>
        <p:spPr>
          <a:xfrm>
            <a:off x="179512" y="1484784"/>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0" name="Ορθογώνιο 29"/>
          <p:cNvSpPr/>
          <p:nvPr/>
        </p:nvSpPr>
        <p:spPr>
          <a:xfrm>
            <a:off x="4072955" y="1653261"/>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3" name="Ορθογώνιο 32"/>
          <p:cNvSpPr/>
          <p:nvPr/>
        </p:nvSpPr>
        <p:spPr>
          <a:xfrm>
            <a:off x="7826474" y="423941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10" name="Ορθογώνιο 9"/>
          <p:cNvSpPr/>
          <p:nvPr/>
        </p:nvSpPr>
        <p:spPr>
          <a:xfrm>
            <a:off x="1619673" y="5085184"/>
            <a:ext cx="50405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35" name="Ορθογώνιο 34"/>
          <p:cNvSpPr/>
          <p:nvPr/>
        </p:nvSpPr>
        <p:spPr>
          <a:xfrm>
            <a:off x="5526300" y="5301208"/>
            <a:ext cx="611682" cy="3766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11" name="Αριστερό άγκιστρο 10"/>
          <p:cNvSpPr/>
          <p:nvPr/>
        </p:nvSpPr>
        <p:spPr>
          <a:xfrm>
            <a:off x="215516" y="3164873"/>
            <a:ext cx="288032" cy="432619"/>
          </a:xfrm>
          <a:prstGeom prst="leftBrace">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37" name="Αριστερό άγκιστρο 36"/>
          <p:cNvSpPr/>
          <p:nvPr/>
        </p:nvSpPr>
        <p:spPr>
          <a:xfrm>
            <a:off x="4144964" y="3363559"/>
            <a:ext cx="288032" cy="461485"/>
          </a:xfrm>
          <a:prstGeom prst="leftBrace">
            <a:avLst>
              <a:gd name="adj1" fmla="val 24868"/>
              <a:gd name="adj2" fmla="val 50000"/>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63164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8892480" cy="504056"/>
          </a:xfrm>
        </p:spPr>
        <p:txBody>
          <a:bodyPr>
            <a:noAutofit/>
          </a:bodyPr>
          <a:lstStyle/>
          <a:p>
            <a:r>
              <a:rPr lang="el-GR" sz="2400" b="1" dirty="0" smtClean="0">
                <a:solidFill>
                  <a:srgbClr val="FF0000"/>
                </a:solidFill>
                <a:latin typeface="Cambria" pitchFamily="18" charset="0"/>
              </a:rPr>
              <a:t>Οικονομικός κύκλος και ενσωματωμένοι σταθεροποιητές- Γ</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640960" cy="5688632"/>
          </a:xfrm>
        </p:spPr>
        <p:txBody>
          <a:bodyPr>
            <a:normAutofit lnSpcReduction="10000"/>
          </a:bodyPr>
          <a:lstStyle/>
          <a:p>
            <a:pPr marL="0" indent="0" algn="just">
              <a:buNone/>
            </a:pPr>
            <a:r>
              <a:rPr lang="el-GR" sz="2400" dirty="0" smtClean="0">
                <a:latin typeface="Cambria" pitchFamily="18" charset="0"/>
              </a:rPr>
              <a:t>Οικονομικός κύκλος = περιοδική επέκταση και συστολή της παραγωγής (3-10 χρόνια), απρόβλεπτες διακυμάνσεις, επίδραση του πολλαπλασιαστή προς τις δύο κατευθύνσεις.</a:t>
            </a:r>
          </a:p>
          <a:p>
            <a:pPr marL="0" indent="0" algn="just">
              <a:buNone/>
            </a:pPr>
            <a:r>
              <a:rPr lang="el-GR" sz="2400" dirty="0" smtClean="0">
                <a:latin typeface="Cambria" pitchFamily="18" charset="0"/>
              </a:rPr>
              <a:t>Ένας από τους στόχους της μακροοικονομικής πολιτικής  είναι η εξομάλυνση των διακυμάνσεων του κύκλου ---</a:t>
            </a:r>
            <a:r>
              <a:rPr lang="el-GR" sz="2400" dirty="0" smtClean="0">
                <a:latin typeface="Cambria" pitchFamily="18" charset="0"/>
                <a:sym typeface="Wingdings" pitchFamily="2" charset="2"/>
              </a:rPr>
              <a:t> </a:t>
            </a:r>
            <a:r>
              <a:rPr lang="el-GR" sz="2400" b="1" dirty="0" smtClean="0">
                <a:latin typeface="Cambria" pitchFamily="18" charset="0"/>
                <a:sym typeface="Wingdings" pitchFamily="2" charset="2"/>
              </a:rPr>
              <a:t>αντικυκλικές πολιτικές</a:t>
            </a:r>
            <a:r>
              <a:rPr lang="el-GR" sz="2400" dirty="0" smtClean="0">
                <a:latin typeface="Cambria" pitchFamily="18" charset="0"/>
                <a:sym typeface="Wingdings" pitchFamily="2" charset="2"/>
              </a:rPr>
              <a:t>. Δυο είδη:</a:t>
            </a:r>
          </a:p>
          <a:p>
            <a:pPr marL="0" indent="-457200" algn="just">
              <a:spcBef>
                <a:spcPts val="0"/>
              </a:spcBef>
              <a:buAutoNum type="arabicPeriod"/>
            </a:pPr>
            <a:r>
              <a:rPr lang="el-GR" sz="2400" dirty="0" smtClean="0">
                <a:latin typeface="Cambria" pitchFamily="18" charset="0"/>
                <a:sym typeface="Wingdings" pitchFamily="2" charset="2"/>
              </a:rPr>
              <a:t>Αυξομείωση του </a:t>
            </a:r>
            <a:r>
              <a:rPr lang="en-US" sz="2400" dirty="0" smtClean="0">
                <a:latin typeface="Cambria" pitchFamily="18" charset="0"/>
                <a:sym typeface="Wingdings" pitchFamily="2" charset="2"/>
              </a:rPr>
              <a:t>G, T, i</a:t>
            </a:r>
            <a:r>
              <a:rPr lang="el-GR" sz="2400" dirty="0" smtClean="0">
                <a:latin typeface="Cambria" pitchFamily="18" charset="0"/>
                <a:sym typeface="Wingdings" pitchFamily="2" charset="2"/>
              </a:rPr>
              <a:t> ανάλογα (αντιστρόφως) με τις μεταβολές στην ιδιωτική δαπάνη. </a:t>
            </a:r>
            <a:r>
              <a:rPr lang="el-GR" sz="2400" b="1" dirty="0" smtClean="0">
                <a:latin typeface="Cambria" pitchFamily="18" charset="0"/>
                <a:sym typeface="Wingdings" pitchFamily="2" charset="2"/>
              </a:rPr>
              <a:t>Υστερήσεις</a:t>
            </a:r>
            <a:r>
              <a:rPr lang="el-GR" sz="2400" dirty="0" smtClean="0">
                <a:latin typeface="Cambria" pitchFamily="18" charset="0"/>
                <a:sym typeface="Wingdings" pitchFamily="2" charset="2"/>
              </a:rPr>
              <a:t> στην αντίληψη</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υιοθέτηση και την εφαρμογή των μέτρων.</a:t>
            </a:r>
          </a:p>
          <a:p>
            <a:pPr marL="0" indent="-457200" algn="just">
              <a:spcBef>
                <a:spcPts val="0"/>
              </a:spcBef>
              <a:buAutoNum type="arabicPeriod"/>
            </a:pPr>
            <a:r>
              <a:rPr lang="el-GR" sz="2400" dirty="0" smtClean="0">
                <a:latin typeface="Cambria" pitchFamily="18" charset="0"/>
                <a:sym typeface="Wingdings" pitchFamily="2" charset="2"/>
              </a:rPr>
              <a:t>Ενσωματωμένοι/αυτόματοι σταθεροποιητές</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στη δομή των δημόσιων οικονομικών: επίδομα ανεργίας (που αντισταθμίζει εν μέρει τη μείωση/αύξηση της καταναλωτικής ζήτησης όταν μειώνεται/αυξάνεται η επένδυση και η απασχόληση) και (προοδευτική) φορολογία.</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G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ct</a:t>
            </a:r>
            <a:r>
              <a:rPr lang="en-US" sz="2400" dirty="0" smtClean="0">
                <a:latin typeface="Cambria" pitchFamily="18" charset="0"/>
                <a:sym typeface="Wingdings" pitchFamily="2" charset="2"/>
              </a:rPr>
              <a:t>  T    --B      -- AD</a:t>
            </a:r>
            <a:endParaRPr lang="el-GR" sz="2400" dirty="0" smtClean="0">
              <a:latin typeface="Cambria" pitchFamily="18" charset="0"/>
              <a:sym typeface="Wingdings" pitchFamily="2" charset="2"/>
            </a:endParaRPr>
          </a:p>
          <a:p>
            <a:pPr marL="0" indent="0" algn="just">
              <a:buNone/>
            </a:pPr>
            <a:r>
              <a:rPr lang="el-GR" sz="2400" dirty="0">
                <a:latin typeface="Cambria" pitchFamily="18" charset="0"/>
                <a:sym typeface="Wingdings" pitchFamily="2" charset="2"/>
              </a:rPr>
              <a:t>Υ   --- </a:t>
            </a:r>
            <a:r>
              <a:rPr lang="en-US" sz="2400" dirty="0">
                <a:latin typeface="Cambria" pitchFamily="18" charset="0"/>
                <a:sym typeface="Wingdings" pitchFamily="2" charset="2"/>
              </a:rPr>
              <a:t>G </a:t>
            </a:r>
            <a:r>
              <a:rPr lang="el-GR" sz="2400" dirty="0">
                <a:latin typeface="Cambria" pitchFamily="18" charset="0"/>
                <a:sym typeface="Wingdings" pitchFamily="2" charset="2"/>
              </a:rPr>
              <a:t>=</a:t>
            </a:r>
            <a:r>
              <a:rPr lang="en-US" sz="2400" dirty="0">
                <a:latin typeface="Cambria" pitchFamily="18" charset="0"/>
                <a:sym typeface="Wingdings" pitchFamily="2" charset="2"/>
              </a:rPr>
              <a:t> </a:t>
            </a:r>
            <a:r>
              <a:rPr lang="en-US" sz="2400" dirty="0" err="1">
                <a:latin typeface="Cambria" pitchFamily="18" charset="0"/>
                <a:sym typeface="Wingdings" pitchFamily="2" charset="2"/>
              </a:rPr>
              <a:t>ct</a:t>
            </a:r>
            <a:r>
              <a:rPr lang="en-US" sz="2400" dirty="0">
                <a:latin typeface="Cambria" pitchFamily="18" charset="0"/>
                <a:sym typeface="Wingdings" pitchFamily="2" charset="2"/>
              </a:rPr>
              <a:t>  T    --B      -- AD</a:t>
            </a:r>
            <a:endParaRPr lang="el-GR" sz="2400" dirty="0">
              <a:latin typeface="Cambria" pitchFamily="18" charset="0"/>
              <a:sym typeface="Wingdings" pitchFamily="2" charset="2"/>
            </a:endParaRPr>
          </a:p>
          <a:p>
            <a:pPr marL="0" indent="0" algn="just">
              <a:buNone/>
            </a:pPr>
            <a:endParaRPr lang="el-GR" sz="2400" dirty="0">
              <a:latin typeface="Cambria" pitchFamily="18" charset="0"/>
            </a:endParaRPr>
          </a:p>
        </p:txBody>
      </p:sp>
      <p:cxnSp>
        <p:nvCxnSpPr>
          <p:cNvPr id="5" name="Ευθύγραμμο βέλος σύνδεσης 4"/>
          <p:cNvCxnSpPr/>
          <p:nvPr/>
        </p:nvCxnSpPr>
        <p:spPr>
          <a:xfrm flipV="1">
            <a:off x="667297" y="5635760"/>
            <a:ext cx="0" cy="3768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2555776" y="5644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3563888" y="5654091"/>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4864224" y="5619934"/>
            <a:ext cx="0" cy="4252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667297" y="615166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2555776" y="606070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3563888" y="6060702"/>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4860032" y="6090690"/>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Ορθογώνιο 30"/>
          <p:cNvSpPr/>
          <p:nvPr/>
        </p:nvSpPr>
        <p:spPr>
          <a:xfrm>
            <a:off x="5148064" y="5373216"/>
            <a:ext cx="3888432"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Οι αντικυκλικές πολιτικές δεν μπορούν να εξαλείψουν εντελώς την ανεργία –Μεταβλητότητα στην </a:t>
            </a:r>
            <a:r>
              <a:rPr lang="el-GR" sz="1600" b="1" dirty="0" smtClean="0">
                <a:solidFill>
                  <a:srgbClr val="FF0000"/>
                </a:solidFill>
                <a:latin typeface="Cambria" pitchFamily="18" charset="0"/>
              </a:rPr>
              <a:t>επένδυση</a:t>
            </a:r>
            <a:r>
              <a:rPr lang="el-GR" sz="1600" dirty="0" smtClean="0">
                <a:latin typeface="Cambria" pitchFamily="18" charset="0"/>
              </a:rPr>
              <a:t> η κύρια αιτία των διακυμάνσεων </a:t>
            </a:r>
            <a:endParaRPr lang="el-GR" sz="1600" dirty="0">
              <a:latin typeface="Cambria" pitchFamily="18" charset="0"/>
            </a:endParaRPr>
          </a:p>
        </p:txBody>
      </p:sp>
    </p:spTree>
    <p:extLst>
      <p:ext uri="{BB962C8B-B14F-4D97-AF65-F5344CB8AC3E}">
        <p14:creationId xmlns:p14="http://schemas.microsoft.com/office/powerpoint/2010/main" val="209332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396536" cy="432048"/>
          </a:xfrm>
        </p:spPr>
        <p:txBody>
          <a:bodyPr>
            <a:noAutofit/>
          </a:bodyPr>
          <a:lstStyle/>
          <a:p>
            <a:r>
              <a:rPr lang="el-GR" sz="2800" b="1" dirty="0" smtClean="0">
                <a:solidFill>
                  <a:srgbClr val="FF0000"/>
                </a:solidFill>
                <a:latin typeface="Cambria" pitchFamily="18" charset="0"/>
              </a:rPr>
              <a:t>Επένδυση Συνολική ζήτηση και νομισματική πολιτική- Δ’</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784976" cy="5832648"/>
          </a:xfrm>
        </p:spPr>
        <p:txBody>
          <a:bodyPr>
            <a:normAutofit lnSpcReduction="10000"/>
          </a:bodyPr>
          <a:lstStyle/>
          <a:p>
            <a:pPr marL="0" indent="0">
              <a:buNone/>
            </a:pPr>
            <a:r>
              <a:rPr lang="el-GR" sz="2800" dirty="0" smtClean="0">
                <a:latin typeface="Cambria" pitchFamily="18" charset="0"/>
              </a:rPr>
              <a:t>Ι=</a:t>
            </a:r>
            <a:r>
              <a:rPr lang="en-US" sz="2800" dirty="0" err="1" smtClean="0">
                <a:latin typeface="Cambria" pitchFamily="18" charset="0"/>
              </a:rPr>
              <a:t>ct</a:t>
            </a:r>
            <a:r>
              <a:rPr lang="en-US" sz="2800" dirty="0" smtClean="0">
                <a:latin typeface="Cambria" pitchFamily="18" charset="0"/>
              </a:rPr>
              <a:t>, </a:t>
            </a:r>
            <a:r>
              <a:rPr lang="el-GR" sz="2800" dirty="0" smtClean="0">
                <a:latin typeface="Cambria" pitchFamily="18" charset="0"/>
              </a:rPr>
              <a:t>Μη ρεαλιστική υπόθεση. Νομισματική πολιτική ---</a:t>
            </a:r>
            <a:r>
              <a:rPr lang="el-GR" sz="2800" dirty="0" smtClean="0">
                <a:latin typeface="Cambria" pitchFamily="18" charset="0"/>
                <a:sym typeface="Wingdings" pitchFamily="2" charset="2"/>
              </a:rPr>
              <a:t> επιτόκιο -- Επένδυση ---Ν, </a:t>
            </a:r>
            <a:r>
              <a:rPr lang="en-US" sz="2800" dirty="0" smtClean="0">
                <a:latin typeface="Cambria" pitchFamily="18" charset="0"/>
                <a:sym typeface="Wingdings" pitchFamily="2" charset="2"/>
              </a:rPr>
              <a:t>AS (Y).</a:t>
            </a:r>
          </a:p>
          <a:p>
            <a:pPr marL="0" indent="0">
              <a:buNone/>
            </a:pPr>
            <a:r>
              <a:rPr lang="el-GR" sz="2800" dirty="0" smtClean="0">
                <a:latin typeface="Cambria" pitchFamily="18" charset="0"/>
                <a:sym typeface="Wingdings" pitchFamily="2" charset="2"/>
              </a:rPr>
              <a:t>Ακαθάριστη επένδυση = απόσβεση + καθαρή επένδυση </a:t>
            </a:r>
          </a:p>
          <a:p>
            <a:pPr marL="0" indent="0">
              <a:buNone/>
            </a:pPr>
            <a:r>
              <a:rPr lang="el-GR" sz="2800" dirty="0" smtClean="0">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μέσο διεξαγωγής ανταγωνισμού (….)</a:t>
            </a:r>
          </a:p>
          <a:p>
            <a:pPr marL="0" indent="0">
              <a:buNone/>
            </a:pPr>
            <a:r>
              <a:rPr lang="en-US" sz="2800" dirty="0" smtClean="0">
                <a:solidFill>
                  <a:srgbClr val="FF0000"/>
                </a:solidFill>
                <a:latin typeface="Cambria" pitchFamily="18" charset="0"/>
                <a:sym typeface="Wingdings" pitchFamily="2" charset="2"/>
              </a:rPr>
              <a:t>			  </a:t>
            </a:r>
            <a:r>
              <a:rPr lang="el-GR" sz="2800" dirty="0" smtClean="0">
                <a:solidFill>
                  <a:srgbClr val="FF0000"/>
                </a:solidFill>
                <a:latin typeface="Cambria" pitchFamily="18" charset="0"/>
                <a:sym typeface="Wingdings" pitchFamily="2" charset="2"/>
              </a:rPr>
              <a:t>(εστιάζουμε εδώ)</a:t>
            </a:r>
            <a:endParaRPr lang="en-US" sz="2800" dirty="0" smtClean="0">
              <a:solidFill>
                <a:srgbClr val="FF0000"/>
              </a:solidFill>
              <a:latin typeface="Cambria" pitchFamily="18" charset="0"/>
              <a:sym typeface="Wingdings" pitchFamily="2" charset="2"/>
            </a:endParaRPr>
          </a:p>
          <a:p>
            <a:pPr marL="0" indent="0">
              <a:buNone/>
            </a:pPr>
            <a:r>
              <a:rPr lang="el-GR" sz="2800" dirty="0" smtClean="0">
                <a:solidFill>
                  <a:srgbClr val="FF0000"/>
                </a:solidFill>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f (</a:t>
            </a:r>
            <a:r>
              <a:rPr lang="en-US" sz="3600" dirty="0" err="1" smtClean="0">
                <a:latin typeface="Cambria" pitchFamily="18" charset="0"/>
                <a:sym typeface="Wingdings" pitchFamily="2" charset="2"/>
              </a:rPr>
              <a:t>r</a:t>
            </a:r>
            <a:r>
              <a:rPr lang="en-US" sz="2800" dirty="0" err="1" smtClean="0">
                <a:latin typeface="Cambria" pitchFamily="18" charset="0"/>
                <a:sym typeface="Wingdings" pitchFamily="2" charset="2"/>
              </a:rPr>
              <a:t>expected</a:t>
            </a:r>
            <a:r>
              <a:rPr lang="en-US" sz="2800" dirty="0" smtClean="0">
                <a:latin typeface="Cambria" pitchFamily="18" charset="0"/>
                <a:sym typeface="Wingdings" pitchFamily="2" charset="2"/>
              </a:rPr>
              <a:t>, i), </a:t>
            </a:r>
            <a:r>
              <a:rPr lang="en-US" sz="3600" dirty="0" smtClean="0">
                <a:latin typeface="Cambria" pitchFamily="18" charset="0"/>
                <a:sym typeface="Wingdings" pitchFamily="2" charset="2"/>
              </a:rPr>
              <a:t>r</a:t>
            </a:r>
            <a:r>
              <a:rPr lang="en-US" sz="2800" dirty="0" smtClean="0">
                <a:latin typeface="Cambria" pitchFamily="18" charset="0"/>
                <a:sym typeface="Wingdings" pitchFamily="2" charset="2"/>
              </a:rPr>
              <a:t>e = f (</a:t>
            </a:r>
            <a:r>
              <a:rPr lang="el-GR" sz="2800" dirty="0" smtClean="0">
                <a:latin typeface="Cambria" pitchFamily="18" charset="0"/>
                <a:sym typeface="Wingdings" pitchFamily="2" charset="2"/>
              </a:rPr>
              <a:t>ζήτηση,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a:t>
            </a:r>
            <a:r>
              <a:rPr lang="en-US" sz="2800" dirty="0"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τρέχον</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πρόσφατο, </a:t>
            </a:r>
            <a:r>
              <a:rPr lang="en-US" dirty="0" err="1" smtClean="0">
                <a:solidFill>
                  <a:srgbClr val="FF0000"/>
                </a:solidFill>
                <a:latin typeface="Cambria" pitchFamily="18" charset="0"/>
                <a:sym typeface="Wingdings" pitchFamily="2" charset="2"/>
              </a:rPr>
              <a:t>r</a:t>
            </a:r>
            <a:r>
              <a:rPr lang="en-US" sz="2000" dirty="0" err="1" smtClean="0">
                <a:solidFill>
                  <a:srgbClr val="FF0000"/>
                </a:solidFill>
                <a:latin typeface="Cambria" pitchFamily="18" charset="0"/>
                <a:sym typeface="Wingdings" pitchFamily="2" charset="2"/>
              </a:rPr>
              <a:t>t</a:t>
            </a:r>
            <a:r>
              <a:rPr lang="en-US" sz="2800" dirty="0" smtClean="0">
                <a:solidFill>
                  <a:srgbClr val="FF0000"/>
                </a:solidFill>
                <a:latin typeface="Cambria" pitchFamily="18" charset="0"/>
                <a:sym typeface="Wingdings" pitchFamily="2" charset="2"/>
              </a:rPr>
              <a:t>, </a:t>
            </a:r>
            <a:r>
              <a:rPr lang="en-US" dirty="0" smtClean="0">
                <a:solidFill>
                  <a:srgbClr val="FF0000"/>
                </a:solidFill>
                <a:latin typeface="Cambria" pitchFamily="18" charset="0"/>
                <a:sym typeface="Wingdings" pitchFamily="2" charset="2"/>
              </a:rPr>
              <a:t>r</a:t>
            </a:r>
            <a:r>
              <a:rPr lang="en-US" sz="1800" dirty="0" smtClean="0">
                <a:solidFill>
                  <a:srgbClr val="FF0000"/>
                </a:solidFill>
                <a:latin typeface="Cambria" pitchFamily="18" charset="0"/>
                <a:sym typeface="Wingdings" pitchFamily="2" charset="2"/>
              </a:rPr>
              <a:t>t-1</a:t>
            </a:r>
            <a:r>
              <a:rPr lang="el-GR" sz="2800" dirty="0" smtClean="0">
                <a:latin typeface="Cambria" pitchFamily="18" charset="0"/>
                <a:sym typeface="Wingdings" pitchFamily="2" charset="2"/>
              </a:rPr>
              <a:t>)</a:t>
            </a:r>
          </a:p>
          <a:p>
            <a:pPr marL="0" indent="0">
              <a:buNone/>
            </a:pPr>
            <a:r>
              <a:rPr lang="en-US" sz="2800" dirty="0" smtClean="0">
                <a:latin typeface="Cambria" pitchFamily="18" charset="0"/>
                <a:sym typeface="Wingdings" pitchFamily="2" charset="2"/>
              </a:rPr>
              <a:t>i = </a:t>
            </a:r>
            <a:r>
              <a:rPr lang="el-GR" sz="2800" dirty="0" smtClean="0">
                <a:latin typeface="Cambria" pitchFamily="18" charset="0"/>
                <a:sym typeface="Wingdings" pitchFamily="2" charset="2"/>
              </a:rPr>
              <a:t>κόστος δανεισμού, κόστος ευκαιρίας     --- </a:t>
            </a:r>
            <a:r>
              <a:rPr lang="en-US" sz="2800" dirty="0" smtClean="0">
                <a:latin typeface="Cambria" pitchFamily="18" charset="0"/>
                <a:sym typeface="Wingdings" pitchFamily="2" charset="2"/>
              </a:rPr>
              <a:t>I</a:t>
            </a:r>
            <a:endParaRPr lang="el-GR" sz="2800" dirty="0" smtClean="0">
              <a:latin typeface="Cambria" pitchFamily="18" charset="0"/>
              <a:sym typeface="Wingdings" pitchFamily="2" charset="2"/>
            </a:endParaRPr>
          </a:p>
          <a:p>
            <a:pPr marL="0" indent="0">
              <a:buNone/>
            </a:pPr>
            <a:r>
              <a:rPr lang="en-US" sz="2800" b="1" dirty="0" smtClean="0">
                <a:solidFill>
                  <a:srgbClr val="FF0000"/>
                </a:solidFill>
                <a:latin typeface="Cambria" pitchFamily="18" charset="0"/>
                <a:sym typeface="Wingdings" pitchFamily="2" charset="2"/>
              </a:rPr>
              <a:t>Profit effect on investment </a:t>
            </a:r>
            <a:r>
              <a:rPr lang="en-US" sz="2800" dirty="0" smtClean="0">
                <a:latin typeface="Cambria" pitchFamily="18" charset="0"/>
                <a:sym typeface="Wingdings" pitchFamily="2" charset="2"/>
              </a:rPr>
              <a:t>(i = </a:t>
            </a:r>
            <a:r>
              <a:rPr lang="en-US" sz="2800" dirty="0" err="1" smtClean="0">
                <a:latin typeface="Cambria" pitchFamily="18" charset="0"/>
                <a:sym typeface="Wingdings" pitchFamily="2" charset="2"/>
              </a:rPr>
              <a:t>ct</a:t>
            </a:r>
            <a:r>
              <a:rPr lang="en-US" sz="2800" dirty="0" smtClean="0">
                <a:latin typeface="Cambria" pitchFamily="18" charset="0"/>
                <a:sym typeface="Wingdings" pitchFamily="2" charset="2"/>
              </a:rPr>
              <a:t>): I =</a:t>
            </a:r>
            <a:r>
              <a:rPr lang="en-US" sz="2800" dirty="0" err="1" smtClean="0">
                <a:latin typeface="Cambria" pitchFamily="18" charset="0"/>
                <a:sym typeface="Wingdings" pitchFamily="2" charset="2"/>
              </a:rPr>
              <a:t>j</a:t>
            </a:r>
            <a:r>
              <a:rPr lang="en-US" sz="2800" dirty="0" err="1"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 j&gt;0</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even&gt;1</a:t>
            </a:r>
          </a:p>
          <a:p>
            <a:pPr marL="0" indent="0" algn="ctr">
              <a:buNone/>
            </a:pPr>
            <a:r>
              <a:rPr lang="el-GR" sz="2800" b="1" dirty="0" smtClean="0">
                <a:solidFill>
                  <a:srgbClr val="FF0000"/>
                </a:solidFill>
                <a:latin typeface="Cambria" pitchFamily="18" charset="0"/>
                <a:sym typeface="Wingdings" pitchFamily="2" charset="2"/>
              </a:rPr>
              <a:t>Συνάρτηση επενδύσεων: </a:t>
            </a:r>
            <a:r>
              <a:rPr lang="en-US" sz="2800" b="1" dirty="0" smtClean="0">
                <a:solidFill>
                  <a:srgbClr val="FF0000"/>
                </a:solidFill>
                <a:latin typeface="Cambria" pitchFamily="18" charset="0"/>
                <a:sym typeface="Wingdings" pitchFamily="2" charset="2"/>
              </a:rPr>
              <a:t>I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R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N (y-w)</a:t>
            </a:r>
            <a:endParaRPr lang="el-GR" sz="2800" b="1" dirty="0" smtClean="0">
              <a:solidFill>
                <a:srgbClr val="FF0000"/>
              </a:solidFill>
              <a:latin typeface="Cambria" pitchFamily="18" charset="0"/>
              <a:sym typeface="Wingdings" pitchFamily="2" charset="2"/>
            </a:endParaRPr>
          </a:p>
          <a:p>
            <a:pPr marL="0" indent="0" algn="ctr">
              <a:buNone/>
            </a:pPr>
            <a:r>
              <a:rPr lang="en-US" b="1" dirty="0" smtClean="0">
                <a:solidFill>
                  <a:srgbClr val="FF0000"/>
                </a:solidFill>
                <a:latin typeface="Cambria" pitchFamily="18" charset="0"/>
                <a:sym typeface="Wingdings" pitchFamily="2" charset="2"/>
              </a:rPr>
              <a:t>I             </a:t>
            </a:r>
            <a:r>
              <a:rPr lang="en-US" b="1" dirty="0" err="1" smtClean="0">
                <a:solidFill>
                  <a:srgbClr val="FF0000"/>
                </a:solidFill>
                <a:latin typeface="Cambria" pitchFamily="18" charset="0"/>
                <a:sym typeface="Wingdings" pitchFamily="2" charset="2"/>
              </a:rPr>
              <a:t>r</a:t>
            </a:r>
            <a:r>
              <a:rPr lang="en-US" sz="2000" b="1" dirty="0" err="1" smtClean="0">
                <a:solidFill>
                  <a:srgbClr val="FF0000"/>
                </a:solidFill>
                <a:latin typeface="Cambria" pitchFamily="18" charset="0"/>
                <a:sym typeface="Wingdings" pitchFamily="2" charset="2"/>
              </a:rPr>
              <a:t>expected</a:t>
            </a:r>
            <a:r>
              <a:rPr lang="en-US" sz="2000" b="1" dirty="0" smtClean="0">
                <a:solidFill>
                  <a:srgbClr val="FF0000"/>
                </a:solidFill>
                <a:latin typeface="Cambria" pitchFamily="18" charset="0"/>
                <a:sym typeface="Wingdings" pitchFamily="2" charset="2"/>
              </a:rPr>
              <a:t> ----- </a:t>
            </a:r>
            <a:r>
              <a:rPr lang="en-US" b="1" dirty="0" smtClean="0">
                <a:solidFill>
                  <a:srgbClr val="FF0000"/>
                </a:solidFill>
                <a:latin typeface="Cambria" pitchFamily="18" charset="0"/>
                <a:sym typeface="Wingdings" pitchFamily="2" charset="2"/>
              </a:rPr>
              <a:t>r ---- R</a:t>
            </a:r>
          </a:p>
          <a:p>
            <a:pPr marL="0" indent="0" algn="ctr">
              <a:buNone/>
            </a:pPr>
            <a:r>
              <a:rPr lang="en-US" b="1" dirty="0" err="1" smtClean="0">
                <a:solidFill>
                  <a:srgbClr val="FF0000"/>
                </a:solidFill>
                <a:latin typeface="Cambria" pitchFamily="18" charset="0"/>
                <a:sym typeface="Wingdings" pitchFamily="2" charset="2"/>
              </a:rPr>
              <a:t>Ic</a:t>
            </a:r>
            <a:r>
              <a:rPr lang="en-US" b="1" dirty="0" smtClean="0">
                <a:solidFill>
                  <a:srgbClr val="FF0000"/>
                </a:solidFill>
                <a:latin typeface="Cambria" pitchFamily="18" charset="0"/>
                <a:sym typeface="Wingdings" pitchFamily="2" charset="2"/>
              </a:rPr>
              <a:t> = f (i, </a:t>
            </a:r>
            <a:r>
              <a:rPr lang="el-GR" b="1" dirty="0" err="1" smtClean="0">
                <a:solidFill>
                  <a:srgbClr val="FF0000"/>
                </a:solidFill>
                <a:latin typeface="Cambria" pitchFamily="18" charset="0"/>
                <a:sym typeface="Wingdings" pitchFamily="2" charset="2"/>
              </a:rPr>
              <a:t>επιχ</a:t>
            </a:r>
            <a:r>
              <a:rPr lang="el-GR" b="1" dirty="0" smtClean="0">
                <a:solidFill>
                  <a:srgbClr val="FF0000"/>
                </a:solidFill>
                <a:latin typeface="Cambria" pitchFamily="18" charset="0"/>
                <a:sym typeface="Wingdings" pitchFamily="2" charset="2"/>
              </a:rPr>
              <a:t>. </a:t>
            </a:r>
            <a:r>
              <a:rPr lang="el-GR" b="1" dirty="0">
                <a:solidFill>
                  <a:srgbClr val="FF0000"/>
                </a:solidFill>
                <a:latin typeface="Cambria" pitchFamily="18" charset="0"/>
                <a:sym typeface="Wingdings" pitchFamily="2" charset="2"/>
              </a:rPr>
              <a:t>κ</a:t>
            </a:r>
            <a:r>
              <a:rPr lang="el-GR" b="1" dirty="0" smtClean="0">
                <a:solidFill>
                  <a:srgbClr val="FF0000"/>
                </a:solidFill>
                <a:latin typeface="Cambria" pitchFamily="18" charset="0"/>
                <a:sym typeface="Wingdings" pitchFamily="2" charset="2"/>
              </a:rPr>
              <a:t>λίμα)</a:t>
            </a:r>
            <a:endParaRPr lang="en-US" b="1" dirty="0" smtClean="0">
              <a:solidFill>
                <a:srgbClr val="FF0000"/>
              </a:solidFill>
              <a:latin typeface="Cambria" pitchFamily="18" charset="0"/>
              <a:sym typeface="Wingdings" pitchFamily="2" charset="2"/>
            </a:endParaRPr>
          </a:p>
          <a:p>
            <a:pPr marL="0" indent="0" algn="ctr">
              <a:buNone/>
            </a:pPr>
            <a:endParaRPr lang="en-US" b="1" dirty="0" smtClean="0">
              <a:solidFill>
                <a:srgbClr val="FF0000"/>
              </a:solidFill>
              <a:latin typeface="Cambria" pitchFamily="18" charset="0"/>
              <a:sym typeface="Wingdings" pitchFamily="2" charset="2"/>
            </a:endParaRPr>
          </a:p>
        </p:txBody>
      </p:sp>
      <p:cxnSp>
        <p:nvCxnSpPr>
          <p:cNvPr id="7" name="Ευθύγραμμο βέλος σύνδεσης 6"/>
          <p:cNvCxnSpPr/>
          <p:nvPr/>
        </p:nvCxnSpPr>
        <p:spPr>
          <a:xfrm flipV="1">
            <a:off x="561703" y="2492896"/>
            <a:ext cx="720080" cy="9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61703" y="2575443"/>
            <a:ext cx="720080" cy="5162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405384" y="2295550"/>
            <a:ext cx="787054" cy="4790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mbria" pitchFamily="18" charset="0"/>
              </a:rPr>
              <a:t>z</a:t>
            </a:r>
            <a:r>
              <a:rPr lang="en-US" sz="2400" dirty="0" smtClean="0">
                <a:latin typeface="Cambria" pitchFamily="18" charset="0"/>
              </a:rPr>
              <a:t>, y</a:t>
            </a:r>
            <a:endParaRPr lang="el-GR" sz="2400" dirty="0">
              <a:latin typeface="Cambria" pitchFamily="18" charset="0"/>
            </a:endParaRPr>
          </a:p>
        </p:txBody>
      </p:sp>
      <p:cxnSp>
        <p:nvCxnSpPr>
          <p:cNvPr id="12" name="Ευθύγραμμο βέλος σύνδεσης 11"/>
          <p:cNvCxnSpPr/>
          <p:nvPr/>
        </p:nvCxnSpPr>
        <p:spPr>
          <a:xfrm flipV="1">
            <a:off x="2241304" y="2295550"/>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405385" y="2924945"/>
            <a:ext cx="835920" cy="2249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N </a:t>
            </a:r>
            <a:endParaRPr lang="el-GR" dirty="0">
              <a:latin typeface="Cambria" pitchFamily="18" charset="0"/>
            </a:endParaRPr>
          </a:p>
        </p:txBody>
      </p:sp>
      <p:cxnSp>
        <p:nvCxnSpPr>
          <p:cNvPr id="15" name="Ευθύγραμμο βέλος σύνδεσης 14"/>
          <p:cNvCxnSpPr/>
          <p:nvPr/>
        </p:nvCxnSpPr>
        <p:spPr>
          <a:xfrm flipV="1">
            <a:off x="2192438" y="2884417"/>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2437483" y="2483895"/>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6521846" y="3966821"/>
            <a:ext cx="0" cy="4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7812360" y="3966821"/>
            <a:ext cx="0" cy="5333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a:off x="2473797" y="5805264"/>
            <a:ext cx="1007913"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2410024" y="3059866"/>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3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l-GR" sz="3200" b="1" dirty="0" smtClean="0">
                <a:solidFill>
                  <a:srgbClr val="FF0000"/>
                </a:solidFill>
                <a:latin typeface="Cambria" pitchFamily="18" charset="0"/>
              </a:rPr>
              <a:t>Επένδυση</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548680"/>
            <a:ext cx="8712968" cy="6192688"/>
          </a:xfrm>
        </p:spPr>
        <p:txBody>
          <a:bodyPr/>
          <a:lstStyle/>
          <a:p>
            <a:endParaRPr lang="en-US" dirty="0" smtClean="0"/>
          </a:p>
          <a:p>
            <a:endParaRPr lang="en-US" dirty="0"/>
          </a:p>
          <a:p>
            <a:pPr marL="0" indent="0">
              <a:buNone/>
            </a:pPr>
            <a:endParaRPr lang="el-GR" dirty="0"/>
          </a:p>
        </p:txBody>
      </p:sp>
      <p:cxnSp>
        <p:nvCxnSpPr>
          <p:cNvPr id="5" name="Ευθεία γραμμή σύνδεσης 4"/>
          <p:cNvCxnSpPr/>
          <p:nvPr/>
        </p:nvCxnSpPr>
        <p:spPr>
          <a:xfrm>
            <a:off x="971600" y="1124744"/>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971600" y="5301208"/>
            <a:ext cx="5832648"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971600" y="1772816"/>
            <a:ext cx="5112568" cy="1944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71600" y="1124744"/>
            <a:ext cx="4968552" cy="188059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971600" y="2744924"/>
            <a:ext cx="5328592" cy="195090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251520" y="11247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17" name="Ορθογώνιο 16"/>
          <p:cNvSpPr/>
          <p:nvPr/>
        </p:nvSpPr>
        <p:spPr>
          <a:xfrm>
            <a:off x="6588224" y="53732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6156176" y="1412776"/>
            <a:ext cx="29878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 σε δεδομένο επιτόκιο και επιχειρηματικό κλίμα</a:t>
            </a:r>
            <a:r>
              <a:rPr lang="en-US" sz="1600" dirty="0" smtClean="0">
                <a:latin typeface="Cambria" pitchFamily="18" charset="0"/>
              </a:rPr>
              <a:t> </a:t>
            </a:r>
          </a:p>
          <a:p>
            <a:pPr algn="ctr"/>
            <a:r>
              <a:rPr lang="en-US" sz="1600" dirty="0" smtClean="0">
                <a:latin typeface="Cambria" pitchFamily="18" charset="0"/>
              </a:rPr>
              <a:t>(N                 </a:t>
            </a:r>
            <a:r>
              <a:rPr lang="el-GR" sz="1600" dirty="0" smtClean="0">
                <a:latin typeface="Cambria" pitchFamily="18" charset="0"/>
              </a:rPr>
              <a:t> </a:t>
            </a:r>
            <a:r>
              <a:rPr lang="en-US" sz="1600" dirty="0" smtClean="0">
                <a:latin typeface="Cambria" pitchFamily="18" charset="0"/>
              </a:rPr>
              <a:t>I       )</a:t>
            </a:r>
            <a:endParaRPr lang="el-GR" sz="1600" dirty="0">
              <a:latin typeface="Cambria" pitchFamily="18" charset="0"/>
            </a:endParaRPr>
          </a:p>
        </p:txBody>
      </p:sp>
      <p:sp>
        <p:nvSpPr>
          <p:cNvPr id="23" name="Ορθογώνιο 22"/>
          <p:cNvSpPr/>
          <p:nvPr/>
        </p:nvSpPr>
        <p:spPr>
          <a:xfrm>
            <a:off x="71500" y="6093296"/>
            <a:ext cx="4932548"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    -</a:t>
            </a:r>
            <a:r>
              <a:rPr lang="en-US" dirty="0" smtClean="0">
                <a:latin typeface="Cambria" pitchFamily="18" charset="0"/>
                <a:sym typeface="Wingdings" pitchFamily="2" charset="2"/>
              </a:rPr>
              <a:t></a:t>
            </a:r>
            <a:r>
              <a:rPr lang="el-GR" dirty="0" smtClean="0">
                <a:latin typeface="Cambria" pitchFamily="18" charset="0"/>
              </a:rPr>
              <a:t>  </a:t>
            </a:r>
            <a:r>
              <a:rPr lang="en-US" dirty="0" smtClean="0">
                <a:latin typeface="Cambria" pitchFamily="18" charset="0"/>
              </a:rPr>
              <a:t>AD    --</a:t>
            </a:r>
            <a:r>
              <a:rPr lang="en-US" dirty="0" smtClean="0">
                <a:latin typeface="Cambria" pitchFamily="18" charset="0"/>
                <a:sym typeface="Wingdings" pitchFamily="2" charset="2"/>
              </a:rPr>
              <a:t>  </a:t>
            </a:r>
            <a:r>
              <a:rPr lang="en-US" dirty="0" smtClean="0">
                <a:solidFill>
                  <a:srgbClr val="FF0000"/>
                </a:solidFill>
                <a:latin typeface="Cambria" pitchFamily="18" charset="0"/>
              </a:rPr>
              <a:t>N</a:t>
            </a:r>
            <a:r>
              <a:rPr lang="en-US" dirty="0" smtClean="0">
                <a:latin typeface="Cambria" pitchFamily="18" charset="0"/>
              </a:rPr>
              <a:t>   ---</a:t>
            </a:r>
            <a:r>
              <a:rPr lang="en-US" dirty="0" smtClean="0">
                <a:latin typeface="Cambria" pitchFamily="18" charset="0"/>
                <a:sym typeface="Wingdings" pitchFamily="2" charset="2"/>
              </a:rPr>
              <a:t>  u    --</a:t>
            </a:r>
            <a:r>
              <a:rPr lang="en-US" dirty="0" smtClean="0">
                <a:solidFill>
                  <a:srgbClr val="FF0000"/>
                </a:solidFill>
                <a:latin typeface="Cambria" pitchFamily="18" charset="0"/>
                <a:sym typeface="Wingdings" pitchFamily="2" charset="2"/>
              </a:rPr>
              <a:t>r, R</a:t>
            </a:r>
            <a:r>
              <a:rPr lang="en-US" dirty="0" smtClean="0">
                <a:latin typeface="Cambria" pitchFamily="18" charset="0"/>
                <a:sym typeface="Wingdings" pitchFamily="2" charset="2"/>
              </a:rPr>
              <a:t>   ----- </a:t>
            </a:r>
            <a:r>
              <a:rPr lang="en-US" dirty="0" smtClean="0">
                <a:solidFill>
                  <a:srgbClr val="FF0000"/>
                </a:solidFill>
                <a:latin typeface="Cambria" pitchFamily="18" charset="0"/>
                <a:sym typeface="Wingdings" pitchFamily="2" charset="2"/>
              </a:rPr>
              <a:t>I</a:t>
            </a:r>
            <a:endParaRPr lang="el-GR" dirty="0">
              <a:solidFill>
                <a:srgbClr val="FF0000"/>
              </a:solidFill>
              <a:latin typeface="Cambria" pitchFamily="18" charset="0"/>
            </a:endParaRPr>
          </a:p>
        </p:txBody>
      </p:sp>
      <p:cxnSp>
        <p:nvCxnSpPr>
          <p:cNvPr id="25" name="Ευθύγραμμο βέλος σύνδεσης 24"/>
          <p:cNvCxnSpPr/>
          <p:nvPr/>
        </p:nvCxnSpPr>
        <p:spPr>
          <a:xfrm flipV="1">
            <a:off x="539552" y="61696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1403648" y="61318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2200722" y="6160001"/>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3059832" y="620130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3995936" y="6201309"/>
            <a:ext cx="0" cy="360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7419986" y="2065040"/>
            <a:ext cx="5040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7308304" y="191683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8172400" y="1926035"/>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300192" y="2708920"/>
            <a:ext cx="295232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smtClean="0">
                <a:latin typeface="Cambria" pitchFamily="18" charset="0"/>
              </a:rPr>
              <a:t>με υψηλότερο επιτόκιο και χειρότερο επιχειρηματικό κλίμα</a:t>
            </a:r>
            <a:endParaRPr lang="el-GR" sz="1600" dirty="0">
              <a:latin typeface="Cambria" pitchFamily="18" charset="0"/>
            </a:endParaRPr>
          </a:p>
        </p:txBody>
      </p:sp>
      <p:sp>
        <p:nvSpPr>
          <p:cNvPr id="40" name="Ορθογώνιο 39"/>
          <p:cNvSpPr/>
          <p:nvPr/>
        </p:nvSpPr>
        <p:spPr>
          <a:xfrm>
            <a:off x="5868144" y="476672"/>
            <a:ext cx="3168352"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a:latin typeface="Cambria" pitchFamily="18" charset="0"/>
              </a:rPr>
              <a:t>με </a:t>
            </a:r>
            <a:r>
              <a:rPr lang="el-GR" sz="1600" dirty="0" smtClean="0">
                <a:latin typeface="Cambria" pitchFamily="18" charset="0"/>
              </a:rPr>
              <a:t>χαμηλότερο </a:t>
            </a:r>
            <a:r>
              <a:rPr lang="el-GR" sz="1600" dirty="0">
                <a:latin typeface="Cambria" pitchFamily="18" charset="0"/>
              </a:rPr>
              <a:t>επιτόκιο </a:t>
            </a:r>
            <a:r>
              <a:rPr lang="el-GR" sz="1600" dirty="0" smtClean="0">
                <a:latin typeface="Cambria" pitchFamily="18" charset="0"/>
              </a:rPr>
              <a:t>και βελτιωμένο </a:t>
            </a:r>
            <a:r>
              <a:rPr lang="el-GR" sz="1600" dirty="0">
                <a:latin typeface="Cambria" pitchFamily="18" charset="0"/>
              </a:rPr>
              <a:t>επιχειρηματικό κλίμα</a:t>
            </a:r>
          </a:p>
        </p:txBody>
      </p:sp>
      <p:cxnSp>
        <p:nvCxnSpPr>
          <p:cNvPr id="42" name="Ευθύγραμμο βέλος σύνδεσης 41"/>
          <p:cNvCxnSpPr/>
          <p:nvPr/>
        </p:nvCxnSpPr>
        <p:spPr>
          <a:xfrm flipV="1">
            <a:off x="4860032" y="6131804"/>
            <a:ext cx="0" cy="4997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436096" y="4221088"/>
            <a:ext cx="3600400"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itchFamily="18" charset="0"/>
                <a:sym typeface="Wingdings" pitchFamily="2" charset="2"/>
              </a:rPr>
              <a:t>I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R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N (y-w)</a:t>
            </a:r>
            <a:endParaRPr lang="el-GR" sz="2400" b="1" dirty="0">
              <a:solidFill>
                <a:srgbClr val="FF0000"/>
              </a:solidFill>
              <a:latin typeface="Cambria" pitchFamily="18" charset="0"/>
              <a:sym typeface="Wingdings" pitchFamily="2" charset="2"/>
            </a:endParaRPr>
          </a:p>
        </p:txBody>
      </p:sp>
      <p:sp>
        <p:nvSpPr>
          <p:cNvPr id="6" name="Ορθογώνιο 5"/>
          <p:cNvSpPr/>
          <p:nvPr/>
        </p:nvSpPr>
        <p:spPr>
          <a:xfrm>
            <a:off x="467544" y="3645024"/>
            <a:ext cx="36004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8" name="Ορθογώνιο 7"/>
          <p:cNvSpPr/>
          <p:nvPr/>
        </p:nvSpPr>
        <p:spPr>
          <a:xfrm>
            <a:off x="323528" y="458112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9" name="Ορθογώνιο 8"/>
          <p:cNvSpPr/>
          <p:nvPr/>
        </p:nvSpPr>
        <p:spPr>
          <a:xfrm>
            <a:off x="179512" y="2924944"/>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a:t>
            </a: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10" name="Ορθογώνιο 9"/>
          <p:cNvSpPr/>
          <p:nvPr/>
        </p:nvSpPr>
        <p:spPr>
          <a:xfrm>
            <a:off x="5220072" y="5877272"/>
            <a:ext cx="3600400" cy="6840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Νομισματική πολιτική --</a:t>
            </a:r>
            <a:r>
              <a:rPr lang="el-GR" dirty="0" smtClean="0">
                <a:latin typeface="Cambria" pitchFamily="18" charset="0"/>
                <a:sym typeface="Wingdings" pitchFamily="2" charset="2"/>
              </a:rPr>
              <a:t> </a:t>
            </a:r>
            <a:r>
              <a:rPr lang="en-US" dirty="0" smtClean="0">
                <a:latin typeface="Cambria" pitchFamily="18" charset="0"/>
                <a:sym typeface="Wingdings" pitchFamily="2" charset="2"/>
              </a:rPr>
              <a:t>i- </a:t>
            </a:r>
            <a:r>
              <a:rPr lang="en-US" dirty="0" err="1" smtClean="0">
                <a:latin typeface="Cambria" pitchFamily="18" charset="0"/>
                <a:sym typeface="Wingdings" pitchFamily="2" charset="2"/>
              </a:rPr>
              <a:t>Ic</a:t>
            </a:r>
            <a:endParaRPr lang="el-GR" dirty="0">
              <a:latin typeface="Cambria" pitchFamily="18" charset="0"/>
            </a:endParaRPr>
          </a:p>
        </p:txBody>
      </p:sp>
    </p:spTree>
    <p:extLst>
      <p:ext uri="{BB962C8B-B14F-4D97-AF65-F5344CB8AC3E}">
        <p14:creationId xmlns:p14="http://schemas.microsoft.com/office/powerpoint/2010/main" val="6830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200" b="1" dirty="0" smtClean="0">
                <a:solidFill>
                  <a:srgbClr val="FF0000"/>
                </a:solidFill>
                <a:latin typeface="Cambria" pitchFamily="18" charset="0"/>
              </a:rPr>
              <a:t>Προσδιοριστικοί παράγοντες των επενδύσεων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a:p>
        </p:txBody>
      </p:sp>
      <p:sp>
        <p:nvSpPr>
          <p:cNvPr id="4" name="Ορθογώνιο 3"/>
          <p:cNvSpPr/>
          <p:nvPr/>
        </p:nvSpPr>
        <p:spPr>
          <a:xfrm>
            <a:off x="755576" y="1844824"/>
            <a:ext cx="2592288" cy="86409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Τρέχον και πρόσφατο ποσοστό κέρδους</a:t>
            </a:r>
            <a:endParaRPr lang="en-US" dirty="0" smtClean="0">
              <a:latin typeface="Cambria" pitchFamily="18" charset="0"/>
            </a:endParaRPr>
          </a:p>
          <a:p>
            <a:pPr algn="ctr"/>
            <a:r>
              <a:rPr lang="en-US" sz="2800" dirty="0" err="1">
                <a:latin typeface="Cambria" pitchFamily="18" charset="0"/>
              </a:rPr>
              <a:t>r</a:t>
            </a:r>
            <a:r>
              <a:rPr lang="en-US" sz="1400" dirty="0" err="1" smtClean="0">
                <a:latin typeface="Cambria" pitchFamily="18" charset="0"/>
              </a:rPr>
              <a:t>t</a:t>
            </a:r>
            <a:r>
              <a:rPr lang="en-US" dirty="0" smtClean="0">
                <a:latin typeface="Cambria" pitchFamily="18" charset="0"/>
              </a:rPr>
              <a:t>, </a:t>
            </a:r>
            <a:r>
              <a:rPr lang="en-US" sz="2800" dirty="0" smtClean="0">
                <a:latin typeface="Cambria" pitchFamily="18" charset="0"/>
              </a:rPr>
              <a:t>r</a:t>
            </a:r>
            <a:r>
              <a:rPr lang="en-US" sz="1400" dirty="0" smtClean="0">
                <a:latin typeface="Cambria" pitchFamily="18" charset="0"/>
              </a:rPr>
              <a:t>t-1</a:t>
            </a:r>
            <a:endParaRPr lang="el-GR" sz="1400" dirty="0">
              <a:latin typeface="Cambria" pitchFamily="18" charset="0"/>
            </a:endParaRPr>
          </a:p>
        </p:txBody>
      </p:sp>
      <p:sp>
        <p:nvSpPr>
          <p:cNvPr id="5" name="Ορθογώνιο 4"/>
          <p:cNvSpPr/>
          <p:nvPr/>
        </p:nvSpPr>
        <p:spPr>
          <a:xfrm>
            <a:off x="755576" y="3284984"/>
            <a:ext cx="2736304" cy="72008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Επιχειρηματικό κλίμα</a:t>
            </a:r>
            <a:endParaRPr lang="el-GR" dirty="0">
              <a:latin typeface="Cambria" pitchFamily="18" charset="0"/>
            </a:endParaRPr>
          </a:p>
        </p:txBody>
      </p:sp>
      <p:sp>
        <p:nvSpPr>
          <p:cNvPr id="6" name="Ορθογώνιο 5"/>
          <p:cNvSpPr/>
          <p:nvPr/>
        </p:nvSpPr>
        <p:spPr>
          <a:xfrm>
            <a:off x="755576" y="4797152"/>
            <a:ext cx="2808312" cy="576064"/>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Επιτόκιο</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cxnSp>
        <p:nvCxnSpPr>
          <p:cNvPr id="8" name="Ευθύγραμμο βέλος σύνδεσης 7"/>
          <p:cNvCxnSpPr/>
          <p:nvPr/>
        </p:nvCxnSpPr>
        <p:spPr>
          <a:xfrm>
            <a:off x="3347864" y="2276872"/>
            <a:ext cx="180020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a:endCxn id="14" idx="1"/>
          </p:cNvCxnSpPr>
          <p:nvPr/>
        </p:nvCxnSpPr>
        <p:spPr>
          <a:xfrm flipV="1">
            <a:off x="3499892" y="3429000"/>
            <a:ext cx="1648172" cy="299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5148064" y="2852936"/>
            <a:ext cx="1728192" cy="115212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Προσδοκώμενο ποσοστό κέρδους</a:t>
            </a:r>
          </a:p>
          <a:p>
            <a:pPr algn="ctr"/>
            <a:r>
              <a:rPr lang="en-US" sz="2400" dirty="0" smtClean="0">
                <a:latin typeface="Cambria" pitchFamily="18" charset="0"/>
              </a:rPr>
              <a:t>r</a:t>
            </a:r>
            <a:r>
              <a:rPr lang="en-US" dirty="0" smtClean="0">
                <a:latin typeface="Cambria" pitchFamily="18" charset="0"/>
              </a:rPr>
              <a:t>e</a:t>
            </a:r>
            <a:endParaRPr lang="el-GR" dirty="0">
              <a:latin typeface="Cambria" pitchFamily="18" charset="0"/>
            </a:endParaRPr>
          </a:p>
        </p:txBody>
      </p:sp>
      <p:sp>
        <p:nvSpPr>
          <p:cNvPr id="15" name="Ορθογώνιο 14"/>
          <p:cNvSpPr/>
          <p:nvPr/>
        </p:nvSpPr>
        <p:spPr>
          <a:xfrm>
            <a:off x="7740352" y="4293096"/>
            <a:ext cx="1224136" cy="100811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Επένδυση</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sp>
        <p:nvSpPr>
          <p:cNvPr id="16" name="Ορθογώνιο 15"/>
          <p:cNvSpPr/>
          <p:nvPr/>
        </p:nvSpPr>
        <p:spPr>
          <a:xfrm>
            <a:off x="2915816" y="1268760"/>
            <a:ext cx="4968552" cy="21602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Τι καθορίζει το επίπεδο της επένδυσης;</a:t>
            </a:r>
            <a:endParaRPr lang="el-GR" dirty="0">
              <a:latin typeface="Cambria" pitchFamily="18" charset="0"/>
            </a:endParaRPr>
          </a:p>
        </p:txBody>
      </p:sp>
      <p:cxnSp>
        <p:nvCxnSpPr>
          <p:cNvPr id="17" name="Ευθύγραμμο βέλος σύνδεσης 16"/>
          <p:cNvCxnSpPr/>
          <p:nvPr/>
        </p:nvCxnSpPr>
        <p:spPr>
          <a:xfrm flipV="1">
            <a:off x="3612865" y="4892774"/>
            <a:ext cx="4127487" cy="364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6876256" y="3520988"/>
            <a:ext cx="864096" cy="916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5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19" y="116632"/>
            <a:ext cx="8712969" cy="432048"/>
          </a:xfrm>
        </p:spPr>
        <p:txBody>
          <a:bodyPr>
            <a:noAutofit/>
          </a:bodyPr>
          <a:lstStyle/>
          <a:p>
            <a:r>
              <a:rPr lang="el-GR" sz="2400" b="1" dirty="0" smtClean="0">
                <a:solidFill>
                  <a:srgbClr val="FF0000"/>
                </a:solidFill>
                <a:latin typeface="Cambria" pitchFamily="18" charset="0"/>
              </a:rPr>
              <a:t>Μείωση επιτοκίου ή βελτίωση επιχειρηματικού κλίματος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568952"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a:t> </a:t>
            </a:r>
            <a:r>
              <a:rPr lang="en-US" dirty="0" smtClean="0"/>
              <a:t>    0</a:t>
            </a:r>
            <a:endParaRPr lang="el-GR" dirty="0"/>
          </a:p>
        </p:txBody>
      </p:sp>
      <p:cxnSp>
        <p:nvCxnSpPr>
          <p:cNvPr id="5" name="Ευθεία γραμμή σύνδεσης 4"/>
          <p:cNvCxnSpPr/>
          <p:nvPr/>
        </p:nvCxnSpPr>
        <p:spPr>
          <a:xfrm>
            <a:off x="899592" y="1556792"/>
            <a:ext cx="0"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99592" y="5517232"/>
            <a:ext cx="6336704" cy="11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899592" y="1196753"/>
            <a:ext cx="4752528" cy="4332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867569" y="1772816"/>
            <a:ext cx="5040560" cy="20941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07257" y="3417515"/>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885106" y="2564904"/>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467544" y="1556792"/>
            <a:ext cx="28803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0" name="Ορθογώνιο 19"/>
          <p:cNvSpPr/>
          <p:nvPr/>
        </p:nvSpPr>
        <p:spPr>
          <a:xfrm>
            <a:off x="7020272" y="5733256"/>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1" name="Ορθογώνιο 20"/>
          <p:cNvSpPr/>
          <p:nvPr/>
        </p:nvSpPr>
        <p:spPr>
          <a:xfrm>
            <a:off x="6012160" y="3284984"/>
            <a:ext cx="57606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sp>
        <p:nvSpPr>
          <p:cNvPr id="22" name="Ορθογώνιο 21"/>
          <p:cNvSpPr/>
          <p:nvPr/>
        </p:nvSpPr>
        <p:spPr>
          <a:xfrm>
            <a:off x="6012160" y="2420888"/>
            <a:ext cx="165618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(C+I)old</a:t>
            </a:r>
            <a:endParaRPr lang="el-GR" dirty="0">
              <a:latin typeface="Cambria" pitchFamily="18" charset="0"/>
            </a:endParaRPr>
          </a:p>
        </p:txBody>
      </p:sp>
      <p:sp>
        <p:nvSpPr>
          <p:cNvPr id="23" name="Ορθογώνιο 22"/>
          <p:cNvSpPr/>
          <p:nvPr/>
        </p:nvSpPr>
        <p:spPr>
          <a:xfrm>
            <a:off x="5947817" y="1628800"/>
            <a:ext cx="200855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(C+I)new</a:t>
            </a:r>
            <a:endParaRPr lang="el-GR" dirty="0">
              <a:latin typeface="Cambria" pitchFamily="18" charset="0"/>
            </a:endParaRPr>
          </a:p>
        </p:txBody>
      </p:sp>
      <p:sp>
        <p:nvSpPr>
          <p:cNvPr id="24" name="Ορθογώνιο 23"/>
          <p:cNvSpPr/>
          <p:nvPr/>
        </p:nvSpPr>
        <p:spPr>
          <a:xfrm>
            <a:off x="5796136" y="908720"/>
            <a:ext cx="792087"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5" name="Ορθογώνιο 24"/>
          <p:cNvSpPr/>
          <p:nvPr/>
        </p:nvSpPr>
        <p:spPr>
          <a:xfrm>
            <a:off x="2195736" y="5647878"/>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Old N*</a:t>
            </a:r>
            <a:endParaRPr lang="el-GR" dirty="0">
              <a:latin typeface="Cambria" pitchFamily="18" charset="0"/>
            </a:endParaRPr>
          </a:p>
        </p:txBody>
      </p:sp>
      <p:cxnSp>
        <p:nvCxnSpPr>
          <p:cNvPr id="27" name="Ευθεία γραμμή σύνδεσης 26"/>
          <p:cNvCxnSpPr/>
          <p:nvPr/>
        </p:nvCxnSpPr>
        <p:spPr>
          <a:xfrm flipH="1">
            <a:off x="2663788" y="3866940"/>
            <a:ext cx="36004" cy="16446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4283968" y="2459838"/>
            <a:ext cx="0" cy="30691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867568" y="3921677"/>
            <a:ext cx="1832223" cy="7732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907257" y="2459838"/>
            <a:ext cx="3376711" cy="10506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5433417" y="533161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5220072" y="5877272"/>
            <a:ext cx="57606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sp>
        <p:nvSpPr>
          <p:cNvPr id="40" name="Ορθογώνιο 39"/>
          <p:cNvSpPr/>
          <p:nvPr/>
        </p:nvSpPr>
        <p:spPr>
          <a:xfrm>
            <a:off x="3887924" y="5685320"/>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new N**</a:t>
            </a:r>
            <a:endParaRPr lang="el-GR" dirty="0">
              <a:latin typeface="Cambria" pitchFamily="18" charset="0"/>
            </a:endParaRPr>
          </a:p>
        </p:txBody>
      </p:sp>
      <p:sp>
        <p:nvSpPr>
          <p:cNvPr id="41" name="Ορθογώνιο 40"/>
          <p:cNvSpPr/>
          <p:nvPr/>
        </p:nvSpPr>
        <p:spPr>
          <a:xfrm>
            <a:off x="323528" y="3999005"/>
            <a:ext cx="432048" cy="222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Ορθογώνιο 41"/>
          <p:cNvSpPr/>
          <p:nvPr/>
        </p:nvSpPr>
        <p:spPr>
          <a:xfrm>
            <a:off x="251519" y="2459838"/>
            <a:ext cx="61604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3" name="Ορθογώνιο 42"/>
          <p:cNvSpPr/>
          <p:nvPr/>
        </p:nvSpPr>
        <p:spPr>
          <a:xfrm>
            <a:off x="467544" y="4581128"/>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44" name="Ορθογώνιο 43"/>
          <p:cNvSpPr/>
          <p:nvPr/>
        </p:nvSpPr>
        <p:spPr>
          <a:xfrm>
            <a:off x="0" y="3611965"/>
            <a:ext cx="755576" cy="3824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n</a:t>
            </a:r>
            <a:r>
              <a:rPr lang="en-US" dirty="0" smtClean="0">
                <a:latin typeface="Cambria" pitchFamily="18" charset="0"/>
              </a:rPr>
              <a:t>ew I</a:t>
            </a:r>
            <a:endParaRPr lang="el-GR" dirty="0">
              <a:latin typeface="Cambria" pitchFamily="18" charset="0"/>
            </a:endParaRPr>
          </a:p>
        </p:txBody>
      </p:sp>
      <p:cxnSp>
        <p:nvCxnSpPr>
          <p:cNvPr id="48" name="Ευθύγραμμο βέλος σύνδεσης 47"/>
          <p:cNvCxnSpPr/>
          <p:nvPr/>
        </p:nvCxnSpPr>
        <p:spPr>
          <a:xfrm flipV="1">
            <a:off x="5292080" y="2116327"/>
            <a:ext cx="0" cy="6870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12968" cy="576064"/>
          </a:xfrm>
        </p:spPr>
        <p:txBody>
          <a:bodyPr>
            <a:noAutofit/>
          </a:bodyPr>
          <a:lstStyle/>
          <a:p>
            <a:r>
              <a:rPr lang="el-GR" sz="3600" b="1" dirty="0" smtClean="0">
                <a:solidFill>
                  <a:srgbClr val="FF0000"/>
                </a:solidFill>
                <a:latin typeface="Cambria" pitchFamily="18" charset="0"/>
              </a:rPr>
              <a:t>Ανεργία και τόνωση της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marL="0" indent="0" algn="just">
              <a:buNone/>
            </a:pPr>
            <a:r>
              <a:rPr lang="el-GR" dirty="0" smtClean="0">
                <a:latin typeface="Cambria" pitchFamily="18" charset="0"/>
              </a:rPr>
              <a:t>Όταν </a:t>
            </a:r>
            <a:r>
              <a:rPr lang="en-US" dirty="0" smtClean="0">
                <a:latin typeface="Cambria" pitchFamily="18" charset="0"/>
              </a:rPr>
              <a:t>LS &gt; N* </a:t>
            </a:r>
            <a:r>
              <a:rPr lang="el-GR" dirty="0" smtClean="0">
                <a:latin typeface="Cambria" pitchFamily="18" charset="0"/>
              </a:rPr>
              <a:t>υπάρχει ανεργία ίση με τη διαφορά </a:t>
            </a:r>
            <a:r>
              <a:rPr lang="en-US" dirty="0" smtClean="0">
                <a:latin typeface="Cambria" pitchFamily="18" charset="0"/>
              </a:rPr>
              <a:t>LS – N*.</a:t>
            </a:r>
          </a:p>
          <a:p>
            <a:pPr marL="0" indent="0" algn="just">
              <a:buNone/>
            </a:pPr>
            <a:r>
              <a:rPr lang="el-GR" dirty="0" smtClean="0">
                <a:latin typeface="Cambria" pitchFamily="18" charset="0"/>
              </a:rPr>
              <a:t>Τρεις πιθανοί τρόποι επηρεασμού της απασχόλησης</a:t>
            </a:r>
            <a:r>
              <a:rPr lang="en-US" dirty="0" smtClean="0">
                <a:latin typeface="Cambria" pitchFamily="18" charset="0"/>
              </a:rPr>
              <a:t>:</a:t>
            </a:r>
            <a:endParaRPr lang="el-GR" dirty="0" smtClean="0">
              <a:latin typeface="Cambria" pitchFamily="18" charset="0"/>
            </a:endParaRPr>
          </a:p>
          <a:p>
            <a:pPr algn="just"/>
            <a:r>
              <a:rPr lang="el-GR" dirty="0" smtClean="0">
                <a:latin typeface="Cambria" pitchFamily="18" charset="0"/>
              </a:rPr>
              <a:t>(επεκτατική) δημοσιονομική πολιτική  ----</a:t>
            </a:r>
            <a:r>
              <a:rPr lang="el-GR" dirty="0" smtClean="0">
                <a:latin typeface="Cambria" pitchFamily="18" charset="0"/>
                <a:sym typeface="Wingdings" pitchFamily="2" charset="2"/>
              </a:rPr>
              <a:t>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(επεκτατική) νομισματική πολιτική</a:t>
            </a:r>
            <a:r>
              <a:rPr lang="en-US" dirty="0" smtClean="0">
                <a:latin typeface="Cambria" pitchFamily="18" charset="0"/>
              </a:rPr>
              <a:t> ---</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μείωση του </a:t>
            </a:r>
            <a:r>
              <a:rPr lang="en-US" dirty="0" smtClean="0">
                <a:latin typeface="Cambria" pitchFamily="18" charset="0"/>
                <a:sym typeface="Wingdings" pitchFamily="2" charset="2"/>
              </a:rPr>
              <a:t>i</a:t>
            </a:r>
            <a:r>
              <a:rPr lang="el-GR" dirty="0" smtClean="0">
                <a:latin typeface="Cambria" pitchFamily="18" charset="0"/>
                <a:sym typeface="Wingdings" pitchFamily="2" charset="2"/>
              </a:rPr>
              <a:t> -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Μείωση των μισθών (;)</a:t>
            </a:r>
            <a:endParaRPr lang="el-GR" dirty="0">
              <a:latin typeface="Cambria" pitchFamily="18" charset="0"/>
            </a:endParaRPr>
          </a:p>
        </p:txBody>
      </p:sp>
    </p:spTree>
    <p:extLst>
      <p:ext uri="{BB962C8B-B14F-4D97-AF65-F5344CB8AC3E}">
        <p14:creationId xmlns:p14="http://schemas.microsoft.com/office/powerpoint/2010/main" val="383934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92480" cy="692696"/>
          </a:xfrm>
        </p:spPr>
        <p:txBody>
          <a:bodyPr>
            <a:normAutofit/>
          </a:bodyPr>
          <a:lstStyle/>
          <a:p>
            <a:r>
              <a:rPr lang="el-GR" sz="3600" b="1" dirty="0" smtClean="0">
                <a:solidFill>
                  <a:srgbClr val="FF0000"/>
                </a:solidFill>
                <a:latin typeface="Cambria" pitchFamily="18" charset="0"/>
              </a:rPr>
              <a:t>Μισθοί συνολική ζήτηση και ανεργία-Ε’</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640960" cy="5976664"/>
          </a:xfrm>
        </p:spPr>
        <p:txBody>
          <a:bodyPr>
            <a:normAutofit/>
          </a:bodyPr>
          <a:lstStyle/>
          <a:p>
            <a:pPr algn="just"/>
            <a:r>
              <a:rPr lang="el-GR" sz="2800" dirty="0" smtClean="0">
                <a:latin typeface="Cambria" pitchFamily="18" charset="0"/>
              </a:rPr>
              <a:t>Η αύξηση των μισθών προκαλεί μείωση ή αύξηση της απασχόλησης (και της συνολικής ζήτησης);</a:t>
            </a:r>
          </a:p>
          <a:p>
            <a:pPr algn="just"/>
            <a:r>
              <a:rPr lang="el-GR" sz="2800" dirty="0" smtClean="0">
                <a:latin typeface="Cambria" pitchFamily="18" charset="0"/>
              </a:rPr>
              <a:t>Ανεργία --</a:t>
            </a:r>
            <a:r>
              <a:rPr lang="el-GR" sz="2800" dirty="0" smtClean="0">
                <a:latin typeface="Cambria" pitchFamily="18" charset="0"/>
                <a:sym typeface="Wingdings" pitchFamily="2" charset="2"/>
              </a:rPr>
              <a:t> οι μισθοί μπορεί να μη μειωθούν (</a:t>
            </a:r>
            <a:r>
              <a:rPr lang="en-US" sz="2800" dirty="0" smtClean="0">
                <a:latin typeface="Cambria" pitchFamily="18" charset="0"/>
                <a:sym typeface="Wingdings" pitchFamily="2" charset="2"/>
              </a:rPr>
              <a:t>w*&gt;</a:t>
            </a:r>
            <a:r>
              <a:rPr lang="en-US" dirty="0" err="1" smtClean="0">
                <a:latin typeface="Cambria" pitchFamily="18" charset="0"/>
                <a:sym typeface="Wingdings" pitchFamily="2" charset="2"/>
              </a:rPr>
              <a:t>w</a:t>
            </a:r>
            <a:r>
              <a:rPr lang="en-US" sz="2400" dirty="0" err="1" smtClean="0">
                <a:latin typeface="Cambria" pitchFamily="18" charset="0"/>
                <a:sym typeface="Wingdings" pitchFamily="2" charset="2"/>
              </a:rPr>
              <a:t>min</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Αν μειωθούν το αποτέλεσμα στην απασχόληση δεν είναι σίγουρο.</a:t>
            </a:r>
            <a:endParaRPr lang="el-GR" sz="2800" dirty="0" smtClean="0">
              <a:latin typeface="Cambria" pitchFamily="18" charset="0"/>
            </a:endParaRPr>
          </a:p>
          <a:p>
            <a:pPr algn="just"/>
            <a:r>
              <a:rPr lang="en-US" sz="2800" dirty="0" smtClean="0">
                <a:latin typeface="Cambria" pitchFamily="18" charset="0"/>
              </a:rPr>
              <a:t>Profit led employment regime  w                N, AD</a:t>
            </a:r>
          </a:p>
          <a:p>
            <a:pPr marL="0" indent="0" algn="just">
              <a:buNone/>
            </a:pPr>
            <a:r>
              <a:rPr lang="el-GR" sz="2800" dirty="0" smtClean="0">
                <a:latin typeface="Cambria" pitchFamily="18" charset="0"/>
              </a:rPr>
              <a:t>    </a:t>
            </a:r>
            <a:r>
              <a:rPr lang="en-US" sz="2800" dirty="0" smtClean="0">
                <a:latin typeface="Cambria" pitchFamily="18" charset="0"/>
              </a:rPr>
              <a:t>Wage led employment regime   w               N, AD</a:t>
            </a:r>
          </a:p>
          <a:p>
            <a:pPr algn="just"/>
            <a:r>
              <a:rPr lang="el-GR" sz="2800" dirty="0" smtClean="0">
                <a:latin typeface="Cambria" pitchFamily="18" charset="0"/>
              </a:rPr>
              <a:t>Η επικρατούσα κατάσταση απασχόλησης (</a:t>
            </a:r>
            <a:r>
              <a:rPr lang="en-US" sz="2800" dirty="0" smtClean="0">
                <a:latin typeface="Cambria" pitchFamily="18" charset="0"/>
              </a:rPr>
              <a:t>employment regime)</a:t>
            </a:r>
            <a:r>
              <a:rPr lang="el-GR" sz="2800" dirty="0" smtClean="0">
                <a:latin typeface="Cambria" pitchFamily="18" charset="0"/>
              </a:rPr>
              <a:t> καθορίζεται ανάλογα με το αν η αύξηση των μισθών επιδρά περισσότερο στην Κατανάλωση (θετικά) ή στα κέρδη και την Επένδυση (αρνητικά)</a:t>
            </a:r>
            <a:endParaRPr lang="el-GR" sz="2800" dirty="0">
              <a:latin typeface="Cambria" pitchFamily="18" charset="0"/>
            </a:endParaRPr>
          </a:p>
        </p:txBody>
      </p:sp>
      <p:cxnSp>
        <p:nvCxnSpPr>
          <p:cNvPr id="5" name="Ευθύγραμμο βέλος σύνδεσης 4"/>
          <p:cNvCxnSpPr/>
          <p:nvPr/>
        </p:nvCxnSpPr>
        <p:spPr>
          <a:xfrm flipV="1">
            <a:off x="5758058" y="37652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5733006" y="3242927"/>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6058829" y="3451515"/>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5928505" y="4021298"/>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791397" y="3242927"/>
            <a:ext cx="0" cy="364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735435" y="3738866"/>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17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Autofit/>
          </a:bodyPr>
          <a:lstStyle/>
          <a:p>
            <a:r>
              <a:rPr lang="el-GR" sz="3200" b="1" dirty="0">
                <a:solidFill>
                  <a:srgbClr val="FF0000"/>
                </a:solidFill>
                <a:latin typeface="Cambria" pitchFamily="18" charset="0"/>
              </a:rPr>
              <a:t>Μισθοί συνολική ζήτηση και ανεργία-Ε’</a:t>
            </a:r>
            <a:endParaRPr lang="el-GR" sz="3200" dirty="0"/>
          </a:p>
        </p:txBody>
      </p:sp>
      <p:sp>
        <p:nvSpPr>
          <p:cNvPr id="3" name="Θέση περιεχομένου 2"/>
          <p:cNvSpPr>
            <a:spLocks noGrp="1"/>
          </p:cNvSpPr>
          <p:nvPr>
            <p:ph idx="1"/>
          </p:nvPr>
        </p:nvSpPr>
        <p:spPr>
          <a:xfrm>
            <a:off x="179512" y="836712"/>
            <a:ext cx="8784976" cy="5760640"/>
          </a:xfrm>
        </p:spPr>
        <p:txBody>
          <a:bodyPr>
            <a:normAutofit fontScale="92500" lnSpcReduction="10000"/>
          </a:bodyPr>
          <a:lstStyle/>
          <a:p>
            <a:endParaRPr lang="el-GR" dirty="0" smtClean="0"/>
          </a:p>
          <a:p>
            <a:endParaRPr lang="el-GR" dirty="0"/>
          </a:p>
          <a:p>
            <a:pPr marL="0" indent="0">
              <a:buNone/>
            </a:pPr>
            <a:endParaRPr lang="el-GR" dirty="0" smtClean="0"/>
          </a:p>
          <a:p>
            <a:pPr marL="0" indent="0">
              <a:buNone/>
            </a:pPr>
            <a:endParaRPr lang="el-GR" dirty="0"/>
          </a:p>
          <a:p>
            <a:endParaRPr lang="el-GR" dirty="0" smtClean="0"/>
          </a:p>
          <a:p>
            <a:pPr marL="0" indent="0">
              <a:buNone/>
            </a:pPr>
            <a:endParaRPr lang="el-GR" dirty="0"/>
          </a:p>
          <a:p>
            <a:endParaRPr lang="el-GR" dirty="0" smtClean="0"/>
          </a:p>
          <a:p>
            <a:endParaRPr lang="el-GR" dirty="0"/>
          </a:p>
          <a:p>
            <a:pPr marL="0" indent="0">
              <a:buNone/>
            </a:pPr>
            <a:r>
              <a:rPr lang="el-GR" dirty="0"/>
              <a:t> </a:t>
            </a:r>
            <a:r>
              <a:rPr lang="el-GR" dirty="0" smtClean="0"/>
              <a:t>      </a:t>
            </a:r>
          </a:p>
          <a:p>
            <a:pPr marL="0" indent="0">
              <a:buNone/>
            </a:pPr>
            <a:r>
              <a:rPr lang="el-GR" dirty="0"/>
              <a:t> </a:t>
            </a:r>
            <a:r>
              <a:rPr lang="el-GR" dirty="0" smtClean="0"/>
              <a:t>    </a:t>
            </a:r>
          </a:p>
          <a:p>
            <a:pPr marL="0" indent="0">
              <a:buNone/>
            </a:pPr>
            <a:r>
              <a:rPr lang="el-GR" dirty="0"/>
              <a:t> </a:t>
            </a:r>
            <a:r>
              <a:rPr lang="el-GR" dirty="0" smtClean="0"/>
              <a:t>         0</a:t>
            </a:r>
            <a:endParaRPr lang="el-GR" dirty="0"/>
          </a:p>
        </p:txBody>
      </p:sp>
      <p:cxnSp>
        <p:nvCxnSpPr>
          <p:cNvPr id="5" name="Ευθεία γραμμή σύνδεσης 4"/>
          <p:cNvCxnSpPr/>
          <p:nvPr/>
        </p:nvCxnSpPr>
        <p:spPr>
          <a:xfrm>
            <a:off x="1187624" y="1340768"/>
            <a:ext cx="0" cy="4536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187624" y="5877272"/>
            <a:ext cx="6984776"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467544" y="13407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12" name="Ορθογώνιο 11"/>
          <p:cNvSpPr/>
          <p:nvPr/>
        </p:nvSpPr>
        <p:spPr>
          <a:xfrm>
            <a:off x="7956376" y="602128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Ν</a:t>
            </a:r>
            <a:endParaRPr lang="el-GR" sz="2000" dirty="0">
              <a:latin typeface="Cambria" pitchFamily="18" charset="0"/>
            </a:endParaRPr>
          </a:p>
        </p:txBody>
      </p:sp>
      <p:cxnSp>
        <p:nvCxnSpPr>
          <p:cNvPr id="14" name="Ευθεία γραμμή σύνδεσης 13"/>
          <p:cNvCxnSpPr/>
          <p:nvPr/>
        </p:nvCxnSpPr>
        <p:spPr>
          <a:xfrm flipV="1">
            <a:off x="1187624" y="4509120"/>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87624" y="3609020"/>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Αριστερό άγκιστρο 19"/>
          <p:cNvSpPr/>
          <p:nvPr/>
        </p:nvSpPr>
        <p:spPr>
          <a:xfrm>
            <a:off x="683568" y="4509120"/>
            <a:ext cx="504056" cy="1368152"/>
          </a:xfrm>
          <a:prstGeom prst="leftBrace">
            <a:avLst>
              <a:gd name="adj1" fmla="val 8333"/>
              <a:gd name="adj2" fmla="val 47354"/>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21" name="Ορθογώνιο 20"/>
          <p:cNvSpPr/>
          <p:nvPr/>
        </p:nvSpPr>
        <p:spPr>
          <a:xfrm>
            <a:off x="107504" y="4869160"/>
            <a:ext cx="50405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cxnSp>
        <p:nvCxnSpPr>
          <p:cNvPr id="22" name="Ευθεία γραμμή σύνδεσης 21"/>
          <p:cNvCxnSpPr/>
          <p:nvPr/>
        </p:nvCxnSpPr>
        <p:spPr>
          <a:xfrm flipV="1">
            <a:off x="1213520" y="3136776"/>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1187624" y="2231039"/>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1213520" y="1340768"/>
            <a:ext cx="6624736" cy="4536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7956376" y="1052736"/>
            <a:ext cx="11876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28" name="Ορθογώνιο 27"/>
          <p:cNvSpPr/>
          <p:nvPr/>
        </p:nvSpPr>
        <p:spPr>
          <a:xfrm>
            <a:off x="7956376" y="4293097"/>
            <a:ext cx="10885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a:t>
            </a:r>
            <a:r>
              <a:rPr lang="en-US" dirty="0" err="1" smtClean="0">
                <a:latin typeface="Cambria" pitchFamily="18" charset="0"/>
              </a:rPr>
              <a:t>cwN</a:t>
            </a:r>
            <a:endParaRPr lang="el-GR" dirty="0">
              <a:latin typeface="Cambria" pitchFamily="18" charset="0"/>
            </a:endParaRPr>
          </a:p>
        </p:txBody>
      </p:sp>
      <p:sp>
        <p:nvSpPr>
          <p:cNvPr id="29" name="Ορθογώνιο 28"/>
          <p:cNvSpPr/>
          <p:nvPr/>
        </p:nvSpPr>
        <p:spPr>
          <a:xfrm>
            <a:off x="7956376" y="3429000"/>
            <a:ext cx="1088504" cy="3939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a:t>
            </a:r>
            <a:r>
              <a:rPr lang="en-US" dirty="0" err="1" smtClean="0">
                <a:latin typeface="Cambria" pitchFamily="18" charset="0"/>
              </a:rPr>
              <a:t>cw’N</a:t>
            </a:r>
            <a:endParaRPr lang="el-GR" dirty="0">
              <a:latin typeface="Cambria" pitchFamily="18" charset="0"/>
            </a:endParaRPr>
          </a:p>
        </p:txBody>
      </p:sp>
      <p:sp>
        <p:nvSpPr>
          <p:cNvPr id="30" name="Ορθογώνιο 29"/>
          <p:cNvSpPr/>
          <p:nvPr/>
        </p:nvSpPr>
        <p:spPr>
          <a:xfrm>
            <a:off x="7812360" y="2924944"/>
            <a:ext cx="1484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sp>
        <p:nvSpPr>
          <p:cNvPr id="31" name="Ορθογώνιο 30"/>
          <p:cNvSpPr/>
          <p:nvPr/>
        </p:nvSpPr>
        <p:spPr>
          <a:xfrm>
            <a:off x="7838256" y="1988840"/>
            <a:ext cx="15582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cxnSp>
        <p:nvCxnSpPr>
          <p:cNvPr id="33" name="Ευθεία γραμμή σύνδεσης 32"/>
          <p:cNvCxnSpPr/>
          <p:nvPr/>
        </p:nvCxnSpPr>
        <p:spPr>
          <a:xfrm>
            <a:off x="4139952" y="3933056"/>
            <a:ext cx="0" cy="194840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364088" y="3050654"/>
            <a:ext cx="0" cy="283081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6" name="Ορθογώνιο 35"/>
          <p:cNvSpPr/>
          <p:nvPr/>
        </p:nvSpPr>
        <p:spPr>
          <a:xfrm>
            <a:off x="3923928" y="6021288"/>
            <a:ext cx="57606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37" name="Ορθογώνιο 36"/>
          <p:cNvSpPr/>
          <p:nvPr/>
        </p:nvSpPr>
        <p:spPr>
          <a:xfrm>
            <a:off x="5148064" y="6021288"/>
            <a:ext cx="7200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38" name="Ευθεία γραμμή σύνδεσης 37"/>
          <p:cNvCxnSpPr/>
          <p:nvPr/>
        </p:nvCxnSpPr>
        <p:spPr>
          <a:xfrm flipV="1">
            <a:off x="1213520" y="3933056"/>
            <a:ext cx="2926432" cy="14401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1213520" y="3104964"/>
            <a:ext cx="4150568" cy="3181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44" name="Ορθογώνιο 43"/>
          <p:cNvSpPr/>
          <p:nvPr/>
        </p:nvSpPr>
        <p:spPr>
          <a:xfrm>
            <a:off x="611560" y="4005064"/>
            <a:ext cx="504056"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5" name="Ορθογώνιο 44"/>
          <p:cNvSpPr/>
          <p:nvPr/>
        </p:nvSpPr>
        <p:spPr>
          <a:xfrm>
            <a:off x="611560" y="3050654"/>
            <a:ext cx="504056" cy="3145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6" name="Ορθογώνιο 45"/>
          <p:cNvSpPr/>
          <p:nvPr/>
        </p:nvSpPr>
        <p:spPr>
          <a:xfrm>
            <a:off x="1331640" y="1268760"/>
            <a:ext cx="540060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l-GR" dirty="0" smtClean="0">
                <a:latin typeface="Cambria" pitchFamily="18" charset="0"/>
              </a:rPr>
              <a:t>Αύξηση μισθού με σταθερή επένδυση --</a:t>
            </a:r>
            <a:r>
              <a:rPr lang="el-GR" dirty="0" smtClean="0">
                <a:latin typeface="Cambria" pitchFamily="18" charset="0"/>
                <a:sym typeface="Wingdings" pitchFamily="2" charset="2"/>
              </a:rPr>
              <a:t> Ν, </a:t>
            </a:r>
            <a:r>
              <a:rPr lang="en-US" dirty="0" smtClean="0">
                <a:latin typeface="Cambria" pitchFamily="18" charset="0"/>
                <a:sym typeface="Wingdings" pitchFamily="2" charset="2"/>
              </a:rPr>
              <a:t>AD, Y</a:t>
            </a:r>
            <a:endParaRPr lang="el-GR" dirty="0">
              <a:latin typeface="Cambria" pitchFamily="18" charset="0"/>
            </a:endParaRPr>
          </a:p>
        </p:txBody>
      </p:sp>
      <p:cxnSp>
        <p:nvCxnSpPr>
          <p:cNvPr id="48" name="Ευθύγραμμο βέλος σύνδεσης 47"/>
          <p:cNvCxnSpPr/>
          <p:nvPr/>
        </p:nvCxnSpPr>
        <p:spPr>
          <a:xfrm flipV="1">
            <a:off x="6444208" y="1439280"/>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1403648" y="2240868"/>
            <a:ext cx="4104456" cy="468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Wage led employment regime </a:t>
            </a:r>
            <a:endParaRPr lang="el-GR" sz="2000" dirty="0">
              <a:latin typeface="Cambria" pitchFamily="18" charset="0"/>
            </a:endParaRPr>
          </a:p>
        </p:txBody>
      </p:sp>
    </p:spTree>
    <p:extLst>
      <p:ext uri="{BB962C8B-B14F-4D97-AF65-F5344CB8AC3E}">
        <p14:creationId xmlns:p14="http://schemas.microsoft.com/office/powerpoint/2010/main" val="293788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251520" y="836712"/>
            <a:ext cx="8640960" cy="5832648"/>
          </a:xfrm>
        </p:spPr>
        <p:txBody>
          <a:bodyPr>
            <a:normAutofit lnSpcReduction="10000"/>
          </a:bodyPr>
          <a:lstStyle/>
          <a:p>
            <a:pPr marL="0" indent="0">
              <a:buNone/>
            </a:pPr>
            <a:r>
              <a:rPr lang="en-US" dirty="0" smtClean="0">
                <a:latin typeface="Cambria" pitchFamily="18" charset="0"/>
              </a:rPr>
              <a:t>C = </a:t>
            </a:r>
            <a:r>
              <a:rPr lang="en-US" dirty="0" err="1" smtClean="0">
                <a:latin typeface="Cambria" pitchFamily="18" charset="0"/>
              </a:rPr>
              <a:t>cwN</a:t>
            </a:r>
            <a:endParaRPr lang="en-US" dirty="0" smtClean="0">
              <a:latin typeface="Cambria" pitchFamily="18" charset="0"/>
            </a:endParaRPr>
          </a:p>
          <a:p>
            <a:pPr marL="0" indent="0">
              <a:buNone/>
            </a:pPr>
            <a:r>
              <a:rPr lang="en-US" dirty="0" smtClean="0">
                <a:latin typeface="Cambria" pitchFamily="18" charset="0"/>
              </a:rPr>
              <a:t>I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jR</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a:t>
            </a:r>
          </a:p>
          <a:p>
            <a:pPr marL="0" indent="0">
              <a:buNone/>
            </a:pPr>
            <a:r>
              <a:rPr lang="en-US" b="1" dirty="0" smtClean="0">
                <a:solidFill>
                  <a:srgbClr val="FF0000"/>
                </a:solidFill>
                <a:latin typeface="Cambria" pitchFamily="18" charset="0"/>
              </a:rPr>
              <a:t>AD</a:t>
            </a:r>
            <a:r>
              <a:rPr lang="en-US" dirty="0" smtClean="0">
                <a:latin typeface="Cambria" pitchFamily="18" charset="0"/>
              </a:rPr>
              <a:t> =C+I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jNy</a:t>
            </a:r>
            <a:r>
              <a:rPr lang="en-US" dirty="0" smtClean="0">
                <a:latin typeface="Cambria" pitchFamily="18" charset="0"/>
              </a:rPr>
              <a:t> –</a:t>
            </a:r>
            <a:r>
              <a:rPr lang="en-US" dirty="0" err="1" smtClean="0">
                <a:latin typeface="Cambria" pitchFamily="18" charset="0"/>
              </a:rPr>
              <a:t>jNw</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N [</a:t>
            </a:r>
            <a:r>
              <a:rPr lang="en-US" dirty="0" err="1" smtClean="0">
                <a:latin typeface="Cambria" pitchFamily="18" charset="0"/>
              </a:rPr>
              <a:t>cw</a:t>
            </a:r>
            <a:r>
              <a:rPr lang="en-US" dirty="0" smtClean="0">
                <a:latin typeface="Cambria" pitchFamily="18" charset="0"/>
              </a:rPr>
              <a:t> + </a:t>
            </a:r>
            <a:r>
              <a:rPr lang="en-US" dirty="0" err="1" smtClean="0">
                <a:latin typeface="Cambria" pitchFamily="18" charset="0"/>
              </a:rPr>
              <a:t>jy</a:t>
            </a:r>
            <a:r>
              <a:rPr lang="en-US" dirty="0" smtClean="0">
                <a:latin typeface="Cambria" pitchFamily="18" charset="0"/>
              </a:rPr>
              <a:t> – </a:t>
            </a:r>
            <a:r>
              <a:rPr lang="en-US" dirty="0" err="1" smtClean="0">
                <a:latin typeface="Cambria" pitchFamily="18" charset="0"/>
              </a:rPr>
              <a:t>wj</a:t>
            </a:r>
            <a:r>
              <a:rPr lang="en-US" dirty="0" smtClean="0">
                <a:latin typeface="Cambria" pitchFamily="18" charset="0"/>
              </a:rPr>
              <a:t>]=         N [j(y-w) + </a:t>
            </a:r>
            <a:r>
              <a:rPr lang="en-US" dirty="0" err="1" smtClean="0">
                <a:latin typeface="Cambria" pitchFamily="18" charset="0"/>
              </a:rPr>
              <a:t>cw</a:t>
            </a:r>
            <a:r>
              <a:rPr lang="en-US" dirty="0" smtClean="0">
                <a:latin typeface="Cambria" pitchFamily="18" charset="0"/>
              </a:rPr>
              <a:t>]</a:t>
            </a:r>
          </a:p>
          <a:p>
            <a:pPr marL="0" indent="0">
              <a:buNone/>
            </a:pPr>
            <a:r>
              <a:rPr lang="en-US" dirty="0">
                <a:latin typeface="Cambria" pitchFamily="18" charset="0"/>
              </a:rPr>
              <a:t>	</a:t>
            </a:r>
            <a:r>
              <a:rPr lang="en-US" dirty="0" smtClean="0">
                <a:latin typeface="Cambria" pitchFamily="18" charset="0"/>
              </a:rPr>
              <a:t>	</a:t>
            </a:r>
          </a:p>
          <a:p>
            <a:pPr marL="0" indent="0">
              <a:buNone/>
            </a:pPr>
            <a:r>
              <a:rPr lang="en-US" dirty="0">
                <a:latin typeface="Cambria" pitchFamily="18" charset="0"/>
              </a:rPr>
              <a:t>	</a:t>
            </a:r>
            <a:r>
              <a:rPr lang="en-US" dirty="0" smtClean="0">
                <a:latin typeface="Cambria" pitchFamily="18" charset="0"/>
              </a:rPr>
              <a:t>					N [</a:t>
            </a:r>
            <a:r>
              <a:rPr lang="en-US" dirty="0" err="1" smtClean="0">
                <a:latin typeface="Cambria" pitchFamily="18" charset="0"/>
              </a:rPr>
              <a:t>jy</a:t>
            </a:r>
            <a:r>
              <a:rPr lang="en-US" dirty="0" smtClean="0">
                <a:latin typeface="Cambria" pitchFamily="18" charset="0"/>
              </a:rPr>
              <a:t> + w(c – j)]</a:t>
            </a:r>
            <a:endParaRPr lang="el-GR" dirty="0" smtClean="0">
              <a:latin typeface="Cambria" pitchFamily="18" charset="0"/>
            </a:endParaRPr>
          </a:p>
          <a:p>
            <a:r>
              <a:rPr lang="el-GR" dirty="0" smtClean="0">
                <a:latin typeface="Cambria" pitchFamily="18" charset="0"/>
              </a:rPr>
              <a:t>Επειδή </a:t>
            </a:r>
            <a:r>
              <a:rPr lang="en-US" dirty="0" smtClean="0">
                <a:latin typeface="Cambria" pitchFamily="18" charset="0"/>
              </a:rPr>
              <a:t>y-w &gt; 0 </a:t>
            </a:r>
            <a:r>
              <a:rPr lang="el-GR" dirty="0" smtClean="0">
                <a:latin typeface="Cambria" pitchFamily="18" charset="0"/>
              </a:rPr>
              <a:t>η επίδραση του </a:t>
            </a:r>
            <a:r>
              <a:rPr lang="en-US" dirty="0" smtClean="0">
                <a:latin typeface="Cambria" pitchFamily="18" charset="0"/>
              </a:rPr>
              <a:t>j </a:t>
            </a:r>
            <a:r>
              <a:rPr lang="el-GR" dirty="0" smtClean="0">
                <a:latin typeface="Cambria" pitchFamily="18" charset="0"/>
              </a:rPr>
              <a:t>στην </a:t>
            </a:r>
            <a:r>
              <a:rPr lang="en-US" dirty="0" smtClean="0">
                <a:latin typeface="Cambria" pitchFamily="18" charset="0"/>
              </a:rPr>
              <a:t>AD </a:t>
            </a:r>
            <a:r>
              <a:rPr lang="el-GR" dirty="0" smtClean="0">
                <a:latin typeface="Cambria" pitchFamily="18" charset="0"/>
              </a:rPr>
              <a:t>και στην Ν είναι θετική</a:t>
            </a:r>
          </a:p>
          <a:p>
            <a:r>
              <a:rPr lang="el-GR" dirty="0" smtClean="0">
                <a:latin typeface="Cambria" pitchFamily="18" charset="0"/>
              </a:rPr>
              <a:t>Επειδή </a:t>
            </a:r>
            <a:r>
              <a:rPr lang="en-US" dirty="0" smtClean="0">
                <a:latin typeface="Cambria" pitchFamily="18" charset="0"/>
              </a:rPr>
              <a:t>c-j ⋛0 </a:t>
            </a:r>
            <a:r>
              <a:rPr lang="el-GR" dirty="0" smtClean="0">
                <a:latin typeface="Cambria" pitchFamily="18" charset="0"/>
              </a:rPr>
              <a:t>η επίδραση του </a:t>
            </a:r>
            <a:r>
              <a:rPr lang="en-US" dirty="0" smtClean="0">
                <a:latin typeface="Cambria" pitchFamily="18" charset="0"/>
              </a:rPr>
              <a:t>w </a:t>
            </a:r>
            <a:r>
              <a:rPr lang="el-GR" dirty="0">
                <a:latin typeface="Cambria" pitchFamily="18" charset="0"/>
              </a:rPr>
              <a:t>στην </a:t>
            </a:r>
            <a:r>
              <a:rPr lang="en-US" dirty="0">
                <a:latin typeface="Cambria" pitchFamily="18" charset="0"/>
              </a:rPr>
              <a:t>AD </a:t>
            </a:r>
            <a:r>
              <a:rPr lang="el-GR" dirty="0">
                <a:latin typeface="Cambria" pitchFamily="18" charset="0"/>
              </a:rPr>
              <a:t>και στην </a:t>
            </a:r>
            <a:r>
              <a:rPr lang="el-GR" dirty="0" smtClean="0">
                <a:latin typeface="Cambria" pitchFamily="18" charset="0"/>
              </a:rPr>
              <a:t>απασχόληση Ν είναι αμφίβολη. </a:t>
            </a:r>
            <a:r>
              <a:rPr lang="en-US" dirty="0" smtClean="0">
                <a:latin typeface="Cambria" pitchFamily="18" charset="0"/>
              </a:rPr>
              <a:t>			</a:t>
            </a:r>
            <a:endParaRPr lang="el-GR" dirty="0">
              <a:latin typeface="Cambria" pitchFamily="18" charset="0"/>
            </a:endParaRPr>
          </a:p>
        </p:txBody>
      </p:sp>
      <p:cxnSp>
        <p:nvCxnSpPr>
          <p:cNvPr id="5" name="Ευθύγραμμο βέλος σύνδεσης 4"/>
          <p:cNvCxnSpPr/>
          <p:nvPr/>
        </p:nvCxnSpPr>
        <p:spPr>
          <a:xfrm>
            <a:off x="5176217" y="2606824"/>
            <a:ext cx="6480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153347" y="2596927"/>
            <a:ext cx="648072"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14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575"/>
            <a:ext cx="8229600" cy="692696"/>
          </a:xfrm>
        </p:spPr>
        <p:txBody>
          <a:bodyPr>
            <a:normAutofit fontScale="90000"/>
          </a:bodyPr>
          <a:lstStyle/>
          <a:p>
            <a:r>
              <a:rPr lang="el-GR" sz="3100" b="1" dirty="0">
                <a:solidFill>
                  <a:srgbClr val="FF0000"/>
                </a:solidFill>
                <a:latin typeface="Cambria" pitchFamily="18" charset="0"/>
              </a:rPr>
              <a:t>Μισθοί συνολική ζήτηση και ανεργία-Ε</a:t>
            </a:r>
            <a:r>
              <a:rPr lang="el-GR" b="1" dirty="0">
                <a:solidFill>
                  <a:srgbClr val="FF0000"/>
                </a:solidFill>
                <a:latin typeface="Cambria" pitchFamily="18" charset="0"/>
              </a:rPr>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640960" cy="5616624"/>
              </a:xfrm>
            </p:spPr>
            <p:txBody>
              <a:bodyPr/>
              <a:lstStyle/>
              <a:p>
                <a:pPr marL="0" indent="0" algn="just">
                  <a:buNone/>
                </a:pPr>
                <a:r>
                  <a:rPr lang="el-GR" dirty="0" smtClean="0">
                    <a:latin typeface="Cambria" pitchFamily="18" charset="0"/>
                  </a:rPr>
                  <a:t>Ν*		   </a:t>
                </a:r>
                <a:r>
                  <a:rPr lang="en-US" dirty="0" smtClean="0">
                    <a:latin typeface="Cambria" pitchFamily="18" charset="0"/>
                  </a:rPr>
                  <a:t>AS = AD ----</a:t>
                </a:r>
                <a:r>
                  <a:rPr lang="en-US" dirty="0" smtClean="0">
                    <a:latin typeface="Cambria" pitchFamily="18" charset="0"/>
                    <a:sym typeface="Wingdings" pitchFamily="2" charset="2"/>
                  </a:rPr>
                  <a:t>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j R--- y N-c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N (y - w) --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y N – j w N ----- y N – c w N – j y N + j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 c w –j y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N[y –j y – c w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(1- j) – w (c - j)]--- </a:t>
                </a:r>
                <a:endParaRPr lang="en-US" b="1" i="1" dirty="0" smtClean="0">
                  <a:solidFill>
                    <a:srgbClr val="FF0000"/>
                  </a:solidFill>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𝑰𝒄</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𝑩</m:t>
                          </m:r>
                          <m:r>
                            <a:rPr lang="en-US" b="1" i="1" smtClean="0">
                              <a:solidFill>
                                <a:srgbClr val="FF0000"/>
                              </a:solidFill>
                              <a:latin typeface="Cambria Math"/>
                              <a:sym typeface="Wingdings" pitchFamily="2" charset="2"/>
                            </a:rPr>
                            <m:t>)</m:t>
                          </m:r>
                        </m:num>
                        <m:den>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𝒚</m:t>
                          </m:r>
                          <m:d>
                            <m:dPr>
                              <m:ctrlPr>
                                <a:rPr lang="en-US" b="1" i="1" smtClean="0">
                                  <a:solidFill>
                                    <a:srgbClr val="FF0000"/>
                                  </a:solidFill>
                                  <a:latin typeface="Cambria Math"/>
                                  <a:sym typeface="Wingdings" pitchFamily="2" charset="2"/>
                                </a:rPr>
                              </m:ctrlPr>
                            </m:dPr>
                            <m:e>
                              <m:r>
                                <a:rPr lang="en-US" b="1" i="1" smtClean="0">
                                  <a:solidFill>
                                    <a:srgbClr val="FF0000"/>
                                  </a:solidFill>
                                  <a:latin typeface="Cambria Math"/>
                                  <a:sym typeface="Wingdings" pitchFamily="2" charset="2"/>
                                </a:rPr>
                                <m:t>𝟏</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e>
                          </m:d>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𝒘</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r>
                            <a:rPr lang="en-US" b="1" i="1" smtClean="0">
                              <a:solidFill>
                                <a:srgbClr val="FF0000"/>
                              </a:solidFill>
                              <a:latin typeface="Cambria Math"/>
                              <a:sym typeface="Wingdings" pitchFamily="2" charset="2"/>
                            </a:rPr>
                            <m:t>)]</m:t>
                          </m:r>
                        </m:den>
                      </m:f>
                    </m:oMath>
                  </m:oMathPara>
                </a14:m>
                <a:endParaRPr lang="en-US" b="1" dirty="0" smtClean="0">
                  <a:latin typeface="Cambria" pitchFamily="18" charset="0"/>
                </a:endParaRPr>
              </a:p>
              <a:p>
                <a:pPr marL="0" indent="0" algn="just">
                  <a:buNone/>
                </a:pPr>
                <a:r>
                  <a:rPr lang="en-US" dirty="0" smtClean="0">
                    <a:latin typeface="Cambria" pitchFamily="18" charset="0"/>
                  </a:rPr>
                  <a:t>c – j &gt; 0 ---</a:t>
                </a:r>
                <a:r>
                  <a:rPr lang="en-US" dirty="0" smtClean="0">
                    <a:latin typeface="Cambria" pitchFamily="18" charset="0"/>
                    <a:sym typeface="Wingdings" pitchFamily="2" charset="2"/>
                  </a:rPr>
                  <a:t> w    --N*</a:t>
                </a:r>
              </a:p>
              <a:p>
                <a:pPr marL="0" indent="0" algn="just">
                  <a:buNone/>
                </a:pPr>
                <a:r>
                  <a:rPr lang="en-US" dirty="0" smtClean="0">
                    <a:latin typeface="Cambria" pitchFamily="18" charset="0"/>
                    <a:sym typeface="Wingdings" pitchFamily="2" charset="2"/>
                  </a:rPr>
                  <a:t>c-j&lt;0 --- w   --- N*</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640960" cy="5616624"/>
              </a:xfrm>
              <a:blipFill rotWithShape="1">
                <a:blip r:embed="rId2"/>
                <a:stretch>
                  <a:fillRect l="-1763" t="-1412" r="-1763"/>
                </a:stretch>
              </a:blipFill>
            </p:spPr>
            <p:txBody>
              <a:bodyPr/>
              <a:lstStyle/>
              <a:p>
                <a:r>
                  <a:rPr lang="el-GR">
                    <a:noFill/>
                  </a:rPr>
                  <a:t> </a:t>
                </a:r>
              </a:p>
            </p:txBody>
          </p:sp>
        </mc:Fallback>
      </mc:AlternateContent>
      <p:cxnSp>
        <p:nvCxnSpPr>
          <p:cNvPr id="5" name="Ευθύγραμμο βέλος σύνδεσης 4"/>
          <p:cNvCxnSpPr/>
          <p:nvPr/>
        </p:nvCxnSpPr>
        <p:spPr>
          <a:xfrm>
            <a:off x="971600" y="1196752"/>
            <a:ext cx="136815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84959" y="51571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4572000"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272161" y="5157192"/>
            <a:ext cx="0" cy="4065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3059832"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932040" y="4581128"/>
            <a:ext cx="4211960"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τους μισθούς</a:t>
            </a:r>
            <a:endParaRPr lang="el-GR" dirty="0">
              <a:latin typeface="Cambria" pitchFamily="18" charset="0"/>
            </a:endParaRPr>
          </a:p>
        </p:txBody>
      </p:sp>
      <p:sp>
        <p:nvSpPr>
          <p:cNvPr id="13" name="Ορθογώνιο 12"/>
          <p:cNvSpPr/>
          <p:nvPr/>
        </p:nvSpPr>
        <p:spPr>
          <a:xfrm>
            <a:off x="4932040" y="5157192"/>
            <a:ext cx="4256856"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τα κέρδη</a:t>
            </a:r>
            <a:endParaRPr lang="el-GR" dirty="0">
              <a:latin typeface="Cambria" pitchFamily="18" charset="0"/>
            </a:endParaRPr>
          </a:p>
        </p:txBody>
      </p:sp>
    </p:spTree>
    <p:extLst>
      <p:ext uri="{BB962C8B-B14F-4D97-AF65-F5344CB8AC3E}">
        <p14:creationId xmlns:p14="http://schemas.microsoft.com/office/powerpoint/2010/main" val="321278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179512" y="980728"/>
            <a:ext cx="8712968" cy="5616624"/>
          </a:xfrm>
        </p:spPr>
        <p:txBody>
          <a:bodyPr/>
          <a:lstStyle/>
          <a:p>
            <a:pPr marL="0" indent="0">
              <a:buNone/>
            </a:pPr>
            <a:r>
              <a:rPr lang="en-US" b="1" u="sng" dirty="0" smtClean="0">
                <a:solidFill>
                  <a:srgbClr val="FF0000"/>
                </a:solidFill>
                <a:latin typeface="Cambria" pitchFamily="18" charset="0"/>
              </a:rPr>
              <a:t>Level of development</a:t>
            </a:r>
          </a:p>
          <a:p>
            <a:pPr marL="0" indent="0">
              <a:buNone/>
            </a:pPr>
            <a:r>
              <a:rPr lang="en-US" dirty="0" smtClean="0">
                <a:latin typeface="Cambria" pitchFamily="18" charset="0"/>
              </a:rPr>
              <a:t>Poor countries ----</a:t>
            </a:r>
            <a:r>
              <a:rPr lang="en-US" dirty="0" smtClean="0">
                <a:latin typeface="Cambria" pitchFamily="18" charset="0"/>
                <a:sym typeface="Wingdings" pitchFamily="2" charset="2"/>
              </a:rPr>
              <a:t> c larger than c in rich countries</a:t>
            </a:r>
          </a:p>
          <a:p>
            <a:pPr marL="0" indent="0">
              <a:buNone/>
            </a:pPr>
            <a:r>
              <a:rPr lang="en-US" dirty="0" smtClean="0">
                <a:latin typeface="Cambria" pitchFamily="18" charset="0"/>
                <a:sym typeface="Wingdings" pitchFamily="2" charset="2"/>
              </a:rPr>
              <a:t>Rich/advanced countries --- mobile capital  ----- j larger than j in less developed countries</a:t>
            </a:r>
          </a:p>
          <a:p>
            <a:pPr marL="0" indent="0">
              <a:buNone/>
            </a:pPr>
            <a:r>
              <a:rPr lang="en-US" b="1" u="sng" dirty="0" smtClean="0">
                <a:solidFill>
                  <a:srgbClr val="FF0000"/>
                </a:solidFill>
                <a:latin typeface="Cambria" pitchFamily="18" charset="0"/>
                <a:sym typeface="Wingdings" pitchFamily="2" charset="2"/>
              </a:rPr>
              <a:t>Phase of the economic cycle</a:t>
            </a:r>
          </a:p>
          <a:p>
            <a:pPr marL="0" indent="0">
              <a:buNone/>
            </a:pPr>
            <a:r>
              <a:rPr lang="en-US" dirty="0" smtClean="0">
                <a:latin typeface="Cambria" pitchFamily="18" charset="0"/>
              </a:rPr>
              <a:t>Recession/bottom of the cycle ---</a:t>
            </a:r>
            <a:r>
              <a:rPr lang="en-US" dirty="0" smtClean="0">
                <a:latin typeface="Cambria" pitchFamily="18" charset="0"/>
                <a:sym typeface="Wingdings" pitchFamily="2" charset="2"/>
              </a:rPr>
              <a:t> c large, j small</a:t>
            </a:r>
          </a:p>
          <a:p>
            <a:pPr marL="0" indent="0">
              <a:buNone/>
            </a:pPr>
            <a:r>
              <a:rPr lang="en-US" dirty="0" smtClean="0">
                <a:latin typeface="Cambria" pitchFamily="18" charset="0"/>
                <a:sym typeface="Wingdings" pitchFamily="2" charset="2"/>
              </a:rPr>
              <a:t>Boom/Peak of the cycle ---c small, j large</a:t>
            </a:r>
            <a:endParaRPr lang="el-GR" dirty="0">
              <a:latin typeface="Cambria" pitchFamily="18" charset="0"/>
            </a:endParaRPr>
          </a:p>
        </p:txBody>
      </p:sp>
    </p:spTree>
    <p:extLst>
      <p:ext uri="{BB962C8B-B14F-4D97-AF65-F5344CB8AC3E}">
        <p14:creationId xmlns:p14="http://schemas.microsoft.com/office/powerpoint/2010/main" val="207495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576064"/>
          </a:xfrm>
        </p:spPr>
        <p:txBody>
          <a:bodyPr>
            <a:noAutofit/>
          </a:bodyPr>
          <a:lstStyle/>
          <a:p>
            <a:r>
              <a:rPr lang="el-GR" sz="2800" dirty="0" smtClean="0">
                <a:latin typeface="Cambria" pitchFamily="18" charset="0"/>
              </a:rPr>
              <a:t>Κατάσταση απασχόλησης οδηγούμενη από μισθούς</a:t>
            </a:r>
            <a:endParaRPr lang="el-GR" sz="2800" dirty="0">
              <a:latin typeface="Cambria" pitchFamily="18" charset="0"/>
            </a:endParaRPr>
          </a:p>
        </p:txBody>
      </p:sp>
      <p:sp>
        <p:nvSpPr>
          <p:cNvPr id="3" name="Θέση περιεχομένου 2"/>
          <p:cNvSpPr>
            <a:spLocks noGrp="1"/>
          </p:cNvSpPr>
          <p:nvPr>
            <p:ph idx="1"/>
          </p:nvPr>
        </p:nvSpPr>
        <p:spPr>
          <a:xfrm>
            <a:off x="107503" y="764704"/>
            <a:ext cx="8928993" cy="590465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0</a:t>
            </a:r>
            <a:endParaRPr lang="el-GR" dirty="0"/>
          </a:p>
        </p:txBody>
      </p:sp>
      <p:sp>
        <p:nvSpPr>
          <p:cNvPr id="4" name="Ορθογώνιο 3"/>
          <p:cNvSpPr/>
          <p:nvPr/>
        </p:nvSpPr>
        <p:spPr>
          <a:xfrm>
            <a:off x="2555776" y="692697"/>
            <a:ext cx="4104456" cy="8460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AD=</a:t>
            </a:r>
            <a:r>
              <a:rPr lang="en-US" sz="2000" b="1" dirty="0" err="1" smtClean="0">
                <a:solidFill>
                  <a:srgbClr val="FF0000"/>
                </a:solidFill>
                <a:latin typeface="Cambria" pitchFamily="18" charset="0"/>
              </a:rPr>
              <a:t>Ic+N</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jy+w</a:t>
            </a:r>
            <a:r>
              <a:rPr lang="en-US" sz="2000" b="1" dirty="0" smtClean="0">
                <a:solidFill>
                  <a:srgbClr val="FF0000"/>
                </a:solidFill>
                <a:latin typeface="Cambria" pitchFamily="18" charset="0"/>
              </a:rPr>
              <a:t>(c-j)]</a:t>
            </a:r>
          </a:p>
          <a:p>
            <a:pPr algn="ctr"/>
            <a:r>
              <a:rPr lang="en-US" sz="2000" b="1" dirty="0" smtClean="0">
                <a:solidFill>
                  <a:srgbClr val="FF0000"/>
                </a:solidFill>
                <a:latin typeface="Cambria" pitchFamily="18" charset="0"/>
              </a:rPr>
              <a:t>c &gt; j</a:t>
            </a:r>
            <a:endParaRPr lang="el-GR" sz="2000" b="1" dirty="0">
              <a:solidFill>
                <a:srgbClr val="FF0000"/>
              </a:solidFill>
              <a:latin typeface="Cambria" pitchFamily="18" charset="0"/>
            </a:endParaRPr>
          </a:p>
        </p:txBody>
      </p:sp>
      <p:cxnSp>
        <p:nvCxnSpPr>
          <p:cNvPr id="6" name="Ευθεία γραμμή σύνδεσης 5"/>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491766" y="6004867"/>
            <a:ext cx="385089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797152"/>
            <a:ext cx="3759156" cy="1245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467544" y="3501008"/>
            <a:ext cx="3744416" cy="1609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91766" y="2852936"/>
            <a:ext cx="3612182" cy="2258032"/>
          </a:xfrm>
          <a:prstGeom prst="line">
            <a:avLst/>
          </a:prstGeom>
          <a:ln/>
        </p:spPr>
        <p:style>
          <a:lnRef idx="2">
            <a:schemeClr val="dk1"/>
          </a:lnRef>
          <a:fillRef idx="0">
            <a:schemeClr val="dk1"/>
          </a:fillRef>
          <a:effectRef idx="1">
            <a:schemeClr val="dk1"/>
          </a:effectRef>
          <a:fontRef idx="minor">
            <a:schemeClr val="tx1"/>
          </a:fontRef>
        </p:style>
      </p:cxnSp>
      <p:cxnSp>
        <p:nvCxnSpPr>
          <p:cNvPr id="16" name="Ευθεία γραμμή σύνδεσης 15"/>
          <p:cNvCxnSpPr/>
          <p:nvPr/>
        </p:nvCxnSpPr>
        <p:spPr>
          <a:xfrm flipV="1">
            <a:off x="569250" y="4233980"/>
            <a:ext cx="3642710" cy="1808987"/>
          </a:xfrm>
          <a:prstGeom prst="line">
            <a:avLst/>
          </a:prstGeom>
          <a:ln/>
        </p:spPr>
        <p:style>
          <a:lnRef idx="2">
            <a:schemeClr val="dk1"/>
          </a:lnRef>
          <a:fillRef idx="0">
            <a:schemeClr val="dk1"/>
          </a:fillRef>
          <a:effectRef idx="1">
            <a:schemeClr val="dk1"/>
          </a:effectRef>
          <a:fontRef idx="minor">
            <a:schemeClr val="tx1"/>
          </a:fontRef>
        </p:style>
      </p:cxnSp>
      <p:sp>
        <p:nvSpPr>
          <p:cNvPr id="30" name="Ορθογώνιο 29"/>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32" name="Ορθογώνιο 31"/>
          <p:cNvSpPr/>
          <p:nvPr/>
        </p:nvSpPr>
        <p:spPr>
          <a:xfrm>
            <a:off x="4103950" y="3981952"/>
            <a:ext cx="972106"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33" name="Ορθογώνιο 32"/>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34" name="Ορθογώνιο 33"/>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35" name="Ορθογώνιο 34"/>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7" name="Ευθύγραμμο βέλος σύνδεσης 36"/>
          <p:cNvCxnSpPr/>
          <p:nvPr/>
        </p:nvCxnSpPr>
        <p:spPr>
          <a:xfrm flipV="1">
            <a:off x="1833067" y="195283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2555776" y="191683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732240" y="1664804"/>
            <a:ext cx="1440160" cy="432048"/>
          </a:xfrm>
          <a:prstGeom prst="rect">
            <a:avLst/>
          </a:prstGeom>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40" name="Ευθεία γραμμή σύνδεσης 39"/>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a:off x="7283223" y="1674937"/>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p:nvPr/>
        </p:nvCxnSpPr>
        <p:spPr>
          <a:xfrm>
            <a:off x="7964635" y="1664804"/>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Ορθογώνιο 46"/>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48" name="Ορθογώνιο 47"/>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9" name="Ορθογώνιο 48"/>
          <p:cNvSpPr/>
          <p:nvPr/>
        </p:nvSpPr>
        <p:spPr>
          <a:xfrm>
            <a:off x="8438499" y="6042967"/>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0" name="Ορθογώνιο 49"/>
          <p:cNvSpPr/>
          <p:nvPr/>
        </p:nvSpPr>
        <p:spPr>
          <a:xfrm>
            <a:off x="5148064" y="1286248"/>
            <a:ext cx="274383" cy="342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εία γραμμή σύνδεσης 50"/>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59" name="Ευθεία γραμμή σύνδεσης 58"/>
          <p:cNvCxnSpPr/>
          <p:nvPr/>
        </p:nvCxnSpPr>
        <p:spPr>
          <a:xfrm flipH="1">
            <a:off x="3059832" y="3501008"/>
            <a:ext cx="72008" cy="258003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1833067" y="6237312"/>
            <a:ext cx="557537"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64" name="Ορθογώνιο 63"/>
          <p:cNvSpPr/>
          <p:nvPr/>
        </p:nvSpPr>
        <p:spPr>
          <a:xfrm>
            <a:off x="2699792" y="6222987"/>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65" name="Ευθεία γραμμή σύνδεσης 64"/>
          <p:cNvCxnSpPr/>
          <p:nvPr/>
        </p:nvCxnSpPr>
        <p:spPr>
          <a:xfrm flipH="1">
            <a:off x="503548" y="4360741"/>
            <a:ext cx="1656184"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a:off x="503548" y="3501008"/>
            <a:ext cx="2628292" cy="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4" name="Ορθογώνιο 73"/>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5" name="Ορθογώνιο 74"/>
          <p:cNvSpPr/>
          <p:nvPr/>
        </p:nvSpPr>
        <p:spPr>
          <a:xfrm>
            <a:off x="-108520" y="3354232"/>
            <a:ext cx="567172"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6" name="Ορθογώνιο 75"/>
          <p:cNvSpPr/>
          <p:nvPr/>
        </p:nvSpPr>
        <p:spPr>
          <a:xfrm>
            <a:off x="4342656" y="4488318"/>
            <a:ext cx="942599"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7" name="Ορθογώνιο 76"/>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8" name="Ορθογώνιο 77"/>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cxnSp>
        <p:nvCxnSpPr>
          <p:cNvPr id="79" name="Ευθεία γραμμή σύνδεσης 78"/>
          <p:cNvCxnSpPr/>
          <p:nvPr/>
        </p:nvCxnSpPr>
        <p:spPr>
          <a:xfrm flipV="1">
            <a:off x="5454867" y="2924944"/>
            <a:ext cx="3077573" cy="18426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V="1">
            <a:off x="5422447" y="3367922"/>
            <a:ext cx="2985170" cy="1399640"/>
          </a:xfrm>
          <a:prstGeom prst="line">
            <a:avLst/>
          </a:prstGeom>
          <a:ln/>
        </p:spPr>
        <p:style>
          <a:lnRef idx="2">
            <a:schemeClr val="dk1"/>
          </a:lnRef>
          <a:fillRef idx="0">
            <a:schemeClr val="dk1"/>
          </a:fillRef>
          <a:effectRef idx="1">
            <a:schemeClr val="dk1"/>
          </a:effectRef>
          <a:fontRef idx="minor">
            <a:schemeClr val="tx1"/>
          </a:fontRef>
        </p:style>
      </p:cxnSp>
      <p:sp>
        <p:nvSpPr>
          <p:cNvPr id="88" name="Ορθογώνιο 87"/>
          <p:cNvSpPr/>
          <p:nvPr/>
        </p:nvSpPr>
        <p:spPr>
          <a:xfrm>
            <a:off x="8532440" y="2708920"/>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89" name="Ορθογώνιο 88"/>
          <p:cNvSpPr/>
          <p:nvPr/>
        </p:nvSpPr>
        <p:spPr>
          <a:xfrm>
            <a:off x="8532441" y="3216796"/>
            <a:ext cx="1008112"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91" name="Ευθεία γραμμή σύνδεσης 90"/>
          <p:cNvCxnSpPr/>
          <p:nvPr/>
        </p:nvCxnSpPr>
        <p:spPr>
          <a:xfrm flipH="1">
            <a:off x="7164288" y="3907828"/>
            <a:ext cx="36004" cy="198685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a:off x="7632340" y="3504035"/>
            <a:ext cx="0" cy="239064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5" name="Ορθογώνιο 94"/>
          <p:cNvSpPr/>
          <p:nvPr/>
        </p:nvSpPr>
        <p:spPr>
          <a:xfrm>
            <a:off x="7478563" y="6020792"/>
            <a:ext cx="517574" cy="272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96" name="Ορθογώνιο 95"/>
          <p:cNvSpPr/>
          <p:nvPr/>
        </p:nvSpPr>
        <p:spPr>
          <a:xfrm>
            <a:off x="6804248" y="60429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99" name="Ευθύγραμμο βέλος σύνδεσης 98"/>
          <p:cNvCxnSpPr>
            <a:stCxn id="63" idx="3"/>
          </p:cNvCxnSpPr>
          <p:nvPr/>
        </p:nvCxnSpPr>
        <p:spPr>
          <a:xfrm flipV="1">
            <a:off x="2390604" y="6370489"/>
            <a:ext cx="343121" cy="108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 name="Ευθύγραμμο βέλος σύνδεσης 102"/>
          <p:cNvCxnSpPr/>
          <p:nvPr/>
        </p:nvCxnSpPr>
        <p:spPr>
          <a:xfrm flipH="1" flipV="1">
            <a:off x="7325093" y="6217568"/>
            <a:ext cx="245855" cy="10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7" name="Ευθεία γραμμή σύνδεσης 106"/>
          <p:cNvCxnSpPr/>
          <p:nvPr/>
        </p:nvCxnSpPr>
        <p:spPr>
          <a:xfrm flipH="1">
            <a:off x="5454867" y="3943766"/>
            <a:ext cx="1745425"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9" name="Ευθεία γραμμή σύνδεσης 108"/>
          <p:cNvCxnSpPr/>
          <p:nvPr/>
        </p:nvCxnSpPr>
        <p:spPr>
          <a:xfrm>
            <a:off x="5454867" y="3501008"/>
            <a:ext cx="2282483" cy="180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1" name="Ορθογώνιο 110"/>
          <p:cNvSpPr/>
          <p:nvPr/>
        </p:nvSpPr>
        <p:spPr>
          <a:xfrm>
            <a:off x="4932041" y="3887321"/>
            <a:ext cx="522826" cy="4186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Y**</a:t>
            </a:r>
            <a:endParaRPr lang="el-GR" sz="1400" dirty="0"/>
          </a:p>
        </p:txBody>
      </p:sp>
      <p:sp>
        <p:nvSpPr>
          <p:cNvPr id="113" name="Ορθογώνιο 112"/>
          <p:cNvSpPr/>
          <p:nvPr/>
        </p:nvSpPr>
        <p:spPr>
          <a:xfrm>
            <a:off x="4932039" y="3367922"/>
            <a:ext cx="490408"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Y*</a:t>
            </a:r>
            <a:endParaRPr lang="el-GR" sz="1400" dirty="0"/>
          </a:p>
        </p:txBody>
      </p:sp>
      <p:sp>
        <p:nvSpPr>
          <p:cNvPr id="115" name="Ορθογώνιο 114"/>
          <p:cNvSpPr/>
          <p:nvPr/>
        </p:nvSpPr>
        <p:spPr>
          <a:xfrm>
            <a:off x="5051483" y="4488319"/>
            <a:ext cx="370964" cy="2792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116" name="Ορθογώνιο 11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117" name="Ορθογώνιο 116"/>
          <p:cNvSpPr/>
          <p:nvPr/>
        </p:nvSpPr>
        <p:spPr>
          <a:xfrm>
            <a:off x="8255472"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118" name="Ευθύγραμμο βέλος σύνδεσης 117"/>
          <p:cNvCxnSpPr/>
          <p:nvPr/>
        </p:nvCxnSpPr>
        <p:spPr>
          <a:xfrm flipV="1">
            <a:off x="371228" y="3727808"/>
            <a:ext cx="0" cy="506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Ευθύγραμμο βέλος σύνδεσης 133"/>
          <p:cNvCxnSpPr/>
          <p:nvPr/>
        </p:nvCxnSpPr>
        <p:spPr>
          <a:xfrm>
            <a:off x="5285255" y="3626507"/>
            <a:ext cx="0" cy="354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2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4624"/>
            <a:ext cx="8928992" cy="504056"/>
          </a:xfrm>
        </p:spPr>
        <p:txBody>
          <a:bodyPr>
            <a:noAutofit/>
          </a:bodyPr>
          <a:lstStyle/>
          <a:p>
            <a:r>
              <a:rPr lang="el-GR" sz="2800" b="1" dirty="0">
                <a:solidFill>
                  <a:srgbClr val="FF0000"/>
                </a:solidFill>
                <a:latin typeface="Cambria" pitchFamily="18" charset="0"/>
              </a:rPr>
              <a:t>Κατάσταση απασχόλησης οδηγούμενη </a:t>
            </a:r>
            <a:r>
              <a:rPr lang="el-GR" sz="2800" b="1" dirty="0" smtClean="0">
                <a:solidFill>
                  <a:srgbClr val="FF0000"/>
                </a:solidFill>
                <a:latin typeface="Cambria" pitchFamily="18" charset="0"/>
              </a:rPr>
              <a:t>από</a:t>
            </a:r>
            <a:r>
              <a:rPr lang="en-US" sz="2800" b="1" dirty="0" smtClean="0">
                <a:solidFill>
                  <a:srgbClr val="FF0000"/>
                </a:solidFill>
                <a:latin typeface="Cambria" pitchFamily="18" charset="0"/>
              </a:rPr>
              <a:t> </a:t>
            </a:r>
            <a:r>
              <a:rPr lang="el-GR" sz="2800" b="1" dirty="0" smtClean="0">
                <a:solidFill>
                  <a:srgbClr val="FF0000"/>
                </a:solidFill>
                <a:latin typeface="Cambria" pitchFamily="18" charset="0"/>
              </a:rPr>
              <a:t>τα κέρδη</a:t>
            </a:r>
            <a:endParaRPr lang="el-GR" sz="2800" b="1" dirty="0">
              <a:solidFill>
                <a:srgbClr val="FF0000"/>
              </a:solidFill>
            </a:endParaRPr>
          </a:p>
        </p:txBody>
      </p:sp>
      <p:sp>
        <p:nvSpPr>
          <p:cNvPr id="3" name="Θέση περιεχομένου 2"/>
          <p:cNvSpPr>
            <a:spLocks noGrp="1"/>
          </p:cNvSpPr>
          <p:nvPr>
            <p:ph idx="1"/>
          </p:nvPr>
        </p:nvSpPr>
        <p:spPr>
          <a:xfrm>
            <a:off x="251520" y="704850"/>
            <a:ext cx="8640960" cy="6036518"/>
          </a:xfrm>
        </p:spPr>
        <p:txBody>
          <a:bodyPr>
            <a:normAutofit fontScale="85000" lnSpcReduction="20000"/>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0</a:t>
            </a:r>
            <a:endParaRPr lang="el-GR" dirty="0"/>
          </a:p>
        </p:txBody>
      </p:sp>
      <p:sp>
        <p:nvSpPr>
          <p:cNvPr id="4" name="Ορθογώνιο 3"/>
          <p:cNvSpPr/>
          <p:nvPr/>
        </p:nvSpPr>
        <p:spPr>
          <a:xfrm>
            <a:off x="2843808" y="764704"/>
            <a:ext cx="3816424"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itchFamily="18" charset="0"/>
              </a:rPr>
              <a:t>AD=</a:t>
            </a:r>
            <a:r>
              <a:rPr lang="en-US" b="1" dirty="0" err="1">
                <a:solidFill>
                  <a:srgbClr val="FF0000"/>
                </a:solidFill>
                <a:latin typeface="Cambria" pitchFamily="18" charset="0"/>
              </a:rPr>
              <a:t>Ic+N</a:t>
            </a:r>
            <a:r>
              <a:rPr lang="en-US" b="1" dirty="0">
                <a:solidFill>
                  <a:srgbClr val="FF0000"/>
                </a:solidFill>
                <a:latin typeface="Cambria" pitchFamily="18" charset="0"/>
              </a:rPr>
              <a:t>[</a:t>
            </a:r>
            <a:r>
              <a:rPr lang="en-US" b="1" dirty="0" err="1">
                <a:solidFill>
                  <a:srgbClr val="FF0000"/>
                </a:solidFill>
                <a:latin typeface="Cambria" pitchFamily="18" charset="0"/>
              </a:rPr>
              <a:t>jy+w</a:t>
            </a:r>
            <a:r>
              <a:rPr lang="en-US" b="1" dirty="0">
                <a:solidFill>
                  <a:srgbClr val="FF0000"/>
                </a:solidFill>
                <a:latin typeface="Cambria" pitchFamily="18" charset="0"/>
              </a:rPr>
              <a:t>(c-j)]</a:t>
            </a:r>
          </a:p>
          <a:p>
            <a:pPr algn="ctr"/>
            <a:r>
              <a:rPr lang="en-US" b="1" dirty="0">
                <a:solidFill>
                  <a:srgbClr val="FF0000"/>
                </a:solidFill>
                <a:latin typeface="Cambria" pitchFamily="18" charset="0"/>
              </a:rPr>
              <a:t>c </a:t>
            </a:r>
            <a:r>
              <a:rPr lang="el-GR" b="1" dirty="0" smtClean="0">
                <a:solidFill>
                  <a:srgbClr val="FF0000"/>
                </a:solidFill>
                <a:latin typeface="Cambria" pitchFamily="18" charset="0"/>
              </a:rPr>
              <a:t>&lt;</a:t>
            </a:r>
            <a:r>
              <a:rPr lang="en-US" b="1" dirty="0" smtClean="0">
                <a:solidFill>
                  <a:srgbClr val="FF0000"/>
                </a:solidFill>
                <a:latin typeface="Cambria" pitchFamily="18" charset="0"/>
              </a:rPr>
              <a:t> </a:t>
            </a:r>
            <a:r>
              <a:rPr lang="en-US" b="1" dirty="0">
                <a:solidFill>
                  <a:srgbClr val="FF0000"/>
                </a:solidFill>
                <a:latin typeface="Cambria" pitchFamily="18" charset="0"/>
              </a:rPr>
              <a:t>j</a:t>
            </a:r>
            <a:endParaRPr lang="el-GR" b="1" dirty="0">
              <a:solidFill>
                <a:srgbClr val="FF0000"/>
              </a:solidFill>
              <a:latin typeface="Cambria" pitchFamily="18" charset="0"/>
            </a:endParaRPr>
          </a:p>
        </p:txBody>
      </p:sp>
      <p:cxnSp>
        <p:nvCxnSpPr>
          <p:cNvPr id="5" name="Ευθεία γραμμή σύνδεσης 4"/>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467544" y="6081067"/>
            <a:ext cx="3960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547496" y="4869160"/>
            <a:ext cx="3520448" cy="11738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365104"/>
            <a:ext cx="3520448" cy="1677865"/>
          </a:xfrm>
          <a:prstGeom prst="line">
            <a:avLst/>
          </a:prstGeom>
          <a:ln/>
        </p:spPr>
        <p:style>
          <a:lnRef idx="2">
            <a:schemeClr val="dk1"/>
          </a:lnRef>
          <a:fillRef idx="0">
            <a:schemeClr val="dk1"/>
          </a:fillRef>
          <a:effectRef idx="1">
            <a:schemeClr val="dk1"/>
          </a:effectRef>
          <a:fontRef idx="minor">
            <a:schemeClr val="tx1"/>
          </a:fontRef>
        </p:style>
      </p:cxnSp>
      <p:cxnSp>
        <p:nvCxnSpPr>
          <p:cNvPr id="17" name="Ευθεία γραμμή σύνδεσης 16"/>
          <p:cNvCxnSpPr/>
          <p:nvPr/>
        </p:nvCxnSpPr>
        <p:spPr>
          <a:xfrm flipV="1">
            <a:off x="451477" y="3429000"/>
            <a:ext cx="3616467" cy="1775037"/>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479655" y="2914104"/>
            <a:ext cx="3626376" cy="22899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22" name="Ορθογώνιο 21"/>
          <p:cNvSpPr/>
          <p:nvPr/>
        </p:nvSpPr>
        <p:spPr>
          <a:xfrm>
            <a:off x="4106032" y="4488318"/>
            <a:ext cx="1179224"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3" name="Ορθογώνιο 22"/>
          <p:cNvSpPr/>
          <p:nvPr/>
        </p:nvSpPr>
        <p:spPr>
          <a:xfrm>
            <a:off x="4067944" y="3981952"/>
            <a:ext cx="1008111"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4" name="Ορθογώνιο 23"/>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25" name="Ορθογώνιο 24"/>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26" name="Ορθογώνιο 2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27" name="Ορθογώνιο 26"/>
          <p:cNvSpPr/>
          <p:nvPr/>
        </p:nvSpPr>
        <p:spPr>
          <a:xfrm>
            <a:off x="1697435" y="6237312"/>
            <a:ext cx="69316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8" name="Ορθογώνιο 27"/>
          <p:cNvSpPr/>
          <p:nvPr/>
        </p:nvSpPr>
        <p:spPr>
          <a:xfrm>
            <a:off x="2589412" y="6222987"/>
            <a:ext cx="6144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9" name="Ορθογώνιο 28"/>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1" name="Ευθύγραμμο βέλος σύνδεσης 30"/>
          <p:cNvCxnSpPr/>
          <p:nvPr/>
        </p:nvCxnSpPr>
        <p:spPr>
          <a:xfrm flipV="1">
            <a:off x="1697435" y="1925613"/>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flipH="1">
            <a:off x="2583657" y="1925613"/>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H="1">
            <a:off x="2879812" y="3642952"/>
            <a:ext cx="36004" cy="245034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479655" y="4323501"/>
            <a:ext cx="1698079" cy="11361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547496" y="3664045"/>
            <a:ext cx="2332316" cy="8899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7" name="Ορθογώνιο 46"/>
          <p:cNvSpPr/>
          <p:nvPr/>
        </p:nvSpPr>
        <p:spPr>
          <a:xfrm>
            <a:off x="-108520" y="3501008"/>
            <a:ext cx="567172" cy="4809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ύγραμμο βέλος σύνδεσης 50"/>
          <p:cNvCxnSpPr/>
          <p:nvPr/>
        </p:nvCxnSpPr>
        <p:spPr>
          <a:xfrm flipH="1">
            <a:off x="2259710" y="6367003"/>
            <a:ext cx="44008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6" name="Ορθογώνιο 55"/>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7" name="Ευθεία γραμμή σύνδεσης 56"/>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8190402" y="2029433"/>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59" name="Ευθεία γραμμή σύνδεσης 58"/>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60" name="Ευθεία γραμμή σύνδεσης 59"/>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p:cNvCxnSpPr/>
          <p:nvPr/>
        </p:nvCxnSpPr>
        <p:spPr>
          <a:xfrm flipV="1">
            <a:off x="5422447" y="3367922"/>
            <a:ext cx="2985170" cy="1399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V="1">
            <a:off x="5454867" y="2924944"/>
            <a:ext cx="3077573" cy="1842618"/>
          </a:xfrm>
          <a:prstGeom prst="line">
            <a:avLst/>
          </a:prstGeom>
          <a:ln/>
        </p:spPr>
        <p:style>
          <a:lnRef idx="2">
            <a:schemeClr val="dk1"/>
          </a:lnRef>
          <a:fillRef idx="0">
            <a:schemeClr val="dk1"/>
          </a:fillRef>
          <a:effectRef idx="1">
            <a:schemeClr val="dk1"/>
          </a:effectRef>
          <a:fontRef idx="minor">
            <a:schemeClr val="tx1"/>
          </a:fontRef>
        </p:style>
      </p:cxnSp>
      <p:sp>
        <p:nvSpPr>
          <p:cNvPr id="63" name="Ορθογώνιο 62"/>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4" name="Ορθογώνιο 63"/>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5" name="Ορθογώνιο 64"/>
          <p:cNvSpPr/>
          <p:nvPr/>
        </p:nvSpPr>
        <p:spPr>
          <a:xfrm>
            <a:off x="8532440" y="3216796"/>
            <a:ext cx="1008113"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66" name="Ορθογώνιο 65"/>
          <p:cNvSpPr/>
          <p:nvPr/>
        </p:nvSpPr>
        <p:spPr>
          <a:xfrm>
            <a:off x="8532440" y="2708920"/>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67" name="Ευθεία γραμμή σύνδεσης 66"/>
          <p:cNvCxnSpPr/>
          <p:nvPr/>
        </p:nvCxnSpPr>
        <p:spPr>
          <a:xfrm flipH="1">
            <a:off x="7164288" y="3976041"/>
            <a:ext cx="36004" cy="19376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H="1">
            <a:off x="7596336" y="3547004"/>
            <a:ext cx="18002" cy="234768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p:cNvCxnSpPr/>
          <p:nvPr/>
        </p:nvCxnSpPr>
        <p:spPr>
          <a:xfrm flipV="1">
            <a:off x="5454867" y="3976042"/>
            <a:ext cx="1761728" cy="1771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flipV="1">
            <a:off x="5454867" y="3519049"/>
            <a:ext cx="2159471" cy="8917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2" name="Ορθογώνιο 81"/>
          <p:cNvSpPr/>
          <p:nvPr/>
        </p:nvSpPr>
        <p:spPr>
          <a:xfrm>
            <a:off x="4932040" y="4067742"/>
            <a:ext cx="490407" cy="3125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83" name="Ορθογώνιο 82"/>
          <p:cNvSpPr/>
          <p:nvPr/>
        </p:nvSpPr>
        <p:spPr>
          <a:xfrm>
            <a:off x="4932040" y="3216797"/>
            <a:ext cx="490407" cy="6294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Y**</a:t>
            </a:r>
            <a:endParaRPr lang="el-GR" sz="1600" dirty="0"/>
          </a:p>
        </p:txBody>
      </p:sp>
      <p:sp>
        <p:nvSpPr>
          <p:cNvPr id="84" name="Ορθογώνιο 83"/>
          <p:cNvSpPr/>
          <p:nvPr/>
        </p:nvSpPr>
        <p:spPr>
          <a:xfrm>
            <a:off x="6804248" y="6010921"/>
            <a:ext cx="648072" cy="3560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85" name="Ορθογώνιο 84"/>
          <p:cNvSpPr/>
          <p:nvPr/>
        </p:nvSpPr>
        <p:spPr>
          <a:xfrm>
            <a:off x="7380312" y="5983065"/>
            <a:ext cx="81009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88" name="Ευθύγραμμο βέλος σύνδεσης 87"/>
          <p:cNvCxnSpPr/>
          <p:nvPr/>
        </p:nvCxnSpPr>
        <p:spPr>
          <a:xfrm>
            <a:off x="7298416" y="6335910"/>
            <a:ext cx="3078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0" name="Ορθογώνιο 89"/>
          <p:cNvSpPr/>
          <p:nvPr/>
        </p:nvSpPr>
        <p:spPr>
          <a:xfrm>
            <a:off x="6360391" y="1466131"/>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91" name="Ευθύγραμμο βέλος σύνδεσης 90"/>
          <p:cNvCxnSpPr/>
          <p:nvPr/>
        </p:nvCxnSpPr>
        <p:spPr>
          <a:xfrm flipH="1">
            <a:off x="6850939" y="1452972"/>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Ευθύγραμμο βέλος σύνδεσης 91"/>
          <p:cNvCxnSpPr/>
          <p:nvPr/>
        </p:nvCxnSpPr>
        <p:spPr>
          <a:xfrm flipV="1">
            <a:off x="7625848" y="148478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Ευθύγραμμο βέλος σύνδεσης 92"/>
          <p:cNvCxnSpPr/>
          <p:nvPr/>
        </p:nvCxnSpPr>
        <p:spPr>
          <a:xfrm flipV="1">
            <a:off x="5300629" y="364295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Ευθύγραμμο βέλος σύνδεσης 93"/>
          <p:cNvCxnSpPr/>
          <p:nvPr/>
        </p:nvCxnSpPr>
        <p:spPr>
          <a:xfrm flipH="1">
            <a:off x="395536" y="3855910"/>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13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84976" cy="504056"/>
          </a:xfrm>
        </p:spPr>
        <p:txBody>
          <a:bodyPr>
            <a:normAutofit fontScale="90000"/>
          </a:bodyPr>
          <a:lstStyle/>
          <a:p>
            <a:r>
              <a:rPr lang="el-GR" sz="3600" b="1" dirty="0" smtClean="0">
                <a:solidFill>
                  <a:srgbClr val="FF0000"/>
                </a:solidFill>
                <a:latin typeface="Cambria" pitchFamily="18" charset="0"/>
              </a:rPr>
              <a:t>Παράδειγμα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000" dirty="0" smtClean="0">
                <a:latin typeface="Cambria" pitchFamily="18" charset="0"/>
              </a:rPr>
              <a:t>Ι= </a:t>
            </a:r>
            <a:r>
              <a:rPr lang="en-US" sz="2000" dirty="0" smtClean="0">
                <a:latin typeface="Cambria" pitchFamily="18" charset="0"/>
              </a:rPr>
              <a:t>2</a:t>
            </a:r>
            <a:r>
              <a:rPr lang="el-GR" sz="2000" dirty="0" smtClean="0">
                <a:latin typeface="Cambria" pitchFamily="18" charset="0"/>
              </a:rPr>
              <a:t>εκ. +0,8</a:t>
            </a:r>
            <a:r>
              <a:rPr lang="en-US" sz="2000" dirty="0" smtClean="0">
                <a:latin typeface="Cambria" pitchFamily="18" charset="0"/>
              </a:rPr>
              <a:t>R</a:t>
            </a:r>
          </a:p>
          <a:p>
            <a:pPr marL="0" indent="0">
              <a:buNone/>
            </a:pPr>
            <a:r>
              <a:rPr lang="en-US" sz="2000" dirty="0" smtClean="0">
                <a:latin typeface="Cambria" pitchFamily="18" charset="0"/>
              </a:rPr>
              <a:t>y =30 $/</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a:latin typeface="Cambria" pitchFamily="18" charset="0"/>
              </a:rPr>
              <a:t>c</a:t>
            </a:r>
            <a:r>
              <a:rPr lang="en-US" sz="2000" dirty="0" smtClean="0">
                <a:latin typeface="Cambria" pitchFamily="18" charset="0"/>
              </a:rPr>
              <a:t> = 0,90</a:t>
            </a:r>
          </a:p>
          <a:p>
            <a:pPr marL="0" indent="0">
              <a:buNone/>
            </a:pPr>
            <a:r>
              <a:rPr lang="en-US" sz="2000" dirty="0">
                <a:latin typeface="Cambria" pitchFamily="18" charset="0"/>
              </a:rPr>
              <a:t>w</a:t>
            </a:r>
            <a:r>
              <a:rPr lang="en-US" sz="2000" dirty="0" smtClean="0">
                <a:latin typeface="Cambria" pitchFamily="18" charset="0"/>
              </a:rPr>
              <a:t> = 20$/</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p>
          <a:p>
            <a:pPr marL="0" indent="0">
              <a:buNone/>
            </a:pPr>
            <a:r>
              <a:rPr lang="en-US" sz="2000" dirty="0" smtClean="0">
                <a:latin typeface="Cambria" pitchFamily="18" charset="0"/>
              </a:rPr>
              <a:t>w’=25$/</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endParaRPr lang="el-GR" sz="2000" dirty="0">
              <a:latin typeface="Cambria" pitchFamily="18" charset="0"/>
            </a:endParaRPr>
          </a:p>
        </p:txBody>
      </p:sp>
      <mc:AlternateContent xmlns:mc="http://schemas.openxmlformats.org/markup-compatibility/2006">
        <mc:Choice xmlns:a14="http://schemas.microsoft.com/office/drawing/2010/main" Requires="a14">
          <p:sp>
            <p:nvSpPr>
              <p:cNvPr id="4" name="Ορθογώνιο 3"/>
              <p:cNvSpPr/>
              <p:nvPr/>
            </p:nvSpPr>
            <p:spPr>
              <a:xfrm>
                <a:off x="2051720" y="980728"/>
                <a:ext cx="6696744" cy="23762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 </a:t>
                </a:r>
                <a:r>
                  <a:rPr lang="en-US" sz="2000" dirty="0" smtClean="0">
                    <a:latin typeface="Cambria" pitchFamily="18" charset="0"/>
                    <a:sym typeface="Wingdings" pitchFamily="2" charset="2"/>
                  </a:rPr>
                  <a:t> AS=AD-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 C+I -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jN</a:t>
                </a:r>
                <a:r>
                  <a:rPr lang="en-US" sz="2000" dirty="0" smtClean="0">
                    <a:latin typeface="Cambria" pitchFamily="18" charset="0"/>
                    <a:sym typeface="Wingdings" pitchFamily="2" charset="2"/>
                  </a:rPr>
                  <a:t>(y-w)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yN-jNy+jNw-cwN</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 N[</a:t>
                </a:r>
                <a:r>
                  <a:rPr lang="en-US" sz="2000" dirty="0" err="1" smtClean="0">
                    <a:latin typeface="Cambria" pitchFamily="18" charset="0"/>
                    <a:sym typeface="Wingdings" pitchFamily="2" charset="2"/>
                  </a:rPr>
                  <a:t>y-jy+jw-cw</a:t>
                </a:r>
                <a:r>
                  <a:rPr lang="en-US" sz="2000" dirty="0" smtClean="0">
                    <a:latin typeface="Cambria" pitchFamily="18" charset="0"/>
                    <a:sym typeface="Wingdings" pitchFamily="2" charset="2"/>
                  </a:rPr>
                  <a:t>]-- </a:t>
                </a:r>
                <a14:m>
                  <m:oMath xmlns:m="http://schemas.openxmlformats.org/officeDocument/2006/math">
                    <m:r>
                      <a:rPr lang="en-US" sz="2000" b="0" i="1" smtClean="0">
                        <a:latin typeface="Cambria Math"/>
                        <a:sym typeface="Wingdings" pitchFamily="2" charset="2"/>
                      </a:rPr>
                      <m:t>𝑁</m:t>
                    </m:r>
                    <m:r>
                      <a:rPr lang="en-US" sz="2000" b="0" i="1" smtClean="0">
                        <a:latin typeface="Cambria Math"/>
                        <a:sym typeface="Wingdings" pitchFamily="2" charset="2"/>
                      </a:rPr>
                      <m:t>∗</m:t>
                    </m:r>
                    <m:r>
                      <a:rPr lang="en-US" sz="2000" dirty="0">
                        <a:latin typeface="Cambria Math"/>
                        <a:ea typeface="Cambria Math"/>
                        <a:sym typeface="Wingdings" pitchFamily="2" charset="2"/>
                      </a:rPr>
                      <m:t>=</m:t>
                    </m:r>
                    <m:f>
                      <m:fPr>
                        <m:ctrlPr>
                          <a:rPr lang="en-US" sz="200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𝐼𝑐</m:t>
                        </m:r>
                      </m:num>
                      <m:den>
                        <m:d>
                          <m:dPr>
                            <m:begChr m:val="["/>
                            <m:endChr m:val="]"/>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𝑦</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m:t>
                                </m:r>
                                <m:r>
                                  <a:rPr lang="en-US" sz="2000" b="0" i="1" dirty="0" smtClean="0">
                                    <a:latin typeface="Cambria Math"/>
                                    <a:ea typeface="Cambria Math"/>
                                    <a:sym typeface="Wingdings" pitchFamily="2" charset="2"/>
                                  </a:rPr>
                                  <m:t>𝑗</m:t>
                                </m:r>
                              </m:e>
                            </m:d>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𝑤</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𝑐</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𝑗</m:t>
                                </m:r>
                              </m:e>
                            </m:d>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d>
                          <m:dPr>
                            <m:begChr m:val="["/>
                            <m:endChr m:val="]"/>
                            <m:ctrlPr>
                              <a:rPr lang="el-GR"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1−0,8</m:t>
                                </m:r>
                              </m:e>
                            </m:d>
                            <m:r>
                              <a:rPr lang="en-US" sz="2000" b="0" i="1" dirty="0" smtClean="0">
                                <a:latin typeface="Cambria Math"/>
                                <a:ea typeface="Cambria Math"/>
                                <a:sym typeface="Wingdings" pitchFamily="2" charset="2"/>
                              </a:rPr>
                              <m:t>−20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(0,9−0,8)]</m:t>
                            </m:r>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6</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−2</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4</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𝑦𝑁</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h𝑟𝑠</m:t>
                        </m:r>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=15.000.000$</m:t>
                    </m:r>
                  </m:oMath>
                </a14:m>
                <a:r>
                  <a:rPr lang="en-US" sz="2000" dirty="0" smtClean="0">
                    <a:latin typeface="Cambria" pitchFamily="18" charset="0"/>
                    <a:sym typeface="Wingdings" pitchFamily="2" charset="2"/>
                  </a:rPr>
                  <a:t> </a:t>
                </a:r>
                <a:endParaRPr lang="el-GR" sz="2000" dirty="0">
                  <a:latin typeface="Cambria"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2051720" y="980728"/>
                <a:ext cx="6696744" cy="2376264"/>
              </a:xfrm>
              <a:prstGeom prst="rect">
                <a:avLst/>
              </a:prstGeom>
              <a:blipFill rotWithShape="1">
                <a:blip r:embed="rId2"/>
                <a:stretch>
                  <a:fillRect/>
                </a:stretch>
              </a:blipFill>
              <a:ln>
                <a:noFill/>
              </a:ln>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5" name="Ορθογώνιο 4"/>
              <p:cNvSpPr/>
              <p:nvPr/>
            </p:nvSpPr>
            <p:spPr>
              <a:xfrm>
                <a:off x="1475656" y="3861048"/>
                <a:ext cx="7416824" cy="26642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w=25$/</a:t>
                </a:r>
                <a:r>
                  <a:rPr lang="en-US" sz="2000" b="1" dirty="0" err="1" smtClean="0">
                    <a:solidFill>
                      <a:srgbClr val="FF0000"/>
                    </a:solidFill>
                    <a:latin typeface="Cambria" pitchFamily="18" charset="0"/>
                  </a:rPr>
                  <a:t>hr</a:t>
                </a:r>
                <a:r>
                  <a:rPr lang="en-US" sz="2000" b="1" dirty="0" smtClean="0">
                    <a:solidFill>
                      <a:srgbClr val="FF0000"/>
                    </a:solidFill>
                    <a:latin typeface="Cambria" pitchFamily="18" charset="0"/>
                  </a:rPr>
                  <a:t> </a:t>
                </a:r>
                <a:r>
                  <a:rPr lang="en-US" sz="2000" dirty="0" smtClean="0">
                    <a:latin typeface="Cambria" pitchFamily="18" charset="0"/>
                  </a:rPr>
                  <a:t>-----</a:t>
                </a:r>
                <a:r>
                  <a:rPr lang="en-US" sz="2000" dirty="0" smtClean="0">
                    <a:latin typeface="Cambria" pitchFamily="18" charset="0"/>
                    <a:sym typeface="Wingdings" pitchFamily="2" charset="2"/>
                  </a:rPr>
                  <a:t></a:t>
                </a:r>
                <a:r>
                  <a:rPr lang="en-US" sz="2000" dirty="0">
                    <a:sym typeface="Wingdings" pitchFamily="2" charset="2"/>
                  </a:rPr>
                  <a:t> </a:t>
                </a:r>
                <a14:m>
                  <m:oMath xmlns:m="http://schemas.openxmlformats.org/officeDocument/2006/math">
                    <m:r>
                      <a:rPr lang="en-US" sz="2000" i="1">
                        <a:latin typeface="Cambria Math"/>
                        <a:sym typeface="Wingdings" pitchFamily="2" charset="2"/>
                      </a:rPr>
                      <m:t>𝑁</m:t>
                    </m:r>
                    <m:r>
                      <a:rPr lang="en-US" sz="2000" i="1">
                        <a:latin typeface="Cambria Math"/>
                        <a:sym typeface="Wingdings" pitchFamily="2" charset="2"/>
                      </a:rPr>
                      <m:t>∗</m:t>
                    </m:r>
                    <m:r>
                      <a:rPr lang="en-US" sz="2000"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𝐼𝑐</m:t>
                        </m:r>
                      </m:num>
                      <m:den>
                        <m:d>
                          <m:dPr>
                            <m:begChr m:val="["/>
                            <m:endChr m:val="]"/>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𝑦</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m:t>
                                </m:r>
                                <m:r>
                                  <a:rPr lang="en-US" sz="2000" i="1" dirty="0">
                                    <a:latin typeface="Cambria Math"/>
                                    <a:ea typeface="Cambria Math"/>
                                    <a:sym typeface="Wingdings" pitchFamily="2" charset="2"/>
                                  </a:rPr>
                                  <m:t>𝑗</m:t>
                                </m:r>
                              </m:e>
                            </m:d>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𝑤</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𝑐</m:t>
                                </m:r>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𝑗</m:t>
                                </m:r>
                              </m:e>
                            </m:d>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d>
                          <m:dPr>
                            <m:begChr m:val="["/>
                            <m:endChr m:val="]"/>
                            <m:ctrlPr>
                              <a:rPr lang="el-GR" sz="2000" i="1" dirty="0">
                                <a:latin typeface="Cambria Math"/>
                                <a:ea typeface="Cambria Math"/>
                                <a:sym typeface="Wingdings" pitchFamily="2" charset="2"/>
                              </a:rPr>
                            </m:ctrlPr>
                          </m:dPr>
                          <m:e>
                            <m:r>
                              <a:rPr lang="en-US" sz="2000" i="1" dirty="0">
                                <a:latin typeface="Cambria Math"/>
                                <a:ea typeface="Cambria Math"/>
                                <a:sym typeface="Wingdings" pitchFamily="2" charset="2"/>
                              </a:rPr>
                              <m:t>30</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1−0,8</m:t>
                                </m:r>
                              </m:e>
                            </m:d>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(0,9−0,8)]</m:t>
                            </m:r>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r>
                          <a:rPr lang="en-US" sz="2000" i="1" dirty="0">
                            <a:latin typeface="Cambria Math"/>
                            <a:ea typeface="Cambria Math"/>
                            <a:sym typeface="Wingdings" pitchFamily="2" charset="2"/>
                          </a:rPr>
                          <m:t>6</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n-US" sz="2000" i="1" dirty="0">
                            <a:latin typeface="Cambria Math"/>
                            <a:ea typeface="Cambria Math"/>
                            <a:sym typeface="Wingdings" pitchFamily="2" charset="2"/>
                          </a:rPr>
                          <m:t>$</m:t>
                        </m:r>
                      </m:num>
                      <m:den>
                        <m:r>
                          <a:rPr lang="en-US" sz="2000" b="0" i="1" dirty="0" smtClean="0">
                            <a:latin typeface="Cambria Math"/>
                            <a:ea typeface="Cambria Math"/>
                            <a:sym typeface="Wingdings" pitchFamily="2" charset="2"/>
                          </a:rPr>
                          <m:t>3,5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=17.142.857</m:t>
                    </m:r>
                    <m:r>
                      <a:rPr lang="en-US" sz="2000" b="0" i="1" dirty="0" smtClean="0">
                        <a:latin typeface="Cambria Math"/>
                        <a:ea typeface="Cambria Math"/>
                        <a:sym typeface="Wingdings" pitchFamily="2" charset="2"/>
                      </a:rPr>
                      <m:t>h𝑟𝑠</m:t>
                    </m:r>
                  </m:oMath>
                </a14:m>
                <a:endParaRPr lang="en-US" sz="2000" b="0" dirty="0" smtClean="0">
                  <a:ea typeface="Cambria Math"/>
                  <a:sym typeface="Wingdings" pitchFamily="2" charset="2"/>
                </a:endParaRPr>
              </a:p>
              <a:p>
                <a:pPr algn="ctr"/>
                <a:r>
                  <a:rPr lang="en-US" sz="2000" b="0" dirty="0" smtClean="0">
                    <a:latin typeface="Cambria" pitchFamily="18" charset="0"/>
                    <a:ea typeface="Cambria Math"/>
                    <a:sym typeface="Wingdings" pitchFamily="2" charset="2"/>
                  </a:rPr>
                  <a:t>(c&gt;j) ---    w     --- N    -- Y</a:t>
                </a:r>
              </a:p>
            </p:txBody>
          </p:sp>
        </mc:Choice>
        <mc:Fallback>
          <p:sp>
            <p:nvSpPr>
              <p:cNvPr id="5" name="Ορθογώνιο 4"/>
              <p:cNvSpPr>
                <a:spLocks noRot="1" noChangeAspect="1" noMove="1" noResize="1" noEditPoints="1" noAdjustHandles="1" noChangeArrowheads="1" noChangeShapeType="1" noTextEdit="1"/>
              </p:cNvSpPr>
              <p:nvPr/>
            </p:nvSpPr>
            <p:spPr>
              <a:xfrm>
                <a:off x="1475656" y="3861048"/>
                <a:ext cx="7416824" cy="2664296"/>
              </a:xfrm>
              <a:prstGeom prst="rect">
                <a:avLst/>
              </a:prstGeom>
              <a:blipFill rotWithShape="1">
                <a:blip r:embed="rId3"/>
                <a:stretch>
                  <a:fillRect/>
                </a:stretch>
              </a:blipFill>
              <a:ln>
                <a:noFill/>
              </a:ln>
            </p:spPr>
            <p:txBody>
              <a:bodyPr/>
              <a:lstStyle/>
              <a:p>
                <a:r>
                  <a:rPr lang="el-GR">
                    <a:noFill/>
                  </a:rPr>
                  <a:t> </a:t>
                </a:r>
              </a:p>
            </p:txBody>
          </p:sp>
        </mc:Fallback>
      </mc:AlternateContent>
      <p:cxnSp>
        <p:nvCxnSpPr>
          <p:cNvPr id="7" name="Ευθύγραμμο βέλος σύνδεσης 6"/>
          <p:cNvCxnSpPr/>
          <p:nvPr/>
        </p:nvCxnSpPr>
        <p:spPr>
          <a:xfrm flipV="1">
            <a:off x="5163108"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948264"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6156176"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82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2800" b="1" dirty="0" smtClean="0">
                <a:solidFill>
                  <a:srgbClr val="FF0000"/>
                </a:solidFill>
                <a:latin typeface="Cambria" pitchFamily="18" charset="0"/>
              </a:rPr>
              <a:t>Τα Διλήμματα της Μακροοικονομικής Πολιτικής</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640960" cy="5688632"/>
          </a:xfrm>
        </p:spPr>
        <p:txBody>
          <a:bodyPr>
            <a:normAutofit fontScale="92500" lnSpcReduction="20000"/>
          </a:bodyPr>
          <a:lstStyle/>
          <a:p>
            <a:pPr marL="0" indent="0" algn="just">
              <a:buNone/>
            </a:pPr>
            <a:r>
              <a:rPr lang="el-GR" sz="2800" dirty="0" smtClean="0">
                <a:latin typeface="Cambria" pitchFamily="18" charset="0"/>
              </a:rPr>
              <a:t>Μια καπιταλιστική οικονομία (μάλλον) δεν μπορεί να αντέξει μεγάλα ποσοστά/επίπεδα απασχόλησης και χαμηλή ανεργία.</a:t>
            </a:r>
          </a:p>
          <a:p>
            <a:pPr marL="0" indent="0" algn="just">
              <a:buNone/>
            </a:pPr>
            <a:r>
              <a:rPr lang="el-GR" sz="2800" dirty="0" smtClean="0">
                <a:latin typeface="Cambria" pitchFamily="18" charset="0"/>
              </a:rPr>
              <a:t>Οικονομικά και προσωπικά κόστη της ανεργίας.</a:t>
            </a:r>
          </a:p>
          <a:p>
            <a:pPr marL="0" indent="0" algn="just">
              <a:buNone/>
            </a:pPr>
            <a:r>
              <a:rPr lang="el-GR" sz="2800" dirty="0" smtClean="0">
                <a:latin typeface="Cambria" pitchFamily="18" charset="0"/>
              </a:rPr>
              <a:t>Μια καπιταλιστική οικονομία </a:t>
            </a:r>
            <a:r>
              <a:rPr lang="el-GR" sz="2800" u="sng" dirty="0" smtClean="0">
                <a:latin typeface="Cambria" pitchFamily="18" charset="0"/>
              </a:rPr>
              <a:t>χρειάζεται</a:t>
            </a:r>
            <a:r>
              <a:rPr lang="el-GR" sz="2800" dirty="0" smtClean="0">
                <a:latin typeface="Cambria" pitchFamily="18" charset="0"/>
              </a:rPr>
              <a:t> ένα ικανό ποσοστό ανεργίας και την </a:t>
            </a:r>
            <a:r>
              <a:rPr lang="el-GR" sz="2800" u="sng" dirty="0" smtClean="0">
                <a:latin typeface="Cambria" pitchFamily="18" charset="0"/>
              </a:rPr>
              <a:t>ανασφάλεια</a:t>
            </a:r>
            <a:r>
              <a:rPr lang="el-GR" sz="2800" dirty="0" smtClean="0">
                <a:latin typeface="Cambria" pitchFamily="18" charset="0"/>
              </a:rPr>
              <a:t> και τον φόβο που δημιουργεί.</a:t>
            </a:r>
          </a:p>
          <a:p>
            <a:pPr marL="0" indent="0" algn="just">
              <a:buNone/>
            </a:pPr>
            <a:r>
              <a:rPr lang="el-GR" sz="2800" dirty="0" smtClean="0">
                <a:latin typeface="Cambria" pitchFamily="18" charset="0"/>
              </a:rPr>
              <a:t>Αντιφάσεις και διλήμματα της μακροοικονομικής πολιτικής:</a:t>
            </a:r>
          </a:p>
          <a:p>
            <a:pPr algn="just"/>
            <a:r>
              <a:rPr lang="el-GR" sz="2800" dirty="0" smtClean="0">
                <a:latin typeface="Cambria" pitchFamily="18" charset="0"/>
              </a:rPr>
              <a:t>Συμπίεση των κερδών σε υψηλά επίπεδα απασχόλησης</a:t>
            </a:r>
          </a:p>
          <a:p>
            <a:pPr algn="just"/>
            <a:r>
              <a:rPr lang="el-GR" sz="2800" dirty="0" smtClean="0">
                <a:latin typeface="Cambria" pitchFamily="18" charset="0"/>
              </a:rPr>
              <a:t>Διεθνές εμπόριο ανταγωνιστικότητα και καθαρές εξαγωγές</a:t>
            </a:r>
          </a:p>
          <a:p>
            <a:pPr algn="just"/>
            <a:r>
              <a:rPr lang="el-GR" sz="2800" dirty="0" smtClean="0">
                <a:latin typeface="Cambria" pitchFamily="18" charset="0"/>
              </a:rPr>
              <a:t>Σύγκρουση δημοσιονομικής και νομισματικής πολιτικής</a:t>
            </a:r>
          </a:p>
          <a:p>
            <a:pPr algn="just"/>
            <a:r>
              <a:rPr lang="el-GR" sz="2800" dirty="0" smtClean="0">
                <a:latin typeface="Cambria" pitchFamily="18" charset="0"/>
              </a:rPr>
              <a:t>Μεταβολή στους θεσμούς για την επίτευξη πλήρους απασχόλησης</a:t>
            </a:r>
            <a:endParaRPr lang="el-GR" sz="2800" dirty="0">
              <a:latin typeface="Cambria" pitchFamily="18" charset="0"/>
            </a:endParaRPr>
          </a:p>
        </p:txBody>
      </p:sp>
    </p:spTree>
    <p:extLst>
      <p:ext uri="{BB962C8B-B14F-4D97-AF65-F5344CB8AC3E}">
        <p14:creationId xmlns:p14="http://schemas.microsoft.com/office/powerpoint/2010/main" val="137372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18058"/>
          </a:xfrm>
        </p:spPr>
        <p:txBody>
          <a:bodyPr>
            <a:noAutofit/>
          </a:bodyPr>
          <a:lstStyle/>
          <a:p>
            <a:r>
              <a:rPr lang="el-GR" sz="2400" b="1" dirty="0">
                <a:solidFill>
                  <a:srgbClr val="FF0000"/>
                </a:solidFill>
                <a:latin typeface="Cambria" pitchFamily="18" charset="0"/>
              </a:rPr>
              <a:t>Συμπίεση των κερδών σε υψηλά επίπεδα απασχόλησης</a:t>
            </a:r>
            <a:br>
              <a:rPr lang="el-GR" sz="2400" b="1" dirty="0">
                <a:solidFill>
                  <a:srgbClr val="FF0000"/>
                </a:solidFill>
                <a:latin typeface="Cambria" pitchFamily="18" charset="0"/>
              </a:rPr>
            </a:br>
            <a:endParaRPr lang="el-GR" sz="2400" b="1" dirty="0">
              <a:solidFill>
                <a:srgbClr val="FF0000"/>
              </a:solidFill>
            </a:endParaRPr>
          </a:p>
        </p:txBody>
      </p:sp>
      <p:sp>
        <p:nvSpPr>
          <p:cNvPr id="3" name="Θέση περιεχομένου 2"/>
          <p:cNvSpPr>
            <a:spLocks noGrp="1"/>
          </p:cNvSpPr>
          <p:nvPr>
            <p:ph idx="1"/>
          </p:nvPr>
        </p:nvSpPr>
        <p:spPr>
          <a:xfrm>
            <a:off x="179512" y="980728"/>
            <a:ext cx="8496944" cy="5688632"/>
          </a:xfrm>
        </p:spPr>
        <p:txBody>
          <a:bodyPr/>
          <a:lstStyle/>
          <a:p>
            <a:endParaRPr lang="el-GR" dirty="0"/>
          </a:p>
        </p:txBody>
      </p:sp>
    </p:spTree>
    <p:extLst>
      <p:ext uri="{BB962C8B-B14F-4D97-AF65-F5344CB8AC3E}">
        <p14:creationId xmlns:p14="http://schemas.microsoft.com/office/powerpoint/2010/main" val="416429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19927</TotalTime>
  <Words>7412</Words>
  <Application>Microsoft Office PowerPoint</Application>
  <PresentationFormat>Προβολή στην οθόνη (4:3)</PresentationFormat>
  <Paragraphs>1177</Paragraphs>
  <Slides>88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88</vt:i4>
      </vt:variant>
    </vt:vector>
  </HeadingPairs>
  <TitlesOfParts>
    <vt:vector size="89"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lpstr>Μισθοί και Εργασία</vt:lpstr>
      <vt:lpstr>Βασικά σημεία</vt:lpstr>
      <vt:lpstr>u=demand effect, g= capital effect</vt:lpstr>
      <vt:lpstr> Η σύγκρουση μεταξύ εργαζομένων και εργοδοτών </vt:lpstr>
      <vt:lpstr>Η σύγκρουση μεταξύ εργαζομένων και εργοδοτών</vt:lpstr>
      <vt:lpstr>4. Η εργασιακή πειθαρχία : καρότο και μαστίγιο </vt:lpstr>
      <vt:lpstr> 5. Η Αγορά εργασίας, ο μισθός και η ένταση της εργασίας </vt:lpstr>
      <vt:lpstr>Η αγορά εργασίας, ο μισθός και η ένταση της εργασίας</vt:lpstr>
      <vt:lpstr>Η αγορά εργασίας, ο μισθός και η ένταση της εργασίας</vt:lpstr>
      <vt:lpstr>w, e, z, z/w, ulc</vt:lpstr>
      <vt:lpstr>Καμπύλη απόσπασης εργασίας</vt:lpstr>
      <vt:lpstr>z/w και ulc</vt:lpstr>
      <vt:lpstr>Η καμπύλη απόσπασης εργασίας και η μεγιστοποίηση των κερδών</vt:lpstr>
      <vt:lpstr>Ωρομίσθιο, απόσπαση εργασίας, μοναδιαίο κόστος εργασίας και μεγιστοποίηση των κερδών</vt:lpstr>
      <vt:lpstr>Βασικά σημεία</vt:lpstr>
      <vt:lpstr>Μετατόπιση της καμπύλης απόσπασης εργασίας (μεγαλύτερο επίδομα ανεργίας)</vt:lpstr>
      <vt:lpstr>Βασικές σχέσεις</vt:lpstr>
      <vt:lpstr>Συνολική Ζήτηση Απασχόληση και Ανεργία</vt:lpstr>
      <vt:lpstr>Βασικά σημεία</vt:lpstr>
      <vt:lpstr>Συνολική Ζήτηση Απασχόληση και Ανεργία</vt:lpstr>
      <vt:lpstr>Αρχικές υποθέσεις</vt:lpstr>
      <vt:lpstr>μακροοικονομική ισορροπία (αγορά προϊόντος);</vt:lpstr>
      <vt:lpstr>Συνολική Ζήτηση Απασχόληση και Ανεργία-A</vt:lpstr>
      <vt:lpstr>Συνολική Ζήτηση Απασχόληση και Ανεργία-A</vt:lpstr>
      <vt:lpstr>Απασχόληση ισορροπίας Ν*</vt:lpstr>
      <vt:lpstr>Προσαρμογή στην ισορροπία απασχόλησης</vt:lpstr>
      <vt:lpstr>Απασχόληση ισορροπίας και ανεργία</vt:lpstr>
      <vt:lpstr>Παράδειγμα</vt:lpstr>
      <vt:lpstr>Ανεργία και Δημοσιονομική Πολιτική-Β</vt:lpstr>
      <vt:lpstr>Πολλαπλασιαστής απασχόλησης και πολλαπλασιαστής προϊόντος</vt:lpstr>
      <vt:lpstr>Παρουσίαση του PowerPoint</vt:lpstr>
      <vt:lpstr>Δημοσιονομική Πολιτική και πολλαπλασιαστές απασχόλησης και προϊόντος</vt:lpstr>
      <vt:lpstr>Η διαδικασία του πολλαπλασιαστή</vt:lpstr>
      <vt:lpstr>Παράδειγμα</vt:lpstr>
      <vt:lpstr>Μέγεθος πολλαπλασιαστή</vt:lpstr>
      <vt:lpstr>cw   -- multiplier</vt:lpstr>
      <vt:lpstr>Οικονομικός κύκλος και ενσωματωμένοι σταθεροποιητές- Γ</vt:lpstr>
      <vt:lpstr>Επένδυση Συνολική ζήτηση και νομισματική πολιτική- Δ’</vt:lpstr>
      <vt:lpstr>Επένδυση</vt:lpstr>
      <vt:lpstr>Προσδιοριστικοί παράγοντες των επενδύσεων</vt:lpstr>
      <vt:lpstr>Μείωση επιτοκίου ή βελτίωση επιχειρηματικού κλίματος</vt:lpstr>
      <vt:lpstr>Ανεργία και τόνωση της απασχόλησης</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Κατάσταση απασχόλησης οδηγούμενη από μισθούς</vt:lpstr>
      <vt:lpstr>Κατάσταση απασχόλησης οδηγούμενη από τα κέρδη</vt:lpstr>
      <vt:lpstr>Παράδειγμα</vt:lpstr>
      <vt:lpstr>Τα Διλήμματα της Μακροοικονομικής Πολιτικής</vt:lpstr>
      <vt:lpstr>Συμπίεση των κερδών σε υψηλά επίπεδα απασχόλησης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682</cp:revision>
  <dcterms:created xsi:type="dcterms:W3CDTF">2020-02-17T19:21:17Z</dcterms:created>
  <dcterms:modified xsi:type="dcterms:W3CDTF">2020-05-06T23:36:07Z</dcterms:modified>
</cp:coreProperties>
</file>