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0" r:id="rId3"/>
    <p:sldId id="258" r:id="rId4"/>
    <p:sldId id="265" r:id="rId5"/>
    <p:sldId id="262" r:id="rId6"/>
    <p:sldId id="257" r:id="rId7"/>
    <p:sldId id="259" r:id="rId8"/>
    <p:sldId id="266" r:id="rId9"/>
    <p:sldId id="260" r:id="rId10"/>
    <p:sldId id="261" r:id="rId11"/>
    <p:sldId id="264"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9" r:id="rId40"/>
    <p:sldId id="295" r:id="rId41"/>
    <p:sldId id="296" r:id="rId42"/>
    <p:sldId id="297" r:id="rId43"/>
    <p:sldId id="298" r:id="rId44"/>
    <p:sldId id="302" r:id="rId45"/>
    <p:sldId id="299" r:id="rId46"/>
    <p:sldId id="304" r:id="rId47"/>
    <p:sldId id="300" r:id="rId48"/>
    <p:sldId id="301" r:id="rId49"/>
    <p:sldId id="305" r:id="rId50"/>
    <p:sldId id="306" r:id="rId51"/>
    <p:sldId id="308" r:id="rId52"/>
    <p:sldId id="307" r:id="rId53"/>
    <p:sldId id="303" r:id="rId54"/>
    <p:sldId id="310" r:id="rId55"/>
    <p:sldId id="317" r:id="rId56"/>
    <p:sldId id="311" r:id="rId57"/>
    <p:sldId id="318" r:id="rId58"/>
    <p:sldId id="319" r:id="rId59"/>
    <p:sldId id="312" r:id="rId60"/>
    <p:sldId id="313" r:id="rId61"/>
    <p:sldId id="315" r:id="rId62"/>
    <p:sldId id="314" r:id="rId63"/>
    <p:sldId id="316" r:id="rId64"/>
    <p:sldId id="321" r:id="rId65"/>
    <p:sldId id="320" r:id="rId66"/>
    <p:sldId id="323" r:id="rId67"/>
    <p:sldId id="326" r:id="rId68"/>
    <p:sldId id="322" r:id="rId69"/>
    <p:sldId id="324" r:id="rId70"/>
    <p:sldId id="325" r:id="rId71"/>
    <p:sldId id="327" r:id="rId72"/>
    <p:sldId id="328" r:id="rId73"/>
    <p:sldId id="329" r:id="rId74"/>
    <p:sldId id="330" r:id="rId75"/>
    <p:sldId id="332" r:id="rId76"/>
    <p:sldId id="331" r:id="rId77"/>
    <p:sldId id="333" r:id="rId78"/>
    <p:sldId id="336" r:id="rId79"/>
    <p:sldId id="334" r:id="rId80"/>
    <p:sldId id="335" r:id="rId81"/>
    <p:sldId id="337" r:id="rId82"/>
    <p:sldId id="338" r:id="rId83"/>
    <p:sldId id="339" r:id="rId84"/>
    <p:sldId id="340" r:id="rId85"/>
    <p:sldId id="341" r:id="rId86"/>
    <p:sldId id="342" r:id="rId87"/>
    <p:sldId id="343" r:id="rId88"/>
    <p:sldId id="344" r:id="rId89"/>
    <p:sldId id="345" r:id="rId90"/>
    <p:sldId id="346" r:id="rId91"/>
    <p:sldId id="347" r:id="rId92"/>
    <p:sldId id="349" r:id="rId93"/>
    <p:sldId id="348" r:id="rId94"/>
    <p:sldId id="350" r:id="rId95"/>
    <p:sldId id="351" r:id="rId9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168"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13/5/2020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20650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13/5/2020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34974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13/5/2020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893939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02AD549-B1F4-4F18-ABA4-776AFC95270A}" type="datetimeFigureOut">
              <a:rPr lang="el-GR" smtClean="0"/>
              <a:t>13/5/2020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19358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02AD549-B1F4-4F18-ABA4-776AFC95270A}" type="datetimeFigureOut">
              <a:rPr lang="el-GR" smtClean="0"/>
              <a:t>13/5/2020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3177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02AD549-B1F4-4F18-ABA4-776AFC95270A}" type="datetimeFigureOut">
              <a:rPr lang="el-GR" smtClean="0"/>
              <a:t>13/5/2020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387126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02AD549-B1F4-4F18-ABA4-776AFC95270A}" type="datetimeFigureOut">
              <a:rPr lang="el-GR" smtClean="0"/>
              <a:t>13/5/2020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4594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02AD549-B1F4-4F18-ABA4-776AFC95270A}" type="datetimeFigureOut">
              <a:rPr lang="el-GR" smtClean="0"/>
              <a:t>13/5/2020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94631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02AD549-B1F4-4F18-ABA4-776AFC95270A}" type="datetimeFigureOut">
              <a:rPr lang="el-GR" smtClean="0"/>
              <a:t>13/5/2020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49412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13/5/2020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107612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02AD549-B1F4-4F18-ABA4-776AFC95270A}" type="datetimeFigureOut">
              <a:rPr lang="el-GR" smtClean="0"/>
              <a:t>13/5/2020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97C56EE4-A0DB-42DA-8B11-C7426366F428}" type="slidenum">
              <a:rPr lang="el-GR" smtClean="0"/>
              <a:t>‹#›</a:t>
            </a:fld>
            <a:endParaRPr lang="el-GR"/>
          </a:p>
        </p:txBody>
      </p:sp>
    </p:spTree>
    <p:extLst>
      <p:ext uri="{BB962C8B-B14F-4D97-AF65-F5344CB8AC3E}">
        <p14:creationId xmlns:p14="http://schemas.microsoft.com/office/powerpoint/2010/main" val="289438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AD549-B1F4-4F18-ABA4-776AFC95270A}" type="datetimeFigureOut">
              <a:rPr lang="el-GR" smtClean="0"/>
              <a:t>13/5/2020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6EE4-A0DB-42DA-8B11-C7426366F428}" type="slidenum">
              <a:rPr lang="el-GR" smtClean="0"/>
              <a:t>‹#›</a:t>
            </a:fld>
            <a:endParaRPr lang="el-GR"/>
          </a:p>
        </p:txBody>
      </p:sp>
    </p:spTree>
    <p:extLst>
      <p:ext uri="{BB962C8B-B14F-4D97-AF65-F5344CB8AC3E}">
        <p14:creationId xmlns:p14="http://schemas.microsoft.com/office/powerpoint/2010/main" val="416710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568952" cy="504056"/>
          </a:xfrm>
        </p:spPr>
        <p:txBody>
          <a:bodyPr>
            <a:noAutofit/>
          </a:bodyPr>
          <a:lstStyle/>
          <a:p>
            <a:r>
              <a:rPr lang="el-GR" sz="3200" b="1" dirty="0" smtClean="0">
                <a:solidFill>
                  <a:srgbClr val="FF0000"/>
                </a:solidFill>
                <a:latin typeface="Cambria" pitchFamily="18" charset="0"/>
              </a:rPr>
              <a:t>Περιεχόμενο-Δομή του Μαθήματος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84976" cy="6120680"/>
          </a:xfrm>
        </p:spPr>
        <p:txBody>
          <a:bodyPr>
            <a:normAutofit fontScale="77500" lnSpcReduction="20000"/>
          </a:bodyPr>
          <a:lstStyle/>
          <a:p>
            <a:pPr marL="0" indent="0" algn="just">
              <a:buNone/>
            </a:pPr>
            <a:r>
              <a:rPr lang="el-GR" b="1" dirty="0" smtClean="0">
                <a:latin typeface="Cambria" pitchFamily="18" charset="0"/>
              </a:rPr>
              <a:t>1. Πολιτική Οικονομία</a:t>
            </a:r>
          </a:p>
          <a:p>
            <a:pPr marL="0" indent="0" algn="just">
              <a:buNone/>
            </a:pPr>
            <a:r>
              <a:rPr lang="el-GR" sz="2800" dirty="0" smtClean="0">
                <a:latin typeface="Cambria" pitchFamily="18" charset="0"/>
              </a:rPr>
              <a:t>Ορισμός – Περιεχόμενο – Ιστορία – Εξέλιξη - σημαντικοί θεωρητικοί – πλεόνασμα – κοινωνικές τάξεις - οικονομικά συστήματα – κοινωνικές δομές συσσώρευσης (μεσοπρόθεσμος ορίζοντας) – ριζική μεταβολή και διαδοχή των τρόπων παραγωγής/οικονομικών συστημάτων (μακροπρόθεσμα).</a:t>
            </a:r>
            <a:endParaRPr lang="el-GR" sz="2800" dirty="0">
              <a:latin typeface="Cambria" pitchFamily="18" charset="0"/>
            </a:endParaRPr>
          </a:p>
          <a:p>
            <a:pPr marL="0" indent="0" algn="just">
              <a:buNone/>
            </a:pPr>
            <a:r>
              <a:rPr lang="el-GR" b="1" dirty="0" smtClean="0">
                <a:latin typeface="Cambria" pitchFamily="18" charset="0"/>
              </a:rPr>
              <a:t>2. Μίκρο (Πολιτική Οικονομία)</a:t>
            </a:r>
          </a:p>
          <a:p>
            <a:pPr marL="0" indent="0" algn="just">
              <a:buNone/>
            </a:pPr>
            <a:r>
              <a:rPr lang="el-GR" dirty="0" smtClean="0">
                <a:latin typeface="Cambria" pitchFamily="18" charset="0"/>
              </a:rPr>
              <a:t>Κέρδος (πλεόνασμα) - Ποσοστό κέρδους - ανταγωνισμός κεφαλαίων/συγκέντρωση - αγορά και διαδικασία εργασίας, παραγωγικότητα, μοναδιαίο κόστος εργασίας – τεχνολογική μεταβολή και διαδικασία εργασίας</a:t>
            </a:r>
            <a:endParaRPr lang="el-GR" dirty="0">
              <a:latin typeface="Cambria" pitchFamily="18" charset="0"/>
            </a:endParaRPr>
          </a:p>
          <a:p>
            <a:pPr marL="0" indent="0" algn="just">
              <a:buNone/>
            </a:pPr>
            <a:r>
              <a:rPr lang="el-GR" b="1" dirty="0" smtClean="0">
                <a:latin typeface="Cambria" pitchFamily="18" charset="0"/>
              </a:rPr>
              <a:t>3. </a:t>
            </a:r>
            <a:r>
              <a:rPr lang="el-GR" b="1" dirty="0" err="1" smtClean="0">
                <a:latin typeface="Cambria" pitchFamily="18" charset="0"/>
              </a:rPr>
              <a:t>Μάκρο</a:t>
            </a:r>
            <a:r>
              <a:rPr lang="el-GR" b="1" dirty="0" smtClean="0">
                <a:latin typeface="Cambria" pitchFamily="18" charset="0"/>
              </a:rPr>
              <a:t> (Πολιτική Οικονομία)</a:t>
            </a:r>
          </a:p>
          <a:p>
            <a:pPr marL="0" indent="0" algn="just">
              <a:buNone/>
            </a:pPr>
            <a:r>
              <a:rPr lang="el-GR" dirty="0" smtClean="0">
                <a:latin typeface="Cambria" pitchFamily="18" charset="0"/>
              </a:rPr>
              <a:t>Αρχή της ενεργού ζήτησης</a:t>
            </a:r>
            <a:r>
              <a:rPr lang="en-US" dirty="0" smtClean="0">
                <a:latin typeface="Cambria" pitchFamily="18" charset="0"/>
              </a:rPr>
              <a:t> </a:t>
            </a:r>
            <a:r>
              <a:rPr lang="el-GR" dirty="0" smtClean="0">
                <a:latin typeface="Cambria" pitchFamily="18" charset="0"/>
              </a:rPr>
              <a:t>-</a:t>
            </a:r>
            <a:r>
              <a:rPr lang="en-US" dirty="0" smtClean="0">
                <a:latin typeface="Cambria" pitchFamily="18" charset="0"/>
              </a:rPr>
              <a:t> </a:t>
            </a:r>
            <a:r>
              <a:rPr lang="el-GR" dirty="0" smtClean="0">
                <a:latin typeface="Cambria" pitchFamily="18" charset="0"/>
              </a:rPr>
              <a:t>Δημοσιονομική και νομισματική πολιτική για πλήρη απασχόληση – πολλαπλασιαστές απασχόλησης και προϊόντος – διλλήματα και αντιφάσεις της μακροοικονομικής πολιτικής – Καπιταλισμός και πλήρης απασχόληση (ασύμβατες έννοιες;) - πληθωρισμός - κράτος και οικονομία</a:t>
            </a:r>
            <a:endParaRPr lang="el-GR" dirty="0">
              <a:latin typeface="Cambria" pitchFamily="18" charset="0"/>
            </a:endParaRPr>
          </a:p>
        </p:txBody>
      </p:sp>
    </p:spTree>
    <p:extLst>
      <p:ext uri="{BB962C8B-B14F-4D97-AF65-F5344CB8AC3E}">
        <p14:creationId xmlns:p14="http://schemas.microsoft.com/office/powerpoint/2010/main" val="2512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640960" cy="648072"/>
          </a:xfrm>
        </p:spPr>
        <p:txBody>
          <a:bodyPr>
            <a:normAutofit fontScale="90000"/>
          </a:bodyPr>
          <a:lstStyle/>
          <a:p>
            <a:r>
              <a:rPr lang="en-US" b="1" dirty="0" smtClean="0">
                <a:solidFill>
                  <a:srgbClr val="002060"/>
                </a:solidFill>
                <a:latin typeface="Cambria" pitchFamily="18" charset="0"/>
              </a:rPr>
              <a:t>Key concepts</a:t>
            </a:r>
            <a:endParaRPr lang="el-GR" b="1" dirty="0">
              <a:solidFill>
                <a:srgbClr val="002060"/>
              </a:solidFill>
              <a:latin typeface="Cambria" pitchFamily="18" charset="0"/>
            </a:endParaRPr>
          </a:p>
        </p:txBody>
      </p:sp>
      <p:sp>
        <p:nvSpPr>
          <p:cNvPr id="3" name="Θέση περιεχομένου 2"/>
          <p:cNvSpPr>
            <a:spLocks noGrp="1"/>
          </p:cNvSpPr>
          <p:nvPr>
            <p:ph idx="1"/>
          </p:nvPr>
        </p:nvSpPr>
        <p:spPr>
          <a:xfrm>
            <a:off x="251520" y="908720"/>
            <a:ext cx="8712968" cy="5544616"/>
          </a:xfrm>
        </p:spPr>
        <p:txBody>
          <a:bodyPr/>
          <a:lstStyle/>
          <a:p>
            <a:pPr marL="0" indent="0">
              <a:buNone/>
            </a:pPr>
            <a:r>
              <a:rPr lang="el-GR" b="1" dirty="0" smtClean="0">
                <a:solidFill>
                  <a:srgbClr val="002060"/>
                </a:solidFill>
                <a:latin typeface="Cambria" pitchFamily="18" charset="0"/>
              </a:rPr>
              <a:t>Κοινωνικές τάξεις </a:t>
            </a:r>
            <a:r>
              <a:rPr lang="el-GR" dirty="0" smtClean="0">
                <a:latin typeface="Cambria" pitchFamily="18" charset="0"/>
              </a:rPr>
              <a:t>είναι μεγάλα κοινωνικά σύνολα που ορίζονται σε σχέση με την παραγωγική διαδικασία και τον έλεγχο του πλεονάσματος (</a:t>
            </a:r>
            <a:r>
              <a:rPr lang="en-US" dirty="0" smtClean="0">
                <a:latin typeface="Cambria" pitchFamily="18" charset="0"/>
              </a:rPr>
              <a:t>surplus)</a:t>
            </a:r>
            <a:r>
              <a:rPr lang="el-GR" dirty="0" smtClean="0">
                <a:latin typeface="Cambria" pitchFamily="18" charset="0"/>
              </a:rPr>
              <a:t>.</a:t>
            </a:r>
            <a:endParaRPr lang="en-US" dirty="0" smtClean="0">
              <a:latin typeface="Cambria" pitchFamily="18" charset="0"/>
            </a:endParaRPr>
          </a:p>
          <a:p>
            <a:pPr marL="0" indent="0">
              <a:buNone/>
            </a:pPr>
            <a:r>
              <a:rPr lang="el-GR" b="1" dirty="0" smtClean="0">
                <a:solidFill>
                  <a:srgbClr val="002060"/>
                </a:solidFill>
                <a:latin typeface="Cambria" pitchFamily="18" charset="0"/>
              </a:rPr>
              <a:t>Πλεόνασμα</a:t>
            </a:r>
            <a:r>
              <a:rPr lang="el-GR" dirty="0" smtClean="0">
                <a:latin typeface="Cambria" pitchFamily="18" charset="0"/>
              </a:rPr>
              <a:t> = συνολικό προϊόν – αποσβέσεις – αμοιβή (αναπαραγωγή/</a:t>
            </a:r>
            <a:r>
              <a:rPr lang="el-GR" dirty="0" err="1" smtClean="0">
                <a:latin typeface="Cambria" pitchFamily="18" charset="0"/>
              </a:rPr>
              <a:t>βιοτικ</a:t>
            </a:r>
            <a:r>
              <a:rPr lang="el-GR" dirty="0" smtClean="0">
                <a:latin typeface="Cambria" pitchFamily="18" charset="0"/>
              </a:rPr>
              <a:t>ό επίπεδο) των παραγωγών</a:t>
            </a:r>
          </a:p>
          <a:p>
            <a:pPr marL="0" indent="0">
              <a:buNone/>
            </a:pPr>
            <a:r>
              <a:rPr lang="el-GR" dirty="0" smtClean="0">
                <a:latin typeface="Cambria" pitchFamily="18" charset="0"/>
              </a:rPr>
              <a:t>Παραγωγή, έλεγχος και χρήση του πλεονάσματος</a:t>
            </a:r>
            <a:endParaRPr lang="en-US" dirty="0" smtClean="0">
              <a:latin typeface="Cambria" pitchFamily="18" charset="0"/>
            </a:endParaRPr>
          </a:p>
          <a:p>
            <a:pPr marL="0" indent="0">
              <a:buNone/>
            </a:pPr>
            <a:r>
              <a:rPr lang="en-US" dirty="0" smtClean="0">
                <a:latin typeface="Cambria" pitchFamily="18" charset="0"/>
              </a:rPr>
              <a:t>Masters-slaves, lords-serfs, capitalists-workers</a:t>
            </a:r>
            <a:endParaRPr lang="el-GR" dirty="0">
              <a:latin typeface="Cambria" pitchFamily="18" charset="0"/>
            </a:endParaRPr>
          </a:p>
        </p:txBody>
      </p:sp>
    </p:spTree>
    <p:extLst>
      <p:ext uri="{BB962C8B-B14F-4D97-AF65-F5344CB8AC3E}">
        <p14:creationId xmlns:p14="http://schemas.microsoft.com/office/powerpoint/2010/main" val="15988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507288" cy="720080"/>
          </a:xfrm>
        </p:spPr>
        <p:txBody>
          <a:bodyPr>
            <a:normAutofit/>
          </a:bodyPr>
          <a:lstStyle/>
          <a:p>
            <a:r>
              <a:rPr lang="en-US" sz="3200" b="1" dirty="0" smtClean="0">
                <a:solidFill>
                  <a:srgbClr val="7030A0"/>
                </a:solidFill>
                <a:latin typeface="Cambria" pitchFamily="18" charset="0"/>
              </a:rPr>
              <a:t>Capitalism as an economic system</a:t>
            </a:r>
            <a:endParaRPr lang="el-GR" sz="3200" b="1" dirty="0">
              <a:solidFill>
                <a:srgbClr val="7030A0"/>
              </a:solidFill>
              <a:latin typeface="Cambria" pitchFamily="18" charset="0"/>
            </a:endParaRPr>
          </a:p>
        </p:txBody>
      </p:sp>
      <p:sp>
        <p:nvSpPr>
          <p:cNvPr id="3" name="Θέση περιεχομένου 2"/>
          <p:cNvSpPr>
            <a:spLocks noGrp="1"/>
          </p:cNvSpPr>
          <p:nvPr>
            <p:ph idx="1"/>
          </p:nvPr>
        </p:nvSpPr>
        <p:spPr>
          <a:xfrm>
            <a:off x="179512" y="692696"/>
            <a:ext cx="8712968" cy="6048672"/>
          </a:xfrm>
        </p:spPr>
        <p:txBody>
          <a:bodyPr>
            <a:normAutofit fontScale="92500"/>
          </a:bodyPr>
          <a:lstStyle/>
          <a:p>
            <a:pPr marL="0" indent="0">
              <a:buNone/>
            </a:pPr>
            <a:r>
              <a:rPr lang="el-GR" sz="2800" dirty="0" smtClean="0">
                <a:latin typeface="Cambria" pitchFamily="18" charset="0"/>
              </a:rPr>
              <a:t>Ο καπιταλισμός είναι ένα </a:t>
            </a:r>
            <a:r>
              <a:rPr lang="el-GR" sz="2800" b="1" dirty="0" smtClean="0">
                <a:latin typeface="Cambria" pitchFamily="18" charset="0"/>
              </a:rPr>
              <a:t>οικονομικό σύστημα </a:t>
            </a:r>
            <a:r>
              <a:rPr lang="el-GR" sz="2800" dirty="0" smtClean="0">
                <a:latin typeface="Cambria" pitchFamily="18" charset="0"/>
              </a:rPr>
              <a:t>όπου οι </a:t>
            </a:r>
            <a:r>
              <a:rPr lang="el-GR" sz="2800" b="1" dirty="0" smtClean="0">
                <a:latin typeface="Cambria" pitchFamily="18" charset="0"/>
              </a:rPr>
              <a:t>εργοδότες</a:t>
            </a:r>
            <a:r>
              <a:rPr lang="el-GR" sz="2800" dirty="0" smtClean="0">
                <a:latin typeface="Cambria" pitchFamily="18" charset="0"/>
              </a:rPr>
              <a:t> μισθώνουν </a:t>
            </a:r>
            <a:r>
              <a:rPr lang="el-GR" sz="2800" b="1" dirty="0" smtClean="0">
                <a:latin typeface="Cambria" pitchFamily="18" charset="0"/>
              </a:rPr>
              <a:t>εργάτες</a:t>
            </a:r>
            <a:r>
              <a:rPr lang="el-GR" sz="2800" dirty="0" smtClean="0">
                <a:latin typeface="Cambria" pitchFamily="18" charset="0"/>
              </a:rPr>
              <a:t> για να παράγουν </a:t>
            </a:r>
            <a:r>
              <a:rPr lang="el-GR" sz="2800" b="1" dirty="0" smtClean="0">
                <a:latin typeface="Cambria" pitchFamily="18" charset="0"/>
              </a:rPr>
              <a:t>εμπορεύματα</a:t>
            </a:r>
            <a:r>
              <a:rPr lang="el-GR" sz="2800" dirty="0" smtClean="0">
                <a:latin typeface="Cambria" pitchFamily="18" charset="0"/>
              </a:rPr>
              <a:t> τα οποία διαθέτουν στην αγορά με σκοπό την πραγματοποίηση </a:t>
            </a:r>
            <a:r>
              <a:rPr lang="el-GR" sz="2800" b="1" dirty="0" smtClean="0">
                <a:latin typeface="Cambria" pitchFamily="18" charset="0"/>
              </a:rPr>
              <a:t>κέρδους</a:t>
            </a:r>
          </a:p>
          <a:p>
            <a:pPr marL="0" indent="0">
              <a:buNone/>
            </a:pPr>
            <a:r>
              <a:rPr lang="el-GR" sz="2800" b="1" dirty="0">
                <a:latin typeface="Cambria" pitchFamily="18" charset="0"/>
              </a:rPr>
              <a:t>Ή</a:t>
            </a:r>
            <a:endParaRPr lang="el-GR" sz="2800" b="1" dirty="0" smtClean="0">
              <a:latin typeface="Cambria" pitchFamily="18" charset="0"/>
            </a:endParaRPr>
          </a:p>
          <a:p>
            <a:r>
              <a:rPr lang="el-GR" sz="2800" dirty="0" smtClean="0">
                <a:latin typeface="Cambria" pitchFamily="18" charset="0"/>
              </a:rPr>
              <a:t>Γενικευμένη εμπορευματική παραγωγή με σκοπό το κέρδος</a:t>
            </a:r>
          </a:p>
          <a:p>
            <a:r>
              <a:rPr lang="el-GR" sz="2800" dirty="0" smtClean="0">
                <a:latin typeface="Cambria" pitchFamily="18" charset="0"/>
              </a:rPr>
              <a:t>Μονοπώληση των μέσων παραγωγής από μια μειοψηφική κοινωνική τάξη</a:t>
            </a:r>
          </a:p>
          <a:p>
            <a:r>
              <a:rPr lang="el-GR" sz="2800" dirty="0" smtClean="0">
                <a:latin typeface="Cambria" pitchFamily="18" charset="0"/>
              </a:rPr>
              <a:t>Εργάτες «ελεύθεροι» με διπλή έννοια</a:t>
            </a:r>
            <a:endParaRPr lang="en-US" sz="2800" dirty="0" smtClean="0">
              <a:latin typeface="Cambria" pitchFamily="18" charset="0"/>
            </a:endParaRPr>
          </a:p>
          <a:p>
            <a:pPr marL="0" indent="0">
              <a:buNone/>
            </a:pPr>
            <a:r>
              <a:rPr lang="el-GR" dirty="0" smtClean="0">
                <a:latin typeface="Cambria" pitchFamily="18" charset="0"/>
              </a:rPr>
              <a:t>Ιστορικό προϊόν με αρχή, εξέλιξη, αντιφάσεις, αδιέξοδα και πιθανό τέλος/υπέρβαση όπως συνέβη και με τα προηγούμενα οικονομικά συστήματα</a:t>
            </a:r>
            <a:endParaRPr lang="el-GR" dirty="0">
              <a:latin typeface="Cambria" pitchFamily="18" charset="0"/>
            </a:endParaRPr>
          </a:p>
        </p:txBody>
      </p:sp>
    </p:spTree>
    <p:extLst>
      <p:ext uri="{BB962C8B-B14F-4D97-AF65-F5344CB8AC3E}">
        <p14:creationId xmlns:p14="http://schemas.microsoft.com/office/powerpoint/2010/main" val="399644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36496" cy="576064"/>
          </a:xfrm>
        </p:spPr>
        <p:txBody>
          <a:bodyPr>
            <a:normAutofit/>
          </a:bodyPr>
          <a:lstStyle/>
          <a:p>
            <a:r>
              <a:rPr lang="el-GR" sz="2800" b="1" dirty="0" smtClean="0">
                <a:solidFill>
                  <a:srgbClr val="FF0000"/>
                </a:solidFill>
                <a:latin typeface="Cambria" pitchFamily="18" charset="0"/>
              </a:rPr>
              <a:t>3. Η τρισδιάστατη προσέγγιση στην οικονομική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lnSpcReduction="10000"/>
          </a:bodyPr>
          <a:lstStyle/>
          <a:p>
            <a:pPr marL="0" indent="0">
              <a:buNone/>
            </a:pPr>
            <a:r>
              <a:rPr lang="en-US" sz="2800" dirty="0" smtClean="0">
                <a:latin typeface="Cambria" pitchFamily="18" charset="0"/>
              </a:rPr>
              <a:t>Political Economy - Economics (1900- … = Neoclassical economics) – Current Political Economy (history, sociology, political science, ….)</a:t>
            </a:r>
          </a:p>
          <a:p>
            <a:pPr marL="0" indent="0">
              <a:buNone/>
            </a:pPr>
            <a:r>
              <a:rPr lang="en-US" sz="2800" b="1" dirty="0" smtClean="0">
                <a:latin typeface="Cambria" pitchFamily="18" charset="0"/>
              </a:rPr>
              <a:t>Central idea: </a:t>
            </a:r>
            <a:r>
              <a:rPr lang="en-US" sz="2800" dirty="0" smtClean="0">
                <a:latin typeface="Cambria" pitchFamily="18" charset="0"/>
              </a:rPr>
              <a:t>Pol. Econ. Examines all three dimensions of economic life: competition, command and change</a:t>
            </a:r>
          </a:p>
          <a:p>
            <a:pPr marL="0" indent="0">
              <a:buNone/>
            </a:pPr>
            <a:r>
              <a:rPr lang="en-US" sz="2800" b="1" dirty="0" smtClean="0">
                <a:latin typeface="Cambria" pitchFamily="18" charset="0"/>
              </a:rPr>
              <a:t>Main Points: </a:t>
            </a:r>
            <a:r>
              <a:rPr lang="en-US" sz="2800" dirty="0">
                <a:latin typeface="Cambria" pitchFamily="18" charset="0"/>
              </a:rPr>
              <a:t>1</a:t>
            </a:r>
            <a:r>
              <a:rPr lang="el-GR" sz="2800" dirty="0" smtClean="0">
                <a:latin typeface="Cambria" pitchFamily="18" charset="0"/>
              </a:rPr>
              <a:t>) </a:t>
            </a:r>
            <a:r>
              <a:rPr lang="en-US" sz="2800" dirty="0" smtClean="0">
                <a:latin typeface="Cambria" pitchFamily="18" charset="0"/>
              </a:rPr>
              <a:t>Capitalism is an economic system. Economic systems are fundamentally relationships among people (classes) 2)Every economic system can be analyzed in terms of three dimensions: a horizontal (competition), a vertical (command) and a time dimension (change) 3) Every economic theory is about both facts and values. Political economy like all social theories incorporates certain values, in the case of P.E. these are efficiency, fairness and democracy.</a:t>
            </a:r>
            <a:endParaRPr lang="el-GR" sz="2800" dirty="0">
              <a:latin typeface="Cambria" pitchFamily="18" charset="0"/>
            </a:endParaRPr>
          </a:p>
        </p:txBody>
      </p:sp>
    </p:spTree>
    <p:extLst>
      <p:ext uri="{BB962C8B-B14F-4D97-AF65-F5344CB8AC3E}">
        <p14:creationId xmlns:p14="http://schemas.microsoft.com/office/powerpoint/2010/main" val="10269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3200" b="1" dirty="0" smtClean="0">
                <a:solidFill>
                  <a:srgbClr val="FF0000"/>
                </a:solidFill>
                <a:latin typeface="Cambria" pitchFamily="18" charset="0"/>
              </a:rPr>
              <a:t>Οικονομικά συστήματα και καπιταλισμός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832648"/>
          </a:xfrm>
        </p:spPr>
        <p:txBody>
          <a:bodyPr/>
          <a:lstStyle/>
          <a:p>
            <a:pPr marL="0" indent="0" algn="just">
              <a:buNone/>
            </a:pPr>
            <a:r>
              <a:rPr lang="el-GR" sz="2400" dirty="0" smtClean="0">
                <a:latin typeface="Cambria" pitchFamily="18" charset="0"/>
              </a:rPr>
              <a:t>Οικονομικό σύστημα είναι ένα σύνολο σχέσεων μεταξύ ανθρώπων το οποίο οργανώνει τις εργασιακές διαδικασίες που χρειάζονται όλες οι κοινωνίες για να επιβιώσουν</a:t>
            </a:r>
            <a:r>
              <a:rPr lang="en-US" sz="2400" dirty="0" smtClean="0">
                <a:latin typeface="Cambria" pitchFamily="18" charset="0"/>
              </a:rPr>
              <a:t> </a:t>
            </a:r>
            <a:r>
              <a:rPr lang="el-GR" sz="2400" dirty="0" smtClean="0">
                <a:latin typeface="Cambria" pitchFamily="18" charset="0"/>
              </a:rPr>
              <a:t>και να αναπαραχθούν</a:t>
            </a:r>
            <a:r>
              <a:rPr lang="el-GR" dirty="0" smtClean="0"/>
              <a:t>.</a:t>
            </a:r>
            <a:endParaRPr lang="el-GR" dirty="0"/>
          </a:p>
        </p:txBody>
      </p:sp>
    </p:spTree>
    <p:extLst>
      <p:ext uri="{BB962C8B-B14F-4D97-AF65-F5344CB8AC3E}">
        <p14:creationId xmlns:p14="http://schemas.microsoft.com/office/powerpoint/2010/main" val="45477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pPr algn="l"/>
            <a:r>
              <a:rPr lang="el-GR" sz="2800" dirty="0" smtClean="0">
                <a:latin typeface="Cambria" pitchFamily="18" charset="0"/>
              </a:rPr>
              <a:t>Νεοκλασικά Οικονομικά και Πολιτική Οικονομία</a:t>
            </a:r>
            <a:endParaRPr lang="el-GR" sz="2800" dirty="0">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452484"/>
              </p:ext>
            </p:extLst>
          </p:nvPr>
        </p:nvGraphicFramePr>
        <p:xfrm>
          <a:off x="0" y="692696"/>
          <a:ext cx="9036496" cy="6890369"/>
        </p:xfrm>
        <a:graphic>
          <a:graphicData uri="http://schemas.openxmlformats.org/drawingml/2006/table">
            <a:tbl>
              <a:tblPr firstRow="1" bandRow="1">
                <a:tableStyleId>{5C22544A-7EE6-4342-B048-85BDC9FD1C3A}</a:tableStyleId>
              </a:tblPr>
              <a:tblGrid>
                <a:gridCol w="4405940"/>
                <a:gridCol w="4630556"/>
              </a:tblGrid>
              <a:tr h="378428">
                <a:tc>
                  <a:txBody>
                    <a:bodyPr/>
                    <a:lstStyle/>
                    <a:p>
                      <a:pPr algn="ctr"/>
                      <a:r>
                        <a:rPr lang="el-GR" dirty="0" smtClean="0"/>
                        <a:t>Νεοκλασικά Οικονομικά</a:t>
                      </a:r>
                      <a:endParaRPr lang="el-GR" dirty="0"/>
                    </a:p>
                  </a:txBody>
                  <a:tcPr/>
                </a:tc>
                <a:tc>
                  <a:txBody>
                    <a:bodyPr/>
                    <a:lstStyle/>
                    <a:p>
                      <a:pPr algn="ctr"/>
                      <a:r>
                        <a:rPr lang="el-GR" dirty="0" smtClean="0"/>
                        <a:t>Πολιτική Οικονομία</a:t>
                      </a:r>
                      <a:endParaRPr lang="el-GR" dirty="0"/>
                    </a:p>
                  </a:txBody>
                  <a:tcPr/>
                </a:tc>
              </a:tr>
              <a:tr h="662248">
                <a:tc>
                  <a:txBody>
                    <a:bodyPr/>
                    <a:lstStyle/>
                    <a:p>
                      <a:pPr algn="l"/>
                      <a:r>
                        <a:rPr lang="el-GR" dirty="0" smtClean="0"/>
                        <a:t>1. Μόνο ατομιστική συμπεριφορά – ανταγωνισμός και προσωπικό συμφέρον</a:t>
                      </a:r>
                      <a:endParaRPr lang="el-GR" dirty="0"/>
                    </a:p>
                  </a:txBody>
                  <a:tcPr/>
                </a:tc>
                <a:tc>
                  <a:txBody>
                    <a:bodyPr/>
                    <a:lstStyle/>
                    <a:p>
                      <a:pPr algn="l"/>
                      <a:r>
                        <a:rPr lang="el-GR" dirty="0" smtClean="0"/>
                        <a:t>1. Συνεργασία όσο και ανταγωνισμός – γενναιοδωρία, αμοιβαιότητα</a:t>
                      </a:r>
                      <a:endParaRPr lang="el-GR" dirty="0"/>
                    </a:p>
                  </a:txBody>
                  <a:tcPr/>
                </a:tc>
              </a:tr>
              <a:tr h="646885">
                <a:tc>
                  <a:txBody>
                    <a:bodyPr/>
                    <a:lstStyle/>
                    <a:p>
                      <a:pPr algn="l"/>
                      <a:r>
                        <a:rPr lang="el-GR" dirty="0" smtClean="0"/>
                        <a:t>2. Πλήρεις συμβάσεις</a:t>
                      </a:r>
                      <a:endParaRPr lang="el-GR" dirty="0"/>
                    </a:p>
                  </a:txBody>
                  <a:tcPr/>
                </a:tc>
                <a:tc>
                  <a:txBody>
                    <a:bodyPr/>
                    <a:lstStyle/>
                    <a:p>
                      <a:pPr algn="l"/>
                      <a:r>
                        <a:rPr lang="el-GR" dirty="0" smtClean="0"/>
                        <a:t>2. Μερικές συμβάσεις (ιδίως εργασίας) (</a:t>
                      </a:r>
                      <a:r>
                        <a:rPr lang="en-US" dirty="0" smtClean="0"/>
                        <a:t>incomplete contracts).</a:t>
                      </a:r>
                      <a:endParaRPr lang="el-GR" dirty="0"/>
                    </a:p>
                  </a:txBody>
                  <a:tcPr/>
                </a:tc>
              </a:tr>
              <a:tr h="1411481">
                <a:tc>
                  <a:txBody>
                    <a:bodyPr/>
                    <a:lstStyle/>
                    <a:p>
                      <a:pPr algn="l"/>
                      <a:r>
                        <a:rPr lang="el-GR" dirty="0" smtClean="0"/>
                        <a:t>3. Δυνάμεις</a:t>
                      </a:r>
                      <a:r>
                        <a:rPr lang="el-GR" baseline="0" dirty="0" smtClean="0"/>
                        <a:t> αγοράς -</a:t>
                      </a:r>
                      <a:r>
                        <a:rPr lang="el-GR" baseline="0" dirty="0" smtClean="0">
                          <a:sym typeface="Wingdings" pitchFamily="2" charset="2"/>
                        </a:rPr>
                        <a:t> οικονομικά αποτελέσματα (εξαίρεση τα μονοπώλια και το κράτος)</a:t>
                      </a:r>
                      <a:endParaRPr lang="el-GR" dirty="0"/>
                    </a:p>
                  </a:txBody>
                  <a:tcPr/>
                </a:tc>
                <a:tc>
                  <a:txBody>
                    <a:bodyPr/>
                    <a:lstStyle/>
                    <a:p>
                      <a:pPr algn="l"/>
                      <a:r>
                        <a:rPr lang="el-GR" dirty="0" smtClean="0"/>
                        <a:t>3. Άσκηση εξουσίας καθοριστικός παράγοντας των οικονομικών αποτελεσμάτων ακόμη και στις ανταγωνιστικές αγορές – διαπραγματευτική δύναμη των δύο πλευρών</a:t>
                      </a:r>
                      <a:endParaRPr lang="el-GR" dirty="0"/>
                    </a:p>
                  </a:txBody>
                  <a:tcPr/>
                </a:tc>
              </a:tr>
              <a:tr h="1043026">
                <a:tc>
                  <a:txBody>
                    <a:bodyPr/>
                    <a:lstStyle/>
                    <a:p>
                      <a:pPr algn="l"/>
                      <a:r>
                        <a:rPr lang="el-GR" dirty="0" smtClean="0"/>
                        <a:t>4. Κανόνας η σταθερότητα. Μεταβολή εξωγενώς και τυχαία.</a:t>
                      </a:r>
                      <a:endParaRPr lang="el-GR" dirty="0"/>
                    </a:p>
                  </a:txBody>
                  <a:tcPr/>
                </a:tc>
                <a:tc>
                  <a:txBody>
                    <a:bodyPr/>
                    <a:lstStyle/>
                    <a:p>
                      <a:pPr algn="l"/>
                      <a:r>
                        <a:rPr lang="el-GR" dirty="0" smtClean="0"/>
                        <a:t>4. Η αλλαγή ο κανόνας, η σταθερότητα η εξαίρεση. Άνθρωποι και σύστημα αλλάζουν από τη λειτουργία του ίδιου του συστήματος.</a:t>
                      </a:r>
                      <a:endParaRPr lang="el-GR" dirty="0"/>
                    </a:p>
                  </a:txBody>
                  <a:tcPr/>
                </a:tc>
              </a:tr>
              <a:tr h="662248">
                <a:tc>
                  <a:txBody>
                    <a:bodyPr/>
                    <a:lstStyle/>
                    <a:p>
                      <a:pPr algn="l"/>
                      <a:r>
                        <a:rPr lang="el-GR" dirty="0" smtClean="0"/>
                        <a:t>5. Προτιμήσεις και ανάγκες καθορίζονται από την ανθρώπινη φύση</a:t>
                      </a:r>
                      <a:endParaRPr lang="el-GR" dirty="0"/>
                    </a:p>
                  </a:txBody>
                  <a:tcPr/>
                </a:tc>
                <a:tc>
                  <a:txBody>
                    <a:bodyPr/>
                    <a:lstStyle/>
                    <a:p>
                      <a:pPr algn="l"/>
                      <a:r>
                        <a:rPr lang="el-GR" dirty="0" smtClean="0"/>
                        <a:t>5. Προτιμήσεις και ανάγκες αλλάζουν και επηρεάζονται από το οικονομικό σύστημα</a:t>
                      </a:r>
                      <a:endParaRPr lang="el-GR" dirty="0"/>
                    </a:p>
                  </a:txBody>
                  <a:tcPr/>
                </a:tc>
              </a:tr>
              <a:tr h="662248">
                <a:tc>
                  <a:txBody>
                    <a:bodyPr/>
                    <a:lstStyle/>
                    <a:p>
                      <a:pPr algn="l"/>
                      <a:r>
                        <a:rPr lang="el-GR" dirty="0" smtClean="0"/>
                        <a:t>6. Γνώση-επιστήμη ανεξάρτητες – εισοδηματική ανισότητα</a:t>
                      </a:r>
                      <a:endParaRPr lang="el-GR" dirty="0"/>
                    </a:p>
                  </a:txBody>
                  <a:tcPr/>
                </a:tc>
                <a:tc>
                  <a:txBody>
                    <a:bodyPr/>
                    <a:lstStyle/>
                    <a:p>
                      <a:pPr algn="l"/>
                      <a:r>
                        <a:rPr lang="el-GR" dirty="0" smtClean="0"/>
                        <a:t>6. Οικονομικό σύστημα -</a:t>
                      </a:r>
                      <a:r>
                        <a:rPr lang="el-GR" dirty="0" smtClean="0">
                          <a:sym typeface="Wingdings" pitchFamily="2" charset="2"/>
                        </a:rPr>
                        <a:t> γνώση-επιστήμη – πολύπλευρη ανισότητα</a:t>
                      </a:r>
                      <a:endParaRPr lang="el-GR" dirty="0"/>
                    </a:p>
                  </a:txBody>
                  <a:tcPr/>
                </a:tc>
              </a:tr>
              <a:tr h="761557">
                <a:tc>
                  <a:txBody>
                    <a:bodyPr/>
                    <a:lstStyle/>
                    <a:p>
                      <a:pPr algn="l"/>
                      <a:r>
                        <a:rPr lang="el-GR" dirty="0" smtClean="0"/>
                        <a:t>7. Κριτήριο η (στενή) αποτελεσματικότητα</a:t>
                      </a:r>
                      <a:endParaRPr lang="el-GR" dirty="0"/>
                    </a:p>
                  </a:txBody>
                  <a:tcPr/>
                </a:tc>
                <a:tc>
                  <a:txBody>
                    <a:bodyPr/>
                    <a:lstStyle/>
                    <a:p>
                      <a:pPr algn="l"/>
                      <a:r>
                        <a:rPr lang="el-GR" dirty="0" smtClean="0"/>
                        <a:t>7. Ευκαιρία για μια ευδόκιμη ζωή. Οικονομική αποτελεσματικότητα, δικαιοσύνη,</a:t>
                      </a:r>
                      <a:r>
                        <a:rPr lang="el-GR" baseline="0" dirty="0" smtClean="0"/>
                        <a:t> δημοκρατία.</a:t>
                      </a:r>
                      <a:endParaRPr lang="el-GR" dirty="0"/>
                    </a:p>
                  </a:txBody>
                  <a:tcPr/>
                </a:tc>
              </a:tr>
              <a:tr h="662248">
                <a:tc>
                  <a:txBody>
                    <a:bodyPr/>
                    <a:lstStyle/>
                    <a:p>
                      <a:pPr algn="l"/>
                      <a:r>
                        <a:rPr lang="el-GR" dirty="0" smtClean="0"/>
                        <a:t>8. Απουσιάζουν οι αύξουσες αποδόσεις κλίμακας (μειούμενο </a:t>
                      </a:r>
                      <a:r>
                        <a:rPr lang="en-US" dirty="0" smtClean="0"/>
                        <a:t>AC)</a:t>
                      </a:r>
                      <a:endParaRPr lang="el-GR" dirty="0"/>
                    </a:p>
                  </a:txBody>
                  <a:tcPr/>
                </a:tc>
                <a:tc>
                  <a:txBody>
                    <a:bodyPr/>
                    <a:lstStyle/>
                    <a:p>
                      <a:pPr algn="l"/>
                      <a:r>
                        <a:rPr lang="en-US" dirty="0" smtClean="0"/>
                        <a:t>8. </a:t>
                      </a:r>
                      <a:r>
                        <a:rPr lang="el-GR" dirty="0" smtClean="0"/>
                        <a:t>Οι αύξουσες αποδόσεις ο κανόνας</a:t>
                      </a:r>
                      <a:endParaRPr lang="el-GR" dirty="0"/>
                    </a:p>
                  </a:txBody>
                  <a:tcPr/>
                </a:tc>
              </a:tr>
            </a:tbl>
          </a:graphicData>
        </a:graphic>
      </p:graphicFrame>
    </p:spTree>
    <p:extLst>
      <p:ext uri="{BB962C8B-B14F-4D97-AF65-F5344CB8AC3E}">
        <p14:creationId xmlns:p14="http://schemas.microsoft.com/office/powerpoint/2010/main" val="35420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44624"/>
            <a:ext cx="8435280" cy="504056"/>
          </a:xfrm>
        </p:spPr>
        <p:txBody>
          <a:bodyPr>
            <a:normAutofit fontScale="90000"/>
          </a:bodyPr>
          <a:lstStyle/>
          <a:p>
            <a:r>
              <a:rPr lang="en-US" sz="3200" b="1" dirty="0" smtClean="0">
                <a:solidFill>
                  <a:srgbClr val="FF0000"/>
                </a:solidFill>
                <a:latin typeface="Cambria" pitchFamily="18" charset="0"/>
              </a:rPr>
              <a:t>Surplus product: conflict and change</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400" b="1" dirty="0" smtClean="0">
                <a:latin typeface="Cambria" pitchFamily="18" charset="0"/>
              </a:rPr>
              <a:t>Κεντρική Ιδέα: </a:t>
            </a:r>
            <a:r>
              <a:rPr lang="el-GR" sz="2400" dirty="0" smtClean="0">
                <a:latin typeface="Cambria" pitchFamily="18" charset="0"/>
              </a:rPr>
              <a:t>Πως δημιουργείται το πλεόνασμα (εργασία η μόνη πηγή δημιουργίας νέας αξίας), τι μέγεθος έχει, ποιός το ελέγχει, πως χρησιμοποιείται, είναι βασικά στοιχεία της δομής και της εξέλιξης μιας οικονομίας</a:t>
            </a:r>
          </a:p>
          <a:p>
            <a:pPr marL="0" indent="0">
              <a:buNone/>
            </a:pPr>
            <a:r>
              <a:rPr lang="el-GR" sz="2400" dirty="0" smtClean="0">
                <a:latin typeface="Cambria" pitchFamily="18" charset="0"/>
              </a:rPr>
              <a:t>Ο καπιταλισμός είναι ένα οικονομικό σύστημα με ένα ιδιαίτερο τρόπο δημιουργίας και διανομής του πλεονάσματος</a:t>
            </a:r>
          </a:p>
          <a:p>
            <a:r>
              <a:rPr lang="el-GR" sz="2400" dirty="0" smtClean="0">
                <a:latin typeface="Cambria" pitchFamily="18" charset="0"/>
              </a:rPr>
              <a:t>Η οικονομία είναι ένα σύνολο διαδικασιών εργασίας με συγκεκριμένη τεχνολογία και κοινωνική οργάνωση παραγωγής</a:t>
            </a:r>
          </a:p>
          <a:p>
            <a:r>
              <a:rPr lang="el-GR" sz="2400" dirty="0" smtClean="0">
                <a:latin typeface="Cambria" pitchFamily="18" charset="0"/>
              </a:rPr>
              <a:t>Πλεόνασμα παράγεται όταν το συνολικό προϊόν είναι μεγαλύτερο από το αναγκαίο προϊόν </a:t>
            </a:r>
          </a:p>
          <a:p>
            <a:r>
              <a:rPr lang="el-GR" sz="2400" dirty="0" smtClean="0">
                <a:latin typeface="Cambria" pitchFamily="18" charset="0"/>
              </a:rPr>
              <a:t>Μέγεθος πλεονάσματος: Σχέσεις (συγκρουσιακές) σε εθνικό και διεθνές επίπεδο</a:t>
            </a:r>
            <a:endParaRPr lang="el-GR" sz="2400" dirty="0">
              <a:latin typeface="Cambria" pitchFamily="18" charset="0"/>
            </a:endParaRPr>
          </a:p>
        </p:txBody>
      </p:sp>
    </p:spTree>
    <p:extLst>
      <p:ext uri="{BB962C8B-B14F-4D97-AF65-F5344CB8AC3E}">
        <p14:creationId xmlns:p14="http://schemas.microsoft.com/office/powerpoint/2010/main" val="280167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400" b="1" dirty="0" smtClean="0">
                <a:solidFill>
                  <a:srgbClr val="FF0000"/>
                </a:solidFill>
                <a:latin typeface="Cambria" pitchFamily="18" charset="0"/>
              </a:rPr>
              <a:t>Παραγωγή συνολικού προϊόντος και πλεονάσματος (</a:t>
            </a:r>
            <a:r>
              <a:rPr lang="en-US" sz="2400" b="1" dirty="0" smtClean="0">
                <a:solidFill>
                  <a:srgbClr val="FF0000"/>
                </a:solidFill>
                <a:latin typeface="Cambria" pitchFamily="18" charset="0"/>
              </a:rPr>
              <a:t>surplus product)</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507288" cy="5217443"/>
          </a:xfrm>
        </p:spPr>
        <p:txBody>
          <a:bodyPr>
            <a:normAutofit fontScale="70000" lnSpcReduction="20000"/>
          </a:bodyPr>
          <a:lstStyle/>
          <a:p>
            <a:pPr marL="0" indent="0">
              <a:buNone/>
            </a:pPr>
            <a:r>
              <a:rPr lang="el-GR" sz="2600" dirty="0" smtClean="0">
                <a:latin typeface="Cambria" pitchFamily="18" charset="0"/>
              </a:rPr>
              <a:t>                              Εργασία (ώρες)</a:t>
            </a:r>
            <a:r>
              <a:rPr lang="en-US" sz="2600" dirty="0" smtClean="0">
                <a:latin typeface="Cambria" pitchFamily="18" charset="0"/>
              </a:rPr>
              <a:t> = 1000hrs </a:t>
            </a:r>
          </a:p>
          <a:p>
            <a:pPr marL="0" indent="0">
              <a:buNone/>
            </a:pPr>
            <a:r>
              <a:rPr lang="en-US" sz="2600" dirty="0">
                <a:latin typeface="Cambria" pitchFamily="18" charset="0"/>
              </a:rPr>
              <a:t>	</a:t>
            </a:r>
            <a:r>
              <a:rPr lang="en-US" sz="2600" dirty="0" smtClean="0">
                <a:latin typeface="Cambria" pitchFamily="18" charset="0"/>
              </a:rPr>
              <a:t>				</a:t>
            </a:r>
            <a:r>
              <a:rPr lang="el-GR" sz="2600" dirty="0" smtClean="0">
                <a:latin typeface="Cambria" pitchFamily="18" charset="0"/>
              </a:rPr>
              <a:t>Παραγωγικότητα: 1</a:t>
            </a:r>
            <a:r>
              <a:rPr lang="en-US" sz="2600" dirty="0" err="1" smtClean="0">
                <a:latin typeface="Cambria" pitchFamily="18" charset="0"/>
              </a:rPr>
              <a:t>hr</a:t>
            </a:r>
            <a:r>
              <a:rPr lang="en-US" sz="2600" dirty="0" smtClean="0">
                <a:latin typeface="Cambria" pitchFamily="18" charset="0"/>
              </a:rPr>
              <a:t>--</a:t>
            </a:r>
            <a:r>
              <a:rPr lang="en-US" sz="2600" dirty="0" smtClean="0">
                <a:latin typeface="Cambria" pitchFamily="18" charset="0"/>
                <a:sym typeface="Wingdings" pitchFamily="2" charset="2"/>
              </a:rPr>
              <a:t>1/10kg</a:t>
            </a:r>
            <a:endParaRPr lang="el-GR" sz="2600" dirty="0">
              <a:latin typeface="Cambria" pitchFamily="18" charset="0"/>
            </a:endParaRPr>
          </a:p>
          <a:p>
            <a:pPr marL="0" indent="0">
              <a:buNone/>
            </a:pPr>
            <a:r>
              <a:rPr lang="en-US" dirty="0" smtClean="0">
                <a:latin typeface="Cambria" pitchFamily="18" charset="0"/>
              </a:rPr>
              <a:t>							 </a:t>
            </a:r>
            <a:r>
              <a:rPr lang="en-US" sz="2600" dirty="0" smtClean="0">
                <a:latin typeface="Cambria" pitchFamily="18" charset="0"/>
              </a:rPr>
              <a:t>1kg </a:t>
            </a:r>
            <a:r>
              <a:rPr lang="en-US" sz="2600" dirty="0" smtClean="0">
                <a:latin typeface="Cambria" pitchFamily="18" charset="0"/>
                <a:sym typeface="Wingdings" pitchFamily="2" charset="2"/>
              </a:rPr>
              <a:t> 10hrs</a:t>
            </a:r>
            <a:r>
              <a:rPr lang="en-US" dirty="0" smtClean="0"/>
              <a:t>		</a:t>
            </a:r>
            <a:endParaRPr lang="el-GR" dirty="0" smtClean="0"/>
          </a:p>
          <a:p>
            <a:pPr marL="0" indent="0">
              <a:buNone/>
            </a:pPr>
            <a:r>
              <a:rPr lang="el-GR" dirty="0" smtClean="0"/>
              <a:t> </a:t>
            </a:r>
          </a:p>
          <a:p>
            <a:pPr marL="0" indent="0">
              <a:buNone/>
            </a:pPr>
            <a:r>
              <a:rPr lang="el-GR" dirty="0" err="1" smtClean="0">
                <a:latin typeface="Cambria" pitchFamily="18" charset="0"/>
              </a:rPr>
              <a:t>Συνο</a:t>
            </a:r>
            <a:endParaRPr lang="el-GR" dirty="0" smtClean="0">
              <a:latin typeface="Cambria" pitchFamily="18" charset="0"/>
            </a:endParaRPr>
          </a:p>
          <a:p>
            <a:pPr marL="0" indent="0">
              <a:buNone/>
            </a:pPr>
            <a:r>
              <a:rPr lang="el-GR" dirty="0" err="1" smtClean="0">
                <a:latin typeface="Cambria" pitchFamily="18" charset="0"/>
              </a:rPr>
              <a:t>λικό</a:t>
            </a:r>
            <a:r>
              <a:rPr lang="en-US" dirty="0" smtClean="0">
                <a:latin typeface="Cambria" pitchFamily="18" charset="0"/>
              </a:rPr>
              <a:t>			</a:t>
            </a:r>
            <a:r>
              <a:rPr lang="el-GR" dirty="0" smtClean="0">
                <a:solidFill>
                  <a:srgbClr val="FF0000"/>
                </a:solidFill>
                <a:latin typeface="Cambria" pitchFamily="18" charset="0"/>
              </a:rPr>
              <a:t>Καθαρό προϊόν</a:t>
            </a:r>
            <a:r>
              <a:rPr lang="en-US" dirty="0" smtClean="0">
                <a:solidFill>
                  <a:srgbClr val="FF0000"/>
                </a:solidFill>
                <a:latin typeface="Cambria" pitchFamily="18" charset="0"/>
              </a:rPr>
              <a:t> = 70kg</a:t>
            </a:r>
            <a:endParaRPr lang="el-GR" dirty="0" smtClean="0">
              <a:solidFill>
                <a:srgbClr val="FF0000"/>
              </a:solidFill>
              <a:latin typeface="Cambria" pitchFamily="18" charset="0"/>
            </a:endParaRPr>
          </a:p>
          <a:p>
            <a:pPr marL="0" indent="0">
              <a:buNone/>
            </a:pPr>
            <a:r>
              <a:rPr lang="el-GR" dirty="0" smtClean="0">
                <a:latin typeface="Cambria" pitchFamily="18" charset="0"/>
              </a:rPr>
              <a:t>Προϊόν </a:t>
            </a:r>
            <a:r>
              <a:rPr lang="en-US" dirty="0" smtClean="0">
                <a:latin typeface="Cambria" pitchFamily="18" charset="0"/>
              </a:rPr>
              <a:t>=</a:t>
            </a:r>
          </a:p>
          <a:p>
            <a:pPr marL="0" indent="0">
              <a:buNone/>
            </a:pPr>
            <a:r>
              <a:rPr lang="en-US" dirty="0" smtClean="0">
                <a:latin typeface="Cambria" pitchFamily="18" charset="0"/>
              </a:rPr>
              <a:t>100kg</a:t>
            </a:r>
            <a:r>
              <a:rPr lang="el-GR" dirty="0" smtClean="0">
                <a:latin typeface="Cambria" pitchFamily="18" charset="0"/>
              </a:rPr>
              <a:t>                         </a:t>
            </a:r>
          </a:p>
          <a:p>
            <a:pPr marL="0" indent="0">
              <a:buNone/>
            </a:pPr>
            <a:r>
              <a:rPr lang="el-GR" dirty="0" smtClean="0">
                <a:latin typeface="Cambria" pitchFamily="18" charset="0"/>
              </a:rPr>
              <a:t>σιτάρι                      </a:t>
            </a:r>
          </a:p>
          <a:p>
            <a:pPr marL="0" indent="0">
              <a:buNone/>
            </a:pPr>
            <a:r>
              <a:rPr lang="el-GR" dirty="0"/>
              <a:t>	</a:t>
            </a:r>
            <a:r>
              <a:rPr lang="el-GR" dirty="0" smtClean="0"/>
              <a:t>		</a:t>
            </a:r>
            <a:r>
              <a:rPr lang="el-GR" sz="2600" dirty="0" smtClean="0">
                <a:solidFill>
                  <a:schemeClr val="accent1"/>
                </a:solidFill>
              </a:rPr>
              <a:t>Αναγκαίο προϊόν</a:t>
            </a:r>
            <a:r>
              <a:rPr lang="en-US" sz="2600" dirty="0" smtClean="0">
                <a:solidFill>
                  <a:schemeClr val="accent1"/>
                </a:solidFill>
              </a:rPr>
              <a:t> = 80kg</a:t>
            </a:r>
            <a:endParaRPr lang="el-GR" dirty="0">
              <a:solidFill>
                <a:schemeClr val="accent1"/>
              </a:solidFill>
            </a:endParaRPr>
          </a:p>
          <a:p>
            <a:pPr marL="0" indent="0">
              <a:buNone/>
            </a:pPr>
            <a:endParaRPr lang="el-GR" dirty="0"/>
          </a:p>
          <a:p>
            <a:pPr marL="0" indent="0">
              <a:buNone/>
            </a:pPr>
            <a:endParaRPr lang="el-GR" dirty="0" smtClean="0"/>
          </a:p>
          <a:p>
            <a:pPr marL="0" indent="0">
              <a:buNone/>
            </a:pPr>
            <a:r>
              <a:rPr lang="el-GR" dirty="0"/>
              <a:t>	</a:t>
            </a:r>
            <a:r>
              <a:rPr lang="el-GR" dirty="0" smtClean="0"/>
              <a:t>		                              Πρώτες ύλες = 10</a:t>
            </a:r>
            <a:r>
              <a:rPr lang="en-US" dirty="0" smtClean="0"/>
              <a:t>kg </a:t>
            </a:r>
            <a:r>
              <a:rPr lang="el-GR" dirty="0" smtClean="0"/>
              <a:t>σπόροι</a:t>
            </a:r>
          </a:p>
          <a:p>
            <a:pPr marL="0" indent="0">
              <a:buNone/>
            </a:pPr>
            <a:r>
              <a:rPr lang="el-GR" dirty="0"/>
              <a:t>	</a:t>
            </a:r>
            <a:r>
              <a:rPr lang="el-GR" dirty="0" smtClean="0"/>
              <a:t>				Αποσβέσεις = 20</a:t>
            </a:r>
            <a:r>
              <a:rPr lang="en-US" dirty="0" smtClean="0"/>
              <a:t>kg </a:t>
            </a:r>
            <a:r>
              <a:rPr lang="el-GR" dirty="0" smtClean="0"/>
              <a:t>ζωοτροφές</a:t>
            </a:r>
            <a:endParaRPr lang="el-GR" dirty="0"/>
          </a:p>
        </p:txBody>
      </p:sp>
      <p:sp>
        <p:nvSpPr>
          <p:cNvPr id="4" name="Ορθογώνιο 3"/>
          <p:cNvSpPr/>
          <p:nvPr/>
        </p:nvSpPr>
        <p:spPr>
          <a:xfrm>
            <a:off x="1511660" y="2204864"/>
            <a:ext cx="1368152" cy="38884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 </a:t>
            </a:r>
            <a:r>
              <a:rPr lang="el-GR" dirty="0" smtClean="0">
                <a:latin typeface="Cambria" pitchFamily="18" charset="0"/>
              </a:rPr>
              <a:t>Πλεόνασμα</a:t>
            </a:r>
          </a:p>
          <a:p>
            <a:pPr algn="ctr"/>
            <a:r>
              <a:rPr lang="en-US" dirty="0" smtClean="0">
                <a:latin typeface="Cambria" pitchFamily="18" charset="0"/>
              </a:rPr>
              <a:t>= 20kg</a:t>
            </a:r>
            <a:endParaRPr lang="el-GR" dirty="0">
              <a:latin typeface="Cambria" pitchFamily="18" charset="0"/>
            </a:endParaRPr>
          </a:p>
          <a:p>
            <a:pPr algn="ctr"/>
            <a:r>
              <a:rPr lang="el-GR" dirty="0" smtClean="0"/>
              <a:t>                	      </a:t>
            </a:r>
          </a:p>
          <a:p>
            <a:pPr algn="ctr"/>
            <a:endParaRPr lang="el-GR" dirty="0" smtClean="0">
              <a:latin typeface="Cambria" pitchFamily="18" charset="0"/>
            </a:endParaRPr>
          </a:p>
          <a:p>
            <a:pPr algn="ctr"/>
            <a:endParaRPr lang="el-GR" sz="1600" dirty="0" smtClean="0">
              <a:latin typeface="Cambria" pitchFamily="18" charset="0"/>
            </a:endParaRPr>
          </a:p>
          <a:p>
            <a:pPr algn="ctr"/>
            <a:r>
              <a:rPr lang="el-GR" sz="1600" dirty="0" smtClean="0">
                <a:latin typeface="Cambria" pitchFamily="18" charset="0"/>
              </a:rPr>
              <a:t>Αμοιβή Παραγωγών </a:t>
            </a:r>
            <a:r>
              <a:rPr lang="en-US" sz="1600" dirty="0" smtClean="0">
                <a:latin typeface="Cambria" pitchFamily="18" charset="0"/>
              </a:rPr>
              <a:t>W =50kg</a:t>
            </a:r>
            <a:endParaRPr lang="el-GR" sz="1600" dirty="0" smtClean="0">
              <a:latin typeface="Cambria" pitchFamily="18" charset="0"/>
            </a:endParaRPr>
          </a:p>
          <a:p>
            <a:pPr algn="ctr"/>
            <a:endParaRPr lang="el-GR" dirty="0" smtClean="0">
              <a:latin typeface="Cambria" pitchFamily="18" charset="0"/>
            </a:endParaRPr>
          </a:p>
          <a:p>
            <a:pPr algn="ctr"/>
            <a:r>
              <a:rPr lang="el-GR" dirty="0" smtClean="0">
                <a:latin typeface="Cambria" pitchFamily="18" charset="0"/>
              </a:rPr>
              <a:t>Αποσβέσεις και πρώτες ύλες</a:t>
            </a:r>
            <a:r>
              <a:rPr lang="en-US" dirty="0" smtClean="0">
                <a:latin typeface="Cambria" pitchFamily="18" charset="0"/>
              </a:rPr>
              <a:t> = 20 </a:t>
            </a:r>
            <a:r>
              <a:rPr lang="el-GR" dirty="0" smtClean="0">
                <a:latin typeface="Cambria" pitchFamily="18" charset="0"/>
              </a:rPr>
              <a:t>          </a:t>
            </a:r>
            <a:r>
              <a:rPr lang="en-US" dirty="0" smtClean="0">
                <a:latin typeface="Cambria" pitchFamily="18" charset="0"/>
              </a:rPr>
              <a:t>+10 = 30kg</a:t>
            </a:r>
            <a:endParaRPr lang="el-GR" dirty="0">
              <a:latin typeface="Cambria" pitchFamily="18" charset="0"/>
            </a:endParaRPr>
          </a:p>
        </p:txBody>
      </p:sp>
      <p:cxnSp>
        <p:nvCxnSpPr>
          <p:cNvPr id="6" name="Ευθεία γραμμή σύνδεσης 5"/>
          <p:cNvCxnSpPr/>
          <p:nvPr/>
        </p:nvCxnSpPr>
        <p:spPr>
          <a:xfrm>
            <a:off x="1511660" y="3717032"/>
            <a:ext cx="14041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493658"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915816" y="3717032"/>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915816"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323528" y="2204864"/>
            <a:ext cx="115212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187624" y="2204864"/>
            <a:ext cx="0" cy="38884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179512" y="6093296"/>
            <a:ext cx="129614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3734397" y="3717032"/>
            <a:ext cx="0" cy="23042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2915816" y="4871045"/>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2858319" y="2204864"/>
            <a:ext cx="1440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a:off x="2987824" y="2276872"/>
            <a:ext cx="0" cy="25922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2213738" y="1412776"/>
            <a:ext cx="135015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46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548680"/>
          </a:xfrm>
        </p:spPr>
        <p:txBody>
          <a:bodyPr>
            <a:normAutofit fontScale="90000"/>
          </a:bodyPr>
          <a:lstStyle/>
          <a:p>
            <a:r>
              <a:rPr lang="el-GR" sz="3200" b="1" dirty="0" smtClean="0">
                <a:solidFill>
                  <a:srgbClr val="FF0000"/>
                </a:solidFill>
                <a:latin typeface="Cambria" pitchFamily="18" charset="0"/>
              </a:rPr>
              <a:t/>
            </a:r>
            <a:br>
              <a:rPr lang="el-GR" sz="3200" b="1" dirty="0" smtClean="0">
                <a:solidFill>
                  <a:srgbClr val="FF0000"/>
                </a:solidFill>
                <a:latin typeface="Cambria" pitchFamily="18" charset="0"/>
              </a:rPr>
            </a:br>
            <a:r>
              <a:rPr lang="el-GR" sz="3200" b="1" dirty="0" smtClean="0">
                <a:solidFill>
                  <a:srgbClr val="FF0000"/>
                </a:solidFill>
                <a:latin typeface="Cambria" pitchFamily="18" charset="0"/>
              </a:rPr>
              <a:t>Χαρακτηριστικά του υποδείγματος:</a:t>
            </a:r>
            <a:r>
              <a:rPr lang="el-GR" sz="3200" b="1" dirty="0">
                <a:solidFill>
                  <a:srgbClr val="FF0000"/>
                </a:solidFill>
                <a:latin typeface="Cambria" pitchFamily="18" charset="0"/>
              </a:rPr>
              <a:t/>
            </a:r>
            <a:br>
              <a:rPr lang="el-GR" sz="3200" b="1" dirty="0">
                <a:solidFill>
                  <a:srgbClr val="FF0000"/>
                </a:solidFill>
                <a:latin typeface="Cambria" pitchFamily="18" charset="0"/>
              </a:rPr>
            </a:b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fontScale="85000" lnSpcReduction="10000"/>
          </a:bodyPr>
          <a:lstStyle/>
          <a:p>
            <a:r>
              <a:rPr lang="el-GR" dirty="0" smtClean="0">
                <a:latin typeface="Cambria" pitchFamily="18" charset="0"/>
              </a:rPr>
              <a:t>Φυσικές ποσότητες και όχι χρηματικά μεγέθη (τιμές)</a:t>
            </a:r>
          </a:p>
          <a:p>
            <a:r>
              <a:rPr lang="el-GR" dirty="0" smtClean="0">
                <a:latin typeface="Cambria" pitchFamily="18" charset="0"/>
              </a:rPr>
              <a:t>Ένα αγαθό (εισροή, κεφαλαιουχικό αγαθό και εκροή-καταναλωτικό αγαθό).</a:t>
            </a:r>
          </a:p>
          <a:p>
            <a:r>
              <a:rPr lang="el-GR" dirty="0" smtClean="0">
                <a:latin typeface="Cambria" pitchFamily="18" charset="0"/>
              </a:rPr>
              <a:t>Υπάρχει πλεόνασμα και ποιο είναι το μέγεθός του; Εξαρτάται από το πόσο παραγωγική είναι η τεχνολογία, πόσο και πόσο εντατικά εργάζονται οι άμεσοι παραγωγοί και ποιο είναι το (εθιμικό, συνηθισμένο) βιοτικό επίπεδό τους (η αμοιβή των παραγωγών)</a:t>
            </a:r>
          </a:p>
          <a:p>
            <a:r>
              <a:rPr lang="el-GR" dirty="0" smtClean="0">
                <a:latin typeface="Cambria" pitchFamily="18" charset="0"/>
              </a:rPr>
              <a:t>Ποιος αποκομίζει το πλεόνασμα; Από τις πιο σπουδαίες ερωτήσεις της Πολιτικής Οικονομίας</a:t>
            </a:r>
          </a:p>
          <a:p>
            <a:r>
              <a:rPr lang="el-GR" dirty="0" smtClean="0">
                <a:latin typeface="Cambria" pitchFamily="18" charset="0"/>
              </a:rPr>
              <a:t>Οι παραγωγοί/εργάτες δημιουργούν το συνολικό προϊόν και το πλεόνασμα αλλά το τελευταίο το ιδιοποιούνται οι ιδιοκτήτες/καπιταλιστές</a:t>
            </a:r>
          </a:p>
          <a:p>
            <a:r>
              <a:rPr lang="el-GR" dirty="0" smtClean="0">
                <a:latin typeface="Cambria" pitchFamily="18" charset="0"/>
              </a:rPr>
              <a:t>Οι παραγωγοί αποξενώνονται από το πλεόνασμα ----</a:t>
            </a:r>
            <a:r>
              <a:rPr lang="el-GR" dirty="0" smtClean="0">
                <a:latin typeface="Cambria" pitchFamily="18" charset="0"/>
                <a:sym typeface="Wingdings" pitchFamily="2" charset="2"/>
              </a:rPr>
              <a:t> τάξεις και ταξικά οικονομικά συστήματα</a:t>
            </a:r>
            <a:r>
              <a:rPr lang="el-GR" dirty="0" smtClean="0">
                <a:latin typeface="Cambria" pitchFamily="18" charset="0"/>
              </a:rPr>
              <a:t> </a:t>
            </a:r>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07478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145016" cy="692696"/>
          </a:xfrm>
        </p:spPr>
        <p:txBody>
          <a:bodyPr>
            <a:normAutofit fontScale="90000"/>
          </a:bodyPr>
          <a:lstStyle/>
          <a:p>
            <a:r>
              <a:rPr lang="el-GR" sz="3200" b="1" dirty="0">
                <a:solidFill>
                  <a:srgbClr val="FF0000"/>
                </a:solidFill>
                <a:latin typeface="Cambria" pitchFamily="18" charset="0"/>
              </a:rPr>
              <a:t>Τρόποι αύξησης του </a:t>
            </a:r>
            <a:r>
              <a:rPr lang="el-GR" sz="3200" b="1" dirty="0" smtClean="0">
                <a:solidFill>
                  <a:srgbClr val="FF0000"/>
                </a:solidFill>
                <a:latin typeface="Cambria" pitchFamily="18" charset="0"/>
              </a:rPr>
              <a:t>πλεονάσματος (κλειστή οικονομία)</a:t>
            </a:r>
            <a:endParaRPr lang="el-GR" sz="3200" dirty="0"/>
          </a:p>
        </p:txBody>
      </p:sp>
      <p:sp>
        <p:nvSpPr>
          <p:cNvPr id="3" name="Θέση περιεχομένου 2"/>
          <p:cNvSpPr>
            <a:spLocks noGrp="1"/>
          </p:cNvSpPr>
          <p:nvPr>
            <p:ph idx="1"/>
          </p:nvPr>
        </p:nvSpPr>
        <p:spPr>
          <a:xfrm>
            <a:off x="107504" y="764704"/>
            <a:ext cx="8712968" cy="5904656"/>
          </a:xfrm>
        </p:spPr>
        <p:txBody>
          <a:bodyPr>
            <a:normAutofit fontScale="85000" lnSpcReduction="20000"/>
          </a:bodyPr>
          <a:lstStyle/>
          <a:p>
            <a:pPr marL="0" indent="0">
              <a:buNone/>
            </a:pPr>
            <a:r>
              <a:rPr lang="el-GR" sz="2800" dirty="0" smtClean="0">
                <a:latin typeface="Cambria" pitchFamily="18" charset="0"/>
              </a:rPr>
              <a:t>Α) Μείωση της αμοιβής/βιοτικού επιπέδου των άμεσων παραγωγών</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W=40kg ---</a:t>
            </a:r>
            <a:r>
              <a:rPr lang="en-US" sz="2800" dirty="0" smtClean="0">
                <a:latin typeface="Cambria" pitchFamily="18" charset="0"/>
                <a:sym typeface="Wingdings" pitchFamily="2" charset="2"/>
              </a:rPr>
              <a:t> S = 30kg</a:t>
            </a:r>
          </a:p>
          <a:p>
            <a:pPr marL="0" indent="0">
              <a:buNone/>
            </a:pPr>
            <a:r>
              <a:rPr lang="el-GR" sz="2800" dirty="0" smtClean="0">
                <a:latin typeface="Cambria" pitchFamily="18" charset="0"/>
                <a:sym typeface="Wingdings" pitchFamily="2" charset="2"/>
              </a:rPr>
              <a:t>Β) Τεχνολογική μεταβολή εξοικονόμησης εργασίας 800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100kg, </a:t>
            </a:r>
            <a:r>
              <a:rPr lang="el-GR" sz="2800" dirty="0" smtClean="0">
                <a:latin typeface="Cambria" pitchFamily="18" charset="0"/>
                <a:sym typeface="Wingdings" pitchFamily="2" charset="2"/>
              </a:rPr>
              <a:t>παραγωγικότητα: 1</a:t>
            </a:r>
            <a:r>
              <a:rPr lang="en-US" sz="2800" dirty="0" err="1" smtClean="0">
                <a:latin typeface="Cambria" pitchFamily="18" charset="0"/>
                <a:sym typeface="Wingdings" pitchFamily="2" charset="2"/>
              </a:rPr>
              <a:t>hr</a:t>
            </a:r>
            <a:r>
              <a:rPr lang="en-US" sz="2800" dirty="0" smtClean="0">
                <a:latin typeface="Cambria" pitchFamily="18" charset="0"/>
                <a:sym typeface="Wingdings" pitchFamily="2" charset="2"/>
              </a:rPr>
              <a:t> -- 1/8kg, 1kg &lt;--- 8hrs. </a:t>
            </a:r>
            <a:r>
              <a:rPr lang="el-GR" sz="2800" dirty="0" smtClean="0">
                <a:latin typeface="Cambria" pitchFamily="18" charset="0"/>
                <a:sym typeface="Wingdings" pitchFamily="2" charset="2"/>
              </a:rPr>
              <a:t>Οι 800 </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W = 40kg--S=30kg</a:t>
            </a:r>
          </a:p>
          <a:p>
            <a:pPr marL="0" indent="0">
              <a:buNone/>
            </a:pPr>
            <a:r>
              <a:rPr lang="el-GR" sz="2800" dirty="0" smtClean="0">
                <a:latin typeface="Cambria" pitchFamily="18" charset="0"/>
                <a:sym typeface="Wingdings" pitchFamily="2" charset="2"/>
              </a:rPr>
              <a:t>Γ) Τεχνολογική μεταβολή εξοικονόμησης κεφαλαίου. </a:t>
            </a:r>
            <a:r>
              <a:rPr lang="en-US" sz="2800" dirty="0" smtClean="0">
                <a:latin typeface="Cambria" pitchFamily="18" charset="0"/>
                <a:sym typeface="Wingdings" pitchFamily="2" charset="2"/>
              </a:rPr>
              <a:t>C</a:t>
            </a:r>
            <a:r>
              <a:rPr lang="el-GR" sz="2800" dirty="0" smtClean="0">
                <a:latin typeface="Cambria" pitchFamily="18" charset="0"/>
                <a:sym typeface="Wingdings" pitchFamily="2" charset="2"/>
              </a:rPr>
              <a:t>=</a:t>
            </a:r>
            <a:r>
              <a:rPr lang="en-US" sz="2800" dirty="0" smtClean="0">
                <a:latin typeface="Cambria" pitchFamily="18" charset="0"/>
                <a:sym typeface="Wingdings" pitchFamily="2" charset="2"/>
              </a:rPr>
              <a:t> 30kg --- C=20kg --- S = 30kg</a:t>
            </a:r>
          </a:p>
          <a:p>
            <a:pPr marL="0" indent="0">
              <a:buNone/>
            </a:pPr>
            <a:r>
              <a:rPr lang="el-GR" sz="2800" dirty="0" smtClean="0">
                <a:latin typeface="Cambria" pitchFamily="18" charset="0"/>
                <a:sym typeface="Wingdings" pitchFamily="2" charset="2"/>
              </a:rPr>
              <a:t>Δ) Αύξηση της </a:t>
            </a:r>
            <a:r>
              <a:rPr lang="el-GR" sz="2800" dirty="0" err="1" smtClean="0">
                <a:latin typeface="Cambria" pitchFamily="18" charset="0"/>
                <a:sym typeface="Wingdings" pitchFamily="2" charset="2"/>
              </a:rPr>
              <a:t>εντατικότητας</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intensity)</a:t>
            </a:r>
            <a:r>
              <a:rPr lang="el-GR" sz="2800" dirty="0" smtClean="0">
                <a:latin typeface="Cambria" pitchFamily="18" charset="0"/>
                <a:sym typeface="Wingdings" pitchFamily="2" charset="2"/>
              </a:rPr>
              <a:t> της εργασίας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a:t>
            </a:r>
            <a:r>
              <a:rPr lang="el-GR" sz="2800" dirty="0">
                <a:latin typeface="Cambria" pitchFamily="18" charset="0"/>
                <a:sym typeface="Wingdings" pitchFamily="2" charset="2"/>
              </a:rPr>
              <a:t>Συνολικό προϊόν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130kg --- M</a:t>
            </a:r>
            <a:r>
              <a:rPr lang="el-GR" sz="2800" dirty="0" smtClean="0">
                <a:latin typeface="Cambria" pitchFamily="18" charset="0"/>
                <a:sym typeface="Wingdings" pitchFamily="2" charset="2"/>
              </a:rPr>
              <a:t>ε </a:t>
            </a:r>
            <a:r>
              <a:rPr lang="en-US" sz="2800" dirty="0" smtClean="0">
                <a:latin typeface="Cambria" pitchFamily="18" charset="0"/>
                <a:sym typeface="Wingdings" pitchFamily="2" charset="2"/>
              </a:rPr>
              <a:t>W</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σταθερό </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50kg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50kg</a:t>
            </a:r>
          </a:p>
          <a:p>
            <a:pPr marL="0" indent="0">
              <a:buNone/>
            </a:pPr>
            <a:r>
              <a:rPr lang="el-GR" sz="2800" dirty="0" smtClean="0">
                <a:latin typeface="Cambria" pitchFamily="18" charset="0"/>
                <a:sym typeface="Wingdings" pitchFamily="2" charset="2"/>
              </a:rPr>
              <a:t>Ε) Αύξηση του εργάσιμου χρόνου/εργάσιμης ημέρας</a:t>
            </a:r>
          </a:p>
          <a:p>
            <a:pPr marL="0" indent="0">
              <a:buNone/>
            </a:pPr>
            <a:r>
              <a:rPr lang="el-GR" sz="2800" dirty="0" smtClean="0">
                <a:latin typeface="Cambria" pitchFamily="18" charset="0"/>
                <a:sym typeface="Wingdings" pitchFamily="2" charset="2"/>
              </a:rPr>
              <a:t>1000</a:t>
            </a:r>
            <a:r>
              <a:rPr lang="en-US" sz="2800" dirty="0" err="1" smtClean="0">
                <a:latin typeface="Cambria" pitchFamily="18" charset="0"/>
                <a:sym typeface="Wingdings" pitchFamily="2" charset="2"/>
              </a:rPr>
              <a:t>hrs</a:t>
            </a:r>
            <a:r>
              <a:rPr lang="en-US" sz="2800" dirty="0" smtClean="0">
                <a:latin typeface="Cambria" pitchFamily="18" charset="0"/>
                <a:sym typeface="Wingdings" pitchFamily="2" charset="2"/>
              </a:rPr>
              <a:t> --- 1300hrs --</a:t>
            </a:r>
            <a:r>
              <a:rPr lang="el-GR" sz="2800" dirty="0" smtClean="0">
                <a:latin typeface="Cambria" pitchFamily="18" charset="0"/>
                <a:sym typeface="Wingdings" pitchFamily="2" charset="2"/>
              </a:rPr>
              <a:t>Συνολικό προϊόν = 130</a:t>
            </a:r>
            <a:r>
              <a:rPr lang="en-US" sz="2800" dirty="0" smtClean="0">
                <a:latin typeface="Cambria" pitchFamily="18" charset="0"/>
                <a:sym typeface="Wingdings" pitchFamily="2" charset="2"/>
              </a:rPr>
              <a:t>kg</a:t>
            </a:r>
            <a:r>
              <a:rPr lang="el-GR" sz="2800" dirty="0" smtClean="0">
                <a:latin typeface="Cambria" pitchFamily="18" charset="0"/>
                <a:sym typeface="Wingdings" pitchFamily="2" charset="2"/>
              </a:rPr>
              <a:t> --- </a:t>
            </a:r>
            <a:r>
              <a:rPr lang="en-US" sz="2800" dirty="0" smtClean="0">
                <a:latin typeface="Cambria" pitchFamily="18" charset="0"/>
                <a:sym typeface="Wingdings" pitchFamily="2" charset="2"/>
              </a:rPr>
              <a:t>S = 50kg</a:t>
            </a:r>
          </a:p>
          <a:p>
            <a:pPr marL="0" indent="0">
              <a:buNone/>
            </a:pPr>
            <a:r>
              <a:rPr lang="el-GR" sz="2800" dirty="0" smtClean="0">
                <a:latin typeface="Cambria" pitchFamily="18" charset="0"/>
                <a:sym typeface="Wingdings" pitchFamily="2" charset="2"/>
              </a:rPr>
              <a:t>Οι περιπτώσεις </a:t>
            </a:r>
            <a:r>
              <a:rPr lang="en-US" sz="2800" dirty="0" smtClean="0">
                <a:latin typeface="Cambria" pitchFamily="18" charset="0"/>
                <a:sym typeface="Wingdings" pitchFamily="2" charset="2"/>
              </a:rPr>
              <a:t>A</a:t>
            </a:r>
            <a:r>
              <a:rPr lang="el-GR" sz="2800" dirty="0" smtClean="0">
                <a:latin typeface="Cambria" pitchFamily="18" charset="0"/>
                <a:sym typeface="Wingdings" pitchFamily="2" charset="2"/>
              </a:rPr>
              <a:t> (αμοιβή/</a:t>
            </a:r>
            <a:r>
              <a:rPr lang="el-GR" sz="2800" dirty="0" err="1" smtClean="0">
                <a:latin typeface="Cambria" pitchFamily="18" charset="0"/>
                <a:sym typeface="Wingdings" pitchFamily="2" charset="2"/>
              </a:rPr>
              <a:t>βιοτικ</a:t>
            </a:r>
            <a:r>
              <a:rPr lang="el-GR" sz="2800" dirty="0" smtClean="0">
                <a:latin typeface="Cambria" pitchFamily="18" charset="0"/>
                <a:sym typeface="Wingdings" pitchFamily="2" charset="2"/>
              </a:rPr>
              <a:t>ό επίπεδο)</a:t>
            </a:r>
            <a:r>
              <a:rPr lang="en-US" sz="2800" dirty="0" smtClean="0">
                <a:latin typeface="Cambria" pitchFamily="18" charset="0"/>
                <a:sym typeface="Wingdings" pitchFamily="2" charset="2"/>
              </a:rPr>
              <a:t>, B</a:t>
            </a:r>
            <a:r>
              <a:rPr lang="el-GR" sz="2800" dirty="0" smtClean="0">
                <a:latin typeface="Cambria" pitchFamily="18" charset="0"/>
                <a:sym typeface="Wingdings" pitchFamily="2" charset="2"/>
              </a:rPr>
              <a:t> (απασχόληση)</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Δ (</a:t>
            </a:r>
            <a:r>
              <a:rPr lang="el-GR" sz="2800" dirty="0" err="1" smtClean="0">
                <a:latin typeface="Cambria" pitchFamily="18" charset="0"/>
                <a:sym typeface="Wingdings" pitchFamily="2" charset="2"/>
              </a:rPr>
              <a:t>εντατικότητα</a:t>
            </a:r>
            <a:r>
              <a:rPr lang="el-GR" sz="2800" dirty="0" smtClean="0">
                <a:latin typeface="Cambria" pitchFamily="18" charset="0"/>
                <a:sym typeface="Wingdings" pitchFamily="2" charset="2"/>
              </a:rPr>
              <a:t>), Ε (υπερεργασία) συνεπάγονται θεμελιωδώς αντικρουόμενα συμφέροντα παραγωγών/εργατών και ιδιοκτητών/καπιταλιστών.</a:t>
            </a:r>
            <a:endParaRPr lang="en-US" sz="2800" dirty="0">
              <a:latin typeface="Cambria" pitchFamily="18" charset="0"/>
              <a:sym typeface="Wingdings" pitchFamily="2" charset="2"/>
            </a:endParaRPr>
          </a:p>
          <a:p>
            <a:endParaRPr lang="en-US" sz="2800" dirty="0" smtClean="0">
              <a:latin typeface="Cambria" pitchFamily="18" charset="0"/>
              <a:sym typeface="Wingdings" pitchFamily="2" charset="2"/>
            </a:endParaRPr>
          </a:p>
          <a:p>
            <a:pPr marL="0" indent="0">
              <a:buNone/>
            </a:pPr>
            <a:endParaRPr lang="el-GR" sz="2800" dirty="0">
              <a:latin typeface="Cambria" pitchFamily="18" charset="0"/>
            </a:endParaRPr>
          </a:p>
        </p:txBody>
      </p:sp>
    </p:spTree>
    <p:extLst>
      <p:ext uri="{BB962C8B-B14F-4D97-AF65-F5344CB8AC3E}">
        <p14:creationId xmlns:p14="http://schemas.microsoft.com/office/powerpoint/2010/main" val="3640750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648072"/>
          </a:xfrm>
        </p:spPr>
        <p:txBody>
          <a:bodyPr>
            <a:noAutofit/>
          </a:bodyPr>
          <a:lstStyle/>
          <a:p>
            <a:r>
              <a:rPr lang="el-GR" sz="2800" b="1" dirty="0" smtClean="0">
                <a:solidFill>
                  <a:srgbClr val="FF0000"/>
                </a:solidFill>
                <a:latin typeface="Cambria" pitchFamily="18" charset="0"/>
              </a:rPr>
              <a:t>Η διεθνής ανταλλαγή και το πλεόνασμα</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568952" cy="5976664"/>
          </a:xfrm>
        </p:spPr>
        <p:txBody>
          <a:bodyPr>
            <a:normAutofit fontScale="85000" lnSpcReduction="20000"/>
          </a:bodyPr>
          <a:lstStyle/>
          <a:p>
            <a:pPr marL="0" indent="0" algn="just">
              <a:buNone/>
            </a:pPr>
            <a:r>
              <a:rPr lang="el-GR" dirty="0" smtClean="0">
                <a:latin typeface="Cambria" pitchFamily="18" charset="0"/>
              </a:rPr>
              <a:t>Με τη χρήση 2 </a:t>
            </a:r>
            <a:r>
              <a:rPr lang="el-GR" b="1" dirty="0" smtClean="0">
                <a:latin typeface="Cambria" pitchFamily="18" charset="0"/>
              </a:rPr>
              <a:t>εισαγόμενων </a:t>
            </a:r>
            <a:r>
              <a:rPr lang="el-GR" dirty="0" smtClean="0">
                <a:latin typeface="Cambria" pitchFamily="18" charset="0"/>
              </a:rPr>
              <a:t>άροτρων ---</a:t>
            </a:r>
            <a:r>
              <a:rPr lang="el-GR" dirty="0" smtClean="0">
                <a:latin typeface="Cambria" pitchFamily="18" charset="0"/>
                <a:sym typeface="Wingdings" pitchFamily="2" charset="2"/>
              </a:rPr>
              <a:t> 1000</a:t>
            </a:r>
            <a:r>
              <a:rPr lang="en-US" dirty="0" err="1" smtClean="0">
                <a:latin typeface="Cambria" pitchFamily="18" charset="0"/>
                <a:sym typeface="Wingdings" pitchFamily="2" charset="2"/>
              </a:rPr>
              <a:t>hrs</a:t>
            </a:r>
            <a:r>
              <a:rPr lang="en-US" dirty="0" smtClean="0">
                <a:latin typeface="Cambria" pitchFamily="18" charset="0"/>
                <a:sym typeface="Wingdings" pitchFamily="2" charset="2"/>
              </a:rPr>
              <a:t> -- 200kg (</a:t>
            </a:r>
            <a:r>
              <a:rPr lang="el-GR" dirty="0" smtClean="0">
                <a:latin typeface="Cambria" pitchFamily="18" charset="0"/>
                <a:sym typeface="Wingdings" pitchFamily="2" charset="2"/>
              </a:rPr>
              <a:t>τεχνολογική μεταβολή εξοικονόμησης εργασίας καθώς η εργασία γίνεται πιο παραγωγική</a:t>
            </a:r>
            <a:r>
              <a:rPr lang="en-US" dirty="0" smtClean="0">
                <a:latin typeface="Cambria" pitchFamily="18" charset="0"/>
                <a:sym typeface="Wingdings" pitchFamily="2" charset="2"/>
              </a:rPr>
              <a:t>, 1hr ---1/5kg, 1kg 5hrs</a:t>
            </a:r>
            <a:r>
              <a:rPr lang="el-GR" dirty="0" smtClean="0">
                <a:latin typeface="Cambria" pitchFamily="18" charset="0"/>
                <a:sym typeface="Wingdings" pitchFamily="2" charset="2"/>
              </a:rPr>
              <a:t>). Η διεθνής τιμή του αρότρου είναι 1 άροτρο = 10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σιτάρι</a:t>
            </a:r>
            <a:r>
              <a:rPr lang="en-US" dirty="0" smtClean="0">
                <a:latin typeface="Cambria" pitchFamily="18" charset="0"/>
                <a:sym typeface="Wingdings" pitchFamily="2" charset="2"/>
              </a:rPr>
              <a:t> (terms of trade =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domestic</a:t>
            </a:r>
            <a:r>
              <a:rPr lang="en-US" sz="2400" dirty="0" smtClean="0">
                <a:latin typeface="Cambria" pitchFamily="18" charset="0"/>
                <a:sym typeface="Wingdings" pitchFamily="2" charset="2"/>
              </a:rPr>
              <a:t> -- 10kg </a:t>
            </a:r>
            <a:r>
              <a:rPr lang="el-GR" sz="2400" dirty="0" smtClean="0">
                <a:latin typeface="Cambria" pitchFamily="18" charset="0"/>
                <a:sym typeface="Wingdings" pitchFamily="2" charset="2"/>
              </a:rPr>
              <a:t>σιτάρι ανά 1 άροτρο</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Συνολικό Προϊόν = 200</a:t>
            </a:r>
            <a:r>
              <a:rPr lang="en-US" dirty="0" smtClean="0">
                <a:latin typeface="Cambria" pitchFamily="18" charset="0"/>
                <a:sym typeface="Wingdings" pitchFamily="2" charset="2"/>
              </a:rPr>
              <a:t>kg</a:t>
            </a:r>
            <a:r>
              <a:rPr lang="el-GR" dirty="0" smtClean="0">
                <a:latin typeface="Cambria" pitchFamily="18" charset="0"/>
                <a:sym typeface="Wingdings" pitchFamily="2" charset="2"/>
              </a:rPr>
              <a:t>, </a:t>
            </a:r>
            <a:r>
              <a:rPr lang="en-US" dirty="0" smtClean="0">
                <a:latin typeface="Cambria" pitchFamily="18" charset="0"/>
                <a:sym typeface="Wingdings" pitchFamily="2" charset="2"/>
              </a:rPr>
              <a:t>C = </a:t>
            </a:r>
            <a:r>
              <a:rPr lang="el-GR" dirty="0" smtClean="0">
                <a:latin typeface="Cambria" pitchFamily="18" charset="0"/>
                <a:sym typeface="Wingdings" pitchFamily="2" charset="2"/>
              </a:rPr>
              <a:t>Αποσβέσεις και πρώτες ύλες = (20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σπόροι+20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 ζωοτροφές+20</a:t>
            </a:r>
            <a:r>
              <a:rPr lang="en-US" dirty="0" smtClean="0">
                <a:latin typeface="Cambria" pitchFamily="18" charset="0"/>
                <a:sym typeface="Wingdings" pitchFamily="2" charset="2"/>
              </a:rPr>
              <a:t>kg </a:t>
            </a:r>
            <a:r>
              <a:rPr lang="el-GR" dirty="0" smtClean="0">
                <a:latin typeface="Cambria" pitchFamily="18" charset="0"/>
                <a:sym typeface="Wingdings" pitchFamily="2" charset="2"/>
              </a:rPr>
              <a:t>άροτρα)</a:t>
            </a:r>
            <a:r>
              <a:rPr lang="en-US" dirty="0" smtClean="0">
                <a:latin typeface="Cambria" pitchFamily="18" charset="0"/>
                <a:sym typeface="Wingdings" pitchFamily="2" charset="2"/>
              </a:rPr>
              <a:t>, W = 50kg, </a:t>
            </a:r>
            <a:r>
              <a:rPr lang="el-GR" dirty="0" smtClean="0">
                <a:latin typeface="Cambria" pitchFamily="18" charset="0"/>
                <a:sym typeface="Wingdings" pitchFamily="2" charset="2"/>
              </a:rPr>
              <a:t>Αναγκαίο Προϊόν = </a:t>
            </a:r>
            <a:r>
              <a:rPr lang="en-US" dirty="0" smtClean="0">
                <a:latin typeface="Cambria" pitchFamily="18" charset="0"/>
                <a:sym typeface="Wingdings" pitchFamily="2" charset="2"/>
              </a:rPr>
              <a:t>C + W = 60kg + 50kg = 110kg</a:t>
            </a:r>
          </a:p>
          <a:p>
            <a:pPr marL="0" indent="0" algn="just">
              <a:buNone/>
            </a:pPr>
            <a:r>
              <a:rPr lang="el-GR" dirty="0" smtClean="0">
                <a:latin typeface="Cambria" pitchFamily="18" charset="0"/>
                <a:sym typeface="Wingdings" pitchFamily="2" charset="2"/>
              </a:rPr>
              <a:t>Πλεόνασμα = Συνολικό Προϊόν – Αναγκαίο Προϊόν = 200</a:t>
            </a:r>
            <a:r>
              <a:rPr lang="en-US" dirty="0" smtClean="0">
                <a:latin typeface="Cambria" pitchFamily="18" charset="0"/>
                <a:sym typeface="Wingdings" pitchFamily="2" charset="2"/>
              </a:rPr>
              <a:t>kg – 110kg = 90kg.</a:t>
            </a:r>
          </a:p>
          <a:p>
            <a:pPr marL="0" indent="0" algn="just">
              <a:buNone/>
            </a:pPr>
            <a:r>
              <a:rPr lang="el-GR" dirty="0" smtClean="0">
                <a:latin typeface="Cambria" pitchFamily="18" charset="0"/>
                <a:sym typeface="Wingdings" pitchFamily="2" charset="2"/>
              </a:rPr>
              <a:t>Αν </a:t>
            </a:r>
            <a:r>
              <a:rPr lang="en-US" dirty="0" err="1" smtClean="0">
                <a:latin typeface="Cambria" pitchFamily="18" charset="0"/>
                <a:sym typeface="Wingdings" pitchFamily="2" charset="2"/>
              </a:rPr>
              <a:t>Pimports</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Pdomestic</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l-GR" dirty="0" smtClean="0">
                <a:latin typeface="Cambria" pitchFamily="18" charset="0"/>
                <a:sym typeface="Wingdings" pitchFamily="2" charset="2"/>
              </a:rPr>
              <a:t>2</a:t>
            </a:r>
            <a:r>
              <a:rPr lang="en-US" dirty="0" smtClean="0">
                <a:latin typeface="Cambria" pitchFamily="18" charset="0"/>
                <a:sym typeface="Wingdings" pitchFamily="2" charset="2"/>
              </a:rPr>
              <a:t>0kg </a:t>
            </a:r>
            <a:r>
              <a:rPr lang="el-GR" dirty="0">
                <a:latin typeface="Cambria" pitchFamily="18" charset="0"/>
                <a:sym typeface="Wingdings" pitchFamily="2" charset="2"/>
              </a:rPr>
              <a:t>σιτάρι ανά 1 </a:t>
            </a:r>
            <a:r>
              <a:rPr lang="el-GR" dirty="0" smtClean="0">
                <a:latin typeface="Cambria" pitchFamily="18" charset="0"/>
                <a:sym typeface="Wingdings" pitchFamily="2" charset="2"/>
              </a:rPr>
              <a:t>άροτρο τότε </a:t>
            </a:r>
            <a:r>
              <a:rPr lang="en-US" dirty="0" smtClean="0">
                <a:latin typeface="Cambria" pitchFamily="18" charset="0"/>
                <a:sym typeface="Wingdings" pitchFamily="2" charset="2"/>
              </a:rPr>
              <a:t>S = 200kg – (20+20+40)kg – 50kg =70kg</a:t>
            </a:r>
            <a:r>
              <a:rPr lang="el-GR" dirty="0" smtClean="0">
                <a:latin typeface="Cambria" pitchFamily="18" charset="0"/>
                <a:sym typeface="Wingdings" pitchFamily="2" charset="2"/>
              </a:rPr>
              <a:t> (δες διαφάνεια 21 για τη σύγκρουση κοινωνικών τάξεων σε διαφορετικές χώρες, </a:t>
            </a:r>
            <a:r>
              <a:rPr lang="en-US" dirty="0" err="1" smtClean="0">
                <a:latin typeface="Cambria" pitchFamily="18" charset="0"/>
                <a:sym typeface="Wingdings" pitchFamily="2" charset="2"/>
              </a:rPr>
              <a:t>rpi</a:t>
            </a:r>
            <a:r>
              <a:rPr lang="en-US" dirty="0" smtClean="0">
                <a:latin typeface="Cambria" pitchFamily="18" charset="0"/>
                <a:sym typeface="Wingdings" pitchFamily="2" charset="2"/>
              </a:rPr>
              <a:t>   -- S  </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endParaRPr lang="en-US" dirty="0" smtClean="0">
              <a:latin typeface="Cambria" pitchFamily="18" charset="0"/>
              <a:sym typeface="Wingdings" pitchFamily="2" charset="2"/>
            </a:endParaRPr>
          </a:p>
          <a:p>
            <a:pPr marL="0" indent="0" algn="just">
              <a:buNone/>
            </a:pPr>
            <a:endParaRPr lang="el-GR" dirty="0">
              <a:latin typeface="Cambria" pitchFamily="18" charset="0"/>
            </a:endParaRPr>
          </a:p>
        </p:txBody>
      </p:sp>
      <p:cxnSp>
        <p:nvCxnSpPr>
          <p:cNvPr id="5" name="Ευθύγραμμο βέλος σύνδεσης 4"/>
          <p:cNvCxnSpPr/>
          <p:nvPr/>
        </p:nvCxnSpPr>
        <p:spPr>
          <a:xfrm flipV="1">
            <a:off x="4067944" y="594928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83274" y="6016377"/>
            <a:ext cx="0" cy="3649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89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640960" cy="576064"/>
          </a:xfrm>
        </p:spPr>
        <p:txBody>
          <a:bodyPr>
            <a:noAutofit/>
          </a:bodyPr>
          <a:lstStyle/>
          <a:p>
            <a:r>
              <a:rPr lang="en-US" sz="3600" b="1" dirty="0" smtClean="0">
                <a:solidFill>
                  <a:srgbClr val="FF0000"/>
                </a:solidFill>
                <a:latin typeface="Cambria" pitchFamily="18" charset="0"/>
              </a:rPr>
              <a:t>1</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Πολιτική Οικονομία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0" y="548680"/>
            <a:ext cx="9144000" cy="6480720"/>
          </a:xfrm>
        </p:spPr>
        <p:txBody>
          <a:bodyPr>
            <a:noAutofit/>
          </a:bodyPr>
          <a:lstStyle/>
          <a:p>
            <a:pPr marL="0" indent="-514350" algn="just">
              <a:spcBef>
                <a:spcPts val="0"/>
              </a:spcBef>
              <a:buAutoNum type="arabicPeriod"/>
            </a:pPr>
            <a:r>
              <a:rPr lang="el-GR" sz="2300" b="1" dirty="0" smtClean="0">
                <a:latin typeface="Cambria" pitchFamily="18" charset="0"/>
              </a:rPr>
              <a:t>Οικονομικά συστήματα </a:t>
            </a:r>
            <a:r>
              <a:rPr lang="el-GR" sz="2300" dirty="0" smtClean="0">
                <a:latin typeface="Cambria" pitchFamily="18" charset="0"/>
              </a:rPr>
              <a:t>(τρόποι παραγωγής) ιστορικά οριοθετημένα (ιστορικά στάδια) και όχι «οικονομία γενικά»</a:t>
            </a:r>
          </a:p>
          <a:p>
            <a:pPr marL="0" indent="-514350" algn="just">
              <a:spcBef>
                <a:spcPts val="0"/>
              </a:spcBef>
              <a:buAutoNum type="arabicPeriod"/>
            </a:pPr>
            <a:r>
              <a:rPr lang="el-GR" sz="2300" b="1" dirty="0" smtClean="0">
                <a:latin typeface="Cambria" pitchFamily="18" charset="0"/>
              </a:rPr>
              <a:t>Καπιταλισμός</a:t>
            </a:r>
            <a:r>
              <a:rPr lang="el-GR" sz="2300" dirty="0" smtClean="0">
                <a:latin typeface="Cambria" pitchFamily="18" charset="0"/>
              </a:rPr>
              <a:t> (μετά τη δουλοκτησία και τη φεουδαρχία) με ιδιαίτερη ιστορική θέση και συγκρότηση</a:t>
            </a:r>
          </a:p>
          <a:p>
            <a:pPr marL="0" indent="-514350" algn="just">
              <a:spcBef>
                <a:spcPts val="0"/>
              </a:spcBef>
              <a:buAutoNum type="arabicPeriod"/>
            </a:pPr>
            <a:r>
              <a:rPr lang="el-GR" sz="2300" b="1" dirty="0" smtClean="0">
                <a:latin typeface="Cambria" pitchFamily="18" charset="0"/>
              </a:rPr>
              <a:t>Πολιτική Οικονομία </a:t>
            </a:r>
            <a:r>
              <a:rPr lang="el-GR" sz="2300" b="1" dirty="0">
                <a:latin typeface="Cambria" pitchFamily="18" charset="0"/>
              </a:rPr>
              <a:t> </a:t>
            </a:r>
            <a:r>
              <a:rPr lang="el-GR" sz="2300" dirty="0" smtClean="0">
                <a:latin typeface="Cambria" pitchFamily="18" charset="0"/>
              </a:rPr>
              <a:t>θεωρία ανάλυσης του καπιταλισμού (αντί για τα συμβατικά, Νεοκλασικά Οικονομικά) η κατάλληλη προσέγγιση για την κατανόηση του καπιταλισμού με ιδιαίτερα χαρακτηριστικά  ---</a:t>
            </a:r>
            <a:r>
              <a:rPr lang="el-GR" sz="2300" dirty="0" smtClean="0">
                <a:latin typeface="Cambria" pitchFamily="18" charset="0"/>
                <a:sym typeface="Wingdings" pitchFamily="2" charset="2"/>
              </a:rPr>
              <a:t> …..5</a:t>
            </a:r>
            <a:endParaRPr lang="el-GR" sz="2300" dirty="0" smtClean="0">
              <a:latin typeface="Cambria" pitchFamily="18" charset="0"/>
            </a:endParaRP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Τρεις διαστάσεις </a:t>
            </a:r>
            <a:r>
              <a:rPr lang="el-GR" sz="2300" dirty="0" smtClean="0">
                <a:latin typeface="Cambria" pitchFamily="18" charset="0"/>
              </a:rPr>
              <a:t>-------</a:t>
            </a:r>
            <a:r>
              <a:rPr lang="el-GR" sz="2300" dirty="0" smtClean="0">
                <a:latin typeface="Cambria" pitchFamily="18" charset="0"/>
                <a:sym typeface="Wingdings" pitchFamily="2" charset="2"/>
              </a:rPr>
              <a:t> </a:t>
            </a:r>
            <a:r>
              <a:rPr lang="el-GR" sz="2300" dirty="0" smtClean="0">
                <a:latin typeface="Cambria" pitchFamily="18" charset="0"/>
              </a:rPr>
              <a:t>ανταγωνισμός (οριζόντια) εντολή (κάθετη) μεταβολή (χρονική)---</a:t>
            </a:r>
            <a:r>
              <a:rPr lang="el-GR" sz="2300" dirty="0" smtClean="0">
                <a:latin typeface="Cambria" pitchFamily="18" charset="0"/>
                <a:sym typeface="Wingdings" pitchFamily="2" charset="2"/>
              </a:rPr>
              <a:t> 4</a:t>
            </a:r>
            <a:endParaRPr lang="el-GR" sz="2300" dirty="0" smtClean="0">
              <a:latin typeface="Cambria" pitchFamily="18" charset="0"/>
            </a:endParaRPr>
          </a:p>
          <a:p>
            <a:pPr marL="0" indent="-514350" algn="just">
              <a:spcBef>
                <a:spcPts val="0"/>
              </a:spcBef>
              <a:buAutoNum type="arabicPeriod"/>
            </a:pPr>
            <a:r>
              <a:rPr lang="el-GR" sz="2300" b="1" dirty="0" smtClean="0">
                <a:latin typeface="Cambria" pitchFamily="18" charset="0"/>
              </a:rPr>
              <a:t>Πλεόνασμα (</a:t>
            </a:r>
            <a:r>
              <a:rPr lang="en-US" sz="2300" b="1" dirty="0" smtClean="0">
                <a:latin typeface="Cambria" pitchFamily="18" charset="0"/>
              </a:rPr>
              <a:t>surplus product) </a:t>
            </a:r>
            <a:r>
              <a:rPr lang="el-GR" sz="2300" b="1" dirty="0" smtClean="0">
                <a:latin typeface="Cambria" pitchFamily="18" charset="0"/>
              </a:rPr>
              <a:t>– κοινωνικές τάξεις </a:t>
            </a:r>
            <a:r>
              <a:rPr lang="el-GR" sz="2300" dirty="0" smtClean="0">
                <a:latin typeface="Cambria" pitchFamily="18" charset="0"/>
              </a:rPr>
              <a:t>– παραγωγή, έλεγχος, χρήση του πλεονάσματος</a:t>
            </a:r>
          </a:p>
          <a:p>
            <a:pPr marL="0" indent="-514350" algn="just">
              <a:spcBef>
                <a:spcPts val="0"/>
              </a:spcBef>
              <a:buAutoNum type="arabicPeriod"/>
            </a:pPr>
            <a:r>
              <a:rPr lang="el-GR" sz="2300" dirty="0" smtClean="0">
                <a:latin typeface="Cambria" pitchFamily="18" charset="0"/>
              </a:rPr>
              <a:t>Πολιτική Οικονομία: </a:t>
            </a:r>
            <a:r>
              <a:rPr lang="el-GR" sz="2300" b="1" dirty="0" smtClean="0">
                <a:latin typeface="Cambria" pitchFamily="18" charset="0"/>
              </a:rPr>
              <a:t>Οικονομική Θεωρία [</a:t>
            </a:r>
            <a:r>
              <a:rPr lang="el-GR" sz="2300" dirty="0" smtClean="0">
                <a:latin typeface="Cambria" pitchFamily="18" charset="0"/>
              </a:rPr>
              <a:t>αρχικές συνθήκες, θεωρία αξίας (δημιουργίας νέας αξίας και προϊόντος), διανομής (της νέας αξίας) και ανάπτυξης (εξέλιξης στο χρόνο)], </a:t>
            </a:r>
            <a:r>
              <a:rPr lang="el-GR" sz="2300" b="1" dirty="0" smtClean="0">
                <a:latin typeface="Cambria" pitchFamily="18" charset="0"/>
              </a:rPr>
              <a:t>Ιστορία Οικονομικής Σκέψης </a:t>
            </a:r>
            <a:r>
              <a:rPr lang="el-GR" sz="2300" dirty="0" smtClean="0">
                <a:latin typeface="Cambria" pitchFamily="18" charset="0"/>
              </a:rPr>
              <a:t>και </a:t>
            </a:r>
            <a:r>
              <a:rPr lang="el-GR" sz="2300" b="1" dirty="0" smtClean="0">
                <a:latin typeface="Cambria" pitchFamily="18" charset="0"/>
              </a:rPr>
              <a:t>Οικονομική Ιστορία </a:t>
            </a:r>
            <a:r>
              <a:rPr lang="el-GR" sz="2300" dirty="0" smtClean="0">
                <a:latin typeface="Cambria" pitchFamily="18" charset="0"/>
              </a:rPr>
              <a:t>(του καπιταλιστικού τρόπου παραγωγής) που επηρεάζει την εξέλιξη της οικονομικής σκέψης</a:t>
            </a:r>
            <a:endParaRPr lang="el-GR" sz="2300" b="1" dirty="0" smtClean="0">
              <a:latin typeface="Cambria" pitchFamily="18" charset="0"/>
            </a:endParaRPr>
          </a:p>
          <a:p>
            <a:pPr marL="514350" indent="-514350">
              <a:buAutoNum type="arabicPeriod"/>
            </a:pPr>
            <a:endParaRPr lang="el-GR" sz="2300" dirty="0"/>
          </a:p>
        </p:txBody>
      </p:sp>
    </p:spTree>
    <p:extLst>
      <p:ext uri="{BB962C8B-B14F-4D97-AF65-F5344CB8AC3E}">
        <p14:creationId xmlns:p14="http://schemas.microsoft.com/office/powerpoint/2010/main" val="113394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360040"/>
          </a:xfrm>
        </p:spPr>
        <p:txBody>
          <a:bodyPr>
            <a:noAutofit/>
          </a:bodyPr>
          <a:lstStyle/>
          <a:p>
            <a:r>
              <a:rPr lang="el-GR" sz="2800" b="1" dirty="0">
                <a:solidFill>
                  <a:srgbClr val="FF0000"/>
                </a:solidFill>
                <a:latin typeface="Cambria" pitchFamily="18" charset="0"/>
              </a:rPr>
              <a:t>Η διεθνής ανταλλαγή και το πλεόνασμα</a:t>
            </a:r>
            <a:endParaRPr lang="el-GR" sz="2800" dirty="0"/>
          </a:p>
        </p:txBody>
      </p:sp>
      <p:sp>
        <p:nvSpPr>
          <p:cNvPr id="3" name="Θέση περιεχομένου 2"/>
          <p:cNvSpPr>
            <a:spLocks noGrp="1"/>
          </p:cNvSpPr>
          <p:nvPr>
            <p:ph idx="1"/>
          </p:nvPr>
        </p:nvSpPr>
        <p:spPr>
          <a:xfrm>
            <a:off x="251520" y="620688"/>
            <a:ext cx="8568952" cy="5976664"/>
          </a:xfrm>
        </p:spPr>
        <p:txBody>
          <a:bodyPr/>
          <a:lstStyle/>
          <a:p>
            <a:pPr marL="0" indent="0">
              <a:buNone/>
            </a:pPr>
            <a:r>
              <a:rPr lang="en-US" dirty="0" smtClean="0"/>
              <a:t>Kg						  	</a:t>
            </a:r>
            <a:r>
              <a:rPr lang="en-US" sz="2800" dirty="0" smtClean="0">
                <a:latin typeface="Cambria" pitchFamily="18" charset="0"/>
              </a:rPr>
              <a:t>trade effect</a:t>
            </a:r>
            <a:endParaRPr lang="en-US"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200</a:t>
            </a: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a:latin typeface="Cambria" pitchFamily="18" charset="0"/>
            </a:endParaRPr>
          </a:p>
          <a:p>
            <a:pPr marL="0" indent="0">
              <a:buNone/>
            </a:pPr>
            <a:endParaRPr lang="en-US" sz="1800" dirty="0" smtClean="0">
              <a:latin typeface="Cambria" pitchFamily="18" charset="0"/>
            </a:endParaRPr>
          </a:p>
          <a:p>
            <a:pPr marL="0" indent="0">
              <a:buNone/>
            </a:pPr>
            <a:endParaRPr lang="en-US" sz="1800" dirty="0" smtClean="0">
              <a:latin typeface="Cambria" pitchFamily="18" charset="0"/>
            </a:endParaRPr>
          </a:p>
          <a:p>
            <a:pPr marL="0" indent="0">
              <a:buNone/>
            </a:pPr>
            <a:r>
              <a:rPr lang="en-US" sz="1800" dirty="0" smtClean="0">
                <a:latin typeface="Cambria" pitchFamily="18" charset="0"/>
              </a:rPr>
              <a:t>100</a:t>
            </a:r>
            <a:endParaRPr lang="el-GR" sz="1800" dirty="0">
              <a:latin typeface="Cambria" pitchFamily="18" charset="0"/>
            </a:endParaRPr>
          </a:p>
        </p:txBody>
      </p:sp>
      <p:cxnSp>
        <p:nvCxnSpPr>
          <p:cNvPr id="5" name="Ευθεία γραμμή σύνδεσης 4"/>
          <p:cNvCxnSpPr/>
          <p:nvPr/>
        </p:nvCxnSpPr>
        <p:spPr>
          <a:xfrm>
            <a:off x="827584" y="1124744"/>
            <a:ext cx="0" cy="52565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827584" y="6258036"/>
            <a:ext cx="6912768" cy="900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91680" y="5517232"/>
            <a:ext cx="1296144" cy="785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C=30</a:t>
            </a:r>
            <a:endParaRPr lang="el-GR" dirty="0"/>
          </a:p>
        </p:txBody>
      </p:sp>
      <p:sp>
        <p:nvSpPr>
          <p:cNvPr id="15" name="Ορθογώνιο 14"/>
          <p:cNvSpPr/>
          <p:nvPr/>
        </p:nvSpPr>
        <p:spPr>
          <a:xfrm>
            <a:off x="1691680" y="4077072"/>
            <a:ext cx="129614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6" name="Ορθογώνιο 15"/>
          <p:cNvSpPr/>
          <p:nvPr/>
        </p:nvSpPr>
        <p:spPr>
          <a:xfrm>
            <a:off x="1691680" y="3501008"/>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l-GR" dirty="0"/>
          </a:p>
        </p:txBody>
      </p:sp>
      <p:sp>
        <p:nvSpPr>
          <p:cNvPr id="17" name="Ορθογώνιο 16"/>
          <p:cNvSpPr/>
          <p:nvPr/>
        </p:nvSpPr>
        <p:spPr>
          <a:xfrm>
            <a:off x="4644008" y="4653136"/>
            <a:ext cx="1296144" cy="164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C=60</a:t>
            </a:r>
            <a:endParaRPr lang="el-GR" dirty="0"/>
          </a:p>
        </p:txBody>
      </p:sp>
      <p:sp>
        <p:nvSpPr>
          <p:cNvPr id="18" name="Ορθογώνιο 17"/>
          <p:cNvSpPr/>
          <p:nvPr/>
        </p:nvSpPr>
        <p:spPr>
          <a:xfrm>
            <a:off x="4644008" y="3284984"/>
            <a:ext cx="129614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W=50</a:t>
            </a:r>
            <a:endParaRPr lang="el-GR" dirty="0"/>
          </a:p>
        </p:txBody>
      </p:sp>
      <p:sp>
        <p:nvSpPr>
          <p:cNvPr id="19" name="Ορθογώνιο 18"/>
          <p:cNvSpPr/>
          <p:nvPr/>
        </p:nvSpPr>
        <p:spPr>
          <a:xfrm>
            <a:off x="4644008" y="1700808"/>
            <a:ext cx="1296144"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S=90</a:t>
            </a:r>
            <a:endParaRPr lang="el-GR" dirty="0"/>
          </a:p>
        </p:txBody>
      </p:sp>
      <p:cxnSp>
        <p:nvCxnSpPr>
          <p:cNvPr id="21" name="Ευθύγραμμο βέλος σύνδεσης 20"/>
          <p:cNvCxnSpPr/>
          <p:nvPr/>
        </p:nvCxnSpPr>
        <p:spPr>
          <a:xfrm flipH="1">
            <a:off x="5148064" y="908720"/>
            <a:ext cx="1368152" cy="6120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800572" y="1700808"/>
            <a:ext cx="3843436"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800572" y="3501008"/>
            <a:ext cx="218725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77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720080"/>
          </a:xfrm>
        </p:spPr>
        <p:txBody>
          <a:bodyPr>
            <a:noAutofit/>
          </a:bodyPr>
          <a:lstStyle/>
          <a:p>
            <a:r>
              <a:rPr lang="el-GR" sz="2400" b="1" dirty="0" smtClean="0">
                <a:solidFill>
                  <a:srgbClr val="FF0000"/>
                </a:solidFill>
                <a:latin typeface="Cambria" pitchFamily="18" charset="0"/>
              </a:rPr>
              <a:t>Σύγκρουση μεταξύ κοινωνικών τάξεων σε διαφορετικές χώρες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457200" y="1052736"/>
            <a:ext cx="8229600" cy="5400600"/>
          </a:xfrm>
        </p:spPr>
        <p:txBody>
          <a:bodyPr>
            <a:normAutofit fontScale="92500" lnSpcReduction="20000"/>
          </a:bodyPr>
          <a:lstStyle/>
          <a:p>
            <a:pPr marL="0" indent="0">
              <a:buNone/>
            </a:pPr>
            <a:r>
              <a:rPr lang="en-US" sz="2000" dirty="0" smtClean="0">
                <a:latin typeface="Cambria" pitchFamily="18" charset="0"/>
              </a:rPr>
              <a:t> </a:t>
            </a:r>
            <a:r>
              <a:rPr lang="el-GR" sz="2000" dirty="0" smtClean="0">
                <a:latin typeface="Cambria" pitchFamily="18" charset="0"/>
              </a:rPr>
              <a:t>Η μείωση του </a:t>
            </a:r>
            <a:r>
              <a:rPr lang="en-US" sz="2000" dirty="0" err="1">
                <a:latin typeface="Cambria" pitchFamily="18" charset="0"/>
              </a:rPr>
              <a:t>rpi</a:t>
            </a:r>
            <a:r>
              <a:rPr lang="en-US" sz="2000" dirty="0">
                <a:latin typeface="Cambria" pitchFamily="18" charset="0"/>
              </a:rPr>
              <a:t>=real price of </a:t>
            </a:r>
            <a:r>
              <a:rPr lang="en-US" sz="2000" dirty="0" smtClean="0">
                <a:latin typeface="Cambria" pitchFamily="18" charset="0"/>
              </a:rPr>
              <a:t>imports </a:t>
            </a:r>
            <a:r>
              <a:rPr lang="el-GR" sz="2000" dirty="0" smtClean="0">
                <a:latin typeface="Cambria" pitchFamily="18" charset="0"/>
              </a:rPr>
              <a:t>επηρεάζει δυνητικά όλες τις τάξεις στη χώρα που παράγει τα άροτρα.</a:t>
            </a:r>
            <a:endParaRPr lang="el-GR" sz="2000" dirty="0">
              <a:latin typeface="Cambria" pitchFamily="18" charset="0"/>
            </a:endParaRPr>
          </a:p>
          <a:p>
            <a:pPr marL="0" indent="0">
              <a:buNone/>
            </a:pPr>
            <a:endParaRPr lang="el-GR" sz="2000" dirty="0" smtClean="0">
              <a:latin typeface="Cambria" pitchFamily="18" charset="0"/>
            </a:endParaRPr>
          </a:p>
          <a:p>
            <a:pPr marL="0" indent="0">
              <a:buNone/>
            </a:pPr>
            <a:r>
              <a:rPr lang="en-US" sz="2000" dirty="0" err="1" smtClean="0">
                <a:latin typeface="Cambria" pitchFamily="18" charset="0"/>
              </a:rPr>
              <a:t>rpi</a:t>
            </a:r>
            <a:r>
              <a:rPr lang="en-US" sz="2000" dirty="0" smtClean="0">
                <a:latin typeface="Cambria" pitchFamily="18" charset="0"/>
              </a:rPr>
              <a:t>=real price of imports</a:t>
            </a:r>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55                                            A</a:t>
            </a:r>
            <a:r>
              <a:rPr lang="el-GR" sz="2000" dirty="0" smtClean="0">
                <a:latin typeface="Cambria" pitchFamily="18" charset="0"/>
              </a:rPr>
              <a:t>ν </a:t>
            </a:r>
            <a:r>
              <a:rPr lang="en-US" sz="2000" dirty="0" err="1" smtClean="0">
                <a:latin typeface="Cambria" pitchFamily="18" charset="0"/>
              </a:rPr>
              <a:t>rpi</a:t>
            </a:r>
            <a:r>
              <a:rPr lang="en-US" sz="2000" dirty="0" smtClean="0">
                <a:latin typeface="Cambria" pitchFamily="18" charset="0"/>
              </a:rPr>
              <a:t> = 0kg ---</a:t>
            </a:r>
            <a:r>
              <a:rPr lang="en-US" sz="2000" dirty="0" smtClean="0">
                <a:latin typeface="Cambria" pitchFamily="18" charset="0"/>
                <a:sym typeface="Wingdings" pitchFamily="2" charset="2"/>
              </a:rPr>
              <a:t>   S = 110 kg</a:t>
            </a:r>
            <a:endParaRPr lang="en-US" sz="2000" dirty="0" smtClean="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10kg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90 </a:t>
            </a:r>
            <a:r>
              <a:rPr lang="en-US" sz="2000" dirty="0">
                <a:latin typeface="Cambria" pitchFamily="18" charset="0"/>
                <a:sym typeface="Wingdings" pitchFamily="2" charset="2"/>
              </a:rPr>
              <a:t>kg</a:t>
            </a:r>
            <a:endParaRPr lang="en-US" dirty="0">
              <a:latin typeface="Cambria" pitchFamily="18" charset="0"/>
            </a:endParaRPr>
          </a:p>
          <a:p>
            <a:pPr marL="0" indent="0">
              <a:buNone/>
            </a:pPr>
            <a:r>
              <a:rPr lang="en-US" dirty="0" smtClean="0">
                <a:latin typeface="Cambria" pitchFamily="18" charset="0"/>
              </a:rPr>
              <a:t>                                   </a:t>
            </a:r>
            <a:r>
              <a:rPr lang="en-US" sz="2000" dirty="0">
                <a:latin typeface="Cambria" pitchFamily="18" charset="0"/>
              </a:rPr>
              <a:t>A</a:t>
            </a:r>
            <a:r>
              <a:rPr lang="el-GR" sz="2000" dirty="0">
                <a:latin typeface="Cambria" pitchFamily="18" charset="0"/>
              </a:rPr>
              <a:t>ν </a:t>
            </a:r>
            <a:r>
              <a:rPr lang="en-US" sz="2000" dirty="0" err="1">
                <a:latin typeface="Cambria" pitchFamily="18" charset="0"/>
              </a:rPr>
              <a:t>rpi</a:t>
            </a:r>
            <a:r>
              <a:rPr lang="en-US" sz="2000" dirty="0">
                <a:latin typeface="Cambria" pitchFamily="18" charset="0"/>
              </a:rPr>
              <a:t> = </a:t>
            </a:r>
            <a:r>
              <a:rPr lang="en-US" sz="2000" dirty="0" smtClean="0">
                <a:latin typeface="Cambria" pitchFamily="18" charset="0"/>
              </a:rPr>
              <a:t>55kg </a:t>
            </a:r>
            <a:r>
              <a:rPr lang="en-US" sz="2000" dirty="0">
                <a:latin typeface="Cambria" pitchFamily="18" charset="0"/>
              </a:rPr>
              <a:t>---</a:t>
            </a:r>
            <a:r>
              <a:rPr lang="en-US" sz="2000" dirty="0">
                <a:latin typeface="Cambria" pitchFamily="18" charset="0"/>
                <a:sym typeface="Wingdings" pitchFamily="2" charset="2"/>
              </a:rPr>
              <a:t> S = </a:t>
            </a:r>
            <a:r>
              <a:rPr lang="en-US" sz="2000" dirty="0" smtClean="0">
                <a:latin typeface="Cambria" pitchFamily="18" charset="0"/>
                <a:sym typeface="Wingdings" pitchFamily="2" charset="2"/>
              </a:rPr>
              <a:t>0 </a:t>
            </a:r>
            <a:r>
              <a:rPr lang="en-US" sz="2000" dirty="0">
                <a:latin typeface="Cambria" pitchFamily="18" charset="0"/>
                <a:sym typeface="Wingdings" pitchFamily="2" charset="2"/>
              </a:rPr>
              <a:t>kg</a:t>
            </a:r>
            <a:endParaRPr lang="en-US" sz="2000" dirty="0">
              <a:latin typeface="Cambria" pitchFamily="18" charset="0"/>
            </a:endParaRPr>
          </a:p>
          <a:p>
            <a:pPr marL="0" indent="0">
              <a:buNone/>
            </a:pPr>
            <a:endParaRPr lang="en-US" dirty="0"/>
          </a:p>
          <a:p>
            <a:pPr marL="0" indent="0">
              <a:buNone/>
            </a:pPr>
            <a:r>
              <a:rPr lang="el-GR" sz="2400" dirty="0" smtClean="0"/>
              <a:t>     </a:t>
            </a:r>
            <a:r>
              <a:rPr lang="el-GR" sz="2400" dirty="0">
                <a:latin typeface="Cambria" pitchFamily="18" charset="0"/>
              </a:rPr>
              <a:t> 20</a:t>
            </a:r>
            <a:endParaRPr lang="el-GR" sz="2400" dirty="0" smtClean="0"/>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r>
              <a:rPr lang="el-GR" sz="2400" dirty="0" smtClean="0">
                <a:latin typeface="Cambria" pitchFamily="18" charset="0"/>
              </a:rPr>
              <a:t>     10</a:t>
            </a:r>
            <a:endParaRPr lang="en-US" sz="2400" dirty="0" smtClean="0">
              <a:latin typeface="Cambria" pitchFamily="18" charset="0"/>
            </a:endParaRPr>
          </a:p>
          <a:p>
            <a:pPr marL="0" indent="0">
              <a:buNone/>
            </a:pPr>
            <a:r>
              <a:rPr lang="en-US" sz="2000" dirty="0">
                <a:latin typeface="Cambria" pitchFamily="18" charset="0"/>
              </a:rPr>
              <a:t>	</a:t>
            </a:r>
            <a:r>
              <a:rPr lang="en-US" sz="2000" dirty="0" smtClean="0">
                <a:latin typeface="Cambria" pitchFamily="18" charset="0"/>
              </a:rPr>
              <a:t>				</a:t>
            </a:r>
          </a:p>
          <a:p>
            <a:pPr marL="0" indent="0">
              <a:buNone/>
            </a:pPr>
            <a:r>
              <a:rPr lang="en-US" sz="2000" dirty="0" smtClean="0">
                <a:latin typeface="Cambria" pitchFamily="18" charset="0"/>
              </a:rPr>
              <a:t>                                                                          </a:t>
            </a:r>
          </a:p>
          <a:p>
            <a:pPr marL="0" indent="0">
              <a:buNone/>
            </a:pPr>
            <a:r>
              <a:rPr lang="en-US" sz="2000" dirty="0" smtClean="0">
                <a:latin typeface="Cambria" pitchFamily="18" charset="0"/>
              </a:rPr>
              <a:t>			</a:t>
            </a:r>
            <a:r>
              <a:rPr lang="el-GR" sz="2000" dirty="0" smtClean="0">
                <a:latin typeface="Cambria" pitchFamily="18" charset="0"/>
              </a:rPr>
              <a:t>     70</a:t>
            </a:r>
            <a:r>
              <a:rPr lang="en-US" sz="2000" dirty="0" smtClean="0">
                <a:latin typeface="Cambria" pitchFamily="18" charset="0"/>
              </a:rPr>
              <a:t>     </a:t>
            </a:r>
            <a:r>
              <a:rPr lang="el-GR" sz="2000" dirty="0" smtClean="0">
                <a:latin typeface="Cambria" pitchFamily="18" charset="0"/>
              </a:rPr>
              <a:t>      </a:t>
            </a:r>
            <a:r>
              <a:rPr lang="en-US" sz="2000" dirty="0" smtClean="0">
                <a:latin typeface="Cambria" pitchFamily="18" charset="0"/>
              </a:rPr>
              <a:t>           90       </a:t>
            </a:r>
            <a:r>
              <a:rPr lang="el-GR" sz="2000" dirty="0" smtClean="0">
                <a:latin typeface="Cambria" pitchFamily="18" charset="0"/>
              </a:rPr>
              <a:t>    </a:t>
            </a:r>
            <a:r>
              <a:rPr lang="en-US" sz="2000" dirty="0" smtClean="0">
                <a:latin typeface="Cambria" pitchFamily="18" charset="0"/>
              </a:rPr>
              <a:t>   110   S=surplus product</a:t>
            </a:r>
          </a:p>
          <a:p>
            <a:pPr marL="0" indent="0">
              <a:buNone/>
            </a:pPr>
            <a:endParaRPr lang="el-GR" dirty="0"/>
          </a:p>
        </p:txBody>
      </p:sp>
      <p:cxnSp>
        <p:nvCxnSpPr>
          <p:cNvPr id="5" name="Ευθεία γραμμή σύνδεσης 4"/>
          <p:cNvCxnSpPr/>
          <p:nvPr/>
        </p:nvCxnSpPr>
        <p:spPr>
          <a:xfrm flipH="1">
            <a:off x="1259632" y="2060848"/>
            <a:ext cx="72008" cy="38164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259632" y="5805264"/>
            <a:ext cx="5688632"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1295636" y="2492896"/>
            <a:ext cx="4932548" cy="331236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Ευθεία γραμμή σύνδεσης 11"/>
          <p:cNvCxnSpPr/>
          <p:nvPr/>
        </p:nvCxnSpPr>
        <p:spPr>
          <a:xfrm flipH="1">
            <a:off x="1259632" y="5121188"/>
            <a:ext cx="3960440" cy="36004"/>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5220072" y="5139190"/>
            <a:ext cx="0" cy="68407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259632" y="4131078"/>
            <a:ext cx="2502278" cy="18002"/>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3707904" y="4131078"/>
            <a:ext cx="0" cy="1674186"/>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423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217024" cy="548680"/>
          </a:xfrm>
        </p:spPr>
        <p:txBody>
          <a:bodyPr>
            <a:normAutofit fontScale="90000"/>
          </a:bodyPr>
          <a:lstStyle/>
          <a:p>
            <a:r>
              <a:rPr lang="el-GR" sz="3100" b="1" dirty="0" smtClean="0">
                <a:solidFill>
                  <a:srgbClr val="FF0000"/>
                </a:solidFill>
                <a:latin typeface="Cambria" pitchFamily="18" charset="0"/>
              </a:rPr>
              <a:t>Πλεόνασμα (</a:t>
            </a:r>
            <a:r>
              <a:rPr lang="en-US" sz="3100" b="1" dirty="0" smtClean="0">
                <a:solidFill>
                  <a:srgbClr val="FF0000"/>
                </a:solidFill>
                <a:latin typeface="Cambria" pitchFamily="18" charset="0"/>
              </a:rPr>
              <a:t>surplus product) </a:t>
            </a:r>
            <a:r>
              <a:rPr lang="el-GR" sz="3100" b="1" dirty="0" smtClean="0">
                <a:solidFill>
                  <a:srgbClr val="FF0000"/>
                </a:solidFill>
                <a:latin typeface="Cambria" pitchFamily="18" charset="0"/>
              </a:rPr>
              <a:t>και σύγκρουση (</a:t>
            </a:r>
            <a:r>
              <a:rPr lang="en-US" sz="3100" b="1" dirty="0" smtClean="0">
                <a:solidFill>
                  <a:srgbClr val="FF0000"/>
                </a:solidFill>
                <a:latin typeface="Cambria" pitchFamily="18" charset="0"/>
              </a:rPr>
              <a:t>conflict)</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760640"/>
          </a:xfrm>
        </p:spPr>
        <p:txBody>
          <a:bodyPr>
            <a:normAutofit/>
          </a:bodyPr>
          <a:lstStyle/>
          <a:p>
            <a:pPr marL="0" indent="0">
              <a:buNone/>
            </a:pPr>
            <a:r>
              <a:rPr lang="en-US" dirty="0" smtClean="0"/>
              <a:t>      </a:t>
            </a:r>
            <a:r>
              <a:rPr lang="en-US" dirty="0" smtClean="0">
                <a:latin typeface="Cambria" pitchFamily="18" charset="0"/>
              </a:rPr>
              <a:t>S</a:t>
            </a:r>
            <a:endParaRPr lang="el-GR" dirty="0" smtClean="0">
              <a:latin typeface="Cambria" pitchFamily="18" charset="0"/>
            </a:endParaRPr>
          </a:p>
          <a:p>
            <a:pPr marL="0" indent="0">
              <a:buNone/>
            </a:pPr>
            <a:r>
              <a:rPr lang="en-US" dirty="0" smtClean="0"/>
              <a:t>                    </a:t>
            </a:r>
            <a:r>
              <a:rPr lang="el-GR" sz="2400" dirty="0" smtClean="0">
                <a:latin typeface="Cambria" pitchFamily="18" charset="0"/>
              </a:rPr>
              <a:t>Από </a:t>
            </a:r>
            <a:r>
              <a:rPr lang="en-US" sz="2400" dirty="0" smtClean="0">
                <a:latin typeface="Cambria" pitchFamily="18" charset="0"/>
              </a:rPr>
              <a:t>W=</a:t>
            </a:r>
            <a:r>
              <a:rPr lang="el-GR" sz="2400" dirty="0" smtClean="0">
                <a:latin typeface="Cambria" pitchFamily="18" charset="0"/>
              </a:rPr>
              <a:t>15 μέχρι</a:t>
            </a:r>
            <a:r>
              <a:rPr lang="en-US" sz="2400" dirty="0" smtClean="0">
                <a:latin typeface="Cambria" pitchFamily="18" charset="0"/>
              </a:rPr>
              <a:t> W=25</a:t>
            </a:r>
            <a:r>
              <a:rPr lang="el-GR" sz="2400" dirty="0" smtClean="0">
                <a:latin typeface="Cambria" pitchFamily="18" charset="0"/>
              </a:rPr>
              <a:t>, </a:t>
            </a:r>
            <a:r>
              <a:rPr lang="en-US" sz="2400" dirty="0" smtClean="0">
                <a:latin typeface="Cambria" pitchFamily="18" charset="0"/>
              </a:rPr>
              <a:t>W</a:t>
            </a:r>
            <a:r>
              <a:rPr lang="el-GR" sz="2400" dirty="0" smtClean="0">
                <a:latin typeface="Cambria" pitchFamily="18" charset="0"/>
              </a:rPr>
              <a:t> και</a:t>
            </a:r>
            <a:r>
              <a:rPr lang="en-US" sz="2400" dirty="0" smtClean="0">
                <a:latin typeface="Cambria" pitchFamily="18" charset="0"/>
              </a:rPr>
              <a:t> S</a:t>
            </a:r>
            <a:r>
              <a:rPr lang="el-GR" sz="2400" dirty="0" smtClean="0">
                <a:latin typeface="Cambria" pitchFamily="18" charset="0"/>
              </a:rPr>
              <a:t> αυξάνονται 		</a:t>
            </a:r>
            <a:r>
              <a:rPr lang="el-GR" sz="2400" dirty="0">
                <a:latin typeface="Cambria" pitchFamily="18" charset="0"/>
              </a:rPr>
              <a:t>	</a:t>
            </a:r>
            <a:r>
              <a:rPr lang="el-GR" sz="2400" dirty="0" smtClean="0">
                <a:latin typeface="Cambria" pitchFamily="18" charset="0"/>
              </a:rPr>
              <a:t>μαζί, αλλά έπειτα αύξηση του </a:t>
            </a:r>
            <a:r>
              <a:rPr lang="en-US" sz="2400" dirty="0" smtClean="0">
                <a:latin typeface="Cambria" pitchFamily="18" charset="0"/>
              </a:rPr>
              <a:t>W</a:t>
            </a:r>
            <a:r>
              <a:rPr lang="el-GR" sz="2400" dirty="0" smtClean="0">
                <a:latin typeface="Cambria" pitchFamily="18" charset="0"/>
              </a:rPr>
              <a:t>---&gt; μείωση του</a:t>
            </a:r>
            <a:r>
              <a:rPr lang="en-US" sz="2400" dirty="0" smtClean="0">
                <a:latin typeface="Cambria" pitchFamily="18" charset="0"/>
              </a:rPr>
              <a:t>  S</a:t>
            </a:r>
            <a:endParaRPr lang="el-GR" dirty="0">
              <a:latin typeface="Cambria" pitchFamily="18" charset="0"/>
            </a:endParaRPr>
          </a:p>
          <a:p>
            <a:pPr marL="0" indent="0">
              <a:buNone/>
            </a:pPr>
            <a:endParaRPr lang="en-US" dirty="0" smtClean="0"/>
          </a:p>
          <a:p>
            <a:pPr marL="0" indent="0">
              <a:buNone/>
            </a:pPr>
            <a:r>
              <a:rPr lang="el-GR" dirty="0" smtClean="0"/>
              <a:t>  </a:t>
            </a:r>
            <a:r>
              <a:rPr lang="el-GR" sz="2800" dirty="0" smtClean="0">
                <a:latin typeface="Cambria" pitchFamily="18" charset="0"/>
              </a:rPr>
              <a:t>45</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r>
              <a:rPr lang="en-US" sz="2800" dirty="0" smtClean="0">
                <a:latin typeface="Cambria" pitchFamily="18" charset="0"/>
              </a:rPr>
              <a:t>								</a:t>
            </a:r>
          </a:p>
          <a:p>
            <a:pPr marL="0" indent="0">
              <a:buNone/>
            </a:pPr>
            <a:r>
              <a:rPr lang="el-GR" sz="2800" dirty="0" smtClean="0">
                <a:latin typeface="Cambria" pitchFamily="18" charset="0"/>
              </a:rPr>
              <a:t>                    15             25                   50           70  </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W</a:t>
            </a:r>
            <a:endParaRPr lang="el-GR" sz="2800" dirty="0" smtClean="0">
              <a:latin typeface="Cambria" pitchFamily="18" charset="0"/>
            </a:endParaRPr>
          </a:p>
          <a:p>
            <a:pPr marL="0" indent="0">
              <a:buNone/>
            </a:pPr>
            <a:endParaRPr lang="el-GR" dirty="0"/>
          </a:p>
        </p:txBody>
      </p:sp>
      <p:cxnSp>
        <p:nvCxnSpPr>
          <p:cNvPr id="5" name="Ευθεία γραμμή σύνδεσης 4"/>
          <p:cNvCxnSpPr/>
          <p:nvPr/>
        </p:nvCxnSpPr>
        <p:spPr>
          <a:xfrm>
            <a:off x="1242703" y="1052736"/>
            <a:ext cx="0" cy="46085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1242703" y="5661248"/>
            <a:ext cx="626469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2062411" y="3193529"/>
            <a:ext cx="1512168" cy="246771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flipV="1">
            <a:off x="3574579" y="3222898"/>
            <a:ext cx="3024336" cy="2438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1187624" y="3215258"/>
            <a:ext cx="2376264"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563888" y="3295278"/>
            <a:ext cx="10691" cy="229359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1242703" y="4695775"/>
            <a:ext cx="4121385" cy="293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364088" y="4695775"/>
            <a:ext cx="0" cy="9361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73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600" b="1" dirty="0" smtClean="0">
                <a:solidFill>
                  <a:srgbClr val="FF0000"/>
                </a:solidFill>
                <a:latin typeface="Cambria" pitchFamily="18" charset="0"/>
              </a:rPr>
              <a:t>Πλεόνασμα και μεταβολή</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84976" cy="5760640"/>
          </a:xfrm>
        </p:spPr>
        <p:txBody>
          <a:bodyPr>
            <a:noAutofit/>
          </a:bodyPr>
          <a:lstStyle/>
          <a:p>
            <a:pPr marL="0" indent="0" algn="just">
              <a:buNone/>
            </a:pPr>
            <a:r>
              <a:rPr lang="el-GR" sz="2400" dirty="0" smtClean="0">
                <a:latin typeface="Cambria" pitchFamily="18" charset="0"/>
              </a:rPr>
              <a:t>Το </a:t>
            </a:r>
            <a:r>
              <a:rPr lang="el-GR" sz="2400" b="1" dirty="0" smtClean="0">
                <a:latin typeface="Cambria" pitchFamily="18" charset="0"/>
              </a:rPr>
              <a:t>Αναγκαίο Προϊόν </a:t>
            </a:r>
            <a:r>
              <a:rPr lang="el-GR" sz="2400" dirty="0" smtClean="0">
                <a:latin typeface="Cambria" pitchFamily="18" charset="0"/>
              </a:rPr>
              <a:t>χρησιμοποιείται για τη συντήρηση του οικονομικού συστήματος δηλαδή την αναπαραγωγή στην ίδια κλίμακα των απαιτούμενων εισροών (πρώτες ύλες και αποσβέσεις των κεφαλαιουχικών αγαθών = </a:t>
            </a:r>
            <a:r>
              <a:rPr lang="en-US" sz="2400" dirty="0" smtClean="0">
                <a:latin typeface="Cambria" pitchFamily="18" charset="0"/>
              </a:rPr>
              <a:t>C) </a:t>
            </a:r>
            <a:r>
              <a:rPr lang="el-GR" sz="2400" dirty="0" smtClean="0">
                <a:latin typeface="Cambria" pitchFamily="18" charset="0"/>
              </a:rPr>
              <a:t>και του βιοτικού επιπέδου των άμεσων παραγωγών (</a:t>
            </a:r>
            <a:r>
              <a:rPr lang="en-US" sz="2400" dirty="0" smtClean="0">
                <a:latin typeface="Cambria" pitchFamily="18" charset="0"/>
              </a:rPr>
              <a:t>W) </a:t>
            </a:r>
            <a:r>
              <a:rPr lang="el-GR" sz="2400" dirty="0" smtClean="0">
                <a:latin typeface="Cambria" pitchFamily="18" charset="0"/>
              </a:rPr>
              <a:t>ενώ το </a:t>
            </a:r>
            <a:r>
              <a:rPr lang="el-GR" sz="2400" b="1" dirty="0" smtClean="0">
                <a:latin typeface="Cambria" pitchFamily="18" charset="0"/>
              </a:rPr>
              <a:t>πλεόνασμα</a:t>
            </a:r>
            <a:r>
              <a:rPr lang="el-GR" sz="2400" dirty="0" smtClean="0">
                <a:latin typeface="Cambria" pitchFamily="18" charset="0"/>
              </a:rPr>
              <a:t> και η χρήση του μπορεί να είναι φορέας </a:t>
            </a:r>
            <a:r>
              <a:rPr lang="el-GR" sz="2400" b="1" dirty="0" smtClean="0">
                <a:latin typeface="Cambria" pitchFamily="18" charset="0"/>
              </a:rPr>
              <a:t>μεταβολής</a:t>
            </a:r>
            <a:r>
              <a:rPr lang="el-GR" sz="2400" dirty="0" smtClean="0">
                <a:latin typeface="Cambria" pitchFamily="18" charset="0"/>
              </a:rPr>
              <a:t> όταν αφιερώνεται στην επένδυση/συσσώρευση κεφαλαίου και στις υποδομές που βοηθούν στην αύξηση της παραγωγικότητας της εργασίας, αλλά και στη </a:t>
            </a:r>
            <a:r>
              <a:rPr lang="el-GR" sz="2400" b="1" dirty="0" smtClean="0">
                <a:latin typeface="Cambria" pitchFamily="18" charset="0"/>
              </a:rPr>
              <a:t>συντήρηση</a:t>
            </a:r>
            <a:r>
              <a:rPr lang="el-GR" sz="2400" dirty="0" smtClean="0">
                <a:latin typeface="Cambria" pitchFamily="18" charset="0"/>
              </a:rPr>
              <a:t> της καθεστηκυίας τάξης (σε μια ιεραρχική κοινωνία) όταν δαπανάται σε αγαθά πολυτελείας, στρατιωτικές δαπάνες και δαπάνες καταστολής, «πολιτιστικά» αγαθά, πολιτική και ιδεολογική επιρροή των κυρίαρχων κοινωνικών τάξεων.</a:t>
            </a:r>
            <a:endParaRPr lang="el-GR" sz="2400" dirty="0">
              <a:latin typeface="Cambria" pitchFamily="18" charset="0"/>
            </a:endParaRPr>
          </a:p>
        </p:txBody>
      </p:sp>
    </p:spTree>
    <p:extLst>
      <p:ext uri="{BB962C8B-B14F-4D97-AF65-F5344CB8AC3E}">
        <p14:creationId xmlns:p14="http://schemas.microsoft.com/office/powerpoint/2010/main" val="116266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a:bodyPr>
          <a:lstStyle/>
          <a:p>
            <a:r>
              <a:rPr lang="el-GR" sz="2800" b="1" dirty="0" smtClean="0">
                <a:solidFill>
                  <a:srgbClr val="FF0000"/>
                </a:solidFill>
                <a:latin typeface="Cambria" pitchFamily="18" charset="0"/>
              </a:rPr>
              <a:t>Καπιταλιστική Παραγωγή και Κέρδη</a:t>
            </a:r>
            <a:endParaRPr lang="el-GR" sz="28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856984" cy="6048672"/>
              </a:xfrm>
            </p:spPr>
            <p:txBody>
              <a:bodyPr>
                <a:normAutofit fontScale="92500" lnSpcReduction="10000"/>
              </a:bodyPr>
              <a:lstStyle/>
              <a:p>
                <a:pPr marL="0" indent="0">
                  <a:buNone/>
                </a:pPr>
                <a:r>
                  <a:rPr lang="el-GR" sz="2400" dirty="0" smtClean="0">
                    <a:latin typeface="Cambria" pitchFamily="18" charset="0"/>
                  </a:rPr>
                  <a:t>Στο επίπεδο της συνολικής οικονομίας σχεδόν πάντοτε υπάρχουν κέρδη (και πολύ σπάνια ζημιές). Γιατί συμβαίνει αυτό και τι καθορίζει το μέγεθος των κερδών;                                  </a:t>
                </a:r>
                <a:r>
                  <a:rPr lang="el-GR" sz="2400" dirty="0">
                    <a:latin typeface="Cambria" pitchFamily="18" charset="0"/>
                  </a:rPr>
                  <a:t>	</a:t>
                </a:r>
                <a:r>
                  <a:rPr lang="el-GR" sz="2400" dirty="0" smtClean="0">
                    <a:latin typeface="Cambria" pitchFamily="18" charset="0"/>
                  </a:rPr>
                  <a:t>						                    οριζόντια</a:t>
                </a:r>
              </a:p>
              <a:p>
                <a:pPr marL="0" indent="0">
                  <a:buNone/>
                </a:pPr>
                <a:r>
                  <a:rPr lang="el-GR" sz="2400" dirty="0">
                    <a:latin typeface="Cambria" pitchFamily="18" charset="0"/>
                  </a:rPr>
                  <a:t>Ποσοστό </a:t>
                </a:r>
                <a:r>
                  <a:rPr lang="el-GR" sz="2400" dirty="0" smtClean="0">
                    <a:latin typeface="Cambria" pitchFamily="18" charset="0"/>
                  </a:rPr>
                  <a:t>κέρδους</a:t>
                </a:r>
                <a:r>
                  <a:rPr lang="el-GR" sz="2400" dirty="0">
                    <a:latin typeface="Cambria" pitchFamily="18" charset="0"/>
                  </a:rPr>
                  <a:t>	</a:t>
                </a:r>
                <a:r>
                  <a:rPr lang="el-GR" sz="2400" dirty="0" smtClean="0">
                    <a:latin typeface="Cambria" pitchFamily="18" charset="0"/>
                  </a:rPr>
                  <a:t>		</a:t>
                </a:r>
                <a:r>
                  <a:rPr lang="el-GR" sz="2400" dirty="0">
                    <a:latin typeface="Cambria" pitchFamily="18" charset="0"/>
                  </a:rPr>
                  <a:t>κάθετη</a:t>
                </a:r>
              </a:p>
              <a:p>
                <a:pPr marL="0" indent="0">
                  <a:buNone/>
                </a:pPr>
                <a:r>
                  <a:rPr lang="el-GR" sz="2400" dirty="0" smtClean="0">
                    <a:latin typeface="Cambria" pitchFamily="18" charset="0"/>
                  </a:rPr>
                  <a:t>(έλεγχος πλεονάσματος                      </a:t>
                </a:r>
                <a:r>
                  <a:rPr lang="el-GR" sz="2400" dirty="0">
                    <a:latin typeface="Cambria" pitchFamily="18" charset="0"/>
                  </a:rPr>
                  <a:t>χρονική</a:t>
                </a:r>
              </a:p>
              <a:p>
                <a:pPr marL="0" indent="0">
                  <a:buNone/>
                </a:pPr>
                <a:r>
                  <a:rPr lang="el-GR" sz="2400" dirty="0" smtClean="0">
                    <a:latin typeface="Cambria" pitchFamily="18" charset="0"/>
                  </a:rPr>
                  <a:t>διαιώνιση </a:t>
                </a:r>
                <a:r>
                  <a:rPr lang="el-GR" sz="2400" dirty="0">
                    <a:latin typeface="Cambria" pitchFamily="18" charset="0"/>
                  </a:rPr>
                  <a:t>συστήματος)</a:t>
                </a:r>
              </a:p>
              <a:p>
                <a:pPr marL="0" indent="0">
                  <a:buNone/>
                </a:pPr>
                <a:r>
                  <a:rPr lang="el-GR" sz="2400" dirty="0" smtClean="0">
                    <a:latin typeface="Cambria" pitchFamily="18" charset="0"/>
                  </a:rPr>
                  <a:t>Βασικό εργαλείο της ανάλυσης του καπιταλισμού</a:t>
                </a:r>
              </a:p>
              <a:p>
                <a:pPr marL="457200" indent="-457200">
                  <a:buAutoNum type="arabicPeriod"/>
                </a:pPr>
                <a:r>
                  <a:rPr lang="el-GR" sz="2400" dirty="0" smtClean="0">
                    <a:latin typeface="Cambria" pitchFamily="18" charset="0"/>
                  </a:rPr>
                  <a:t>Κέρδος/Πλεόνασμα = Συνολικό Προϊόν – Αποσβέσεις και πρώτες ύλες – Μισθοί -</a:t>
                </a:r>
                <a:r>
                  <a:rPr lang="el-GR" sz="2400" dirty="0" smtClean="0">
                    <a:latin typeface="Cambria" pitchFamily="18" charset="0"/>
                    <a:sym typeface="Wingdings" pitchFamily="2" charset="2"/>
                  </a:rPr>
                  <a:t> Υπόλοιπο (</a:t>
                </a:r>
                <a:r>
                  <a:rPr lang="en-US" sz="2400" dirty="0" smtClean="0">
                    <a:latin typeface="Cambria" pitchFamily="18" charset="0"/>
                    <a:sym typeface="Wingdings" pitchFamily="2" charset="2"/>
                  </a:rPr>
                  <a:t>residual)</a:t>
                </a:r>
                <a:r>
                  <a:rPr lang="el-GR" sz="2400" dirty="0" smtClean="0">
                    <a:latin typeface="Cambria" pitchFamily="18" charset="0"/>
                    <a:sym typeface="Wingdings" pitchFamily="2" charset="2"/>
                  </a:rPr>
                  <a:t> και όχι «συνεισφορά» του κεφαλαίου.</a:t>
                </a:r>
              </a:p>
              <a:p>
                <a:pPr marL="457200" indent="-457200">
                  <a:buAutoNum type="arabicPeriod"/>
                </a:pPr>
                <a14:m>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𝑅</m:t>
                        </m:r>
                      </m:num>
                      <m:den>
                        <m:r>
                          <a:rPr lang="en-US" sz="2400" b="0" i="1" smtClean="0">
                            <a:latin typeface="Cambria Math"/>
                          </a:rPr>
                          <m:t>𝐾</m:t>
                        </m:r>
                      </m:den>
                    </m:f>
                  </m:oMath>
                </a14:m>
                <a:r>
                  <a:rPr lang="el-GR" sz="2400" dirty="0" smtClean="0">
                    <a:latin typeface="Cambria" pitchFamily="18" charset="0"/>
                  </a:rPr>
                  <a:t>,</a:t>
                </a:r>
                <a:r>
                  <a:rPr lang="en-US" sz="2400" dirty="0" smtClean="0">
                    <a:latin typeface="Cambria" pitchFamily="18" charset="0"/>
                  </a:rPr>
                  <a:t> </a:t>
                </a:r>
                <a:r>
                  <a:rPr lang="el-GR" sz="2400" dirty="0" smtClean="0">
                    <a:latin typeface="Cambria" pitchFamily="18" charset="0"/>
                  </a:rPr>
                  <a:t>ποσοστό κέρδους = Κέρδη/Κατεχόμενο κεφάλαιο</a:t>
                </a:r>
              </a:p>
              <a:p>
                <a:pPr marL="457200" indent="-457200">
                  <a:buAutoNum type="arabicPeriod"/>
                </a:pPr>
                <a:r>
                  <a:rPr lang="el-GR" sz="2400" dirty="0" smtClean="0">
                    <a:latin typeface="Cambria" pitchFamily="18" charset="0"/>
                  </a:rPr>
                  <a:t>Το ύψος του </a:t>
                </a:r>
                <a:r>
                  <a:rPr lang="en-US" sz="2400" dirty="0" smtClean="0">
                    <a:latin typeface="Cambria" pitchFamily="18" charset="0"/>
                  </a:rPr>
                  <a:t>r </a:t>
                </a:r>
                <a:r>
                  <a:rPr lang="el-GR" sz="2400" dirty="0" smtClean="0">
                    <a:latin typeface="Cambria" pitchFamily="18" charset="0"/>
                  </a:rPr>
                  <a:t>εξαρτάται από την έκβαση της σχέσης/διαμάχης της καπιταλιστικής τάξης με α) τους εργάτες β) το κράτος γ) τους προμηθευτές εισροών</a:t>
                </a:r>
              </a:p>
              <a:p>
                <a:pPr marL="457200" indent="-457200">
                  <a:buAutoNum type="arabicPeriod"/>
                </a:pPr>
                <a:r>
                  <a:rPr lang="el-GR" sz="2400" dirty="0" smtClean="0">
                    <a:latin typeface="Cambria" pitchFamily="18" charset="0"/>
                  </a:rPr>
                  <a:t>9 καθοριστικοί παράγοντες του ποσοστού κέρδους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856984" cy="6048672"/>
              </a:xfrm>
              <a:blipFill rotWithShape="1">
                <a:blip r:embed="rId2"/>
                <a:stretch>
                  <a:fillRect l="-826" t="-1210" r="-964"/>
                </a:stretch>
              </a:blipFill>
            </p:spPr>
            <p:txBody>
              <a:bodyPr/>
              <a:lstStyle/>
              <a:p>
                <a:r>
                  <a:rPr lang="el-GR">
                    <a:noFill/>
                  </a:rPr>
                  <a:t> </a:t>
                </a:r>
              </a:p>
            </p:txBody>
          </p:sp>
        </mc:Fallback>
      </mc:AlternateContent>
      <p:cxnSp>
        <p:nvCxnSpPr>
          <p:cNvPr id="7" name="Ευθύγραμμο βέλος σύνδεσης 6"/>
          <p:cNvCxnSpPr/>
          <p:nvPr/>
        </p:nvCxnSpPr>
        <p:spPr>
          <a:xfrm flipH="1">
            <a:off x="2843808" y="1844824"/>
            <a:ext cx="1462448" cy="1964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H="1" flipV="1">
            <a:off x="2862883" y="2361000"/>
            <a:ext cx="1791816" cy="2480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2915816" y="2182121"/>
            <a:ext cx="1584176" cy="554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3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400" b="1" dirty="0" smtClean="0">
                <a:solidFill>
                  <a:srgbClr val="FF0000"/>
                </a:solidFill>
                <a:latin typeface="Cambria" pitchFamily="18" charset="0"/>
              </a:rPr>
              <a:t>Κεφάλαιο και καπιταλιστικά κέρδη</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640960" cy="5976664"/>
          </a:xfrm>
        </p:spPr>
        <p:txBody>
          <a:bodyPr>
            <a:normAutofit fontScale="70000" lnSpcReduction="20000"/>
          </a:bodyPr>
          <a:lstStyle/>
          <a:p>
            <a:r>
              <a:rPr lang="el-GR" sz="2400" dirty="0" smtClean="0">
                <a:latin typeface="Cambria" pitchFamily="18" charset="0"/>
              </a:rPr>
              <a:t>Εμπορικά κέρδη (</a:t>
            </a:r>
            <a:r>
              <a:rPr lang="en-US" sz="2400" dirty="0" smtClean="0">
                <a:latin typeface="Cambria" pitchFamily="18" charset="0"/>
              </a:rPr>
              <a:t>buy low sell high)</a:t>
            </a:r>
          </a:p>
          <a:p>
            <a:r>
              <a:rPr lang="el-GR" sz="2400" dirty="0" smtClean="0">
                <a:latin typeface="Cambria" pitchFamily="18" charset="0"/>
              </a:rPr>
              <a:t>Καπιταλιστικά κέρδη (από διαδικασίες εργασίας/παραγωγής)</a:t>
            </a: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a:latin typeface="Cambria" pitchFamily="18" charset="0"/>
              </a:rPr>
              <a:t> </a:t>
            </a: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a:t>
            </a:r>
          </a:p>
          <a:p>
            <a:pPr marL="0" indent="0">
              <a:buNone/>
            </a:pPr>
            <a:r>
              <a:rPr lang="el-GR" sz="2400" dirty="0">
                <a:latin typeface="Cambria" pitchFamily="18" charset="0"/>
              </a:rPr>
              <a:t>	</a:t>
            </a: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smtClean="0">
                <a:latin typeface="Cambria" pitchFamily="18" charset="0"/>
              </a:rPr>
              <a:t>	Ανταλλαγή #1                                                                           Ανταλλαγή #2</a:t>
            </a:r>
          </a:p>
          <a:p>
            <a:pPr marL="0" indent="0">
              <a:buNone/>
            </a:pPr>
            <a:endParaRPr lang="el-GR" sz="2400" dirty="0">
              <a:latin typeface="Cambria" pitchFamily="18" charset="0"/>
            </a:endParaRP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smtClean="0">
                <a:latin typeface="Cambria" pitchFamily="18" charset="0"/>
              </a:rPr>
              <a:t>Η διαμόρφωση των τιμών εισροών (ιδίως της εργασίας) και εκροών εξηγούν τη (συστηματική) εμφάνιση του κέρδους = χρηματική αξία του πλεονάσματος.</a:t>
            </a:r>
          </a:p>
          <a:p>
            <a:pPr marL="0" indent="0">
              <a:buNone/>
            </a:pPr>
            <a:r>
              <a:rPr lang="el-GR" sz="2400" b="1" dirty="0" smtClean="0">
                <a:latin typeface="Cambria" pitchFamily="18" charset="0"/>
              </a:rPr>
              <a:t>«Κέρδη» = </a:t>
            </a:r>
            <a:r>
              <a:rPr lang="en-US" sz="2400" b="1" dirty="0" smtClean="0">
                <a:latin typeface="Cambria" pitchFamily="18" charset="0"/>
              </a:rPr>
              <a:t>property incomes = </a:t>
            </a:r>
            <a:r>
              <a:rPr lang="el-GR" sz="2400" b="1" dirty="0" smtClean="0">
                <a:latin typeface="Cambria" pitchFamily="18" charset="0"/>
              </a:rPr>
              <a:t>Κέρδη + τόκοι + πρόσοδοι + ½ εισόδημα αυτοαπασχολουμένων</a:t>
            </a:r>
            <a:endParaRPr lang="el-GR" sz="2400" b="1" dirty="0">
              <a:latin typeface="Cambria" pitchFamily="18" charset="0"/>
            </a:endParaRPr>
          </a:p>
        </p:txBody>
      </p:sp>
      <p:sp>
        <p:nvSpPr>
          <p:cNvPr id="4" name="Ορθογώνιο 3"/>
          <p:cNvSpPr/>
          <p:nvPr/>
        </p:nvSpPr>
        <p:spPr>
          <a:xfrm>
            <a:off x="395536"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Μ</a:t>
            </a:r>
            <a:r>
              <a:rPr lang="en-US" dirty="0" smtClean="0">
                <a:latin typeface="Cambria" pitchFamily="18" charset="0"/>
              </a:rPr>
              <a:t>=</a:t>
            </a:r>
            <a:r>
              <a:rPr lang="el-GR" dirty="0" smtClean="0">
                <a:latin typeface="Cambria" pitchFamily="18" charset="0"/>
              </a:rPr>
              <a:t>κεφάλαιο</a:t>
            </a:r>
            <a:endParaRPr lang="el-GR" dirty="0">
              <a:latin typeface="Cambria" pitchFamily="18" charset="0"/>
            </a:endParaRPr>
          </a:p>
        </p:txBody>
      </p:sp>
      <p:cxnSp>
        <p:nvCxnSpPr>
          <p:cNvPr id="6" name="Ευθύγραμμο βέλος σύνδεσης 5"/>
          <p:cNvCxnSpPr/>
          <p:nvPr/>
        </p:nvCxnSpPr>
        <p:spPr>
          <a:xfrm>
            <a:off x="1403648" y="357301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Ορθογώνιο 6"/>
          <p:cNvSpPr/>
          <p:nvPr/>
        </p:nvSpPr>
        <p:spPr>
          <a:xfrm>
            <a:off x="1907704" y="3140968"/>
            <a:ext cx="100811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latin typeface="Cambria" pitchFamily="18" charset="0"/>
              </a:rPr>
              <a:t>C</a:t>
            </a:r>
            <a:r>
              <a:rPr lang="el-GR" sz="1400" b="1" dirty="0" smtClean="0">
                <a:latin typeface="Cambria" pitchFamily="18" charset="0"/>
              </a:rPr>
              <a:t> </a:t>
            </a:r>
            <a:r>
              <a:rPr lang="en-US" sz="1400" b="1" dirty="0" smtClean="0">
                <a:latin typeface="Cambria" pitchFamily="18" charset="0"/>
              </a:rPr>
              <a:t>=</a:t>
            </a:r>
            <a:r>
              <a:rPr lang="el-GR" sz="1400" b="1" dirty="0" smtClean="0">
                <a:latin typeface="Cambria" pitchFamily="18" charset="0"/>
              </a:rPr>
              <a:t> εργασία και άλλες εισροές</a:t>
            </a:r>
            <a:endParaRPr lang="el-GR" sz="1400" b="1" dirty="0">
              <a:latin typeface="Cambria" pitchFamily="18" charset="0"/>
            </a:endParaRPr>
          </a:p>
        </p:txBody>
      </p:sp>
      <p:cxnSp>
        <p:nvCxnSpPr>
          <p:cNvPr id="8" name="Ευθύγραμμο βέλος σύνδεσης 7"/>
          <p:cNvCxnSpPr/>
          <p:nvPr/>
        </p:nvCxnSpPr>
        <p:spPr>
          <a:xfrm>
            <a:off x="2959646" y="3573016"/>
            <a:ext cx="60424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Ισοσκελές τρίγωνο 8"/>
          <p:cNvSpPr/>
          <p:nvPr/>
        </p:nvSpPr>
        <p:spPr>
          <a:xfrm>
            <a:off x="3563888" y="2348880"/>
            <a:ext cx="1656184" cy="2448272"/>
          </a:xfrm>
          <a:prstGeom prst="triangle">
            <a:avLst>
              <a:gd name="adj" fmla="val 52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smtClean="0">
                <a:latin typeface="Cambria" pitchFamily="18" charset="0"/>
              </a:rPr>
              <a:t>Παραγωγή </a:t>
            </a:r>
            <a:r>
              <a:rPr lang="el-GR" sz="1200" b="1" dirty="0" smtClean="0">
                <a:latin typeface="Cambria" pitchFamily="18" charset="0"/>
              </a:rPr>
              <a:t>(εντολή</a:t>
            </a:r>
            <a:r>
              <a:rPr lang="el-GR" sz="1200" dirty="0" smtClean="0">
                <a:latin typeface="Cambria" pitchFamily="18" charset="0"/>
              </a:rPr>
              <a:t>) </a:t>
            </a:r>
            <a:r>
              <a:rPr lang="el-GR" sz="1200" dirty="0" err="1" smtClean="0">
                <a:latin typeface="Cambria" pitchFamily="18" charset="0"/>
              </a:rPr>
              <a:t>εισροές&gt;εκροές</a:t>
            </a:r>
            <a:endParaRPr lang="el-GR" sz="1200" dirty="0">
              <a:latin typeface="Cambria" pitchFamily="18" charset="0"/>
            </a:endParaRPr>
          </a:p>
        </p:txBody>
      </p:sp>
      <p:cxnSp>
        <p:nvCxnSpPr>
          <p:cNvPr id="10" name="Ευθύγραμμο βέλος σύνδεσης 9"/>
          <p:cNvCxnSpPr/>
          <p:nvPr/>
        </p:nvCxnSpPr>
        <p:spPr>
          <a:xfrm>
            <a:off x="5220072" y="3573016"/>
            <a:ext cx="792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6012160" y="2924944"/>
            <a:ext cx="1008112"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Cambria" pitchFamily="18" charset="0"/>
              </a:rPr>
              <a:t>Εκροές</a:t>
            </a:r>
          </a:p>
          <a:p>
            <a:pPr algn="ctr"/>
            <a:r>
              <a:rPr lang="el-GR" dirty="0" smtClean="0">
                <a:latin typeface="Cambria" pitchFamily="18" charset="0"/>
              </a:rPr>
              <a:t>(</a:t>
            </a:r>
            <a:r>
              <a:rPr lang="en-US" dirty="0" smtClean="0">
                <a:latin typeface="Cambria" pitchFamily="18" charset="0"/>
              </a:rPr>
              <a:t>C’)</a:t>
            </a:r>
            <a:endParaRPr lang="el-GR" dirty="0">
              <a:latin typeface="Cambria" pitchFamily="18" charset="0"/>
            </a:endParaRPr>
          </a:p>
        </p:txBody>
      </p:sp>
      <p:cxnSp>
        <p:nvCxnSpPr>
          <p:cNvPr id="15" name="Ευθύγραμμο βέλος σύνδεσης 14"/>
          <p:cNvCxnSpPr/>
          <p:nvPr/>
        </p:nvCxnSpPr>
        <p:spPr>
          <a:xfrm>
            <a:off x="7020272" y="3562083"/>
            <a:ext cx="576064" cy="1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596336" y="2924944"/>
            <a:ext cx="8640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 = M +R</a:t>
            </a:r>
            <a:endParaRPr lang="el-GR" dirty="0">
              <a:latin typeface="Cambria" pitchFamily="18" charset="0"/>
            </a:endParaRPr>
          </a:p>
        </p:txBody>
      </p:sp>
      <p:cxnSp>
        <p:nvCxnSpPr>
          <p:cNvPr id="23" name="Ευθεία γραμμή σύνδεσης 22"/>
          <p:cNvCxnSpPr/>
          <p:nvPr/>
        </p:nvCxnSpPr>
        <p:spPr>
          <a:xfrm>
            <a:off x="8028384" y="4509120"/>
            <a:ext cx="0" cy="11521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flipV="1">
            <a:off x="755576" y="5553236"/>
            <a:ext cx="7255618" cy="8947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755576" y="4041068"/>
            <a:ext cx="0" cy="1512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1619672" y="3562083"/>
            <a:ext cx="36004"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32"/>
          <p:cNvCxnSpPr/>
          <p:nvPr/>
        </p:nvCxnSpPr>
        <p:spPr>
          <a:xfrm>
            <a:off x="7229325" y="3562083"/>
            <a:ext cx="0" cy="1091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16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3200" b="1" dirty="0" smtClean="0">
                <a:solidFill>
                  <a:srgbClr val="FF0000"/>
                </a:solidFill>
                <a:latin typeface="Cambria" pitchFamily="18" charset="0"/>
              </a:rPr>
              <a:t>Υπολογίζοντας το ποσοστό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836712"/>
                <a:ext cx="8640960" cy="5832648"/>
              </a:xfrm>
            </p:spPr>
            <p:txBody>
              <a:bodyPr>
                <a:noAutofit/>
              </a:bodyPr>
              <a:lstStyle/>
              <a:p>
                <a:pPr marL="0" indent="0" algn="just">
                  <a:buNone/>
                </a:pPr>
                <a14:m>
                  <m:oMath xmlns:m="http://schemas.openxmlformats.org/officeDocument/2006/math">
                    <m:r>
                      <a:rPr lang="en-US" sz="3600" b="0" i="1" smtClean="0">
                        <a:latin typeface="Cambria Math"/>
                      </a:rPr>
                      <m:t>𝑟</m:t>
                    </m:r>
                    <m:r>
                      <a:rPr lang="en-US" sz="3600" b="0" i="1" smtClean="0">
                        <a:latin typeface="Cambria Math"/>
                      </a:rPr>
                      <m:t>=</m:t>
                    </m:r>
                    <m:f>
                      <m:fPr>
                        <m:ctrlPr>
                          <a:rPr lang="en-US" sz="3600" b="0" i="1" smtClean="0">
                            <a:latin typeface="Cambria Math"/>
                          </a:rPr>
                        </m:ctrlPr>
                      </m:fPr>
                      <m:num>
                        <m:r>
                          <a:rPr lang="en-US" sz="3600" b="0" i="1" smtClean="0">
                            <a:latin typeface="Cambria Math"/>
                          </a:rPr>
                          <m:t>𝑅</m:t>
                        </m:r>
                      </m:num>
                      <m:den>
                        <m:r>
                          <a:rPr lang="en-US" sz="3600" b="0" i="1" smtClean="0">
                            <a:latin typeface="Cambria Math"/>
                          </a:rPr>
                          <m:t>𝐾</m:t>
                        </m:r>
                      </m:den>
                    </m:f>
                  </m:oMath>
                </a14:m>
                <a:r>
                  <a:rPr lang="en-US" sz="3600" dirty="0" smtClean="0"/>
                  <a:t>, </a:t>
                </a:r>
                <a:r>
                  <a:rPr lang="el-GR" sz="2400" dirty="0" smtClean="0">
                    <a:latin typeface="Cambria" pitchFamily="18" charset="0"/>
                  </a:rPr>
                  <a:t>δείκτης του βαθμού επιτυχίας του κεφαλαίου/επιχείρησης, κλάδου, συνολικής οικονομίας</a:t>
                </a:r>
              </a:p>
              <a:p>
                <a:pPr marL="0" indent="0" algn="just">
                  <a:buNone/>
                </a:pPr>
                <a:r>
                  <a:rPr lang="en-US" sz="2400" dirty="0" smtClean="0">
                    <a:latin typeface="Cambria" pitchFamily="18" charset="0"/>
                  </a:rPr>
                  <a:t>R &lt;-----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μερίσματα, τόκοι, ενοίκια (πρόσοδοι γης), παρακρατηθέντα / αδιανέμητα κέρδη = </a:t>
                </a:r>
                <a:r>
                  <a:rPr lang="en-US" sz="2400" dirty="0" smtClean="0">
                    <a:latin typeface="Cambria" pitchFamily="18" charset="0"/>
                    <a:sym typeface="Wingdings" pitchFamily="2" charset="2"/>
                  </a:rPr>
                  <a:t>property incomes</a:t>
                </a:r>
                <a:endParaRPr lang="el-GR" sz="2400" dirty="0" smtClean="0">
                  <a:latin typeface="Cambria" pitchFamily="18" charset="0"/>
                  <a:sym typeface="Wingdings" pitchFamily="2" charset="2"/>
                </a:endParaRP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S - M, </a:t>
                </a:r>
                <a:r>
                  <a:rPr lang="el-GR" sz="2400" dirty="0" smtClean="0">
                    <a:latin typeface="Cambria" pitchFamily="18" charset="0"/>
                    <a:sym typeface="Wingdings" pitchFamily="2" charset="2"/>
                  </a:rPr>
                  <a:t>όπου</a:t>
                </a:r>
                <a:r>
                  <a:rPr lang="en-US" sz="2400" dirty="0" smtClean="0">
                    <a:latin typeface="Cambria" pitchFamily="18" charset="0"/>
                    <a:sym typeface="Wingdings" pitchFamily="2" charset="2"/>
                  </a:rPr>
                  <a:t> </a:t>
                </a:r>
              </a:p>
              <a:p>
                <a:pPr marL="0" indent="0" algn="just">
                  <a:buNone/>
                </a:pPr>
                <a:r>
                  <a:rPr lang="en-US" sz="2400" dirty="0" smtClean="0">
                    <a:latin typeface="Cambria" pitchFamily="18" charset="0"/>
                    <a:sym typeface="Wingdings" pitchFamily="2" charset="2"/>
                  </a:rPr>
                  <a:t>Y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χρηματική αξία του καθαρού προϊόντος/εκροής</a:t>
                </a:r>
              </a:p>
              <a:p>
                <a:pPr marL="0" indent="0" algn="just">
                  <a:buNone/>
                </a:pPr>
                <a:r>
                  <a:rPr lang="en-US" sz="2400" dirty="0" smtClean="0">
                    <a:latin typeface="Cambria" pitchFamily="18" charset="0"/>
                    <a:sym typeface="Wingdings" pitchFamily="2" charset="2"/>
                  </a:rPr>
                  <a:t>S</a:t>
                </a:r>
                <a:r>
                  <a:rPr lang="el-GR" sz="2400" dirty="0" smtClean="0">
                    <a:latin typeface="Cambria" pitchFamily="18" charset="0"/>
                    <a:sym typeface="Wingdings" pitchFamily="2" charset="2"/>
                  </a:rPr>
                  <a:t> = χρηματική αξία του συνολικού προϊόντος</a:t>
                </a:r>
              </a:p>
              <a:p>
                <a:pPr marL="0" indent="0" algn="just">
                  <a:buNone/>
                </a:pPr>
                <a:r>
                  <a:rPr lang="en-US" sz="2400" dirty="0" smtClean="0">
                    <a:latin typeface="Cambria" pitchFamily="18" charset="0"/>
                    <a:sym typeface="Wingdings" pitchFamily="2" charset="2"/>
                  </a:rPr>
                  <a:t>M</a:t>
                </a:r>
                <a:r>
                  <a:rPr lang="el-GR" sz="2400" dirty="0" smtClean="0">
                    <a:latin typeface="Cambria" pitchFamily="18" charset="0"/>
                    <a:sym typeface="Wingdings" pitchFamily="2" charset="2"/>
                  </a:rPr>
                  <a:t> = κόστος των χρησιμοποιηθέντων υλικών και κεφαλαιουχικών αγαθών (αποσβέσεων)- «ενδιάμεσα αγαθά».</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W+R, </a:t>
                </a:r>
                <a:r>
                  <a:rPr lang="el-GR" sz="2400" dirty="0" smtClean="0">
                    <a:latin typeface="Cambria" pitchFamily="18" charset="0"/>
                    <a:sym typeface="Wingdings" pitchFamily="2" charset="2"/>
                  </a:rPr>
                  <a:t> όπου </a:t>
                </a:r>
                <a:r>
                  <a:rPr lang="en-US" sz="2400" dirty="0" smtClean="0">
                    <a:latin typeface="Cambria" pitchFamily="18" charset="0"/>
                    <a:sym typeface="Wingdings" pitchFamily="2" charset="2"/>
                  </a:rPr>
                  <a:t>W= </a:t>
                </a:r>
                <a:r>
                  <a:rPr lang="el-GR" sz="2400" dirty="0" smtClean="0">
                    <a:latin typeface="Cambria" pitchFamily="18" charset="0"/>
                    <a:sym typeface="Wingdings" pitchFamily="2" charset="2"/>
                  </a:rPr>
                  <a:t>μισθοί</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a:t>
                </a:r>
                <a:r>
                  <a:rPr lang="en-US" sz="2400" dirty="0" smtClean="0">
                    <a:latin typeface="Cambria" pitchFamily="18" charset="0"/>
                    <a:sym typeface="Wingdings" pitchFamily="2" charset="2"/>
                  </a:rPr>
                  <a:t>R = </a:t>
                </a:r>
                <a:r>
                  <a:rPr lang="el-GR" sz="2400" dirty="0" smtClean="0">
                    <a:latin typeface="Cambria" pitchFamily="18" charset="0"/>
                    <a:sym typeface="Wingdings" pitchFamily="2" charset="2"/>
                  </a:rPr>
                  <a:t>«κέρδη» και </a:t>
                </a:r>
                <a:endParaRPr lang="en-US" sz="2400" b="0" i="1" dirty="0" smtClean="0">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sz="2400" b="0" i="1" smtClean="0">
                          <a:latin typeface="Cambria Math"/>
                          <a:sym typeface="Wingdings" pitchFamily="2" charset="2"/>
                        </a:rPr>
                        <m:t>𝑟</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m:rPr>
                              <m:sty m:val="p"/>
                            </m:rPr>
                            <a:rPr lang="el-GR" sz="2400" b="0" i="0" smtClean="0">
                              <a:latin typeface="Cambria Math"/>
                              <a:sym typeface="Wingdings" pitchFamily="2" charset="2"/>
                            </a:rPr>
                            <m:t>Υ</m:t>
                          </m:r>
                          <m:r>
                            <a:rPr lang="el-GR" sz="2400" b="0" i="0" smtClean="0">
                              <a:latin typeface="Cambria Math"/>
                              <a:sym typeface="Wingdings" pitchFamily="2" charset="2"/>
                            </a:rPr>
                            <m:t>−</m:t>
                          </m:r>
                          <m:r>
                            <a:rPr lang="en-US" sz="2400" b="0" i="1" smtClean="0">
                              <a:latin typeface="Cambria Math"/>
                              <a:sym typeface="Wingdings" pitchFamily="2" charset="2"/>
                            </a:rPr>
                            <m:t>𝑊</m:t>
                          </m:r>
                        </m:num>
                        <m:den>
                          <m:r>
                            <a:rPr lang="en-US" sz="2400" b="0" i="1" smtClean="0">
                              <a:latin typeface="Cambria Math"/>
                              <a:sym typeface="Wingdings" pitchFamily="2" charset="2"/>
                            </a:rPr>
                            <m:t>𝐾</m:t>
                          </m:r>
                        </m:den>
                      </m:f>
                    </m:oMath>
                  </m:oMathPara>
                </a14:m>
                <a:endParaRPr lang="en-US" sz="2400" b="0" dirty="0" smtClean="0">
                  <a:latin typeface="Cambria" pitchFamily="18" charset="0"/>
                  <a:sym typeface="Wingdings" pitchFamily="2" charset="2"/>
                </a:endParaRPr>
              </a:p>
              <a:p>
                <a:pPr marL="0" indent="0">
                  <a:buNone/>
                </a:pPr>
                <a:endParaRPr lang="el-GR" sz="20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836712"/>
                <a:ext cx="8640960" cy="5832648"/>
              </a:xfrm>
              <a:blipFill rotWithShape="1">
                <a:blip r:embed="rId2"/>
                <a:stretch>
                  <a:fillRect l="-1058" r="-1058"/>
                </a:stretch>
              </a:blipFill>
            </p:spPr>
            <p:txBody>
              <a:bodyPr/>
              <a:lstStyle/>
              <a:p>
                <a:r>
                  <a:rPr lang="el-GR">
                    <a:noFill/>
                  </a:rPr>
                  <a:t> </a:t>
                </a:r>
              </a:p>
            </p:txBody>
          </p:sp>
        </mc:Fallback>
      </mc:AlternateContent>
    </p:spTree>
    <p:extLst>
      <p:ext uri="{BB962C8B-B14F-4D97-AF65-F5344CB8AC3E}">
        <p14:creationId xmlns:p14="http://schemas.microsoft.com/office/powerpoint/2010/main" val="91547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l-GR" sz="3200" b="1" dirty="0" smtClean="0">
                <a:solidFill>
                  <a:srgbClr val="FF0000"/>
                </a:solidFill>
                <a:latin typeface="Cambria" pitchFamily="18" charset="0"/>
              </a:rPr>
              <a:t>Το ποσοστό κέρδους ανά ώρα εργασίας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568952" cy="5688632"/>
              </a:xfrm>
            </p:spPr>
            <p:txBody>
              <a:bodyPr/>
              <a:lstStyle/>
              <a:p>
                <a:pPr marL="0" indent="0">
                  <a:buNone/>
                </a:pPr>
                <a:r>
                  <a:rPr lang="en-US" sz="3600" dirty="0" smtClean="0"/>
                  <a:t>r=</a:t>
                </a:r>
                <a14:m>
                  <m:oMath xmlns:m="http://schemas.openxmlformats.org/officeDocument/2006/math">
                    <m:f>
                      <m:fPr>
                        <m:ctrlPr>
                          <a:rPr lang="el-GR" sz="3600" i="1" smtClean="0">
                            <a:latin typeface="Cambria Math"/>
                          </a:rPr>
                        </m:ctrlPr>
                      </m:fPr>
                      <m:num>
                        <m:r>
                          <a:rPr lang="en-US" sz="3600" b="0" i="1" smtClean="0">
                            <a:latin typeface="Cambria Math"/>
                          </a:rPr>
                          <m:t>𝑌</m:t>
                        </m:r>
                        <m:r>
                          <a:rPr lang="en-US" sz="3600" b="0" i="1" smtClean="0">
                            <a:latin typeface="Cambria Math"/>
                          </a:rPr>
                          <m:t>−</m:t>
                        </m:r>
                        <m:r>
                          <a:rPr lang="en-US" sz="3600" b="0" i="1" smtClean="0">
                            <a:latin typeface="Cambria Math"/>
                          </a:rPr>
                          <m:t>𝑊</m:t>
                        </m:r>
                      </m:num>
                      <m:den>
                        <m:r>
                          <a:rPr lang="en-US" sz="3600" b="0" i="1" smtClean="0">
                            <a:latin typeface="Cambria Math"/>
                          </a:rPr>
                          <m:t>𝐾</m:t>
                        </m:r>
                      </m:den>
                    </m:f>
                    <m:r>
                      <a:rPr lang="en-US" sz="3600" b="0" i="1" smtClean="0">
                        <a:latin typeface="Cambria Math"/>
                      </a:rPr>
                      <m:t>=</m:t>
                    </m:r>
                    <m:box>
                      <m:boxPr>
                        <m:ctrlPr>
                          <a:rPr lang="en-US" sz="3600" b="0" i="1" smtClean="0">
                            <a:latin typeface="Cambria Math"/>
                          </a:rPr>
                        </m:ctrlPr>
                      </m:boxPr>
                      <m:e>
                        <m:argPr>
                          <m:argSz m:val="-1"/>
                        </m:argPr>
                        <m:f>
                          <m:fPr>
                            <m:ctrlPr>
                              <a:rPr lang="en-US" sz="3600" b="0" i="1" smtClean="0">
                                <a:latin typeface="Cambria Math"/>
                              </a:rPr>
                            </m:ctrlPr>
                          </m:fPr>
                          <m:num>
                            <m:f>
                              <m:fPr>
                                <m:ctrlPr>
                                  <a:rPr lang="en-US" sz="3600" b="0" i="1" smtClean="0">
                                    <a:latin typeface="Cambria Math"/>
                                  </a:rPr>
                                </m:ctrlPr>
                              </m:fPr>
                              <m:num>
                                <m:r>
                                  <a:rPr lang="en-US" sz="3600" b="0" i="1" smtClean="0">
                                    <a:latin typeface="Cambria Math"/>
                                  </a:rPr>
                                  <m:t>𝑌</m:t>
                                </m:r>
                              </m:num>
                              <m:den>
                                <m:r>
                                  <a:rPr lang="en-US" sz="3600" b="0" i="1" smtClean="0">
                                    <a:latin typeface="Cambria Math"/>
                                  </a:rPr>
                                  <m:t>𝑁</m:t>
                                </m:r>
                              </m:den>
                            </m:f>
                            <m:r>
                              <a:rPr lang="en-US" sz="3600" b="0" i="1" smtClean="0">
                                <a:latin typeface="Cambria Math"/>
                              </a:rPr>
                              <m:t>−</m:t>
                            </m:r>
                            <m:f>
                              <m:fPr>
                                <m:ctrlPr>
                                  <a:rPr lang="en-US" sz="3600" b="0" i="1" smtClean="0">
                                    <a:latin typeface="Cambria Math"/>
                                  </a:rPr>
                                </m:ctrlPr>
                              </m:fPr>
                              <m:num>
                                <m:r>
                                  <a:rPr lang="en-US" sz="3600" b="0" i="1" smtClean="0">
                                    <a:latin typeface="Cambria Math"/>
                                  </a:rPr>
                                  <m:t>𝑊</m:t>
                                </m:r>
                              </m:num>
                              <m:den>
                                <m:r>
                                  <a:rPr lang="en-US" sz="3600" b="0" i="1" smtClean="0">
                                    <a:latin typeface="Cambria Math"/>
                                  </a:rPr>
                                  <m:t>𝑁</m:t>
                                </m:r>
                              </m:den>
                            </m:f>
                          </m:num>
                          <m:den>
                            <m:f>
                              <m:fPr>
                                <m:ctrlPr>
                                  <a:rPr lang="en-US" sz="3600" b="0" i="1" smtClean="0">
                                    <a:latin typeface="Cambria Math"/>
                                  </a:rPr>
                                </m:ctrlPr>
                              </m:fPr>
                              <m:num>
                                <m:r>
                                  <a:rPr lang="en-US" sz="3600" b="0" i="1" smtClean="0">
                                    <a:latin typeface="Cambria Math"/>
                                  </a:rPr>
                                  <m:t>𝐾</m:t>
                                </m:r>
                              </m:num>
                              <m:den>
                                <m:r>
                                  <a:rPr lang="en-US" sz="3600" b="0" i="1" smtClean="0">
                                    <a:latin typeface="Cambria Math"/>
                                  </a:rPr>
                                  <m:t>𝑁</m:t>
                                </m:r>
                              </m:den>
                            </m:f>
                          </m:den>
                        </m:f>
                        <m:r>
                          <a:rPr lang="en-US" sz="3600" b="0" i="1" smtClean="0">
                            <a:latin typeface="Cambria Math"/>
                          </a:rPr>
                          <m:t>=</m:t>
                        </m:r>
                        <m:f>
                          <m:fPr>
                            <m:ctrlPr>
                              <a:rPr lang="en-US" sz="3600" b="0" i="1" smtClean="0">
                                <a:latin typeface="Cambria Math"/>
                              </a:rPr>
                            </m:ctrlPr>
                          </m:fPr>
                          <m:num>
                            <m:r>
                              <a:rPr lang="en-US" sz="3600" b="0" i="1" smtClean="0">
                                <a:latin typeface="Cambria Math"/>
                              </a:rPr>
                              <m:t>𝑦</m:t>
                            </m:r>
                            <m:r>
                              <a:rPr lang="en-US" sz="3600" b="0" i="1" smtClean="0">
                                <a:latin typeface="Cambria Math"/>
                              </a:rPr>
                              <m:t>−</m:t>
                            </m:r>
                            <m:r>
                              <a:rPr lang="en-US" sz="3600" b="0" i="1" smtClean="0">
                                <a:latin typeface="Cambria Math"/>
                              </a:rPr>
                              <m:t>𝑤</m:t>
                            </m:r>
                          </m:num>
                          <m:den>
                            <m:r>
                              <a:rPr lang="en-US" sz="3600" b="0" i="1" smtClean="0">
                                <a:latin typeface="Cambria Math"/>
                              </a:rPr>
                              <m:t>𝑘</m:t>
                            </m:r>
                          </m:den>
                        </m:f>
                      </m:e>
                    </m:box>
                  </m:oMath>
                </a14:m>
                <a:r>
                  <a:rPr lang="el-GR" b="0" dirty="0" smtClean="0"/>
                  <a:t> όπου</a:t>
                </a:r>
              </a:p>
              <a:p>
                <a:pPr marL="0" indent="0" algn="just">
                  <a:buNone/>
                </a:pPr>
                <a:r>
                  <a:rPr lang="el-GR" dirty="0" smtClean="0">
                    <a:latin typeface="Cambria" pitchFamily="18" charset="0"/>
                  </a:rPr>
                  <a:t>Ν = ώρες εργασίας, </a:t>
                </a:r>
                <a:r>
                  <a:rPr lang="en-US" dirty="0" smtClean="0">
                    <a:latin typeface="Cambria" pitchFamily="18" charset="0"/>
                  </a:rPr>
                  <a:t>y=</a:t>
                </a:r>
                <a:r>
                  <a:rPr lang="el-GR" dirty="0" smtClean="0">
                    <a:latin typeface="Cambria" pitchFamily="18" charset="0"/>
                  </a:rPr>
                  <a:t>αξία καθαρού προϊόντος ανά ώρα εργασίας, </a:t>
                </a:r>
                <a:r>
                  <a:rPr lang="en-US" dirty="0" smtClean="0">
                    <a:latin typeface="Cambria" pitchFamily="18" charset="0"/>
                  </a:rPr>
                  <a:t>w</a:t>
                </a:r>
                <a:r>
                  <a:rPr lang="el-GR" dirty="0" smtClean="0">
                    <a:latin typeface="Cambria" pitchFamily="18" charset="0"/>
                  </a:rPr>
                  <a:t>=ωρομίσθιο, </a:t>
                </a:r>
                <a:r>
                  <a:rPr lang="en-US" dirty="0" smtClean="0">
                    <a:latin typeface="Cambria" pitchFamily="18" charset="0"/>
                  </a:rPr>
                  <a:t>k</a:t>
                </a:r>
                <a:r>
                  <a:rPr lang="el-GR" dirty="0" smtClean="0">
                    <a:latin typeface="Cambria" pitchFamily="18" charset="0"/>
                  </a:rPr>
                  <a:t>= αξία κεφαλαίου ανά ώρα εργασίας</a:t>
                </a:r>
              </a:p>
              <a:p>
                <a:pPr marL="0" indent="0" algn="just">
                  <a:buNone/>
                </a:pPr>
                <a:r>
                  <a:rPr lang="en-US" dirty="0" smtClean="0">
                    <a:latin typeface="Cambria" pitchFamily="18" charset="0"/>
                  </a:rPr>
                  <a:t>y-w = </a:t>
                </a:r>
                <a:r>
                  <a:rPr lang="el-GR" dirty="0" smtClean="0">
                    <a:latin typeface="Cambria" pitchFamily="18" charset="0"/>
                  </a:rPr>
                  <a:t>κέρδος ανά ώρα εργασίας</a:t>
                </a:r>
              </a:p>
              <a:p>
                <a:pPr marL="0" indent="0" algn="just">
                  <a:buNone/>
                </a:pPr>
                <a:r>
                  <a:rPr lang="en-US" dirty="0" smtClean="0">
                    <a:latin typeface="Cambria" pitchFamily="18" charset="0"/>
                  </a:rPr>
                  <a:t>y&gt;w </a:t>
                </a:r>
                <a:r>
                  <a:rPr lang="el-GR" dirty="0" smtClean="0">
                    <a:latin typeface="Cambria" pitchFamily="18" charset="0"/>
                  </a:rPr>
                  <a:t>συστηματικά και μόνιμα. Οι εργάτες πληρώνονται λιγότερο από την αξία του καθαρού προϊόντος που παράγουν ----</a:t>
                </a:r>
                <a:r>
                  <a:rPr lang="el-GR" dirty="0" smtClean="0">
                    <a:latin typeface="Cambria" pitchFamily="18" charset="0"/>
                    <a:sym typeface="Wingdings" pitchFamily="2" charset="2"/>
                  </a:rPr>
                  <a:t> γίνονται δηλαδή αντικείμενο «εκμετάλλευσης».</a:t>
                </a:r>
                <a:endParaRPr lang="el-GR" dirty="0" smtClean="0">
                  <a:latin typeface="Cambria" pitchFamily="18" charset="0"/>
                </a:endParaRPr>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dirty="0" smtClean="0"/>
              </a:p>
              <a:p>
                <a:pPr marL="0" indent="0">
                  <a:buNone/>
                </a:pPr>
                <a:endParaRPr lang="el-GR" b="0" dirty="0"/>
              </a:p>
              <a:p>
                <a:pPr marL="0" indent="0">
                  <a:buNone/>
                </a:pPr>
                <a:endParaRPr lang="el-GR"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568952" cy="5688632"/>
              </a:xfrm>
              <a:blipFill rotWithShape="1">
                <a:blip r:embed="rId2"/>
                <a:stretch>
                  <a:fillRect l="-2134" r="-1849"/>
                </a:stretch>
              </a:blipFill>
            </p:spPr>
            <p:txBody>
              <a:bodyPr/>
              <a:lstStyle/>
              <a:p>
                <a:r>
                  <a:rPr lang="el-GR">
                    <a:noFill/>
                  </a:rPr>
                  <a:t> </a:t>
                </a:r>
              </a:p>
            </p:txBody>
          </p:sp>
        </mc:Fallback>
      </mc:AlternateContent>
    </p:spTree>
    <p:extLst>
      <p:ext uri="{BB962C8B-B14F-4D97-AF65-F5344CB8AC3E}">
        <p14:creationId xmlns:p14="http://schemas.microsoft.com/office/powerpoint/2010/main" val="209070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520" y="0"/>
            <a:ext cx="9505056" cy="620688"/>
          </a:xfrm>
        </p:spPr>
        <p:txBody>
          <a:bodyPr>
            <a:noAutofit/>
          </a:bodyPr>
          <a:lstStyle/>
          <a:p>
            <a:r>
              <a:rPr lang="el-GR" sz="2400" b="1" dirty="0" smtClean="0">
                <a:solidFill>
                  <a:srgbClr val="FF0000"/>
                </a:solidFill>
                <a:latin typeface="Cambria" pitchFamily="18" charset="0"/>
              </a:rPr>
              <a:t>Οι καθοριστικοί παράγοντες της εργασίας στο ποσοστό κέρδους</a:t>
            </a:r>
            <a:endParaRPr lang="el-GR" sz="24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20688"/>
                <a:ext cx="8784976" cy="6048672"/>
              </a:xfrm>
            </p:spPr>
            <p:txBody>
              <a:bodyPr>
                <a:normAutofit fontScale="92500"/>
              </a:bodyPr>
              <a:lstStyle/>
              <a:p>
                <a:pPr marL="0" indent="0">
                  <a:buNone/>
                </a:pPr>
                <a:r>
                  <a:rPr lang="en-US" dirty="0" smtClean="0">
                    <a:latin typeface="Cambria" pitchFamily="18" charset="0"/>
                  </a:rPr>
                  <a:t>y= Y/N = </a:t>
                </a:r>
                <a:r>
                  <a:rPr lang="el-GR" dirty="0" smtClean="0">
                    <a:latin typeface="Cambria" pitchFamily="18" charset="0"/>
                  </a:rPr>
                  <a:t>Η αξία του καθαρού προϊόντος ανά ώρα εργασίας</a:t>
                </a:r>
                <a:r>
                  <a:rPr lang="en-US" dirty="0" smtClean="0">
                    <a:latin typeface="Cambria" pitchFamily="18" charset="0"/>
                  </a:rPr>
                  <a:t> = (</a:t>
                </a:r>
                <a:r>
                  <a:rPr lang="el-GR" dirty="0" smtClean="0">
                    <a:latin typeface="Cambria" pitchFamily="18" charset="0"/>
                  </a:rPr>
                  <a:t>καθαρή) παραγωγικότητα</a:t>
                </a:r>
                <a:endParaRPr lang="en-US" dirty="0" smtClean="0">
                  <a:latin typeface="Cambria" pitchFamily="18" charset="0"/>
                </a:endParaRPr>
              </a:p>
              <a:p>
                <a:pPr marL="0" indent="0">
                  <a:buNone/>
                </a:pPr>
                <a:r>
                  <a:rPr lang="en-US" dirty="0" smtClean="0">
                    <a:latin typeface="Cambria" pitchFamily="18" charset="0"/>
                  </a:rPr>
                  <a:t>Y = S - M</a:t>
                </a:r>
              </a:p>
              <a:p>
                <a:pPr marL="0" indent="0">
                  <a:buNone/>
                </a:pPr>
                <a:r>
                  <a:rPr lang="en-US" dirty="0" smtClean="0">
                    <a:latin typeface="Cambria" pitchFamily="18" charset="0"/>
                  </a:rPr>
                  <a:t>S = </a:t>
                </a:r>
                <a:r>
                  <a:rPr lang="en-US" dirty="0" err="1" smtClean="0">
                    <a:latin typeface="Cambria" pitchFamily="18" charset="0"/>
                  </a:rPr>
                  <a:t>Pz</a:t>
                </a:r>
                <a:r>
                  <a:rPr lang="en-US" dirty="0" smtClean="0">
                    <a:latin typeface="Cambria" pitchFamily="18" charset="0"/>
                  </a:rPr>
                  <a:t> Z</a:t>
                </a:r>
                <a:r>
                  <a:rPr lang="el-GR" dirty="0" smtClean="0">
                    <a:latin typeface="Cambria" pitchFamily="18" charset="0"/>
                  </a:rPr>
                  <a:t>, όπου </a:t>
                </a:r>
                <a:r>
                  <a:rPr lang="en-US" dirty="0" smtClean="0">
                    <a:latin typeface="Cambria" pitchFamily="18" charset="0"/>
                  </a:rPr>
                  <a:t>S = </a:t>
                </a:r>
                <a:r>
                  <a:rPr lang="el-GR" dirty="0" smtClean="0">
                    <a:latin typeface="Cambria" pitchFamily="18" charset="0"/>
                  </a:rPr>
                  <a:t>αξία συνολικού προϊόντος, </a:t>
                </a:r>
                <a:r>
                  <a:rPr lang="en-US" dirty="0" err="1" smtClean="0">
                    <a:latin typeface="Cambria" pitchFamily="18" charset="0"/>
                  </a:rPr>
                  <a:t>Pz</a:t>
                </a:r>
                <a:r>
                  <a:rPr lang="en-US" dirty="0" smtClean="0">
                    <a:latin typeface="Cambria" pitchFamily="18" charset="0"/>
                  </a:rPr>
                  <a:t> =</a:t>
                </a:r>
                <a:r>
                  <a:rPr lang="el-GR" dirty="0" smtClean="0">
                    <a:latin typeface="Cambria" pitchFamily="18" charset="0"/>
                  </a:rPr>
                  <a:t> η τιμή του προϊόντος</a:t>
                </a:r>
                <a:r>
                  <a:rPr lang="en-US" dirty="0" smtClean="0">
                    <a:latin typeface="Cambria" pitchFamily="18" charset="0"/>
                  </a:rPr>
                  <a:t>,</a:t>
                </a:r>
                <a:r>
                  <a:rPr lang="el-GR" dirty="0" smtClean="0">
                    <a:latin typeface="Cambria" pitchFamily="18" charset="0"/>
                  </a:rPr>
                  <a:t> </a:t>
                </a:r>
                <a:r>
                  <a:rPr lang="en-US" dirty="0" smtClean="0">
                    <a:latin typeface="Cambria" pitchFamily="18" charset="0"/>
                  </a:rPr>
                  <a:t>Z = </a:t>
                </a:r>
                <a:r>
                  <a:rPr lang="el-GR" dirty="0" smtClean="0">
                    <a:latin typeface="Cambria" pitchFamily="18" charset="0"/>
                  </a:rPr>
                  <a:t>παραγόμενες μονάδες</a:t>
                </a:r>
              </a:p>
              <a:p>
                <a:pPr marL="0" indent="0">
                  <a:buNone/>
                </a:pPr>
                <a:r>
                  <a:rPr lang="en-US" dirty="0" smtClean="0">
                    <a:latin typeface="Cambria" pitchFamily="18" charset="0"/>
                  </a:rPr>
                  <a:t>z=Z/N = </a:t>
                </a:r>
                <a:r>
                  <a:rPr lang="el-GR" dirty="0" smtClean="0">
                    <a:latin typeface="Cambria" pitchFamily="18" charset="0"/>
                  </a:rPr>
                  <a:t>ποσότητα προϊόντος που παράγουν οι εργάτες ανά ώρα (ακαθάριστη παραγωγικότητα εργασίας)</a:t>
                </a: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𝒛</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𝒆𝒇</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num>
                        <m:den>
                          <m:r>
                            <a:rPr lang="en-US" b="1" i="1" smtClean="0">
                              <a:solidFill>
                                <a:srgbClr val="FF0000"/>
                              </a:solidFill>
                              <a:latin typeface="Cambria Math"/>
                              <a:sym typeface="Wingdings" pitchFamily="2" charset="2"/>
                            </a:rPr>
                            <m:t>𝒉𝒓</m:t>
                          </m:r>
                        </m:den>
                      </m:f>
                      <m:f>
                        <m:fPr>
                          <m:ctrlPr>
                            <a:rPr lang="en-US" b="1" i="1" smtClean="0">
                              <a:solidFill>
                                <a:srgbClr val="FF0000"/>
                              </a:solidFill>
                              <a:latin typeface="Cambria Math"/>
                              <a:sym typeface="Wingdings" pitchFamily="2" charset="2"/>
                            </a:rPr>
                          </m:ctrlPr>
                        </m:fPr>
                        <m:num>
                          <m:r>
                            <a:rPr lang="el-GR" b="1" i="1" smtClean="0">
                              <a:solidFill>
                                <a:srgbClr val="FF0000"/>
                              </a:solidFill>
                              <a:latin typeface="Cambria Math"/>
                              <a:sym typeface="Wingdings" pitchFamily="2" charset="2"/>
                            </a:rPr>
                            <m:t>𝜶𝜿𝜶𝜽𝜶𝝆𝜾𝝈𝝉𝝄</m:t>
                          </m:r>
                          <m:r>
                            <a:rPr lang="el-GR" b="1" i="1" smtClean="0">
                              <a:solidFill>
                                <a:srgbClr val="FF0000"/>
                              </a:solidFill>
                              <a:latin typeface="Cambria Math"/>
                              <a:sym typeface="Wingdings" pitchFamily="2" charset="2"/>
                            </a:rPr>
                            <m:t> </m:t>
                          </m:r>
                          <m:r>
                            <a:rPr lang="el-GR" b="1" i="1" smtClean="0">
                              <a:solidFill>
                                <a:srgbClr val="FF0000"/>
                              </a:solidFill>
                              <a:latin typeface="Cambria Math"/>
                              <a:sym typeface="Wingdings" pitchFamily="2" charset="2"/>
                            </a:rPr>
                            <m:t>𝝅𝝆𝝄</m:t>
                          </m:r>
                          <m:r>
                            <m:rPr>
                              <m:sty m:val="p"/>
                            </m:rPr>
                            <a:rPr lang="el-GR" b="1" i="1" smtClean="0">
                              <a:solidFill>
                                <a:srgbClr val="FF0000"/>
                              </a:solidFill>
                              <a:latin typeface="Cambria Math"/>
                              <a:sym typeface="Wingdings" pitchFamily="2" charset="2"/>
                            </a:rPr>
                            <m:t>ϊό</m:t>
                          </m:r>
                          <m:r>
                            <a:rPr lang="el-GR" b="1" i="1" smtClean="0">
                              <a:solidFill>
                                <a:srgbClr val="FF0000"/>
                              </a:solidFill>
                              <a:latin typeface="Cambria Math"/>
                              <a:sym typeface="Wingdings" pitchFamily="2" charset="2"/>
                            </a:rPr>
                            <m:t>𝝂</m:t>
                          </m:r>
                          <m:r>
                            <a:rPr lang="el-GR" b="1" i="1" smtClean="0">
                              <a:solidFill>
                                <a:srgbClr val="FF0000"/>
                              </a:solidFill>
                              <a:latin typeface="Cambria Math"/>
                              <a:sym typeface="Wingdings" pitchFamily="2" charset="2"/>
                            </a:rPr>
                            <m:t> </m:t>
                          </m:r>
                        </m:num>
                        <m:den>
                          <m:r>
                            <a:rPr lang="en-US" b="1" i="1" smtClean="0">
                              <a:solidFill>
                                <a:srgbClr val="FF0000"/>
                              </a:solidFill>
                              <a:latin typeface="Cambria Math"/>
                              <a:sym typeface="Wingdings" pitchFamily="2" charset="2"/>
                            </a:rPr>
                            <m:t>𝒂𝒄𝒕𝒖𝒂𝒍</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𝒘𝒐𝒓𝒌</m:t>
                          </m:r>
                        </m:den>
                      </m:f>
                    </m:oMath>
                  </m:oMathPara>
                </a14:m>
                <a:endParaRPr lang="en-US" b="1" dirty="0" smtClean="0">
                  <a:latin typeface="Cambria" pitchFamily="18" charset="0"/>
                  <a:sym typeface="Wingdings" pitchFamily="2" charset="2"/>
                </a:endParaRPr>
              </a:p>
              <a:p>
                <a:pPr marL="0" indent="0">
                  <a:buNone/>
                </a:pPr>
                <a:r>
                  <a:rPr lang="en-US" dirty="0" smtClean="0">
                    <a:latin typeface="Cambria" pitchFamily="18" charset="0"/>
                  </a:rPr>
                  <a:t>e= </a:t>
                </a:r>
                <a:r>
                  <a:rPr lang="el-GR" dirty="0" smtClean="0">
                    <a:latin typeface="Cambria" pitchFamily="18" charset="0"/>
                  </a:rPr>
                  <a:t>ένταση της εργασίας (</a:t>
                </a:r>
                <a:r>
                  <a:rPr lang="en-US" dirty="0" smtClean="0">
                    <a:latin typeface="Cambria" pitchFamily="18" charset="0"/>
                  </a:rPr>
                  <a:t>work effort)</a:t>
                </a:r>
                <a:endParaRPr lang="el-GR" dirty="0" smtClean="0">
                  <a:latin typeface="Cambria" pitchFamily="18" charset="0"/>
                </a:endParaRPr>
              </a:p>
              <a:p>
                <a:pPr marL="0" indent="0">
                  <a:buNone/>
                </a:pPr>
                <a:r>
                  <a:rPr lang="en-US" dirty="0" smtClean="0">
                    <a:latin typeface="Cambria" pitchFamily="18" charset="0"/>
                  </a:rPr>
                  <a:t>f= </a:t>
                </a:r>
                <a:r>
                  <a:rPr lang="el-GR" dirty="0" smtClean="0">
                    <a:latin typeface="Cambria" pitchFamily="18" charset="0"/>
                  </a:rPr>
                  <a:t>αποδοτικότητα της εργασίας</a:t>
                </a:r>
                <a:r>
                  <a:rPr lang="en-US" dirty="0" smtClean="0">
                    <a:latin typeface="Cambria" pitchFamily="18" charset="0"/>
                  </a:rPr>
                  <a:t> (efficiency of labor)</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20688"/>
                <a:ext cx="8784976" cy="6048672"/>
              </a:xfrm>
              <a:blipFill rotWithShape="1">
                <a:blip r:embed="rId2"/>
                <a:stretch>
                  <a:fillRect l="-1595" t="-1310" b="-2319"/>
                </a:stretch>
              </a:blipFill>
            </p:spPr>
            <p:txBody>
              <a:bodyPr/>
              <a:lstStyle/>
              <a:p>
                <a:r>
                  <a:rPr lang="el-GR">
                    <a:noFill/>
                  </a:rPr>
                  <a:t> </a:t>
                </a:r>
              </a:p>
            </p:txBody>
          </p:sp>
        </mc:Fallback>
      </mc:AlternateContent>
    </p:spTree>
    <p:extLst>
      <p:ext uri="{BB962C8B-B14F-4D97-AF65-F5344CB8AC3E}">
        <p14:creationId xmlns:p14="http://schemas.microsoft.com/office/powerpoint/2010/main" val="359221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432048"/>
          </a:xfrm>
        </p:spPr>
        <p:txBody>
          <a:bodyPr>
            <a:noAutofit/>
          </a:bodyPr>
          <a:lstStyle/>
          <a:p>
            <a:r>
              <a:rPr lang="el-GR" sz="2000" b="1" dirty="0">
                <a:solidFill>
                  <a:srgbClr val="FF0000"/>
                </a:solidFill>
                <a:latin typeface="Cambria" pitchFamily="18" charset="0"/>
              </a:rPr>
              <a:t>Οι καθοριστικοί παράγοντες της εργασίας στο ποσοστό κέρδους</a:t>
            </a:r>
            <a:endParaRPr lang="el-GR" sz="2000" dirty="0"/>
          </a:p>
        </p:txBody>
      </p:sp>
      <p:sp>
        <p:nvSpPr>
          <p:cNvPr id="3" name="Θέση περιεχομένου 2"/>
          <p:cNvSpPr>
            <a:spLocks noGrp="1"/>
          </p:cNvSpPr>
          <p:nvPr>
            <p:ph idx="1"/>
          </p:nvPr>
        </p:nvSpPr>
        <p:spPr>
          <a:xfrm>
            <a:off x="251520" y="836712"/>
            <a:ext cx="8640960" cy="5904656"/>
          </a:xfrm>
        </p:spPr>
        <p:txBody>
          <a:bodyPr/>
          <a:lstStyle/>
          <a:p>
            <a:pPr marL="0" indent="0">
              <a:buNone/>
            </a:pPr>
            <a:r>
              <a:rPr lang="en-US" dirty="0" smtClean="0">
                <a:latin typeface="Cambria" pitchFamily="18" charset="0"/>
              </a:rPr>
              <a:t>Hours of work -- </a:t>
            </a:r>
            <a:r>
              <a:rPr lang="en-US" b="1" dirty="0" smtClean="0">
                <a:solidFill>
                  <a:srgbClr val="FF0000"/>
                </a:solidFill>
                <a:latin typeface="Cambria" pitchFamily="18" charset="0"/>
              </a:rPr>
              <a:t>e</a:t>
            </a:r>
            <a:r>
              <a:rPr lang="en-US" dirty="0" smtClean="0">
                <a:latin typeface="Cambria" pitchFamily="18" charset="0"/>
              </a:rPr>
              <a:t>--</a:t>
            </a:r>
            <a:r>
              <a:rPr lang="en-US" dirty="0" smtClean="0">
                <a:latin typeface="Cambria" pitchFamily="18" charset="0"/>
                <a:sym typeface="Wingdings" pitchFamily="2" charset="2"/>
              </a:rPr>
              <a:t> actual work done </a:t>
            </a:r>
            <a:r>
              <a:rPr lang="el-GR" dirty="0" smtClean="0">
                <a:latin typeface="Cambria" pitchFamily="18" charset="0"/>
                <a:sym typeface="Wingdings" pitchFamily="2" charset="2"/>
              </a:rPr>
              <a:t>------</a:t>
            </a:r>
            <a:r>
              <a:rPr lang="en-US" dirty="0" smtClean="0">
                <a:latin typeface="Cambria" pitchFamily="18" charset="0"/>
                <a:sym typeface="Wingdings" pitchFamily="2" charset="2"/>
              </a:rPr>
              <a:t>-</a:t>
            </a:r>
            <a:r>
              <a:rPr lang="en-US" b="1" dirty="0" smtClean="0">
                <a:solidFill>
                  <a:srgbClr val="FF0000"/>
                </a:solidFill>
                <a:latin typeface="Cambria" pitchFamily="18" charset="0"/>
                <a:sym typeface="Wingdings" pitchFamily="2" charset="2"/>
              </a:rPr>
              <a:t> f </a:t>
            </a:r>
            <a:r>
              <a:rPr lang="en-US" dirty="0" smtClean="0">
                <a:latin typeface="Cambria" pitchFamily="18" charset="0"/>
                <a:sym typeface="Wingdings" pitchFamily="2" charset="2"/>
              </a:rPr>
              <a:t>---</a:t>
            </a:r>
            <a:r>
              <a:rPr lang="el-GR" dirty="0" smtClean="0">
                <a:latin typeface="Cambria" pitchFamily="18" charset="0"/>
                <a:sym typeface="Wingdings" pitchFamily="2" charset="2"/>
              </a:rPr>
              <a:t>--</a:t>
            </a:r>
            <a:r>
              <a:rPr lang="en-US" dirty="0" smtClean="0">
                <a:latin typeface="Cambria" pitchFamily="18" charset="0"/>
                <a:sym typeface="Wingdings" pitchFamily="2" charset="2"/>
              </a:rPr>
              <a:t>gross product (</a:t>
            </a:r>
            <a:r>
              <a:rPr lang="el-GR" dirty="0" smtClean="0">
                <a:latin typeface="Cambria" pitchFamily="18" charset="0"/>
                <a:sym typeface="Wingdings" pitchFamily="2" charset="2"/>
              </a:rPr>
              <a:t>ακαθάριστο προϊόν)</a:t>
            </a: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class struggle 				</a:t>
            </a:r>
            <a:r>
              <a:rPr lang="en-US" b="1" dirty="0" smtClean="0">
                <a:solidFill>
                  <a:srgbClr val="FF0000"/>
                </a:solidFill>
                <a:latin typeface="Cambria" pitchFamily="18" charset="0"/>
                <a:sym typeface="Wingdings" pitchFamily="2" charset="2"/>
              </a:rPr>
              <a:t>K</a:t>
            </a:r>
            <a:r>
              <a:rPr lang="en-US" b="1" dirty="0">
                <a:solidFill>
                  <a:srgbClr val="FF0000"/>
                </a:solidFill>
                <a:latin typeface="Cambria" pitchFamily="18" charset="0"/>
                <a:sym typeface="Wingdings" pitchFamily="2" charset="2"/>
              </a:rPr>
              <a:t>,</a:t>
            </a:r>
            <a:r>
              <a:rPr lang="en-US" dirty="0" smtClean="0">
                <a:latin typeface="Cambria" pitchFamily="18" charset="0"/>
                <a:sym typeface="Wingdings" pitchFamily="2" charset="2"/>
              </a:rPr>
              <a:t>   technology</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Συνολικά έσοδα (ανά ώρα εργασίας) =</a:t>
            </a:r>
            <a:r>
              <a:rPr lang="en-US" dirty="0" err="1" smtClean="0">
                <a:latin typeface="Cambria" pitchFamily="18" charset="0"/>
                <a:sym typeface="Wingdings" pitchFamily="2" charset="2"/>
              </a:rPr>
              <a:t>P</a:t>
            </a:r>
            <a:r>
              <a:rPr lang="en-US" sz="2000" dirty="0" err="1" smtClean="0">
                <a:latin typeface="Cambria" pitchFamily="18" charset="0"/>
                <a:sym typeface="Wingdings" pitchFamily="2" charset="2"/>
              </a:rPr>
              <a:t>z</a:t>
            </a:r>
            <a:r>
              <a:rPr lang="en-US" sz="4000" dirty="0" err="1" smtClean="0">
                <a:latin typeface="Cambria" pitchFamily="18" charset="0"/>
                <a:sym typeface="Wingdings" pitchFamily="2" charset="2"/>
              </a:rPr>
              <a:t>z</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P</a:t>
            </a:r>
            <a:r>
              <a:rPr lang="en-US" sz="2400" dirty="0" err="1" smtClean="0">
                <a:latin typeface="Cambria" pitchFamily="18" charset="0"/>
                <a:sym typeface="Wingdings" pitchFamily="2" charset="2"/>
              </a:rPr>
              <a:t>z</a:t>
            </a:r>
            <a:r>
              <a:rPr lang="en-US" sz="3600" dirty="0" err="1" smtClean="0">
                <a:latin typeface="Cambria" pitchFamily="18" charset="0"/>
                <a:sym typeface="Wingdings" pitchFamily="2" charset="2"/>
              </a:rPr>
              <a:t>ef</a:t>
            </a:r>
            <a:endParaRPr lang="en-US" sz="3600" dirty="0" smtClean="0">
              <a:latin typeface="Cambria" pitchFamily="18" charset="0"/>
              <a:sym typeface="Wingdings" pitchFamily="2" charset="2"/>
            </a:endParaRPr>
          </a:p>
          <a:p>
            <a:pPr marL="0" indent="0">
              <a:buNone/>
            </a:pPr>
            <a:r>
              <a:rPr lang="en-US" sz="3600" dirty="0" err="1" smtClean="0">
                <a:solidFill>
                  <a:srgbClr val="7030A0"/>
                </a:solidFill>
                <a:latin typeface="Cambria" pitchFamily="18" charset="0"/>
                <a:sym typeface="Wingdings" pitchFamily="2" charset="2"/>
              </a:rPr>
              <a:t>P</a:t>
            </a:r>
            <a:r>
              <a:rPr lang="en-US" sz="2400" dirty="0" err="1" smtClean="0">
                <a:solidFill>
                  <a:srgbClr val="7030A0"/>
                </a:solidFill>
                <a:latin typeface="Cambria" pitchFamily="18" charset="0"/>
                <a:sym typeface="Wingdings" pitchFamily="2" charset="2"/>
              </a:rPr>
              <a:t>z,</a:t>
            </a:r>
            <a:r>
              <a:rPr lang="en-US" sz="3600" dirty="0" err="1" smtClean="0">
                <a:solidFill>
                  <a:srgbClr val="7030A0"/>
                </a:solidFill>
                <a:latin typeface="Cambria" pitchFamily="18" charset="0"/>
                <a:sym typeface="Wingdings" pitchFamily="2" charset="2"/>
              </a:rPr>
              <a:t>e,f</a:t>
            </a:r>
            <a:r>
              <a:rPr lang="en-US" sz="3600" dirty="0" smtClean="0">
                <a:latin typeface="Cambria" pitchFamily="18" charset="0"/>
                <a:sym typeface="Wingdings" pitchFamily="2" charset="2"/>
              </a:rPr>
              <a:t> = </a:t>
            </a:r>
            <a:r>
              <a:rPr lang="el-GR" sz="3600" dirty="0" smtClean="0">
                <a:latin typeface="Cambria" pitchFamily="18" charset="0"/>
                <a:sym typeface="Wingdings" pitchFamily="2" charset="2"/>
              </a:rPr>
              <a:t>θετικά συσχετισμένες μεταβλητές με το ποσοστό κέρδους, </a:t>
            </a:r>
            <a:r>
              <a:rPr lang="en-US" sz="3600" dirty="0" smtClean="0">
                <a:latin typeface="Cambria" pitchFamily="18" charset="0"/>
                <a:sym typeface="Wingdings" pitchFamily="2" charset="2"/>
              </a:rPr>
              <a:t>r.</a:t>
            </a:r>
            <a:endParaRPr lang="el-GR" sz="3600" dirty="0">
              <a:latin typeface="Cambria" pitchFamily="18" charset="0"/>
            </a:endParaRPr>
          </a:p>
          <a:p>
            <a:pPr marL="0" indent="0">
              <a:buNone/>
            </a:pPr>
            <a:r>
              <a:rPr lang="en-US" sz="3600" b="1" dirty="0" smtClean="0">
                <a:solidFill>
                  <a:srgbClr val="FF0000"/>
                </a:solidFill>
                <a:latin typeface="Cambria" pitchFamily="18" charset="0"/>
              </a:rPr>
              <a:t>w</a:t>
            </a:r>
            <a:r>
              <a:rPr lang="en-US" sz="3600" dirty="0" smtClean="0">
                <a:latin typeface="Cambria" pitchFamily="18" charset="0"/>
              </a:rPr>
              <a:t> = </a:t>
            </a:r>
            <a:r>
              <a:rPr lang="el-GR" sz="3600" dirty="0" smtClean="0">
                <a:latin typeface="Cambria" pitchFamily="18" charset="0"/>
              </a:rPr>
              <a:t>αρνητικά συσχετισμένο με το </a:t>
            </a:r>
            <a:r>
              <a:rPr lang="en-US" sz="3600" dirty="0" smtClean="0">
                <a:latin typeface="Cambria" pitchFamily="18" charset="0"/>
              </a:rPr>
              <a:t>r</a:t>
            </a:r>
            <a:endParaRPr lang="el-GR" sz="3600" dirty="0">
              <a:latin typeface="Cambria" pitchFamily="18" charset="0"/>
            </a:endParaRPr>
          </a:p>
        </p:txBody>
      </p:sp>
      <p:cxnSp>
        <p:nvCxnSpPr>
          <p:cNvPr id="5" name="Ευθύγραμμο βέλος σύνδεσης 4"/>
          <p:cNvCxnSpPr/>
          <p:nvPr/>
        </p:nvCxnSpPr>
        <p:spPr>
          <a:xfrm flipV="1">
            <a:off x="1907704" y="1340768"/>
            <a:ext cx="115212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7020272" y="1340768"/>
            <a:ext cx="122413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9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rmAutofit fontScale="90000"/>
          </a:bodyPr>
          <a:lstStyle/>
          <a:p>
            <a:r>
              <a:rPr lang="el-GR" b="1" dirty="0" smtClean="0">
                <a:solidFill>
                  <a:srgbClr val="FF0000"/>
                </a:solidFill>
                <a:latin typeface="Cambria" pitchFamily="18" charset="0"/>
              </a:rPr>
              <a:t>Πολιτική Οικονομία</a:t>
            </a:r>
            <a:endParaRPr lang="el-GR"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856984" cy="5904656"/>
          </a:xfrm>
        </p:spPr>
        <p:txBody>
          <a:bodyPr>
            <a:normAutofit fontScale="85000" lnSpcReduction="20000"/>
          </a:bodyPr>
          <a:lstStyle/>
          <a:p>
            <a:pPr marL="0" indent="0">
              <a:buNone/>
            </a:pPr>
            <a:r>
              <a:rPr lang="el-GR" sz="3600" dirty="0" smtClean="0">
                <a:latin typeface="Cambria" pitchFamily="18" charset="0"/>
              </a:rPr>
              <a:t>Η Πολιτική Οικονομία μπορεί να ιδωθεί / θεωρηθεί από δύο σκοπιές, σύμφωνα με την πρώτη ως συνισταμένη (συναφών) γνωστικών αντικειμένων, ενώ στην άλλη έχοντας συγκεκριμένα δομικά χαρακτηριστικά και περιεχόμενο : </a:t>
            </a:r>
          </a:p>
          <a:p>
            <a:pPr marL="0" indent="0">
              <a:buNone/>
            </a:pPr>
            <a:r>
              <a:rPr lang="el-GR" sz="3600" dirty="0" smtClean="0">
                <a:latin typeface="Cambria" pitchFamily="18" charset="0"/>
              </a:rPr>
              <a:t>Πολιτική Οικονομία = </a:t>
            </a:r>
          </a:p>
          <a:p>
            <a:pPr marL="0" indent="0">
              <a:buNone/>
            </a:pPr>
            <a:r>
              <a:rPr lang="el-GR" sz="3600" dirty="0" smtClean="0">
                <a:solidFill>
                  <a:srgbClr val="FF0000"/>
                </a:solidFill>
                <a:latin typeface="Cambria" pitchFamily="18" charset="0"/>
              </a:rPr>
              <a:t>Οικονομική Θεωρία </a:t>
            </a:r>
            <a:r>
              <a:rPr lang="el-GR" sz="3600" dirty="0" smtClean="0">
                <a:latin typeface="Cambria" pitchFamily="18" charset="0"/>
              </a:rPr>
              <a:t>(και μεθοδολογία) + </a:t>
            </a:r>
            <a:r>
              <a:rPr lang="el-GR" sz="3600" dirty="0" smtClean="0">
                <a:solidFill>
                  <a:srgbClr val="00B050"/>
                </a:solidFill>
                <a:latin typeface="Cambria" pitchFamily="18" charset="0"/>
              </a:rPr>
              <a:t>Ιστορία Οικονομικής Σκέψης</a:t>
            </a:r>
            <a:r>
              <a:rPr lang="el-GR" sz="3600" dirty="0" smtClean="0">
                <a:latin typeface="Cambria" pitchFamily="18" charset="0"/>
              </a:rPr>
              <a:t> + </a:t>
            </a:r>
            <a:r>
              <a:rPr lang="el-GR" sz="3600" dirty="0" smtClean="0">
                <a:solidFill>
                  <a:srgbClr val="7030A0"/>
                </a:solidFill>
                <a:latin typeface="Cambria" pitchFamily="18" charset="0"/>
              </a:rPr>
              <a:t>Οικονομική Ιστορία</a:t>
            </a:r>
            <a:endParaRPr lang="en-US" sz="3600" dirty="0" smtClean="0">
              <a:solidFill>
                <a:srgbClr val="7030A0"/>
              </a:solidFill>
              <a:latin typeface="Cambria" pitchFamily="18" charset="0"/>
            </a:endParaRPr>
          </a:p>
          <a:p>
            <a:pPr marL="0" indent="0">
              <a:buNone/>
            </a:pPr>
            <a:endParaRPr lang="en-US" sz="3600" dirty="0" smtClean="0">
              <a:latin typeface="Cambria" pitchFamily="18" charset="0"/>
            </a:endParaRPr>
          </a:p>
          <a:p>
            <a:pPr marL="0" indent="0">
              <a:buNone/>
            </a:pPr>
            <a:r>
              <a:rPr lang="el-GR" sz="3600" dirty="0" smtClean="0">
                <a:latin typeface="Cambria" pitchFamily="18" charset="0"/>
              </a:rPr>
              <a:t>Πολιτική </a:t>
            </a:r>
            <a:r>
              <a:rPr lang="el-GR" sz="3600" dirty="0">
                <a:latin typeface="Cambria" pitchFamily="18" charset="0"/>
              </a:rPr>
              <a:t>Οικονομία = </a:t>
            </a:r>
            <a:r>
              <a:rPr lang="el-GR" sz="3600" dirty="0" smtClean="0">
                <a:latin typeface="Cambria" pitchFamily="18" charset="0"/>
              </a:rPr>
              <a:t>τρισδιάστατη προσέγγιση στην οικονομία =</a:t>
            </a:r>
            <a:endParaRPr lang="el-GR" sz="3600" dirty="0">
              <a:latin typeface="Cambria" pitchFamily="18" charset="0"/>
            </a:endParaRPr>
          </a:p>
          <a:p>
            <a:pPr marL="0" indent="0">
              <a:buNone/>
            </a:pPr>
            <a:r>
              <a:rPr lang="en-US" sz="3600" dirty="0" smtClean="0">
                <a:solidFill>
                  <a:srgbClr val="002060"/>
                </a:solidFill>
                <a:latin typeface="Cambria" pitchFamily="18" charset="0"/>
              </a:rPr>
              <a:t>Competition (</a:t>
            </a:r>
            <a:r>
              <a:rPr lang="el-GR" sz="3600" dirty="0" smtClean="0">
                <a:solidFill>
                  <a:srgbClr val="002060"/>
                </a:solidFill>
                <a:latin typeface="Cambria" pitchFamily="18" charset="0"/>
              </a:rPr>
              <a:t>ανταγωνισμός),</a:t>
            </a:r>
            <a:r>
              <a:rPr lang="en-US" sz="3600" dirty="0" smtClean="0">
                <a:solidFill>
                  <a:srgbClr val="002060"/>
                </a:solidFill>
                <a:latin typeface="Cambria" pitchFamily="18" charset="0"/>
              </a:rPr>
              <a:t> Command </a:t>
            </a:r>
            <a:r>
              <a:rPr lang="el-GR" sz="3600" dirty="0" smtClean="0">
                <a:solidFill>
                  <a:srgbClr val="002060"/>
                </a:solidFill>
                <a:latin typeface="Cambria" pitchFamily="18" charset="0"/>
              </a:rPr>
              <a:t>(εντολή) </a:t>
            </a:r>
            <a:r>
              <a:rPr lang="en-US" sz="3600" dirty="0" smtClean="0">
                <a:solidFill>
                  <a:srgbClr val="002060"/>
                </a:solidFill>
                <a:latin typeface="Cambria" pitchFamily="18" charset="0"/>
              </a:rPr>
              <a:t>and Change </a:t>
            </a:r>
            <a:r>
              <a:rPr lang="el-GR" sz="3600" dirty="0" smtClean="0">
                <a:solidFill>
                  <a:srgbClr val="002060"/>
                </a:solidFill>
                <a:latin typeface="Cambria" pitchFamily="18" charset="0"/>
              </a:rPr>
              <a:t>(και μεταβολή)</a:t>
            </a:r>
            <a:endParaRPr lang="el-GR" sz="3600" dirty="0">
              <a:solidFill>
                <a:srgbClr val="002060"/>
              </a:solidFill>
              <a:latin typeface="Cambria" pitchFamily="18" charset="0"/>
            </a:endParaRPr>
          </a:p>
        </p:txBody>
      </p:sp>
    </p:spTree>
    <p:extLst>
      <p:ext uri="{BB962C8B-B14F-4D97-AF65-F5344CB8AC3E}">
        <p14:creationId xmlns:p14="http://schemas.microsoft.com/office/powerpoint/2010/main" val="134106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720080"/>
          </a:xfrm>
        </p:spPr>
        <p:txBody>
          <a:bodyPr>
            <a:noAutofit/>
          </a:bodyPr>
          <a:lstStyle/>
          <a:p>
            <a:r>
              <a:rPr lang="el-GR" sz="2000" b="1" dirty="0" smtClean="0">
                <a:solidFill>
                  <a:srgbClr val="FF0000"/>
                </a:solidFill>
                <a:latin typeface="Cambria" pitchFamily="18" charset="0"/>
              </a:rPr>
              <a:t>Πρώτες ύλες και κεφαλαιουχικά αγαθά ως καθοριστικοί παράγοντες του ποσοστού κέρδους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980728"/>
                <a:ext cx="8229600" cy="5616624"/>
              </a:xfrm>
            </p:spPr>
            <p:txBody>
              <a:bodyPr/>
              <a:lstStyle/>
              <a:p>
                <a:pPr marL="0" indent="0">
                  <a:buNone/>
                </a:pPr>
                <a:r>
                  <a:rPr lang="en-US" sz="2800" dirty="0" smtClean="0">
                    <a:latin typeface="Cambria" pitchFamily="18" charset="0"/>
                  </a:rPr>
                  <a:t>M = </a:t>
                </a:r>
                <a:r>
                  <a:rPr lang="el-GR" sz="2800" dirty="0" smtClean="0">
                    <a:latin typeface="Cambria" pitchFamily="18" charset="0"/>
                  </a:rPr>
                  <a:t>ποσότητα υλικών και μηχανημάτων (απόσβεση) που αναλώθηκαν</a:t>
                </a:r>
              </a:p>
              <a:p>
                <a:pPr marL="0" indent="0">
                  <a:buNone/>
                </a:pPr>
                <a:r>
                  <a:rPr lang="en-US" sz="2800" dirty="0" smtClean="0">
                    <a:latin typeface="Cambria" pitchFamily="18" charset="0"/>
                  </a:rPr>
                  <a:t>m = M/N=</a:t>
                </a:r>
                <a:r>
                  <a:rPr lang="el-GR" sz="2800" dirty="0">
                    <a:latin typeface="Cambria" pitchFamily="18" charset="0"/>
                  </a:rPr>
                  <a:t>ποσότητα υλικών και μηχανημάτων (απόσβεση) που </a:t>
                </a:r>
                <a:r>
                  <a:rPr lang="el-GR" sz="2800" dirty="0" smtClean="0">
                    <a:latin typeface="Cambria" pitchFamily="18" charset="0"/>
                  </a:rPr>
                  <a:t>αναλώθηκαν ανά ώρα εργασίας</a:t>
                </a:r>
                <a:endParaRPr lang="el-GR" sz="2800" dirty="0">
                  <a:latin typeface="Cambria" pitchFamily="18" charset="0"/>
                </a:endParaRPr>
              </a:p>
              <a:p>
                <a:pPr marL="0" indent="0">
                  <a:buNone/>
                </a:pPr>
                <a:r>
                  <a:rPr lang="en-US" sz="2400" dirty="0" smtClean="0">
                    <a:latin typeface="Cambria" pitchFamily="18" charset="0"/>
                  </a:rPr>
                  <a:t>Pm= </a:t>
                </a:r>
                <a:r>
                  <a:rPr lang="el-GR" sz="2400" dirty="0" smtClean="0">
                    <a:latin typeface="Cambria" pitchFamily="18" charset="0"/>
                  </a:rPr>
                  <a:t>η τιμή των υλικών και μηχανημάτων που αναλώθηκαν ανά ώρα εργασίας</a:t>
                </a:r>
              </a:p>
              <a:p>
                <a:pPr marL="0" indent="0">
                  <a:buNone/>
                </a:pPr>
                <a:r>
                  <a:rPr lang="en-US" sz="2400" dirty="0" err="1" smtClean="0">
                    <a:latin typeface="Cambria" pitchFamily="18" charset="0"/>
                  </a:rPr>
                  <a:t>P</a:t>
                </a:r>
                <a:r>
                  <a:rPr lang="en-US" sz="1800" dirty="0" err="1" smtClean="0">
                    <a:latin typeface="Cambria" pitchFamily="18" charset="0"/>
                  </a:rPr>
                  <a:t>m</a:t>
                </a:r>
                <a:r>
                  <a:rPr lang="en-US" sz="2800" dirty="0" err="1" smtClean="0">
                    <a:latin typeface="Cambria" pitchFamily="18" charset="0"/>
                  </a:rPr>
                  <a:t>m</a:t>
                </a:r>
                <a:r>
                  <a:rPr lang="en-US" sz="2800" dirty="0" smtClean="0">
                    <a:latin typeface="Cambria" pitchFamily="18" charset="0"/>
                  </a:rPr>
                  <a:t>=</a:t>
                </a:r>
                <a:r>
                  <a:rPr lang="el-GR" sz="2400" dirty="0" smtClean="0">
                    <a:latin typeface="Cambria" pitchFamily="18" charset="0"/>
                  </a:rPr>
                  <a:t>κόστος υλικών και μηχανημάτων που αναλώθηκαν ανά ώρα εργασίας</a:t>
                </a:r>
              </a:p>
              <a:p>
                <a:pPr marL="0" indent="0">
                  <a:buNone/>
                </a:pPr>
                <a:endParaRPr lang="el-GR" sz="2400" dirty="0">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a:rPr>
                          </m:ctrlPr>
                        </m:fPr>
                        <m:num>
                          <m:r>
                            <a:rPr lang="en-US" sz="2400" b="0" i="1" smtClean="0">
                              <a:latin typeface="Cambria Math"/>
                            </a:rPr>
                            <m:t>𝑦</m:t>
                          </m:r>
                          <m:r>
                            <a:rPr lang="en-US" sz="2400" b="0" i="1" smtClean="0">
                              <a:latin typeface="Cambria Math"/>
                            </a:rPr>
                            <m:t>−</m:t>
                          </m:r>
                          <m:r>
                            <a:rPr lang="en-US" sz="2400" b="0" i="1" smtClean="0">
                              <a:latin typeface="Cambria Math"/>
                            </a:rPr>
                            <m:t>𝑤</m:t>
                          </m:r>
                        </m:num>
                        <m:den>
                          <m:r>
                            <a:rPr lang="en-US" sz="2400" b="0" i="1" smtClean="0">
                              <a:latin typeface="Cambria Math"/>
                            </a:rPr>
                            <m:t>𝑘</m:t>
                          </m:r>
                        </m:den>
                      </m:f>
                      <m:r>
                        <a:rPr lang="en-US" sz="2400" b="0" i="1" smtClean="0">
                          <a:latin typeface="Cambria Math"/>
                        </a:rPr>
                        <m:t>=</m:t>
                      </m:r>
                      <m:f>
                        <m:fPr>
                          <m:ctrlPr>
                            <a:rPr lang="en-US" sz="2400" b="0" i="1" smtClean="0">
                              <a:latin typeface="Cambria Math"/>
                            </a:rPr>
                          </m:ctrlPr>
                        </m:fPr>
                        <m:num>
                          <m:d>
                            <m:dPr>
                              <m:ctrlPr>
                                <a:rPr lang="en-US" sz="2400" b="0" i="1" smtClean="0">
                                  <a:latin typeface="Cambria Math"/>
                                </a:rPr>
                              </m:ctrlPr>
                            </m:dPr>
                            <m:e>
                              <m:r>
                                <a:rPr lang="en-US" sz="2400" b="0" i="1" smtClean="0">
                                  <a:latin typeface="Cambria Math"/>
                                </a:rPr>
                                <m:t>𝑃𝑧𝑒𝑓</m:t>
                              </m:r>
                            </m:e>
                          </m:d>
                          <m:r>
                            <a:rPr lang="en-US" sz="2400" b="0" i="1" smtClean="0">
                              <a:latin typeface="Cambria Math"/>
                            </a:rPr>
                            <m:t>−</m:t>
                          </m:r>
                          <m:d>
                            <m:dPr>
                              <m:ctrlPr>
                                <a:rPr lang="en-US" sz="2400" b="0" i="1" smtClean="0">
                                  <a:latin typeface="Cambria Math"/>
                                </a:rPr>
                              </m:ctrlPr>
                            </m:dPr>
                            <m:e>
                              <m:r>
                                <a:rPr lang="en-US" sz="2400" b="0" i="1" smtClean="0">
                                  <a:latin typeface="Cambria Math"/>
                                </a:rPr>
                                <m:t>𝑃𝑚𝑚</m:t>
                              </m:r>
                            </m:e>
                          </m:d>
                          <m:r>
                            <a:rPr lang="en-US" sz="2400" b="0" i="1" smtClean="0">
                              <a:latin typeface="Cambria Math"/>
                            </a:rPr>
                            <m:t>−</m:t>
                          </m:r>
                          <m:r>
                            <a:rPr lang="en-US" sz="2400" b="0" i="1" smtClean="0">
                              <a:latin typeface="Cambria Math"/>
                            </a:rPr>
                            <m:t>𝑤</m:t>
                          </m:r>
                        </m:num>
                        <m:den>
                          <m:r>
                            <a:rPr lang="en-US" sz="2400" b="0" i="1" smtClean="0">
                              <a:latin typeface="Cambria Math"/>
                            </a:rPr>
                            <m:t>𝑘</m:t>
                          </m:r>
                        </m:den>
                      </m:f>
                    </m:oMath>
                  </m:oMathPara>
                </a14:m>
                <a:endParaRPr lang="en-US" sz="2400" dirty="0" smtClean="0">
                  <a:latin typeface="Cambria" pitchFamily="18" charset="0"/>
                </a:endParaRPr>
              </a:p>
              <a:p>
                <a:pPr marL="0" indent="0">
                  <a:buNone/>
                </a:pPr>
                <a:r>
                  <a:rPr lang="en-US" sz="2400" dirty="0" err="1" smtClean="0">
                    <a:latin typeface="Cambria" pitchFamily="18" charset="0"/>
                  </a:rPr>
                  <a:t>P</a:t>
                </a:r>
                <a:r>
                  <a:rPr lang="en-US" sz="2000" dirty="0" err="1" smtClean="0">
                    <a:latin typeface="Cambria" pitchFamily="18" charset="0"/>
                  </a:rPr>
                  <a:t>z</a:t>
                </a:r>
                <a:r>
                  <a:rPr lang="en-US" sz="2000" dirty="0" smtClean="0">
                    <a:latin typeface="Cambria" pitchFamily="18" charset="0"/>
                  </a:rPr>
                  <a:t>,</a:t>
                </a:r>
                <a:r>
                  <a:rPr lang="en-US" sz="2400" dirty="0" smtClean="0">
                    <a:latin typeface="Cambria" pitchFamily="18" charset="0"/>
                  </a:rPr>
                  <a:t> e, f </a:t>
                </a:r>
                <a:r>
                  <a:rPr lang="en-US" sz="2400" dirty="0" smtClean="0">
                    <a:latin typeface="Cambria" pitchFamily="18" charset="0"/>
                    <a:sym typeface="Wingdings" pitchFamily="2" charset="2"/>
                  </a:rPr>
                  <a:t>---</a:t>
                </a:r>
                <a:r>
                  <a:rPr lang="en-US" sz="2400" dirty="0" smtClean="0">
                    <a:latin typeface="Cambria" pitchFamily="18" charset="0"/>
                  </a:rPr>
                  <a:t>-----(+)---</a:t>
                </a:r>
                <a:r>
                  <a:rPr lang="en-US" sz="2400" dirty="0" smtClean="0">
                    <a:latin typeface="Cambria" pitchFamily="18" charset="0"/>
                    <a:sym typeface="Wingdings" pitchFamily="2" charset="2"/>
                  </a:rPr>
                  <a:t> r</a:t>
                </a:r>
              </a:p>
              <a:p>
                <a:pPr marL="0" indent="0">
                  <a:buNone/>
                </a:pPr>
                <a:r>
                  <a:rPr lang="en-US" sz="2400" dirty="0" smtClean="0">
                    <a:latin typeface="Cambria" pitchFamily="18" charset="0"/>
                    <a:sym typeface="Wingdings" pitchFamily="2" charset="2"/>
                  </a:rPr>
                  <a:t>Pm, m, w, k -----(-)--- r</a:t>
                </a: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2"/>
                <a:stretch>
                  <a:fillRect l="-1481" t="-1086" b="-2172"/>
                </a:stretch>
              </a:blipFill>
            </p:spPr>
            <p:txBody>
              <a:bodyPr/>
              <a:lstStyle/>
              <a:p>
                <a:r>
                  <a:rPr lang="el-GR">
                    <a:noFill/>
                  </a:rPr>
                  <a:t> </a:t>
                </a:r>
              </a:p>
            </p:txBody>
          </p:sp>
        </mc:Fallback>
      </mc:AlternateContent>
    </p:spTree>
    <p:extLst>
      <p:ext uri="{BB962C8B-B14F-4D97-AF65-F5344CB8AC3E}">
        <p14:creationId xmlns:p14="http://schemas.microsoft.com/office/powerpoint/2010/main" val="174345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rmAutofit fontScale="90000"/>
          </a:bodyPr>
          <a:lstStyle/>
          <a:p>
            <a:r>
              <a:rPr lang="el-GR" sz="3200" b="1" dirty="0" smtClean="0">
                <a:solidFill>
                  <a:srgbClr val="FF0000"/>
                </a:solidFill>
                <a:latin typeface="Cambria" pitchFamily="18" charset="0"/>
              </a:rPr>
              <a:t>Ο ρόλος των κεφαλαιουχικών αγαθών</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764704"/>
                <a:ext cx="8784976" cy="5976664"/>
              </a:xfrm>
            </p:spPr>
            <p:txBody>
              <a:bodyPr>
                <a:normAutofit fontScale="92500" lnSpcReduction="20000"/>
              </a:bodyPr>
              <a:lstStyle/>
              <a:p>
                <a:pPr marL="0" indent="0">
                  <a:buNone/>
                </a:pPr>
                <a:r>
                  <a:rPr lang="en-US" dirty="0" smtClean="0">
                    <a:latin typeface="Cambria" pitchFamily="18" charset="0"/>
                  </a:rPr>
                  <a:t>K = </a:t>
                </a:r>
                <a:r>
                  <a:rPr lang="en-US" dirty="0" err="1" smtClean="0">
                    <a:latin typeface="Cambria" pitchFamily="18" charset="0"/>
                  </a:rPr>
                  <a:t>PcCG</a:t>
                </a:r>
                <a:r>
                  <a:rPr lang="el-GR" dirty="0" smtClean="0">
                    <a:latin typeface="Cambria" pitchFamily="18" charset="0"/>
                  </a:rPr>
                  <a:t>  όπου,</a:t>
                </a:r>
              </a:p>
              <a:p>
                <a:pPr marL="0" indent="0">
                  <a:buNone/>
                </a:pPr>
                <a:r>
                  <a:rPr lang="el-GR" dirty="0" smtClean="0">
                    <a:latin typeface="Cambria" pitchFamily="18" charset="0"/>
                  </a:rPr>
                  <a:t>Κ</a:t>
                </a:r>
                <a:r>
                  <a:rPr lang="en-US" dirty="0" smtClean="0">
                    <a:latin typeface="Cambria" pitchFamily="18" charset="0"/>
                  </a:rPr>
                  <a:t>=</a:t>
                </a:r>
                <a:r>
                  <a:rPr lang="el-GR" dirty="0" smtClean="0">
                    <a:latin typeface="Cambria" pitchFamily="18" charset="0"/>
                  </a:rPr>
                  <a:t>αξία κατεχόμενων κεφαλαιουχικών αγαθών</a:t>
                </a:r>
              </a:p>
              <a:p>
                <a:pPr marL="0" indent="0">
                  <a:buNone/>
                </a:pPr>
                <a:r>
                  <a:rPr lang="en-US" dirty="0" smtClean="0">
                    <a:latin typeface="Cambria" pitchFamily="18" charset="0"/>
                  </a:rPr>
                  <a:t>Pc = </a:t>
                </a:r>
                <a:r>
                  <a:rPr lang="el-GR" dirty="0" smtClean="0">
                    <a:latin typeface="Cambria" pitchFamily="18" charset="0"/>
                  </a:rPr>
                  <a:t>η τιμή των κεφαλαιουχικών αγαθών</a:t>
                </a:r>
              </a:p>
              <a:p>
                <a:pPr marL="0" indent="0">
                  <a:buNone/>
                </a:pPr>
                <a:r>
                  <a:rPr lang="en-US" dirty="0" smtClean="0">
                    <a:latin typeface="Cambria" pitchFamily="18" charset="0"/>
                  </a:rPr>
                  <a:t>CG (Capital Goods)=</a:t>
                </a:r>
                <a:r>
                  <a:rPr lang="el-GR" dirty="0" smtClean="0">
                    <a:latin typeface="Cambria" pitchFamily="18" charset="0"/>
                  </a:rPr>
                  <a:t> κατεχόμενα κεφαλαιουχικά αγαθά</a:t>
                </a:r>
                <a:endParaRPr lang="en-US" dirty="0" smtClean="0">
                  <a:latin typeface="Cambria" pitchFamily="18" charset="0"/>
                </a:endParaRPr>
              </a:p>
              <a:p>
                <a:pPr marL="0" indent="0">
                  <a:buNone/>
                </a:pPr>
                <a:r>
                  <a:rPr lang="en-US" dirty="0">
                    <a:latin typeface="Cambria" pitchFamily="18" charset="0"/>
                  </a:rPr>
                  <a:t>k</a:t>
                </a:r>
                <a:r>
                  <a:rPr lang="en-US" dirty="0" smtClean="0">
                    <a:latin typeface="Cambria" pitchFamily="18" charset="0"/>
                  </a:rPr>
                  <a:t>=</a:t>
                </a:r>
                <a:r>
                  <a:rPr lang="el-GR" dirty="0" smtClean="0">
                    <a:latin typeface="Cambria" pitchFamily="18" charset="0"/>
                  </a:rPr>
                  <a:t>αξία των κατεχόμενων κεφαλαιουχικών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𝑘</m:t>
                      </m:r>
                      <m:r>
                        <a:rPr lang="en-US" b="0" i="1" smtClean="0">
                          <a:latin typeface="Cambria Math"/>
                        </a:rPr>
                        <m:t>=</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m:t>
                      </m:r>
                      <m:f>
                        <m:fPr>
                          <m:ctrlPr>
                            <a:rPr lang="en-US" b="0" i="1" smtClean="0">
                              <a:latin typeface="Cambria Math"/>
                            </a:rPr>
                          </m:ctrlPr>
                        </m:fPr>
                        <m:num>
                          <m:r>
                            <a:rPr lang="en-US" b="0" i="1" smtClean="0">
                              <a:latin typeface="Cambria Math"/>
                            </a:rPr>
                            <m:t>𝑃𝑐</m:t>
                          </m:r>
                          <m:r>
                            <a:rPr lang="en-US" b="0" i="1" smtClean="0">
                              <a:latin typeface="Cambria Math"/>
                            </a:rPr>
                            <m:t>(</m:t>
                          </m:r>
                          <m:r>
                            <a:rPr lang="en-US" b="0" i="1" smtClean="0">
                              <a:latin typeface="Cambria Math"/>
                            </a:rPr>
                            <m:t>𝐶𝐺</m:t>
                          </m:r>
                          <m:r>
                            <a:rPr lang="en-US" b="0" i="1" smtClean="0">
                              <a:latin typeface="Cambria Math"/>
                            </a:rPr>
                            <m:t>)</m:t>
                          </m:r>
                        </m:num>
                        <m:den>
                          <m:r>
                            <a:rPr lang="en-US" b="0" i="1" smtClean="0">
                              <a:latin typeface="Cambria Math"/>
                            </a:rPr>
                            <m:t>𝑁</m:t>
                          </m:r>
                        </m:den>
                      </m:f>
                      <m:r>
                        <a:rPr lang="en-US" b="0" i="1" smtClean="0">
                          <a:latin typeface="Cambria Math"/>
                        </a:rPr>
                        <m:t>=</m:t>
                      </m:r>
                      <m:r>
                        <a:rPr lang="en-US" b="0" i="1" smtClean="0">
                          <a:latin typeface="Cambria Math"/>
                        </a:rPr>
                        <m:t>𝑃𝑐</m:t>
                      </m:r>
                      <m:f>
                        <m:fPr>
                          <m:ctrlPr>
                            <a:rPr lang="en-US" b="0" i="1" smtClean="0">
                              <a:latin typeface="Cambria Math"/>
                            </a:rPr>
                          </m:ctrlPr>
                        </m:fPr>
                        <m:num>
                          <m:r>
                            <a:rPr lang="en-US" b="0" i="1" smtClean="0">
                              <a:latin typeface="Cambria Math"/>
                            </a:rPr>
                            <m:t>𝐶𝐺</m:t>
                          </m:r>
                        </m:num>
                        <m:den>
                          <m:r>
                            <a:rPr lang="en-US" b="0" i="1" smtClean="0">
                              <a:latin typeface="Cambria Math"/>
                            </a:rPr>
                            <m:t>𝑁</m:t>
                          </m:r>
                        </m:den>
                      </m:f>
                    </m:oMath>
                  </m:oMathPara>
                </a14:m>
                <a:endParaRPr lang="en-US" dirty="0" smtClean="0">
                  <a:latin typeface="Cambria" pitchFamily="18" charset="0"/>
                </a:endParaRPr>
              </a:p>
              <a:p>
                <a:pPr marL="0" indent="0">
                  <a:buNone/>
                </a:pPr>
                <a:r>
                  <a:rPr lang="en-US" dirty="0" smtClean="0">
                    <a:latin typeface="Cambria" pitchFamily="18" charset="0"/>
                  </a:rPr>
                  <a:t>u= </a:t>
                </a:r>
                <a:r>
                  <a:rPr lang="el-GR" dirty="0" smtClean="0">
                    <a:latin typeface="Cambria" pitchFamily="18" charset="0"/>
                  </a:rPr>
                  <a:t>ποσοστό χρησιμοποίησης της παραγωγικής ικανότητας </a:t>
                </a:r>
                <a14:m>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m:rPr>
                            <m:sty m:val="p"/>
                          </m:rPr>
                          <a:rPr lang="en-US" b="0" i="0" smtClean="0">
                            <a:latin typeface="Cambria Math"/>
                          </a:rPr>
                          <m:t>CG</m:t>
                        </m:r>
                        <m:r>
                          <a:rPr lang="en-US" b="0" i="0" smtClean="0">
                            <a:latin typeface="Cambria Math"/>
                          </a:rPr>
                          <m:t> </m:t>
                        </m:r>
                        <m:r>
                          <m:rPr>
                            <m:sty m:val="p"/>
                          </m:rPr>
                          <a:rPr lang="el-GR" b="0" i="0" smtClean="0">
                            <a:latin typeface="Cambria Math"/>
                          </a:rPr>
                          <m:t>σε</m:t>
                        </m:r>
                        <m:r>
                          <a:rPr lang="el-GR" b="0" i="0" smtClean="0">
                            <a:latin typeface="Cambria Math"/>
                          </a:rPr>
                          <m:t> </m:t>
                        </m:r>
                        <m:r>
                          <m:rPr>
                            <m:sty m:val="p"/>
                          </m:rPr>
                          <a:rPr lang="el-GR" b="0" i="0" smtClean="0">
                            <a:latin typeface="Cambria Math"/>
                          </a:rPr>
                          <m:t>χρήση</m:t>
                        </m:r>
                      </m:num>
                      <m:den>
                        <m:r>
                          <m:rPr>
                            <m:sty m:val="p"/>
                          </m:rPr>
                          <a:rPr lang="en-US" b="0" i="0" smtClean="0">
                            <a:latin typeface="Cambria Math"/>
                          </a:rPr>
                          <m:t>CG</m:t>
                        </m:r>
                      </m:den>
                    </m:f>
                  </m:oMath>
                </a14:m>
                <a:endParaRPr lang="el-GR" dirty="0" smtClean="0">
                  <a:latin typeface="Cambria" pitchFamily="18" charset="0"/>
                </a:endParaRPr>
              </a:p>
              <a:p>
                <a:pPr marL="0" indent="0">
                  <a:buNone/>
                </a:pPr>
                <a:r>
                  <a:rPr lang="en-US" dirty="0" smtClean="0">
                    <a:latin typeface="Cambria" pitchFamily="18" charset="0"/>
                  </a:rPr>
                  <a:t>g = </a:t>
                </a:r>
                <a:r>
                  <a:rPr lang="el-GR" dirty="0" smtClean="0">
                    <a:latin typeface="Cambria" pitchFamily="18" charset="0"/>
                  </a:rPr>
                  <a:t>ποσότητα κεφαλαιουχικών αγαθών σε χρήση ανά ώρα εργασίας</a:t>
                </a:r>
                <a:r>
                  <a:rPr lang="en-US" dirty="0" smtClean="0">
                    <a:latin typeface="Cambria" pitchFamily="18" charset="0"/>
                  </a:rPr>
                  <a:t> </a:t>
                </a:r>
                <a14:m>
                  <m:oMath xmlns:m="http://schemas.openxmlformats.org/officeDocument/2006/math">
                    <m:r>
                      <a:rPr lang="en-US" b="0" i="1" smtClean="0">
                        <a:latin typeface="Cambria Math"/>
                      </a:rPr>
                      <m:t>𝑔</m:t>
                    </m:r>
                    <m:r>
                      <a:rPr lang="en-US" b="0" i="1" smtClean="0">
                        <a:latin typeface="Cambria Math"/>
                      </a:rPr>
                      <m:t>=</m:t>
                    </m:r>
                    <m:f>
                      <m:fPr>
                        <m:ctrlPr>
                          <a:rPr lang="en-US" b="0" i="1" smtClean="0">
                            <a:latin typeface="Cambria Math"/>
                          </a:rPr>
                        </m:ctrlPr>
                      </m:fPr>
                      <m:num>
                        <m:r>
                          <a:rPr lang="en-US" b="0" i="1" smtClean="0">
                            <a:latin typeface="Cambria Math"/>
                          </a:rPr>
                          <m:t>𝐶𝐺</m:t>
                        </m:r>
                        <m:r>
                          <a:rPr lang="en-US" b="0" i="1" smtClean="0">
                            <a:latin typeface="Cambria Math"/>
                          </a:rPr>
                          <m:t> </m:t>
                        </m:r>
                        <m:r>
                          <a:rPr lang="el-GR" b="0" i="1" smtClean="0">
                            <a:latin typeface="Cambria Math"/>
                          </a:rPr>
                          <m:t>𝜎𝜀</m:t>
                        </m:r>
                        <m:r>
                          <a:rPr lang="el-GR" b="0" i="0" smtClean="0">
                            <a:latin typeface="Cambria Math"/>
                          </a:rPr>
                          <m:t> </m:t>
                        </m:r>
                        <m:r>
                          <m:rPr>
                            <m:sty m:val="p"/>
                          </m:rPr>
                          <a:rPr lang="el-GR">
                            <a:latin typeface="Cambria Math"/>
                          </a:rPr>
                          <m:t>χρήση</m:t>
                        </m:r>
                      </m:num>
                      <m:den>
                        <m:r>
                          <m:rPr>
                            <m:sty m:val="p"/>
                          </m:rPr>
                          <a:rPr lang="en-US" b="0" i="0" smtClean="0">
                            <a:latin typeface="Cambria Math"/>
                          </a:rPr>
                          <m:t>N</m:t>
                        </m:r>
                      </m:den>
                    </m:f>
                  </m:oMath>
                </a14:m>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764704"/>
                <a:ext cx="8784976" cy="5976664"/>
              </a:xfrm>
              <a:blipFill rotWithShape="1">
                <a:blip r:embed="rId2"/>
                <a:stretch>
                  <a:fillRect l="-1595" t="-2854" b="-204"/>
                </a:stretch>
              </a:blipFill>
            </p:spPr>
            <p:txBody>
              <a:bodyPr/>
              <a:lstStyle/>
              <a:p>
                <a:r>
                  <a:rPr lang="el-GR">
                    <a:noFill/>
                  </a:rPr>
                  <a:t> </a:t>
                </a:r>
              </a:p>
            </p:txBody>
          </p:sp>
        </mc:Fallback>
      </mc:AlternateContent>
    </p:spTree>
    <p:extLst>
      <p:ext uri="{BB962C8B-B14F-4D97-AF65-F5344CB8AC3E}">
        <p14:creationId xmlns:p14="http://schemas.microsoft.com/office/powerpoint/2010/main" val="3617391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Autofit/>
          </a:bodyPr>
          <a:lstStyle/>
          <a:p>
            <a:r>
              <a:rPr lang="el-GR" sz="2800" b="1" dirty="0">
                <a:solidFill>
                  <a:srgbClr val="FF0000"/>
                </a:solidFill>
                <a:latin typeface="Cambria" pitchFamily="18" charset="0"/>
              </a:rPr>
              <a:t>Ο ρόλος των κεφαλαιουχικών αγαθών</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496944" cy="5688632"/>
              </a:xfrm>
            </p:spPr>
            <p:txBody>
              <a:bodyPr/>
              <a:lstStyle/>
              <a:p>
                <a:pPr marL="0" indent="0">
                  <a:buNone/>
                </a:pPr>
                <a:r>
                  <a:rPr lang="en-US" dirty="0" smtClean="0"/>
                  <a:t>	</a:t>
                </a:r>
                <a:r>
                  <a:rPr lang="en-US" b="1" dirty="0">
                    <a:solidFill>
                      <a:srgbClr val="FF0000"/>
                    </a:solidFill>
                    <a:latin typeface="Cambria" pitchFamily="18" charset="0"/>
                  </a:rPr>
                  <a:t> </a:t>
                </a:r>
                <a:r>
                  <a:rPr lang="en-US" b="1" dirty="0" smtClean="0">
                    <a:solidFill>
                      <a:srgbClr val="FF0000"/>
                    </a:solidFill>
                    <a:latin typeface="Cambria" pitchFamily="18" charset="0"/>
                  </a:rPr>
                  <a:t>g = </a:t>
                </a:r>
                <a:r>
                  <a:rPr lang="el-GR" b="1" dirty="0" smtClean="0">
                    <a:solidFill>
                      <a:srgbClr val="FF0000"/>
                    </a:solidFill>
                    <a:latin typeface="Cambria" pitchFamily="18" charset="0"/>
                  </a:rPr>
                  <a:t>τεχνολογία, </a:t>
                </a:r>
                <a:r>
                  <a:rPr lang="en-US" b="1" dirty="0" smtClean="0">
                    <a:solidFill>
                      <a:srgbClr val="FF0000"/>
                    </a:solidFill>
                    <a:latin typeface="Cambria" pitchFamily="18" charset="0"/>
                  </a:rPr>
                  <a:t> u = </a:t>
                </a:r>
                <a:r>
                  <a:rPr lang="el-GR" b="1" dirty="0" smtClean="0">
                    <a:solidFill>
                      <a:srgbClr val="FF0000"/>
                    </a:solidFill>
                    <a:latin typeface="Cambria" pitchFamily="18" charset="0"/>
                  </a:rPr>
                  <a:t>ζήτηση</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𝑘</m:t>
                      </m:r>
                      <m:r>
                        <a:rPr lang="en-US" i="1">
                          <a:latin typeface="Cambria Math"/>
                        </a:rPr>
                        <m:t>=</m:t>
                      </m:r>
                      <m:f>
                        <m:fPr>
                          <m:ctrlPr>
                            <a:rPr lang="en-US" i="1">
                              <a:latin typeface="Cambria Math"/>
                            </a:rPr>
                          </m:ctrlPr>
                        </m:fPr>
                        <m:num>
                          <m:r>
                            <a:rPr lang="en-US" i="1">
                              <a:latin typeface="Cambria Math"/>
                            </a:rPr>
                            <m:t>𝐾</m:t>
                          </m:r>
                        </m:num>
                        <m:den>
                          <m:r>
                            <a:rPr lang="en-US" i="1">
                              <a:latin typeface="Cambria Math"/>
                            </a:rPr>
                            <m:t>𝑁</m:t>
                          </m:r>
                        </m:den>
                      </m:f>
                      <m:r>
                        <a:rPr lang="en-US" i="1">
                          <a:latin typeface="Cambria Math"/>
                        </a:rPr>
                        <m:t>=</m:t>
                      </m:r>
                      <m:f>
                        <m:fPr>
                          <m:ctrlPr>
                            <a:rPr lang="en-US" i="1">
                              <a:latin typeface="Cambria Math"/>
                            </a:rPr>
                          </m:ctrlPr>
                        </m:fPr>
                        <m:num>
                          <m:r>
                            <a:rPr lang="en-US" i="1">
                              <a:latin typeface="Cambria Math"/>
                            </a:rPr>
                            <m:t>𝑃𝑐</m:t>
                          </m:r>
                          <m:r>
                            <a:rPr lang="en-US" i="1">
                              <a:latin typeface="Cambria Math"/>
                            </a:rPr>
                            <m:t>(</m:t>
                          </m:r>
                          <m:r>
                            <a:rPr lang="en-US" i="1">
                              <a:latin typeface="Cambria Math"/>
                            </a:rPr>
                            <m:t>𝐶𝐺</m:t>
                          </m:r>
                          <m:r>
                            <a:rPr lang="en-US" i="1">
                              <a:latin typeface="Cambria Math"/>
                            </a:rPr>
                            <m:t>)</m:t>
                          </m:r>
                        </m:num>
                        <m:den>
                          <m:r>
                            <a:rPr lang="en-US" i="1">
                              <a:latin typeface="Cambria Math"/>
                            </a:rPr>
                            <m:t>𝑁</m:t>
                          </m:r>
                        </m:den>
                      </m:f>
                      <m:r>
                        <a:rPr lang="en-US" i="1">
                          <a:latin typeface="Cambria Math"/>
                        </a:rPr>
                        <m:t>=</m:t>
                      </m:r>
                      <m:r>
                        <a:rPr lang="en-US" i="1">
                          <a:latin typeface="Cambria Math"/>
                        </a:rPr>
                        <m:t>𝑃𝑐</m:t>
                      </m:r>
                      <m:f>
                        <m:fPr>
                          <m:ctrlPr>
                            <a:rPr lang="en-US" i="1">
                              <a:latin typeface="Cambria Math"/>
                            </a:rPr>
                          </m:ctrlPr>
                        </m:fPr>
                        <m:num>
                          <m:r>
                            <a:rPr lang="en-US" i="1">
                              <a:latin typeface="Cambria Math"/>
                            </a:rPr>
                            <m:t>𝐶𝐺</m:t>
                          </m:r>
                        </m:num>
                        <m:den>
                          <m:r>
                            <a:rPr lang="en-US" i="1">
                              <a:latin typeface="Cambria Math"/>
                            </a:rPr>
                            <m:t>𝑁</m:t>
                          </m:r>
                        </m:den>
                      </m:f>
                    </m:oMath>
                  </m:oMathPara>
                </a14:m>
                <a:endParaRPr lang="el-GR" b="0" i="1" dirty="0" smtClean="0">
                  <a:latin typeface="Cambria Math"/>
                </a:endParaRPr>
              </a:p>
              <a:p>
                <a:pPr marL="0" indent="0">
                  <a:buNone/>
                </a:pPr>
                <a14:m>
                  <m:oMath xmlns:m="http://schemas.openxmlformats.org/officeDocument/2006/math">
                    <m:r>
                      <a:rPr lang="en-US" b="0" i="1" smtClean="0">
                        <a:latin typeface="Cambria Math"/>
                      </a:rPr>
                      <m:t>𝑔</m:t>
                    </m:r>
                    <m:d>
                      <m:dPr>
                        <m:ctrlPr>
                          <a:rPr lang="en-US" b="0" i="1" smtClean="0">
                            <a:latin typeface="Cambria Math"/>
                          </a:rPr>
                        </m:ctrlPr>
                      </m:dPr>
                      <m:e>
                        <m:f>
                          <m:fPr>
                            <m:ctrlPr>
                              <a:rPr lang="en-US" b="0" i="1" smtClean="0">
                                <a:latin typeface="Cambria Math"/>
                              </a:rPr>
                            </m:ctrlPr>
                          </m:fPr>
                          <m:num>
                            <m:r>
                              <a:rPr lang="en-US" b="0" i="0" smtClean="0">
                                <a:latin typeface="Cambria Math"/>
                              </a:rPr>
                              <m:t>1</m:t>
                            </m:r>
                          </m:num>
                          <m:den>
                            <m:r>
                              <m:rPr>
                                <m:sty m:val="p"/>
                              </m:rPr>
                              <a:rPr lang="en-US" b="0" i="0" smtClean="0">
                                <a:latin typeface="Cambria Math"/>
                              </a:rPr>
                              <m:t>u</m:t>
                            </m:r>
                          </m:den>
                        </m:f>
                      </m:e>
                    </m:d>
                    <m:r>
                      <a:rPr lang="en-US" b="0" i="0" smtClean="0">
                        <a:latin typeface="Cambria Math"/>
                      </a:rPr>
                      <m:t>=</m:t>
                    </m:r>
                    <m:f>
                      <m:fPr>
                        <m:ctrlPr>
                          <a:rPr lang="en-US" b="0" i="1" smtClean="0">
                            <a:latin typeface="Cambria Math"/>
                          </a:rPr>
                        </m:ctrlPr>
                      </m:fPr>
                      <m:num>
                        <m:r>
                          <a:rPr lang="en-US" b="0" i="1" smtClean="0">
                            <a:latin typeface="Cambria Math"/>
                          </a:rPr>
                          <m:t>𝐶𝐺</m:t>
                        </m:r>
                        <m:r>
                          <a:rPr lang="el-GR"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num>
                      <m:den>
                        <m:r>
                          <m:rPr>
                            <m:sty m:val="p"/>
                          </m:rPr>
                          <a:rPr lang="el-GR" b="0" i="0" smtClean="0">
                            <a:latin typeface="Cambria Math"/>
                          </a:rPr>
                          <m:t>Ν</m:t>
                        </m:r>
                      </m:den>
                    </m:f>
                    <m:f>
                      <m:fPr>
                        <m:ctrlPr>
                          <a:rPr lang="en-US" b="0" i="1" smtClean="0">
                            <a:latin typeface="Cambria Math"/>
                          </a:rPr>
                        </m:ctrlPr>
                      </m:fPr>
                      <m:num>
                        <m:r>
                          <m:rPr>
                            <m:sty m:val="p"/>
                          </m:rPr>
                          <a:rPr lang="en-US" b="0" i="0" smtClean="0">
                            <a:latin typeface="Cambria Math"/>
                          </a:rPr>
                          <m:t>CG</m:t>
                        </m:r>
                      </m:num>
                      <m:den>
                        <m:r>
                          <a:rPr lang="en-US" b="0" i="1" smtClean="0">
                            <a:latin typeface="Cambria Math"/>
                          </a:rPr>
                          <m:t>𝐶𝐺</m:t>
                        </m:r>
                        <m:r>
                          <a:rPr lang="en-US" b="0" i="1" smtClean="0">
                            <a:latin typeface="Cambria Math"/>
                          </a:rPr>
                          <m:t> </m:t>
                        </m:r>
                        <m:r>
                          <a:rPr lang="el-GR" b="0" i="1" smtClean="0">
                            <a:latin typeface="Cambria Math"/>
                          </a:rPr>
                          <m:t>𝜎𝜀</m:t>
                        </m:r>
                        <m:r>
                          <a:rPr lang="el-GR" b="0" i="1" smtClean="0">
                            <a:latin typeface="Cambria Math"/>
                          </a:rPr>
                          <m:t> </m:t>
                        </m:r>
                        <m:r>
                          <a:rPr lang="el-GR" b="0" i="1" smtClean="0">
                            <a:latin typeface="Cambria Math"/>
                          </a:rPr>
                          <m:t>𝜒𝜌𝜂𝜎𝜂</m:t>
                        </m:r>
                      </m:den>
                    </m:f>
                    <m:r>
                      <a:rPr lang="el-GR" b="0" i="1" smtClean="0">
                        <a:latin typeface="Cambria Math"/>
                      </a:rPr>
                      <m:t>=</m:t>
                    </m:r>
                    <m:f>
                      <m:fPr>
                        <m:ctrlPr>
                          <a:rPr lang="el-GR" b="0" i="1" smtClean="0">
                            <a:latin typeface="Cambria Math"/>
                          </a:rPr>
                        </m:ctrlPr>
                      </m:fPr>
                      <m:num>
                        <m:r>
                          <m:rPr>
                            <m:sty m:val="p"/>
                          </m:rPr>
                          <a:rPr lang="en-US" b="0" i="0" smtClean="0">
                            <a:latin typeface="Cambria Math"/>
                          </a:rPr>
                          <m:t>CG</m:t>
                        </m:r>
                      </m:num>
                      <m:den>
                        <m:r>
                          <a:rPr lang="en-US" b="0" i="1" smtClean="0">
                            <a:latin typeface="Cambria Math"/>
                          </a:rPr>
                          <m:t>𝑁</m:t>
                        </m:r>
                      </m:den>
                    </m:f>
                  </m:oMath>
                </a14:m>
                <a:r>
                  <a:rPr lang="el-GR" dirty="0" smtClean="0">
                    <a:latin typeface="Cambria" pitchFamily="18" charset="0"/>
                  </a:rPr>
                  <a:t> </a:t>
                </a:r>
                <a:r>
                  <a:rPr lang="en-US" dirty="0" smtClean="0"/>
                  <a:t>=</a:t>
                </a:r>
                <a:r>
                  <a:rPr lang="el-GR" dirty="0" smtClean="0"/>
                  <a:t> </a:t>
                </a:r>
                <a:r>
                  <a:rPr lang="el-GR" sz="2800" dirty="0" smtClean="0">
                    <a:latin typeface="Cambria" pitchFamily="18" charset="0"/>
                  </a:rPr>
                  <a:t>ποσότητα κατεχόμενων αγαθών ανά ώρα εργασίας</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a:rPr>
                        <m:t>𝑘</m:t>
                      </m:r>
                      <m:r>
                        <a:rPr lang="en-US" sz="2800" b="0" i="1" smtClean="0">
                          <a:latin typeface="Cambria Math"/>
                        </a:rPr>
                        <m:t>=</m:t>
                      </m:r>
                      <m:r>
                        <a:rPr lang="en-US" sz="2800" b="0" i="1" smtClean="0">
                          <a:latin typeface="Cambria Math"/>
                        </a:rPr>
                        <m:t>𝑃𝑐</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1</m:t>
                              </m:r>
                            </m:num>
                            <m:den>
                              <m:r>
                                <a:rPr lang="en-US" sz="2800" b="0" i="1" smtClean="0">
                                  <a:latin typeface="Cambria Math"/>
                                </a:rPr>
                                <m:t>𝑢</m:t>
                              </m:r>
                            </m:den>
                          </m:f>
                        </m:e>
                      </m:d>
                      <m:r>
                        <a:rPr lang="en-US" sz="2800" b="0" i="1" smtClean="0">
                          <a:latin typeface="Cambria Math"/>
                        </a:rPr>
                        <m:t>𝑔</m:t>
                      </m:r>
                    </m:oMath>
                  </m:oMathPara>
                </a14:m>
                <a:endParaRPr lang="el-GR" sz="2800" dirty="0">
                  <a:latin typeface="Cambria" pitchFamily="18" charset="0"/>
                </a:endParaRPr>
              </a:p>
              <a:p>
                <a:pPr marL="0" indent="0">
                  <a:buNone/>
                </a:pPr>
                <a:r>
                  <a:rPr lang="en-US" sz="2800" dirty="0" smtClean="0">
                    <a:latin typeface="Cambria" pitchFamily="18" charset="0"/>
                  </a:rPr>
                  <a:t>Pc ≠ Pm</a:t>
                </a:r>
              </a:p>
              <a:p>
                <a:pPr marL="0" indent="0">
                  <a:buNone/>
                </a:pPr>
                <a:r>
                  <a:rPr lang="en-US" sz="2800" dirty="0" smtClean="0">
                    <a:latin typeface="Cambria" pitchFamily="18" charset="0"/>
                  </a:rPr>
                  <a:t>Pc = </a:t>
                </a:r>
                <a:r>
                  <a:rPr lang="el-GR" sz="2800" dirty="0" smtClean="0">
                    <a:latin typeface="Cambria" pitchFamily="18" charset="0"/>
                  </a:rPr>
                  <a:t>τιμή κεφαλαιουχικών αγαθών</a:t>
                </a:r>
              </a:p>
              <a:p>
                <a:pPr marL="0" indent="0">
                  <a:buNone/>
                </a:pPr>
                <a:r>
                  <a:rPr lang="en-US" sz="2800" dirty="0" smtClean="0">
                    <a:latin typeface="Cambria" pitchFamily="18" charset="0"/>
                  </a:rPr>
                  <a:t>Pm</a:t>
                </a:r>
                <a:r>
                  <a:rPr lang="el-GR" sz="2800" dirty="0" smtClean="0">
                    <a:latin typeface="Cambria" pitchFamily="18" charset="0"/>
                  </a:rPr>
                  <a:t> = τιμή πρώτων υλών και κεφαλαιουχικών αγαθών</a:t>
                </a: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496944" cy="5688632"/>
              </a:xfrm>
              <a:blipFill rotWithShape="1">
                <a:blip r:embed="rId2"/>
                <a:stretch>
                  <a:fillRect l="-1435" t="-1608" r="-789"/>
                </a:stretch>
              </a:blipFill>
            </p:spPr>
            <p:txBody>
              <a:bodyPr/>
              <a:lstStyle/>
              <a:p>
                <a:r>
                  <a:rPr lang="el-GR">
                    <a:noFill/>
                  </a:rPr>
                  <a:t> </a:t>
                </a:r>
              </a:p>
            </p:txBody>
          </p:sp>
        </mc:Fallback>
      </mc:AlternateContent>
    </p:spTree>
    <p:extLst>
      <p:ext uri="{BB962C8B-B14F-4D97-AF65-F5344CB8AC3E}">
        <p14:creationId xmlns:p14="http://schemas.microsoft.com/office/powerpoint/2010/main" val="1777360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784976" cy="648072"/>
          </a:xfrm>
        </p:spPr>
        <p:txBody>
          <a:bodyPr>
            <a:normAutofit/>
          </a:bodyPr>
          <a:lstStyle/>
          <a:p>
            <a:r>
              <a:rPr lang="el-GR" sz="3200" b="1" dirty="0" smtClean="0">
                <a:solidFill>
                  <a:srgbClr val="FF0000"/>
                </a:solidFill>
                <a:latin typeface="Cambria" pitchFamily="18" charset="0"/>
              </a:rPr>
              <a:t>Η πλήρης εξίσωση του ποσοστού κέρδους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764704"/>
                <a:ext cx="8928992" cy="6093296"/>
              </a:xfrm>
            </p:spPr>
            <p:txBody>
              <a:bodyPr>
                <a:normAutofit fontScale="40000" lnSpcReduction="20000"/>
              </a:bodyPr>
              <a:lstStyle/>
              <a:p>
                <a:pPr marL="0" indent="0">
                  <a:buNone/>
                </a:pPr>
                <a14:m>
                  <m:oMathPara xmlns:m="http://schemas.openxmlformats.org/officeDocument/2006/math">
                    <m:oMathParaPr>
                      <m:jc m:val="centerGroup"/>
                    </m:oMathParaPr>
                    <m:oMath xmlns:m="http://schemas.openxmlformats.org/officeDocument/2006/math">
                      <m:r>
                        <a:rPr lang="en-US" sz="7000" b="0" i="1" smtClean="0">
                          <a:latin typeface="Cambria Math"/>
                        </a:rPr>
                        <m:t>𝑟</m:t>
                      </m:r>
                      <m:r>
                        <a:rPr lang="en-US" sz="7000" b="0" i="1" smtClean="0">
                          <a:latin typeface="Cambria Math"/>
                        </a:rPr>
                        <m:t>=</m:t>
                      </m:r>
                      <m:f>
                        <m:fPr>
                          <m:ctrlPr>
                            <a:rPr lang="en-US" sz="7000" b="0" i="1" smtClean="0">
                              <a:latin typeface="Cambria Math"/>
                            </a:rPr>
                          </m:ctrlPr>
                        </m:fPr>
                        <m:num>
                          <m:d>
                            <m:dPr>
                              <m:ctrlPr>
                                <a:rPr lang="en-US" sz="7000" b="0" i="1" smtClean="0">
                                  <a:latin typeface="Cambria Math"/>
                                </a:rPr>
                              </m:ctrlPr>
                            </m:dPr>
                            <m:e>
                              <m:r>
                                <a:rPr lang="en-US" sz="7000" b="0" i="1" smtClean="0">
                                  <a:latin typeface="Cambria Math"/>
                                </a:rPr>
                                <m:t>𝑃𝑧𝑒𝑓</m:t>
                              </m:r>
                            </m:e>
                          </m:d>
                          <m:r>
                            <a:rPr lang="en-US" sz="7000" b="0" i="1" smtClean="0">
                              <a:latin typeface="Cambria Math"/>
                            </a:rPr>
                            <m:t>−</m:t>
                          </m:r>
                          <m:d>
                            <m:dPr>
                              <m:ctrlPr>
                                <a:rPr lang="en-US" sz="7000" b="0" i="1" smtClean="0">
                                  <a:latin typeface="Cambria Math"/>
                                </a:rPr>
                              </m:ctrlPr>
                            </m:dPr>
                            <m:e>
                              <m:r>
                                <a:rPr lang="en-US" sz="7000" b="0" i="1" smtClean="0">
                                  <a:latin typeface="Cambria Math"/>
                                </a:rPr>
                                <m:t>𝑃𝑚𝑚</m:t>
                              </m:r>
                            </m:e>
                          </m:d>
                          <m:r>
                            <a:rPr lang="en-US" sz="7000" b="0" i="1" smtClean="0">
                              <a:latin typeface="Cambria Math"/>
                            </a:rPr>
                            <m:t>−</m:t>
                          </m:r>
                          <m:r>
                            <a:rPr lang="en-US" sz="7000" b="0" i="1" smtClean="0">
                              <a:latin typeface="Cambria Math"/>
                            </a:rPr>
                            <m:t>𝑤</m:t>
                          </m:r>
                        </m:num>
                        <m:den>
                          <m:r>
                            <a:rPr lang="en-US" sz="7000" b="0" i="1" smtClean="0">
                              <a:latin typeface="Cambria Math"/>
                            </a:rPr>
                            <m:t>𝑃𝑐</m:t>
                          </m:r>
                          <m:d>
                            <m:dPr>
                              <m:ctrlPr>
                                <a:rPr lang="en-US" sz="7000" b="0" i="1" smtClean="0">
                                  <a:latin typeface="Cambria Math"/>
                                </a:rPr>
                              </m:ctrlPr>
                            </m:dPr>
                            <m:e>
                              <m:f>
                                <m:fPr>
                                  <m:ctrlPr>
                                    <a:rPr lang="en-US" sz="7000" b="0" i="1" smtClean="0">
                                      <a:latin typeface="Cambria Math"/>
                                    </a:rPr>
                                  </m:ctrlPr>
                                </m:fPr>
                                <m:num>
                                  <m:r>
                                    <a:rPr lang="en-US" sz="7000" b="0" i="1" smtClean="0">
                                      <a:latin typeface="Cambria Math"/>
                                    </a:rPr>
                                    <m:t>1</m:t>
                                  </m:r>
                                </m:num>
                                <m:den>
                                  <m:r>
                                    <a:rPr lang="en-US" sz="7000" b="0" i="1" smtClean="0">
                                      <a:latin typeface="Cambria Math"/>
                                    </a:rPr>
                                    <m:t>𝑢</m:t>
                                  </m:r>
                                </m:den>
                              </m:f>
                            </m:e>
                          </m:d>
                          <m:r>
                            <a:rPr lang="en-US" sz="7000" b="0" i="1" smtClean="0">
                              <a:latin typeface="Cambria Math"/>
                            </a:rPr>
                            <m:t>𝑔</m:t>
                          </m:r>
                        </m:den>
                      </m:f>
                    </m:oMath>
                  </m:oMathPara>
                </a14:m>
                <a:endParaRPr lang="en-US" dirty="0" smtClean="0"/>
              </a:p>
              <a:p>
                <a:pPr marL="0" indent="0">
                  <a:buNone/>
                </a:pPr>
                <a:r>
                  <a:rPr lang="en-US" sz="6200" dirty="0" smtClean="0">
                    <a:latin typeface="Cambria" pitchFamily="18" charset="0"/>
                  </a:rPr>
                  <a:t>r = </a:t>
                </a:r>
                <a:r>
                  <a:rPr lang="el-GR" sz="6200" dirty="0" smtClean="0">
                    <a:latin typeface="Cambria" pitchFamily="18" charset="0"/>
                  </a:rPr>
                  <a:t>ποσοστό κέρδους</a:t>
                </a:r>
                <a:endParaRPr lang="en-US" sz="6200" dirty="0" smtClean="0">
                  <a:latin typeface="Cambria" pitchFamily="18" charset="0"/>
                </a:endParaRPr>
              </a:p>
              <a:p>
                <a:pPr marL="0" indent="0">
                  <a:buNone/>
                </a:pPr>
                <a:r>
                  <a:rPr lang="en-US" sz="6200" dirty="0" err="1" smtClean="0">
                    <a:latin typeface="Cambria" pitchFamily="18" charset="0"/>
                  </a:rPr>
                  <a:t>Pz</a:t>
                </a:r>
                <a:r>
                  <a:rPr lang="el-GR" sz="6200" dirty="0" smtClean="0">
                    <a:latin typeface="Cambria" pitchFamily="18" charset="0"/>
                  </a:rPr>
                  <a:t> = τιμή του προϊόντος</a:t>
                </a:r>
                <a:endParaRPr lang="en-US" sz="6200" dirty="0" smtClean="0">
                  <a:latin typeface="Cambria" pitchFamily="18" charset="0"/>
                </a:endParaRPr>
              </a:p>
              <a:p>
                <a:pPr marL="0" indent="0">
                  <a:buNone/>
                </a:pPr>
                <a:r>
                  <a:rPr lang="en-US" sz="6200" dirty="0" smtClean="0">
                    <a:latin typeface="Cambria" pitchFamily="18" charset="0"/>
                  </a:rPr>
                  <a:t>e</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ένταση της εργασίας</a:t>
                </a:r>
                <a:endParaRPr lang="en-US" sz="6200" dirty="0" smtClean="0">
                  <a:latin typeface="Cambria" pitchFamily="18" charset="0"/>
                </a:endParaRPr>
              </a:p>
              <a:p>
                <a:pPr marL="0" indent="0">
                  <a:buNone/>
                </a:pPr>
                <a:r>
                  <a:rPr lang="en-US" sz="6200" dirty="0" smtClean="0">
                    <a:latin typeface="Cambria" pitchFamily="18" charset="0"/>
                  </a:rPr>
                  <a:t>f</a:t>
                </a:r>
                <a:r>
                  <a:rPr lang="el-GR" sz="6200" dirty="0" smtClean="0">
                    <a:latin typeface="Cambria" pitchFamily="18" charset="0"/>
                  </a:rPr>
                  <a:t> </a:t>
                </a:r>
                <a:r>
                  <a:rPr lang="en-US" sz="6200" dirty="0" smtClean="0">
                    <a:latin typeface="Cambria" pitchFamily="18" charset="0"/>
                  </a:rPr>
                  <a:t>= </a:t>
                </a:r>
                <a:r>
                  <a:rPr lang="el-GR" sz="6200" dirty="0" smtClean="0">
                    <a:latin typeface="Cambria" pitchFamily="18" charset="0"/>
                  </a:rPr>
                  <a:t>αποδοτικότητα της εργασίας</a:t>
                </a:r>
                <a:endParaRPr lang="en-US" sz="6200" dirty="0" smtClean="0">
                  <a:latin typeface="Cambria" pitchFamily="18" charset="0"/>
                </a:endParaRPr>
              </a:p>
              <a:p>
                <a:pPr marL="0" indent="0">
                  <a:buNone/>
                </a:pPr>
                <a:r>
                  <a:rPr lang="en-US" sz="6200" dirty="0" smtClean="0">
                    <a:latin typeface="Cambria" pitchFamily="18" charset="0"/>
                  </a:rPr>
                  <a:t>Pm</a:t>
                </a:r>
                <a:r>
                  <a:rPr lang="el-GR" sz="6200" dirty="0" smtClean="0">
                    <a:latin typeface="Cambria" pitchFamily="18" charset="0"/>
                  </a:rPr>
                  <a:t> = τιμή των υλικών και μηχανημάτων</a:t>
                </a:r>
                <a:endParaRPr lang="en-US" sz="6200" dirty="0" smtClean="0">
                  <a:latin typeface="Cambria" pitchFamily="18" charset="0"/>
                </a:endParaRPr>
              </a:p>
              <a:p>
                <a:pPr marL="0" indent="0">
                  <a:buNone/>
                </a:pPr>
                <a:r>
                  <a:rPr lang="en-US" sz="6200" dirty="0" smtClean="0">
                    <a:latin typeface="Cambria" pitchFamily="18" charset="0"/>
                  </a:rPr>
                  <a:t>m = </a:t>
                </a:r>
                <a:r>
                  <a:rPr lang="el-GR" sz="6200" dirty="0" smtClean="0">
                    <a:latin typeface="Cambria" pitchFamily="18" charset="0"/>
                  </a:rPr>
                  <a:t>χρησιμοποιούμενα υλικά και μηχανήματα ανά ώρα</a:t>
                </a:r>
                <a:endParaRPr lang="en-US" sz="6200" dirty="0" smtClean="0">
                  <a:latin typeface="Cambria" pitchFamily="18" charset="0"/>
                </a:endParaRPr>
              </a:p>
              <a:p>
                <a:pPr marL="0" indent="0">
                  <a:buNone/>
                </a:pPr>
                <a:r>
                  <a:rPr lang="en-US" sz="6200" dirty="0" smtClean="0">
                    <a:latin typeface="Cambria" pitchFamily="18" charset="0"/>
                  </a:rPr>
                  <a:t>w = </a:t>
                </a:r>
                <a:r>
                  <a:rPr lang="el-GR" sz="6200" dirty="0" smtClean="0">
                    <a:latin typeface="Cambria" pitchFamily="18" charset="0"/>
                  </a:rPr>
                  <a:t>ωρομίσθιο</a:t>
                </a:r>
                <a:endParaRPr lang="en-US" sz="6200" dirty="0" smtClean="0">
                  <a:latin typeface="Cambria" pitchFamily="18" charset="0"/>
                </a:endParaRPr>
              </a:p>
              <a:p>
                <a:pPr marL="0" indent="0">
                  <a:buNone/>
                </a:pPr>
                <a:r>
                  <a:rPr lang="en-US" sz="6200" dirty="0" smtClean="0">
                    <a:latin typeface="Cambria" pitchFamily="18" charset="0"/>
                  </a:rPr>
                  <a:t>Pc</a:t>
                </a:r>
                <a:r>
                  <a:rPr lang="el-GR" sz="6200" dirty="0" smtClean="0">
                    <a:latin typeface="Cambria" pitchFamily="18" charset="0"/>
                  </a:rPr>
                  <a:t> = τιμή των κεφαλαιουχικών αγαθών (ανά «μηχάνημα»)</a:t>
                </a:r>
                <a:endParaRPr lang="en-US" sz="6200" dirty="0" smtClean="0">
                  <a:latin typeface="Cambria" pitchFamily="18" charset="0"/>
                </a:endParaRPr>
              </a:p>
              <a:p>
                <a:pPr marL="0" indent="0">
                  <a:buNone/>
                </a:pPr>
                <a:r>
                  <a:rPr lang="en-US" sz="6200" dirty="0" smtClean="0">
                    <a:latin typeface="Cambria" pitchFamily="18" charset="0"/>
                  </a:rPr>
                  <a:t>u = </a:t>
                </a:r>
                <a:r>
                  <a:rPr lang="el-GR" sz="6200" dirty="0" smtClean="0">
                    <a:latin typeface="Cambria" pitchFamily="18" charset="0"/>
                  </a:rPr>
                  <a:t>ποσοστό χρησιμοποίησης της παραγωγικής ικανότητας</a:t>
                </a:r>
                <a:endParaRPr lang="en-US" sz="6200" dirty="0" smtClean="0">
                  <a:latin typeface="Cambria" pitchFamily="18" charset="0"/>
                </a:endParaRPr>
              </a:p>
              <a:p>
                <a:pPr marL="0" indent="0">
                  <a:buNone/>
                </a:pPr>
                <a:r>
                  <a:rPr lang="en-US" sz="6200" dirty="0" smtClean="0">
                    <a:latin typeface="Cambria" pitchFamily="18" charset="0"/>
                  </a:rPr>
                  <a:t>g = </a:t>
                </a:r>
                <a:r>
                  <a:rPr lang="el-GR" sz="6200" dirty="0" smtClean="0">
                    <a:latin typeface="Cambria" pitchFamily="18" charset="0"/>
                  </a:rPr>
                  <a:t>κεφαλαιουχικά αγαθά σε χρήση ανά ώρα εργασίας</a:t>
                </a:r>
              </a:p>
              <a:p>
                <a:pPr marL="0" indent="0">
                  <a:buNone/>
                </a:pPr>
                <a:endParaRPr lang="el-GR" sz="62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764704"/>
                <a:ext cx="8928992" cy="6093296"/>
              </a:xfrm>
              <a:blipFill rotWithShape="1">
                <a:blip r:embed="rId2"/>
                <a:stretch>
                  <a:fillRect l="-1161"/>
                </a:stretch>
              </a:blipFill>
            </p:spPr>
            <p:txBody>
              <a:bodyPr/>
              <a:lstStyle/>
              <a:p>
                <a:r>
                  <a:rPr lang="el-GR">
                    <a:noFill/>
                  </a:rPr>
                  <a:t> </a:t>
                </a:r>
              </a:p>
            </p:txBody>
          </p:sp>
        </mc:Fallback>
      </mc:AlternateContent>
    </p:spTree>
    <p:extLst>
      <p:ext uri="{BB962C8B-B14F-4D97-AF65-F5344CB8AC3E}">
        <p14:creationId xmlns:p14="http://schemas.microsoft.com/office/powerpoint/2010/main" val="31434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endParaRPr lang="el-GR" dirty="0"/>
          </a:p>
        </p:txBody>
      </p:sp>
      <p:sp>
        <p:nvSpPr>
          <p:cNvPr id="3" name="Θέση περιεχομένου 2"/>
          <p:cNvSpPr>
            <a:spLocks noGrp="1"/>
          </p:cNvSpPr>
          <p:nvPr>
            <p:ph idx="1"/>
          </p:nvPr>
        </p:nvSpPr>
        <p:spPr>
          <a:xfrm>
            <a:off x="323528" y="980728"/>
            <a:ext cx="8424936" cy="5544616"/>
          </a:xfrm>
        </p:spPr>
        <p:txBody>
          <a:bodyPr/>
          <a:lstStyle/>
          <a:p>
            <a:pPr marL="0" indent="0">
              <a:buNone/>
            </a:pPr>
            <a:r>
              <a:rPr lang="en-US" dirty="0" err="1">
                <a:latin typeface="Cambria" pitchFamily="18" charset="0"/>
              </a:rPr>
              <a:t>atr</a:t>
            </a:r>
            <a:r>
              <a:rPr lang="en-US" dirty="0">
                <a:latin typeface="Cambria" pitchFamily="18" charset="0"/>
              </a:rPr>
              <a:t> = (1-t)r</a:t>
            </a:r>
          </a:p>
          <a:p>
            <a:pPr marL="0" indent="0">
              <a:buNone/>
            </a:pPr>
            <a:r>
              <a:rPr lang="en-US" dirty="0" err="1">
                <a:latin typeface="Cambria" pitchFamily="18" charset="0"/>
              </a:rPr>
              <a:t>atr</a:t>
            </a:r>
            <a:r>
              <a:rPr lang="en-US" dirty="0">
                <a:latin typeface="Cambria" pitchFamily="18" charset="0"/>
              </a:rPr>
              <a:t> = </a:t>
            </a:r>
            <a:r>
              <a:rPr lang="el-GR" dirty="0">
                <a:latin typeface="Cambria" pitchFamily="18" charset="0"/>
              </a:rPr>
              <a:t>ποσοστό κέρδους μετά από φόρους</a:t>
            </a:r>
          </a:p>
          <a:p>
            <a:pPr marL="0" indent="0">
              <a:buNone/>
            </a:pPr>
            <a:r>
              <a:rPr lang="en-US" dirty="0">
                <a:latin typeface="Cambria" pitchFamily="18" charset="0"/>
              </a:rPr>
              <a:t>t = </a:t>
            </a:r>
            <a:r>
              <a:rPr lang="el-GR" dirty="0">
                <a:latin typeface="Cambria" pitchFamily="18" charset="0"/>
              </a:rPr>
              <a:t>φορολογικός συντελεστής κερδών</a:t>
            </a:r>
          </a:p>
          <a:p>
            <a:pPr marL="0" indent="0">
              <a:buNone/>
            </a:pPr>
            <a:endParaRPr lang="en-US" dirty="0">
              <a:latin typeface="Cambria" pitchFamily="18" charset="0"/>
            </a:endParaRPr>
          </a:p>
          <a:p>
            <a:pPr marL="0" indent="0">
              <a:buNone/>
            </a:pPr>
            <a:r>
              <a:rPr lang="en-US" dirty="0" smtClean="0">
                <a:latin typeface="Cambria" pitchFamily="18" charset="0"/>
              </a:rPr>
              <a:t>y, w, k ----</a:t>
            </a:r>
            <a:r>
              <a:rPr lang="en-US" dirty="0" smtClean="0">
                <a:latin typeface="Cambria" pitchFamily="18" charset="0"/>
                <a:sym typeface="Wingdings" pitchFamily="2" charset="2"/>
              </a:rPr>
              <a:t> 9 </a:t>
            </a:r>
            <a:r>
              <a:rPr lang="el-GR" dirty="0" smtClean="0">
                <a:latin typeface="Cambria" pitchFamily="18" charset="0"/>
                <a:sym typeface="Wingdings" pitchFamily="2" charset="2"/>
              </a:rPr>
              <a:t>προσδιοριστικοί παράγοντες του ποσοστού κέρδους που διαμορφώνονται μέσα από συγκρούσεις</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καπιταλιστών, εργατών, αγοραστών, προμηθευτών πρώτων υλών, κυβερνήσεων, προμηθευτών κεφαλαιουχικών αγαθών</a:t>
            </a:r>
            <a:endParaRPr lang="el-GR" dirty="0">
              <a:latin typeface="Cambria" pitchFamily="18" charset="0"/>
            </a:endParaRPr>
          </a:p>
        </p:txBody>
      </p:sp>
    </p:spTree>
    <p:extLst>
      <p:ext uri="{BB962C8B-B14F-4D97-AF65-F5344CB8AC3E}">
        <p14:creationId xmlns:p14="http://schemas.microsoft.com/office/powerpoint/2010/main" val="2389792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Προσδιορίζοντας το ποσοστό κέρδους</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6120680"/>
          </a:xfrm>
        </p:spPr>
        <p:txBody>
          <a:bodyPr>
            <a:normAutofit/>
          </a:bodyPr>
          <a:lstStyle/>
          <a:p>
            <a:pPr marL="0" indent="0">
              <a:buNone/>
            </a:pPr>
            <a:r>
              <a:rPr lang="el-GR" sz="1800" b="1" dirty="0" smtClean="0">
                <a:latin typeface="Cambria" pitchFamily="18" charset="0"/>
              </a:rPr>
              <a:t>ΠΡΟΣΔΙΟΡΙΣΤΙΚΟΙ ΠΑΡΑΓΟΝΤΕΣ ΤΗΣ ΕΡΓΑΣΙΑΣ</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r>
              <a:rPr lang="el-GR" sz="1800" b="1" dirty="0" smtClean="0">
                <a:latin typeface="Cambria" pitchFamily="18" charset="0"/>
              </a:rPr>
              <a:t>ΤΙΜΗ ΠΡΟΪΟΝΤΟΣ</a:t>
            </a: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ΠΡΩΤΩΝ ΥΛΩΝ</a:t>
            </a:r>
          </a:p>
          <a:p>
            <a:pPr marL="0" indent="0">
              <a:buNone/>
            </a:pPr>
            <a:endParaRPr lang="el-GR" sz="1800" b="1" dirty="0">
              <a:latin typeface="Cambria" pitchFamily="18" charset="0"/>
            </a:endParaRPr>
          </a:p>
          <a:p>
            <a:pPr marL="0" indent="0">
              <a:buNone/>
            </a:pPr>
            <a:endParaRPr lang="el-GR" sz="1800" b="1" dirty="0" smtClean="0">
              <a:latin typeface="Cambria" pitchFamily="18" charset="0"/>
            </a:endParaRPr>
          </a:p>
          <a:p>
            <a:pPr marL="0" indent="0">
              <a:buNone/>
            </a:pPr>
            <a:endParaRPr lang="el-GR" sz="1800" b="1" dirty="0">
              <a:latin typeface="Cambria" pitchFamily="18" charset="0"/>
            </a:endParaRPr>
          </a:p>
          <a:p>
            <a:pPr marL="0" indent="0">
              <a:buNone/>
            </a:pPr>
            <a:r>
              <a:rPr lang="el-GR" sz="1800" b="1" dirty="0" smtClean="0">
                <a:latin typeface="Cambria" pitchFamily="18" charset="0"/>
              </a:rPr>
              <a:t>ΠΡΟΣΔΙΟΡΙΣΤΙΚΟΙ ΠΑΡΑΓΟΝΤΕΣ ΚΕΦΑΛΑΙΟΥΧΙΚΩΝ ΑΓΑΘΩΝ</a:t>
            </a:r>
            <a:endParaRPr lang="el-GR" sz="1800" b="1" dirty="0">
              <a:latin typeface="Cambria" pitchFamily="18" charset="0"/>
            </a:endParaRPr>
          </a:p>
        </p:txBody>
      </p:sp>
      <p:sp>
        <p:nvSpPr>
          <p:cNvPr id="5" name="Ορθογώνιο 4"/>
          <p:cNvSpPr/>
          <p:nvPr/>
        </p:nvSpPr>
        <p:spPr>
          <a:xfrm>
            <a:off x="683568" y="119675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w</a:t>
            </a:r>
            <a:endParaRPr lang="el-GR" dirty="0">
              <a:latin typeface="Cambria" pitchFamily="18" charset="0"/>
            </a:endParaRPr>
          </a:p>
        </p:txBody>
      </p:sp>
      <p:sp>
        <p:nvSpPr>
          <p:cNvPr id="6" name="Ορθογώνιο 5"/>
          <p:cNvSpPr/>
          <p:nvPr/>
        </p:nvSpPr>
        <p:spPr>
          <a:xfrm>
            <a:off x="683568" y="170080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l-GR" dirty="0"/>
          </a:p>
        </p:txBody>
      </p:sp>
      <p:sp>
        <p:nvSpPr>
          <p:cNvPr id="7" name="Ορθογώνιο 6"/>
          <p:cNvSpPr/>
          <p:nvPr/>
        </p:nvSpPr>
        <p:spPr>
          <a:xfrm>
            <a:off x="683568" y="2204864"/>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l-GR" dirty="0"/>
          </a:p>
        </p:txBody>
      </p:sp>
      <p:sp>
        <p:nvSpPr>
          <p:cNvPr id="8" name="Ορθογώνιο 7"/>
          <p:cNvSpPr/>
          <p:nvPr/>
        </p:nvSpPr>
        <p:spPr>
          <a:xfrm>
            <a:off x="683568" y="2780928"/>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endParaRPr lang="el-GR" dirty="0">
              <a:latin typeface="Cambria" pitchFamily="18" charset="0"/>
            </a:endParaRPr>
          </a:p>
        </p:txBody>
      </p:sp>
      <p:sp>
        <p:nvSpPr>
          <p:cNvPr id="9" name="Ορθογώνιο 8"/>
          <p:cNvSpPr/>
          <p:nvPr/>
        </p:nvSpPr>
        <p:spPr>
          <a:xfrm>
            <a:off x="683568" y="3501008"/>
            <a:ext cx="91440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Pm</a:t>
            </a:r>
            <a:endParaRPr lang="el-GR" dirty="0">
              <a:latin typeface="Cambria" pitchFamily="18" charset="0"/>
            </a:endParaRPr>
          </a:p>
        </p:txBody>
      </p:sp>
      <p:sp>
        <p:nvSpPr>
          <p:cNvPr id="10" name="Ορθογώνιο 9"/>
          <p:cNvSpPr/>
          <p:nvPr/>
        </p:nvSpPr>
        <p:spPr>
          <a:xfrm>
            <a:off x="683568" y="386104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m</a:t>
            </a:r>
            <a:endParaRPr lang="el-GR" dirty="0">
              <a:latin typeface="Cambria" pitchFamily="18" charset="0"/>
            </a:endParaRPr>
          </a:p>
        </p:txBody>
      </p:sp>
      <p:sp>
        <p:nvSpPr>
          <p:cNvPr id="11" name="Ορθογώνιο 10"/>
          <p:cNvSpPr/>
          <p:nvPr/>
        </p:nvSpPr>
        <p:spPr>
          <a:xfrm>
            <a:off x="687810" y="4929150"/>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Pc</a:t>
            </a:r>
            <a:endParaRPr lang="el-GR" dirty="0">
              <a:latin typeface="Cambria" pitchFamily="18" charset="0"/>
            </a:endParaRPr>
          </a:p>
        </p:txBody>
      </p:sp>
      <p:sp>
        <p:nvSpPr>
          <p:cNvPr id="12" name="Ορθογώνιο 11"/>
          <p:cNvSpPr/>
          <p:nvPr/>
        </p:nvSpPr>
        <p:spPr>
          <a:xfrm>
            <a:off x="683568" y="5517232"/>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 </a:t>
            </a:r>
            <a:r>
              <a:rPr lang="el-GR" dirty="0" smtClean="0">
                <a:latin typeface="Cambria" pitchFamily="18" charset="0"/>
              </a:rPr>
              <a:t>σε χρήση</a:t>
            </a:r>
            <a:endParaRPr lang="el-GR" dirty="0">
              <a:latin typeface="Cambria" pitchFamily="18" charset="0"/>
            </a:endParaRPr>
          </a:p>
        </p:txBody>
      </p:sp>
      <p:sp>
        <p:nvSpPr>
          <p:cNvPr id="13" name="Ορθογώνιο 12"/>
          <p:cNvSpPr/>
          <p:nvPr/>
        </p:nvSpPr>
        <p:spPr>
          <a:xfrm>
            <a:off x="687810" y="6097363"/>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CG</a:t>
            </a:r>
            <a:endParaRPr lang="el-GR" dirty="0">
              <a:latin typeface="Cambria" pitchFamily="18" charset="0"/>
            </a:endParaRPr>
          </a:p>
        </p:txBody>
      </p:sp>
      <p:cxnSp>
        <p:nvCxnSpPr>
          <p:cNvPr id="15" name="Ευθύγραμμο βέλος σύνδεσης 14"/>
          <p:cNvCxnSpPr/>
          <p:nvPr/>
        </p:nvCxnSpPr>
        <p:spPr>
          <a:xfrm>
            <a:off x="1602210" y="1880828"/>
            <a:ext cx="15296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V="1">
            <a:off x="1602210" y="2060848"/>
            <a:ext cx="1529630" cy="283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3203848" y="1700808"/>
            <a:ext cx="7311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z</a:t>
            </a:r>
            <a:endParaRPr lang="el-GR" dirty="0">
              <a:latin typeface="Cambria" pitchFamily="18" charset="0"/>
            </a:endParaRPr>
          </a:p>
        </p:txBody>
      </p:sp>
      <p:cxnSp>
        <p:nvCxnSpPr>
          <p:cNvPr id="23" name="Ευθύγραμμο βέλος σύνδεσης 22"/>
          <p:cNvCxnSpPr/>
          <p:nvPr/>
        </p:nvCxnSpPr>
        <p:spPr>
          <a:xfrm>
            <a:off x="3563888" y="2060848"/>
            <a:ext cx="0" cy="7200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3059831" y="2780928"/>
            <a:ext cx="87517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mbria" pitchFamily="18" charset="0"/>
              </a:rPr>
              <a:t>Pz</a:t>
            </a:r>
            <a:r>
              <a:rPr lang="en-US" dirty="0" smtClean="0">
                <a:latin typeface="Cambria" pitchFamily="18" charset="0"/>
              </a:rPr>
              <a:t> z</a:t>
            </a:r>
            <a:endParaRPr lang="el-GR" dirty="0">
              <a:latin typeface="Cambria" pitchFamily="18" charset="0"/>
            </a:endParaRPr>
          </a:p>
        </p:txBody>
      </p:sp>
      <p:cxnSp>
        <p:nvCxnSpPr>
          <p:cNvPr id="29" name="Ευθύγραμμο βέλος σύνδεσης 28"/>
          <p:cNvCxnSpPr/>
          <p:nvPr/>
        </p:nvCxnSpPr>
        <p:spPr>
          <a:xfrm>
            <a:off x="1691680" y="2960948"/>
            <a:ext cx="1296144"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1690689" y="3645024"/>
            <a:ext cx="1296144" cy="16534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V="1">
            <a:off x="1690689" y="3928095"/>
            <a:ext cx="1296144"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3935002" y="5517231"/>
            <a:ext cx="1501094" cy="58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u=CG </a:t>
            </a:r>
            <a:r>
              <a:rPr lang="el-GR" dirty="0" smtClean="0">
                <a:latin typeface="Cambria" pitchFamily="18" charset="0"/>
              </a:rPr>
              <a:t>σε χρήση/</a:t>
            </a:r>
            <a:r>
              <a:rPr lang="en-US" dirty="0" smtClean="0">
                <a:latin typeface="Cambria" pitchFamily="18" charset="0"/>
              </a:rPr>
              <a:t>CG</a:t>
            </a:r>
            <a:endParaRPr lang="el-GR" dirty="0">
              <a:latin typeface="Cambria" pitchFamily="18" charset="0"/>
            </a:endParaRPr>
          </a:p>
        </p:txBody>
      </p:sp>
      <p:cxnSp>
        <p:nvCxnSpPr>
          <p:cNvPr id="40" name="Ευθύγραμμο βέλος σύνδεσης 39"/>
          <p:cNvCxnSpPr/>
          <p:nvPr/>
        </p:nvCxnSpPr>
        <p:spPr>
          <a:xfrm>
            <a:off x="3935002" y="3001795"/>
            <a:ext cx="2149166" cy="13917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p:cNvCxnSpPr/>
          <p:nvPr/>
        </p:nvCxnSpPr>
        <p:spPr>
          <a:xfrm flipV="1">
            <a:off x="4124901" y="3284984"/>
            <a:ext cx="1959267" cy="576064"/>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6156176" y="2492896"/>
            <a:ext cx="93610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 = </a:t>
            </a:r>
            <a:r>
              <a:rPr lang="en-US" dirty="0" err="1" smtClean="0">
                <a:latin typeface="Cambria" pitchFamily="18" charset="0"/>
              </a:rPr>
              <a:t>Pz</a:t>
            </a:r>
            <a:r>
              <a:rPr lang="en-US" dirty="0" smtClean="0">
                <a:latin typeface="Cambria" pitchFamily="18" charset="0"/>
              </a:rPr>
              <a:t> z-Pm m</a:t>
            </a:r>
            <a:endParaRPr lang="el-GR" dirty="0">
              <a:latin typeface="Cambria" pitchFamily="18" charset="0"/>
            </a:endParaRPr>
          </a:p>
        </p:txBody>
      </p:sp>
      <p:cxnSp>
        <p:nvCxnSpPr>
          <p:cNvPr id="46" name="Ευθύγραμμο βέλος σύνδεσης 45"/>
          <p:cNvCxnSpPr/>
          <p:nvPr/>
        </p:nvCxnSpPr>
        <p:spPr>
          <a:xfrm flipV="1">
            <a:off x="1690689" y="1286762"/>
            <a:ext cx="5113559" cy="9001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6839272" y="1196752"/>
            <a:ext cx="936104" cy="5400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Cambria" pitchFamily="18" charset="0"/>
              </a:rPr>
              <a:t>y</a:t>
            </a:r>
            <a:r>
              <a:rPr lang="en-US" dirty="0" smtClean="0">
                <a:latin typeface="Cambria" pitchFamily="18" charset="0"/>
              </a:rPr>
              <a:t>-w</a:t>
            </a:r>
            <a:endParaRPr lang="el-GR" dirty="0">
              <a:latin typeface="Cambria" pitchFamily="18" charset="0"/>
            </a:endParaRPr>
          </a:p>
        </p:txBody>
      </p:sp>
      <p:cxnSp>
        <p:nvCxnSpPr>
          <p:cNvPr id="53" name="Ευθύγραμμο βέλος σύνδεσης 52"/>
          <p:cNvCxnSpPr/>
          <p:nvPr/>
        </p:nvCxnSpPr>
        <p:spPr>
          <a:xfrm flipV="1">
            <a:off x="1602210" y="5733256"/>
            <a:ext cx="2332792" cy="7200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p:nvPr/>
        </p:nvCxnSpPr>
        <p:spPr>
          <a:xfrm flipV="1">
            <a:off x="1690689" y="5949280"/>
            <a:ext cx="2161231" cy="364107"/>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Ευθύγραμμο βέλος σύνδεσης 54"/>
          <p:cNvCxnSpPr>
            <a:stCxn id="11" idx="3"/>
          </p:cNvCxnSpPr>
          <p:nvPr/>
        </p:nvCxnSpPr>
        <p:spPr>
          <a:xfrm>
            <a:off x="1602210" y="5109170"/>
            <a:ext cx="4697982" cy="18002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2987824" y="3645024"/>
            <a:ext cx="94717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Pm m</a:t>
            </a:r>
            <a:endParaRPr lang="el-GR" dirty="0">
              <a:latin typeface="Cambria" pitchFamily="18" charset="0"/>
            </a:endParaRPr>
          </a:p>
        </p:txBody>
      </p:sp>
      <p:sp>
        <p:nvSpPr>
          <p:cNvPr id="64" name="Ορθογώνιο 63"/>
          <p:cNvSpPr/>
          <p:nvPr/>
        </p:nvSpPr>
        <p:spPr>
          <a:xfrm>
            <a:off x="3935002" y="6237312"/>
            <a:ext cx="15010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mbria" pitchFamily="18" charset="0"/>
              </a:rPr>
              <a:t>u=CG </a:t>
            </a:r>
            <a:r>
              <a:rPr lang="el-GR" dirty="0">
                <a:latin typeface="Cambria" pitchFamily="18" charset="0"/>
              </a:rPr>
              <a:t>σε </a:t>
            </a:r>
            <a:r>
              <a:rPr lang="el-GR" dirty="0" smtClean="0">
                <a:latin typeface="Cambria" pitchFamily="18" charset="0"/>
              </a:rPr>
              <a:t>χρήση/</a:t>
            </a:r>
            <a:r>
              <a:rPr lang="en-US" dirty="0" smtClean="0">
                <a:latin typeface="Cambria" pitchFamily="18" charset="0"/>
              </a:rPr>
              <a:t>N</a:t>
            </a:r>
            <a:endParaRPr lang="el-GR" dirty="0">
              <a:latin typeface="Cambria" pitchFamily="18" charset="0"/>
            </a:endParaRPr>
          </a:p>
        </p:txBody>
      </p:sp>
      <p:sp>
        <p:nvSpPr>
          <p:cNvPr id="66" name="Ορθογώνιο 65"/>
          <p:cNvSpPr/>
          <p:nvPr/>
        </p:nvSpPr>
        <p:spPr>
          <a:xfrm>
            <a:off x="6372200" y="5199180"/>
            <a:ext cx="1403176" cy="7136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latin typeface="Cambria" pitchFamily="18" charset="0"/>
              </a:rPr>
              <a:t>k=Pc(1/u)g</a:t>
            </a:r>
            <a:endParaRPr lang="el-GR" dirty="0">
              <a:latin typeface="Cambria" pitchFamily="18" charset="0"/>
            </a:endParaRPr>
          </a:p>
        </p:txBody>
      </p:sp>
      <p:cxnSp>
        <p:nvCxnSpPr>
          <p:cNvPr id="68" name="Ευθύγραμμο βέλος σύνδεσης 67"/>
          <p:cNvCxnSpPr/>
          <p:nvPr/>
        </p:nvCxnSpPr>
        <p:spPr>
          <a:xfrm flipV="1">
            <a:off x="5465068" y="5517231"/>
            <a:ext cx="835124" cy="252563"/>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Ευθύγραμμο βέλος σύνδεσης 68"/>
          <p:cNvCxnSpPr/>
          <p:nvPr/>
        </p:nvCxnSpPr>
        <p:spPr>
          <a:xfrm flipV="1">
            <a:off x="5447362" y="5733256"/>
            <a:ext cx="924838" cy="744872"/>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Ορθογώνιο 71"/>
              <p:cNvSpPr/>
              <p:nvPr/>
            </p:nvSpPr>
            <p:spPr>
              <a:xfrm>
                <a:off x="7775376" y="3284984"/>
                <a:ext cx="1261120" cy="14401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𝑦</m:t>
                          </m:r>
                          <m:r>
                            <a:rPr lang="en-US" b="0" i="1" smtClean="0">
                              <a:latin typeface="Cambria Math"/>
                            </a:rPr>
                            <m:t>−</m:t>
                          </m:r>
                          <m:r>
                            <a:rPr lang="en-US" b="0" i="1" smtClean="0">
                              <a:latin typeface="Cambria Math"/>
                            </a:rPr>
                            <m:t>𝑤</m:t>
                          </m:r>
                        </m:num>
                        <m:den>
                          <m:r>
                            <a:rPr lang="en-US" b="0" i="1" smtClean="0">
                              <a:latin typeface="Cambria Math"/>
                            </a:rPr>
                            <m:t>𝑘</m:t>
                          </m:r>
                        </m:den>
                      </m:f>
                    </m:oMath>
                  </m:oMathPara>
                </a14:m>
                <a:endParaRPr lang="el-GR" dirty="0"/>
              </a:p>
            </p:txBody>
          </p:sp>
        </mc:Choice>
        <mc:Fallback xmlns="">
          <p:sp>
            <p:nvSpPr>
              <p:cNvPr id="72" name="Ορθογώνιο 71"/>
              <p:cNvSpPr>
                <a:spLocks noRot="1" noChangeAspect="1" noMove="1" noResize="1" noEditPoints="1" noAdjustHandles="1" noChangeArrowheads="1" noChangeShapeType="1" noTextEdit="1"/>
              </p:cNvSpPr>
              <p:nvPr/>
            </p:nvSpPr>
            <p:spPr>
              <a:xfrm>
                <a:off x="7775376" y="3284984"/>
                <a:ext cx="1261120" cy="1440160"/>
              </a:xfrm>
              <a:prstGeom prst="rect">
                <a:avLst/>
              </a:prstGeom>
              <a:blipFill rotWithShape="1">
                <a:blip r:embed="rId2"/>
                <a:stretch>
                  <a:fillRect/>
                </a:stretch>
              </a:blipFill>
            </p:spPr>
            <p:txBody>
              <a:bodyPr/>
              <a:lstStyle/>
              <a:p>
                <a:r>
                  <a:rPr lang="el-GR">
                    <a:noFill/>
                  </a:rPr>
                  <a:t> </a:t>
                </a:r>
              </a:p>
            </p:txBody>
          </p:sp>
        </mc:Fallback>
      </mc:AlternateContent>
      <p:cxnSp>
        <p:nvCxnSpPr>
          <p:cNvPr id="74" name="Ευθύγραμμο βέλος σύνδεσης 73"/>
          <p:cNvCxnSpPr/>
          <p:nvPr/>
        </p:nvCxnSpPr>
        <p:spPr>
          <a:xfrm>
            <a:off x="7668344" y="1736812"/>
            <a:ext cx="28803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V="1">
            <a:off x="6624228" y="1748142"/>
            <a:ext cx="396044" cy="708868"/>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p:cNvCxnSpPr/>
          <p:nvPr/>
        </p:nvCxnSpPr>
        <p:spPr>
          <a:xfrm flipV="1">
            <a:off x="7812360" y="4869160"/>
            <a:ext cx="368796" cy="6956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8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363272" cy="332656"/>
          </a:xfrm>
        </p:spPr>
        <p:txBody>
          <a:bodyPr>
            <a:noAutofit/>
          </a:bodyPr>
          <a:lstStyle/>
          <a:p>
            <a:r>
              <a:rPr lang="el-GR" sz="3200" b="1" dirty="0" smtClean="0">
                <a:solidFill>
                  <a:srgbClr val="FF0000"/>
                </a:solidFill>
                <a:latin typeface="Cambria" pitchFamily="18" charset="0"/>
              </a:rPr>
              <a:t>Συγκρούσεις για το ποσοστό κέρδους</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44517151"/>
              </p:ext>
            </p:extLst>
          </p:nvPr>
        </p:nvGraphicFramePr>
        <p:xfrm>
          <a:off x="107504" y="548678"/>
          <a:ext cx="9036496" cy="6699482"/>
        </p:xfrm>
        <a:graphic>
          <a:graphicData uri="http://schemas.openxmlformats.org/drawingml/2006/table">
            <a:tbl>
              <a:tblPr firstRow="1" bandRow="1">
                <a:tableStyleId>{5C22544A-7EE6-4342-B048-85BDC9FD1C3A}</a:tableStyleId>
              </a:tblPr>
              <a:tblGrid>
                <a:gridCol w="3333168"/>
                <a:gridCol w="3003536"/>
                <a:gridCol w="2699792"/>
              </a:tblGrid>
              <a:tr h="576066">
                <a:tc>
                  <a:txBody>
                    <a:bodyPr/>
                    <a:lstStyle/>
                    <a:p>
                      <a:pPr algn="ctr"/>
                      <a:r>
                        <a:rPr lang="el-GR" dirty="0" smtClean="0"/>
                        <a:t>Ποσοστό</a:t>
                      </a:r>
                      <a:endParaRPr lang="el-GR" dirty="0"/>
                    </a:p>
                  </a:txBody>
                  <a:tcPr/>
                </a:tc>
                <a:tc>
                  <a:txBody>
                    <a:bodyPr/>
                    <a:lstStyle/>
                    <a:p>
                      <a:pPr algn="ctr"/>
                      <a:r>
                        <a:rPr lang="en-US" dirty="0" smtClean="0"/>
                        <a:t>Ways</a:t>
                      </a:r>
                      <a:r>
                        <a:rPr lang="en-US" baseline="0" dirty="0" smtClean="0"/>
                        <a:t> for capital to increase r</a:t>
                      </a:r>
                      <a:endParaRPr lang="el-GR" dirty="0"/>
                    </a:p>
                  </a:txBody>
                  <a:tcPr/>
                </a:tc>
                <a:tc>
                  <a:txBody>
                    <a:bodyPr/>
                    <a:lstStyle/>
                    <a:p>
                      <a:pPr algn="ctr"/>
                      <a:r>
                        <a:rPr lang="en-US" dirty="0" smtClean="0"/>
                        <a:t>Reactions (workers-buyers-suppliers-citizens)</a:t>
                      </a:r>
                      <a:endParaRPr lang="el-GR" dirty="0"/>
                    </a:p>
                  </a:txBody>
                  <a:tcPr/>
                </a:tc>
              </a:tr>
              <a:tr h="571615">
                <a:tc>
                  <a:txBody>
                    <a:bodyPr/>
                    <a:lstStyle/>
                    <a:p>
                      <a:pPr algn="just"/>
                      <a:r>
                        <a:rPr lang="en-US" sz="1600" dirty="0" smtClean="0">
                          <a:latin typeface="Cambria" pitchFamily="18" charset="0"/>
                        </a:rPr>
                        <a:t>1</a:t>
                      </a:r>
                      <a:r>
                        <a:rPr lang="el-GR" sz="1600" dirty="0" smtClean="0">
                          <a:latin typeface="Cambria" pitchFamily="18" charset="0"/>
                        </a:rPr>
                        <a:t>. Τιμή προϊόντος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l-GR" sz="1600" dirty="0" smtClean="0">
                          <a:latin typeface="Cambria" pitchFamily="18" charset="0"/>
                        </a:rPr>
                        <a:t>Απόκτηση</a:t>
                      </a:r>
                      <a:r>
                        <a:rPr lang="el-GR" sz="1600" baseline="0" dirty="0" smtClean="0">
                          <a:latin typeface="Cambria" pitchFamily="18" charset="0"/>
                        </a:rPr>
                        <a:t> μονοπωλιακής ισχύος</a:t>
                      </a:r>
                      <a:endParaRPr lang="el-GR" sz="1600" dirty="0">
                        <a:latin typeface="Cambria" pitchFamily="18" charset="0"/>
                      </a:endParaRPr>
                    </a:p>
                  </a:txBody>
                  <a:tcPr/>
                </a:tc>
                <a:tc>
                  <a:txBody>
                    <a:bodyPr/>
                    <a:lstStyle/>
                    <a:p>
                      <a:pPr algn="just"/>
                      <a:r>
                        <a:rPr lang="en-US" sz="1400" dirty="0" smtClean="0"/>
                        <a:t>Buyers turn to cheaper substitutes</a:t>
                      </a:r>
                      <a:endParaRPr lang="el-GR" sz="1400" dirty="0"/>
                    </a:p>
                  </a:txBody>
                  <a:tcPr/>
                </a:tc>
              </a:tr>
              <a:tr h="571615">
                <a:tc>
                  <a:txBody>
                    <a:bodyPr/>
                    <a:lstStyle/>
                    <a:p>
                      <a:pPr algn="just"/>
                      <a:r>
                        <a:rPr lang="en-US" sz="1600" dirty="0" smtClean="0">
                          <a:latin typeface="Cambria" pitchFamily="18" charset="0"/>
                        </a:rPr>
                        <a:t>2. </a:t>
                      </a:r>
                      <a:r>
                        <a:rPr lang="el-GR" sz="1600" dirty="0" smtClean="0">
                          <a:latin typeface="Cambria" pitchFamily="18" charset="0"/>
                        </a:rPr>
                        <a:t>Ένταση εργασίας </a:t>
                      </a:r>
                      <a:r>
                        <a:rPr lang="en-US" sz="1600" dirty="0" smtClean="0">
                          <a:latin typeface="Cambria" pitchFamily="18" charset="0"/>
                        </a:rPr>
                        <a:t>e (+)</a:t>
                      </a:r>
                      <a:endParaRPr lang="el-GR" sz="1600" dirty="0">
                        <a:latin typeface="Cambria" pitchFamily="18" charset="0"/>
                      </a:endParaRPr>
                    </a:p>
                  </a:txBody>
                  <a:tcPr/>
                </a:tc>
                <a:tc>
                  <a:txBody>
                    <a:bodyPr/>
                    <a:lstStyle/>
                    <a:p>
                      <a:pPr algn="just"/>
                      <a:r>
                        <a:rPr lang="en-US" sz="1400" dirty="0" smtClean="0">
                          <a:latin typeface="Cambria" pitchFamily="18" charset="0"/>
                        </a:rPr>
                        <a:t>Speed-up - hiring of more supervisors</a:t>
                      </a:r>
                      <a:endParaRPr lang="el-GR" sz="1400" dirty="0">
                        <a:latin typeface="Cambria" pitchFamily="18" charset="0"/>
                      </a:endParaRPr>
                    </a:p>
                  </a:txBody>
                  <a:tcPr/>
                </a:tc>
                <a:tc>
                  <a:txBody>
                    <a:bodyPr/>
                    <a:lstStyle/>
                    <a:p>
                      <a:pPr algn="just"/>
                      <a:r>
                        <a:rPr lang="en-US" sz="1400" dirty="0" smtClean="0">
                          <a:latin typeface="Cambria" pitchFamily="18" charset="0"/>
                        </a:rPr>
                        <a:t>Slowdown</a:t>
                      </a:r>
                      <a:r>
                        <a:rPr lang="en-US" sz="1400" baseline="0" dirty="0" smtClean="0">
                          <a:latin typeface="Cambria" pitchFamily="18" charset="0"/>
                        </a:rPr>
                        <a:t> – union reactions</a:t>
                      </a:r>
                      <a:endParaRPr lang="el-GR" sz="1400" dirty="0">
                        <a:latin typeface="Cambria" pitchFamily="18" charset="0"/>
                      </a:endParaRPr>
                    </a:p>
                  </a:txBody>
                  <a:tcPr/>
                </a:tc>
              </a:tr>
              <a:tr h="571615">
                <a:tc>
                  <a:txBody>
                    <a:bodyPr/>
                    <a:lstStyle/>
                    <a:p>
                      <a:pPr algn="just"/>
                      <a:r>
                        <a:rPr lang="en-US" sz="1400" dirty="0" smtClean="0">
                          <a:latin typeface="Cambria" pitchFamily="18" charset="0"/>
                        </a:rPr>
                        <a:t>3. </a:t>
                      </a:r>
                      <a:r>
                        <a:rPr lang="el-GR" sz="1400" dirty="0" smtClean="0">
                          <a:latin typeface="Cambria" pitchFamily="18" charset="0"/>
                        </a:rPr>
                        <a:t>Αποδοτικότητα της εργασίας </a:t>
                      </a:r>
                      <a:r>
                        <a:rPr lang="en-US" sz="1400" dirty="0" smtClean="0">
                          <a:latin typeface="Cambria" pitchFamily="18" charset="0"/>
                        </a:rPr>
                        <a:t>(f) (+)</a:t>
                      </a:r>
                      <a:endParaRPr lang="el-GR" sz="1400" dirty="0">
                        <a:latin typeface="Cambria" pitchFamily="18" charset="0"/>
                      </a:endParaRPr>
                    </a:p>
                  </a:txBody>
                  <a:tcPr/>
                </a:tc>
                <a:tc>
                  <a:txBody>
                    <a:bodyPr/>
                    <a:lstStyle/>
                    <a:p>
                      <a:pPr algn="just"/>
                      <a:r>
                        <a:rPr lang="en-US" sz="1400" dirty="0" smtClean="0">
                          <a:latin typeface="Cambria" pitchFamily="18" charset="0"/>
                        </a:rPr>
                        <a:t>More efficient labor-saving technology</a:t>
                      </a:r>
                      <a:endParaRPr lang="el-GR" sz="1400" dirty="0">
                        <a:latin typeface="Cambria" pitchFamily="18" charset="0"/>
                      </a:endParaRPr>
                    </a:p>
                  </a:txBody>
                  <a:tcPr/>
                </a:tc>
                <a:tc>
                  <a:txBody>
                    <a:bodyPr/>
                    <a:lstStyle/>
                    <a:p>
                      <a:pPr algn="just"/>
                      <a:r>
                        <a:rPr lang="en-US" sz="1400" dirty="0" smtClean="0">
                          <a:latin typeface="Cambria" pitchFamily="18" charset="0"/>
                        </a:rPr>
                        <a:t>Workers try to save jobs</a:t>
                      </a:r>
                      <a:endParaRPr lang="el-GR" sz="1400" dirty="0">
                        <a:latin typeface="Cambria" pitchFamily="18" charset="0"/>
                      </a:endParaRPr>
                    </a:p>
                  </a:txBody>
                  <a:tcPr/>
                </a:tc>
              </a:tr>
              <a:tr h="797930">
                <a:tc>
                  <a:txBody>
                    <a:bodyPr/>
                    <a:lstStyle/>
                    <a:p>
                      <a:pPr algn="just"/>
                      <a:r>
                        <a:rPr lang="el-GR" sz="1400" dirty="0" smtClean="0">
                          <a:latin typeface="Cambria" pitchFamily="18" charset="0"/>
                        </a:rPr>
                        <a:t>4.</a:t>
                      </a:r>
                      <a:r>
                        <a:rPr lang="en-US" sz="1400" dirty="0" smtClean="0">
                          <a:latin typeface="Cambria" pitchFamily="18" charset="0"/>
                        </a:rPr>
                        <a:t> </a:t>
                      </a:r>
                      <a:r>
                        <a:rPr lang="el-GR" sz="1400" dirty="0" smtClean="0">
                          <a:latin typeface="Cambria" pitchFamily="18" charset="0"/>
                        </a:rPr>
                        <a:t>Ποσότητα χρησιμοποιούμενων πρώτων υλών και μηχανημάτων ανά ώρα εργασίας (</a:t>
                      </a:r>
                      <a:r>
                        <a:rPr lang="en-US" sz="1400" dirty="0" smtClean="0">
                          <a:latin typeface="Cambria" pitchFamily="18" charset="0"/>
                        </a:rPr>
                        <a:t>m) (-)</a:t>
                      </a:r>
                      <a:endParaRPr lang="el-GR" sz="1400" dirty="0">
                        <a:latin typeface="Cambria" pitchFamily="18" charset="0"/>
                      </a:endParaRPr>
                    </a:p>
                  </a:txBody>
                  <a:tcPr/>
                </a:tc>
                <a:tc>
                  <a:txBody>
                    <a:bodyPr/>
                    <a:lstStyle/>
                    <a:p>
                      <a:pPr algn="just"/>
                      <a:r>
                        <a:rPr lang="el-GR" sz="1400" dirty="0" smtClean="0">
                          <a:latin typeface="Cambria" pitchFamily="18" charset="0"/>
                        </a:rPr>
                        <a:t>Νέες</a:t>
                      </a:r>
                      <a:r>
                        <a:rPr lang="el-GR" sz="1400" baseline="0" dirty="0" smtClean="0">
                          <a:latin typeface="Cambria" pitchFamily="18" charset="0"/>
                        </a:rPr>
                        <a:t> μέθοδοι παραγωγής μείωσης χρήσης υλικών</a:t>
                      </a:r>
                      <a:endParaRPr lang="el-GR" sz="1400" dirty="0">
                        <a:latin typeface="Cambria" pitchFamily="18" charset="0"/>
                      </a:endParaRPr>
                    </a:p>
                  </a:txBody>
                  <a:tcPr/>
                </a:tc>
                <a:tc>
                  <a:txBody>
                    <a:bodyPr/>
                    <a:lstStyle/>
                    <a:p>
                      <a:pPr algn="just"/>
                      <a:endParaRPr lang="el-GR" sz="1400" dirty="0">
                        <a:latin typeface="Cambria" pitchFamily="18" charset="0"/>
                      </a:endParaRPr>
                    </a:p>
                  </a:txBody>
                  <a:tcPr/>
                </a:tc>
              </a:tr>
              <a:tr h="663632">
                <a:tc>
                  <a:txBody>
                    <a:bodyPr/>
                    <a:lstStyle/>
                    <a:p>
                      <a:pPr algn="just"/>
                      <a:r>
                        <a:rPr lang="en-US" sz="1600" dirty="0" smtClean="0">
                          <a:latin typeface="Cambria" pitchFamily="18" charset="0"/>
                        </a:rPr>
                        <a:t>5. </a:t>
                      </a:r>
                      <a:r>
                        <a:rPr lang="el-GR" sz="1600" dirty="0" smtClean="0">
                          <a:latin typeface="Cambria" pitchFamily="18" charset="0"/>
                        </a:rPr>
                        <a:t>Τιμή</a:t>
                      </a:r>
                      <a:r>
                        <a:rPr lang="el-GR" sz="1600" baseline="0" dirty="0" smtClean="0">
                          <a:latin typeface="Cambria" pitchFamily="18" charset="0"/>
                        </a:rPr>
                        <a:t> πρώτων υλών και μηχανημάτων </a:t>
                      </a:r>
                      <a:r>
                        <a:rPr lang="en-US" sz="1600" baseline="0" dirty="0" smtClean="0">
                          <a:latin typeface="Cambria" pitchFamily="18" charset="0"/>
                        </a:rPr>
                        <a:t>(Pm) (-)</a:t>
                      </a:r>
                      <a:endParaRPr lang="el-GR" sz="1600" dirty="0">
                        <a:latin typeface="Cambria" pitchFamily="18" charset="0"/>
                      </a:endParaRPr>
                    </a:p>
                  </a:txBody>
                  <a:tcPr/>
                </a:tc>
                <a:tc>
                  <a:txBody>
                    <a:bodyPr/>
                    <a:lstStyle/>
                    <a:p>
                      <a:pPr algn="just"/>
                      <a:r>
                        <a:rPr lang="en-US" sz="1400" dirty="0" smtClean="0">
                          <a:latin typeface="Cambria" pitchFamily="18" charset="0"/>
                        </a:rPr>
                        <a:t>International search for raw materials-military actions-imperialism</a:t>
                      </a:r>
                      <a:endParaRPr lang="el-GR" sz="14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tariffs-opposition to imperialism</a:t>
                      </a:r>
                      <a:endParaRPr lang="el-GR" sz="1400" dirty="0">
                        <a:latin typeface="Cambria" pitchFamily="18" charset="0"/>
                      </a:endParaRPr>
                    </a:p>
                  </a:txBody>
                  <a:tcPr/>
                </a:tc>
              </a:tr>
              <a:tr h="513120">
                <a:tc>
                  <a:txBody>
                    <a:bodyPr/>
                    <a:lstStyle/>
                    <a:p>
                      <a:pPr algn="just"/>
                      <a:r>
                        <a:rPr lang="en-US" sz="1600" dirty="0" smtClean="0">
                          <a:latin typeface="Cambria" pitchFamily="18" charset="0"/>
                        </a:rPr>
                        <a:t>6.</a:t>
                      </a:r>
                      <a:r>
                        <a:rPr lang="el-GR" sz="1600" dirty="0" smtClean="0">
                          <a:latin typeface="Cambria" pitchFamily="18" charset="0"/>
                        </a:rPr>
                        <a:t> Ωρομίσθιο (</a:t>
                      </a:r>
                      <a:r>
                        <a:rPr lang="en-US" sz="1600" dirty="0" smtClean="0">
                          <a:latin typeface="Cambria" pitchFamily="18" charset="0"/>
                        </a:rPr>
                        <a:t>w) (-)</a:t>
                      </a:r>
                      <a:endParaRPr lang="el-GR" sz="1600" dirty="0">
                        <a:latin typeface="Cambria" pitchFamily="18" charset="0"/>
                      </a:endParaRPr>
                    </a:p>
                  </a:txBody>
                  <a:tcPr/>
                </a:tc>
                <a:tc>
                  <a:txBody>
                    <a:bodyPr/>
                    <a:lstStyle/>
                    <a:p>
                      <a:pPr algn="just"/>
                      <a:r>
                        <a:rPr lang="en-US" sz="1400" dirty="0" smtClean="0">
                          <a:latin typeface="Cambria" pitchFamily="18" charset="0"/>
                        </a:rPr>
                        <a:t>Use of cheaper labor – attacks on labor unions and labor rights</a:t>
                      </a:r>
                      <a:endParaRPr lang="el-GR" sz="1400" dirty="0">
                        <a:latin typeface="Cambria" pitchFamily="18" charset="0"/>
                      </a:endParaRPr>
                    </a:p>
                  </a:txBody>
                  <a:tcPr/>
                </a:tc>
                <a:tc>
                  <a:txBody>
                    <a:bodyPr/>
                    <a:lstStyle/>
                    <a:p>
                      <a:pPr algn="just"/>
                      <a:r>
                        <a:rPr lang="en-US" sz="1400" dirty="0" smtClean="0">
                          <a:latin typeface="Cambria" pitchFamily="18" charset="0"/>
                        </a:rPr>
                        <a:t>Push for more labor organization</a:t>
                      </a:r>
                      <a:endParaRPr lang="el-GR" sz="1400" dirty="0">
                        <a:latin typeface="Cambria" pitchFamily="18" charset="0"/>
                      </a:endParaRPr>
                    </a:p>
                  </a:txBody>
                  <a:tcPr/>
                </a:tc>
              </a:tr>
              <a:tr h="842139">
                <a:tc>
                  <a:txBody>
                    <a:bodyPr/>
                    <a:lstStyle/>
                    <a:p>
                      <a:pPr algn="just"/>
                      <a:r>
                        <a:rPr lang="en-US" sz="1600" dirty="0" smtClean="0">
                          <a:latin typeface="Cambria" pitchFamily="18" charset="0"/>
                        </a:rPr>
                        <a:t>7. </a:t>
                      </a:r>
                      <a:r>
                        <a:rPr lang="el-GR" sz="1600" dirty="0" smtClean="0">
                          <a:latin typeface="Cambria" pitchFamily="18" charset="0"/>
                        </a:rPr>
                        <a:t>Τιμή κεφαλαιουχικών αγαθών που χρησιμοποιούνται στην παραγωγή (</a:t>
                      </a:r>
                      <a:r>
                        <a:rPr lang="en-US" sz="1600" dirty="0" err="1" smtClean="0">
                          <a:latin typeface="Cambria" pitchFamily="18" charset="0"/>
                        </a:rPr>
                        <a:t>Pz</a:t>
                      </a:r>
                      <a:r>
                        <a:rPr lang="en-US" sz="1600" dirty="0" smtClean="0">
                          <a:latin typeface="Cambria" pitchFamily="18" charset="0"/>
                        </a:rPr>
                        <a:t>) (-)</a:t>
                      </a:r>
                      <a:endParaRPr lang="el-GR" sz="1600" dirty="0">
                        <a:latin typeface="Cambria" pitchFamily="18" charset="0"/>
                      </a:endParaRPr>
                    </a:p>
                  </a:txBody>
                  <a:tcPr/>
                </a:tc>
                <a:tc>
                  <a:txBody>
                    <a:bodyPr/>
                    <a:lstStyle/>
                    <a:p>
                      <a:pPr algn="just"/>
                      <a:r>
                        <a:rPr lang="en-US" sz="1600" dirty="0" smtClean="0">
                          <a:latin typeface="Cambria" pitchFamily="18" charset="0"/>
                        </a:rPr>
                        <a:t>Imported capital goods</a:t>
                      </a:r>
                      <a:endParaRPr lang="el-GR" sz="1600" dirty="0">
                        <a:latin typeface="Cambria" pitchFamily="18" charset="0"/>
                      </a:endParaRPr>
                    </a:p>
                  </a:txBody>
                  <a:tcPr/>
                </a:tc>
                <a:tc>
                  <a:txBody>
                    <a:bodyPr/>
                    <a:lstStyle/>
                    <a:p>
                      <a:pPr algn="just"/>
                      <a:r>
                        <a:rPr lang="en-US" sz="1400" dirty="0" smtClean="0">
                          <a:latin typeface="Cambria" pitchFamily="18" charset="0"/>
                        </a:rPr>
                        <a:t>Domestic producers press</a:t>
                      </a:r>
                      <a:r>
                        <a:rPr lang="en-US" sz="1400" baseline="0" dirty="0" smtClean="0">
                          <a:latin typeface="Cambria" pitchFamily="18" charset="0"/>
                        </a:rPr>
                        <a:t> for tariffs</a:t>
                      </a:r>
                      <a:endParaRPr lang="el-GR" sz="1400" dirty="0">
                        <a:latin typeface="Cambria" pitchFamily="18" charset="0"/>
                      </a:endParaRPr>
                    </a:p>
                  </a:txBody>
                  <a:tcPr/>
                </a:tc>
              </a:tr>
              <a:tr h="624343">
                <a:tc>
                  <a:txBody>
                    <a:bodyPr/>
                    <a:lstStyle/>
                    <a:p>
                      <a:pPr algn="just"/>
                      <a:r>
                        <a:rPr lang="en-US" sz="1600" dirty="0" smtClean="0">
                          <a:latin typeface="Cambria" pitchFamily="18" charset="0"/>
                        </a:rPr>
                        <a:t>8. </a:t>
                      </a:r>
                      <a:r>
                        <a:rPr lang="el-GR" sz="1600" dirty="0" smtClean="0">
                          <a:latin typeface="Cambria" pitchFamily="18" charset="0"/>
                        </a:rPr>
                        <a:t>Κεφαλαιουχικά αγαθά σε χρήση ανά ώρα εργασίας (</a:t>
                      </a:r>
                      <a:r>
                        <a:rPr lang="en-US" sz="1600" dirty="0" smtClean="0">
                          <a:latin typeface="Cambria" pitchFamily="18" charset="0"/>
                        </a:rPr>
                        <a:t>g) (-)</a:t>
                      </a:r>
                      <a:endParaRPr lang="el-GR" sz="1600" dirty="0">
                        <a:latin typeface="Cambria" pitchFamily="18" charset="0"/>
                      </a:endParaRPr>
                    </a:p>
                  </a:txBody>
                  <a:tcPr/>
                </a:tc>
                <a:tc>
                  <a:txBody>
                    <a:bodyPr/>
                    <a:lstStyle/>
                    <a:p>
                      <a:pPr algn="just"/>
                      <a:r>
                        <a:rPr lang="en-US" sz="1600" dirty="0" smtClean="0">
                          <a:latin typeface="Cambria" pitchFamily="18" charset="0"/>
                        </a:rPr>
                        <a:t>New capital-saving methods-usually polluting</a:t>
                      </a:r>
                      <a:endParaRPr lang="el-GR" sz="1600" dirty="0">
                        <a:latin typeface="Cambria" pitchFamily="18" charset="0"/>
                      </a:endParaRPr>
                    </a:p>
                  </a:txBody>
                  <a:tcPr/>
                </a:tc>
                <a:tc>
                  <a:txBody>
                    <a:bodyPr/>
                    <a:lstStyle/>
                    <a:p>
                      <a:pPr algn="just"/>
                      <a:r>
                        <a:rPr lang="en-US" sz="1800" dirty="0" smtClean="0">
                          <a:latin typeface="Cambria" pitchFamily="18" charset="0"/>
                        </a:rPr>
                        <a:t>Ecological reactions</a:t>
                      </a:r>
                      <a:endParaRPr lang="el-GR" sz="1800" dirty="0">
                        <a:latin typeface="Cambria" pitchFamily="18" charset="0"/>
                      </a:endParaRPr>
                    </a:p>
                  </a:txBody>
                  <a:tcPr/>
                </a:tc>
              </a:tr>
              <a:tr h="580766">
                <a:tc>
                  <a:txBody>
                    <a:bodyPr/>
                    <a:lstStyle/>
                    <a:p>
                      <a:pPr algn="just"/>
                      <a:r>
                        <a:rPr lang="en-US" sz="1600" dirty="0" smtClean="0">
                          <a:latin typeface="Cambria" pitchFamily="18" charset="0"/>
                        </a:rPr>
                        <a:t>9. </a:t>
                      </a:r>
                      <a:r>
                        <a:rPr lang="el-GR" sz="1600" dirty="0" smtClean="0">
                          <a:latin typeface="Cambria" pitchFamily="18" charset="0"/>
                        </a:rPr>
                        <a:t>Ποσοστό χρησιμοποίησης παραγωγικής ικανότητας (</a:t>
                      </a:r>
                      <a:r>
                        <a:rPr lang="en-US" sz="1600" dirty="0" smtClean="0">
                          <a:latin typeface="Cambria" pitchFamily="18" charset="0"/>
                        </a:rPr>
                        <a:t>u) (+)</a:t>
                      </a:r>
                      <a:endParaRPr lang="el-GR" sz="1600" dirty="0">
                        <a:latin typeface="Cambria" pitchFamily="18" charset="0"/>
                      </a:endParaRPr>
                    </a:p>
                  </a:txBody>
                  <a:tcPr/>
                </a:tc>
                <a:tc>
                  <a:txBody>
                    <a:bodyPr/>
                    <a:lstStyle/>
                    <a:p>
                      <a:pPr algn="just"/>
                      <a:r>
                        <a:rPr lang="en-US" sz="1600" dirty="0" smtClean="0">
                          <a:latin typeface="Cambria" pitchFamily="18" charset="0"/>
                        </a:rPr>
                        <a:t>Search for new markets – push for state policies increasing effective demand</a:t>
                      </a:r>
                      <a:endParaRPr lang="el-GR" sz="1600" dirty="0">
                        <a:latin typeface="Cambria" pitchFamily="18" charset="0"/>
                      </a:endParaRPr>
                    </a:p>
                  </a:txBody>
                  <a:tcPr/>
                </a:tc>
                <a:tc>
                  <a:txBody>
                    <a:bodyPr/>
                    <a:lstStyle/>
                    <a:p>
                      <a:pPr algn="just"/>
                      <a:endParaRPr lang="el-GR" dirty="0"/>
                    </a:p>
                  </a:txBody>
                  <a:tcPr/>
                </a:tc>
              </a:tr>
            </a:tbl>
          </a:graphicData>
        </a:graphic>
      </p:graphicFrame>
    </p:spTree>
    <p:extLst>
      <p:ext uri="{BB962C8B-B14F-4D97-AF65-F5344CB8AC3E}">
        <p14:creationId xmlns:p14="http://schemas.microsoft.com/office/powerpoint/2010/main" val="72675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4624"/>
            <a:ext cx="8424936" cy="504056"/>
          </a:xfrm>
        </p:spPr>
        <p:txBody>
          <a:bodyPr>
            <a:noAutofit/>
          </a:bodyPr>
          <a:lstStyle/>
          <a:p>
            <a:r>
              <a:rPr lang="el-GR" sz="3600" b="1" dirty="0" smtClean="0">
                <a:solidFill>
                  <a:srgbClr val="FF0000"/>
                </a:solidFill>
                <a:latin typeface="Cambria" pitchFamily="18" charset="0"/>
              </a:rPr>
              <a:t>Μισθοί και Εργασία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548680"/>
            <a:ext cx="8784976" cy="6192688"/>
          </a:xfrm>
        </p:spPr>
        <p:txBody>
          <a:bodyPr>
            <a:normAutofit lnSpcReduction="10000"/>
          </a:bodyPr>
          <a:lstStyle/>
          <a:p>
            <a:pPr marL="0" indent="0" algn="just">
              <a:buNone/>
            </a:pPr>
            <a:r>
              <a:rPr lang="el-GR" sz="2400" dirty="0" smtClean="0">
                <a:latin typeface="Cambria" pitchFamily="18" charset="0"/>
              </a:rPr>
              <a:t>Σχέσεις εργαζομένων και εργοδοτών. Βασικές ιδέες: α) θεμελιωδώς αντικρουόμενα συμφέροντα στο χώρο εργασίας, β) ιεραρχική οργάνωση της παραγωγής από τους εργοδότες για απόσπαση εργασίας (δημιουργία κερδών) από τους εργαζόμενους. </a:t>
            </a:r>
            <a:r>
              <a:rPr lang="el-GR" sz="2400" b="1" dirty="0" smtClean="0">
                <a:latin typeface="Cambria" pitchFamily="18" charset="0"/>
              </a:rPr>
              <a:t>Κύρια σημεία:</a:t>
            </a:r>
            <a:endParaRPr lang="el-GR" sz="2400" b="1" dirty="0">
              <a:latin typeface="Cambria" pitchFamily="18" charset="0"/>
            </a:endParaRPr>
          </a:p>
          <a:p>
            <a:pPr marL="457200" indent="-457200" algn="just">
              <a:buAutoNum type="arabicPeriod"/>
            </a:pPr>
            <a:r>
              <a:rPr lang="el-GR" sz="2400" dirty="0" smtClean="0">
                <a:latin typeface="Cambria" pitchFamily="18" charset="0"/>
              </a:rPr>
              <a:t>Η </a:t>
            </a:r>
            <a:r>
              <a:rPr lang="el-GR" sz="2400" i="1" dirty="0" smtClean="0">
                <a:solidFill>
                  <a:srgbClr val="FF0000"/>
                </a:solidFill>
                <a:latin typeface="Cambria" pitchFamily="18" charset="0"/>
              </a:rPr>
              <a:t>Φύση</a:t>
            </a:r>
            <a:r>
              <a:rPr lang="el-GR" sz="2400" dirty="0" smtClean="0">
                <a:latin typeface="Cambria" pitchFamily="18" charset="0"/>
              </a:rPr>
              <a:t> της εργασίας (εργασιακής διαδικασίας) δεν είναι κάτι το προκαθορισμένο και αναλλοίωτο και ανεξάρτητο από τον τρόπο οργάνωσης της εργασίας</a:t>
            </a:r>
          </a:p>
          <a:p>
            <a:pPr marL="457200" indent="-457200" algn="just">
              <a:buAutoNum type="arabicPeriod"/>
            </a:pPr>
            <a:r>
              <a:rPr lang="el-GR" sz="2400" dirty="0" smtClean="0">
                <a:latin typeface="Cambria" pitchFamily="18" charset="0"/>
              </a:rPr>
              <a:t>Η καπιταλιστική επιχείρηση είναι ένα σύστημα </a:t>
            </a:r>
            <a:r>
              <a:rPr lang="el-GR" sz="2400" i="1" dirty="0" smtClean="0">
                <a:solidFill>
                  <a:srgbClr val="FF0000"/>
                </a:solidFill>
                <a:latin typeface="Cambria" pitchFamily="18" charset="0"/>
              </a:rPr>
              <a:t>εντολής</a:t>
            </a:r>
            <a:r>
              <a:rPr lang="el-GR" sz="2400" dirty="0" smtClean="0">
                <a:latin typeface="Cambria" pitchFamily="18" charset="0"/>
              </a:rPr>
              <a:t>-άσκησης εξουσίας</a:t>
            </a:r>
          </a:p>
          <a:p>
            <a:pPr marL="457200" indent="-457200" algn="just">
              <a:buAutoNum type="arabicPeriod"/>
            </a:pPr>
            <a:r>
              <a:rPr lang="el-GR" sz="2400" dirty="0" smtClean="0">
                <a:latin typeface="Cambria" pitchFamily="18" charset="0"/>
              </a:rPr>
              <a:t>Σύγκρουση μεταξύ εργοδοτών και εργαζομένων για τους </a:t>
            </a:r>
            <a:r>
              <a:rPr lang="el-GR" sz="2400" i="1" dirty="0" smtClean="0">
                <a:solidFill>
                  <a:srgbClr val="FF0000"/>
                </a:solidFill>
                <a:latin typeface="Cambria" pitchFamily="18" charset="0"/>
              </a:rPr>
              <a:t>μισθούς </a:t>
            </a:r>
            <a:r>
              <a:rPr lang="el-GR" sz="2400" dirty="0" smtClean="0">
                <a:latin typeface="Cambria" pitchFamily="18" charset="0"/>
              </a:rPr>
              <a:t>και το </a:t>
            </a:r>
            <a:r>
              <a:rPr lang="el-GR" sz="2400" i="1" dirty="0" smtClean="0">
                <a:solidFill>
                  <a:srgbClr val="FF0000"/>
                </a:solidFill>
                <a:latin typeface="Cambria" pitchFamily="18" charset="0"/>
              </a:rPr>
              <a:t>ρυθμό εργασίας</a:t>
            </a:r>
          </a:p>
          <a:p>
            <a:pPr marL="457200" indent="-457200" algn="just">
              <a:buAutoNum type="arabicPeriod"/>
            </a:pPr>
            <a:r>
              <a:rPr lang="el-GR" sz="2400" dirty="0" smtClean="0">
                <a:latin typeface="Cambria" pitchFamily="18" charset="0"/>
              </a:rPr>
              <a:t>Καπιταλιστική επιχείρηση οργανωμένη ιεραρχικά με σκοπό την </a:t>
            </a:r>
            <a:r>
              <a:rPr lang="el-GR" sz="2400" i="1" dirty="0" smtClean="0">
                <a:solidFill>
                  <a:srgbClr val="FF0000"/>
                </a:solidFill>
                <a:latin typeface="Cambria" pitchFamily="18" charset="0"/>
              </a:rPr>
              <a:t>απόσπαση</a:t>
            </a:r>
            <a:r>
              <a:rPr lang="el-GR" sz="2400" dirty="0" smtClean="0">
                <a:latin typeface="Cambria" pitchFamily="18" charset="0"/>
              </a:rPr>
              <a:t> εργασίας</a:t>
            </a:r>
          </a:p>
          <a:p>
            <a:pPr marL="457200" indent="-457200" algn="just">
              <a:buAutoNum type="arabicPeriod"/>
            </a:pPr>
            <a:r>
              <a:rPr lang="el-GR" sz="2400" dirty="0" smtClean="0">
                <a:latin typeface="Cambria" pitchFamily="18" charset="0"/>
              </a:rPr>
              <a:t>Μόνιμη παρουσία </a:t>
            </a:r>
            <a:r>
              <a:rPr lang="el-GR" sz="2400" i="1" dirty="0" smtClean="0">
                <a:solidFill>
                  <a:srgbClr val="FF0000"/>
                </a:solidFill>
                <a:latin typeface="Cambria" pitchFamily="18" charset="0"/>
              </a:rPr>
              <a:t>ανέργων</a:t>
            </a:r>
            <a:r>
              <a:rPr lang="el-GR" sz="2400" dirty="0" smtClean="0">
                <a:latin typeface="Cambria" pitchFamily="18" charset="0"/>
              </a:rPr>
              <a:t> – «εφεδρικού στρατού εργασίας» --</a:t>
            </a:r>
            <a:r>
              <a:rPr lang="el-GR" sz="2400" dirty="0" smtClean="0">
                <a:latin typeface="Cambria" pitchFamily="18" charset="0"/>
                <a:sym typeface="Wingdings" pitchFamily="2" charset="2"/>
              </a:rPr>
              <a:t> πλεονεκτική θέση των εργοδοτών</a:t>
            </a:r>
          </a:p>
          <a:p>
            <a:pPr marL="457200" indent="-457200" algn="just">
              <a:buAutoNum type="arabicPeriod"/>
            </a:pPr>
            <a:r>
              <a:rPr lang="en-US" sz="2400" dirty="0" smtClean="0">
                <a:latin typeface="Cambria" pitchFamily="18" charset="0"/>
                <a:sym typeface="Wingdings" pitchFamily="2" charset="2"/>
              </a:rPr>
              <a:t>w* &gt; </a:t>
            </a:r>
            <a:r>
              <a:rPr lang="en-US" sz="2400" dirty="0" err="1" smtClean="0">
                <a:latin typeface="Cambria" pitchFamily="18" charset="0"/>
                <a:sym typeface="Wingdings" pitchFamily="2" charset="2"/>
              </a:rPr>
              <a:t>w</a:t>
            </a:r>
            <a:r>
              <a:rPr lang="en-US" sz="2000" dirty="0" err="1" smtClean="0">
                <a:latin typeface="Cambria" pitchFamily="18" charset="0"/>
                <a:sym typeface="Wingdings" pitchFamily="2" charset="2"/>
              </a:rPr>
              <a:t>min</a:t>
            </a:r>
            <a:r>
              <a:rPr lang="en-US" sz="2000" dirty="0" smtClean="0">
                <a:latin typeface="Cambria" pitchFamily="18" charset="0"/>
                <a:sym typeface="Wingdings" pitchFamily="2" charset="2"/>
              </a:rPr>
              <a:t> ----</a:t>
            </a:r>
            <a:r>
              <a:rPr lang="en-US" sz="2400" dirty="0" smtClean="0">
                <a:latin typeface="Cambria" pitchFamily="18" charset="0"/>
                <a:sym typeface="Wingdings" pitchFamily="2" charset="2"/>
              </a:rPr>
              <a:t> </a:t>
            </a:r>
            <a:r>
              <a:rPr lang="el-GR" sz="2400" i="1" dirty="0" smtClean="0">
                <a:solidFill>
                  <a:srgbClr val="FF0000"/>
                </a:solidFill>
                <a:latin typeface="Cambria" pitchFamily="18" charset="0"/>
                <a:sym typeface="Wingdings" pitchFamily="2" charset="2"/>
              </a:rPr>
              <a:t>ακούσια ανεργία</a:t>
            </a:r>
            <a:endParaRPr lang="el-GR" sz="2400" i="1" dirty="0" smtClean="0">
              <a:solidFill>
                <a:srgbClr val="FF0000"/>
              </a:solidFill>
              <a:latin typeface="Cambria" pitchFamily="18" charset="0"/>
            </a:endParaRPr>
          </a:p>
          <a:p>
            <a:pPr marL="457200" indent="-457200" algn="just">
              <a:buAutoNum type="arabicPeriod"/>
            </a:pPr>
            <a:endParaRPr lang="el-GR" sz="2400" dirty="0">
              <a:latin typeface="Cambria" pitchFamily="18" charset="0"/>
            </a:endParaRPr>
          </a:p>
        </p:txBody>
      </p:sp>
    </p:spTree>
    <p:extLst>
      <p:ext uri="{BB962C8B-B14F-4D97-AF65-F5344CB8AC3E}">
        <p14:creationId xmlns:p14="http://schemas.microsoft.com/office/powerpoint/2010/main" val="298206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784976" cy="476672"/>
          </a:xfrm>
        </p:spPr>
        <p:txBody>
          <a:bodyPr>
            <a:noAutofit/>
          </a:bodyPr>
          <a:lstStyle/>
          <a:p>
            <a:r>
              <a:rPr lang="el-GR" sz="3200" b="1" dirty="0" smtClean="0">
                <a:solidFill>
                  <a:srgbClr val="FF0000"/>
                </a:solidFill>
                <a:latin typeface="Cambria" pitchFamily="18" charset="0"/>
              </a:rPr>
              <a:t>Βασικά σημεία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832648"/>
          </a:xfrm>
        </p:spPr>
        <p:txBody>
          <a:bodyPr>
            <a:normAutofit/>
          </a:bodyPr>
          <a:lstStyle/>
          <a:p>
            <a:pPr marL="514350" indent="-514350">
              <a:buAutoNum type="arabicPeriod"/>
            </a:pPr>
            <a:r>
              <a:rPr lang="el-GR" sz="2800" dirty="0" smtClean="0">
                <a:latin typeface="Cambria" pitchFamily="18" charset="0"/>
              </a:rPr>
              <a:t>Εργασία, οκνηρία και κοινωνική οργάνωση</a:t>
            </a:r>
          </a:p>
          <a:p>
            <a:pPr marL="0" indent="0">
              <a:buNone/>
            </a:pPr>
            <a:r>
              <a:rPr lang="el-GR" sz="2800" dirty="0" smtClean="0">
                <a:latin typeface="Cambria" pitchFamily="18" charset="0"/>
              </a:rPr>
              <a:t>Ο τρόπος </a:t>
            </a:r>
            <a:r>
              <a:rPr lang="el-GR" sz="2800" i="1" dirty="0" smtClean="0">
                <a:solidFill>
                  <a:srgbClr val="FF0000"/>
                </a:solidFill>
                <a:latin typeface="Cambria" pitchFamily="18" charset="0"/>
              </a:rPr>
              <a:t>οργάνωσης</a:t>
            </a:r>
            <a:r>
              <a:rPr lang="el-GR" sz="2800" dirty="0" smtClean="0">
                <a:latin typeface="Cambria" pitchFamily="18" charset="0"/>
              </a:rPr>
              <a:t> καθοριστικός για το περιεχόμενο της εργασίας</a:t>
            </a:r>
          </a:p>
          <a:p>
            <a:pPr marL="0" indent="0">
              <a:buNone/>
            </a:pPr>
            <a:r>
              <a:rPr lang="el-GR" sz="2800" dirty="0" smtClean="0">
                <a:latin typeface="Cambria" pitchFamily="18" charset="0"/>
              </a:rPr>
              <a:t>2. Η καπιταλιστική επιχείρηση ως οικονομία εντολών</a:t>
            </a:r>
            <a:r>
              <a:rPr lang="en-US" sz="2800" dirty="0" smtClean="0">
                <a:latin typeface="Cambria" pitchFamily="18" charset="0"/>
              </a:rPr>
              <a:t>.</a:t>
            </a:r>
            <a:endParaRPr lang="el-GR" sz="2800" dirty="0" smtClean="0">
              <a:latin typeface="Cambria" pitchFamily="18" charset="0"/>
            </a:endParaRPr>
          </a:p>
          <a:p>
            <a:pPr marL="0" indent="0">
              <a:buNone/>
            </a:pPr>
            <a:r>
              <a:rPr lang="el-GR" sz="2800" i="1" dirty="0" smtClean="0">
                <a:solidFill>
                  <a:srgbClr val="FF0000"/>
                </a:solidFill>
                <a:latin typeface="Cambria" pitchFamily="18" charset="0"/>
              </a:rPr>
              <a:t>Εντολές</a:t>
            </a:r>
            <a:r>
              <a:rPr lang="el-GR" sz="2800" dirty="0" smtClean="0">
                <a:latin typeface="Cambria" pitchFamily="18" charset="0"/>
              </a:rPr>
              <a:t> και όχι ανταλλαγές στην καπιταλιστική επιχείρηση</a:t>
            </a:r>
            <a:endParaRPr lang="el-GR" sz="2800" dirty="0">
              <a:latin typeface="Cambria" pitchFamily="18" charset="0"/>
            </a:endParaRPr>
          </a:p>
          <a:p>
            <a:pPr marL="0" indent="0">
              <a:buNone/>
            </a:pPr>
            <a:r>
              <a:rPr lang="el-GR" sz="2800" dirty="0" smtClean="0">
                <a:latin typeface="Cambria" pitchFamily="18" charset="0"/>
              </a:rPr>
              <a:t>Μ</a:t>
            </a:r>
            <a:r>
              <a:rPr lang="en-US" sz="2800" dirty="0" smtClean="0">
                <a:latin typeface="Cambria" pitchFamily="18" charset="0"/>
              </a:rPr>
              <a:t>-------C (LP, MP) ------- P --------C’ --------M’</a:t>
            </a:r>
          </a:p>
          <a:p>
            <a:pPr marL="0" indent="0">
              <a:buNone/>
            </a:pPr>
            <a:r>
              <a:rPr lang="el-GR" sz="2800" dirty="0">
                <a:latin typeface="Cambria" pitchFamily="18" charset="0"/>
              </a:rPr>
              <a:t> </a:t>
            </a:r>
            <a:endParaRPr lang="el-GR" sz="2800" dirty="0" smtClean="0">
              <a:latin typeface="Cambria" pitchFamily="18" charset="0"/>
            </a:endParaRPr>
          </a:p>
          <a:p>
            <a:pPr marL="0" indent="0">
              <a:buNone/>
            </a:pPr>
            <a:r>
              <a:rPr lang="el-GR" sz="2800" dirty="0" smtClean="0">
                <a:latin typeface="Cambria" pitchFamily="18" charset="0"/>
              </a:rPr>
              <a:t>Ανταλλαγή                  Εντολή (μέσα σε όρια)</a:t>
            </a:r>
          </a:p>
          <a:p>
            <a:pPr marL="0" indent="0">
              <a:buNone/>
            </a:pPr>
            <a:r>
              <a:rPr lang="el-GR" sz="2800" dirty="0" smtClean="0">
                <a:latin typeface="Cambria" pitchFamily="18" charset="0"/>
              </a:rPr>
              <a:t>3. Η </a:t>
            </a:r>
            <a:r>
              <a:rPr lang="el-GR" sz="2800" i="1" dirty="0" smtClean="0">
                <a:solidFill>
                  <a:srgbClr val="FF0000"/>
                </a:solidFill>
                <a:latin typeface="Cambria" pitchFamily="18" charset="0"/>
              </a:rPr>
              <a:t>σύγκρουση</a:t>
            </a:r>
            <a:r>
              <a:rPr lang="el-GR" sz="2800" dirty="0" smtClean="0">
                <a:latin typeface="Cambria" pitchFamily="18" charset="0"/>
              </a:rPr>
              <a:t> μεταξύ εργαζομένων και εργοδοτών</a:t>
            </a:r>
            <a:r>
              <a:rPr lang="en-US" sz="2800" dirty="0" smtClean="0">
                <a:latin typeface="Cambria" pitchFamily="18" charset="0"/>
              </a:rPr>
              <a:t> </a:t>
            </a:r>
            <a:r>
              <a:rPr lang="el-GR" sz="2800" dirty="0" smtClean="0">
                <a:latin typeface="Cambria" pitchFamily="18" charset="0"/>
              </a:rPr>
              <a:t>διεξάγεται κυρίως γύρω από το </a:t>
            </a:r>
            <a:r>
              <a:rPr lang="en-US" sz="2800" b="1" dirty="0" smtClean="0">
                <a:solidFill>
                  <a:srgbClr val="FF0000"/>
                </a:solidFill>
                <a:latin typeface="Cambria" pitchFamily="18" charset="0"/>
              </a:rPr>
              <a:t>e</a:t>
            </a:r>
            <a:r>
              <a:rPr lang="en-US" sz="2800" dirty="0" smtClean="0">
                <a:latin typeface="Cambria" pitchFamily="18" charset="0"/>
              </a:rPr>
              <a:t> (</a:t>
            </a:r>
            <a:r>
              <a:rPr lang="el-GR" sz="2800" dirty="0" smtClean="0">
                <a:latin typeface="Cambria" pitchFamily="18" charset="0"/>
              </a:rPr>
              <a:t>ένταση της εργασίας) και το </a:t>
            </a:r>
            <a:r>
              <a:rPr lang="en-US" sz="2800" b="1" dirty="0" smtClean="0">
                <a:solidFill>
                  <a:srgbClr val="FF0000"/>
                </a:solidFill>
                <a:latin typeface="Cambria" pitchFamily="18" charset="0"/>
              </a:rPr>
              <a:t>w</a:t>
            </a:r>
            <a:r>
              <a:rPr lang="en-US" sz="2800" dirty="0" smtClean="0">
                <a:latin typeface="Cambria" pitchFamily="18" charset="0"/>
              </a:rPr>
              <a:t> (</a:t>
            </a:r>
            <a:r>
              <a:rPr lang="el-GR" sz="2800" dirty="0" smtClean="0">
                <a:latin typeface="Cambria" pitchFamily="18" charset="0"/>
              </a:rPr>
              <a:t>ωρομίσθιο).</a:t>
            </a:r>
            <a:endParaRPr lang="el-GR" sz="2800" dirty="0">
              <a:latin typeface="Cambria" pitchFamily="18" charset="0"/>
            </a:endParaRPr>
          </a:p>
        </p:txBody>
      </p:sp>
      <p:cxnSp>
        <p:nvCxnSpPr>
          <p:cNvPr id="5" name="Ευθύγραμμο βέλος σύνδεσης 4"/>
          <p:cNvCxnSpPr/>
          <p:nvPr/>
        </p:nvCxnSpPr>
        <p:spPr>
          <a:xfrm>
            <a:off x="1043608" y="4081636"/>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4073327" y="4077072"/>
            <a:ext cx="0"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9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n-US" sz="3600" b="1" dirty="0">
                <a:solidFill>
                  <a:srgbClr val="FF0000"/>
                </a:solidFill>
                <a:latin typeface="Cambria" pitchFamily="18" charset="0"/>
              </a:rPr>
              <a:t>u</a:t>
            </a:r>
            <a:r>
              <a:rPr lang="en-US" sz="3600" b="1" dirty="0" smtClean="0">
                <a:solidFill>
                  <a:srgbClr val="FF0000"/>
                </a:solidFill>
                <a:latin typeface="Cambria" pitchFamily="18" charset="0"/>
              </a:rPr>
              <a:t>=demand effect, g= capital effect</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908720"/>
                <a:ext cx="8496944" cy="5688632"/>
              </a:xfrm>
            </p:spPr>
            <p:txBody>
              <a:bodyPr/>
              <a:lstStyle/>
              <a:p>
                <a:pPr marL="0" indent="0">
                  <a:buNone/>
                </a:pPr>
                <a:r>
                  <a:rPr lang="en-US" dirty="0" smtClean="0"/>
                  <a:t>	r=</a:t>
                </a:r>
                <a14:m>
                  <m:oMath xmlns:m="http://schemas.openxmlformats.org/officeDocument/2006/math">
                    <m:f>
                      <m:fPr>
                        <m:ctrlPr>
                          <a:rPr lang="el-GR"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m:t>
                        </m:r>
                        <m:f>
                          <m:fPr>
                            <m:ctrlPr>
                              <a:rPr lang="en-US" b="0" i="1" smtClean="0">
                                <a:latin typeface="Cambria Math"/>
                              </a:rPr>
                            </m:ctrlPr>
                          </m:fPr>
                          <m:num>
                            <m:r>
                              <a:rPr lang="en-US" b="0" i="1" smtClean="0">
                                <a:latin typeface="Cambria Math"/>
                              </a:rPr>
                              <m:t>1</m:t>
                            </m:r>
                          </m:num>
                          <m:den>
                            <m:r>
                              <a:rPr lang="en-US" b="0" i="1" smtClean="0">
                                <a:latin typeface="Cambria Math"/>
                              </a:rPr>
                              <m:t>𝑢</m:t>
                            </m:r>
                          </m:den>
                        </m:f>
                        <m:r>
                          <a:rPr lang="en-US" b="0" i="1" smtClean="0">
                            <a:latin typeface="Cambria Math"/>
                          </a:rPr>
                          <m:t>𝑔</m:t>
                        </m:r>
                      </m:den>
                    </m:f>
                    <m:r>
                      <a:rPr lang="en-US" b="0" i="1" smtClean="0">
                        <a:latin typeface="Cambria Math"/>
                      </a:rPr>
                      <m:t>=</m:t>
                    </m:r>
                    <m:f>
                      <m:fPr>
                        <m:ctrlPr>
                          <a:rPr lang="en-US" b="0" i="1" smtClean="0">
                            <a:latin typeface="Cambria Math"/>
                          </a:rPr>
                        </m:ctrlPr>
                      </m:fPr>
                      <m:num>
                        <m:r>
                          <a:rPr lang="en-US" b="0" i="1" smtClean="0">
                            <a:latin typeface="Cambria Math"/>
                          </a:rPr>
                          <m:t>𝑃𝑧𝑒𝑓</m:t>
                        </m:r>
                        <m:r>
                          <a:rPr lang="en-US" b="0" i="1" smtClean="0">
                            <a:latin typeface="Cambria Math"/>
                          </a:rPr>
                          <m:t>−</m:t>
                        </m:r>
                        <m:r>
                          <a:rPr lang="en-US" b="0" i="1" smtClean="0">
                            <a:latin typeface="Cambria Math"/>
                          </a:rPr>
                          <m:t>𝑃𝑚𝑚</m:t>
                        </m:r>
                        <m:r>
                          <a:rPr lang="en-US" b="0" i="1" smtClean="0">
                            <a:latin typeface="Cambria Math"/>
                          </a:rPr>
                          <m:t>−</m:t>
                        </m:r>
                        <m:r>
                          <a:rPr lang="en-US" b="0" i="1" smtClean="0">
                            <a:latin typeface="Cambria Math"/>
                          </a:rPr>
                          <m:t>𝑤</m:t>
                        </m:r>
                      </m:num>
                      <m:den>
                        <m:r>
                          <a:rPr lang="en-US" b="0" i="1" smtClean="0">
                            <a:latin typeface="Cambria Math"/>
                          </a:rPr>
                          <m:t>𝑃𝑐𝑔</m:t>
                        </m:r>
                      </m:den>
                    </m:f>
                    <m:r>
                      <a:rPr lang="en-US" b="0" i="1" smtClean="0">
                        <a:latin typeface="Cambria Math"/>
                      </a:rPr>
                      <m:t>𝑢</m:t>
                    </m:r>
                    <m:r>
                      <a:rPr lang="en-US" b="0" i="1" smtClean="0">
                        <a:latin typeface="Cambria Math"/>
                        <a:ea typeface="Cambria Math"/>
                      </a:rPr>
                      <m:t>⇒</m:t>
                    </m:r>
                  </m:oMath>
                </a14:m>
                <a:endParaRPr lang="en-US" b="0" i="1" dirty="0" smtClean="0">
                  <a:latin typeface="Cambria Math"/>
                  <a:ea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𝑟</m:t>
                      </m:r>
                      <m:r>
                        <a:rPr lang="en-US" b="0" i="1" smtClean="0">
                          <a:latin typeface="Cambria Math"/>
                          <a:ea typeface="Cambria Math"/>
                        </a:rPr>
                        <m:t>=(</m:t>
                      </m:r>
                      <m:r>
                        <a:rPr lang="en-US" b="0" i="1" smtClean="0">
                          <a:latin typeface="Cambria Math"/>
                        </a:rPr>
                        <m:t>𝑟𝑢</m:t>
                      </m:r>
                      <m:r>
                        <a:rPr lang="en-US" b="0" i="1" smtClean="0">
                          <a:latin typeface="Cambria Math"/>
                        </a:rPr>
                        <m:t>)(</m:t>
                      </m:r>
                      <m:r>
                        <a:rPr lang="en-US" b="0" i="1" smtClean="0">
                          <a:latin typeface="Cambria Math"/>
                        </a:rPr>
                        <m:t>𝑢</m:t>
                      </m:r>
                      <m:r>
                        <a:rPr lang="en-US" b="0" i="1" smtClean="0">
                          <a:latin typeface="Cambria Math"/>
                        </a:rPr>
                        <m:t>)</m:t>
                      </m:r>
                    </m:oMath>
                  </m:oMathPara>
                </a14:m>
                <a:endParaRPr lang="en-US" dirty="0" smtClean="0">
                  <a:latin typeface="Cambria" pitchFamily="18" charset="0"/>
                </a:endParaRPr>
              </a:p>
              <a:p>
                <a:pPr marL="0" indent="0" algn="just">
                  <a:buNone/>
                </a:pPr>
                <a:r>
                  <a:rPr lang="en-US" dirty="0" smtClean="0">
                    <a:latin typeface="Cambria" pitchFamily="18" charset="0"/>
                  </a:rPr>
                  <a:t>r = </a:t>
                </a:r>
                <a:r>
                  <a:rPr lang="el-GR" dirty="0" smtClean="0">
                    <a:latin typeface="Cambria" pitchFamily="18" charset="0"/>
                  </a:rPr>
                  <a:t>ποσοστό κέρδους</a:t>
                </a:r>
              </a:p>
              <a:p>
                <a:pPr marL="0" indent="0" algn="just">
                  <a:buNone/>
                </a:pPr>
                <a:r>
                  <a:rPr lang="en-US" dirty="0" err="1">
                    <a:latin typeface="Cambria" pitchFamily="18" charset="0"/>
                  </a:rPr>
                  <a:t>r</a:t>
                </a:r>
                <a:r>
                  <a:rPr lang="en-US" sz="2400" dirty="0" err="1" smtClean="0">
                    <a:latin typeface="Cambria" pitchFamily="18" charset="0"/>
                  </a:rPr>
                  <a:t>u</a:t>
                </a:r>
                <a:r>
                  <a:rPr lang="en-US" dirty="0" smtClean="0">
                    <a:latin typeface="Cambria" pitchFamily="18" charset="0"/>
                  </a:rPr>
                  <a:t> = </a:t>
                </a:r>
                <a:r>
                  <a:rPr lang="el-GR" dirty="0" smtClean="0">
                    <a:latin typeface="Cambria" pitchFamily="18" charset="0"/>
                  </a:rPr>
                  <a:t>ποσοστό κέρδους επί των κεφαλαιουχικών αγαθών σε χρήση</a:t>
                </a:r>
              </a:p>
              <a:p>
                <a:pPr marL="0" indent="0" algn="just">
                  <a:buNone/>
                </a:pPr>
                <a:r>
                  <a:rPr lang="en-US" dirty="0">
                    <a:latin typeface="Cambria" pitchFamily="18" charset="0"/>
                  </a:rPr>
                  <a:t>u</a:t>
                </a:r>
                <a:r>
                  <a:rPr lang="en-US" dirty="0" smtClean="0">
                    <a:latin typeface="Cambria" pitchFamily="18" charset="0"/>
                  </a:rPr>
                  <a:t> = </a:t>
                </a:r>
                <a:r>
                  <a:rPr lang="el-GR" dirty="0" smtClean="0">
                    <a:latin typeface="Cambria" pitchFamily="18" charset="0"/>
                  </a:rPr>
                  <a:t>ποσοστό χρησιμοποίησης της παραγωγικής ικανότητας</a:t>
                </a:r>
                <a:endParaRPr lang="en-US" dirty="0" smtClean="0">
                  <a:latin typeface="Cambria" pitchFamily="18" charset="0"/>
                </a:endParaRPr>
              </a:p>
              <a:p>
                <a:pPr marL="0" indent="0" algn="just">
                  <a:buNone/>
                </a:pPr>
                <a:r>
                  <a:rPr lang="en-US" dirty="0">
                    <a:latin typeface="Cambria" pitchFamily="18" charset="0"/>
                  </a:rPr>
                  <a:t>r</a:t>
                </a:r>
                <a:r>
                  <a:rPr lang="en-US" dirty="0" smtClean="0">
                    <a:latin typeface="Cambria" pitchFamily="18" charset="0"/>
                  </a:rPr>
                  <a:t>=10%  u = 80%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ru</a:t>
                </a:r>
                <a:r>
                  <a:rPr lang="en-US" smtClean="0">
                    <a:latin typeface="Cambria" pitchFamily="18" charset="0"/>
                    <a:sym typeface="Wingdings" pitchFamily="2" charset="2"/>
                  </a:rPr>
                  <a:t> = (r/u) </a:t>
                </a:r>
                <a:r>
                  <a:rPr lang="en-US" dirty="0" smtClean="0">
                    <a:latin typeface="Cambria" pitchFamily="18" charset="0"/>
                    <a:sym typeface="Wingdings" pitchFamily="2" charset="2"/>
                  </a:rPr>
                  <a:t>= 10%/</a:t>
                </a:r>
                <a:r>
                  <a:rPr lang="en-US" smtClean="0">
                    <a:latin typeface="Cambria" pitchFamily="18" charset="0"/>
                    <a:sym typeface="Wingdings" pitchFamily="2" charset="2"/>
                  </a:rPr>
                  <a:t>80% = 12,5</a:t>
                </a:r>
                <a:r>
                  <a:rPr lang="en-US" dirty="0" smtClean="0">
                    <a:latin typeface="Cambria" pitchFamily="18" charset="0"/>
                    <a:sym typeface="Wingdings" pitchFamily="2" charset="2"/>
                  </a:rPr>
                  <a:t>%</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908720"/>
                <a:ext cx="8496944" cy="5688632"/>
              </a:xfrm>
              <a:blipFill rotWithShape="1">
                <a:blip r:embed="rId2"/>
                <a:stretch>
                  <a:fillRect l="-1793" r="-1865"/>
                </a:stretch>
              </a:blipFill>
            </p:spPr>
            <p:txBody>
              <a:bodyPr/>
              <a:lstStyle/>
              <a:p>
                <a:r>
                  <a:rPr lang="el-GR">
                    <a:noFill/>
                  </a:rPr>
                  <a:t> </a:t>
                </a:r>
              </a:p>
            </p:txBody>
          </p:sp>
        </mc:Fallback>
      </mc:AlternateContent>
    </p:spTree>
    <p:extLst>
      <p:ext uri="{BB962C8B-B14F-4D97-AF65-F5344CB8AC3E}">
        <p14:creationId xmlns:p14="http://schemas.microsoft.com/office/powerpoint/2010/main" val="407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44624"/>
            <a:ext cx="9180512" cy="648072"/>
          </a:xfrm>
        </p:spPr>
        <p:txBody>
          <a:bodyPr>
            <a:noAutofit/>
          </a:bodyPr>
          <a:lstStyle/>
          <a:p>
            <a:r>
              <a:rPr lang="el-GR" sz="2800" b="1" dirty="0" smtClean="0">
                <a:solidFill>
                  <a:srgbClr val="FF0000"/>
                </a:solidFill>
                <a:latin typeface="Cambria" pitchFamily="18" charset="0"/>
              </a:rPr>
              <a:t>Μια τρισδιάστατη προσέγγιση στα Οικονομικά</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5904656"/>
          </a:xfrm>
        </p:spPr>
        <p:txBody>
          <a:bodyPr>
            <a:normAutofit fontScale="92500"/>
          </a:bodyPr>
          <a:lstStyle/>
          <a:p>
            <a:pPr marL="0" indent="0" algn="just">
              <a:buNone/>
            </a:pPr>
            <a:r>
              <a:rPr lang="el-GR" dirty="0" smtClean="0">
                <a:latin typeface="Cambria" pitchFamily="18" charset="0"/>
              </a:rPr>
              <a:t>Ο καπιταλισμός είναι ένα </a:t>
            </a:r>
            <a:r>
              <a:rPr lang="el-GR" b="1" dirty="0" smtClean="0">
                <a:latin typeface="Cambria" pitchFamily="18" charset="0"/>
              </a:rPr>
              <a:t>οικονομικό σύστημα</a:t>
            </a:r>
            <a:r>
              <a:rPr lang="el-GR" dirty="0" smtClean="0">
                <a:latin typeface="Cambria" pitchFamily="18" charset="0"/>
              </a:rPr>
              <a:t>. Τα οικονομικά συστήματα είναι θεμελιωδώς </a:t>
            </a:r>
            <a:r>
              <a:rPr lang="el-GR" b="1" dirty="0" smtClean="0">
                <a:latin typeface="Cambria" pitchFamily="18" charset="0"/>
              </a:rPr>
              <a:t>σχέσεις</a:t>
            </a:r>
            <a:r>
              <a:rPr lang="el-GR" dirty="0" smtClean="0">
                <a:latin typeface="Cambria" pitchFamily="18" charset="0"/>
              </a:rPr>
              <a:t> μεταξύ ανθρώπων (τάξεων).  Οικονομικό σύστημα είναι το σύνολο των σχέσεων εκείνων μεταξύ ανθρώπων μέσω των οποίων κάθε κοινωνία οργανώνει τις </a:t>
            </a:r>
            <a:r>
              <a:rPr lang="el-GR" b="1" dirty="0" smtClean="0">
                <a:latin typeface="Cambria" pitchFamily="18" charset="0"/>
              </a:rPr>
              <a:t>εργασιακές διαδικασίες </a:t>
            </a:r>
            <a:r>
              <a:rPr lang="el-GR" dirty="0" smtClean="0">
                <a:latin typeface="Cambria" pitchFamily="18" charset="0"/>
              </a:rPr>
              <a:t>που είναι αναγκαίες για την αναπαραγωγή της.</a:t>
            </a:r>
          </a:p>
          <a:p>
            <a:pPr marL="0" indent="0" algn="just">
              <a:buNone/>
            </a:pPr>
            <a:endParaRPr lang="el-GR" dirty="0">
              <a:latin typeface="Cambria" pitchFamily="18" charset="0"/>
            </a:endParaRPr>
          </a:p>
          <a:p>
            <a:pPr marL="0" indent="0" algn="just">
              <a:buNone/>
            </a:pPr>
            <a:r>
              <a:rPr lang="el-GR" dirty="0" smtClean="0">
                <a:latin typeface="Cambria" pitchFamily="18" charset="0"/>
              </a:rPr>
              <a:t>Διαφορετικές σχέσεις (παραγωγής / ιδιοκτησίας) ταυτίζονται με διαφορετικές κοινωνικές τάξεις και διαφορετικά οικονομικά συστήματα</a:t>
            </a:r>
            <a:r>
              <a:rPr lang="en-US" dirty="0" smtClean="0">
                <a:latin typeface="Cambria" pitchFamily="18" charset="0"/>
              </a:rPr>
              <a:t>. </a:t>
            </a:r>
            <a:r>
              <a:rPr lang="el-GR" dirty="0" smtClean="0">
                <a:latin typeface="Cambria" pitchFamily="18" charset="0"/>
              </a:rPr>
              <a:t>Δουλοκτησία - Φεουδαρχία - Καπιταλισμός</a:t>
            </a:r>
            <a:endParaRPr lang="el-GR" dirty="0">
              <a:latin typeface="Cambria" pitchFamily="18" charset="0"/>
            </a:endParaRPr>
          </a:p>
        </p:txBody>
      </p:sp>
    </p:spTree>
    <p:extLst>
      <p:ext uri="{BB962C8B-B14F-4D97-AF65-F5344CB8AC3E}">
        <p14:creationId xmlns:p14="http://schemas.microsoft.com/office/powerpoint/2010/main" val="169990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0"/>
            <a:ext cx="8712968" cy="476672"/>
          </a:xfrm>
        </p:spPr>
        <p:txBody>
          <a:bodyPr>
            <a:normAutofit fontScale="90000"/>
          </a:bodyPr>
          <a:lstStyle/>
          <a:p>
            <a:r>
              <a:rPr lang="el-GR" sz="3100" b="1" dirty="0" smtClean="0">
                <a:latin typeface="Cambria" pitchFamily="18" charset="0"/>
              </a:rPr>
              <a:t/>
            </a:r>
            <a:br>
              <a:rPr lang="el-GR" sz="3100" b="1" dirty="0" smtClean="0">
                <a:latin typeface="Cambria" pitchFamily="18" charset="0"/>
              </a:rPr>
            </a:br>
            <a:r>
              <a:rPr lang="el-GR" sz="3100" b="1" dirty="0" smtClean="0">
                <a:effectLst>
                  <a:outerShdw blurRad="38100" dist="38100" dir="2700000" algn="tl">
                    <a:srgbClr val="000000">
                      <a:alpha val="43137"/>
                    </a:srgbClr>
                  </a:outerShdw>
                </a:effectLst>
                <a:latin typeface="Cambria" pitchFamily="18" charset="0"/>
              </a:rPr>
              <a:t>Η </a:t>
            </a:r>
            <a:r>
              <a:rPr lang="el-GR" sz="31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3100" b="1" dirty="0">
                <a:effectLst>
                  <a:outerShdw blurRad="38100" dist="38100" dir="2700000" algn="tl">
                    <a:srgbClr val="000000">
                      <a:alpha val="43137"/>
                    </a:srgbClr>
                  </a:outerShdw>
                </a:effectLst>
                <a:latin typeface="Cambria" pitchFamily="18" charset="0"/>
              </a:rPr>
              <a:t> μεταξύ εργαζομένων και εργοδοτών</a:t>
            </a:r>
            <a:r>
              <a:rPr lang="el-GR" dirty="0">
                <a:latin typeface="Cambria" pitchFamily="18" charset="0"/>
              </a:rPr>
              <a:t/>
            </a:r>
            <a:br>
              <a:rPr lang="el-GR" dirty="0">
                <a:latin typeface="Cambria" pitchFamily="18" charset="0"/>
              </a:rPr>
            </a:b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548680"/>
                <a:ext cx="8568952" cy="597666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𝑃𝑧</m:t>
                          </m:r>
                          <m:r>
                            <a:rPr lang="en-US" b="0" i="1" smtClean="0">
                              <a:latin typeface="Cambria Math"/>
                            </a:rPr>
                            <m:t> </m:t>
                          </m:r>
                          <m:r>
                            <a:rPr lang="en-US" b="0" i="1" smtClean="0">
                              <a:latin typeface="Cambria Math"/>
                            </a:rPr>
                            <m:t>𝑧</m:t>
                          </m:r>
                          <m:r>
                            <a:rPr lang="en-US" b="0" i="1" smtClean="0">
                              <a:latin typeface="Cambria Math"/>
                            </a:rPr>
                            <m:t>−</m:t>
                          </m:r>
                          <m:r>
                            <a:rPr lang="en-US" b="0" i="1" smtClean="0">
                              <a:latin typeface="Cambria Math"/>
                            </a:rPr>
                            <m:t>𝑃𝑚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𝑤</m:t>
                          </m:r>
                        </m:num>
                        <m:den>
                          <m:r>
                            <a:rPr lang="en-US" b="0" i="1" smtClean="0">
                              <a:latin typeface="Cambria Math"/>
                            </a:rPr>
                            <m:t>𝑘</m:t>
                          </m:r>
                        </m:den>
                      </m:f>
                      <m:r>
                        <a:rPr lang="el-GR" dirty="0">
                          <a:latin typeface="Cambria Math"/>
                          <a:ea typeface="Cambria Math"/>
                        </a:rPr>
                        <m:t>⇒</m:t>
                      </m:r>
                      <m:r>
                        <m:rPr>
                          <m:sty m:val="p"/>
                        </m:rPr>
                        <a:rPr lang="en-US" b="0" i="0" dirty="0" smtClean="0">
                          <a:latin typeface="Cambria Math"/>
                          <a:ea typeface="Cambria Math"/>
                        </a:rPr>
                        <m:t>Pz</m:t>
                      </m:r>
                      <m:r>
                        <a:rPr lang="en-US" b="0" i="0" dirty="0" smtClean="0">
                          <a:latin typeface="Cambria Math"/>
                          <a:ea typeface="Cambria Math"/>
                        </a:rPr>
                        <m:t> </m:t>
                      </m:r>
                      <m:r>
                        <m:rPr>
                          <m:sty m:val="p"/>
                        </m:rPr>
                        <a:rPr lang="en-US" b="0" i="0" dirty="0" smtClean="0">
                          <a:latin typeface="Cambria Math"/>
                          <a:ea typeface="Cambria Math"/>
                        </a:rPr>
                        <m:t>z</m:t>
                      </m:r>
                      <m:r>
                        <a:rPr lang="en-US" b="0" i="0" dirty="0" smtClean="0">
                          <a:latin typeface="Cambria Math"/>
                          <a:ea typeface="Cambria Math"/>
                        </a:rPr>
                        <m:t>−</m:t>
                      </m:r>
                      <m:r>
                        <m:rPr>
                          <m:sty m:val="p"/>
                        </m:rPr>
                        <a:rPr lang="en-US" b="0" i="0" dirty="0" smtClean="0">
                          <a:latin typeface="Cambria Math"/>
                          <a:ea typeface="Cambria Math"/>
                        </a:rPr>
                        <m:t>Pm</m:t>
                      </m:r>
                      <m:r>
                        <a:rPr lang="en-US" b="0" i="0" dirty="0" smtClean="0">
                          <a:latin typeface="Cambria Math"/>
                          <a:ea typeface="Cambria Math"/>
                        </a:rPr>
                        <m:t> </m:t>
                      </m:r>
                      <m:r>
                        <m:rPr>
                          <m:sty m:val="p"/>
                        </m:rPr>
                        <a:rPr lang="en-US" b="0" i="0" dirty="0" smtClean="0">
                          <a:latin typeface="Cambria Math"/>
                          <a:ea typeface="Cambria Math"/>
                        </a:rPr>
                        <m:t>m</m:t>
                      </m:r>
                      <m:r>
                        <a:rPr lang="en-US" b="0" i="0" dirty="0" smtClean="0">
                          <a:latin typeface="Cambria Math"/>
                          <a:ea typeface="Cambria Math"/>
                        </a:rPr>
                        <m:t>−</m:t>
                      </m:r>
                      <m:r>
                        <m:rPr>
                          <m:sty m:val="p"/>
                        </m:rPr>
                        <a:rPr lang="en-US" b="0" i="0" dirty="0" smtClean="0">
                          <a:latin typeface="Cambria Math"/>
                          <a:ea typeface="Cambria Math"/>
                        </a:rPr>
                        <m:t>w</m:t>
                      </m:r>
                      <m:r>
                        <a:rPr lang="en-US" b="0" i="0" dirty="0" smtClean="0">
                          <a:latin typeface="Cambria Math"/>
                          <a:ea typeface="Cambria Math"/>
                        </a:rPr>
                        <m:t>=</m:t>
                      </m:r>
                      <m:r>
                        <m:rPr>
                          <m:sty m:val="p"/>
                        </m:rPr>
                        <a:rPr lang="en-US" b="0" i="0" dirty="0" smtClean="0">
                          <a:latin typeface="Cambria Math"/>
                          <a:ea typeface="Cambria Math"/>
                        </a:rPr>
                        <m:t>rk</m:t>
                      </m:r>
                      <m:r>
                        <a:rPr lang="en-US" b="0" i="1" dirty="0" smtClean="0">
                          <a:latin typeface="Cambria Math"/>
                          <a:ea typeface="Cambria Math"/>
                        </a:rPr>
                        <m:t>⇒</m:t>
                      </m:r>
                      <m:r>
                        <a:rPr lang="en-US" b="0" i="1" dirty="0" smtClean="0">
                          <a:latin typeface="Cambria Math"/>
                          <a:ea typeface="Cambria Math"/>
                        </a:rPr>
                        <m:t>𝑃𝑧</m:t>
                      </m:r>
                      <m:r>
                        <a:rPr lang="en-US" b="0" i="1" dirty="0" smtClean="0">
                          <a:latin typeface="Cambria Math"/>
                          <a:ea typeface="Cambria Math"/>
                        </a:rPr>
                        <m:t> </m:t>
                      </m:r>
                      <m:r>
                        <a:rPr lang="en-US" b="0" i="1" dirty="0" smtClean="0">
                          <a:latin typeface="Cambria Math"/>
                          <a:ea typeface="Cambria Math"/>
                        </a:rPr>
                        <m:t>𝑧</m:t>
                      </m:r>
                      <m:r>
                        <a:rPr lang="en-US" b="0" i="1" dirty="0" smtClean="0">
                          <a:latin typeface="Cambria Math"/>
                          <a:ea typeface="Cambria Math"/>
                        </a:rPr>
                        <m:t>=</m:t>
                      </m:r>
                      <m:r>
                        <a:rPr lang="en-US" b="0" i="1" dirty="0" smtClean="0">
                          <a:latin typeface="Cambria Math"/>
                          <a:ea typeface="Cambria Math"/>
                        </a:rPr>
                        <m:t>𝑃𝑚</m:t>
                      </m:r>
                      <m:r>
                        <a:rPr lang="en-US" b="0" i="1" dirty="0" smtClean="0">
                          <a:latin typeface="Cambria Math"/>
                          <a:ea typeface="Cambria Math"/>
                        </a:rPr>
                        <m:t> </m:t>
                      </m:r>
                      <m:r>
                        <a:rPr lang="en-US" b="0" i="1" dirty="0" smtClean="0">
                          <a:latin typeface="Cambria Math"/>
                          <a:ea typeface="Cambria Math"/>
                        </a:rPr>
                        <m:t>𝑚</m:t>
                      </m:r>
                      <m:r>
                        <a:rPr lang="en-US" b="0" i="1" dirty="0" smtClean="0">
                          <a:latin typeface="Cambria Math"/>
                          <a:ea typeface="Cambria Math"/>
                        </a:rPr>
                        <m:t>+</m:t>
                      </m:r>
                      <m:r>
                        <a:rPr lang="en-US" b="0" i="1" dirty="0" smtClean="0">
                          <a:latin typeface="Cambria Math"/>
                          <a:ea typeface="Cambria Math"/>
                        </a:rPr>
                        <m:t>𝑤</m:t>
                      </m:r>
                      <m:r>
                        <a:rPr lang="en-US" b="0" i="1" dirty="0" smtClean="0">
                          <a:latin typeface="Cambria Math"/>
                          <a:ea typeface="Cambria Math"/>
                        </a:rPr>
                        <m:t>+</m:t>
                      </m:r>
                      <m:r>
                        <a:rPr lang="en-US" b="0" i="1" dirty="0" smtClean="0">
                          <a:latin typeface="Cambria Math"/>
                          <a:ea typeface="Cambria Math"/>
                        </a:rPr>
                        <m:t>𝑟𝑘</m:t>
                      </m:r>
                      <m:r>
                        <a:rPr lang="en-US" b="0" i="1" dirty="0" smtClean="0">
                          <a:latin typeface="Cambria Math"/>
                          <a:ea typeface="Cambria Math"/>
                        </a:rPr>
                        <m:t>⇒</m:t>
                      </m:r>
                    </m:oMath>
                  </m:oMathPara>
                </a14:m>
                <a:endParaRPr lang="en-US" b="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smtClean="0">
                          <a:solidFill>
                            <a:srgbClr val="FF0000"/>
                          </a:solidFill>
                          <a:latin typeface="Cambria Math"/>
                          <a:ea typeface="Cambria Math"/>
                        </a:rPr>
                        <m:t>𝑷𝒛</m:t>
                      </m:r>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𝑷𝒎</m:t>
                          </m:r>
                          <m:r>
                            <a:rPr lang="en-US" b="1" i="1" dirty="0" smtClean="0">
                              <a:solidFill>
                                <a:srgbClr val="FF0000"/>
                              </a:solidFill>
                              <a:latin typeface="Cambria Math"/>
                              <a:ea typeface="Cambria Math"/>
                            </a:rPr>
                            <m:t> </m:t>
                          </m:r>
                          <m:r>
                            <a:rPr lang="en-US" b="1" i="1" dirty="0" smtClean="0">
                              <a:solidFill>
                                <a:srgbClr val="FF0000"/>
                              </a:solidFill>
                              <a:latin typeface="Cambria Math"/>
                              <a:ea typeface="Cambria Math"/>
                            </a:rPr>
                            <m:t>𝒎</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𝒘</m:t>
                          </m:r>
                        </m:num>
                        <m:den>
                          <m:r>
                            <a:rPr lang="en-US" b="1" i="1" dirty="0" smtClean="0">
                              <a:solidFill>
                                <a:srgbClr val="FF0000"/>
                              </a:solidFill>
                              <a:latin typeface="Cambria Math"/>
                              <a:ea typeface="Cambria Math"/>
                            </a:rPr>
                            <m:t>𝒛</m:t>
                          </m:r>
                        </m:den>
                      </m:f>
                      <m:r>
                        <a:rPr lang="en-US" b="1" i="1" dirty="0" smtClean="0">
                          <a:solidFill>
                            <a:srgbClr val="FF0000"/>
                          </a:solidFill>
                          <a:latin typeface="Cambria Math"/>
                          <a:ea typeface="Cambria Math"/>
                        </a:rPr>
                        <m:t>+</m:t>
                      </m:r>
                      <m:f>
                        <m:fPr>
                          <m:ctrlPr>
                            <a:rPr lang="en-US" b="1" i="1" dirty="0" smtClean="0">
                              <a:solidFill>
                                <a:srgbClr val="FF0000"/>
                              </a:solidFill>
                              <a:latin typeface="Cambria Math"/>
                              <a:ea typeface="Cambria Math"/>
                            </a:rPr>
                          </m:ctrlPr>
                        </m:fPr>
                        <m:num>
                          <m:r>
                            <a:rPr lang="en-US" b="1" i="1" dirty="0" smtClean="0">
                              <a:solidFill>
                                <a:srgbClr val="FF0000"/>
                              </a:solidFill>
                              <a:latin typeface="Cambria Math"/>
                              <a:ea typeface="Cambria Math"/>
                            </a:rPr>
                            <m:t>𝒓𝒌</m:t>
                          </m:r>
                        </m:num>
                        <m:den>
                          <m:r>
                            <a:rPr lang="en-US" b="1" i="1" dirty="0" smtClean="0">
                              <a:solidFill>
                                <a:srgbClr val="FF0000"/>
                              </a:solidFill>
                              <a:latin typeface="Cambria Math"/>
                              <a:ea typeface="Cambria Math"/>
                            </a:rPr>
                            <m:t>𝒛</m:t>
                          </m:r>
                        </m:den>
                      </m:f>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𝐮𝐦𝐜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𝐮𝐥𝐜</m:t>
                      </m:r>
                      <m:r>
                        <a:rPr lang="en-US" b="1" i="0" dirty="0" smtClean="0">
                          <a:solidFill>
                            <a:srgbClr val="FF0000"/>
                          </a:solidFill>
                          <a:latin typeface="Cambria Math"/>
                          <a:ea typeface="Cambria Math"/>
                        </a:rPr>
                        <m:t>+</m:t>
                      </m:r>
                      <m:r>
                        <a:rPr lang="en-US" b="1" i="0" dirty="0" smtClean="0">
                          <a:solidFill>
                            <a:srgbClr val="FF0000"/>
                          </a:solidFill>
                          <a:latin typeface="Cambria Math"/>
                          <a:ea typeface="Cambria Math"/>
                        </a:rPr>
                        <m:t>𝐮𝐩</m:t>
                      </m:r>
                    </m:oMath>
                  </m:oMathPara>
                </a14:m>
                <a:endParaRPr lang="en-US" b="1" dirty="0" smtClean="0">
                  <a:latin typeface="Cambria" pitchFamily="18" charset="0"/>
                </a:endParaRPr>
              </a:p>
              <a:p>
                <a:pPr marL="0" indent="0">
                  <a:buNone/>
                </a:pPr>
                <a:r>
                  <a:rPr lang="el-GR" dirty="0" smtClean="0"/>
                  <a:t>                </a:t>
                </a:r>
              </a:p>
              <a:p>
                <a:pPr marL="0" indent="0">
                  <a:buNone/>
                </a:pPr>
                <a:endParaRPr lang="el-GR" dirty="0"/>
              </a:p>
              <a:p>
                <a:pPr marL="0" indent="0">
                  <a:buNone/>
                </a:pP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𝑢𝑙𝑐</m:t>
                      </m:r>
                      <m:r>
                        <a:rPr lang="en-US" b="0" i="1" smtClean="0">
                          <a:latin typeface="Cambria Math"/>
                        </a:rPr>
                        <m:t>=</m:t>
                      </m:r>
                      <m:f>
                        <m:fPr>
                          <m:ctrlPr>
                            <a:rPr lang="en-US" b="0" i="1" smtClean="0">
                              <a:latin typeface="Cambria Math"/>
                            </a:rPr>
                          </m:ctrlPr>
                        </m:fPr>
                        <m:num>
                          <m:r>
                            <a:rPr lang="el-GR" b="0" i="1" smtClean="0">
                              <a:latin typeface="Cambria Math"/>
                            </a:rPr>
                            <m:t>𝜔𝜌𝜊𝜇𝜄𝜎𝜃𝜄𝜊</m:t>
                          </m:r>
                        </m:num>
                        <m:den>
                          <m:r>
                            <a:rPr lang="el-GR" b="0" i="1" smtClean="0">
                              <a:latin typeface="Cambria Math"/>
                            </a:rPr>
                            <m:t>𝜔𝜌𝜄𝛼𝜄𝜊</m:t>
                          </m:r>
                          <m:r>
                            <a:rPr lang="el-GR" b="0" i="1" smtClean="0">
                              <a:latin typeface="Cambria Math"/>
                            </a:rPr>
                            <m:t> </m:t>
                          </m:r>
                          <m:r>
                            <a:rPr lang="el-GR" b="0" i="1" smtClean="0">
                              <a:latin typeface="Cambria Math"/>
                            </a:rPr>
                            <m:t>𝜋𝜌𝜊</m:t>
                          </m:r>
                          <m:r>
                            <m:rPr>
                              <m:sty m:val="p"/>
                            </m:rPr>
                            <a:rPr lang="el-GR" b="0" i="1" smtClean="0">
                              <a:latin typeface="Cambria Math"/>
                            </a:rPr>
                            <m:t>ϊό</m:t>
                          </m:r>
                          <m:r>
                            <a:rPr lang="el-GR" b="0" i="1" smtClean="0">
                              <a:latin typeface="Cambria Math"/>
                            </a:rPr>
                            <m:t>𝜈</m:t>
                          </m:r>
                        </m:den>
                      </m:f>
                      <m:r>
                        <a:rPr lang="el-GR" b="0" i="1" smtClean="0">
                          <a:latin typeface="Cambria Math"/>
                        </a:rPr>
                        <m:t>=</m:t>
                      </m:r>
                      <m:f>
                        <m:fPr>
                          <m:ctrlPr>
                            <a:rPr lang="el-GR" b="0" i="1" smtClean="0">
                              <a:latin typeface="Cambria Math"/>
                            </a:rPr>
                          </m:ctrlPr>
                        </m:fPr>
                        <m:num>
                          <m:r>
                            <a:rPr lang="en-US" b="0" i="1" smtClean="0">
                              <a:latin typeface="Cambria Math"/>
                            </a:rPr>
                            <m:t>𝑤</m:t>
                          </m:r>
                        </m:num>
                        <m:den>
                          <m:r>
                            <a:rPr lang="en-US" b="0" i="1" smtClean="0">
                              <a:latin typeface="Cambria Math"/>
                            </a:rPr>
                            <m:t>𝑧</m:t>
                          </m:r>
                        </m:den>
                      </m:f>
                      <m:r>
                        <a:rPr lang="en-US" b="0" i="1" smtClean="0">
                          <a:latin typeface="Cambria Math"/>
                        </a:rPr>
                        <m:t>=</m:t>
                      </m:r>
                      <m:f>
                        <m:fPr>
                          <m:ctrlPr>
                            <a:rPr lang="en-US" b="0" i="1" smtClean="0">
                              <a:latin typeface="Cambria Math"/>
                            </a:rPr>
                          </m:ctrlPr>
                        </m:fPr>
                        <m:num>
                          <m:r>
                            <a:rPr lang="en-US" b="0" i="1" smtClean="0">
                              <a:latin typeface="Cambria Math"/>
                            </a:rPr>
                            <m:t>𝑤</m:t>
                          </m:r>
                        </m:num>
                        <m:den>
                          <m:r>
                            <a:rPr lang="en-US" b="0" i="1" smtClean="0">
                              <a:latin typeface="Cambria Math"/>
                            </a:rPr>
                            <m:t>𝑒𝑓</m:t>
                          </m:r>
                        </m:den>
                      </m:f>
                    </m:oMath>
                  </m:oMathPara>
                </a14:m>
                <a:endParaRPr lang="en-US"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548680"/>
                <a:ext cx="8568952" cy="5976664"/>
              </a:xfrm>
              <a:blipFill rotWithShape="1">
                <a:blip r:embed="rId2"/>
                <a:stretch>
                  <a:fillRect/>
                </a:stretch>
              </a:blipFill>
            </p:spPr>
            <p:txBody>
              <a:bodyPr/>
              <a:lstStyle/>
              <a:p>
                <a:r>
                  <a:rPr lang="el-GR">
                    <a:noFill/>
                  </a:rPr>
                  <a:t> </a:t>
                </a:r>
              </a:p>
            </p:txBody>
          </p:sp>
        </mc:Fallback>
      </mc:AlternateContent>
      <p:sp>
        <p:nvSpPr>
          <p:cNvPr id="5" name="Ορθογώνιο 4"/>
          <p:cNvSpPr/>
          <p:nvPr/>
        </p:nvSpPr>
        <p:spPr>
          <a:xfrm>
            <a:off x="611560" y="3645024"/>
            <a:ext cx="1584176"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latin typeface="Cambria" pitchFamily="18" charset="0"/>
              </a:rPr>
              <a:t>Τιμή μονάδας</a:t>
            </a:r>
          </a:p>
          <a:p>
            <a:r>
              <a:rPr lang="el-GR" dirty="0">
                <a:latin typeface="Cambria" pitchFamily="18" charset="0"/>
              </a:rPr>
              <a:t>Προϊόντος  </a:t>
            </a:r>
            <a:endParaRPr lang="en-US" dirty="0">
              <a:latin typeface="Cambria" pitchFamily="18" charset="0"/>
            </a:endParaRPr>
          </a:p>
        </p:txBody>
      </p:sp>
      <p:sp>
        <p:nvSpPr>
          <p:cNvPr id="6" name="Ορθογώνιο 5"/>
          <p:cNvSpPr/>
          <p:nvPr/>
        </p:nvSpPr>
        <p:spPr>
          <a:xfrm>
            <a:off x="2627784" y="3645024"/>
            <a:ext cx="2016224" cy="115212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latin typeface="Cambria" pitchFamily="18" charset="0"/>
              </a:rPr>
              <a:t>Κόστος υλικών και αποσβέσεις ανά μονάδα προϊόντος </a:t>
            </a:r>
            <a:endParaRPr lang="el-GR" dirty="0">
              <a:latin typeface="Cambria" pitchFamily="18" charset="0"/>
            </a:endParaRPr>
          </a:p>
        </p:txBody>
      </p:sp>
      <p:sp>
        <p:nvSpPr>
          <p:cNvPr id="7" name="Ορθογώνιο 6"/>
          <p:cNvSpPr/>
          <p:nvPr/>
        </p:nvSpPr>
        <p:spPr>
          <a:xfrm>
            <a:off x="5004048" y="3573016"/>
            <a:ext cx="1728192" cy="122413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l-GR" dirty="0" smtClean="0">
                <a:latin typeface="Cambria" pitchFamily="18" charset="0"/>
              </a:rPr>
              <a:t>Κόστος εργασίας ανά μονάδα προϊόντος</a:t>
            </a:r>
            <a:endParaRPr lang="el-GR" dirty="0">
              <a:latin typeface="Cambria" pitchFamily="18" charset="0"/>
            </a:endParaRPr>
          </a:p>
        </p:txBody>
      </p:sp>
      <p:sp>
        <p:nvSpPr>
          <p:cNvPr id="8" name="Ορθογώνιο 7"/>
          <p:cNvSpPr/>
          <p:nvPr/>
        </p:nvSpPr>
        <p:spPr>
          <a:xfrm>
            <a:off x="7236296" y="3573016"/>
            <a:ext cx="1296144"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Cambria" pitchFamily="18" charset="0"/>
              </a:rPr>
              <a:t>Κέρδος ανά μονάδα προϊόντος</a:t>
            </a:r>
            <a:endParaRPr lang="el-GR" dirty="0">
              <a:latin typeface="Cambria" pitchFamily="18" charset="0"/>
            </a:endParaRPr>
          </a:p>
        </p:txBody>
      </p:sp>
      <p:sp>
        <p:nvSpPr>
          <p:cNvPr id="9" name="Ορθογώνιο 8"/>
          <p:cNvSpPr/>
          <p:nvPr/>
        </p:nvSpPr>
        <p:spPr>
          <a:xfrm>
            <a:off x="2267744" y="3933056"/>
            <a:ext cx="21602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smtClean="0"/>
              <a:t>=</a:t>
            </a:r>
            <a:endParaRPr lang="el-GR" sz="2400" dirty="0"/>
          </a:p>
        </p:txBody>
      </p:sp>
      <p:sp>
        <p:nvSpPr>
          <p:cNvPr id="10" name="Ορθογώνιο 9"/>
          <p:cNvSpPr/>
          <p:nvPr/>
        </p:nvSpPr>
        <p:spPr>
          <a:xfrm>
            <a:off x="4716016" y="4106112"/>
            <a:ext cx="144016"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
        <p:nvSpPr>
          <p:cNvPr id="11" name="Ορθογώνιο 10"/>
          <p:cNvSpPr/>
          <p:nvPr/>
        </p:nvSpPr>
        <p:spPr>
          <a:xfrm>
            <a:off x="6876256" y="4113076"/>
            <a:ext cx="216024" cy="180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t>+</a:t>
            </a:r>
            <a:endParaRPr lang="el-GR" sz="2000" dirty="0"/>
          </a:p>
        </p:txBody>
      </p:sp>
    </p:spTree>
    <p:extLst>
      <p:ext uri="{BB962C8B-B14F-4D97-AF65-F5344CB8AC3E}">
        <p14:creationId xmlns:p14="http://schemas.microsoft.com/office/powerpoint/2010/main" val="50296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964488" cy="576064"/>
          </a:xfrm>
        </p:spPr>
        <p:txBody>
          <a:bodyPr>
            <a:noAutofit/>
          </a:bodyPr>
          <a:lstStyle/>
          <a:p>
            <a:r>
              <a:rPr lang="el-GR" sz="2800" b="1" dirty="0">
                <a:effectLst>
                  <a:outerShdw blurRad="38100" dist="38100" dir="2700000" algn="tl">
                    <a:srgbClr val="000000">
                      <a:alpha val="43137"/>
                    </a:srgbClr>
                  </a:outerShdw>
                </a:effectLst>
                <a:latin typeface="Cambria" pitchFamily="18" charset="0"/>
              </a:rPr>
              <a:t>Η </a:t>
            </a:r>
            <a:r>
              <a:rPr lang="el-GR" sz="2800" b="1" i="1" dirty="0">
                <a:solidFill>
                  <a:srgbClr val="FF0000"/>
                </a:solidFill>
                <a:effectLst>
                  <a:outerShdw blurRad="38100" dist="38100" dir="2700000" algn="tl">
                    <a:srgbClr val="000000">
                      <a:alpha val="43137"/>
                    </a:srgbClr>
                  </a:outerShdw>
                </a:effectLst>
                <a:latin typeface="Cambria" pitchFamily="18" charset="0"/>
              </a:rPr>
              <a:t>σύγκρουση</a:t>
            </a:r>
            <a:r>
              <a:rPr lang="el-GR" sz="2800" b="1" dirty="0">
                <a:effectLst>
                  <a:outerShdw blurRad="38100" dist="38100" dir="2700000" algn="tl">
                    <a:srgbClr val="000000">
                      <a:alpha val="43137"/>
                    </a:srgbClr>
                  </a:outerShdw>
                </a:effectLst>
                <a:latin typeface="Cambria" pitchFamily="18" charset="0"/>
              </a:rPr>
              <a:t> μεταξύ εργαζομένων και εργοδοτών</a:t>
            </a:r>
            <a:endParaRPr lang="el-GR" sz="2800" dirty="0"/>
          </a:p>
        </p:txBody>
      </p:sp>
      <p:sp>
        <p:nvSpPr>
          <p:cNvPr id="3" name="Θέση περιεχομένου 2"/>
          <p:cNvSpPr>
            <a:spLocks noGrp="1"/>
          </p:cNvSpPr>
          <p:nvPr>
            <p:ph idx="1"/>
          </p:nvPr>
        </p:nvSpPr>
        <p:spPr>
          <a:xfrm>
            <a:off x="179512" y="819150"/>
            <a:ext cx="8712968" cy="5778202"/>
          </a:xfrm>
        </p:spPr>
        <p:txBody>
          <a:bodyPr>
            <a:normAutofit fontScale="92500" lnSpcReduction="10000"/>
          </a:bodyPr>
          <a:lstStyle/>
          <a:p>
            <a:pPr algn="just"/>
            <a:r>
              <a:rPr lang="en-US" dirty="0">
                <a:latin typeface="Cambria" pitchFamily="18" charset="0"/>
              </a:rPr>
              <a:t>z</a:t>
            </a:r>
            <a:r>
              <a:rPr lang="en-US" dirty="0" smtClean="0">
                <a:latin typeface="Cambria" pitchFamily="18" charset="0"/>
              </a:rPr>
              <a:t>= </a:t>
            </a:r>
            <a:r>
              <a:rPr lang="el-GR" dirty="0">
                <a:latin typeface="Cambria" pitchFamily="18" charset="0"/>
              </a:rPr>
              <a:t>μονάδες προϊόντος </a:t>
            </a:r>
            <a:r>
              <a:rPr lang="el-GR" b="1" dirty="0">
                <a:solidFill>
                  <a:srgbClr val="FF0000"/>
                </a:solidFill>
                <a:latin typeface="Cambria" pitchFamily="18" charset="0"/>
              </a:rPr>
              <a:t>και όχι </a:t>
            </a:r>
            <a:r>
              <a:rPr lang="el-GR" dirty="0">
                <a:latin typeface="Cambria" pitchFamily="18" charset="0"/>
              </a:rPr>
              <a:t>αξία του </a:t>
            </a:r>
            <a:r>
              <a:rPr lang="el-GR" dirty="0" smtClean="0">
                <a:latin typeface="Cambria" pitchFamily="18" charset="0"/>
              </a:rPr>
              <a:t>προϊόντος (σ. 412)</a:t>
            </a:r>
            <a:endParaRPr lang="en-US" dirty="0">
              <a:latin typeface="Cambria" pitchFamily="18" charset="0"/>
            </a:endParaRPr>
          </a:p>
          <a:p>
            <a:pPr algn="just"/>
            <a:r>
              <a:rPr lang="en-US" dirty="0" err="1" smtClean="0">
                <a:latin typeface="Cambria" pitchFamily="18" charset="0"/>
              </a:rPr>
              <a:t>ulc</a:t>
            </a:r>
            <a:r>
              <a:rPr lang="en-US" dirty="0" smtClean="0">
                <a:latin typeface="Cambria" pitchFamily="18" charset="0"/>
              </a:rPr>
              <a:t> = w/z = $/</a:t>
            </a:r>
            <a:r>
              <a:rPr lang="el-GR" dirty="0" smtClean="0">
                <a:latin typeface="Cambria" pitchFamily="18" charset="0"/>
              </a:rPr>
              <a:t>ανά μονάδα προϊόντος (</a:t>
            </a:r>
            <a:r>
              <a:rPr lang="en-US" dirty="0" smtClean="0">
                <a:latin typeface="Cambria" pitchFamily="18" charset="0"/>
              </a:rPr>
              <a:t>kg)</a:t>
            </a:r>
            <a:endParaRPr lang="el-GR" dirty="0" smtClean="0">
              <a:latin typeface="Cambria" pitchFamily="18" charset="0"/>
            </a:endParaRPr>
          </a:p>
          <a:p>
            <a:pPr marL="0" indent="0" algn="just">
              <a:buNone/>
            </a:pPr>
            <a:r>
              <a:rPr lang="el-GR" dirty="0" smtClean="0">
                <a:latin typeface="Cambria" pitchFamily="18" charset="0"/>
              </a:rPr>
              <a:t>Αν </a:t>
            </a:r>
            <a:r>
              <a:rPr lang="en-US" dirty="0" err="1" smtClean="0">
                <a:latin typeface="Cambria" pitchFamily="18" charset="0"/>
              </a:rPr>
              <a:t>ulc</a:t>
            </a:r>
            <a:r>
              <a:rPr lang="en-US" dirty="0" smtClean="0">
                <a:latin typeface="Cambria" pitchFamily="18" charset="0"/>
              </a:rPr>
              <a:t>    ----</a:t>
            </a:r>
            <a:r>
              <a:rPr lang="en-US" dirty="0" smtClean="0">
                <a:latin typeface="Cambria" pitchFamily="18" charset="0"/>
                <a:sym typeface="Wingdings" pitchFamily="2" charset="2"/>
              </a:rPr>
              <a:t> r</a:t>
            </a:r>
            <a:r>
              <a:rPr lang="el-GR" dirty="0" smtClean="0">
                <a:latin typeface="Cambria" pitchFamily="18" charset="0"/>
                <a:sym typeface="Wingdings" pitchFamily="2" charset="2"/>
              </a:rPr>
              <a:t>    ---- </a:t>
            </a:r>
            <a:r>
              <a:rPr lang="en-US" dirty="0" smtClean="0">
                <a:latin typeface="Cambria" pitchFamily="18" charset="0"/>
                <a:sym typeface="Wingdings" pitchFamily="2" charset="2"/>
              </a:rPr>
              <a:t>e, w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 </a:t>
            </a:r>
            <a:r>
              <a:rPr lang="el-GR" dirty="0" smtClean="0">
                <a:latin typeface="Cambria" pitchFamily="18" charset="0"/>
                <a:sym typeface="Wingdings" pitchFamily="2" charset="2"/>
              </a:rPr>
              <a:t>αντικείμενα σύγκρουσης μεταξύ εργαζομένων και εργοδοτών.</a:t>
            </a:r>
            <a:r>
              <a:rPr lang="en-US" dirty="0" smtClean="0">
                <a:latin typeface="Cambria" pitchFamily="18" charset="0"/>
              </a:rPr>
              <a:t>  To w (</a:t>
            </a:r>
            <a:r>
              <a:rPr lang="el-GR" dirty="0" smtClean="0">
                <a:latin typeface="Cambria" pitchFamily="18" charset="0"/>
              </a:rPr>
              <a:t>και το </a:t>
            </a:r>
            <a:r>
              <a:rPr lang="en-US" dirty="0" smtClean="0">
                <a:latin typeface="Cambria" pitchFamily="18" charset="0"/>
              </a:rPr>
              <a:t>e</a:t>
            </a:r>
            <a:r>
              <a:rPr lang="el-GR" dirty="0" smtClean="0">
                <a:latin typeface="Cambria" pitchFamily="18" charset="0"/>
              </a:rPr>
              <a:t>) προσδιορίζονται σε σημαντικό βαθμό από τη </a:t>
            </a:r>
            <a:r>
              <a:rPr lang="el-GR" b="1" dirty="0" smtClean="0">
                <a:solidFill>
                  <a:srgbClr val="FF0000"/>
                </a:solidFill>
                <a:latin typeface="Cambria" pitchFamily="18" charset="0"/>
              </a:rPr>
              <a:t>σχετική διαπραγματευτική δύναμη</a:t>
            </a:r>
            <a:r>
              <a:rPr lang="el-GR" dirty="0" smtClean="0">
                <a:latin typeface="Cambria" pitchFamily="18" charset="0"/>
              </a:rPr>
              <a:t> των εργαζομένων (ατομικά ή συλλογικά) και των εργοδοτών τους και την κατάσταση στην αγορά εργασίας (ποσοστό ανεργίας, κλπ), την παραγωγικότητα της εργασίας, </a:t>
            </a:r>
            <a:r>
              <a:rPr lang="en-US" dirty="0" smtClean="0">
                <a:latin typeface="Cambria" pitchFamily="18" charset="0"/>
              </a:rPr>
              <a:t>z </a:t>
            </a:r>
            <a:r>
              <a:rPr lang="el-GR" dirty="0" smtClean="0">
                <a:latin typeface="Cambria" pitchFamily="18" charset="0"/>
              </a:rPr>
              <a:t>και τις τιμές, </a:t>
            </a:r>
            <a:r>
              <a:rPr lang="en-US" dirty="0" err="1" smtClean="0">
                <a:latin typeface="Cambria" pitchFamily="18" charset="0"/>
              </a:rPr>
              <a:t>Pz</a:t>
            </a:r>
            <a:r>
              <a:rPr lang="el-GR" dirty="0" smtClean="0">
                <a:latin typeface="Cambria" pitchFamily="18" charset="0"/>
              </a:rPr>
              <a:t>.</a:t>
            </a:r>
          </a:p>
          <a:p>
            <a:pPr marL="0" indent="0" algn="just">
              <a:buNone/>
            </a:pPr>
            <a:r>
              <a:rPr lang="el-GR" dirty="0" smtClean="0">
                <a:latin typeface="Cambria" pitchFamily="18" charset="0"/>
              </a:rPr>
              <a:t>Συλλογικές διαπραγματεύσεις και σημασία της συλλογικής αντιπροσώπευσης των εργαζομένων.</a:t>
            </a:r>
            <a:endParaRPr lang="el-GR" dirty="0">
              <a:latin typeface="Cambria" pitchFamily="18" charset="0"/>
            </a:endParaRPr>
          </a:p>
        </p:txBody>
      </p:sp>
      <p:cxnSp>
        <p:nvCxnSpPr>
          <p:cNvPr id="5" name="Ευθύγραμμο βέλος σύνδεσης 4"/>
          <p:cNvCxnSpPr/>
          <p:nvPr/>
        </p:nvCxnSpPr>
        <p:spPr>
          <a:xfrm>
            <a:off x="1547664" y="227687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313212" y="2207134"/>
            <a:ext cx="0" cy="429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20472" cy="692696"/>
          </a:xfrm>
        </p:spPr>
        <p:txBody>
          <a:bodyPr>
            <a:normAutofit fontScale="90000"/>
          </a:bodyPr>
          <a:lstStyle/>
          <a:p>
            <a:r>
              <a:rPr lang="el-GR" sz="3200" b="1" dirty="0" smtClean="0">
                <a:solidFill>
                  <a:srgbClr val="FF0000"/>
                </a:solidFill>
                <a:latin typeface="Cambria" pitchFamily="18" charset="0"/>
              </a:rPr>
              <a:t>4. Η εργασιακή πειθαρχία : καρότο και μαστίγιο </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712968" cy="5904656"/>
          </a:xfrm>
        </p:spPr>
        <p:txBody>
          <a:bodyPr>
            <a:normAutofit/>
          </a:bodyPr>
          <a:lstStyle/>
          <a:p>
            <a:pPr marL="0" indent="0" algn="just">
              <a:buNone/>
            </a:pPr>
            <a:r>
              <a:rPr lang="en-US" sz="2800" dirty="0" smtClean="0">
                <a:latin typeface="Cambria" pitchFamily="18" charset="0"/>
              </a:rPr>
              <a:t>To e </a:t>
            </a:r>
            <a:r>
              <a:rPr lang="el-GR" sz="2800" dirty="0" smtClean="0">
                <a:latin typeface="Cambria" pitchFamily="18" charset="0"/>
              </a:rPr>
              <a:t>προσδιορίζεται/προκύπτει κάθε μέρα δεν διευθετείται από μια συμβατική συμφωνία. Χρόνος εργασίας (δυνητική εργασία) και πραγματική εργασία διαφέρουν. Απόσπαση και όχι ανταλλαγή – σύγκρουση για το επίπεδο της εργασιακής προσπάθειας, </a:t>
            </a:r>
            <a:r>
              <a:rPr lang="en-US" sz="2800" dirty="0" smtClean="0">
                <a:latin typeface="Cambria" pitchFamily="18" charset="0"/>
              </a:rPr>
              <a:t>e</a:t>
            </a:r>
            <a:r>
              <a:rPr lang="el-GR" sz="2800" dirty="0" smtClean="0">
                <a:latin typeface="Cambria" pitchFamily="18" charset="0"/>
              </a:rPr>
              <a:t> καθώς οι εργαζόμενοι παράγουν και οι εργοδότες κατέχουν το προϊόν. </a:t>
            </a:r>
            <a:r>
              <a:rPr lang="en-US" sz="2800" dirty="0" smtClean="0">
                <a:latin typeface="Cambria" pitchFamily="18" charset="0"/>
              </a:rPr>
              <a:t> </a:t>
            </a:r>
            <a:r>
              <a:rPr lang="el-GR" sz="2800" dirty="0" smtClean="0">
                <a:latin typeface="Cambria" pitchFamily="18" charset="0"/>
              </a:rPr>
              <a:t>Ιεραρχική οργάνωση της εργασίας και </a:t>
            </a:r>
            <a:r>
              <a:rPr lang="en-US" sz="2800" dirty="0" smtClean="0">
                <a:latin typeface="Cambria" pitchFamily="18" charset="0"/>
              </a:rPr>
              <a:t>“supervisory labor”</a:t>
            </a:r>
            <a:r>
              <a:rPr lang="el-GR" sz="2800" dirty="0" smtClean="0">
                <a:latin typeface="Cambria" pitchFamily="18" charset="0"/>
              </a:rPr>
              <a:t>. «Δίκαιη εργάσιμη ημέρα»; </a:t>
            </a:r>
            <a:r>
              <a:rPr lang="el-GR" sz="2800" b="1" dirty="0" smtClean="0">
                <a:solidFill>
                  <a:srgbClr val="FF0000"/>
                </a:solidFill>
                <a:latin typeface="Cambria" pitchFamily="18" charset="0"/>
              </a:rPr>
              <a:t>Ελλιπής σύμβαση εργασίας </a:t>
            </a:r>
            <a:r>
              <a:rPr lang="el-GR" sz="2800" dirty="0" smtClean="0">
                <a:latin typeface="Cambria" pitchFamily="18" charset="0"/>
              </a:rPr>
              <a:t>(μισθός, ώρες, εργασιακή προσπάθεια). Ανελαστική και δαπανηρή η λεπτομερής καταγραφή των εργασιακών καθηκόντων και απρόσφορη η «αμοιβή με το κομμάτι».</a:t>
            </a:r>
            <a:endParaRPr lang="en-US" sz="2800" dirty="0" smtClean="0">
              <a:latin typeface="Cambria" pitchFamily="18" charset="0"/>
            </a:endParaRPr>
          </a:p>
        </p:txBody>
      </p:sp>
    </p:spTree>
    <p:extLst>
      <p:ext uri="{BB962C8B-B14F-4D97-AF65-F5344CB8AC3E}">
        <p14:creationId xmlns:p14="http://schemas.microsoft.com/office/powerpoint/2010/main" val="230674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396536" cy="792088"/>
          </a:xfrm>
        </p:spPr>
        <p:txBody>
          <a:bodyPr>
            <a:noAutofit/>
          </a:bodyPr>
          <a:lstStyle/>
          <a:p>
            <a:r>
              <a:rPr lang="el-GR" sz="2400" b="1" dirty="0" smtClean="0">
                <a:latin typeface="Cambria" pitchFamily="18" charset="0"/>
              </a:rPr>
              <a:t/>
            </a:r>
            <a:br>
              <a:rPr lang="el-GR" sz="2400" b="1" dirty="0" smtClean="0">
                <a:latin typeface="Cambria" pitchFamily="18" charset="0"/>
              </a:rPr>
            </a:br>
            <a:r>
              <a:rPr lang="en-US" sz="2400" b="1" dirty="0" smtClean="0">
                <a:solidFill>
                  <a:srgbClr val="FF0000"/>
                </a:solidFill>
                <a:latin typeface="Cambria" pitchFamily="18" charset="0"/>
              </a:rPr>
              <a:t>5</a:t>
            </a:r>
            <a:r>
              <a:rPr lang="en-US" sz="2400" b="1" dirty="0">
                <a:solidFill>
                  <a:srgbClr val="FF0000"/>
                </a:solidFill>
                <a:latin typeface="Cambria" pitchFamily="18" charset="0"/>
              </a:rPr>
              <a:t>. </a:t>
            </a:r>
            <a:r>
              <a:rPr lang="el-GR" sz="2400" b="1" dirty="0">
                <a:solidFill>
                  <a:srgbClr val="FF0000"/>
                </a:solidFill>
                <a:latin typeface="Cambria" pitchFamily="18" charset="0"/>
              </a:rPr>
              <a:t>Η Αγορά εργασίας, ο μισθός και η ένταση της εργασίας</a:t>
            </a:r>
            <a:r>
              <a:rPr lang="el-GR" sz="3600" b="1" dirty="0">
                <a:solidFill>
                  <a:srgbClr val="FF0000"/>
                </a:solidFill>
                <a:latin typeface="Cambria" pitchFamily="18" charset="0"/>
              </a:rPr>
              <a:t/>
            </a:r>
            <a:br>
              <a:rPr lang="el-GR" sz="3600" b="1" dirty="0">
                <a:solidFill>
                  <a:srgbClr val="FF0000"/>
                </a:solidFill>
                <a:latin typeface="Cambria" pitchFamily="18" charset="0"/>
              </a:rPr>
            </a:br>
            <a:endParaRPr lang="el-GR" sz="3600" dirty="0">
              <a:solidFill>
                <a:srgbClr val="FF0000"/>
              </a:solidFill>
            </a:endParaRPr>
          </a:p>
        </p:txBody>
      </p:sp>
      <p:sp>
        <p:nvSpPr>
          <p:cNvPr id="3" name="Θέση περιεχομένου 2"/>
          <p:cNvSpPr>
            <a:spLocks noGrp="1"/>
          </p:cNvSpPr>
          <p:nvPr>
            <p:ph idx="1"/>
          </p:nvPr>
        </p:nvSpPr>
        <p:spPr>
          <a:xfrm>
            <a:off x="179512" y="764704"/>
            <a:ext cx="8856984" cy="5832648"/>
          </a:xfrm>
        </p:spPr>
        <p:txBody>
          <a:bodyPr>
            <a:normAutofit fontScale="92500" lnSpcReduction="10000"/>
          </a:bodyPr>
          <a:lstStyle/>
          <a:p>
            <a:pPr marL="0" indent="0" algn="just">
              <a:buNone/>
            </a:pPr>
            <a:r>
              <a:rPr lang="el-GR" sz="2400" b="1" dirty="0" smtClean="0">
                <a:solidFill>
                  <a:srgbClr val="FF0000"/>
                </a:solidFill>
                <a:latin typeface="Cambria" pitchFamily="18" charset="0"/>
              </a:rPr>
              <a:t>Αγορά εργασίας: </a:t>
            </a:r>
            <a:r>
              <a:rPr lang="el-GR" sz="2400" dirty="0" smtClean="0">
                <a:latin typeface="Cambria" pitchFamily="18" charset="0"/>
              </a:rPr>
              <a:t>αγοραπωλησία χρόνου εργασίας και όχι της ίδιας της εργασίας. Ανταγωνισμός και σύγκρουση σε αυτήν την αγορά. Μισθοί, ένταση εργασίας, ασφάλεια στο χώρο εργασίας, μη μισθολογικές παροχές. Σχετική δύναμη των δύο πλευρών βραχυχρόνια και μακροχρόνια.</a:t>
            </a:r>
          </a:p>
          <a:p>
            <a:pPr marL="0" indent="0" algn="just">
              <a:buNone/>
            </a:pPr>
            <a:r>
              <a:rPr lang="el-GR" sz="2400" dirty="0">
                <a:latin typeface="Cambria" pitchFamily="18" charset="0"/>
              </a:rPr>
              <a:t>Σωματεία, νόρμες εργασίας και αμοιβής, κρατικές ρυθμίσεις, κατώτατος </a:t>
            </a:r>
            <a:r>
              <a:rPr lang="el-GR" sz="2400" dirty="0" smtClean="0">
                <a:latin typeface="Cambria" pitchFamily="18" charset="0"/>
              </a:rPr>
              <a:t>μισθός. Ο πιο σημαντικός παράγοντας είναι το:</a:t>
            </a:r>
            <a:endParaRPr lang="en-US" sz="2400" dirty="0">
              <a:latin typeface="Cambria" pitchFamily="18" charset="0"/>
            </a:endParaRPr>
          </a:p>
          <a:p>
            <a:pPr marL="0" indent="0" algn="just">
              <a:buNone/>
            </a:pPr>
            <a:r>
              <a:rPr lang="el-GR" sz="2000" b="1" dirty="0" smtClean="0">
                <a:solidFill>
                  <a:srgbClr val="FF0000"/>
                </a:solidFill>
                <a:latin typeface="Cambria" pitchFamily="18" charset="0"/>
              </a:rPr>
              <a:t>Κόστος απώλειας εργασίας (</a:t>
            </a:r>
            <a:r>
              <a:rPr lang="en-US" sz="2000" b="1" dirty="0" smtClean="0">
                <a:solidFill>
                  <a:srgbClr val="FF0000"/>
                </a:solidFill>
                <a:latin typeface="Cambria" pitchFamily="18" charset="0"/>
              </a:rPr>
              <a:t>cost of job loss, </a:t>
            </a:r>
            <a:r>
              <a:rPr lang="en-US" sz="2000" b="1" dirty="0" err="1" smtClean="0">
                <a:solidFill>
                  <a:srgbClr val="FF0000"/>
                </a:solidFill>
                <a:latin typeface="Cambria" pitchFamily="18" charset="0"/>
              </a:rPr>
              <a:t>cjl</a:t>
            </a:r>
            <a:r>
              <a:rPr lang="en-US" sz="2000" b="1" dirty="0" smtClean="0">
                <a:solidFill>
                  <a:srgbClr val="FF0000"/>
                </a:solidFill>
                <a:latin typeface="Cambria" pitchFamily="18" charset="0"/>
              </a:rPr>
              <a:t>) = (</a:t>
            </a:r>
            <a:r>
              <a:rPr lang="en-US" sz="2000" b="1" dirty="0" err="1" smtClean="0">
                <a:solidFill>
                  <a:srgbClr val="FF0000"/>
                </a:solidFill>
                <a:latin typeface="Cambria" pitchFamily="18" charset="0"/>
              </a:rPr>
              <a:t>ww</a:t>
            </a:r>
            <a:r>
              <a:rPr lang="el-GR" sz="2000" b="1" dirty="0" smtClean="0">
                <a:solidFill>
                  <a:srgbClr val="FF0000"/>
                </a:solidFill>
                <a:latin typeface="Cambria" pitchFamily="18" charset="0"/>
              </a:rPr>
              <a:t> </a:t>
            </a:r>
            <a:r>
              <a:rPr lang="en-US" sz="2000" b="1" dirty="0" smtClean="0">
                <a:solidFill>
                  <a:srgbClr val="FF0000"/>
                </a:solidFill>
                <a:latin typeface="Cambria" pitchFamily="18" charset="0"/>
              </a:rPr>
              <a:t>-</a:t>
            </a:r>
            <a:r>
              <a:rPr lang="el-GR" sz="2000" b="1" dirty="0" smtClean="0">
                <a:solidFill>
                  <a:srgbClr val="FF0000"/>
                </a:solidFill>
                <a:latin typeface="Cambria" pitchFamily="18" charset="0"/>
              </a:rPr>
              <a:t> </a:t>
            </a:r>
            <a:r>
              <a:rPr lang="en-US" sz="2000" b="1" dirty="0" err="1" smtClean="0">
                <a:solidFill>
                  <a:srgbClr val="FF0000"/>
                </a:solidFill>
                <a:latin typeface="Cambria" pitchFamily="18" charset="0"/>
              </a:rPr>
              <a:t>ui</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ud</a:t>
            </a:r>
            <a:r>
              <a:rPr lang="en-US" sz="2000" b="1" dirty="0" smtClean="0">
                <a:solidFill>
                  <a:srgbClr val="FF0000"/>
                </a:solidFill>
                <a:latin typeface="Cambria" pitchFamily="18" charset="0"/>
              </a:rPr>
              <a:t>)</a:t>
            </a:r>
          </a:p>
          <a:p>
            <a:pPr marL="0" indent="0" algn="just">
              <a:buNone/>
            </a:pPr>
            <a:r>
              <a:rPr lang="en-US" sz="2000" dirty="0" err="1">
                <a:latin typeface="Cambria" pitchFamily="18" charset="0"/>
              </a:rPr>
              <a:t>w</a:t>
            </a:r>
            <a:r>
              <a:rPr lang="en-US" sz="2000" dirty="0" err="1" smtClean="0">
                <a:latin typeface="Cambria" pitchFamily="18" charset="0"/>
              </a:rPr>
              <a:t>w</a:t>
            </a:r>
            <a:r>
              <a:rPr lang="el-GR" sz="2000" dirty="0" smtClean="0">
                <a:latin typeface="Cambria" pitchFamily="18" charset="0"/>
              </a:rPr>
              <a:t> </a:t>
            </a:r>
            <a:r>
              <a:rPr lang="en-US" sz="2000" dirty="0" smtClean="0">
                <a:latin typeface="Cambria" pitchFamily="18" charset="0"/>
              </a:rPr>
              <a:t>= </a:t>
            </a:r>
            <a:r>
              <a:rPr lang="el-GR" sz="2000" dirty="0" smtClean="0">
                <a:latin typeface="Cambria" pitchFamily="18" charset="0"/>
              </a:rPr>
              <a:t>εβδομαδιαίος καθαρός μισθός = νέος μισθός =$400</a:t>
            </a:r>
            <a:endParaRPr lang="en-US" sz="2000" dirty="0" smtClean="0">
              <a:latin typeface="Cambria" pitchFamily="18" charset="0"/>
            </a:endParaRPr>
          </a:p>
          <a:p>
            <a:pPr marL="0" indent="0" algn="just">
              <a:buNone/>
            </a:pPr>
            <a:r>
              <a:rPr lang="en-US" sz="2000" dirty="0" err="1" smtClean="0">
                <a:latin typeface="Cambria" pitchFamily="18" charset="0"/>
              </a:rPr>
              <a:t>ui</a:t>
            </a:r>
            <a:r>
              <a:rPr lang="en-US" sz="2000" dirty="0" smtClean="0">
                <a:latin typeface="Cambria" pitchFamily="18" charset="0"/>
              </a:rPr>
              <a:t> = </a:t>
            </a:r>
            <a:r>
              <a:rPr lang="el-GR" sz="2000" dirty="0" smtClean="0">
                <a:latin typeface="Cambria" pitchFamily="18" charset="0"/>
              </a:rPr>
              <a:t>εβδομαδιαίο καθαρό επίδομα ανεργίας = $200</a:t>
            </a:r>
          </a:p>
          <a:p>
            <a:pPr marL="0" indent="0" algn="just">
              <a:buNone/>
            </a:pPr>
            <a:r>
              <a:rPr lang="en-US" sz="2000" dirty="0" err="1" smtClean="0">
                <a:latin typeface="Cambria" pitchFamily="18" charset="0"/>
              </a:rPr>
              <a:t>ud</a:t>
            </a:r>
            <a:r>
              <a:rPr lang="en-US" sz="2000" dirty="0" smtClean="0">
                <a:latin typeface="Cambria" pitchFamily="18" charset="0"/>
              </a:rPr>
              <a:t> = </a:t>
            </a:r>
            <a:r>
              <a:rPr lang="el-GR" sz="2000" dirty="0" smtClean="0">
                <a:latin typeface="Cambria" pitchFamily="18" charset="0"/>
              </a:rPr>
              <a:t>αναμενόμενος αριθμός εβδομάδων ανεργίας = 20</a:t>
            </a:r>
            <a:endParaRPr lang="en-US" sz="2000" dirty="0" smtClean="0">
              <a:latin typeface="Cambria" pitchFamily="18" charset="0"/>
            </a:endParaRPr>
          </a:p>
          <a:p>
            <a:pPr marL="0" indent="0" algn="just">
              <a:buNone/>
            </a:pPr>
            <a:r>
              <a:rPr lang="en-US" sz="2000" dirty="0" err="1" smtClean="0">
                <a:latin typeface="Cambria" pitchFamily="18" charset="0"/>
              </a:rPr>
              <a:t>cjl</a:t>
            </a:r>
            <a:r>
              <a:rPr lang="en-US" sz="2000" dirty="0" smtClean="0">
                <a:latin typeface="Cambria" pitchFamily="18" charset="0"/>
              </a:rPr>
              <a:t> =($400-$200)(20)= $4000 </a:t>
            </a:r>
            <a:r>
              <a:rPr lang="el-GR" sz="2000" dirty="0" smtClean="0">
                <a:latin typeface="Cambria" pitchFamily="18" charset="0"/>
              </a:rPr>
              <a:t>ή </a:t>
            </a:r>
            <a:r>
              <a:rPr lang="en-US" sz="2000" dirty="0" err="1" smtClean="0">
                <a:latin typeface="Cambria" pitchFamily="18" charset="0"/>
              </a:rPr>
              <a:t>cjl</a:t>
            </a:r>
            <a:r>
              <a:rPr lang="en-US" sz="2000" dirty="0" smtClean="0">
                <a:latin typeface="Cambria" pitchFamily="18" charset="0"/>
              </a:rPr>
              <a:t> = (4000/16000 = yearly net income) = 0.25</a:t>
            </a:r>
            <a:endParaRPr lang="el-GR" sz="2000" dirty="0" smtClean="0">
              <a:latin typeface="Cambria" pitchFamily="18" charset="0"/>
            </a:endParaRPr>
          </a:p>
          <a:p>
            <a:pPr marL="0" indent="0" algn="just">
              <a:buNone/>
            </a:pPr>
            <a:r>
              <a:rPr lang="el-GR" sz="2000" dirty="0" smtClean="0">
                <a:latin typeface="Cambria" pitchFamily="18" charset="0"/>
              </a:rPr>
              <a:t>Υποτίμηση του πραγματικού κόστους απώλειας εργασίας με διάφορους τρόπους: </a:t>
            </a:r>
            <a:r>
              <a:rPr lang="en-US" sz="2000" dirty="0" smtClean="0">
                <a:latin typeface="Cambria" pitchFamily="18" charset="0"/>
              </a:rPr>
              <a:t>eligibility</a:t>
            </a:r>
            <a:r>
              <a:rPr lang="el-GR" sz="2000" dirty="0" smtClean="0">
                <a:latin typeface="Cambria" pitchFamily="18" charset="0"/>
              </a:rPr>
              <a:t> για </a:t>
            </a:r>
            <a:r>
              <a:rPr lang="en-US" sz="2000" dirty="0" err="1" smtClean="0">
                <a:latin typeface="Cambria" pitchFamily="18" charset="0"/>
              </a:rPr>
              <a:t>ui</a:t>
            </a:r>
            <a:r>
              <a:rPr lang="el-GR" sz="2000" dirty="0" smtClean="0">
                <a:latin typeface="Cambria" pitchFamily="18" charset="0"/>
              </a:rPr>
              <a:t> και διάρκεια χορήγησης, χαμηλότερος νέος μισθός, ασφάλιση, ψυχολογικό κόστος</a:t>
            </a:r>
            <a:r>
              <a:rPr lang="en-US" sz="2000" dirty="0" smtClean="0">
                <a:latin typeface="Cambria" pitchFamily="18" charset="0"/>
              </a:rPr>
              <a:t>.</a:t>
            </a:r>
            <a:endParaRPr lang="el-GR" sz="2000" dirty="0" smtClean="0">
              <a:latin typeface="Cambria" pitchFamily="18" charset="0"/>
            </a:endParaRPr>
          </a:p>
          <a:p>
            <a:pPr marL="0" indent="0" algn="just">
              <a:buNone/>
            </a:pPr>
            <a:r>
              <a:rPr lang="el-GR" sz="2000" dirty="0" smtClean="0">
                <a:latin typeface="Cambria" pitchFamily="18" charset="0"/>
              </a:rPr>
              <a:t>Όσο υψηλότερο το κόστος απώλειας εργασίας τόσο μεγαλύτερη εξουσία έχει ο εργοδ</a:t>
            </a:r>
            <a:r>
              <a:rPr lang="el-GR" sz="2000" dirty="0">
                <a:latin typeface="Cambria" pitchFamily="18" charset="0"/>
              </a:rPr>
              <a:t>ό</a:t>
            </a:r>
            <a:r>
              <a:rPr lang="el-GR" sz="2000" dirty="0" smtClean="0">
                <a:latin typeface="Cambria" pitchFamily="18" charset="0"/>
              </a:rPr>
              <a:t>της πάνω στον εργαζόμενο</a:t>
            </a:r>
            <a:r>
              <a:rPr lang="en-US" sz="2000" dirty="0" smtClean="0">
                <a:latin typeface="Cambria" pitchFamily="18" charset="0"/>
              </a:rPr>
              <a:t> </a:t>
            </a:r>
          </a:p>
          <a:p>
            <a:pPr marL="0" indent="0" algn="just">
              <a:buNone/>
            </a:pPr>
            <a:r>
              <a:rPr lang="el-GR" sz="2000" dirty="0" smtClean="0">
                <a:latin typeface="Cambria" pitchFamily="18" charset="0"/>
              </a:rPr>
              <a:t>Χαμηλότερο επίπεδο του αποδεκτού μισθού είναι το ημερομίσθιο υποχώρησης, </a:t>
            </a:r>
            <a:r>
              <a:rPr lang="en-US" sz="2000" b="1" dirty="0" smtClean="0">
                <a:latin typeface="Cambria" pitchFamily="18" charset="0"/>
              </a:rPr>
              <a:t>w-</a:t>
            </a:r>
            <a:endParaRPr lang="el-GR" sz="2000" b="1" dirty="0" smtClean="0">
              <a:latin typeface="Cambria" pitchFamily="18" charset="0"/>
            </a:endParaRPr>
          </a:p>
        </p:txBody>
      </p:sp>
    </p:spTree>
    <p:extLst>
      <p:ext uri="{BB962C8B-B14F-4D97-AF65-F5344CB8AC3E}">
        <p14:creationId xmlns:p14="http://schemas.microsoft.com/office/powerpoint/2010/main" val="10450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024" y="-27012"/>
            <a:ext cx="9217024" cy="620688"/>
          </a:xfrm>
        </p:spPr>
        <p:txBody>
          <a:bodyPr>
            <a:normAutofit fontScale="90000"/>
          </a:bodyPr>
          <a:lstStyle/>
          <a:p>
            <a:r>
              <a:rPr lang="el-GR" sz="3100" b="1" dirty="0" smtClean="0">
                <a:solidFill>
                  <a:srgbClr val="FF0000"/>
                </a:solidFill>
                <a:latin typeface="Cambria" pitchFamily="18" charset="0"/>
              </a:rPr>
              <a:t>Η αγορά </a:t>
            </a:r>
            <a:r>
              <a:rPr lang="el-GR" sz="3100" b="1" dirty="0">
                <a:solidFill>
                  <a:srgbClr val="FF0000"/>
                </a:solidFill>
                <a:latin typeface="Cambria" pitchFamily="18" charset="0"/>
              </a:rPr>
              <a:t>εργασίας, ο μισθός και η ένταση της εργασίας</a:t>
            </a:r>
            <a:endParaRPr lang="el-GR" dirty="0"/>
          </a:p>
        </p:txBody>
      </p:sp>
      <p:sp>
        <p:nvSpPr>
          <p:cNvPr id="3" name="Θέση περιεχομένου 2"/>
          <p:cNvSpPr>
            <a:spLocks noGrp="1"/>
          </p:cNvSpPr>
          <p:nvPr>
            <p:ph idx="1"/>
          </p:nvPr>
        </p:nvSpPr>
        <p:spPr>
          <a:xfrm>
            <a:off x="35496" y="620688"/>
            <a:ext cx="9108504" cy="6237312"/>
          </a:xfrm>
        </p:spPr>
        <p:txBody>
          <a:bodyPr>
            <a:normAutofit fontScale="85000" lnSpcReduction="10000"/>
          </a:bodyPr>
          <a:lstStyle/>
          <a:p>
            <a:pPr marL="0" indent="0" algn="just">
              <a:buNone/>
            </a:pPr>
            <a:r>
              <a:rPr lang="en-US" dirty="0">
                <a:latin typeface="Cambria" pitchFamily="18" charset="0"/>
              </a:rPr>
              <a:t>w- </a:t>
            </a:r>
            <a:r>
              <a:rPr lang="el-GR" dirty="0">
                <a:latin typeface="Cambria" pitchFamily="18" charset="0"/>
              </a:rPr>
              <a:t>= </a:t>
            </a:r>
            <a:r>
              <a:rPr lang="el-GR" b="1" dirty="0">
                <a:latin typeface="Cambria" pitchFamily="18" charset="0"/>
              </a:rPr>
              <a:t>ημερομίσθιο υποχώρησης </a:t>
            </a:r>
            <a:r>
              <a:rPr lang="el-GR" dirty="0">
                <a:latin typeface="Cambria" pitchFamily="18" charset="0"/>
              </a:rPr>
              <a:t>(ο εργάτης είναι αδιάφορος για το ενδεχόμενο να χάσει την εργασία του).  </a:t>
            </a:r>
            <a:r>
              <a:rPr lang="en-US" dirty="0" smtClean="0">
                <a:latin typeface="Cambria" pitchFamily="18" charset="0"/>
              </a:rPr>
              <a:t>w = </a:t>
            </a:r>
            <a:r>
              <a:rPr lang="en-US" dirty="0">
                <a:latin typeface="Cambria" pitchFamily="18" charset="0"/>
              </a:rPr>
              <a:t>w- </a:t>
            </a:r>
            <a:r>
              <a:rPr lang="en-US" dirty="0" smtClean="0">
                <a:latin typeface="Cambria" pitchFamily="18" charset="0"/>
              </a:rPr>
              <a:t> ----</a:t>
            </a:r>
            <a:r>
              <a:rPr lang="en-US" dirty="0">
                <a:latin typeface="Cambria" pitchFamily="18" charset="0"/>
                <a:sym typeface="Wingdings" pitchFamily="2" charset="2"/>
              </a:rPr>
              <a:t> </a:t>
            </a:r>
            <a:r>
              <a:rPr lang="en-US" dirty="0" err="1">
                <a:latin typeface="Cambria" pitchFamily="18" charset="0"/>
                <a:sym typeface="Wingdings" pitchFamily="2" charset="2"/>
              </a:rPr>
              <a:t>cjl</a:t>
            </a:r>
            <a:r>
              <a:rPr lang="en-US" dirty="0">
                <a:latin typeface="Cambria" pitchFamily="18" charset="0"/>
                <a:sym typeface="Wingdings" pitchFamily="2" charset="2"/>
              </a:rPr>
              <a:t> = </a:t>
            </a:r>
            <a:r>
              <a:rPr lang="en-US" dirty="0" smtClean="0">
                <a:latin typeface="Cambria" pitchFamily="18" charset="0"/>
                <a:sym typeface="Wingdings" pitchFamily="2" charset="2"/>
              </a:rPr>
              <a:t>0 ----- </a:t>
            </a:r>
            <a:r>
              <a:rPr lang="el-GR" dirty="0" smtClean="0">
                <a:latin typeface="Cambria" pitchFamily="18" charset="0"/>
                <a:sym typeface="Wingdings" pitchFamily="2" charset="2"/>
              </a:rPr>
              <a:t>ελάχιστη εργασιακή προσπάθεια.</a:t>
            </a:r>
            <a:endParaRPr lang="en-US" dirty="0" smtClean="0">
              <a:latin typeface="Cambria" pitchFamily="18" charset="0"/>
              <a:sym typeface="Wingdings" pitchFamily="2" charset="2"/>
            </a:endParaRPr>
          </a:p>
          <a:p>
            <a:pPr marL="0" indent="0" algn="just">
              <a:buNone/>
            </a:pPr>
            <a:r>
              <a:rPr lang="el-GR" dirty="0">
                <a:latin typeface="Cambria" pitchFamily="18" charset="0"/>
                <a:sym typeface="Wingdings" pitchFamily="2" charset="2"/>
              </a:rPr>
              <a:t>Ραβδί (πιθανή ανεργία) καρότο (υψηλότερος μισθός)--- αύξηση της έντασης εργασίας, </a:t>
            </a:r>
            <a:r>
              <a:rPr lang="en-US" dirty="0" smtClean="0">
                <a:latin typeface="Cambria" pitchFamily="18" charset="0"/>
                <a:sym typeface="Wingdings" pitchFamily="2" charset="2"/>
              </a:rPr>
              <a:t>e</a:t>
            </a:r>
          </a:p>
          <a:p>
            <a:pPr marL="0" indent="0" algn="just">
              <a:buNone/>
            </a:pPr>
            <a:r>
              <a:rPr lang="el-GR" dirty="0" smtClean="0">
                <a:latin typeface="Cambria" pitchFamily="18" charset="0"/>
                <a:sym typeface="Wingdings" pitchFamily="2" charset="2"/>
              </a:rPr>
              <a:t>Αύξηση </a:t>
            </a:r>
            <a:r>
              <a:rPr lang="el-GR" dirty="0">
                <a:latin typeface="Cambria" pitchFamily="18" charset="0"/>
                <a:sym typeface="Wingdings" pitchFamily="2" charset="2"/>
              </a:rPr>
              <a:t>του </a:t>
            </a:r>
            <a:r>
              <a:rPr lang="el-GR" dirty="0" smtClean="0">
                <a:latin typeface="Cambria" pitchFamily="18" charset="0"/>
                <a:sym typeface="Wingdings" pitchFamily="2" charset="2"/>
              </a:rPr>
              <a:t>μισθού</a:t>
            </a:r>
            <a:r>
              <a:rPr lang="en-US" dirty="0" smtClean="0">
                <a:latin typeface="Cambria" pitchFamily="18" charset="0"/>
                <a:sym typeface="Wingdings" pitchFamily="2" charset="2"/>
              </a:rPr>
              <a:t> (</a:t>
            </a:r>
            <a:r>
              <a:rPr lang="el-GR" dirty="0" smtClean="0">
                <a:latin typeface="Cambria" pitchFamily="18" charset="0"/>
                <a:sym typeface="Wingdings" pitchFamily="2" charset="2"/>
              </a:rPr>
              <a:t>και του κόστους) </a:t>
            </a:r>
            <a:r>
              <a:rPr lang="el-GR" dirty="0">
                <a:latin typeface="Cambria" pitchFamily="18" charset="0"/>
                <a:sym typeface="Wingdings" pitchFamily="2" charset="2"/>
              </a:rPr>
              <a:t>επιφέρει αύξηση της έντασης της </a:t>
            </a:r>
            <a:r>
              <a:rPr lang="el-GR" dirty="0" smtClean="0">
                <a:latin typeface="Cambria" pitchFamily="18" charset="0"/>
                <a:sym typeface="Wingdings" pitchFamily="2" charset="2"/>
              </a:rPr>
              <a:t>εργασίας (του προϊόντος και των κερδών) </a:t>
            </a:r>
            <a:r>
              <a:rPr lang="el-GR" dirty="0">
                <a:latin typeface="Cambria" pitchFamily="18" charset="0"/>
                <a:sym typeface="Wingdings" pitchFamily="2" charset="2"/>
              </a:rPr>
              <a:t>-- επικέντρωση στο μοναδιαίο κόστος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η ελαχιστοποίηση του οποίου επιφέρει μεγιστοποίηση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r>
              <a:rPr lang="el-GR" dirty="0" smtClean="0">
                <a:latin typeface="Cambria" pitchFamily="18" charset="0"/>
                <a:sym typeface="Wingdings" pitchFamily="2" charset="2"/>
              </a:rPr>
              <a:t> (βλέπε διαφάνεια 39)</a:t>
            </a:r>
            <a:endParaRPr lang="en-US" dirty="0">
              <a:latin typeface="Cambria" pitchFamily="18" charset="0"/>
              <a:sym typeface="Wingdings" pitchFamily="2" charset="2"/>
            </a:endParaRPr>
          </a:p>
          <a:p>
            <a:pPr marL="0" indent="0" algn="just">
              <a:buNone/>
            </a:pPr>
            <a:r>
              <a:rPr lang="en-US" dirty="0">
                <a:latin typeface="Cambria" pitchFamily="18" charset="0"/>
                <a:sym typeface="Wingdings" pitchFamily="2" charset="2"/>
              </a:rPr>
              <a:t> </a:t>
            </a:r>
            <a:r>
              <a:rPr lang="en-US" dirty="0" err="1">
                <a:latin typeface="Cambria" pitchFamily="18" charset="0"/>
                <a:sym typeface="Wingdings" pitchFamily="2" charset="2"/>
              </a:rPr>
              <a:t>ulc</a:t>
            </a:r>
            <a:r>
              <a:rPr lang="en-US" dirty="0">
                <a:latin typeface="Cambria" pitchFamily="18" charset="0"/>
                <a:sym typeface="Wingdings" pitchFamily="2" charset="2"/>
              </a:rPr>
              <a:t> = w/z = w/(</a:t>
            </a:r>
            <a:r>
              <a:rPr lang="en-US" dirty="0" err="1">
                <a:latin typeface="Cambria" pitchFamily="18" charset="0"/>
                <a:sym typeface="Wingdings" pitchFamily="2" charset="2"/>
              </a:rPr>
              <a:t>ef</a:t>
            </a:r>
            <a:r>
              <a:rPr lang="en-US" dirty="0">
                <a:latin typeface="Cambria" pitchFamily="18" charset="0"/>
                <a:sym typeface="Wingdings" pitchFamily="2" charset="2"/>
              </a:rPr>
              <a:t>)  --- f = </a:t>
            </a:r>
            <a:r>
              <a:rPr lang="en-US" dirty="0" err="1">
                <a:latin typeface="Cambria" pitchFamily="18" charset="0"/>
                <a:sym typeface="Wingdings" pitchFamily="2" charset="2"/>
              </a:rPr>
              <a:t>ct</a:t>
            </a:r>
            <a:r>
              <a:rPr lang="en-US" dirty="0">
                <a:latin typeface="Cambria" pitchFamily="18" charset="0"/>
                <a:sym typeface="Wingdings" pitchFamily="2" charset="2"/>
              </a:rPr>
              <a:t> </a:t>
            </a:r>
          </a:p>
          <a:p>
            <a:pPr marL="0" indent="0" algn="just">
              <a:buNone/>
            </a:pPr>
            <a:r>
              <a:rPr lang="el-GR" dirty="0">
                <a:latin typeface="Cambria" pitchFamily="18" charset="0"/>
                <a:sym typeface="Wingdings" pitchFamily="2" charset="2"/>
              </a:rPr>
              <a:t>Από </a:t>
            </a:r>
            <a:r>
              <a:rPr lang="en-US" dirty="0">
                <a:latin typeface="Cambria" pitchFamily="18" charset="0"/>
                <a:sym typeface="Wingdings" pitchFamily="2" charset="2"/>
              </a:rPr>
              <a:t>w- </a:t>
            </a:r>
            <a:r>
              <a:rPr lang="el-GR" dirty="0">
                <a:latin typeface="Cambria" pitchFamily="18" charset="0"/>
                <a:sym typeface="Wingdings" pitchFamily="2" charset="2"/>
              </a:rPr>
              <a:t> αύξηση του μισθού </a:t>
            </a:r>
            <a:r>
              <a:rPr lang="en-US" dirty="0">
                <a:latin typeface="Cambria" pitchFamily="18" charset="0"/>
                <a:sym typeface="Wingdings" pitchFamily="2" charset="2"/>
              </a:rPr>
              <a:t>w </a:t>
            </a:r>
            <a:r>
              <a:rPr lang="el-GR" dirty="0">
                <a:latin typeface="Cambria" pitchFamily="18" charset="0"/>
                <a:sym typeface="Wingdings" pitchFamily="2" charset="2"/>
              </a:rPr>
              <a:t>που επιφέρει μια αναλογικά μεγαλύτερη αύξηση στην εργασιακή προσπάθεια </a:t>
            </a:r>
            <a:r>
              <a:rPr lang="en-US" dirty="0">
                <a:latin typeface="Cambria" pitchFamily="18" charset="0"/>
                <a:sym typeface="Wingdings" pitchFamily="2" charset="2"/>
              </a:rPr>
              <a:t>e </a:t>
            </a:r>
            <a:r>
              <a:rPr lang="el-GR" dirty="0">
                <a:latin typeface="Cambria" pitchFamily="18" charset="0"/>
                <a:sym typeface="Wingdings" pitchFamily="2" charset="2"/>
              </a:rPr>
              <a:t>και άρα μια μείωση του μοναδιαίου κόστους εργασίας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l-GR" dirty="0">
                <a:latin typeface="Cambria" pitchFamily="18" charset="0"/>
                <a:sym typeface="Wingdings" pitchFamily="2" charset="2"/>
              </a:rPr>
              <a:t>με ταυτόχρονη</a:t>
            </a:r>
            <a:r>
              <a:rPr lang="en-US" dirty="0">
                <a:latin typeface="Cambria" pitchFamily="18" charset="0"/>
                <a:sym typeface="Wingdings" pitchFamily="2" charset="2"/>
              </a:rPr>
              <a:t> </a:t>
            </a:r>
            <a:r>
              <a:rPr lang="el-GR" dirty="0">
                <a:latin typeface="Cambria" pitchFamily="18" charset="0"/>
                <a:sym typeface="Wingdings" pitchFamily="2" charset="2"/>
              </a:rPr>
              <a:t>αύξηση του ποσοστού κέρδους, </a:t>
            </a:r>
            <a:r>
              <a:rPr lang="en-US" dirty="0">
                <a:latin typeface="Cambria" pitchFamily="18" charset="0"/>
                <a:sym typeface="Wingdings" pitchFamily="2" charset="2"/>
              </a:rPr>
              <a:t>r</a:t>
            </a:r>
            <a:r>
              <a:rPr lang="en-US" dirty="0" smtClean="0">
                <a:latin typeface="Cambria" pitchFamily="18" charset="0"/>
                <a:sym typeface="Wingdings" pitchFamily="2" charset="2"/>
              </a:rPr>
              <a:t>.</a:t>
            </a:r>
            <a:endParaRPr lang="el-GR" dirty="0" smtClean="0">
              <a:latin typeface="Cambria" pitchFamily="18" charset="0"/>
              <a:sym typeface="Wingdings" pitchFamily="2" charset="2"/>
            </a:endParaRPr>
          </a:p>
          <a:p>
            <a:pPr marL="0" indent="0">
              <a:buNone/>
            </a:pPr>
            <a:endParaRPr lang="el-GR" dirty="0"/>
          </a:p>
        </p:txBody>
      </p:sp>
      <p:cxnSp>
        <p:nvCxnSpPr>
          <p:cNvPr id="5" name="Ευθύγραμμο βέλος σύνδεσης 4"/>
          <p:cNvCxnSpPr/>
          <p:nvPr/>
        </p:nvCxnSpPr>
        <p:spPr>
          <a:xfrm flipV="1">
            <a:off x="4932040" y="2204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16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44624"/>
            <a:ext cx="9108504" cy="648072"/>
          </a:xfrm>
        </p:spPr>
        <p:txBody>
          <a:bodyPr>
            <a:noAutofit/>
          </a:bodyPr>
          <a:lstStyle/>
          <a:p>
            <a:r>
              <a:rPr lang="el-GR" sz="2400" b="1" dirty="0" smtClean="0">
                <a:solidFill>
                  <a:srgbClr val="FF0000"/>
                </a:solidFill>
                <a:latin typeface="Cambria" pitchFamily="18" charset="0"/>
              </a:rPr>
              <a:t>Η αγορά </a:t>
            </a:r>
            <a:r>
              <a:rPr lang="el-GR" sz="2400" b="1" dirty="0">
                <a:solidFill>
                  <a:srgbClr val="FF0000"/>
                </a:solidFill>
                <a:latin typeface="Cambria" pitchFamily="18" charset="0"/>
              </a:rPr>
              <a:t>εργασίας, ο μισθός και η ένταση της εργασίας</a:t>
            </a:r>
            <a:endParaRPr lang="el-GR" sz="2400" dirty="0"/>
          </a:p>
        </p:txBody>
      </p:sp>
      <p:sp>
        <p:nvSpPr>
          <p:cNvPr id="3" name="Θέση περιεχομένου 2"/>
          <p:cNvSpPr>
            <a:spLocks noGrp="1"/>
          </p:cNvSpPr>
          <p:nvPr>
            <p:ph idx="1"/>
          </p:nvPr>
        </p:nvSpPr>
        <p:spPr>
          <a:xfrm>
            <a:off x="179512" y="764704"/>
            <a:ext cx="8712968" cy="5976664"/>
          </a:xfrm>
        </p:spPr>
        <p:txBody>
          <a:bodyPr>
            <a:normAutofit/>
          </a:bodyPr>
          <a:lstStyle/>
          <a:p>
            <a:pPr marL="0" indent="0" algn="just">
              <a:buNone/>
            </a:pPr>
            <a:r>
              <a:rPr lang="el-GR" dirty="0" smtClean="0">
                <a:latin typeface="Cambria" pitchFamily="18" charset="0"/>
              </a:rPr>
              <a:t>Από το ημερομίσθιο υποχώρησης, </a:t>
            </a:r>
            <a:r>
              <a:rPr lang="en-US" dirty="0" smtClean="0">
                <a:latin typeface="Cambria" pitchFamily="18" charset="0"/>
              </a:rPr>
              <a:t>w-,</a:t>
            </a:r>
            <a:r>
              <a:rPr lang="el-GR" dirty="0" smtClean="0">
                <a:latin typeface="Cambria" pitchFamily="18" charset="0"/>
              </a:rPr>
              <a:t> αν οι εργοδότες αυξήσουν το ωρομίσθιο, </a:t>
            </a:r>
            <a:endParaRPr lang="en-US" dirty="0" smtClean="0">
              <a:latin typeface="Cambria" pitchFamily="18" charset="0"/>
            </a:endParaRPr>
          </a:p>
          <a:p>
            <a:pPr marL="0" indent="0" algn="just">
              <a:buNone/>
            </a:pPr>
            <a:r>
              <a:rPr lang="en-US" dirty="0" smtClean="0">
                <a:latin typeface="Cambria" pitchFamily="18" charset="0"/>
              </a:rPr>
              <a:t>w-  ---</a:t>
            </a:r>
            <a:r>
              <a:rPr lang="en-US" dirty="0" smtClean="0">
                <a:latin typeface="Cambria" pitchFamily="18" charset="0"/>
                <a:sym typeface="Wingdings" pitchFamily="2" charset="2"/>
              </a:rPr>
              <a:t> w    ---e     ---</a:t>
            </a:r>
            <a:r>
              <a:rPr lang="en-US" dirty="0" err="1" smtClean="0">
                <a:solidFill>
                  <a:srgbClr val="7030A0"/>
                </a:solidFill>
                <a:latin typeface="Cambria" pitchFamily="18" charset="0"/>
                <a:sym typeface="Wingdings" pitchFamily="2" charset="2"/>
              </a:rPr>
              <a:t>ulc</a:t>
            </a:r>
            <a:r>
              <a:rPr lang="en-US" dirty="0" smtClean="0">
                <a:latin typeface="Cambria" pitchFamily="18" charset="0"/>
                <a:sym typeface="Wingdings" pitchFamily="2" charset="2"/>
              </a:rPr>
              <a:t>  = w/ </a:t>
            </a:r>
            <a:r>
              <a:rPr lang="en-US" dirty="0" err="1" smtClean="0">
                <a:latin typeface="Cambria" pitchFamily="18" charset="0"/>
                <a:sym typeface="Wingdings" pitchFamily="2" charset="2"/>
              </a:rPr>
              <a:t>ef</a:t>
            </a:r>
            <a:r>
              <a:rPr lang="en-US" dirty="0" smtClean="0">
                <a:latin typeface="Cambria" pitchFamily="18" charset="0"/>
                <a:sym typeface="Wingdings" pitchFamily="2" charset="2"/>
              </a:rPr>
              <a:t>  ---- </a:t>
            </a:r>
            <a:r>
              <a:rPr lang="en-US" b="1" dirty="0" smtClean="0">
                <a:solidFill>
                  <a:srgbClr val="7030A0"/>
                </a:solidFill>
                <a:latin typeface="Cambria" pitchFamily="18" charset="0"/>
                <a:sym typeface="Wingdings" pitchFamily="2" charset="2"/>
              </a:rPr>
              <a:t>r</a:t>
            </a:r>
            <a:r>
              <a:rPr lang="en-US" dirty="0" smtClean="0">
                <a:latin typeface="Cambria" pitchFamily="18" charset="0"/>
                <a:sym typeface="Wingdings" pitchFamily="2" charset="2"/>
              </a:rPr>
              <a:t>    (</a:t>
            </a:r>
            <a:r>
              <a:rPr lang="el-GR" dirty="0" smtClean="0">
                <a:latin typeface="Cambria" pitchFamily="18" charset="0"/>
                <a:sym typeface="Wingdings" pitchFamily="2" charset="2"/>
              </a:rPr>
              <a:t>διαφάνεια </a:t>
            </a:r>
            <a:r>
              <a:rPr lang="en-US" dirty="0" smtClean="0">
                <a:latin typeface="Cambria" pitchFamily="18" charset="0"/>
                <a:sym typeface="Wingdings" pitchFamily="2" charset="2"/>
              </a:rPr>
              <a:t>39)</a:t>
            </a:r>
            <a:r>
              <a:rPr lang="el-GR" dirty="0" smtClean="0">
                <a:latin typeface="Cambria" pitchFamily="18" charset="0"/>
                <a:sym typeface="Wingdings" pitchFamily="2" charset="2"/>
              </a:rPr>
              <a:t>.</a:t>
            </a:r>
            <a:endParaRPr lang="en-US"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Όμως οι αυξήσεις του </a:t>
            </a:r>
            <a:r>
              <a:rPr lang="en-US" dirty="0" smtClean="0">
                <a:latin typeface="Cambria" pitchFamily="18" charset="0"/>
                <a:sym typeface="Wingdings" pitchFamily="2" charset="2"/>
              </a:rPr>
              <a:t>w </a:t>
            </a:r>
            <a:r>
              <a:rPr lang="el-GR" dirty="0" smtClean="0">
                <a:latin typeface="Cambria" pitchFamily="18" charset="0"/>
                <a:sym typeface="Wingdings" pitchFamily="2" charset="2"/>
              </a:rPr>
              <a:t>φέρνουν όλο και μικρότερες αυξήσεις της έντασης εργασίας</a:t>
            </a:r>
            <a:r>
              <a:rPr lang="en-US" dirty="0" smtClean="0">
                <a:latin typeface="Cambria" pitchFamily="18" charset="0"/>
                <a:sym typeface="Wingdings" pitchFamily="2" charset="2"/>
              </a:rPr>
              <a:t>,</a:t>
            </a:r>
            <a:r>
              <a:rPr lang="el-GR" dirty="0" smtClean="0">
                <a:latin typeface="Cambria" pitchFamily="18" charset="0"/>
                <a:sym typeface="Wingdings" pitchFamily="2" charset="2"/>
              </a:rPr>
              <a:t> </a:t>
            </a:r>
            <a:r>
              <a:rPr lang="en-US" dirty="0" smtClean="0">
                <a:latin typeface="Cambria" pitchFamily="18" charset="0"/>
                <a:sym typeface="Wingdings" pitchFamily="2" charset="2"/>
              </a:rPr>
              <a:t>e </a:t>
            </a:r>
            <a:r>
              <a:rPr lang="el-GR" dirty="0" smtClean="0">
                <a:latin typeface="Cambria" pitchFamily="18" charset="0"/>
                <a:sym typeface="Wingdings" pitchFamily="2" charset="2"/>
              </a:rPr>
              <a:t>(Δ</a:t>
            </a:r>
            <a:r>
              <a:rPr lang="en-US" dirty="0" smtClean="0">
                <a:latin typeface="Cambria" pitchFamily="18" charset="0"/>
                <a:sym typeface="Wingdings" pitchFamily="2" charset="2"/>
              </a:rPr>
              <a:t>z/</a:t>
            </a:r>
            <a:r>
              <a:rPr lang="el-GR" dirty="0" smtClean="0">
                <a:latin typeface="Cambria" pitchFamily="18" charset="0"/>
                <a:sym typeface="Wingdings" pitchFamily="2" charset="2"/>
              </a:rPr>
              <a:t>Δ</a:t>
            </a:r>
            <a:r>
              <a:rPr lang="en-US" dirty="0" smtClean="0">
                <a:latin typeface="Cambria" pitchFamily="18" charset="0"/>
                <a:sym typeface="Wingdings" pitchFamily="2" charset="2"/>
              </a:rPr>
              <a:t>w  </a:t>
            </a:r>
            <a:r>
              <a:rPr lang="el-GR" dirty="0" smtClean="0">
                <a:latin typeface="Cambria" pitchFamily="18" charset="0"/>
                <a:sym typeface="Wingdings" pitchFamily="2" charset="2"/>
              </a:rPr>
              <a:t> και όχι Δ</a:t>
            </a:r>
            <a:r>
              <a:rPr lang="en-US" dirty="0" smtClean="0">
                <a:latin typeface="Cambria" pitchFamily="18" charset="0"/>
                <a:sym typeface="Wingdings" pitchFamily="2" charset="2"/>
              </a:rPr>
              <a:t>z/w</a:t>
            </a:r>
            <a:r>
              <a:rPr lang="el-GR" dirty="0" smtClean="0">
                <a:latin typeface="Cambria" pitchFamily="18" charset="0"/>
                <a:sym typeface="Wingdings" pitchFamily="2" charset="2"/>
              </a:rPr>
              <a:t> όπως στις σελίδες 428-9</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 σταθερή την αποδοτικότητα της εργασίας, </a:t>
            </a:r>
            <a:r>
              <a:rPr lang="en-US" dirty="0" smtClean="0">
                <a:latin typeface="Cambria" pitchFamily="18" charset="0"/>
                <a:sym typeface="Wingdings" pitchFamily="2" charset="2"/>
              </a:rPr>
              <a:t>f</a:t>
            </a:r>
            <a:r>
              <a:rPr lang="el-GR" dirty="0" smtClean="0">
                <a:latin typeface="Cambria" pitchFamily="18" charset="0"/>
                <a:sym typeface="Wingdings" pitchFamily="2" charset="2"/>
              </a:rPr>
              <a:t>.</a:t>
            </a:r>
            <a:r>
              <a:rPr lang="en-US" dirty="0" smtClean="0">
                <a:latin typeface="Cambria" pitchFamily="18" charset="0"/>
                <a:sym typeface="Wingdings" pitchFamily="2" charset="2"/>
              </a:rPr>
              <a:t> </a:t>
            </a:r>
          </a:p>
          <a:p>
            <a:pPr marL="0" indent="0" algn="just">
              <a:buNone/>
            </a:pPr>
            <a:r>
              <a:rPr lang="el-GR" dirty="0" smtClean="0">
                <a:latin typeface="Cambria" pitchFamily="18" charset="0"/>
                <a:sym typeface="Wingdings" pitchFamily="2" charset="2"/>
              </a:rPr>
              <a:t>Σε κάποιο σημείο </a:t>
            </a:r>
            <a:r>
              <a:rPr lang="en-US" dirty="0" smtClean="0">
                <a:latin typeface="Cambria" pitchFamily="18" charset="0"/>
                <a:sym typeface="Wingdings" pitchFamily="2" charset="2"/>
              </a:rPr>
              <a:t>w* -- </a:t>
            </a:r>
            <a:r>
              <a:rPr lang="en-US" dirty="0" err="1" smtClean="0">
                <a:latin typeface="Cambria" pitchFamily="18" charset="0"/>
                <a:sym typeface="Wingdings" pitchFamily="2" charset="2"/>
              </a:rPr>
              <a:t>ulc</a:t>
            </a:r>
            <a:r>
              <a:rPr lang="en-US" sz="2400" dirty="0" err="1" smtClean="0">
                <a:latin typeface="Cambria" pitchFamily="18" charset="0"/>
                <a:sym typeface="Wingdings" pitchFamily="2" charset="2"/>
              </a:rPr>
              <a:t>min</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r</a:t>
            </a:r>
            <a:r>
              <a:rPr lang="en-US" sz="2400" dirty="0" err="1" smtClean="0">
                <a:latin typeface="Cambria" pitchFamily="18" charset="0"/>
                <a:sym typeface="Wingdings" pitchFamily="2" charset="2"/>
              </a:rPr>
              <a:t>max</a:t>
            </a:r>
            <a:r>
              <a:rPr lang="en-US" sz="2400" dirty="0" smtClean="0">
                <a:latin typeface="Cambria" pitchFamily="18" charset="0"/>
                <a:sym typeface="Wingdings" pitchFamily="2" charset="2"/>
              </a:rPr>
              <a:t>.</a:t>
            </a:r>
            <a:endParaRPr lang="el-GR" sz="2400" dirty="0" smtClean="0">
              <a:latin typeface="Cambria" pitchFamily="18" charset="0"/>
              <a:sym typeface="Wingdings" pitchFamily="2" charset="2"/>
            </a:endParaRPr>
          </a:p>
          <a:p>
            <a:pPr marL="0" indent="0" algn="just">
              <a:buNone/>
            </a:pPr>
            <a:r>
              <a:rPr lang="el-GR" dirty="0" smtClean="0">
                <a:latin typeface="Cambria" pitchFamily="18" charset="0"/>
                <a:sym typeface="Wingdings" pitchFamily="2" charset="2"/>
              </a:rPr>
              <a:t>Καμπύλη απόσπασης εργασίας</a:t>
            </a:r>
            <a:r>
              <a:rPr lang="en-US" dirty="0" smtClean="0">
                <a:latin typeface="Cambria" pitchFamily="18" charset="0"/>
                <a:sym typeface="Wingdings" pitchFamily="2" charset="2"/>
              </a:rPr>
              <a:t> (labor extraction curve). </a:t>
            </a:r>
            <a:r>
              <a:rPr lang="en-US" dirty="0">
                <a:latin typeface="Cambria" pitchFamily="18" charset="0"/>
                <a:sym typeface="Wingdings" pitchFamily="2" charset="2"/>
              </a:rPr>
              <a:t>  w</a:t>
            </a:r>
            <a:r>
              <a:rPr lang="en-US" dirty="0" smtClean="0">
                <a:latin typeface="Cambria" pitchFamily="18" charset="0"/>
                <a:sym typeface="Wingdings" pitchFamily="2" charset="2"/>
              </a:rPr>
              <a:t> ---e  ---f = </a:t>
            </a:r>
            <a:r>
              <a:rPr lang="en-US" dirty="0" err="1" smtClean="0">
                <a:latin typeface="Cambria" pitchFamily="18" charset="0"/>
                <a:sym typeface="Wingdings" pitchFamily="2" charset="2"/>
              </a:rPr>
              <a:t>ct</a:t>
            </a:r>
            <a:r>
              <a:rPr lang="en-US" dirty="0" smtClean="0">
                <a:latin typeface="Cambria" pitchFamily="18" charset="0"/>
                <a:sym typeface="Wingdings" pitchFamily="2" charset="2"/>
              </a:rPr>
              <a:t>--- z</a:t>
            </a:r>
            <a:endParaRPr lang="el-GR" dirty="0">
              <a:latin typeface="Cambria" pitchFamily="18" charset="0"/>
            </a:endParaRPr>
          </a:p>
        </p:txBody>
      </p:sp>
      <p:cxnSp>
        <p:nvCxnSpPr>
          <p:cNvPr id="5" name="Ευθύγραμμο βέλος σύνδεσης 4"/>
          <p:cNvCxnSpPr/>
          <p:nvPr/>
        </p:nvCxnSpPr>
        <p:spPr>
          <a:xfrm flipV="1">
            <a:off x="2411760" y="198292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3995936" y="1849388"/>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452320" y="1922190"/>
            <a:ext cx="0" cy="575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8839844" y="1849388"/>
            <a:ext cx="0" cy="519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1835696" y="40050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7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a:bodyPr>
          <a:lstStyle/>
          <a:p>
            <a:r>
              <a:rPr lang="en-US" sz="3200" b="1" dirty="0">
                <a:solidFill>
                  <a:srgbClr val="FF0000"/>
                </a:solidFill>
                <a:latin typeface="Cambria" pitchFamily="18" charset="0"/>
              </a:rPr>
              <a:t>w</a:t>
            </a:r>
            <a:r>
              <a:rPr lang="en-US" sz="3200" b="1" dirty="0" smtClean="0">
                <a:solidFill>
                  <a:srgbClr val="FF0000"/>
                </a:solidFill>
                <a:latin typeface="Cambria" pitchFamily="18" charset="0"/>
              </a:rPr>
              <a:t>, e, z, z/w, </a:t>
            </a:r>
            <a:r>
              <a:rPr lang="en-US" sz="3200" b="1" dirty="0" err="1" smtClean="0">
                <a:solidFill>
                  <a:srgbClr val="FF0000"/>
                </a:solidFill>
                <a:latin typeface="Cambria" pitchFamily="18" charset="0"/>
              </a:rPr>
              <a:t>ulc</a:t>
            </a:r>
            <a:endParaRPr lang="el-GR" sz="3200" b="1" dirty="0">
              <a:solidFill>
                <a:srgbClr val="FF0000"/>
              </a:solidFill>
              <a:latin typeface="Cambria" pitchFamily="18" charset="0"/>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80221846"/>
              </p:ext>
            </p:extLst>
          </p:nvPr>
        </p:nvGraphicFramePr>
        <p:xfrm>
          <a:off x="323528" y="1052736"/>
          <a:ext cx="8712968" cy="5184573"/>
        </p:xfrm>
        <a:graphic>
          <a:graphicData uri="http://schemas.openxmlformats.org/drawingml/2006/table">
            <a:tbl>
              <a:tblPr firstRow="1" bandRow="1">
                <a:tableStyleId>{5C22544A-7EE6-4342-B048-85BDC9FD1C3A}</a:tableStyleId>
              </a:tblPr>
              <a:tblGrid>
                <a:gridCol w="1584176"/>
                <a:gridCol w="1440160"/>
                <a:gridCol w="1207678"/>
                <a:gridCol w="2248706"/>
                <a:gridCol w="2232248"/>
              </a:tblGrid>
              <a:tr h="984645">
                <a:tc>
                  <a:txBody>
                    <a:bodyPr/>
                    <a:lstStyle/>
                    <a:p>
                      <a:pPr algn="ctr"/>
                      <a:r>
                        <a:rPr lang="el-GR" sz="1600" dirty="0" smtClean="0">
                          <a:latin typeface="Cambria" pitchFamily="18" charset="0"/>
                        </a:rPr>
                        <a:t>Ωρομίσθιο</a:t>
                      </a:r>
                      <a:r>
                        <a:rPr lang="en-US" sz="1600" dirty="0" smtClean="0">
                          <a:latin typeface="Cambria" pitchFamily="18" charset="0"/>
                        </a:rPr>
                        <a:t>,</a:t>
                      </a:r>
                      <a:r>
                        <a:rPr lang="el-GR" sz="1600" dirty="0" smtClean="0">
                          <a:latin typeface="Cambria" pitchFamily="18" charset="0"/>
                        </a:rPr>
                        <a:t> </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 ανά ώρα, </a:t>
                      </a:r>
                      <a:r>
                        <a:rPr lang="en-US" sz="1600" dirty="0" smtClean="0">
                          <a:latin typeface="Cambria" pitchFamily="18" charset="0"/>
                        </a:rPr>
                        <a:t>z</a:t>
                      </a:r>
                      <a:endParaRPr lang="el-GR" sz="1600" dirty="0">
                        <a:latin typeface="Cambria" pitchFamily="18" charset="0"/>
                      </a:endParaRPr>
                    </a:p>
                  </a:txBody>
                  <a:tcPr/>
                </a:tc>
                <a:tc>
                  <a:txBody>
                    <a:bodyPr/>
                    <a:lstStyle/>
                    <a:p>
                      <a:pPr algn="ctr"/>
                      <a:r>
                        <a:rPr lang="el-GR" sz="1600" dirty="0" smtClean="0">
                          <a:latin typeface="Cambria" pitchFamily="18" charset="0"/>
                        </a:rPr>
                        <a:t>Δ</a:t>
                      </a:r>
                      <a:r>
                        <a:rPr lang="en-US" sz="1600" dirty="0" smtClean="0">
                          <a:latin typeface="Cambria" pitchFamily="18" charset="0"/>
                        </a:rPr>
                        <a:t>z/</a:t>
                      </a:r>
                      <a:r>
                        <a:rPr lang="el-GR" sz="1600" dirty="0" smtClean="0">
                          <a:latin typeface="Cambria" pitchFamily="18" charset="0"/>
                        </a:rPr>
                        <a:t>Δ</a:t>
                      </a:r>
                      <a:r>
                        <a:rPr lang="en-US" sz="1600" dirty="0" smtClean="0">
                          <a:latin typeface="Cambria" pitchFamily="18" charset="0"/>
                        </a:rPr>
                        <a:t>w</a:t>
                      </a:r>
                      <a:endParaRPr lang="el-GR" sz="1600" dirty="0">
                        <a:latin typeface="Cambria" pitchFamily="18" charset="0"/>
                      </a:endParaRPr>
                    </a:p>
                  </a:txBody>
                  <a:tcPr/>
                </a:tc>
                <a:tc>
                  <a:txBody>
                    <a:bodyPr/>
                    <a:lstStyle/>
                    <a:p>
                      <a:pPr algn="ctr"/>
                      <a:r>
                        <a:rPr lang="el-GR" sz="1600" dirty="0" smtClean="0">
                          <a:latin typeface="Cambria" pitchFamily="18" charset="0"/>
                        </a:rPr>
                        <a:t>Προϊόν</a:t>
                      </a:r>
                      <a:r>
                        <a:rPr lang="el-GR" sz="1600" baseline="0" dirty="0" smtClean="0">
                          <a:latin typeface="Cambria" pitchFamily="18" charset="0"/>
                        </a:rPr>
                        <a:t> ανά δολάριο καταβαλλόμενου μισθού, </a:t>
                      </a:r>
                      <a:r>
                        <a:rPr lang="en-US" sz="1600" baseline="0" dirty="0" smtClean="0">
                          <a:latin typeface="Cambria" pitchFamily="18" charset="0"/>
                        </a:rPr>
                        <a:t>z/w</a:t>
                      </a:r>
                      <a:endParaRPr lang="el-GR" sz="1600" dirty="0">
                        <a:latin typeface="Cambria" pitchFamily="18" charset="0"/>
                      </a:endParaRPr>
                    </a:p>
                  </a:txBody>
                  <a:tcPr/>
                </a:tc>
                <a:tc>
                  <a:txBody>
                    <a:bodyPr/>
                    <a:lstStyle/>
                    <a:p>
                      <a:pPr algn="ctr"/>
                      <a:r>
                        <a:rPr lang="el-GR" sz="1600" dirty="0" smtClean="0">
                          <a:latin typeface="Cambria" pitchFamily="18" charset="0"/>
                        </a:rPr>
                        <a:t>Μοναδιαίο κόστος εργασίας, </a:t>
                      </a:r>
                      <a:r>
                        <a:rPr lang="en-US" sz="1600" dirty="0" err="1" smtClean="0">
                          <a:latin typeface="Cambria" pitchFamily="18" charset="0"/>
                        </a:rPr>
                        <a:t>ulc</a:t>
                      </a:r>
                      <a:r>
                        <a:rPr lang="en-US" sz="1600" dirty="0" smtClean="0">
                          <a:latin typeface="Cambria" pitchFamily="18" charset="0"/>
                        </a:rPr>
                        <a:t> = w/z</a:t>
                      </a:r>
                      <a:endParaRPr lang="el-GR" sz="1600" dirty="0">
                        <a:latin typeface="Cambria" pitchFamily="18" charset="0"/>
                      </a:endParaRPr>
                    </a:p>
                  </a:txBody>
                  <a:tcPr/>
                </a:tc>
              </a:tr>
              <a:tr h="1094049">
                <a:tc>
                  <a:txBody>
                    <a:bodyPr/>
                    <a:lstStyle/>
                    <a:p>
                      <a:pPr algn="ctr"/>
                      <a:r>
                        <a:rPr lang="en-US" dirty="0" smtClean="0">
                          <a:latin typeface="Cambria" pitchFamily="18" charset="0"/>
                        </a:rPr>
                        <a:t>5 </a:t>
                      </a:r>
                      <a:r>
                        <a:rPr lang="el-GR" dirty="0" smtClean="0">
                          <a:latin typeface="Cambria" pitchFamily="18" charset="0"/>
                        </a:rPr>
                        <a:t>δολάρια </a:t>
                      </a:r>
                      <a:r>
                        <a:rPr lang="en-US" dirty="0" smtClean="0">
                          <a:latin typeface="Cambria" pitchFamily="18" charset="0"/>
                        </a:rPr>
                        <a:t>=</a:t>
                      </a:r>
                      <a:r>
                        <a:rPr lang="el-GR" dirty="0" smtClean="0">
                          <a:latin typeface="Cambria" pitchFamily="18" charset="0"/>
                        </a:rPr>
                        <a:t> ημερομίσθιο υποχώρησης</a:t>
                      </a:r>
                      <a:endParaRPr lang="el-GR" dirty="0">
                        <a:latin typeface="Cambria" pitchFamily="18" charset="0"/>
                      </a:endParaRPr>
                    </a:p>
                  </a:txBody>
                  <a:tcPr/>
                </a:tc>
                <a:tc>
                  <a:txBody>
                    <a:bodyPr/>
                    <a:lstStyle/>
                    <a:p>
                      <a:pPr algn="ctr"/>
                      <a:r>
                        <a:rPr lang="el-GR" dirty="0" smtClean="0">
                          <a:latin typeface="Cambria" pitchFamily="18" charset="0"/>
                        </a:rPr>
                        <a:t>20 μονάδες</a:t>
                      </a:r>
                      <a:endParaRPr lang="el-GR" dirty="0">
                        <a:latin typeface="Cambria" pitchFamily="18" charset="0"/>
                      </a:endParaRPr>
                    </a:p>
                  </a:txBody>
                  <a:tcPr/>
                </a:tc>
                <a:tc>
                  <a:txBody>
                    <a:bodyPr/>
                    <a:lstStyle/>
                    <a:p>
                      <a:pPr algn="ctr"/>
                      <a:endParaRPr lang="el-GR" dirty="0">
                        <a:latin typeface="Cambria" pitchFamily="18" charset="0"/>
                      </a:endParaRPr>
                    </a:p>
                  </a:txBody>
                  <a:tcPr/>
                </a:tc>
                <a:tc>
                  <a:txBody>
                    <a:bodyPr/>
                    <a:lstStyle/>
                    <a:p>
                      <a:pPr algn="ctr"/>
                      <a:r>
                        <a:rPr lang="el-GR" dirty="0" smtClean="0">
                          <a:latin typeface="Cambria" pitchFamily="18" charset="0"/>
                        </a:rPr>
                        <a:t>4 μονάδες/δολάριο</a:t>
                      </a:r>
                      <a:endParaRPr lang="el-GR" dirty="0">
                        <a:latin typeface="Cambria" pitchFamily="18" charset="0"/>
                      </a:endParaRPr>
                    </a:p>
                  </a:txBody>
                  <a:tcPr/>
                </a:tc>
                <a:tc>
                  <a:txBody>
                    <a:bodyPr/>
                    <a:lstStyle/>
                    <a:p>
                      <a:pPr algn="ctr"/>
                      <a:r>
                        <a:rPr lang="en-US" dirty="0" smtClean="0">
                          <a:latin typeface="Cambria" pitchFamily="18" charset="0"/>
                        </a:rPr>
                        <a:t>0,25 </a:t>
                      </a:r>
                      <a:r>
                        <a:rPr lang="el-GR" dirty="0" smtClean="0">
                          <a:latin typeface="Cambria" pitchFamily="18" charset="0"/>
                        </a:rPr>
                        <a:t>δολάρια/μονάδα</a:t>
                      </a:r>
                      <a:endParaRPr lang="el-GR" dirty="0">
                        <a:latin typeface="Cambria" pitchFamily="18" charset="0"/>
                      </a:endParaRPr>
                    </a:p>
                  </a:txBody>
                  <a:tcPr/>
                </a:tc>
              </a:tr>
              <a:tr h="443697">
                <a:tc>
                  <a:txBody>
                    <a:bodyPr/>
                    <a:lstStyle/>
                    <a:p>
                      <a:pPr algn="ctr"/>
                      <a:r>
                        <a:rPr lang="el-GR"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34</a:t>
                      </a:r>
                      <a:endParaRPr lang="el-GR" dirty="0">
                        <a:latin typeface="Cambria" pitchFamily="18" charset="0"/>
                      </a:endParaRPr>
                    </a:p>
                  </a:txBody>
                  <a:tcPr/>
                </a:tc>
                <a:tc>
                  <a:txBody>
                    <a:bodyPr/>
                    <a:lstStyle/>
                    <a:p>
                      <a:pPr algn="ctr"/>
                      <a:r>
                        <a:rPr lang="en-US" dirty="0" smtClean="0">
                          <a:latin typeface="Cambria" pitchFamily="18" charset="0"/>
                        </a:rPr>
                        <a:t>14</a:t>
                      </a:r>
                      <a:endParaRPr lang="el-GR" dirty="0">
                        <a:latin typeface="Cambria" pitchFamily="18" charset="0"/>
                      </a:endParaRPr>
                    </a:p>
                  </a:txBody>
                  <a:tcPr/>
                </a:tc>
                <a:tc>
                  <a:txBody>
                    <a:bodyPr/>
                    <a:lstStyle/>
                    <a:p>
                      <a:pPr algn="ctr"/>
                      <a:r>
                        <a:rPr lang="el-GR" dirty="0" smtClean="0">
                          <a:latin typeface="Cambria" pitchFamily="18" charset="0"/>
                        </a:rPr>
                        <a:t>5,7</a:t>
                      </a:r>
                      <a:endParaRPr lang="el-GR" dirty="0">
                        <a:latin typeface="Cambria" pitchFamily="18" charset="0"/>
                      </a:endParaRPr>
                    </a:p>
                  </a:txBody>
                  <a:tcPr/>
                </a:tc>
                <a:tc>
                  <a:txBody>
                    <a:bodyPr/>
                    <a:lstStyle/>
                    <a:p>
                      <a:pPr algn="ctr"/>
                      <a:r>
                        <a:rPr lang="el-GR" dirty="0" smtClean="0">
                          <a:latin typeface="Cambria" pitchFamily="18" charset="0"/>
                        </a:rPr>
                        <a:t>0,176</a:t>
                      </a:r>
                      <a:endParaRPr lang="el-GR" dirty="0">
                        <a:latin typeface="Cambria" pitchFamily="18" charset="0"/>
                      </a:endParaRPr>
                    </a:p>
                  </a:txBody>
                  <a:tcPr/>
                </a:tc>
              </a:tr>
              <a:tr h="443697">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46</a:t>
                      </a:r>
                      <a:endParaRPr lang="el-GR" dirty="0">
                        <a:latin typeface="Cambria" pitchFamily="18" charset="0"/>
                      </a:endParaRPr>
                    </a:p>
                  </a:txBody>
                  <a:tcPr/>
                </a:tc>
                <a:tc>
                  <a:txBody>
                    <a:bodyPr/>
                    <a:lstStyle/>
                    <a:p>
                      <a:pPr algn="ctr"/>
                      <a:r>
                        <a:rPr lang="en-US"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6,6</a:t>
                      </a:r>
                      <a:endParaRPr lang="el-GR" dirty="0">
                        <a:latin typeface="Cambria" pitchFamily="18" charset="0"/>
                      </a:endParaRPr>
                    </a:p>
                  </a:txBody>
                  <a:tcPr/>
                </a:tc>
                <a:tc>
                  <a:txBody>
                    <a:bodyPr/>
                    <a:lstStyle/>
                    <a:p>
                      <a:pPr algn="ctr"/>
                      <a:r>
                        <a:rPr lang="el-GR" dirty="0" smtClean="0">
                          <a:latin typeface="Cambria" pitchFamily="18" charset="0"/>
                        </a:rPr>
                        <a:t>0,152</a:t>
                      </a:r>
                      <a:endParaRPr lang="el-GR" dirty="0">
                        <a:latin typeface="Cambria" pitchFamily="18" charset="0"/>
                      </a:endParaRPr>
                    </a:p>
                  </a:txBody>
                  <a:tcPr/>
                </a:tc>
              </a:tr>
              <a:tr h="443697">
                <a:tc>
                  <a:txBody>
                    <a:bodyPr/>
                    <a:lstStyle/>
                    <a:p>
                      <a:pPr algn="ctr"/>
                      <a:r>
                        <a:rPr lang="el-GR" dirty="0" smtClean="0">
                          <a:latin typeface="Cambria" pitchFamily="18" charset="0"/>
                        </a:rPr>
                        <a:t>8</a:t>
                      </a:r>
                      <a:endParaRPr lang="el-GR" dirty="0">
                        <a:latin typeface="Cambria" pitchFamily="18" charset="0"/>
                      </a:endParaRPr>
                    </a:p>
                  </a:txBody>
                  <a:tcPr/>
                </a:tc>
                <a:tc>
                  <a:txBody>
                    <a:bodyPr/>
                    <a:lstStyle/>
                    <a:p>
                      <a:pPr algn="ctr"/>
                      <a:r>
                        <a:rPr lang="el-GR" dirty="0" smtClean="0">
                          <a:latin typeface="Cambria" pitchFamily="18" charset="0"/>
                        </a:rPr>
                        <a:t>56</a:t>
                      </a:r>
                      <a:endParaRPr lang="el-GR" dirty="0">
                        <a:latin typeface="Cambria" pitchFamily="18" charset="0"/>
                      </a:endParaRPr>
                    </a:p>
                  </a:txBody>
                  <a:tcPr/>
                </a:tc>
                <a:tc>
                  <a:txBody>
                    <a:bodyPr/>
                    <a:lstStyle/>
                    <a:p>
                      <a:pPr algn="ctr"/>
                      <a:r>
                        <a:rPr lang="en-US"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b="1" dirty="0" smtClean="0">
                          <a:latin typeface="Cambria" pitchFamily="18" charset="0"/>
                        </a:rPr>
                        <a:t>9</a:t>
                      </a:r>
                      <a:endParaRPr lang="el-GR" b="1" dirty="0">
                        <a:latin typeface="Cambria" pitchFamily="18" charset="0"/>
                      </a:endParaRPr>
                    </a:p>
                  </a:txBody>
                  <a:tcPr/>
                </a:tc>
                <a:tc>
                  <a:txBody>
                    <a:bodyPr/>
                    <a:lstStyle/>
                    <a:p>
                      <a:pPr algn="ctr"/>
                      <a:r>
                        <a:rPr lang="el-GR" b="1" dirty="0" smtClean="0">
                          <a:latin typeface="Cambria" pitchFamily="18" charset="0"/>
                        </a:rPr>
                        <a:t>64</a:t>
                      </a:r>
                      <a:endParaRPr lang="el-GR" b="1" dirty="0">
                        <a:latin typeface="Cambria" pitchFamily="18" charset="0"/>
                      </a:endParaRPr>
                    </a:p>
                  </a:txBody>
                  <a:tcPr/>
                </a:tc>
                <a:tc>
                  <a:txBody>
                    <a:bodyPr/>
                    <a:lstStyle/>
                    <a:p>
                      <a:pPr algn="ctr"/>
                      <a:r>
                        <a:rPr lang="en-US" b="1" dirty="0" smtClean="0">
                          <a:latin typeface="Cambria" pitchFamily="18" charset="0"/>
                        </a:rPr>
                        <a:t>8</a:t>
                      </a:r>
                      <a:endParaRPr lang="el-GR" b="1" dirty="0">
                        <a:latin typeface="Cambria" pitchFamily="18" charset="0"/>
                      </a:endParaRPr>
                    </a:p>
                  </a:txBody>
                  <a:tcPr/>
                </a:tc>
                <a:tc>
                  <a:txBody>
                    <a:bodyPr/>
                    <a:lstStyle/>
                    <a:p>
                      <a:pPr algn="ctr"/>
                      <a:r>
                        <a:rPr lang="el-GR" b="1" dirty="0" smtClean="0">
                          <a:latin typeface="Cambria" pitchFamily="18" charset="0"/>
                        </a:rPr>
                        <a:t>7,1</a:t>
                      </a:r>
                      <a:endParaRPr lang="el-GR" b="1" dirty="0">
                        <a:latin typeface="Cambria" pitchFamily="18" charset="0"/>
                      </a:endParaRPr>
                    </a:p>
                  </a:txBody>
                  <a:tcPr/>
                </a:tc>
                <a:tc>
                  <a:txBody>
                    <a:bodyPr/>
                    <a:lstStyle/>
                    <a:p>
                      <a:pPr algn="ctr"/>
                      <a:r>
                        <a:rPr lang="el-GR" b="1" dirty="0" smtClean="0">
                          <a:latin typeface="Cambria" pitchFamily="18" charset="0"/>
                        </a:rPr>
                        <a:t>0,141</a:t>
                      </a:r>
                      <a:endParaRPr lang="el-GR" b="1" dirty="0">
                        <a:latin typeface="Cambria" pitchFamily="18" charset="0"/>
                      </a:endParaRPr>
                    </a:p>
                  </a:txBody>
                  <a:tcPr/>
                </a:tc>
              </a:tr>
              <a:tr h="443697">
                <a:tc>
                  <a:txBody>
                    <a:bodyPr/>
                    <a:lstStyle/>
                    <a:p>
                      <a:pPr algn="ctr"/>
                      <a:r>
                        <a:rPr lang="el-GR" dirty="0" smtClean="0">
                          <a:latin typeface="Cambria" pitchFamily="18" charset="0"/>
                        </a:rPr>
                        <a:t>10</a:t>
                      </a:r>
                      <a:endParaRPr lang="el-GR" dirty="0">
                        <a:latin typeface="Cambria" pitchFamily="18" charset="0"/>
                      </a:endParaRPr>
                    </a:p>
                  </a:txBody>
                  <a:tcPr/>
                </a:tc>
                <a:tc>
                  <a:txBody>
                    <a:bodyPr/>
                    <a:lstStyle/>
                    <a:p>
                      <a:pPr algn="ctr"/>
                      <a:r>
                        <a:rPr lang="el-GR" dirty="0" smtClean="0">
                          <a:latin typeface="Cambria" pitchFamily="18" charset="0"/>
                        </a:rPr>
                        <a:t>70</a:t>
                      </a:r>
                      <a:endParaRPr lang="el-GR" dirty="0">
                        <a:latin typeface="Cambria" pitchFamily="18" charset="0"/>
                      </a:endParaRPr>
                    </a:p>
                  </a:txBody>
                  <a:tcPr/>
                </a:tc>
                <a:tc>
                  <a:txBody>
                    <a:bodyPr/>
                    <a:lstStyle/>
                    <a:p>
                      <a:pPr algn="ctr"/>
                      <a:r>
                        <a:rPr lang="en-US" dirty="0" smtClean="0">
                          <a:latin typeface="Cambria" pitchFamily="18" charset="0"/>
                        </a:rPr>
                        <a:t>6</a:t>
                      </a:r>
                      <a:endParaRPr lang="el-GR" dirty="0">
                        <a:latin typeface="Cambria" pitchFamily="18" charset="0"/>
                      </a:endParaRPr>
                    </a:p>
                  </a:txBody>
                  <a:tcPr/>
                </a:tc>
                <a:tc>
                  <a:txBody>
                    <a:bodyPr/>
                    <a:lstStyle/>
                    <a:p>
                      <a:pPr algn="ctr"/>
                      <a:r>
                        <a:rPr lang="el-GR" dirty="0" smtClean="0">
                          <a:latin typeface="Cambria" pitchFamily="18" charset="0"/>
                        </a:rPr>
                        <a:t>7</a:t>
                      </a:r>
                      <a:endParaRPr lang="el-GR" dirty="0">
                        <a:latin typeface="Cambria" pitchFamily="18" charset="0"/>
                      </a:endParaRPr>
                    </a:p>
                  </a:txBody>
                  <a:tcPr/>
                </a:tc>
                <a:tc>
                  <a:txBody>
                    <a:bodyPr/>
                    <a:lstStyle/>
                    <a:p>
                      <a:pPr algn="ctr"/>
                      <a:r>
                        <a:rPr lang="el-GR" dirty="0" smtClean="0">
                          <a:latin typeface="Cambria" pitchFamily="18" charset="0"/>
                        </a:rPr>
                        <a:t>0,143</a:t>
                      </a:r>
                      <a:endParaRPr lang="el-GR" dirty="0">
                        <a:latin typeface="Cambria" pitchFamily="18" charset="0"/>
                      </a:endParaRPr>
                    </a:p>
                  </a:txBody>
                  <a:tcPr/>
                </a:tc>
              </a:tr>
              <a:tr h="443697">
                <a:tc>
                  <a:txBody>
                    <a:bodyPr/>
                    <a:lstStyle/>
                    <a:p>
                      <a:pPr algn="ctr"/>
                      <a:r>
                        <a:rPr lang="el-GR" dirty="0" smtClean="0">
                          <a:latin typeface="Cambria" pitchFamily="18" charset="0"/>
                        </a:rPr>
                        <a:t>11</a:t>
                      </a:r>
                      <a:endParaRPr lang="el-GR" dirty="0">
                        <a:latin typeface="Cambria" pitchFamily="18" charset="0"/>
                      </a:endParaRPr>
                    </a:p>
                  </a:txBody>
                  <a:tcPr/>
                </a:tc>
                <a:tc>
                  <a:txBody>
                    <a:bodyPr/>
                    <a:lstStyle/>
                    <a:p>
                      <a:pPr algn="ctr"/>
                      <a:r>
                        <a:rPr lang="el-GR" dirty="0" smtClean="0">
                          <a:latin typeface="Cambria" pitchFamily="18" charset="0"/>
                        </a:rPr>
                        <a:t>74</a:t>
                      </a:r>
                      <a:endParaRPr lang="el-GR" dirty="0">
                        <a:latin typeface="Cambria" pitchFamily="18" charset="0"/>
                      </a:endParaRPr>
                    </a:p>
                  </a:txBody>
                  <a:tcPr/>
                </a:tc>
                <a:tc>
                  <a:txBody>
                    <a:bodyPr/>
                    <a:lstStyle/>
                    <a:p>
                      <a:pPr algn="ctr"/>
                      <a:r>
                        <a:rPr lang="en-US" dirty="0" smtClean="0">
                          <a:latin typeface="Cambria" pitchFamily="18" charset="0"/>
                        </a:rPr>
                        <a:t>4</a:t>
                      </a:r>
                      <a:endParaRPr lang="el-GR" dirty="0">
                        <a:latin typeface="Cambria" pitchFamily="18" charset="0"/>
                      </a:endParaRPr>
                    </a:p>
                  </a:txBody>
                  <a:tcPr/>
                </a:tc>
                <a:tc>
                  <a:txBody>
                    <a:bodyPr/>
                    <a:lstStyle/>
                    <a:p>
                      <a:pPr algn="ctr"/>
                      <a:r>
                        <a:rPr lang="el-GR" dirty="0" smtClean="0">
                          <a:latin typeface="Cambria" pitchFamily="18" charset="0"/>
                        </a:rPr>
                        <a:t>6,7</a:t>
                      </a:r>
                      <a:endParaRPr lang="el-GR" dirty="0">
                        <a:latin typeface="Cambria" pitchFamily="18" charset="0"/>
                      </a:endParaRPr>
                    </a:p>
                  </a:txBody>
                  <a:tcPr/>
                </a:tc>
                <a:tc>
                  <a:txBody>
                    <a:bodyPr/>
                    <a:lstStyle/>
                    <a:p>
                      <a:pPr algn="ctr"/>
                      <a:r>
                        <a:rPr lang="el-GR" dirty="0" smtClean="0">
                          <a:latin typeface="Cambria" pitchFamily="18" charset="0"/>
                        </a:rPr>
                        <a:t>0,149</a:t>
                      </a:r>
                      <a:endParaRPr lang="el-GR" dirty="0">
                        <a:latin typeface="Cambria" pitchFamily="18" charset="0"/>
                      </a:endParaRPr>
                    </a:p>
                  </a:txBody>
                  <a:tcPr/>
                </a:tc>
              </a:tr>
              <a:tr h="443697">
                <a:tc>
                  <a:txBody>
                    <a:bodyPr/>
                    <a:lstStyle/>
                    <a:p>
                      <a:pPr algn="ctr"/>
                      <a:r>
                        <a:rPr lang="el-GR" dirty="0" smtClean="0">
                          <a:latin typeface="Cambria" pitchFamily="18" charset="0"/>
                        </a:rPr>
                        <a:t>12</a:t>
                      </a:r>
                      <a:endParaRPr lang="el-GR" dirty="0">
                        <a:latin typeface="Cambria" pitchFamily="18" charset="0"/>
                      </a:endParaRPr>
                    </a:p>
                  </a:txBody>
                  <a:tcPr/>
                </a:tc>
                <a:tc>
                  <a:txBody>
                    <a:bodyPr/>
                    <a:lstStyle/>
                    <a:p>
                      <a:pPr algn="ctr"/>
                      <a:r>
                        <a:rPr lang="el-GR" dirty="0" smtClean="0">
                          <a:latin typeface="Cambria" pitchFamily="18" charset="0"/>
                        </a:rPr>
                        <a:t>76</a:t>
                      </a:r>
                      <a:endParaRPr lang="el-GR" dirty="0">
                        <a:latin typeface="Cambria" pitchFamily="18" charset="0"/>
                      </a:endParaRPr>
                    </a:p>
                  </a:txBody>
                  <a:tcPr/>
                </a:tc>
                <a:tc>
                  <a:txBody>
                    <a:bodyPr/>
                    <a:lstStyle/>
                    <a:p>
                      <a:pPr algn="ctr"/>
                      <a:r>
                        <a:rPr lang="en-US" dirty="0" smtClean="0">
                          <a:latin typeface="Cambria" pitchFamily="18" charset="0"/>
                        </a:rPr>
                        <a:t>2</a:t>
                      </a:r>
                      <a:endParaRPr lang="el-GR" dirty="0">
                        <a:latin typeface="Cambria" pitchFamily="18" charset="0"/>
                      </a:endParaRPr>
                    </a:p>
                  </a:txBody>
                  <a:tcPr/>
                </a:tc>
                <a:tc>
                  <a:txBody>
                    <a:bodyPr/>
                    <a:lstStyle/>
                    <a:p>
                      <a:pPr algn="ctr"/>
                      <a:r>
                        <a:rPr lang="el-GR" dirty="0" smtClean="0">
                          <a:latin typeface="Cambria" pitchFamily="18" charset="0"/>
                        </a:rPr>
                        <a:t>6,3</a:t>
                      </a:r>
                      <a:endParaRPr lang="el-GR" dirty="0">
                        <a:latin typeface="Cambria" pitchFamily="18" charset="0"/>
                      </a:endParaRPr>
                    </a:p>
                  </a:txBody>
                  <a:tcPr/>
                </a:tc>
                <a:tc>
                  <a:txBody>
                    <a:bodyPr/>
                    <a:lstStyle/>
                    <a:p>
                      <a:pPr algn="ctr"/>
                      <a:r>
                        <a:rPr lang="el-GR" dirty="0" smtClean="0">
                          <a:latin typeface="Cambria" pitchFamily="18" charset="0"/>
                        </a:rPr>
                        <a:t>0,158</a:t>
                      </a:r>
                      <a:endParaRPr lang="el-GR" dirty="0">
                        <a:latin typeface="Cambria" pitchFamily="18" charset="0"/>
                      </a:endParaRPr>
                    </a:p>
                  </a:txBody>
                  <a:tcPr/>
                </a:tc>
              </a:tr>
            </a:tbl>
          </a:graphicData>
        </a:graphic>
      </p:graphicFrame>
    </p:spTree>
    <p:extLst>
      <p:ext uri="{BB962C8B-B14F-4D97-AF65-F5344CB8AC3E}">
        <p14:creationId xmlns:p14="http://schemas.microsoft.com/office/powerpoint/2010/main" val="371394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rmAutofit fontScale="90000"/>
          </a:bodyPr>
          <a:lstStyle/>
          <a:p>
            <a:r>
              <a:rPr lang="el-GR" sz="3600" b="1" dirty="0" smtClean="0">
                <a:solidFill>
                  <a:srgbClr val="FF0000"/>
                </a:solidFill>
                <a:latin typeface="Cambria" pitchFamily="18" charset="0"/>
              </a:rPr>
              <a:t>Καμπύλη απόσπασης εργασίας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908720"/>
            <a:ext cx="8568952" cy="5616624"/>
          </a:xfrm>
          <a:ln>
            <a:solidFill>
              <a:schemeClr val="bg1"/>
            </a:solidFill>
          </a:ln>
        </p:spPr>
        <p:txBody>
          <a:bodyPr/>
          <a:lstStyle/>
          <a:p>
            <a:pPr marL="0" indent="0">
              <a:buNone/>
            </a:pPr>
            <a:endParaRPr lang="en-US" dirty="0" smtClean="0"/>
          </a:p>
          <a:p>
            <a:pPr marL="0" indent="0">
              <a:buNone/>
            </a:pPr>
            <a:endParaRPr lang="en-US" dirty="0"/>
          </a:p>
          <a:p>
            <a:pPr marL="0" indent="0">
              <a:buNone/>
            </a:pPr>
            <a:endParaRPr lang="en-US" sz="1800" dirty="0" smtClean="0">
              <a:latin typeface="Cambria" pitchFamily="18" charset="0"/>
            </a:endParaRPr>
          </a:p>
          <a:p>
            <a:pPr marL="0" indent="0">
              <a:buNone/>
            </a:pPr>
            <a:r>
              <a:rPr lang="en-US" sz="1800" dirty="0">
                <a:latin typeface="Cambria" pitchFamily="18" charset="0"/>
              </a:rPr>
              <a:t> </a:t>
            </a:r>
            <a:r>
              <a:rPr lang="en-US" sz="1800" dirty="0" smtClean="0">
                <a:latin typeface="Cambria" pitchFamily="18" charset="0"/>
              </a:rPr>
              <a:t>        64kg</a:t>
            </a:r>
          </a:p>
          <a:p>
            <a:pPr marL="0" indent="0">
              <a:buNone/>
            </a:pPr>
            <a:endParaRPr lang="en-US" dirty="0"/>
          </a:p>
          <a:p>
            <a:pPr marL="0" indent="0">
              <a:buNone/>
            </a:pPr>
            <a:endParaRPr lang="en-US" dirty="0" smtClean="0"/>
          </a:p>
          <a:p>
            <a:pPr marL="0" indent="0">
              <a:buNone/>
            </a:pPr>
            <a:endParaRPr lang="en-US" dirty="0"/>
          </a:p>
          <a:p>
            <a:pPr marL="0" indent="0">
              <a:buNone/>
            </a:pPr>
            <a:r>
              <a:rPr lang="en-US" sz="2000" dirty="0" smtClean="0"/>
              <a:t>       </a:t>
            </a:r>
            <a:r>
              <a:rPr lang="en-US" sz="2000" dirty="0" smtClean="0">
                <a:latin typeface="Cambria" pitchFamily="18" charset="0"/>
              </a:rPr>
              <a:t>20kg</a:t>
            </a:r>
          </a:p>
          <a:p>
            <a:pPr marL="0" indent="0">
              <a:buNone/>
            </a:pPr>
            <a:endParaRPr lang="en-US" sz="2000" dirty="0"/>
          </a:p>
          <a:p>
            <a:pPr marL="0" indent="0">
              <a:buNone/>
            </a:pPr>
            <a:endParaRPr lang="en-US" sz="2000" dirty="0" smtClean="0"/>
          </a:p>
          <a:p>
            <a:pPr marL="0" indent="0">
              <a:buNone/>
            </a:pPr>
            <a:r>
              <a:rPr lang="en-US" sz="2000" dirty="0"/>
              <a:t>	</a:t>
            </a:r>
            <a:r>
              <a:rPr lang="en-US" sz="2000" dirty="0" smtClean="0"/>
              <a:t>		</a:t>
            </a:r>
            <a:r>
              <a:rPr lang="en-US" sz="2000" dirty="0" smtClean="0">
                <a:latin typeface="Cambria" pitchFamily="18" charset="0"/>
              </a:rPr>
              <a:t>        $5                        $9</a:t>
            </a:r>
            <a:endParaRPr lang="el-GR" sz="2000" dirty="0">
              <a:latin typeface="Cambria" pitchFamily="18" charset="0"/>
            </a:endParaRPr>
          </a:p>
        </p:txBody>
      </p:sp>
      <p:cxnSp>
        <p:nvCxnSpPr>
          <p:cNvPr id="5" name="Ευθεία γραμμή σύνδεσης 4"/>
          <p:cNvCxnSpPr/>
          <p:nvPr/>
        </p:nvCxnSpPr>
        <p:spPr>
          <a:xfrm>
            <a:off x="1403648" y="1412776"/>
            <a:ext cx="0" cy="41764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381919" y="5589240"/>
            <a:ext cx="6286425"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67544" y="1412776"/>
            <a:ext cx="914375"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z = e f</a:t>
            </a:r>
            <a:endParaRPr lang="el-GR" sz="2000" dirty="0">
              <a:latin typeface="Cambria" pitchFamily="18" charset="0"/>
            </a:endParaRPr>
          </a:p>
        </p:txBody>
      </p:sp>
      <p:sp>
        <p:nvSpPr>
          <p:cNvPr id="10" name="Ορθογώνιο 9"/>
          <p:cNvSpPr/>
          <p:nvPr/>
        </p:nvSpPr>
        <p:spPr>
          <a:xfrm>
            <a:off x="7308304" y="5805264"/>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3695700" y="1952625"/>
            <a:ext cx="3457575" cy="2838450"/>
          </a:xfrm>
          <a:custGeom>
            <a:avLst/>
            <a:gdLst>
              <a:gd name="connsiteX0" fmla="*/ 0 w 3457575"/>
              <a:gd name="connsiteY0" fmla="*/ 2838450 h 2838450"/>
              <a:gd name="connsiteX1" fmla="*/ 0 w 3457575"/>
              <a:gd name="connsiteY1" fmla="*/ 2838450 h 2838450"/>
              <a:gd name="connsiteX2" fmla="*/ 76200 w 3457575"/>
              <a:gd name="connsiteY2" fmla="*/ 2743200 h 2838450"/>
              <a:gd name="connsiteX3" fmla="*/ 95250 w 3457575"/>
              <a:gd name="connsiteY3" fmla="*/ 2705100 h 2838450"/>
              <a:gd name="connsiteX4" fmla="*/ 123825 w 3457575"/>
              <a:gd name="connsiteY4" fmla="*/ 2676525 h 2838450"/>
              <a:gd name="connsiteX5" fmla="*/ 161925 w 3457575"/>
              <a:gd name="connsiteY5" fmla="*/ 2619375 h 2838450"/>
              <a:gd name="connsiteX6" fmla="*/ 200025 w 3457575"/>
              <a:gd name="connsiteY6" fmla="*/ 2552700 h 2838450"/>
              <a:gd name="connsiteX7" fmla="*/ 209550 w 3457575"/>
              <a:gd name="connsiteY7" fmla="*/ 2505075 h 2838450"/>
              <a:gd name="connsiteX8" fmla="*/ 276225 w 3457575"/>
              <a:gd name="connsiteY8" fmla="*/ 2409825 h 2838450"/>
              <a:gd name="connsiteX9" fmla="*/ 314325 w 3457575"/>
              <a:gd name="connsiteY9" fmla="*/ 2333625 h 2838450"/>
              <a:gd name="connsiteX10" fmla="*/ 333375 w 3457575"/>
              <a:gd name="connsiteY10" fmla="*/ 2295525 h 2838450"/>
              <a:gd name="connsiteX11" fmla="*/ 371475 w 3457575"/>
              <a:gd name="connsiteY11" fmla="*/ 2238375 h 2838450"/>
              <a:gd name="connsiteX12" fmla="*/ 409575 w 3457575"/>
              <a:gd name="connsiteY12" fmla="*/ 2152650 h 2838450"/>
              <a:gd name="connsiteX13" fmla="*/ 419100 w 3457575"/>
              <a:gd name="connsiteY13" fmla="*/ 2124075 h 2838450"/>
              <a:gd name="connsiteX14" fmla="*/ 457200 w 3457575"/>
              <a:gd name="connsiteY14" fmla="*/ 2057400 h 2838450"/>
              <a:gd name="connsiteX15" fmla="*/ 485775 w 3457575"/>
              <a:gd name="connsiteY15" fmla="*/ 1962150 h 2838450"/>
              <a:gd name="connsiteX16" fmla="*/ 504825 w 3457575"/>
              <a:gd name="connsiteY16" fmla="*/ 1933575 h 2838450"/>
              <a:gd name="connsiteX17" fmla="*/ 523875 w 3457575"/>
              <a:gd name="connsiteY17" fmla="*/ 1866900 h 2838450"/>
              <a:gd name="connsiteX18" fmla="*/ 552450 w 3457575"/>
              <a:gd name="connsiteY18" fmla="*/ 1838325 h 2838450"/>
              <a:gd name="connsiteX19" fmla="*/ 561975 w 3457575"/>
              <a:gd name="connsiteY19" fmla="*/ 1800225 h 2838450"/>
              <a:gd name="connsiteX20" fmla="*/ 619125 w 3457575"/>
              <a:gd name="connsiteY20" fmla="*/ 1724025 h 2838450"/>
              <a:gd name="connsiteX21" fmla="*/ 685800 w 3457575"/>
              <a:gd name="connsiteY21" fmla="*/ 1619250 h 2838450"/>
              <a:gd name="connsiteX22" fmla="*/ 714375 w 3457575"/>
              <a:gd name="connsiteY22" fmla="*/ 1600200 h 2838450"/>
              <a:gd name="connsiteX23" fmla="*/ 762000 w 3457575"/>
              <a:gd name="connsiteY23" fmla="*/ 1533525 h 2838450"/>
              <a:gd name="connsiteX24" fmla="*/ 800100 w 3457575"/>
              <a:gd name="connsiteY24" fmla="*/ 1504950 h 2838450"/>
              <a:gd name="connsiteX25" fmla="*/ 819150 w 3457575"/>
              <a:gd name="connsiteY25" fmla="*/ 1476375 h 2838450"/>
              <a:gd name="connsiteX26" fmla="*/ 876300 w 3457575"/>
              <a:gd name="connsiteY26" fmla="*/ 1409700 h 2838450"/>
              <a:gd name="connsiteX27" fmla="*/ 933450 w 3457575"/>
              <a:gd name="connsiteY27" fmla="*/ 1371600 h 2838450"/>
              <a:gd name="connsiteX28" fmla="*/ 1000125 w 3457575"/>
              <a:gd name="connsiteY28" fmla="*/ 1304925 h 2838450"/>
              <a:gd name="connsiteX29" fmla="*/ 1028700 w 3457575"/>
              <a:gd name="connsiteY29" fmla="*/ 1266825 h 2838450"/>
              <a:gd name="connsiteX30" fmla="*/ 1104900 w 3457575"/>
              <a:gd name="connsiteY30" fmla="*/ 1200150 h 2838450"/>
              <a:gd name="connsiteX31" fmla="*/ 1162050 w 3457575"/>
              <a:gd name="connsiteY31" fmla="*/ 1152525 h 2838450"/>
              <a:gd name="connsiteX32" fmla="*/ 1209675 w 3457575"/>
              <a:gd name="connsiteY32" fmla="*/ 1095375 h 2838450"/>
              <a:gd name="connsiteX33" fmla="*/ 1238250 w 3457575"/>
              <a:gd name="connsiteY33" fmla="*/ 1076325 h 2838450"/>
              <a:gd name="connsiteX34" fmla="*/ 1276350 w 3457575"/>
              <a:gd name="connsiteY34" fmla="*/ 1047750 h 2838450"/>
              <a:gd name="connsiteX35" fmla="*/ 1304925 w 3457575"/>
              <a:gd name="connsiteY35" fmla="*/ 1028700 h 2838450"/>
              <a:gd name="connsiteX36" fmla="*/ 1390650 w 3457575"/>
              <a:gd name="connsiteY36" fmla="*/ 962025 h 2838450"/>
              <a:gd name="connsiteX37" fmla="*/ 1419225 w 3457575"/>
              <a:gd name="connsiteY37" fmla="*/ 923925 h 2838450"/>
              <a:gd name="connsiteX38" fmla="*/ 1466850 w 3457575"/>
              <a:gd name="connsiteY38" fmla="*/ 895350 h 2838450"/>
              <a:gd name="connsiteX39" fmla="*/ 1495425 w 3457575"/>
              <a:gd name="connsiteY39" fmla="*/ 876300 h 2838450"/>
              <a:gd name="connsiteX40" fmla="*/ 1514475 w 3457575"/>
              <a:gd name="connsiteY40" fmla="*/ 847725 h 2838450"/>
              <a:gd name="connsiteX41" fmla="*/ 1543050 w 3457575"/>
              <a:gd name="connsiteY41" fmla="*/ 838200 h 2838450"/>
              <a:gd name="connsiteX42" fmla="*/ 1552575 w 3457575"/>
              <a:gd name="connsiteY42" fmla="*/ 809625 h 2838450"/>
              <a:gd name="connsiteX43" fmla="*/ 1581150 w 3457575"/>
              <a:gd name="connsiteY43" fmla="*/ 800100 h 2838450"/>
              <a:gd name="connsiteX44" fmla="*/ 1619250 w 3457575"/>
              <a:gd name="connsiteY44" fmla="*/ 781050 h 2838450"/>
              <a:gd name="connsiteX45" fmla="*/ 1676400 w 3457575"/>
              <a:gd name="connsiteY45" fmla="*/ 733425 h 2838450"/>
              <a:gd name="connsiteX46" fmla="*/ 1704975 w 3457575"/>
              <a:gd name="connsiteY46" fmla="*/ 704850 h 2838450"/>
              <a:gd name="connsiteX47" fmla="*/ 1762125 w 3457575"/>
              <a:gd name="connsiteY47" fmla="*/ 676275 h 2838450"/>
              <a:gd name="connsiteX48" fmla="*/ 1819275 w 3457575"/>
              <a:gd name="connsiteY48" fmla="*/ 628650 h 2838450"/>
              <a:gd name="connsiteX49" fmla="*/ 1924050 w 3457575"/>
              <a:gd name="connsiteY49" fmla="*/ 571500 h 2838450"/>
              <a:gd name="connsiteX50" fmla="*/ 2009775 w 3457575"/>
              <a:gd name="connsiteY50" fmla="*/ 514350 h 2838450"/>
              <a:gd name="connsiteX51" fmla="*/ 2038350 w 3457575"/>
              <a:gd name="connsiteY51" fmla="*/ 495300 h 2838450"/>
              <a:gd name="connsiteX52" fmla="*/ 2076450 w 3457575"/>
              <a:gd name="connsiteY52" fmla="*/ 476250 h 2838450"/>
              <a:gd name="connsiteX53" fmla="*/ 2114550 w 3457575"/>
              <a:gd name="connsiteY53" fmla="*/ 447675 h 2838450"/>
              <a:gd name="connsiteX54" fmla="*/ 2143125 w 3457575"/>
              <a:gd name="connsiteY54" fmla="*/ 438150 h 2838450"/>
              <a:gd name="connsiteX55" fmla="*/ 2181225 w 3457575"/>
              <a:gd name="connsiteY55" fmla="*/ 419100 h 2838450"/>
              <a:gd name="connsiteX56" fmla="*/ 2286000 w 3457575"/>
              <a:gd name="connsiteY56" fmla="*/ 352425 h 2838450"/>
              <a:gd name="connsiteX57" fmla="*/ 2343150 w 3457575"/>
              <a:gd name="connsiteY57" fmla="*/ 333375 h 2838450"/>
              <a:gd name="connsiteX58" fmla="*/ 2438400 w 3457575"/>
              <a:gd name="connsiteY58" fmla="*/ 266700 h 2838450"/>
              <a:gd name="connsiteX59" fmla="*/ 2466975 w 3457575"/>
              <a:gd name="connsiteY59" fmla="*/ 247650 h 2838450"/>
              <a:gd name="connsiteX60" fmla="*/ 2524125 w 3457575"/>
              <a:gd name="connsiteY60" fmla="*/ 228600 h 2838450"/>
              <a:gd name="connsiteX61" fmla="*/ 2552700 w 3457575"/>
              <a:gd name="connsiteY61" fmla="*/ 219075 h 2838450"/>
              <a:gd name="connsiteX62" fmla="*/ 2600325 w 3457575"/>
              <a:gd name="connsiteY62" fmla="*/ 209550 h 2838450"/>
              <a:gd name="connsiteX63" fmla="*/ 2657475 w 3457575"/>
              <a:gd name="connsiteY63" fmla="*/ 190500 h 2838450"/>
              <a:gd name="connsiteX64" fmla="*/ 2686050 w 3457575"/>
              <a:gd name="connsiteY64" fmla="*/ 180975 h 2838450"/>
              <a:gd name="connsiteX65" fmla="*/ 2724150 w 3457575"/>
              <a:gd name="connsiteY65" fmla="*/ 171450 h 2838450"/>
              <a:gd name="connsiteX66" fmla="*/ 2809875 w 3457575"/>
              <a:gd name="connsiteY66" fmla="*/ 161925 h 2838450"/>
              <a:gd name="connsiteX67" fmla="*/ 2867025 w 3457575"/>
              <a:gd name="connsiteY67" fmla="*/ 142875 h 2838450"/>
              <a:gd name="connsiteX68" fmla="*/ 2895600 w 3457575"/>
              <a:gd name="connsiteY68" fmla="*/ 133350 h 2838450"/>
              <a:gd name="connsiteX69" fmla="*/ 3038475 w 3457575"/>
              <a:gd name="connsiteY69" fmla="*/ 114300 h 2838450"/>
              <a:gd name="connsiteX70" fmla="*/ 3067050 w 3457575"/>
              <a:gd name="connsiteY70" fmla="*/ 104775 h 2838450"/>
              <a:gd name="connsiteX71" fmla="*/ 3152775 w 3457575"/>
              <a:gd name="connsiteY71" fmla="*/ 85725 h 2838450"/>
              <a:gd name="connsiteX72" fmla="*/ 3209925 w 3457575"/>
              <a:gd name="connsiteY72" fmla="*/ 76200 h 2838450"/>
              <a:gd name="connsiteX73" fmla="*/ 3238500 w 3457575"/>
              <a:gd name="connsiteY73" fmla="*/ 66675 h 2838450"/>
              <a:gd name="connsiteX74" fmla="*/ 3352800 w 3457575"/>
              <a:gd name="connsiteY74" fmla="*/ 47625 h 2838450"/>
              <a:gd name="connsiteX75" fmla="*/ 3409950 w 3457575"/>
              <a:gd name="connsiteY75" fmla="*/ 28575 h 2838450"/>
              <a:gd name="connsiteX76" fmla="*/ 3457575 w 3457575"/>
              <a:gd name="connsiteY76" fmla="*/ 0 h 2838450"/>
              <a:gd name="connsiteX77" fmla="*/ 3457575 w 3457575"/>
              <a:gd name="connsiteY77" fmla="*/ 0 h 2838450"/>
              <a:gd name="connsiteX78" fmla="*/ 3457575 w 3457575"/>
              <a:gd name="connsiteY78" fmla="*/ 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457575" h="2838450">
                <a:moveTo>
                  <a:pt x="0" y="2838450"/>
                </a:moveTo>
                <a:lnTo>
                  <a:pt x="0" y="2838450"/>
                </a:lnTo>
                <a:cubicBezTo>
                  <a:pt x="25930" y="2808199"/>
                  <a:pt x="56036" y="2778487"/>
                  <a:pt x="76200" y="2743200"/>
                </a:cubicBezTo>
                <a:cubicBezTo>
                  <a:pt x="83245" y="2730872"/>
                  <a:pt x="86997" y="2716654"/>
                  <a:pt x="95250" y="2705100"/>
                </a:cubicBezTo>
                <a:cubicBezTo>
                  <a:pt x="103080" y="2694139"/>
                  <a:pt x="115555" y="2687158"/>
                  <a:pt x="123825" y="2676525"/>
                </a:cubicBezTo>
                <a:cubicBezTo>
                  <a:pt x="137881" y="2658453"/>
                  <a:pt x="149225" y="2638425"/>
                  <a:pt x="161925" y="2619375"/>
                </a:cubicBezTo>
                <a:cubicBezTo>
                  <a:pt x="188851" y="2578986"/>
                  <a:pt x="175855" y="2601039"/>
                  <a:pt x="200025" y="2552700"/>
                </a:cubicBezTo>
                <a:cubicBezTo>
                  <a:pt x="203200" y="2536825"/>
                  <a:pt x="203323" y="2520019"/>
                  <a:pt x="209550" y="2505075"/>
                </a:cubicBezTo>
                <a:cubicBezTo>
                  <a:pt x="233541" y="2447497"/>
                  <a:pt x="240491" y="2445559"/>
                  <a:pt x="276225" y="2409825"/>
                </a:cubicBezTo>
                <a:cubicBezTo>
                  <a:pt x="313733" y="2316056"/>
                  <a:pt x="276279" y="2400205"/>
                  <a:pt x="314325" y="2333625"/>
                </a:cubicBezTo>
                <a:cubicBezTo>
                  <a:pt x="321370" y="2321297"/>
                  <a:pt x="326070" y="2307701"/>
                  <a:pt x="333375" y="2295525"/>
                </a:cubicBezTo>
                <a:cubicBezTo>
                  <a:pt x="345155" y="2275892"/>
                  <a:pt x="361236" y="2258853"/>
                  <a:pt x="371475" y="2238375"/>
                </a:cubicBezTo>
                <a:cubicBezTo>
                  <a:pt x="393122" y="2195082"/>
                  <a:pt x="391332" y="2201297"/>
                  <a:pt x="409575" y="2152650"/>
                </a:cubicBezTo>
                <a:cubicBezTo>
                  <a:pt x="413100" y="2143249"/>
                  <a:pt x="415145" y="2133303"/>
                  <a:pt x="419100" y="2124075"/>
                </a:cubicBezTo>
                <a:cubicBezTo>
                  <a:pt x="433602" y="2090238"/>
                  <a:pt x="438068" y="2086098"/>
                  <a:pt x="457200" y="2057400"/>
                </a:cubicBezTo>
                <a:cubicBezTo>
                  <a:pt x="462525" y="2036102"/>
                  <a:pt x="476499" y="1976064"/>
                  <a:pt x="485775" y="1962150"/>
                </a:cubicBezTo>
                <a:lnTo>
                  <a:pt x="504825" y="1933575"/>
                </a:lnTo>
                <a:cubicBezTo>
                  <a:pt x="506095" y="1928494"/>
                  <a:pt x="518409" y="1875099"/>
                  <a:pt x="523875" y="1866900"/>
                </a:cubicBezTo>
                <a:cubicBezTo>
                  <a:pt x="531347" y="1855692"/>
                  <a:pt x="542925" y="1847850"/>
                  <a:pt x="552450" y="1838325"/>
                </a:cubicBezTo>
                <a:cubicBezTo>
                  <a:pt x="555625" y="1825625"/>
                  <a:pt x="556818" y="1812257"/>
                  <a:pt x="561975" y="1800225"/>
                </a:cubicBezTo>
                <a:cubicBezTo>
                  <a:pt x="569398" y="1782904"/>
                  <a:pt x="614549" y="1730563"/>
                  <a:pt x="619125" y="1724025"/>
                </a:cubicBezTo>
                <a:cubicBezTo>
                  <a:pt x="629312" y="1709472"/>
                  <a:pt x="674739" y="1626624"/>
                  <a:pt x="685800" y="1619250"/>
                </a:cubicBezTo>
                <a:lnTo>
                  <a:pt x="714375" y="1600200"/>
                </a:lnTo>
                <a:cubicBezTo>
                  <a:pt x="725192" y="1583975"/>
                  <a:pt x="750185" y="1545340"/>
                  <a:pt x="762000" y="1533525"/>
                </a:cubicBezTo>
                <a:cubicBezTo>
                  <a:pt x="773225" y="1522300"/>
                  <a:pt x="788875" y="1516175"/>
                  <a:pt x="800100" y="1504950"/>
                </a:cubicBezTo>
                <a:cubicBezTo>
                  <a:pt x="808195" y="1496855"/>
                  <a:pt x="812496" y="1485690"/>
                  <a:pt x="819150" y="1476375"/>
                </a:cubicBezTo>
                <a:cubicBezTo>
                  <a:pt x="835128" y="1454006"/>
                  <a:pt x="854047" y="1427008"/>
                  <a:pt x="876300" y="1409700"/>
                </a:cubicBezTo>
                <a:cubicBezTo>
                  <a:pt x="894372" y="1395644"/>
                  <a:pt x="919713" y="1389916"/>
                  <a:pt x="933450" y="1371600"/>
                </a:cubicBezTo>
                <a:cubicBezTo>
                  <a:pt x="1009650" y="1270000"/>
                  <a:pt x="911225" y="1393825"/>
                  <a:pt x="1000125" y="1304925"/>
                </a:cubicBezTo>
                <a:cubicBezTo>
                  <a:pt x="1011350" y="1293700"/>
                  <a:pt x="1018153" y="1278690"/>
                  <a:pt x="1028700" y="1266825"/>
                </a:cubicBezTo>
                <a:cubicBezTo>
                  <a:pt x="1113497" y="1171429"/>
                  <a:pt x="1042818" y="1251885"/>
                  <a:pt x="1104900" y="1200150"/>
                </a:cubicBezTo>
                <a:cubicBezTo>
                  <a:pt x="1178239" y="1139034"/>
                  <a:pt x="1091104" y="1199823"/>
                  <a:pt x="1162050" y="1152525"/>
                </a:cubicBezTo>
                <a:cubicBezTo>
                  <a:pt x="1180781" y="1124428"/>
                  <a:pt x="1182173" y="1118294"/>
                  <a:pt x="1209675" y="1095375"/>
                </a:cubicBezTo>
                <a:cubicBezTo>
                  <a:pt x="1218469" y="1088046"/>
                  <a:pt x="1228935" y="1082979"/>
                  <a:pt x="1238250" y="1076325"/>
                </a:cubicBezTo>
                <a:cubicBezTo>
                  <a:pt x="1251168" y="1067098"/>
                  <a:pt x="1263432" y="1056977"/>
                  <a:pt x="1276350" y="1047750"/>
                </a:cubicBezTo>
                <a:cubicBezTo>
                  <a:pt x="1285665" y="1041096"/>
                  <a:pt x="1296369" y="1036305"/>
                  <a:pt x="1304925" y="1028700"/>
                </a:cubicBezTo>
                <a:cubicBezTo>
                  <a:pt x="1382024" y="960167"/>
                  <a:pt x="1331728" y="981666"/>
                  <a:pt x="1390650" y="962025"/>
                </a:cubicBezTo>
                <a:cubicBezTo>
                  <a:pt x="1400175" y="949325"/>
                  <a:pt x="1407278" y="934379"/>
                  <a:pt x="1419225" y="923925"/>
                </a:cubicBezTo>
                <a:cubicBezTo>
                  <a:pt x="1433158" y="911734"/>
                  <a:pt x="1451151" y="905162"/>
                  <a:pt x="1466850" y="895350"/>
                </a:cubicBezTo>
                <a:cubicBezTo>
                  <a:pt x="1476558" y="889283"/>
                  <a:pt x="1485900" y="882650"/>
                  <a:pt x="1495425" y="876300"/>
                </a:cubicBezTo>
                <a:cubicBezTo>
                  <a:pt x="1501775" y="866775"/>
                  <a:pt x="1505536" y="854876"/>
                  <a:pt x="1514475" y="847725"/>
                </a:cubicBezTo>
                <a:cubicBezTo>
                  <a:pt x="1522315" y="841453"/>
                  <a:pt x="1535950" y="845300"/>
                  <a:pt x="1543050" y="838200"/>
                </a:cubicBezTo>
                <a:cubicBezTo>
                  <a:pt x="1550150" y="831100"/>
                  <a:pt x="1545475" y="816725"/>
                  <a:pt x="1552575" y="809625"/>
                </a:cubicBezTo>
                <a:cubicBezTo>
                  <a:pt x="1559675" y="802525"/>
                  <a:pt x="1571922" y="804055"/>
                  <a:pt x="1581150" y="800100"/>
                </a:cubicBezTo>
                <a:cubicBezTo>
                  <a:pt x="1594201" y="794507"/>
                  <a:pt x="1606550" y="787400"/>
                  <a:pt x="1619250" y="781050"/>
                </a:cubicBezTo>
                <a:cubicBezTo>
                  <a:pt x="1656805" y="724718"/>
                  <a:pt x="1614878" y="777370"/>
                  <a:pt x="1676400" y="733425"/>
                </a:cubicBezTo>
                <a:cubicBezTo>
                  <a:pt x="1687361" y="725595"/>
                  <a:pt x="1694627" y="713474"/>
                  <a:pt x="1704975" y="704850"/>
                </a:cubicBezTo>
                <a:cubicBezTo>
                  <a:pt x="1745921" y="670728"/>
                  <a:pt x="1719167" y="697754"/>
                  <a:pt x="1762125" y="676275"/>
                </a:cubicBezTo>
                <a:cubicBezTo>
                  <a:pt x="1797598" y="658538"/>
                  <a:pt x="1787677" y="654982"/>
                  <a:pt x="1819275" y="628650"/>
                </a:cubicBezTo>
                <a:cubicBezTo>
                  <a:pt x="1854120" y="599613"/>
                  <a:pt x="1880673" y="600418"/>
                  <a:pt x="1924050" y="571500"/>
                </a:cubicBezTo>
                <a:lnTo>
                  <a:pt x="2009775" y="514350"/>
                </a:lnTo>
                <a:cubicBezTo>
                  <a:pt x="2019300" y="508000"/>
                  <a:pt x="2028111" y="500420"/>
                  <a:pt x="2038350" y="495300"/>
                </a:cubicBezTo>
                <a:cubicBezTo>
                  <a:pt x="2051050" y="488950"/>
                  <a:pt x="2064409" y="483775"/>
                  <a:pt x="2076450" y="476250"/>
                </a:cubicBezTo>
                <a:cubicBezTo>
                  <a:pt x="2089912" y="467836"/>
                  <a:pt x="2100767" y="455551"/>
                  <a:pt x="2114550" y="447675"/>
                </a:cubicBezTo>
                <a:cubicBezTo>
                  <a:pt x="2123267" y="442694"/>
                  <a:pt x="2133897" y="442105"/>
                  <a:pt x="2143125" y="438150"/>
                </a:cubicBezTo>
                <a:cubicBezTo>
                  <a:pt x="2156176" y="432557"/>
                  <a:pt x="2169049" y="426405"/>
                  <a:pt x="2181225" y="419100"/>
                </a:cubicBezTo>
                <a:cubicBezTo>
                  <a:pt x="2216723" y="397801"/>
                  <a:pt x="2246727" y="365516"/>
                  <a:pt x="2286000" y="352425"/>
                </a:cubicBezTo>
                <a:cubicBezTo>
                  <a:pt x="2305050" y="346075"/>
                  <a:pt x="2326699" y="344890"/>
                  <a:pt x="2343150" y="333375"/>
                </a:cubicBezTo>
                <a:lnTo>
                  <a:pt x="2438400" y="266700"/>
                </a:lnTo>
                <a:cubicBezTo>
                  <a:pt x="2447812" y="260184"/>
                  <a:pt x="2456115" y="251270"/>
                  <a:pt x="2466975" y="247650"/>
                </a:cubicBezTo>
                <a:lnTo>
                  <a:pt x="2524125" y="228600"/>
                </a:lnTo>
                <a:cubicBezTo>
                  <a:pt x="2533650" y="225425"/>
                  <a:pt x="2542855" y="221044"/>
                  <a:pt x="2552700" y="219075"/>
                </a:cubicBezTo>
                <a:cubicBezTo>
                  <a:pt x="2568575" y="215900"/>
                  <a:pt x="2584706" y="213810"/>
                  <a:pt x="2600325" y="209550"/>
                </a:cubicBezTo>
                <a:cubicBezTo>
                  <a:pt x="2619698" y="204266"/>
                  <a:pt x="2638425" y="196850"/>
                  <a:pt x="2657475" y="190500"/>
                </a:cubicBezTo>
                <a:cubicBezTo>
                  <a:pt x="2667000" y="187325"/>
                  <a:pt x="2676310" y="183410"/>
                  <a:pt x="2686050" y="180975"/>
                </a:cubicBezTo>
                <a:cubicBezTo>
                  <a:pt x="2698750" y="177800"/>
                  <a:pt x="2711211" y="173441"/>
                  <a:pt x="2724150" y="171450"/>
                </a:cubicBezTo>
                <a:cubicBezTo>
                  <a:pt x="2752567" y="167078"/>
                  <a:pt x="2781300" y="165100"/>
                  <a:pt x="2809875" y="161925"/>
                </a:cubicBezTo>
                <a:lnTo>
                  <a:pt x="2867025" y="142875"/>
                </a:lnTo>
                <a:cubicBezTo>
                  <a:pt x="2876550" y="139700"/>
                  <a:pt x="2885661" y="134770"/>
                  <a:pt x="2895600" y="133350"/>
                </a:cubicBezTo>
                <a:cubicBezTo>
                  <a:pt x="2987615" y="120205"/>
                  <a:pt x="2939998" y="126610"/>
                  <a:pt x="3038475" y="114300"/>
                </a:cubicBezTo>
                <a:cubicBezTo>
                  <a:pt x="3048000" y="111125"/>
                  <a:pt x="3057396" y="107533"/>
                  <a:pt x="3067050" y="104775"/>
                </a:cubicBezTo>
                <a:cubicBezTo>
                  <a:pt x="3093804" y="97131"/>
                  <a:pt x="3125768" y="90635"/>
                  <a:pt x="3152775" y="85725"/>
                </a:cubicBezTo>
                <a:cubicBezTo>
                  <a:pt x="3171776" y="82270"/>
                  <a:pt x="3191072" y="80390"/>
                  <a:pt x="3209925" y="76200"/>
                </a:cubicBezTo>
                <a:cubicBezTo>
                  <a:pt x="3219726" y="74022"/>
                  <a:pt x="3228760" y="69110"/>
                  <a:pt x="3238500" y="66675"/>
                </a:cubicBezTo>
                <a:cubicBezTo>
                  <a:pt x="3275641" y="57390"/>
                  <a:pt x="3315166" y="53001"/>
                  <a:pt x="3352800" y="47625"/>
                </a:cubicBezTo>
                <a:cubicBezTo>
                  <a:pt x="3371850" y="41275"/>
                  <a:pt x="3393242" y="39714"/>
                  <a:pt x="3409950" y="28575"/>
                </a:cubicBezTo>
                <a:cubicBezTo>
                  <a:pt x="3444432" y="5587"/>
                  <a:pt x="3428286" y="14645"/>
                  <a:pt x="3457575" y="0"/>
                </a:cubicBezTo>
                <a:lnTo>
                  <a:pt x="3457575" y="0"/>
                </a:lnTo>
                <a:lnTo>
                  <a:pt x="3457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3" name="Ευθεία γραμμή σύνδεσης 12"/>
          <p:cNvCxnSpPr/>
          <p:nvPr/>
        </p:nvCxnSpPr>
        <p:spPr>
          <a:xfrm>
            <a:off x="3695700" y="4791075"/>
            <a:ext cx="0" cy="79816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1403648" y="4791075"/>
            <a:ext cx="2292052"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323528" y="5985284"/>
            <a:ext cx="3168352" cy="5400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Ημερομίσθιο υποχώρησης = </a:t>
            </a:r>
            <a:r>
              <a:rPr lang="en-US" b="1" dirty="0" smtClean="0">
                <a:latin typeface="Cambria" pitchFamily="18" charset="0"/>
              </a:rPr>
              <a:t>w-</a:t>
            </a:r>
            <a:endParaRPr lang="el-GR" b="1" dirty="0">
              <a:latin typeface="Cambria" pitchFamily="18" charset="0"/>
            </a:endParaRPr>
          </a:p>
        </p:txBody>
      </p:sp>
      <p:sp>
        <p:nvSpPr>
          <p:cNvPr id="19" name="Ορθογώνιο 18"/>
          <p:cNvSpPr/>
          <p:nvPr/>
        </p:nvSpPr>
        <p:spPr>
          <a:xfrm>
            <a:off x="6804248" y="1556792"/>
            <a:ext cx="2339752"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Καμπύλη Απόσπασης </a:t>
            </a:r>
            <a:r>
              <a:rPr lang="el-GR" dirty="0">
                <a:latin typeface="Cambria" pitchFamily="18" charset="0"/>
              </a:rPr>
              <a:t>Ε</a:t>
            </a:r>
            <a:r>
              <a:rPr lang="el-GR" dirty="0" smtClean="0">
                <a:latin typeface="Cambria" pitchFamily="18" charset="0"/>
              </a:rPr>
              <a:t>ργασίας</a:t>
            </a:r>
            <a:endParaRPr lang="el-GR" dirty="0">
              <a:latin typeface="Cambria" pitchFamily="18" charset="0"/>
            </a:endParaRPr>
          </a:p>
        </p:txBody>
      </p:sp>
      <p:sp>
        <p:nvSpPr>
          <p:cNvPr id="20" name="Ορθογώνιο 19"/>
          <p:cNvSpPr/>
          <p:nvPr/>
        </p:nvSpPr>
        <p:spPr>
          <a:xfrm>
            <a:off x="1691680" y="3861048"/>
            <a:ext cx="144016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e- f</a:t>
            </a:r>
            <a:endParaRPr lang="el-GR" dirty="0">
              <a:latin typeface="Cambria" pitchFamily="18" charset="0"/>
            </a:endParaRPr>
          </a:p>
        </p:txBody>
      </p:sp>
      <p:cxnSp>
        <p:nvCxnSpPr>
          <p:cNvPr id="22" name="Ευθύγραμμο βέλος σύνδεσης 21"/>
          <p:cNvCxnSpPr>
            <a:stCxn id="20" idx="2"/>
          </p:cNvCxnSpPr>
          <p:nvPr/>
        </p:nvCxnSpPr>
        <p:spPr>
          <a:xfrm flipH="1">
            <a:off x="1547664" y="4221088"/>
            <a:ext cx="86409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1" idx="17"/>
          </p:cNvCxnSpPr>
          <p:nvPr/>
        </p:nvCxnSpPr>
        <p:spPr>
          <a:xfrm flipV="1">
            <a:off x="1403648" y="3819525"/>
            <a:ext cx="2815927" cy="176971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1453208" y="1556792"/>
            <a:ext cx="5351040" cy="4013398"/>
          </a:xfrm>
          <a:prstGeom prst="line">
            <a:avLst/>
          </a:prstGeom>
          <a:ln>
            <a:prstDash val="lgDash"/>
          </a:ln>
        </p:spPr>
        <p:style>
          <a:lnRef idx="2">
            <a:schemeClr val="accent3"/>
          </a:lnRef>
          <a:fillRef idx="0">
            <a:schemeClr val="accent3"/>
          </a:fillRef>
          <a:effectRef idx="1">
            <a:schemeClr val="accent3"/>
          </a:effectRef>
          <a:fontRef idx="minor">
            <a:schemeClr val="tx1"/>
          </a:fontRef>
        </p:style>
      </p:cxnSp>
      <p:cxnSp>
        <p:nvCxnSpPr>
          <p:cNvPr id="31" name="Ευθεία γραμμή σύνδεσης 30"/>
          <p:cNvCxnSpPr>
            <a:stCxn id="11" idx="46"/>
          </p:cNvCxnSpPr>
          <p:nvPr/>
        </p:nvCxnSpPr>
        <p:spPr>
          <a:xfrm flipH="1">
            <a:off x="5364088" y="2657475"/>
            <a:ext cx="36587" cy="293176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a:endCxn id="11" idx="46"/>
          </p:cNvCxnSpPr>
          <p:nvPr/>
        </p:nvCxnSpPr>
        <p:spPr>
          <a:xfrm flipV="1">
            <a:off x="1453208" y="2657475"/>
            <a:ext cx="3947467" cy="5144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60737" y="5675312"/>
            <a:ext cx="942206" cy="324036"/>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4219576" y="3861048"/>
            <a:ext cx="305556" cy="1800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l-GR" dirty="0" smtClean="0"/>
              <a:t>Α</a:t>
            </a:r>
            <a:endParaRPr lang="el-GR" dirty="0"/>
          </a:p>
        </p:txBody>
      </p:sp>
      <p:sp>
        <p:nvSpPr>
          <p:cNvPr id="8" name="Ορθογώνιο 7"/>
          <p:cNvSpPr/>
          <p:nvPr/>
        </p:nvSpPr>
        <p:spPr>
          <a:xfrm>
            <a:off x="5424487" y="2657474"/>
            <a:ext cx="443656" cy="411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5" name="Ορθογώνιο 14"/>
          <p:cNvSpPr/>
          <p:nvPr/>
        </p:nvSpPr>
        <p:spPr>
          <a:xfrm>
            <a:off x="6012160" y="2492896"/>
            <a:ext cx="2952328" cy="30243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l-GR" dirty="0" smtClean="0">
                <a:latin typeface="Cambria" pitchFamily="18" charset="0"/>
              </a:rPr>
              <a:t>Η ΚΑΕ γίνεται όλο και πιο οριζόντια, η κλίση της, Δ</a:t>
            </a:r>
            <a:r>
              <a:rPr lang="en-US" dirty="0" smtClean="0">
                <a:latin typeface="Cambria" pitchFamily="18" charset="0"/>
              </a:rPr>
              <a:t>z/</a:t>
            </a:r>
            <a:r>
              <a:rPr lang="el-GR" dirty="0" smtClean="0">
                <a:latin typeface="Cambria" pitchFamily="18" charset="0"/>
              </a:rPr>
              <a:t>Δ</a:t>
            </a:r>
            <a:r>
              <a:rPr lang="en-US" dirty="0" smtClean="0">
                <a:latin typeface="Cambria" pitchFamily="18" charset="0"/>
              </a:rPr>
              <a:t>w</a:t>
            </a:r>
            <a:r>
              <a:rPr lang="el-GR" dirty="0" smtClean="0">
                <a:latin typeface="Cambria" pitchFamily="18" charset="0"/>
              </a:rPr>
              <a:t> μειώνεται, ενώ ο λόγος </a:t>
            </a:r>
            <a:r>
              <a:rPr lang="en-US" dirty="0" smtClean="0">
                <a:latin typeface="Cambria" pitchFamily="18" charset="0"/>
              </a:rPr>
              <a:t>z/w</a:t>
            </a:r>
            <a:r>
              <a:rPr lang="el-GR" dirty="0" smtClean="0">
                <a:latin typeface="Cambria" pitchFamily="18" charset="0"/>
              </a:rPr>
              <a:t> = 1/</a:t>
            </a:r>
            <a:r>
              <a:rPr lang="en-US" dirty="0" err="1" smtClean="0">
                <a:latin typeface="Cambria" pitchFamily="18" charset="0"/>
              </a:rPr>
              <a:t>ulc</a:t>
            </a:r>
            <a:r>
              <a:rPr lang="el-GR" dirty="0" smtClean="0">
                <a:latin typeface="Cambria" pitchFamily="18" charset="0"/>
              </a:rPr>
              <a:t> αυξάνεται από την αρχή της ΚΑΕ μέχρι το σημείο Β </a:t>
            </a:r>
            <a:r>
              <a:rPr lang="en-US" dirty="0" smtClean="0">
                <a:latin typeface="Cambria" pitchFamily="18" charset="0"/>
              </a:rPr>
              <a:t>(</a:t>
            </a:r>
            <a:r>
              <a:rPr lang="el-GR" dirty="0" smtClean="0">
                <a:latin typeface="Cambria" pitchFamily="18" charset="0"/>
              </a:rPr>
              <a:t>με </a:t>
            </a:r>
            <a:r>
              <a:rPr lang="en-US" dirty="0" smtClean="0">
                <a:latin typeface="Cambria" pitchFamily="18" charset="0"/>
              </a:rPr>
              <a:t>w* </a:t>
            </a:r>
            <a:r>
              <a:rPr lang="el-GR" dirty="0" smtClean="0">
                <a:latin typeface="Cambria" pitchFamily="18" charset="0"/>
              </a:rPr>
              <a:t>και </a:t>
            </a:r>
            <a:r>
              <a:rPr lang="en-US" dirty="0" smtClean="0">
                <a:latin typeface="Cambria" pitchFamily="18" charset="0"/>
              </a:rPr>
              <a:t>e*) </a:t>
            </a:r>
            <a:r>
              <a:rPr lang="el-GR" dirty="0" smtClean="0">
                <a:latin typeface="Cambria" pitchFamily="18" charset="0"/>
              </a:rPr>
              <a:t>όπου μεγιστοποιείται, δηλαδή ελαχιστοποιείται το </a:t>
            </a:r>
            <a:r>
              <a:rPr lang="en-US" dirty="0" err="1" smtClean="0">
                <a:latin typeface="Cambria" pitchFamily="18" charset="0"/>
              </a:rPr>
              <a:t>ulc</a:t>
            </a:r>
            <a:r>
              <a:rPr lang="en-US" dirty="0" smtClean="0">
                <a:latin typeface="Cambria" pitchFamily="18" charset="0"/>
              </a:rPr>
              <a:t> </a:t>
            </a:r>
            <a:r>
              <a:rPr lang="el-GR" dirty="0" smtClean="0">
                <a:latin typeface="Cambria" pitchFamily="18" charset="0"/>
              </a:rPr>
              <a:t>και μεγιστοποιείται το ποσοστό κέρδους, </a:t>
            </a:r>
            <a:r>
              <a:rPr lang="en-US" dirty="0" smtClean="0">
                <a:latin typeface="Cambria" pitchFamily="18" charset="0"/>
              </a:rPr>
              <a:t>r.</a:t>
            </a:r>
            <a:endParaRPr lang="el-GR" dirty="0">
              <a:latin typeface="Cambria" pitchFamily="18" charset="0"/>
            </a:endParaRPr>
          </a:p>
        </p:txBody>
      </p:sp>
      <p:sp>
        <p:nvSpPr>
          <p:cNvPr id="17" name="Ορθογώνιο 16"/>
          <p:cNvSpPr/>
          <p:nvPr/>
        </p:nvSpPr>
        <p:spPr>
          <a:xfrm>
            <a:off x="4932040" y="5999348"/>
            <a:ext cx="1080120" cy="52599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t>
            </a:r>
            <a:r>
              <a:rPr lang="el-GR" dirty="0" smtClean="0"/>
              <a:t>&gt;</a:t>
            </a:r>
            <a:r>
              <a:rPr lang="en-US" dirty="0" smtClean="0"/>
              <a:t>w-</a:t>
            </a:r>
            <a:endParaRPr lang="el-GR" dirty="0"/>
          </a:p>
        </p:txBody>
      </p:sp>
      <p:sp>
        <p:nvSpPr>
          <p:cNvPr id="21" name="Ορθογώνιο 20"/>
          <p:cNvSpPr/>
          <p:nvPr/>
        </p:nvSpPr>
        <p:spPr>
          <a:xfrm>
            <a:off x="179512" y="2348880"/>
            <a:ext cx="576064" cy="576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e*f</a:t>
            </a:r>
            <a:endParaRPr lang="el-GR" dirty="0"/>
          </a:p>
        </p:txBody>
      </p:sp>
      <p:cxnSp>
        <p:nvCxnSpPr>
          <p:cNvPr id="27" name="Ευθεία γραμμή σύνδεσης 26"/>
          <p:cNvCxnSpPr/>
          <p:nvPr/>
        </p:nvCxnSpPr>
        <p:spPr>
          <a:xfrm flipH="1">
            <a:off x="4219575" y="3822005"/>
            <a:ext cx="1" cy="1771427"/>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453208" y="3822005"/>
            <a:ext cx="2766368" cy="39043"/>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3923928" y="5675312"/>
            <a:ext cx="720080" cy="3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$6</a:t>
            </a:r>
            <a:endParaRPr lang="el-GR" dirty="0">
              <a:latin typeface="Cambria" pitchFamily="18" charset="0"/>
            </a:endParaRPr>
          </a:p>
        </p:txBody>
      </p:sp>
      <p:sp>
        <p:nvSpPr>
          <p:cNvPr id="33" name="Ορθογώνιο 32"/>
          <p:cNvSpPr/>
          <p:nvPr/>
        </p:nvSpPr>
        <p:spPr>
          <a:xfrm>
            <a:off x="539552" y="3717032"/>
            <a:ext cx="79208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30kg</a:t>
            </a:r>
            <a:endParaRPr lang="el-GR" dirty="0">
              <a:latin typeface="Cambria" pitchFamily="18" charset="0"/>
            </a:endParaRPr>
          </a:p>
        </p:txBody>
      </p:sp>
    </p:spTree>
    <p:extLst>
      <p:ext uri="{BB962C8B-B14F-4D97-AF65-F5344CB8AC3E}">
        <p14:creationId xmlns:p14="http://schemas.microsoft.com/office/powerpoint/2010/main" val="85930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n-US" sz="3600" b="1" dirty="0" smtClean="0">
                <a:solidFill>
                  <a:srgbClr val="FF0000"/>
                </a:solidFill>
                <a:latin typeface="Cambria" pitchFamily="18" charset="0"/>
              </a:rPr>
              <a:t>z/w </a:t>
            </a:r>
            <a:r>
              <a:rPr lang="el-GR" sz="3600" b="1" dirty="0" smtClean="0">
                <a:solidFill>
                  <a:srgbClr val="FF0000"/>
                </a:solidFill>
                <a:latin typeface="Cambria" pitchFamily="18" charset="0"/>
              </a:rPr>
              <a:t>και </a:t>
            </a:r>
            <a:r>
              <a:rPr lang="en-US" sz="3600" b="1" dirty="0" err="1" smtClean="0">
                <a:solidFill>
                  <a:srgbClr val="FF0000"/>
                </a:solidFill>
                <a:latin typeface="Cambria" pitchFamily="18" charset="0"/>
              </a:rPr>
              <a:t>ulc</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84976"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smtClean="0"/>
              <a:t>            0</a:t>
            </a:r>
            <a:endParaRPr lang="el-GR" dirty="0"/>
          </a:p>
          <a:p>
            <a:pPr marL="0" indent="0">
              <a:buNone/>
            </a:pPr>
            <a:endParaRPr lang="el-GR" dirty="0"/>
          </a:p>
        </p:txBody>
      </p:sp>
      <p:cxnSp>
        <p:nvCxnSpPr>
          <p:cNvPr id="5" name="Ευθεία γραμμή σύνδεσης 4"/>
          <p:cNvCxnSpPr/>
          <p:nvPr/>
        </p:nvCxnSpPr>
        <p:spPr>
          <a:xfrm flipH="1">
            <a:off x="1763688" y="1393701"/>
            <a:ext cx="72008" cy="3888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737792" y="5283596"/>
            <a:ext cx="5472608" cy="38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6181" y="3610694"/>
            <a:ext cx="3604381" cy="170070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799692" y="1592796"/>
            <a:ext cx="4727188" cy="3673077"/>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1043608" y="1393701"/>
            <a:ext cx="756084" cy="3071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itchFamily="18" charset="0"/>
              </a:rPr>
              <a:t>e</a:t>
            </a:r>
            <a:r>
              <a:rPr lang="en-US" sz="2000" dirty="0" err="1" smtClean="0">
                <a:latin typeface="Cambria" pitchFamily="18" charset="0"/>
              </a:rPr>
              <a:t>f</a:t>
            </a:r>
            <a:r>
              <a:rPr lang="en-US" sz="2000" dirty="0" smtClean="0">
                <a:latin typeface="Cambria" pitchFamily="18" charset="0"/>
              </a:rPr>
              <a:t>=z</a:t>
            </a:r>
            <a:endParaRPr lang="el-GR" sz="2000" dirty="0">
              <a:latin typeface="Cambria" pitchFamily="18" charset="0"/>
            </a:endParaRPr>
          </a:p>
        </p:txBody>
      </p:sp>
      <p:sp>
        <p:nvSpPr>
          <p:cNvPr id="17" name="Ορθογώνιο 16"/>
          <p:cNvSpPr/>
          <p:nvPr/>
        </p:nvSpPr>
        <p:spPr>
          <a:xfrm>
            <a:off x="7236296" y="5445224"/>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t>
            </a:r>
            <a:endParaRPr lang="el-GR" sz="2000" dirty="0">
              <a:latin typeface="Cambria" pitchFamily="18" charset="0"/>
            </a:endParaRPr>
          </a:p>
        </p:txBody>
      </p:sp>
      <p:sp>
        <p:nvSpPr>
          <p:cNvPr id="4" name="Ορθογώνιο 3"/>
          <p:cNvSpPr/>
          <p:nvPr/>
        </p:nvSpPr>
        <p:spPr>
          <a:xfrm>
            <a:off x="6588224" y="1052736"/>
            <a:ext cx="2304256" cy="16561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1 = </a:t>
            </a:r>
            <a:r>
              <a:rPr lang="en-US" dirty="0" smtClean="0">
                <a:latin typeface="Cambria" pitchFamily="18" charset="0"/>
              </a:rPr>
              <a:t>z/w = </a:t>
            </a:r>
            <a:r>
              <a:rPr lang="en-US" dirty="0" err="1" smtClean="0">
                <a:latin typeface="Cambria" pitchFamily="18" charset="0"/>
              </a:rPr>
              <a:t>ef</a:t>
            </a:r>
            <a:r>
              <a:rPr lang="en-US" dirty="0" smtClean="0">
                <a:latin typeface="Cambria" pitchFamily="18" charset="0"/>
              </a:rPr>
              <a:t>/w</a:t>
            </a:r>
          </a:p>
          <a:p>
            <a:pPr algn="ctr"/>
            <a:r>
              <a:rPr lang="el-GR" dirty="0" smtClean="0">
                <a:latin typeface="Cambria" pitchFamily="18" charset="0"/>
              </a:rPr>
              <a:t>Το προϊόν ανά δολάριο του ωρομισθίου είναι μεγαλύτερο</a:t>
            </a:r>
            <a:r>
              <a:rPr lang="en-US" dirty="0" smtClean="0">
                <a:latin typeface="Cambria" pitchFamily="18" charset="0"/>
              </a:rPr>
              <a:t> </a:t>
            </a:r>
            <a:r>
              <a:rPr lang="el-GR" dirty="0" smtClean="0">
                <a:latin typeface="Cambria" pitchFamily="18" charset="0"/>
              </a:rPr>
              <a:t>και το </a:t>
            </a:r>
            <a:r>
              <a:rPr lang="en-US" dirty="0" err="1" smtClean="0">
                <a:latin typeface="Cambria" pitchFamily="18" charset="0"/>
              </a:rPr>
              <a:t>ulc</a:t>
            </a:r>
            <a:r>
              <a:rPr lang="el-GR" dirty="0" smtClean="0">
                <a:latin typeface="Cambria" pitchFamily="18" charset="0"/>
              </a:rPr>
              <a:t> μικρότερο</a:t>
            </a:r>
            <a:endParaRPr lang="el-GR" dirty="0">
              <a:latin typeface="Cambria" pitchFamily="18" charset="0"/>
            </a:endParaRPr>
          </a:p>
        </p:txBody>
      </p:sp>
      <p:sp>
        <p:nvSpPr>
          <p:cNvPr id="7" name="Ορθογώνιο 6"/>
          <p:cNvSpPr/>
          <p:nvPr/>
        </p:nvSpPr>
        <p:spPr>
          <a:xfrm>
            <a:off x="5652120" y="3501008"/>
            <a:ext cx="2736304" cy="10801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Κλίση 2 </a:t>
            </a:r>
            <a:r>
              <a:rPr lang="el-GR" dirty="0">
                <a:latin typeface="Cambria" pitchFamily="18" charset="0"/>
              </a:rPr>
              <a:t>= </a:t>
            </a:r>
            <a:r>
              <a:rPr lang="en-US" dirty="0">
                <a:latin typeface="Cambria" pitchFamily="18" charset="0"/>
              </a:rPr>
              <a:t>z/w = </a:t>
            </a:r>
            <a:r>
              <a:rPr lang="en-US" dirty="0" err="1">
                <a:latin typeface="Cambria" pitchFamily="18" charset="0"/>
              </a:rPr>
              <a:t>ef</a:t>
            </a:r>
            <a:r>
              <a:rPr lang="en-US" dirty="0">
                <a:latin typeface="Cambria" pitchFamily="18" charset="0"/>
              </a:rPr>
              <a:t>/w</a:t>
            </a:r>
          </a:p>
          <a:p>
            <a:pPr algn="ctr"/>
            <a:r>
              <a:rPr lang="el-GR" dirty="0">
                <a:latin typeface="Cambria" pitchFamily="18" charset="0"/>
              </a:rPr>
              <a:t>Το προϊόν ανά δολάριο του ωρομισθίου είναι </a:t>
            </a:r>
            <a:r>
              <a:rPr lang="el-GR" dirty="0" smtClean="0">
                <a:latin typeface="Cambria" pitchFamily="18" charset="0"/>
              </a:rPr>
              <a:t>μικρότερο</a:t>
            </a:r>
            <a:endParaRPr lang="el-GR" dirty="0">
              <a:latin typeface="Cambria" pitchFamily="18" charset="0"/>
            </a:endParaRPr>
          </a:p>
        </p:txBody>
      </p:sp>
    </p:spTree>
    <p:extLst>
      <p:ext uri="{BB962C8B-B14F-4D97-AF65-F5344CB8AC3E}">
        <p14:creationId xmlns:p14="http://schemas.microsoft.com/office/powerpoint/2010/main" val="241398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76064"/>
          </a:xfrm>
        </p:spPr>
        <p:txBody>
          <a:bodyPr>
            <a:noAutofit/>
          </a:bodyPr>
          <a:lstStyle/>
          <a:p>
            <a:r>
              <a:rPr lang="el-GR" sz="2000" b="1" dirty="0" smtClean="0">
                <a:solidFill>
                  <a:srgbClr val="FF0000"/>
                </a:solidFill>
                <a:latin typeface="Cambria" pitchFamily="18" charset="0"/>
              </a:rPr>
              <a:t>Η καμπύλη απόσπασης εργασίας και η μεγιστοποίηση των κερδών</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712968" cy="5688632"/>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p>
          <a:p>
            <a:pPr marL="0" indent="0">
              <a:buNone/>
            </a:pPr>
            <a:endParaRPr lang="el-GR" dirty="0"/>
          </a:p>
        </p:txBody>
      </p:sp>
      <p:cxnSp>
        <p:nvCxnSpPr>
          <p:cNvPr id="5" name="Ευθεία γραμμή σύνδεσης 4"/>
          <p:cNvCxnSpPr/>
          <p:nvPr/>
        </p:nvCxnSpPr>
        <p:spPr>
          <a:xfrm flipH="1">
            <a:off x="1403648" y="1268760"/>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403648" y="5835327"/>
            <a:ext cx="6912768" cy="1122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683568" y="1268760"/>
            <a:ext cx="72008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a:t>
            </a:r>
            <a:r>
              <a:rPr lang="en-US" dirty="0" err="1" smtClean="0">
                <a:latin typeface="Cambria" pitchFamily="18" charset="0"/>
              </a:rPr>
              <a:t>ef</a:t>
            </a:r>
            <a:endParaRPr lang="el-GR" dirty="0">
              <a:latin typeface="Cambria" pitchFamily="18" charset="0"/>
            </a:endParaRPr>
          </a:p>
        </p:txBody>
      </p:sp>
      <p:sp>
        <p:nvSpPr>
          <p:cNvPr id="10" name="Ορθογώνιο 9"/>
          <p:cNvSpPr/>
          <p:nvPr/>
        </p:nvSpPr>
        <p:spPr>
          <a:xfrm>
            <a:off x="7956376" y="594928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1" name="Ελεύθερη σχεδίαση 10"/>
          <p:cNvSpPr/>
          <p:nvPr/>
        </p:nvSpPr>
        <p:spPr>
          <a:xfrm>
            <a:off x="4743450" y="1700808"/>
            <a:ext cx="3572966" cy="3600399"/>
          </a:xfrm>
          <a:custGeom>
            <a:avLst/>
            <a:gdLst>
              <a:gd name="connsiteX0" fmla="*/ 0 w 3571875"/>
              <a:gd name="connsiteY0" fmla="*/ 3468313 h 3468313"/>
              <a:gd name="connsiteX1" fmla="*/ 0 w 3571875"/>
              <a:gd name="connsiteY1" fmla="*/ 3468313 h 3468313"/>
              <a:gd name="connsiteX2" fmla="*/ 38100 w 3571875"/>
              <a:gd name="connsiteY2" fmla="*/ 3373063 h 3468313"/>
              <a:gd name="connsiteX3" fmla="*/ 57150 w 3571875"/>
              <a:gd name="connsiteY3" fmla="*/ 3277813 h 3468313"/>
              <a:gd name="connsiteX4" fmla="*/ 76200 w 3571875"/>
              <a:gd name="connsiteY4" fmla="*/ 3239713 h 3468313"/>
              <a:gd name="connsiteX5" fmla="*/ 95250 w 3571875"/>
              <a:gd name="connsiteY5" fmla="*/ 3182563 h 3468313"/>
              <a:gd name="connsiteX6" fmla="*/ 104775 w 3571875"/>
              <a:gd name="connsiteY6" fmla="*/ 3153988 h 3468313"/>
              <a:gd name="connsiteX7" fmla="*/ 123825 w 3571875"/>
              <a:gd name="connsiteY7" fmla="*/ 3115888 h 3468313"/>
              <a:gd name="connsiteX8" fmla="*/ 161925 w 3571875"/>
              <a:gd name="connsiteY8" fmla="*/ 3020638 h 3468313"/>
              <a:gd name="connsiteX9" fmla="*/ 171450 w 3571875"/>
              <a:gd name="connsiteY9" fmla="*/ 2992063 h 3468313"/>
              <a:gd name="connsiteX10" fmla="*/ 190500 w 3571875"/>
              <a:gd name="connsiteY10" fmla="*/ 2963488 h 3468313"/>
              <a:gd name="connsiteX11" fmla="*/ 200025 w 3571875"/>
              <a:gd name="connsiteY11" fmla="*/ 2934913 h 3468313"/>
              <a:gd name="connsiteX12" fmla="*/ 228600 w 3571875"/>
              <a:gd name="connsiteY12" fmla="*/ 2915863 h 3468313"/>
              <a:gd name="connsiteX13" fmla="*/ 247650 w 3571875"/>
              <a:gd name="connsiteY13" fmla="*/ 2877763 h 3468313"/>
              <a:gd name="connsiteX14" fmla="*/ 285750 w 3571875"/>
              <a:gd name="connsiteY14" fmla="*/ 2820613 h 3468313"/>
              <a:gd name="connsiteX15" fmla="*/ 295275 w 3571875"/>
              <a:gd name="connsiteY15" fmla="*/ 2772988 h 3468313"/>
              <a:gd name="connsiteX16" fmla="*/ 342900 w 3571875"/>
              <a:gd name="connsiteY16" fmla="*/ 2696788 h 3468313"/>
              <a:gd name="connsiteX17" fmla="*/ 352425 w 3571875"/>
              <a:gd name="connsiteY17" fmla="*/ 2668213 h 3468313"/>
              <a:gd name="connsiteX18" fmla="*/ 400050 w 3571875"/>
              <a:gd name="connsiteY18" fmla="*/ 2572963 h 3468313"/>
              <a:gd name="connsiteX19" fmla="*/ 428625 w 3571875"/>
              <a:gd name="connsiteY19" fmla="*/ 2496763 h 3468313"/>
              <a:gd name="connsiteX20" fmla="*/ 466725 w 3571875"/>
              <a:gd name="connsiteY20" fmla="*/ 2439613 h 3468313"/>
              <a:gd name="connsiteX21" fmla="*/ 485775 w 3571875"/>
              <a:gd name="connsiteY21" fmla="*/ 2401513 h 3468313"/>
              <a:gd name="connsiteX22" fmla="*/ 523875 w 3571875"/>
              <a:gd name="connsiteY22" fmla="*/ 2315788 h 3468313"/>
              <a:gd name="connsiteX23" fmla="*/ 533400 w 3571875"/>
              <a:gd name="connsiteY23" fmla="*/ 2287213 h 3468313"/>
              <a:gd name="connsiteX24" fmla="*/ 552450 w 3571875"/>
              <a:gd name="connsiteY24" fmla="*/ 2258638 h 3468313"/>
              <a:gd name="connsiteX25" fmla="*/ 581025 w 3571875"/>
              <a:gd name="connsiteY25" fmla="*/ 2182438 h 3468313"/>
              <a:gd name="connsiteX26" fmla="*/ 590550 w 3571875"/>
              <a:gd name="connsiteY26" fmla="*/ 2144338 h 3468313"/>
              <a:gd name="connsiteX27" fmla="*/ 619125 w 3571875"/>
              <a:gd name="connsiteY27" fmla="*/ 2077663 h 3468313"/>
              <a:gd name="connsiteX28" fmla="*/ 638175 w 3571875"/>
              <a:gd name="connsiteY28" fmla="*/ 2001463 h 3468313"/>
              <a:gd name="connsiteX29" fmla="*/ 676275 w 3571875"/>
              <a:gd name="connsiteY29" fmla="*/ 1925263 h 3468313"/>
              <a:gd name="connsiteX30" fmla="*/ 695325 w 3571875"/>
              <a:gd name="connsiteY30" fmla="*/ 1887163 h 3468313"/>
              <a:gd name="connsiteX31" fmla="*/ 704850 w 3571875"/>
              <a:gd name="connsiteY31" fmla="*/ 1858588 h 3468313"/>
              <a:gd name="connsiteX32" fmla="*/ 742950 w 3571875"/>
              <a:gd name="connsiteY32" fmla="*/ 1810963 h 3468313"/>
              <a:gd name="connsiteX33" fmla="*/ 781050 w 3571875"/>
              <a:gd name="connsiteY33" fmla="*/ 1753813 h 3468313"/>
              <a:gd name="connsiteX34" fmla="*/ 800100 w 3571875"/>
              <a:gd name="connsiteY34" fmla="*/ 1715713 h 3468313"/>
              <a:gd name="connsiteX35" fmla="*/ 828675 w 3571875"/>
              <a:gd name="connsiteY35" fmla="*/ 1687138 h 3468313"/>
              <a:gd name="connsiteX36" fmla="*/ 885825 w 3571875"/>
              <a:gd name="connsiteY36" fmla="*/ 1610938 h 3468313"/>
              <a:gd name="connsiteX37" fmla="*/ 990600 w 3571875"/>
              <a:gd name="connsiteY37" fmla="*/ 1515688 h 3468313"/>
              <a:gd name="connsiteX38" fmla="*/ 1038225 w 3571875"/>
              <a:gd name="connsiteY38" fmla="*/ 1458538 h 3468313"/>
              <a:gd name="connsiteX39" fmla="*/ 1047750 w 3571875"/>
              <a:gd name="connsiteY39" fmla="*/ 1429963 h 3468313"/>
              <a:gd name="connsiteX40" fmla="*/ 1104900 w 3571875"/>
              <a:gd name="connsiteY40" fmla="*/ 1382338 h 3468313"/>
              <a:gd name="connsiteX41" fmla="*/ 1152525 w 3571875"/>
              <a:gd name="connsiteY41" fmla="*/ 1334713 h 3468313"/>
              <a:gd name="connsiteX42" fmla="*/ 1171575 w 3571875"/>
              <a:gd name="connsiteY42" fmla="*/ 1306138 h 3468313"/>
              <a:gd name="connsiteX43" fmla="*/ 1200150 w 3571875"/>
              <a:gd name="connsiteY43" fmla="*/ 1287088 h 3468313"/>
              <a:gd name="connsiteX44" fmla="*/ 1257300 w 3571875"/>
              <a:gd name="connsiteY44" fmla="*/ 1229938 h 3468313"/>
              <a:gd name="connsiteX45" fmla="*/ 1285875 w 3571875"/>
              <a:gd name="connsiteY45" fmla="*/ 1201363 h 3468313"/>
              <a:gd name="connsiteX46" fmla="*/ 1343025 w 3571875"/>
              <a:gd name="connsiteY46" fmla="*/ 1144213 h 3468313"/>
              <a:gd name="connsiteX47" fmla="*/ 1371600 w 3571875"/>
              <a:gd name="connsiteY47" fmla="*/ 1115638 h 3468313"/>
              <a:gd name="connsiteX48" fmla="*/ 1457325 w 3571875"/>
              <a:gd name="connsiteY48" fmla="*/ 1020388 h 3468313"/>
              <a:gd name="connsiteX49" fmla="*/ 1485900 w 3571875"/>
              <a:gd name="connsiteY49" fmla="*/ 1001338 h 3468313"/>
              <a:gd name="connsiteX50" fmla="*/ 1543050 w 3571875"/>
              <a:gd name="connsiteY50" fmla="*/ 944188 h 3468313"/>
              <a:gd name="connsiteX51" fmla="*/ 1609725 w 3571875"/>
              <a:gd name="connsiteY51" fmla="*/ 887038 h 3468313"/>
              <a:gd name="connsiteX52" fmla="*/ 1704975 w 3571875"/>
              <a:gd name="connsiteY52" fmla="*/ 810838 h 3468313"/>
              <a:gd name="connsiteX53" fmla="*/ 1733550 w 3571875"/>
              <a:gd name="connsiteY53" fmla="*/ 791788 h 3468313"/>
              <a:gd name="connsiteX54" fmla="*/ 1762125 w 3571875"/>
              <a:gd name="connsiteY54" fmla="*/ 763213 h 3468313"/>
              <a:gd name="connsiteX55" fmla="*/ 1800225 w 3571875"/>
              <a:gd name="connsiteY55" fmla="*/ 734638 h 3468313"/>
              <a:gd name="connsiteX56" fmla="*/ 1828800 w 3571875"/>
              <a:gd name="connsiteY56" fmla="*/ 696538 h 3468313"/>
              <a:gd name="connsiteX57" fmla="*/ 1857375 w 3571875"/>
              <a:gd name="connsiteY57" fmla="*/ 687013 h 3468313"/>
              <a:gd name="connsiteX58" fmla="*/ 1885950 w 3571875"/>
              <a:gd name="connsiteY58" fmla="*/ 667963 h 3468313"/>
              <a:gd name="connsiteX59" fmla="*/ 1914525 w 3571875"/>
              <a:gd name="connsiteY59" fmla="*/ 658438 h 3468313"/>
              <a:gd name="connsiteX60" fmla="*/ 1943100 w 3571875"/>
              <a:gd name="connsiteY60" fmla="*/ 639388 h 3468313"/>
              <a:gd name="connsiteX61" fmla="*/ 1971675 w 3571875"/>
              <a:gd name="connsiteY61" fmla="*/ 629863 h 3468313"/>
              <a:gd name="connsiteX62" fmla="*/ 2000250 w 3571875"/>
              <a:gd name="connsiteY62" fmla="*/ 610813 h 3468313"/>
              <a:gd name="connsiteX63" fmla="*/ 2038350 w 3571875"/>
              <a:gd name="connsiteY63" fmla="*/ 591763 h 3468313"/>
              <a:gd name="connsiteX64" fmla="*/ 2095500 w 3571875"/>
              <a:gd name="connsiteY64" fmla="*/ 553663 h 3468313"/>
              <a:gd name="connsiteX65" fmla="*/ 2143125 w 3571875"/>
              <a:gd name="connsiteY65" fmla="*/ 534613 h 3468313"/>
              <a:gd name="connsiteX66" fmla="*/ 2171700 w 3571875"/>
              <a:gd name="connsiteY66" fmla="*/ 525088 h 3468313"/>
              <a:gd name="connsiteX67" fmla="*/ 2200275 w 3571875"/>
              <a:gd name="connsiteY67" fmla="*/ 506038 h 3468313"/>
              <a:gd name="connsiteX68" fmla="*/ 2247900 w 3571875"/>
              <a:gd name="connsiteY68" fmla="*/ 486988 h 3468313"/>
              <a:gd name="connsiteX69" fmla="*/ 2333625 w 3571875"/>
              <a:gd name="connsiteY69" fmla="*/ 439363 h 3468313"/>
              <a:gd name="connsiteX70" fmla="*/ 2381250 w 3571875"/>
              <a:gd name="connsiteY70" fmla="*/ 410788 h 3468313"/>
              <a:gd name="connsiteX71" fmla="*/ 2457450 w 3571875"/>
              <a:gd name="connsiteY71" fmla="*/ 353638 h 3468313"/>
              <a:gd name="connsiteX72" fmla="*/ 2514600 w 3571875"/>
              <a:gd name="connsiteY72" fmla="*/ 315538 h 3468313"/>
              <a:gd name="connsiteX73" fmla="*/ 2571750 w 3571875"/>
              <a:gd name="connsiteY73" fmla="*/ 277438 h 3468313"/>
              <a:gd name="connsiteX74" fmla="*/ 2600325 w 3571875"/>
              <a:gd name="connsiteY74" fmla="*/ 248863 h 3468313"/>
              <a:gd name="connsiteX75" fmla="*/ 2628900 w 3571875"/>
              <a:gd name="connsiteY75" fmla="*/ 239338 h 3468313"/>
              <a:gd name="connsiteX76" fmla="*/ 2667000 w 3571875"/>
              <a:gd name="connsiteY76" fmla="*/ 220288 h 3468313"/>
              <a:gd name="connsiteX77" fmla="*/ 2714625 w 3571875"/>
              <a:gd name="connsiteY77" fmla="*/ 210763 h 3468313"/>
              <a:gd name="connsiteX78" fmla="*/ 2743200 w 3571875"/>
              <a:gd name="connsiteY78" fmla="*/ 201238 h 3468313"/>
              <a:gd name="connsiteX79" fmla="*/ 2895600 w 3571875"/>
              <a:gd name="connsiteY79" fmla="*/ 182188 h 3468313"/>
              <a:gd name="connsiteX80" fmla="*/ 2943225 w 3571875"/>
              <a:gd name="connsiteY80" fmla="*/ 172663 h 3468313"/>
              <a:gd name="connsiteX81" fmla="*/ 3048000 w 3571875"/>
              <a:gd name="connsiteY81" fmla="*/ 153613 h 3468313"/>
              <a:gd name="connsiteX82" fmla="*/ 3086100 w 3571875"/>
              <a:gd name="connsiteY82" fmla="*/ 144088 h 3468313"/>
              <a:gd name="connsiteX83" fmla="*/ 3171825 w 3571875"/>
              <a:gd name="connsiteY83" fmla="*/ 125038 h 3468313"/>
              <a:gd name="connsiteX84" fmla="*/ 3267075 w 3571875"/>
              <a:gd name="connsiteY84" fmla="*/ 86938 h 3468313"/>
              <a:gd name="connsiteX85" fmla="*/ 3314700 w 3571875"/>
              <a:gd name="connsiteY85" fmla="*/ 67888 h 3468313"/>
              <a:gd name="connsiteX86" fmla="*/ 3343275 w 3571875"/>
              <a:gd name="connsiteY86" fmla="*/ 58363 h 3468313"/>
              <a:gd name="connsiteX87" fmla="*/ 3371850 w 3571875"/>
              <a:gd name="connsiteY87" fmla="*/ 39313 h 3468313"/>
              <a:gd name="connsiteX88" fmla="*/ 3400425 w 3571875"/>
              <a:gd name="connsiteY88" fmla="*/ 29788 h 3468313"/>
              <a:gd name="connsiteX89" fmla="*/ 3429000 w 3571875"/>
              <a:gd name="connsiteY89" fmla="*/ 10738 h 3468313"/>
              <a:gd name="connsiteX90" fmla="*/ 3571875 w 3571875"/>
              <a:gd name="connsiteY90" fmla="*/ 1213 h 3468313"/>
              <a:gd name="connsiteX91" fmla="*/ 3571875 w 3571875"/>
              <a:gd name="connsiteY91" fmla="*/ 1213 h 346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571875" h="3468313">
                <a:moveTo>
                  <a:pt x="0" y="3468313"/>
                </a:moveTo>
                <a:lnTo>
                  <a:pt x="0" y="3468313"/>
                </a:lnTo>
                <a:cubicBezTo>
                  <a:pt x="12700" y="3436563"/>
                  <a:pt x="27900" y="3405702"/>
                  <a:pt x="38100" y="3373063"/>
                </a:cubicBezTo>
                <a:cubicBezTo>
                  <a:pt x="58676" y="3307220"/>
                  <a:pt x="36909" y="3331789"/>
                  <a:pt x="57150" y="3277813"/>
                </a:cubicBezTo>
                <a:cubicBezTo>
                  <a:pt x="62136" y="3264518"/>
                  <a:pt x="70927" y="3252896"/>
                  <a:pt x="76200" y="3239713"/>
                </a:cubicBezTo>
                <a:cubicBezTo>
                  <a:pt x="83658" y="3221069"/>
                  <a:pt x="88900" y="3201613"/>
                  <a:pt x="95250" y="3182563"/>
                </a:cubicBezTo>
                <a:cubicBezTo>
                  <a:pt x="98425" y="3173038"/>
                  <a:pt x="100285" y="3162968"/>
                  <a:pt x="104775" y="3153988"/>
                </a:cubicBezTo>
                <a:cubicBezTo>
                  <a:pt x="111125" y="3141288"/>
                  <a:pt x="118232" y="3128939"/>
                  <a:pt x="123825" y="3115888"/>
                </a:cubicBezTo>
                <a:cubicBezTo>
                  <a:pt x="137295" y="3084457"/>
                  <a:pt x="151111" y="3053079"/>
                  <a:pt x="161925" y="3020638"/>
                </a:cubicBezTo>
                <a:cubicBezTo>
                  <a:pt x="165100" y="3011113"/>
                  <a:pt x="166960" y="3001043"/>
                  <a:pt x="171450" y="2992063"/>
                </a:cubicBezTo>
                <a:cubicBezTo>
                  <a:pt x="176570" y="2981824"/>
                  <a:pt x="185380" y="2973727"/>
                  <a:pt x="190500" y="2963488"/>
                </a:cubicBezTo>
                <a:cubicBezTo>
                  <a:pt x="194990" y="2954508"/>
                  <a:pt x="193753" y="2942753"/>
                  <a:pt x="200025" y="2934913"/>
                </a:cubicBezTo>
                <a:cubicBezTo>
                  <a:pt x="207176" y="2925974"/>
                  <a:pt x="219075" y="2922213"/>
                  <a:pt x="228600" y="2915863"/>
                </a:cubicBezTo>
                <a:cubicBezTo>
                  <a:pt x="234950" y="2903163"/>
                  <a:pt x="240345" y="2889939"/>
                  <a:pt x="247650" y="2877763"/>
                </a:cubicBezTo>
                <a:cubicBezTo>
                  <a:pt x="259430" y="2858130"/>
                  <a:pt x="285750" y="2820613"/>
                  <a:pt x="285750" y="2820613"/>
                </a:cubicBezTo>
                <a:cubicBezTo>
                  <a:pt x="288925" y="2804738"/>
                  <a:pt x="289262" y="2788019"/>
                  <a:pt x="295275" y="2772988"/>
                </a:cubicBezTo>
                <a:cubicBezTo>
                  <a:pt x="319714" y="2711890"/>
                  <a:pt x="319780" y="2743028"/>
                  <a:pt x="342900" y="2696788"/>
                </a:cubicBezTo>
                <a:cubicBezTo>
                  <a:pt x="347390" y="2687808"/>
                  <a:pt x="348218" y="2677329"/>
                  <a:pt x="352425" y="2668213"/>
                </a:cubicBezTo>
                <a:cubicBezTo>
                  <a:pt x="367301" y="2635983"/>
                  <a:pt x="388825" y="2606639"/>
                  <a:pt x="400050" y="2572963"/>
                </a:cubicBezTo>
                <a:cubicBezTo>
                  <a:pt x="407338" y="2551098"/>
                  <a:pt x="418863" y="2514661"/>
                  <a:pt x="428625" y="2496763"/>
                </a:cubicBezTo>
                <a:cubicBezTo>
                  <a:pt x="439588" y="2476663"/>
                  <a:pt x="456486" y="2460091"/>
                  <a:pt x="466725" y="2439613"/>
                </a:cubicBezTo>
                <a:lnTo>
                  <a:pt x="485775" y="2401513"/>
                </a:lnTo>
                <a:cubicBezTo>
                  <a:pt x="503419" y="2313291"/>
                  <a:pt x="480678" y="2391384"/>
                  <a:pt x="523875" y="2315788"/>
                </a:cubicBezTo>
                <a:cubicBezTo>
                  <a:pt x="528856" y="2307071"/>
                  <a:pt x="528910" y="2296193"/>
                  <a:pt x="533400" y="2287213"/>
                </a:cubicBezTo>
                <a:cubicBezTo>
                  <a:pt x="538520" y="2276974"/>
                  <a:pt x="546100" y="2268163"/>
                  <a:pt x="552450" y="2258638"/>
                </a:cubicBezTo>
                <a:cubicBezTo>
                  <a:pt x="576608" y="2137849"/>
                  <a:pt x="544235" y="2268281"/>
                  <a:pt x="581025" y="2182438"/>
                </a:cubicBezTo>
                <a:cubicBezTo>
                  <a:pt x="586182" y="2170406"/>
                  <a:pt x="586954" y="2156925"/>
                  <a:pt x="590550" y="2144338"/>
                </a:cubicBezTo>
                <a:cubicBezTo>
                  <a:pt x="599893" y="2111636"/>
                  <a:pt x="602192" y="2111530"/>
                  <a:pt x="619125" y="2077663"/>
                </a:cubicBezTo>
                <a:cubicBezTo>
                  <a:pt x="623872" y="2053926"/>
                  <a:pt x="627715" y="2024476"/>
                  <a:pt x="638175" y="2001463"/>
                </a:cubicBezTo>
                <a:cubicBezTo>
                  <a:pt x="649926" y="1975610"/>
                  <a:pt x="663575" y="1950663"/>
                  <a:pt x="676275" y="1925263"/>
                </a:cubicBezTo>
                <a:cubicBezTo>
                  <a:pt x="682625" y="1912563"/>
                  <a:pt x="690835" y="1900633"/>
                  <a:pt x="695325" y="1887163"/>
                </a:cubicBezTo>
                <a:cubicBezTo>
                  <a:pt x="698500" y="1877638"/>
                  <a:pt x="699529" y="1867102"/>
                  <a:pt x="704850" y="1858588"/>
                </a:cubicBezTo>
                <a:cubicBezTo>
                  <a:pt x="715625" y="1841348"/>
                  <a:pt x="730993" y="1827405"/>
                  <a:pt x="742950" y="1810963"/>
                </a:cubicBezTo>
                <a:cubicBezTo>
                  <a:pt x="756416" y="1792447"/>
                  <a:pt x="770811" y="1774291"/>
                  <a:pt x="781050" y="1753813"/>
                </a:cubicBezTo>
                <a:cubicBezTo>
                  <a:pt x="787400" y="1741113"/>
                  <a:pt x="791847" y="1727267"/>
                  <a:pt x="800100" y="1715713"/>
                </a:cubicBezTo>
                <a:cubicBezTo>
                  <a:pt x="807930" y="1704752"/>
                  <a:pt x="820145" y="1697564"/>
                  <a:pt x="828675" y="1687138"/>
                </a:cubicBezTo>
                <a:cubicBezTo>
                  <a:pt x="848780" y="1662565"/>
                  <a:pt x="863374" y="1633389"/>
                  <a:pt x="885825" y="1610938"/>
                </a:cubicBezTo>
                <a:cubicBezTo>
                  <a:pt x="970120" y="1526643"/>
                  <a:pt x="932137" y="1554663"/>
                  <a:pt x="990600" y="1515688"/>
                </a:cubicBezTo>
                <a:cubicBezTo>
                  <a:pt x="1012439" y="1450170"/>
                  <a:pt x="980560" y="1527736"/>
                  <a:pt x="1038225" y="1458538"/>
                </a:cubicBezTo>
                <a:cubicBezTo>
                  <a:pt x="1044653" y="1450825"/>
                  <a:pt x="1042181" y="1438317"/>
                  <a:pt x="1047750" y="1429963"/>
                </a:cubicBezTo>
                <a:cubicBezTo>
                  <a:pt x="1062418" y="1407961"/>
                  <a:pt x="1083815" y="1396395"/>
                  <a:pt x="1104900" y="1382338"/>
                </a:cubicBezTo>
                <a:cubicBezTo>
                  <a:pt x="1124037" y="1324928"/>
                  <a:pt x="1098202" y="1379982"/>
                  <a:pt x="1152525" y="1334713"/>
                </a:cubicBezTo>
                <a:cubicBezTo>
                  <a:pt x="1161319" y="1327384"/>
                  <a:pt x="1163480" y="1314233"/>
                  <a:pt x="1171575" y="1306138"/>
                </a:cubicBezTo>
                <a:cubicBezTo>
                  <a:pt x="1179670" y="1298043"/>
                  <a:pt x="1191594" y="1294693"/>
                  <a:pt x="1200150" y="1287088"/>
                </a:cubicBezTo>
                <a:cubicBezTo>
                  <a:pt x="1220286" y="1269190"/>
                  <a:pt x="1238250" y="1248988"/>
                  <a:pt x="1257300" y="1229938"/>
                </a:cubicBezTo>
                <a:cubicBezTo>
                  <a:pt x="1266825" y="1220413"/>
                  <a:pt x="1278945" y="1212914"/>
                  <a:pt x="1285875" y="1201363"/>
                </a:cubicBezTo>
                <a:cubicBezTo>
                  <a:pt x="1319616" y="1145129"/>
                  <a:pt x="1296887" y="1159592"/>
                  <a:pt x="1343025" y="1144213"/>
                </a:cubicBezTo>
                <a:cubicBezTo>
                  <a:pt x="1352550" y="1134688"/>
                  <a:pt x="1362976" y="1125986"/>
                  <a:pt x="1371600" y="1115638"/>
                </a:cubicBezTo>
                <a:cubicBezTo>
                  <a:pt x="1411587" y="1067653"/>
                  <a:pt x="1372939" y="1076645"/>
                  <a:pt x="1457325" y="1020388"/>
                </a:cubicBezTo>
                <a:cubicBezTo>
                  <a:pt x="1466850" y="1014038"/>
                  <a:pt x="1477344" y="1008943"/>
                  <a:pt x="1485900" y="1001338"/>
                </a:cubicBezTo>
                <a:cubicBezTo>
                  <a:pt x="1506036" y="983440"/>
                  <a:pt x="1520634" y="959132"/>
                  <a:pt x="1543050" y="944188"/>
                </a:cubicBezTo>
                <a:cubicBezTo>
                  <a:pt x="1599188" y="906763"/>
                  <a:pt x="1543733" y="946431"/>
                  <a:pt x="1609725" y="887038"/>
                </a:cubicBezTo>
                <a:cubicBezTo>
                  <a:pt x="1636773" y="862695"/>
                  <a:pt x="1674115" y="832881"/>
                  <a:pt x="1704975" y="810838"/>
                </a:cubicBezTo>
                <a:cubicBezTo>
                  <a:pt x="1714290" y="804184"/>
                  <a:pt x="1724756" y="799117"/>
                  <a:pt x="1733550" y="791788"/>
                </a:cubicBezTo>
                <a:cubicBezTo>
                  <a:pt x="1743898" y="783164"/>
                  <a:pt x="1751898" y="771979"/>
                  <a:pt x="1762125" y="763213"/>
                </a:cubicBezTo>
                <a:cubicBezTo>
                  <a:pt x="1774178" y="752882"/>
                  <a:pt x="1789000" y="745863"/>
                  <a:pt x="1800225" y="734638"/>
                </a:cubicBezTo>
                <a:cubicBezTo>
                  <a:pt x="1811450" y="723413"/>
                  <a:pt x="1816604" y="706701"/>
                  <a:pt x="1828800" y="696538"/>
                </a:cubicBezTo>
                <a:cubicBezTo>
                  <a:pt x="1836513" y="690110"/>
                  <a:pt x="1848395" y="691503"/>
                  <a:pt x="1857375" y="687013"/>
                </a:cubicBezTo>
                <a:cubicBezTo>
                  <a:pt x="1867614" y="681893"/>
                  <a:pt x="1875711" y="673083"/>
                  <a:pt x="1885950" y="667963"/>
                </a:cubicBezTo>
                <a:cubicBezTo>
                  <a:pt x="1894930" y="663473"/>
                  <a:pt x="1905545" y="662928"/>
                  <a:pt x="1914525" y="658438"/>
                </a:cubicBezTo>
                <a:cubicBezTo>
                  <a:pt x="1924764" y="653318"/>
                  <a:pt x="1932861" y="644508"/>
                  <a:pt x="1943100" y="639388"/>
                </a:cubicBezTo>
                <a:cubicBezTo>
                  <a:pt x="1952080" y="634898"/>
                  <a:pt x="1962695" y="634353"/>
                  <a:pt x="1971675" y="629863"/>
                </a:cubicBezTo>
                <a:cubicBezTo>
                  <a:pt x="1981914" y="624743"/>
                  <a:pt x="1990311" y="616493"/>
                  <a:pt x="2000250" y="610813"/>
                </a:cubicBezTo>
                <a:cubicBezTo>
                  <a:pt x="2012578" y="603768"/>
                  <a:pt x="2026174" y="599068"/>
                  <a:pt x="2038350" y="591763"/>
                </a:cubicBezTo>
                <a:cubicBezTo>
                  <a:pt x="2057983" y="579983"/>
                  <a:pt x="2074242" y="562166"/>
                  <a:pt x="2095500" y="553663"/>
                </a:cubicBezTo>
                <a:cubicBezTo>
                  <a:pt x="2111375" y="547313"/>
                  <a:pt x="2127116" y="540616"/>
                  <a:pt x="2143125" y="534613"/>
                </a:cubicBezTo>
                <a:cubicBezTo>
                  <a:pt x="2152526" y="531088"/>
                  <a:pt x="2162720" y="529578"/>
                  <a:pt x="2171700" y="525088"/>
                </a:cubicBezTo>
                <a:cubicBezTo>
                  <a:pt x="2181939" y="519968"/>
                  <a:pt x="2190036" y="511158"/>
                  <a:pt x="2200275" y="506038"/>
                </a:cubicBezTo>
                <a:cubicBezTo>
                  <a:pt x="2215568" y="498392"/>
                  <a:pt x="2233239" y="495785"/>
                  <a:pt x="2247900" y="486988"/>
                </a:cubicBezTo>
                <a:cubicBezTo>
                  <a:pt x="2338803" y="432446"/>
                  <a:pt x="2254517" y="459140"/>
                  <a:pt x="2333625" y="439363"/>
                </a:cubicBezTo>
                <a:cubicBezTo>
                  <a:pt x="2349500" y="429838"/>
                  <a:pt x="2366029" y="421326"/>
                  <a:pt x="2381250" y="410788"/>
                </a:cubicBezTo>
                <a:cubicBezTo>
                  <a:pt x="2407355" y="392716"/>
                  <a:pt x="2431032" y="371250"/>
                  <a:pt x="2457450" y="353638"/>
                </a:cubicBezTo>
                <a:cubicBezTo>
                  <a:pt x="2476500" y="340938"/>
                  <a:pt x="2498411" y="331727"/>
                  <a:pt x="2514600" y="315538"/>
                </a:cubicBezTo>
                <a:cubicBezTo>
                  <a:pt x="2550275" y="279863"/>
                  <a:pt x="2530396" y="291223"/>
                  <a:pt x="2571750" y="277438"/>
                </a:cubicBezTo>
                <a:cubicBezTo>
                  <a:pt x="2581275" y="267913"/>
                  <a:pt x="2589117" y="256335"/>
                  <a:pt x="2600325" y="248863"/>
                </a:cubicBezTo>
                <a:cubicBezTo>
                  <a:pt x="2608679" y="243294"/>
                  <a:pt x="2619672" y="243293"/>
                  <a:pt x="2628900" y="239338"/>
                </a:cubicBezTo>
                <a:cubicBezTo>
                  <a:pt x="2641951" y="233745"/>
                  <a:pt x="2653530" y="224778"/>
                  <a:pt x="2667000" y="220288"/>
                </a:cubicBezTo>
                <a:cubicBezTo>
                  <a:pt x="2682359" y="215168"/>
                  <a:pt x="2698919" y="214690"/>
                  <a:pt x="2714625" y="210763"/>
                </a:cubicBezTo>
                <a:cubicBezTo>
                  <a:pt x="2724365" y="208328"/>
                  <a:pt x="2733399" y="203416"/>
                  <a:pt x="2743200" y="201238"/>
                </a:cubicBezTo>
                <a:cubicBezTo>
                  <a:pt x="2802415" y="188079"/>
                  <a:pt x="2829723" y="190972"/>
                  <a:pt x="2895600" y="182188"/>
                </a:cubicBezTo>
                <a:cubicBezTo>
                  <a:pt x="2911647" y="180048"/>
                  <a:pt x="2927297" y="175559"/>
                  <a:pt x="2943225" y="172663"/>
                </a:cubicBezTo>
                <a:cubicBezTo>
                  <a:pt x="3000091" y="162324"/>
                  <a:pt x="2995062" y="165377"/>
                  <a:pt x="3048000" y="153613"/>
                </a:cubicBezTo>
                <a:cubicBezTo>
                  <a:pt x="3060779" y="150773"/>
                  <a:pt x="3073321" y="146928"/>
                  <a:pt x="3086100" y="144088"/>
                </a:cubicBezTo>
                <a:cubicBezTo>
                  <a:pt x="3103678" y="140182"/>
                  <a:pt x="3152695" y="131870"/>
                  <a:pt x="3171825" y="125038"/>
                </a:cubicBezTo>
                <a:cubicBezTo>
                  <a:pt x="3204029" y="113537"/>
                  <a:pt x="3235325" y="99638"/>
                  <a:pt x="3267075" y="86938"/>
                </a:cubicBezTo>
                <a:cubicBezTo>
                  <a:pt x="3282950" y="80588"/>
                  <a:pt x="3298480" y="73295"/>
                  <a:pt x="3314700" y="67888"/>
                </a:cubicBezTo>
                <a:cubicBezTo>
                  <a:pt x="3324225" y="64713"/>
                  <a:pt x="3334295" y="62853"/>
                  <a:pt x="3343275" y="58363"/>
                </a:cubicBezTo>
                <a:cubicBezTo>
                  <a:pt x="3353514" y="53243"/>
                  <a:pt x="3361611" y="44433"/>
                  <a:pt x="3371850" y="39313"/>
                </a:cubicBezTo>
                <a:cubicBezTo>
                  <a:pt x="3380830" y="34823"/>
                  <a:pt x="3391445" y="34278"/>
                  <a:pt x="3400425" y="29788"/>
                </a:cubicBezTo>
                <a:cubicBezTo>
                  <a:pt x="3410664" y="24668"/>
                  <a:pt x="3418281" y="14758"/>
                  <a:pt x="3429000" y="10738"/>
                </a:cubicBezTo>
                <a:cubicBezTo>
                  <a:pt x="3471004" y="-5014"/>
                  <a:pt x="3532516" y="1213"/>
                  <a:pt x="3571875" y="1213"/>
                </a:cubicBezTo>
                <a:lnTo>
                  <a:pt x="3571875" y="1213"/>
                </a:ln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2" name="Ευθεία γραμμή σύνδεσης 11"/>
          <p:cNvCxnSpPr/>
          <p:nvPr/>
        </p:nvCxnSpPr>
        <p:spPr>
          <a:xfrm flipH="1">
            <a:off x="1406910" y="1124744"/>
            <a:ext cx="7053522" cy="4812096"/>
          </a:xfrm>
          <a:prstGeom prst="line">
            <a:avLst/>
          </a:prstGeom>
          <a:ln w="3810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H="1">
            <a:off x="1501805" y="4677476"/>
            <a:ext cx="3489371" cy="1259364"/>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a:stCxn id="11" idx="86"/>
          </p:cNvCxnSpPr>
          <p:nvPr/>
        </p:nvCxnSpPr>
        <p:spPr>
          <a:xfrm flipH="1">
            <a:off x="1439652" y="1761394"/>
            <a:ext cx="6648094" cy="4187886"/>
          </a:xfrm>
          <a:prstGeom prst="line">
            <a:avLst/>
          </a:prstGeom>
          <a:ln w="38100">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5148064" y="4581128"/>
            <a:ext cx="14438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a:t>
            </a:r>
            <a:endParaRPr lang="el-GR" dirty="0">
              <a:latin typeface="Cambria" pitchFamily="18" charset="0"/>
            </a:endParaRPr>
          </a:p>
        </p:txBody>
      </p:sp>
      <p:sp>
        <p:nvSpPr>
          <p:cNvPr id="26" name="Ορθογώνιο 25"/>
          <p:cNvSpPr/>
          <p:nvPr/>
        </p:nvSpPr>
        <p:spPr>
          <a:xfrm>
            <a:off x="6372200" y="2132856"/>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l-GR" dirty="0"/>
          </a:p>
        </p:txBody>
      </p:sp>
      <p:sp>
        <p:nvSpPr>
          <p:cNvPr id="27" name="Ορθογώνιο 26"/>
          <p:cNvSpPr/>
          <p:nvPr/>
        </p:nvSpPr>
        <p:spPr>
          <a:xfrm>
            <a:off x="8087746" y="1575663"/>
            <a:ext cx="372686" cy="3714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l-GR" dirty="0"/>
          </a:p>
        </p:txBody>
      </p:sp>
      <p:sp>
        <p:nvSpPr>
          <p:cNvPr id="28" name="Ορθογώνιο 27"/>
          <p:cNvSpPr/>
          <p:nvPr/>
        </p:nvSpPr>
        <p:spPr>
          <a:xfrm>
            <a:off x="5148064" y="1268760"/>
            <a:ext cx="1656184"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Γραμμή 2: εφικτή και βέλτιστη</a:t>
            </a:r>
            <a:endParaRPr lang="el-GR" dirty="0">
              <a:latin typeface="Cambria" pitchFamily="18" charset="0"/>
            </a:endParaRPr>
          </a:p>
        </p:txBody>
      </p:sp>
      <p:sp>
        <p:nvSpPr>
          <p:cNvPr id="29" name="Ορθογώνιο 28"/>
          <p:cNvSpPr/>
          <p:nvPr/>
        </p:nvSpPr>
        <p:spPr>
          <a:xfrm>
            <a:off x="5364088" y="4581128"/>
            <a:ext cx="1944216" cy="7200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l-GR" dirty="0" smtClean="0">
                <a:latin typeface="Cambria" pitchFamily="18" charset="0"/>
              </a:rPr>
              <a:t>1: </a:t>
            </a:r>
            <a:r>
              <a:rPr lang="el-GR" dirty="0">
                <a:latin typeface="Cambria" pitchFamily="18" charset="0"/>
              </a:rPr>
              <a:t>εφικτή </a:t>
            </a:r>
            <a:r>
              <a:rPr lang="el-GR" dirty="0" smtClean="0">
                <a:latin typeface="Cambria" pitchFamily="18" charset="0"/>
              </a:rPr>
              <a:t>αλλά μη </a:t>
            </a:r>
            <a:r>
              <a:rPr lang="el-GR" dirty="0">
                <a:latin typeface="Cambria" pitchFamily="18" charset="0"/>
              </a:rPr>
              <a:t>βέλτιστη</a:t>
            </a:r>
          </a:p>
        </p:txBody>
      </p:sp>
      <p:sp>
        <p:nvSpPr>
          <p:cNvPr id="30" name="Ορθογώνιο 29"/>
          <p:cNvSpPr/>
          <p:nvPr/>
        </p:nvSpPr>
        <p:spPr>
          <a:xfrm>
            <a:off x="7596336" y="2132856"/>
            <a:ext cx="1368152"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Γραμμή </a:t>
            </a:r>
            <a:r>
              <a:rPr lang="en-US" dirty="0" smtClean="0">
                <a:latin typeface="Cambria" pitchFamily="18" charset="0"/>
              </a:rPr>
              <a:t>3</a:t>
            </a:r>
            <a:r>
              <a:rPr lang="el-GR" dirty="0" smtClean="0">
                <a:latin typeface="Cambria" pitchFamily="18" charset="0"/>
              </a:rPr>
              <a:t>: </a:t>
            </a:r>
            <a:r>
              <a:rPr lang="el-GR" dirty="0">
                <a:latin typeface="Cambria" pitchFamily="18" charset="0"/>
              </a:rPr>
              <a:t>εφικτή αλλά </a:t>
            </a:r>
            <a:r>
              <a:rPr lang="el-GR" dirty="0" smtClean="0">
                <a:latin typeface="Cambria" pitchFamily="18" charset="0"/>
              </a:rPr>
              <a:t> μη βέλτιστη</a:t>
            </a:r>
            <a:endParaRPr lang="el-GR" dirty="0">
              <a:latin typeface="Cambria" pitchFamily="18" charset="0"/>
            </a:endParaRPr>
          </a:p>
        </p:txBody>
      </p:sp>
      <p:sp>
        <p:nvSpPr>
          <p:cNvPr id="31" name="Ορθογώνιο 30"/>
          <p:cNvSpPr/>
          <p:nvPr/>
        </p:nvSpPr>
        <p:spPr>
          <a:xfrm>
            <a:off x="4283968" y="5373216"/>
            <a:ext cx="10084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latin typeface="Cambria" pitchFamily="18" charset="0"/>
              </a:rPr>
              <a:t>ΚΑΕ</a:t>
            </a:r>
            <a:endParaRPr lang="el-GR" b="1" dirty="0">
              <a:latin typeface="Cambria" pitchFamily="18" charset="0"/>
            </a:endParaRPr>
          </a:p>
        </p:txBody>
      </p:sp>
      <p:cxnSp>
        <p:nvCxnSpPr>
          <p:cNvPr id="32" name="Ευθεία γραμμή σύνδεσης 31"/>
          <p:cNvCxnSpPr/>
          <p:nvPr/>
        </p:nvCxnSpPr>
        <p:spPr>
          <a:xfrm flipH="1">
            <a:off x="6565937" y="2373660"/>
            <a:ext cx="36004" cy="3517769"/>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435882" y="2373660"/>
            <a:ext cx="5099587" cy="11207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37" name="Ορθογώνιο 36"/>
          <p:cNvSpPr/>
          <p:nvPr/>
        </p:nvSpPr>
        <p:spPr>
          <a:xfrm>
            <a:off x="755576" y="2373660"/>
            <a:ext cx="648072" cy="263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r>
              <a:rPr lang="en-US" dirty="0" smtClean="0"/>
              <a:t>*f</a:t>
            </a:r>
            <a:endParaRPr lang="el-GR" dirty="0"/>
          </a:p>
        </p:txBody>
      </p:sp>
      <p:sp>
        <p:nvSpPr>
          <p:cNvPr id="38" name="Ορθογώνιο 37"/>
          <p:cNvSpPr/>
          <p:nvPr/>
        </p:nvSpPr>
        <p:spPr>
          <a:xfrm>
            <a:off x="6084168" y="6093296"/>
            <a:ext cx="1008112" cy="288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t>
            </a:r>
            <a:r>
              <a:rPr lang="en-US" dirty="0" smtClean="0"/>
              <a:t>*&gt;w-</a:t>
            </a:r>
            <a:endParaRPr lang="el-GR" dirty="0"/>
          </a:p>
        </p:txBody>
      </p:sp>
      <p:sp>
        <p:nvSpPr>
          <p:cNvPr id="39" name="Ορθογώνιο 38"/>
          <p:cNvSpPr/>
          <p:nvPr/>
        </p:nvSpPr>
        <p:spPr>
          <a:xfrm>
            <a:off x="4644008" y="5949280"/>
            <a:ext cx="576250"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cxnSp>
        <p:nvCxnSpPr>
          <p:cNvPr id="40" name="Ευθεία γραμμή σύνδεσης 39"/>
          <p:cNvCxnSpPr/>
          <p:nvPr/>
        </p:nvCxnSpPr>
        <p:spPr>
          <a:xfrm>
            <a:off x="4991176" y="4725144"/>
            <a:ext cx="0" cy="1166285"/>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1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116632"/>
            <a:ext cx="9289032" cy="864096"/>
          </a:xfrm>
        </p:spPr>
        <p:txBody>
          <a:bodyPr>
            <a:normAutofit fontScale="90000"/>
          </a:bodyPr>
          <a:lstStyle/>
          <a:p>
            <a:r>
              <a:rPr lang="el-GR" sz="2800" b="1" dirty="0" smtClean="0">
                <a:solidFill>
                  <a:srgbClr val="FF0000"/>
                </a:solidFill>
                <a:latin typeface="Cambria" pitchFamily="18" charset="0"/>
              </a:rPr>
              <a:t>Πολιτική Οικονομία = Η τρισδιάστατη προσέγγιση στην οικονομική </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1052736"/>
            <a:ext cx="8928992" cy="5472608"/>
          </a:xfrm>
        </p:spPr>
        <p:txBody>
          <a:bodyPr>
            <a:normAutofit fontScale="85000" lnSpcReduction="20000"/>
          </a:bodyPr>
          <a:lstStyle/>
          <a:p>
            <a:r>
              <a:rPr lang="en-US" dirty="0">
                <a:solidFill>
                  <a:srgbClr val="7030A0"/>
                </a:solidFill>
                <a:latin typeface="Cambria" pitchFamily="18" charset="0"/>
              </a:rPr>
              <a:t>Competition (</a:t>
            </a:r>
            <a:r>
              <a:rPr lang="el-GR" dirty="0">
                <a:solidFill>
                  <a:srgbClr val="7030A0"/>
                </a:solidFill>
                <a:latin typeface="Cambria" pitchFamily="18" charset="0"/>
              </a:rPr>
              <a:t>ανταγωνισμός</a:t>
            </a:r>
            <a:r>
              <a:rPr lang="el-GR" dirty="0" smtClean="0">
                <a:solidFill>
                  <a:srgbClr val="7030A0"/>
                </a:solidFill>
                <a:latin typeface="Cambria" pitchFamily="18" charset="0"/>
              </a:rPr>
              <a:t>): Οριζόντιες, ισότιμες σχέσεις μεταξύ καπιταλιστών, αγορές, ανταλλαγές, καπιταλιστικός ανταγωνισμός </a:t>
            </a:r>
            <a:r>
              <a:rPr lang="el-GR" b="1" dirty="0" smtClean="0">
                <a:solidFill>
                  <a:srgbClr val="FF0000"/>
                </a:solidFill>
                <a:latin typeface="Cambria" pitchFamily="18" charset="0"/>
              </a:rPr>
              <a:t>(</a:t>
            </a:r>
            <a:r>
              <a:rPr lang="en-US" b="1" dirty="0" smtClean="0">
                <a:solidFill>
                  <a:srgbClr val="FF0000"/>
                </a:solidFill>
                <a:latin typeface="Cambria" pitchFamily="18" charset="0"/>
              </a:rPr>
              <a:t>Smith)</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Command </a:t>
            </a:r>
            <a:r>
              <a:rPr lang="el-GR" dirty="0">
                <a:solidFill>
                  <a:srgbClr val="7030A0"/>
                </a:solidFill>
                <a:latin typeface="Cambria" pitchFamily="18" charset="0"/>
              </a:rPr>
              <a:t>(εντολή</a:t>
            </a:r>
            <a:r>
              <a:rPr lang="el-GR" dirty="0" smtClean="0">
                <a:solidFill>
                  <a:srgbClr val="7030A0"/>
                </a:solidFill>
                <a:latin typeface="Cambria" pitchFamily="18" charset="0"/>
              </a:rPr>
              <a:t>): Ιεραρχικές σχέσεις μεταξύ καπιταλιστών (εργοδοτών) και εργατών (παραγωγών) στην οργάνωση και διεύθυνση της διαδικασίας εργασίας και στη διανομή του προϊόντος που πηγάζουν από τις σχέσεις ιδιοκτησίας/παραγωγής δηλαδή τη μονοπώληση των μέσων παραγωγής από την τάξη των καπιταλιστών</a:t>
            </a:r>
            <a:r>
              <a:rPr lang="en-US" dirty="0" smtClean="0">
                <a:solidFill>
                  <a:srgbClr val="7030A0"/>
                </a:solidFill>
                <a:latin typeface="Cambria" pitchFamily="18" charset="0"/>
              </a:rPr>
              <a:t> </a:t>
            </a:r>
            <a:r>
              <a:rPr lang="en-US" b="1" dirty="0" smtClean="0">
                <a:solidFill>
                  <a:srgbClr val="FF0000"/>
                </a:solidFill>
                <a:latin typeface="Cambria" pitchFamily="18" charset="0"/>
              </a:rPr>
              <a:t>(Ricardo)</a:t>
            </a:r>
            <a:endParaRPr lang="el-GR" b="1" dirty="0" smtClean="0">
              <a:solidFill>
                <a:srgbClr val="FF0000"/>
              </a:solidFill>
              <a:latin typeface="Cambria" pitchFamily="18" charset="0"/>
            </a:endParaRPr>
          </a:p>
          <a:p>
            <a:r>
              <a:rPr lang="en-US" dirty="0" smtClean="0">
                <a:solidFill>
                  <a:srgbClr val="7030A0"/>
                </a:solidFill>
                <a:latin typeface="Cambria" pitchFamily="18" charset="0"/>
              </a:rPr>
              <a:t>Change </a:t>
            </a:r>
            <a:r>
              <a:rPr lang="el-GR" dirty="0" smtClean="0">
                <a:solidFill>
                  <a:srgbClr val="7030A0"/>
                </a:solidFill>
                <a:latin typeface="Cambria" pitchFamily="18" charset="0"/>
              </a:rPr>
              <a:t>(μεταβολή): Ιστορική διάσταση με έμφαση στις θεσμικές μεταβολές εντός ενός συστήματος μεσοπρόθεσμα, και στην ιστορική διαδοχή διαφορετικών κοινωνικοοικονομικών συστημάτων (τρόπων παραγωγής)</a:t>
            </a:r>
            <a:r>
              <a:rPr lang="en-US" dirty="0" smtClean="0">
                <a:solidFill>
                  <a:srgbClr val="7030A0"/>
                </a:solidFill>
                <a:latin typeface="Cambria" pitchFamily="18" charset="0"/>
              </a:rPr>
              <a:t> </a:t>
            </a:r>
            <a:r>
              <a:rPr lang="en-US" b="1" dirty="0" smtClean="0">
                <a:solidFill>
                  <a:srgbClr val="FF0000"/>
                </a:solidFill>
                <a:latin typeface="Cambria" pitchFamily="18" charset="0"/>
              </a:rPr>
              <a:t>(Marx)</a:t>
            </a:r>
            <a:r>
              <a:rPr lang="el-GR" dirty="0" smtClean="0">
                <a:solidFill>
                  <a:srgbClr val="7030A0"/>
                </a:solidFill>
                <a:latin typeface="Cambria" pitchFamily="18" charset="0"/>
              </a:rPr>
              <a:t>.</a:t>
            </a:r>
            <a:endParaRPr lang="el-GR" dirty="0"/>
          </a:p>
        </p:txBody>
      </p:sp>
    </p:spTree>
    <p:extLst>
      <p:ext uri="{BB962C8B-B14F-4D97-AF65-F5344CB8AC3E}">
        <p14:creationId xmlns:p14="http://schemas.microsoft.com/office/powerpoint/2010/main" val="428494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9001000" cy="504056"/>
          </a:xfrm>
        </p:spPr>
        <p:txBody>
          <a:bodyPr>
            <a:noAutofit/>
          </a:bodyPr>
          <a:lstStyle/>
          <a:p>
            <a:r>
              <a:rPr lang="el-GR" sz="1600" b="1" dirty="0" smtClean="0">
                <a:solidFill>
                  <a:srgbClr val="FF0000"/>
                </a:solidFill>
                <a:latin typeface="Cambria" pitchFamily="18" charset="0"/>
              </a:rPr>
              <a:t>Ωρομίσθιο, απόσπαση εργασίας, μοναδιαίο κόστος εργασίας και μεγιστοποίηση των κερδών</a:t>
            </a:r>
            <a:endParaRPr lang="el-GR" sz="1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836712"/>
            <a:ext cx="8640960" cy="602128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sz="2400" dirty="0" smtClean="0">
                <a:latin typeface="Cambria" pitchFamily="18" charset="0"/>
              </a:rPr>
              <a:t>0</a:t>
            </a:r>
            <a:endParaRPr lang="en-US" dirty="0" smtClean="0">
              <a:latin typeface="Cambria" pitchFamily="18" charset="0"/>
            </a:endParaRP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dirty="0">
              <a:latin typeface="Cambria" pitchFamily="18" charset="0"/>
            </a:endParaRPr>
          </a:p>
        </p:txBody>
      </p:sp>
      <p:cxnSp>
        <p:nvCxnSpPr>
          <p:cNvPr id="5" name="Ευθεία γραμμή σύνδεσης 4"/>
          <p:cNvCxnSpPr/>
          <p:nvPr/>
        </p:nvCxnSpPr>
        <p:spPr>
          <a:xfrm>
            <a:off x="1115616" y="764704"/>
            <a:ext cx="0" cy="32403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V="1">
            <a:off x="1115616" y="3933056"/>
            <a:ext cx="6876764"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51520" y="1123442"/>
            <a:ext cx="720080" cy="3613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z = </a:t>
            </a:r>
            <a:r>
              <a:rPr lang="en-US" dirty="0" err="1" smtClean="0">
                <a:latin typeface="Cambria" pitchFamily="18" charset="0"/>
              </a:rPr>
              <a:t>ef</a:t>
            </a:r>
            <a:endParaRPr lang="el-GR" dirty="0">
              <a:latin typeface="Cambria" pitchFamily="18" charset="0"/>
            </a:endParaRPr>
          </a:p>
        </p:txBody>
      </p:sp>
      <p:cxnSp>
        <p:nvCxnSpPr>
          <p:cNvPr id="13" name="Ευθεία γραμμή σύνδεσης 12"/>
          <p:cNvCxnSpPr/>
          <p:nvPr/>
        </p:nvCxnSpPr>
        <p:spPr>
          <a:xfrm>
            <a:off x="1115616" y="4181670"/>
            <a:ext cx="0" cy="22729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10680" y="6382630"/>
            <a:ext cx="7205736"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7524328" y="4005064"/>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7" name="Ορθογώνιο 16"/>
          <p:cNvSpPr/>
          <p:nvPr/>
        </p:nvSpPr>
        <p:spPr>
          <a:xfrm>
            <a:off x="7596336" y="6438242"/>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a:t>
            </a:r>
            <a:endParaRPr lang="el-GR" dirty="0"/>
          </a:p>
        </p:txBody>
      </p:sp>
      <p:sp>
        <p:nvSpPr>
          <p:cNvPr id="20" name="Ορθογώνιο 19"/>
          <p:cNvSpPr/>
          <p:nvPr/>
        </p:nvSpPr>
        <p:spPr>
          <a:xfrm>
            <a:off x="251520" y="4298032"/>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ulc</a:t>
            </a:r>
            <a:endParaRPr lang="el-GR" dirty="0">
              <a:latin typeface="Cambria" pitchFamily="18" charset="0"/>
            </a:endParaRPr>
          </a:p>
        </p:txBody>
      </p:sp>
      <p:sp>
        <p:nvSpPr>
          <p:cNvPr id="21" name="Ελεύθερη σχεδίαση 20"/>
          <p:cNvSpPr/>
          <p:nvPr/>
        </p:nvSpPr>
        <p:spPr>
          <a:xfrm>
            <a:off x="2195737" y="1484784"/>
            <a:ext cx="4536504" cy="1896591"/>
          </a:xfrm>
          <a:custGeom>
            <a:avLst/>
            <a:gdLst>
              <a:gd name="connsiteX0" fmla="*/ 0 w 3619500"/>
              <a:gd name="connsiteY0" fmla="*/ 1866991 h 1866991"/>
              <a:gd name="connsiteX1" fmla="*/ 0 w 3619500"/>
              <a:gd name="connsiteY1" fmla="*/ 1866991 h 1866991"/>
              <a:gd name="connsiteX2" fmla="*/ 38100 w 3619500"/>
              <a:gd name="connsiteY2" fmla="*/ 1781266 h 1866991"/>
              <a:gd name="connsiteX3" fmla="*/ 114300 w 3619500"/>
              <a:gd name="connsiteY3" fmla="*/ 1666966 h 1866991"/>
              <a:gd name="connsiteX4" fmla="*/ 161925 w 3619500"/>
              <a:gd name="connsiteY4" fmla="*/ 1600291 h 1866991"/>
              <a:gd name="connsiteX5" fmla="*/ 190500 w 3619500"/>
              <a:gd name="connsiteY5" fmla="*/ 1552666 h 1866991"/>
              <a:gd name="connsiteX6" fmla="*/ 228600 w 3619500"/>
              <a:gd name="connsiteY6" fmla="*/ 1505041 h 1866991"/>
              <a:gd name="connsiteX7" fmla="*/ 285750 w 3619500"/>
              <a:gd name="connsiteY7" fmla="*/ 1419316 h 1866991"/>
              <a:gd name="connsiteX8" fmla="*/ 304800 w 3619500"/>
              <a:gd name="connsiteY8" fmla="*/ 1390741 h 1866991"/>
              <a:gd name="connsiteX9" fmla="*/ 323850 w 3619500"/>
              <a:gd name="connsiteY9" fmla="*/ 1362166 h 1866991"/>
              <a:gd name="connsiteX10" fmla="*/ 381000 w 3619500"/>
              <a:gd name="connsiteY10" fmla="*/ 1285966 h 1866991"/>
              <a:gd name="connsiteX11" fmla="*/ 419100 w 3619500"/>
              <a:gd name="connsiteY11" fmla="*/ 1228816 h 1866991"/>
              <a:gd name="connsiteX12" fmla="*/ 438150 w 3619500"/>
              <a:gd name="connsiteY12" fmla="*/ 1190716 h 1866991"/>
              <a:gd name="connsiteX13" fmla="*/ 466725 w 3619500"/>
              <a:gd name="connsiteY13" fmla="*/ 1162141 h 1866991"/>
              <a:gd name="connsiteX14" fmla="*/ 485775 w 3619500"/>
              <a:gd name="connsiteY14" fmla="*/ 1124041 h 1866991"/>
              <a:gd name="connsiteX15" fmla="*/ 514350 w 3619500"/>
              <a:gd name="connsiteY15" fmla="*/ 1085941 h 1866991"/>
              <a:gd name="connsiteX16" fmla="*/ 533400 w 3619500"/>
              <a:gd name="connsiteY16" fmla="*/ 1057366 h 1866991"/>
              <a:gd name="connsiteX17" fmla="*/ 571500 w 3619500"/>
              <a:gd name="connsiteY17" fmla="*/ 1028791 h 1866991"/>
              <a:gd name="connsiteX18" fmla="*/ 600075 w 3619500"/>
              <a:gd name="connsiteY18" fmla="*/ 971641 h 1866991"/>
              <a:gd name="connsiteX19" fmla="*/ 628650 w 3619500"/>
              <a:gd name="connsiteY19" fmla="*/ 943066 h 1866991"/>
              <a:gd name="connsiteX20" fmla="*/ 647700 w 3619500"/>
              <a:gd name="connsiteY20" fmla="*/ 914491 h 1866991"/>
              <a:gd name="connsiteX21" fmla="*/ 666750 w 3619500"/>
              <a:gd name="connsiteY21" fmla="*/ 876391 h 1866991"/>
              <a:gd name="connsiteX22" fmla="*/ 704850 w 3619500"/>
              <a:gd name="connsiteY22" fmla="*/ 847816 h 1866991"/>
              <a:gd name="connsiteX23" fmla="*/ 742950 w 3619500"/>
              <a:gd name="connsiteY23" fmla="*/ 809716 h 1866991"/>
              <a:gd name="connsiteX24" fmla="*/ 762000 w 3619500"/>
              <a:gd name="connsiteY24" fmla="*/ 781141 h 1866991"/>
              <a:gd name="connsiteX25" fmla="*/ 800100 w 3619500"/>
              <a:gd name="connsiteY25" fmla="*/ 762091 h 1866991"/>
              <a:gd name="connsiteX26" fmla="*/ 857250 w 3619500"/>
              <a:gd name="connsiteY26" fmla="*/ 723991 h 1866991"/>
              <a:gd name="connsiteX27" fmla="*/ 885825 w 3619500"/>
              <a:gd name="connsiteY27" fmla="*/ 704941 h 1866991"/>
              <a:gd name="connsiteX28" fmla="*/ 914400 w 3619500"/>
              <a:gd name="connsiteY28" fmla="*/ 695416 h 1866991"/>
              <a:gd name="connsiteX29" fmla="*/ 942975 w 3619500"/>
              <a:gd name="connsiteY29" fmla="*/ 676366 h 1866991"/>
              <a:gd name="connsiteX30" fmla="*/ 981075 w 3619500"/>
              <a:gd name="connsiteY30" fmla="*/ 666841 h 1866991"/>
              <a:gd name="connsiteX31" fmla="*/ 1019175 w 3619500"/>
              <a:gd name="connsiteY31" fmla="*/ 647791 h 1866991"/>
              <a:gd name="connsiteX32" fmla="*/ 1066800 w 3619500"/>
              <a:gd name="connsiteY32" fmla="*/ 628741 h 1866991"/>
              <a:gd name="connsiteX33" fmla="*/ 1095375 w 3619500"/>
              <a:gd name="connsiteY33" fmla="*/ 619216 h 1866991"/>
              <a:gd name="connsiteX34" fmla="*/ 1123950 w 3619500"/>
              <a:gd name="connsiteY34" fmla="*/ 600166 h 1866991"/>
              <a:gd name="connsiteX35" fmla="*/ 1200150 w 3619500"/>
              <a:gd name="connsiteY35" fmla="*/ 581116 h 1866991"/>
              <a:gd name="connsiteX36" fmla="*/ 1314450 w 3619500"/>
              <a:gd name="connsiteY36" fmla="*/ 543016 h 1866991"/>
              <a:gd name="connsiteX37" fmla="*/ 1381125 w 3619500"/>
              <a:gd name="connsiteY37" fmla="*/ 523966 h 1866991"/>
              <a:gd name="connsiteX38" fmla="*/ 1457325 w 3619500"/>
              <a:gd name="connsiteY38" fmla="*/ 485866 h 1866991"/>
              <a:gd name="connsiteX39" fmla="*/ 1533525 w 3619500"/>
              <a:gd name="connsiteY39" fmla="*/ 476341 h 1866991"/>
              <a:gd name="connsiteX40" fmla="*/ 1590675 w 3619500"/>
              <a:gd name="connsiteY40" fmla="*/ 447766 h 1866991"/>
              <a:gd name="connsiteX41" fmla="*/ 1628775 w 3619500"/>
              <a:gd name="connsiteY41" fmla="*/ 428716 h 1866991"/>
              <a:gd name="connsiteX42" fmla="*/ 1657350 w 3619500"/>
              <a:gd name="connsiteY42" fmla="*/ 419191 h 1866991"/>
              <a:gd name="connsiteX43" fmla="*/ 1733550 w 3619500"/>
              <a:gd name="connsiteY43" fmla="*/ 381091 h 1866991"/>
              <a:gd name="connsiteX44" fmla="*/ 1790700 w 3619500"/>
              <a:gd name="connsiteY44" fmla="*/ 362041 h 1866991"/>
              <a:gd name="connsiteX45" fmla="*/ 1819275 w 3619500"/>
              <a:gd name="connsiteY45" fmla="*/ 342991 h 1866991"/>
              <a:gd name="connsiteX46" fmla="*/ 1895475 w 3619500"/>
              <a:gd name="connsiteY46" fmla="*/ 323941 h 1866991"/>
              <a:gd name="connsiteX47" fmla="*/ 2019300 w 3619500"/>
              <a:gd name="connsiteY47" fmla="*/ 285841 h 1866991"/>
              <a:gd name="connsiteX48" fmla="*/ 2095500 w 3619500"/>
              <a:gd name="connsiteY48" fmla="*/ 238216 h 1866991"/>
              <a:gd name="connsiteX49" fmla="*/ 2162175 w 3619500"/>
              <a:gd name="connsiteY49" fmla="*/ 219166 h 1866991"/>
              <a:gd name="connsiteX50" fmla="*/ 2228850 w 3619500"/>
              <a:gd name="connsiteY50" fmla="*/ 181066 h 1866991"/>
              <a:gd name="connsiteX51" fmla="*/ 2257425 w 3619500"/>
              <a:gd name="connsiteY51" fmla="*/ 171541 h 1866991"/>
              <a:gd name="connsiteX52" fmla="*/ 2295525 w 3619500"/>
              <a:gd name="connsiteY52" fmla="*/ 152491 h 1866991"/>
              <a:gd name="connsiteX53" fmla="*/ 2324100 w 3619500"/>
              <a:gd name="connsiteY53" fmla="*/ 142966 h 1866991"/>
              <a:gd name="connsiteX54" fmla="*/ 2352675 w 3619500"/>
              <a:gd name="connsiteY54" fmla="*/ 123916 h 1866991"/>
              <a:gd name="connsiteX55" fmla="*/ 2428875 w 3619500"/>
              <a:gd name="connsiteY55" fmla="*/ 114391 h 1866991"/>
              <a:gd name="connsiteX56" fmla="*/ 2524125 w 3619500"/>
              <a:gd name="connsiteY56" fmla="*/ 95341 h 1866991"/>
              <a:gd name="connsiteX57" fmla="*/ 2552700 w 3619500"/>
              <a:gd name="connsiteY57" fmla="*/ 85816 h 1866991"/>
              <a:gd name="connsiteX58" fmla="*/ 2609850 w 3619500"/>
              <a:gd name="connsiteY58" fmla="*/ 76291 h 1866991"/>
              <a:gd name="connsiteX59" fmla="*/ 2705100 w 3619500"/>
              <a:gd name="connsiteY59" fmla="*/ 57241 h 1866991"/>
              <a:gd name="connsiteX60" fmla="*/ 2762250 w 3619500"/>
              <a:gd name="connsiteY60" fmla="*/ 38191 h 1866991"/>
              <a:gd name="connsiteX61" fmla="*/ 2790825 w 3619500"/>
              <a:gd name="connsiteY61" fmla="*/ 28666 h 1866991"/>
              <a:gd name="connsiteX62" fmla="*/ 2886075 w 3619500"/>
              <a:gd name="connsiteY62" fmla="*/ 19141 h 1866991"/>
              <a:gd name="connsiteX63" fmla="*/ 2962275 w 3619500"/>
              <a:gd name="connsiteY63" fmla="*/ 9616 h 1866991"/>
              <a:gd name="connsiteX64" fmla="*/ 3619500 w 3619500"/>
              <a:gd name="connsiteY64" fmla="*/ 91 h 1866991"/>
              <a:gd name="connsiteX65" fmla="*/ 3619500 w 3619500"/>
              <a:gd name="connsiteY65" fmla="*/ 91 h 186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619500" h="1866991">
                <a:moveTo>
                  <a:pt x="0" y="1866991"/>
                </a:moveTo>
                <a:lnTo>
                  <a:pt x="0" y="1866991"/>
                </a:lnTo>
                <a:cubicBezTo>
                  <a:pt x="12700" y="1838416"/>
                  <a:pt x="24714" y="1809526"/>
                  <a:pt x="38100" y="1781266"/>
                </a:cubicBezTo>
                <a:cubicBezTo>
                  <a:pt x="86787" y="1678482"/>
                  <a:pt x="57498" y="1704834"/>
                  <a:pt x="114300" y="1666966"/>
                </a:cubicBezTo>
                <a:cubicBezTo>
                  <a:pt x="161574" y="1548781"/>
                  <a:pt x="103073" y="1668951"/>
                  <a:pt x="161925" y="1600291"/>
                </a:cubicBezTo>
                <a:cubicBezTo>
                  <a:pt x="173973" y="1586235"/>
                  <a:pt x="179883" y="1567833"/>
                  <a:pt x="190500" y="1552666"/>
                </a:cubicBezTo>
                <a:cubicBezTo>
                  <a:pt x="202158" y="1536011"/>
                  <a:pt x="216643" y="1521483"/>
                  <a:pt x="228600" y="1505041"/>
                </a:cubicBezTo>
                <a:lnTo>
                  <a:pt x="285750" y="1419316"/>
                </a:lnTo>
                <a:lnTo>
                  <a:pt x="304800" y="1390741"/>
                </a:lnTo>
                <a:cubicBezTo>
                  <a:pt x="311150" y="1381216"/>
                  <a:pt x="317960" y="1371982"/>
                  <a:pt x="323850" y="1362166"/>
                </a:cubicBezTo>
                <a:cubicBezTo>
                  <a:pt x="359355" y="1302990"/>
                  <a:pt x="339334" y="1327632"/>
                  <a:pt x="381000" y="1285966"/>
                </a:cubicBezTo>
                <a:cubicBezTo>
                  <a:pt x="401432" y="1224669"/>
                  <a:pt x="374507" y="1291246"/>
                  <a:pt x="419100" y="1228816"/>
                </a:cubicBezTo>
                <a:cubicBezTo>
                  <a:pt x="427353" y="1217262"/>
                  <a:pt x="429897" y="1202270"/>
                  <a:pt x="438150" y="1190716"/>
                </a:cubicBezTo>
                <a:cubicBezTo>
                  <a:pt x="445980" y="1179755"/>
                  <a:pt x="458895" y="1173102"/>
                  <a:pt x="466725" y="1162141"/>
                </a:cubicBezTo>
                <a:cubicBezTo>
                  <a:pt x="474978" y="1150587"/>
                  <a:pt x="478250" y="1136082"/>
                  <a:pt x="485775" y="1124041"/>
                </a:cubicBezTo>
                <a:cubicBezTo>
                  <a:pt x="494189" y="1110579"/>
                  <a:pt x="505123" y="1098859"/>
                  <a:pt x="514350" y="1085941"/>
                </a:cubicBezTo>
                <a:cubicBezTo>
                  <a:pt x="521004" y="1076626"/>
                  <a:pt x="525305" y="1065461"/>
                  <a:pt x="533400" y="1057366"/>
                </a:cubicBezTo>
                <a:cubicBezTo>
                  <a:pt x="544625" y="1046141"/>
                  <a:pt x="558800" y="1038316"/>
                  <a:pt x="571500" y="1028791"/>
                </a:cubicBezTo>
                <a:cubicBezTo>
                  <a:pt x="581046" y="1000152"/>
                  <a:pt x="579559" y="996260"/>
                  <a:pt x="600075" y="971641"/>
                </a:cubicBezTo>
                <a:cubicBezTo>
                  <a:pt x="608699" y="961293"/>
                  <a:pt x="620026" y="953414"/>
                  <a:pt x="628650" y="943066"/>
                </a:cubicBezTo>
                <a:cubicBezTo>
                  <a:pt x="635979" y="934272"/>
                  <a:pt x="642020" y="924430"/>
                  <a:pt x="647700" y="914491"/>
                </a:cubicBezTo>
                <a:cubicBezTo>
                  <a:pt x="654745" y="902163"/>
                  <a:pt x="657509" y="887172"/>
                  <a:pt x="666750" y="876391"/>
                </a:cubicBezTo>
                <a:cubicBezTo>
                  <a:pt x="677081" y="864338"/>
                  <a:pt x="692903" y="858270"/>
                  <a:pt x="704850" y="847816"/>
                </a:cubicBezTo>
                <a:cubicBezTo>
                  <a:pt x="718367" y="835989"/>
                  <a:pt x="731261" y="823353"/>
                  <a:pt x="742950" y="809716"/>
                </a:cubicBezTo>
                <a:cubicBezTo>
                  <a:pt x="750400" y="801024"/>
                  <a:pt x="753206" y="788470"/>
                  <a:pt x="762000" y="781141"/>
                </a:cubicBezTo>
                <a:cubicBezTo>
                  <a:pt x="772908" y="772051"/>
                  <a:pt x="787924" y="769396"/>
                  <a:pt x="800100" y="762091"/>
                </a:cubicBezTo>
                <a:cubicBezTo>
                  <a:pt x="819733" y="750311"/>
                  <a:pt x="838200" y="736691"/>
                  <a:pt x="857250" y="723991"/>
                </a:cubicBezTo>
                <a:cubicBezTo>
                  <a:pt x="866775" y="717641"/>
                  <a:pt x="874965" y="708561"/>
                  <a:pt x="885825" y="704941"/>
                </a:cubicBezTo>
                <a:cubicBezTo>
                  <a:pt x="895350" y="701766"/>
                  <a:pt x="905420" y="699906"/>
                  <a:pt x="914400" y="695416"/>
                </a:cubicBezTo>
                <a:cubicBezTo>
                  <a:pt x="924639" y="690296"/>
                  <a:pt x="932453" y="680875"/>
                  <a:pt x="942975" y="676366"/>
                </a:cubicBezTo>
                <a:cubicBezTo>
                  <a:pt x="955007" y="671209"/>
                  <a:pt x="968818" y="671438"/>
                  <a:pt x="981075" y="666841"/>
                </a:cubicBezTo>
                <a:cubicBezTo>
                  <a:pt x="994370" y="661855"/>
                  <a:pt x="1006200" y="653558"/>
                  <a:pt x="1019175" y="647791"/>
                </a:cubicBezTo>
                <a:cubicBezTo>
                  <a:pt x="1034799" y="640847"/>
                  <a:pt x="1050791" y="634744"/>
                  <a:pt x="1066800" y="628741"/>
                </a:cubicBezTo>
                <a:cubicBezTo>
                  <a:pt x="1076201" y="625216"/>
                  <a:pt x="1086395" y="623706"/>
                  <a:pt x="1095375" y="619216"/>
                </a:cubicBezTo>
                <a:cubicBezTo>
                  <a:pt x="1105614" y="614096"/>
                  <a:pt x="1113192" y="604078"/>
                  <a:pt x="1123950" y="600166"/>
                </a:cubicBezTo>
                <a:cubicBezTo>
                  <a:pt x="1148555" y="591219"/>
                  <a:pt x="1176732" y="592825"/>
                  <a:pt x="1200150" y="581116"/>
                </a:cubicBezTo>
                <a:cubicBezTo>
                  <a:pt x="1269800" y="546291"/>
                  <a:pt x="1209479" y="573008"/>
                  <a:pt x="1314450" y="543016"/>
                </a:cubicBezTo>
                <a:cubicBezTo>
                  <a:pt x="1336675" y="536666"/>
                  <a:pt x="1359664" y="532550"/>
                  <a:pt x="1381125" y="523966"/>
                </a:cubicBezTo>
                <a:cubicBezTo>
                  <a:pt x="1407492" y="513419"/>
                  <a:pt x="1429146" y="489388"/>
                  <a:pt x="1457325" y="485866"/>
                </a:cubicBezTo>
                <a:lnTo>
                  <a:pt x="1533525" y="476341"/>
                </a:lnTo>
                <a:cubicBezTo>
                  <a:pt x="1588439" y="439732"/>
                  <a:pt x="1535466" y="471427"/>
                  <a:pt x="1590675" y="447766"/>
                </a:cubicBezTo>
                <a:cubicBezTo>
                  <a:pt x="1603726" y="442173"/>
                  <a:pt x="1615724" y="434309"/>
                  <a:pt x="1628775" y="428716"/>
                </a:cubicBezTo>
                <a:cubicBezTo>
                  <a:pt x="1638003" y="424761"/>
                  <a:pt x="1648210" y="423346"/>
                  <a:pt x="1657350" y="419191"/>
                </a:cubicBezTo>
                <a:cubicBezTo>
                  <a:pt x="1683203" y="407440"/>
                  <a:pt x="1706609" y="390071"/>
                  <a:pt x="1733550" y="381091"/>
                </a:cubicBezTo>
                <a:cubicBezTo>
                  <a:pt x="1752600" y="374741"/>
                  <a:pt x="1773992" y="373180"/>
                  <a:pt x="1790700" y="362041"/>
                </a:cubicBezTo>
                <a:cubicBezTo>
                  <a:pt x="1800225" y="355691"/>
                  <a:pt x="1808517" y="346903"/>
                  <a:pt x="1819275" y="342991"/>
                </a:cubicBezTo>
                <a:cubicBezTo>
                  <a:pt x="1843880" y="334044"/>
                  <a:pt x="1895475" y="323941"/>
                  <a:pt x="1895475" y="323941"/>
                </a:cubicBezTo>
                <a:cubicBezTo>
                  <a:pt x="1966049" y="276892"/>
                  <a:pt x="1870235" y="335529"/>
                  <a:pt x="2019300" y="285841"/>
                </a:cubicBezTo>
                <a:cubicBezTo>
                  <a:pt x="2131470" y="248451"/>
                  <a:pt x="2017680" y="269344"/>
                  <a:pt x="2095500" y="238216"/>
                </a:cubicBezTo>
                <a:cubicBezTo>
                  <a:pt x="2116961" y="229632"/>
                  <a:pt x="2140452" y="227065"/>
                  <a:pt x="2162175" y="219166"/>
                </a:cubicBezTo>
                <a:cubicBezTo>
                  <a:pt x="2223404" y="196901"/>
                  <a:pt x="2178068" y="206457"/>
                  <a:pt x="2228850" y="181066"/>
                </a:cubicBezTo>
                <a:cubicBezTo>
                  <a:pt x="2237830" y="176576"/>
                  <a:pt x="2248197" y="175496"/>
                  <a:pt x="2257425" y="171541"/>
                </a:cubicBezTo>
                <a:cubicBezTo>
                  <a:pt x="2270476" y="165948"/>
                  <a:pt x="2282474" y="158084"/>
                  <a:pt x="2295525" y="152491"/>
                </a:cubicBezTo>
                <a:cubicBezTo>
                  <a:pt x="2304753" y="148536"/>
                  <a:pt x="2315120" y="147456"/>
                  <a:pt x="2324100" y="142966"/>
                </a:cubicBezTo>
                <a:cubicBezTo>
                  <a:pt x="2334339" y="137846"/>
                  <a:pt x="2341631" y="126928"/>
                  <a:pt x="2352675" y="123916"/>
                </a:cubicBezTo>
                <a:cubicBezTo>
                  <a:pt x="2377371" y="117181"/>
                  <a:pt x="2403475" y="117566"/>
                  <a:pt x="2428875" y="114391"/>
                </a:cubicBezTo>
                <a:cubicBezTo>
                  <a:pt x="2493433" y="92872"/>
                  <a:pt x="2414676" y="117231"/>
                  <a:pt x="2524125" y="95341"/>
                </a:cubicBezTo>
                <a:cubicBezTo>
                  <a:pt x="2533970" y="93372"/>
                  <a:pt x="2542899" y="87994"/>
                  <a:pt x="2552700" y="85816"/>
                </a:cubicBezTo>
                <a:cubicBezTo>
                  <a:pt x="2571553" y="81626"/>
                  <a:pt x="2590868" y="79850"/>
                  <a:pt x="2609850" y="76291"/>
                </a:cubicBezTo>
                <a:cubicBezTo>
                  <a:pt x="2641674" y="70324"/>
                  <a:pt x="2674383" y="67480"/>
                  <a:pt x="2705100" y="57241"/>
                </a:cubicBezTo>
                <a:lnTo>
                  <a:pt x="2762250" y="38191"/>
                </a:lnTo>
                <a:cubicBezTo>
                  <a:pt x="2771775" y="35016"/>
                  <a:pt x="2780835" y="29665"/>
                  <a:pt x="2790825" y="28666"/>
                </a:cubicBezTo>
                <a:lnTo>
                  <a:pt x="2886075" y="19141"/>
                </a:lnTo>
                <a:cubicBezTo>
                  <a:pt x="2911516" y="16314"/>
                  <a:pt x="2936696" y="10581"/>
                  <a:pt x="2962275" y="9616"/>
                </a:cubicBezTo>
                <a:cubicBezTo>
                  <a:pt x="3259550" y="-1602"/>
                  <a:pt x="3358646" y="91"/>
                  <a:pt x="3619500" y="91"/>
                </a:cubicBezTo>
                <a:lnTo>
                  <a:pt x="3619500" y="91"/>
                </a:ln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cxnSp>
        <p:nvCxnSpPr>
          <p:cNvPr id="22" name="Ευθεία γραμμή σύνδεσης 21"/>
          <p:cNvCxnSpPr/>
          <p:nvPr/>
        </p:nvCxnSpPr>
        <p:spPr>
          <a:xfrm>
            <a:off x="2195737" y="3381375"/>
            <a:ext cx="0" cy="305686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115616" y="872716"/>
            <a:ext cx="3672408" cy="309634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a:stCxn id="21" idx="24"/>
          </p:cNvCxnSpPr>
          <p:nvPr/>
        </p:nvCxnSpPr>
        <p:spPr>
          <a:xfrm>
            <a:off x="3150790" y="2278310"/>
            <a:ext cx="0" cy="415993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0" name="Ορθογώνιο 29"/>
          <p:cNvSpPr/>
          <p:nvPr/>
        </p:nvSpPr>
        <p:spPr>
          <a:xfrm>
            <a:off x="6732241" y="1484784"/>
            <a:ext cx="2232247"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z (</a:t>
            </a:r>
            <a:r>
              <a:rPr lang="el-GR" sz="1600" dirty="0" smtClean="0">
                <a:latin typeface="Cambria" pitchFamily="18" charset="0"/>
              </a:rPr>
              <a:t>καμπύλη απόσπασης εργασίας)</a:t>
            </a:r>
            <a:endParaRPr lang="el-GR" sz="1600" dirty="0">
              <a:latin typeface="Cambria" pitchFamily="18" charset="0"/>
            </a:endParaRPr>
          </a:p>
        </p:txBody>
      </p:sp>
      <p:sp>
        <p:nvSpPr>
          <p:cNvPr id="31" name="Ορθογώνιο 30"/>
          <p:cNvSpPr/>
          <p:nvPr/>
        </p:nvSpPr>
        <p:spPr>
          <a:xfrm>
            <a:off x="2051721" y="400506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2" name="Ορθογώνιο 31"/>
          <p:cNvSpPr/>
          <p:nvPr/>
        </p:nvSpPr>
        <p:spPr>
          <a:xfrm>
            <a:off x="1763689" y="6554452"/>
            <a:ext cx="864096"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 </a:t>
            </a:r>
            <a:r>
              <a:rPr lang="en-US" dirty="0" smtClean="0">
                <a:latin typeface="Cambria" pitchFamily="18" charset="0"/>
              </a:rPr>
              <a:t>w-</a:t>
            </a:r>
            <a:endParaRPr lang="el-GR" dirty="0">
              <a:latin typeface="Cambria" pitchFamily="18" charset="0"/>
            </a:endParaRPr>
          </a:p>
        </p:txBody>
      </p:sp>
      <p:sp>
        <p:nvSpPr>
          <p:cNvPr id="33" name="Ορθογώνιο 32"/>
          <p:cNvSpPr/>
          <p:nvPr/>
        </p:nvSpPr>
        <p:spPr>
          <a:xfrm>
            <a:off x="2951820" y="6554452"/>
            <a:ext cx="468052" cy="3035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a:t>
            </a:r>
            <a:r>
              <a:rPr lang="en-US" dirty="0" smtClean="0"/>
              <a:t>*</a:t>
            </a:r>
            <a:endParaRPr lang="el-GR" dirty="0"/>
          </a:p>
        </p:txBody>
      </p:sp>
      <p:sp>
        <p:nvSpPr>
          <p:cNvPr id="34" name="Ορθογώνιο 33"/>
          <p:cNvSpPr/>
          <p:nvPr/>
        </p:nvSpPr>
        <p:spPr>
          <a:xfrm>
            <a:off x="3150790" y="4005064"/>
            <a:ext cx="557114" cy="353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a:t>
            </a:r>
            <a:endParaRPr lang="el-GR" dirty="0">
              <a:latin typeface="Cambria" pitchFamily="18" charset="0"/>
            </a:endParaRPr>
          </a:p>
        </p:txBody>
      </p:sp>
      <p:sp>
        <p:nvSpPr>
          <p:cNvPr id="36" name="Ελεύθερη σχεδίαση 35"/>
          <p:cNvSpPr/>
          <p:nvPr/>
        </p:nvSpPr>
        <p:spPr>
          <a:xfrm>
            <a:off x="2195737" y="5019675"/>
            <a:ext cx="1872207" cy="714375"/>
          </a:xfrm>
          <a:custGeom>
            <a:avLst/>
            <a:gdLst>
              <a:gd name="connsiteX0" fmla="*/ 0 w 2152650"/>
              <a:gd name="connsiteY0" fmla="*/ 95250 h 714375"/>
              <a:gd name="connsiteX1" fmla="*/ 0 w 2152650"/>
              <a:gd name="connsiteY1" fmla="*/ 95250 h 714375"/>
              <a:gd name="connsiteX2" fmla="*/ 57150 w 2152650"/>
              <a:gd name="connsiteY2" fmla="*/ 171450 h 714375"/>
              <a:gd name="connsiteX3" fmla="*/ 85725 w 2152650"/>
              <a:gd name="connsiteY3" fmla="*/ 180975 h 714375"/>
              <a:gd name="connsiteX4" fmla="*/ 104775 w 2152650"/>
              <a:gd name="connsiteY4" fmla="*/ 209550 h 714375"/>
              <a:gd name="connsiteX5" fmla="*/ 161925 w 2152650"/>
              <a:gd name="connsiteY5" fmla="*/ 247650 h 714375"/>
              <a:gd name="connsiteX6" fmla="*/ 247650 w 2152650"/>
              <a:gd name="connsiteY6" fmla="*/ 323850 h 714375"/>
              <a:gd name="connsiteX7" fmla="*/ 314325 w 2152650"/>
              <a:gd name="connsiteY7" fmla="*/ 381000 h 714375"/>
              <a:gd name="connsiteX8" fmla="*/ 371475 w 2152650"/>
              <a:gd name="connsiteY8" fmla="*/ 419100 h 714375"/>
              <a:gd name="connsiteX9" fmla="*/ 400050 w 2152650"/>
              <a:gd name="connsiteY9" fmla="*/ 438150 h 714375"/>
              <a:gd name="connsiteX10" fmla="*/ 457200 w 2152650"/>
              <a:gd name="connsiteY10" fmla="*/ 495300 h 714375"/>
              <a:gd name="connsiteX11" fmla="*/ 485775 w 2152650"/>
              <a:gd name="connsiteY11" fmla="*/ 514350 h 714375"/>
              <a:gd name="connsiteX12" fmla="*/ 542925 w 2152650"/>
              <a:gd name="connsiteY12" fmla="*/ 533400 h 714375"/>
              <a:gd name="connsiteX13" fmla="*/ 571500 w 2152650"/>
              <a:gd name="connsiteY13" fmla="*/ 552450 h 714375"/>
              <a:gd name="connsiteX14" fmla="*/ 600075 w 2152650"/>
              <a:gd name="connsiteY14" fmla="*/ 561975 h 714375"/>
              <a:gd name="connsiteX15" fmla="*/ 695325 w 2152650"/>
              <a:gd name="connsiteY15" fmla="*/ 590550 h 714375"/>
              <a:gd name="connsiteX16" fmla="*/ 809625 w 2152650"/>
              <a:gd name="connsiteY16" fmla="*/ 647700 h 714375"/>
              <a:gd name="connsiteX17" fmla="*/ 914400 w 2152650"/>
              <a:gd name="connsiteY17" fmla="*/ 676275 h 714375"/>
              <a:gd name="connsiteX18" fmla="*/ 952500 w 2152650"/>
              <a:gd name="connsiteY18" fmla="*/ 685800 h 714375"/>
              <a:gd name="connsiteX19" fmla="*/ 1066800 w 2152650"/>
              <a:gd name="connsiteY19" fmla="*/ 714375 h 714375"/>
              <a:gd name="connsiteX20" fmla="*/ 1152525 w 2152650"/>
              <a:gd name="connsiteY20" fmla="*/ 695325 h 714375"/>
              <a:gd name="connsiteX21" fmla="*/ 1266825 w 2152650"/>
              <a:gd name="connsiteY21" fmla="*/ 666750 h 714375"/>
              <a:gd name="connsiteX22" fmla="*/ 1352550 w 2152650"/>
              <a:gd name="connsiteY22" fmla="*/ 657225 h 714375"/>
              <a:gd name="connsiteX23" fmla="*/ 1447800 w 2152650"/>
              <a:gd name="connsiteY23" fmla="*/ 619125 h 714375"/>
              <a:gd name="connsiteX24" fmla="*/ 1543050 w 2152650"/>
              <a:gd name="connsiteY24" fmla="*/ 600075 h 714375"/>
              <a:gd name="connsiteX25" fmla="*/ 1590675 w 2152650"/>
              <a:gd name="connsiteY25" fmla="*/ 590550 h 714375"/>
              <a:gd name="connsiteX26" fmla="*/ 1619250 w 2152650"/>
              <a:gd name="connsiteY26" fmla="*/ 581025 h 714375"/>
              <a:gd name="connsiteX27" fmla="*/ 1714500 w 2152650"/>
              <a:gd name="connsiteY27" fmla="*/ 571500 h 714375"/>
              <a:gd name="connsiteX28" fmla="*/ 1781175 w 2152650"/>
              <a:gd name="connsiteY28" fmla="*/ 542925 h 714375"/>
              <a:gd name="connsiteX29" fmla="*/ 1838325 w 2152650"/>
              <a:gd name="connsiteY29" fmla="*/ 523875 h 714375"/>
              <a:gd name="connsiteX30" fmla="*/ 1876425 w 2152650"/>
              <a:gd name="connsiteY30" fmla="*/ 457200 h 714375"/>
              <a:gd name="connsiteX31" fmla="*/ 1885950 w 2152650"/>
              <a:gd name="connsiteY31" fmla="*/ 428625 h 714375"/>
              <a:gd name="connsiteX32" fmla="*/ 1924050 w 2152650"/>
              <a:gd name="connsiteY32" fmla="*/ 371475 h 714375"/>
              <a:gd name="connsiteX33" fmla="*/ 1981200 w 2152650"/>
              <a:gd name="connsiteY33" fmla="*/ 285750 h 714375"/>
              <a:gd name="connsiteX34" fmla="*/ 2000250 w 2152650"/>
              <a:gd name="connsiteY34" fmla="*/ 257175 h 714375"/>
              <a:gd name="connsiteX35" fmla="*/ 2019300 w 2152650"/>
              <a:gd name="connsiteY35" fmla="*/ 219075 h 714375"/>
              <a:gd name="connsiteX36" fmla="*/ 2028825 w 2152650"/>
              <a:gd name="connsiteY36" fmla="*/ 190500 h 714375"/>
              <a:gd name="connsiteX37" fmla="*/ 2076450 w 2152650"/>
              <a:gd name="connsiteY37" fmla="*/ 133350 h 714375"/>
              <a:gd name="connsiteX38" fmla="*/ 2114550 w 2152650"/>
              <a:gd name="connsiteY38" fmla="*/ 66675 h 714375"/>
              <a:gd name="connsiteX39" fmla="*/ 2124075 w 2152650"/>
              <a:gd name="connsiteY39" fmla="*/ 38100 h 714375"/>
              <a:gd name="connsiteX40" fmla="*/ 2152650 w 2152650"/>
              <a:gd name="connsiteY40" fmla="*/ 0 h 714375"/>
              <a:gd name="connsiteX41" fmla="*/ 2152650 w 2152650"/>
              <a:gd name="connsiteY41"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52650" h="714375">
                <a:moveTo>
                  <a:pt x="0" y="95250"/>
                </a:moveTo>
                <a:lnTo>
                  <a:pt x="0" y="95250"/>
                </a:lnTo>
                <a:cubicBezTo>
                  <a:pt x="19050" y="120650"/>
                  <a:pt x="34699" y="148999"/>
                  <a:pt x="57150" y="171450"/>
                </a:cubicBezTo>
                <a:cubicBezTo>
                  <a:pt x="64250" y="178550"/>
                  <a:pt x="77885" y="174703"/>
                  <a:pt x="85725" y="180975"/>
                </a:cubicBezTo>
                <a:cubicBezTo>
                  <a:pt x="94664" y="188126"/>
                  <a:pt x="96160" y="202012"/>
                  <a:pt x="104775" y="209550"/>
                </a:cubicBezTo>
                <a:cubicBezTo>
                  <a:pt x="122005" y="224627"/>
                  <a:pt x="148188" y="229334"/>
                  <a:pt x="161925" y="247650"/>
                </a:cubicBezTo>
                <a:cubicBezTo>
                  <a:pt x="253022" y="369113"/>
                  <a:pt x="106932" y="183132"/>
                  <a:pt x="247650" y="323850"/>
                </a:cubicBezTo>
                <a:cubicBezTo>
                  <a:pt x="280538" y="356738"/>
                  <a:pt x="273595" y="352489"/>
                  <a:pt x="314325" y="381000"/>
                </a:cubicBezTo>
                <a:cubicBezTo>
                  <a:pt x="333082" y="394130"/>
                  <a:pt x="352425" y="406400"/>
                  <a:pt x="371475" y="419100"/>
                </a:cubicBezTo>
                <a:cubicBezTo>
                  <a:pt x="381000" y="425450"/>
                  <a:pt x="391955" y="430055"/>
                  <a:pt x="400050" y="438150"/>
                </a:cubicBezTo>
                <a:cubicBezTo>
                  <a:pt x="419100" y="457200"/>
                  <a:pt x="434784" y="480356"/>
                  <a:pt x="457200" y="495300"/>
                </a:cubicBezTo>
                <a:cubicBezTo>
                  <a:pt x="466725" y="501650"/>
                  <a:pt x="475314" y="509701"/>
                  <a:pt x="485775" y="514350"/>
                </a:cubicBezTo>
                <a:cubicBezTo>
                  <a:pt x="504125" y="522505"/>
                  <a:pt x="526217" y="522261"/>
                  <a:pt x="542925" y="533400"/>
                </a:cubicBezTo>
                <a:cubicBezTo>
                  <a:pt x="552450" y="539750"/>
                  <a:pt x="561261" y="547330"/>
                  <a:pt x="571500" y="552450"/>
                </a:cubicBezTo>
                <a:cubicBezTo>
                  <a:pt x="580480" y="556940"/>
                  <a:pt x="590421" y="559217"/>
                  <a:pt x="600075" y="561975"/>
                </a:cubicBezTo>
                <a:cubicBezTo>
                  <a:pt x="631978" y="571090"/>
                  <a:pt x="665144" y="575460"/>
                  <a:pt x="695325" y="590550"/>
                </a:cubicBezTo>
                <a:cubicBezTo>
                  <a:pt x="733425" y="609600"/>
                  <a:pt x="769214" y="634230"/>
                  <a:pt x="809625" y="647700"/>
                </a:cubicBezTo>
                <a:cubicBezTo>
                  <a:pt x="863038" y="665504"/>
                  <a:pt x="828460" y="654790"/>
                  <a:pt x="914400" y="676275"/>
                </a:cubicBezTo>
                <a:cubicBezTo>
                  <a:pt x="927100" y="679450"/>
                  <a:pt x="940081" y="681660"/>
                  <a:pt x="952500" y="685800"/>
                </a:cubicBezTo>
                <a:cubicBezTo>
                  <a:pt x="1027972" y="710957"/>
                  <a:pt x="989843" y="701549"/>
                  <a:pt x="1066800" y="714375"/>
                </a:cubicBezTo>
                <a:cubicBezTo>
                  <a:pt x="1099536" y="707828"/>
                  <a:pt x="1121138" y="704293"/>
                  <a:pt x="1152525" y="695325"/>
                </a:cubicBezTo>
                <a:cubicBezTo>
                  <a:pt x="1216117" y="677156"/>
                  <a:pt x="1150169" y="686193"/>
                  <a:pt x="1266825" y="666750"/>
                </a:cubicBezTo>
                <a:cubicBezTo>
                  <a:pt x="1295185" y="662023"/>
                  <a:pt x="1323975" y="660400"/>
                  <a:pt x="1352550" y="657225"/>
                </a:cubicBezTo>
                <a:cubicBezTo>
                  <a:pt x="1391965" y="637517"/>
                  <a:pt x="1400720" y="630895"/>
                  <a:pt x="1447800" y="619125"/>
                </a:cubicBezTo>
                <a:cubicBezTo>
                  <a:pt x="1479212" y="611272"/>
                  <a:pt x="1511300" y="606425"/>
                  <a:pt x="1543050" y="600075"/>
                </a:cubicBezTo>
                <a:cubicBezTo>
                  <a:pt x="1558925" y="596900"/>
                  <a:pt x="1575316" y="595670"/>
                  <a:pt x="1590675" y="590550"/>
                </a:cubicBezTo>
                <a:cubicBezTo>
                  <a:pt x="1600200" y="587375"/>
                  <a:pt x="1609327" y="582552"/>
                  <a:pt x="1619250" y="581025"/>
                </a:cubicBezTo>
                <a:cubicBezTo>
                  <a:pt x="1650787" y="576173"/>
                  <a:pt x="1682750" y="574675"/>
                  <a:pt x="1714500" y="571500"/>
                </a:cubicBezTo>
                <a:cubicBezTo>
                  <a:pt x="1815286" y="546304"/>
                  <a:pt x="1696602" y="580513"/>
                  <a:pt x="1781175" y="542925"/>
                </a:cubicBezTo>
                <a:cubicBezTo>
                  <a:pt x="1799525" y="534770"/>
                  <a:pt x="1838325" y="523875"/>
                  <a:pt x="1838325" y="523875"/>
                </a:cubicBezTo>
                <a:cubicBezTo>
                  <a:pt x="1857457" y="495177"/>
                  <a:pt x="1861923" y="491037"/>
                  <a:pt x="1876425" y="457200"/>
                </a:cubicBezTo>
                <a:cubicBezTo>
                  <a:pt x="1880380" y="447972"/>
                  <a:pt x="1881074" y="437402"/>
                  <a:pt x="1885950" y="428625"/>
                </a:cubicBezTo>
                <a:cubicBezTo>
                  <a:pt x="1897069" y="408611"/>
                  <a:pt x="1911350" y="390525"/>
                  <a:pt x="1924050" y="371475"/>
                </a:cubicBezTo>
                <a:lnTo>
                  <a:pt x="1981200" y="285750"/>
                </a:lnTo>
                <a:cubicBezTo>
                  <a:pt x="1987550" y="276225"/>
                  <a:pt x="1995130" y="267414"/>
                  <a:pt x="2000250" y="257175"/>
                </a:cubicBezTo>
                <a:cubicBezTo>
                  <a:pt x="2006600" y="244475"/>
                  <a:pt x="2013707" y="232126"/>
                  <a:pt x="2019300" y="219075"/>
                </a:cubicBezTo>
                <a:cubicBezTo>
                  <a:pt x="2023255" y="209847"/>
                  <a:pt x="2024335" y="199480"/>
                  <a:pt x="2028825" y="190500"/>
                </a:cubicBezTo>
                <a:cubicBezTo>
                  <a:pt x="2042086" y="163978"/>
                  <a:pt x="2055384" y="154416"/>
                  <a:pt x="2076450" y="133350"/>
                </a:cubicBezTo>
                <a:cubicBezTo>
                  <a:pt x="2096595" y="52769"/>
                  <a:pt x="2069152" y="134772"/>
                  <a:pt x="2114550" y="66675"/>
                </a:cubicBezTo>
                <a:cubicBezTo>
                  <a:pt x="2120119" y="58321"/>
                  <a:pt x="2119585" y="47080"/>
                  <a:pt x="2124075" y="38100"/>
                </a:cubicBezTo>
                <a:cubicBezTo>
                  <a:pt x="2134845" y="16559"/>
                  <a:pt x="2139255" y="13395"/>
                  <a:pt x="2152650" y="0"/>
                </a:cubicBezTo>
                <a:lnTo>
                  <a:pt x="215265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7" name="Ευθεία γραμμή σύνδεσης 36"/>
          <p:cNvCxnSpPr/>
          <p:nvPr/>
        </p:nvCxnSpPr>
        <p:spPr>
          <a:xfrm flipH="1">
            <a:off x="1115616" y="5662042"/>
            <a:ext cx="5544615" cy="143222"/>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6876256" y="5589240"/>
            <a:ext cx="11161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itchFamily="18" charset="0"/>
              </a:rPr>
              <a:t>u</a:t>
            </a:r>
            <a:r>
              <a:rPr lang="en-US" dirty="0" err="1" smtClean="0">
                <a:latin typeface="Cambria" pitchFamily="18" charset="0"/>
              </a:rPr>
              <a:t>lc</a:t>
            </a:r>
            <a:r>
              <a:rPr lang="en-US" dirty="0" smtClean="0">
                <a:latin typeface="Cambria" pitchFamily="18" charset="0"/>
              </a:rPr>
              <a:t> </a:t>
            </a:r>
            <a:r>
              <a:rPr lang="en-US" sz="1400" dirty="0" smtClean="0">
                <a:latin typeface="Cambria" pitchFamily="18" charset="0"/>
              </a:rPr>
              <a:t>min</a:t>
            </a:r>
            <a:endParaRPr lang="el-GR" sz="1400" dirty="0">
              <a:latin typeface="Cambria" pitchFamily="18" charset="0"/>
            </a:endParaRPr>
          </a:p>
        </p:txBody>
      </p:sp>
      <p:sp>
        <p:nvSpPr>
          <p:cNvPr id="41" name="Ορθογώνιο 40"/>
          <p:cNvSpPr/>
          <p:nvPr/>
        </p:nvSpPr>
        <p:spPr>
          <a:xfrm>
            <a:off x="4139952" y="5373866"/>
            <a:ext cx="4068452" cy="2153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ε</a:t>
            </a:r>
            <a:r>
              <a:rPr lang="el-GR" dirty="0" smtClean="0">
                <a:latin typeface="Cambria" pitchFamily="18" charset="0"/>
              </a:rPr>
              <a:t>λάχιστο μοναδιαίο κόστος εργασίας</a:t>
            </a:r>
            <a:endParaRPr lang="el-GR" dirty="0">
              <a:latin typeface="Cambria" pitchFamily="18" charset="0"/>
            </a:endParaRPr>
          </a:p>
        </p:txBody>
      </p:sp>
      <p:sp>
        <p:nvSpPr>
          <p:cNvPr id="42" name="Ορθογώνιο 41"/>
          <p:cNvSpPr/>
          <p:nvPr/>
        </p:nvSpPr>
        <p:spPr>
          <a:xfrm>
            <a:off x="3707904" y="4581128"/>
            <a:ext cx="3240360" cy="328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err="1">
                <a:latin typeface="Cambria" pitchFamily="18" charset="0"/>
              </a:rPr>
              <a:t>u</a:t>
            </a:r>
            <a:r>
              <a:rPr lang="en-US" sz="1400" dirty="0" err="1" smtClean="0">
                <a:latin typeface="Cambria" pitchFamily="18" charset="0"/>
              </a:rPr>
              <a:t>lc</a:t>
            </a:r>
            <a:r>
              <a:rPr lang="en-US" sz="1400" dirty="0" smtClean="0">
                <a:latin typeface="Cambria" pitchFamily="18" charset="0"/>
              </a:rPr>
              <a:t> (</a:t>
            </a:r>
            <a:r>
              <a:rPr lang="el-GR" sz="1400" dirty="0" smtClean="0">
                <a:latin typeface="Cambria" pitchFamily="18" charset="0"/>
              </a:rPr>
              <a:t>μοναδιαίο κόστος εργασίας</a:t>
            </a:r>
            <a:endParaRPr lang="el-GR" sz="1400" dirty="0">
              <a:latin typeface="Cambria" pitchFamily="18" charset="0"/>
            </a:endParaRPr>
          </a:p>
        </p:txBody>
      </p:sp>
    </p:spTree>
    <p:extLst>
      <p:ext uri="{BB962C8B-B14F-4D97-AF65-F5344CB8AC3E}">
        <p14:creationId xmlns:p14="http://schemas.microsoft.com/office/powerpoint/2010/main" val="60771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algn="just"/>
            <a:r>
              <a:rPr lang="el-GR" dirty="0" smtClean="0">
                <a:latin typeface="Cambria" pitchFamily="18" charset="0"/>
              </a:rPr>
              <a:t>Αύξηση της εποπτικής εργασίας (</a:t>
            </a:r>
            <a:r>
              <a:rPr lang="en-US" dirty="0" smtClean="0">
                <a:latin typeface="Cambria" pitchFamily="18" charset="0"/>
              </a:rPr>
              <a:t>supervisory labor)</a:t>
            </a:r>
            <a:r>
              <a:rPr lang="el-GR" dirty="0" smtClean="0">
                <a:latin typeface="Cambria" pitchFamily="18" charset="0"/>
              </a:rPr>
              <a:t> ----</a:t>
            </a:r>
            <a:r>
              <a:rPr lang="el-GR" dirty="0" smtClean="0">
                <a:latin typeface="Cambria" pitchFamily="18" charset="0"/>
                <a:sym typeface="Wingdings" pitchFamily="2" charset="2"/>
              </a:rPr>
              <a:t> υψηλότερη ΚΑΕ</a:t>
            </a:r>
            <a:endParaRPr lang="el-GR" dirty="0" smtClean="0">
              <a:latin typeface="Cambria" pitchFamily="18" charset="0"/>
            </a:endParaRPr>
          </a:p>
          <a:p>
            <a:pPr algn="just"/>
            <a:r>
              <a:rPr lang="el-GR" dirty="0" smtClean="0">
                <a:latin typeface="Cambria" pitchFamily="18" charset="0"/>
              </a:rPr>
              <a:t>Αύξηση του επιδόματος ανεργίας</a:t>
            </a:r>
            <a:r>
              <a:rPr lang="en-US" dirty="0" smtClean="0">
                <a:latin typeface="Cambria" pitchFamily="18" charset="0"/>
              </a:rPr>
              <a:t> </a:t>
            </a:r>
            <a:r>
              <a:rPr lang="el-GR" dirty="0" smtClean="0">
                <a:latin typeface="Cambria" pitchFamily="18" charset="0"/>
              </a:rPr>
              <a:t>και του ημερομισθίου υποχώρησης -----</a:t>
            </a:r>
            <a:r>
              <a:rPr lang="el-GR" dirty="0" smtClean="0">
                <a:latin typeface="Cambria" pitchFamily="18" charset="0"/>
                <a:sym typeface="Wingdings" pitchFamily="2" charset="2"/>
              </a:rPr>
              <a:t> χαμηλότερη ΚΑΕ</a:t>
            </a:r>
            <a:endParaRPr lang="el-GR" dirty="0" smtClean="0">
              <a:latin typeface="Cambria" pitchFamily="18" charset="0"/>
            </a:endParaRPr>
          </a:p>
          <a:p>
            <a:pPr algn="just"/>
            <a:r>
              <a:rPr lang="el-GR" dirty="0" smtClean="0">
                <a:latin typeface="Cambria" pitchFamily="18" charset="0"/>
              </a:rPr>
              <a:t>Ωρομίσθιο ισορροπίας (μεγιστοποίησης των κερδών) μεγαλύτερο από το ημερομίσθιο υποχώρησης -----</a:t>
            </a:r>
            <a:r>
              <a:rPr lang="el-GR" dirty="0" smtClean="0">
                <a:latin typeface="Cambria" pitchFamily="18" charset="0"/>
                <a:sym typeface="Wingdings" pitchFamily="2" charset="2"/>
              </a:rPr>
              <a:t>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ισορροπία και ακούσια ανεργία</a:t>
            </a:r>
            <a:r>
              <a:rPr lang="el-GR" dirty="0" smtClean="0">
                <a:latin typeface="Cambria" pitchFamily="18" charset="0"/>
              </a:rPr>
              <a:t> (μη εκκαθάριση της αγοράς).</a:t>
            </a:r>
            <a:endParaRPr lang="el-GR" dirty="0">
              <a:latin typeface="Cambria" pitchFamily="18" charset="0"/>
            </a:endParaRPr>
          </a:p>
        </p:txBody>
      </p:sp>
    </p:spTree>
    <p:extLst>
      <p:ext uri="{BB962C8B-B14F-4D97-AF65-F5344CB8AC3E}">
        <p14:creationId xmlns:p14="http://schemas.microsoft.com/office/powerpoint/2010/main" val="4011437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0"/>
            <a:ext cx="9505056" cy="476672"/>
          </a:xfrm>
        </p:spPr>
        <p:txBody>
          <a:bodyPr>
            <a:noAutofit/>
          </a:bodyPr>
          <a:lstStyle/>
          <a:p>
            <a:r>
              <a:rPr lang="el-GR" sz="1800" b="1" dirty="0" smtClean="0">
                <a:solidFill>
                  <a:srgbClr val="FF0000"/>
                </a:solidFill>
                <a:latin typeface="Cambria" pitchFamily="18" charset="0"/>
              </a:rPr>
              <a:t>Μετατόπιση της καμπύλης απόσπασης εργασίας (μεγαλύτερο επίδομα ανεργίας)</a:t>
            </a:r>
            <a:endParaRPr lang="el-GR" sz="1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08720"/>
            <a:ext cx="8712968"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sz="2800" dirty="0" smtClean="0">
                <a:latin typeface="Cambria" pitchFamily="18" charset="0"/>
              </a:rPr>
              <a:t>0</a:t>
            </a:r>
            <a:endParaRPr lang="el-GR" sz="2800" dirty="0">
              <a:latin typeface="Cambria" pitchFamily="18" charset="0"/>
            </a:endParaRPr>
          </a:p>
        </p:txBody>
      </p:sp>
      <p:cxnSp>
        <p:nvCxnSpPr>
          <p:cNvPr id="5" name="Ευθεία γραμμή σύνδεσης 4"/>
          <p:cNvCxnSpPr/>
          <p:nvPr/>
        </p:nvCxnSpPr>
        <p:spPr>
          <a:xfrm>
            <a:off x="1050901" y="1124744"/>
            <a:ext cx="0" cy="47525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p:cNvCxnSpPr/>
          <p:nvPr/>
        </p:nvCxnSpPr>
        <p:spPr>
          <a:xfrm flipH="1">
            <a:off x="1043608" y="5839519"/>
            <a:ext cx="74888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Ορθογώνιο 10"/>
          <p:cNvSpPr/>
          <p:nvPr/>
        </p:nvSpPr>
        <p:spPr>
          <a:xfrm>
            <a:off x="323528" y="836712"/>
            <a:ext cx="648072"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z</a:t>
            </a:r>
            <a:r>
              <a:rPr lang="en-US" dirty="0" smtClean="0">
                <a:latin typeface="Cambria" pitchFamily="18" charset="0"/>
              </a:rPr>
              <a:t>=</a:t>
            </a:r>
            <a:r>
              <a:rPr lang="en-US" dirty="0" err="1" smtClean="0">
                <a:latin typeface="Cambria" pitchFamily="18" charset="0"/>
              </a:rPr>
              <a:t>ef</a:t>
            </a:r>
            <a:endParaRPr lang="el-GR" dirty="0">
              <a:latin typeface="Cambria" pitchFamily="18" charset="0"/>
            </a:endParaRPr>
          </a:p>
        </p:txBody>
      </p:sp>
      <p:sp>
        <p:nvSpPr>
          <p:cNvPr id="12" name="Ορθογώνιο 11"/>
          <p:cNvSpPr/>
          <p:nvPr/>
        </p:nvSpPr>
        <p:spPr>
          <a:xfrm>
            <a:off x="7956376" y="6021288"/>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w</a:t>
            </a:r>
            <a:endParaRPr lang="el-GR" dirty="0">
              <a:latin typeface="Cambria" pitchFamily="18" charset="0"/>
            </a:endParaRPr>
          </a:p>
        </p:txBody>
      </p:sp>
      <p:sp>
        <p:nvSpPr>
          <p:cNvPr id="13" name="Ελεύθερη σχεδίαση 12"/>
          <p:cNvSpPr/>
          <p:nvPr/>
        </p:nvSpPr>
        <p:spPr>
          <a:xfrm>
            <a:off x="3611885" y="1446684"/>
            <a:ext cx="4229050" cy="3134444"/>
          </a:xfrm>
          <a:custGeom>
            <a:avLst/>
            <a:gdLst>
              <a:gd name="connsiteX0" fmla="*/ 0 w 4257675"/>
              <a:gd name="connsiteY0" fmla="*/ 2638463 h 2638463"/>
              <a:gd name="connsiteX1" fmla="*/ 0 w 4257675"/>
              <a:gd name="connsiteY1" fmla="*/ 2638463 h 2638463"/>
              <a:gd name="connsiteX2" fmla="*/ 9525 w 4257675"/>
              <a:gd name="connsiteY2" fmla="*/ 2552738 h 2638463"/>
              <a:gd name="connsiteX3" fmla="*/ 57150 w 4257675"/>
              <a:gd name="connsiteY3" fmla="*/ 2476538 h 2638463"/>
              <a:gd name="connsiteX4" fmla="*/ 76200 w 4257675"/>
              <a:gd name="connsiteY4" fmla="*/ 2438438 h 2638463"/>
              <a:gd name="connsiteX5" fmla="*/ 133350 w 4257675"/>
              <a:gd name="connsiteY5" fmla="*/ 2362238 h 2638463"/>
              <a:gd name="connsiteX6" fmla="*/ 180975 w 4257675"/>
              <a:gd name="connsiteY6" fmla="*/ 2286038 h 2638463"/>
              <a:gd name="connsiteX7" fmla="*/ 209550 w 4257675"/>
              <a:gd name="connsiteY7" fmla="*/ 2228888 h 2638463"/>
              <a:gd name="connsiteX8" fmla="*/ 238125 w 4257675"/>
              <a:gd name="connsiteY8" fmla="*/ 2200313 h 2638463"/>
              <a:gd name="connsiteX9" fmla="*/ 257175 w 4257675"/>
              <a:gd name="connsiteY9" fmla="*/ 2162213 h 2638463"/>
              <a:gd name="connsiteX10" fmla="*/ 323850 w 4257675"/>
              <a:gd name="connsiteY10" fmla="*/ 2057438 h 2638463"/>
              <a:gd name="connsiteX11" fmla="*/ 352425 w 4257675"/>
              <a:gd name="connsiteY11" fmla="*/ 2028863 h 2638463"/>
              <a:gd name="connsiteX12" fmla="*/ 409575 w 4257675"/>
              <a:gd name="connsiteY12" fmla="*/ 1962188 h 2638463"/>
              <a:gd name="connsiteX13" fmla="*/ 428625 w 4257675"/>
              <a:gd name="connsiteY13" fmla="*/ 1933613 h 2638463"/>
              <a:gd name="connsiteX14" fmla="*/ 457200 w 4257675"/>
              <a:gd name="connsiteY14" fmla="*/ 1895513 h 2638463"/>
              <a:gd name="connsiteX15" fmla="*/ 495300 w 4257675"/>
              <a:gd name="connsiteY15" fmla="*/ 1838363 h 2638463"/>
              <a:gd name="connsiteX16" fmla="*/ 523875 w 4257675"/>
              <a:gd name="connsiteY16" fmla="*/ 1790738 h 2638463"/>
              <a:gd name="connsiteX17" fmla="*/ 561975 w 4257675"/>
              <a:gd name="connsiteY17" fmla="*/ 1752638 h 2638463"/>
              <a:gd name="connsiteX18" fmla="*/ 619125 w 4257675"/>
              <a:gd name="connsiteY18" fmla="*/ 1666913 h 2638463"/>
              <a:gd name="connsiteX19" fmla="*/ 666750 w 4257675"/>
              <a:gd name="connsiteY19" fmla="*/ 1638338 h 2638463"/>
              <a:gd name="connsiteX20" fmla="*/ 695325 w 4257675"/>
              <a:gd name="connsiteY20" fmla="*/ 1600238 h 2638463"/>
              <a:gd name="connsiteX21" fmla="*/ 733425 w 4257675"/>
              <a:gd name="connsiteY21" fmla="*/ 1571663 h 2638463"/>
              <a:gd name="connsiteX22" fmla="*/ 790575 w 4257675"/>
              <a:gd name="connsiteY22" fmla="*/ 1514513 h 2638463"/>
              <a:gd name="connsiteX23" fmla="*/ 809625 w 4257675"/>
              <a:gd name="connsiteY23" fmla="*/ 1485938 h 2638463"/>
              <a:gd name="connsiteX24" fmla="*/ 876300 w 4257675"/>
              <a:gd name="connsiteY24" fmla="*/ 1419263 h 2638463"/>
              <a:gd name="connsiteX25" fmla="*/ 904875 w 4257675"/>
              <a:gd name="connsiteY25" fmla="*/ 1390688 h 2638463"/>
              <a:gd name="connsiteX26" fmla="*/ 942975 w 4257675"/>
              <a:gd name="connsiteY26" fmla="*/ 1343063 h 2638463"/>
              <a:gd name="connsiteX27" fmla="*/ 971550 w 4257675"/>
              <a:gd name="connsiteY27" fmla="*/ 1333538 h 2638463"/>
              <a:gd name="connsiteX28" fmla="*/ 1095375 w 4257675"/>
              <a:gd name="connsiteY28" fmla="*/ 1228763 h 2638463"/>
              <a:gd name="connsiteX29" fmla="*/ 1123950 w 4257675"/>
              <a:gd name="connsiteY29" fmla="*/ 1209713 h 2638463"/>
              <a:gd name="connsiteX30" fmla="*/ 1162050 w 4257675"/>
              <a:gd name="connsiteY30" fmla="*/ 1171613 h 2638463"/>
              <a:gd name="connsiteX31" fmla="*/ 1209675 w 4257675"/>
              <a:gd name="connsiteY31" fmla="*/ 1133513 h 2638463"/>
              <a:gd name="connsiteX32" fmla="*/ 1304925 w 4257675"/>
              <a:gd name="connsiteY32" fmla="*/ 1047788 h 2638463"/>
              <a:gd name="connsiteX33" fmla="*/ 1343025 w 4257675"/>
              <a:gd name="connsiteY33" fmla="*/ 1028738 h 2638463"/>
              <a:gd name="connsiteX34" fmla="*/ 1371600 w 4257675"/>
              <a:gd name="connsiteY34" fmla="*/ 1000163 h 2638463"/>
              <a:gd name="connsiteX35" fmla="*/ 1447800 w 4257675"/>
              <a:gd name="connsiteY35" fmla="*/ 962063 h 2638463"/>
              <a:gd name="connsiteX36" fmla="*/ 1485900 w 4257675"/>
              <a:gd name="connsiteY36" fmla="*/ 933488 h 2638463"/>
              <a:gd name="connsiteX37" fmla="*/ 1533525 w 4257675"/>
              <a:gd name="connsiteY37" fmla="*/ 904913 h 2638463"/>
              <a:gd name="connsiteX38" fmla="*/ 1571625 w 4257675"/>
              <a:gd name="connsiteY38" fmla="*/ 876338 h 2638463"/>
              <a:gd name="connsiteX39" fmla="*/ 1609725 w 4257675"/>
              <a:gd name="connsiteY39" fmla="*/ 857288 h 2638463"/>
              <a:gd name="connsiteX40" fmla="*/ 1676400 w 4257675"/>
              <a:gd name="connsiteY40" fmla="*/ 819188 h 2638463"/>
              <a:gd name="connsiteX41" fmla="*/ 1724025 w 4257675"/>
              <a:gd name="connsiteY41" fmla="*/ 781088 h 2638463"/>
              <a:gd name="connsiteX42" fmla="*/ 2000250 w 4257675"/>
              <a:gd name="connsiteY42" fmla="*/ 609638 h 2638463"/>
              <a:gd name="connsiteX43" fmla="*/ 2076450 w 4257675"/>
              <a:gd name="connsiteY43" fmla="*/ 562013 h 2638463"/>
              <a:gd name="connsiteX44" fmla="*/ 2143125 w 4257675"/>
              <a:gd name="connsiteY44" fmla="*/ 533438 h 2638463"/>
              <a:gd name="connsiteX45" fmla="*/ 2171700 w 4257675"/>
              <a:gd name="connsiteY45" fmla="*/ 514388 h 2638463"/>
              <a:gd name="connsiteX46" fmla="*/ 2305050 w 4257675"/>
              <a:gd name="connsiteY46" fmla="*/ 457238 h 2638463"/>
              <a:gd name="connsiteX47" fmla="*/ 2333625 w 4257675"/>
              <a:gd name="connsiteY47" fmla="*/ 447713 h 2638463"/>
              <a:gd name="connsiteX48" fmla="*/ 2362200 w 4257675"/>
              <a:gd name="connsiteY48" fmla="*/ 428663 h 2638463"/>
              <a:gd name="connsiteX49" fmla="*/ 2390775 w 4257675"/>
              <a:gd name="connsiteY49" fmla="*/ 419138 h 2638463"/>
              <a:gd name="connsiteX50" fmla="*/ 2438400 w 4257675"/>
              <a:gd name="connsiteY50" fmla="*/ 400088 h 2638463"/>
              <a:gd name="connsiteX51" fmla="*/ 2514600 w 4257675"/>
              <a:gd name="connsiteY51" fmla="*/ 361988 h 2638463"/>
              <a:gd name="connsiteX52" fmla="*/ 2676525 w 4257675"/>
              <a:gd name="connsiteY52" fmla="*/ 304838 h 2638463"/>
              <a:gd name="connsiteX53" fmla="*/ 2733675 w 4257675"/>
              <a:gd name="connsiteY53" fmla="*/ 285788 h 2638463"/>
              <a:gd name="connsiteX54" fmla="*/ 2809875 w 4257675"/>
              <a:gd name="connsiteY54" fmla="*/ 247688 h 2638463"/>
              <a:gd name="connsiteX55" fmla="*/ 2838450 w 4257675"/>
              <a:gd name="connsiteY55" fmla="*/ 238163 h 2638463"/>
              <a:gd name="connsiteX56" fmla="*/ 2914650 w 4257675"/>
              <a:gd name="connsiteY56" fmla="*/ 200063 h 2638463"/>
              <a:gd name="connsiteX57" fmla="*/ 2981325 w 4257675"/>
              <a:gd name="connsiteY57" fmla="*/ 190538 h 2638463"/>
              <a:gd name="connsiteX58" fmla="*/ 3067050 w 4257675"/>
              <a:gd name="connsiteY58" fmla="*/ 161963 h 2638463"/>
              <a:gd name="connsiteX59" fmla="*/ 3105150 w 4257675"/>
              <a:gd name="connsiteY59" fmla="*/ 152438 h 2638463"/>
              <a:gd name="connsiteX60" fmla="*/ 3133725 w 4257675"/>
              <a:gd name="connsiteY60" fmla="*/ 142913 h 2638463"/>
              <a:gd name="connsiteX61" fmla="*/ 3209925 w 4257675"/>
              <a:gd name="connsiteY61" fmla="*/ 133388 h 2638463"/>
              <a:gd name="connsiteX62" fmla="*/ 3238500 w 4257675"/>
              <a:gd name="connsiteY62" fmla="*/ 123863 h 2638463"/>
              <a:gd name="connsiteX63" fmla="*/ 3390900 w 4257675"/>
              <a:gd name="connsiteY63" fmla="*/ 104813 h 2638463"/>
              <a:gd name="connsiteX64" fmla="*/ 3543300 w 4257675"/>
              <a:gd name="connsiteY64" fmla="*/ 95288 h 2638463"/>
              <a:gd name="connsiteX65" fmla="*/ 3724275 w 4257675"/>
              <a:gd name="connsiteY65" fmla="*/ 66713 h 2638463"/>
              <a:gd name="connsiteX66" fmla="*/ 3771900 w 4257675"/>
              <a:gd name="connsiteY66" fmla="*/ 57188 h 2638463"/>
              <a:gd name="connsiteX67" fmla="*/ 4029075 w 4257675"/>
              <a:gd name="connsiteY67" fmla="*/ 19088 h 2638463"/>
              <a:gd name="connsiteX68" fmla="*/ 4152900 w 4257675"/>
              <a:gd name="connsiteY68" fmla="*/ 9563 h 2638463"/>
              <a:gd name="connsiteX69" fmla="*/ 4257675 w 4257675"/>
              <a:gd name="connsiteY69" fmla="*/ 38 h 2638463"/>
              <a:gd name="connsiteX70" fmla="*/ 4257675 w 4257675"/>
              <a:gd name="connsiteY70" fmla="*/ 38 h 263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257675" h="2638463">
                <a:moveTo>
                  <a:pt x="0" y="2638463"/>
                </a:moveTo>
                <a:lnTo>
                  <a:pt x="0" y="2638463"/>
                </a:lnTo>
                <a:cubicBezTo>
                  <a:pt x="3175" y="2609888"/>
                  <a:pt x="1627" y="2580383"/>
                  <a:pt x="9525" y="2552738"/>
                </a:cubicBezTo>
                <a:cubicBezTo>
                  <a:pt x="14657" y="2534774"/>
                  <a:pt x="45968" y="2496106"/>
                  <a:pt x="57150" y="2476538"/>
                </a:cubicBezTo>
                <a:cubicBezTo>
                  <a:pt x="64195" y="2464210"/>
                  <a:pt x="69155" y="2450766"/>
                  <a:pt x="76200" y="2438438"/>
                </a:cubicBezTo>
                <a:cubicBezTo>
                  <a:pt x="91364" y="2411902"/>
                  <a:pt x="115028" y="2385141"/>
                  <a:pt x="133350" y="2362238"/>
                </a:cubicBezTo>
                <a:cubicBezTo>
                  <a:pt x="154234" y="2299585"/>
                  <a:pt x="126619" y="2371454"/>
                  <a:pt x="180975" y="2286038"/>
                </a:cubicBezTo>
                <a:cubicBezTo>
                  <a:pt x="192410" y="2268069"/>
                  <a:pt x="197736" y="2246609"/>
                  <a:pt x="209550" y="2228888"/>
                </a:cubicBezTo>
                <a:cubicBezTo>
                  <a:pt x="217022" y="2217680"/>
                  <a:pt x="230295" y="2211274"/>
                  <a:pt x="238125" y="2200313"/>
                </a:cubicBezTo>
                <a:cubicBezTo>
                  <a:pt x="246378" y="2188759"/>
                  <a:pt x="250279" y="2174625"/>
                  <a:pt x="257175" y="2162213"/>
                </a:cubicBezTo>
                <a:cubicBezTo>
                  <a:pt x="270771" y="2137741"/>
                  <a:pt x="308573" y="2077080"/>
                  <a:pt x="323850" y="2057438"/>
                </a:cubicBezTo>
                <a:cubicBezTo>
                  <a:pt x="332120" y="2046805"/>
                  <a:pt x="342900" y="2038388"/>
                  <a:pt x="352425" y="2028863"/>
                </a:cubicBezTo>
                <a:cubicBezTo>
                  <a:pt x="389607" y="1935908"/>
                  <a:pt x="345504" y="2015581"/>
                  <a:pt x="409575" y="1962188"/>
                </a:cubicBezTo>
                <a:cubicBezTo>
                  <a:pt x="418369" y="1954859"/>
                  <a:pt x="421971" y="1942928"/>
                  <a:pt x="428625" y="1933613"/>
                </a:cubicBezTo>
                <a:cubicBezTo>
                  <a:pt x="437852" y="1920695"/>
                  <a:pt x="448096" y="1908518"/>
                  <a:pt x="457200" y="1895513"/>
                </a:cubicBezTo>
                <a:cubicBezTo>
                  <a:pt x="470330" y="1876756"/>
                  <a:pt x="483008" y="1857679"/>
                  <a:pt x="495300" y="1838363"/>
                </a:cubicBezTo>
                <a:cubicBezTo>
                  <a:pt x="505239" y="1822744"/>
                  <a:pt x="512509" y="1805351"/>
                  <a:pt x="523875" y="1790738"/>
                </a:cubicBezTo>
                <a:cubicBezTo>
                  <a:pt x="534902" y="1776561"/>
                  <a:pt x="549275" y="1765338"/>
                  <a:pt x="561975" y="1752638"/>
                </a:cubicBezTo>
                <a:cubicBezTo>
                  <a:pt x="576215" y="1709917"/>
                  <a:pt x="572794" y="1708611"/>
                  <a:pt x="619125" y="1666913"/>
                </a:cubicBezTo>
                <a:cubicBezTo>
                  <a:pt x="632886" y="1654528"/>
                  <a:pt x="650875" y="1647863"/>
                  <a:pt x="666750" y="1638338"/>
                </a:cubicBezTo>
                <a:cubicBezTo>
                  <a:pt x="676275" y="1625638"/>
                  <a:pt x="684100" y="1611463"/>
                  <a:pt x="695325" y="1600238"/>
                </a:cubicBezTo>
                <a:cubicBezTo>
                  <a:pt x="706550" y="1589013"/>
                  <a:pt x="721625" y="1582283"/>
                  <a:pt x="733425" y="1571663"/>
                </a:cubicBezTo>
                <a:cubicBezTo>
                  <a:pt x="753450" y="1553641"/>
                  <a:pt x="772677" y="1534649"/>
                  <a:pt x="790575" y="1514513"/>
                </a:cubicBezTo>
                <a:cubicBezTo>
                  <a:pt x="798180" y="1505957"/>
                  <a:pt x="801967" y="1494447"/>
                  <a:pt x="809625" y="1485938"/>
                </a:cubicBezTo>
                <a:cubicBezTo>
                  <a:pt x="830651" y="1462576"/>
                  <a:pt x="854075" y="1441488"/>
                  <a:pt x="876300" y="1419263"/>
                </a:cubicBezTo>
                <a:cubicBezTo>
                  <a:pt x="885825" y="1409738"/>
                  <a:pt x="896460" y="1401207"/>
                  <a:pt x="904875" y="1390688"/>
                </a:cubicBezTo>
                <a:cubicBezTo>
                  <a:pt x="917575" y="1374813"/>
                  <a:pt x="927539" y="1356294"/>
                  <a:pt x="942975" y="1343063"/>
                </a:cubicBezTo>
                <a:cubicBezTo>
                  <a:pt x="950598" y="1336529"/>
                  <a:pt x="962025" y="1336713"/>
                  <a:pt x="971550" y="1333538"/>
                </a:cubicBezTo>
                <a:cubicBezTo>
                  <a:pt x="1067250" y="1261763"/>
                  <a:pt x="932725" y="1364305"/>
                  <a:pt x="1095375" y="1228763"/>
                </a:cubicBezTo>
                <a:cubicBezTo>
                  <a:pt x="1104169" y="1221434"/>
                  <a:pt x="1115258" y="1217163"/>
                  <a:pt x="1123950" y="1209713"/>
                </a:cubicBezTo>
                <a:cubicBezTo>
                  <a:pt x="1137587" y="1198024"/>
                  <a:pt x="1148626" y="1183545"/>
                  <a:pt x="1162050" y="1171613"/>
                </a:cubicBezTo>
                <a:cubicBezTo>
                  <a:pt x="1177245" y="1158107"/>
                  <a:pt x="1194312" y="1146828"/>
                  <a:pt x="1209675" y="1133513"/>
                </a:cubicBezTo>
                <a:cubicBezTo>
                  <a:pt x="1241954" y="1105537"/>
                  <a:pt x="1271337" y="1074178"/>
                  <a:pt x="1304925" y="1047788"/>
                </a:cubicBezTo>
                <a:cubicBezTo>
                  <a:pt x="1316090" y="1039016"/>
                  <a:pt x="1331471" y="1036991"/>
                  <a:pt x="1343025" y="1028738"/>
                </a:cubicBezTo>
                <a:cubicBezTo>
                  <a:pt x="1353986" y="1020908"/>
                  <a:pt x="1360236" y="1007395"/>
                  <a:pt x="1371600" y="1000163"/>
                </a:cubicBezTo>
                <a:cubicBezTo>
                  <a:pt x="1395558" y="984917"/>
                  <a:pt x="1423270" y="976372"/>
                  <a:pt x="1447800" y="962063"/>
                </a:cubicBezTo>
                <a:cubicBezTo>
                  <a:pt x="1461512" y="954064"/>
                  <a:pt x="1472691" y="942294"/>
                  <a:pt x="1485900" y="933488"/>
                </a:cubicBezTo>
                <a:cubicBezTo>
                  <a:pt x="1501304" y="923219"/>
                  <a:pt x="1518121" y="915182"/>
                  <a:pt x="1533525" y="904913"/>
                </a:cubicBezTo>
                <a:cubicBezTo>
                  <a:pt x="1546734" y="896107"/>
                  <a:pt x="1558163" y="884752"/>
                  <a:pt x="1571625" y="876338"/>
                </a:cubicBezTo>
                <a:cubicBezTo>
                  <a:pt x="1583666" y="868813"/>
                  <a:pt x="1597260" y="864087"/>
                  <a:pt x="1609725" y="857288"/>
                </a:cubicBezTo>
                <a:cubicBezTo>
                  <a:pt x="1632197" y="845031"/>
                  <a:pt x="1655101" y="833387"/>
                  <a:pt x="1676400" y="819188"/>
                </a:cubicBezTo>
                <a:cubicBezTo>
                  <a:pt x="1693316" y="807911"/>
                  <a:pt x="1706957" y="792132"/>
                  <a:pt x="1724025" y="781088"/>
                </a:cubicBezTo>
                <a:cubicBezTo>
                  <a:pt x="1815009" y="722216"/>
                  <a:pt x="1908353" y="667074"/>
                  <a:pt x="2000250" y="609638"/>
                </a:cubicBezTo>
                <a:cubicBezTo>
                  <a:pt x="2018038" y="598521"/>
                  <a:pt x="2061366" y="567041"/>
                  <a:pt x="2076450" y="562013"/>
                </a:cubicBezTo>
                <a:cubicBezTo>
                  <a:pt x="2108508" y="551327"/>
                  <a:pt x="2110169" y="552270"/>
                  <a:pt x="2143125" y="533438"/>
                </a:cubicBezTo>
                <a:cubicBezTo>
                  <a:pt x="2153064" y="527758"/>
                  <a:pt x="2161342" y="519262"/>
                  <a:pt x="2171700" y="514388"/>
                </a:cubicBezTo>
                <a:cubicBezTo>
                  <a:pt x="2215457" y="493796"/>
                  <a:pt x="2259172" y="472531"/>
                  <a:pt x="2305050" y="457238"/>
                </a:cubicBezTo>
                <a:cubicBezTo>
                  <a:pt x="2314575" y="454063"/>
                  <a:pt x="2324645" y="452203"/>
                  <a:pt x="2333625" y="447713"/>
                </a:cubicBezTo>
                <a:cubicBezTo>
                  <a:pt x="2343864" y="442593"/>
                  <a:pt x="2351961" y="433783"/>
                  <a:pt x="2362200" y="428663"/>
                </a:cubicBezTo>
                <a:cubicBezTo>
                  <a:pt x="2371180" y="424173"/>
                  <a:pt x="2381374" y="422663"/>
                  <a:pt x="2390775" y="419138"/>
                </a:cubicBezTo>
                <a:cubicBezTo>
                  <a:pt x="2406784" y="413135"/>
                  <a:pt x="2422876" y="407253"/>
                  <a:pt x="2438400" y="400088"/>
                </a:cubicBezTo>
                <a:cubicBezTo>
                  <a:pt x="2464184" y="388188"/>
                  <a:pt x="2487659" y="370968"/>
                  <a:pt x="2514600" y="361988"/>
                </a:cubicBezTo>
                <a:cubicBezTo>
                  <a:pt x="2713003" y="295854"/>
                  <a:pt x="2493820" y="370090"/>
                  <a:pt x="2676525" y="304838"/>
                </a:cubicBezTo>
                <a:cubicBezTo>
                  <a:pt x="2695436" y="298084"/>
                  <a:pt x="2715218" y="293698"/>
                  <a:pt x="2733675" y="285788"/>
                </a:cubicBezTo>
                <a:cubicBezTo>
                  <a:pt x="2759777" y="274601"/>
                  <a:pt x="2782934" y="256668"/>
                  <a:pt x="2809875" y="247688"/>
                </a:cubicBezTo>
                <a:cubicBezTo>
                  <a:pt x="2819400" y="244513"/>
                  <a:pt x="2829310" y="242318"/>
                  <a:pt x="2838450" y="238163"/>
                </a:cubicBezTo>
                <a:cubicBezTo>
                  <a:pt x="2864303" y="226412"/>
                  <a:pt x="2886537" y="204079"/>
                  <a:pt x="2914650" y="200063"/>
                </a:cubicBezTo>
                <a:lnTo>
                  <a:pt x="2981325" y="190538"/>
                </a:lnTo>
                <a:cubicBezTo>
                  <a:pt x="3009900" y="181013"/>
                  <a:pt x="3037829" y="169268"/>
                  <a:pt x="3067050" y="161963"/>
                </a:cubicBezTo>
                <a:cubicBezTo>
                  <a:pt x="3079750" y="158788"/>
                  <a:pt x="3092563" y="156034"/>
                  <a:pt x="3105150" y="152438"/>
                </a:cubicBezTo>
                <a:cubicBezTo>
                  <a:pt x="3114804" y="149680"/>
                  <a:pt x="3123847" y="144709"/>
                  <a:pt x="3133725" y="142913"/>
                </a:cubicBezTo>
                <a:cubicBezTo>
                  <a:pt x="3158910" y="138334"/>
                  <a:pt x="3184525" y="136563"/>
                  <a:pt x="3209925" y="133388"/>
                </a:cubicBezTo>
                <a:cubicBezTo>
                  <a:pt x="3219450" y="130213"/>
                  <a:pt x="3228699" y="126041"/>
                  <a:pt x="3238500" y="123863"/>
                </a:cubicBezTo>
                <a:cubicBezTo>
                  <a:pt x="3282235" y="114144"/>
                  <a:pt x="3350599" y="107913"/>
                  <a:pt x="3390900" y="104813"/>
                </a:cubicBezTo>
                <a:cubicBezTo>
                  <a:pt x="3441649" y="100909"/>
                  <a:pt x="3492500" y="98463"/>
                  <a:pt x="3543300" y="95288"/>
                </a:cubicBezTo>
                <a:cubicBezTo>
                  <a:pt x="3623428" y="68579"/>
                  <a:pt x="3546691" y="92082"/>
                  <a:pt x="3724275" y="66713"/>
                </a:cubicBezTo>
                <a:cubicBezTo>
                  <a:pt x="3740302" y="64423"/>
                  <a:pt x="3756025" y="60363"/>
                  <a:pt x="3771900" y="57188"/>
                </a:cubicBezTo>
                <a:cubicBezTo>
                  <a:pt x="3875169" y="5553"/>
                  <a:pt x="3797882" y="38354"/>
                  <a:pt x="4029075" y="19088"/>
                </a:cubicBezTo>
                <a:cubicBezTo>
                  <a:pt x="4070329" y="15650"/>
                  <a:pt x="4111823" y="14698"/>
                  <a:pt x="4152900" y="9563"/>
                </a:cubicBezTo>
                <a:cubicBezTo>
                  <a:pt x="4238551" y="-1143"/>
                  <a:pt x="4203502" y="38"/>
                  <a:pt x="4257675" y="38"/>
                </a:cubicBezTo>
                <a:lnTo>
                  <a:pt x="4257675" y="3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Ελεύθερη σχεδίαση 13"/>
          <p:cNvSpPr/>
          <p:nvPr/>
        </p:nvSpPr>
        <p:spPr>
          <a:xfrm>
            <a:off x="4499992" y="2266950"/>
            <a:ext cx="3456384" cy="2686050"/>
          </a:xfrm>
          <a:custGeom>
            <a:avLst/>
            <a:gdLst>
              <a:gd name="connsiteX0" fmla="*/ 0 w 4086225"/>
              <a:gd name="connsiteY0" fmla="*/ 2686050 h 2686050"/>
              <a:gd name="connsiteX1" fmla="*/ 0 w 4086225"/>
              <a:gd name="connsiteY1" fmla="*/ 2686050 h 2686050"/>
              <a:gd name="connsiteX2" fmla="*/ 66675 w 4086225"/>
              <a:gd name="connsiteY2" fmla="*/ 2628900 h 2686050"/>
              <a:gd name="connsiteX3" fmla="*/ 123825 w 4086225"/>
              <a:gd name="connsiteY3" fmla="*/ 2581275 h 2686050"/>
              <a:gd name="connsiteX4" fmla="*/ 190500 w 4086225"/>
              <a:gd name="connsiteY4" fmla="*/ 2495550 h 2686050"/>
              <a:gd name="connsiteX5" fmla="*/ 276225 w 4086225"/>
              <a:gd name="connsiteY5" fmla="*/ 2400300 h 2686050"/>
              <a:gd name="connsiteX6" fmla="*/ 323850 w 4086225"/>
              <a:gd name="connsiteY6" fmla="*/ 2333625 h 2686050"/>
              <a:gd name="connsiteX7" fmla="*/ 352425 w 4086225"/>
              <a:gd name="connsiteY7" fmla="*/ 2295525 h 2686050"/>
              <a:gd name="connsiteX8" fmla="*/ 409575 w 4086225"/>
              <a:gd name="connsiteY8" fmla="*/ 2209800 h 2686050"/>
              <a:gd name="connsiteX9" fmla="*/ 438150 w 4086225"/>
              <a:gd name="connsiteY9" fmla="*/ 2152650 h 2686050"/>
              <a:gd name="connsiteX10" fmla="*/ 466725 w 4086225"/>
              <a:gd name="connsiteY10" fmla="*/ 2124075 h 2686050"/>
              <a:gd name="connsiteX11" fmla="*/ 485775 w 4086225"/>
              <a:gd name="connsiteY11" fmla="*/ 2095500 h 2686050"/>
              <a:gd name="connsiteX12" fmla="*/ 533400 w 4086225"/>
              <a:gd name="connsiteY12" fmla="*/ 2028825 h 2686050"/>
              <a:gd name="connsiteX13" fmla="*/ 552450 w 4086225"/>
              <a:gd name="connsiteY13" fmla="*/ 1990725 h 2686050"/>
              <a:gd name="connsiteX14" fmla="*/ 600075 w 4086225"/>
              <a:gd name="connsiteY14" fmla="*/ 1943100 h 2686050"/>
              <a:gd name="connsiteX15" fmla="*/ 647700 w 4086225"/>
              <a:gd name="connsiteY15" fmla="*/ 1866900 h 2686050"/>
              <a:gd name="connsiteX16" fmla="*/ 714375 w 4086225"/>
              <a:gd name="connsiteY16" fmla="*/ 1809750 h 2686050"/>
              <a:gd name="connsiteX17" fmla="*/ 781050 w 4086225"/>
              <a:gd name="connsiteY17" fmla="*/ 1724025 h 2686050"/>
              <a:gd name="connsiteX18" fmla="*/ 800100 w 4086225"/>
              <a:gd name="connsiteY18" fmla="*/ 1695450 h 2686050"/>
              <a:gd name="connsiteX19" fmla="*/ 828675 w 4086225"/>
              <a:gd name="connsiteY19" fmla="*/ 1676400 h 2686050"/>
              <a:gd name="connsiteX20" fmla="*/ 857250 w 4086225"/>
              <a:gd name="connsiteY20" fmla="*/ 1647825 h 2686050"/>
              <a:gd name="connsiteX21" fmla="*/ 885825 w 4086225"/>
              <a:gd name="connsiteY21" fmla="*/ 1628775 h 2686050"/>
              <a:gd name="connsiteX22" fmla="*/ 933450 w 4086225"/>
              <a:gd name="connsiteY22" fmla="*/ 1571625 h 2686050"/>
              <a:gd name="connsiteX23" fmla="*/ 962025 w 4086225"/>
              <a:gd name="connsiteY23" fmla="*/ 1533525 h 2686050"/>
              <a:gd name="connsiteX24" fmla="*/ 990600 w 4086225"/>
              <a:gd name="connsiteY24" fmla="*/ 1514475 h 2686050"/>
              <a:gd name="connsiteX25" fmla="*/ 1019175 w 4086225"/>
              <a:gd name="connsiteY25" fmla="*/ 1485900 h 2686050"/>
              <a:gd name="connsiteX26" fmla="*/ 1057275 w 4086225"/>
              <a:gd name="connsiteY26" fmla="*/ 1457325 h 2686050"/>
              <a:gd name="connsiteX27" fmla="*/ 1085850 w 4086225"/>
              <a:gd name="connsiteY27" fmla="*/ 1428750 h 2686050"/>
              <a:gd name="connsiteX28" fmla="*/ 1143000 w 4086225"/>
              <a:gd name="connsiteY28" fmla="*/ 1390650 h 2686050"/>
              <a:gd name="connsiteX29" fmla="*/ 1171575 w 4086225"/>
              <a:gd name="connsiteY29" fmla="*/ 1362075 h 2686050"/>
              <a:gd name="connsiteX30" fmla="*/ 1219200 w 4086225"/>
              <a:gd name="connsiteY30" fmla="*/ 1323975 h 2686050"/>
              <a:gd name="connsiteX31" fmla="*/ 1304925 w 4086225"/>
              <a:gd name="connsiteY31" fmla="*/ 1238250 h 2686050"/>
              <a:gd name="connsiteX32" fmla="*/ 1362075 w 4086225"/>
              <a:gd name="connsiteY32" fmla="*/ 1181100 h 2686050"/>
              <a:gd name="connsiteX33" fmla="*/ 1419225 w 4086225"/>
              <a:gd name="connsiteY33" fmla="*/ 1123950 h 2686050"/>
              <a:gd name="connsiteX34" fmla="*/ 1447800 w 4086225"/>
              <a:gd name="connsiteY34" fmla="*/ 1104900 h 2686050"/>
              <a:gd name="connsiteX35" fmla="*/ 1504950 w 4086225"/>
              <a:gd name="connsiteY35" fmla="*/ 1057275 h 2686050"/>
              <a:gd name="connsiteX36" fmla="*/ 1581150 w 4086225"/>
              <a:gd name="connsiteY36" fmla="*/ 990600 h 2686050"/>
              <a:gd name="connsiteX37" fmla="*/ 1619250 w 4086225"/>
              <a:gd name="connsiteY37" fmla="*/ 952500 h 2686050"/>
              <a:gd name="connsiteX38" fmla="*/ 1647825 w 4086225"/>
              <a:gd name="connsiteY38" fmla="*/ 942975 h 2686050"/>
              <a:gd name="connsiteX39" fmla="*/ 1704975 w 4086225"/>
              <a:gd name="connsiteY39" fmla="*/ 904875 h 2686050"/>
              <a:gd name="connsiteX40" fmla="*/ 1733550 w 4086225"/>
              <a:gd name="connsiteY40" fmla="*/ 885825 h 2686050"/>
              <a:gd name="connsiteX41" fmla="*/ 1838325 w 4086225"/>
              <a:gd name="connsiteY41" fmla="*/ 809625 h 2686050"/>
              <a:gd name="connsiteX42" fmla="*/ 1905000 w 4086225"/>
              <a:gd name="connsiteY42" fmla="*/ 771525 h 2686050"/>
              <a:gd name="connsiteX43" fmla="*/ 1943100 w 4086225"/>
              <a:gd name="connsiteY43" fmla="*/ 742950 h 2686050"/>
              <a:gd name="connsiteX44" fmla="*/ 2019300 w 4086225"/>
              <a:gd name="connsiteY44" fmla="*/ 695325 h 2686050"/>
              <a:gd name="connsiteX45" fmla="*/ 2066925 w 4086225"/>
              <a:gd name="connsiteY45" fmla="*/ 657225 h 2686050"/>
              <a:gd name="connsiteX46" fmla="*/ 2143125 w 4086225"/>
              <a:gd name="connsiteY46" fmla="*/ 619125 h 2686050"/>
              <a:gd name="connsiteX47" fmla="*/ 2238375 w 4086225"/>
              <a:gd name="connsiteY47" fmla="*/ 571500 h 2686050"/>
              <a:gd name="connsiteX48" fmla="*/ 2266950 w 4086225"/>
              <a:gd name="connsiteY48" fmla="*/ 561975 h 2686050"/>
              <a:gd name="connsiteX49" fmla="*/ 2343150 w 4086225"/>
              <a:gd name="connsiteY49" fmla="*/ 523875 h 2686050"/>
              <a:gd name="connsiteX50" fmla="*/ 2409825 w 4086225"/>
              <a:gd name="connsiteY50" fmla="*/ 495300 h 2686050"/>
              <a:gd name="connsiteX51" fmla="*/ 2486025 w 4086225"/>
              <a:gd name="connsiteY51" fmla="*/ 447675 h 2686050"/>
              <a:gd name="connsiteX52" fmla="*/ 2600325 w 4086225"/>
              <a:gd name="connsiteY52" fmla="*/ 400050 h 2686050"/>
              <a:gd name="connsiteX53" fmla="*/ 2667000 w 4086225"/>
              <a:gd name="connsiteY53" fmla="*/ 352425 h 2686050"/>
              <a:gd name="connsiteX54" fmla="*/ 2695575 w 4086225"/>
              <a:gd name="connsiteY54" fmla="*/ 342900 h 2686050"/>
              <a:gd name="connsiteX55" fmla="*/ 2771775 w 4086225"/>
              <a:gd name="connsiteY55" fmla="*/ 314325 h 2686050"/>
              <a:gd name="connsiteX56" fmla="*/ 2800350 w 4086225"/>
              <a:gd name="connsiteY56" fmla="*/ 295275 h 2686050"/>
              <a:gd name="connsiteX57" fmla="*/ 2838450 w 4086225"/>
              <a:gd name="connsiteY57" fmla="*/ 276225 h 2686050"/>
              <a:gd name="connsiteX58" fmla="*/ 2876550 w 4086225"/>
              <a:gd name="connsiteY58" fmla="*/ 247650 h 2686050"/>
              <a:gd name="connsiteX59" fmla="*/ 2962275 w 4086225"/>
              <a:gd name="connsiteY59" fmla="*/ 219075 h 2686050"/>
              <a:gd name="connsiteX60" fmla="*/ 3000375 w 4086225"/>
              <a:gd name="connsiteY60" fmla="*/ 200025 h 2686050"/>
              <a:gd name="connsiteX61" fmla="*/ 3028950 w 4086225"/>
              <a:gd name="connsiteY61" fmla="*/ 180975 h 2686050"/>
              <a:gd name="connsiteX62" fmla="*/ 3076575 w 4086225"/>
              <a:gd name="connsiteY62" fmla="*/ 171450 h 2686050"/>
              <a:gd name="connsiteX63" fmla="*/ 3143250 w 4086225"/>
              <a:gd name="connsiteY63" fmla="*/ 152400 h 2686050"/>
              <a:gd name="connsiteX64" fmla="*/ 3219450 w 4086225"/>
              <a:gd name="connsiteY64" fmla="*/ 142875 h 2686050"/>
              <a:gd name="connsiteX65" fmla="*/ 3257550 w 4086225"/>
              <a:gd name="connsiteY65" fmla="*/ 133350 h 2686050"/>
              <a:gd name="connsiteX66" fmla="*/ 3343275 w 4086225"/>
              <a:gd name="connsiteY66" fmla="*/ 123825 h 2686050"/>
              <a:gd name="connsiteX67" fmla="*/ 3390900 w 4086225"/>
              <a:gd name="connsiteY67" fmla="*/ 114300 h 2686050"/>
              <a:gd name="connsiteX68" fmla="*/ 3457575 w 4086225"/>
              <a:gd name="connsiteY68" fmla="*/ 104775 h 2686050"/>
              <a:gd name="connsiteX69" fmla="*/ 3562350 w 4086225"/>
              <a:gd name="connsiteY69" fmla="*/ 85725 h 2686050"/>
              <a:gd name="connsiteX70" fmla="*/ 3695700 w 4086225"/>
              <a:gd name="connsiteY70" fmla="*/ 76200 h 2686050"/>
              <a:gd name="connsiteX71" fmla="*/ 3743325 w 4086225"/>
              <a:gd name="connsiteY71" fmla="*/ 66675 h 2686050"/>
              <a:gd name="connsiteX72" fmla="*/ 3800475 w 4086225"/>
              <a:gd name="connsiteY72" fmla="*/ 57150 h 2686050"/>
              <a:gd name="connsiteX73" fmla="*/ 3857625 w 4086225"/>
              <a:gd name="connsiteY73" fmla="*/ 38100 h 2686050"/>
              <a:gd name="connsiteX74" fmla="*/ 3886200 w 4086225"/>
              <a:gd name="connsiteY74" fmla="*/ 28575 h 2686050"/>
              <a:gd name="connsiteX75" fmla="*/ 3962400 w 4086225"/>
              <a:gd name="connsiteY75" fmla="*/ 9525 h 2686050"/>
              <a:gd name="connsiteX76" fmla="*/ 4000500 w 4086225"/>
              <a:gd name="connsiteY76" fmla="*/ 0 h 2686050"/>
              <a:gd name="connsiteX77" fmla="*/ 4086225 w 4086225"/>
              <a:gd name="connsiteY77" fmla="*/ 0 h 2686050"/>
              <a:gd name="connsiteX78" fmla="*/ 4057650 w 4086225"/>
              <a:gd name="connsiteY78" fmla="*/ 9525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086225" h="2686050">
                <a:moveTo>
                  <a:pt x="0" y="2686050"/>
                </a:moveTo>
                <a:lnTo>
                  <a:pt x="0" y="2686050"/>
                </a:lnTo>
                <a:cubicBezTo>
                  <a:pt x="22225" y="2667000"/>
                  <a:pt x="44917" y="2648482"/>
                  <a:pt x="66675" y="2628900"/>
                </a:cubicBezTo>
                <a:cubicBezTo>
                  <a:pt x="119060" y="2581753"/>
                  <a:pt x="70686" y="2616701"/>
                  <a:pt x="123825" y="2581275"/>
                </a:cubicBezTo>
                <a:cubicBezTo>
                  <a:pt x="149851" y="2503197"/>
                  <a:pt x="104834" y="2624049"/>
                  <a:pt x="190500" y="2495550"/>
                </a:cubicBezTo>
                <a:cubicBezTo>
                  <a:pt x="233793" y="2430611"/>
                  <a:pt x="182763" y="2503108"/>
                  <a:pt x="276225" y="2400300"/>
                </a:cubicBezTo>
                <a:cubicBezTo>
                  <a:pt x="296978" y="2377472"/>
                  <a:pt x="306588" y="2357792"/>
                  <a:pt x="323850" y="2333625"/>
                </a:cubicBezTo>
                <a:cubicBezTo>
                  <a:pt x="333077" y="2320707"/>
                  <a:pt x="342900" y="2308225"/>
                  <a:pt x="352425" y="2295525"/>
                </a:cubicBezTo>
                <a:cubicBezTo>
                  <a:pt x="374169" y="2230294"/>
                  <a:pt x="344712" y="2307095"/>
                  <a:pt x="409575" y="2209800"/>
                </a:cubicBezTo>
                <a:cubicBezTo>
                  <a:pt x="421389" y="2192079"/>
                  <a:pt x="426336" y="2170371"/>
                  <a:pt x="438150" y="2152650"/>
                </a:cubicBezTo>
                <a:cubicBezTo>
                  <a:pt x="445622" y="2141442"/>
                  <a:pt x="458101" y="2134423"/>
                  <a:pt x="466725" y="2124075"/>
                </a:cubicBezTo>
                <a:cubicBezTo>
                  <a:pt x="474054" y="2115281"/>
                  <a:pt x="479121" y="2104815"/>
                  <a:pt x="485775" y="2095500"/>
                </a:cubicBezTo>
                <a:cubicBezTo>
                  <a:pt x="500377" y="2075057"/>
                  <a:pt x="520573" y="2051273"/>
                  <a:pt x="533400" y="2028825"/>
                </a:cubicBezTo>
                <a:cubicBezTo>
                  <a:pt x="540445" y="2016497"/>
                  <a:pt x="543733" y="2001933"/>
                  <a:pt x="552450" y="1990725"/>
                </a:cubicBezTo>
                <a:cubicBezTo>
                  <a:pt x="566233" y="1973004"/>
                  <a:pt x="585160" y="1959880"/>
                  <a:pt x="600075" y="1943100"/>
                </a:cubicBezTo>
                <a:cubicBezTo>
                  <a:pt x="672855" y="1861222"/>
                  <a:pt x="589632" y="1948195"/>
                  <a:pt x="647700" y="1866900"/>
                </a:cubicBezTo>
                <a:cubicBezTo>
                  <a:pt x="663008" y="1845469"/>
                  <a:pt x="694363" y="1824759"/>
                  <a:pt x="714375" y="1809750"/>
                </a:cubicBezTo>
                <a:cubicBezTo>
                  <a:pt x="769779" y="1717409"/>
                  <a:pt x="712796" y="1803655"/>
                  <a:pt x="781050" y="1724025"/>
                </a:cubicBezTo>
                <a:cubicBezTo>
                  <a:pt x="788500" y="1715333"/>
                  <a:pt x="792005" y="1703545"/>
                  <a:pt x="800100" y="1695450"/>
                </a:cubicBezTo>
                <a:cubicBezTo>
                  <a:pt x="808195" y="1687355"/>
                  <a:pt x="819881" y="1683729"/>
                  <a:pt x="828675" y="1676400"/>
                </a:cubicBezTo>
                <a:cubicBezTo>
                  <a:pt x="839023" y="1667776"/>
                  <a:pt x="846902" y="1656449"/>
                  <a:pt x="857250" y="1647825"/>
                </a:cubicBezTo>
                <a:cubicBezTo>
                  <a:pt x="866044" y="1640496"/>
                  <a:pt x="877730" y="1636870"/>
                  <a:pt x="885825" y="1628775"/>
                </a:cubicBezTo>
                <a:cubicBezTo>
                  <a:pt x="903360" y="1611240"/>
                  <a:pt x="917959" y="1590989"/>
                  <a:pt x="933450" y="1571625"/>
                </a:cubicBezTo>
                <a:cubicBezTo>
                  <a:pt x="943367" y="1559229"/>
                  <a:pt x="950800" y="1544750"/>
                  <a:pt x="962025" y="1533525"/>
                </a:cubicBezTo>
                <a:cubicBezTo>
                  <a:pt x="970120" y="1525430"/>
                  <a:pt x="981806" y="1521804"/>
                  <a:pt x="990600" y="1514475"/>
                </a:cubicBezTo>
                <a:cubicBezTo>
                  <a:pt x="1000948" y="1505851"/>
                  <a:pt x="1008948" y="1494666"/>
                  <a:pt x="1019175" y="1485900"/>
                </a:cubicBezTo>
                <a:cubicBezTo>
                  <a:pt x="1031228" y="1475569"/>
                  <a:pt x="1045222" y="1467656"/>
                  <a:pt x="1057275" y="1457325"/>
                </a:cubicBezTo>
                <a:cubicBezTo>
                  <a:pt x="1067502" y="1448559"/>
                  <a:pt x="1075217" y="1437020"/>
                  <a:pt x="1085850" y="1428750"/>
                </a:cubicBezTo>
                <a:cubicBezTo>
                  <a:pt x="1103922" y="1414694"/>
                  <a:pt x="1124928" y="1404706"/>
                  <a:pt x="1143000" y="1390650"/>
                </a:cubicBezTo>
                <a:cubicBezTo>
                  <a:pt x="1153633" y="1382380"/>
                  <a:pt x="1161438" y="1370945"/>
                  <a:pt x="1171575" y="1362075"/>
                </a:cubicBezTo>
                <a:cubicBezTo>
                  <a:pt x="1186875" y="1348688"/>
                  <a:pt x="1204302" y="1337809"/>
                  <a:pt x="1219200" y="1323975"/>
                </a:cubicBezTo>
                <a:cubicBezTo>
                  <a:pt x="1248813" y="1296477"/>
                  <a:pt x="1276350" y="1266825"/>
                  <a:pt x="1304925" y="1238250"/>
                </a:cubicBezTo>
                <a:lnTo>
                  <a:pt x="1362075" y="1181100"/>
                </a:lnTo>
                <a:cubicBezTo>
                  <a:pt x="1381125" y="1162050"/>
                  <a:pt x="1396809" y="1138894"/>
                  <a:pt x="1419225" y="1123950"/>
                </a:cubicBezTo>
                <a:cubicBezTo>
                  <a:pt x="1428750" y="1117600"/>
                  <a:pt x="1439006" y="1112229"/>
                  <a:pt x="1447800" y="1104900"/>
                </a:cubicBezTo>
                <a:cubicBezTo>
                  <a:pt x="1521139" y="1043784"/>
                  <a:pt x="1434004" y="1104573"/>
                  <a:pt x="1504950" y="1057275"/>
                </a:cubicBezTo>
                <a:cubicBezTo>
                  <a:pt x="1543050" y="1000125"/>
                  <a:pt x="1501775" y="1054100"/>
                  <a:pt x="1581150" y="990600"/>
                </a:cubicBezTo>
                <a:cubicBezTo>
                  <a:pt x="1595175" y="979380"/>
                  <a:pt x="1604635" y="962939"/>
                  <a:pt x="1619250" y="952500"/>
                </a:cubicBezTo>
                <a:cubicBezTo>
                  <a:pt x="1627420" y="946664"/>
                  <a:pt x="1639048" y="947851"/>
                  <a:pt x="1647825" y="942975"/>
                </a:cubicBezTo>
                <a:cubicBezTo>
                  <a:pt x="1667839" y="931856"/>
                  <a:pt x="1685925" y="917575"/>
                  <a:pt x="1704975" y="904875"/>
                </a:cubicBezTo>
                <a:cubicBezTo>
                  <a:pt x="1714500" y="898525"/>
                  <a:pt x="1725455" y="893920"/>
                  <a:pt x="1733550" y="885825"/>
                </a:cubicBezTo>
                <a:cubicBezTo>
                  <a:pt x="1780842" y="838533"/>
                  <a:pt x="1756179" y="858913"/>
                  <a:pt x="1838325" y="809625"/>
                </a:cubicBezTo>
                <a:cubicBezTo>
                  <a:pt x="1860275" y="796455"/>
                  <a:pt x="1884522" y="786884"/>
                  <a:pt x="1905000" y="771525"/>
                </a:cubicBezTo>
                <a:cubicBezTo>
                  <a:pt x="1917700" y="762000"/>
                  <a:pt x="1929891" y="751756"/>
                  <a:pt x="1943100" y="742950"/>
                </a:cubicBezTo>
                <a:cubicBezTo>
                  <a:pt x="1968022" y="726335"/>
                  <a:pt x="1995911" y="714036"/>
                  <a:pt x="2019300" y="695325"/>
                </a:cubicBezTo>
                <a:cubicBezTo>
                  <a:pt x="2035175" y="682625"/>
                  <a:pt x="2049611" y="667880"/>
                  <a:pt x="2066925" y="657225"/>
                </a:cubicBezTo>
                <a:cubicBezTo>
                  <a:pt x="2091110" y="642342"/>
                  <a:pt x="2117725" y="631825"/>
                  <a:pt x="2143125" y="619125"/>
                </a:cubicBezTo>
                <a:cubicBezTo>
                  <a:pt x="2174875" y="603250"/>
                  <a:pt x="2204699" y="582725"/>
                  <a:pt x="2238375" y="571500"/>
                </a:cubicBezTo>
                <a:cubicBezTo>
                  <a:pt x="2247900" y="568325"/>
                  <a:pt x="2257810" y="566130"/>
                  <a:pt x="2266950" y="561975"/>
                </a:cubicBezTo>
                <a:cubicBezTo>
                  <a:pt x="2292803" y="550224"/>
                  <a:pt x="2317048" y="535062"/>
                  <a:pt x="2343150" y="523875"/>
                </a:cubicBezTo>
                <a:cubicBezTo>
                  <a:pt x="2365375" y="514350"/>
                  <a:pt x="2388198" y="506114"/>
                  <a:pt x="2409825" y="495300"/>
                </a:cubicBezTo>
                <a:cubicBezTo>
                  <a:pt x="2530558" y="434933"/>
                  <a:pt x="2402910" y="493011"/>
                  <a:pt x="2486025" y="447675"/>
                </a:cubicBezTo>
                <a:cubicBezTo>
                  <a:pt x="2560409" y="407102"/>
                  <a:pt x="2540909" y="414904"/>
                  <a:pt x="2600325" y="400050"/>
                </a:cubicBezTo>
                <a:cubicBezTo>
                  <a:pt x="2622550" y="384175"/>
                  <a:pt x="2643580" y="366477"/>
                  <a:pt x="2667000" y="352425"/>
                </a:cubicBezTo>
                <a:cubicBezTo>
                  <a:pt x="2675609" y="347259"/>
                  <a:pt x="2686347" y="346855"/>
                  <a:pt x="2695575" y="342900"/>
                </a:cubicBezTo>
                <a:cubicBezTo>
                  <a:pt x="2765307" y="313015"/>
                  <a:pt x="2701531" y="331886"/>
                  <a:pt x="2771775" y="314325"/>
                </a:cubicBezTo>
                <a:cubicBezTo>
                  <a:pt x="2781300" y="307975"/>
                  <a:pt x="2790411" y="300955"/>
                  <a:pt x="2800350" y="295275"/>
                </a:cubicBezTo>
                <a:cubicBezTo>
                  <a:pt x="2812678" y="288230"/>
                  <a:pt x="2826409" y="283750"/>
                  <a:pt x="2838450" y="276225"/>
                </a:cubicBezTo>
                <a:cubicBezTo>
                  <a:pt x="2851912" y="267811"/>
                  <a:pt x="2862136" y="254303"/>
                  <a:pt x="2876550" y="247650"/>
                </a:cubicBezTo>
                <a:cubicBezTo>
                  <a:pt x="2903898" y="235028"/>
                  <a:pt x="2935334" y="232545"/>
                  <a:pt x="2962275" y="219075"/>
                </a:cubicBezTo>
                <a:cubicBezTo>
                  <a:pt x="2974975" y="212725"/>
                  <a:pt x="2988047" y="207070"/>
                  <a:pt x="3000375" y="200025"/>
                </a:cubicBezTo>
                <a:cubicBezTo>
                  <a:pt x="3010314" y="194345"/>
                  <a:pt x="3018231" y="184995"/>
                  <a:pt x="3028950" y="180975"/>
                </a:cubicBezTo>
                <a:cubicBezTo>
                  <a:pt x="3044109" y="175291"/>
                  <a:pt x="3060869" y="175377"/>
                  <a:pt x="3076575" y="171450"/>
                </a:cubicBezTo>
                <a:cubicBezTo>
                  <a:pt x="3121871" y="160126"/>
                  <a:pt x="3089800" y="161308"/>
                  <a:pt x="3143250" y="152400"/>
                </a:cubicBezTo>
                <a:cubicBezTo>
                  <a:pt x="3168499" y="148192"/>
                  <a:pt x="3194201" y="147083"/>
                  <a:pt x="3219450" y="142875"/>
                </a:cubicBezTo>
                <a:cubicBezTo>
                  <a:pt x="3232363" y="140723"/>
                  <a:pt x="3244611" y="135341"/>
                  <a:pt x="3257550" y="133350"/>
                </a:cubicBezTo>
                <a:cubicBezTo>
                  <a:pt x="3285967" y="128978"/>
                  <a:pt x="3314813" y="127891"/>
                  <a:pt x="3343275" y="123825"/>
                </a:cubicBezTo>
                <a:cubicBezTo>
                  <a:pt x="3359302" y="121535"/>
                  <a:pt x="3374931" y="116962"/>
                  <a:pt x="3390900" y="114300"/>
                </a:cubicBezTo>
                <a:cubicBezTo>
                  <a:pt x="3413045" y="110609"/>
                  <a:pt x="3435430" y="108466"/>
                  <a:pt x="3457575" y="104775"/>
                </a:cubicBezTo>
                <a:cubicBezTo>
                  <a:pt x="3492590" y="98939"/>
                  <a:pt x="3527105" y="89954"/>
                  <a:pt x="3562350" y="85725"/>
                </a:cubicBezTo>
                <a:cubicBezTo>
                  <a:pt x="3606596" y="80416"/>
                  <a:pt x="3651250" y="79375"/>
                  <a:pt x="3695700" y="76200"/>
                </a:cubicBezTo>
                <a:lnTo>
                  <a:pt x="3743325" y="66675"/>
                </a:lnTo>
                <a:cubicBezTo>
                  <a:pt x="3762326" y="63220"/>
                  <a:pt x="3781739" y="61834"/>
                  <a:pt x="3800475" y="57150"/>
                </a:cubicBezTo>
                <a:cubicBezTo>
                  <a:pt x="3819956" y="52280"/>
                  <a:pt x="3838575" y="44450"/>
                  <a:pt x="3857625" y="38100"/>
                </a:cubicBezTo>
                <a:cubicBezTo>
                  <a:pt x="3867150" y="34925"/>
                  <a:pt x="3876460" y="31010"/>
                  <a:pt x="3886200" y="28575"/>
                </a:cubicBezTo>
                <a:lnTo>
                  <a:pt x="3962400" y="9525"/>
                </a:lnTo>
                <a:cubicBezTo>
                  <a:pt x="3975100" y="6350"/>
                  <a:pt x="3987409" y="0"/>
                  <a:pt x="4000500" y="0"/>
                </a:cubicBezTo>
                <a:lnTo>
                  <a:pt x="4086225" y="0"/>
                </a:lnTo>
                <a:lnTo>
                  <a:pt x="4057650" y="9525"/>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16" name="Ευθύγραμμο βέλος σύνδεσης 15"/>
          <p:cNvCxnSpPr/>
          <p:nvPr/>
        </p:nvCxnSpPr>
        <p:spPr>
          <a:xfrm>
            <a:off x="4605908" y="3129693"/>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1087339" y="1052736"/>
            <a:ext cx="5716909" cy="47507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1159347" y="1571092"/>
            <a:ext cx="7445101" cy="423242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a:stCxn id="14" idx="55"/>
          </p:cNvCxnSpPr>
          <p:nvPr/>
        </p:nvCxnSpPr>
        <p:spPr>
          <a:xfrm flipH="1">
            <a:off x="1047034" y="2581275"/>
            <a:ext cx="5797498" cy="18328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p:cNvCxnSpPr/>
          <p:nvPr/>
        </p:nvCxnSpPr>
        <p:spPr>
          <a:xfrm flipH="1">
            <a:off x="6835885" y="2579179"/>
            <a:ext cx="17293" cy="3241873"/>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Ορθογώνιο 29"/>
          <p:cNvSpPr/>
          <p:nvPr/>
        </p:nvSpPr>
        <p:spPr>
          <a:xfrm>
            <a:off x="467544" y="2420888"/>
            <a:ext cx="504056"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e</a:t>
            </a:r>
            <a:r>
              <a:rPr lang="en-US" dirty="0" smtClean="0">
                <a:latin typeface="Cambria" pitchFamily="18" charset="0"/>
              </a:rPr>
              <a:t>*f</a:t>
            </a:r>
            <a:endParaRPr lang="el-GR" dirty="0">
              <a:latin typeface="Cambria" pitchFamily="18" charset="0"/>
            </a:endParaRPr>
          </a:p>
        </p:txBody>
      </p:sp>
      <p:sp>
        <p:nvSpPr>
          <p:cNvPr id="31" name="Ορθογώνιο 30"/>
          <p:cNvSpPr/>
          <p:nvPr/>
        </p:nvSpPr>
        <p:spPr>
          <a:xfrm>
            <a:off x="644420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Νέο </a:t>
            </a:r>
            <a:r>
              <a:rPr lang="en-US" sz="1600" dirty="0" smtClean="0">
                <a:latin typeface="Cambria" pitchFamily="18" charset="0"/>
              </a:rPr>
              <a:t>w*</a:t>
            </a:r>
            <a:endParaRPr lang="el-GR" sz="1600" dirty="0">
              <a:latin typeface="Cambria" pitchFamily="18" charset="0"/>
            </a:endParaRPr>
          </a:p>
        </p:txBody>
      </p:sp>
      <p:cxnSp>
        <p:nvCxnSpPr>
          <p:cNvPr id="35" name="Ευθεία γραμμή σύνδεσης 34"/>
          <p:cNvCxnSpPr>
            <a:stCxn id="13" idx="2"/>
          </p:cNvCxnSpPr>
          <p:nvPr/>
        </p:nvCxnSpPr>
        <p:spPr>
          <a:xfrm>
            <a:off x="3621346" y="4479288"/>
            <a:ext cx="0" cy="1360231"/>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8" name="Ευθεία γραμμή σύνδεσης 37"/>
          <p:cNvCxnSpPr>
            <a:stCxn id="14" idx="0"/>
          </p:cNvCxnSpPr>
          <p:nvPr/>
        </p:nvCxnSpPr>
        <p:spPr>
          <a:xfrm>
            <a:off x="4499992" y="4953000"/>
            <a:ext cx="0" cy="850516"/>
          </a:xfrm>
          <a:prstGeom prst="line">
            <a:avLst/>
          </a:prstGeom>
          <a:ln>
            <a:solidFill>
              <a:schemeClr val="tx1">
                <a:lumMod val="95000"/>
                <a:lumOff val="5000"/>
              </a:schemeClr>
            </a:solidFill>
            <a:prstDash val="dash"/>
          </a:ln>
        </p:spPr>
        <p:style>
          <a:lnRef idx="2">
            <a:schemeClr val="accent1"/>
          </a:lnRef>
          <a:fillRef idx="0">
            <a:schemeClr val="accent1"/>
          </a:fillRef>
          <a:effectRef idx="1">
            <a:schemeClr val="accent1"/>
          </a:effectRef>
          <a:fontRef idx="minor">
            <a:schemeClr val="tx1"/>
          </a:fontRef>
        </p:style>
      </p:cxnSp>
      <p:sp>
        <p:nvSpPr>
          <p:cNvPr id="41" name="Ορθογώνιο 40"/>
          <p:cNvSpPr/>
          <p:nvPr/>
        </p:nvSpPr>
        <p:spPr>
          <a:xfrm>
            <a:off x="2699792" y="6021288"/>
            <a:ext cx="1255210" cy="418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π</a:t>
            </a:r>
            <a:r>
              <a:rPr lang="el-GR" dirty="0" smtClean="0">
                <a:latin typeface="Cambria" pitchFamily="18" charset="0"/>
              </a:rPr>
              <a:t>αλαιό </a:t>
            </a:r>
            <a:r>
              <a:rPr lang="en-US" dirty="0" smtClean="0">
                <a:latin typeface="Cambria" pitchFamily="18" charset="0"/>
              </a:rPr>
              <a:t>w-</a:t>
            </a:r>
            <a:endParaRPr lang="el-GR" dirty="0">
              <a:latin typeface="Cambria" pitchFamily="18" charset="0"/>
            </a:endParaRPr>
          </a:p>
        </p:txBody>
      </p:sp>
      <p:sp>
        <p:nvSpPr>
          <p:cNvPr id="42" name="Ορθογώνιο 41"/>
          <p:cNvSpPr/>
          <p:nvPr/>
        </p:nvSpPr>
        <p:spPr>
          <a:xfrm>
            <a:off x="4283968" y="6021288"/>
            <a:ext cx="9361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latin typeface="Cambria" pitchFamily="18" charset="0"/>
              </a:rPr>
              <a:t>ν</a:t>
            </a:r>
            <a:r>
              <a:rPr lang="el-GR" dirty="0" smtClean="0">
                <a:latin typeface="Cambria" pitchFamily="18" charset="0"/>
              </a:rPr>
              <a:t>έο </a:t>
            </a:r>
            <a:r>
              <a:rPr lang="en-US" dirty="0" smtClean="0">
                <a:latin typeface="Cambria" pitchFamily="18" charset="0"/>
              </a:rPr>
              <a:t>w-</a:t>
            </a:r>
            <a:endParaRPr lang="el-GR" dirty="0">
              <a:latin typeface="Cambria" pitchFamily="18" charset="0"/>
            </a:endParaRPr>
          </a:p>
        </p:txBody>
      </p:sp>
      <p:sp>
        <p:nvSpPr>
          <p:cNvPr id="43" name="Ορθογώνιο 42"/>
          <p:cNvSpPr/>
          <p:nvPr/>
        </p:nvSpPr>
        <p:spPr>
          <a:xfrm>
            <a:off x="4752020" y="2132856"/>
            <a:ext cx="32403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Α</a:t>
            </a:r>
            <a:endParaRPr lang="el-GR" dirty="0">
              <a:latin typeface="Cambria" pitchFamily="18" charset="0"/>
            </a:endParaRPr>
          </a:p>
        </p:txBody>
      </p:sp>
      <p:sp>
        <p:nvSpPr>
          <p:cNvPr id="44" name="Ορθογώνιο 43"/>
          <p:cNvSpPr/>
          <p:nvPr/>
        </p:nvSpPr>
        <p:spPr>
          <a:xfrm>
            <a:off x="6588224" y="2266950"/>
            <a:ext cx="264954" cy="2979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Β</a:t>
            </a:r>
            <a:endParaRPr lang="el-GR" dirty="0">
              <a:latin typeface="Cambria" pitchFamily="18" charset="0"/>
            </a:endParaRPr>
          </a:p>
        </p:txBody>
      </p:sp>
      <p:sp>
        <p:nvSpPr>
          <p:cNvPr id="46" name="Ορθογώνιο 45"/>
          <p:cNvSpPr/>
          <p:nvPr/>
        </p:nvSpPr>
        <p:spPr>
          <a:xfrm>
            <a:off x="7092280" y="3013906"/>
            <a:ext cx="1512168" cy="91915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Νέα καμπύλη απόσπασης εργασίας</a:t>
            </a:r>
            <a:endParaRPr lang="el-GR" sz="1400" dirty="0">
              <a:latin typeface="Cambria" pitchFamily="18" charset="0"/>
            </a:endParaRPr>
          </a:p>
        </p:txBody>
      </p:sp>
      <p:cxnSp>
        <p:nvCxnSpPr>
          <p:cNvPr id="49" name="Ευθύγραμμο βέλος σύνδεσης 48"/>
          <p:cNvCxnSpPr>
            <a:stCxn id="46" idx="0"/>
          </p:cNvCxnSpPr>
          <p:nvPr/>
        </p:nvCxnSpPr>
        <p:spPr>
          <a:xfrm flipH="1" flipV="1">
            <a:off x="7524328" y="2411364"/>
            <a:ext cx="324036" cy="602542"/>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Ορθογώνιο 56"/>
          <p:cNvSpPr/>
          <p:nvPr/>
        </p:nvSpPr>
        <p:spPr>
          <a:xfrm>
            <a:off x="1547664" y="2852936"/>
            <a:ext cx="1944216" cy="8343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Παλαιά καμπύλη </a:t>
            </a:r>
            <a:r>
              <a:rPr lang="el-GR" sz="1400" dirty="0">
                <a:latin typeface="Cambria" pitchFamily="18" charset="0"/>
              </a:rPr>
              <a:t>απόσπασης εργασίας</a:t>
            </a:r>
          </a:p>
        </p:txBody>
      </p:sp>
      <p:cxnSp>
        <p:nvCxnSpPr>
          <p:cNvPr id="58" name="Ευθύγραμμο βέλος σύνδεσης 57"/>
          <p:cNvCxnSpPr/>
          <p:nvPr/>
        </p:nvCxnSpPr>
        <p:spPr>
          <a:xfrm>
            <a:off x="3059832" y="3504790"/>
            <a:ext cx="648072" cy="683121"/>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59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548680"/>
          </a:xfrm>
        </p:spPr>
        <p:txBody>
          <a:bodyPr>
            <a:noAutofit/>
          </a:bodyPr>
          <a:lstStyle/>
          <a:p>
            <a:r>
              <a:rPr lang="el-GR" sz="3200" b="1" dirty="0" smtClean="0">
                <a:solidFill>
                  <a:srgbClr val="FF0000"/>
                </a:solidFill>
                <a:latin typeface="Cambria" pitchFamily="18" charset="0"/>
              </a:rPr>
              <a:t>Βασικές σχέσεις</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640960" cy="5832648"/>
              </a:xfrm>
            </p:spPr>
            <p:txBody>
              <a:bodyPr>
                <a:normAutofit lnSpcReduction="10000"/>
              </a:bodyPr>
              <a:lstStyle/>
              <a:p>
                <a:pPr marL="0" indent="0">
                  <a:buNone/>
                </a:pPr>
                <a:r>
                  <a:rPr lang="el-GR" b="1" i="1" dirty="0" smtClean="0">
                    <a:effectLst>
                      <a:outerShdw blurRad="38100" dist="38100" dir="2700000" algn="tl">
                        <a:srgbClr val="000000">
                          <a:alpha val="43137"/>
                        </a:srgbClr>
                      </a:outerShdw>
                    </a:effectLst>
                    <a:latin typeface="Cambria" pitchFamily="18" charset="0"/>
                    <a:ea typeface="Cambria Math"/>
                  </a:rPr>
                  <a:t>(1) Τιμή</a:t>
                </a:r>
                <a:endParaRPr lang="en-US" b="1" i="1" dirty="0" smtClean="0">
                  <a:effectLst>
                    <a:outerShdw blurRad="38100" dist="38100" dir="2700000" algn="tl">
                      <a:srgbClr val="000000">
                        <a:alpha val="43137"/>
                      </a:srgbClr>
                    </a:outerShdw>
                  </a:effectLst>
                  <a:latin typeface="Cambria" pitchFamily="18" charset="0"/>
                  <a:ea typeface="Cambria Math"/>
                </a:endParaRPr>
              </a:p>
              <a:p>
                <a:pPr marL="0" indent="0">
                  <a:buNone/>
                </a:pPr>
                <a14:m>
                  <m:oMathPara xmlns:m="http://schemas.openxmlformats.org/officeDocument/2006/math">
                    <m:oMathParaPr>
                      <m:jc m:val="centerGroup"/>
                    </m:oMathParaPr>
                    <m:oMath xmlns:m="http://schemas.openxmlformats.org/officeDocument/2006/math">
                      <m:r>
                        <a:rPr lang="en-US" b="1" i="1" dirty="0">
                          <a:solidFill>
                            <a:srgbClr val="FF0000"/>
                          </a:solidFill>
                          <a:latin typeface="Cambria Math"/>
                          <a:ea typeface="Cambria Math"/>
                        </a:rPr>
                        <m:t>𝑷𝒛</m:t>
                      </m:r>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𝑷𝒎</m:t>
                          </m:r>
                          <m:r>
                            <a:rPr lang="en-US" b="1" i="1" dirty="0">
                              <a:solidFill>
                                <a:srgbClr val="FF0000"/>
                              </a:solidFill>
                              <a:latin typeface="Cambria Math"/>
                              <a:ea typeface="Cambria Math"/>
                            </a:rPr>
                            <m:t> </m:t>
                          </m:r>
                          <m:r>
                            <a:rPr lang="en-US" b="1" i="1" dirty="0">
                              <a:solidFill>
                                <a:srgbClr val="FF0000"/>
                              </a:solidFill>
                              <a:latin typeface="Cambria Math"/>
                              <a:ea typeface="Cambria Math"/>
                            </a:rPr>
                            <m:t>𝒎</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𝒘</m:t>
                          </m:r>
                        </m:num>
                        <m:den>
                          <m:r>
                            <a:rPr lang="en-US" b="1" i="1" dirty="0">
                              <a:solidFill>
                                <a:srgbClr val="FF0000"/>
                              </a:solidFill>
                              <a:latin typeface="Cambria Math"/>
                              <a:ea typeface="Cambria Math"/>
                            </a:rPr>
                            <m:t>𝒛</m:t>
                          </m:r>
                        </m:den>
                      </m:f>
                      <m:r>
                        <a:rPr lang="en-US" b="1" i="1" dirty="0">
                          <a:solidFill>
                            <a:srgbClr val="FF0000"/>
                          </a:solidFill>
                          <a:latin typeface="Cambria Math"/>
                          <a:ea typeface="Cambria Math"/>
                        </a:rPr>
                        <m:t>+</m:t>
                      </m:r>
                      <m:f>
                        <m:fPr>
                          <m:ctrlPr>
                            <a:rPr lang="en-US" b="1" i="1" dirty="0">
                              <a:solidFill>
                                <a:srgbClr val="FF0000"/>
                              </a:solidFill>
                              <a:latin typeface="Cambria Math"/>
                              <a:ea typeface="Cambria Math"/>
                            </a:rPr>
                          </m:ctrlPr>
                        </m:fPr>
                        <m:num>
                          <m:r>
                            <a:rPr lang="en-US" b="1" i="1" dirty="0">
                              <a:solidFill>
                                <a:srgbClr val="FF0000"/>
                              </a:solidFill>
                              <a:latin typeface="Cambria Math"/>
                              <a:ea typeface="Cambria Math"/>
                            </a:rPr>
                            <m:t>𝒓𝒌</m:t>
                          </m:r>
                        </m:num>
                        <m:den>
                          <m:r>
                            <a:rPr lang="en-US" b="1" i="1" dirty="0">
                              <a:solidFill>
                                <a:srgbClr val="FF0000"/>
                              </a:solidFill>
                              <a:latin typeface="Cambria Math"/>
                              <a:ea typeface="Cambria Math"/>
                            </a:rPr>
                            <m:t>𝒛</m:t>
                          </m:r>
                        </m:den>
                      </m:f>
                      <m:r>
                        <a:rPr lang="en-US" b="1" dirty="0">
                          <a:solidFill>
                            <a:srgbClr val="FF0000"/>
                          </a:solidFill>
                          <a:latin typeface="Cambria Math"/>
                          <a:ea typeface="Cambria Math"/>
                        </a:rPr>
                        <m:t>=</m:t>
                      </m:r>
                      <m:r>
                        <a:rPr lang="en-US" b="1" dirty="0">
                          <a:solidFill>
                            <a:srgbClr val="FF0000"/>
                          </a:solidFill>
                          <a:latin typeface="Cambria Math"/>
                          <a:ea typeface="Cambria Math"/>
                        </a:rPr>
                        <m:t>𝐮𝐦𝐜</m:t>
                      </m:r>
                      <m:r>
                        <a:rPr lang="en-US" b="1" dirty="0">
                          <a:solidFill>
                            <a:srgbClr val="FF0000"/>
                          </a:solidFill>
                          <a:latin typeface="Cambria Math"/>
                          <a:ea typeface="Cambria Math"/>
                        </a:rPr>
                        <m:t>+</m:t>
                      </m:r>
                      <m:r>
                        <a:rPr lang="en-US" b="1" dirty="0">
                          <a:solidFill>
                            <a:srgbClr val="FF0000"/>
                          </a:solidFill>
                          <a:latin typeface="Cambria Math"/>
                          <a:ea typeface="Cambria Math"/>
                        </a:rPr>
                        <m:t>𝐮𝐥𝐜</m:t>
                      </m:r>
                      <m:r>
                        <a:rPr lang="en-US" b="1" dirty="0">
                          <a:solidFill>
                            <a:srgbClr val="FF0000"/>
                          </a:solidFill>
                          <a:latin typeface="Cambria Math"/>
                          <a:ea typeface="Cambria Math"/>
                        </a:rPr>
                        <m:t>+</m:t>
                      </m:r>
                      <m:r>
                        <a:rPr lang="en-US" b="1" dirty="0">
                          <a:solidFill>
                            <a:srgbClr val="FF0000"/>
                          </a:solidFill>
                          <a:latin typeface="Cambria Math"/>
                          <a:ea typeface="Cambria Math"/>
                        </a:rPr>
                        <m:t>𝐮𝐩</m:t>
                      </m:r>
                    </m:oMath>
                  </m:oMathPara>
                </a14:m>
                <a:endParaRPr lang="el-GR" b="1" dirty="0" smtClean="0">
                  <a:latin typeface="Cambria" pitchFamily="18" charset="0"/>
                </a:endParaRPr>
              </a:p>
              <a:p>
                <a:pPr marL="0" indent="0">
                  <a:buNone/>
                </a:pPr>
                <a:endParaRPr lang="el-GR" b="1" dirty="0" smtClean="0">
                  <a:latin typeface="Cambria" pitchFamily="18" charset="0"/>
                </a:endParaRPr>
              </a:p>
              <a:p>
                <a:pPr marL="0" indent="0">
                  <a:buNone/>
                </a:pPr>
                <a:r>
                  <a:rPr lang="el-GR" b="1" i="1" dirty="0" smtClean="0">
                    <a:effectLst>
                      <a:outerShdw blurRad="38100" dist="38100" dir="2700000" algn="tl">
                        <a:srgbClr val="000000">
                          <a:alpha val="43137"/>
                        </a:srgbClr>
                      </a:outerShdw>
                    </a:effectLst>
                    <a:latin typeface="Cambria" pitchFamily="18" charset="0"/>
                  </a:rPr>
                  <a:t>(2) Μοναδιαίο κόστος εργασίας</a:t>
                </a:r>
              </a:p>
              <a:p>
                <a:pPr marL="0" indent="0">
                  <a:buNone/>
                </a:pPr>
                <a:endParaRPr lang="en-US" b="1" i="1" dirty="0">
                  <a:effectLst>
                    <a:outerShdw blurRad="38100" dist="38100" dir="2700000" algn="tl">
                      <a:srgbClr val="000000">
                        <a:alpha val="43137"/>
                      </a:srgbClr>
                    </a:outerShdw>
                  </a:effectLst>
                  <a:latin typeface="Cambria" pitchFamily="18" charset="0"/>
                </a:endParaRPr>
              </a:p>
              <a:p>
                <a:pPr marL="0" indent="0">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𝒖𝒍𝒄</m:t>
                      </m:r>
                      <m:r>
                        <a:rPr lang="en-US" b="1" i="1" smtClean="0">
                          <a:solidFill>
                            <a:srgbClr val="FF0000"/>
                          </a:solidFill>
                          <a:latin typeface="Cambria Math"/>
                        </a:rPr>
                        <m:t>=</m:t>
                      </m:r>
                      <m:f>
                        <m:fPr>
                          <m:ctrlPr>
                            <a:rPr lang="en-US" b="1" i="1">
                              <a:solidFill>
                                <a:srgbClr val="FF0000"/>
                              </a:solidFill>
                              <a:latin typeface="Cambria Math"/>
                            </a:rPr>
                          </m:ctrlPr>
                        </m:fPr>
                        <m:num>
                          <m:r>
                            <a:rPr lang="el-GR" b="1" i="1">
                              <a:solidFill>
                                <a:srgbClr val="FF0000"/>
                              </a:solidFill>
                              <a:latin typeface="Cambria Math"/>
                            </a:rPr>
                            <m:t>𝝎𝝆𝝄𝝁𝜾𝝈𝜽𝜾𝝄</m:t>
                          </m:r>
                        </m:num>
                        <m:den>
                          <m:r>
                            <a:rPr lang="el-GR" b="1" i="1">
                              <a:solidFill>
                                <a:srgbClr val="FF0000"/>
                              </a:solidFill>
                              <a:latin typeface="Cambria Math"/>
                            </a:rPr>
                            <m:t>𝝎𝝆𝜾𝜶𝜾𝝄</m:t>
                          </m:r>
                          <m:r>
                            <a:rPr lang="el-GR" b="1" i="1">
                              <a:solidFill>
                                <a:srgbClr val="FF0000"/>
                              </a:solidFill>
                              <a:latin typeface="Cambria Math"/>
                            </a:rPr>
                            <m:t> </m:t>
                          </m:r>
                          <m:r>
                            <a:rPr lang="el-GR" b="1" i="1">
                              <a:solidFill>
                                <a:srgbClr val="FF0000"/>
                              </a:solidFill>
                              <a:latin typeface="Cambria Math"/>
                            </a:rPr>
                            <m:t>𝝅𝝆𝝄</m:t>
                          </m:r>
                          <m:r>
                            <m:rPr>
                              <m:sty m:val="p"/>
                            </m:rPr>
                            <a:rPr lang="el-GR" b="1" i="1">
                              <a:solidFill>
                                <a:srgbClr val="FF0000"/>
                              </a:solidFill>
                              <a:latin typeface="Cambria Math"/>
                            </a:rPr>
                            <m:t>ϊό</m:t>
                          </m:r>
                          <m:r>
                            <a:rPr lang="el-GR" b="1" i="1">
                              <a:solidFill>
                                <a:srgbClr val="FF0000"/>
                              </a:solidFill>
                              <a:latin typeface="Cambria Math"/>
                            </a:rPr>
                            <m:t>𝝂</m:t>
                          </m:r>
                        </m:den>
                      </m:f>
                      <m:r>
                        <a:rPr lang="el-GR" b="1" i="1">
                          <a:solidFill>
                            <a:srgbClr val="FF0000"/>
                          </a:solidFill>
                          <a:latin typeface="Cambria Math"/>
                        </a:rPr>
                        <m:t>=</m:t>
                      </m:r>
                      <m:f>
                        <m:fPr>
                          <m:ctrlPr>
                            <a:rPr lang="el-GR"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𝒛</m:t>
                          </m:r>
                        </m:den>
                      </m:f>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rPr>
                            <m:t>𝒘</m:t>
                          </m:r>
                        </m:num>
                        <m:den>
                          <m:r>
                            <a:rPr lang="en-US" b="1" i="1">
                              <a:solidFill>
                                <a:srgbClr val="FF0000"/>
                              </a:solidFill>
                              <a:latin typeface="Cambria Math"/>
                            </a:rPr>
                            <m:t>𝒆𝒇</m:t>
                          </m:r>
                        </m:den>
                      </m:f>
                    </m:oMath>
                  </m:oMathPara>
                </a14:m>
                <a:endParaRPr lang="el-GR" b="1" dirty="0" smtClean="0"/>
              </a:p>
              <a:p>
                <a:pPr marL="0" indent="0">
                  <a:buNone/>
                </a:pPr>
                <a:endParaRPr lang="el-GR" dirty="0" smtClean="0"/>
              </a:p>
              <a:p>
                <a:pPr marL="0" indent="0">
                  <a:buNone/>
                </a:pPr>
                <a:r>
                  <a:rPr lang="el-GR" b="1" i="1" dirty="0" smtClean="0">
                    <a:effectLst>
                      <a:outerShdw blurRad="38100" dist="38100" dir="2700000" algn="tl">
                        <a:srgbClr val="000000">
                          <a:alpha val="43137"/>
                        </a:srgbClr>
                      </a:outerShdw>
                    </a:effectLst>
                    <a:latin typeface="Cambria" pitchFamily="18" charset="0"/>
                  </a:rPr>
                  <a:t>(3) Κόστος </a:t>
                </a:r>
                <a:r>
                  <a:rPr lang="el-GR" b="1" i="1" dirty="0">
                    <a:effectLst>
                      <a:outerShdw blurRad="38100" dist="38100" dir="2700000" algn="tl">
                        <a:srgbClr val="000000">
                          <a:alpha val="43137"/>
                        </a:srgbClr>
                      </a:outerShdw>
                    </a:effectLst>
                    <a:latin typeface="Cambria" pitchFamily="18" charset="0"/>
                  </a:rPr>
                  <a:t>απώλειας εργασίας</a:t>
                </a:r>
                <a:endParaRPr lang="el-GR" b="1" i="1" dirty="0" smtClean="0">
                  <a:effectLst>
                    <a:outerShdw blurRad="38100" dist="38100" dir="2700000" algn="tl">
                      <a:srgbClr val="000000">
                        <a:alpha val="43137"/>
                      </a:srgbClr>
                    </a:outerShdw>
                  </a:effectLst>
                  <a:latin typeface="Cambria" pitchFamily="18" charset="0"/>
                </a:endParaRPr>
              </a:p>
              <a:p>
                <a:pPr marL="0" indent="0">
                  <a:buNone/>
                </a:pPr>
                <a:r>
                  <a:rPr lang="el-GR" b="1" dirty="0" smtClean="0">
                    <a:solidFill>
                      <a:srgbClr val="FF0000"/>
                    </a:solidFill>
                    <a:latin typeface="Cambria" pitchFamily="18" charset="0"/>
                  </a:rPr>
                  <a:t>(</a:t>
                </a:r>
                <a:r>
                  <a:rPr lang="en-US" b="1" dirty="0">
                    <a:solidFill>
                      <a:srgbClr val="FF0000"/>
                    </a:solidFill>
                    <a:latin typeface="Cambria" pitchFamily="18" charset="0"/>
                  </a:rPr>
                  <a:t>cost of job loss, </a:t>
                </a:r>
                <a:r>
                  <a:rPr lang="en-US" b="1" dirty="0" err="1">
                    <a:solidFill>
                      <a:srgbClr val="FF0000"/>
                    </a:solidFill>
                    <a:latin typeface="Cambria" pitchFamily="18" charset="0"/>
                  </a:rPr>
                  <a:t>cjl</a:t>
                </a:r>
                <a:r>
                  <a:rPr lang="en-US" b="1" dirty="0">
                    <a:solidFill>
                      <a:srgbClr val="FF0000"/>
                    </a:solidFill>
                    <a:latin typeface="Cambria" pitchFamily="18" charset="0"/>
                  </a:rPr>
                  <a:t>) = (</a:t>
                </a:r>
                <a:r>
                  <a:rPr lang="en-US" b="1" dirty="0" err="1">
                    <a:solidFill>
                      <a:srgbClr val="FF0000"/>
                    </a:solidFill>
                    <a:latin typeface="Cambria" pitchFamily="18" charset="0"/>
                  </a:rPr>
                  <a:t>ww</a:t>
                </a:r>
                <a:r>
                  <a:rPr lang="el-GR" b="1" dirty="0">
                    <a:solidFill>
                      <a:srgbClr val="FF0000"/>
                    </a:solidFill>
                    <a:latin typeface="Cambria" pitchFamily="18" charset="0"/>
                  </a:rPr>
                  <a:t> </a:t>
                </a:r>
                <a:r>
                  <a:rPr lang="en-US" b="1" dirty="0">
                    <a:solidFill>
                      <a:srgbClr val="FF0000"/>
                    </a:solidFill>
                    <a:latin typeface="Cambria" pitchFamily="18" charset="0"/>
                  </a:rPr>
                  <a:t>-</a:t>
                </a:r>
                <a:r>
                  <a:rPr lang="el-GR" b="1" dirty="0">
                    <a:solidFill>
                      <a:srgbClr val="FF0000"/>
                    </a:solidFill>
                    <a:latin typeface="Cambria" pitchFamily="18" charset="0"/>
                  </a:rPr>
                  <a:t> </a:t>
                </a:r>
                <a:r>
                  <a:rPr lang="en-US" b="1" dirty="0" err="1">
                    <a:solidFill>
                      <a:srgbClr val="FF0000"/>
                    </a:solidFill>
                    <a:latin typeface="Cambria" pitchFamily="18" charset="0"/>
                  </a:rPr>
                  <a:t>ui</a:t>
                </a:r>
                <a:r>
                  <a:rPr lang="en-US" b="1" dirty="0">
                    <a:solidFill>
                      <a:srgbClr val="FF0000"/>
                    </a:solidFill>
                    <a:latin typeface="Cambria" pitchFamily="18" charset="0"/>
                  </a:rPr>
                  <a:t>)(</a:t>
                </a:r>
                <a:r>
                  <a:rPr lang="en-US" b="1" dirty="0" err="1">
                    <a:solidFill>
                      <a:srgbClr val="FF0000"/>
                    </a:solidFill>
                    <a:latin typeface="Cambria" pitchFamily="18" charset="0"/>
                  </a:rPr>
                  <a:t>ud</a:t>
                </a:r>
                <a:r>
                  <a:rPr lang="en-US" b="1" dirty="0">
                    <a:solidFill>
                      <a:srgbClr val="FF0000"/>
                    </a:solidFill>
                    <a:latin typeface="Cambria" pitchFamily="18" charset="0"/>
                  </a:rPr>
                  <a:t>)</a:t>
                </a:r>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640960" cy="5832648"/>
              </a:xfrm>
              <a:blipFill rotWithShape="1">
                <a:blip r:embed="rId2"/>
                <a:stretch>
                  <a:fillRect l="-1834" t="-2301" b="-837"/>
                </a:stretch>
              </a:blipFill>
            </p:spPr>
            <p:txBody>
              <a:bodyPr/>
              <a:lstStyle/>
              <a:p>
                <a:r>
                  <a:rPr lang="el-GR">
                    <a:noFill/>
                  </a:rPr>
                  <a:t> </a:t>
                </a:r>
              </a:p>
            </p:txBody>
          </p:sp>
        </mc:Fallback>
      </mc:AlternateContent>
    </p:spTree>
    <p:extLst>
      <p:ext uri="{BB962C8B-B14F-4D97-AF65-F5344CB8AC3E}">
        <p14:creationId xmlns:p14="http://schemas.microsoft.com/office/powerpoint/2010/main" val="34127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432048"/>
          </a:xfrm>
        </p:spPr>
        <p:txBody>
          <a:bodyPr>
            <a:normAutofit fontScale="90000"/>
          </a:bodyPr>
          <a:lstStyle/>
          <a:p>
            <a:r>
              <a:rPr lang="el-GR" sz="3600" b="1" dirty="0" smtClean="0">
                <a:solidFill>
                  <a:srgbClr val="FF0000"/>
                </a:solidFill>
                <a:latin typeface="Cambria" pitchFamily="18" charset="0"/>
              </a:rPr>
              <a:t>Συνολική Ζήτηση Απασχόληση και Ανεργία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20688"/>
            <a:ext cx="8856984" cy="6048672"/>
          </a:xfrm>
        </p:spPr>
        <p:txBody>
          <a:bodyPr>
            <a:normAutofit fontScale="85000" lnSpcReduction="10000"/>
          </a:bodyPr>
          <a:lstStyle/>
          <a:p>
            <a:pPr algn="just">
              <a:buFont typeface="Wingdings" pitchFamily="2" charset="2"/>
              <a:buChar char="Ø"/>
            </a:pPr>
            <a:r>
              <a:rPr lang="el-GR" dirty="0" smtClean="0">
                <a:latin typeface="Cambria" pitchFamily="18" charset="0"/>
              </a:rPr>
              <a:t>Η πλήρης απασχόληση (εργασίας και κεφαλαίου) αποτελεί εξαίρεση μάλλον παρά κανόνα</a:t>
            </a:r>
            <a:r>
              <a:rPr lang="en-US" dirty="0" smtClean="0">
                <a:latin typeface="Cambria" pitchFamily="18" charset="0"/>
              </a:rPr>
              <a:t>. </a:t>
            </a:r>
            <a:r>
              <a:rPr lang="el-GR" dirty="0" smtClean="0">
                <a:latin typeface="Cambria" pitchFamily="18" charset="0"/>
              </a:rPr>
              <a:t>Η συνηθισμένη κατάσταση είναι η συνύπαρξη εκτεταμένης ανεργίας, αχρησιμοποίητου παραγωγικού (κεφαλαιουχικού) δυναμικού και ανικανοποίητων αναγκών.</a:t>
            </a:r>
          </a:p>
          <a:p>
            <a:pPr marL="0" indent="0" algn="just">
              <a:buNone/>
            </a:pPr>
            <a:r>
              <a:rPr lang="el-GR" dirty="0" smtClean="0">
                <a:latin typeface="Cambria" pitchFamily="18" charset="0"/>
              </a:rPr>
              <a:t>Η αιτία; </a:t>
            </a:r>
          </a:p>
          <a:p>
            <a:pPr algn="just">
              <a:buFont typeface="Wingdings" pitchFamily="2" charset="2"/>
              <a:buChar char="Ø"/>
            </a:pPr>
            <a:r>
              <a:rPr lang="en-US" dirty="0" smtClean="0">
                <a:latin typeface="Cambria" pitchFamily="18" charset="0"/>
              </a:rPr>
              <a:t>profit motive and not the satisfaction of human needs the organizing principle of capitalist production. When profit expectations are weak, resources (no matter how </a:t>
            </a:r>
            <a:r>
              <a:rPr lang="el-GR" dirty="0" smtClean="0">
                <a:latin typeface="Cambria" pitchFamily="18" charset="0"/>
              </a:rPr>
              <a:t>«</a:t>
            </a:r>
            <a:r>
              <a:rPr lang="en-US" dirty="0" smtClean="0">
                <a:latin typeface="Cambria" pitchFamily="18" charset="0"/>
              </a:rPr>
              <a:t>scarce</a:t>
            </a:r>
            <a:r>
              <a:rPr lang="el-GR" dirty="0" smtClean="0">
                <a:latin typeface="Cambria" pitchFamily="18" charset="0"/>
              </a:rPr>
              <a:t>»</a:t>
            </a:r>
            <a:r>
              <a:rPr lang="en-US" dirty="0" smtClean="0">
                <a:latin typeface="Cambria" pitchFamily="18" charset="0"/>
              </a:rPr>
              <a:t> they are) are not utilized and needs </a:t>
            </a:r>
            <a:r>
              <a:rPr lang="el-GR" dirty="0" smtClean="0">
                <a:latin typeface="Cambria" pitchFamily="18" charset="0"/>
              </a:rPr>
              <a:t>(</a:t>
            </a:r>
            <a:r>
              <a:rPr lang="en-US" dirty="0" smtClean="0">
                <a:latin typeface="Cambria" pitchFamily="18" charset="0"/>
              </a:rPr>
              <a:t>even the most basic) remain unfulfilled.</a:t>
            </a:r>
            <a:r>
              <a:rPr lang="el-GR" dirty="0" smtClean="0">
                <a:latin typeface="Cambria" pitchFamily="18" charset="0"/>
              </a:rPr>
              <a:t> </a:t>
            </a:r>
          </a:p>
          <a:p>
            <a:pPr algn="just">
              <a:buFont typeface="Wingdings" pitchFamily="2" charset="2"/>
              <a:buChar char="Ø"/>
            </a:pPr>
            <a:r>
              <a:rPr lang="en-US" dirty="0" smtClean="0">
                <a:latin typeface="Cambria" pitchFamily="18" charset="0"/>
              </a:rPr>
              <a:t>Macroeconomic policies the cure (in theory)</a:t>
            </a:r>
          </a:p>
          <a:p>
            <a:pPr algn="just">
              <a:buFont typeface="Wingdings" pitchFamily="2" charset="2"/>
              <a:buChar char="Ø"/>
            </a:pPr>
            <a:r>
              <a:rPr lang="en-US" dirty="0" smtClean="0">
                <a:latin typeface="Cambria" pitchFamily="18" charset="0"/>
              </a:rPr>
              <a:t>Contradictions and impasses of macroeconomic policies in a capitalist economy ruled by the profit motive. Continuation of the economic/business cycle.</a:t>
            </a:r>
            <a:endParaRPr lang="el-GR" dirty="0">
              <a:latin typeface="Cambria" pitchFamily="18" charset="0"/>
            </a:endParaRPr>
          </a:p>
        </p:txBody>
      </p:sp>
    </p:spTree>
    <p:extLst>
      <p:ext uri="{BB962C8B-B14F-4D97-AF65-F5344CB8AC3E}">
        <p14:creationId xmlns:p14="http://schemas.microsoft.com/office/powerpoint/2010/main" val="100525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Autofit/>
          </a:bodyPr>
          <a:lstStyle/>
          <a:p>
            <a:r>
              <a:rPr lang="el-GR" sz="3600" b="1" dirty="0" smtClean="0">
                <a:solidFill>
                  <a:srgbClr val="FF0000"/>
                </a:solidFill>
                <a:latin typeface="Cambria" pitchFamily="18" charset="0"/>
              </a:rPr>
              <a:t>Βασικά σημεία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323528" y="764704"/>
            <a:ext cx="8424936" cy="5976664"/>
          </a:xfrm>
        </p:spPr>
        <p:txBody>
          <a:bodyPr>
            <a:normAutofit fontScale="85000" lnSpcReduction="20000"/>
          </a:bodyPr>
          <a:lstStyle/>
          <a:p>
            <a:pPr marL="0" algn="just">
              <a:spcBef>
                <a:spcPts val="0"/>
              </a:spcBef>
            </a:pPr>
            <a:r>
              <a:rPr lang="el-GR" dirty="0" smtClean="0">
                <a:latin typeface="Cambria" pitchFamily="18" charset="0"/>
              </a:rPr>
              <a:t>Κατανομή των μέσων παραγωγής  (ιδιοκτησία των κεφαλαιουχικών αγαθών και των φυσικών πόρων) </a:t>
            </a:r>
            <a:r>
              <a:rPr lang="en-US" dirty="0" smtClean="0">
                <a:latin typeface="Cambria" pitchFamily="18" charset="0"/>
              </a:rPr>
              <a:t>----</a:t>
            </a:r>
            <a:r>
              <a:rPr lang="el-GR" dirty="0" smtClean="0">
                <a:latin typeface="Cambria" pitchFamily="18" charset="0"/>
              </a:rPr>
              <a:t>---</a:t>
            </a:r>
            <a:r>
              <a:rPr lang="el-GR" dirty="0" smtClean="0">
                <a:latin typeface="Cambria" pitchFamily="18" charset="0"/>
                <a:sym typeface="Wingdings" pitchFamily="2" charset="2"/>
              </a:rPr>
              <a:t> Κοινωνικές τάξεις με διαφορετικούς ρόλους</a:t>
            </a:r>
            <a:r>
              <a:rPr lang="en-US" dirty="0" smtClean="0">
                <a:latin typeface="Cambria" pitchFamily="18" charset="0"/>
                <a:sym typeface="Wingdings" pitchFamily="2" charset="2"/>
              </a:rPr>
              <a:t>, </a:t>
            </a:r>
            <a:r>
              <a:rPr lang="el-GR" dirty="0" smtClean="0">
                <a:latin typeface="Cambria" pitchFamily="18" charset="0"/>
                <a:sym typeface="Wingdings" pitchFamily="2" charset="2"/>
              </a:rPr>
              <a:t>συμφέροντα επιδιώξεις και συμπεριφορά στην παραγωγική διαδικασία</a:t>
            </a:r>
            <a:r>
              <a:rPr lang="el-GR" dirty="0" smtClean="0">
                <a:latin typeface="Cambria" pitchFamily="18" charset="0"/>
              </a:rPr>
              <a:t> </a:t>
            </a:r>
            <a:r>
              <a:rPr lang="el-GR" b="1" dirty="0" smtClean="0">
                <a:solidFill>
                  <a:srgbClr val="FF0000"/>
                </a:solidFill>
                <a:latin typeface="Cambria" pitchFamily="18" charset="0"/>
              </a:rPr>
              <a:t>(</a:t>
            </a:r>
            <a:r>
              <a:rPr lang="en-US" b="1" dirty="0" smtClean="0">
                <a:solidFill>
                  <a:srgbClr val="FF0000"/>
                </a:solidFill>
                <a:latin typeface="Cambria" pitchFamily="18" charset="0"/>
              </a:rPr>
              <a:t>Ricardo-Marx)</a:t>
            </a:r>
            <a:endParaRPr lang="el-GR" b="1" dirty="0" smtClean="0">
              <a:solidFill>
                <a:srgbClr val="FF0000"/>
              </a:solidFill>
              <a:latin typeface="Cambria" pitchFamily="18" charset="0"/>
            </a:endParaRPr>
          </a:p>
          <a:p>
            <a:pPr marL="0" algn="just">
              <a:spcBef>
                <a:spcPts val="0"/>
              </a:spcBef>
            </a:pPr>
            <a:r>
              <a:rPr lang="el-GR" dirty="0" smtClean="0">
                <a:latin typeface="Cambria" pitchFamily="18" charset="0"/>
              </a:rPr>
              <a:t>Ο κρίσιμος ρόλος της συνολικής ζήτησης </a:t>
            </a:r>
            <a:r>
              <a:rPr lang="en-US" dirty="0" smtClean="0">
                <a:latin typeface="Cambria" pitchFamily="18" charset="0"/>
              </a:rPr>
              <a:t>(AD) </a:t>
            </a:r>
            <a:r>
              <a:rPr lang="el-GR" dirty="0" smtClean="0">
                <a:latin typeface="Cambria" pitchFamily="18" charset="0"/>
              </a:rPr>
              <a:t>και ιδίως της επένδυσης (Ι) στον καθορισμό της απασχόλησης</a:t>
            </a:r>
            <a:r>
              <a:rPr lang="en-US" dirty="0" smtClean="0">
                <a:latin typeface="Cambria" pitchFamily="18" charset="0"/>
              </a:rPr>
              <a:t> (N)</a:t>
            </a:r>
            <a:r>
              <a:rPr lang="el-GR" dirty="0" smtClean="0">
                <a:latin typeface="Cambria" pitchFamily="18" charset="0"/>
              </a:rPr>
              <a:t> και της συνολικής προσφοράς (παραγωγής)</a:t>
            </a:r>
            <a:r>
              <a:rPr lang="en-US" dirty="0" smtClean="0">
                <a:latin typeface="Cambria" pitchFamily="18" charset="0"/>
              </a:rPr>
              <a:t> [(AS-(Y)]</a:t>
            </a:r>
          </a:p>
          <a:p>
            <a:pPr marL="0" algn="just">
              <a:spcBef>
                <a:spcPts val="0"/>
              </a:spcBef>
            </a:pPr>
            <a:r>
              <a:rPr lang="en-US" dirty="0" smtClean="0">
                <a:latin typeface="Cambria" pitchFamily="18" charset="0"/>
              </a:rPr>
              <a:t>O </a:t>
            </a:r>
            <a:r>
              <a:rPr lang="el-GR" dirty="0" smtClean="0">
                <a:latin typeface="Cambria" pitchFamily="18" charset="0"/>
              </a:rPr>
              <a:t>κρίσιμος ρόλος (δυνητικά) της μακροοικονομικής πολιτικής για την τόνωση της οικονομικής δραστηριότητας/επίτευξη πλήρους απασχόλησης </a:t>
            </a:r>
            <a:r>
              <a:rPr lang="el-GR" b="1" dirty="0" smtClean="0">
                <a:solidFill>
                  <a:srgbClr val="FF0000"/>
                </a:solidFill>
                <a:latin typeface="Cambria" pitchFamily="18" charset="0"/>
              </a:rPr>
              <a:t>(</a:t>
            </a:r>
            <a:r>
              <a:rPr lang="en-US" b="1" dirty="0" smtClean="0">
                <a:solidFill>
                  <a:srgbClr val="FF0000"/>
                </a:solidFill>
                <a:latin typeface="Cambria" pitchFamily="18" charset="0"/>
              </a:rPr>
              <a:t>Keynes)</a:t>
            </a:r>
          </a:p>
          <a:p>
            <a:pPr marL="0" algn="just">
              <a:spcBef>
                <a:spcPts val="0"/>
              </a:spcBef>
            </a:pPr>
            <a:r>
              <a:rPr lang="el-GR" dirty="0" smtClean="0">
                <a:latin typeface="Cambria" pitchFamily="18" charset="0"/>
              </a:rPr>
              <a:t>Τα προβλήματα και τα αδιέξοδα της επεκτατικής μακροοικονομικής πολιτικής σε μια καπιταλιστική οικονομία με συγκρούσεις στη διανομή εισοδήματος μεταξύ κοινωνικών τάξεων </a:t>
            </a:r>
            <a:r>
              <a:rPr lang="el-GR" b="1" dirty="0" smtClean="0">
                <a:solidFill>
                  <a:srgbClr val="FF0000"/>
                </a:solidFill>
                <a:latin typeface="Cambria" pitchFamily="18" charset="0"/>
              </a:rPr>
              <a:t>(</a:t>
            </a:r>
            <a:r>
              <a:rPr lang="en-US" b="1" dirty="0" err="1" smtClean="0">
                <a:solidFill>
                  <a:srgbClr val="FF0000"/>
                </a:solidFill>
                <a:latin typeface="Cambria" pitchFamily="18" charset="0"/>
              </a:rPr>
              <a:t>Kalecki</a:t>
            </a:r>
            <a:r>
              <a:rPr lang="en-US" b="1" dirty="0" smtClean="0">
                <a:solidFill>
                  <a:srgbClr val="FF0000"/>
                </a:solidFill>
                <a:latin typeface="Cambria" pitchFamily="18" charset="0"/>
              </a:rPr>
              <a:t>).</a:t>
            </a:r>
            <a:endParaRPr lang="el-GR" b="1" dirty="0" smtClean="0">
              <a:solidFill>
                <a:srgbClr val="FF0000"/>
              </a:solidFill>
              <a:latin typeface="Cambria" pitchFamily="18" charset="0"/>
            </a:endParaRPr>
          </a:p>
          <a:p>
            <a:pPr marL="0" algn="just">
              <a:spcBef>
                <a:spcPts val="0"/>
              </a:spcBef>
            </a:pPr>
            <a:endParaRPr lang="el-GR" dirty="0" smtClean="0">
              <a:latin typeface="Cambria" pitchFamily="18" charset="0"/>
            </a:endParaRPr>
          </a:p>
          <a:p>
            <a:pPr marL="0" algn="just">
              <a:spcBef>
                <a:spcPts val="0"/>
              </a:spcBef>
            </a:pPr>
            <a:endParaRPr lang="en-US" dirty="0" smtClean="0">
              <a:latin typeface="Cambria" pitchFamily="18" charset="0"/>
            </a:endParaRPr>
          </a:p>
          <a:p>
            <a:pPr marL="0" indent="0" algn="just">
              <a:spcBef>
                <a:spcPts val="0"/>
              </a:spcBef>
              <a:buNone/>
            </a:pPr>
            <a:endParaRPr lang="el-GR" dirty="0">
              <a:latin typeface="Cambria" pitchFamily="18" charset="0"/>
            </a:endParaRPr>
          </a:p>
        </p:txBody>
      </p:sp>
    </p:spTree>
    <p:extLst>
      <p:ext uri="{BB962C8B-B14F-4D97-AF65-F5344CB8AC3E}">
        <p14:creationId xmlns:p14="http://schemas.microsoft.com/office/powerpoint/2010/main" val="502751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620688"/>
          </a:xfrm>
        </p:spPr>
        <p:txBody>
          <a:bodyPr>
            <a:noAutofit/>
          </a:bodyPr>
          <a:lstStyle/>
          <a:p>
            <a:r>
              <a:rPr lang="el-GR" sz="3200" b="1" dirty="0">
                <a:solidFill>
                  <a:srgbClr val="FF0000"/>
                </a:solidFill>
                <a:latin typeface="Cambria" pitchFamily="18" charset="0"/>
              </a:rPr>
              <a:t>Συνολική Ζήτηση Απασχόληση και Ανεργία</a:t>
            </a:r>
            <a:endParaRPr lang="el-GR" sz="32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692696"/>
                <a:ext cx="8640960" cy="6165304"/>
              </a:xfrm>
            </p:spPr>
            <p:txBody>
              <a:bodyPr>
                <a:normAutofit/>
              </a:bodyPr>
              <a:lstStyle/>
              <a:p>
                <a:pPr marL="0" indent="0">
                  <a:buNone/>
                </a:pPr>
                <a:r>
                  <a:rPr lang="el-GR" sz="2800" dirty="0" smtClean="0">
                    <a:latin typeface="Cambria" pitchFamily="18" charset="0"/>
                  </a:rPr>
                  <a:t>Δύο κεντρικές ιδέες </a:t>
                </a:r>
              </a:p>
              <a:p>
                <a:pPr marL="0" indent="0">
                  <a:buNone/>
                </a:pPr>
                <a:r>
                  <a:rPr lang="el-GR" sz="2800" dirty="0" smtClean="0">
                    <a:latin typeface="Cambria" pitchFamily="18" charset="0"/>
                  </a:rPr>
                  <a:t>1. </a:t>
                </a:r>
                <a:r>
                  <a:rPr lang="en-US" sz="2800" dirty="0" smtClean="0">
                    <a:latin typeface="Cambria" pitchFamily="18" charset="0"/>
                  </a:rPr>
                  <a:t>AD -------</a:t>
                </a:r>
                <a:r>
                  <a:rPr lang="en-US" sz="2800" dirty="0" smtClean="0">
                    <a:latin typeface="Cambria" pitchFamily="18" charset="0"/>
                    <a:sym typeface="Wingdings" pitchFamily="2" charset="2"/>
                  </a:rPr>
                  <a:t> N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Y</a:t>
                </a:r>
              </a:p>
              <a:p>
                <a:pPr marL="0" indent="0">
                  <a:buNone/>
                </a:pPr>
                <a:r>
                  <a:rPr lang="el-GR" sz="2800" dirty="0" smtClean="0">
                    <a:latin typeface="Cambria" pitchFamily="18" charset="0"/>
                    <a:sym typeface="Wingdings" pitchFamily="2" charset="2"/>
                  </a:rPr>
                  <a:t>2. </a:t>
                </a:r>
                <a:r>
                  <a:rPr lang="en-US" sz="2800" dirty="0" smtClean="0">
                    <a:latin typeface="Cambria" pitchFamily="18" charset="0"/>
                    <a:sym typeface="Wingdings" pitchFamily="2" charset="2"/>
                  </a:rPr>
                  <a:t>G, T</a:t>
                </a:r>
                <a:r>
                  <a:rPr lang="el-GR" sz="2800" dirty="0" smtClean="0">
                    <a:latin typeface="Cambria" pitchFamily="18" charset="0"/>
                    <a:sym typeface="Wingdings" pitchFamily="2" charset="2"/>
                  </a:rPr>
                  <a:t>, </a:t>
                </a:r>
                <a14:m>
                  <m:oMath xmlns:m="http://schemas.openxmlformats.org/officeDocument/2006/math">
                    <m:sSup>
                      <m:sSupPr>
                        <m:ctrlPr>
                          <a:rPr lang="en-US" sz="2800" i="1">
                            <a:latin typeface="Cambria Math"/>
                          </a:rPr>
                        </m:ctrlPr>
                      </m:sSupPr>
                      <m:e>
                        <m:r>
                          <m:rPr>
                            <m:sty m:val="p"/>
                          </m:rPr>
                          <a:rPr lang="en-US" sz="2800">
                            <a:latin typeface="Cambria Math"/>
                          </a:rPr>
                          <m:t>M</m:t>
                        </m:r>
                      </m:e>
                      <m:sup>
                        <m:r>
                          <m:rPr>
                            <m:sty m:val="p"/>
                          </m:rPr>
                          <a:rPr lang="en-US" sz="2800">
                            <a:latin typeface="Cambria Math"/>
                          </a:rPr>
                          <m:t>s</m:t>
                        </m:r>
                      </m:sup>
                    </m:sSup>
                  </m:oMath>
                </a14:m>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----N</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 Y</a:t>
                </a:r>
                <a:endParaRPr lang="el-GR" sz="2800" dirty="0" smtClean="0">
                  <a:latin typeface="Cambria" pitchFamily="18" charset="0"/>
                  <a:sym typeface="Wingdings" pitchFamily="2" charset="2"/>
                </a:endParaRPr>
              </a:p>
              <a:p>
                <a:pPr marL="0" indent="0">
                  <a:buNone/>
                </a:pPr>
                <a:r>
                  <a:rPr lang="el-GR" sz="2800" dirty="0">
                    <a:latin typeface="Cambria" pitchFamily="18" charset="0"/>
                  </a:rPr>
                  <a:t>και επτά σημεία</a:t>
                </a:r>
                <a:endParaRPr lang="en-US" sz="2800" dirty="0">
                  <a:latin typeface="Cambria" pitchFamily="18" charset="0"/>
                </a:endParaRPr>
              </a:p>
              <a:p>
                <a:pPr marL="514350" indent="-514350">
                  <a:buAutoNum type="arabicPeriod"/>
                </a:pPr>
                <a:r>
                  <a:rPr lang="en-US" sz="2800" dirty="0" smtClean="0">
                    <a:latin typeface="Cambria" pitchFamily="18" charset="0"/>
                  </a:rPr>
                  <a:t>AD⋛AS (Y) </a:t>
                </a:r>
              </a:p>
              <a:p>
                <a:pPr marL="514350" indent="-514350">
                  <a:buFont typeface="Arial" pitchFamily="34" charset="0"/>
                  <a:buAutoNum type="arabicPeriod"/>
                </a:pPr>
                <a:r>
                  <a:rPr lang="en-US" sz="2800" dirty="0" smtClean="0">
                    <a:latin typeface="Cambria" pitchFamily="18" charset="0"/>
                  </a:rPr>
                  <a:t>AD&gt;AS           N                Y   ,    AD&lt;AS           </a:t>
                </a:r>
                <a:r>
                  <a:rPr lang="en-US" sz="2800" dirty="0">
                    <a:latin typeface="Cambria" pitchFamily="18" charset="0"/>
                  </a:rPr>
                  <a:t>N            </a:t>
                </a:r>
                <a:r>
                  <a:rPr lang="en-US" sz="2800" dirty="0" smtClean="0">
                    <a:latin typeface="Cambria" pitchFamily="18" charset="0"/>
                  </a:rPr>
                  <a:t>Y</a:t>
                </a:r>
              </a:p>
              <a:p>
                <a:pPr marL="514350" indent="-514350">
                  <a:buFont typeface="Arial" pitchFamily="34" charset="0"/>
                  <a:buAutoNum type="arabicPeriod"/>
                </a:pPr>
                <a:r>
                  <a:rPr lang="en-US" sz="2800" dirty="0" smtClean="0">
                    <a:latin typeface="Cambria" pitchFamily="18" charset="0"/>
                  </a:rPr>
                  <a:t>AD=AS          </a:t>
                </a:r>
                <a:r>
                  <a:rPr lang="el-GR" sz="2800" dirty="0" smtClean="0">
                    <a:latin typeface="Cambria" pitchFamily="18" charset="0"/>
                  </a:rPr>
                  <a:t>Ν* ---</a:t>
                </a:r>
                <a:r>
                  <a:rPr lang="el-GR" sz="2800" dirty="0" smtClean="0">
                    <a:latin typeface="Cambria" pitchFamily="18" charset="0"/>
                    <a:sym typeface="Wingdings" pitchFamily="2" charset="2"/>
                  </a:rPr>
                  <a:t></a:t>
                </a:r>
                <a:r>
                  <a:rPr lang="en-US" sz="2800" dirty="0" smtClean="0">
                    <a:latin typeface="Cambria" pitchFamily="18" charset="0"/>
                  </a:rPr>
                  <a:t> Unemployment Rate &gt; 0</a:t>
                </a:r>
              </a:p>
              <a:p>
                <a:pPr marL="514350" indent="-514350">
                  <a:buFont typeface="Arial" pitchFamily="34" charset="0"/>
                  <a:buAutoNum type="arabicPeriod"/>
                </a:pPr>
                <a:r>
                  <a:rPr lang="en-US" sz="2800" dirty="0" smtClean="0">
                    <a:latin typeface="Cambria" pitchFamily="18" charset="0"/>
                  </a:rPr>
                  <a:t>AD = f {distribution of income} = f {                          }</a:t>
                </a:r>
              </a:p>
              <a:p>
                <a:pPr marL="514350" indent="-514350">
                  <a:buFont typeface="Arial" pitchFamily="34" charset="0"/>
                  <a:buAutoNum type="arabicPeriod"/>
                </a:pPr>
                <a:r>
                  <a:rPr lang="en-US" sz="2800" dirty="0" smtClean="0">
                    <a:latin typeface="Cambria" pitchFamily="18" charset="0"/>
                  </a:rPr>
                  <a:t>G, T, </a:t>
                </a:r>
                <a14:m>
                  <m:oMath xmlns:m="http://schemas.openxmlformats.org/officeDocument/2006/math">
                    <m:sSup>
                      <m:sSupPr>
                        <m:ctrlPr>
                          <a:rPr lang="en-US" sz="2800" i="1" smtClean="0">
                            <a:latin typeface="Cambria Math"/>
                          </a:rPr>
                        </m:ctrlPr>
                      </m:sSupPr>
                      <m:e>
                        <m:r>
                          <m:rPr>
                            <m:sty m:val="p"/>
                          </m:rPr>
                          <a:rPr lang="en-US" sz="2800" b="0" i="0" smtClean="0">
                            <a:latin typeface="Cambria Math"/>
                          </a:rPr>
                          <m:t>M</m:t>
                        </m:r>
                      </m:e>
                      <m:sup>
                        <m:r>
                          <m:rPr>
                            <m:sty m:val="p"/>
                          </m:rPr>
                          <a:rPr lang="en-US" sz="2800" b="0" i="0" smtClean="0">
                            <a:latin typeface="Cambria Math"/>
                          </a:rPr>
                          <m:t>s</m:t>
                        </m:r>
                      </m:sup>
                    </m:sSup>
                  </m:oMath>
                </a14:m>
                <a:r>
                  <a:rPr lang="en-US" sz="2800" dirty="0" smtClean="0">
                    <a:latin typeface="Cambria" pitchFamily="18" charset="0"/>
                  </a:rPr>
                  <a:t>                    AD,    N,   Y</a:t>
                </a:r>
              </a:p>
              <a:p>
                <a:pPr marL="514350" indent="-514350">
                  <a:buFont typeface="Arial" pitchFamily="34" charset="0"/>
                  <a:buAutoNum type="arabicPeriod"/>
                </a:pPr>
                <a:endParaRPr lang="en-US" sz="2800" dirty="0" smtClean="0">
                  <a:latin typeface="Cambria" pitchFamily="18" charset="0"/>
                </a:endParaRPr>
              </a:p>
              <a:p>
                <a:pPr marL="514350" indent="-514350">
                  <a:buFont typeface="Arial" pitchFamily="34" charset="0"/>
                  <a:buAutoNum type="arabicPeriod"/>
                </a:pPr>
                <a:r>
                  <a:rPr lang="en-US" sz="2800" dirty="0" smtClean="0">
                    <a:latin typeface="Cambria" pitchFamily="18" charset="0"/>
                  </a:rPr>
                  <a:t>w</a:t>
                </a:r>
                <a:endParaRPr lang="el-GR" sz="2800" dirty="0">
                  <a:latin typeface="Cambria" pitchFamily="18" charset="0"/>
                </a:endParaRPr>
              </a:p>
              <a:p>
                <a:pPr marL="514350" indent="-514350">
                  <a:buAutoNum type="arabicPeriod"/>
                </a:pPr>
                <a:endParaRPr lang="el-GR" sz="28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692696"/>
                <a:ext cx="8640960" cy="6165304"/>
              </a:xfrm>
              <a:blipFill rotWithShape="1">
                <a:blip r:embed="rId2"/>
                <a:stretch>
                  <a:fillRect l="-1410" t="-989"/>
                </a:stretch>
              </a:blipFill>
            </p:spPr>
            <p:txBody>
              <a:bodyPr/>
              <a:lstStyle/>
              <a:p>
                <a:r>
                  <a:rPr lang="el-GR">
                    <a:noFill/>
                  </a:rPr>
                  <a:t> </a:t>
                </a:r>
              </a:p>
            </p:txBody>
          </p:sp>
        </mc:Fallback>
      </mc:AlternateContent>
      <p:cxnSp>
        <p:nvCxnSpPr>
          <p:cNvPr id="5" name="Ευθύγραμμο βέλος σύνδεσης 4"/>
          <p:cNvCxnSpPr/>
          <p:nvPr/>
        </p:nvCxnSpPr>
        <p:spPr>
          <a:xfrm flipV="1">
            <a:off x="1907704" y="177636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2233727"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3635896" y="182258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392392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6084168" y="1866120"/>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5796136" y="182897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Δεξιό βέλος 13"/>
          <p:cNvSpPr/>
          <p:nvPr/>
        </p:nvSpPr>
        <p:spPr>
          <a:xfrm>
            <a:off x="1907704" y="3573016"/>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Ευθύγραμμο βέλος σύνδεσης 16"/>
          <p:cNvCxnSpPr/>
          <p:nvPr/>
        </p:nvCxnSpPr>
        <p:spPr>
          <a:xfrm flipV="1">
            <a:off x="3091855" y="338917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Δεξιό βέλος 17"/>
          <p:cNvSpPr/>
          <p:nvPr/>
        </p:nvSpPr>
        <p:spPr>
          <a:xfrm>
            <a:off x="3347864" y="3609020"/>
            <a:ext cx="64807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Ευθύγραμμο βέλος σύνδεσης 18"/>
          <p:cNvCxnSpPr/>
          <p:nvPr/>
        </p:nvCxnSpPr>
        <p:spPr>
          <a:xfrm flipV="1">
            <a:off x="4572000" y="33996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Δεξιό βέλος 19"/>
          <p:cNvSpPr/>
          <p:nvPr/>
        </p:nvSpPr>
        <p:spPr>
          <a:xfrm>
            <a:off x="6156176" y="3590156"/>
            <a:ext cx="648072" cy="63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Δεξιό βέλος 20"/>
          <p:cNvSpPr/>
          <p:nvPr/>
        </p:nvSpPr>
        <p:spPr>
          <a:xfrm>
            <a:off x="7308304" y="3590156"/>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2" name="Ευθύγραμμο βέλος σύνδεσης 21"/>
          <p:cNvCxnSpPr/>
          <p:nvPr/>
        </p:nvCxnSpPr>
        <p:spPr>
          <a:xfrm>
            <a:off x="7236296" y="3410419"/>
            <a:ext cx="0" cy="450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8388424" y="3347175"/>
            <a:ext cx="0" cy="5236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Δεξιό βέλος 25"/>
          <p:cNvSpPr/>
          <p:nvPr/>
        </p:nvSpPr>
        <p:spPr>
          <a:xfrm flipV="1">
            <a:off x="1907704" y="400506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Ευθύγραμμο βέλος σύνδεσης 27"/>
          <p:cNvCxnSpPr/>
          <p:nvPr/>
        </p:nvCxnSpPr>
        <p:spPr>
          <a:xfrm flipV="1">
            <a:off x="6183771" y="4454624"/>
            <a:ext cx="836501" cy="2160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a:off x="6165726" y="4653136"/>
            <a:ext cx="926554"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7092280" y="4185084"/>
            <a:ext cx="1008112" cy="377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r>
              <a:rPr lang="en-US" b="1" dirty="0" smtClean="0">
                <a:latin typeface="Cambria" pitchFamily="18" charset="0"/>
                <a:sym typeface="Wingdings" pitchFamily="2" charset="2"/>
              </a:rPr>
              <a:t>C</a:t>
            </a:r>
            <a:endParaRPr lang="el-GR" b="1" dirty="0">
              <a:latin typeface="Cambria" pitchFamily="18" charset="0"/>
            </a:endParaRPr>
          </a:p>
        </p:txBody>
      </p:sp>
      <p:sp>
        <p:nvSpPr>
          <p:cNvPr id="33" name="Ορθογώνιο 32"/>
          <p:cNvSpPr/>
          <p:nvPr/>
        </p:nvSpPr>
        <p:spPr>
          <a:xfrm>
            <a:off x="7164288" y="4797152"/>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 --</a:t>
            </a:r>
            <a:r>
              <a:rPr lang="en-US" b="1" dirty="0" smtClean="0">
                <a:latin typeface="Cambria" pitchFamily="18" charset="0"/>
                <a:sym typeface="Wingdings" pitchFamily="2" charset="2"/>
              </a:rPr>
              <a:t> I</a:t>
            </a:r>
            <a:endParaRPr lang="el-GR" b="1" dirty="0">
              <a:latin typeface="Cambria" pitchFamily="18" charset="0"/>
            </a:endParaRPr>
          </a:p>
        </p:txBody>
      </p:sp>
      <p:sp>
        <p:nvSpPr>
          <p:cNvPr id="36" name="Δεξιό βέλος 35"/>
          <p:cNvSpPr/>
          <p:nvPr/>
        </p:nvSpPr>
        <p:spPr>
          <a:xfrm rot="16200000">
            <a:off x="1817694" y="501783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Δεξιό βέλος 36"/>
          <p:cNvSpPr/>
          <p:nvPr/>
        </p:nvSpPr>
        <p:spPr>
          <a:xfrm rot="5400000" flipV="1">
            <a:off x="2177912" y="5085008"/>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Δεξιό βέλος 37"/>
          <p:cNvSpPr/>
          <p:nvPr/>
        </p:nvSpPr>
        <p:spPr>
          <a:xfrm flipV="1">
            <a:off x="2708176" y="5107843"/>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Δεξιό βέλος 38"/>
          <p:cNvSpPr/>
          <p:nvPr/>
        </p:nvSpPr>
        <p:spPr>
          <a:xfrm rot="16200000">
            <a:off x="4907074" y="5136114"/>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Δεξιό βέλος 39"/>
          <p:cNvSpPr/>
          <p:nvPr/>
        </p:nvSpPr>
        <p:spPr>
          <a:xfrm rot="5400000" flipV="1">
            <a:off x="5237898" y="5135937"/>
            <a:ext cx="648072" cy="180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Δεξιό βέλος 40"/>
          <p:cNvSpPr/>
          <p:nvPr/>
        </p:nvSpPr>
        <p:spPr>
          <a:xfrm rot="2309987" flipV="1">
            <a:off x="1092349" y="6293445"/>
            <a:ext cx="64807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Δεξιό βέλος 41"/>
          <p:cNvSpPr/>
          <p:nvPr/>
        </p:nvSpPr>
        <p:spPr>
          <a:xfrm rot="20341000" flipV="1">
            <a:off x="1067546" y="5905566"/>
            <a:ext cx="995697"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3" name="Ορθογώνιο 42"/>
          <p:cNvSpPr/>
          <p:nvPr/>
        </p:nvSpPr>
        <p:spPr>
          <a:xfrm>
            <a:off x="2141729" y="5661248"/>
            <a:ext cx="1146321" cy="428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smtClean="0"/>
              <a:t> </a:t>
            </a:r>
            <a:endParaRPr lang="el-GR" dirty="0"/>
          </a:p>
        </p:txBody>
      </p:sp>
      <p:sp>
        <p:nvSpPr>
          <p:cNvPr id="44" name="Ορθογώνιο 43"/>
          <p:cNvSpPr/>
          <p:nvPr/>
        </p:nvSpPr>
        <p:spPr>
          <a:xfrm>
            <a:off x="1907704" y="6453336"/>
            <a:ext cx="1008112"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r>
              <a:rPr lang="en-US" dirty="0" smtClean="0"/>
              <a:t> </a:t>
            </a:r>
            <a:endParaRPr lang="el-GR" dirty="0"/>
          </a:p>
        </p:txBody>
      </p:sp>
      <p:sp>
        <p:nvSpPr>
          <p:cNvPr id="45" name="Ορθογώνιο 44"/>
          <p:cNvSpPr/>
          <p:nvPr/>
        </p:nvSpPr>
        <p:spPr>
          <a:xfrm>
            <a:off x="3347864" y="6453336"/>
            <a:ext cx="57606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47" name="Ευθύγραμμο βέλος σύνδεσης 46"/>
          <p:cNvCxnSpPr/>
          <p:nvPr/>
        </p:nvCxnSpPr>
        <p:spPr>
          <a:xfrm>
            <a:off x="3491880" y="5922276"/>
            <a:ext cx="2160240" cy="3356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V="1">
            <a:off x="3995936" y="6410295"/>
            <a:ext cx="1656184" cy="245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Έλλειψη 50"/>
          <p:cNvSpPr/>
          <p:nvPr/>
        </p:nvSpPr>
        <p:spPr>
          <a:xfrm>
            <a:off x="5868144" y="5995576"/>
            <a:ext cx="1728192" cy="537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52" name="Ευθύγραμμο βέλος σύνδεσης 51"/>
          <p:cNvCxnSpPr/>
          <p:nvPr/>
        </p:nvCxnSpPr>
        <p:spPr>
          <a:xfrm flipV="1">
            <a:off x="3032212" y="5675337"/>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a:off x="2592134" y="6475594"/>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3779912" y="6453336"/>
            <a:ext cx="0" cy="337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7" name="Δεξιό βέλος 56"/>
          <p:cNvSpPr/>
          <p:nvPr/>
        </p:nvSpPr>
        <p:spPr>
          <a:xfrm flipV="1">
            <a:off x="2975630" y="6486724"/>
            <a:ext cx="312420" cy="184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6" name="Ευθύγραμμο βέλος σύνδεσης 45"/>
          <p:cNvCxnSpPr/>
          <p:nvPr/>
        </p:nvCxnSpPr>
        <p:spPr>
          <a:xfrm flipV="1">
            <a:off x="683568" y="591006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92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4000" b="1" dirty="0" smtClean="0">
                <a:solidFill>
                  <a:srgbClr val="FF0000"/>
                </a:solidFill>
                <a:latin typeface="Cambria" pitchFamily="18" charset="0"/>
              </a:rPr>
              <a:t>Αρχικές υποθέσεις</a:t>
            </a:r>
            <a:endParaRPr lang="el-GR" sz="40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760640"/>
          </a:xfrm>
        </p:spPr>
        <p:txBody>
          <a:bodyPr>
            <a:normAutofit fontScale="92500"/>
          </a:bodyPr>
          <a:lstStyle/>
          <a:p>
            <a:pPr marL="0" indent="0" algn="just">
              <a:buNone/>
            </a:pPr>
            <a:r>
              <a:rPr lang="en-US" dirty="0" smtClean="0">
                <a:latin typeface="Cambria" pitchFamily="18" charset="0"/>
              </a:rPr>
              <a:t>y = </a:t>
            </a:r>
            <a:r>
              <a:rPr lang="el-GR" dirty="0" smtClean="0">
                <a:latin typeface="Cambria" pitchFamily="18" charset="0"/>
              </a:rPr>
              <a:t>καθαρή παραγωγικότητα = καθαρό προϊόν ανά ώρα εργασίας</a:t>
            </a:r>
            <a:r>
              <a:rPr lang="en-US" dirty="0" smtClean="0">
                <a:latin typeface="Cambria" pitchFamily="18" charset="0"/>
              </a:rPr>
              <a:t>,</a:t>
            </a:r>
            <a:r>
              <a:rPr lang="el-GR" dirty="0" smtClean="0">
                <a:latin typeface="Cambria" pitchFamily="18" charset="0"/>
              </a:rPr>
              <a:t> σταθερό</a:t>
            </a:r>
          </a:p>
          <a:p>
            <a:pPr marL="0" indent="0" algn="just">
              <a:buNone/>
            </a:pPr>
            <a:r>
              <a:rPr lang="en-US" dirty="0" smtClean="0">
                <a:latin typeface="Cambria" pitchFamily="18" charset="0"/>
              </a:rPr>
              <a:t>S</a:t>
            </a:r>
            <a:r>
              <a:rPr lang="en-US" sz="2000" dirty="0" smtClean="0">
                <a:latin typeface="Cambria" pitchFamily="18" charset="0"/>
              </a:rPr>
              <a:t>L</a:t>
            </a:r>
            <a:r>
              <a:rPr lang="en-US" dirty="0" smtClean="0">
                <a:latin typeface="Cambria" pitchFamily="18" charset="0"/>
              </a:rPr>
              <a:t> </a:t>
            </a:r>
            <a:r>
              <a:rPr lang="en-US" dirty="0">
                <a:latin typeface="Cambria" pitchFamily="18" charset="0"/>
              </a:rPr>
              <a:t> </a:t>
            </a:r>
            <a:r>
              <a:rPr lang="en-US" dirty="0" smtClean="0">
                <a:latin typeface="Cambria" pitchFamily="18" charset="0"/>
              </a:rPr>
              <a:t>= </a:t>
            </a:r>
            <a:r>
              <a:rPr lang="el-GR" dirty="0" smtClean="0">
                <a:latin typeface="Cambria" pitchFamily="18" charset="0"/>
              </a:rPr>
              <a:t>Προσφορά εργασίας σταθερή</a:t>
            </a:r>
          </a:p>
          <a:p>
            <a:pPr marL="0" indent="0" algn="just">
              <a:buNone/>
            </a:pPr>
            <a:r>
              <a:rPr lang="en-US" dirty="0" smtClean="0">
                <a:latin typeface="Cambria" pitchFamily="18" charset="0"/>
              </a:rPr>
              <a:t>P = </a:t>
            </a:r>
            <a:r>
              <a:rPr lang="el-GR" dirty="0" smtClean="0">
                <a:latin typeface="Cambria" pitchFamily="18" charset="0"/>
              </a:rPr>
              <a:t>Επίπεδο τιμών σταθερό</a:t>
            </a:r>
          </a:p>
          <a:p>
            <a:pPr marL="0" indent="0" algn="just">
              <a:buNone/>
            </a:pPr>
            <a:r>
              <a:rPr lang="en-US" dirty="0" smtClean="0">
                <a:latin typeface="Cambria" pitchFamily="18" charset="0"/>
              </a:rPr>
              <a:t>w = </a:t>
            </a:r>
            <a:r>
              <a:rPr lang="el-GR" dirty="0" smtClean="0">
                <a:latin typeface="Cambria" pitchFamily="18" charset="0"/>
              </a:rPr>
              <a:t>οι μισθοί είναι σταθεροί και δεν μεταβάλλονται ανάλογα με το επίπεδο της απασχόλησης</a:t>
            </a:r>
          </a:p>
          <a:p>
            <a:pPr marL="0" indent="0" algn="just">
              <a:buNone/>
            </a:pPr>
            <a:r>
              <a:rPr lang="el-GR" b="1" dirty="0" smtClean="0">
                <a:latin typeface="Cambria" pitchFamily="18" charset="0"/>
              </a:rPr>
              <a:t>Δύο ερωτήματα:</a:t>
            </a:r>
          </a:p>
          <a:p>
            <a:pPr marL="0" indent="0" algn="just">
              <a:buNone/>
            </a:pPr>
            <a:r>
              <a:rPr lang="el-GR" dirty="0" smtClean="0">
                <a:latin typeface="Cambria" pitchFamily="18" charset="0"/>
              </a:rPr>
              <a:t>α) μακροοικονομική ισορροπία (αγορά προϊόντος); (ΝΑΙ)</a:t>
            </a:r>
          </a:p>
          <a:p>
            <a:pPr marL="0" indent="0" algn="just">
              <a:buNone/>
            </a:pPr>
            <a:r>
              <a:rPr lang="el-GR" dirty="0" smtClean="0">
                <a:latin typeface="Cambria" pitchFamily="18" charset="0"/>
              </a:rPr>
              <a:t>β) πλήρης απασχόληση (αγορά εργασίας); (ΟΧΙ)</a:t>
            </a:r>
            <a:endParaRPr lang="el-GR" dirty="0">
              <a:latin typeface="Cambria" pitchFamily="18" charset="0"/>
            </a:endParaRPr>
          </a:p>
        </p:txBody>
      </p:sp>
    </p:spTree>
    <p:extLst>
      <p:ext uri="{BB962C8B-B14F-4D97-AF65-F5344CB8AC3E}">
        <p14:creationId xmlns:p14="http://schemas.microsoft.com/office/powerpoint/2010/main" val="150644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568952" cy="720080"/>
          </a:xfrm>
        </p:spPr>
        <p:txBody>
          <a:bodyPr>
            <a:noAutofit/>
          </a:bodyPr>
          <a:lstStyle/>
          <a:p>
            <a:r>
              <a:rPr lang="el-GR" sz="2800" b="1" dirty="0">
                <a:solidFill>
                  <a:srgbClr val="FF0000"/>
                </a:solidFill>
                <a:latin typeface="Cambria" pitchFamily="18" charset="0"/>
              </a:rPr>
              <a:t>μακροοικονομική ισορροπία (αγορά προϊόντος);</a:t>
            </a:r>
            <a:endParaRPr lang="el-GR" sz="2800" b="1" dirty="0">
              <a:solidFill>
                <a:srgbClr val="FF0000"/>
              </a:solidFill>
            </a:endParaRPr>
          </a:p>
        </p:txBody>
      </p:sp>
      <p:sp>
        <p:nvSpPr>
          <p:cNvPr id="3" name="Θέση περιεχομένου 2"/>
          <p:cNvSpPr>
            <a:spLocks noGrp="1"/>
          </p:cNvSpPr>
          <p:nvPr>
            <p:ph idx="1"/>
          </p:nvPr>
        </p:nvSpPr>
        <p:spPr>
          <a:xfrm>
            <a:off x="251520" y="980728"/>
            <a:ext cx="8892480" cy="5688632"/>
          </a:xfrm>
        </p:spPr>
        <p:txBody>
          <a:bodyPr/>
          <a:lstStyle/>
          <a:p>
            <a:pPr marL="0" indent="0">
              <a:buNone/>
            </a:pPr>
            <a:endParaRPr lang="en-US" dirty="0" smtClean="0"/>
          </a:p>
          <a:p>
            <a:pPr marL="0" indent="0">
              <a:buNone/>
            </a:pPr>
            <a:r>
              <a:rPr lang="en-US" sz="2800" dirty="0" smtClean="0">
                <a:latin typeface="Cambria" pitchFamily="18" charset="0"/>
              </a:rPr>
              <a:t>AS=y=25       </a:t>
            </a:r>
            <a:r>
              <a:rPr lang="en-US" sz="2800" dirty="0" smtClean="0"/>
              <a:t>				</a:t>
            </a:r>
            <a:r>
              <a:rPr lang="en-US" sz="2800" dirty="0"/>
              <a:t> </a:t>
            </a:r>
            <a:r>
              <a:rPr lang="en-US" sz="2800" dirty="0" smtClean="0"/>
              <a:t>    </a:t>
            </a:r>
            <a:r>
              <a:rPr lang="en-US" sz="2000" dirty="0" smtClean="0">
                <a:latin typeface="Cambria" pitchFamily="18" charset="0"/>
              </a:rPr>
              <a:t>AD&lt;AS</a:t>
            </a:r>
            <a:r>
              <a:rPr lang="en-US" sz="2400" dirty="0" smtClean="0">
                <a:latin typeface="Cambria" pitchFamily="18" charset="0"/>
              </a:rPr>
              <a:t>      N    AS   AD</a:t>
            </a:r>
          </a:p>
          <a:p>
            <a:pPr marL="0" indent="0">
              <a:buNone/>
            </a:pPr>
            <a:endParaRPr lang="en-US" sz="2400" dirty="0">
              <a:latin typeface="Cambria" pitchFamily="18" charset="0"/>
            </a:endParaRPr>
          </a:p>
          <a:p>
            <a:pPr marL="0" indent="0">
              <a:buNone/>
            </a:pPr>
            <a:r>
              <a:rPr lang="en-US" sz="2400" dirty="0" smtClean="0">
                <a:latin typeface="Cambria" pitchFamily="18" charset="0"/>
              </a:rPr>
              <a:t>							AS=AD (?)</a:t>
            </a:r>
          </a:p>
          <a:p>
            <a:pPr marL="0" indent="0">
              <a:buNone/>
            </a:pPr>
            <a:endParaRPr lang="en-US" sz="2400" dirty="0">
              <a:latin typeface="Cambria" pitchFamily="18" charset="0"/>
            </a:endParaRPr>
          </a:p>
          <a:p>
            <a:pPr marL="0" indent="0">
              <a:buNone/>
            </a:pPr>
            <a:endParaRPr lang="en-US" sz="2400" dirty="0">
              <a:latin typeface="Cambria" pitchFamily="18" charset="0"/>
            </a:endParaRPr>
          </a:p>
          <a:p>
            <a:pPr marL="0" indent="0">
              <a:buNone/>
            </a:pPr>
            <a:endParaRPr lang="en-US" sz="2400" dirty="0" smtClean="0">
              <a:latin typeface="Cambria" pitchFamily="18" charset="0"/>
            </a:endParaRPr>
          </a:p>
          <a:p>
            <a:pPr marL="0" indent="0">
              <a:buNone/>
            </a:pPr>
            <a:r>
              <a:rPr lang="en-US" sz="2400" dirty="0" smtClean="0">
                <a:latin typeface="Cambria" pitchFamily="18" charset="0"/>
              </a:rPr>
              <a:t>AS=y=25       </a:t>
            </a:r>
            <a:r>
              <a:rPr lang="en-US" sz="2400" dirty="0"/>
              <a:t>				    </a:t>
            </a:r>
            <a:r>
              <a:rPr lang="en-US" sz="2400" dirty="0" smtClean="0"/>
              <a:t>               </a:t>
            </a:r>
            <a:r>
              <a:rPr lang="en-US" sz="2000" dirty="0" smtClean="0">
                <a:latin typeface="Cambria" pitchFamily="18" charset="0"/>
              </a:rPr>
              <a:t>AD&gt;AS        N    AS   </a:t>
            </a:r>
            <a:r>
              <a:rPr lang="en-US" sz="2000" dirty="0">
                <a:latin typeface="Cambria" pitchFamily="18" charset="0"/>
              </a:rPr>
              <a:t>AD</a:t>
            </a:r>
          </a:p>
          <a:p>
            <a:pPr marL="0" indent="0">
              <a:buNone/>
            </a:pPr>
            <a:r>
              <a:rPr lang="en-US" sz="2400" dirty="0" smtClean="0"/>
              <a:t>                                                   </a:t>
            </a:r>
            <a:endParaRPr lang="el-GR" sz="2400" dirty="0"/>
          </a:p>
        </p:txBody>
      </p:sp>
      <p:cxnSp>
        <p:nvCxnSpPr>
          <p:cNvPr id="5" name="Ευθύγραμμο βέλος σύνδεσης 4"/>
          <p:cNvCxnSpPr/>
          <p:nvPr/>
        </p:nvCxnSpPr>
        <p:spPr>
          <a:xfrm flipV="1">
            <a:off x="1763688" y="1556792"/>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1763688" y="1844824"/>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2591780" y="1052736"/>
            <a:ext cx="756084" cy="549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9" name="Ορθογώνιο 8"/>
          <p:cNvSpPr/>
          <p:nvPr/>
        </p:nvSpPr>
        <p:spPr>
          <a:xfrm>
            <a:off x="2411760" y="2013784"/>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cxnSp>
        <p:nvCxnSpPr>
          <p:cNvPr id="11" name="Ευθύγραμμο βέλος σύνδεσης 10"/>
          <p:cNvCxnSpPr>
            <a:stCxn id="8" idx="3"/>
          </p:cNvCxnSpPr>
          <p:nvPr/>
        </p:nvCxnSpPr>
        <p:spPr>
          <a:xfrm>
            <a:off x="3347864" y="1327541"/>
            <a:ext cx="439688" cy="60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209181" y="2413231"/>
            <a:ext cx="578371" cy="31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3787552" y="1098316"/>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16" name="Ορθογώνιο 15"/>
          <p:cNvSpPr/>
          <p:nvPr/>
        </p:nvSpPr>
        <p:spPr>
          <a:xfrm>
            <a:off x="3851920" y="2197207"/>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I=5</a:t>
            </a:r>
            <a:endParaRPr lang="el-GR" dirty="0"/>
          </a:p>
        </p:txBody>
      </p:sp>
      <p:cxnSp>
        <p:nvCxnSpPr>
          <p:cNvPr id="24" name="Ευθύγραμμο βέλος σύνδεσης 23"/>
          <p:cNvCxnSpPr>
            <a:stCxn id="15" idx="3"/>
          </p:cNvCxnSpPr>
          <p:nvPr/>
        </p:nvCxnSpPr>
        <p:spPr>
          <a:xfrm>
            <a:off x="4507632" y="1350344"/>
            <a:ext cx="432048" cy="4680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93517" y="1969139"/>
            <a:ext cx="43204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4939680" y="1556792"/>
            <a:ext cx="864096"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AD=20</a:t>
            </a:r>
            <a:endParaRPr lang="el-GR" dirty="0"/>
          </a:p>
        </p:txBody>
      </p:sp>
      <p:cxnSp>
        <p:nvCxnSpPr>
          <p:cNvPr id="29" name="Ευθύγραμμο βέλος σύνδεσης 28"/>
          <p:cNvCxnSpPr/>
          <p:nvPr/>
        </p:nvCxnSpPr>
        <p:spPr>
          <a:xfrm flipV="1">
            <a:off x="5803776" y="1856655"/>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7018523" y="1824893"/>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p:cNvCxnSpPr/>
          <p:nvPr/>
        </p:nvCxnSpPr>
        <p:spPr>
          <a:xfrm>
            <a:off x="8892480" y="169419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7740352" y="1712524"/>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8316416" y="1694191"/>
            <a:ext cx="0" cy="3012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flipV="1">
            <a:off x="1527126" y="4221088"/>
            <a:ext cx="828092" cy="297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a:off x="1592052" y="4518670"/>
            <a:ext cx="648072"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2371682" y="3982151"/>
            <a:ext cx="756084" cy="45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W=15</a:t>
            </a:r>
            <a:endParaRPr lang="el-GR" dirty="0"/>
          </a:p>
        </p:txBody>
      </p:sp>
      <p:sp>
        <p:nvSpPr>
          <p:cNvPr id="47" name="Ορθογώνιο 46"/>
          <p:cNvSpPr/>
          <p:nvPr/>
        </p:nvSpPr>
        <p:spPr>
          <a:xfrm>
            <a:off x="2368681" y="4576996"/>
            <a:ext cx="792088" cy="5314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R=10</a:t>
            </a:r>
            <a:endParaRPr lang="el-GR" dirty="0"/>
          </a:p>
        </p:txBody>
      </p:sp>
      <p:sp>
        <p:nvSpPr>
          <p:cNvPr id="48" name="Ορθογώνιο 47"/>
          <p:cNvSpPr/>
          <p:nvPr/>
        </p:nvSpPr>
        <p:spPr>
          <a:xfrm>
            <a:off x="3773437" y="3936698"/>
            <a:ext cx="720080"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C=15</a:t>
            </a:r>
            <a:endParaRPr lang="el-GR" dirty="0"/>
          </a:p>
        </p:txBody>
      </p:sp>
      <p:sp>
        <p:nvSpPr>
          <p:cNvPr id="49" name="Ορθογώνιο 48"/>
          <p:cNvSpPr/>
          <p:nvPr/>
        </p:nvSpPr>
        <p:spPr>
          <a:xfrm>
            <a:off x="3758604" y="4626682"/>
            <a:ext cx="655711"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I=15</a:t>
            </a:r>
            <a:endParaRPr lang="el-GR" dirty="0"/>
          </a:p>
        </p:txBody>
      </p:sp>
      <p:cxnSp>
        <p:nvCxnSpPr>
          <p:cNvPr id="50" name="Ευθύγραμμο βέλος σύνδεσης 49"/>
          <p:cNvCxnSpPr/>
          <p:nvPr/>
        </p:nvCxnSpPr>
        <p:spPr>
          <a:xfrm>
            <a:off x="3181003" y="4228124"/>
            <a:ext cx="5776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3209181" y="4842706"/>
            <a:ext cx="54942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Ευθύγραμμο βέλος σύνδεσης 55"/>
          <p:cNvCxnSpPr/>
          <p:nvPr/>
        </p:nvCxnSpPr>
        <p:spPr>
          <a:xfrm>
            <a:off x="4448560" y="4110569"/>
            <a:ext cx="550192" cy="309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4998752" y="4230638"/>
            <a:ext cx="805024" cy="576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AD=30</a:t>
            </a:r>
            <a:endParaRPr lang="el-GR" dirty="0"/>
          </a:p>
        </p:txBody>
      </p:sp>
      <p:cxnSp>
        <p:nvCxnSpPr>
          <p:cNvPr id="59" name="Ευθύγραμμο βέλος σύνδεσης 58"/>
          <p:cNvCxnSpPr/>
          <p:nvPr/>
        </p:nvCxnSpPr>
        <p:spPr>
          <a:xfrm flipV="1">
            <a:off x="4448560" y="4469667"/>
            <a:ext cx="481956" cy="4769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60"/>
          <p:cNvCxnSpPr/>
          <p:nvPr/>
        </p:nvCxnSpPr>
        <p:spPr>
          <a:xfrm flipV="1">
            <a:off x="5868144" y="4518668"/>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flipV="1">
            <a:off x="7025691" y="4492200"/>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Ευθύγραμμο βέλος σύνδεσης 62"/>
          <p:cNvCxnSpPr/>
          <p:nvPr/>
        </p:nvCxnSpPr>
        <p:spPr>
          <a:xfrm flipV="1">
            <a:off x="7694587" y="4328773"/>
            <a:ext cx="0" cy="3148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flipV="1">
            <a:off x="8664474" y="4279727"/>
            <a:ext cx="0" cy="3235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Ευθύγραμμο βέλος σύνδεσης 64"/>
          <p:cNvCxnSpPr/>
          <p:nvPr/>
        </p:nvCxnSpPr>
        <p:spPr>
          <a:xfrm flipV="1">
            <a:off x="8172400" y="4279727"/>
            <a:ext cx="0" cy="3798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a:off x="3347864" y="4842707"/>
            <a:ext cx="0" cy="9625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 name="Ορθογώνιο 70"/>
          <p:cNvSpPr/>
          <p:nvPr/>
        </p:nvSpPr>
        <p:spPr>
          <a:xfrm>
            <a:off x="2807804" y="5877272"/>
            <a:ext cx="11161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Loan=5</a:t>
            </a:r>
            <a:endParaRPr lang="el-GR" dirty="0"/>
          </a:p>
        </p:txBody>
      </p:sp>
    </p:spTree>
    <p:extLst>
      <p:ext uri="{BB962C8B-B14F-4D97-AF65-F5344CB8AC3E}">
        <p14:creationId xmlns:p14="http://schemas.microsoft.com/office/powerpoint/2010/main" val="10467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2800" b="1" dirty="0">
                <a:solidFill>
                  <a:srgbClr val="FF0000"/>
                </a:solidFill>
                <a:latin typeface="Cambria" pitchFamily="18" charset="0"/>
              </a:rPr>
              <a:t>Συνολική Ζήτηση Απασχόληση και </a:t>
            </a:r>
            <a:r>
              <a:rPr lang="el-GR" sz="2800" b="1" dirty="0" smtClean="0">
                <a:solidFill>
                  <a:srgbClr val="FF0000"/>
                </a:solidFill>
                <a:latin typeface="Cambria" pitchFamily="18" charset="0"/>
              </a:rPr>
              <a:t>Ανεργία</a:t>
            </a:r>
            <a:r>
              <a:rPr lang="en-US" sz="2800" b="1" dirty="0" smtClean="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07504" y="404665"/>
                <a:ext cx="8784976" cy="6336704"/>
              </a:xfrm>
            </p:spPr>
            <p:txBody>
              <a:bodyPr>
                <a:normAutofit/>
              </a:bodyPr>
              <a:lstStyle/>
              <a:p>
                <a:pPr marL="514350" indent="-514350">
                  <a:buAutoNum type="arabicPeriod"/>
                </a:pPr>
                <a:r>
                  <a:rPr lang="en-US" dirty="0" smtClean="0">
                    <a:latin typeface="Cambria" pitchFamily="18" charset="0"/>
                  </a:rPr>
                  <a:t>AS (Y) = y N     Y</a:t>
                </a:r>
              </a:p>
              <a:p>
                <a:pPr marL="514350" indent="-514350">
                  <a:buAutoNum type="arabicPeriod"/>
                </a:pPr>
                <a:endParaRPr lang="en-US" dirty="0">
                  <a:latin typeface="Cambria" pitchFamily="18" charset="0"/>
                </a:endParaRPr>
              </a:p>
              <a:p>
                <a:pPr marL="0" indent="0">
                  <a:buNone/>
                </a:pPr>
                <a:r>
                  <a:rPr lang="en-US" dirty="0" smtClean="0">
                    <a:latin typeface="Cambria" pitchFamily="18" charset="0"/>
                  </a:rPr>
                  <a:t>					y=25$/</a:t>
                </a:r>
                <a:r>
                  <a:rPr lang="en-US" dirty="0" err="1" smtClean="0">
                    <a:latin typeface="Cambria" pitchFamily="18" charset="0"/>
                  </a:rPr>
                  <a:t>hr</a:t>
                </a:r>
                <a:r>
                  <a:rPr lang="en-US" dirty="0" smtClean="0">
                    <a:latin typeface="Cambria" pitchFamily="18" charset="0"/>
                  </a:rPr>
                  <a:t>, N = 2</a:t>
                </a:r>
                <a:r>
                  <a:rPr lang="el-GR" dirty="0" smtClean="0">
                    <a:latin typeface="Cambria" pitchFamily="18" charset="0"/>
                  </a:rPr>
                  <a:t>εκ. </a:t>
                </a:r>
                <a:r>
                  <a:rPr lang="en-US" dirty="0" err="1" smtClean="0">
                    <a:latin typeface="Cambria" pitchFamily="18" charset="0"/>
                  </a:rPr>
                  <a:t>hrs</a:t>
                </a:r>
                <a:endParaRPr lang="en-US" dirty="0" smtClean="0">
                  <a:latin typeface="Cambria" pitchFamily="18" charset="0"/>
                </a:endParaRPr>
              </a:p>
              <a:p>
                <a:pPr marL="0" indent="0">
                  <a:buNone/>
                </a:pPr>
                <a:r>
                  <a:rPr lang="en-US" dirty="0" smtClean="0">
                    <a:latin typeface="Cambria" pitchFamily="18" charset="0"/>
                  </a:rPr>
                  <a:t>					AS = Y = </a:t>
                </a:r>
                <a:r>
                  <a:rPr lang="el-GR" dirty="0" smtClean="0">
                    <a:latin typeface="Cambria" pitchFamily="18" charset="0"/>
                  </a:rPr>
                  <a:t>$</a:t>
                </a:r>
                <a:r>
                  <a:rPr lang="en-US" dirty="0" smtClean="0">
                    <a:latin typeface="Cambria" pitchFamily="18" charset="0"/>
                  </a:rPr>
                  <a:t>50</a:t>
                </a:r>
                <a:r>
                  <a:rPr lang="el-GR" dirty="0" smtClean="0">
                    <a:latin typeface="Cambria" pitchFamily="18" charset="0"/>
                  </a:rPr>
                  <a:t>εκ.</a:t>
                </a:r>
                <a:endParaRPr lang="en-US" dirty="0">
                  <a:latin typeface="Cambria" pitchFamily="18" charset="0"/>
                </a:endParaRPr>
              </a:p>
              <a:p>
                <a:pPr marL="514350" indent="-514350">
                  <a:buAutoNum type="arabicPeriod"/>
                </a:pPr>
                <a:endParaRPr lang="en-US" dirty="0" smtClean="0">
                  <a:latin typeface="Cambria" pitchFamily="18" charset="0"/>
                </a:endParaRPr>
              </a:p>
              <a:p>
                <a:pPr marL="514350" indent="-514350">
                  <a:buAutoNum type="arabicPeriod"/>
                </a:pPr>
                <a:endParaRPr lang="en-US" dirty="0">
                  <a:latin typeface="Cambria" pitchFamily="18" charset="0"/>
                </a:endParaRPr>
              </a:p>
              <a:p>
                <a:pPr marL="0" indent="0">
                  <a:buNone/>
                </a:pPr>
                <a:endParaRPr lang="en-US" dirty="0" smtClean="0">
                  <a:latin typeface="Cambria" pitchFamily="18" charset="0"/>
                </a:endParaRPr>
              </a:p>
              <a:p>
                <a:pPr marL="0" indent="0">
                  <a:buNone/>
                </a:pPr>
                <a:r>
                  <a:rPr lang="en-US" dirty="0" smtClean="0">
                    <a:latin typeface="Cambria" pitchFamily="18" charset="0"/>
                  </a:rPr>
                  <a:t>2. AD = C + I (+G +X)</a:t>
                </a:r>
              </a:p>
              <a:p>
                <a:pPr marL="0" indent="0">
                  <a:buNone/>
                </a:pPr>
                <a:r>
                  <a:rPr lang="en-US" dirty="0" smtClean="0">
                    <a:latin typeface="Cambria" pitchFamily="18" charset="0"/>
                  </a:rPr>
                  <a:t>C = f {Y, W}   </a:t>
                </a:r>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𝑤𝑁</m:t>
                    </m:r>
                    <m:r>
                      <a:rPr lang="en-US" b="0" i="1" smtClean="0">
                        <a:latin typeface="Cambria Math"/>
                      </a:rPr>
                      <m:t>, </m:t>
                    </m:r>
                    <m:r>
                      <a:rPr lang="en-US" b="0" i="1" smtClean="0">
                        <a:latin typeface="Cambria Math"/>
                      </a:rPr>
                      <m:t>𝑅</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𝑊</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𝑤𝑁</m:t>
                    </m:r>
                    <m:r>
                      <a:rPr lang="en-US" b="0" i="1" smtClean="0">
                        <a:latin typeface="Cambria Math"/>
                      </a:rPr>
                      <m:t>=</m:t>
                    </m:r>
                    <m:d>
                      <m:dPr>
                        <m:ctrlPr>
                          <a:rPr lang="en-US" b="0" i="1" smtClean="0">
                            <a:latin typeface="Cambria Math"/>
                          </a:rPr>
                        </m:ctrlPr>
                      </m:dPr>
                      <m:e>
                        <m:r>
                          <a:rPr lang="en-US" b="0" i="1" smtClean="0">
                            <a:latin typeface="Cambria Math"/>
                          </a:rPr>
                          <m:t>𝑦</m:t>
                        </m:r>
                        <m:r>
                          <a:rPr lang="en-US" b="0" i="1" smtClean="0">
                            <a:latin typeface="Cambria Math"/>
                          </a:rPr>
                          <m:t>−</m:t>
                        </m:r>
                        <m:r>
                          <a:rPr lang="en-US" b="0" i="1" smtClean="0">
                            <a:latin typeface="Cambria Math"/>
                          </a:rPr>
                          <m:t>𝑤</m:t>
                        </m:r>
                      </m:e>
                    </m:d>
                    <m:r>
                      <a:rPr lang="en-US" b="0" i="1" smtClean="0">
                        <a:latin typeface="Cambria Math"/>
                      </a:rPr>
                      <m:t>𝑁</m:t>
                    </m:r>
                    <m:r>
                      <a:rPr lang="en-US" b="0" i="1" smtClean="0">
                        <a:latin typeface="Cambria Math"/>
                      </a:rPr>
                      <m:t>, </m:t>
                    </m:r>
                    <m:r>
                      <a:rPr lang="en-US" b="0" i="1" smtClean="0">
                        <a:latin typeface="Cambria Math"/>
                      </a:rPr>
                      <m:t>𝑆</m:t>
                    </m:r>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𝑦𝑁</m:t>
                    </m:r>
                    <m:r>
                      <a:rPr lang="en-US" b="0" i="1" smtClean="0">
                        <a:latin typeface="Cambria Math"/>
                      </a:rPr>
                      <m:t>−</m:t>
                    </m:r>
                    <m:r>
                      <a:rPr lang="en-US" b="0" i="1" smtClean="0">
                        <a:latin typeface="Cambria Math"/>
                      </a:rPr>
                      <m:t>𝑐𝑤𝑁</m:t>
                    </m:r>
                    <m:r>
                      <a:rPr lang="en-US" b="0" i="1" smtClean="0">
                        <a:latin typeface="Cambria Math"/>
                      </a:rPr>
                      <m:t>=</m:t>
                    </m:r>
                    <m:r>
                      <a:rPr lang="en-US" b="0" i="1" smtClean="0">
                        <a:latin typeface="Cambria Math"/>
                      </a:rPr>
                      <m:t>𝑁</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𝑐𝑤</m:t>
                    </m:r>
                    <m:r>
                      <a:rPr lang="en-US" b="0" i="1" smtClean="0">
                        <a:latin typeface="Cambria Math"/>
                      </a:rPr>
                      <m:t>)</m:t>
                    </m:r>
                  </m:oMath>
                </a14:m>
                <a:r>
                  <a:rPr lang="en-US" b="0" dirty="0" smtClean="0">
                    <a:latin typeface="Cambria" pitchFamily="18" charset="0"/>
                  </a:rPr>
                  <a:t>  </a:t>
                </a:r>
              </a:p>
              <a:p>
                <a:pPr marL="0" indent="0">
                  <a:buNone/>
                </a:pPr>
                <a:r>
                  <a:rPr lang="en-US" dirty="0" smtClean="0">
                    <a:latin typeface="Cambria" pitchFamily="18" charset="0"/>
                  </a:rPr>
                  <a:t>3. C= c</a:t>
                </a:r>
                <a:r>
                  <a:rPr lang="el-GR" dirty="0" smtClean="0">
                    <a:latin typeface="Cambria" pitchFamily="18" charset="0"/>
                  </a:rPr>
                  <a:t> </a:t>
                </a:r>
                <a:r>
                  <a:rPr lang="en-US" dirty="0" smtClean="0">
                    <a:latin typeface="Cambria" pitchFamily="18" charset="0"/>
                  </a:rPr>
                  <a:t>w</a:t>
                </a:r>
                <a:r>
                  <a:rPr lang="el-GR" dirty="0" smtClean="0">
                    <a:latin typeface="Cambria" pitchFamily="18" charset="0"/>
                  </a:rPr>
                  <a:t> </a:t>
                </a:r>
                <a:r>
                  <a:rPr lang="en-US" dirty="0" smtClean="0">
                    <a:latin typeface="Cambria" pitchFamily="18" charset="0"/>
                  </a:rPr>
                  <a:t>N    0&lt;c&lt;1,  c</a:t>
                </a:r>
                <a:r>
                  <a:rPr lang="en-US" dirty="0" smtClean="0">
                    <a:latin typeface="Cambria Math"/>
                    <a:ea typeface="Cambria Math"/>
                  </a:rPr>
                  <a:t>⟶1</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07504" y="404665"/>
                <a:ext cx="8784976" cy="6336704"/>
              </a:xfrm>
              <a:blipFill rotWithShape="1">
                <a:blip r:embed="rId2"/>
                <a:stretch>
                  <a:fillRect l="-1804" t="-1250" r="-69" b="-3077"/>
                </a:stretch>
              </a:blipFill>
            </p:spPr>
            <p:txBody>
              <a:bodyPr/>
              <a:lstStyle/>
              <a:p>
                <a:r>
                  <a:rPr lang="el-GR">
                    <a:noFill/>
                  </a:rPr>
                  <a:t> </a:t>
                </a:r>
              </a:p>
            </p:txBody>
          </p:sp>
        </mc:Fallback>
      </mc:AlternateContent>
      <p:cxnSp>
        <p:nvCxnSpPr>
          <p:cNvPr id="5" name="Ευθύγραμμο βέλος σύνδεσης 4"/>
          <p:cNvCxnSpPr>
            <a:endCxn id="12" idx="1"/>
          </p:cNvCxnSpPr>
          <p:nvPr/>
        </p:nvCxnSpPr>
        <p:spPr>
          <a:xfrm flipV="1">
            <a:off x="3527698" y="638691"/>
            <a:ext cx="972294" cy="144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3556273" y="782706"/>
            <a:ext cx="908670" cy="32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499992" y="404664"/>
            <a:ext cx="360040" cy="468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W</a:t>
            </a:r>
            <a:endParaRPr lang="el-GR" b="1" dirty="0">
              <a:latin typeface="Cambria" pitchFamily="18" charset="0"/>
            </a:endParaRPr>
          </a:p>
        </p:txBody>
      </p:sp>
      <p:sp>
        <p:nvSpPr>
          <p:cNvPr id="13" name="Ορθογώνιο 12"/>
          <p:cNvSpPr/>
          <p:nvPr/>
        </p:nvSpPr>
        <p:spPr>
          <a:xfrm>
            <a:off x="4499992" y="908721"/>
            <a:ext cx="288032" cy="4320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R</a:t>
            </a:r>
            <a:endParaRPr lang="el-GR" b="1" dirty="0">
              <a:latin typeface="Cambria" pitchFamily="18" charset="0"/>
            </a:endParaRPr>
          </a:p>
        </p:txBody>
      </p:sp>
      <p:cxnSp>
        <p:nvCxnSpPr>
          <p:cNvPr id="15" name="Ευθεία γραμμή σύνδεσης 14"/>
          <p:cNvCxnSpPr/>
          <p:nvPr/>
        </p:nvCxnSpPr>
        <p:spPr>
          <a:xfrm flipH="1">
            <a:off x="755576" y="1412776"/>
            <a:ext cx="72008" cy="23762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755576" y="3777605"/>
            <a:ext cx="309634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0" y="1340768"/>
            <a:ext cx="75557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0" name="Ορθογώνιο 19"/>
          <p:cNvSpPr/>
          <p:nvPr/>
        </p:nvSpPr>
        <p:spPr>
          <a:xfrm>
            <a:off x="3563888" y="3789040"/>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2" name="Ευθεία γραμμή σύνδεσης 21"/>
          <p:cNvCxnSpPr/>
          <p:nvPr/>
        </p:nvCxnSpPr>
        <p:spPr>
          <a:xfrm flipV="1">
            <a:off x="755576" y="1628800"/>
            <a:ext cx="2448272" cy="2148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3848" y="1628800"/>
            <a:ext cx="1152128" cy="369332"/>
          </a:xfrm>
          <a:prstGeom prst="rect">
            <a:avLst/>
          </a:prstGeom>
          <a:noFill/>
        </p:spPr>
        <p:txBody>
          <a:bodyPr wrap="square" rtlCol="0">
            <a:spAutoFit/>
          </a:bodyPr>
          <a:lstStyle/>
          <a:p>
            <a:endParaRPr lang="el-GR" dirty="0">
              <a:latin typeface="Cambria" pitchFamily="18" charset="0"/>
            </a:endParaRPr>
          </a:p>
        </p:txBody>
      </p:sp>
      <p:sp>
        <p:nvSpPr>
          <p:cNvPr id="4" name="Ορθογώνιο 3"/>
          <p:cNvSpPr/>
          <p:nvPr/>
        </p:nvSpPr>
        <p:spPr>
          <a:xfrm>
            <a:off x="3275856" y="1412776"/>
            <a:ext cx="1368152" cy="11881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Cambria" pitchFamily="18" charset="0"/>
              </a:rPr>
              <a:t>AS(Y) = y N</a:t>
            </a:r>
          </a:p>
          <a:p>
            <a:pPr algn="ctr"/>
            <a:r>
              <a:rPr lang="en-US" dirty="0" smtClean="0">
                <a:latin typeface="Cambria" pitchFamily="18" charset="0"/>
              </a:rPr>
              <a:t>Slope = y</a:t>
            </a:r>
          </a:p>
          <a:p>
            <a:pPr algn="ctr"/>
            <a:endParaRPr lang="en-US" dirty="0"/>
          </a:p>
          <a:p>
            <a:pPr algn="ctr"/>
            <a:endParaRPr lang="el-GR" dirty="0"/>
          </a:p>
        </p:txBody>
      </p:sp>
      <p:cxnSp>
        <p:nvCxnSpPr>
          <p:cNvPr id="8" name="Ευθεία γραμμή σύνδεσης 7"/>
          <p:cNvCxnSpPr/>
          <p:nvPr/>
        </p:nvCxnSpPr>
        <p:spPr>
          <a:xfrm>
            <a:off x="2483768" y="2276872"/>
            <a:ext cx="0" cy="151216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827584" y="2276872"/>
            <a:ext cx="1656184"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2303748" y="3861048"/>
            <a:ext cx="6120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a:t>
            </a:r>
            <a:r>
              <a:rPr lang="el-GR" dirty="0" smtClean="0">
                <a:latin typeface="Cambria" pitchFamily="18" charset="0"/>
              </a:rPr>
              <a:t>εκ.</a:t>
            </a:r>
            <a:endParaRPr lang="el-GR" dirty="0">
              <a:latin typeface="Cambria" pitchFamily="18" charset="0"/>
            </a:endParaRPr>
          </a:p>
        </p:txBody>
      </p:sp>
      <p:sp>
        <p:nvSpPr>
          <p:cNvPr id="24" name="Ορθογώνιο 23"/>
          <p:cNvSpPr/>
          <p:nvPr/>
        </p:nvSpPr>
        <p:spPr>
          <a:xfrm flipH="1">
            <a:off x="-108520" y="2006842"/>
            <a:ext cx="864096" cy="4860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t>
            </a:r>
            <a:r>
              <a:rPr lang="el-GR" dirty="0" smtClean="0">
                <a:latin typeface="Cambria" pitchFamily="18" charset="0"/>
              </a:rPr>
              <a:t>50εκ.</a:t>
            </a:r>
            <a:endParaRPr lang="el-GR" dirty="0">
              <a:latin typeface="Cambria" pitchFamily="18" charset="0"/>
            </a:endParaRPr>
          </a:p>
        </p:txBody>
      </p:sp>
    </p:spTree>
    <p:extLst>
      <p:ext uri="{BB962C8B-B14F-4D97-AF65-F5344CB8AC3E}">
        <p14:creationId xmlns:p14="http://schemas.microsoft.com/office/powerpoint/2010/main" val="287157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l-GR" dirty="0">
                <a:solidFill>
                  <a:srgbClr val="FF0000"/>
                </a:solidFill>
                <a:latin typeface="Cambria" pitchFamily="18" charset="0"/>
              </a:rPr>
              <a:t>Οικονομική Θεωρία</a:t>
            </a:r>
            <a:endParaRPr lang="el-GR" dirty="0"/>
          </a:p>
        </p:txBody>
      </p:sp>
      <p:sp>
        <p:nvSpPr>
          <p:cNvPr id="3" name="Θέση περιεχομένου 2"/>
          <p:cNvSpPr>
            <a:spLocks noGrp="1"/>
          </p:cNvSpPr>
          <p:nvPr>
            <p:ph idx="1"/>
          </p:nvPr>
        </p:nvSpPr>
        <p:spPr>
          <a:xfrm>
            <a:off x="107504" y="908720"/>
            <a:ext cx="8784976" cy="5760640"/>
          </a:xfrm>
        </p:spPr>
        <p:txBody>
          <a:bodyPr>
            <a:normAutofit fontScale="25000" lnSpcReduction="20000"/>
          </a:bodyPr>
          <a:lstStyle/>
          <a:p>
            <a:pPr algn="just"/>
            <a:r>
              <a:rPr lang="el-GR" sz="9600" dirty="0" smtClean="0">
                <a:solidFill>
                  <a:srgbClr val="FF0000"/>
                </a:solidFill>
                <a:latin typeface="Cambria" pitchFamily="18" charset="0"/>
              </a:rPr>
              <a:t>Οικονομική Θεωρία </a:t>
            </a:r>
            <a:r>
              <a:rPr lang="el-GR" sz="9600" dirty="0" smtClean="0">
                <a:latin typeface="Cambria" pitchFamily="18" charset="0"/>
              </a:rPr>
              <a:t>(και μεθοδολογία) με κύρια χαρακτηριστικά:</a:t>
            </a:r>
          </a:p>
          <a:p>
            <a:pPr marL="0" lvl="1" algn="just"/>
            <a:r>
              <a:rPr lang="el-GR" sz="9600" dirty="0" smtClean="0">
                <a:latin typeface="Cambria" pitchFamily="18" charset="0"/>
              </a:rPr>
              <a:t>Κοινωνικές τάξεις (ολιστική και όχι ατομικιστική προσέγγιση) η μονάδα ανάλυσης. Η (αρχική και μόνιμη) κατανομή του πλούτου/μέσων παραγωγής έχει ιδιαίτερη σημασία</a:t>
            </a:r>
          </a:p>
          <a:p>
            <a:pPr marL="0" lvl="1" algn="just"/>
            <a:r>
              <a:rPr lang="el-GR" sz="9600" dirty="0" smtClean="0">
                <a:latin typeface="Cambria" pitchFamily="18" charset="0"/>
              </a:rPr>
              <a:t>Σύγκρουση συμφερόντων (των κοινωνικών τάξεων) σε όλα σχεδόν τα επίπεδα (παραγωγή, κυκλοφορία, διανομή)</a:t>
            </a:r>
          </a:p>
          <a:p>
            <a:pPr marL="0" lvl="1" algn="just"/>
            <a:r>
              <a:rPr lang="el-GR" sz="9600" dirty="0" smtClean="0">
                <a:latin typeface="Cambria" pitchFamily="18" charset="0"/>
              </a:rPr>
              <a:t>Αντιφάσεις</a:t>
            </a:r>
            <a:r>
              <a:rPr lang="en-US" sz="9600" dirty="0" smtClean="0">
                <a:latin typeface="Cambria" pitchFamily="18" charset="0"/>
              </a:rPr>
              <a:t>,</a:t>
            </a:r>
            <a:r>
              <a:rPr lang="el-GR" sz="9600" dirty="0" smtClean="0">
                <a:latin typeface="Cambria" pitchFamily="18" charset="0"/>
              </a:rPr>
              <a:t> αντιθέσεις και όχι αρμονία στο παρόν και στην ιστορική εξέλιξη του συστήματος</a:t>
            </a:r>
          </a:p>
          <a:p>
            <a:pPr marL="0" lvl="1" algn="just"/>
            <a:r>
              <a:rPr lang="el-GR" sz="9600" dirty="0" smtClean="0">
                <a:latin typeface="Cambria" pitchFamily="18" charset="0"/>
              </a:rPr>
              <a:t>Έμφαση στην παραγωγή (</a:t>
            </a:r>
            <a:r>
              <a:rPr lang="en-US" sz="9600" dirty="0" smtClean="0">
                <a:latin typeface="Cambria" pitchFamily="18" charset="0"/>
              </a:rPr>
              <a:t>labor process)</a:t>
            </a:r>
            <a:r>
              <a:rPr lang="el-GR" sz="9600" dirty="0" smtClean="0">
                <a:latin typeface="Cambria" pitchFamily="18" charset="0"/>
              </a:rPr>
              <a:t> και στη δημιουργία πλεονάσματος (</a:t>
            </a:r>
            <a:r>
              <a:rPr lang="en-US" sz="9600" dirty="0" smtClean="0">
                <a:latin typeface="Cambria" pitchFamily="18" charset="0"/>
              </a:rPr>
              <a:t>surplus)</a:t>
            </a:r>
            <a:endParaRPr lang="el-GR" sz="9600" dirty="0" smtClean="0">
              <a:latin typeface="Cambria" pitchFamily="18" charset="0"/>
            </a:endParaRPr>
          </a:p>
          <a:p>
            <a:pPr marL="0" lvl="1" algn="just"/>
            <a:r>
              <a:rPr lang="el-GR" sz="9600" dirty="0" smtClean="0">
                <a:latin typeface="Cambria" pitchFamily="18" charset="0"/>
              </a:rPr>
              <a:t>Έμφαση στις σχέσεις παραγωγής (ιδιοκτησίας)</a:t>
            </a:r>
          </a:p>
          <a:p>
            <a:pPr marL="0" lvl="1" algn="just"/>
            <a:r>
              <a:rPr lang="en-US" sz="9600" dirty="0" smtClean="0">
                <a:latin typeface="Cambria" pitchFamily="18" charset="0"/>
              </a:rPr>
              <a:t>“Long-run turbulent dynamics”</a:t>
            </a:r>
            <a:r>
              <a:rPr lang="el-GR" sz="9600" dirty="0" smtClean="0">
                <a:latin typeface="Cambria" pitchFamily="18" charset="0"/>
              </a:rPr>
              <a:t> και όχι στατική προσέγγιση ισορροπίας</a:t>
            </a:r>
          </a:p>
          <a:p>
            <a:pPr marL="0" lvl="1" algn="just"/>
            <a:r>
              <a:rPr lang="el-GR" sz="9600" dirty="0" smtClean="0">
                <a:latin typeface="Cambria" pitchFamily="18" charset="0"/>
              </a:rPr>
              <a:t>Θεσμικές μεταβολές</a:t>
            </a:r>
            <a:r>
              <a:rPr lang="en-US" sz="9600" dirty="0" smtClean="0">
                <a:latin typeface="Cambria" pitchFamily="18" charset="0"/>
              </a:rPr>
              <a:t> </a:t>
            </a:r>
            <a:r>
              <a:rPr lang="el-GR" sz="9600" dirty="0" smtClean="0">
                <a:latin typeface="Cambria" pitchFamily="18" charset="0"/>
              </a:rPr>
              <a:t>μεσοπρόθεσμα</a:t>
            </a:r>
          </a:p>
          <a:p>
            <a:pPr marL="0" lvl="1" algn="just"/>
            <a:r>
              <a:rPr lang="el-GR" sz="9600" dirty="0" smtClean="0">
                <a:latin typeface="Cambria" pitchFamily="18" charset="0"/>
              </a:rPr>
              <a:t>Κρίση/εις μεσοπρόθεσμα και μακροπρόθεσμα, αδιέξοδα, μεταβολές, υπερβάσεις.</a:t>
            </a:r>
          </a:p>
          <a:p>
            <a:pPr lvl="1"/>
            <a:endParaRPr lang="el-GR" sz="9600" dirty="0"/>
          </a:p>
        </p:txBody>
      </p:sp>
    </p:spTree>
    <p:extLst>
      <p:ext uri="{BB962C8B-B14F-4D97-AF65-F5344CB8AC3E}">
        <p14:creationId xmlns:p14="http://schemas.microsoft.com/office/powerpoint/2010/main" val="314166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036496" cy="476672"/>
          </a:xfrm>
        </p:spPr>
        <p:txBody>
          <a:bodyPr>
            <a:noAutofit/>
          </a:bodyPr>
          <a:lstStyle/>
          <a:p>
            <a:r>
              <a:rPr lang="el-GR" sz="2800" b="1" dirty="0">
                <a:solidFill>
                  <a:srgbClr val="FF0000"/>
                </a:solidFill>
                <a:latin typeface="Cambria" pitchFamily="18" charset="0"/>
              </a:rPr>
              <a:t>Συνολική Ζήτηση Απασχόληση και Ανεργία</a:t>
            </a:r>
            <a:r>
              <a:rPr lang="en-US" sz="2800" b="1" dirty="0">
                <a:solidFill>
                  <a:srgbClr val="FF0000"/>
                </a:solidFill>
                <a:latin typeface="Cambria" pitchFamily="18" charset="0"/>
              </a:rPr>
              <a:t>-A</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237312"/>
              </a:xfrm>
            </p:spPr>
            <p:txBody>
              <a:bodyPr>
                <a:normAutofit fontScale="92500" lnSpcReduction="10000"/>
              </a:bodyPr>
              <a:lstStyle/>
              <a:p>
                <a:pPr marL="0" indent="0">
                  <a:buNone/>
                </a:pPr>
                <a:r>
                  <a:rPr lang="en-US" sz="2800" dirty="0" smtClean="0">
                    <a:latin typeface="Cambria" pitchFamily="18" charset="0"/>
                  </a:rPr>
                  <a:t>4. I = </a:t>
                </a:r>
                <a:r>
                  <a:rPr lang="en-US" sz="2800" dirty="0" err="1" smtClean="0">
                    <a:latin typeface="Cambria" pitchFamily="18" charset="0"/>
                  </a:rPr>
                  <a:t>ct</a:t>
                </a:r>
                <a:r>
                  <a:rPr lang="en-US" sz="2800" dirty="0" smtClean="0">
                    <a:latin typeface="Cambria" pitchFamily="18" charset="0"/>
                  </a:rPr>
                  <a:t> </a:t>
                </a:r>
                <a:r>
                  <a:rPr lang="en-US" sz="2800" dirty="0" smtClean="0">
                    <a:latin typeface="Cambria" pitchFamily="18" charset="0"/>
                    <a:sym typeface="Wingdings" pitchFamily="2" charset="2"/>
                  </a:rPr>
                  <a:t>AD=</a:t>
                </a:r>
                <a:r>
                  <a:rPr lang="en-US" sz="2800" dirty="0" err="1" smtClean="0">
                    <a:latin typeface="Cambria" pitchFamily="18" charset="0"/>
                    <a:sym typeface="Wingdings" pitchFamily="2" charset="2"/>
                  </a:rPr>
                  <a:t>cwN</a:t>
                </a:r>
                <a:r>
                  <a:rPr lang="en-US" sz="2800" dirty="0" smtClean="0">
                    <a:latin typeface="Cambria" pitchFamily="18" charset="0"/>
                    <a:sym typeface="Wingdings" pitchFamily="2" charset="2"/>
                  </a:rPr>
                  <a:t> + I</a:t>
                </a: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n-US" sz="2800" dirty="0">
                  <a:latin typeface="Cambria" pitchFamily="18" charset="0"/>
                </a:endParaRPr>
              </a:p>
              <a:p>
                <a:pPr marL="0" indent="0">
                  <a:buNone/>
                </a:pPr>
                <a:endParaRPr lang="en-US" sz="2800" dirty="0" smtClean="0">
                  <a:latin typeface="Cambria" pitchFamily="18" charset="0"/>
                </a:endParaRPr>
              </a:p>
              <a:p>
                <a:pPr marL="0" indent="0">
                  <a:buNone/>
                </a:pPr>
                <a:endParaRPr lang="el-GR" sz="2800" dirty="0" smtClean="0">
                  <a:latin typeface="Cambria" pitchFamily="18" charset="0"/>
                </a:endParaRPr>
              </a:p>
              <a:p>
                <a:pPr marL="0" indent="0">
                  <a:buNone/>
                </a:pPr>
                <a:r>
                  <a:rPr lang="en-US" sz="2800" dirty="0" smtClean="0">
                    <a:latin typeface="Cambria" pitchFamily="18" charset="0"/>
                  </a:rPr>
                  <a:t>5. N*                AS = AD --</a:t>
                </a:r>
                <a:r>
                  <a:rPr lang="en-US" sz="2800" dirty="0" smtClean="0">
                    <a:latin typeface="Cambria" pitchFamily="18" charset="0"/>
                    <a:sym typeface="Wingdings" pitchFamily="2" charset="2"/>
                  </a:rPr>
                  <a:t> y N = I + c w N  ----y N – c w N = I  -----</a:t>
                </a:r>
                <a:r>
                  <a:rPr lang="en-US" sz="2800" dirty="0" smtClean="0">
                    <a:latin typeface="Cambria" pitchFamily="18" charset="0"/>
                  </a:rPr>
                  <a:t> N(y – c w) = I </a:t>
                </a:r>
                <a14:m>
                  <m:oMath xmlns:m="http://schemas.openxmlformats.org/officeDocument/2006/math">
                    <m:r>
                      <a:rPr lang="en-US" sz="3600" b="0" i="1" smtClean="0">
                        <a:latin typeface="Cambria Math"/>
                      </a:rPr>
                      <m:t>−−→</m:t>
                    </m:r>
                    <m:r>
                      <a:rPr lang="en-US" sz="3600" b="1" i="1" smtClean="0">
                        <a:solidFill>
                          <a:srgbClr val="FF0000"/>
                        </a:solidFill>
                        <a:latin typeface="Cambria Math"/>
                      </a:rPr>
                      <m:t>𝑵</m:t>
                    </m:r>
                    <m:r>
                      <a:rPr lang="en-US" sz="3600" b="1" i="1" smtClean="0">
                        <a:solidFill>
                          <a:srgbClr val="FF0000"/>
                        </a:solidFill>
                        <a:latin typeface="Cambria Math"/>
                      </a:rPr>
                      <m:t>∗=</m:t>
                    </m:r>
                    <m:f>
                      <m:fPr>
                        <m:ctrlPr>
                          <a:rPr lang="en-US" sz="3600" b="1" i="1" smtClean="0">
                            <a:solidFill>
                              <a:srgbClr val="FF0000"/>
                            </a:solidFill>
                            <a:latin typeface="Cambria Math"/>
                          </a:rPr>
                        </m:ctrlPr>
                      </m:fPr>
                      <m:num>
                        <m:r>
                          <a:rPr lang="en-US" sz="3600" b="1" i="1" smtClean="0">
                            <a:solidFill>
                              <a:srgbClr val="FF0000"/>
                            </a:solidFill>
                            <a:latin typeface="Cambria Math"/>
                          </a:rPr>
                          <m:t>𝑰</m:t>
                        </m:r>
                      </m:num>
                      <m:den>
                        <m:r>
                          <a:rPr lang="en-US" sz="3600" b="1" i="1" smtClean="0">
                            <a:solidFill>
                              <a:srgbClr val="FF0000"/>
                            </a:solidFill>
                            <a:latin typeface="Cambria Math"/>
                          </a:rPr>
                          <m:t>𝒚</m:t>
                        </m:r>
                        <m:r>
                          <a:rPr lang="en-US" sz="3600" b="1" i="1" smtClean="0">
                            <a:solidFill>
                              <a:srgbClr val="FF0000"/>
                            </a:solidFill>
                            <a:latin typeface="Cambria Math"/>
                          </a:rPr>
                          <m:t>−</m:t>
                        </m:r>
                        <m:r>
                          <a:rPr lang="en-US" sz="3600" b="1" i="1" smtClean="0">
                            <a:solidFill>
                              <a:srgbClr val="FF0000"/>
                            </a:solidFill>
                            <a:latin typeface="Cambria Math"/>
                          </a:rPr>
                          <m:t>𝒄𝒘</m:t>
                        </m:r>
                      </m:den>
                    </m:f>
                  </m:oMath>
                </a14:m>
                <a:r>
                  <a:rPr lang="en-US" sz="2800" b="1" dirty="0" smtClean="0">
                    <a:latin typeface="Cambria" pitchFamily="18" charset="0"/>
                  </a:rPr>
                  <a:t>     </a:t>
                </a:r>
              </a:p>
              <a:p>
                <a:pPr marL="0" indent="0">
                  <a:buNone/>
                </a:pPr>
                <a:r>
                  <a:rPr lang="en-US" sz="2800" b="1" dirty="0" smtClean="0">
                    <a:latin typeface="Cambria" pitchFamily="18" charset="0"/>
                  </a:rPr>
                  <a:t>      N*</a:t>
                </a:r>
                <a:r>
                  <a:rPr lang="en-US" sz="2800" dirty="0" smtClean="0">
                    <a:latin typeface="Cambria" pitchFamily="18" charset="0"/>
                  </a:rPr>
                  <a:t>= </a:t>
                </a:r>
                <a:r>
                  <a:rPr lang="el-GR" sz="2800" b="1" dirty="0" smtClean="0">
                    <a:latin typeface="Cambria" pitchFamily="18" charset="0"/>
                  </a:rPr>
                  <a:t>απασχόληση</a:t>
                </a:r>
                <a:r>
                  <a:rPr lang="el-GR" sz="2800" dirty="0" smtClean="0">
                    <a:latin typeface="Cambria" pitchFamily="18" charset="0"/>
                  </a:rPr>
                  <a:t> ισορροπίας. Το επίπεδο απασχόλησης που αντιστοιχεί στην ισορροπία της </a:t>
                </a:r>
                <a:r>
                  <a:rPr lang="el-GR" sz="2800" b="1" dirty="0" smtClean="0">
                    <a:latin typeface="Cambria" pitchFamily="18" charset="0"/>
                  </a:rPr>
                  <a:t>αγοράς προϊόντων</a:t>
                </a:r>
                <a:endParaRPr lang="en-US" sz="2800" b="1" dirty="0" smtClean="0">
                  <a:latin typeface="Cambria" pitchFamily="18" charset="0"/>
                </a:endParaRPr>
              </a:p>
              <a:p>
                <a:pPr marL="0" indent="0" algn="ctr">
                  <a:buNone/>
                </a:pPr>
                <a:r>
                  <a:rPr lang="en-US" sz="2800" b="1" dirty="0" smtClean="0">
                    <a:solidFill>
                      <a:srgbClr val="FF0000"/>
                    </a:solidFill>
                    <a:latin typeface="Cambria" pitchFamily="18" charset="0"/>
                  </a:rPr>
                  <a:t>Y*=y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237312"/>
              </a:xfrm>
              <a:blipFill rotWithShape="1">
                <a:blip r:embed="rId2"/>
                <a:stretch>
                  <a:fillRect l="-1180" t="-1564" r="-2498"/>
                </a:stretch>
              </a:blipFill>
            </p:spPr>
            <p:txBody>
              <a:bodyPr/>
              <a:lstStyle/>
              <a:p>
                <a:r>
                  <a:rPr lang="el-GR">
                    <a:noFill/>
                  </a:rPr>
                  <a:t> </a:t>
                </a:r>
              </a:p>
            </p:txBody>
          </p:sp>
        </mc:Fallback>
      </mc:AlternateContent>
      <p:cxnSp>
        <p:nvCxnSpPr>
          <p:cNvPr id="5" name="Ευθεία γραμμή σύνδεσης 4"/>
          <p:cNvCxnSpPr/>
          <p:nvPr/>
        </p:nvCxnSpPr>
        <p:spPr>
          <a:xfrm>
            <a:off x="1043608" y="1196752"/>
            <a:ext cx="0" cy="2592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043608" y="3789040"/>
            <a:ext cx="35283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1043608" y="1700808"/>
            <a:ext cx="3384376"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1043608" y="980728"/>
            <a:ext cx="3168352" cy="19165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4283968" y="1556792"/>
            <a:ext cx="1152128"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c w N</a:t>
            </a:r>
            <a:endParaRPr lang="el-GR" dirty="0">
              <a:latin typeface="Cambria" pitchFamily="18" charset="0"/>
            </a:endParaRPr>
          </a:p>
        </p:txBody>
      </p:sp>
      <p:sp>
        <p:nvSpPr>
          <p:cNvPr id="17" name="Ορθογώνιο 16"/>
          <p:cNvSpPr/>
          <p:nvPr/>
        </p:nvSpPr>
        <p:spPr>
          <a:xfrm>
            <a:off x="3923928" y="692696"/>
            <a:ext cx="15121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18" name="Ορθογώνιο 17"/>
          <p:cNvSpPr/>
          <p:nvPr/>
        </p:nvSpPr>
        <p:spPr>
          <a:xfrm>
            <a:off x="6228184" y="1196752"/>
            <a:ext cx="1368152"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Slope = </a:t>
            </a:r>
            <a:r>
              <a:rPr lang="en-US" dirty="0" err="1" smtClean="0">
                <a:latin typeface="Cambria" pitchFamily="18" charset="0"/>
              </a:rPr>
              <a:t>cw</a:t>
            </a:r>
            <a:endParaRPr lang="el-GR" dirty="0">
              <a:latin typeface="Cambria" pitchFamily="18" charset="0"/>
            </a:endParaRPr>
          </a:p>
        </p:txBody>
      </p:sp>
      <p:cxnSp>
        <p:nvCxnSpPr>
          <p:cNvPr id="20" name="Ευθύγραμμο βέλος σύνδεσης 19"/>
          <p:cNvCxnSpPr/>
          <p:nvPr/>
        </p:nvCxnSpPr>
        <p:spPr>
          <a:xfrm>
            <a:off x="5508104" y="980728"/>
            <a:ext cx="848494" cy="4799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5508104" y="1556792"/>
            <a:ext cx="783679"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Ορθογώνιο 24"/>
          <p:cNvSpPr/>
          <p:nvPr/>
        </p:nvSpPr>
        <p:spPr>
          <a:xfrm>
            <a:off x="4427984" y="393305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6" name="Ορθογώνιο 25"/>
          <p:cNvSpPr/>
          <p:nvPr/>
        </p:nvSpPr>
        <p:spPr>
          <a:xfrm>
            <a:off x="395536" y="1196752"/>
            <a:ext cx="504056"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cxnSp>
        <p:nvCxnSpPr>
          <p:cNvPr id="30" name="Ευθύγραμμο βέλος σύνδεσης 29"/>
          <p:cNvCxnSpPr/>
          <p:nvPr/>
        </p:nvCxnSpPr>
        <p:spPr>
          <a:xfrm>
            <a:off x="1086322" y="4293096"/>
            <a:ext cx="100811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03548" y="2870473"/>
            <a:ext cx="39604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Ι</a:t>
            </a:r>
            <a:endParaRPr lang="el-GR" dirty="0">
              <a:latin typeface="Cambria" pitchFamily="18" charset="0"/>
            </a:endParaRPr>
          </a:p>
        </p:txBody>
      </p:sp>
      <p:cxnSp>
        <p:nvCxnSpPr>
          <p:cNvPr id="19" name="Ευθεία γραμμή σύνδεσης 18"/>
          <p:cNvCxnSpPr/>
          <p:nvPr/>
        </p:nvCxnSpPr>
        <p:spPr>
          <a:xfrm flipV="1">
            <a:off x="1043608" y="2744924"/>
            <a:ext cx="3744416" cy="1044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Ορθογώνιο 9"/>
          <p:cNvSpPr/>
          <p:nvPr/>
        </p:nvSpPr>
        <p:spPr>
          <a:xfrm>
            <a:off x="4788024" y="2636912"/>
            <a:ext cx="987710" cy="7200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n-US" dirty="0" smtClean="0">
              <a:latin typeface="Cambria" pitchFamily="18" charset="0"/>
            </a:endParaRPr>
          </a:p>
          <a:p>
            <a:pPr algn="ctr"/>
            <a:r>
              <a:rPr lang="en-US" dirty="0">
                <a:latin typeface="Cambria" pitchFamily="18" charset="0"/>
              </a:rPr>
              <a:t>w</a:t>
            </a:r>
            <a:r>
              <a:rPr lang="en-US" dirty="0" smtClean="0">
                <a:latin typeface="Cambria" pitchFamily="18" charset="0"/>
              </a:rPr>
              <a:t>’&lt;w</a:t>
            </a:r>
            <a:endParaRPr lang="el-GR" dirty="0">
              <a:latin typeface="Cambria" pitchFamily="18" charset="0"/>
            </a:endParaRPr>
          </a:p>
        </p:txBody>
      </p:sp>
      <p:sp>
        <p:nvSpPr>
          <p:cNvPr id="15" name="Ορθογώνιο 14"/>
          <p:cNvSpPr/>
          <p:nvPr/>
        </p:nvSpPr>
        <p:spPr>
          <a:xfrm>
            <a:off x="6804248" y="4648547"/>
            <a:ext cx="1512168" cy="508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b="1" dirty="0">
                <a:latin typeface="Cambria" pitchFamily="18" charset="0"/>
              </a:rPr>
              <a:t>y</a:t>
            </a:r>
            <a:r>
              <a:rPr lang="en-US" sz="2400" b="1" dirty="0" smtClean="0">
                <a:latin typeface="Cambria" pitchFamily="18" charset="0"/>
              </a:rPr>
              <a:t> - c w&gt;o</a:t>
            </a:r>
            <a:endParaRPr lang="en-US" sz="2400" b="1" dirty="0">
              <a:latin typeface="Cambria" pitchFamily="18" charset="0"/>
            </a:endParaRPr>
          </a:p>
        </p:txBody>
      </p:sp>
    </p:spTree>
    <p:extLst>
      <p:ext uri="{BB962C8B-B14F-4D97-AF65-F5344CB8AC3E}">
        <p14:creationId xmlns:p14="http://schemas.microsoft.com/office/powerpoint/2010/main" val="14466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432048"/>
          </a:xfrm>
        </p:spPr>
        <p:txBody>
          <a:bodyPr>
            <a:noAutofit/>
          </a:bodyPr>
          <a:lstStyle/>
          <a:p>
            <a:r>
              <a:rPr lang="el-GR" sz="3200" b="1" dirty="0" smtClean="0">
                <a:solidFill>
                  <a:srgbClr val="FF0000"/>
                </a:solidFill>
                <a:latin typeface="Cambria" pitchFamily="18" charset="0"/>
              </a:rPr>
              <a:t>Απασχόληση ισορροπίας Ν*</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760640"/>
          </a:xfrm>
        </p:spPr>
        <p:txBody>
          <a:bodyPr/>
          <a:lstStyle/>
          <a:p>
            <a:pPr marL="0" indent="0">
              <a:buNone/>
            </a:pPr>
            <a:endParaRPr lang="en-US" dirty="0" smtClean="0"/>
          </a:p>
          <a:p>
            <a:pPr marL="0" indent="0">
              <a:buNone/>
            </a:pPr>
            <a:endParaRPr lang="en-US" dirty="0"/>
          </a:p>
          <a:p>
            <a:pPr marL="0" indent="0">
              <a:buNone/>
            </a:pPr>
            <a:endParaRPr lang="el-GR" dirty="0"/>
          </a:p>
        </p:txBody>
      </p:sp>
      <p:cxnSp>
        <p:nvCxnSpPr>
          <p:cNvPr id="5" name="Ευθεία γραμμή σύνδεσης 4"/>
          <p:cNvCxnSpPr/>
          <p:nvPr/>
        </p:nvCxnSpPr>
        <p:spPr>
          <a:xfrm>
            <a:off x="896219" y="1124744"/>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68735" y="4460304"/>
            <a:ext cx="5935513" cy="803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395536" y="1196752"/>
            <a:ext cx="360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10" name="Ορθογώνιο 9"/>
          <p:cNvSpPr/>
          <p:nvPr/>
        </p:nvSpPr>
        <p:spPr>
          <a:xfrm>
            <a:off x="6588224" y="4653136"/>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12" name="Ευθεία γραμμή σύνδεσης 11"/>
          <p:cNvCxnSpPr/>
          <p:nvPr/>
        </p:nvCxnSpPr>
        <p:spPr>
          <a:xfrm flipV="1">
            <a:off x="896219" y="1124744"/>
            <a:ext cx="4899917" cy="3384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Ευθεία γραμμή σύνδεσης 13"/>
          <p:cNvCxnSpPr/>
          <p:nvPr/>
        </p:nvCxnSpPr>
        <p:spPr>
          <a:xfrm flipV="1">
            <a:off x="868735" y="2708920"/>
            <a:ext cx="5287441" cy="18317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896219" y="1556792"/>
            <a:ext cx="5259957" cy="17281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4283968" y="2132856"/>
            <a:ext cx="0" cy="240784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0" name="Ορθογώνιο 19"/>
          <p:cNvSpPr/>
          <p:nvPr/>
        </p:nvSpPr>
        <p:spPr>
          <a:xfrm>
            <a:off x="395536" y="3212976"/>
            <a:ext cx="473199"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1" name="Ορθογώνιο 20"/>
          <p:cNvSpPr/>
          <p:nvPr/>
        </p:nvSpPr>
        <p:spPr>
          <a:xfrm>
            <a:off x="3995936" y="4540696"/>
            <a:ext cx="504056" cy="4724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2483768" y="4653136"/>
            <a:ext cx="64807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4" name="Ευθεία γραμμή σύνδεσης 23"/>
          <p:cNvCxnSpPr/>
          <p:nvPr/>
        </p:nvCxnSpPr>
        <p:spPr>
          <a:xfrm flipV="1">
            <a:off x="2807804" y="2596716"/>
            <a:ext cx="0" cy="190378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5220072" y="4653136"/>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5508104" y="1237066"/>
            <a:ext cx="36004" cy="326343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796136" y="764704"/>
            <a:ext cx="864096"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a:t>
            </a:r>
            <a:r>
              <a:rPr lang="en-US" dirty="0" err="1" smtClean="0">
                <a:latin typeface="Cambria" pitchFamily="18" charset="0"/>
              </a:rPr>
              <a:t>yN</a:t>
            </a:r>
            <a:endParaRPr lang="el-GR" dirty="0">
              <a:latin typeface="Cambria" pitchFamily="18" charset="0"/>
            </a:endParaRPr>
          </a:p>
        </p:txBody>
      </p:sp>
      <p:sp>
        <p:nvSpPr>
          <p:cNvPr id="33" name="Ορθογώνιο 32"/>
          <p:cNvSpPr/>
          <p:nvPr/>
        </p:nvSpPr>
        <p:spPr>
          <a:xfrm>
            <a:off x="6228184" y="1376772"/>
            <a:ext cx="1368152"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AD=I + </a:t>
            </a:r>
            <a:r>
              <a:rPr lang="en-US" dirty="0" err="1" smtClean="0">
                <a:latin typeface="Cambria" pitchFamily="18" charset="0"/>
              </a:rPr>
              <a:t>cwN</a:t>
            </a:r>
            <a:endParaRPr lang="el-GR" dirty="0">
              <a:latin typeface="Cambria" pitchFamily="18" charset="0"/>
            </a:endParaRPr>
          </a:p>
        </p:txBody>
      </p:sp>
      <p:sp>
        <p:nvSpPr>
          <p:cNvPr id="34" name="Ορθογώνιο 33"/>
          <p:cNvSpPr/>
          <p:nvPr/>
        </p:nvSpPr>
        <p:spPr>
          <a:xfrm>
            <a:off x="6156176" y="2596716"/>
            <a:ext cx="432048" cy="4002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cxnSp>
        <p:nvCxnSpPr>
          <p:cNvPr id="36" name="Ευθύγραμμο βέλος σύνδεσης 35"/>
          <p:cNvCxnSpPr/>
          <p:nvPr/>
        </p:nvCxnSpPr>
        <p:spPr>
          <a:xfrm>
            <a:off x="2915317" y="5013176"/>
            <a:ext cx="108061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H="1">
            <a:off x="4499992" y="5013176"/>
            <a:ext cx="10081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896219" y="2132856"/>
            <a:ext cx="3387749" cy="20689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1" y="2132856"/>
            <a:ext cx="977256" cy="4638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r>
              <a:rPr lang="en-US" dirty="0" smtClean="0">
                <a:latin typeface="Cambria" pitchFamily="18" charset="0"/>
              </a:rPr>
              <a:t>=</a:t>
            </a:r>
            <a:r>
              <a:rPr lang="en-US" dirty="0" err="1" smtClean="0">
                <a:latin typeface="Cambria" pitchFamily="18" charset="0"/>
              </a:rPr>
              <a:t>yN</a:t>
            </a:r>
            <a:r>
              <a:rPr lang="en-US" dirty="0" smtClean="0">
                <a:latin typeface="Cambria" pitchFamily="18" charset="0"/>
              </a:rPr>
              <a:t>*</a:t>
            </a:r>
            <a:endParaRPr lang="el-GR" dirty="0">
              <a:latin typeface="Cambria" pitchFamily="18" charset="0"/>
            </a:endParaRPr>
          </a:p>
        </p:txBody>
      </p:sp>
      <p:sp>
        <p:nvSpPr>
          <p:cNvPr id="48" name="Αριστερό άγκιστρο 47"/>
          <p:cNvSpPr/>
          <p:nvPr/>
        </p:nvSpPr>
        <p:spPr>
          <a:xfrm>
            <a:off x="2483768" y="2708920"/>
            <a:ext cx="324036" cy="504056"/>
          </a:xfrm>
          <a:prstGeom prst="lef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b="1" dirty="0"/>
          </a:p>
        </p:txBody>
      </p:sp>
      <p:sp>
        <p:nvSpPr>
          <p:cNvPr id="51" name="Δεξιό άγκιστρο 50"/>
          <p:cNvSpPr/>
          <p:nvPr/>
        </p:nvSpPr>
        <p:spPr>
          <a:xfrm>
            <a:off x="5544108" y="1237066"/>
            <a:ext cx="252028" cy="463742"/>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l-GR"/>
          </a:p>
        </p:txBody>
      </p:sp>
      <p:sp>
        <p:nvSpPr>
          <p:cNvPr id="4" name="Ορθογώνιο 3"/>
          <p:cNvSpPr/>
          <p:nvPr/>
        </p:nvSpPr>
        <p:spPr>
          <a:xfrm>
            <a:off x="2987824" y="2578342"/>
            <a:ext cx="848667" cy="2184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AD&gt;AS</a:t>
            </a:r>
            <a:endParaRPr lang="el-GR" dirty="0"/>
          </a:p>
        </p:txBody>
      </p:sp>
      <p:sp>
        <p:nvSpPr>
          <p:cNvPr id="7" name="Ορθογώνιο 6"/>
          <p:cNvSpPr/>
          <p:nvPr/>
        </p:nvSpPr>
        <p:spPr>
          <a:xfrm>
            <a:off x="4644008" y="1468937"/>
            <a:ext cx="901706" cy="3758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AS&gt;AD</a:t>
            </a:r>
            <a:endParaRPr lang="el-GR" dirty="0"/>
          </a:p>
        </p:txBody>
      </p:sp>
      <p:sp>
        <p:nvSpPr>
          <p:cNvPr id="8" name="Ορθογώνιο 7"/>
          <p:cNvSpPr/>
          <p:nvPr/>
        </p:nvSpPr>
        <p:spPr>
          <a:xfrm>
            <a:off x="2835449" y="3212976"/>
            <a:ext cx="21602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dirty="0"/>
          </a:p>
        </p:txBody>
      </p:sp>
      <p:sp>
        <p:nvSpPr>
          <p:cNvPr id="11" name="Ορθογώνιο 10"/>
          <p:cNvSpPr/>
          <p:nvPr/>
        </p:nvSpPr>
        <p:spPr>
          <a:xfrm>
            <a:off x="2753299" y="2402514"/>
            <a:ext cx="162018" cy="1758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Β</a:t>
            </a:r>
            <a:endParaRPr lang="el-GR" dirty="0"/>
          </a:p>
        </p:txBody>
      </p:sp>
      <p:sp>
        <p:nvSpPr>
          <p:cNvPr id="13" name="Ορθογώνιο 12"/>
          <p:cNvSpPr/>
          <p:nvPr/>
        </p:nvSpPr>
        <p:spPr>
          <a:xfrm>
            <a:off x="3707904" y="5805264"/>
            <a:ext cx="1656184" cy="6480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latin typeface="Cambria" pitchFamily="18" charset="0"/>
              </a:rPr>
              <a:t>Απασχόληση ισορροπίας </a:t>
            </a:r>
            <a:endParaRPr lang="el-GR" dirty="0"/>
          </a:p>
        </p:txBody>
      </p:sp>
      <p:cxnSp>
        <p:nvCxnSpPr>
          <p:cNvPr id="17" name="Ευθύγραμμο βέλος σύνδεσης 16"/>
          <p:cNvCxnSpPr>
            <a:endCxn id="21" idx="2"/>
          </p:cNvCxnSpPr>
          <p:nvPr/>
        </p:nvCxnSpPr>
        <p:spPr>
          <a:xfrm flipV="1">
            <a:off x="4247964" y="5013176"/>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Ορθογώνιο 28"/>
          <p:cNvSpPr/>
          <p:nvPr/>
        </p:nvSpPr>
        <p:spPr>
          <a:xfrm>
            <a:off x="896219" y="764704"/>
            <a:ext cx="230762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FF0000"/>
                </a:solidFill>
                <a:latin typeface="Cambria" pitchFamily="18" charset="0"/>
              </a:rPr>
              <a:t>Προϊόν ισορροπίας </a:t>
            </a:r>
            <a:endParaRPr lang="el-GR" dirty="0"/>
          </a:p>
        </p:txBody>
      </p:sp>
      <p:cxnSp>
        <p:nvCxnSpPr>
          <p:cNvPr id="39" name="Ευθύγραμμο βέλος σύνδεσης 38"/>
          <p:cNvCxnSpPr/>
          <p:nvPr/>
        </p:nvCxnSpPr>
        <p:spPr>
          <a:xfrm flipH="1">
            <a:off x="971600" y="1080787"/>
            <a:ext cx="672285" cy="11555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Ορθογώνιο 14"/>
          <p:cNvSpPr/>
          <p:nvPr/>
        </p:nvSpPr>
        <p:spPr>
          <a:xfrm>
            <a:off x="2915318" y="5229200"/>
            <a:ext cx="100861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 &gt; </a:t>
            </a:r>
            <a:r>
              <a:rPr lang="en-US" dirty="0" err="1" smtClean="0">
                <a:latin typeface="Cambria" pitchFamily="18" charset="0"/>
              </a:rPr>
              <a:t>cw</a:t>
            </a:r>
            <a:endParaRPr lang="el-GR" dirty="0">
              <a:latin typeface="Cambria" pitchFamily="18" charset="0"/>
            </a:endParaRPr>
          </a:p>
        </p:txBody>
      </p:sp>
      <p:sp>
        <p:nvSpPr>
          <p:cNvPr id="18" name="Ορθογώνιο 17"/>
          <p:cNvSpPr/>
          <p:nvPr/>
        </p:nvSpPr>
        <p:spPr>
          <a:xfrm>
            <a:off x="4644008" y="5229200"/>
            <a:ext cx="86409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latin typeface="Cambria" pitchFamily="18" charset="0"/>
              </a:rPr>
              <a:t>y &lt; cw</a:t>
            </a:r>
            <a:endParaRPr lang="el-GR" dirty="0">
              <a:latin typeface="Cambria" pitchFamily="18" charset="0"/>
            </a:endParaRPr>
          </a:p>
        </p:txBody>
      </p:sp>
    </p:spTree>
    <p:extLst>
      <p:ext uri="{BB962C8B-B14F-4D97-AF65-F5344CB8AC3E}">
        <p14:creationId xmlns:p14="http://schemas.microsoft.com/office/powerpoint/2010/main" val="831056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4624"/>
            <a:ext cx="9324528" cy="720080"/>
          </a:xfrm>
        </p:spPr>
        <p:txBody>
          <a:bodyPr>
            <a:normAutofit fontScale="90000"/>
          </a:bodyPr>
          <a:lstStyle/>
          <a:p>
            <a:r>
              <a:rPr lang="el-GR" sz="3600" b="1" dirty="0" smtClean="0">
                <a:solidFill>
                  <a:srgbClr val="FF0000"/>
                </a:solidFill>
                <a:latin typeface="Cambria" pitchFamily="18" charset="0"/>
              </a:rPr>
              <a:t>Προσαρμογή στην ισορροπία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457200" y="908720"/>
            <a:ext cx="8229600" cy="5217443"/>
          </a:xfrm>
        </p:spPr>
        <p:txBody>
          <a:bodyPr/>
          <a:lstStyle/>
          <a:p>
            <a:pPr marL="0" indent="0">
              <a:buNone/>
            </a:pPr>
            <a:endParaRPr lang="en-US" dirty="0" smtClean="0"/>
          </a:p>
          <a:p>
            <a:pPr marL="0" indent="0">
              <a:buNone/>
            </a:pPr>
            <a:r>
              <a:rPr lang="en-US" dirty="0" smtClean="0">
                <a:latin typeface="Cambria" pitchFamily="18" charset="0"/>
              </a:rPr>
              <a:t>N- ---</a:t>
            </a:r>
            <a:r>
              <a:rPr lang="en-US" dirty="0" smtClean="0">
                <a:latin typeface="Cambria" pitchFamily="18" charset="0"/>
                <a:sym typeface="Wingdings" pitchFamily="2" charset="2"/>
              </a:rPr>
              <a:t> AS&lt;AD ---N</a:t>
            </a:r>
          </a:p>
          <a:p>
            <a:pPr marL="0" indent="0">
              <a:buNone/>
            </a:pPr>
            <a:endParaRPr lang="en-US" dirty="0">
              <a:latin typeface="Cambria" pitchFamily="18" charset="0"/>
              <a:sym typeface="Wingdings" pitchFamily="2" charset="2"/>
            </a:endParaRPr>
          </a:p>
          <a:p>
            <a:pPr marL="0" indent="0">
              <a:buNone/>
            </a:pPr>
            <a:endParaRPr lang="en-US" dirty="0" smtClean="0">
              <a:latin typeface="Cambria" pitchFamily="18" charset="0"/>
              <a:sym typeface="Wingdings" pitchFamily="2" charset="2"/>
            </a:endParaRPr>
          </a:p>
          <a:p>
            <a:pPr marL="0" indent="0">
              <a:buNone/>
            </a:pPr>
            <a:r>
              <a:rPr lang="en-US" dirty="0" smtClean="0">
                <a:latin typeface="Cambria" pitchFamily="18" charset="0"/>
                <a:sym typeface="Wingdings" pitchFamily="2" charset="2"/>
              </a:rPr>
              <a:t>N+ -- AS &gt; AD -- N</a:t>
            </a:r>
            <a:endParaRPr lang="el-GR" dirty="0">
              <a:latin typeface="Cambria" pitchFamily="18" charset="0"/>
            </a:endParaRPr>
          </a:p>
        </p:txBody>
      </p:sp>
      <p:cxnSp>
        <p:nvCxnSpPr>
          <p:cNvPr id="5" name="Ευθύγραμμο βέλος σύνδεσης 4"/>
          <p:cNvCxnSpPr/>
          <p:nvPr/>
        </p:nvCxnSpPr>
        <p:spPr>
          <a:xfrm flipV="1">
            <a:off x="4397313" y="1412776"/>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4427029" y="1774074"/>
            <a:ext cx="432048"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Ορθογώνιο 8"/>
          <p:cNvSpPr/>
          <p:nvPr/>
        </p:nvSpPr>
        <p:spPr>
          <a:xfrm>
            <a:off x="4860032" y="1218666"/>
            <a:ext cx="872480" cy="3741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11" name="Ευθύγραμμο βέλος σύνδεσης 10"/>
          <p:cNvCxnSpPr/>
          <p:nvPr/>
        </p:nvCxnSpPr>
        <p:spPr>
          <a:xfrm flipV="1">
            <a:off x="5721052" y="1179240"/>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Ορθογώνιο 12"/>
          <p:cNvSpPr/>
          <p:nvPr/>
        </p:nvSpPr>
        <p:spPr>
          <a:xfrm>
            <a:off x="4859076" y="1873715"/>
            <a:ext cx="1009068" cy="3767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14" name="Ευθύγραμμο βέλος σύνδεσης 13"/>
          <p:cNvCxnSpPr/>
          <p:nvPr/>
        </p:nvCxnSpPr>
        <p:spPr>
          <a:xfrm flipV="1">
            <a:off x="5796136" y="1871098"/>
            <a:ext cx="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980087" y="2107803"/>
            <a:ext cx="944488" cy="5748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384551" y="1497527"/>
            <a:ext cx="0" cy="467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a:off x="4463988" y="3354846"/>
            <a:ext cx="0" cy="613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463988" y="3229322"/>
            <a:ext cx="504056"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a:endCxn id="32" idx="1"/>
          </p:cNvCxnSpPr>
          <p:nvPr/>
        </p:nvCxnSpPr>
        <p:spPr>
          <a:xfrm>
            <a:off x="4499992" y="3607854"/>
            <a:ext cx="468051" cy="306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Ορθογώνιο 27"/>
          <p:cNvSpPr/>
          <p:nvPr/>
        </p:nvSpPr>
        <p:spPr>
          <a:xfrm>
            <a:off x="5076056" y="3068960"/>
            <a:ext cx="792088" cy="3403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cxnSp>
        <p:nvCxnSpPr>
          <p:cNvPr id="29" name="Ευθύγραμμο βέλος σύνδεσης 28"/>
          <p:cNvCxnSpPr/>
          <p:nvPr/>
        </p:nvCxnSpPr>
        <p:spPr>
          <a:xfrm>
            <a:off x="6075784" y="2839033"/>
            <a:ext cx="0"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4968043" y="3751870"/>
            <a:ext cx="1077627" cy="3252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cw</a:t>
            </a:r>
            <a:r>
              <a:rPr lang="en-US" dirty="0" smtClean="0">
                <a:latin typeface="Cambria" pitchFamily="18" charset="0"/>
              </a:rPr>
              <a:t>)</a:t>
            </a:r>
            <a:endParaRPr lang="el-GR" dirty="0">
              <a:latin typeface="Cambria" pitchFamily="18" charset="0"/>
            </a:endParaRPr>
          </a:p>
        </p:txBody>
      </p:sp>
      <p:cxnSp>
        <p:nvCxnSpPr>
          <p:cNvPr id="33" name="Ευθύγραμμο βέλος σύνδεσης 32"/>
          <p:cNvCxnSpPr/>
          <p:nvPr/>
        </p:nvCxnSpPr>
        <p:spPr>
          <a:xfrm>
            <a:off x="6045671" y="375187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flipV="1">
            <a:off x="6300192" y="2636912"/>
            <a:ext cx="571872" cy="9338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6924575" y="2062106"/>
            <a:ext cx="2039913" cy="10417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latin typeface="Cambria" pitchFamily="18" charset="0"/>
              </a:rPr>
              <a:t>AS = AD (N*)</a:t>
            </a:r>
            <a:endParaRPr lang="el-GR" sz="2400" b="1" dirty="0">
              <a:latin typeface="Cambria" pitchFamily="18" charset="0"/>
            </a:endParaRPr>
          </a:p>
        </p:txBody>
      </p:sp>
    </p:spTree>
    <p:extLst>
      <p:ext uri="{BB962C8B-B14F-4D97-AF65-F5344CB8AC3E}">
        <p14:creationId xmlns:p14="http://schemas.microsoft.com/office/powerpoint/2010/main" val="4114394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46050"/>
          </a:xfrm>
        </p:spPr>
        <p:txBody>
          <a:bodyPr>
            <a:noAutofit/>
          </a:bodyPr>
          <a:lstStyle/>
          <a:p>
            <a:r>
              <a:rPr lang="el-GR" sz="3200" b="1" dirty="0" smtClean="0">
                <a:solidFill>
                  <a:srgbClr val="FF0000"/>
                </a:solidFill>
                <a:latin typeface="Cambria" pitchFamily="18" charset="0"/>
              </a:rPr>
              <a:t>Απασχόληση ισορροπίας και ανεργία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980728"/>
            <a:ext cx="8507288" cy="5760640"/>
          </a:xfrm>
        </p:spPr>
        <p:txBody>
          <a:bodyPr>
            <a:normAutofit lnSpcReduction="10000"/>
          </a:bodyPr>
          <a:lstStyle/>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smtClean="0"/>
          </a:p>
          <a:p>
            <a:pPr marL="1371600" lvl="3" indent="0">
              <a:buNone/>
            </a:pPr>
            <a:endParaRPr lang="el-GR" dirty="0" smtClean="0"/>
          </a:p>
          <a:p>
            <a:pPr marL="1371600" lvl="3" indent="0">
              <a:buNone/>
            </a:pPr>
            <a:r>
              <a:rPr lang="en-US" dirty="0" smtClean="0"/>
              <a:t>     </a:t>
            </a:r>
          </a:p>
          <a:p>
            <a:pPr marL="1371600" lvl="3" indent="0">
              <a:buNone/>
            </a:pPr>
            <a:endParaRPr lang="en-US" sz="1800" dirty="0">
              <a:latin typeface="Cambria" pitchFamily="18" charset="0"/>
            </a:endParaRPr>
          </a:p>
          <a:p>
            <a:pPr marL="1371600" lvl="3" indent="0">
              <a:buNone/>
            </a:pPr>
            <a:r>
              <a:rPr lang="en-US" sz="1800" dirty="0" smtClean="0">
                <a:latin typeface="Cambria" pitchFamily="18" charset="0"/>
              </a:rPr>
              <a:t>      </a:t>
            </a:r>
            <a:r>
              <a:rPr lang="el-GR" sz="1800" dirty="0" smtClean="0">
                <a:latin typeface="Cambria" pitchFamily="18" charset="0"/>
              </a:rPr>
              <a:t>απασχόληση</a:t>
            </a:r>
            <a:r>
              <a:rPr lang="el-GR" dirty="0" smtClean="0"/>
              <a:t>                          </a:t>
            </a:r>
            <a:r>
              <a:rPr lang="el-GR" sz="1800" dirty="0" smtClean="0">
                <a:latin typeface="Cambria" pitchFamily="18" charset="0"/>
              </a:rPr>
              <a:t>ανεργία</a:t>
            </a:r>
            <a:endParaRPr lang="en-US" sz="1800" dirty="0" smtClean="0">
              <a:latin typeface="Cambria" pitchFamily="18" charset="0"/>
            </a:endParaRPr>
          </a:p>
          <a:p>
            <a:pPr marL="0" indent="0">
              <a:buNone/>
            </a:pPr>
            <a:r>
              <a:rPr lang="el-GR" dirty="0"/>
              <a:t> </a:t>
            </a:r>
            <a:r>
              <a:rPr lang="el-GR" dirty="0" smtClean="0"/>
              <a:t>                   </a:t>
            </a:r>
            <a:r>
              <a:rPr lang="en-US" dirty="0" smtClean="0"/>
              <a:t>   </a:t>
            </a:r>
            <a:r>
              <a:rPr lang="el-GR" dirty="0" smtClean="0"/>
              <a:t>  </a:t>
            </a:r>
            <a:r>
              <a:rPr lang="el-GR" sz="1800" dirty="0" smtClean="0">
                <a:latin typeface="Cambria" pitchFamily="18" charset="0"/>
              </a:rPr>
              <a:t>προσφορά εργασίας</a:t>
            </a:r>
            <a:endParaRPr lang="el-GR" dirty="0">
              <a:latin typeface="Cambria" pitchFamily="18" charset="0"/>
            </a:endParaRPr>
          </a:p>
        </p:txBody>
      </p:sp>
      <p:cxnSp>
        <p:nvCxnSpPr>
          <p:cNvPr id="7" name="Ευθεία γραμμή σύνδεσης 6"/>
          <p:cNvCxnSpPr/>
          <p:nvPr/>
        </p:nvCxnSpPr>
        <p:spPr>
          <a:xfrm>
            <a:off x="1115616" y="1916832"/>
            <a:ext cx="0" cy="33843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a:off x="1115616" y="5229200"/>
            <a:ext cx="532859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107504" y="1772816"/>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 =Y</a:t>
            </a:r>
            <a:endParaRPr lang="el-GR" dirty="0">
              <a:latin typeface="Cambria" pitchFamily="18" charset="0"/>
            </a:endParaRPr>
          </a:p>
        </p:txBody>
      </p:sp>
      <p:sp>
        <p:nvSpPr>
          <p:cNvPr id="14" name="Ορθογώνιο 13"/>
          <p:cNvSpPr/>
          <p:nvPr/>
        </p:nvSpPr>
        <p:spPr>
          <a:xfrm>
            <a:off x="6228184" y="5229200"/>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16" name="Ευθεία γραμμή σύνδεσης 15"/>
          <p:cNvCxnSpPr/>
          <p:nvPr/>
        </p:nvCxnSpPr>
        <p:spPr>
          <a:xfrm flipV="1">
            <a:off x="1115616" y="1916832"/>
            <a:ext cx="4320480" cy="3312368"/>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1115616" y="2348880"/>
            <a:ext cx="5112568" cy="13681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4211960" y="2924944"/>
            <a:ext cx="0" cy="2304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115616" y="2888940"/>
            <a:ext cx="3024336"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a:xfrm>
            <a:off x="3923928" y="530120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a:off x="4232920" y="5546247"/>
            <a:ext cx="3237" cy="6910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115616" y="5445224"/>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a:xfrm>
            <a:off x="5508104" y="5301208"/>
            <a:ext cx="50405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cxnSp>
        <p:nvCxnSpPr>
          <p:cNvPr id="33" name="Ευθεία γραμμή σύνδεσης 32"/>
          <p:cNvCxnSpPr/>
          <p:nvPr/>
        </p:nvCxnSpPr>
        <p:spPr>
          <a:xfrm>
            <a:off x="5760132" y="5589240"/>
            <a:ext cx="0" cy="11881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5" name="Ευθύγραμμο βέλος σύνδεσης 34"/>
          <p:cNvCxnSpPr/>
          <p:nvPr/>
        </p:nvCxnSpPr>
        <p:spPr>
          <a:xfrm>
            <a:off x="3368824" y="590051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H="1">
            <a:off x="1115616" y="5900510"/>
            <a:ext cx="79208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4228728" y="5900511"/>
            <a:ext cx="48728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Ευθύγραμμο βέλος σύνδεσης 39"/>
          <p:cNvCxnSpPr/>
          <p:nvPr/>
        </p:nvCxnSpPr>
        <p:spPr>
          <a:xfrm>
            <a:off x="5508104" y="5888604"/>
            <a:ext cx="234026"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Ευθύγραμμο βέλος σύνδεσης 44"/>
          <p:cNvCxnSpPr/>
          <p:nvPr/>
        </p:nvCxnSpPr>
        <p:spPr>
          <a:xfrm>
            <a:off x="4683832" y="6444530"/>
            <a:ext cx="10582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1122326" y="6444530"/>
            <a:ext cx="136144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5436096" y="1628800"/>
            <a:ext cx="792088"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57" name="Ορθογώνιο 56"/>
          <p:cNvSpPr/>
          <p:nvPr/>
        </p:nvSpPr>
        <p:spPr>
          <a:xfrm>
            <a:off x="6228184" y="2132856"/>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l-GR" dirty="0" smtClean="0">
                <a:latin typeface="Cambria" pitchFamily="18" charset="0"/>
              </a:rPr>
              <a:t>=</a:t>
            </a:r>
            <a:r>
              <a:rPr lang="en-US" dirty="0" smtClean="0">
                <a:latin typeface="Cambria" pitchFamily="18" charset="0"/>
              </a:rPr>
              <a:t> C+I</a:t>
            </a:r>
            <a:endParaRPr lang="el-GR" dirty="0">
              <a:latin typeface="Cambria" pitchFamily="18" charset="0"/>
            </a:endParaRPr>
          </a:p>
        </p:txBody>
      </p:sp>
      <p:sp>
        <p:nvSpPr>
          <p:cNvPr id="58" name="Ορθογώνιο 57"/>
          <p:cNvSpPr/>
          <p:nvPr/>
        </p:nvSpPr>
        <p:spPr>
          <a:xfrm>
            <a:off x="107504" y="2636912"/>
            <a:ext cx="93610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9" name="Ορθογώνιο 58"/>
              <p:cNvSpPr/>
              <p:nvPr/>
            </p:nvSpPr>
            <p:spPr>
              <a:xfrm>
                <a:off x="6660232" y="3140968"/>
                <a:ext cx="1728192"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num>
                        <m:den>
                          <m:r>
                            <a:rPr lang="en-US" b="0" i="1" smtClean="0">
                              <a:latin typeface="Cambria Math"/>
                            </a:rPr>
                            <m:t>𝑦</m:t>
                          </m:r>
                          <m:r>
                            <a:rPr lang="en-US" b="0" i="1" smtClean="0">
                              <a:latin typeface="Cambria Math"/>
                            </a:rPr>
                            <m:t>−</m:t>
                          </m:r>
                          <m:r>
                            <a:rPr lang="en-US" b="0" i="1" smtClean="0">
                              <a:latin typeface="Cambria Math"/>
                            </a:rPr>
                            <m:t>𝑐𝑤</m:t>
                          </m:r>
                        </m:den>
                      </m:f>
                    </m:oMath>
                  </m:oMathPara>
                </a14:m>
                <a:endParaRPr lang="en-US" dirty="0" smtClean="0"/>
              </a:p>
              <a:p>
                <a:pPr algn="ctr"/>
                <a:endParaRPr lang="en-US" dirty="0" smtClean="0">
                  <a:latin typeface="Cambria" pitchFamily="18" charset="0"/>
                </a:endParaRPr>
              </a:p>
              <a:p>
                <a:pPr algn="ctr"/>
                <a:r>
                  <a:rPr lang="en-US" dirty="0" smtClean="0">
                    <a:latin typeface="Cambria" pitchFamily="18" charset="0"/>
                  </a:rPr>
                  <a:t>LS - N* = U</a:t>
                </a:r>
                <a:endParaRPr lang="el-GR" dirty="0">
                  <a:latin typeface="Cambria" pitchFamily="18" charset="0"/>
                </a:endParaRPr>
              </a:p>
            </p:txBody>
          </p:sp>
        </mc:Choice>
        <mc:Fallback xmlns="">
          <p:sp>
            <p:nvSpPr>
              <p:cNvPr id="59" name="Ορθογώνιο 58"/>
              <p:cNvSpPr>
                <a:spLocks noRot="1" noChangeAspect="1" noMove="1" noResize="1" noEditPoints="1" noAdjustHandles="1" noChangeArrowheads="1" noChangeShapeType="1" noTextEdit="1"/>
              </p:cNvSpPr>
              <p:nvPr/>
            </p:nvSpPr>
            <p:spPr>
              <a:xfrm>
                <a:off x="6660232" y="3140968"/>
                <a:ext cx="1728192" cy="1224136"/>
              </a:xfrm>
              <a:prstGeom prst="rect">
                <a:avLst/>
              </a:prstGeom>
              <a:blipFill rotWithShape="1">
                <a:blip r:embed="rId2"/>
                <a:stretch>
                  <a:fillRect b="-6468"/>
                </a:stretch>
              </a:blipFill>
              <a:ln>
                <a:noFill/>
              </a:ln>
            </p:spPr>
            <p:txBody>
              <a:bodyPr/>
              <a:lstStyle/>
              <a:p>
                <a:r>
                  <a:rPr lang="el-GR">
                    <a:noFill/>
                  </a:rPr>
                  <a:t> </a:t>
                </a:r>
              </a:p>
            </p:txBody>
          </p:sp>
        </mc:Fallback>
      </mc:AlternateContent>
      <p:sp>
        <p:nvSpPr>
          <p:cNvPr id="60" name="Ορθογώνιο 59"/>
          <p:cNvSpPr/>
          <p:nvPr/>
        </p:nvSpPr>
        <p:spPr>
          <a:xfrm>
            <a:off x="6660232" y="4653136"/>
            <a:ext cx="201622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r>
              <a:rPr lang="el-GR" dirty="0" smtClean="0">
                <a:latin typeface="Cambria" pitchFamily="18" charset="0"/>
              </a:rPr>
              <a:t>≠</a:t>
            </a:r>
            <a:r>
              <a:rPr lang="en-US" dirty="0" smtClean="0">
                <a:latin typeface="Cambria" pitchFamily="18" charset="0"/>
              </a:rPr>
              <a:t> N </a:t>
            </a:r>
            <a:r>
              <a:rPr lang="el-GR" dirty="0" smtClean="0">
                <a:latin typeface="Cambria" pitchFamily="18" charset="0"/>
              </a:rPr>
              <a:t>πλήρους απασχόλησης</a:t>
            </a:r>
            <a:endParaRPr lang="el-GR" dirty="0">
              <a:latin typeface="Cambria" pitchFamily="18" charset="0"/>
            </a:endParaRPr>
          </a:p>
        </p:txBody>
      </p:sp>
      <p:cxnSp>
        <p:nvCxnSpPr>
          <p:cNvPr id="5" name="Ευθεία γραμμή σύνδεσης 4"/>
          <p:cNvCxnSpPr/>
          <p:nvPr/>
        </p:nvCxnSpPr>
        <p:spPr>
          <a:xfrm flipV="1">
            <a:off x="1122326" y="3717032"/>
            <a:ext cx="5177866" cy="15121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Ορθογώνιο 5"/>
          <p:cNvSpPr/>
          <p:nvPr/>
        </p:nvSpPr>
        <p:spPr>
          <a:xfrm>
            <a:off x="6228184" y="3573016"/>
            <a:ext cx="43204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C</a:t>
            </a:r>
            <a:endParaRPr lang="el-GR" sz="2000" dirty="0">
              <a:latin typeface="Cambria" pitchFamily="18" charset="0"/>
            </a:endParaRPr>
          </a:p>
        </p:txBody>
      </p:sp>
      <p:sp>
        <p:nvSpPr>
          <p:cNvPr id="8" name="Ορθογώνιο 7"/>
          <p:cNvSpPr/>
          <p:nvPr/>
        </p:nvSpPr>
        <p:spPr>
          <a:xfrm>
            <a:off x="683568" y="3609020"/>
            <a:ext cx="360040" cy="3240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cxnSp>
        <p:nvCxnSpPr>
          <p:cNvPr id="11" name="Ευθεία γραμμή σύνδεσης 10"/>
          <p:cNvCxnSpPr/>
          <p:nvPr/>
        </p:nvCxnSpPr>
        <p:spPr>
          <a:xfrm flipV="1">
            <a:off x="583214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81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3" y="620688"/>
            <a:ext cx="9036497" cy="6192688"/>
          </a:xfrm>
        </p:spPr>
        <p:txBody>
          <a:bodyPr>
            <a:normAutofit/>
          </a:bodyPr>
          <a:lstStyle/>
          <a:p>
            <a:pPr marL="0" indent="0">
              <a:buNone/>
            </a:pPr>
            <a:r>
              <a:rPr lang="en-US" sz="3000" dirty="0" smtClean="0">
                <a:latin typeface="Cambria" pitchFamily="18" charset="0"/>
              </a:rPr>
              <a:t>y = 25 $/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w = 15 $/</a:t>
            </a:r>
            <a:r>
              <a:rPr lang="en-US" sz="3000" dirty="0" err="1" smtClean="0">
                <a:latin typeface="Cambria" pitchFamily="18" charset="0"/>
              </a:rPr>
              <a:t>hr</a:t>
            </a:r>
            <a:endParaRPr lang="en-US" sz="3000" dirty="0" smtClean="0">
              <a:latin typeface="Cambria" pitchFamily="18" charset="0"/>
            </a:endParaRPr>
          </a:p>
          <a:p>
            <a:pPr marL="0" indent="0">
              <a:buNone/>
            </a:pPr>
            <a:r>
              <a:rPr lang="en-US" sz="3000" dirty="0" smtClean="0">
                <a:latin typeface="Cambria" pitchFamily="18" charset="0"/>
              </a:rPr>
              <a:t>c = 0.95</a:t>
            </a:r>
            <a:endParaRPr lang="el-GR" sz="3000" dirty="0" smtClean="0">
              <a:latin typeface="Cambria" pitchFamily="18" charset="0"/>
            </a:endParaRPr>
          </a:p>
          <a:p>
            <a:pPr marL="0" indent="0">
              <a:buNone/>
            </a:pPr>
            <a:r>
              <a:rPr lang="en-US" sz="3000" dirty="0" smtClean="0">
                <a:latin typeface="Cambria" pitchFamily="18" charset="0"/>
              </a:rPr>
              <a:t>I = </a:t>
            </a:r>
            <a:r>
              <a:rPr lang="el-GR" sz="3000" dirty="0" smtClean="0">
                <a:latin typeface="Cambria" pitchFamily="18" charset="0"/>
              </a:rPr>
              <a:t>$</a:t>
            </a:r>
            <a:r>
              <a:rPr lang="en-US" sz="3000" dirty="0" smtClean="0">
                <a:latin typeface="Cambria" pitchFamily="18" charset="0"/>
              </a:rPr>
              <a:t>2</a:t>
            </a:r>
            <a:r>
              <a:rPr lang="el-GR" sz="3000" dirty="0" smtClean="0">
                <a:latin typeface="Cambria" pitchFamily="18" charset="0"/>
              </a:rPr>
              <a:t>εκ</a:t>
            </a:r>
            <a:endParaRPr lang="en-US" sz="3000" dirty="0" smtClean="0">
              <a:latin typeface="Cambria" pitchFamily="18" charset="0"/>
            </a:endParaRPr>
          </a:p>
          <a:p>
            <a:pPr marL="0" indent="0">
              <a:buNone/>
            </a:pPr>
            <a:r>
              <a:rPr lang="en-US" sz="3000" dirty="0" smtClean="0">
                <a:latin typeface="Cambria" pitchFamily="18" charset="0"/>
              </a:rPr>
              <a:t>LS = 200.000 </a:t>
            </a:r>
            <a:r>
              <a:rPr lang="en-US" sz="3000" dirty="0" err="1" smtClean="0">
                <a:latin typeface="Cambria" pitchFamily="18" charset="0"/>
              </a:rPr>
              <a:t>hrs</a:t>
            </a:r>
            <a:endParaRPr lang="en-US" sz="3000" dirty="0" smtClean="0">
              <a:latin typeface="Cambria" pitchFamily="18" charset="0"/>
            </a:endParaRPr>
          </a:p>
          <a:p>
            <a:pPr marL="0" indent="0">
              <a:buNone/>
            </a:pPr>
            <a:r>
              <a:rPr lang="en-US" sz="3000" dirty="0" smtClean="0">
                <a:latin typeface="Cambria" pitchFamily="18" charset="0"/>
              </a:rPr>
              <a:t>N* = ?</a:t>
            </a:r>
          </a:p>
          <a:p>
            <a:pPr marL="0" indent="0">
              <a:buNone/>
            </a:pPr>
            <a:r>
              <a:rPr lang="en-US" sz="3000" dirty="0" smtClean="0">
                <a:latin typeface="Cambria" pitchFamily="18" charset="0"/>
              </a:rPr>
              <a:t>Y*=?</a:t>
            </a:r>
            <a:endParaRPr lang="el-GR" sz="30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3203848" y="764704"/>
                <a:ext cx="5688632" cy="25922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latin typeface="Cambria" pitchFamily="18" charset="0"/>
                  </a:rPr>
                  <a:t>N* </a:t>
                </a:r>
                <a:r>
                  <a:rPr lang="en-US" sz="2400" dirty="0" smtClean="0">
                    <a:latin typeface="Cambria" pitchFamily="18" charset="0"/>
                    <a:sym typeface="Wingdings" pitchFamily="2" charset="2"/>
                  </a:rPr>
                  <a:t>- </a:t>
                </a:r>
                <a:r>
                  <a:rPr lang="en-US" sz="2400" dirty="0" smtClean="0">
                    <a:latin typeface="Cambria" pitchFamily="18" charset="0"/>
                  </a:rPr>
                  <a:t>AD = AS(Y) --</a:t>
                </a:r>
                <a:r>
                  <a:rPr lang="en-US" sz="2400" dirty="0" smtClean="0">
                    <a:latin typeface="Cambria" pitchFamily="18" charset="0"/>
                    <a:sym typeface="Wingdings" pitchFamily="2" charset="2"/>
                  </a:rPr>
                  <a:t>C+I = Y --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+I = y N-</a:t>
                </a:r>
              </a:p>
              <a:p>
                <a:pPr algn="ctr"/>
                <a:r>
                  <a:rPr lang="en-US" sz="2400" dirty="0" smtClean="0">
                    <a:latin typeface="Cambria" pitchFamily="18" charset="0"/>
                    <a:sym typeface="Wingdings" pitchFamily="2" charset="2"/>
                  </a:rPr>
                  <a:t>I = </a:t>
                </a:r>
                <a:r>
                  <a:rPr lang="en-US" sz="2400" dirty="0" err="1" smtClean="0">
                    <a:latin typeface="Cambria" pitchFamily="18" charset="0"/>
                    <a:sym typeface="Wingdings" pitchFamily="2" charset="2"/>
                  </a:rPr>
                  <a:t>yN</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cwN</a:t>
                </a:r>
                <a:r>
                  <a:rPr lang="en-US" sz="2400" dirty="0" smtClean="0">
                    <a:latin typeface="Cambria" pitchFamily="18" charset="0"/>
                    <a:sym typeface="Wingdings" pitchFamily="2" charset="2"/>
                  </a:rPr>
                  <a:t> -- I = N (y-</a:t>
                </a:r>
                <a:r>
                  <a:rPr lang="en-US" sz="2400" dirty="0" err="1" smtClean="0">
                    <a:latin typeface="Cambria" pitchFamily="18" charset="0"/>
                    <a:sym typeface="Wingdings" pitchFamily="2" charset="2"/>
                  </a:rPr>
                  <a:t>cw</a:t>
                </a:r>
                <a:r>
                  <a:rPr lang="en-US" sz="2400" dirty="0" smtClean="0">
                    <a:latin typeface="Cambria" pitchFamily="18" charset="0"/>
                    <a:sym typeface="Wingdings" pitchFamily="2" charset="2"/>
                  </a:rPr>
                  <a:t>) -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l-GR" sz="2400" b="0" i="1" smtClean="0">
                                <a:latin typeface="Cambria Math"/>
                                <a:sym typeface="Wingdings" pitchFamily="2" charset="2"/>
                              </a:rPr>
                            </m:ctrlPr>
                          </m:fPr>
                          <m:num>
                            <m:r>
                              <a:rPr lang="el-GR" sz="2400" b="0" i="1" smtClean="0">
                                <a:latin typeface="Cambria Math"/>
                                <a:sym typeface="Wingdings" pitchFamily="2" charset="2"/>
                              </a:rPr>
                              <m:t>25$</m:t>
                            </m:r>
                          </m:num>
                          <m:den>
                            <m:r>
                              <a:rPr lang="en-US" sz="2400" b="0" i="1" smtClean="0">
                                <a:latin typeface="Cambria Math"/>
                                <a:sym typeface="Wingdings" pitchFamily="2" charset="2"/>
                              </a:rPr>
                              <m:t>h𝑟</m:t>
                            </m:r>
                          </m:den>
                        </m:f>
                        <m:r>
                          <a:rPr lang="en-US" sz="2400" b="0" i="1" smtClean="0">
                            <a:latin typeface="Cambria Math"/>
                            <a:sym typeface="Wingdings" pitchFamily="2" charset="2"/>
                          </a:rPr>
                          <m:t>−0.95∗</m:t>
                        </m:r>
                        <m:f>
                          <m:fPr>
                            <m:ctrlPr>
                              <a:rPr lang="en-US" sz="2400" b="0" i="1" smtClean="0">
                                <a:latin typeface="Cambria Math"/>
                                <a:sym typeface="Wingdings" pitchFamily="2" charset="2"/>
                              </a:rPr>
                            </m:ctrlPr>
                          </m:fPr>
                          <m:num>
                            <m:r>
                              <a:rPr lang="en-US" sz="2400" b="0" i="1" smtClean="0">
                                <a:latin typeface="Cambria Math"/>
                                <a:sym typeface="Wingdings" pitchFamily="2" charset="2"/>
                              </a:rPr>
                              <m:t>15$</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$2</m:t>
                        </m:r>
                        <m:r>
                          <a:rPr lang="el-GR" sz="2400" b="0" i="1" smtClean="0">
                            <a:latin typeface="Cambria Math"/>
                            <a:sym typeface="Wingdings" pitchFamily="2" charset="2"/>
                          </a:rPr>
                          <m:t>𝜀𝜅</m:t>
                        </m:r>
                      </m:num>
                      <m:den>
                        <m:f>
                          <m:fPr>
                            <m:ctrlPr>
                              <a:rPr lang="en-US" sz="2400" b="0" i="1" smtClean="0">
                                <a:latin typeface="Cambria Math"/>
                                <a:sym typeface="Wingdings" pitchFamily="2" charset="2"/>
                              </a:rPr>
                            </m:ctrlPr>
                          </m:fPr>
                          <m:num>
                            <m:r>
                              <a:rPr lang="el-GR" sz="2400" b="0" i="1" smtClean="0">
                                <a:latin typeface="Cambria Math"/>
                                <a:sym typeface="Wingdings" pitchFamily="2" charset="2"/>
                              </a:rPr>
                              <m:t>10</m:t>
                            </m:r>
                            <m:r>
                              <a:rPr lang="en-US" sz="2400" b="0" i="1" smtClean="0">
                                <a:latin typeface="Cambria Math"/>
                                <a:sym typeface="Wingdings" pitchFamily="2" charset="2"/>
                              </a:rPr>
                              <m:t>,</m:t>
                            </m:r>
                            <m:r>
                              <a:rPr lang="el-GR" sz="2400" b="0" i="1" smtClean="0">
                                <a:latin typeface="Cambria Math"/>
                                <a:sym typeface="Wingdings" pitchFamily="2" charset="2"/>
                              </a:rPr>
                              <m:t>75</m:t>
                            </m:r>
                            <m:r>
                              <a:rPr lang="en-US" sz="2400" b="0" i="1" smtClean="0">
                                <a:latin typeface="Cambria Math"/>
                                <a:sym typeface="Wingdings" pitchFamily="2" charset="2"/>
                              </a:rPr>
                              <m:t>$</m:t>
                            </m:r>
                          </m:num>
                          <m:den>
                            <m:r>
                              <a:rPr lang="en-US" sz="2400" b="0" i="1" smtClean="0">
                                <a:latin typeface="Cambria Math"/>
                                <a:sym typeface="Wingdings" pitchFamily="2" charset="2"/>
                              </a:rPr>
                              <m:t>h𝑟</m:t>
                            </m:r>
                          </m:den>
                        </m:f>
                      </m:den>
                    </m:f>
                    <m:r>
                      <a:rPr lang="en-US" sz="2400" b="0" i="1" smtClean="0">
                        <a:latin typeface="Cambria Math"/>
                        <a:sym typeface="Wingdings" pitchFamily="2" charset="2"/>
                      </a:rPr>
                      <m:t>=186.046,5</m:t>
                    </m:r>
                    <m:r>
                      <a:rPr lang="en-US" sz="2400" b="0" i="1" smtClean="0">
                        <a:latin typeface="Cambria Math"/>
                        <a:sym typeface="Wingdings" pitchFamily="2" charset="2"/>
                      </a:rPr>
                      <m:t>h𝑟𝑠</m:t>
                    </m:r>
                  </m:oMath>
                </a14:m>
                <a:r>
                  <a:rPr lang="en-US" sz="2400" dirty="0" smtClean="0">
                    <a:latin typeface="Cambria" pitchFamily="18" charset="0"/>
                  </a:rPr>
                  <a:t> </a:t>
                </a:r>
                <a:endParaRPr lang="el-GR" sz="24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764704"/>
                <a:ext cx="5688632" cy="2592288"/>
              </a:xfrm>
              <a:prstGeom prst="rect">
                <a:avLst/>
              </a:prstGeom>
              <a:blipFill rotWithShape="1">
                <a:blip r:embed="rId2"/>
                <a:stretch>
                  <a:fillRect/>
                </a:stretch>
              </a:blipFill>
              <a:ln>
                <a:noFill/>
              </a:ln>
            </p:spPr>
            <p:txBody>
              <a:bodyPr/>
              <a:lstStyle/>
              <a:p>
                <a:r>
                  <a:rPr lang="el-GR">
                    <a:noFill/>
                  </a:rPr>
                  <a:t> </a:t>
                </a:r>
              </a:p>
            </p:txBody>
          </p:sp>
        </mc:Fallback>
      </mc:AlternateContent>
      <p:cxnSp>
        <p:nvCxnSpPr>
          <p:cNvPr id="6" name="Ευθεία γραμμή σύνδεσης 5"/>
          <p:cNvCxnSpPr/>
          <p:nvPr/>
        </p:nvCxnSpPr>
        <p:spPr>
          <a:xfrm>
            <a:off x="3059832" y="3573016"/>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3059832" y="6453336"/>
            <a:ext cx="475252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059832" y="4941168"/>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059832" y="3573016"/>
            <a:ext cx="3168352"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090689" y="3933056"/>
            <a:ext cx="3888432" cy="1512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5034905" y="4689140"/>
            <a:ext cx="0" cy="17641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3020244" y="4634830"/>
            <a:ext cx="2038300"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6228184" y="3284984"/>
            <a:ext cx="100811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Y=25N</a:t>
            </a:r>
            <a:endParaRPr lang="el-GR" dirty="0">
              <a:latin typeface="Cambria" pitchFamily="18" charset="0"/>
            </a:endParaRPr>
          </a:p>
        </p:txBody>
      </p:sp>
      <p:sp>
        <p:nvSpPr>
          <p:cNvPr id="23" name="Ορθογώνιο 22"/>
          <p:cNvSpPr/>
          <p:nvPr/>
        </p:nvSpPr>
        <p:spPr>
          <a:xfrm>
            <a:off x="7092280" y="3717032"/>
            <a:ext cx="1800200"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AD=2</a:t>
            </a:r>
            <a:r>
              <a:rPr lang="el-GR" dirty="0" smtClean="0">
                <a:latin typeface="Cambria" pitchFamily="18" charset="0"/>
              </a:rPr>
              <a:t>εκ+14,25Ν</a:t>
            </a:r>
            <a:endParaRPr lang="el-GR" dirty="0">
              <a:latin typeface="Cambria" pitchFamily="18" charset="0"/>
            </a:endParaRPr>
          </a:p>
        </p:txBody>
      </p:sp>
      <p:sp>
        <p:nvSpPr>
          <p:cNvPr id="24" name="Ορθογώνιο 23"/>
          <p:cNvSpPr/>
          <p:nvPr/>
        </p:nvSpPr>
        <p:spPr>
          <a:xfrm>
            <a:off x="6948265" y="4761148"/>
            <a:ext cx="2195736" cy="3960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C=15*0,95N=14,25N</a:t>
            </a:r>
            <a:endParaRPr lang="el-GR" sz="1600" dirty="0">
              <a:latin typeface="Cambria" pitchFamily="18" charset="0"/>
            </a:endParaRPr>
          </a:p>
        </p:txBody>
      </p:sp>
      <p:sp>
        <p:nvSpPr>
          <p:cNvPr id="25" name="Ορθογώνιο 24"/>
          <p:cNvSpPr/>
          <p:nvPr/>
        </p:nvSpPr>
        <p:spPr>
          <a:xfrm>
            <a:off x="4427984" y="6525344"/>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186046,5</a:t>
            </a:r>
            <a:endParaRPr lang="el-GR" dirty="0">
              <a:latin typeface="Cambria" pitchFamily="18" charset="0"/>
            </a:endParaRPr>
          </a:p>
        </p:txBody>
      </p:sp>
      <p:sp>
        <p:nvSpPr>
          <p:cNvPr id="26" name="Ορθογώνιο 25"/>
          <p:cNvSpPr/>
          <p:nvPr/>
        </p:nvSpPr>
        <p:spPr>
          <a:xfrm>
            <a:off x="2339752" y="35730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a:t>
            </a:r>
            <a:endParaRPr lang="el-GR" sz="1600" dirty="0">
              <a:latin typeface="Cambria" pitchFamily="18" charset="0"/>
            </a:endParaRPr>
          </a:p>
        </p:txBody>
      </p:sp>
      <p:sp>
        <p:nvSpPr>
          <p:cNvPr id="27" name="Ορθογώνιο 26"/>
          <p:cNvSpPr/>
          <p:nvPr/>
        </p:nvSpPr>
        <p:spPr>
          <a:xfrm>
            <a:off x="107504" y="4761148"/>
            <a:ext cx="2308646" cy="19082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r>
              <a:rPr lang="en-US" dirty="0" smtClean="0">
                <a:latin typeface="Cambria" pitchFamily="18" charset="0"/>
              </a:rPr>
              <a:t>*=25$/</a:t>
            </a:r>
            <a:r>
              <a:rPr lang="en-US" dirty="0" err="1" smtClean="0">
                <a:latin typeface="Cambria" pitchFamily="18" charset="0"/>
              </a:rPr>
              <a:t>hr</a:t>
            </a:r>
            <a:r>
              <a:rPr lang="en-US" dirty="0" smtClean="0">
                <a:latin typeface="Cambria" pitchFamily="18" charset="0"/>
              </a:rPr>
              <a:t>*186.046,5hrs = $4.651.163</a:t>
            </a:r>
          </a:p>
          <a:p>
            <a:pPr algn="ctr"/>
            <a:endParaRPr lang="en-US" dirty="0" smtClean="0">
              <a:latin typeface="Cambria" pitchFamily="18" charset="0"/>
            </a:endParaRPr>
          </a:p>
          <a:p>
            <a:pPr algn="ctr"/>
            <a:r>
              <a:rPr lang="en-US" dirty="0" smtClean="0">
                <a:latin typeface="Cambria" pitchFamily="18" charset="0"/>
              </a:rPr>
              <a:t>U= LS - N*=200.000 -186.046,5 = 13.953,5</a:t>
            </a:r>
            <a:endParaRPr lang="el-GR" dirty="0">
              <a:latin typeface="Cambria" pitchFamily="18" charset="0"/>
            </a:endParaRPr>
          </a:p>
        </p:txBody>
      </p:sp>
      <p:sp>
        <p:nvSpPr>
          <p:cNvPr id="28" name="Ορθογώνιο 27"/>
          <p:cNvSpPr/>
          <p:nvPr/>
        </p:nvSpPr>
        <p:spPr>
          <a:xfrm>
            <a:off x="1835696" y="4437112"/>
            <a:ext cx="1160909"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a:t>
            </a:r>
            <a:r>
              <a:rPr lang="en-US" sz="1400" dirty="0" smtClean="0">
                <a:latin typeface="Cambria" pitchFamily="18" charset="0"/>
              </a:rPr>
              <a:t>4.651.163</a:t>
            </a:r>
            <a:endParaRPr lang="el-GR" sz="1400" dirty="0"/>
          </a:p>
        </p:txBody>
      </p:sp>
      <p:sp>
        <p:nvSpPr>
          <p:cNvPr id="29" name="Ορθογώνιο 28"/>
          <p:cNvSpPr/>
          <p:nvPr/>
        </p:nvSpPr>
        <p:spPr>
          <a:xfrm>
            <a:off x="6048164" y="6525344"/>
            <a:ext cx="11881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200000</a:t>
            </a:r>
            <a:endParaRPr lang="el-GR" dirty="0">
              <a:latin typeface="Cambria" pitchFamily="18" charset="0"/>
            </a:endParaRPr>
          </a:p>
        </p:txBody>
      </p:sp>
      <p:sp>
        <p:nvSpPr>
          <p:cNvPr id="31" name="Ορθογώνιο 30"/>
          <p:cNvSpPr/>
          <p:nvPr/>
        </p:nvSpPr>
        <p:spPr>
          <a:xfrm>
            <a:off x="7524328" y="65253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Tree>
    <p:extLst>
      <p:ext uri="{BB962C8B-B14F-4D97-AF65-F5344CB8AC3E}">
        <p14:creationId xmlns:p14="http://schemas.microsoft.com/office/powerpoint/2010/main" val="400484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Ανεργία και Δημοσιονομική Πολιτική-Β</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92696"/>
                <a:ext cx="8784976" cy="5904656"/>
              </a:xfrm>
            </p:spPr>
            <p:txBody>
              <a:bodyPr>
                <a:normAutofit/>
              </a:bodyPr>
              <a:lstStyle/>
              <a:p>
                <a:pPr marL="0" indent="0">
                  <a:buNone/>
                </a:pPr>
                <a:r>
                  <a:rPr lang="en-US" sz="2800" dirty="0" smtClean="0">
                    <a:latin typeface="Cambria" pitchFamily="18" charset="0"/>
                  </a:rPr>
                  <a:t>Keynes</a:t>
                </a:r>
                <a:r>
                  <a:rPr lang="el-GR" sz="2800" dirty="0" smtClean="0">
                    <a:latin typeface="Cambria" pitchFamily="18" charset="0"/>
                  </a:rPr>
                  <a:t>: Αιτία της ανεργίας η χαμηλή ζήτηση (</a:t>
                </a:r>
                <a:r>
                  <a:rPr lang="en-US" sz="2800" dirty="0" smtClean="0">
                    <a:latin typeface="Cambria" pitchFamily="18" charset="0"/>
                  </a:rPr>
                  <a:t>C </a:t>
                </a:r>
                <a:r>
                  <a:rPr lang="el-GR" sz="2800" dirty="0" smtClean="0">
                    <a:latin typeface="Cambria" pitchFamily="18" charset="0"/>
                  </a:rPr>
                  <a:t>αλλά κυρίως Ι που είναι το πιο ευμετάβλητο στοιχείο της </a:t>
                </a:r>
                <a:r>
                  <a:rPr lang="en-US" sz="2800" dirty="0" smtClean="0">
                    <a:latin typeface="Cambria" pitchFamily="18" charset="0"/>
                  </a:rPr>
                  <a:t>AD</a:t>
                </a:r>
                <a:r>
                  <a:rPr lang="el-GR" sz="2800" dirty="0" smtClean="0">
                    <a:latin typeface="Cambria" pitchFamily="18" charset="0"/>
                  </a:rPr>
                  <a:t>).</a:t>
                </a:r>
                <a:endParaRPr lang="en-US" sz="2800" dirty="0" smtClean="0">
                  <a:latin typeface="Cambria" pitchFamily="18" charset="0"/>
                </a:endParaRPr>
              </a:p>
              <a:p>
                <a:pPr marL="0" indent="0">
                  <a:buNone/>
                </a:pPr>
                <a:r>
                  <a:rPr lang="en-US" sz="2800" dirty="0" smtClean="0">
                    <a:latin typeface="Cambria" pitchFamily="18" charset="0"/>
                  </a:rPr>
                  <a:t>B = G-T= </a:t>
                </a:r>
                <a:r>
                  <a:rPr lang="el-GR" sz="2800" dirty="0" smtClean="0">
                    <a:latin typeface="Cambria" pitchFamily="18" charset="0"/>
                  </a:rPr>
                  <a:t>ελλειμματικές δαπάνες (δανεισμός) </a:t>
                </a:r>
                <a:r>
                  <a:rPr lang="en-US" sz="2800" dirty="0" smtClean="0">
                    <a:latin typeface="Cambria" pitchFamily="18" charset="0"/>
                  </a:rPr>
                  <a:t>-</a:t>
                </a:r>
                <a:r>
                  <a:rPr lang="el-GR" sz="2800" dirty="0" smtClean="0">
                    <a:latin typeface="Cambria" pitchFamily="18" charset="0"/>
                  </a:rPr>
                  <a:t>Δημοσιονομική πολιτική</a:t>
                </a:r>
                <a:r>
                  <a:rPr lang="en-US" sz="2800" dirty="0" smtClean="0">
                    <a:latin typeface="Cambria" pitchFamily="18" charset="0"/>
                  </a:rPr>
                  <a:t> (</a:t>
                </a:r>
                <a:r>
                  <a:rPr lang="el-GR" sz="2800" dirty="0" smtClean="0">
                    <a:latin typeface="Cambria" pitchFamily="18" charset="0"/>
                  </a:rPr>
                  <a:t>επεκτατική)</a:t>
                </a:r>
              </a:p>
              <a:p>
                <a:pPr marL="0" indent="0">
                  <a:buNone/>
                </a:pPr>
                <a14:m>
                  <m:oMath xmlns:m="http://schemas.openxmlformats.org/officeDocument/2006/math">
                    <m:r>
                      <a:rPr lang="en-US" sz="2800" b="0" i="1" smtClean="0">
                        <a:latin typeface="Cambria Math"/>
                      </a:rPr>
                      <m:t>6. </m:t>
                    </m:r>
                    <m:r>
                      <a:rPr lang="en-US" sz="2800" b="1" i="1" smtClean="0">
                        <a:latin typeface="Cambria Math"/>
                      </a:rPr>
                      <m:t>𝑨𝑫</m:t>
                    </m:r>
                    <m:r>
                      <a:rPr lang="en-US" sz="2800" b="1" i="1" smtClean="0">
                        <a:latin typeface="Cambria Math"/>
                      </a:rPr>
                      <m:t>=</m:t>
                    </m:r>
                    <m:r>
                      <a:rPr lang="en-US" sz="2800" b="1" i="1" smtClean="0">
                        <a:latin typeface="Cambria Math"/>
                      </a:rPr>
                      <m:t>𝑪</m:t>
                    </m:r>
                    <m:r>
                      <a:rPr lang="en-US" sz="2800" b="1" i="1" smtClean="0">
                        <a:latin typeface="Cambria Math"/>
                      </a:rPr>
                      <m:t>+</m:t>
                    </m:r>
                    <m:r>
                      <a:rPr lang="en-US" sz="2800" b="1" i="1" smtClean="0">
                        <a:latin typeface="Cambria Math"/>
                      </a:rPr>
                      <m:t>𝑰</m:t>
                    </m:r>
                    <m:r>
                      <a:rPr lang="en-US" sz="2800" b="1" i="1" smtClean="0">
                        <a:latin typeface="Cambria Math"/>
                      </a:rPr>
                      <m:t>+</m:t>
                    </m:r>
                    <m:r>
                      <a:rPr lang="en-US" sz="2800" b="1" i="1" smtClean="0">
                        <a:latin typeface="Cambria Math"/>
                      </a:rPr>
                      <m:t>𝑩</m:t>
                    </m:r>
                    <m:r>
                      <a:rPr lang="en-US" sz="2800" b="0" i="1" smtClean="0">
                        <a:latin typeface="Cambria Math"/>
                      </a:rPr>
                      <m:t>=</m:t>
                    </m:r>
                    <m:r>
                      <a:rPr lang="en-US" sz="2800" b="0" i="1" smtClean="0">
                        <a:latin typeface="Cambria Math"/>
                      </a:rPr>
                      <m:t>𝑐𝑤𝑁</m:t>
                    </m:r>
                    <m:r>
                      <a:rPr lang="en-US" sz="2800" b="0" i="1" smtClean="0">
                        <a:latin typeface="Cambria Math"/>
                      </a:rPr>
                      <m:t>+</m:t>
                    </m:r>
                    <m:r>
                      <a:rPr lang="en-US" sz="2800" b="0" i="1" smtClean="0">
                        <a:latin typeface="Cambria Math"/>
                      </a:rPr>
                      <m:t>𝐼</m:t>
                    </m:r>
                    <m:r>
                      <a:rPr lang="en-US" sz="2800" b="0" i="1" smtClean="0">
                        <a:latin typeface="Cambria Math"/>
                      </a:rPr>
                      <m:t>+</m:t>
                    </m:r>
                    <m:r>
                      <a:rPr lang="en-US" sz="2800" b="0" i="1" smtClean="0">
                        <a:latin typeface="Cambria Math"/>
                      </a:rPr>
                      <m:t>𝐵</m:t>
                    </m:r>
                  </m:oMath>
                </a14:m>
                <a:r>
                  <a:rPr lang="en-US" sz="2800" b="0" dirty="0" smtClean="0">
                    <a:latin typeface="Cambria" pitchFamily="18" charset="0"/>
                  </a:rPr>
                  <a:t>,              AS=Y=</a:t>
                </a:r>
                <a:r>
                  <a:rPr lang="en-US" sz="2800" b="0" dirty="0" err="1" smtClean="0">
                    <a:latin typeface="Cambria" pitchFamily="18" charset="0"/>
                  </a:rPr>
                  <a:t>yN</a:t>
                </a:r>
                <a:endParaRPr lang="en-US" sz="2800" b="0" dirty="0" smtClean="0">
                  <a:latin typeface="Cambria" pitchFamily="18" charset="0"/>
                </a:endParaRPr>
              </a:p>
              <a:p>
                <a:pPr marL="0" indent="0">
                  <a:buNone/>
                </a:pPr>
                <a:r>
                  <a:rPr lang="en-US" sz="2800" dirty="0" smtClean="0">
                    <a:latin typeface="Cambria" pitchFamily="18" charset="0"/>
                  </a:rPr>
                  <a:t>7. N*</a:t>
                </a:r>
                <a:r>
                  <a:rPr lang="en-US" sz="2800" dirty="0" smtClean="0">
                    <a:latin typeface="Cambria" pitchFamily="18" charset="0"/>
                    <a:sym typeface="Wingdings" pitchFamily="2" charset="2"/>
                  </a:rPr>
                  <a:t>- AS(Y) = AD --- y N = c w N + I + B ----------- y N – c w N = I + B ---- </a:t>
                </a:r>
                <a14:m>
                  <m:oMath xmlns:m="http://schemas.openxmlformats.org/officeDocument/2006/math">
                    <m:r>
                      <a:rPr lang="en-US" b="0" i="1" smtClean="0">
                        <a:latin typeface="Cambria Math"/>
                        <a:sym typeface="Wingdings" pitchFamily="2" charset="2"/>
                      </a:rPr>
                      <m:t>𝑁</m:t>
                    </m:r>
                    <m:d>
                      <m:dPr>
                        <m:ctrlPr>
                          <a:rPr lang="en-US" b="0" i="1" smtClean="0">
                            <a:latin typeface="Cambria Math"/>
                            <a:sym typeface="Wingdings" pitchFamily="2" charset="2"/>
                          </a:rPr>
                        </m:ctrlPr>
                      </m:dPr>
                      <m:e>
                        <m:r>
                          <a:rPr lang="en-US" b="0" i="1" smtClean="0">
                            <a:latin typeface="Cambria Math"/>
                            <a:sym typeface="Wingdings" pitchFamily="2" charset="2"/>
                          </a:rPr>
                          <m:t>𝑦</m:t>
                        </m:r>
                        <m:r>
                          <a:rPr lang="en-US" b="0" i="1" smtClean="0">
                            <a:latin typeface="Cambria Math"/>
                            <a:sym typeface="Wingdings" pitchFamily="2" charset="2"/>
                          </a:rPr>
                          <m:t>−</m:t>
                        </m:r>
                        <m:r>
                          <a:rPr lang="en-US" b="0" i="1" smtClean="0">
                            <a:latin typeface="Cambria Math"/>
                            <a:sym typeface="Wingdings" pitchFamily="2" charset="2"/>
                          </a:rPr>
                          <m:t>𝑐𝑤</m:t>
                        </m:r>
                      </m:e>
                    </m:d>
                    <m:r>
                      <a:rPr lang="en-US" b="0" i="1" smtClean="0">
                        <a:latin typeface="Cambria Math"/>
                        <a:sym typeface="Wingdings" pitchFamily="2" charset="2"/>
                      </a:rPr>
                      <m:t>=</m:t>
                    </m:r>
                    <m:r>
                      <a:rPr lang="en-US" b="0" i="1" smtClean="0">
                        <a:latin typeface="Cambria Math"/>
                        <a:sym typeface="Wingdings" pitchFamily="2" charset="2"/>
                      </a:rPr>
                      <m:t>𝐼</m:t>
                    </m:r>
                    <m:r>
                      <a:rPr lang="en-US" b="0" i="1" smtClean="0">
                        <a:latin typeface="Cambria Math"/>
                        <a:sym typeface="Wingdings" pitchFamily="2" charset="2"/>
                      </a:rPr>
                      <m:t>+</m:t>
                    </m:r>
                    <m:r>
                      <a:rPr lang="en-US" b="0" i="1" smtClean="0">
                        <a:latin typeface="Cambria Math"/>
                        <a:sym typeface="Wingdings" pitchFamily="2" charset="2"/>
                      </a:rPr>
                      <m:t>𝐵</m:t>
                    </m:r>
                    <m:r>
                      <a:rPr lang="en-US" b="0" i="1" smtClean="0">
                        <a:latin typeface="Cambria Math"/>
                        <a:sym typeface="Wingdings" pitchFamily="2" charset="2"/>
                      </a:rPr>
                      <m:t>−−→</m:t>
                    </m:r>
                  </m:oMath>
                </a14:m>
                <a:endParaRPr lang="en-US" b="0" i="1" dirty="0" smtClean="0">
                  <a:latin typeface="Cambria Math"/>
                  <a:sym typeface="Wingdings" pitchFamily="2" charset="2"/>
                </a:endParaRPr>
              </a:p>
              <a:p>
                <a:pPr marL="0" indent="0">
                  <a:buNone/>
                </a:pPr>
                <a:r>
                  <a:rPr lang="en-US" b="1" dirty="0" smtClean="0">
                    <a:solidFill>
                      <a:srgbClr val="FF0000"/>
                    </a:solidFill>
                    <a:sym typeface="Wingdings" pitchFamily="2" charset="2"/>
                  </a:rPr>
                  <a:t>8. </a:t>
                </a:r>
                <a14:m>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𝑩</m:t>
                        </m:r>
                      </m:num>
                      <m:den>
                        <m:r>
                          <a:rPr lang="en-US" b="1" i="1" smtClean="0">
                            <a:solidFill>
                              <a:srgbClr val="FF0000"/>
                            </a:solidFill>
                            <a:latin typeface="Cambria Math"/>
                            <a:sym typeface="Wingdings" pitchFamily="2" charset="2"/>
                          </a:rPr>
                          <m:t>𝒚</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𝒄𝒘</m:t>
                        </m:r>
                      </m:den>
                    </m:f>
                  </m:oMath>
                </a14:m>
                <a:r>
                  <a:rPr lang="en-US" sz="2800" b="1" dirty="0" smtClean="0">
                    <a:latin typeface="Cambria" pitchFamily="18" charset="0"/>
                  </a:rPr>
                  <a:t> (</a:t>
                </a:r>
                <a:r>
                  <a:rPr lang="el-GR" sz="2800" b="1" dirty="0" smtClean="0">
                    <a:latin typeface="Cambria" pitchFamily="18" charset="0"/>
                  </a:rPr>
                  <a:t>απασχόληση ισορροπίας) </a:t>
                </a:r>
                <a:endParaRPr lang="en-US" sz="2800" b="1" dirty="0" smtClean="0">
                  <a:latin typeface="Cambria" pitchFamily="18" charset="0"/>
                </a:endParaRPr>
              </a:p>
              <a:p>
                <a:pPr marL="0" indent="0">
                  <a:buNone/>
                </a:pPr>
                <a:endParaRPr lang="en-US" sz="2800" b="1" dirty="0" smtClean="0">
                  <a:solidFill>
                    <a:srgbClr val="FF0000"/>
                  </a:solidFill>
                  <a:latin typeface="Cambria" pitchFamily="18" charset="0"/>
                </a:endParaRPr>
              </a:p>
              <a:p>
                <a:pPr marL="0" indent="0">
                  <a:buNone/>
                </a:pPr>
                <a:r>
                  <a:rPr lang="en-US" sz="2800" b="1" dirty="0" smtClean="0">
                    <a:solidFill>
                      <a:srgbClr val="FF0000"/>
                    </a:solidFill>
                    <a:latin typeface="Cambria" pitchFamily="18" charset="0"/>
                  </a:rPr>
                  <a:t>9. </a:t>
                </a:r>
                <a:r>
                  <a:rPr lang="el-GR" sz="2800" b="1" dirty="0" smtClean="0">
                    <a:solidFill>
                      <a:srgbClr val="FF0000"/>
                    </a:solidFill>
                    <a:latin typeface="Cambria" pitchFamily="18" charset="0"/>
                  </a:rPr>
                  <a:t>Υ*=</a:t>
                </a:r>
                <a:r>
                  <a:rPr lang="en-US" sz="2800" b="1" dirty="0" smtClean="0">
                    <a:solidFill>
                      <a:srgbClr val="FF0000"/>
                    </a:solidFill>
                    <a:latin typeface="Cambria" pitchFamily="18" charset="0"/>
                  </a:rPr>
                  <a:t>y N* (</a:t>
                </a:r>
                <a:r>
                  <a:rPr lang="el-GR" sz="2800" b="1" dirty="0" smtClean="0">
                    <a:solidFill>
                      <a:srgbClr val="FF0000"/>
                    </a:solidFill>
                    <a:latin typeface="Cambria" pitchFamily="18" charset="0"/>
                  </a:rPr>
                  <a:t>προϊόν ισορροπίας)</a:t>
                </a:r>
                <a:endParaRPr lang="el-GR" sz="2800" b="1" dirty="0">
                  <a:solidFill>
                    <a:srgbClr val="FF0000"/>
                  </a:solidFill>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92696"/>
                <a:ext cx="8784976" cy="5904656"/>
              </a:xfrm>
              <a:blipFill rotWithShape="1">
                <a:blip r:embed="rId2"/>
                <a:stretch>
                  <a:fillRect l="-1735" t="-1033" r="-972"/>
                </a:stretch>
              </a:blipFill>
            </p:spPr>
            <p:txBody>
              <a:bodyPr/>
              <a:lstStyle/>
              <a:p>
                <a:r>
                  <a:rPr lang="el-GR">
                    <a:noFill/>
                  </a:rPr>
                  <a:t> </a:t>
                </a:r>
              </a:p>
            </p:txBody>
          </p:sp>
        </mc:Fallback>
      </mc:AlternateContent>
    </p:spTree>
    <p:extLst>
      <p:ext uri="{BB962C8B-B14F-4D97-AF65-F5344CB8AC3E}">
        <p14:creationId xmlns:p14="http://schemas.microsoft.com/office/powerpoint/2010/main" val="133256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0"/>
            <a:ext cx="8928992" cy="332656"/>
          </a:xfrm>
        </p:spPr>
        <p:txBody>
          <a:bodyPr>
            <a:noAutofit/>
          </a:bodyPr>
          <a:lstStyle/>
          <a:p>
            <a:r>
              <a:rPr lang="el-GR" sz="2000" b="1" dirty="0" smtClean="0">
                <a:solidFill>
                  <a:srgbClr val="FF0000"/>
                </a:solidFill>
                <a:latin typeface="Cambria" pitchFamily="18" charset="0"/>
              </a:rPr>
              <a:t>Πολλαπλασιαστής απασχόλησης και πολλαπλασιαστής προϊόντος</a:t>
            </a:r>
            <a:endParaRPr lang="el-GR" sz="20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620688"/>
                <a:ext cx="8784976" cy="6192688"/>
              </a:xfrm>
            </p:spPr>
            <p:txBody>
              <a:bodyPr>
                <a:normAutofit fontScale="85000" lnSpcReduction="20000"/>
              </a:bodyPr>
              <a:lstStyle/>
              <a:p>
                <a:pPr marL="0" indent="0">
                  <a:buNone/>
                </a:pPr>
                <a:r>
                  <a:rPr lang="el-GR" dirty="0" smtClean="0"/>
                  <a:t>Β</a:t>
                </a:r>
                <a:r>
                  <a:rPr lang="el-GR" sz="2400" dirty="0" smtClean="0"/>
                  <a:t>1----</a:t>
                </a:r>
                <a:r>
                  <a:rPr lang="el-GR" sz="2400" dirty="0" smtClean="0">
                    <a:sym typeface="Wingdings" pitchFamily="2" charset="2"/>
                  </a:rPr>
                  <a:t></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1</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n-US" sz="2400" dirty="0" smtClean="0"/>
              </a:p>
              <a:p>
                <a:pPr marL="0" indent="0">
                  <a:buNone/>
                </a:pPr>
                <a:r>
                  <a:rPr lang="en-US" dirty="0" smtClean="0"/>
                  <a:t>B</a:t>
                </a:r>
                <a:r>
                  <a:rPr lang="en-US" sz="2400" dirty="0" smtClean="0"/>
                  <a:t>2---</a:t>
                </a:r>
                <a:r>
                  <a:rPr lang="en-US" sz="2400" dirty="0" smtClean="0">
                    <a:sym typeface="Wingdings" pitchFamily="2" charset="2"/>
                  </a:rPr>
                  <a:t> </a:t>
                </a:r>
                <a14:m>
                  <m:oMath xmlns:m="http://schemas.openxmlformats.org/officeDocument/2006/math">
                    <m:r>
                      <a:rPr lang="en-US" sz="2400" b="0" i="1" smtClean="0">
                        <a:latin typeface="Cambria Math"/>
                        <a:sym typeface="Wingdings" pitchFamily="2" charset="2"/>
                      </a:rPr>
                      <m:t>𝑁</m:t>
                    </m:r>
                    <m:r>
                      <a:rPr lang="en-US" sz="2400" b="0" i="1" smtClean="0">
                        <a:latin typeface="Cambria Math"/>
                        <a:sym typeface="Wingdings" pitchFamily="2" charset="2"/>
                      </a:rPr>
                      <m:t>∗∗=</m:t>
                    </m:r>
                    <m:f>
                      <m:fPr>
                        <m:ctrlPr>
                          <a:rPr lang="en-US" sz="2400" b="0" i="1" smtClean="0">
                            <a:latin typeface="Cambria Math"/>
                            <a:sym typeface="Wingdings" pitchFamily="2" charset="2"/>
                          </a:rPr>
                        </m:ctrlPr>
                      </m:fPr>
                      <m:num>
                        <m:r>
                          <a:rPr lang="en-US" sz="2400" b="0" i="1" smtClean="0">
                            <a:latin typeface="Cambria Math"/>
                            <a:sym typeface="Wingdings" pitchFamily="2" charset="2"/>
                          </a:rPr>
                          <m:t>𝐼</m:t>
                        </m:r>
                        <m:r>
                          <a:rPr lang="en-US" sz="2400" b="0" i="1" smtClean="0">
                            <a:latin typeface="Cambria Math"/>
                            <a:sym typeface="Wingdings" pitchFamily="2" charset="2"/>
                          </a:rPr>
                          <m:t>+</m:t>
                        </m:r>
                        <m:r>
                          <a:rPr lang="en-US" sz="2400" b="0" i="1" smtClean="0">
                            <a:latin typeface="Cambria Math"/>
                            <a:sym typeface="Wingdings" pitchFamily="2" charset="2"/>
                          </a:rPr>
                          <m:t>𝐵</m:t>
                        </m:r>
                        <m:r>
                          <a:rPr lang="en-US" sz="2400" b="0" i="1" smtClean="0">
                            <a:latin typeface="Cambria Math"/>
                            <a:sym typeface="Wingdings" pitchFamily="2" charset="2"/>
                          </a:rPr>
                          <m:t>2</m:t>
                        </m:r>
                      </m:num>
                      <m:den>
                        <m:r>
                          <a:rPr lang="en-US" sz="2400" b="0" i="1" smtClean="0">
                            <a:latin typeface="Cambria Math"/>
                            <a:sym typeface="Wingdings" pitchFamily="2" charset="2"/>
                          </a:rPr>
                          <m:t>𝑦</m:t>
                        </m:r>
                        <m:r>
                          <a:rPr lang="en-US" sz="2400" b="0" i="1" smtClean="0">
                            <a:latin typeface="Cambria Math"/>
                            <a:sym typeface="Wingdings" pitchFamily="2" charset="2"/>
                          </a:rPr>
                          <m:t>−</m:t>
                        </m:r>
                        <m:r>
                          <a:rPr lang="en-US" sz="2400" b="0" i="1" smtClean="0">
                            <a:latin typeface="Cambria Math"/>
                            <a:sym typeface="Wingdings" pitchFamily="2" charset="2"/>
                          </a:rPr>
                          <m:t>𝑐𝑤</m:t>
                        </m:r>
                      </m:den>
                    </m:f>
                  </m:oMath>
                </a14:m>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l-GR" sz="2400" dirty="0" smtClean="0"/>
              </a:p>
              <a:p>
                <a:pPr marL="0" indent="0">
                  <a:buNone/>
                </a:pPr>
                <a:endParaRPr lang="el-GR" sz="2400" dirty="0"/>
              </a:p>
              <a:p>
                <a:pPr marL="0" indent="0">
                  <a:buNone/>
                </a:pPr>
                <a:endParaRPr lang="en-US" sz="2400" dirty="0" smtClean="0">
                  <a:latin typeface="Cambria" pitchFamily="18" charset="0"/>
                </a:endParaRPr>
              </a:p>
              <a:p>
                <a:pPr marL="0" indent="0">
                  <a:buNone/>
                </a:pPr>
                <a:endParaRPr lang="en-US" sz="2400" dirty="0">
                  <a:latin typeface="Cambria" pitchFamily="18" charset="0"/>
                </a:endParaRPr>
              </a:p>
              <a:p>
                <a:pPr marL="0" indent="0">
                  <a:buNone/>
                </a:pPr>
                <a:r>
                  <a:rPr lang="el-GR" sz="2400" dirty="0" smtClean="0">
                    <a:latin typeface="Cambria" pitchFamily="18" charset="0"/>
                  </a:rPr>
                  <a:t>ΔΥ=</a:t>
                </a:r>
                <a:r>
                  <a:rPr lang="en-US" sz="2400" dirty="0" smtClean="0">
                    <a:latin typeface="Cambria" pitchFamily="18" charset="0"/>
                  </a:rPr>
                  <a:t>y</a:t>
                </a:r>
                <a:r>
                  <a:rPr lang="el-GR" sz="2400" dirty="0" smtClean="0">
                    <a:latin typeface="Cambria" pitchFamily="18" charset="0"/>
                  </a:rPr>
                  <a:t>ΔΝ=</a:t>
                </a:r>
                <a:r>
                  <a:rPr lang="en-US" sz="2400" dirty="0" smtClean="0">
                    <a:latin typeface="Cambria" pitchFamily="18" charset="0"/>
                  </a:rPr>
                  <a:t>y*</a:t>
                </a:r>
                <a:r>
                  <a:rPr lang="el-GR" sz="2400" dirty="0" smtClean="0">
                    <a:latin typeface="Cambria" pitchFamily="18" charset="0"/>
                  </a:rPr>
                  <a:t>ΔΒ</a:t>
                </a:r>
                <a14:m>
                  <m:oMath xmlns:m="http://schemas.openxmlformats.org/officeDocument/2006/math">
                    <m:f>
                      <m:fPr>
                        <m:ctrlPr>
                          <a:rPr lang="el-GR" sz="240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r>
                          <a:rPr lang="en-US" sz="2400" b="0" i="1" smtClean="0">
                            <a:latin typeface="Cambria Math"/>
                          </a:rPr>
                          <m:t>𝑐𝑤</m:t>
                        </m:r>
                      </m:den>
                    </m:f>
                  </m:oMath>
                </a14:m>
                <a:r>
                  <a:rPr lang="en-US" sz="2400" dirty="0" smtClean="0">
                    <a:latin typeface="Cambria" pitchFamily="18" charset="0"/>
                  </a:rPr>
                  <a:t> --</a:t>
                </a:r>
                <a:r>
                  <a:rPr lang="en-US" sz="2400" dirty="0" smtClean="0">
                    <a:latin typeface="Cambria" pitchFamily="18" charset="0"/>
                    <a:sym typeface="Wingdings" pitchFamily="2" charset="2"/>
                  </a:rPr>
                  <a:t></a:t>
                </a: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400" dirty="0" smtClean="0">
                  <a:latin typeface="Cambria" pitchFamily="18" charset="0"/>
                </a:endParaRPr>
              </a:p>
              <a:p>
                <a:pPr marL="0" indent="0">
                  <a:buNone/>
                </a:pPr>
                <a:endParaRPr lang="en-US" sz="2200" dirty="0" smtClean="0">
                  <a:latin typeface="Cambria" pitchFamily="18" charset="0"/>
                </a:endParaRPr>
              </a:p>
              <a:p>
                <a:pPr marL="0" indent="0">
                  <a:buNone/>
                </a:pPr>
                <a:endParaRPr lang="en-US" sz="2200" dirty="0">
                  <a:latin typeface="Cambria" pitchFamily="18" charset="0"/>
                </a:endParaRPr>
              </a:p>
              <a:p>
                <a:pPr marL="0" indent="0">
                  <a:buNone/>
                </a:pPr>
                <a:r>
                  <a:rPr lang="el-GR" sz="2200" dirty="0" smtClean="0">
                    <a:latin typeface="Cambria" pitchFamily="18" charset="0"/>
                  </a:rPr>
                  <a:t>ΔΝ=  </a:t>
                </a:r>
                <a14:m>
                  <m:oMath xmlns:m="http://schemas.openxmlformats.org/officeDocument/2006/math">
                    <m:r>
                      <a:rPr lang="el-GR" sz="2200" b="0" i="0" smtClean="0">
                        <a:latin typeface="Cambria Math"/>
                      </a:rPr>
                      <m:t>$</m:t>
                    </m:r>
                    <m:r>
                      <a:rPr lang="el-GR" sz="2200" b="0" i="1" smtClean="0">
                        <a:latin typeface="Cambria Math"/>
                      </a:rPr>
                      <m:t>1</m:t>
                    </m:r>
                    <m:r>
                      <a:rPr lang="el-GR" sz="2200" b="0" i="1" smtClean="0">
                        <a:latin typeface="Cambria Math"/>
                      </a:rPr>
                      <m:t>𝜀𝜅</m:t>
                    </m:r>
                    <m:f>
                      <m:fPr>
                        <m:ctrlPr>
                          <a:rPr lang="el-GR" sz="2200" b="0" i="1" smtClean="0">
                            <a:latin typeface="Cambria Math"/>
                          </a:rPr>
                        </m:ctrlPr>
                      </m:fPr>
                      <m:num>
                        <m:r>
                          <a:rPr lang="el-GR" sz="2200" b="0" i="1" smtClean="0">
                            <a:latin typeface="Cambria Math"/>
                          </a:rPr>
                          <m:t>1</m:t>
                        </m:r>
                      </m:num>
                      <m:den>
                        <m:f>
                          <m:fPr>
                            <m:ctrlPr>
                              <a:rPr lang="el-GR" sz="2200" b="0" i="1" smtClean="0">
                                <a:latin typeface="Cambria Math"/>
                              </a:rPr>
                            </m:ctrlPr>
                          </m:fPr>
                          <m:num>
                            <m:r>
                              <a:rPr lang="el-GR" sz="2200" b="0" i="1" smtClean="0">
                                <a:latin typeface="Cambria Math"/>
                              </a:rPr>
                              <m:t>25$</m:t>
                            </m:r>
                          </m:num>
                          <m:den>
                            <m:r>
                              <a:rPr lang="en-US" sz="2200" b="0" i="1" smtClean="0">
                                <a:latin typeface="Cambria Math"/>
                              </a:rPr>
                              <m:t>h𝑟</m:t>
                            </m:r>
                          </m:den>
                        </m:f>
                        <m:r>
                          <a:rPr lang="en-US" sz="2200" b="0" i="1" smtClean="0">
                            <a:latin typeface="Cambria Math"/>
                          </a:rPr>
                          <m:t>−0,95∗15$/</m:t>
                        </m:r>
                        <m:r>
                          <a:rPr lang="en-US" sz="2200" b="0" i="1" smtClean="0">
                            <a:latin typeface="Cambria Math"/>
                          </a:rPr>
                          <m:t>h𝑟</m:t>
                        </m:r>
                      </m:den>
                    </m:f>
                    <m:r>
                      <a:rPr lang="en-US" sz="2200" b="0" i="1" smtClean="0">
                        <a:latin typeface="Cambria Math"/>
                      </a:rPr>
                      <m:t>=</m:t>
                    </m:r>
                    <m:f>
                      <m:fPr>
                        <m:ctrlPr>
                          <a:rPr lang="en-US" sz="2200" b="0" i="1" smtClean="0">
                            <a:latin typeface="Cambria Math"/>
                          </a:rPr>
                        </m:ctrlPr>
                      </m:fPr>
                      <m:num>
                        <m:r>
                          <a:rPr lang="en-US" sz="2200" b="0" i="1" smtClean="0">
                            <a:latin typeface="Cambria Math"/>
                          </a:rPr>
                          <m:t>$1</m:t>
                        </m:r>
                        <m:r>
                          <a:rPr lang="el-GR" sz="2200" b="0" i="1" smtClean="0">
                            <a:latin typeface="Cambria Math"/>
                          </a:rPr>
                          <m:t>𝜀𝜅</m:t>
                        </m:r>
                      </m:num>
                      <m:den>
                        <m:r>
                          <a:rPr lang="en-US" sz="2200" b="0" i="1" smtClean="0">
                            <a:latin typeface="Cambria Math"/>
                          </a:rPr>
                          <m:t>10,75$/</m:t>
                        </m:r>
                        <m:r>
                          <a:rPr lang="en-US" sz="2200" b="0" i="1" smtClean="0">
                            <a:latin typeface="Cambria Math"/>
                          </a:rPr>
                          <m:t>h𝑟</m:t>
                        </m:r>
                      </m:den>
                    </m:f>
                    <m:r>
                      <a:rPr lang="en-US" sz="2200" b="0" i="1" smtClean="0">
                        <a:latin typeface="Cambria Math"/>
                      </a:rPr>
                      <m:t>=</m:t>
                    </m:r>
                    <m:r>
                      <a:rPr lang="el-GR" sz="2200" b="0" i="1" smtClean="0">
                        <a:latin typeface="Cambria Math"/>
                      </a:rPr>
                      <m:t>$1</m:t>
                    </m:r>
                    <m:r>
                      <a:rPr lang="el-GR" sz="2200" b="0" i="1" smtClean="0">
                        <a:latin typeface="Cambria Math"/>
                      </a:rPr>
                      <m:t>𝜀𝜅</m:t>
                    </m:r>
                    <m:r>
                      <a:rPr lang="el-GR" sz="2200" b="0" i="1" smtClean="0">
                        <a:latin typeface="Cambria Math"/>
                      </a:rPr>
                      <m:t>.∗</m:t>
                    </m:r>
                    <m:r>
                      <a:rPr lang="el-GR"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oMath>
                </a14:m>
                <a:r>
                  <a:rPr lang="en-US" sz="2200" b="0" i="1" dirty="0" smtClean="0">
                    <a:solidFill>
                      <a:srgbClr val="FF0000"/>
                    </a:solidFill>
                    <a:latin typeface="Cambria Math"/>
                  </a:rPr>
                  <a:t> </a:t>
                </a:r>
                <a14:m>
                  <m:oMath xmlns:m="http://schemas.openxmlformats.org/officeDocument/2006/math">
                    <m:r>
                      <a:rPr lang="en-US" sz="2200" b="0" i="1" smtClean="0">
                        <a:latin typeface="Cambria Math"/>
                      </a:rPr>
                      <m:t>=93.023,26</m:t>
                    </m:r>
                    <m:r>
                      <a:rPr lang="en-US" sz="2200" b="0" i="1" smtClean="0">
                        <a:latin typeface="Cambria Math"/>
                      </a:rPr>
                      <m:t>h𝑟𝑠</m:t>
                    </m:r>
                  </m:oMath>
                </a14:m>
                <a:endParaRPr lang="en-US" sz="2200" b="0" dirty="0" smtClean="0">
                  <a:latin typeface="Cambria" pitchFamily="18" charset="0"/>
                </a:endParaRPr>
              </a:p>
              <a:p>
                <a:pPr marL="0" indent="0">
                  <a:buNone/>
                </a:pPr>
                <a14:m>
                  <m:oMath xmlns:m="http://schemas.openxmlformats.org/officeDocument/2006/math">
                    <m:f>
                      <m:fPr>
                        <m:ctrlPr>
                          <a:rPr lang="en-US" sz="2200" b="0" i="1" smtClean="0">
                            <a:latin typeface="Cambria Math"/>
                          </a:rPr>
                        </m:ctrlPr>
                      </m:fPr>
                      <m:num>
                        <m:r>
                          <m:rPr>
                            <m:sty m:val="p"/>
                          </m:rPr>
                          <a:rPr lang="el-GR" sz="2200" b="0" i="0" smtClean="0">
                            <a:latin typeface="Cambria Math"/>
                          </a:rPr>
                          <m:t>ΔΥ</m:t>
                        </m:r>
                      </m:num>
                      <m:den>
                        <m:r>
                          <m:rPr>
                            <m:sty m:val="p"/>
                          </m:rPr>
                          <a:rPr lang="el-GR" sz="2200" b="0" i="0" smtClean="0">
                            <a:latin typeface="Cambria Math"/>
                          </a:rPr>
                          <m:t>ΔΒ</m:t>
                        </m:r>
                      </m:den>
                    </m:f>
                    <m:r>
                      <a:rPr lang="el-GR" sz="2200" b="0" i="1" smtClean="0">
                        <a:latin typeface="Cambria Math"/>
                      </a:rPr>
                      <m:t>=</m:t>
                    </m:r>
                    <m:f>
                      <m:fPr>
                        <m:ctrlPr>
                          <a:rPr lang="el-GR" sz="2200" b="1" i="1" smtClean="0">
                            <a:latin typeface="Cambria Math"/>
                          </a:rPr>
                        </m:ctrlPr>
                      </m:fPr>
                      <m:num>
                        <m:r>
                          <a:rPr lang="el-GR" sz="2200" b="1" i="1" smtClean="0">
                            <a:latin typeface="Cambria Math"/>
                          </a:rPr>
                          <m:t>𝟐𝟓</m:t>
                        </m:r>
                        <m:r>
                          <a:rPr lang="el-GR" sz="2200" b="1" i="1" smtClean="0">
                            <a:latin typeface="Cambria Math"/>
                          </a:rPr>
                          <m:t>$</m:t>
                        </m:r>
                      </m:num>
                      <m:den>
                        <m:r>
                          <a:rPr lang="en-US" sz="2200" b="1" i="1" smtClean="0">
                            <a:latin typeface="Cambria Math"/>
                          </a:rPr>
                          <m:t>𝒉𝒓</m:t>
                        </m:r>
                      </m:den>
                    </m:f>
                    <m:r>
                      <a:rPr lang="en-US" sz="2200" b="1" i="1" smtClean="0">
                        <a:latin typeface="Cambria Math"/>
                      </a:rPr>
                      <m:t>∗</m:t>
                    </m:r>
                    <m:r>
                      <a:rPr lang="en-US" sz="2200" b="1" i="1" smtClean="0">
                        <a:solidFill>
                          <a:srgbClr val="FF0000"/>
                        </a:solidFill>
                        <a:latin typeface="Cambria Math"/>
                      </a:rPr>
                      <m:t>𝟎</m:t>
                    </m:r>
                    <m:r>
                      <a:rPr lang="en-US" sz="2200" b="1" i="1" smtClean="0">
                        <a:solidFill>
                          <a:srgbClr val="FF0000"/>
                        </a:solidFill>
                        <a:latin typeface="Cambria Math"/>
                      </a:rPr>
                      <m:t>,</m:t>
                    </m:r>
                    <m:r>
                      <a:rPr lang="en-US" sz="2200" b="1" i="1" smtClean="0">
                        <a:solidFill>
                          <a:srgbClr val="FF0000"/>
                        </a:solidFill>
                        <a:latin typeface="Cambria Math"/>
                      </a:rPr>
                      <m:t>𝟎𝟗𝟑</m:t>
                    </m:r>
                    <m:f>
                      <m:fPr>
                        <m:ctrlPr>
                          <a:rPr lang="en-US" sz="2200" b="1" i="1" smtClean="0">
                            <a:solidFill>
                              <a:srgbClr val="FF0000"/>
                            </a:solidFill>
                            <a:latin typeface="Cambria Math"/>
                          </a:rPr>
                        </m:ctrlPr>
                      </m:fPr>
                      <m:num>
                        <m:r>
                          <a:rPr lang="en-US" sz="2200" b="1" i="1" smtClean="0">
                            <a:solidFill>
                              <a:srgbClr val="FF0000"/>
                            </a:solidFill>
                            <a:latin typeface="Cambria Math"/>
                          </a:rPr>
                          <m:t>𝒉𝒓</m:t>
                        </m:r>
                      </m:num>
                      <m:den>
                        <m:r>
                          <a:rPr lang="en-US" sz="2200" b="1" i="1" smtClean="0">
                            <a:solidFill>
                              <a:srgbClr val="FF0000"/>
                            </a:solidFill>
                            <a:latin typeface="Cambria Math"/>
                          </a:rPr>
                          <m:t>$</m:t>
                        </m:r>
                      </m:den>
                    </m:f>
                    <m:r>
                      <a:rPr lang="en-US" sz="2200" b="1" i="1" smtClean="0">
                        <a:latin typeface="Cambria Math"/>
                      </a:rPr>
                      <m:t>= </m:t>
                    </m:r>
                    <m:r>
                      <a:rPr lang="en-US" sz="2200" b="1" i="1" smtClean="0">
                        <a:solidFill>
                          <a:srgbClr val="FF0000"/>
                        </a:solidFill>
                        <a:latin typeface="Cambria Math"/>
                      </a:rPr>
                      <m:t>𝟐</m:t>
                    </m:r>
                    <m:r>
                      <a:rPr lang="en-US" sz="2200" b="1" i="1" smtClean="0">
                        <a:solidFill>
                          <a:srgbClr val="FF0000"/>
                        </a:solidFill>
                        <a:latin typeface="Cambria Math"/>
                      </a:rPr>
                      <m:t>,</m:t>
                    </m:r>
                    <m:r>
                      <a:rPr lang="en-US" sz="2200" b="1" i="1" smtClean="0">
                        <a:solidFill>
                          <a:srgbClr val="FF0000"/>
                        </a:solidFill>
                        <a:latin typeface="Cambria Math"/>
                      </a:rPr>
                      <m:t>𝟑𝟐</m:t>
                    </m:r>
                    <m:r>
                      <a:rPr lang="en-US" sz="2200" b="0" i="1" smtClean="0">
                        <a:latin typeface="Cambria Math"/>
                      </a:rPr>
                      <m:t>, </m:t>
                    </m:r>
                    <m:r>
                      <a:rPr lang="en-US" sz="2200" b="0" i="0" smtClean="0">
                        <a:latin typeface="Cambria Math"/>
                      </a:rPr>
                      <m:t>    </m:t>
                    </m:r>
                    <m:r>
                      <m:rPr>
                        <m:sty m:val="p"/>
                      </m:rPr>
                      <a:rPr lang="el-GR" sz="2200" b="0" i="0" smtClean="0">
                        <a:latin typeface="Cambria Math"/>
                      </a:rPr>
                      <m:t>ΔΥ</m:t>
                    </m:r>
                    <m:r>
                      <a:rPr lang="el-GR" sz="2200" b="0" i="0" smtClean="0">
                        <a:latin typeface="Cambria Math"/>
                      </a:rPr>
                      <m:t>=$1</m:t>
                    </m:r>
                    <m:r>
                      <m:rPr>
                        <m:sty m:val="p"/>
                      </m:rPr>
                      <a:rPr lang="el-GR" sz="2200" b="0" i="0" smtClean="0">
                        <a:latin typeface="Cambria Math"/>
                      </a:rPr>
                      <m:t>εκ</m:t>
                    </m:r>
                    <m:r>
                      <a:rPr lang="el-GR" sz="2200" b="0" i="0" smtClean="0">
                        <a:latin typeface="Cambria Math"/>
                      </a:rPr>
                      <m:t>.∗2,32=$2,32</m:t>
                    </m:r>
                    <m:r>
                      <m:rPr>
                        <m:sty m:val="p"/>
                      </m:rPr>
                      <a:rPr lang="el-GR" sz="2200" b="0" i="0" smtClean="0">
                        <a:latin typeface="Cambria Math"/>
                      </a:rPr>
                      <m:t>εκ</m:t>
                    </m:r>
                    <m:r>
                      <a:rPr lang="el-GR" sz="2200" b="0" i="0" smtClean="0">
                        <a:latin typeface="Cambria Math"/>
                      </a:rPr>
                      <m:t>.</m:t>
                    </m:r>
                  </m:oMath>
                </a14:m>
                <a:r>
                  <a:rPr lang="en-US" sz="2200" b="0" dirty="0" smtClean="0">
                    <a:latin typeface="Cambria" pitchFamily="18" charset="0"/>
                  </a:rPr>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620688"/>
                <a:ext cx="8784976" cy="6192688"/>
              </a:xfrm>
              <a:blipFill rotWithShape="1">
                <a:blip r:embed="rId2"/>
                <a:stretch>
                  <a:fillRect l="-1249" t="-216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3203848" y="548680"/>
                <a:ext cx="5832648" cy="43924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smtClean="0">
                    <a:latin typeface="Cambria" pitchFamily="18" charset="0"/>
                  </a:rPr>
                  <a:t>Δ</a:t>
                </a:r>
                <a:r>
                  <a:rPr lang="en-US" sz="2800" dirty="0" smtClean="0">
                    <a:latin typeface="Cambria" pitchFamily="18" charset="0"/>
                  </a:rPr>
                  <a:t>N=N**- N*=</a:t>
                </a:r>
                <a14:m>
                  <m:oMath xmlns:m="http://schemas.openxmlformats.org/officeDocument/2006/math">
                    <m:f>
                      <m:fPr>
                        <m:ctrlPr>
                          <a:rPr lang="en-US" sz="2800" i="1" smtClean="0">
                            <a:latin typeface="Cambria Math"/>
                          </a:rPr>
                        </m:ctrlPr>
                      </m:fPr>
                      <m:num>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2−</m:t>
                        </m:r>
                        <m:r>
                          <a:rPr lang="en-US" sz="2800" b="0" i="1" smtClean="0">
                            <a:latin typeface="Cambria Math"/>
                          </a:rPr>
                          <m:t>𝐼</m:t>
                        </m:r>
                        <m:r>
                          <a:rPr lang="en-US" sz="2800" b="0" i="1" smtClean="0">
                            <a:latin typeface="Cambria Math"/>
                          </a:rPr>
                          <m:t>−</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a:rPr lang="en-US" sz="2800" b="0" i="1" smtClean="0">
                            <a:latin typeface="Cambria Math"/>
                          </a:rPr>
                          <m:t>𝐵</m:t>
                        </m:r>
                        <m:r>
                          <a:rPr lang="en-US" sz="2800" b="0" i="1" smtClean="0">
                            <a:latin typeface="Cambria Math"/>
                          </a:rPr>
                          <m:t>2−</m:t>
                        </m:r>
                        <m:r>
                          <a:rPr lang="en-US" sz="2800" b="0" i="1" smtClean="0">
                            <a:latin typeface="Cambria Math"/>
                          </a:rPr>
                          <m:t>𝐵</m:t>
                        </m:r>
                        <m:r>
                          <a:rPr lang="en-US" sz="2800" b="0" i="1" smtClean="0">
                            <a:latin typeface="Cambria Math"/>
                          </a:rPr>
                          <m:t>1</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f>
                      <m:fPr>
                        <m:ctrlPr>
                          <a:rPr lang="en-US" sz="2800" b="0" i="1" smtClean="0">
                            <a:latin typeface="Cambria Math"/>
                          </a:rPr>
                        </m:ctrlPr>
                      </m:fPr>
                      <m:num>
                        <m:r>
                          <m:rPr>
                            <m:sty m:val="p"/>
                          </m:rPr>
                          <a:rPr lang="el-GR" sz="2800" b="0" i="0" smtClean="0">
                            <a:latin typeface="Cambria Math"/>
                          </a:rPr>
                          <m:t>ΔΒ</m:t>
                        </m:r>
                      </m:num>
                      <m:den>
                        <m:r>
                          <a:rPr lang="en-US" sz="2800" b="0" i="1" smtClean="0">
                            <a:latin typeface="Cambria Math"/>
                          </a:rPr>
                          <m:t>𝑦</m:t>
                        </m:r>
                        <m:r>
                          <a:rPr lang="en-US" sz="2800" b="0" i="1" smtClean="0">
                            <a:latin typeface="Cambria Math"/>
                          </a:rPr>
                          <m:t>−</m:t>
                        </m:r>
                        <m:r>
                          <a:rPr lang="en-US" sz="2800" b="0" i="1" smtClean="0">
                            <a:latin typeface="Cambria Math"/>
                          </a:rPr>
                          <m:t>𝑐𝑤</m:t>
                        </m:r>
                      </m:den>
                    </m:f>
                    <m:r>
                      <a:rPr lang="en-US" sz="2800" b="0" i="1" smtClean="0">
                        <a:latin typeface="Cambria Math"/>
                      </a:rPr>
                      <m:t>−−→</m:t>
                    </m:r>
                  </m:oMath>
                </a14:m>
                <a:endParaRPr lang="en-US" sz="2800" b="0" i="1" dirty="0" smtClean="0">
                  <a:latin typeface="Cambria Math"/>
                </a:endParaRPr>
              </a:p>
              <a:p>
                <a:pPr algn="ctr"/>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l-GR" sz="2400" b="0" i="0" smtClean="0">
                              <a:latin typeface="Cambria Math"/>
                            </a:rPr>
                            <m:t>ΔΝ</m:t>
                          </m:r>
                          <m:r>
                            <a:rPr lang="en-US" sz="2400" b="0" i="0" smtClean="0">
                              <a:latin typeface="Cambria Math"/>
                            </a:rPr>
                            <m:t>(</m:t>
                          </m:r>
                          <m:r>
                            <m:rPr>
                              <m:sty m:val="p"/>
                            </m:rPr>
                            <a:rPr lang="en-US" sz="2400" b="0" i="0" smtClean="0">
                              <a:latin typeface="Cambria Math"/>
                            </a:rPr>
                            <m:t>hrs</m:t>
                          </m:r>
                          <m:r>
                            <a:rPr lang="en-US" sz="2400" b="0" i="0" smtClean="0">
                              <a:latin typeface="Cambria Math"/>
                            </a:rPr>
                            <m:t>)</m:t>
                          </m:r>
                        </m:num>
                        <m:den>
                          <m:r>
                            <m:rPr>
                              <m:sty m:val="p"/>
                            </m:rPr>
                            <a:rPr lang="el-GR" sz="2400" b="0" i="0" smtClean="0">
                              <a:latin typeface="Cambria Math"/>
                            </a:rPr>
                            <m:t>ΔΒ</m:t>
                          </m:r>
                          <m:r>
                            <a:rPr lang="en-US" sz="2400" b="0" i="0" smtClean="0">
                              <a:latin typeface="Cambria Math"/>
                            </a:rPr>
                            <m:t>($)</m:t>
                          </m:r>
                        </m:den>
                      </m:f>
                      <m:r>
                        <a:rPr lang="el-GR" sz="2400" b="0" i="1" smtClean="0">
                          <a:latin typeface="Cambria Math"/>
                        </a:rPr>
                        <m:t>=</m:t>
                      </m:r>
                      <m:f>
                        <m:fPr>
                          <m:ctrlPr>
                            <a:rPr lang="el-GR" sz="2400" b="0" i="1" smtClean="0">
                              <a:latin typeface="Cambria Math"/>
                            </a:rPr>
                          </m:ctrlPr>
                        </m:fPr>
                        <m:num>
                          <m:r>
                            <a:rPr lang="el-GR" sz="2400" b="0" i="1" smtClean="0">
                              <a:latin typeface="Cambria Math"/>
                            </a:rPr>
                            <m:t>1</m:t>
                          </m:r>
                        </m:num>
                        <m:den>
                          <m:r>
                            <a:rPr lang="en-US" sz="2400" b="0" i="1" smtClean="0">
                              <a:latin typeface="Cambria Math"/>
                            </a:rPr>
                            <m:t>𝑦</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r>
                            <a:rPr lang="en-US" sz="2400" b="0" i="1" smtClean="0">
                              <a:latin typeface="Cambria Math"/>
                            </a:rPr>
                            <m:t>𝑐𝑤</m:t>
                          </m:r>
                          <m:r>
                            <a:rPr lang="en-US" sz="2400" b="0" i="1" smtClean="0">
                              <a:latin typeface="Cambria Math"/>
                            </a:rPr>
                            <m:t>(</m:t>
                          </m:r>
                          <m:f>
                            <m:fPr>
                              <m:ctrlPr>
                                <a:rPr lang="en-US" sz="2400" b="0" i="1" smtClean="0">
                                  <a:latin typeface="Cambria Math"/>
                                </a:rPr>
                              </m:ctrlPr>
                            </m:fPr>
                            <m:num>
                              <m:r>
                                <a:rPr lang="en-US" sz="2400" b="0" i="1" smtClean="0">
                                  <a:latin typeface="Cambria Math"/>
                                </a:rPr>
                                <m:t>$</m:t>
                              </m:r>
                            </m:num>
                            <m:den>
                              <m:r>
                                <a:rPr lang="en-US" sz="2400" b="0" i="1" smtClean="0">
                                  <a:latin typeface="Cambria Math"/>
                                </a:rPr>
                                <m:t>h𝑟</m:t>
                              </m:r>
                            </m:den>
                          </m:f>
                          <m:r>
                            <a:rPr lang="en-US" sz="2400" b="0" i="1" smtClean="0">
                              <a:latin typeface="Cambria Math"/>
                            </a:rPr>
                            <m:t>)</m:t>
                          </m:r>
                        </m:den>
                      </m:f>
                      <m:r>
                        <a:rPr lang="en-US" sz="2400" b="0" i="1" smtClean="0">
                          <a:latin typeface="Cambria Math"/>
                        </a:rPr>
                        <m:t>−−−→</m:t>
                      </m:r>
                    </m:oMath>
                  </m:oMathPara>
                </a14:m>
                <a:endParaRPr lang="en-US" sz="24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l-GR" sz="2000" b="1" i="0" smtClean="0">
                          <a:solidFill>
                            <a:srgbClr val="FF0000"/>
                          </a:solidFill>
                          <a:latin typeface="Cambria Math"/>
                        </a:rPr>
                        <m:t>𝚫</m:t>
                      </m:r>
                      <m:r>
                        <a:rPr lang="en-US" sz="2000" b="1" i="0" smtClean="0">
                          <a:solidFill>
                            <a:srgbClr val="FF0000"/>
                          </a:solidFill>
                          <a:latin typeface="Cambria Math"/>
                        </a:rPr>
                        <m:t>𝐍</m:t>
                      </m:r>
                      <m:r>
                        <a:rPr lang="en-US" sz="2000" b="1" i="0" smtClean="0">
                          <a:solidFill>
                            <a:srgbClr val="FF0000"/>
                          </a:solidFill>
                          <a:latin typeface="Cambria Math"/>
                        </a:rPr>
                        <m:t>=</m:t>
                      </m:r>
                      <m:r>
                        <a:rPr lang="el-GR" sz="2000" b="1" i="0" smtClean="0">
                          <a:solidFill>
                            <a:srgbClr val="FF0000"/>
                          </a:solidFill>
                          <a:latin typeface="Cambria Math"/>
                        </a:rPr>
                        <m:t>𝚫</m:t>
                      </m:r>
                      <m:r>
                        <a:rPr lang="en-US" sz="2000" b="1" i="0" smtClean="0">
                          <a:solidFill>
                            <a:srgbClr val="FF0000"/>
                          </a:solidFill>
                          <a:latin typeface="Cambria Math"/>
                        </a:rPr>
                        <m:t>𝐁</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𝒚</m:t>
                          </m:r>
                          <m:r>
                            <a:rPr lang="en-US" sz="2000" b="1" i="1" smtClean="0">
                              <a:solidFill>
                                <a:srgbClr val="FF0000"/>
                              </a:solidFill>
                              <a:latin typeface="Cambria Math"/>
                            </a:rPr>
                            <m:t>−</m:t>
                          </m:r>
                          <m:r>
                            <a:rPr lang="en-US" sz="2000" b="1" i="1" smtClean="0">
                              <a:solidFill>
                                <a:srgbClr val="FF0000"/>
                              </a:solidFill>
                              <a:latin typeface="Cambria Math"/>
                            </a:rPr>
                            <m:t>𝒄𝒘</m:t>
                          </m:r>
                        </m:den>
                      </m:f>
                    </m:oMath>
                  </m:oMathPara>
                </a14:m>
                <a:endParaRPr lang="en-US" sz="2000" b="1" dirty="0" smtClean="0"/>
              </a:p>
              <a:p>
                <a:pPr algn="ct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rPr>
                          </m:ctrlPr>
                        </m:fPr>
                        <m:num>
                          <m:r>
                            <a:rPr lang="el-GR" sz="2000" b="1" i="1">
                              <a:solidFill>
                                <a:srgbClr val="FF0000"/>
                              </a:solidFill>
                              <a:latin typeface="Cambria Math"/>
                            </a:rPr>
                            <m:t>𝚫</m:t>
                          </m:r>
                          <m:r>
                            <a:rPr lang="el-GR" sz="2000" b="1" i="0" smtClean="0">
                              <a:solidFill>
                                <a:srgbClr val="FF0000"/>
                              </a:solidFill>
                              <a:latin typeface="Cambria Math"/>
                            </a:rPr>
                            <m:t>𝚼</m:t>
                          </m:r>
                          <m:r>
                            <a:rPr lang="el-GR" sz="2000" b="1" i="0" smtClean="0">
                              <a:solidFill>
                                <a:srgbClr val="FF0000"/>
                              </a:solidFill>
                              <a:latin typeface="Cambria Math"/>
                            </a:rPr>
                            <m:t>($)</m:t>
                          </m:r>
                        </m:num>
                        <m:den>
                          <m:r>
                            <a:rPr lang="el-GR" sz="2000" b="1" i="1">
                              <a:solidFill>
                                <a:srgbClr val="FF0000"/>
                              </a:solidFill>
                              <a:latin typeface="Cambria Math"/>
                            </a:rPr>
                            <m:t>𝚫𝚩</m:t>
                          </m:r>
                          <m:r>
                            <a:rPr lang="en-US" sz="2000" b="1">
                              <a:solidFill>
                                <a:srgbClr val="FF0000"/>
                              </a:solidFill>
                              <a:latin typeface="Cambria Math"/>
                            </a:rPr>
                            <m:t>($)</m:t>
                          </m:r>
                        </m:den>
                      </m:f>
                      <m:r>
                        <a:rPr lang="el-GR" sz="2000" b="1" i="1">
                          <a:solidFill>
                            <a:srgbClr val="FF0000"/>
                          </a:solidFill>
                          <a:latin typeface="Cambria Math"/>
                        </a:rPr>
                        <m:t>=</m:t>
                      </m:r>
                      <m:r>
                        <a:rPr lang="en-US" sz="2000" b="1" i="1" smtClean="0">
                          <a:solidFill>
                            <a:srgbClr val="FF0000"/>
                          </a:solidFill>
                          <a:latin typeface="Cambria Math"/>
                        </a:rPr>
                        <m:t>𝒚</m:t>
                      </m:r>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m:t>
                          </m:r>
                        </m:num>
                        <m:den>
                          <m:r>
                            <a:rPr lang="en-US" sz="2000" b="1" i="1" smtClean="0">
                              <a:solidFill>
                                <a:srgbClr val="FF0000"/>
                              </a:solidFill>
                              <a:latin typeface="Cambria Math"/>
                            </a:rPr>
                            <m:t>𝒉𝒓</m:t>
                          </m:r>
                        </m:den>
                      </m:f>
                      <m:r>
                        <a:rPr lang="en-US" sz="2000" b="1" i="1" smtClean="0">
                          <a:solidFill>
                            <a:srgbClr val="FF0000"/>
                          </a:solidFill>
                          <a:latin typeface="Cambria Math"/>
                        </a:rPr>
                        <m:t>)</m:t>
                      </m:r>
                      <m:f>
                        <m:fPr>
                          <m:ctrlPr>
                            <a:rPr lang="el-GR" sz="2000" b="1" i="1">
                              <a:solidFill>
                                <a:srgbClr val="FF0000"/>
                              </a:solidFill>
                              <a:latin typeface="Cambria Math"/>
                            </a:rPr>
                          </m:ctrlPr>
                        </m:fPr>
                        <m:num>
                          <m:r>
                            <a:rPr lang="el-GR" sz="2000" b="1" i="1">
                              <a:solidFill>
                                <a:srgbClr val="FF0000"/>
                              </a:solidFill>
                              <a:latin typeface="Cambria Math"/>
                            </a:rPr>
                            <m:t>𝟏</m:t>
                          </m:r>
                        </m:num>
                        <m:den>
                          <m:r>
                            <a:rPr lang="en-US" sz="2000" b="1" i="1">
                              <a:solidFill>
                                <a:srgbClr val="FF0000"/>
                              </a:solidFill>
                              <a:latin typeface="Cambria Math"/>
                            </a:rPr>
                            <m:t>𝒚</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r>
                            <a:rPr lang="en-US" sz="2000" b="1" i="1">
                              <a:solidFill>
                                <a:srgbClr val="FF0000"/>
                              </a:solidFill>
                              <a:latin typeface="Cambria Math"/>
                            </a:rPr>
                            <m:t>𝒄𝒘</m:t>
                          </m:r>
                          <m:r>
                            <a:rPr lang="en-US" sz="2000" b="1" i="1">
                              <a:solidFill>
                                <a:srgbClr val="FF0000"/>
                              </a:solidFill>
                              <a:latin typeface="Cambria Math"/>
                            </a:rPr>
                            <m:t>(</m:t>
                          </m:r>
                          <m:f>
                            <m:fPr>
                              <m:ctrlPr>
                                <a:rPr lang="en-US" sz="2000" b="1" i="1">
                                  <a:solidFill>
                                    <a:srgbClr val="FF0000"/>
                                  </a:solidFill>
                                  <a:latin typeface="Cambria Math"/>
                                </a:rPr>
                              </m:ctrlPr>
                            </m:fPr>
                            <m:num>
                              <m:r>
                                <a:rPr lang="en-US" sz="2000" b="1" i="1">
                                  <a:solidFill>
                                    <a:srgbClr val="FF0000"/>
                                  </a:solidFill>
                                  <a:latin typeface="Cambria Math"/>
                                </a:rPr>
                                <m:t>$</m:t>
                              </m:r>
                            </m:num>
                            <m:den>
                              <m:r>
                                <a:rPr lang="en-US" sz="2000" b="1" i="1">
                                  <a:solidFill>
                                    <a:srgbClr val="FF0000"/>
                                  </a:solidFill>
                                  <a:latin typeface="Cambria Math"/>
                                </a:rPr>
                                <m:t>𝒉𝒓</m:t>
                              </m:r>
                            </m:den>
                          </m:f>
                          <m:r>
                            <a:rPr lang="en-US" sz="2000" b="1" i="1">
                              <a:solidFill>
                                <a:srgbClr val="FF0000"/>
                              </a:solidFill>
                              <a:latin typeface="Cambria Math"/>
                            </a:rPr>
                            <m:t>)</m:t>
                          </m:r>
                        </m:den>
                      </m:f>
                    </m:oMath>
                  </m:oMathPara>
                </a14:m>
                <a:endParaRPr lang="el-GR" sz="2000" b="1" dirty="0"/>
              </a:p>
            </p:txBody>
          </p:sp>
        </mc:Choice>
        <mc:Fallback xmlns="">
          <p:sp>
            <p:nvSpPr>
              <p:cNvPr id="4" name="Ορθογώνιο 3"/>
              <p:cNvSpPr>
                <a:spLocks noRot="1" noChangeAspect="1" noMove="1" noResize="1" noEditPoints="1" noAdjustHandles="1" noChangeArrowheads="1" noChangeShapeType="1" noTextEdit="1"/>
              </p:cNvSpPr>
              <p:nvPr/>
            </p:nvSpPr>
            <p:spPr>
              <a:xfrm>
                <a:off x="3203848" y="548680"/>
                <a:ext cx="5832648" cy="4392488"/>
              </a:xfrm>
              <a:prstGeom prst="rect">
                <a:avLst/>
              </a:prstGeom>
              <a:blipFill rotWithShape="1">
                <a:blip r:embed="rId3"/>
                <a:stretch>
                  <a:fillRect/>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69157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rmAutofit fontScale="90000"/>
          </a:bodyPr>
          <a:lstStyle/>
          <a:p>
            <a:endParaRPr lang="el-GR" dirty="0"/>
          </a:p>
        </p:txBody>
      </p:sp>
      <p:sp>
        <p:nvSpPr>
          <p:cNvPr id="3" name="Θέση περιεχομένου 2"/>
          <p:cNvSpPr>
            <a:spLocks noGrp="1"/>
          </p:cNvSpPr>
          <p:nvPr>
            <p:ph idx="1"/>
          </p:nvPr>
        </p:nvSpPr>
        <p:spPr>
          <a:xfrm>
            <a:off x="107504" y="764704"/>
            <a:ext cx="8856984" cy="583264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           0</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l-GR" dirty="0"/>
          </a:p>
        </p:txBody>
      </p:sp>
      <p:cxnSp>
        <p:nvCxnSpPr>
          <p:cNvPr id="4" name="Ευθεία γραμμή σύνδεσης 3"/>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p:cNvCxnSpPr/>
          <p:nvPr/>
        </p:nvCxnSpPr>
        <p:spPr>
          <a:xfrm flipH="1">
            <a:off x="1333178" y="5441032"/>
            <a:ext cx="6256312"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1343100" y="1484784"/>
            <a:ext cx="5891658" cy="40324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333178" y="2996952"/>
            <a:ext cx="5509914" cy="16243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43100" y="2852936"/>
            <a:ext cx="5514106" cy="148035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7236296" y="5589240"/>
            <a:ext cx="792088"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18" name="Ορθογώνιο 17"/>
          <p:cNvSpPr/>
          <p:nvPr/>
        </p:nvSpPr>
        <p:spPr>
          <a:xfrm>
            <a:off x="827584" y="1340768"/>
            <a:ext cx="43204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cxnSp>
        <p:nvCxnSpPr>
          <p:cNvPr id="20" name="Ευθεία γραμμή σύνδεσης 19"/>
          <p:cNvCxnSpPr/>
          <p:nvPr/>
        </p:nvCxnSpPr>
        <p:spPr>
          <a:xfrm>
            <a:off x="3635896" y="3933056"/>
            <a:ext cx="0" cy="1546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333178" y="3969060"/>
            <a:ext cx="4318942"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a:off x="4211960" y="3557110"/>
            <a:ext cx="0" cy="196012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1333178" y="3557110"/>
            <a:ext cx="2950790" cy="3600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Ορθογώνιο 34"/>
          <p:cNvSpPr/>
          <p:nvPr/>
        </p:nvSpPr>
        <p:spPr>
          <a:xfrm>
            <a:off x="395536" y="4621324"/>
            <a:ext cx="864096" cy="1959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I=2</a:t>
            </a:r>
            <a:r>
              <a:rPr lang="el-GR" sz="1600" dirty="0" smtClean="0">
                <a:latin typeface="Cambria" pitchFamily="18" charset="0"/>
              </a:rPr>
              <a:t>εκ.</a:t>
            </a:r>
            <a:endParaRPr lang="el-GR" sz="1600" dirty="0">
              <a:latin typeface="Cambria" pitchFamily="18" charset="0"/>
            </a:endParaRPr>
          </a:p>
        </p:txBody>
      </p:sp>
      <p:sp>
        <p:nvSpPr>
          <p:cNvPr id="36" name="Ορθογώνιο 35"/>
          <p:cNvSpPr/>
          <p:nvPr/>
        </p:nvSpPr>
        <p:spPr>
          <a:xfrm>
            <a:off x="179512" y="4221088"/>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smtClean="0">
                <a:latin typeface="Cambria" pitchFamily="18" charset="0"/>
              </a:rPr>
              <a:t>Ι+Β=3εκ</a:t>
            </a:r>
            <a:endParaRPr lang="el-GR" sz="1400" dirty="0">
              <a:latin typeface="Cambria" pitchFamily="18" charset="0"/>
            </a:endParaRPr>
          </a:p>
        </p:txBody>
      </p:sp>
      <p:sp>
        <p:nvSpPr>
          <p:cNvPr id="37" name="Ορθογώνιο 36"/>
          <p:cNvSpPr/>
          <p:nvPr/>
        </p:nvSpPr>
        <p:spPr>
          <a:xfrm>
            <a:off x="7308304" y="1268760"/>
            <a:ext cx="115212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38" name="Ορθογώνιο 37"/>
          <p:cNvSpPr/>
          <p:nvPr/>
        </p:nvSpPr>
        <p:spPr>
          <a:xfrm>
            <a:off x="0" y="3809138"/>
            <a:ext cx="1259632" cy="3399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4.651.163</a:t>
            </a:r>
            <a:endParaRPr lang="el-GR" sz="1600" dirty="0"/>
          </a:p>
        </p:txBody>
      </p:sp>
      <p:sp>
        <p:nvSpPr>
          <p:cNvPr id="39" name="Ορθογώνιο 38"/>
          <p:cNvSpPr/>
          <p:nvPr/>
        </p:nvSpPr>
        <p:spPr>
          <a:xfrm>
            <a:off x="2906489" y="5661248"/>
            <a:ext cx="1172319"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186046,5</a:t>
            </a:r>
          </a:p>
          <a:p>
            <a:pPr algn="ctr"/>
            <a:r>
              <a:rPr lang="en-US" dirty="0" smtClean="0">
                <a:latin typeface="Cambria" pitchFamily="18" charset="0"/>
              </a:rPr>
              <a:t>N*</a:t>
            </a:r>
            <a:endParaRPr lang="el-GR" dirty="0">
              <a:latin typeface="Cambria" pitchFamily="18" charset="0"/>
            </a:endParaRPr>
          </a:p>
        </p:txBody>
      </p:sp>
      <p:sp>
        <p:nvSpPr>
          <p:cNvPr id="40" name="Ορθογώνιο 39"/>
          <p:cNvSpPr/>
          <p:nvPr/>
        </p:nvSpPr>
        <p:spPr>
          <a:xfrm>
            <a:off x="3923928" y="5661248"/>
            <a:ext cx="1224135"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279069,8</a:t>
            </a:r>
          </a:p>
          <a:p>
            <a:pPr algn="ctr"/>
            <a:r>
              <a:rPr lang="en-US" dirty="0" smtClean="0">
                <a:latin typeface="Cambria" pitchFamily="18" charset="0"/>
              </a:rPr>
              <a:t>N**</a:t>
            </a:r>
            <a:endParaRPr lang="el-GR" dirty="0">
              <a:latin typeface="Cambria" pitchFamily="18" charset="0"/>
            </a:endParaRPr>
          </a:p>
        </p:txBody>
      </p:sp>
      <p:sp>
        <p:nvSpPr>
          <p:cNvPr id="42" name="Ορθογώνιο 41"/>
          <p:cNvSpPr/>
          <p:nvPr/>
        </p:nvSpPr>
        <p:spPr>
          <a:xfrm>
            <a:off x="0" y="3392996"/>
            <a:ext cx="12596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6.976.744</a:t>
            </a:r>
            <a:endParaRPr lang="el-GR" sz="1600" dirty="0">
              <a:latin typeface="Cambria" pitchFamily="18" charset="0"/>
            </a:endParaRPr>
          </a:p>
        </p:txBody>
      </p:sp>
      <p:sp>
        <p:nvSpPr>
          <p:cNvPr id="43" name="Ορθογώνιο 42"/>
          <p:cNvSpPr/>
          <p:nvPr/>
        </p:nvSpPr>
        <p:spPr>
          <a:xfrm>
            <a:off x="6885942" y="2852935"/>
            <a:ext cx="746398" cy="2606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Ορθογώνιο 43"/>
          <p:cNvSpPr/>
          <p:nvPr/>
        </p:nvSpPr>
        <p:spPr>
          <a:xfrm>
            <a:off x="6948264" y="2564904"/>
            <a:ext cx="68407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mc:AlternateContent xmlns:mc="http://schemas.openxmlformats.org/markup-compatibility/2006" xmlns:a14="http://schemas.microsoft.com/office/drawing/2010/main">
        <mc:Choice Requires="a14">
          <p:sp>
            <p:nvSpPr>
              <p:cNvPr id="51" name="Ορθογώνιο 50"/>
              <p:cNvSpPr/>
              <p:nvPr/>
            </p:nvSpPr>
            <p:spPr>
              <a:xfrm>
                <a:off x="1475656" y="620688"/>
                <a:ext cx="4608512"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𝑁</m:t>
                      </m:r>
                      <m:r>
                        <a:rPr lang="en-US" b="0" i="1" smtClean="0">
                          <a:latin typeface="Cambria Math"/>
                        </a:rPr>
                        <m:t>∗∗=</m:t>
                      </m:r>
                      <m:f>
                        <m:fPr>
                          <m:ctrlPr>
                            <a:rPr lang="en-US" b="0" i="1" smtClean="0">
                              <a:latin typeface="Cambria Math"/>
                            </a:rPr>
                          </m:ctrlPr>
                        </m:fPr>
                        <m:num>
                          <m:r>
                            <a:rPr lang="en-US" b="0" i="1" smtClean="0">
                              <a:latin typeface="Cambria Math"/>
                            </a:rPr>
                            <m:t>𝐼</m:t>
                          </m:r>
                          <m:r>
                            <a:rPr lang="en-US" b="0" i="1" smtClean="0">
                              <a:latin typeface="Cambria Math"/>
                            </a:rPr>
                            <m:t>+</m:t>
                          </m:r>
                          <m:r>
                            <a:rPr lang="en-US" b="0" i="1" smtClean="0">
                              <a:latin typeface="Cambria Math"/>
                            </a:rPr>
                            <m:t>𝐵</m:t>
                          </m:r>
                        </m:num>
                        <m:den>
                          <m:r>
                            <a:rPr lang="en-US" b="0" i="1" smtClean="0">
                              <a:latin typeface="Cambria Math"/>
                            </a:rPr>
                            <m:t>𝑦</m:t>
                          </m:r>
                          <m:r>
                            <a:rPr lang="en-US" b="0" i="1" smtClean="0">
                              <a:latin typeface="Cambria Math"/>
                            </a:rPr>
                            <m:t>−</m:t>
                          </m:r>
                          <m:r>
                            <a:rPr lang="en-US" b="0" i="1" smtClean="0">
                              <a:latin typeface="Cambria Math"/>
                            </a:rPr>
                            <m:t>𝑐𝑤</m:t>
                          </m:r>
                        </m:den>
                      </m:f>
                      <m:r>
                        <a:rPr lang="en-US" b="0" i="1" smtClean="0">
                          <a:latin typeface="Cambria Math"/>
                        </a:rPr>
                        <m:t>=</m:t>
                      </m:r>
                      <m:f>
                        <m:fPr>
                          <m:ctrlPr>
                            <a:rPr lang="en-US" b="0" i="1" smtClean="0">
                              <a:latin typeface="Cambria Math"/>
                            </a:rPr>
                          </m:ctrlPr>
                        </m:fPr>
                        <m:num>
                          <m:r>
                            <a:rPr lang="en-US" b="0" i="1" smtClean="0">
                              <a:latin typeface="Cambria Math"/>
                            </a:rPr>
                            <m:t>$3</m:t>
                          </m:r>
                          <m:r>
                            <a:rPr lang="el-GR" b="0" i="1" smtClean="0">
                              <a:latin typeface="Cambria Math"/>
                            </a:rPr>
                            <m:t>𝜀𝜅</m:t>
                          </m:r>
                        </m:num>
                        <m:den>
                          <m:f>
                            <m:fPr>
                              <m:ctrlPr>
                                <a:rPr lang="en-US" b="0" i="1" smtClean="0">
                                  <a:latin typeface="Cambria Math"/>
                                </a:rPr>
                              </m:ctrlPr>
                            </m:fPr>
                            <m:num>
                              <m:r>
                                <a:rPr lang="el-GR" b="0" i="1" smtClean="0">
                                  <a:latin typeface="Cambria Math"/>
                                </a:rPr>
                                <m:t>10,75</m:t>
                              </m:r>
                              <m:r>
                                <a:rPr lang="en-US" b="0" i="1" smtClean="0">
                                  <a:latin typeface="Cambria Math"/>
                                </a:rPr>
                                <m:t>$</m:t>
                              </m:r>
                            </m:num>
                            <m:den>
                              <m:r>
                                <a:rPr lang="en-US" b="0" i="1" smtClean="0">
                                  <a:latin typeface="Cambria Math"/>
                                </a:rPr>
                                <m:t>h𝑟</m:t>
                              </m:r>
                            </m:den>
                          </m:f>
                        </m:den>
                      </m:f>
                      <m:r>
                        <a:rPr lang="en-US" b="0" i="1" smtClean="0">
                          <a:latin typeface="Cambria Math"/>
                        </a:rPr>
                        <m:t>=</m:t>
                      </m:r>
                      <m:r>
                        <a:rPr lang="el-GR" b="0" i="1" smtClean="0">
                          <a:latin typeface="Cambria Math"/>
                        </a:rPr>
                        <m:t>279.069,8</m:t>
                      </m:r>
                      <m:r>
                        <a:rPr lang="en-US" b="0" i="1" smtClean="0">
                          <a:latin typeface="Cambria Math"/>
                        </a:rPr>
                        <m:t>h𝑟𝑠</m:t>
                      </m:r>
                    </m:oMath>
                  </m:oMathPara>
                </a14:m>
                <a:endParaRPr lang="el-GR" b="0" dirty="0" smtClean="0"/>
              </a:p>
              <a:p>
                <a:pPr algn="ctr"/>
                <a:r>
                  <a:rPr lang="el-GR" dirty="0" smtClean="0">
                    <a:latin typeface="Cambria" pitchFamily="18" charset="0"/>
                  </a:rPr>
                  <a:t>Υ**= </a:t>
                </a:r>
                <a:r>
                  <a:rPr lang="en-US" dirty="0" err="1" smtClean="0">
                    <a:latin typeface="Cambria" pitchFamily="18" charset="0"/>
                  </a:rPr>
                  <a:t>yN</a:t>
                </a:r>
                <a:r>
                  <a:rPr lang="en-US" dirty="0" smtClean="0">
                    <a:latin typeface="Cambria" pitchFamily="18" charset="0"/>
                  </a:rPr>
                  <a:t>**= 25$/</a:t>
                </a:r>
                <a:r>
                  <a:rPr lang="en-US" dirty="0" err="1" smtClean="0">
                    <a:latin typeface="Cambria" pitchFamily="18" charset="0"/>
                  </a:rPr>
                  <a:t>hr</a:t>
                </a:r>
                <a:r>
                  <a:rPr lang="en-US" dirty="0" smtClean="0">
                    <a:latin typeface="Cambria" pitchFamily="18" charset="0"/>
                  </a:rPr>
                  <a:t>*279069,08hrs = $6.976.744</a:t>
                </a:r>
                <a:endParaRPr lang="el-GR" dirty="0">
                  <a:latin typeface="Cambria" pitchFamily="18" charset="0"/>
                </a:endParaRPr>
              </a:p>
            </p:txBody>
          </p:sp>
        </mc:Choice>
        <mc:Fallback xmlns="">
          <p:sp>
            <p:nvSpPr>
              <p:cNvPr id="51" name="Ορθογώνιο 50"/>
              <p:cNvSpPr>
                <a:spLocks noRot="1" noChangeAspect="1" noMove="1" noResize="1" noEditPoints="1" noAdjustHandles="1" noChangeArrowheads="1" noChangeShapeType="1" noTextEdit="1"/>
              </p:cNvSpPr>
              <p:nvPr/>
            </p:nvSpPr>
            <p:spPr>
              <a:xfrm>
                <a:off x="1475656" y="620688"/>
                <a:ext cx="4608512" cy="1584176"/>
              </a:xfrm>
              <a:prstGeom prst="rect">
                <a:avLst/>
              </a:prstGeom>
              <a:blipFill rotWithShape="1">
                <a:blip r:embed="rId2"/>
                <a:stretch>
                  <a:fillRect b="-385"/>
                </a:stretch>
              </a:blipFill>
              <a:ln>
                <a:noFill/>
              </a:ln>
            </p:spPr>
            <p:txBody>
              <a:bodyPr/>
              <a:lstStyle/>
              <a:p>
                <a:r>
                  <a:rPr lang="el-GR">
                    <a:noFill/>
                  </a:rPr>
                  <a:t> </a:t>
                </a:r>
              </a:p>
            </p:txBody>
          </p:sp>
        </mc:Fallback>
      </mc:AlternateContent>
    </p:spTree>
    <p:extLst>
      <p:ext uri="{BB962C8B-B14F-4D97-AF65-F5344CB8AC3E}">
        <p14:creationId xmlns:p14="http://schemas.microsoft.com/office/powerpoint/2010/main" val="13983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252520" cy="432048"/>
          </a:xfrm>
        </p:spPr>
        <p:txBody>
          <a:bodyPr>
            <a:noAutofit/>
          </a:bodyPr>
          <a:lstStyle/>
          <a:p>
            <a:r>
              <a:rPr lang="el-GR" sz="2000" b="1" dirty="0" smtClean="0">
                <a:solidFill>
                  <a:srgbClr val="FF0000"/>
                </a:solidFill>
                <a:latin typeface="Cambria" pitchFamily="18" charset="0"/>
              </a:rPr>
              <a:t>Δημοσιονομική Πολιτική και πολλαπλασιαστές απασχόλησης και προϊόντος</a:t>
            </a:r>
            <a:endParaRPr lang="el-GR" sz="2000" b="1" dirty="0">
              <a:solidFill>
                <a:srgbClr val="FF0000"/>
              </a:solidFill>
              <a:latin typeface="Cambria" pitchFamily="18" charset="0"/>
            </a:endParaRPr>
          </a:p>
        </p:txBody>
      </p:sp>
      <p:sp>
        <p:nvSpPr>
          <p:cNvPr id="3" name="Θέση περιεχομένου 2"/>
          <p:cNvSpPr>
            <a:spLocks noGrp="1"/>
          </p:cNvSpPr>
          <p:nvPr>
            <p:ph idx="1"/>
          </p:nvPr>
        </p:nvSpPr>
        <p:spPr>
          <a:xfrm>
            <a:off x="323528" y="692696"/>
            <a:ext cx="8496944" cy="5832648"/>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0</a:t>
            </a:r>
            <a:endParaRPr lang="el-GR" dirty="0"/>
          </a:p>
        </p:txBody>
      </p:sp>
      <p:cxnSp>
        <p:nvCxnSpPr>
          <p:cNvPr id="7" name="Ευθεία γραμμή σύνδεσης 6"/>
          <p:cNvCxnSpPr/>
          <p:nvPr/>
        </p:nvCxnSpPr>
        <p:spPr>
          <a:xfrm>
            <a:off x="1331640" y="1268760"/>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H="1" flipV="1">
            <a:off x="1331640" y="5509964"/>
            <a:ext cx="6264696" cy="72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1308795" y="1773188"/>
            <a:ext cx="5567461" cy="37356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H="1">
            <a:off x="1331641" y="2920541"/>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331641" y="2204864"/>
            <a:ext cx="5544615" cy="18678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3419872" y="4072669"/>
            <a:ext cx="0" cy="143612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a:off x="5540474" y="2708920"/>
            <a:ext cx="0" cy="279987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Ορθογώνιο 22"/>
          <p:cNvSpPr/>
          <p:nvPr/>
        </p:nvSpPr>
        <p:spPr>
          <a:xfrm>
            <a:off x="683568" y="4725144"/>
            <a:ext cx="576064"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24" name="Ορθογώνιο 23"/>
          <p:cNvSpPr/>
          <p:nvPr/>
        </p:nvSpPr>
        <p:spPr>
          <a:xfrm>
            <a:off x="755576" y="3854444"/>
            <a:ext cx="553219" cy="2544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I+B</a:t>
            </a:r>
            <a:endParaRPr lang="el-GR" dirty="0">
              <a:latin typeface="Cambria" pitchFamily="18" charset="0"/>
            </a:endParaRPr>
          </a:p>
        </p:txBody>
      </p:sp>
      <p:sp>
        <p:nvSpPr>
          <p:cNvPr id="25" name="Ορθογώνιο 24"/>
          <p:cNvSpPr/>
          <p:nvPr/>
        </p:nvSpPr>
        <p:spPr>
          <a:xfrm>
            <a:off x="683568" y="1268760"/>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6" name="Ορθογώνιο 25"/>
          <p:cNvSpPr/>
          <p:nvPr/>
        </p:nvSpPr>
        <p:spPr>
          <a:xfrm>
            <a:off x="3131840" y="5733256"/>
            <a:ext cx="50405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7" name="Ορθογώνιο 26"/>
          <p:cNvSpPr/>
          <p:nvPr/>
        </p:nvSpPr>
        <p:spPr>
          <a:xfrm>
            <a:off x="5292080" y="5733256"/>
            <a:ext cx="64807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28" name="Ευθεία γραμμή σύνδεσης 27"/>
          <p:cNvCxnSpPr/>
          <p:nvPr/>
        </p:nvCxnSpPr>
        <p:spPr>
          <a:xfrm flipV="1">
            <a:off x="1338115" y="4063350"/>
            <a:ext cx="4208833" cy="9101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1308795" y="2672916"/>
            <a:ext cx="4199308" cy="7200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Ορθογώνιο 39"/>
          <p:cNvSpPr/>
          <p:nvPr/>
        </p:nvSpPr>
        <p:spPr>
          <a:xfrm>
            <a:off x="755576" y="4108859"/>
            <a:ext cx="504056" cy="2562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1" name="Ορθογώνιο 40"/>
          <p:cNvSpPr/>
          <p:nvPr/>
        </p:nvSpPr>
        <p:spPr>
          <a:xfrm>
            <a:off x="611560" y="2672916"/>
            <a:ext cx="648072" cy="2476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Δεξιό άγκιστρο 41"/>
          <p:cNvSpPr/>
          <p:nvPr/>
        </p:nvSpPr>
        <p:spPr>
          <a:xfrm>
            <a:off x="5616116" y="2744924"/>
            <a:ext cx="324036" cy="132774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3" name="Αριστερό άγκιστρο 42"/>
          <p:cNvSpPr/>
          <p:nvPr/>
        </p:nvSpPr>
        <p:spPr>
          <a:xfrm>
            <a:off x="5292080" y="2708920"/>
            <a:ext cx="248394" cy="68407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4" name="Ορθογώνιο 43"/>
          <p:cNvSpPr/>
          <p:nvPr/>
        </p:nvSpPr>
        <p:spPr>
          <a:xfrm>
            <a:off x="6084168" y="3392996"/>
            <a:ext cx="504056" cy="46144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ΔΥ</a:t>
            </a:r>
            <a:endParaRPr lang="el-GR" dirty="0">
              <a:latin typeface="Cambria" pitchFamily="18" charset="0"/>
            </a:endParaRPr>
          </a:p>
        </p:txBody>
      </p:sp>
      <p:sp>
        <p:nvSpPr>
          <p:cNvPr id="45" name="Ορθογώνιο 44"/>
          <p:cNvSpPr/>
          <p:nvPr/>
        </p:nvSpPr>
        <p:spPr>
          <a:xfrm>
            <a:off x="4860031" y="3138766"/>
            <a:ext cx="556245" cy="2700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ΔΒ</a:t>
            </a:r>
            <a:endParaRPr lang="el-GR" sz="1600" dirty="0">
              <a:latin typeface="Cambria" pitchFamily="18" charset="0"/>
            </a:endParaRPr>
          </a:p>
        </p:txBody>
      </p:sp>
      <p:sp>
        <p:nvSpPr>
          <p:cNvPr id="46" name="Ορθογώνιο 45"/>
          <p:cNvSpPr/>
          <p:nvPr/>
        </p:nvSpPr>
        <p:spPr>
          <a:xfrm>
            <a:off x="6948264" y="2796728"/>
            <a:ext cx="1080120" cy="477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47" name="Ορθογώνιο 46"/>
          <p:cNvSpPr/>
          <p:nvPr/>
        </p:nvSpPr>
        <p:spPr>
          <a:xfrm>
            <a:off x="6336196" y="5733256"/>
            <a:ext cx="75608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LS</a:t>
            </a:r>
            <a:endParaRPr lang="el-GR" sz="1600" dirty="0">
              <a:latin typeface="Cambria" pitchFamily="18" charset="0"/>
            </a:endParaRPr>
          </a:p>
        </p:txBody>
      </p:sp>
      <p:sp>
        <p:nvSpPr>
          <p:cNvPr id="49" name="Ορθογώνιο 48"/>
          <p:cNvSpPr/>
          <p:nvPr/>
        </p:nvSpPr>
        <p:spPr>
          <a:xfrm>
            <a:off x="7236296" y="5661248"/>
            <a:ext cx="720080" cy="4588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5" name="Ευθεία γραμμή σύνδεσης 4"/>
          <p:cNvCxnSpPr/>
          <p:nvPr/>
        </p:nvCxnSpPr>
        <p:spPr>
          <a:xfrm>
            <a:off x="6665726" y="530120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6948264" y="2060848"/>
            <a:ext cx="12241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AD=C+I+B</a:t>
            </a:r>
            <a:endParaRPr lang="el-GR" dirty="0">
              <a:latin typeface="Cambria" pitchFamily="18" charset="0"/>
            </a:endParaRPr>
          </a:p>
        </p:txBody>
      </p:sp>
      <p:sp>
        <p:nvSpPr>
          <p:cNvPr id="6" name="Ορθογώνιο 5"/>
          <p:cNvSpPr/>
          <p:nvPr/>
        </p:nvSpPr>
        <p:spPr>
          <a:xfrm>
            <a:off x="6948264" y="1556792"/>
            <a:ext cx="1224136"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AS=Y=y N</a:t>
            </a:r>
            <a:endParaRPr lang="el-GR" dirty="0">
              <a:latin typeface="Cambria" pitchFamily="18" charset="0"/>
            </a:endParaRPr>
          </a:p>
        </p:txBody>
      </p:sp>
    </p:spTree>
    <p:extLst>
      <p:ext uri="{BB962C8B-B14F-4D97-AF65-F5344CB8AC3E}">
        <p14:creationId xmlns:p14="http://schemas.microsoft.com/office/powerpoint/2010/main" val="81711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576064"/>
          </a:xfrm>
        </p:spPr>
        <p:txBody>
          <a:bodyPr>
            <a:noAutofit/>
          </a:bodyPr>
          <a:lstStyle/>
          <a:p>
            <a:r>
              <a:rPr lang="el-GR" sz="3200" b="1" dirty="0" smtClean="0">
                <a:solidFill>
                  <a:srgbClr val="FF0000"/>
                </a:solidFill>
                <a:latin typeface="Cambria" pitchFamily="18" charset="0"/>
              </a:rPr>
              <a:t>Η διαδικασία του πολλαπλασιαστή</a:t>
            </a:r>
            <a:endParaRPr lang="el-GR" sz="32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980728"/>
                <a:ext cx="8856984" cy="5688632"/>
              </a:xfrm>
            </p:spPr>
            <p:txBody>
              <a:bodyPr>
                <a:normAutofit lnSpcReduction="10000"/>
              </a:bodyPr>
              <a:lstStyle/>
              <a:p>
                <a:pPr marL="0" indent="0">
                  <a:buNone/>
                </a:pPr>
                <a:r>
                  <a:rPr lang="el-GR" sz="2400" dirty="0" smtClean="0">
                    <a:latin typeface="Cambria" pitchFamily="18" charset="0"/>
                  </a:rPr>
                  <a:t>Β  = $1εκ ---</a:t>
                </a:r>
                <a:r>
                  <a:rPr lang="el-GR" sz="2400" dirty="0" smtClean="0">
                    <a:latin typeface="Cambria" pitchFamily="18" charset="0"/>
                    <a:sym typeface="Wingdings" pitchFamily="2" charset="2"/>
                  </a:rPr>
                  <a:t>  Ν    </a:t>
                </a:r>
                <a:r>
                  <a:rPr lang="el-GR" sz="1800" dirty="0" smtClean="0">
                    <a:latin typeface="Cambria" pitchFamily="18" charset="0"/>
                    <a:sym typeface="Wingdings" pitchFamily="2" charset="2"/>
                  </a:rPr>
                  <a:t>(</a:t>
                </a:r>
                <a14:m>
                  <m:oMath xmlns:m="http://schemas.openxmlformats.org/officeDocument/2006/math">
                    <m:f>
                      <m:fPr>
                        <m:ctrlPr>
                          <a:rPr lang="el-GR" sz="1800" i="1" smtClean="0">
                            <a:latin typeface="Cambria Math"/>
                            <a:sym typeface="Wingdings" pitchFamily="2" charset="2"/>
                          </a:rPr>
                        </m:ctrlPr>
                      </m:fPr>
                      <m:num>
                        <m:r>
                          <a:rPr lang="en-US" sz="1800" b="0" i="1" smtClean="0">
                            <a:latin typeface="Cambria Math"/>
                            <a:sym typeface="Wingdings" pitchFamily="2" charset="2"/>
                          </a:rPr>
                          <m:t>$1</m:t>
                        </m:r>
                        <m:r>
                          <a:rPr lang="el-GR" sz="1800" b="0" i="1" smtClean="0">
                            <a:latin typeface="Cambria Math"/>
                            <a:sym typeface="Wingdings" pitchFamily="2" charset="2"/>
                          </a:rPr>
                          <m:t>𝜀𝜅</m:t>
                        </m:r>
                      </m:num>
                      <m:den>
                        <m:r>
                          <a:rPr lang="el-GR" sz="1800" b="0" i="1" smtClean="0">
                            <a:latin typeface="Cambria Math"/>
                            <a:sym typeface="Wingdings" pitchFamily="2" charset="2"/>
                          </a:rPr>
                          <m:t>25$/</m:t>
                        </m:r>
                        <m:r>
                          <a:rPr lang="en-US" sz="1800" b="0" i="1" smtClean="0">
                            <a:latin typeface="Cambria Math"/>
                            <a:sym typeface="Wingdings" pitchFamily="2" charset="2"/>
                          </a:rPr>
                          <m:t>h𝑟</m:t>
                        </m:r>
                      </m:den>
                    </m:f>
                    <m:r>
                      <a:rPr lang="en-US" sz="1800" b="0" i="1" smtClean="0">
                        <a:latin typeface="Cambria Math"/>
                        <a:sym typeface="Wingdings" pitchFamily="2" charset="2"/>
                      </a:rPr>
                      <m:t>=</m:t>
                    </m:r>
                    <m:r>
                      <a:rPr lang="en-US" sz="1800" b="1" i="1" smtClean="0">
                        <a:solidFill>
                          <a:srgbClr val="FF0000"/>
                        </a:solidFill>
                        <a:latin typeface="Cambria Math"/>
                        <a:sym typeface="Wingdings" pitchFamily="2" charset="2"/>
                      </a:rPr>
                      <m:t>𝟒𝟎</m:t>
                    </m:r>
                    <m:r>
                      <a:rPr lang="en-US" sz="1800" b="1" i="1" smtClean="0">
                        <a:solidFill>
                          <a:srgbClr val="FF0000"/>
                        </a:solidFill>
                        <a:latin typeface="Cambria Math"/>
                        <a:sym typeface="Wingdings" pitchFamily="2" charset="2"/>
                      </a:rPr>
                      <m:t>.</m:t>
                    </m:r>
                    <m:r>
                      <a:rPr lang="en-US" sz="1800" b="1" i="1" smtClean="0">
                        <a:solidFill>
                          <a:srgbClr val="FF0000"/>
                        </a:solidFill>
                        <a:latin typeface="Cambria Math"/>
                        <a:sym typeface="Wingdings" pitchFamily="2" charset="2"/>
                      </a:rPr>
                      <m:t>𝟎𝟎𝟎</m:t>
                    </m:r>
                    <m:r>
                      <a:rPr lang="en-US" sz="1800" b="1" i="1" smtClean="0">
                        <a:solidFill>
                          <a:srgbClr val="FF0000"/>
                        </a:solidFill>
                        <a:latin typeface="Cambria Math"/>
                        <a:sym typeface="Wingdings" pitchFamily="2" charset="2"/>
                      </a:rPr>
                      <m:t>𝒉𝒓𝒔</m:t>
                    </m:r>
                    <m:r>
                      <a:rPr lang="en-US" sz="1800" b="0" i="1" smtClean="0">
                        <a:latin typeface="Cambria Math"/>
                        <a:sym typeface="Wingdings" pitchFamily="2" charset="2"/>
                      </a:rPr>
                      <m:t>)</m:t>
                    </m:r>
                  </m:oMath>
                </a14:m>
                <a:r>
                  <a:rPr lang="en-US" sz="1800" dirty="0" smtClean="0">
                    <a:latin typeface="Cambria" pitchFamily="18" charset="0"/>
                    <a:sym typeface="Wingdings" pitchFamily="2" charset="2"/>
                  </a:rPr>
                  <a:t>- </a:t>
                </a:r>
                <a:r>
                  <a:rPr lang="el-GR" sz="1800" dirty="0" smtClean="0">
                    <a:latin typeface="Cambria" pitchFamily="18" charset="0"/>
                    <a:sym typeface="Wingdings" pitchFamily="2" charset="2"/>
                  </a:rPr>
                  <a:t>        </a:t>
                </a:r>
                <a:r>
                  <a:rPr lang="en-US" sz="1800" dirty="0" smtClean="0">
                    <a:latin typeface="Cambria" pitchFamily="18" charset="0"/>
                    <a:sym typeface="Wingdings" pitchFamily="2" charset="2"/>
                  </a:rPr>
                  <a:t>Y   </a:t>
                </a:r>
                <a:r>
                  <a:rPr lang="el-GR" sz="1800" dirty="0" smtClean="0">
                    <a:latin typeface="Cambria" pitchFamily="18" charset="0"/>
                    <a:sym typeface="Wingdings" pitchFamily="2" charset="2"/>
                  </a:rPr>
                  <a:t>(</a:t>
                </a:r>
                <a:r>
                  <a:rPr lang="en-US" sz="1800" dirty="0" smtClean="0">
                    <a:latin typeface="Cambria" pitchFamily="18" charset="0"/>
                    <a:sym typeface="Wingdings" pitchFamily="2" charset="2"/>
                  </a:rPr>
                  <a:t>$1 </a:t>
                </a:r>
                <a:r>
                  <a:rPr lang="el-GR" sz="1800" dirty="0" smtClean="0">
                    <a:latin typeface="Cambria" pitchFamily="18" charset="0"/>
                    <a:sym typeface="Wingdings" pitchFamily="2" charset="2"/>
                  </a:rPr>
                  <a:t>εκ.)----</a:t>
                </a:r>
                <a:endParaRPr lang="en-US" sz="1800" dirty="0" smtClean="0">
                  <a:latin typeface="Cambria" pitchFamily="18" charset="0"/>
                  <a:sym typeface="Wingdings" pitchFamily="2" charset="2"/>
                </a:endParaRP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)-570</a:t>
                </a:r>
                <a:r>
                  <a:rPr lang="el-GR" sz="2000" dirty="0" smtClean="0">
                    <a:latin typeface="Cambria" pitchFamily="18" charset="0"/>
                    <a:sym typeface="Wingdings" pitchFamily="2" charset="2"/>
                  </a:rPr>
                  <a:t>.</a:t>
                </a:r>
                <a:r>
                  <a:rPr lang="en-US" sz="2000" dirty="0" smtClean="0">
                    <a:latin typeface="Cambria" pitchFamily="18" charset="0"/>
                    <a:sym typeface="Wingdings" pitchFamily="2" charset="2"/>
                  </a:rPr>
                  <a:t>000</a:t>
                </a:r>
                <a:r>
                  <a:rPr lang="el-GR" sz="2000" dirty="0" smtClean="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570000</m:t>
                        </m:r>
                      </m:num>
                      <m:den>
                        <m:r>
                          <a:rPr lang="el-GR" sz="2000" i="1">
                            <a:latin typeface="Cambria Math"/>
                            <a:sym typeface="Wingdings" pitchFamily="2" charset="2"/>
                          </a:rPr>
                          <m:t>25$/</m:t>
                        </m:r>
                        <m:r>
                          <a:rPr lang="en-US" sz="2000" i="1">
                            <a:latin typeface="Cambria Math"/>
                            <a:sym typeface="Wingdings" pitchFamily="2" charset="2"/>
                          </a:rPr>
                          <m:t>h𝑟</m:t>
                        </m:r>
                      </m:den>
                    </m:f>
                    <m:r>
                      <a:rPr lang="el-GR" sz="2000" b="0" i="1" smtClean="0">
                        <a:latin typeface="Cambria Math"/>
                        <a:sym typeface="Wingdings" pitchFamily="2" charset="2"/>
                      </a:rPr>
                      <m:t>=22.800</m:t>
                    </m:r>
                    <m:r>
                      <a:rPr lang="en-US" sz="2000" i="1">
                        <a:latin typeface="Cambria Math"/>
                        <a:sym typeface="Wingdings" pitchFamily="2" charset="2"/>
                      </a:rPr>
                      <m:t>h𝑟𝑠</m:t>
                    </m:r>
                    <m:r>
                      <a:rPr lang="el-GR" sz="2000" b="0" i="1" smtClean="0">
                        <a:latin typeface="Cambria Math"/>
                        <a:sym typeface="Wingdings" pitchFamily="2" charset="2"/>
                      </a:rPr>
                      <m:t>)</m:t>
                    </m:r>
                  </m:oMath>
                </a14:m>
                <a:r>
                  <a:rPr lang="el-GR" sz="2000" dirty="0" err="1" smtClean="0">
                    <a:latin typeface="Cambria" pitchFamily="18" charset="0"/>
                    <a:sym typeface="Wingdings" pitchFamily="2" charset="2"/>
                  </a:rPr>
                  <a:t>Υ</a:t>
                </a:r>
                <a:r>
                  <a:rPr lang="el-GR" sz="2000" dirty="0" smtClean="0">
                    <a:latin typeface="Cambria" pitchFamily="18" charset="0"/>
                    <a:sym typeface="Wingdings" pitchFamily="2" charset="2"/>
                  </a:rPr>
                  <a:t>   (570.000)</a:t>
                </a:r>
              </a:p>
              <a:p>
                <a:pPr marL="0" indent="0">
                  <a:buNone/>
                </a:pPr>
                <a:r>
                  <a:rPr lang="en-US" sz="2000" dirty="0" smtClean="0">
                    <a:latin typeface="Cambria" pitchFamily="18" charset="0"/>
                    <a:sym typeface="Wingdings" pitchFamily="2" charset="2"/>
                  </a:rPr>
                  <a:t>C</a:t>
                </a:r>
                <a:r>
                  <a:rPr lang="el-GR" sz="2000" dirty="0" smtClean="0">
                    <a:latin typeface="Cambria" pitchFamily="18" charset="0"/>
                    <a:sym typeface="Wingdings" pitchFamily="2" charset="2"/>
                  </a:rPr>
                  <a:t> </a:t>
                </a:r>
                <a:r>
                  <a:rPr lang="en-US" sz="2000" dirty="0" smtClean="0">
                    <a:latin typeface="Cambria" pitchFamily="18" charset="0"/>
                    <a:sym typeface="Wingdings" pitchFamily="2" charset="2"/>
                  </a:rPr>
                  <a:t> </a:t>
                </a:r>
                <a:r>
                  <a:rPr lang="en-US" sz="2000" dirty="0">
                    <a:latin typeface="Cambria" pitchFamily="18" charset="0"/>
                    <a:sym typeface="Wingdings" pitchFamily="2" charset="2"/>
                  </a:rPr>
                  <a:t>(=</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 Ν  </a:t>
                </a:r>
                <a:r>
                  <a:rPr lang="el-GR" sz="2000" dirty="0" smtClean="0">
                    <a:latin typeface="Cambria" pitchFamily="18" charset="0"/>
                    <a:sym typeface="Wingdings" pitchFamily="2" charset="2"/>
                  </a:rPr>
                  <a:t> </a:t>
                </a:r>
                <a:r>
                  <a:rPr lang="el-GR" sz="2000" dirty="0">
                    <a:latin typeface="Cambria" pitchFamily="18" charset="0"/>
                    <a:sym typeface="Wingdings" pitchFamily="2" charset="2"/>
                  </a:rPr>
                  <a:t>(</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3249</m:t>
                        </m:r>
                        <m:r>
                          <a:rPr lang="el-GR" sz="2000" i="1">
                            <a:latin typeface="Cambria Math"/>
                            <a:sym typeface="Wingdings" pitchFamily="2" charset="2"/>
                          </a:rPr>
                          <m:t>00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1</m:t>
                    </m:r>
                    <m:r>
                      <a:rPr lang="el-GR" sz="2000" i="1">
                        <a:latin typeface="Cambria Math"/>
                        <a:sym typeface="Wingdings" pitchFamily="2" charset="2"/>
                      </a:rPr>
                      <m:t>2.</m:t>
                    </m:r>
                    <m:r>
                      <a:rPr lang="el-GR" sz="2000" b="0" i="1" smtClean="0">
                        <a:latin typeface="Cambria Math"/>
                        <a:sym typeface="Wingdings" pitchFamily="2" charset="2"/>
                      </a:rPr>
                      <m:t>996</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(324.900</a:t>
                </a:r>
                <a:r>
                  <a:rPr lang="el-GR" sz="2000" dirty="0">
                    <a:latin typeface="Cambria" pitchFamily="18" charset="0"/>
                    <a:sym typeface="Wingdings" pitchFamily="2" charset="2"/>
                  </a:rPr>
                  <a:t>)</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185.193-</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b="0" i="1" smtClean="0">
                            <a:latin typeface="Cambria Math"/>
                            <a:sym typeface="Wingdings" pitchFamily="2" charset="2"/>
                          </a:rPr>
                          <m:t>185.193</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7</m:t>
                    </m:r>
                    <m:r>
                      <a:rPr lang="el-GR" sz="2000" i="1">
                        <a:latin typeface="Cambria Math"/>
                        <a:sym typeface="Wingdings" pitchFamily="2" charset="2"/>
                      </a:rPr>
                      <m:t>.</m:t>
                    </m:r>
                    <m:r>
                      <a:rPr lang="el-GR" sz="2000" b="0" i="1" smtClean="0">
                        <a:latin typeface="Cambria Math"/>
                        <a:sym typeface="Wingdings" pitchFamily="2" charset="2"/>
                      </a:rPr>
                      <m:t>407</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err="1">
                    <a:latin typeface="Cambria" pitchFamily="18" charset="0"/>
                    <a:sym typeface="Wingdings" pitchFamily="2" charset="2"/>
                  </a:rPr>
                  <a:t>Υ</a:t>
                </a:r>
                <a:r>
                  <a:rPr lang="el-GR" sz="2000" dirty="0">
                    <a:latin typeface="Cambria" pitchFamily="18" charset="0"/>
                    <a:sym typeface="Wingdings" pitchFamily="2" charset="2"/>
                  </a:rPr>
                  <a:t>  </a:t>
                </a:r>
                <a:r>
                  <a:rPr lang="el-GR" sz="2000" dirty="0" smtClean="0">
                    <a:latin typeface="Cambria" pitchFamily="18" charset="0"/>
                    <a:sym typeface="Wingdings" pitchFamily="2" charset="2"/>
                  </a:rPr>
                  <a:t>(185.193)</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l-GR" sz="2000" dirty="0" smtClean="0">
                    <a:latin typeface="Cambria" pitchFamily="18" charset="0"/>
                    <a:sym typeface="Wingdings" pitchFamily="2" charset="2"/>
                  </a:rPr>
                  <a:t>105.560-</a:t>
                </a:r>
                <a:r>
                  <a:rPr lang="el-GR" sz="2000" dirty="0">
                    <a:latin typeface="Cambria" pitchFamily="18" charset="0"/>
                    <a:sym typeface="Wingdings" pitchFamily="2" charset="2"/>
                  </a:rPr>
                  <a:t> Ν   (</a:t>
                </a:r>
                <a14:m>
                  <m:oMath xmlns:m="http://schemas.openxmlformats.org/officeDocument/2006/math">
                    <m:f>
                      <m:fPr>
                        <m:ctrlPr>
                          <a:rPr lang="el-GR" sz="2000" i="1">
                            <a:latin typeface="Cambria Math"/>
                            <a:sym typeface="Wingdings" pitchFamily="2" charset="2"/>
                          </a:rPr>
                        </m:ctrlPr>
                      </m:fPr>
                      <m:num>
                        <m:r>
                          <a:rPr lang="en-US" sz="2000" i="1">
                            <a:latin typeface="Cambria Math"/>
                            <a:sym typeface="Wingdings" pitchFamily="2" charset="2"/>
                          </a:rPr>
                          <m:t>$</m:t>
                        </m:r>
                        <m:r>
                          <a:rPr lang="el-GR" sz="2000" i="1">
                            <a:latin typeface="Cambria Math"/>
                            <a:sym typeface="Wingdings" pitchFamily="2" charset="2"/>
                          </a:rPr>
                          <m:t>1</m:t>
                        </m:r>
                        <m:r>
                          <a:rPr lang="el-GR" sz="2000" b="0" i="1" smtClean="0">
                            <a:latin typeface="Cambria Math"/>
                            <a:sym typeface="Wingdings" pitchFamily="2" charset="2"/>
                          </a:rPr>
                          <m:t>05</m:t>
                        </m:r>
                        <m:r>
                          <a:rPr lang="el-GR" sz="2000" i="1">
                            <a:latin typeface="Cambria Math"/>
                            <a:sym typeface="Wingdings" pitchFamily="2" charset="2"/>
                          </a:rPr>
                          <m:t>.</m:t>
                        </m:r>
                        <m:r>
                          <a:rPr lang="el-GR" sz="2000" b="0" i="1" smtClean="0">
                            <a:latin typeface="Cambria Math"/>
                            <a:sym typeface="Wingdings" pitchFamily="2" charset="2"/>
                          </a:rPr>
                          <m:t>560</m:t>
                        </m:r>
                      </m:num>
                      <m:den>
                        <m:r>
                          <a:rPr lang="el-GR" sz="2000" i="1">
                            <a:latin typeface="Cambria Math"/>
                            <a:sym typeface="Wingdings" pitchFamily="2" charset="2"/>
                          </a:rPr>
                          <m:t>25$/</m:t>
                        </m:r>
                        <m:r>
                          <a:rPr lang="en-US" sz="2000" i="1">
                            <a:latin typeface="Cambria Math"/>
                            <a:sym typeface="Wingdings" pitchFamily="2" charset="2"/>
                          </a:rPr>
                          <m:t>h𝑟</m:t>
                        </m:r>
                      </m:den>
                    </m:f>
                    <m:r>
                      <a:rPr lang="en-US" sz="2000" i="1">
                        <a:latin typeface="Cambria Math"/>
                        <a:sym typeface="Wingdings" pitchFamily="2" charset="2"/>
                      </a:rPr>
                      <m:t>=</m:t>
                    </m:r>
                    <m:r>
                      <a:rPr lang="el-GR" sz="2000" b="0" i="1" smtClean="0">
                        <a:latin typeface="Cambria Math"/>
                        <a:sym typeface="Wingdings" pitchFamily="2" charset="2"/>
                      </a:rPr>
                      <m:t>4</m:t>
                    </m:r>
                    <m:r>
                      <a:rPr lang="el-GR" sz="2000" i="1">
                        <a:latin typeface="Cambria Math"/>
                        <a:sym typeface="Wingdings" pitchFamily="2" charset="2"/>
                      </a:rPr>
                      <m:t>.</m:t>
                    </m:r>
                    <m:r>
                      <a:rPr lang="el-GR" sz="2000" b="0" i="1" smtClean="0">
                        <a:latin typeface="Cambria Math"/>
                        <a:sym typeface="Wingdings" pitchFamily="2" charset="2"/>
                      </a:rPr>
                      <m:t>222</m:t>
                    </m:r>
                    <m:r>
                      <a:rPr lang="el-GR" sz="2000" i="1">
                        <a:latin typeface="Cambria Math"/>
                        <a:sym typeface="Wingdings" pitchFamily="2" charset="2"/>
                      </a:rPr>
                      <m:t>4</m:t>
                    </m:r>
                    <m:r>
                      <a:rPr lang="el-GR" sz="2000" b="0" i="1" smtClean="0">
                        <a:latin typeface="Cambria Math"/>
                        <a:sym typeface="Wingdings" pitchFamily="2" charset="2"/>
                      </a:rPr>
                      <m:t>,</m:t>
                    </m:r>
                    <m:r>
                      <a:rPr lang="en-US" sz="2000" i="1">
                        <a:latin typeface="Cambria Math"/>
                        <a:sym typeface="Wingdings" pitchFamily="2" charset="2"/>
                      </a:rPr>
                      <m:t>h𝑟𝑠</m:t>
                    </m:r>
                    <m:r>
                      <a:rPr lang="el-GR" sz="2000" i="1">
                        <a:latin typeface="Cambria Math"/>
                        <a:sym typeface="Wingdings" pitchFamily="2" charset="2"/>
                      </a:rPr>
                      <m:t>)</m:t>
                    </m:r>
                  </m:oMath>
                </a14:m>
                <a:r>
                  <a:rPr lang="el-GR" sz="2000" dirty="0" smtClean="0">
                    <a:latin typeface="Cambria" pitchFamily="18" charset="0"/>
                    <a:sym typeface="Wingdings" pitchFamily="2" charset="2"/>
                  </a:rPr>
                  <a:t> Υ  </a:t>
                </a:r>
                <a:r>
                  <a:rPr lang="el-GR" sz="2000" dirty="0">
                    <a:latin typeface="Cambria" pitchFamily="18" charset="0"/>
                    <a:sym typeface="Wingdings" pitchFamily="2" charset="2"/>
                  </a:rPr>
                  <a:t>(</a:t>
                </a:r>
                <a:r>
                  <a:rPr lang="el-GR" sz="2000" dirty="0" smtClean="0">
                    <a:latin typeface="Cambria" pitchFamily="18" charset="0"/>
                    <a:sym typeface="Wingdings" pitchFamily="2" charset="2"/>
                  </a:rPr>
                  <a:t>105.560)</a:t>
                </a:r>
                <a:endParaRPr lang="el-GR" sz="2000" dirty="0">
                  <a:latin typeface="Cambria" pitchFamily="18" charset="0"/>
                </a:endParaRPr>
              </a:p>
              <a:p>
                <a:pPr marL="0" indent="0">
                  <a:buNone/>
                </a:pPr>
                <a:r>
                  <a:rPr lang="en-US" sz="2000" dirty="0">
                    <a:latin typeface="Cambria" pitchFamily="18" charset="0"/>
                    <a:sym typeface="Wingdings" pitchFamily="2" charset="2"/>
                  </a:rPr>
                  <a:t>C</a:t>
                </a:r>
                <a:r>
                  <a:rPr lang="el-GR" sz="2000" dirty="0">
                    <a:latin typeface="Cambria" pitchFamily="18" charset="0"/>
                    <a:sym typeface="Wingdings" pitchFamily="2" charset="2"/>
                  </a:rPr>
                  <a:t> </a:t>
                </a:r>
                <a:r>
                  <a:rPr lang="en-US" sz="2000" dirty="0">
                    <a:latin typeface="Cambria" pitchFamily="18" charset="0"/>
                    <a:sym typeface="Wingdings" pitchFamily="2" charset="2"/>
                  </a:rPr>
                  <a:t> (=</a:t>
                </a:r>
                <a:r>
                  <a:rPr lang="en-US" sz="2000" dirty="0" err="1">
                    <a:latin typeface="Cambria" pitchFamily="18" charset="0"/>
                    <a:sym typeface="Wingdings" pitchFamily="2" charset="2"/>
                  </a:rPr>
                  <a:t>cwN</a:t>
                </a:r>
                <a:r>
                  <a:rPr lang="en-US" sz="2000" dirty="0">
                    <a:latin typeface="Cambria" pitchFamily="18" charset="0"/>
                    <a:sym typeface="Wingdings" pitchFamily="2" charset="2"/>
                  </a:rPr>
                  <a:t>)-</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60.169,21-</a:t>
                </a:r>
                <a:r>
                  <a:rPr lang="el-GR" sz="2000" dirty="0">
                    <a:latin typeface="Cambria" pitchFamily="18" charset="0"/>
                    <a:sym typeface="Wingdings" pitchFamily="2" charset="2"/>
                  </a:rPr>
                  <a:t> Ν   (</a:t>
                </a:r>
                <a14:m>
                  <m:oMath xmlns:m="http://schemas.openxmlformats.org/officeDocument/2006/math">
                    <m:f>
                      <m:fPr>
                        <m:ctrlPr>
                          <a:rPr lang="el-GR" sz="1800" i="1">
                            <a:latin typeface="Cambria Math"/>
                            <a:sym typeface="Wingdings" pitchFamily="2" charset="2"/>
                          </a:rPr>
                        </m:ctrlPr>
                      </m:fPr>
                      <m:num>
                        <m:r>
                          <a:rPr lang="en-US" sz="1800" i="1">
                            <a:latin typeface="Cambria Math"/>
                            <a:sym typeface="Wingdings" pitchFamily="2" charset="2"/>
                          </a:rPr>
                          <m:t>$</m:t>
                        </m:r>
                        <m:r>
                          <m:rPr>
                            <m:nor/>
                          </m:rPr>
                          <a:rPr lang="el-GR" sz="1800" dirty="0">
                            <a:latin typeface="Cambria Math" pitchFamily="18" charset="0"/>
                            <a:ea typeface="Cambria Math" pitchFamily="18" charset="0"/>
                            <a:sym typeface="Wingdings" pitchFamily="2" charset="2"/>
                          </a:rPr>
                          <m:t>60.169,21</m:t>
                        </m:r>
                      </m:num>
                      <m:den>
                        <m:r>
                          <a:rPr lang="el-GR" sz="1800" i="1">
                            <a:latin typeface="Cambria Math"/>
                            <a:sym typeface="Wingdings" pitchFamily="2" charset="2"/>
                          </a:rPr>
                          <m:t>25$/</m:t>
                        </m:r>
                        <m:r>
                          <a:rPr lang="en-US" sz="1800" i="1">
                            <a:latin typeface="Cambria Math"/>
                            <a:sym typeface="Wingdings" pitchFamily="2" charset="2"/>
                          </a:rPr>
                          <m:t>h𝑟</m:t>
                        </m:r>
                      </m:den>
                    </m:f>
                    <m:r>
                      <a:rPr lang="en-US" sz="1800" i="1">
                        <a:latin typeface="Cambria Math"/>
                        <a:sym typeface="Wingdings" pitchFamily="2" charset="2"/>
                      </a:rPr>
                      <m:t>=</m:t>
                    </m:r>
                    <m:r>
                      <a:rPr lang="el-GR" sz="1800" b="0" i="1" smtClean="0">
                        <a:latin typeface="Cambria Math"/>
                        <a:sym typeface="Wingdings" pitchFamily="2" charset="2"/>
                      </a:rPr>
                      <m:t>2406,8</m:t>
                    </m:r>
                    <m:r>
                      <a:rPr lang="en-US" sz="1800" i="1">
                        <a:latin typeface="Cambria Math"/>
                        <a:sym typeface="Wingdings" pitchFamily="2" charset="2"/>
                      </a:rPr>
                      <m:t>h𝑟𝑠</m:t>
                    </m:r>
                    <m:r>
                      <a:rPr lang="el-GR" sz="1800" i="1">
                        <a:latin typeface="Cambria Math"/>
                        <a:sym typeface="Wingdings" pitchFamily="2" charset="2"/>
                      </a:rPr>
                      <m:t>)</m:t>
                    </m:r>
                  </m:oMath>
                </a14:m>
                <a:r>
                  <a:rPr lang="el-GR" sz="2000" dirty="0" smtClean="0">
                    <a:latin typeface="Cambria" pitchFamily="18" charset="0"/>
                    <a:sym typeface="Wingdings" pitchFamily="2" charset="2"/>
                  </a:rPr>
                  <a:t> Υ  (60.169,21)</a:t>
                </a:r>
                <a:endParaRPr lang="el-GR" sz="2000" dirty="0">
                  <a:latin typeface="Cambria" pitchFamily="18" charset="0"/>
                </a:endParaRPr>
              </a:p>
              <a:p>
                <a:pPr marL="0" indent="0">
                  <a:buNone/>
                </a:pPr>
                <a:r>
                  <a:rPr lang="el-GR" sz="2800" dirty="0" smtClean="0">
                    <a:solidFill>
                      <a:srgbClr val="FF0000"/>
                    </a:solidFill>
                    <a:latin typeface="Cambria" pitchFamily="18" charset="0"/>
                  </a:rPr>
                  <a:t>               .</a:t>
                </a:r>
                <a:r>
                  <a:rPr lang="el-GR" sz="2000" dirty="0" smtClean="0">
                    <a:solidFill>
                      <a:srgbClr val="FF0000"/>
                    </a:solidFill>
                    <a:latin typeface="Cambria" pitchFamily="18" charset="0"/>
                  </a:rPr>
                  <a:t>				.    	            .</a:t>
                </a:r>
              </a:p>
              <a:p>
                <a:pPr marL="0" indent="0">
                  <a:buNone/>
                </a:pPr>
                <a:r>
                  <a:rPr lang="el-GR" sz="2000" dirty="0" smtClean="0">
                    <a:solidFill>
                      <a:srgbClr val="FF0000"/>
                    </a:solidFill>
                    <a:latin typeface="Cambria" pitchFamily="18" charset="0"/>
                  </a:rPr>
                  <a:t>                     .				.	            .</a:t>
                </a:r>
              </a:p>
              <a:p>
                <a:pPr marL="0" indent="0">
                  <a:buNone/>
                </a:pPr>
                <a:r>
                  <a:rPr lang="el-GR" sz="2400" dirty="0" smtClean="0">
                    <a:latin typeface="Cambria" pitchFamily="18" charset="0"/>
                  </a:rPr>
                  <a:t>-----------------------------------------------------------------------------------</a:t>
                </a:r>
              </a:p>
              <a:p>
                <a:pPr marL="0" indent="0">
                  <a:buNone/>
                </a:pPr>
                <a:r>
                  <a:rPr lang="en-US" sz="2400" dirty="0" smtClean="0">
                    <a:latin typeface="Cambria" pitchFamily="18" charset="0"/>
                  </a:rPr>
                  <a:t>    </a:t>
                </a:r>
                <a:r>
                  <a:rPr lang="el-GR" sz="2400" dirty="0" smtClean="0">
                    <a:latin typeface="Cambria" pitchFamily="18" charset="0"/>
                  </a:rPr>
                  <a:t>Δ</a:t>
                </a:r>
                <a:r>
                  <a:rPr lang="en-US" sz="2400" dirty="0" smtClean="0">
                    <a:latin typeface="Cambria" pitchFamily="18" charset="0"/>
                  </a:rPr>
                  <a:t>C =   $1.325.581	</a:t>
                </a:r>
                <a:r>
                  <a:rPr lang="el-GR" sz="2400" dirty="0" smtClean="0">
                    <a:latin typeface="Cambria" pitchFamily="18" charset="0"/>
                  </a:rPr>
                  <a:t>ΔΝ</a:t>
                </a:r>
                <a:r>
                  <a:rPr lang="en-US" sz="2400" dirty="0" smtClean="0">
                    <a:latin typeface="Cambria" pitchFamily="18" charset="0"/>
                  </a:rPr>
                  <a:t> </a:t>
                </a:r>
                <a:r>
                  <a:rPr lang="el-GR" sz="2400" dirty="0" smtClean="0">
                    <a:latin typeface="Cambria" pitchFamily="18" charset="0"/>
                  </a:rPr>
                  <a:t>=</a:t>
                </a:r>
                <a14:m>
                  <m:oMath xmlns:m="http://schemas.openxmlformats.org/officeDocument/2006/math">
                    <m:r>
                      <a:rPr lang="en-US" sz="2400" b="0" i="0" smtClean="0">
                        <a:latin typeface="Cambria Math"/>
                      </a:rPr>
                      <m:t> </m:t>
                    </m:r>
                    <m:r>
                      <a:rPr lang="en-US" sz="2400" b="1" i="1" smtClean="0">
                        <a:solidFill>
                          <a:srgbClr val="FF0000"/>
                        </a:solidFill>
                        <a:latin typeface="Cambria Math"/>
                      </a:rPr>
                      <m:t>𝟗𝟑</m:t>
                    </m:r>
                    <m:r>
                      <a:rPr lang="en-US" sz="2400" b="1" i="1" smtClean="0">
                        <a:solidFill>
                          <a:srgbClr val="FF0000"/>
                        </a:solidFill>
                        <a:latin typeface="Cambria Math"/>
                      </a:rPr>
                      <m:t>.</m:t>
                    </m:r>
                    <m:r>
                      <a:rPr lang="en-US" sz="2400" b="1" i="1" smtClean="0">
                        <a:solidFill>
                          <a:srgbClr val="FF0000"/>
                        </a:solidFill>
                        <a:latin typeface="Cambria Math"/>
                      </a:rPr>
                      <m:t>𝟎𝟐𝟑</m:t>
                    </m:r>
                    <m:r>
                      <a:rPr lang="en-US" sz="2400" b="1" i="1" smtClean="0">
                        <a:solidFill>
                          <a:srgbClr val="FF0000"/>
                        </a:solidFill>
                        <a:latin typeface="Cambria Math"/>
                      </a:rPr>
                      <m:t>,</m:t>
                    </m:r>
                    <m:r>
                      <a:rPr lang="en-US" sz="2400" b="1" i="1" smtClean="0">
                        <a:solidFill>
                          <a:srgbClr val="FF0000"/>
                        </a:solidFill>
                        <a:latin typeface="Cambria Math"/>
                      </a:rPr>
                      <m:t>𝟐𝟔</m:t>
                    </m:r>
                    <m:r>
                      <a:rPr lang="en-US" sz="2400" b="1" i="1" smtClean="0">
                        <a:solidFill>
                          <a:srgbClr val="FF0000"/>
                        </a:solidFill>
                        <a:latin typeface="Cambria Math"/>
                      </a:rPr>
                      <m:t>𝒉𝒓𝒔</m:t>
                    </m:r>
                  </m:oMath>
                </a14:m>
                <a:r>
                  <a:rPr lang="en-US" sz="2400" b="1" dirty="0" smtClean="0">
                    <a:solidFill>
                      <a:srgbClr val="FF0000"/>
                    </a:solidFill>
                    <a:latin typeface="Cambria" pitchFamily="18" charset="0"/>
                  </a:rPr>
                  <a:t>         </a:t>
                </a:r>
                <a:r>
                  <a:rPr lang="el-GR" sz="2400" dirty="0" smtClean="0">
                    <a:latin typeface="Cambria" pitchFamily="18" charset="0"/>
                  </a:rPr>
                  <a:t>ΔΥ=</a:t>
                </a:r>
                <a:r>
                  <a:rPr lang="en-US" sz="2400" dirty="0" smtClean="0">
                    <a:latin typeface="Cambria" pitchFamily="18" charset="0"/>
                  </a:rPr>
                  <a:t> </a:t>
                </a:r>
                <a14:m>
                  <m:oMath xmlns:m="http://schemas.openxmlformats.org/officeDocument/2006/math">
                    <m:r>
                      <a:rPr lang="el-GR" sz="2400" smtClean="0">
                        <a:latin typeface="Cambria Math"/>
                      </a:rPr>
                      <m:t>$</m:t>
                    </m:r>
                    <m:r>
                      <a:rPr lang="el-GR" sz="2400">
                        <a:latin typeface="Cambria Math"/>
                      </a:rPr>
                      <m:t>2,32</m:t>
                    </m:r>
                    <m:r>
                      <m:rPr>
                        <m:sty m:val="p"/>
                      </m:rPr>
                      <a:rPr lang="el-GR" sz="2400">
                        <a:latin typeface="Cambria Math"/>
                      </a:rPr>
                      <m:t>εκ</m:t>
                    </m:r>
                    <m:r>
                      <a:rPr lang="el-GR" sz="2400">
                        <a:latin typeface="Cambria Math"/>
                      </a:rPr>
                      <m:t>.</m:t>
                    </m:r>
                  </m:oMath>
                </a14:m>
                <a:r>
                  <a:rPr lang="en-US" sz="2400" dirty="0">
                    <a:latin typeface="Cambria" pitchFamily="18" charset="0"/>
                  </a:rPr>
                  <a:t> </a:t>
                </a:r>
              </a:p>
              <a:p>
                <a:pPr marL="0" indent="0">
                  <a:buNone/>
                </a:pPr>
                <a:r>
                  <a:rPr lang="el-GR" sz="2400" dirty="0" smtClean="0">
                    <a:latin typeface="Cambria" pitchFamily="18" charset="0"/>
                  </a:rPr>
                  <a:t>Η έννοια του πολλαπλασιαστή απασχόλησης: 40.000 </a:t>
                </a:r>
                <a:r>
                  <a:rPr lang="en-US" sz="2400" dirty="0" err="1" smtClean="0">
                    <a:latin typeface="Cambria" pitchFamily="18" charset="0"/>
                  </a:rPr>
                  <a:t>hrs</a:t>
                </a:r>
                <a:r>
                  <a:rPr lang="en-US" sz="2400" dirty="0" smtClean="0">
                    <a:latin typeface="Cambria" pitchFamily="18" charset="0"/>
                  </a:rPr>
                  <a:t> </a:t>
                </a:r>
                <a:r>
                  <a:rPr lang="el-GR" sz="2400" dirty="0" smtClean="0">
                    <a:latin typeface="Cambria" pitchFamily="18" charset="0"/>
                  </a:rPr>
                  <a:t>η αρχική αύξηση, 93.023</a:t>
                </a:r>
                <a:r>
                  <a:rPr lang="en-US" sz="2400" dirty="0" smtClean="0">
                    <a:latin typeface="Cambria" pitchFamily="18" charset="0"/>
                  </a:rPr>
                  <a:t> </a:t>
                </a:r>
                <a:r>
                  <a:rPr lang="en-US" sz="2400" dirty="0" err="1" smtClean="0">
                    <a:latin typeface="Cambria" pitchFamily="18" charset="0"/>
                  </a:rPr>
                  <a:t>hrs</a:t>
                </a:r>
                <a:r>
                  <a:rPr lang="el-GR" sz="2400" dirty="0" smtClean="0">
                    <a:latin typeface="Cambria" pitchFamily="18" charset="0"/>
                  </a:rPr>
                  <a:t> η συνολική αύξηση.</a:t>
                </a:r>
                <a:endParaRPr lang="en-US" sz="2400" dirty="0">
                  <a:latin typeface="Cambria" pitchFamily="18" charset="0"/>
                </a:endParaRPr>
              </a:p>
              <a:p>
                <a:pPr marL="0" indent="0">
                  <a:buNone/>
                </a:pPr>
                <a:endParaRPr lang="el-GR" sz="2400"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980728"/>
                <a:ext cx="8856984" cy="5688632"/>
              </a:xfrm>
              <a:blipFill rotWithShape="1">
                <a:blip r:embed="rId2"/>
                <a:stretch>
                  <a:fillRect l="-1032" t="-1501" r="-1101"/>
                </a:stretch>
              </a:blipFill>
            </p:spPr>
            <p:txBody>
              <a:bodyPr/>
              <a:lstStyle/>
              <a:p>
                <a:r>
                  <a:rPr lang="el-GR">
                    <a:noFill/>
                  </a:rPr>
                  <a:t> </a:t>
                </a:r>
              </a:p>
            </p:txBody>
          </p:sp>
        </mc:Fallback>
      </mc:AlternateContent>
      <p:cxnSp>
        <p:nvCxnSpPr>
          <p:cNvPr id="5" name="Ευθύγραμμο βέλος σύνδεσης 4"/>
          <p:cNvCxnSpPr/>
          <p:nvPr/>
        </p:nvCxnSpPr>
        <p:spPr>
          <a:xfrm flipV="1">
            <a:off x="2555776"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467544" y="1556792"/>
            <a:ext cx="1230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5868144" y="103126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3275856"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6228184" y="15567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467544" y="2132856"/>
            <a:ext cx="0" cy="3577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3218942" y="2058592"/>
            <a:ext cx="1749" cy="36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6197302" y="205859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479848" y="2628925"/>
            <a:ext cx="0" cy="368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3220691" y="25649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6105822" y="259310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467544" y="3117751"/>
            <a:ext cx="26246" cy="3497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3217193" y="3169171"/>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6372200" y="3073177"/>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H="1" flipV="1">
            <a:off x="479848" y="3637384"/>
            <a:ext cx="13942" cy="3676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3419872" y="3651473"/>
            <a:ext cx="0" cy="3535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flipV="1">
            <a:off x="6347023" y="360520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506391" y="9471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1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648072"/>
          </a:xfrm>
        </p:spPr>
        <p:txBody>
          <a:bodyPr>
            <a:normAutofit fontScale="90000"/>
          </a:bodyPr>
          <a:lstStyle/>
          <a:p>
            <a:r>
              <a:rPr lang="en-US" dirty="0" smtClean="0">
                <a:solidFill>
                  <a:srgbClr val="00B050"/>
                </a:solidFill>
                <a:latin typeface="Cambria" pitchFamily="18" charset="0"/>
              </a:rPr>
              <a:t/>
            </a:r>
            <a:br>
              <a:rPr lang="en-US" dirty="0" smtClean="0">
                <a:solidFill>
                  <a:srgbClr val="00B050"/>
                </a:solidFill>
                <a:latin typeface="Cambria" pitchFamily="18" charset="0"/>
              </a:rPr>
            </a:br>
            <a:r>
              <a:rPr lang="el-GR" dirty="0" smtClean="0">
                <a:solidFill>
                  <a:srgbClr val="00B050"/>
                </a:solidFill>
                <a:latin typeface="Cambria" pitchFamily="18" charset="0"/>
              </a:rPr>
              <a:t>Ιστορία </a:t>
            </a:r>
            <a:r>
              <a:rPr lang="el-GR" dirty="0">
                <a:solidFill>
                  <a:srgbClr val="00B050"/>
                </a:solidFill>
                <a:latin typeface="Cambria" pitchFamily="18" charset="0"/>
              </a:rPr>
              <a:t>Οικονομικής Σκέψης</a:t>
            </a:r>
            <a:r>
              <a:rPr lang="en-US" dirty="0">
                <a:solidFill>
                  <a:srgbClr val="00B050"/>
                </a:solidFill>
                <a:latin typeface="Cambria" pitchFamily="18" charset="0"/>
              </a:rPr>
              <a:t/>
            </a:r>
            <a:br>
              <a:rPr lang="en-US" dirty="0">
                <a:solidFill>
                  <a:srgbClr val="00B050"/>
                </a:solidFill>
                <a:latin typeface="Cambria" pitchFamily="18" charset="0"/>
              </a:rPr>
            </a:br>
            <a:endParaRPr lang="el-GR" dirty="0"/>
          </a:p>
        </p:txBody>
      </p:sp>
      <p:sp>
        <p:nvSpPr>
          <p:cNvPr id="3" name="Θέση περιεχομένου 2"/>
          <p:cNvSpPr>
            <a:spLocks noGrp="1"/>
          </p:cNvSpPr>
          <p:nvPr>
            <p:ph idx="1"/>
          </p:nvPr>
        </p:nvSpPr>
        <p:spPr>
          <a:xfrm>
            <a:off x="179512" y="1124744"/>
            <a:ext cx="8964488" cy="5472608"/>
          </a:xfrm>
        </p:spPr>
        <p:txBody>
          <a:bodyPr/>
          <a:lstStyle/>
          <a:p>
            <a:r>
              <a:rPr lang="el-GR" dirty="0" smtClean="0">
                <a:solidFill>
                  <a:srgbClr val="00B050"/>
                </a:solidFill>
                <a:latin typeface="Cambria" pitchFamily="18" charset="0"/>
              </a:rPr>
              <a:t>Ιστορία Οικονομικής Σκέψης</a:t>
            </a:r>
            <a:endParaRPr lang="en-US" dirty="0" smtClean="0">
              <a:solidFill>
                <a:srgbClr val="00B050"/>
              </a:solidFill>
              <a:latin typeface="Cambria" pitchFamily="18" charset="0"/>
            </a:endParaRPr>
          </a:p>
          <a:p>
            <a:pPr marL="0" indent="0">
              <a:buNone/>
            </a:pPr>
            <a:r>
              <a:rPr lang="el-GR" sz="2400" dirty="0" smtClean="0">
                <a:solidFill>
                  <a:srgbClr val="00B050"/>
                </a:solidFill>
                <a:latin typeface="Cambria" pitchFamily="18" charset="0"/>
              </a:rPr>
              <a:t>Αλληλεπίδραση οικονομικής ιστορίας και εξέλιξης ιστορίας οικονομικής σκέψης</a:t>
            </a:r>
            <a:endParaRPr lang="en-US" sz="2400" dirty="0">
              <a:solidFill>
                <a:srgbClr val="00B050"/>
              </a:solidFill>
              <a:latin typeface="Cambria" pitchFamily="18" charset="0"/>
            </a:endParaRPr>
          </a:p>
          <a:p>
            <a:endParaRPr lang="en-US" sz="1800" dirty="0" smtClean="0">
              <a:solidFill>
                <a:srgbClr val="00B050"/>
              </a:solidFill>
              <a:latin typeface="Cambria" pitchFamily="18" charset="0"/>
            </a:endParaRPr>
          </a:p>
          <a:p>
            <a:pPr marL="0" indent="0">
              <a:buNone/>
            </a:pPr>
            <a:r>
              <a:rPr lang="en-US" sz="2400" dirty="0" smtClean="0">
                <a:solidFill>
                  <a:srgbClr val="FF0000"/>
                </a:solidFill>
                <a:latin typeface="Cambria" pitchFamily="18" charset="0"/>
              </a:rPr>
              <a:t>Smith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Ricardo  Marx    N-C      </a:t>
            </a:r>
            <a:r>
              <a:rPr lang="el-GR" sz="2400" dirty="0" smtClean="0">
                <a:solidFill>
                  <a:srgbClr val="FF0000"/>
                </a:solidFill>
                <a:latin typeface="Cambria" pitchFamily="18" charset="0"/>
              </a:rPr>
              <a:t>  </a:t>
            </a:r>
            <a:r>
              <a:rPr lang="en-US" sz="2400" dirty="0" smtClean="0">
                <a:solidFill>
                  <a:srgbClr val="FF0000"/>
                </a:solidFill>
                <a:latin typeface="Cambria" pitchFamily="18" charset="0"/>
              </a:rPr>
              <a:t>Keynes     Neoliberalism      Current </a:t>
            </a:r>
          </a:p>
          <a:p>
            <a:endParaRPr lang="en-US" dirty="0" smtClean="0">
              <a:solidFill>
                <a:srgbClr val="FF0000"/>
              </a:solidFill>
            </a:endParaRPr>
          </a:p>
          <a:p>
            <a:pPr marL="0" indent="0">
              <a:buNone/>
            </a:pPr>
            <a:endParaRPr lang="en-US" sz="2000" dirty="0" smtClean="0">
              <a:solidFill>
                <a:srgbClr val="FF0000"/>
              </a:solidFill>
            </a:endParaRPr>
          </a:p>
          <a:p>
            <a:pPr marL="457200" indent="-457200">
              <a:buAutoNum type="arabicPlain" startAt="1776"/>
            </a:pPr>
            <a:r>
              <a:rPr lang="en-US" sz="2000" dirty="0" smtClean="0">
                <a:solidFill>
                  <a:srgbClr val="FF0000"/>
                </a:solidFill>
              </a:rPr>
              <a:t>        1817        </a:t>
            </a:r>
            <a:r>
              <a:rPr lang="el-GR" sz="2000" dirty="0" smtClean="0">
                <a:solidFill>
                  <a:srgbClr val="FF0000"/>
                </a:solidFill>
              </a:rPr>
              <a:t>  </a:t>
            </a:r>
            <a:r>
              <a:rPr lang="en-US" sz="2000" dirty="0" smtClean="0">
                <a:solidFill>
                  <a:srgbClr val="FF0000"/>
                </a:solidFill>
              </a:rPr>
              <a:t>1867        </a:t>
            </a:r>
            <a:r>
              <a:rPr lang="el-GR" sz="2000" dirty="0" smtClean="0">
                <a:solidFill>
                  <a:srgbClr val="FF0000"/>
                </a:solidFill>
              </a:rPr>
              <a:t>  </a:t>
            </a:r>
            <a:r>
              <a:rPr lang="en-US" sz="2000" dirty="0" smtClean="0">
                <a:solidFill>
                  <a:srgbClr val="FF0000"/>
                </a:solidFill>
              </a:rPr>
              <a:t>1870             1936                    1980                    </a:t>
            </a:r>
            <a:r>
              <a:rPr lang="el-GR" sz="2000" dirty="0" smtClean="0">
                <a:solidFill>
                  <a:srgbClr val="FF0000"/>
                </a:solidFill>
              </a:rPr>
              <a:t> </a:t>
            </a:r>
            <a:r>
              <a:rPr lang="en-US" sz="2000" dirty="0" smtClean="0">
                <a:solidFill>
                  <a:srgbClr val="FF0000"/>
                </a:solidFill>
              </a:rPr>
              <a:t>2008-…</a:t>
            </a:r>
          </a:p>
          <a:p>
            <a:pPr marL="0" indent="0">
              <a:buNone/>
            </a:pPr>
            <a:r>
              <a:rPr lang="el-GR" sz="2000" dirty="0" smtClean="0">
                <a:solidFill>
                  <a:srgbClr val="FF0000"/>
                </a:solidFill>
              </a:rPr>
              <a:t>                                                                                        </a:t>
            </a:r>
            <a:endParaRPr lang="en-US" sz="2000" dirty="0" smtClean="0">
              <a:solidFill>
                <a:srgbClr val="FF0000"/>
              </a:solidFill>
            </a:endParaRPr>
          </a:p>
          <a:p>
            <a:pPr marL="0" indent="0">
              <a:buNone/>
            </a:pPr>
            <a:r>
              <a:rPr lang="el-GR" sz="1800" dirty="0" smtClean="0">
                <a:solidFill>
                  <a:srgbClr val="FF0000"/>
                </a:solidFill>
                <a:latin typeface="Cambria" pitchFamily="18" charset="0"/>
              </a:rPr>
              <a:t>	Αρχές	   Κεφάλαιο    </a:t>
            </a:r>
            <a:r>
              <a:rPr lang="en-US" sz="1800" dirty="0" err="1" smtClean="0">
                <a:solidFill>
                  <a:srgbClr val="FF0000"/>
                </a:solidFill>
                <a:latin typeface="Cambria" pitchFamily="18" charset="0"/>
              </a:rPr>
              <a:t>Walras</a:t>
            </a:r>
            <a:r>
              <a:rPr lang="en-US" sz="1800" dirty="0" smtClean="0">
                <a:solidFill>
                  <a:srgbClr val="FF0000"/>
                </a:solidFill>
                <a:latin typeface="Cambria" pitchFamily="18" charset="0"/>
              </a:rPr>
              <a:t>          General               Monetarism                     ?</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Πλούτος</a:t>
            </a:r>
            <a:r>
              <a:rPr lang="el-GR" sz="1800" b="1" dirty="0" smtClean="0">
                <a:solidFill>
                  <a:srgbClr val="FF0000"/>
                </a:solidFill>
                <a:latin typeface="Cambria" pitchFamily="18" charset="0"/>
              </a:rPr>
              <a:t> </a:t>
            </a:r>
            <a:r>
              <a:rPr lang="el-GR" sz="1800" dirty="0" smtClean="0">
                <a:solidFill>
                  <a:srgbClr val="FF0000"/>
                </a:solidFill>
                <a:latin typeface="Cambria" pitchFamily="18" charset="0"/>
              </a:rPr>
              <a:t>  ΠΟ              Τόμος Ι</a:t>
            </a:r>
            <a:r>
              <a:rPr lang="en-US" sz="1800" dirty="0" smtClean="0">
                <a:solidFill>
                  <a:srgbClr val="FF0000"/>
                </a:solidFill>
                <a:latin typeface="Cambria" pitchFamily="18" charset="0"/>
              </a:rPr>
              <a:t>        Jevons            Theory                New Classical</a:t>
            </a:r>
            <a:endParaRPr lang="el-GR" sz="1800" dirty="0" smtClean="0">
              <a:solidFill>
                <a:srgbClr val="FF0000"/>
              </a:solidFill>
              <a:latin typeface="Cambria" pitchFamily="18" charset="0"/>
            </a:endParaRPr>
          </a:p>
          <a:p>
            <a:pPr marL="0" indent="0">
              <a:buNone/>
            </a:pPr>
            <a:r>
              <a:rPr lang="el-GR" sz="1800" b="1" dirty="0" smtClean="0">
                <a:solidFill>
                  <a:srgbClr val="7030A0"/>
                </a:solidFill>
                <a:latin typeface="Cambria" pitchFamily="18" charset="0"/>
              </a:rPr>
              <a:t>των εθνών</a:t>
            </a:r>
            <a:r>
              <a:rPr lang="en-US" sz="1800" b="1" dirty="0" smtClean="0">
                <a:solidFill>
                  <a:srgbClr val="7030A0"/>
                </a:solidFill>
                <a:latin typeface="Cambria" pitchFamily="18" charset="0"/>
              </a:rPr>
              <a:t>                             </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Menger</a:t>
            </a:r>
            <a:r>
              <a:rPr lang="en-US" sz="1800" dirty="0" smtClean="0">
                <a:solidFill>
                  <a:srgbClr val="FF0000"/>
                </a:solidFill>
                <a:latin typeface="Cambria" pitchFamily="18" charset="0"/>
              </a:rPr>
              <a:t>                                       </a:t>
            </a:r>
            <a:r>
              <a:rPr lang="en-US" sz="1800" dirty="0" err="1" smtClean="0">
                <a:solidFill>
                  <a:srgbClr val="FF0000"/>
                </a:solidFill>
                <a:latin typeface="Cambria" pitchFamily="18" charset="0"/>
              </a:rPr>
              <a:t>vs</a:t>
            </a:r>
            <a:r>
              <a:rPr lang="en-US" sz="1800" dirty="0" smtClean="0">
                <a:solidFill>
                  <a:srgbClr val="FF0000"/>
                </a:solidFill>
                <a:latin typeface="Cambria" pitchFamily="18" charset="0"/>
              </a:rPr>
              <a:t> New Keynesian</a:t>
            </a:r>
            <a:endParaRPr lang="el-GR" sz="1800" dirty="0">
              <a:solidFill>
                <a:srgbClr val="FF0000"/>
              </a:solidFill>
              <a:latin typeface="Cambria" pitchFamily="18" charset="0"/>
            </a:endParaRPr>
          </a:p>
        </p:txBody>
      </p:sp>
      <p:cxnSp>
        <p:nvCxnSpPr>
          <p:cNvPr id="5" name="Ευθεία γραμμή σύνδεσης 4"/>
          <p:cNvCxnSpPr/>
          <p:nvPr/>
        </p:nvCxnSpPr>
        <p:spPr>
          <a:xfrm>
            <a:off x="323528" y="3717032"/>
            <a:ext cx="8640960" cy="2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611560"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14756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2699792"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63589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6056" y="3320988"/>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8244408" y="335699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6516216" y="3346388"/>
            <a:ext cx="0" cy="7920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7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76672"/>
          </a:xfrm>
        </p:spPr>
        <p:txBody>
          <a:bodyPr>
            <a:noAutofit/>
          </a:bodyPr>
          <a:lstStyle/>
          <a:p>
            <a:r>
              <a:rPr lang="el-GR" sz="3200" b="1" dirty="0" smtClean="0">
                <a:solidFill>
                  <a:srgbClr val="FF0000"/>
                </a:solidFill>
                <a:latin typeface="Cambria" pitchFamily="18" charset="0"/>
              </a:rPr>
              <a:t>Παράδειγμα</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79512" y="620688"/>
            <a:ext cx="8712968" cy="6120680"/>
          </a:xfrm>
        </p:spPr>
        <p:txBody>
          <a:bodyPr>
            <a:normAutofit/>
          </a:bodyPr>
          <a:lstStyle/>
          <a:p>
            <a:pPr marL="0" indent="0">
              <a:buNone/>
            </a:pPr>
            <a:r>
              <a:rPr lang="el-GR" sz="2800" dirty="0" smtClean="0">
                <a:latin typeface="Cambria" pitchFamily="18" charset="0"/>
              </a:rPr>
              <a:t>Ι</a:t>
            </a:r>
            <a:r>
              <a:rPr lang="en-US" sz="2800" dirty="0" smtClean="0">
                <a:latin typeface="Cambria" pitchFamily="18" charset="0"/>
              </a:rPr>
              <a:t>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1εκ</a:t>
            </a:r>
          </a:p>
          <a:p>
            <a:pPr marL="0" indent="0">
              <a:buNone/>
            </a:pPr>
            <a:r>
              <a:rPr lang="el-GR" sz="2800" dirty="0" smtClean="0">
                <a:latin typeface="Cambria" pitchFamily="18" charset="0"/>
              </a:rPr>
              <a:t>Β</a:t>
            </a:r>
            <a:r>
              <a:rPr lang="en-US" sz="2800" dirty="0" smtClean="0">
                <a:latin typeface="Cambria" pitchFamily="18" charset="0"/>
              </a:rPr>
              <a:t> </a:t>
            </a:r>
            <a:r>
              <a:rPr lang="el-GR" sz="2800" dirty="0" smtClean="0">
                <a:latin typeface="Cambria" pitchFamily="18" charset="0"/>
              </a:rPr>
              <a:t>= </a:t>
            </a:r>
            <a:r>
              <a:rPr lang="en-US" sz="2800" dirty="0" smtClean="0">
                <a:latin typeface="Cambria" pitchFamily="18" charset="0"/>
              </a:rPr>
              <a:t>$</a:t>
            </a:r>
            <a:r>
              <a:rPr lang="el-GR" sz="2800" dirty="0" smtClean="0">
                <a:latin typeface="Cambria" pitchFamily="18" charset="0"/>
              </a:rPr>
              <a:t>1εκ</a:t>
            </a:r>
          </a:p>
          <a:p>
            <a:pPr marL="0" indent="0">
              <a:buNone/>
            </a:pPr>
            <a:r>
              <a:rPr lang="en-US" sz="2800" dirty="0" smtClean="0">
                <a:latin typeface="Cambria" pitchFamily="18" charset="0"/>
              </a:rPr>
              <a:t>c </a:t>
            </a:r>
            <a:r>
              <a:rPr lang="el-GR" sz="2800" dirty="0" smtClean="0">
                <a:latin typeface="Cambria" pitchFamily="18" charset="0"/>
              </a:rPr>
              <a:t>=</a:t>
            </a:r>
            <a:r>
              <a:rPr lang="en-US" sz="2800" dirty="0" smtClean="0">
                <a:latin typeface="Cambria" pitchFamily="18" charset="0"/>
              </a:rPr>
              <a:t> </a:t>
            </a:r>
            <a:r>
              <a:rPr lang="el-GR" sz="2800" dirty="0" smtClean="0">
                <a:latin typeface="Cambria" pitchFamily="18" charset="0"/>
              </a:rPr>
              <a:t>0,90</a:t>
            </a:r>
            <a:endParaRPr lang="en-US" sz="2800" dirty="0" smtClean="0">
              <a:latin typeface="Cambria" pitchFamily="18" charset="0"/>
            </a:endParaRPr>
          </a:p>
          <a:p>
            <a:pPr marL="0" indent="0">
              <a:buNone/>
            </a:pPr>
            <a:r>
              <a:rPr lang="en-US" sz="2800" dirty="0" smtClean="0">
                <a:latin typeface="Cambria" pitchFamily="18" charset="0"/>
              </a:rPr>
              <a:t>y = 30$/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w =20$/</a:t>
            </a:r>
            <a:r>
              <a:rPr lang="en-US" sz="2800" dirty="0" err="1" smtClean="0">
                <a:latin typeface="Cambria" pitchFamily="18" charset="0"/>
              </a:rPr>
              <a:t>hr</a:t>
            </a:r>
            <a:endParaRPr lang="en-US" sz="2800" dirty="0" smtClean="0">
              <a:latin typeface="Cambria" pitchFamily="18" charset="0"/>
            </a:endParaRPr>
          </a:p>
          <a:p>
            <a:pPr marL="0" indent="0">
              <a:buNone/>
            </a:pPr>
            <a:r>
              <a:rPr lang="en-US" sz="2800" dirty="0" smtClean="0">
                <a:latin typeface="Cambria" pitchFamily="18" charset="0"/>
              </a:rPr>
              <a:t>N*=?</a:t>
            </a:r>
          </a:p>
          <a:p>
            <a:pPr marL="0" indent="0">
              <a:buNone/>
            </a:pPr>
            <a:r>
              <a:rPr lang="en-US" sz="2800" dirty="0" smtClean="0">
                <a:latin typeface="Cambria" pitchFamily="18" charset="0"/>
              </a:rPr>
              <a:t>Y*=?</a:t>
            </a:r>
          </a:p>
          <a:p>
            <a:pPr marL="0" indent="0">
              <a:buNone/>
            </a:pPr>
            <a:r>
              <a:rPr lang="en-US" sz="2800" dirty="0" smtClean="0">
                <a:latin typeface="Cambria" pitchFamily="18" charset="0"/>
              </a:rPr>
              <a:t>Multipliers=?</a:t>
            </a:r>
          </a:p>
          <a:p>
            <a:pPr marL="0" indent="0">
              <a:buNone/>
            </a:pPr>
            <a:r>
              <a:rPr lang="en-US" sz="2800" dirty="0" smtClean="0">
                <a:latin typeface="Cambria" pitchFamily="18" charset="0"/>
              </a:rPr>
              <a:t>LS=200.000hrs </a:t>
            </a:r>
          </a:p>
          <a:p>
            <a:pPr marL="0" indent="0">
              <a:buNone/>
            </a:pPr>
            <a:r>
              <a:rPr lang="en-US" sz="2800" dirty="0" smtClean="0">
                <a:latin typeface="Cambria" pitchFamily="18" charset="0"/>
              </a:rPr>
              <a:t>Unemployment Rate=?</a:t>
            </a:r>
          </a:p>
          <a:p>
            <a:pPr marL="0" indent="0">
              <a:buNone/>
            </a:pPr>
            <a:r>
              <a:rPr lang="el-GR" sz="2800" dirty="0" smtClean="0">
                <a:latin typeface="Cambria" pitchFamily="18" charset="0"/>
              </a:rPr>
              <a:t>ΔΒ </a:t>
            </a:r>
            <a:r>
              <a:rPr lang="en-US" sz="2800" dirty="0" smtClean="0">
                <a:latin typeface="Cambria" pitchFamily="18" charset="0"/>
              </a:rPr>
              <a:t>for full employment?</a:t>
            </a:r>
            <a:endParaRPr lang="el-GR" sz="28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2555776" y="620688"/>
                <a:ext cx="6348139" cy="45365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a:t>
                </a:r>
                <a14:m>
                  <m:oMath xmlns:m="http://schemas.openxmlformats.org/officeDocument/2006/math">
                    <m:f>
                      <m:fPr>
                        <m:ctrlPr>
                          <a:rPr lang="en-US" sz="2000" i="1" smtClean="0">
                            <a:latin typeface="Cambria Math"/>
                          </a:rPr>
                        </m:ctrlPr>
                      </m:fPr>
                      <m:num>
                        <m:r>
                          <a:rPr lang="en-US" sz="2000" b="0" i="1" smtClean="0">
                            <a:latin typeface="Cambria Math"/>
                          </a:rPr>
                          <m:t>𝐼</m:t>
                        </m:r>
                        <m:r>
                          <a:rPr lang="en-US" sz="2000" b="0" i="1" smtClean="0">
                            <a:latin typeface="Cambria Math"/>
                          </a:rPr>
                          <m:t>+</m:t>
                        </m:r>
                        <m:r>
                          <a:rPr lang="en-US" sz="2000" b="0" i="1" smtClean="0">
                            <a:latin typeface="Cambria Math"/>
                          </a:rPr>
                          <m:t>𝐵</m:t>
                        </m:r>
                      </m:num>
                      <m:den>
                        <m:r>
                          <a:rPr lang="en-US" sz="2000" b="0" i="1" smtClean="0">
                            <a:latin typeface="Cambria Math"/>
                          </a:rPr>
                          <m:t>𝑦</m:t>
                        </m:r>
                        <m:r>
                          <a:rPr lang="en-US" sz="2000" b="0" i="1" smtClean="0">
                            <a:latin typeface="Cambria Math"/>
                          </a:rPr>
                          <m:t>−</m:t>
                        </m:r>
                        <m:r>
                          <a:rPr lang="en-US" sz="2000" b="0" i="1" smtClean="0">
                            <a:latin typeface="Cambria Math"/>
                          </a:rPr>
                          <m:t>𝑐𝑤</m:t>
                        </m:r>
                      </m:den>
                    </m:f>
                    <m:r>
                      <a:rPr lang="en-US" sz="2000" b="0" i="1" smtClean="0">
                        <a:latin typeface="Cambria Math"/>
                      </a:rPr>
                      <m:t>=</m:t>
                    </m:r>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n-US" sz="2000" b="0" i="1" smtClean="0">
                            <a:latin typeface="Cambria Math"/>
                          </a:rPr>
                          <m:t>.</m:t>
                        </m:r>
                      </m:num>
                      <m:den>
                        <m:f>
                          <m:fPr>
                            <m:ctrlPr>
                              <a:rPr lang="en-US" sz="2000" b="0" i="1" smtClean="0">
                                <a:latin typeface="Cambria Math"/>
                              </a:rPr>
                            </m:ctrlPr>
                          </m:fPr>
                          <m:num>
                            <m:r>
                              <a:rPr lang="en-US" sz="2000" b="0" i="1" smtClean="0">
                                <a:latin typeface="Cambria Math"/>
                              </a:rPr>
                              <m:t>30$</m:t>
                            </m:r>
                          </m:num>
                          <m:den>
                            <m:r>
                              <a:rPr lang="en-US" sz="2000" b="0" i="1" smtClean="0">
                                <a:latin typeface="Cambria Math"/>
                              </a:rPr>
                              <m:t>h𝑟</m:t>
                            </m:r>
                          </m:den>
                        </m:f>
                        <m:r>
                          <a:rPr lang="en-US" sz="2000" b="0" i="1" smtClean="0">
                            <a:latin typeface="Cambria Math"/>
                          </a:rPr>
                          <m:t>−0.9∗20$/</m:t>
                        </m:r>
                        <m:r>
                          <a:rPr lang="en-US" sz="2000" b="0" i="1" smtClean="0">
                            <a:latin typeface="Cambria Math"/>
                          </a:rPr>
                          <m:t>h𝑟</m:t>
                        </m:r>
                      </m:den>
                    </m:f>
                    <m:f>
                      <m:fPr>
                        <m:ctrlPr>
                          <a:rPr lang="en-US" sz="2000" b="0" i="1" smtClean="0">
                            <a:latin typeface="Cambria Math"/>
                          </a:rPr>
                        </m:ctrlPr>
                      </m:fPr>
                      <m:num>
                        <m:r>
                          <a:rPr lang="en-US" sz="2000" b="0" i="1" smtClean="0">
                            <a:latin typeface="Cambria Math"/>
                          </a:rPr>
                          <m:t>$2</m:t>
                        </m:r>
                        <m:r>
                          <a:rPr lang="el-GR" sz="2000" b="0" i="1" smtClean="0">
                            <a:latin typeface="Cambria Math"/>
                          </a:rPr>
                          <m:t>𝜀𝜅</m:t>
                        </m:r>
                        <m:r>
                          <a:rPr lang="el-GR" sz="2000" b="0" i="1" smtClean="0">
                            <a:latin typeface="Cambria Math"/>
                          </a:rPr>
                          <m:t>.</m:t>
                        </m:r>
                      </m:num>
                      <m:den>
                        <m:r>
                          <a:rPr lang="el-GR" sz="2000" b="0" i="1" smtClean="0">
                            <a:latin typeface="Cambria Math"/>
                          </a:rPr>
                          <m:t>12$/</m:t>
                        </m:r>
                        <m:r>
                          <a:rPr lang="en-US" sz="2000" b="0" i="1" smtClean="0">
                            <a:latin typeface="Cambria Math"/>
                          </a:rPr>
                          <m:t>h𝑟</m:t>
                        </m:r>
                      </m:den>
                    </m:f>
                    <m:r>
                      <a:rPr lang="en-US" sz="2000" b="0" i="1" smtClean="0">
                        <a:latin typeface="Cambria Math"/>
                      </a:rPr>
                      <m:t>=166.666,7</m:t>
                    </m:r>
                    <m:r>
                      <a:rPr lang="en-US" sz="2000" b="0" i="1" smtClean="0">
                        <a:latin typeface="Cambria Math"/>
                      </a:rPr>
                      <m:t>h𝑟𝑠</m:t>
                    </m:r>
                  </m:oMath>
                </a14:m>
                <a:endParaRPr lang="en-US" sz="2000" b="0" dirty="0" smtClean="0">
                  <a:latin typeface="Cambria" pitchFamily="18" charset="0"/>
                </a:endParaRPr>
              </a:p>
              <a:p>
                <a:pPr algn="ctr"/>
                <a:r>
                  <a:rPr lang="en-US" sz="2000" dirty="0" smtClean="0">
                    <a:latin typeface="Cambria" pitchFamily="18" charset="0"/>
                  </a:rPr>
                  <a:t>Y*=</a:t>
                </a:r>
                <a:r>
                  <a:rPr lang="el-GR" sz="2000" dirty="0" smtClean="0">
                    <a:latin typeface="Cambria" pitchFamily="18" charset="0"/>
                  </a:rPr>
                  <a:t> </a:t>
                </a:r>
                <a:r>
                  <a:rPr lang="en-US" sz="2000" dirty="0" err="1" smtClean="0">
                    <a:latin typeface="Cambria" pitchFamily="18" charset="0"/>
                  </a:rPr>
                  <a:t>yN</a:t>
                </a:r>
                <a:r>
                  <a:rPr lang="en-US" sz="2000" dirty="0" smtClean="0">
                    <a:latin typeface="Cambria" pitchFamily="18" charset="0"/>
                  </a:rPr>
                  <a:t>*=</a:t>
                </a:r>
                <a:r>
                  <a:rPr lang="el-GR" sz="2000" dirty="0" smtClean="0">
                    <a:latin typeface="Cambria" pitchFamily="18" charset="0"/>
                  </a:rPr>
                  <a:t> </a:t>
                </a:r>
                <a:r>
                  <a:rPr lang="en-US" sz="2000" dirty="0" smtClean="0">
                    <a:latin typeface="Cambria" pitchFamily="18" charset="0"/>
                  </a:rPr>
                  <a:t>30$/</a:t>
                </a:r>
                <a:r>
                  <a:rPr lang="en-US" sz="2000" dirty="0" err="1" smtClean="0">
                    <a:latin typeface="Cambria" pitchFamily="18" charset="0"/>
                  </a:rPr>
                  <a:t>hr</a:t>
                </a:r>
                <a:r>
                  <a:rPr lang="en-US" sz="2000" dirty="0" smtClean="0">
                    <a:latin typeface="Cambria" pitchFamily="18" charset="0"/>
                  </a:rPr>
                  <a:t>*166.666,7hrs =</a:t>
                </a:r>
                <a:r>
                  <a:rPr lang="el-GR" sz="2000" dirty="0" smtClean="0">
                    <a:latin typeface="Cambria" pitchFamily="18" charset="0"/>
                  </a:rPr>
                  <a:t> </a:t>
                </a:r>
                <a:r>
                  <a:rPr lang="en-US" sz="2000" dirty="0" smtClean="0">
                    <a:latin typeface="Cambria" pitchFamily="18" charset="0"/>
                  </a:rPr>
                  <a:t>$500.000</a:t>
                </a: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ΔΝ</m:t>
                          </m:r>
                        </m:num>
                        <m:den>
                          <m:r>
                            <m:rPr>
                              <m:sty m:val="p"/>
                            </m:rPr>
                            <a:rPr lang="el-GR" sz="2000" b="0" i="0" smtClean="0">
                              <a:latin typeface="Cambria Math"/>
                            </a:rPr>
                            <m:t>ΔΒ</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9∗20$/</m:t>
                          </m:r>
                          <m:r>
                            <a:rPr lang="en-US" sz="2000" i="1">
                              <a:latin typeface="Cambria Math"/>
                            </a:rPr>
                            <m:t>h𝑟</m:t>
                          </m:r>
                        </m:den>
                      </m:f>
                      <m:r>
                        <a:rPr lang="el-GR" sz="2000" b="0" i="1" smtClean="0">
                          <a:latin typeface="Cambria Math"/>
                        </a:rPr>
                        <m:t>=</m:t>
                      </m:r>
                      <m:f>
                        <m:fPr>
                          <m:ctrlPr>
                            <a:rPr lang="el-GR" sz="2000" b="0" i="1" smtClean="0">
                              <a:latin typeface="Cambria Math"/>
                            </a:rPr>
                          </m:ctrlPr>
                        </m:fPr>
                        <m:num>
                          <m:r>
                            <a:rPr lang="el-GR" sz="2000" b="0" i="1" smtClean="0">
                              <a:latin typeface="Cambria Math"/>
                            </a:rPr>
                            <m:t>1</m:t>
                          </m:r>
                        </m:num>
                        <m:den>
                          <m:r>
                            <a:rPr lang="el-GR" sz="2000" b="0" i="1" smtClean="0">
                              <a:latin typeface="Cambria Math"/>
                            </a:rPr>
                            <m:t>12$/</m:t>
                          </m:r>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1" i="1" smtClean="0">
                              <a:solidFill>
                                <a:srgbClr val="FF0000"/>
                              </a:solidFill>
                              <a:latin typeface="Cambria Math"/>
                            </a:rPr>
                            <m:t>𝟎</m:t>
                          </m:r>
                          <m:r>
                            <a:rPr lang="en-US" sz="2000" b="1" i="1" smtClean="0">
                              <a:solidFill>
                                <a:srgbClr val="FF0000"/>
                              </a:solidFill>
                              <a:latin typeface="Cambria Math"/>
                            </a:rPr>
                            <m:t>,</m:t>
                          </m:r>
                          <m:r>
                            <a:rPr lang="en-US" sz="2000" b="1" i="1" smtClean="0">
                              <a:solidFill>
                                <a:srgbClr val="FF0000"/>
                              </a:solidFill>
                              <a:latin typeface="Cambria Math"/>
                            </a:rPr>
                            <m:t>𝟎𝟖𝟑</m:t>
                          </m:r>
                          <m:r>
                            <a:rPr lang="en-US" sz="2000" b="0" i="1" smtClean="0">
                              <a:latin typeface="Cambria Math"/>
                            </a:rPr>
                            <m:t>h𝑟𝑠</m:t>
                          </m:r>
                        </m:num>
                        <m:den>
                          <m:r>
                            <a:rPr lang="en-US" sz="2000" b="0" i="1" smtClean="0">
                              <a:latin typeface="Cambria Math"/>
                            </a:rPr>
                            <m:t>$</m:t>
                          </m:r>
                        </m:den>
                      </m:f>
                    </m:oMath>
                  </m:oMathPara>
                </a14:m>
                <a:endParaRPr lang="en-US" sz="2000" b="0" dirty="0" smtClean="0">
                  <a:latin typeface="Cambria" pitchFamily="18" charset="0"/>
                </a:endParaRPr>
              </a:p>
              <a:p>
                <a:pPr algn="ctr"/>
                <a14:m>
                  <m:oMathPara xmlns:m="http://schemas.openxmlformats.org/officeDocument/2006/math">
                    <m:oMathParaPr>
                      <m:jc m:val="centerGroup"/>
                    </m:oMathParaPr>
                    <m:oMath xmlns:m="http://schemas.openxmlformats.org/officeDocument/2006/math">
                      <m:f>
                        <m:fPr>
                          <m:ctrlPr>
                            <a:rPr lang="el-GR" sz="2000" i="1" smtClean="0">
                              <a:latin typeface="Cambria Math"/>
                            </a:rPr>
                          </m:ctrlPr>
                        </m:fPr>
                        <m:num>
                          <m:r>
                            <m:rPr>
                              <m:sty m:val="p"/>
                            </m:rPr>
                            <a:rPr lang="el-GR" sz="2000" b="0" i="0" smtClean="0">
                              <a:latin typeface="Cambria Math"/>
                            </a:rPr>
                            <m:t>ΔΥ</m:t>
                          </m:r>
                        </m:num>
                        <m:den>
                          <m:r>
                            <m:rPr>
                              <m:sty m:val="p"/>
                            </m:rPr>
                            <a:rPr lang="el-GR" sz="2000" b="0" i="0" smtClean="0">
                              <a:latin typeface="Cambria Math"/>
                            </a:rPr>
                            <m:t>ΔΒ</m:t>
                          </m:r>
                        </m:den>
                      </m:f>
                      <m:r>
                        <a:rPr lang="el-GR" sz="2000" b="0" i="1" smtClean="0">
                          <a:latin typeface="Cambria Math"/>
                        </a:rPr>
                        <m:t>=</m:t>
                      </m:r>
                      <m:f>
                        <m:fPr>
                          <m:ctrlPr>
                            <a:rPr lang="en-US" sz="2000" b="0" i="1" smtClean="0">
                              <a:latin typeface="Cambria Math"/>
                            </a:rPr>
                          </m:ctrlPr>
                        </m:fPr>
                        <m:num>
                          <m:r>
                            <a:rPr lang="el-GR" sz="2000" b="0" i="1" smtClean="0">
                              <a:latin typeface="Cambria Math"/>
                            </a:rPr>
                            <m:t>30</m:t>
                          </m:r>
                          <m:r>
                            <a:rPr lang="en-US" sz="2000" b="0" i="1" smtClean="0">
                              <a:latin typeface="Cambria Math"/>
                            </a:rPr>
                            <m:t>$</m:t>
                          </m:r>
                        </m:num>
                        <m:den>
                          <m:r>
                            <a:rPr lang="en-US" sz="2000" b="0" i="1" smtClean="0">
                              <a:latin typeface="Cambria Math"/>
                            </a:rPr>
                            <m:t>h𝑟</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f>
                            <m:fPr>
                              <m:ctrlPr>
                                <a:rPr lang="en-US" sz="2000" i="1">
                                  <a:latin typeface="Cambria Math"/>
                                </a:rPr>
                              </m:ctrlPr>
                            </m:fPr>
                            <m:num>
                              <m:r>
                                <a:rPr lang="en-US" sz="2000" i="1">
                                  <a:latin typeface="Cambria Math"/>
                                </a:rPr>
                                <m:t>30$</m:t>
                              </m:r>
                            </m:num>
                            <m:den>
                              <m:r>
                                <a:rPr lang="en-US" sz="2000" i="1">
                                  <a:latin typeface="Cambria Math"/>
                                </a:rPr>
                                <m:t>h𝑟</m:t>
                              </m:r>
                            </m:den>
                          </m:f>
                          <m:r>
                            <a:rPr lang="en-US" sz="2000" i="1">
                              <a:latin typeface="Cambria Math"/>
                            </a:rPr>
                            <m:t>−0</m:t>
                          </m:r>
                          <m:r>
                            <a:rPr lang="en-US" sz="2000" b="0" i="1" smtClean="0">
                              <a:latin typeface="Cambria Math"/>
                            </a:rPr>
                            <m:t>,</m:t>
                          </m:r>
                          <m:r>
                            <a:rPr lang="en-US" sz="2000" i="1">
                              <a:latin typeface="Cambria Math"/>
                            </a:rPr>
                            <m:t>9∗</m:t>
                          </m:r>
                          <m:f>
                            <m:fPr>
                              <m:ctrlPr>
                                <a:rPr lang="en-US" sz="2000" i="1">
                                  <a:latin typeface="Cambria Math"/>
                                </a:rPr>
                              </m:ctrlPr>
                            </m:fPr>
                            <m:num>
                              <m:r>
                                <a:rPr lang="en-US" sz="2000" i="1">
                                  <a:latin typeface="Cambria Math"/>
                                </a:rPr>
                                <m:t>20$</m:t>
                              </m:r>
                            </m:num>
                            <m:den>
                              <m:r>
                                <a:rPr lang="en-US" sz="2000" i="1">
                                  <a:latin typeface="Cambria Math"/>
                                </a:rPr>
                                <m:t>h𝑟</m:t>
                              </m:r>
                            </m:den>
                          </m:f>
                        </m:den>
                      </m:f>
                      <m:r>
                        <a:rPr lang="en-US" sz="2000" b="0" i="1" smtClean="0">
                          <a:latin typeface="Cambria Math"/>
                        </a:rPr>
                        <m:t>=</m:t>
                      </m:r>
                      <m:r>
                        <a:rPr lang="en-US" sz="2000" b="1" i="1" smtClean="0">
                          <a:solidFill>
                            <a:srgbClr val="FF0000"/>
                          </a:solidFill>
                          <a:latin typeface="Cambria Math"/>
                        </a:rPr>
                        <m:t>𝟐</m:t>
                      </m:r>
                      <m:r>
                        <a:rPr lang="en-US" sz="2000" b="1" i="1" smtClean="0">
                          <a:solidFill>
                            <a:srgbClr val="FF0000"/>
                          </a:solidFill>
                          <a:latin typeface="Cambria Math"/>
                        </a:rPr>
                        <m:t>,</m:t>
                      </m:r>
                      <m:r>
                        <a:rPr lang="en-US" sz="2000" b="1" i="1" smtClean="0">
                          <a:solidFill>
                            <a:srgbClr val="FF0000"/>
                          </a:solidFill>
                          <a:latin typeface="Cambria Math"/>
                        </a:rPr>
                        <m:t>𝟓</m:t>
                      </m:r>
                    </m:oMath>
                  </m:oMathPara>
                </a14:m>
                <a:endParaRPr lang="en-US" sz="2000" b="1" dirty="0" smtClean="0">
                  <a:solidFill>
                    <a:srgbClr val="FF0000"/>
                  </a:solidFill>
                  <a:latin typeface="Cambria" pitchFamily="18" charset="0"/>
                </a:endParaRPr>
              </a:p>
              <a:p>
                <a:pPr algn="ctr"/>
                <a:r>
                  <a:rPr lang="en-US" sz="2000" dirty="0" smtClean="0">
                    <a:latin typeface="Cambria" pitchFamily="18" charset="0"/>
                  </a:rPr>
                  <a:t>UR=</a:t>
                </a:r>
                <a14:m>
                  <m:oMath xmlns:m="http://schemas.openxmlformats.org/officeDocument/2006/math">
                    <m:f>
                      <m:fPr>
                        <m:ctrlPr>
                          <a:rPr lang="en-US" sz="2000" i="1" smtClean="0">
                            <a:latin typeface="Cambria Math"/>
                          </a:rPr>
                        </m:ctrlPr>
                      </m:fPr>
                      <m:num>
                        <m:r>
                          <a:rPr lang="en-US" sz="2000" b="0" i="1" smtClean="0">
                            <a:latin typeface="Cambria Math"/>
                          </a:rPr>
                          <m:t>𝑈</m:t>
                        </m:r>
                        <m:r>
                          <a:rPr lang="en-US" sz="2000" b="0" i="1" smtClean="0">
                            <a:latin typeface="Cambria Math"/>
                          </a:rPr>
                          <m:t>=(</m:t>
                        </m:r>
                        <m:r>
                          <a:rPr lang="en-US" sz="2000" b="0" i="1" smtClean="0">
                            <a:latin typeface="Cambria Math"/>
                          </a:rPr>
                          <m:t>𝐿𝑆</m:t>
                        </m:r>
                        <m:r>
                          <a:rPr lang="en-US" sz="2000" b="0" i="1" smtClean="0">
                            <a:latin typeface="Cambria Math"/>
                          </a:rPr>
                          <m:t>−</m:t>
                        </m:r>
                        <m:r>
                          <a:rPr lang="en-US" sz="2000" b="0" i="1" smtClean="0">
                            <a:latin typeface="Cambria Math"/>
                          </a:rPr>
                          <m:t>𝑁</m:t>
                        </m:r>
                        <m:r>
                          <a:rPr lang="en-US" sz="2000" b="0" i="1" smtClean="0">
                            <a:latin typeface="Cambria Math"/>
                          </a:rPr>
                          <m:t>∗)</m:t>
                        </m:r>
                      </m:num>
                      <m:den>
                        <m:r>
                          <a:rPr lang="en-US" sz="2000" b="0" i="1" smtClean="0">
                            <a:latin typeface="Cambria Math"/>
                          </a:rPr>
                          <m:t>𝐿𝑆</m:t>
                        </m:r>
                      </m:den>
                    </m:f>
                    <m:r>
                      <a:rPr lang="en-US" sz="2000" b="0" i="1" smtClean="0">
                        <a:latin typeface="Cambria Math"/>
                      </a:rPr>
                      <m:t>=</m:t>
                    </m:r>
                    <m:f>
                      <m:fPr>
                        <m:ctrlPr>
                          <a:rPr lang="en-US" sz="2000" b="0" i="1" smtClean="0">
                            <a:latin typeface="Cambria Math"/>
                          </a:rPr>
                        </m:ctrlPr>
                      </m:fPr>
                      <m:num>
                        <m:r>
                          <a:rPr lang="en-US" sz="2000" b="0" i="1" smtClean="0">
                            <a:latin typeface="Cambria Math"/>
                          </a:rPr>
                          <m:t>200.000−166.666,7</m:t>
                        </m:r>
                      </m:num>
                      <m:den>
                        <m:r>
                          <a:rPr lang="en-US" sz="2000" b="0" i="1" smtClean="0">
                            <a:latin typeface="Cambria Math"/>
                          </a:rPr>
                          <m:t>200.000</m:t>
                        </m:r>
                      </m:den>
                    </m:f>
                    <m:r>
                      <a:rPr lang="en-US" sz="2000" b="0" i="1" smtClean="0">
                        <a:latin typeface="Cambria Math"/>
                      </a:rPr>
                      <m:t>=</m:t>
                    </m:r>
                    <m:f>
                      <m:fPr>
                        <m:ctrlPr>
                          <a:rPr lang="en-US" sz="2000" b="0" i="1" smtClean="0">
                            <a:latin typeface="Cambria Math"/>
                          </a:rPr>
                        </m:ctrlPr>
                      </m:fPr>
                      <m:num>
                        <m:r>
                          <a:rPr lang="en-US" sz="2000" b="0" i="1" smtClean="0">
                            <a:latin typeface="Cambria Math"/>
                          </a:rPr>
                          <m:t>33.333,3</m:t>
                        </m:r>
                      </m:num>
                      <m:den>
                        <m:r>
                          <a:rPr lang="en-US" sz="2000" b="0" i="1" smtClean="0">
                            <a:latin typeface="Cambria Math"/>
                          </a:rPr>
                          <m:t>200.000</m:t>
                        </m:r>
                      </m:den>
                    </m:f>
                    <m:r>
                      <a:rPr lang="en-US" sz="2000" b="0" i="1" smtClean="0">
                        <a:latin typeface="Cambria Math"/>
                      </a:rPr>
                      <m:t>=16,67%</m:t>
                    </m:r>
                  </m:oMath>
                </a14:m>
                <a:endParaRPr lang="el-GR" sz="2000" b="0" dirty="0" smtClean="0">
                  <a:latin typeface="Cambria" pitchFamily="18" charset="0"/>
                </a:endParaRPr>
              </a:p>
              <a:p>
                <a:pPr algn="ctr"/>
                <a:r>
                  <a:rPr lang="el-GR" sz="2000" dirty="0" smtClean="0">
                    <a:latin typeface="Cambria" pitchFamily="18" charset="0"/>
                  </a:rPr>
                  <a:t>ΔΝ </a:t>
                </a:r>
                <a:r>
                  <a:rPr lang="en-US" sz="2000" dirty="0" smtClean="0">
                    <a:latin typeface="Cambria" pitchFamily="18" charset="0"/>
                  </a:rPr>
                  <a:t>for full employment =33.333,7hrs</a:t>
                </a:r>
              </a:p>
              <a:p>
                <a:pPr algn="ctr"/>
                <a:r>
                  <a:rPr lang="el-GR" sz="2000" dirty="0" smtClean="0">
                    <a:latin typeface="Cambria" pitchFamily="18" charset="0"/>
                  </a:rPr>
                  <a:t>ΔΝ/ΔΒ=0,083</a:t>
                </a:r>
                <a:r>
                  <a:rPr lang="en-US" sz="2000" dirty="0" err="1" smtClean="0">
                    <a:latin typeface="Cambria" pitchFamily="18" charset="0"/>
                  </a:rPr>
                  <a:t>hrs</a:t>
                </a:r>
                <a:r>
                  <a:rPr lang="en-US" sz="2000" dirty="0" smtClean="0">
                    <a:latin typeface="Cambria" pitchFamily="18" charset="0"/>
                  </a:rPr>
                  <a:t>/$</a:t>
                </a:r>
              </a:p>
              <a:p>
                <a:pPr algn="ctr"/>
                <a:r>
                  <a:rPr lang="el-GR" sz="2000" dirty="0" smtClean="0">
                    <a:latin typeface="Cambria" pitchFamily="18" charset="0"/>
                  </a:rPr>
                  <a:t>33.333,</a:t>
                </a:r>
                <a:r>
                  <a:rPr lang="en-US" sz="2000" dirty="0" smtClean="0">
                    <a:latin typeface="Cambria" pitchFamily="18" charset="0"/>
                  </a:rPr>
                  <a:t>3hrs</a:t>
                </a:r>
                <a:r>
                  <a:rPr lang="el-GR" sz="2000" dirty="0" smtClean="0">
                    <a:latin typeface="Cambria" pitchFamily="18" charset="0"/>
                  </a:rPr>
                  <a:t>*</a:t>
                </a:r>
                <a:r>
                  <a:rPr lang="en-US" sz="2000" dirty="0" smtClean="0">
                    <a:latin typeface="Cambria" pitchFamily="18" charset="0"/>
                  </a:rPr>
                  <a:t>=</a:t>
                </a:r>
                <a:r>
                  <a:rPr lang="el-GR" sz="2000" dirty="0" smtClean="0">
                    <a:latin typeface="Cambria" pitchFamily="18" charset="0"/>
                  </a:rPr>
                  <a:t>Δ</a:t>
                </a:r>
                <a:r>
                  <a:rPr lang="en-US" sz="2000" dirty="0" smtClean="0">
                    <a:latin typeface="Cambria" pitchFamily="18" charset="0"/>
                  </a:rPr>
                  <a:t>B</a:t>
                </a:r>
                <a:r>
                  <a:rPr lang="el-GR" sz="2000" dirty="0" smtClean="0">
                    <a:latin typeface="Cambria" pitchFamily="18" charset="0"/>
                  </a:rPr>
                  <a:t>*0,083</a:t>
                </a:r>
                <a:r>
                  <a:rPr lang="en-US" sz="2000" dirty="0" err="1" smtClean="0">
                    <a:latin typeface="Cambria" pitchFamily="18" charset="0"/>
                  </a:rPr>
                  <a:t>hrs</a:t>
                </a:r>
                <a:r>
                  <a:rPr lang="en-US" sz="2000" dirty="0" smtClean="0">
                    <a:latin typeface="Cambria" pitchFamily="18" charset="0"/>
                  </a:rPr>
                  <a:t>/$ -----</a:t>
                </a:r>
                <a:r>
                  <a:rPr lang="en-US" sz="2000" dirty="0" smtClean="0">
                    <a:latin typeface="Cambria" pitchFamily="18" charset="0"/>
                    <a:sym typeface="Wingdings" pitchFamily="2" charset="2"/>
                  </a:rPr>
                  <a:t></a:t>
                </a:r>
                <a:r>
                  <a:rPr lang="el-GR" sz="2000" dirty="0" smtClean="0">
                    <a:latin typeface="Cambria" pitchFamily="18" charset="0"/>
                    <a:sym typeface="Wingdings" pitchFamily="2" charset="2"/>
                  </a:rPr>
                  <a:t>Δ</a:t>
                </a:r>
                <a:r>
                  <a:rPr lang="en-US" sz="2000" dirty="0" smtClean="0">
                    <a:latin typeface="Cambria" pitchFamily="18" charset="0"/>
                    <a:sym typeface="Wingdings" pitchFamily="2" charset="2"/>
                  </a:rPr>
                  <a:t>B=33.333,3/0,083=$400000</a:t>
                </a:r>
                <a:endParaRPr lang="el-GR" sz="20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555776" y="620688"/>
                <a:ext cx="6348139" cy="4536504"/>
              </a:xfrm>
              <a:prstGeom prst="rect">
                <a:avLst/>
              </a:prstGeom>
              <a:blipFill rotWithShape="1">
                <a:blip r:embed="rId2"/>
                <a:stretch>
                  <a:fillRect b="-403"/>
                </a:stretch>
              </a:blipFill>
              <a:ln>
                <a:noFill/>
              </a:ln>
            </p:spPr>
            <p:txBody>
              <a:bodyPr/>
              <a:lstStyle/>
              <a:p>
                <a:r>
                  <a:rPr lang="el-GR">
                    <a:noFill/>
                  </a:rPr>
                  <a:t> </a:t>
                </a:r>
              </a:p>
            </p:txBody>
          </p:sp>
        </mc:Fallback>
      </mc:AlternateContent>
      <p:sp>
        <p:nvSpPr>
          <p:cNvPr id="5" name="Ορθογώνιο 4"/>
          <p:cNvSpPr/>
          <p:nvPr/>
        </p:nvSpPr>
        <p:spPr>
          <a:xfrm>
            <a:off x="4067944" y="5301208"/>
            <a:ext cx="4824536" cy="12241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405925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a:bodyPr>
          <a:lstStyle/>
          <a:p>
            <a:r>
              <a:rPr lang="el-GR" sz="3200" b="1" dirty="0" smtClean="0">
                <a:solidFill>
                  <a:srgbClr val="FF0000"/>
                </a:solidFill>
                <a:latin typeface="Cambria" pitchFamily="18" charset="0"/>
              </a:rPr>
              <a:t>Μέγεθος πολλαπλασιαστή</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9001000" cy="5904656"/>
          </a:xfrm>
        </p:spPr>
        <p:txBody>
          <a:bodyPr/>
          <a:lstStyle/>
          <a:p>
            <a:pPr marL="0" indent="0">
              <a:buNone/>
            </a:pPr>
            <a:r>
              <a:rPr lang="el-GR" dirty="0" smtClean="0">
                <a:latin typeface="Cambria" pitchFamily="18" charset="0"/>
              </a:rPr>
              <a:t>ΔΝ/ΔΒ= 1/(</a:t>
            </a:r>
            <a:r>
              <a:rPr lang="en-US" dirty="0" smtClean="0">
                <a:latin typeface="Cambria" pitchFamily="18" charset="0"/>
              </a:rPr>
              <a:t>y-</a:t>
            </a:r>
            <a:r>
              <a:rPr lang="en-US" dirty="0" err="1" smtClean="0">
                <a:latin typeface="Cambria" pitchFamily="18" charset="0"/>
              </a:rPr>
              <a:t>cw</a:t>
            </a:r>
            <a:r>
              <a:rPr lang="en-US" dirty="0" smtClean="0">
                <a:latin typeface="Cambria" pitchFamily="18" charset="0"/>
              </a:rPr>
              <a:t>), y = </a:t>
            </a:r>
            <a:r>
              <a:rPr lang="el-GR" dirty="0" smtClean="0">
                <a:latin typeface="Cambria" pitchFamily="18" charset="0"/>
              </a:rPr>
              <a:t>κλίση </a:t>
            </a:r>
            <a:r>
              <a:rPr lang="en-US" dirty="0" smtClean="0">
                <a:latin typeface="Cambria" pitchFamily="18" charset="0"/>
              </a:rPr>
              <a:t>AS, </a:t>
            </a:r>
            <a:r>
              <a:rPr lang="en-US" dirty="0" err="1" smtClean="0">
                <a:latin typeface="Cambria" pitchFamily="18" charset="0"/>
              </a:rPr>
              <a:t>cw</a:t>
            </a:r>
            <a:r>
              <a:rPr lang="en-US" dirty="0" smtClean="0">
                <a:latin typeface="Cambria" pitchFamily="18" charset="0"/>
              </a:rPr>
              <a:t> = </a:t>
            </a:r>
            <a:r>
              <a:rPr lang="el-GR" dirty="0" smtClean="0">
                <a:latin typeface="Cambria" pitchFamily="18" charset="0"/>
              </a:rPr>
              <a:t>κλίση </a:t>
            </a:r>
            <a:r>
              <a:rPr lang="en-US" dirty="0" smtClean="0">
                <a:latin typeface="Cambria" pitchFamily="18" charset="0"/>
              </a:rPr>
              <a:t>AD---</a:t>
            </a:r>
            <a:r>
              <a:rPr lang="en-US" dirty="0" smtClean="0">
                <a:latin typeface="Cambria" pitchFamily="18" charset="0"/>
                <a:sym typeface="Wingdings" pitchFamily="2" charset="2"/>
              </a:rPr>
              <a:t> </a:t>
            </a:r>
            <a:r>
              <a:rPr lang="el-GR" dirty="0" smtClean="0">
                <a:latin typeface="Cambria" pitchFamily="18" charset="0"/>
                <a:sym typeface="Wingdings" pitchFamily="2" charset="2"/>
              </a:rPr>
              <a:t>Όσο μικρότερη η διαφορά </a:t>
            </a:r>
            <a:r>
              <a:rPr lang="en-US" dirty="0" smtClean="0">
                <a:latin typeface="Cambria" pitchFamily="18" charset="0"/>
                <a:sym typeface="Wingdings" pitchFamily="2" charset="2"/>
              </a:rPr>
              <a:t>y - </a:t>
            </a:r>
            <a:r>
              <a:rPr lang="en-US" dirty="0" err="1" smtClean="0">
                <a:latin typeface="Cambria" pitchFamily="18" charset="0"/>
                <a:sym typeface="Wingdings" pitchFamily="2" charset="2"/>
              </a:rPr>
              <a:t>cw</a:t>
            </a:r>
            <a:r>
              <a:rPr lang="el-GR" dirty="0" smtClean="0">
                <a:latin typeface="Cambria" pitchFamily="18" charset="0"/>
                <a:sym typeface="Wingdings" pitchFamily="2" charset="2"/>
              </a:rPr>
              <a:t> τόσο μεγαλύτερος ο πολλαπλασιαστής.</a:t>
            </a:r>
          </a:p>
          <a:p>
            <a:pPr marL="0" indent="0">
              <a:buNone/>
            </a:pPr>
            <a:r>
              <a:rPr lang="en-US" dirty="0" smtClean="0">
                <a:latin typeface="Cambria" pitchFamily="18" charset="0"/>
                <a:sym typeface="Wingdings" pitchFamily="2" charset="2"/>
              </a:rPr>
              <a:t>y      -- </a:t>
            </a:r>
            <a:r>
              <a:rPr lang="el-GR" dirty="0" smtClean="0">
                <a:latin typeface="Cambria" pitchFamily="18" charset="0"/>
                <a:sym typeface="Wingdings" pitchFamily="2" charset="2"/>
              </a:rPr>
              <a:t>πολλαπλασιαστής απασχόλησης     (μεγαλύτερη παραγωγικότητα - μικρότερη ανάγκη για ώρες εργασίας, απασχόληση)</a:t>
            </a:r>
          </a:p>
          <a:p>
            <a:pPr marL="0" indent="0">
              <a:buNone/>
            </a:pPr>
            <a:r>
              <a:rPr lang="en-US" dirty="0" smtClean="0">
                <a:latin typeface="Cambria" pitchFamily="18" charset="0"/>
                <a:sym typeface="Wingdings" pitchFamily="2" charset="2"/>
              </a:rPr>
              <a:t>w     -- </a:t>
            </a:r>
            <a:r>
              <a:rPr lang="el-GR" dirty="0">
                <a:latin typeface="Cambria" pitchFamily="18" charset="0"/>
                <a:sym typeface="Wingdings" pitchFamily="2" charset="2"/>
              </a:rPr>
              <a:t>πολλαπλασιαστής απασχόλησης</a:t>
            </a:r>
            <a:endParaRPr lang="en-US" dirty="0">
              <a:latin typeface="Cambria" pitchFamily="18" charset="0"/>
              <a:sym typeface="Wingdings" pitchFamily="2" charset="2"/>
            </a:endParaRPr>
          </a:p>
          <a:p>
            <a:pPr marL="0" indent="0">
              <a:buNone/>
            </a:pPr>
            <a:r>
              <a:rPr lang="en-US" dirty="0" smtClean="0">
                <a:latin typeface="Cambria" pitchFamily="18" charset="0"/>
                <a:sym typeface="Wingdings" pitchFamily="2" charset="2"/>
              </a:rPr>
              <a:t> c     ---</a:t>
            </a:r>
            <a:r>
              <a:rPr lang="el-GR" dirty="0" smtClean="0">
                <a:latin typeface="Cambria" pitchFamily="18" charset="0"/>
                <a:sym typeface="Wingdings" pitchFamily="2" charset="2"/>
              </a:rPr>
              <a:t>πολλαπλασιαστής </a:t>
            </a:r>
            <a:r>
              <a:rPr lang="el-GR" dirty="0">
                <a:latin typeface="Cambria" pitchFamily="18" charset="0"/>
                <a:sym typeface="Wingdings" pitchFamily="2" charset="2"/>
              </a:rPr>
              <a:t>απασχόλησης</a:t>
            </a: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 </a:t>
            </a:r>
          </a:p>
          <a:p>
            <a:pPr marL="0" indent="0">
              <a:buNone/>
            </a:pPr>
            <a:r>
              <a:rPr lang="el-GR" dirty="0" smtClean="0">
                <a:latin typeface="Cambria" pitchFamily="18" charset="0"/>
                <a:sym typeface="Wingdings" pitchFamily="2" charset="2"/>
              </a:rPr>
              <a:t> </a:t>
            </a:r>
            <a:endParaRPr lang="el-GR" dirty="0">
              <a:latin typeface="Cambria" pitchFamily="18" charset="0"/>
            </a:endParaRPr>
          </a:p>
        </p:txBody>
      </p:sp>
      <p:cxnSp>
        <p:nvCxnSpPr>
          <p:cNvPr id="5" name="Ευθύγραμμο βέλος σύνδεσης 4"/>
          <p:cNvCxnSpPr/>
          <p:nvPr/>
        </p:nvCxnSpPr>
        <p:spPr>
          <a:xfrm flipV="1">
            <a:off x="611560" y="2459385"/>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7708304" y="238488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708820"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V="1">
            <a:off x="7691461" y="396964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flipV="1">
            <a:off x="708820" y="45091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691461" y="4592563"/>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1331640" y="5877272"/>
            <a:ext cx="583264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Μεγαλύτερη αύξηση στην κατανάλωση σε κάθε διαδοχικό γύρο</a:t>
            </a:r>
            <a:endParaRPr lang="el-GR" sz="2000" dirty="0">
              <a:latin typeface="Cambria" pitchFamily="18" charset="0"/>
            </a:endParaRPr>
          </a:p>
        </p:txBody>
      </p:sp>
      <p:cxnSp>
        <p:nvCxnSpPr>
          <p:cNvPr id="8" name="Ευθύγραμμο βέλος σύνδεσης 7"/>
          <p:cNvCxnSpPr/>
          <p:nvPr/>
        </p:nvCxnSpPr>
        <p:spPr>
          <a:xfrm flipV="1">
            <a:off x="3995936" y="4941168"/>
            <a:ext cx="36004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6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Autofit/>
          </a:bodyPr>
          <a:lstStyle/>
          <a:p>
            <a:r>
              <a:rPr lang="en-US" sz="3600" dirty="0" err="1">
                <a:latin typeface="Cambria" pitchFamily="18" charset="0"/>
              </a:rPr>
              <a:t>c</a:t>
            </a:r>
            <a:r>
              <a:rPr lang="en-US" sz="3600" dirty="0" err="1" smtClean="0">
                <a:latin typeface="Cambria" pitchFamily="18" charset="0"/>
              </a:rPr>
              <a:t>w</a:t>
            </a:r>
            <a:r>
              <a:rPr lang="en-US" sz="3600" dirty="0" smtClean="0">
                <a:latin typeface="Cambria" pitchFamily="18" charset="0"/>
              </a:rPr>
              <a:t>   --</a:t>
            </a:r>
            <a:r>
              <a:rPr lang="en-US" sz="3600" dirty="0" smtClean="0">
                <a:latin typeface="Cambria" pitchFamily="18" charset="0"/>
                <a:sym typeface="Wingdings" pitchFamily="2" charset="2"/>
              </a:rPr>
              <a:t> multiplier</a:t>
            </a:r>
            <a:endParaRPr lang="el-GR" sz="3600" dirty="0">
              <a:latin typeface="Cambria" pitchFamily="18" charset="0"/>
            </a:endParaRPr>
          </a:p>
        </p:txBody>
      </p:sp>
      <p:sp>
        <p:nvSpPr>
          <p:cNvPr id="3" name="Θέση περιεχομένου 2"/>
          <p:cNvSpPr>
            <a:spLocks noGrp="1"/>
          </p:cNvSpPr>
          <p:nvPr>
            <p:ph idx="1"/>
          </p:nvPr>
        </p:nvSpPr>
        <p:spPr>
          <a:xfrm>
            <a:off x="179512" y="980728"/>
            <a:ext cx="8579296" cy="5616624"/>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0                                         0</a:t>
            </a:r>
            <a:endParaRPr lang="el-GR" dirty="0"/>
          </a:p>
        </p:txBody>
      </p:sp>
      <p:cxnSp>
        <p:nvCxnSpPr>
          <p:cNvPr id="5" name="Ευθεία γραμμή σύνδεσης 4"/>
          <p:cNvCxnSpPr/>
          <p:nvPr/>
        </p:nvCxnSpPr>
        <p:spPr>
          <a:xfrm>
            <a:off x="611560" y="1484784"/>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611560" y="4149080"/>
            <a:ext cx="32403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flipH="1">
            <a:off x="4499992" y="4192885"/>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4499992" y="1528589"/>
            <a:ext cx="0" cy="26642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612329" y="1700808"/>
            <a:ext cx="3239591"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499992" y="1700808"/>
            <a:ext cx="2880320" cy="24482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612329" y="3212976"/>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611560" y="2813881"/>
            <a:ext cx="3239591" cy="3600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4499994" y="227687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H="1">
            <a:off x="4499992" y="1778202"/>
            <a:ext cx="3384374" cy="1607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a:off x="1547664" y="3501008"/>
            <a:ext cx="0" cy="648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2123728" y="3045904"/>
            <a:ext cx="0" cy="11031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148064" y="3573016"/>
            <a:ext cx="0" cy="61986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516216" y="2397832"/>
            <a:ext cx="0" cy="179505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8" name="Ορθογώνιο 37"/>
          <p:cNvSpPr/>
          <p:nvPr/>
        </p:nvSpPr>
        <p:spPr>
          <a:xfrm>
            <a:off x="3491880" y="1412776"/>
            <a:ext cx="86409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39" name="Ορθογώνιο 38"/>
          <p:cNvSpPr/>
          <p:nvPr/>
        </p:nvSpPr>
        <p:spPr>
          <a:xfrm>
            <a:off x="7092280" y="1340768"/>
            <a:ext cx="79208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Y=AS</a:t>
            </a:r>
            <a:endParaRPr lang="el-GR" dirty="0">
              <a:latin typeface="Cambria" pitchFamily="18" charset="0"/>
            </a:endParaRPr>
          </a:p>
        </p:txBody>
      </p:sp>
      <p:sp>
        <p:nvSpPr>
          <p:cNvPr id="40" name="Ορθογώνιο 39"/>
          <p:cNvSpPr/>
          <p:nvPr/>
        </p:nvSpPr>
        <p:spPr>
          <a:xfrm>
            <a:off x="3851920" y="3173921"/>
            <a:ext cx="504056" cy="2190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1" name="Ορθογώνιο 40"/>
          <p:cNvSpPr/>
          <p:nvPr/>
        </p:nvSpPr>
        <p:spPr>
          <a:xfrm>
            <a:off x="3851152" y="2492896"/>
            <a:ext cx="58184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2" name="Ορθογώνιο 41"/>
          <p:cNvSpPr/>
          <p:nvPr/>
        </p:nvSpPr>
        <p:spPr>
          <a:xfrm>
            <a:off x="7956376" y="1556792"/>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3" name="Ορθογώνιο 42"/>
          <p:cNvSpPr/>
          <p:nvPr/>
        </p:nvSpPr>
        <p:spPr>
          <a:xfrm>
            <a:off x="7884366" y="2132856"/>
            <a:ext cx="648074" cy="264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a:t>
            </a:r>
            <a:endParaRPr lang="el-GR" dirty="0">
              <a:latin typeface="Cambria" pitchFamily="18" charset="0"/>
            </a:endParaRPr>
          </a:p>
        </p:txBody>
      </p:sp>
      <p:sp>
        <p:nvSpPr>
          <p:cNvPr id="44" name="Αριστερό άγκιστρο 43"/>
          <p:cNvSpPr/>
          <p:nvPr/>
        </p:nvSpPr>
        <p:spPr>
          <a:xfrm rot="16200000">
            <a:off x="1493852" y="4293096"/>
            <a:ext cx="683691" cy="576064"/>
          </a:xfrm>
          <a:prstGeom prst="leftBrac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5" name="Αριστερό άγκιστρο 44"/>
          <p:cNvSpPr/>
          <p:nvPr/>
        </p:nvSpPr>
        <p:spPr>
          <a:xfrm rot="16200000">
            <a:off x="5381483" y="4005863"/>
            <a:ext cx="901316" cy="1368153"/>
          </a:xfrm>
          <a:prstGeom prst="leftBrace">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47" name="Ευθύγραμμο βέλος σύνδεσης 46"/>
          <p:cNvCxnSpPr/>
          <p:nvPr/>
        </p:nvCxnSpPr>
        <p:spPr>
          <a:xfrm flipV="1">
            <a:off x="6732240" y="32679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3505994" y="322376"/>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3505994" y="423928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6" name="Ορθογώνιο 5"/>
          <p:cNvSpPr/>
          <p:nvPr/>
        </p:nvSpPr>
        <p:spPr>
          <a:xfrm>
            <a:off x="179512" y="1484784"/>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0" name="Ορθογώνιο 29"/>
          <p:cNvSpPr/>
          <p:nvPr/>
        </p:nvSpPr>
        <p:spPr>
          <a:xfrm>
            <a:off x="4072955" y="1653261"/>
            <a:ext cx="360040" cy="293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33" name="Ορθογώνιο 32"/>
          <p:cNvSpPr/>
          <p:nvPr/>
        </p:nvSpPr>
        <p:spPr>
          <a:xfrm>
            <a:off x="7826474" y="4239412"/>
            <a:ext cx="417934" cy="3418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10" name="Ορθογώνιο 9"/>
          <p:cNvSpPr/>
          <p:nvPr/>
        </p:nvSpPr>
        <p:spPr>
          <a:xfrm>
            <a:off x="1619673" y="5085184"/>
            <a:ext cx="50405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35" name="Ορθογώνιο 34"/>
          <p:cNvSpPr/>
          <p:nvPr/>
        </p:nvSpPr>
        <p:spPr>
          <a:xfrm>
            <a:off x="5526300" y="5301208"/>
            <a:ext cx="611682" cy="3766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ΔΝ</a:t>
            </a:r>
            <a:endParaRPr lang="el-GR" dirty="0">
              <a:latin typeface="Cambria" pitchFamily="18" charset="0"/>
            </a:endParaRPr>
          </a:p>
        </p:txBody>
      </p:sp>
      <p:sp>
        <p:nvSpPr>
          <p:cNvPr id="11" name="Αριστερό άγκιστρο 10"/>
          <p:cNvSpPr/>
          <p:nvPr/>
        </p:nvSpPr>
        <p:spPr>
          <a:xfrm>
            <a:off x="215516" y="3164873"/>
            <a:ext cx="288032" cy="432619"/>
          </a:xfrm>
          <a:prstGeom prst="leftBrace">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37" name="Αριστερό άγκιστρο 36"/>
          <p:cNvSpPr/>
          <p:nvPr/>
        </p:nvSpPr>
        <p:spPr>
          <a:xfrm>
            <a:off x="4144964" y="3363559"/>
            <a:ext cx="288032" cy="461485"/>
          </a:xfrm>
          <a:prstGeom prst="leftBrace">
            <a:avLst>
              <a:gd name="adj1" fmla="val 24868"/>
              <a:gd name="adj2" fmla="val 50000"/>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63164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8892480" cy="504056"/>
          </a:xfrm>
        </p:spPr>
        <p:txBody>
          <a:bodyPr>
            <a:noAutofit/>
          </a:bodyPr>
          <a:lstStyle/>
          <a:p>
            <a:r>
              <a:rPr lang="el-GR" sz="2400" b="1" dirty="0" smtClean="0">
                <a:solidFill>
                  <a:srgbClr val="FF0000"/>
                </a:solidFill>
                <a:latin typeface="Cambria" pitchFamily="18" charset="0"/>
              </a:rPr>
              <a:t>Οικονομικός κύκλος και ενσωματωμένοι σταθεροποιητές- Γ</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640960" cy="5688632"/>
          </a:xfrm>
        </p:spPr>
        <p:txBody>
          <a:bodyPr>
            <a:normAutofit lnSpcReduction="10000"/>
          </a:bodyPr>
          <a:lstStyle/>
          <a:p>
            <a:pPr marL="0" indent="0" algn="just">
              <a:buNone/>
            </a:pPr>
            <a:r>
              <a:rPr lang="el-GR" sz="2400" dirty="0" smtClean="0">
                <a:latin typeface="Cambria" pitchFamily="18" charset="0"/>
              </a:rPr>
              <a:t>Οικονομικός κύκλος = περιοδική επέκταση και συστολή της παραγωγής (3-10 χρόνια), απρόβλεπτες διακυμάνσεις, επίδραση του πολλαπλασιαστή προς τις δύο κατευθύνσεις.</a:t>
            </a:r>
          </a:p>
          <a:p>
            <a:pPr marL="0" indent="0" algn="just">
              <a:buNone/>
            </a:pPr>
            <a:r>
              <a:rPr lang="el-GR" sz="2400" dirty="0" smtClean="0">
                <a:latin typeface="Cambria" pitchFamily="18" charset="0"/>
              </a:rPr>
              <a:t>Ένας από τους στόχους της μακροοικονομικής πολιτικής  είναι η εξομάλυνση των διακυμάνσεων του κύκλου ---</a:t>
            </a:r>
            <a:r>
              <a:rPr lang="el-GR" sz="2400" dirty="0" smtClean="0">
                <a:latin typeface="Cambria" pitchFamily="18" charset="0"/>
                <a:sym typeface="Wingdings" pitchFamily="2" charset="2"/>
              </a:rPr>
              <a:t> </a:t>
            </a:r>
            <a:r>
              <a:rPr lang="el-GR" sz="2400" b="1" dirty="0" smtClean="0">
                <a:latin typeface="Cambria" pitchFamily="18" charset="0"/>
                <a:sym typeface="Wingdings" pitchFamily="2" charset="2"/>
              </a:rPr>
              <a:t>αντικυκλικές πολιτικές</a:t>
            </a:r>
            <a:r>
              <a:rPr lang="el-GR" sz="2400" dirty="0" smtClean="0">
                <a:latin typeface="Cambria" pitchFamily="18" charset="0"/>
                <a:sym typeface="Wingdings" pitchFamily="2" charset="2"/>
              </a:rPr>
              <a:t>. Δυο είδη:</a:t>
            </a:r>
          </a:p>
          <a:p>
            <a:pPr marL="0" indent="-457200" algn="just">
              <a:spcBef>
                <a:spcPts val="0"/>
              </a:spcBef>
              <a:buAutoNum type="arabicPeriod"/>
            </a:pPr>
            <a:r>
              <a:rPr lang="el-GR" sz="2400" dirty="0" smtClean="0">
                <a:latin typeface="Cambria" pitchFamily="18" charset="0"/>
                <a:sym typeface="Wingdings" pitchFamily="2" charset="2"/>
              </a:rPr>
              <a:t>Αυξομείωση του </a:t>
            </a:r>
            <a:r>
              <a:rPr lang="en-US" sz="2400" dirty="0" smtClean="0">
                <a:latin typeface="Cambria" pitchFamily="18" charset="0"/>
                <a:sym typeface="Wingdings" pitchFamily="2" charset="2"/>
              </a:rPr>
              <a:t>G, T, i</a:t>
            </a:r>
            <a:r>
              <a:rPr lang="el-GR" sz="2400" dirty="0" smtClean="0">
                <a:latin typeface="Cambria" pitchFamily="18" charset="0"/>
                <a:sym typeface="Wingdings" pitchFamily="2" charset="2"/>
              </a:rPr>
              <a:t> ανάλογα (αντιστρόφως) με τις μεταβολές στην ιδιωτική δαπάνη. </a:t>
            </a:r>
            <a:r>
              <a:rPr lang="el-GR" sz="2400" b="1" dirty="0" smtClean="0">
                <a:latin typeface="Cambria" pitchFamily="18" charset="0"/>
                <a:sym typeface="Wingdings" pitchFamily="2" charset="2"/>
              </a:rPr>
              <a:t>Υστερήσεις</a:t>
            </a:r>
            <a:r>
              <a:rPr lang="el-GR" sz="2400" dirty="0" smtClean="0">
                <a:latin typeface="Cambria" pitchFamily="18" charset="0"/>
                <a:sym typeface="Wingdings" pitchFamily="2" charset="2"/>
              </a:rPr>
              <a:t> στην αντίληψη</a:t>
            </a:r>
            <a:r>
              <a:rPr lang="en-US" sz="2400" dirty="0" smtClean="0">
                <a:latin typeface="Cambria" pitchFamily="18" charset="0"/>
                <a:sym typeface="Wingdings" pitchFamily="2" charset="2"/>
              </a:rPr>
              <a:t>,</a:t>
            </a:r>
            <a:r>
              <a:rPr lang="el-GR" sz="2400" dirty="0" smtClean="0">
                <a:latin typeface="Cambria" pitchFamily="18" charset="0"/>
                <a:sym typeface="Wingdings" pitchFamily="2" charset="2"/>
              </a:rPr>
              <a:t> υιοθέτηση και την εφαρμογή των μέτρων.</a:t>
            </a:r>
          </a:p>
          <a:p>
            <a:pPr marL="0" indent="-457200" algn="just">
              <a:spcBef>
                <a:spcPts val="0"/>
              </a:spcBef>
              <a:buAutoNum type="arabicPeriod"/>
            </a:pPr>
            <a:r>
              <a:rPr lang="el-GR" sz="2400" dirty="0" smtClean="0">
                <a:latin typeface="Cambria" pitchFamily="18" charset="0"/>
                <a:sym typeface="Wingdings" pitchFamily="2" charset="2"/>
              </a:rPr>
              <a:t>Ενσωματωμένοι/αυτόματοι σταθεροποιητές</a:t>
            </a:r>
            <a:r>
              <a:rPr lang="en-US" sz="2400" dirty="0" smtClean="0">
                <a:latin typeface="Cambria" pitchFamily="18" charset="0"/>
                <a:sym typeface="Wingdings" pitchFamily="2" charset="2"/>
              </a:rPr>
              <a:t> </a:t>
            </a:r>
            <a:r>
              <a:rPr lang="el-GR" sz="2400" dirty="0" smtClean="0">
                <a:latin typeface="Cambria" pitchFamily="18" charset="0"/>
                <a:sym typeface="Wingdings" pitchFamily="2" charset="2"/>
              </a:rPr>
              <a:t>στη δομή των δημόσιων οικονομικών: επίδομα ανεργίας (που αντισταθμίζει εν μέρει τη μείωση/αύξηση της καταναλωτικής ζήτησης όταν μειώνεται/αυξάνεται η επένδυση και η απασχόληση) και (προοδευτική) φορολογία.</a:t>
            </a:r>
          </a:p>
          <a:p>
            <a:pPr marL="0" indent="0" algn="just">
              <a:buNone/>
            </a:pPr>
            <a:r>
              <a:rPr lang="el-GR" sz="2400" dirty="0" smtClean="0">
                <a:latin typeface="Cambria" pitchFamily="18" charset="0"/>
                <a:sym typeface="Wingdings" pitchFamily="2" charset="2"/>
              </a:rPr>
              <a:t>Υ   --- </a:t>
            </a:r>
            <a:r>
              <a:rPr lang="en-US" sz="2400" dirty="0" smtClean="0">
                <a:latin typeface="Cambria" pitchFamily="18" charset="0"/>
                <a:sym typeface="Wingdings" pitchFamily="2" charset="2"/>
              </a:rPr>
              <a:t>G </a:t>
            </a:r>
            <a:r>
              <a:rPr lang="el-GR" sz="2400" dirty="0" smtClean="0">
                <a:latin typeface="Cambria" pitchFamily="18" charset="0"/>
                <a:sym typeface="Wingdings" pitchFamily="2" charset="2"/>
              </a:rPr>
              <a:t>=</a:t>
            </a:r>
            <a:r>
              <a:rPr lang="en-US" sz="2400" dirty="0" smtClean="0">
                <a:latin typeface="Cambria" pitchFamily="18" charset="0"/>
                <a:sym typeface="Wingdings" pitchFamily="2" charset="2"/>
              </a:rPr>
              <a:t> </a:t>
            </a:r>
            <a:r>
              <a:rPr lang="en-US" sz="2400" dirty="0" err="1" smtClean="0">
                <a:latin typeface="Cambria" pitchFamily="18" charset="0"/>
                <a:sym typeface="Wingdings" pitchFamily="2" charset="2"/>
              </a:rPr>
              <a:t>ct</a:t>
            </a:r>
            <a:r>
              <a:rPr lang="en-US" sz="2400" dirty="0" smtClean="0">
                <a:latin typeface="Cambria" pitchFamily="18" charset="0"/>
                <a:sym typeface="Wingdings" pitchFamily="2" charset="2"/>
              </a:rPr>
              <a:t>  T    --B      -- AD</a:t>
            </a:r>
            <a:endParaRPr lang="el-GR" sz="2400" dirty="0" smtClean="0">
              <a:latin typeface="Cambria" pitchFamily="18" charset="0"/>
              <a:sym typeface="Wingdings" pitchFamily="2" charset="2"/>
            </a:endParaRPr>
          </a:p>
          <a:p>
            <a:pPr marL="0" indent="0" algn="just">
              <a:buNone/>
            </a:pPr>
            <a:r>
              <a:rPr lang="el-GR" sz="2400" dirty="0">
                <a:latin typeface="Cambria" pitchFamily="18" charset="0"/>
                <a:sym typeface="Wingdings" pitchFamily="2" charset="2"/>
              </a:rPr>
              <a:t>Υ   --- </a:t>
            </a:r>
            <a:r>
              <a:rPr lang="en-US" sz="2400" dirty="0">
                <a:latin typeface="Cambria" pitchFamily="18" charset="0"/>
                <a:sym typeface="Wingdings" pitchFamily="2" charset="2"/>
              </a:rPr>
              <a:t>G </a:t>
            </a:r>
            <a:r>
              <a:rPr lang="el-GR" sz="2400" dirty="0">
                <a:latin typeface="Cambria" pitchFamily="18" charset="0"/>
                <a:sym typeface="Wingdings" pitchFamily="2" charset="2"/>
              </a:rPr>
              <a:t>=</a:t>
            </a:r>
            <a:r>
              <a:rPr lang="en-US" sz="2400" dirty="0">
                <a:latin typeface="Cambria" pitchFamily="18" charset="0"/>
                <a:sym typeface="Wingdings" pitchFamily="2" charset="2"/>
              </a:rPr>
              <a:t> </a:t>
            </a:r>
            <a:r>
              <a:rPr lang="en-US" sz="2400" dirty="0" err="1">
                <a:latin typeface="Cambria" pitchFamily="18" charset="0"/>
                <a:sym typeface="Wingdings" pitchFamily="2" charset="2"/>
              </a:rPr>
              <a:t>ct</a:t>
            </a:r>
            <a:r>
              <a:rPr lang="en-US" sz="2400" dirty="0">
                <a:latin typeface="Cambria" pitchFamily="18" charset="0"/>
                <a:sym typeface="Wingdings" pitchFamily="2" charset="2"/>
              </a:rPr>
              <a:t>  T    --B      -- AD</a:t>
            </a:r>
            <a:endParaRPr lang="el-GR" sz="2400" dirty="0">
              <a:latin typeface="Cambria" pitchFamily="18" charset="0"/>
              <a:sym typeface="Wingdings" pitchFamily="2" charset="2"/>
            </a:endParaRPr>
          </a:p>
          <a:p>
            <a:pPr marL="0" indent="0" algn="just">
              <a:buNone/>
            </a:pPr>
            <a:endParaRPr lang="el-GR" sz="2400" dirty="0">
              <a:latin typeface="Cambria" pitchFamily="18" charset="0"/>
            </a:endParaRPr>
          </a:p>
        </p:txBody>
      </p:sp>
      <p:cxnSp>
        <p:nvCxnSpPr>
          <p:cNvPr id="5" name="Ευθύγραμμο βέλος σύνδεσης 4"/>
          <p:cNvCxnSpPr/>
          <p:nvPr/>
        </p:nvCxnSpPr>
        <p:spPr>
          <a:xfrm flipV="1">
            <a:off x="667297" y="5635760"/>
            <a:ext cx="0" cy="37680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2555776" y="5644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3563888" y="5654091"/>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a:off x="4864224" y="5619934"/>
            <a:ext cx="0" cy="4252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667297" y="615166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a:off x="2555776" y="6060702"/>
            <a:ext cx="0" cy="366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flipV="1">
            <a:off x="3563888" y="6060702"/>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4860032" y="6090690"/>
            <a:ext cx="0" cy="3463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Ορθογώνιο 30"/>
          <p:cNvSpPr/>
          <p:nvPr/>
        </p:nvSpPr>
        <p:spPr>
          <a:xfrm>
            <a:off x="5148064" y="5373216"/>
            <a:ext cx="3888432" cy="1296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smtClean="0">
                <a:latin typeface="Cambria" pitchFamily="18" charset="0"/>
              </a:rPr>
              <a:t>Οι αντικυκλικές πολιτικές δεν μπορούν να εξαλείψουν εντελώς την ανεργία –Μεταβλητότητα στην </a:t>
            </a:r>
            <a:r>
              <a:rPr lang="el-GR" sz="1600" b="1" dirty="0" smtClean="0">
                <a:solidFill>
                  <a:srgbClr val="FF0000"/>
                </a:solidFill>
                <a:latin typeface="Cambria" pitchFamily="18" charset="0"/>
              </a:rPr>
              <a:t>επένδυση</a:t>
            </a:r>
            <a:r>
              <a:rPr lang="el-GR" sz="1600" dirty="0" smtClean="0">
                <a:latin typeface="Cambria" pitchFamily="18" charset="0"/>
              </a:rPr>
              <a:t> η κύρια αιτία των διακυμάνσεων </a:t>
            </a:r>
            <a:endParaRPr lang="el-GR" sz="1600" dirty="0">
              <a:latin typeface="Cambria" pitchFamily="18" charset="0"/>
            </a:endParaRPr>
          </a:p>
        </p:txBody>
      </p:sp>
    </p:spTree>
    <p:extLst>
      <p:ext uri="{BB962C8B-B14F-4D97-AF65-F5344CB8AC3E}">
        <p14:creationId xmlns:p14="http://schemas.microsoft.com/office/powerpoint/2010/main" val="209332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396536" cy="432048"/>
          </a:xfrm>
        </p:spPr>
        <p:txBody>
          <a:bodyPr>
            <a:noAutofit/>
          </a:bodyPr>
          <a:lstStyle/>
          <a:p>
            <a:r>
              <a:rPr lang="el-GR" sz="2800" b="1" dirty="0" smtClean="0">
                <a:solidFill>
                  <a:srgbClr val="FF0000"/>
                </a:solidFill>
                <a:latin typeface="Cambria" pitchFamily="18" charset="0"/>
              </a:rPr>
              <a:t>Επένδυση Συνολική ζήτηση και νομισματική πολιτική- Δ’</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784976" cy="5832648"/>
          </a:xfrm>
        </p:spPr>
        <p:txBody>
          <a:bodyPr>
            <a:normAutofit lnSpcReduction="10000"/>
          </a:bodyPr>
          <a:lstStyle/>
          <a:p>
            <a:pPr marL="0" indent="0">
              <a:buNone/>
            </a:pPr>
            <a:r>
              <a:rPr lang="el-GR" sz="2800" dirty="0" smtClean="0">
                <a:latin typeface="Cambria" pitchFamily="18" charset="0"/>
              </a:rPr>
              <a:t>Ι=</a:t>
            </a:r>
            <a:r>
              <a:rPr lang="en-US" sz="2800" dirty="0" err="1" smtClean="0">
                <a:latin typeface="Cambria" pitchFamily="18" charset="0"/>
              </a:rPr>
              <a:t>ct</a:t>
            </a:r>
            <a:r>
              <a:rPr lang="en-US" sz="2800" dirty="0" smtClean="0">
                <a:latin typeface="Cambria" pitchFamily="18" charset="0"/>
              </a:rPr>
              <a:t>, </a:t>
            </a:r>
            <a:r>
              <a:rPr lang="el-GR" sz="2800" dirty="0" smtClean="0">
                <a:latin typeface="Cambria" pitchFamily="18" charset="0"/>
              </a:rPr>
              <a:t>Μη ρεαλιστική υπόθεση. Νομισματική πολιτική ---</a:t>
            </a:r>
            <a:r>
              <a:rPr lang="el-GR" sz="2800" dirty="0" smtClean="0">
                <a:latin typeface="Cambria" pitchFamily="18" charset="0"/>
                <a:sym typeface="Wingdings" pitchFamily="2" charset="2"/>
              </a:rPr>
              <a:t> επιτόκιο -- Επένδυση ---Ν, </a:t>
            </a:r>
            <a:r>
              <a:rPr lang="en-US" sz="2800" dirty="0" smtClean="0">
                <a:latin typeface="Cambria" pitchFamily="18" charset="0"/>
                <a:sym typeface="Wingdings" pitchFamily="2" charset="2"/>
              </a:rPr>
              <a:t>AS (Y).</a:t>
            </a:r>
          </a:p>
          <a:p>
            <a:pPr marL="0" indent="0">
              <a:buNone/>
            </a:pPr>
            <a:r>
              <a:rPr lang="el-GR" sz="2800" dirty="0" smtClean="0">
                <a:latin typeface="Cambria" pitchFamily="18" charset="0"/>
                <a:sym typeface="Wingdings" pitchFamily="2" charset="2"/>
              </a:rPr>
              <a:t>Ακαθάριστη επένδυση = απόσβεση + καθαρή επένδυση </a:t>
            </a:r>
          </a:p>
          <a:p>
            <a:pPr marL="0" indent="0">
              <a:buNone/>
            </a:pPr>
            <a:r>
              <a:rPr lang="el-GR" sz="2800" dirty="0" smtClean="0">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μέσο διεξαγωγής ανταγωνισμού (….)</a:t>
            </a:r>
          </a:p>
          <a:p>
            <a:pPr marL="0" indent="0">
              <a:buNone/>
            </a:pPr>
            <a:r>
              <a:rPr lang="en-US" sz="2800" dirty="0" smtClean="0">
                <a:solidFill>
                  <a:srgbClr val="FF0000"/>
                </a:solidFill>
                <a:latin typeface="Cambria" pitchFamily="18" charset="0"/>
                <a:sym typeface="Wingdings" pitchFamily="2" charset="2"/>
              </a:rPr>
              <a:t>			  </a:t>
            </a:r>
            <a:r>
              <a:rPr lang="el-GR" sz="2800" dirty="0" smtClean="0">
                <a:solidFill>
                  <a:srgbClr val="FF0000"/>
                </a:solidFill>
                <a:latin typeface="Cambria" pitchFamily="18" charset="0"/>
                <a:sym typeface="Wingdings" pitchFamily="2" charset="2"/>
              </a:rPr>
              <a:t>(εστιάζουμε εδώ)</a:t>
            </a:r>
            <a:endParaRPr lang="en-US" sz="2800" dirty="0" smtClean="0">
              <a:solidFill>
                <a:srgbClr val="FF0000"/>
              </a:solidFill>
              <a:latin typeface="Cambria" pitchFamily="18" charset="0"/>
              <a:sym typeface="Wingdings" pitchFamily="2" charset="2"/>
            </a:endParaRPr>
          </a:p>
          <a:p>
            <a:pPr marL="0" indent="0">
              <a:buNone/>
            </a:pPr>
            <a:r>
              <a:rPr lang="el-GR" sz="2800" dirty="0" smtClean="0">
                <a:solidFill>
                  <a:srgbClr val="FF0000"/>
                </a:solidFill>
                <a:latin typeface="Cambria" pitchFamily="18" charset="0"/>
                <a:sym typeface="Wingdings" pitchFamily="2" charset="2"/>
              </a:rPr>
              <a:t>Ι</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f (</a:t>
            </a:r>
            <a:r>
              <a:rPr lang="en-US" sz="3600" dirty="0" err="1" smtClean="0">
                <a:latin typeface="Cambria" pitchFamily="18" charset="0"/>
                <a:sym typeface="Wingdings" pitchFamily="2" charset="2"/>
              </a:rPr>
              <a:t>r</a:t>
            </a:r>
            <a:r>
              <a:rPr lang="en-US" sz="2800" dirty="0" err="1" smtClean="0">
                <a:latin typeface="Cambria" pitchFamily="18" charset="0"/>
                <a:sym typeface="Wingdings" pitchFamily="2" charset="2"/>
              </a:rPr>
              <a:t>expected</a:t>
            </a:r>
            <a:r>
              <a:rPr lang="en-US" sz="2800" dirty="0" smtClean="0">
                <a:latin typeface="Cambria" pitchFamily="18" charset="0"/>
                <a:sym typeface="Wingdings" pitchFamily="2" charset="2"/>
              </a:rPr>
              <a:t>, i), </a:t>
            </a:r>
            <a:r>
              <a:rPr lang="en-US" sz="3600" dirty="0" smtClean="0">
                <a:latin typeface="Cambria" pitchFamily="18" charset="0"/>
                <a:sym typeface="Wingdings" pitchFamily="2" charset="2"/>
              </a:rPr>
              <a:t>r</a:t>
            </a:r>
            <a:r>
              <a:rPr lang="en-US" sz="2800" dirty="0" smtClean="0">
                <a:latin typeface="Cambria" pitchFamily="18" charset="0"/>
                <a:sym typeface="Wingdings" pitchFamily="2" charset="2"/>
              </a:rPr>
              <a:t>e = f (</a:t>
            </a:r>
            <a:r>
              <a:rPr lang="el-GR" sz="2800" dirty="0" smtClean="0">
                <a:latin typeface="Cambria" pitchFamily="18" charset="0"/>
                <a:sym typeface="Wingdings" pitchFamily="2" charset="2"/>
              </a:rPr>
              <a:t>ζήτηση,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a:t>
            </a:r>
            <a:r>
              <a:rPr lang="en-US" sz="2800" dirty="0"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τρέχον</a:t>
            </a:r>
            <a:r>
              <a:rPr lang="en-US" sz="2800" dirty="0" smtClean="0">
                <a:latin typeface="Cambria" pitchFamily="18" charset="0"/>
                <a:sym typeface="Wingdings" pitchFamily="2" charset="2"/>
              </a:rPr>
              <a:t>, </a:t>
            </a:r>
            <a:r>
              <a:rPr lang="el-GR" sz="2800" dirty="0" smtClean="0">
                <a:latin typeface="Cambria" pitchFamily="18" charset="0"/>
                <a:sym typeface="Wingdings" pitchFamily="2" charset="2"/>
              </a:rPr>
              <a:t>πρόσφατο, </a:t>
            </a:r>
            <a:r>
              <a:rPr lang="en-US" dirty="0" err="1" smtClean="0">
                <a:solidFill>
                  <a:srgbClr val="FF0000"/>
                </a:solidFill>
                <a:latin typeface="Cambria" pitchFamily="18" charset="0"/>
                <a:sym typeface="Wingdings" pitchFamily="2" charset="2"/>
              </a:rPr>
              <a:t>r</a:t>
            </a:r>
            <a:r>
              <a:rPr lang="en-US" sz="2000" dirty="0" err="1" smtClean="0">
                <a:solidFill>
                  <a:srgbClr val="FF0000"/>
                </a:solidFill>
                <a:latin typeface="Cambria" pitchFamily="18" charset="0"/>
                <a:sym typeface="Wingdings" pitchFamily="2" charset="2"/>
              </a:rPr>
              <a:t>t</a:t>
            </a:r>
            <a:r>
              <a:rPr lang="en-US" sz="2800" dirty="0" smtClean="0">
                <a:solidFill>
                  <a:srgbClr val="FF0000"/>
                </a:solidFill>
                <a:latin typeface="Cambria" pitchFamily="18" charset="0"/>
                <a:sym typeface="Wingdings" pitchFamily="2" charset="2"/>
              </a:rPr>
              <a:t>, </a:t>
            </a:r>
            <a:r>
              <a:rPr lang="en-US" dirty="0" smtClean="0">
                <a:solidFill>
                  <a:srgbClr val="FF0000"/>
                </a:solidFill>
                <a:latin typeface="Cambria" pitchFamily="18" charset="0"/>
                <a:sym typeface="Wingdings" pitchFamily="2" charset="2"/>
              </a:rPr>
              <a:t>r</a:t>
            </a:r>
            <a:r>
              <a:rPr lang="en-US" sz="1800" dirty="0" smtClean="0">
                <a:solidFill>
                  <a:srgbClr val="FF0000"/>
                </a:solidFill>
                <a:latin typeface="Cambria" pitchFamily="18" charset="0"/>
                <a:sym typeface="Wingdings" pitchFamily="2" charset="2"/>
              </a:rPr>
              <a:t>t-1</a:t>
            </a:r>
            <a:r>
              <a:rPr lang="el-GR" sz="2800" dirty="0" smtClean="0">
                <a:latin typeface="Cambria" pitchFamily="18" charset="0"/>
                <a:sym typeface="Wingdings" pitchFamily="2" charset="2"/>
              </a:rPr>
              <a:t>)</a:t>
            </a:r>
          </a:p>
          <a:p>
            <a:pPr marL="0" indent="0">
              <a:buNone/>
            </a:pPr>
            <a:r>
              <a:rPr lang="en-US" sz="2800" dirty="0" smtClean="0">
                <a:latin typeface="Cambria" pitchFamily="18" charset="0"/>
                <a:sym typeface="Wingdings" pitchFamily="2" charset="2"/>
              </a:rPr>
              <a:t>i = </a:t>
            </a:r>
            <a:r>
              <a:rPr lang="el-GR" sz="2800" dirty="0" smtClean="0">
                <a:latin typeface="Cambria" pitchFamily="18" charset="0"/>
                <a:sym typeface="Wingdings" pitchFamily="2" charset="2"/>
              </a:rPr>
              <a:t>κόστος δανεισμού, κόστος ευκαιρίας     --- </a:t>
            </a:r>
            <a:r>
              <a:rPr lang="en-US" sz="2800" dirty="0" smtClean="0">
                <a:latin typeface="Cambria" pitchFamily="18" charset="0"/>
                <a:sym typeface="Wingdings" pitchFamily="2" charset="2"/>
              </a:rPr>
              <a:t>I</a:t>
            </a:r>
            <a:endParaRPr lang="el-GR" sz="2800" dirty="0" smtClean="0">
              <a:latin typeface="Cambria" pitchFamily="18" charset="0"/>
              <a:sym typeface="Wingdings" pitchFamily="2" charset="2"/>
            </a:endParaRPr>
          </a:p>
          <a:p>
            <a:pPr marL="0" indent="0">
              <a:buNone/>
            </a:pPr>
            <a:r>
              <a:rPr lang="en-US" sz="2800" b="1" dirty="0" smtClean="0">
                <a:solidFill>
                  <a:srgbClr val="FF0000"/>
                </a:solidFill>
                <a:latin typeface="Cambria" pitchFamily="18" charset="0"/>
                <a:sym typeface="Wingdings" pitchFamily="2" charset="2"/>
              </a:rPr>
              <a:t>Profit effect on investment </a:t>
            </a:r>
            <a:r>
              <a:rPr lang="en-US" sz="2800" dirty="0" smtClean="0">
                <a:latin typeface="Cambria" pitchFamily="18" charset="0"/>
                <a:sym typeface="Wingdings" pitchFamily="2" charset="2"/>
              </a:rPr>
              <a:t>(i = </a:t>
            </a:r>
            <a:r>
              <a:rPr lang="en-US" sz="2800" dirty="0" err="1" smtClean="0">
                <a:latin typeface="Cambria" pitchFamily="18" charset="0"/>
                <a:sym typeface="Wingdings" pitchFamily="2" charset="2"/>
              </a:rPr>
              <a:t>ct</a:t>
            </a:r>
            <a:r>
              <a:rPr lang="en-US" sz="2800" dirty="0" smtClean="0">
                <a:latin typeface="Cambria" pitchFamily="18" charset="0"/>
                <a:sym typeface="Wingdings" pitchFamily="2" charset="2"/>
              </a:rPr>
              <a:t>): I =</a:t>
            </a:r>
            <a:r>
              <a:rPr lang="en-US" sz="2800" dirty="0" err="1" smtClean="0">
                <a:latin typeface="Cambria" pitchFamily="18" charset="0"/>
                <a:sym typeface="Wingdings" pitchFamily="2" charset="2"/>
              </a:rPr>
              <a:t>j</a:t>
            </a:r>
            <a:r>
              <a:rPr lang="en-US" sz="2800" dirty="0" err="1" smtClean="0">
                <a:solidFill>
                  <a:srgbClr val="FF0000"/>
                </a:solidFill>
                <a:latin typeface="Cambria" pitchFamily="18" charset="0"/>
                <a:sym typeface="Wingdings" pitchFamily="2" charset="2"/>
              </a:rPr>
              <a:t>R</a:t>
            </a:r>
            <a:r>
              <a:rPr lang="en-US" sz="2800" dirty="0" smtClean="0">
                <a:latin typeface="Cambria" pitchFamily="18" charset="0"/>
                <a:sym typeface="Wingdings" pitchFamily="2" charset="2"/>
              </a:rPr>
              <a:t> , j&gt;0</a:t>
            </a:r>
            <a:r>
              <a:rPr lang="el-GR" sz="2800" dirty="0" smtClean="0">
                <a:latin typeface="Cambria" pitchFamily="18" charset="0"/>
                <a:sym typeface="Wingdings" pitchFamily="2" charset="2"/>
              </a:rPr>
              <a:t> </a:t>
            </a:r>
            <a:r>
              <a:rPr lang="en-US" sz="2800" dirty="0" smtClean="0">
                <a:latin typeface="Cambria" pitchFamily="18" charset="0"/>
                <a:sym typeface="Wingdings" pitchFamily="2" charset="2"/>
              </a:rPr>
              <a:t>even&gt;1</a:t>
            </a:r>
          </a:p>
          <a:p>
            <a:pPr marL="0" indent="0" algn="ctr">
              <a:buNone/>
            </a:pPr>
            <a:r>
              <a:rPr lang="el-GR" sz="2800" b="1" dirty="0" smtClean="0">
                <a:solidFill>
                  <a:srgbClr val="FF0000"/>
                </a:solidFill>
                <a:latin typeface="Cambria" pitchFamily="18" charset="0"/>
                <a:sym typeface="Wingdings" pitchFamily="2" charset="2"/>
              </a:rPr>
              <a:t>Συνάρτηση επενδύσεων: </a:t>
            </a:r>
            <a:r>
              <a:rPr lang="en-US" sz="2800" b="1" dirty="0" smtClean="0">
                <a:solidFill>
                  <a:srgbClr val="FF0000"/>
                </a:solidFill>
                <a:latin typeface="Cambria" pitchFamily="18" charset="0"/>
                <a:sym typeface="Wingdings" pitchFamily="2" charset="2"/>
              </a:rPr>
              <a:t>I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R = </a:t>
            </a:r>
            <a:r>
              <a:rPr lang="en-US" sz="2800" b="1" dirty="0" err="1" smtClean="0">
                <a:solidFill>
                  <a:srgbClr val="FF0000"/>
                </a:solidFill>
                <a:latin typeface="Cambria" pitchFamily="18" charset="0"/>
                <a:sym typeface="Wingdings" pitchFamily="2" charset="2"/>
              </a:rPr>
              <a:t>Ic</a:t>
            </a:r>
            <a:r>
              <a:rPr lang="en-US" sz="2800" b="1" dirty="0" smtClean="0">
                <a:solidFill>
                  <a:srgbClr val="FF0000"/>
                </a:solidFill>
                <a:latin typeface="Cambria" pitchFamily="18" charset="0"/>
                <a:sym typeface="Wingdings" pitchFamily="2" charset="2"/>
              </a:rPr>
              <a:t> +j N (y-w)</a:t>
            </a:r>
            <a:endParaRPr lang="el-GR" sz="2800" b="1" dirty="0" smtClean="0">
              <a:solidFill>
                <a:srgbClr val="FF0000"/>
              </a:solidFill>
              <a:latin typeface="Cambria" pitchFamily="18" charset="0"/>
              <a:sym typeface="Wingdings" pitchFamily="2" charset="2"/>
            </a:endParaRPr>
          </a:p>
          <a:p>
            <a:pPr marL="0" indent="0" algn="ctr">
              <a:buNone/>
            </a:pPr>
            <a:r>
              <a:rPr lang="en-US" b="1" dirty="0" smtClean="0">
                <a:solidFill>
                  <a:srgbClr val="FF0000"/>
                </a:solidFill>
                <a:latin typeface="Cambria" pitchFamily="18" charset="0"/>
                <a:sym typeface="Wingdings" pitchFamily="2" charset="2"/>
              </a:rPr>
              <a:t>I             </a:t>
            </a:r>
            <a:r>
              <a:rPr lang="en-US" b="1" dirty="0" err="1" smtClean="0">
                <a:solidFill>
                  <a:srgbClr val="FF0000"/>
                </a:solidFill>
                <a:latin typeface="Cambria" pitchFamily="18" charset="0"/>
                <a:sym typeface="Wingdings" pitchFamily="2" charset="2"/>
              </a:rPr>
              <a:t>r</a:t>
            </a:r>
            <a:r>
              <a:rPr lang="en-US" sz="2000" b="1" dirty="0" err="1" smtClean="0">
                <a:solidFill>
                  <a:srgbClr val="FF0000"/>
                </a:solidFill>
                <a:latin typeface="Cambria" pitchFamily="18" charset="0"/>
                <a:sym typeface="Wingdings" pitchFamily="2" charset="2"/>
              </a:rPr>
              <a:t>expected</a:t>
            </a:r>
            <a:r>
              <a:rPr lang="en-US" sz="2000" b="1" dirty="0" smtClean="0">
                <a:solidFill>
                  <a:srgbClr val="FF0000"/>
                </a:solidFill>
                <a:latin typeface="Cambria" pitchFamily="18" charset="0"/>
                <a:sym typeface="Wingdings" pitchFamily="2" charset="2"/>
              </a:rPr>
              <a:t> ----- </a:t>
            </a:r>
            <a:r>
              <a:rPr lang="en-US" b="1" dirty="0" smtClean="0">
                <a:solidFill>
                  <a:srgbClr val="FF0000"/>
                </a:solidFill>
                <a:latin typeface="Cambria" pitchFamily="18" charset="0"/>
                <a:sym typeface="Wingdings" pitchFamily="2" charset="2"/>
              </a:rPr>
              <a:t>r ---- R</a:t>
            </a:r>
          </a:p>
          <a:p>
            <a:pPr marL="0" indent="0" algn="ctr">
              <a:buNone/>
            </a:pPr>
            <a:r>
              <a:rPr lang="en-US" b="1" dirty="0" err="1" smtClean="0">
                <a:solidFill>
                  <a:srgbClr val="FF0000"/>
                </a:solidFill>
                <a:latin typeface="Cambria" pitchFamily="18" charset="0"/>
                <a:sym typeface="Wingdings" pitchFamily="2" charset="2"/>
              </a:rPr>
              <a:t>Ic</a:t>
            </a:r>
            <a:r>
              <a:rPr lang="en-US" b="1" dirty="0" smtClean="0">
                <a:solidFill>
                  <a:srgbClr val="FF0000"/>
                </a:solidFill>
                <a:latin typeface="Cambria" pitchFamily="18" charset="0"/>
                <a:sym typeface="Wingdings" pitchFamily="2" charset="2"/>
              </a:rPr>
              <a:t> = f (i, </a:t>
            </a:r>
            <a:r>
              <a:rPr lang="el-GR" b="1" dirty="0" err="1" smtClean="0">
                <a:solidFill>
                  <a:srgbClr val="FF0000"/>
                </a:solidFill>
                <a:latin typeface="Cambria" pitchFamily="18" charset="0"/>
                <a:sym typeface="Wingdings" pitchFamily="2" charset="2"/>
              </a:rPr>
              <a:t>επιχ</a:t>
            </a:r>
            <a:r>
              <a:rPr lang="el-GR" b="1" dirty="0" smtClean="0">
                <a:solidFill>
                  <a:srgbClr val="FF0000"/>
                </a:solidFill>
                <a:latin typeface="Cambria" pitchFamily="18" charset="0"/>
                <a:sym typeface="Wingdings" pitchFamily="2" charset="2"/>
              </a:rPr>
              <a:t>. </a:t>
            </a:r>
            <a:r>
              <a:rPr lang="el-GR" b="1" dirty="0">
                <a:solidFill>
                  <a:srgbClr val="FF0000"/>
                </a:solidFill>
                <a:latin typeface="Cambria" pitchFamily="18" charset="0"/>
                <a:sym typeface="Wingdings" pitchFamily="2" charset="2"/>
              </a:rPr>
              <a:t>κ</a:t>
            </a:r>
            <a:r>
              <a:rPr lang="el-GR" b="1" dirty="0" smtClean="0">
                <a:solidFill>
                  <a:srgbClr val="FF0000"/>
                </a:solidFill>
                <a:latin typeface="Cambria" pitchFamily="18" charset="0"/>
                <a:sym typeface="Wingdings" pitchFamily="2" charset="2"/>
              </a:rPr>
              <a:t>λίμα)</a:t>
            </a:r>
            <a:endParaRPr lang="en-US" b="1" dirty="0" smtClean="0">
              <a:solidFill>
                <a:srgbClr val="FF0000"/>
              </a:solidFill>
              <a:latin typeface="Cambria" pitchFamily="18" charset="0"/>
              <a:sym typeface="Wingdings" pitchFamily="2" charset="2"/>
            </a:endParaRPr>
          </a:p>
          <a:p>
            <a:pPr marL="0" indent="0" algn="ctr">
              <a:buNone/>
            </a:pPr>
            <a:endParaRPr lang="en-US" b="1" dirty="0" smtClean="0">
              <a:solidFill>
                <a:srgbClr val="FF0000"/>
              </a:solidFill>
              <a:latin typeface="Cambria" pitchFamily="18" charset="0"/>
              <a:sym typeface="Wingdings" pitchFamily="2" charset="2"/>
            </a:endParaRPr>
          </a:p>
        </p:txBody>
      </p:sp>
      <p:cxnSp>
        <p:nvCxnSpPr>
          <p:cNvPr id="7" name="Ευθύγραμμο βέλος σύνδεσης 6"/>
          <p:cNvCxnSpPr/>
          <p:nvPr/>
        </p:nvCxnSpPr>
        <p:spPr>
          <a:xfrm flipV="1">
            <a:off x="561703" y="2492896"/>
            <a:ext cx="720080" cy="90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61703" y="2575443"/>
            <a:ext cx="720080" cy="5162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1405384" y="2295550"/>
            <a:ext cx="787054" cy="47907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mbria" pitchFamily="18" charset="0"/>
              </a:rPr>
              <a:t>z</a:t>
            </a:r>
            <a:r>
              <a:rPr lang="en-US" sz="2400" dirty="0" smtClean="0">
                <a:latin typeface="Cambria" pitchFamily="18" charset="0"/>
              </a:rPr>
              <a:t>, y</a:t>
            </a:r>
            <a:endParaRPr lang="el-GR" sz="2400" dirty="0">
              <a:latin typeface="Cambria" pitchFamily="18" charset="0"/>
            </a:endParaRPr>
          </a:p>
        </p:txBody>
      </p:sp>
      <p:cxnSp>
        <p:nvCxnSpPr>
          <p:cNvPr id="12" name="Ευθύγραμμο βέλος σύνδεσης 11"/>
          <p:cNvCxnSpPr/>
          <p:nvPr/>
        </p:nvCxnSpPr>
        <p:spPr>
          <a:xfrm flipV="1">
            <a:off x="2241304" y="2295550"/>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405385" y="2924945"/>
            <a:ext cx="835920" cy="2249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N </a:t>
            </a:r>
            <a:endParaRPr lang="el-GR" dirty="0">
              <a:latin typeface="Cambria" pitchFamily="18" charset="0"/>
            </a:endParaRPr>
          </a:p>
        </p:txBody>
      </p:sp>
      <p:cxnSp>
        <p:nvCxnSpPr>
          <p:cNvPr id="15" name="Ευθύγραμμο βέλος σύνδεσης 14"/>
          <p:cNvCxnSpPr/>
          <p:nvPr/>
        </p:nvCxnSpPr>
        <p:spPr>
          <a:xfrm flipV="1">
            <a:off x="2192438" y="2884417"/>
            <a:ext cx="0" cy="3060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2437483" y="2483895"/>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flipV="1">
            <a:off x="6521846" y="3966821"/>
            <a:ext cx="0" cy="4905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p:nvPr/>
        </p:nvCxnSpPr>
        <p:spPr>
          <a:xfrm>
            <a:off x="7812360" y="3966821"/>
            <a:ext cx="0" cy="5333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Ευθύγραμμο βέλος σύνδεσης 4"/>
          <p:cNvCxnSpPr/>
          <p:nvPr/>
        </p:nvCxnSpPr>
        <p:spPr>
          <a:xfrm>
            <a:off x="2473797" y="5805264"/>
            <a:ext cx="1007913"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2410024" y="3059866"/>
            <a:ext cx="663352" cy="9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404664"/>
          </a:xfrm>
        </p:spPr>
        <p:txBody>
          <a:bodyPr>
            <a:noAutofit/>
          </a:bodyPr>
          <a:lstStyle/>
          <a:p>
            <a:r>
              <a:rPr lang="el-GR" sz="3200" b="1" dirty="0" smtClean="0">
                <a:solidFill>
                  <a:srgbClr val="FF0000"/>
                </a:solidFill>
                <a:latin typeface="Cambria" pitchFamily="18" charset="0"/>
              </a:rPr>
              <a:t>Επένδυση</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548680"/>
            <a:ext cx="8712968" cy="6192688"/>
          </a:xfrm>
        </p:spPr>
        <p:txBody>
          <a:bodyPr/>
          <a:lstStyle/>
          <a:p>
            <a:endParaRPr lang="en-US" dirty="0" smtClean="0"/>
          </a:p>
          <a:p>
            <a:endParaRPr lang="en-US" dirty="0"/>
          </a:p>
          <a:p>
            <a:pPr marL="0" indent="0">
              <a:buNone/>
            </a:pPr>
            <a:endParaRPr lang="el-GR" dirty="0"/>
          </a:p>
        </p:txBody>
      </p:sp>
      <p:cxnSp>
        <p:nvCxnSpPr>
          <p:cNvPr id="5" name="Ευθεία γραμμή σύνδεσης 4"/>
          <p:cNvCxnSpPr/>
          <p:nvPr/>
        </p:nvCxnSpPr>
        <p:spPr>
          <a:xfrm>
            <a:off x="971600" y="1124744"/>
            <a:ext cx="0" cy="42484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971600" y="5301208"/>
            <a:ext cx="5832648" cy="720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971600" y="1772816"/>
            <a:ext cx="5112568" cy="19442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71600" y="1124744"/>
            <a:ext cx="4968552" cy="188059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971600" y="2744924"/>
            <a:ext cx="5328592" cy="195090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a:xfrm>
            <a:off x="251520" y="1124744"/>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17" name="Ορθογώνιο 16"/>
          <p:cNvSpPr/>
          <p:nvPr/>
        </p:nvSpPr>
        <p:spPr>
          <a:xfrm>
            <a:off x="6588224" y="5373216"/>
            <a:ext cx="57606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2" name="Ορθογώνιο 21"/>
          <p:cNvSpPr/>
          <p:nvPr/>
        </p:nvSpPr>
        <p:spPr>
          <a:xfrm>
            <a:off x="6156176" y="1412776"/>
            <a:ext cx="29878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 σε δεδομένο επιτόκιο και επιχειρηματικό κλίμα</a:t>
            </a:r>
            <a:r>
              <a:rPr lang="en-US" sz="1600" dirty="0" smtClean="0">
                <a:latin typeface="Cambria" pitchFamily="18" charset="0"/>
              </a:rPr>
              <a:t> </a:t>
            </a:r>
          </a:p>
          <a:p>
            <a:pPr algn="ctr"/>
            <a:r>
              <a:rPr lang="en-US" sz="1600" dirty="0" smtClean="0">
                <a:latin typeface="Cambria" pitchFamily="18" charset="0"/>
              </a:rPr>
              <a:t>(N                 </a:t>
            </a:r>
            <a:r>
              <a:rPr lang="el-GR" sz="1600" dirty="0" smtClean="0">
                <a:latin typeface="Cambria" pitchFamily="18" charset="0"/>
              </a:rPr>
              <a:t> </a:t>
            </a:r>
            <a:r>
              <a:rPr lang="en-US" sz="1600" dirty="0" smtClean="0">
                <a:latin typeface="Cambria" pitchFamily="18" charset="0"/>
              </a:rPr>
              <a:t>I       )</a:t>
            </a:r>
            <a:endParaRPr lang="el-GR" sz="1600" dirty="0">
              <a:latin typeface="Cambria" pitchFamily="18" charset="0"/>
            </a:endParaRPr>
          </a:p>
        </p:txBody>
      </p:sp>
      <p:sp>
        <p:nvSpPr>
          <p:cNvPr id="23" name="Ορθογώνιο 22"/>
          <p:cNvSpPr/>
          <p:nvPr/>
        </p:nvSpPr>
        <p:spPr>
          <a:xfrm>
            <a:off x="71500" y="6093296"/>
            <a:ext cx="4932548"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    -</a:t>
            </a:r>
            <a:r>
              <a:rPr lang="en-US" dirty="0" smtClean="0">
                <a:latin typeface="Cambria" pitchFamily="18" charset="0"/>
                <a:sym typeface="Wingdings" pitchFamily="2" charset="2"/>
              </a:rPr>
              <a:t></a:t>
            </a:r>
            <a:r>
              <a:rPr lang="el-GR" dirty="0" smtClean="0">
                <a:latin typeface="Cambria" pitchFamily="18" charset="0"/>
              </a:rPr>
              <a:t>  </a:t>
            </a:r>
            <a:r>
              <a:rPr lang="en-US" dirty="0" smtClean="0">
                <a:latin typeface="Cambria" pitchFamily="18" charset="0"/>
              </a:rPr>
              <a:t>AD    --</a:t>
            </a:r>
            <a:r>
              <a:rPr lang="en-US" dirty="0" smtClean="0">
                <a:latin typeface="Cambria" pitchFamily="18" charset="0"/>
                <a:sym typeface="Wingdings" pitchFamily="2" charset="2"/>
              </a:rPr>
              <a:t>  </a:t>
            </a:r>
            <a:r>
              <a:rPr lang="en-US" dirty="0" smtClean="0">
                <a:solidFill>
                  <a:srgbClr val="FF0000"/>
                </a:solidFill>
                <a:latin typeface="Cambria" pitchFamily="18" charset="0"/>
              </a:rPr>
              <a:t>N</a:t>
            </a:r>
            <a:r>
              <a:rPr lang="en-US" dirty="0" smtClean="0">
                <a:latin typeface="Cambria" pitchFamily="18" charset="0"/>
              </a:rPr>
              <a:t>   ---</a:t>
            </a:r>
            <a:r>
              <a:rPr lang="en-US" dirty="0" smtClean="0">
                <a:latin typeface="Cambria" pitchFamily="18" charset="0"/>
                <a:sym typeface="Wingdings" pitchFamily="2" charset="2"/>
              </a:rPr>
              <a:t>  u    --</a:t>
            </a:r>
            <a:r>
              <a:rPr lang="en-US" dirty="0" smtClean="0">
                <a:solidFill>
                  <a:srgbClr val="FF0000"/>
                </a:solidFill>
                <a:latin typeface="Cambria" pitchFamily="18" charset="0"/>
                <a:sym typeface="Wingdings" pitchFamily="2" charset="2"/>
              </a:rPr>
              <a:t>r, R</a:t>
            </a:r>
            <a:r>
              <a:rPr lang="en-US" dirty="0" smtClean="0">
                <a:latin typeface="Cambria" pitchFamily="18" charset="0"/>
                <a:sym typeface="Wingdings" pitchFamily="2" charset="2"/>
              </a:rPr>
              <a:t>   ----- </a:t>
            </a:r>
            <a:r>
              <a:rPr lang="en-US" dirty="0" smtClean="0">
                <a:solidFill>
                  <a:srgbClr val="FF0000"/>
                </a:solidFill>
                <a:latin typeface="Cambria" pitchFamily="18" charset="0"/>
                <a:sym typeface="Wingdings" pitchFamily="2" charset="2"/>
              </a:rPr>
              <a:t>I</a:t>
            </a:r>
            <a:endParaRPr lang="el-GR" dirty="0">
              <a:solidFill>
                <a:srgbClr val="FF0000"/>
              </a:solidFill>
              <a:latin typeface="Cambria" pitchFamily="18" charset="0"/>
            </a:endParaRPr>
          </a:p>
        </p:txBody>
      </p:sp>
      <p:cxnSp>
        <p:nvCxnSpPr>
          <p:cNvPr id="25" name="Ευθύγραμμο βέλος σύνδεσης 24"/>
          <p:cNvCxnSpPr/>
          <p:nvPr/>
        </p:nvCxnSpPr>
        <p:spPr>
          <a:xfrm flipV="1">
            <a:off x="539552" y="61696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1403648" y="613180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2200722" y="6160001"/>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3059832" y="6201308"/>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p:nvPr/>
        </p:nvCxnSpPr>
        <p:spPr>
          <a:xfrm flipV="1">
            <a:off x="3995936" y="6201309"/>
            <a:ext cx="0" cy="3600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7419986" y="2065040"/>
            <a:ext cx="5040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p:cNvCxnSpPr/>
          <p:nvPr/>
        </p:nvCxnSpPr>
        <p:spPr>
          <a:xfrm flipV="1">
            <a:off x="7308304" y="1916832"/>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8172400" y="1926035"/>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300192" y="2708920"/>
            <a:ext cx="2952328"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smtClean="0">
                <a:latin typeface="Cambria" pitchFamily="18" charset="0"/>
              </a:rPr>
              <a:t>με υψηλότερο επιτόκιο και χειρότερο επιχειρηματικό κλίμα</a:t>
            </a:r>
            <a:endParaRPr lang="el-GR" sz="1600" dirty="0">
              <a:latin typeface="Cambria" pitchFamily="18" charset="0"/>
            </a:endParaRPr>
          </a:p>
        </p:txBody>
      </p:sp>
      <p:sp>
        <p:nvSpPr>
          <p:cNvPr id="40" name="Ορθογώνιο 39"/>
          <p:cNvSpPr/>
          <p:nvPr/>
        </p:nvSpPr>
        <p:spPr>
          <a:xfrm>
            <a:off x="5868144" y="476672"/>
            <a:ext cx="3168352"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I</a:t>
            </a:r>
            <a:r>
              <a:rPr lang="el-GR" sz="1600" dirty="0" smtClean="0">
                <a:latin typeface="Cambria" pitchFamily="18" charset="0"/>
              </a:rPr>
              <a:t>’’</a:t>
            </a:r>
            <a:r>
              <a:rPr lang="en-US" sz="1600" dirty="0" smtClean="0">
                <a:latin typeface="Cambria" pitchFamily="18" charset="0"/>
              </a:rPr>
              <a:t> </a:t>
            </a:r>
            <a:r>
              <a:rPr lang="el-GR" sz="1600" dirty="0">
                <a:latin typeface="Cambria" pitchFamily="18" charset="0"/>
              </a:rPr>
              <a:t>με </a:t>
            </a:r>
            <a:r>
              <a:rPr lang="el-GR" sz="1600" dirty="0" smtClean="0">
                <a:latin typeface="Cambria" pitchFamily="18" charset="0"/>
              </a:rPr>
              <a:t>χαμηλότερο </a:t>
            </a:r>
            <a:r>
              <a:rPr lang="el-GR" sz="1600" dirty="0">
                <a:latin typeface="Cambria" pitchFamily="18" charset="0"/>
              </a:rPr>
              <a:t>επιτόκιο </a:t>
            </a:r>
            <a:r>
              <a:rPr lang="el-GR" sz="1600" dirty="0" smtClean="0">
                <a:latin typeface="Cambria" pitchFamily="18" charset="0"/>
              </a:rPr>
              <a:t>και βελτιωμένο </a:t>
            </a:r>
            <a:r>
              <a:rPr lang="el-GR" sz="1600" dirty="0">
                <a:latin typeface="Cambria" pitchFamily="18" charset="0"/>
              </a:rPr>
              <a:t>επιχειρηματικό κλίμα</a:t>
            </a:r>
          </a:p>
        </p:txBody>
      </p:sp>
      <p:cxnSp>
        <p:nvCxnSpPr>
          <p:cNvPr id="42" name="Ευθύγραμμο βέλος σύνδεσης 41"/>
          <p:cNvCxnSpPr/>
          <p:nvPr/>
        </p:nvCxnSpPr>
        <p:spPr>
          <a:xfrm flipV="1">
            <a:off x="4860032" y="6131804"/>
            <a:ext cx="0" cy="4997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5436096" y="4221088"/>
            <a:ext cx="3600400" cy="8640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itchFamily="18" charset="0"/>
                <a:sym typeface="Wingdings" pitchFamily="2" charset="2"/>
              </a:rPr>
              <a:t>I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R = </a:t>
            </a:r>
            <a:r>
              <a:rPr lang="en-US" sz="2400" b="1" dirty="0" err="1">
                <a:solidFill>
                  <a:srgbClr val="FF0000"/>
                </a:solidFill>
                <a:latin typeface="Cambria" pitchFamily="18" charset="0"/>
                <a:sym typeface="Wingdings" pitchFamily="2" charset="2"/>
              </a:rPr>
              <a:t>Ic</a:t>
            </a:r>
            <a:r>
              <a:rPr lang="en-US" sz="2400" b="1" dirty="0">
                <a:solidFill>
                  <a:srgbClr val="FF0000"/>
                </a:solidFill>
                <a:latin typeface="Cambria" pitchFamily="18" charset="0"/>
                <a:sym typeface="Wingdings" pitchFamily="2" charset="2"/>
              </a:rPr>
              <a:t> +j N (y-w)</a:t>
            </a:r>
            <a:endParaRPr lang="el-GR" sz="2400" b="1" dirty="0">
              <a:solidFill>
                <a:srgbClr val="FF0000"/>
              </a:solidFill>
              <a:latin typeface="Cambria" pitchFamily="18" charset="0"/>
              <a:sym typeface="Wingdings" pitchFamily="2" charset="2"/>
            </a:endParaRPr>
          </a:p>
        </p:txBody>
      </p:sp>
      <p:sp>
        <p:nvSpPr>
          <p:cNvPr id="6" name="Ορθογώνιο 5"/>
          <p:cNvSpPr/>
          <p:nvPr/>
        </p:nvSpPr>
        <p:spPr>
          <a:xfrm>
            <a:off x="467544" y="3645024"/>
            <a:ext cx="36004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8" name="Ορθογώνιο 7"/>
          <p:cNvSpPr/>
          <p:nvPr/>
        </p:nvSpPr>
        <p:spPr>
          <a:xfrm>
            <a:off x="323528" y="458112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9" name="Ορθογώνιο 8"/>
          <p:cNvSpPr/>
          <p:nvPr/>
        </p:nvSpPr>
        <p:spPr>
          <a:xfrm>
            <a:off x="179512" y="2924944"/>
            <a:ext cx="648072"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 </a:t>
            </a:r>
            <a:r>
              <a:rPr lang="en-US" dirty="0" err="1" smtClean="0">
                <a:latin typeface="Cambria" pitchFamily="18" charset="0"/>
              </a:rPr>
              <a:t>Ic</a:t>
            </a:r>
            <a:r>
              <a:rPr lang="en-US" dirty="0" smtClean="0">
                <a:latin typeface="Cambria" pitchFamily="18" charset="0"/>
              </a:rPr>
              <a:t>’’</a:t>
            </a:r>
            <a:endParaRPr lang="el-GR" dirty="0">
              <a:latin typeface="Cambria" pitchFamily="18" charset="0"/>
            </a:endParaRPr>
          </a:p>
        </p:txBody>
      </p:sp>
      <p:sp>
        <p:nvSpPr>
          <p:cNvPr id="10" name="Ορθογώνιο 9"/>
          <p:cNvSpPr/>
          <p:nvPr/>
        </p:nvSpPr>
        <p:spPr>
          <a:xfrm>
            <a:off x="5220072" y="5877272"/>
            <a:ext cx="3600400" cy="6840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Νομισματική πολιτική --</a:t>
            </a:r>
            <a:r>
              <a:rPr lang="el-GR" dirty="0" smtClean="0">
                <a:latin typeface="Cambria" pitchFamily="18" charset="0"/>
                <a:sym typeface="Wingdings" pitchFamily="2" charset="2"/>
              </a:rPr>
              <a:t> </a:t>
            </a:r>
            <a:r>
              <a:rPr lang="en-US" dirty="0" smtClean="0">
                <a:latin typeface="Cambria" pitchFamily="18" charset="0"/>
                <a:sym typeface="Wingdings" pitchFamily="2" charset="2"/>
              </a:rPr>
              <a:t>i- </a:t>
            </a:r>
            <a:r>
              <a:rPr lang="en-US" dirty="0" err="1" smtClean="0">
                <a:latin typeface="Cambria" pitchFamily="18" charset="0"/>
                <a:sym typeface="Wingdings" pitchFamily="2" charset="2"/>
              </a:rPr>
              <a:t>Ic</a:t>
            </a:r>
            <a:endParaRPr lang="el-GR" dirty="0">
              <a:latin typeface="Cambria" pitchFamily="18" charset="0"/>
            </a:endParaRPr>
          </a:p>
        </p:txBody>
      </p:sp>
    </p:spTree>
    <p:extLst>
      <p:ext uri="{BB962C8B-B14F-4D97-AF65-F5344CB8AC3E}">
        <p14:creationId xmlns:p14="http://schemas.microsoft.com/office/powerpoint/2010/main" val="6830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4544" y="0"/>
            <a:ext cx="9577064" cy="836712"/>
          </a:xfrm>
        </p:spPr>
        <p:txBody>
          <a:bodyPr>
            <a:normAutofit fontScale="90000"/>
          </a:bodyPr>
          <a:lstStyle/>
          <a:p>
            <a:r>
              <a:rPr lang="el-GR" sz="3200" b="1" dirty="0" smtClean="0">
                <a:solidFill>
                  <a:srgbClr val="FF0000"/>
                </a:solidFill>
                <a:latin typeface="Cambria" pitchFamily="18" charset="0"/>
              </a:rPr>
              <a:t>Προσδιοριστικοί παράγοντες των επενδύσεων</a:t>
            </a:r>
            <a:r>
              <a:rPr lang="en-US" sz="3200" b="1" dirty="0" smtClean="0">
                <a:solidFill>
                  <a:srgbClr val="FF0000"/>
                </a:solidFill>
                <a:latin typeface="Cambria" pitchFamily="18" charset="0"/>
              </a:rPr>
              <a:t> (</a:t>
            </a:r>
            <a:r>
              <a:rPr lang="el-GR" sz="3200" b="1" dirty="0" smtClean="0">
                <a:solidFill>
                  <a:srgbClr val="FF0000"/>
                </a:solidFill>
                <a:latin typeface="Cambria" pitchFamily="18" charset="0"/>
              </a:rPr>
              <a:t>σωστή εκδοχή, σελίδα 601)</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640960" cy="5544616"/>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a:p>
        </p:txBody>
      </p:sp>
      <p:sp>
        <p:nvSpPr>
          <p:cNvPr id="4" name="Ορθογώνιο 3"/>
          <p:cNvSpPr/>
          <p:nvPr/>
        </p:nvSpPr>
        <p:spPr>
          <a:xfrm>
            <a:off x="755576" y="1844824"/>
            <a:ext cx="2592288" cy="86409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Τρέχον και πρόσφατο ποσοστό κέρδους</a:t>
            </a:r>
            <a:endParaRPr lang="en-US" dirty="0" smtClean="0">
              <a:latin typeface="Cambria" pitchFamily="18" charset="0"/>
            </a:endParaRPr>
          </a:p>
          <a:p>
            <a:pPr algn="ctr"/>
            <a:r>
              <a:rPr lang="en-US" sz="2800" dirty="0" err="1">
                <a:latin typeface="Cambria" pitchFamily="18" charset="0"/>
              </a:rPr>
              <a:t>r</a:t>
            </a:r>
            <a:r>
              <a:rPr lang="en-US" sz="1400" dirty="0" err="1" smtClean="0">
                <a:latin typeface="Cambria" pitchFamily="18" charset="0"/>
              </a:rPr>
              <a:t>t</a:t>
            </a:r>
            <a:r>
              <a:rPr lang="en-US" dirty="0" smtClean="0">
                <a:latin typeface="Cambria" pitchFamily="18" charset="0"/>
              </a:rPr>
              <a:t>, </a:t>
            </a:r>
            <a:r>
              <a:rPr lang="en-US" sz="2800" dirty="0" smtClean="0">
                <a:latin typeface="Cambria" pitchFamily="18" charset="0"/>
              </a:rPr>
              <a:t>r</a:t>
            </a:r>
            <a:r>
              <a:rPr lang="en-US" sz="1400" dirty="0" smtClean="0">
                <a:latin typeface="Cambria" pitchFamily="18" charset="0"/>
              </a:rPr>
              <a:t>t-1</a:t>
            </a:r>
            <a:endParaRPr lang="el-GR" sz="1400" dirty="0">
              <a:latin typeface="Cambria" pitchFamily="18" charset="0"/>
            </a:endParaRPr>
          </a:p>
        </p:txBody>
      </p:sp>
      <p:sp>
        <p:nvSpPr>
          <p:cNvPr id="5" name="Ορθογώνιο 4"/>
          <p:cNvSpPr/>
          <p:nvPr/>
        </p:nvSpPr>
        <p:spPr>
          <a:xfrm>
            <a:off x="755576" y="3284984"/>
            <a:ext cx="2736304" cy="720080"/>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Επιχειρηματικό κλίμα</a:t>
            </a:r>
            <a:endParaRPr lang="el-GR" dirty="0">
              <a:latin typeface="Cambria" pitchFamily="18" charset="0"/>
            </a:endParaRPr>
          </a:p>
        </p:txBody>
      </p:sp>
      <p:sp>
        <p:nvSpPr>
          <p:cNvPr id="6" name="Ορθογώνιο 5"/>
          <p:cNvSpPr/>
          <p:nvPr/>
        </p:nvSpPr>
        <p:spPr>
          <a:xfrm>
            <a:off x="755576" y="4797152"/>
            <a:ext cx="2808312" cy="576064"/>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Επιτόκιο</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cxnSp>
        <p:nvCxnSpPr>
          <p:cNvPr id="8" name="Ευθύγραμμο βέλος σύνδεσης 7"/>
          <p:cNvCxnSpPr/>
          <p:nvPr/>
        </p:nvCxnSpPr>
        <p:spPr>
          <a:xfrm>
            <a:off x="3347864" y="2276872"/>
            <a:ext cx="1800200"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a:endCxn id="14" idx="1"/>
          </p:cNvCxnSpPr>
          <p:nvPr/>
        </p:nvCxnSpPr>
        <p:spPr>
          <a:xfrm flipV="1">
            <a:off x="3499892" y="3429000"/>
            <a:ext cx="1648172" cy="2990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5148064" y="2852936"/>
            <a:ext cx="1728192" cy="115212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Προσδοκώμενο ποσοστό κέρδους</a:t>
            </a:r>
          </a:p>
          <a:p>
            <a:pPr algn="ctr"/>
            <a:r>
              <a:rPr lang="en-US" sz="2400" dirty="0" smtClean="0">
                <a:latin typeface="Cambria" pitchFamily="18" charset="0"/>
              </a:rPr>
              <a:t>r</a:t>
            </a:r>
            <a:r>
              <a:rPr lang="en-US" dirty="0" smtClean="0">
                <a:latin typeface="Cambria" pitchFamily="18" charset="0"/>
              </a:rPr>
              <a:t>e</a:t>
            </a:r>
            <a:endParaRPr lang="el-GR" dirty="0">
              <a:latin typeface="Cambria" pitchFamily="18" charset="0"/>
            </a:endParaRPr>
          </a:p>
        </p:txBody>
      </p:sp>
      <p:sp>
        <p:nvSpPr>
          <p:cNvPr id="15" name="Ορθογώνιο 14"/>
          <p:cNvSpPr/>
          <p:nvPr/>
        </p:nvSpPr>
        <p:spPr>
          <a:xfrm>
            <a:off x="7740352" y="4293096"/>
            <a:ext cx="1224136" cy="100811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Επένδυση</a:t>
            </a:r>
            <a:endParaRPr lang="en-US" dirty="0" smtClean="0">
              <a:latin typeface="Cambria" pitchFamily="18" charset="0"/>
            </a:endParaRPr>
          </a:p>
          <a:p>
            <a:pPr algn="ctr"/>
            <a:r>
              <a:rPr lang="en-US" dirty="0">
                <a:latin typeface="Cambria" pitchFamily="18" charset="0"/>
              </a:rPr>
              <a:t>I</a:t>
            </a:r>
            <a:endParaRPr lang="el-GR" dirty="0">
              <a:latin typeface="Cambria" pitchFamily="18" charset="0"/>
            </a:endParaRPr>
          </a:p>
        </p:txBody>
      </p:sp>
      <p:sp>
        <p:nvSpPr>
          <p:cNvPr id="16" name="Ορθογώνιο 15"/>
          <p:cNvSpPr/>
          <p:nvPr/>
        </p:nvSpPr>
        <p:spPr>
          <a:xfrm>
            <a:off x="2915816" y="1268760"/>
            <a:ext cx="4968552" cy="3600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Τι καθορίζει το επίπεδο της επένδυσης;</a:t>
            </a:r>
            <a:endParaRPr lang="el-GR" dirty="0">
              <a:latin typeface="Cambria" pitchFamily="18" charset="0"/>
            </a:endParaRPr>
          </a:p>
        </p:txBody>
      </p:sp>
      <p:cxnSp>
        <p:nvCxnSpPr>
          <p:cNvPr id="17" name="Ευθύγραμμο βέλος σύνδεσης 16"/>
          <p:cNvCxnSpPr/>
          <p:nvPr/>
        </p:nvCxnSpPr>
        <p:spPr>
          <a:xfrm flipV="1">
            <a:off x="3631543" y="4767200"/>
            <a:ext cx="4127487" cy="364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876256" y="3520988"/>
            <a:ext cx="864096" cy="9161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5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19" y="116632"/>
            <a:ext cx="8712969" cy="432048"/>
          </a:xfrm>
        </p:spPr>
        <p:txBody>
          <a:bodyPr>
            <a:noAutofit/>
          </a:bodyPr>
          <a:lstStyle/>
          <a:p>
            <a:r>
              <a:rPr lang="el-GR" sz="2400" b="1" dirty="0" smtClean="0">
                <a:solidFill>
                  <a:srgbClr val="FF0000"/>
                </a:solidFill>
                <a:latin typeface="Cambria" pitchFamily="18" charset="0"/>
              </a:rPr>
              <a:t>Μείωση επιτοκίου ή βελτίωση επιχειρηματικού κλίματος</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08720"/>
            <a:ext cx="8568952" cy="5688632"/>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p>
          <a:p>
            <a:pPr marL="0" indent="0">
              <a:buNone/>
            </a:pPr>
            <a:r>
              <a:rPr lang="en-US" dirty="0"/>
              <a:t> </a:t>
            </a:r>
            <a:r>
              <a:rPr lang="en-US" dirty="0" smtClean="0"/>
              <a:t>    0</a:t>
            </a:r>
            <a:endParaRPr lang="el-GR" dirty="0"/>
          </a:p>
        </p:txBody>
      </p:sp>
      <p:cxnSp>
        <p:nvCxnSpPr>
          <p:cNvPr id="5" name="Ευθεία γραμμή σύνδεσης 4"/>
          <p:cNvCxnSpPr/>
          <p:nvPr/>
        </p:nvCxnSpPr>
        <p:spPr>
          <a:xfrm>
            <a:off x="899592" y="1556792"/>
            <a:ext cx="0" cy="39604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99592" y="5517232"/>
            <a:ext cx="6336704" cy="117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899592" y="1196753"/>
            <a:ext cx="4752528" cy="43322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867569" y="1772816"/>
            <a:ext cx="5040560" cy="20941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907257" y="3417515"/>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885106" y="2564904"/>
            <a:ext cx="5040560" cy="20941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Ορθογώνιο 18"/>
          <p:cNvSpPr/>
          <p:nvPr/>
        </p:nvSpPr>
        <p:spPr>
          <a:xfrm>
            <a:off x="467544" y="1556792"/>
            <a:ext cx="288032"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0" name="Ορθογώνιο 19"/>
          <p:cNvSpPr/>
          <p:nvPr/>
        </p:nvSpPr>
        <p:spPr>
          <a:xfrm>
            <a:off x="7020272" y="5733256"/>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21" name="Ορθογώνιο 20"/>
          <p:cNvSpPr/>
          <p:nvPr/>
        </p:nvSpPr>
        <p:spPr>
          <a:xfrm>
            <a:off x="6012160" y="3284984"/>
            <a:ext cx="57606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endParaRPr lang="el-GR" dirty="0">
              <a:latin typeface="Cambria" pitchFamily="18" charset="0"/>
            </a:endParaRPr>
          </a:p>
        </p:txBody>
      </p:sp>
      <p:sp>
        <p:nvSpPr>
          <p:cNvPr id="22" name="Ορθογώνιο 21"/>
          <p:cNvSpPr/>
          <p:nvPr/>
        </p:nvSpPr>
        <p:spPr>
          <a:xfrm>
            <a:off x="6012160" y="2420888"/>
            <a:ext cx="165618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(C+I)old</a:t>
            </a:r>
            <a:endParaRPr lang="el-GR" dirty="0">
              <a:latin typeface="Cambria" pitchFamily="18" charset="0"/>
            </a:endParaRPr>
          </a:p>
        </p:txBody>
      </p:sp>
      <p:sp>
        <p:nvSpPr>
          <p:cNvPr id="23" name="Ορθογώνιο 22"/>
          <p:cNvSpPr/>
          <p:nvPr/>
        </p:nvSpPr>
        <p:spPr>
          <a:xfrm>
            <a:off x="5947817" y="1628800"/>
            <a:ext cx="200855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 (C+I)new</a:t>
            </a:r>
            <a:endParaRPr lang="el-GR" dirty="0">
              <a:latin typeface="Cambria" pitchFamily="18" charset="0"/>
            </a:endParaRPr>
          </a:p>
        </p:txBody>
      </p:sp>
      <p:sp>
        <p:nvSpPr>
          <p:cNvPr id="24" name="Ορθογώνιο 23"/>
          <p:cNvSpPr/>
          <p:nvPr/>
        </p:nvSpPr>
        <p:spPr>
          <a:xfrm>
            <a:off x="5796136" y="908720"/>
            <a:ext cx="792087"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endParaRPr lang="el-GR" dirty="0">
              <a:latin typeface="Cambria" pitchFamily="18" charset="0"/>
            </a:endParaRPr>
          </a:p>
        </p:txBody>
      </p:sp>
      <p:sp>
        <p:nvSpPr>
          <p:cNvPr id="25" name="Ορθογώνιο 24"/>
          <p:cNvSpPr/>
          <p:nvPr/>
        </p:nvSpPr>
        <p:spPr>
          <a:xfrm>
            <a:off x="2195736" y="5647878"/>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Old N*</a:t>
            </a:r>
            <a:endParaRPr lang="el-GR" dirty="0">
              <a:latin typeface="Cambria" pitchFamily="18" charset="0"/>
            </a:endParaRPr>
          </a:p>
        </p:txBody>
      </p:sp>
      <p:cxnSp>
        <p:nvCxnSpPr>
          <p:cNvPr id="27" name="Ευθεία γραμμή σύνδεσης 26"/>
          <p:cNvCxnSpPr/>
          <p:nvPr/>
        </p:nvCxnSpPr>
        <p:spPr>
          <a:xfrm flipH="1">
            <a:off x="2663788" y="3866940"/>
            <a:ext cx="36004" cy="164469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a:off x="4283968" y="2459838"/>
            <a:ext cx="0" cy="30691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867568" y="3921677"/>
            <a:ext cx="1832223" cy="7732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907257" y="2459838"/>
            <a:ext cx="3376711" cy="10506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5433417" y="5331618"/>
            <a:ext cx="0" cy="36004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5220072" y="5877272"/>
            <a:ext cx="576065"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LS</a:t>
            </a:r>
            <a:endParaRPr lang="el-GR" dirty="0">
              <a:latin typeface="Cambria" pitchFamily="18" charset="0"/>
            </a:endParaRPr>
          </a:p>
        </p:txBody>
      </p:sp>
      <p:sp>
        <p:nvSpPr>
          <p:cNvPr id="40" name="Ορθογώνιο 39"/>
          <p:cNvSpPr/>
          <p:nvPr/>
        </p:nvSpPr>
        <p:spPr>
          <a:xfrm>
            <a:off x="3887924" y="5685320"/>
            <a:ext cx="792088" cy="445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new N**</a:t>
            </a:r>
            <a:endParaRPr lang="el-GR" dirty="0">
              <a:latin typeface="Cambria" pitchFamily="18" charset="0"/>
            </a:endParaRPr>
          </a:p>
        </p:txBody>
      </p:sp>
      <p:sp>
        <p:nvSpPr>
          <p:cNvPr id="41" name="Ορθογώνιο 40"/>
          <p:cNvSpPr/>
          <p:nvPr/>
        </p:nvSpPr>
        <p:spPr>
          <a:xfrm>
            <a:off x="323528" y="3999005"/>
            <a:ext cx="432048" cy="2220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2" name="Ορθογώνιο 41"/>
          <p:cNvSpPr/>
          <p:nvPr/>
        </p:nvSpPr>
        <p:spPr>
          <a:xfrm>
            <a:off x="251519" y="2459838"/>
            <a:ext cx="616049"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3" name="Ορθογώνιο 42"/>
          <p:cNvSpPr/>
          <p:nvPr/>
        </p:nvSpPr>
        <p:spPr>
          <a:xfrm>
            <a:off x="467544" y="4581128"/>
            <a:ext cx="28803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I</a:t>
            </a:r>
            <a:endParaRPr lang="el-GR" dirty="0">
              <a:latin typeface="Cambria" pitchFamily="18" charset="0"/>
            </a:endParaRPr>
          </a:p>
        </p:txBody>
      </p:sp>
      <p:sp>
        <p:nvSpPr>
          <p:cNvPr id="44" name="Ορθογώνιο 43"/>
          <p:cNvSpPr/>
          <p:nvPr/>
        </p:nvSpPr>
        <p:spPr>
          <a:xfrm>
            <a:off x="0" y="3611965"/>
            <a:ext cx="755576" cy="3824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n</a:t>
            </a:r>
            <a:r>
              <a:rPr lang="en-US" dirty="0" smtClean="0">
                <a:latin typeface="Cambria" pitchFamily="18" charset="0"/>
              </a:rPr>
              <a:t>ew I</a:t>
            </a:r>
            <a:endParaRPr lang="el-GR" dirty="0">
              <a:latin typeface="Cambria" pitchFamily="18" charset="0"/>
            </a:endParaRPr>
          </a:p>
        </p:txBody>
      </p:sp>
      <p:cxnSp>
        <p:nvCxnSpPr>
          <p:cNvPr id="48" name="Ευθύγραμμο βέλος σύνδεσης 47"/>
          <p:cNvCxnSpPr/>
          <p:nvPr/>
        </p:nvCxnSpPr>
        <p:spPr>
          <a:xfrm flipV="1">
            <a:off x="5292080" y="2116327"/>
            <a:ext cx="0" cy="6870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12968" cy="576064"/>
          </a:xfrm>
        </p:spPr>
        <p:txBody>
          <a:bodyPr>
            <a:noAutofit/>
          </a:bodyPr>
          <a:lstStyle/>
          <a:p>
            <a:r>
              <a:rPr lang="el-GR" sz="3600" b="1" dirty="0" smtClean="0">
                <a:solidFill>
                  <a:srgbClr val="FF0000"/>
                </a:solidFill>
                <a:latin typeface="Cambria" pitchFamily="18" charset="0"/>
              </a:rPr>
              <a:t>Ανεργία και τόνωση της απασχόλησης</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980728"/>
            <a:ext cx="8640960" cy="5616624"/>
          </a:xfrm>
        </p:spPr>
        <p:txBody>
          <a:bodyPr/>
          <a:lstStyle/>
          <a:p>
            <a:pPr marL="0" indent="0" algn="just">
              <a:buNone/>
            </a:pPr>
            <a:r>
              <a:rPr lang="el-GR" dirty="0" smtClean="0">
                <a:latin typeface="Cambria" pitchFamily="18" charset="0"/>
              </a:rPr>
              <a:t>Όταν </a:t>
            </a:r>
            <a:r>
              <a:rPr lang="en-US" dirty="0" smtClean="0">
                <a:latin typeface="Cambria" pitchFamily="18" charset="0"/>
              </a:rPr>
              <a:t>LS &gt; N* </a:t>
            </a:r>
            <a:r>
              <a:rPr lang="el-GR" dirty="0" smtClean="0">
                <a:latin typeface="Cambria" pitchFamily="18" charset="0"/>
              </a:rPr>
              <a:t>υπάρχει ανεργία ίση με τη διαφορά </a:t>
            </a:r>
            <a:r>
              <a:rPr lang="en-US" dirty="0" smtClean="0">
                <a:latin typeface="Cambria" pitchFamily="18" charset="0"/>
              </a:rPr>
              <a:t>LS – N*.</a:t>
            </a:r>
          </a:p>
          <a:p>
            <a:pPr marL="0" indent="0" algn="just">
              <a:buNone/>
            </a:pPr>
            <a:r>
              <a:rPr lang="el-GR" dirty="0" smtClean="0">
                <a:latin typeface="Cambria" pitchFamily="18" charset="0"/>
              </a:rPr>
              <a:t>Τρεις πιθανοί τρόποι επηρεασμού της απασχόλησης</a:t>
            </a:r>
            <a:r>
              <a:rPr lang="en-US" dirty="0" smtClean="0">
                <a:latin typeface="Cambria" pitchFamily="18" charset="0"/>
              </a:rPr>
              <a:t>:</a:t>
            </a:r>
            <a:endParaRPr lang="el-GR" dirty="0" smtClean="0">
              <a:latin typeface="Cambria" pitchFamily="18" charset="0"/>
            </a:endParaRPr>
          </a:p>
          <a:p>
            <a:pPr algn="just"/>
            <a:r>
              <a:rPr lang="el-GR" dirty="0" smtClean="0">
                <a:latin typeface="Cambria" pitchFamily="18" charset="0"/>
              </a:rPr>
              <a:t>(επεκτατική) δημοσιονομική πολιτική  ----</a:t>
            </a:r>
            <a:r>
              <a:rPr lang="el-GR" dirty="0" smtClean="0">
                <a:latin typeface="Cambria" pitchFamily="18" charset="0"/>
                <a:sym typeface="Wingdings" pitchFamily="2" charset="2"/>
              </a:rPr>
              <a:t>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(επεκτατική) νομισματική πολιτική</a:t>
            </a:r>
            <a:r>
              <a:rPr lang="en-US" dirty="0" smtClean="0">
                <a:latin typeface="Cambria" pitchFamily="18" charset="0"/>
              </a:rPr>
              <a:t> ---</a:t>
            </a:r>
            <a:r>
              <a:rPr lang="en-US" dirty="0" smtClean="0">
                <a:latin typeface="Cambria" pitchFamily="18" charset="0"/>
                <a:sym typeface="Wingdings" pitchFamily="2" charset="2"/>
              </a:rPr>
              <a:t> </a:t>
            </a:r>
            <a:r>
              <a:rPr lang="el-GR" dirty="0" smtClean="0">
                <a:latin typeface="Cambria" pitchFamily="18" charset="0"/>
                <a:sym typeface="Wingdings" pitchFamily="2" charset="2"/>
              </a:rPr>
              <a:t>μείωση του </a:t>
            </a:r>
            <a:r>
              <a:rPr lang="en-US" dirty="0" smtClean="0">
                <a:latin typeface="Cambria" pitchFamily="18" charset="0"/>
                <a:sym typeface="Wingdings" pitchFamily="2" charset="2"/>
              </a:rPr>
              <a:t>i</a:t>
            </a:r>
            <a:r>
              <a:rPr lang="el-GR" dirty="0" smtClean="0">
                <a:latin typeface="Cambria" pitchFamily="18" charset="0"/>
                <a:sym typeface="Wingdings" pitchFamily="2" charset="2"/>
              </a:rPr>
              <a:t> - τόνωση της </a:t>
            </a:r>
            <a:r>
              <a:rPr lang="en-US" dirty="0" smtClean="0">
                <a:latin typeface="Cambria" pitchFamily="18" charset="0"/>
                <a:sym typeface="Wingdings" pitchFamily="2" charset="2"/>
              </a:rPr>
              <a:t>AD</a:t>
            </a:r>
            <a:endParaRPr lang="el-GR" dirty="0" smtClean="0">
              <a:latin typeface="Cambria" pitchFamily="18" charset="0"/>
            </a:endParaRPr>
          </a:p>
          <a:p>
            <a:pPr algn="just"/>
            <a:r>
              <a:rPr lang="el-GR" dirty="0" smtClean="0">
                <a:latin typeface="Cambria" pitchFamily="18" charset="0"/>
              </a:rPr>
              <a:t>Μείωση των μισθών (;)</a:t>
            </a:r>
            <a:endParaRPr lang="el-GR" dirty="0">
              <a:latin typeface="Cambria" pitchFamily="18" charset="0"/>
            </a:endParaRPr>
          </a:p>
        </p:txBody>
      </p:sp>
    </p:spTree>
    <p:extLst>
      <p:ext uri="{BB962C8B-B14F-4D97-AF65-F5344CB8AC3E}">
        <p14:creationId xmlns:p14="http://schemas.microsoft.com/office/powerpoint/2010/main" val="383934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892480" cy="692696"/>
          </a:xfrm>
        </p:spPr>
        <p:txBody>
          <a:bodyPr>
            <a:normAutofit/>
          </a:bodyPr>
          <a:lstStyle/>
          <a:p>
            <a:r>
              <a:rPr lang="el-GR" sz="3600" b="1" dirty="0" smtClean="0">
                <a:solidFill>
                  <a:srgbClr val="FF0000"/>
                </a:solidFill>
                <a:latin typeface="Cambria" pitchFamily="18" charset="0"/>
              </a:rPr>
              <a:t>Μισθοί συνολική ζήτηση και ανεργία-Ε’</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76664"/>
          </a:xfrm>
        </p:spPr>
        <p:txBody>
          <a:bodyPr>
            <a:normAutofit/>
          </a:bodyPr>
          <a:lstStyle/>
          <a:p>
            <a:pPr algn="just"/>
            <a:r>
              <a:rPr lang="el-GR" sz="2800" dirty="0" smtClean="0">
                <a:latin typeface="Cambria" pitchFamily="18" charset="0"/>
              </a:rPr>
              <a:t>Η αύξηση των μισθών προκαλεί μείωση ή αύξηση της απασχόλησης (και της συνολικής ζήτησης);</a:t>
            </a:r>
          </a:p>
          <a:p>
            <a:pPr algn="just"/>
            <a:r>
              <a:rPr lang="el-GR" sz="2800" dirty="0" smtClean="0">
                <a:latin typeface="Cambria" pitchFamily="18" charset="0"/>
              </a:rPr>
              <a:t>Ανεργία --</a:t>
            </a:r>
            <a:r>
              <a:rPr lang="el-GR" sz="2800" dirty="0" smtClean="0">
                <a:latin typeface="Cambria" pitchFamily="18" charset="0"/>
                <a:sym typeface="Wingdings" pitchFamily="2" charset="2"/>
              </a:rPr>
              <a:t> οι μισθοί μπορεί να μη μειωθούν (</a:t>
            </a:r>
            <a:r>
              <a:rPr lang="en-US" sz="2800" dirty="0" smtClean="0">
                <a:latin typeface="Cambria" pitchFamily="18" charset="0"/>
                <a:sym typeface="Wingdings" pitchFamily="2" charset="2"/>
              </a:rPr>
              <a:t>w*&gt;</a:t>
            </a:r>
            <a:r>
              <a:rPr lang="en-US" dirty="0" err="1" smtClean="0">
                <a:latin typeface="Cambria" pitchFamily="18" charset="0"/>
                <a:sym typeface="Wingdings" pitchFamily="2" charset="2"/>
              </a:rPr>
              <a:t>w</a:t>
            </a:r>
            <a:r>
              <a:rPr lang="en-US" sz="2400" dirty="0" err="1" smtClean="0">
                <a:latin typeface="Cambria" pitchFamily="18" charset="0"/>
                <a:sym typeface="Wingdings" pitchFamily="2" charset="2"/>
              </a:rPr>
              <a:t>min</a:t>
            </a:r>
            <a:r>
              <a:rPr lang="en-US" sz="2800" dirty="0" smtClean="0">
                <a:latin typeface="Cambria" pitchFamily="18" charset="0"/>
                <a:sym typeface="Wingdings" pitchFamily="2" charset="2"/>
              </a:rPr>
              <a:t>)</a:t>
            </a:r>
            <a:r>
              <a:rPr lang="el-GR" sz="2800" dirty="0" smtClean="0">
                <a:latin typeface="Cambria" pitchFamily="18" charset="0"/>
                <a:sym typeface="Wingdings" pitchFamily="2" charset="2"/>
              </a:rPr>
              <a:t>. Αν μειωθούν το αποτέλεσμα στην απασχόληση δεν είναι σίγουρο.</a:t>
            </a:r>
            <a:endParaRPr lang="el-GR" sz="2800" dirty="0" smtClean="0">
              <a:latin typeface="Cambria" pitchFamily="18" charset="0"/>
            </a:endParaRPr>
          </a:p>
          <a:p>
            <a:pPr algn="just"/>
            <a:r>
              <a:rPr lang="en-US" sz="2800" dirty="0" smtClean="0">
                <a:latin typeface="Cambria" pitchFamily="18" charset="0"/>
              </a:rPr>
              <a:t>Profit led employment regime  w                N, AD</a:t>
            </a:r>
          </a:p>
          <a:p>
            <a:pPr marL="0" indent="0" algn="just">
              <a:buNone/>
            </a:pPr>
            <a:r>
              <a:rPr lang="el-GR" sz="2800" dirty="0" smtClean="0">
                <a:latin typeface="Cambria" pitchFamily="18" charset="0"/>
              </a:rPr>
              <a:t>    </a:t>
            </a:r>
            <a:r>
              <a:rPr lang="en-US" sz="2800" dirty="0" smtClean="0">
                <a:latin typeface="Cambria" pitchFamily="18" charset="0"/>
              </a:rPr>
              <a:t>Wage led employment regime   w               N, AD</a:t>
            </a:r>
          </a:p>
          <a:p>
            <a:pPr algn="just"/>
            <a:r>
              <a:rPr lang="el-GR" sz="2800" dirty="0" smtClean="0">
                <a:latin typeface="Cambria" pitchFamily="18" charset="0"/>
              </a:rPr>
              <a:t>Η επικρατούσα κατάσταση απασχόλησης (</a:t>
            </a:r>
            <a:r>
              <a:rPr lang="en-US" sz="2800" dirty="0" smtClean="0">
                <a:latin typeface="Cambria" pitchFamily="18" charset="0"/>
              </a:rPr>
              <a:t>employment regime)</a:t>
            </a:r>
            <a:r>
              <a:rPr lang="el-GR" sz="2800" dirty="0" smtClean="0">
                <a:latin typeface="Cambria" pitchFamily="18" charset="0"/>
              </a:rPr>
              <a:t> καθορίζεται ανάλογα με το αν η αύξηση των μισθών επιδρά περισσότερο στην Κατανάλωση (θετικά) ή στα κέρδη και την Επένδυση (αρνητικά)</a:t>
            </a:r>
            <a:endParaRPr lang="el-GR" sz="2800" dirty="0">
              <a:latin typeface="Cambria" pitchFamily="18" charset="0"/>
            </a:endParaRPr>
          </a:p>
        </p:txBody>
      </p:sp>
      <p:cxnSp>
        <p:nvCxnSpPr>
          <p:cNvPr id="5" name="Ευθύγραμμο βέλος σύνδεσης 4"/>
          <p:cNvCxnSpPr/>
          <p:nvPr/>
        </p:nvCxnSpPr>
        <p:spPr>
          <a:xfrm flipV="1">
            <a:off x="5758058" y="37652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flipV="1">
            <a:off x="5733006" y="3242927"/>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6058829" y="3451515"/>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5928505" y="4021298"/>
            <a:ext cx="66940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791397" y="3242927"/>
            <a:ext cx="0" cy="364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V="1">
            <a:off x="7735435" y="373886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17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856984" cy="432048"/>
          </a:xfrm>
        </p:spPr>
        <p:txBody>
          <a:bodyPr>
            <a:noAutofit/>
          </a:bodyPr>
          <a:lstStyle/>
          <a:p>
            <a:r>
              <a:rPr lang="el-GR" sz="3600" dirty="0" smtClean="0">
                <a:solidFill>
                  <a:srgbClr val="00B050"/>
                </a:solidFill>
                <a:latin typeface="Cambria" pitchFamily="18" charset="0"/>
              </a:rPr>
              <a:t/>
            </a:r>
            <a:br>
              <a:rPr lang="el-GR" sz="3600" dirty="0" smtClean="0">
                <a:solidFill>
                  <a:srgbClr val="00B050"/>
                </a:solidFill>
                <a:latin typeface="Cambria" pitchFamily="18" charset="0"/>
              </a:rPr>
            </a:br>
            <a:r>
              <a:rPr lang="el-GR" sz="3200" dirty="0" smtClean="0">
                <a:solidFill>
                  <a:srgbClr val="00B050"/>
                </a:solidFill>
                <a:latin typeface="Cambria" pitchFamily="18" charset="0"/>
              </a:rPr>
              <a:t>Ιστορία </a:t>
            </a:r>
            <a:r>
              <a:rPr lang="el-GR" sz="3200" dirty="0">
                <a:solidFill>
                  <a:srgbClr val="00B050"/>
                </a:solidFill>
                <a:latin typeface="Cambria" pitchFamily="18" charset="0"/>
              </a:rPr>
              <a:t>Οικονομικής </a:t>
            </a:r>
            <a:r>
              <a:rPr lang="el-GR" sz="3200" dirty="0" smtClean="0">
                <a:solidFill>
                  <a:srgbClr val="00B050"/>
                </a:solidFill>
                <a:latin typeface="Cambria" pitchFamily="18" charset="0"/>
              </a:rPr>
              <a:t>Σκέψης – Εξέλιξη και τομές</a:t>
            </a:r>
            <a:r>
              <a:rPr lang="en-US" sz="3600" dirty="0">
                <a:solidFill>
                  <a:srgbClr val="00B050"/>
                </a:solidFill>
                <a:latin typeface="Cambria" pitchFamily="18" charset="0"/>
              </a:rPr>
              <a:t/>
            </a:r>
            <a:br>
              <a:rPr lang="en-US" sz="3600" dirty="0">
                <a:solidFill>
                  <a:srgbClr val="00B050"/>
                </a:solidFill>
                <a:latin typeface="Cambria" pitchFamily="18" charset="0"/>
              </a:rPr>
            </a:br>
            <a:endParaRPr lang="el-GR" sz="3600" dirty="0"/>
          </a:p>
        </p:txBody>
      </p:sp>
      <p:sp>
        <p:nvSpPr>
          <p:cNvPr id="3" name="Θέση περιεχομένου 2"/>
          <p:cNvSpPr>
            <a:spLocks noGrp="1"/>
          </p:cNvSpPr>
          <p:nvPr>
            <p:ph idx="1"/>
          </p:nvPr>
        </p:nvSpPr>
        <p:spPr>
          <a:xfrm>
            <a:off x="-36512" y="332656"/>
            <a:ext cx="9289032" cy="6768752"/>
          </a:xfrm>
        </p:spPr>
        <p:txBody>
          <a:bodyPr>
            <a:noAutofit/>
          </a:bodyPr>
          <a:lstStyle/>
          <a:p>
            <a:pPr marL="0" algn="just"/>
            <a:r>
              <a:rPr lang="en-US" sz="2200" dirty="0" smtClean="0">
                <a:solidFill>
                  <a:srgbClr val="002060"/>
                </a:solidFill>
                <a:latin typeface="Cambria" pitchFamily="18" charset="0"/>
              </a:rPr>
              <a:t>Smith</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κοινωνικές τάξεις, αόρατο χέρι, εργασιακή θεωρία της αξίας (η εργασία δημιουργός της νέας/προστιθέμενης αξίας/προϊόντος), καταμερισμός της εργασίας, παραγωγικότητα,</a:t>
            </a:r>
            <a:r>
              <a:rPr lang="el-GR" sz="2200" dirty="0">
                <a:solidFill>
                  <a:srgbClr val="7030A0"/>
                </a:solidFill>
                <a:latin typeface="Cambria" pitchFamily="18" charset="0"/>
              </a:rPr>
              <a:t> </a:t>
            </a:r>
            <a:r>
              <a:rPr lang="el-GR" sz="2200" dirty="0">
                <a:solidFill>
                  <a:srgbClr val="FF0000"/>
                </a:solidFill>
                <a:latin typeface="Cambria" pitchFamily="18" charset="0"/>
              </a:rPr>
              <a:t>συντονισμός μέσω της αγοράς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indent="0" algn="just">
              <a:spcBef>
                <a:spcPts val="0"/>
              </a:spcBef>
            </a:pPr>
            <a:r>
              <a:rPr lang="el-GR" sz="2200" dirty="0" smtClean="0">
                <a:solidFill>
                  <a:srgbClr val="FF0000"/>
                </a:solidFill>
                <a:latin typeface="Cambria" pitchFamily="18" charset="0"/>
              </a:rPr>
              <a:t> </a:t>
            </a:r>
            <a:r>
              <a:rPr lang="en-US" sz="2200" dirty="0" smtClean="0">
                <a:solidFill>
                  <a:srgbClr val="002060"/>
                </a:solidFill>
                <a:latin typeface="Cambria" pitchFamily="18" charset="0"/>
              </a:rPr>
              <a:t>Ricardo</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σύγκρουση των κοινωνικών τάξεων για τη διανομή του εισοδήματος, τεχνολογική ανεργία, μακροχρόνια απαισιοδοξία</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Marx</a:t>
            </a:r>
            <a:r>
              <a:rPr lang="el-GR" sz="2200" dirty="0" smtClean="0">
                <a:solidFill>
                  <a:srgbClr val="002060"/>
                </a:solidFill>
                <a:latin typeface="Cambria" pitchFamily="18" charset="0"/>
              </a:rPr>
              <a:t>:</a:t>
            </a:r>
            <a:r>
              <a:rPr lang="el-GR" sz="2200" dirty="0" smtClean="0">
                <a:solidFill>
                  <a:srgbClr val="FF0000"/>
                </a:solidFill>
                <a:latin typeface="Cambria" pitchFamily="18" charset="0"/>
              </a:rPr>
              <a:t> </a:t>
            </a:r>
            <a:r>
              <a:rPr lang="el-GR" sz="2200" dirty="0">
                <a:solidFill>
                  <a:srgbClr val="FF0000"/>
                </a:solidFill>
                <a:latin typeface="Cambria" pitchFamily="18" charset="0"/>
              </a:rPr>
              <a:t>εργασιακή θεωρία της </a:t>
            </a:r>
            <a:r>
              <a:rPr lang="el-GR" sz="2200" dirty="0" smtClean="0">
                <a:solidFill>
                  <a:srgbClr val="FF0000"/>
                </a:solidFill>
                <a:latin typeface="Cambria" pitchFamily="18" charset="0"/>
              </a:rPr>
              <a:t>αξίας, εκμετάλλευση, συσσώρευση κεφαλαίου και αντιφάσεις, οικονομική κρίση, ιστορικότητα του καπιταλισμού</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Neoclassical Economics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a:t>
            </a:r>
            <a:r>
              <a:rPr lang="en-US" sz="2200" dirty="0" err="1" smtClean="0">
                <a:solidFill>
                  <a:srgbClr val="002060"/>
                </a:solidFill>
                <a:latin typeface="Cambria" pitchFamily="18" charset="0"/>
              </a:rPr>
              <a:t>Walras</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Jevons, </a:t>
            </a:r>
            <a:r>
              <a:rPr lang="en-US" sz="2200" dirty="0" err="1" smtClean="0">
                <a:solidFill>
                  <a:srgbClr val="002060"/>
                </a:solidFill>
                <a:latin typeface="Cambria" pitchFamily="18" charset="0"/>
              </a:rPr>
              <a:t>Menger</a:t>
            </a:r>
            <a:r>
              <a:rPr lang="el-GR" sz="2200" dirty="0" smtClean="0">
                <a:solidFill>
                  <a:srgbClr val="002060"/>
                </a:solidFill>
                <a:latin typeface="Cambria" pitchFamily="18" charset="0"/>
              </a:rPr>
              <a:t>, </a:t>
            </a:r>
            <a:r>
              <a:rPr lang="en-US" sz="2200" dirty="0" smtClean="0">
                <a:solidFill>
                  <a:srgbClr val="002060"/>
                </a:solidFill>
                <a:latin typeface="Cambria" pitchFamily="18" charset="0"/>
              </a:rPr>
              <a:t>Marshall)</a:t>
            </a:r>
            <a:r>
              <a:rPr lang="el-GR" sz="2200" dirty="0" smtClean="0">
                <a:solidFill>
                  <a:srgbClr val="FF0000"/>
                </a:solidFill>
                <a:latin typeface="Cambria" pitchFamily="18" charset="0"/>
              </a:rPr>
              <a:t>: οριακή επανάσταση, μεθοδολογικός ατομισμός, αρμονική ανάπτυξη, πλήρης απασχόληση, απουσία συγκρούσεων (</a:t>
            </a:r>
            <a:r>
              <a:rPr lang="en-US" sz="2200" dirty="0" smtClean="0">
                <a:solidFill>
                  <a:srgbClr val="FF0000"/>
                </a:solidFill>
                <a:latin typeface="Cambria" pitchFamily="18" charset="0"/>
              </a:rPr>
              <a:t>conflict)</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Schumpeter</a:t>
            </a:r>
            <a:r>
              <a:rPr lang="el-GR" sz="2200" dirty="0" smtClean="0">
                <a:solidFill>
                  <a:srgbClr val="FF0000"/>
                </a:solidFill>
                <a:latin typeface="Cambria" pitchFamily="18" charset="0"/>
              </a:rPr>
              <a:t> : ανταγωνισμός και </a:t>
            </a:r>
            <a:r>
              <a:rPr lang="en-US" sz="2200" dirty="0" smtClean="0">
                <a:solidFill>
                  <a:srgbClr val="FF0000"/>
                </a:solidFill>
                <a:latin typeface="Cambria" pitchFamily="18" charset="0"/>
              </a:rPr>
              <a:t>“creative destruction”</a:t>
            </a:r>
            <a:r>
              <a:rPr lang="el-GR" sz="2200" dirty="0" smtClean="0">
                <a:solidFill>
                  <a:srgbClr val="FF0000"/>
                </a:solidFill>
                <a:latin typeface="Cambria" pitchFamily="18" charset="0"/>
              </a:rPr>
              <a:t> </a:t>
            </a:r>
          </a:p>
          <a:p>
            <a:pPr marL="0" algn="just"/>
            <a:r>
              <a:rPr lang="en-US" sz="2200" dirty="0" smtClean="0">
                <a:solidFill>
                  <a:srgbClr val="002060"/>
                </a:solidFill>
                <a:latin typeface="Cambria" pitchFamily="18" charset="0"/>
              </a:rPr>
              <a:t>Keynes</a:t>
            </a:r>
            <a:r>
              <a:rPr lang="el-GR" sz="2200" dirty="0" smtClean="0">
                <a:solidFill>
                  <a:srgbClr val="FF0000"/>
                </a:solidFill>
                <a:latin typeface="Cambria" pitchFamily="18" charset="0"/>
              </a:rPr>
              <a:t>: Αρχή της ενεργού ζήτησης, </a:t>
            </a:r>
            <a:r>
              <a:rPr lang="el-GR" sz="2200" dirty="0" err="1" smtClean="0">
                <a:solidFill>
                  <a:srgbClr val="FF0000"/>
                </a:solidFill>
                <a:latin typeface="Cambria" pitchFamily="18" charset="0"/>
              </a:rPr>
              <a:t>μακροικονομική</a:t>
            </a:r>
            <a:r>
              <a:rPr lang="el-GR" sz="2200" dirty="0" smtClean="0">
                <a:solidFill>
                  <a:srgbClr val="FF0000"/>
                </a:solidFill>
                <a:latin typeface="Cambria" pitchFamily="18" charset="0"/>
              </a:rPr>
              <a:t> πολιτική (δημοσιονομική / νομισματική), πολλαπλασιαστής</a:t>
            </a:r>
            <a:r>
              <a:rPr lang="en-US" sz="2200" dirty="0" smtClean="0">
                <a:solidFill>
                  <a:srgbClr val="FF0000"/>
                </a:solidFill>
                <a:latin typeface="Cambria" pitchFamily="18" charset="0"/>
              </a:rPr>
              <a:t>  </a:t>
            </a:r>
            <a:endParaRPr lang="el-GR" sz="2200" dirty="0" smtClean="0">
              <a:solidFill>
                <a:srgbClr val="FF0000"/>
              </a:solidFill>
              <a:latin typeface="Cambria" pitchFamily="18" charset="0"/>
            </a:endParaRPr>
          </a:p>
          <a:p>
            <a:pPr marL="0" algn="just"/>
            <a:r>
              <a:rPr lang="en-US" sz="2200" dirty="0" smtClean="0">
                <a:solidFill>
                  <a:srgbClr val="002060"/>
                </a:solidFill>
                <a:latin typeface="Cambria" pitchFamily="18" charset="0"/>
              </a:rPr>
              <a:t>Neoliberalism</a:t>
            </a:r>
            <a:r>
              <a:rPr lang="el-GR" sz="2200" dirty="0" smtClean="0">
                <a:solidFill>
                  <a:srgbClr val="FF0000"/>
                </a:solidFill>
                <a:latin typeface="Cambria" pitchFamily="18" charset="0"/>
              </a:rPr>
              <a:t>: επιστροφή στις απόψεις περί αυτορυθμιζόμενης οικονομίας</a:t>
            </a:r>
            <a:endParaRPr lang="el-GR" sz="2200" dirty="0"/>
          </a:p>
        </p:txBody>
      </p:sp>
    </p:spTree>
    <p:extLst>
      <p:ext uri="{BB962C8B-B14F-4D97-AF65-F5344CB8AC3E}">
        <p14:creationId xmlns:p14="http://schemas.microsoft.com/office/powerpoint/2010/main" val="2216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Autofit/>
          </a:bodyPr>
          <a:lstStyle/>
          <a:p>
            <a:r>
              <a:rPr lang="el-GR" sz="3200" b="1" dirty="0">
                <a:solidFill>
                  <a:srgbClr val="FF0000"/>
                </a:solidFill>
                <a:latin typeface="Cambria" pitchFamily="18" charset="0"/>
              </a:rPr>
              <a:t>Μισθοί συνολική ζήτηση και ανεργία-Ε’</a:t>
            </a:r>
            <a:endParaRPr lang="el-GR" sz="3200" dirty="0"/>
          </a:p>
        </p:txBody>
      </p:sp>
      <p:sp>
        <p:nvSpPr>
          <p:cNvPr id="3" name="Θέση περιεχομένου 2"/>
          <p:cNvSpPr>
            <a:spLocks noGrp="1"/>
          </p:cNvSpPr>
          <p:nvPr>
            <p:ph idx="1"/>
          </p:nvPr>
        </p:nvSpPr>
        <p:spPr>
          <a:xfrm>
            <a:off x="179512" y="836712"/>
            <a:ext cx="8784976" cy="5760640"/>
          </a:xfrm>
        </p:spPr>
        <p:txBody>
          <a:bodyPr>
            <a:normAutofit fontScale="92500" lnSpcReduction="10000"/>
          </a:bodyPr>
          <a:lstStyle/>
          <a:p>
            <a:endParaRPr lang="el-GR" dirty="0" smtClean="0"/>
          </a:p>
          <a:p>
            <a:endParaRPr lang="el-GR" dirty="0"/>
          </a:p>
          <a:p>
            <a:pPr marL="0" indent="0">
              <a:buNone/>
            </a:pPr>
            <a:endParaRPr lang="el-GR" dirty="0" smtClean="0"/>
          </a:p>
          <a:p>
            <a:pPr marL="0" indent="0">
              <a:buNone/>
            </a:pPr>
            <a:endParaRPr lang="el-GR" dirty="0"/>
          </a:p>
          <a:p>
            <a:endParaRPr lang="el-GR" dirty="0" smtClean="0"/>
          </a:p>
          <a:p>
            <a:pPr marL="0" indent="0">
              <a:buNone/>
            </a:pPr>
            <a:endParaRPr lang="el-GR" dirty="0"/>
          </a:p>
          <a:p>
            <a:endParaRPr lang="el-GR" dirty="0" smtClean="0"/>
          </a:p>
          <a:p>
            <a:endParaRPr lang="el-GR" dirty="0"/>
          </a:p>
          <a:p>
            <a:pPr marL="0" indent="0">
              <a:buNone/>
            </a:pPr>
            <a:r>
              <a:rPr lang="el-GR" dirty="0"/>
              <a:t> </a:t>
            </a:r>
            <a:r>
              <a:rPr lang="el-GR" dirty="0" smtClean="0"/>
              <a:t>      </a:t>
            </a:r>
          </a:p>
          <a:p>
            <a:pPr marL="0" indent="0">
              <a:buNone/>
            </a:pPr>
            <a:r>
              <a:rPr lang="el-GR" dirty="0"/>
              <a:t> </a:t>
            </a:r>
            <a:r>
              <a:rPr lang="el-GR" dirty="0" smtClean="0"/>
              <a:t>    </a:t>
            </a:r>
          </a:p>
          <a:p>
            <a:pPr marL="0" indent="0">
              <a:buNone/>
            </a:pPr>
            <a:r>
              <a:rPr lang="el-GR" dirty="0"/>
              <a:t> </a:t>
            </a:r>
            <a:r>
              <a:rPr lang="el-GR" dirty="0" smtClean="0"/>
              <a:t>         0</a:t>
            </a:r>
            <a:endParaRPr lang="el-GR" dirty="0"/>
          </a:p>
        </p:txBody>
      </p:sp>
      <p:cxnSp>
        <p:nvCxnSpPr>
          <p:cNvPr id="5" name="Ευθεία γραμμή σύνδεσης 4"/>
          <p:cNvCxnSpPr/>
          <p:nvPr/>
        </p:nvCxnSpPr>
        <p:spPr>
          <a:xfrm>
            <a:off x="1187624" y="1340768"/>
            <a:ext cx="0" cy="4536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1187624" y="5877272"/>
            <a:ext cx="6984776" cy="41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467544" y="13407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Υ</a:t>
            </a:r>
            <a:endParaRPr lang="el-GR" dirty="0">
              <a:latin typeface="Cambria" pitchFamily="18" charset="0"/>
            </a:endParaRPr>
          </a:p>
        </p:txBody>
      </p:sp>
      <p:sp>
        <p:nvSpPr>
          <p:cNvPr id="12" name="Ορθογώνιο 11"/>
          <p:cNvSpPr/>
          <p:nvPr/>
        </p:nvSpPr>
        <p:spPr>
          <a:xfrm>
            <a:off x="7956376" y="6021288"/>
            <a:ext cx="57606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latin typeface="Cambria" pitchFamily="18" charset="0"/>
              </a:rPr>
              <a:t>Ν</a:t>
            </a:r>
            <a:endParaRPr lang="el-GR" sz="2000" dirty="0">
              <a:latin typeface="Cambria" pitchFamily="18" charset="0"/>
            </a:endParaRPr>
          </a:p>
        </p:txBody>
      </p:sp>
      <p:cxnSp>
        <p:nvCxnSpPr>
          <p:cNvPr id="14" name="Ευθεία γραμμή σύνδεσης 13"/>
          <p:cNvCxnSpPr/>
          <p:nvPr/>
        </p:nvCxnSpPr>
        <p:spPr>
          <a:xfrm flipV="1">
            <a:off x="1187624" y="4509120"/>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1187624" y="3609020"/>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Αριστερό άγκιστρο 19"/>
          <p:cNvSpPr/>
          <p:nvPr/>
        </p:nvSpPr>
        <p:spPr>
          <a:xfrm>
            <a:off x="683568" y="4509120"/>
            <a:ext cx="504056" cy="1368152"/>
          </a:xfrm>
          <a:prstGeom prst="leftBrace">
            <a:avLst>
              <a:gd name="adj1" fmla="val 8333"/>
              <a:gd name="adj2" fmla="val 47354"/>
            </a:avLst>
          </a:prstGeom>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l-GR"/>
          </a:p>
        </p:txBody>
      </p:sp>
      <p:sp>
        <p:nvSpPr>
          <p:cNvPr id="21" name="Ορθογώνιο 20"/>
          <p:cNvSpPr/>
          <p:nvPr/>
        </p:nvSpPr>
        <p:spPr>
          <a:xfrm>
            <a:off x="107504" y="4869160"/>
            <a:ext cx="504056"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cxnSp>
        <p:nvCxnSpPr>
          <p:cNvPr id="22" name="Ευθεία γραμμή σύνδεσης 21"/>
          <p:cNvCxnSpPr/>
          <p:nvPr/>
        </p:nvCxnSpPr>
        <p:spPr>
          <a:xfrm flipV="1">
            <a:off x="1213520" y="3136776"/>
            <a:ext cx="6624736" cy="13723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1187624" y="2231039"/>
            <a:ext cx="6624736" cy="22682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1213520" y="1340768"/>
            <a:ext cx="6624736" cy="45365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Ορθογώνιο 26"/>
          <p:cNvSpPr/>
          <p:nvPr/>
        </p:nvSpPr>
        <p:spPr>
          <a:xfrm>
            <a:off x="7956376" y="1052736"/>
            <a:ext cx="1187624"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AS=Y=</a:t>
            </a:r>
            <a:r>
              <a:rPr lang="en-US" dirty="0" err="1" smtClean="0">
                <a:latin typeface="Cambria" pitchFamily="18" charset="0"/>
              </a:rPr>
              <a:t>yN</a:t>
            </a:r>
            <a:endParaRPr lang="el-GR" dirty="0">
              <a:latin typeface="Cambria" pitchFamily="18" charset="0"/>
            </a:endParaRPr>
          </a:p>
        </p:txBody>
      </p:sp>
      <p:sp>
        <p:nvSpPr>
          <p:cNvPr id="28" name="Ορθογώνιο 27"/>
          <p:cNvSpPr/>
          <p:nvPr/>
        </p:nvSpPr>
        <p:spPr>
          <a:xfrm>
            <a:off x="7956376" y="4293097"/>
            <a:ext cx="10885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 </a:t>
            </a:r>
            <a:r>
              <a:rPr lang="en-US" dirty="0" err="1" smtClean="0">
                <a:latin typeface="Cambria" pitchFamily="18" charset="0"/>
              </a:rPr>
              <a:t>cwN</a:t>
            </a:r>
            <a:endParaRPr lang="el-GR" dirty="0">
              <a:latin typeface="Cambria" pitchFamily="18" charset="0"/>
            </a:endParaRPr>
          </a:p>
        </p:txBody>
      </p:sp>
      <p:sp>
        <p:nvSpPr>
          <p:cNvPr id="29" name="Ορθογώνιο 28"/>
          <p:cNvSpPr/>
          <p:nvPr/>
        </p:nvSpPr>
        <p:spPr>
          <a:xfrm>
            <a:off x="7956376" y="3429000"/>
            <a:ext cx="1088504" cy="393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 </a:t>
            </a:r>
            <a:r>
              <a:rPr lang="en-US" dirty="0" err="1" smtClean="0">
                <a:latin typeface="Cambria" pitchFamily="18" charset="0"/>
              </a:rPr>
              <a:t>cw’N</a:t>
            </a:r>
            <a:endParaRPr lang="el-GR" dirty="0">
              <a:latin typeface="Cambria" pitchFamily="18" charset="0"/>
            </a:endParaRPr>
          </a:p>
        </p:txBody>
      </p:sp>
      <p:sp>
        <p:nvSpPr>
          <p:cNvPr id="30" name="Ορθογώνιο 29"/>
          <p:cNvSpPr/>
          <p:nvPr/>
        </p:nvSpPr>
        <p:spPr>
          <a:xfrm>
            <a:off x="7812360" y="2924944"/>
            <a:ext cx="1484040"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sp>
        <p:nvSpPr>
          <p:cNvPr id="31" name="Ορθογώνιο 30"/>
          <p:cNvSpPr/>
          <p:nvPr/>
        </p:nvSpPr>
        <p:spPr>
          <a:xfrm>
            <a:off x="7838256" y="1988840"/>
            <a:ext cx="15582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 </a:t>
            </a:r>
            <a:r>
              <a:rPr lang="en-US" dirty="0" err="1" smtClean="0">
                <a:latin typeface="Cambria" pitchFamily="18" charset="0"/>
              </a:rPr>
              <a:t>Ic+cw’N</a:t>
            </a:r>
            <a:endParaRPr lang="el-GR" dirty="0">
              <a:latin typeface="Cambria" pitchFamily="18" charset="0"/>
            </a:endParaRPr>
          </a:p>
        </p:txBody>
      </p:sp>
      <p:cxnSp>
        <p:nvCxnSpPr>
          <p:cNvPr id="33" name="Ευθεία γραμμή σύνδεσης 32"/>
          <p:cNvCxnSpPr/>
          <p:nvPr/>
        </p:nvCxnSpPr>
        <p:spPr>
          <a:xfrm>
            <a:off x="4139952" y="3933056"/>
            <a:ext cx="0" cy="1948408"/>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a:off x="5364088" y="3050654"/>
            <a:ext cx="0" cy="283081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36" name="Ορθογώνιο 35"/>
          <p:cNvSpPr/>
          <p:nvPr/>
        </p:nvSpPr>
        <p:spPr>
          <a:xfrm>
            <a:off x="3923928" y="6021288"/>
            <a:ext cx="576064"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sp>
        <p:nvSpPr>
          <p:cNvPr id="37" name="Ορθογώνιο 36"/>
          <p:cNvSpPr/>
          <p:nvPr/>
        </p:nvSpPr>
        <p:spPr>
          <a:xfrm>
            <a:off x="5148064" y="6021288"/>
            <a:ext cx="720080" cy="5040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N’*</a:t>
            </a:r>
            <a:endParaRPr lang="el-GR" dirty="0">
              <a:latin typeface="Cambria" pitchFamily="18" charset="0"/>
            </a:endParaRPr>
          </a:p>
        </p:txBody>
      </p:sp>
      <p:cxnSp>
        <p:nvCxnSpPr>
          <p:cNvPr id="38" name="Ευθεία γραμμή σύνδεσης 37"/>
          <p:cNvCxnSpPr/>
          <p:nvPr/>
        </p:nvCxnSpPr>
        <p:spPr>
          <a:xfrm flipV="1">
            <a:off x="1213520" y="3933056"/>
            <a:ext cx="2926432" cy="144016"/>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1213520" y="3104964"/>
            <a:ext cx="4150568" cy="3181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44" name="Ορθογώνιο 43"/>
          <p:cNvSpPr/>
          <p:nvPr/>
        </p:nvSpPr>
        <p:spPr>
          <a:xfrm>
            <a:off x="611560" y="4005064"/>
            <a:ext cx="504056" cy="28803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5" name="Ορθογώνιο 44"/>
          <p:cNvSpPr/>
          <p:nvPr/>
        </p:nvSpPr>
        <p:spPr>
          <a:xfrm>
            <a:off x="611560" y="3050654"/>
            <a:ext cx="504056" cy="3145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46" name="Ορθογώνιο 45"/>
          <p:cNvSpPr/>
          <p:nvPr/>
        </p:nvSpPr>
        <p:spPr>
          <a:xfrm>
            <a:off x="1331640" y="1268760"/>
            <a:ext cx="540060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l-GR" dirty="0" smtClean="0">
                <a:latin typeface="Cambria" pitchFamily="18" charset="0"/>
              </a:rPr>
              <a:t>Αύξηση μισθού με σταθερή επένδυση --</a:t>
            </a:r>
            <a:r>
              <a:rPr lang="el-GR" dirty="0" smtClean="0">
                <a:latin typeface="Cambria" pitchFamily="18" charset="0"/>
                <a:sym typeface="Wingdings" pitchFamily="2" charset="2"/>
              </a:rPr>
              <a:t> Ν, </a:t>
            </a:r>
            <a:r>
              <a:rPr lang="en-US" dirty="0" smtClean="0">
                <a:latin typeface="Cambria" pitchFamily="18" charset="0"/>
                <a:sym typeface="Wingdings" pitchFamily="2" charset="2"/>
              </a:rPr>
              <a:t>AD, Y</a:t>
            </a:r>
            <a:endParaRPr lang="el-GR" dirty="0">
              <a:latin typeface="Cambria" pitchFamily="18" charset="0"/>
            </a:endParaRPr>
          </a:p>
        </p:txBody>
      </p:sp>
      <p:cxnSp>
        <p:nvCxnSpPr>
          <p:cNvPr id="48" name="Ευθύγραμμο βέλος σύνδεσης 47"/>
          <p:cNvCxnSpPr/>
          <p:nvPr/>
        </p:nvCxnSpPr>
        <p:spPr>
          <a:xfrm flipV="1">
            <a:off x="6444208" y="1439280"/>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Ορθογώνιο 51"/>
          <p:cNvSpPr/>
          <p:nvPr/>
        </p:nvSpPr>
        <p:spPr>
          <a:xfrm>
            <a:off x="1403648" y="2240868"/>
            <a:ext cx="4104456" cy="4680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Wage led employment regime </a:t>
            </a:r>
            <a:endParaRPr lang="el-GR" sz="2000" dirty="0">
              <a:latin typeface="Cambria" pitchFamily="18" charset="0"/>
            </a:endParaRPr>
          </a:p>
        </p:txBody>
      </p:sp>
    </p:spTree>
    <p:extLst>
      <p:ext uri="{BB962C8B-B14F-4D97-AF65-F5344CB8AC3E}">
        <p14:creationId xmlns:p14="http://schemas.microsoft.com/office/powerpoint/2010/main" val="293788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251520" y="836712"/>
            <a:ext cx="8640960" cy="5832648"/>
          </a:xfrm>
        </p:spPr>
        <p:txBody>
          <a:bodyPr>
            <a:normAutofit lnSpcReduction="10000"/>
          </a:bodyPr>
          <a:lstStyle/>
          <a:p>
            <a:pPr marL="0" indent="0">
              <a:buNone/>
            </a:pPr>
            <a:r>
              <a:rPr lang="en-US" dirty="0" smtClean="0">
                <a:latin typeface="Cambria" pitchFamily="18" charset="0"/>
              </a:rPr>
              <a:t>C = </a:t>
            </a:r>
            <a:r>
              <a:rPr lang="en-US" dirty="0" err="1" smtClean="0">
                <a:latin typeface="Cambria" pitchFamily="18" charset="0"/>
              </a:rPr>
              <a:t>cwN</a:t>
            </a:r>
            <a:endParaRPr lang="en-US" dirty="0" smtClean="0">
              <a:latin typeface="Cambria" pitchFamily="18" charset="0"/>
            </a:endParaRPr>
          </a:p>
          <a:p>
            <a:pPr marL="0" indent="0">
              <a:buNone/>
            </a:pPr>
            <a:r>
              <a:rPr lang="en-US" dirty="0" smtClean="0">
                <a:latin typeface="Cambria" pitchFamily="18" charset="0"/>
              </a:rPr>
              <a:t>I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jR</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a:t>
            </a:r>
          </a:p>
          <a:p>
            <a:pPr marL="0" indent="0">
              <a:buNone/>
            </a:pPr>
            <a:r>
              <a:rPr lang="en-US" b="1" dirty="0" smtClean="0">
                <a:solidFill>
                  <a:srgbClr val="FF0000"/>
                </a:solidFill>
                <a:latin typeface="Cambria" pitchFamily="18" charset="0"/>
              </a:rPr>
              <a:t>AD</a:t>
            </a:r>
            <a:r>
              <a:rPr lang="en-US" dirty="0" smtClean="0">
                <a:latin typeface="Cambria" pitchFamily="18" charset="0"/>
              </a:rPr>
              <a:t> =C+I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jN</a:t>
            </a:r>
            <a:r>
              <a:rPr lang="en-US" dirty="0" smtClean="0">
                <a:latin typeface="Cambria" pitchFamily="18" charset="0"/>
              </a:rPr>
              <a:t> (y-w)= </a:t>
            </a:r>
            <a:r>
              <a:rPr lang="en-US" dirty="0" err="1" smtClean="0">
                <a:latin typeface="Cambria" pitchFamily="18" charset="0"/>
              </a:rPr>
              <a:t>Ic</a:t>
            </a:r>
            <a:r>
              <a:rPr lang="en-US" dirty="0" smtClean="0">
                <a:latin typeface="Cambria" pitchFamily="18" charset="0"/>
              </a:rPr>
              <a:t> + </a:t>
            </a:r>
            <a:r>
              <a:rPr lang="en-US" dirty="0" err="1" smtClean="0">
                <a:latin typeface="Cambria" pitchFamily="18" charset="0"/>
              </a:rPr>
              <a:t>cwN</a:t>
            </a:r>
            <a:r>
              <a:rPr lang="en-US" dirty="0" smtClean="0">
                <a:latin typeface="Cambria" pitchFamily="18" charset="0"/>
              </a:rPr>
              <a:t> + </a:t>
            </a:r>
            <a:r>
              <a:rPr lang="en-US" dirty="0" err="1" smtClean="0">
                <a:latin typeface="Cambria" pitchFamily="18" charset="0"/>
              </a:rPr>
              <a:t>jNy</a:t>
            </a:r>
            <a:r>
              <a:rPr lang="en-US" dirty="0" smtClean="0">
                <a:latin typeface="Cambria" pitchFamily="18" charset="0"/>
              </a:rPr>
              <a:t> –</a:t>
            </a:r>
            <a:r>
              <a:rPr lang="en-US" dirty="0" err="1" smtClean="0">
                <a:latin typeface="Cambria" pitchFamily="18" charset="0"/>
              </a:rPr>
              <a:t>jNw</a:t>
            </a:r>
            <a:r>
              <a:rPr lang="en-US" dirty="0" smtClean="0">
                <a:latin typeface="Cambria" pitchFamily="18" charset="0"/>
              </a:rPr>
              <a:t> = </a:t>
            </a:r>
            <a:r>
              <a:rPr lang="en-US" dirty="0" err="1" smtClean="0">
                <a:latin typeface="Cambria" pitchFamily="18" charset="0"/>
              </a:rPr>
              <a:t>Ic</a:t>
            </a:r>
            <a:r>
              <a:rPr lang="en-US" dirty="0" smtClean="0">
                <a:latin typeface="Cambria" pitchFamily="18" charset="0"/>
              </a:rPr>
              <a:t> + N [</a:t>
            </a:r>
            <a:r>
              <a:rPr lang="en-US" dirty="0" err="1" smtClean="0">
                <a:latin typeface="Cambria" pitchFamily="18" charset="0"/>
              </a:rPr>
              <a:t>cw</a:t>
            </a:r>
            <a:r>
              <a:rPr lang="en-US" dirty="0" smtClean="0">
                <a:latin typeface="Cambria" pitchFamily="18" charset="0"/>
              </a:rPr>
              <a:t> + </a:t>
            </a:r>
            <a:r>
              <a:rPr lang="en-US" dirty="0" err="1" smtClean="0">
                <a:latin typeface="Cambria" pitchFamily="18" charset="0"/>
              </a:rPr>
              <a:t>jy</a:t>
            </a:r>
            <a:r>
              <a:rPr lang="en-US" dirty="0" smtClean="0">
                <a:latin typeface="Cambria" pitchFamily="18" charset="0"/>
              </a:rPr>
              <a:t> – </a:t>
            </a:r>
            <a:r>
              <a:rPr lang="en-US" dirty="0" err="1" smtClean="0">
                <a:latin typeface="Cambria" pitchFamily="18" charset="0"/>
              </a:rPr>
              <a:t>wj</a:t>
            </a:r>
            <a:r>
              <a:rPr lang="en-US" dirty="0" smtClean="0">
                <a:latin typeface="Cambria" pitchFamily="18" charset="0"/>
              </a:rPr>
              <a:t>]=         N [j(y-w) + </a:t>
            </a:r>
            <a:r>
              <a:rPr lang="en-US" dirty="0" err="1" smtClean="0">
                <a:latin typeface="Cambria" pitchFamily="18" charset="0"/>
              </a:rPr>
              <a:t>cw</a:t>
            </a:r>
            <a:r>
              <a:rPr lang="en-US" dirty="0" smtClean="0">
                <a:latin typeface="Cambria" pitchFamily="18" charset="0"/>
              </a:rPr>
              <a:t>]</a:t>
            </a:r>
          </a:p>
          <a:p>
            <a:pPr marL="0" indent="0">
              <a:buNone/>
            </a:pPr>
            <a:r>
              <a:rPr lang="en-US" dirty="0">
                <a:latin typeface="Cambria" pitchFamily="18" charset="0"/>
              </a:rPr>
              <a:t>	</a:t>
            </a:r>
            <a:r>
              <a:rPr lang="en-US" dirty="0" smtClean="0">
                <a:latin typeface="Cambria" pitchFamily="18" charset="0"/>
              </a:rPr>
              <a:t>	</a:t>
            </a:r>
          </a:p>
          <a:p>
            <a:pPr marL="0" indent="0">
              <a:buNone/>
            </a:pPr>
            <a:r>
              <a:rPr lang="en-US" dirty="0">
                <a:latin typeface="Cambria" pitchFamily="18" charset="0"/>
              </a:rPr>
              <a:t>	</a:t>
            </a:r>
            <a:r>
              <a:rPr lang="en-US" dirty="0" smtClean="0">
                <a:latin typeface="Cambria" pitchFamily="18" charset="0"/>
              </a:rPr>
              <a:t>					N [</a:t>
            </a:r>
            <a:r>
              <a:rPr lang="en-US" dirty="0" err="1" smtClean="0">
                <a:latin typeface="Cambria" pitchFamily="18" charset="0"/>
              </a:rPr>
              <a:t>jy</a:t>
            </a:r>
            <a:r>
              <a:rPr lang="en-US" dirty="0" smtClean="0">
                <a:latin typeface="Cambria" pitchFamily="18" charset="0"/>
              </a:rPr>
              <a:t> + w(c – j)]</a:t>
            </a:r>
            <a:endParaRPr lang="el-GR" dirty="0" smtClean="0">
              <a:latin typeface="Cambria" pitchFamily="18" charset="0"/>
            </a:endParaRPr>
          </a:p>
          <a:p>
            <a:r>
              <a:rPr lang="el-GR" dirty="0" smtClean="0">
                <a:latin typeface="Cambria" pitchFamily="18" charset="0"/>
              </a:rPr>
              <a:t>Επειδή </a:t>
            </a:r>
            <a:r>
              <a:rPr lang="en-US" dirty="0" smtClean="0">
                <a:latin typeface="Cambria" pitchFamily="18" charset="0"/>
              </a:rPr>
              <a:t>y-w &gt; 0 </a:t>
            </a:r>
            <a:r>
              <a:rPr lang="el-GR" dirty="0" smtClean="0">
                <a:latin typeface="Cambria" pitchFamily="18" charset="0"/>
              </a:rPr>
              <a:t>η επίδραση του </a:t>
            </a:r>
            <a:r>
              <a:rPr lang="en-US" dirty="0" smtClean="0">
                <a:latin typeface="Cambria" pitchFamily="18" charset="0"/>
              </a:rPr>
              <a:t>j </a:t>
            </a:r>
            <a:r>
              <a:rPr lang="el-GR" dirty="0" smtClean="0">
                <a:latin typeface="Cambria" pitchFamily="18" charset="0"/>
              </a:rPr>
              <a:t>στην </a:t>
            </a:r>
            <a:r>
              <a:rPr lang="en-US" dirty="0" smtClean="0">
                <a:latin typeface="Cambria" pitchFamily="18" charset="0"/>
              </a:rPr>
              <a:t>AD </a:t>
            </a:r>
            <a:r>
              <a:rPr lang="el-GR" dirty="0" smtClean="0">
                <a:latin typeface="Cambria" pitchFamily="18" charset="0"/>
              </a:rPr>
              <a:t>και στην Ν είναι θετική</a:t>
            </a:r>
          </a:p>
          <a:p>
            <a:r>
              <a:rPr lang="el-GR" dirty="0" smtClean="0">
                <a:latin typeface="Cambria" pitchFamily="18" charset="0"/>
              </a:rPr>
              <a:t>Επειδή </a:t>
            </a:r>
            <a:r>
              <a:rPr lang="en-US" dirty="0" smtClean="0">
                <a:latin typeface="Cambria" pitchFamily="18" charset="0"/>
              </a:rPr>
              <a:t>c-j ⋛0 </a:t>
            </a:r>
            <a:r>
              <a:rPr lang="el-GR" dirty="0" smtClean="0">
                <a:latin typeface="Cambria" pitchFamily="18" charset="0"/>
              </a:rPr>
              <a:t>η επίδραση του </a:t>
            </a:r>
            <a:r>
              <a:rPr lang="en-US" dirty="0" smtClean="0">
                <a:latin typeface="Cambria" pitchFamily="18" charset="0"/>
              </a:rPr>
              <a:t>w </a:t>
            </a:r>
            <a:r>
              <a:rPr lang="el-GR" dirty="0">
                <a:latin typeface="Cambria" pitchFamily="18" charset="0"/>
              </a:rPr>
              <a:t>στην </a:t>
            </a:r>
            <a:r>
              <a:rPr lang="en-US" dirty="0">
                <a:latin typeface="Cambria" pitchFamily="18" charset="0"/>
              </a:rPr>
              <a:t>AD </a:t>
            </a:r>
            <a:r>
              <a:rPr lang="el-GR" dirty="0">
                <a:latin typeface="Cambria" pitchFamily="18" charset="0"/>
              </a:rPr>
              <a:t>και στην </a:t>
            </a:r>
            <a:r>
              <a:rPr lang="el-GR" dirty="0" smtClean="0">
                <a:latin typeface="Cambria" pitchFamily="18" charset="0"/>
              </a:rPr>
              <a:t>απασχόληση Ν είναι αμφίβολη. </a:t>
            </a:r>
            <a:r>
              <a:rPr lang="en-US" dirty="0" smtClean="0">
                <a:latin typeface="Cambria" pitchFamily="18" charset="0"/>
              </a:rPr>
              <a:t>			</a:t>
            </a:r>
            <a:endParaRPr lang="el-GR" dirty="0">
              <a:latin typeface="Cambria" pitchFamily="18" charset="0"/>
            </a:endParaRPr>
          </a:p>
        </p:txBody>
      </p:sp>
      <p:cxnSp>
        <p:nvCxnSpPr>
          <p:cNvPr id="5" name="Ευθύγραμμο βέλος σύνδεσης 4"/>
          <p:cNvCxnSpPr/>
          <p:nvPr/>
        </p:nvCxnSpPr>
        <p:spPr>
          <a:xfrm>
            <a:off x="5176217" y="2606824"/>
            <a:ext cx="64807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153347" y="2596927"/>
            <a:ext cx="648072"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14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8575"/>
            <a:ext cx="8229600" cy="692696"/>
          </a:xfrm>
        </p:spPr>
        <p:txBody>
          <a:bodyPr>
            <a:normAutofit fontScale="90000"/>
          </a:bodyPr>
          <a:lstStyle/>
          <a:p>
            <a:r>
              <a:rPr lang="el-GR" sz="3100" b="1" dirty="0">
                <a:solidFill>
                  <a:srgbClr val="FF0000"/>
                </a:solidFill>
                <a:latin typeface="Cambria" pitchFamily="18" charset="0"/>
              </a:rPr>
              <a:t>Μισθοί συνολική ζήτηση και ανεργία-Ε</a:t>
            </a:r>
            <a:r>
              <a:rPr lang="el-GR" b="1" dirty="0">
                <a:solidFill>
                  <a:srgbClr val="FF0000"/>
                </a:solidFill>
                <a:latin typeface="Cambria" pitchFamily="18" charset="0"/>
              </a:rPr>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908720"/>
                <a:ext cx="8640960" cy="5616624"/>
              </a:xfrm>
            </p:spPr>
            <p:txBody>
              <a:bodyPr/>
              <a:lstStyle/>
              <a:p>
                <a:pPr marL="0" indent="0" algn="just">
                  <a:buNone/>
                </a:pPr>
                <a:r>
                  <a:rPr lang="el-GR" dirty="0" smtClean="0">
                    <a:latin typeface="Cambria" pitchFamily="18" charset="0"/>
                  </a:rPr>
                  <a:t>Ν*		   </a:t>
                </a:r>
                <a:r>
                  <a:rPr lang="en-US" dirty="0" smtClean="0">
                    <a:latin typeface="Cambria" pitchFamily="18" charset="0"/>
                  </a:rPr>
                  <a:t>AS = AD ----</a:t>
                </a:r>
                <a:r>
                  <a:rPr lang="en-US" dirty="0" smtClean="0">
                    <a:latin typeface="Cambria" pitchFamily="18" charset="0"/>
                    <a:sym typeface="Wingdings" pitchFamily="2" charset="2"/>
                  </a:rPr>
                  <a:t>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j R--- y N-c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N (y - w) -- y N – c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+j y N – j w N ----- y N – c w N – j y N + j w N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 c w –j y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N[y –j y – c w + j w] = </a:t>
                </a:r>
                <a:r>
                  <a:rPr lang="en-US" dirty="0" err="1" smtClean="0">
                    <a:latin typeface="Cambria" pitchFamily="18" charset="0"/>
                    <a:sym typeface="Wingdings" pitchFamily="2" charset="2"/>
                  </a:rPr>
                  <a:t>Ic</a:t>
                </a:r>
                <a:r>
                  <a:rPr lang="en-US" dirty="0" smtClean="0">
                    <a:latin typeface="Cambria" pitchFamily="18" charset="0"/>
                    <a:sym typeface="Wingdings" pitchFamily="2" charset="2"/>
                  </a:rPr>
                  <a:t> -- N[ y (1- j) – w (c - j)]--- </a:t>
                </a:r>
                <a:endParaRPr lang="en-US" b="1" i="1" dirty="0" smtClean="0">
                  <a:solidFill>
                    <a:srgbClr val="FF0000"/>
                  </a:solidFill>
                  <a:latin typeface="Cambria Math"/>
                  <a:sym typeface="Wingdings" pitchFamily="2" charset="2"/>
                </a:endParaRPr>
              </a:p>
              <a:p>
                <a:pPr marL="0" indent="0" algn="just">
                  <a:buNone/>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sym typeface="Wingdings" pitchFamily="2" charset="2"/>
                        </a:rPr>
                        <m:t>𝑵</m:t>
                      </m:r>
                      <m:r>
                        <a:rPr lang="en-US" b="1" i="1" smtClean="0">
                          <a:solidFill>
                            <a:srgbClr val="FF0000"/>
                          </a:solidFill>
                          <a:latin typeface="Cambria Math"/>
                          <a:sym typeface="Wingdings" pitchFamily="2" charset="2"/>
                        </a:rPr>
                        <m:t>∗=</m:t>
                      </m:r>
                      <m:f>
                        <m:fPr>
                          <m:ctrlPr>
                            <a:rPr lang="en-US" b="1" i="1" smtClean="0">
                              <a:solidFill>
                                <a:srgbClr val="FF0000"/>
                              </a:solidFill>
                              <a:latin typeface="Cambria Math"/>
                              <a:sym typeface="Wingdings" pitchFamily="2" charset="2"/>
                            </a:rPr>
                          </m:ctrlPr>
                        </m:fPr>
                        <m:num>
                          <m:r>
                            <a:rPr lang="en-US" b="1" i="1" smtClean="0">
                              <a:solidFill>
                                <a:srgbClr val="FF0000"/>
                              </a:solidFill>
                              <a:latin typeface="Cambria Math"/>
                              <a:sym typeface="Wingdings" pitchFamily="2" charset="2"/>
                            </a:rPr>
                            <m:t>𝑰𝒄</m:t>
                          </m:r>
                          <m:r>
                            <a:rPr lang="en-US" b="1" i="1" smtClean="0">
                              <a:solidFill>
                                <a:srgbClr val="FF0000"/>
                              </a:solidFill>
                              <a:latin typeface="Cambria Math"/>
                              <a:sym typeface="Wingdings" pitchFamily="2" charset="2"/>
                            </a:rPr>
                            <m:t> (+</m:t>
                          </m:r>
                          <m:r>
                            <a:rPr lang="en-US" b="1" i="1" smtClean="0">
                              <a:solidFill>
                                <a:srgbClr val="FF0000"/>
                              </a:solidFill>
                              <a:latin typeface="Cambria Math"/>
                              <a:sym typeface="Wingdings" pitchFamily="2" charset="2"/>
                            </a:rPr>
                            <m:t>𝑩</m:t>
                          </m:r>
                          <m:r>
                            <a:rPr lang="en-US" b="1" i="1" smtClean="0">
                              <a:solidFill>
                                <a:srgbClr val="FF0000"/>
                              </a:solidFill>
                              <a:latin typeface="Cambria Math"/>
                              <a:sym typeface="Wingdings" pitchFamily="2" charset="2"/>
                            </a:rPr>
                            <m:t>)</m:t>
                          </m:r>
                        </m:num>
                        <m:den>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𝒚</m:t>
                          </m:r>
                          <m:d>
                            <m:dPr>
                              <m:ctrlPr>
                                <a:rPr lang="en-US" b="1" i="1" smtClean="0">
                                  <a:solidFill>
                                    <a:srgbClr val="FF0000"/>
                                  </a:solidFill>
                                  <a:latin typeface="Cambria Math"/>
                                  <a:sym typeface="Wingdings" pitchFamily="2" charset="2"/>
                                </a:rPr>
                              </m:ctrlPr>
                            </m:dPr>
                            <m:e>
                              <m:r>
                                <a:rPr lang="en-US" b="1" i="1" smtClean="0">
                                  <a:solidFill>
                                    <a:srgbClr val="FF0000"/>
                                  </a:solidFill>
                                  <a:latin typeface="Cambria Math"/>
                                  <a:sym typeface="Wingdings" pitchFamily="2" charset="2"/>
                                </a:rPr>
                                <m:t>𝟏</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e>
                          </m:d>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𝒘</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𝒄</m:t>
                          </m:r>
                          <m:r>
                            <a:rPr lang="en-US" b="1" i="1" smtClean="0">
                              <a:solidFill>
                                <a:srgbClr val="FF0000"/>
                              </a:solidFill>
                              <a:latin typeface="Cambria Math"/>
                              <a:sym typeface="Wingdings" pitchFamily="2" charset="2"/>
                            </a:rPr>
                            <m:t>−</m:t>
                          </m:r>
                          <m:r>
                            <a:rPr lang="en-US" b="1" i="1" smtClean="0">
                              <a:solidFill>
                                <a:srgbClr val="FF0000"/>
                              </a:solidFill>
                              <a:latin typeface="Cambria Math"/>
                              <a:sym typeface="Wingdings" pitchFamily="2" charset="2"/>
                            </a:rPr>
                            <m:t>𝒋</m:t>
                          </m:r>
                          <m:r>
                            <a:rPr lang="en-US" b="1" i="1" smtClean="0">
                              <a:solidFill>
                                <a:srgbClr val="FF0000"/>
                              </a:solidFill>
                              <a:latin typeface="Cambria Math"/>
                              <a:sym typeface="Wingdings" pitchFamily="2" charset="2"/>
                            </a:rPr>
                            <m:t>)]</m:t>
                          </m:r>
                        </m:den>
                      </m:f>
                    </m:oMath>
                  </m:oMathPara>
                </a14:m>
                <a:endParaRPr lang="en-US" b="1" dirty="0" smtClean="0">
                  <a:latin typeface="Cambria" pitchFamily="18" charset="0"/>
                </a:endParaRPr>
              </a:p>
              <a:p>
                <a:pPr marL="0" indent="0" algn="just">
                  <a:buNone/>
                </a:pPr>
                <a:r>
                  <a:rPr lang="en-US" dirty="0" smtClean="0">
                    <a:latin typeface="Cambria" pitchFamily="18" charset="0"/>
                  </a:rPr>
                  <a:t>c – j &gt; 0 ---</a:t>
                </a:r>
                <a:r>
                  <a:rPr lang="en-US" dirty="0" smtClean="0">
                    <a:latin typeface="Cambria" pitchFamily="18" charset="0"/>
                    <a:sym typeface="Wingdings" pitchFamily="2" charset="2"/>
                  </a:rPr>
                  <a:t> w    --N*</a:t>
                </a:r>
              </a:p>
              <a:p>
                <a:pPr marL="0" indent="0" algn="just">
                  <a:buNone/>
                </a:pPr>
                <a:r>
                  <a:rPr lang="en-US" dirty="0" smtClean="0">
                    <a:latin typeface="Cambria" pitchFamily="18" charset="0"/>
                    <a:sym typeface="Wingdings" pitchFamily="2" charset="2"/>
                  </a:rPr>
                  <a:t>c-j&lt;0 --- w   --- N*</a:t>
                </a:r>
                <a:endParaRPr lang="el-GR" dirty="0">
                  <a:latin typeface="Cambria" pitchFamily="18" charset="0"/>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908720"/>
                <a:ext cx="8640960" cy="5616624"/>
              </a:xfrm>
              <a:blipFill rotWithShape="1">
                <a:blip r:embed="rId2"/>
                <a:stretch>
                  <a:fillRect l="-1763" t="-1412" r="-1763"/>
                </a:stretch>
              </a:blipFill>
            </p:spPr>
            <p:txBody>
              <a:bodyPr/>
              <a:lstStyle/>
              <a:p>
                <a:r>
                  <a:rPr lang="el-GR">
                    <a:noFill/>
                  </a:rPr>
                  <a:t> </a:t>
                </a:r>
              </a:p>
            </p:txBody>
          </p:sp>
        </mc:Fallback>
      </mc:AlternateContent>
      <p:cxnSp>
        <p:nvCxnSpPr>
          <p:cNvPr id="5" name="Ευθύγραμμο βέλος σύνδεσης 4"/>
          <p:cNvCxnSpPr/>
          <p:nvPr/>
        </p:nvCxnSpPr>
        <p:spPr>
          <a:xfrm>
            <a:off x="971600" y="1196752"/>
            <a:ext cx="136815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2684959" y="515719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4572000"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72161" y="5157192"/>
            <a:ext cx="0" cy="4065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059832" y="451750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4932040" y="4581128"/>
            <a:ext cx="4211960"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τους μισθούς</a:t>
            </a:r>
            <a:endParaRPr lang="el-GR" dirty="0">
              <a:latin typeface="Cambria" pitchFamily="18" charset="0"/>
            </a:endParaRPr>
          </a:p>
        </p:txBody>
      </p:sp>
      <p:sp>
        <p:nvSpPr>
          <p:cNvPr id="13" name="Ορθογώνιο 12"/>
          <p:cNvSpPr/>
          <p:nvPr/>
        </p:nvSpPr>
        <p:spPr>
          <a:xfrm>
            <a:off x="4932040" y="5157192"/>
            <a:ext cx="4256856" cy="504056"/>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Κατάσταση απασχόλησης οδηγούμενη από τα κέρδη</a:t>
            </a:r>
            <a:endParaRPr lang="el-GR" dirty="0">
              <a:latin typeface="Cambria" pitchFamily="18" charset="0"/>
            </a:endParaRPr>
          </a:p>
        </p:txBody>
      </p:sp>
    </p:spTree>
    <p:extLst>
      <p:ext uri="{BB962C8B-B14F-4D97-AF65-F5344CB8AC3E}">
        <p14:creationId xmlns:p14="http://schemas.microsoft.com/office/powerpoint/2010/main" val="32127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Autofit/>
          </a:bodyPr>
          <a:lstStyle/>
          <a:p>
            <a:r>
              <a:rPr lang="el-GR" sz="2800" b="1" dirty="0">
                <a:solidFill>
                  <a:srgbClr val="FF0000"/>
                </a:solidFill>
                <a:latin typeface="Cambria" pitchFamily="18" charset="0"/>
              </a:rPr>
              <a:t>Μισθοί συνολική ζήτηση και ανεργία-Ε’</a:t>
            </a:r>
            <a:endParaRPr lang="el-GR" sz="2800" dirty="0"/>
          </a:p>
        </p:txBody>
      </p:sp>
      <p:sp>
        <p:nvSpPr>
          <p:cNvPr id="3" name="Θέση περιεχομένου 2"/>
          <p:cNvSpPr>
            <a:spLocks noGrp="1"/>
          </p:cNvSpPr>
          <p:nvPr>
            <p:ph idx="1"/>
          </p:nvPr>
        </p:nvSpPr>
        <p:spPr>
          <a:xfrm>
            <a:off x="179512" y="980728"/>
            <a:ext cx="8712968" cy="5616624"/>
          </a:xfrm>
        </p:spPr>
        <p:txBody>
          <a:bodyPr/>
          <a:lstStyle/>
          <a:p>
            <a:pPr marL="0" indent="0">
              <a:buNone/>
            </a:pPr>
            <a:r>
              <a:rPr lang="en-US" b="1" u="sng" dirty="0" smtClean="0">
                <a:solidFill>
                  <a:srgbClr val="FF0000"/>
                </a:solidFill>
                <a:latin typeface="Cambria" pitchFamily="18" charset="0"/>
              </a:rPr>
              <a:t>Level of development</a:t>
            </a:r>
          </a:p>
          <a:p>
            <a:pPr marL="0" indent="0">
              <a:buNone/>
            </a:pPr>
            <a:r>
              <a:rPr lang="en-US" dirty="0" smtClean="0">
                <a:latin typeface="Cambria" pitchFamily="18" charset="0"/>
              </a:rPr>
              <a:t>Poor countries ----</a:t>
            </a:r>
            <a:r>
              <a:rPr lang="en-US" dirty="0" smtClean="0">
                <a:latin typeface="Cambria" pitchFamily="18" charset="0"/>
                <a:sym typeface="Wingdings" pitchFamily="2" charset="2"/>
              </a:rPr>
              <a:t> c larger than c in rich countries</a:t>
            </a:r>
          </a:p>
          <a:p>
            <a:pPr marL="0" indent="0">
              <a:buNone/>
            </a:pPr>
            <a:r>
              <a:rPr lang="en-US" dirty="0" smtClean="0">
                <a:latin typeface="Cambria" pitchFamily="18" charset="0"/>
                <a:sym typeface="Wingdings" pitchFamily="2" charset="2"/>
              </a:rPr>
              <a:t>Rich/advanced countries --- mobile capital  ----- j larger than j in less developed countries</a:t>
            </a:r>
          </a:p>
          <a:p>
            <a:pPr marL="0" indent="0">
              <a:buNone/>
            </a:pPr>
            <a:r>
              <a:rPr lang="en-US" b="1" u="sng" dirty="0" smtClean="0">
                <a:solidFill>
                  <a:srgbClr val="FF0000"/>
                </a:solidFill>
                <a:latin typeface="Cambria" pitchFamily="18" charset="0"/>
                <a:sym typeface="Wingdings" pitchFamily="2" charset="2"/>
              </a:rPr>
              <a:t>Phase of the economic cycle</a:t>
            </a:r>
          </a:p>
          <a:p>
            <a:pPr marL="0" indent="0">
              <a:buNone/>
            </a:pPr>
            <a:r>
              <a:rPr lang="en-US" dirty="0" smtClean="0">
                <a:latin typeface="Cambria" pitchFamily="18" charset="0"/>
              </a:rPr>
              <a:t>Recession/bottom of the cycle ---</a:t>
            </a:r>
            <a:r>
              <a:rPr lang="en-US" dirty="0" smtClean="0">
                <a:latin typeface="Cambria" pitchFamily="18" charset="0"/>
                <a:sym typeface="Wingdings" pitchFamily="2" charset="2"/>
              </a:rPr>
              <a:t> c large, j small</a:t>
            </a:r>
          </a:p>
          <a:p>
            <a:pPr marL="0" indent="0">
              <a:buNone/>
            </a:pPr>
            <a:r>
              <a:rPr lang="en-US" dirty="0" smtClean="0">
                <a:latin typeface="Cambria" pitchFamily="18" charset="0"/>
                <a:sym typeface="Wingdings" pitchFamily="2" charset="2"/>
              </a:rPr>
              <a:t>Boom/Peak of the cycle ---c small, j large</a:t>
            </a:r>
            <a:endParaRPr lang="el-GR" dirty="0">
              <a:latin typeface="Cambria" pitchFamily="18" charset="0"/>
            </a:endParaRPr>
          </a:p>
        </p:txBody>
      </p:sp>
    </p:spTree>
    <p:extLst>
      <p:ext uri="{BB962C8B-B14F-4D97-AF65-F5344CB8AC3E}">
        <p14:creationId xmlns:p14="http://schemas.microsoft.com/office/powerpoint/2010/main" val="207495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16632"/>
            <a:ext cx="8928992" cy="576064"/>
          </a:xfrm>
        </p:spPr>
        <p:txBody>
          <a:bodyPr>
            <a:noAutofit/>
          </a:bodyPr>
          <a:lstStyle/>
          <a:p>
            <a:r>
              <a:rPr lang="el-GR" sz="2800" dirty="0" smtClean="0">
                <a:latin typeface="Cambria" pitchFamily="18" charset="0"/>
              </a:rPr>
              <a:t>Κατάσταση απασχόλησης οδηγούμενη από μισθούς</a:t>
            </a:r>
            <a:endParaRPr lang="el-GR" sz="2800" dirty="0">
              <a:latin typeface="Cambria" pitchFamily="18" charset="0"/>
            </a:endParaRPr>
          </a:p>
        </p:txBody>
      </p:sp>
      <p:sp>
        <p:nvSpPr>
          <p:cNvPr id="3" name="Θέση περιεχομένου 2"/>
          <p:cNvSpPr>
            <a:spLocks noGrp="1"/>
          </p:cNvSpPr>
          <p:nvPr>
            <p:ph idx="1"/>
          </p:nvPr>
        </p:nvSpPr>
        <p:spPr>
          <a:xfrm>
            <a:off x="107503" y="764704"/>
            <a:ext cx="8928993" cy="590465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0</a:t>
            </a:r>
            <a:endParaRPr lang="el-GR" dirty="0"/>
          </a:p>
        </p:txBody>
      </p:sp>
      <p:sp>
        <p:nvSpPr>
          <p:cNvPr id="4" name="Ορθογώνιο 3"/>
          <p:cNvSpPr/>
          <p:nvPr/>
        </p:nvSpPr>
        <p:spPr>
          <a:xfrm>
            <a:off x="2555776" y="692697"/>
            <a:ext cx="4104456" cy="8460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AD=</a:t>
            </a:r>
            <a:r>
              <a:rPr lang="en-US" sz="2000" b="1" dirty="0" err="1" smtClean="0">
                <a:solidFill>
                  <a:srgbClr val="FF0000"/>
                </a:solidFill>
                <a:latin typeface="Cambria" pitchFamily="18" charset="0"/>
              </a:rPr>
              <a:t>Ic+N</a:t>
            </a:r>
            <a:r>
              <a:rPr lang="en-US" sz="2000" b="1" dirty="0" smtClean="0">
                <a:solidFill>
                  <a:srgbClr val="FF0000"/>
                </a:solidFill>
                <a:latin typeface="Cambria" pitchFamily="18" charset="0"/>
              </a:rPr>
              <a:t>[</a:t>
            </a:r>
            <a:r>
              <a:rPr lang="en-US" sz="2000" b="1" dirty="0" err="1" smtClean="0">
                <a:solidFill>
                  <a:srgbClr val="FF0000"/>
                </a:solidFill>
                <a:latin typeface="Cambria" pitchFamily="18" charset="0"/>
              </a:rPr>
              <a:t>jy+w</a:t>
            </a:r>
            <a:r>
              <a:rPr lang="en-US" sz="2000" b="1" dirty="0" smtClean="0">
                <a:solidFill>
                  <a:srgbClr val="FF0000"/>
                </a:solidFill>
                <a:latin typeface="Cambria" pitchFamily="18" charset="0"/>
              </a:rPr>
              <a:t>(c-j)]</a:t>
            </a:r>
          </a:p>
          <a:p>
            <a:pPr algn="ctr"/>
            <a:r>
              <a:rPr lang="en-US" sz="2000" b="1" dirty="0" smtClean="0">
                <a:solidFill>
                  <a:srgbClr val="FF0000"/>
                </a:solidFill>
                <a:latin typeface="Cambria" pitchFamily="18" charset="0"/>
              </a:rPr>
              <a:t>c &gt; j</a:t>
            </a:r>
            <a:endParaRPr lang="el-GR" sz="2000" b="1" dirty="0">
              <a:solidFill>
                <a:srgbClr val="FF0000"/>
              </a:solidFill>
              <a:latin typeface="Cambria" pitchFamily="18" charset="0"/>
            </a:endParaRPr>
          </a:p>
        </p:txBody>
      </p:sp>
      <p:cxnSp>
        <p:nvCxnSpPr>
          <p:cNvPr id="6" name="Ευθεία γραμμή σύνδεσης 5"/>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a:off x="491766" y="6004867"/>
            <a:ext cx="3850890"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797152"/>
            <a:ext cx="3759156" cy="12458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467544" y="3501008"/>
            <a:ext cx="3744416" cy="16099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91766" y="2852936"/>
            <a:ext cx="3612182" cy="2258032"/>
          </a:xfrm>
          <a:prstGeom prst="line">
            <a:avLst/>
          </a:prstGeom>
          <a:ln/>
        </p:spPr>
        <p:style>
          <a:lnRef idx="2">
            <a:schemeClr val="dk1"/>
          </a:lnRef>
          <a:fillRef idx="0">
            <a:schemeClr val="dk1"/>
          </a:fillRef>
          <a:effectRef idx="1">
            <a:schemeClr val="dk1"/>
          </a:effectRef>
          <a:fontRef idx="minor">
            <a:schemeClr val="tx1"/>
          </a:fontRef>
        </p:style>
      </p:cxnSp>
      <p:cxnSp>
        <p:nvCxnSpPr>
          <p:cNvPr id="16" name="Ευθεία γραμμή σύνδεσης 15"/>
          <p:cNvCxnSpPr/>
          <p:nvPr/>
        </p:nvCxnSpPr>
        <p:spPr>
          <a:xfrm flipV="1">
            <a:off x="569250" y="4233980"/>
            <a:ext cx="3642710" cy="1808987"/>
          </a:xfrm>
          <a:prstGeom prst="line">
            <a:avLst/>
          </a:prstGeom>
          <a:ln/>
        </p:spPr>
        <p:style>
          <a:lnRef idx="2">
            <a:schemeClr val="dk1"/>
          </a:lnRef>
          <a:fillRef idx="0">
            <a:schemeClr val="dk1"/>
          </a:fillRef>
          <a:effectRef idx="1">
            <a:schemeClr val="dk1"/>
          </a:effectRef>
          <a:fontRef idx="minor">
            <a:schemeClr val="tx1"/>
          </a:fontRef>
        </p:style>
      </p:cxnSp>
      <p:sp>
        <p:nvSpPr>
          <p:cNvPr id="30" name="Ορθογώνιο 29"/>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32" name="Ορθογώνιο 31"/>
          <p:cNvSpPr/>
          <p:nvPr/>
        </p:nvSpPr>
        <p:spPr>
          <a:xfrm>
            <a:off x="4103950" y="3981952"/>
            <a:ext cx="972106"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33" name="Ορθογώνιο 32"/>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34" name="Ορθογώνιο 33"/>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35" name="Ορθογώνιο 34"/>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7" name="Ευθύγραμμο βέλος σύνδεσης 36"/>
          <p:cNvCxnSpPr/>
          <p:nvPr/>
        </p:nvCxnSpPr>
        <p:spPr>
          <a:xfrm flipV="1">
            <a:off x="1833067" y="195283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Ευθύγραμμο βέλος σύνδεσης 37"/>
          <p:cNvCxnSpPr/>
          <p:nvPr/>
        </p:nvCxnSpPr>
        <p:spPr>
          <a:xfrm flipV="1">
            <a:off x="2555776" y="191683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Ορθογώνιο 38"/>
          <p:cNvSpPr/>
          <p:nvPr/>
        </p:nvSpPr>
        <p:spPr>
          <a:xfrm>
            <a:off x="6732240" y="1664804"/>
            <a:ext cx="1440160" cy="432048"/>
          </a:xfrm>
          <a:prstGeom prst="rect">
            <a:avLst/>
          </a:prstGeom>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40" name="Ευθεία γραμμή σύνδεσης 39"/>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43"/>
          <p:cNvCxnSpPr/>
          <p:nvPr/>
        </p:nvCxnSpPr>
        <p:spPr>
          <a:xfrm>
            <a:off x="7283223" y="1674937"/>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p:cNvCxnSpPr/>
          <p:nvPr/>
        </p:nvCxnSpPr>
        <p:spPr>
          <a:xfrm>
            <a:off x="7964635" y="1664804"/>
            <a:ext cx="5258" cy="360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Ορθογώνιο 46"/>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48" name="Ορθογώνιο 47"/>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9" name="Ορθογώνιο 48"/>
          <p:cNvSpPr/>
          <p:nvPr/>
        </p:nvSpPr>
        <p:spPr>
          <a:xfrm>
            <a:off x="8438499" y="6042967"/>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0" name="Ορθογώνιο 49"/>
          <p:cNvSpPr/>
          <p:nvPr/>
        </p:nvSpPr>
        <p:spPr>
          <a:xfrm>
            <a:off x="5148064" y="1286248"/>
            <a:ext cx="274383" cy="3425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εία γραμμή σύνδεσης 50"/>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59" name="Ευθεία γραμμή σύνδεσης 58"/>
          <p:cNvCxnSpPr/>
          <p:nvPr/>
        </p:nvCxnSpPr>
        <p:spPr>
          <a:xfrm flipH="1">
            <a:off x="3059832" y="3501008"/>
            <a:ext cx="72008" cy="258003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63" name="Ορθογώνιο 62"/>
          <p:cNvSpPr/>
          <p:nvPr/>
        </p:nvSpPr>
        <p:spPr>
          <a:xfrm>
            <a:off x="1833067" y="6237312"/>
            <a:ext cx="557537"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64" name="Ορθογώνιο 63"/>
          <p:cNvSpPr/>
          <p:nvPr/>
        </p:nvSpPr>
        <p:spPr>
          <a:xfrm>
            <a:off x="2699792" y="6222987"/>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65" name="Ευθεία γραμμή σύνδεσης 64"/>
          <p:cNvCxnSpPr/>
          <p:nvPr/>
        </p:nvCxnSpPr>
        <p:spPr>
          <a:xfrm flipH="1">
            <a:off x="503548" y="4360741"/>
            <a:ext cx="1656184"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8" name="Ευθεία γραμμή σύνδεσης 67"/>
          <p:cNvCxnSpPr/>
          <p:nvPr/>
        </p:nvCxnSpPr>
        <p:spPr>
          <a:xfrm>
            <a:off x="503548" y="3501008"/>
            <a:ext cx="2628292" cy="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4" name="Ορθογώνιο 73"/>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5" name="Ορθογώνιο 74"/>
          <p:cNvSpPr/>
          <p:nvPr/>
        </p:nvSpPr>
        <p:spPr>
          <a:xfrm>
            <a:off x="-108520" y="3354232"/>
            <a:ext cx="567172"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76" name="Ορθογώνιο 75"/>
          <p:cNvSpPr/>
          <p:nvPr/>
        </p:nvSpPr>
        <p:spPr>
          <a:xfrm>
            <a:off x="4342656" y="4488318"/>
            <a:ext cx="942599"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7" name="Ορθογώνιο 76"/>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78" name="Ορθογώνιο 77"/>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cxnSp>
        <p:nvCxnSpPr>
          <p:cNvPr id="79" name="Ευθεία γραμμή σύνδεσης 78"/>
          <p:cNvCxnSpPr/>
          <p:nvPr/>
        </p:nvCxnSpPr>
        <p:spPr>
          <a:xfrm flipV="1">
            <a:off x="5454867" y="2924944"/>
            <a:ext cx="3077573" cy="18426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Ευθεία γραμμή σύνδεσης 79"/>
          <p:cNvCxnSpPr/>
          <p:nvPr/>
        </p:nvCxnSpPr>
        <p:spPr>
          <a:xfrm flipV="1">
            <a:off x="5422447" y="3367922"/>
            <a:ext cx="2985170" cy="1399640"/>
          </a:xfrm>
          <a:prstGeom prst="line">
            <a:avLst/>
          </a:prstGeom>
          <a:ln/>
        </p:spPr>
        <p:style>
          <a:lnRef idx="2">
            <a:schemeClr val="dk1"/>
          </a:lnRef>
          <a:fillRef idx="0">
            <a:schemeClr val="dk1"/>
          </a:fillRef>
          <a:effectRef idx="1">
            <a:schemeClr val="dk1"/>
          </a:effectRef>
          <a:fontRef idx="minor">
            <a:schemeClr val="tx1"/>
          </a:fontRef>
        </p:style>
      </p:cxnSp>
      <p:sp>
        <p:nvSpPr>
          <p:cNvPr id="88" name="Ορθογώνιο 87"/>
          <p:cNvSpPr/>
          <p:nvPr/>
        </p:nvSpPr>
        <p:spPr>
          <a:xfrm>
            <a:off x="8532440" y="2708920"/>
            <a:ext cx="936104"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89" name="Ορθογώνιο 88"/>
          <p:cNvSpPr/>
          <p:nvPr/>
        </p:nvSpPr>
        <p:spPr>
          <a:xfrm>
            <a:off x="8532441" y="3216796"/>
            <a:ext cx="1008112"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91" name="Ευθεία γραμμή σύνδεσης 90"/>
          <p:cNvCxnSpPr/>
          <p:nvPr/>
        </p:nvCxnSpPr>
        <p:spPr>
          <a:xfrm flipH="1">
            <a:off x="7164288" y="3907828"/>
            <a:ext cx="36004" cy="198685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93" name="Ευθεία γραμμή σύνδεσης 92"/>
          <p:cNvCxnSpPr/>
          <p:nvPr/>
        </p:nvCxnSpPr>
        <p:spPr>
          <a:xfrm>
            <a:off x="7632340" y="3504035"/>
            <a:ext cx="0" cy="239064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95" name="Ορθογώνιο 94"/>
          <p:cNvSpPr/>
          <p:nvPr/>
        </p:nvSpPr>
        <p:spPr>
          <a:xfrm>
            <a:off x="7478563" y="6020792"/>
            <a:ext cx="517574" cy="272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96" name="Ορθογώνιο 95"/>
          <p:cNvSpPr/>
          <p:nvPr/>
        </p:nvSpPr>
        <p:spPr>
          <a:xfrm>
            <a:off x="6804248" y="6042968"/>
            <a:ext cx="64807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99" name="Ευθύγραμμο βέλος σύνδεσης 98"/>
          <p:cNvCxnSpPr>
            <a:stCxn id="63" idx="3"/>
          </p:cNvCxnSpPr>
          <p:nvPr/>
        </p:nvCxnSpPr>
        <p:spPr>
          <a:xfrm flipV="1">
            <a:off x="2390604" y="6370489"/>
            <a:ext cx="343121" cy="108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3" name="Ευθύγραμμο βέλος σύνδεσης 102"/>
          <p:cNvCxnSpPr/>
          <p:nvPr/>
        </p:nvCxnSpPr>
        <p:spPr>
          <a:xfrm flipH="1" flipV="1">
            <a:off x="7325093" y="6217568"/>
            <a:ext cx="245855" cy="10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7" name="Ευθεία γραμμή σύνδεσης 106"/>
          <p:cNvCxnSpPr/>
          <p:nvPr/>
        </p:nvCxnSpPr>
        <p:spPr>
          <a:xfrm flipH="1">
            <a:off x="5454867" y="3943766"/>
            <a:ext cx="1745425" cy="7637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09" name="Ευθεία γραμμή σύνδεσης 108"/>
          <p:cNvCxnSpPr/>
          <p:nvPr/>
        </p:nvCxnSpPr>
        <p:spPr>
          <a:xfrm>
            <a:off x="5454867" y="3501008"/>
            <a:ext cx="2282483" cy="180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1" name="Ορθογώνιο 110"/>
          <p:cNvSpPr/>
          <p:nvPr/>
        </p:nvSpPr>
        <p:spPr>
          <a:xfrm>
            <a:off x="4932041" y="3887321"/>
            <a:ext cx="522826" cy="4186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Y**</a:t>
            </a:r>
            <a:endParaRPr lang="el-GR" sz="1400" dirty="0"/>
          </a:p>
        </p:txBody>
      </p:sp>
      <p:sp>
        <p:nvSpPr>
          <p:cNvPr id="113" name="Ορθογώνιο 112"/>
          <p:cNvSpPr/>
          <p:nvPr/>
        </p:nvSpPr>
        <p:spPr>
          <a:xfrm>
            <a:off x="4932039" y="3367922"/>
            <a:ext cx="490408"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Y*</a:t>
            </a:r>
            <a:endParaRPr lang="el-GR" sz="1400" dirty="0"/>
          </a:p>
        </p:txBody>
      </p:sp>
      <p:sp>
        <p:nvSpPr>
          <p:cNvPr id="115" name="Ορθογώνιο 114"/>
          <p:cNvSpPr/>
          <p:nvPr/>
        </p:nvSpPr>
        <p:spPr>
          <a:xfrm>
            <a:off x="5051483" y="4488319"/>
            <a:ext cx="370964" cy="2792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Ic</a:t>
            </a:r>
            <a:endParaRPr lang="el-GR" dirty="0">
              <a:latin typeface="Cambria" pitchFamily="18" charset="0"/>
            </a:endParaRPr>
          </a:p>
        </p:txBody>
      </p:sp>
      <p:sp>
        <p:nvSpPr>
          <p:cNvPr id="116" name="Ορθογώνιο 11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117" name="Ορθογώνιο 116"/>
          <p:cNvSpPr/>
          <p:nvPr/>
        </p:nvSpPr>
        <p:spPr>
          <a:xfrm>
            <a:off x="8255472"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118" name="Ευθύγραμμο βέλος σύνδεσης 117"/>
          <p:cNvCxnSpPr/>
          <p:nvPr/>
        </p:nvCxnSpPr>
        <p:spPr>
          <a:xfrm flipV="1">
            <a:off x="371228" y="3727808"/>
            <a:ext cx="0" cy="506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4" name="Ευθύγραμμο βέλος σύνδεσης 133"/>
          <p:cNvCxnSpPr/>
          <p:nvPr/>
        </p:nvCxnSpPr>
        <p:spPr>
          <a:xfrm>
            <a:off x="5285255" y="3626507"/>
            <a:ext cx="0" cy="354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0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4624"/>
            <a:ext cx="8928992" cy="504056"/>
          </a:xfrm>
        </p:spPr>
        <p:txBody>
          <a:bodyPr>
            <a:noAutofit/>
          </a:bodyPr>
          <a:lstStyle/>
          <a:p>
            <a:r>
              <a:rPr lang="el-GR" sz="2800" b="1" dirty="0">
                <a:solidFill>
                  <a:srgbClr val="FF0000"/>
                </a:solidFill>
                <a:latin typeface="Cambria" pitchFamily="18" charset="0"/>
              </a:rPr>
              <a:t>Κατάσταση απασχόλησης οδηγούμενη </a:t>
            </a:r>
            <a:r>
              <a:rPr lang="el-GR" sz="2800" b="1" dirty="0" smtClean="0">
                <a:solidFill>
                  <a:srgbClr val="FF0000"/>
                </a:solidFill>
                <a:latin typeface="Cambria" pitchFamily="18" charset="0"/>
              </a:rPr>
              <a:t>από</a:t>
            </a:r>
            <a:r>
              <a:rPr lang="en-US" sz="2800" b="1" dirty="0" smtClean="0">
                <a:solidFill>
                  <a:srgbClr val="FF0000"/>
                </a:solidFill>
                <a:latin typeface="Cambria" pitchFamily="18" charset="0"/>
              </a:rPr>
              <a:t> </a:t>
            </a:r>
            <a:r>
              <a:rPr lang="el-GR" sz="2800" b="1" dirty="0" smtClean="0">
                <a:solidFill>
                  <a:srgbClr val="FF0000"/>
                </a:solidFill>
                <a:latin typeface="Cambria" pitchFamily="18" charset="0"/>
              </a:rPr>
              <a:t>τα κέρδη</a:t>
            </a:r>
            <a:endParaRPr lang="el-GR" sz="2800" b="1" dirty="0">
              <a:solidFill>
                <a:srgbClr val="FF0000"/>
              </a:solidFill>
            </a:endParaRPr>
          </a:p>
        </p:txBody>
      </p:sp>
      <p:sp>
        <p:nvSpPr>
          <p:cNvPr id="3" name="Θέση περιεχομένου 2"/>
          <p:cNvSpPr>
            <a:spLocks noGrp="1"/>
          </p:cNvSpPr>
          <p:nvPr>
            <p:ph idx="1"/>
          </p:nvPr>
        </p:nvSpPr>
        <p:spPr>
          <a:xfrm>
            <a:off x="251520" y="704850"/>
            <a:ext cx="8640960" cy="6036518"/>
          </a:xfrm>
        </p:spPr>
        <p:txBody>
          <a:bodyPr>
            <a:normAutofit fontScale="85000" lnSpcReduction="20000"/>
          </a:bodyPr>
          <a:lstStyle/>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0</a:t>
            </a:r>
            <a:endParaRPr lang="el-GR" dirty="0"/>
          </a:p>
        </p:txBody>
      </p:sp>
      <p:sp>
        <p:nvSpPr>
          <p:cNvPr id="4" name="Ορθογώνιο 3"/>
          <p:cNvSpPr/>
          <p:nvPr/>
        </p:nvSpPr>
        <p:spPr>
          <a:xfrm>
            <a:off x="2843808" y="764704"/>
            <a:ext cx="3816424" cy="792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itchFamily="18" charset="0"/>
              </a:rPr>
              <a:t>AD=</a:t>
            </a:r>
            <a:r>
              <a:rPr lang="en-US" b="1" dirty="0" err="1">
                <a:solidFill>
                  <a:srgbClr val="FF0000"/>
                </a:solidFill>
                <a:latin typeface="Cambria" pitchFamily="18" charset="0"/>
              </a:rPr>
              <a:t>Ic+N</a:t>
            </a:r>
            <a:r>
              <a:rPr lang="en-US" b="1" dirty="0">
                <a:solidFill>
                  <a:srgbClr val="FF0000"/>
                </a:solidFill>
                <a:latin typeface="Cambria" pitchFamily="18" charset="0"/>
              </a:rPr>
              <a:t>[</a:t>
            </a:r>
            <a:r>
              <a:rPr lang="en-US" b="1" dirty="0" err="1">
                <a:solidFill>
                  <a:srgbClr val="FF0000"/>
                </a:solidFill>
                <a:latin typeface="Cambria" pitchFamily="18" charset="0"/>
              </a:rPr>
              <a:t>jy+w</a:t>
            </a:r>
            <a:r>
              <a:rPr lang="en-US" b="1" dirty="0">
                <a:solidFill>
                  <a:srgbClr val="FF0000"/>
                </a:solidFill>
                <a:latin typeface="Cambria" pitchFamily="18" charset="0"/>
              </a:rPr>
              <a:t>(c-j)]</a:t>
            </a:r>
          </a:p>
          <a:p>
            <a:pPr algn="ctr"/>
            <a:r>
              <a:rPr lang="en-US" b="1" dirty="0">
                <a:solidFill>
                  <a:srgbClr val="FF0000"/>
                </a:solidFill>
                <a:latin typeface="Cambria" pitchFamily="18" charset="0"/>
              </a:rPr>
              <a:t>c </a:t>
            </a:r>
            <a:r>
              <a:rPr lang="el-GR" b="1" dirty="0" smtClean="0">
                <a:solidFill>
                  <a:srgbClr val="FF0000"/>
                </a:solidFill>
                <a:latin typeface="Cambria" pitchFamily="18" charset="0"/>
              </a:rPr>
              <a:t>&lt;</a:t>
            </a:r>
            <a:r>
              <a:rPr lang="en-US" b="1" dirty="0" smtClean="0">
                <a:solidFill>
                  <a:srgbClr val="FF0000"/>
                </a:solidFill>
                <a:latin typeface="Cambria" pitchFamily="18" charset="0"/>
              </a:rPr>
              <a:t> </a:t>
            </a:r>
            <a:r>
              <a:rPr lang="en-US" b="1" dirty="0">
                <a:solidFill>
                  <a:srgbClr val="FF0000"/>
                </a:solidFill>
                <a:latin typeface="Cambria" pitchFamily="18" charset="0"/>
              </a:rPr>
              <a:t>j</a:t>
            </a:r>
            <a:endParaRPr lang="el-GR" b="1" dirty="0">
              <a:solidFill>
                <a:srgbClr val="FF0000"/>
              </a:solidFill>
              <a:latin typeface="Cambria" pitchFamily="18" charset="0"/>
            </a:endParaRPr>
          </a:p>
        </p:txBody>
      </p:sp>
      <p:cxnSp>
        <p:nvCxnSpPr>
          <p:cNvPr id="5" name="Ευθεία γραμμή σύνδεσης 4"/>
          <p:cNvCxnSpPr/>
          <p:nvPr/>
        </p:nvCxnSpPr>
        <p:spPr>
          <a:xfrm flipH="1">
            <a:off x="467544" y="1412776"/>
            <a:ext cx="72008"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467544" y="6081067"/>
            <a:ext cx="3960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79655" y="2348880"/>
            <a:ext cx="3732305" cy="37321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V="1">
            <a:off x="547496" y="4869160"/>
            <a:ext cx="3520448" cy="11738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547496" y="4365104"/>
            <a:ext cx="3520448" cy="1677865"/>
          </a:xfrm>
          <a:prstGeom prst="line">
            <a:avLst/>
          </a:prstGeom>
          <a:ln/>
        </p:spPr>
        <p:style>
          <a:lnRef idx="2">
            <a:schemeClr val="dk1"/>
          </a:lnRef>
          <a:fillRef idx="0">
            <a:schemeClr val="dk1"/>
          </a:fillRef>
          <a:effectRef idx="1">
            <a:schemeClr val="dk1"/>
          </a:effectRef>
          <a:fontRef idx="minor">
            <a:schemeClr val="tx1"/>
          </a:fontRef>
        </p:style>
      </p:cxnSp>
      <p:cxnSp>
        <p:nvCxnSpPr>
          <p:cNvPr id="17" name="Ευθεία γραμμή σύνδεσης 16"/>
          <p:cNvCxnSpPr/>
          <p:nvPr/>
        </p:nvCxnSpPr>
        <p:spPr>
          <a:xfrm flipV="1">
            <a:off x="451477" y="3429000"/>
            <a:ext cx="3616467" cy="1775037"/>
          </a:xfrm>
          <a:prstGeom prst="line">
            <a:avLst/>
          </a:prstGeom>
          <a:ln/>
        </p:spPr>
        <p:style>
          <a:lnRef idx="2">
            <a:schemeClr val="dk1"/>
          </a:lnRef>
          <a:fillRef idx="0">
            <a:schemeClr val="dk1"/>
          </a:fillRef>
          <a:effectRef idx="1">
            <a:schemeClr val="dk1"/>
          </a:effectRef>
          <a:fontRef idx="minor">
            <a:schemeClr val="tx1"/>
          </a:fontRef>
        </p:style>
      </p:cxnSp>
      <p:cxnSp>
        <p:nvCxnSpPr>
          <p:cNvPr id="18" name="Ευθεία γραμμή σύνδεσης 17"/>
          <p:cNvCxnSpPr/>
          <p:nvPr/>
        </p:nvCxnSpPr>
        <p:spPr>
          <a:xfrm flipV="1">
            <a:off x="479655" y="2914104"/>
            <a:ext cx="3626376" cy="22899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Ορθογώνιο 20"/>
          <p:cNvSpPr/>
          <p:nvPr/>
        </p:nvSpPr>
        <p:spPr>
          <a:xfrm>
            <a:off x="4103948" y="2060848"/>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sp>
        <p:nvSpPr>
          <p:cNvPr id="22" name="Ορθογώνιο 21"/>
          <p:cNvSpPr/>
          <p:nvPr/>
        </p:nvSpPr>
        <p:spPr>
          <a:xfrm>
            <a:off x="4106032" y="4488318"/>
            <a:ext cx="1179224" cy="6949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3" name="Ορθογώνιο 22"/>
          <p:cNvSpPr/>
          <p:nvPr/>
        </p:nvSpPr>
        <p:spPr>
          <a:xfrm>
            <a:off x="4067944" y="3981952"/>
            <a:ext cx="1008111"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24" name="Ορθογώνιο 23"/>
          <p:cNvSpPr/>
          <p:nvPr/>
        </p:nvSpPr>
        <p:spPr>
          <a:xfrm>
            <a:off x="4103948" y="3284984"/>
            <a:ext cx="972107" cy="4320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Cambria" pitchFamily="18" charset="0"/>
              </a:rPr>
              <a:t>AD’=C’+I</a:t>
            </a:r>
            <a:endParaRPr lang="el-GR" sz="1400" dirty="0">
              <a:latin typeface="Cambria" pitchFamily="18" charset="0"/>
            </a:endParaRPr>
          </a:p>
        </p:txBody>
      </p:sp>
      <p:sp>
        <p:nvSpPr>
          <p:cNvPr id="25" name="Ορθογώνιο 24"/>
          <p:cNvSpPr/>
          <p:nvPr/>
        </p:nvSpPr>
        <p:spPr>
          <a:xfrm>
            <a:off x="4103949" y="2708920"/>
            <a:ext cx="97210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latin typeface="Cambria" pitchFamily="18" charset="0"/>
              </a:rPr>
              <a:t>AD=C+I</a:t>
            </a:r>
            <a:endParaRPr lang="el-GR" sz="1600" dirty="0">
              <a:latin typeface="Cambria" pitchFamily="18" charset="0"/>
            </a:endParaRPr>
          </a:p>
        </p:txBody>
      </p:sp>
      <p:sp>
        <p:nvSpPr>
          <p:cNvPr id="26" name="Ορθογώνιο 25"/>
          <p:cNvSpPr/>
          <p:nvPr/>
        </p:nvSpPr>
        <p:spPr>
          <a:xfrm>
            <a:off x="0" y="4975076"/>
            <a:ext cx="395536" cy="292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Ic</a:t>
            </a:r>
            <a:endParaRPr lang="el-GR" dirty="0"/>
          </a:p>
        </p:txBody>
      </p:sp>
      <p:sp>
        <p:nvSpPr>
          <p:cNvPr id="27" name="Ορθογώνιο 26"/>
          <p:cNvSpPr/>
          <p:nvPr/>
        </p:nvSpPr>
        <p:spPr>
          <a:xfrm>
            <a:off x="1697435" y="6237312"/>
            <a:ext cx="693169"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8" name="Ορθογώνιο 27"/>
          <p:cNvSpPr/>
          <p:nvPr/>
        </p:nvSpPr>
        <p:spPr>
          <a:xfrm>
            <a:off x="2589412" y="6222987"/>
            <a:ext cx="61443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29" name="Ορθογώνιο 28"/>
          <p:cNvSpPr/>
          <p:nvPr/>
        </p:nvSpPr>
        <p:spPr>
          <a:xfrm>
            <a:off x="1259632" y="1916832"/>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31" name="Ευθύγραμμο βέλος σύνδεσης 30"/>
          <p:cNvCxnSpPr/>
          <p:nvPr/>
        </p:nvCxnSpPr>
        <p:spPr>
          <a:xfrm flipV="1">
            <a:off x="1697435" y="1925613"/>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31"/>
          <p:cNvCxnSpPr/>
          <p:nvPr/>
        </p:nvCxnSpPr>
        <p:spPr>
          <a:xfrm flipH="1">
            <a:off x="2583657" y="1925613"/>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H="1">
            <a:off x="2159732" y="4323500"/>
            <a:ext cx="36004" cy="171946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H="1">
            <a:off x="2879812" y="3642952"/>
            <a:ext cx="36004" cy="245034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479655" y="4323501"/>
            <a:ext cx="1698079" cy="113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547496" y="3664045"/>
            <a:ext cx="2332316" cy="8899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Ορθογώνιο 45"/>
          <p:cNvSpPr/>
          <p:nvPr/>
        </p:nvSpPr>
        <p:spPr>
          <a:xfrm>
            <a:off x="-108520" y="4323500"/>
            <a:ext cx="504056" cy="32963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47" name="Ορθογώνιο 46"/>
          <p:cNvSpPr/>
          <p:nvPr/>
        </p:nvSpPr>
        <p:spPr>
          <a:xfrm>
            <a:off x="-108520" y="3501008"/>
            <a:ext cx="567172" cy="4809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1" name="Ευθύγραμμο βέλος σύνδεσης 50"/>
          <p:cNvCxnSpPr/>
          <p:nvPr/>
        </p:nvCxnSpPr>
        <p:spPr>
          <a:xfrm flipH="1">
            <a:off x="2259710" y="6367003"/>
            <a:ext cx="44008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Ευθεία γραμμή σύνδεσης 52"/>
          <p:cNvCxnSpPr/>
          <p:nvPr/>
        </p:nvCxnSpPr>
        <p:spPr>
          <a:xfrm>
            <a:off x="5454867" y="1286247"/>
            <a:ext cx="0" cy="46805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H="1">
            <a:off x="5422447" y="5894684"/>
            <a:ext cx="3721553" cy="38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Ορθογώνιο 54"/>
          <p:cNvSpPr/>
          <p:nvPr/>
        </p:nvSpPr>
        <p:spPr>
          <a:xfrm>
            <a:off x="3851920" y="6237312"/>
            <a:ext cx="66607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56" name="Ορθογώνιο 55"/>
          <p:cNvSpPr/>
          <p:nvPr/>
        </p:nvSpPr>
        <p:spPr>
          <a:xfrm>
            <a:off x="107504" y="1412776"/>
            <a:ext cx="288032" cy="2520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cxnSp>
        <p:nvCxnSpPr>
          <p:cNvPr id="57" name="Ευθεία γραμμή σύνδεσης 56"/>
          <p:cNvCxnSpPr/>
          <p:nvPr/>
        </p:nvCxnSpPr>
        <p:spPr>
          <a:xfrm flipV="1">
            <a:off x="5422447" y="2348880"/>
            <a:ext cx="3182001" cy="36085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Ορθογώνιο 57"/>
          <p:cNvSpPr/>
          <p:nvPr/>
        </p:nvSpPr>
        <p:spPr>
          <a:xfrm>
            <a:off x="8190402" y="2029433"/>
            <a:ext cx="828092"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r>
              <a:rPr lang="en-US" dirty="0" err="1" smtClean="0">
                <a:latin typeface="Cambria" pitchFamily="18" charset="0"/>
              </a:rPr>
              <a:t>yN</a:t>
            </a:r>
            <a:endParaRPr lang="el-GR" dirty="0">
              <a:latin typeface="Cambria" pitchFamily="18" charset="0"/>
            </a:endParaRPr>
          </a:p>
        </p:txBody>
      </p:sp>
      <p:cxnSp>
        <p:nvCxnSpPr>
          <p:cNvPr id="59" name="Ευθεία γραμμή σύνδεσης 58"/>
          <p:cNvCxnSpPr/>
          <p:nvPr/>
        </p:nvCxnSpPr>
        <p:spPr>
          <a:xfrm flipV="1">
            <a:off x="5454867" y="4975076"/>
            <a:ext cx="2952750" cy="991691"/>
          </a:xfrm>
          <a:prstGeom prst="line">
            <a:avLst/>
          </a:prstGeom>
          <a:ln/>
        </p:spPr>
        <p:style>
          <a:lnRef idx="2">
            <a:schemeClr val="dk1"/>
          </a:lnRef>
          <a:fillRef idx="0">
            <a:schemeClr val="dk1"/>
          </a:fillRef>
          <a:effectRef idx="1">
            <a:schemeClr val="dk1"/>
          </a:effectRef>
          <a:fontRef idx="minor">
            <a:schemeClr val="tx1"/>
          </a:fontRef>
        </p:style>
      </p:cxnSp>
      <p:cxnSp>
        <p:nvCxnSpPr>
          <p:cNvPr id="60" name="Ευθεία γραμμή σύνδεσης 59"/>
          <p:cNvCxnSpPr/>
          <p:nvPr/>
        </p:nvCxnSpPr>
        <p:spPr>
          <a:xfrm flipV="1">
            <a:off x="5454867" y="4602571"/>
            <a:ext cx="2861549" cy="13302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Ευθεία γραμμή σύνδεσης 60"/>
          <p:cNvCxnSpPr/>
          <p:nvPr/>
        </p:nvCxnSpPr>
        <p:spPr>
          <a:xfrm flipV="1">
            <a:off x="5422447" y="3367922"/>
            <a:ext cx="2985170" cy="1399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p:cNvCxnSpPr/>
          <p:nvPr/>
        </p:nvCxnSpPr>
        <p:spPr>
          <a:xfrm flipV="1">
            <a:off x="5454867" y="2924944"/>
            <a:ext cx="3077573" cy="1842618"/>
          </a:xfrm>
          <a:prstGeom prst="line">
            <a:avLst/>
          </a:prstGeom>
          <a:ln/>
        </p:spPr>
        <p:style>
          <a:lnRef idx="2">
            <a:schemeClr val="dk1"/>
          </a:lnRef>
          <a:fillRef idx="0">
            <a:schemeClr val="dk1"/>
          </a:fillRef>
          <a:effectRef idx="1">
            <a:schemeClr val="dk1"/>
          </a:effectRef>
          <a:fontRef idx="minor">
            <a:schemeClr val="tx1"/>
          </a:fontRef>
        </p:style>
      </p:cxnSp>
      <p:sp>
        <p:nvSpPr>
          <p:cNvPr id="63" name="Ορθογώνιο 62"/>
          <p:cNvSpPr/>
          <p:nvPr/>
        </p:nvSpPr>
        <p:spPr>
          <a:xfrm>
            <a:off x="8422686" y="4837800"/>
            <a:ext cx="936104" cy="455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4" name="Ορθογώνιο 63"/>
          <p:cNvSpPr/>
          <p:nvPr/>
        </p:nvSpPr>
        <p:spPr>
          <a:xfrm>
            <a:off x="8422686" y="4196112"/>
            <a:ext cx="936104"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C=</a:t>
            </a:r>
            <a:r>
              <a:rPr lang="en-US" dirty="0" err="1" smtClean="0">
                <a:latin typeface="Cambria" pitchFamily="18" charset="0"/>
              </a:rPr>
              <a:t>cwN</a:t>
            </a:r>
            <a:endParaRPr lang="el-GR" dirty="0">
              <a:latin typeface="Cambria" pitchFamily="18" charset="0"/>
            </a:endParaRPr>
          </a:p>
        </p:txBody>
      </p:sp>
      <p:sp>
        <p:nvSpPr>
          <p:cNvPr id="65" name="Ορθογώνιο 64"/>
          <p:cNvSpPr/>
          <p:nvPr/>
        </p:nvSpPr>
        <p:spPr>
          <a:xfrm>
            <a:off x="8532440" y="3216796"/>
            <a:ext cx="1008113" cy="302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sp>
        <p:nvSpPr>
          <p:cNvPr id="66" name="Ορθογώνιο 65"/>
          <p:cNvSpPr/>
          <p:nvPr/>
        </p:nvSpPr>
        <p:spPr>
          <a:xfrm>
            <a:off x="8532440" y="2708920"/>
            <a:ext cx="108012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AD’=C’+I</a:t>
            </a:r>
            <a:endParaRPr lang="el-GR" dirty="0">
              <a:latin typeface="Cambria" pitchFamily="18" charset="0"/>
            </a:endParaRPr>
          </a:p>
        </p:txBody>
      </p:sp>
      <p:cxnSp>
        <p:nvCxnSpPr>
          <p:cNvPr id="67" name="Ευθεία γραμμή σύνδεσης 66"/>
          <p:cNvCxnSpPr/>
          <p:nvPr/>
        </p:nvCxnSpPr>
        <p:spPr>
          <a:xfrm flipH="1">
            <a:off x="7164288" y="3976041"/>
            <a:ext cx="36004" cy="19376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9" name="Ευθεία γραμμή σύνδεσης 68"/>
          <p:cNvCxnSpPr/>
          <p:nvPr/>
        </p:nvCxnSpPr>
        <p:spPr>
          <a:xfrm flipH="1">
            <a:off x="7596336" y="3547004"/>
            <a:ext cx="18002" cy="234768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p:cNvCxnSpPr/>
          <p:nvPr/>
        </p:nvCxnSpPr>
        <p:spPr>
          <a:xfrm flipV="1">
            <a:off x="5454867" y="3976042"/>
            <a:ext cx="1761728" cy="1771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Ευθεία γραμμή σύνδεσης 72"/>
          <p:cNvCxnSpPr/>
          <p:nvPr/>
        </p:nvCxnSpPr>
        <p:spPr>
          <a:xfrm flipV="1">
            <a:off x="5454867" y="3519049"/>
            <a:ext cx="2159471" cy="8917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2" name="Ορθογώνιο 81"/>
          <p:cNvSpPr/>
          <p:nvPr/>
        </p:nvSpPr>
        <p:spPr>
          <a:xfrm>
            <a:off x="4932040" y="4067742"/>
            <a:ext cx="490407" cy="3125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Y*</a:t>
            </a:r>
            <a:endParaRPr lang="el-GR" dirty="0"/>
          </a:p>
        </p:txBody>
      </p:sp>
      <p:sp>
        <p:nvSpPr>
          <p:cNvPr id="83" name="Ορθογώνιο 82"/>
          <p:cNvSpPr/>
          <p:nvPr/>
        </p:nvSpPr>
        <p:spPr>
          <a:xfrm>
            <a:off x="4932040" y="3216797"/>
            <a:ext cx="490407" cy="6294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Y**</a:t>
            </a:r>
            <a:endParaRPr lang="el-GR" sz="1600" dirty="0"/>
          </a:p>
        </p:txBody>
      </p:sp>
      <p:sp>
        <p:nvSpPr>
          <p:cNvPr id="84" name="Ορθογώνιο 83"/>
          <p:cNvSpPr/>
          <p:nvPr/>
        </p:nvSpPr>
        <p:spPr>
          <a:xfrm>
            <a:off x="6804248" y="6010921"/>
            <a:ext cx="648072" cy="3560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sp>
        <p:nvSpPr>
          <p:cNvPr id="85" name="Ορθογώνιο 84"/>
          <p:cNvSpPr/>
          <p:nvPr/>
        </p:nvSpPr>
        <p:spPr>
          <a:xfrm>
            <a:off x="7380312" y="5983065"/>
            <a:ext cx="810090"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a:t>
            </a:r>
            <a:endParaRPr lang="el-GR" dirty="0"/>
          </a:p>
        </p:txBody>
      </p:sp>
      <p:cxnSp>
        <p:nvCxnSpPr>
          <p:cNvPr id="88" name="Ευθύγραμμο βέλος σύνδεσης 87"/>
          <p:cNvCxnSpPr/>
          <p:nvPr/>
        </p:nvCxnSpPr>
        <p:spPr>
          <a:xfrm>
            <a:off x="7298416" y="6335910"/>
            <a:ext cx="30780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0" name="Ορθογώνιο 89"/>
          <p:cNvSpPr/>
          <p:nvPr/>
        </p:nvSpPr>
        <p:spPr>
          <a:xfrm>
            <a:off x="6360391" y="1466131"/>
            <a:ext cx="1440160" cy="432048"/>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itchFamily="18" charset="0"/>
              </a:rPr>
              <a:t>w</a:t>
            </a:r>
            <a:r>
              <a:rPr lang="en-US" dirty="0" smtClean="0">
                <a:latin typeface="Cambria" pitchFamily="18" charset="0"/>
              </a:rPr>
              <a:t>   ---</a:t>
            </a:r>
            <a:r>
              <a:rPr lang="en-US" dirty="0" smtClean="0">
                <a:latin typeface="Cambria" pitchFamily="18" charset="0"/>
                <a:sym typeface="Wingdings" pitchFamily="2" charset="2"/>
              </a:rPr>
              <a:t> </a:t>
            </a:r>
            <a:r>
              <a:rPr lang="en-US" dirty="0" smtClean="0">
                <a:latin typeface="Cambria" pitchFamily="18" charset="0"/>
              </a:rPr>
              <a:t>N</a:t>
            </a:r>
            <a:endParaRPr lang="el-GR" dirty="0">
              <a:latin typeface="Cambria" pitchFamily="18" charset="0"/>
            </a:endParaRPr>
          </a:p>
        </p:txBody>
      </p:sp>
      <p:cxnSp>
        <p:nvCxnSpPr>
          <p:cNvPr id="91" name="Ευθύγραμμο βέλος σύνδεσης 90"/>
          <p:cNvCxnSpPr/>
          <p:nvPr/>
        </p:nvCxnSpPr>
        <p:spPr>
          <a:xfrm flipH="1">
            <a:off x="6850939" y="1452972"/>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Ευθύγραμμο βέλος σύνδεσης 91"/>
          <p:cNvCxnSpPr/>
          <p:nvPr/>
        </p:nvCxnSpPr>
        <p:spPr>
          <a:xfrm flipV="1">
            <a:off x="7625848" y="148478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Ευθύγραμμο βέλος σύνδεσης 92"/>
          <p:cNvCxnSpPr/>
          <p:nvPr/>
        </p:nvCxnSpPr>
        <p:spPr>
          <a:xfrm flipV="1">
            <a:off x="5300629" y="3642952"/>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Ευθύγραμμο βέλος σύνδεσης 93"/>
          <p:cNvCxnSpPr/>
          <p:nvPr/>
        </p:nvCxnSpPr>
        <p:spPr>
          <a:xfrm flipH="1">
            <a:off x="395536" y="3855910"/>
            <a:ext cx="5755"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13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16632"/>
            <a:ext cx="8784976" cy="504056"/>
          </a:xfrm>
        </p:spPr>
        <p:txBody>
          <a:bodyPr>
            <a:normAutofit fontScale="90000"/>
          </a:bodyPr>
          <a:lstStyle/>
          <a:p>
            <a:r>
              <a:rPr lang="el-GR" sz="3600" b="1" dirty="0" smtClean="0">
                <a:solidFill>
                  <a:srgbClr val="FF0000"/>
                </a:solidFill>
                <a:latin typeface="Cambria" pitchFamily="18" charset="0"/>
              </a:rPr>
              <a:t>Παράδειγμα</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568952" cy="5904656"/>
          </a:xfrm>
        </p:spPr>
        <p:txBody>
          <a:bodyPr>
            <a:normAutofit/>
          </a:bodyPr>
          <a:lstStyle/>
          <a:p>
            <a:pPr marL="0" indent="0">
              <a:buNone/>
            </a:pPr>
            <a:r>
              <a:rPr lang="el-GR" sz="2000" dirty="0" smtClean="0">
                <a:latin typeface="Cambria" pitchFamily="18" charset="0"/>
              </a:rPr>
              <a:t>Ι= </a:t>
            </a:r>
            <a:r>
              <a:rPr lang="en-US" sz="2000" dirty="0" smtClean="0">
                <a:latin typeface="Cambria" pitchFamily="18" charset="0"/>
              </a:rPr>
              <a:t>2</a:t>
            </a:r>
            <a:r>
              <a:rPr lang="el-GR" sz="2000" dirty="0" smtClean="0">
                <a:latin typeface="Cambria" pitchFamily="18" charset="0"/>
              </a:rPr>
              <a:t>εκ. +0,8</a:t>
            </a:r>
            <a:r>
              <a:rPr lang="en-US" sz="2000" dirty="0" smtClean="0">
                <a:latin typeface="Cambria" pitchFamily="18" charset="0"/>
              </a:rPr>
              <a:t>R</a:t>
            </a:r>
          </a:p>
          <a:p>
            <a:pPr marL="0" indent="0">
              <a:buNone/>
            </a:pPr>
            <a:r>
              <a:rPr lang="en-US" sz="2000" dirty="0" smtClean="0">
                <a:latin typeface="Cambria" pitchFamily="18" charset="0"/>
              </a:rPr>
              <a:t>y =30 $/</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a:latin typeface="Cambria" pitchFamily="18" charset="0"/>
              </a:rPr>
              <a:t>c</a:t>
            </a:r>
            <a:r>
              <a:rPr lang="en-US" sz="2000" dirty="0" smtClean="0">
                <a:latin typeface="Cambria" pitchFamily="18" charset="0"/>
              </a:rPr>
              <a:t> = 0,90</a:t>
            </a:r>
          </a:p>
          <a:p>
            <a:pPr marL="0" indent="0">
              <a:buNone/>
            </a:pPr>
            <a:r>
              <a:rPr lang="en-US" sz="2000" dirty="0">
                <a:latin typeface="Cambria" pitchFamily="18" charset="0"/>
              </a:rPr>
              <a:t>w</a:t>
            </a:r>
            <a:r>
              <a:rPr lang="en-US" sz="2000" dirty="0" smtClean="0">
                <a:latin typeface="Cambria" pitchFamily="18" charset="0"/>
              </a:rPr>
              <a:t> = 20$/</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p>
          <a:p>
            <a:pPr marL="0" indent="0">
              <a:buNone/>
            </a:pPr>
            <a:r>
              <a:rPr lang="en-US" sz="2000" dirty="0" smtClean="0">
                <a:latin typeface="Cambria" pitchFamily="18" charset="0"/>
              </a:rPr>
              <a:t>w’=25$/</a:t>
            </a:r>
            <a:r>
              <a:rPr lang="en-US" sz="2000" dirty="0" err="1" smtClean="0">
                <a:latin typeface="Cambria" pitchFamily="18" charset="0"/>
              </a:rPr>
              <a:t>hr</a:t>
            </a:r>
            <a:endParaRPr lang="en-US" sz="2000" dirty="0" smtClean="0">
              <a:latin typeface="Cambria" pitchFamily="18" charset="0"/>
            </a:endParaRPr>
          </a:p>
          <a:p>
            <a:pPr marL="0" indent="0">
              <a:buNone/>
            </a:pPr>
            <a:r>
              <a:rPr lang="en-US" sz="2000" dirty="0" smtClean="0">
                <a:latin typeface="Cambria" pitchFamily="18" charset="0"/>
              </a:rPr>
              <a:t>N*=?</a:t>
            </a:r>
          </a:p>
          <a:p>
            <a:pPr marL="0" indent="0">
              <a:buNone/>
            </a:pPr>
            <a:r>
              <a:rPr lang="en-US" sz="2000" dirty="0" smtClean="0">
                <a:latin typeface="Cambria" pitchFamily="18" charset="0"/>
              </a:rPr>
              <a:t>Y*=?</a:t>
            </a:r>
            <a:endParaRPr lang="el-GR" sz="2000" dirty="0">
              <a:latin typeface="Cambria" pitchFamily="18" charset="0"/>
            </a:endParaRPr>
          </a:p>
        </p:txBody>
      </p:sp>
      <mc:AlternateContent xmlns:mc="http://schemas.openxmlformats.org/markup-compatibility/2006" xmlns:a14="http://schemas.microsoft.com/office/drawing/2010/main">
        <mc:Choice Requires="a14">
          <p:sp>
            <p:nvSpPr>
              <p:cNvPr id="4" name="Ορθογώνιο 3"/>
              <p:cNvSpPr/>
              <p:nvPr/>
            </p:nvSpPr>
            <p:spPr>
              <a:xfrm>
                <a:off x="2051720" y="980728"/>
                <a:ext cx="6696744" cy="23762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Cambria" pitchFamily="18" charset="0"/>
                  </a:rPr>
                  <a:t>N* </a:t>
                </a:r>
                <a:r>
                  <a:rPr lang="en-US" sz="2000" dirty="0" smtClean="0">
                    <a:latin typeface="Cambria" pitchFamily="18" charset="0"/>
                    <a:sym typeface="Wingdings" pitchFamily="2" charset="2"/>
                  </a:rPr>
                  <a:t> AS=AD-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 C+I - </a:t>
                </a:r>
                <a:r>
                  <a:rPr lang="en-US" sz="2000" dirty="0" err="1" smtClean="0">
                    <a:latin typeface="Cambria" pitchFamily="18" charset="0"/>
                    <a:sym typeface="Wingdings" pitchFamily="2" charset="2"/>
                  </a:rPr>
                  <a:t>yN</a:t>
                </a:r>
                <a:r>
                  <a:rPr lang="en-US" sz="2000" dirty="0" smtClean="0">
                    <a:latin typeface="Cambria" pitchFamily="18" charset="0"/>
                    <a:sym typeface="Wingdings" pitchFamily="2" charset="2"/>
                  </a:rPr>
                  <a:t>=</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jN</a:t>
                </a:r>
                <a:r>
                  <a:rPr lang="en-US" sz="2000" dirty="0" smtClean="0">
                    <a:latin typeface="Cambria" pitchFamily="18" charset="0"/>
                    <a:sym typeface="Wingdings" pitchFamily="2" charset="2"/>
                  </a:rPr>
                  <a:t>(y-w) +</a:t>
                </a:r>
                <a:r>
                  <a:rPr lang="en-US" sz="2000" dirty="0" err="1" smtClean="0">
                    <a:latin typeface="Cambria" pitchFamily="18" charset="0"/>
                    <a:sym typeface="Wingdings" pitchFamily="2" charset="2"/>
                  </a:rPr>
                  <a:t>cwN</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a:t>
                </a:r>
                <a:r>
                  <a:rPr lang="en-US" sz="2000" dirty="0" err="1" smtClean="0">
                    <a:latin typeface="Cambria" pitchFamily="18" charset="0"/>
                    <a:sym typeface="Wingdings" pitchFamily="2" charset="2"/>
                  </a:rPr>
                  <a:t>yN-jNy+jNw-cwN</a:t>
                </a:r>
                <a:r>
                  <a:rPr lang="en-US" sz="2000" dirty="0" smtClean="0">
                    <a:latin typeface="Cambria" pitchFamily="18" charset="0"/>
                    <a:sym typeface="Wingdings" pitchFamily="2" charset="2"/>
                  </a:rPr>
                  <a:t> --- </a:t>
                </a:r>
                <a:r>
                  <a:rPr lang="en-US" sz="2000" dirty="0" err="1" smtClean="0">
                    <a:latin typeface="Cambria" pitchFamily="18" charset="0"/>
                    <a:sym typeface="Wingdings" pitchFamily="2" charset="2"/>
                  </a:rPr>
                  <a:t>Ic</a:t>
                </a:r>
                <a:r>
                  <a:rPr lang="en-US" sz="2000" dirty="0" smtClean="0">
                    <a:latin typeface="Cambria" pitchFamily="18" charset="0"/>
                    <a:sym typeface="Wingdings" pitchFamily="2" charset="2"/>
                  </a:rPr>
                  <a:t> = N[</a:t>
                </a:r>
                <a:r>
                  <a:rPr lang="en-US" sz="2000" dirty="0" err="1" smtClean="0">
                    <a:latin typeface="Cambria" pitchFamily="18" charset="0"/>
                    <a:sym typeface="Wingdings" pitchFamily="2" charset="2"/>
                  </a:rPr>
                  <a:t>y-jy+jw-cw</a:t>
                </a:r>
                <a:r>
                  <a:rPr lang="en-US" sz="2000" dirty="0" smtClean="0">
                    <a:latin typeface="Cambria" pitchFamily="18" charset="0"/>
                    <a:sym typeface="Wingdings" pitchFamily="2" charset="2"/>
                  </a:rPr>
                  <a:t>]-- </a:t>
                </a:r>
                <a14:m>
                  <m:oMath xmlns:m="http://schemas.openxmlformats.org/officeDocument/2006/math">
                    <m:r>
                      <a:rPr lang="en-US" sz="2000" b="0" i="1" smtClean="0">
                        <a:latin typeface="Cambria Math"/>
                        <a:sym typeface="Wingdings" pitchFamily="2" charset="2"/>
                      </a:rPr>
                      <m:t>𝑁</m:t>
                    </m:r>
                    <m:r>
                      <a:rPr lang="en-US" sz="2000" b="0" i="1" smtClean="0">
                        <a:latin typeface="Cambria Math"/>
                        <a:sym typeface="Wingdings" pitchFamily="2" charset="2"/>
                      </a:rPr>
                      <m:t>∗</m:t>
                    </m:r>
                    <m:r>
                      <a:rPr lang="en-US" sz="2000" dirty="0">
                        <a:latin typeface="Cambria Math"/>
                        <a:ea typeface="Cambria Math"/>
                        <a:sym typeface="Wingdings" pitchFamily="2" charset="2"/>
                      </a:rPr>
                      <m:t>=</m:t>
                    </m:r>
                    <m:f>
                      <m:fPr>
                        <m:ctrlPr>
                          <a:rPr lang="en-US" sz="200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𝐼𝑐</m:t>
                        </m:r>
                      </m:num>
                      <m:den>
                        <m:d>
                          <m:dPr>
                            <m:begChr m:val="["/>
                            <m:endChr m:val="]"/>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𝑦</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m:t>
                                </m:r>
                                <m:r>
                                  <a:rPr lang="en-US" sz="2000" b="0" i="1" dirty="0" smtClean="0">
                                    <a:latin typeface="Cambria Math"/>
                                    <a:ea typeface="Cambria Math"/>
                                    <a:sym typeface="Wingdings" pitchFamily="2" charset="2"/>
                                  </a:rPr>
                                  <m:t>𝑗</m:t>
                                </m:r>
                              </m:e>
                            </m:d>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𝑤</m:t>
                            </m:r>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𝑐</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𝑗</m:t>
                                </m:r>
                              </m:e>
                            </m:d>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d>
                          <m:dPr>
                            <m:begChr m:val="["/>
                            <m:endChr m:val="]"/>
                            <m:ctrlPr>
                              <a:rPr lang="el-GR"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
                              <m:dPr>
                                <m:ctrlPr>
                                  <a:rPr lang="en-US" sz="2000" b="0" i="1" dirty="0" smtClean="0">
                                    <a:latin typeface="Cambria Math"/>
                                    <a:ea typeface="Cambria Math"/>
                                    <a:sym typeface="Wingdings" pitchFamily="2" charset="2"/>
                                  </a:rPr>
                                </m:ctrlPr>
                              </m:dPr>
                              <m:e>
                                <m:r>
                                  <a:rPr lang="en-US" sz="2000" b="0" i="1" dirty="0" smtClean="0">
                                    <a:latin typeface="Cambria Math"/>
                                    <a:ea typeface="Cambria Math"/>
                                    <a:sym typeface="Wingdings" pitchFamily="2" charset="2"/>
                                  </a:rPr>
                                  <m:t>1−0,8</m:t>
                                </m:r>
                              </m:e>
                            </m:d>
                            <m:r>
                              <a:rPr lang="en-US" sz="2000" b="0" i="1" dirty="0" smtClean="0">
                                <a:latin typeface="Cambria Math"/>
                                <a:ea typeface="Cambria Math"/>
                                <a:sym typeface="Wingdings" pitchFamily="2" charset="2"/>
                              </a:rPr>
                              <m:t>−20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(0,9−0,8)]</m:t>
                            </m:r>
                          </m:e>
                        </m:d>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l-GR"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6</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−2</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2</m:t>
                        </m:r>
                        <m:r>
                          <a:rPr lang="el-GR" sz="2000" b="0" i="1" dirty="0" smtClean="0">
                            <a:latin typeface="Cambria Math"/>
                            <a:ea typeface="Cambria Math"/>
                            <a:sym typeface="Wingdings" pitchFamily="2" charset="2"/>
                          </a:rPr>
                          <m:t>𝜀𝜅</m:t>
                        </m:r>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4</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𝑦𝑁</m:t>
                    </m:r>
                    <m:r>
                      <a:rPr lang="en-US" sz="2000" b="0" i="1" dirty="0" smtClean="0">
                        <a:latin typeface="Cambria Math"/>
                        <a:ea typeface="Cambria Math"/>
                        <a:sym typeface="Wingdings" pitchFamily="2" charset="2"/>
                      </a:rPr>
                      <m:t>∗−−−→</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h𝑟𝑠</m:t>
                        </m:r>
                      </m:den>
                    </m:f>
                    <m:r>
                      <a:rPr lang="en-US" sz="2000" b="0" i="1" dirty="0" smtClean="0">
                        <a:latin typeface="Cambria Math"/>
                        <a:ea typeface="Cambria Math"/>
                        <a:sym typeface="Wingdings" pitchFamily="2" charset="2"/>
                      </a:rPr>
                      <m:t>∗500.000</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=15.000.000$</m:t>
                    </m:r>
                  </m:oMath>
                </a14:m>
                <a:r>
                  <a:rPr lang="en-US" sz="2000" dirty="0" smtClean="0">
                    <a:latin typeface="Cambria" pitchFamily="18" charset="0"/>
                    <a:sym typeface="Wingdings" pitchFamily="2" charset="2"/>
                  </a:rPr>
                  <a:t> </a:t>
                </a:r>
                <a:endParaRPr lang="el-GR" sz="2000" dirty="0">
                  <a:latin typeface="Cambria"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2051720" y="980728"/>
                <a:ext cx="6696744" cy="2376264"/>
              </a:xfrm>
              <a:prstGeom prst="rect">
                <a:avLst/>
              </a:prstGeom>
              <a:blipFill rotWithShape="1">
                <a:blip r:embed="rId2"/>
                <a:stretch>
                  <a:fillRect/>
                </a:stretch>
              </a:blipFill>
              <a:ln>
                <a:no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4"/>
              <p:cNvSpPr/>
              <p:nvPr/>
            </p:nvSpPr>
            <p:spPr>
              <a:xfrm>
                <a:off x="1475656" y="3861048"/>
                <a:ext cx="7416824" cy="26642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rgbClr val="FF0000"/>
                    </a:solidFill>
                    <a:latin typeface="Cambria" pitchFamily="18" charset="0"/>
                  </a:rPr>
                  <a:t>w=25$/</a:t>
                </a:r>
                <a:r>
                  <a:rPr lang="en-US" sz="2000" b="1" dirty="0" err="1" smtClean="0">
                    <a:solidFill>
                      <a:srgbClr val="FF0000"/>
                    </a:solidFill>
                    <a:latin typeface="Cambria" pitchFamily="18" charset="0"/>
                  </a:rPr>
                  <a:t>hr</a:t>
                </a:r>
                <a:r>
                  <a:rPr lang="en-US" sz="2000" b="1" dirty="0" smtClean="0">
                    <a:solidFill>
                      <a:srgbClr val="FF0000"/>
                    </a:solidFill>
                    <a:latin typeface="Cambria" pitchFamily="18" charset="0"/>
                  </a:rPr>
                  <a:t> </a:t>
                </a:r>
                <a:r>
                  <a:rPr lang="en-US" sz="2000" dirty="0" smtClean="0">
                    <a:latin typeface="Cambria" pitchFamily="18" charset="0"/>
                  </a:rPr>
                  <a:t>-----</a:t>
                </a:r>
                <a:r>
                  <a:rPr lang="en-US" sz="2000" dirty="0" smtClean="0">
                    <a:latin typeface="Cambria" pitchFamily="18" charset="0"/>
                    <a:sym typeface="Wingdings" pitchFamily="2" charset="2"/>
                  </a:rPr>
                  <a:t></a:t>
                </a:r>
                <a:r>
                  <a:rPr lang="en-US" sz="2000" dirty="0">
                    <a:sym typeface="Wingdings" pitchFamily="2" charset="2"/>
                  </a:rPr>
                  <a:t> </a:t>
                </a:r>
                <a14:m>
                  <m:oMath xmlns:m="http://schemas.openxmlformats.org/officeDocument/2006/math">
                    <m:r>
                      <a:rPr lang="en-US" sz="2000" i="1">
                        <a:latin typeface="Cambria Math"/>
                        <a:sym typeface="Wingdings" pitchFamily="2" charset="2"/>
                      </a:rPr>
                      <m:t>𝑁</m:t>
                    </m:r>
                    <m:r>
                      <a:rPr lang="en-US" sz="2000" i="1">
                        <a:latin typeface="Cambria Math"/>
                        <a:sym typeface="Wingdings" pitchFamily="2" charset="2"/>
                      </a:rPr>
                      <m:t>∗</m:t>
                    </m:r>
                    <m:r>
                      <a:rPr lang="en-US" sz="2000"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𝐼𝑐</m:t>
                        </m:r>
                      </m:num>
                      <m:den>
                        <m:d>
                          <m:dPr>
                            <m:begChr m:val="["/>
                            <m:endChr m:val="]"/>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𝑦</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m:t>
                                </m:r>
                                <m:r>
                                  <a:rPr lang="en-US" sz="2000" i="1" dirty="0">
                                    <a:latin typeface="Cambria Math"/>
                                    <a:ea typeface="Cambria Math"/>
                                    <a:sym typeface="Wingdings" pitchFamily="2" charset="2"/>
                                  </a:rPr>
                                  <m:t>𝑗</m:t>
                                </m:r>
                              </m:e>
                            </m:d>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𝑤</m:t>
                            </m:r>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𝑐</m:t>
                                </m:r>
                                <m:r>
                                  <a:rPr lang="en-US" sz="2000" i="1" dirty="0">
                                    <a:latin typeface="Cambria Math"/>
                                    <a:ea typeface="Cambria Math"/>
                                    <a:sym typeface="Wingdings" pitchFamily="2" charset="2"/>
                                  </a:rPr>
                                  <m:t>−</m:t>
                                </m:r>
                                <m:r>
                                  <a:rPr lang="en-US" sz="2000" i="1" dirty="0">
                                    <a:latin typeface="Cambria Math"/>
                                    <a:ea typeface="Cambria Math"/>
                                    <a:sym typeface="Wingdings" pitchFamily="2" charset="2"/>
                                  </a:rPr>
                                  <m:t>𝑗</m:t>
                                </m:r>
                              </m:e>
                            </m:d>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d>
                          <m:dPr>
                            <m:begChr m:val="["/>
                            <m:endChr m:val="]"/>
                            <m:ctrlPr>
                              <a:rPr lang="el-GR" sz="2000" i="1" dirty="0">
                                <a:latin typeface="Cambria Math"/>
                                <a:ea typeface="Cambria Math"/>
                                <a:sym typeface="Wingdings" pitchFamily="2" charset="2"/>
                              </a:rPr>
                            </m:ctrlPr>
                          </m:dPr>
                          <m:e>
                            <m:r>
                              <a:rPr lang="en-US" sz="2000" i="1" dirty="0">
                                <a:latin typeface="Cambria Math"/>
                                <a:ea typeface="Cambria Math"/>
                                <a:sym typeface="Wingdings" pitchFamily="2" charset="2"/>
                              </a:rPr>
                              <m:t>30</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
                              <m:dPr>
                                <m:ctrlPr>
                                  <a:rPr lang="en-US" sz="2000" i="1" dirty="0">
                                    <a:latin typeface="Cambria Math"/>
                                    <a:ea typeface="Cambria Math"/>
                                    <a:sym typeface="Wingdings" pitchFamily="2" charset="2"/>
                                  </a:rPr>
                                </m:ctrlPr>
                              </m:dPr>
                              <m:e>
                                <m:r>
                                  <a:rPr lang="en-US" sz="2000" i="1" dirty="0">
                                    <a:latin typeface="Cambria Math"/>
                                    <a:ea typeface="Cambria Math"/>
                                    <a:sym typeface="Wingdings" pitchFamily="2" charset="2"/>
                                  </a:rPr>
                                  <m:t>1−0,8</m:t>
                                </m:r>
                              </m:e>
                            </m:d>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(0,9−0,8)]</m:t>
                            </m:r>
                          </m:e>
                        </m:d>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l-GR" sz="2000" i="1" dirty="0">
                            <a:latin typeface="Cambria Math"/>
                            <a:ea typeface="Cambria Math"/>
                            <a:sym typeface="Wingdings" pitchFamily="2" charset="2"/>
                          </a:rPr>
                          <m:t>$</m:t>
                        </m:r>
                      </m:num>
                      <m:den>
                        <m:r>
                          <a:rPr lang="en-US" sz="2000" i="1" dirty="0">
                            <a:latin typeface="Cambria Math"/>
                            <a:ea typeface="Cambria Math"/>
                            <a:sym typeface="Wingdings" pitchFamily="2" charset="2"/>
                          </a:rPr>
                          <m:t>6</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r>
                          <a:rPr lang="en-US" sz="2000" i="1" dirty="0">
                            <a:latin typeface="Cambria Math"/>
                            <a:ea typeface="Cambria Math"/>
                            <a:sym typeface="Wingdings" pitchFamily="2" charset="2"/>
                          </a:rPr>
                          <m:t>−2</m:t>
                        </m:r>
                        <m:r>
                          <a:rPr lang="en-US" sz="2000" b="0" i="1" dirty="0" smtClean="0">
                            <a:latin typeface="Cambria Math"/>
                            <a:ea typeface="Cambria Math"/>
                            <a:sym typeface="Wingdings" pitchFamily="2" charset="2"/>
                          </a:rPr>
                          <m:t>,5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i="1" dirty="0">
                        <a:latin typeface="Cambria Math"/>
                        <a:ea typeface="Cambria Math"/>
                        <a:sym typeface="Wingdings" pitchFamily="2" charset="2"/>
                      </a:rPr>
                      <m:t>=</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2</m:t>
                        </m:r>
                        <m:r>
                          <a:rPr lang="el-GR" sz="2000" i="1" dirty="0">
                            <a:latin typeface="Cambria Math"/>
                            <a:ea typeface="Cambria Math"/>
                            <a:sym typeface="Wingdings" pitchFamily="2" charset="2"/>
                          </a:rPr>
                          <m:t>𝜀𝜅</m:t>
                        </m:r>
                        <m:r>
                          <a:rPr lang="en-US" sz="2000" i="1" dirty="0">
                            <a:latin typeface="Cambria Math"/>
                            <a:ea typeface="Cambria Math"/>
                            <a:sym typeface="Wingdings" pitchFamily="2" charset="2"/>
                          </a:rPr>
                          <m:t>$</m:t>
                        </m:r>
                      </m:num>
                      <m:den>
                        <m:r>
                          <a:rPr lang="en-US" sz="2000" b="0" i="1" dirty="0" smtClean="0">
                            <a:latin typeface="Cambria Math"/>
                            <a:ea typeface="Cambria Math"/>
                            <a:sym typeface="Wingdings" pitchFamily="2" charset="2"/>
                          </a:rPr>
                          <m:t>3,5</m:t>
                        </m:r>
                        <m:f>
                          <m:fPr>
                            <m:ctrlPr>
                              <a:rPr lang="en-US" sz="2000" i="1" dirty="0">
                                <a:latin typeface="Cambria Math"/>
                                <a:ea typeface="Cambria Math"/>
                                <a:sym typeface="Wingdings" pitchFamily="2" charset="2"/>
                              </a:rPr>
                            </m:ctrlPr>
                          </m:fPr>
                          <m:num>
                            <m:r>
                              <a:rPr lang="en-US" sz="2000" i="1" dirty="0">
                                <a:latin typeface="Cambria Math"/>
                                <a:ea typeface="Cambria Math"/>
                                <a:sym typeface="Wingdings" pitchFamily="2" charset="2"/>
                              </a:rPr>
                              <m:t>$</m:t>
                            </m:r>
                          </m:num>
                          <m:den>
                            <m:r>
                              <a:rPr lang="en-US" sz="2000" i="1" dirty="0">
                                <a:latin typeface="Cambria Math"/>
                                <a:ea typeface="Cambria Math"/>
                                <a:sym typeface="Wingdings" pitchFamily="2" charset="2"/>
                              </a:rPr>
                              <m:t>h𝑟</m:t>
                            </m:r>
                          </m:den>
                        </m:f>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 </m:t>
                    </m:r>
                    <m:r>
                      <a:rPr lang="en-US" sz="2000" b="0" i="1" dirty="0" smtClean="0">
                        <a:latin typeface="Cambria Math"/>
                        <a:ea typeface="Cambria Math"/>
                        <a:sym typeface="Wingdings" pitchFamily="2" charset="2"/>
                      </a:rPr>
                      <m:t>𝑌</m:t>
                    </m:r>
                    <m:r>
                      <a:rPr lang="en-US" sz="2000" b="0" i="1" dirty="0" smtClean="0">
                        <a:latin typeface="Cambria Math"/>
                        <a:ea typeface="Cambria Math"/>
                        <a:sym typeface="Wingdings" pitchFamily="2" charset="2"/>
                      </a:rPr>
                      <m:t>∗=30</m:t>
                    </m:r>
                    <m:f>
                      <m:fPr>
                        <m:ctrlPr>
                          <a:rPr lang="en-US" sz="2000" b="0" i="1" dirty="0" smtClean="0">
                            <a:latin typeface="Cambria Math"/>
                            <a:ea typeface="Cambria Math"/>
                            <a:sym typeface="Wingdings" pitchFamily="2" charset="2"/>
                          </a:rPr>
                        </m:ctrlPr>
                      </m:fPr>
                      <m:num>
                        <m:r>
                          <a:rPr lang="en-US" sz="2000" b="0" i="1" dirty="0" smtClean="0">
                            <a:latin typeface="Cambria Math"/>
                            <a:ea typeface="Cambria Math"/>
                            <a:sym typeface="Wingdings" pitchFamily="2" charset="2"/>
                          </a:rPr>
                          <m:t>$</m:t>
                        </m:r>
                      </m:num>
                      <m:den>
                        <m:r>
                          <a:rPr lang="en-US" sz="2000" b="0" i="1" dirty="0" smtClean="0">
                            <a:latin typeface="Cambria Math"/>
                            <a:ea typeface="Cambria Math"/>
                            <a:sym typeface="Wingdings" pitchFamily="2" charset="2"/>
                          </a:rPr>
                          <m:t>h𝑟</m:t>
                        </m:r>
                      </m:den>
                    </m:f>
                    <m:r>
                      <a:rPr lang="en-US" sz="2000" b="0" i="1" dirty="0" smtClean="0">
                        <a:latin typeface="Cambria Math"/>
                        <a:ea typeface="Cambria Math"/>
                        <a:sym typeface="Wingdings" pitchFamily="2" charset="2"/>
                      </a:rPr>
                      <m:t>∗571.428</m:t>
                    </m:r>
                    <m:r>
                      <a:rPr lang="en-US" sz="2000" b="0" i="1" dirty="0" smtClean="0">
                        <a:latin typeface="Cambria Math"/>
                        <a:ea typeface="Cambria Math"/>
                        <a:sym typeface="Wingdings" pitchFamily="2" charset="2"/>
                      </a:rPr>
                      <m:t>h𝑟𝑠</m:t>
                    </m:r>
                    <m:r>
                      <a:rPr lang="en-US" sz="2000" b="0" i="1" dirty="0" smtClean="0">
                        <a:latin typeface="Cambria Math"/>
                        <a:ea typeface="Cambria Math"/>
                        <a:sym typeface="Wingdings" pitchFamily="2" charset="2"/>
                      </a:rPr>
                      <m:t>=17.142.857</m:t>
                    </m:r>
                    <m:r>
                      <a:rPr lang="en-US" sz="2000" b="0" i="1" dirty="0" smtClean="0">
                        <a:latin typeface="Cambria Math"/>
                        <a:ea typeface="Cambria Math"/>
                        <a:sym typeface="Wingdings" pitchFamily="2" charset="2"/>
                      </a:rPr>
                      <m:t>h𝑟𝑠</m:t>
                    </m:r>
                  </m:oMath>
                </a14:m>
                <a:endParaRPr lang="en-US" sz="2000" b="0" dirty="0" smtClean="0">
                  <a:ea typeface="Cambria Math"/>
                  <a:sym typeface="Wingdings" pitchFamily="2" charset="2"/>
                </a:endParaRPr>
              </a:p>
              <a:p>
                <a:pPr algn="ctr"/>
                <a:r>
                  <a:rPr lang="en-US" sz="2000" b="0" dirty="0" smtClean="0">
                    <a:latin typeface="Cambria" pitchFamily="18" charset="0"/>
                    <a:ea typeface="Cambria Math"/>
                    <a:sym typeface="Wingdings" pitchFamily="2" charset="2"/>
                  </a:rPr>
                  <a:t>(c&gt;j) ---    w     --- N    -- Y</a:t>
                </a:r>
              </a:p>
            </p:txBody>
          </p:sp>
        </mc:Choice>
        <mc:Fallback xmlns="">
          <p:sp>
            <p:nvSpPr>
              <p:cNvPr id="5" name="Ορθογώνιο 4"/>
              <p:cNvSpPr>
                <a:spLocks noRot="1" noChangeAspect="1" noMove="1" noResize="1" noEditPoints="1" noAdjustHandles="1" noChangeArrowheads="1" noChangeShapeType="1" noTextEdit="1"/>
              </p:cNvSpPr>
              <p:nvPr/>
            </p:nvSpPr>
            <p:spPr>
              <a:xfrm>
                <a:off x="1475656" y="3861048"/>
                <a:ext cx="7416824" cy="2664296"/>
              </a:xfrm>
              <a:prstGeom prst="rect">
                <a:avLst/>
              </a:prstGeom>
              <a:blipFill rotWithShape="1">
                <a:blip r:embed="rId3"/>
                <a:stretch>
                  <a:fillRect/>
                </a:stretch>
              </a:blipFill>
              <a:ln>
                <a:noFill/>
              </a:ln>
            </p:spPr>
            <p:txBody>
              <a:bodyPr/>
              <a:lstStyle/>
              <a:p>
                <a:r>
                  <a:rPr lang="el-GR">
                    <a:noFill/>
                  </a:rPr>
                  <a:t> </a:t>
                </a:r>
              </a:p>
            </p:txBody>
          </p:sp>
        </mc:Fallback>
      </mc:AlternateContent>
      <p:cxnSp>
        <p:nvCxnSpPr>
          <p:cNvPr id="7" name="Ευθύγραμμο βέλος σύνδεσης 6"/>
          <p:cNvCxnSpPr/>
          <p:nvPr/>
        </p:nvCxnSpPr>
        <p:spPr>
          <a:xfrm flipV="1">
            <a:off x="5163108"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948264"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6156176" y="573325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2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360040"/>
          </a:xfrm>
        </p:spPr>
        <p:txBody>
          <a:bodyPr>
            <a:noAutofit/>
          </a:bodyPr>
          <a:lstStyle/>
          <a:p>
            <a:r>
              <a:rPr lang="el-GR" sz="2800" b="1" dirty="0" smtClean="0">
                <a:solidFill>
                  <a:srgbClr val="FF0000"/>
                </a:solidFill>
                <a:latin typeface="Cambria" pitchFamily="18" charset="0"/>
              </a:rPr>
              <a:t>Τα Διλήμματα της Μακροοικονομικής Πολιτικής</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0" y="692696"/>
            <a:ext cx="9036496" cy="6336704"/>
          </a:xfrm>
        </p:spPr>
        <p:txBody>
          <a:bodyPr>
            <a:normAutofit fontScale="25000" lnSpcReduction="20000"/>
          </a:bodyPr>
          <a:lstStyle/>
          <a:p>
            <a:pPr algn="just">
              <a:buFont typeface="Wingdings" pitchFamily="2" charset="2"/>
              <a:buChar char="Ø"/>
            </a:pPr>
            <a:r>
              <a:rPr lang="el-GR" sz="9600" dirty="0" smtClean="0">
                <a:latin typeface="Cambria" pitchFamily="18" charset="0"/>
              </a:rPr>
              <a:t>Μια καπιταλιστική οικονομία (μάλλον) δεν μπορεί να αντέξει μεγάλα ποσοστά/επίπεδα απασχόλησης και χαμηλά ποσοστά ανεργίας.</a:t>
            </a:r>
          </a:p>
          <a:p>
            <a:pPr algn="just">
              <a:buFont typeface="Wingdings" pitchFamily="2" charset="2"/>
              <a:buChar char="Ø"/>
            </a:pPr>
            <a:r>
              <a:rPr lang="el-GR" sz="9600" dirty="0" smtClean="0">
                <a:latin typeface="Cambria" pitchFamily="18" charset="0"/>
              </a:rPr>
              <a:t>Οικονομικά (διαφυγόν προϊόν) και προσωπικά κόστη της ανεργίας.</a:t>
            </a:r>
          </a:p>
          <a:p>
            <a:pPr algn="just">
              <a:buFont typeface="Wingdings" pitchFamily="2" charset="2"/>
              <a:buChar char="Ø"/>
            </a:pPr>
            <a:r>
              <a:rPr lang="el-GR" sz="9600" dirty="0" smtClean="0">
                <a:latin typeface="Cambria" pitchFamily="18" charset="0"/>
              </a:rPr>
              <a:t>Μια καπιταλιστική οικονομία </a:t>
            </a:r>
            <a:r>
              <a:rPr lang="el-GR" sz="9600" u="sng" dirty="0" smtClean="0">
                <a:latin typeface="Cambria" pitchFamily="18" charset="0"/>
              </a:rPr>
              <a:t>χρειάζεται</a:t>
            </a:r>
            <a:r>
              <a:rPr lang="el-GR" sz="9600" dirty="0" smtClean="0">
                <a:latin typeface="Cambria" pitchFamily="18" charset="0"/>
              </a:rPr>
              <a:t> ένα ικανό ποσοστό ανεργίας και την </a:t>
            </a:r>
            <a:r>
              <a:rPr lang="el-GR" sz="9600" u="sng" dirty="0" smtClean="0">
                <a:latin typeface="Cambria" pitchFamily="18" charset="0"/>
              </a:rPr>
              <a:t>ανασφάλεια</a:t>
            </a:r>
            <a:r>
              <a:rPr lang="el-GR" sz="9600" dirty="0" smtClean="0">
                <a:latin typeface="Cambria" pitchFamily="18" charset="0"/>
              </a:rPr>
              <a:t> και τον φόβο που δημιουργεί. Λειτουργεί με τρόπο που να το εγγυάται και να το επαναφέρει</a:t>
            </a:r>
            <a:r>
              <a:rPr lang="el-GR" sz="9600" dirty="0">
                <a:latin typeface="Cambria" pitchFamily="18" charset="0"/>
              </a:rPr>
              <a:t> </a:t>
            </a:r>
            <a:r>
              <a:rPr lang="el-GR" sz="9600" dirty="0" smtClean="0">
                <a:latin typeface="Cambria" pitchFamily="18" charset="0"/>
              </a:rPr>
              <a:t>όταν δεν υπάρχει.</a:t>
            </a:r>
          </a:p>
          <a:p>
            <a:pPr marL="0" indent="0" algn="just">
              <a:buNone/>
            </a:pPr>
            <a:r>
              <a:rPr lang="el-GR" sz="9600" dirty="0" smtClean="0">
                <a:latin typeface="Cambria" pitchFamily="18" charset="0"/>
              </a:rPr>
              <a:t>Αντιφάσεις και διλήμματα της μακροοικονομικής πολιτικής:</a:t>
            </a:r>
          </a:p>
          <a:p>
            <a:pPr algn="just"/>
            <a:r>
              <a:rPr lang="el-GR" sz="9600" dirty="0" smtClean="0">
                <a:latin typeface="Cambria" pitchFamily="18" charset="0"/>
              </a:rPr>
              <a:t>Συμπίεση των κερδών σε παρατεταμένα υψηλά επίπεδα απασχόλησης (αλλαγής στο συσχετισμό δυνάμεων εργαζομένων-εργοδοτών)</a:t>
            </a:r>
          </a:p>
          <a:p>
            <a:pPr algn="just"/>
            <a:r>
              <a:rPr lang="el-GR" sz="9600" dirty="0" smtClean="0">
                <a:latin typeface="Cambria" pitchFamily="18" charset="0"/>
              </a:rPr>
              <a:t>Διεθνές εμπόριο (εισαγωγές), ανταγωνιστικότητα (</a:t>
            </a:r>
            <a:r>
              <a:rPr lang="en-US" sz="9600" dirty="0" err="1" smtClean="0">
                <a:latin typeface="Cambria" pitchFamily="18" charset="0"/>
              </a:rPr>
              <a:t>Pz</a:t>
            </a:r>
            <a:r>
              <a:rPr lang="en-US" sz="9600" dirty="0" smtClean="0">
                <a:latin typeface="Cambria" pitchFamily="18" charset="0"/>
              </a:rPr>
              <a:t>),</a:t>
            </a:r>
            <a:r>
              <a:rPr lang="el-GR" sz="9600" dirty="0" smtClean="0">
                <a:latin typeface="Cambria" pitchFamily="18" charset="0"/>
              </a:rPr>
              <a:t> και καθαρές εξαγωγές</a:t>
            </a:r>
          </a:p>
          <a:p>
            <a:pPr algn="just"/>
            <a:r>
              <a:rPr lang="el-GR" sz="9600" dirty="0" smtClean="0">
                <a:latin typeface="Cambria" pitchFamily="18" charset="0"/>
              </a:rPr>
              <a:t>Σύγκρουση δημοσιονομικής και νομισματικής πολιτικής</a:t>
            </a:r>
          </a:p>
          <a:p>
            <a:pPr algn="just"/>
            <a:r>
              <a:rPr lang="el-GR" sz="9600" dirty="0" smtClean="0">
                <a:latin typeface="Cambria" pitchFamily="18" charset="0"/>
              </a:rPr>
              <a:t>Μεταβολή στους θεσμούς για την επίτευξη διαρκούς πλήρους απασχόλησης</a:t>
            </a:r>
          </a:p>
          <a:p>
            <a:pPr marL="0" indent="0" algn="just">
              <a:buNone/>
            </a:pPr>
            <a:r>
              <a:rPr lang="el-GR" sz="9600" dirty="0" smtClean="0">
                <a:latin typeface="Cambria" pitchFamily="18" charset="0"/>
              </a:rPr>
              <a:t>Ν ----</a:t>
            </a:r>
            <a:r>
              <a:rPr lang="el-GR" sz="9600" dirty="0" smtClean="0">
                <a:latin typeface="Cambria" pitchFamily="18" charset="0"/>
                <a:sym typeface="Wingdings" pitchFamily="2" charset="2"/>
              </a:rPr>
              <a:t> </a:t>
            </a:r>
            <a:r>
              <a:rPr lang="en-US" sz="9600" dirty="0" smtClean="0">
                <a:latin typeface="Cambria" pitchFamily="18" charset="0"/>
                <a:sym typeface="Wingdings" pitchFamily="2" charset="2"/>
              </a:rPr>
              <a:t>y, w</a:t>
            </a:r>
            <a:endParaRPr lang="el-GR" sz="9600" dirty="0" smtClean="0">
              <a:latin typeface="Cambria" pitchFamily="18" charset="0"/>
            </a:endParaRPr>
          </a:p>
          <a:p>
            <a:pPr algn="just"/>
            <a:endParaRPr lang="el-GR" sz="2800" dirty="0">
              <a:latin typeface="Cambria" pitchFamily="18" charset="0"/>
            </a:endParaRPr>
          </a:p>
        </p:txBody>
      </p:sp>
    </p:spTree>
    <p:extLst>
      <p:ext uri="{BB962C8B-B14F-4D97-AF65-F5344CB8AC3E}">
        <p14:creationId xmlns:p14="http://schemas.microsoft.com/office/powerpoint/2010/main" val="137372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396536" cy="404664"/>
          </a:xfrm>
        </p:spPr>
        <p:txBody>
          <a:bodyPr>
            <a:noAutofit/>
          </a:bodyPr>
          <a:lstStyle/>
          <a:p>
            <a:r>
              <a:rPr lang="el-GR" sz="2000" b="1" dirty="0" smtClean="0">
                <a:solidFill>
                  <a:srgbClr val="FF0000"/>
                </a:solidFill>
                <a:latin typeface="Cambria" pitchFamily="18" charset="0"/>
              </a:rPr>
              <a:t/>
            </a:r>
            <a:br>
              <a:rPr lang="el-GR" sz="2000" b="1" dirty="0" smtClean="0">
                <a:solidFill>
                  <a:srgbClr val="FF0000"/>
                </a:solidFill>
                <a:latin typeface="Cambria" pitchFamily="18" charset="0"/>
              </a:rPr>
            </a:br>
            <a:r>
              <a:rPr lang="el-GR" sz="2000" b="1" dirty="0" smtClean="0">
                <a:solidFill>
                  <a:srgbClr val="FF0000"/>
                </a:solidFill>
                <a:latin typeface="Cambria" pitchFamily="18" charset="0"/>
              </a:rPr>
              <a:t>Η συμπίεση </a:t>
            </a:r>
            <a:r>
              <a:rPr lang="el-GR" sz="2000" b="1" dirty="0">
                <a:solidFill>
                  <a:srgbClr val="FF0000"/>
                </a:solidFill>
                <a:latin typeface="Cambria" pitchFamily="18" charset="0"/>
              </a:rPr>
              <a:t>των κερδών </a:t>
            </a:r>
            <a:r>
              <a:rPr lang="el-GR" sz="2000" b="1" dirty="0" smtClean="0">
                <a:solidFill>
                  <a:srgbClr val="FF0000"/>
                </a:solidFill>
                <a:latin typeface="Cambria" pitchFamily="18" charset="0"/>
              </a:rPr>
              <a:t>(</a:t>
            </a:r>
            <a:r>
              <a:rPr lang="en-US" sz="2000" b="1" dirty="0" smtClean="0">
                <a:solidFill>
                  <a:srgbClr val="FF0000"/>
                </a:solidFill>
                <a:latin typeface="Cambria" pitchFamily="18" charset="0"/>
              </a:rPr>
              <a:t>“profit squeeze”) </a:t>
            </a:r>
            <a:r>
              <a:rPr lang="el-GR" sz="2000" b="1" dirty="0" smtClean="0">
                <a:solidFill>
                  <a:srgbClr val="FF0000"/>
                </a:solidFill>
                <a:latin typeface="Cambria" pitchFamily="18" charset="0"/>
              </a:rPr>
              <a:t>σε </a:t>
            </a:r>
            <a:r>
              <a:rPr lang="el-GR" sz="2000" b="1" dirty="0">
                <a:solidFill>
                  <a:srgbClr val="FF0000"/>
                </a:solidFill>
                <a:latin typeface="Cambria" pitchFamily="18" charset="0"/>
              </a:rPr>
              <a:t>υψηλά επίπεδα απασχόλησης</a:t>
            </a:r>
            <a:r>
              <a:rPr lang="el-GR" sz="2400" b="1" dirty="0">
                <a:solidFill>
                  <a:srgbClr val="FF0000"/>
                </a:solidFill>
                <a:latin typeface="Cambria" pitchFamily="18" charset="0"/>
              </a:rPr>
              <a:t/>
            </a:r>
            <a:br>
              <a:rPr lang="el-GR" sz="2400" b="1" dirty="0">
                <a:solidFill>
                  <a:srgbClr val="FF0000"/>
                </a:solidFill>
                <a:latin typeface="Cambria" pitchFamily="18" charset="0"/>
              </a:rPr>
            </a:br>
            <a:endParaRPr lang="el-GR" sz="2400" b="1" dirty="0">
              <a:solidFill>
                <a:srgbClr val="FF0000"/>
              </a:solidFill>
            </a:endParaRPr>
          </a:p>
        </p:txBody>
      </p:sp>
      <p:sp>
        <p:nvSpPr>
          <p:cNvPr id="3" name="Θέση περιεχομένου 2"/>
          <p:cNvSpPr>
            <a:spLocks noGrp="1"/>
          </p:cNvSpPr>
          <p:nvPr>
            <p:ph idx="1"/>
          </p:nvPr>
        </p:nvSpPr>
        <p:spPr>
          <a:xfrm>
            <a:off x="179512" y="476672"/>
            <a:ext cx="8496944" cy="6192688"/>
          </a:xfrm>
        </p:spPr>
        <p:txBody>
          <a:bodyPr>
            <a:normAutofit/>
          </a:bodyPr>
          <a:lstStyle/>
          <a:p>
            <a:pPr marL="0" indent="0" algn="just">
              <a:buNone/>
            </a:pPr>
            <a:r>
              <a:rPr lang="el-GR" sz="2800" dirty="0" smtClean="0">
                <a:latin typeface="Cambria" pitchFamily="18" charset="0"/>
              </a:rPr>
              <a:t>Είδαμε ότι οι μεταβολές στη διανομή (</a:t>
            </a:r>
            <a:r>
              <a:rPr lang="en-US" sz="2800" dirty="0" smtClean="0">
                <a:latin typeface="Cambria" pitchFamily="18" charset="0"/>
              </a:rPr>
              <a:t>W,</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επηρεάζουν συνολική ζήτηση και απασχόληση,</a:t>
            </a:r>
            <a:r>
              <a:rPr lang="en-US" sz="2800" dirty="0" smtClean="0">
                <a:latin typeface="Cambria" pitchFamily="18" charset="0"/>
              </a:rPr>
              <a:t>  AD</a:t>
            </a:r>
            <a:r>
              <a:rPr lang="el-GR" sz="2800" dirty="0" smtClean="0">
                <a:latin typeface="Cambria" pitchFamily="18" charset="0"/>
              </a:rPr>
              <a:t>, Ν.</a:t>
            </a:r>
          </a:p>
          <a:p>
            <a:pPr marL="0" indent="0" algn="just">
              <a:buNone/>
            </a:pPr>
            <a:r>
              <a:rPr lang="el-GR" sz="2800" dirty="0" smtClean="0">
                <a:latin typeface="Cambria" pitchFamily="18" charset="0"/>
              </a:rPr>
              <a:t>Μεταβολές  στη συνολική ζήτηση και απασχόληση</a:t>
            </a:r>
            <a:r>
              <a:rPr lang="en-US" sz="2800" dirty="0" smtClean="0">
                <a:latin typeface="Cambria" pitchFamily="18" charset="0"/>
              </a:rPr>
              <a:t> AD, N</a:t>
            </a:r>
            <a:r>
              <a:rPr lang="el-GR" sz="2800" dirty="0" smtClean="0">
                <a:latin typeface="Cambria" pitchFamily="18" charset="0"/>
              </a:rPr>
              <a:t> επηρεάζουν την διανομή του εισοδήματος μεταξύ μισθών και κερδών</a:t>
            </a:r>
            <a:r>
              <a:rPr lang="en-US" sz="2800" dirty="0" smtClean="0">
                <a:latin typeface="Cambria" pitchFamily="18" charset="0"/>
              </a:rPr>
              <a:t> W, R.</a:t>
            </a:r>
          </a:p>
          <a:p>
            <a:pPr marL="0" indent="0" algn="just">
              <a:buNone/>
            </a:pPr>
            <a:r>
              <a:rPr lang="en-US" sz="2800" dirty="0" smtClean="0">
                <a:latin typeface="Cambria" pitchFamily="18" charset="0"/>
              </a:rPr>
              <a:t>N   ----</a:t>
            </a:r>
            <a:r>
              <a:rPr lang="en-US" sz="2800" dirty="0" smtClean="0">
                <a:latin typeface="Cambria" pitchFamily="18" charset="0"/>
                <a:sym typeface="Wingdings" pitchFamily="2" charset="2"/>
              </a:rPr>
              <a:t> w --- </a:t>
            </a:r>
            <a:r>
              <a:rPr lang="en-US" sz="2800" dirty="0" err="1" smtClean="0">
                <a:latin typeface="Cambria" pitchFamily="18" charset="0"/>
                <a:sym typeface="Wingdings" pitchFamily="2" charset="2"/>
              </a:rPr>
              <a:t>ulc</a:t>
            </a:r>
            <a:r>
              <a:rPr lang="en-US" sz="2800" dirty="0" smtClean="0">
                <a:latin typeface="Cambria" pitchFamily="18" charset="0"/>
                <a:sym typeface="Wingdings" pitchFamily="2" charset="2"/>
              </a:rPr>
              <a:t>  -- r  ---I  -- AD   -- N</a:t>
            </a:r>
          </a:p>
          <a:p>
            <a:pPr marL="0" indent="0" algn="just">
              <a:buNone/>
            </a:pPr>
            <a:endParaRPr lang="en-US" sz="2800" dirty="0">
              <a:latin typeface="Cambria" pitchFamily="18" charset="0"/>
              <a:sym typeface="Wingdings" pitchFamily="2" charset="2"/>
            </a:endParaRPr>
          </a:p>
          <a:p>
            <a:pPr marL="0" indent="0" algn="just">
              <a:buNone/>
            </a:pPr>
            <a:r>
              <a:rPr lang="en-US" sz="2800" dirty="0" smtClean="0">
                <a:latin typeface="Cambria" pitchFamily="18" charset="0"/>
                <a:sym typeface="Wingdings" pitchFamily="2" charset="2"/>
              </a:rPr>
              <a:t>N    ---AD  --- </a:t>
            </a:r>
            <a:r>
              <a:rPr lang="en-US" sz="2800" dirty="0" err="1" smtClean="0">
                <a:latin typeface="Cambria" pitchFamily="18" charset="0"/>
                <a:sym typeface="Wingdings" pitchFamily="2" charset="2"/>
              </a:rPr>
              <a:t>Dm</a:t>
            </a:r>
            <a:r>
              <a:rPr lang="en-US" sz="2800" dirty="0" smtClean="0">
                <a:latin typeface="Cambria" pitchFamily="18" charset="0"/>
                <a:sym typeface="Wingdings" pitchFamily="2" charset="2"/>
              </a:rPr>
              <a:t>  --- Pm  --- </a:t>
            </a:r>
            <a:r>
              <a:rPr lang="en-US" sz="2800" dirty="0" err="1" smtClean="0">
                <a:latin typeface="Cambria" pitchFamily="18" charset="0"/>
                <a:sym typeface="Wingdings" pitchFamily="2" charset="2"/>
              </a:rPr>
              <a:t>umc</a:t>
            </a:r>
            <a:r>
              <a:rPr lang="en-US" sz="2800" dirty="0" smtClean="0">
                <a:latin typeface="Cambria" pitchFamily="18" charset="0"/>
                <a:sym typeface="Wingdings" pitchFamily="2" charset="2"/>
              </a:rPr>
              <a:t> </a:t>
            </a:r>
          </a:p>
          <a:p>
            <a:pPr marL="0" indent="0" algn="just">
              <a:buNone/>
            </a:pPr>
            <a:endParaRPr lang="en-US" sz="2800" dirty="0">
              <a:latin typeface="Cambria" pitchFamily="18" charset="0"/>
              <a:sym typeface="Wingdings" pitchFamily="2" charset="2"/>
            </a:endParaRPr>
          </a:p>
          <a:p>
            <a:pPr marL="0" indent="0" algn="just">
              <a:buNone/>
            </a:pPr>
            <a:r>
              <a:rPr lang="en-US" sz="2800" dirty="0" err="1" smtClean="0">
                <a:latin typeface="Cambria" pitchFamily="18" charset="0"/>
                <a:sym typeface="Wingdings" pitchFamily="2" charset="2"/>
              </a:rPr>
              <a:t>Pz</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ulc</a:t>
            </a:r>
            <a:r>
              <a:rPr lang="en-US" sz="2800" dirty="0" smtClean="0">
                <a:latin typeface="Cambria" pitchFamily="18" charset="0"/>
                <a:sym typeface="Wingdings" pitchFamily="2" charset="2"/>
              </a:rPr>
              <a:t> + </a:t>
            </a:r>
            <a:r>
              <a:rPr lang="en-US" sz="2800" dirty="0" err="1" smtClean="0">
                <a:latin typeface="Cambria" pitchFamily="18" charset="0"/>
                <a:sym typeface="Wingdings" pitchFamily="2" charset="2"/>
              </a:rPr>
              <a:t>umc</a:t>
            </a:r>
            <a:r>
              <a:rPr lang="en-US" sz="2800" dirty="0" smtClean="0">
                <a:latin typeface="Cambria" pitchFamily="18" charset="0"/>
                <a:sym typeface="Wingdings" pitchFamily="2" charset="2"/>
              </a:rPr>
              <a:t> + up =  </a:t>
            </a:r>
            <a:r>
              <a:rPr lang="en-US" sz="2800" dirty="0" err="1" smtClean="0">
                <a:latin typeface="Cambria" pitchFamily="18" charset="0"/>
                <a:sym typeface="Wingdings" pitchFamily="2" charset="2"/>
              </a:rPr>
              <a:t>uc</a:t>
            </a:r>
            <a:r>
              <a:rPr lang="en-US" sz="2800" dirty="0" smtClean="0">
                <a:latin typeface="Cambria" pitchFamily="18" charset="0"/>
                <a:sym typeface="Wingdings" pitchFamily="2" charset="2"/>
              </a:rPr>
              <a:t> + up  ---- r</a:t>
            </a:r>
            <a:endParaRPr lang="el-GR" sz="2800" dirty="0">
              <a:latin typeface="Cambria" pitchFamily="18" charset="0"/>
            </a:endParaRPr>
          </a:p>
        </p:txBody>
      </p:sp>
      <p:cxnSp>
        <p:nvCxnSpPr>
          <p:cNvPr id="5" name="Ευθύγραμμο βέλος σύνδεσης 4"/>
          <p:cNvCxnSpPr/>
          <p:nvPr/>
        </p:nvCxnSpPr>
        <p:spPr>
          <a:xfrm flipV="1">
            <a:off x="611560" y="2852936"/>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220072" y="2845414"/>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4283968" y="2851795"/>
            <a:ext cx="0" cy="424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3303687" y="283703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1979712" y="278931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7668344" y="2813602"/>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6516216" y="2861320"/>
            <a:ext cx="0" cy="4236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611560"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4932040"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V="1">
            <a:off x="3563888"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2000722"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p:nvPr/>
        </p:nvCxnSpPr>
        <p:spPr>
          <a:xfrm flipV="1">
            <a:off x="6588224" y="386104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V="1">
            <a:off x="3563888" y="4869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4788024" y="4941168"/>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5940152" y="4936951"/>
            <a:ext cx="0" cy="4554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298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504056"/>
          </a:xfrm>
        </p:spPr>
        <p:txBody>
          <a:bodyPr>
            <a:noAutofit/>
          </a:bodyPr>
          <a:lstStyle/>
          <a:p>
            <a:r>
              <a:rPr lang="en-US" sz="3200" b="1" dirty="0" smtClean="0">
                <a:solidFill>
                  <a:srgbClr val="FF0000"/>
                </a:solidFill>
                <a:latin typeface="Cambria" pitchFamily="18" charset="0"/>
              </a:rPr>
              <a:t>High employment wage push</a:t>
            </a:r>
            <a:endParaRPr lang="el-GR" sz="3200" b="1" dirty="0">
              <a:solidFill>
                <a:srgbClr val="FF0000"/>
              </a:solidFill>
              <a:latin typeface="Cambria" pitchFamily="18" charset="0"/>
            </a:endParaRPr>
          </a:p>
        </p:txBody>
      </p:sp>
      <p:sp>
        <p:nvSpPr>
          <p:cNvPr id="3" name="Θέση περιεχομένου 2"/>
          <p:cNvSpPr>
            <a:spLocks noGrp="1"/>
          </p:cNvSpPr>
          <p:nvPr>
            <p:ph idx="1"/>
          </p:nvPr>
        </p:nvSpPr>
        <p:spPr>
          <a:xfrm>
            <a:off x="107504" y="836712"/>
            <a:ext cx="8856984" cy="5904656"/>
          </a:xfrm>
        </p:spPr>
        <p:txBody>
          <a:bodyPr>
            <a:normAutofit/>
          </a:bodyPr>
          <a:lstStyle/>
          <a:p>
            <a:pPr marL="0" indent="0" algn="just">
              <a:buNone/>
            </a:pPr>
            <a:r>
              <a:rPr lang="el-GR" dirty="0" smtClean="0">
                <a:latin typeface="Cambria" pitchFamily="18" charset="0"/>
              </a:rPr>
              <a:t>Απασχόληση χαμηλά, υψηλό ποσοστό ανεργίας, εργαζόμενοι συμβιβαστικοί με την εργοδοσία</a:t>
            </a:r>
          </a:p>
          <a:p>
            <a:pPr marL="0" indent="0" algn="just">
              <a:buNone/>
            </a:pPr>
            <a:r>
              <a:rPr lang="el-GR" dirty="0" smtClean="0">
                <a:latin typeface="Cambria" pitchFamily="18" charset="0"/>
              </a:rPr>
              <a:t>Μείωση της ανεργίας --</a:t>
            </a:r>
            <a:r>
              <a:rPr lang="el-GR" dirty="0" smtClean="0">
                <a:latin typeface="Cambria" pitchFamily="18" charset="0"/>
                <a:sym typeface="Wingdings" pitchFamily="2" charset="2"/>
              </a:rPr>
              <a:t> πίεση για ευνοϊκότερα </a:t>
            </a:r>
            <a:r>
              <a:rPr lang="en-US" dirty="0" smtClean="0">
                <a:latin typeface="Cambria" pitchFamily="18" charset="0"/>
                <a:sym typeface="Wingdings" pitchFamily="2" charset="2"/>
              </a:rPr>
              <a:t>w, e, </a:t>
            </a:r>
            <a:r>
              <a:rPr lang="el-GR" dirty="0" smtClean="0">
                <a:latin typeface="Cambria" pitchFamily="18" charset="0"/>
                <a:sym typeface="Wingdings" pitchFamily="2" charset="2"/>
              </a:rPr>
              <a:t>συνθήκες εργασίας, ημερομίσθιο υποχώρησης </a:t>
            </a:r>
            <a:r>
              <a:rPr lang="en-US" dirty="0" smtClean="0">
                <a:latin typeface="Cambria" pitchFamily="18" charset="0"/>
                <a:sym typeface="Wingdings" pitchFamily="2" charset="2"/>
              </a:rPr>
              <a:t>w-</a:t>
            </a:r>
            <a:r>
              <a:rPr lang="el-GR" dirty="0" smtClean="0">
                <a:latin typeface="Cambria" pitchFamily="18" charset="0"/>
                <a:sym typeface="Wingdings" pitchFamily="2" charset="2"/>
              </a:rPr>
              <a:t> αυξάνεται καθώς </a:t>
            </a:r>
            <a:endParaRPr lang="en-US" dirty="0" smtClean="0">
              <a:latin typeface="Cambria" pitchFamily="18" charset="0"/>
              <a:sym typeface="Wingdings" pitchFamily="2" charset="2"/>
            </a:endParaRPr>
          </a:p>
          <a:p>
            <a:pPr marL="0" indent="0" algn="just">
              <a:buNone/>
            </a:pPr>
            <a:r>
              <a:rPr lang="en-US" dirty="0" smtClean="0">
                <a:latin typeface="Cambria" pitchFamily="18" charset="0"/>
                <a:sym typeface="Wingdings" pitchFamily="2" charset="2"/>
              </a:rPr>
              <a:t>w- = f</a:t>
            </a:r>
            <a:r>
              <a:rPr lang="el-GR" dirty="0" smtClean="0">
                <a:latin typeface="Cambria" pitchFamily="18" charset="0"/>
                <a:sym typeface="Wingdings" pitchFamily="2" charset="2"/>
              </a:rPr>
              <a:t> </a:t>
            </a:r>
            <a:r>
              <a:rPr lang="en-US" dirty="0" smtClean="0">
                <a:latin typeface="Cambria" pitchFamily="18" charset="0"/>
                <a:sym typeface="Wingdings" pitchFamily="2" charset="2"/>
              </a:rPr>
              <a:t>(</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cjl</a:t>
            </a:r>
            <a:r>
              <a:rPr lang="en-US" dirty="0" smtClean="0">
                <a:latin typeface="Cambria" pitchFamily="18" charset="0"/>
                <a:sym typeface="Wingdings" pitchFamily="2" charset="2"/>
              </a:rPr>
              <a:t> = (w- - </a:t>
            </a:r>
            <a:r>
              <a:rPr lang="en-US" dirty="0" err="1" smtClean="0">
                <a:latin typeface="Cambria" pitchFamily="18" charset="0"/>
                <a:sym typeface="Wingdings" pitchFamily="2" charset="2"/>
              </a:rPr>
              <a:t>ui</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 και το </a:t>
            </a:r>
            <a:r>
              <a:rPr lang="en-US" dirty="0" err="1" smtClean="0">
                <a:latin typeface="Cambria" pitchFamily="18" charset="0"/>
                <a:sym typeface="Wingdings" pitchFamily="2" charset="2"/>
              </a:rPr>
              <a:t>ud</a:t>
            </a:r>
            <a:r>
              <a:rPr lang="en-US" dirty="0" smtClean="0">
                <a:latin typeface="Cambria" pitchFamily="18" charset="0"/>
                <a:sym typeface="Wingdings" pitchFamily="2" charset="2"/>
              </a:rPr>
              <a:t> </a:t>
            </a:r>
            <a:r>
              <a:rPr lang="el-GR" dirty="0" smtClean="0">
                <a:latin typeface="Cambria" pitchFamily="18" charset="0"/>
                <a:sym typeface="Wingdings" pitchFamily="2" charset="2"/>
              </a:rPr>
              <a:t>εξαρτάται από το ποσοστό ανεργίας.</a:t>
            </a:r>
          </a:p>
          <a:p>
            <a:pPr marL="0" indent="0" algn="just">
              <a:buNone/>
            </a:pPr>
            <a:r>
              <a:rPr lang="en-US" dirty="0" smtClean="0">
                <a:latin typeface="Cambria" pitchFamily="18" charset="0"/>
                <a:sym typeface="Wingdings" pitchFamily="2" charset="2"/>
              </a:rPr>
              <a:t>w-    - w     - high employment wage push since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rises as e, y, z will not rise as fast as w at high levels of employment (low rates of unemployment)</a:t>
            </a:r>
            <a:endParaRPr lang="el-GR" dirty="0">
              <a:latin typeface="Cambria" pitchFamily="18" charset="0"/>
            </a:endParaRPr>
          </a:p>
        </p:txBody>
      </p:sp>
      <p:cxnSp>
        <p:nvCxnSpPr>
          <p:cNvPr id="5" name="Ευθύγραμμο βέλος σύνδεσης 4"/>
          <p:cNvCxnSpPr/>
          <p:nvPr/>
        </p:nvCxnSpPr>
        <p:spPr>
          <a:xfrm flipV="1">
            <a:off x="827584" y="4725144"/>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2411760" y="4658655"/>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30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640960" cy="548680"/>
          </a:xfrm>
        </p:spPr>
        <p:txBody>
          <a:bodyPr>
            <a:normAutofit fontScale="90000"/>
          </a:bodyPr>
          <a:lstStyle/>
          <a:p>
            <a:r>
              <a:rPr lang="en-US" dirty="0" smtClean="0">
                <a:solidFill>
                  <a:srgbClr val="7030A0"/>
                </a:solidFill>
                <a:latin typeface="Cambria" pitchFamily="18" charset="0"/>
              </a:rPr>
              <a:t/>
            </a:r>
            <a:br>
              <a:rPr lang="en-US" dirty="0" smtClean="0">
                <a:solidFill>
                  <a:srgbClr val="7030A0"/>
                </a:solidFill>
                <a:latin typeface="Cambria" pitchFamily="18" charset="0"/>
              </a:rPr>
            </a:br>
            <a:r>
              <a:rPr lang="el-GR" dirty="0" smtClean="0">
                <a:solidFill>
                  <a:srgbClr val="7030A0"/>
                </a:solidFill>
                <a:latin typeface="Cambria" pitchFamily="18" charset="0"/>
              </a:rPr>
              <a:t>Οικονομική </a:t>
            </a:r>
            <a:r>
              <a:rPr lang="el-GR" dirty="0">
                <a:solidFill>
                  <a:srgbClr val="7030A0"/>
                </a:solidFill>
                <a:latin typeface="Cambria" pitchFamily="18" charset="0"/>
              </a:rPr>
              <a:t>Ιστορία</a:t>
            </a:r>
            <a:br>
              <a:rPr lang="el-GR" dirty="0">
                <a:solidFill>
                  <a:srgbClr val="7030A0"/>
                </a:solidFill>
                <a:latin typeface="Cambria" pitchFamily="18" charset="0"/>
              </a:rPr>
            </a:br>
            <a:endParaRPr lang="el-GR" dirty="0"/>
          </a:p>
        </p:txBody>
      </p:sp>
      <p:sp>
        <p:nvSpPr>
          <p:cNvPr id="3" name="Θέση περιεχομένου 2"/>
          <p:cNvSpPr>
            <a:spLocks noGrp="1"/>
          </p:cNvSpPr>
          <p:nvPr>
            <p:ph idx="1"/>
          </p:nvPr>
        </p:nvSpPr>
        <p:spPr>
          <a:xfrm>
            <a:off x="179512" y="620688"/>
            <a:ext cx="8784976" cy="6120680"/>
          </a:xfrm>
        </p:spPr>
        <p:txBody>
          <a:bodyPr>
            <a:normAutofit fontScale="85000" lnSpcReduction="20000"/>
          </a:bodyPr>
          <a:lstStyle/>
          <a:p>
            <a:r>
              <a:rPr lang="el-GR" dirty="0" smtClean="0">
                <a:solidFill>
                  <a:srgbClr val="7030A0"/>
                </a:solidFill>
                <a:latin typeface="Cambria" pitchFamily="18" charset="0"/>
              </a:rPr>
              <a:t>Οικονομική Ιστορία</a:t>
            </a:r>
          </a:p>
          <a:p>
            <a:pPr algn="just">
              <a:buFont typeface="Wingdings" pitchFamily="2" charset="2"/>
              <a:buChar char="Ø"/>
            </a:pPr>
            <a:r>
              <a:rPr lang="el-GR" dirty="0" smtClean="0">
                <a:latin typeface="Cambria" pitchFamily="18" charset="0"/>
              </a:rPr>
              <a:t>Καπιταλισμός, ένα σύστημα με ιστορικότητα</a:t>
            </a:r>
            <a:r>
              <a:rPr lang="en-US" dirty="0" smtClean="0">
                <a:latin typeface="Cambria" pitchFamily="18" charset="0"/>
              </a:rPr>
              <a:t> (</a:t>
            </a:r>
            <a:r>
              <a:rPr lang="el-GR" dirty="0" smtClean="0">
                <a:latin typeface="Cambria" pitchFamily="18" charset="0"/>
              </a:rPr>
              <a:t>αρχή, εξέλιξη, τέλος) διάδοχο της φεουδαρχίας και της δουλοκτητικής κοινωνίας</a:t>
            </a:r>
          </a:p>
          <a:p>
            <a:pPr algn="just">
              <a:buFont typeface="Wingdings" pitchFamily="2" charset="2"/>
              <a:buChar char="Ø"/>
            </a:pPr>
            <a:r>
              <a:rPr lang="el-GR" dirty="0" smtClean="0">
                <a:latin typeface="Cambria" pitchFamily="18" charset="0"/>
              </a:rPr>
              <a:t>Η Πολιτική Οικονομία γεννιέται με και μελετά τον καπιταλισμό, όχι την «οικονομία» γενικά.</a:t>
            </a:r>
          </a:p>
          <a:p>
            <a:pPr algn="just">
              <a:buFont typeface="Wingdings" pitchFamily="2" charset="2"/>
              <a:buChar char="Ø"/>
            </a:pPr>
            <a:r>
              <a:rPr lang="el-GR" dirty="0" smtClean="0">
                <a:latin typeface="Cambria" pitchFamily="18" charset="0"/>
              </a:rPr>
              <a:t>Βιομηχανική επανάσταση</a:t>
            </a:r>
          </a:p>
          <a:p>
            <a:pPr algn="just">
              <a:buFont typeface="Wingdings" pitchFamily="2" charset="2"/>
              <a:buChar char="Ø"/>
            </a:pPr>
            <a:r>
              <a:rPr lang="el-GR" dirty="0" smtClean="0">
                <a:latin typeface="Cambria" pitchFamily="18" charset="0"/>
              </a:rPr>
              <a:t>Μεγάλη Ύφεση (</a:t>
            </a:r>
            <a:r>
              <a:rPr lang="en-US" dirty="0" smtClean="0">
                <a:latin typeface="Cambria" pitchFamily="18" charset="0"/>
              </a:rPr>
              <a:t>The Great Depression)</a:t>
            </a:r>
            <a:r>
              <a:rPr lang="el-GR" dirty="0" smtClean="0">
                <a:latin typeface="Cambria" pitchFamily="18" charset="0"/>
              </a:rPr>
              <a:t>/Β’ Παγκόσμιος Πόλεμος</a:t>
            </a:r>
            <a:endParaRPr lang="en-US" dirty="0" smtClean="0">
              <a:latin typeface="Cambria" pitchFamily="18" charset="0"/>
            </a:endParaRPr>
          </a:p>
          <a:p>
            <a:pPr algn="just">
              <a:buFont typeface="Wingdings" pitchFamily="2" charset="2"/>
              <a:buChar char="Ø"/>
            </a:pPr>
            <a:r>
              <a:rPr lang="en-US" dirty="0" smtClean="0">
                <a:latin typeface="Cambria" pitchFamily="18" charset="0"/>
              </a:rPr>
              <a:t>“Golden Age” of capitalist accumulation</a:t>
            </a:r>
            <a:r>
              <a:rPr lang="el-GR" dirty="0" smtClean="0">
                <a:latin typeface="Cambria" pitchFamily="18" charset="0"/>
              </a:rPr>
              <a:t> (1945-1968) – </a:t>
            </a:r>
            <a:r>
              <a:rPr lang="el-GR" dirty="0" err="1" smtClean="0">
                <a:latin typeface="Cambria" pitchFamily="18" charset="0"/>
              </a:rPr>
              <a:t>Κεϋνσιανή</a:t>
            </a:r>
            <a:r>
              <a:rPr lang="el-GR" dirty="0" smtClean="0">
                <a:latin typeface="Cambria" pitchFamily="18" charset="0"/>
              </a:rPr>
              <a:t> επικράτηση και ορθοδοξία</a:t>
            </a:r>
            <a:endParaRPr lang="en-US" dirty="0" smtClean="0">
              <a:latin typeface="Cambria" pitchFamily="18" charset="0"/>
            </a:endParaRPr>
          </a:p>
          <a:p>
            <a:pPr algn="just">
              <a:buFont typeface="Wingdings" pitchFamily="2" charset="2"/>
              <a:buChar char="Ø"/>
            </a:pPr>
            <a:r>
              <a:rPr lang="el-GR" dirty="0" smtClean="0">
                <a:latin typeface="Cambria" pitchFamily="18" charset="0"/>
              </a:rPr>
              <a:t>Κρίση στασιμοπληθωρισμού (</a:t>
            </a:r>
            <a:r>
              <a:rPr lang="en-US" dirty="0" smtClean="0">
                <a:latin typeface="Cambria" pitchFamily="18" charset="0"/>
              </a:rPr>
              <a:t>stagflation crisis)</a:t>
            </a:r>
            <a:r>
              <a:rPr lang="el-GR" dirty="0" smtClean="0">
                <a:latin typeface="Cambria" pitchFamily="18" charset="0"/>
              </a:rPr>
              <a:t> (1968-1982) – μεταβολή της αντίληψης για το ρόλο του κράτους στην οικονομία</a:t>
            </a:r>
            <a:endParaRPr lang="en-US" dirty="0" smtClean="0">
              <a:latin typeface="Cambria" pitchFamily="18" charset="0"/>
            </a:endParaRPr>
          </a:p>
          <a:p>
            <a:pPr algn="just">
              <a:buFont typeface="Wingdings" pitchFamily="2" charset="2"/>
              <a:buChar char="Ø"/>
            </a:pPr>
            <a:r>
              <a:rPr lang="en-US" dirty="0" smtClean="0">
                <a:latin typeface="Cambria" pitchFamily="18" charset="0"/>
              </a:rPr>
              <a:t>Neoliberalism</a:t>
            </a:r>
            <a:r>
              <a:rPr lang="el-GR" dirty="0" smtClean="0">
                <a:latin typeface="Cambria" pitchFamily="18" charset="0"/>
              </a:rPr>
              <a:t> (1980 - …….)</a:t>
            </a:r>
            <a:endParaRPr lang="en-US" dirty="0" smtClean="0">
              <a:latin typeface="Cambria" pitchFamily="18" charset="0"/>
            </a:endParaRPr>
          </a:p>
          <a:p>
            <a:pPr algn="just">
              <a:buFont typeface="Wingdings" pitchFamily="2" charset="2"/>
              <a:buChar char="Ø"/>
            </a:pPr>
            <a:r>
              <a:rPr lang="en-US" dirty="0" smtClean="0">
                <a:latin typeface="Cambria" pitchFamily="18" charset="0"/>
              </a:rPr>
              <a:t>The Great Recession</a:t>
            </a:r>
            <a:r>
              <a:rPr lang="el-GR" dirty="0" smtClean="0">
                <a:latin typeface="Cambria" pitchFamily="18" charset="0"/>
              </a:rPr>
              <a:t> (2008-…..)</a:t>
            </a:r>
          </a:p>
          <a:p>
            <a:pPr algn="just">
              <a:buFont typeface="Wingdings" pitchFamily="2" charset="2"/>
              <a:buChar char="Ø"/>
            </a:pPr>
            <a:endParaRPr lang="el-GR" dirty="0" smtClean="0">
              <a:latin typeface="Cambria" pitchFamily="18" charset="0"/>
            </a:endParaRPr>
          </a:p>
          <a:p>
            <a:pPr algn="just">
              <a:buFont typeface="Wingdings" pitchFamily="2" charset="2"/>
              <a:buChar char="Ø"/>
            </a:pPr>
            <a:endParaRPr lang="el-GR" dirty="0" smtClean="0">
              <a:latin typeface="Cambria" pitchFamily="18" charset="0"/>
            </a:endParaRPr>
          </a:p>
          <a:p>
            <a:pPr marL="0" indent="0">
              <a:buNone/>
            </a:pPr>
            <a:endParaRPr lang="el-GR" dirty="0"/>
          </a:p>
        </p:txBody>
      </p:sp>
    </p:spTree>
    <p:extLst>
      <p:ext uri="{BB962C8B-B14F-4D97-AF65-F5344CB8AC3E}">
        <p14:creationId xmlns:p14="http://schemas.microsoft.com/office/powerpoint/2010/main" val="977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a:bodyPr>
          <a:lstStyle/>
          <a:p>
            <a:r>
              <a:rPr lang="en-US" sz="3600" b="1" dirty="0" smtClean="0">
                <a:solidFill>
                  <a:srgbClr val="FF0000"/>
                </a:solidFill>
                <a:latin typeface="Cambria" pitchFamily="18" charset="0"/>
              </a:rPr>
              <a:t>Materials cost push</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1052736"/>
            <a:ext cx="8568952" cy="5688632"/>
          </a:xfrm>
        </p:spPr>
        <p:txBody>
          <a:bodyPr/>
          <a:lstStyle/>
          <a:p>
            <a:r>
              <a:rPr lang="el-GR" dirty="0" smtClean="0">
                <a:latin typeface="Cambria" pitchFamily="18" charset="0"/>
              </a:rPr>
              <a:t>Η αύξηση του </a:t>
            </a:r>
            <a:r>
              <a:rPr lang="en-US" dirty="0" smtClean="0">
                <a:latin typeface="Cambria" pitchFamily="18" charset="0"/>
              </a:rPr>
              <a:t>N </a:t>
            </a:r>
            <a:r>
              <a:rPr lang="el-GR" dirty="0" smtClean="0">
                <a:latin typeface="Cambria" pitchFamily="18" charset="0"/>
              </a:rPr>
              <a:t>και του </a:t>
            </a:r>
            <a:r>
              <a:rPr lang="en-US" dirty="0" smtClean="0">
                <a:latin typeface="Cambria" pitchFamily="18" charset="0"/>
              </a:rPr>
              <a:t>AD </a:t>
            </a:r>
            <a:r>
              <a:rPr lang="el-GR" dirty="0" smtClean="0">
                <a:latin typeface="Cambria" pitchFamily="18" charset="0"/>
              </a:rPr>
              <a:t>αυξάνει την οικονομική δραστηριότητα και τη ζήτηση πρώτων υλών καθώς και την τιμή των πρώτων υλών επομένως και το μοναδιαίο κόστος υλικών (</a:t>
            </a:r>
            <a:r>
              <a:rPr lang="en-US" dirty="0" err="1" smtClean="0">
                <a:latin typeface="Cambria" pitchFamily="18" charset="0"/>
              </a:rPr>
              <a:t>umc</a:t>
            </a:r>
            <a:r>
              <a:rPr lang="en-US" dirty="0" smtClean="0">
                <a:latin typeface="Cambria" pitchFamily="18" charset="0"/>
              </a:rPr>
              <a:t>)</a:t>
            </a:r>
          </a:p>
          <a:p>
            <a:pPr marL="0" indent="0">
              <a:buNone/>
            </a:pPr>
            <a:r>
              <a:rPr lang="en-US" dirty="0" err="1" smtClean="0">
                <a:latin typeface="Cambria" pitchFamily="18" charset="0"/>
              </a:rPr>
              <a:t>Dm</a:t>
            </a:r>
            <a:r>
              <a:rPr lang="en-US" dirty="0" smtClean="0">
                <a:latin typeface="Cambria" pitchFamily="18" charset="0"/>
              </a:rPr>
              <a:t>    ---------</a:t>
            </a:r>
            <a:r>
              <a:rPr lang="en-US" dirty="0" smtClean="0">
                <a:latin typeface="Cambria" pitchFamily="18" charset="0"/>
                <a:sym typeface="Wingdings" pitchFamily="2" charset="2"/>
              </a:rPr>
              <a:t> Pm</a:t>
            </a:r>
            <a:r>
              <a:rPr lang="en-US" dirty="0" smtClean="0">
                <a:latin typeface="Cambria" pitchFamily="18" charset="0"/>
              </a:rPr>
              <a:t>     ----</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umc</a:t>
            </a:r>
            <a:r>
              <a:rPr lang="en-US" dirty="0" smtClean="0">
                <a:latin typeface="Cambria" pitchFamily="18" charset="0"/>
                <a:sym typeface="Wingdings" pitchFamily="2" charset="2"/>
              </a:rPr>
              <a:t>      ---- r</a:t>
            </a:r>
          </a:p>
          <a:p>
            <a:pPr marL="0" indent="0">
              <a:buNone/>
            </a:pPr>
            <a:endParaRPr lang="en-US" dirty="0">
              <a:latin typeface="Cambria" pitchFamily="18" charset="0"/>
              <a:sym typeface="Wingdings" pitchFamily="2" charset="2"/>
            </a:endParaRPr>
          </a:p>
          <a:p>
            <a:pPr marL="0" indent="0">
              <a:buNone/>
            </a:pPr>
            <a:r>
              <a:rPr lang="el-GR" dirty="0" smtClean="0">
                <a:latin typeface="Cambria" pitchFamily="18" charset="0"/>
                <a:sym typeface="Wingdings" pitchFamily="2" charset="2"/>
              </a:rPr>
              <a:t>Ίδιο αποτέλεσμα όπως και με την αύξηση των μισθών με την αύξηση της απασχόλησης</a:t>
            </a:r>
            <a:endParaRPr lang="el-GR" dirty="0">
              <a:latin typeface="Cambria" pitchFamily="18" charset="0"/>
            </a:endParaRPr>
          </a:p>
        </p:txBody>
      </p:sp>
      <p:cxnSp>
        <p:nvCxnSpPr>
          <p:cNvPr id="5" name="Ευθύγραμμο βέλος σύνδεσης 4"/>
          <p:cNvCxnSpPr/>
          <p:nvPr/>
        </p:nvCxnSpPr>
        <p:spPr>
          <a:xfrm flipV="1">
            <a:off x="1068041" y="3645024"/>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V="1">
            <a:off x="3707904"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084168" y="3641973"/>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7740352" y="3641973"/>
            <a:ext cx="0" cy="50710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41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a:bodyPr>
          <a:lstStyle/>
          <a:p>
            <a:r>
              <a:rPr lang="en-US" sz="2800" b="1" dirty="0" smtClean="0">
                <a:solidFill>
                  <a:srgbClr val="FF0000"/>
                </a:solidFill>
                <a:latin typeface="Cambria" pitchFamily="18" charset="0"/>
              </a:rPr>
              <a:t>High employment profit squeeze</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07504" y="692696"/>
            <a:ext cx="8856984" cy="6048672"/>
          </a:xfrm>
        </p:spPr>
        <p:txBody>
          <a:bodyPr>
            <a:normAutofit/>
          </a:bodyPr>
          <a:lstStyle/>
          <a:p>
            <a:pPr marL="0" indent="0" algn="just">
              <a:buNone/>
            </a:pPr>
            <a:r>
              <a:rPr lang="el-GR" sz="2800" dirty="0" smtClean="0">
                <a:latin typeface="Cambria" pitchFamily="18" charset="0"/>
              </a:rPr>
              <a:t>Η υψηλή ανεργία διευκολύνει τους εργοδότες να κρατούν χαμηλά το </a:t>
            </a:r>
            <a:r>
              <a:rPr lang="el-GR" sz="2800" b="1" i="1" dirty="0" smtClean="0">
                <a:latin typeface="Cambria" pitchFamily="18" charset="0"/>
              </a:rPr>
              <a:t>κόστος</a:t>
            </a:r>
            <a:r>
              <a:rPr lang="el-GR" sz="2800" dirty="0" smtClean="0">
                <a:latin typeface="Cambria" pitchFamily="18" charset="0"/>
              </a:rPr>
              <a:t> (</a:t>
            </a:r>
            <a:r>
              <a:rPr lang="en-US" sz="2800" dirty="0" err="1" smtClean="0">
                <a:latin typeface="Cambria" pitchFamily="18" charset="0"/>
              </a:rPr>
              <a:t>uc</a:t>
            </a:r>
            <a:r>
              <a:rPr lang="en-US" sz="2800" dirty="0" smtClean="0">
                <a:latin typeface="Cambria" pitchFamily="18" charset="0"/>
              </a:rPr>
              <a:t>) </a:t>
            </a:r>
            <a:r>
              <a:rPr lang="el-GR" sz="2800" dirty="0" smtClean="0">
                <a:latin typeface="Cambria" pitchFamily="18" charset="0"/>
              </a:rPr>
              <a:t>του παραγόμενου προϊόντος αλλά δυσχεραίνει την πραγματοποίηση/</a:t>
            </a:r>
            <a:r>
              <a:rPr lang="el-GR" sz="2800" b="1" i="1" dirty="0" smtClean="0">
                <a:latin typeface="Cambria" pitchFamily="18" charset="0"/>
              </a:rPr>
              <a:t>πώλησή</a:t>
            </a:r>
            <a:r>
              <a:rPr lang="el-GR" sz="2800" dirty="0" smtClean="0">
                <a:latin typeface="Cambria" pitchFamily="18" charset="0"/>
              </a:rPr>
              <a:t> του</a:t>
            </a:r>
            <a:r>
              <a:rPr lang="en-US" sz="2800" dirty="0" smtClean="0">
                <a:latin typeface="Cambria" pitchFamily="18" charset="0"/>
              </a:rPr>
              <a:t> (N, Y)</a:t>
            </a:r>
            <a:r>
              <a:rPr lang="el-GR" sz="2800" dirty="0" smtClean="0">
                <a:latin typeface="Cambria" pitchFamily="18" charset="0"/>
              </a:rPr>
              <a:t>. Επομένως, μπορεί να υπάρχουν </a:t>
            </a:r>
            <a:r>
              <a:rPr lang="el-GR" sz="2800" b="1" i="1" dirty="0" smtClean="0">
                <a:latin typeface="Cambria" pitchFamily="18" charset="0"/>
              </a:rPr>
              <a:t>πολύ χαμηλοί μισθοί και επίπεδα απασχόλησης </a:t>
            </a:r>
            <a:r>
              <a:rPr lang="el-GR" sz="2800" dirty="0" smtClean="0">
                <a:latin typeface="Cambria" pitchFamily="18" charset="0"/>
              </a:rPr>
              <a:t>(για τη μεγιστοποίηση των κερδών) όπως και </a:t>
            </a:r>
            <a:r>
              <a:rPr lang="el-GR" sz="2800" b="1" dirty="0" smtClean="0">
                <a:latin typeface="Cambria" pitchFamily="18" charset="0"/>
              </a:rPr>
              <a:t>πολύ υψηλοί μισθοί</a:t>
            </a:r>
            <a:r>
              <a:rPr lang="el-GR" sz="2800" dirty="0" smtClean="0">
                <a:latin typeface="Cambria" pitchFamily="18" charset="0"/>
              </a:rPr>
              <a:t>.</a:t>
            </a:r>
          </a:p>
          <a:p>
            <a:pPr marL="0" indent="0" algn="just">
              <a:buNone/>
            </a:pPr>
            <a:r>
              <a:rPr lang="el-GR" sz="2800" dirty="0" smtClean="0">
                <a:latin typeface="Cambria" pitchFamily="18" charset="0"/>
              </a:rPr>
              <a:t>Η αύξηση της απασχόλησης μπορεί να έχει διαφορετικά αποτελέσματα στα κέρδη</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 </a:t>
            </a:r>
            <a:r>
              <a:rPr lang="el-GR" sz="2800" dirty="0" smtClean="0">
                <a:latin typeface="Cambria" pitchFamily="18" charset="0"/>
              </a:rPr>
              <a:t>στο ποσοστό κέρδους</a:t>
            </a:r>
            <a:r>
              <a:rPr lang="en-US" sz="2800" dirty="0" smtClean="0">
                <a:latin typeface="Cambria" pitchFamily="18" charset="0"/>
              </a:rPr>
              <a:t>,</a:t>
            </a:r>
            <a:r>
              <a:rPr lang="el-GR" sz="2800" dirty="0" smtClean="0">
                <a:latin typeface="Cambria" pitchFamily="18" charset="0"/>
              </a:rPr>
              <a:t> </a:t>
            </a:r>
            <a:r>
              <a:rPr lang="en-US" sz="2800" dirty="0" smtClean="0">
                <a:latin typeface="Cambria" pitchFamily="18" charset="0"/>
              </a:rPr>
              <a:t>r</a:t>
            </a:r>
            <a:r>
              <a:rPr lang="el-GR" sz="2800" dirty="0" smtClean="0">
                <a:latin typeface="Cambria" pitchFamily="18" charset="0"/>
              </a:rPr>
              <a:t> σε διαφορετικά επίπεδα απασχόλησης.</a:t>
            </a:r>
          </a:p>
          <a:p>
            <a:pPr marL="0" indent="0" algn="just">
              <a:buNone/>
            </a:pPr>
            <a:endParaRPr lang="el-GR" sz="2800" dirty="0">
              <a:latin typeface="Cambria" pitchFamily="18" charset="0"/>
            </a:endParaRPr>
          </a:p>
        </p:txBody>
      </p:sp>
    </p:spTree>
    <p:extLst>
      <p:ext uri="{BB962C8B-B14F-4D97-AF65-F5344CB8AC3E}">
        <p14:creationId xmlns:p14="http://schemas.microsoft.com/office/powerpoint/2010/main" val="97030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640960" cy="576064"/>
          </a:xfrm>
        </p:spPr>
        <p:txBody>
          <a:bodyPr>
            <a:noAutofit/>
          </a:bodyPr>
          <a:lstStyle/>
          <a:p>
            <a:r>
              <a:rPr lang="en-US" sz="3600" b="1" dirty="0" smtClean="0">
                <a:solidFill>
                  <a:srgbClr val="FF0000"/>
                </a:solidFill>
                <a:latin typeface="Cambria" pitchFamily="18" charset="0"/>
              </a:rPr>
              <a:t>N, up, r</a:t>
            </a:r>
            <a:endParaRPr lang="el-GR" sz="3600" b="1" dirty="0">
              <a:solidFill>
                <a:srgbClr val="FF0000"/>
              </a:solidFill>
              <a:latin typeface="Cambria" pitchFamily="18" charset="0"/>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24744"/>
                <a:ext cx="8229600" cy="5400600"/>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𝑟</m:t>
                      </m:r>
                      <m:r>
                        <a:rPr lang="en-US" b="0" i="1" smtClean="0">
                          <a:latin typeface="Cambria Math"/>
                        </a:rPr>
                        <m:t>=</m:t>
                      </m:r>
                      <m:f>
                        <m:fPr>
                          <m:ctrlPr>
                            <a:rPr lang="en-US" b="0" i="1" smtClean="0">
                              <a:latin typeface="Cambria Math"/>
                            </a:rPr>
                          </m:ctrlPr>
                        </m:fPr>
                        <m:num>
                          <m:r>
                            <a:rPr lang="en-US" b="0" i="1" smtClean="0">
                              <a:latin typeface="Cambria Math"/>
                            </a:rPr>
                            <m:t>𝑅</m:t>
                          </m:r>
                        </m:num>
                        <m:den>
                          <m:r>
                            <a:rPr lang="en-US" b="0" i="1" smtClean="0">
                              <a:latin typeface="Cambria Math"/>
                            </a:rPr>
                            <m:t>𝐾</m:t>
                          </m:r>
                        </m:den>
                      </m:f>
                      <m:r>
                        <a:rPr lang="en-US" b="0" i="1" smtClean="0">
                          <a:latin typeface="Cambria Math"/>
                        </a:rPr>
                        <m:t>, </m:t>
                      </m:r>
                      <m:r>
                        <a:rPr lang="en-US" b="0" i="1" smtClean="0">
                          <a:latin typeface="Cambria Math"/>
                        </a:rPr>
                        <m:t>𝐾</m:t>
                      </m:r>
                      <m:r>
                        <a:rPr lang="en-US" b="0" i="1" smtClean="0">
                          <a:latin typeface="Cambria Math"/>
                        </a:rPr>
                        <m:t>=</m:t>
                      </m:r>
                      <m:r>
                        <a:rPr lang="en-US" b="0" i="1" smtClean="0">
                          <a:latin typeface="Cambria Math"/>
                        </a:rPr>
                        <m:t>𝑐𝑡</m:t>
                      </m:r>
                      <m:r>
                        <a:rPr lang="en-US" b="0" i="1" smtClean="0">
                          <a:latin typeface="Cambria Math"/>
                        </a:rPr>
                        <m:t>, −−−→ </m:t>
                      </m:r>
                      <m:r>
                        <a:rPr lang="en-US" b="0" i="1" smtClean="0">
                          <a:latin typeface="Cambria Math"/>
                        </a:rPr>
                        <m:t>𝑟</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𝑚𝑜𝑣𝑒</m:t>
                      </m:r>
                      <m:r>
                        <a:rPr lang="en-US" b="0" i="1" smtClean="0">
                          <a:latin typeface="Cambria Math"/>
                        </a:rPr>
                        <m:t> </m:t>
                      </m:r>
                      <m:r>
                        <a:rPr lang="en-US" b="0" i="1" smtClean="0">
                          <a:latin typeface="Cambria Math"/>
                        </a:rPr>
                        <m:t>𝑡𝑜𝑔𝑒𝑡h𝑒𝑟</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d>
                        <m:dPr>
                          <m:ctrlPr>
                            <a:rPr lang="en-US" b="0" i="1" smtClean="0">
                              <a:latin typeface="Cambria Math"/>
                            </a:rPr>
                          </m:ctrlPr>
                        </m:dPr>
                        <m:e>
                          <m:r>
                            <a:rPr lang="en-US" b="0" i="1" smtClean="0">
                              <a:latin typeface="Cambria Math"/>
                            </a:rPr>
                            <m:t>𝑢𝑝</m:t>
                          </m:r>
                        </m:e>
                      </m:d>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f>
                        <m:fPr>
                          <m:ctrlPr>
                            <a:rPr lang="en-US" b="0" i="1" smtClean="0">
                              <a:latin typeface="Cambria Math"/>
                            </a:rPr>
                          </m:ctrlPr>
                        </m:fPr>
                        <m:num>
                          <m:r>
                            <a:rPr lang="en-US" b="0" i="1" smtClean="0">
                              <a:latin typeface="Cambria Math"/>
                            </a:rPr>
                            <m:t>𝑟𝑘</m:t>
                          </m:r>
                        </m:num>
                        <m:den>
                          <m:r>
                            <a:rPr lang="en-US" b="0" i="1" smtClean="0">
                              <a:latin typeface="Cambria Math"/>
                            </a:rPr>
                            <m:t>𝑧</m:t>
                          </m:r>
                        </m:den>
                      </m:f>
                      <m:d>
                        <m:dPr>
                          <m:ctrlPr>
                            <a:rPr lang="en-US" b="0" i="1" smtClean="0">
                              <a:latin typeface="Cambria Math"/>
                            </a:rPr>
                          </m:ctrlPr>
                        </m:dPr>
                        <m:e>
                          <m:r>
                            <a:rPr lang="en-US" b="0" i="1" smtClean="0">
                              <a:latin typeface="Cambria Math"/>
                            </a:rPr>
                            <m:t>𝑧</m:t>
                          </m:r>
                        </m:e>
                      </m:d>
                      <m:d>
                        <m:dPr>
                          <m:ctrlPr>
                            <a:rPr lang="en-US" b="0" i="1" smtClean="0">
                              <a:latin typeface="Cambria Math"/>
                            </a:rPr>
                          </m:ctrlPr>
                        </m:dPr>
                        <m:e>
                          <m:r>
                            <a:rPr lang="en-US" b="0" i="1" smtClean="0">
                              <a:latin typeface="Cambria Math"/>
                            </a:rPr>
                            <m:t>𝑁</m:t>
                          </m:r>
                        </m:e>
                      </m:d>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𝑟𝑘𝑁</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𝑟</m:t>
                      </m:r>
                      <m:f>
                        <m:fPr>
                          <m:ctrlPr>
                            <a:rPr lang="en-US" b="0" i="1" smtClean="0">
                              <a:latin typeface="Cambria Math"/>
                            </a:rPr>
                          </m:ctrlPr>
                        </m:fPr>
                        <m:num>
                          <m:r>
                            <a:rPr lang="en-US" b="0" i="1" smtClean="0">
                              <a:latin typeface="Cambria Math"/>
                            </a:rPr>
                            <m:t>𝐾</m:t>
                          </m:r>
                        </m:num>
                        <m:den>
                          <m:r>
                            <a:rPr lang="en-US" b="0" i="1" smtClean="0">
                              <a:latin typeface="Cambria Math"/>
                            </a:rPr>
                            <m:t>𝑁</m:t>
                          </m:r>
                        </m:den>
                      </m:f>
                      <m:r>
                        <a:rPr lang="en-US" b="0" i="1" smtClean="0">
                          <a:latin typeface="Cambria Math"/>
                        </a:rPr>
                        <m:t>𝑁</m:t>
                      </m:r>
                      <m:r>
                        <a:rPr lang="en-US" b="0" i="1" smtClean="0">
                          <a:latin typeface="Cambria Math"/>
                        </a:rPr>
                        <m:t>=</m:t>
                      </m:r>
                      <m:r>
                        <a:rPr lang="en-US" b="0" i="1" smtClean="0">
                          <a:latin typeface="Cambria Math"/>
                        </a:rPr>
                        <m:t>𝑟𝐾</m:t>
                      </m:r>
                    </m:oMath>
                  </m:oMathPara>
                </a14:m>
                <a:endParaRPr lang="en-US" b="0" dirty="0" smtClean="0"/>
              </a:p>
              <a:p>
                <a:pPr marL="0" indent="0">
                  <a:buNone/>
                </a:pPr>
                <a:r>
                  <a:rPr lang="en-US" sz="2800" b="0" dirty="0" smtClean="0">
                    <a:latin typeface="Cambria" pitchFamily="18" charset="0"/>
                  </a:rPr>
                  <a:t>  R=N   (y-w), </a:t>
                </a:r>
                <a:r>
                  <a:rPr lang="en-US" sz="2800" b="0" dirty="0" err="1" smtClean="0">
                    <a:latin typeface="Cambria" pitchFamily="18" charset="0"/>
                  </a:rPr>
                  <a:t>Pz</a:t>
                </a:r>
                <a:r>
                  <a:rPr lang="en-US" sz="2800" b="0" dirty="0" smtClean="0">
                    <a:latin typeface="Cambria" pitchFamily="18" charset="0"/>
                  </a:rPr>
                  <a:t> = </a:t>
                </a:r>
                <a:r>
                  <a:rPr lang="en-US" sz="2800" b="0" dirty="0" err="1" smtClean="0">
                    <a:latin typeface="Cambria" pitchFamily="18" charset="0"/>
                  </a:rPr>
                  <a:t>umc</a:t>
                </a:r>
                <a:r>
                  <a:rPr lang="en-US" sz="2800" b="0" dirty="0" smtClean="0">
                    <a:latin typeface="Cambria" pitchFamily="18" charset="0"/>
                  </a:rPr>
                  <a:t> +</a:t>
                </a:r>
                <a:r>
                  <a:rPr lang="en-US" sz="2800" b="0" dirty="0" err="1" smtClean="0">
                    <a:latin typeface="Cambria" pitchFamily="18" charset="0"/>
                  </a:rPr>
                  <a:t>ulc</a:t>
                </a:r>
                <a:r>
                  <a:rPr lang="en-US" sz="2800" b="0" dirty="0" smtClean="0">
                    <a:latin typeface="Cambria" pitchFamily="18" charset="0"/>
                  </a:rPr>
                  <a:t> +up = </a:t>
                </a:r>
                <a:r>
                  <a:rPr lang="en-US" sz="2800" b="0" dirty="0" err="1" smtClean="0">
                    <a:latin typeface="Cambria" pitchFamily="18" charset="0"/>
                  </a:rPr>
                  <a:t>uc</a:t>
                </a:r>
                <a:r>
                  <a:rPr lang="en-US" sz="2800" b="0" dirty="0" smtClean="0">
                    <a:latin typeface="Cambria" pitchFamily="18" charset="0"/>
                  </a:rPr>
                  <a:t> + up</a:t>
                </a:r>
              </a:p>
              <a:p>
                <a:pPr marL="0" indent="0">
                  <a:buNone/>
                </a:pPr>
                <a:endParaRPr lang="en-US" b="0" dirty="0" smtClean="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24744"/>
                <a:ext cx="8229600" cy="5400600"/>
              </a:xfrm>
              <a:blipFill rotWithShape="1">
                <a:blip r:embed="rId2"/>
                <a:stretch>
                  <a:fillRect/>
                </a:stretch>
              </a:blipFill>
            </p:spPr>
            <p:txBody>
              <a:bodyPr/>
              <a:lstStyle/>
              <a:p>
                <a:r>
                  <a:rPr lang="el-GR">
                    <a:noFill/>
                  </a:rPr>
                  <a:t> </a:t>
                </a:r>
              </a:p>
            </p:txBody>
          </p:sp>
        </mc:Fallback>
      </mc:AlternateContent>
      <p:sp>
        <p:nvSpPr>
          <p:cNvPr id="4" name="Ορθογώνιο 3"/>
          <p:cNvSpPr/>
          <p:nvPr/>
        </p:nvSpPr>
        <p:spPr>
          <a:xfrm>
            <a:off x="755576" y="4549422"/>
            <a:ext cx="6552728" cy="19759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latin typeface="Cambria" pitchFamily="18" charset="0"/>
              </a:rPr>
              <a:t>N</a:t>
            </a:r>
            <a:r>
              <a:rPr lang="en-US" sz="1600" b="1" dirty="0" err="1" smtClean="0">
                <a:latin typeface="Cambria" pitchFamily="18" charset="0"/>
              </a:rPr>
              <a:t>low</a:t>
            </a:r>
            <a:r>
              <a:rPr lang="en-US" dirty="0" smtClean="0">
                <a:latin typeface="Cambria" pitchFamily="18" charset="0"/>
              </a:rPr>
              <a:t> ----</a:t>
            </a:r>
            <a:r>
              <a:rPr lang="en-US" dirty="0" smtClean="0">
                <a:latin typeface="Cambria" pitchFamily="18" charset="0"/>
                <a:sym typeface="Wingdings" pitchFamily="2" charset="2"/>
              </a:rPr>
              <a:t>N    ----w    ----  </a:t>
            </a:r>
            <a:r>
              <a:rPr lang="en-US" dirty="0" err="1" smtClean="0">
                <a:latin typeface="Cambria" pitchFamily="18" charset="0"/>
                <a:sym typeface="Wingdings" pitchFamily="2" charset="2"/>
              </a:rPr>
              <a:t>ulc</a:t>
            </a:r>
            <a:r>
              <a:rPr lang="en-US"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up      ----- R, r</a:t>
            </a:r>
          </a:p>
          <a:p>
            <a:pPr algn="ctr"/>
            <a:endParaRPr lang="en-US" dirty="0">
              <a:latin typeface="Cambria" pitchFamily="18" charset="0"/>
              <a:sym typeface="Wingdings" pitchFamily="2" charset="2"/>
            </a:endParaRPr>
          </a:p>
          <a:p>
            <a:pPr algn="ctr"/>
            <a:endParaRPr lang="en-US" dirty="0" smtClean="0">
              <a:latin typeface="Cambria" pitchFamily="18" charset="0"/>
              <a:sym typeface="Wingdings" pitchFamily="2" charset="2"/>
            </a:endParaRPr>
          </a:p>
          <a:p>
            <a:pPr algn="ctr"/>
            <a:r>
              <a:rPr lang="en-US" b="1" dirty="0" err="1" smtClean="0">
                <a:latin typeface="Cambria" pitchFamily="18" charset="0"/>
              </a:rPr>
              <a:t>Nhigh</a:t>
            </a:r>
            <a:r>
              <a:rPr lang="en-US" dirty="0" smtClean="0">
                <a:latin typeface="Cambria" pitchFamily="18" charset="0"/>
              </a:rPr>
              <a:t> </a:t>
            </a:r>
            <a:r>
              <a:rPr lang="en-US" dirty="0">
                <a:latin typeface="Cambria" pitchFamily="18" charset="0"/>
              </a:rPr>
              <a:t>----</a:t>
            </a:r>
            <a:r>
              <a:rPr lang="en-US" dirty="0">
                <a:latin typeface="Cambria" pitchFamily="18" charset="0"/>
                <a:sym typeface="Wingdings" pitchFamily="2" charset="2"/>
              </a:rPr>
              <a:t>N    ----w    ----  </a:t>
            </a:r>
            <a:r>
              <a:rPr lang="en-US" dirty="0" err="1">
                <a:latin typeface="Cambria" pitchFamily="18" charset="0"/>
                <a:sym typeface="Wingdings" pitchFamily="2" charset="2"/>
              </a:rPr>
              <a:t>ulc</a:t>
            </a:r>
            <a:r>
              <a:rPr lang="en-US" dirty="0">
                <a:latin typeface="Cambria" pitchFamily="18" charset="0"/>
                <a:sym typeface="Wingdings" pitchFamily="2" charset="2"/>
              </a:rPr>
              <a:t>, </a:t>
            </a:r>
            <a:r>
              <a:rPr lang="en-US" dirty="0" err="1">
                <a:latin typeface="Cambria" pitchFamily="18" charset="0"/>
                <a:sym typeface="Wingdings" pitchFamily="2" charset="2"/>
              </a:rPr>
              <a:t>uc</a:t>
            </a:r>
            <a:r>
              <a:rPr lang="en-US" dirty="0">
                <a:latin typeface="Cambria" pitchFamily="18" charset="0"/>
                <a:sym typeface="Wingdings" pitchFamily="2" charset="2"/>
              </a:rPr>
              <a:t>     --- up      ----- R, r</a:t>
            </a:r>
            <a:endParaRPr lang="el-GR" dirty="0">
              <a:latin typeface="Cambria" pitchFamily="18" charset="0"/>
            </a:endParaRPr>
          </a:p>
          <a:p>
            <a:pPr algn="ctr"/>
            <a:endParaRPr lang="el-GR" dirty="0">
              <a:latin typeface="Cambria" pitchFamily="18" charset="0"/>
            </a:endParaRPr>
          </a:p>
        </p:txBody>
      </p:sp>
      <p:cxnSp>
        <p:nvCxnSpPr>
          <p:cNvPr id="6" name="Ευθύγραμμο βέλος σύνδεσης 5"/>
          <p:cNvCxnSpPr/>
          <p:nvPr/>
        </p:nvCxnSpPr>
        <p:spPr>
          <a:xfrm flipV="1">
            <a:off x="2419822" y="4694692"/>
            <a:ext cx="0" cy="5322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Ευθύγραμμο βέλος σύνδεσης 6"/>
          <p:cNvCxnSpPr/>
          <p:nvPr/>
        </p:nvCxnSpPr>
        <p:spPr>
          <a:xfrm flipV="1">
            <a:off x="4788024" y="4763352"/>
            <a:ext cx="0" cy="38349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8" name="Ευθύγραμμο βέλος σύνδεσης 7"/>
          <p:cNvCxnSpPr/>
          <p:nvPr/>
        </p:nvCxnSpPr>
        <p:spPr>
          <a:xfrm flipV="1">
            <a:off x="3346376" y="476335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Ευθύγραμμο βέλος σύνδεσης 10"/>
          <p:cNvCxnSpPr/>
          <p:nvPr/>
        </p:nvCxnSpPr>
        <p:spPr>
          <a:xfrm>
            <a:off x="5791547" y="4808778"/>
            <a:ext cx="0" cy="4085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Ευθύγραμμο βέλος σύνδεσης 12"/>
          <p:cNvCxnSpPr/>
          <p:nvPr/>
        </p:nvCxnSpPr>
        <p:spPr>
          <a:xfrm flipV="1">
            <a:off x="7058721" y="4694692"/>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Ευθύγραμμο βέλος σύνδεσης 13"/>
          <p:cNvCxnSpPr/>
          <p:nvPr/>
        </p:nvCxnSpPr>
        <p:spPr>
          <a:xfrm flipV="1">
            <a:off x="2423220" y="5618774"/>
            <a:ext cx="0"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Ευθύγραμμο βέλος σύνδεσης 15"/>
          <p:cNvCxnSpPr/>
          <p:nvPr/>
        </p:nvCxnSpPr>
        <p:spPr>
          <a:xfrm flipV="1">
            <a:off x="3347864" y="5508231"/>
            <a:ext cx="0" cy="5040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8" name="Ευθύγραμμο βέλος σύνδεσης 17"/>
          <p:cNvCxnSpPr/>
          <p:nvPr/>
        </p:nvCxnSpPr>
        <p:spPr>
          <a:xfrm flipV="1">
            <a:off x="4860032" y="5553236"/>
            <a:ext cx="0" cy="49111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0" name="Ευθύγραμμο βέλος σύνδεσης 19"/>
          <p:cNvCxnSpPr/>
          <p:nvPr/>
        </p:nvCxnSpPr>
        <p:spPr>
          <a:xfrm>
            <a:off x="5791547" y="5373216"/>
            <a:ext cx="1" cy="7020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Ευθύγραμμο βέλος σύνδεσης 22"/>
          <p:cNvCxnSpPr/>
          <p:nvPr/>
        </p:nvCxnSpPr>
        <p:spPr>
          <a:xfrm>
            <a:off x="7164288" y="5626550"/>
            <a:ext cx="0" cy="4911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Ευθύγραμμο βέλος σύνδεσης 26"/>
          <p:cNvCxnSpPr/>
          <p:nvPr/>
        </p:nvCxnSpPr>
        <p:spPr>
          <a:xfrm flipV="1">
            <a:off x="1475656" y="3933056"/>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Ευθύγραμμο βέλος σύνδεσης 27"/>
          <p:cNvCxnSpPr/>
          <p:nvPr/>
        </p:nvCxnSpPr>
        <p:spPr>
          <a:xfrm flipV="1">
            <a:off x="611560" y="3933056"/>
            <a:ext cx="0" cy="4320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9710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171400"/>
            <a:ext cx="8856984" cy="432048"/>
          </a:xfrm>
        </p:spPr>
        <p:txBody>
          <a:bodyPr>
            <a:noAutofit/>
          </a:bodyPr>
          <a:lstStyle/>
          <a:p>
            <a:r>
              <a:rPr lang="en-US" sz="2400" b="1" dirty="0">
                <a:solidFill>
                  <a:srgbClr val="FF0000"/>
                </a:solidFill>
                <a:latin typeface="Cambria" pitchFamily="18" charset="0"/>
              </a:rPr>
              <a:t>N, </a:t>
            </a:r>
            <a:r>
              <a:rPr lang="en-US" sz="2400" b="1" dirty="0" err="1" smtClean="0">
                <a:solidFill>
                  <a:srgbClr val="FF0000"/>
                </a:solidFill>
                <a:latin typeface="Cambria" pitchFamily="18" charset="0"/>
              </a:rPr>
              <a:t>uc</a:t>
            </a:r>
            <a:r>
              <a:rPr lang="en-US" sz="2400" b="1" dirty="0" smtClean="0">
                <a:solidFill>
                  <a:srgbClr val="FF0000"/>
                </a:solidFill>
                <a:latin typeface="Cambria" pitchFamily="18" charset="0"/>
              </a:rPr>
              <a:t>, r</a:t>
            </a:r>
            <a:endParaRPr lang="el-GR" sz="2400" b="1" dirty="0">
              <a:solidFill>
                <a:srgbClr val="FF0000"/>
              </a:solidFill>
              <a:latin typeface="Cambria" pitchFamily="18" charset="0"/>
            </a:endParaRPr>
          </a:p>
        </p:txBody>
      </p:sp>
      <p:sp>
        <p:nvSpPr>
          <p:cNvPr id="3" name="Θέση περιεχομένου 2"/>
          <p:cNvSpPr>
            <a:spLocks noGrp="1"/>
          </p:cNvSpPr>
          <p:nvPr>
            <p:ph idx="1"/>
          </p:nvPr>
        </p:nvSpPr>
        <p:spPr>
          <a:xfrm>
            <a:off x="71500" y="260648"/>
            <a:ext cx="8712968" cy="6840760"/>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p:txBody>
      </p:sp>
      <p:cxnSp>
        <p:nvCxnSpPr>
          <p:cNvPr id="5" name="Ευθεία γραμμή σύνδεσης 4"/>
          <p:cNvCxnSpPr/>
          <p:nvPr/>
        </p:nvCxnSpPr>
        <p:spPr>
          <a:xfrm>
            <a:off x="804070" y="424508"/>
            <a:ext cx="0" cy="2160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flipH="1">
            <a:off x="804070" y="250854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785616" y="2708920"/>
            <a:ext cx="0" cy="19484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754975" y="4581128"/>
            <a:ext cx="4027065" cy="7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785616" y="6590853"/>
            <a:ext cx="52080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785616" y="4801344"/>
            <a:ext cx="0" cy="1796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Ορθογώνιο 21"/>
          <p:cNvSpPr/>
          <p:nvPr/>
        </p:nvSpPr>
        <p:spPr>
          <a:xfrm>
            <a:off x="5387702" y="6590853"/>
            <a:ext cx="864096" cy="2606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latin typeface="Cambria" pitchFamily="18" charset="0"/>
              </a:rPr>
              <a:t>Ν</a:t>
            </a:r>
            <a:endParaRPr lang="el-GR" dirty="0">
              <a:latin typeface="Cambria" pitchFamily="18" charset="0"/>
            </a:endParaRPr>
          </a:p>
        </p:txBody>
      </p:sp>
      <p:sp>
        <p:nvSpPr>
          <p:cNvPr id="23" name="Ορθογώνιο 22"/>
          <p:cNvSpPr/>
          <p:nvPr/>
        </p:nvSpPr>
        <p:spPr>
          <a:xfrm>
            <a:off x="107504" y="424508"/>
            <a:ext cx="576064" cy="3401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4" name="Ορθογώνιο 23"/>
          <p:cNvSpPr/>
          <p:nvPr/>
        </p:nvSpPr>
        <p:spPr>
          <a:xfrm>
            <a:off x="323528" y="2708920"/>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25" name="Ορθογώνιο 24"/>
          <p:cNvSpPr/>
          <p:nvPr/>
        </p:nvSpPr>
        <p:spPr>
          <a:xfrm>
            <a:off x="348730" y="4722117"/>
            <a:ext cx="288032"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r</a:t>
            </a:r>
            <a:endParaRPr lang="el-GR" dirty="0">
              <a:latin typeface="Cambria" pitchFamily="18" charset="0"/>
            </a:endParaRPr>
          </a:p>
        </p:txBody>
      </p:sp>
      <p:sp>
        <p:nvSpPr>
          <p:cNvPr id="27" name="Ελεύθερη σχεδίαση 26"/>
          <p:cNvSpPr/>
          <p:nvPr/>
        </p:nvSpPr>
        <p:spPr>
          <a:xfrm>
            <a:off x="1209675" y="424509"/>
            <a:ext cx="2786261" cy="1780356"/>
          </a:xfrm>
          <a:custGeom>
            <a:avLst/>
            <a:gdLst>
              <a:gd name="connsiteX0" fmla="*/ 0 w 2695575"/>
              <a:gd name="connsiteY0" fmla="*/ 1495425 h 1495425"/>
              <a:gd name="connsiteX1" fmla="*/ 0 w 2695575"/>
              <a:gd name="connsiteY1" fmla="*/ 1495425 h 1495425"/>
              <a:gd name="connsiteX2" fmla="*/ 76200 w 2695575"/>
              <a:gd name="connsiteY2" fmla="*/ 1466850 h 1495425"/>
              <a:gd name="connsiteX3" fmla="*/ 161925 w 2695575"/>
              <a:gd name="connsiteY3" fmla="*/ 1447800 h 1495425"/>
              <a:gd name="connsiteX4" fmla="*/ 276225 w 2695575"/>
              <a:gd name="connsiteY4" fmla="*/ 1419225 h 1495425"/>
              <a:gd name="connsiteX5" fmla="*/ 314325 w 2695575"/>
              <a:gd name="connsiteY5" fmla="*/ 1409700 h 1495425"/>
              <a:gd name="connsiteX6" fmla="*/ 361950 w 2695575"/>
              <a:gd name="connsiteY6" fmla="*/ 1400175 h 1495425"/>
              <a:gd name="connsiteX7" fmla="*/ 428625 w 2695575"/>
              <a:gd name="connsiteY7" fmla="*/ 1390650 h 1495425"/>
              <a:gd name="connsiteX8" fmla="*/ 466725 w 2695575"/>
              <a:gd name="connsiteY8" fmla="*/ 1381125 h 1495425"/>
              <a:gd name="connsiteX9" fmla="*/ 542925 w 2695575"/>
              <a:gd name="connsiteY9" fmla="*/ 1371600 h 1495425"/>
              <a:gd name="connsiteX10" fmla="*/ 590550 w 2695575"/>
              <a:gd name="connsiteY10" fmla="*/ 1362075 h 1495425"/>
              <a:gd name="connsiteX11" fmla="*/ 676275 w 2695575"/>
              <a:gd name="connsiteY11" fmla="*/ 1352550 h 1495425"/>
              <a:gd name="connsiteX12" fmla="*/ 762000 w 2695575"/>
              <a:gd name="connsiteY12" fmla="*/ 1333500 h 1495425"/>
              <a:gd name="connsiteX13" fmla="*/ 828675 w 2695575"/>
              <a:gd name="connsiteY13" fmla="*/ 1323975 h 1495425"/>
              <a:gd name="connsiteX14" fmla="*/ 895350 w 2695575"/>
              <a:gd name="connsiteY14" fmla="*/ 1304925 h 1495425"/>
              <a:gd name="connsiteX15" fmla="*/ 962025 w 2695575"/>
              <a:gd name="connsiteY15" fmla="*/ 1266825 h 1495425"/>
              <a:gd name="connsiteX16" fmla="*/ 1000125 w 2695575"/>
              <a:gd name="connsiteY16" fmla="*/ 1257300 h 1495425"/>
              <a:gd name="connsiteX17" fmla="*/ 1076325 w 2695575"/>
              <a:gd name="connsiteY17" fmla="*/ 1228725 h 1495425"/>
              <a:gd name="connsiteX18" fmla="*/ 1133475 w 2695575"/>
              <a:gd name="connsiteY18" fmla="*/ 1209675 h 1495425"/>
              <a:gd name="connsiteX19" fmla="*/ 1190625 w 2695575"/>
              <a:gd name="connsiteY19" fmla="*/ 1181100 h 1495425"/>
              <a:gd name="connsiteX20" fmla="*/ 1247775 w 2695575"/>
              <a:gd name="connsiteY20" fmla="*/ 1143000 h 1495425"/>
              <a:gd name="connsiteX21" fmla="*/ 1333500 w 2695575"/>
              <a:gd name="connsiteY21" fmla="*/ 1123950 h 1495425"/>
              <a:gd name="connsiteX22" fmla="*/ 1400175 w 2695575"/>
              <a:gd name="connsiteY22" fmla="*/ 1085850 h 1495425"/>
              <a:gd name="connsiteX23" fmla="*/ 1495425 w 2695575"/>
              <a:gd name="connsiteY23" fmla="*/ 1038225 h 1495425"/>
              <a:gd name="connsiteX24" fmla="*/ 1562100 w 2695575"/>
              <a:gd name="connsiteY24" fmla="*/ 990600 h 1495425"/>
              <a:gd name="connsiteX25" fmla="*/ 1609725 w 2695575"/>
              <a:gd name="connsiteY25" fmla="*/ 971550 h 1495425"/>
              <a:gd name="connsiteX26" fmla="*/ 1685925 w 2695575"/>
              <a:gd name="connsiteY26" fmla="*/ 914400 h 1495425"/>
              <a:gd name="connsiteX27" fmla="*/ 1781175 w 2695575"/>
              <a:gd name="connsiteY27" fmla="*/ 866775 h 1495425"/>
              <a:gd name="connsiteX28" fmla="*/ 1819275 w 2695575"/>
              <a:gd name="connsiteY28" fmla="*/ 828675 h 1495425"/>
              <a:gd name="connsiteX29" fmla="*/ 1847850 w 2695575"/>
              <a:gd name="connsiteY29" fmla="*/ 819150 h 1495425"/>
              <a:gd name="connsiteX30" fmla="*/ 1905000 w 2695575"/>
              <a:gd name="connsiteY30" fmla="*/ 762000 h 1495425"/>
              <a:gd name="connsiteX31" fmla="*/ 1933575 w 2695575"/>
              <a:gd name="connsiteY31" fmla="*/ 742950 h 1495425"/>
              <a:gd name="connsiteX32" fmla="*/ 1990725 w 2695575"/>
              <a:gd name="connsiteY32" fmla="*/ 695325 h 1495425"/>
              <a:gd name="connsiteX33" fmla="*/ 2047875 w 2695575"/>
              <a:gd name="connsiteY33" fmla="*/ 628650 h 1495425"/>
              <a:gd name="connsiteX34" fmla="*/ 2076450 w 2695575"/>
              <a:gd name="connsiteY34" fmla="*/ 619125 h 1495425"/>
              <a:gd name="connsiteX35" fmla="*/ 2133600 w 2695575"/>
              <a:gd name="connsiteY35" fmla="*/ 581025 h 1495425"/>
              <a:gd name="connsiteX36" fmla="*/ 2219325 w 2695575"/>
              <a:gd name="connsiteY36" fmla="*/ 485775 h 1495425"/>
              <a:gd name="connsiteX37" fmla="*/ 2247900 w 2695575"/>
              <a:gd name="connsiteY37" fmla="*/ 476250 h 1495425"/>
              <a:gd name="connsiteX38" fmla="*/ 2314575 w 2695575"/>
              <a:gd name="connsiteY38" fmla="*/ 390525 h 1495425"/>
              <a:gd name="connsiteX39" fmla="*/ 2352675 w 2695575"/>
              <a:gd name="connsiteY39" fmla="*/ 333375 h 1495425"/>
              <a:gd name="connsiteX40" fmla="*/ 2400300 w 2695575"/>
              <a:gd name="connsiteY40" fmla="*/ 295275 h 1495425"/>
              <a:gd name="connsiteX41" fmla="*/ 2447925 w 2695575"/>
              <a:gd name="connsiteY41" fmla="*/ 266700 h 1495425"/>
              <a:gd name="connsiteX42" fmla="*/ 2505075 w 2695575"/>
              <a:gd name="connsiteY42" fmla="*/ 209550 h 1495425"/>
              <a:gd name="connsiteX43" fmla="*/ 2533650 w 2695575"/>
              <a:gd name="connsiteY43" fmla="*/ 180975 h 1495425"/>
              <a:gd name="connsiteX44" fmla="*/ 2562225 w 2695575"/>
              <a:gd name="connsiteY44" fmla="*/ 161925 h 1495425"/>
              <a:gd name="connsiteX45" fmla="*/ 2581275 w 2695575"/>
              <a:gd name="connsiteY45" fmla="*/ 123825 h 1495425"/>
              <a:gd name="connsiteX46" fmla="*/ 2638425 w 2695575"/>
              <a:gd name="connsiteY46" fmla="*/ 85725 h 1495425"/>
              <a:gd name="connsiteX47" fmla="*/ 2676525 w 2695575"/>
              <a:gd name="connsiteY47" fmla="*/ 19050 h 1495425"/>
              <a:gd name="connsiteX48" fmla="*/ 2695575 w 2695575"/>
              <a:gd name="connsiteY48" fmla="*/ 0 h 1495425"/>
              <a:gd name="connsiteX49" fmla="*/ 2695575 w 2695575"/>
              <a:gd name="connsiteY49"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95575" h="1495425">
                <a:moveTo>
                  <a:pt x="0" y="1495425"/>
                </a:moveTo>
                <a:lnTo>
                  <a:pt x="0" y="1495425"/>
                </a:lnTo>
                <a:cubicBezTo>
                  <a:pt x="25400" y="1485900"/>
                  <a:pt x="50465" y="1475428"/>
                  <a:pt x="76200" y="1466850"/>
                </a:cubicBezTo>
                <a:cubicBezTo>
                  <a:pt x="96377" y="1460124"/>
                  <a:pt x="143052" y="1451575"/>
                  <a:pt x="161925" y="1447800"/>
                </a:cubicBezTo>
                <a:cubicBezTo>
                  <a:pt x="217644" y="1410654"/>
                  <a:pt x="171031" y="1435409"/>
                  <a:pt x="276225" y="1419225"/>
                </a:cubicBezTo>
                <a:cubicBezTo>
                  <a:pt x="289164" y="1417234"/>
                  <a:pt x="301546" y="1412540"/>
                  <a:pt x="314325" y="1409700"/>
                </a:cubicBezTo>
                <a:cubicBezTo>
                  <a:pt x="330129" y="1406188"/>
                  <a:pt x="345981" y="1402837"/>
                  <a:pt x="361950" y="1400175"/>
                </a:cubicBezTo>
                <a:cubicBezTo>
                  <a:pt x="384095" y="1396484"/>
                  <a:pt x="406536" y="1394666"/>
                  <a:pt x="428625" y="1390650"/>
                </a:cubicBezTo>
                <a:cubicBezTo>
                  <a:pt x="441505" y="1388308"/>
                  <a:pt x="453812" y="1383277"/>
                  <a:pt x="466725" y="1381125"/>
                </a:cubicBezTo>
                <a:cubicBezTo>
                  <a:pt x="491974" y="1376917"/>
                  <a:pt x="517625" y="1375492"/>
                  <a:pt x="542925" y="1371600"/>
                </a:cubicBezTo>
                <a:cubicBezTo>
                  <a:pt x="558926" y="1369138"/>
                  <a:pt x="574523" y="1364365"/>
                  <a:pt x="590550" y="1362075"/>
                </a:cubicBezTo>
                <a:cubicBezTo>
                  <a:pt x="619012" y="1358009"/>
                  <a:pt x="647915" y="1357277"/>
                  <a:pt x="676275" y="1352550"/>
                </a:cubicBezTo>
                <a:cubicBezTo>
                  <a:pt x="705149" y="1347738"/>
                  <a:pt x="733229" y="1338895"/>
                  <a:pt x="762000" y="1333500"/>
                </a:cubicBezTo>
                <a:cubicBezTo>
                  <a:pt x="784066" y="1329363"/>
                  <a:pt x="806586" y="1327991"/>
                  <a:pt x="828675" y="1323975"/>
                </a:cubicBezTo>
                <a:cubicBezTo>
                  <a:pt x="838266" y="1322231"/>
                  <a:pt x="883692" y="1310754"/>
                  <a:pt x="895350" y="1304925"/>
                </a:cubicBezTo>
                <a:cubicBezTo>
                  <a:pt x="950620" y="1277290"/>
                  <a:pt x="895229" y="1291873"/>
                  <a:pt x="962025" y="1266825"/>
                </a:cubicBezTo>
                <a:cubicBezTo>
                  <a:pt x="974282" y="1262228"/>
                  <a:pt x="987538" y="1260896"/>
                  <a:pt x="1000125" y="1257300"/>
                </a:cubicBezTo>
                <a:cubicBezTo>
                  <a:pt x="1033151" y="1247864"/>
                  <a:pt x="1039421" y="1242145"/>
                  <a:pt x="1076325" y="1228725"/>
                </a:cubicBezTo>
                <a:cubicBezTo>
                  <a:pt x="1095196" y="1221863"/>
                  <a:pt x="1116767" y="1220814"/>
                  <a:pt x="1133475" y="1209675"/>
                </a:cubicBezTo>
                <a:cubicBezTo>
                  <a:pt x="1260330" y="1125105"/>
                  <a:pt x="1072319" y="1246825"/>
                  <a:pt x="1190625" y="1181100"/>
                </a:cubicBezTo>
                <a:cubicBezTo>
                  <a:pt x="1210639" y="1169981"/>
                  <a:pt x="1225425" y="1147967"/>
                  <a:pt x="1247775" y="1143000"/>
                </a:cubicBezTo>
                <a:lnTo>
                  <a:pt x="1333500" y="1123950"/>
                </a:lnTo>
                <a:cubicBezTo>
                  <a:pt x="1355725" y="1111250"/>
                  <a:pt x="1377552" y="1097827"/>
                  <a:pt x="1400175" y="1085850"/>
                </a:cubicBezTo>
                <a:cubicBezTo>
                  <a:pt x="1431547" y="1069241"/>
                  <a:pt x="1467027" y="1059524"/>
                  <a:pt x="1495425" y="1038225"/>
                </a:cubicBezTo>
                <a:cubicBezTo>
                  <a:pt x="1504054" y="1031753"/>
                  <a:pt x="1548172" y="997564"/>
                  <a:pt x="1562100" y="990600"/>
                </a:cubicBezTo>
                <a:cubicBezTo>
                  <a:pt x="1577393" y="982954"/>
                  <a:pt x="1593850" y="977900"/>
                  <a:pt x="1609725" y="971550"/>
                </a:cubicBezTo>
                <a:cubicBezTo>
                  <a:pt x="1647833" y="914387"/>
                  <a:pt x="1605058" y="968311"/>
                  <a:pt x="1685925" y="914400"/>
                </a:cubicBezTo>
                <a:cubicBezTo>
                  <a:pt x="1770149" y="858251"/>
                  <a:pt x="1634104" y="908795"/>
                  <a:pt x="1781175" y="866775"/>
                </a:cubicBezTo>
                <a:cubicBezTo>
                  <a:pt x="1793875" y="854075"/>
                  <a:pt x="1804660" y="839114"/>
                  <a:pt x="1819275" y="828675"/>
                </a:cubicBezTo>
                <a:cubicBezTo>
                  <a:pt x="1827445" y="822839"/>
                  <a:pt x="1839925" y="825314"/>
                  <a:pt x="1847850" y="819150"/>
                </a:cubicBezTo>
                <a:cubicBezTo>
                  <a:pt x="1869116" y="802610"/>
                  <a:pt x="1884864" y="779898"/>
                  <a:pt x="1905000" y="762000"/>
                </a:cubicBezTo>
                <a:cubicBezTo>
                  <a:pt x="1913556" y="754395"/>
                  <a:pt x="1924781" y="750279"/>
                  <a:pt x="1933575" y="742950"/>
                </a:cubicBezTo>
                <a:cubicBezTo>
                  <a:pt x="2006914" y="681834"/>
                  <a:pt x="1919779" y="742623"/>
                  <a:pt x="1990725" y="695325"/>
                </a:cubicBezTo>
                <a:cubicBezTo>
                  <a:pt x="2009031" y="667866"/>
                  <a:pt x="2018478" y="649648"/>
                  <a:pt x="2047875" y="628650"/>
                </a:cubicBezTo>
                <a:cubicBezTo>
                  <a:pt x="2056045" y="622814"/>
                  <a:pt x="2067673" y="624001"/>
                  <a:pt x="2076450" y="619125"/>
                </a:cubicBezTo>
                <a:cubicBezTo>
                  <a:pt x="2096464" y="608006"/>
                  <a:pt x="2114550" y="593725"/>
                  <a:pt x="2133600" y="581025"/>
                </a:cubicBezTo>
                <a:cubicBezTo>
                  <a:pt x="2154523" y="549640"/>
                  <a:pt x="2187281" y="496456"/>
                  <a:pt x="2219325" y="485775"/>
                </a:cubicBezTo>
                <a:lnTo>
                  <a:pt x="2247900" y="476250"/>
                </a:lnTo>
                <a:cubicBezTo>
                  <a:pt x="2301000" y="396599"/>
                  <a:pt x="2215659" y="522414"/>
                  <a:pt x="2314575" y="390525"/>
                </a:cubicBezTo>
                <a:cubicBezTo>
                  <a:pt x="2328312" y="372209"/>
                  <a:pt x="2334797" y="347678"/>
                  <a:pt x="2352675" y="333375"/>
                </a:cubicBezTo>
                <a:cubicBezTo>
                  <a:pt x="2368550" y="320675"/>
                  <a:pt x="2383645" y="306933"/>
                  <a:pt x="2400300" y="295275"/>
                </a:cubicBezTo>
                <a:cubicBezTo>
                  <a:pt x="2415467" y="284658"/>
                  <a:pt x="2433597" y="278423"/>
                  <a:pt x="2447925" y="266700"/>
                </a:cubicBezTo>
                <a:cubicBezTo>
                  <a:pt x="2468776" y="249640"/>
                  <a:pt x="2486025" y="228600"/>
                  <a:pt x="2505075" y="209550"/>
                </a:cubicBezTo>
                <a:cubicBezTo>
                  <a:pt x="2514600" y="200025"/>
                  <a:pt x="2522442" y="188447"/>
                  <a:pt x="2533650" y="180975"/>
                </a:cubicBezTo>
                <a:lnTo>
                  <a:pt x="2562225" y="161925"/>
                </a:lnTo>
                <a:cubicBezTo>
                  <a:pt x="2568575" y="149225"/>
                  <a:pt x="2571235" y="133865"/>
                  <a:pt x="2581275" y="123825"/>
                </a:cubicBezTo>
                <a:cubicBezTo>
                  <a:pt x="2597464" y="107636"/>
                  <a:pt x="2638425" y="85725"/>
                  <a:pt x="2638425" y="85725"/>
                </a:cubicBezTo>
                <a:cubicBezTo>
                  <a:pt x="2651462" y="59651"/>
                  <a:pt x="2658574" y="41489"/>
                  <a:pt x="2676525" y="19050"/>
                </a:cubicBezTo>
                <a:cubicBezTo>
                  <a:pt x="2682135" y="12038"/>
                  <a:pt x="2689225" y="6350"/>
                  <a:pt x="2695575" y="0"/>
                </a:cubicBezTo>
                <a:lnTo>
                  <a:pt x="2695575" y="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latin typeface="Cambria" pitchFamily="18" charset="0"/>
            </a:endParaRPr>
          </a:p>
        </p:txBody>
      </p:sp>
      <p:sp>
        <p:nvSpPr>
          <p:cNvPr id="28" name="Στρογγυλεμένο ορθογώνιο 27"/>
          <p:cNvSpPr/>
          <p:nvPr/>
        </p:nvSpPr>
        <p:spPr>
          <a:xfrm>
            <a:off x="4139953" y="260648"/>
            <a:ext cx="504056" cy="504056"/>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latin typeface="Cambria" pitchFamily="18" charset="0"/>
              </a:rPr>
              <a:t>uc</a:t>
            </a:r>
            <a:endParaRPr lang="el-GR" dirty="0">
              <a:latin typeface="Cambria" pitchFamily="18" charset="0"/>
            </a:endParaRPr>
          </a:p>
        </p:txBody>
      </p:sp>
      <p:sp>
        <p:nvSpPr>
          <p:cNvPr id="29" name="Ελεύθερη σχεδίαση 28"/>
          <p:cNvSpPr/>
          <p:nvPr/>
        </p:nvSpPr>
        <p:spPr>
          <a:xfrm>
            <a:off x="1400175" y="2780928"/>
            <a:ext cx="3430960" cy="1486272"/>
          </a:xfrm>
          <a:custGeom>
            <a:avLst/>
            <a:gdLst>
              <a:gd name="connsiteX0" fmla="*/ 0 w 3067050"/>
              <a:gd name="connsiteY0" fmla="*/ 1476394 h 1476394"/>
              <a:gd name="connsiteX1" fmla="*/ 0 w 3067050"/>
              <a:gd name="connsiteY1" fmla="*/ 1476394 h 1476394"/>
              <a:gd name="connsiteX2" fmla="*/ 104775 w 3067050"/>
              <a:gd name="connsiteY2" fmla="*/ 1343044 h 1476394"/>
              <a:gd name="connsiteX3" fmla="*/ 114300 w 3067050"/>
              <a:gd name="connsiteY3" fmla="*/ 1314469 h 1476394"/>
              <a:gd name="connsiteX4" fmla="*/ 152400 w 3067050"/>
              <a:gd name="connsiteY4" fmla="*/ 1266844 h 1476394"/>
              <a:gd name="connsiteX5" fmla="*/ 190500 w 3067050"/>
              <a:gd name="connsiteY5" fmla="*/ 1228744 h 1476394"/>
              <a:gd name="connsiteX6" fmla="*/ 200025 w 3067050"/>
              <a:gd name="connsiteY6" fmla="*/ 1200169 h 1476394"/>
              <a:gd name="connsiteX7" fmla="*/ 285750 w 3067050"/>
              <a:gd name="connsiteY7" fmla="*/ 1133494 h 1476394"/>
              <a:gd name="connsiteX8" fmla="*/ 314325 w 3067050"/>
              <a:gd name="connsiteY8" fmla="*/ 1104919 h 1476394"/>
              <a:gd name="connsiteX9" fmla="*/ 342900 w 3067050"/>
              <a:gd name="connsiteY9" fmla="*/ 1057294 h 1476394"/>
              <a:gd name="connsiteX10" fmla="*/ 371475 w 3067050"/>
              <a:gd name="connsiteY10" fmla="*/ 1038244 h 1476394"/>
              <a:gd name="connsiteX11" fmla="*/ 381000 w 3067050"/>
              <a:gd name="connsiteY11" fmla="*/ 1009669 h 1476394"/>
              <a:gd name="connsiteX12" fmla="*/ 466725 w 3067050"/>
              <a:gd name="connsiteY12" fmla="*/ 962044 h 1476394"/>
              <a:gd name="connsiteX13" fmla="*/ 571500 w 3067050"/>
              <a:gd name="connsiteY13" fmla="*/ 876319 h 1476394"/>
              <a:gd name="connsiteX14" fmla="*/ 638175 w 3067050"/>
              <a:gd name="connsiteY14" fmla="*/ 809644 h 1476394"/>
              <a:gd name="connsiteX15" fmla="*/ 685800 w 3067050"/>
              <a:gd name="connsiteY15" fmla="*/ 781069 h 1476394"/>
              <a:gd name="connsiteX16" fmla="*/ 714375 w 3067050"/>
              <a:gd name="connsiteY16" fmla="*/ 752494 h 1476394"/>
              <a:gd name="connsiteX17" fmla="*/ 742950 w 3067050"/>
              <a:gd name="connsiteY17" fmla="*/ 742969 h 1476394"/>
              <a:gd name="connsiteX18" fmla="*/ 771525 w 3067050"/>
              <a:gd name="connsiteY18" fmla="*/ 723919 h 1476394"/>
              <a:gd name="connsiteX19" fmla="*/ 838200 w 3067050"/>
              <a:gd name="connsiteY19" fmla="*/ 695344 h 1476394"/>
              <a:gd name="connsiteX20" fmla="*/ 962025 w 3067050"/>
              <a:gd name="connsiteY20" fmla="*/ 609619 h 1476394"/>
              <a:gd name="connsiteX21" fmla="*/ 1076325 w 3067050"/>
              <a:gd name="connsiteY21" fmla="*/ 552469 h 1476394"/>
              <a:gd name="connsiteX22" fmla="*/ 1114425 w 3067050"/>
              <a:gd name="connsiteY22" fmla="*/ 533419 h 1476394"/>
              <a:gd name="connsiteX23" fmla="*/ 1200150 w 3067050"/>
              <a:gd name="connsiteY23" fmla="*/ 485794 h 1476394"/>
              <a:gd name="connsiteX24" fmla="*/ 1228725 w 3067050"/>
              <a:gd name="connsiteY24" fmla="*/ 466744 h 1476394"/>
              <a:gd name="connsiteX25" fmla="*/ 1266825 w 3067050"/>
              <a:gd name="connsiteY25" fmla="*/ 438169 h 1476394"/>
              <a:gd name="connsiteX26" fmla="*/ 1304925 w 3067050"/>
              <a:gd name="connsiteY26" fmla="*/ 428644 h 1476394"/>
              <a:gd name="connsiteX27" fmla="*/ 1381125 w 3067050"/>
              <a:gd name="connsiteY27" fmla="*/ 381019 h 1476394"/>
              <a:gd name="connsiteX28" fmla="*/ 1514475 w 3067050"/>
              <a:gd name="connsiteY28" fmla="*/ 342919 h 1476394"/>
              <a:gd name="connsiteX29" fmla="*/ 1543050 w 3067050"/>
              <a:gd name="connsiteY29" fmla="*/ 323869 h 1476394"/>
              <a:gd name="connsiteX30" fmla="*/ 1619250 w 3067050"/>
              <a:gd name="connsiteY30" fmla="*/ 295294 h 1476394"/>
              <a:gd name="connsiteX31" fmla="*/ 1724025 w 3067050"/>
              <a:gd name="connsiteY31" fmla="*/ 247669 h 1476394"/>
              <a:gd name="connsiteX32" fmla="*/ 1771650 w 3067050"/>
              <a:gd name="connsiteY32" fmla="*/ 219094 h 1476394"/>
              <a:gd name="connsiteX33" fmla="*/ 1800225 w 3067050"/>
              <a:gd name="connsiteY33" fmla="*/ 209569 h 1476394"/>
              <a:gd name="connsiteX34" fmla="*/ 1838325 w 3067050"/>
              <a:gd name="connsiteY34" fmla="*/ 190519 h 1476394"/>
              <a:gd name="connsiteX35" fmla="*/ 1866900 w 3067050"/>
              <a:gd name="connsiteY35" fmla="*/ 180994 h 1476394"/>
              <a:gd name="connsiteX36" fmla="*/ 1905000 w 3067050"/>
              <a:gd name="connsiteY36" fmla="*/ 161944 h 1476394"/>
              <a:gd name="connsiteX37" fmla="*/ 1933575 w 3067050"/>
              <a:gd name="connsiteY37" fmla="*/ 152419 h 1476394"/>
              <a:gd name="connsiteX38" fmla="*/ 1981200 w 3067050"/>
              <a:gd name="connsiteY38" fmla="*/ 133369 h 1476394"/>
              <a:gd name="connsiteX39" fmla="*/ 2047875 w 3067050"/>
              <a:gd name="connsiteY39" fmla="*/ 123844 h 1476394"/>
              <a:gd name="connsiteX40" fmla="*/ 2152650 w 3067050"/>
              <a:gd name="connsiteY40" fmla="*/ 104794 h 1476394"/>
              <a:gd name="connsiteX41" fmla="*/ 2219325 w 3067050"/>
              <a:gd name="connsiteY41" fmla="*/ 85744 h 1476394"/>
              <a:gd name="connsiteX42" fmla="*/ 2609850 w 3067050"/>
              <a:gd name="connsiteY42" fmla="*/ 76219 h 1476394"/>
              <a:gd name="connsiteX43" fmla="*/ 2676525 w 3067050"/>
              <a:gd name="connsiteY43" fmla="*/ 66694 h 1476394"/>
              <a:gd name="connsiteX44" fmla="*/ 2724150 w 3067050"/>
              <a:gd name="connsiteY44" fmla="*/ 57169 h 1476394"/>
              <a:gd name="connsiteX45" fmla="*/ 2800350 w 3067050"/>
              <a:gd name="connsiteY45" fmla="*/ 47644 h 1476394"/>
              <a:gd name="connsiteX46" fmla="*/ 2838450 w 3067050"/>
              <a:gd name="connsiteY46" fmla="*/ 38119 h 1476394"/>
              <a:gd name="connsiteX47" fmla="*/ 2924175 w 3067050"/>
              <a:gd name="connsiteY47" fmla="*/ 28594 h 1476394"/>
              <a:gd name="connsiteX48" fmla="*/ 2981325 w 3067050"/>
              <a:gd name="connsiteY48" fmla="*/ 9544 h 1476394"/>
              <a:gd name="connsiteX49" fmla="*/ 3067050 w 3067050"/>
              <a:gd name="connsiteY49" fmla="*/ 19 h 1476394"/>
              <a:gd name="connsiteX50" fmla="*/ 3067050 w 3067050"/>
              <a:gd name="connsiteY50" fmla="*/ 19069 h 147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67050" h="1476394">
                <a:moveTo>
                  <a:pt x="0" y="1476394"/>
                </a:moveTo>
                <a:lnTo>
                  <a:pt x="0" y="1476394"/>
                </a:lnTo>
                <a:cubicBezTo>
                  <a:pt x="34925" y="1431944"/>
                  <a:pt x="72176" y="1389227"/>
                  <a:pt x="104775" y="1343044"/>
                </a:cubicBezTo>
                <a:cubicBezTo>
                  <a:pt x="110565" y="1334841"/>
                  <a:pt x="108979" y="1322983"/>
                  <a:pt x="114300" y="1314469"/>
                </a:cubicBezTo>
                <a:cubicBezTo>
                  <a:pt x="125075" y="1297229"/>
                  <a:pt x="139700" y="1282719"/>
                  <a:pt x="152400" y="1266844"/>
                </a:cubicBezTo>
                <a:cubicBezTo>
                  <a:pt x="177800" y="1190644"/>
                  <a:pt x="139700" y="1279544"/>
                  <a:pt x="190500" y="1228744"/>
                </a:cubicBezTo>
                <a:cubicBezTo>
                  <a:pt x="197600" y="1221644"/>
                  <a:pt x="192925" y="1207269"/>
                  <a:pt x="200025" y="1200169"/>
                </a:cubicBezTo>
                <a:cubicBezTo>
                  <a:pt x="225623" y="1174571"/>
                  <a:pt x="260152" y="1159092"/>
                  <a:pt x="285750" y="1133494"/>
                </a:cubicBezTo>
                <a:cubicBezTo>
                  <a:pt x="295275" y="1123969"/>
                  <a:pt x="306243" y="1115695"/>
                  <a:pt x="314325" y="1104919"/>
                </a:cubicBezTo>
                <a:cubicBezTo>
                  <a:pt x="325433" y="1090108"/>
                  <a:pt x="330852" y="1071350"/>
                  <a:pt x="342900" y="1057294"/>
                </a:cubicBezTo>
                <a:cubicBezTo>
                  <a:pt x="350350" y="1048602"/>
                  <a:pt x="361950" y="1044594"/>
                  <a:pt x="371475" y="1038244"/>
                </a:cubicBezTo>
                <a:cubicBezTo>
                  <a:pt x="374650" y="1028719"/>
                  <a:pt x="373900" y="1016769"/>
                  <a:pt x="381000" y="1009669"/>
                </a:cubicBezTo>
                <a:cubicBezTo>
                  <a:pt x="413752" y="976917"/>
                  <a:pt x="430792" y="974022"/>
                  <a:pt x="466725" y="962044"/>
                </a:cubicBezTo>
                <a:cubicBezTo>
                  <a:pt x="501650" y="933469"/>
                  <a:pt x="537773" y="906299"/>
                  <a:pt x="571500" y="876319"/>
                </a:cubicBezTo>
                <a:cubicBezTo>
                  <a:pt x="594992" y="855437"/>
                  <a:pt x="611223" y="825815"/>
                  <a:pt x="638175" y="809644"/>
                </a:cubicBezTo>
                <a:cubicBezTo>
                  <a:pt x="654050" y="800119"/>
                  <a:pt x="670989" y="792177"/>
                  <a:pt x="685800" y="781069"/>
                </a:cubicBezTo>
                <a:cubicBezTo>
                  <a:pt x="696576" y="772987"/>
                  <a:pt x="703167" y="759966"/>
                  <a:pt x="714375" y="752494"/>
                </a:cubicBezTo>
                <a:cubicBezTo>
                  <a:pt x="722729" y="746925"/>
                  <a:pt x="733970" y="747459"/>
                  <a:pt x="742950" y="742969"/>
                </a:cubicBezTo>
                <a:cubicBezTo>
                  <a:pt x="753189" y="737849"/>
                  <a:pt x="761286" y="729039"/>
                  <a:pt x="771525" y="723919"/>
                </a:cubicBezTo>
                <a:cubicBezTo>
                  <a:pt x="815317" y="702023"/>
                  <a:pt x="788649" y="730030"/>
                  <a:pt x="838200" y="695344"/>
                </a:cubicBezTo>
                <a:cubicBezTo>
                  <a:pt x="951789" y="615832"/>
                  <a:pt x="835859" y="676022"/>
                  <a:pt x="962025" y="609619"/>
                </a:cubicBezTo>
                <a:cubicBezTo>
                  <a:pt x="999720" y="589780"/>
                  <a:pt x="1038225" y="571519"/>
                  <a:pt x="1076325" y="552469"/>
                </a:cubicBezTo>
                <a:cubicBezTo>
                  <a:pt x="1089025" y="546119"/>
                  <a:pt x="1103066" y="541938"/>
                  <a:pt x="1114425" y="533419"/>
                </a:cubicBezTo>
                <a:cubicBezTo>
                  <a:pt x="1189365" y="477214"/>
                  <a:pt x="1112840" y="529449"/>
                  <a:pt x="1200150" y="485794"/>
                </a:cubicBezTo>
                <a:cubicBezTo>
                  <a:pt x="1210389" y="480674"/>
                  <a:pt x="1219410" y="473398"/>
                  <a:pt x="1228725" y="466744"/>
                </a:cubicBezTo>
                <a:cubicBezTo>
                  <a:pt x="1241643" y="457517"/>
                  <a:pt x="1252626" y="445269"/>
                  <a:pt x="1266825" y="438169"/>
                </a:cubicBezTo>
                <a:cubicBezTo>
                  <a:pt x="1278534" y="432315"/>
                  <a:pt x="1292225" y="431819"/>
                  <a:pt x="1304925" y="428644"/>
                </a:cubicBezTo>
                <a:cubicBezTo>
                  <a:pt x="1330325" y="412769"/>
                  <a:pt x="1353428" y="392424"/>
                  <a:pt x="1381125" y="381019"/>
                </a:cubicBezTo>
                <a:cubicBezTo>
                  <a:pt x="1558404" y="308022"/>
                  <a:pt x="1395944" y="402185"/>
                  <a:pt x="1514475" y="342919"/>
                </a:cubicBezTo>
                <a:cubicBezTo>
                  <a:pt x="1524714" y="337799"/>
                  <a:pt x="1532811" y="328989"/>
                  <a:pt x="1543050" y="323869"/>
                </a:cubicBezTo>
                <a:cubicBezTo>
                  <a:pt x="1645086" y="272851"/>
                  <a:pt x="1464826" y="379525"/>
                  <a:pt x="1619250" y="295294"/>
                </a:cubicBezTo>
                <a:cubicBezTo>
                  <a:pt x="1714649" y="243258"/>
                  <a:pt x="1636428" y="265188"/>
                  <a:pt x="1724025" y="247669"/>
                </a:cubicBezTo>
                <a:cubicBezTo>
                  <a:pt x="1739900" y="238144"/>
                  <a:pt x="1755091" y="227373"/>
                  <a:pt x="1771650" y="219094"/>
                </a:cubicBezTo>
                <a:cubicBezTo>
                  <a:pt x="1780630" y="214604"/>
                  <a:pt x="1790997" y="213524"/>
                  <a:pt x="1800225" y="209569"/>
                </a:cubicBezTo>
                <a:cubicBezTo>
                  <a:pt x="1813276" y="203976"/>
                  <a:pt x="1825274" y="196112"/>
                  <a:pt x="1838325" y="190519"/>
                </a:cubicBezTo>
                <a:cubicBezTo>
                  <a:pt x="1847553" y="186564"/>
                  <a:pt x="1857672" y="184949"/>
                  <a:pt x="1866900" y="180994"/>
                </a:cubicBezTo>
                <a:cubicBezTo>
                  <a:pt x="1879951" y="175401"/>
                  <a:pt x="1891949" y="167537"/>
                  <a:pt x="1905000" y="161944"/>
                </a:cubicBezTo>
                <a:cubicBezTo>
                  <a:pt x="1914228" y="157989"/>
                  <a:pt x="1924174" y="155944"/>
                  <a:pt x="1933575" y="152419"/>
                </a:cubicBezTo>
                <a:cubicBezTo>
                  <a:pt x="1949584" y="146416"/>
                  <a:pt x="1964613" y="137516"/>
                  <a:pt x="1981200" y="133369"/>
                </a:cubicBezTo>
                <a:cubicBezTo>
                  <a:pt x="2002980" y="127924"/>
                  <a:pt x="2025650" y="127019"/>
                  <a:pt x="2047875" y="123844"/>
                </a:cubicBezTo>
                <a:cubicBezTo>
                  <a:pt x="2113408" y="102000"/>
                  <a:pt x="2034176" y="126335"/>
                  <a:pt x="2152650" y="104794"/>
                </a:cubicBezTo>
                <a:cubicBezTo>
                  <a:pt x="2183955" y="99102"/>
                  <a:pt x="2184117" y="87309"/>
                  <a:pt x="2219325" y="85744"/>
                </a:cubicBezTo>
                <a:cubicBezTo>
                  <a:pt x="2349410" y="79962"/>
                  <a:pt x="2479675" y="79394"/>
                  <a:pt x="2609850" y="76219"/>
                </a:cubicBezTo>
                <a:cubicBezTo>
                  <a:pt x="2632075" y="73044"/>
                  <a:pt x="2654380" y="70385"/>
                  <a:pt x="2676525" y="66694"/>
                </a:cubicBezTo>
                <a:cubicBezTo>
                  <a:pt x="2692494" y="64032"/>
                  <a:pt x="2708149" y="59631"/>
                  <a:pt x="2724150" y="57169"/>
                </a:cubicBezTo>
                <a:cubicBezTo>
                  <a:pt x="2749450" y="53277"/>
                  <a:pt x="2775101" y="51852"/>
                  <a:pt x="2800350" y="47644"/>
                </a:cubicBezTo>
                <a:cubicBezTo>
                  <a:pt x="2813263" y="45492"/>
                  <a:pt x="2825511" y="40110"/>
                  <a:pt x="2838450" y="38119"/>
                </a:cubicBezTo>
                <a:cubicBezTo>
                  <a:pt x="2866867" y="33747"/>
                  <a:pt x="2895600" y="31769"/>
                  <a:pt x="2924175" y="28594"/>
                </a:cubicBezTo>
                <a:cubicBezTo>
                  <a:pt x="2943225" y="22244"/>
                  <a:pt x="2961446" y="12384"/>
                  <a:pt x="2981325" y="9544"/>
                </a:cubicBezTo>
                <a:cubicBezTo>
                  <a:pt x="3054286" y="-879"/>
                  <a:pt x="3025549" y="19"/>
                  <a:pt x="3067050" y="19"/>
                </a:cubicBezTo>
                <a:lnTo>
                  <a:pt x="3067050" y="19069"/>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31" name="Ευθεία γραμμή σύνδεσης 30"/>
          <p:cNvCxnSpPr/>
          <p:nvPr/>
        </p:nvCxnSpPr>
        <p:spPr>
          <a:xfrm flipV="1">
            <a:off x="785616" y="2708920"/>
            <a:ext cx="4506464" cy="144016"/>
          </a:xfrm>
          <a:prstGeom prst="line">
            <a:avLst/>
          </a:prstGeom>
          <a:ln w="28575">
            <a:prstDash val="dash"/>
          </a:ln>
        </p:spPr>
        <p:style>
          <a:lnRef idx="1">
            <a:schemeClr val="accent2"/>
          </a:lnRef>
          <a:fillRef idx="0">
            <a:schemeClr val="accent2"/>
          </a:fillRef>
          <a:effectRef idx="0">
            <a:schemeClr val="accent2"/>
          </a:effectRef>
          <a:fontRef idx="minor">
            <a:schemeClr val="tx1"/>
          </a:fontRef>
        </p:style>
      </p:cxnSp>
      <p:sp>
        <p:nvSpPr>
          <p:cNvPr id="36" name="Ελεύθερη σχεδίαση 35"/>
          <p:cNvSpPr/>
          <p:nvPr/>
        </p:nvSpPr>
        <p:spPr>
          <a:xfrm>
            <a:off x="1104900" y="5010149"/>
            <a:ext cx="3543300" cy="1711028"/>
          </a:xfrm>
          <a:custGeom>
            <a:avLst/>
            <a:gdLst>
              <a:gd name="connsiteX0" fmla="*/ 0 w 3543300"/>
              <a:gd name="connsiteY0" fmla="*/ 619125 h 1143000"/>
              <a:gd name="connsiteX1" fmla="*/ 0 w 3543300"/>
              <a:gd name="connsiteY1" fmla="*/ 619125 h 1143000"/>
              <a:gd name="connsiteX2" fmla="*/ 152400 w 3543300"/>
              <a:gd name="connsiteY2" fmla="*/ 523875 h 1143000"/>
              <a:gd name="connsiteX3" fmla="*/ 180975 w 3543300"/>
              <a:gd name="connsiteY3" fmla="*/ 504825 h 1143000"/>
              <a:gd name="connsiteX4" fmla="*/ 219075 w 3543300"/>
              <a:gd name="connsiteY4" fmla="*/ 495300 h 1143000"/>
              <a:gd name="connsiteX5" fmla="*/ 285750 w 3543300"/>
              <a:gd name="connsiteY5" fmla="*/ 466725 h 1143000"/>
              <a:gd name="connsiteX6" fmla="*/ 323850 w 3543300"/>
              <a:gd name="connsiteY6" fmla="*/ 457200 h 1143000"/>
              <a:gd name="connsiteX7" fmla="*/ 381000 w 3543300"/>
              <a:gd name="connsiteY7" fmla="*/ 438150 h 1143000"/>
              <a:gd name="connsiteX8" fmla="*/ 409575 w 3543300"/>
              <a:gd name="connsiteY8" fmla="*/ 428625 h 1143000"/>
              <a:gd name="connsiteX9" fmla="*/ 447675 w 3543300"/>
              <a:gd name="connsiteY9" fmla="*/ 409575 h 1143000"/>
              <a:gd name="connsiteX10" fmla="*/ 476250 w 3543300"/>
              <a:gd name="connsiteY10" fmla="*/ 390525 h 1143000"/>
              <a:gd name="connsiteX11" fmla="*/ 523875 w 3543300"/>
              <a:gd name="connsiteY11" fmla="*/ 381000 h 1143000"/>
              <a:gd name="connsiteX12" fmla="*/ 600075 w 3543300"/>
              <a:gd name="connsiteY12" fmla="*/ 333375 h 1143000"/>
              <a:gd name="connsiteX13" fmla="*/ 657225 w 3543300"/>
              <a:gd name="connsiteY13" fmla="*/ 295275 h 1143000"/>
              <a:gd name="connsiteX14" fmla="*/ 704850 w 3543300"/>
              <a:gd name="connsiteY14" fmla="*/ 276225 h 1143000"/>
              <a:gd name="connsiteX15" fmla="*/ 781050 w 3543300"/>
              <a:gd name="connsiteY15" fmla="*/ 247650 h 1143000"/>
              <a:gd name="connsiteX16" fmla="*/ 847725 w 3543300"/>
              <a:gd name="connsiteY16" fmla="*/ 209550 h 1143000"/>
              <a:gd name="connsiteX17" fmla="*/ 876300 w 3543300"/>
              <a:gd name="connsiteY17" fmla="*/ 200025 h 1143000"/>
              <a:gd name="connsiteX18" fmla="*/ 952500 w 3543300"/>
              <a:gd name="connsiteY18" fmla="*/ 171450 h 1143000"/>
              <a:gd name="connsiteX19" fmla="*/ 1019175 w 3543300"/>
              <a:gd name="connsiteY19" fmla="*/ 142875 h 1143000"/>
              <a:gd name="connsiteX20" fmla="*/ 1219200 w 3543300"/>
              <a:gd name="connsiteY20" fmla="*/ 114300 h 1143000"/>
              <a:gd name="connsiteX21" fmla="*/ 1419225 w 3543300"/>
              <a:gd name="connsiteY21" fmla="*/ 85725 h 1143000"/>
              <a:gd name="connsiteX22" fmla="*/ 1495425 w 3543300"/>
              <a:gd name="connsiteY22" fmla="*/ 57150 h 1143000"/>
              <a:gd name="connsiteX23" fmla="*/ 1600200 w 3543300"/>
              <a:gd name="connsiteY23" fmla="*/ 28575 h 1143000"/>
              <a:gd name="connsiteX24" fmla="*/ 1657350 w 3543300"/>
              <a:gd name="connsiteY24" fmla="*/ 9525 h 1143000"/>
              <a:gd name="connsiteX25" fmla="*/ 1685925 w 3543300"/>
              <a:gd name="connsiteY25" fmla="*/ 0 h 1143000"/>
              <a:gd name="connsiteX26" fmla="*/ 1790700 w 3543300"/>
              <a:gd name="connsiteY26" fmla="*/ 28575 h 1143000"/>
              <a:gd name="connsiteX27" fmla="*/ 1962150 w 3543300"/>
              <a:gd name="connsiteY27" fmla="*/ 142875 h 1143000"/>
              <a:gd name="connsiteX28" fmla="*/ 2038350 w 3543300"/>
              <a:gd name="connsiteY28" fmla="*/ 209550 h 1143000"/>
              <a:gd name="connsiteX29" fmla="*/ 2076450 w 3543300"/>
              <a:gd name="connsiteY29" fmla="*/ 228600 h 1143000"/>
              <a:gd name="connsiteX30" fmla="*/ 2105025 w 3543300"/>
              <a:gd name="connsiteY30" fmla="*/ 247650 h 1143000"/>
              <a:gd name="connsiteX31" fmla="*/ 2114550 w 3543300"/>
              <a:gd name="connsiteY31" fmla="*/ 276225 h 1143000"/>
              <a:gd name="connsiteX32" fmla="*/ 2181225 w 3543300"/>
              <a:gd name="connsiteY32" fmla="*/ 314325 h 1143000"/>
              <a:gd name="connsiteX33" fmla="*/ 2247900 w 3543300"/>
              <a:gd name="connsiteY33" fmla="*/ 342900 h 1143000"/>
              <a:gd name="connsiteX34" fmla="*/ 2305050 w 3543300"/>
              <a:gd name="connsiteY34" fmla="*/ 381000 h 1143000"/>
              <a:gd name="connsiteX35" fmla="*/ 2333625 w 3543300"/>
              <a:gd name="connsiteY35" fmla="*/ 409575 h 1143000"/>
              <a:gd name="connsiteX36" fmla="*/ 2409825 w 3543300"/>
              <a:gd name="connsiteY36" fmla="*/ 447675 h 1143000"/>
              <a:gd name="connsiteX37" fmla="*/ 2438400 w 3543300"/>
              <a:gd name="connsiteY37" fmla="*/ 466725 h 1143000"/>
              <a:gd name="connsiteX38" fmla="*/ 2476500 w 3543300"/>
              <a:gd name="connsiteY38" fmla="*/ 476250 h 1143000"/>
              <a:gd name="connsiteX39" fmla="*/ 2533650 w 3543300"/>
              <a:gd name="connsiteY39" fmla="*/ 523875 h 1143000"/>
              <a:gd name="connsiteX40" fmla="*/ 2562225 w 3543300"/>
              <a:gd name="connsiteY40" fmla="*/ 552450 h 1143000"/>
              <a:gd name="connsiteX41" fmla="*/ 2619375 w 3543300"/>
              <a:gd name="connsiteY41" fmla="*/ 581025 h 1143000"/>
              <a:gd name="connsiteX42" fmla="*/ 2667000 w 3543300"/>
              <a:gd name="connsiteY42" fmla="*/ 628650 h 1143000"/>
              <a:gd name="connsiteX43" fmla="*/ 2695575 w 3543300"/>
              <a:gd name="connsiteY43" fmla="*/ 657225 h 1143000"/>
              <a:gd name="connsiteX44" fmla="*/ 2724150 w 3543300"/>
              <a:gd name="connsiteY44" fmla="*/ 666750 h 1143000"/>
              <a:gd name="connsiteX45" fmla="*/ 2752725 w 3543300"/>
              <a:gd name="connsiteY45" fmla="*/ 685800 h 1143000"/>
              <a:gd name="connsiteX46" fmla="*/ 2809875 w 3543300"/>
              <a:gd name="connsiteY46" fmla="*/ 704850 h 1143000"/>
              <a:gd name="connsiteX47" fmla="*/ 2838450 w 3543300"/>
              <a:gd name="connsiteY47" fmla="*/ 714375 h 1143000"/>
              <a:gd name="connsiteX48" fmla="*/ 2867025 w 3543300"/>
              <a:gd name="connsiteY48" fmla="*/ 733425 h 1143000"/>
              <a:gd name="connsiteX49" fmla="*/ 2924175 w 3543300"/>
              <a:gd name="connsiteY49" fmla="*/ 752475 h 1143000"/>
              <a:gd name="connsiteX50" fmla="*/ 2952750 w 3543300"/>
              <a:gd name="connsiteY50" fmla="*/ 762000 h 1143000"/>
              <a:gd name="connsiteX51" fmla="*/ 2981325 w 3543300"/>
              <a:gd name="connsiteY51" fmla="*/ 781050 h 1143000"/>
              <a:gd name="connsiteX52" fmla="*/ 3019425 w 3543300"/>
              <a:gd name="connsiteY52" fmla="*/ 819150 h 1143000"/>
              <a:gd name="connsiteX53" fmla="*/ 3048000 w 3543300"/>
              <a:gd name="connsiteY53" fmla="*/ 847725 h 1143000"/>
              <a:gd name="connsiteX54" fmla="*/ 3114675 w 3543300"/>
              <a:gd name="connsiteY54" fmla="*/ 885825 h 1143000"/>
              <a:gd name="connsiteX55" fmla="*/ 3171825 w 3543300"/>
              <a:gd name="connsiteY55" fmla="*/ 914400 h 1143000"/>
              <a:gd name="connsiteX56" fmla="*/ 3190875 w 3543300"/>
              <a:gd name="connsiteY56" fmla="*/ 942975 h 1143000"/>
              <a:gd name="connsiteX57" fmla="*/ 3219450 w 3543300"/>
              <a:gd name="connsiteY57" fmla="*/ 952500 h 1143000"/>
              <a:gd name="connsiteX58" fmla="*/ 3286125 w 3543300"/>
              <a:gd name="connsiteY58" fmla="*/ 990600 h 1143000"/>
              <a:gd name="connsiteX59" fmla="*/ 3305175 w 3543300"/>
              <a:gd name="connsiteY59" fmla="*/ 1019175 h 1143000"/>
              <a:gd name="connsiteX60" fmla="*/ 3333750 w 3543300"/>
              <a:gd name="connsiteY60" fmla="*/ 1028700 h 1143000"/>
              <a:gd name="connsiteX61" fmla="*/ 3381375 w 3543300"/>
              <a:gd name="connsiteY61" fmla="*/ 1047750 h 1143000"/>
              <a:gd name="connsiteX62" fmla="*/ 3419475 w 3543300"/>
              <a:gd name="connsiteY62" fmla="*/ 1057275 h 1143000"/>
              <a:gd name="connsiteX63" fmla="*/ 3448050 w 3543300"/>
              <a:gd name="connsiteY63" fmla="*/ 1066800 h 1143000"/>
              <a:gd name="connsiteX64" fmla="*/ 3476625 w 3543300"/>
              <a:gd name="connsiteY64" fmla="*/ 1095375 h 1143000"/>
              <a:gd name="connsiteX65" fmla="*/ 3543300 w 3543300"/>
              <a:gd name="connsiteY65" fmla="*/ 1143000 h 1143000"/>
              <a:gd name="connsiteX66" fmla="*/ 3543300 w 3543300"/>
              <a:gd name="connsiteY6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43300" h="1143000">
                <a:moveTo>
                  <a:pt x="0" y="619125"/>
                </a:moveTo>
                <a:lnTo>
                  <a:pt x="0" y="619125"/>
                </a:lnTo>
                <a:cubicBezTo>
                  <a:pt x="216089" y="461969"/>
                  <a:pt x="26082" y="587034"/>
                  <a:pt x="152400" y="523875"/>
                </a:cubicBezTo>
                <a:cubicBezTo>
                  <a:pt x="162639" y="518755"/>
                  <a:pt x="170453" y="509334"/>
                  <a:pt x="180975" y="504825"/>
                </a:cubicBezTo>
                <a:cubicBezTo>
                  <a:pt x="193007" y="499668"/>
                  <a:pt x="206488" y="498896"/>
                  <a:pt x="219075" y="495300"/>
                </a:cubicBezTo>
                <a:cubicBezTo>
                  <a:pt x="285303" y="476378"/>
                  <a:pt x="204470" y="497205"/>
                  <a:pt x="285750" y="466725"/>
                </a:cubicBezTo>
                <a:cubicBezTo>
                  <a:pt x="298007" y="462128"/>
                  <a:pt x="311311" y="460962"/>
                  <a:pt x="323850" y="457200"/>
                </a:cubicBezTo>
                <a:cubicBezTo>
                  <a:pt x="343084" y="451430"/>
                  <a:pt x="361950" y="444500"/>
                  <a:pt x="381000" y="438150"/>
                </a:cubicBezTo>
                <a:cubicBezTo>
                  <a:pt x="390525" y="434975"/>
                  <a:pt x="400595" y="433115"/>
                  <a:pt x="409575" y="428625"/>
                </a:cubicBezTo>
                <a:cubicBezTo>
                  <a:pt x="422275" y="422275"/>
                  <a:pt x="435347" y="416620"/>
                  <a:pt x="447675" y="409575"/>
                </a:cubicBezTo>
                <a:cubicBezTo>
                  <a:pt x="457614" y="403895"/>
                  <a:pt x="465531" y="394545"/>
                  <a:pt x="476250" y="390525"/>
                </a:cubicBezTo>
                <a:cubicBezTo>
                  <a:pt x="491409" y="384841"/>
                  <a:pt x="508000" y="384175"/>
                  <a:pt x="523875" y="381000"/>
                </a:cubicBezTo>
                <a:cubicBezTo>
                  <a:pt x="549275" y="365125"/>
                  <a:pt x="575153" y="349990"/>
                  <a:pt x="600075" y="333375"/>
                </a:cubicBezTo>
                <a:cubicBezTo>
                  <a:pt x="619125" y="320675"/>
                  <a:pt x="637125" y="306238"/>
                  <a:pt x="657225" y="295275"/>
                </a:cubicBezTo>
                <a:cubicBezTo>
                  <a:pt x="672235" y="287088"/>
                  <a:pt x="689226" y="283169"/>
                  <a:pt x="704850" y="276225"/>
                </a:cubicBezTo>
                <a:cubicBezTo>
                  <a:pt x="768890" y="247763"/>
                  <a:pt x="716054" y="263899"/>
                  <a:pt x="781050" y="247650"/>
                </a:cubicBezTo>
                <a:cubicBezTo>
                  <a:pt x="809748" y="228518"/>
                  <a:pt x="813888" y="224052"/>
                  <a:pt x="847725" y="209550"/>
                </a:cubicBezTo>
                <a:cubicBezTo>
                  <a:pt x="856953" y="205595"/>
                  <a:pt x="867072" y="203980"/>
                  <a:pt x="876300" y="200025"/>
                </a:cubicBezTo>
                <a:cubicBezTo>
                  <a:pt x="946032" y="170140"/>
                  <a:pt x="882256" y="189011"/>
                  <a:pt x="952500" y="171450"/>
                </a:cubicBezTo>
                <a:cubicBezTo>
                  <a:pt x="997835" y="141227"/>
                  <a:pt x="963259" y="159650"/>
                  <a:pt x="1019175" y="142875"/>
                </a:cubicBezTo>
                <a:cubicBezTo>
                  <a:pt x="1136239" y="107756"/>
                  <a:pt x="1021507" y="127480"/>
                  <a:pt x="1219200" y="114300"/>
                </a:cubicBezTo>
                <a:cubicBezTo>
                  <a:pt x="1335561" y="85210"/>
                  <a:pt x="1269295" y="97258"/>
                  <a:pt x="1419225" y="85725"/>
                </a:cubicBezTo>
                <a:cubicBezTo>
                  <a:pt x="1532131" y="63144"/>
                  <a:pt x="1415157" y="92825"/>
                  <a:pt x="1495425" y="57150"/>
                </a:cubicBezTo>
                <a:cubicBezTo>
                  <a:pt x="1556379" y="30059"/>
                  <a:pt x="1542200" y="44393"/>
                  <a:pt x="1600200" y="28575"/>
                </a:cubicBezTo>
                <a:cubicBezTo>
                  <a:pt x="1619573" y="23291"/>
                  <a:pt x="1638300" y="15875"/>
                  <a:pt x="1657350" y="9525"/>
                </a:cubicBezTo>
                <a:lnTo>
                  <a:pt x="1685925" y="0"/>
                </a:lnTo>
                <a:cubicBezTo>
                  <a:pt x="1720850" y="9525"/>
                  <a:pt x="1757426" y="14315"/>
                  <a:pt x="1790700" y="28575"/>
                </a:cubicBezTo>
                <a:cubicBezTo>
                  <a:pt x="1822442" y="42179"/>
                  <a:pt x="1934132" y="114857"/>
                  <a:pt x="1962150" y="142875"/>
                </a:cubicBezTo>
                <a:cubicBezTo>
                  <a:pt x="1989690" y="170415"/>
                  <a:pt x="2003464" y="186293"/>
                  <a:pt x="2038350" y="209550"/>
                </a:cubicBezTo>
                <a:cubicBezTo>
                  <a:pt x="2050164" y="217426"/>
                  <a:pt x="2064122" y="221555"/>
                  <a:pt x="2076450" y="228600"/>
                </a:cubicBezTo>
                <a:cubicBezTo>
                  <a:pt x="2086389" y="234280"/>
                  <a:pt x="2095500" y="241300"/>
                  <a:pt x="2105025" y="247650"/>
                </a:cubicBezTo>
                <a:cubicBezTo>
                  <a:pt x="2108200" y="257175"/>
                  <a:pt x="2108122" y="268512"/>
                  <a:pt x="2114550" y="276225"/>
                </a:cubicBezTo>
                <a:cubicBezTo>
                  <a:pt x="2142289" y="309512"/>
                  <a:pt x="2149222" y="300610"/>
                  <a:pt x="2181225" y="314325"/>
                </a:cubicBezTo>
                <a:cubicBezTo>
                  <a:pt x="2263615" y="349635"/>
                  <a:pt x="2180887" y="320562"/>
                  <a:pt x="2247900" y="342900"/>
                </a:cubicBezTo>
                <a:cubicBezTo>
                  <a:pt x="2339057" y="434057"/>
                  <a:pt x="2222342" y="325861"/>
                  <a:pt x="2305050" y="381000"/>
                </a:cubicBezTo>
                <a:cubicBezTo>
                  <a:pt x="2316258" y="388472"/>
                  <a:pt x="2322261" y="402343"/>
                  <a:pt x="2333625" y="409575"/>
                </a:cubicBezTo>
                <a:cubicBezTo>
                  <a:pt x="2357583" y="424821"/>
                  <a:pt x="2386196" y="431923"/>
                  <a:pt x="2409825" y="447675"/>
                </a:cubicBezTo>
                <a:cubicBezTo>
                  <a:pt x="2419350" y="454025"/>
                  <a:pt x="2427878" y="462216"/>
                  <a:pt x="2438400" y="466725"/>
                </a:cubicBezTo>
                <a:cubicBezTo>
                  <a:pt x="2450432" y="471882"/>
                  <a:pt x="2463800" y="473075"/>
                  <a:pt x="2476500" y="476250"/>
                </a:cubicBezTo>
                <a:cubicBezTo>
                  <a:pt x="2545596" y="568378"/>
                  <a:pt x="2468197" y="480240"/>
                  <a:pt x="2533650" y="523875"/>
                </a:cubicBezTo>
                <a:cubicBezTo>
                  <a:pt x="2544858" y="531347"/>
                  <a:pt x="2551877" y="543826"/>
                  <a:pt x="2562225" y="552450"/>
                </a:cubicBezTo>
                <a:cubicBezTo>
                  <a:pt x="2586844" y="572966"/>
                  <a:pt x="2590736" y="571479"/>
                  <a:pt x="2619375" y="581025"/>
                </a:cubicBezTo>
                <a:cubicBezTo>
                  <a:pt x="2654300" y="633412"/>
                  <a:pt x="2619375" y="588963"/>
                  <a:pt x="2667000" y="628650"/>
                </a:cubicBezTo>
                <a:cubicBezTo>
                  <a:pt x="2677348" y="637274"/>
                  <a:pt x="2684367" y="649753"/>
                  <a:pt x="2695575" y="657225"/>
                </a:cubicBezTo>
                <a:cubicBezTo>
                  <a:pt x="2703929" y="662794"/>
                  <a:pt x="2715170" y="662260"/>
                  <a:pt x="2724150" y="666750"/>
                </a:cubicBezTo>
                <a:cubicBezTo>
                  <a:pt x="2734389" y="671870"/>
                  <a:pt x="2742264" y="681151"/>
                  <a:pt x="2752725" y="685800"/>
                </a:cubicBezTo>
                <a:cubicBezTo>
                  <a:pt x="2771075" y="693955"/>
                  <a:pt x="2790825" y="698500"/>
                  <a:pt x="2809875" y="704850"/>
                </a:cubicBezTo>
                <a:cubicBezTo>
                  <a:pt x="2819400" y="708025"/>
                  <a:pt x="2830096" y="708806"/>
                  <a:pt x="2838450" y="714375"/>
                </a:cubicBezTo>
                <a:cubicBezTo>
                  <a:pt x="2847975" y="720725"/>
                  <a:pt x="2856564" y="728776"/>
                  <a:pt x="2867025" y="733425"/>
                </a:cubicBezTo>
                <a:cubicBezTo>
                  <a:pt x="2885375" y="741580"/>
                  <a:pt x="2905125" y="746125"/>
                  <a:pt x="2924175" y="752475"/>
                </a:cubicBezTo>
                <a:cubicBezTo>
                  <a:pt x="2933700" y="755650"/>
                  <a:pt x="2944396" y="756431"/>
                  <a:pt x="2952750" y="762000"/>
                </a:cubicBezTo>
                <a:lnTo>
                  <a:pt x="2981325" y="781050"/>
                </a:lnTo>
                <a:cubicBezTo>
                  <a:pt x="2999468" y="835479"/>
                  <a:pt x="2975882" y="790121"/>
                  <a:pt x="3019425" y="819150"/>
                </a:cubicBezTo>
                <a:cubicBezTo>
                  <a:pt x="3030633" y="826622"/>
                  <a:pt x="3037652" y="839101"/>
                  <a:pt x="3048000" y="847725"/>
                </a:cubicBezTo>
                <a:cubicBezTo>
                  <a:pt x="3073316" y="868822"/>
                  <a:pt x="3085032" y="868886"/>
                  <a:pt x="3114675" y="885825"/>
                </a:cubicBezTo>
                <a:cubicBezTo>
                  <a:pt x="3166376" y="915368"/>
                  <a:pt x="3119434" y="896936"/>
                  <a:pt x="3171825" y="914400"/>
                </a:cubicBezTo>
                <a:cubicBezTo>
                  <a:pt x="3178175" y="923925"/>
                  <a:pt x="3181936" y="935824"/>
                  <a:pt x="3190875" y="942975"/>
                </a:cubicBezTo>
                <a:cubicBezTo>
                  <a:pt x="3198715" y="949247"/>
                  <a:pt x="3210222" y="948545"/>
                  <a:pt x="3219450" y="952500"/>
                </a:cubicBezTo>
                <a:cubicBezTo>
                  <a:pt x="3253287" y="967002"/>
                  <a:pt x="3257427" y="971468"/>
                  <a:pt x="3286125" y="990600"/>
                </a:cubicBezTo>
                <a:cubicBezTo>
                  <a:pt x="3292475" y="1000125"/>
                  <a:pt x="3296236" y="1012024"/>
                  <a:pt x="3305175" y="1019175"/>
                </a:cubicBezTo>
                <a:cubicBezTo>
                  <a:pt x="3313015" y="1025447"/>
                  <a:pt x="3324349" y="1025175"/>
                  <a:pt x="3333750" y="1028700"/>
                </a:cubicBezTo>
                <a:cubicBezTo>
                  <a:pt x="3349759" y="1034703"/>
                  <a:pt x="3365155" y="1042343"/>
                  <a:pt x="3381375" y="1047750"/>
                </a:cubicBezTo>
                <a:cubicBezTo>
                  <a:pt x="3393794" y="1051890"/>
                  <a:pt x="3406888" y="1053679"/>
                  <a:pt x="3419475" y="1057275"/>
                </a:cubicBezTo>
                <a:cubicBezTo>
                  <a:pt x="3429129" y="1060033"/>
                  <a:pt x="3438525" y="1063625"/>
                  <a:pt x="3448050" y="1066800"/>
                </a:cubicBezTo>
                <a:cubicBezTo>
                  <a:pt x="3457575" y="1076325"/>
                  <a:pt x="3465992" y="1087105"/>
                  <a:pt x="3476625" y="1095375"/>
                </a:cubicBezTo>
                <a:cubicBezTo>
                  <a:pt x="3567954" y="1166409"/>
                  <a:pt x="3511615" y="1111315"/>
                  <a:pt x="3543300" y="1143000"/>
                </a:cubicBezTo>
                <a:lnTo>
                  <a:pt x="3543300" y="11430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7" name="Ορθογώνιο 36"/>
          <p:cNvSpPr/>
          <p:nvPr/>
        </p:nvSpPr>
        <p:spPr>
          <a:xfrm>
            <a:off x="4831135" y="2780928"/>
            <a:ext cx="460946"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Cambria" pitchFamily="18" charset="0"/>
              </a:rPr>
              <a:t>Y</a:t>
            </a:r>
            <a:endParaRPr lang="el-GR" dirty="0">
              <a:latin typeface="Cambria" pitchFamily="18" charset="0"/>
            </a:endParaRPr>
          </a:p>
        </p:txBody>
      </p:sp>
      <p:sp>
        <p:nvSpPr>
          <p:cNvPr id="39" name="Ορθογώνιο 38"/>
          <p:cNvSpPr/>
          <p:nvPr/>
        </p:nvSpPr>
        <p:spPr>
          <a:xfrm>
            <a:off x="4391981" y="6237312"/>
            <a:ext cx="666073"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a:t>
            </a:r>
            <a:endParaRPr lang="el-GR" dirty="0"/>
          </a:p>
        </p:txBody>
      </p:sp>
      <p:cxnSp>
        <p:nvCxnSpPr>
          <p:cNvPr id="40" name="Ευθεία γραμμή σύνδεσης 39"/>
          <p:cNvCxnSpPr>
            <a:endCxn id="36" idx="25"/>
          </p:cNvCxnSpPr>
          <p:nvPr/>
        </p:nvCxnSpPr>
        <p:spPr>
          <a:xfrm flipV="1">
            <a:off x="794794" y="5010149"/>
            <a:ext cx="1996031" cy="75036"/>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cxnSp>
        <p:nvCxnSpPr>
          <p:cNvPr id="44" name="Ευθεία γραμμή σύνδεσης 43"/>
          <p:cNvCxnSpPr>
            <a:stCxn id="36" idx="25"/>
          </p:cNvCxnSpPr>
          <p:nvPr/>
        </p:nvCxnSpPr>
        <p:spPr>
          <a:xfrm>
            <a:off x="2790825" y="5010149"/>
            <a:ext cx="0" cy="158070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5" name="Ορθογώνιο 44"/>
          <p:cNvSpPr/>
          <p:nvPr/>
        </p:nvSpPr>
        <p:spPr>
          <a:xfrm>
            <a:off x="1400175" y="6721176"/>
            <a:ext cx="507529" cy="2362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latin typeface="Cambria" pitchFamily="18" charset="0"/>
              </a:rPr>
              <a:t>N*</a:t>
            </a:r>
            <a:endParaRPr lang="el-GR" b="1" dirty="0">
              <a:solidFill>
                <a:srgbClr val="FF0000"/>
              </a:solidFill>
              <a:latin typeface="Cambria" pitchFamily="18" charset="0"/>
            </a:endParaRPr>
          </a:p>
        </p:txBody>
      </p:sp>
      <p:cxnSp>
        <p:nvCxnSpPr>
          <p:cNvPr id="46" name="Ευθεία γραμμή σύνδεσης 45"/>
          <p:cNvCxnSpPr>
            <a:stCxn id="36" idx="11"/>
          </p:cNvCxnSpPr>
          <p:nvPr/>
        </p:nvCxnSpPr>
        <p:spPr>
          <a:xfrm>
            <a:off x="1628775" y="5580492"/>
            <a:ext cx="25164" cy="101686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48" name="Ορθογώνιο 47"/>
          <p:cNvSpPr/>
          <p:nvPr/>
        </p:nvSpPr>
        <p:spPr>
          <a:xfrm>
            <a:off x="3563888" y="6721177"/>
            <a:ext cx="720081"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Nfull</a:t>
            </a:r>
            <a:endParaRPr lang="el-GR" b="1" dirty="0">
              <a:solidFill>
                <a:srgbClr val="FF0000"/>
              </a:solidFill>
              <a:latin typeface="Cambria" pitchFamily="18" charset="0"/>
            </a:endParaRPr>
          </a:p>
        </p:txBody>
      </p:sp>
      <p:sp>
        <p:nvSpPr>
          <p:cNvPr id="49" name="Ορθογώνιο 48"/>
          <p:cNvSpPr/>
          <p:nvPr/>
        </p:nvSpPr>
        <p:spPr>
          <a:xfrm>
            <a:off x="2411760" y="6721176"/>
            <a:ext cx="792088" cy="3082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rgbClr val="FF0000"/>
                </a:solidFill>
                <a:latin typeface="Cambria" pitchFamily="18" charset="0"/>
              </a:rPr>
              <a:t>Nmax</a:t>
            </a:r>
            <a:endParaRPr lang="el-GR" b="1" dirty="0">
              <a:solidFill>
                <a:srgbClr val="FF0000"/>
              </a:solidFill>
              <a:latin typeface="Cambria" pitchFamily="18" charset="0"/>
            </a:endParaRPr>
          </a:p>
        </p:txBody>
      </p:sp>
      <p:sp>
        <p:nvSpPr>
          <p:cNvPr id="50" name="Ορθογώνιο 49"/>
          <p:cNvSpPr/>
          <p:nvPr/>
        </p:nvSpPr>
        <p:spPr>
          <a:xfrm>
            <a:off x="0" y="5047667"/>
            <a:ext cx="683568" cy="253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smtClean="0">
                <a:latin typeface="Cambria" pitchFamily="18" charset="0"/>
              </a:rPr>
              <a:t>r</a:t>
            </a:r>
            <a:r>
              <a:rPr lang="en-US" sz="1400" dirty="0" err="1" smtClean="0"/>
              <a:t>max</a:t>
            </a:r>
            <a:endParaRPr lang="el-GR" sz="1400" dirty="0"/>
          </a:p>
        </p:txBody>
      </p:sp>
      <p:cxnSp>
        <p:nvCxnSpPr>
          <p:cNvPr id="51" name="Ευθεία γραμμή σύνδεσης 50"/>
          <p:cNvCxnSpPr/>
          <p:nvPr/>
        </p:nvCxnSpPr>
        <p:spPr>
          <a:xfrm>
            <a:off x="3801425" y="663880"/>
            <a:ext cx="65828" cy="5944768"/>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3" name="Ευθεία γραμμή σύνδεσης 52"/>
          <p:cNvCxnSpPr>
            <a:stCxn id="27" idx="23"/>
          </p:cNvCxnSpPr>
          <p:nvPr/>
        </p:nvCxnSpPr>
        <p:spPr>
          <a:xfrm>
            <a:off x="2755410" y="1660552"/>
            <a:ext cx="26197" cy="493030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7" name="Ευθεία γραμμή σύνδεσης 56"/>
          <p:cNvCxnSpPr>
            <a:stCxn id="27" idx="7"/>
          </p:cNvCxnSpPr>
          <p:nvPr/>
        </p:nvCxnSpPr>
        <p:spPr>
          <a:xfrm flipH="1">
            <a:off x="1650672" y="2080127"/>
            <a:ext cx="2048" cy="4528521"/>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59" name="Ορθογώνιο 58"/>
          <p:cNvSpPr/>
          <p:nvPr/>
        </p:nvSpPr>
        <p:spPr>
          <a:xfrm>
            <a:off x="5292081" y="2460550"/>
            <a:ext cx="1656183" cy="6084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400" dirty="0" smtClean="0">
                <a:latin typeface="Cambria" pitchFamily="18" charset="0"/>
              </a:rPr>
              <a:t>100% </a:t>
            </a:r>
            <a:r>
              <a:rPr lang="el-GR" sz="1400" dirty="0" smtClean="0">
                <a:latin typeface="Cambria" pitchFamily="18" charset="0"/>
              </a:rPr>
              <a:t>δυναμικότητα παραγωγής</a:t>
            </a:r>
            <a:endParaRPr lang="el-GR" sz="1400" dirty="0">
              <a:latin typeface="Cambria" pitchFamily="18" charset="0"/>
            </a:endParaRPr>
          </a:p>
        </p:txBody>
      </p:sp>
      <p:sp>
        <p:nvSpPr>
          <p:cNvPr id="60" name="Ορθογώνιο 59"/>
          <p:cNvSpPr/>
          <p:nvPr/>
        </p:nvSpPr>
        <p:spPr>
          <a:xfrm>
            <a:off x="5652120" y="4077072"/>
            <a:ext cx="3456384" cy="2268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l-GR" b="1" dirty="0" smtClean="0">
                <a:solidFill>
                  <a:srgbClr val="FF0000"/>
                </a:solidFill>
                <a:latin typeface="Cambria" pitchFamily="18" charset="0"/>
              </a:rPr>
              <a:t>Ν* </a:t>
            </a:r>
            <a:r>
              <a:rPr lang="el-GR" dirty="0" smtClean="0">
                <a:latin typeface="Cambria" pitchFamily="18" charset="0"/>
              </a:rPr>
              <a:t>= Επίπεδο απασχόλησης στη Μεγάλη Ύφεση</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max</a:t>
            </a:r>
            <a:r>
              <a:rPr lang="el-GR" b="1" dirty="0" smtClean="0">
                <a:solidFill>
                  <a:srgbClr val="FF0000"/>
                </a:solidFill>
                <a:latin typeface="Cambria" pitchFamily="18" charset="0"/>
              </a:rPr>
              <a:t> </a:t>
            </a:r>
            <a:r>
              <a:rPr lang="el-GR" dirty="0" smtClean="0">
                <a:latin typeface="Cambria" pitchFamily="18" charset="0"/>
              </a:rPr>
              <a:t>= επίπεδο απασχόλησης που μεγιστοποιεί το κέρδος (προτίμηση των εργοδοτών)</a:t>
            </a:r>
          </a:p>
          <a:p>
            <a:pPr algn="just"/>
            <a:r>
              <a:rPr lang="el-GR" b="1" dirty="0" smtClean="0">
                <a:solidFill>
                  <a:srgbClr val="FF0000"/>
                </a:solidFill>
                <a:latin typeface="Cambria" pitchFamily="18" charset="0"/>
              </a:rPr>
              <a:t>Ν</a:t>
            </a:r>
            <a:r>
              <a:rPr lang="en-US" sz="1600" b="1" dirty="0" smtClean="0">
                <a:solidFill>
                  <a:srgbClr val="FF0000"/>
                </a:solidFill>
                <a:latin typeface="Cambria" pitchFamily="18" charset="0"/>
              </a:rPr>
              <a:t>full</a:t>
            </a:r>
            <a:r>
              <a:rPr lang="el-GR" sz="1600" b="1" dirty="0" smtClean="0">
                <a:solidFill>
                  <a:srgbClr val="FF0000"/>
                </a:solidFill>
                <a:latin typeface="Cambria" pitchFamily="18" charset="0"/>
              </a:rPr>
              <a:t> </a:t>
            </a:r>
            <a:r>
              <a:rPr lang="el-GR" dirty="0" smtClean="0">
                <a:latin typeface="Cambria" pitchFamily="18" charset="0"/>
              </a:rPr>
              <a:t>= Πλήρης απασχόληση (προτίμηση των εργαζομένων</a:t>
            </a:r>
            <a:endParaRPr lang="el-GR" dirty="0">
              <a:latin typeface="Cambria" pitchFamily="18" charset="0"/>
            </a:endParaRPr>
          </a:p>
        </p:txBody>
      </p:sp>
    </p:spTree>
    <p:extLst>
      <p:ext uri="{BB962C8B-B14F-4D97-AF65-F5344CB8AC3E}">
        <p14:creationId xmlns:p14="http://schemas.microsoft.com/office/powerpoint/2010/main" val="246875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Autofit/>
          </a:bodyPr>
          <a:lstStyle/>
          <a:p>
            <a:r>
              <a:rPr lang="el-GR" sz="3600" b="1" dirty="0" smtClean="0">
                <a:solidFill>
                  <a:srgbClr val="FF0000"/>
                </a:solidFill>
                <a:latin typeface="Cambria" pitchFamily="18" charset="0"/>
              </a:rPr>
              <a:t>Εμπόδια στην πλήρη απασχόληση</a:t>
            </a:r>
            <a:endParaRPr lang="el-GR" sz="3600" b="1" dirty="0">
              <a:solidFill>
                <a:srgbClr val="FF0000"/>
              </a:solidFill>
              <a:latin typeface="Cambria" pitchFamily="18" charset="0"/>
            </a:endParaRPr>
          </a:p>
        </p:txBody>
      </p:sp>
      <p:sp>
        <p:nvSpPr>
          <p:cNvPr id="3" name="Θέση περιεχομένου 2"/>
          <p:cNvSpPr>
            <a:spLocks noGrp="1"/>
          </p:cNvSpPr>
          <p:nvPr>
            <p:ph idx="1"/>
          </p:nvPr>
        </p:nvSpPr>
        <p:spPr>
          <a:xfrm>
            <a:off x="251520" y="764704"/>
            <a:ext cx="8435280" cy="5976664"/>
          </a:xfrm>
        </p:spPr>
        <p:txBody>
          <a:bodyPr>
            <a:normAutofit/>
          </a:bodyPr>
          <a:lstStyle/>
          <a:p>
            <a:pPr marL="0" indent="0" algn="just">
              <a:buNone/>
            </a:pPr>
            <a:r>
              <a:rPr lang="el-GR" sz="2400" dirty="0" smtClean="0">
                <a:latin typeface="Cambria" pitchFamily="18" charset="0"/>
              </a:rPr>
              <a:t>Όσοι χαράσσουν πολιτική και αποβλέπουν στην επίτευξη πλήρους απασχόλησης δεν μπορούν να ξεφύγουν από τη λογική της καπιταλιστικής οικονομίας. Οι πολιτικές που πετυχαίνουν αύξηση της απασχόλησης από ένα σημείο και πάνω προκαλούν μείωση των ποσοστών κέρδους. Το γεγονός αυτό μειώνει τις επενδύσεις, το οποίο έχει ως αποτέλεσμα τη μείωση της απασχόλησης.</a:t>
            </a:r>
          </a:p>
          <a:p>
            <a:pPr marL="0" indent="0" algn="just">
              <a:buNone/>
            </a:pPr>
            <a:r>
              <a:rPr lang="el-GR" sz="2400" dirty="0" smtClean="0">
                <a:latin typeface="Cambria" pitchFamily="18" charset="0"/>
              </a:rPr>
              <a:t>Πέρα από την οικονομική λογική του καπιταλισμού υπάρχει ένα πολιτικό εμπόδιο για την επίτευξη πλήρους απασχόλησης.</a:t>
            </a:r>
          </a:p>
          <a:p>
            <a:pPr marL="0" indent="0" algn="just">
              <a:buNone/>
            </a:pPr>
            <a:r>
              <a:rPr lang="el-GR" sz="2400" dirty="0" smtClean="0">
                <a:latin typeface="Cambria" pitchFamily="18" charset="0"/>
              </a:rPr>
              <a:t>(</a:t>
            </a:r>
            <a:r>
              <a:rPr lang="en-US" sz="2400" dirty="0" smtClean="0">
                <a:latin typeface="Cambria" pitchFamily="18" charset="0"/>
              </a:rPr>
              <a:t>capitalist influence on state policies)</a:t>
            </a:r>
            <a:endParaRPr lang="el-GR" sz="2400" dirty="0">
              <a:latin typeface="Cambria" pitchFamily="18" charset="0"/>
            </a:endParaRPr>
          </a:p>
        </p:txBody>
      </p:sp>
    </p:spTree>
    <p:extLst>
      <p:ext uri="{BB962C8B-B14F-4D97-AF65-F5344CB8AC3E}">
        <p14:creationId xmlns:p14="http://schemas.microsoft.com/office/powerpoint/2010/main" val="223873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576064"/>
          </a:xfrm>
        </p:spPr>
        <p:txBody>
          <a:bodyPr>
            <a:noAutofit/>
          </a:bodyPr>
          <a:lstStyle/>
          <a:p>
            <a:r>
              <a:rPr lang="el-GR" sz="2800" b="1" dirty="0" smtClean="0">
                <a:solidFill>
                  <a:srgbClr val="FF0000"/>
                </a:solidFill>
                <a:latin typeface="Cambria" pitchFamily="18" charset="0"/>
              </a:rPr>
              <a:t>Εξαγωγές, εισαγωγές και συνολική ζήτηση</a:t>
            </a:r>
            <a:endParaRPr lang="el-GR" sz="2800" b="1" dirty="0">
              <a:solidFill>
                <a:srgbClr val="FF0000"/>
              </a:solidFill>
              <a:latin typeface="Cambria" pitchFamily="18" charset="0"/>
            </a:endParaRPr>
          </a:p>
        </p:txBody>
      </p:sp>
      <p:sp>
        <p:nvSpPr>
          <p:cNvPr id="3" name="Θέση περιεχομένου 2"/>
          <p:cNvSpPr>
            <a:spLocks noGrp="1"/>
          </p:cNvSpPr>
          <p:nvPr>
            <p:ph idx="1"/>
          </p:nvPr>
        </p:nvSpPr>
        <p:spPr>
          <a:xfrm>
            <a:off x="179512" y="764704"/>
            <a:ext cx="8640960" cy="5904656"/>
          </a:xfrm>
        </p:spPr>
        <p:txBody>
          <a:bodyPr/>
          <a:lstStyle/>
          <a:p>
            <a:pPr marL="0" indent="0">
              <a:buNone/>
            </a:pPr>
            <a:r>
              <a:rPr lang="el-GR" dirty="0" smtClean="0">
                <a:latin typeface="Cambria" pitchFamily="18" charset="0"/>
              </a:rPr>
              <a:t>Ν   --</a:t>
            </a:r>
            <a:r>
              <a:rPr lang="el-GR" dirty="0" smtClean="0">
                <a:latin typeface="Cambria" pitchFamily="18" charset="0"/>
                <a:sym typeface="Wingdings" pitchFamily="2" charset="2"/>
              </a:rPr>
              <a:t> </a:t>
            </a:r>
            <a:r>
              <a:rPr lang="en-US" dirty="0" err="1" smtClean="0">
                <a:latin typeface="Cambria" pitchFamily="18" charset="0"/>
                <a:sym typeface="Wingdings" pitchFamily="2" charset="2"/>
              </a:rPr>
              <a:t>uc</a:t>
            </a:r>
            <a:r>
              <a:rPr lang="en-US" dirty="0" smtClean="0">
                <a:latin typeface="Cambria" pitchFamily="18" charset="0"/>
                <a:sym typeface="Wingdings" pitchFamily="2" charset="2"/>
              </a:rPr>
              <a:t>  --  </a:t>
            </a:r>
            <a:r>
              <a:rPr lang="en-US" dirty="0" err="1" smtClean="0">
                <a:latin typeface="Cambria" pitchFamily="18" charset="0"/>
                <a:sym typeface="Wingdings" pitchFamily="2" charset="2"/>
              </a:rPr>
              <a:t>Pz</a:t>
            </a:r>
            <a:r>
              <a:rPr lang="en-US" dirty="0" smtClean="0">
                <a:latin typeface="Cambria" pitchFamily="18" charset="0"/>
                <a:sym typeface="Wingdings" pitchFamily="2" charset="2"/>
              </a:rPr>
              <a:t> -- X (= Ex-</a:t>
            </a:r>
            <a:r>
              <a:rPr lang="en-US" dirty="0" err="1" smtClean="0">
                <a:latin typeface="Cambria" pitchFamily="18" charset="0"/>
                <a:sym typeface="Wingdings" pitchFamily="2" charset="2"/>
              </a:rPr>
              <a:t>Im</a:t>
            </a:r>
            <a:r>
              <a:rPr lang="en-US" dirty="0" smtClean="0">
                <a:latin typeface="Cambria" pitchFamily="18" charset="0"/>
                <a:sym typeface="Wingdings" pitchFamily="2" charset="2"/>
              </a:rPr>
              <a:t>  )  - AD, N </a:t>
            </a:r>
          </a:p>
          <a:p>
            <a:pPr marL="0" indent="0">
              <a:buNone/>
            </a:pPr>
            <a:r>
              <a:rPr lang="en-US" dirty="0" smtClean="0">
                <a:latin typeface="Cambria" pitchFamily="18" charset="0"/>
                <a:sym typeface="Wingdings" pitchFamily="2" charset="2"/>
              </a:rPr>
              <a:t>N  --- Imports    -- AD, N  </a:t>
            </a:r>
            <a:endParaRPr lang="el-GR" dirty="0">
              <a:latin typeface="Cambria" pitchFamily="18" charset="0"/>
            </a:endParaRPr>
          </a:p>
        </p:txBody>
      </p:sp>
      <p:cxnSp>
        <p:nvCxnSpPr>
          <p:cNvPr id="5" name="Ευθύγραμμο βέλος σύνδεσης 4"/>
          <p:cNvCxnSpPr/>
          <p:nvPr/>
        </p:nvCxnSpPr>
        <p:spPr>
          <a:xfrm flipV="1">
            <a:off x="611560" y="836712"/>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5004048" y="832402"/>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8388424" y="881726"/>
            <a:ext cx="0" cy="385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flipV="1">
            <a:off x="6156176" y="854732"/>
            <a:ext cx="0" cy="4615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V="1">
            <a:off x="2915816" y="773088"/>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2051720" y="861864"/>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4211960" y="870273"/>
            <a:ext cx="0" cy="483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61156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V="1">
            <a:off x="3131840" y="142116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5220072" y="1487091"/>
            <a:ext cx="0" cy="4956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90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21505</TotalTime>
  <Words>8052</Words>
  <Application>Microsoft Office PowerPoint</Application>
  <PresentationFormat>Προβολή στην οθόνη (4:3)</PresentationFormat>
  <Paragraphs>1231</Paragraphs>
  <Slides>95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95</vt:i4>
      </vt:variant>
    </vt:vector>
  </HeadingPairs>
  <TitlesOfParts>
    <vt:vector size="96" baseType="lpstr">
      <vt:lpstr>Θέμα του Office</vt:lpstr>
      <vt:lpstr>Περιεχόμενο-Δομή του Μαθήματος</vt:lpstr>
      <vt:lpstr>1. Πολιτική Οικονομία</vt:lpstr>
      <vt:lpstr>Πολιτική Οικονομία</vt:lpstr>
      <vt:lpstr>Μια τρισδιάστατη προσέγγιση στα Οικονομικά</vt:lpstr>
      <vt:lpstr>Πολιτική Οικονομία = Η τρισδιάστατη προσέγγιση στην οικονομική </vt:lpstr>
      <vt:lpstr>Οικονομική Θεωρία</vt:lpstr>
      <vt:lpstr> Ιστορία Οικονομικής Σκέψης </vt:lpstr>
      <vt:lpstr> Ιστορία Οικονομικής Σκέψης – Εξέλιξη και τομές </vt:lpstr>
      <vt:lpstr> Οικονομική Ιστορία </vt:lpstr>
      <vt:lpstr>Key concepts</vt:lpstr>
      <vt:lpstr>Capitalism as an economic system</vt:lpstr>
      <vt:lpstr>3. Η τρισδιάστατη προσέγγιση στην οικονομική</vt:lpstr>
      <vt:lpstr>Οικονομικά συστήματα και καπιταλισμός</vt:lpstr>
      <vt:lpstr>Νεοκλασικά Οικονομικά και Πολιτική Οικονομία</vt:lpstr>
      <vt:lpstr>Surplus product: conflict and change</vt:lpstr>
      <vt:lpstr>Παραγωγή συνολικού προϊόντος και πλεονάσματος (surplus product)</vt:lpstr>
      <vt:lpstr> Χαρακτηριστικά του υποδείγματος: </vt:lpstr>
      <vt:lpstr>Τρόποι αύξησης του πλεονάσματος (κλειστή οικονομία)</vt:lpstr>
      <vt:lpstr>Η διεθνής ανταλλαγή και το πλεόνασμα</vt:lpstr>
      <vt:lpstr>Η διεθνής ανταλλαγή και το πλεόνασμα</vt:lpstr>
      <vt:lpstr>Σύγκρουση μεταξύ κοινωνικών τάξεων σε διαφορετικές χώρες</vt:lpstr>
      <vt:lpstr>Πλεόνασμα (surplus product) και σύγκρουση (conflict)</vt:lpstr>
      <vt:lpstr>Πλεόνασμα και μεταβολή</vt:lpstr>
      <vt:lpstr>Καπιταλιστική Παραγωγή και Κέρδη</vt:lpstr>
      <vt:lpstr>Κεφάλαιο και καπιταλιστικά κέρδη</vt:lpstr>
      <vt:lpstr>Υπολογίζοντας το ποσοστό κέρδους</vt:lpstr>
      <vt:lpstr>Το ποσοστό κέρδους ανά ώρα εργασίας</vt:lpstr>
      <vt:lpstr>Οι καθοριστικοί παράγοντες της εργασίας στο ποσοστό κέρδους</vt:lpstr>
      <vt:lpstr>Οι καθοριστικοί παράγοντες της εργασίας στο ποσοστό κέρδους</vt:lpstr>
      <vt:lpstr>Πρώτες ύλες και κεφαλαιουχικά αγαθά ως καθοριστικοί παράγοντες του ποσοστού κέρδους</vt:lpstr>
      <vt:lpstr>Ο ρόλος των κεφαλαιουχικών αγαθών</vt:lpstr>
      <vt:lpstr>Ο ρόλος των κεφαλαιουχικών αγαθών</vt:lpstr>
      <vt:lpstr>Η πλήρης εξίσωση του ποσοστού κέρδους</vt:lpstr>
      <vt:lpstr>Παρουσίαση του PowerPoint</vt:lpstr>
      <vt:lpstr>Προσδιορίζοντας το ποσοστό κέρδους</vt:lpstr>
      <vt:lpstr>Συγκρούσεις για το ποσοστό κέρδους</vt:lpstr>
      <vt:lpstr>Μισθοί και Εργασία</vt:lpstr>
      <vt:lpstr>Βασικά σημεία</vt:lpstr>
      <vt:lpstr>u=demand effect, g= capital effect</vt:lpstr>
      <vt:lpstr> Η σύγκρουση μεταξύ εργαζομένων και εργοδοτών </vt:lpstr>
      <vt:lpstr>Η σύγκρουση μεταξύ εργαζομένων και εργοδοτών</vt:lpstr>
      <vt:lpstr>4. Η εργασιακή πειθαρχία : καρότο και μαστίγιο </vt:lpstr>
      <vt:lpstr> 5. Η Αγορά εργασίας, ο μισθός και η ένταση της εργασίας </vt:lpstr>
      <vt:lpstr>Η αγορά εργασίας, ο μισθός και η ένταση της εργασίας</vt:lpstr>
      <vt:lpstr>Η αγορά εργασίας, ο μισθός και η ένταση της εργασίας</vt:lpstr>
      <vt:lpstr>w, e, z, z/w, ulc</vt:lpstr>
      <vt:lpstr>Καμπύλη απόσπασης εργασίας</vt:lpstr>
      <vt:lpstr>z/w και ulc</vt:lpstr>
      <vt:lpstr>Η καμπύλη απόσπασης εργασίας και η μεγιστοποίηση των κερδών</vt:lpstr>
      <vt:lpstr>Ωρομίσθιο, απόσπαση εργασίας, μοναδιαίο κόστος εργασίας και μεγιστοποίηση των κερδών</vt:lpstr>
      <vt:lpstr>Βασικά σημεία</vt:lpstr>
      <vt:lpstr>Μετατόπιση της καμπύλης απόσπασης εργασίας (μεγαλύτερο επίδομα ανεργίας)</vt:lpstr>
      <vt:lpstr>Βασικές σχέσεις</vt:lpstr>
      <vt:lpstr>Συνολική Ζήτηση Απασχόληση και Ανεργία</vt:lpstr>
      <vt:lpstr>Βασικά σημεία</vt:lpstr>
      <vt:lpstr>Συνολική Ζήτηση Απασχόληση και Ανεργία</vt:lpstr>
      <vt:lpstr>Αρχικές υποθέσεις</vt:lpstr>
      <vt:lpstr>μακροοικονομική ισορροπία (αγορά προϊόντος);</vt:lpstr>
      <vt:lpstr>Συνολική Ζήτηση Απασχόληση και Ανεργία-A</vt:lpstr>
      <vt:lpstr>Συνολική Ζήτηση Απασχόληση και Ανεργία-A</vt:lpstr>
      <vt:lpstr>Απασχόληση ισορροπίας Ν*</vt:lpstr>
      <vt:lpstr>Προσαρμογή στην ισορροπία απασχόλησης</vt:lpstr>
      <vt:lpstr>Απασχόληση ισορροπίας και ανεργία</vt:lpstr>
      <vt:lpstr>Παράδειγμα</vt:lpstr>
      <vt:lpstr>Ανεργία και Δημοσιονομική Πολιτική-Β</vt:lpstr>
      <vt:lpstr>Πολλαπλασιαστής απασχόλησης και πολλαπλασιαστής προϊόντος</vt:lpstr>
      <vt:lpstr>Παρουσίαση του PowerPoint</vt:lpstr>
      <vt:lpstr>Δημοσιονομική Πολιτική και πολλαπλασιαστές απασχόλησης και προϊόντος</vt:lpstr>
      <vt:lpstr>Η διαδικασία του πολλαπλασιαστή</vt:lpstr>
      <vt:lpstr>Παράδειγμα</vt:lpstr>
      <vt:lpstr>Μέγεθος πολλαπλασιαστή</vt:lpstr>
      <vt:lpstr>cw   -- multiplier</vt:lpstr>
      <vt:lpstr>Οικονομικός κύκλος και ενσωματωμένοι σταθεροποιητές- Γ</vt:lpstr>
      <vt:lpstr>Επένδυση Συνολική ζήτηση και νομισματική πολιτική- Δ’</vt:lpstr>
      <vt:lpstr>Επένδυση</vt:lpstr>
      <vt:lpstr>Προσδιοριστικοί παράγοντες των επενδύσεων (σωστή εκδοχή, σελίδα 601)</vt:lpstr>
      <vt:lpstr>Μείωση επιτοκίου ή βελτίωση επιχειρηματικού κλίματος</vt:lpstr>
      <vt:lpstr>Ανεργία και τόνωση της απασχόλησης</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Μισθοί συνολική ζήτηση και ανεργία-Ε’</vt:lpstr>
      <vt:lpstr>Κατάσταση απασχόλησης οδηγούμενη από μισθούς</vt:lpstr>
      <vt:lpstr>Κατάσταση απασχόλησης οδηγούμενη από τα κέρδη</vt:lpstr>
      <vt:lpstr>Παράδειγμα</vt:lpstr>
      <vt:lpstr>Τα Διλήμματα της Μακροοικονομικής Πολιτικής</vt:lpstr>
      <vt:lpstr> Η συμπίεση των κερδών (“profit squeeze”) σε υψηλά επίπεδα απασχόλησης </vt:lpstr>
      <vt:lpstr>High employment wage push</vt:lpstr>
      <vt:lpstr>Materials cost push</vt:lpstr>
      <vt:lpstr>High employment profit squeeze</vt:lpstr>
      <vt:lpstr>N, up, r</vt:lpstr>
      <vt:lpstr>N, uc, r</vt:lpstr>
      <vt:lpstr>Εμπόδια στην πλήρη απασχόληση</vt:lpstr>
      <vt:lpstr>Εξαγωγές, εισαγωγές και συνολική ζήτηση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Πολιτική Οικονομία</dc:title>
  <dc:creator>Thanasis</dc:creator>
  <cp:lastModifiedBy>Thanasis</cp:lastModifiedBy>
  <cp:revision>737</cp:revision>
  <dcterms:created xsi:type="dcterms:W3CDTF">2020-02-17T19:21:17Z</dcterms:created>
  <dcterms:modified xsi:type="dcterms:W3CDTF">2020-05-13T13:00:04Z</dcterms:modified>
</cp:coreProperties>
</file>