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64" r:id="rId4"/>
    <p:sldId id="261" r:id="rId5"/>
    <p:sldId id="266" r:id="rId6"/>
    <p:sldId id="262" r:id="rId7"/>
    <p:sldId id="267" r:id="rId8"/>
    <p:sldId id="268" r:id="rId9"/>
    <p:sldId id="270" r:id="rId10"/>
    <p:sldId id="265" r:id="rId11"/>
    <p:sldId id="269" r:id="rId12"/>
    <p:sldId id="259" r:id="rId13"/>
    <p:sldId id="260"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389" autoAdjust="0"/>
  </p:normalViewPr>
  <p:slideViewPr>
    <p:cSldViewPr>
      <p:cViewPr varScale="1">
        <p:scale>
          <a:sx n="86" d="100"/>
          <a:sy n="86" d="100"/>
        </p:scale>
        <p:origin x="1354"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I:\World%20GDP%20per%20capita%20growth%20rate.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Garamond" pitchFamily="18" charset="0"/>
              </a:defRPr>
            </a:pPr>
            <a:r>
              <a:rPr lang="en-US">
                <a:latin typeface="Garamond" pitchFamily="18" charset="0"/>
              </a:rPr>
              <a:t>EU GDP per capita growth rate 1960-2016</a:t>
            </a:r>
          </a:p>
        </c:rich>
      </c:tx>
      <c:overlay val="0"/>
    </c:title>
    <c:autoTitleDeleted val="0"/>
    <c:plotArea>
      <c:layout>
        <c:manualLayout>
          <c:layoutTarget val="inner"/>
          <c:xMode val="edge"/>
          <c:yMode val="edge"/>
          <c:x val="3.5135447913194832E-2"/>
          <c:y val="8.679201633422845E-2"/>
          <c:w val="0.94259144817242524"/>
          <c:h val="0.90008240954257113"/>
        </c:manualLayout>
      </c:layout>
      <c:lineChart>
        <c:grouping val="standard"/>
        <c:varyColors val="0"/>
        <c:ser>
          <c:idx val="0"/>
          <c:order val="0"/>
          <c:tx>
            <c:v>EU GDP per capita growth rate</c:v>
          </c:tx>
          <c:marker>
            <c:symbol val="none"/>
          </c:marker>
          <c:trendline>
            <c:spPr>
              <a:ln w="15875"/>
            </c:spPr>
            <c:trendlineType val="linear"/>
            <c:dispRSqr val="1"/>
            <c:dispEq val="1"/>
            <c:trendlineLbl>
              <c:layout>
                <c:manualLayout>
                  <c:x val="-0.24101232435961872"/>
                  <c:y val="0.24573400477631194"/>
                </c:manualLayout>
              </c:layout>
              <c:tx>
                <c:rich>
                  <a:bodyPr/>
                  <a:lstStyle/>
                  <a:p>
                    <a:pPr>
                      <a:defRPr>
                        <a:latin typeface="Garamond" pitchFamily="18" charset="0"/>
                      </a:defRPr>
                    </a:pPr>
                    <a:r>
                      <a:rPr lang="en-US" sz="1200" baseline="0">
                        <a:latin typeface="Garamond" pitchFamily="18" charset="0"/>
                      </a:rPr>
                      <a:t>y = -0,0616x + 4,0556
R² = 0,3115</a:t>
                    </a:r>
                    <a:endParaRPr lang="en-US" sz="1200">
                      <a:latin typeface="Garamond" pitchFamily="18" charset="0"/>
                    </a:endParaRPr>
                  </a:p>
                </c:rich>
              </c:tx>
              <c:numFmt formatCode="General" sourceLinked="0"/>
            </c:trendlineLbl>
          </c:trendline>
          <c:cat>
            <c:strRef>
              <c:f>Data!$F$4:$BI$4</c:f>
              <c:strCache>
                <c:ptCount val="56"/>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pt idx="54">
                  <c:v>2015</c:v>
                </c:pt>
                <c:pt idx="55">
                  <c:v>2016</c:v>
                </c:pt>
              </c:strCache>
            </c:strRef>
          </c:cat>
          <c:val>
            <c:numRef>
              <c:f>Data!$F$76:$BI$76</c:f>
              <c:numCache>
                <c:formatCode>General</c:formatCode>
                <c:ptCount val="56"/>
                <c:pt idx="0">
                  <c:v>4.6952415256623414</c:v>
                </c:pt>
                <c:pt idx="1">
                  <c:v>4.1079800404012241</c:v>
                </c:pt>
                <c:pt idx="2">
                  <c:v>4.2167277623942194</c:v>
                </c:pt>
                <c:pt idx="3">
                  <c:v>4.6509865077224095</c:v>
                </c:pt>
                <c:pt idx="4">
                  <c:v>3.5346665523480003</c:v>
                </c:pt>
                <c:pt idx="5">
                  <c:v>3.5058493790876613</c:v>
                </c:pt>
                <c:pt idx="6">
                  <c:v>3.7023404994155129</c:v>
                </c:pt>
                <c:pt idx="7">
                  <c:v>4.3635575989698445</c:v>
                </c:pt>
                <c:pt idx="8">
                  <c:v>5.1100866005276755</c:v>
                </c:pt>
                <c:pt idx="9">
                  <c:v>5.0518085709824865</c:v>
                </c:pt>
                <c:pt idx="10">
                  <c:v>3.0943982621222412</c:v>
                </c:pt>
                <c:pt idx="11">
                  <c:v>4.0469251251922032</c:v>
                </c:pt>
                <c:pt idx="12">
                  <c:v>5.4670214809372339</c:v>
                </c:pt>
                <c:pt idx="13">
                  <c:v>1.6558378314656761</c:v>
                </c:pt>
                <c:pt idx="14">
                  <c:v>-1.3001745409237921</c:v>
                </c:pt>
                <c:pt idx="15">
                  <c:v>4.110068702444174</c:v>
                </c:pt>
                <c:pt idx="16">
                  <c:v>2.391045102099151</c:v>
                </c:pt>
                <c:pt idx="17">
                  <c:v>2.8187316226288877</c:v>
                </c:pt>
                <c:pt idx="18">
                  <c:v>3.4289730033368637</c:v>
                </c:pt>
                <c:pt idx="19">
                  <c:v>1.0535006564599012</c:v>
                </c:pt>
                <c:pt idx="20">
                  <c:v>-4.6901412136818983E-2</c:v>
                </c:pt>
                <c:pt idx="21">
                  <c:v>0.70759416658651764</c:v>
                </c:pt>
                <c:pt idx="22">
                  <c:v>1.5999335584178018</c:v>
                </c:pt>
                <c:pt idx="23">
                  <c:v>2.2284460742739043</c:v>
                </c:pt>
                <c:pt idx="24">
                  <c:v>2.3664143561430797</c:v>
                </c:pt>
                <c:pt idx="25">
                  <c:v>2.3879274850854992</c:v>
                </c:pt>
                <c:pt idx="26">
                  <c:v>2.6519528965574182</c:v>
                </c:pt>
                <c:pt idx="27">
                  <c:v>4.077397744618672</c:v>
                </c:pt>
                <c:pt idx="28">
                  <c:v>3.3768172384365438</c:v>
                </c:pt>
                <c:pt idx="29">
                  <c:v>2.6239751845486827</c:v>
                </c:pt>
                <c:pt idx="30">
                  <c:v>1.2190825654735007</c:v>
                </c:pt>
                <c:pt idx="31">
                  <c:v>0.75054188519712284</c:v>
                </c:pt>
                <c:pt idx="32">
                  <c:v>-0.49522637289480625</c:v>
                </c:pt>
                <c:pt idx="33">
                  <c:v>2.5891374712200732</c:v>
                </c:pt>
                <c:pt idx="34">
                  <c:v>2.4728251164560762</c:v>
                </c:pt>
                <c:pt idx="35">
                  <c:v>1.8434225326116973</c:v>
                </c:pt>
                <c:pt idx="36">
                  <c:v>2.5842545604476213</c:v>
                </c:pt>
                <c:pt idx="37">
                  <c:v>2.8348764440617025</c:v>
                </c:pt>
                <c:pt idx="38">
                  <c:v>2.8270278816996379</c:v>
                </c:pt>
                <c:pt idx="39">
                  <c:v>3.7450870651934602</c:v>
                </c:pt>
                <c:pt idx="40">
                  <c:v>2.0318742557885647</c:v>
                </c:pt>
                <c:pt idx="41">
                  <c:v>1.0814442043377994</c:v>
                </c:pt>
                <c:pt idx="42">
                  <c:v>0.96158837863855262</c:v>
                </c:pt>
                <c:pt idx="43">
                  <c:v>2.1866832212578799</c:v>
                </c:pt>
                <c:pt idx="44">
                  <c:v>1.6826768264261052</c:v>
                </c:pt>
                <c:pt idx="45">
                  <c:v>2.9719978707221912</c:v>
                </c:pt>
                <c:pt idx="46">
                  <c:v>2.685761487109886</c:v>
                </c:pt>
                <c:pt idx="47">
                  <c:v>7.9436162626350892E-2</c:v>
                </c:pt>
                <c:pt idx="48">
                  <c:v>-4.6701736777925875</c:v>
                </c:pt>
                <c:pt idx="49">
                  <c:v>1.9297434674980991</c:v>
                </c:pt>
                <c:pt idx="50">
                  <c:v>1.7484183118209984</c:v>
                </c:pt>
                <c:pt idx="51">
                  <c:v>-0.68704446799890262</c:v>
                </c:pt>
                <c:pt idx="52">
                  <c:v>-7.2054843059746104E-2</c:v>
                </c:pt>
                <c:pt idx="53">
                  <c:v>1.3565371046021553</c:v>
                </c:pt>
                <c:pt idx="54">
                  <c:v>1.8928894649578485</c:v>
                </c:pt>
                <c:pt idx="55">
                  <c:v>1.5166146837722039</c:v>
                </c:pt>
              </c:numCache>
            </c:numRef>
          </c:val>
          <c:smooth val="0"/>
          <c:extLst>
            <c:ext xmlns:c16="http://schemas.microsoft.com/office/drawing/2014/chart" uri="{C3380CC4-5D6E-409C-BE32-E72D297353CC}">
              <c16:uniqueId val="{00000001-2BA1-4CF5-B16D-77A6BF09286A}"/>
            </c:ext>
          </c:extLst>
        </c:ser>
        <c:dLbls>
          <c:showLegendKey val="0"/>
          <c:showVal val="0"/>
          <c:showCatName val="0"/>
          <c:showSerName val="0"/>
          <c:showPercent val="0"/>
          <c:showBubbleSize val="0"/>
        </c:dLbls>
        <c:smooth val="0"/>
        <c:axId val="309579776"/>
        <c:axId val="309581312"/>
      </c:lineChart>
      <c:catAx>
        <c:axId val="309579776"/>
        <c:scaling>
          <c:orientation val="minMax"/>
        </c:scaling>
        <c:delete val="0"/>
        <c:axPos val="b"/>
        <c:numFmt formatCode="General" sourceLinked="0"/>
        <c:majorTickMark val="out"/>
        <c:minorTickMark val="none"/>
        <c:tickLblPos val="nextTo"/>
        <c:crossAx val="309581312"/>
        <c:crosses val="autoZero"/>
        <c:auto val="1"/>
        <c:lblAlgn val="ctr"/>
        <c:lblOffset val="100"/>
        <c:tickLblSkip val="3"/>
        <c:noMultiLvlLbl val="0"/>
      </c:catAx>
      <c:valAx>
        <c:axId val="309581312"/>
        <c:scaling>
          <c:orientation val="minMax"/>
        </c:scaling>
        <c:delete val="0"/>
        <c:axPos val="l"/>
        <c:majorGridlines/>
        <c:numFmt formatCode="General" sourceLinked="1"/>
        <c:majorTickMark val="out"/>
        <c:minorTickMark val="none"/>
        <c:tickLblPos val="nextTo"/>
        <c:crossAx val="309579776"/>
        <c:crosses val="autoZero"/>
        <c:crossBetween val="between"/>
      </c:valAx>
      <c:spPr>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c:spPr>
    </c:plotArea>
    <c:legend>
      <c:legendPos val="b"/>
      <c:layout>
        <c:manualLayout>
          <c:xMode val="edge"/>
          <c:yMode val="edge"/>
          <c:x val="5.9696607784320274E-2"/>
          <c:y val="0.81878876601786799"/>
          <c:w val="0.65720556512239381"/>
          <c:h val="5.8613067382756928E-2"/>
        </c:manualLayout>
      </c:layout>
      <c:overlay val="0"/>
      <c:txPr>
        <a:bodyPr/>
        <a:lstStyle/>
        <a:p>
          <a:pPr>
            <a:defRPr sz="1100">
              <a:latin typeface="Garamond" pitchFamily="18" charset="0"/>
            </a:defRPr>
          </a:pPr>
          <a:endParaRPr lang="el-GR"/>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607333B5-C574-426B-AD8C-B9C6A4F0F2AA}" type="datetimeFigureOut">
              <a:rPr lang="el-GR" smtClean="0"/>
              <a:t>10/10/2021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391470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607333B5-C574-426B-AD8C-B9C6A4F0F2AA}" type="datetimeFigureOut">
              <a:rPr lang="el-GR" smtClean="0"/>
              <a:t>10/10/2021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69933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607333B5-C574-426B-AD8C-B9C6A4F0F2AA}" type="datetimeFigureOut">
              <a:rPr lang="el-GR" smtClean="0"/>
              <a:t>10/10/2021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217914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607333B5-C574-426B-AD8C-B9C6A4F0F2AA}" type="datetimeFigureOut">
              <a:rPr lang="el-GR" smtClean="0"/>
              <a:t>10/10/2021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1415743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607333B5-C574-426B-AD8C-B9C6A4F0F2AA}" type="datetimeFigureOut">
              <a:rPr lang="el-GR" smtClean="0"/>
              <a:t>10/10/2021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1439049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607333B5-C574-426B-AD8C-B9C6A4F0F2AA}" type="datetimeFigureOut">
              <a:rPr lang="el-GR" smtClean="0"/>
              <a:t>10/10/2021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333512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607333B5-C574-426B-AD8C-B9C6A4F0F2AA}" type="datetimeFigureOut">
              <a:rPr lang="el-GR" smtClean="0"/>
              <a:t>10/10/2021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399917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607333B5-C574-426B-AD8C-B9C6A4F0F2AA}" type="datetimeFigureOut">
              <a:rPr lang="el-GR" smtClean="0"/>
              <a:t>10/10/2021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332580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07333B5-C574-426B-AD8C-B9C6A4F0F2AA}" type="datetimeFigureOut">
              <a:rPr lang="el-GR" smtClean="0"/>
              <a:t>10/10/2021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2490237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607333B5-C574-426B-AD8C-B9C6A4F0F2AA}" type="datetimeFigureOut">
              <a:rPr lang="el-GR" smtClean="0"/>
              <a:t>10/10/2021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2713066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607333B5-C574-426B-AD8C-B9C6A4F0F2AA}" type="datetimeFigureOut">
              <a:rPr lang="el-GR" smtClean="0"/>
              <a:t>10/10/2021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FB61987-AD06-4246-8EA4-45DE55B8349D}" type="slidenum">
              <a:rPr lang="el-GR" smtClean="0"/>
              <a:t>‹#›</a:t>
            </a:fld>
            <a:endParaRPr lang="el-GR"/>
          </a:p>
        </p:txBody>
      </p:sp>
    </p:spTree>
    <p:extLst>
      <p:ext uri="{BB962C8B-B14F-4D97-AF65-F5344CB8AC3E}">
        <p14:creationId xmlns:p14="http://schemas.microsoft.com/office/powerpoint/2010/main" val="2730024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7333B5-C574-426B-AD8C-B9C6A4F0F2AA}" type="datetimeFigureOut">
              <a:rPr lang="el-GR" smtClean="0"/>
              <a:t>10/10/2021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61987-AD06-4246-8EA4-45DE55B8349D}" type="slidenum">
              <a:rPr lang="el-GR" smtClean="0"/>
              <a:t>‹#›</a:t>
            </a:fld>
            <a:endParaRPr lang="el-GR"/>
          </a:p>
        </p:txBody>
      </p:sp>
    </p:spTree>
    <p:extLst>
      <p:ext uri="{BB962C8B-B14F-4D97-AF65-F5344CB8AC3E}">
        <p14:creationId xmlns:p14="http://schemas.microsoft.com/office/powerpoint/2010/main" val="3911056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0"/>
            <a:ext cx="8640960" cy="908720"/>
          </a:xfrm>
        </p:spPr>
        <p:style>
          <a:lnRef idx="1">
            <a:schemeClr val="accent2"/>
          </a:lnRef>
          <a:fillRef idx="3">
            <a:schemeClr val="accent2"/>
          </a:fillRef>
          <a:effectRef idx="2">
            <a:schemeClr val="accent2"/>
          </a:effectRef>
          <a:fontRef idx="minor">
            <a:schemeClr val="lt1"/>
          </a:fontRef>
        </p:style>
        <p:txBody>
          <a:bodyPr>
            <a:noAutofit/>
          </a:bodyPr>
          <a:lstStyle/>
          <a:p>
            <a:r>
              <a:rPr lang="en-US" sz="2800" dirty="0">
                <a:latin typeface="Cambria" pitchFamily="18" charset="0"/>
                <a:ea typeface="Cambria" pitchFamily="18" charset="0"/>
              </a:rPr>
              <a:t>Three pillars of Marx’s thought: German philosophy – English Political Economy – French socialism</a:t>
            </a:r>
            <a:endParaRPr lang="el-GR" sz="2800" dirty="0">
              <a:latin typeface="Cambria" pitchFamily="18" charset="0"/>
              <a:ea typeface="Cambria" pitchFamily="18" charset="0"/>
            </a:endParaRPr>
          </a:p>
        </p:txBody>
      </p:sp>
      <p:sp>
        <p:nvSpPr>
          <p:cNvPr id="3" name="Θέση περιεχομένου 2"/>
          <p:cNvSpPr>
            <a:spLocks noGrp="1"/>
          </p:cNvSpPr>
          <p:nvPr>
            <p:ph idx="1"/>
          </p:nvPr>
        </p:nvSpPr>
        <p:spPr>
          <a:xfrm>
            <a:off x="251520" y="1124744"/>
            <a:ext cx="8640960" cy="5544616"/>
          </a:xfrm>
        </p:spPr>
        <p:style>
          <a:lnRef idx="0">
            <a:scrgbClr r="0" g="0" b="0"/>
          </a:lnRef>
          <a:fillRef idx="1001">
            <a:schemeClr val="lt2"/>
          </a:fillRef>
          <a:effectRef idx="0">
            <a:scrgbClr r="0" g="0" b="0"/>
          </a:effectRef>
          <a:fontRef idx="major"/>
        </p:style>
        <p:txBody>
          <a:bodyPr>
            <a:normAutofit lnSpcReduction="10000"/>
          </a:bodyPr>
          <a:lstStyle/>
          <a:p>
            <a:r>
              <a:rPr lang="en-US" dirty="0">
                <a:latin typeface="Cambria" pitchFamily="18" charset="0"/>
                <a:ea typeface="Cambria" pitchFamily="18" charset="0"/>
              </a:rPr>
              <a:t>Hegel – Feuerbach – Marx (materialist and dialectic conception of the world and history)</a:t>
            </a:r>
          </a:p>
          <a:p>
            <a:r>
              <a:rPr lang="en-US" dirty="0">
                <a:latin typeface="Cambria" pitchFamily="18" charset="0"/>
                <a:ea typeface="Cambria" pitchFamily="18" charset="0"/>
              </a:rPr>
              <a:t>Smith – Ricardo – Marx (social classes - labor theory of value – social/class conflict/ exploitation – primacy of production and long-run dynamics: structural crisis and economic impasse)</a:t>
            </a:r>
          </a:p>
          <a:p>
            <a:r>
              <a:rPr lang="en-US" dirty="0">
                <a:latin typeface="Cambria" pitchFamily="18" charset="0"/>
                <a:ea typeface="Cambria" pitchFamily="18" charset="0"/>
              </a:rPr>
              <a:t>Historical, conflict-ridden and crisis-prone (capitalist) mode of production – transition to another mode of production necessarily through political praxis and class struggle</a:t>
            </a:r>
            <a:endParaRPr lang="el-GR" dirty="0">
              <a:latin typeface="Cambria" pitchFamily="18" charset="0"/>
              <a:ea typeface="Cambria" pitchFamily="18" charset="0"/>
            </a:endParaRPr>
          </a:p>
        </p:txBody>
      </p:sp>
    </p:spTree>
    <p:extLst>
      <p:ext uri="{BB962C8B-B14F-4D97-AF65-F5344CB8AC3E}">
        <p14:creationId xmlns:p14="http://schemas.microsoft.com/office/powerpoint/2010/main" val="2163701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507288" cy="720080"/>
          </a:xfrm>
        </p:spPr>
        <p:style>
          <a:lnRef idx="1">
            <a:schemeClr val="accent1"/>
          </a:lnRef>
          <a:fillRef idx="2">
            <a:schemeClr val="accent1"/>
          </a:fillRef>
          <a:effectRef idx="1">
            <a:schemeClr val="accent1"/>
          </a:effectRef>
          <a:fontRef idx="minor">
            <a:schemeClr val="dk1"/>
          </a:fontRef>
        </p:style>
        <p:txBody>
          <a:bodyPr>
            <a:noAutofit/>
          </a:bodyPr>
          <a:lstStyle/>
          <a:p>
            <a:r>
              <a:rPr lang="el-GR" sz="2400" b="1" dirty="0">
                <a:solidFill>
                  <a:srgbClr val="FF0000"/>
                </a:solidFill>
                <a:latin typeface="Cambria" pitchFamily="18" charset="0"/>
              </a:rPr>
              <a:t>«</a:t>
            </a:r>
            <a:r>
              <a:rPr lang="el-GR" sz="2400" b="1" u="sng" dirty="0">
                <a:solidFill>
                  <a:srgbClr val="FF0000"/>
                </a:solidFill>
                <a:latin typeface="Cambria" pitchFamily="18" charset="0"/>
              </a:rPr>
              <a:t>Νόμοι κίνησης</a:t>
            </a:r>
            <a:r>
              <a:rPr lang="el-GR" sz="2400" b="1" dirty="0">
                <a:solidFill>
                  <a:srgbClr val="FF0000"/>
                </a:solidFill>
                <a:latin typeface="Cambria" pitchFamily="18" charset="0"/>
              </a:rPr>
              <a:t>» του καπιταλιστικού τρόπου παραγωγής</a:t>
            </a:r>
            <a:endParaRPr lang="el-GR" sz="2400" dirty="0"/>
          </a:p>
        </p:txBody>
      </p:sp>
      <p:sp>
        <p:nvSpPr>
          <p:cNvPr id="3" name="Θέση περιεχομένου 2"/>
          <p:cNvSpPr>
            <a:spLocks noGrp="1"/>
          </p:cNvSpPr>
          <p:nvPr>
            <p:ph idx="1"/>
          </p:nvPr>
        </p:nvSpPr>
        <p:spPr>
          <a:xfrm>
            <a:off x="179512" y="1124744"/>
            <a:ext cx="8784976" cy="5400600"/>
          </a:xfrm>
        </p:spPr>
        <p:style>
          <a:lnRef idx="0">
            <a:scrgbClr r="0" g="0" b="0"/>
          </a:lnRef>
          <a:fillRef idx="1001">
            <a:schemeClr val="lt2"/>
          </a:fillRef>
          <a:effectRef idx="0">
            <a:scrgbClr r="0" g="0" b="0"/>
          </a:effectRef>
          <a:fontRef idx="major"/>
        </p:style>
        <p:txBody>
          <a:bodyPr>
            <a:normAutofit fontScale="85000" lnSpcReduction="10000"/>
          </a:bodyPr>
          <a:lstStyle/>
          <a:p>
            <a:pPr algn="just"/>
            <a:r>
              <a:rPr lang="el-GR" dirty="0">
                <a:latin typeface="Cambria" pitchFamily="18" charset="0"/>
              </a:rPr>
              <a:t>Νόμος της αυξανόμενης συγκέντρωσης και συγκεντροποίησης του κεφαλαίου (</a:t>
            </a:r>
            <a:r>
              <a:rPr lang="en-US" dirty="0">
                <a:latin typeface="Cambria" pitchFamily="18" charset="0"/>
              </a:rPr>
              <a:t>c/v    )</a:t>
            </a:r>
            <a:endParaRPr lang="el-GR" dirty="0">
              <a:latin typeface="Cambria" pitchFamily="18" charset="0"/>
            </a:endParaRPr>
          </a:p>
          <a:p>
            <a:pPr algn="just"/>
            <a:r>
              <a:rPr lang="el-GR" dirty="0">
                <a:latin typeface="Cambria" pitchFamily="18" charset="0"/>
              </a:rPr>
              <a:t>Νόμος της απόλυτης/(ή σχετικής) εξαθλίωσης της εργατικής τάξης-</a:t>
            </a:r>
            <a:r>
              <a:rPr lang="en-US" dirty="0">
                <a:latin typeface="Cambria" pitchFamily="18" charset="0"/>
              </a:rPr>
              <a:t> (</a:t>
            </a:r>
            <a:r>
              <a:rPr lang="el-GR" dirty="0">
                <a:latin typeface="Cambria" pitchFamily="18" charset="0"/>
              </a:rPr>
              <a:t>διαχρονική τάση του πραγματικού μισθού, του μεριδίου των μισθών</a:t>
            </a:r>
            <a:r>
              <a:rPr lang="en-US" dirty="0">
                <a:latin typeface="Cambria" pitchFamily="18" charset="0"/>
              </a:rPr>
              <a:t> W/Y</a:t>
            </a:r>
            <a:r>
              <a:rPr lang="el-GR" dirty="0">
                <a:latin typeface="Cambria" pitchFamily="18" charset="0"/>
              </a:rPr>
              <a:t> ή του ποσοστού υπεραξίας</a:t>
            </a:r>
            <a:r>
              <a:rPr lang="en-US" dirty="0">
                <a:latin typeface="Cambria" pitchFamily="18" charset="0"/>
              </a:rPr>
              <a:t>, S/V  </a:t>
            </a:r>
            <a:r>
              <a:rPr lang="el-GR" dirty="0">
                <a:latin typeface="Cambria" pitchFamily="18" charset="0"/>
              </a:rPr>
              <a:t>;)</a:t>
            </a:r>
          </a:p>
          <a:p>
            <a:pPr algn="just"/>
            <a:r>
              <a:rPr lang="el-GR" dirty="0">
                <a:latin typeface="Cambria" pitchFamily="18" charset="0"/>
              </a:rPr>
              <a:t>Ο γενικός νόμος της καπιταλιστικής συσσώρευσης (μόνιμος «εφεδρικός στρατός εργασίας» – αυξανόμενος «</a:t>
            </a:r>
            <a:r>
              <a:rPr lang="el-GR" dirty="0" err="1">
                <a:latin typeface="Cambria" pitchFamily="18" charset="0"/>
              </a:rPr>
              <a:t>φτωχοποιημένος</a:t>
            </a:r>
            <a:r>
              <a:rPr lang="el-GR" dirty="0">
                <a:latin typeface="Cambria" pitchFamily="18" charset="0"/>
              </a:rPr>
              <a:t> πληθυσμός»)</a:t>
            </a:r>
          </a:p>
          <a:p>
            <a:pPr algn="just"/>
            <a:r>
              <a:rPr lang="el-GR" dirty="0">
                <a:latin typeface="Cambria" pitchFamily="18" charset="0"/>
              </a:rPr>
              <a:t>Νόμος της πτωτικής τάσης του ποσοστού κέρδους («Ο πιο σπουδαίος νόμος της Πολιτικής Οικονομίας»)</a:t>
            </a:r>
          </a:p>
          <a:p>
            <a:pPr algn="just"/>
            <a:r>
              <a:rPr lang="el-GR" dirty="0">
                <a:latin typeface="Cambria" pitchFamily="18" charset="0"/>
              </a:rPr>
              <a:t>Νόμος της αυξανόμενης έντασης των οικονομικών κρίσεων (;)</a:t>
            </a:r>
          </a:p>
          <a:p>
            <a:endParaRPr lang="el-GR" dirty="0"/>
          </a:p>
        </p:txBody>
      </p:sp>
    </p:spTree>
    <p:extLst>
      <p:ext uri="{BB962C8B-B14F-4D97-AF65-F5344CB8AC3E}">
        <p14:creationId xmlns:p14="http://schemas.microsoft.com/office/powerpoint/2010/main" val="3182159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04056"/>
          </a:xfrm>
        </p:spPr>
        <p:style>
          <a:lnRef idx="0">
            <a:scrgbClr r="0" g="0" b="0"/>
          </a:lnRef>
          <a:fillRef idx="1001">
            <a:schemeClr val="lt2"/>
          </a:fillRef>
          <a:effectRef idx="0">
            <a:scrgbClr r="0" g="0" b="0"/>
          </a:effectRef>
          <a:fontRef idx="major"/>
        </p:style>
        <p:txBody>
          <a:bodyPr>
            <a:noAutofit/>
          </a:bodyPr>
          <a:lstStyle/>
          <a:p>
            <a:r>
              <a:rPr lang="el-GR" sz="3600" b="1" dirty="0">
                <a:solidFill>
                  <a:srgbClr val="FF0000"/>
                </a:solidFill>
                <a:latin typeface="Garamond" pitchFamily="18" charset="0"/>
              </a:rPr>
              <a:t>Υλιστική Αντίληψη της Ιστορίας ΙΙ</a:t>
            </a:r>
            <a:endParaRPr lang="el-GR" sz="3600" dirty="0"/>
          </a:p>
        </p:txBody>
      </p:sp>
      <p:sp>
        <p:nvSpPr>
          <p:cNvPr id="3" name="Θέση περιεχομένου 2"/>
          <p:cNvSpPr>
            <a:spLocks noGrp="1"/>
          </p:cNvSpPr>
          <p:nvPr>
            <p:ph idx="1"/>
          </p:nvPr>
        </p:nvSpPr>
        <p:spPr>
          <a:xfrm>
            <a:off x="323528" y="836712"/>
            <a:ext cx="8640960" cy="5904656"/>
          </a:xfrm>
        </p:spPr>
        <p:style>
          <a:lnRef idx="0">
            <a:scrgbClr r="0" g="0" b="0"/>
          </a:lnRef>
          <a:fillRef idx="1001">
            <a:schemeClr val="lt2"/>
          </a:fillRef>
          <a:effectRef idx="0">
            <a:scrgbClr r="0" g="0" b="0"/>
          </a:effectRef>
          <a:fontRef idx="major"/>
        </p:style>
        <p:txBody>
          <a:bodyPr>
            <a:noAutofit/>
          </a:bodyPr>
          <a:lstStyle/>
          <a:p>
            <a:pPr marL="0" indent="0" algn="just">
              <a:buNone/>
            </a:pPr>
            <a:r>
              <a:rPr lang="el-GR" sz="1800" dirty="0">
                <a:latin typeface="Cambria" pitchFamily="18" charset="0"/>
              </a:rPr>
              <a:t>Οι άνθρωποι ως κατ’ εξοχήν κοινωνικά όντα</a:t>
            </a:r>
            <a:r>
              <a:rPr lang="en-US" sz="1800" dirty="0">
                <a:latin typeface="Cambria" pitchFamily="18" charset="0"/>
              </a:rPr>
              <a:t> --</a:t>
            </a:r>
            <a:r>
              <a:rPr lang="en-US" sz="1800" dirty="0">
                <a:latin typeface="Cambria" pitchFamily="18" charset="0"/>
                <a:sym typeface="Wingdings" pitchFamily="2" charset="2"/>
              </a:rPr>
              <a:t></a:t>
            </a:r>
            <a:r>
              <a:rPr lang="el-GR" sz="1800" dirty="0">
                <a:latin typeface="Cambria" pitchFamily="18" charset="0"/>
                <a:sym typeface="Wingdings" pitchFamily="2" charset="2"/>
              </a:rPr>
              <a:t> κοινωνική οργάνωση για την αναπαραγωγή - κοινωνική </a:t>
            </a:r>
            <a:r>
              <a:rPr lang="el-GR" sz="1800" b="1" i="1" dirty="0">
                <a:latin typeface="Cambria" pitchFamily="18" charset="0"/>
                <a:sym typeface="Wingdings" pitchFamily="2" charset="2"/>
              </a:rPr>
              <a:t>εργασία</a:t>
            </a:r>
            <a:r>
              <a:rPr lang="el-GR" sz="1800" dirty="0">
                <a:latin typeface="Cambria" pitchFamily="18" charset="0"/>
                <a:sym typeface="Wingdings" pitchFamily="2" charset="2"/>
              </a:rPr>
              <a:t> --- κοινωνικές </a:t>
            </a:r>
            <a:r>
              <a:rPr lang="el-GR" sz="1800" b="1" dirty="0">
                <a:latin typeface="Cambria" pitchFamily="18" charset="0"/>
                <a:sym typeface="Wingdings" pitchFamily="2" charset="2"/>
              </a:rPr>
              <a:t>σχέσεις παραγωγής</a:t>
            </a:r>
            <a:r>
              <a:rPr lang="el-GR" sz="1800" dirty="0">
                <a:latin typeface="Cambria" pitchFamily="18" charset="0"/>
                <a:sym typeface="Wingdings" pitchFamily="2" charset="2"/>
              </a:rPr>
              <a:t> --- κοινωνική ύπαρξη ----- συνείδηση</a:t>
            </a:r>
          </a:p>
          <a:p>
            <a:pPr marL="0" indent="0" algn="just">
              <a:buNone/>
            </a:pPr>
            <a:r>
              <a:rPr lang="el-GR" sz="1800" dirty="0">
                <a:latin typeface="Cambria" pitchFamily="18" charset="0"/>
              </a:rPr>
              <a:t>«Ελεύθερη επιλογή» ρυθμισμένη από το κοινωνικό πλαίσιο/εποικοδόμημα (εκπαίδευση, νόμοι, ιδεολογία, κλπ). Το αποτέλεσμα ένα προϊόν κοινωνικής λογικής και όχι ατομικής ψυχολογίας. «Η ιστορία είναι ιστορία ταξικών αγώνων» που διεξάγονται αρχικά γύρω από το υλικό και οικονομικό στοιχείο ---</a:t>
            </a:r>
            <a:r>
              <a:rPr lang="el-GR" sz="1800" dirty="0">
                <a:latin typeface="Cambria" pitchFamily="18" charset="0"/>
                <a:sym typeface="Wingdings" pitchFamily="2" charset="2"/>
              </a:rPr>
              <a:t> απόσπαση του πλεονάσματος από τους άμεσους παραγωγούς</a:t>
            </a:r>
            <a:r>
              <a:rPr lang="en-US" sz="1800" dirty="0">
                <a:latin typeface="Cambria" pitchFamily="18" charset="0"/>
                <a:sym typeface="Wingdings" pitchFamily="2" charset="2"/>
              </a:rPr>
              <a:t> </a:t>
            </a:r>
            <a:r>
              <a:rPr lang="el-GR" sz="1800" dirty="0">
                <a:latin typeface="Cambria" pitchFamily="18" charset="0"/>
                <a:sym typeface="Wingdings" pitchFamily="2" charset="2"/>
              </a:rPr>
              <a:t>που επιτρέπει την αναπαραγωγή του εποικοδομήματος.</a:t>
            </a:r>
          </a:p>
          <a:p>
            <a:pPr marL="0" indent="0" algn="just">
              <a:buNone/>
            </a:pPr>
            <a:r>
              <a:rPr lang="el-GR" sz="1800" dirty="0">
                <a:latin typeface="Cambria" pitchFamily="18" charset="0"/>
                <a:sym typeface="Wingdings" pitchFamily="2" charset="2"/>
              </a:rPr>
              <a:t>α) Το εποικοδόμημα έχει μια διακριτή ύπαρξη και σχετικά αυτόνομη κίνηση αλλά καθορίζεται σε μεγάλο βαθμό («σε </a:t>
            </a:r>
            <a:r>
              <a:rPr lang="el-GR" sz="1600" dirty="0">
                <a:latin typeface="Cambria" pitchFamily="18" charset="0"/>
                <a:sym typeface="Wingdings" pitchFamily="2" charset="2"/>
              </a:rPr>
              <a:t>τελευταία</a:t>
            </a:r>
            <a:r>
              <a:rPr lang="el-GR" sz="1800" dirty="0">
                <a:latin typeface="Cambria" pitchFamily="18" charset="0"/>
                <a:sym typeface="Wingdings" pitchFamily="2" charset="2"/>
              </a:rPr>
              <a:t> ανάλυση») από την  κίνηση της οικονομικής βάσης.</a:t>
            </a:r>
          </a:p>
          <a:p>
            <a:pPr marL="0" indent="0" algn="just">
              <a:buNone/>
            </a:pPr>
            <a:r>
              <a:rPr lang="el-GR" sz="1800" dirty="0">
                <a:latin typeface="Cambria" pitchFamily="18" charset="0"/>
                <a:sym typeface="Wingdings" pitchFamily="2" charset="2"/>
              </a:rPr>
              <a:t>β) Κοινωνικοοικονομικός σχηματισμός ως μίγμα διαφορετικών τρόπων παραγωγής-προηγούμενων σχέσεων παραγωγής-υπολείμματα ιδεολογίας.</a:t>
            </a:r>
          </a:p>
          <a:p>
            <a:pPr marL="0" indent="0" algn="just">
              <a:buNone/>
            </a:pPr>
            <a:r>
              <a:rPr lang="el-GR" sz="1800" dirty="0">
                <a:latin typeface="Cambria" pitchFamily="18" charset="0"/>
                <a:sym typeface="Wingdings" pitchFamily="2" charset="2"/>
              </a:rPr>
              <a:t>γ) Η κυρίαρχη ιδεολογία είναι κάθε φορά η ιδεολογία της κυρίαρχης τάξης. Όμως οι κυριαρχούμενες τάξεις μπορούν να αναπτύξουν τη δική τους ιδεολογία (ιδίως σε συνθήκες οικονομικής κρίσης και ιδεολογικής </a:t>
            </a:r>
            <a:r>
              <a:rPr lang="el-GR" sz="1800" dirty="0" err="1">
                <a:latin typeface="Cambria" pitchFamily="18" charset="0"/>
                <a:sym typeface="Wingdings" pitchFamily="2" charset="2"/>
              </a:rPr>
              <a:t>απονομιμοποίησης</a:t>
            </a:r>
            <a:r>
              <a:rPr lang="el-GR" sz="1800" dirty="0">
                <a:latin typeface="Cambria" pitchFamily="18" charset="0"/>
                <a:sym typeface="Wingdings" pitchFamily="2" charset="2"/>
              </a:rPr>
              <a:t> του κυρίαρχου/καπιταλιστικού τρόπου  παραγωγής)</a:t>
            </a:r>
            <a:r>
              <a:rPr lang="en-US" sz="1800" dirty="0">
                <a:latin typeface="Cambria" pitchFamily="18" charset="0"/>
                <a:sym typeface="Wingdings" pitchFamily="2" charset="2"/>
              </a:rPr>
              <a:t>.</a:t>
            </a:r>
          </a:p>
          <a:p>
            <a:pPr marL="0" indent="0" algn="just">
              <a:buNone/>
            </a:pPr>
            <a:r>
              <a:rPr lang="el-GR" sz="1800" dirty="0">
                <a:latin typeface="Cambria" pitchFamily="18" charset="0"/>
                <a:sym typeface="Wingdings" pitchFamily="2" charset="2"/>
              </a:rPr>
              <a:t>δ) Ρήγμα στην οικονομική και συνολική (κοινωνική - ιδεολογική) αναπαραγωγή</a:t>
            </a:r>
            <a:endParaRPr lang="el-GR" sz="1800" dirty="0">
              <a:latin typeface="Cambria" pitchFamily="18" charset="0"/>
            </a:endParaRPr>
          </a:p>
          <a:p>
            <a:endParaRPr lang="el-GR" sz="2000" dirty="0"/>
          </a:p>
        </p:txBody>
      </p:sp>
    </p:spTree>
    <p:extLst>
      <p:ext uri="{BB962C8B-B14F-4D97-AF65-F5344CB8AC3E}">
        <p14:creationId xmlns:p14="http://schemas.microsoft.com/office/powerpoint/2010/main" val="32731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en-US" b="1" u="sng" dirty="0">
                <a:solidFill>
                  <a:schemeClr val="bg1"/>
                </a:solidFill>
                <a:latin typeface="Cambria" pitchFamily="18" charset="0"/>
              </a:rPr>
              <a:t>Summary</a:t>
            </a:r>
            <a:endParaRPr lang="el-GR" b="1" u="sng" dirty="0">
              <a:solidFill>
                <a:schemeClr val="bg1"/>
              </a:solidFill>
            </a:endParaRPr>
          </a:p>
        </p:txBody>
      </p:sp>
      <p:sp>
        <p:nvSpPr>
          <p:cNvPr id="3" name="Θέση περιεχομένου 2"/>
          <p:cNvSpPr>
            <a:spLocks noGrp="1"/>
          </p:cNvSpPr>
          <p:nvPr>
            <p:ph idx="1"/>
          </p:nvPr>
        </p:nvSpPr>
        <p:spPr>
          <a:xfrm>
            <a:off x="0" y="548680"/>
            <a:ext cx="9144000" cy="6192688"/>
          </a:xfrm>
        </p:spPr>
        <p:style>
          <a:lnRef idx="0">
            <a:scrgbClr r="0" g="0" b="0"/>
          </a:lnRef>
          <a:fillRef idx="1001">
            <a:schemeClr val="lt2"/>
          </a:fillRef>
          <a:effectRef idx="0">
            <a:scrgbClr r="0" g="0" b="0"/>
          </a:effectRef>
          <a:fontRef idx="major"/>
        </p:style>
        <p:txBody>
          <a:bodyPr>
            <a:normAutofit fontScale="25000" lnSpcReduction="20000"/>
          </a:bodyPr>
          <a:lstStyle/>
          <a:p>
            <a:r>
              <a:rPr lang="en-US" sz="9600" dirty="0">
                <a:latin typeface="Cambria" pitchFamily="18" charset="0"/>
              </a:rPr>
              <a:t>People (not God) make their own history (</a:t>
            </a:r>
            <a:r>
              <a:rPr lang="en-US" sz="9600" b="1" dirty="0">
                <a:solidFill>
                  <a:srgbClr val="FF0000"/>
                </a:solidFill>
                <a:latin typeface="Cambria" pitchFamily="18" charset="0"/>
              </a:rPr>
              <a:t>materialism</a:t>
            </a:r>
            <a:r>
              <a:rPr lang="en-US" sz="9600" dirty="0">
                <a:latin typeface="Cambria" pitchFamily="18" charset="0"/>
              </a:rPr>
              <a:t> over idealism as the adopted </a:t>
            </a:r>
            <a:r>
              <a:rPr lang="en-US" sz="9600" b="1" dirty="0">
                <a:solidFill>
                  <a:srgbClr val="FF0000"/>
                </a:solidFill>
                <a:latin typeface="Cambria" pitchFamily="18" charset="0"/>
              </a:rPr>
              <a:t>philosophical</a:t>
            </a:r>
            <a:r>
              <a:rPr lang="en-US" sz="9600" dirty="0">
                <a:latin typeface="Cambria" pitchFamily="18" charset="0"/>
              </a:rPr>
              <a:t> current)</a:t>
            </a:r>
          </a:p>
          <a:p>
            <a:r>
              <a:rPr lang="en-US" sz="9600" dirty="0">
                <a:latin typeface="Cambria" pitchFamily="18" charset="0"/>
              </a:rPr>
              <a:t>Actually, social classes do that (Classical Political Economy and others)</a:t>
            </a:r>
          </a:p>
          <a:p>
            <a:r>
              <a:rPr lang="en-US" sz="9600" b="1" dirty="0">
                <a:solidFill>
                  <a:srgbClr val="FF0000"/>
                </a:solidFill>
                <a:latin typeface="Cambria" pitchFamily="18" charset="0"/>
              </a:rPr>
              <a:t>History</a:t>
            </a:r>
            <a:r>
              <a:rPr lang="en-US" sz="9600" dirty="0">
                <a:latin typeface="Cambria" pitchFamily="18" charset="0"/>
              </a:rPr>
              <a:t> is the history of class struggles</a:t>
            </a:r>
          </a:p>
          <a:p>
            <a:r>
              <a:rPr lang="en-US" sz="9600" dirty="0">
                <a:latin typeface="Cambria" pitchFamily="18" charset="0"/>
              </a:rPr>
              <a:t>Class struggle though, happens not in a vacuum but in and over a specific (socioeconomic) terrain</a:t>
            </a:r>
          </a:p>
          <a:p>
            <a:r>
              <a:rPr lang="en-US" sz="9600" dirty="0">
                <a:latin typeface="Cambria" pitchFamily="18" charset="0"/>
              </a:rPr>
              <a:t>This is mainly the terrain of the economic base, the economy</a:t>
            </a:r>
          </a:p>
          <a:p>
            <a:r>
              <a:rPr lang="en-US" sz="9600" dirty="0">
                <a:latin typeface="Cambria" pitchFamily="18" charset="0"/>
              </a:rPr>
              <a:t>This terrain (its history, its current state) shapes the possible outcomes of class struggle at any given time and moment</a:t>
            </a:r>
          </a:p>
          <a:p>
            <a:r>
              <a:rPr lang="en-US" sz="9600" dirty="0">
                <a:latin typeface="Cambria" pitchFamily="18" charset="0"/>
              </a:rPr>
              <a:t>The study of this economic terrain is the object of </a:t>
            </a:r>
            <a:r>
              <a:rPr lang="en-US" sz="9600" b="1" dirty="0">
                <a:solidFill>
                  <a:srgbClr val="FF0000"/>
                </a:solidFill>
                <a:latin typeface="Cambria" pitchFamily="18" charset="0"/>
              </a:rPr>
              <a:t>Political Economy</a:t>
            </a:r>
          </a:p>
          <a:p>
            <a:r>
              <a:rPr lang="en-US" sz="9600" dirty="0">
                <a:latin typeface="Cambria" pitchFamily="18" charset="0"/>
              </a:rPr>
              <a:t>Task: Discover (through the study of Political Economy) the </a:t>
            </a:r>
            <a:r>
              <a:rPr lang="en-US" sz="9600" b="1" dirty="0">
                <a:solidFill>
                  <a:srgbClr val="FF0000"/>
                </a:solidFill>
                <a:latin typeface="Cambria" pitchFamily="18" charset="0"/>
              </a:rPr>
              <a:t>laws of motion</a:t>
            </a:r>
            <a:r>
              <a:rPr lang="en-US" sz="9600" dirty="0">
                <a:latin typeface="Cambria" pitchFamily="18" charset="0"/>
              </a:rPr>
              <a:t> of the capitalist economy/mode of production. In order “to change the world” you have to know him well first</a:t>
            </a:r>
            <a:endParaRPr lang="el-GR" sz="9600" dirty="0">
              <a:latin typeface="Cambria" pitchFamily="18" charset="0"/>
            </a:endParaRPr>
          </a:p>
          <a:p>
            <a:r>
              <a:rPr lang="en-US" sz="9600" dirty="0">
                <a:latin typeface="Cambria" pitchFamily="18" charset="0"/>
              </a:rPr>
              <a:t>Nature of capitalism: Conflict-ridden and inherently crisis prone</a:t>
            </a:r>
          </a:p>
          <a:p>
            <a:r>
              <a:rPr lang="en-US" sz="9600" dirty="0">
                <a:latin typeface="Cambria" pitchFamily="18" charset="0"/>
              </a:rPr>
              <a:t>(Strategic) aim: To inform (scientifically) the </a:t>
            </a:r>
            <a:r>
              <a:rPr lang="en-US" sz="9600" b="1" dirty="0">
                <a:solidFill>
                  <a:srgbClr val="FF0000"/>
                </a:solidFill>
                <a:latin typeface="Cambria" pitchFamily="18" charset="0"/>
              </a:rPr>
              <a:t>political </a:t>
            </a:r>
            <a:r>
              <a:rPr lang="en-US" sz="9600" dirty="0">
                <a:latin typeface="Cambria" pitchFamily="18" charset="0"/>
              </a:rPr>
              <a:t>organizations of the working class in their </a:t>
            </a:r>
            <a:r>
              <a:rPr lang="en-US" sz="9600" b="1" dirty="0">
                <a:solidFill>
                  <a:srgbClr val="FF0000"/>
                </a:solidFill>
                <a:latin typeface="Cambria" pitchFamily="18" charset="0"/>
              </a:rPr>
              <a:t>revolutionary</a:t>
            </a:r>
            <a:r>
              <a:rPr lang="en-US" sz="9600" dirty="0">
                <a:latin typeface="Cambria" pitchFamily="18" charset="0"/>
              </a:rPr>
              <a:t> struggles for the overthrow of capitalism.</a:t>
            </a:r>
          </a:p>
          <a:p>
            <a:pPr marL="0" indent="0">
              <a:buNone/>
            </a:pPr>
            <a:endParaRPr lang="el-GR" dirty="0"/>
          </a:p>
        </p:txBody>
      </p:sp>
    </p:spTree>
    <p:extLst>
      <p:ext uri="{BB962C8B-B14F-4D97-AF65-F5344CB8AC3E}">
        <p14:creationId xmlns:p14="http://schemas.microsoft.com/office/powerpoint/2010/main" val="308981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76064"/>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l-GR" sz="2400" b="1" dirty="0">
                <a:latin typeface="Cambria" pitchFamily="18" charset="0"/>
              </a:rPr>
              <a:t>Μειούμενος οικονομικός δυναμισμός</a:t>
            </a:r>
            <a:r>
              <a:rPr lang="en-US" sz="2400" b="1" dirty="0">
                <a:latin typeface="Cambria" pitchFamily="18" charset="0"/>
              </a:rPr>
              <a:t> </a:t>
            </a:r>
            <a:r>
              <a:rPr lang="en-US" sz="2800" b="1" dirty="0">
                <a:solidFill>
                  <a:schemeClr val="bg1"/>
                </a:solidFill>
                <a:latin typeface="Cambria" pitchFamily="18" charset="0"/>
              </a:rPr>
              <a:t>EU</a:t>
            </a:r>
            <a:r>
              <a:rPr lang="en-US" sz="2400" b="1" dirty="0">
                <a:solidFill>
                  <a:schemeClr val="bg1"/>
                </a:solidFill>
                <a:latin typeface="Cambria" pitchFamily="18" charset="0"/>
              </a:rPr>
              <a:t> </a:t>
            </a:r>
            <a:r>
              <a:rPr lang="en-US" sz="2400" b="1" dirty="0">
                <a:latin typeface="Cambria" pitchFamily="18" charset="0"/>
              </a:rPr>
              <a:t>1960-2016</a:t>
            </a:r>
            <a:endParaRPr lang="el-GR" sz="2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383791141"/>
              </p:ext>
            </p:extLst>
          </p:nvPr>
        </p:nvGraphicFramePr>
        <p:xfrm>
          <a:off x="251520" y="764704"/>
          <a:ext cx="8640960" cy="5904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5761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784976" cy="792088"/>
          </a:xfrm>
        </p:spPr>
        <p:style>
          <a:lnRef idx="1">
            <a:schemeClr val="accent1"/>
          </a:lnRef>
          <a:fillRef idx="2">
            <a:schemeClr val="accent1"/>
          </a:fillRef>
          <a:effectRef idx="1">
            <a:schemeClr val="accent1"/>
          </a:effectRef>
          <a:fontRef idx="minor">
            <a:schemeClr val="dk1"/>
          </a:fontRef>
        </p:style>
        <p:txBody>
          <a:bodyPr>
            <a:noAutofit/>
          </a:bodyPr>
          <a:lstStyle/>
          <a:p>
            <a:r>
              <a:rPr lang="el-GR" sz="2800" b="1" dirty="0">
                <a:solidFill>
                  <a:srgbClr val="FF0000"/>
                </a:solidFill>
                <a:latin typeface="Cambria" pitchFamily="18" charset="0"/>
              </a:rPr>
              <a:t>Φιλοσοφία</a:t>
            </a:r>
            <a:r>
              <a:rPr lang="en-US" sz="2800" b="1" dirty="0">
                <a:solidFill>
                  <a:srgbClr val="FF0000"/>
                </a:solidFill>
                <a:latin typeface="Cambria" pitchFamily="18" charset="0"/>
              </a:rPr>
              <a:t> </a:t>
            </a:r>
            <a:r>
              <a:rPr lang="el-GR" sz="2800" b="1" dirty="0">
                <a:solidFill>
                  <a:srgbClr val="FF0000"/>
                </a:solidFill>
                <a:latin typeface="Cambria" pitchFamily="18" charset="0"/>
              </a:rPr>
              <a:t>–</a:t>
            </a:r>
            <a:r>
              <a:rPr lang="en-US" sz="2800" b="1" dirty="0">
                <a:solidFill>
                  <a:srgbClr val="FF0000"/>
                </a:solidFill>
                <a:latin typeface="Cambria" pitchFamily="18" charset="0"/>
              </a:rPr>
              <a:t> </a:t>
            </a:r>
            <a:r>
              <a:rPr lang="el-GR" sz="2800" b="1" dirty="0">
                <a:solidFill>
                  <a:srgbClr val="FF0000"/>
                </a:solidFill>
                <a:latin typeface="Cambria" pitchFamily="18" charset="0"/>
              </a:rPr>
              <a:t>Ιστορία</a:t>
            </a:r>
            <a:r>
              <a:rPr lang="en-US" sz="2800" b="1" dirty="0">
                <a:solidFill>
                  <a:srgbClr val="FF0000"/>
                </a:solidFill>
                <a:latin typeface="Cambria" pitchFamily="18" charset="0"/>
              </a:rPr>
              <a:t> </a:t>
            </a:r>
            <a:r>
              <a:rPr lang="el-GR" sz="2800" b="1" dirty="0">
                <a:solidFill>
                  <a:srgbClr val="FF0000"/>
                </a:solidFill>
                <a:latin typeface="Cambria" pitchFamily="18" charset="0"/>
              </a:rPr>
              <a:t>-</a:t>
            </a:r>
            <a:r>
              <a:rPr lang="en-US" sz="2800" b="1" dirty="0">
                <a:solidFill>
                  <a:srgbClr val="FF0000"/>
                </a:solidFill>
                <a:latin typeface="Cambria" pitchFamily="18" charset="0"/>
              </a:rPr>
              <a:t> </a:t>
            </a:r>
            <a:r>
              <a:rPr lang="el-GR" sz="2800" b="1" dirty="0">
                <a:solidFill>
                  <a:srgbClr val="FF0000"/>
                </a:solidFill>
                <a:latin typeface="Cambria" pitchFamily="18" charset="0"/>
              </a:rPr>
              <a:t>Πολιτική Οικονομία</a:t>
            </a:r>
            <a:br>
              <a:rPr lang="el-GR" sz="2800" b="1" dirty="0">
                <a:solidFill>
                  <a:srgbClr val="FF0000"/>
                </a:solidFill>
                <a:latin typeface="Cambria" pitchFamily="18" charset="0"/>
              </a:rPr>
            </a:br>
            <a:r>
              <a:rPr lang="el-GR" sz="2800" b="1" dirty="0">
                <a:solidFill>
                  <a:srgbClr val="FF0000"/>
                </a:solidFill>
                <a:latin typeface="Cambria" pitchFamily="18" charset="0"/>
              </a:rPr>
              <a:t>Πρώτα έργα</a:t>
            </a:r>
            <a:endParaRPr lang="el-GR" sz="2800" dirty="0"/>
          </a:p>
        </p:txBody>
      </p:sp>
      <p:sp>
        <p:nvSpPr>
          <p:cNvPr id="3" name="Θέση περιεχομένου 2"/>
          <p:cNvSpPr>
            <a:spLocks noGrp="1"/>
          </p:cNvSpPr>
          <p:nvPr>
            <p:ph idx="1"/>
          </p:nvPr>
        </p:nvSpPr>
        <p:spPr>
          <a:xfrm>
            <a:off x="251520" y="1052736"/>
            <a:ext cx="8568952" cy="5573216"/>
          </a:xfrm>
        </p:spPr>
        <p:style>
          <a:lnRef idx="0">
            <a:scrgbClr r="0" g="0" b="0"/>
          </a:lnRef>
          <a:fillRef idx="1001">
            <a:schemeClr val="lt2"/>
          </a:fillRef>
          <a:effectRef idx="0">
            <a:scrgbClr r="0" g="0" b="0"/>
          </a:effectRef>
          <a:fontRef idx="major"/>
        </p:style>
        <p:txBody>
          <a:bodyPr>
            <a:normAutofit fontScale="92500" lnSpcReduction="20000"/>
          </a:bodyPr>
          <a:lstStyle/>
          <a:p>
            <a:r>
              <a:rPr lang="el-GR" i="1" dirty="0">
                <a:latin typeface="Cambria" pitchFamily="18" charset="0"/>
              </a:rPr>
              <a:t>1844: Οικονομικά και Φιλοσοφικά Χειρόγραφα (</a:t>
            </a:r>
            <a:r>
              <a:rPr lang="en-US" i="1" dirty="0">
                <a:latin typeface="Cambria" pitchFamily="18" charset="0"/>
              </a:rPr>
              <a:t>Paris manuscripts)</a:t>
            </a:r>
            <a:r>
              <a:rPr lang="el-GR" i="1" dirty="0">
                <a:latin typeface="Cambria" pitchFamily="18" charset="0"/>
              </a:rPr>
              <a:t>: </a:t>
            </a:r>
            <a:r>
              <a:rPr lang="en-US" b="1" i="1" dirty="0">
                <a:solidFill>
                  <a:srgbClr val="FF0000"/>
                </a:solidFill>
                <a:latin typeface="Cambria" pitchFamily="18" charset="0"/>
              </a:rPr>
              <a:t>alienation (</a:t>
            </a:r>
            <a:r>
              <a:rPr lang="el-GR" b="1" i="1" dirty="0">
                <a:solidFill>
                  <a:srgbClr val="FF0000"/>
                </a:solidFill>
                <a:latin typeface="Cambria" pitchFamily="18" charset="0"/>
              </a:rPr>
              <a:t>αλλοτρίωση)</a:t>
            </a:r>
            <a:endParaRPr lang="el-GR" b="1" dirty="0">
              <a:solidFill>
                <a:srgbClr val="FF0000"/>
              </a:solidFill>
              <a:latin typeface="Cambria" pitchFamily="18" charset="0"/>
            </a:endParaRPr>
          </a:p>
          <a:p>
            <a:r>
              <a:rPr lang="el-GR" b="1" i="1" u="sng" dirty="0">
                <a:latin typeface="Cambria" pitchFamily="18" charset="0"/>
              </a:rPr>
              <a:t>Έργα περιόδου 1845-1848   </a:t>
            </a:r>
            <a:r>
              <a:rPr lang="el-GR" i="1" dirty="0">
                <a:latin typeface="Cambria" pitchFamily="18" charset="0"/>
              </a:rPr>
              <a:t>(«ξεκαθάρισμα λογαριασμών με την πρότερη φιλοσοφική μας συνείδηση…..»)</a:t>
            </a:r>
            <a:endParaRPr lang="el-GR" dirty="0">
              <a:latin typeface="Cambria" pitchFamily="18" charset="0"/>
            </a:endParaRPr>
          </a:p>
          <a:p>
            <a:r>
              <a:rPr lang="el-GR" i="1" dirty="0">
                <a:latin typeface="Cambria" pitchFamily="18" charset="0"/>
              </a:rPr>
              <a:t>Φεβρουάριος 1845: "Αγία Οικογένεια"</a:t>
            </a:r>
          </a:p>
          <a:p>
            <a:r>
              <a:rPr lang="el-GR" i="1" dirty="0">
                <a:latin typeface="Cambria" pitchFamily="18" charset="0"/>
              </a:rPr>
              <a:t>Απρίλιος 1845: "Θέσεις για τον </a:t>
            </a:r>
            <a:r>
              <a:rPr lang="el-GR" i="1" dirty="0" err="1">
                <a:latin typeface="Cambria" pitchFamily="18" charset="0"/>
              </a:rPr>
              <a:t>Φόϋερμπαχ</a:t>
            </a:r>
            <a:r>
              <a:rPr lang="el-GR" i="1" dirty="0">
                <a:latin typeface="Cambria" pitchFamily="18" charset="0"/>
              </a:rPr>
              <a:t>"</a:t>
            </a:r>
          </a:p>
          <a:p>
            <a:r>
              <a:rPr lang="el-GR" i="1" dirty="0">
                <a:latin typeface="Cambria" pitchFamily="18" charset="0"/>
              </a:rPr>
              <a:t>1846: "Γερμανική Ιδεολογία"</a:t>
            </a:r>
          </a:p>
          <a:p>
            <a:r>
              <a:rPr lang="el-GR" i="1" dirty="0">
                <a:latin typeface="Cambria" pitchFamily="18" charset="0"/>
              </a:rPr>
              <a:t>1847: "Η Αθλιότητα της Φιλοσοφίας"</a:t>
            </a:r>
          </a:p>
          <a:p>
            <a:r>
              <a:rPr lang="el-GR" i="1" dirty="0">
                <a:latin typeface="Cambria" pitchFamily="18" charset="0"/>
              </a:rPr>
              <a:t>1847: "Μισθωτή Εργασία και Κεφάλαιο"</a:t>
            </a:r>
          </a:p>
          <a:p>
            <a:r>
              <a:rPr lang="el-GR" i="1" dirty="0">
                <a:latin typeface="Cambria" pitchFamily="18" charset="0"/>
              </a:rPr>
              <a:t>1848: "Κομμουνιστικό Μανιφέστο" </a:t>
            </a:r>
            <a:r>
              <a:rPr lang="en-US" i="1" dirty="0">
                <a:latin typeface="Cambria" pitchFamily="18" charset="0"/>
              </a:rPr>
              <a:t> (</a:t>
            </a:r>
            <a:r>
              <a:rPr lang="el-GR" i="1" dirty="0">
                <a:latin typeface="Cambria" pitchFamily="18" charset="0"/>
              </a:rPr>
              <a:t>η έννοια του καπιταλιστικού τρόπου παραγωγής για πρώτη φορά)</a:t>
            </a:r>
          </a:p>
          <a:p>
            <a:endParaRPr lang="el-GR" dirty="0"/>
          </a:p>
        </p:txBody>
      </p:sp>
    </p:spTree>
    <p:extLst>
      <p:ext uri="{BB962C8B-B14F-4D97-AF65-F5344CB8AC3E}">
        <p14:creationId xmlns:p14="http://schemas.microsoft.com/office/powerpoint/2010/main" val="187964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116632"/>
            <a:ext cx="8363272" cy="648072"/>
          </a:xfrm>
        </p:spPr>
        <p:style>
          <a:lnRef idx="1">
            <a:schemeClr val="accent1"/>
          </a:lnRef>
          <a:fillRef idx="2">
            <a:schemeClr val="accent1"/>
          </a:fillRef>
          <a:effectRef idx="1">
            <a:schemeClr val="accent1"/>
          </a:effectRef>
          <a:fontRef idx="minor">
            <a:schemeClr val="dk1"/>
          </a:fontRef>
        </p:style>
        <p:txBody>
          <a:bodyPr>
            <a:noAutofit/>
          </a:bodyPr>
          <a:lstStyle/>
          <a:p>
            <a:r>
              <a:rPr lang="el-GR" sz="2400" b="1" dirty="0">
                <a:solidFill>
                  <a:srgbClr val="FF0000"/>
                </a:solidFill>
                <a:latin typeface="Cambria" pitchFamily="18" charset="0"/>
              </a:rPr>
              <a:t>Πολιτική Οικονομία: 1850-1857-1859-1861-1863</a:t>
            </a:r>
            <a:endParaRPr lang="el-GR" sz="2400" b="1" dirty="0"/>
          </a:p>
        </p:txBody>
      </p:sp>
      <p:sp>
        <p:nvSpPr>
          <p:cNvPr id="3" name="Θέση περιεχομένου 2"/>
          <p:cNvSpPr>
            <a:spLocks noGrp="1"/>
          </p:cNvSpPr>
          <p:nvPr>
            <p:ph idx="1"/>
          </p:nvPr>
        </p:nvSpPr>
        <p:spPr>
          <a:xfrm>
            <a:off x="179512" y="908720"/>
            <a:ext cx="8640960" cy="5688632"/>
          </a:xfrm>
        </p:spPr>
        <p:style>
          <a:lnRef idx="0">
            <a:scrgbClr r="0" g="0" b="0"/>
          </a:lnRef>
          <a:fillRef idx="1001">
            <a:schemeClr val="lt2"/>
          </a:fillRef>
          <a:effectRef idx="0">
            <a:scrgbClr r="0" g="0" b="0"/>
          </a:effectRef>
          <a:fontRef idx="major"/>
        </p:style>
        <p:txBody>
          <a:bodyPr>
            <a:normAutofit fontScale="92500" lnSpcReduction="10000"/>
          </a:bodyPr>
          <a:lstStyle/>
          <a:p>
            <a:pPr algn="just"/>
            <a:r>
              <a:rPr lang="en-US" dirty="0">
                <a:latin typeface="Cambria" pitchFamily="18" charset="0"/>
              </a:rPr>
              <a:t>1857-8: </a:t>
            </a:r>
            <a:r>
              <a:rPr lang="en-US" b="1" dirty="0" err="1">
                <a:solidFill>
                  <a:srgbClr val="FF0000"/>
                </a:solidFill>
                <a:latin typeface="Cambria" pitchFamily="18" charset="0"/>
              </a:rPr>
              <a:t>Grundrisse</a:t>
            </a:r>
            <a:r>
              <a:rPr lang="en-US" dirty="0">
                <a:latin typeface="Cambria" pitchFamily="18" charset="0"/>
              </a:rPr>
              <a:t> (</a:t>
            </a:r>
            <a:r>
              <a:rPr lang="el-GR" dirty="0">
                <a:latin typeface="Cambria" pitchFamily="18" charset="0"/>
              </a:rPr>
              <a:t>Βασικές Γραμμές της Κριτικής της Πολιτικής Οικονομίας</a:t>
            </a:r>
            <a:r>
              <a:rPr lang="en-US" dirty="0">
                <a:latin typeface="Cambria" pitchFamily="18" charset="0"/>
              </a:rPr>
              <a:t>)</a:t>
            </a:r>
            <a:r>
              <a:rPr lang="el-GR" dirty="0">
                <a:latin typeface="Cambria" pitchFamily="18" charset="0"/>
              </a:rPr>
              <a:t>:</a:t>
            </a:r>
            <a:r>
              <a:rPr lang="en-US" dirty="0">
                <a:latin typeface="Cambria" pitchFamily="18" charset="0"/>
              </a:rPr>
              <a:t> </a:t>
            </a:r>
            <a:r>
              <a:rPr lang="el-GR" dirty="0">
                <a:latin typeface="Cambria" pitchFamily="18" charset="0"/>
              </a:rPr>
              <a:t>Για πρώτη φορά εδώ παρουσιάζονται και τα τρία βασικά στοιχεία της οικονομικής θεωρίας του Μαρξ, </a:t>
            </a:r>
            <a:r>
              <a:rPr lang="el-GR" b="1" dirty="0">
                <a:latin typeface="Cambria" pitchFamily="18" charset="0"/>
              </a:rPr>
              <a:t>η αξία σαν ρυθμιστής (βάση) της τιμής, η υπεραξία σαν ρυθμιστής (βάση) του κέρδους και η υλιστική αντίληψη της ιστορίας</a:t>
            </a:r>
            <a:r>
              <a:rPr lang="el-GR" dirty="0">
                <a:latin typeface="Cambria" pitchFamily="18" charset="0"/>
              </a:rPr>
              <a:t>.</a:t>
            </a:r>
            <a:endParaRPr lang="en-US" dirty="0">
              <a:latin typeface="Cambria" pitchFamily="18" charset="0"/>
            </a:endParaRPr>
          </a:p>
          <a:p>
            <a:pPr algn="just"/>
            <a:r>
              <a:rPr lang="en-US" dirty="0">
                <a:latin typeface="Cambria" pitchFamily="18" charset="0"/>
              </a:rPr>
              <a:t>1859:</a:t>
            </a:r>
            <a:r>
              <a:rPr lang="el-GR" dirty="0">
                <a:latin typeface="Cambria" pitchFamily="18" charset="0"/>
              </a:rPr>
              <a:t> </a:t>
            </a:r>
            <a:r>
              <a:rPr lang="el-GR" b="1" dirty="0">
                <a:solidFill>
                  <a:srgbClr val="FF0000"/>
                </a:solidFill>
                <a:latin typeface="Cambria" pitchFamily="18" charset="0"/>
              </a:rPr>
              <a:t>Συμβολή στην Κριτική της Πολιτικής Οικονομίας </a:t>
            </a:r>
            <a:r>
              <a:rPr lang="el-GR" dirty="0">
                <a:solidFill>
                  <a:srgbClr val="FF0000"/>
                </a:solidFill>
                <a:latin typeface="Cambria" pitchFamily="18" charset="0"/>
              </a:rPr>
              <a:t>: </a:t>
            </a:r>
            <a:r>
              <a:rPr lang="el-GR" dirty="0">
                <a:latin typeface="Cambria" pitchFamily="18" charset="0"/>
              </a:rPr>
              <a:t>Πρόλογος  και Αξία-Τιμή και Χρήμα</a:t>
            </a:r>
            <a:endParaRPr lang="el-GR" b="1" dirty="0">
              <a:latin typeface="Cambria" pitchFamily="18" charset="0"/>
            </a:endParaRPr>
          </a:p>
          <a:p>
            <a:pPr algn="just"/>
            <a:r>
              <a:rPr lang="el-GR" dirty="0">
                <a:latin typeface="Cambria" pitchFamily="18" charset="0"/>
              </a:rPr>
              <a:t>18</a:t>
            </a:r>
            <a:r>
              <a:rPr lang="en-US" dirty="0">
                <a:latin typeface="Cambria" pitchFamily="18" charset="0"/>
              </a:rPr>
              <a:t>6</a:t>
            </a:r>
            <a:r>
              <a:rPr lang="el-GR" dirty="0">
                <a:latin typeface="Cambria" pitchFamily="18" charset="0"/>
              </a:rPr>
              <a:t>1-1863: Θεωρίες για την Υπεραξία (</a:t>
            </a:r>
            <a:r>
              <a:rPr lang="en-US" b="1" dirty="0">
                <a:solidFill>
                  <a:srgbClr val="FF0000"/>
                </a:solidFill>
                <a:latin typeface="Cambria" pitchFamily="18" charset="0"/>
              </a:rPr>
              <a:t>Theories of Surplus Value</a:t>
            </a:r>
            <a:r>
              <a:rPr lang="en-US" dirty="0">
                <a:latin typeface="Cambria" pitchFamily="18" charset="0"/>
              </a:rPr>
              <a:t>)</a:t>
            </a:r>
            <a:r>
              <a:rPr lang="el-GR" dirty="0">
                <a:latin typeface="Cambria" pitchFamily="18" charset="0"/>
              </a:rPr>
              <a:t>: Ιστορία και κριτική της (κλασικής) οικονομικής σκέψης </a:t>
            </a:r>
          </a:p>
          <a:p>
            <a:endParaRPr lang="el-GR" dirty="0"/>
          </a:p>
        </p:txBody>
      </p:sp>
    </p:spTree>
    <p:extLst>
      <p:ext uri="{BB962C8B-B14F-4D97-AF65-F5344CB8AC3E}">
        <p14:creationId xmlns:p14="http://schemas.microsoft.com/office/powerpoint/2010/main" val="348497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style>
          <a:lnRef idx="1">
            <a:schemeClr val="accent2"/>
          </a:lnRef>
          <a:fillRef idx="3">
            <a:schemeClr val="accent2"/>
          </a:fillRef>
          <a:effectRef idx="2">
            <a:schemeClr val="accent2"/>
          </a:effectRef>
          <a:fontRef idx="minor">
            <a:schemeClr val="lt1"/>
          </a:fontRef>
        </p:style>
        <p:txBody>
          <a:bodyPr>
            <a:normAutofit/>
          </a:bodyPr>
          <a:lstStyle/>
          <a:p>
            <a:r>
              <a:rPr lang="el-GR" sz="3200" dirty="0">
                <a:latin typeface="Cambria" pitchFamily="18" charset="0"/>
              </a:rPr>
              <a:t>Κλασική Πολιτική Οικονομία</a:t>
            </a:r>
            <a:r>
              <a:rPr lang="en-US" sz="3200" dirty="0">
                <a:latin typeface="Cambria" pitchFamily="18" charset="0"/>
              </a:rPr>
              <a:t>-</a:t>
            </a:r>
            <a:r>
              <a:rPr lang="el-GR" sz="3200" dirty="0">
                <a:latin typeface="Cambria" pitchFamily="18" charset="0"/>
              </a:rPr>
              <a:t>Βασικά σημεία</a:t>
            </a:r>
            <a:endParaRPr lang="el-GR" sz="3200" dirty="0"/>
          </a:p>
        </p:txBody>
      </p:sp>
      <p:sp>
        <p:nvSpPr>
          <p:cNvPr id="3" name="Θέση περιεχομένου 2"/>
          <p:cNvSpPr>
            <a:spLocks noGrp="1"/>
          </p:cNvSpPr>
          <p:nvPr>
            <p:ph idx="1"/>
          </p:nvPr>
        </p:nvSpPr>
        <p:spPr>
          <a:xfrm>
            <a:off x="251520" y="980728"/>
            <a:ext cx="8435280" cy="5760640"/>
          </a:xfrm>
        </p:spPr>
        <p:style>
          <a:lnRef idx="0">
            <a:scrgbClr r="0" g="0" b="0"/>
          </a:lnRef>
          <a:fillRef idx="1001">
            <a:schemeClr val="lt2"/>
          </a:fillRef>
          <a:effectRef idx="0">
            <a:scrgbClr r="0" g="0" b="0"/>
          </a:effectRef>
          <a:fontRef idx="major"/>
        </p:style>
        <p:txBody>
          <a:bodyPr>
            <a:normAutofit fontScale="25000" lnSpcReduction="20000"/>
          </a:bodyPr>
          <a:lstStyle/>
          <a:p>
            <a:pPr marL="514350" indent="-514350">
              <a:buAutoNum type="arabicPeriod"/>
            </a:pPr>
            <a:r>
              <a:rPr lang="el-GR" sz="9600" dirty="0">
                <a:latin typeface="Cambria" pitchFamily="18" charset="0"/>
                <a:ea typeface="Cambria" pitchFamily="18" charset="0"/>
              </a:rPr>
              <a:t>Η ανάδειξη της οικονομίας ως «συστήματος» με ιδιαίτερους νόμους κίνησης</a:t>
            </a:r>
          </a:p>
          <a:p>
            <a:pPr marL="514350" indent="-514350">
              <a:buAutoNum type="arabicPeriod"/>
            </a:pPr>
            <a:r>
              <a:rPr lang="el-GR" sz="9600" dirty="0">
                <a:latin typeface="Cambria" pitchFamily="18" charset="0"/>
                <a:ea typeface="Cambria" pitchFamily="18" charset="0"/>
              </a:rPr>
              <a:t>Κοινωνικές τάξεις οι μονάδες ανάλυσης, κέρδος ως ξεχωριστή οικονομική κατηγορία (</a:t>
            </a:r>
            <a:r>
              <a:rPr lang="en-US" sz="9600" dirty="0">
                <a:latin typeface="Cambria" pitchFamily="18" charset="0"/>
                <a:ea typeface="Cambria" pitchFamily="18" charset="0"/>
              </a:rPr>
              <a:t>profit on capital)</a:t>
            </a:r>
            <a:endParaRPr lang="el-GR" sz="9600" dirty="0">
              <a:latin typeface="Cambria" pitchFamily="18" charset="0"/>
              <a:ea typeface="Cambria" pitchFamily="18" charset="0"/>
            </a:endParaRPr>
          </a:p>
          <a:p>
            <a:pPr marL="514350" indent="-514350">
              <a:buAutoNum type="arabicPeriod"/>
            </a:pPr>
            <a:r>
              <a:rPr lang="el-GR" sz="9600" dirty="0">
                <a:latin typeface="Cambria" pitchFamily="18" charset="0"/>
                <a:ea typeface="Cambria" pitchFamily="18" charset="0"/>
              </a:rPr>
              <a:t>(Σχέσεις) Παραγωγής ---</a:t>
            </a:r>
            <a:r>
              <a:rPr lang="el-GR" sz="9600" dirty="0">
                <a:latin typeface="Cambria" pitchFamily="18" charset="0"/>
                <a:ea typeface="Cambria" pitchFamily="18" charset="0"/>
                <a:sym typeface="Wingdings" pitchFamily="2" charset="2"/>
              </a:rPr>
              <a:t> Σχέσεις ανταλλαγής </a:t>
            </a:r>
            <a:endParaRPr lang="en-US" sz="9600" dirty="0">
              <a:latin typeface="Cambria" pitchFamily="18" charset="0"/>
              <a:ea typeface="Cambria" pitchFamily="18" charset="0"/>
              <a:sym typeface="Wingdings" pitchFamily="2" charset="2"/>
            </a:endParaRPr>
          </a:p>
          <a:p>
            <a:pPr marL="0" indent="0">
              <a:buNone/>
            </a:pPr>
            <a:r>
              <a:rPr lang="en-US" sz="9600" dirty="0">
                <a:latin typeface="Cambria" pitchFamily="18" charset="0"/>
                <a:ea typeface="Cambria" pitchFamily="18" charset="0"/>
                <a:sym typeface="Wingdings" pitchFamily="2" charset="2"/>
              </a:rPr>
              <a:t>	</a:t>
            </a:r>
            <a:r>
              <a:rPr lang="el-GR" sz="9600" dirty="0">
                <a:latin typeface="Cambria" pitchFamily="18" charset="0"/>
                <a:ea typeface="Cambria" pitchFamily="18" charset="0"/>
                <a:sym typeface="Wingdings" pitchFamily="2" charset="2"/>
              </a:rPr>
              <a:t>(</a:t>
            </a:r>
            <a:r>
              <a:rPr lang="en-US" sz="9600" dirty="0">
                <a:latin typeface="Cambria" pitchFamily="18" charset="0"/>
                <a:ea typeface="Cambria" pitchFamily="18" charset="0"/>
                <a:sym typeface="Wingdings" pitchFamily="2" charset="2"/>
              </a:rPr>
              <a:t>values -- prices)</a:t>
            </a:r>
          </a:p>
          <a:p>
            <a:pPr marL="0" indent="0">
              <a:buNone/>
            </a:pPr>
            <a:r>
              <a:rPr lang="en-US" sz="9600" dirty="0">
                <a:latin typeface="Cambria" pitchFamily="18" charset="0"/>
                <a:ea typeface="Cambria" pitchFamily="18" charset="0"/>
                <a:sym typeface="Wingdings" pitchFamily="2" charset="2"/>
              </a:rPr>
              <a:t>4. </a:t>
            </a:r>
            <a:r>
              <a:rPr lang="el-GR" sz="9600" dirty="0">
                <a:latin typeface="Cambria" pitchFamily="18" charset="0"/>
                <a:ea typeface="Cambria" pitchFamily="18" charset="0"/>
                <a:sym typeface="Wingdings" pitchFamily="2" charset="2"/>
              </a:rPr>
              <a:t>Χρήμα σαν «πέπλο» (κλασική διχοτόμηση)</a:t>
            </a:r>
          </a:p>
          <a:p>
            <a:pPr marL="0" indent="0">
              <a:buNone/>
            </a:pPr>
            <a:r>
              <a:rPr lang="en-US" sz="9600" dirty="0">
                <a:latin typeface="Cambria" pitchFamily="18" charset="0"/>
                <a:ea typeface="Cambria" pitchFamily="18" charset="0"/>
                <a:sym typeface="Wingdings" pitchFamily="2" charset="2"/>
              </a:rPr>
              <a:t>5. </a:t>
            </a:r>
            <a:r>
              <a:rPr lang="el-GR" sz="9600" dirty="0">
                <a:latin typeface="Cambria" pitchFamily="18" charset="0"/>
                <a:ea typeface="Cambria" pitchFamily="18" charset="0"/>
                <a:sym typeface="Wingdings" pitchFamily="2" charset="2"/>
              </a:rPr>
              <a:t>ω     -- </a:t>
            </a:r>
            <a:r>
              <a:rPr lang="en-US" sz="9600" dirty="0">
                <a:latin typeface="Cambria" pitchFamily="18" charset="0"/>
                <a:ea typeface="Cambria" pitchFamily="18" charset="0"/>
                <a:sym typeface="Wingdings" pitchFamily="2" charset="2"/>
              </a:rPr>
              <a:t>r     (Ricardo): </a:t>
            </a:r>
            <a:r>
              <a:rPr lang="el-GR" sz="9600" dirty="0">
                <a:latin typeface="Cambria" pitchFamily="18" charset="0"/>
                <a:ea typeface="Cambria" pitchFamily="18" charset="0"/>
                <a:sym typeface="Wingdings" pitchFamily="2" charset="2"/>
              </a:rPr>
              <a:t>σύγκρουση στη διανομή</a:t>
            </a:r>
            <a:endParaRPr lang="en-US" sz="9600" dirty="0">
              <a:latin typeface="Cambria" pitchFamily="18" charset="0"/>
              <a:ea typeface="Cambria" pitchFamily="18" charset="0"/>
              <a:sym typeface="Wingdings" pitchFamily="2" charset="2"/>
            </a:endParaRPr>
          </a:p>
          <a:p>
            <a:pPr marL="0" indent="0">
              <a:buNone/>
            </a:pPr>
            <a:r>
              <a:rPr lang="en-US" sz="9600" dirty="0">
                <a:latin typeface="Cambria" pitchFamily="18" charset="0"/>
                <a:ea typeface="Cambria" pitchFamily="18" charset="0"/>
                <a:sym typeface="Wingdings" pitchFamily="2" charset="2"/>
              </a:rPr>
              <a:t>6. </a:t>
            </a:r>
            <a:r>
              <a:rPr lang="el-GR" sz="9600" dirty="0">
                <a:latin typeface="Cambria" pitchFamily="18" charset="0"/>
                <a:ea typeface="Cambria" pitchFamily="18" charset="0"/>
                <a:sym typeface="Wingdings" pitchFamily="2" charset="2"/>
              </a:rPr>
              <a:t>Παραγωγή και προσφορά σπουδαιότερες από την ανταλλαγή (κυκλοφορία) και τη ζήτηση</a:t>
            </a:r>
            <a:endParaRPr lang="en-US" sz="9600" dirty="0">
              <a:latin typeface="Cambria" pitchFamily="18" charset="0"/>
              <a:ea typeface="Cambria" pitchFamily="18" charset="0"/>
              <a:sym typeface="Wingdings" pitchFamily="2" charset="2"/>
            </a:endParaRPr>
          </a:p>
          <a:p>
            <a:pPr marL="0" indent="0">
              <a:buNone/>
            </a:pPr>
            <a:r>
              <a:rPr lang="en-US" sz="9600" dirty="0">
                <a:latin typeface="Cambria" pitchFamily="18" charset="0"/>
                <a:ea typeface="Cambria" pitchFamily="18" charset="0"/>
                <a:sym typeface="Wingdings" pitchFamily="2" charset="2"/>
              </a:rPr>
              <a:t>7. </a:t>
            </a:r>
            <a:r>
              <a:rPr lang="el-GR" sz="9600" dirty="0">
                <a:latin typeface="Cambria" pitchFamily="18" charset="0"/>
                <a:ea typeface="Cambria" pitchFamily="18" charset="0"/>
                <a:sym typeface="Wingdings" pitchFamily="2" charset="2"/>
              </a:rPr>
              <a:t>Γαιοκτήμονες σαν εμπόδιο στη συσσώρευση κεφαλαίου (</a:t>
            </a:r>
            <a:r>
              <a:rPr lang="en-US" sz="9600" dirty="0">
                <a:latin typeface="Cambria" pitchFamily="18" charset="0"/>
                <a:ea typeface="Cambria" pitchFamily="18" charset="0"/>
                <a:sym typeface="Wingdings" pitchFamily="2" charset="2"/>
              </a:rPr>
              <a:t>unproductive consumption and rent    -- profits </a:t>
            </a:r>
          </a:p>
          <a:p>
            <a:pPr marL="0" indent="0">
              <a:buNone/>
            </a:pPr>
            <a:r>
              <a:rPr lang="en-US" sz="9600" dirty="0">
                <a:latin typeface="Cambria" pitchFamily="18" charset="0"/>
                <a:ea typeface="Cambria" pitchFamily="18" charset="0"/>
                <a:sym typeface="Wingdings" pitchFamily="2" charset="2"/>
              </a:rPr>
              <a:t>8. </a:t>
            </a:r>
            <a:r>
              <a:rPr lang="el-GR" sz="9600" dirty="0">
                <a:latin typeface="Cambria" pitchFamily="18" charset="0"/>
                <a:ea typeface="Cambria" pitchFamily="18" charset="0"/>
                <a:sym typeface="Wingdings" pitchFamily="2" charset="2"/>
              </a:rPr>
              <a:t>Σπουδαιότητα της διάκρισης μεταξύ παραγωγικής και μη παραγωγικής εργασίας</a:t>
            </a:r>
          </a:p>
          <a:p>
            <a:pPr marL="0" indent="0">
              <a:buNone/>
            </a:pPr>
            <a:r>
              <a:rPr lang="en-US" sz="9600" dirty="0">
                <a:latin typeface="Cambria" pitchFamily="18" charset="0"/>
                <a:ea typeface="Cambria" pitchFamily="18" charset="0"/>
                <a:sym typeface="Wingdings" pitchFamily="2" charset="2"/>
              </a:rPr>
              <a:t>9. </a:t>
            </a:r>
            <a:r>
              <a:rPr lang="el-GR" sz="9600" dirty="0">
                <a:latin typeface="Cambria" pitchFamily="18" charset="0"/>
                <a:ea typeface="Cambria" pitchFamily="18" charset="0"/>
                <a:sym typeface="Wingdings" pitchFamily="2" charset="2"/>
              </a:rPr>
              <a:t>«</a:t>
            </a:r>
            <a:r>
              <a:rPr lang="en-US" sz="9600" dirty="0">
                <a:latin typeface="Cambria" pitchFamily="18" charset="0"/>
                <a:ea typeface="Cambria" pitchFamily="18" charset="0"/>
                <a:sym typeface="Wingdings" pitchFamily="2" charset="2"/>
              </a:rPr>
              <a:t>laissez faire” </a:t>
            </a:r>
            <a:r>
              <a:rPr lang="el-GR" sz="9600" dirty="0">
                <a:latin typeface="Cambria" pitchFamily="18" charset="0"/>
                <a:ea typeface="Cambria" pitchFamily="18" charset="0"/>
                <a:sym typeface="Wingdings" pitchFamily="2" charset="2"/>
              </a:rPr>
              <a:t>η κύρια πρόταση οικονομικής πολιτικής</a:t>
            </a:r>
            <a:endParaRPr lang="el-GR" sz="9600" dirty="0">
              <a:latin typeface="Cambria" pitchFamily="18" charset="0"/>
              <a:ea typeface="Cambria" pitchFamily="18" charset="0"/>
            </a:endParaRPr>
          </a:p>
          <a:p>
            <a:endParaRPr lang="el-GR" dirty="0"/>
          </a:p>
        </p:txBody>
      </p:sp>
      <p:cxnSp>
        <p:nvCxnSpPr>
          <p:cNvPr id="4" name="Ευθύγραμμο βέλος σύνδεσης 3"/>
          <p:cNvCxnSpPr/>
          <p:nvPr/>
        </p:nvCxnSpPr>
        <p:spPr>
          <a:xfrm>
            <a:off x="2051720" y="3429000"/>
            <a:ext cx="0" cy="50405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5" name="Ευθύγραμμο βέλος σύνδεσης 4"/>
          <p:cNvCxnSpPr/>
          <p:nvPr/>
        </p:nvCxnSpPr>
        <p:spPr>
          <a:xfrm flipV="1">
            <a:off x="5292080" y="4638607"/>
            <a:ext cx="0" cy="36004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flipV="1">
            <a:off x="971600" y="3311868"/>
            <a:ext cx="0" cy="50405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p:cNvCxnSpPr/>
          <p:nvPr/>
        </p:nvCxnSpPr>
        <p:spPr>
          <a:xfrm>
            <a:off x="7020272" y="4638607"/>
            <a:ext cx="0" cy="50405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631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432048"/>
          </a:xfrm>
        </p:spPr>
        <p:style>
          <a:lnRef idx="1">
            <a:schemeClr val="dk1"/>
          </a:lnRef>
          <a:fillRef idx="2">
            <a:schemeClr val="dk1"/>
          </a:fillRef>
          <a:effectRef idx="1">
            <a:schemeClr val="dk1"/>
          </a:effectRef>
          <a:fontRef idx="minor">
            <a:schemeClr val="dk1"/>
          </a:fontRef>
        </p:style>
        <p:txBody>
          <a:bodyPr>
            <a:noAutofit/>
          </a:bodyPr>
          <a:lstStyle/>
          <a:p>
            <a:r>
              <a:rPr lang="en-US" sz="3600" b="1" dirty="0">
                <a:solidFill>
                  <a:srgbClr val="FF0000"/>
                </a:solidFill>
                <a:latin typeface="Cambria" pitchFamily="18" charset="0"/>
              </a:rPr>
              <a:t>Marx’s method</a:t>
            </a:r>
            <a:endParaRPr lang="el-GR" sz="3600" dirty="0"/>
          </a:p>
        </p:txBody>
      </p:sp>
      <p:sp>
        <p:nvSpPr>
          <p:cNvPr id="3" name="Θέση περιεχομένου 2"/>
          <p:cNvSpPr>
            <a:spLocks noGrp="1"/>
          </p:cNvSpPr>
          <p:nvPr>
            <p:ph idx="1"/>
          </p:nvPr>
        </p:nvSpPr>
        <p:spPr>
          <a:xfrm>
            <a:off x="323528" y="836712"/>
            <a:ext cx="8496944" cy="5904656"/>
          </a:xfrm>
        </p:spPr>
        <p:style>
          <a:lnRef idx="0">
            <a:scrgbClr r="0" g="0" b="0"/>
          </a:lnRef>
          <a:fillRef idx="1001">
            <a:schemeClr val="lt2"/>
          </a:fillRef>
          <a:effectRef idx="0">
            <a:scrgbClr r="0" g="0" b="0"/>
          </a:effectRef>
          <a:fontRef idx="major"/>
        </p:style>
        <p:txBody>
          <a:bodyPr>
            <a:normAutofit fontScale="70000" lnSpcReduction="20000"/>
          </a:bodyPr>
          <a:lstStyle/>
          <a:p>
            <a:pPr marL="0" indent="0" algn="just">
              <a:buNone/>
            </a:pPr>
            <a:r>
              <a:rPr lang="el-GR" sz="3400" b="1" dirty="0">
                <a:solidFill>
                  <a:srgbClr val="FF0000"/>
                </a:solidFill>
                <a:latin typeface="Cambria" pitchFamily="18" charset="0"/>
              </a:rPr>
              <a:t>Αφαίρεση (</a:t>
            </a:r>
            <a:r>
              <a:rPr lang="en-US" sz="3400" b="1" dirty="0">
                <a:solidFill>
                  <a:srgbClr val="FF0000"/>
                </a:solidFill>
                <a:latin typeface="Cambria" pitchFamily="18" charset="0"/>
              </a:rPr>
              <a:t>abstraction) </a:t>
            </a:r>
            <a:r>
              <a:rPr lang="el-GR" sz="3400" b="1" dirty="0">
                <a:solidFill>
                  <a:srgbClr val="FF0000"/>
                </a:solidFill>
                <a:latin typeface="Cambria" pitchFamily="18" charset="0"/>
              </a:rPr>
              <a:t> </a:t>
            </a:r>
            <a:r>
              <a:rPr lang="el-GR" sz="3400" dirty="0">
                <a:latin typeface="Cambria" pitchFamily="18" charset="0"/>
              </a:rPr>
              <a:t>και απαγωγική μέθοδος </a:t>
            </a:r>
            <a:r>
              <a:rPr lang="en-US" sz="3400" dirty="0">
                <a:latin typeface="Cambria" pitchFamily="18" charset="0"/>
              </a:rPr>
              <a:t>- </a:t>
            </a:r>
            <a:r>
              <a:rPr lang="el-GR" sz="3400" dirty="0">
                <a:latin typeface="Cambria" pitchFamily="18" charset="0"/>
              </a:rPr>
              <a:t>«ούτε μικροσκόπια, ούτε αντιδραστήρια …»</a:t>
            </a:r>
            <a:r>
              <a:rPr lang="en-US" sz="3400" dirty="0">
                <a:latin typeface="Cambria" pitchFamily="18" charset="0"/>
              </a:rPr>
              <a:t>. </a:t>
            </a:r>
            <a:r>
              <a:rPr lang="el-GR" sz="3400" dirty="0">
                <a:latin typeface="Cambria" pitchFamily="18" charset="0"/>
              </a:rPr>
              <a:t>Όχι όμως οποιαδήποτε αφαίρεση (</a:t>
            </a:r>
            <a:r>
              <a:rPr lang="en-US" sz="3400" dirty="0">
                <a:latin typeface="Cambria" pitchFamily="18" charset="0"/>
              </a:rPr>
              <a:t>there is no value-free abstraction in social sciences)</a:t>
            </a:r>
            <a:r>
              <a:rPr lang="el-GR" sz="3400" dirty="0">
                <a:latin typeface="Cambria" pitchFamily="18" charset="0"/>
              </a:rPr>
              <a:t>.</a:t>
            </a:r>
          </a:p>
          <a:p>
            <a:pPr marL="0" indent="0" algn="just">
              <a:buNone/>
            </a:pPr>
            <a:r>
              <a:rPr lang="en-US" sz="3400" b="1" dirty="0">
                <a:latin typeface="Cambria" pitchFamily="18" charset="0"/>
              </a:rPr>
              <a:t>Science</a:t>
            </a:r>
            <a:r>
              <a:rPr lang="en-US" sz="3400" dirty="0">
                <a:latin typeface="Cambria" pitchFamily="18" charset="0"/>
              </a:rPr>
              <a:t> as the process of going behind the appearances to uncover the inner nature of the relations involved.</a:t>
            </a:r>
            <a:endParaRPr lang="el-GR" sz="3400" dirty="0">
              <a:latin typeface="Cambria" pitchFamily="18" charset="0"/>
            </a:endParaRPr>
          </a:p>
          <a:p>
            <a:pPr marL="0" indent="0" algn="just">
              <a:buNone/>
            </a:pPr>
            <a:r>
              <a:rPr lang="el-GR" sz="3400" dirty="0">
                <a:latin typeface="Cambria" pitchFamily="18" charset="0"/>
              </a:rPr>
              <a:t>«Ορατά φαινόμενα και κρυμμένες πραγματικότητες».</a:t>
            </a:r>
            <a:r>
              <a:rPr lang="en-US" sz="3400" dirty="0">
                <a:latin typeface="Cambria" pitchFamily="18" charset="0"/>
              </a:rPr>
              <a:t> What kind of abstraction?</a:t>
            </a:r>
            <a:r>
              <a:rPr lang="el-GR" sz="3400" dirty="0">
                <a:latin typeface="Cambria" pitchFamily="18" charset="0"/>
              </a:rPr>
              <a:t> </a:t>
            </a:r>
            <a:r>
              <a:rPr lang="en-US" sz="3400" dirty="0">
                <a:latin typeface="Cambria" pitchFamily="18" charset="0"/>
              </a:rPr>
              <a:t>No idealism or empiricism.</a:t>
            </a:r>
          </a:p>
          <a:p>
            <a:pPr marL="0" indent="0" algn="just">
              <a:buNone/>
            </a:pPr>
            <a:r>
              <a:rPr lang="en-US" sz="3400" dirty="0">
                <a:latin typeface="Cambria" pitchFamily="18" charset="0"/>
              </a:rPr>
              <a:t>Always start from the empirical material reality. Production of (abstract) concepts that capture the essence of the structure(s) examined. </a:t>
            </a:r>
            <a:r>
              <a:rPr lang="en-US" sz="3400" b="1" dirty="0">
                <a:solidFill>
                  <a:srgbClr val="FF0000"/>
                </a:solidFill>
                <a:latin typeface="Cambria" pitchFamily="18" charset="0"/>
              </a:rPr>
              <a:t>Successive approximations</a:t>
            </a:r>
            <a:r>
              <a:rPr lang="en-US" sz="3400" dirty="0">
                <a:latin typeface="Cambria" pitchFamily="18" charset="0"/>
              </a:rPr>
              <a:t> and production of intermediate abstract (concrete) concepts that describe appropriately the empirical reality. Test for this </a:t>
            </a:r>
            <a:r>
              <a:rPr lang="en-US" sz="3400" b="1" dirty="0">
                <a:solidFill>
                  <a:srgbClr val="FF0000"/>
                </a:solidFill>
                <a:latin typeface="Cambria" pitchFamily="18" charset="0"/>
              </a:rPr>
              <a:t>correspondence</a:t>
            </a:r>
            <a:r>
              <a:rPr lang="en-US" sz="3400" dirty="0">
                <a:latin typeface="Cambria" pitchFamily="18" charset="0"/>
              </a:rPr>
              <a:t> (quantitative methods). If it is not satisfactory then return to the original production of concepts and modify them appropriately. New data allow for more testing and conclusions. </a:t>
            </a:r>
          </a:p>
          <a:p>
            <a:pPr marL="0" indent="0" algn="just">
              <a:buNone/>
            </a:pPr>
            <a:r>
              <a:rPr lang="en-US" sz="3400" dirty="0">
                <a:latin typeface="Cambria" pitchFamily="18" charset="0"/>
              </a:rPr>
              <a:t>Combination of </a:t>
            </a:r>
            <a:r>
              <a:rPr lang="en-US" sz="3400" b="1" dirty="0">
                <a:solidFill>
                  <a:srgbClr val="FF0000"/>
                </a:solidFill>
                <a:latin typeface="Cambria" pitchFamily="18" charset="0"/>
              </a:rPr>
              <a:t>theory (laws of motion) </a:t>
            </a:r>
            <a:r>
              <a:rPr lang="en-US" sz="3400" dirty="0">
                <a:latin typeface="Cambria" pitchFamily="18" charset="0"/>
              </a:rPr>
              <a:t>and </a:t>
            </a:r>
            <a:r>
              <a:rPr lang="en-US" sz="3400" b="1" dirty="0">
                <a:solidFill>
                  <a:srgbClr val="FF0000"/>
                </a:solidFill>
                <a:latin typeface="Cambria" pitchFamily="18" charset="0"/>
              </a:rPr>
              <a:t>history</a:t>
            </a:r>
            <a:r>
              <a:rPr lang="en-US" sz="3400" dirty="0">
                <a:latin typeface="Cambria" pitchFamily="18" charset="0"/>
              </a:rPr>
              <a:t> (actual historical development)</a:t>
            </a:r>
            <a:r>
              <a:rPr lang="el-GR" sz="3400" dirty="0">
                <a:latin typeface="Cambria" pitchFamily="18" charset="0"/>
              </a:rPr>
              <a:t> </a:t>
            </a:r>
            <a:r>
              <a:rPr lang="en-US" sz="3400" dirty="0">
                <a:latin typeface="Cambria" pitchFamily="18" charset="0"/>
              </a:rPr>
              <a:t>explained by the former.</a:t>
            </a:r>
          </a:p>
          <a:p>
            <a:endParaRPr lang="el-GR" dirty="0"/>
          </a:p>
        </p:txBody>
      </p:sp>
    </p:spTree>
    <p:extLst>
      <p:ext uri="{BB962C8B-B14F-4D97-AF65-F5344CB8AC3E}">
        <p14:creationId xmlns:p14="http://schemas.microsoft.com/office/powerpoint/2010/main" val="323720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04056"/>
          </a:xfrm>
        </p:spPr>
        <p:style>
          <a:lnRef idx="1">
            <a:schemeClr val="accent1"/>
          </a:lnRef>
          <a:fillRef idx="2">
            <a:schemeClr val="accent1"/>
          </a:fillRef>
          <a:effectRef idx="1">
            <a:schemeClr val="accent1"/>
          </a:effectRef>
          <a:fontRef idx="minor">
            <a:schemeClr val="dk1"/>
          </a:fontRef>
        </p:style>
        <p:txBody>
          <a:bodyPr>
            <a:noAutofit/>
          </a:bodyPr>
          <a:lstStyle/>
          <a:p>
            <a:r>
              <a:rPr lang="en-US" sz="2800" b="1" dirty="0">
                <a:solidFill>
                  <a:srgbClr val="FF0000"/>
                </a:solidFill>
                <a:latin typeface="Cambria" pitchFamily="18" charset="0"/>
                <a:ea typeface="Cambria" pitchFamily="18" charset="0"/>
              </a:rPr>
              <a:t>Marx’s dialectical </a:t>
            </a:r>
            <a:r>
              <a:rPr lang="en-US" sz="2800" b="1" u="sng" dirty="0">
                <a:solidFill>
                  <a:srgbClr val="FF0000"/>
                </a:solidFill>
                <a:latin typeface="Cambria" pitchFamily="18" charset="0"/>
                <a:ea typeface="Cambria" pitchFamily="18" charset="0"/>
              </a:rPr>
              <a:t>method</a:t>
            </a:r>
            <a:r>
              <a:rPr lang="en-US" sz="2800" b="1" dirty="0">
                <a:solidFill>
                  <a:srgbClr val="FF0000"/>
                </a:solidFill>
                <a:latin typeface="Cambria" pitchFamily="18" charset="0"/>
                <a:ea typeface="Cambria" pitchFamily="18" charset="0"/>
              </a:rPr>
              <a:t> (Mandel)</a:t>
            </a:r>
            <a:endParaRPr lang="el-GR" sz="2800" dirty="0"/>
          </a:p>
        </p:txBody>
      </p:sp>
      <p:sp>
        <p:nvSpPr>
          <p:cNvPr id="3" name="Θέση περιεχομένου 2"/>
          <p:cNvSpPr>
            <a:spLocks noGrp="1"/>
          </p:cNvSpPr>
          <p:nvPr>
            <p:ph idx="1"/>
          </p:nvPr>
        </p:nvSpPr>
        <p:spPr>
          <a:xfrm>
            <a:off x="179512" y="620688"/>
            <a:ext cx="8856984" cy="6237312"/>
          </a:xfrm>
        </p:spPr>
        <p:style>
          <a:lnRef idx="0">
            <a:scrgbClr r="0" g="0" b="0"/>
          </a:lnRef>
          <a:fillRef idx="1001">
            <a:schemeClr val="lt2"/>
          </a:fillRef>
          <a:effectRef idx="0">
            <a:scrgbClr r="0" g="0" b="0"/>
          </a:effectRef>
          <a:fontRef idx="major"/>
        </p:style>
        <p:txBody>
          <a:bodyPr>
            <a:noAutofit/>
          </a:bodyPr>
          <a:lstStyle/>
          <a:p>
            <a:pPr marL="0" indent="0" algn="just">
              <a:buNone/>
            </a:pPr>
            <a:r>
              <a:rPr lang="el-GR" sz="2300" dirty="0">
                <a:latin typeface="Cambria" pitchFamily="18" charset="0"/>
                <a:ea typeface="Cambria" pitchFamily="18" charset="0"/>
              </a:rPr>
              <a:t>1.</a:t>
            </a:r>
            <a:r>
              <a:rPr lang="en-US" sz="2300" dirty="0">
                <a:latin typeface="Cambria" pitchFamily="18" charset="0"/>
                <a:ea typeface="Cambria" pitchFamily="18" charset="0"/>
              </a:rPr>
              <a:t>Comprehensive appropriation of the empirical material (superficial appearances)</a:t>
            </a:r>
          </a:p>
          <a:p>
            <a:pPr marL="0" indent="0" algn="just">
              <a:buNone/>
            </a:pPr>
            <a:r>
              <a:rPr lang="en-US" sz="2300" dirty="0">
                <a:latin typeface="Cambria" pitchFamily="18" charset="0"/>
                <a:ea typeface="Cambria" pitchFamily="18" charset="0"/>
              </a:rPr>
              <a:t>2. Analytical division of this material into its constituent abstract elements (progression from the concrete to the abstract)</a:t>
            </a:r>
          </a:p>
          <a:p>
            <a:pPr marL="0" indent="0" algn="just">
              <a:buNone/>
            </a:pPr>
            <a:r>
              <a:rPr lang="en-US" sz="2300" dirty="0">
                <a:latin typeface="Cambria" pitchFamily="18" charset="0"/>
                <a:ea typeface="Cambria" pitchFamily="18" charset="0"/>
              </a:rPr>
              <a:t>3.Exploration of the decisive general connections between these elements, which explain the abstract laws of motion of the material, i.e. its essence</a:t>
            </a:r>
          </a:p>
          <a:p>
            <a:pPr marL="0" indent="0" algn="just">
              <a:buNone/>
            </a:pPr>
            <a:r>
              <a:rPr lang="en-US" sz="2300" dirty="0">
                <a:latin typeface="Cambria" pitchFamily="18" charset="0"/>
                <a:ea typeface="Cambria" pitchFamily="18" charset="0"/>
              </a:rPr>
              <a:t>4.Discovery of the intermediate links which effect the mediation between the essence and the superficial appearance of the material(progression from the abstract to the concrete, or the reproduction of the concrete in thought)</a:t>
            </a:r>
          </a:p>
          <a:p>
            <a:pPr marL="0" indent="0" algn="just">
              <a:buNone/>
            </a:pPr>
            <a:r>
              <a:rPr lang="en-US" sz="2300" dirty="0">
                <a:latin typeface="Cambria" pitchFamily="18" charset="0"/>
                <a:ea typeface="Cambria" pitchFamily="18" charset="0"/>
              </a:rPr>
              <a:t>5. Practical empirical verification of the analysis (2,3,4) in the developing movement of concrete history.</a:t>
            </a:r>
          </a:p>
          <a:p>
            <a:pPr marL="0" indent="0" algn="just">
              <a:buNone/>
            </a:pPr>
            <a:r>
              <a:rPr lang="en-US" sz="2300" dirty="0">
                <a:latin typeface="Cambria" pitchFamily="18" charset="0"/>
                <a:ea typeface="Cambria" pitchFamily="18" charset="0"/>
              </a:rPr>
              <a:t>6. Discovery of new and empirically relevant data and of new connections – often even of new abstract elementary determinations- through the application of the results of knowledge and practice based on it, in the infinite complexity of reality.</a:t>
            </a:r>
            <a:endParaRPr lang="el-GR" sz="2300" dirty="0">
              <a:latin typeface="Cambria" pitchFamily="18" charset="0"/>
              <a:ea typeface="Cambria" pitchFamily="18" charset="0"/>
            </a:endParaRPr>
          </a:p>
          <a:p>
            <a:pPr algn="just"/>
            <a:endParaRPr lang="el-GR" sz="2300" dirty="0"/>
          </a:p>
        </p:txBody>
      </p:sp>
    </p:spTree>
    <p:extLst>
      <p:ext uri="{BB962C8B-B14F-4D97-AF65-F5344CB8AC3E}">
        <p14:creationId xmlns:p14="http://schemas.microsoft.com/office/powerpoint/2010/main" val="3788365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l-GR" b="1" dirty="0">
                <a:solidFill>
                  <a:srgbClr val="FF0000"/>
                </a:solidFill>
                <a:latin typeface="Garamond" pitchFamily="18" charset="0"/>
              </a:rPr>
              <a:t>Αντικείμενο του «Κεφαλαίου»</a:t>
            </a:r>
            <a:endParaRPr lang="el-GR" dirty="0"/>
          </a:p>
        </p:txBody>
      </p:sp>
      <p:sp>
        <p:nvSpPr>
          <p:cNvPr id="3" name="Θέση περιεχομένου 2"/>
          <p:cNvSpPr>
            <a:spLocks noGrp="1"/>
          </p:cNvSpPr>
          <p:nvPr>
            <p:ph idx="1"/>
          </p:nvPr>
        </p:nvSpPr>
        <p:spPr>
          <a:xfrm>
            <a:off x="179512" y="908720"/>
            <a:ext cx="8712968" cy="5949280"/>
          </a:xfrm>
        </p:spPr>
        <p:style>
          <a:lnRef idx="0">
            <a:scrgbClr r="0" g="0" b="0"/>
          </a:lnRef>
          <a:fillRef idx="1001">
            <a:schemeClr val="lt2"/>
          </a:fillRef>
          <a:effectRef idx="0">
            <a:scrgbClr r="0" g="0" b="0"/>
          </a:effectRef>
          <a:fontRef idx="major"/>
        </p:style>
        <p:txBody>
          <a:bodyPr>
            <a:noAutofit/>
          </a:bodyPr>
          <a:lstStyle/>
          <a:p>
            <a:pPr marL="0" indent="0" algn="just">
              <a:buNone/>
            </a:pPr>
            <a:r>
              <a:rPr lang="el-GR" sz="2000" dirty="0">
                <a:latin typeface="Cambria" pitchFamily="18" charset="0"/>
              </a:rPr>
              <a:t>«Οι άνθρωποι (οι κοινωνικές τάξεις</a:t>
            </a:r>
            <a:r>
              <a:rPr lang="en-US" sz="2000" dirty="0">
                <a:latin typeface="Cambria" pitchFamily="18" charset="0"/>
              </a:rPr>
              <a:t> </a:t>
            </a:r>
            <a:r>
              <a:rPr lang="el-GR" sz="2000" dirty="0">
                <a:latin typeface="Cambria" pitchFamily="18" charset="0"/>
              </a:rPr>
              <a:t>συγκεκριμένα) δημιουργούν την ιστορία τους αλλά όχι αυθαίρετα, χωρίς όρια, σε συνθήκες που επιλέγουν οι ίδιοι με απροσδιόριστα αποτελέσματα».</a:t>
            </a:r>
          </a:p>
          <a:p>
            <a:pPr marL="0" indent="0" algn="just">
              <a:buNone/>
            </a:pPr>
            <a:r>
              <a:rPr lang="el-GR" sz="2000" dirty="0">
                <a:latin typeface="Cambria" pitchFamily="18" charset="0"/>
              </a:rPr>
              <a:t>Το αντικείμενο του «Κεφαλαίου»: Η ανάδειξη των </a:t>
            </a:r>
            <a:r>
              <a:rPr lang="el-GR" sz="2000" b="1" dirty="0">
                <a:latin typeface="Cambria" pitchFamily="18" charset="0"/>
              </a:rPr>
              <a:t>νόμων κίνησης </a:t>
            </a:r>
            <a:r>
              <a:rPr lang="el-GR" sz="2000" dirty="0">
                <a:latin typeface="Cambria" pitchFamily="18" charset="0"/>
              </a:rPr>
              <a:t>του Καπιταλιστικού Τρόπου Παραγωγής με σκοπό την επαλήθευση του σχήματος του Προλόγου στον ΚΤΠ και επομένως     	              την επιστημονικά τεκμηριωμένη πληροφόρηση των εργατικών επαναστατικών κομμάτων για την κατάλληλη </a:t>
            </a:r>
            <a:r>
              <a:rPr lang="el-GR" sz="2000" b="1" dirty="0">
                <a:latin typeface="Cambria" pitchFamily="18" charset="0"/>
              </a:rPr>
              <a:t>πολιτική</a:t>
            </a:r>
            <a:r>
              <a:rPr lang="el-GR" sz="2000" dirty="0">
                <a:latin typeface="Cambria" pitchFamily="18" charset="0"/>
              </a:rPr>
              <a:t> δράση</a:t>
            </a:r>
          </a:p>
          <a:p>
            <a:pPr marL="0" indent="0" algn="just">
              <a:buNone/>
            </a:pPr>
            <a:r>
              <a:rPr lang="el-GR" sz="2000" dirty="0">
                <a:latin typeface="Cambria" pitchFamily="18" charset="0"/>
              </a:rPr>
              <a:t>Χαρακτηριστικά στοιχεία της </a:t>
            </a:r>
            <a:r>
              <a:rPr lang="el-GR" sz="2000" dirty="0" err="1">
                <a:latin typeface="Cambria" pitchFamily="18" charset="0"/>
              </a:rPr>
              <a:t>Μαρξικής</a:t>
            </a:r>
            <a:r>
              <a:rPr lang="el-GR" sz="2000" dirty="0">
                <a:latin typeface="Cambria" pitchFamily="18" charset="0"/>
              </a:rPr>
              <a:t> ανάλυσης :</a:t>
            </a:r>
          </a:p>
          <a:p>
            <a:pPr marL="0" indent="0" algn="just">
              <a:buNone/>
            </a:pPr>
            <a:r>
              <a:rPr lang="el-GR" sz="2000" dirty="0" err="1">
                <a:latin typeface="Cambria" pitchFamily="18" charset="0"/>
                <a:cs typeface="Times New Roman" pitchFamily="18" charset="0"/>
              </a:rPr>
              <a:t>Πρωταρχικότητα</a:t>
            </a:r>
            <a:r>
              <a:rPr lang="el-GR" sz="2000" dirty="0">
                <a:latin typeface="Cambria" pitchFamily="18" charset="0"/>
                <a:cs typeface="Times New Roman" pitchFamily="18" charset="0"/>
              </a:rPr>
              <a:t> και πρωτοκαθεδρία της Παραγωγής (απέναντι στην Κυκλοφορία και τις άλλες σφαίρες αναπαραγωγής) καθώς και των σχέσεων παραγωγής/ιδιοκτησίας (απέναντι στις σχέσεις διανομής μεταξύ τάξεων και τις σχέσεις ανταλλαγής  των εμπορευμάτων). </a:t>
            </a:r>
          </a:p>
          <a:p>
            <a:pPr marL="0" indent="0" algn="just">
              <a:buNone/>
            </a:pPr>
            <a:r>
              <a:rPr lang="el-GR" sz="2000" b="1" dirty="0">
                <a:latin typeface="Cambria" pitchFamily="18" charset="0"/>
                <a:cs typeface="Times New Roman" pitchFamily="18" charset="0"/>
              </a:rPr>
              <a:t>Τρόπος παρουσίασης: </a:t>
            </a:r>
          </a:p>
          <a:p>
            <a:pPr marL="0" indent="0" algn="just">
              <a:buNone/>
            </a:pPr>
            <a:r>
              <a:rPr lang="el-GR" sz="2000" dirty="0">
                <a:latin typeface="Cambria" pitchFamily="18" charset="0"/>
                <a:cs typeface="Times New Roman" pitchFamily="18" charset="0"/>
              </a:rPr>
              <a:t>Λογικό-ιστορική μέθοδος και παρουσίαση; </a:t>
            </a:r>
            <a:r>
              <a:rPr lang="el-GR" sz="2000" dirty="0" err="1">
                <a:latin typeface="Cambria" pitchFamily="18" charset="0"/>
                <a:cs typeface="Times New Roman" pitchFamily="18" charset="0"/>
              </a:rPr>
              <a:t>Γαιοπρόσοδος</a:t>
            </a:r>
            <a:r>
              <a:rPr lang="el-GR" sz="2000" dirty="0">
                <a:latin typeface="Cambria" pitchFamily="18" charset="0"/>
                <a:cs typeface="Times New Roman" pitchFamily="18" charset="0"/>
              </a:rPr>
              <a:t> και κεφάλαιο ως κυρίαρχη κοινωνική σχέση.</a:t>
            </a:r>
          </a:p>
          <a:p>
            <a:pPr marL="0" indent="0" algn="just">
              <a:buNone/>
            </a:pPr>
            <a:r>
              <a:rPr lang="el-GR" sz="2000" dirty="0">
                <a:latin typeface="Cambria" pitchFamily="18" charset="0"/>
                <a:cs typeface="Times New Roman" pitchFamily="18" charset="0"/>
              </a:rPr>
              <a:t>Ανταλλαγή κεφαλαίου-εργασίας: ΕΔ ως </a:t>
            </a:r>
            <a:r>
              <a:rPr lang="el-GR" sz="2000" b="1" i="1" dirty="0">
                <a:latin typeface="Cambria" pitchFamily="18" charset="0"/>
                <a:cs typeface="Times New Roman" pitchFamily="18" charset="0"/>
              </a:rPr>
              <a:t>εμπόρευμα</a:t>
            </a:r>
            <a:r>
              <a:rPr lang="en-US" sz="2000" dirty="0">
                <a:latin typeface="Cambria" pitchFamily="18" charset="0"/>
                <a:cs typeface="Times New Roman" pitchFamily="18" charset="0"/>
              </a:rPr>
              <a:t> – </a:t>
            </a:r>
            <a:r>
              <a:rPr lang="el-GR" sz="2000" dirty="0">
                <a:latin typeface="Cambria" pitchFamily="18" charset="0"/>
                <a:cs typeface="Times New Roman" pitchFamily="18" charset="0"/>
              </a:rPr>
              <a:t>Αξία της ΕΔ</a:t>
            </a:r>
            <a:r>
              <a:rPr lang="en-US" sz="2000" dirty="0">
                <a:latin typeface="Cambria" pitchFamily="18" charset="0"/>
                <a:cs typeface="Times New Roman" pitchFamily="18" charset="0"/>
              </a:rPr>
              <a:t> </a:t>
            </a:r>
            <a:r>
              <a:rPr lang="el-GR" sz="2000" dirty="0">
                <a:latin typeface="Cambria" pitchFamily="18" charset="0"/>
                <a:cs typeface="Times New Roman" pitchFamily="18" charset="0"/>
              </a:rPr>
              <a:t>– Κεφάλαιο γενικά - «Πολλά κεφάλαια» στον ανταγωνισμό τους αργότερα</a:t>
            </a:r>
          </a:p>
        </p:txBody>
      </p:sp>
      <p:cxnSp>
        <p:nvCxnSpPr>
          <p:cNvPr id="4" name="Straight Arrow Connector 3"/>
          <p:cNvCxnSpPr/>
          <p:nvPr/>
        </p:nvCxnSpPr>
        <p:spPr>
          <a:xfrm>
            <a:off x="4644008" y="2708920"/>
            <a:ext cx="864096" cy="0"/>
          </a:xfrm>
          <a:prstGeom prst="straightConnector1">
            <a:avLst/>
          </a:prstGeom>
          <a:ln w="57150">
            <a:tailEnd type="arrow"/>
          </a:ln>
          <a:effectLst>
            <a:glow rad="63500">
              <a:schemeClr val="accent1">
                <a:satMod val="175000"/>
                <a:alpha val="40000"/>
              </a:schemeClr>
            </a:glow>
            <a:outerShdw blurRad="40000" dist="20000" dir="5400000" rotWithShape="0">
              <a:srgbClr val="000000">
                <a:alpha val="38000"/>
              </a:srgbClr>
            </a:outerShdw>
          </a:effectLst>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4116384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4624"/>
            <a:ext cx="8229600" cy="648072"/>
          </a:xfrm>
        </p:spPr>
        <p:style>
          <a:lnRef idx="1">
            <a:schemeClr val="dk1"/>
          </a:lnRef>
          <a:fillRef idx="2">
            <a:schemeClr val="dk1"/>
          </a:fillRef>
          <a:effectRef idx="1">
            <a:schemeClr val="dk1"/>
          </a:effectRef>
          <a:fontRef idx="minor">
            <a:schemeClr val="dk1"/>
          </a:fontRef>
        </p:style>
        <p:txBody>
          <a:bodyPr>
            <a:normAutofit/>
          </a:bodyPr>
          <a:lstStyle/>
          <a:p>
            <a:r>
              <a:rPr lang="el-GR" sz="3600" b="1" dirty="0">
                <a:solidFill>
                  <a:srgbClr val="FF0000"/>
                </a:solidFill>
                <a:latin typeface="Garamond" pitchFamily="18" charset="0"/>
              </a:rPr>
              <a:t>Αντικείμενο του «Κεφαλαίου»</a:t>
            </a:r>
            <a:endParaRPr lang="el-GR" sz="3600" dirty="0"/>
          </a:p>
        </p:txBody>
      </p:sp>
      <p:sp>
        <p:nvSpPr>
          <p:cNvPr id="3" name="Θέση περιεχομένου 2"/>
          <p:cNvSpPr>
            <a:spLocks noGrp="1"/>
          </p:cNvSpPr>
          <p:nvPr>
            <p:ph idx="1"/>
          </p:nvPr>
        </p:nvSpPr>
        <p:spPr>
          <a:xfrm>
            <a:off x="179512" y="836712"/>
            <a:ext cx="8640960" cy="6021288"/>
          </a:xfrm>
        </p:spPr>
        <p:style>
          <a:lnRef idx="0">
            <a:scrgbClr r="0" g="0" b="0"/>
          </a:lnRef>
          <a:fillRef idx="1001">
            <a:schemeClr val="lt2"/>
          </a:fillRef>
          <a:effectRef idx="0">
            <a:scrgbClr r="0" g="0" b="0"/>
          </a:effectRef>
          <a:fontRef idx="major"/>
        </p:style>
        <p:txBody>
          <a:bodyPr>
            <a:normAutofit fontScale="92500" lnSpcReduction="20000"/>
          </a:bodyPr>
          <a:lstStyle/>
          <a:p>
            <a:pPr marL="0" indent="0" algn="just">
              <a:buNone/>
            </a:pPr>
            <a:r>
              <a:rPr lang="el-GR" dirty="0">
                <a:latin typeface="Times New Roman" pitchFamily="18" charset="0"/>
                <a:cs typeface="Times New Roman" pitchFamily="18" charset="0"/>
              </a:rPr>
              <a:t>Τρόπος Παρουσίασης του υλικού στο Κεφάλαιο:</a:t>
            </a:r>
          </a:p>
          <a:p>
            <a:pPr marL="0" indent="0" algn="just">
              <a:buNone/>
            </a:pPr>
            <a:r>
              <a:rPr lang="el-GR" dirty="0">
                <a:latin typeface="Times New Roman" pitchFamily="18" charset="0"/>
                <a:cs typeface="Times New Roman" pitchFamily="18" charset="0"/>
              </a:rPr>
              <a:t>Τόμος Ι: Η διαδικασία Παραγωγής του Κεφαλαίου</a:t>
            </a:r>
          </a:p>
          <a:p>
            <a:pPr marL="0" indent="0" algn="just">
              <a:buNone/>
            </a:pPr>
            <a:r>
              <a:rPr lang="el-GR" dirty="0">
                <a:latin typeface="Times New Roman" pitchFamily="18" charset="0"/>
                <a:cs typeface="Times New Roman" pitchFamily="18" charset="0"/>
              </a:rPr>
              <a:t>Τόμος ΙΙ: Η διαδικασία Κυκλοφορίας του Κεφαλαίου</a:t>
            </a:r>
          </a:p>
          <a:p>
            <a:pPr marL="0" indent="0" algn="just">
              <a:buNone/>
            </a:pPr>
            <a:r>
              <a:rPr lang="el-GR" dirty="0">
                <a:latin typeface="Times New Roman" pitchFamily="18" charset="0"/>
                <a:cs typeface="Times New Roman" pitchFamily="18" charset="0"/>
              </a:rPr>
              <a:t>Τόμος ΙΙΙ: Η διαδικασία της καπιταλιστικής παραγωγής στο σύνολό της: παραγωγή-κυκλοφορία-διανομή</a:t>
            </a:r>
          </a:p>
          <a:p>
            <a:pPr marL="0" indent="0" algn="just">
              <a:buNone/>
            </a:pPr>
            <a:r>
              <a:rPr lang="el-GR" dirty="0">
                <a:latin typeface="Times New Roman" pitchFamily="18" charset="0"/>
                <a:cs typeface="Times New Roman" pitchFamily="18" charset="0"/>
              </a:rPr>
              <a:t>Τρία κρίσιμα σημεία της </a:t>
            </a:r>
            <a:r>
              <a:rPr lang="el-GR" dirty="0" err="1">
                <a:latin typeface="Times New Roman" pitchFamily="18" charset="0"/>
                <a:cs typeface="Times New Roman" pitchFamily="18" charset="0"/>
              </a:rPr>
              <a:t>μαρξικής</a:t>
            </a:r>
            <a:r>
              <a:rPr lang="el-GR" dirty="0">
                <a:latin typeface="Times New Roman" pitchFamily="18" charset="0"/>
                <a:cs typeface="Times New Roman" pitchFamily="18" charset="0"/>
              </a:rPr>
              <a:t> ανάλυσης:</a:t>
            </a:r>
          </a:p>
          <a:p>
            <a:pPr algn="just"/>
            <a:r>
              <a:rPr lang="el-GR" dirty="0">
                <a:latin typeface="Times New Roman" pitchFamily="18" charset="0"/>
                <a:cs typeface="Times New Roman" pitchFamily="18" charset="0"/>
              </a:rPr>
              <a:t>Υλιστική αντίληψη της ιστορίας</a:t>
            </a:r>
            <a:r>
              <a:rPr lang="en-US" dirty="0">
                <a:latin typeface="Times New Roman" pitchFamily="18" charset="0"/>
                <a:cs typeface="Times New Roman" pitchFamily="18" charset="0"/>
              </a:rPr>
              <a:t> (Hegel – Feuerbach - Marx)</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(εργασιακή) αξία η βάση - ρυθμιστής της τιμής</a:t>
            </a:r>
            <a:r>
              <a:rPr lang="en-US" dirty="0">
                <a:latin typeface="Times New Roman" pitchFamily="18" charset="0"/>
                <a:cs typeface="Times New Roman" pitchFamily="18" charset="0"/>
              </a:rPr>
              <a:t> (Smith –Ricardo - Marx)</a:t>
            </a:r>
            <a:endParaRPr lang="el-GR"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Υπεραξία η βάση - ρυθμιστής του κέρδους</a:t>
            </a:r>
            <a:r>
              <a:rPr lang="en-US" dirty="0">
                <a:latin typeface="Times New Roman" pitchFamily="18" charset="0"/>
                <a:cs typeface="Times New Roman" pitchFamily="18" charset="0"/>
              </a:rPr>
              <a:t> (Smith –Ricardo - Marx)</a:t>
            </a:r>
            <a:endParaRPr lang="el-GR" dirty="0">
              <a:latin typeface="Times New Roman" pitchFamily="18" charset="0"/>
              <a:cs typeface="Times New Roman" pitchFamily="18" charset="0"/>
            </a:endParaRPr>
          </a:p>
          <a:p>
            <a:endParaRPr lang="el-GR" dirty="0"/>
          </a:p>
        </p:txBody>
      </p:sp>
    </p:spTree>
    <p:extLst>
      <p:ext uri="{BB962C8B-B14F-4D97-AF65-F5344CB8AC3E}">
        <p14:creationId xmlns:p14="http://schemas.microsoft.com/office/powerpoint/2010/main" val="400636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04056"/>
          </a:xfrm>
        </p:spPr>
        <p:style>
          <a:lnRef idx="1">
            <a:schemeClr val="dk1"/>
          </a:lnRef>
          <a:fillRef idx="2">
            <a:schemeClr val="dk1"/>
          </a:fillRef>
          <a:effectRef idx="1">
            <a:schemeClr val="dk1"/>
          </a:effectRef>
          <a:fontRef idx="minor">
            <a:schemeClr val="dk1"/>
          </a:fontRef>
        </p:style>
        <p:txBody>
          <a:bodyPr>
            <a:noAutofit/>
          </a:bodyPr>
          <a:lstStyle/>
          <a:p>
            <a:r>
              <a:rPr lang="el-GR" sz="2800" b="1" dirty="0">
                <a:solidFill>
                  <a:srgbClr val="FF0000"/>
                </a:solidFill>
                <a:latin typeface="Cambria" pitchFamily="18" charset="0"/>
              </a:rPr>
              <a:t>Αρχικό σχέδιο "Οικονομικών" και "Κεφάλαιο"</a:t>
            </a:r>
            <a:endParaRPr lang="el-GR" sz="2800" dirty="0"/>
          </a:p>
        </p:txBody>
      </p:sp>
      <p:sp>
        <p:nvSpPr>
          <p:cNvPr id="3" name="Θέση περιεχομένου 2"/>
          <p:cNvSpPr>
            <a:spLocks noGrp="1"/>
          </p:cNvSpPr>
          <p:nvPr>
            <p:ph idx="1"/>
          </p:nvPr>
        </p:nvSpPr>
        <p:spPr>
          <a:xfrm>
            <a:off x="251520" y="836712"/>
            <a:ext cx="8640960" cy="5832648"/>
          </a:xfrm>
        </p:spPr>
        <p:style>
          <a:lnRef idx="0">
            <a:scrgbClr r="0" g="0" b="0"/>
          </a:lnRef>
          <a:fillRef idx="1001">
            <a:schemeClr val="lt2"/>
          </a:fillRef>
          <a:effectRef idx="0">
            <a:scrgbClr r="0" g="0" b="0"/>
          </a:effectRef>
          <a:fontRef idx="major"/>
        </p:style>
        <p:txBody>
          <a:bodyPr>
            <a:normAutofit fontScale="25000" lnSpcReduction="20000"/>
          </a:bodyPr>
          <a:lstStyle/>
          <a:p>
            <a:pPr marL="0" indent="0" algn="just">
              <a:buNone/>
            </a:pPr>
            <a:r>
              <a:rPr lang="el-GR" b="1" dirty="0">
                <a:latin typeface="Cambria" pitchFamily="18" charset="0"/>
              </a:rPr>
              <a:t> </a:t>
            </a:r>
            <a:r>
              <a:rPr lang="el-GR" sz="5600" b="1" dirty="0">
                <a:latin typeface="Cambria" pitchFamily="18" charset="0"/>
              </a:rPr>
              <a:t>--------------------------------------------------------------------------------------------------------</a:t>
            </a:r>
            <a:endParaRPr lang="el-GR" sz="5600" dirty="0">
              <a:latin typeface="Cambria" pitchFamily="18" charset="0"/>
            </a:endParaRPr>
          </a:p>
          <a:p>
            <a:pPr marL="0" indent="0" algn="just">
              <a:buNone/>
            </a:pPr>
            <a:r>
              <a:rPr lang="el-GR" sz="5600" b="1" dirty="0">
                <a:latin typeface="Cambria" pitchFamily="18" charset="0"/>
              </a:rPr>
              <a:t>		Αρχικό σχέδιο "Οικονομικών" και "Κεφάλαιο"</a:t>
            </a:r>
            <a:endParaRPr lang="el-GR" sz="5600" dirty="0">
              <a:latin typeface="Cambria" pitchFamily="18" charset="0"/>
            </a:endParaRPr>
          </a:p>
          <a:p>
            <a:pPr marL="0" indent="0" algn="just">
              <a:buNone/>
            </a:pPr>
            <a:r>
              <a:rPr lang="el-GR" sz="5600" b="1" dirty="0">
                <a:latin typeface="Cambria" pitchFamily="18" charset="0"/>
              </a:rPr>
              <a:t>           ---------------------------------------------------------------------------------------------------------</a:t>
            </a:r>
            <a:endParaRPr lang="el-GR" sz="5600" dirty="0">
              <a:latin typeface="Cambria" pitchFamily="18" charset="0"/>
            </a:endParaRPr>
          </a:p>
          <a:p>
            <a:pPr marL="0" indent="0" algn="just">
              <a:buNone/>
            </a:pPr>
            <a:r>
              <a:rPr lang="el-GR" sz="5600" dirty="0">
                <a:latin typeface="Cambria" pitchFamily="18" charset="0"/>
              </a:rPr>
              <a:t> </a:t>
            </a:r>
          </a:p>
          <a:p>
            <a:pPr marL="0" indent="0" algn="just">
              <a:buNone/>
            </a:pPr>
            <a:r>
              <a:rPr lang="el-GR" sz="5600" b="1" u="sng" dirty="0">
                <a:latin typeface="Cambria" pitchFamily="18" charset="0"/>
              </a:rPr>
              <a:t>   Αρχικό Σχέδιο (6 Βιβλία</a:t>
            </a:r>
            <a:r>
              <a:rPr lang="el-GR" sz="5600" dirty="0">
                <a:latin typeface="Cambria" pitchFamily="18" charset="0"/>
              </a:rPr>
              <a:t>)                           </a:t>
            </a:r>
            <a:r>
              <a:rPr lang="el-GR" sz="5600" b="1" u="sng" dirty="0">
                <a:latin typeface="Cambria" pitchFamily="18" charset="0"/>
              </a:rPr>
              <a:t>Κεφάλαιο (3 Τόμοι)  </a:t>
            </a:r>
            <a:endParaRPr lang="el-GR" sz="5600" dirty="0">
              <a:latin typeface="Cambria" pitchFamily="18" charset="0"/>
            </a:endParaRPr>
          </a:p>
          <a:p>
            <a:pPr marL="0" indent="0" algn="just">
              <a:buNone/>
            </a:pPr>
            <a:r>
              <a:rPr lang="el-GR" sz="5600" b="1" dirty="0">
                <a:latin typeface="Cambria" pitchFamily="18" charset="0"/>
              </a:rPr>
              <a:t> </a:t>
            </a:r>
            <a:endParaRPr lang="el-GR" sz="5600" dirty="0">
              <a:latin typeface="Cambria" pitchFamily="18" charset="0"/>
            </a:endParaRPr>
          </a:p>
          <a:p>
            <a:pPr marL="0" indent="0" algn="just">
              <a:buNone/>
            </a:pPr>
            <a:r>
              <a:rPr lang="el-GR" sz="5600" b="1" dirty="0">
                <a:latin typeface="Cambria" pitchFamily="18" charset="0"/>
              </a:rPr>
              <a:t>Α.ΚΕΦΑΛΑΙΟ                                      Ι. Διαδικασία Παραγωγής του Κεφαλαίου</a:t>
            </a:r>
            <a:endParaRPr lang="el-GR" sz="5600" dirty="0">
              <a:latin typeface="Cambria" pitchFamily="18" charset="0"/>
            </a:endParaRPr>
          </a:p>
          <a:p>
            <a:pPr marL="0" indent="0" algn="just">
              <a:buNone/>
            </a:pPr>
            <a:r>
              <a:rPr lang="el-GR" sz="5600" dirty="0">
                <a:latin typeface="Cambria" pitchFamily="18" charset="0"/>
              </a:rPr>
              <a:t>    1. Γενικά για το Κεφάλαιο                 1. Εμπόρευμα και χρήμα        </a:t>
            </a:r>
          </a:p>
          <a:p>
            <a:pPr marL="0" indent="0" algn="just">
              <a:buNone/>
            </a:pPr>
            <a:r>
              <a:rPr lang="el-GR" sz="5600" dirty="0">
                <a:latin typeface="Cambria" pitchFamily="18" charset="0"/>
              </a:rPr>
              <a:t>      1α) Παραγωγική διαδικασία          2. Μετασχηματισμός του χρήματος σε κεφάλαιο                                     </a:t>
            </a:r>
          </a:p>
          <a:p>
            <a:pPr marL="0" indent="0" algn="just">
              <a:buNone/>
            </a:pPr>
            <a:r>
              <a:rPr lang="el-GR" sz="5600" dirty="0">
                <a:latin typeface="Cambria" pitchFamily="18" charset="0"/>
              </a:rPr>
              <a:t>      1β) Κυκλοφορία                                3-5. Απόλυτη και σχετική υπεραξία</a:t>
            </a:r>
          </a:p>
          <a:p>
            <a:pPr marL="0" indent="0" algn="just">
              <a:buNone/>
            </a:pPr>
            <a:r>
              <a:rPr lang="el-GR" sz="5600" dirty="0">
                <a:latin typeface="Cambria" pitchFamily="18" charset="0"/>
              </a:rPr>
              <a:t>      1γ) Κέρδος και Τόκος                        6. Μισθοί</a:t>
            </a:r>
          </a:p>
          <a:p>
            <a:pPr marL="0" indent="0" algn="just">
              <a:buNone/>
            </a:pPr>
            <a:r>
              <a:rPr lang="el-GR" sz="5600" dirty="0">
                <a:latin typeface="Cambria" pitchFamily="18" charset="0"/>
              </a:rPr>
              <a:t>     2. Ανταγωνισμός                                7-8. Συσσώρευση κεφαλαίου</a:t>
            </a:r>
          </a:p>
          <a:p>
            <a:pPr marL="0" indent="0" algn="just">
              <a:buNone/>
            </a:pPr>
            <a:r>
              <a:rPr lang="el-GR" sz="5600" dirty="0">
                <a:latin typeface="Cambria" pitchFamily="18" charset="0"/>
              </a:rPr>
              <a:t>     3. Πιστωτικό σύστημα</a:t>
            </a:r>
          </a:p>
          <a:p>
            <a:pPr marL="0" indent="0" algn="just">
              <a:buNone/>
            </a:pPr>
            <a:r>
              <a:rPr lang="el-GR" sz="5600" dirty="0">
                <a:latin typeface="Cambria" pitchFamily="18" charset="0"/>
              </a:rPr>
              <a:t>     4. Μετοχικό κεφάλαιο                 </a:t>
            </a:r>
            <a:r>
              <a:rPr lang="el-GR" sz="5600" b="1" dirty="0">
                <a:latin typeface="Cambria" pitchFamily="18" charset="0"/>
              </a:rPr>
              <a:t>ΙΙ. Διαδικασία Κυκλοφορίας του Κεφαλαίου</a:t>
            </a:r>
            <a:r>
              <a:rPr lang="el-GR" sz="5600" b="1" i="1" u="sng" dirty="0">
                <a:latin typeface="Cambria" pitchFamily="18" charset="0"/>
              </a:rPr>
              <a:t>  </a:t>
            </a:r>
            <a:endParaRPr lang="el-GR" sz="5600" dirty="0">
              <a:latin typeface="Cambria" pitchFamily="18" charset="0"/>
            </a:endParaRPr>
          </a:p>
          <a:p>
            <a:pPr marL="0" indent="0" algn="just">
              <a:buNone/>
            </a:pPr>
            <a:r>
              <a:rPr lang="el-GR" sz="5600" b="1" dirty="0">
                <a:latin typeface="Cambria" pitchFamily="18" charset="0"/>
              </a:rPr>
              <a:t>Β. ΓΑΙΟΚΤΗΣΙΑ                                       </a:t>
            </a:r>
            <a:r>
              <a:rPr lang="el-GR" sz="5600" dirty="0">
                <a:latin typeface="Cambria" pitchFamily="18" charset="0"/>
              </a:rPr>
              <a:t>1. Χρηματικό, παραγωγικό και εμπορευματικό κεφάλαιο</a:t>
            </a:r>
            <a:r>
              <a:rPr lang="el-GR" sz="5600" b="1" dirty="0">
                <a:latin typeface="Cambria" pitchFamily="18" charset="0"/>
              </a:rPr>
              <a:t>           </a:t>
            </a:r>
            <a:endParaRPr lang="el-GR" sz="5600" dirty="0">
              <a:latin typeface="Cambria" pitchFamily="18" charset="0"/>
            </a:endParaRPr>
          </a:p>
          <a:p>
            <a:pPr marL="0" indent="0" algn="just">
              <a:buNone/>
            </a:pPr>
            <a:r>
              <a:rPr lang="el-GR" sz="5600" b="1" dirty="0">
                <a:latin typeface="Cambria" pitchFamily="18" charset="0"/>
              </a:rPr>
              <a:t>Γ. ΜΙΣΘΩΤΗ ΕΡΓΑΣΙΑ</a:t>
            </a:r>
            <a:r>
              <a:rPr lang="el-GR" sz="5600" dirty="0">
                <a:latin typeface="Cambria" pitchFamily="18" charset="0"/>
              </a:rPr>
              <a:t>                           2. Τ</a:t>
            </a:r>
            <a:r>
              <a:rPr lang="en-US" sz="5600" dirty="0" err="1">
                <a:latin typeface="Cambria" pitchFamily="18" charset="0"/>
              </a:rPr>
              <a:t>urnover</a:t>
            </a:r>
            <a:r>
              <a:rPr lang="en-US" sz="5600" dirty="0">
                <a:latin typeface="Cambria" pitchFamily="18" charset="0"/>
              </a:rPr>
              <a:t> </a:t>
            </a:r>
            <a:r>
              <a:rPr lang="el-GR" sz="5600" dirty="0">
                <a:latin typeface="Cambria" pitchFamily="18" charset="0"/>
              </a:rPr>
              <a:t>του κεφαλαίου</a:t>
            </a:r>
          </a:p>
          <a:p>
            <a:pPr marL="0" indent="0" algn="just">
              <a:buNone/>
            </a:pPr>
            <a:r>
              <a:rPr lang="el-GR" sz="5600" dirty="0">
                <a:latin typeface="Cambria" pitchFamily="18" charset="0"/>
              </a:rPr>
              <a:t>			 3. Σχήματα αναπαραγωγής</a:t>
            </a:r>
          </a:p>
          <a:p>
            <a:pPr marL="0" indent="0" algn="just">
              <a:buNone/>
            </a:pPr>
            <a:r>
              <a:rPr lang="el-GR" sz="5600" dirty="0">
                <a:latin typeface="Cambria" pitchFamily="18" charset="0"/>
              </a:rPr>
              <a:t>		                     </a:t>
            </a:r>
            <a:r>
              <a:rPr lang="el-GR" sz="5600" b="1" dirty="0">
                <a:latin typeface="Cambria" pitchFamily="18" charset="0"/>
              </a:rPr>
              <a:t>ΙΙΙ.</a:t>
            </a:r>
            <a:r>
              <a:rPr lang="en-US" sz="5600" b="1" dirty="0">
                <a:latin typeface="Cambria" pitchFamily="18" charset="0"/>
              </a:rPr>
              <a:t> </a:t>
            </a:r>
            <a:r>
              <a:rPr lang="el-GR" sz="5600" b="1" dirty="0">
                <a:latin typeface="Cambria" pitchFamily="18" charset="0"/>
              </a:rPr>
              <a:t>Συνολική διαδικασία της καπιταλιστικής                                                               			</a:t>
            </a:r>
            <a:r>
              <a:rPr lang="en-US" sz="5600" b="1" dirty="0">
                <a:latin typeface="Cambria" pitchFamily="18" charset="0"/>
              </a:rPr>
              <a:t>  </a:t>
            </a:r>
            <a:r>
              <a:rPr lang="el-GR" sz="5600" b="1" dirty="0">
                <a:latin typeface="Cambria" pitchFamily="18" charset="0"/>
              </a:rPr>
              <a:t>παραγωγής</a:t>
            </a:r>
            <a:endParaRPr lang="el-GR" sz="5600" dirty="0">
              <a:latin typeface="Cambria" pitchFamily="18" charset="0"/>
            </a:endParaRPr>
          </a:p>
          <a:p>
            <a:pPr marL="0" indent="0" algn="just">
              <a:buNone/>
            </a:pPr>
            <a:r>
              <a:rPr lang="el-GR" sz="5600" b="1" dirty="0">
                <a:latin typeface="Cambria" pitchFamily="18" charset="0"/>
              </a:rPr>
              <a:t>Δ. ΚΡΑΤΟΣ</a:t>
            </a:r>
            <a:r>
              <a:rPr lang="el-GR" sz="5600" dirty="0">
                <a:latin typeface="Cambria" pitchFamily="18" charset="0"/>
              </a:rPr>
              <a:t>                                             1-3. Κέρδος και ποσοστό κέρδους</a:t>
            </a:r>
          </a:p>
          <a:p>
            <a:pPr marL="0" indent="0" algn="just">
              <a:buNone/>
            </a:pPr>
            <a:r>
              <a:rPr lang="el-GR" sz="5600" b="1" dirty="0">
                <a:latin typeface="Cambria" pitchFamily="18" charset="0"/>
              </a:rPr>
              <a:t>Ε. ΔΙΕΘΝΕΣ ΕΜΠΟΡΙΟ</a:t>
            </a:r>
            <a:r>
              <a:rPr lang="el-GR" sz="5600" dirty="0">
                <a:latin typeface="Cambria" pitchFamily="18" charset="0"/>
              </a:rPr>
              <a:t>                         4. Εμπορικό κεφάλαιο</a:t>
            </a:r>
          </a:p>
          <a:p>
            <a:pPr marL="0" indent="0" algn="just">
              <a:buNone/>
            </a:pPr>
            <a:r>
              <a:rPr lang="el-GR" sz="5600" b="1" dirty="0">
                <a:latin typeface="Cambria" pitchFamily="18" charset="0"/>
              </a:rPr>
              <a:t>ΣΤ. ΠΑΓΚΟΣΜΙΑ ΑΓΟΡΑ</a:t>
            </a:r>
            <a:r>
              <a:rPr lang="el-GR" sz="5600" dirty="0">
                <a:latin typeface="Cambria" pitchFamily="18" charset="0"/>
              </a:rPr>
              <a:t>                      5. Επιτόκιο και Πίστη </a:t>
            </a:r>
          </a:p>
          <a:p>
            <a:pPr marL="0" indent="0" algn="just">
              <a:buNone/>
            </a:pPr>
            <a:r>
              <a:rPr lang="el-GR" sz="5600" dirty="0">
                <a:latin typeface="Cambria" pitchFamily="18" charset="0"/>
              </a:rPr>
              <a:t>                                                </a:t>
            </a:r>
            <a:r>
              <a:rPr lang="en-US" sz="5600" dirty="0">
                <a:latin typeface="Cambria" pitchFamily="18" charset="0"/>
              </a:rPr>
              <a:t> </a:t>
            </a:r>
            <a:r>
              <a:rPr lang="el-GR" sz="5600" dirty="0">
                <a:latin typeface="Cambria" pitchFamily="18" charset="0"/>
              </a:rPr>
              <a:t>                   </a:t>
            </a:r>
            <a:r>
              <a:rPr lang="en-US" sz="5600" dirty="0">
                <a:latin typeface="Cambria" pitchFamily="18" charset="0"/>
              </a:rPr>
              <a:t> </a:t>
            </a:r>
            <a:r>
              <a:rPr lang="el-GR" sz="5600" dirty="0">
                <a:latin typeface="Cambria" pitchFamily="18" charset="0"/>
              </a:rPr>
              <a:t> 6. </a:t>
            </a:r>
            <a:r>
              <a:rPr lang="el-GR" sz="5600" dirty="0" err="1">
                <a:latin typeface="Cambria" pitchFamily="18" charset="0"/>
              </a:rPr>
              <a:t>Γαιοπρόσοδος</a:t>
            </a:r>
            <a:endParaRPr lang="el-GR" sz="5600" dirty="0">
              <a:latin typeface="Cambria" pitchFamily="18" charset="0"/>
            </a:endParaRPr>
          </a:p>
          <a:p>
            <a:pPr marL="0" indent="0" algn="just">
              <a:buNone/>
            </a:pPr>
            <a:r>
              <a:rPr lang="el-GR" sz="5600" dirty="0">
                <a:latin typeface="Cambria" pitchFamily="18" charset="0"/>
              </a:rPr>
              <a:t>                                                                      7. Εισοδήματα (</a:t>
            </a:r>
            <a:r>
              <a:rPr lang="en-US" sz="5600" dirty="0">
                <a:latin typeface="Cambria" pitchFamily="18" charset="0"/>
              </a:rPr>
              <a:t>Revenues</a:t>
            </a:r>
            <a:r>
              <a:rPr lang="el-GR" sz="5600" dirty="0">
                <a:latin typeface="Cambria" pitchFamily="18" charset="0"/>
              </a:rPr>
              <a:t>)</a:t>
            </a:r>
          </a:p>
          <a:p>
            <a:pPr marL="0" indent="0" algn="just">
              <a:buNone/>
            </a:pPr>
            <a:r>
              <a:rPr lang="el-GR" sz="5600" b="1" dirty="0">
                <a:latin typeface="Cambria" pitchFamily="18" charset="0"/>
              </a:rPr>
              <a:t>----------------------------------------------------------------------------------------------------</a:t>
            </a:r>
            <a:endParaRPr lang="el-GR" sz="5600" dirty="0"/>
          </a:p>
        </p:txBody>
      </p:sp>
      <p:cxnSp>
        <p:nvCxnSpPr>
          <p:cNvPr id="4" name="Ευθύγραμμο βέλος σύνδεσης 3"/>
          <p:cNvCxnSpPr/>
          <p:nvPr/>
        </p:nvCxnSpPr>
        <p:spPr>
          <a:xfrm>
            <a:off x="1259632" y="4005064"/>
            <a:ext cx="1872208" cy="1584176"/>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p:cNvCxnSpPr/>
          <p:nvPr/>
        </p:nvCxnSpPr>
        <p:spPr>
          <a:xfrm>
            <a:off x="1907704" y="3284984"/>
            <a:ext cx="1800200" cy="1656184"/>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p:cNvCxnSpPr/>
          <p:nvPr/>
        </p:nvCxnSpPr>
        <p:spPr>
          <a:xfrm flipV="1">
            <a:off x="1983378" y="3140968"/>
            <a:ext cx="1724526" cy="97210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48117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2312</TotalTime>
  <Words>1671</Words>
  <Application>Microsoft Office PowerPoint</Application>
  <PresentationFormat>Προβολή στην οθόνη (4:3)</PresentationFormat>
  <Paragraphs>109</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Calibri</vt:lpstr>
      <vt:lpstr>Cambria</vt:lpstr>
      <vt:lpstr>Garamond</vt:lpstr>
      <vt:lpstr>Times New Roman</vt:lpstr>
      <vt:lpstr>Θέμα του Office</vt:lpstr>
      <vt:lpstr>Three pillars of Marx’s thought: German philosophy – English Political Economy – French socialism</vt:lpstr>
      <vt:lpstr>Φιλοσοφία – Ιστορία - Πολιτική Οικονομία Πρώτα έργα</vt:lpstr>
      <vt:lpstr>Πολιτική Οικονομία: 1850-1857-1859-1861-1863</vt:lpstr>
      <vt:lpstr>Κλασική Πολιτική Οικονομία-Βασικά σημεία</vt:lpstr>
      <vt:lpstr>Marx’s method</vt:lpstr>
      <vt:lpstr>Marx’s dialectical method (Mandel)</vt:lpstr>
      <vt:lpstr>Αντικείμενο του «Κεφαλαίου»</vt:lpstr>
      <vt:lpstr>Αντικείμενο του «Κεφαλαίου»</vt:lpstr>
      <vt:lpstr>Αρχικό σχέδιο "Οικονομικών" και "Κεφάλαιο"</vt:lpstr>
      <vt:lpstr>«Νόμοι κίνησης» του καπιταλιστικού τρόπου παραγωγής</vt:lpstr>
      <vt:lpstr>Υλιστική Αντίληψη της Ιστορίας ΙΙ</vt:lpstr>
      <vt:lpstr>Summary</vt:lpstr>
      <vt:lpstr>Μειούμενος οικονομικός δυναμισμός EU 1960-2016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Thanasis</dc:creator>
  <cp:lastModifiedBy>Thanasis</cp:lastModifiedBy>
  <cp:revision>44</cp:revision>
  <dcterms:created xsi:type="dcterms:W3CDTF">2020-10-22T19:17:23Z</dcterms:created>
  <dcterms:modified xsi:type="dcterms:W3CDTF">2021-10-10T21:48:46Z</dcterms:modified>
</cp:coreProperties>
</file>