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372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4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22860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0058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ΔΙΑΛΕΞΗ 5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457200" y="1371600"/>
            <a:ext cx="82296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Κριτικές των Νεοκλασικών Οικονομικών:</a:t>
            </a:r>
            <a:endParaRPr lang="en-US" sz="24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Οντολογία, Μεθοδολογία &amp; Αντιπαραδείγματα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457200" y="28803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F5C8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Georgescu-Roegen • Mirowski • Lawson • Chick &amp; Dow • Shaikh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657600" y="3383280"/>
            <a:ext cx="1828800" cy="27432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/>
          <p:nvPr/>
        </p:nvSpPr>
        <p:spPr>
          <a:xfrm>
            <a:off x="457200" y="35204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 Οικονομικά ως Κοινωνική Επ</a:t>
            </a:r>
            <a:r>
              <a:rPr lang="en-US" sz="1100" i="1" dirty="0" err="1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ιστήμη</a:t>
            </a:r>
            <a:r>
              <a:rPr lang="en-US" sz="11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ΙΙ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1371600" y="411480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Ν. </a:t>
            </a:r>
            <a:r>
              <a:rPr lang="en-US" sz="13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Πόντης</a:t>
            </a:r>
            <a:endParaRPr lang="en-US" sz="13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ΕΚΠΑ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Χάρτης Διάλεξης — Χρονολογική Διαδρομή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05840"/>
            <a:ext cx="78638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05840"/>
            <a:ext cx="54864" cy="566928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1115568"/>
            <a:ext cx="347472" cy="34747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371600" y="1051560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Μέρος I: Georgescu-Roegen (1971, 1976)</a:t>
            </a:r>
            <a:endParaRPr lang="en-US" sz="1300" dirty="0"/>
          </a:p>
        </p:txBody>
      </p:sp>
      <p:sp>
        <p:nvSpPr>
          <p:cNvPr id="9" name="Text 5"/>
          <p:cNvSpPr/>
          <p:nvPr/>
        </p:nvSpPr>
        <p:spPr>
          <a:xfrm>
            <a:off x="1371600" y="1298448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Εντροπία, βιοοικονομική, κριτική μηχανιστικού παραδείγματος</a:t>
            </a:r>
            <a:endParaRPr lang="en-US" sz="1100" dirty="0"/>
          </a:p>
        </p:txBody>
      </p:sp>
      <p:sp>
        <p:nvSpPr>
          <p:cNvPr id="10" name="Shape 6"/>
          <p:cNvSpPr/>
          <p:nvPr/>
        </p:nvSpPr>
        <p:spPr>
          <a:xfrm>
            <a:off x="640080" y="1645920"/>
            <a:ext cx="78638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1" name="Shape 7"/>
          <p:cNvSpPr/>
          <p:nvPr/>
        </p:nvSpPr>
        <p:spPr>
          <a:xfrm>
            <a:off x="640080" y="1645920"/>
            <a:ext cx="54864" cy="566928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1755648"/>
            <a:ext cx="347472" cy="34747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371600" y="1691640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Μέρος II: Philip Mirowski (1988, 1989)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1371600" y="1938528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μεταφορά της ενέργειας — νεοκλασικά ως κοινωνική φυσική</a:t>
            </a:r>
            <a:endParaRPr lang="en-US" sz="1100" dirty="0"/>
          </a:p>
        </p:txBody>
      </p:sp>
      <p:sp>
        <p:nvSpPr>
          <p:cNvPr id="15" name="Shape 10"/>
          <p:cNvSpPr/>
          <p:nvPr/>
        </p:nvSpPr>
        <p:spPr>
          <a:xfrm>
            <a:off x="640080" y="2286000"/>
            <a:ext cx="78638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6" name="Shape 11"/>
          <p:cNvSpPr/>
          <p:nvPr/>
        </p:nvSpPr>
        <p:spPr>
          <a:xfrm>
            <a:off x="640080" y="2286000"/>
            <a:ext cx="54864" cy="566928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2395728"/>
            <a:ext cx="347472" cy="34747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371600" y="2331720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Μέρος III: Tony Lawson (1997, 2003)</a:t>
            </a:r>
            <a:endParaRPr lang="en-US" sz="1300" dirty="0"/>
          </a:p>
        </p:txBody>
      </p:sp>
      <p:sp>
        <p:nvSpPr>
          <p:cNvPr id="19" name="Text 13"/>
          <p:cNvSpPr/>
          <p:nvPr/>
        </p:nvSpPr>
        <p:spPr>
          <a:xfrm>
            <a:off x="1371600" y="2578608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Realism, ανοιχτά συστήματα, οντολογία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640080" y="2926080"/>
            <a:ext cx="78638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1" name="Shape 15"/>
          <p:cNvSpPr/>
          <p:nvPr/>
        </p:nvSpPr>
        <p:spPr>
          <a:xfrm>
            <a:off x="640080" y="2926080"/>
            <a:ext cx="54864" cy="566928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" y="3035808"/>
            <a:ext cx="347472" cy="34747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371600" y="2971800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Μέρος IV: Chick &amp; Dow (2001, 2005)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1371600" y="3218688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Ανοιχτά συστήματα &amp; προσωρινές κλειστότητες</a:t>
            </a:r>
            <a:endParaRPr lang="en-US" sz="1100" dirty="0"/>
          </a:p>
        </p:txBody>
      </p:sp>
      <p:sp>
        <p:nvSpPr>
          <p:cNvPr id="25" name="Shape 18"/>
          <p:cNvSpPr/>
          <p:nvPr/>
        </p:nvSpPr>
        <p:spPr>
          <a:xfrm>
            <a:off x="640080" y="3566160"/>
            <a:ext cx="78638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6" name="Shape 19"/>
          <p:cNvSpPr/>
          <p:nvPr/>
        </p:nvSpPr>
        <p:spPr>
          <a:xfrm>
            <a:off x="640080" y="3566160"/>
            <a:ext cx="54864" cy="566928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680" y="3675888"/>
            <a:ext cx="347472" cy="347472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371600" y="3611880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Μέρος V: Anwar Shaikh (2016)</a:t>
            </a:r>
            <a:endParaRPr lang="en-US" sz="1300" dirty="0"/>
          </a:p>
        </p:txBody>
      </p:sp>
      <p:sp>
        <p:nvSpPr>
          <p:cNvPr id="29" name="Text 21"/>
          <p:cNvSpPr/>
          <p:nvPr/>
        </p:nvSpPr>
        <p:spPr>
          <a:xfrm>
            <a:off x="1371600" y="3858768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Γενική θεωρία με κλασσικές καταβολές — πραγματικός ανταγωνισμός</a:t>
            </a:r>
            <a:endParaRPr lang="en-US" sz="1100" dirty="0"/>
          </a:p>
        </p:txBody>
      </p:sp>
      <p:sp>
        <p:nvSpPr>
          <p:cNvPr id="30" name="Shape 22"/>
          <p:cNvSpPr/>
          <p:nvPr/>
        </p:nvSpPr>
        <p:spPr>
          <a:xfrm>
            <a:off x="640080" y="4206240"/>
            <a:ext cx="7863840" cy="56692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31" name="Shape 23"/>
          <p:cNvSpPr/>
          <p:nvPr/>
        </p:nvSpPr>
        <p:spPr>
          <a:xfrm>
            <a:off x="640080" y="4206240"/>
            <a:ext cx="54864" cy="566928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680" y="4315968"/>
            <a:ext cx="347472" cy="347472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1371600" y="4251960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Μέρος VI: Σύνθεση &amp; Συζήτηση</a:t>
            </a:r>
            <a:endParaRPr lang="en-US" sz="1300" dirty="0"/>
          </a:p>
        </p:txBody>
      </p:sp>
      <p:sp>
        <p:nvSpPr>
          <p:cNvPr id="34" name="Text 25"/>
          <p:cNvSpPr/>
          <p:nvPr/>
        </p:nvSpPr>
        <p:spPr>
          <a:xfrm>
            <a:off x="1371600" y="4498848"/>
            <a:ext cx="6949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Συγκλίσεις, αποκλίσεις, προοπτικές</a:t>
            </a:r>
            <a:endParaRPr lang="en-US" sz="1100" dirty="0"/>
          </a:p>
        </p:txBody>
      </p:sp>
      <p:sp>
        <p:nvSpPr>
          <p:cNvPr id="35" name="Text 26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41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Από τη Διάλεξη 4 στη Διάλεξη 5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Στη Διάλεξη 4 είδαμε τον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 Fine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κριτική του TA² (Technical Apparatus &amp; Architecture), μεθοδολογικός ατομικισμός, economics imperialism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6459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Σήμερα εμβαθύνουμε σε 5 κριτικές φωνές με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χρονολογική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σειρά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9659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Κοινός πυρήνας: η κριτική του νεοκλασικού παραδείγματος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neoclassical paradigm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μέσω: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2860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Οντολογικής κριτικής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ontological critique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τι είναι η οικονομική πραγματικότητα;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6060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Μεθοδολογικής κριτικής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methodological critique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πώς μπορούμε να τη μελετήσουμε;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9260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Επιστημολογικής κριτικής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epistemological critique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τι γνώση μπορούμε να πάρουμε;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324612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Διαφοροποίηση: ο καθένας προτείνει μερικώς ή ολικώς αντιπαράδειγμα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counter-paradigm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όχι απλώς άρνηση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38404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Κλείνουμε με τον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Shaikh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και την απόπειρά του για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γενική θεωρία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theory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με κλασσικές καταβολές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41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F4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82296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6916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ΜΕΡΟΣ I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57200" y="21031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Nicholas Georgescu-Roegen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3657600" y="3383280"/>
            <a:ext cx="1828800" cy="27432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457200" y="3520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Εντροπία, Βιοοικονομική &amp; Κριτική του Μηχανιστικού Παραδείγματος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i="1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(1906-1994)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Georgescu-Roegen: Το Πλαίσιο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Ρουμάνος οικονομολόγος, μαθητής του Schumpeter στο Harvard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37160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Συνεισφορές σε θεωρία καταναλωτή και παραγωγής — αλλά μετά την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μηχανιστική φάση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του αναθεώρησε ριζικά τη σκέψη του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9659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Μεγάλο έργο: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Entropy Law and the Economic Process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(1971)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28600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Θεμελιωτής της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βιοοικονομικής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bioeconomics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η οικονομική διαδικασία ως βιοφυσική διαδικασία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8803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Κεντρικό επιχείρημα: τα νεοκλασικά είναι τυφλά στο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2ο Νόμο της Θερμοδυναμικής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entropy law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34747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Επιρροή σε: οικολογική οικονομική, βιώσιμη ανάπτυξη, degrowth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Georgescu-Roegen (1971) The Entropy Law and the Economic Process, Harvard University Press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41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Ο Νόμος της Εντροπίας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1ος Νόμος Θερμοδυναμικής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conservation of energy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η ενέργεια δεν δημιουργείται ούτε καταστρέφεται — απλώς μετασχηματίζεται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6459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2ος Νόμος Θερμοδυναμικής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entropy law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σε κλειστό σύστημα, η εντροπία αυξάνει αδιάκοπα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9659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Διαθέσιμη ενέργεια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entropy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↔ μη-διαθέσιμη ενέργεια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entropy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28600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Αναλογία: ένα κάρβουνο που καίει — η ενέργεια παραμένει, αλλά δεν μπορείς να την ξαναχρησιμοποιήσεις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8803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Οικονομική διαδικασία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 process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= μετασχηματισμός χαμηλής εντροπίας σε υψηλή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320040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Η οικονομία είναι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μη-αναστρέψιμη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irreversible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σε αντίθεση με τη μηχανιστική υπόθεση νεοκλασικών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Georgescu-Roegen (1971), σσ. 3-10, 276-302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41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Κριτική του Μηχανιστικού Παραδείγματος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Τα νεοκλασικά οικονομικά εμπνεύστηκαν από τη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Νευτώνεια μηχανική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Newtonian mechanics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371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Βασικές υποθέσεις αυτού του παραδείγματος: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6916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Αντιστρεψιμότητα χρόνου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 reversibility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0116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Διαταραχή &amp; επαναφορά σε ισορροπία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equilibrium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3317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Κλειστό σύστημα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 system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χωρίς ανταλλαγή με περιβάλλον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6517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Αλλά η οικονομία δεν είναι μηχανή — είναι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βιολογική διαδικασία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biological process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29718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Κεντρική ιδέα: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μεταβολισμός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εισροές χαμηλής εντροπίας → εκροές υψηλής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329184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Συνέπεια: άπειρη μεγέθυνση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infinite growth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σε πεπερασμένο πλανήτη είναι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θερμοδυναμικά αδύνατη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Georgescu-Roegen (1971), κεφ. I-III; (1976) Energy and Economic Myths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41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Flow-Fund Model: Μια Νέα Θεωρία Παραγωγής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Κριτική της νεοκλασικής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συνάρτησης παραγωγής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 function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αντιμετωπίζει ύλη-ενέργεια και χρόνο ως πλήρως εναλλάξιμα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6459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Νέα κατηγοριοποίηση εισροών: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9659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(ροές): πρώτες ύλες, ενέργεια — καταναλώνονται στην παραγωγή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2860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(αποθέματα-παράγοντες): εργασία, κεφαλαιουχικά αγαθά, γη — παρέχουν υπηρεσίες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6060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Ο χρόνος δεν είναι άλλη μία εισροή — είναι η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διάσταση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μέσα στην οποία συμβαίνει η παραγωγή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9260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Η συνάρτηση Cobb-Douglas δεν μπορεί να αποτυπώσει αυτή τη δομή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324612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Πρόταση: η παραγωγή πρέπει να ειδωθεί ως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χρονοαλληλουχία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temporal sequence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διεργασιών, όχι ως μαθηματική σχέση εισροών-εκροών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Georgescu-Roegen (1971), κεφ. IX; (1976) 'Energy and Economic Myths'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41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Κληρονομιά Georgescu-Roegen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Οικολογική οικονομική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ecological economics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Herman Daly, Robert Costanza, Joan Martínez-Alier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64592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Κριτική της πράσινης ανάπτυξης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green growth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η αποσύνδεση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decoupling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είναι κατά βάση μύθος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22402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Degrowth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movement (Latouche, Kallis, D'Alisa): συρρίκνωση ως πολιτικό πρόταγμα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5603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Κριτική της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ΑΕΠ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GDP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ως μέτρου ευημερίας — δεν καταμετρά εντροπική κατανάλωση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8803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Σύνδεση με σύγχρονη κλιματική κρίση: τα</a:t>
            </a:r>
            <a:r>
              <a:rPr lang="el-GR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κλιματικά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οικονομικά </a:t>
            </a:r>
            <a:r>
              <a:rPr lang="en-US" sz="1300" dirty="0" err="1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μοντέλ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</a:t>
            </a:r>
            <a:r>
              <a:rPr lang="el-GR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Integrated Assessment Models</a:t>
            </a:r>
            <a:r>
              <a:rPr lang="el-GR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υποτιμούν τα βιοφυσικά όρια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320040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Κριτική: πολλές νεοκλασικές απαντήσεις (τεχνολογικός optimism, substitution) παραμένουν εντός μηχανιστικού πλαισίου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Daly (1997); Martínez-Alier (2002); Kallis et al. (2018)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41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F4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82296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6916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ΜΕΡΟΣ II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57200" y="21031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Philip Mirowski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3657600" y="3383280"/>
            <a:ext cx="1828800" cy="27432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457200" y="3520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Μεταφορά της Ενέργειας &amp; τα Νεοκλασικά ως Κοινωνική Φυσική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i="1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(γεν. 1951)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Mirowski: Το Πλαίσιο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Αμερικανός ιστορικός &amp; μεθοδολόγος οικονομικής σκέψης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371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Κεντρικά έργα: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6916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Against Mechanism: Protecting Economics from Science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(1988)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0116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Heat than Light: Economics as Social Physics, Physics as Nature's Economics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(1989)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33172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Θέση: τα νεοκλασικά δεν είναι απλώς 'επηρεασμένα' από τη φυσική — είναι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κατά γράμμα αντιγραφή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των εξισώσεων της κλασικής μηχανικής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9260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Μέθοδος: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ιστορική-επιστημονική αρχαιολογία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πώς δανείστηκαν οι πρώτοι νεοκλασικοί (Walras, Jevons, Pareto, Fisher) τις εξισώσεις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352044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Παράδοξο: οι οικονομολόγοι αντέγραψαν τη φυσική ΤΗΝ ΙΔΙΑ ΣΤΙΓΜΗ που η ίδια η φυσική την εγκατέλειπε (κβαντική επανάσταση)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Mirowski (1989) More Heat than Light; (1988) Against Mechanism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41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 Μεταφορά της Ενέργειας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Πριν τη δεκαετία 1870: η φυσική ανέπτυσσε τη θεωρία της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ενέργειας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δυναμική, κινητική, διατήρηση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64592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Οριακή χρησιμότητα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marginal utility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= άμεσο δάνειο από το φυσικό concept της δυναμικής ενέργειας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22402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Walras δήλωνε ρητά ότι θέλει 'μια μαθηματικοποιημένη οικονομική σαν τη φυσική' — χρησιμοποιούσε τα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ίδια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διαφορικά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8346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Jevons: η χρησιμότητα αντιστοιχεί στη 'δυναμική' του Hamilton στη μηχανική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31546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Fisher (1892): PhD με μέντορα τον φυσικό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Willard Gibbs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ρητή αντιστοίχιση τιμών-ιδιοτήτων αερίων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374904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Σημασία: αν αυτή είναι απλώς μια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μεταφορά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metaphor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ποια είναι η εμπειρική βάση της νεοκλασικής θεωρίας;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Mirowski (1989), κεφ. 5-6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41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Αρχές Διατήρησης &amp; το "Κρυφό" Πρόβλημα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Στη φυσική: η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διατήρηση της ενέργειας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energy conservation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θεμελιώνεται εμπειρικά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371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Στα οικονομικά: τι ακριβώς διατηρείται;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6916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Αξία; Χρησιμότητα; Εισόδημα; Πλούτος;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0116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Ο Mirowski δείχνει ότι τα νεοκλασικά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προϋποθέτουν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μια αρχή διατήρησης ΧΩΡΙΣ ΝΑ ΤΗ ΣΥΖΗΤΟΥΝ ΠΟΤΕ ΡΗΤΑ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6060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Η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ισορροπία γενικής ισορροπίας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equilibrium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εξαρτάται από αυτή την κρυφή παραδοχή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9260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Πρόβλημα: χωρίς αρχή διατήρησης, η μαθηματική δομή καταρρέει — αλλά καμία φυσική ποσότητα στην οικονομία δεν διατηρείται πραγματικά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352044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Αντίθετα: η παραγωγή (Georgescu-Roegen) αυξάνει εντροπία, η καινοτομία δημιουργεί αξία, οι θεσμοί μεταβάλλονται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Mirowski (1988) 'The Role of Conservation Principles', κεφ. 6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41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Γιατί Έχει Σημασία: 4 Συνέπειες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51560"/>
            <a:ext cx="388620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51560"/>
            <a:ext cx="64008" cy="1645920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822960" y="11430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Μη-εμπειρική βάση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22960" y="150876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νεοκλασική θεωρία δεν παρήγαγε εμπειρικά τα αξιώματά της — τα αντέγραψε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617720" y="1051560"/>
            <a:ext cx="388620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7"/>
          <p:cNvSpPr/>
          <p:nvPr/>
        </p:nvSpPr>
        <p:spPr>
          <a:xfrm>
            <a:off x="4617720" y="1051560"/>
            <a:ext cx="64008" cy="1645920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/>
          <p:nvPr/>
        </p:nvSpPr>
        <p:spPr>
          <a:xfrm>
            <a:off x="4800600" y="11430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Σκοτεινή οντολογία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800600" y="150876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Δεν ξεκαθαρίζεται τι είναι χρησιμότητα, αξία, κεφάλαιο — μόνο τα μαθηματικά μέτρα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40080" y="2834640"/>
            <a:ext cx="388620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4" name="Shape 11"/>
          <p:cNvSpPr/>
          <p:nvPr/>
        </p:nvSpPr>
        <p:spPr>
          <a:xfrm>
            <a:off x="640080" y="2834640"/>
            <a:ext cx="64008" cy="1645920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5" name="Text 12"/>
          <p:cNvSpPr/>
          <p:nvPr/>
        </p:nvSpPr>
        <p:spPr>
          <a:xfrm>
            <a:off x="822960" y="292608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Ξεπερασμένη φυσική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822960" y="329184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μεταφορά αντιστοιχεί στη φυσική του 1870 — όχι στη θερμοδυναμική, κβαντική, σχετικότητα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4617720" y="2834640"/>
            <a:ext cx="3886200" cy="164592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8" name="Shape 15"/>
          <p:cNvSpPr/>
          <p:nvPr/>
        </p:nvSpPr>
        <p:spPr>
          <a:xfrm>
            <a:off x="4617720" y="2834640"/>
            <a:ext cx="64008" cy="1645920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9" name="Text 16"/>
          <p:cNvSpPr/>
          <p:nvPr/>
        </p:nvSpPr>
        <p:spPr>
          <a:xfrm>
            <a:off x="4800600" y="292608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Αναστολή ιστορίας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4800600" y="329184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μηχανιστική μεταφορά εξαφανίζει χρόνο, θεσμική εξέλιξη, αναγγελία, αβεβαιότητα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Mirowski (1989), συμπεράσματα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41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F4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82296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6916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ΜΕΡΟΣ III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57200" y="21031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Tony Lawson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3657600" y="3383280"/>
            <a:ext cx="1828800" cy="27432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457200" y="3520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Realism: Οντολογία πριν τη Μεθοδολογία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i="1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(γεν. 1950)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Lawson: Το Πλαίσιο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Βρετανός οικονομολόγος στο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ηγέτης του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Cambridge Realist Workshop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371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Βασικά έργα: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6916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Economics and Reality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(1997)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0116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Reorienting Economics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(2003)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3317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Εμπνέεται από τον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Roy Bhaskar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και τον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κριτικό ρεαλισμό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realism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6517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Κεντρική θέση: τα mainstream οικονομικά έχουν λανθασμένη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οντολογία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ontology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υποθέτουν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κλειστό σύστημα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closed system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324612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Αλλά η κοινωνική πραγματικότητα είναι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ανοιχτή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δομημένη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και </a:t>
            </a:r>
            <a:r>
              <a:rPr lang="el-GR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διαστρωματωμένη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stratified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38404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Πρόταση: πρώτα οντολογία, μετά μεθοδολογία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ontology precedes methodology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Lawson (1997) Economics and Reality; (2003) Reorienting Economics, Routledge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/ 41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Transcendental Realism: Τρία Επίπεδα Πραγματικότητας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Ο Lawson (μέσω Bhaskar) διακρίνει τρία οντολογικά επίπεδα: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371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Empirical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(εμπειρικό): αυτό που παρατηρούμε — γεγονότα, εμπειρίες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6916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(πραγματικό): τα γεγονότα που συμβαίνουν, είτε τα παρατηρούμε είτε όχι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0116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(αληθινό): οι υποκείμενες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δομές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&amp;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αιτιακές δυνάμεις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causal powers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3317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Τα νεοκλασικά μένουν στο empirical — ψάχνουν κανονικότητες γεγονότων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 regularities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6517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Αλλά οι κανονικότητες είναι σπάνιες έξω από ελεγχόμενα πειράματα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29718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Ζητούμενο: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retroduction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(αναδρομή) — συμπεράσματα για το real επίπεδο από τα παρατηρούμενα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Lawson (1997), κεφ. 1-3; Bhaskar (1975) A Realist Theory of Science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41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Κλειστά vs. Ανοιχτά Συστήματα</a:t>
            </a:r>
            <a:endParaRPr lang="en-US" sz="22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005840"/>
          <a:ext cx="7863840" cy="2432304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3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3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0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Κλειστό Σύστημα (Closed)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0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Ανοιχτό Σύστημα (Open)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0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Event regularities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Υπάρχουν (σταθερές, προβλέψιμες)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Σπάνιες ή αδύνατες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Causal mechanisms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Ατομιστικά, σταθερά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Πολλαπλά, αντικρουόμενα, αναδυόμενα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Όρια (Boundaries)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Καθορισμένα, αμετάβλητα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Ρευστά, ημιπερατά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Ατομισμός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Υποχρεωτικός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Απορρίπτεται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Μέθοδος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Μαθηματική-deductive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Retroductive, contrastive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Παράδειγμα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Εργαστηριακό πείραμα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Κοινωνική/οικονομική ζωή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Lawson (1997), κεφ. 5-7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41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 Κριτική του Μαθηματικού Φορμαλισμού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Ο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μαθηματικός-παραγωγικός φορμαλισμός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mathematical-deductive formalism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ΠΡΟΫΠΟΘΕΤΕΙ κλειστό σύστημα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6459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Για να 'λειτουργήσουν' τα μαθηματικά απαιτούνται: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9659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Intrinsic condition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γνωστές, σταθερές σχέσεις εσωτερικά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2860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Extrinsic condition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απομονωμένο σύστημα από εξωτερικές επιρροές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6060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Aggregation condition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ατομιστική προσθετικότητα — όχι αναδυόμενες ιδιότητες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9260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Αυτές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ποτέ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δεν ισχύουν για κοινωνικά συστήματα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32461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Άρα: η μαθηματική μοντελοποίηση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priori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είναι ακατάλληλη για τα κοινωνικά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35661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Πρόταση: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contrastive explanation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εξηγούμε γιατί το Χ αντί για Υ, χωρίς μαθηματικές κανονικότητες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Lawson (2003), κεφ. 1-3; Lawson (1997), κεφ. 7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/ 41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 Κοινωνική Οντολογία του Lawson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Τι είναι στο 'real' επίπεδο της κοινωνικής πραγματικότητας;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371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Κοινωνικές δομές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structures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κανόνες, θεσμοί, συμβάσεις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6916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Αιτιακές δυνάμεις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causal powers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δυνατότητες δράσης που φέρουν τα δρώντα υποκείμενα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0116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Agency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αμοιβαία αλληλεξάρτηση — οι άνθρωποι αναπαράγουν &amp; μετασχηματίζουν δομές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6060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Emergence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(αναδυτικότητα): οι κοινωνικές ιδιότητες δεν ανάγονται στα άτομα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9260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Σύνδεση με Διάλεξη 4 (Fine): η κριτική του μεθοδολογικού ατομικισμού είναι κοινή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324612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Διαφορά από Fine: ο Lawson δίνει πιο συστηματική οντολογική θεμελίωση, αλλά ίσως λιγότερο πολιτική ανάλυση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Lawson (2003), κεφ. 2; (1997), κεφ. 8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/ 41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F4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82296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6916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ΜΕΡΟΣ IV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57200" y="21031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Victoria Chick &amp; Sheila Dow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3657600" y="3383280"/>
            <a:ext cx="1828800" cy="27432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457200" y="3520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Ανοιχτά Συστήματα &amp; Προσωρινές Κλειστότητες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i="1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(2001, 2005)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Chick &amp; Dow: Το Πλαίσιο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Victoria Chick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(UCL) &amp;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Sheila Dow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(Stirling)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Μετα-Κεϋνσιανές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Post-Keynesian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οικονομολόγοι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6459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Κεντρικά άρθρα: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9659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'Formalism, logic and reality: A Keynesian analysis' (Cambridge J. of Economics, 2001)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2860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'The meaning of open systems' (Journal of Economic Methodology, 2005)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6060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Κοινό έδαφος με Lawson: κοινωνική πραγματικότητα = ανοιχτό σύστημα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9260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Διαφωνία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με Lawson: δεν απορρίπτουν τον φορμαλισμό a priori — επιτρέπουν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προσωρινές κλειστότητες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provisional closures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352044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Η προσέγγιση είναι πιο μεθοδολογικά ευέλικτη: πώς να εργαζόμαστε σε ανοιχτά συστήματα χωρίς να πέφτουμε στον σχετικισμό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Chick &amp; Dow (2001, 2005); Dow (2004) in Journal of Economic Methodology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/ 41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Προϋποθέσεις Ανοιχτών Συστημάτων (Dow)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Για κάθε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ανοιχτότητα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openness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αρκεί ΜΙΑ από τις εξής να ισχύει: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371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Σε επίπεδο πραγματικότητας: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6916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i. Το σύστημα δεν είναι ατομιστικό (αλληλεπιδράσεις, μάθηση)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0116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ii. Structure-agency αλληλεξαρτώνται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3317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iii. Τα όρια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boundaries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είναι μεταβλητά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6517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iv. Οι δομές είναι εμφωλευμένες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embedded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σε μεγαλύτερες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29718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Σε επίπεδο θεωρίας: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32918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v. Υπάρχουν παραλειπόμενες μεταβλητές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omitted variables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40080" y="36118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vi. Exogenous/endogenous δεν είναι σταθερά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40080" y="39319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vii. Μη γνωστές/μεταβλητές σχέσεις &amp; όρια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Chick &amp; Dow (2005), σ. 366, Πίνακας 1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 / 41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Προσωρινές Κλειστότητες: Η Βασική Διαφορά με Lawson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Ο Lawson τείνει να θεωρεί κάθε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κλειστότητα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closure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ως παραμόρφωση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371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Οι Chick &amp; Dow: οι κλειστότητες είναι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αναγκαίες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για να γίνει ανάλυση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6916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Βασικές διακρίσεις: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0116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(αφαίρεση): παραλείπουμε προσωρινά χωρίς να υποθέτουμε ανυπαρξία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3317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(απομόνωση, Mäki): αναζητούμε αιτιακό μηχανισμό σε απομόνωση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6517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Idealization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(εξιδανίκευση): υποθέτουμε κάτι γνωστά ψευδές — πιο προβληματική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297180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Μοντέλα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μπορούν να ενσωματωθούν σε ανοιχτή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θεωρία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theory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ως προσωρινές κλειστότητες</a:t>
            </a:r>
            <a:endParaRPr lang="el-GR" sz="1300" dirty="0">
              <a:solidFill>
                <a:srgbClr val="1F402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 is really useful is the model that you understand is not the reality, but that you are willing to abandon when it fails." — Chick &amp; Dow</a:t>
            </a:r>
            <a:r>
              <a:rPr lang="en-US" sz="130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2005</a:t>
            </a:r>
            <a:endParaRPr lang="el-GR" sz="1300" dirty="0">
              <a:solidFill>
                <a:srgbClr val="1F4027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40080" y="35661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Προϋπόθεση: να κρατάμε 'at the back of one's head' όσα προσωρινά αφαιρέσαμε (Keynes, 1936)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Chick &amp; Dow (2005), σσ. 368-373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/ 41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Τρεις Όψεις Σχέσης Θεωρίας-Πραγματικότητας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97280"/>
            <a:ext cx="78638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97280"/>
            <a:ext cx="64008" cy="1005840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Shape 4"/>
          <p:cNvSpPr/>
          <p:nvPr/>
        </p:nvSpPr>
        <p:spPr>
          <a:xfrm>
            <a:off x="640080" y="1097280"/>
            <a:ext cx="64008" cy="1005840"/>
          </a:xfrm>
          <a:prstGeom prst="rect">
            <a:avLst/>
          </a:prstGeom>
          <a:solidFill>
            <a:srgbClr val="8B4513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/>
          <p:nvPr/>
        </p:nvSpPr>
        <p:spPr>
          <a:xfrm>
            <a:off x="914400" y="11887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Νεοκλασικά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914400" y="155448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Αξιώματα &amp; μοντέλα → πραγματικότητα συνάγεται από τη θεωρία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40080" y="2240280"/>
            <a:ext cx="78638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1" name="Shape 8"/>
          <p:cNvSpPr/>
          <p:nvPr/>
        </p:nvSpPr>
        <p:spPr>
          <a:xfrm>
            <a:off x="640080" y="2240280"/>
            <a:ext cx="64008" cy="1005840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2" name="Shape 9"/>
          <p:cNvSpPr/>
          <p:nvPr/>
        </p:nvSpPr>
        <p:spPr>
          <a:xfrm>
            <a:off x="640080" y="2240280"/>
            <a:ext cx="64008" cy="1005840"/>
          </a:xfrm>
          <a:prstGeom prst="rect">
            <a:avLst/>
          </a:prstGeom>
          <a:solidFill>
            <a:srgbClr val="2D6A3E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3" name="Text 10"/>
          <p:cNvSpPr/>
          <p:nvPr/>
        </p:nvSpPr>
        <p:spPr>
          <a:xfrm>
            <a:off x="914400" y="23317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Realism (Lawson)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914400" y="269748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Ανοιχτή πραγματικότητα → ανοιχτές θεωρίες· μοντέλα μόνο για σπάνιες κλειστότητες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40080" y="3383280"/>
            <a:ext cx="7863840" cy="10058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6" name="Shape 13"/>
          <p:cNvSpPr/>
          <p:nvPr/>
        </p:nvSpPr>
        <p:spPr>
          <a:xfrm>
            <a:off x="640080" y="3383280"/>
            <a:ext cx="64008" cy="1005840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7" name="Shape 14"/>
          <p:cNvSpPr/>
          <p:nvPr/>
        </p:nvSpPr>
        <p:spPr>
          <a:xfrm>
            <a:off x="640080" y="3383280"/>
            <a:ext cx="64008" cy="1005840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8" name="Text 15"/>
          <p:cNvSpPr/>
          <p:nvPr/>
        </p:nvSpPr>
        <p:spPr>
          <a:xfrm>
            <a:off x="914400" y="34747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Chick &amp; Dow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914400" y="384048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Ανοιχτή πραγματικότητα → ανοιχτές θεωρίες με προσωρινά κλειστά μοντέλα εντός τους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Chick &amp; Dow (2005), σσ. 375-377, Figures 1-3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/ 41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Σχολές Σκέψης &amp; Ανοιχτά Συστήματα (Dow 2004)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Η Dow επιχειρεί να δείξει ότι η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κριτική ρεαλιστική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προσέγγιση πρέπει να επεκταθεί πέρα από την καθαρή οντολογία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64592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Οι διαφορετικές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σχολές σκέψης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schools of thought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δεν συμφωνούν απλώς σε μια κοινή 'ανοιχτή οντολογία'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22402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Διαφέρουν σε: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5603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Ποιες κλειστότητες θεωρούν νόμιμες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8803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Ποια φαινόμενα εστιάζουν (τάξη vs. άτομο, παραγωγή vs. ανταλλαγή)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32004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Ποια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 of thought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(τρόπο σκέψης) — Cartesian vs. Babylonian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352044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Η οντολογία δεν αρκεί — χρειαζόμαστε και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επιστημολογία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&amp;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μεθοδολογία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για πλήρη εικόνα σχολής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41148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Σημασία για τη διδασκαλία: ο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πλουραλισμός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pluralism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είναι μεθοδολογική θέση, όχι χάος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 (2004) 'Reorienting Economics: Some Epistemological Issues'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/ 41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F4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82296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6916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ΜΕΡΟΣ V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57200" y="21031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Anwar Shaikh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3657600" y="3383280"/>
            <a:ext cx="1828800" cy="27432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457200" y="3520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Απόπειρα μιας Γενικής Θεωρίας με Κλασσικές Καταβολές</a:t>
            </a:r>
            <a:endParaRPr lang="en-US" sz="1600" dirty="0"/>
          </a:p>
          <a:p>
            <a:pPr marL="0" indent="0" algn="ctr">
              <a:buNone/>
            </a:pPr>
            <a:r>
              <a:rPr lang="en-US" sz="1600" i="1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(γεν. 1945)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Shaikh: Το Πλαίσιο &amp; η Φιλοδοξία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Αμερικανός οικονομολόγος,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School for Social Research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(Νέα Υόρκη)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371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Μεγάλο έργο: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Capitalism: Competition, Conflict, Crises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(2016, OUP) — πάνω από 1000 σελίδες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69164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Φιλοδοξία: μια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γενική θεωρία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theory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του καπιταλισμού — όχι απλή κριτική του mainstream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2860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Διαφοροποίηση από άλλες ετερόδοξες προσεγγίσεις: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6060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Δεν ορίζεται ως άρνηση της νεοκλασικής — προτείνει ολόκληρο πλαίσιο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9260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Συνδυάζει κλασσικές καταβολές (Smith-Ricardo-Marx) με εμπειρική ανάλυση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32461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Παράγει ποσοτικές προβλέψεις όπως το mainstream, αλλά με διαφορετικά θεμέλια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35661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Όπως ο Keynes ήθελε γενική θεωρία έναντι του 'ειδικής περίπτωσης' κλασσικισμού, ο Shaikh επιδιώκει αντίστοιχη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συνθετική πρόθεση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synthetic ambition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Shaikh (2016) Capitalism: Competition, Conflict, Crises, OUP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/ 41</a:t>
            </a:r>
            <a:endParaRPr lang="en-US" sz="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 Αρχιτεκτονική της Θεωρίας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Ο Shaikh δεν συνθέτει απλώς — χτίζει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ολοκληρωμένο πλαίσιο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comprehensive framework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με διακριτά επίπεδα: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6459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Microfoundations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συμπεριφορά επιχείρησης (επιθετικός ανταγωνισμός)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9659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Meso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ανταγωνισμός κλάδων, κινητικότητα κεφαλαίου, τιμές παραγωγής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2860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μεγέθυνση, απασχόληση, πληθωρισμός, χρηματιστικοποίηση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6060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Κρίση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crisis theory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TRPF ως ενδογενής μηχανισμός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9260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Καταβολές: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Smith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(φυσικές τιμές),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Ricardo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(διανομή),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Marx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(αξία &amp; κρίση),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Keynes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(ενεργός ζήτηση)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35204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Μέθοδος: θεωρητικά επιχειρήματα + ποσοτικά τεστ σε πολλές χώρες &amp; δεκαετίες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38404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Το αποτέλεσμα: μια θεωρία που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φιλοδοξεί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να είναι τουλάχιστον εξίσου γενική με τη νεοκλασική — όχι απλή κριτική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Shaikh (2016), Εισαγωγή &amp; δομή του βιβλίου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/ 41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Πραγματικός Ανταγωνισμός: Μια Εναλλακτική Σύλληψη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Ο Shaikh διαχωρίζει δύο διαφορετικά concepts ανταγωνισμού: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371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Τέλειος ανταγωνισμός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perfect competition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νεοκλασική σύλληψη: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6916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Πολλοί μικροί παραγωγοί, ομογενή προϊόντα, τιμολήπτες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price-takers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0116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Θεωρητικό όριο-ιδεώδες· οι περισσότεροι το βλέπουν ως αναλυτικό εργαλείο, όχι περιγραφή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3317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Πραγματικός ανταγωνισμός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competition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κλασσική σύλληψη (Smith, Ricardo, Marx):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6517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Ενεργός,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επιθετικός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warlike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ατελείωτος — όπως ο πόλεμος μεταξύ επιχειρήσεων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29718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Οι επιχειρήσεις είναι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τιμοθέτες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price-setters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32918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Κινητοποίηση κεφαλαίου μεταξύ κλάδων → εξίσωση ποσοστών κέρδους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profit rate equalization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40080" y="36118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Ο Shaikh επιλέγει τη δεύτερη σύλληψη ως πιο κοντά στην εμπειρική παρατήρηση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Shaikh (2016), κεφ. 7-8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/ 41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Turbulent Gravitation &amp; Empirical Patterns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Η κλασσική ιδέα: οι τιμές αγοράς δεν ταυτίζονται με τις </a:t>
            </a:r>
            <a:r>
              <a:rPr lang="el-GR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τιμές παραγωγής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αλλά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βαρυτικά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gravitate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γύρω τους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64592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 err="1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Τυρ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βώδης βαρυτικοποίηση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turbulent gravitation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διαρκής ταλάντωση γύρω από μέσο όρο — όχι ισορροπία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22402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Εμπειρικά ευρήματα του Shaikh (με τεράστια δεδομένα):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5603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Τα ποσοστά κέρδους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τείνουν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να εξισώνονται μεταξύ κλάδων — αλλά όχι ακαριαία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8803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Σταθερά relative prices σε χρονικό βάθος δεκαετιών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32004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Εργασιακές αξίες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 values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είναι καλύτερος προβλεπτής τιμών από νεοκλασικά μοντέλα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35204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Σύνδεση με ανοιχτά συστήματα: οι νόμοι ισχύουν ως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τάσεις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tendencies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όχι ως εξισώσεις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38404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Ο Shaikh δείχνει εμπειρικά αυτό που ο Lawson θεωρητικά — ότι η κανονικότητα προκύπτει από δομή, όχι από κλειστότητα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Shaikh (2016), κεφ. 7-11, Μέρος II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/ 41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Βασικά Χαρακτηριστικά Πραγματικού Ανταγωνισμού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51560"/>
            <a:ext cx="38862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51560"/>
            <a:ext cx="64008" cy="1097280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822960" y="10972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Τιμοθετική συμπεριφορά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22960" y="141732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επιχειρήσεις θέτουν τιμές με στόχο το μερίδιο αγοράς — όχι marginalist rules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617720" y="1051560"/>
            <a:ext cx="38862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7"/>
          <p:cNvSpPr/>
          <p:nvPr/>
        </p:nvSpPr>
        <p:spPr>
          <a:xfrm>
            <a:off x="4617720" y="1051560"/>
            <a:ext cx="64008" cy="1097280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/>
          <p:nvPr/>
        </p:nvSpPr>
        <p:spPr>
          <a:xfrm>
            <a:off x="4800600" y="10972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Τεχνολογική αλλαγή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4800600" y="141732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Διαρκής</a:t>
            </a:r>
            <a:r>
              <a:rPr lang="en-US" sz="105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καινοτομία για μείωση κόστους — η κινητήρια δύναμη του συστήματος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640080" y="2286000"/>
            <a:ext cx="38862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4" name="Shape 11"/>
          <p:cNvSpPr/>
          <p:nvPr/>
        </p:nvSpPr>
        <p:spPr>
          <a:xfrm>
            <a:off x="640080" y="2286000"/>
            <a:ext cx="64008" cy="1097280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5" name="Text 12"/>
          <p:cNvSpPr/>
          <p:nvPr/>
        </p:nvSpPr>
        <p:spPr>
          <a:xfrm>
            <a:off x="822960" y="23317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Εξίσωση ποσοστών κέρδους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22960" y="265176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Ροή κεφαλαίου από κλάδους χαμηλής σε κλάδους υψηλής κερδοφορίας</a:t>
            </a:r>
            <a:endParaRPr lang="en-US" sz="1050" dirty="0"/>
          </a:p>
        </p:txBody>
      </p:sp>
      <p:sp>
        <p:nvSpPr>
          <p:cNvPr id="17" name="Shape 14"/>
          <p:cNvSpPr/>
          <p:nvPr/>
        </p:nvSpPr>
        <p:spPr>
          <a:xfrm>
            <a:off x="4617720" y="2286000"/>
            <a:ext cx="38862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8" name="Shape 15"/>
          <p:cNvSpPr/>
          <p:nvPr/>
        </p:nvSpPr>
        <p:spPr>
          <a:xfrm>
            <a:off x="4617720" y="2286000"/>
            <a:ext cx="64008" cy="1097280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9" name="Text 16"/>
          <p:cNvSpPr/>
          <p:nvPr/>
        </p:nvSpPr>
        <p:spPr>
          <a:xfrm>
            <a:off x="4800600" y="23317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Κρίση κερδοφορίας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4800600" y="265176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πτωτική τάση του μέσου ποσοστού κέρδους (</a:t>
            </a:r>
            <a:r>
              <a:rPr lang="en-US" sz="105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TRPF</a:t>
            </a:r>
            <a:r>
              <a:rPr lang="en-US" sz="105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είναι εγγενής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640080" y="3520440"/>
            <a:ext cx="38862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2" name="Shape 19"/>
          <p:cNvSpPr/>
          <p:nvPr/>
        </p:nvSpPr>
        <p:spPr>
          <a:xfrm>
            <a:off x="640080" y="3520440"/>
            <a:ext cx="64008" cy="1097280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3" name="Text 20"/>
          <p:cNvSpPr/>
          <p:nvPr/>
        </p:nvSpPr>
        <p:spPr>
          <a:xfrm>
            <a:off x="822960" y="356616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Νικητές &amp; χαμένοι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822960" y="388620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ανταγωνισμός δημιουργεί συγκέντρωση (</a:t>
            </a:r>
            <a:r>
              <a:rPr lang="en-US" sz="105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concentration</a:t>
            </a:r>
            <a:r>
              <a:rPr lang="en-US" sz="105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όχι διαίρεση</a:t>
            </a:r>
            <a:endParaRPr lang="en-US" sz="1050" dirty="0"/>
          </a:p>
        </p:txBody>
      </p:sp>
      <p:sp>
        <p:nvSpPr>
          <p:cNvPr id="25" name="Shape 22"/>
          <p:cNvSpPr/>
          <p:nvPr/>
        </p:nvSpPr>
        <p:spPr>
          <a:xfrm>
            <a:off x="4617720" y="3520440"/>
            <a:ext cx="3886200" cy="10972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6" name="Shape 23"/>
          <p:cNvSpPr/>
          <p:nvPr/>
        </p:nvSpPr>
        <p:spPr>
          <a:xfrm>
            <a:off x="4617720" y="3520440"/>
            <a:ext cx="64008" cy="1097280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27" name="Text 24"/>
          <p:cNvSpPr/>
          <p:nvPr/>
        </p:nvSpPr>
        <p:spPr>
          <a:xfrm>
            <a:off x="4800600" y="356616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 err="1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Εργ</a:t>
            </a:r>
            <a:r>
              <a:rPr lang="en-US" sz="12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ασιακή </a:t>
            </a:r>
            <a:r>
              <a:rPr lang="el-GR" sz="1200" b="1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Θεωρία της Αξίας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4800600" y="3886200"/>
            <a:ext cx="3566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3A55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μοναδιαίο κόστος εργασίας κυριαρχεί στον προσδιορισμό τιμών</a:t>
            </a:r>
            <a:endParaRPr lang="en-US" sz="1050" dirty="0"/>
          </a:p>
        </p:txBody>
      </p:sp>
      <p:sp>
        <p:nvSpPr>
          <p:cNvPr id="29" name="Text 26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Shaikh (2016), κεφ. 7-8, 14-16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/ 41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Πραγματικός vs. Τέλειος Ανταγωνισμός: Ο Πίνακας</a:t>
            </a:r>
            <a:endParaRPr lang="en-US" sz="22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005840"/>
          <a:ext cx="7863840" cy="2450592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63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3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Διάσταση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0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Τέλειος Ανταγωνισμός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02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Πραγματικός Ανταγωνισμός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02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Επιχειρήσεις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Price-takers, ομοιογενείς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Price-setters, διαφοροποιημένες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Σκοπός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Μεγιστοποίηση κέρδους σε ισορροπία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Επιβίωση και επέκταση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Τεχνολογία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Δεδομένη ή εξωγενής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Ενδογενής, διαρκώς μεταβαλλόμενη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Τιμές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Εκκαθαρίζουν αγορά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Κινούνται βαρυτικά γύρω από τιμές παραγωγής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Ισορροπία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Σταθερή, καθοριστική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Τυρβώδης, τάσεις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Εμπειρικά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Χαμηλή πρόγνωση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Υψηλή εμπειρική υποστήριξη (Shaikh)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F0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Shaikh (2016), Εισαγωγή &amp; κεφ. 7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 / 41</a:t>
            </a:r>
            <a:endParaRPr lang="en-US" sz="9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Οι Εμπειρικοί Ισχυρισμοί του Shaikh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Ο Shaikh δεν αρκείται σε θεωρητική κατασκευή — προτείνει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ποσοτικούς ελέγχους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των ισχυρισμών του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6459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Βασικοί ισχυρισμοί στο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Capitalism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(2016):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9659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Οι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τιμές παραγωγής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prices of production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προβλέπουν υψηλό ποσοστό των αγοραίων τιμών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2860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Ο </a:t>
            </a:r>
            <a:r>
              <a:rPr lang="el-GR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νόμος της πτωτικής τάσης του ποσοστού του κέρδους 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falling rate of profit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</a:t>
            </a:r>
            <a:r>
              <a:rPr lang="en-US" sz="1300" dirty="0" err="1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τεκμηριώνετ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αι εμπειρικά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6060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Ο ρυθμός ανεργίας κινείται γύρω από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μακροπρόθεσμο κέντρο βαρύτητας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όχι NAIRU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9260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Η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καμπύλη Phillips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Phillips curve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ερμηνεύεται από κλασσική οπτική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324612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Προσοχή: οι ισχυρισμοί παραμένουν αντικείμενο συζήτησης — ετερόδοξοι διαφωνούν στη μεθοδολογία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38404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Το σημαντικό: η θεωρία είναι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testable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όχι αμιγώς φιλοσοφική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Shaikh (2016), μέρη III-V· κριτική: Mohun (2018), Basu (2018)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 / 41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 Τοποθέτηση του Shaikh στο Ετερόδοξο Πεδίο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Ο Shaikh κριτικάρει και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ετερόδοξες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προσεγγίσεις, όχι μόνο τα νεοκλασικά: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371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Σε σχέση με τα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Μετα-Κεϋνσιανά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(Kalecki, Steindl, Minsky):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6916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Θεωρεί ότι δίνουν υπερβολική έμφαση σε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ατελή ανταγωνισμό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imperfect competition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0116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Ισχυρίζεται ότι έτσι παραμένουν σε διάλογο με το νεοκλασικό πλαίσιο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3317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Σε σχέση με τους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Sraffians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6517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Κοινό έδαφος στις τιμές παραγωγής — αλλά ο Shaikh διατηρεί τον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νόμο αξίας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 of value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29718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Αυτές είναι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θέσεις του Shaikh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όχι τελεσίδικες κρίσεις· πολλοί ετερόδοξοι διαφωνούν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329184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Το ενδιαφέρον: ο Shaikh θέλει να τοποθετηθεί ως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γενική θεωρία εντός ετεροδοξίας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όχι απλώς ως μία σχολή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Shaikh (2016), κεφ. 1, 7, 14· διαφωνίες: Lavoie (2014), Mohun (2014)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/ 41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F4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82296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6916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ΜΕΡΟΣ VI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57200" y="210312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Σύνθεση &amp; Συζήτηση</a:t>
            </a:r>
            <a:endParaRPr lang="en-US" sz="2800" dirty="0"/>
          </a:p>
        </p:txBody>
      </p:sp>
      <p:sp>
        <p:nvSpPr>
          <p:cNvPr id="6" name="Shape 3"/>
          <p:cNvSpPr/>
          <p:nvPr/>
        </p:nvSpPr>
        <p:spPr>
          <a:xfrm>
            <a:off x="3657600" y="3383280"/>
            <a:ext cx="1828800" cy="27432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457200" y="3520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Συγκλίσεις, Αποκλίσεις, Προοπτικές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Κοινά Θέματα: Τι Μοιράζονται Οι Κριτικές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Απόρριψη μηχανιστικής μεταφοράς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mechanistic metaphor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όλοι βλέπουν την οικονομία όχι ως φυσικό σύστημα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6459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Ανοιχτότητα vs. κλειστότητα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κοινωνικά συστήματα ανοιχτά, δομημένα, ιστορικά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9659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Απόρριψη μεθοδολογικού ατομικισμού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methodological individualism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ανα</a:t>
            </a:r>
            <a:r>
              <a:rPr lang="en-US" sz="1300" dirty="0" err="1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δυ</a:t>
            </a:r>
            <a:r>
              <a:rPr lang="el-GR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όμενες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ιδιότητες, δομές, θεσμοί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5603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Χρονική μη-αναστρεψιμότητα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temporal irreversibility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από Georgescu-Roegen μέχρι Shaikh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8803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Οντολογία πριν τη μεθοδολογία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τι είναι η οικονομική πραγματικότητα ορίζει πώς τη μελετάμε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320040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Εμπειρική αποτυχία νεοκλασικών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όλοι οι κριτικοί δείχνουν πόσο λίγο προβλέπουν τα mainstream μοντέλα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37947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Ανάγκη για θεωρητικό πλουραλισμό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theoretical pluralism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): κανένα μοντέλο δεν αρκεί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 / 41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Αποκλίσεις: Πού Διαφωνούν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Georgescu-Roegen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εστίαση σε βιοφυσικά όρια — οι άλλοι δεν τα τοποθετούν στο κέντρο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371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Mirowski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ιστορικο-επιστημολογική κριτική — δεν προτείνει συγκεκριμένη εναλλακτική θεωρία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16916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Lawson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απόρριψη μαθηματικού φορμαλισμού εν γένει — πιο ριζοσπαστικός από τους άλλους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0116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Chick &amp; Dow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δέχονται προσωρινές κλειστότητες — διαφωνούν με τη σκληρή γραμμή Lawson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233172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Shaikh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ο μόνος που επιδιώκει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γενική θεωρία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οι άλλοι παραμένουν κυρίως σε κριτικό επίπεδο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29260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Βασική διαφορά ως προς το είδος παρέμβασης: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324612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Κάποιοι (Mirowski, Lawson, Chick-Dow) μένουν σε οντολογική/μεθοδολογική κριτική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40080" y="35661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— Άλλοι (Georgescu, Shaikh) προτείνουν συστηματικά εναλλακτικά αναλυτικά πλαίσια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 / 41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Ερωτήσεις Συζήτησης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1. Είναι η εντροπική κριτική (Georgescu) επαρκής για να απορρίψει το μηχανιστικό παράδειγμα;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164592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2. Αν τα νεοκλασικά είναι αντιγραφή της φυσικής του 1870 (Mirowski), γιατί παραμένουν κυρίαρχα;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40080" y="22402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3. Μπορεί η οντολογία να 'καθορίσει' τη μεθοδολογία, όπως θέλει ο Lawson;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40080" y="256032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4. Είναι οι 'προσωρινές κλειστότητες' (Chick &amp; Dow) πραγματική λύση ή συμβιβασμός με τον φορμαλισμό;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40080" y="31546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5. Επιτυγχάνει ο Shaikh τη </a:t>
            </a: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συνθετική του φιλοδοξία</a:t>
            </a:r>
            <a:r>
              <a:rPr lang="en-US" sz="130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μια γενική θεωρία με κλασσικές καταβολές;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374904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40080" y="406908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39 / 41</a:t>
            </a:r>
            <a:endParaRPr lang="en-US" sz="9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F4027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Βιβλιογραφία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05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Georgescu-Roegen, N. (1971) The Entropy Law and the Economic Process. Harvard University Press.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40080" y="1330452"/>
            <a:ext cx="7863840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05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Georgescu-Roegen, N. (1976) Energy and Economic Myths. Pergamon Press.</a:t>
            </a:r>
            <a:endParaRPr lang="en-US" sz="1050" dirty="0"/>
          </a:p>
        </p:txBody>
      </p:sp>
      <p:sp>
        <p:nvSpPr>
          <p:cNvPr id="7" name="Text 4"/>
          <p:cNvSpPr/>
          <p:nvPr/>
        </p:nvSpPr>
        <p:spPr>
          <a:xfrm>
            <a:off x="640080" y="1609344"/>
            <a:ext cx="7863840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05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Mirowski, P. (1988) Against Mechanism: Protecting Economics from Science. Rowman &amp; Littlefield.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640080" y="1888236"/>
            <a:ext cx="7863840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05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Mirowski, P. (1989) More Heat than Light. Cambridge University Press.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640080" y="2167128"/>
            <a:ext cx="7863840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05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Lawson, T. (1997) Economics and Reality. London: Routledge.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640080" y="2446020"/>
            <a:ext cx="7863840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05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Lawson, T. (2003) Reorienting Economics. London: Routledge.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640080" y="2724912"/>
            <a:ext cx="7863840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05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Chick, V. &amp; Dow, S. (2001) 'Formalism, logic and reality', Cambridge J. of Economics, 25(6).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640080" y="3003804"/>
            <a:ext cx="7863840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05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Chick, V. &amp; Dow, S. (2005) 'The meaning of open systems', J. of Economic Methodology, 12(3).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640080" y="3282696"/>
            <a:ext cx="7863840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05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Dow, S. (2004) 'Reorienting Economics: Some epistemological issues', J. of Economic Methodology, 11(3).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640080" y="3561588"/>
            <a:ext cx="7863840" cy="2788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spcAft>
                <a:spcPts val="200"/>
              </a:spcAft>
              <a:buNone/>
            </a:pPr>
            <a:r>
              <a:rPr lang="en-US" sz="1050" dirty="0">
                <a:solidFill>
                  <a:srgbClr val="1F40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 Shaikh, A. (2016) Capitalism: Competition, Conflict, Crises. Oxford University Press.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/ 41</a:t>
            </a:r>
            <a:endParaRPr lang="en-US" sz="9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1F4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914400"/>
            <a:ext cx="822960" cy="822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192024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Ευχαριστώ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3657600" y="2834640"/>
            <a:ext cx="1828800" cy="27432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6" name="Text 3"/>
          <p:cNvSpPr/>
          <p:nvPr/>
        </p:nvSpPr>
        <p:spPr>
          <a:xfrm>
            <a:off x="1371600" y="30175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9E0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Ερωτήσεις &amp; Συζήτηση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371600" y="384048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8E99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Ν. Πόντης | ΕΚΠΑ | Τα Οικονομικά ως Κοινωνική Επιστήμη ΙΙ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F5C842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</TotalTime>
  <Words>4149</Words>
  <Application>Microsoft Office PowerPoint</Application>
  <PresentationFormat>On-screen Show (16:9)</PresentationFormat>
  <Paragraphs>450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Κριτικές στα Νεοκλασικά: Οντολογία, Μεθοδολογία, Αντιπαραδείγματα</dc:title>
  <dc:subject>PptxGenJS Presentation</dc:subject>
  <dc:creator>Nikos</dc:creator>
  <cp:lastModifiedBy>Nikos Pontis</cp:lastModifiedBy>
  <cp:revision>12</cp:revision>
  <dcterms:created xsi:type="dcterms:W3CDTF">2026-04-23T08:39:47Z</dcterms:created>
  <dcterms:modified xsi:type="dcterms:W3CDTF">2026-04-23T11:29:14Z</dcterms:modified>
</cp:coreProperties>
</file>