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71" r:id="rId2"/>
    <p:sldId id="272" r:id="rId3"/>
    <p:sldId id="273" r:id="rId4"/>
    <p:sldId id="274" r:id="rId5"/>
    <p:sldId id="275" r:id="rId6"/>
    <p:sldId id="276" r:id="rId7"/>
    <p:sldId id="298"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9" r:id="rId26"/>
    <p:sldId id="294" r:id="rId27"/>
    <p:sldId id="295" r:id="rId28"/>
    <p:sldId id="296" r:id="rId29"/>
    <p:sldId id="297" r:id="rId30"/>
    <p:sldId id="300" r:id="rId31"/>
    <p:sldId id="301" r:id="rId32"/>
    <p:sldId id="262" r:id="rId33"/>
    <p:sldId id="257" r:id="rId34"/>
    <p:sldId id="258" r:id="rId35"/>
    <p:sldId id="268" r:id="rId36"/>
    <p:sldId id="263" r:id="rId37"/>
    <p:sldId id="264" r:id="rId38"/>
    <p:sldId id="270" r:id="rId39"/>
    <p:sldId id="261" r:id="rId40"/>
    <p:sldId id="267" r:id="rId41"/>
    <p:sldId id="259" r:id="rId42"/>
    <p:sldId id="260" r:id="rId43"/>
    <p:sldId id="265" r:id="rId44"/>
    <p:sldId id="26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p:scale>
          <a:sx n="66" d="100"/>
          <a:sy n="66" d="100"/>
        </p:scale>
        <p:origin x="544"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E96B-0EE3-D87A-99FC-7E2A7E6B5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F48868-0456-97F7-7F9B-112A892A16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36A487-C699-359A-C563-66ECD662C9C4}"/>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5" name="Footer Placeholder 4">
            <a:extLst>
              <a:ext uri="{FF2B5EF4-FFF2-40B4-BE49-F238E27FC236}">
                <a16:creationId xmlns:a16="http://schemas.microsoft.com/office/drawing/2014/main" id="{641FBF5F-363C-EF66-4584-A11DC99DC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FB73F-28EA-74E2-DA6D-25D0C8134FC6}"/>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6875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5E08-70B9-2F96-7292-386D8AE3D0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3DCA6B-AEE5-AEFD-8853-95FD0901FC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595DF2-32E9-E0AB-12C3-5711BA6DD741}"/>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5" name="Footer Placeholder 4">
            <a:extLst>
              <a:ext uri="{FF2B5EF4-FFF2-40B4-BE49-F238E27FC236}">
                <a16:creationId xmlns:a16="http://schemas.microsoft.com/office/drawing/2014/main" id="{83D8F0E0-6C43-41B0-8612-F22DE9863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7BEA8-58AC-C38F-FA1E-3B37FDFFE4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3848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AA7F8-F409-ACD4-3492-258B77E41F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209E49-9A92-F44A-8AD0-DC46D3801B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C9ED3B-1C74-599B-96D4-A6EE55163C77}"/>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5" name="Footer Placeholder 4">
            <a:extLst>
              <a:ext uri="{FF2B5EF4-FFF2-40B4-BE49-F238E27FC236}">
                <a16:creationId xmlns:a16="http://schemas.microsoft.com/office/drawing/2014/main" id="{E2CF1936-3EDD-2B73-7E54-03AB8470B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814E5-385D-9B7D-82CE-3C791ED5DD47}"/>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0002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E879-8D4E-9EE3-2E89-3A2A77BD3A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346ED-B9CF-D60F-5D55-8D563AFBDD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8495E-F026-C449-7DFA-EF709A3D7958}"/>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5" name="Footer Placeholder 4">
            <a:extLst>
              <a:ext uri="{FF2B5EF4-FFF2-40B4-BE49-F238E27FC236}">
                <a16:creationId xmlns:a16="http://schemas.microsoft.com/office/drawing/2014/main" id="{31513815-EB5A-5A0A-4442-00ADC57D7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21E4F1-BBFD-335A-D163-D9F8EBD379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7944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5352-6E4E-D7E2-442D-CB7712ABAB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4B047-9C8A-E360-34D6-9B2A973DD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52C407-FF89-2146-C737-95BDB715E3F5}"/>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5" name="Footer Placeholder 4">
            <a:extLst>
              <a:ext uri="{FF2B5EF4-FFF2-40B4-BE49-F238E27FC236}">
                <a16:creationId xmlns:a16="http://schemas.microsoft.com/office/drawing/2014/main" id="{3293D1FA-2405-C8B7-A7C1-DD59874BA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6FA0C-5049-9CE7-013E-21CEAD337CEA}"/>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332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7692-6289-ACBF-F4CB-9AEAEE6758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4388E7-85E9-FE69-EDD3-E149EFD90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C4E067-529D-D65E-4EBB-E837148932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F3FDB0-9F1E-DF14-90FD-F6DD984E060F}"/>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6" name="Footer Placeholder 5">
            <a:extLst>
              <a:ext uri="{FF2B5EF4-FFF2-40B4-BE49-F238E27FC236}">
                <a16:creationId xmlns:a16="http://schemas.microsoft.com/office/drawing/2014/main" id="{31E446FD-B1F1-63A9-F33F-065D84391B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B3A0E-CFD0-E69E-A2EA-49B954989A1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2845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C39C-F5BB-8973-89E7-83D87646F1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2B1AB7-B72A-1A61-2388-03CD36BD6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145BF-635F-5AA6-BB0D-1E13A1AD3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1D8E27-0C0F-BB96-0096-96528AE41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36710-34CE-170F-A964-DF0C37118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B73585-529C-360B-47DA-219BA95A5A7B}"/>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8" name="Footer Placeholder 7">
            <a:extLst>
              <a:ext uri="{FF2B5EF4-FFF2-40B4-BE49-F238E27FC236}">
                <a16:creationId xmlns:a16="http://schemas.microsoft.com/office/drawing/2014/main" id="{AE02D543-3F96-8531-4081-E23B81D5D8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D9CA49-E7AA-DE3E-05FD-1CC7D63CAB3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4910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883E-4CB0-8DDD-EDDD-BED4CC029F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881AFD-3DAA-04EF-AA08-44448DE0BFAF}"/>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4" name="Footer Placeholder 3">
            <a:extLst>
              <a:ext uri="{FF2B5EF4-FFF2-40B4-BE49-F238E27FC236}">
                <a16:creationId xmlns:a16="http://schemas.microsoft.com/office/drawing/2014/main" id="{B6044D3F-3683-8FDF-4B18-69F678AE1D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9EEA18-1B69-BDB8-79C4-87AC49542276}"/>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45161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17A08-3948-86DD-C699-060B3344A8C1}"/>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3" name="Footer Placeholder 2">
            <a:extLst>
              <a:ext uri="{FF2B5EF4-FFF2-40B4-BE49-F238E27FC236}">
                <a16:creationId xmlns:a16="http://schemas.microsoft.com/office/drawing/2014/main" id="{49628675-B3DB-7414-D723-52961EF7C9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BCFE1-10B5-3415-8E57-64FCB0B81CF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83090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E18B-49BC-2237-E4E3-5EE326E919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0026C8-837F-BC77-004E-38B07FFD3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88F2AA8-A73A-C248-9936-07E4274B3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4BC0DC-0083-BC38-17F2-B7DB5BEC003A}"/>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6" name="Footer Placeholder 5">
            <a:extLst>
              <a:ext uri="{FF2B5EF4-FFF2-40B4-BE49-F238E27FC236}">
                <a16:creationId xmlns:a16="http://schemas.microsoft.com/office/drawing/2014/main" id="{FA8B05C6-2828-1857-BA12-1B57AF692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CC7AF-98FF-A708-9651-AD9A796FD206}"/>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79134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557B-11F0-75B8-1394-A45DC220E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1813A-486C-F288-B780-B57537312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3601CE-BF72-B50F-49E5-E2E4237A9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23082E-EB11-C8E2-AED7-71ECBC9583BA}"/>
              </a:ext>
            </a:extLst>
          </p:cNvPr>
          <p:cNvSpPr>
            <a:spLocks noGrp="1"/>
          </p:cNvSpPr>
          <p:nvPr>
            <p:ph type="dt" sz="half" idx="10"/>
          </p:nvPr>
        </p:nvSpPr>
        <p:spPr/>
        <p:txBody>
          <a:bodyPr/>
          <a:lstStyle/>
          <a:p>
            <a:fld id="{3CADBD16-5BFB-4D9F-9646-C75D1B53BBB6}" type="datetimeFigureOut">
              <a:rPr lang="en-US" smtClean="0"/>
              <a:t>3/18/2026</a:t>
            </a:fld>
            <a:endParaRPr lang="en-US"/>
          </a:p>
        </p:txBody>
      </p:sp>
      <p:sp>
        <p:nvSpPr>
          <p:cNvPr id="6" name="Footer Placeholder 5">
            <a:extLst>
              <a:ext uri="{FF2B5EF4-FFF2-40B4-BE49-F238E27FC236}">
                <a16:creationId xmlns:a16="http://schemas.microsoft.com/office/drawing/2014/main" id="{723752EF-A541-8004-9839-ACC303EB3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B4BD6-F87A-B004-61EF-26926231551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02788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23022-F032-150A-F961-4D4C9B61B8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619A3A-0CBC-7092-3226-D652972B3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0421C8-B801-1EEE-4934-DF5E09F06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DBD16-5BFB-4D9F-9646-C75D1B53BBB6}" type="datetimeFigureOut">
              <a:rPr lang="en-US" smtClean="0"/>
              <a:pPr/>
              <a:t>3/18/2026</a:t>
            </a:fld>
            <a:endParaRPr lang="en-US" dirty="0"/>
          </a:p>
        </p:txBody>
      </p:sp>
      <p:sp>
        <p:nvSpPr>
          <p:cNvPr id="5" name="Footer Placeholder 4">
            <a:extLst>
              <a:ext uri="{FF2B5EF4-FFF2-40B4-BE49-F238E27FC236}">
                <a16:creationId xmlns:a16="http://schemas.microsoft.com/office/drawing/2014/main" id="{50C78A56-6925-33A5-861F-22CEC2B01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28A991-3E87-F6CE-D665-BDD26A828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158789221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679F67-19A8-AC8F-0463-BD7F09E10277}"/>
              </a:ext>
            </a:extLst>
          </p:cNvPr>
          <p:cNvSpPr>
            <a:spLocks noGrp="1"/>
          </p:cNvSpPr>
          <p:nvPr>
            <p:ph idx="1"/>
          </p:nvPr>
        </p:nvSpPr>
        <p:spPr/>
        <p:txBody>
          <a:bodyPr/>
          <a:lstStyle/>
          <a:p>
            <a:pPr marL="0" indent="0" algn="ctr">
              <a:buNone/>
            </a:pPr>
            <a:r>
              <a:rPr lang="en-US" dirty="0"/>
              <a:t>Methodology, Ontology and Epistemology</a:t>
            </a:r>
            <a:endParaRPr lang="en-GB" dirty="0"/>
          </a:p>
          <a:p>
            <a:pPr marL="0" indent="0" algn="ctr">
              <a:buNone/>
            </a:pPr>
            <a:r>
              <a:rPr lang="en-GB" dirty="0"/>
              <a:t>Some Sundry Observations</a:t>
            </a:r>
          </a:p>
          <a:p>
            <a:pPr marL="0" indent="0" algn="ctr">
              <a:buNone/>
            </a:pPr>
            <a:endParaRPr lang="en-GB" dirty="0"/>
          </a:p>
          <a:p>
            <a:pPr marL="0" indent="0" algn="ctr">
              <a:buNone/>
            </a:pPr>
            <a:r>
              <a:rPr lang="en-GB" dirty="0"/>
              <a:t>C Repapis</a:t>
            </a:r>
          </a:p>
          <a:p>
            <a:pPr marL="0" indent="0" algn="ctr">
              <a:buNone/>
            </a:pPr>
            <a:r>
              <a:rPr lang="en-GB" dirty="0"/>
              <a:t>Lecturer in Political Economy</a:t>
            </a:r>
          </a:p>
          <a:p>
            <a:pPr marL="0" indent="0" algn="ctr">
              <a:buNone/>
            </a:pPr>
            <a:r>
              <a:rPr lang="en-GB" dirty="0"/>
              <a:t>EKPA</a:t>
            </a:r>
          </a:p>
          <a:p>
            <a:endParaRPr lang="en-GB" dirty="0"/>
          </a:p>
        </p:txBody>
      </p:sp>
    </p:spTree>
    <p:extLst>
      <p:ext uri="{BB962C8B-B14F-4D97-AF65-F5344CB8AC3E}">
        <p14:creationId xmlns:p14="http://schemas.microsoft.com/office/powerpoint/2010/main" val="336589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B19A-716A-E3B3-C4DB-00AC38B2F01F}"/>
              </a:ext>
            </a:extLst>
          </p:cNvPr>
          <p:cNvSpPr>
            <a:spLocks noGrp="1"/>
          </p:cNvSpPr>
          <p:nvPr>
            <p:ph type="title"/>
          </p:nvPr>
        </p:nvSpPr>
        <p:spPr/>
        <p:txBody>
          <a:bodyPr/>
          <a:lstStyle/>
          <a:p>
            <a:r>
              <a:rPr lang="en-US" dirty="0"/>
              <a:t>Inductive-Statistical (I-S) model</a:t>
            </a:r>
            <a:endParaRPr lang="en-GB" dirty="0"/>
          </a:p>
        </p:txBody>
      </p:sp>
      <p:sp>
        <p:nvSpPr>
          <p:cNvPr id="3" name="Content Placeholder 2">
            <a:extLst>
              <a:ext uri="{FF2B5EF4-FFF2-40B4-BE49-F238E27FC236}">
                <a16:creationId xmlns:a16="http://schemas.microsoft.com/office/drawing/2014/main" id="{01C56791-1997-7586-97C9-1D73BC686510}"/>
              </a:ext>
            </a:extLst>
          </p:cNvPr>
          <p:cNvSpPr>
            <a:spLocks noGrp="1"/>
          </p:cNvSpPr>
          <p:nvPr>
            <p:ph idx="1"/>
          </p:nvPr>
        </p:nvSpPr>
        <p:spPr/>
        <p:txBody>
          <a:bodyPr>
            <a:normAutofit/>
          </a:bodyPr>
          <a:lstStyle/>
          <a:p>
            <a:r>
              <a:rPr lang="en-US" dirty="0"/>
              <a:t>Instead of </a:t>
            </a:r>
            <a:r>
              <a:rPr lang="en-US" b="1" dirty="0">
                <a:solidFill>
                  <a:srgbClr val="FF0000"/>
                </a:solidFill>
              </a:rPr>
              <a:t>universal, deterministic laws</a:t>
            </a:r>
            <a:r>
              <a:rPr lang="en-US" dirty="0"/>
              <a:t>, there can be </a:t>
            </a:r>
            <a:r>
              <a:rPr lang="en-US" b="1" dirty="0">
                <a:solidFill>
                  <a:srgbClr val="FF0000"/>
                </a:solidFill>
              </a:rPr>
              <a:t>non-universal, statistical laws</a:t>
            </a:r>
            <a:r>
              <a:rPr lang="en-US" dirty="0">
                <a:solidFill>
                  <a:srgbClr val="FF0000"/>
                </a:solidFill>
              </a:rPr>
              <a:t>.</a:t>
            </a:r>
          </a:p>
          <a:p>
            <a:pPr lvl="1"/>
            <a:r>
              <a:rPr lang="en-US" dirty="0"/>
              <a:t>Example: Sameer took penicillin and recovered from an infection.</a:t>
            </a:r>
          </a:p>
          <a:p>
            <a:pPr lvl="1"/>
            <a:r>
              <a:rPr lang="en-US" dirty="0"/>
              <a:t>high chance (say 75%) of recovering from the infection, given that she took penicillin.</a:t>
            </a:r>
          </a:p>
          <a:p>
            <a:pPr lvl="1"/>
            <a:r>
              <a:rPr lang="en-US" dirty="0"/>
              <a:t>However, it is not certain or 100 %.</a:t>
            </a:r>
          </a:p>
          <a:p>
            <a:pPr lvl="1"/>
            <a:endParaRPr lang="en-US" dirty="0"/>
          </a:p>
          <a:p>
            <a:r>
              <a:rPr lang="en-US" dirty="0">
                <a:solidFill>
                  <a:srgbClr val="FF0000"/>
                </a:solidFill>
              </a:rPr>
              <a:t>Inductive-statistical model </a:t>
            </a:r>
            <a:r>
              <a:rPr lang="en-US" dirty="0"/>
              <a:t>(I-S model) of explanation.</a:t>
            </a:r>
          </a:p>
          <a:p>
            <a:r>
              <a:rPr lang="en-US" b="1" dirty="0"/>
              <a:t>D-N and I-S models</a:t>
            </a:r>
            <a:r>
              <a:rPr lang="en-US" dirty="0"/>
              <a:t>: covering law model of explanation.</a:t>
            </a:r>
          </a:p>
        </p:txBody>
      </p:sp>
    </p:spTree>
    <p:extLst>
      <p:ext uri="{BB962C8B-B14F-4D97-AF65-F5344CB8AC3E}">
        <p14:creationId xmlns:p14="http://schemas.microsoft.com/office/powerpoint/2010/main" val="1404266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E340-F194-EEBF-A45B-1595F4D506B7}"/>
              </a:ext>
            </a:extLst>
          </p:cNvPr>
          <p:cNvSpPr>
            <a:spLocks noGrp="1"/>
          </p:cNvSpPr>
          <p:nvPr>
            <p:ph type="title"/>
          </p:nvPr>
        </p:nvSpPr>
        <p:spPr/>
        <p:txBody>
          <a:bodyPr/>
          <a:lstStyle/>
          <a:p>
            <a:r>
              <a:rPr lang="en-US" dirty="0"/>
              <a:t>John Snow and the Soho Pipe</a:t>
            </a:r>
            <a:endParaRPr lang="en-GB" dirty="0"/>
          </a:p>
        </p:txBody>
      </p:sp>
      <p:pic>
        <p:nvPicPr>
          <p:cNvPr id="5" name="Picture 4">
            <a:extLst>
              <a:ext uri="{FF2B5EF4-FFF2-40B4-BE49-F238E27FC236}">
                <a16:creationId xmlns:a16="http://schemas.microsoft.com/office/drawing/2014/main" id="{93207C92-F452-0ACA-AA60-A9C79E5AE50A}"/>
              </a:ext>
            </a:extLst>
          </p:cNvPr>
          <p:cNvPicPr>
            <a:picLocks noChangeAspect="1"/>
          </p:cNvPicPr>
          <p:nvPr/>
        </p:nvPicPr>
        <p:blipFill>
          <a:blip r:embed="rId2"/>
          <a:stretch>
            <a:fillRect/>
          </a:stretch>
        </p:blipFill>
        <p:spPr>
          <a:xfrm>
            <a:off x="7547956" y="1202805"/>
            <a:ext cx="3339292" cy="4452389"/>
          </a:xfrm>
          <a:prstGeom prst="rect">
            <a:avLst/>
          </a:prstGeom>
        </p:spPr>
      </p:pic>
      <p:pic>
        <p:nvPicPr>
          <p:cNvPr id="7" name="Picture 6">
            <a:extLst>
              <a:ext uri="{FF2B5EF4-FFF2-40B4-BE49-F238E27FC236}">
                <a16:creationId xmlns:a16="http://schemas.microsoft.com/office/drawing/2014/main" id="{C685A44B-35E8-BBFA-C78A-3A58AD25936E}"/>
              </a:ext>
            </a:extLst>
          </p:cNvPr>
          <p:cNvPicPr>
            <a:picLocks noChangeAspect="1"/>
          </p:cNvPicPr>
          <p:nvPr/>
        </p:nvPicPr>
        <p:blipFill>
          <a:blip r:embed="rId3"/>
          <a:stretch>
            <a:fillRect/>
          </a:stretch>
        </p:blipFill>
        <p:spPr>
          <a:xfrm>
            <a:off x="1836516" y="1463040"/>
            <a:ext cx="4259484" cy="4114800"/>
          </a:xfrm>
          <a:prstGeom prst="rect">
            <a:avLst/>
          </a:prstGeom>
        </p:spPr>
      </p:pic>
      <p:sp>
        <p:nvSpPr>
          <p:cNvPr id="9" name="TextBox 8">
            <a:extLst>
              <a:ext uri="{FF2B5EF4-FFF2-40B4-BE49-F238E27FC236}">
                <a16:creationId xmlns:a16="http://schemas.microsoft.com/office/drawing/2014/main" id="{D1203B67-1B7B-B1AA-A27B-948D2BC11108}"/>
              </a:ext>
            </a:extLst>
          </p:cNvPr>
          <p:cNvSpPr txBox="1"/>
          <p:nvPr/>
        </p:nvSpPr>
        <p:spPr>
          <a:xfrm>
            <a:off x="1080058" y="5873972"/>
            <a:ext cx="6097384" cy="369332"/>
          </a:xfrm>
          <a:prstGeom prst="rect">
            <a:avLst/>
          </a:prstGeom>
          <a:noFill/>
        </p:spPr>
        <p:txBody>
          <a:bodyPr wrap="square">
            <a:spAutoFit/>
          </a:bodyPr>
          <a:lstStyle/>
          <a:p>
            <a:r>
              <a:rPr lang="en-US" dirty="0"/>
              <a:t>Broad Street: The cholera outbreak of 1854 </a:t>
            </a:r>
          </a:p>
        </p:txBody>
      </p:sp>
    </p:spTree>
    <p:extLst>
      <p:ext uri="{BB962C8B-B14F-4D97-AF65-F5344CB8AC3E}">
        <p14:creationId xmlns:p14="http://schemas.microsoft.com/office/powerpoint/2010/main" val="399320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6886-8FCF-F669-B045-1C1FD3CBD122}"/>
              </a:ext>
            </a:extLst>
          </p:cNvPr>
          <p:cNvSpPr>
            <a:spLocks noGrp="1"/>
          </p:cNvSpPr>
          <p:nvPr>
            <p:ph type="title"/>
          </p:nvPr>
        </p:nvSpPr>
        <p:spPr/>
        <p:txBody>
          <a:bodyPr/>
          <a:lstStyle/>
          <a:p>
            <a:r>
              <a:rPr lang="en-US" dirty="0"/>
              <a:t>Causal Explanations:</a:t>
            </a:r>
            <a:endParaRPr lang="en-GB" dirty="0"/>
          </a:p>
        </p:txBody>
      </p:sp>
      <p:sp>
        <p:nvSpPr>
          <p:cNvPr id="3" name="Content Placeholder 2">
            <a:extLst>
              <a:ext uri="{FF2B5EF4-FFF2-40B4-BE49-F238E27FC236}">
                <a16:creationId xmlns:a16="http://schemas.microsoft.com/office/drawing/2014/main" id="{8ABAF571-73C7-A647-FE26-ED0AEE5D1DD4}"/>
              </a:ext>
            </a:extLst>
          </p:cNvPr>
          <p:cNvSpPr>
            <a:spLocks noGrp="1"/>
          </p:cNvSpPr>
          <p:nvPr>
            <p:ph idx="1"/>
          </p:nvPr>
        </p:nvSpPr>
        <p:spPr/>
        <p:txBody>
          <a:bodyPr>
            <a:normAutofit/>
          </a:bodyPr>
          <a:lstStyle/>
          <a:p>
            <a:r>
              <a:rPr lang="en-US" dirty="0"/>
              <a:t>What do we mean when we make statements like ‘X caused Y’.</a:t>
            </a:r>
          </a:p>
          <a:p>
            <a:pPr lvl="1"/>
            <a:r>
              <a:rPr lang="en-US" dirty="0"/>
              <a:t>What are the acceptable or requisite attributes of X?</a:t>
            </a:r>
          </a:p>
          <a:p>
            <a:pPr lvl="1"/>
            <a:r>
              <a:rPr lang="en-US" dirty="0"/>
              <a:t>What explanations are acceptable as causal explanations?</a:t>
            </a:r>
          </a:p>
          <a:p>
            <a:pPr marL="0" indent="0">
              <a:buNone/>
            </a:pPr>
            <a:endParaRPr lang="en-US" dirty="0"/>
          </a:p>
          <a:p>
            <a:pPr marL="0" indent="0">
              <a:buNone/>
            </a:pPr>
            <a:r>
              <a:rPr lang="en-US" dirty="0"/>
              <a:t>Central ideas</a:t>
            </a:r>
          </a:p>
          <a:p>
            <a:r>
              <a:rPr lang="en-US" dirty="0"/>
              <a:t>a causal mechanism connecting </a:t>
            </a:r>
            <a:r>
              <a:rPr lang="en-US" dirty="0">
                <a:solidFill>
                  <a:srgbClr val="FF0000"/>
                </a:solidFill>
              </a:rPr>
              <a:t>cause</a:t>
            </a:r>
            <a:r>
              <a:rPr lang="en-US" dirty="0"/>
              <a:t> and </a:t>
            </a:r>
            <a:r>
              <a:rPr lang="en-US" dirty="0">
                <a:solidFill>
                  <a:srgbClr val="FF0000"/>
                </a:solidFill>
              </a:rPr>
              <a:t>effect</a:t>
            </a:r>
          </a:p>
          <a:p>
            <a:r>
              <a:rPr lang="en-US" dirty="0">
                <a:solidFill>
                  <a:srgbClr val="FF0000"/>
                </a:solidFill>
              </a:rPr>
              <a:t>correlation</a:t>
            </a:r>
            <a:r>
              <a:rPr lang="en-US" dirty="0"/>
              <a:t> between two or more variables (causal regularities)</a:t>
            </a:r>
          </a:p>
          <a:p>
            <a:r>
              <a:rPr lang="en-US" dirty="0"/>
              <a:t>one event is a </a:t>
            </a:r>
            <a:r>
              <a:rPr lang="en-US" dirty="0">
                <a:solidFill>
                  <a:srgbClr val="FF0000"/>
                </a:solidFill>
              </a:rPr>
              <a:t>necessary</a:t>
            </a:r>
            <a:r>
              <a:rPr lang="en-US" dirty="0"/>
              <a:t> or </a:t>
            </a:r>
            <a:r>
              <a:rPr lang="en-US" dirty="0">
                <a:solidFill>
                  <a:srgbClr val="FF0000"/>
                </a:solidFill>
              </a:rPr>
              <a:t>sufficient condition </a:t>
            </a:r>
            <a:r>
              <a:rPr lang="en-US" dirty="0"/>
              <a:t>for another</a:t>
            </a:r>
          </a:p>
          <a:p>
            <a:r>
              <a:rPr lang="en-US" dirty="0">
                <a:solidFill>
                  <a:srgbClr val="FF0000"/>
                </a:solidFill>
              </a:rPr>
              <a:t>probabilistic causation</a:t>
            </a:r>
          </a:p>
          <a:p>
            <a:pPr marL="0" indent="0">
              <a:buNone/>
            </a:pPr>
            <a:endParaRPr lang="en-GB" dirty="0"/>
          </a:p>
        </p:txBody>
      </p:sp>
    </p:spTree>
    <p:extLst>
      <p:ext uri="{BB962C8B-B14F-4D97-AF65-F5344CB8AC3E}">
        <p14:creationId xmlns:p14="http://schemas.microsoft.com/office/powerpoint/2010/main" val="157481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62AC-CF19-4C4A-FF6E-28A945AABA18}"/>
              </a:ext>
            </a:extLst>
          </p:cNvPr>
          <p:cNvSpPr>
            <a:spLocks noGrp="1"/>
          </p:cNvSpPr>
          <p:nvPr>
            <p:ph type="title"/>
          </p:nvPr>
        </p:nvSpPr>
        <p:spPr/>
        <p:txBody>
          <a:bodyPr/>
          <a:lstStyle/>
          <a:p>
            <a:r>
              <a:rPr lang="en-US" dirty="0"/>
              <a:t>Causal Explanations</a:t>
            </a:r>
            <a:endParaRPr lang="en-GB" dirty="0"/>
          </a:p>
        </p:txBody>
      </p:sp>
      <p:sp>
        <p:nvSpPr>
          <p:cNvPr id="3" name="Content Placeholder 2">
            <a:extLst>
              <a:ext uri="{FF2B5EF4-FFF2-40B4-BE49-F238E27FC236}">
                <a16:creationId xmlns:a16="http://schemas.microsoft.com/office/drawing/2014/main" id="{6F4148A5-4851-4824-EB92-773146D0895E}"/>
              </a:ext>
            </a:extLst>
          </p:cNvPr>
          <p:cNvSpPr>
            <a:spLocks noGrp="1"/>
          </p:cNvSpPr>
          <p:nvPr>
            <p:ph idx="1"/>
          </p:nvPr>
        </p:nvSpPr>
        <p:spPr/>
        <p:txBody>
          <a:bodyPr>
            <a:normAutofit/>
          </a:bodyPr>
          <a:lstStyle/>
          <a:p>
            <a:r>
              <a:rPr lang="en-US" dirty="0"/>
              <a:t>What do we mean when we make statements like ‘</a:t>
            </a:r>
            <a:r>
              <a:rPr lang="en-US" dirty="0">
                <a:solidFill>
                  <a:srgbClr val="FF0000"/>
                </a:solidFill>
              </a:rPr>
              <a:t>X caused Y</a:t>
            </a:r>
            <a:r>
              <a:rPr lang="en-US" dirty="0"/>
              <a:t>’.</a:t>
            </a:r>
          </a:p>
          <a:p>
            <a:pPr lvl="1"/>
            <a:r>
              <a:rPr lang="en-US" dirty="0"/>
              <a:t>What are the acceptable or requisite attributes of X?</a:t>
            </a:r>
          </a:p>
          <a:p>
            <a:pPr lvl="1"/>
            <a:r>
              <a:rPr lang="en-US" dirty="0"/>
              <a:t>What explanations are acceptable as causal explanations?</a:t>
            </a:r>
          </a:p>
          <a:p>
            <a:pPr marL="457200" lvl="1" indent="0">
              <a:buNone/>
            </a:pPr>
            <a:endParaRPr lang="en-US" dirty="0"/>
          </a:p>
          <a:p>
            <a:pPr marL="0" indent="0">
              <a:buNone/>
            </a:pPr>
            <a:r>
              <a:rPr lang="en-GB" dirty="0"/>
              <a:t>Central ideas</a:t>
            </a:r>
          </a:p>
          <a:p>
            <a:pPr lvl="1"/>
            <a:r>
              <a:rPr lang="en-US" dirty="0"/>
              <a:t>A causal mechanism connecting </a:t>
            </a:r>
            <a:r>
              <a:rPr lang="en-US" dirty="0">
                <a:solidFill>
                  <a:srgbClr val="FF0000"/>
                </a:solidFill>
              </a:rPr>
              <a:t>cause</a:t>
            </a:r>
            <a:r>
              <a:rPr lang="en-US" dirty="0"/>
              <a:t> and </a:t>
            </a:r>
            <a:r>
              <a:rPr lang="en-US" dirty="0">
                <a:solidFill>
                  <a:srgbClr val="FF0000"/>
                </a:solidFill>
              </a:rPr>
              <a:t>effect</a:t>
            </a:r>
          </a:p>
          <a:p>
            <a:pPr lvl="1"/>
            <a:r>
              <a:rPr lang="en-US" dirty="0">
                <a:solidFill>
                  <a:srgbClr val="FF0000"/>
                </a:solidFill>
              </a:rPr>
              <a:t>correlation</a:t>
            </a:r>
            <a:r>
              <a:rPr lang="en-US" dirty="0"/>
              <a:t> between two or more variables (causal regularities)</a:t>
            </a:r>
          </a:p>
          <a:p>
            <a:pPr lvl="1"/>
            <a:r>
              <a:rPr lang="en-US" dirty="0"/>
              <a:t>one event is a </a:t>
            </a:r>
            <a:r>
              <a:rPr lang="en-US" dirty="0">
                <a:solidFill>
                  <a:srgbClr val="FF0000"/>
                </a:solidFill>
              </a:rPr>
              <a:t>necessary or sufficient condition </a:t>
            </a:r>
            <a:r>
              <a:rPr lang="en-US" dirty="0"/>
              <a:t>for another</a:t>
            </a:r>
          </a:p>
        </p:txBody>
      </p:sp>
    </p:spTree>
    <p:extLst>
      <p:ext uri="{BB962C8B-B14F-4D97-AF65-F5344CB8AC3E}">
        <p14:creationId xmlns:p14="http://schemas.microsoft.com/office/powerpoint/2010/main" val="712044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54496-057A-BCC3-BD53-9EA27C96ED61}"/>
              </a:ext>
            </a:extLst>
          </p:cNvPr>
          <p:cNvSpPr>
            <a:spLocks noGrp="1"/>
          </p:cNvSpPr>
          <p:nvPr>
            <p:ph type="title"/>
          </p:nvPr>
        </p:nvSpPr>
        <p:spPr/>
        <p:txBody>
          <a:bodyPr/>
          <a:lstStyle/>
          <a:p>
            <a:r>
              <a:rPr lang="en-US" dirty="0"/>
              <a:t>Causal Mechanisms/Laws</a:t>
            </a:r>
            <a:endParaRPr lang="en-GB" dirty="0"/>
          </a:p>
        </p:txBody>
      </p:sp>
      <p:sp>
        <p:nvSpPr>
          <p:cNvPr id="3" name="Content Placeholder 2">
            <a:extLst>
              <a:ext uri="{FF2B5EF4-FFF2-40B4-BE49-F238E27FC236}">
                <a16:creationId xmlns:a16="http://schemas.microsoft.com/office/drawing/2014/main" id="{4EAA3BC6-FB36-CD89-D550-F19CC7BE2DB0}"/>
              </a:ext>
            </a:extLst>
          </p:cNvPr>
          <p:cNvSpPr>
            <a:spLocks noGrp="1"/>
          </p:cNvSpPr>
          <p:nvPr>
            <p:ph idx="1"/>
          </p:nvPr>
        </p:nvSpPr>
        <p:spPr/>
        <p:txBody>
          <a:bodyPr>
            <a:normAutofit/>
          </a:bodyPr>
          <a:lstStyle/>
          <a:p>
            <a:r>
              <a:rPr lang="en-US" i="1" dirty="0">
                <a:solidFill>
                  <a:srgbClr val="FF0000"/>
                </a:solidFill>
              </a:rPr>
              <a:t>‘A causal mechanism is a series of events governed by law-like regularities that lead from the explanans to the explanandum.’</a:t>
            </a:r>
          </a:p>
          <a:p>
            <a:r>
              <a:rPr lang="en-US" dirty="0"/>
              <a:t>X is a cause of Y is meant to signify:</a:t>
            </a:r>
          </a:p>
          <a:p>
            <a:pPr lvl="1"/>
            <a:r>
              <a:rPr lang="en-US" dirty="0"/>
              <a:t>there is a series of events X1,X2,X3 leading from X to Y,</a:t>
            </a:r>
          </a:p>
          <a:p>
            <a:pPr lvl="1"/>
            <a:r>
              <a:rPr lang="en-US" dirty="0"/>
              <a:t>each </a:t>
            </a:r>
            <a:r>
              <a:rPr lang="en-US" dirty="0">
                <a:solidFill>
                  <a:srgbClr val="FF0000"/>
                </a:solidFill>
              </a:rPr>
              <a:t>transition</a:t>
            </a:r>
            <a:r>
              <a:rPr lang="en-US" dirty="0"/>
              <a:t> (e.g. from X1 to X2) is governed by law(s).</a:t>
            </a:r>
          </a:p>
          <a:p>
            <a:pPr marL="457200" lvl="1" indent="0">
              <a:buNone/>
            </a:pPr>
            <a:endParaRPr lang="en-US" dirty="0"/>
          </a:p>
          <a:p>
            <a:r>
              <a:rPr lang="en-US" dirty="0"/>
              <a:t>note: existence of </a:t>
            </a:r>
            <a:r>
              <a:rPr lang="en-US" dirty="0">
                <a:solidFill>
                  <a:srgbClr val="FF0000"/>
                </a:solidFill>
              </a:rPr>
              <a:t>law-like regularities</a:t>
            </a:r>
            <a:r>
              <a:rPr lang="en-US" dirty="0"/>
              <a:t>.</a:t>
            </a:r>
          </a:p>
          <a:p>
            <a:r>
              <a:rPr lang="en-US" dirty="0"/>
              <a:t>But these causal laws can be </a:t>
            </a:r>
            <a:r>
              <a:rPr lang="en-US" dirty="0">
                <a:solidFill>
                  <a:srgbClr val="FF0000"/>
                </a:solidFill>
              </a:rPr>
              <a:t>deterministic</a:t>
            </a:r>
            <a:r>
              <a:rPr lang="en-US" dirty="0"/>
              <a:t> (like gravitation) or </a:t>
            </a:r>
            <a:r>
              <a:rPr lang="en-US" dirty="0">
                <a:solidFill>
                  <a:srgbClr val="FF0000"/>
                </a:solidFill>
              </a:rPr>
              <a:t>probabilistic</a:t>
            </a:r>
            <a:r>
              <a:rPr lang="en-US" dirty="0"/>
              <a:t> (in some schools - law of demand).</a:t>
            </a:r>
          </a:p>
        </p:txBody>
      </p:sp>
    </p:spTree>
    <p:extLst>
      <p:ext uri="{BB962C8B-B14F-4D97-AF65-F5344CB8AC3E}">
        <p14:creationId xmlns:p14="http://schemas.microsoft.com/office/powerpoint/2010/main" val="1448539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1AB2-E657-E42B-DD00-9E713A328730}"/>
              </a:ext>
            </a:extLst>
          </p:cNvPr>
          <p:cNvSpPr>
            <a:spLocks noGrp="1"/>
          </p:cNvSpPr>
          <p:nvPr>
            <p:ph type="title"/>
          </p:nvPr>
        </p:nvSpPr>
        <p:spPr/>
        <p:txBody>
          <a:bodyPr/>
          <a:lstStyle/>
          <a:p>
            <a:r>
              <a:rPr lang="en-US" dirty="0"/>
              <a:t>Inductive Regularity </a:t>
            </a:r>
            <a:endParaRPr lang="en-GB" dirty="0"/>
          </a:p>
        </p:txBody>
      </p:sp>
      <p:sp>
        <p:nvSpPr>
          <p:cNvPr id="3" name="Content Placeholder 2">
            <a:extLst>
              <a:ext uri="{FF2B5EF4-FFF2-40B4-BE49-F238E27FC236}">
                <a16:creationId xmlns:a16="http://schemas.microsoft.com/office/drawing/2014/main" id="{78B01032-1124-4746-B37D-596CFDAF8F1F}"/>
              </a:ext>
            </a:extLst>
          </p:cNvPr>
          <p:cNvSpPr>
            <a:spLocks noGrp="1"/>
          </p:cNvSpPr>
          <p:nvPr>
            <p:ph idx="1"/>
          </p:nvPr>
        </p:nvSpPr>
        <p:spPr/>
        <p:txBody>
          <a:bodyPr>
            <a:normAutofit lnSpcReduction="10000"/>
          </a:bodyPr>
          <a:lstStyle/>
          <a:p>
            <a:r>
              <a:rPr lang="en-US" dirty="0"/>
              <a:t>events X and Y are always to be empirically related or associated</a:t>
            </a:r>
          </a:p>
          <a:p>
            <a:pPr marL="0" indent="0">
              <a:buNone/>
            </a:pPr>
            <a:endParaRPr lang="en-US" dirty="0"/>
          </a:p>
          <a:p>
            <a:r>
              <a:rPr lang="en-US" dirty="0"/>
              <a:t>This is also closely related to </a:t>
            </a:r>
            <a:r>
              <a:rPr lang="en-US" dirty="0">
                <a:solidFill>
                  <a:srgbClr val="FF0000"/>
                </a:solidFill>
              </a:rPr>
              <a:t>probabilistic causation</a:t>
            </a:r>
          </a:p>
          <a:p>
            <a:pPr lvl="1"/>
            <a:r>
              <a:rPr lang="en-US" dirty="0"/>
              <a:t>if X occurred, then the probability of Y occurring should be higher than in the absence of X.</a:t>
            </a:r>
          </a:p>
          <a:p>
            <a:pPr marL="457200" lvl="1" indent="0">
              <a:buNone/>
            </a:pPr>
            <a:endParaRPr lang="en-US" dirty="0"/>
          </a:p>
          <a:p>
            <a:r>
              <a:rPr lang="en-US" dirty="0"/>
              <a:t>Example: Marital status is causally relevant to suicide rates</a:t>
            </a:r>
          </a:p>
          <a:p>
            <a:pPr lvl="1"/>
            <a:r>
              <a:rPr lang="en-US" dirty="0"/>
              <a:t>this mode of explanation is </a:t>
            </a:r>
            <a:r>
              <a:rPr lang="en-US" dirty="0">
                <a:solidFill>
                  <a:srgbClr val="FF0000"/>
                </a:solidFill>
              </a:rPr>
              <a:t>silent</a:t>
            </a:r>
            <a:r>
              <a:rPr lang="en-US" dirty="0"/>
              <a:t> on ‘</a:t>
            </a:r>
            <a:r>
              <a:rPr lang="en-US" dirty="0">
                <a:solidFill>
                  <a:srgbClr val="FF0000"/>
                </a:solidFill>
              </a:rPr>
              <a:t>how</a:t>
            </a:r>
            <a:r>
              <a:rPr lang="en-US" dirty="0"/>
              <a:t>’ the causal link works</a:t>
            </a:r>
          </a:p>
          <a:p>
            <a:pPr marL="457200" lvl="1" indent="0">
              <a:buNone/>
            </a:pPr>
            <a:endParaRPr lang="en-US" dirty="0"/>
          </a:p>
          <a:p>
            <a:r>
              <a:rPr lang="en-US" dirty="0">
                <a:solidFill>
                  <a:srgbClr val="FF0000"/>
                </a:solidFill>
              </a:rPr>
              <a:t>Evidence of association -&gt;</a:t>
            </a:r>
            <a:r>
              <a:rPr lang="en-US" dirty="0"/>
              <a:t> constructing possible theories.</a:t>
            </a:r>
          </a:p>
        </p:txBody>
      </p:sp>
    </p:spTree>
    <p:extLst>
      <p:ext uri="{BB962C8B-B14F-4D97-AF65-F5344CB8AC3E}">
        <p14:creationId xmlns:p14="http://schemas.microsoft.com/office/powerpoint/2010/main" val="64824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CA7C-AA73-0B14-5305-11CDDADAECC0}"/>
              </a:ext>
            </a:extLst>
          </p:cNvPr>
          <p:cNvSpPr>
            <a:spLocks noGrp="1"/>
          </p:cNvSpPr>
          <p:nvPr>
            <p:ph type="title"/>
          </p:nvPr>
        </p:nvSpPr>
        <p:spPr/>
        <p:txBody>
          <a:bodyPr/>
          <a:lstStyle/>
          <a:p>
            <a:r>
              <a:rPr lang="en-US" dirty="0"/>
              <a:t>Necessary and Sufficient Conditions</a:t>
            </a:r>
            <a:endParaRPr lang="en-GB" dirty="0"/>
          </a:p>
        </p:txBody>
      </p:sp>
      <p:sp>
        <p:nvSpPr>
          <p:cNvPr id="3" name="Content Placeholder 2">
            <a:extLst>
              <a:ext uri="{FF2B5EF4-FFF2-40B4-BE49-F238E27FC236}">
                <a16:creationId xmlns:a16="http://schemas.microsoft.com/office/drawing/2014/main" id="{3AC18DA4-7ABA-40C8-5FEC-0E7C575B5F38}"/>
              </a:ext>
            </a:extLst>
          </p:cNvPr>
          <p:cNvSpPr>
            <a:spLocks noGrp="1"/>
          </p:cNvSpPr>
          <p:nvPr>
            <p:ph idx="1"/>
          </p:nvPr>
        </p:nvSpPr>
        <p:spPr/>
        <p:txBody>
          <a:bodyPr>
            <a:normAutofit/>
          </a:bodyPr>
          <a:lstStyle/>
          <a:p>
            <a:r>
              <a:rPr lang="en-US" dirty="0"/>
              <a:t>‘X is </a:t>
            </a:r>
            <a:r>
              <a:rPr lang="en-US" dirty="0">
                <a:solidFill>
                  <a:srgbClr val="FF0000"/>
                </a:solidFill>
              </a:rPr>
              <a:t>causally related </a:t>
            </a:r>
            <a:r>
              <a:rPr lang="en-US" dirty="0"/>
              <a:t>to Y if and only if X is </a:t>
            </a:r>
            <a:r>
              <a:rPr lang="en-US" dirty="0">
                <a:solidFill>
                  <a:srgbClr val="FF0000"/>
                </a:solidFill>
              </a:rPr>
              <a:t>either necessary </a:t>
            </a:r>
            <a:r>
              <a:rPr lang="en-US" dirty="0"/>
              <a:t>for the occurrence of Y </a:t>
            </a:r>
            <a:r>
              <a:rPr lang="en-US" dirty="0">
                <a:solidFill>
                  <a:srgbClr val="FF0000"/>
                </a:solidFill>
              </a:rPr>
              <a:t>or sufficient for the occurrence </a:t>
            </a:r>
            <a:r>
              <a:rPr lang="en-US" dirty="0"/>
              <a:t>of Y (or both).’</a:t>
            </a:r>
          </a:p>
          <a:p>
            <a:pPr lvl="1"/>
            <a:r>
              <a:rPr lang="en-US" dirty="0">
                <a:solidFill>
                  <a:srgbClr val="FF0000"/>
                </a:solidFill>
              </a:rPr>
              <a:t>sufficient</a:t>
            </a:r>
            <a:r>
              <a:rPr lang="en-US" dirty="0"/>
              <a:t> condition: presence of X </a:t>
            </a:r>
            <a:r>
              <a:rPr lang="en-US" dirty="0">
                <a:solidFill>
                  <a:srgbClr val="FF0000"/>
                </a:solidFill>
              </a:rPr>
              <a:t>guarantees</a:t>
            </a:r>
            <a:r>
              <a:rPr lang="en-US" dirty="0"/>
              <a:t> the occurrence of Y.</a:t>
            </a:r>
          </a:p>
          <a:p>
            <a:pPr lvl="1"/>
            <a:r>
              <a:rPr lang="en-US" dirty="0">
                <a:solidFill>
                  <a:srgbClr val="FF0000"/>
                </a:solidFill>
              </a:rPr>
              <a:t>necessary</a:t>
            </a:r>
            <a:r>
              <a:rPr lang="en-US" dirty="0"/>
              <a:t> condition: Y would </a:t>
            </a:r>
            <a:r>
              <a:rPr lang="en-US" dirty="0">
                <a:solidFill>
                  <a:srgbClr val="FF0000"/>
                </a:solidFill>
              </a:rPr>
              <a:t>not have occurred in the absence</a:t>
            </a:r>
            <a:r>
              <a:rPr lang="en-US" dirty="0"/>
              <a:t> of X</a:t>
            </a:r>
          </a:p>
          <a:p>
            <a:endParaRPr lang="en-US" dirty="0"/>
          </a:p>
          <a:p>
            <a:r>
              <a:rPr lang="en-US" dirty="0"/>
              <a:t>Examples or counterexamples?</a:t>
            </a:r>
          </a:p>
          <a:p>
            <a:pPr lvl="1"/>
            <a:r>
              <a:rPr lang="en-US" dirty="0"/>
              <a:t>The collapse of big bank (say Lehman brothers) will cause a large scale financial crisis</a:t>
            </a:r>
          </a:p>
          <a:p>
            <a:pPr lvl="1"/>
            <a:r>
              <a:rPr lang="en-US" dirty="0"/>
              <a:t>The assassination of Archduke Franz Ferdinand caused the outbreak of World War I</a:t>
            </a:r>
            <a:endParaRPr lang="en-GB" dirty="0"/>
          </a:p>
        </p:txBody>
      </p:sp>
    </p:spTree>
    <p:extLst>
      <p:ext uri="{BB962C8B-B14F-4D97-AF65-F5344CB8AC3E}">
        <p14:creationId xmlns:p14="http://schemas.microsoft.com/office/powerpoint/2010/main" val="376634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DC5C-39D5-2EBF-3456-A7BFC6836C72}"/>
              </a:ext>
            </a:extLst>
          </p:cNvPr>
          <p:cNvSpPr>
            <a:spLocks noGrp="1"/>
          </p:cNvSpPr>
          <p:nvPr>
            <p:ph type="title"/>
          </p:nvPr>
        </p:nvSpPr>
        <p:spPr>
          <a:xfrm>
            <a:off x="838200" y="365126"/>
            <a:ext cx="10515600" cy="924660"/>
          </a:xfrm>
        </p:spPr>
        <p:txBody>
          <a:bodyPr/>
          <a:lstStyle/>
          <a:p>
            <a:r>
              <a:rPr lang="en-US" dirty="0"/>
              <a:t>Holism</a:t>
            </a:r>
            <a:endParaRPr lang="en-GB" dirty="0"/>
          </a:p>
        </p:txBody>
      </p:sp>
      <p:sp>
        <p:nvSpPr>
          <p:cNvPr id="3" name="Content Placeholder 2">
            <a:extLst>
              <a:ext uri="{FF2B5EF4-FFF2-40B4-BE49-F238E27FC236}">
                <a16:creationId xmlns:a16="http://schemas.microsoft.com/office/drawing/2014/main" id="{F49BE6AF-329E-82CC-F2CD-DB4624E5C915}"/>
              </a:ext>
            </a:extLst>
          </p:cNvPr>
          <p:cNvSpPr>
            <a:spLocks noGrp="1"/>
          </p:cNvSpPr>
          <p:nvPr>
            <p:ph idx="1"/>
          </p:nvPr>
        </p:nvSpPr>
        <p:spPr>
          <a:xfrm>
            <a:off x="838200" y="1203158"/>
            <a:ext cx="10515600" cy="4973805"/>
          </a:xfrm>
        </p:spPr>
        <p:txBody>
          <a:bodyPr>
            <a:normAutofit fontScale="92500" lnSpcReduction="10000"/>
          </a:bodyPr>
          <a:lstStyle/>
          <a:p>
            <a:r>
              <a:rPr lang="en-US" dirty="0"/>
              <a:t>What ought to be the focus of the explanations concerning </a:t>
            </a:r>
            <a:r>
              <a:rPr lang="en-US" dirty="0">
                <a:solidFill>
                  <a:srgbClr val="FF0000"/>
                </a:solidFill>
              </a:rPr>
              <a:t>different social phenomena</a:t>
            </a:r>
            <a:r>
              <a:rPr lang="en-US" dirty="0"/>
              <a:t>?</a:t>
            </a:r>
          </a:p>
          <a:p>
            <a:r>
              <a:rPr lang="en-US" dirty="0"/>
              <a:t>Should </a:t>
            </a:r>
            <a:r>
              <a:rPr lang="en-US" dirty="0">
                <a:solidFill>
                  <a:srgbClr val="FF0000"/>
                </a:solidFill>
              </a:rPr>
              <a:t>causal explanations </a:t>
            </a:r>
            <a:r>
              <a:rPr lang="en-US" dirty="0"/>
              <a:t>be based on </a:t>
            </a:r>
            <a:r>
              <a:rPr lang="en-US" dirty="0">
                <a:solidFill>
                  <a:srgbClr val="FF0000"/>
                </a:solidFill>
              </a:rPr>
              <a:t>aggregate social phenomena </a:t>
            </a:r>
            <a:r>
              <a:rPr lang="en-US" dirty="0"/>
              <a:t>or on </a:t>
            </a:r>
            <a:r>
              <a:rPr lang="en-US" dirty="0">
                <a:solidFill>
                  <a:srgbClr val="FF0000"/>
                </a:solidFill>
              </a:rPr>
              <a:t>individuals and their actions</a:t>
            </a:r>
            <a:r>
              <a:rPr lang="en-US" dirty="0"/>
              <a:t>?</a:t>
            </a:r>
          </a:p>
          <a:p>
            <a:r>
              <a:rPr lang="en-US" dirty="0"/>
              <a:t>Holism: the whole is different from constituent parts or more than just the sum of the parts.</a:t>
            </a:r>
          </a:p>
          <a:p>
            <a:pPr lvl="1"/>
            <a:r>
              <a:rPr lang="en-US" dirty="0">
                <a:solidFill>
                  <a:srgbClr val="FF0000"/>
                </a:solidFill>
              </a:rPr>
              <a:t>social phenomena </a:t>
            </a:r>
            <a:r>
              <a:rPr lang="en-US" dirty="0"/>
              <a:t>(like institutions, phenomena like aggregate demand, inflation, unemployment) are </a:t>
            </a:r>
            <a:r>
              <a:rPr lang="en-US" dirty="0">
                <a:solidFill>
                  <a:srgbClr val="FF0000"/>
                </a:solidFill>
              </a:rPr>
              <a:t>capable of exerting causal influences</a:t>
            </a:r>
            <a:r>
              <a:rPr lang="en-US" dirty="0"/>
              <a:t>.</a:t>
            </a:r>
          </a:p>
          <a:p>
            <a:pPr lvl="1"/>
            <a:r>
              <a:rPr lang="en-US" dirty="0">
                <a:solidFill>
                  <a:srgbClr val="FF0000"/>
                </a:solidFill>
              </a:rPr>
              <a:t>social phenomena cannot be explained by focusing only on a constituent part </a:t>
            </a:r>
            <a:r>
              <a:rPr lang="en-US" dirty="0"/>
              <a:t>instead, the system should be considered as a whole, in totality.</a:t>
            </a:r>
          </a:p>
          <a:p>
            <a:pPr lvl="1"/>
            <a:endParaRPr lang="en-US" dirty="0"/>
          </a:p>
          <a:p>
            <a:r>
              <a:rPr lang="en-US" dirty="0"/>
              <a:t>Example 1 (holistic explanation): Increasing unemployment caused an increase in migration in the years following the financial crisis.</a:t>
            </a:r>
          </a:p>
          <a:p>
            <a:endParaRPr lang="en-GB" dirty="0"/>
          </a:p>
        </p:txBody>
      </p:sp>
    </p:spTree>
    <p:extLst>
      <p:ext uri="{BB962C8B-B14F-4D97-AF65-F5344CB8AC3E}">
        <p14:creationId xmlns:p14="http://schemas.microsoft.com/office/powerpoint/2010/main" val="2938125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AF9B-FE18-C3C4-3257-F86729B4D4E5}"/>
              </a:ext>
            </a:extLst>
          </p:cNvPr>
          <p:cNvSpPr>
            <a:spLocks noGrp="1"/>
          </p:cNvSpPr>
          <p:nvPr>
            <p:ph type="title"/>
          </p:nvPr>
        </p:nvSpPr>
        <p:spPr/>
        <p:txBody>
          <a:bodyPr/>
          <a:lstStyle/>
          <a:p>
            <a:r>
              <a:rPr lang="en-US" dirty="0"/>
              <a:t>Reductionism</a:t>
            </a:r>
            <a:endParaRPr lang="en-GB" dirty="0"/>
          </a:p>
        </p:txBody>
      </p:sp>
      <p:sp>
        <p:nvSpPr>
          <p:cNvPr id="3" name="Content Placeholder 2">
            <a:extLst>
              <a:ext uri="{FF2B5EF4-FFF2-40B4-BE49-F238E27FC236}">
                <a16:creationId xmlns:a16="http://schemas.microsoft.com/office/drawing/2014/main" id="{7135A5BD-9FEE-A731-BE72-FD100E2BA941}"/>
              </a:ext>
            </a:extLst>
          </p:cNvPr>
          <p:cNvSpPr>
            <a:spLocks noGrp="1"/>
          </p:cNvSpPr>
          <p:nvPr>
            <p:ph idx="1"/>
          </p:nvPr>
        </p:nvSpPr>
        <p:spPr/>
        <p:txBody>
          <a:bodyPr>
            <a:normAutofit fontScale="92500" lnSpcReduction="20000"/>
          </a:bodyPr>
          <a:lstStyle/>
          <a:p>
            <a:endParaRPr lang="en-US" dirty="0"/>
          </a:p>
          <a:p>
            <a:r>
              <a:rPr lang="en-US" dirty="0"/>
              <a:t>Reductionism: reduce explanations of social phenomena </a:t>
            </a:r>
            <a:r>
              <a:rPr lang="en-US" dirty="0">
                <a:solidFill>
                  <a:srgbClr val="FF0000"/>
                </a:solidFill>
              </a:rPr>
              <a:t>to more basic or simpler constituent units</a:t>
            </a:r>
          </a:p>
          <a:p>
            <a:pPr lvl="1"/>
            <a:r>
              <a:rPr lang="en-US" dirty="0"/>
              <a:t>people, neurons, atoms and so on.</a:t>
            </a:r>
          </a:p>
          <a:p>
            <a:r>
              <a:rPr lang="en-US" dirty="0">
                <a:solidFill>
                  <a:srgbClr val="FF0000"/>
                </a:solidFill>
              </a:rPr>
              <a:t>Methodological individualism</a:t>
            </a:r>
            <a:r>
              <a:rPr lang="en-US" dirty="0"/>
              <a:t>: explanation of all social process should be based on individuals, their actions.</a:t>
            </a:r>
          </a:p>
          <a:p>
            <a:pPr lvl="1"/>
            <a:r>
              <a:rPr lang="en-US" dirty="0"/>
              <a:t>Methodological atomism</a:t>
            </a:r>
          </a:p>
          <a:p>
            <a:pPr marL="0" indent="0">
              <a:buNone/>
            </a:pPr>
            <a:endParaRPr lang="en-US" dirty="0"/>
          </a:p>
          <a:p>
            <a:r>
              <a:rPr lang="en-US" dirty="0"/>
              <a:t>Example 2 (</a:t>
            </a:r>
            <a:r>
              <a:rPr lang="en-US" dirty="0">
                <a:solidFill>
                  <a:srgbClr val="FF0000"/>
                </a:solidFill>
              </a:rPr>
              <a:t>reductionist explanation</a:t>
            </a:r>
            <a:r>
              <a:rPr lang="en-US" dirty="0"/>
              <a:t>): Why are people altruistic?</a:t>
            </a:r>
          </a:p>
          <a:p>
            <a:pPr lvl="1"/>
            <a:r>
              <a:rPr lang="en-US" dirty="0"/>
              <a:t>There are certain areas in the brain associated with how we process rewards</a:t>
            </a:r>
          </a:p>
          <a:p>
            <a:pPr lvl="1"/>
            <a:r>
              <a:rPr lang="en-US" dirty="0"/>
              <a:t>The activation of this particular neural paths makes us behave in an increasingly altruistic manner.</a:t>
            </a:r>
          </a:p>
        </p:txBody>
      </p:sp>
    </p:spTree>
    <p:extLst>
      <p:ext uri="{BB962C8B-B14F-4D97-AF65-F5344CB8AC3E}">
        <p14:creationId xmlns:p14="http://schemas.microsoft.com/office/powerpoint/2010/main" val="312613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FA59A-4056-9552-55EB-08F9B4ABFFD8}"/>
              </a:ext>
            </a:extLst>
          </p:cNvPr>
          <p:cNvSpPr>
            <a:spLocks noGrp="1"/>
          </p:cNvSpPr>
          <p:nvPr>
            <p:ph type="title"/>
          </p:nvPr>
        </p:nvSpPr>
        <p:spPr>
          <a:xfrm>
            <a:off x="6106390" y="759126"/>
            <a:ext cx="4596245" cy="1711119"/>
          </a:xfrm>
        </p:spPr>
        <p:txBody>
          <a:bodyPr anchor="ctr">
            <a:normAutofit/>
          </a:bodyPr>
          <a:lstStyle/>
          <a:p>
            <a:r>
              <a:rPr lang="en-GB" sz="4000" dirty="0"/>
              <a:t>Robinson Crusoe</a:t>
            </a:r>
          </a:p>
        </p:txBody>
      </p:sp>
      <p:sp>
        <p:nvSpPr>
          <p:cNvPr id="14" name="Rectangle 13">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1AC9CA-995A-7F85-E027-B75CB4B28A86}"/>
              </a:ext>
            </a:extLst>
          </p:cNvPr>
          <p:cNvPicPr>
            <a:picLocks noChangeAspect="1"/>
          </p:cNvPicPr>
          <p:nvPr/>
        </p:nvPicPr>
        <p:blipFill>
          <a:blip r:embed="rId2"/>
          <a:stretch>
            <a:fillRect/>
          </a:stretch>
        </p:blipFill>
        <p:spPr>
          <a:xfrm>
            <a:off x="768873" y="779839"/>
            <a:ext cx="3872455" cy="5332830"/>
          </a:xfrm>
          <a:prstGeom prst="rect">
            <a:avLst/>
          </a:prstGeom>
        </p:spPr>
      </p:pic>
      <p:sp>
        <p:nvSpPr>
          <p:cNvPr id="3" name="Content Placeholder 2">
            <a:extLst>
              <a:ext uri="{FF2B5EF4-FFF2-40B4-BE49-F238E27FC236}">
                <a16:creationId xmlns:a16="http://schemas.microsoft.com/office/drawing/2014/main" id="{CA059B71-061E-D9D5-D621-CCEAEF300C06}"/>
              </a:ext>
            </a:extLst>
          </p:cNvPr>
          <p:cNvSpPr>
            <a:spLocks noGrp="1"/>
          </p:cNvSpPr>
          <p:nvPr>
            <p:ph idx="1"/>
          </p:nvPr>
        </p:nvSpPr>
        <p:spPr>
          <a:xfrm>
            <a:off x="6106390" y="2470244"/>
            <a:ext cx="4596245" cy="3769836"/>
          </a:xfrm>
        </p:spPr>
        <p:txBody>
          <a:bodyPr anchor="ctr">
            <a:normAutofit/>
          </a:bodyPr>
          <a:lstStyle/>
          <a:p>
            <a:r>
              <a:rPr lang="en-US" sz="2000" dirty="0"/>
              <a:t>The idea of a ‘representative agent’.</a:t>
            </a:r>
          </a:p>
          <a:p>
            <a:r>
              <a:rPr lang="en-US" sz="2000" dirty="0"/>
              <a:t>Daniel Defoe’s 1719 book - Robinson Crusoe.</a:t>
            </a:r>
          </a:p>
          <a:p>
            <a:pPr lvl="1"/>
            <a:r>
              <a:rPr lang="en-US" sz="1600" dirty="0"/>
              <a:t>Choices in an island by himself!</a:t>
            </a:r>
          </a:p>
          <a:p>
            <a:pPr lvl="1"/>
            <a:r>
              <a:rPr lang="en-US" sz="1600" dirty="0"/>
              <a:t>What about Friday?</a:t>
            </a:r>
            <a:endParaRPr lang="en-GB" sz="1600" dirty="0"/>
          </a:p>
        </p:txBody>
      </p:sp>
    </p:spTree>
    <p:extLst>
      <p:ext uri="{BB962C8B-B14F-4D97-AF65-F5344CB8AC3E}">
        <p14:creationId xmlns:p14="http://schemas.microsoft.com/office/powerpoint/2010/main" val="266037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6135-2283-1844-F6E7-134A35F53260}"/>
              </a:ext>
            </a:extLst>
          </p:cNvPr>
          <p:cNvSpPr>
            <a:spLocks noGrp="1"/>
          </p:cNvSpPr>
          <p:nvPr>
            <p:ph type="title"/>
          </p:nvPr>
        </p:nvSpPr>
        <p:spPr/>
        <p:txBody>
          <a:bodyPr/>
          <a:lstStyle/>
          <a:p>
            <a:r>
              <a:rPr lang="en-GB" dirty="0"/>
              <a:t>How do social scientists explain?</a:t>
            </a:r>
            <a:br>
              <a:rPr lang="en-GB" dirty="0"/>
            </a:br>
            <a:endParaRPr lang="en-GB" dirty="0"/>
          </a:p>
        </p:txBody>
      </p:sp>
      <p:sp>
        <p:nvSpPr>
          <p:cNvPr id="3" name="Content Placeholder 2">
            <a:extLst>
              <a:ext uri="{FF2B5EF4-FFF2-40B4-BE49-F238E27FC236}">
                <a16:creationId xmlns:a16="http://schemas.microsoft.com/office/drawing/2014/main" id="{5CBCD0CF-149C-5804-ACE5-E8AF55C721D7}"/>
              </a:ext>
            </a:extLst>
          </p:cNvPr>
          <p:cNvSpPr>
            <a:spLocks noGrp="1"/>
          </p:cNvSpPr>
          <p:nvPr>
            <p:ph idx="1"/>
          </p:nvPr>
        </p:nvSpPr>
        <p:spPr/>
        <p:txBody>
          <a:bodyPr>
            <a:normAutofit fontScale="70000" lnSpcReduction="20000"/>
          </a:bodyPr>
          <a:lstStyle/>
          <a:p>
            <a:r>
              <a:rPr lang="en-GB" dirty="0"/>
              <a:t>Causal explanations</a:t>
            </a:r>
          </a:p>
          <a:p>
            <a:endParaRPr lang="en-GB" dirty="0"/>
          </a:p>
          <a:p>
            <a:r>
              <a:rPr lang="en-GB" dirty="0"/>
              <a:t>Holism vs Reductionism</a:t>
            </a:r>
          </a:p>
          <a:p>
            <a:pPr marL="0" indent="0">
              <a:buNone/>
            </a:pPr>
            <a:endParaRPr lang="en-GB" dirty="0"/>
          </a:p>
          <a:p>
            <a:r>
              <a:rPr lang="en-GB" dirty="0"/>
              <a:t>Rational Choice Theory</a:t>
            </a:r>
          </a:p>
          <a:p>
            <a:pPr lvl="1"/>
            <a:r>
              <a:rPr lang="en-GB" dirty="0"/>
              <a:t>Robinson Crusoe</a:t>
            </a:r>
          </a:p>
          <a:p>
            <a:pPr lvl="1"/>
            <a:r>
              <a:rPr lang="en-GB" dirty="0"/>
              <a:t>Prisoner’s dilemma</a:t>
            </a:r>
          </a:p>
          <a:p>
            <a:pPr marL="457200" lvl="1" indent="0">
              <a:buNone/>
            </a:pPr>
            <a:endParaRPr lang="en-GB" dirty="0"/>
          </a:p>
          <a:p>
            <a:r>
              <a:rPr lang="en-GB" dirty="0"/>
              <a:t>Interpretive explanations</a:t>
            </a:r>
          </a:p>
          <a:p>
            <a:endParaRPr lang="en-GB" dirty="0"/>
          </a:p>
          <a:p>
            <a:r>
              <a:rPr lang="en-GB" dirty="0"/>
              <a:t>Functional and structural explanations</a:t>
            </a:r>
          </a:p>
          <a:p>
            <a:endParaRPr lang="en-GB" dirty="0"/>
          </a:p>
          <a:p>
            <a:r>
              <a:rPr lang="en-GB" dirty="0"/>
              <a:t>Explanation and prediction</a:t>
            </a:r>
          </a:p>
        </p:txBody>
      </p:sp>
    </p:spTree>
    <p:extLst>
      <p:ext uri="{BB962C8B-B14F-4D97-AF65-F5344CB8AC3E}">
        <p14:creationId xmlns:p14="http://schemas.microsoft.com/office/powerpoint/2010/main" val="694345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4B3E-4994-13D2-9578-68868FF8ED8B}"/>
              </a:ext>
            </a:extLst>
          </p:cNvPr>
          <p:cNvSpPr>
            <a:spLocks noGrp="1"/>
          </p:cNvSpPr>
          <p:nvPr>
            <p:ph type="title"/>
          </p:nvPr>
        </p:nvSpPr>
        <p:spPr/>
        <p:txBody>
          <a:bodyPr/>
          <a:lstStyle/>
          <a:p>
            <a:r>
              <a:rPr lang="en-US" dirty="0"/>
              <a:t>Rational Choice Theory</a:t>
            </a:r>
            <a:endParaRPr lang="en-GB" dirty="0"/>
          </a:p>
        </p:txBody>
      </p:sp>
      <p:sp>
        <p:nvSpPr>
          <p:cNvPr id="3" name="Content Placeholder 2">
            <a:extLst>
              <a:ext uri="{FF2B5EF4-FFF2-40B4-BE49-F238E27FC236}">
                <a16:creationId xmlns:a16="http://schemas.microsoft.com/office/drawing/2014/main" id="{26793A05-0A24-8138-4617-BCC19E98C355}"/>
              </a:ext>
            </a:extLst>
          </p:cNvPr>
          <p:cNvSpPr>
            <a:spLocks noGrp="1"/>
          </p:cNvSpPr>
          <p:nvPr>
            <p:ph idx="1"/>
          </p:nvPr>
        </p:nvSpPr>
        <p:spPr>
          <a:xfrm>
            <a:off x="327259" y="1270535"/>
            <a:ext cx="11675444" cy="5222340"/>
          </a:xfrm>
        </p:spPr>
        <p:txBody>
          <a:bodyPr>
            <a:normAutofit fontScale="85000" lnSpcReduction="10000"/>
          </a:bodyPr>
          <a:lstStyle/>
          <a:p>
            <a:r>
              <a:rPr lang="en-US" dirty="0"/>
              <a:t>Explanations of social phenomena purely as a consequence of </a:t>
            </a:r>
            <a:r>
              <a:rPr lang="en-US" dirty="0">
                <a:solidFill>
                  <a:srgbClr val="FF0000"/>
                </a:solidFill>
              </a:rPr>
              <a:t>rational individual choices</a:t>
            </a:r>
          </a:p>
          <a:p>
            <a:r>
              <a:rPr lang="en-US" dirty="0"/>
              <a:t>premise: </a:t>
            </a:r>
            <a:r>
              <a:rPr lang="en-US" dirty="0">
                <a:solidFill>
                  <a:srgbClr val="FF0000"/>
                </a:solidFill>
              </a:rPr>
              <a:t>individuals are goal-oriented</a:t>
            </a:r>
            <a:r>
              <a:rPr lang="en-US" dirty="0"/>
              <a:t>, intentional beings, who reason about their actions.</a:t>
            </a:r>
          </a:p>
          <a:p>
            <a:r>
              <a:rPr lang="en-US" dirty="0"/>
              <a:t>regularities in social phenomena: necessarily explained through the purposive actions of individuals.</a:t>
            </a:r>
          </a:p>
          <a:p>
            <a:pPr marL="0" indent="0">
              <a:buNone/>
            </a:pPr>
            <a:endParaRPr lang="en-US" dirty="0"/>
          </a:p>
          <a:p>
            <a:r>
              <a:rPr lang="en-US" dirty="0"/>
              <a:t>what is rational decision making?</a:t>
            </a:r>
          </a:p>
          <a:p>
            <a:pPr lvl="1"/>
            <a:r>
              <a:rPr lang="en-US" dirty="0"/>
              <a:t>individuals have </a:t>
            </a:r>
            <a:r>
              <a:rPr lang="en-US" dirty="0">
                <a:solidFill>
                  <a:srgbClr val="FF0000"/>
                </a:solidFill>
              </a:rPr>
              <a:t>beliefs, desires, preferences</a:t>
            </a:r>
          </a:p>
          <a:p>
            <a:pPr lvl="1"/>
            <a:r>
              <a:rPr lang="en-US" dirty="0"/>
              <a:t>who act in their </a:t>
            </a:r>
            <a:r>
              <a:rPr lang="en-US" dirty="0">
                <a:solidFill>
                  <a:srgbClr val="FF0000"/>
                </a:solidFill>
              </a:rPr>
              <a:t>best interests </a:t>
            </a:r>
            <a:r>
              <a:rPr lang="en-US" dirty="0"/>
              <a:t>and are </a:t>
            </a:r>
            <a:r>
              <a:rPr lang="en-US" dirty="0">
                <a:solidFill>
                  <a:srgbClr val="FF0000"/>
                </a:solidFill>
              </a:rPr>
              <a:t>goal-directed</a:t>
            </a:r>
          </a:p>
          <a:p>
            <a:pPr lvl="1"/>
            <a:r>
              <a:rPr lang="en-US" dirty="0"/>
              <a:t>evaluate the </a:t>
            </a:r>
            <a:r>
              <a:rPr lang="en-US" dirty="0">
                <a:solidFill>
                  <a:srgbClr val="FF0000"/>
                </a:solidFill>
              </a:rPr>
              <a:t>costs and benefits </a:t>
            </a:r>
            <a:r>
              <a:rPr lang="en-US" dirty="0"/>
              <a:t>associated with various possible choices</a:t>
            </a:r>
          </a:p>
          <a:p>
            <a:pPr marL="457200" lvl="1" indent="0">
              <a:buNone/>
            </a:pPr>
            <a:endParaRPr lang="en-US" dirty="0"/>
          </a:p>
          <a:p>
            <a:r>
              <a:rPr lang="en-US" dirty="0"/>
              <a:t>Rational choice explanations depend upon the </a:t>
            </a:r>
            <a:r>
              <a:rPr lang="en-US" dirty="0">
                <a:solidFill>
                  <a:srgbClr val="FF0000"/>
                </a:solidFill>
              </a:rPr>
              <a:t>‘means-end’ theory</a:t>
            </a:r>
            <a:r>
              <a:rPr lang="en-US" dirty="0"/>
              <a:t>.</a:t>
            </a:r>
          </a:p>
          <a:p>
            <a:r>
              <a:rPr lang="en-US" dirty="0"/>
              <a:t>Herbert Simon, a Nobel laureate, was highly critical of the view that human agents are frictionless, all- powerful, all-knowing machines capable of such calculations. We will critically</a:t>
            </a:r>
          </a:p>
          <a:p>
            <a:endParaRPr lang="en-GB" dirty="0"/>
          </a:p>
        </p:txBody>
      </p:sp>
    </p:spTree>
    <p:extLst>
      <p:ext uri="{BB962C8B-B14F-4D97-AF65-F5344CB8AC3E}">
        <p14:creationId xmlns:p14="http://schemas.microsoft.com/office/powerpoint/2010/main" val="339497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DF24-4EF3-2CBA-0092-67855EC94BF0}"/>
              </a:ext>
            </a:extLst>
          </p:cNvPr>
          <p:cNvSpPr>
            <a:spLocks noGrp="1"/>
          </p:cNvSpPr>
          <p:nvPr>
            <p:ph type="title"/>
          </p:nvPr>
        </p:nvSpPr>
        <p:spPr/>
        <p:txBody>
          <a:bodyPr/>
          <a:lstStyle/>
          <a:p>
            <a:r>
              <a:rPr lang="en-US" dirty="0"/>
              <a:t>Lionel Robbins definition of Economics</a:t>
            </a:r>
            <a:br>
              <a:rPr lang="en-US" dirty="0"/>
            </a:br>
            <a:endParaRPr lang="en-GB" dirty="0"/>
          </a:p>
        </p:txBody>
      </p:sp>
      <p:sp>
        <p:nvSpPr>
          <p:cNvPr id="3" name="Content Placeholder 2">
            <a:extLst>
              <a:ext uri="{FF2B5EF4-FFF2-40B4-BE49-F238E27FC236}">
                <a16:creationId xmlns:a16="http://schemas.microsoft.com/office/drawing/2014/main" id="{21E27064-3DED-B52D-87A9-0DFAF3C4F426}"/>
              </a:ext>
            </a:extLst>
          </p:cNvPr>
          <p:cNvSpPr>
            <a:spLocks noGrp="1"/>
          </p:cNvSpPr>
          <p:nvPr>
            <p:ph idx="1"/>
          </p:nvPr>
        </p:nvSpPr>
        <p:spPr>
          <a:xfrm>
            <a:off x="163629" y="1212782"/>
            <a:ext cx="11896826" cy="5419023"/>
          </a:xfrm>
        </p:spPr>
        <p:txBody>
          <a:bodyPr>
            <a:normAutofit lnSpcReduction="10000"/>
          </a:bodyPr>
          <a:lstStyle/>
          <a:p>
            <a:r>
              <a:rPr lang="en-US" i="1" dirty="0">
                <a:solidFill>
                  <a:srgbClr val="FF0000"/>
                </a:solidFill>
              </a:rPr>
              <a:t>An action is rational just in case it is an appropriate means of accomplishing a certain end, given one’s beliefs about the circumstances of choice.</a:t>
            </a:r>
          </a:p>
          <a:p>
            <a:endParaRPr lang="en-US" dirty="0"/>
          </a:p>
          <a:p>
            <a:r>
              <a:rPr lang="en-US" dirty="0"/>
              <a:t>Robbins: humans face a constant tradeoff which requires them to choose how to deploy their limited resources toward achieving their various desired ends.</a:t>
            </a:r>
          </a:p>
          <a:p>
            <a:endParaRPr lang="en-US" dirty="0"/>
          </a:p>
          <a:p>
            <a:pPr lvl="1"/>
            <a:r>
              <a:rPr lang="en-US" dirty="0"/>
              <a:t>From the point of view of the economist, the conditions of human existence exhibit four fundamental characteristics. The </a:t>
            </a:r>
            <a:r>
              <a:rPr lang="en-US" dirty="0">
                <a:solidFill>
                  <a:srgbClr val="FF0000"/>
                </a:solidFill>
              </a:rPr>
              <a:t>ends are various</a:t>
            </a:r>
            <a:r>
              <a:rPr lang="en-US" dirty="0"/>
              <a:t>. The </a:t>
            </a:r>
            <a:r>
              <a:rPr lang="en-US" dirty="0">
                <a:solidFill>
                  <a:srgbClr val="FF0000"/>
                </a:solidFill>
              </a:rPr>
              <a:t>time and the means for achieving these ends are limited </a:t>
            </a:r>
            <a:r>
              <a:rPr lang="en-US" dirty="0"/>
              <a:t>and </a:t>
            </a:r>
            <a:r>
              <a:rPr lang="en-US" dirty="0">
                <a:solidFill>
                  <a:srgbClr val="FF0000"/>
                </a:solidFill>
              </a:rPr>
              <a:t>capable of alternative application</a:t>
            </a:r>
            <a:r>
              <a:rPr lang="en-US" dirty="0"/>
              <a:t>. At the same time the </a:t>
            </a:r>
            <a:r>
              <a:rPr lang="en-US" dirty="0">
                <a:solidFill>
                  <a:srgbClr val="FF0000"/>
                </a:solidFill>
              </a:rPr>
              <a:t>ends have different importance</a:t>
            </a:r>
            <a:r>
              <a:rPr lang="en-US" dirty="0"/>
              <a:t>. (pg. 12 – 13)</a:t>
            </a:r>
          </a:p>
          <a:p>
            <a:pPr lvl="1"/>
            <a:r>
              <a:rPr lang="en-US" dirty="0">
                <a:solidFill>
                  <a:srgbClr val="FF0000"/>
                </a:solidFill>
              </a:rPr>
              <a:t>Scarcity of means to satisfy ends </a:t>
            </a:r>
            <a:r>
              <a:rPr lang="en-US" dirty="0"/>
              <a:t>of varying importance is an almost ubiquitous condition of human behavior. (pg. 15)</a:t>
            </a:r>
          </a:p>
          <a:p>
            <a:pPr lvl="1"/>
            <a:r>
              <a:rPr lang="en-US" dirty="0"/>
              <a:t>Here, then, is the </a:t>
            </a:r>
            <a:r>
              <a:rPr lang="en-US" dirty="0">
                <a:solidFill>
                  <a:srgbClr val="FF0000"/>
                </a:solidFill>
              </a:rPr>
              <a:t>unity of subject of Economic Science</a:t>
            </a:r>
            <a:r>
              <a:rPr lang="en-US" dirty="0"/>
              <a:t>, the forms assumed by human behavior in disposing of scare means. (pg. 15)</a:t>
            </a:r>
          </a:p>
          <a:p>
            <a:endParaRPr lang="en-GB" dirty="0"/>
          </a:p>
        </p:txBody>
      </p:sp>
    </p:spTree>
    <p:extLst>
      <p:ext uri="{BB962C8B-B14F-4D97-AF65-F5344CB8AC3E}">
        <p14:creationId xmlns:p14="http://schemas.microsoft.com/office/powerpoint/2010/main" val="239050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978A5-BD7E-D930-8090-58F3B8104DC8}"/>
              </a:ext>
            </a:extLst>
          </p:cNvPr>
          <p:cNvSpPr>
            <a:spLocks noGrp="1"/>
          </p:cNvSpPr>
          <p:nvPr>
            <p:ph idx="1"/>
          </p:nvPr>
        </p:nvSpPr>
        <p:spPr>
          <a:xfrm>
            <a:off x="259882" y="404261"/>
            <a:ext cx="11093918" cy="5772702"/>
          </a:xfrm>
        </p:spPr>
        <p:txBody>
          <a:bodyPr>
            <a:normAutofit fontScale="77500" lnSpcReduction="20000"/>
          </a:bodyPr>
          <a:lstStyle/>
          <a:p>
            <a:pPr marL="0" indent="0">
              <a:buNone/>
            </a:pPr>
            <a:r>
              <a:rPr lang="en-US" dirty="0"/>
              <a:t>Homo-economicus</a:t>
            </a:r>
          </a:p>
          <a:p>
            <a:pPr marL="0" indent="0">
              <a:buNone/>
            </a:pPr>
            <a:endParaRPr lang="en-US" dirty="0"/>
          </a:p>
          <a:p>
            <a:r>
              <a:rPr lang="en-US" dirty="0"/>
              <a:t>The economist studies the disposal of scarce means. He is interested in the </a:t>
            </a:r>
            <a:r>
              <a:rPr lang="en-US" dirty="0">
                <a:solidFill>
                  <a:srgbClr val="FF0000"/>
                </a:solidFill>
              </a:rPr>
              <a:t>way different degrees of scarcity of different goods give rise to different ratios of valuation between them</a:t>
            </a:r>
            <a:r>
              <a:rPr lang="en-US" dirty="0"/>
              <a:t>, and he </a:t>
            </a:r>
            <a:r>
              <a:rPr lang="en-US" dirty="0">
                <a:solidFill>
                  <a:srgbClr val="FF0000"/>
                </a:solidFill>
              </a:rPr>
              <a:t>is interested in the way in which changes in conditions of scarcity</a:t>
            </a:r>
            <a:r>
              <a:rPr lang="en-US" dirty="0"/>
              <a:t>, whether coming from changes in ends or changes in means – from the demand side or the supply side – affect these ratios. (pg. 15)</a:t>
            </a:r>
          </a:p>
          <a:p>
            <a:pPr marL="0" indent="0">
              <a:buNone/>
            </a:pPr>
            <a:endParaRPr lang="en-US" dirty="0"/>
          </a:p>
          <a:p>
            <a:r>
              <a:rPr lang="en-US" i="1" dirty="0">
                <a:solidFill>
                  <a:srgbClr val="FF0000"/>
                </a:solidFill>
              </a:rPr>
              <a:t>Economics is the science which studies human behavior as a relationship between ends and scarce means which have alternative uses</a:t>
            </a:r>
            <a:r>
              <a:rPr lang="en-US" dirty="0"/>
              <a:t>. (pg. 15)</a:t>
            </a:r>
          </a:p>
          <a:p>
            <a:endParaRPr lang="en-US" dirty="0"/>
          </a:p>
          <a:p>
            <a:r>
              <a:rPr lang="en-US" dirty="0"/>
              <a:t>And this definition, Robbins argues, captures those topics which should fall under the scope of economics, but </a:t>
            </a:r>
            <a:r>
              <a:rPr lang="en-US" dirty="0">
                <a:solidFill>
                  <a:srgbClr val="FF0000"/>
                </a:solidFill>
              </a:rPr>
              <a:t>which a materialist definition wrongly excludes</a:t>
            </a:r>
            <a:r>
              <a:rPr lang="en-US" dirty="0"/>
              <a:t>.</a:t>
            </a:r>
          </a:p>
          <a:p>
            <a:endParaRPr lang="en-US" dirty="0"/>
          </a:p>
          <a:p>
            <a:r>
              <a:rPr lang="en-US" dirty="0"/>
              <a:t>The examples we have discussed already </a:t>
            </a:r>
            <a:r>
              <a:rPr lang="en-US" dirty="0" err="1"/>
              <a:t>harmonise</a:t>
            </a:r>
            <a:r>
              <a:rPr lang="en-US" dirty="0"/>
              <a:t> perfectly with this conception. …. The theory of wages in its entirety is covered by our present definition. So, too, is the political economy of war. The waging of war necessarily involves the withdrawal of scarce goods and services from other uses, if it is to be satisfactorily achieved. It has therefore an economic aspect. (pg. 15)</a:t>
            </a:r>
            <a:endParaRPr lang="en-GB" dirty="0"/>
          </a:p>
        </p:txBody>
      </p:sp>
    </p:spTree>
    <p:extLst>
      <p:ext uri="{BB962C8B-B14F-4D97-AF65-F5344CB8AC3E}">
        <p14:creationId xmlns:p14="http://schemas.microsoft.com/office/powerpoint/2010/main" val="218189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D540C-33DF-7CB3-3B68-61AEF28D6772}"/>
              </a:ext>
            </a:extLst>
          </p:cNvPr>
          <p:cNvSpPr>
            <a:spLocks noGrp="1"/>
          </p:cNvSpPr>
          <p:nvPr>
            <p:ph type="title"/>
          </p:nvPr>
        </p:nvSpPr>
        <p:spPr/>
        <p:txBody>
          <a:bodyPr/>
          <a:lstStyle/>
          <a:p>
            <a:r>
              <a:rPr lang="en-US" dirty="0"/>
              <a:t>Strategic Choices</a:t>
            </a:r>
            <a:endParaRPr lang="en-GB" dirty="0"/>
          </a:p>
        </p:txBody>
      </p:sp>
      <p:sp>
        <p:nvSpPr>
          <p:cNvPr id="3" name="Content Placeholder 2">
            <a:extLst>
              <a:ext uri="{FF2B5EF4-FFF2-40B4-BE49-F238E27FC236}">
                <a16:creationId xmlns:a16="http://schemas.microsoft.com/office/drawing/2014/main" id="{8162F453-2078-1596-43BF-FAEB0F80D0A0}"/>
              </a:ext>
            </a:extLst>
          </p:cNvPr>
          <p:cNvSpPr>
            <a:spLocks noGrp="1"/>
          </p:cNvSpPr>
          <p:nvPr>
            <p:ph idx="1"/>
          </p:nvPr>
        </p:nvSpPr>
        <p:spPr/>
        <p:txBody>
          <a:bodyPr>
            <a:normAutofit fontScale="92500" lnSpcReduction="10000"/>
          </a:bodyPr>
          <a:lstStyle/>
          <a:p>
            <a:r>
              <a:rPr lang="en-US" dirty="0"/>
              <a:t>Related example: focuses on interaction between rational individuals.</a:t>
            </a:r>
          </a:p>
          <a:p>
            <a:endParaRPr lang="en-US" dirty="0"/>
          </a:p>
          <a:p>
            <a:r>
              <a:rPr lang="en-US" dirty="0"/>
              <a:t>Consider the case when Robinson’s friend, Mr. Friday, arrives on the island.</a:t>
            </a:r>
          </a:p>
          <a:p>
            <a:endParaRPr lang="en-US" dirty="0"/>
          </a:p>
          <a:p>
            <a:r>
              <a:rPr lang="en-US" dirty="0"/>
              <a:t>Robinson’s actions and choices may not be independent as before, but depends on what Friday would do</a:t>
            </a:r>
          </a:p>
          <a:p>
            <a:pPr lvl="1"/>
            <a:r>
              <a:rPr lang="en-US" dirty="0"/>
              <a:t>Such interdependent choices can be called as strategic</a:t>
            </a:r>
          </a:p>
          <a:p>
            <a:pPr lvl="1"/>
            <a:endParaRPr lang="en-US" dirty="0"/>
          </a:p>
          <a:p>
            <a:r>
              <a:rPr lang="en-US" dirty="0">
                <a:solidFill>
                  <a:srgbClr val="FF0000"/>
                </a:solidFill>
              </a:rPr>
              <a:t>Game theory </a:t>
            </a:r>
            <a:r>
              <a:rPr lang="en-US" dirty="0"/>
              <a:t>attempts to understand such strategic rational choices between individuals in idealized environments.</a:t>
            </a:r>
          </a:p>
          <a:p>
            <a:pPr lvl="1"/>
            <a:r>
              <a:rPr lang="en-US" dirty="0"/>
              <a:t>Prisoner’s dilemma</a:t>
            </a:r>
            <a:endParaRPr lang="en-GB" dirty="0"/>
          </a:p>
        </p:txBody>
      </p:sp>
    </p:spTree>
    <p:extLst>
      <p:ext uri="{BB962C8B-B14F-4D97-AF65-F5344CB8AC3E}">
        <p14:creationId xmlns:p14="http://schemas.microsoft.com/office/powerpoint/2010/main" val="51461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847F-9848-F076-22F4-E6150A329DBE}"/>
              </a:ext>
            </a:extLst>
          </p:cNvPr>
          <p:cNvSpPr>
            <a:spLocks noGrp="1"/>
          </p:cNvSpPr>
          <p:nvPr>
            <p:ph type="title"/>
          </p:nvPr>
        </p:nvSpPr>
        <p:spPr/>
        <p:txBody>
          <a:bodyPr/>
          <a:lstStyle/>
          <a:p>
            <a:r>
              <a:rPr lang="en-US" dirty="0"/>
              <a:t>Interpretative Explanations</a:t>
            </a:r>
            <a:endParaRPr lang="en-GB" dirty="0"/>
          </a:p>
        </p:txBody>
      </p:sp>
      <p:sp>
        <p:nvSpPr>
          <p:cNvPr id="3" name="Content Placeholder 2">
            <a:extLst>
              <a:ext uri="{FF2B5EF4-FFF2-40B4-BE49-F238E27FC236}">
                <a16:creationId xmlns:a16="http://schemas.microsoft.com/office/drawing/2014/main" id="{5554FDE7-2035-C9A0-7068-B23272B63CA5}"/>
              </a:ext>
            </a:extLst>
          </p:cNvPr>
          <p:cNvSpPr>
            <a:spLocks noGrp="1"/>
          </p:cNvSpPr>
          <p:nvPr>
            <p:ph idx="1"/>
          </p:nvPr>
        </p:nvSpPr>
        <p:spPr/>
        <p:txBody>
          <a:bodyPr>
            <a:normAutofit lnSpcReduction="10000"/>
          </a:bodyPr>
          <a:lstStyle/>
          <a:p>
            <a:r>
              <a:rPr lang="en-US" dirty="0"/>
              <a:t>Aim of social sciences: not to </a:t>
            </a:r>
            <a:r>
              <a:rPr lang="en-US" dirty="0">
                <a:solidFill>
                  <a:srgbClr val="FF0000"/>
                </a:solidFill>
              </a:rPr>
              <a:t>provide causal explain, but to interpret</a:t>
            </a:r>
            <a:r>
              <a:rPr lang="en-US" dirty="0"/>
              <a:t>.</a:t>
            </a:r>
          </a:p>
          <a:p>
            <a:endParaRPr lang="en-US" dirty="0"/>
          </a:p>
          <a:p>
            <a:r>
              <a:rPr lang="en-US" dirty="0"/>
              <a:t>focus is on interpretation of meaningful practices by human beings in specific social contexts.</a:t>
            </a:r>
          </a:p>
          <a:p>
            <a:endParaRPr lang="en-US" dirty="0"/>
          </a:p>
          <a:p>
            <a:r>
              <a:rPr lang="en-US" dirty="0"/>
              <a:t>This approach is also known as </a:t>
            </a:r>
            <a:r>
              <a:rPr lang="en-US" dirty="0">
                <a:solidFill>
                  <a:srgbClr val="FF0000"/>
                </a:solidFill>
              </a:rPr>
              <a:t>hermeneutics</a:t>
            </a:r>
            <a:r>
              <a:rPr lang="en-US" dirty="0"/>
              <a:t>.</a:t>
            </a:r>
          </a:p>
          <a:p>
            <a:endParaRPr lang="en-US" dirty="0"/>
          </a:p>
          <a:p>
            <a:r>
              <a:rPr lang="en-US" dirty="0"/>
              <a:t>Think about </a:t>
            </a:r>
            <a:r>
              <a:rPr lang="en-US" dirty="0">
                <a:solidFill>
                  <a:srgbClr val="FF0000"/>
                </a:solidFill>
              </a:rPr>
              <a:t>legal discourse</a:t>
            </a:r>
            <a:r>
              <a:rPr lang="en-US" dirty="0"/>
              <a:t>: </a:t>
            </a:r>
            <a:r>
              <a:rPr lang="en-US" dirty="0">
                <a:solidFill>
                  <a:srgbClr val="FF0000"/>
                </a:solidFill>
              </a:rPr>
              <a:t>often interpretive</a:t>
            </a:r>
          </a:p>
          <a:p>
            <a:pPr lvl="1"/>
            <a:r>
              <a:rPr lang="en-US" dirty="0"/>
              <a:t>Hermeneutic explanations are relatively less common in economics</a:t>
            </a:r>
          </a:p>
          <a:p>
            <a:pPr lvl="1"/>
            <a:r>
              <a:rPr lang="en-US" dirty="0"/>
              <a:t>But that should not be interpreted to mean them as being inferior</a:t>
            </a:r>
          </a:p>
        </p:txBody>
      </p:sp>
    </p:spTree>
    <p:extLst>
      <p:ext uri="{BB962C8B-B14F-4D97-AF65-F5344CB8AC3E}">
        <p14:creationId xmlns:p14="http://schemas.microsoft.com/office/powerpoint/2010/main" val="64061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EA05-E154-448F-031C-1D7A29C637D3}"/>
              </a:ext>
            </a:extLst>
          </p:cNvPr>
          <p:cNvSpPr>
            <a:spLocks noGrp="1"/>
          </p:cNvSpPr>
          <p:nvPr>
            <p:ph type="title"/>
          </p:nvPr>
        </p:nvSpPr>
        <p:spPr/>
        <p:txBody>
          <a:bodyPr/>
          <a:lstStyle/>
          <a:p>
            <a:r>
              <a:rPr lang="en-US" dirty="0"/>
              <a:t>Hermeneutics</a:t>
            </a:r>
            <a:endParaRPr lang="en-GB" dirty="0"/>
          </a:p>
        </p:txBody>
      </p:sp>
      <p:sp>
        <p:nvSpPr>
          <p:cNvPr id="3" name="Content Placeholder 2">
            <a:extLst>
              <a:ext uri="{FF2B5EF4-FFF2-40B4-BE49-F238E27FC236}">
                <a16:creationId xmlns:a16="http://schemas.microsoft.com/office/drawing/2014/main" id="{80C0DC5C-D2D5-969E-B45F-428B3BC3034A}"/>
              </a:ext>
            </a:extLst>
          </p:cNvPr>
          <p:cNvSpPr>
            <a:spLocks noGrp="1"/>
          </p:cNvSpPr>
          <p:nvPr>
            <p:ph idx="1"/>
          </p:nvPr>
        </p:nvSpPr>
        <p:spPr/>
        <p:txBody>
          <a:bodyPr>
            <a:normAutofit/>
          </a:bodyPr>
          <a:lstStyle/>
          <a:p>
            <a:pPr marL="0" indent="0">
              <a:buNone/>
            </a:pPr>
            <a:r>
              <a:rPr lang="en-US" dirty="0"/>
              <a:t>“It treats social phenomena as a text to be decoded through </a:t>
            </a:r>
            <a:r>
              <a:rPr lang="en-US" dirty="0">
                <a:solidFill>
                  <a:srgbClr val="FF0000"/>
                </a:solidFill>
              </a:rPr>
              <a:t>imaginative reconstruction </a:t>
            </a:r>
            <a:r>
              <a:rPr lang="en-US" dirty="0"/>
              <a:t>of the significance of various elements of the social action or event. The interpretive framework thus holds that social science is radically unlike natural science because it unavoidably depends upon the interpretation of meaningful human </a:t>
            </a:r>
            <a:r>
              <a:rPr lang="en-US" dirty="0" err="1"/>
              <a:t>behaviour</a:t>
            </a:r>
            <a:r>
              <a:rPr lang="en-US" dirty="0"/>
              <a:t> and social practices. </a:t>
            </a:r>
            <a:r>
              <a:rPr lang="en-US" dirty="0">
                <a:solidFill>
                  <a:srgbClr val="FF0000"/>
                </a:solidFill>
              </a:rPr>
              <a:t>Natural science is concerned with objective causal processes, but social science is concerned with meaningful actions and practices</a:t>
            </a:r>
            <a:r>
              <a:rPr lang="en-US" dirty="0"/>
              <a:t>. The former may be </a:t>
            </a:r>
            <a:r>
              <a:rPr lang="en-US" dirty="0">
                <a:solidFill>
                  <a:srgbClr val="FF0000"/>
                </a:solidFill>
              </a:rPr>
              <a:t>objectively described and explained</a:t>
            </a:r>
            <a:r>
              <a:rPr lang="en-US" dirty="0"/>
              <a:t>; the latter require </a:t>
            </a:r>
            <a:r>
              <a:rPr lang="en-US" dirty="0">
                <a:solidFill>
                  <a:srgbClr val="FF0000"/>
                </a:solidFill>
              </a:rPr>
              <a:t>interpretation</a:t>
            </a:r>
            <a:r>
              <a:rPr lang="en-US" dirty="0"/>
              <a:t> and </a:t>
            </a:r>
            <a:r>
              <a:rPr lang="en-US" dirty="0">
                <a:solidFill>
                  <a:srgbClr val="FF0000"/>
                </a:solidFill>
              </a:rPr>
              <a:t>understanding</a:t>
            </a:r>
            <a:r>
              <a:rPr lang="en-US" dirty="0"/>
              <a:t>. </a:t>
            </a:r>
            <a:r>
              <a:rPr lang="en-US" dirty="0">
                <a:solidFill>
                  <a:srgbClr val="FF0000"/>
                </a:solidFill>
              </a:rPr>
              <a:t>Explanation</a:t>
            </a:r>
            <a:r>
              <a:rPr lang="en-US" dirty="0"/>
              <a:t>, then, is the goal of the natural sciences, and </a:t>
            </a:r>
            <a:r>
              <a:rPr lang="en-US" dirty="0">
                <a:solidFill>
                  <a:srgbClr val="FF0000"/>
                </a:solidFill>
              </a:rPr>
              <a:t>understanding</a:t>
            </a:r>
            <a:r>
              <a:rPr lang="en-US" dirty="0"/>
              <a:t> is the goal of the social sciences." [Little (1991)]</a:t>
            </a:r>
            <a:endParaRPr lang="en-GB" dirty="0"/>
          </a:p>
        </p:txBody>
      </p:sp>
    </p:spTree>
    <p:extLst>
      <p:ext uri="{BB962C8B-B14F-4D97-AF65-F5344CB8AC3E}">
        <p14:creationId xmlns:p14="http://schemas.microsoft.com/office/powerpoint/2010/main" val="136026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32A2-BE48-8D45-26EF-64687EFA2816}"/>
              </a:ext>
            </a:extLst>
          </p:cNvPr>
          <p:cNvSpPr>
            <a:spLocks noGrp="1"/>
          </p:cNvSpPr>
          <p:nvPr>
            <p:ph type="title"/>
          </p:nvPr>
        </p:nvSpPr>
        <p:spPr/>
        <p:txBody>
          <a:bodyPr/>
          <a:lstStyle/>
          <a:p>
            <a:r>
              <a:rPr lang="en-US" dirty="0"/>
              <a:t>Functional Explanation</a:t>
            </a:r>
            <a:endParaRPr lang="en-GB" dirty="0"/>
          </a:p>
        </p:txBody>
      </p:sp>
      <p:sp>
        <p:nvSpPr>
          <p:cNvPr id="3" name="Content Placeholder 2">
            <a:extLst>
              <a:ext uri="{FF2B5EF4-FFF2-40B4-BE49-F238E27FC236}">
                <a16:creationId xmlns:a16="http://schemas.microsoft.com/office/drawing/2014/main" id="{28B8B927-EDD9-37C6-4019-480985C0E0C8}"/>
              </a:ext>
            </a:extLst>
          </p:cNvPr>
          <p:cNvSpPr>
            <a:spLocks noGrp="1"/>
          </p:cNvSpPr>
          <p:nvPr>
            <p:ph idx="1"/>
          </p:nvPr>
        </p:nvSpPr>
        <p:spPr/>
        <p:txBody>
          <a:bodyPr>
            <a:normAutofit/>
          </a:bodyPr>
          <a:lstStyle/>
          <a:p>
            <a:r>
              <a:rPr lang="en-US" dirty="0">
                <a:solidFill>
                  <a:srgbClr val="FF0000"/>
                </a:solidFill>
              </a:rPr>
              <a:t>Explain a social phenomena </a:t>
            </a:r>
            <a:r>
              <a:rPr lang="en-US" dirty="0"/>
              <a:t>- say a particular feature of the society in terms of the beneficial consequences it has for the larger social system.</a:t>
            </a:r>
          </a:p>
          <a:p>
            <a:pPr marL="0" indent="0">
              <a:buNone/>
            </a:pPr>
            <a:endParaRPr lang="en-US" dirty="0"/>
          </a:p>
          <a:p>
            <a:pPr lvl="1"/>
            <a:r>
              <a:rPr lang="en-US" dirty="0"/>
              <a:t>Example: Why do hunter-gatherer peoples practice prolonged lactation?</a:t>
            </a:r>
          </a:p>
          <a:p>
            <a:pPr lvl="1"/>
            <a:r>
              <a:rPr lang="en-US" dirty="0"/>
              <a:t>Because this reduces fertility, promoting sustainable levels of population growth.</a:t>
            </a:r>
          </a:p>
          <a:p>
            <a:pPr lvl="1"/>
            <a:r>
              <a:rPr lang="en-US" dirty="0"/>
              <a:t>The practice of prolonged lactation is explained in terms of its contribution to an important need of an ongoing hunter-gatherer society (retaining low population density).</a:t>
            </a:r>
          </a:p>
        </p:txBody>
      </p:sp>
    </p:spTree>
    <p:extLst>
      <p:ext uri="{BB962C8B-B14F-4D97-AF65-F5344CB8AC3E}">
        <p14:creationId xmlns:p14="http://schemas.microsoft.com/office/powerpoint/2010/main" val="101270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1749-096D-9438-4855-FDB255DC41EE}"/>
              </a:ext>
            </a:extLst>
          </p:cNvPr>
          <p:cNvSpPr>
            <a:spLocks noGrp="1"/>
          </p:cNvSpPr>
          <p:nvPr>
            <p:ph type="title"/>
          </p:nvPr>
        </p:nvSpPr>
        <p:spPr/>
        <p:txBody>
          <a:bodyPr/>
          <a:lstStyle/>
          <a:p>
            <a:r>
              <a:rPr lang="en-US" dirty="0"/>
              <a:t>Structural Explanation</a:t>
            </a:r>
            <a:endParaRPr lang="en-GB" dirty="0"/>
          </a:p>
        </p:txBody>
      </p:sp>
      <p:sp>
        <p:nvSpPr>
          <p:cNvPr id="3" name="Content Placeholder 2">
            <a:extLst>
              <a:ext uri="{FF2B5EF4-FFF2-40B4-BE49-F238E27FC236}">
                <a16:creationId xmlns:a16="http://schemas.microsoft.com/office/drawing/2014/main" id="{0EA6C993-D370-7BB9-FC63-03E6B0AE408A}"/>
              </a:ext>
            </a:extLst>
          </p:cNvPr>
          <p:cNvSpPr>
            <a:spLocks noGrp="1"/>
          </p:cNvSpPr>
          <p:nvPr>
            <p:ph idx="1"/>
          </p:nvPr>
        </p:nvSpPr>
        <p:spPr>
          <a:xfrm>
            <a:off x="346509" y="1825625"/>
            <a:ext cx="11473314" cy="4351338"/>
          </a:xfrm>
        </p:spPr>
        <p:txBody>
          <a:bodyPr>
            <a:normAutofit/>
          </a:bodyPr>
          <a:lstStyle/>
          <a:p>
            <a:r>
              <a:rPr lang="en-US" dirty="0"/>
              <a:t>There are two varieties:</a:t>
            </a:r>
          </a:p>
          <a:p>
            <a:pPr lvl="1"/>
            <a:r>
              <a:rPr lang="en-US" dirty="0"/>
              <a:t>social structures have important causal role for social phenomena</a:t>
            </a:r>
          </a:p>
          <a:p>
            <a:pPr lvl="1"/>
            <a:r>
              <a:rPr lang="en-US" dirty="0"/>
              <a:t>demonstrating how different aspects of social phenomena fit into abstract underlying social structures. </a:t>
            </a:r>
          </a:p>
          <a:p>
            <a:pPr lvl="2"/>
            <a:r>
              <a:rPr lang="en-US" dirty="0"/>
              <a:t>(causal explanations are viewed as unimportant)</a:t>
            </a:r>
          </a:p>
          <a:p>
            <a:pPr lvl="2"/>
            <a:endParaRPr lang="en-US" dirty="0"/>
          </a:p>
          <a:p>
            <a:pPr lvl="1"/>
            <a:r>
              <a:rPr lang="en-US" dirty="0"/>
              <a:t>Example: Why did English agriculture transform towards modern, capitalistic farming, while French agriculture stagnated?</a:t>
            </a:r>
          </a:p>
          <a:p>
            <a:pPr lvl="2"/>
            <a:r>
              <a:rPr lang="en-US" dirty="0"/>
              <a:t>Structural features were different among these two countries -</a:t>
            </a:r>
          </a:p>
          <a:p>
            <a:pPr lvl="2"/>
            <a:r>
              <a:rPr lang="en-US" dirty="0"/>
              <a:t>English land ownership structure provided incentives for landowners to modernize</a:t>
            </a:r>
          </a:p>
          <a:p>
            <a:pPr lvl="2"/>
            <a:r>
              <a:rPr lang="en-US" dirty="0"/>
              <a:t>French system gave incentives for peasants to resist modernization.</a:t>
            </a:r>
          </a:p>
        </p:txBody>
      </p:sp>
    </p:spTree>
    <p:extLst>
      <p:ext uri="{BB962C8B-B14F-4D97-AF65-F5344CB8AC3E}">
        <p14:creationId xmlns:p14="http://schemas.microsoft.com/office/powerpoint/2010/main" val="248863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C6A9-97A5-B8A9-0BC8-89572DE9412C}"/>
              </a:ext>
            </a:extLst>
          </p:cNvPr>
          <p:cNvSpPr>
            <a:spLocks noGrp="1"/>
          </p:cNvSpPr>
          <p:nvPr>
            <p:ph type="title"/>
          </p:nvPr>
        </p:nvSpPr>
        <p:spPr/>
        <p:txBody>
          <a:bodyPr/>
          <a:lstStyle/>
          <a:p>
            <a:r>
              <a:rPr lang="en-US" dirty="0"/>
              <a:t>Should we always reduce and to what unit?</a:t>
            </a:r>
            <a:endParaRPr lang="en-GB" dirty="0"/>
          </a:p>
        </p:txBody>
      </p:sp>
      <p:sp>
        <p:nvSpPr>
          <p:cNvPr id="3" name="Content Placeholder 2">
            <a:extLst>
              <a:ext uri="{FF2B5EF4-FFF2-40B4-BE49-F238E27FC236}">
                <a16:creationId xmlns:a16="http://schemas.microsoft.com/office/drawing/2014/main" id="{E0519B50-0F58-5556-F9A3-FA4B3BA622F8}"/>
              </a:ext>
            </a:extLst>
          </p:cNvPr>
          <p:cNvSpPr>
            <a:spLocks noGrp="1"/>
          </p:cNvSpPr>
          <p:nvPr>
            <p:ph idx="1"/>
          </p:nvPr>
        </p:nvSpPr>
        <p:spPr/>
        <p:txBody>
          <a:bodyPr/>
          <a:lstStyle/>
          <a:p>
            <a:r>
              <a:rPr lang="en-US" dirty="0"/>
              <a:t>Should we always prefer a more fundamental or individual level explanation for a phenomena, no matter what?</a:t>
            </a:r>
          </a:p>
          <a:p>
            <a:pPr lvl="1"/>
            <a:r>
              <a:rPr lang="en-US" dirty="0"/>
              <a:t>It may depend on the purpose of explanation.</a:t>
            </a:r>
          </a:p>
          <a:p>
            <a:pPr lvl="1"/>
            <a:r>
              <a:rPr lang="en-US" dirty="0"/>
              <a:t>individuals and choice may be an appropriate focus for some purposes, it may not be for others.</a:t>
            </a:r>
          </a:p>
          <a:p>
            <a:pPr lvl="1"/>
            <a:endParaRPr lang="en-US" dirty="0"/>
          </a:p>
          <a:p>
            <a:pPr lvl="1"/>
            <a:r>
              <a:rPr lang="en-US" dirty="0"/>
              <a:t>Social vs individual starting point</a:t>
            </a:r>
          </a:p>
          <a:p>
            <a:pPr lvl="1"/>
            <a:r>
              <a:rPr lang="en-US" dirty="0"/>
              <a:t>Institutional analysis</a:t>
            </a:r>
          </a:p>
          <a:p>
            <a:pPr lvl="1"/>
            <a:r>
              <a:rPr lang="en-US" dirty="0"/>
              <a:t>Macro vs. micro analysis</a:t>
            </a:r>
          </a:p>
          <a:p>
            <a:pPr lvl="1"/>
            <a:r>
              <a:rPr lang="en-US" dirty="0"/>
              <a:t>Class structures vs Individual choices</a:t>
            </a:r>
          </a:p>
          <a:p>
            <a:pPr lvl="1"/>
            <a:r>
              <a:rPr lang="en-US" dirty="0"/>
              <a:t>Heuristics vs computational limitations </a:t>
            </a:r>
            <a:endParaRPr lang="en-GB" dirty="0"/>
          </a:p>
        </p:txBody>
      </p:sp>
    </p:spTree>
    <p:extLst>
      <p:ext uri="{BB962C8B-B14F-4D97-AF65-F5344CB8AC3E}">
        <p14:creationId xmlns:p14="http://schemas.microsoft.com/office/powerpoint/2010/main" val="2814797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5281-A716-B55F-BA60-E6E976CBCDDB}"/>
              </a:ext>
            </a:extLst>
          </p:cNvPr>
          <p:cNvSpPr>
            <a:spLocks noGrp="1"/>
          </p:cNvSpPr>
          <p:nvPr>
            <p:ph type="title"/>
          </p:nvPr>
        </p:nvSpPr>
        <p:spPr/>
        <p:txBody>
          <a:bodyPr/>
          <a:lstStyle/>
          <a:p>
            <a:r>
              <a:rPr lang="en-US" dirty="0"/>
              <a:t>Explanation vs Prediction</a:t>
            </a:r>
            <a:endParaRPr lang="en-GB" dirty="0"/>
          </a:p>
        </p:txBody>
      </p:sp>
      <p:sp>
        <p:nvSpPr>
          <p:cNvPr id="3" name="Content Placeholder 2">
            <a:extLst>
              <a:ext uri="{FF2B5EF4-FFF2-40B4-BE49-F238E27FC236}">
                <a16:creationId xmlns:a16="http://schemas.microsoft.com/office/drawing/2014/main" id="{7C606F07-60A4-9FB8-0B6D-B5C41AFD13D9}"/>
              </a:ext>
            </a:extLst>
          </p:cNvPr>
          <p:cNvSpPr>
            <a:spLocks noGrp="1"/>
          </p:cNvSpPr>
          <p:nvPr>
            <p:ph idx="1"/>
          </p:nvPr>
        </p:nvSpPr>
        <p:spPr/>
        <p:txBody>
          <a:bodyPr/>
          <a:lstStyle/>
          <a:p>
            <a:r>
              <a:rPr lang="en-US" dirty="0"/>
              <a:t>How do we know an explanation is good or bad in science?</a:t>
            </a:r>
          </a:p>
          <a:p>
            <a:pPr lvl="1"/>
            <a:r>
              <a:rPr lang="en-US" dirty="0"/>
              <a:t>One criteria: the quality/success of the predictions of the model</a:t>
            </a:r>
          </a:p>
          <a:p>
            <a:pPr marL="0" indent="0">
              <a:buNone/>
            </a:pPr>
            <a:endParaRPr lang="en-US" dirty="0"/>
          </a:p>
          <a:p>
            <a:r>
              <a:rPr lang="en-US" dirty="0"/>
              <a:t>Is this the ONLY criteria?</a:t>
            </a:r>
          </a:p>
          <a:p>
            <a:r>
              <a:rPr lang="en-US" dirty="0"/>
              <a:t>Should the assumptions of the model be real?</a:t>
            </a:r>
          </a:p>
          <a:p>
            <a:pPr marL="0" indent="0">
              <a:buNone/>
            </a:pPr>
            <a:endParaRPr lang="en-US" dirty="0"/>
          </a:p>
          <a:p>
            <a:r>
              <a:rPr lang="en-US" dirty="0"/>
              <a:t>Milton Friedman: instrumental approach and "as if“ explanations</a:t>
            </a:r>
          </a:p>
          <a:p>
            <a:pPr marL="0" indent="0">
              <a:buNone/>
            </a:pPr>
            <a:endParaRPr lang="en-GB" dirty="0"/>
          </a:p>
        </p:txBody>
      </p:sp>
    </p:spTree>
    <p:extLst>
      <p:ext uri="{BB962C8B-B14F-4D97-AF65-F5344CB8AC3E}">
        <p14:creationId xmlns:p14="http://schemas.microsoft.com/office/powerpoint/2010/main" val="146185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5392-2CB9-61F3-2A02-541D6F95CD79}"/>
              </a:ext>
            </a:extLst>
          </p:cNvPr>
          <p:cNvSpPr>
            <a:spLocks noGrp="1"/>
          </p:cNvSpPr>
          <p:nvPr>
            <p:ph type="title"/>
          </p:nvPr>
        </p:nvSpPr>
        <p:spPr/>
        <p:txBody>
          <a:bodyPr/>
          <a:lstStyle/>
          <a:p>
            <a:r>
              <a:rPr lang="en-US" dirty="0"/>
              <a:t>Scientific Explanation</a:t>
            </a:r>
            <a:endParaRPr lang="en-GB" dirty="0"/>
          </a:p>
        </p:txBody>
      </p:sp>
      <p:sp>
        <p:nvSpPr>
          <p:cNvPr id="3" name="Content Placeholder 2">
            <a:extLst>
              <a:ext uri="{FF2B5EF4-FFF2-40B4-BE49-F238E27FC236}">
                <a16:creationId xmlns:a16="http://schemas.microsoft.com/office/drawing/2014/main" id="{2285CF31-FBDD-F28A-385D-29F3C2E38969}"/>
              </a:ext>
            </a:extLst>
          </p:cNvPr>
          <p:cNvSpPr>
            <a:spLocks noGrp="1"/>
          </p:cNvSpPr>
          <p:nvPr>
            <p:ph idx="1"/>
          </p:nvPr>
        </p:nvSpPr>
        <p:spPr/>
        <p:txBody>
          <a:bodyPr>
            <a:normAutofit fontScale="85000" lnSpcReduction="10000"/>
          </a:bodyPr>
          <a:lstStyle/>
          <a:p>
            <a:r>
              <a:rPr lang="en-US" dirty="0"/>
              <a:t>Two parts</a:t>
            </a:r>
          </a:p>
          <a:p>
            <a:pPr lvl="1"/>
            <a:r>
              <a:rPr lang="en-US" dirty="0"/>
              <a:t>phenomena to be explained (</a:t>
            </a:r>
            <a:r>
              <a:rPr lang="en-US" dirty="0">
                <a:solidFill>
                  <a:srgbClr val="FF0000"/>
                </a:solidFill>
              </a:rPr>
              <a:t>explanandum</a:t>
            </a:r>
            <a:r>
              <a:rPr lang="en-US" dirty="0"/>
              <a:t>)</a:t>
            </a:r>
          </a:p>
          <a:p>
            <a:pPr lvl="1"/>
            <a:r>
              <a:rPr lang="en-US" dirty="0"/>
              <a:t>circumstances or events that are believed to explain the phenomena(</a:t>
            </a:r>
            <a:r>
              <a:rPr lang="en-US" dirty="0">
                <a:solidFill>
                  <a:srgbClr val="FF0000"/>
                </a:solidFill>
              </a:rPr>
              <a:t>explanans</a:t>
            </a:r>
            <a:r>
              <a:rPr lang="en-US" dirty="0"/>
              <a:t>)</a:t>
            </a:r>
          </a:p>
          <a:p>
            <a:endParaRPr lang="en-US" dirty="0"/>
          </a:p>
          <a:p>
            <a:r>
              <a:rPr lang="en-US" dirty="0"/>
              <a:t>Explanations -geared towards answering ‘why’ or ‘how’ questions</a:t>
            </a:r>
          </a:p>
          <a:p>
            <a:endParaRPr lang="en-US" dirty="0"/>
          </a:p>
          <a:p>
            <a:r>
              <a:rPr lang="en-US" dirty="0"/>
              <a:t>Examples:</a:t>
            </a:r>
          </a:p>
          <a:p>
            <a:pPr lvl="1"/>
            <a:r>
              <a:rPr lang="en-US" dirty="0"/>
              <a:t>Why does water turn to </a:t>
            </a:r>
            <a:r>
              <a:rPr lang="en-US" dirty="0" err="1"/>
              <a:t>vapour</a:t>
            </a:r>
            <a:r>
              <a:rPr lang="en-US" dirty="0"/>
              <a:t> when it is heated up to 100 C?</a:t>
            </a:r>
          </a:p>
          <a:p>
            <a:pPr lvl="1"/>
            <a:r>
              <a:rPr lang="en-US" dirty="0"/>
              <a:t>why did the financial crisis occur and how did it cause falling levels of income in Greece?</a:t>
            </a:r>
          </a:p>
          <a:p>
            <a:pPr lvl="1"/>
            <a:endParaRPr lang="en-US" dirty="0"/>
          </a:p>
          <a:p>
            <a:r>
              <a:rPr lang="en-US" dirty="0"/>
              <a:t>Different sorts of explanations roughly constitute and demarcate different disciplines</a:t>
            </a:r>
            <a:endParaRPr lang="en-GB" dirty="0"/>
          </a:p>
        </p:txBody>
      </p:sp>
    </p:spTree>
    <p:extLst>
      <p:ext uri="{BB962C8B-B14F-4D97-AF65-F5344CB8AC3E}">
        <p14:creationId xmlns:p14="http://schemas.microsoft.com/office/powerpoint/2010/main" val="1904854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2173-E58D-EAD5-9118-F2660565C7A5}"/>
              </a:ext>
            </a:extLst>
          </p:cNvPr>
          <p:cNvSpPr>
            <a:spLocks noGrp="1"/>
          </p:cNvSpPr>
          <p:nvPr>
            <p:ph type="title"/>
          </p:nvPr>
        </p:nvSpPr>
        <p:spPr/>
        <p:txBody>
          <a:bodyPr/>
          <a:lstStyle/>
          <a:p>
            <a:r>
              <a:rPr lang="en-US" dirty="0"/>
              <a:t>Milton Friedman – prediction</a:t>
            </a:r>
            <a:endParaRPr lang="en-GB" dirty="0"/>
          </a:p>
        </p:txBody>
      </p:sp>
      <p:sp>
        <p:nvSpPr>
          <p:cNvPr id="3" name="Content Placeholder 2">
            <a:extLst>
              <a:ext uri="{FF2B5EF4-FFF2-40B4-BE49-F238E27FC236}">
                <a16:creationId xmlns:a16="http://schemas.microsoft.com/office/drawing/2014/main" id="{8270F403-A0BE-DE8B-AD1D-B222F9FE69DB}"/>
              </a:ext>
            </a:extLst>
          </p:cNvPr>
          <p:cNvSpPr>
            <a:spLocks noGrp="1"/>
          </p:cNvSpPr>
          <p:nvPr>
            <p:ph idx="1"/>
          </p:nvPr>
        </p:nvSpPr>
        <p:spPr/>
        <p:txBody>
          <a:bodyPr>
            <a:normAutofit fontScale="92500" lnSpcReduction="10000"/>
          </a:bodyPr>
          <a:lstStyle/>
          <a:p>
            <a:r>
              <a:rPr lang="en-US" dirty="0"/>
              <a:t>Milton Friedman - a Chicago economist – notes that the goal of economics (or any positive science) is to develop theories or hypothesis that yield meaningful predictions about future phenomena. </a:t>
            </a:r>
          </a:p>
          <a:p>
            <a:endParaRPr lang="en-US" dirty="0"/>
          </a:p>
          <a:p>
            <a:r>
              <a:rPr lang="en-US" dirty="0"/>
              <a:t>Theories should be judged only based on their predictive power:</a:t>
            </a:r>
          </a:p>
          <a:p>
            <a:pPr lvl="1"/>
            <a:r>
              <a:rPr lang="en-US" dirty="0"/>
              <a:t>“The only relevant test of the validity of a hypothesis is </a:t>
            </a:r>
            <a:r>
              <a:rPr lang="en-US" dirty="0">
                <a:solidFill>
                  <a:srgbClr val="FF0000"/>
                </a:solidFill>
              </a:rPr>
              <a:t>comparison of its predictions with experience</a:t>
            </a:r>
            <a:r>
              <a:rPr lang="en-US" dirty="0"/>
              <a:t>. The hypothesis is rejected if its predictions are contradicted (frequently or more often than predictions from an alternative hypothesis); it is accepted if </a:t>
            </a:r>
            <a:r>
              <a:rPr lang="en-US" dirty="0">
                <a:solidFill>
                  <a:srgbClr val="FF0000"/>
                </a:solidFill>
              </a:rPr>
              <a:t>its predictions are not contradicted</a:t>
            </a:r>
            <a:r>
              <a:rPr lang="en-US" dirty="0"/>
              <a:t>; great confidence is attached to it if it has survived many opportunities for contradiction. Factual evidence can never prove a hypothesis; it can only fail to disprove it, which is what we generally mean when we say, somewhat inexactly, that the hypothesis has been confirmed by experience." [Friedman (1994)]</a:t>
            </a:r>
            <a:endParaRPr lang="en-GB" dirty="0"/>
          </a:p>
        </p:txBody>
      </p:sp>
    </p:spTree>
    <p:extLst>
      <p:ext uri="{BB962C8B-B14F-4D97-AF65-F5344CB8AC3E}">
        <p14:creationId xmlns:p14="http://schemas.microsoft.com/office/powerpoint/2010/main" val="1830086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149F75-CBBC-36DA-3FDA-B649F9AC7DED}"/>
              </a:ext>
            </a:extLst>
          </p:cNvPr>
          <p:cNvSpPr>
            <a:spLocks noGrp="1"/>
          </p:cNvSpPr>
          <p:nvPr>
            <p:ph idx="1"/>
          </p:nvPr>
        </p:nvSpPr>
        <p:spPr>
          <a:xfrm>
            <a:off x="337686" y="1347537"/>
            <a:ext cx="10515600" cy="5397317"/>
          </a:xfrm>
        </p:spPr>
        <p:txBody>
          <a:bodyPr>
            <a:normAutofit/>
          </a:bodyPr>
          <a:lstStyle/>
          <a:p>
            <a:r>
              <a:rPr lang="en-US" dirty="0"/>
              <a:t>Consider the problem of predicting the shots made by an expert billiard player. </a:t>
            </a:r>
            <a:r>
              <a:rPr lang="en-US" dirty="0">
                <a:solidFill>
                  <a:srgbClr val="FF0000"/>
                </a:solidFill>
              </a:rPr>
              <a:t>It seems not at all unreasonable that excellent predictions would be yielded by the hypothesis that the billiard player made his shots as if he knew the complicated mathematical formulas </a:t>
            </a:r>
            <a:r>
              <a:rPr lang="en-US" dirty="0"/>
              <a:t>that would give the optimum directions of travel, could estimate accurately by eye the angles, etc., describing the location of the balls, could make lightning calculations from the formulas, and could then make the balls travel in the direction indicated by the formulas.</a:t>
            </a:r>
          </a:p>
          <a:p>
            <a:r>
              <a:rPr lang="en-US" dirty="0"/>
              <a:t>Our confidence in this </a:t>
            </a:r>
            <a:r>
              <a:rPr lang="en-US" dirty="0">
                <a:solidFill>
                  <a:srgbClr val="FF0000"/>
                </a:solidFill>
              </a:rPr>
              <a:t>hypothesis is not based on the belief that billiard players, even expert ones, can or do go through the process described</a:t>
            </a:r>
            <a:r>
              <a:rPr lang="en-US" dirty="0"/>
              <a:t>; it derives rather from the belief that, unless in some way or other they were capable of reaching essentially the same result, they would not in fact be expert billiard players. [Friedman (1994)]</a:t>
            </a:r>
            <a:endParaRPr lang="en-GB" dirty="0"/>
          </a:p>
        </p:txBody>
      </p:sp>
      <p:sp>
        <p:nvSpPr>
          <p:cNvPr id="5" name="TextBox 4">
            <a:extLst>
              <a:ext uri="{FF2B5EF4-FFF2-40B4-BE49-F238E27FC236}">
                <a16:creationId xmlns:a16="http://schemas.microsoft.com/office/drawing/2014/main" id="{8D63C58F-2C5B-3A03-578B-8E5E70DCF7B5}"/>
              </a:ext>
            </a:extLst>
          </p:cNvPr>
          <p:cNvSpPr txBox="1"/>
          <p:nvPr/>
        </p:nvSpPr>
        <p:spPr>
          <a:xfrm>
            <a:off x="815741" y="413167"/>
            <a:ext cx="7692992" cy="646331"/>
          </a:xfrm>
          <a:prstGeom prst="rect">
            <a:avLst/>
          </a:prstGeom>
          <a:noFill/>
        </p:spPr>
        <p:txBody>
          <a:bodyPr wrap="square">
            <a:spAutoFit/>
          </a:bodyPr>
          <a:lstStyle/>
          <a:p>
            <a:r>
              <a:rPr lang="en-US" sz="3600" dirty="0"/>
              <a:t>Milton Friedman -Instrumentalism</a:t>
            </a:r>
            <a:endParaRPr lang="en-GB" sz="3600" dirty="0"/>
          </a:p>
        </p:txBody>
      </p:sp>
    </p:spTree>
    <p:extLst>
      <p:ext uri="{BB962C8B-B14F-4D97-AF65-F5344CB8AC3E}">
        <p14:creationId xmlns:p14="http://schemas.microsoft.com/office/powerpoint/2010/main" val="918479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AD41-EBFD-94BD-9B52-DEED035929C6}"/>
              </a:ext>
            </a:extLst>
          </p:cNvPr>
          <p:cNvSpPr>
            <a:spLocks noGrp="1"/>
          </p:cNvSpPr>
          <p:nvPr>
            <p:ph type="title"/>
          </p:nvPr>
        </p:nvSpPr>
        <p:spPr/>
        <p:txBody>
          <a:bodyPr/>
          <a:lstStyle/>
          <a:p>
            <a:r>
              <a:rPr lang="en-US" dirty="0"/>
              <a:t>What is in the theorist’s mind?</a:t>
            </a:r>
            <a:endParaRPr lang="en-GB" dirty="0"/>
          </a:p>
        </p:txBody>
      </p:sp>
      <p:sp>
        <p:nvSpPr>
          <p:cNvPr id="3" name="Content Placeholder 2">
            <a:extLst>
              <a:ext uri="{FF2B5EF4-FFF2-40B4-BE49-F238E27FC236}">
                <a16:creationId xmlns:a16="http://schemas.microsoft.com/office/drawing/2014/main" id="{4AD7F6D8-5D23-97E6-135A-0128B1C6FF49}"/>
              </a:ext>
            </a:extLst>
          </p:cNvPr>
          <p:cNvSpPr>
            <a:spLocks noGrp="1"/>
          </p:cNvSpPr>
          <p:nvPr>
            <p:ph idx="1"/>
          </p:nvPr>
        </p:nvSpPr>
        <p:spPr>
          <a:xfrm>
            <a:off x="838200" y="1471353"/>
            <a:ext cx="10515600" cy="4705610"/>
          </a:xfrm>
        </p:spPr>
        <p:txBody>
          <a:bodyPr>
            <a:normAutofit fontScale="77500" lnSpcReduction="20000"/>
          </a:bodyPr>
          <a:lstStyle/>
          <a:p>
            <a:endParaRPr lang="en-US" dirty="0"/>
          </a:p>
          <a:p>
            <a:r>
              <a:rPr lang="en-US" dirty="0"/>
              <a:t>We will explore two important economists of the 20</a:t>
            </a:r>
            <a:r>
              <a:rPr lang="en-US" baseline="30000" dirty="0"/>
              <a:t>th</a:t>
            </a:r>
            <a:r>
              <a:rPr lang="en-US" dirty="0"/>
              <a:t> century:</a:t>
            </a:r>
          </a:p>
          <a:p>
            <a:pPr lvl="1"/>
            <a:r>
              <a:rPr lang="en-US" dirty="0"/>
              <a:t>Luigi Pasinetti</a:t>
            </a:r>
          </a:p>
          <a:p>
            <a:pPr lvl="1"/>
            <a:r>
              <a:rPr lang="en-US" dirty="0"/>
              <a:t>Geoff Harcourt</a:t>
            </a:r>
          </a:p>
          <a:p>
            <a:pPr marL="457200" lvl="1" indent="0">
              <a:buNone/>
            </a:pPr>
            <a:endParaRPr lang="en-US" dirty="0"/>
          </a:p>
          <a:p>
            <a:r>
              <a:rPr lang="en-US" dirty="0"/>
              <a:t>Most of the literature on the progress of science focuses on the process that explains scientific progress in general as a community phenomenon.</a:t>
            </a:r>
          </a:p>
          <a:p>
            <a:pPr marL="0" indent="0">
              <a:buNone/>
            </a:pPr>
            <a:endParaRPr lang="en-US" dirty="0"/>
          </a:p>
          <a:p>
            <a:r>
              <a:rPr lang="en-US" dirty="0"/>
              <a:t>Our question in this presentation is different. It is: How does the perception of the progress of science by a theorist influence the way they do their work and theorize?</a:t>
            </a:r>
          </a:p>
          <a:p>
            <a:endParaRPr lang="en-US" dirty="0"/>
          </a:p>
          <a:p>
            <a:r>
              <a:rPr lang="en-US" dirty="0"/>
              <a:t>We will investigate how thinking across the lines of Thomas Kuhn and Larry </a:t>
            </a:r>
            <a:r>
              <a:rPr lang="en-US" dirty="0" err="1"/>
              <a:t>Laudan</a:t>
            </a:r>
            <a:r>
              <a:rPr lang="en-US" dirty="0"/>
              <a:t> (in the second case implicit, as there is no direct evidence Geoff knew his work) influenced how Pasinetti and Harcourt worked on their projects.</a:t>
            </a:r>
          </a:p>
        </p:txBody>
      </p:sp>
    </p:spTree>
    <p:extLst>
      <p:ext uri="{BB962C8B-B14F-4D97-AF65-F5344CB8AC3E}">
        <p14:creationId xmlns:p14="http://schemas.microsoft.com/office/powerpoint/2010/main" val="180861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F8E87D-CFAF-B367-EE10-E2CDA7292064}"/>
              </a:ext>
            </a:extLst>
          </p:cNvPr>
          <p:cNvSpPr>
            <a:spLocks noGrp="1"/>
          </p:cNvSpPr>
          <p:nvPr>
            <p:ph type="title"/>
          </p:nvPr>
        </p:nvSpPr>
        <p:spPr>
          <a:xfrm>
            <a:off x="640080" y="325369"/>
            <a:ext cx="4368602" cy="1956841"/>
          </a:xfrm>
        </p:spPr>
        <p:txBody>
          <a:bodyPr anchor="b">
            <a:normAutofit/>
          </a:bodyPr>
          <a:lstStyle/>
          <a:p>
            <a:r>
              <a:rPr lang="en-US" sz="5400" dirty="0"/>
              <a:t>L. Pasinetti</a:t>
            </a:r>
            <a:endParaRPr lang="en-GB"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C3A731-F7A2-8C31-79E9-325118B83439}"/>
              </a:ext>
            </a:extLst>
          </p:cNvPr>
          <p:cNvSpPr>
            <a:spLocks noGrp="1"/>
          </p:cNvSpPr>
          <p:nvPr>
            <p:ph idx="1"/>
          </p:nvPr>
        </p:nvSpPr>
        <p:spPr>
          <a:xfrm>
            <a:off x="111318" y="2872899"/>
            <a:ext cx="5303520" cy="3901612"/>
          </a:xfrm>
        </p:spPr>
        <p:txBody>
          <a:bodyPr>
            <a:normAutofit fontScale="85000" lnSpcReduction="20000"/>
          </a:bodyPr>
          <a:lstStyle/>
          <a:p>
            <a:r>
              <a:rPr lang="en-US" sz="2200" dirty="0"/>
              <a:t>We will look in to the following of his works:</a:t>
            </a:r>
          </a:p>
          <a:p>
            <a:r>
              <a:rPr lang="en-US" sz="2100" dirty="0">
                <a:latin typeface="Times New Roman" panose="02020603050405020304" pitchFamily="18" charset="0"/>
                <a:cs typeface="Times New Roman" panose="02020603050405020304" pitchFamily="18" charset="0"/>
              </a:rPr>
              <a:t>Pasinetti, L. [1986], "Theory of Value - A Source of Alternative Paradigms in Economic Analysis", in: Mauro </a:t>
            </a:r>
            <a:r>
              <a:rPr lang="en-US" sz="2100" dirty="0" err="1">
                <a:latin typeface="Times New Roman" panose="02020603050405020304" pitchFamily="18" charset="0"/>
                <a:cs typeface="Times New Roman" panose="02020603050405020304" pitchFamily="18" charset="0"/>
              </a:rPr>
              <a:t>Baranzini</a:t>
            </a:r>
            <a:r>
              <a:rPr lang="en-US" sz="2100" dirty="0">
                <a:latin typeface="Times New Roman" panose="02020603050405020304" pitchFamily="18" charset="0"/>
                <a:cs typeface="Times New Roman" panose="02020603050405020304" pitchFamily="18" charset="0"/>
              </a:rPr>
              <a:t> and Roberto </a:t>
            </a:r>
            <a:r>
              <a:rPr lang="en-US" sz="2100" dirty="0" err="1">
                <a:latin typeface="Times New Roman" panose="02020603050405020304" pitchFamily="18" charset="0"/>
                <a:cs typeface="Times New Roman" panose="02020603050405020304" pitchFamily="18" charset="0"/>
              </a:rPr>
              <a:t>Scazzieri</a:t>
            </a:r>
            <a:r>
              <a:rPr lang="en-US" sz="2100" dirty="0">
                <a:latin typeface="Times New Roman" panose="02020603050405020304" pitchFamily="18" charset="0"/>
                <a:cs typeface="Times New Roman" panose="02020603050405020304" pitchFamily="18" charset="0"/>
              </a:rPr>
              <a:t> eds., Foundations of Economics - Structures of Inquiry and Economic Theory, Oxford: Basil Blackwell, pp. 409–431</a:t>
            </a:r>
          </a:p>
          <a:p>
            <a:pPr marL="0" indent="0">
              <a:buNone/>
            </a:pPr>
            <a:endParaRPr lang="en-US" sz="2100" dirty="0">
              <a:latin typeface="Times New Roman" panose="02020603050405020304" pitchFamily="18" charset="0"/>
              <a:cs typeface="Times New Roman" panose="02020603050405020304" pitchFamily="18" charset="0"/>
            </a:endParaRPr>
          </a:p>
          <a:p>
            <a:r>
              <a:rPr lang="en-US" sz="2100" b="0" i="0" dirty="0">
                <a:solidFill>
                  <a:srgbClr val="202122"/>
                </a:solidFill>
                <a:effectLst/>
                <a:latin typeface="Times New Roman" panose="02020603050405020304" pitchFamily="18" charset="0"/>
                <a:cs typeface="Times New Roman" panose="02020603050405020304" pitchFamily="18" charset="0"/>
              </a:rPr>
              <a:t>Pasinetti, L. [1981], </a:t>
            </a:r>
            <a:r>
              <a:rPr lang="en-US" sz="2100" b="0" i="1" dirty="0">
                <a:solidFill>
                  <a:srgbClr val="202122"/>
                </a:solidFill>
                <a:effectLst/>
                <a:latin typeface="Times New Roman" panose="02020603050405020304" pitchFamily="18" charset="0"/>
                <a:cs typeface="Times New Roman" panose="02020603050405020304" pitchFamily="18" charset="0"/>
              </a:rPr>
              <a:t>Structural Change and Economic Growth: a Theoretical essay on the dynamics of the wealth of nations</a:t>
            </a:r>
            <a:r>
              <a:rPr lang="en-US" sz="2100" b="0" i="0" dirty="0">
                <a:solidFill>
                  <a:srgbClr val="202122"/>
                </a:solidFill>
                <a:effectLst/>
                <a:latin typeface="Times New Roman" panose="02020603050405020304" pitchFamily="18" charset="0"/>
                <a:cs typeface="Times New Roman" panose="02020603050405020304" pitchFamily="18" charset="0"/>
              </a:rPr>
              <a:t>, Cambridge University Press.</a:t>
            </a:r>
          </a:p>
          <a:p>
            <a:pPr marL="0" indent="0">
              <a:buNone/>
            </a:pPr>
            <a:endParaRPr lang="en-US" sz="2100" b="0" i="0" dirty="0">
              <a:solidFill>
                <a:srgbClr val="202122"/>
              </a:solidFill>
              <a:effectLst/>
              <a:latin typeface="Times New Roman" panose="02020603050405020304" pitchFamily="18" charset="0"/>
              <a:cs typeface="Times New Roman" panose="02020603050405020304" pitchFamily="18" charset="0"/>
            </a:endParaRPr>
          </a:p>
          <a:p>
            <a:r>
              <a:rPr lang="en-US" sz="2100" b="0" i="0" dirty="0">
                <a:solidFill>
                  <a:srgbClr val="202122"/>
                </a:solidFill>
                <a:effectLst/>
                <a:latin typeface="Times New Roman" panose="02020603050405020304" pitchFamily="18" charset="0"/>
                <a:cs typeface="Times New Roman" panose="02020603050405020304" pitchFamily="18" charset="0"/>
              </a:rPr>
              <a:t>Pasinetti, L. [2007], </a:t>
            </a:r>
            <a:r>
              <a:rPr lang="en-US" sz="2100" b="0" i="1" dirty="0">
                <a:solidFill>
                  <a:srgbClr val="202122"/>
                </a:solidFill>
                <a:effectLst/>
                <a:latin typeface="Times New Roman" panose="02020603050405020304" pitchFamily="18" charset="0"/>
                <a:cs typeface="Times New Roman" panose="02020603050405020304" pitchFamily="18" charset="0"/>
              </a:rPr>
              <a:t>Keynes and the Cambridge Keynesians: A ‘Revolution in Economics’ to be Accomplished</a:t>
            </a:r>
            <a:r>
              <a:rPr lang="en-US" sz="2100" b="0" i="0" dirty="0">
                <a:solidFill>
                  <a:srgbClr val="202122"/>
                </a:solidFill>
                <a:effectLst/>
                <a:latin typeface="Times New Roman" panose="02020603050405020304" pitchFamily="18" charset="0"/>
                <a:cs typeface="Times New Roman" panose="02020603050405020304" pitchFamily="18" charset="0"/>
              </a:rPr>
              <a:t>, Cambridge University Press</a:t>
            </a:r>
            <a:endParaRPr lang="en-GB" sz="2100" dirty="0">
              <a:latin typeface="Times New Roman" panose="02020603050405020304" pitchFamily="18" charset="0"/>
              <a:cs typeface="Times New Roman" panose="02020603050405020304" pitchFamily="18" charset="0"/>
            </a:endParaRPr>
          </a:p>
        </p:txBody>
      </p:sp>
      <p:pic>
        <p:nvPicPr>
          <p:cNvPr id="20" name="Picture 19" descr="Files in folders">
            <a:extLst>
              <a:ext uri="{FF2B5EF4-FFF2-40B4-BE49-F238E27FC236}">
                <a16:creationId xmlns:a16="http://schemas.microsoft.com/office/drawing/2014/main" id="{98AE86C7-3C07-DDEB-ACF0-C88CE4CE8A4E}"/>
              </a:ext>
            </a:extLst>
          </p:cNvPr>
          <p:cNvPicPr>
            <a:picLocks noChangeAspect="1"/>
          </p:cNvPicPr>
          <p:nvPr/>
        </p:nvPicPr>
        <p:blipFill rotWithShape="1">
          <a:blip r:embed="rId2"/>
          <a:srcRect l="17344" r="1570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9335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C9B7B7-828D-B4C0-249E-BE93FC41AB7A}"/>
              </a:ext>
            </a:extLst>
          </p:cNvPr>
          <p:cNvSpPr>
            <a:spLocks noGrp="1"/>
          </p:cNvSpPr>
          <p:nvPr>
            <p:ph type="title"/>
          </p:nvPr>
        </p:nvSpPr>
        <p:spPr>
          <a:xfrm>
            <a:off x="838201" y="365125"/>
            <a:ext cx="5251316" cy="1807305"/>
          </a:xfrm>
        </p:spPr>
        <p:txBody>
          <a:bodyPr>
            <a:normAutofit/>
          </a:bodyPr>
          <a:lstStyle/>
          <a:p>
            <a:r>
              <a:rPr lang="en-US" dirty="0"/>
              <a:t>G.C. Harcourt</a:t>
            </a:r>
            <a:endParaRPr lang="en-GB" dirty="0"/>
          </a:p>
        </p:txBody>
      </p:sp>
      <p:sp>
        <p:nvSpPr>
          <p:cNvPr id="3" name="Content Placeholder 2">
            <a:extLst>
              <a:ext uri="{FF2B5EF4-FFF2-40B4-BE49-F238E27FC236}">
                <a16:creationId xmlns:a16="http://schemas.microsoft.com/office/drawing/2014/main" id="{71159507-0DFC-5D22-B3F1-6CD499A98756}"/>
              </a:ext>
            </a:extLst>
          </p:cNvPr>
          <p:cNvSpPr>
            <a:spLocks noGrp="1"/>
          </p:cNvSpPr>
          <p:nvPr>
            <p:ph idx="1"/>
          </p:nvPr>
        </p:nvSpPr>
        <p:spPr>
          <a:xfrm>
            <a:off x="413468" y="1836751"/>
            <a:ext cx="6085303" cy="4340212"/>
          </a:xfrm>
        </p:spPr>
        <p:txBody>
          <a:bodyPr>
            <a:normAutofit fontScale="85000" lnSpcReduction="20000"/>
          </a:bodyPr>
          <a:lstStyle/>
          <a:p>
            <a:r>
              <a:rPr lang="en-US" sz="2000" dirty="0"/>
              <a:t>We will look into the following on his works:</a:t>
            </a:r>
          </a:p>
          <a:p>
            <a:pPr marL="0" indent="0">
              <a:buNone/>
            </a:pPr>
            <a:endParaRPr lang="en-US" sz="2000" dirty="0"/>
          </a:p>
          <a:p>
            <a:r>
              <a:rPr lang="en-GB" sz="1900" dirty="0"/>
              <a:t>Harcourt, G.C., “Horses for Courses': The Making of a Post-Keynesian Economist" in Arnold </a:t>
            </a:r>
            <a:r>
              <a:rPr lang="en-GB" sz="1900" dirty="0" err="1"/>
              <a:t>Heertje</a:t>
            </a:r>
            <a:r>
              <a:rPr lang="en-GB" sz="1900" dirty="0"/>
              <a:t> (ed.), The Makers of Modern Economics, Volume IV, Cheltenham, U.K.; Northampton, MA, USA: Edward Elgar, 1999a, pp. 32-69</a:t>
            </a:r>
          </a:p>
          <a:p>
            <a:pPr marL="0" indent="0">
              <a:buNone/>
            </a:pPr>
            <a:endParaRPr lang="en-US" sz="1900" dirty="0"/>
          </a:p>
          <a:p>
            <a:r>
              <a:rPr lang="en-US" sz="1900" dirty="0"/>
              <a:t>Harcourt, G.C., "'The End of a Perfect Day': 'Horses for Courses' and Policy Proposals", Economic Issues, Vol. 4, Part 1, March 1999b, pp. 7-20</a:t>
            </a:r>
          </a:p>
          <a:p>
            <a:endParaRPr lang="en-US" sz="1900" dirty="0"/>
          </a:p>
          <a:p>
            <a:r>
              <a:rPr lang="en-US" sz="1900" dirty="0"/>
              <a:t>Harcourt, G.C., “Theoretical Methods and Unfinished Business” in David A. Reese (ed.). </a:t>
            </a:r>
            <a:r>
              <a:rPr lang="en-US" sz="1900" i="1" dirty="0"/>
              <a:t>The Legacy of Keynes, Nobel Conference XXII</a:t>
            </a:r>
            <a:r>
              <a:rPr lang="en-US" sz="1900" dirty="0"/>
              <a:t>, (San Francisco, Harper and Row 1987), pp.1-22.</a:t>
            </a:r>
          </a:p>
          <a:p>
            <a:endParaRPr lang="en-US" sz="1900" dirty="0"/>
          </a:p>
          <a:p>
            <a:r>
              <a:rPr lang="en-US" sz="1900" dirty="0"/>
              <a:t>Harcourt, G.C. and Claudio </a:t>
            </a:r>
            <a:r>
              <a:rPr lang="en-US" sz="1900" dirty="0" err="1"/>
              <a:t>Sardoni</a:t>
            </a:r>
            <a:r>
              <a:rPr lang="en-US" sz="1900" dirty="0"/>
              <a:t> “Keynes's Vision: Method, Analysis and ‘Tactics’ ”in J. Davis (ed), </a:t>
            </a:r>
            <a:r>
              <a:rPr lang="en-US" sz="1900" i="1" dirty="0"/>
              <a:t>The State of Interpretation of Keynes</a:t>
            </a:r>
            <a:r>
              <a:rPr lang="en-US" sz="1900" dirty="0"/>
              <a:t>, Norwell, Mass., Kluwer, 1995, pp. 131-52.</a:t>
            </a:r>
            <a:endParaRPr lang="en-GB" sz="1900" dirty="0"/>
          </a:p>
        </p:txBody>
      </p:sp>
      <p:pic>
        <p:nvPicPr>
          <p:cNvPr id="4" name="Picture 3">
            <a:extLst>
              <a:ext uri="{FF2B5EF4-FFF2-40B4-BE49-F238E27FC236}">
                <a16:creationId xmlns:a16="http://schemas.microsoft.com/office/drawing/2014/main" id="{728FA0D4-3319-401F-D8AF-7BCB94469D9F}"/>
              </a:ext>
            </a:extLst>
          </p:cNvPr>
          <p:cNvPicPr>
            <a:picLocks noChangeAspect="1"/>
          </p:cNvPicPr>
          <p:nvPr/>
        </p:nvPicPr>
        <p:blipFill rotWithShape="1">
          <a:blip r:embed="rId2"/>
          <a:srcRect l="4636" r="863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88980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E02A-2AC5-06F1-4E4D-561DCD5450C0}"/>
              </a:ext>
            </a:extLst>
          </p:cNvPr>
          <p:cNvSpPr>
            <a:spLocks noGrp="1"/>
          </p:cNvSpPr>
          <p:nvPr>
            <p:ph type="title"/>
          </p:nvPr>
        </p:nvSpPr>
        <p:spPr>
          <a:xfrm>
            <a:off x="838200" y="95416"/>
            <a:ext cx="10515600" cy="818986"/>
          </a:xfrm>
        </p:spPr>
        <p:txBody>
          <a:bodyPr>
            <a:normAutofit/>
          </a:bodyPr>
          <a:lstStyle/>
          <a:p>
            <a:r>
              <a:rPr lang="en-US" dirty="0"/>
              <a:t>Pasinetti on Theory</a:t>
            </a:r>
            <a:endParaRPr lang="en-GB" dirty="0"/>
          </a:p>
        </p:txBody>
      </p:sp>
      <p:sp>
        <p:nvSpPr>
          <p:cNvPr id="3" name="Content Placeholder 2">
            <a:extLst>
              <a:ext uri="{FF2B5EF4-FFF2-40B4-BE49-F238E27FC236}">
                <a16:creationId xmlns:a16="http://schemas.microsoft.com/office/drawing/2014/main" id="{5DAB7CCF-4F30-4B66-EAE2-EDCD0B0D112E}"/>
              </a:ext>
            </a:extLst>
          </p:cNvPr>
          <p:cNvSpPr>
            <a:spLocks noGrp="1"/>
          </p:cNvSpPr>
          <p:nvPr>
            <p:ph idx="1"/>
          </p:nvPr>
        </p:nvSpPr>
        <p:spPr>
          <a:xfrm>
            <a:off x="838200" y="1081377"/>
            <a:ext cx="10515600" cy="5095586"/>
          </a:xfrm>
        </p:spPr>
        <p:txBody>
          <a:bodyPr>
            <a:normAutofit fontScale="77500" lnSpcReduction="20000"/>
          </a:bodyPr>
          <a:lstStyle/>
          <a:p>
            <a:r>
              <a:rPr lang="en-US" dirty="0"/>
              <a:t>“A theoretical approach in itself, once taken, becomes quite demanding. It can allow of no compromise, and yet </a:t>
            </a:r>
            <a:r>
              <a:rPr lang="en-US" dirty="0">
                <a:solidFill>
                  <a:srgbClr val="FF0000"/>
                </a:solidFill>
              </a:rPr>
              <a:t>it has to cover the whole of the theoretical world it is supposed to represent</a:t>
            </a:r>
            <a:r>
              <a:rPr lang="en-US" dirty="0"/>
              <a:t>. So, </a:t>
            </a:r>
            <a:r>
              <a:rPr lang="en-US" dirty="0">
                <a:solidFill>
                  <a:srgbClr val="FF0000"/>
                </a:solidFill>
              </a:rPr>
              <a:t>a theory </a:t>
            </a:r>
            <a:r>
              <a:rPr lang="en-US" i="1" dirty="0">
                <a:solidFill>
                  <a:srgbClr val="FF0000"/>
                </a:solidFill>
              </a:rPr>
              <a:t>must</a:t>
            </a:r>
            <a:r>
              <a:rPr lang="en-US" dirty="0">
                <a:solidFill>
                  <a:srgbClr val="FF0000"/>
                </a:solidFill>
              </a:rPr>
              <a:t> be general</a:t>
            </a:r>
            <a:r>
              <a:rPr lang="en-US" dirty="0"/>
              <a:t>, or must be generalized to cover, in principle, the whole reality it is supposed to refer to.” (Pasinetti, 1986, 427)</a:t>
            </a:r>
          </a:p>
          <a:p>
            <a:pPr marL="0" indent="0">
              <a:buNone/>
            </a:pPr>
            <a:endParaRPr lang="en-US" dirty="0"/>
          </a:p>
          <a:p>
            <a:r>
              <a:rPr lang="en-US" dirty="0"/>
              <a:t>“The advantage of this generalizing impetus is enormous; for it allows us to extricate ourselves, on the guidance of a few simple principles, in the middle of a very complex economic reality</a:t>
            </a:r>
            <a:r>
              <a:rPr lang="en-US" dirty="0">
                <a:solidFill>
                  <a:srgbClr val="FF0000"/>
                </a:solidFill>
              </a:rPr>
              <a:t>,  by never losing the sense of direction.</a:t>
            </a:r>
            <a:r>
              <a:rPr lang="en-US" dirty="0"/>
              <a:t>”(Pasinetti, 1986, 427)</a:t>
            </a:r>
          </a:p>
          <a:p>
            <a:pPr marL="0" indent="0">
              <a:buNone/>
            </a:pPr>
            <a:endParaRPr lang="en-US" dirty="0"/>
          </a:p>
          <a:p>
            <a:r>
              <a:rPr lang="en-US" dirty="0"/>
              <a:t>“The foregoing analysis would rather suggest the image of the </a:t>
            </a:r>
            <a:r>
              <a:rPr lang="en-US" dirty="0">
                <a:solidFill>
                  <a:srgbClr val="FF0000"/>
                </a:solidFill>
              </a:rPr>
              <a:t>theorizing process as a sort of a telescope</a:t>
            </a:r>
            <a:r>
              <a:rPr lang="en-US" dirty="0"/>
              <a:t>, which is used in both directions; to magnify in one direction those aspects on which the theorist has chosen to concentrate; and to shrink, in the opposite direction, or to reduce to irrelevance, those aspects that are to play a secondary role.” (Pasinetti, 1986, 428)</a:t>
            </a:r>
          </a:p>
          <a:p>
            <a:pPr marL="0" indent="0">
              <a:buNone/>
            </a:pPr>
            <a:endParaRPr lang="en-US" dirty="0"/>
          </a:p>
          <a:p>
            <a:r>
              <a:rPr lang="en-GB" dirty="0"/>
              <a:t>“But who is going to choose those aspects that are to be magnified and those aspects that are to be reduced? This is a worrying question. The obvious answer – </a:t>
            </a:r>
            <a:r>
              <a:rPr lang="en-GB" dirty="0">
                <a:solidFill>
                  <a:srgbClr val="FF0000"/>
                </a:solidFill>
              </a:rPr>
              <a:t>‘the intuition of the theorist’ – begins to sound less satisfactory at this point.</a:t>
            </a:r>
            <a:r>
              <a:rPr lang="en-GB" dirty="0"/>
              <a:t>” (Pasinetti, 1986, 428)</a:t>
            </a:r>
          </a:p>
        </p:txBody>
      </p:sp>
    </p:spTree>
    <p:extLst>
      <p:ext uri="{BB962C8B-B14F-4D97-AF65-F5344CB8AC3E}">
        <p14:creationId xmlns:p14="http://schemas.microsoft.com/office/powerpoint/2010/main" val="21236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E96D-4451-D33C-9109-AF2FFCC49380}"/>
              </a:ext>
            </a:extLst>
          </p:cNvPr>
          <p:cNvSpPr>
            <a:spLocks noGrp="1"/>
          </p:cNvSpPr>
          <p:nvPr>
            <p:ph type="title"/>
          </p:nvPr>
        </p:nvSpPr>
        <p:spPr>
          <a:xfrm>
            <a:off x="838200" y="115295"/>
            <a:ext cx="10515600" cy="878619"/>
          </a:xfrm>
        </p:spPr>
        <p:txBody>
          <a:bodyPr>
            <a:normAutofit/>
          </a:bodyPr>
          <a:lstStyle/>
          <a:p>
            <a:r>
              <a:rPr lang="en-US" dirty="0"/>
              <a:t>Pasinetti on Kuhn’s Paradigms</a:t>
            </a:r>
            <a:endParaRPr lang="en-GB" dirty="0"/>
          </a:p>
        </p:txBody>
      </p:sp>
      <p:sp>
        <p:nvSpPr>
          <p:cNvPr id="3" name="Content Placeholder 2">
            <a:extLst>
              <a:ext uri="{FF2B5EF4-FFF2-40B4-BE49-F238E27FC236}">
                <a16:creationId xmlns:a16="http://schemas.microsoft.com/office/drawing/2014/main" id="{C73195F2-2ED2-A001-1A9C-F34138AD3D2D}"/>
              </a:ext>
            </a:extLst>
          </p:cNvPr>
          <p:cNvSpPr>
            <a:spLocks noGrp="1"/>
          </p:cNvSpPr>
          <p:nvPr>
            <p:ph idx="1"/>
          </p:nvPr>
        </p:nvSpPr>
        <p:spPr>
          <a:xfrm>
            <a:off x="286247" y="1224501"/>
            <a:ext cx="11067553" cy="5518204"/>
          </a:xfrm>
        </p:spPr>
        <p:txBody>
          <a:bodyPr>
            <a:normAutofit fontScale="70000" lnSpcReduction="20000"/>
          </a:bodyPr>
          <a:lstStyle/>
          <a:p>
            <a:r>
              <a:rPr lang="en-US" dirty="0"/>
              <a:t>Pasinetti on Revolutions: “What normally happens is the whole prevailing set of concepts, making up a coherent framework of reference – in his terminology a ‘paradigm’ – is at a certain point found unsatisfactory and is discarded, while a new paradigm is put in place.” (Pasinetti, 2007, 16-17)</a:t>
            </a:r>
          </a:p>
          <a:p>
            <a:endParaRPr lang="en-US" dirty="0"/>
          </a:p>
          <a:p>
            <a:r>
              <a:rPr lang="en-US" dirty="0"/>
              <a:t>“According to Kuhn </a:t>
            </a:r>
            <a:r>
              <a:rPr lang="en-US" dirty="0">
                <a:solidFill>
                  <a:srgbClr val="FF0000"/>
                </a:solidFill>
              </a:rPr>
              <a:t>a paradigm is a basic comprehensive theoretical framework that essentially allows scientists a whole process of problem solving</a:t>
            </a:r>
            <a:r>
              <a:rPr lang="en-US" dirty="0"/>
              <a:t>. Most of what is going on as ‘normal science’ is precisely a problem-solving process within a basic frame of reference (a ‘paradigm’) which is taken as commonly known, accepted and given” (Pasinetti, 2007, 17)</a:t>
            </a:r>
          </a:p>
          <a:p>
            <a:endParaRPr lang="en-US" dirty="0"/>
          </a:p>
          <a:p>
            <a:r>
              <a:rPr lang="en-US" dirty="0"/>
              <a:t>“When new evidence,…, comes to light, they may be either compatible or incompatible with the prevailing paradigm… when </a:t>
            </a:r>
            <a:r>
              <a:rPr lang="en-US" dirty="0">
                <a:solidFill>
                  <a:srgbClr val="FF0000"/>
                </a:solidFill>
              </a:rPr>
              <a:t>incompatible</a:t>
            </a:r>
            <a:r>
              <a:rPr lang="en-US" dirty="0"/>
              <a:t>… </a:t>
            </a:r>
            <a:r>
              <a:rPr lang="en-US" dirty="0">
                <a:solidFill>
                  <a:srgbClr val="FF0000"/>
                </a:solidFill>
              </a:rPr>
              <a:t>they set in motion a series of attempts to adopt the prevailing paradigm</a:t>
            </a:r>
            <a:r>
              <a:rPr lang="en-US" dirty="0"/>
              <a:t>.</a:t>
            </a:r>
            <a:r>
              <a:rPr lang="en-GB" dirty="0"/>
              <a:t>” (Pasinetti, 2007, 17)</a:t>
            </a:r>
          </a:p>
          <a:p>
            <a:endParaRPr lang="en-GB" dirty="0"/>
          </a:p>
          <a:p>
            <a:r>
              <a:rPr lang="en-GB" dirty="0"/>
              <a:t>“</a:t>
            </a:r>
            <a:r>
              <a:rPr lang="en-GB" dirty="0">
                <a:solidFill>
                  <a:srgbClr val="FF0000"/>
                </a:solidFill>
              </a:rPr>
              <a:t>It is only when a new paradigm, a new more satisfactory and comprehensive frame of reference that explains the anomalies, become available that the old one is discarded and the new one is accepted</a:t>
            </a:r>
            <a:r>
              <a:rPr lang="en-GB" dirty="0"/>
              <a:t>. A scientific revolution thus takes place.” (Pasinetti, 2007, 17)</a:t>
            </a:r>
          </a:p>
          <a:p>
            <a:endParaRPr lang="en-GB" dirty="0"/>
          </a:p>
          <a:p>
            <a:r>
              <a:rPr lang="en-GB" dirty="0"/>
              <a:t>“All economic theories may be reduced to either of </a:t>
            </a:r>
            <a:r>
              <a:rPr lang="en-GB" dirty="0">
                <a:solidFill>
                  <a:srgbClr val="FF0000"/>
                </a:solidFill>
              </a:rPr>
              <a:t>two very broad alternative paradigms- one focusing on exchange </a:t>
            </a:r>
            <a:r>
              <a:rPr lang="en-GB" dirty="0"/>
              <a:t>(and more fundamentally on utility and subjective value) and </a:t>
            </a:r>
            <a:r>
              <a:rPr lang="en-GB" dirty="0">
                <a:solidFill>
                  <a:srgbClr val="FF0000"/>
                </a:solidFill>
              </a:rPr>
              <a:t>one on production </a:t>
            </a:r>
            <a:r>
              <a:rPr lang="en-GB" dirty="0"/>
              <a:t>(and more fundamentally one on labour and objective value).”(Pasinetti, 2007,18)</a:t>
            </a:r>
            <a:endParaRPr lang="en-US" dirty="0"/>
          </a:p>
        </p:txBody>
      </p:sp>
    </p:spTree>
    <p:extLst>
      <p:ext uri="{BB962C8B-B14F-4D97-AF65-F5344CB8AC3E}">
        <p14:creationId xmlns:p14="http://schemas.microsoft.com/office/powerpoint/2010/main" val="13204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E0F6-499B-96B2-868E-B2D27501C444}"/>
              </a:ext>
            </a:extLst>
          </p:cNvPr>
          <p:cNvSpPr>
            <a:spLocks noGrp="1"/>
          </p:cNvSpPr>
          <p:nvPr>
            <p:ph type="title"/>
          </p:nvPr>
        </p:nvSpPr>
        <p:spPr>
          <a:xfrm>
            <a:off x="500932" y="365126"/>
            <a:ext cx="10852868" cy="589032"/>
          </a:xfrm>
        </p:spPr>
        <p:txBody>
          <a:bodyPr>
            <a:normAutofit fontScale="90000"/>
          </a:bodyPr>
          <a:lstStyle/>
          <a:p>
            <a:r>
              <a:rPr lang="en-US" dirty="0"/>
              <a:t>Harcourt on Horses for Courses</a:t>
            </a:r>
            <a:endParaRPr lang="en-GB" dirty="0"/>
          </a:p>
        </p:txBody>
      </p:sp>
      <p:sp>
        <p:nvSpPr>
          <p:cNvPr id="3" name="Content Placeholder 2">
            <a:extLst>
              <a:ext uri="{FF2B5EF4-FFF2-40B4-BE49-F238E27FC236}">
                <a16:creationId xmlns:a16="http://schemas.microsoft.com/office/drawing/2014/main" id="{BC797EFA-397D-24ED-86B9-3AB9958D0FBF}"/>
              </a:ext>
            </a:extLst>
          </p:cNvPr>
          <p:cNvSpPr>
            <a:spLocks noGrp="1"/>
          </p:cNvSpPr>
          <p:nvPr>
            <p:ph idx="1"/>
          </p:nvPr>
        </p:nvSpPr>
        <p:spPr>
          <a:xfrm>
            <a:off x="190831" y="755374"/>
            <a:ext cx="11903103" cy="5907819"/>
          </a:xfrm>
        </p:spPr>
        <p:txBody>
          <a:bodyPr>
            <a:normAutofit/>
          </a:bodyPr>
          <a:lstStyle/>
          <a:p>
            <a:pPr marL="0" indent="0">
              <a:buNone/>
            </a:pPr>
            <a:endParaRPr lang="en-US" dirty="0"/>
          </a:p>
          <a:p>
            <a:r>
              <a:rPr lang="en-US" dirty="0"/>
              <a:t>“In this paper I try to put a structure on my approach to economics, especially when formulating policy, and relate it to the various influences on my development over the years: religious, political and economic</a:t>
            </a:r>
            <a:r>
              <a:rPr lang="en-US" b="1" i="1" dirty="0">
                <a:solidFill>
                  <a:srgbClr val="FF0000"/>
                </a:solidFill>
              </a:rPr>
              <a:t>. I call the approach 'horses for courses': each issue is treated as situation-specific, that is to say, there are no preconceived ideas or general theory about underlying structural relationships and their interrelationships</a:t>
            </a:r>
            <a:r>
              <a:rPr lang="en-US" b="1" i="1" dirty="0"/>
              <a:t>. </a:t>
            </a:r>
            <a:r>
              <a:rPr lang="en-US" dirty="0"/>
              <a:t>I illustrate the approach by reference to various policy proposals and political activities with which I have been associated over the past 40 years and more.” (Harcourt, 1999b, 7)</a:t>
            </a:r>
          </a:p>
          <a:p>
            <a:pPr marL="0" indent="0">
              <a:buNone/>
            </a:pPr>
            <a:endParaRPr lang="en-US" dirty="0"/>
          </a:p>
          <a:p>
            <a:r>
              <a:rPr lang="en-US" dirty="0"/>
              <a:t>“When you approach the end of the official stretch of your professional life, </a:t>
            </a:r>
            <a:r>
              <a:rPr lang="en-US" b="1" i="1" dirty="0">
                <a:solidFill>
                  <a:srgbClr val="FF0000"/>
                </a:solidFill>
              </a:rPr>
              <a:t>you are able to impose far more structure and meaning on what you have done than when you actually did it</a:t>
            </a:r>
            <a:r>
              <a:rPr lang="en-US" dirty="0"/>
              <a:t>.”(Harcourt, 1999b, 7)</a:t>
            </a:r>
            <a:endParaRPr lang="en-GB" dirty="0"/>
          </a:p>
        </p:txBody>
      </p:sp>
    </p:spTree>
    <p:extLst>
      <p:ext uri="{BB962C8B-B14F-4D97-AF65-F5344CB8AC3E}">
        <p14:creationId xmlns:p14="http://schemas.microsoft.com/office/powerpoint/2010/main" val="1121842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ACAE-189D-F786-D7D0-86E7C6E798D5}"/>
              </a:ext>
            </a:extLst>
          </p:cNvPr>
          <p:cNvSpPr>
            <a:spLocks noGrp="1"/>
          </p:cNvSpPr>
          <p:nvPr>
            <p:ph type="title"/>
          </p:nvPr>
        </p:nvSpPr>
        <p:spPr>
          <a:xfrm>
            <a:off x="838200" y="365126"/>
            <a:ext cx="10515600" cy="1058158"/>
          </a:xfrm>
        </p:spPr>
        <p:txBody>
          <a:bodyPr/>
          <a:lstStyle/>
          <a:p>
            <a:r>
              <a:rPr lang="en-US" dirty="0"/>
              <a:t>Harcourt- methods for different problems</a:t>
            </a:r>
            <a:endParaRPr lang="en-GB" dirty="0"/>
          </a:p>
        </p:txBody>
      </p:sp>
      <p:sp>
        <p:nvSpPr>
          <p:cNvPr id="3" name="Content Placeholder 2">
            <a:extLst>
              <a:ext uri="{FF2B5EF4-FFF2-40B4-BE49-F238E27FC236}">
                <a16:creationId xmlns:a16="http://schemas.microsoft.com/office/drawing/2014/main" id="{98F52A77-490A-3A21-4A28-AC299ADA9B61}"/>
              </a:ext>
            </a:extLst>
          </p:cNvPr>
          <p:cNvSpPr>
            <a:spLocks noGrp="1"/>
          </p:cNvSpPr>
          <p:nvPr>
            <p:ph idx="1"/>
          </p:nvPr>
        </p:nvSpPr>
        <p:spPr>
          <a:xfrm>
            <a:off x="119269" y="1232452"/>
            <a:ext cx="11942859" cy="5343277"/>
          </a:xfrm>
        </p:spPr>
        <p:txBody>
          <a:bodyPr>
            <a:normAutofit fontScale="85000" lnSpcReduction="20000"/>
          </a:bodyPr>
          <a:lstStyle/>
          <a:p>
            <a:r>
              <a:rPr lang="en-US" dirty="0"/>
              <a:t>“I am a ‘horses for courses’ person – </a:t>
            </a:r>
            <a:r>
              <a:rPr lang="en-US" dirty="0">
                <a:solidFill>
                  <a:srgbClr val="FF0000"/>
                </a:solidFill>
              </a:rPr>
              <a:t>how and what you do depends upon what the purpose is</a:t>
            </a:r>
            <a:r>
              <a:rPr lang="en-US" dirty="0"/>
              <a:t>. </a:t>
            </a:r>
            <a:r>
              <a:rPr lang="en-US" dirty="0">
                <a:solidFill>
                  <a:srgbClr val="FF0000"/>
                </a:solidFill>
              </a:rPr>
              <a:t>If doctrinal debate is the issue </a:t>
            </a:r>
            <a:r>
              <a:rPr lang="en-US" dirty="0"/>
              <a:t>– the robustness of a fundamental intuition or insight in a particular approach, say price as an index of scarcity in neoclassical economics, surplus </a:t>
            </a:r>
            <a:r>
              <a:rPr lang="en-US" dirty="0" err="1"/>
              <a:t>labour</a:t>
            </a:r>
            <a:r>
              <a:rPr lang="en-US" dirty="0"/>
              <a:t> and value as the origin of profits in the capitalist mode of production in Marxian economics – </a:t>
            </a:r>
            <a:r>
              <a:rPr lang="en-US" dirty="0">
                <a:solidFill>
                  <a:srgbClr val="FF0000"/>
                </a:solidFill>
              </a:rPr>
              <a:t>it is proper to operate at a high level of abstraction, to use simple, very unrealistic, models (which are appropriately closed) with which to capture the essence of the problem and which exclude all other ‘matters of the real world’ as irrelevant for the purpose in hand</a:t>
            </a:r>
            <a:r>
              <a:rPr lang="en-US" dirty="0"/>
              <a:t>.” (Harcourt, 1999a, 38-9)</a:t>
            </a:r>
          </a:p>
          <a:p>
            <a:endParaRPr lang="en-US" sz="1200" dirty="0"/>
          </a:p>
          <a:p>
            <a:r>
              <a:rPr lang="en-US" dirty="0"/>
              <a:t>“I want now to consider </a:t>
            </a:r>
            <a:r>
              <a:rPr lang="en-US" dirty="0">
                <a:solidFill>
                  <a:srgbClr val="FF0000"/>
                </a:solidFill>
              </a:rPr>
              <a:t>cases</a:t>
            </a:r>
            <a:r>
              <a:rPr lang="en-US" dirty="0"/>
              <a:t> intermediate between high theory and the rough and tumble of applied work, those </a:t>
            </a:r>
            <a:r>
              <a:rPr lang="en-US" dirty="0">
                <a:solidFill>
                  <a:srgbClr val="FF0000"/>
                </a:solidFill>
              </a:rPr>
              <a:t>concerning theory and specific issues</a:t>
            </a:r>
            <a:r>
              <a:rPr lang="en-US" dirty="0"/>
              <a:t>. There are at least </a:t>
            </a:r>
            <a:r>
              <a:rPr lang="en-US" dirty="0">
                <a:solidFill>
                  <a:srgbClr val="FF0000"/>
                </a:solidFill>
              </a:rPr>
              <a:t>two basic approaches</a:t>
            </a:r>
            <a:r>
              <a:rPr lang="en-US" dirty="0"/>
              <a:t>. </a:t>
            </a:r>
            <a:r>
              <a:rPr lang="en-US" dirty="0">
                <a:solidFill>
                  <a:srgbClr val="FF0000"/>
                </a:solidFill>
              </a:rPr>
              <a:t>One is axiomatic</a:t>
            </a:r>
            <a:r>
              <a:rPr lang="en-US" dirty="0"/>
              <a:t>, for example, as Frank Hahn often says, let us see how far the assumption that the world is inhabited by ‘greedy people’ will take us. </a:t>
            </a:r>
            <a:r>
              <a:rPr lang="en-US" dirty="0">
                <a:solidFill>
                  <a:srgbClr val="FF0000"/>
                </a:solidFill>
              </a:rPr>
              <a:t>The other starts by observing </a:t>
            </a:r>
            <a:r>
              <a:rPr lang="en-US" dirty="0" err="1">
                <a:solidFill>
                  <a:srgbClr val="FF0000"/>
                </a:solidFill>
              </a:rPr>
              <a:t>behaviour</a:t>
            </a:r>
            <a:r>
              <a:rPr lang="en-US" dirty="0">
                <a:solidFill>
                  <a:srgbClr val="FF0000"/>
                </a:solidFill>
              </a:rPr>
              <a:t>, institutions, ‘stylized facts’ and then constructs simple models incorporating the essence of the observations in order to try to explain the original observations, and so on</a:t>
            </a:r>
            <a:r>
              <a:rPr lang="en-US" dirty="0"/>
              <a:t>. Arrow, Debreu and Hahn are outstanding proponents of the first approach, Kaldor, </a:t>
            </a:r>
            <a:r>
              <a:rPr lang="en-US" dirty="0" err="1"/>
              <a:t>Kalecki</a:t>
            </a:r>
            <a:r>
              <a:rPr lang="en-US" dirty="0"/>
              <a:t>, Joan Robinson – also Keynes, Marx and Adam Smith – of the second. </a:t>
            </a:r>
            <a:r>
              <a:rPr lang="en-US" b="1" dirty="0">
                <a:solidFill>
                  <a:srgbClr val="FF0000"/>
                </a:solidFill>
              </a:rPr>
              <a:t>A vital question is whether there are large differences between the answers to the same questions according to which approach is taken.” </a:t>
            </a:r>
            <a:r>
              <a:rPr lang="en-US" dirty="0"/>
              <a:t>(Harcourt, 1999a, 41)</a:t>
            </a:r>
            <a:endParaRPr lang="en-GB" dirty="0"/>
          </a:p>
        </p:txBody>
      </p:sp>
    </p:spTree>
    <p:extLst>
      <p:ext uri="{BB962C8B-B14F-4D97-AF65-F5344CB8AC3E}">
        <p14:creationId xmlns:p14="http://schemas.microsoft.com/office/powerpoint/2010/main" val="120386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6D29-C0A6-93D0-3AE5-55FA063A5657}"/>
              </a:ext>
            </a:extLst>
          </p:cNvPr>
          <p:cNvSpPr>
            <a:spLocks noGrp="1"/>
          </p:cNvSpPr>
          <p:nvPr>
            <p:ph type="title"/>
          </p:nvPr>
        </p:nvSpPr>
        <p:spPr>
          <a:xfrm>
            <a:off x="838200" y="365126"/>
            <a:ext cx="10515600" cy="835522"/>
          </a:xfrm>
        </p:spPr>
        <p:txBody>
          <a:bodyPr/>
          <a:lstStyle/>
          <a:p>
            <a:r>
              <a:rPr lang="en-US" dirty="0"/>
              <a:t>Larry </a:t>
            </a:r>
            <a:r>
              <a:rPr lang="en-US" dirty="0" err="1"/>
              <a:t>Laudan’s</a:t>
            </a:r>
            <a:r>
              <a:rPr lang="en-US" dirty="0"/>
              <a:t> view of scientific progress</a:t>
            </a:r>
            <a:endParaRPr lang="en-GB" dirty="0"/>
          </a:p>
        </p:txBody>
      </p:sp>
      <p:sp>
        <p:nvSpPr>
          <p:cNvPr id="3" name="Content Placeholder 2">
            <a:extLst>
              <a:ext uri="{FF2B5EF4-FFF2-40B4-BE49-F238E27FC236}">
                <a16:creationId xmlns:a16="http://schemas.microsoft.com/office/drawing/2014/main" id="{01AAA67B-CF4C-D28A-DC1E-2CE89831F321}"/>
              </a:ext>
            </a:extLst>
          </p:cNvPr>
          <p:cNvSpPr>
            <a:spLocks noGrp="1"/>
          </p:cNvSpPr>
          <p:nvPr>
            <p:ph idx="1"/>
          </p:nvPr>
        </p:nvSpPr>
        <p:spPr>
          <a:xfrm>
            <a:off x="294198" y="1431235"/>
            <a:ext cx="11640710" cy="4745728"/>
          </a:xfrm>
        </p:spPr>
        <p:txBody>
          <a:bodyPr>
            <a:normAutofit fontScale="77500" lnSpcReduction="20000"/>
          </a:bodyPr>
          <a:lstStyle/>
          <a:p>
            <a:r>
              <a:rPr lang="en-US" dirty="0"/>
              <a:t>Thesis 1: Science is primarily a </a:t>
            </a:r>
            <a:r>
              <a:rPr lang="en-US" dirty="0">
                <a:solidFill>
                  <a:srgbClr val="FF0000"/>
                </a:solidFill>
              </a:rPr>
              <a:t>problem-solving activity</a:t>
            </a:r>
            <a:r>
              <a:rPr lang="en-US" dirty="0"/>
              <a:t>.</a:t>
            </a:r>
          </a:p>
          <a:p>
            <a:r>
              <a:rPr lang="en-US" dirty="0"/>
              <a:t>Thesis 2: Scientific problems are of two kinds. </a:t>
            </a:r>
            <a:r>
              <a:rPr lang="en-US" dirty="0">
                <a:solidFill>
                  <a:srgbClr val="FF0000"/>
                </a:solidFill>
              </a:rPr>
              <a:t>Empirical and Conceptual</a:t>
            </a:r>
            <a:r>
              <a:rPr lang="en-US" dirty="0"/>
              <a:t>.</a:t>
            </a:r>
          </a:p>
          <a:p>
            <a:pPr marL="0" indent="0">
              <a:buNone/>
            </a:pPr>
            <a:endParaRPr lang="en-US" dirty="0"/>
          </a:p>
          <a:p>
            <a:r>
              <a:rPr lang="en-US" dirty="0"/>
              <a:t>The reticulated model of scientific rationality</a:t>
            </a:r>
          </a:p>
          <a:p>
            <a:pPr lvl="1"/>
            <a:r>
              <a:rPr lang="en-US" dirty="0"/>
              <a:t>“We must change the hierarchical model by insisting that </a:t>
            </a:r>
            <a:r>
              <a:rPr lang="en-US" dirty="0">
                <a:solidFill>
                  <a:srgbClr val="FF0000"/>
                </a:solidFill>
              </a:rPr>
              <a:t>our factual beliefs drastically shape our views about which sorts of methods are viable</a:t>
            </a:r>
            <a:r>
              <a:rPr lang="en-US" dirty="0"/>
              <a:t>, and about </a:t>
            </a:r>
            <a:r>
              <a:rPr lang="en-US" dirty="0">
                <a:solidFill>
                  <a:srgbClr val="FF0000"/>
                </a:solidFill>
              </a:rPr>
              <a:t>which sorts of methods do in fact promote which sort of aims</a:t>
            </a:r>
            <a:r>
              <a:rPr lang="en-US" dirty="0"/>
              <a:t>” (</a:t>
            </a:r>
            <a:r>
              <a:rPr lang="en-US" dirty="0" err="1"/>
              <a:t>Laudan</a:t>
            </a:r>
            <a:r>
              <a:rPr lang="en-US" dirty="0"/>
              <a:t>, 1984, 62).</a:t>
            </a:r>
          </a:p>
          <a:p>
            <a:pPr lvl="1"/>
            <a:r>
              <a:rPr lang="en-US" dirty="0" err="1"/>
              <a:t>Heraclitean</a:t>
            </a:r>
            <a:r>
              <a:rPr lang="en-US" dirty="0"/>
              <a:t> argument: “theories change, methods change, and central cognitive values shift” (</a:t>
            </a:r>
            <a:r>
              <a:rPr lang="en-US" dirty="0" err="1"/>
              <a:t>Laudan</a:t>
            </a:r>
            <a:r>
              <a:rPr lang="en-US" dirty="0"/>
              <a:t>, 1984, 64)</a:t>
            </a:r>
          </a:p>
          <a:p>
            <a:pPr marL="457200" lvl="1" indent="0">
              <a:buNone/>
            </a:pPr>
            <a:endParaRPr lang="en-US" dirty="0"/>
          </a:p>
          <a:p>
            <a:r>
              <a:rPr lang="en-US" dirty="0"/>
              <a:t>“The </a:t>
            </a:r>
            <a:r>
              <a:rPr lang="en-US" dirty="0" err="1"/>
              <a:t>reticulational</a:t>
            </a:r>
            <a:r>
              <a:rPr lang="en-US" dirty="0"/>
              <a:t> approach shows that </a:t>
            </a:r>
            <a:r>
              <a:rPr lang="en-US" dirty="0">
                <a:solidFill>
                  <a:srgbClr val="FF0000"/>
                </a:solidFill>
              </a:rPr>
              <a:t>we can use our knowledge of the available methods of inquiry as a tool for assessing the viability of proposed cognitive aims</a:t>
            </a:r>
            <a:r>
              <a:rPr lang="en-US" dirty="0"/>
              <a:t>”</a:t>
            </a:r>
          </a:p>
          <a:p>
            <a:pPr lvl="1"/>
            <a:r>
              <a:rPr lang="en-US" dirty="0"/>
              <a:t>Meaning we can be using a theory and method we are not convinced about but instrumentally to see where it gets us, and partly assess it by its results.</a:t>
            </a:r>
          </a:p>
          <a:p>
            <a:pPr lvl="1"/>
            <a:r>
              <a:rPr lang="en-US" dirty="0"/>
              <a:t>But this use also allows us an important negative result “we may be able to show that there is no known method for achieving a particular aim, and thus that the aim is not realizable” at least from what we already know. </a:t>
            </a:r>
          </a:p>
          <a:p>
            <a:pPr lvl="1"/>
            <a:endParaRPr lang="en-US" dirty="0"/>
          </a:p>
          <a:p>
            <a:pPr lvl="1"/>
            <a:endParaRPr lang="en-US" dirty="0"/>
          </a:p>
          <a:p>
            <a:endParaRPr lang="en-GB" dirty="0"/>
          </a:p>
        </p:txBody>
      </p:sp>
    </p:spTree>
    <p:extLst>
      <p:ext uri="{BB962C8B-B14F-4D97-AF65-F5344CB8AC3E}">
        <p14:creationId xmlns:p14="http://schemas.microsoft.com/office/powerpoint/2010/main" val="147408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419-3184-8993-3B31-5C2659B016CC}"/>
              </a:ext>
            </a:extLst>
          </p:cNvPr>
          <p:cNvSpPr>
            <a:spLocks noGrp="1"/>
          </p:cNvSpPr>
          <p:nvPr>
            <p:ph type="title"/>
          </p:nvPr>
        </p:nvSpPr>
        <p:spPr/>
        <p:txBody>
          <a:bodyPr/>
          <a:lstStyle/>
          <a:p>
            <a:r>
              <a:rPr lang="en-GB" dirty="0"/>
              <a:t>Types of explanations</a:t>
            </a:r>
          </a:p>
        </p:txBody>
      </p:sp>
      <p:sp>
        <p:nvSpPr>
          <p:cNvPr id="3" name="Content Placeholder 2">
            <a:extLst>
              <a:ext uri="{FF2B5EF4-FFF2-40B4-BE49-F238E27FC236}">
                <a16:creationId xmlns:a16="http://schemas.microsoft.com/office/drawing/2014/main" id="{788142C5-DB1C-F0AA-F33A-80074C6E0C9C}"/>
              </a:ext>
            </a:extLst>
          </p:cNvPr>
          <p:cNvSpPr>
            <a:spLocks noGrp="1"/>
          </p:cNvSpPr>
          <p:nvPr>
            <p:ph idx="1"/>
          </p:nvPr>
        </p:nvSpPr>
        <p:spPr/>
        <p:txBody>
          <a:bodyPr>
            <a:normAutofit fontScale="92500" lnSpcReduction="20000"/>
          </a:bodyPr>
          <a:lstStyle/>
          <a:p>
            <a:r>
              <a:rPr lang="en-US" dirty="0"/>
              <a:t>Social science explanations often strive to explain observed </a:t>
            </a:r>
            <a:r>
              <a:rPr lang="en-US" i="1" dirty="0"/>
              <a:t>social</a:t>
            </a:r>
            <a:r>
              <a:rPr lang="en-US" dirty="0"/>
              <a:t> regularities.</a:t>
            </a:r>
          </a:p>
          <a:p>
            <a:pPr marL="0" indent="0">
              <a:buNone/>
            </a:pPr>
            <a:endParaRPr lang="en-US" dirty="0"/>
          </a:p>
          <a:p>
            <a:r>
              <a:rPr lang="en-US" dirty="0"/>
              <a:t>Explanations - a theory of the underlying factors or mechanisms that can produce the </a:t>
            </a:r>
            <a:r>
              <a:rPr lang="en-US" i="1" dirty="0"/>
              <a:t>explanandum</a:t>
            </a:r>
            <a:r>
              <a:rPr lang="en-US" dirty="0"/>
              <a:t>.</a:t>
            </a:r>
          </a:p>
          <a:p>
            <a:pPr marL="0" indent="0">
              <a:buNone/>
            </a:pPr>
            <a:endParaRPr lang="en-US" dirty="0"/>
          </a:p>
          <a:p>
            <a:r>
              <a:rPr lang="en-US" dirty="0"/>
              <a:t>Explanations: theoretical, empirical or a combination of both.</a:t>
            </a:r>
          </a:p>
          <a:p>
            <a:pPr lvl="1"/>
            <a:r>
              <a:rPr lang="en-US" dirty="0"/>
              <a:t>Purely theoretical (mathematical?) or deductive explanations phenomena are explained through a (often mathematical) model it deduces the phenomena from selective causal factors</a:t>
            </a:r>
          </a:p>
          <a:p>
            <a:pPr marL="457200" lvl="1" indent="0">
              <a:buNone/>
            </a:pPr>
            <a:endParaRPr lang="en-US" dirty="0"/>
          </a:p>
          <a:p>
            <a:r>
              <a:rPr lang="en-US" dirty="0"/>
              <a:t>Empirical explanations</a:t>
            </a:r>
          </a:p>
          <a:p>
            <a:pPr marL="0" indent="0">
              <a:buNone/>
            </a:pPr>
            <a:endParaRPr lang="en-GB" dirty="0"/>
          </a:p>
        </p:txBody>
      </p:sp>
    </p:spTree>
    <p:extLst>
      <p:ext uri="{BB962C8B-B14F-4D97-AF65-F5344CB8AC3E}">
        <p14:creationId xmlns:p14="http://schemas.microsoft.com/office/powerpoint/2010/main" val="4266597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172-5440-6BD3-BB1A-B97310797EC1}"/>
              </a:ext>
            </a:extLst>
          </p:cNvPr>
          <p:cNvSpPr>
            <a:spLocks noGrp="1"/>
          </p:cNvSpPr>
          <p:nvPr>
            <p:ph type="title"/>
          </p:nvPr>
        </p:nvSpPr>
        <p:spPr>
          <a:xfrm>
            <a:off x="838200" y="365126"/>
            <a:ext cx="10515600" cy="787813"/>
          </a:xfrm>
        </p:spPr>
        <p:txBody>
          <a:bodyPr/>
          <a:lstStyle/>
          <a:p>
            <a:pPr algn="ctr"/>
            <a:r>
              <a:rPr lang="en-US" dirty="0"/>
              <a:t>The Triadic Network of Justification </a:t>
            </a:r>
            <a:endParaRPr lang="en-GB" dirty="0"/>
          </a:p>
        </p:txBody>
      </p:sp>
      <p:sp>
        <p:nvSpPr>
          <p:cNvPr id="3" name="Content Placeholder 2">
            <a:extLst>
              <a:ext uri="{FF2B5EF4-FFF2-40B4-BE49-F238E27FC236}">
                <a16:creationId xmlns:a16="http://schemas.microsoft.com/office/drawing/2014/main" id="{ECA6E8D9-53FF-4568-750A-E71491806221}"/>
              </a:ext>
            </a:extLst>
          </p:cNvPr>
          <p:cNvSpPr>
            <a:spLocks noGrp="1"/>
          </p:cNvSpPr>
          <p:nvPr>
            <p:ph idx="1"/>
          </p:nvPr>
        </p:nvSpPr>
        <p:spPr>
          <a:xfrm>
            <a:off x="182880" y="4526482"/>
            <a:ext cx="11887200" cy="2177274"/>
          </a:xfrm>
        </p:spPr>
        <p:txBody>
          <a:bodyPr>
            <a:normAutofit fontScale="77500" lnSpcReduction="20000"/>
          </a:bodyPr>
          <a:lstStyle/>
          <a:p>
            <a:pPr marL="0" indent="0">
              <a:buNone/>
            </a:pPr>
            <a:r>
              <a:rPr lang="en-US" dirty="0"/>
              <a:t>“The pecking order implicit in the hierarchical approach must give way to a kind of leveling principle that emphasizes the </a:t>
            </a:r>
            <a:r>
              <a:rPr lang="en-US" dirty="0">
                <a:solidFill>
                  <a:srgbClr val="FF0000"/>
                </a:solidFill>
              </a:rPr>
              <a:t>patterns of mutual dependence </a:t>
            </a:r>
            <a:r>
              <a:rPr lang="en-US" dirty="0"/>
              <a:t>between these various levels.” (</a:t>
            </a:r>
            <a:r>
              <a:rPr lang="en-US" dirty="0" err="1"/>
              <a:t>Laudan</a:t>
            </a:r>
            <a:r>
              <a:rPr lang="en-US" dirty="0"/>
              <a:t>, 1984, 63)</a:t>
            </a:r>
          </a:p>
          <a:p>
            <a:pPr marL="0" indent="0">
              <a:buNone/>
            </a:pPr>
            <a:r>
              <a:rPr lang="en-US" dirty="0"/>
              <a:t>Justification and consensus formation flow upward and downward and</a:t>
            </a:r>
            <a:r>
              <a:rPr lang="en-US" dirty="0">
                <a:solidFill>
                  <a:srgbClr val="FF0000"/>
                </a:solidFill>
              </a:rPr>
              <a:t> no level of scientific debate is regarded as privileged or merely “conventional”</a:t>
            </a:r>
            <a:r>
              <a:rPr lang="en-US" dirty="0"/>
              <a:t>. By conventional we mean beyond discussion by the community.</a:t>
            </a:r>
          </a:p>
          <a:p>
            <a:pPr marL="0" indent="0">
              <a:buNone/>
            </a:pPr>
            <a:r>
              <a:rPr lang="en-US" dirty="0"/>
              <a:t>Scientific disputes at one level can be resolved, or discussed, by appealing to consensus at another level.</a:t>
            </a:r>
            <a:endParaRPr lang="en-GB" dirty="0"/>
          </a:p>
        </p:txBody>
      </p:sp>
      <p:cxnSp>
        <p:nvCxnSpPr>
          <p:cNvPr id="5" name="Straight Arrow Connector 4">
            <a:extLst>
              <a:ext uri="{FF2B5EF4-FFF2-40B4-BE49-F238E27FC236}">
                <a16:creationId xmlns:a16="http://schemas.microsoft.com/office/drawing/2014/main" id="{9746C3AA-59CB-98E1-B347-2E4C3DD1EE45}"/>
              </a:ext>
            </a:extLst>
          </p:cNvPr>
          <p:cNvCxnSpPr/>
          <p:nvPr/>
        </p:nvCxnSpPr>
        <p:spPr>
          <a:xfrm>
            <a:off x="3856383" y="4094922"/>
            <a:ext cx="436526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37C6533-A6C3-1E71-B66C-3BE8A85B55B4}"/>
              </a:ext>
            </a:extLst>
          </p:cNvPr>
          <p:cNvCxnSpPr/>
          <p:nvPr/>
        </p:nvCxnSpPr>
        <p:spPr>
          <a:xfrm flipV="1">
            <a:off x="4039262" y="1749287"/>
            <a:ext cx="1526651" cy="1987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B9CDDCA-5909-27C4-1B1F-EA102057977F}"/>
              </a:ext>
            </a:extLst>
          </p:cNvPr>
          <p:cNvCxnSpPr/>
          <p:nvPr/>
        </p:nvCxnSpPr>
        <p:spPr>
          <a:xfrm>
            <a:off x="6480313" y="1749287"/>
            <a:ext cx="1804946" cy="1987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DF0E14-43C0-E02B-28F8-A42870942ACD}"/>
              </a:ext>
            </a:extLst>
          </p:cNvPr>
          <p:cNvCxnSpPr/>
          <p:nvPr/>
        </p:nvCxnSpPr>
        <p:spPr>
          <a:xfrm flipH="1">
            <a:off x="3792772" y="1622067"/>
            <a:ext cx="1550505" cy="2019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941B617-86D0-A69F-6E6B-00A9F6757DB6}"/>
              </a:ext>
            </a:extLst>
          </p:cNvPr>
          <p:cNvCxnSpPr>
            <a:cxnSpLocks/>
          </p:cNvCxnSpPr>
          <p:nvPr/>
        </p:nvCxnSpPr>
        <p:spPr>
          <a:xfrm flipH="1" flipV="1">
            <a:off x="6626089" y="1510748"/>
            <a:ext cx="1889758" cy="2003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DA66A8-8223-565D-0BD8-BE6BF6EEDAC4}"/>
              </a:ext>
            </a:extLst>
          </p:cNvPr>
          <p:cNvSpPr txBox="1"/>
          <p:nvPr/>
        </p:nvSpPr>
        <p:spPr>
          <a:xfrm>
            <a:off x="5565912" y="1338009"/>
            <a:ext cx="1028230" cy="369332"/>
          </a:xfrm>
          <a:prstGeom prst="rect">
            <a:avLst/>
          </a:prstGeom>
          <a:noFill/>
        </p:spPr>
        <p:txBody>
          <a:bodyPr wrap="none" rtlCol="0">
            <a:spAutoFit/>
          </a:bodyPr>
          <a:lstStyle/>
          <a:p>
            <a:r>
              <a:rPr lang="en-US" dirty="0"/>
              <a:t>Methods</a:t>
            </a:r>
            <a:endParaRPr lang="en-GB" dirty="0"/>
          </a:p>
        </p:txBody>
      </p:sp>
      <p:sp>
        <p:nvSpPr>
          <p:cNvPr id="16" name="TextBox 15">
            <a:extLst>
              <a:ext uri="{FF2B5EF4-FFF2-40B4-BE49-F238E27FC236}">
                <a16:creationId xmlns:a16="http://schemas.microsoft.com/office/drawing/2014/main" id="{1C0FE833-8173-90DF-A2FE-B791FB5F8AE5}"/>
              </a:ext>
            </a:extLst>
          </p:cNvPr>
          <p:cNvSpPr txBox="1"/>
          <p:nvPr/>
        </p:nvSpPr>
        <p:spPr>
          <a:xfrm>
            <a:off x="2798589" y="3872689"/>
            <a:ext cx="994183" cy="369332"/>
          </a:xfrm>
          <a:prstGeom prst="rect">
            <a:avLst/>
          </a:prstGeom>
          <a:noFill/>
        </p:spPr>
        <p:txBody>
          <a:bodyPr wrap="none" rtlCol="0">
            <a:spAutoFit/>
          </a:bodyPr>
          <a:lstStyle/>
          <a:p>
            <a:r>
              <a:rPr lang="en-US" dirty="0"/>
              <a:t>Theories</a:t>
            </a:r>
            <a:endParaRPr lang="en-GB" dirty="0"/>
          </a:p>
        </p:txBody>
      </p:sp>
      <p:sp>
        <p:nvSpPr>
          <p:cNvPr id="17" name="TextBox 16">
            <a:extLst>
              <a:ext uri="{FF2B5EF4-FFF2-40B4-BE49-F238E27FC236}">
                <a16:creationId xmlns:a16="http://schemas.microsoft.com/office/drawing/2014/main" id="{56F7F6B2-BCD4-2547-B301-ED12716A75AF}"/>
              </a:ext>
            </a:extLst>
          </p:cNvPr>
          <p:cNvSpPr txBox="1"/>
          <p:nvPr/>
        </p:nvSpPr>
        <p:spPr>
          <a:xfrm>
            <a:off x="8399230" y="3799341"/>
            <a:ext cx="644728" cy="369332"/>
          </a:xfrm>
          <a:prstGeom prst="rect">
            <a:avLst/>
          </a:prstGeom>
          <a:noFill/>
        </p:spPr>
        <p:txBody>
          <a:bodyPr wrap="none" rtlCol="0">
            <a:spAutoFit/>
          </a:bodyPr>
          <a:lstStyle/>
          <a:p>
            <a:r>
              <a:rPr lang="en-US" dirty="0"/>
              <a:t>Aims</a:t>
            </a:r>
            <a:endParaRPr lang="en-GB" dirty="0"/>
          </a:p>
        </p:txBody>
      </p:sp>
      <p:sp>
        <p:nvSpPr>
          <p:cNvPr id="18" name="TextBox 17">
            <a:extLst>
              <a:ext uri="{FF2B5EF4-FFF2-40B4-BE49-F238E27FC236}">
                <a16:creationId xmlns:a16="http://schemas.microsoft.com/office/drawing/2014/main" id="{EC5E29D0-F458-C0D8-3FA1-828F564A0654}"/>
              </a:ext>
            </a:extLst>
          </p:cNvPr>
          <p:cNvSpPr txBox="1"/>
          <p:nvPr/>
        </p:nvSpPr>
        <p:spPr>
          <a:xfrm>
            <a:off x="5238105" y="4094922"/>
            <a:ext cx="1715791" cy="369332"/>
          </a:xfrm>
          <a:prstGeom prst="rect">
            <a:avLst/>
          </a:prstGeom>
          <a:noFill/>
        </p:spPr>
        <p:txBody>
          <a:bodyPr wrap="none" rtlCol="0">
            <a:spAutoFit/>
          </a:bodyPr>
          <a:lstStyle/>
          <a:p>
            <a:r>
              <a:rPr lang="en-US" dirty="0"/>
              <a:t>Must harmonize</a:t>
            </a:r>
            <a:endParaRPr lang="en-GB" dirty="0"/>
          </a:p>
        </p:txBody>
      </p:sp>
      <p:sp>
        <p:nvSpPr>
          <p:cNvPr id="19" name="TextBox 18">
            <a:extLst>
              <a:ext uri="{FF2B5EF4-FFF2-40B4-BE49-F238E27FC236}">
                <a16:creationId xmlns:a16="http://schemas.microsoft.com/office/drawing/2014/main" id="{48334BE5-9173-4DBA-3F00-6C1BB0FCA4FC}"/>
              </a:ext>
            </a:extLst>
          </p:cNvPr>
          <p:cNvSpPr txBox="1"/>
          <p:nvPr/>
        </p:nvSpPr>
        <p:spPr>
          <a:xfrm rot="18419207">
            <a:off x="4032766" y="2374124"/>
            <a:ext cx="773160" cy="369332"/>
          </a:xfrm>
          <a:prstGeom prst="rect">
            <a:avLst/>
          </a:prstGeom>
          <a:noFill/>
        </p:spPr>
        <p:txBody>
          <a:bodyPr wrap="none" rtlCol="0">
            <a:spAutoFit/>
          </a:bodyPr>
          <a:lstStyle/>
          <a:p>
            <a:r>
              <a:rPr lang="en-US" dirty="0"/>
              <a:t>Justify</a:t>
            </a:r>
            <a:endParaRPr lang="en-GB" dirty="0"/>
          </a:p>
        </p:txBody>
      </p:sp>
      <p:sp>
        <p:nvSpPr>
          <p:cNvPr id="20" name="TextBox 19">
            <a:extLst>
              <a:ext uri="{FF2B5EF4-FFF2-40B4-BE49-F238E27FC236}">
                <a16:creationId xmlns:a16="http://schemas.microsoft.com/office/drawing/2014/main" id="{A43A5A44-E0AC-E769-28E8-7461499E33A0}"/>
              </a:ext>
            </a:extLst>
          </p:cNvPr>
          <p:cNvSpPr txBox="1"/>
          <p:nvPr/>
        </p:nvSpPr>
        <p:spPr>
          <a:xfrm rot="2809504">
            <a:off x="7275766" y="2169155"/>
            <a:ext cx="773160" cy="369332"/>
          </a:xfrm>
          <a:prstGeom prst="rect">
            <a:avLst/>
          </a:prstGeom>
          <a:noFill/>
        </p:spPr>
        <p:txBody>
          <a:bodyPr wrap="none" rtlCol="0">
            <a:spAutoFit/>
          </a:bodyPr>
          <a:lstStyle/>
          <a:p>
            <a:r>
              <a:rPr lang="en-US" dirty="0"/>
              <a:t>Justify</a:t>
            </a:r>
            <a:endParaRPr lang="en-GB" dirty="0"/>
          </a:p>
        </p:txBody>
      </p:sp>
      <p:sp>
        <p:nvSpPr>
          <p:cNvPr id="21" name="TextBox 20">
            <a:extLst>
              <a:ext uri="{FF2B5EF4-FFF2-40B4-BE49-F238E27FC236}">
                <a16:creationId xmlns:a16="http://schemas.microsoft.com/office/drawing/2014/main" id="{CC9BB7E1-F62D-CF64-9656-77DDAF7A5089}"/>
              </a:ext>
            </a:extLst>
          </p:cNvPr>
          <p:cNvSpPr txBox="1"/>
          <p:nvPr/>
        </p:nvSpPr>
        <p:spPr>
          <a:xfrm rot="18438060">
            <a:off x="4349580" y="2698816"/>
            <a:ext cx="1076641" cy="369332"/>
          </a:xfrm>
          <a:prstGeom prst="rect">
            <a:avLst/>
          </a:prstGeom>
          <a:noFill/>
        </p:spPr>
        <p:txBody>
          <a:bodyPr wrap="none" rtlCol="0">
            <a:spAutoFit/>
          </a:bodyPr>
          <a:lstStyle/>
          <a:p>
            <a:r>
              <a:rPr lang="en-US" dirty="0"/>
              <a:t>Constrain</a:t>
            </a:r>
            <a:endParaRPr lang="en-GB" dirty="0"/>
          </a:p>
        </p:txBody>
      </p:sp>
      <p:sp>
        <p:nvSpPr>
          <p:cNvPr id="22" name="TextBox 21">
            <a:extLst>
              <a:ext uri="{FF2B5EF4-FFF2-40B4-BE49-F238E27FC236}">
                <a16:creationId xmlns:a16="http://schemas.microsoft.com/office/drawing/2014/main" id="{18701AA6-D301-0CFC-4852-D54B7E2CAEF2}"/>
              </a:ext>
            </a:extLst>
          </p:cNvPr>
          <p:cNvSpPr txBox="1"/>
          <p:nvPr/>
        </p:nvSpPr>
        <p:spPr>
          <a:xfrm rot="2863460">
            <a:off x="6093868" y="2549880"/>
            <a:ext cx="1944315" cy="369332"/>
          </a:xfrm>
          <a:prstGeom prst="rect">
            <a:avLst/>
          </a:prstGeom>
          <a:noFill/>
        </p:spPr>
        <p:txBody>
          <a:bodyPr wrap="none" rtlCol="0">
            <a:spAutoFit/>
          </a:bodyPr>
          <a:lstStyle/>
          <a:p>
            <a:r>
              <a:rPr lang="en-US" dirty="0"/>
              <a:t>Exhibit realizability</a:t>
            </a:r>
            <a:endParaRPr lang="en-GB" dirty="0"/>
          </a:p>
        </p:txBody>
      </p:sp>
    </p:spTree>
    <p:extLst>
      <p:ext uri="{BB962C8B-B14F-4D97-AF65-F5344CB8AC3E}">
        <p14:creationId xmlns:p14="http://schemas.microsoft.com/office/powerpoint/2010/main" val="3518200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F19A-B340-FA4B-4E0F-7D65E1E2BBCD}"/>
              </a:ext>
            </a:extLst>
          </p:cNvPr>
          <p:cNvSpPr>
            <a:spLocks noGrp="1"/>
          </p:cNvSpPr>
          <p:nvPr>
            <p:ph type="title"/>
          </p:nvPr>
        </p:nvSpPr>
        <p:spPr>
          <a:xfrm>
            <a:off x="838200" y="71562"/>
            <a:ext cx="10515600" cy="652008"/>
          </a:xfrm>
        </p:spPr>
        <p:txBody>
          <a:bodyPr>
            <a:normAutofit fontScale="90000"/>
          </a:bodyPr>
          <a:lstStyle/>
          <a:p>
            <a:pPr algn="ctr"/>
            <a:r>
              <a:rPr lang="en-US" i="1" dirty="0"/>
              <a:t>Ontology of what?</a:t>
            </a:r>
            <a:endParaRPr lang="en-GB" i="1" dirty="0"/>
          </a:p>
        </p:txBody>
      </p:sp>
      <p:sp>
        <p:nvSpPr>
          <p:cNvPr id="3" name="Content Placeholder 2">
            <a:extLst>
              <a:ext uri="{FF2B5EF4-FFF2-40B4-BE49-F238E27FC236}">
                <a16:creationId xmlns:a16="http://schemas.microsoft.com/office/drawing/2014/main" id="{7395E920-C6C8-2FDC-D20D-C6290A23952C}"/>
              </a:ext>
            </a:extLst>
          </p:cNvPr>
          <p:cNvSpPr>
            <a:spLocks noGrp="1"/>
          </p:cNvSpPr>
          <p:nvPr>
            <p:ph idx="1"/>
          </p:nvPr>
        </p:nvSpPr>
        <p:spPr>
          <a:xfrm>
            <a:off x="182880" y="890546"/>
            <a:ext cx="12009120" cy="5967454"/>
          </a:xfrm>
        </p:spPr>
        <p:txBody>
          <a:bodyPr>
            <a:normAutofit fontScale="77500" lnSpcReduction="20000"/>
          </a:bodyPr>
          <a:lstStyle/>
          <a:p>
            <a:r>
              <a:rPr lang="en-US" dirty="0"/>
              <a:t>Nature of reality vs nature of the problem. </a:t>
            </a:r>
          </a:p>
          <a:p>
            <a:pPr lvl="1"/>
            <a:r>
              <a:rPr lang="en-US" dirty="0"/>
              <a:t>Is it important what is our initial starting point?</a:t>
            </a:r>
          </a:p>
          <a:p>
            <a:r>
              <a:rPr lang="en-US" dirty="0"/>
              <a:t>Assumptions on the nature of reality create a hierarchy on the methods of proper investigation. </a:t>
            </a:r>
          </a:p>
          <a:p>
            <a:pPr lvl="1"/>
            <a:r>
              <a:rPr lang="en-US" dirty="0"/>
              <a:t>Strengths: </a:t>
            </a:r>
          </a:p>
          <a:p>
            <a:pPr lvl="2"/>
            <a:r>
              <a:rPr lang="en-US" dirty="0"/>
              <a:t>Makes </a:t>
            </a:r>
            <a:r>
              <a:rPr lang="en-US" dirty="0">
                <a:solidFill>
                  <a:srgbClr val="FF0000"/>
                </a:solidFill>
              </a:rPr>
              <a:t>methods of use commensurate on this axis </a:t>
            </a:r>
            <a:r>
              <a:rPr lang="en-US" dirty="0"/>
              <a:t>and can organize their domain and use. </a:t>
            </a:r>
          </a:p>
          <a:p>
            <a:pPr lvl="2"/>
            <a:r>
              <a:rPr lang="en-US" dirty="0"/>
              <a:t>Has a </a:t>
            </a:r>
            <a:r>
              <a:rPr lang="en-US" dirty="0">
                <a:solidFill>
                  <a:srgbClr val="FF0000"/>
                </a:solidFill>
              </a:rPr>
              <a:t>clear vision of the nature of reality </a:t>
            </a:r>
            <a:r>
              <a:rPr lang="en-US" dirty="0"/>
              <a:t>and, does not hide this behind rhetoric on problem-solving power.</a:t>
            </a:r>
          </a:p>
          <a:p>
            <a:pPr lvl="2"/>
            <a:r>
              <a:rPr lang="en-US" dirty="0"/>
              <a:t>Can achieve </a:t>
            </a:r>
            <a:r>
              <a:rPr lang="en-US" dirty="0">
                <a:solidFill>
                  <a:srgbClr val="FF0000"/>
                </a:solidFill>
              </a:rPr>
              <a:t>significant focus </a:t>
            </a:r>
            <a:r>
              <a:rPr lang="en-US" dirty="0"/>
              <a:t>and theoretical sophistication. </a:t>
            </a:r>
          </a:p>
          <a:p>
            <a:pPr lvl="1"/>
            <a:r>
              <a:rPr lang="en-US" dirty="0"/>
              <a:t>Weakness: </a:t>
            </a:r>
          </a:p>
          <a:p>
            <a:pPr lvl="2"/>
            <a:r>
              <a:rPr lang="en-US" dirty="0"/>
              <a:t>May find it difficult to address or even </a:t>
            </a:r>
            <a:r>
              <a:rPr lang="en-US" dirty="0">
                <a:solidFill>
                  <a:srgbClr val="FF0000"/>
                </a:solidFill>
              </a:rPr>
              <a:t>perceive problems </a:t>
            </a:r>
            <a:r>
              <a:rPr lang="en-US" dirty="0"/>
              <a:t>that are not naturally in its domain. (What is outside the telescope’s focus?)</a:t>
            </a:r>
          </a:p>
          <a:p>
            <a:pPr lvl="2"/>
            <a:r>
              <a:rPr lang="en-US" dirty="0"/>
              <a:t>Even if it comes to address problems outside its natural domain it may be </a:t>
            </a:r>
            <a:r>
              <a:rPr lang="en-US" dirty="0">
                <a:solidFill>
                  <a:srgbClr val="FF0000"/>
                </a:solidFill>
              </a:rPr>
              <a:t>stretched by the methods </a:t>
            </a:r>
            <a:r>
              <a:rPr lang="en-US" dirty="0"/>
              <a:t>it has to analyze them and misapply them.</a:t>
            </a:r>
          </a:p>
          <a:p>
            <a:r>
              <a:rPr lang="en-US" dirty="0"/>
              <a:t>Assumptions on the nature of the problem create a hierarchy on the methods appropriate given a pre-perceived objective or “problem”.</a:t>
            </a:r>
          </a:p>
          <a:p>
            <a:pPr lvl="1"/>
            <a:r>
              <a:rPr lang="en-US" dirty="0"/>
              <a:t>Strengths:</a:t>
            </a:r>
          </a:p>
          <a:p>
            <a:pPr lvl="2"/>
            <a:r>
              <a:rPr lang="en-US" dirty="0"/>
              <a:t>Allows a </a:t>
            </a:r>
            <a:r>
              <a:rPr lang="en-US" dirty="0">
                <a:solidFill>
                  <a:srgbClr val="FF0000"/>
                </a:solidFill>
              </a:rPr>
              <a:t>broader range of problems </a:t>
            </a:r>
            <a:r>
              <a:rPr lang="en-US" dirty="0"/>
              <a:t>to be addressed.</a:t>
            </a:r>
          </a:p>
          <a:p>
            <a:pPr lvl="2"/>
            <a:r>
              <a:rPr lang="en-US" dirty="0"/>
              <a:t>Creates the </a:t>
            </a:r>
            <a:r>
              <a:rPr lang="en-US" dirty="0">
                <a:solidFill>
                  <a:srgbClr val="FF0000"/>
                </a:solidFill>
              </a:rPr>
              <a:t>possibility of problems to be re-articulated </a:t>
            </a:r>
            <a:r>
              <a:rPr lang="en-US" dirty="0"/>
              <a:t>on different basis so that the nature of the problem is better understood. </a:t>
            </a:r>
          </a:p>
          <a:p>
            <a:pPr lvl="1"/>
            <a:r>
              <a:rPr lang="en-US" dirty="0"/>
              <a:t>Weaknesses:</a:t>
            </a:r>
          </a:p>
          <a:p>
            <a:pPr lvl="2"/>
            <a:r>
              <a:rPr lang="en-US" dirty="0"/>
              <a:t>What </a:t>
            </a:r>
            <a:r>
              <a:rPr lang="en-US" dirty="0">
                <a:solidFill>
                  <a:srgbClr val="FF0000"/>
                </a:solidFill>
              </a:rPr>
              <a:t>mechanism</a:t>
            </a:r>
            <a:r>
              <a:rPr lang="en-US" dirty="0"/>
              <a:t> checks that the problem relates to methods?</a:t>
            </a:r>
          </a:p>
          <a:p>
            <a:pPr lvl="2"/>
            <a:r>
              <a:rPr lang="en-US" dirty="0"/>
              <a:t>Misapplying methods to problems because of wrong implicit assumptions on the nature of reality?</a:t>
            </a:r>
          </a:p>
          <a:p>
            <a:pPr lvl="2"/>
            <a:r>
              <a:rPr lang="en-US" dirty="0"/>
              <a:t>There can be </a:t>
            </a:r>
            <a:r>
              <a:rPr lang="en-US" dirty="0">
                <a:solidFill>
                  <a:srgbClr val="FF0000"/>
                </a:solidFill>
              </a:rPr>
              <a:t>no mechanism that creates a hierarchy of problems- </a:t>
            </a:r>
            <a:r>
              <a:rPr lang="en-US" dirty="0"/>
              <a:t>this is decided at a previous stage (the investigator, society, academic community).</a:t>
            </a:r>
          </a:p>
          <a:p>
            <a:pPr lvl="2"/>
            <a:r>
              <a:rPr lang="en-US" dirty="0">
                <a:solidFill>
                  <a:srgbClr val="FF0000"/>
                </a:solidFill>
              </a:rPr>
              <a:t>Incentive problems? </a:t>
            </a:r>
            <a:r>
              <a:rPr lang="en-US" dirty="0"/>
              <a:t>Define a problem a specific way, so that you use the methods you wish to answer by it. (Postmodernism)</a:t>
            </a:r>
          </a:p>
        </p:txBody>
      </p:sp>
    </p:spTree>
    <p:extLst>
      <p:ext uri="{BB962C8B-B14F-4D97-AF65-F5344CB8AC3E}">
        <p14:creationId xmlns:p14="http://schemas.microsoft.com/office/powerpoint/2010/main" val="300384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5" end="1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7" end="1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A92E-78AE-E201-DEEB-7BCD6B74158A}"/>
              </a:ext>
            </a:extLst>
          </p:cNvPr>
          <p:cNvSpPr>
            <a:spLocks noGrp="1"/>
          </p:cNvSpPr>
          <p:nvPr>
            <p:ph type="title"/>
          </p:nvPr>
        </p:nvSpPr>
        <p:spPr>
          <a:xfrm>
            <a:off x="838200" y="365125"/>
            <a:ext cx="9673424" cy="1325563"/>
          </a:xfrm>
        </p:spPr>
        <p:txBody>
          <a:bodyPr/>
          <a:lstStyle/>
          <a:p>
            <a:pPr algn="ctr"/>
            <a:r>
              <a:rPr lang="en-US" dirty="0"/>
              <a:t>Differences of Approach</a:t>
            </a:r>
            <a:endParaRPr lang="en-GB" dirty="0"/>
          </a:p>
        </p:txBody>
      </p:sp>
      <p:sp>
        <p:nvSpPr>
          <p:cNvPr id="3" name="Content Placeholder 2">
            <a:extLst>
              <a:ext uri="{FF2B5EF4-FFF2-40B4-BE49-F238E27FC236}">
                <a16:creationId xmlns:a16="http://schemas.microsoft.com/office/drawing/2014/main" id="{2AE5C5F7-6C50-4688-E5AB-20AC3B1A892A}"/>
              </a:ext>
            </a:extLst>
          </p:cNvPr>
          <p:cNvSpPr>
            <a:spLocks noGrp="1"/>
          </p:cNvSpPr>
          <p:nvPr>
            <p:ph idx="1"/>
          </p:nvPr>
        </p:nvSpPr>
        <p:spPr>
          <a:xfrm>
            <a:off x="445716" y="5631193"/>
            <a:ext cx="10788815" cy="937053"/>
          </a:xfrm>
        </p:spPr>
        <p:txBody>
          <a:bodyPr>
            <a:normAutofit fontScale="85000" lnSpcReduction="20000"/>
          </a:bodyPr>
          <a:lstStyle/>
          <a:p>
            <a:r>
              <a:rPr lang="en-US" dirty="0"/>
              <a:t>Both approaches are essentially </a:t>
            </a:r>
            <a:r>
              <a:rPr lang="en-US" dirty="0">
                <a:solidFill>
                  <a:srgbClr val="FF0000"/>
                </a:solidFill>
              </a:rPr>
              <a:t>loops</a:t>
            </a:r>
            <a:r>
              <a:rPr lang="en-US" dirty="0"/>
              <a:t> in that they admit at least the existence of one alternative viewpoint and continual revalidation of the link between ontology, method and findings. </a:t>
            </a:r>
            <a:endParaRPr lang="en-GB" dirty="0"/>
          </a:p>
        </p:txBody>
      </p:sp>
      <p:sp>
        <p:nvSpPr>
          <p:cNvPr id="4" name="TextBox 3">
            <a:extLst>
              <a:ext uri="{FF2B5EF4-FFF2-40B4-BE49-F238E27FC236}">
                <a16:creationId xmlns:a16="http://schemas.microsoft.com/office/drawing/2014/main" id="{75F8D51B-6F98-F327-03D3-31FA7E8C45D7}"/>
              </a:ext>
            </a:extLst>
          </p:cNvPr>
          <p:cNvSpPr txBox="1"/>
          <p:nvPr/>
        </p:nvSpPr>
        <p:spPr>
          <a:xfrm>
            <a:off x="1585665" y="1987252"/>
            <a:ext cx="1984775" cy="369332"/>
          </a:xfrm>
          <a:prstGeom prst="rect">
            <a:avLst/>
          </a:prstGeom>
          <a:noFill/>
          <a:ln w="28575">
            <a:solidFill>
              <a:schemeClr val="bg1"/>
            </a:solidFill>
          </a:ln>
        </p:spPr>
        <p:txBody>
          <a:bodyPr wrap="square" rtlCol="0">
            <a:spAutoFit/>
          </a:bodyPr>
          <a:lstStyle/>
          <a:p>
            <a:r>
              <a:rPr lang="en-US" dirty="0"/>
              <a:t>Ontology of nature</a:t>
            </a:r>
            <a:endParaRPr lang="en-GB" dirty="0"/>
          </a:p>
        </p:txBody>
      </p:sp>
      <p:sp>
        <p:nvSpPr>
          <p:cNvPr id="5" name="TextBox 4">
            <a:extLst>
              <a:ext uri="{FF2B5EF4-FFF2-40B4-BE49-F238E27FC236}">
                <a16:creationId xmlns:a16="http://schemas.microsoft.com/office/drawing/2014/main" id="{C594DFBE-6D78-EFB4-5235-189C54141773}"/>
              </a:ext>
            </a:extLst>
          </p:cNvPr>
          <p:cNvSpPr txBox="1"/>
          <p:nvPr/>
        </p:nvSpPr>
        <p:spPr>
          <a:xfrm>
            <a:off x="311493" y="4408912"/>
            <a:ext cx="4508390" cy="923330"/>
          </a:xfrm>
          <a:prstGeom prst="rect">
            <a:avLst/>
          </a:prstGeom>
          <a:noFill/>
        </p:spPr>
        <p:txBody>
          <a:bodyPr wrap="square" rtlCol="0">
            <a:spAutoFit/>
          </a:bodyPr>
          <a:lstStyle/>
          <a:p>
            <a:pPr algn="ctr"/>
            <a:r>
              <a:rPr lang="en-US" dirty="0"/>
              <a:t>Investigation of a specific problem</a:t>
            </a:r>
          </a:p>
          <a:p>
            <a:pPr algn="ctr"/>
            <a:r>
              <a:rPr lang="en-US" dirty="0"/>
              <a:t>Creates hierarchy of importance of real-world problems emanating from the paradigm</a:t>
            </a:r>
            <a:endParaRPr lang="en-GB" dirty="0"/>
          </a:p>
        </p:txBody>
      </p:sp>
      <p:cxnSp>
        <p:nvCxnSpPr>
          <p:cNvPr id="7" name="Straight Arrow Connector 6">
            <a:extLst>
              <a:ext uri="{FF2B5EF4-FFF2-40B4-BE49-F238E27FC236}">
                <a16:creationId xmlns:a16="http://schemas.microsoft.com/office/drawing/2014/main" id="{A71F3313-2648-DCAC-B7A5-0DBC31BA1273}"/>
              </a:ext>
            </a:extLst>
          </p:cNvPr>
          <p:cNvCxnSpPr>
            <a:cxnSpLocks/>
            <a:stCxn id="4" idx="2"/>
            <a:endCxn id="12" idx="0"/>
          </p:cNvCxnSpPr>
          <p:nvPr/>
        </p:nvCxnSpPr>
        <p:spPr>
          <a:xfrm flipH="1">
            <a:off x="2565689" y="2356584"/>
            <a:ext cx="12364" cy="1024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192B0F-CD34-3293-BCDB-979920408259}"/>
              </a:ext>
            </a:extLst>
          </p:cNvPr>
          <p:cNvSpPr txBox="1"/>
          <p:nvPr/>
        </p:nvSpPr>
        <p:spPr>
          <a:xfrm>
            <a:off x="1275271" y="3381496"/>
            <a:ext cx="2580835" cy="369332"/>
          </a:xfrm>
          <a:prstGeom prst="rect">
            <a:avLst/>
          </a:prstGeom>
          <a:noFill/>
        </p:spPr>
        <p:txBody>
          <a:bodyPr wrap="none" rtlCol="0">
            <a:spAutoFit/>
          </a:bodyPr>
          <a:lstStyle/>
          <a:p>
            <a:r>
              <a:rPr lang="en-US" dirty="0"/>
              <a:t>Development of methods</a:t>
            </a:r>
            <a:endParaRPr lang="en-GB" dirty="0"/>
          </a:p>
        </p:txBody>
      </p:sp>
      <p:cxnSp>
        <p:nvCxnSpPr>
          <p:cNvPr id="15" name="Straight Arrow Connector 14">
            <a:extLst>
              <a:ext uri="{FF2B5EF4-FFF2-40B4-BE49-F238E27FC236}">
                <a16:creationId xmlns:a16="http://schemas.microsoft.com/office/drawing/2014/main" id="{7ADC03EB-6642-B065-E12B-9F7B2B26753E}"/>
              </a:ext>
            </a:extLst>
          </p:cNvPr>
          <p:cNvCxnSpPr>
            <a:cxnSpLocks/>
            <a:stCxn id="12" idx="2"/>
            <a:endCxn id="5" idx="0"/>
          </p:cNvCxnSpPr>
          <p:nvPr/>
        </p:nvCxnSpPr>
        <p:spPr>
          <a:xfrm flipH="1">
            <a:off x="2565688" y="3750828"/>
            <a:ext cx="1" cy="65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4D59FF-B720-4137-17A7-7513A8987107}"/>
              </a:ext>
            </a:extLst>
          </p:cNvPr>
          <p:cNvSpPr txBox="1"/>
          <p:nvPr/>
        </p:nvSpPr>
        <p:spPr>
          <a:xfrm>
            <a:off x="6603956" y="2004962"/>
            <a:ext cx="3009991" cy="369332"/>
          </a:xfrm>
          <a:prstGeom prst="rect">
            <a:avLst/>
          </a:prstGeom>
          <a:noFill/>
        </p:spPr>
        <p:txBody>
          <a:bodyPr wrap="none" rtlCol="0">
            <a:spAutoFit/>
          </a:bodyPr>
          <a:lstStyle/>
          <a:p>
            <a:r>
              <a:rPr lang="en-US" dirty="0"/>
              <a:t>Nature of/Focus on a problem</a:t>
            </a:r>
            <a:endParaRPr lang="en-GB" dirty="0"/>
          </a:p>
        </p:txBody>
      </p:sp>
      <p:cxnSp>
        <p:nvCxnSpPr>
          <p:cNvPr id="19" name="Straight Arrow Connector 18">
            <a:extLst>
              <a:ext uri="{FF2B5EF4-FFF2-40B4-BE49-F238E27FC236}">
                <a16:creationId xmlns:a16="http://schemas.microsoft.com/office/drawing/2014/main" id="{1C688281-D9D0-87CB-EAE0-FF6033473545}"/>
              </a:ext>
            </a:extLst>
          </p:cNvPr>
          <p:cNvCxnSpPr>
            <a:cxnSpLocks/>
            <a:stCxn id="17" idx="2"/>
            <a:endCxn id="20" idx="0"/>
          </p:cNvCxnSpPr>
          <p:nvPr/>
        </p:nvCxnSpPr>
        <p:spPr>
          <a:xfrm flipH="1">
            <a:off x="8098045" y="2374294"/>
            <a:ext cx="10907" cy="10072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A563C68-9D0A-9348-87A1-73CE84FFC502}"/>
              </a:ext>
            </a:extLst>
          </p:cNvPr>
          <p:cNvSpPr txBox="1"/>
          <p:nvPr/>
        </p:nvSpPr>
        <p:spPr>
          <a:xfrm>
            <a:off x="6807627" y="3381496"/>
            <a:ext cx="2580835" cy="369332"/>
          </a:xfrm>
          <a:prstGeom prst="rect">
            <a:avLst/>
          </a:prstGeom>
          <a:noFill/>
        </p:spPr>
        <p:txBody>
          <a:bodyPr wrap="none" rtlCol="0">
            <a:spAutoFit/>
          </a:bodyPr>
          <a:lstStyle/>
          <a:p>
            <a:r>
              <a:rPr lang="en-US" dirty="0"/>
              <a:t>Development of methods</a:t>
            </a:r>
            <a:endParaRPr lang="en-GB" dirty="0"/>
          </a:p>
        </p:txBody>
      </p:sp>
      <p:sp>
        <p:nvSpPr>
          <p:cNvPr id="21" name="TextBox 20">
            <a:extLst>
              <a:ext uri="{FF2B5EF4-FFF2-40B4-BE49-F238E27FC236}">
                <a16:creationId xmlns:a16="http://schemas.microsoft.com/office/drawing/2014/main" id="{53F83AE3-3123-0A92-EB84-8C92C89C967E}"/>
              </a:ext>
            </a:extLst>
          </p:cNvPr>
          <p:cNvSpPr txBox="1"/>
          <p:nvPr/>
        </p:nvSpPr>
        <p:spPr>
          <a:xfrm>
            <a:off x="5327375" y="4408912"/>
            <a:ext cx="5526156" cy="923330"/>
          </a:xfrm>
          <a:prstGeom prst="rect">
            <a:avLst/>
          </a:prstGeom>
          <a:noFill/>
        </p:spPr>
        <p:txBody>
          <a:bodyPr wrap="square" rtlCol="0">
            <a:spAutoFit/>
          </a:bodyPr>
          <a:lstStyle/>
          <a:p>
            <a:pPr algn="ctr"/>
            <a:r>
              <a:rPr lang="en-US" dirty="0"/>
              <a:t>Implicit assumptions on the nature of reality</a:t>
            </a:r>
          </a:p>
          <a:p>
            <a:pPr algn="ctr"/>
            <a:r>
              <a:rPr lang="en-US" dirty="0"/>
              <a:t>creates hierarchy of relevant world viewpoints to tackle problems</a:t>
            </a:r>
            <a:endParaRPr lang="en-GB" dirty="0"/>
          </a:p>
        </p:txBody>
      </p:sp>
      <p:cxnSp>
        <p:nvCxnSpPr>
          <p:cNvPr id="31" name="Straight Arrow Connector 30">
            <a:extLst>
              <a:ext uri="{FF2B5EF4-FFF2-40B4-BE49-F238E27FC236}">
                <a16:creationId xmlns:a16="http://schemas.microsoft.com/office/drawing/2014/main" id="{2051970A-E39E-409C-6FDC-C631E519B327}"/>
              </a:ext>
            </a:extLst>
          </p:cNvPr>
          <p:cNvCxnSpPr>
            <a:cxnSpLocks/>
            <a:stCxn id="20" idx="2"/>
            <a:endCxn id="21" idx="0"/>
          </p:cNvCxnSpPr>
          <p:nvPr/>
        </p:nvCxnSpPr>
        <p:spPr>
          <a:xfrm flipH="1">
            <a:off x="8090453" y="3750828"/>
            <a:ext cx="7592" cy="65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33C5D61-2527-D21A-0DE1-574680F2D44E}"/>
              </a:ext>
            </a:extLst>
          </p:cNvPr>
          <p:cNvSpPr txBox="1"/>
          <p:nvPr/>
        </p:nvSpPr>
        <p:spPr>
          <a:xfrm>
            <a:off x="8263150" y="2677148"/>
            <a:ext cx="2415729" cy="646331"/>
          </a:xfrm>
          <a:prstGeom prst="rect">
            <a:avLst/>
          </a:prstGeom>
          <a:noFill/>
        </p:spPr>
        <p:txBody>
          <a:bodyPr wrap="square" rtlCol="0">
            <a:spAutoFit/>
          </a:bodyPr>
          <a:lstStyle/>
          <a:p>
            <a:r>
              <a:rPr lang="en-US" dirty="0"/>
              <a:t>Mainstream Economics intuitions/hunches</a:t>
            </a:r>
            <a:endParaRPr lang="en-GB" dirty="0"/>
          </a:p>
        </p:txBody>
      </p:sp>
      <p:sp>
        <p:nvSpPr>
          <p:cNvPr id="8" name="TextBox 7">
            <a:extLst>
              <a:ext uri="{FF2B5EF4-FFF2-40B4-BE49-F238E27FC236}">
                <a16:creationId xmlns:a16="http://schemas.microsoft.com/office/drawing/2014/main" id="{4EB42217-0862-9FEC-636A-E7ABEDDACFE0}"/>
              </a:ext>
            </a:extLst>
          </p:cNvPr>
          <p:cNvSpPr txBox="1"/>
          <p:nvPr/>
        </p:nvSpPr>
        <p:spPr>
          <a:xfrm>
            <a:off x="5720353" y="2673245"/>
            <a:ext cx="2294735" cy="646331"/>
          </a:xfrm>
          <a:prstGeom prst="rect">
            <a:avLst/>
          </a:prstGeom>
          <a:noFill/>
        </p:spPr>
        <p:txBody>
          <a:bodyPr wrap="square" rtlCol="0">
            <a:spAutoFit/>
          </a:bodyPr>
          <a:lstStyle/>
          <a:p>
            <a:r>
              <a:rPr lang="en-US" dirty="0"/>
              <a:t>Heterodox Economics intuitions/hunches</a:t>
            </a:r>
            <a:endParaRPr lang="en-GB" dirty="0"/>
          </a:p>
        </p:txBody>
      </p:sp>
      <p:sp>
        <p:nvSpPr>
          <p:cNvPr id="9" name="TextBox 8">
            <a:extLst>
              <a:ext uri="{FF2B5EF4-FFF2-40B4-BE49-F238E27FC236}">
                <a16:creationId xmlns:a16="http://schemas.microsoft.com/office/drawing/2014/main" id="{00152422-81EE-4B6E-B10A-DEFDC45F9FF7}"/>
              </a:ext>
            </a:extLst>
          </p:cNvPr>
          <p:cNvSpPr txBox="1"/>
          <p:nvPr/>
        </p:nvSpPr>
        <p:spPr>
          <a:xfrm>
            <a:off x="445716" y="2845788"/>
            <a:ext cx="1996893" cy="369332"/>
          </a:xfrm>
          <a:prstGeom prst="rect">
            <a:avLst/>
          </a:prstGeom>
          <a:noFill/>
        </p:spPr>
        <p:txBody>
          <a:bodyPr wrap="none" rtlCol="0">
            <a:spAutoFit/>
          </a:bodyPr>
          <a:lstStyle/>
          <a:p>
            <a:r>
              <a:rPr lang="en-US" dirty="0"/>
              <a:t>Exchange Paradigm</a:t>
            </a:r>
            <a:endParaRPr lang="en-GB" dirty="0"/>
          </a:p>
        </p:txBody>
      </p:sp>
      <p:sp>
        <p:nvSpPr>
          <p:cNvPr id="10" name="TextBox 9">
            <a:extLst>
              <a:ext uri="{FF2B5EF4-FFF2-40B4-BE49-F238E27FC236}">
                <a16:creationId xmlns:a16="http://schemas.microsoft.com/office/drawing/2014/main" id="{84DE1E27-FBB0-14F4-697C-84BEA7CAA114}"/>
              </a:ext>
            </a:extLst>
          </p:cNvPr>
          <p:cNvSpPr txBox="1"/>
          <p:nvPr/>
        </p:nvSpPr>
        <p:spPr>
          <a:xfrm>
            <a:off x="2672534" y="2842704"/>
            <a:ext cx="2147767" cy="369332"/>
          </a:xfrm>
          <a:prstGeom prst="rect">
            <a:avLst/>
          </a:prstGeom>
          <a:noFill/>
        </p:spPr>
        <p:txBody>
          <a:bodyPr wrap="none" rtlCol="0">
            <a:spAutoFit/>
          </a:bodyPr>
          <a:lstStyle/>
          <a:p>
            <a:r>
              <a:rPr lang="en-US" dirty="0"/>
              <a:t>Production Paradigm</a:t>
            </a:r>
            <a:endParaRPr lang="en-GB" dirty="0"/>
          </a:p>
        </p:txBody>
      </p:sp>
    </p:spTree>
    <p:extLst>
      <p:ext uri="{BB962C8B-B14F-4D97-AF65-F5344CB8AC3E}">
        <p14:creationId xmlns:p14="http://schemas.microsoft.com/office/powerpoint/2010/main" val="384645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2AED-277D-0874-685B-26774A3244D5}"/>
              </a:ext>
            </a:extLst>
          </p:cNvPr>
          <p:cNvSpPr>
            <a:spLocks noGrp="1"/>
          </p:cNvSpPr>
          <p:nvPr>
            <p:ph type="title"/>
          </p:nvPr>
        </p:nvSpPr>
        <p:spPr>
          <a:xfrm>
            <a:off x="270344" y="365126"/>
            <a:ext cx="11083456" cy="1105866"/>
          </a:xfrm>
        </p:spPr>
        <p:txBody>
          <a:bodyPr/>
          <a:lstStyle/>
          <a:p>
            <a:r>
              <a:rPr lang="en-US" dirty="0"/>
              <a:t>Sundry Observations</a:t>
            </a:r>
            <a:endParaRPr lang="en-GB" dirty="0"/>
          </a:p>
        </p:txBody>
      </p:sp>
      <p:sp>
        <p:nvSpPr>
          <p:cNvPr id="3" name="Content Placeholder 2">
            <a:extLst>
              <a:ext uri="{FF2B5EF4-FFF2-40B4-BE49-F238E27FC236}">
                <a16:creationId xmlns:a16="http://schemas.microsoft.com/office/drawing/2014/main" id="{3E751094-27DB-8F67-D8DC-687781B7E233}"/>
              </a:ext>
            </a:extLst>
          </p:cNvPr>
          <p:cNvSpPr>
            <a:spLocks noGrp="1"/>
          </p:cNvSpPr>
          <p:nvPr>
            <p:ph idx="1"/>
          </p:nvPr>
        </p:nvSpPr>
        <p:spPr>
          <a:xfrm>
            <a:off x="453224" y="1375576"/>
            <a:ext cx="10900576" cy="4801387"/>
          </a:xfrm>
        </p:spPr>
        <p:txBody>
          <a:bodyPr>
            <a:normAutofit fontScale="70000" lnSpcReduction="20000"/>
          </a:bodyPr>
          <a:lstStyle/>
          <a:p>
            <a:pPr marL="0" indent="0" algn="ctr">
              <a:buNone/>
            </a:pPr>
            <a:r>
              <a:rPr lang="en-US" dirty="0">
                <a:solidFill>
                  <a:srgbClr val="FF0000"/>
                </a:solidFill>
              </a:rPr>
              <a:t>“a fox knows many things, but a hedgehog knows one big thing</a:t>
            </a:r>
            <a:r>
              <a:rPr lang="en-US" dirty="0"/>
              <a:t>”</a:t>
            </a:r>
          </a:p>
          <a:p>
            <a:pPr marL="0" indent="0" algn="r">
              <a:buNone/>
            </a:pPr>
            <a:r>
              <a:rPr lang="en-US" dirty="0"/>
              <a:t> Archilochus</a:t>
            </a:r>
          </a:p>
          <a:p>
            <a:pPr marL="0" indent="0">
              <a:buNone/>
            </a:pPr>
            <a:endParaRPr lang="en-US" dirty="0"/>
          </a:p>
          <a:p>
            <a:r>
              <a:rPr lang="en-US" dirty="0"/>
              <a:t>Isaiah Berlin in his essay </a:t>
            </a:r>
            <a:r>
              <a:rPr lang="en-US" i="1" dirty="0"/>
              <a:t>The Hedgehog and the Fox </a:t>
            </a:r>
            <a:r>
              <a:rPr lang="en-GB" b="0" i="0" dirty="0">
                <a:solidFill>
                  <a:srgbClr val="202122"/>
                </a:solidFill>
                <a:effectLst/>
                <a:latin typeface="Arial" panose="020B0604020202020204" pitchFamily="34" charset="0"/>
              </a:rPr>
              <a:t>divides thinkers into two categories:</a:t>
            </a:r>
          </a:p>
          <a:p>
            <a:pPr marL="0" indent="0">
              <a:buNone/>
            </a:pPr>
            <a:endParaRPr lang="en-GB" dirty="0">
              <a:solidFill>
                <a:srgbClr val="202122"/>
              </a:solidFill>
              <a:latin typeface="Arial" panose="020B0604020202020204" pitchFamily="34" charset="0"/>
            </a:endParaRPr>
          </a:p>
          <a:p>
            <a:r>
              <a:rPr lang="en-GB" dirty="0">
                <a:solidFill>
                  <a:srgbClr val="202122"/>
                </a:solidFill>
                <a:latin typeface="Arial" panose="020B0604020202020204" pitchFamily="34" charset="0"/>
              </a:rPr>
              <a:t>H</a:t>
            </a:r>
            <a:r>
              <a:rPr lang="en-GB" b="0" i="0" dirty="0">
                <a:solidFill>
                  <a:srgbClr val="202122"/>
                </a:solidFill>
                <a:effectLst/>
                <a:latin typeface="Arial" panose="020B0604020202020204" pitchFamily="34" charset="0"/>
              </a:rPr>
              <a:t>edgehogs, who view the world through the lens of a single defining idea. </a:t>
            </a:r>
          </a:p>
          <a:p>
            <a:pPr marL="0" indent="0">
              <a:buNone/>
            </a:pPr>
            <a:r>
              <a:rPr lang="en-GB" b="0" i="0" dirty="0">
                <a:solidFill>
                  <a:srgbClr val="202122"/>
                </a:solidFill>
                <a:effectLst/>
                <a:latin typeface="Arial" panose="020B0604020202020204" pitchFamily="34" charset="0"/>
              </a:rPr>
              <a:t> </a:t>
            </a:r>
          </a:p>
          <a:p>
            <a:r>
              <a:rPr lang="en-GB" dirty="0">
                <a:solidFill>
                  <a:srgbClr val="202122"/>
                </a:solidFill>
                <a:latin typeface="Arial" panose="020B0604020202020204" pitchFamily="34" charset="0"/>
              </a:rPr>
              <a:t>F</a:t>
            </a:r>
            <a:r>
              <a:rPr lang="en-GB" b="0" i="0" dirty="0">
                <a:solidFill>
                  <a:srgbClr val="202122"/>
                </a:solidFill>
                <a:effectLst/>
                <a:latin typeface="Arial" panose="020B0604020202020204" pitchFamily="34" charset="0"/>
              </a:rPr>
              <a:t>oxes, who draw on a wide variety of experiences and for whom the world cannot be boiled down to a single idea.</a:t>
            </a:r>
          </a:p>
          <a:p>
            <a:pPr marL="0" indent="0">
              <a:buNone/>
            </a:pPr>
            <a:endParaRPr lang="en-GB" dirty="0">
              <a:solidFill>
                <a:srgbClr val="202122"/>
              </a:solidFill>
              <a:latin typeface="Arial" panose="020B0604020202020204" pitchFamily="34" charset="0"/>
            </a:endParaRPr>
          </a:p>
          <a:p>
            <a:pPr marL="0" indent="0">
              <a:buNone/>
            </a:pPr>
            <a:r>
              <a:rPr lang="en-GB" dirty="0">
                <a:solidFill>
                  <a:srgbClr val="202122"/>
                </a:solidFill>
                <a:latin typeface="Arial" panose="020B0604020202020204" pitchFamily="34" charset="0"/>
              </a:rPr>
              <a:t>What kind of animal is a Cambridge Economist?</a:t>
            </a:r>
          </a:p>
          <a:p>
            <a:pPr marL="0" indent="0">
              <a:buNone/>
            </a:pPr>
            <a:endParaRPr lang="en-GB" dirty="0">
              <a:solidFill>
                <a:srgbClr val="202122"/>
              </a:solidFill>
              <a:latin typeface="Arial" panose="020B0604020202020204" pitchFamily="34" charset="0"/>
            </a:endParaRPr>
          </a:p>
          <a:p>
            <a:r>
              <a:rPr lang="en-GB" dirty="0">
                <a:solidFill>
                  <a:srgbClr val="202122"/>
                </a:solidFill>
                <a:latin typeface="Arial" panose="020B0604020202020204" pitchFamily="34" charset="0"/>
              </a:rPr>
              <a:t>Berlin notes that </a:t>
            </a:r>
            <a:r>
              <a:rPr lang="en-US" b="0" i="0" dirty="0">
                <a:solidFill>
                  <a:srgbClr val="202122"/>
                </a:solidFill>
                <a:effectLst/>
                <a:latin typeface="Arial" panose="020B0604020202020204" pitchFamily="34" charset="0"/>
              </a:rPr>
              <a:t>Tolstoy was a split personality </a:t>
            </a:r>
            <a:r>
              <a:rPr lang="en-US" b="0" i="1" dirty="0">
                <a:solidFill>
                  <a:srgbClr val="FF0000"/>
                </a:solidFill>
                <a:effectLst/>
                <a:latin typeface="Arial" panose="020B0604020202020204" pitchFamily="34" charset="0"/>
              </a:rPr>
              <a:t>by nature a fox but a hedgehog by conviction</a:t>
            </a:r>
            <a:r>
              <a:rPr lang="en-US" b="0" i="0" dirty="0">
                <a:solidFill>
                  <a:srgbClr val="202122"/>
                </a:solidFill>
                <a:effectLst/>
                <a:latin typeface="Arial" panose="020B0604020202020204" pitchFamily="34" charset="0"/>
              </a:rPr>
              <a:t>. </a:t>
            </a:r>
          </a:p>
          <a:p>
            <a:pPr lvl="1"/>
            <a:r>
              <a:rPr lang="en-US" b="0" i="0" dirty="0">
                <a:solidFill>
                  <a:srgbClr val="202122"/>
                </a:solidFill>
                <a:effectLst/>
                <a:latin typeface="Arial" panose="020B0604020202020204" pitchFamily="34" charset="0"/>
              </a:rPr>
              <a:t>If only Tolst</a:t>
            </a:r>
            <a:r>
              <a:rPr lang="en-US" dirty="0">
                <a:solidFill>
                  <a:srgbClr val="202122"/>
                </a:solidFill>
                <a:latin typeface="Arial" panose="020B0604020202020204" pitchFamily="34" charset="0"/>
              </a:rPr>
              <a:t>oy would have studied economics in the 1950s in Kings College, Cambridge, it would all have made perfect sense.</a:t>
            </a:r>
            <a:endParaRPr lang="en-GB" dirty="0"/>
          </a:p>
        </p:txBody>
      </p:sp>
      <p:sp>
        <p:nvSpPr>
          <p:cNvPr id="4" name="TextBox 3">
            <a:extLst>
              <a:ext uri="{FF2B5EF4-FFF2-40B4-BE49-F238E27FC236}">
                <a16:creationId xmlns:a16="http://schemas.microsoft.com/office/drawing/2014/main" id="{42AABF1F-40B4-F689-B00A-AB38F238B993}"/>
              </a:ext>
            </a:extLst>
          </p:cNvPr>
          <p:cNvSpPr txBox="1"/>
          <p:nvPr/>
        </p:nvSpPr>
        <p:spPr>
          <a:xfrm>
            <a:off x="6368995" y="843240"/>
            <a:ext cx="3883179" cy="369332"/>
          </a:xfrm>
          <a:prstGeom prst="rect">
            <a:avLst/>
          </a:prstGeom>
          <a:noFill/>
        </p:spPr>
        <p:txBody>
          <a:bodyPr wrap="none" rtlCol="0">
            <a:spAutoFit/>
          </a:bodyPr>
          <a:lstStyle/>
          <a:p>
            <a:r>
              <a:rPr lang="el-GR" dirty="0" err="1"/>
              <a:t>πόλλ</a:t>
            </a:r>
            <a:r>
              <a:rPr lang="el-GR" dirty="0"/>
              <a:t>' </a:t>
            </a:r>
            <a:r>
              <a:rPr lang="el-GR" dirty="0" err="1"/>
              <a:t>οἶδ</a:t>
            </a:r>
            <a:r>
              <a:rPr lang="el-GR" dirty="0"/>
              <a:t>' </a:t>
            </a:r>
            <a:r>
              <a:rPr lang="el-GR" dirty="0" err="1"/>
              <a:t>ἀλώπηξ</a:t>
            </a:r>
            <a:r>
              <a:rPr lang="el-GR" dirty="0"/>
              <a:t>, </a:t>
            </a:r>
            <a:r>
              <a:rPr lang="el-GR" dirty="0" err="1"/>
              <a:t>ἀλλ</a:t>
            </a:r>
            <a:r>
              <a:rPr lang="el-GR" dirty="0"/>
              <a:t>' </a:t>
            </a:r>
            <a:r>
              <a:rPr lang="el-GR" dirty="0" err="1"/>
              <a:t>ἐχῖνος</a:t>
            </a:r>
            <a:r>
              <a:rPr lang="el-GR" dirty="0"/>
              <a:t> </a:t>
            </a:r>
            <a:r>
              <a:rPr lang="el-GR" dirty="0" err="1"/>
              <a:t>ἓν</a:t>
            </a:r>
            <a:r>
              <a:rPr lang="el-GR" dirty="0"/>
              <a:t> μέγα </a:t>
            </a:r>
            <a:endParaRPr lang="en-GB" dirty="0"/>
          </a:p>
        </p:txBody>
      </p:sp>
    </p:spTree>
    <p:extLst>
      <p:ext uri="{BB962C8B-B14F-4D97-AF65-F5344CB8AC3E}">
        <p14:creationId xmlns:p14="http://schemas.microsoft.com/office/powerpoint/2010/main" val="211235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8B728-8D4A-822F-0249-6CD8E4DEC7F2}"/>
              </a:ext>
            </a:extLst>
          </p:cNvPr>
          <p:cNvSpPr>
            <a:spLocks noGrp="1"/>
          </p:cNvSpPr>
          <p:nvPr>
            <p:ph type="title"/>
          </p:nvPr>
        </p:nvSpPr>
        <p:spPr/>
        <p:txBody>
          <a:bodyPr/>
          <a:lstStyle/>
          <a:p>
            <a:r>
              <a:rPr lang="en-US" dirty="0"/>
              <a:t>Pasinetti and Harcourt on ‘visions’ of the economy</a:t>
            </a:r>
            <a:endParaRPr lang="en-GB" dirty="0"/>
          </a:p>
        </p:txBody>
      </p:sp>
      <p:sp>
        <p:nvSpPr>
          <p:cNvPr id="3" name="Content Placeholder 2">
            <a:extLst>
              <a:ext uri="{FF2B5EF4-FFF2-40B4-BE49-F238E27FC236}">
                <a16:creationId xmlns:a16="http://schemas.microsoft.com/office/drawing/2014/main" id="{0B0573B7-BF14-6CBC-4351-499F494182CD}"/>
              </a:ext>
            </a:extLst>
          </p:cNvPr>
          <p:cNvSpPr>
            <a:spLocks noGrp="1"/>
          </p:cNvSpPr>
          <p:nvPr>
            <p:ph idx="1"/>
          </p:nvPr>
        </p:nvSpPr>
        <p:spPr/>
        <p:txBody>
          <a:bodyPr/>
          <a:lstStyle/>
          <a:p>
            <a:r>
              <a:rPr lang="en-US" dirty="0"/>
              <a:t>“It has been pointed out already, with specific reference to the theory of value that one may identify, at a pre-theoretical level, so to speak, the choice of a particular conception, or ‘vision’, of the world.”  (Pasinetti, 1986, 428)</a:t>
            </a:r>
          </a:p>
          <a:p>
            <a:pPr marL="0" indent="0">
              <a:buNone/>
            </a:pPr>
            <a:endParaRPr lang="en-US" dirty="0"/>
          </a:p>
          <a:p>
            <a:r>
              <a:rPr lang="en-US" dirty="0"/>
              <a:t>“…the coexistence of competing paradigms, even for long periods of time, far from being a sign of anomaly, may well come to be recognized as the normal way of proceeding in the development of economic theory.”(Pasinetti, 1986, 430)</a:t>
            </a:r>
            <a:endParaRPr lang="en-GB" dirty="0"/>
          </a:p>
        </p:txBody>
      </p:sp>
    </p:spTree>
    <p:extLst>
      <p:ext uri="{BB962C8B-B14F-4D97-AF65-F5344CB8AC3E}">
        <p14:creationId xmlns:p14="http://schemas.microsoft.com/office/powerpoint/2010/main" val="369720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2382C-87D9-79C5-5E52-BDDB0F527596}"/>
              </a:ext>
            </a:extLst>
          </p:cNvPr>
          <p:cNvSpPr>
            <a:spLocks noGrp="1"/>
          </p:cNvSpPr>
          <p:nvPr>
            <p:ph type="title"/>
          </p:nvPr>
        </p:nvSpPr>
        <p:spPr/>
        <p:txBody>
          <a:bodyPr/>
          <a:lstStyle/>
          <a:p>
            <a:r>
              <a:rPr lang="en-US" dirty="0"/>
              <a:t>Ceteris Paribus</a:t>
            </a:r>
            <a:endParaRPr lang="en-GB" dirty="0"/>
          </a:p>
        </p:txBody>
      </p:sp>
      <p:sp>
        <p:nvSpPr>
          <p:cNvPr id="3" name="Content Placeholder 2">
            <a:extLst>
              <a:ext uri="{FF2B5EF4-FFF2-40B4-BE49-F238E27FC236}">
                <a16:creationId xmlns:a16="http://schemas.microsoft.com/office/drawing/2014/main" id="{BC02F367-B401-DD65-06BB-19C9033D0727}"/>
              </a:ext>
            </a:extLst>
          </p:cNvPr>
          <p:cNvSpPr>
            <a:spLocks noGrp="1"/>
          </p:cNvSpPr>
          <p:nvPr>
            <p:ph idx="1"/>
          </p:nvPr>
        </p:nvSpPr>
        <p:spPr/>
        <p:txBody>
          <a:bodyPr>
            <a:normAutofit/>
          </a:bodyPr>
          <a:lstStyle/>
          <a:p>
            <a:r>
              <a:rPr lang="en-US" dirty="0"/>
              <a:t>Economists use ceteris paribus assumption (everything else being equal) to isolate the effect of one or more causal factors on a phenomena.</a:t>
            </a:r>
          </a:p>
          <a:p>
            <a:endParaRPr lang="en-US" dirty="0"/>
          </a:p>
          <a:p>
            <a:r>
              <a:rPr lang="en-US" dirty="0"/>
              <a:t>For instance, consider the statement: </a:t>
            </a:r>
          </a:p>
          <a:p>
            <a:pPr lvl="1"/>
            <a:r>
              <a:rPr lang="en-US" dirty="0"/>
              <a:t>when the price of tomatoes increase, ceteris paribus, people consume less tomatoes.</a:t>
            </a:r>
          </a:p>
          <a:p>
            <a:pPr lvl="1"/>
            <a:r>
              <a:rPr lang="en-US" dirty="0"/>
              <a:t>when other things change (say price of potatoes are " even faster than that of tomatoes) people may not reduce their consumption of tomatoes.</a:t>
            </a:r>
          </a:p>
          <a:p>
            <a:pPr marL="0" indent="0">
              <a:buNone/>
            </a:pPr>
            <a:endParaRPr lang="en-GB" dirty="0"/>
          </a:p>
        </p:txBody>
      </p:sp>
    </p:spTree>
    <p:extLst>
      <p:ext uri="{BB962C8B-B14F-4D97-AF65-F5344CB8AC3E}">
        <p14:creationId xmlns:p14="http://schemas.microsoft.com/office/powerpoint/2010/main" val="3647471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1A8F-BDF4-A1A7-E4A9-BFAE3E2A9FDF}"/>
              </a:ext>
            </a:extLst>
          </p:cNvPr>
          <p:cNvSpPr>
            <a:spLocks noGrp="1"/>
          </p:cNvSpPr>
          <p:nvPr>
            <p:ph type="title"/>
          </p:nvPr>
        </p:nvSpPr>
        <p:spPr/>
        <p:txBody>
          <a:bodyPr/>
          <a:lstStyle/>
          <a:p>
            <a:r>
              <a:rPr lang="en-US" dirty="0"/>
              <a:t>Models of Explanations</a:t>
            </a:r>
            <a:endParaRPr lang="en-GB" dirty="0"/>
          </a:p>
        </p:txBody>
      </p:sp>
      <p:sp>
        <p:nvSpPr>
          <p:cNvPr id="3" name="Content Placeholder 2">
            <a:extLst>
              <a:ext uri="{FF2B5EF4-FFF2-40B4-BE49-F238E27FC236}">
                <a16:creationId xmlns:a16="http://schemas.microsoft.com/office/drawing/2014/main" id="{00E8C265-BA88-0CD7-CEC6-619FA7969907}"/>
              </a:ext>
            </a:extLst>
          </p:cNvPr>
          <p:cNvSpPr>
            <a:spLocks noGrp="1"/>
          </p:cNvSpPr>
          <p:nvPr>
            <p:ph idx="1"/>
          </p:nvPr>
        </p:nvSpPr>
        <p:spPr/>
        <p:txBody>
          <a:bodyPr>
            <a:normAutofit/>
          </a:bodyPr>
          <a:lstStyle/>
          <a:p>
            <a:r>
              <a:rPr lang="en-US" dirty="0"/>
              <a:t>Two models of explanation</a:t>
            </a:r>
          </a:p>
          <a:p>
            <a:pPr lvl="1"/>
            <a:r>
              <a:rPr lang="en-US" b="1" dirty="0"/>
              <a:t>Deductive-Nomological</a:t>
            </a:r>
            <a:r>
              <a:rPr lang="en-US" dirty="0"/>
              <a:t> (D-N model )</a:t>
            </a:r>
          </a:p>
          <a:p>
            <a:pPr lvl="1"/>
            <a:r>
              <a:rPr lang="en-US" b="1" dirty="0"/>
              <a:t>Inductive-Statistical model </a:t>
            </a:r>
            <a:r>
              <a:rPr lang="en-US" dirty="0"/>
              <a:t>(I-S model)</a:t>
            </a:r>
          </a:p>
          <a:p>
            <a:pPr marL="457200" lvl="1" indent="0">
              <a:buNone/>
            </a:pPr>
            <a:endParaRPr lang="en-US" dirty="0"/>
          </a:p>
          <a:p>
            <a:r>
              <a:rPr lang="en-US" dirty="0"/>
              <a:t>Deduction versus induction</a:t>
            </a:r>
          </a:p>
          <a:p>
            <a:r>
              <a:rPr lang="en-US" b="1" dirty="0"/>
              <a:t>Deduction</a:t>
            </a:r>
            <a:r>
              <a:rPr lang="en-US" dirty="0"/>
              <a:t>: if the premises are true, the derived logical conclusion is necessarily true</a:t>
            </a:r>
          </a:p>
          <a:p>
            <a:r>
              <a:rPr lang="en-US" b="1" dirty="0"/>
              <a:t>Induction</a:t>
            </a:r>
            <a:r>
              <a:rPr lang="en-US" dirty="0"/>
              <a:t>: if the premises are true, the conclusion is probably true</a:t>
            </a:r>
          </a:p>
        </p:txBody>
      </p:sp>
    </p:spTree>
    <p:extLst>
      <p:ext uri="{BB962C8B-B14F-4D97-AF65-F5344CB8AC3E}">
        <p14:creationId xmlns:p14="http://schemas.microsoft.com/office/powerpoint/2010/main" val="1419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D3AB-8C6E-2C81-FCEE-4EB498481E2C}"/>
              </a:ext>
            </a:extLst>
          </p:cNvPr>
          <p:cNvSpPr>
            <a:spLocks noGrp="1"/>
          </p:cNvSpPr>
          <p:nvPr>
            <p:ph type="title"/>
          </p:nvPr>
        </p:nvSpPr>
        <p:spPr/>
        <p:txBody>
          <a:bodyPr/>
          <a:lstStyle/>
          <a:p>
            <a:r>
              <a:rPr lang="en-US" dirty="0"/>
              <a:t>Explanations between events X,Y</a:t>
            </a:r>
            <a:endParaRPr lang="en-GB" dirty="0"/>
          </a:p>
        </p:txBody>
      </p:sp>
      <p:sp>
        <p:nvSpPr>
          <p:cNvPr id="3" name="Content Placeholder 2">
            <a:extLst>
              <a:ext uri="{FF2B5EF4-FFF2-40B4-BE49-F238E27FC236}">
                <a16:creationId xmlns:a16="http://schemas.microsoft.com/office/drawing/2014/main" id="{4A5A37D1-A3B0-7EFD-E9BC-F779A2248009}"/>
              </a:ext>
            </a:extLst>
          </p:cNvPr>
          <p:cNvSpPr>
            <a:spLocks noGrp="1"/>
          </p:cNvSpPr>
          <p:nvPr>
            <p:ph idx="1"/>
          </p:nvPr>
        </p:nvSpPr>
        <p:spPr/>
        <p:txBody>
          <a:bodyPr/>
          <a:lstStyle/>
          <a:p>
            <a:pPr marL="0" indent="0">
              <a:buNone/>
            </a:pPr>
            <a:endParaRPr lang="en-US" dirty="0"/>
          </a:p>
          <a:p>
            <a:pPr marL="0" indent="0">
              <a:buNone/>
            </a:pPr>
            <a:r>
              <a:rPr lang="en-US" dirty="0"/>
              <a:t>There are three central ideas commonly involved in causal reasoning: the idea of </a:t>
            </a:r>
            <a:r>
              <a:rPr lang="en-US" dirty="0">
                <a:solidFill>
                  <a:srgbClr val="FF0000"/>
                </a:solidFill>
              </a:rPr>
              <a:t>a causal mechanism </a:t>
            </a:r>
            <a:r>
              <a:rPr lang="en-US" dirty="0"/>
              <a:t>connecting cause and effect, the idea of a </a:t>
            </a:r>
            <a:r>
              <a:rPr lang="en-US" dirty="0">
                <a:solidFill>
                  <a:srgbClr val="FF0000"/>
                </a:solidFill>
              </a:rPr>
              <a:t>correlation between two or more variables</a:t>
            </a:r>
            <a:r>
              <a:rPr lang="en-US" dirty="0"/>
              <a:t>, and the idea </a:t>
            </a:r>
            <a:r>
              <a:rPr lang="en-US" dirty="0">
                <a:solidFill>
                  <a:srgbClr val="FF0000"/>
                </a:solidFill>
              </a:rPr>
              <a:t>that one event is a necessary or sufficient condition for another</a:t>
            </a:r>
            <a:r>
              <a:rPr lang="en-US" dirty="0"/>
              <a:t>. [Little (1991)]</a:t>
            </a:r>
            <a:endParaRPr lang="en-GB" dirty="0"/>
          </a:p>
        </p:txBody>
      </p:sp>
    </p:spTree>
    <p:extLst>
      <p:ext uri="{BB962C8B-B14F-4D97-AF65-F5344CB8AC3E}">
        <p14:creationId xmlns:p14="http://schemas.microsoft.com/office/powerpoint/2010/main" val="416077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7FE27-FFEC-783F-4D57-4110C281E3E7}"/>
              </a:ext>
            </a:extLst>
          </p:cNvPr>
          <p:cNvSpPr>
            <a:spLocks noGrp="1"/>
          </p:cNvSpPr>
          <p:nvPr>
            <p:ph type="title"/>
          </p:nvPr>
        </p:nvSpPr>
        <p:spPr/>
        <p:txBody>
          <a:bodyPr/>
          <a:lstStyle/>
          <a:p>
            <a:r>
              <a:rPr lang="en-GB" dirty="0"/>
              <a:t>Deductive-Nomological model</a:t>
            </a:r>
          </a:p>
        </p:txBody>
      </p:sp>
      <p:sp>
        <p:nvSpPr>
          <p:cNvPr id="3" name="Content Placeholder 2">
            <a:extLst>
              <a:ext uri="{FF2B5EF4-FFF2-40B4-BE49-F238E27FC236}">
                <a16:creationId xmlns:a16="http://schemas.microsoft.com/office/drawing/2014/main" id="{10D0ED6F-4856-3DF7-37C9-64F7A00DF0CB}"/>
              </a:ext>
            </a:extLst>
          </p:cNvPr>
          <p:cNvSpPr>
            <a:spLocks noGrp="1"/>
          </p:cNvSpPr>
          <p:nvPr>
            <p:ph idx="1"/>
          </p:nvPr>
        </p:nvSpPr>
        <p:spPr/>
        <p:txBody>
          <a:bodyPr/>
          <a:lstStyle/>
          <a:p>
            <a:r>
              <a:rPr lang="en-US" dirty="0"/>
              <a:t>Carl Hempel [1942]: </a:t>
            </a:r>
            <a:r>
              <a:rPr lang="en-US" b="1" dirty="0">
                <a:solidFill>
                  <a:srgbClr val="FF0000"/>
                </a:solidFill>
              </a:rPr>
              <a:t>Deductive-Nomological model </a:t>
            </a:r>
            <a:r>
              <a:rPr lang="en-US" dirty="0"/>
              <a:t>(D-N) </a:t>
            </a:r>
          </a:p>
          <a:p>
            <a:pPr marL="0" indent="0">
              <a:buNone/>
            </a:pPr>
            <a:endParaRPr lang="en-US" dirty="0"/>
          </a:p>
          <a:p>
            <a:r>
              <a:rPr lang="en-US" dirty="0"/>
              <a:t>The D-N model supposed to capture the idea of explanation from laws through a deductive process</a:t>
            </a:r>
          </a:p>
          <a:p>
            <a:pPr marL="0" indent="0">
              <a:buNone/>
            </a:pPr>
            <a:endParaRPr lang="en-US" dirty="0"/>
          </a:p>
          <a:p>
            <a:r>
              <a:rPr lang="en-US" dirty="0"/>
              <a:t>D-N model relies on the presence </a:t>
            </a:r>
            <a:r>
              <a:rPr lang="en-US" b="1" dirty="0">
                <a:solidFill>
                  <a:srgbClr val="FF0000"/>
                </a:solidFill>
              </a:rPr>
              <a:t>of general laws</a:t>
            </a:r>
            <a:r>
              <a:rPr lang="en-US" dirty="0"/>
              <a:t>.</a:t>
            </a:r>
          </a:p>
        </p:txBody>
      </p:sp>
    </p:spTree>
    <p:extLst>
      <p:ext uri="{BB962C8B-B14F-4D97-AF65-F5344CB8AC3E}">
        <p14:creationId xmlns:p14="http://schemas.microsoft.com/office/powerpoint/2010/main" val="427576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FFB8B-7169-97DA-DED2-A17A11AF4CBA}"/>
              </a:ext>
            </a:extLst>
          </p:cNvPr>
          <p:cNvSpPr>
            <a:spLocks noGrp="1"/>
          </p:cNvSpPr>
          <p:nvPr>
            <p:ph idx="1"/>
          </p:nvPr>
        </p:nvSpPr>
        <p:spPr>
          <a:xfrm>
            <a:off x="407324" y="806335"/>
            <a:ext cx="10946476" cy="5370628"/>
          </a:xfrm>
        </p:spPr>
        <p:txBody>
          <a:bodyPr>
            <a:normAutofit/>
          </a:bodyPr>
          <a:lstStyle/>
          <a:p>
            <a:r>
              <a:rPr lang="en-US" dirty="0"/>
              <a:t>In this framework, a scientific explanation of the event (say, E) consists of</a:t>
            </a:r>
          </a:p>
          <a:p>
            <a:pPr marL="914400" lvl="1" indent="-457200">
              <a:buFont typeface="+mj-lt"/>
              <a:buAutoNum type="arabicPeriod"/>
            </a:pPr>
            <a:r>
              <a:rPr lang="en-US" dirty="0">
                <a:solidFill>
                  <a:srgbClr val="FF0000"/>
                </a:solidFill>
              </a:rPr>
              <a:t>A set of statements </a:t>
            </a:r>
            <a:r>
              <a:rPr lang="en-US" dirty="0"/>
              <a:t>asserting the occurrence of other events C1; ….. Cn, at certain times and places,</a:t>
            </a:r>
          </a:p>
          <a:p>
            <a:pPr marL="914400" lvl="1" indent="-457200">
              <a:buFont typeface="+mj-lt"/>
              <a:buAutoNum type="arabicPeriod"/>
            </a:pPr>
            <a:r>
              <a:rPr lang="en-US" dirty="0">
                <a:solidFill>
                  <a:srgbClr val="FF0000"/>
                </a:solidFill>
              </a:rPr>
              <a:t>A set of universal hypotheses</a:t>
            </a:r>
            <a:r>
              <a:rPr lang="en-US" dirty="0"/>
              <a:t>, such that </a:t>
            </a:r>
          </a:p>
          <a:p>
            <a:pPr marL="1371600" lvl="2" indent="-457200">
              <a:buFont typeface="+mj-lt"/>
              <a:buAutoNum type="arabicPeriod"/>
            </a:pPr>
            <a:r>
              <a:rPr lang="en-US" dirty="0"/>
              <a:t>the statements of both groups (</a:t>
            </a:r>
            <a:r>
              <a:rPr lang="en-US" dirty="0" err="1"/>
              <a:t>i.e</a:t>
            </a:r>
            <a:r>
              <a:rPr lang="en-US" dirty="0"/>
              <a:t>, C and E) are reasonably well confirmed by empirical evidence </a:t>
            </a:r>
          </a:p>
          <a:p>
            <a:pPr marL="1371600" lvl="2" indent="-457200">
              <a:buFont typeface="+mj-lt"/>
              <a:buAutoNum type="arabicPeriod"/>
            </a:pPr>
            <a:r>
              <a:rPr lang="en-US" dirty="0"/>
              <a:t>from these statements the sentence asserting the occurrence of event E can be logically deduced.</a:t>
            </a:r>
          </a:p>
          <a:p>
            <a:pPr marL="0" indent="0">
              <a:buNone/>
            </a:pPr>
            <a:endParaRPr lang="en-GB" dirty="0"/>
          </a:p>
          <a:p>
            <a:pPr marL="0" indent="0">
              <a:buNone/>
            </a:pPr>
            <a:r>
              <a:rPr lang="en-GB" dirty="0"/>
              <a:t>E.g. temporal - causal explanations</a:t>
            </a:r>
          </a:p>
          <a:p>
            <a:pPr marL="0" indent="0">
              <a:buNone/>
            </a:pPr>
            <a:r>
              <a:rPr lang="en-GB" dirty="0"/>
              <a:t>	I drop a jag, it breaks. </a:t>
            </a:r>
          </a:p>
          <a:p>
            <a:pPr marL="0" indent="0">
              <a:buNone/>
            </a:pPr>
            <a:r>
              <a:rPr lang="en-GB" dirty="0"/>
              <a:t>	Post hoc ergo propter hoc</a:t>
            </a:r>
          </a:p>
          <a:p>
            <a:pPr marL="0" indent="0">
              <a:buNone/>
            </a:pPr>
            <a:r>
              <a:rPr lang="en-GB" dirty="0"/>
              <a:t>	In economics ……Granger cause…</a:t>
            </a:r>
          </a:p>
        </p:txBody>
      </p:sp>
    </p:spTree>
    <p:extLst>
      <p:ext uri="{BB962C8B-B14F-4D97-AF65-F5344CB8AC3E}">
        <p14:creationId xmlns:p14="http://schemas.microsoft.com/office/powerpoint/2010/main" val="3077180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12292</TotalTime>
  <Words>4991</Words>
  <Application>Microsoft Office PowerPoint</Application>
  <PresentationFormat>Widescreen</PresentationFormat>
  <Paragraphs>377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How do social scientists explain? </vt:lpstr>
      <vt:lpstr>Scientific Explanation</vt:lpstr>
      <vt:lpstr>Types of explanations</vt:lpstr>
      <vt:lpstr>Ceteris Paribus</vt:lpstr>
      <vt:lpstr>Models of Explanations</vt:lpstr>
      <vt:lpstr>Explanations between events X,Y</vt:lpstr>
      <vt:lpstr>Deductive-Nomological model</vt:lpstr>
      <vt:lpstr>PowerPoint Presentation</vt:lpstr>
      <vt:lpstr>Inductive-Statistical (I-S) model</vt:lpstr>
      <vt:lpstr>John Snow and the Soho Pipe</vt:lpstr>
      <vt:lpstr>Causal Explanations:</vt:lpstr>
      <vt:lpstr>Causal Explanations</vt:lpstr>
      <vt:lpstr>Causal Mechanisms/Laws</vt:lpstr>
      <vt:lpstr>Inductive Regularity </vt:lpstr>
      <vt:lpstr>Necessary and Sufficient Conditions</vt:lpstr>
      <vt:lpstr>Holism</vt:lpstr>
      <vt:lpstr>Reductionism</vt:lpstr>
      <vt:lpstr>Robinson Crusoe</vt:lpstr>
      <vt:lpstr>Rational Choice Theory</vt:lpstr>
      <vt:lpstr>Lionel Robbins definition of Economics </vt:lpstr>
      <vt:lpstr>PowerPoint Presentation</vt:lpstr>
      <vt:lpstr>Strategic Choices</vt:lpstr>
      <vt:lpstr>Interpretative Explanations</vt:lpstr>
      <vt:lpstr>Hermeneutics</vt:lpstr>
      <vt:lpstr>Functional Explanation</vt:lpstr>
      <vt:lpstr>Structural Explanation</vt:lpstr>
      <vt:lpstr>Should we always reduce and to what unit?</vt:lpstr>
      <vt:lpstr>Explanation vs Prediction</vt:lpstr>
      <vt:lpstr>Milton Friedman – prediction</vt:lpstr>
      <vt:lpstr>PowerPoint Presentation</vt:lpstr>
      <vt:lpstr>What is in the theorist’s mind?</vt:lpstr>
      <vt:lpstr>L. Pasinetti</vt:lpstr>
      <vt:lpstr>G.C. Harcourt</vt:lpstr>
      <vt:lpstr>Pasinetti on Theory</vt:lpstr>
      <vt:lpstr>Pasinetti on Kuhn’s Paradigms</vt:lpstr>
      <vt:lpstr>Harcourt on Horses for Courses</vt:lpstr>
      <vt:lpstr>Harcourt- methods for different problems</vt:lpstr>
      <vt:lpstr>Larry Laudan’s view of scientific progress</vt:lpstr>
      <vt:lpstr>The Triadic Network of Justification </vt:lpstr>
      <vt:lpstr>Ontology of what?</vt:lpstr>
      <vt:lpstr>Differences of Approach</vt:lpstr>
      <vt:lpstr>Sundry Observations</vt:lpstr>
      <vt:lpstr>Pasinetti and Harcourt on ‘visions’ of the economy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Kuhnian Revolutions  or   Horses for Courses?</dc:title>
  <dc:creator>Constantinos Repapis</dc:creator>
  <cp:lastModifiedBy>Constantinos Repapis</cp:lastModifiedBy>
  <cp:revision>18</cp:revision>
  <dcterms:created xsi:type="dcterms:W3CDTF">2023-02-17T20:15:57Z</dcterms:created>
  <dcterms:modified xsi:type="dcterms:W3CDTF">2026-03-19T15:45:24Z</dcterms:modified>
</cp:coreProperties>
</file>