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6" r:id="rId2"/>
    <p:sldId id="291" r:id="rId3"/>
    <p:sldId id="292" r:id="rId4"/>
    <p:sldId id="286" r:id="rId5"/>
    <p:sldId id="287" r:id="rId6"/>
    <p:sldId id="312" r:id="rId7"/>
    <p:sldId id="288" r:id="rId8"/>
    <p:sldId id="289" r:id="rId9"/>
    <p:sldId id="257" r:id="rId10"/>
    <p:sldId id="258" r:id="rId11"/>
    <p:sldId id="259" r:id="rId12"/>
    <p:sldId id="261" r:id="rId13"/>
    <p:sldId id="260" r:id="rId14"/>
    <p:sldId id="262" r:id="rId15"/>
    <p:sldId id="263" r:id="rId16"/>
    <p:sldId id="264" r:id="rId17"/>
    <p:sldId id="265" r:id="rId18"/>
    <p:sldId id="266" r:id="rId19"/>
    <p:sldId id="282" r:id="rId20"/>
    <p:sldId id="267" r:id="rId21"/>
    <p:sldId id="268" r:id="rId22"/>
    <p:sldId id="269" r:id="rId23"/>
    <p:sldId id="270" r:id="rId24"/>
    <p:sldId id="271" r:id="rId25"/>
    <p:sldId id="272" r:id="rId26"/>
    <p:sldId id="274" r:id="rId27"/>
    <p:sldId id="273" r:id="rId28"/>
    <p:sldId id="279" r:id="rId29"/>
    <p:sldId id="275" r:id="rId30"/>
    <p:sldId id="278" r:id="rId31"/>
    <p:sldId id="280" r:id="rId32"/>
    <p:sldId id="281" r:id="rId33"/>
    <p:sldId id="277" r:id="rId34"/>
    <p:sldId id="284"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7" r:id="rId48"/>
    <p:sldId id="305" r:id="rId49"/>
    <p:sldId id="306" r:id="rId50"/>
    <p:sldId id="308" r:id="rId51"/>
    <p:sldId id="309" r:id="rId52"/>
    <p:sldId id="311" r:id="rId53"/>
    <p:sldId id="310" r:id="rId54"/>
    <p:sldId id="290"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02" autoAdjust="0"/>
    <p:restoredTop sz="94660"/>
  </p:normalViewPr>
  <p:slideViewPr>
    <p:cSldViewPr snapToGrid="0">
      <p:cViewPr varScale="1">
        <p:scale>
          <a:sx n="77" d="100"/>
          <a:sy n="77" d="100"/>
        </p:scale>
        <p:origin x="30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BFEBA0-B183-41AE-B06B-278CA5F11956}" type="datetimeFigureOut">
              <a:rPr lang="en-GB" smtClean="0"/>
              <a:t>09/04/2026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35372B-1BE4-46CD-8931-05A7D45141A1}" type="slidenum">
              <a:rPr lang="en-GB" smtClean="0"/>
              <a:t>‹#›</a:t>
            </a:fld>
            <a:endParaRPr lang="en-GB"/>
          </a:p>
        </p:txBody>
      </p:sp>
    </p:spTree>
    <p:extLst>
      <p:ext uri="{BB962C8B-B14F-4D97-AF65-F5344CB8AC3E}">
        <p14:creationId xmlns:p14="http://schemas.microsoft.com/office/powerpoint/2010/main" val="2941883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1428B-6084-8916-CFC9-46667B6261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6EB090B-969C-E651-62D8-2D523E25EC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904CFA6-AB37-907B-20AF-FD2A7706BF9B}"/>
              </a:ext>
            </a:extLst>
          </p:cNvPr>
          <p:cNvSpPr>
            <a:spLocks noGrp="1"/>
          </p:cNvSpPr>
          <p:nvPr>
            <p:ph type="dt" sz="half" idx="10"/>
          </p:nvPr>
        </p:nvSpPr>
        <p:spPr/>
        <p:txBody>
          <a:bodyPr/>
          <a:lstStyle/>
          <a:p>
            <a:fld id="{5EE1F461-C580-4CD0-980B-70F9025ECA7B}" type="datetime1">
              <a:rPr lang="en-GB" smtClean="0"/>
              <a:t>09/04/2026</a:t>
            </a:fld>
            <a:endParaRPr lang="en-GB"/>
          </a:p>
        </p:txBody>
      </p:sp>
      <p:sp>
        <p:nvSpPr>
          <p:cNvPr id="5" name="Footer Placeholder 4">
            <a:extLst>
              <a:ext uri="{FF2B5EF4-FFF2-40B4-BE49-F238E27FC236}">
                <a16:creationId xmlns:a16="http://schemas.microsoft.com/office/drawing/2014/main" id="{7E1D9960-23A9-09BA-44CB-DF91DC28D7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195335-F314-336A-1292-DAD6BDA99EDF}"/>
              </a:ext>
            </a:extLst>
          </p:cNvPr>
          <p:cNvSpPr>
            <a:spLocks noGrp="1"/>
          </p:cNvSpPr>
          <p:nvPr>
            <p:ph type="sldNum" sz="quarter" idx="12"/>
          </p:nvPr>
        </p:nvSpPr>
        <p:spPr/>
        <p:txBody>
          <a:bodyPr/>
          <a:lstStyle/>
          <a:p>
            <a:fld id="{20B0ABEA-B9D3-4ECA-8D55-D3A4B53E0529}" type="slidenum">
              <a:rPr lang="en-GB" smtClean="0"/>
              <a:t>‹#›</a:t>
            </a:fld>
            <a:endParaRPr lang="en-GB"/>
          </a:p>
        </p:txBody>
      </p:sp>
    </p:spTree>
    <p:extLst>
      <p:ext uri="{BB962C8B-B14F-4D97-AF65-F5344CB8AC3E}">
        <p14:creationId xmlns:p14="http://schemas.microsoft.com/office/powerpoint/2010/main" val="1169135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8D4F0-7A42-B81D-B125-CCD41D5931C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BF6FAD9-95D4-8180-EBEA-D0E5F351B9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FCBA7F-F8AB-6096-70B1-F69EDBB17268}"/>
              </a:ext>
            </a:extLst>
          </p:cNvPr>
          <p:cNvSpPr>
            <a:spLocks noGrp="1"/>
          </p:cNvSpPr>
          <p:nvPr>
            <p:ph type="dt" sz="half" idx="10"/>
          </p:nvPr>
        </p:nvSpPr>
        <p:spPr/>
        <p:txBody>
          <a:bodyPr/>
          <a:lstStyle/>
          <a:p>
            <a:fld id="{7029E3C2-2D09-4DCB-AAD0-216F74826621}" type="datetime1">
              <a:rPr lang="en-GB" smtClean="0"/>
              <a:t>09/04/2026</a:t>
            </a:fld>
            <a:endParaRPr lang="en-GB"/>
          </a:p>
        </p:txBody>
      </p:sp>
      <p:sp>
        <p:nvSpPr>
          <p:cNvPr id="5" name="Footer Placeholder 4">
            <a:extLst>
              <a:ext uri="{FF2B5EF4-FFF2-40B4-BE49-F238E27FC236}">
                <a16:creationId xmlns:a16="http://schemas.microsoft.com/office/drawing/2014/main" id="{8DC392E4-B669-EF8C-68AA-DF4F3CA6D5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689364-44DA-F3F8-E56D-D18F09F048EF}"/>
              </a:ext>
            </a:extLst>
          </p:cNvPr>
          <p:cNvSpPr>
            <a:spLocks noGrp="1"/>
          </p:cNvSpPr>
          <p:nvPr>
            <p:ph type="sldNum" sz="quarter" idx="12"/>
          </p:nvPr>
        </p:nvSpPr>
        <p:spPr/>
        <p:txBody>
          <a:bodyPr/>
          <a:lstStyle/>
          <a:p>
            <a:fld id="{20B0ABEA-B9D3-4ECA-8D55-D3A4B53E0529}" type="slidenum">
              <a:rPr lang="en-GB" smtClean="0"/>
              <a:t>‹#›</a:t>
            </a:fld>
            <a:endParaRPr lang="en-GB"/>
          </a:p>
        </p:txBody>
      </p:sp>
    </p:spTree>
    <p:extLst>
      <p:ext uri="{BB962C8B-B14F-4D97-AF65-F5344CB8AC3E}">
        <p14:creationId xmlns:p14="http://schemas.microsoft.com/office/powerpoint/2010/main" val="3976398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F38AD6-ABCA-047B-1DC4-D3A22C1DD2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124D4FD-74CC-421A-B305-4B8C04BD94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EB21F4-BF89-35B9-D431-A886FB77B143}"/>
              </a:ext>
            </a:extLst>
          </p:cNvPr>
          <p:cNvSpPr>
            <a:spLocks noGrp="1"/>
          </p:cNvSpPr>
          <p:nvPr>
            <p:ph type="dt" sz="half" idx="10"/>
          </p:nvPr>
        </p:nvSpPr>
        <p:spPr/>
        <p:txBody>
          <a:bodyPr/>
          <a:lstStyle/>
          <a:p>
            <a:fld id="{F8BF27AF-A073-42EB-A4CA-F9F22D91210F}" type="datetime1">
              <a:rPr lang="en-GB" smtClean="0"/>
              <a:t>09/04/2026</a:t>
            </a:fld>
            <a:endParaRPr lang="en-GB"/>
          </a:p>
        </p:txBody>
      </p:sp>
      <p:sp>
        <p:nvSpPr>
          <p:cNvPr id="5" name="Footer Placeholder 4">
            <a:extLst>
              <a:ext uri="{FF2B5EF4-FFF2-40B4-BE49-F238E27FC236}">
                <a16:creationId xmlns:a16="http://schemas.microsoft.com/office/drawing/2014/main" id="{FD267F68-65BE-87CB-8837-3B304C6BB64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1453A0-6D2D-9CC0-C8DB-A0B1B284AF6B}"/>
              </a:ext>
            </a:extLst>
          </p:cNvPr>
          <p:cNvSpPr>
            <a:spLocks noGrp="1"/>
          </p:cNvSpPr>
          <p:nvPr>
            <p:ph type="sldNum" sz="quarter" idx="12"/>
          </p:nvPr>
        </p:nvSpPr>
        <p:spPr/>
        <p:txBody>
          <a:bodyPr/>
          <a:lstStyle/>
          <a:p>
            <a:fld id="{20B0ABEA-B9D3-4ECA-8D55-D3A4B53E0529}" type="slidenum">
              <a:rPr lang="en-GB" smtClean="0"/>
              <a:t>‹#›</a:t>
            </a:fld>
            <a:endParaRPr lang="en-GB"/>
          </a:p>
        </p:txBody>
      </p:sp>
    </p:spTree>
    <p:extLst>
      <p:ext uri="{BB962C8B-B14F-4D97-AF65-F5344CB8AC3E}">
        <p14:creationId xmlns:p14="http://schemas.microsoft.com/office/powerpoint/2010/main" val="2855594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18063-589F-A3DF-ABBF-DF041BFE12B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43361F-1DE9-0361-04FA-6A97C66116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DFBF02-196F-9316-137B-9518BE32D012}"/>
              </a:ext>
            </a:extLst>
          </p:cNvPr>
          <p:cNvSpPr>
            <a:spLocks noGrp="1"/>
          </p:cNvSpPr>
          <p:nvPr>
            <p:ph type="dt" sz="half" idx="10"/>
          </p:nvPr>
        </p:nvSpPr>
        <p:spPr/>
        <p:txBody>
          <a:bodyPr/>
          <a:lstStyle/>
          <a:p>
            <a:fld id="{D766D0A5-469E-4275-9917-9029C1837366}" type="datetime1">
              <a:rPr lang="en-GB" smtClean="0"/>
              <a:t>09/04/2026</a:t>
            </a:fld>
            <a:endParaRPr lang="en-GB"/>
          </a:p>
        </p:txBody>
      </p:sp>
      <p:sp>
        <p:nvSpPr>
          <p:cNvPr id="5" name="Footer Placeholder 4">
            <a:extLst>
              <a:ext uri="{FF2B5EF4-FFF2-40B4-BE49-F238E27FC236}">
                <a16:creationId xmlns:a16="http://schemas.microsoft.com/office/drawing/2014/main" id="{AA33965C-0FB1-F243-4AF9-044B550A79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DDA565-63B1-D758-376C-6129FC622AB0}"/>
              </a:ext>
            </a:extLst>
          </p:cNvPr>
          <p:cNvSpPr>
            <a:spLocks noGrp="1"/>
          </p:cNvSpPr>
          <p:nvPr>
            <p:ph type="sldNum" sz="quarter" idx="12"/>
          </p:nvPr>
        </p:nvSpPr>
        <p:spPr/>
        <p:txBody>
          <a:bodyPr/>
          <a:lstStyle/>
          <a:p>
            <a:fld id="{20B0ABEA-B9D3-4ECA-8D55-D3A4B53E0529}" type="slidenum">
              <a:rPr lang="en-GB" smtClean="0"/>
              <a:t>‹#›</a:t>
            </a:fld>
            <a:endParaRPr lang="en-GB"/>
          </a:p>
        </p:txBody>
      </p:sp>
    </p:spTree>
    <p:extLst>
      <p:ext uri="{BB962C8B-B14F-4D97-AF65-F5344CB8AC3E}">
        <p14:creationId xmlns:p14="http://schemas.microsoft.com/office/powerpoint/2010/main" val="1101937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036D3-F6CF-7874-D284-CCCBA0516B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0071D75-3E53-B663-FBBE-882B6A21E1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3C366C-9D38-8A8E-CF8D-B0557B6E4AE3}"/>
              </a:ext>
            </a:extLst>
          </p:cNvPr>
          <p:cNvSpPr>
            <a:spLocks noGrp="1"/>
          </p:cNvSpPr>
          <p:nvPr>
            <p:ph type="dt" sz="half" idx="10"/>
          </p:nvPr>
        </p:nvSpPr>
        <p:spPr/>
        <p:txBody>
          <a:bodyPr/>
          <a:lstStyle/>
          <a:p>
            <a:fld id="{3D0875ED-8E70-4C29-8184-66A6819C2B4A}" type="datetime1">
              <a:rPr lang="en-GB" smtClean="0"/>
              <a:t>09/04/2026</a:t>
            </a:fld>
            <a:endParaRPr lang="en-GB"/>
          </a:p>
        </p:txBody>
      </p:sp>
      <p:sp>
        <p:nvSpPr>
          <p:cNvPr id="5" name="Footer Placeholder 4">
            <a:extLst>
              <a:ext uri="{FF2B5EF4-FFF2-40B4-BE49-F238E27FC236}">
                <a16:creationId xmlns:a16="http://schemas.microsoft.com/office/drawing/2014/main" id="{9CDFC14F-0F6A-E1DC-8AA8-104D6771D8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5EF10A-20CC-FEF9-20DB-EB169DF0E0FB}"/>
              </a:ext>
            </a:extLst>
          </p:cNvPr>
          <p:cNvSpPr>
            <a:spLocks noGrp="1"/>
          </p:cNvSpPr>
          <p:nvPr>
            <p:ph type="sldNum" sz="quarter" idx="12"/>
          </p:nvPr>
        </p:nvSpPr>
        <p:spPr/>
        <p:txBody>
          <a:bodyPr/>
          <a:lstStyle/>
          <a:p>
            <a:fld id="{20B0ABEA-B9D3-4ECA-8D55-D3A4B53E0529}" type="slidenum">
              <a:rPr lang="en-GB" smtClean="0"/>
              <a:t>‹#›</a:t>
            </a:fld>
            <a:endParaRPr lang="en-GB"/>
          </a:p>
        </p:txBody>
      </p:sp>
    </p:spTree>
    <p:extLst>
      <p:ext uri="{BB962C8B-B14F-4D97-AF65-F5344CB8AC3E}">
        <p14:creationId xmlns:p14="http://schemas.microsoft.com/office/powerpoint/2010/main" val="361237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5767D-B8E2-AA12-677B-5E7ABF8D469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E95C244-F3C6-E5BA-D0DA-3BB514AAFE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262931B-1963-D9AA-F03D-2B08B5C4E0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2C71E7A-9CA8-F0E4-CC32-D2DDAF720C56}"/>
              </a:ext>
            </a:extLst>
          </p:cNvPr>
          <p:cNvSpPr>
            <a:spLocks noGrp="1"/>
          </p:cNvSpPr>
          <p:nvPr>
            <p:ph type="dt" sz="half" idx="10"/>
          </p:nvPr>
        </p:nvSpPr>
        <p:spPr/>
        <p:txBody>
          <a:bodyPr/>
          <a:lstStyle/>
          <a:p>
            <a:fld id="{197BA834-6F5C-4BB4-8E7D-22CE122593D9}" type="datetime1">
              <a:rPr lang="en-GB" smtClean="0"/>
              <a:t>09/04/2026</a:t>
            </a:fld>
            <a:endParaRPr lang="en-GB"/>
          </a:p>
        </p:txBody>
      </p:sp>
      <p:sp>
        <p:nvSpPr>
          <p:cNvPr id="6" name="Footer Placeholder 5">
            <a:extLst>
              <a:ext uri="{FF2B5EF4-FFF2-40B4-BE49-F238E27FC236}">
                <a16:creationId xmlns:a16="http://schemas.microsoft.com/office/drawing/2014/main" id="{E3C1A4C1-801D-F73F-7248-D87890BF7EA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0814CA4-97BD-1FFE-69D9-2AD2292867C5}"/>
              </a:ext>
            </a:extLst>
          </p:cNvPr>
          <p:cNvSpPr>
            <a:spLocks noGrp="1"/>
          </p:cNvSpPr>
          <p:nvPr>
            <p:ph type="sldNum" sz="quarter" idx="12"/>
          </p:nvPr>
        </p:nvSpPr>
        <p:spPr/>
        <p:txBody>
          <a:bodyPr/>
          <a:lstStyle/>
          <a:p>
            <a:fld id="{20B0ABEA-B9D3-4ECA-8D55-D3A4B53E0529}" type="slidenum">
              <a:rPr lang="en-GB" smtClean="0"/>
              <a:t>‹#›</a:t>
            </a:fld>
            <a:endParaRPr lang="en-GB"/>
          </a:p>
        </p:txBody>
      </p:sp>
    </p:spTree>
    <p:extLst>
      <p:ext uri="{BB962C8B-B14F-4D97-AF65-F5344CB8AC3E}">
        <p14:creationId xmlns:p14="http://schemas.microsoft.com/office/powerpoint/2010/main" val="3825614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E16AC-B3D9-6749-4F64-8D42A120BAC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E2E26C1-1D32-243A-71EA-83C8378E2F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9D77A7-27D3-D3CC-A03E-BCF4BB3B9E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BE87C1D-29AD-CAAA-92D7-760EE5B687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F099C7-E81D-6441-189A-8253A11124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035A238-7607-A94A-D5E4-520415A36228}"/>
              </a:ext>
            </a:extLst>
          </p:cNvPr>
          <p:cNvSpPr>
            <a:spLocks noGrp="1"/>
          </p:cNvSpPr>
          <p:nvPr>
            <p:ph type="dt" sz="half" idx="10"/>
          </p:nvPr>
        </p:nvSpPr>
        <p:spPr/>
        <p:txBody>
          <a:bodyPr/>
          <a:lstStyle/>
          <a:p>
            <a:fld id="{527D4920-8C92-43D2-94D2-61AA7687684E}" type="datetime1">
              <a:rPr lang="en-GB" smtClean="0"/>
              <a:t>09/04/2026</a:t>
            </a:fld>
            <a:endParaRPr lang="en-GB"/>
          </a:p>
        </p:txBody>
      </p:sp>
      <p:sp>
        <p:nvSpPr>
          <p:cNvPr id="8" name="Footer Placeholder 7">
            <a:extLst>
              <a:ext uri="{FF2B5EF4-FFF2-40B4-BE49-F238E27FC236}">
                <a16:creationId xmlns:a16="http://schemas.microsoft.com/office/drawing/2014/main" id="{8245AFB6-E1EE-992F-6E2B-A7DE0D77759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F26D566-972E-6239-DF9C-C9120781A0E7}"/>
              </a:ext>
            </a:extLst>
          </p:cNvPr>
          <p:cNvSpPr>
            <a:spLocks noGrp="1"/>
          </p:cNvSpPr>
          <p:nvPr>
            <p:ph type="sldNum" sz="quarter" idx="12"/>
          </p:nvPr>
        </p:nvSpPr>
        <p:spPr/>
        <p:txBody>
          <a:bodyPr/>
          <a:lstStyle/>
          <a:p>
            <a:fld id="{20B0ABEA-B9D3-4ECA-8D55-D3A4B53E0529}" type="slidenum">
              <a:rPr lang="en-GB" smtClean="0"/>
              <a:t>‹#›</a:t>
            </a:fld>
            <a:endParaRPr lang="en-GB"/>
          </a:p>
        </p:txBody>
      </p:sp>
    </p:spTree>
    <p:extLst>
      <p:ext uri="{BB962C8B-B14F-4D97-AF65-F5344CB8AC3E}">
        <p14:creationId xmlns:p14="http://schemas.microsoft.com/office/powerpoint/2010/main" val="4249895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FB53B-A981-6E64-31EF-3BBA252ECCA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297A80D-D148-C238-A497-CE1B1D19811F}"/>
              </a:ext>
            </a:extLst>
          </p:cNvPr>
          <p:cNvSpPr>
            <a:spLocks noGrp="1"/>
          </p:cNvSpPr>
          <p:nvPr>
            <p:ph type="dt" sz="half" idx="10"/>
          </p:nvPr>
        </p:nvSpPr>
        <p:spPr/>
        <p:txBody>
          <a:bodyPr/>
          <a:lstStyle/>
          <a:p>
            <a:fld id="{E9ADE8D3-01B3-4EC0-8D94-E77E596CAE5F}" type="datetime1">
              <a:rPr lang="en-GB" smtClean="0"/>
              <a:t>09/04/2026</a:t>
            </a:fld>
            <a:endParaRPr lang="en-GB"/>
          </a:p>
        </p:txBody>
      </p:sp>
      <p:sp>
        <p:nvSpPr>
          <p:cNvPr id="4" name="Footer Placeholder 3">
            <a:extLst>
              <a:ext uri="{FF2B5EF4-FFF2-40B4-BE49-F238E27FC236}">
                <a16:creationId xmlns:a16="http://schemas.microsoft.com/office/drawing/2014/main" id="{9EF03FB0-9564-4B1D-FD2E-8E41316DEA4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8AC7D1F-674C-CA40-3CCA-48E8B011EBDB}"/>
              </a:ext>
            </a:extLst>
          </p:cNvPr>
          <p:cNvSpPr>
            <a:spLocks noGrp="1"/>
          </p:cNvSpPr>
          <p:nvPr>
            <p:ph type="sldNum" sz="quarter" idx="12"/>
          </p:nvPr>
        </p:nvSpPr>
        <p:spPr/>
        <p:txBody>
          <a:bodyPr/>
          <a:lstStyle/>
          <a:p>
            <a:fld id="{20B0ABEA-B9D3-4ECA-8D55-D3A4B53E0529}" type="slidenum">
              <a:rPr lang="en-GB" smtClean="0"/>
              <a:t>‹#›</a:t>
            </a:fld>
            <a:endParaRPr lang="en-GB"/>
          </a:p>
        </p:txBody>
      </p:sp>
    </p:spTree>
    <p:extLst>
      <p:ext uri="{BB962C8B-B14F-4D97-AF65-F5344CB8AC3E}">
        <p14:creationId xmlns:p14="http://schemas.microsoft.com/office/powerpoint/2010/main" val="2758635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541E33-6C4C-3E4C-0B0B-DE4486F69806}"/>
              </a:ext>
            </a:extLst>
          </p:cNvPr>
          <p:cNvSpPr>
            <a:spLocks noGrp="1"/>
          </p:cNvSpPr>
          <p:nvPr>
            <p:ph type="dt" sz="half" idx="10"/>
          </p:nvPr>
        </p:nvSpPr>
        <p:spPr/>
        <p:txBody>
          <a:bodyPr/>
          <a:lstStyle/>
          <a:p>
            <a:fld id="{F1A0C9AF-B883-4CA1-B093-61B37E6AE73E}" type="datetime1">
              <a:rPr lang="en-GB" smtClean="0"/>
              <a:t>09/04/2026</a:t>
            </a:fld>
            <a:endParaRPr lang="en-GB"/>
          </a:p>
        </p:txBody>
      </p:sp>
      <p:sp>
        <p:nvSpPr>
          <p:cNvPr id="3" name="Footer Placeholder 2">
            <a:extLst>
              <a:ext uri="{FF2B5EF4-FFF2-40B4-BE49-F238E27FC236}">
                <a16:creationId xmlns:a16="http://schemas.microsoft.com/office/drawing/2014/main" id="{5D8A817E-0C3D-A151-F1AF-62B292D55C6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26AAA65-BB80-A456-A4B6-77756BEA0EA5}"/>
              </a:ext>
            </a:extLst>
          </p:cNvPr>
          <p:cNvSpPr>
            <a:spLocks noGrp="1"/>
          </p:cNvSpPr>
          <p:nvPr>
            <p:ph type="sldNum" sz="quarter" idx="12"/>
          </p:nvPr>
        </p:nvSpPr>
        <p:spPr/>
        <p:txBody>
          <a:bodyPr/>
          <a:lstStyle/>
          <a:p>
            <a:fld id="{20B0ABEA-B9D3-4ECA-8D55-D3A4B53E0529}" type="slidenum">
              <a:rPr lang="en-GB" smtClean="0"/>
              <a:t>‹#›</a:t>
            </a:fld>
            <a:endParaRPr lang="en-GB"/>
          </a:p>
        </p:txBody>
      </p:sp>
    </p:spTree>
    <p:extLst>
      <p:ext uri="{BB962C8B-B14F-4D97-AF65-F5344CB8AC3E}">
        <p14:creationId xmlns:p14="http://schemas.microsoft.com/office/powerpoint/2010/main" val="1694513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42CAC-B0BD-3863-9300-75E4E9D3DB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72ED0E1-D276-FEC7-D399-B3F476DE54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2DB7ADC-4E32-137B-654C-EFF50200A0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5F0405-3877-7C38-5FF1-16D9FB889CE5}"/>
              </a:ext>
            </a:extLst>
          </p:cNvPr>
          <p:cNvSpPr>
            <a:spLocks noGrp="1"/>
          </p:cNvSpPr>
          <p:nvPr>
            <p:ph type="dt" sz="half" idx="10"/>
          </p:nvPr>
        </p:nvSpPr>
        <p:spPr/>
        <p:txBody>
          <a:bodyPr/>
          <a:lstStyle/>
          <a:p>
            <a:fld id="{0DB33835-CAE5-45F7-B42F-76C92E07FB8F}" type="datetime1">
              <a:rPr lang="en-GB" smtClean="0"/>
              <a:t>09/04/2026</a:t>
            </a:fld>
            <a:endParaRPr lang="en-GB"/>
          </a:p>
        </p:txBody>
      </p:sp>
      <p:sp>
        <p:nvSpPr>
          <p:cNvPr id="6" name="Footer Placeholder 5">
            <a:extLst>
              <a:ext uri="{FF2B5EF4-FFF2-40B4-BE49-F238E27FC236}">
                <a16:creationId xmlns:a16="http://schemas.microsoft.com/office/drawing/2014/main" id="{1694E4E9-DD9A-C6B0-106C-CE8EA679375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3A1A35-49C7-EABF-4D48-1D5C0DF05D09}"/>
              </a:ext>
            </a:extLst>
          </p:cNvPr>
          <p:cNvSpPr>
            <a:spLocks noGrp="1"/>
          </p:cNvSpPr>
          <p:nvPr>
            <p:ph type="sldNum" sz="quarter" idx="12"/>
          </p:nvPr>
        </p:nvSpPr>
        <p:spPr/>
        <p:txBody>
          <a:bodyPr/>
          <a:lstStyle/>
          <a:p>
            <a:fld id="{20B0ABEA-B9D3-4ECA-8D55-D3A4B53E0529}" type="slidenum">
              <a:rPr lang="en-GB" smtClean="0"/>
              <a:t>‹#›</a:t>
            </a:fld>
            <a:endParaRPr lang="en-GB"/>
          </a:p>
        </p:txBody>
      </p:sp>
    </p:spTree>
    <p:extLst>
      <p:ext uri="{BB962C8B-B14F-4D97-AF65-F5344CB8AC3E}">
        <p14:creationId xmlns:p14="http://schemas.microsoft.com/office/powerpoint/2010/main" val="1893467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D79DE-E9FB-202D-3208-0A5CE76EDC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545F282-EE32-597F-9954-43DA5090E3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DA72B21-C1B4-634A-99AA-7B708883DE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A9DD1D-9C5F-4E8B-E01D-BA2EB57ACEB9}"/>
              </a:ext>
            </a:extLst>
          </p:cNvPr>
          <p:cNvSpPr>
            <a:spLocks noGrp="1"/>
          </p:cNvSpPr>
          <p:nvPr>
            <p:ph type="dt" sz="half" idx="10"/>
          </p:nvPr>
        </p:nvSpPr>
        <p:spPr/>
        <p:txBody>
          <a:bodyPr/>
          <a:lstStyle/>
          <a:p>
            <a:fld id="{F1656B82-C446-4708-880E-A4E68E74F80B}" type="datetime1">
              <a:rPr lang="en-GB" smtClean="0"/>
              <a:t>09/04/2026</a:t>
            </a:fld>
            <a:endParaRPr lang="en-GB"/>
          </a:p>
        </p:txBody>
      </p:sp>
      <p:sp>
        <p:nvSpPr>
          <p:cNvPr id="6" name="Footer Placeholder 5">
            <a:extLst>
              <a:ext uri="{FF2B5EF4-FFF2-40B4-BE49-F238E27FC236}">
                <a16:creationId xmlns:a16="http://schemas.microsoft.com/office/drawing/2014/main" id="{7396CFE7-4FE9-88AE-196A-D5912725A9D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F9BCD2-D7AD-1A69-D9BA-C2CFE2357E9F}"/>
              </a:ext>
            </a:extLst>
          </p:cNvPr>
          <p:cNvSpPr>
            <a:spLocks noGrp="1"/>
          </p:cNvSpPr>
          <p:nvPr>
            <p:ph type="sldNum" sz="quarter" idx="12"/>
          </p:nvPr>
        </p:nvSpPr>
        <p:spPr/>
        <p:txBody>
          <a:bodyPr/>
          <a:lstStyle/>
          <a:p>
            <a:fld id="{20B0ABEA-B9D3-4ECA-8D55-D3A4B53E0529}" type="slidenum">
              <a:rPr lang="en-GB" smtClean="0"/>
              <a:t>‹#›</a:t>
            </a:fld>
            <a:endParaRPr lang="en-GB"/>
          </a:p>
        </p:txBody>
      </p:sp>
    </p:spTree>
    <p:extLst>
      <p:ext uri="{BB962C8B-B14F-4D97-AF65-F5344CB8AC3E}">
        <p14:creationId xmlns:p14="http://schemas.microsoft.com/office/powerpoint/2010/main" val="3399750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E4A48A-517E-2CF0-9ECE-7DFCC03EF2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79B8A2-6651-AC5D-22F5-EE6E0AFF9A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1A3512-6205-6A68-BD7C-CDAD0DA181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998DE7-40ED-4593-B475-2AE46F83E8C1}" type="datetime1">
              <a:rPr lang="en-GB" smtClean="0"/>
              <a:t>09/04/2026</a:t>
            </a:fld>
            <a:endParaRPr lang="en-GB"/>
          </a:p>
        </p:txBody>
      </p:sp>
      <p:sp>
        <p:nvSpPr>
          <p:cNvPr id="5" name="Footer Placeholder 4">
            <a:extLst>
              <a:ext uri="{FF2B5EF4-FFF2-40B4-BE49-F238E27FC236}">
                <a16:creationId xmlns:a16="http://schemas.microsoft.com/office/drawing/2014/main" id="{32615903-D1B7-E56F-F0B5-D8C1E180DA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3CF4E19-95D7-100B-3323-B79EDAA89F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B0ABEA-B9D3-4ECA-8D55-D3A4B53E0529}" type="slidenum">
              <a:rPr lang="en-GB" smtClean="0"/>
              <a:t>‹#›</a:t>
            </a:fld>
            <a:endParaRPr lang="en-GB"/>
          </a:p>
        </p:txBody>
      </p:sp>
    </p:spTree>
    <p:extLst>
      <p:ext uri="{BB962C8B-B14F-4D97-AF65-F5344CB8AC3E}">
        <p14:creationId xmlns:p14="http://schemas.microsoft.com/office/powerpoint/2010/main" val="2470141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93829-BCBC-7F6F-D5E7-29B445AF81F0}"/>
              </a:ext>
            </a:extLst>
          </p:cNvPr>
          <p:cNvSpPr>
            <a:spLocks noGrp="1"/>
          </p:cNvSpPr>
          <p:nvPr>
            <p:ph type="ctrTitle"/>
          </p:nvPr>
        </p:nvSpPr>
        <p:spPr>
          <a:xfrm>
            <a:off x="1452438" y="1026318"/>
            <a:ext cx="9144000" cy="2656220"/>
          </a:xfrm>
        </p:spPr>
        <p:txBody>
          <a:bodyPr>
            <a:normAutofit/>
          </a:bodyPr>
          <a:lstStyle/>
          <a:p>
            <a:r>
              <a:rPr lang="en-US" dirty="0"/>
              <a:t>Lecture III</a:t>
            </a:r>
            <a:br>
              <a:rPr lang="en-US" dirty="0"/>
            </a:br>
            <a:r>
              <a:rPr lang="en-US" dirty="0"/>
              <a:t>Hermeneutics and Semiotics</a:t>
            </a:r>
            <a:br>
              <a:rPr lang="en-US" dirty="0"/>
            </a:br>
            <a:r>
              <a:rPr lang="en-US" i="1" dirty="0"/>
              <a:t>for Economics use</a:t>
            </a:r>
            <a:endParaRPr lang="en-GB" i="1" dirty="0"/>
          </a:p>
        </p:txBody>
      </p:sp>
      <p:sp>
        <p:nvSpPr>
          <p:cNvPr id="3" name="Subtitle 2">
            <a:extLst>
              <a:ext uri="{FF2B5EF4-FFF2-40B4-BE49-F238E27FC236}">
                <a16:creationId xmlns:a16="http://schemas.microsoft.com/office/drawing/2014/main" id="{C1823915-FD58-0F45-409A-6CB14950C4D1}"/>
              </a:ext>
            </a:extLst>
          </p:cNvPr>
          <p:cNvSpPr>
            <a:spLocks noGrp="1"/>
          </p:cNvSpPr>
          <p:nvPr>
            <p:ph type="subTitle" idx="1"/>
          </p:nvPr>
        </p:nvSpPr>
        <p:spPr>
          <a:xfrm>
            <a:off x="1524000" y="4191563"/>
            <a:ext cx="9144000" cy="1655762"/>
          </a:xfrm>
        </p:spPr>
        <p:txBody>
          <a:bodyPr>
            <a:normAutofit/>
          </a:bodyPr>
          <a:lstStyle/>
          <a:p>
            <a:r>
              <a:rPr lang="en-US" dirty="0"/>
              <a:t>Constantinos Repapis</a:t>
            </a:r>
          </a:p>
          <a:p>
            <a:r>
              <a:rPr lang="en-US" dirty="0"/>
              <a:t>Lecturer in Political Economy</a:t>
            </a:r>
          </a:p>
          <a:p>
            <a:r>
              <a:rPr lang="en-US" dirty="0"/>
              <a:t>National and </a:t>
            </a:r>
            <a:r>
              <a:rPr lang="en-US" dirty="0" err="1"/>
              <a:t>Kapodestrian</a:t>
            </a:r>
            <a:r>
              <a:rPr lang="en-US" dirty="0"/>
              <a:t> University of Athens</a:t>
            </a:r>
          </a:p>
        </p:txBody>
      </p:sp>
      <p:sp>
        <p:nvSpPr>
          <p:cNvPr id="4" name="Slide Number Placeholder 3">
            <a:extLst>
              <a:ext uri="{FF2B5EF4-FFF2-40B4-BE49-F238E27FC236}">
                <a16:creationId xmlns:a16="http://schemas.microsoft.com/office/drawing/2014/main" id="{345B814C-6FBE-2A36-FA45-C0AF6A72CFAD}"/>
              </a:ext>
            </a:extLst>
          </p:cNvPr>
          <p:cNvSpPr>
            <a:spLocks noGrp="1"/>
          </p:cNvSpPr>
          <p:nvPr>
            <p:ph type="sldNum" sz="quarter" idx="12"/>
          </p:nvPr>
        </p:nvSpPr>
        <p:spPr/>
        <p:txBody>
          <a:bodyPr/>
          <a:lstStyle/>
          <a:p>
            <a:fld id="{20B0ABEA-B9D3-4ECA-8D55-D3A4B53E0529}" type="slidenum">
              <a:rPr lang="en-GB" smtClean="0"/>
              <a:t>1</a:t>
            </a:fld>
            <a:endParaRPr lang="en-GB"/>
          </a:p>
        </p:txBody>
      </p:sp>
    </p:spTree>
    <p:extLst>
      <p:ext uri="{BB962C8B-B14F-4D97-AF65-F5344CB8AC3E}">
        <p14:creationId xmlns:p14="http://schemas.microsoft.com/office/powerpoint/2010/main" val="411190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06D8BB-B019-AEC0-24D2-87364343B0EC}"/>
              </a:ext>
            </a:extLst>
          </p:cNvPr>
          <p:cNvSpPr>
            <a:spLocks noGrp="1"/>
          </p:cNvSpPr>
          <p:nvPr>
            <p:ph type="title"/>
          </p:nvPr>
        </p:nvSpPr>
        <p:spPr>
          <a:xfrm>
            <a:off x="630936" y="639520"/>
            <a:ext cx="3429000" cy="1719072"/>
          </a:xfrm>
        </p:spPr>
        <p:txBody>
          <a:bodyPr anchor="b">
            <a:normAutofit/>
          </a:bodyPr>
          <a:lstStyle/>
          <a:p>
            <a:r>
              <a:rPr lang="en-US" sz="5000"/>
              <a:t>Sassure and the sign</a:t>
            </a:r>
            <a:endParaRPr lang="en-GB" sz="5000"/>
          </a:p>
        </p:txBody>
      </p:sp>
      <p:sp>
        <p:nvSpPr>
          <p:cNvPr id="1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2BD98D1-FAC5-5592-9082-5113C6B42563}"/>
              </a:ext>
            </a:extLst>
          </p:cNvPr>
          <p:cNvSpPr>
            <a:spLocks noGrp="1"/>
          </p:cNvSpPr>
          <p:nvPr>
            <p:ph idx="1"/>
          </p:nvPr>
        </p:nvSpPr>
        <p:spPr>
          <a:xfrm>
            <a:off x="630936" y="2807208"/>
            <a:ext cx="3429000" cy="3410712"/>
          </a:xfrm>
        </p:spPr>
        <p:txBody>
          <a:bodyPr anchor="t">
            <a:normAutofit fontScale="92500" lnSpcReduction="20000"/>
          </a:bodyPr>
          <a:lstStyle/>
          <a:p>
            <a:r>
              <a:rPr lang="en-US" sz="2200" dirty="0"/>
              <a:t>The sign is a composite entity that comprises of two separate but entangled parts.</a:t>
            </a:r>
          </a:p>
          <a:p>
            <a:r>
              <a:rPr lang="en-US" sz="2200" dirty="0"/>
              <a:t>The signified is the concept of the sign- what you think when I say a tree, a chair, a balloon.</a:t>
            </a:r>
          </a:p>
          <a:p>
            <a:r>
              <a:rPr lang="en-US" sz="2200" dirty="0"/>
              <a:t>The signifier is the sound this concept is associated with. When you hear the vocalization “balloon” you think of a balloon. </a:t>
            </a:r>
            <a:endParaRPr lang="en-GB" sz="2200" dirty="0"/>
          </a:p>
        </p:txBody>
      </p:sp>
      <p:pic>
        <p:nvPicPr>
          <p:cNvPr id="4" name="Picture 3">
            <a:extLst>
              <a:ext uri="{FF2B5EF4-FFF2-40B4-BE49-F238E27FC236}">
                <a16:creationId xmlns:a16="http://schemas.microsoft.com/office/drawing/2014/main" id="{775ED5F1-B009-DC70-A28E-33AF0FEBAE81}"/>
              </a:ext>
            </a:extLst>
          </p:cNvPr>
          <p:cNvPicPr>
            <a:picLocks noChangeAspect="1"/>
          </p:cNvPicPr>
          <p:nvPr/>
        </p:nvPicPr>
        <p:blipFill>
          <a:blip r:embed="rId2"/>
          <a:stretch>
            <a:fillRect/>
          </a:stretch>
        </p:blipFill>
        <p:spPr>
          <a:xfrm>
            <a:off x="4654296" y="653705"/>
            <a:ext cx="6903720" cy="5550590"/>
          </a:xfrm>
          <a:prstGeom prst="rect">
            <a:avLst/>
          </a:prstGeom>
        </p:spPr>
      </p:pic>
      <p:sp>
        <p:nvSpPr>
          <p:cNvPr id="5" name="Slide Number Placeholder 4">
            <a:extLst>
              <a:ext uri="{FF2B5EF4-FFF2-40B4-BE49-F238E27FC236}">
                <a16:creationId xmlns:a16="http://schemas.microsoft.com/office/drawing/2014/main" id="{5D5139DF-5A7C-6CA5-63A9-4F57ADF5834A}"/>
              </a:ext>
            </a:extLst>
          </p:cNvPr>
          <p:cNvSpPr>
            <a:spLocks noGrp="1"/>
          </p:cNvSpPr>
          <p:nvPr>
            <p:ph type="sldNum" sz="quarter" idx="12"/>
          </p:nvPr>
        </p:nvSpPr>
        <p:spPr/>
        <p:txBody>
          <a:bodyPr/>
          <a:lstStyle/>
          <a:p>
            <a:fld id="{20B0ABEA-B9D3-4ECA-8D55-D3A4B53E0529}" type="slidenum">
              <a:rPr lang="en-GB" smtClean="0"/>
              <a:t>10</a:t>
            </a:fld>
            <a:endParaRPr lang="en-GB"/>
          </a:p>
        </p:txBody>
      </p:sp>
    </p:spTree>
    <p:extLst>
      <p:ext uri="{BB962C8B-B14F-4D97-AF65-F5344CB8AC3E}">
        <p14:creationId xmlns:p14="http://schemas.microsoft.com/office/powerpoint/2010/main" val="920409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Freeform: Shape 1032">
            <a:extLst>
              <a:ext uri="{FF2B5EF4-FFF2-40B4-BE49-F238E27FC236}">
                <a16:creationId xmlns:a16="http://schemas.microsoft.com/office/drawing/2014/main" id="{3529E97A-97C3-40EA-8A04-5C02398D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877832"/>
          </a:xfrm>
          <a:custGeom>
            <a:avLst/>
            <a:gdLst>
              <a:gd name="connsiteX0" fmla="*/ 6789701 w 12192000"/>
              <a:gd name="connsiteY0" fmla="*/ 2809623 h 2877832"/>
              <a:gd name="connsiteX1" fmla="*/ 6788702 w 12192000"/>
              <a:gd name="connsiteY1" fmla="*/ 2809701 h 2877832"/>
              <a:gd name="connsiteX2" fmla="*/ 6788476 w 12192000"/>
              <a:gd name="connsiteY2" fmla="*/ 2810235 h 2877832"/>
              <a:gd name="connsiteX3" fmla="*/ 0 w 12192000"/>
              <a:gd name="connsiteY3" fmla="*/ 0 h 2877832"/>
              <a:gd name="connsiteX4" fmla="*/ 12192000 w 12192000"/>
              <a:gd name="connsiteY4" fmla="*/ 0 h 2877832"/>
              <a:gd name="connsiteX5" fmla="*/ 12192000 w 12192000"/>
              <a:gd name="connsiteY5" fmla="*/ 1915388 h 2877832"/>
              <a:gd name="connsiteX6" fmla="*/ 12061096 w 12192000"/>
              <a:gd name="connsiteY6" fmla="*/ 1954428 h 2877832"/>
              <a:gd name="connsiteX7" fmla="*/ 11676800 w 12192000"/>
              <a:gd name="connsiteY7" fmla="*/ 2058003 h 2877832"/>
              <a:gd name="connsiteX8" fmla="*/ 10425355 w 12192000"/>
              <a:gd name="connsiteY8" fmla="*/ 2341542 h 2877832"/>
              <a:gd name="connsiteX9" fmla="*/ 9424022 w 12192000"/>
              <a:gd name="connsiteY9" fmla="*/ 2516704 h 2877832"/>
              <a:gd name="connsiteX10" fmla="*/ 8458419 w 12192000"/>
              <a:gd name="connsiteY10" fmla="*/ 2650405 h 2877832"/>
              <a:gd name="connsiteX11" fmla="*/ 7715970 w 12192000"/>
              <a:gd name="connsiteY11" fmla="*/ 2730352 h 2877832"/>
              <a:gd name="connsiteX12" fmla="*/ 6951716 w 12192000"/>
              <a:gd name="connsiteY12" fmla="*/ 2796132 h 2877832"/>
              <a:gd name="connsiteX13" fmla="*/ 6936303 w 12192000"/>
              <a:gd name="connsiteY13" fmla="*/ 2798203 h 2877832"/>
              <a:gd name="connsiteX14" fmla="*/ 6790448 w 12192000"/>
              <a:gd name="connsiteY14" fmla="*/ 2809564 h 2877832"/>
              <a:gd name="connsiteX15" fmla="*/ 6799941 w 12192000"/>
              <a:gd name="connsiteY15" fmla="*/ 2811384 h 2877832"/>
              <a:gd name="connsiteX16" fmla="*/ 6835432 w 12192000"/>
              <a:gd name="connsiteY16" fmla="*/ 2809677 h 2877832"/>
              <a:gd name="connsiteX17" fmla="*/ 6884003 w 12192000"/>
              <a:gd name="connsiteY17" fmla="*/ 2806699 h 2877832"/>
              <a:gd name="connsiteX18" fmla="*/ 7578771 w 12192000"/>
              <a:gd name="connsiteY18" fmla="*/ 2774172 h 2877832"/>
              <a:gd name="connsiteX19" fmla="*/ 8623845 w 12192000"/>
              <a:gd name="connsiteY19" fmla="*/ 2687275 h 2877832"/>
              <a:gd name="connsiteX20" fmla="*/ 9479970 w 12192000"/>
              <a:gd name="connsiteY20" fmla="*/ 2583369 h 2877832"/>
              <a:gd name="connsiteX21" fmla="*/ 10629308 w 12192000"/>
              <a:gd name="connsiteY21" fmla="*/ 2389212 h 2877832"/>
              <a:gd name="connsiteX22" fmla="*/ 11998498 w 12192000"/>
              <a:gd name="connsiteY22" fmla="*/ 2063218 h 2877832"/>
              <a:gd name="connsiteX23" fmla="*/ 12192000 w 12192000"/>
              <a:gd name="connsiteY23" fmla="*/ 2006219 h 2877832"/>
              <a:gd name="connsiteX24" fmla="*/ 12192000 w 12192000"/>
              <a:gd name="connsiteY24" fmla="*/ 2060956 h 2877832"/>
              <a:gd name="connsiteX25" fmla="*/ 11829257 w 12192000"/>
              <a:gd name="connsiteY25" fmla="*/ 2166255 h 2877832"/>
              <a:gd name="connsiteX26" fmla="*/ 10939183 w 12192000"/>
              <a:gd name="connsiteY26" fmla="*/ 2380770 h 2877832"/>
              <a:gd name="connsiteX27" fmla="*/ 9985530 w 12192000"/>
              <a:gd name="connsiteY27" fmla="*/ 2560775 h 2877832"/>
              <a:gd name="connsiteX28" fmla="*/ 9186882 w 12192000"/>
              <a:gd name="connsiteY28" fmla="*/ 2676722 h 2877832"/>
              <a:gd name="connsiteX29" fmla="*/ 8578198 w 12192000"/>
              <a:gd name="connsiteY29" fmla="*/ 2746241 h 2877832"/>
              <a:gd name="connsiteX30" fmla="*/ 7864358 w 12192000"/>
              <a:gd name="connsiteY30" fmla="*/ 2807692 h 2877832"/>
              <a:gd name="connsiteX31" fmla="*/ 6935502 w 12192000"/>
              <a:gd name="connsiteY31" fmla="*/ 2859086 h 2877832"/>
              <a:gd name="connsiteX32" fmla="*/ 6477750 w 12192000"/>
              <a:gd name="connsiteY32" fmla="*/ 2872989 h 2877832"/>
              <a:gd name="connsiteX33" fmla="*/ 6362294 w 12192000"/>
              <a:gd name="connsiteY33" fmla="*/ 2877832 h 2877832"/>
              <a:gd name="connsiteX34" fmla="*/ 6057129 w 12192000"/>
              <a:gd name="connsiteY34" fmla="*/ 2877832 h 2877832"/>
              <a:gd name="connsiteX35" fmla="*/ 5977784 w 12192000"/>
              <a:gd name="connsiteY35" fmla="*/ 2873238 h 2877832"/>
              <a:gd name="connsiteX36" fmla="*/ 5265087 w 12192000"/>
              <a:gd name="connsiteY36" fmla="*/ 2836989 h 2877832"/>
              <a:gd name="connsiteX37" fmla="*/ 4346277 w 12192000"/>
              <a:gd name="connsiteY37" fmla="*/ 2774919 h 2877832"/>
              <a:gd name="connsiteX38" fmla="*/ 3373045 w 12192000"/>
              <a:gd name="connsiteY38" fmla="*/ 2676350 h 2877832"/>
              <a:gd name="connsiteX39" fmla="*/ 2362173 w 12192000"/>
              <a:gd name="connsiteY39" fmla="*/ 2557423 h 2877832"/>
              <a:gd name="connsiteX40" fmla="*/ 1233178 w 12192000"/>
              <a:gd name="connsiteY40" fmla="*/ 2384247 h 2877832"/>
              <a:gd name="connsiteX41" fmla="*/ 68500 w 12192000"/>
              <a:gd name="connsiteY41" fmla="*/ 2144540 h 2877832"/>
              <a:gd name="connsiteX42" fmla="*/ 0 w 12192000"/>
              <a:gd name="connsiteY42" fmla="*/ 2127185 h 2877832"/>
              <a:gd name="connsiteX43" fmla="*/ 0 w 12192000"/>
              <a:gd name="connsiteY43" fmla="*/ 2070696 h 2877832"/>
              <a:gd name="connsiteX44" fmla="*/ 72441 w 12192000"/>
              <a:gd name="connsiteY44" fmla="*/ 2089473 h 2877832"/>
              <a:gd name="connsiteX45" fmla="*/ 600716 w 12192000"/>
              <a:gd name="connsiteY45" fmla="*/ 2207843 h 2877832"/>
              <a:gd name="connsiteX46" fmla="*/ 1769512 w 12192000"/>
              <a:gd name="connsiteY46" fmla="*/ 2418011 h 2877832"/>
              <a:gd name="connsiteX47" fmla="*/ 2613554 w 12192000"/>
              <a:gd name="connsiteY47" fmla="*/ 2534953 h 2877832"/>
              <a:gd name="connsiteX48" fmla="*/ 2581134 w 12192000"/>
              <a:gd name="connsiteY48" fmla="*/ 2525022 h 2877832"/>
              <a:gd name="connsiteX49" fmla="*/ 1112635 w 12192000"/>
              <a:gd name="connsiteY49" fmla="*/ 2192325 h 2877832"/>
              <a:gd name="connsiteX50" fmla="*/ 420412 w 12192000"/>
              <a:gd name="connsiteY50" fmla="*/ 1992892 h 2877832"/>
              <a:gd name="connsiteX51" fmla="*/ 0 w 12192000"/>
              <a:gd name="connsiteY51" fmla="*/ 1853975 h 28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877832">
                <a:moveTo>
                  <a:pt x="6789701" y="2809623"/>
                </a:moveTo>
                <a:lnTo>
                  <a:pt x="6788702" y="2809701"/>
                </a:lnTo>
                <a:lnTo>
                  <a:pt x="6788476" y="2810235"/>
                </a:lnTo>
                <a:close/>
                <a:moveTo>
                  <a:pt x="0" y="0"/>
                </a:moveTo>
                <a:lnTo>
                  <a:pt x="12192000" y="0"/>
                </a:lnTo>
                <a:lnTo>
                  <a:pt x="12192000" y="1915388"/>
                </a:lnTo>
                <a:lnTo>
                  <a:pt x="12061096" y="1954428"/>
                </a:lnTo>
                <a:cubicBezTo>
                  <a:pt x="11933500" y="1990642"/>
                  <a:pt x="11805390" y="2025171"/>
                  <a:pt x="11676800" y="2058003"/>
                </a:cubicBezTo>
                <a:cubicBezTo>
                  <a:pt x="11262789" y="2165510"/>
                  <a:pt x="10845343" y="2259112"/>
                  <a:pt x="10425355" y="2341542"/>
                </a:cubicBezTo>
                <a:cubicBezTo>
                  <a:pt x="10092810" y="2406753"/>
                  <a:pt x="9759033" y="2465150"/>
                  <a:pt x="9424022" y="2516704"/>
                </a:cubicBezTo>
                <a:cubicBezTo>
                  <a:pt x="9102997" y="2566361"/>
                  <a:pt x="8781133" y="2610928"/>
                  <a:pt x="8458419" y="2650405"/>
                </a:cubicBezTo>
                <a:cubicBezTo>
                  <a:pt x="8211360" y="2680571"/>
                  <a:pt x="7963792" y="2706144"/>
                  <a:pt x="7715970" y="2730352"/>
                </a:cubicBezTo>
                <a:lnTo>
                  <a:pt x="6951716" y="2796132"/>
                </a:lnTo>
                <a:lnTo>
                  <a:pt x="6936303" y="2798203"/>
                </a:lnTo>
                <a:lnTo>
                  <a:pt x="6790448" y="2809564"/>
                </a:lnTo>
                <a:lnTo>
                  <a:pt x="6799941" y="2811384"/>
                </a:lnTo>
                <a:cubicBezTo>
                  <a:pt x="6811623" y="2811850"/>
                  <a:pt x="6823734" y="2809677"/>
                  <a:pt x="6835432" y="2809677"/>
                </a:cubicBezTo>
                <a:cubicBezTo>
                  <a:pt x="6851580" y="2809677"/>
                  <a:pt x="6867729" y="2807070"/>
                  <a:pt x="6884003" y="2806699"/>
                </a:cubicBezTo>
                <a:cubicBezTo>
                  <a:pt x="7115805" y="2801237"/>
                  <a:pt x="7347351" y="2789070"/>
                  <a:pt x="7578771" y="2774172"/>
                </a:cubicBezTo>
                <a:cubicBezTo>
                  <a:pt x="7927552" y="2751704"/>
                  <a:pt x="8276080" y="2723525"/>
                  <a:pt x="8623845" y="2687275"/>
                </a:cubicBezTo>
                <a:cubicBezTo>
                  <a:pt x="8909939" y="2657977"/>
                  <a:pt x="9195310" y="2623342"/>
                  <a:pt x="9479970" y="2583369"/>
                </a:cubicBezTo>
                <a:cubicBezTo>
                  <a:pt x="9864901" y="2528995"/>
                  <a:pt x="10248014" y="2464281"/>
                  <a:pt x="10629308" y="2389212"/>
                </a:cubicBezTo>
                <a:cubicBezTo>
                  <a:pt x="11090114" y="2298092"/>
                  <a:pt x="11546975" y="2190586"/>
                  <a:pt x="11998498" y="2063218"/>
                </a:cubicBezTo>
                <a:lnTo>
                  <a:pt x="12192000" y="2006219"/>
                </a:lnTo>
                <a:lnTo>
                  <a:pt x="12192000" y="2060956"/>
                </a:lnTo>
                <a:lnTo>
                  <a:pt x="11829257" y="2166255"/>
                </a:lnTo>
                <a:cubicBezTo>
                  <a:pt x="11534769" y="2245952"/>
                  <a:pt x="11238120" y="2316838"/>
                  <a:pt x="10939183" y="2380770"/>
                </a:cubicBezTo>
                <a:cubicBezTo>
                  <a:pt x="10622824" y="2448552"/>
                  <a:pt x="10304941" y="2508549"/>
                  <a:pt x="9985530" y="2560775"/>
                </a:cubicBezTo>
                <a:cubicBezTo>
                  <a:pt x="9720036" y="2604224"/>
                  <a:pt x="9453814" y="2642869"/>
                  <a:pt x="9186882" y="2676722"/>
                </a:cubicBezTo>
                <a:cubicBezTo>
                  <a:pt x="8984197" y="2702296"/>
                  <a:pt x="8781514" y="2726379"/>
                  <a:pt x="8578198" y="2746241"/>
                </a:cubicBezTo>
                <a:cubicBezTo>
                  <a:pt x="8340547" y="2768961"/>
                  <a:pt x="8102644" y="2790436"/>
                  <a:pt x="7864358" y="2807692"/>
                </a:cubicBezTo>
                <a:cubicBezTo>
                  <a:pt x="7554994" y="2830036"/>
                  <a:pt x="7245502" y="2847914"/>
                  <a:pt x="6935502" y="2859086"/>
                </a:cubicBezTo>
                <a:cubicBezTo>
                  <a:pt x="6782917" y="2864549"/>
                  <a:pt x="6630334" y="2868397"/>
                  <a:pt x="6477750" y="2872989"/>
                </a:cubicBezTo>
                <a:cubicBezTo>
                  <a:pt x="6439195" y="2870905"/>
                  <a:pt x="6400529" y="2872530"/>
                  <a:pt x="6362294" y="2877832"/>
                </a:cubicBezTo>
                <a:lnTo>
                  <a:pt x="6057129" y="2877832"/>
                </a:lnTo>
                <a:lnTo>
                  <a:pt x="5977784" y="2873238"/>
                </a:lnTo>
                <a:cubicBezTo>
                  <a:pt x="5740261" y="2860825"/>
                  <a:pt x="5502739" y="2847046"/>
                  <a:pt x="5265087" y="2836989"/>
                </a:cubicBezTo>
                <a:cubicBezTo>
                  <a:pt x="4958267" y="2824573"/>
                  <a:pt x="4651826" y="2804093"/>
                  <a:pt x="4346277" y="2774919"/>
                </a:cubicBezTo>
                <a:cubicBezTo>
                  <a:pt x="4021654" y="2744007"/>
                  <a:pt x="3697795" y="2709372"/>
                  <a:pt x="3373045" y="2676350"/>
                </a:cubicBezTo>
                <a:cubicBezTo>
                  <a:pt x="3035412" y="2642088"/>
                  <a:pt x="2698456" y="2602449"/>
                  <a:pt x="2362173" y="2557423"/>
                </a:cubicBezTo>
                <a:cubicBezTo>
                  <a:pt x="1984692" y="2507270"/>
                  <a:pt x="1608364" y="2449544"/>
                  <a:pt x="1233178" y="2384247"/>
                </a:cubicBezTo>
                <a:cubicBezTo>
                  <a:pt x="842181" y="2315534"/>
                  <a:pt x="453758" y="2237046"/>
                  <a:pt x="68500" y="2144540"/>
                </a:cubicBezTo>
                <a:lnTo>
                  <a:pt x="0" y="2127185"/>
                </a:lnTo>
                <a:lnTo>
                  <a:pt x="0" y="2070696"/>
                </a:lnTo>
                <a:lnTo>
                  <a:pt x="72441" y="2089473"/>
                </a:lnTo>
                <a:cubicBezTo>
                  <a:pt x="247961" y="2131651"/>
                  <a:pt x="424164" y="2170911"/>
                  <a:pt x="600716" y="2207843"/>
                </a:cubicBezTo>
                <a:cubicBezTo>
                  <a:pt x="988279" y="2288657"/>
                  <a:pt x="1378133" y="2357555"/>
                  <a:pt x="1769512" y="2418011"/>
                </a:cubicBezTo>
                <a:cubicBezTo>
                  <a:pt x="2052426" y="2461587"/>
                  <a:pt x="2335725" y="2501684"/>
                  <a:pt x="2613554" y="2534953"/>
                </a:cubicBezTo>
                <a:cubicBezTo>
                  <a:pt x="2605544" y="2537560"/>
                  <a:pt x="2594611" y="2527504"/>
                  <a:pt x="2581134" y="2525022"/>
                </a:cubicBezTo>
                <a:cubicBezTo>
                  <a:pt x="2087178" y="2433070"/>
                  <a:pt x="1597684" y="2322177"/>
                  <a:pt x="1112635" y="2192325"/>
                </a:cubicBezTo>
                <a:cubicBezTo>
                  <a:pt x="880453" y="2130254"/>
                  <a:pt x="649713" y="2063776"/>
                  <a:pt x="420412" y="1992892"/>
                </a:cubicBezTo>
                <a:lnTo>
                  <a:pt x="0" y="18539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F3614FD-1691-7AB2-8AB1-0951E5471B29}"/>
              </a:ext>
            </a:extLst>
          </p:cNvPr>
          <p:cNvSpPr>
            <a:spLocks noGrp="1"/>
          </p:cNvSpPr>
          <p:nvPr>
            <p:ph type="title"/>
          </p:nvPr>
        </p:nvSpPr>
        <p:spPr>
          <a:xfrm>
            <a:off x="1684420" y="630936"/>
            <a:ext cx="2546203" cy="1463040"/>
          </a:xfrm>
        </p:spPr>
        <p:txBody>
          <a:bodyPr vert="horz" lIns="91440" tIns="45720" rIns="91440" bIns="45720" rtlCol="0" anchor="ctr">
            <a:normAutofit/>
          </a:bodyPr>
          <a:lstStyle/>
          <a:p>
            <a:r>
              <a:rPr lang="en-US" sz="3000" kern="1200" dirty="0">
                <a:solidFill>
                  <a:srgbClr val="FFFFFF"/>
                </a:solidFill>
                <a:latin typeface="+mj-lt"/>
                <a:ea typeface="+mj-ea"/>
                <a:cs typeface="+mj-cs"/>
              </a:rPr>
              <a:t>The sign</a:t>
            </a:r>
          </a:p>
        </p:txBody>
      </p:sp>
      <p:sp>
        <p:nvSpPr>
          <p:cNvPr id="1035" name="sketch line">
            <a:extLst>
              <a:ext uri="{FF2B5EF4-FFF2-40B4-BE49-F238E27FC236}">
                <a16:creationId xmlns:a16="http://schemas.microsoft.com/office/drawing/2014/main" id="{59FA8C2E-A5A7-4490-927A-7CD58343ED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353312"/>
            <a:ext cx="1554480" cy="18288"/>
          </a:xfrm>
          <a:custGeom>
            <a:avLst/>
            <a:gdLst>
              <a:gd name="csX0" fmla="*/ 0 w 1554480"/>
              <a:gd name="csY0" fmla="*/ 0 h 18288"/>
              <a:gd name="csX1" fmla="*/ 549250 w 1554480"/>
              <a:gd name="csY1" fmla="*/ 0 h 18288"/>
              <a:gd name="csX2" fmla="*/ 1082954 w 1554480"/>
              <a:gd name="csY2" fmla="*/ 0 h 18288"/>
              <a:gd name="csX3" fmla="*/ 1554480 w 1554480"/>
              <a:gd name="csY3" fmla="*/ 0 h 18288"/>
              <a:gd name="csX4" fmla="*/ 1554480 w 1554480"/>
              <a:gd name="csY4" fmla="*/ 18288 h 18288"/>
              <a:gd name="csX5" fmla="*/ 1067410 w 1554480"/>
              <a:gd name="csY5" fmla="*/ 18288 h 18288"/>
              <a:gd name="csX6" fmla="*/ 549250 w 1554480"/>
              <a:gd name="csY6" fmla="*/ 18288 h 18288"/>
              <a:gd name="csX7" fmla="*/ 0 w 1554480"/>
              <a:gd name="csY7" fmla="*/ 18288 h 18288"/>
              <a:gd name="csX8" fmla="*/ 0 w 1554480"/>
              <a:gd name="csY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3B506F4-60AC-36C7-B6EE-E7A10886AD11}"/>
              </a:ext>
            </a:extLst>
          </p:cNvPr>
          <p:cNvSpPr txBox="1"/>
          <p:nvPr/>
        </p:nvSpPr>
        <p:spPr>
          <a:xfrm>
            <a:off x="4474462" y="630936"/>
            <a:ext cx="7074409" cy="1463040"/>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dirty="0">
                <a:solidFill>
                  <a:srgbClr val="FFFFFF"/>
                </a:solidFill>
              </a:rPr>
              <a:t>Anything that tells us about something other than itself is a sign.</a:t>
            </a:r>
          </a:p>
        </p:txBody>
      </p:sp>
      <p:pic>
        <p:nvPicPr>
          <p:cNvPr id="1026" name="Picture 2" descr="Semiotics: Sign, Signifier, Signified | Writing Commons">
            <a:extLst>
              <a:ext uri="{FF2B5EF4-FFF2-40B4-BE49-F238E27FC236}">
                <a16:creationId xmlns:a16="http://schemas.microsoft.com/office/drawing/2014/main" id="{13C285D6-B13B-3467-083B-7953C3A7D4E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508417" y="2971800"/>
            <a:ext cx="5162973" cy="327848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21096FD6-8793-A8A4-97A1-4B35294BA3A2}"/>
              </a:ext>
            </a:extLst>
          </p:cNvPr>
          <p:cNvSpPr>
            <a:spLocks noGrp="1"/>
          </p:cNvSpPr>
          <p:nvPr>
            <p:ph type="sldNum" sz="quarter" idx="12"/>
          </p:nvPr>
        </p:nvSpPr>
        <p:spPr/>
        <p:txBody>
          <a:bodyPr/>
          <a:lstStyle/>
          <a:p>
            <a:fld id="{20B0ABEA-B9D3-4ECA-8D55-D3A4B53E0529}" type="slidenum">
              <a:rPr lang="en-GB" smtClean="0"/>
              <a:t>11</a:t>
            </a:fld>
            <a:endParaRPr lang="en-GB"/>
          </a:p>
        </p:txBody>
      </p:sp>
    </p:spTree>
    <p:extLst>
      <p:ext uri="{BB962C8B-B14F-4D97-AF65-F5344CB8AC3E}">
        <p14:creationId xmlns:p14="http://schemas.microsoft.com/office/powerpoint/2010/main" val="13363246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AEF6AE-DA05-46F1-9F76-5D37454BE733}"/>
              </a:ext>
            </a:extLst>
          </p:cNvPr>
          <p:cNvSpPr>
            <a:spLocks noGrp="1"/>
          </p:cNvSpPr>
          <p:nvPr>
            <p:ph type="title"/>
          </p:nvPr>
        </p:nvSpPr>
        <p:spPr>
          <a:xfrm>
            <a:off x="836676" y="230851"/>
            <a:ext cx="10515600" cy="1270535"/>
          </a:xfrm>
        </p:spPr>
        <p:txBody>
          <a:bodyPr>
            <a:normAutofit/>
          </a:bodyPr>
          <a:lstStyle/>
          <a:p>
            <a:pPr algn="ctr"/>
            <a:r>
              <a:rPr lang="en-US" sz="5400" dirty="0"/>
              <a:t>The notion of arbitrariness</a:t>
            </a:r>
            <a:endParaRPr lang="en-GB" sz="5400" dirty="0"/>
          </a:p>
        </p:txBody>
      </p:sp>
      <p:sp>
        <p:nvSpPr>
          <p:cNvPr id="15"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D9AE1EC-FF09-3131-0A13-FAFC458D1684}"/>
              </a:ext>
            </a:extLst>
          </p:cNvPr>
          <p:cNvSpPr>
            <a:spLocks noGrp="1"/>
          </p:cNvSpPr>
          <p:nvPr>
            <p:ph idx="1"/>
          </p:nvPr>
        </p:nvSpPr>
        <p:spPr>
          <a:xfrm>
            <a:off x="246575" y="1900415"/>
            <a:ext cx="11695802" cy="4227645"/>
          </a:xfrm>
        </p:spPr>
        <p:txBody>
          <a:bodyPr>
            <a:normAutofit/>
          </a:bodyPr>
          <a:lstStyle/>
          <a:p>
            <a:r>
              <a:rPr lang="en-US" sz="2000" dirty="0"/>
              <a:t>Signs are arbitrary in the sense that there is no reason a specific sound (signifier) is associated with a specific concept (signified).</a:t>
            </a:r>
          </a:p>
          <a:p>
            <a:pPr lvl="1"/>
            <a:r>
              <a:rPr lang="en-US" sz="2000" dirty="0"/>
              <a:t>Different languages can have the same concept articulated through different sounds.</a:t>
            </a:r>
          </a:p>
          <a:p>
            <a:pPr lvl="1"/>
            <a:r>
              <a:rPr lang="en-US" sz="2000" dirty="0"/>
              <a:t>This, in itself, is a tautology. But it is an important realization when trying to attempt analysis over time. </a:t>
            </a:r>
            <a:r>
              <a:rPr lang="en-US" sz="2000" i="1" dirty="0">
                <a:solidFill>
                  <a:srgbClr val="FF0000"/>
                </a:solidFill>
              </a:rPr>
              <a:t>If the link between the two parts is analytically found to be arbitrary, it is then, also open to change.</a:t>
            </a:r>
          </a:p>
          <a:p>
            <a:pPr marL="0" indent="0">
              <a:buNone/>
            </a:pPr>
            <a:endParaRPr lang="en-US" sz="2000" dirty="0"/>
          </a:p>
          <a:p>
            <a:r>
              <a:rPr lang="en-GB" sz="2000" dirty="0"/>
              <a:t>Saussure also notes that the relationship is </a:t>
            </a:r>
            <a:r>
              <a:rPr lang="en-GB" sz="2000" i="1" dirty="0"/>
              <a:t>linear</a:t>
            </a:r>
            <a:r>
              <a:rPr lang="en-GB" sz="2000" dirty="0"/>
              <a:t>.</a:t>
            </a:r>
          </a:p>
          <a:p>
            <a:pPr lvl="1"/>
            <a:r>
              <a:rPr lang="en-GB" sz="2000" dirty="0"/>
              <a:t>By this he –presumably- means that the signifier comes temporally before the signified. I.e. you hear a word before you conceive the concept- the process then being linear in temporal terms. </a:t>
            </a:r>
          </a:p>
          <a:p>
            <a:pPr lvl="2"/>
            <a:r>
              <a:rPr lang="en-GB" dirty="0"/>
              <a:t>Saussure calls this a key properly, although this linearity is difficult to defend in reality. It is easy to think of situations where you have thought of something, and you hear what you want to hear.</a:t>
            </a:r>
          </a:p>
          <a:p>
            <a:pPr lvl="2"/>
            <a:r>
              <a:rPr lang="en-GB" dirty="0"/>
              <a:t>So I take this to be one of the </a:t>
            </a:r>
            <a:r>
              <a:rPr lang="en-GB" i="1" dirty="0">
                <a:solidFill>
                  <a:srgbClr val="FF0000"/>
                </a:solidFill>
              </a:rPr>
              <a:t>approximations that the </a:t>
            </a:r>
            <a:r>
              <a:rPr lang="en-GB" i="1" dirty="0" err="1">
                <a:solidFill>
                  <a:srgbClr val="FF0000"/>
                </a:solidFill>
              </a:rPr>
              <a:t>Saussurian</a:t>
            </a:r>
            <a:r>
              <a:rPr lang="en-GB" i="1" dirty="0">
                <a:solidFill>
                  <a:srgbClr val="FF0000"/>
                </a:solidFill>
              </a:rPr>
              <a:t> model requires to ope</a:t>
            </a:r>
            <a:r>
              <a:rPr lang="en-GB" dirty="0">
                <a:solidFill>
                  <a:srgbClr val="FF0000"/>
                </a:solidFill>
              </a:rPr>
              <a:t>r</a:t>
            </a:r>
            <a:r>
              <a:rPr lang="en-GB" i="1" dirty="0">
                <a:solidFill>
                  <a:srgbClr val="FF0000"/>
                </a:solidFill>
              </a:rPr>
              <a:t>ate</a:t>
            </a:r>
            <a:r>
              <a:rPr lang="en-GB" dirty="0"/>
              <a:t>. </a:t>
            </a:r>
          </a:p>
        </p:txBody>
      </p:sp>
      <p:sp>
        <p:nvSpPr>
          <p:cNvPr id="4" name="Slide Number Placeholder 3">
            <a:extLst>
              <a:ext uri="{FF2B5EF4-FFF2-40B4-BE49-F238E27FC236}">
                <a16:creationId xmlns:a16="http://schemas.microsoft.com/office/drawing/2014/main" id="{8AE33898-2859-B61D-E02D-0DCB94C0899A}"/>
              </a:ext>
            </a:extLst>
          </p:cNvPr>
          <p:cNvSpPr>
            <a:spLocks noGrp="1"/>
          </p:cNvSpPr>
          <p:nvPr>
            <p:ph type="sldNum" sz="quarter" idx="12"/>
          </p:nvPr>
        </p:nvSpPr>
        <p:spPr/>
        <p:txBody>
          <a:bodyPr/>
          <a:lstStyle/>
          <a:p>
            <a:fld id="{20B0ABEA-B9D3-4ECA-8D55-D3A4B53E0529}" type="slidenum">
              <a:rPr lang="en-GB" smtClean="0"/>
              <a:t>12</a:t>
            </a:fld>
            <a:endParaRPr lang="en-GB"/>
          </a:p>
        </p:txBody>
      </p:sp>
    </p:spTree>
    <p:extLst>
      <p:ext uri="{BB962C8B-B14F-4D97-AF65-F5344CB8AC3E}">
        <p14:creationId xmlns:p14="http://schemas.microsoft.com/office/powerpoint/2010/main" val="4097337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3529E97A-97C3-40EA-8A04-5C02398D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877832"/>
          </a:xfrm>
          <a:custGeom>
            <a:avLst/>
            <a:gdLst>
              <a:gd name="connsiteX0" fmla="*/ 6789701 w 12192000"/>
              <a:gd name="connsiteY0" fmla="*/ 2809623 h 2877832"/>
              <a:gd name="connsiteX1" fmla="*/ 6788702 w 12192000"/>
              <a:gd name="connsiteY1" fmla="*/ 2809701 h 2877832"/>
              <a:gd name="connsiteX2" fmla="*/ 6788476 w 12192000"/>
              <a:gd name="connsiteY2" fmla="*/ 2810235 h 2877832"/>
              <a:gd name="connsiteX3" fmla="*/ 0 w 12192000"/>
              <a:gd name="connsiteY3" fmla="*/ 0 h 2877832"/>
              <a:gd name="connsiteX4" fmla="*/ 12192000 w 12192000"/>
              <a:gd name="connsiteY4" fmla="*/ 0 h 2877832"/>
              <a:gd name="connsiteX5" fmla="*/ 12192000 w 12192000"/>
              <a:gd name="connsiteY5" fmla="*/ 1915388 h 2877832"/>
              <a:gd name="connsiteX6" fmla="*/ 12061096 w 12192000"/>
              <a:gd name="connsiteY6" fmla="*/ 1954428 h 2877832"/>
              <a:gd name="connsiteX7" fmla="*/ 11676800 w 12192000"/>
              <a:gd name="connsiteY7" fmla="*/ 2058003 h 2877832"/>
              <a:gd name="connsiteX8" fmla="*/ 10425355 w 12192000"/>
              <a:gd name="connsiteY8" fmla="*/ 2341542 h 2877832"/>
              <a:gd name="connsiteX9" fmla="*/ 9424022 w 12192000"/>
              <a:gd name="connsiteY9" fmla="*/ 2516704 h 2877832"/>
              <a:gd name="connsiteX10" fmla="*/ 8458419 w 12192000"/>
              <a:gd name="connsiteY10" fmla="*/ 2650405 h 2877832"/>
              <a:gd name="connsiteX11" fmla="*/ 7715970 w 12192000"/>
              <a:gd name="connsiteY11" fmla="*/ 2730352 h 2877832"/>
              <a:gd name="connsiteX12" fmla="*/ 6951716 w 12192000"/>
              <a:gd name="connsiteY12" fmla="*/ 2796132 h 2877832"/>
              <a:gd name="connsiteX13" fmla="*/ 6936303 w 12192000"/>
              <a:gd name="connsiteY13" fmla="*/ 2798203 h 2877832"/>
              <a:gd name="connsiteX14" fmla="*/ 6790448 w 12192000"/>
              <a:gd name="connsiteY14" fmla="*/ 2809564 h 2877832"/>
              <a:gd name="connsiteX15" fmla="*/ 6799941 w 12192000"/>
              <a:gd name="connsiteY15" fmla="*/ 2811384 h 2877832"/>
              <a:gd name="connsiteX16" fmla="*/ 6835432 w 12192000"/>
              <a:gd name="connsiteY16" fmla="*/ 2809677 h 2877832"/>
              <a:gd name="connsiteX17" fmla="*/ 6884003 w 12192000"/>
              <a:gd name="connsiteY17" fmla="*/ 2806699 h 2877832"/>
              <a:gd name="connsiteX18" fmla="*/ 7578771 w 12192000"/>
              <a:gd name="connsiteY18" fmla="*/ 2774172 h 2877832"/>
              <a:gd name="connsiteX19" fmla="*/ 8623845 w 12192000"/>
              <a:gd name="connsiteY19" fmla="*/ 2687275 h 2877832"/>
              <a:gd name="connsiteX20" fmla="*/ 9479970 w 12192000"/>
              <a:gd name="connsiteY20" fmla="*/ 2583369 h 2877832"/>
              <a:gd name="connsiteX21" fmla="*/ 10629308 w 12192000"/>
              <a:gd name="connsiteY21" fmla="*/ 2389212 h 2877832"/>
              <a:gd name="connsiteX22" fmla="*/ 11998498 w 12192000"/>
              <a:gd name="connsiteY22" fmla="*/ 2063218 h 2877832"/>
              <a:gd name="connsiteX23" fmla="*/ 12192000 w 12192000"/>
              <a:gd name="connsiteY23" fmla="*/ 2006219 h 2877832"/>
              <a:gd name="connsiteX24" fmla="*/ 12192000 w 12192000"/>
              <a:gd name="connsiteY24" fmla="*/ 2060956 h 2877832"/>
              <a:gd name="connsiteX25" fmla="*/ 11829257 w 12192000"/>
              <a:gd name="connsiteY25" fmla="*/ 2166255 h 2877832"/>
              <a:gd name="connsiteX26" fmla="*/ 10939183 w 12192000"/>
              <a:gd name="connsiteY26" fmla="*/ 2380770 h 2877832"/>
              <a:gd name="connsiteX27" fmla="*/ 9985530 w 12192000"/>
              <a:gd name="connsiteY27" fmla="*/ 2560775 h 2877832"/>
              <a:gd name="connsiteX28" fmla="*/ 9186882 w 12192000"/>
              <a:gd name="connsiteY28" fmla="*/ 2676722 h 2877832"/>
              <a:gd name="connsiteX29" fmla="*/ 8578198 w 12192000"/>
              <a:gd name="connsiteY29" fmla="*/ 2746241 h 2877832"/>
              <a:gd name="connsiteX30" fmla="*/ 7864358 w 12192000"/>
              <a:gd name="connsiteY30" fmla="*/ 2807692 h 2877832"/>
              <a:gd name="connsiteX31" fmla="*/ 6935502 w 12192000"/>
              <a:gd name="connsiteY31" fmla="*/ 2859086 h 2877832"/>
              <a:gd name="connsiteX32" fmla="*/ 6477750 w 12192000"/>
              <a:gd name="connsiteY32" fmla="*/ 2872989 h 2877832"/>
              <a:gd name="connsiteX33" fmla="*/ 6362294 w 12192000"/>
              <a:gd name="connsiteY33" fmla="*/ 2877832 h 2877832"/>
              <a:gd name="connsiteX34" fmla="*/ 6057129 w 12192000"/>
              <a:gd name="connsiteY34" fmla="*/ 2877832 h 2877832"/>
              <a:gd name="connsiteX35" fmla="*/ 5977784 w 12192000"/>
              <a:gd name="connsiteY35" fmla="*/ 2873238 h 2877832"/>
              <a:gd name="connsiteX36" fmla="*/ 5265087 w 12192000"/>
              <a:gd name="connsiteY36" fmla="*/ 2836989 h 2877832"/>
              <a:gd name="connsiteX37" fmla="*/ 4346277 w 12192000"/>
              <a:gd name="connsiteY37" fmla="*/ 2774919 h 2877832"/>
              <a:gd name="connsiteX38" fmla="*/ 3373045 w 12192000"/>
              <a:gd name="connsiteY38" fmla="*/ 2676350 h 2877832"/>
              <a:gd name="connsiteX39" fmla="*/ 2362173 w 12192000"/>
              <a:gd name="connsiteY39" fmla="*/ 2557423 h 2877832"/>
              <a:gd name="connsiteX40" fmla="*/ 1233178 w 12192000"/>
              <a:gd name="connsiteY40" fmla="*/ 2384247 h 2877832"/>
              <a:gd name="connsiteX41" fmla="*/ 68500 w 12192000"/>
              <a:gd name="connsiteY41" fmla="*/ 2144540 h 2877832"/>
              <a:gd name="connsiteX42" fmla="*/ 0 w 12192000"/>
              <a:gd name="connsiteY42" fmla="*/ 2127185 h 2877832"/>
              <a:gd name="connsiteX43" fmla="*/ 0 w 12192000"/>
              <a:gd name="connsiteY43" fmla="*/ 2070696 h 2877832"/>
              <a:gd name="connsiteX44" fmla="*/ 72441 w 12192000"/>
              <a:gd name="connsiteY44" fmla="*/ 2089473 h 2877832"/>
              <a:gd name="connsiteX45" fmla="*/ 600716 w 12192000"/>
              <a:gd name="connsiteY45" fmla="*/ 2207843 h 2877832"/>
              <a:gd name="connsiteX46" fmla="*/ 1769512 w 12192000"/>
              <a:gd name="connsiteY46" fmla="*/ 2418011 h 2877832"/>
              <a:gd name="connsiteX47" fmla="*/ 2613554 w 12192000"/>
              <a:gd name="connsiteY47" fmla="*/ 2534953 h 2877832"/>
              <a:gd name="connsiteX48" fmla="*/ 2581134 w 12192000"/>
              <a:gd name="connsiteY48" fmla="*/ 2525022 h 2877832"/>
              <a:gd name="connsiteX49" fmla="*/ 1112635 w 12192000"/>
              <a:gd name="connsiteY49" fmla="*/ 2192325 h 2877832"/>
              <a:gd name="connsiteX50" fmla="*/ 420412 w 12192000"/>
              <a:gd name="connsiteY50" fmla="*/ 1992892 h 2877832"/>
              <a:gd name="connsiteX51" fmla="*/ 0 w 12192000"/>
              <a:gd name="connsiteY51" fmla="*/ 1853975 h 28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877832">
                <a:moveTo>
                  <a:pt x="6789701" y="2809623"/>
                </a:moveTo>
                <a:lnTo>
                  <a:pt x="6788702" y="2809701"/>
                </a:lnTo>
                <a:lnTo>
                  <a:pt x="6788476" y="2810235"/>
                </a:lnTo>
                <a:close/>
                <a:moveTo>
                  <a:pt x="0" y="0"/>
                </a:moveTo>
                <a:lnTo>
                  <a:pt x="12192000" y="0"/>
                </a:lnTo>
                <a:lnTo>
                  <a:pt x="12192000" y="1915388"/>
                </a:lnTo>
                <a:lnTo>
                  <a:pt x="12061096" y="1954428"/>
                </a:lnTo>
                <a:cubicBezTo>
                  <a:pt x="11933500" y="1990642"/>
                  <a:pt x="11805390" y="2025171"/>
                  <a:pt x="11676800" y="2058003"/>
                </a:cubicBezTo>
                <a:cubicBezTo>
                  <a:pt x="11262789" y="2165510"/>
                  <a:pt x="10845343" y="2259112"/>
                  <a:pt x="10425355" y="2341542"/>
                </a:cubicBezTo>
                <a:cubicBezTo>
                  <a:pt x="10092810" y="2406753"/>
                  <a:pt x="9759033" y="2465150"/>
                  <a:pt x="9424022" y="2516704"/>
                </a:cubicBezTo>
                <a:cubicBezTo>
                  <a:pt x="9102997" y="2566361"/>
                  <a:pt x="8781133" y="2610928"/>
                  <a:pt x="8458419" y="2650405"/>
                </a:cubicBezTo>
                <a:cubicBezTo>
                  <a:pt x="8211360" y="2680571"/>
                  <a:pt x="7963792" y="2706144"/>
                  <a:pt x="7715970" y="2730352"/>
                </a:cubicBezTo>
                <a:lnTo>
                  <a:pt x="6951716" y="2796132"/>
                </a:lnTo>
                <a:lnTo>
                  <a:pt x="6936303" y="2798203"/>
                </a:lnTo>
                <a:lnTo>
                  <a:pt x="6790448" y="2809564"/>
                </a:lnTo>
                <a:lnTo>
                  <a:pt x="6799941" y="2811384"/>
                </a:lnTo>
                <a:cubicBezTo>
                  <a:pt x="6811623" y="2811850"/>
                  <a:pt x="6823734" y="2809677"/>
                  <a:pt x="6835432" y="2809677"/>
                </a:cubicBezTo>
                <a:cubicBezTo>
                  <a:pt x="6851580" y="2809677"/>
                  <a:pt x="6867729" y="2807070"/>
                  <a:pt x="6884003" y="2806699"/>
                </a:cubicBezTo>
                <a:cubicBezTo>
                  <a:pt x="7115805" y="2801237"/>
                  <a:pt x="7347351" y="2789070"/>
                  <a:pt x="7578771" y="2774172"/>
                </a:cubicBezTo>
                <a:cubicBezTo>
                  <a:pt x="7927552" y="2751704"/>
                  <a:pt x="8276080" y="2723525"/>
                  <a:pt x="8623845" y="2687275"/>
                </a:cubicBezTo>
                <a:cubicBezTo>
                  <a:pt x="8909939" y="2657977"/>
                  <a:pt x="9195310" y="2623342"/>
                  <a:pt x="9479970" y="2583369"/>
                </a:cubicBezTo>
                <a:cubicBezTo>
                  <a:pt x="9864901" y="2528995"/>
                  <a:pt x="10248014" y="2464281"/>
                  <a:pt x="10629308" y="2389212"/>
                </a:cubicBezTo>
                <a:cubicBezTo>
                  <a:pt x="11090114" y="2298092"/>
                  <a:pt x="11546975" y="2190586"/>
                  <a:pt x="11998498" y="2063218"/>
                </a:cubicBezTo>
                <a:lnTo>
                  <a:pt x="12192000" y="2006219"/>
                </a:lnTo>
                <a:lnTo>
                  <a:pt x="12192000" y="2060956"/>
                </a:lnTo>
                <a:lnTo>
                  <a:pt x="11829257" y="2166255"/>
                </a:lnTo>
                <a:cubicBezTo>
                  <a:pt x="11534769" y="2245952"/>
                  <a:pt x="11238120" y="2316838"/>
                  <a:pt x="10939183" y="2380770"/>
                </a:cubicBezTo>
                <a:cubicBezTo>
                  <a:pt x="10622824" y="2448552"/>
                  <a:pt x="10304941" y="2508549"/>
                  <a:pt x="9985530" y="2560775"/>
                </a:cubicBezTo>
                <a:cubicBezTo>
                  <a:pt x="9720036" y="2604224"/>
                  <a:pt x="9453814" y="2642869"/>
                  <a:pt x="9186882" y="2676722"/>
                </a:cubicBezTo>
                <a:cubicBezTo>
                  <a:pt x="8984197" y="2702296"/>
                  <a:pt x="8781514" y="2726379"/>
                  <a:pt x="8578198" y="2746241"/>
                </a:cubicBezTo>
                <a:cubicBezTo>
                  <a:pt x="8340547" y="2768961"/>
                  <a:pt x="8102644" y="2790436"/>
                  <a:pt x="7864358" y="2807692"/>
                </a:cubicBezTo>
                <a:cubicBezTo>
                  <a:pt x="7554994" y="2830036"/>
                  <a:pt x="7245502" y="2847914"/>
                  <a:pt x="6935502" y="2859086"/>
                </a:cubicBezTo>
                <a:cubicBezTo>
                  <a:pt x="6782917" y="2864549"/>
                  <a:pt x="6630334" y="2868397"/>
                  <a:pt x="6477750" y="2872989"/>
                </a:cubicBezTo>
                <a:cubicBezTo>
                  <a:pt x="6439195" y="2870905"/>
                  <a:pt x="6400529" y="2872530"/>
                  <a:pt x="6362294" y="2877832"/>
                </a:cubicBezTo>
                <a:lnTo>
                  <a:pt x="6057129" y="2877832"/>
                </a:lnTo>
                <a:lnTo>
                  <a:pt x="5977784" y="2873238"/>
                </a:lnTo>
                <a:cubicBezTo>
                  <a:pt x="5740261" y="2860825"/>
                  <a:pt x="5502739" y="2847046"/>
                  <a:pt x="5265087" y="2836989"/>
                </a:cubicBezTo>
                <a:cubicBezTo>
                  <a:pt x="4958267" y="2824573"/>
                  <a:pt x="4651826" y="2804093"/>
                  <a:pt x="4346277" y="2774919"/>
                </a:cubicBezTo>
                <a:cubicBezTo>
                  <a:pt x="4021654" y="2744007"/>
                  <a:pt x="3697795" y="2709372"/>
                  <a:pt x="3373045" y="2676350"/>
                </a:cubicBezTo>
                <a:cubicBezTo>
                  <a:pt x="3035412" y="2642088"/>
                  <a:pt x="2698456" y="2602449"/>
                  <a:pt x="2362173" y="2557423"/>
                </a:cubicBezTo>
                <a:cubicBezTo>
                  <a:pt x="1984692" y="2507270"/>
                  <a:pt x="1608364" y="2449544"/>
                  <a:pt x="1233178" y="2384247"/>
                </a:cubicBezTo>
                <a:cubicBezTo>
                  <a:pt x="842181" y="2315534"/>
                  <a:pt x="453758" y="2237046"/>
                  <a:pt x="68500" y="2144540"/>
                </a:cubicBezTo>
                <a:lnTo>
                  <a:pt x="0" y="2127185"/>
                </a:lnTo>
                <a:lnTo>
                  <a:pt x="0" y="2070696"/>
                </a:lnTo>
                <a:lnTo>
                  <a:pt x="72441" y="2089473"/>
                </a:lnTo>
                <a:cubicBezTo>
                  <a:pt x="247961" y="2131651"/>
                  <a:pt x="424164" y="2170911"/>
                  <a:pt x="600716" y="2207843"/>
                </a:cubicBezTo>
                <a:cubicBezTo>
                  <a:pt x="988279" y="2288657"/>
                  <a:pt x="1378133" y="2357555"/>
                  <a:pt x="1769512" y="2418011"/>
                </a:cubicBezTo>
                <a:cubicBezTo>
                  <a:pt x="2052426" y="2461587"/>
                  <a:pt x="2335725" y="2501684"/>
                  <a:pt x="2613554" y="2534953"/>
                </a:cubicBezTo>
                <a:cubicBezTo>
                  <a:pt x="2605544" y="2537560"/>
                  <a:pt x="2594611" y="2527504"/>
                  <a:pt x="2581134" y="2525022"/>
                </a:cubicBezTo>
                <a:cubicBezTo>
                  <a:pt x="2087178" y="2433070"/>
                  <a:pt x="1597684" y="2322177"/>
                  <a:pt x="1112635" y="2192325"/>
                </a:cubicBezTo>
                <a:cubicBezTo>
                  <a:pt x="880453" y="2130254"/>
                  <a:pt x="649713" y="2063776"/>
                  <a:pt x="420412" y="1992892"/>
                </a:cubicBezTo>
                <a:lnTo>
                  <a:pt x="0" y="18539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FC2A19E-A304-93AD-0037-CB2052FCE36A}"/>
              </a:ext>
            </a:extLst>
          </p:cNvPr>
          <p:cNvSpPr>
            <a:spLocks noGrp="1"/>
          </p:cNvSpPr>
          <p:nvPr>
            <p:ph type="title"/>
          </p:nvPr>
        </p:nvSpPr>
        <p:spPr>
          <a:xfrm>
            <a:off x="630936" y="630936"/>
            <a:ext cx="3599688" cy="1463040"/>
          </a:xfrm>
        </p:spPr>
        <p:txBody>
          <a:bodyPr anchor="ctr">
            <a:normAutofit/>
          </a:bodyPr>
          <a:lstStyle/>
          <a:p>
            <a:r>
              <a:rPr lang="en-US" sz="3000" dirty="0">
                <a:solidFill>
                  <a:srgbClr val="FFFFFF"/>
                </a:solidFill>
              </a:rPr>
              <a:t>But, once established, a sign is not arbitrary- its socially embedded</a:t>
            </a:r>
            <a:endParaRPr lang="en-GB" sz="3000" dirty="0">
              <a:solidFill>
                <a:srgbClr val="FFFFFF"/>
              </a:solidFill>
            </a:endParaRPr>
          </a:p>
        </p:txBody>
      </p:sp>
      <p:sp>
        <p:nvSpPr>
          <p:cNvPr id="13" name="sketch line">
            <a:extLst>
              <a:ext uri="{FF2B5EF4-FFF2-40B4-BE49-F238E27FC236}">
                <a16:creationId xmlns:a16="http://schemas.microsoft.com/office/drawing/2014/main" id="{59FA8C2E-A5A7-4490-927A-7CD58343ED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353312"/>
            <a:ext cx="1554480" cy="18288"/>
          </a:xfrm>
          <a:custGeom>
            <a:avLst/>
            <a:gdLst>
              <a:gd name="csX0" fmla="*/ 0 w 1554480"/>
              <a:gd name="csY0" fmla="*/ 0 h 18288"/>
              <a:gd name="csX1" fmla="*/ 549250 w 1554480"/>
              <a:gd name="csY1" fmla="*/ 0 h 18288"/>
              <a:gd name="csX2" fmla="*/ 1082954 w 1554480"/>
              <a:gd name="csY2" fmla="*/ 0 h 18288"/>
              <a:gd name="csX3" fmla="*/ 1554480 w 1554480"/>
              <a:gd name="csY3" fmla="*/ 0 h 18288"/>
              <a:gd name="csX4" fmla="*/ 1554480 w 1554480"/>
              <a:gd name="csY4" fmla="*/ 18288 h 18288"/>
              <a:gd name="csX5" fmla="*/ 1067410 w 1554480"/>
              <a:gd name="csY5" fmla="*/ 18288 h 18288"/>
              <a:gd name="csX6" fmla="*/ 549250 w 1554480"/>
              <a:gd name="csY6" fmla="*/ 18288 h 18288"/>
              <a:gd name="csX7" fmla="*/ 0 w 1554480"/>
              <a:gd name="csY7" fmla="*/ 18288 h 18288"/>
              <a:gd name="csX8" fmla="*/ 0 w 1554480"/>
              <a:gd name="csY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93B50EE-5AE0-C022-EA03-F59A2B24F55A}"/>
              </a:ext>
            </a:extLst>
          </p:cNvPr>
          <p:cNvSpPr>
            <a:spLocks noGrp="1"/>
          </p:cNvSpPr>
          <p:nvPr>
            <p:ph idx="1"/>
          </p:nvPr>
        </p:nvSpPr>
        <p:spPr>
          <a:xfrm>
            <a:off x="4474462" y="630935"/>
            <a:ext cx="7074409" cy="1554481"/>
          </a:xfrm>
        </p:spPr>
        <p:txBody>
          <a:bodyPr anchor="ctr">
            <a:normAutofit fontScale="92500" lnSpcReduction="20000"/>
          </a:bodyPr>
          <a:lstStyle/>
          <a:p>
            <a:r>
              <a:rPr lang="en-US" sz="2200" dirty="0">
                <a:solidFill>
                  <a:srgbClr val="FFFFFF"/>
                </a:solidFill>
              </a:rPr>
              <a:t>Sign relates to sign creating a framework of meaning. </a:t>
            </a:r>
          </a:p>
          <a:p>
            <a:r>
              <a:rPr lang="en-US" sz="2200" dirty="0">
                <a:solidFill>
                  <a:srgbClr val="FFFFFF"/>
                </a:solidFill>
              </a:rPr>
              <a:t>It is in the interaction between signs that encodes meaning, both by the relation and, more importantly by the differences the signs stand for and convey.</a:t>
            </a:r>
          </a:p>
          <a:p>
            <a:r>
              <a:rPr lang="en-US" sz="2200" dirty="0">
                <a:solidFill>
                  <a:srgbClr val="FFFFFF"/>
                </a:solidFill>
              </a:rPr>
              <a:t>Once a sign exists in the social sphere it is set in (social) stone.</a:t>
            </a:r>
            <a:endParaRPr lang="en-GB" sz="2200" dirty="0">
              <a:solidFill>
                <a:srgbClr val="FFFFFF"/>
              </a:solidFill>
            </a:endParaRPr>
          </a:p>
        </p:txBody>
      </p:sp>
      <p:pic>
        <p:nvPicPr>
          <p:cNvPr id="4" name="Picture 3">
            <a:extLst>
              <a:ext uri="{FF2B5EF4-FFF2-40B4-BE49-F238E27FC236}">
                <a16:creationId xmlns:a16="http://schemas.microsoft.com/office/drawing/2014/main" id="{5478BD20-6193-3A55-C841-DFEC04BE577D}"/>
              </a:ext>
            </a:extLst>
          </p:cNvPr>
          <p:cNvPicPr>
            <a:picLocks noChangeAspect="1"/>
          </p:cNvPicPr>
          <p:nvPr/>
        </p:nvPicPr>
        <p:blipFill>
          <a:blip r:embed="rId2"/>
          <a:stretch>
            <a:fillRect/>
          </a:stretch>
        </p:blipFill>
        <p:spPr>
          <a:xfrm>
            <a:off x="630936" y="3341833"/>
            <a:ext cx="10917936" cy="2538421"/>
          </a:xfrm>
          <a:prstGeom prst="rect">
            <a:avLst/>
          </a:prstGeom>
        </p:spPr>
      </p:pic>
      <p:sp>
        <p:nvSpPr>
          <p:cNvPr id="5" name="TextBox 4">
            <a:extLst>
              <a:ext uri="{FF2B5EF4-FFF2-40B4-BE49-F238E27FC236}">
                <a16:creationId xmlns:a16="http://schemas.microsoft.com/office/drawing/2014/main" id="{A130F692-50B4-F2DA-8FFD-262E1B2C8E25}"/>
              </a:ext>
            </a:extLst>
          </p:cNvPr>
          <p:cNvSpPr txBox="1"/>
          <p:nvPr/>
        </p:nvSpPr>
        <p:spPr>
          <a:xfrm>
            <a:off x="234670" y="5445797"/>
            <a:ext cx="11326394" cy="923330"/>
          </a:xfrm>
          <a:prstGeom prst="rect">
            <a:avLst/>
          </a:prstGeom>
          <a:noFill/>
        </p:spPr>
        <p:txBody>
          <a:bodyPr wrap="square" rtlCol="0">
            <a:spAutoFit/>
          </a:bodyPr>
          <a:lstStyle/>
          <a:p>
            <a:r>
              <a:rPr lang="en-US" dirty="0"/>
              <a:t>“In a sign what matters more than any idea or sound associated with it is what other signs surround it. The proof of this lies in the fact that the value of a sign may change without affecting either meaning or sound, simply because some neighboring sign has undergone change.” (Saussure, p.141)</a:t>
            </a:r>
            <a:endParaRPr lang="en-GB" dirty="0"/>
          </a:p>
        </p:txBody>
      </p:sp>
      <p:sp>
        <p:nvSpPr>
          <p:cNvPr id="6" name="Slide Number Placeholder 5">
            <a:extLst>
              <a:ext uri="{FF2B5EF4-FFF2-40B4-BE49-F238E27FC236}">
                <a16:creationId xmlns:a16="http://schemas.microsoft.com/office/drawing/2014/main" id="{DEDC7FEB-A68E-AA3B-C2A0-A79E5B41B458}"/>
              </a:ext>
            </a:extLst>
          </p:cNvPr>
          <p:cNvSpPr>
            <a:spLocks noGrp="1"/>
          </p:cNvSpPr>
          <p:nvPr>
            <p:ph type="sldNum" sz="quarter" idx="12"/>
          </p:nvPr>
        </p:nvSpPr>
        <p:spPr/>
        <p:txBody>
          <a:bodyPr/>
          <a:lstStyle/>
          <a:p>
            <a:fld id="{20B0ABEA-B9D3-4ECA-8D55-D3A4B53E0529}" type="slidenum">
              <a:rPr lang="en-GB" smtClean="0"/>
              <a:t>13</a:t>
            </a:fld>
            <a:endParaRPr lang="en-GB"/>
          </a:p>
        </p:txBody>
      </p:sp>
    </p:spTree>
    <p:extLst>
      <p:ext uri="{BB962C8B-B14F-4D97-AF65-F5344CB8AC3E}">
        <p14:creationId xmlns:p14="http://schemas.microsoft.com/office/powerpoint/2010/main" val="2006694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E865E-20BB-D989-9D52-B2F3D6AB4D39}"/>
              </a:ext>
            </a:extLst>
          </p:cNvPr>
          <p:cNvSpPr>
            <a:spLocks noGrp="1"/>
          </p:cNvSpPr>
          <p:nvPr>
            <p:ph type="title"/>
          </p:nvPr>
        </p:nvSpPr>
        <p:spPr/>
        <p:txBody>
          <a:bodyPr/>
          <a:lstStyle/>
          <a:p>
            <a:r>
              <a:rPr lang="en-US" dirty="0"/>
              <a:t>At any point in time, a sign is both arbitrary and fixed in meaning</a:t>
            </a:r>
            <a:endParaRPr lang="en-GB" dirty="0"/>
          </a:p>
        </p:txBody>
      </p:sp>
      <p:sp>
        <p:nvSpPr>
          <p:cNvPr id="3" name="Content Placeholder 2">
            <a:extLst>
              <a:ext uri="{FF2B5EF4-FFF2-40B4-BE49-F238E27FC236}">
                <a16:creationId xmlns:a16="http://schemas.microsoft.com/office/drawing/2014/main" id="{A52DA299-B7BB-828B-17B1-E4719D083DA5}"/>
              </a:ext>
            </a:extLst>
          </p:cNvPr>
          <p:cNvSpPr>
            <a:spLocks noGrp="1"/>
          </p:cNvSpPr>
          <p:nvPr>
            <p:ph idx="1"/>
          </p:nvPr>
        </p:nvSpPr>
        <p:spPr/>
        <p:txBody>
          <a:bodyPr>
            <a:normAutofit lnSpcReduction="10000"/>
          </a:bodyPr>
          <a:lstStyle/>
          <a:p>
            <a:r>
              <a:rPr lang="en-US" dirty="0"/>
              <a:t>No one individual can, entirely autonomously, change the sign in a social system. </a:t>
            </a:r>
          </a:p>
          <a:p>
            <a:pPr lvl="1"/>
            <a:r>
              <a:rPr lang="en-US" dirty="0"/>
              <a:t>These are fixed by social conventions and although arbitrary, they are fairly stable constructions which persist.</a:t>
            </a:r>
          </a:p>
          <a:p>
            <a:pPr marL="457200" lvl="1" indent="0">
              <a:buNone/>
            </a:pPr>
            <a:endParaRPr lang="en-US" dirty="0"/>
          </a:p>
          <a:p>
            <a:r>
              <a:rPr lang="en-US" dirty="0"/>
              <a:t>This allows us to focus on two distinct aspects of the sign. </a:t>
            </a:r>
          </a:p>
          <a:p>
            <a:pPr lvl="1"/>
            <a:r>
              <a:rPr lang="en-US" dirty="0"/>
              <a:t>At one end it is almost seen as an external object from the perspective of the individual. When someone points to a tree and says “tree”, they expect people to see the same object. </a:t>
            </a:r>
          </a:p>
          <a:p>
            <a:pPr lvl="1"/>
            <a:r>
              <a:rPr lang="en-US" dirty="0"/>
              <a:t>At the other, the sign, as a combination of signifier and signified, is liable to change wholly or in part at the social level, exactly because it is, at its core, an arbitrary social convention. </a:t>
            </a:r>
          </a:p>
          <a:p>
            <a:pPr lvl="1"/>
            <a:endParaRPr lang="en-US" dirty="0"/>
          </a:p>
          <a:p>
            <a:endParaRPr lang="en-GB" dirty="0"/>
          </a:p>
        </p:txBody>
      </p:sp>
      <p:cxnSp>
        <p:nvCxnSpPr>
          <p:cNvPr id="6" name="Straight Connector 5">
            <a:extLst>
              <a:ext uri="{FF2B5EF4-FFF2-40B4-BE49-F238E27FC236}">
                <a16:creationId xmlns:a16="http://schemas.microsoft.com/office/drawing/2014/main" id="{9F03EB44-B3D0-D378-DB2E-FAE6202F0AAB}"/>
              </a:ext>
            </a:extLst>
          </p:cNvPr>
          <p:cNvCxnSpPr/>
          <p:nvPr/>
        </p:nvCxnSpPr>
        <p:spPr>
          <a:xfrm>
            <a:off x="561047" y="1739240"/>
            <a:ext cx="1106990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A2A7E84-A655-8E91-2835-E098E2D38BA4}"/>
              </a:ext>
            </a:extLst>
          </p:cNvPr>
          <p:cNvSpPr>
            <a:spLocks noGrp="1"/>
          </p:cNvSpPr>
          <p:nvPr>
            <p:ph type="sldNum" sz="quarter" idx="12"/>
          </p:nvPr>
        </p:nvSpPr>
        <p:spPr/>
        <p:txBody>
          <a:bodyPr/>
          <a:lstStyle/>
          <a:p>
            <a:fld id="{20B0ABEA-B9D3-4ECA-8D55-D3A4B53E0529}" type="slidenum">
              <a:rPr lang="en-GB" smtClean="0"/>
              <a:t>14</a:t>
            </a:fld>
            <a:endParaRPr lang="en-GB"/>
          </a:p>
        </p:txBody>
      </p:sp>
    </p:spTree>
    <p:extLst>
      <p:ext uri="{BB962C8B-B14F-4D97-AF65-F5344CB8AC3E}">
        <p14:creationId xmlns:p14="http://schemas.microsoft.com/office/powerpoint/2010/main" val="3159710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E7FED-F457-0F64-FEE9-B1B294B5F697}"/>
              </a:ext>
            </a:extLst>
          </p:cNvPr>
          <p:cNvSpPr>
            <a:spLocks noGrp="1"/>
          </p:cNvSpPr>
          <p:nvPr>
            <p:ph type="title"/>
          </p:nvPr>
        </p:nvSpPr>
        <p:spPr/>
        <p:txBody>
          <a:bodyPr/>
          <a:lstStyle/>
          <a:p>
            <a:r>
              <a:rPr lang="en-US" dirty="0"/>
              <a:t>Over time, however, signs change</a:t>
            </a:r>
            <a:endParaRPr lang="en-GB" dirty="0"/>
          </a:p>
        </p:txBody>
      </p:sp>
      <p:sp>
        <p:nvSpPr>
          <p:cNvPr id="3" name="Content Placeholder 2">
            <a:extLst>
              <a:ext uri="{FF2B5EF4-FFF2-40B4-BE49-F238E27FC236}">
                <a16:creationId xmlns:a16="http://schemas.microsoft.com/office/drawing/2014/main" id="{CA5E3E4D-CBF0-FFB0-24E5-121040E73B6D}"/>
              </a:ext>
            </a:extLst>
          </p:cNvPr>
          <p:cNvSpPr>
            <a:spLocks noGrp="1"/>
          </p:cNvSpPr>
          <p:nvPr>
            <p:ph idx="1"/>
          </p:nvPr>
        </p:nvSpPr>
        <p:spPr/>
        <p:txBody>
          <a:bodyPr/>
          <a:lstStyle/>
          <a:p>
            <a:r>
              <a:rPr lang="en-US" dirty="0"/>
              <a:t>Signs are not fixed for ever. Over time both the </a:t>
            </a:r>
            <a:r>
              <a:rPr lang="en-US" i="1" dirty="0"/>
              <a:t>signifier</a:t>
            </a:r>
            <a:r>
              <a:rPr lang="en-US" dirty="0"/>
              <a:t> and the </a:t>
            </a:r>
            <a:r>
              <a:rPr lang="en-US" i="1" dirty="0"/>
              <a:t>signified</a:t>
            </a:r>
            <a:r>
              <a:rPr lang="en-US" dirty="0"/>
              <a:t> change in a continual social process of transformation.</a:t>
            </a:r>
          </a:p>
          <a:p>
            <a:r>
              <a:rPr lang="en-US" dirty="0"/>
              <a:t>In historical real time this happens continuously- as Saussure notes language does not move in generations in the same way that humans may be seen to do, but more organically over time.</a:t>
            </a:r>
          </a:p>
          <a:p>
            <a:r>
              <a:rPr lang="en-US" dirty="0"/>
              <a:t>Nevertheless, from an analytical perspective, the analysis of a system at every point in time is different to an analysis of the system as it evolves over time. Saussure outlines two frameworks:</a:t>
            </a:r>
          </a:p>
          <a:p>
            <a:pPr lvl="1"/>
            <a:r>
              <a:rPr lang="en-US" dirty="0"/>
              <a:t>Synchronic analysis</a:t>
            </a:r>
          </a:p>
          <a:p>
            <a:pPr lvl="1"/>
            <a:r>
              <a:rPr lang="en-US" dirty="0"/>
              <a:t>Diachronic analysis</a:t>
            </a:r>
            <a:endParaRPr lang="en-GB" dirty="0"/>
          </a:p>
        </p:txBody>
      </p:sp>
      <p:cxnSp>
        <p:nvCxnSpPr>
          <p:cNvPr id="5" name="Straight Connector 4">
            <a:extLst>
              <a:ext uri="{FF2B5EF4-FFF2-40B4-BE49-F238E27FC236}">
                <a16:creationId xmlns:a16="http://schemas.microsoft.com/office/drawing/2014/main" id="{ACBE9CCF-B3FD-F0E6-16C9-103DFFB0BB7C}"/>
              </a:ext>
            </a:extLst>
          </p:cNvPr>
          <p:cNvCxnSpPr/>
          <p:nvPr/>
        </p:nvCxnSpPr>
        <p:spPr>
          <a:xfrm>
            <a:off x="534074" y="1537487"/>
            <a:ext cx="1106990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41629A92-2E02-0692-4505-ADAD9774B0A9}"/>
              </a:ext>
            </a:extLst>
          </p:cNvPr>
          <p:cNvSpPr>
            <a:spLocks noGrp="1"/>
          </p:cNvSpPr>
          <p:nvPr>
            <p:ph type="sldNum" sz="quarter" idx="12"/>
          </p:nvPr>
        </p:nvSpPr>
        <p:spPr/>
        <p:txBody>
          <a:bodyPr/>
          <a:lstStyle/>
          <a:p>
            <a:fld id="{20B0ABEA-B9D3-4ECA-8D55-D3A4B53E0529}" type="slidenum">
              <a:rPr lang="en-GB" smtClean="0"/>
              <a:t>15</a:t>
            </a:fld>
            <a:endParaRPr lang="en-GB"/>
          </a:p>
        </p:txBody>
      </p:sp>
    </p:spTree>
    <p:extLst>
      <p:ext uri="{BB962C8B-B14F-4D97-AF65-F5344CB8AC3E}">
        <p14:creationId xmlns:p14="http://schemas.microsoft.com/office/powerpoint/2010/main" val="3662379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9BB9E6-4D4E-0AD3-E7CF-23453F535D54}"/>
              </a:ext>
            </a:extLst>
          </p:cNvPr>
          <p:cNvSpPr>
            <a:spLocks noGrp="1"/>
          </p:cNvSpPr>
          <p:nvPr>
            <p:ph type="title"/>
          </p:nvPr>
        </p:nvSpPr>
        <p:spPr>
          <a:xfrm>
            <a:off x="922665" y="2127922"/>
            <a:ext cx="4036334" cy="2387600"/>
          </a:xfrm>
        </p:spPr>
        <p:txBody>
          <a:bodyPr vert="horz" lIns="91440" tIns="45720" rIns="91440" bIns="45720" rtlCol="0" anchor="t">
            <a:normAutofit/>
          </a:bodyPr>
          <a:lstStyle/>
          <a:p>
            <a:r>
              <a:rPr lang="en-US" sz="5400" kern="1200" dirty="0">
                <a:solidFill>
                  <a:schemeClr val="tx1"/>
                </a:solidFill>
                <a:latin typeface="+mj-lt"/>
                <a:ea typeface="+mj-ea"/>
                <a:cs typeface="+mj-cs"/>
              </a:rPr>
              <a:t>A chess board</a:t>
            </a:r>
            <a:br>
              <a:rPr lang="en-US" sz="5400" kern="1200" dirty="0">
                <a:solidFill>
                  <a:schemeClr val="tx1"/>
                </a:solidFill>
                <a:latin typeface="+mj-lt"/>
                <a:ea typeface="+mj-ea"/>
                <a:cs typeface="+mj-cs"/>
              </a:rPr>
            </a:br>
            <a:r>
              <a:rPr lang="en-US" sz="3200" kern="1200" dirty="0">
                <a:solidFill>
                  <a:schemeClr val="tx1"/>
                </a:solidFill>
                <a:latin typeface="+mj-lt"/>
                <a:ea typeface="+mj-ea"/>
                <a:cs typeface="+mj-cs"/>
              </a:rPr>
              <a:t>Synchronic Analysis</a:t>
            </a:r>
          </a:p>
        </p:txBody>
      </p:sp>
      <p:sp>
        <p:nvSpPr>
          <p:cNvPr id="3" name="Content Placeholder 2">
            <a:extLst>
              <a:ext uri="{FF2B5EF4-FFF2-40B4-BE49-F238E27FC236}">
                <a16:creationId xmlns:a16="http://schemas.microsoft.com/office/drawing/2014/main" id="{FE745BC5-779E-A81D-A55A-374B5A0407D6}"/>
              </a:ext>
            </a:extLst>
          </p:cNvPr>
          <p:cNvSpPr>
            <a:spLocks noGrp="1"/>
          </p:cNvSpPr>
          <p:nvPr>
            <p:ph idx="1"/>
          </p:nvPr>
        </p:nvSpPr>
        <p:spPr>
          <a:xfrm>
            <a:off x="899595" y="3428682"/>
            <a:ext cx="4036333" cy="979181"/>
          </a:xfrm>
        </p:spPr>
        <p:txBody>
          <a:bodyPr vert="horz" lIns="91440" tIns="45720" rIns="91440" bIns="45720" rtlCol="0" anchor="b">
            <a:normAutofit/>
          </a:bodyPr>
          <a:lstStyle/>
          <a:p>
            <a:pPr marL="0" indent="0">
              <a:buNone/>
            </a:pPr>
            <a:r>
              <a:rPr lang="en-US" sz="2000" kern="1200" dirty="0">
                <a:solidFill>
                  <a:schemeClr val="tx1"/>
                </a:solidFill>
                <a:latin typeface="+mn-lt"/>
                <a:ea typeface="+mn-ea"/>
                <a:cs typeface="+mn-cs"/>
              </a:rPr>
              <a:t>At every point in time the description of a chess board is part of synchronic analysis.</a:t>
            </a:r>
          </a:p>
        </p:txBody>
      </p:sp>
      <p:grpSp>
        <p:nvGrpSpPr>
          <p:cNvPr id="11" name="Group 1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ackground pattern&#10;&#10;Description automatically generated with low confidence">
            <a:extLst>
              <a:ext uri="{FF2B5EF4-FFF2-40B4-BE49-F238E27FC236}">
                <a16:creationId xmlns:a16="http://schemas.microsoft.com/office/drawing/2014/main" id="{C1F6E02B-9D7B-AFD7-9E62-125B958DAF84}"/>
              </a:ext>
            </a:extLst>
          </p:cNvPr>
          <p:cNvPicPr>
            <a:picLocks noChangeAspect="1"/>
          </p:cNvPicPr>
          <p:nvPr/>
        </p:nvPicPr>
        <p:blipFill>
          <a:blip r:embed="rId2"/>
          <a:stretch>
            <a:fillRect/>
          </a:stretch>
        </p:blipFill>
        <p:spPr>
          <a:xfrm>
            <a:off x="5957597" y="666728"/>
            <a:ext cx="5465791" cy="5465791"/>
          </a:xfrm>
          <a:prstGeom prst="rect">
            <a:avLst/>
          </a:prstGeom>
        </p:spPr>
      </p:pic>
      <p:sp>
        <p:nvSpPr>
          <p:cNvPr id="5" name="Slide Number Placeholder 4">
            <a:extLst>
              <a:ext uri="{FF2B5EF4-FFF2-40B4-BE49-F238E27FC236}">
                <a16:creationId xmlns:a16="http://schemas.microsoft.com/office/drawing/2014/main" id="{52610B05-B1A1-DB98-283F-19F00E8CAF1F}"/>
              </a:ext>
            </a:extLst>
          </p:cNvPr>
          <p:cNvSpPr>
            <a:spLocks noGrp="1"/>
          </p:cNvSpPr>
          <p:nvPr>
            <p:ph type="sldNum" sz="quarter" idx="12"/>
          </p:nvPr>
        </p:nvSpPr>
        <p:spPr/>
        <p:txBody>
          <a:bodyPr/>
          <a:lstStyle/>
          <a:p>
            <a:fld id="{20B0ABEA-B9D3-4ECA-8D55-D3A4B53E0529}" type="slidenum">
              <a:rPr lang="en-GB" smtClean="0"/>
              <a:t>16</a:t>
            </a:fld>
            <a:endParaRPr lang="en-GB"/>
          </a:p>
        </p:txBody>
      </p:sp>
    </p:spTree>
    <p:extLst>
      <p:ext uri="{BB962C8B-B14F-4D97-AF65-F5344CB8AC3E}">
        <p14:creationId xmlns:p14="http://schemas.microsoft.com/office/powerpoint/2010/main" val="2433351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D8D9DC-8B21-D893-0957-376C18D0D7A3}"/>
              </a:ext>
            </a:extLst>
          </p:cNvPr>
          <p:cNvSpPr>
            <a:spLocks noGrp="1"/>
          </p:cNvSpPr>
          <p:nvPr>
            <p:ph type="title"/>
          </p:nvPr>
        </p:nvSpPr>
        <p:spPr>
          <a:xfrm>
            <a:off x="589560" y="856180"/>
            <a:ext cx="4560584" cy="1128068"/>
          </a:xfrm>
        </p:spPr>
        <p:txBody>
          <a:bodyPr anchor="ctr">
            <a:normAutofit/>
          </a:bodyPr>
          <a:lstStyle/>
          <a:p>
            <a:r>
              <a:rPr lang="en-US" sz="4000"/>
              <a:t>Diachronic analysis</a:t>
            </a:r>
            <a:endParaRPr lang="en-GB" sz="4000"/>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C606E28-4F2C-E0FE-C023-64A27149D31F}"/>
              </a:ext>
            </a:extLst>
          </p:cNvPr>
          <p:cNvSpPr>
            <a:spLocks noGrp="1"/>
          </p:cNvSpPr>
          <p:nvPr>
            <p:ph idx="1"/>
          </p:nvPr>
        </p:nvSpPr>
        <p:spPr>
          <a:xfrm>
            <a:off x="590719" y="2330505"/>
            <a:ext cx="4559425" cy="3979585"/>
          </a:xfrm>
        </p:spPr>
        <p:txBody>
          <a:bodyPr anchor="ctr">
            <a:normAutofit/>
          </a:bodyPr>
          <a:lstStyle/>
          <a:p>
            <a:r>
              <a:rPr lang="en-US" sz="2000" dirty="0"/>
              <a:t>However, any move or change of any piece on the board, does not only change its place, but the importance of all pieces on the board. </a:t>
            </a:r>
          </a:p>
          <a:p>
            <a:pPr marL="0" indent="0">
              <a:buNone/>
            </a:pPr>
            <a:endParaRPr lang="en-US" sz="2000" dirty="0"/>
          </a:p>
          <a:p>
            <a:r>
              <a:rPr lang="en-US" sz="2000" dirty="0"/>
              <a:t>This move changes the relative value of pieces, making some now more important than others, compared to the state before this change occurred.</a:t>
            </a:r>
          </a:p>
          <a:p>
            <a:endParaRPr lang="en-GB" sz="2000" dirty="0"/>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B3403C1-C669-79A0-BB7D-0661C6B8C00E}"/>
              </a:ext>
            </a:extLst>
          </p:cNvPr>
          <p:cNvPicPr>
            <a:picLocks noChangeAspect="1"/>
          </p:cNvPicPr>
          <p:nvPr/>
        </p:nvPicPr>
        <p:blipFill rotWithShape="1">
          <a:blip r:embed="rId2"/>
          <a:srcRect b="3062"/>
          <a:stretch/>
        </p:blipFill>
        <p:spPr>
          <a:xfrm>
            <a:off x="5977788" y="799352"/>
            <a:ext cx="5425410" cy="5259296"/>
          </a:xfrm>
          <a:prstGeom prst="rect">
            <a:avLst/>
          </a:prstGeom>
        </p:spPr>
      </p:pic>
      <p:sp>
        <p:nvSpPr>
          <p:cNvPr id="5" name="Slide Number Placeholder 4">
            <a:extLst>
              <a:ext uri="{FF2B5EF4-FFF2-40B4-BE49-F238E27FC236}">
                <a16:creationId xmlns:a16="http://schemas.microsoft.com/office/drawing/2014/main" id="{B23558BB-2700-AF0E-F480-248CC9CFA745}"/>
              </a:ext>
            </a:extLst>
          </p:cNvPr>
          <p:cNvSpPr>
            <a:spLocks noGrp="1"/>
          </p:cNvSpPr>
          <p:nvPr>
            <p:ph type="sldNum" sz="quarter" idx="12"/>
          </p:nvPr>
        </p:nvSpPr>
        <p:spPr/>
        <p:txBody>
          <a:bodyPr/>
          <a:lstStyle/>
          <a:p>
            <a:fld id="{20B0ABEA-B9D3-4ECA-8D55-D3A4B53E0529}" type="slidenum">
              <a:rPr lang="en-GB" smtClean="0"/>
              <a:t>17</a:t>
            </a:fld>
            <a:endParaRPr lang="en-GB"/>
          </a:p>
        </p:txBody>
      </p:sp>
    </p:spTree>
    <p:extLst>
      <p:ext uri="{BB962C8B-B14F-4D97-AF65-F5344CB8AC3E}">
        <p14:creationId xmlns:p14="http://schemas.microsoft.com/office/powerpoint/2010/main" val="1539798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A11C2-4855-B2E0-6E09-58F24F79B9FF}"/>
              </a:ext>
            </a:extLst>
          </p:cNvPr>
          <p:cNvSpPr>
            <a:spLocks noGrp="1"/>
          </p:cNvSpPr>
          <p:nvPr>
            <p:ph type="title"/>
          </p:nvPr>
        </p:nvSpPr>
        <p:spPr>
          <a:xfrm>
            <a:off x="279133" y="365126"/>
            <a:ext cx="11074667" cy="740106"/>
          </a:xfrm>
        </p:spPr>
        <p:txBody>
          <a:bodyPr/>
          <a:lstStyle/>
          <a:p>
            <a:r>
              <a:rPr lang="en-US" dirty="0"/>
              <a:t>The problem of change</a:t>
            </a:r>
            <a:endParaRPr lang="en-GB" dirty="0"/>
          </a:p>
        </p:txBody>
      </p:sp>
      <p:sp>
        <p:nvSpPr>
          <p:cNvPr id="3" name="Content Placeholder 2">
            <a:extLst>
              <a:ext uri="{FF2B5EF4-FFF2-40B4-BE49-F238E27FC236}">
                <a16:creationId xmlns:a16="http://schemas.microsoft.com/office/drawing/2014/main" id="{A313A2B2-8665-435C-00F1-421402E181D0}"/>
              </a:ext>
            </a:extLst>
          </p:cNvPr>
          <p:cNvSpPr>
            <a:spLocks noGrp="1"/>
          </p:cNvSpPr>
          <p:nvPr>
            <p:ph idx="1"/>
          </p:nvPr>
        </p:nvSpPr>
        <p:spPr>
          <a:xfrm>
            <a:off x="279133" y="1434164"/>
            <a:ext cx="11074667" cy="5058711"/>
          </a:xfrm>
        </p:spPr>
        <p:txBody>
          <a:bodyPr>
            <a:normAutofit/>
          </a:bodyPr>
          <a:lstStyle/>
          <a:p>
            <a:r>
              <a:rPr lang="en-US" dirty="0"/>
              <a:t>This kind of analysis is fundamentally different than the kind that simply attempts to record and describe the relative positions of the pieces- i.e. their place on the board [synchronic analysis].</a:t>
            </a:r>
          </a:p>
          <a:p>
            <a:pPr lvl="1"/>
            <a:r>
              <a:rPr lang="en-US" dirty="0"/>
              <a:t>However, and this is hidden in the Saussure view</a:t>
            </a:r>
            <a:r>
              <a:rPr lang="en-US" i="1" dirty="0"/>
              <a:t>, </a:t>
            </a:r>
            <a:r>
              <a:rPr lang="en-US" i="1" dirty="0">
                <a:solidFill>
                  <a:srgbClr val="FF0000"/>
                </a:solidFill>
              </a:rPr>
              <a:t>both are acts of interpretation and therefore have inbuilt a dynamic subjective element in them</a:t>
            </a:r>
            <a:r>
              <a:rPr lang="en-US" dirty="0"/>
              <a:t>. Describing a system in a rest state almost prepares us to think of possible movement, and </a:t>
            </a:r>
            <a:r>
              <a:rPr lang="en-US" i="1" dirty="0">
                <a:solidFill>
                  <a:srgbClr val="FF0000"/>
                </a:solidFill>
              </a:rPr>
              <a:t>the act of description itself would condition the imagination in some specific way</a:t>
            </a:r>
            <a:r>
              <a:rPr lang="en-US" dirty="0"/>
              <a:t>. </a:t>
            </a:r>
          </a:p>
          <a:p>
            <a:pPr lvl="1"/>
            <a:r>
              <a:rPr lang="en-US" dirty="0"/>
              <a:t>Therefore, </a:t>
            </a:r>
            <a:r>
              <a:rPr lang="en-US" i="1" dirty="0">
                <a:solidFill>
                  <a:srgbClr val="FF0000"/>
                </a:solidFill>
              </a:rPr>
              <a:t>the dichotomy, although useful, is not to be taken as an analytical fact, </a:t>
            </a:r>
            <a:r>
              <a:rPr lang="en-US" dirty="0"/>
              <a:t>but mostly as a </a:t>
            </a:r>
            <a:r>
              <a:rPr lang="en-US" i="1" dirty="0">
                <a:solidFill>
                  <a:srgbClr val="FF0000"/>
                </a:solidFill>
              </a:rPr>
              <a:t>useful approximation </a:t>
            </a:r>
            <a:r>
              <a:rPr lang="en-US" dirty="0"/>
              <a:t>to start creating tools for empirical analysis.</a:t>
            </a:r>
          </a:p>
          <a:p>
            <a:pPr marL="457200" lvl="1" indent="0">
              <a:buNone/>
            </a:pPr>
            <a:endParaRPr lang="en-US" dirty="0"/>
          </a:p>
          <a:p>
            <a:r>
              <a:rPr lang="en-US" dirty="0"/>
              <a:t>In a model environment, as the chess game above, one may be able to completely isolate the move of this one chess piece and try to describe the change in the system at large.</a:t>
            </a:r>
          </a:p>
        </p:txBody>
      </p:sp>
      <p:cxnSp>
        <p:nvCxnSpPr>
          <p:cNvPr id="4" name="Straight Connector 3">
            <a:extLst>
              <a:ext uri="{FF2B5EF4-FFF2-40B4-BE49-F238E27FC236}">
                <a16:creationId xmlns:a16="http://schemas.microsoft.com/office/drawing/2014/main" id="{52018180-644B-1C45-2C80-31310C6F0EFE}"/>
              </a:ext>
            </a:extLst>
          </p:cNvPr>
          <p:cNvCxnSpPr/>
          <p:nvPr/>
        </p:nvCxnSpPr>
        <p:spPr>
          <a:xfrm>
            <a:off x="347957" y="1153784"/>
            <a:ext cx="1106990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DF7ECBC4-4E26-8865-3542-3E30D17DEDD3}"/>
              </a:ext>
            </a:extLst>
          </p:cNvPr>
          <p:cNvSpPr>
            <a:spLocks noGrp="1"/>
          </p:cNvSpPr>
          <p:nvPr>
            <p:ph type="sldNum" sz="quarter" idx="12"/>
          </p:nvPr>
        </p:nvSpPr>
        <p:spPr/>
        <p:txBody>
          <a:bodyPr/>
          <a:lstStyle/>
          <a:p>
            <a:fld id="{20B0ABEA-B9D3-4ECA-8D55-D3A4B53E0529}" type="slidenum">
              <a:rPr lang="en-GB" smtClean="0"/>
              <a:t>18</a:t>
            </a:fld>
            <a:endParaRPr lang="en-GB"/>
          </a:p>
        </p:txBody>
      </p:sp>
    </p:spTree>
    <p:extLst>
      <p:ext uri="{BB962C8B-B14F-4D97-AF65-F5344CB8AC3E}">
        <p14:creationId xmlns:p14="http://schemas.microsoft.com/office/powerpoint/2010/main" val="4070361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14D435-5AA2-7D2F-5A69-8492B82A7E63}"/>
              </a:ext>
            </a:extLst>
          </p:cNvPr>
          <p:cNvSpPr>
            <a:spLocks noGrp="1"/>
          </p:cNvSpPr>
          <p:nvPr>
            <p:ph type="title"/>
          </p:nvPr>
        </p:nvSpPr>
        <p:spPr>
          <a:xfrm>
            <a:off x="589560" y="856180"/>
            <a:ext cx="4560584" cy="1128068"/>
          </a:xfrm>
        </p:spPr>
        <p:txBody>
          <a:bodyPr anchor="ctr">
            <a:normAutofit/>
          </a:bodyPr>
          <a:lstStyle/>
          <a:p>
            <a:r>
              <a:rPr lang="en-US" sz="3700" dirty="0"/>
              <a:t>Synchronic analysis and point of view</a:t>
            </a:r>
            <a:endParaRPr lang="en-GB" sz="3700" dirty="0"/>
          </a:p>
        </p:txBody>
      </p:sp>
      <p:grpSp>
        <p:nvGrpSpPr>
          <p:cNvPr id="18" name="Group 17">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9" name="Rectangle 1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4A758FF-A5A5-178F-ED7A-4C8AA3D7C9A3}"/>
              </a:ext>
            </a:extLst>
          </p:cNvPr>
          <p:cNvSpPr>
            <a:spLocks noGrp="1"/>
          </p:cNvSpPr>
          <p:nvPr>
            <p:ph idx="1"/>
          </p:nvPr>
        </p:nvSpPr>
        <p:spPr>
          <a:xfrm>
            <a:off x="590719" y="2330505"/>
            <a:ext cx="4559425" cy="3979585"/>
          </a:xfrm>
        </p:spPr>
        <p:txBody>
          <a:bodyPr anchor="ctr">
            <a:normAutofit/>
          </a:bodyPr>
          <a:lstStyle/>
          <a:p>
            <a:r>
              <a:rPr lang="en-US" sz="2000" dirty="0"/>
              <a:t>In Synchronic analysis Saussure noted that in order to make sense of things we need a fixed vantage point, a perspective – like the viewpoint of the artist on the mountain.</a:t>
            </a:r>
          </a:p>
          <a:p>
            <a:pPr marL="0" indent="0">
              <a:buNone/>
            </a:pPr>
            <a:endParaRPr lang="en-US" sz="2000" dirty="0"/>
          </a:p>
          <a:p>
            <a:r>
              <a:rPr lang="en-US" sz="2000" dirty="0"/>
              <a:t>We extend this principle by arguing that </a:t>
            </a:r>
            <a:r>
              <a:rPr lang="en-US" sz="2000" b="1" i="1" dirty="0"/>
              <a:t>also diachronic analysis needs a perspective</a:t>
            </a:r>
            <a:r>
              <a:rPr lang="en-US" sz="2000" dirty="0"/>
              <a:t>- there needs to be an ordering of the past from a particular perspective to make it coherent.</a:t>
            </a:r>
            <a:endParaRPr lang="en-GB" sz="2000" dirty="0"/>
          </a:p>
        </p:txBody>
      </p:sp>
      <p:sp>
        <p:nvSpPr>
          <p:cNvPr id="24" name="Rectangle 23">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nowy mountain with trees&#10;&#10;Description automatically generated with low confidence">
            <a:extLst>
              <a:ext uri="{FF2B5EF4-FFF2-40B4-BE49-F238E27FC236}">
                <a16:creationId xmlns:a16="http://schemas.microsoft.com/office/drawing/2014/main" id="{3108B839-525F-151C-38E1-EBCFFA0B4286}"/>
              </a:ext>
            </a:extLst>
          </p:cNvPr>
          <p:cNvPicPr>
            <a:picLocks noChangeAspect="1"/>
          </p:cNvPicPr>
          <p:nvPr/>
        </p:nvPicPr>
        <p:blipFill rotWithShape="1">
          <a:blip r:embed="rId2"/>
          <a:srcRect r="22032" b="1"/>
          <a:stretch/>
        </p:blipFill>
        <p:spPr>
          <a:xfrm>
            <a:off x="5977788" y="799352"/>
            <a:ext cx="5425410" cy="5259296"/>
          </a:xfrm>
          <a:prstGeom prst="rect">
            <a:avLst/>
          </a:prstGeom>
        </p:spPr>
      </p:pic>
      <p:sp>
        <p:nvSpPr>
          <p:cNvPr id="5" name="Slide Number Placeholder 4">
            <a:extLst>
              <a:ext uri="{FF2B5EF4-FFF2-40B4-BE49-F238E27FC236}">
                <a16:creationId xmlns:a16="http://schemas.microsoft.com/office/drawing/2014/main" id="{236BF763-1184-4387-34CC-DE10E0028870}"/>
              </a:ext>
            </a:extLst>
          </p:cNvPr>
          <p:cNvSpPr>
            <a:spLocks noGrp="1"/>
          </p:cNvSpPr>
          <p:nvPr>
            <p:ph type="sldNum" sz="quarter" idx="12"/>
          </p:nvPr>
        </p:nvSpPr>
        <p:spPr/>
        <p:txBody>
          <a:bodyPr/>
          <a:lstStyle/>
          <a:p>
            <a:fld id="{20B0ABEA-B9D3-4ECA-8D55-D3A4B53E0529}" type="slidenum">
              <a:rPr lang="en-GB" smtClean="0"/>
              <a:t>19</a:t>
            </a:fld>
            <a:endParaRPr lang="en-GB"/>
          </a:p>
        </p:txBody>
      </p:sp>
    </p:spTree>
    <p:extLst>
      <p:ext uri="{BB962C8B-B14F-4D97-AF65-F5344CB8AC3E}">
        <p14:creationId xmlns:p14="http://schemas.microsoft.com/office/powerpoint/2010/main" val="3069583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F1C300-2BF5-4BFB-190A-CF5709503E95}"/>
              </a:ext>
            </a:extLst>
          </p:cNvPr>
          <p:cNvSpPr>
            <a:spLocks noGrp="1"/>
          </p:cNvSpPr>
          <p:nvPr>
            <p:ph type="title"/>
          </p:nvPr>
        </p:nvSpPr>
        <p:spPr>
          <a:xfrm>
            <a:off x="640080" y="325369"/>
            <a:ext cx="4368602" cy="1956841"/>
          </a:xfrm>
        </p:spPr>
        <p:txBody>
          <a:bodyPr anchor="b">
            <a:normAutofit/>
          </a:bodyPr>
          <a:lstStyle/>
          <a:p>
            <a:r>
              <a:rPr lang="en-US" sz="5400" dirty="0"/>
              <a:t>Laocoön</a:t>
            </a:r>
            <a:endParaRPr lang="en-GB" sz="54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433F755-AC8D-50DF-CAE4-1A260BAF26E7}"/>
              </a:ext>
            </a:extLst>
          </p:cNvPr>
          <p:cNvSpPr>
            <a:spLocks noGrp="1"/>
          </p:cNvSpPr>
          <p:nvPr>
            <p:ph idx="1"/>
          </p:nvPr>
        </p:nvSpPr>
        <p:spPr>
          <a:xfrm>
            <a:off x="640080" y="2872899"/>
            <a:ext cx="4243589" cy="3320668"/>
          </a:xfrm>
        </p:spPr>
        <p:txBody>
          <a:bodyPr>
            <a:normAutofit/>
          </a:bodyPr>
          <a:lstStyle/>
          <a:p>
            <a:r>
              <a:rPr lang="en-US" sz="2200" i="1" dirty="0"/>
              <a:t>Excavated in 1509 – put in the Vatican</a:t>
            </a:r>
            <a:endParaRPr lang="en-GB" sz="2200" i="1" dirty="0"/>
          </a:p>
        </p:txBody>
      </p:sp>
      <p:pic>
        <p:nvPicPr>
          <p:cNvPr id="6" name="Picture 5">
            <a:extLst>
              <a:ext uri="{FF2B5EF4-FFF2-40B4-BE49-F238E27FC236}">
                <a16:creationId xmlns:a16="http://schemas.microsoft.com/office/drawing/2014/main" id="{8263C608-9B82-64F7-C70C-0DCD336CEECD}"/>
              </a:ext>
            </a:extLst>
          </p:cNvPr>
          <p:cNvPicPr>
            <a:picLocks noChangeAspect="1"/>
          </p:cNvPicPr>
          <p:nvPr/>
        </p:nvPicPr>
        <p:blipFill>
          <a:blip r:embed="rId2"/>
          <a:srcRect t="5363" r="-2" b="2913"/>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FA9A667D-72D4-0D92-7D8A-BE36FF08F2C4}"/>
              </a:ext>
            </a:extLst>
          </p:cNvPr>
          <p:cNvSpPr>
            <a:spLocks noGrp="1"/>
          </p:cNvSpPr>
          <p:nvPr>
            <p:ph type="sldNum" sz="quarter" idx="12"/>
          </p:nvPr>
        </p:nvSpPr>
        <p:spPr>
          <a:xfrm>
            <a:off x="10439400" y="6356350"/>
            <a:ext cx="914400" cy="365125"/>
          </a:xfrm>
        </p:spPr>
        <p:txBody>
          <a:bodyPr>
            <a:normAutofit/>
          </a:bodyPr>
          <a:lstStyle/>
          <a:p>
            <a:pPr>
              <a:spcAft>
                <a:spcPts val="600"/>
              </a:spcAft>
            </a:pPr>
            <a:fld id="{20B0ABEA-B9D3-4ECA-8D55-D3A4B53E0529}" type="slidenum">
              <a:rPr lang="en-GB">
                <a:solidFill>
                  <a:srgbClr val="FFFFFF"/>
                </a:solidFill>
              </a:rPr>
              <a:pPr>
                <a:spcAft>
                  <a:spcPts val="600"/>
                </a:spcAft>
              </a:pPr>
              <a:t>2</a:t>
            </a:fld>
            <a:endParaRPr lang="en-GB">
              <a:solidFill>
                <a:srgbClr val="FFFFFF"/>
              </a:solidFill>
            </a:endParaRPr>
          </a:p>
        </p:txBody>
      </p:sp>
    </p:spTree>
    <p:extLst>
      <p:ext uri="{BB962C8B-B14F-4D97-AF65-F5344CB8AC3E}">
        <p14:creationId xmlns:p14="http://schemas.microsoft.com/office/powerpoint/2010/main" val="163831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2EC4-4772-B77E-C648-FFA5B9B4D056}"/>
              </a:ext>
            </a:extLst>
          </p:cNvPr>
          <p:cNvSpPr>
            <a:spLocks noGrp="1"/>
          </p:cNvSpPr>
          <p:nvPr>
            <p:ph type="title"/>
          </p:nvPr>
        </p:nvSpPr>
        <p:spPr>
          <a:xfrm>
            <a:off x="838200" y="365126"/>
            <a:ext cx="10515600" cy="994336"/>
          </a:xfrm>
        </p:spPr>
        <p:txBody>
          <a:bodyPr/>
          <a:lstStyle/>
          <a:p>
            <a:r>
              <a:rPr lang="en-US" dirty="0"/>
              <a:t>Historical time vs abstract time</a:t>
            </a:r>
            <a:endParaRPr lang="en-GB" dirty="0"/>
          </a:p>
        </p:txBody>
      </p:sp>
      <p:sp>
        <p:nvSpPr>
          <p:cNvPr id="3" name="Content Placeholder 2">
            <a:extLst>
              <a:ext uri="{FF2B5EF4-FFF2-40B4-BE49-F238E27FC236}">
                <a16:creationId xmlns:a16="http://schemas.microsoft.com/office/drawing/2014/main" id="{B702E274-1C64-CE08-4477-907E8D70AE62}"/>
              </a:ext>
            </a:extLst>
          </p:cNvPr>
          <p:cNvSpPr>
            <a:spLocks noGrp="1"/>
          </p:cNvSpPr>
          <p:nvPr>
            <p:ph idx="1"/>
          </p:nvPr>
        </p:nvSpPr>
        <p:spPr>
          <a:xfrm>
            <a:off x="838200" y="1472665"/>
            <a:ext cx="10515600" cy="4704298"/>
          </a:xfrm>
        </p:spPr>
        <p:txBody>
          <a:bodyPr/>
          <a:lstStyle/>
          <a:p>
            <a:r>
              <a:rPr lang="en-US" dirty="0"/>
              <a:t>However, in reality, things do not move by themselves in an otherwise fixed system.</a:t>
            </a:r>
            <a:r>
              <a:rPr lang="en-GB" dirty="0"/>
              <a:t> Instead, many things change all at the same time.</a:t>
            </a:r>
          </a:p>
          <a:p>
            <a:r>
              <a:rPr lang="en-GB" dirty="0"/>
              <a:t>This means we have to deal, analytically, with two important problems:</a:t>
            </a:r>
          </a:p>
          <a:p>
            <a:pPr marL="0" indent="0">
              <a:buNone/>
            </a:pPr>
            <a:endParaRPr lang="en-GB" dirty="0"/>
          </a:p>
          <a:p>
            <a:pPr marL="914400" lvl="1" indent="-457200">
              <a:buAutoNum type="alphaUcParenR"/>
            </a:pPr>
            <a:r>
              <a:rPr lang="en-GB" dirty="0"/>
              <a:t>The separation of the description of the system from the description of change of the system </a:t>
            </a:r>
            <a:r>
              <a:rPr lang="en-GB" i="1" dirty="0">
                <a:solidFill>
                  <a:srgbClr val="FF0000"/>
                </a:solidFill>
              </a:rPr>
              <a:t>is at best an approximation</a:t>
            </a:r>
            <a:r>
              <a:rPr lang="en-GB" dirty="0"/>
              <a:t>, useful in that it allows us to do real world analysis.</a:t>
            </a:r>
          </a:p>
          <a:p>
            <a:pPr marL="914400" lvl="1" indent="-457200">
              <a:buAutoNum type="alphaUcParenR"/>
            </a:pPr>
            <a:r>
              <a:rPr lang="en-GB" dirty="0"/>
              <a:t>The separation of the </a:t>
            </a:r>
            <a:r>
              <a:rPr lang="en-GB" i="1" dirty="0">
                <a:solidFill>
                  <a:srgbClr val="FF0000"/>
                </a:solidFill>
              </a:rPr>
              <a:t>change of part of the system from the stream of historical time is another problem that has no analytical solution- </a:t>
            </a:r>
            <a:r>
              <a:rPr lang="en-GB" dirty="0"/>
              <a:t>at best it rests on another approximation of trying to separate the main effects from the secondary.</a:t>
            </a:r>
          </a:p>
          <a:p>
            <a:endParaRPr lang="en-US" dirty="0"/>
          </a:p>
        </p:txBody>
      </p:sp>
      <p:cxnSp>
        <p:nvCxnSpPr>
          <p:cNvPr id="4" name="Straight Connector 3">
            <a:extLst>
              <a:ext uri="{FF2B5EF4-FFF2-40B4-BE49-F238E27FC236}">
                <a16:creationId xmlns:a16="http://schemas.microsoft.com/office/drawing/2014/main" id="{3202FDB1-C818-7FD0-AABD-0F6CFCA80F15}"/>
              </a:ext>
            </a:extLst>
          </p:cNvPr>
          <p:cNvCxnSpPr/>
          <p:nvPr/>
        </p:nvCxnSpPr>
        <p:spPr>
          <a:xfrm>
            <a:off x="561047" y="1359462"/>
            <a:ext cx="1106990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3D44ED1B-C73B-818A-97CC-FF638DD78CB3}"/>
              </a:ext>
            </a:extLst>
          </p:cNvPr>
          <p:cNvSpPr>
            <a:spLocks noGrp="1"/>
          </p:cNvSpPr>
          <p:nvPr>
            <p:ph type="sldNum" sz="quarter" idx="12"/>
          </p:nvPr>
        </p:nvSpPr>
        <p:spPr/>
        <p:txBody>
          <a:bodyPr/>
          <a:lstStyle/>
          <a:p>
            <a:fld id="{20B0ABEA-B9D3-4ECA-8D55-D3A4B53E0529}" type="slidenum">
              <a:rPr lang="en-GB" smtClean="0"/>
              <a:t>20</a:t>
            </a:fld>
            <a:endParaRPr lang="en-GB"/>
          </a:p>
        </p:txBody>
      </p:sp>
    </p:spTree>
    <p:extLst>
      <p:ext uri="{BB962C8B-B14F-4D97-AF65-F5344CB8AC3E}">
        <p14:creationId xmlns:p14="http://schemas.microsoft.com/office/powerpoint/2010/main" val="31884214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F2C8D-3BC1-50C2-A8B9-8B1E71079941}"/>
              </a:ext>
            </a:extLst>
          </p:cNvPr>
          <p:cNvSpPr>
            <a:spLocks noGrp="1"/>
          </p:cNvSpPr>
          <p:nvPr>
            <p:ph type="title"/>
          </p:nvPr>
        </p:nvSpPr>
        <p:spPr/>
        <p:txBody>
          <a:bodyPr/>
          <a:lstStyle/>
          <a:p>
            <a:r>
              <a:rPr lang="en-US" dirty="0"/>
              <a:t>Alfred Marshall’s practical wisdom</a:t>
            </a:r>
            <a:endParaRPr lang="en-GB" dirty="0"/>
          </a:p>
        </p:txBody>
      </p:sp>
      <p:sp>
        <p:nvSpPr>
          <p:cNvPr id="3" name="Content Placeholder 2">
            <a:extLst>
              <a:ext uri="{FF2B5EF4-FFF2-40B4-BE49-F238E27FC236}">
                <a16:creationId xmlns:a16="http://schemas.microsoft.com/office/drawing/2014/main" id="{08E35032-AE56-8F39-D9D8-8D9576D3CE68}"/>
              </a:ext>
            </a:extLst>
          </p:cNvPr>
          <p:cNvSpPr>
            <a:spLocks noGrp="1"/>
          </p:cNvSpPr>
          <p:nvPr>
            <p:ph idx="1"/>
          </p:nvPr>
        </p:nvSpPr>
        <p:spPr>
          <a:xfrm>
            <a:off x="534074" y="1917811"/>
            <a:ext cx="11069904" cy="4259151"/>
          </a:xfrm>
        </p:spPr>
        <p:txBody>
          <a:bodyPr>
            <a:normAutofit fontScale="85000" lnSpcReduction="10000"/>
          </a:bodyPr>
          <a:lstStyle/>
          <a:p>
            <a:pPr marL="0" indent="0">
              <a:buNone/>
            </a:pPr>
            <a:r>
              <a:rPr lang="en-US" dirty="0"/>
              <a:t>“The element of time is a chief cause of those difficulties in economic investigations which make it necessary for man with his limited powers to go step by step; </a:t>
            </a:r>
            <a:r>
              <a:rPr lang="en-US" i="1" dirty="0">
                <a:solidFill>
                  <a:srgbClr val="FF0000"/>
                </a:solidFill>
              </a:rPr>
              <a:t>breaking up a complex question, studying one bit at a time, and at last combining his partial solutions into a more or less complete solution of the whole riddle</a:t>
            </a:r>
            <a:r>
              <a:rPr lang="en-US" dirty="0"/>
              <a:t>. </a:t>
            </a:r>
            <a:r>
              <a:rPr lang="en-US" i="1" dirty="0">
                <a:solidFill>
                  <a:srgbClr val="FF0000"/>
                </a:solidFill>
              </a:rPr>
              <a:t>In breaking it up, he segregates those disturbing causes, whose wanderings happen to be inconvenient, for the time in a pound called Caeteris Paribus. </a:t>
            </a:r>
            <a:r>
              <a:rPr lang="en-US" dirty="0"/>
              <a:t>The study of some group of tendencies is isolated by the assumption other things being equal: the existence of other tendencies is not denied, but their disturbing effect is neglected for a time. </a:t>
            </a:r>
            <a:r>
              <a:rPr lang="en-US" i="1" dirty="0">
                <a:solidFill>
                  <a:srgbClr val="FF0000"/>
                </a:solidFill>
              </a:rPr>
              <a:t>The more the issue is thus narrowed, the more exactly it can be handled: but also the less closely it correspond to real life. </a:t>
            </a:r>
            <a:r>
              <a:rPr lang="en-US" dirty="0"/>
              <a:t>Each exact and firm handling of a narrow issue, however, helps towards treating broader issues, in which that narrow issue is contained, more exactly than would otherwise have been possible. With each step more things can be let out of the pound; exact discussions can be made less abstract, realistic discussions can be made less inexact than was possible at an earlier stage.” (p. 366, vol. I)</a:t>
            </a:r>
            <a:endParaRPr lang="en-GB" dirty="0"/>
          </a:p>
        </p:txBody>
      </p:sp>
      <p:cxnSp>
        <p:nvCxnSpPr>
          <p:cNvPr id="4" name="Straight Connector 3">
            <a:extLst>
              <a:ext uri="{FF2B5EF4-FFF2-40B4-BE49-F238E27FC236}">
                <a16:creationId xmlns:a16="http://schemas.microsoft.com/office/drawing/2014/main" id="{10AD3196-B65D-0342-2002-711C63FFD61A}"/>
              </a:ext>
            </a:extLst>
          </p:cNvPr>
          <p:cNvCxnSpPr/>
          <p:nvPr/>
        </p:nvCxnSpPr>
        <p:spPr>
          <a:xfrm>
            <a:off x="534074" y="1537487"/>
            <a:ext cx="1106990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3529CD86-2989-F91A-CFFF-5E3010AF7984}"/>
              </a:ext>
            </a:extLst>
          </p:cNvPr>
          <p:cNvSpPr>
            <a:spLocks noGrp="1"/>
          </p:cNvSpPr>
          <p:nvPr>
            <p:ph type="sldNum" sz="quarter" idx="12"/>
          </p:nvPr>
        </p:nvSpPr>
        <p:spPr/>
        <p:txBody>
          <a:bodyPr/>
          <a:lstStyle/>
          <a:p>
            <a:fld id="{20B0ABEA-B9D3-4ECA-8D55-D3A4B53E0529}" type="slidenum">
              <a:rPr lang="en-GB" smtClean="0"/>
              <a:t>21</a:t>
            </a:fld>
            <a:endParaRPr lang="en-GB"/>
          </a:p>
        </p:txBody>
      </p:sp>
    </p:spTree>
    <p:extLst>
      <p:ext uri="{BB962C8B-B14F-4D97-AF65-F5344CB8AC3E}">
        <p14:creationId xmlns:p14="http://schemas.microsoft.com/office/powerpoint/2010/main" val="2669372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80DC9-3F8A-514E-FFE2-84931946E16D}"/>
              </a:ext>
            </a:extLst>
          </p:cNvPr>
          <p:cNvSpPr>
            <a:spLocks noGrp="1"/>
          </p:cNvSpPr>
          <p:nvPr>
            <p:ph type="title"/>
          </p:nvPr>
        </p:nvSpPr>
        <p:spPr>
          <a:xfrm>
            <a:off x="192505" y="365126"/>
            <a:ext cx="11598441" cy="678746"/>
          </a:xfrm>
        </p:spPr>
        <p:txBody>
          <a:bodyPr>
            <a:normAutofit fontScale="90000"/>
          </a:bodyPr>
          <a:lstStyle/>
          <a:p>
            <a:r>
              <a:rPr lang="en-US" dirty="0"/>
              <a:t>The Marshallian conjecture</a:t>
            </a:r>
            <a:endParaRPr lang="en-GB" dirty="0"/>
          </a:p>
        </p:txBody>
      </p:sp>
      <p:sp>
        <p:nvSpPr>
          <p:cNvPr id="3" name="Content Placeholder 2">
            <a:extLst>
              <a:ext uri="{FF2B5EF4-FFF2-40B4-BE49-F238E27FC236}">
                <a16:creationId xmlns:a16="http://schemas.microsoft.com/office/drawing/2014/main" id="{BBE9FFFE-0393-D6A8-50AA-AFE1E5C19F1E}"/>
              </a:ext>
            </a:extLst>
          </p:cNvPr>
          <p:cNvSpPr>
            <a:spLocks noGrp="1"/>
          </p:cNvSpPr>
          <p:nvPr>
            <p:ph idx="1"/>
          </p:nvPr>
        </p:nvSpPr>
        <p:spPr>
          <a:xfrm>
            <a:off x="64737" y="986632"/>
            <a:ext cx="12032856" cy="5786399"/>
          </a:xfrm>
        </p:spPr>
        <p:txBody>
          <a:bodyPr>
            <a:normAutofit/>
          </a:bodyPr>
          <a:lstStyle/>
          <a:p>
            <a:endParaRPr lang="en-US" dirty="0"/>
          </a:p>
          <a:p>
            <a:r>
              <a:rPr lang="en-US" dirty="0"/>
              <a:t>The Marshallian conjecture has three parts</a:t>
            </a:r>
          </a:p>
          <a:p>
            <a:pPr marL="914400" lvl="1" indent="-457200">
              <a:buAutoNum type="arabicPeriod"/>
            </a:pPr>
            <a:r>
              <a:rPr lang="en-US" b="1" i="1" dirty="0"/>
              <a:t>The change of the sign (either the signifier or the signified or their relation) is not part of an independent internal process, but, in strictly temporal linear terms, external to it</a:t>
            </a:r>
            <a:r>
              <a:rPr lang="en-US" dirty="0"/>
              <a:t>. It happens in the ecosystem of the sign, and therefore it’s a change of the relation of signs between themselves and within themselves. </a:t>
            </a:r>
          </a:p>
          <a:p>
            <a:pPr marL="914400" lvl="1" indent="-457200">
              <a:buAutoNum type="arabicPeriod"/>
            </a:pPr>
            <a:r>
              <a:rPr lang="en-US" dirty="0"/>
              <a:t>In historical time, all signs change as the system transforms. However, in any attempted diachronic analysis we should be able to postulate the following: </a:t>
            </a:r>
            <a:r>
              <a:rPr lang="en-US" b="1" i="1" dirty="0"/>
              <a:t>From a well-chosen perspective, it is possible as a thought experiment, to cognitively isolate the transformation of one sign and </a:t>
            </a:r>
            <a:r>
              <a:rPr lang="en-US" b="1" i="1" dirty="0" err="1"/>
              <a:t>analyse</a:t>
            </a:r>
            <a:r>
              <a:rPr lang="en-US" b="1" i="1" dirty="0"/>
              <a:t> it.</a:t>
            </a:r>
          </a:p>
          <a:p>
            <a:pPr marL="914400" lvl="1" indent="-457200">
              <a:buAutoNum type="arabicPeriod"/>
            </a:pPr>
            <a:r>
              <a:rPr lang="en-US" dirty="0"/>
              <a:t>Assuming the first two parts of the conjecture hold, and it’s the only way through which change between signifier and signified can take place and be observed, then </a:t>
            </a:r>
            <a:r>
              <a:rPr lang="en-US" b="1" i="1" dirty="0"/>
              <a:t>it follows that any observed change of a sign must indicate systemic dislodgement in the ecosystem of signs and, can tell us something about the broader changes of the system.</a:t>
            </a:r>
            <a:endParaRPr lang="en-US" dirty="0"/>
          </a:p>
        </p:txBody>
      </p:sp>
      <p:cxnSp>
        <p:nvCxnSpPr>
          <p:cNvPr id="4" name="Straight Connector 3">
            <a:extLst>
              <a:ext uri="{FF2B5EF4-FFF2-40B4-BE49-F238E27FC236}">
                <a16:creationId xmlns:a16="http://schemas.microsoft.com/office/drawing/2014/main" id="{821B8EF7-57FC-3C0A-4A77-970611AD4219}"/>
              </a:ext>
            </a:extLst>
          </p:cNvPr>
          <p:cNvCxnSpPr>
            <a:cxnSpLocks/>
          </p:cNvCxnSpPr>
          <p:nvPr/>
        </p:nvCxnSpPr>
        <p:spPr>
          <a:xfrm>
            <a:off x="192505" y="986633"/>
            <a:ext cx="11598441"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A7F7D1A1-A569-185A-3E2C-61932E5DE707}"/>
              </a:ext>
            </a:extLst>
          </p:cNvPr>
          <p:cNvSpPr>
            <a:spLocks noGrp="1"/>
          </p:cNvSpPr>
          <p:nvPr>
            <p:ph type="sldNum" sz="quarter" idx="12"/>
          </p:nvPr>
        </p:nvSpPr>
        <p:spPr/>
        <p:txBody>
          <a:bodyPr/>
          <a:lstStyle/>
          <a:p>
            <a:fld id="{20B0ABEA-B9D3-4ECA-8D55-D3A4B53E0529}" type="slidenum">
              <a:rPr lang="en-GB" smtClean="0"/>
              <a:t>22</a:t>
            </a:fld>
            <a:endParaRPr lang="en-GB"/>
          </a:p>
        </p:txBody>
      </p:sp>
    </p:spTree>
    <p:extLst>
      <p:ext uri="{BB962C8B-B14F-4D97-AF65-F5344CB8AC3E}">
        <p14:creationId xmlns:p14="http://schemas.microsoft.com/office/powerpoint/2010/main" val="19275046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CED08-55A4-7F5C-FAAB-A729401BE100}"/>
              </a:ext>
            </a:extLst>
          </p:cNvPr>
          <p:cNvSpPr>
            <a:spLocks noGrp="1"/>
          </p:cNvSpPr>
          <p:nvPr>
            <p:ph type="title"/>
          </p:nvPr>
        </p:nvSpPr>
        <p:spPr>
          <a:xfrm>
            <a:off x="413885" y="154004"/>
            <a:ext cx="11405938" cy="827773"/>
          </a:xfrm>
        </p:spPr>
        <p:txBody>
          <a:bodyPr>
            <a:normAutofit fontScale="90000"/>
          </a:bodyPr>
          <a:lstStyle/>
          <a:p>
            <a:r>
              <a:rPr lang="en-US" dirty="0"/>
              <a:t>Marshall’s gambit- and how truth may come from lies</a:t>
            </a:r>
            <a:endParaRPr lang="en-GB" dirty="0"/>
          </a:p>
        </p:txBody>
      </p:sp>
      <p:sp>
        <p:nvSpPr>
          <p:cNvPr id="3" name="Content Placeholder 2">
            <a:extLst>
              <a:ext uri="{FF2B5EF4-FFF2-40B4-BE49-F238E27FC236}">
                <a16:creationId xmlns:a16="http://schemas.microsoft.com/office/drawing/2014/main" id="{42169D8F-8CB5-47FA-B12C-3028A752B80A}"/>
              </a:ext>
            </a:extLst>
          </p:cNvPr>
          <p:cNvSpPr>
            <a:spLocks noGrp="1"/>
          </p:cNvSpPr>
          <p:nvPr>
            <p:ph idx="1"/>
          </p:nvPr>
        </p:nvSpPr>
        <p:spPr>
          <a:xfrm>
            <a:off x="173255" y="1238080"/>
            <a:ext cx="11867949" cy="5393725"/>
          </a:xfrm>
        </p:spPr>
        <p:txBody>
          <a:bodyPr>
            <a:normAutofit fontScale="92500"/>
          </a:bodyPr>
          <a:lstStyle/>
          <a:p>
            <a:r>
              <a:rPr lang="en-US" dirty="0"/>
              <a:t>Simply speaking </a:t>
            </a:r>
            <a:r>
              <a:rPr lang="en-US" i="1" dirty="0">
                <a:solidFill>
                  <a:srgbClr val="FF0000"/>
                </a:solidFill>
              </a:rPr>
              <a:t>this is not an approximation of reality</a:t>
            </a:r>
            <a:r>
              <a:rPr lang="en-US" dirty="0"/>
              <a:t>, because no amount of refinement can make it converge to any external reality that does not depend on a particular perspective</a:t>
            </a:r>
            <a:r>
              <a:rPr lang="en-US" i="1" dirty="0"/>
              <a:t>. </a:t>
            </a:r>
            <a:r>
              <a:rPr lang="en-US" i="1" dirty="0">
                <a:solidFill>
                  <a:srgbClr val="FF0000"/>
                </a:solidFill>
              </a:rPr>
              <a:t>It is simply an approximation of a viewpoint.</a:t>
            </a:r>
          </a:p>
          <a:p>
            <a:pPr marL="0" indent="0">
              <a:buNone/>
            </a:pPr>
            <a:endParaRPr lang="en-US" sz="1100" dirty="0"/>
          </a:p>
          <a:p>
            <a:r>
              <a:rPr lang="en-US" dirty="0"/>
              <a:t>Instead, this approximation works because although strictly false, can be useful.</a:t>
            </a:r>
          </a:p>
          <a:p>
            <a:pPr marL="0" indent="0">
              <a:buNone/>
            </a:pPr>
            <a:endParaRPr lang="en-US" sz="1200" dirty="0"/>
          </a:p>
          <a:p>
            <a:r>
              <a:rPr lang="en-US" dirty="0"/>
              <a:t>We therefore maintain this paradox:</a:t>
            </a:r>
            <a:endParaRPr lang="en-US" i="1" dirty="0"/>
          </a:p>
          <a:p>
            <a:pPr lvl="1"/>
            <a:r>
              <a:rPr lang="en-US" dirty="0"/>
              <a:t>We have an approximation that is useful, i.e. it can yield results that make sense and add to our understanding of a situation extending analytical knowledge in the history of ideas.</a:t>
            </a:r>
          </a:p>
          <a:p>
            <a:pPr lvl="1"/>
            <a:r>
              <a:rPr lang="en-US" dirty="0"/>
              <a:t>However, this approximation is </a:t>
            </a:r>
            <a:r>
              <a:rPr lang="en-US" i="1" dirty="0"/>
              <a:t>analytically unfounded</a:t>
            </a:r>
            <a:r>
              <a:rPr lang="en-US" dirty="0"/>
              <a:t>, and </a:t>
            </a:r>
            <a:r>
              <a:rPr lang="en-US" u="sng" dirty="0"/>
              <a:t>we can see that it can never be refined to not depend on the description of the situation we started with, and therefore free from the original perspective imposed</a:t>
            </a:r>
            <a:r>
              <a:rPr lang="en-US" dirty="0"/>
              <a:t>.</a:t>
            </a:r>
          </a:p>
          <a:p>
            <a:pPr lvl="1"/>
            <a:r>
              <a:rPr lang="en-US" i="1" dirty="0">
                <a:solidFill>
                  <a:srgbClr val="FF0000"/>
                </a:solidFill>
              </a:rPr>
              <a:t>Thus, the process makes sense because the conclusions make enough sense. The validity of the two (process and findings) are intertwined</a:t>
            </a:r>
            <a:r>
              <a:rPr lang="en-US" dirty="0">
                <a:solidFill>
                  <a:srgbClr val="FF0000"/>
                </a:solidFill>
              </a:rPr>
              <a:t>.</a:t>
            </a:r>
          </a:p>
        </p:txBody>
      </p:sp>
      <p:cxnSp>
        <p:nvCxnSpPr>
          <p:cNvPr id="4" name="Straight Connector 3">
            <a:extLst>
              <a:ext uri="{FF2B5EF4-FFF2-40B4-BE49-F238E27FC236}">
                <a16:creationId xmlns:a16="http://schemas.microsoft.com/office/drawing/2014/main" id="{41121064-365E-2B35-F0BE-E49D7084C46D}"/>
              </a:ext>
            </a:extLst>
          </p:cNvPr>
          <p:cNvCxnSpPr>
            <a:cxnSpLocks/>
          </p:cNvCxnSpPr>
          <p:nvPr/>
        </p:nvCxnSpPr>
        <p:spPr>
          <a:xfrm>
            <a:off x="243073" y="997961"/>
            <a:ext cx="11705853"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1F65F52D-5542-E235-C83E-6777D118780F}"/>
              </a:ext>
            </a:extLst>
          </p:cNvPr>
          <p:cNvSpPr>
            <a:spLocks noGrp="1"/>
          </p:cNvSpPr>
          <p:nvPr>
            <p:ph type="sldNum" sz="quarter" idx="12"/>
          </p:nvPr>
        </p:nvSpPr>
        <p:spPr/>
        <p:txBody>
          <a:bodyPr/>
          <a:lstStyle/>
          <a:p>
            <a:fld id="{20B0ABEA-B9D3-4ECA-8D55-D3A4B53E0529}" type="slidenum">
              <a:rPr lang="en-GB" smtClean="0"/>
              <a:t>23</a:t>
            </a:fld>
            <a:endParaRPr lang="en-GB"/>
          </a:p>
        </p:txBody>
      </p:sp>
    </p:spTree>
    <p:extLst>
      <p:ext uri="{BB962C8B-B14F-4D97-AF65-F5344CB8AC3E}">
        <p14:creationId xmlns:p14="http://schemas.microsoft.com/office/powerpoint/2010/main" val="2017721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604A6-7D12-4F19-95B6-EDCC48B74B7C}"/>
              </a:ext>
            </a:extLst>
          </p:cNvPr>
          <p:cNvSpPr>
            <a:spLocks noGrp="1"/>
          </p:cNvSpPr>
          <p:nvPr>
            <p:ph type="title"/>
          </p:nvPr>
        </p:nvSpPr>
        <p:spPr>
          <a:xfrm>
            <a:off x="250853" y="365125"/>
            <a:ext cx="11102947" cy="1325563"/>
          </a:xfrm>
        </p:spPr>
        <p:txBody>
          <a:bodyPr>
            <a:normAutofit/>
          </a:bodyPr>
          <a:lstStyle/>
          <a:p>
            <a:pPr algn="ctr"/>
            <a:r>
              <a:rPr lang="en-US" sz="3600" dirty="0"/>
              <a:t>An application: The story of comparative advantage</a:t>
            </a:r>
            <a:endParaRPr lang="en-GB" sz="3600" dirty="0"/>
          </a:p>
        </p:txBody>
      </p:sp>
      <p:sp>
        <p:nvSpPr>
          <p:cNvPr id="3" name="Content Placeholder 2">
            <a:extLst>
              <a:ext uri="{FF2B5EF4-FFF2-40B4-BE49-F238E27FC236}">
                <a16:creationId xmlns:a16="http://schemas.microsoft.com/office/drawing/2014/main" id="{9CC0D333-9065-0601-A03C-55BD4043BB3A}"/>
              </a:ext>
            </a:extLst>
          </p:cNvPr>
          <p:cNvSpPr>
            <a:spLocks noGrp="1"/>
          </p:cNvSpPr>
          <p:nvPr>
            <p:ph idx="1"/>
          </p:nvPr>
        </p:nvSpPr>
        <p:spPr>
          <a:xfrm>
            <a:off x="838200" y="1690688"/>
            <a:ext cx="10515600" cy="4486275"/>
          </a:xfrm>
        </p:spPr>
        <p:txBody>
          <a:bodyPr>
            <a:normAutofit lnSpcReduction="10000"/>
          </a:bodyPr>
          <a:lstStyle/>
          <a:p>
            <a:r>
              <a:rPr lang="en-US" dirty="0"/>
              <a:t>In the next few slides I will try to say the story of </a:t>
            </a:r>
            <a:r>
              <a:rPr lang="en-US" i="1" dirty="0">
                <a:solidFill>
                  <a:srgbClr val="FF0000"/>
                </a:solidFill>
              </a:rPr>
              <a:t>comparative advantage from its inception to its neoclassical formulation</a:t>
            </a:r>
            <a:r>
              <a:rPr lang="en-US" i="1" dirty="0"/>
              <a:t>.</a:t>
            </a:r>
          </a:p>
          <a:p>
            <a:pPr marL="0" indent="0">
              <a:buNone/>
            </a:pPr>
            <a:endParaRPr lang="en-US" sz="1300" i="1" dirty="0"/>
          </a:p>
          <a:p>
            <a:r>
              <a:rPr lang="en-US" dirty="0"/>
              <a:t>I chose this sign over other more obvious ones (prices, costs, company, demand, supply, etc.) because it has</a:t>
            </a:r>
            <a:r>
              <a:rPr lang="en-US" dirty="0">
                <a:solidFill>
                  <a:srgbClr val="FF0000"/>
                </a:solidFill>
              </a:rPr>
              <a:t>, analytically a start which is traceable</a:t>
            </a:r>
            <a:r>
              <a:rPr lang="en-US" dirty="0"/>
              <a:t>, and also because it had a very specific kind of interpretation which evolved over time and is tractable.</a:t>
            </a:r>
          </a:p>
          <a:p>
            <a:pPr marL="0" indent="0">
              <a:buNone/>
            </a:pPr>
            <a:endParaRPr lang="en-US" sz="1300" dirty="0"/>
          </a:p>
          <a:p>
            <a:r>
              <a:rPr lang="en-US" dirty="0"/>
              <a:t>The transformation of a sign that has such specificity is, if we apply the </a:t>
            </a:r>
            <a:r>
              <a:rPr lang="en-US" dirty="0">
                <a:solidFill>
                  <a:srgbClr val="FF0000"/>
                </a:solidFill>
              </a:rPr>
              <a:t>Marshallian conjecture</a:t>
            </a:r>
            <a:r>
              <a:rPr lang="en-US" dirty="0"/>
              <a:t>, a better guide to show us the general change among signs as we move from the classical to the neoclassical world.</a:t>
            </a:r>
            <a:endParaRPr lang="en-GB" dirty="0"/>
          </a:p>
        </p:txBody>
      </p:sp>
      <p:cxnSp>
        <p:nvCxnSpPr>
          <p:cNvPr id="4" name="Straight Connector 3">
            <a:extLst>
              <a:ext uri="{FF2B5EF4-FFF2-40B4-BE49-F238E27FC236}">
                <a16:creationId xmlns:a16="http://schemas.microsoft.com/office/drawing/2014/main" id="{5F6DB3E1-23A8-29F8-8DC1-27A8F64DA773}"/>
              </a:ext>
            </a:extLst>
          </p:cNvPr>
          <p:cNvCxnSpPr>
            <a:cxnSpLocks/>
          </p:cNvCxnSpPr>
          <p:nvPr/>
        </p:nvCxnSpPr>
        <p:spPr>
          <a:xfrm>
            <a:off x="906308" y="1602223"/>
            <a:ext cx="10382081"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52A84414-4188-72FC-7C0D-A8B7556AB292}"/>
              </a:ext>
            </a:extLst>
          </p:cNvPr>
          <p:cNvSpPr>
            <a:spLocks noGrp="1"/>
          </p:cNvSpPr>
          <p:nvPr>
            <p:ph type="sldNum" sz="quarter" idx="12"/>
          </p:nvPr>
        </p:nvSpPr>
        <p:spPr/>
        <p:txBody>
          <a:bodyPr/>
          <a:lstStyle/>
          <a:p>
            <a:fld id="{20B0ABEA-B9D3-4ECA-8D55-D3A4B53E0529}" type="slidenum">
              <a:rPr lang="en-GB" smtClean="0"/>
              <a:t>24</a:t>
            </a:fld>
            <a:endParaRPr lang="en-GB"/>
          </a:p>
        </p:txBody>
      </p:sp>
    </p:spTree>
    <p:extLst>
      <p:ext uri="{BB962C8B-B14F-4D97-AF65-F5344CB8AC3E}">
        <p14:creationId xmlns:p14="http://schemas.microsoft.com/office/powerpoint/2010/main" val="971951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748D5-F4EC-D05D-DB77-55B4241B94C2}"/>
              </a:ext>
            </a:extLst>
          </p:cNvPr>
          <p:cNvSpPr>
            <a:spLocks noGrp="1"/>
          </p:cNvSpPr>
          <p:nvPr>
            <p:ph type="title"/>
          </p:nvPr>
        </p:nvSpPr>
        <p:spPr>
          <a:xfrm>
            <a:off x="532737" y="365125"/>
            <a:ext cx="10821063" cy="1325563"/>
          </a:xfrm>
        </p:spPr>
        <p:txBody>
          <a:bodyPr>
            <a:normAutofit fontScale="90000"/>
          </a:bodyPr>
          <a:lstStyle/>
          <a:p>
            <a:r>
              <a:rPr lang="en-US" dirty="0"/>
              <a:t>The famous formulation of Ricardo – the sign has yet to take full form as the concept has no signifier.</a:t>
            </a:r>
            <a:endParaRPr lang="en-GB" dirty="0"/>
          </a:p>
        </p:txBody>
      </p:sp>
      <p:sp>
        <p:nvSpPr>
          <p:cNvPr id="3" name="Content Placeholder 2">
            <a:extLst>
              <a:ext uri="{FF2B5EF4-FFF2-40B4-BE49-F238E27FC236}">
                <a16:creationId xmlns:a16="http://schemas.microsoft.com/office/drawing/2014/main" id="{C0FB9E9F-B639-DB3C-A74A-1510A9C7CABA}"/>
              </a:ext>
            </a:extLst>
          </p:cNvPr>
          <p:cNvSpPr>
            <a:spLocks noGrp="1"/>
          </p:cNvSpPr>
          <p:nvPr>
            <p:ph idx="1"/>
          </p:nvPr>
        </p:nvSpPr>
        <p:spPr/>
        <p:txBody>
          <a:bodyPr>
            <a:normAutofit lnSpcReduction="10000"/>
          </a:bodyPr>
          <a:lstStyle/>
          <a:p>
            <a:r>
              <a:rPr lang="en-US" dirty="0"/>
              <a:t>“England may be so circumstanced, that to produce the cloth may require the </a:t>
            </a:r>
            <a:r>
              <a:rPr lang="en-US" dirty="0" err="1"/>
              <a:t>labour</a:t>
            </a:r>
            <a:r>
              <a:rPr lang="en-US" dirty="0"/>
              <a:t> of 100 men of one year; and if she attempted to make the wine, it might require the </a:t>
            </a:r>
            <a:r>
              <a:rPr lang="en-US" dirty="0" err="1"/>
              <a:t>labour</a:t>
            </a:r>
            <a:r>
              <a:rPr lang="en-US" dirty="0"/>
              <a:t> of 120 men for the same time. England would therefore find it her interest to import wine, and to purchase it by the exportation of cloth.</a:t>
            </a:r>
          </a:p>
          <a:p>
            <a:pPr marL="0" indent="0">
              <a:buNone/>
            </a:pPr>
            <a:endParaRPr lang="en-US" dirty="0"/>
          </a:p>
          <a:p>
            <a:r>
              <a:rPr lang="en-US" dirty="0"/>
              <a:t>To produce the wine in Portugal, might require only the </a:t>
            </a:r>
            <a:r>
              <a:rPr lang="en-US" dirty="0" err="1"/>
              <a:t>labour</a:t>
            </a:r>
            <a:r>
              <a:rPr lang="en-US" dirty="0"/>
              <a:t> of 80 men for one year, and to produce the cloth in the same country, might require the </a:t>
            </a:r>
            <a:r>
              <a:rPr lang="en-US" dirty="0" err="1"/>
              <a:t>labour</a:t>
            </a:r>
            <a:r>
              <a:rPr lang="en-US" dirty="0"/>
              <a:t> of 90 men for the same time. It would therefore be </a:t>
            </a:r>
            <a:r>
              <a:rPr lang="en-US" b="1" i="1" dirty="0">
                <a:solidFill>
                  <a:srgbClr val="FF0000"/>
                </a:solidFill>
              </a:rPr>
              <a:t>advantageous</a:t>
            </a:r>
            <a:r>
              <a:rPr lang="en-US" dirty="0"/>
              <a:t> for her to export wine in exchange for cloth.” (p. 135)</a:t>
            </a:r>
            <a:endParaRPr lang="en-GB" dirty="0"/>
          </a:p>
        </p:txBody>
      </p:sp>
      <p:cxnSp>
        <p:nvCxnSpPr>
          <p:cNvPr id="4" name="Straight Connector 3">
            <a:extLst>
              <a:ext uri="{FF2B5EF4-FFF2-40B4-BE49-F238E27FC236}">
                <a16:creationId xmlns:a16="http://schemas.microsoft.com/office/drawing/2014/main" id="{961F5974-9FE4-6C4E-BD3B-6A041C0BE78E}"/>
              </a:ext>
            </a:extLst>
          </p:cNvPr>
          <p:cNvCxnSpPr/>
          <p:nvPr/>
        </p:nvCxnSpPr>
        <p:spPr>
          <a:xfrm>
            <a:off x="561047" y="1602223"/>
            <a:ext cx="1106990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CAA9F9D1-D7C4-0942-07E8-AE58B6E78BA8}"/>
              </a:ext>
            </a:extLst>
          </p:cNvPr>
          <p:cNvSpPr>
            <a:spLocks noGrp="1"/>
          </p:cNvSpPr>
          <p:nvPr>
            <p:ph type="sldNum" sz="quarter" idx="12"/>
          </p:nvPr>
        </p:nvSpPr>
        <p:spPr/>
        <p:txBody>
          <a:bodyPr/>
          <a:lstStyle/>
          <a:p>
            <a:fld id="{20B0ABEA-B9D3-4ECA-8D55-D3A4B53E0529}" type="slidenum">
              <a:rPr lang="en-GB" smtClean="0"/>
              <a:t>25</a:t>
            </a:fld>
            <a:endParaRPr lang="en-GB"/>
          </a:p>
        </p:txBody>
      </p:sp>
    </p:spTree>
    <p:extLst>
      <p:ext uri="{BB962C8B-B14F-4D97-AF65-F5344CB8AC3E}">
        <p14:creationId xmlns:p14="http://schemas.microsoft.com/office/powerpoint/2010/main" val="27789060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C3756-2730-9980-4C04-F04DB66B8141}"/>
              </a:ext>
            </a:extLst>
          </p:cNvPr>
          <p:cNvSpPr>
            <a:spLocks noGrp="1"/>
          </p:cNvSpPr>
          <p:nvPr>
            <p:ph type="title"/>
          </p:nvPr>
        </p:nvSpPr>
        <p:spPr>
          <a:xfrm>
            <a:off x="838200" y="365125"/>
            <a:ext cx="10515600" cy="732155"/>
          </a:xfrm>
        </p:spPr>
        <p:txBody>
          <a:bodyPr/>
          <a:lstStyle/>
          <a:p>
            <a:r>
              <a:rPr lang="en-US" dirty="0"/>
              <a:t>Ricardo continued….</a:t>
            </a:r>
            <a:endParaRPr lang="en-GB" dirty="0"/>
          </a:p>
        </p:txBody>
      </p:sp>
      <p:sp>
        <p:nvSpPr>
          <p:cNvPr id="3" name="Content Placeholder 2">
            <a:extLst>
              <a:ext uri="{FF2B5EF4-FFF2-40B4-BE49-F238E27FC236}">
                <a16:creationId xmlns:a16="http://schemas.microsoft.com/office/drawing/2014/main" id="{FC682D69-C9E6-632C-E9E6-19082E2C66C8}"/>
              </a:ext>
            </a:extLst>
          </p:cNvPr>
          <p:cNvSpPr>
            <a:spLocks noGrp="1"/>
          </p:cNvSpPr>
          <p:nvPr>
            <p:ph idx="1"/>
          </p:nvPr>
        </p:nvSpPr>
        <p:spPr>
          <a:xfrm>
            <a:off x="838200" y="1343770"/>
            <a:ext cx="10515600" cy="4833193"/>
          </a:xfrm>
        </p:spPr>
        <p:txBody>
          <a:bodyPr>
            <a:normAutofit fontScale="92500"/>
          </a:bodyPr>
          <a:lstStyle/>
          <a:p>
            <a:r>
              <a:rPr lang="en-US" dirty="0"/>
              <a:t>“Though she [Portugal] could make the cloth with the </a:t>
            </a:r>
            <a:r>
              <a:rPr lang="en-US" dirty="0" err="1"/>
              <a:t>labour</a:t>
            </a:r>
            <a:r>
              <a:rPr lang="en-US" dirty="0"/>
              <a:t> of 90 men, she would import it from a country where it required the </a:t>
            </a:r>
            <a:r>
              <a:rPr lang="en-US" dirty="0" err="1"/>
              <a:t>labour</a:t>
            </a:r>
            <a:r>
              <a:rPr lang="en-US" dirty="0"/>
              <a:t> of 100 men to produce it, because it would be </a:t>
            </a:r>
            <a:r>
              <a:rPr lang="en-US" i="1" dirty="0">
                <a:solidFill>
                  <a:srgbClr val="FF0000"/>
                </a:solidFill>
              </a:rPr>
              <a:t>advantageous</a:t>
            </a:r>
            <a:r>
              <a:rPr lang="en-US" dirty="0"/>
              <a:t> to her rather to employ her capital in the production of wine, for which she would obtain more cloth from England, than she could produce by </a:t>
            </a:r>
            <a:r>
              <a:rPr lang="en-US" i="1" dirty="0">
                <a:solidFill>
                  <a:srgbClr val="FF0000"/>
                </a:solidFill>
              </a:rPr>
              <a:t>diverting a portion of her capital </a:t>
            </a:r>
            <a:r>
              <a:rPr lang="en-US" dirty="0"/>
              <a:t>from the cultivation of vines to the manufacture of cloth.”</a:t>
            </a:r>
          </a:p>
          <a:p>
            <a:pPr marL="0" indent="0">
              <a:buNone/>
            </a:pPr>
            <a:endParaRPr lang="en-US" dirty="0"/>
          </a:p>
          <a:p>
            <a:r>
              <a:rPr lang="en-US" dirty="0"/>
              <a:t>“This England would give the produce of the </a:t>
            </a:r>
            <a:r>
              <a:rPr lang="en-US" dirty="0" err="1"/>
              <a:t>labour</a:t>
            </a:r>
            <a:r>
              <a:rPr lang="en-US" dirty="0"/>
              <a:t> of 100 men, for the produce of the </a:t>
            </a:r>
            <a:r>
              <a:rPr lang="en-US" dirty="0" err="1"/>
              <a:t>labour</a:t>
            </a:r>
            <a:r>
              <a:rPr lang="en-US" dirty="0"/>
              <a:t> of 80</a:t>
            </a:r>
            <a:r>
              <a:rPr lang="en-US" b="1" i="1" dirty="0"/>
              <a:t>. Such an exchange could not take place between the individuals of the same country</a:t>
            </a:r>
            <a:r>
              <a:rPr lang="en-US" dirty="0"/>
              <a:t>. The </a:t>
            </a:r>
            <a:r>
              <a:rPr lang="en-US" dirty="0" err="1"/>
              <a:t>labour</a:t>
            </a:r>
            <a:r>
              <a:rPr lang="en-US" dirty="0"/>
              <a:t> of 100 Englishmen cannot be given for that of 80 Englishmen, but the produce of the </a:t>
            </a:r>
            <a:r>
              <a:rPr lang="en-US" dirty="0" err="1"/>
              <a:t>labour</a:t>
            </a:r>
            <a:r>
              <a:rPr lang="en-US" dirty="0"/>
              <a:t> of 80 Portuguese, 60 Russians, or 120 East Indians.” (p. 135)</a:t>
            </a:r>
            <a:endParaRPr lang="en-GB" dirty="0"/>
          </a:p>
        </p:txBody>
      </p:sp>
      <p:cxnSp>
        <p:nvCxnSpPr>
          <p:cNvPr id="4" name="Straight Connector 3">
            <a:extLst>
              <a:ext uri="{FF2B5EF4-FFF2-40B4-BE49-F238E27FC236}">
                <a16:creationId xmlns:a16="http://schemas.microsoft.com/office/drawing/2014/main" id="{B8857CA5-5381-248F-C346-2B423A3DF920}"/>
              </a:ext>
            </a:extLst>
          </p:cNvPr>
          <p:cNvCxnSpPr>
            <a:cxnSpLocks/>
          </p:cNvCxnSpPr>
          <p:nvPr/>
        </p:nvCxnSpPr>
        <p:spPr>
          <a:xfrm>
            <a:off x="962952" y="1113464"/>
            <a:ext cx="1045491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6D892A0F-D4DD-5421-BEDC-123B6C3C7DB4}"/>
              </a:ext>
            </a:extLst>
          </p:cNvPr>
          <p:cNvSpPr>
            <a:spLocks noGrp="1"/>
          </p:cNvSpPr>
          <p:nvPr>
            <p:ph type="sldNum" sz="quarter" idx="12"/>
          </p:nvPr>
        </p:nvSpPr>
        <p:spPr/>
        <p:txBody>
          <a:bodyPr/>
          <a:lstStyle/>
          <a:p>
            <a:fld id="{20B0ABEA-B9D3-4ECA-8D55-D3A4B53E0529}" type="slidenum">
              <a:rPr lang="en-GB" smtClean="0"/>
              <a:t>26</a:t>
            </a:fld>
            <a:endParaRPr lang="en-GB"/>
          </a:p>
        </p:txBody>
      </p:sp>
    </p:spTree>
    <p:extLst>
      <p:ext uri="{BB962C8B-B14F-4D97-AF65-F5344CB8AC3E}">
        <p14:creationId xmlns:p14="http://schemas.microsoft.com/office/powerpoint/2010/main" val="31881434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917DC-7A66-A417-F5A1-FC63B7FC2A7A}"/>
              </a:ext>
            </a:extLst>
          </p:cNvPr>
          <p:cNvSpPr>
            <a:spLocks noGrp="1"/>
          </p:cNvSpPr>
          <p:nvPr>
            <p:ph type="title"/>
          </p:nvPr>
        </p:nvSpPr>
        <p:spPr/>
        <p:txBody>
          <a:bodyPr>
            <a:normAutofit fontScale="90000"/>
          </a:bodyPr>
          <a:lstStyle/>
          <a:p>
            <a:r>
              <a:rPr lang="en-US" dirty="0"/>
              <a:t>James Mill- The start of the construction of the signifier in the Elements of Political Economy</a:t>
            </a:r>
            <a:endParaRPr lang="en-GB" dirty="0"/>
          </a:p>
        </p:txBody>
      </p:sp>
      <p:sp>
        <p:nvSpPr>
          <p:cNvPr id="3" name="Content Placeholder 2">
            <a:extLst>
              <a:ext uri="{FF2B5EF4-FFF2-40B4-BE49-F238E27FC236}">
                <a16:creationId xmlns:a16="http://schemas.microsoft.com/office/drawing/2014/main" id="{64F435F3-F2EB-A8B9-CD20-A19B9ABA8B59}"/>
              </a:ext>
            </a:extLst>
          </p:cNvPr>
          <p:cNvSpPr>
            <a:spLocks noGrp="1"/>
          </p:cNvSpPr>
          <p:nvPr>
            <p:ph idx="1"/>
          </p:nvPr>
        </p:nvSpPr>
        <p:spPr>
          <a:xfrm>
            <a:off x="257596" y="2019721"/>
            <a:ext cx="11676807" cy="4461887"/>
          </a:xfrm>
        </p:spPr>
        <p:txBody>
          <a:bodyPr>
            <a:normAutofit fontScale="85000" lnSpcReduction="10000"/>
          </a:bodyPr>
          <a:lstStyle/>
          <a:p>
            <a:pPr marL="0" indent="0">
              <a:buNone/>
            </a:pPr>
            <a:r>
              <a:rPr lang="en-US" i="1" dirty="0">
                <a:solidFill>
                  <a:srgbClr val="FF0000"/>
                </a:solidFill>
              </a:rPr>
              <a:t>“If two countries can both of them produce two commodities, corn, for example, and cloth, but not both commodities, with the same </a:t>
            </a:r>
            <a:r>
              <a:rPr lang="en-US" b="1" i="1" dirty="0">
                <a:solidFill>
                  <a:srgbClr val="FF0000"/>
                </a:solidFill>
              </a:rPr>
              <a:t>comparative</a:t>
            </a:r>
            <a:r>
              <a:rPr lang="en-US" i="1" dirty="0">
                <a:solidFill>
                  <a:srgbClr val="FF0000"/>
                </a:solidFill>
              </a:rPr>
              <a:t> facility, the two countries will find their </a:t>
            </a:r>
            <a:r>
              <a:rPr lang="en-US" b="1" i="1" dirty="0">
                <a:solidFill>
                  <a:srgbClr val="FF0000"/>
                </a:solidFill>
              </a:rPr>
              <a:t>advantage</a:t>
            </a:r>
            <a:r>
              <a:rPr lang="en-US" i="1" dirty="0">
                <a:solidFill>
                  <a:srgbClr val="FF0000"/>
                </a:solidFill>
              </a:rPr>
              <a:t> in confining themselves</a:t>
            </a:r>
            <a:r>
              <a:rPr lang="en-US" dirty="0">
                <a:solidFill>
                  <a:srgbClr val="FF0000"/>
                </a:solidFill>
              </a:rPr>
              <a:t>, </a:t>
            </a:r>
            <a:r>
              <a:rPr lang="en-US" i="1" dirty="0">
                <a:solidFill>
                  <a:srgbClr val="FF0000"/>
                </a:solidFill>
              </a:rPr>
              <a:t>each to one of the commodities, bartering for the other</a:t>
            </a:r>
            <a:r>
              <a:rPr lang="en-US" dirty="0"/>
              <a:t>. If one of the countries can produce one of the commodities with peculiar advantages, and the other the other with peculiar advantages, the motive is immediately apparent which should induce each to confine itself to the commodity which it has peculiar advantages for producing. But the motive may no less exist, where one of the two countries has facilities superior to the other in producing both commodities.”</a:t>
            </a:r>
          </a:p>
          <a:p>
            <a:pPr marL="0" indent="0">
              <a:buNone/>
            </a:pPr>
            <a:r>
              <a:rPr lang="en-US" dirty="0"/>
              <a:t>“When both countries can produce both commodities, </a:t>
            </a:r>
            <a:r>
              <a:rPr lang="en-US" i="1" dirty="0">
                <a:solidFill>
                  <a:srgbClr val="FF0000"/>
                </a:solidFill>
              </a:rPr>
              <a:t>it is not greater absolute, but greater relative, facility</a:t>
            </a:r>
            <a:r>
              <a:rPr lang="en-US" dirty="0"/>
              <a:t>, that induces one of them to confine itself to the production of one of the commodities, and to import the other.” (1844 edition)</a:t>
            </a:r>
          </a:p>
          <a:p>
            <a:pPr marL="0" indent="0">
              <a:buNone/>
            </a:pPr>
            <a:endParaRPr lang="en-US" dirty="0"/>
          </a:p>
          <a:p>
            <a:pPr marL="0" indent="0">
              <a:buNone/>
            </a:pPr>
            <a:r>
              <a:rPr lang="en-US" dirty="0"/>
              <a:t>Jacob Viner notes that the first use of the term “</a:t>
            </a:r>
            <a:r>
              <a:rPr lang="en-US" dirty="0">
                <a:solidFill>
                  <a:srgbClr val="FF0000"/>
                </a:solidFill>
              </a:rPr>
              <a:t>comparative cost</a:t>
            </a:r>
            <a:r>
              <a:rPr lang="en-US" dirty="0"/>
              <a:t>” is by Torrens in 1827.  </a:t>
            </a:r>
            <a:endParaRPr lang="en-GB" dirty="0"/>
          </a:p>
        </p:txBody>
      </p:sp>
      <p:cxnSp>
        <p:nvCxnSpPr>
          <p:cNvPr id="4" name="Straight Connector 3">
            <a:extLst>
              <a:ext uri="{FF2B5EF4-FFF2-40B4-BE49-F238E27FC236}">
                <a16:creationId xmlns:a16="http://schemas.microsoft.com/office/drawing/2014/main" id="{DAACFB5E-E368-04AF-17E2-DD2C81D4AB1E}"/>
              </a:ext>
            </a:extLst>
          </p:cNvPr>
          <p:cNvCxnSpPr>
            <a:cxnSpLocks/>
          </p:cNvCxnSpPr>
          <p:nvPr/>
        </p:nvCxnSpPr>
        <p:spPr>
          <a:xfrm>
            <a:off x="663546" y="1714965"/>
            <a:ext cx="10585057"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183FE8B7-B817-E1F3-7B33-82002B500D5A}"/>
              </a:ext>
            </a:extLst>
          </p:cNvPr>
          <p:cNvSpPr>
            <a:spLocks noGrp="1"/>
          </p:cNvSpPr>
          <p:nvPr>
            <p:ph type="sldNum" sz="quarter" idx="12"/>
          </p:nvPr>
        </p:nvSpPr>
        <p:spPr/>
        <p:txBody>
          <a:bodyPr/>
          <a:lstStyle/>
          <a:p>
            <a:fld id="{20B0ABEA-B9D3-4ECA-8D55-D3A4B53E0529}" type="slidenum">
              <a:rPr lang="en-GB" smtClean="0"/>
              <a:t>27</a:t>
            </a:fld>
            <a:endParaRPr lang="en-GB"/>
          </a:p>
        </p:txBody>
      </p:sp>
    </p:spTree>
    <p:extLst>
      <p:ext uri="{BB962C8B-B14F-4D97-AF65-F5344CB8AC3E}">
        <p14:creationId xmlns:p14="http://schemas.microsoft.com/office/powerpoint/2010/main" val="34954093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40C38-92EC-6000-1600-CCEF44DA2247}"/>
              </a:ext>
            </a:extLst>
          </p:cNvPr>
          <p:cNvSpPr>
            <a:spLocks noGrp="1"/>
          </p:cNvSpPr>
          <p:nvPr>
            <p:ph type="title"/>
          </p:nvPr>
        </p:nvSpPr>
        <p:spPr>
          <a:xfrm>
            <a:off x="640080" y="79514"/>
            <a:ext cx="11180618" cy="803081"/>
          </a:xfrm>
        </p:spPr>
        <p:txBody>
          <a:bodyPr>
            <a:normAutofit/>
          </a:bodyPr>
          <a:lstStyle/>
          <a:p>
            <a:r>
              <a:rPr lang="en-US" sz="3200" dirty="0"/>
              <a:t>Pareto- the introduction of tastes as a criticism of the concept</a:t>
            </a:r>
            <a:endParaRPr lang="en-GB" sz="3200" dirty="0"/>
          </a:p>
        </p:txBody>
      </p:sp>
      <p:sp>
        <p:nvSpPr>
          <p:cNvPr id="3" name="Content Placeholder 2">
            <a:extLst>
              <a:ext uri="{FF2B5EF4-FFF2-40B4-BE49-F238E27FC236}">
                <a16:creationId xmlns:a16="http://schemas.microsoft.com/office/drawing/2014/main" id="{1C3FE456-E48D-9967-2E33-F56BB3D4DFC6}"/>
              </a:ext>
            </a:extLst>
          </p:cNvPr>
          <p:cNvSpPr>
            <a:spLocks noGrp="1"/>
          </p:cNvSpPr>
          <p:nvPr>
            <p:ph idx="1"/>
          </p:nvPr>
        </p:nvSpPr>
        <p:spPr>
          <a:xfrm>
            <a:off x="66502" y="755374"/>
            <a:ext cx="12125498" cy="6102626"/>
          </a:xfrm>
        </p:spPr>
        <p:txBody>
          <a:bodyPr>
            <a:normAutofit fontScale="77500" lnSpcReduction="20000"/>
          </a:bodyPr>
          <a:lstStyle/>
          <a:p>
            <a:r>
              <a:rPr lang="en-US" dirty="0"/>
              <a:t>Pareto does not treat extensively the theory in his </a:t>
            </a:r>
            <a:r>
              <a:rPr lang="en-US" i="1" dirty="0"/>
              <a:t>Manual of Political Economy, </a:t>
            </a:r>
            <a:r>
              <a:rPr lang="en-GB" dirty="0"/>
              <a:t>but he writes:</a:t>
            </a:r>
          </a:p>
          <a:p>
            <a:pPr marL="457200" lvl="1" indent="0">
              <a:buNone/>
            </a:pPr>
            <a:r>
              <a:rPr lang="en-GB" dirty="0"/>
              <a:t>“</a:t>
            </a:r>
            <a:r>
              <a:rPr lang="en-GB" i="1" dirty="0">
                <a:solidFill>
                  <a:srgbClr val="FF0000"/>
                </a:solidFill>
              </a:rPr>
              <a:t>Ricardo provides a very simple example</a:t>
            </a:r>
            <a:r>
              <a:rPr lang="en-GB" dirty="0"/>
              <a:t>, in which the communities are each reduced to a single individual. ‘Two men can both make shoes and hats, and one is superior to the other in both employments; but in making hats, he can only exceed his competitor by one-fifth or 20 percent, and in making shoes he can excel him by one-third or 33 percent; will it not be for the interest of both, that the superior man should employ himself exclusively in making shoes, and the inferior man in making hats?’</a:t>
            </a:r>
          </a:p>
          <a:p>
            <a:pPr marL="457200" lvl="1" indent="0">
              <a:buNone/>
            </a:pPr>
            <a:r>
              <a:rPr lang="en-GB" dirty="0"/>
              <a:t>Professor Bastable, who cites this example, adds: ‘</a:t>
            </a:r>
            <a:r>
              <a:rPr lang="en-GB" i="1" dirty="0">
                <a:solidFill>
                  <a:srgbClr val="FF0000"/>
                </a:solidFill>
              </a:rPr>
              <a:t>It is merely a matter of calculation to see that both parties would gain by such an arrangement</a:t>
            </a:r>
            <a:r>
              <a:rPr lang="en-GB" dirty="0"/>
              <a:t>.’</a:t>
            </a:r>
          </a:p>
          <a:p>
            <a:pPr marL="457200" lvl="1" indent="0">
              <a:buNone/>
            </a:pPr>
            <a:r>
              <a:rPr lang="en-GB" i="1" dirty="0">
                <a:solidFill>
                  <a:srgbClr val="FF0000"/>
                </a:solidFill>
              </a:rPr>
              <a:t>But this is not true</a:t>
            </a:r>
            <a:r>
              <a:rPr lang="en-GB" dirty="0"/>
              <a:t>. It is strange that he did not see that is it true in some cases only and not in others. Ricardo’s reasoning serves only to indicate a possible case, not a necessary one.”( Pareto, 2014 [1906], p. 256)</a:t>
            </a:r>
          </a:p>
          <a:p>
            <a:pPr marL="0" indent="0">
              <a:buNone/>
            </a:pPr>
            <a:endParaRPr lang="en-GB" dirty="0"/>
          </a:p>
          <a:p>
            <a:r>
              <a:rPr lang="en-GB" dirty="0"/>
              <a:t>The issue that Pareto introduces is a new one- </a:t>
            </a:r>
            <a:r>
              <a:rPr lang="en-GB" i="1" dirty="0">
                <a:solidFill>
                  <a:srgbClr val="FF0000"/>
                </a:solidFill>
              </a:rPr>
              <a:t>it is not a question of doubting the increase in production, but only if this increase meets individual demand so as to increase welfare. </a:t>
            </a:r>
          </a:p>
          <a:p>
            <a:pPr lvl="1"/>
            <a:r>
              <a:rPr lang="en-GB" dirty="0"/>
              <a:t>For him this qualification changes the scope of the sign as seen in Ricardo.</a:t>
            </a:r>
          </a:p>
          <a:p>
            <a:endParaRPr lang="en-GB" dirty="0"/>
          </a:p>
          <a:p>
            <a:r>
              <a:rPr lang="en-GB" dirty="0"/>
              <a:t>He gives a numerical example and as conclusion he writes:</a:t>
            </a:r>
          </a:p>
          <a:p>
            <a:pPr lvl="1"/>
            <a:r>
              <a:rPr lang="en-GB" dirty="0"/>
              <a:t>“The total amount to be shared between the two is larger for B but smaller for A [A and B are the two products], and </a:t>
            </a:r>
            <a:r>
              <a:rPr lang="en-GB" i="1" dirty="0">
                <a:solidFill>
                  <a:srgbClr val="FF0000"/>
                </a:solidFill>
              </a:rPr>
              <a:t>we do not know whether, taking the individuals’ tastes into account, these offset each other or not</a:t>
            </a:r>
            <a:r>
              <a:rPr lang="en-GB" dirty="0"/>
              <a:t>. If they do, Ricardo’s proposition is true; if not, the proposition is false” (Pareto, 2014 [1906], p. 257)</a:t>
            </a:r>
          </a:p>
          <a:p>
            <a:endParaRPr lang="en-GB" dirty="0"/>
          </a:p>
          <a:p>
            <a:r>
              <a:rPr lang="en-GB" i="1" dirty="0">
                <a:solidFill>
                  <a:srgbClr val="FF0000"/>
                </a:solidFill>
              </a:rPr>
              <a:t>The introduction of tastes in the concept, the signified, changes drastically the validity and universality of this sign, and, in this preliminary state it challenges its very existence as a coherent sign</a:t>
            </a:r>
            <a:r>
              <a:rPr lang="en-GB" dirty="0"/>
              <a:t>.  </a:t>
            </a:r>
          </a:p>
          <a:p>
            <a:pPr marL="0" indent="0">
              <a:buNone/>
            </a:pPr>
            <a:endParaRPr lang="en-GB" dirty="0"/>
          </a:p>
          <a:p>
            <a:pPr marL="0" indent="0">
              <a:buNone/>
            </a:pPr>
            <a:endParaRPr lang="en-US" dirty="0"/>
          </a:p>
        </p:txBody>
      </p:sp>
      <p:sp>
        <p:nvSpPr>
          <p:cNvPr id="4" name="Slide Number Placeholder 3">
            <a:extLst>
              <a:ext uri="{FF2B5EF4-FFF2-40B4-BE49-F238E27FC236}">
                <a16:creationId xmlns:a16="http://schemas.microsoft.com/office/drawing/2014/main" id="{E8DBC744-09E4-ABEA-0D9F-416B525EA97D}"/>
              </a:ext>
            </a:extLst>
          </p:cNvPr>
          <p:cNvSpPr>
            <a:spLocks noGrp="1"/>
          </p:cNvSpPr>
          <p:nvPr>
            <p:ph type="sldNum" sz="quarter" idx="12"/>
          </p:nvPr>
        </p:nvSpPr>
        <p:spPr/>
        <p:txBody>
          <a:bodyPr/>
          <a:lstStyle/>
          <a:p>
            <a:fld id="{20B0ABEA-B9D3-4ECA-8D55-D3A4B53E0529}" type="slidenum">
              <a:rPr lang="en-GB" smtClean="0"/>
              <a:t>28</a:t>
            </a:fld>
            <a:endParaRPr lang="en-GB"/>
          </a:p>
        </p:txBody>
      </p:sp>
    </p:spTree>
    <p:extLst>
      <p:ext uri="{BB962C8B-B14F-4D97-AF65-F5344CB8AC3E}">
        <p14:creationId xmlns:p14="http://schemas.microsoft.com/office/powerpoint/2010/main" val="841310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52859-1E5D-2C64-857F-814FE4A4F0A1}"/>
              </a:ext>
            </a:extLst>
          </p:cNvPr>
          <p:cNvSpPr>
            <a:spLocks noGrp="1"/>
          </p:cNvSpPr>
          <p:nvPr>
            <p:ph type="title"/>
          </p:nvPr>
        </p:nvSpPr>
        <p:spPr>
          <a:xfrm>
            <a:off x="838200" y="365126"/>
            <a:ext cx="10515600" cy="824404"/>
          </a:xfrm>
        </p:spPr>
        <p:txBody>
          <a:bodyPr/>
          <a:lstStyle/>
          <a:p>
            <a:r>
              <a:rPr lang="en-US" dirty="0" err="1"/>
              <a:t>Haberler</a:t>
            </a:r>
            <a:r>
              <a:rPr lang="en-US" dirty="0"/>
              <a:t> – the final neoclassical formulation.</a:t>
            </a:r>
            <a:endParaRPr lang="en-GB" dirty="0"/>
          </a:p>
        </p:txBody>
      </p:sp>
      <p:sp>
        <p:nvSpPr>
          <p:cNvPr id="3" name="Content Placeholder 2">
            <a:extLst>
              <a:ext uri="{FF2B5EF4-FFF2-40B4-BE49-F238E27FC236}">
                <a16:creationId xmlns:a16="http://schemas.microsoft.com/office/drawing/2014/main" id="{4584B63B-6C28-7A59-AAEF-0E63260F77F2}"/>
              </a:ext>
            </a:extLst>
          </p:cNvPr>
          <p:cNvSpPr>
            <a:spLocks noGrp="1"/>
          </p:cNvSpPr>
          <p:nvPr>
            <p:ph idx="1"/>
          </p:nvPr>
        </p:nvSpPr>
        <p:spPr>
          <a:xfrm>
            <a:off x="161841" y="1189530"/>
            <a:ext cx="11951936" cy="4987433"/>
          </a:xfrm>
        </p:spPr>
        <p:txBody>
          <a:bodyPr>
            <a:normAutofit fontScale="85000" lnSpcReduction="20000"/>
          </a:bodyPr>
          <a:lstStyle/>
          <a:p>
            <a:r>
              <a:rPr lang="en-US" dirty="0"/>
              <a:t>Tastes and demand and supply analysis now become a </a:t>
            </a:r>
            <a:r>
              <a:rPr lang="en-US" i="1" dirty="0">
                <a:solidFill>
                  <a:srgbClr val="FF0000"/>
                </a:solidFill>
              </a:rPr>
              <a:t>constituent part </a:t>
            </a:r>
            <a:r>
              <a:rPr lang="en-US" dirty="0"/>
              <a:t>of the concept of comparative advantage.</a:t>
            </a:r>
          </a:p>
          <a:p>
            <a:pPr marL="0" indent="0">
              <a:buNone/>
            </a:pPr>
            <a:endParaRPr lang="en-US" sz="1400" dirty="0"/>
          </a:p>
          <a:p>
            <a:r>
              <a:rPr lang="en-US" dirty="0"/>
              <a:t>In </a:t>
            </a:r>
            <a:r>
              <a:rPr lang="en-US" dirty="0" err="1"/>
              <a:t>Haberler’s</a:t>
            </a:r>
            <a:r>
              <a:rPr lang="en-US" dirty="0"/>
              <a:t> definition </a:t>
            </a:r>
            <a:r>
              <a:rPr lang="en-US" i="1" dirty="0"/>
              <a:t>the </a:t>
            </a:r>
            <a:r>
              <a:rPr lang="en-US" i="1" dirty="0" err="1"/>
              <a:t>labour</a:t>
            </a:r>
            <a:r>
              <a:rPr lang="en-US" i="1" dirty="0"/>
              <a:t> theory of value</a:t>
            </a:r>
            <a:r>
              <a:rPr lang="en-US" dirty="0"/>
              <a:t>, which is the central aspect of Ricardo’s formulation of comparative advantage is taken out:</a:t>
            </a:r>
          </a:p>
          <a:p>
            <a:pPr lvl="1"/>
            <a:r>
              <a:rPr lang="en-US" dirty="0"/>
              <a:t>“However many factors there maybe, the relative prices of the two commodities will be determined (given the demand) by their costs </a:t>
            </a:r>
            <a:r>
              <a:rPr lang="en-US" i="1" dirty="0">
                <a:solidFill>
                  <a:srgbClr val="FF0000"/>
                </a:solidFill>
              </a:rPr>
              <a:t>-but we must now follow the Austrian school in measuring costs not by the absolute amount of </a:t>
            </a:r>
            <a:r>
              <a:rPr lang="en-US" i="1" dirty="0" err="1">
                <a:solidFill>
                  <a:srgbClr val="FF0000"/>
                </a:solidFill>
              </a:rPr>
              <a:t>labour</a:t>
            </a:r>
            <a:r>
              <a:rPr lang="en-US" i="1" dirty="0">
                <a:solidFill>
                  <a:srgbClr val="FF0000"/>
                </a:solidFill>
              </a:rPr>
              <a:t> required but by the alternatives forgone.</a:t>
            </a:r>
            <a:r>
              <a:rPr lang="en-US" dirty="0"/>
              <a:t> </a:t>
            </a:r>
            <a:r>
              <a:rPr lang="en-GB" dirty="0"/>
              <a:t>Thus the marginal cost of a given quantity of commodity A must be regarded as that quantity of commodity B which must be forgone in order that x instead of x-1, units of A can be produced. The exchange-ratio on the market between A and B must equal their costs in this sense of the term.”</a:t>
            </a:r>
            <a:r>
              <a:rPr lang="en-US" dirty="0"/>
              <a:t> (</a:t>
            </a:r>
            <a:r>
              <a:rPr lang="en-US" dirty="0" err="1"/>
              <a:t>Haberler</a:t>
            </a:r>
            <a:r>
              <a:rPr lang="en-US" dirty="0"/>
              <a:t>, 1933, 177)</a:t>
            </a:r>
          </a:p>
          <a:p>
            <a:pPr lvl="1"/>
            <a:r>
              <a:rPr lang="en-US" dirty="0"/>
              <a:t>“We should have to set out, </a:t>
            </a:r>
            <a:r>
              <a:rPr lang="en-US" dirty="0">
                <a:solidFill>
                  <a:srgbClr val="FF0000"/>
                </a:solidFill>
              </a:rPr>
              <a:t>instead of a series of absolute </a:t>
            </a:r>
            <a:r>
              <a:rPr lang="en-US" dirty="0" err="1">
                <a:solidFill>
                  <a:srgbClr val="FF0000"/>
                </a:solidFill>
              </a:rPr>
              <a:t>labour</a:t>
            </a:r>
            <a:r>
              <a:rPr lang="en-US" dirty="0">
                <a:solidFill>
                  <a:srgbClr val="FF0000"/>
                </a:solidFill>
              </a:rPr>
              <a:t>-costs …,a series of relative prices or exchange-ratios, using any one commodity as a numeraire with which to measure prices</a:t>
            </a:r>
            <a:r>
              <a:rPr lang="en-US" dirty="0"/>
              <a:t>. This series would equally represent the substitution-ratios, since these are the same as the exchange-ratios.” (</a:t>
            </a:r>
            <a:r>
              <a:rPr lang="en-US" dirty="0" err="1"/>
              <a:t>Haberler</a:t>
            </a:r>
            <a:r>
              <a:rPr lang="en-US" dirty="0"/>
              <a:t>, 1933, p. 182)</a:t>
            </a:r>
          </a:p>
          <a:p>
            <a:pPr lvl="1"/>
            <a:endParaRPr lang="en-US" sz="1400" dirty="0"/>
          </a:p>
          <a:p>
            <a:r>
              <a:rPr lang="en-US" i="1" dirty="0">
                <a:solidFill>
                  <a:srgbClr val="FF0000"/>
                </a:solidFill>
              </a:rPr>
              <a:t>Now comparative advantage is defined not in terms of real costs, but in terms of opportunity cost, making it part of the new neoclassical armory of signs and finding a meaning within the neoclassical universe. </a:t>
            </a:r>
          </a:p>
        </p:txBody>
      </p:sp>
      <p:cxnSp>
        <p:nvCxnSpPr>
          <p:cNvPr id="4" name="Straight Connector 3">
            <a:extLst>
              <a:ext uri="{FF2B5EF4-FFF2-40B4-BE49-F238E27FC236}">
                <a16:creationId xmlns:a16="http://schemas.microsoft.com/office/drawing/2014/main" id="{66D83282-DF5D-FAEB-BC96-9C3B5EFB1366}"/>
              </a:ext>
            </a:extLst>
          </p:cNvPr>
          <p:cNvCxnSpPr/>
          <p:nvPr/>
        </p:nvCxnSpPr>
        <p:spPr>
          <a:xfrm>
            <a:off x="393138" y="1092425"/>
            <a:ext cx="1106990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B283BB21-5B99-DF54-D0FC-BBC5DEC02996}"/>
              </a:ext>
            </a:extLst>
          </p:cNvPr>
          <p:cNvSpPr>
            <a:spLocks noGrp="1"/>
          </p:cNvSpPr>
          <p:nvPr>
            <p:ph type="sldNum" sz="quarter" idx="12"/>
          </p:nvPr>
        </p:nvSpPr>
        <p:spPr/>
        <p:txBody>
          <a:bodyPr/>
          <a:lstStyle/>
          <a:p>
            <a:fld id="{20B0ABEA-B9D3-4ECA-8D55-D3A4B53E0529}" type="slidenum">
              <a:rPr lang="en-GB" smtClean="0"/>
              <a:t>29</a:t>
            </a:fld>
            <a:endParaRPr lang="en-GB"/>
          </a:p>
        </p:txBody>
      </p:sp>
    </p:spTree>
    <p:extLst>
      <p:ext uri="{BB962C8B-B14F-4D97-AF65-F5344CB8AC3E}">
        <p14:creationId xmlns:p14="http://schemas.microsoft.com/office/powerpoint/2010/main" val="1224297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01F222-EE39-9A45-534C-892217B758B2}"/>
              </a:ext>
            </a:extLst>
          </p:cNvPr>
          <p:cNvSpPr>
            <a:spLocks noGrp="1"/>
          </p:cNvSpPr>
          <p:nvPr>
            <p:ph type="title"/>
          </p:nvPr>
        </p:nvSpPr>
        <p:spPr>
          <a:xfrm>
            <a:off x="838201" y="365125"/>
            <a:ext cx="5251316" cy="1807305"/>
          </a:xfrm>
        </p:spPr>
        <p:txBody>
          <a:bodyPr>
            <a:normAutofit/>
          </a:bodyPr>
          <a:lstStyle/>
          <a:p>
            <a:r>
              <a:rPr lang="en-US" sz="4100" i="1" err="1"/>
              <a:t>nani</a:t>
            </a:r>
            <a:r>
              <a:rPr lang="en-US" sz="4100" i="1"/>
              <a:t> </a:t>
            </a:r>
            <a:r>
              <a:rPr lang="en-US" sz="4100" i="1" err="1"/>
              <a:t>gigantum</a:t>
            </a:r>
            <a:r>
              <a:rPr lang="en-US" sz="4100" i="1"/>
              <a:t> </a:t>
            </a:r>
            <a:r>
              <a:rPr lang="en-US" sz="4100" i="1" err="1"/>
              <a:t>humeris</a:t>
            </a:r>
            <a:r>
              <a:rPr lang="en-US" sz="4100" i="1"/>
              <a:t> </a:t>
            </a:r>
            <a:r>
              <a:rPr lang="en-US" sz="4100" i="1" err="1"/>
              <a:t>insidentes</a:t>
            </a:r>
            <a:br>
              <a:rPr lang="en-US" sz="4100" i="1"/>
            </a:br>
            <a:endParaRPr lang="en-GB" sz="4100"/>
          </a:p>
        </p:txBody>
      </p:sp>
      <p:sp>
        <p:nvSpPr>
          <p:cNvPr id="11" name="Content Placeholder 2">
            <a:extLst>
              <a:ext uri="{FF2B5EF4-FFF2-40B4-BE49-F238E27FC236}">
                <a16:creationId xmlns:a16="http://schemas.microsoft.com/office/drawing/2014/main" id="{0A73845E-08F9-5AA6-5C48-22A29C8E6F4E}"/>
              </a:ext>
            </a:extLst>
          </p:cNvPr>
          <p:cNvSpPr>
            <a:spLocks noGrp="1"/>
          </p:cNvSpPr>
          <p:nvPr>
            <p:ph idx="1"/>
          </p:nvPr>
        </p:nvSpPr>
        <p:spPr>
          <a:xfrm>
            <a:off x="838200" y="2333297"/>
            <a:ext cx="4619621" cy="3843666"/>
          </a:xfrm>
        </p:spPr>
        <p:txBody>
          <a:bodyPr>
            <a:normAutofit/>
          </a:bodyPr>
          <a:lstStyle/>
          <a:p>
            <a:pPr lvl="6"/>
            <a:endParaRPr lang="en-US" sz="2000" i="1"/>
          </a:p>
          <a:p>
            <a:r>
              <a:rPr lang="en-US" sz="2000" i="1"/>
              <a:t>If we can see further its because we are sitting on the shoulders of Giants. Newton</a:t>
            </a:r>
            <a:endParaRPr lang="en-GB" sz="2000" i="1"/>
          </a:p>
        </p:txBody>
      </p:sp>
      <p:pic>
        <p:nvPicPr>
          <p:cNvPr id="6" name="Picture 5">
            <a:extLst>
              <a:ext uri="{FF2B5EF4-FFF2-40B4-BE49-F238E27FC236}">
                <a16:creationId xmlns:a16="http://schemas.microsoft.com/office/drawing/2014/main" id="{04F65D75-C1EC-F03F-990A-93F6ECC113B9}"/>
              </a:ext>
            </a:extLst>
          </p:cNvPr>
          <p:cNvPicPr>
            <a:picLocks noChangeAspect="1"/>
          </p:cNvPicPr>
          <p:nvPr/>
        </p:nvPicPr>
        <p:blipFill>
          <a:blip r:embed="rId2"/>
          <a:srcRect t="9427" r="-3" b="-3"/>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Slide Number Placeholder 3">
            <a:extLst>
              <a:ext uri="{FF2B5EF4-FFF2-40B4-BE49-F238E27FC236}">
                <a16:creationId xmlns:a16="http://schemas.microsoft.com/office/drawing/2014/main" id="{987254CA-0493-780F-8ED5-51DBD3734F7B}"/>
              </a:ext>
            </a:extLst>
          </p:cNvPr>
          <p:cNvSpPr>
            <a:spLocks noGrp="1"/>
          </p:cNvSpPr>
          <p:nvPr>
            <p:ph type="sldNum" sz="quarter" idx="12"/>
          </p:nvPr>
        </p:nvSpPr>
        <p:spPr>
          <a:xfrm>
            <a:off x="8610600" y="6356350"/>
            <a:ext cx="2743200" cy="365125"/>
          </a:xfrm>
        </p:spPr>
        <p:txBody>
          <a:bodyPr>
            <a:normAutofit/>
          </a:bodyPr>
          <a:lstStyle/>
          <a:p>
            <a:pPr>
              <a:spcAft>
                <a:spcPts val="600"/>
              </a:spcAft>
            </a:pPr>
            <a:fld id="{20B0ABEA-B9D3-4ECA-8D55-D3A4B53E0529}" type="slidenum">
              <a:rPr lang="en-GB">
                <a:solidFill>
                  <a:srgbClr val="FFFFFF"/>
                </a:solidFill>
              </a:rPr>
              <a:pPr>
                <a:spcAft>
                  <a:spcPts val="600"/>
                </a:spcAft>
              </a:pPr>
              <a:t>3</a:t>
            </a:fld>
            <a:endParaRPr lang="en-GB">
              <a:solidFill>
                <a:srgbClr val="FFFFFF"/>
              </a:solidFill>
            </a:endParaRPr>
          </a:p>
        </p:txBody>
      </p:sp>
    </p:spTree>
    <p:extLst>
      <p:ext uri="{BB962C8B-B14F-4D97-AF65-F5344CB8AC3E}">
        <p14:creationId xmlns:p14="http://schemas.microsoft.com/office/powerpoint/2010/main" val="1069195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4CA07-0893-E6B9-2D87-DC4275735AB4}"/>
              </a:ext>
            </a:extLst>
          </p:cNvPr>
          <p:cNvSpPr>
            <a:spLocks noGrp="1"/>
          </p:cNvSpPr>
          <p:nvPr>
            <p:ph type="title"/>
          </p:nvPr>
        </p:nvSpPr>
        <p:spPr>
          <a:xfrm>
            <a:off x="836874" y="162825"/>
            <a:ext cx="10515600" cy="700350"/>
          </a:xfrm>
        </p:spPr>
        <p:txBody>
          <a:bodyPr/>
          <a:lstStyle/>
          <a:p>
            <a:r>
              <a:rPr lang="en-US" dirty="0"/>
              <a:t>The two Palgrave editions (1894-1987)</a:t>
            </a:r>
            <a:endParaRPr lang="en-GB" dirty="0"/>
          </a:p>
        </p:txBody>
      </p:sp>
      <p:sp>
        <p:nvSpPr>
          <p:cNvPr id="3" name="Content Placeholder 2">
            <a:extLst>
              <a:ext uri="{FF2B5EF4-FFF2-40B4-BE49-F238E27FC236}">
                <a16:creationId xmlns:a16="http://schemas.microsoft.com/office/drawing/2014/main" id="{7C10ED6B-A635-AEBC-BF65-363B0AE4C1C5}"/>
              </a:ext>
            </a:extLst>
          </p:cNvPr>
          <p:cNvSpPr>
            <a:spLocks noGrp="1"/>
          </p:cNvSpPr>
          <p:nvPr>
            <p:ph idx="1"/>
          </p:nvPr>
        </p:nvSpPr>
        <p:spPr>
          <a:xfrm>
            <a:off x="95416" y="1065476"/>
            <a:ext cx="11998517" cy="5724938"/>
          </a:xfrm>
        </p:spPr>
        <p:txBody>
          <a:bodyPr>
            <a:normAutofit fontScale="85000" lnSpcReduction="20000"/>
          </a:bodyPr>
          <a:lstStyle/>
          <a:p>
            <a:r>
              <a:rPr lang="en-US" dirty="0"/>
              <a:t>In the first edition of the Palgrave dictionary, we find the following entry, which is a paragraph in length:</a:t>
            </a:r>
          </a:p>
          <a:p>
            <a:pPr lvl="1"/>
            <a:r>
              <a:rPr lang="en-GB" b="1" dirty="0"/>
              <a:t>Cost (comparative and relative) </a:t>
            </a:r>
            <a:r>
              <a:rPr lang="en-GB" dirty="0"/>
              <a:t>“It is held that the labour and capital of a country naturally flow into those departments of production in which it has </a:t>
            </a:r>
            <a:r>
              <a:rPr lang="en-GB" dirty="0">
                <a:solidFill>
                  <a:srgbClr val="FF0000"/>
                </a:solidFill>
              </a:rPr>
              <a:t>the greatest </a:t>
            </a:r>
            <a:r>
              <a:rPr lang="en-GB" i="1" dirty="0">
                <a:solidFill>
                  <a:srgbClr val="FF0000"/>
                </a:solidFill>
              </a:rPr>
              <a:t>comparative advantage</a:t>
            </a:r>
            <a:r>
              <a:rPr lang="en-GB" dirty="0">
                <a:solidFill>
                  <a:srgbClr val="FF0000"/>
                </a:solidFill>
              </a:rPr>
              <a:t>, or in which the comparative cost is least</a:t>
            </a:r>
            <a:r>
              <a:rPr lang="en-GB" dirty="0"/>
              <a:t>.” (1894, vol. I, p. 434)</a:t>
            </a:r>
          </a:p>
          <a:p>
            <a:pPr marL="457200" lvl="1" indent="0">
              <a:buNone/>
            </a:pPr>
            <a:endParaRPr lang="en-GB" dirty="0"/>
          </a:p>
          <a:p>
            <a:r>
              <a:rPr lang="en-GB" dirty="0"/>
              <a:t>In the New Palgrave (1987) the entry is over 4 pages and reads:</a:t>
            </a:r>
          </a:p>
          <a:p>
            <a:pPr lvl="1"/>
            <a:r>
              <a:rPr lang="en-GB" b="1" dirty="0"/>
              <a:t>Comparative Advantage</a:t>
            </a:r>
            <a:r>
              <a:rPr lang="en-GB" dirty="0"/>
              <a:t>: </a:t>
            </a:r>
          </a:p>
          <a:p>
            <a:pPr lvl="2"/>
            <a:r>
              <a:rPr lang="en-GB" dirty="0"/>
              <a:t>“Suppose that a unit of labour in Portugal can produce 1 unit of cloth or 1 unit of wine while in England a unit of labour can produce 4 units of cloth or 2 units of wine. Thus, the </a:t>
            </a:r>
            <a:r>
              <a:rPr lang="en-GB" b="1" i="1" dirty="0">
                <a:solidFill>
                  <a:srgbClr val="FF0000"/>
                </a:solidFill>
              </a:rPr>
              <a:t>opportunity cost </a:t>
            </a:r>
            <a:r>
              <a:rPr lang="en-GB" dirty="0"/>
              <a:t>of a unit of wine is 1 unit of cloth in Portugal while it is 2 units of cloth in England” ( Vol. 1, 514)</a:t>
            </a:r>
          </a:p>
          <a:p>
            <a:pPr lvl="1"/>
            <a:r>
              <a:rPr lang="en-GB" dirty="0"/>
              <a:t>The entry gives an extensive history of the discovery by Ricardo and evolution of the term until the 1980s. It is also claiming a generalisation of the basic principle:</a:t>
            </a:r>
          </a:p>
          <a:p>
            <a:pPr lvl="2"/>
            <a:r>
              <a:rPr lang="en-GB" dirty="0"/>
              <a:t>“Though </a:t>
            </a:r>
            <a:r>
              <a:rPr lang="en-GB" dirty="0">
                <a:solidFill>
                  <a:srgbClr val="FF0000"/>
                </a:solidFill>
              </a:rPr>
              <a:t>the logic applies equally to </a:t>
            </a:r>
            <a:r>
              <a:rPr lang="en-GB" i="1" dirty="0">
                <a:solidFill>
                  <a:srgbClr val="FF0000"/>
                </a:solidFill>
              </a:rPr>
              <a:t>inter</a:t>
            </a:r>
            <a:r>
              <a:rPr lang="en-GB" dirty="0">
                <a:solidFill>
                  <a:srgbClr val="FF0000"/>
                </a:solidFill>
              </a:rPr>
              <a:t>personal, </a:t>
            </a:r>
            <a:r>
              <a:rPr lang="en-GB" i="1" dirty="0">
                <a:solidFill>
                  <a:srgbClr val="FF0000"/>
                </a:solidFill>
              </a:rPr>
              <a:t>inter</a:t>
            </a:r>
            <a:r>
              <a:rPr lang="en-GB" dirty="0">
                <a:solidFill>
                  <a:srgbClr val="FF0000"/>
                </a:solidFill>
              </a:rPr>
              <a:t>firm, and </a:t>
            </a:r>
            <a:r>
              <a:rPr lang="en-GB" i="1" dirty="0">
                <a:solidFill>
                  <a:srgbClr val="FF0000"/>
                </a:solidFill>
              </a:rPr>
              <a:t>interr</a:t>
            </a:r>
            <a:r>
              <a:rPr lang="en-GB" dirty="0">
                <a:solidFill>
                  <a:srgbClr val="FF0000"/>
                </a:solidFill>
              </a:rPr>
              <a:t>egional trade</a:t>
            </a:r>
            <a:r>
              <a:rPr lang="en-GB" dirty="0"/>
              <a:t>, it was in the context of </a:t>
            </a:r>
            <a:r>
              <a:rPr lang="en-GB" i="1" dirty="0"/>
              <a:t>inte</a:t>
            </a:r>
            <a:r>
              <a:rPr lang="en-GB" dirty="0"/>
              <a:t>rnational trade that the principle of comparative advantage was discovered and has been investigated ever since” (Vol. I, 514)</a:t>
            </a:r>
          </a:p>
          <a:p>
            <a:pPr marL="457200" lvl="1" indent="0">
              <a:buNone/>
            </a:pPr>
            <a:endParaRPr lang="en-GB" dirty="0"/>
          </a:p>
          <a:p>
            <a:r>
              <a:rPr lang="en-GB" dirty="0"/>
              <a:t>What we observe is not only the change of the signifier, but also its final standardization into an accepted linguistic term. </a:t>
            </a:r>
          </a:p>
          <a:p>
            <a:r>
              <a:rPr lang="en-GB" dirty="0"/>
              <a:t>The 1987 term is defined by use of another complex technical term, </a:t>
            </a:r>
            <a:r>
              <a:rPr lang="en-GB" i="1" dirty="0">
                <a:solidFill>
                  <a:srgbClr val="FF0000"/>
                </a:solidFill>
              </a:rPr>
              <a:t>opportunity cost</a:t>
            </a:r>
            <a:r>
              <a:rPr lang="en-GB" dirty="0">
                <a:solidFill>
                  <a:srgbClr val="FF0000"/>
                </a:solidFill>
              </a:rPr>
              <a:t>- </a:t>
            </a:r>
            <a:r>
              <a:rPr lang="en-GB" dirty="0"/>
              <a:t>signalling its final acceptance in the neoclassical linguistic universe. </a:t>
            </a:r>
          </a:p>
        </p:txBody>
      </p:sp>
      <p:cxnSp>
        <p:nvCxnSpPr>
          <p:cNvPr id="4" name="Straight Connector 3">
            <a:extLst>
              <a:ext uri="{FF2B5EF4-FFF2-40B4-BE49-F238E27FC236}">
                <a16:creationId xmlns:a16="http://schemas.microsoft.com/office/drawing/2014/main" id="{A0A2ECAB-D6B4-9A9B-6F1A-6C1CE9C4A583}"/>
              </a:ext>
            </a:extLst>
          </p:cNvPr>
          <p:cNvCxnSpPr/>
          <p:nvPr/>
        </p:nvCxnSpPr>
        <p:spPr>
          <a:xfrm>
            <a:off x="404602" y="887451"/>
            <a:ext cx="1106990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03D3309-45D6-2522-5064-4EFF29139D5C}"/>
              </a:ext>
            </a:extLst>
          </p:cNvPr>
          <p:cNvSpPr>
            <a:spLocks noGrp="1"/>
          </p:cNvSpPr>
          <p:nvPr>
            <p:ph type="sldNum" sz="quarter" idx="12"/>
          </p:nvPr>
        </p:nvSpPr>
        <p:spPr/>
        <p:txBody>
          <a:bodyPr/>
          <a:lstStyle/>
          <a:p>
            <a:fld id="{20B0ABEA-B9D3-4ECA-8D55-D3A4B53E0529}" type="slidenum">
              <a:rPr lang="en-GB" smtClean="0"/>
              <a:t>30</a:t>
            </a:fld>
            <a:endParaRPr lang="en-GB"/>
          </a:p>
        </p:txBody>
      </p:sp>
    </p:spTree>
    <p:extLst>
      <p:ext uri="{BB962C8B-B14F-4D97-AF65-F5344CB8AC3E}">
        <p14:creationId xmlns:p14="http://schemas.microsoft.com/office/powerpoint/2010/main" val="34705927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70C10-B31F-9E20-E620-BBD943A683B1}"/>
              </a:ext>
            </a:extLst>
          </p:cNvPr>
          <p:cNvSpPr>
            <a:spLocks noGrp="1"/>
          </p:cNvSpPr>
          <p:nvPr>
            <p:ph type="title"/>
          </p:nvPr>
        </p:nvSpPr>
        <p:spPr>
          <a:xfrm>
            <a:off x="267037" y="365125"/>
            <a:ext cx="11086763" cy="524999"/>
          </a:xfrm>
        </p:spPr>
        <p:txBody>
          <a:bodyPr>
            <a:normAutofit fontScale="90000"/>
          </a:bodyPr>
          <a:lstStyle/>
          <a:p>
            <a:pPr algn="ctr"/>
            <a:r>
              <a:rPr lang="en-US" dirty="0"/>
              <a:t>Viner- setting the history straight</a:t>
            </a:r>
            <a:endParaRPr lang="en-GB" dirty="0"/>
          </a:p>
        </p:txBody>
      </p:sp>
      <p:sp>
        <p:nvSpPr>
          <p:cNvPr id="3" name="Content Placeholder 2">
            <a:extLst>
              <a:ext uri="{FF2B5EF4-FFF2-40B4-BE49-F238E27FC236}">
                <a16:creationId xmlns:a16="http://schemas.microsoft.com/office/drawing/2014/main" id="{22001DC2-FF60-C58D-77C4-B51A76D0F9AB}"/>
              </a:ext>
            </a:extLst>
          </p:cNvPr>
          <p:cNvSpPr>
            <a:spLocks noGrp="1"/>
          </p:cNvSpPr>
          <p:nvPr>
            <p:ph idx="1"/>
          </p:nvPr>
        </p:nvSpPr>
        <p:spPr>
          <a:xfrm>
            <a:off x="145657" y="1084333"/>
            <a:ext cx="11903384" cy="5575412"/>
          </a:xfrm>
        </p:spPr>
        <p:txBody>
          <a:bodyPr>
            <a:normAutofit fontScale="77500" lnSpcReduction="20000"/>
          </a:bodyPr>
          <a:lstStyle/>
          <a:p>
            <a:r>
              <a:rPr lang="en-US" dirty="0"/>
              <a:t>Viner writes a history of the term comparative advantage to show</a:t>
            </a:r>
          </a:p>
          <a:p>
            <a:pPr lvl="1"/>
            <a:r>
              <a:rPr lang="en-US" dirty="0"/>
              <a:t>Its evolution from Ricardo to the 1930s</a:t>
            </a:r>
          </a:p>
          <a:p>
            <a:pPr lvl="1"/>
            <a:r>
              <a:rPr lang="en-US" dirty="0"/>
              <a:t>Its continual refinement to its more exact modern formulation</a:t>
            </a:r>
          </a:p>
          <a:p>
            <a:endParaRPr lang="en-US" dirty="0"/>
          </a:p>
          <a:p>
            <a:r>
              <a:rPr lang="en-US" dirty="0"/>
              <a:t>He writes that: </a:t>
            </a:r>
          </a:p>
          <a:p>
            <a:pPr marL="457200" lvl="1" indent="0">
              <a:buNone/>
            </a:pPr>
            <a:r>
              <a:rPr lang="en-US" dirty="0"/>
              <a:t>“The doctrine of comparative costs originated as an improvement and development of the eighteenth-century criticism of mercantilist policy, and it has continued to command attention mainly because of its use as the basic “scientific” argument of free-trade economists in their attack on protective tariffs. </a:t>
            </a:r>
            <a:r>
              <a:rPr lang="en-US" b="1" dirty="0">
                <a:solidFill>
                  <a:srgbClr val="FF0000"/>
                </a:solidFill>
              </a:rPr>
              <a:t>Protectionists have an obvious motive for attacking the doctrine, but it has also been rejected by economists whose animus seems to arise from the fact that it was one of the outstanding products of the English classical school, by economists who deal with it as an exercise in pure price theory and as such find it unsatisfactory</a:t>
            </a:r>
            <a:r>
              <a:rPr lang="en-US" dirty="0"/>
              <a:t>…”(Viner, 1937, 438)</a:t>
            </a:r>
          </a:p>
          <a:p>
            <a:pPr marL="457200" lvl="1" indent="0">
              <a:buNone/>
            </a:pPr>
            <a:endParaRPr lang="en-US" dirty="0"/>
          </a:p>
          <a:p>
            <a:r>
              <a:rPr lang="en-US" dirty="0"/>
              <a:t>It is interesting to note that the diachronic analysis that Viner does is not external to the sign, but actually is part of the signified, the content of the sign. </a:t>
            </a:r>
          </a:p>
          <a:p>
            <a:pPr lvl="1"/>
            <a:r>
              <a:rPr lang="en-US" i="1" dirty="0">
                <a:solidFill>
                  <a:srgbClr val="FF0000"/>
                </a:solidFill>
              </a:rPr>
              <a:t>Diachronic analysis is a way to understand more precisely the sign, its content and not only to chart its evolution.</a:t>
            </a:r>
          </a:p>
          <a:p>
            <a:pPr lvl="1"/>
            <a:r>
              <a:rPr lang="en-US" i="1" dirty="0">
                <a:solidFill>
                  <a:srgbClr val="FF0000"/>
                </a:solidFill>
              </a:rPr>
              <a:t>History of the discovery of the term, and the analytical ramifications of this discovery are part of its signification.</a:t>
            </a:r>
          </a:p>
          <a:p>
            <a:pPr marL="0" indent="0">
              <a:buNone/>
            </a:pPr>
            <a:endParaRPr lang="en-US" dirty="0"/>
          </a:p>
          <a:p>
            <a:r>
              <a:rPr lang="en-US" dirty="0"/>
              <a:t>Which brings me to a general point: In most instances </a:t>
            </a:r>
            <a:r>
              <a:rPr lang="en-US" i="1" dirty="0">
                <a:solidFill>
                  <a:srgbClr val="FF0000"/>
                </a:solidFill>
              </a:rPr>
              <a:t>the explanation of the meaning of comparative advantage, even if intended for synchronic analysis, includes an analytical narrative of its past</a:t>
            </a:r>
            <a:r>
              <a:rPr lang="en-US" dirty="0"/>
              <a:t>, as a guide of its meaning and use.</a:t>
            </a:r>
            <a:endParaRPr lang="en-GB" dirty="0"/>
          </a:p>
        </p:txBody>
      </p:sp>
      <p:cxnSp>
        <p:nvCxnSpPr>
          <p:cNvPr id="4" name="Straight Connector 3">
            <a:extLst>
              <a:ext uri="{FF2B5EF4-FFF2-40B4-BE49-F238E27FC236}">
                <a16:creationId xmlns:a16="http://schemas.microsoft.com/office/drawing/2014/main" id="{9D3260A9-20C7-E7EE-984B-A37CB9C970A5}"/>
              </a:ext>
            </a:extLst>
          </p:cNvPr>
          <p:cNvCxnSpPr/>
          <p:nvPr/>
        </p:nvCxnSpPr>
        <p:spPr>
          <a:xfrm>
            <a:off x="404602" y="887451"/>
            <a:ext cx="1106990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3F01DE1F-774B-66C6-B8CC-33ACC7FD0D74}"/>
              </a:ext>
            </a:extLst>
          </p:cNvPr>
          <p:cNvSpPr>
            <a:spLocks noGrp="1"/>
          </p:cNvSpPr>
          <p:nvPr>
            <p:ph type="sldNum" sz="quarter" idx="12"/>
          </p:nvPr>
        </p:nvSpPr>
        <p:spPr/>
        <p:txBody>
          <a:bodyPr/>
          <a:lstStyle/>
          <a:p>
            <a:fld id="{20B0ABEA-B9D3-4ECA-8D55-D3A4B53E0529}" type="slidenum">
              <a:rPr lang="en-GB" smtClean="0"/>
              <a:t>31</a:t>
            </a:fld>
            <a:endParaRPr lang="en-GB"/>
          </a:p>
        </p:txBody>
      </p:sp>
    </p:spTree>
    <p:extLst>
      <p:ext uri="{BB962C8B-B14F-4D97-AF65-F5344CB8AC3E}">
        <p14:creationId xmlns:p14="http://schemas.microsoft.com/office/powerpoint/2010/main" val="27331507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8D9DC-8B21-D893-0957-376C18D0D7A3}"/>
              </a:ext>
            </a:extLst>
          </p:cNvPr>
          <p:cNvSpPr>
            <a:spLocks noGrp="1"/>
          </p:cNvSpPr>
          <p:nvPr>
            <p:ph type="title"/>
          </p:nvPr>
        </p:nvSpPr>
        <p:spPr>
          <a:xfrm>
            <a:off x="532916" y="547910"/>
            <a:ext cx="4560584" cy="512147"/>
          </a:xfrm>
        </p:spPr>
        <p:txBody>
          <a:bodyPr anchor="ctr">
            <a:normAutofit fontScale="90000"/>
          </a:bodyPr>
          <a:lstStyle/>
          <a:p>
            <a:r>
              <a:rPr lang="en-US" sz="4000" dirty="0"/>
              <a:t>Diachronic analysis as a part of the sign?</a:t>
            </a:r>
            <a:endParaRPr lang="en-GB" sz="4000" dirty="0"/>
          </a:p>
        </p:txBody>
      </p:sp>
      <p:sp>
        <p:nvSpPr>
          <p:cNvPr id="3" name="Content Placeholder 2">
            <a:extLst>
              <a:ext uri="{FF2B5EF4-FFF2-40B4-BE49-F238E27FC236}">
                <a16:creationId xmlns:a16="http://schemas.microsoft.com/office/drawing/2014/main" id="{0C606E28-4F2C-E0FE-C023-64A27149D31F}"/>
              </a:ext>
            </a:extLst>
          </p:cNvPr>
          <p:cNvSpPr>
            <a:spLocks noGrp="1"/>
          </p:cNvSpPr>
          <p:nvPr>
            <p:ph idx="1"/>
          </p:nvPr>
        </p:nvSpPr>
        <p:spPr>
          <a:xfrm>
            <a:off x="226577" y="1213805"/>
            <a:ext cx="5615873" cy="5405480"/>
          </a:xfrm>
        </p:spPr>
        <p:txBody>
          <a:bodyPr anchor="ctr">
            <a:normAutofit fontScale="92500" lnSpcReduction="10000"/>
          </a:bodyPr>
          <a:lstStyle/>
          <a:p>
            <a:r>
              <a:rPr lang="en-US" sz="2000" dirty="0"/>
              <a:t>This is like saying that to understand what a soldier piece does in chess, is related to why it is where it is. Therefore, you need to know a bit of its history and past use, as an indication of its capacities. Its part of what the piece signifies today.</a:t>
            </a:r>
          </a:p>
          <a:p>
            <a:pPr marL="0" indent="0">
              <a:buNone/>
            </a:pPr>
            <a:endParaRPr lang="en-US" sz="900" dirty="0"/>
          </a:p>
          <a:p>
            <a:r>
              <a:rPr lang="en-US" sz="2000" dirty="0"/>
              <a:t>Analytically its history cannot be separated from an analysis of its current state.</a:t>
            </a:r>
          </a:p>
          <a:p>
            <a:pPr marL="0" indent="0">
              <a:buNone/>
            </a:pPr>
            <a:endParaRPr lang="en-US" sz="900" dirty="0"/>
          </a:p>
          <a:p>
            <a:r>
              <a:rPr lang="en-US" sz="2000" i="1" dirty="0">
                <a:solidFill>
                  <a:srgbClr val="FF0000"/>
                </a:solidFill>
              </a:rPr>
              <a:t>Its not an objective history as such which is our point of interest, but it is our interpretation, our perspective of its history that informs our understanding of the sign in synchronic analysis</a:t>
            </a:r>
            <a:r>
              <a:rPr lang="en-US" sz="2000" dirty="0"/>
              <a:t>.</a:t>
            </a:r>
          </a:p>
          <a:p>
            <a:pPr lvl="1"/>
            <a:r>
              <a:rPr lang="en-US" sz="1600" dirty="0"/>
              <a:t>Each piece on the chess board has meaning which is partly given to it by the narrative of the history the observer imposes on it. </a:t>
            </a:r>
          </a:p>
          <a:p>
            <a:endParaRPr lang="en-US" sz="900" dirty="0"/>
          </a:p>
          <a:p>
            <a:r>
              <a:rPr lang="en-US" sz="2000" dirty="0"/>
              <a:t>Our perspective on historical evolution and analytical argument are intertwined as parts of</a:t>
            </a:r>
            <a:r>
              <a:rPr lang="en-US" sz="2000" i="1" dirty="0"/>
              <a:t> our cognitive approximation of the sign</a:t>
            </a:r>
            <a:r>
              <a:rPr lang="en-US" sz="2000" dirty="0"/>
              <a:t>.</a:t>
            </a:r>
          </a:p>
        </p:txBody>
      </p:sp>
      <p:pic>
        <p:nvPicPr>
          <p:cNvPr id="4" name="Picture 3">
            <a:extLst>
              <a:ext uri="{FF2B5EF4-FFF2-40B4-BE49-F238E27FC236}">
                <a16:creationId xmlns:a16="http://schemas.microsoft.com/office/drawing/2014/main" id="{3B3403C1-C669-79A0-BB7D-0661C6B8C00E}"/>
              </a:ext>
            </a:extLst>
          </p:cNvPr>
          <p:cNvPicPr>
            <a:picLocks noChangeAspect="1"/>
          </p:cNvPicPr>
          <p:nvPr/>
        </p:nvPicPr>
        <p:blipFill rotWithShape="1">
          <a:blip r:embed="rId2"/>
          <a:srcRect b="3062"/>
          <a:stretch/>
        </p:blipFill>
        <p:spPr>
          <a:xfrm>
            <a:off x="5977788" y="799352"/>
            <a:ext cx="5425410" cy="5259296"/>
          </a:xfrm>
          <a:prstGeom prst="rect">
            <a:avLst/>
          </a:prstGeom>
        </p:spPr>
      </p:pic>
      <p:sp>
        <p:nvSpPr>
          <p:cNvPr id="5" name="Slide Number Placeholder 4">
            <a:extLst>
              <a:ext uri="{FF2B5EF4-FFF2-40B4-BE49-F238E27FC236}">
                <a16:creationId xmlns:a16="http://schemas.microsoft.com/office/drawing/2014/main" id="{AA4B6C13-5111-C04C-7584-7755333D48A6}"/>
              </a:ext>
            </a:extLst>
          </p:cNvPr>
          <p:cNvSpPr>
            <a:spLocks noGrp="1"/>
          </p:cNvSpPr>
          <p:nvPr>
            <p:ph type="sldNum" sz="quarter" idx="12"/>
          </p:nvPr>
        </p:nvSpPr>
        <p:spPr/>
        <p:txBody>
          <a:bodyPr/>
          <a:lstStyle/>
          <a:p>
            <a:fld id="{20B0ABEA-B9D3-4ECA-8D55-D3A4B53E0529}" type="slidenum">
              <a:rPr lang="en-GB" smtClean="0"/>
              <a:t>32</a:t>
            </a:fld>
            <a:endParaRPr lang="en-GB"/>
          </a:p>
        </p:txBody>
      </p:sp>
    </p:spTree>
    <p:extLst>
      <p:ext uri="{BB962C8B-B14F-4D97-AF65-F5344CB8AC3E}">
        <p14:creationId xmlns:p14="http://schemas.microsoft.com/office/powerpoint/2010/main" val="15842119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7C8A5-523F-CFF3-2696-11C06D2C7131}"/>
              </a:ext>
            </a:extLst>
          </p:cNvPr>
          <p:cNvSpPr>
            <a:spLocks noGrp="1"/>
          </p:cNvSpPr>
          <p:nvPr>
            <p:ph type="title"/>
          </p:nvPr>
        </p:nvSpPr>
        <p:spPr>
          <a:xfrm>
            <a:off x="838200" y="218486"/>
            <a:ext cx="10515600" cy="668966"/>
          </a:xfrm>
        </p:spPr>
        <p:txBody>
          <a:bodyPr>
            <a:normAutofit fontScale="90000"/>
          </a:bodyPr>
          <a:lstStyle/>
          <a:p>
            <a:pPr algn="ctr"/>
            <a:r>
              <a:rPr lang="en-US" dirty="0"/>
              <a:t>Some preliminary conclusions I</a:t>
            </a:r>
            <a:endParaRPr lang="en-GB" dirty="0"/>
          </a:p>
        </p:txBody>
      </p:sp>
      <p:sp>
        <p:nvSpPr>
          <p:cNvPr id="3" name="Content Placeholder 2">
            <a:extLst>
              <a:ext uri="{FF2B5EF4-FFF2-40B4-BE49-F238E27FC236}">
                <a16:creationId xmlns:a16="http://schemas.microsoft.com/office/drawing/2014/main" id="{5D6847CA-9E63-FA0B-C5A8-4B6857FC2764}"/>
              </a:ext>
            </a:extLst>
          </p:cNvPr>
          <p:cNvSpPr>
            <a:spLocks noGrp="1"/>
          </p:cNvSpPr>
          <p:nvPr>
            <p:ph idx="1"/>
          </p:nvPr>
        </p:nvSpPr>
        <p:spPr>
          <a:xfrm>
            <a:off x="218486" y="954861"/>
            <a:ext cx="11765818" cy="5818172"/>
          </a:xfrm>
        </p:spPr>
        <p:txBody>
          <a:bodyPr>
            <a:normAutofit fontScale="77500" lnSpcReduction="20000"/>
          </a:bodyPr>
          <a:lstStyle/>
          <a:p>
            <a:r>
              <a:rPr lang="en-US" dirty="0"/>
              <a:t>Saussure can give us new tools to do concept analysis and evolution in the history of economic ideas.</a:t>
            </a:r>
          </a:p>
          <a:p>
            <a:pPr marL="0" indent="0">
              <a:buNone/>
            </a:pPr>
            <a:endParaRPr lang="en-US" sz="1300" dirty="0"/>
          </a:p>
          <a:p>
            <a:r>
              <a:rPr lang="en-US" dirty="0"/>
              <a:t>The case of comparative advantage gave us an example in which we could </a:t>
            </a:r>
            <a:r>
              <a:rPr lang="en-US" dirty="0">
                <a:solidFill>
                  <a:srgbClr val="FF0000"/>
                </a:solidFill>
              </a:rPr>
              <a:t>observe the phases of evolution of a complex term</a:t>
            </a:r>
            <a:r>
              <a:rPr lang="en-US" dirty="0"/>
              <a:t>: </a:t>
            </a:r>
          </a:p>
          <a:p>
            <a:pPr lvl="1"/>
            <a:r>
              <a:rPr lang="en-US" dirty="0"/>
              <a:t>From its </a:t>
            </a:r>
            <a:r>
              <a:rPr lang="en-US" dirty="0">
                <a:solidFill>
                  <a:srgbClr val="FF0000"/>
                </a:solidFill>
              </a:rPr>
              <a:t>conceptual foundation- </a:t>
            </a:r>
            <a:r>
              <a:rPr lang="en-US" dirty="0"/>
              <a:t>before the sign is complete, a signifier is yet not found, and the concept is said periphrastically</a:t>
            </a:r>
          </a:p>
          <a:p>
            <a:pPr lvl="1"/>
            <a:r>
              <a:rPr lang="en-US" dirty="0"/>
              <a:t>To its </a:t>
            </a:r>
            <a:r>
              <a:rPr lang="en-US" dirty="0">
                <a:solidFill>
                  <a:srgbClr val="FF0000"/>
                </a:solidFill>
              </a:rPr>
              <a:t>first standardization </a:t>
            </a:r>
            <a:r>
              <a:rPr lang="en-US" dirty="0"/>
              <a:t>during the classical period</a:t>
            </a:r>
          </a:p>
          <a:p>
            <a:pPr lvl="1"/>
            <a:r>
              <a:rPr lang="en-US" dirty="0"/>
              <a:t>To </a:t>
            </a:r>
            <a:r>
              <a:rPr lang="en-US" dirty="0">
                <a:solidFill>
                  <a:srgbClr val="FF0000"/>
                </a:solidFill>
              </a:rPr>
              <a:t>the crisis of its validity</a:t>
            </a:r>
            <a:r>
              <a:rPr lang="en-US" dirty="0"/>
              <a:t> as the terms around it change re-orienting priorities during the neoclassical revolution</a:t>
            </a:r>
          </a:p>
          <a:p>
            <a:pPr lvl="1"/>
            <a:r>
              <a:rPr lang="en-US" dirty="0"/>
              <a:t>To its </a:t>
            </a:r>
            <a:r>
              <a:rPr lang="en-US" dirty="0">
                <a:solidFill>
                  <a:srgbClr val="FF0000"/>
                </a:solidFill>
              </a:rPr>
              <a:t>new standardization </a:t>
            </a:r>
            <a:r>
              <a:rPr lang="en-US" dirty="0"/>
              <a:t>that excludes previous external links as part of its signification (the </a:t>
            </a:r>
            <a:r>
              <a:rPr lang="en-US" dirty="0" err="1"/>
              <a:t>labour</a:t>
            </a:r>
            <a:r>
              <a:rPr lang="en-US" dirty="0"/>
              <a:t> theory of value) and introduces new ones (opportunity cost) re-orienting itself in the new universe.</a:t>
            </a:r>
          </a:p>
          <a:p>
            <a:pPr marL="0" indent="0">
              <a:buNone/>
            </a:pPr>
            <a:endParaRPr lang="en-US" sz="1300" dirty="0"/>
          </a:p>
          <a:p>
            <a:r>
              <a:rPr lang="en-US" dirty="0"/>
              <a:t>Furthermore, the </a:t>
            </a:r>
            <a:r>
              <a:rPr lang="en-US" dirty="0">
                <a:solidFill>
                  <a:srgbClr val="FF0000"/>
                </a:solidFill>
              </a:rPr>
              <a:t>sign</a:t>
            </a:r>
            <a:r>
              <a:rPr lang="en-US" dirty="0"/>
              <a:t>, here comparative advantage, is seen not only from a perspective of transformation, but also from one of </a:t>
            </a:r>
            <a:r>
              <a:rPr lang="en-US" dirty="0">
                <a:solidFill>
                  <a:srgbClr val="FF0000"/>
                </a:solidFill>
              </a:rPr>
              <a:t>discovery and even perceived improvement</a:t>
            </a:r>
            <a:r>
              <a:rPr lang="en-US" dirty="0"/>
              <a:t>.</a:t>
            </a:r>
          </a:p>
          <a:p>
            <a:pPr lvl="1"/>
            <a:r>
              <a:rPr lang="en-US" dirty="0"/>
              <a:t>Academics who transformed the concept were eager to prove that it is the same concept that they are working on and improving- </a:t>
            </a:r>
            <a:r>
              <a:rPr lang="en-US" i="1" dirty="0">
                <a:solidFill>
                  <a:srgbClr val="FF0000"/>
                </a:solidFill>
              </a:rPr>
              <a:t>the sign is ascribed a history (Saussure called it diachronic identity).</a:t>
            </a:r>
            <a:endParaRPr lang="en-US" dirty="0"/>
          </a:p>
          <a:p>
            <a:pPr lvl="1"/>
            <a:r>
              <a:rPr lang="en-US" dirty="0"/>
              <a:t>Narratives of the history of the sign become part of its content.</a:t>
            </a:r>
          </a:p>
          <a:p>
            <a:pPr lvl="1"/>
            <a:r>
              <a:rPr lang="en-US" dirty="0"/>
              <a:t>Changes of the sign, when presented by users, have always motives that relate to new social realities of use. </a:t>
            </a:r>
          </a:p>
          <a:p>
            <a:pPr lvl="2"/>
            <a:r>
              <a:rPr lang="en-US" dirty="0"/>
              <a:t>In this example </a:t>
            </a:r>
            <a:r>
              <a:rPr lang="en-US" i="1" dirty="0">
                <a:solidFill>
                  <a:srgbClr val="FF0000"/>
                </a:solidFill>
              </a:rPr>
              <a:t>change is presented as an internal evolution of the sign, (discovery of new analytical refinements</a:t>
            </a:r>
            <a:r>
              <a:rPr lang="en-US" dirty="0"/>
              <a:t>). </a:t>
            </a:r>
          </a:p>
          <a:p>
            <a:pPr lvl="2"/>
            <a:r>
              <a:rPr lang="en-US" dirty="0"/>
              <a:t>However, it’s </a:t>
            </a:r>
            <a:r>
              <a:rPr lang="en-US" i="1" dirty="0">
                <a:solidFill>
                  <a:srgbClr val="FF0000"/>
                </a:solidFill>
              </a:rPr>
              <a:t>the new mind-frame and the external factors </a:t>
            </a:r>
            <a:r>
              <a:rPr lang="en-US" dirty="0"/>
              <a:t>(the overall structure of analytical thought in economics) </a:t>
            </a:r>
            <a:r>
              <a:rPr lang="en-US" i="1" dirty="0">
                <a:solidFill>
                  <a:srgbClr val="FF0000"/>
                </a:solidFill>
              </a:rPr>
              <a:t>which are the instigators of this discovery process</a:t>
            </a:r>
            <a:r>
              <a:rPr lang="en-US" dirty="0"/>
              <a:t>.</a:t>
            </a:r>
          </a:p>
          <a:p>
            <a:pPr lvl="1"/>
            <a:endParaRPr lang="en-US" dirty="0"/>
          </a:p>
        </p:txBody>
      </p:sp>
      <p:cxnSp>
        <p:nvCxnSpPr>
          <p:cNvPr id="4" name="Straight Connector 3">
            <a:extLst>
              <a:ext uri="{FF2B5EF4-FFF2-40B4-BE49-F238E27FC236}">
                <a16:creationId xmlns:a16="http://schemas.microsoft.com/office/drawing/2014/main" id="{285B1BCE-4D94-DDBE-DA55-51CABC5882B5}"/>
              </a:ext>
            </a:extLst>
          </p:cNvPr>
          <p:cNvCxnSpPr>
            <a:cxnSpLocks/>
          </p:cNvCxnSpPr>
          <p:nvPr/>
        </p:nvCxnSpPr>
        <p:spPr>
          <a:xfrm>
            <a:off x="838200" y="887451"/>
            <a:ext cx="10328809"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39A26540-18AF-A4B6-2E31-D8EA8BB1DB20}"/>
              </a:ext>
            </a:extLst>
          </p:cNvPr>
          <p:cNvSpPr>
            <a:spLocks noGrp="1"/>
          </p:cNvSpPr>
          <p:nvPr>
            <p:ph type="sldNum" sz="quarter" idx="12"/>
          </p:nvPr>
        </p:nvSpPr>
        <p:spPr/>
        <p:txBody>
          <a:bodyPr/>
          <a:lstStyle/>
          <a:p>
            <a:fld id="{20B0ABEA-B9D3-4ECA-8D55-D3A4B53E0529}" type="slidenum">
              <a:rPr lang="en-GB" smtClean="0"/>
              <a:t>33</a:t>
            </a:fld>
            <a:endParaRPr lang="en-GB"/>
          </a:p>
        </p:txBody>
      </p:sp>
    </p:spTree>
    <p:extLst>
      <p:ext uri="{BB962C8B-B14F-4D97-AF65-F5344CB8AC3E}">
        <p14:creationId xmlns:p14="http://schemas.microsoft.com/office/powerpoint/2010/main" val="25449767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641B3-8EE7-9CB4-FDAC-39741C9CE76D}"/>
              </a:ext>
            </a:extLst>
          </p:cNvPr>
          <p:cNvSpPr>
            <a:spLocks noGrp="1"/>
          </p:cNvSpPr>
          <p:nvPr>
            <p:ph type="title"/>
          </p:nvPr>
        </p:nvSpPr>
        <p:spPr>
          <a:xfrm>
            <a:off x="838200" y="365126"/>
            <a:ext cx="10515600" cy="872956"/>
          </a:xfrm>
        </p:spPr>
        <p:txBody>
          <a:bodyPr/>
          <a:lstStyle/>
          <a:p>
            <a:pPr algn="ctr"/>
            <a:r>
              <a:rPr lang="en-US" dirty="0"/>
              <a:t>Some preliminary conclusions II</a:t>
            </a:r>
            <a:endParaRPr lang="en-GB" dirty="0"/>
          </a:p>
        </p:txBody>
      </p:sp>
      <p:sp>
        <p:nvSpPr>
          <p:cNvPr id="3" name="Content Placeholder 2">
            <a:extLst>
              <a:ext uri="{FF2B5EF4-FFF2-40B4-BE49-F238E27FC236}">
                <a16:creationId xmlns:a16="http://schemas.microsoft.com/office/drawing/2014/main" id="{5A67C0A4-CBEB-4BAD-88FD-727B4F14D647}"/>
              </a:ext>
            </a:extLst>
          </p:cNvPr>
          <p:cNvSpPr>
            <a:spLocks noGrp="1"/>
          </p:cNvSpPr>
          <p:nvPr>
            <p:ph idx="1"/>
          </p:nvPr>
        </p:nvSpPr>
        <p:spPr>
          <a:xfrm>
            <a:off x="356051" y="1238081"/>
            <a:ext cx="11482598" cy="5478303"/>
          </a:xfrm>
        </p:spPr>
        <p:txBody>
          <a:bodyPr>
            <a:normAutofit fontScale="92500" lnSpcReduction="10000"/>
          </a:bodyPr>
          <a:lstStyle/>
          <a:p>
            <a:r>
              <a:rPr lang="en-US" dirty="0"/>
              <a:t>But the case of comparative advantage also shows what we need to be careful of when applying this framework:</a:t>
            </a:r>
          </a:p>
          <a:p>
            <a:pPr lvl="1"/>
            <a:r>
              <a:rPr lang="en-US" dirty="0"/>
              <a:t>It is dangerous to consider as </a:t>
            </a:r>
            <a:r>
              <a:rPr lang="en-US" i="1" dirty="0">
                <a:solidFill>
                  <a:srgbClr val="FF0000"/>
                </a:solidFill>
              </a:rPr>
              <a:t>analytically robust the distinction between synchronic and diachronic analysis</a:t>
            </a:r>
            <a:r>
              <a:rPr lang="en-US" dirty="0"/>
              <a:t>. It is </a:t>
            </a:r>
            <a:r>
              <a:rPr lang="en-US" u="sng" dirty="0">
                <a:solidFill>
                  <a:srgbClr val="FF0000"/>
                </a:solidFill>
              </a:rPr>
              <a:t>robust only to the extent that it is useful as an approximation </a:t>
            </a:r>
            <a:r>
              <a:rPr lang="en-US" dirty="0"/>
              <a:t>that allows an understanding of the concept to emerge.</a:t>
            </a:r>
          </a:p>
          <a:p>
            <a:pPr marL="457200" lvl="1" indent="0">
              <a:buNone/>
            </a:pPr>
            <a:endParaRPr lang="en-US" sz="1200" dirty="0"/>
          </a:p>
          <a:p>
            <a:r>
              <a:rPr lang="en-US" dirty="0"/>
              <a:t>This historical analysis of the term is not, superior to Viner’s simply because we use a semiotic theory to problematize teleological narratives of concept evolution. </a:t>
            </a:r>
          </a:p>
          <a:p>
            <a:pPr lvl="1"/>
            <a:r>
              <a:rPr lang="en-US" i="1" dirty="0">
                <a:solidFill>
                  <a:srgbClr val="FF0000"/>
                </a:solidFill>
              </a:rPr>
              <a:t>Viner’s history was effective given its own end use- </a:t>
            </a:r>
            <a:r>
              <a:rPr lang="en-US" dirty="0"/>
              <a:t>a teleological explanation of the concept to the period of the 1930s.</a:t>
            </a:r>
          </a:p>
          <a:p>
            <a:pPr lvl="1"/>
            <a:r>
              <a:rPr lang="en-US" dirty="0"/>
              <a:t>This narrative starts analytically from another vantage point. To analyze the evolution of comparative advantage through the use of Saussure’s semiotic scheme. </a:t>
            </a:r>
          </a:p>
          <a:p>
            <a:pPr lvl="1"/>
            <a:r>
              <a:rPr lang="en-US" dirty="0">
                <a:solidFill>
                  <a:srgbClr val="FF0000"/>
                </a:solidFill>
              </a:rPr>
              <a:t>Both</a:t>
            </a:r>
            <a:r>
              <a:rPr lang="en-US" dirty="0"/>
              <a:t> (Viner’s celebrated one and this rather more pathetic one) </a:t>
            </a:r>
            <a:r>
              <a:rPr lang="en-US" dirty="0">
                <a:solidFill>
                  <a:srgbClr val="FF0000"/>
                </a:solidFill>
              </a:rPr>
              <a:t>are attempts in analysis </a:t>
            </a:r>
            <a:r>
              <a:rPr lang="en-US" dirty="0"/>
              <a:t>(or approximations) </a:t>
            </a:r>
            <a:r>
              <a:rPr lang="en-US" dirty="0">
                <a:solidFill>
                  <a:srgbClr val="FF0000"/>
                </a:solidFill>
              </a:rPr>
              <a:t>of those pre-imposed viewpoints</a:t>
            </a:r>
            <a:r>
              <a:rPr lang="en-US" dirty="0"/>
              <a:t>.</a:t>
            </a:r>
          </a:p>
          <a:p>
            <a:pPr lvl="1"/>
            <a:r>
              <a:rPr lang="en-US" dirty="0">
                <a:solidFill>
                  <a:srgbClr val="FF0000"/>
                </a:solidFill>
              </a:rPr>
              <a:t>The comparison of these viewpoints</a:t>
            </a:r>
            <a:r>
              <a:rPr lang="en-US" dirty="0"/>
              <a:t>, although not in itself impossible in scope, (and academics habitually do it as they should) </a:t>
            </a:r>
            <a:r>
              <a:rPr lang="en-US" dirty="0">
                <a:solidFill>
                  <a:srgbClr val="FF0000"/>
                </a:solidFill>
              </a:rPr>
              <a:t>is not something that can emerge from the internal investigation of the viewpoint, or the process of constructing an argument</a:t>
            </a:r>
            <a:r>
              <a:rPr lang="en-US" dirty="0"/>
              <a:t>.</a:t>
            </a:r>
          </a:p>
          <a:p>
            <a:pPr marL="457200" lvl="1" indent="0">
              <a:buNone/>
            </a:pPr>
            <a:endParaRPr lang="en-US" dirty="0"/>
          </a:p>
          <a:p>
            <a:pPr lvl="1"/>
            <a:endParaRPr lang="en-GB" dirty="0"/>
          </a:p>
        </p:txBody>
      </p:sp>
      <p:cxnSp>
        <p:nvCxnSpPr>
          <p:cNvPr id="4" name="Straight Connector 3">
            <a:extLst>
              <a:ext uri="{FF2B5EF4-FFF2-40B4-BE49-F238E27FC236}">
                <a16:creationId xmlns:a16="http://schemas.microsoft.com/office/drawing/2014/main" id="{E1EC6582-D903-D289-6541-0776D78D32C9}"/>
              </a:ext>
            </a:extLst>
          </p:cNvPr>
          <p:cNvCxnSpPr>
            <a:cxnSpLocks/>
          </p:cNvCxnSpPr>
          <p:nvPr/>
        </p:nvCxnSpPr>
        <p:spPr>
          <a:xfrm>
            <a:off x="838200" y="1162581"/>
            <a:ext cx="10328809"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A11E4E09-6A25-6AD9-9CF8-31E53B3A3E44}"/>
              </a:ext>
            </a:extLst>
          </p:cNvPr>
          <p:cNvSpPr>
            <a:spLocks noGrp="1"/>
          </p:cNvSpPr>
          <p:nvPr>
            <p:ph type="sldNum" sz="quarter" idx="12"/>
          </p:nvPr>
        </p:nvSpPr>
        <p:spPr/>
        <p:txBody>
          <a:bodyPr/>
          <a:lstStyle/>
          <a:p>
            <a:fld id="{20B0ABEA-B9D3-4ECA-8D55-D3A4B53E0529}" type="slidenum">
              <a:rPr lang="en-GB" smtClean="0"/>
              <a:t>34</a:t>
            </a:fld>
            <a:endParaRPr lang="en-GB"/>
          </a:p>
        </p:txBody>
      </p:sp>
    </p:spTree>
    <p:extLst>
      <p:ext uri="{BB962C8B-B14F-4D97-AF65-F5344CB8AC3E}">
        <p14:creationId xmlns:p14="http://schemas.microsoft.com/office/powerpoint/2010/main" val="41037849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A570BE8-FDE5-F43F-34D3-0523D4993D38}"/>
              </a:ext>
            </a:extLst>
          </p:cNvPr>
          <p:cNvPicPr>
            <a:picLocks noChangeAspect="1"/>
          </p:cNvPicPr>
          <p:nvPr/>
        </p:nvPicPr>
        <p:blipFill>
          <a:blip r:embed="rId2"/>
          <a:srcRect l="22751" r="27307"/>
          <a:stretch>
            <a:fillRect/>
          </a:stretch>
        </p:blipFill>
        <p:spPr>
          <a:xfrm>
            <a:off x="6103027" y="10"/>
            <a:ext cx="6088971" cy="6857990"/>
          </a:xfrm>
          <a:prstGeom prst="rect">
            <a:avLst/>
          </a:prstGeom>
        </p:spPr>
      </p:pic>
      <p:sp useBgFill="1">
        <p:nvSpPr>
          <p:cNvPr id="12" name="Rectangle 11">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CC4B81-C541-FEBE-5E88-AD85F2054B48}"/>
              </a:ext>
            </a:extLst>
          </p:cNvPr>
          <p:cNvSpPr>
            <a:spLocks noGrp="1"/>
          </p:cNvSpPr>
          <p:nvPr>
            <p:ph type="title"/>
          </p:nvPr>
        </p:nvSpPr>
        <p:spPr>
          <a:xfrm>
            <a:off x="761801" y="328512"/>
            <a:ext cx="4778387" cy="1628970"/>
          </a:xfrm>
        </p:spPr>
        <p:txBody>
          <a:bodyPr anchor="ctr">
            <a:normAutofit/>
          </a:bodyPr>
          <a:lstStyle/>
          <a:p>
            <a:r>
              <a:rPr lang="en-US" sz="4000" dirty="0"/>
              <a:t>From word analysis to textual hermeneutics</a:t>
            </a:r>
            <a:endParaRPr lang="en-GB" sz="4000" dirty="0"/>
          </a:p>
        </p:txBody>
      </p:sp>
      <p:sp>
        <p:nvSpPr>
          <p:cNvPr id="3" name="Content Placeholder 2">
            <a:extLst>
              <a:ext uri="{FF2B5EF4-FFF2-40B4-BE49-F238E27FC236}">
                <a16:creationId xmlns:a16="http://schemas.microsoft.com/office/drawing/2014/main" id="{7BACE891-4717-1775-7430-62B6B5317CF9}"/>
              </a:ext>
            </a:extLst>
          </p:cNvPr>
          <p:cNvSpPr>
            <a:spLocks noGrp="1"/>
          </p:cNvSpPr>
          <p:nvPr>
            <p:ph idx="1"/>
          </p:nvPr>
        </p:nvSpPr>
        <p:spPr>
          <a:xfrm>
            <a:off x="761801" y="2884929"/>
            <a:ext cx="4659756" cy="3374137"/>
          </a:xfrm>
        </p:spPr>
        <p:txBody>
          <a:bodyPr anchor="ctr">
            <a:normAutofit/>
          </a:bodyPr>
          <a:lstStyle/>
          <a:p>
            <a:r>
              <a:rPr lang="en-US" sz="2000" dirty="0"/>
              <a:t>Thinking of </a:t>
            </a:r>
            <a:r>
              <a:rPr lang="en-US" sz="2000" dirty="0">
                <a:solidFill>
                  <a:srgbClr val="FF0000"/>
                </a:solidFill>
              </a:rPr>
              <a:t>texts as objects</a:t>
            </a:r>
            <a:r>
              <a:rPr lang="en-US" sz="2000" dirty="0"/>
              <a:t>, with different characteristics:</a:t>
            </a:r>
            <a:endParaRPr lang="en-GB" sz="2000" dirty="0"/>
          </a:p>
          <a:p>
            <a:pPr lvl="1"/>
            <a:r>
              <a:rPr lang="en-GB" sz="2000" dirty="0"/>
              <a:t>Texts as </a:t>
            </a:r>
            <a:r>
              <a:rPr lang="en-GB" sz="2000" dirty="0">
                <a:solidFill>
                  <a:srgbClr val="FF0000"/>
                </a:solidFill>
              </a:rPr>
              <a:t>complete stand-alone </a:t>
            </a:r>
            <a:r>
              <a:rPr lang="en-GB" sz="2000" dirty="0"/>
              <a:t>coherent structures</a:t>
            </a:r>
          </a:p>
          <a:p>
            <a:pPr lvl="1"/>
            <a:r>
              <a:rPr lang="en-GB" sz="2000" dirty="0"/>
              <a:t>Texts as </a:t>
            </a:r>
            <a:r>
              <a:rPr lang="en-GB" sz="2000" dirty="0">
                <a:solidFill>
                  <a:srgbClr val="FF0000"/>
                </a:solidFill>
              </a:rPr>
              <a:t>mosaics</a:t>
            </a:r>
            <a:r>
              <a:rPr lang="en-GB" sz="2000" dirty="0"/>
              <a:t> composed by suggestive fragments </a:t>
            </a:r>
          </a:p>
        </p:txBody>
      </p:sp>
      <p:sp>
        <p:nvSpPr>
          <p:cNvPr id="4" name="Slide Number Placeholder 3">
            <a:extLst>
              <a:ext uri="{FF2B5EF4-FFF2-40B4-BE49-F238E27FC236}">
                <a16:creationId xmlns:a16="http://schemas.microsoft.com/office/drawing/2014/main" id="{B989260A-5223-7F6F-2DF2-4918D367B097}"/>
              </a:ext>
            </a:extLst>
          </p:cNvPr>
          <p:cNvSpPr>
            <a:spLocks noGrp="1"/>
          </p:cNvSpPr>
          <p:nvPr>
            <p:ph type="sldNum" sz="quarter" idx="12"/>
          </p:nvPr>
        </p:nvSpPr>
        <p:spPr>
          <a:xfrm>
            <a:off x="10515600" y="6356350"/>
            <a:ext cx="1462825" cy="365125"/>
          </a:xfrm>
        </p:spPr>
        <p:txBody>
          <a:bodyPr>
            <a:normAutofit/>
          </a:bodyPr>
          <a:lstStyle/>
          <a:p>
            <a:pPr>
              <a:spcAft>
                <a:spcPts val="600"/>
              </a:spcAft>
            </a:pPr>
            <a:fld id="{20B0ABEA-B9D3-4ECA-8D55-D3A4B53E0529}" type="slidenum">
              <a:rPr lang="en-GB">
                <a:solidFill>
                  <a:srgbClr val="FFFFFF"/>
                </a:solidFill>
              </a:rPr>
              <a:pPr>
                <a:spcAft>
                  <a:spcPts val="600"/>
                </a:spcAft>
              </a:pPr>
              <a:t>35</a:t>
            </a:fld>
            <a:endParaRPr lang="en-GB">
              <a:solidFill>
                <a:srgbClr val="FFFFFF"/>
              </a:solidFill>
            </a:endParaRPr>
          </a:p>
        </p:txBody>
      </p:sp>
    </p:spTree>
    <p:extLst>
      <p:ext uri="{BB962C8B-B14F-4D97-AF65-F5344CB8AC3E}">
        <p14:creationId xmlns:p14="http://schemas.microsoft.com/office/powerpoint/2010/main" val="19947828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Friedrich Schlegel on fragments: completeness was a mirage of the past</a:t>
            </a:r>
          </a:p>
        </p:txBody>
      </p:sp>
      <p:sp>
        <p:nvSpPr>
          <p:cNvPr id="3" name="Content Placeholder 2"/>
          <p:cNvSpPr>
            <a:spLocks noGrp="1"/>
          </p:cNvSpPr>
          <p:nvPr>
            <p:ph idx="1"/>
          </p:nvPr>
        </p:nvSpPr>
        <p:spPr/>
        <p:txBody>
          <a:bodyPr>
            <a:normAutofit lnSpcReduction="10000"/>
          </a:bodyPr>
          <a:lstStyle/>
          <a:p>
            <a:r>
              <a:rPr lang="en-GB" dirty="0"/>
              <a:t>“Many works of the ancients have become fragments. </a:t>
            </a:r>
            <a:r>
              <a:rPr lang="en-GB" dirty="0">
                <a:solidFill>
                  <a:srgbClr val="FF0000"/>
                </a:solidFill>
              </a:rPr>
              <a:t>Many works of the moderns are fragments at the time of their origin</a:t>
            </a:r>
            <a:r>
              <a:rPr lang="en-GB" dirty="0"/>
              <a:t>.”</a:t>
            </a:r>
          </a:p>
          <a:p>
            <a:pPr marL="0" indent="0">
              <a:buNone/>
            </a:pPr>
            <a:endParaRPr lang="en-GB" dirty="0"/>
          </a:p>
          <a:p>
            <a:r>
              <a:rPr lang="en-GB" dirty="0"/>
              <a:t>“Schlegel posits, </a:t>
            </a:r>
            <a:r>
              <a:rPr lang="en-GB" dirty="0">
                <a:solidFill>
                  <a:srgbClr val="FF0000"/>
                </a:solidFill>
              </a:rPr>
              <a:t>works that appear to possess unity at a glance in fact do so only superficially</a:t>
            </a:r>
            <a:r>
              <a:rPr lang="en-GB" dirty="0"/>
              <a:t> and, in the negative sense, fail to be more than a mere fragment.” </a:t>
            </a:r>
          </a:p>
          <a:p>
            <a:endParaRPr lang="en-GB" dirty="0"/>
          </a:p>
          <a:p>
            <a:r>
              <a:rPr lang="en-GB" dirty="0"/>
              <a:t>Thus the </a:t>
            </a:r>
            <a:r>
              <a:rPr lang="en-GB" dirty="0">
                <a:solidFill>
                  <a:srgbClr val="FF0000"/>
                </a:solidFill>
              </a:rPr>
              <a:t>fragment is complete simply because it function as a vehicle for new ideas</a:t>
            </a:r>
            <a:r>
              <a:rPr lang="en-GB" dirty="0"/>
              <a:t>, for the space it gives to the reader/interpreter to imbue it with meaning and develop new avenues of thought.</a:t>
            </a:r>
          </a:p>
        </p:txBody>
      </p:sp>
    </p:spTree>
    <p:extLst>
      <p:ext uri="{BB962C8B-B14F-4D97-AF65-F5344CB8AC3E}">
        <p14:creationId xmlns:p14="http://schemas.microsoft.com/office/powerpoint/2010/main" val="21985356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71247"/>
          </a:xfrm>
        </p:spPr>
        <p:txBody>
          <a:bodyPr/>
          <a:lstStyle/>
          <a:p>
            <a:r>
              <a:rPr lang="en-GB" dirty="0"/>
              <a:t>From Fragment to </a:t>
            </a:r>
            <a:r>
              <a:rPr lang="en-GB" dirty="0" err="1"/>
              <a:t>Spolia</a:t>
            </a:r>
            <a:endParaRPr lang="en-GB" dirty="0"/>
          </a:p>
        </p:txBody>
      </p:sp>
      <p:sp>
        <p:nvSpPr>
          <p:cNvPr id="3" name="Content Placeholder 2"/>
          <p:cNvSpPr>
            <a:spLocks noGrp="1"/>
          </p:cNvSpPr>
          <p:nvPr>
            <p:ph idx="1"/>
          </p:nvPr>
        </p:nvSpPr>
        <p:spPr>
          <a:xfrm>
            <a:off x="838200" y="1390918"/>
            <a:ext cx="10515600" cy="4786045"/>
          </a:xfrm>
        </p:spPr>
        <p:txBody>
          <a:bodyPr>
            <a:normAutofit fontScale="92500" lnSpcReduction="10000"/>
          </a:bodyPr>
          <a:lstStyle/>
          <a:p>
            <a:r>
              <a:rPr lang="en-GB" dirty="0" err="1">
                <a:solidFill>
                  <a:srgbClr val="FF0000"/>
                </a:solidFill>
              </a:rPr>
              <a:t>Spolia</a:t>
            </a:r>
            <a:r>
              <a:rPr lang="en-GB" dirty="0"/>
              <a:t> which comes from the </a:t>
            </a:r>
            <a:r>
              <a:rPr lang="en-GB" dirty="0" err="1"/>
              <a:t>latin</a:t>
            </a:r>
            <a:r>
              <a:rPr lang="en-GB" dirty="0"/>
              <a:t> ‘spoils of war’, is an architectural term used for stones repossessed from one building or ruin and embedded into another.</a:t>
            </a:r>
          </a:p>
          <a:p>
            <a:pPr marL="0" indent="0">
              <a:buNone/>
            </a:pPr>
            <a:endParaRPr lang="en-GB" dirty="0"/>
          </a:p>
          <a:p>
            <a:r>
              <a:rPr lang="en-GB" dirty="0" err="1">
                <a:solidFill>
                  <a:srgbClr val="FF0000"/>
                </a:solidFill>
              </a:rPr>
              <a:t>Spolia</a:t>
            </a:r>
            <a:r>
              <a:rPr lang="en-GB" dirty="0">
                <a:solidFill>
                  <a:srgbClr val="FF0000"/>
                </a:solidFill>
              </a:rPr>
              <a:t> carry with them part of their past</a:t>
            </a:r>
            <a:r>
              <a:rPr lang="en-GB" dirty="0"/>
              <a:t>, their own aesthetic and other signifiers and point into meaning and association that these repositions do not obliterate. </a:t>
            </a:r>
          </a:p>
          <a:p>
            <a:pPr marL="0" indent="0">
              <a:buNone/>
            </a:pPr>
            <a:endParaRPr lang="en-GB" dirty="0"/>
          </a:p>
          <a:p>
            <a:r>
              <a:rPr lang="en-GB" dirty="0" err="1">
                <a:solidFill>
                  <a:srgbClr val="FF0000"/>
                </a:solidFill>
              </a:rPr>
              <a:t>Spolia</a:t>
            </a:r>
            <a:r>
              <a:rPr lang="en-GB" dirty="0">
                <a:solidFill>
                  <a:srgbClr val="FF0000"/>
                </a:solidFill>
              </a:rPr>
              <a:t> become part of the language of the new object </a:t>
            </a:r>
            <a:r>
              <a:rPr lang="en-GB" dirty="0"/>
              <a:t>and an element of its identity and meaning. </a:t>
            </a:r>
          </a:p>
          <a:p>
            <a:pPr lvl="1"/>
            <a:r>
              <a:rPr lang="en-GB" dirty="0"/>
              <a:t>This meaning does not admit a single interpretation exactly because it is composed of allusions to many different buildings, ages, people, and aesthetic and other languages.</a:t>
            </a:r>
          </a:p>
        </p:txBody>
      </p:sp>
    </p:spTree>
    <p:extLst>
      <p:ext uri="{BB962C8B-B14F-4D97-AF65-F5344CB8AC3E}">
        <p14:creationId xmlns:p14="http://schemas.microsoft.com/office/powerpoint/2010/main" val="16209487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37335"/>
            <a:ext cx="3746679" cy="1133341"/>
          </a:xfrm>
          <a:prstGeom prst="rect">
            <a:avLst/>
          </a:prstGeom>
          <a:solidFill>
            <a:schemeClr val="accent1">
              <a:lumMod val="75000"/>
            </a:schemeClr>
          </a:solidFill>
        </p:spPr>
        <p:txBody>
          <a:bodyPr wrap="square" rtlCol="0">
            <a:spAutoFit/>
          </a:bodyPr>
          <a:lstStyle/>
          <a:p>
            <a:endParaRPr lang="en-GB" dirty="0"/>
          </a:p>
        </p:txBody>
      </p:sp>
      <p:pic>
        <p:nvPicPr>
          <p:cNvPr id="4" name="Picture 3"/>
          <p:cNvPicPr>
            <a:picLocks noChangeAspect="1"/>
          </p:cNvPicPr>
          <p:nvPr/>
        </p:nvPicPr>
        <p:blipFill>
          <a:blip r:embed="rId2"/>
          <a:stretch>
            <a:fillRect/>
          </a:stretch>
        </p:blipFill>
        <p:spPr>
          <a:xfrm>
            <a:off x="3362459" y="60817"/>
            <a:ext cx="8564451" cy="6797183"/>
          </a:xfrm>
          <a:prstGeom prst="rect">
            <a:avLst/>
          </a:prstGeom>
        </p:spPr>
      </p:pic>
      <p:sp>
        <p:nvSpPr>
          <p:cNvPr id="2" name="Title 1"/>
          <p:cNvSpPr>
            <a:spLocks noGrp="1"/>
          </p:cNvSpPr>
          <p:nvPr>
            <p:ph type="title"/>
          </p:nvPr>
        </p:nvSpPr>
        <p:spPr>
          <a:xfrm>
            <a:off x="207135" y="780244"/>
            <a:ext cx="2948189" cy="647521"/>
          </a:xfrm>
        </p:spPr>
        <p:txBody>
          <a:bodyPr>
            <a:normAutofit fontScale="90000"/>
          </a:bodyPr>
          <a:lstStyle/>
          <a:p>
            <a:r>
              <a:rPr lang="en-GB" dirty="0">
                <a:solidFill>
                  <a:schemeClr val="bg1"/>
                </a:solidFill>
              </a:rPr>
              <a:t>The Arch of Constantine</a:t>
            </a:r>
          </a:p>
        </p:txBody>
      </p:sp>
    </p:spTree>
    <p:extLst>
      <p:ext uri="{BB962C8B-B14F-4D97-AF65-F5344CB8AC3E}">
        <p14:creationId xmlns:p14="http://schemas.microsoft.com/office/powerpoint/2010/main" val="2045550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5910" y="42192"/>
            <a:ext cx="11851356" cy="6666387"/>
          </a:xfrm>
          <a:prstGeom prst="rect">
            <a:avLst/>
          </a:prstGeom>
        </p:spPr>
      </p:pic>
      <p:sp>
        <p:nvSpPr>
          <p:cNvPr id="2" name="Title 1"/>
          <p:cNvSpPr>
            <a:spLocks noGrp="1"/>
          </p:cNvSpPr>
          <p:nvPr>
            <p:ph type="title"/>
          </p:nvPr>
        </p:nvSpPr>
        <p:spPr>
          <a:xfrm>
            <a:off x="516228" y="133305"/>
            <a:ext cx="1827727" cy="1325563"/>
          </a:xfrm>
        </p:spPr>
        <p:txBody>
          <a:bodyPr/>
          <a:lstStyle/>
          <a:p>
            <a:r>
              <a:rPr lang="en-GB" dirty="0" err="1">
                <a:solidFill>
                  <a:schemeClr val="bg1"/>
                </a:solidFill>
              </a:rPr>
              <a:t>Spolia</a:t>
            </a:r>
            <a:endParaRPr lang="en-GB" dirty="0">
              <a:solidFill>
                <a:schemeClr val="bg1"/>
              </a:solidFill>
            </a:endParaRPr>
          </a:p>
        </p:txBody>
      </p:sp>
    </p:spTree>
    <p:extLst>
      <p:ext uri="{BB962C8B-B14F-4D97-AF65-F5344CB8AC3E}">
        <p14:creationId xmlns:p14="http://schemas.microsoft.com/office/powerpoint/2010/main" val="2936951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C1F31-273B-F3B8-183B-686A9A15116D}"/>
              </a:ext>
            </a:extLst>
          </p:cNvPr>
          <p:cNvSpPr>
            <a:spLocks noGrp="1"/>
          </p:cNvSpPr>
          <p:nvPr>
            <p:ph type="title"/>
          </p:nvPr>
        </p:nvSpPr>
        <p:spPr/>
        <p:txBody>
          <a:bodyPr>
            <a:normAutofit fontScale="90000"/>
          </a:bodyPr>
          <a:lstStyle/>
          <a:p>
            <a:r>
              <a:rPr lang="en-US" dirty="0"/>
              <a:t>Laocoon – An Essay on the Limits of Painting and Poetry – 1766 – Gotthold Ephraim Lessing</a:t>
            </a:r>
            <a:endParaRPr lang="en-GB" dirty="0"/>
          </a:p>
        </p:txBody>
      </p:sp>
      <p:sp>
        <p:nvSpPr>
          <p:cNvPr id="3" name="Content Placeholder 2">
            <a:extLst>
              <a:ext uri="{FF2B5EF4-FFF2-40B4-BE49-F238E27FC236}">
                <a16:creationId xmlns:a16="http://schemas.microsoft.com/office/drawing/2014/main" id="{83EE9648-841E-2269-D30A-79BF953C6BD8}"/>
              </a:ext>
            </a:extLst>
          </p:cNvPr>
          <p:cNvSpPr>
            <a:spLocks noGrp="1"/>
          </p:cNvSpPr>
          <p:nvPr>
            <p:ph idx="1"/>
          </p:nvPr>
        </p:nvSpPr>
        <p:spPr/>
        <p:txBody>
          <a:bodyPr>
            <a:normAutofit fontScale="77500" lnSpcReduction="20000"/>
          </a:bodyPr>
          <a:lstStyle/>
          <a:p>
            <a:r>
              <a:rPr lang="en-US" dirty="0"/>
              <a:t>“…Painting</a:t>
            </a:r>
            <a:r>
              <a:rPr lang="en-US" dirty="0">
                <a:solidFill>
                  <a:srgbClr val="FF0000"/>
                </a:solidFill>
              </a:rPr>
              <a:t>, in its imitations</a:t>
            </a:r>
            <a:r>
              <a:rPr lang="en-US" dirty="0"/>
              <a:t>, makes use of entirely different means and signs from those which Poetry employs; the former employing figures and </a:t>
            </a:r>
            <a:r>
              <a:rPr lang="en-US" dirty="0" err="1"/>
              <a:t>colours</a:t>
            </a:r>
            <a:r>
              <a:rPr lang="en-US" dirty="0"/>
              <a:t> in space, the latter articulate sounds in time” (Lessing 1874: 149). </a:t>
            </a:r>
          </a:p>
          <a:p>
            <a:r>
              <a:rPr lang="en-US" dirty="0"/>
              <a:t>For Lessing, </a:t>
            </a:r>
            <a:r>
              <a:rPr lang="en-US" dirty="0">
                <a:solidFill>
                  <a:srgbClr val="FF0000"/>
                </a:solidFill>
              </a:rPr>
              <a:t>this separation is essential as it sets limits to the ability of each art to imitate nature</a:t>
            </a:r>
            <a:r>
              <a:rPr lang="en-US" dirty="0"/>
              <a:t>. </a:t>
            </a:r>
          </a:p>
          <a:p>
            <a:r>
              <a:rPr lang="en-US" dirty="0"/>
              <a:t>He notes approvingly this distinction which </a:t>
            </a:r>
            <a:r>
              <a:rPr lang="en-US" dirty="0">
                <a:solidFill>
                  <a:srgbClr val="FF0000"/>
                </a:solidFill>
              </a:rPr>
              <a:t>he finds in the ancient writers </a:t>
            </a:r>
            <a:r>
              <a:rPr lang="en-US" dirty="0"/>
              <a:t>noting that “Arts differed, as well in the object as the manner of their imitation” (Lessing 1874: 3). </a:t>
            </a:r>
          </a:p>
          <a:p>
            <a:r>
              <a:rPr lang="en-US" dirty="0"/>
              <a:t>For Lessing, this is essential for the artist to convey </a:t>
            </a:r>
            <a:r>
              <a:rPr lang="en-US" dirty="0">
                <a:solidFill>
                  <a:srgbClr val="FF0000"/>
                </a:solidFill>
              </a:rPr>
              <a:t>naturally true sentiment to their audience</a:t>
            </a:r>
            <a:r>
              <a:rPr lang="en-US" dirty="0"/>
              <a:t>. His whole treatise is about the </a:t>
            </a:r>
            <a:r>
              <a:rPr lang="en-US" dirty="0">
                <a:solidFill>
                  <a:srgbClr val="FF0000"/>
                </a:solidFill>
              </a:rPr>
              <a:t>distinction between conveying Laocoön’s suffering in poetical form or in sculptural depiction and the aesthetic criteria guiding each art</a:t>
            </a:r>
            <a:r>
              <a:rPr lang="en-US" dirty="0"/>
              <a:t>. He notes that the screams a poet writes on paper the sculptor must “soften …. into signs” (Lessing 1874: 19). </a:t>
            </a:r>
          </a:p>
          <a:p>
            <a:r>
              <a:rPr lang="en-US" dirty="0"/>
              <a:t>The </a:t>
            </a:r>
            <a:r>
              <a:rPr lang="en-US" dirty="0">
                <a:solidFill>
                  <a:srgbClr val="FF0000"/>
                </a:solidFill>
              </a:rPr>
              <a:t>same feeling is expressed through different forms </a:t>
            </a:r>
            <a:r>
              <a:rPr lang="en-US" dirty="0"/>
              <a:t>if the artist intends (as they should according to Lessing) to capture the beauty of the natural world.</a:t>
            </a:r>
            <a:endParaRPr lang="en-GB" dirty="0"/>
          </a:p>
        </p:txBody>
      </p:sp>
      <p:sp>
        <p:nvSpPr>
          <p:cNvPr id="4" name="Slide Number Placeholder 3">
            <a:extLst>
              <a:ext uri="{FF2B5EF4-FFF2-40B4-BE49-F238E27FC236}">
                <a16:creationId xmlns:a16="http://schemas.microsoft.com/office/drawing/2014/main" id="{639B7F92-18F7-322D-D3A2-9C13F344D31C}"/>
              </a:ext>
            </a:extLst>
          </p:cNvPr>
          <p:cNvSpPr>
            <a:spLocks noGrp="1"/>
          </p:cNvSpPr>
          <p:nvPr>
            <p:ph type="sldNum" sz="quarter" idx="12"/>
          </p:nvPr>
        </p:nvSpPr>
        <p:spPr/>
        <p:txBody>
          <a:bodyPr/>
          <a:lstStyle/>
          <a:p>
            <a:fld id="{20B0ABEA-B9D3-4ECA-8D55-D3A4B53E0529}" type="slidenum">
              <a:rPr lang="en-GB" smtClean="0"/>
              <a:t>4</a:t>
            </a:fld>
            <a:endParaRPr lang="en-GB"/>
          </a:p>
        </p:txBody>
      </p:sp>
    </p:spTree>
    <p:extLst>
      <p:ext uri="{BB962C8B-B14F-4D97-AF65-F5344CB8AC3E}">
        <p14:creationId xmlns:p14="http://schemas.microsoft.com/office/powerpoint/2010/main" val="32810439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103031"/>
            <a:ext cx="10877550" cy="727791"/>
          </a:xfrm>
        </p:spPr>
        <p:txBody>
          <a:bodyPr>
            <a:normAutofit/>
          </a:bodyPr>
          <a:lstStyle/>
          <a:p>
            <a:r>
              <a:rPr lang="en-GB" dirty="0"/>
              <a:t>Different styles, different messages?</a:t>
            </a:r>
          </a:p>
        </p:txBody>
      </p:sp>
      <p:pic>
        <p:nvPicPr>
          <p:cNvPr id="5" name="Picture 4"/>
          <p:cNvPicPr>
            <a:picLocks noChangeAspect="1"/>
          </p:cNvPicPr>
          <p:nvPr/>
        </p:nvPicPr>
        <p:blipFill>
          <a:blip r:embed="rId2"/>
          <a:stretch>
            <a:fillRect/>
          </a:stretch>
        </p:blipFill>
        <p:spPr>
          <a:xfrm>
            <a:off x="476250" y="830821"/>
            <a:ext cx="11239500" cy="5505450"/>
          </a:xfrm>
          <a:prstGeom prst="rect">
            <a:avLst/>
          </a:prstGeom>
        </p:spPr>
      </p:pic>
    </p:spTree>
    <p:extLst>
      <p:ext uri="{BB962C8B-B14F-4D97-AF65-F5344CB8AC3E}">
        <p14:creationId xmlns:p14="http://schemas.microsoft.com/office/powerpoint/2010/main" val="40146055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862" y="94669"/>
            <a:ext cx="10515600" cy="1325563"/>
          </a:xfrm>
        </p:spPr>
        <p:txBody>
          <a:bodyPr/>
          <a:lstStyle/>
          <a:p>
            <a:r>
              <a:rPr lang="en-GB" dirty="0"/>
              <a:t>Constantine's army and triumph</a:t>
            </a:r>
          </a:p>
        </p:txBody>
      </p:sp>
      <p:pic>
        <p:nvPicPr>
          <p:cNvPr id="5" name="Picture 4"/>
          <p:cNvPicPr>
            <a:picLocks noChangeAspect="1"/>
          </p:cNvPicPr>
          <p:nvPr/>
        </p:nvPicPr>
        <p:blipFill>
          <a:blip r:embed="rId2"/>
          <a:stretch>
            <a:fillRect/>
          </a:stretch>
        </p:blipFill>
        <p:spPr>
          <a:xfrm>
            <a:off x="0" y="1246646"/>
            <a:ext cx="12264175" cy="5611354"/>
          </a:xfrm>
          <a:prstGeom prst="rect">
            <a:avLst/>
          </a:prstGeom>
        </p:spPr>
      </p:pic>
    </p:spTree>
    <p:extLst>
      <p:ext uri="{BB962C8B-B14F-4D97-AF65-F5344CB8AC3E}">
        <p14:creationId xmlns:p14="http://schemas.microsoft.com/office/powerpoint/2010/main" val="2725323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4522" y="697137"/>
            <a:ext cx="11867478" cy="5429849"/>
          </a:xfrm>
          <a:prstGeom prst="rect">
            <a:avLst/>
          </a:prstGeom>
        </p:spPr>
      </p:pic>
    </p:spTree>
    <p:extLst>
      <p:ext uri="{BB962C8B-B14F-4D97-AF65-F5344CB8AC3E}">
        <p14:creationId xmlns:p14="http://schemas.microsoft.com/office/powerpoint/2010/main" val="17072208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498" y="442398"/>
            <a:ext cx="2742127" cy="1325563"/>
          </a:xfrm>
        </p:spPr>
        <p:txBody>
          <a:bodyPr>
            <a:normAutofit fontScale="90000"/>
          </a:bodyPr>
          <a:lstStyle/>
          <a:p>
            <a:r>
              <a:rPr lang="en-GB" dirty="0"/>
              <a:t>Trojan’s army- </a:t>
            </a:r>
            <a:br>
              <a:rPr lang="en-GB" dirty="0"/>
            </a:br>
            <a:r>
              <a:rPr lang="en-GB" dirty="0" err="1"/>
              <a:t>Spolia</a:t>
            </a:r>
            <a:endParaRPr lang="en-GB" dirty="0"/>
          </a:p>
        </p:txBody>
      </p:sp>
      <p:pic>
        <p:nvPicPr>
          <p:cNvPr id="4" name="Picture 3"/>
          <p:cNvPicPr>
            <a:picLocks noChangeAspect="1"/>
          </p:cNvPicPr>
          <p:nvPr/>
        </p:nvPicPr>
        <p:blipFill>
          <a:blip r:embed="rId2"/>
          <a:stretch>
            <a:fillRect/>
          </a:stretch>
        </p:blipFill>
        <p:spPr>
          <a:xfrm>
            <a:off x="2099792" y="346254"/>
            <a:ext cx="9563100" cy="6191250"/>
          </a:xfrm>
          <a:prstGeom prst="rect">
            <a:avLst/>
          </a:prstGeom>
        </p:spPr>
      </p:pic>
    </p:spTree>
    <p:extLst>
      <p:ext uri="{BB962C8B-B14F-4D97-AF65-F5344CB8AC3E}">
        <p14:creationId xmlns:p14="http://schemas.microsoft.com/office/powerpoint/2010/main" val="28910514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58862"/>
          </a:xfrm>
        </p:spPr>
        <p:txBody>
          <a:bodyPr/>
          <a:lstStyle/>
          <a:p>
            <a:r>
              <a:rPr lang="en-GB" dirty="0"/>
              <a:t>Kingly power: Constantine’s frieze</a:t>
            </a:r>
          </a:p>
        </p:txBody>
      </p:sp>
      <p:pic>
        <p:nvPicPr>
          <p:cNvPr id="5" name="Picture 4"/>
          <p:cNvPicPr>
            <a:picLocks noChangeAspect="1"/>
          </p:cNvPicPr>
          <p:nvPr/>
        </p:nvPicPr>
        <p:blipFill>
          <a:blip r:embed="rId2"/>
          <a:stretch>
            <a:fillRect/>
          </a:stretch>
        </p:blipFill>
        <p:spPr>
          <a:xfrm>
            <a:off x="1030310" y="1320956"/>
            <a:ext cx="10202214" cy="5368915"/>
          </a:xfrm>
          <a:prstGeom prst="rect">
            <a:avLst/>
          </a:prstGeom>
        </p:spPr>
      </p:pic>
    </p:spTree>
    <p:extLst>
      <p:ext uri="{BB962C8B-B14F-4D97-AF65-F5344CB8AC3E}">
        <p14:creationId xmlns:p14="http://schemas.microsoft.com/office/powerpoint/2010/main" val="37291947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4609563" cy="2893230"/>
          </a:xfrm>
        </p:spPr>
        <p:txBody>
          <a:bodyPr>
            <a:normAutofit fontScale="90000"/>
          </a:bodyPr>
          <a:lstStyle/>
          <a:p>
            <a:r>
              <a:rPr lang="en-GB" dirty="0" err="1"/>
              <a:t>Libertas</a:t>
            </a:r>
            <a:br>
              <a:rPr lang="en-GB" dirty="0"/>
            </a:br>
            <a:r>
              <a:rPr lang="en-GB" dirty="0"/>
              <a:t>(distribution of gifts to the people): </a:t>
            </a:r>
            <a:br>
              <a:rPr lang="en-GB" dirty="0"/>
            </a:br>
            <a:r>
              <a:rPr lang="en-GB" dirty="0"/>
              <a:t>Kingly power in </a:t>
            </a:r>
            <a:r>
              <a:rPr lang="en-GB" dirty="0" err="1"/>
              <a:t>spolia</a:t>
            </a:r>
            <a:endParaRPr lang="en-GB" dirty="0"/>
          </a:p>
        </p:txBody>
      </p:sp>
      <p:pic>
        <p:nvPicPr>
          <p:cNvPr id="4" name="Picture 3"/>
          <p:cNvPicPr>
            <a:picLocks noChangeAspect="1"/>
          </p:cNvPicPr>
          <p:nvPr/>
        </p:nvPicPr>
        <p:blipFill>
          <a:blip r:embed="rId2"/>
          <a:stretch>
            <a:fillRect/>
          </a:stretch>
        </p:blipFill>
        <p:spPr>
          <a:xfrm>
            <a:off x="5589431" y="-239063"/>
            <a:ext cx="4644309" cy="6995858"/>
          </a:xfrm>
          <a:prstGeom prst="rect">
            <a:avLst/>
          </a:prstGeom>
        </p:spPr>
      </p:pic>
    </p:spTree>
    <p:extLst>
      <p:ext uri="{BB962C8B-B14F-4D97-AF65-F5344CB8AC3E}">
        <p14:creationId xmlns:p14="http://schemas.microsoft.com/office/powerpoint/2010/main" val="33448924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257" y="1382556"/>
            <a:ext cx="3141372" cy="1325563"/>
          </a:xfrm>
        </p:spPr>
        <p:txBody>
          <a:bodyPr>
            <a:normAutofit fontScale="90000"/>
          </a:bodyPr>
          <a:lstStyle/>
          <a:p>
            <a:r>
              <a:rPr lang="en-GB" dirty="0"/>
              <a:t>The dialogue of </a:t>
            </a:r>
            <a:r>
              <a:rPr lang="en-GB" dirty="0" err="1"/>
              <a:t>spolia</a:t>
            </a:r>
            <a:r>
              <a:rPr lang="en-GB" dirty="0"/>
              <a:t> and new sculpture</a:t>
            </a:r>
          </a:p>
        </p:txBody>
      </p:sp>
      <p:pic>
        <p:nvPicPr>
          <p:cNvPr id="4" name="Picture 3"/>
          <p:cNvPicPr>
            <a:picLocks noChangeAspect="1"/>
          </p:cNvPicPr>
          <p:nvPr/>
        </p:nvPicPr>
        <p:blipFill>
          <a:blip r:embed="rId2"/>
          <a:stretch>
            <a:fillRect/>
          </a:stretch>
        </p:blipFill>
        <p:spPr>
          <a:xfrm>
            <a:off x="3464418" y="236336"/>
            <a:ext cx="8334778" cy="6449035"/>
          </a:xfrm>
          <a:prstGeom prst="rect">
            <a:avLst/>
          </a:prstGeom>
        </p:spPr>
      </p:pic>
    </p:spTree>
    <p:extLst>
      <p:ext uri="{BB962C8B-B14F-4D97-AF65-F5344CB8AC3E}">
        <p14:creationId xmlns:p14="http://schemas.microsoft.com/office/powerpoint/2010/main" val="33486848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7B16E-4504-FBF8-A898-448370DB8CE5}"/>
              </a:ext>
            </a:extLst>
          </p:cNvPr>
          <p:cNvSpPr>
            <a:spLocks noGrp="1"/>
          </p:cNvSpPr>
          <p:nvPr>
            <p:ph type="title"/>
          </p:nvPr>
        </p:nvSpPr>
        <p:spPr/>
        <p:txBody>
          <a:bodyPr/>
          <a:lstStyle/>
          <a:p>
            <a:r>
              <a:rPr lang="en-US" dirty="0"/>
              <a:t>The dedication on the Arch</a:t>
            </a:r>
            <a:endParaRPr lang="en-GB" dirty="0"/>
          </a:p>
        </p:txBody>
      </p:sp>
      <p:sp>
        <p:nvSpPr>
          <p:cNvPr id="3" name="Content Placeholder 2">
            <a:extLst>
              <a:ext uri="{FF2B5EF4-FFF2-40B4-BE49-F238E27FC236}">
                <a16:creationId xmlns:a16="http://schemas.microsoft.com/office/drawing/2014/main" id="{26AFC4DE-D694-FAB6-A293-519D2369B979}"/>
              </a:ext>
            </a:extLst>
          </p:cNvPr>
          <p:cNvSpPr>
            <a:spLocks noGrp="1"/>
          </p:cNvSpPr>
          <p:nvPr>
            <p:ph idx="1"/>
          </p:nvPr>
        </p:nvSpPr>
        <p:spPr/>
        <p:txBody>
          <a:bodyPr>
            <a:normAutofit fontScale="92500" lnSpcReduction="20000"/>
          </a:bodyPr>
          <a:lstStyle/>
          <a:p>
            <a:r>
              <a:rPr lang="en-US" dirty="0"/>
              <a:t>To the emperor Flavius Constantine, the Great, pious and fortunate, the Senate and People of Rome, because by divine inspiration and his own great spirit with his army on both the tyrant and all his faction at once in rightful battle he avenged the State, dedicated this arch as a mark of triumph. (Translated by Claridge 1998: 272)</a:t>
            </a:r>
          </a:p>
          <a:p>
            <a:pPr marL="0" indent="0">
              <a:buNone/>
            </a:pPr>
            <a:endParaRPr lang="en-US" dirty="0"/>
          </a:p>
          <a:p>
            <a:r>
              <a:rPr lang="en-US" dirty="0"/>
              <a:t>“</a:t>
            </a:r>
            <a:r>
              <a:rPr lang="en-US" dirty="0">
                <a:solidFill>
                  <a:srgbClr val="FF0000"/>
                </a:solidFill>
              </a:rPr>
              <a:t>by divine inspiration</a:t>
            </a:r>
            <a:r>
              <a:rPr lang="en-US" dirty="0"/>
              <a:t>” (INSTINCTV DIVINITATIS) is nebulous enough to please all viewers – both pagan and Christian</a:t>
            </a:r>
          </a:p>
          <a:p>
            <a:endParaRPr lang="en-US" dirty="0"/>
          </a:p>
          <a:p>
            <a:r>
              <a:rPr lang="en-US" dirty="0"/>
              <a:t>This text displays the very same characteristics that are observed in the pictorial composition of the arch- </a:t>
            </a:r>
            <a:r>
              <a:rPr lang="en-US" dirty="0">
                <a:solidFill>
                  <a:srgbClr val="FF0000"/>
                </a:solidFill>
              </a:rPr>
              <a:t>tradition</a:t>
            </a:r>
            <a:r>
              <a:rPr lang="en-US" dirty="0"/>
              <a:t> and </a:t>
            </a:r>
            <a:r>
              <a:rPr lang="en-US" dirty="0">
                <a:solidFill>
                  <a:srgbClr val="FF0000"/>
                </a:solidFill>
              </a:rPr>
              <a:t>innovation</a:t>
            </a:r>
            <a:r>
              <a:rPr lang="en-US" dirty="0"/>
              <a:t>,</a:t>
            </a:r>
            <a:r>
              <a:rPr lang="en-US" dirty="0">
                <a:solidFill>
                  <a:srgbClr val="FF0000"/>
                </a:solidFill>
              </a:rPr>
              <a:t> stock phrases </a:t>
            </a:r>
            <a:r>
              <a:rPr lang="en-US" dirty="0"/>
              <a:t>and expression with </a:t>
            </a:r>
            <a:r>
              <a:rPr lang="en-US" dirty="0">
                <a:solidFill>
                  <a:srgbClr val="FF0000"/>
                </a:solidFill>
              </a:rPr>
              <a:t>new, open-ended meanings </a:t>
            </a:r>
            <a:r>
              <a:rPr lang="en-US" dirty="0"/>
              <a:t>and messages</a:t>
            </a:r>
            <a:endParaRPr lang="en-GB" dirty="0"/>
          </a:p>
        </p:txBody>
      </p:sp>
      <p:sp>
        <p:nvSpPr>
          <p:cNvPr id="4" name="Slide Number Placeholder 3">
            <a:extLst>
              <a:ext uri="{FF2B5EF4-FFF2-40B4-BE49-F238E27FC236}">
                <a16:creationId xmlns:a16="http://schemas.microsoft.com/office/drawing/2014/main" id="{E99F162E-14EA-EA39-AAA9-5DA1FAF82A2A}"/>
              </a:ext>
            </a:extLst>
          </p:cNvPr>
          <p:cNvSpPr>
            <a:spLocks noGrp="1"/>
          </p:cNvSpPr>
          <p:nvPr>
            <p:ph type="sldNum" sz="quarter" idx="12"/>
          </p:nvPr>
        </p:nvSpPr>
        <p:spPr/>
        <p:txBody>
          <a:bodyPr/>
          <a:lstStyle/>
          <a:p>
            <a:fld id="{20B0ABEA-B9D3-4ECA-8D55-D3A4B53E0529}" type="slidenum">
              <a:rPr lang="en-GB" smtClean="0"/>
              <a:t>47</a:t>
            </a:fld>
            <a:endParaRPr lang="en-GB"/>
          </a:p>
        </p:txBody>
      </p:sp>
    </p:spTree>
    <p:extLst>
      <p:ext uri="{BB962C8B-B14F-4D97-AF65-F5344CB8AC3E}">
        <p14:creationId xmlns:p14="http://schemas.microsoft.com/office/powerpoint/2010/main" val="21324882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87912"/>
          </a:xfrm>
        </p:spPr>
        <p:txBody>
          <a:bodyPr>
            <a:normAutofit fontScale="90000"/>
          </a:bodyPr>
          <a:lstStyle/>
          <a:p>
            <a:r>
              <a:rPr lang="en-GB" dirty="0"/>
              <a:t>Viewer reception (1771)</a:t>
            </a:r>
          </a:p>
        </p:txBody>
      </p:sp>
      <p:pic>
        <p:nvPicPr>
          <p:cNvPr id="4" name="Picture 3"/>
          <p:cNvPicPr>
            <a:picLocks noChangeAspect="1"/>
          </p:cNvPicPr>
          <p:nvPr/>
        </p:nvPicPr>
        <p:blipFill>
          <a:blip r:embed="rId2"/>
          <a:stretch>
            <a:fillRect/>
          </a:stretch>
        </p:blipFill>
        <p:spPr>
          <a:xfrm>
            <a:off x="2942152" y="953038"/>
            <a:ext cx="7981950" cy="5715000"/>
          </a:xfrm>
          <a:prstGeom prst="rect">
            <a:avLst/>
          </a:prstGeom>
        </p:spPr>
      </p:pic>
    </p:spTree>
    <p:extLst>
      <p:ext uri="{BB962C8B-B14F-4D97-AF65-F5344CB8AC3E}">
        <p14:creationId xmlns:p14="http://schemas.microsoft.com/office/powerpoint/2010/main" val="4035728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03821"/>
          </a:xfrm>
        </p:spPr>
        <p:txBody>
          <a:bodyPr/>
          <a:lstStyle/>
          <a:p>
            <a:r>
              <a:rPr lang="en-GB" dirty="0"/>
              <a:t>Keynes’ </a:t>
            </a:r>
            <a:r>
              <a:rPr lang="en-GB" i="1" dirty="0"/>
              <a:t>General Theory (GT)</a:t>
            </a:r>
          </a:p>
        </p:txBody>
      </p:sp>
      <p:sp>
        <p:nvSpPr>
          <p:cNvPr id="3" name="Content Placeholder 2"/>
          <p:cNvSpPr>
            <a:spLocks noGrp="1"/>
          </p:cNvSpPr>
          <p:nvPr>
            <p:ph idx="1"/>
          </p:nvPr>
        </p:nvSpPr>
        <p:spPr>
          <a:xfrm>
            <a:off x="360608" y="1210614"/>
            <a:ext cx="10993192" cy="4966349"/>
          </a:xfrm>
        </p:spPr>
        <p:txBody>
          <a:bodyPr>
            <a:normAutofit fontScale="85000" lnSpcReduction="20000"/>
          </a:bodyPr>
          <a:lstStyle/>
          <a:p>
            <a:r>
              <a:rPr lang="en-GB" i="1" dirty="0" err="1"/>
              <a:t>Spolia</a:t>
            </a:r>
            <a:r>
              <a:rPr lang="en-GB" i="1" dirty="0"/>
              <a:t> in se</a:t>
            </a:r>
            <a:r>
              <a:rPr lang="en-GB" dirty="0"/>
              <a:t>: Pieces removed and placed in a different building than what they were originally a part of. </a:t>
            </a:r>
          </a:p>
          <a:p>
            <a:r>
              <a:rPr lang="en-GB" i="1" dirty="0" err="1"/>
              <a:t>Spolia</a:t>
            </a:r>
            <a:r>
              <a:rPr lang="en-GB" i="1" dirty="0"/>
              <a:t> in re</a:t>
            </a:r>
            <a:r>
              <a:rPr lang="en-GB" dirty="0"/>
              <a:t>: monuments or works of art purporting to belong to an earlier period by using typology, proportions or styles of the past.</a:t>
            </a:r>
          </a:p>
          <a:p>
            <a:endParaRPr lang="en-GB" dirty="0"/>
          </a:p>
          <a:p>
            <a:r>
              <a:rPr lang="en-GB" dirty="0"/>
              <a:t>Keynes’ </a:t>
            </a:r>
            <a:r>
              <a:rPr lang="en-GB" i="1" dirty="0"/>
              <a:t>General Theory  </a:t>
            </a:r>
            <a:r>
              <a:rPr lang="en-GB" dirty="0"/>
              <a:t>displays both artistic borrowings- both direct quotations of theories he approves of and quotations of theories he disproves of. </a:t>
            </a:r>
          </a:p>
          <a:p>
            <a:pPr lvl="1"/>
            <a:r>
              <a:rPr lang="en-GB" dirty="0"/>
              <a:t>He does this both through direct quotations (</a:t>
            </a:r>
            <a:r>
              <a:rPr lang="en-GB" dirty="0" err="1"/>
              <a:t>Spolia</a:t>
            </a:r>
            <a:r>
              <a:rPr lang="en-GB" dirty="0"/>
              <a:t> in se) and through imitation of the argumentative and persuasion style of older treatises in economics (</a:t>
            </a:r>
            <a:r>
              <a:rPr lang="en-GB" dirty="0" err="1"/>
              <a:t>Spolia</a:t>
            </a:r>
            <a:r>
              <a:rPr lang="en-GB" dirty="0"/>
              <a:t> in re).</a:t>
            </a:r>
          </a:p>
          <a:p>
            <a:pPr lvl="1"/>
            <a:r>
              <a:rPr lang="en-US" dirty="0"/>
              <a:t>We can therefore separate between a </a:t>
            </a:r>
            <a:r>
              <a:rPr lang="en-US" dirty="0">
                <a:solidFill>
                  <a:srgbClr val="FF0000"/>
                </a:solidFill>
              </a:rPr>
              <a:t>direct quotation or reference</a:t>
            </a:r>
            <a:r>
              <a:rPr lang="en-US" dirty="0"/>
              <a:t>, the insertion of another text into the host text or an explicit appeal to some external text </a:t>
            </a:r>
            <a:r>
              <a:rPr lang="en-US" dirty="0">
                <a:solidFill>
                  <a:srgbClr val="FF0000"/>
                </a:solidFill>
              </a:rPr>
              <a:t>or author by mimicking the other text’s characteristics</a:t>
            </a:r>
            <a:r>
              <a:rPr lang="en-US" dirty="0"/>
              <a:t>.</a:t>
            </a:r>
          </a:p>
          <a:p>
            <a:pPr marL="457200" lvl="1" indent="0">
              <a:buNone/>
            </a:pPr>
            <a:endParaRPr lang="en-GB" dirty="0"/>
          </a:p>
          <a:p>
            <a:r>
              <a:rPr lang="en-GB" dirty="0"/>
              <a:t>The argument of the GT </a:t>
            </a:r>
            <a:r>
              <a:rPr lang="en-GB" dirty="0">
                <a:solidFill>
                  <a:srgbClr val="FF0000"/>
                </a:solidFill>
              </a:rPr>
              <a:t>appropriates whole theoretical schemes as </a:t>
            </a:r>
            <a:r>
              <a:rPr lang="en-GB" dirty="0" err="1">
                <a:solidFill>
                  <a:srgbClr val="FF0000"/>
                </a:solidFill>
              </a:rPr>
              <a:t>spolia</a:t>
            </a:r>
            <a:r>
              <a:rPr lang="en-GB" dirty="0">
                <a:solidFill>
                  <a:srgbClr val="FF0000"/>
                </a:solidFill>
              </a:rPr>
              <a:t> </a:t>
            </a:r>
            <a:r>
              <a:rPr lang="en-GB" dirty="0"/>
              <a:t>in a developing narrative that is built around a realisation that reality is </a:t>
            </a:r>
            <a:r>
              <a:rPr lang="en-GB" dirty="0">
                <a:solidFill>
                  <a:srgbClr val="FF0000"/>
                </a:solidFill>
              </a:rPr>
              <a:t>fragmented</a:t>
            </a:r>
            <a:r>
              <a:rPr lang="en-GB" dirty="0"/>
              <a:t>, and only a polyphony of schemes can start to uncover facets of reality and reach some understanding of social processes. </a:t>
            </a:r>
          </a:p>
        </p:txBody>
      </p:sp>
    </p:spTree>
    <p:extLst>
      <p:ext uri="{BB962C8B-B14F-4D97-AF65-F5344CB8AC3E}">
        <p14:creationId xmlns:p14="http://schemas.microsoft.com/office/powerpoint/2010/main" val="2747283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B3534-5A03-2E3A-1F34-3E72EA863443}"/>
              </a:ext>
            </a:extLst>
          </p:cNvPr>
          <p:cNvSpPr>
            <a:spLocks noGrp="1"/>
          </p:cNvSpPr>
          <p:nvPr>
            <p:ph type="title"/>
          </p:nvPr>
        </p:nvSpPr>
        <p:spPr/>
        <p:txBody>
          <a:bodyPr/>
          <a:lstStyle/>
          <a:p>
            <a:r>
              <a:rPr lang="en-US" dirty="0"/>
              <a:t>Lessing – Ancients and Moderns</a:t>
            </a:r>
            <a:endParaRPr lang="en-GB" dirty="0"/>
          </a:p>
        </p:txBody>
      </p:sp>
      <p:sp>
        <p:nvSpPr>
          <p:cNvPr id="3" name="Content Placeholder 2">
            <a:extLst>
              <a:ext uri="{FF2B5EF4-FFF2-40B4-BE49-F238E27FC236}">
                <a16:creationId xmlns:a16="http://schemas.microsoft.com/office/drawing/2014/main" id="{8867589E-BA24-824E-787E-39DD5F96872E}"/>
              </a:ext>
            </a:extLst>
          </p:cNvPr>
          <p:cNvSpPr>
            <a:spLocks noGrp="1"/>
          </p:cNvSpPr>
          <p:nvPr>
            <p:ph idx="1"/>
          </p:nvPr>
        </p:nvSpPr>
        <p:spPr/>
        <p:txBody>
          <a:bodyPr>
            <a:normAutofit lnSpcReduction="10000"/>
          </a:bodyPr>
          <a:lstStyle/>
          <a:p>
            <a:r>
              <a:rPr lang="en-US" dirty="0">
                <a:solidFill>
                  <a:srgbClr val="FF0000"/>
                </a:solidFill>
              </a:rPr>
              <a:t>Ancients</a:t>
            </a:r>
            <a:r>
              <a:rPr lang="en-US" dirty="0"/>
              <a:t> and </a:t>
            </a:r>
            <a:r>
              <a:rPr lang="en-US" dirty="0">
                <a:solidFill>
                  <a:srgbClr val="FF0000"/>
                </a:solidFill>
              </a:rPr>
              <a:t>Moderns-</a:t>
            </a:r>
            <a:r>
              <a:rPr lang="en-US" dirty="0"/>
              <a:t>  Lessing created the groundwork both for renewing the link between the perception of reality and representation and for </a:t>
            </a:r>
            <a:r>
              <a:rPr lang="en-US" dirty="0">
                <a:solidFill>
                  <a:srgbClr val="FF0000"/>
                </a:solidFill>
              </a:rPr>
              <a:t>distinguishing the domain of the different arts in what they can faithfully capture</a:t>
            </a:r>
            <a:r>
              <a:rPr lang="en-US" dirty="0"/>
              <a:t>. </a:t>
            </a:r>
          </a:p>
          <a:p>
            <a:r>
              <a:rPr lang="en-US" dirty="0"/>
              <a:t>The central core of this programmatic vision is the link between </a:t>
            </a:r>
            <a:r>
              <a:rPr lang="en-US" dirty="0">
                <a:solidFill>
                  <a:srgbClr val="FF0000"/>
                </a:solidFill>
              </a:rPr>
              <a:t>ancient</a:t>
            </a:r>
            <a:r>
              <a:rPr lang="en-US" dirty="0"/>
              <a:t> and </a:t>
            </a:r>
            <a:r>
              <a:rPr lang="en-US" dirty="0">
                <a:solidFill>
                  <a:srgbClr val="FF0000"/>
                </a:solidFill>
              </a:rPr>
              <a:t>modern</a:t>
            </a:r>
            <a:r>
              <a:rPr lang="en-US" dirty="0"/>
              <a:t> aesthetics in their interest in </a:t>
            </a:r>
            <a:r>
              <a:rPr lang="en-US" dirty="0">
                <a:solidFill>
                  <a:srgbClr val="FF0000"/>
                </a:solidFill>
              </a:rPr>
              <a:t>realistic representation through an improvement of the theory and practice of imitation</a:t>
            </a:r>
            <a:r>
              <a:rPr lang="en-US" dirty="0"/>
              <a:t>. </a:t>
            </a:r>
          </a:p>
          <a:p>
            <a:r>
              <a:rPr lang="en-US" dirty="0"/>
              <a:t>Implicit in this viewpoint is the belief that there is an </a:t>
            </a:r>
            <a:r>
              <a:rPr lang="en-US" i="1" dirty="0">
                <a:solidFill>
                  <a:srgbClr val="FF0000"/>
                </a:solidFill>
              </a:rPr>
              <a:t>optimum division between disciplines with remits that would achieve the best result in this singular quest for the representation of reality</a:t>
            </a:r>
            <a:r>
              <a:rPr lang="en-US" dirty="0"/>
              <a:t>.</a:t>
            </a:r>
            <a:endParaRPr lang="en-GB" dirty="0"/>
          </a:p>
        </p:txBody>
      </p:sp>
      <p:sp>
        <p:nvSpPr>
          <p:cNvPr id="4" name="Slide Number Placeholder 3">
            <a:extLst>
              <a:ext uri="{FF2B5EF4-FFF2-40B4-BE49-F238E27FC236}">
                <a16:creationId xmlns:a16="http://schemas.microsoft.com/office/drawing/2014/main" id="{CB572560-1675-62FE-0EA3-1AC93A7B455E}"/>
              </a:ext>
            </a:extLst>
          </p:cNvPr>
          <p:cNvSpPr>
            <a:spLocks noGrp="1"/>
          </p:cNvSpPr>
          <p:nvPr>
            <p:ph type="sldNum" sz="quarter" idx="12"/>
          </p:nvPr>
        </p:nvSpPr>
        <p:spPr/>
        <p:txBody>
          <a:bodyPr/>
          <a:lstStyle/>
          <a:p>
            <a:fld id="{20B0ABEA-B9D3-4ECA-8D55-D3A4B53E0529}" type="slidenum">
              <a:rPr lang="en-GB" smtClean="0"/>
              <a:t>5</a:t>
            </a:fld>
            <a:endParaRPr lang="en-GB"/>
          </a:p>
        </p:txBody>
      </p:sp>
    </p:spTree>
    <p:extLst>
      <p:ext uri="{BB962C8B-B14F-4D97-AF65-F5344CB8AC3E}">
        <p14:creationId xmlns:p14="http://schemas.microsoft.com/office/powerpoint/2010/main" val="11936187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7144B-DE11-38B3-0CCB-099C46AAF451}"/>
              </a:ext>
            </a:extLst>
          </p:cNvPr>
          <p:cNvSpPr>
            <a:spLocks noGrp="1"/>
          </p:cNvSpPr>
          <p:nvPr>
            <p:ph type="title"/>
          </p:nvPr>
        </p:nvSpPr>
        <p:spPr/>
        <p:txBody>
          <a:bodyPr/>
          <a:lstStyle/>
          <a:p>
            <a:r>
              <a:rPr lang="en-US" dirty="0"/>
              <a:t>The use of Irony and self-negation</a:t>
            </a:r>
            <a:endParaRPr lang="en-GB" dirty="0"/>
          </a:p>
        </p:txBody>
      </p:sp>
      <p:sp>
        <p:nvSpPr>
          <p:cNvPr id="3" name="Content Placeholder 2">
            <a:extLst>
              <a:ext uri="{FF2B5EF4-FFF2-40B4-BE49-F238E27FC236}">
                <a16:creationId xmlns:a16="http://schemas.microsoft.com/office/drawing/2014/main" id="{CA105CFD-3151-5675-A85A-7DD309B81250}"/>
              </a:ext>
            </a:extLst>
          </p:cNvPr>
          <p:cNvSpPr>
            <a:spLocks noGrp="1"/>
          </p:cNvSpPr>
          <p:nvPr>
            <p:ph idx="1"/>
          </p:nvPr>
        </p:nvSpPr>
        <p:spPr/>
        <p:txBody>
          <a:bodyPr>
            <a:normAutofit/>
          </a:bodyPr>
          <a:lstStyle/>
          <a:p>
            <a:pPr marL="0" indent="0">
              <a:buNone/>
            </a:pPr>
            <a:r>
              <a:rPr lang="en-US" dirty="0"/>
              <a:t>VI. With the aid of the notation introduced in chapter 20, </a:t>
            </a:r>
            <a:r>
              <a:rPr lang="en-US" dirty="0">
                <a:solidFill>
                  <a:srgbClr val="FF0000"/>
                </a:solidFill>
              </a:rPr>
              <a:t>we can, if we wish, express the substance of the above in symbolic form</a:t>
            </a:r>
            <a:r>
              <a:rPr lang="en-US" dirty="0"/>
              <a:t>. Let us write MV=D where M is the quantity of money, V is its income-velocity (this definition differing in the minor respects indicated above from the usual definition) and D the effective demand…</a:t>
            </a:r>
          </a:p>
          <a:p>
            <a:pPr marL="0" indent="0">
              <a:buNone/>
            </a:pPr>
            <a:r>
              <a:rPr lang="en-US" dirty="0"/>
              <a:t>(Keynes 1936: 304)</a:t>
            </a:r>
          </a:p>
          <a:p>
            <a:pPr marL="0" indent="0">
              <a:buNone/>
            </a:pPr>
            <a:endParaRPr lang="en-US" dirty="0"/>
          </a:p>
          <a:p>
            <a:pPr marL="0" indent="0">
              <a:buNone/>
            </a:pPr>
            <a:r>
              <a:rPr lang="en-US" dirty="0"/>
              <a:t>And a few pages before, the book directly refers to this passage with the following words:</a:t>
            </a:r>
          </a:p>
          <a:p>
            <a:pPr marL="0" indent="0">
              <a:buNone/>
            </a:pPr>
            <a:endParaRPr lang="en-US" dirty="0"/>
          </a:p>
          <a:p>
            <a:pPr marL="0" indent="0">
              <a:buNone/>
            </a:pPr>
            <a:endParaRPr lang="en-GB" dirty="0"/>
          </a:p>
        </p:txBody>
      </p:sp>
      <p:sp>
        <p:nvSpPr>
          <p:cNvPr id="4" name="Slide Number Placeholder 3">
            <a:extLst>
              <a:ext uri="{FF2B5EF4-FFF2-40B4-BE49-F238E27FC236}">
                <a16:creationId xmlns:a16="http://schemas.microsoft.com/office/drawing/2014/main" id="{6A2A181D-DEA3-D020-1DE2-A904E78609A5}"/>
              </a:ext>
            </a:extLst>
          </p:cNvPr>
          <p:cNvSpPr>
            <a:spLocks noGrp="1"/>
          </p:cNvSpPr>
          <p:nvPr>
            <p:ph type="sldNum" sz="quarter" idx="12"/>
          </p:nvPr>
        </p:nvSpPr>
        <p:spPr/>
        <p:txBody>
          <a:bodyPr/>
          <a:lstStyle/>
          <a:p>
            <a:fld id="{20B0ABEA-B9D3-4ECA-8D55-D3A4B53E0529}" type="slidenum">
              <a:rPr lang="en-GB" smtClean="0"/>
              <a:t>50</a:t>
            </a:fld>
            <a:endParaRPr lang="en-GB"/>
          </a:p>
        </p:txBody>
      </p:sp>
    </p:spTree>
    <p:extLst>
      <p:ext uri="{BB962C8B-B14F-4D97-AF65-F5344CB8AC3E}">
        <p14:creationId xmlns:p14="http://schemas.microsoft.com/office/powerpoint/2010/main" val="22639496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837201-2703-D3EA-3150-2425848D06B6}"/>
              </a:ext>
            </a:extLst>
          </p:cNvPr>
          <p:cNvSpPr>
            <a:spLocks noGrp="1"/>
          </p:cNvSpPr>
          <p:nvPr>
            <p:ph idx="1"/>
          </p:nvPr>
        </p:nvSpPr>
        <p:spPr>
          <a:xfrm>
            <a:off x="838200" y="931025"/>
            <a:ext cx="10515600" cy="5245938"/>
          </a:xfrm>
        </p:spPr>
        <p:txBody>
          <a:bodyPr>
            <a:normAutofit fontScale="92500" lnSpcReduction="10000"/>
          </a:bodyPr>
          <a:lstStyle/>
          <a:p>
            <a:pPr marL="0" indent="0">
              <a:buNone/>
            </a:pPr>
            <a:r>
              <a:rPr lang="en-US" dirty="0"/>
              <a:t>The object of our analysis is, </a:t>
            </a:r>
            <a:r>
              <a:rPr lang="en-US" dirty="0">
                <a:solidFill>
                  <a:srgbClr val="FF0000"/>
                </a:solidFill>
              </a:rPr>
              <a:t>not to provide a machine</a:t>
            </a:r>
            <a:r>
              <a:rPr lang="en-US" dirty="0"/>
              <a:t>, or </a:t>
            </a:r>
            <a:r>
              <a:rPr lang="en-US" dirty="0">
                <a:solidFill>
                  <a:srgbClr val="FF0000"/>
                </a:solidFill>
              </a:rPr>
              <a:t>method of blind manipulation, which will furnish an infallible answer</a:t>
            </a:r>
            <a:r>
              <a:rPr lang="en-US" dirty="0"/>
              <a:t>, but to provide ourselves with </a:t>
            </a:r>
            <a:r>
              <a:rPr lang="en-US" dirty="0">
                <a:solidFill>
                  <a:srgbClr val="FF0000"/>
                </a:solidFill>
              </a:rPr>
              <a:t>an </a:t>
            </a:r>
            <a:r>
              <a:rPr lang="en-US" dirty="0" err="1">
                <a:solidFill>
                  <a:srgbClr val="FF0000"/>
                </a:solidFill>
              </a:rPr>
              <a:t>organised</a:t>
            </a:r>
            <a:r>
              <a:rPr lang="en-US" dirty="0">
                <a:solidFill>
                  <a:srgbClr val="FF0000"/>
                </a:solidFill>
              </a:rPr>
              <a:t> and orderly method of thinking of particular problems</a:t>
            </a:r>
            <a:r>
              <a:rPr lang="en-US" dirty="0"/>
              <a:t>; and, after we have reached a </a:t>
            </a:r>
            <a:r>
              <a:rPr lang="en-US" dirty="0">
                <a:solidFill>
                  <a:srgbClr val="FF0000"/>
                </a:solidFill>
              </a:rPr>
              <a:t>provisional conclusion </a:t>
            </a:r>
            <a:r>
              <a:rPr lang="en-US" dirty="0"/>
              <a:t>by isolating the complicating factors one by one, we then have to go back to ourselves and allow, as well as we can, for the probable interactions of the factors amongst themselves. </a:t>
            </a:r>
            <a:r>
              <a:rPr lang="en-US" dirty="0">
                <a:solidFill>
                  <a:srgbClr val="FF0000"/>
                </a:solidFill>
              </a:rPr>
              <a:t>This is the nature of economic thinking</a:t>
            </a:r>
            <a:r>
              <a:rPr lang="en-US" dirty="0"/>
              <a:t>. </a:t>
            </a:r>
            <a:r>
              <a:rPr lang="en-US" dirty="0">
                <a:solidFill>
                  <a:srgbClr val="FF0000"/>
                </a:solidFill>
              </a:rPr>
              <a:t>Any other way</a:t>
            </a:r>
            <a:r>
              <a:rPr lang="en-US" dirty="0"/>
              <a:t> of applying our formal principles of thought (without which, however, we shall be lost in the wood) </a:t>
            </a:r>
            <a:r>
              <a:rPr lang="en-US" dirty="0">
                <a:solidFill>
                  <a:srgbClr val="FF0000"/>
                </a:solidFill>
              </a:rPr>
              <a:t>will lead us into error</a:t>
            </a:r>
            <a:r>
              <a:rPr lang="en-US" dirty="0"/>
              <a:t>. It is a </a:t>
            </a:r>
            <a:r>
              <a:rPr lang="en-US" dirty="0">
                <a:solidFill>
                  <a:srgbClr val="FF0000"/>
                </a:solidFill>
              </a:rPr>
              <a:t>great fault of symbolic pseudo-mathematical methods </a:t>
            </a:r>
            <a:r>
              <a:rPr lang="en-US" dirty="0"/>
              <a:t>of formalizing a system of economic analysis, such as we shall set down in section VI of this chapter, that they expressly assume strict independence between the factors involved and lose all their cogency and authority if this hypothesis is disallowed; </a:t>
            </a:r>
            <a:r>
              <a:rPr lang="en-US" dirty="0">
                <a:solidFill>
                  <a:srgbClr val="FF0000"/>
                </a:solidFill>
              </a:rPr>
              <a:t>whereas, in ordinary discourse, where we are not blindly manipulating but know all the time what we are doing and what the words mean, we can keep ‘at the back of our heads’ the necessary reserves and qualifications</a:t>
            </a:r>
            <a:r>
              <a:rPr lang="en-US" dirty="0"/>
              <a:t>…. (Keynes 1936: 297)</a:t>
            </a:r>
            <a:endParaRPr lang="en-GB" dirty="0"/>
          </a:p>
        </p:txBody>
      </p:sp>
      <p:sp>
        <p:nvSpPr>
          <p:cNvPr id="4" name="Slide Number Placeholder 3">
            <a:extLst>
              <a:ext uri="{FF2B5EF4-FFF2-40B4-BE49-F238E27FC236}">
                <a16:creationId xmlns:a16="http://schemas.microsoft.com/office/drawing/2014/main" id="{E12C3ACF-FF67-1294-FA7F-951F4B61D14F}"/>
              </a:ext>
            </a:extLst>
          </p:cNvPr>
          <p:cNvSpPr>
            <a:spLocks noGrp="1"/>
          </p:cNvSpPr>
          <p:nvPr>
            <p:ph type="sldNum" sz="quarter" idx="12"/>
          </p:nvPr>
        </p:nvSpPr>
        <p:spPr/>
        <p:txBody>
          <a:bodyPr/>
          <a:lstStyle/>
          <a:p>
            <a:fld id="{20B0ABEA-B9D3-4ECA-8D55-D3A4B53E0529}" type="slidenum">
              <a:rPr lang="en-GB" smtClean="0"/>
              <a:t>51</a:t>
            </a:fld>
            <a:endParaRPr lang="en-GB"/>
          </a:p>
        </p:txBody>
      </p:sp>
    </p:spTree>
    <p:extLst>
      <p:ext uri="{BB962C8B-B14F-4D97-AF65-F5344CB8AC3E}">
        <p14:creationId xmlns:p14="http://schemas.microsoft.com/office/powerpoint/2010/main" val="11139521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5C2127CD-F520-EE85-8548-D4D09FD1AAE5}"/>
              </a:ext>
            </a:extLst>
          </p:cNvPr>
          <p:cNvSpPr>
            <a:spLocks noGrp="1"/>
          </p:cNvSpPr>
          <p:nvPr>
            <p:ph type="title"/>
          </p:nvPr>
        </p:nvSpPr>
        <p:spPr>
          <a:xfrm>
            <a:off x="838200" y="448721"/>
            <a:ext cx="4707671" cy="1225650"/>
          </a:xfrm>
        </p:spPr>
        <p:txBody>
          <a:bodyPr anchor="b">
            <a:normAutofit/>
          </a:bodyPr>
          <a:lstStyle/>
          <a:p>
            <a:r>
              <a:rPr lang="en-US" sz="3800">
                <a:solidFill>
                  <a:schemeClr val="bg1"/>
                </a:solidFill>
              </a:rPr>
              <a:t>Keynes as Magritte</a:t>
            </a:r>
            <a:br>
              <a:rPr lang="en-US" sz="3800">
                <a:solidFill>
                  <a:schemeClr val="bg1"/>
                </a:solidFill>
              </a:rPr>
            </a:br>
            <a:endParaRPr lang="en-GB" sz="3800">
              <a:solidFill>
                <a:schemeClr val="bg1"/>
              </a:solidFill>
            </a:endParaRPr>
          </a:p>
        </p:txBody>
      </p:sp>
      <p:cxnSp>
        <p:nvCxnSpPr>
          <p:cNvPr id="13" name="Straight Connector 12">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E3DDE1D-63C8-CBF0-88EC-AA99DDEC49B5}"/>
              </a:ext>
            </a:extLst>
          </p:cNvPr>
          <p:cNvSpPr>
            <a:spLocks noGrp="1"/>
          </p:cNvSpPr>
          <p:nvPr>
            <p:ph idx="1"/>
          </p:nvPr>
        </p:nvSpPr>
        <p:spPr>
          <a:xfrm>
            <a:off x="465513" y="1909192"/>
            <a:ext cx="5018769" cy="3647710"/>
          </a:xfrm>
        </p:spPr>
        <p:txBody>
          <a:bodyPr>
            <a:normAutofit/>
          </a:bodyPr>
          <a:lstStyle/>
          <a:p>
            <a:pPr lvl="1"/>
            <a:r>
              <a:rPr lang="en-US" sz="2000" dirty="0">
                <a:solidFill>
                  <a:schemeClr val="bg1"/>
                </a:solidFill>
              </a:rPr>
              <a:t>Words are not thoughts. </a:t>
            </a:r>
          </a:p>
          <a:p>
            <a:pPr lvl="1"/>
            <a:r>
              <a:rPr lang="en-US" sz="2000" dirty="0" err="1">
                <a:solidFill>
                  <a:schemeClr val="bg1"/>
                </a:solidFill>
              </a:rPr>
              <a:t>Maths</a:t>
            </a:r>
            <a:r>
              <a:rPr lang="en-US" sz="2000" dirty="0">
                <a:solidFill>
                  <a:schemeClr val="bg1"/>
                </a:solidFill>
              </a:rPr>
              <a:t> are not words. </a:t>
            </a:r>
          </a:p>
          <a:p>
            <a:pPr lvl="1"/>
            <a:r>
              <a:rPr lang="en-US" sz="2000" dirty="0">
                <a:solidFill>
                  <a:schemeClr val="bg1"/>
                </a:solidFill>
              </a:rPr>
              <a:t>Realistic analysis is an illusion of the mind. </a:t>
            </a:r>
          </a:p>
          <a:p>
            <a:pPr lvl="1"/>
            <a:r>
              <a:rPr lang="en-US" sz="2000" dirty="0">
                <a:solidFill>
                  <a:schemeClr val="bg1"/>
                </a:solidFill>
              </a:rPr>
              <a:t>The </a:t>
            </a:r>
            <a:r>
              <a:rPr lang="en-US" sz="2000" i="1" dirty="0">
                <a:solidFill>
                  <a:schemeClr val="bg1"/>
                </a:solidFill>
              </a:rPr>
              <a:t>signified</a:t>
            </a:r>
            <a:r>
              <a:rPr lang="en-US" sz="2000" dirty="0">
                <a:solidFill>
                  <a:schemeClr val="bg1"/>
                </a:solidFill>
              </a:rPr>
              <a:t> and the </a:t>
            </a:r>
            <a:r>
              <a:rPr lang="en-US" sz="2000" i="1" dirty="0">
                <a:solidFill>
                  <a:schemeClr val="bg1"/>
                </a:solidFill>
              </a:rPr>
              <a:t>signifier</a:t>
            </a:r>
            <a:r>
              <a:rPr lang="en-US" sz="2000" dirty="0">
                <a:solidFill>
                  <a:schemeClr val="bg1"/>
                </a:solidFill>
              </a:rPr>
              <a:t> are not characterized by </a:t>
            </a:r>
            <a:r>
              <a:rPr lang="en-US" sz="2000" dirty="0">
                <a:solidFill>
                  <a:srgbClr val="FF0000"/>
                </a:solidFill>
              </a:rPr>
              <a:t>harmony</a:t>
            </a:r>
            <a:r>
              <a:rPr lang="en-US" sz="2000" dirty="0">
                <a:solidFill>
                  <a:schemeClr val="bg1"/>
                </a:solidFill>
              </a:rPr>
              <a:t> but by </a:t>
            </a:r>
            <a:r>
              <a:rPr lang="en-US" sz="2000" dirty="0">
                <a:solidFill>
                  <a:srgbClr val="FF0000"/>
                </a:solidFill>
              </a:rPr>
              <a:t>tension and uncertainty</a:t>
            </a:r>
            <a:r>
              <a:rPr lang="en-US" sz="2000" dirty="0">
                <a:solidFill>
                  <a:schemeClr val="bg1"/>
                </a:solidFill>
              </a:rPr>
              <a:t>. </a:t>
            </a:r>
          </a:p>
          <a:p>
            <a:pPr lvl="1"/>
            <a:r>
              <a:rPr lang="en-US" sz="2000" dirty="0">
                <a:solidFill>
                  <a:schemeClr val="bg1"/>
                </a:solidFill>
              </a:rPr>
              <a:t>The relation is constantly re-interpreted and re-evaluated, </a:t>
            </a:r>
            <a:r>
              <a:rPr lang="en-US" sz="2000" dirty="0">
                <a:solidFill>
                  <a:srgbClr val="FF0000"/>
                </a:solidFill>
              </a:rPr>
              <a:t>it is never settled</a:t>
            </a:r>
            <a:r>
              <a:rPr lang="en-US" sz="2000" dirty="0">
                <a:solidFill>
                  <a:schemeClr val="bg1"/>
                </a:solidFill>
              </a:rPr>
              <a:t>. </a:t>
            </a:r>
          </a:p>
          <a:p>
            <a:endParaRPr lang="en-GB" sz="2000" dirty="0">
              <a:solidFill>
                <a:schemeClr val="bg1"/>
              </a:solidFill>
            </a:endParaRPr>
          </a:p>
        </p:txBody>
      </p:sp>
      <p:cxnSp>
        <p:nvCxnSpPr>
          <p:cNvPr id="15" name="Straight Connector 14">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599FB75-9899-A2F5-11FC-6CB1761E8267}"/>
              </a:ext>
            </a:extLst>
          </p:cNvPr>
          <p:cNvPicPr>
            <a:picLocks noChangeAspect="1"/>
          </p:cNvPicPr>
          <p:nvPr/>
        </p:nvPicPr>
        <p:blipFill>
          <a:blip r:embed="rId2"/>
          <a:stretch>
            <a:fillRect/>
          </a:stretch>
        </p:blipFill>
        <p:spPr>
          <a:xfrm>
            <a:off x="6525453" y="1450206"/>
            <a:ext cx="5666547" cy="3957588"/>
          </a:xfrm>
          <a:prstGeom prst="rect">
            <a:avLst/>
          </a:prstGeom>
        </p:spPr>
      </p:pic>
      <p:sp>
        <p:nvSpPr>
          <p:cNvPr id="4" name="Slide Number Placeholder 3">
            <a:extLst>
              <a:ext uri="{FF2B5EF4-FFF2-40B4-BE49-F238E27FC236}">
                <a16:creationId xmlns:a16="http://schemas.microsoft.com/office/drawing/2014/main" id="{F76838C2-515A-F331-CDF5-457F41A24A07}"/>
              </a:ext>
            </a:extLst>
          </p:cNvPr>
          <p:cNvSpPr>
            <a:spLocks noGrp="1"/>
          </p:cNvSpPr>
          <p:nvPr>
            <p:ph type="sldNum" sz="quarter" idx="12"/>
          </p:nvPr>
        </p:nvSpPr>
        <p:spPr>
          <a:xfrm>
            <a:off x="9303026" y="6356350"/>
            <a:ext cx="2050774" cy="365125"/>
          </a:xfrm>
        </p:spPr>
        <p:txBody>
          <a:bodyPr>
            <a:normAutofit/>
          </a:bodyPr>
          <a:lstStyle/>
          <a:p>
            <a:pPr>
              <a:spcAft>
                <a:spcPts val="600"/>
              </a:spcAft>
            </a:pPr>
            <a:fld id="{20B0ABEA-B9D3-4ECA-8D55-D3A4B53E0529}" type="slidenum">
              <a:rPr lang="en-GB">
                <a:solidFill>
                  <a:srgbClr val="FFFFFF"/>
                </a:solidFill>
              </a:rPr>
              <a:pPr>
                <a:spcAft>
                  <a:spcPts val="600"/>
                </a:spcAft>
              </a:pPr>
              <a:t>52</a:t>
            </a:fld>
            <a:endParaRPr lang="en-GB">
              <a:solidFill>
                <a:srgbClr val="FFFFFF"/>
              </a:solidFill>
            </a:endParaRPr>
          </a:p>
        </p:txBody>
      </p:sp>
    </p:spTree>
    <p:extLst>
      <p:ext uri="{BB962C8B-B14F-4D97-AF65-F5344CB8AC3E}">
        <p14:creationId xmlns:p14="http://schemas.microsoft.com/office/powerpoint/2010/main" val="6142951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81781-8C91-E823-3197-D6C225C15EA1}"/>
              </a:ext>
            </a:extLst>
          </p:cNvPr>
          <p:cNvSpPr>
            <a:spLocks noGrp="1"/>
          </p:cNvSpPr>
          <p:nvPr>
            <p:ph type="title"/>
          </p:nvPr>
        </p:nvSpPr>
        <p:spPr/>
        <p:txBody>
          <a:bodyPr>
            <a:normAutofit fontScale="90000"/>
          </a:bodyPr>
          <a:lstStyle/>
          <a:p>
            <a:r>
              <a:rPr lang="en-US" dirty="0"/>
              <a:t>Different tools (historical analysis, analytical modeling, scenario planning) for different problems</a:t>
            </a:r>
            <a:endParaRPr lang="en-GB" dirty="0"/>
          </a:p>
        </p:txBody>
      </p:sp>
      <p:sp>
        <p:nvSpPr>
          <p:cNvPr id="3" name="Content Placeholder 2">
            <a:extLst>
              <a:ext uri="{FF2B5EF4-FFF2-40B4-BE49-F238E27FC236}">
                <a16:creationId xmlns:a16="http://schemas.microsoft.com/office/drawing/2014/main" id="{179E482D-17D8-FD55-7AD0-35698B3FD6C9}"/>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r>
              <a:rPr lang="en-US" dirty="0"/>
              <a:t>So far we have been primarily concerned with the way in which changes in the quantity of money affect prices in the short period. But in the long run is there not some simpler relationship?</a:t>
            </a:r>
          </a:p>
          <a:p>
            <a:pPr marL="0" indent="0">
              <a:buNone/>
            </a:pPr>
            <a:r>
              <a:rPr lang="en-US" dirty="0"/>
              <a:t>This </a:t>
            </a:r>
            <a:r>
              <a:rPr lang="en-US" dirty="0">
                <a:solidFill>
                  <a:srgbClr val="FF0000"/>
                </a:solidFill>
              </a:rPr>
              <a:t>is a question for historical </a:t>
            </a:r>
            <a:r>
              <a:rPr lang="en-US" dirty="0" err="1">
                <a:solidFill>
                  <a:srgbClr val="FF0000"/>
                </a:solidFill>
              </a:rPr>
              <a:t>generalisation</a:t>
            </a:r>
            <a:r>
              <a:rPr lang="en-US" dirty="0">
                <a:solidFill>
                  <a:srgbClr val="FF0000"/>
                </a:solidFill>
              </a:rPr>
              <a:t> rather than for pure theory</a:t>
            </a:r>
            <a:r>
              <a:rPr lang="en-US" dirty="0"/>
              <a:t>. (Keynes 1936: 306)</a:t>
            </a:r>
            <a:endParaRPr lang="en-GB" dirty="0"/>
          </a:p>
        </p:txBody>
      </p:sp>
      <p:sp>
        <p:nvSpPr>
          <p:cNvPr id="4" name="Slide Number Placeholder 3">
            <a:extLst>
              <a:ext uri="{FF2B5EF4-FFF2-40B4-BE49-F238E27FC236}">
                <a16:creationId xmlns:a16="http://schemas.microsoft.com/office/drawing/2014/main" id="{6E607B15-F7F0-4210-0F5A-D02C09374B89}"/>
              </a:ext>
            </a:extLst>
          </p:cNvPr>
          <p:cNvSpPr>
            <a:spLocks noGrp="1"/>
          </p:cNvSpPr>
          <p:nvPr>
            <p:ph type="sldNum" sz="quarter" idx="12"/>
          </p:nvPr>
        </p:nvSpPr>
        <p:spPr/>
        <p:txBody>
          <a:bodyPr/>
          <a:lstStyle/>
          <a:p>
            <a:fld id="{20B0ABEA-B9D3-4ECA-8D55-D3A4B53E0529}" type="slidenum">
              <a:rPr lang="en-GB" smtClean="0"/>
              <a:t>53</a:t>
            </a:fld>
            <a:endParaRPr lang="en-GB"/>
          </a:p>
        </p:txBody>
      </p:sp>
    </p:spTree>
    <p:extLst>
      <p:ext uri="{BB962C8B-B14F-4D97-AF65-F5344CB8AC3E}">
        <p14:creationId xmlns:p14="http://schemas.microsoft.com/office/powerpoint/2010/main" val="36439982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E5115-473D-85EE-2F5B-ED8B77EBDEDC}"/>
              </a:ext>
            </a:extLst>
          </p:cNvPr>
          <p:cNvSpPr>
            <a:spLocks noGrp="1"/>
          </p:cNvSpPr>
          <p:nvPr>
            <p:ph type="title"/>
          </p:nvPr>
        </p:nvSpPr>
        <p:spPr>
          <a:xfrm>
            <a:off x="838200" y="136526"/>
            <a:ext cx="10515600" cy="1334828"/>
          </a:xfrm>
        </p:spPr>
        <p:txBody>
          <a:bodyPr/>
          <a:lstStyle/>
          <a:p>
            <a:r>
              <a:rPr lang="en-US" dirty="0"/>
              <a:t>Text hermeneutics- monoliths and spolia in textual analysis</a:t>
            </a:r>
            <a:endParaRPr lang="en-GB" dirty="0"/>
          </a:p>
        </p:txBody>
      </p:sp>
      <p:sp>
        <p:nvSpPr>
          <p:cNvPr id="3" name="Content Placeholder 2">
            <a:extLst>
              <a:ext uri="{FF2B5EF4-FFF2-40B4-BE49-F238E27FC236}">
                <a16:creationId xmlns:a16="http://schemas.microsoft.com/office/drawing/2014/main" id="{6D1B9DA8-2B45-B015-590B-9065D35F6ED2}"/>
              </a:ext>
            </a:extLst>
          </p:cNvPr>
          <p:cNvSpPr>
            <a:spLocks noGrp="1"/>
          </p:cNvSpPr>
          <p:nvPr>
            <p:ph idx="1"/>
          </p:nvPr>
        </p:nvSpPr>
        <p:spPr>
          <a:xfrm>
            <a:off x="83127" y="1537855"/>
            <a:ext cx="12036829" cy="5183620"/>
          </a:xfrm>
        </p:spPr>
        <p:txBody>
          <a:bodyPr>
            <a:normAutofit fontScale="70000" lnSpcReduction="20000"/>
          </a:bodyPr>
          <a:lstStyle/>
          <a:p>
            <a:r>
              <a:rPr lang="en-US" dirty="0"/>
              <a:t>Some texts (Walras’ Elements famously) are supposed to be self contained narratives that require little external frame of reference.</a:t>
            </a:r>
          </a:p>
          <a:p>
            <a:pPr lvl="1"/>
            <a:r>
              <a:rPr lang="en-US" dirty="0"/>
              <a:t>These texts hide the unclear elements of their narrative.</a:t>
            </a:r>
          </a:p>
          <a:p>
            <a:pPr lvl="1"/>
            <a:r>
              <a:rPr lang="en-US" dirty="0"/>
              <a:t>They appear definitive and atemporal in their frame of reference, respecting Lessing’s Laocoon message of true meaning and separation of fields. </a:t>
            </a:r>
          </a:p>
          <a:p>
            <a:pPr lvl="1"/>
            <a:endParaRPr lang="en-US" dirty="0"/>
          </a:p>
          <a:p>
            <a:r>
              <a:rPr lang="en-US" dirty="0"/>
              <a:t>Other texts display their contemporality- and at the same time do their best to display their incompleteness.</a:t>
            </a:r>
          </a:p>
          <a:p>
            <a:pPr lvl="1"/>
            <a:r>
              <a:rPr lang="en-US" dirty="0"/>
              <a:t>They use irony and play on shades of interpretation</a:t>
            </a:r>
          </a:p>
          <a:p>
            <a:pPr lvl="1"/>
            <a:r>
              <a:rPr lang="en-US" dirty="0"/>
              <a:t>Appear incomplete and steeped at their historical point of reference blearing the nines between different disciplines, meaning and sound, symbol and signified.</a:t>
            </a:r>
          </a:p>
          <a:p>
            <a:pPr marL="457200" lvl="1" indent="0">
              <a:buNone/>
            </a:pPr>
            <a:endParaRPr lang="en-US" dirty="0"/>
          </a:p>
          <a:p>
            <a:r>
              <a:rPr lang="en-US" dirty="0"/>
              <a:t>Both authors through their texts - lie </a:t>
            </a:r>
          </a:p>
          <a:p>
            <a:pPr lvl="1"/>
            <a:r>
              <a:rPr lang="en-US" dirty="0"/>
              <a:t>Nothing is complete, nothing is entirely devoid of synthetic value.</a:t>
            </a:r>
          </a:p>
          <a:p>
            <a:pPr lvl="1"/>
            <a:r>
              <a:rPr lang="en-US" dirty="0"/>
              <a:t>All text has context, and all text creates new context through appropriation and re-appropriation.</a:t>
            </a:r>
          </a:p>
          <a:p>
            <a:pPr lvl="2"/>
            <a:r>
              <a:rPr lang="en-US" dirty="0"/>
              <a:t>Text that displays its context may also be the greatest survivor in the history of art or theory. </a:t>
            </a:r>
            <a:r>
              <a:rPr lang="en-US" dirty="0" err="1"/>
              <a:t>Contexuality</a:t>
            </a:r>
            <a:r>
              <a:rPr lang="en-US" dirty="0"/>
              <a:t> does not mean the text will lose its meaning and atemporality does not guarantee survival. </a:t>
            </a:r>
          </a:p>
          <a:p>
            <a:pPr marL="0" indent="0">
              <a:buNone/>
            </a:pPr>
            <a:endParaRPr lang="en-US" dirty="0"/>
          </a:p>
          <a:p>
            <a:r>
              <a:rPr lang="en-US" dirty="0"/>
              <a:t>Then again Keynes may be different:</a:t>
            </a:r>
          </a:p>
          <a:p>
            <a:pPr lvl="1"/>
            <a:r>
              <a:rPr lang="en-US" dirty="0">
                <a:solidFill>
                  <a:srgbClr val="FF0000"/>
                </a:solidFill>
              </a:rPr>
              <a:t>Friedrich Schlegel often remained incomprehensible even to his friends. </a:t>
            </a:r>
          </a:p>
          <a:p>
            <a:pPr marL="0" indent="0">
              <a:buNone/>
            </a:pPr>
            <a:r>
              <a:rPr lang="en-US" dirty="0"/>
              <a:t>		[Attributed to Walter Benjamin (Barnett, 2001, 1)</a:t>
            </a:r>
          </a:p>
          <a:p>
            <a:endParaRPr lang="en-GB" dirty="0"/>
          </a:p>
        </p:txBody>
      </p:sp>
      <p:sp>
        <p:nvSpPr>
          <p:cNvPr id="4" name="Slide Number Placeholder 3">
            <a:extLst>
              <a:ext uri="{FF2B5EF4-FFF2-40B4-BE49-F238E27FC236}">
                <a16:creationId xmlns:a16="http://schemas.microsoft.com/office/drawing/2014/main" id="{DC961934-1B0D-54BB-25F0-FCC4807A7038}"/>
              </a:ext>
            </a:extLst>
          </p:cNvPr>
          <p:cNvSpPr>
            <a:spLocks noGrp="1"/>
          </p:cNvSpPr>
          <p:nvPr>
            <p:ph type="sldNum" sz="quarter" idx="12"/>
          </p:nvPr>
        </p:nvSpPr>
        <p:spPr/>
        <p:txBody>
          <a:bodyPr/>
          <a:lstStyle/>
          <a:p>
            <a:fld id="{20B0ABEA-B9D3-4ECA-8D55-D3A4B53E0529}" type="slidenum">
              <a:rPr lang="en-GB" smtClean="0"/>
              <a:t>54</a:t>
            </a:fld>
            <a:endParaRPr lang="en-GB"/>
          </a:p>
        </p:txBody>
      </p:sp>
    </p:spTree>
    <p:extLst>
      <p:ext uri="{BB962C8B-B14F-4D97-AF65-F5344CB8AC3E}">
        <p14:creationId xmlns:p14="http://schemas.microsoft.com/office/powerpoint/2010/main" val="4164292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29377832-DB5F-1B17-C2D1-8AB92EA08AE7}"/>
              </a:ext>
            </a:extLst>
          </p:cNvPr>
          <p:cNvSpPr>
            <a:spLocks noGrp="1"/>
          </p:cNvSpPr>
          <p:nvPr>
            <p:ph type="title"/>
          </p:nvPr>
        </p:nvSpPr>
        <p:spPr>
          <a:xfrm>
            <a:off x="838200" y="448721"/>
            <a:ext cx="4707671" cy="1225650"/>
          </a:xfrm>
        </p:spPr>
        <p:txBody>
          <a:bodyPr anchor="b">
            <a:normAutofit/>
          </a:bodyPr>
          <a:lstStyle/>
          <a:p>
            <a:r>
              <a:rPr lang="en-US" sz="2700" dirty="0">
                <a:solidFill>
                  <a:schemeClr val="bg1"/>
                </a:solidFill>
              </a:rPr>
              <a:t>William Blake – Laocoon (~1815)</a:t>
            </a:r>
            <a:endParaRPr lang="en-GB" sz="2700" dirty="0">
              <a:solidFill>
                <a:schemeClr val="bg1"/>
              </a:solidFill>
            </a:endParaRPr>
          </a:p>
        </p:txBody>
      </p:sp>
      <p:cxnSp>
        <p:nvCxnSpPr>
          <p:cNvPr id="15" name="Straight Connector 14">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821EF7C-9226-CC85-8001-B6293E6897A3}"/>
              </a:ext>
            </a:extLst>
          </p:cNvPr>
          <p:cNvSpPr>
            <a:spLocks noGrp="1"/>
          </p:cNvSpPr>
          <p:nvPr>
            <p:ph idx="1"/>
          </p:nvPr>
        </p:nvSpPr>
        <p:spPr>
          <a:xfrm>
            <a:off x="315884" y="1825143"/>
            <a:ext cx="5968537" cy="3882528"/>
          </a:xfrm>
        </p:spPr>
        <p:txBody>
          <a:bodyPr>
            <a:normAutofit lnSpcReduction="10000"/>
          </a:bodyPr>
          <a:lstStyle/>
          <a:p>
            <a:r>
              <a:rPr lang="en-US" sz="2000" dirty="0">
                <a:solidFill>
                  <a:schemeClr val="bg1"/>
                </a:solidFill>
              </a:rPr>
              <a:t>Not as a classical but as biblical allusion </a:t>
            </a:r>
          </a:p>
          <a:p>
            <a:r>
              <a:rPr lang="en-US" sz="2000" dirty="0">
                <a:solidFill>
                  <a:schemeClr val="bg1"/>
                </a:solidFill>
              </a:rPr>
              <a:t>As the archetypical struggle between good and evil</a:t>
            </a:r>
          </a:p>
          <a:p>
            <a:r>
              <a:rPr lang="en-US" sz="2000" dirty="0">
                <a:solidFill>
                  <a:schemeClr val="bg1"/>
                </a:solidFill>
              </a:rPr>
              <a:t>“Art can never exist without Naked Beauty displayed,” reads one of the slogans on the image</a:t>
            </a:r>
          </a:p>
          <a:p>
            <a:r>
              <a:rPr lang="en-US" sz="2000" dirty="0">
                <a:solidFill>
                  <a:schemeClr val="bg1"/>
                </a:solidFill>
              </a:rPr>
              <a:t>Under the snake at the right, the Hebrew letters spell out “Lilith,” a name that may be derived from a class of ancient Mesopotamian spirits called </a:t>
            </a:r>
            <a:r>
              <a:rPr lang="en-US" sz="2000" dirty="0" err="1">
                <a:solidFill>
                  <a:schemeClr val="bg1"/>
                </a:solidFill>
              </a:rPr>
              <a:t>lilītu</a:t>
            </a:r>
            <a:r>
              <a:rPr lang="en-US" sz="2000" dirty="0">
                <a:solidFill>
                  <a:schemeClr val="bg1"/>
                </a:solidFill>
              </a:rPr>
              <a:t>. </a:t>
            </a:r>
          </a:p>
          <a:p>
            <a:pPr lvl="1"/>
            <a:r>
              <a:rPr lang="en-US" sz="1600" dirty="0">
                <a:solidFill>
                  <a:schemeClr val="bg1"/>
                </a:solidFill>
              </a:rPr>
              <a:t>In one Kabbalistic tradition, Lilith is Adam’s first wife. She refuses her husband’s attempts to dominate her, telling him that they are made of the same substance (earth) and are equals. When Adam refuses to capitulate, she flies into the air and disappears, and Adam is gifted with a new, more subservient wife named Eve. </a:t>
            </a:r>
          </a:p>
          <a:p>
            <a:pPr lvl="1"/>
            <a:r>
              <a:rPr lang="en-US" sz="1600" dirty="0">
                <a:solidFill>
                  <a:schemeClr val="bg1"/>
                </a:solidFill>
              </a:rPr>
              <a:t>What is </a:t>
            </a:r>
            <a:r>
              <a:rPr lang="en-US" sz="1600" dirty="0" err="1">
                <a:solidFill>
                  <a:schemeClr val="bg1"/>
                </a:solidFill>
              </a:rPr>
              <a:t>blake</a:t>
            </a:r>
            <a:r>
              <a:rPr lang="en-US" sz="1600" dirty="0">
                <a:solidFill>
                  <a:schemeClr val="bg1"/>
                </a:solidFill>
              </a:rPr>
              <a:t> trying to achieve by carving Lilith’s name in the heart-shaped space?</a:t>
            </a:r>
            <a:endParaRPr lang="en-GB" sz="1600" dirty="0">
              <a:solidFill>
                <a:schemeClr val="bg1"/>
              </a:solidFill>
            </a:endParaRPr>
          </a:p>
        </p:txBody>
      </p:sp>
      <p:cxnSp>
        <p:nvCxnSpPr>
          <p:cNvPr id="17" name="Straight Connector 16">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71CCC965-40E0-C240-2E8C-E39A5BB6EAD9}"/>
              </a:ext>
            </a:extLst>
          </p:cNvPr>
          <p:cNvPicPr>
            <a:picLocks noChangeAspect="1"/>
          </p:cNvPicPr>
          <p:nvPr/>
        </p:nvPicPr>
        <p:blipFill>
          <a:blip r:embed="rId2"/>
          <a:stretch>
            <a:fillRect/>
          </a:stretch>
        </p:blipFill>
        <p:spPr>
          <a:xfrm>
            <a:off x="6525453" y="56055"/>
            <a:ext cx="5666547" cy="6745889"/>
          </a:xfrm>
          <a:prstGeom prst="rect">
            <a:avLst/>
          </a:prstGeom>
        </p:spPr>
      </p:pic>
      <p:sp>
        <p:nvSpPr>
          <p:cNvPr id="4" name="Slide Number Placeholder 3">
            <a:extLst>
              <a:ext uri="{FF2B5EF4-FFF2-40B4-BE49-F238E27FC236}">
                <a16:creationId xmlns:a16="http://schemas.microsoft.com/office/drawing/2014/main" id="{7C74103B-EFBB-0C2F-2A40-CE5C4077EC90}"/>
              </a:ext>
            </a:extLst>
          </p:cNvPr>
          <p:cNvSpPr>
            <a:spLocks noGrp="1"/>
          </p:cNvSpPr>
          <p:nvPr>
            <p:ph type="sldNum" sz="quarter" idx="12"/>
          </p:nvPr>
        </p:nvSpPr>
        <p:spPr>
          <a:xfrm>
            <a:off x="9303026" y="6356350"/>
            <a:ext cx="2050774" cy="365125"/>
          </a:xfrm>
        </p:spPr>
        <p:txBody>
          <a:bodyPr>
            <a:normAutofit/>
          </a:bodyPr>
          <a:lstStyle/>
          <a:p>
            <a:pPr>
              <a:spcAft>
                <a:spcPts val="600"/>
              </a:spcAft>
            </a:pPr>
            <a:fld id="{20B0ABEA-B9D3-4ECA-8D55-D3A4B53E0529}" type="slidenum">
              <a:rPr lang="en-GB">
                <a:solidFill>
                  <a:srgbClr val="FFFFFF"/>
                </a:solidFill>
              </a:rPr>
              <a:pPr>
                <a:spcAft>
                  <a:spcPts val="600"/>
                </a:spcAft>
              </a:pPr>
              <a:t>6</a:t>
            </a:fld>
            <a:endParaRPr lang="en-GB">
              <a:solidFill>
                <a:srgbClr val="FFFFFF"/>
              </a:solidFill>
            </a:endParaRPr>
          </a:p>
        </p:txBody>
      </p:sp>
    </p:spTree>
    <p:extLst>
      <p:ext uri="{BB962C8B-B14F-4D97-AF65-F5344CB8AC3E}">
        <p14:creationId xmlns:p14="http://schemas.microsoft.com/office/powerpoint/2010/main" val="4258507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87310-8C37-59BA-1556-42231C12312E}"/>
              </a:ext>
            </a:extLst>
          </p:cNvPr>
          <p:cNvSpPr>
            <a:spLocks noGrp="1"/>
          </p:cNvSpPr>
          <p:nvPr>
            <p:ph type="title"/>
          </p:nvPr>
        </p:nvSpPr>
        <p:spPr>
          <a:xfrm>
            <a:off x="838200" y="365126"/>
            <a:ext cx="10515600" cy="748780"/>
          </a:xfrm>
        </p:spPr>
        <p:txBody>
          <a:bodyPr/>
          <a:lstStyle/>
          <a:p>
            <a:r>
              <a:rPr lang="en-US" dirty="0"/>
              <a:t>Enter the Romantics – representation is </a:t>
            </a:r>
            <a:r>
              <a:rPr lang="en-US" i="1" dirty="0"/>
              <a:t>passe</a:t>
            </a:r>
            <a:endParaRPr lang="en-GB" i="1" dirty="0"/>
          </a:p>
        </p:txBody>
      </p:sp>
      <p:sp>
        <p:nvSpPr>
          <p:cNvPr id="3" name="Content Placeholder 2">
            <a:extLst>
              <a:ext uri="{FF2B5EF4-FFF2-40B4-BE49-F238E27FC236}">
                <a16:creationId xmlns:a16="http://schemas.microsoft.com/office/drawing/2014/main" id="{92B97866-7162-198B-6941-4899104B1ADB}"/>
              </a:ext>
            </a:extLst>
          </p:cNvPr>
          <p:cNvSpPr>
            <a:spLocks noGrp="1"/>
          </p:cNvSpPr>
          <p:nvPr>
            <p:ph idx="1"/>
          </p:nvPr>
        </p:nvSpPr>
        <p:spPr>
          <a:xfrm>
            <a:off x="390697" y="1479665"/>
            <a:ext cx="11529753" cy="4697298"/>
          </a:xfrm>
        </p:spPr>
        <p:txBody>
          <a:bodyPr>
            <a:normAutofit fontScale="92500" lnSpcReduction="20000"/>
          </a:bodyPr>
          <a:lstStyle/>
          <a:p>
            <a:r>
              <a:rPr lang="en-US" dirty="0"/>
              <a:t>In contrast, the Romantics, and in particular the work of August Schlegel, distinguished between </a:t>
            </a:r>
            <a:r>
              <a:rPr lang="en-US" dirty="0">
                <a:solidFill>
                  <a:srgbClr val="FF0000"/>
                </a:solidFill>
              </a:rPr>
              <a:t>ancient</a:t>
            </a:r>
            <a:r>
              <a:rPr lang="en-US" dirty="0"/>
              <a:t> and </a:t>
            </a:r>
            <a:r>
              <a:rPr lang="en-US" dirty="0">
                <a:solidFill>
                  <a:srgbClr val="FF0000"/>
                </a:solidFill>
              </a:rPr>
              <a:t>modern aesthetics.</a:t>
            </a:r>
            <a:r>
              <a:rPr lang="en-US" dirty="0"/>
              <a:t> </a:t>
            </a:r>
          </a:p>
          <a:p>
            <a:pPr lvl="1"/>
            <a:r>
              <a:rPr lang="en-US" dirty="0"/>
              <a:t> By </a:t>
            </a:r>
            <a:r>
              <a:rPr lang="en-US" dirty="0">
                <a:solidFill>
                  <a:srgbClr val="FF0000"/>
                </a:solidFill>
              </a:rPr>
              <a:t>problematizing</a:t>
            </a:r>
            <a:r>
              <a:rPr lang="en-US" dirty="0"/>
              <a:t> the very nature of </a:t>
            </a:r>
            <a:r>
              <a:rPr lang="en-US" dirty="0">
                <a:solidFill>
                  <a:srgbClr val="FF0000"/>
                </a:solidFill>
              </a:rPr>
              <a:t>representation</a:t>
            </a:r>
            <a:r>
              <a:rPr lang="en-US" dirty="0"/>
              <a:t> in art </a:t>
            </a:r>
          </a:p>
          <a:p>
            <a:pPr lvl="1"/>
            <a:r>
              <a:rPr lang="en-US" dirty="0"/>
              <a:t>By the </a:t>
            </a:r>
            <a:r>
              <a:rPr lang="en-US" dirty="0">
                <a:solidFill>
                  <a:srgbClr val="FF0000"/>
                </a:solidFill>
              </a:rPr>
              <a:t>distinct</a:t>
            </a:r>
            <a:r>
              <a:rPr lang="en-US" dirty="0"/>
              <a:t> separation </a:t>
            </a:r>
            <a:r>
              <a:rPr lang="en-US" dirty="0">
                <a:solidFill>
                  <a:srgbClr val="FF0000"/>
                </a:solidFill>
              </a:rPr>
              <a:t>of fields of art</a:t>
            </a:r>
            <a:r>
              <a:rPr lang="en-US" dirty="0"/>
              <a:t>. </a:t>
            </a:r>
          </a:p>
          <a:p>
            <a:pPr marL="457200" lvl="1" indent="0">
              <a:buNone/>
            </a:pPr>
            <a:endParaRPr lang="en-US" dirty="0"/>
          </a:p>
          <a:p>
            <a:r>
              <a:rPr lang="en-US" dirty="0"/>
              <a:t>Schlegel - central figure of the German Romantic movement.</a:t>
            </a:r>
          </a:p>
          <a:p>
            <a:pPr lvl="1"/>
            <a:r>
              <a:rPr lang="en-US" dirty="0"/>
              <a:t>Modern art relates to the </a:t>
            </a:r>
            <a:r>
              <a:rPr lang="en-US" dirty="0">
                <a:solidFill>
                  <a:srgbClr val="FF0000"/>
                </a:solidFill>
              </a:rPr>
              <a:t>environment that arose within specific historical conditions and, as a result, requires a completely new framework of understanding</a:t>
            </a:r>
            <a:r>
              <a:rPr lang="en-US" dirty="0"/>
              <a:t>. </a:t>
            </a:r>
          </a:p>
          <a:p>
            <a:pPr lvl="1"/>
            <a:r>
              <a:rPr lang="en-US" dirty="0">
                <a:solidFill>
                  <a:srgbClr val="FF0000"/>
                </a:solidFill>
              </a:rPr>
              <a:t>Art cannot be seen to mimic nature</a:t>
            </a:r>
            <a:r>
              <a:rPr lang="en-US" dirty="0"/>
              <a:t>, an aspiration of ancient art that was re-affirmed during the Enlightenment and is the basis of neoclassical aesthetics. </a:t>
            </a:r>
          </a:p>
          <a:p>
            <a:pPr lvl="1"/>
            <a:r>
              <a:rPr lang="en-US" dirty="0">
                <a:solidFill>
                  <a:srgbClr val="FF0000"/>
                </a:solidFill>
              </a:rPr>
              <a:t>Art could not be a mere “imitation” or “representation” of nature</a:t>
            </a:r>
            <a:r>
              <a:rPr lang="en-US" dirty="0"/>
              <a:t>; it is the product of a </a:t>
            </a:r>
            <a:r>
              <a:rPr lang="en-US" dirty="0">
                <a:solidFill>
                  <a:srgbClr val="FF0000"/>
                </a:solidFill>
              </a:rPr>
              <a:t>creative force </a:t>
            </a:r>
            <a:r>
              <a:rPr lang="en-US" dirty="0"/>
              <a:t>and, therefore, of </a:t>
            </a:r>
            <a:r>
              <a:rPr lang="en-US" dirty="0">
                <a:solidFill>
                  <a:srgbClr val="FF0000"/>
                </a:solidFill>
              </a:rPr>
              <a:t>expression</a:t>
            </a:r>
            <a:r>
              <a:rPr lang="en-US" dirty="0"/>
              <a:t>. </a:t>
            </a:r>
          </a:p>
          <a:p>
            <a:pPr marL="457200" lvl="1" indent="0">
              <a:buNone/>
            </a:pPr>
            <a:endParaRPr lang="en-US" dirty="0"/>
          </a:p>
          <a:p>
            <a:pPr lvl="2"/>
            <a:r>
              <a:rPr lang="en-US" dirty="0"/>
              <a:t>“but in the fine arts </a:t>
            </a:r>
            <a:r>
              <a:rPr lang="en-US" dirty="0">
                <a:solidFill>
                  <a:srgbClr val="FF0000"/>
                </a:solidFill>
              </a:rPr>
              <a:t>mere imitation is always fruitless</a:t>
            </a:r>
            <a:r>
              <a:rPr lang="en-US" dirty="0"/>
              <a:t>; even what we borrow from others to assume a true poetical shape, must, as it were, be born again within us” (Schlegel 1861: 19).</a:t>
            </a:r>
            <a:endParaRPr lang="en-GB" dirty="0"/>
          </a:p>
        </p:txBody>
      </p:sp>
      <p:sp>
        <p:nvSpPr>
          <p:cNvPr id="4" name="Slide Number Placeholder 3">
            <a:extLst>
              <a:ext uri="{FF2B5EF4-FFF2-40B4-BE49-F238E27FC236}">
                <a16:creationId xmlns:a16="http://schemas.microsoft.com/office/drawing/2014/main" id="{E86BC03C-0796-F8EE-2D68-AB56D5F6AC63}"/>
              </a:ext>
            </a:extLst>
          </p:cNvPr>
          <p:cNvSpPr>
            <a:spLocks noGrp="1"/>
          </p:cNvSpPr>
          <p:nvPr>
            <p:ph type="sldNum" sz="quarter" idx="12"/>
          </p:nvPr>
        </p:nvSpPr>
        <p:spPr/>
        <p:txBody>
          <a:bodyPr/>
          <a:lstStyle/>
          <a:p>
            <a:fld id="{20B0ABEA-B9D3-4ECA-8D55-D3A4B53E0529}" type="slidenum">
              <a:rPr lang="en-GB" smtClean="0"/>
              <a:t>7</a:t>
            </a:fld>
            <a:endParaRPr lang="en-GB"/>
          </a:p>
        </p:txBody>
      </p:sp>
    </p:spTree>
    <p:extLst>
      <p:ext uri="{BB962C8B-B14F-4D97-AF65-F5344CB8AC3E}">
        <p14:creationId xmlns:p14="http://schemas.microsoft.com/office/powerpoint/2010/main" val="3972960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F80B7-9C4F-69E6-A31C-F4BF6597FA22}"/>
              </a:ext>
            </a:extLst>
          </p:cNvPr>
          <p:cNvSpPr>
            <a:spLocks noGrp="1"/>
          </p:cNvSpPr>
          <p:nvPr>
            <p:ph type="title"/>
          </p:nvPr>
        </p:nvSpPr>
        <p:spPr>
          <a:xfrm>
            <a:off x="207818" y="365125"/>
            <a:ext cx="11629506" cy="1325563"/>
          </a:xfrm>
        </p:spPr>
        <p:txBody>
          <a:bodyPr/>
          <a:lstStyle/>
          <a:p>
            <a:r>
              <a:rPr lang="en-US" dirty="0"/>
              <a:t>Enlightenment vs. Romantics- two visions of reality</a:t>
            </a:r>
            <a:endParaRPr lang="en-GB" dirty="0"/>
          </a:p>
        </p:txBody>
      </p:sp>
      <p:sp>
        <p:nvSpPr>
          <p:cNvPr id="3" name="Content Placeholder 2">
            <a:extLst>
              <a:ext uri="{FF2B5EF4-FFF2-40B4-BE49-F238E27FC236}">
                <a16:creationId xmlns:a16="http://schemas.microsoft.com/office/drawing/2014/main" id="{87B760FF-50CE-E594-C92E-A6E6B870AB8D}"/>
              </a:ext>
            </a:extLst>
          </p:cNvPr>
          <p:cNvSpPr>
            <a:spLocks noGrp="1"/>
          </p:cNvSpPr>
          <p:nvPr>
            <p:ph idx="1"/>
          </p:nvPr>
        </p:nvSpPr>
        <p:spPr>
          <a:xfrm>
            <a:off x="390698" y="1438102"/>
            <a:ext cx="11247120" cy="5054773"/>
          </a:xfrm>
        </p:spPr>
        <p:txBody>
          <a:bodyPr>
            <a:normAutofit fontScale="62500" lnSpcReduction="20000"/>
          </a:bodyPr>
          <a:lstStyle/>
          <a:p>
            <a:r>
              <a:rPr lang="en-US" dirty="0"/>
              <a:t>At the core of this debate between Lessing and Schlegel are the contesting definitions of art. </a:t>
            </a:r>
          </a:p>
          <a:p>
            <a:pPr lvl="1"/>
            <a:r>
              <a:rPr lang="en-US" dirty="0"/>
              <a:t>Lessing sees the different types of art as compartments, each with its strengths and limits in capturing and representing particular aspects of reality.</a:t>
            </a:r>
          </a:p>
          <a:p>
            <a:pPr lvl="2"/>
            <a:r>
              <a:rPr lang="en-US" dirty="0"/>
              <a:t>For example</a:t>
            </a:r>
            <a:r>
              <a:rPr lang="en-US" dirty="0">
                <a:solidFill>
                  <a:srgbClr val="FF0000"/>
                </a:solidFill>
              </a:rPr>
              <a:t>, statues are good as capturing something at rest</a:t>
            </a:r>
            <a:r>
              <a:rPr lang="en-US" dirty="0"/>
              <a:t>. </a:t>
            </a:r>
          </a:p>
          <a:p>
            <a:pPr lvl="2"/>
            <a:r>
              <a:rPr lang="en-US" dirty="0">
                <a:solidFill>
                  <a:srgbClr val="FF0000"/>
                </a:solidFill>
              </a:rPr>
              <a:t>Poetry is good at telling us of something in motion</a:t>
            </a:r>
            <a:r>
              <a:rPr lang="en-US" dirty="0"/>
              <a:t>. </a:t>
            </a:r>
          </a:p>
          <a:p>
            <a:pPr lvl="2"/>
            <a:r>
              <a:rPr lang="en-US" dirty="0">
                <a:solidFill>
                  <a:srgbClr val="FF0000"/>
                </a:solidFill>
              </a:rPr>
              <a:t>Each can do specific things </a:t>
            </a:r>
            <a:r>
              <a:rPr lang="en-US" dirty="0"/>
              <a:t>which determine it as a field, what it can represent and its limits.</a:t>
            </a:r>
          </a:p>
          <a:p>
            <a:pPr marL="914400" lvl="2" indent="0">
              <a:buNone/>
            </a:pPr>
            <a:endParaRPr lang="en-US" dirty="0"/>
          </a:p>
          <a:p>
            <a:r>
              <a:rPr lang="en-US" dirty="0"/>
              <a:t>In contrast, for Schlegel</a:t>
            </a:r>
            <a:r>
              <a:rPr lang="en-US" dirty="0">
                <a:solidFill>
                  <a:srgbClr val="FF0000"/>
                </a:solidFill>
              </a:rPr>
              <a:t>, art does not anymore mimic reality </a:t>
            </a:r>
            <a:r>
              <a:rPr lang="en-US" dirty="0"/>
              <a:t>but, instead, is an expression of modern concerns, aspirations and thought patterns. </a:t>
            </a:r>
          </a:p>
          <a:p>
            <a:pPr lvl="1"/>
            <a:r>
              <a:rPr lang="en-US" dirty="0">
                <a:solidFill>
                  <a:srgbClr val="FF0000"/>
                </a:solidFill>
              </a:rPr>
              <a:t>What fields of knowledge </a:t>
            </a:r>
            <a:r>
              <a:rPr lang="en-US" dirty="0"/>
              <a:t>or expression fall within the label of “the arts” or “art” </a:t>
            </a:r>
            <a:r>
              <a:rPr lang="en-US" dirty="0">
                <a:solidFill>
                  <a:srgbClr val="FF0000"/>
                </a:solidFill>
              </a:rPr>
              <a:t>differs depending on how you define the term </a:t>
            </a:r>
          </a:p>
          <a:p>
            <a:pPr marL="457200" lvl="1" indent="0">
              <a:buNone/>
            </a:pPr>
            <a:endParaRPr lang="en-US" dirty="0">
              <a:solidFill>
                <a:srgbClr val="FF0000"/>
              </a:solidFill>
            </a:endParaRPr>
          </a:p>
          <a:p>
            <a:r>
              <a:rPr lang="en-US" dirty="0"/>
              <a:t>Lessing and Schlegel would see it very differently.</a:t>
            </a:r>
          </a:p>
          <a:p>
            <a:r>
              <a:rPr lang="en-US" dirty="0"/>
              <a:t>If </a:t>
            </a:r>
            <a:r>
              <a:rPr lang="en-US" dirty="0">
                <a:solidFill>
                  <a:srgbClr val="FF0000"/>
                </a:solidFill>
              </a:rPr>
              <a:t>art</a:t>
            </a:r>
            <a:r>
              <a:rPr lang="en-US" dirty="0"/>
              <a:t> essentially relates to the world as something that can be </a:t>
            </a:r>
            <a:r>
              <a:rPr lang="en-US" dirty="0" err="1"/>
              <a:t>moulded</a:t>
            </a:r>
            <a:r>
              <a:rPr lang="en-US" dirty="0"/>
              <a:t>, shaped and transformed, then it is </a:t>
            </a:r>
            <a:r>
              <a:rPr lang="en-US" dirty="0">
                <a:solidFill>
                  <a:srgbClr val="FF0000"/>
                </a:solidFill>
              </a:rPr>
              <a:t>nothing more than a mode of expression, a state of mind</a:t>
            </a:r>
            <a:r>
              <a:rPr lang="en-US" dirty="0"/>
              <a:t>. </a:t>
            </a:r>
          </a:p>
          <a:p>
            <a:pPr lvl="1"/>
            <a:r>
              <a:rPr lang="en-US" dirty="0"/>
              <a:t>Can, then, economics – with all its devices and other trappings – be itself considered an art? According to some of its practitioners, economics appears to be a rational, enlightenment-inspired machine to uncover our social and economic nature. Economic theory has been described as representing, predicting, abstracting, imagining, mimicking and simplifying reality in its effort to define its method of investigation.</a:t>
            </a:r>
          </a:p>
          <a:p>
            <a:r>
              <a:rPr lang="en-US" dirty="0"/>
              <a:t>Pluralism :  see economic theory as a </a:t>
            </a:r>
            <a:r>
              <a:rPr lang="en-US" dirty="0">
                <a:solidFill>
                  <a:srgbClr val="FF0000"/>
                </a:solidFill>
              </a:rPr>
              <a:t>romantic reengineering of our society, its values and its processes</a:t>
            </a:r>
            <a:r>
              <a:rPr lang="en-US" dirty="0"/>
              <a:t>. </a:t>
            </a:r>
          </a:p>
          <a:p>
            <a:endParaRPr lang="en-US" dirty="0"/>
          </a:p>
          <a:p>
            <a:pPr marL="0" indent="0" algn="ctr">
              <a:buNone/>
            </a:pPr>
            <a:r>
              <a:rPr lang="en-US" b="1" dirty="0">
                <a:solidFill>
                  <a:srgbClr val="FF0000"/>
                </a:solidFill>
              </a:rPr>
              <a:t>How does economics mediate this difficult relation between reality, representation and expression?</a:t>
            </a:r>
            <a:endParaRPr lang="en-GB" b="1" dirty="0">
              <a:solidFill>
                <a:srgbClr val="FF0000"/>
              </a:solidFill>
            </a:endParaRPr>
          </a:p>
        </p:txBody>
      </p:sp>
      <p:sp>
        <p:nvSpPr>
          <p:cNvPr id="4" name="Slide Number Placeholder 3">
            <a:extLst>
              <a:ext uri="{FF2B5EF4-FFF2-40B4-BE49-F238E27FC236}">
                <a16:creationId xmlns:a16="http://schemas.microsoft.com/office/drawing/2014/main" id="{2EB0BD06-2A36-8AD4-9380-643274E75E5C}"/>
              </a:ext>
            </a:extLst>
          </p:cNvPr>
          <p:cNvSpPr>
            <a:spLocks noGrp="1"/>
          </p:cNvSpPr>
          <p:nvPr>
            <p:ph type="sldNum" sz="quarter" idx="12"/>
          </p:nvPr>
        </p:nvSpPr>
        <p:spPr/>
        <p:txBody>
          <a:bodyPr/>
          <a:lstStyle/>
          <a:p>
            <a:fld id="{20B0ABEA-B9D3-4ECA-8D55-D3A4B53E0529}" type="slidenum">
              <a:rPr lang="en-GB" smtClean="0"/>
              <a:t>8</a:t>
            </a:fld>
            <a:endParaRPr lang="en-GB"/>
          </a:p>
        </p:txBody>
      </p:sp>
    </p:spTree>
    <p:extLst>
      <p:ext uri="{BB962C8B-B14F-4D97-AF65-F5344CB8AC3E}">
        <p14:creationId xmlns:p14="http://schemas.microsoft.com/office/powerpoint/2010/main" val="2973983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95623-FAD7-5CA2-C974-898927E7D442}"/>
              </a:ext>
            </a:extLst>
          </p:cNvPr>
          <p:cNvSpPr>
            <a:spLocks noGrp="1"/>
          </p:cNvSpPr>
          <p:nvPr>
            <p:ph type="title"/>
          </p:nvPr>
        </p:nvSpPr>
        <p:spPr>
          <a:xfrm>
            <a:off x="534074" y="365125"/>
            <a:ext cx="10819726" cy="1325563"/>
          </a:xfrm>
        </p:spPr>
        <p:txBody>
          <a:bodyPr/>
          <a:lstStyle/>
          <a:p>
            <a:r>
              <a:rPr lang="en-US" dirty="0"/>
              <a:t>Starting with Semiosis – the nature of the sign </a:t>
            </a:r>
            <a:endParaRPr lang="en-GB" dirty="0"/>
          </a:p>
        </p:txBody>
      </p:sp>
      <p:sp>
        <p:nvSpPr>
          <p:cNvPr id="3" name="Content Placeholder 2">
            <a:extLst>
              <a:ext uri="{FF2B5EF4-FFF2-40B4-BE49-F238E27FC236}">
                <a16:creationId xmlns:a16="http://schemas.microsoft.com/office/drawing/2014/main" id="{0D635BD5-9AC9-5FAB-41F8-EA98F80404AE}"/>
              </a:ext>
            </a:extLst>
          </p:cNvPr>
          <p:cNvSpPr>
            <a:spLocks noGrp="1"/>
          </p:cNvSpPr>
          <p:nvPr>
            <p:ph idx="1"/>
          </p:nvPr>
        </p:nvSpPr>
        <p:spPr>
          <a:xfrm>
            <a:off x="616017" y="1825625"/>
            <a:ext cx="10737783" cy="4351338"/>
          </a:xfrm>
        </p:spPr>
        <p:txBody>
          <a:bodyPr>
            <a:normAutofit fontScale="92500"/>
          </a:bodyPr>
          <a:lstStyle/>
          <a:p>
            <a:r>
              <a:rPr lang="en-US" dirty="0"/>
              <a:t>Argument:</a:t>
            </a:r>
          </a:p>
          <a:p>
            <a:pPr lvl="1"/>
            <a:r>
              <a:rPr lang="en-US" i="1" dirty="0"/>
              <a:t>The use of the semiotic framework developed by Saussure can become a useful device in doing analysis in the history of ideas, as it allows the development of a system that can track concept change in one sign as an indication of broader change.</a:t>
            </a:r>
          </a:p>
          <a:p>
            <a:pPr marL="0" indent="0">
              <a:buNone/>
            </a:pPr>
            <a:endParaRPr lang="en-US" dirty="0"/>
          </a:p>
          <a:p>
            <a:r>
              <a:rPr lang="en-US" dirty="0"/>
              <a:t>A brief presentation of the </a:t>
            </a:r>
            <a:r>
              <a:rPr lang="en-US" dirty="0" err="1"/>
              <a:t>Saussurian</a:t>
            </a:r>
            <a:r>
              <a:rPr lang="en-US" dirty="0"/>
              <a:t> sign.</a:t>
            </a:r>
          </a:p>
          <a:p>
            <a:r>
              <a:rPr lang="en-GB" dirty="0">
                <a:solidFill>
                  <a:srgbClr val="FF0000"/>
                </a:solidFill>
              </a:rPr>
              <a:t>Saussure and diachronic analysis- </a:t>
            </a:r>
            <a:r>
              <a:rPr lang="en-GB" dirty="0"/>
              <a:t>reflections on charting the evolution of concepts.</a:t>
            </a:r>
          </a:p>
          <a:p>
            <a:r>
              <a:rPr lang="en-GB" dirty="0"/>
              <a:t>The problem of change- a Marshallian tool for historical analysis.</a:t>
            </a:r>
          </a:p>
          <a:p>
            <a:r>
              <a:rPr lang="en-GB" dirty="0"/>
              <a:t>Testing the framework: </a:t>
            </a:r>
            <a:r>
              <a:rPr lang="en-GB" dirty="0">
                <a:solidFill>
                  <a:srgbClr val="FF0000"/>
                </a:solidFill>
              </a:rPr>
              <a:t>Comparative Advantage</a:t>
            </a:r>
          </a:p>
        </p:txBody>
      </p:sp>
      <p:cxnSp>
        <p:nvCxnSpPr>
          <p:cNvPr id="4" name="Straight Connector 3">
            <a:extLst>
              <a:ext uri="{FF2B5EF4-FFF2-40B4-BE49-F238E27FC236}">
                <a16:creationId xmlns:a16="http://schemas.microsoft.com/office/drawing/2014/main" id="{C99592B4-DC91-69EC-D5F6-9C6CE0F945BF}"/>
              </a:ext>
            </a:extLst>
          </p:cNvPr>
          <p:cNvCxnSpPr/>
          <p:nvPr/>
        </p:nvCxnSpPr>
        <p:spPr>
          <a:xfrm>
            <a:off x="534074" y="1537487"/>
            <a:ext cx="1106990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A0B5D0F5-3D63-BA03-7CF3-884AACCCD214}"/>
              </a:ext>
            </a:extLst>
          </p:cNvPr>
          <p:cNvSpPr>
            <a:spLocks noGrp="1"/>
          </p:cNvSpPr>
          <p:nvPr>
            <p:ph type="sldNum" sz="quarter" idx="12"/>
          </p:nvPr>
        </p:nvSpPr>
        <p:spPr/>
        <p:txBody>
          <a:bodyPr/>
          <a:lstStyle/>
          <a:p>
            <a:fld id="{20B0ABEA-B9D3-4ECA-8D55-D3A4B53E0529}" type="slidenum">
              <a:rPr lang="en-GB" smtClean="0"/>
              <a:t>9</a:t>
            </a:fld>
            <a:endParaRPr lang="en-GB"/>
          </a:p>
        </p:txBody>
      </p:sp>
    </p:spTree>
    <p:extLst>
      <p:ext uri="{BB962C8B-B14F-4D97-AF65-F5344CB8AC3E}">
        <p14:creationId xmlns:p14="http://schemas.microsoft.com/office/powerpoint/2010/main" val="20558303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27449</TotalTime>
  <Words>6635</Words>
  <Application>Microsoft Office PowerPoint</Application>
  <PresentationFormat>Widescreen</PresentationFormat>
  <Paragraphs>347</Paragraphs>
  <Slides>54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Arial</vt:lpstr>
      <vt:lpstr>Calibri</vt:lpstr>
      <vt:lpstr>Calibri Light</vt:lpstr>
      <vt:lpstr>Office Theme</vt:lpstr>
      <vt:lpstr>Lecture III Hermeneutics and Semiotics for Economics use</vt:lpstr>
      <vt:lpstr>Laocoön</vt:lpstr>
      <vt:lpstr>nani gigantum humeris insidentes </vt:lpstr>
      <vt:lpstr>Laocoon – An Essay on the Limits of Painting and Poetry – 1766 – Gotthold Ephraim Lessing</vt:lpstr>
      <vt:lpstr>Lessing – Ancients and Moderns</vt:lpstr>
      <vt:lpstr>William Blake – Laocoon (~1815)</vt:lpstr>
      <vt:lpstr>Enter the Romantics – representation is passe</vt:lpstr>
      <vt:lpstr>Enlightenment vs. Romantics- two visions of reality</vt:lpstr>
      <vt:lpstr>Starting with Semiosis – the nature of the sign </vt:lpstr>
      <vt:lpstr>Sassure and the sign</vt:lpstr>
      <vt:lpstr>The sign</vt:lpstr>
      <vt:lpstr>The notion of arbitrariness</vt:lpstr>
      <vt:lpstr>But, once established, a sign is not arbitrary- its socially embedded</vt:lpstr>
      <vt:lpstr>At any point in time, a sign is both arbitrary and fixed in meaning</vt:lpstr>
      <vt:lpstr>Over time, however, signs change</vt:lpstr>
      <vt:lpstr>A chess board Synchronic Analysis</vt:lpstr>
      <vt:lpstr>Diachronic analysis</vt:lpstr>
      <vt:lpstr>The problem of change</vt:lpstr>
      <vt:lpstr>Synchronic analysis and point of view</vt:lpstr>
      <vt:lpstr>Historical time vs abstract time</vt:lpstr>
      <vt:lpstr>Alfred Marshall’s practical wisdom</vt:lpstr>
      <vt:lpstr>The Marshallian conjecture</vt:lpstr>
      <vt:lpstr>Marshall’s gambit- and how truth may come from lies</vt:lpstr>
      <vt:lpstr>An application: The story of comparative advantage</vt:lpstr>
      <vt:lpstr>The famous formulation of Ricardo – the sign has yet to take full form as the concept has no signifier.</vt:lpstr>
      <vt:lpstr>Ricardo continued….</vt:lpstr>
      <vt:lpstr>James Mill- The start of the construction of the signifier in the Elements of Political Economy</vt:lpstr>
      <vt:lpstr>Pareto- the introduction of tastes as a criticism of the concept</vt:lpstr>
      <vt:lpstr>Haberler – the final neoclassical formulation.</vt:lpstr>
      <vt:lpstr>The two Palgrave editions (1894-1987)</vt:lpstr>
      <vt:lpstr>Viner- setting the history straight</vt:lpstr>
      <vt:lpstr>Diachronic analysis as a part of the sign?</vt:lpstr>
      <vt:lpstr>Some preliminary conclusions I</vt:lpstr>
      <vt:lpstr>Some preliminary conclusions II</vt:lpstr>
      <vt:lpstr>From word analysis to textual hermeneutics</vt:lpstr>
      <vt:lpstr>Friedrich Schlegel on fragments: completeness was a mirage of the past</vt:lpstr>
      <vt:lpstr>From Fragment to Spolia</vt:lpstr>
      <vt:lpstr>The Arch of Constantine</vt:lpstr>
      <vt:lpstr>Spolia</vt:lpstr>
      <vt:lpstr>Different styles, different messages?</vt:lpstr>
      <vt:lpstr>Constantine's army and triumph</vt:lpstr>
      <vt:lpstr>PowerPoint Presentation</vt:lpstr>
      <vt:lpstr>Trojan’s army-  Spolia</vt:lpstr>
      <vt:lpstr>Kingly power: Constantine’s frieze</vt:lpstr>
      <vt:lpstr>Libertas (distribution of gifts to the people):  Kingly power in spolia</vt:lpstr>
      <vt:lpstr>The dialogue of spolia and new sculpture</vt:lpstr>
      <vt:lpstr>The dedication on the Arch</vt:lpstr>
      <vt:lpstr>Viewer reception (1771)</vt:lpstr>
      <vt:lpstr>Keynes’ General Theory (GT)</vt:lpstr>
      <vt:lpstr>The use of Irony and self-negation</vt:lpstr>
      <vt:lpstr>PowerPoint Presentation</vt:lpstr>
      <vt:lpstr>Keynes as Magritte </vt:lpstr>
      <vt:lpstr>Different tools (historical analysis, analytical modeling, scenario planning) for different problems</vt:lpstr>
      <vt:lpstr>Text hermeneutics- monoliths and spolia in textual analysis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Constantinos Repapis</dc:creator>
  <cp:lastModifiedBy>Constantinos Repapis</cp:lastModifiedBy>
  <cp:revision>56</cp:revision>
  <dcterms:created xsi:type="dcterms:W3CDTF">2022-10-08T11:49:25Z</dcterms:created>
  <dcterms:modified xsi:type="dcterms:W3CDTF">2026-04-09T18:47:28Z</dcterms:modified>
</cp:coreProperties>
</file>