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1"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09" autoAdjust="0"/>
    <p:restoredTop sz="94660"/>
  </p:normalViewPr>
  <p:slideViewPr>
    <p:cSldViewPr snapToGrid="0">
      <p:cViewPr varScale="1">
        <p:scale>
          <a:sx n="73" d="100"/>
          <a:sy n="73" d="100"/>
        </p:scale>
        <p:origin x="12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58D3E-720A-397D-4879-901DF05795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8817A56-2401-2550-C009-F4D5A9512B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19783D8-C398-3570-8C54-C6F4D4786B50}"/>
              </a:ext>
            </a:extLst>
          </p:cNvPr>
          <p:cNvSpPr>
            <a:spLocks noGrp="1"/>
          </p:cNvSpPr>
          <p:nvPr>
            <p:ph type="dt" sz="half" idx="10"/>
          </p:nvPr>
        </p:nvSpPr>
        <p:spPr/>
        <p:txBody>
          <a:bodyPr/>
          <a:lstStyle/>
          <a:p>
            <a:fld id="{A30553D5-E9D2-4E86-93A1-BDF57A32E315}" type="datetimeFigureOut">
              <a:rPr lang="en-GB" smtClean="0"/>
              <a:t>28/04/2026</a:t>
            </a:fld>
            <a:endParaRPr lang="en-GB"/>
          </a:p>
        </p:txBody>
      </p:sp>
      <p:sp>
        <p:nvSpPr>
          <p:cNvPr id="5" name="Footer Placeholder 4">
            <a:extLst>
              <a:ext uri="{FF2B5EF4-FFF2-40B4-BE49-F238E27FC236}">
                <a16:creationId xmlns:a16="http://schemas.microsoft.com/office/drawing/2014/main" id="{053450F6-47AD-1641-F9D3-3E0EF6E366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D606881-59C2-3F6E-D150-4DFB26EE7B52}"/>
              </a:ext>
            </a:extLst>
          </p:cNvPr>
          <p:cNvSpPr>
            <a:spLocks noGrp="1"/>
          </p:cNvSpPr>
          <p:nvPr>
            <p:ph type="sldNum" sz="quarter" idx="12"/>
          </p:nvPr>
        </p:nvSpPr>
        <p:spPr/>
        <p:txBody>
          <a:bodyPr/>
          <a:lstStyle/>
          <a:p>
            <a:fld id="{22E622CF-DD00-4970-8DAA-13D1FB697EDC}" type="slidenum">
              <a:rPr lang="en-GB" smtClean="0"/>
              <a:t>‹#›</a:t>
            </a:fld>
            <a:endParaRPr lang="en-GB"/>
          </a:p>
        </p:txBody>
      </p:sp>
    </p:spTree>
    <p:extLst>
      <p:ext uri="{BB962C8B-B14F-4D97-AF65-F5344CB8AC3E}">
        <p14:creationId xmlns:p14="http://schemas.microsoft.com/office/powerpoint/2010/main" val="2202465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A699C-8949-AF3A-9573-659DB459FF9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DBC6556-642E-36D7-B770-CBD89F24F9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0FF291-67AE-832D-4C7E-057077EB6F93}"/>
              </a:ext>
            </a:extLst>
          </p:cNvPr>
          <p:cNvSpPr>
            <a:spLocks noGrp="1"/>
          </p:cNvSpPr>
          <p:nvPr>
            <p:ph type="dt" sz="half" idx="10"/>
          </p:nvPr>
        </p:nvSpPr>
        <p:spPr/>
        <p:txBody>
          <a:bodyPr/>
          <a:lstStyle/>
          <a:p>
            <a:fld id="{A30553D5-E9D2-4E86-93A1-BDF57A32E315}" type="datetimeFigureOut">
              <a:rPr lang="en-GB" smtClean="0"/>
              <a:t>28/04/2026</a:t>
            </a:fld>
            <a:endParaRPr lang="en-GB"/>
          </a:p>
        </p:txBody>
      </p:sp>
      <p:sp>
        <p:nvSpPr>
          <p:cNvPr id="5" name="Footer Placeholder 4">
            <a:extLst>
              <a:ext uri="{FF2B5EF4-FFF2-40B4-BE49-F238E27FC236}">
                <a16:creationId xmlns:a16="http://schemas.microsoft.com/office/drawing/2014/main" id="{59A6E277-DA8C-1A81-7E27-60DC167D90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A620FE-1E87-9765-B485-8FC94E5875E4}"/>
              </a:ext>
            </a:extLst>
          </p:cNvPr>
          <p:cNvSpPr>
            <a:spLocks noGrp="1"/>
          </p:cNvSpPr>
          <p:nvPr>
            <p:ph type="sldNum" sz="quarter" idx="12"/>
          </p:nvPr>
        </p:nvSpPr>
        <p:spPr/>
        <p:txBody>
          <a:bodyPr/>
          <a:lstStyle/>
          <a:p>
            <a:fld id="{22E622CF-DD00-4970-8DAA-13D1FB697EDC}" type="slidenum">
              <a:rPr lang="en-GB" smtClean="0"/>
              <a:t>‹#›</a:t>
            </a:fld>
            <a:endParaRPr lang="en-GB"/>
          </a:p>
        </p:txBody>
      </p:sp>
    </p:spTree>
    <p:extLst>
      <p:ext uri="{BB962C8B-B14F-4D97-AF65-F5344CB8AC3E}">
        <p14:creationId xmlns:p14="http://schemas.microsoft.com/office/powerpoint/2010/main" val="1667879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7EF41B-4F7C-9C78-90B4-FD27EB11CBF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33F954-AF64-6708-C01B-C885DF0B09F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03C273-2E23-E233-7C43-F815566F80C3}"/>
              </a:ext>
            </a:extLst>
          </p:cNvPr>
          <p:cNvSpPr>
            <a:spLocks noGrp="1"/>
          </p:cNvSpPr>
          <p:nvPr>
            <p:ph type="dt" sz="half" idx="10"/>
          </p:nvPr>
        </p:nvSpPr>
        <p:spPr/>
        <p:txBody>
          <a:bodyPr/>
          <a:lstStyle/>
          <a:p>
            <a:fld id="{A30553D5-E9D2-4E86-93A1-BDF57A32E315}" type="datetimeFigureOut">
              <a:rPr lang="en-GB" smtClean="0"/>
              <a:t>28/04/2026</a:t>
            </a:fld>
            <a:endParaRPr lang="en-GB"/>
          </a:p>
        </p:txBody>
      </p:sp>
      <p:sp>
        <p:nvSpPr>
          <p:cNvPr id="5" name="Footer Placeholder 4">
            <a:extLst>
              <a:ext uri="{FF2B5EF4-FFF2-40B4-BE49-F238E27FC236}">
                <a16:creationId xmlns:a16="http://schemas.microsoft.com/office/drawing/2014/main" id="{E80D1846-0181-8B00-63D9-1601D7F782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3A4484-62D3-1439-2F43-B89709B73DD3}"/>
              </a:ext>
            </a:extLst>
          </p:cNvPr>
          <p:cNvSpPr>
            <a:spLocks noGrp="1"/>
          </p:cNvSpPr>
          <p:nvPr>
            <p:ph type="sldNum" sz="quarter" idx="12"/>
          </p:nvPr>
        </p:nvSpPr>
        <p:spPr/>
        <p:txBody>
          <a:bodyPr/>
          <a:lstStyle/>
          <a:p>
            <a:fld id="{22E622CF-DD00-4970-8DAA-13D1FB697EDC}" type="slidenum">
              <a:rPr lang="en-GB" smtClean="0"/>
              <a:t>‹#›</a:t>
            </a:fld>
            <a:endParaRPr lang="en-GB"/>
          </a:p>
        </p:txBody>
      </p:sp>
    </p:spTree>
    <p:extLst>
      <p:ext uri="{BB962C8B-B14F-4D97-AF65-F5344CB8AC3E}">
        <p14:creationId xmlns:p14="http://schemas.microsoft.com/office/powerpoint/2010/main" val="2320016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B7949-F52A-8563-195C-0BD6144742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21F640C-E466-1D5D-43C2-C62C622BDB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DF40F99-50E8-19D6-A9D9-B896AD4D7D6E}"/>
              </a:ext>
            </a:extLst>
          </p:cNvPr>
          <p:cNvSpPr>
            <a:spLocks noGrp="1"/>
          </p:cNvSpPr>
          <p:nvPr>
            <p:ph type="dt" sz="half" idx="10"/>
          </p:nvPr>
        </p:nvSpPr>
        <p:spPr/>
        <p:txBody>
          <a:bodyPr/>
          <a:lstStyle/>
          <a:p>
            <a:fld id="{A30553D5-E9D2-4E86-93A1-BDF57A32E315}" type="datetimeFigureOut">
              <a:rPr lang="en-GB" smtClean="0"/>
              <a:t>28/04/2026</a:t>
            </a:fld>
            <a:endParaRPr lang="en-GB"/>
          </a:p>
        </p:txBody>
      </p:sp>
      <p:sp>
        <p:nvSpPr>
          <p:cNvPr id="5" name="Footer Placeholder 4">
            <a:extLst>
              <a:ext uri="{FF2B5EF4-FFF2-40B4-BE49-F238E27FC236}">
                <a16:creationId xmlns:a16="http://schemas.microsoft.com/office/drawing/2014/main" id="{7A2643AE-B002-4800-5B81-8D96CC441C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DE7DDA-DBFB-35BD-DA36-961AED6F3B49}"/>
              </a:ext>
            </a:extLst>
          </p:cNvPr>
          <p:cNvSpPr>
            <a:spLocks noGrp="1"/>
          </p:cNvSpPr>
          <p:nvPr>
            <p:ph type="sldNum" sz="quarter" idx="12"/>
          </p:nvPr>
        </p:nvSpPr>
        <p:spPr/>
        <p:txBody>
          <a:bodyPr/>
          <a:lstStyle/>
          <a:p>
            <a:fld id="{22E622CF-DD00-4970-8DAA-13D1FB697EDC}" type="slidenum">
              <a:rPr lang="en-GB" smtClean="0"/>
              <a:t>‹#›</a:t>
            </a:fld>
            <a:endParaRPr lang="en-GB"/>
          </a:p>
        </p:txBody>
      </p:sp>
    </p:spTree>
    <p:extLst>
      <p:ext uri="{BB962C8B-B14F-4D97-AF65-F5344CB8AC3E}">
        <p14:creationId xmlns:p14="http://schemas.microsoft.com/office/powerpoint/2010/main" val="1860299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3769D-45FA-29C5-1F00-3C9BC6ED2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F8B20C6-4421-BC47-9A4C-06BEE902594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5F7E02-AFDD-0D14-21AE-7D326EA92789}"/>
              </a:ext>
            </a:extLst>
          </p:cNvPr>
          <p:cNvSpPr>
            <a:spLocks noGrp="1"/>
          </p:cNvSpPr>
          <p:nvPr>
            <p:ph type="dt" sz="half" idx="10"/>
          </p:nvPr>
        </p:nvSpPr>
        <p:spPr/>
        <p:txBody>
          <a:bodyPr/>
          <a:lstStyle/>
          <a:p>
            <a:fld id="{A30553D5-E9D2-4E86-93A1-BDF57A32E315}" type="datetimeFigureOut">
              <a:rPr lang="en-GB" smtClean="0"/>
              <a:t>28/04/2026</a:t>
            </a:fld>
            <a:endParaRPr lang="en-GB"/>
          </a:p>
        </p:txBody>
      </p:sp>
      <p:sp>
        <p:nvSpPr>
          <p:cNvPr id="5" name="Footer Placeholder 4">
            <a:extLst>
              <a:ext uri="{FF2B5EF4-FFF2-40B4-BE49-F238E27FC236}">
                <a16:creationId xmlns:a16="http://schemas.microsoft.com/office/drawing/2014/main" id="{BD4EBEC7-6542-560E-1C2E-FD733B489C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CCCAD5-A843-673D-38E3-D278133F7731}"/>
              </a:ext>
            </a:extLst>
          </p:cNvPr>
          <p:cNvSpPr>
            <a:spLocks noGrp="1"/>
          </p:cNvSpPr>
          <p:nvPr>
            <p:ph type="sldNum" sz="quarter" idx="12"/>
          </p:nvPr>
        </p:nvSpPr>
        <p:spPr/>
        <p:txBody>
          <a:bodyPr/>
          <a:lstStyle/>
          <a:p>
            <a:fld id="{22E622CF-DD00-4970-8DAA-13D1FB697EDC}" type="slidenum">
              <a:rPr lang="en-GB" smtClean="0"/>
              <a:t>‹#›</a:t>
            </a:fld>
            <a:endParaRPr lang="en-GB"/>
          </a:p>
        </p:txBody>
      </p:sp>
    </p:spTree>
    <p:extLst>
      <p:ext uri="{BB962C8B-B14F-4D97-AF65-F5344CB8AC3E}">
        <p14:creationId xmlns:p14="http://schemas.microsoft.com/office/powerpoint/2010/main" val="1658696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90C4E-DF63-C21F-978D-B94578450C7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B4BA33B-D1C5-EBD8-F75F-3A4A5B2F38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D0D61B8-BBEE-FAF7-4E95-154C3465D3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1B64A6-5674-47C3-3A3D-6D4B9861A877}"/>
              </a:ext>
            </a:extLst>
          </p:cNvPr>
          <p:cNvSpPr>
            <a:spLocks noGrp="1"/>
          </p:cNvSpPr>
          <p:nvPr>
            <p:ph type="dt" sz="half" idx="10"/>
          </p:nvPr>
        </p:nvSpPr>
        <p:spPr/>
        <p:txBody>
          <a:bodyPr/>
          <a:lstStyle/>
          <a:p>
            <a:fld id="{A30553D5-E9D2-4E86-93A1-BDF57A32E315}" type="datetimeFigureOut">
              <a:rPr lang="en-GB" smtClean="0"/>
              <a:t>28/04/2026</a:t>
            </a:fld>
            <a:endParaRPr lang="en-GB"/>
          </a:p>
        </p:txBody>
      </p:sp>
      <p:sp>
        <p:nvSpPr>
          <p:cNvPr id="6" name="Footer Placeholder 5">
            <a:extLst>
              <a:ext uri="{FF2B5EF4-FFF2-40B4-BE49-F238E27FC236}">
                <a16:creationId xmlns:a16="http://schemas.microsoft.com/office/drawing/2014/main" id="{1126C9B2-25DE-B22E-41D3-7F66C9FCBD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A011359-932B-2FF8-8007-BAE51FC24D39}"/>
              </a:ext>
            </a:extLst>
          </p:cNvPr>
          <p:cNvSpPr>
            <a:spLocks noGrp="1"/>
          </p:cNvSpPr>
          <p:nvPr>
            <p:ph type="sldNum" sz="quarter" idx="12"/>
          </p:nvPr>
        </p:nvSpPr>
        <p:spPr/>
        <p:txBody>
          <a:bodyPr/>
          <a:lstStyle/>
          <a:p>
            <a:fld id="{22E622CF-DD00-4970-8DAA-13D1FB697EDC}" type="slidenum">
              <a:rPr lang="en-GB" smtClean="0"/>
              <a:t>‹#›</a:t>
            </a:fld>
            <a:endParaRPr lang="en-GB"/>
          </a:p>
        </p:txBody>
      </p:sp>
    </p:spTree>
    <p:extLst>
      <p:ext uri="{BB962C8B-B14F-4D97-AF65-F5344CB8AC3E}">
        <p14:creationId xmlns:p14="http://schemas.microsoft.com/office/powerpoint/2010/main" val="3737030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15C72-C491-F015-8056-A7E37F26F1D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A310222-076A-46B4-8620-546B9879D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B999F6-B2F1-7817-F84A-2A64504E4F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D40B6BB-26F6-A7C1-31C5-332E553D19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749A3E-AB94-A71F-FAED-D348F66973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E602870-D877-F15E-D0C5-F20865ED6AF0}"/>
              </a:ext>
            </a:extLst>
          </p:cNvPr>
          <p:cNvSpPr>
            <a:spLocks noGrp="1"/>
          </p:cNvSpPr>
          <p:nvPr>
            <p:ph type="dt" sz="half" idx="10"/>
          </p:nvPr>
        </p:nvSpPr>
        <p:spPr/>
        <p:txBody>
          <a:bodyPr/>
          <a:lstStyle/>
          <a:p>
            <a:fld id="{A30553D5-E9D2-4E86-93A1-BDF57A32E315}" type="datetimeFigureOut">
              <a:rPr lang="en-GB" smtClean="0"/>
              <a:t>28/04/2026</a:t>
            </a:fld>
            <a:endParaRPr lang="en-GB"/>
          </a:p>
        </p:txBody>
      </p:sp>
      <p:sp>
        <p:nvSpPr>
          <p:cNvPr id="8" name="Footer Placeholder 7">
            <a:extLst>
              <a:ext uri="{FF2B5EF4-FFF2-40B4-BE49-F238E27FC236}">
                <a16:creationId xmlns:a16="http://schemas.microsoft.com/office/drawing/2014/main" id="{49A78974-03EB-665A-E453-9D198E26825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95BDB55-C22E-67EA-F362-A72A25D614E7}"/>
              </a:ext>
            </a:extLst>
          </p:cNvPr>
          <p:cNvSpPr>
            <a:spLocks noGrp="1"/>
          </p:cNvSpPr>
          <p:nvPr>
            <p:ph type="sldNum" sz="quarter" idx="12"/>
          </p:nvPr>
        </p:nvSpPr>
        <p:spPr/>
        <p:txBody>
          <a:bodyPr/>
          <a:lstStyle/>
          <a:p>
            <a:fld id="{22E622CF-DD00-4970-8DAA-13D1FB697EDC}" type="slidenum">
              <a:rPr lang="en-GB" smtClean="0"/>
              <a:t>‹#›</a:t>
            </a:fld>
            <a:endParaRPr lang="en-GB"/>
          </a:p>
        </p:txBody>
      </p:sp>
    </p:spTree>
    <p:extLst>
      <p:ext uri="{BB962C8B-B14F-4D97-AF65-F5344CB8AC3E}">
        <p14:creationId xmlns:p14="http://schemas.microsoft.com/office/powerpoint/2010/main" val="34717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7A4B6-1D03-8281-FA94-A88165C3300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F7A4818-9A72-C276-F23A-16834FB6D099}"/>
              </a:ext>
            </a:extLst>
          </p:cNvPr>
          <p:cNvSpPr>
            <a:spLocks noGrp="1"/>
          </p:cNvSpPr>
          <p:nvPr>
            <p:ph type="dt" sz="half" idx="10"/>
          </p:nvPr>
        </p:nvSpPr>
        <p:spPr/>
        <p:txBody>
          <a:bodyPr/>
          <a:lstStyle/>
          <a:p>
            <a:fld id="{A30553D5-E9D2-4E86-93A1-BDF57A32E315}" type="datetimeFigureOut">
              <a:rPr lang="en-GB" smtClean="0"/>
              <a:t>28/04/2026</a:t>
            </a:fld>
            <a:endParaRPr lang="en-GB"/>
          </a:p>
        </p:txBody>
      </p:sp>
      <p:sp>
        <p:nvSpPr>
          <p:cNvPr id="4" name="Footer Placeholder 3">
            <a:extLst>
              <a:ext uri="{FF2B5EF4-FFF2-40B4-BE49-F238E27FC236}">
                <a16:creationId xmlns:a16="http://schemas.microsoft.com/office/drawing/2014/main" id="{D4AC5E79-FBD8-6653-635A-7654C31055E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9FA63FB-10D5-022F-5E9F-D60E13C224E7}"/>
              </a:ext>
            </a:extLst>
          </p:cNvPr>
          <p:cNvSpPr>
            <a:spLocks noGrp="1"/>
          </p:cNvSpPr>
          <p:nvPr>
            <p:ph type="sldNum" sz="quarter" idx="12"/>
          </p:nvPr>
        </p:nvSpPr>
        <p:spPr/>
        <p:txBody>
          <a:bodyPr/>
          <a:lstStyle/>
          <a:p>
            <a:fld id="{22E622CF-DD00-4970-8DAA-13D1FB697EDC}" type="slidenum">
              <a:rPr lang="en-GB" smtClean="0"/>
              <a:t>‹#›</a:t>
            </a:fld>
            <a:endParaRPr lang="en-GB"/>
          </a:p>
        </p:txBody>
      </p:sp>
    </p:spTree>
    <p:extLst>
      <p:ext uri="{BB962C8B-B14F-4D97-AF65-F5344CB8AC3E}">
        <p14:creationId xmlns:p14="http://schemas.microsoft.com/office/powerpoint/2010/main" val="2906182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E9D84E-ED79-9726-77BC-F0B9EEFB3FDA}"/>
              </a:ext>
            </a:extLst>
          </p:cNvPr>
          <p:cNvSpPr>
            <a:spLocks noGrp="1"/>
          </p:cNvSpPr>
          <p:nvPr>
            <p:ph type="dt" sz="half" idx="10"/>
          </p:nvPr>
        </p:nvSpPr>
        <p:spPr/>
        <p:txBody>
          <a:bodyPr/>
          <a:lstStyle/>
          <a:p>
            <a:fld id="{A30553D5-E9D2-4E86-93A1-BDF57A32E315}" type="datetimeFigureOut">
              <a:rPr lang="en-GB" smtClean="0"/>
              <a:t>28/04/2026</a:t>
            </a:fld>
            <a:endParaRPr lang="en-GB"/>
          </a:p>
        </p:txBody>
      </p:sp>
      <p:sp>
        <p:nvSpPr>
          <p:cNvPr id="3" name="Footer Placeholder 2">
            <a:extLst>
              <a:ext uri="{FF2B5EF4-FFF2-40B4-BE49-F238E27FC236}">
                <a16:creationId xmlns:a16="http://schemas.microsoft.com/office/drawing/2014/main" id="{C37BA685-A012-08BC-CB81-AFFF0FBC456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F9A3E2A-8DFC-C610-3295-95B736A74715}"/>
              </a:ext>
            </a:extLst>
          </p:cNvPr>
          <p:cNvSpPr>
            <a:spLocks noGrp="1"/>
          </p:cNvSpPr>
          <p:nvPr>
            <p:ph type="sldNum" sz="quarter" idx="12"/>
          </p:nvPr>
        </p:nvSpPr>
        <p:spPr/>
        <p:txBody>
          <a:bodyPr/>
          <a:lstStyle/>
          <a:p>
            <a:fld id="{22E622CF-DD00-4970-8DAA-13D1FB697EDC}" type="slidenum">
              <a:rPr lang="en-GB" smtClean="0"/>
              <a:t>‹#›</a:t>
            </a:fld>
            <a:endParaRPr lang="en-GB"/>
          </a:p>
        </p:txBody>
      </p:sp>
    </p:spTree>
    <p:extLst>
      <p:ext uri="{BB962C8B-B14F-4D97-AF65-F5344CB8AC3E}">
        <p14:creationId xmlns:p14="http://schemas.microsoft.com/office/powerpoint/2010/main" val="2926562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FC31A-CFA2-65CF-202D-2B2CA140AE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B584378-41EA-EAA5-D1D3-FFF91FABE0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C22ED66-03DD-48C2-C866-DEF72004D5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EA1EC8-B768-3CE8-6FED-C617AC41B246}"/>
              </a:ext>
            </a:extLst>
          </p:cNvPr>
          <p:cNvSpPr>
            <a:spLocks noGrp="1"/>
          </p:cNvSpPr>
          <p:nvPr>
            <p:ph type="dt" sz="half" idx="10"/>
          </p:nvPr>
        </p:nvSpPr>
        <p:spPr/>
        <p:txBody>
          <a:bodyPr/>
          <a:lstStyle/>
          <a:p>
            <a:fld id="{A30553D5-E9D2-4E86-93A1-BDF57A32E315}" type="datetimeFigureOut">
              <a:rPr lang="en-GB" smtClean="0"/>
              <a:t>28/04/2026</a:t>
            </a:fld>
            <a:endParaRPr lang="en-GB"/>
          </a:p>
        </p:txBody>
      </p:sp>
      <p:sp>
        <p:nvSpPr>
          <p:cNvPr id="6" name="Footer Placeholder 5">
            <a:extLst>
              <a:ext uri="{FF2B5EF4-FFF2-40B4-BE49-F238E27FC236}">
                <a16:creationId xmlns:a16="http://schemas.microsoft.com/office/drawing/2014/main" id="{9C7547CE-E18E-76D6-A647-F792CD22DE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0D839D-0343-7AC8-9488-A0A055AF2C75}"/>
              </a:ext>
            </a:extLst>
          </p:cNvPr>
          <p:cNvSpPr>
            <a:spLocks noGrp="1"/>
          </p:cNvSpPr>
          <p:nvPr>
            <p:ph type="sldNum" sz="quarter" idx="12"/>
          </p:nvPr>
        </p:nvSpPr>
        <p:spPr/>
        <p:txBody>
          <a:bodyPr/>
          <a:lstStyle/>
          <a:p>
            <a:fld id="{22E622CF-DD00-4970-8DAA-13D1FB697EDC}" type="slidenum">
              <a:rPr lang="en-GB" smtClean="0"/>
              <a:t>‹#›</a:t>
            </a:fld>
            <a:endParaRPr lang="en-GB"/>
          </a:p>
        </p:txBody>
      </p:sp>
    </p:spTree>
    <p:extLst>
      <p:ext uri="{BB962C8B-B14F-4D97-AF65-F5344CB8AC3E}">
        <p14:creationId xmlns:p14="http://schemas.microsoft.com/office/powerpoint/2010/main" val="1944963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2AB21-B6C5-7E58-B64F-CCFF8673EB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B0DAABA-5C27-1DF6-8A2C-8AF06E09B5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1068C6C-E327-A67C-2D30-476B5B4D8E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3D32B0-8EE7-74B2-0470-E4DBD25D60D2}"/>
              </a:ext>
            </a:extLst>
          </p:cNvPr>
          <p:cNvSpPr>
            <a:spLocks noGrp="1"/>
          </p:cNvSpPr>
          <p:nvPr>
            <p:ph type="dt" sz="half" idx="10"/>
          </p:nvPr>
        </p:nvSpPr>
        <p:spPr/>
        <p:txBody>
          <a:bodyPr/>
          <a:lstStyle/>
          <a:p>
            <a:fld id="{A30553D5-E9D2-4E86-93A1-BDF57A32E315}" type="datetimeFigureOut">
              <a:rPr lang="en-GB" smtClean="0"/>
              <a:t>28/04/2026</a:t>
            </a:fld>
            <a:endParaRPr lang="en-GB"/>
          </a:p>
        </p:txBody>
      </p:sp>
      <p:sp>
        <p:nvSpPr>
          <p:cNvPr id="6" name="Footer Placeholder 5">
            <a:extLst>
              <a:ext uri="{FF2B5EF4-FFF2-40B4-BE49-F238E27FC236}">
                <a16:creationId xmlns:a16="http://schemas.microsoft.com/office/drawing/2014/main" id="{528B22BF-43E1-BD1F-4A5E-5639B4AB18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9D4C0B-E705-5FCF-2223-4E3EF83E98E4}"/>
              </a:ext>
            </a:extLst>
          </p:cNvPr>
          <p:cNvSpPr>
            <a:spLocks noGrp="1"/>
          </p:cNvSpPr>
          <p:nvPr>
            <p:ph type="sldNum" sz="quarter" idx="12"/>
          </p:nvPr>
        </p:nvSpPr>
        <p:spPr/>
        <p:txBody>
          <a:bodyPr/>
          <a:lstStyle/>
          <a:p>
            <a:fld id="{22E622CF-DD00-4970-8DAA-13D1FB697EDC}" type="slidenum">
              <a:rPr lang="en-GB" smtClean="0"/>
              <a:t>‹#›</a:t>
            </a:fld>
            <a:endParaRPr lang="en-GB"/>
          </a:p>
        </p:txBody>
      </p:sp>
    </p:spTree>
    <p:extLst>
      <p:ext uri="{BB962C8B-B14F-4D97-AF65-F5344CB8AC3E}">
        <p14:creationId xmlns:p14="http://schemas.microsoft.com/office/powerpoint/2010/main" val="3045858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86FB22-D578-243D-3AC3-D65A2FD25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D6689E-F24A-D638-923F-17EF735707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FCD24F-E0DA-E931-7F60-156E1A9E09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0553D5-E9D2-4E86-93A1-BDF57A32E315}" type="datetimeFigureOut">
              <a:rPr lang="en-GB" smtClean="0"/>
              <a:t>28/04/2026</a:t>
            </a:fld>
            <a:endParaRPr lang="en-GB"/>
          </a:p>
        </p:txBody>
      </p:sp>
      <p:sp>
        <p:nvSpPr>
          <p:cNvPr id="5" name="Footer Placeholder 4">
            <a:extLst>
              <a:ext uri="{FF2B5EF4-FFF2-40B4-BE49-F238E27FC236}">
                <a16:creationId xmlns:a16="http://schemas.microsoft.com/office/drawing/2014/main" id="{D9349A95-86D9-8BB4-8AE4-FE5DFB0065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A613694-5F63-4BAE-CF2C-2DAC33B338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E622CF-DD00-4970-8DAA-13D1FB697EDC}" type="slidenum">
              <a:rPr lang="en-GB" smtClean="0"/>
              <a:t>‹#›</a:t>
            </a:fld>
            <a:endParaRPr lang="en-GB"/>
          </a:p>
        </p:txBody>
      </p:sp>
    </p:spTree>
    <p:extLst>
      <p:ext uri="{BB962C8B-B14F-4D97-AF65-F5344CB8AC3E}">
        <p14:creationId xmlns:p14="http://schemas.microsoft.com/office/powerpoint/2010/main" val="2391503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70911-0D4C-806D-FC8C-AEEB2C28EB12}"/>
              </a:ext>
            </a:extLst>
          </p:cNvPr>
          <p:cNvSpPr>
            <a:spLocks noGrp="1"/>
          </p:cNvSpPr>
          <p:nvPr>
            <p:ph type="ctrTitle"/>
          </p:nvPr>
        </p:nvSpPr>
        <p:spPr/>
        <p:txBody>
          <a:bodyPr/>
          <a:lstStyle/>
          <a:p>
            <a:r>
              <a:rPr lang="en-US" dirty="0"/>
              <a:t>Lecture IV Economics after WWII</a:t>
            </a:r>
            <a:endParaRPr lang="en-GB" dirty="0"/>
          </a:p>
        </p:txBody>
      </p:sp>
      <p:sp>
        <p:nvSpPr>
          <p:cNvPr id="3" name="Subtitle 2">
            <a:extLst>
              <a:ext uri="{FF2B5EF4-FFF2-40B4-BE49-F238E27FC236}">
                <a16:creationId xmlns:a16="http://schemas.microsoft.com/office/drawing/2014/main" id="{D3415169-8795-9E8E-A8CB-B4E8800E5956}"/>
              </a:ext>
            </a:extLst>
          </p:cNvPr>
          <p:cNvSpPr>
            <a:spLocks noGrp="1"/>
          </p:cNvSpPr>
          <p:nvPr>
            <p:ph type="subTitle" idx="1"/>
          </p:nvPr>
        </p:nvSpPr>
        <p:spPr/>
        <p:txBody>
          <a:bodyPr/>
          <a:lstStyle/>
          <a:p>
            <a:r>
              <a:rPr lang="en-US" dirty="0"/>
              <a:t>Constantinos Repapis</a:t>
            </a:r>
          </a:p>
          <a:p>
            <a:r>
              <a:rPr lang="en-US" dirty="0"/>
              <a:t>Lecturer in Political Economy EKPA</a:t>
            </a:r>
            <a:endParaRPr lang="en-GB" dirty="0"/>
          </a:p>
        </p:txBody>
      </p:sp>
    </p:spTree>
    <p:extLst>
      <p:ext uri="{BB962C8B-B14F-4D97-AF65-F5344CB8AC3E}">
        <p14:creationId xmlns:p14="http://schemas.microsoft.com/office/powerpoint/2010/main" val="1784333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333A77-FB79-2737-7BF6-505A12FD103F}"/>
              </a:ext>
            </a:extLst>
          </p:cNvPr>
          <p:cNvSpPr>
            <a:spLocks noGrp="1"/>
          </p:cNvSpPr>
          <p:nvPr>
            <p:ph idx="1"/>
          </p:nvPr>
        </p:nvSpPr>
        <p:spPr>
          <a:xfrm>
            <a:off x="838200" y="174171"/>
            <a:ext cx="7818120" cy="6392092"/>
          </a:xfrm>
        </p:spPr>
        <p:txBody>
          <a:bodyPr>
            <a:normAutofit fontScale="62500" lnSpcReduction="20000"/>
          </a:bodyPr>
          <a:lstStyle/>
          <a:p>
            <a:endParaRPr lang="en-GB" dirty="0"/>
          </a:p>
          <a:p>
            <a:r>
              <a:rPr lang="en-GB" dirty="0"/>
              <a:t>B3	History of Economic Thought: Individuals</a:t>
            </a:r>
          </a:p>
          <a:p>
            <a:r>
              <a:rPr lang="en-GB" dirty="0"/>
              <a:t>B30	General</a:t>
            </a:r>
          </a:p>
          <a:p>
            <a:r>
              <a:rPr lang="en-GB" dirty="0"/>
              <a:t>B31	Individuals</a:t>
            </a:r>
          </a:p>
          <a:p>
            <a:r>
              <a:rPr lang="en-GB" dirty="0"/>
              <a:t>B32	Obituaries</a:t>
            </a:r>
          </a:p>
          <a:p>
            <a:r>
              <a:rPr lang="en-GB" dirty="0"/>
              <a:t> </a:t>
            </a:r>
          </a:p>
          <a:p>
            <a:r>
              <a:rPr lang="en-GB" dirty="0"/>
              <a:t>B4	Economic Methodology</a:t>
            </a:r>
          </a:p>
          <a:p>
            <a:r>
              <a:rPr lang="en-GB" dirty="0"/>
              <a:t>B40	General</a:t>
            </a:r>
          </a:p>
          <a:p>
            <a:r>
              <a:rPr lang="en-GB" dirty="0"/>
              <a:t>B41	Economic Methodology</a:t>
            </a:r>
          </a:p>
          <a:p>
            <a:r>
              <a:rPr lang="en-GB" dirty="0"/>
              <a:t>B49	Other</a:t>
            </a:r>
          </a:p>
          <a:p>
            <a:r>
              <a:rPr lang="en-GB" dirty="0"/>
              <a:t> </a:t>
            </a:r>
          </a:p>
          <a:p>
            <a:r>
              <a:rPr lang="en-GB" dirty="0"/>
              <a:t>B5	Current Heterodox Approaches</a:t>
            </a:r>
          </a:p>
          <a:p>
            <a:r>
              <a:rPr lang="en-GB" dirty="0"/>
              <a:t>B50	General</a:t>
            </a:r>
          </a:p>
          <a:p>
            <a:r>
              <a:rPr lang="en-GB" dirty="0"/>
              <a:t>B51	Socialist • Marxian • </a:t>
            </a:r>
            <a:r>
              <a:rPr lang="en-GB" dirty="0" err="1"/>
              <a:t>Sraffian</a:t>
            </a:r>
            <a:endParaRPr lang="en-GB" dirty="0"/>
          </a:p>
          <a:p>
            <a:r>
              <a:rPr lang="en-GB" dirty="0"/>
              <a:t>B52	Historical • Institutional • Evolutionary • Modern Monetary Theory</a:t>
            </a:r>
          </a:p>
          <a:p>
            <a:r>
              <a:rPr lang="en-GB" dirty="0"/>
              <a:t>B53	Austrian</a:t>
            </a:r>
          </a:p>
          <a:p>
            <a:r>
              <a:rPr lang="en-GB" dirty="0"/>
              <a:t>B54	Feminist Economics</a:t>
            </a:r>
          </a:p>
          <a:p>
            <a:r>
              <a:rPr lang="en-GB" dirty="0"/>
              <a:t>B55	Social Economics</a:t>
            </a:r>
          </a:p>
          <a:p>
            <a:r>
              <a:rPr lang="en-GB" dirty="0"/>
              <a:t>B59	Other</a:t>
            </a:r>
          </a:p>
        </p:txBody>
      </p:sp>
    </p:spTree>
    <p:extLst>
      <p:ext uri="{BB962C8B-B14F-4D97-AF65-F5344CB8AC3E}">
        <p14:creationId xmlns:p14="http://schemas.microsoft.com/office/powerpoint/2010/main" val="3909493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6DA0A-1E82-CCE0-0814-CC4D43283F6D}"/>
              </a:ext>
            </a:extLst>
          </p:cNvPr>
          <p:cNvSpPr>
            <a:spLocks noGrp="1"/>
          </p:cNvSpPr>
          <p:nvPr>
            <p:ph type="title"/>
          </p:nvPr>
        </p:nvSpPr>
        <p:spPr/>
        <p:txBody>
          <a:bodyPr/>
          <a:lstStyle/>
          <a:p>
            <a:r>
              <a:rPr lang="en-US" dirty="0"/>
              <a:t>General categories</a:t>
            </a:r>
            <a:endParaRPr lang="en-GB" dirty="0"/>
          </a:p>
        </p:txBody>
      </p:sp>
      <p:sp>
        <p:nvSpPr>
          <p:cNvPr id="3" name="Content Placeholder 2">
            <a:extLst>
              <a:ext uri="{FF2B5EF4-FFF2-40B4-BE49-F238E27FC236}">
                <a16:creationId xmlns:a16="http://schemas.microsoft.com/office/drawing/2014/main" id="{1D40F2ED-599E-6CB9-0C82-19D4ED76D17E}"/>
              </a:ext>
            </a:extLst>
          </p:cNvPr>
          <p:cNvSpPr>
            <a:spLocks noGrp="1"/>
          </p:cNvSpPr>
          <p:nvPr>
            <p:ph idx="1"/>
          </p:nvPr>
        </p:nvSpPr>
        <p:spPr/>
        <p:txBody>
          <a:bodyPr>
            <a:normAutofit fontScale="92500" lnSpcReduction="20000"/>
          </a:bodyPr>
          <a:lstStyle/>
          <a:p>
            <a:r>
              <a:rPr lang="en-US" dirty="0"/>
              <a:t>C	Mathematical and Quantitative Methods</a:t>
            </a:r>
          </a:p>
          <a:p>
            <a:r>
              <a:rPr lang="en-US" dirty="0"/>
              <a:t>D	Microeconomics</a:t>
            </a:r>
          </a:p>
          <a:p>
            <a:r>
              <a:rPr lang="en-US" dirty="0"/>
              <a:t>E	Macroeconomics and Monetary Economics</a:t>
            </a:r>
          </a:p>
          <a:p>
            <a:r>
              <a:rPr lang="en-US" dirty="0"/>
              <a:t>F	International Economics</a:t>
            </a:r>
          </a:p>
          <a:p>
            <a:r>
              <a:rPr lang="en-US" dirty="0"/>
              <a:t>G	Financial Economics</a:t>
            </a:r>
          </a:p>
          <a:p>
            <a:r>
              <a:rPr lang="en-US" dirty="0"/>
              <a:t>H	Public Economics</a:t>
            </a:r>
          </a:p>
          <a:p>
            <a:r>
              <a:rPr lang="en-US" dirty="0"/>
              <a:t>I	Health, Education, and Welfare</a:t>
            </a:r>
          </a:p>
          <a:p>
            <a:r>
              <a:rPr lang="en-US" dirty="0"/>
              <a:t>J	Labor and Demographic Economics</a:t>
            </a:r>
          </a:p>
          <a:p>
            <a:r>
              <a:rPr lang="en-US" dirty="0"/>
              <a:t>K	Law and Economics</a:t>
            </a:r>
          </a:p>
          <a:p>
            <a:r>
              <a:rPr lang="en-US" dirty="0"/>
              <a:t>L	Industrial Organization</a:t>
            </a:r>
          </a:p>
          <a:p>
            <a:pPr marL="0" indent="0">
              <a:buNone/>
            </a:pPr>
            <a:endParaRPr lang="en-US" dirty="0"/>
          </a:p>
          <a:p>
            <a:endParaRPr lang="en-GB" dirty="0"/>
          </a:p>
        </p:txBody>
      </p:sp>
    </p:spTree>
    <p:extLst>
      <p:ext uri="{BB962C8B-B14F-4D97-AF65-F5344CB8AC3E}">
        <p14:creationId xmlns:p14="http://schemas.microsoft.com/office/powerpoint/2010/main" val="2560111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836034-2D3F-EB1E-D4CB-F6FF83203461}"/>
              </a:ext>
            </a:extLst>
          </p:cNvPr>
          <p:cNvSpPr>
            <a:spLocks noGrp="1"/>
          </p:cNvSpPr>
          <p:nvPr>
            <p:ph idx="1"/>
          </p:nvPr>
        </p:nvSpPr>
        <p:spPr>
          <a:xfrm>
            <a:off x="742406" y="531223"/>
            <a:ext cx="10515600" cy="5510803"/>
          </a:xfrm>
        </p:spPr>
        <p:txBody>
          <a:bodyPr>
            <a:normAutofit lnSpcReduction="10000"/>
          </a:bodyPr>
          <a:lstStyle/>
          <a:p>
            <a:r>
              <a:rPr lang="en-US" dirty="0"/>
              <a:t>M	Business Administration and Business Economics • 	Marketing • 	Accounting • Personnel Economics</a:t>
            </a:r>
          </a:p>
          <a:p>
            <a:r>
              <a:rPr lang="en-US" dirty="0"/>
              <a:t>N	Economic History</a:t>
            </a:r>
          </a:p>
          <a:p>
            <a:r>
              <a:rPr lang="en-US" dirty="0"/>
              <a:t>O	Economic Development, Innovation, Technological Change, 	and 	Growth</a:t>
            </a:r>
          </a:p>
          <a:p>
            <a:r>
              <a:rPr lang="en-US" dirty="0"/>
              <a:t>P	Political Economy and Comparative Economic Systems</a:t>
            </a:r>
          </a:p>
          <a:p>
            <a:r>
              <a:rPr lang="en-US" dirty="0"/>
              <a:t>Q	Agricultural and Natural Resource Economics • 	Environmental 	and Ecological Economics</a:t>
            </a:r>
          </a:p>
          <a:p>
            <a:r>
              <a:rPr lang="en-US" dirty="0"/>
              <a:t>R	Urban, Rural, Regional, Real Estate, and Transportation 	Economics</a:t>
            </a:r>
          </a:p>
          <a:p>
            <a:r>
              <a:rPr lang="en-US" dirty="0"/>
              <a:t>Y	Miscellaneous Categories</a:t>
            </a:r>
          </a:p>
          <a:p>
            <a:r>
              <a:rPr lang="en-US" dirty="0"/>
              <a:t>Z	Other Special Topics</a:t>
            </a:r>
          </a:p>
          <a:p>
            <a:endParaRPr lang="en-US" dirty="0"/>
          </a:p>
          <a:p>
            <a:endParaRPr lang="en-GB" dirty="0"/>
          </a:p>
        </p:txBody>
      </p:sp>
    </p:spTree>
    <p:extLst>
      <p:ext uri="{BB962C8B-B14F-4D97-AF65-F5344CB8AC3E}">
        <p14:creationId xmlns:p14="http://schemas.microsoft.com/office/powerpoint/2010/main" val="3015785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E82E3-217E-95BD-9B49-DF488D1B24B8}"/>
              </a:ext>
            </a:extLst>
          </p:cNvPr>
          <p:cNvSpPr>
            <a:spLocks noGrp="1"/>
          </p:cNvSpPr>
          <p:nvPr>
            <p:ph type="title"/>
          </p:nvPr>
        </p:nvSpPr>
        <p:spPr/>
        <p:txBody>
          <a:bodyPr/>
          <a:lstStyle/>
          <a:p>
            <a:r>
              <a:rPr lang="en-US" dirty="0"/>
              <a:t>Kenneth Joseph Arrow (1921 –  2017) </a:t>
            </a:r>
            <a:br>
              <a:rPr lang="en-GB" dirty="0"/>
            </a:br>
            <a:endParaRPr lang="en-GB" dirty="0"/>
          </a:p>
        </p:txBody>
      </p:sp>
      <p:sp>
        <p:nvSpPr>
          <p:cNvPr id="3" name="Content Placeholder 2">
            <a:extLst>
              <a:ext uri="{FF2B5EF4-FFF2-40B4-BE49-F238E27FC236}">
                <a16:creationId xmlns:a16="http://schemas.microsoft.com/office/drawing/2014/main" id="{B62E54B5-6964-DB80-B5A6-44C2FE753096}"/>
              </a:ext>
            </a:extLst>
          </p:cNvPr>
          <p:cNvSpPr>
            <a:spLocks noGrp="1"/>
          </p:cNvSpPr>
          <p:nvPr>
            <p:ph idx="1"/>
          </p:nvPr>
        </p:nvSpPr>
        <p:spPr>
          <a:xfrm>
            <a:off x="513806" y="1262743"/>
            <a:ext cx="6688183" cy="4914220"/>
          </a:xfrm>
        </p:spPr>
        <p:txBody>
          <a:bodyPr>
            <a:normAutofit fontScale="85000" lnSpcReduction="20000"/>
          </a:bodyPr>
          <a:lstStyle/>
          <a:p>
            <a:r>
              <a:rPr lang="en-US" dirty="0"/>
              <a:t>American economist, mathematician and political theorist. </a:t>
            </a:r>
          </a:p>
          <a:p>
            <a:pPr marL="0" indent="0">
              <a:buNone/>
            </a:pPr>
            <a:endParaRPr lang="en-US" dirty="0"/>
          </a:p>
          <a:p>
            <a:r>
              <a:rPr lang="en-US" dirty="0"/>
              <a:t>He received the John Bates Clark Medal in 1957, </a:t>
            </a:r>
          </a:p>
          <a:p>
            <a:endParaRPr lang="en-US" dirty="0"/>
          </a:p>
          <a:p>
            <a:r>
              <a:rPr lang="en-US" dirty="0"/>
              <a:t>Nobel Memorial Prize in Economic Sciences in 1972, along with John Hicks.</a:t>
            </a:r>
          </a:p>
          <a:p>
            <a:endParaRPr lang="en-US" dirty="0"/>
          </a:p>
          <a:p>
            <a:r>
              <a:rPr lang="en-US" dirty="0"/>
              <a:t>His contributions include:</a:t>
            </a:r>
          </a:p>
          <a:p>
            <a:pPr lvl="1"/>
            <a:r>
              <a:rPr lang="en-US" dirty="0"/>
              <a:t>social choice theory, -“Impossibility Theorem"</a:t>
            </a:r>
          </a:p>
          <a:p>
            <a:pPr lvl="1"/>
            <a:r>
              <a:rPr lang="en-US" dirty="0"/>
              <a:t>Arrow-</a:t>
            </a:r>
            <a:r>
              <a:rPr lang="en-US" dirty="0" err="1"/>
              <a:t>Debreau</a:t>
            </a:r>
            <a:r>
              <a:rPr lang="en-US" dirty="0"/>
              <a:t> General Equilibrium </a:t>
            </a:r>
          </a:p>
          <a:p>
            <a:pPr lvl="1"/>
            <a:r>
              <a:rPr lang="en-US" dirty="0"/>
              <a:t>Welfare Theorems</a:t>
            </a:r>
          </a:p>
          <a:p>
            <a:pPr lvl="1"/>
            <a:r>
              <a:rPr lang="en-US" dirty="0"/>
              <a:t>Endogenous growth theory </a:t>
            </a:r>
          </a:p>
          <a:p>
            <a:pPr lvl="1"/>
            <a:r>
              <a:rPr lang="en-US" dirty="0"/>
              <a:t>Economics of information</a:t>
            </a:r>
          </a:p>
          <a:p>
            <a:pPr lvl="1"/>
            <a:r>
              <a:rPr lang="en-US" dirty="0"/>
              <a:t>Healthcare Economics</a:t>
            </a:r>
          </a:p>
          <a:p>
            <a:pPr lvl="1"/>
            <a:endParaRPr lang="en-US" dirty="0"/>
          </a:p>
        </p:txBody>
      </p:sp>
      <p:pic>
        <p:nvPicPr>
          <p:cNvPr id="5" name="Picture 4">
            <a:extLst>
              <a:ext uri="{FF2B5EF4-FFF2-40B4-BE49-F238E27FC236}">
                <a16:creationId xmlns:a16="http://schemas.microsoft.com/office/drawing/2014/main" id="{F6D9692F-7726-7A96-B8CF-E81B7D91DE70}"/>
              </a:ext>
            </a:extLst>
          </p:cNvPr>
          <p:cNvPicPr>
            <a:picLocks noChangeAspect="1"/>
          </p:cNvPicPr>
          <p:nvPr/>
        </p:nvPicPr>
        <p:blipFill>
          <a:blip r:embed="rId2"/>
          <a:stretch>
            <a:fillRect/>
          </a:stretch>
        </p:blipFill>
        <p:spPr>
          <a:xfrm>
            <a:off x="7399020" y="1105240"/>
            <a:ext cx="4183380" cy="5229225"/>
          </a:xfrm>
          <a:prstGeom prst="rect">
            <a:avLst/>
          </a:prstGeom>
        </p:spPr>
      </p:pic>
    </p:spTree>
    <p:extLst>
      <p:ext uri="{BB962C8B-B14F-4D97-AF65-F5344CB8AC3E}">
        <p14:creationId xmlns:p14="http://schemas.microsoft.com/office/powerpoint/2010/main" val="3782331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CFCDC-87D4-9E28-D9A2-BEA84EF5A0C2}"/>
              </a:ext>
            </a:extLst>
          </p:cNvPr>
          <p:cNvSpPr>
            <a:spLocks noGrp="1"/>
          </p:cNvSpPr>
          <p:nvPr>
            <p:ph type="title"/>
          </p:nvPr>
        </p:nvSpPr>
        <p:spPr/>
        <p:txBody>
          <a:bodyPr/>
          <a:lstStyle/>
          <a:p>
            <a:r>
              <a:rPr lang="en-US" dirty="0"/>
              <a:t>Medicare paper – the introduction of Moral Hazard in Economics</a:t>
            </a:r>
            <a:endParaRPr lang="en-GB" dirty="0"/>
          </a:p>
        </p:txBody>
      </p:sp>
      <p:sp>
        <p:nvSpPr>
          <p:cNvPr id="3" name="Content Placeholder 2">
            <a:extLst>
              <a:ext uri="{FF2B5EF4-FFF2-40B4-BE49-F238E27FC236}">
                <a16:creationId xmlns:a16="http://schemas.microsoft.com/office/drawing/2014/main" id="{083CE7A7-2D72-6D66-D9BE-A5E6AA0A53B9}"/>
              </a:ext>
            </a:extLst>
          </p:cNvPr>
          <p:cNvSpPr>
            <a:spLocks noGrp="1"/>
          </p:cNvSpPr>
          <p:nvPr>
            <p:ph idx="1"/>
          </p:nvPr>
        </p:nvSpPr>
        <p:spPr>
          <a:xfrm>
            <a:off x="838200" y="2969623"/>
            <a:ext cx="9812383" cy="3207340"/>
          </a:xfrm>
        </p:spPr>
        <p:txBody>
          <a:bodyPr/>
          <a:lstStyle/>
          <a:p>
            <a:r>
              <a:rPr lang="en-US" dirty="0"/>
              <a:t>Arrow, Kenneth J. (December 1963). "Uncertainty and the welfare economics of medical care" (PDF). American Economic Review. 53 (5). </a:t>
            </a:r>
            <a:r>
              <a:rPr lang="en-US" i="1" dirty="0"/>
              <a:t>American Economic Association</a:t>
            </a:r>
            <a:r>
              <a:rPr lang="en-US" dirty="0"/>
              <a:t>: 941–73.</a:t>
            </a:r>
            <a:endParaRPr lang="en-GB" dirty="0"/>
          </a:p>
        </p:txBody>
      </p:sp>
    </p:spTree>
    <p:extLst>
      <p:ext uri="{BB962C8B-B14F-4D97-AF65-F5344CB8AC3E}">
        <p14:creationId xmlns:p14="http://schemas.microsoft.com/office/powerpoint/2010/main" val="4273103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F206A-1D92-9841-E8A9-B2FB2C44E7B6}"/>
              </a:ext>
            </a:extLst>
          </p:cNvPr>
          <p:cNvSpPr>
            <a:spLocks noGrp="1"/>
          </p:cNvSpPr>
          <p:nvPr>
            <p:ph type="title"/>
          </p:nvPr>
        </p:nvSpPr>
        <p:spPr/>
        <p:txBody>
          <a:bodyPr/>
          <a:lstStyle/>
          <a:p>
            <a:r>
              <a:rPr lang="en-US" dirty="0"/>
              <a:t>Arrow’s original contribution – the paper</a:t>
            </a:r>
            <a:endParaRPr lang="en-GB" dirty="0"/>
          </a:p>
        </p:txBody>
      </p:sp>
      <p:sp>
        <p:nvSpPr>
          <p:cNvPr id="3" name="Content Placeholder 2">
            <a:extLst>
              <a:ext uri="{FF2B5EF4-FFF2-40B4-BE49-F238E27FC236}">
                <a16:creationId xmlns:a16="http://schemas.microsoft.com/office/drawing/2014/main" id="{8563F78C-603E-D9FB-E9D1-A242DF26A29D}"/>
              </a:ext>
            </a:extLst>
          </p:cNvPr>
          <p:cNvSpPr>
            <a:spLocks noGrp="1"/>
          </p:cNvSpPr>
          <p:nvPr>
            <p:ph idx="1"/>
          </p:nvPr>
        </p:nvSpPr>
        <p:spPr/>
        <p:txBody>
          <a:bodyPr>
            <a:normAutofit lnSpcReduction="10000"/>
          </a:bodyPr>
          <a:lstStyle/>
          <a:p>
            <a:r>
              <a:rPr lang="en-US" dirty="0"/>
              <a:t>“This paper is an exploratory and tentative study of the specific differentia of medical care as the object of normative economics” (Arrow, 1963:941). </a:t>
            </a:r>
          </a:p>
          <a:p>
            <a:pPr lvl="1"/>
            <a:r>
              <a:rPr lang="en-US" dirty="0"/>
              <a:t>This sentence encapsulates what Arrow attempts to do: </a:t>
            </a:r>
            <a:r>
              <a:rPr lang="en-US" dirty="0">
                <a:solidFill>
                  <a:srgbClr val="FF0000"/>
                </a:solidFill>
              </a:rPr>
              <a:t>to describe the provision of medical care in the USA during the early 1960s </a:t>
            </a:r>
            <a:r>
              <a:rPr lang="en-US" dirty="0"/>
              <a:t>and discuss why this provision seems to be so far removed from the competitive market model.</a:t>
            </a:r>
          </a:p>
          <a:p>
            <a:pPr marL="0" indent="0">
              <a:buNone/>
            </a:pPr>
            <a:endParaRPr lang="en-US" dirty="0"/>
          </a:p>
          <a:p>
            <a:r>
              <a:rPr lang="en-US" dirty="0"/>
              <a:t>“if… the actual market differs significantly from the competitive model… </a:t>
            </a:r>
            <a:r>
              <a:rPr lang="en-US" dirty="0">
                <a:solidFill>
                  <a:srgbClr val="FF0000"/>
                </a:solidFill>
              </a:rPr>
              <a:t>the separation of allocative and distributional procedures becomes, in most cases, impossible</a:t>
            </a:r>
            <a:r>
              <a:rPr lang="en-US" dirty="0"/>
              <a:t>” (Arrow, 1963:943)</a:t>
            </a:r>
            <a:endParaRPr lang="en-GB" dirty="0"/>
          </a:p>
        </p:txBody>
      </p:sp>
    </p:spTree>
    <p:extLst>
      <p:ext uri="{BB962C8B-B14F-4D97-AF65-F5344CB8AC3E}">
        <p14:creationId xmlns:p14="http://schemas.microsoft.com/office/powerpoint/2010/main" val="753443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2AC59-7278-4A1F-9BF3-D892274BF198}"/>
              </a:ext>
            </a:extLst>
          </p:cNvPr>
          <p:cNvSpPr>
            <a:spLocks noGrp="1"/>
          </p:cNvSpPr>
          <p:nvPr>
            <p:ph type="title"/>
          </p:nvPr>
        </p:nvSpPr>
        <p:spPr/>
        <p:txBody>
          <a:bodyPr/>
          <a:lstStyle/>
          <a:p>
            <a:r>
              <a:rPr lang="en-US" dirty="0"/>
              <a:t>Arrow- the paper</a:t>
            </a:r>
            <a:endParaRPr lang="en-GB" dirty="0"/>
          </a:p>
        </p:txBody>
      </p:sp>
      <p:sp>
        <p:nvSpPr>
          <p:cNvPr id="3" name="Content Placeholder 2">
            <a:extLst>
              <a:ext uri="{FF2B5EF4-FFF2-40B4-BE49-F238E27FC236}">
                <a16:creationId xmlns:a16="http://schemas.microsoft.com/office/drawing/2014/main" id="{61CEAB5E-D6DB-30B3-D60C-9D520399A6A1}"/>
              </a:ext>
            </a:extLst>
          </p:cNvPr>
          <p:cNvSpPr>
            <a:spLocks noGrp="1"/>
          </p:cNvSpPr>
          <p:nvPr>
            <p:ph idx="1"/>
          </p:nvPr>
        </p:nvSpPr>
        <p:spPr/>
        <p:txBody>
          <a:bodyPr>
            <a:normAutofit fontScale="92500"/>
          </a:bodyPr>
          <a:lstStyle/>
          <a:p>
            <a:r>
              <a:rPr lang="en-US" dirty="0"/>
              <a:t>He investigates “</a:t>
            </a:r>
            <a:r>
              <a:rPr lang="en-US" dirty="0">
                <a:solidFill>
                  <a:srgbClr val="FF0000"/>
                </a:solidFill>
              </a:rPr>
              <a:t>the institutional </a:t>
            </a:r>
            <a:r>
              <a:rPr lang="en-US" dirty="0" err="1">
                <a:solidFill>
                  <a:srgbClr val="FF0000"/>
                </a:solidFill>
              </a:rPr>
              <a:t>organisation</a:t>
            </a:r>
            <a:r>
              <a:rPr lang="en-US" dirty="0">
                <a:solidFill>
                  <a:srgbClr val="FF0000"/>
                </a:solidFill>
              </a:rPr>
              <a:t> and observable mores of the medical profession</a:t>
            </a:r>
            <a:r>
              <a:rPr lang="en-US" dirty="0"/>
              <a:t>” (Arrow, 1963:944).</a:t>
            </a:r>
          </a:p>
          <a:p>
            <a:r>
              <a:rPr lang="en-US" dirty="0"/>
              <a:t>He examines whether the preconditions for a competitive market system in medical care are actually met. These preconditions are: (1) </a:t>
            </a:r>
            <a:r>
              <a:rPr lang="en-US" dirty="0">
                <a:solidFill>
                  <a:srgbClr val="FF0000"/>
                </a:solidFill>
              </a:rPr>
              <a:t>existence of competitive equilibrium </a:t>
            </a:r>
            <a:r>
              <a:rPr lang="en-US" dirty="0"/>
              <a:t>(2) </a:t>
            </a:r>
            <a:r>
              <a:rPr lang="en-US" dirty="0">
                <a:solidFill>
                  <a:srgbClr val="FF0000"/>
                </a:solidFill>
              </a:rPr>
              <a:t>marketability of all goods and services</a:t>
            </a:r>
            <a:r>
              <a:rPr lang="en-US" dirty="0"/>
              <a:t> and (3) </a:t>
            </a:r>
            <a:r>
              <a:rPr lang="en-US" dirty="0">
                <a:solidFill>
                  <a:srgbClr val="FF0000"/>
                </a:solidFill>
              </a:rPr>
              <a:t>nonincreasing returns </a:t>
            </a:r>
            <a:r>
              <a:rPr lang="en-US" dirty="0"/>
              <a:t>(Arrow, 1963:944). </a:t>
            </a:r>
          </a:p>
          <a:p>
            <a:pPr lvl="1"/>
            <a:r>
              <a:rPr lang="en-US" dirty="0"/>
              <a:t>Marketability is identified as the main problem, and seen as a broader issue than the one </a:t>
            </a:r>
            <a:r>
              <a:rPr lang="en-US" dirty="0" err="1"/>
              <a:t>analysed</a:t>
            </a:r>
            <a:r>
              <a:rPr lang="en-US" dirty="0"/>
              <a:t> within the traditional externalities literature. Again, Arrow gives a very open and informal definition, writing “</a:t>
            </a:r>
            <a:r>
              <a:rPr lang="en-US" dirty="0">
                <a:solidFill>
                  <a:srgbClr val="FF0000"/>
                </a:solidFill>
              </a:rPr>
              <a:t>it will be sufficient to identify </a:t>
            </a:r>
            <a:r>
              <a:rPr lang="en-US" dirty="0" err="1">
                <a:solidFill>
                  <a:srgbClr val="FF0000"/>
                </a:solidFill>
              </a:rPr>
              <a:t>nonmarketability</a:t>
            </a:r>
            <a:r>
              <a:rPr lang="en-US" dirty="0">
                <a:solidFill>
                  <a:srgbClr val="FF0000"/>
                </a:solidFill>
              </a:rPr>
              <a:t> with the observed absence of markets</a:t>
            </a:r>
            <a:r>
              <a:rPr lang="en-US" dirty="0"/>
              <a:t>” (Arrow, 1963:945) and focuses on two issues that create </a:t>
            </a:r>
            <a:r>
              <a:rPr lang="en-US" dirty="0" err="1"/>
              <a:t>nonmarketability</a:t>
            </a:r>
            <a:r>
              <a:rPr lang="en-US" dirty="0"/>
              <a:t>: </a:t>
            </a:r>
            <a:r>
              <a:rPr lang="en-US" dirty="0">
                <a:solidFill>
                  <a:srgbClr val="FF0000"/>
                </a:solidFill>
              </a:rPr>
              <a:t>risk and uncertainty</a:t>
            </a:r>
            <a:r>
              <a:rPr lang="en-US" dirty="0"/>
              <a:t>.</a:t>
            </a:r>
            <a:endParaRPr lang="en-GB" dirty="0"/>
          </a:p>
        </p:txBody>
      </p:sp>
    </p:spTree>
    <p:extLst>
      <p:ext uri="{BB962C8B-B14F-4D97-AF65-F5344CB8AC3E}">
        <p14:creationId xmlns:p14="http://schemas.microsoft.com/office/powerpoint/2010/main" val="2183961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003E0-FC9E-99F6-51DC-977E0AB56B68}"/>
              </a:ext>
            </a:extLst>
          </p:cNvPr>
          <p:cNvSpPr>
            <a:spLocks noGrp="1"/>
          </p:cNvSpPr>
          <p:nvPr>
            <p:ph type="title"/>
          </p:nvPr>
        </p:nvSpPr>
        <p:spPr/>
        <p:txBody>
          <a:bodyPr/>
          <a:lstStyle/>
          <a:p>
            <a:r>
              <a:rPr lang="en-US" dirty="0"/>
              <a:t>Uncertainty</a:t>
            </a:r>
            <a:endParaRPr lang="en-GB" dirty="0"/>
          </a:p>
        </p:txBody>
      </p:sp>
      <p:sp>
        <p:nvSpPr>
          <p:cNvPr id="3" name="Content Placeholder 2">
            <a:extLst>
              <a:ext uri="{FF2B5EF4-FFF2-40B4-BE49-F238E27FC236}">
                <a16:creationId xmlns:a16="http://schemas.microsoft.com/office/drawing/2014/main" id="{B1F643C8-3D0E-574F-AB18-F7B145048A5A}"/>
              </a:ext>
            </a:extLst>
          </p:cNvPr>
          <p:cNvSpPr>
            <a:spLocks noGrp="1"/>
          </p:cNvSpPr>
          <p:nvPr>
            <p:ph idx="1"/>
          </p:nvPr>
        </p:nvSpPr>
        <p:spPr/>
        <p:txBody>
          <a:bodyPr/>
          <a:lstStyle/>
          <a:p>
            <a:r>
              <a:rPr lang="en-US" dirty="0"/>
              <a:t>“uncertainty, information or knowledge becomes a commodity” (Arrow, 1963:946).</a:t>
            </a:r>
          </a:p>
          <a:p>
            <a:pPr lvl="1"/>
            <a:r>
              <a:rPr lang="en-US" dirty="0"/>
              <a:t>In this context, it can be argued </a:t>
            </a:r>
            <a:r>
              <a:rPr lang="en-US" dirty="0">
                <a:solidFill>
                  <a:srgbClr val="FF0000"/>
                </a:solidFill>
              </a:rPr>
              <a:t>that Arrow sees information problems as related to environmental factors rather than only </a:t>
            </a:r>
            <a:r>
              <a:rPr lang="en-US" dirty="0" err="1">
                <a:solidFill>
                  <a:srgbClr val="FF0000"/>
                </a:solidFill>
              </a:rPr>
              <a:t>behavioural</a:t>
            </a:r>
            <a:r>
              <a:rPr lang="en-US" dirty="0">
                <a:solidFill>
                  <a:srgbClr val="FF0000"/>
                </a:solidFill>
              </a:rPr>
              <a:t> responses to stimuli</a:t>
            </a:r>
            <a:r>
              <a:rPr lang="en-US" dirty="0"/>
              <a:t>. </a:t>
            </a:r>
          </a:p>
          <a:p>
            <a:pPr lvl="1"/>
            <a:r>
              <a:rPr lang="en-US" dirty="0"/>
              <a:t>It follows that </a:t>
            </a:r>
            <a:r>
              <a:rPr lang="en-US" dirty="0">
                <a:solidFill>
                  <a:srgbClr val="FF0000"/>
                </a:solidFill>
              </a:rPr>
              <a:t>uncertainty is a natural hindrance to a well-functioning market</a:t>
            </a:r>
            <a:r>
              <a:rPr lang="en-US" dirty="0"/>
              <a:t>. </a:t>
            </a:r>
          </a:p>
          <a:p>
            <a:pPr lvl="1"/>
            <a:r>
              <a:rPr lang="en-US" dirty="0"/>
              <a:t>When markets fail to operate, </a:t>
            </a:r>
            <a:r>
              <a:rPr lang="en-US" dirty="0">
                <a:solidFill>
                  <a:srgbClr val="FF0000"/>
                </a:solidFill>
              </a:rPr>
              <a:t>nonmarket institutions occasionally fill the existing gap</a:t>
            </a:r>
            <a:r>
              <a:rPr lang="en-US" dirty="0"/>
              <a:t>, and in healthcare the government and other charitable institutions play this role.</a:t>
            </a:r>
            <a:endParaRPr lang="en-GB" dirty="0"/>
          </a:p>
        </p:txBody>
      </p:sp>
    </p:spTree>
    <p:extLst>
      <p:ext uri="{BB962C8B-B14F-4D97-AF65-F5344CB8AC3E}">
        <p14:creationId xmlns:p14="http://schemas.microsoft.com/office/powerpoint/2010/main" val="1044289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D4434-0EC5-D1BD-E7A8-3A28DE8BF2D3}"/>
              </a:ext>
            </a:extLst>
          </p:cNvPr>
          <p:cNvSpPr>
            <a:spLocks noGrp="1"/>
          </p:cNvSpPr>
          <p:nvPr>
            <p:ph type="title"/>
          </p:nvPr>
        </p:nvSpPr>
        <p:spPr>
          <a:xfrm>
            <a:off x="500514" y="365125"/>
            <a:ext cx="10853286" cy="1325563"/>
          </a:xfrm>
        </p:spPr>
        <p:txBody>
          <a:bodyPr/>
          <a:lstStyle/>
          <a:p>
            <a:r>
              <a:rPr lang="en-US" dirty="0"/>
              <a:t>Non-market </a:t>
            </a:r>
            <a:r>
              <a:rPr lang="en-US" dirty="0" err="1"/>
              <a:t>behaviour</a:t>
            </a:r>
            <a:r>
              <a:rPr lang="en-US" dirty="0"/>
              <a:t> and information problems</a:t>
            </a:r>
            <a:endParaRPr lang="en-GB" dirty="0"/>
          </a:p>
        </p:txBody>
      </p:sp>
      <p:sp>
        <p:nvSpPr>
          <p:cNvPr id="3" name="Content Placeholder 2">
            <a:extLst>
              <a:ext uri="{FF2B5EF4-FFF2-40B4-BE49-F238E27FC236}">
                <a16:creationId xmlns:a16="http://schemas.microsoft.com/office/drawing/2014/main" id="{C9981886-C330-ADA3-0CCC-73BEE3E7585E}"/>
              </a:ext>
            </a:extLst>
          </p:cNvPr>
          <p:cNvSpPr>
            <a:spLocks noGrp="1"/>
          </p:cNvSpPr>
          <p:nvPr>
            <p:ph idx="1"/>
          </p:nvPr>
        </p:nvSpPr>
        <p:spPr>
          <a:xfrm>
            <a:off x="625641" y="1825625"/>
            <a:ext cx="11328935" cy="4854308"/>
          </a:xfrm>
        </p:spPr>
        <p:txBody>
          <a:bodyPr>
            <a:normAutofit fontScale="85000" lnSpcReduction="10000"/>
          </a:bodyPr>
          <a:lstStyle/>
          <a:p>
            <a:r>
              <a:rPr lang="en-US" dirty="0"/>
              <a:t>“[a physician’s] </a:t>
            </a:r>
            <a:r>
              <a:rPr lang="en-US" dirty="0" err="1"/>
              <a:t>behaviour</a:t>
            </a:r>
            <a:r>
              <a:rPr lang="en-US" dirty="0"/>
              <a:t> is supposed to be governed by a concern for a customer’s welfare </a:t>
            </a:r>
            <a:r>
              <a:rPr lang="en-US" dirty="0">
                <a:solidFill>
                  <a:srgbClr val="FF0000"/>
                </a:solidFill>
              </a:rPr>
              <a:t>which would not be expected of a salesman</a:t>
            </a:r>
            <a:r>
              <a:rPr lang="en-US" dirty="0"/>
              <a:t>” (Arrow, 1963:949).</a:t>
            </a:r>
          </a:p>
          <a:p>
            <a:pPr lvl="1"/>
            <a:r>
              <a:rPr lang="en-US" dirty="0"/>
              <a:t>Divergence from the competitive model is not only restricted to the action of physicians also </a:t>
            </a:r>
            <a:r>
              <a:rPr lang="en-US" dirty="0">
                <a:solidFill>
                  <a:srgbClr val="FF0000"/>
                </a:solidFill>
              </a:rPr>
              <a:t>non-profit hospitals</a:t>
            </a:r>
            <a:r>
              <a:rPr lang="en-US" dirty="0"/>
              <a:t>, and even non-profit educational establishments training students to become doctors at </a:t>
            </a:r>
            <a:r>
              <a:rPr lang="en-US" dirty="0" err="1"/>
              <a:t>subsidised</a:t>
            </a:r>
            <a:r>
              <a:rPr lang="en-US" dirty="0"/>
              <a:t> cost. </a:t>
            </a:r>
          </a:p>
          <a:p>
            <a:pPr lvl="1"/>
            <a:r>
              <a:rPr lang="en-US" dirty="0"/>
              <a:t>While profit seems to play a reduced role in the provision of healthcare, </a:t>
            </a:r>
            <a:r>
              <a:rPr lang="en-US" dirty="0">
                <a:solidFill>
                  <a:srgbClr val="FF0000"/>
                </a:solidFill>
              </a:rPr>
              <a:t>trust appears central</a:t>
            </a:r>
            <a:r>
              <a:rPr lang="en-US" dirty="0"/>
              <a:t>.</a:t>
            </a:r>
          </a:p>
          <a:p>
            <a:pPr marL="457200" lvl="1" indent="0">
              <a:buNone/>
            </a:pPr>
            <a:endParaRPr lang="en-US" dirty="0"/>
          </a:p>
          <a:p>
            <a:r>
              <a:rPr lang="en-US" dirty="0"/>
              <a:t>Arrow notes a special aspect of this relationship, the “</a:t>
            </a:r>
            <a:r>
              <a:rPr lang="en-US" dirty="0">
                <a:solidFill>
                  <a:srgbClr val="FF0000"/>
                </a:solidFill>
              </a:rPr>
              <a:t>informational inequality</a:t>
            </a:r>
            <a:r>
              <a:rPr lang="en-US" dirty="0"/>
              <a:t>” between doctors and patients, something both parties are aware of. </a:t>
            </a:r>
          </a:p>
          <a:p>
            <a:pPr marL="0" indent="0">
              <a:buNone/>
            </a:pPr>
            <a:endParaRPr lang="en-US" dirty="0"/>
          </a:p>
          <a:p>
            <a:r>
              <a:rPr lang="en-US" dirty="0"/>
              <a:t>There is some friction between competitive business practices and trust. </a:t>
            </a:r>
          </a:p>
          <a:p>
            <a:pPr lvl="1"/>
            <a:r>
              <a:rPr lang="en-US" dirty="0"/>
              <a:t>Physicians are expected to provide advice that is “completely divorced from self-interest” and treatment that responds to “objective needs” and not financial considerations.</a:t>
            </a:r>
          </a:p>
          <a:p>
            <a:pPr lvl="1"/>
            <a:r>
              <a:rPr lang="en-US" dirty="0"/>
              <a:t>Certificates should confirm the existence of illnesses truthfully and not to please customers (see Arrow, 1963:950).</a:t>
            </a:r>
          </a:p>
          <a:p>
            <a:pPr lvl="1"/>
            <a:endParaRPr lang="en-GB" dirty="0"/>
          </a:p>
        </p:txBody>
      </p:sp>
    </p:spTree>
    <p:extLst>
      <p:ext uri="{BB962C8B-B14F-4D97-AF65-F5344CB8AC3E}">
        <p14:creationId xmlns:p14="http://schemas.microsoft.com/office/powerpoint/2010/main" val="2186091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83C34-13F3-E7AF-1022-9EF57CCAC213}"/>
              </a:ext>
            </a:extLst>
          </p:cNvPr>
          <p:cNvSpPr>
            <a:spLocks noGrp="1"/>
          </p:cNvSpPr>
          <p:nvPr>
            <p:ph type="title"/>
          </p:nvPr>
        </p:nvSpPr>
        <p:spPr/>
        <p:txBody>
          <a:bodyPr/>
          <a:lstStyle/>
          <a:p>
            <a:r>
              <a:rPr lang="en-US" dirty="0"/>
              <a:t>Ethical factors</a:t>
            </a:r>
            <a:endParaRPr lang="en-GB" dirty="0"/>
          </a:p>
        </p:txBody>
      </p:sp>
      <p:sp>
        <p:nvSpPr>
          <p:cNvPr id="3" name="Content Placeholder 2">
            <a:extLst>
              <a:ext uri="{FF2B5EF4-FFF2-40B4-BE49-F238E27FC236}">
                <a16:creationId xmlns:a16="http://schemas.microsoft.com/office/drawing/2014/main" id="{94FF562E-7BB0-86B6-95E5-531AEB0F8C2E}"/>
              </a:ext>
            </a:extLst>
          </p:cNvPr>
          <p:cNvSpPr>
            <a:spLocks noGrp="1"/>
          </p:cNvSpPr>
          <p:nvPr>
            <p:ph idx="1"/>
          </p:nvPr>
        </p:nvSpPr>
        <p:spPr/>
        <p:txBody>
          <a:bodyPr>
            <a:normAutofit lnSpcReduction="10000"/>
          </a:bodyPr>
          <a:lstStyle/>
          <a:p>
            <a:r>
              <a:rPr lang="en-US" dirty="0"/>
              <a:t>Arrow considers the comparison with the competitive model under certainty. He finds that there are four major departures:</a:t>
            </a:r>
          </a:p>
          <a:p>
            <a:pPr lvl="1"/>
            <a:r>
              <a:rPr lang="en-US" dirty="0"/>
              <a:t>non-marketability </a:t>
            </a:r>
          </a:p>
          <a:p>
            <a:pPr lvl="1"/>
            <a:r>
              <a:rPr lang="en-US" dirty="0"/>
              <a:t>increasing returns</a:t>
            </a:r>
          </a:p>
          <a:p>
            <a:pPr lvl="1"/>
            <a:r>
              <a:rPr lang="en-US" dirty="0"/>
              <a:t>entry requirements for physicians </a:t>
            </a:r>
          </a:p>
          <a:p>
            <a:pPr lvl="1"/>
            <a:r>
              <a:rPr lang="en-US" dirty="0"/>
              <a:t>price discrimination</a:t>
            </a:r>
          </a:p>
          <a:p>
            <a:pPr marL="457200" lvl="1" indent="0">
              <a:buNone/>
            </a:pPr>
            <a:endParaRPr lang="en-US" dirty="0"/>
          </a:p>
          <a:p>
            <a:r>
              <a:rPr lang="en-US" dirty="0"/>
              <a:t>Price discrimination in medical profession poses ethical questions.</a:t>
            </a:r>
          </a:p>
          <a:p>
            <a:pPr lvl="1"/>
            <a:r>
              <a:rPr lang="en-US" dirty="0"/>
              <a:t>Argues that the incidence of charity by the medical profession shows “the relevance and importance of social and ethical factors” (Arrow, 1963:957).</a:t>
            </a:r>
            <a:endParaRPr lang="en-GB" dirty="0"/>
          </a:p>
        </p:txBody>
      </p:sp>
    </p:spTree>
    <p:extLst>
      <p:ext uri="{BB962C8B-B14F-4D97-AF65-F5344CB8AC3E}">
        <p14:creationId xmlns:p14="http://schemas.microsoft.com/office/powerpoint/2010/main" val="973696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1D5F1-D7BD-3FF5-98B7-A21D9141FAA1}"/>
              </a:ext>
            </a:extLst>
          </p:cNvPr>
          <p:cNvSpPr>
            <a:spLocks noGrp="1"/>
          </p:cNvSpPr>
          <p:nvPr>
            <p:ph type="title"/>
          </p:nvPr>
        </p:nvSpPr>
        <p:spPr/>
        <p:txBody>
          <a:bodyPr/>
          <a:lstStyle/>
          <a:p>
            <a:r>
              <a:rPr lang="en-US" dirty="0"/>
              <a:t>Keynesian Revolution</a:t>
            </a:r>
            <a:endParaRPr lang="en-GB" dirty="0"/>
          </a:p>
        </p:txBody>
      </p:sp>
      <p:sp>
        <p:nvSpPr>
          <p:cNvPr id="3" name="Content Placeholder 2">
            <a:extLst>
              <a:ext uri="{FF2B5EF4-FFF2-40B4-BE49-F238E27FC236}">
                <a16:creationId xmlns:a16="http://schemas.microsoft.com/office/drawing/2014/main" id="{D7613FE2-40FF-5A29-5FBE-3377BA84D2AD}"/>
              </a:ext>
            </a:extLst>
          </p:cNvPr>
          <p:cNvSpPr>
            <a:spLocks noGrp="1"/>
          </p:cNvSpPr>
          <p:nvPr>
            <p:ph idx="1"/>
          </p:nvPr>
        </p:nvSpPr>
        <p:spPr/>
        <p:txBody>
          <a:bodyPr>
            <a:normAutofit fontScale="85000" lnSpcReduction="20000"/>
          </a:bodyPr>
          <a:lstStyle/>
          <a:p>
            <a:r>
              <a:rPr lang="en-US" dirty="0"/>
              <a:t>J.M. Keynes</a:t>
            </a:r>
          </a:p>
          <a:p>
            <a:r>
              <a:rPr lang="en-US" dirty="0"/>
              <a:t>GOAT</a:t>
            </a:r>
          </a:p>
          <a:p>
            <a:pPr marL="0" indent="0">
              <a:buNone/>
            </a:pPr>
            <a:endParaRPr lang="en-US" dirty="0"/>
          </a:p>
          <a:p>
            <a:r>
              <a:rPr lang="en-US" dirty="0"/>
              <a:t>Piero Sraffa</a:t>
            </a:r>
          </a:p>
          <a:p>
            <a:pPr lvl="1"/>
            <a:r>
              <a:rPr lang="en-US" dirty="0"/>
              <a:t>Production of Commodities by means of Commodities</a:t>
            </a:r>
          </a:p>
          <a:p>
            <a:pPr marL="457200" lvl="1" indent="0">
              <a:buNone/>
            </a:pPr>
            <a:endParaRPr lang="en-US" dirty="0"/>
          </a:p>
          <a:p>
            <a:r>
              <a:rPr lang="en-GB" dirty="0"/>
              <a:t>Joan Robinson</a:t>
            </a:r>
          </a:p>
          <a:p>
            <a:r>
              <a:rPr lang="en-GB" dirty="0"/>
              <a:t>Richard Kahn</a:t>
            </a:r>
          </a:p>
          <a:p>
            <a:r>
              <a:rPr lang="en-GB" dirty="0"/>
              <a:t>Austin Robinson</a:t>
            </a:r>
          </a:p>
          <a:p>
            <a:pPr marL="457200" lvl="1" indent="0">
              <a:buNone/>
            </a:pPr>
            <a:endParaRPr lang="en-GB" dirty="0"/>
          </a:p>
          <a:p>
            <a:r>
              <a:rPr lang="en-GB" dirty="0"/>
              <a:t>Other Cambridge Economists (related to Keynes)</a:t>
            </a:r>
          </a:p>
          <a:p>
            <a:pPr lvl="1"/>
            <a:r>
              <a:rPr lang="en-GB" dirty="0"/>
              <a:t>Dennis Robertson</a:t>
            </a:r>
          </a:p>
          <a:p>
            <a:pPr lvl="1"/>
            <a:endParaRPr lang="en-GB" dirty="0"/>
          </a:p>
          <a:p>
            <a:pPr lvl="1"/>
            <a:endParaRPr lang="en-GB" dirty="0"/>
          </a:p>
        </p:txBody>
      </p:sp>
    </p:spTree>
    <p:extLst>
      <p:ext uri="{BB962C8B-B14F-4D97-AF65-F5344CB8AC3E}">
        <p14:creationId xmlns:p14="http://schemas.microsoft.com/office/powerpoint/2010/main" val="2346971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A7BCC-9F96-62DA-AA31-116093B906E5}"/>
              </a:ext>
            </a:extLst>
          </p:cNvPr>
          <p:cNvSpPr>
            <a:spLocks noGrp="1"/>
          </p:cNvSpPr>
          <p:nvPr>
            <p:ph type="title"/>
          </p:nvPr>
        </p:nvSpPr>
        <p:spPr/>
        <p:txBody>
          <a:bodyPr/>
          <a:lstStyle/>
          <a:p>
            <a:r>
              <a:rPr lang="en-US" dirty="0"/>
              <a:t>Uncertainty and market </a:t>
            </a:r>
            <a:r>
              <a:rPr lang="en-US" dirty="0" err="1"/>
              <a:t>behaviour</a:t>
            </a:r>
            <a:endParaRPr lang="en-GB" dirty="0"/>
          </a:p>
        </p:txBody>
      </p:sp>
      <p:sp>
        <p:nvSpPr>
          <p:cNvPr id="3" name="Content Placeholder 2">
            <a:extLst>
              <a:ext uri="{FF2B5EF4-FFF2-40B4-BE49-F238E27FC236}">
                <a16:creationId xmlns:a16="http://schemas.microsoft.com/office/drawing/2014/main" id="{C27DC3C6-4020-4608-F0FC-4FC606841BB3}"/>
              </a:ext>
            </a:extLst>
          </p:cNvPr>
          <p:cNvSpPr>
            <a:spLocks noGrp="1"/>
          </p:cNvSpPr>
          <p:nvPr>
            <p:ph idx="1"/>
          </p:nvPr>
        </p:nvSpPr>
        <p:spPr>
          <a:xfrm>
            <a:off x="510139" y="1617044"/>
            <a:ext cx="11242307" cy="4559919"/>
          </a:xfrm>
        </p:spPr>
        <p:txBody>
          <a:bodyPr>
            <a:normAutofit lnSpcReduction="10000"/>
          </a:bodyPr>
          <a:lstStyle/>
          <a:p>
            <a:r>
              <a:rPr lang="en-US" dirty="0" err="1"/>
              <a:t>Characterising</a:t>
            </a:r>
            <a:r>
              <a:rPr lang="en-US" dirty="0"/>
              <a:t> optimal or ideal insurance: </a:t>
            </a:r>
          </a:p>
          <a:p>
            <a:pPr lvl="1"/>
            <a:r>
              <a:rPr lang="en-US" dirty="0"/>
              <a:t>when you have risk averse individuals, an actuarially fair or almost fair insurance scheme is welfare improving due to risk pooling. </a:t>
            </a:r>
          </a:p>
          <a:p>
            <a:pPr marL="457200" lvl="1" indent="0">
              <a:buNone/>
            </a:pPr>
            <a:endParaRPr lang="en-US" dirty="0"/>
          </a:p>
          <a:p>
            <a:pPr lvl="1"/>
            <a:r>
              <a:rPr lang="en-US" dirty="0"/>
              <a:t>“the nonexistence of suitable insurance policies…implies a loss of welfare” (Arrow, 1963:959).</a:t>
            </a:r>
          </a:p>
          <a:p>
            <a:pPr marL="457200" lvl="1" indent="0">
              <a:buNone/>
            </a:pPr>
            <a:endParaRPr lang="en-US" dirty="0"/>
          </a:p>
          <a:p>
            <a:pPr lvl="1"/>
            <a:r>
              <a:rPr lang="en-US" dirty="0"/>
              <a:t>Two puzzles: </a:t>
            </a:r>
          </a:p>
          <a:p>
            <a:pPr lvl="2"/>
            <a:r>
              <a:rPr lang="en-US" dirty="0"/>
              <a:t>first, why should this be the case? </a:t>
            </a:r>
          </a:p>
          <a:p>
            <a:pPr lvl="2"/>
            <a:r>
              <a:rPr lang="en-US" dirty="0"/>
              <a:t>And second, what is the scope for government action? </a:t>
            </a:r>
          </a:p>
          <a:p>
            <a:pPr lvl="2"/>
            <a:r>
              <a:rPr lang="en-US" dirty="0"/>
              <a:t>“It follows that the government should </a:t>
            </a:r>
            <a:r>
              <a:rPr lang="en-US" dirty="0">
                <a:solidFill>
                  <a:srgbClr val="FF0000"/>
                </a:solidFill>
              </a:rPr>
              <a:t>undertake insurance in those cases where this market, for whatever reason, has failed to emerge</a:t>
            </a:r>
            <a:r>
              <a:rPr lang="en-US" dirty="0"/>
              <a:t>. Nevertheless, there are a number of </a:t>
            </a:r>
            <a:r>
              <a:rPr lang="en-US" dirty="0">
                <a:solidFill>
                  <a:srgbClr val="FF0000"/>
                </a:solidFill>
              </a:rPr>
              <a:t>significant practical limitations on the use of insurance</a:t>
            </a:r>
            <a:r>
              <a:rPr lang="en-US" dirty="0"/>
              <a:t>” (Arrow, 1963:961).</a:t>
            </a:r>
            <a:endParaRPr lang="en-GB" dirty="0"/>
          </a:p>
        </p:txBody>
      </p:sp>
    </p:spTree>
    <p:extLst>
      <p:ext uri="{BB962C8B-B14F-4D97-AF65-F5344CB8AC3E}">
        <p14:creationId xmlns:p14="http://schemas.microsoft.com/office/powerpoint/2010/main" val="4063373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9985D-6202-39B2-0E1E-C7DB19233557}"/>
              </a:ext>
            </a:extLst>
          </p:cNvPr>
          <p:cNvSpPr>
            <a:spLocks noGrp="1"/>
          </p:cNvSpPr>
          <p:nvPr>
            <p:ph type="title"/>
          </p:nvPr>
        </p:nvSpPr>
        <p:spPr/>
        <p:txBody>
          <a:bodyPr/>
          <a:lstStyle/>
          <a:p>
            <a:r>
              <a:rPr lang="en-US" dirty="0"/>
              <a:t>Moral Hazard in his paper</a:t>
            </a:r>
            <a:endParaRPr lang="en-GB" dirty="0"/>
          </a:p>
        </p:txBody>
      </p:sp>
      <p:sp>
        <p:nvSpPr>
          <p:cNvPr id="3" name="Content Placeholder 2">
            <a:extLst>
              <a:ext uri="{FF2B5EF4-FFF2-40B4-BE49-F238E27FC236}">
                <a16:creationId xmlns:a16="http://schemas.microsoft.com/office/drawing/2014/main" id="{F5DFA6A6-2DB2-FA38-0ADD-205E36629FD3}"/>
              </a:ext>
            </a:extLst>
          </p:cNvPr>
          <p:cNvSpPr>
            <a:spLocks noGrp="1"/>
          </p:cNvSpPr>
          <p:nvPr>
            <p:ph idx="1"/>
          </p:nvPr>
        </p:nvSpPr>
        <p:spPr>
          <a:xfrm>
            <a:off x="838200" y="1366787"/>
            <a:ext cx="10515600" cy="4810176"/>
          </a:xfrm>
        </p:spPr>
        <p:txBody>
          <a:bodyPr>
            <a:normAutofit fontScale="85000" lnSpcReduction="20000"/>
          </a:bodyPr>
          <a:lstStyle/>
          <a:p>
            <a:endParaRPr lang="en-US" dirty="0"/>
          </a:p>
          <a:p>
            <a:r>
              <a:rPr lang="en-US" dirty="0"/>
              <a:t>“one of the limits which has been much stressed in insurance literature is </a:t>
            </a:r>
            <a:r>
              <a:rPr lang="en-US" dirty="0">
                <a:solidFill>
                  <a:srgbClr val="FF0000"/>
                </a:solidFill>
              </a:rPr>
              <a:t>the effect of insurance on incentives</a:t>
            </a:r>
            <a:r>
              <a:rPr lang="en-US" dirty="0"/>
              <a:t>. What is desired in the case of insurance is that </a:t>
            </a:r>
            <a:r>
              <a:rPr lang="en-US" dirty="0">
                <a:solidFill>
                  <a:srgbClr val="FF0000"/>
                </a:solidFill>
              </a:rPr>
              <a:t>the event against which insurance is taken be out of the control of the individual</a:t>
            </a:r>
            <a:r>
              <a:rPr lang="en-US" dirty="0"/>
              <a:t>” (Arrow, 1963:961).</a:t>
            </a:r>
          </a:p>
          <a:p>
            <a:endParaRPr lang="en-US" dirty="0"/>
          </a:p>
          <a:p>
            <a:r>
              <a:rPr lang="en-US" dirty="0"/>
              <a:t>“It is frequently observed that </a:t>
            </a:r>
            <a:r>
              <a:rPr lang="en-US" dirty="0">
                <a:solidFill>
                  <a:srgbClr val="FF0000"/>
                </a:solidFill>
              </a:rPr>
              <a:t>widespread medical insurance increases the demand from medical care</a:t>
            </a:r>
            <a:r>
              <a:rPr lang="en-US" dirty="0"/>
              <a:t>” (Arrow, 1963:961).</a:t>
            </a:r>
          </a:p>
          <a:p>
            <a:endParaRPr lang="en-US" dirty="0"/>
          </a:p>
          <a:p>
            <a:r>
              <a:rPr lang="en-US" dirty="0"/>
              <a:t>if you insure your house against fire, then there is the issue of </a:t>
            </a:r>
            <a:r>
              <a:rPr lang="en-US" dirty="0">
                <a:solidFill>
                  <a:srgbClr val="FF0000"/>
                </a:solidFill>
              </a:rPr>
              <a:t>carelessness</a:t>
            </a:r>
            <a:r>
              <a:rPr lang="en-US" dirty="0"/>
              <a:t> and even </a:t>
            </a:r>
            <a:r>
              <a:rPr lang="en-US" dirty="0">
                <a:solidFill>
                  <a:srgbClr val="FF0000"/>
                </a:solidFill>
              </a:rPr>
              <a:t>arson</a:t>
            </a:r>
            <a:r>
              <a:rPr lang="en-US" dirty="0"/>
              <a:t>, and </a:t>
            </a:r>
            <a:r>
              <a:rPr lang="en-US" dirty="0">
                <a:solidFill>
                  <a:srgbClr val="FF0000"/>
                </a:solidFill>
              </a:rPr>
              <a:t>similar problems </a:t>
            </a:r>
            <a:r>
              <a:rPr lang="en-US" dirty="0"/>
              <a:t>may also arise in medical insurance. </a:t>
            </a:r>
          </a:p>
          <a:p>
            <a:pPr lvl="1"/>
            <a:r>
              <a:rPr lang="en-US" dirty="0"/>
              <a:t>“to some extent the professional relationship between physician and patient </a:t>
            </a:r>
            <a:r>
              <a:rPr lang="en-US" dirty="0">
                <a:solidFill>
                  <a:srgbClr val="FF0000"/>
                </a:solidFill>
              </a:rPr>
              <a:t>limits the normal hazard</a:t>
            </a:r>
            <a:r>
              <a:rPr lang="en-US" dirty="0"/>
              <a:t> in various forms of medical insurance” (Arrow, 1963:961)</a:t>
            </a:r>
          </a:p>
          <a:p>
            <a:pPr lvl="1"/>
            <a:endParaRPr lang="en-US" dirty="0"/>
          </a:p>
          <a:p>
            <a:r>
              <a:rPr lang="en-US" dirty="0"/>
              <a:t>No formal definition of </a:t>
            </a:r>
            <a:r>
              <a:rPr lang="en-US" dirty="0">
                <a:solidFill>
                  <a:srgbClr val="FF0000"/>
                </a:solidFill>
              </a:rPr>
              <a:t>Moral Hazard is given</a:t>
            </a:r>
            <a:r>
              <a:rPr lang="en-US" dirty="0"/>
              <a:t>.</a:t>
            </a:r>
            <a:endParaRPr lang="en-GB" dirty="0"/>
          </a:p>
        </p:txBody>
      </p:sp>
    </p:spTree>
    <p:extLst>
      <p:ext uri="{BB962C8B-B14F-4D97-AF65-F5344CB8AC3E}">
        <p14:creationId xmlns:p14="http://schemas.microsoft.com/office/powerpoint/2010/main" val="205578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22662-A875-2622-4D75-FDA738AA8AAF}"/>
              </a:ext>
            </a:extLst>
          </p:cNvPr>
          <p:cNvSpPr>
            <a:spLocks noGrp="1"/>
          </p:cNvSpPr>
          <p:nvPr>
            <p:ph type="title"/>
          </p:nvPr>
        </p:nvSpPr>
        <p:spPr/>
        <p:txBody>
          <a:bodyPr/>
          <a:lstStyle/>
          <a:p>
            <a:r>
              <a:rPr lang="en-US" dirty="0"/>
              <a:t>Non-market institutions and </a:t>
            </a:r>
            <a:r>
              <a:rPr lang="en-US" dirty="0" err="1"/>
              <a:t>behaviour</a:t>
            </a:r>
            <a:endParaRPr lang="en-GB" dirty="0"/>
          </a:p>
        </p:txBody>
      </p:sp>
      <p:sp>
        <p:nvSpPr>
          <p:cNvPr id="3" name="Content Placeholder 2">
            <a:extLst>
              <a:ext uri="{FF2B5EF4-FFF2-40B4-BE49-F238E27FC236}">
                <a16:creationId xmlns:a16="http://schemas.microsoft.com/office/drawing/2014/main" id="{76B95532-E5D8-D4CD-C670-D314F1EC4779}"/>
              </a:ext>
            </a:extLst>
          </p:cNvPr>
          <p:cNvSpPr>
            <a:spLocks noGrp="1"/>
          </p:cNvSpPr>
          <p:nvPr>
            <p:ph idx="1"/>
          </p:nvPr>
        </p:nvSpPr>
        <p:spPr/>
        <p:txBody>
          <a:bodyPr/>
          <a:lstStyle/>
          <a:p>
            <a:r>
              <a:rPr lang="en-US" dirty="0"/>
              <a:t>What happens when, </a:t>
            </a:r>
            <a:r>
              <a:rPr lang="en-US" dirty="0">
                <a:solidFill>
                  <a:srgbClr val="FF0000"/>
                </a:solidFill>
              </a:rPr>
              <a:t>due to the practical limitations</a:t>
            </a:r>
            <a:r>
              <a:rPr lang="en-US" dirty="0"/>
              <a:t>, </a:t>
            </a:r>
            <a:r>
              <a:rPr lang="en-US" dirty="0">
                <a:solidFill>
                  <a:srgbClr val="FF0000"/>
                </a:solidFill>
              </a:rPr>
              <a:t>appropriate insurance markets do not, or have not, developed</a:t>
            </a:r>
            <a:r>
              <a:rPr lang="en-US" dirty="0"/>
              <a:t>: </a:t>
            </a:r>
          </a:p>
          <a:p>
            <a:pPr lvl="1"/>
            <a:r>
              <a:rPr lang="en-US" dirty="0"/>
              <a:t>“in the absence of ideal insurance, there arise institutions which offer some sort of substitute guarantees” (Arrow, 1963:965). </a:t>
            </a:r>
          </a:p>
          <a:p>
            <a:pPr lvl="1"/>
            <a:r>
              <a:rPr lang="en-US" dirty="0"/>
              <a:t>This is because with uncertainty, “[the patient] </a:t>
            </a:r>
            <a:r>
              <a:rPr lang="en-US" dirty="0">
                <a:solidFill>
                  <a:srgbClr val="FF0000"/>
                </a:solidFill>
              </a:rPr>
              <a:t>would want some guarantee that the physician is using his knowledge to the best advantage</a:t>
            </a:r>
            <a:r>
              <a:rPr lang="en-US" dirty="0"/>
              <a:t>. This leads to the setting up of a relationship of </a:t>
            </a:r>
            <a:r>
              <a:rPr lang="en-US" dirty="0">
                <a:solidFill>
                  <a:srgbClr val="FF0000"/>
                </a:solidFill>
              </a:rPr>
              <a:t>trust and confidence</a:t>
            </a:r>
            <a:r>
              <a:rPr lang="en-US" dirty="0"/>
              <a:t>, one which the physician has a </a:t>
            </a:r>
            <a:r>
              <a:rPr lang="en-US" dirty="0">
                <a:solidFill>
                  <a:srgbClr val="FF0000"/>
                </a:solidFill>
              </a:rPr>
              <a:t>social obligation </a:t>
            </a:r>
            <a:r>
              <a:rPr lang="en-US" dirty="0"/>
              <a:t>to live up to” (Arrow, 1963:965).</a:t>
            </a:r>
            <a:endParaRPr lang="en-GB" dirty="0"/>
          </a:p>
        </p:txBody>
      </p:sp>
    </p:spTree>
    <p:extLst>
      <p:ext uri="{BB962C8B-B14F-4D97-AF65-F5344CB8AC3E}">
        <p14:creationId xmlns:p14="http://schemas.microsoft.com/office/powerpoint/2010/main" val="65156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F7024D-7791-BF98-56E7-803B9453FC4A}"/>
              </a:ext>
            </a:extLst>
          </p:cNvPr>
          <p:cNvSpPr>
            <a:spLocks noGrp="1"/>
          </p:cNvSpPr>
          <p:nvPr>
            <p:ph idx="1"/>
          </p:nvPr>
        </p:nvSpPr>
        <p:spPr>
          <a:xfrm>
            <a:off x="838200" y="600891"/>
            <a:ext cx="10515600" cy="5576072"/>
          </a:xfrm>
        </p:spPr>
        <p:txBody>
          <a:bodyPr/>
          <a:lstStyle/>
          <a:p>
            <a:r>
              <a:rPr lang="en-US" dirty="0"/>
              <a:t>This relationship of trust, that he observed when he was doing a survey of the medical care market in the previous section, </a:t>
            </a:r>
            <a:r>
              <a:rPr lang="en-US" dirty="0">
                <a:solidFill>
                  <a:srgbClr val="FF0000"/>
                </a:solidFill>
              </a:rPr>
              <a:t>is not incidental to the workings of that market, but instead serves an economic purpose</a:t>
            </a:r>
            <a:r>
              <a:rPr lang="en-US" dirty="0"/>
              <a:t> </a:t>
            </a:r>
          </a:p>
          <a:p>
            <a:pPr lvl="1"/>
            <a:r>
              <a:rPr lang="en-US" dirty="0"/>
              <a:t>it fills a gap created by the problem of uncertainty. </a:t>
            </a:r>
          </a:p>
          <a:p>
            <a:pPr lvl="1"/>
            <a:r>
              <a:rPr lang="en-US" dirty="0"/>
              <a:t>This non-market mechanism has its own rules that may </a:t>
            </a:r>
            <a:r>
              <a:rPr lang="en-US" dirty="0">
                <a:solidFill>
                  <a:srgbClr val="FF0000"/>
                </a:solidFill>
              </a:rPr>
              <a:t>actually further remove it from the competitive model</a:t>
            </a:r>
            <a:r>
              <a:rPr lang="en-US" dirty="0"/>
              <a:t>. </a:t>
            </a:r>
          </a:p>
          <a:p>
            <a:pPr lvl="1"/>
            <a:r>
              <a:rPr lang="en-US" dirty="0"/>
              <a:t>“one consequence of such trust relations is that the physician cannot or at least cannot appear to act, </a:t>
            </a:r>
            <a:r>
              <a:rPr lang="en-US" dirty="0">
                <a:solidFill>
                  <a:srgbClr val="FF0000"/>
                </a:solidFill>
              </a:rPr>
              <a:t>as if he is maximizing his income at every moment in time</a:t>
            </a:r>
            <a:r>
              <a:rPr lang="en-US" dirty="0"/>
              <a:t>” (Arrow, 1963:965). </a:t>
            </a:r>
          </a:p>
          <a:p>
            <a:pPr lvl="1"/>
            <a:r>
              <a:rPr lang="en-US" dirty="0"/>
              <a:t>“the very word, “</a:t>
            </a:r>
            <a:r>
              <a:rPr lang="en-US" dirty="0">
                <a:solidFill>
                  <a:srgbClr val="FF0000"/>
                </a:solidFill>
              </a:rPr>
              <a:t>profit</a:t>
            </a:r>
            <a:r>
              <a:rPr lang="en-US" dirty="0"/>
              <a:t>” is a signal that </a:t>
            </a:r>
            <a:r>
              <a:rPr lang="en-US" dirty="0">
                <a:solidFill>
                  <a:srgbClr val="FF0000"/>
                </a:solidFill>
              </a:rPr>
              <a:t>denies the trust relations</a:t>
            </a:r>
            <a:r>
              <a:rPr lang="en-US" dirty="0"/>
              <a:t>” (Arrow, 1963:965).</a:t>
            </a:r>
            <a:endParaRPr lang="en-GB" dirty="0"/>
          </a:p>
        </p:txBody>
      </p:sp>
    </p:spTree>
    <p:extLst>
      <p:ext uri="{BB962C8B-B14F-4D97-AF65-F5344CB8AC3E}">
        <p14:creationId xmlns:p14="http://schemas.microsoft.com/office/powerpoint/2010/main" val="31960106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115F-CAD7-27E5-4503-9666616C81E6}"/>
              </a:ext>
            </a:extLst>
          </p:cNvPr>
          <p:cNvSpPr>
            <a:spLocks noGrp="1"/>
          </p:cNvSpPr>
          <p:nvPr>
            <p:ph type="title"/>
          </p:nvPr>
        </p:nvSpPr>
        <p:spPr/>
        <p:txBody>
          <a:bodyPr/>
          <a:lstStyle/>
          <a:p>
            <a:r>
              <a:rPr lang="en-US" dirty="0"/>
              <a:t>Healthcare provision is a special ‘market’</a:t>
            </a:r>
            <a:endParaRPr lang="en-GB" dirty="0"/>
          </a:p>
        </p:txBody>
      </p:sp>
      <p:sp>
        <p:nvSpPr>
          <p:cNvPr id="3" name="Content Placeholder 2">
            <a:extLst>
              <a:ext uri="{FF2B5EF4-FFF2-40B4-BE49-F238E27FC236}">
                <a16:creationId xmlns:a16="http://schemas.microsoft.com/office/drawing/2014/main" id="{184DE395-AD38-2A17-EE71-624A1A500E9E}"/>
              </a:ext>
            </a:extLst>
          </p:cNvPr>
          <p:cNvSpPr>
            <a:spLocks noGrp="1"/>
          </p:cNvSpPr>
          <p:nvPr>
            <p:ph idx="1"/>
          </p:nvPr>
        </p:nvSpPr>
        <p:spPr/>
        <p:txBody>
          <a:bodyPr>
            <a:normAutofit fontScale="85000" lnSpcReduction="10000"/>
          </a:bodyPr>
          <a:lstStyle/>
          <a:p>
            <a:r>
              <a:rPr lang="en-US" dirty="0"/>
              <a:t>“the failure of the market to insure against </a:t>
            </a:r>
            <a:r>
              <a:rPr lang="en-US" dirty="0">
                <a:solidFill>
                  <a:srgbClr val="FF0000"/>
                </a:solidFill>
              </a:rPr>
              <a:t>uncertainties has created many social institutions</a:t>
            </a:r>
            <a:r>
              <a:rPr lang="en-US" dirty="0"/>
              <a:t> in which the usual assumptions of the </a:t>
            </a:r>
            <a:r>
              <a:rPr lang="en-US" dirty="0">
                <a:solidFill>
                  <a:srgbClr val="FF0000"/>
                </a:solidFill>
              </a:rPr>
              <a:t>market are to some extent contradicted</a:t>
            </a:r>
            <a:r>
              <a:rPr lang="en-US" dirty="0"/>
              <a:t>” (Arrow, 1963:967).</a:t>
            </a:r>
          </a:p>
          <a:p>
            <a:r>
              <a:rPr lang="en-US" dirty="0"/>
              <a:t>There are a </a:t>
            </a:r>
            <a:r>
              <a:rPr lang="en-US" dirty="0">
                <a:solidFill>
                  <a:srgbClr val="FF0000"/>
                </a:solidFill>
              </a:rPr>
              <a:t>host of interpersonal relations that have economic importance</a:t>
            </a:r>
            <a:r>
              <a:rPr lang="en-US" dirty="0"/>
              <a:t> and, these non-market relations create “</a:t>
            </a:r>
            <a:r>
              <a:rPr lang="en-US" dirty="0">
                <a:solidFill>
                  <a:srgbClr val="FF0000"/>
                </a:solidFill>
              </a:rPr>
              <a:t>guarantees of </a:t>
            </a:r>
            <a:r>
              <a:rPr lang="en-US" dirty="0" err="1">
                <a:solidFill>
                  <a:srgbClr val="FF0000"/>
                </a:solidFill>
              </a:rPr>
              <a:t>behaviour</a:t>
            </a:r>
            <a:r>
              <a:rPr lang="en-US" dirty="0">
                <a:solidFill>
                  <a:srgbClr val="FF0000"/>
                </a:solidFill>
              </a:rPr>
              <a:t> which would otherwise be afflicted with excessive uncertainty</a:t>
            </a:r>
            <a:r>
              <a:rPr lang="en-US" dirty="0"/>
              <a:t>” (Arrow, 1963:967)</a:t>
            </a:r>
          </a:p>
          <a:p>
            <a:r>
              <a:rPr lang="en-US" dirty="0"/>
              <a:t>The competitive model </a:t>
            </a:r>
            <a:r>
              <a:rPr lang="en-US" dirty="0">
                <a:solidFill>
                  <a:srgbClr val="FF0000"/>
                </a:solidFill>
              </a:rPr>
              <a:t>has natural limits in its descriptive powers</a:t>
            </a:r>
            <a:r>
              <a:rPr lang="en-US" dirty="0"/>
              <a:t>. It is an important part of the economic canon, but it cannot be the full picture, for </a:t>
            </a:r>
            <a:r>
              <a:rPr lang="en-US" dirty="0">
                <a:solidFill>
                  <a:srgbClr val="FF0000"/>
                </a:solidFill>
              </a:rPr>
              <a:t>there are other institutions in existence </a:t>
            </a:r>
            <a:r>
              <a:rPr lang="en-US" dirty="0" err="1">
                <a:solidFill>
                  <a:srgbClr val="FF0000"/>
                </a:solidFill>
              </a:rPr>
              <a:t>organised</a:t>
            </a:r>
            <a:r>
              <a:rPr lang="en-US" dirty="0">
                <a:solidFill>
                  <a:srgbClr val="FF0000"/>
                </a:solidFill>
              </a:rPr>
              <a:t> across fundamentally different lines.</a:t>
            </a:r>
          </a:p>
          <a:p>
            <a:r>
              <a:rPr lang="en-US" i="1" dirty="0">
                <a:solidFill>
                  <a:srgbClr val="FF0000"/>
                </a:solidFill>
              </a:rPr>
              <a:t>“The logic and limitations of ideal competitive </a:t>
            </a:r>
            <a:r>
              <a:rPr lang="en-US" i="1" dirty="0" err="1">
                <a:solidFill>
                  <a:srgbClr val="FF0000"/>
                </a:solidFill>
              </a:rPr>
              <a:t>behaviour</a:t>
            </a:r>
            <a:r>
              <a:rPr lang="en-US" i="1" dirty="0">
                <a:solidFill>
                  <a:srgbClr val="FF0000"/>
                </a:solidFill>
              </a:rPr>
              <a:t> under uncertainty force us to recognize the incomplete description of reality supplied by the impersonal price system” </a:t>
            </a:r>
            <a:r>
              <a:rPr lang="en-US" dirty="0"/>
              <a:t>(Arrow, 1963:967).</a:t>
            </a:r>
            <a:endParaRPr lang="en-GB" dirty="0"/>
          </a:p>
        </p:txBody>
      </p:sp>
    </p:spTree>
    <p:extLst>
      <p:ext uri="{BB962C8B-B14F-4D97-AF65-F5344CB8AC3E}">
        <p14:creationId xmlns:p14="http://schemas.microsoft.com/office/powerpoint/2010/main" val="2249902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AF67-1AEE-6303-0E25-F1BEB17757C5}"/>
              </a:ext>
            </a:extLst>
          </p:cNvPr>
          <p:cNvSpPr>
            <a:spLocks noGrp="1"/>
          </p:cNvSpPr>
          <p:nvPr>
            <p:ph type="title"/>
          </p:nvPr>
        </p:nvSpPr>
        <p:spPr/>
        <p:txBody>
          <a:bodyPr/>
          <a:lstStyle/>
          <a:p>
            <a:r>
              <a:rPr lang="en-US" dirty="0"/>
              <a:t>From Arrow to modern healthcare economics</a:t>
            </a:r>
            <a:endParaRPr lang="en-GB" dirty="0"/>
          </a:p>
        </p:txBody>
      </p:sp>
      <p:sp>
        <p:nvSpPr>
          <p:cNvPr id="3" name="Content Placeholder 2">
            <a:extLst>
              <a:ext uri="{FF2B5EF4-FFF2-40B4-BE49-F238E27FC236}">
                <a16:creationId xmlns:a16="http://schemas.microsoft.com/office/drawing/2014/main" id="{EEB546B0-80AA-A2D1-CDF8-6A92D854BF8C}"/>
              </a:ext>
            </a:extLst>
          </p:cNvPr>
          <p:cNvSpPr>
            <a:spLocks noGrp="1"/>
          </p:cNvSpPr>
          <p:nvPr>
            <p:ph idx="1"/>
          </p:nvPr>
        </p:nvSpPr>
        <p:spPr/>
        <p:txBody>
          <a:bodyPr>
            <a:normAutofit/>
          </a:bodyPr>
          <a:lstStyle/>
          <a:p>
            <a:r>
              <a:rPr lang="en-US" dirty="0"/>
              <a:t>Pauly’s 1968 response article: </a:t>
            </a:r>
          </a:p>
          <a:p>
            <a:pPr lvl="1"/>
            <a:r>
              <a:rPr lang="en-US" dirty="0"/>
              <a:t>“in the controversy that followed [the exchange between Lees, Rice and Arrow] </a:t>
            </a:r>
            <a:r>
              <a:rPr lang="en-US" dirty="0">
                <a:solidFill>
                  <a:srgbClr val="FF0000"/>
                </a:solidFill>
              </a:rPr>
              <a:t>moral hazard seems to have been completely overlooked </a:t>
            </a:r>
            <a:r>
              <a:rPr lang="en-US" dirty="0"/>
              <a:t>as an explanation of why certain types of expenses are not insured commercially” (Pauly, 1968:535 footnote 3). </a:t>
            </a:r>
          </a:p>
          <a:p>
            <a:pPr marL="457200" lvl="1" indent="0">
              <a:buNone/>
            </a:pPr>
            <a:endParaRPr lang="en-US" dirty="0"/>
          </a:p>
          <a:p>
            <a:pPr lvl="1"/>
            <a:r>
              <a:rPr lang="en-US" dirty="0"/>
              <a:t>“Arrow appears to consider m</a:t>
            </a:r>
            <a:r>
              <a:rPr lang="en-US" dirty="0">
                <a:solidFill>
                  <a:srgbClr val="FF0000"/>
                </a:solidFill>
              </a:rPr>
              <a:t>oral hazard as an imperfection, a defect of physical control</a:t>
            </a:r>
            <a:r>
              <a:rPr lang="en-US" dirty="0"/>
              <a:t>….” or a ““practical limitation” on the use of insurance which does not “</a:t>
            </a:r>
            <a:r>
              <a:rPr lang="en-US" dirty="0">
                <a:solidFill>
                  <a:srgbClr val="FF0000"/>
                </a:solidFill>
              </a:rPr>
              <a:t>alter the case for creation of a much wider class of insurance policies than now exist</a:t>
            </a:r>
            <a:r>
              <a:rPr lang="en-US" dirty="0"/>
              <a:t>.”(Pauly, 1968:535 footnote 3).</a:t>
            </a:r>
            <a:endParaRPr lang="en-GB" dirty="0"/>
          </a:p>
        </p:txBody>
      </p:sp>
    </p:spTree>
    <p:extLst>
      <p:ext uri="{BB962C8B-B14F-4D97-AF65-F5344CB8AC3E}">
        <p14:creationId xmlns:p14="http://schemas.microsoft.com/office/powerpoint/2010/main" val="8715733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9EAC3-13B6-8D36-F86F-8F924ED6C007}"/>
              </a:ext>
            </a:extLst>
          </p:cNvPr>
          <p:cNvSpPr>
            <a:spLocks noGrp="1"/>
          </p:cNvSpPr>
          <p:nvPr>
            <p:ph type="title"/>
          </p:nvPr>
        </p:nvSpPr>
        <p:spPr/>
        <p:txBody>
          <a:bodyPr/>
          <a:lstStyle/>
          <a:p>
            <a:r>
              <a:rPr lang="en-US" dirty="0"/>
              <a:t>Pauly- Moral Hazard as rational </a:t>
            </a:r>
            <a:r>
              <a:rPr lang="en-US" dirty="0" err="1"/>
              <a:t>behavioural</a:t>
            </a:r>
            <a:r>
              <a:rPr lang="en-US" dirty="0"/>
              <a:t> response</a:t>
            </a:r>
            <a:endParaRPr lang="en-GB" dirty="0"/>
          </a:p>
        </p:txBody>
      </p:sp>
      <p:sp>
        <p:nvSpPr>
          <p:cNvPr id="3" name="Content Placeholder 2">
            <a:extLst>
              <a:ext uri="{FF2B5EF4-FFF2-40B4-BE49-F238E27FC236}">
                <a16:creationId xmlns:a16="http://schemas.microsoft.com/office/drawing/2014/main" id="{BE901B75-2E12-EA48-891F-9E8F54FA68A3}"/>
              </a:ext>
            </a:extLst>
          </p:cNvPr>
          <p:cNvSpPr>
            <a:spLocks noGrp="1"/>
          </p:cNvSpPr>
          <p:nvPr>
            <p:ph idx="1"/>
          </p:nvPr>
        </p:nvSpPr>
        <p:spPr/>
        <p:txBody>
          <a:bodyPr>
            <a:normAutofit fontScale="92500" lnSpcReduction="20000"/>
          </a:bodyPr>
          <a:lstStyle/>
          <a:p>
            <a:r>
              <a:rPr lang="en-US" dirty="0"/>
              <a:t>He Pauly offers a formal definition of Moral Hazard- hidden action:</a:t>
            </a:r>
          </a:p>
          <a:p>
            <a:pPr lvl="1"/>
            <a:r>
              <a:rPr lang="en-US" dirty="0"/>
              <a:t>By lowering the marginal cost of care to the individual, you will increase usage of medical care. </a:t>
            </a:r>
          </a:p>
          <a:p>
            <a:r>
              <a:rPr lang="en-US" dirty="0"/>
              <a:t>This </a:t>
            </a:r>
            <a:r>
              <a:rPr lang="en-US" dirty="0" err="1"/>
              <a:t>behavioural</a:t>
            </a:r>
            <a:r>
              <a:rPr lang="en-US" dirty="0"/>
              <a:t> response </a:t>
            </a:r>
            <a:r>
              <a:rPr lang="en-US" dirty="0">
                <a:solidFill>
                  <a:srgbClr val="FF0000"/>
                </a:solidFill>
              </a:rPr>
              <a:t>is not a characteristic of the personality of the individual but a rational reaction</a:t>
            </a:r>
            <a:r>
              <a:rPr lang="en-US" dirty="0"/>
              <a:t>. </a:t>
            </a:r>
          </a:p>
          <a:p>
            <a:pPr lvl="1"/>
            <a:r>
              <a:rPr lang="en-US" dirty="0"/>
              <a:t>“the response of seeking more medical care with insurance than in its absence is a result </a:t>
            </a:r>
            <a:r>
              <a:rPr lang="en-US" dirty="0">
                <a:solidFill>
                  <a:srgbClr val="FF0000"/>
                </a:solidFill>
              </a:rPr>
              <a:t>not of moral perfidy</a:t>
            </a:r>
            <a:r>
              <a:rPr lang="en-US" dirty="0"/>
              <a:t>, but of </a:t>
            </a:r>
            <a:r>
              <a:rPr lang="en-US" dirty="0">
                <a:solidFill>
                  <a:srgbClr val="FF0000"/>
                </a:solidFill>
              </a:rPr>
              <a:t>rational economic </a:t>
            </a:r>
            <a:r>
              <a:rPr lang="en-US" dirty="0" err="1">
                <a:solidFill>
                  <a:srgbClr val="FF0000"/>
                </a:solidFill>
              </a:rPr>
              <a:t>behaviour</a:t>
            </a:r>
            <a:r>
              <a:rPr lang="en-US" dirty="0"/>
              <a:t>” (Pauly, 1968:535). </a:t>
            </a:r>
          </a:p>
          <a:p>
            <a:pPr lvl="1"/>
            <a:endParaRPr lang="en-US" dirty="0"/>
          </a:p>
          <a:p>
            <a:r>
              <a:rPr lang="en-US" dirty="0"/>
              <a:t>Arrow when quoting this line by Pauly in his rejoinder adds “Mr. Pauly’s wording suggests that “</a:t>
            </a:r>
            <a:r>
              <a:rPr lang="en-US" dirty="0">
                <a:solidFill>
                  <a:srgbClr val="FF0000"/>
                </a:solidFill>
              </a:rPr>
              <a:t>rational economic </a:t>
            </a:r>
            <a:r>
              <a:rPr lang="en-US" dirty="0" err="1">
                <a:solidFill>
                  <a:srgbClr val="FF0000"/>
                </a:solidFill>
              </a:rPr>
              <a:t>behaviour</a:t>
            </a:r>
            <a:r>
              <a:rPr lang="en-US" dirty="0"/>
              <a:t>” and “</a:t>
            </a:r>
            <a:r>
              <a:rPr lang="en-US" dirty="0">
                <a:solidFill>
                  <a:srgbClr val="FF0000"/>
                </a:solidFill>
              </a:rPr>
              <a:t>moral perfidy</a:t>
            </a:r>
            <a:r>
              <a:rPr lang="en-US" dirty="0"/>
              <a:t>” are </a:t>
            </a:r>
            <a:r>
              <a:rPr lang="en-US" dirty="0">
                <a:solidFill>
                  <a:srgbClr val="FF0000"/>
                </a:solidFill>
              </a:rPr>
              <a:t>mutually exclusive categories</a:t>
            </a:r>
            <a:r>
              <a:rPr lang="en-US" dirty="0"/>
              <a:t>. </a:t>
            </a:r>
            <a:r>
              <a:rPr lang="en-US" i="1" dirty="0">
                <a:solidFill>
                  <a:srgbClr val="FF0000"/>
                </a:solidFill>
              </a:rPr>
              <a:t>No doubt Judas Iscariot turned a tidy profit from one of his transactions, but the usual judgement of his </a:t>
            </a:r>
            <a:r>
              <a:rPr lang="en-US" i="1" dirty="0" err="1">
                <a:solidFill>
                  <a:srgbClr val="FF0000"/>
                </a:solidFill>
              </a:rPr>
              <a:t>behaviour</a:t>
            </a:r>
            <a:r>
              <a:rPr lang="en-US" i="1" dirty="0">
                <a:solidFill>
                  <a:srgbClr val="FF0000"/>
                </a:solidFill>
              </a:rPr>
              <a:t> is not necessarily wrong</a:t>
            </a:r>
            <a:r>
              <a:rPr lang="en-US" dirty="0"/>
              <a:t>” (Arrow, 1968:538).</a:t>
            </a:r>
          </a:p>
        </p:txBody>
      </p:sp>
    </p:spTree>
    <p:extLst>
      <p:ext uri="{BB962C8B-B14F-4D97-AF65-F5344CB8AC3E}">
        <p14:creationId xmlns:p14="http://schemas.microsoft.com/office/powerpoint/2010/main" val="2456892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ADB11-BFDF-E5F3-FD42-4007BC422691}"/>
              </a:ext>
            </a:extLst>
          </p:cNvPr>
          <p:cNvSpPr>
            <a:spLocks noGrp="1"/>
          </p:cNvSpPr>
          <p:nvPr>
            <p:ph type="title"/>
          </p:nvPr>
        </p:nvSpPr>
        <p:spPr/>
        <p:txBody>
          <a:bodyPr>
            <a:normAutofit fontScale="90000"/>
          </a:bodyPr>
          <a:lstStyle/>
          <a:p>
            <a:r>
              <a:rPr lang="en-US" dirty="0"/>
              <a:t>Rational </a:t>
            </a:r>
            <a:r>
              <a:rPr lang="en-US" dirty="0" err="1"/>
              <a:t>behaviour</a:t>
            </a:r>
            <a:r>
              <a:rPr lang="en-US" dirty="0"/>
              <a:t> as natural law </a:t>
            </a:r>
            <a:br>
              <a:rPr lang="en-US" dirty="0"/>
            </a:br>
            <a:r>
              <a:rPr lang="en-US" dirty="0"/>
              <a:t>Pauly vs Arrow</a:t>
            </a:r>
            <a:br>
              <a:rPr lang="en-US" dirty="0"/>
            </a:br>
            <a:endParaRPr lang="en-GB" dirty="0"/>
          </a:p>
        </p:txBody>
      </p:sp>
      <p:sp>
        <p:nvSpPr>
          <p:cNvPr id="3" name="Content Placeholder 2">
            <a:extLst>
              <a:ext uri="{FF2B5EF4-FFF2-40B4-BE49-F238E27FC236}">
                <a16:creationId xmlns:a16="http://schemas.microsoft.com/office/drawing/2014/main" id="{289892D8-1860-6995-7699-6F5BF1307A5F}"/>
              </a:ext>
            </a:extLst>
          </p:cNvPr>
          <p:cNvSpPr>
            <a:spLocks noGrp="1"/>
          </p:cNvSpPr>
          <p:nvPr>
            <p:ph idx="1"/>
          </p:nvPr>
        </p:nvSpPr>
        <p:spPr/>
        <p:txBody>
          <a:bodyPr>
            <a:normAutofit fontScale="85000" lnSpcReduction="10000"/>
          </a:bodyPr>
          <a:lstStyle/>
          <a:p>
            <a:r>
              <a:rPr lang="en-US" dirty="0"/>
              <a:t>Pauly’s argument may be recast in the following way: </a:t>
            </a:r>
          </a:p>
          <a:p>
            <a:r>
              <a:rPr lang="en-US" dirty="0"/>
              <a:t>The fall of a large asteroid on planet earth that extinguishes all life is not the outcome of divine will, but simply the outcome of the laws of physics. </a:t>
            </a:r>
          </a:p>
          <a:p>
            <a:r>
              <a:rPr lang="en-US" dirty="0"/>
              <a:t>By implication, any discussion of ethics in the situation of healthcare, is as </a:t>
            </a:r>
            <a:r>
              <a:rPr lang="en-US" dirty="0">
                <a:solidFill>
                  <a:srgbClr val="FF0000"/>
                </a:solidFill>
              </a:rPr>
              <a:t>irrelevant and ‘un-scientific</a:t>
            </a:r>
            <a:r>
              <a:rPr lang="en-US" dirty="0"/>
              <a:t>’ as a discussion of theology in physics. </a:t>
            </a:r>
          </a:p>
          <a:p>
            <a:r>
              <a:rPr lang="en-US" dirty="0"/>
              <a:t>A key </a:t>
            </a:r>
            <a:r>
              <a:rPr lang="en-US" dirty="0">
                <a:solidFill>
                  <a:srgbClr val="FF0000"/>
                </a:solidFill>
              </a:rPr>
              <a:t>disagreement: </a:t>
            </a:r>
            <a:r>
              <a:rPr lang="en-US" i="1" dirty="0"/>
              <a:t>is human </a:t>
            </a:r>
            <a:r>
              <a:rPr lang="en-US" i="1" dirty="0" err="1"/>
              <a:t>behaviour</a:t>
            </a:r>
            <a:r>
              <a:rPr lang="en-US" i="1" dirty="0"/>
              <a:t> is completely determined by the axioms of rational choice in the same way that the law of gravity completely describes planetary movements</a:t>
            </a:r>
            <a:r>
              <a:rPr lang="en-US" dirty="0"/>
              <a:t>. </a:t>
            </a:r>
          </a:p>
          <a:p>
            <a:pPr lvl="1"/>
            <a:r>
              <a:rPr lang="en-US" dirty="0"/>
              <a:t>Pauly adopts the mainstream stance since he accepts the axiomatic straightjacket imposed by his </a:t>
            </a:r>
            <a:r>
              <a:rPr lang="en-US" dirty="0" err="1"/>
              <a:t>formalisation</a:t>
            </a:r>
            <a:r>
              <a:rPr lang="en-US" dirty="0"/>
              <a:t> of moral hazard. </a:t>
            </a:r>
          </a:p>
          <a:p>
            <a:pPr lvl="1"/>
            <a:r>
              <a:rPr lang="en-US" dirty="0"/>
              <a:t>Arrow, on the other hand, is motivated by an attempt to understand the problems that might actually arise in healthcare insurance markets rather than those imposed by the structure of the model.</a:t>
            </a:r>
            <a:endParaRPr lang="en-GB" dirty="0"/>
          </a:p>
        </p:txBody>
      </p:sp>
    </p:spTree>
    <p:extLst>
      <p:ext uri="{BB962C8B-B14F-4D97-AF65-F5344CB8AC3E}">
        <p14:creationId xmlns:p14="http://schemas.microsoft.com/office/powerpoint/2010/main" val="37526583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DA205-BE0B-73ED-063C-D15B520DC0B0}"/>
              </a:ext>
            </a:extLst>
          </p:cNvPr>
          <p:cNvSpPr>
            <a:spLocks noGrp="1"/>
          </p:cNvSpPr>
          <p:nvPr>
            <p:ph type="title"/>
          </p:nvPr>
        </p:nvSpPr>
        <p:spPr/>
        <p:txBody>
          <a:bodyPr/>
          <a:lstStyle/>
          <a:p>
            <a:r>
              <a:rPr lang="en-US" dirty="0"/>
              <a:t>Moral Hazard- the reason for no public national healthcare system</a:t>
            </a:r>
            <a:endParaRPr lang="en-GB" dirty="0"/>
          </a:p>
        </p:txBody>
      </p:sp>
      <p:sp>
        <p:nvSpPr>
          <p:cNvPr id="3" name="Content Placeholder 2">
            <a:extLst>
              <a:ext uri="{FF2B5EF4-FFF2-40B4-BE49-F238E27FC236}">
                <a16:creationId xmlns:a16="http://schemas.microsoft.com/office/drawing/2014/main" id="{CA5BEB77-E559-234A-E844-C9BC5623AD13}"/>
              </a:ext>
            </a:extLst>
          </p:cNvPr>
          <p:cNvSpPr>
            <a:spLocks noGrp="1"/>
          </p:cNvSpPr>
          <p:nvPr>
            <p:ph idx="1"/>
          </p:nvPr>
        </p:nvSpPr>
        <p:spPr>
          <a:xfrm>
            <a:off x="287383" y="1825625"/>
            <a:ext cx="11617234" cy="4351338"/>
          </a:xfrm>
        </p:spPr>
        <p:txBody>
          <a:bodyPr>
            <a:normAutofit fontScale="70000" lnSpcReduction="20000"/>
          </a:bodyPr>
          <a:lstStyle/>
          <a:p>
            <a:r>
              <a:rPr lang="en-US" dirty="0"/>
              <a:t>The outcome of this </a:t>
            </a:r>
            <a:r>
              <a:rPr lang="en-US" dirty="0" err="1"/>
              <a:t>formalisation</a:t>
            </a:r>
            <a:r>
              <a:rPr lang="en-US" dirty="0"/>
              <a:t> of the moral hazard is that </a:t>
            </a:r>
            <a:r>
              <a:rPr lang="en-US" dirty="0">
                <a:solidFill>
                  <a:srgbClr val="FF0000"/>
                </a:solidFill>
              </a:rPr>
              <a:t>when insurance should be provided it is already provided by the market</a:t>
            </a:r>
            <a:r>
              <a:rPr lang="en-US" dirty="0"/>
              <a:t>. </a:t>
            </a:r>
          </a:p>
          <a:p>
            <a:pPr lvl="1"/>
            <a:r>
              <a:rPr lang="en-US" dirty="0"/>
              <a:t>If it is not provided by the market, it can only be because the individual who purchases it has a tendency to overuse the services provided. </a:t>
            </a:r>
          </a:p>
          <a:p>
            <a:pPr lvl="1"/>
            <a:r>
              <a:rPr lang="en-US" dirty="0"/>
              <a:t>If the government provides this insurance and taxes the individual, </a:t>
            </a:r>
            <a:r>
              <a:rPr lang="en-US" dirty="0">
                <a:solidFill>
                  <a:srgbClr val="FF0000"/>
                </a:solidFill>
              </a:rPr>
              <a:t>the problem of overuse is still there, and the government substitutes one problem for another.</a:t>
            </a:r>
            <a:r>
              <a:rPr lang="en-US" dirty="0"/>
              <a:t> </a:t>
            </a:r>
          </a:p>
          <a:p>
            <a:pPr lvl="1"/>
            <a:r>
              <a:rPr lang="en-US" dirty="0"/>
              <a:t>Therefore, according to Pauly’s analysis, </a:t>
            </a:r>
            <a:r>
              <a:rPr lang="en-US" dirty="0">
                <a:solidFill>
                  <a:srgbClr val="FF0000"/>
                </a:solidFill>
              </a:rPr>
              <a:t>government action is redundant and harmful in all situations</a:t>
            </a:r>
            <a:r>
              <a:rPr lang="en-US" dirty="0"/>
              <a:t>.</a:t>
            </a:r>
          </a:p>
          <a:p>
            <a:pPr marL="457200" lvl="1" indent="0">
              <a:buNone/>
            </a:pPr>
            <a:endParaRPr lang="en-US" dirty="0"/>
          </a:p>
          <a:p>
            <a:r>
              <a:rPr lang="en-US" dirty="0"/>
              <a:t>This argument achieves an elegant transformation of the problem of market failure. </a:t>
            </a:r>
          </a:p>
          <a:p>
            <a:pPr lvl="1"/>
            <a:r>
              <a:rPr lang="en-US" dirty="0"/>
              <a:t>It starts as in Arrow (1963) by presenting an ideal market in which appropriate insurance would exist if </a:t>
            </a:r>
            <a:r>
              <a:rPr lang="en-US" dirty="0">
                <a:solidFill>
                  <a:srgbClr val="FF0000"/>
                </a:solidFill>
              </a:rPr>
              <a:t>it was not for the adverse but rational </a:t>
            </a:r>
            <a:r>
              <a:rPr lang="en-US" dirty="0" err="1">
                <a:solidFill>
                  <a:srgbClr val="FF0000"/>
                </a:solidFill>
              </a:rPr>
              <a:t>behavioural</a:t>
            </a:r>
            <a:r>
              <a:rPr lang="en-US" dirty="0">
                <a:solidFill>
                  <a:srgbClr val="FF0000"/>
                </a:solidFill>
              </a:rPr>
              <a:t> response</a:t>
            </a:r>
            <a:r>
              <a:rPr lang="en-US" dirty="0"/>
              <a:t>. </a:t>
            </a:r>
          </a:p>
          <a:p>
            <a:pPr lvl="1"/>
            <a:r>
              <a:rPr lang="en-US" dirty="0"/>
              <a:t>This response gives rise to the </a:t>
            </a:r>
            <a:r>
              <a:rPr lang="en-US" dirty="0">
                <a:solidFill>
                  <a:srgbClr val="FF0000"/>
                </a:solidFill>
              </a:rPr>
              <a:t>actual market situation</a:t>
            </a:r>
            <a:r>
              <a:rPr lang="en-US" dirty="0"/>
              <a:t>, in which optimality means that “</a:t>
            </a:r>
            <a:r>
              <a:rPr lang="en-US" dirty="0">
                <a:solidFill>
                  <a:srgbClr val="FF0000"/>
                </a:solidFill>
              </a:rPr>
              <a:t>some uncertain medical care expenses will not and should not be insured</a:t>
            </a:r>
            <a:r>
              <a:rPr lang="en-US" dirty="0"/>
              <a:t>” (Pauly, 1968:537). </a:t>
            </a:r>
          </a:p>
          <a:p>
            <a:pPr lvl="1"/>
            <a:r>
              <a:rPr lang="en-US" dirty="0"/>
              <a:t>It then measures any government intervention, either outright central provision or policies in the form of co-insurance and </a:t>
            </a:r>
            <a:r>
              <a:rPr lang="en-US" dirty="0" err="1"/>
              <a:t>deductables</a:t>
            </a:r>
            <a:r>
              <a:rPr lang="en-US" dirty="0"/>
              <a:t> against </a:t>
            </a:r>
            <a:r>
              <a:rPr lang="en-US" dirty="0" err="1"/>
              <a:t>theoutcomes</a:t>
            </a:r>
            <a:r>
              <a:rPr lang="en-US" dirty="0"/>
              <a:t> that the existing market can deliver, finding that no intervention, in this situation, can offer any improvement. </a:t>
            </a:r>
          </a:p>
          <a:p>
            <a:pPr lvl="1"/>
            <a:r>
              <a:rPr lang="en-US" dirty="0"/>
              <a:t>The optimum is always to move closer to the </a:t>
            </a:r>
            <a:r>
              <a:rPr lang="en-US" dirty="0" err="1"/>
              <a:t>idealised</a:t>
            </a:r>
            <a:r>
              <a:rPr lang="en-US" dirty="0"/>
              <a:t> market represented by the competitive model in which the appropriate prices for the efficient provision of insurance exist.</a:t>
            </a:r>
          </a:p>
          <a:p>
            <a:pPr lvl="1"/>
            <a:endParaRPr lang="en-GB" dirty="0"/>
          </a:p>
        </p:txBody>
      </p:sp>
    </p:spTree>
    <p:extLst>
      <p:ext uri="{BB962C8B-B14F-4D97-AF65-F5344CB8AC3E}">
        <p14:creationId xmlns:p14="http://schemas.microsoft.com/office/powerpoint/2010/main" val="4028632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7AE76-898C-4742-171F-B2EDC85863C4}"/>
              </a:ext>
            </a:extLst>
          </p:cNvPr>
          <p:cNvSpPr>
            <a:spLocks noGrp="1"/>
          </p:cNvSpPr>
          <p:nvPr>
            <p:ph type="title"/>
          </p:nvPr>
        </p:nvSpPr>
        <p:spPr/>
        <p:txBody>
          <a:bodyPr/>
          <a:lstStyle/>
          <a:p>
            <a:r>
              <a:rPr lang="en-US" dirty="0"/>
              <a:t>Ethics as an important factor of ‘efficient’ provision</a:t>
            </a:r>
            <a:endParaRPr lang="en-GB" dirty="0"/>
          </a:p>
        </p:txBody>
      </p:sp>
      <p:sp>
        <p:nvSpPr>
          <p:cNvPr id="3" name="Content Placeholder 2">
            <a:extLst>
              <a:ext uri="{FF2B5EF4-FFF2-40B4-BE49-F238E27FC236}">
                <a16:creationId xmlns:a16="http://schemas.microsoft.com/office/drawing/2014/main" id="{60E676C2-ADC6-ED39-F72E-6CF25843B0D4}"/>
              </a:ext>
            </a:extLst>
          </p:cNvPr>
          <p:cNvSpPr>
            <a:spLocks noGrp="1"/>
          </p:cNvSpPr>
          <p:nvPr>
            <p:ph idx="1"/>
          </p:nvPr>
        </p:nvSpPr>
        <p:spPr/>
        <p:txBody>
          <a:bodyPr>
            <a:normAutofit fontScale="70000" lnSpcReduction="20000"/>
          </a:bodyPr>
          <a:lstStyle/>
          <a:p>
            <a:r>
              <a:rPr lang="en-US" dirty="0"/>
              <a:t>In his rejoinder Arrow starts by briefly stating the analytical finding that Pauly presents, and agreeing with him that in such a situation optimality will not be achieved “either by the competitive system or by an attempt by the government to simulate a perfectly competitive system” (Arrow, 1968:537). </a:t>
            </a:r>
          </a:p>
          <a:p>
            <a:r>
              <a:rPr lang="en-US" dirty="0"/>
              <a:t>Then </a:t>
            </a:r>
            <a:r>
              <a:rPr lang="en-US" dirty="0">
                <a:solidFill>
                  <a:srgbClr val="FF0000"/>
                </a:solidFill>
              </a:rPr>
              <a:t>he questions Pauly’s “exclusive emphasis” on market incentives</a:t>
            </a:r>
            <a:r>
              <a:rPr lang="en-US" dirty="0"/>
              <a:t>. </a:t>
            </a:r>
          </a:p>
          <a:p>
            <a:r>
              <a:rPr lang="en-US" dirty="0"/>
              <a:t>He notes that </a:t>
            </a:r>
            <a:r>
              <a:rPr lang="en-US" dirty="0">
                <a:solidFill>
                  <a:srgbClr val="FF0000"/>
                </a:solidFill>
              </a:rPr>
              <a:t>insurance with rationing </a:t>
            </a:r>
            <a:r>
              <a:rPr lang="en-US" dirty="0"/>
              <a:t>would solve the problem, and lists the following different ways rationing can take place:</a:t>
            </a:r>
          </a:p>
          <a:p>
            <a:r>
              <a:rPr lang="en-US" dirty="0"/>
              <a:t>“(1) there might be a </a:t>
            </a:r>
            <a:r>
              <a:rPr lang="en-US" dirty="0">
                <a:solidFill>
                  <a:srgbClr val="FF0000"/>
                </a:solidFill>
              </a:rPr>
              <a:t>detailed examination by the insurance company of individual cost items </a:t>
            </a:r>
            <a:r>
              <a:rPr lang="en-US" dirty="0"/>
              <a:t>allowing those that are regarded “normal” and disallowing others, where normality means roughly what would have been bought in the absence of insurance; </a:t>
            </a:r>
          </a:p>
          <a:p>
            <a:r>
              <a:rPr lang="en-US" dirty="0"/>
              <a:t>(2) they may rely on the </a:t>
            </a:r>
            <a:r>
              <a:rPr lang="en-US" dirty="0">
                <a:solidFill>
                  <a:srgbClr val="FF0000"/>
                </a:solidFill>
              </a:rPr>
              <a:t>professional ethics of physicians </a:t>
            </a:r>
            <a:r>
              <a:rPr lang="en-US" dirty="0"/>
              <a:t>not to prescribe frivolously expensive cost of treatment, at least where the gain is primarily in comfort and luxury rather than in health improvements proper; </a:t>
            </a:r>
          </a:p>
          <a:p>
            <a:r>
              <a:rPr lang="en-US" dirty="0"/>
              <a:t>(3) they may even, and this is not as absurd as Mr. Pauly seems to think, </a:t>
            </a:r>
            <a:r>
              <a:rPr lang="en-US" dirty="0">
                <a:solidFill>
                  <a:srgbClr val="FF0000"/>
                </a:solidFill>
              </a:rPr>
              <a:t>rely on the willingness of the individual to behave in accordance with some commonly accepted norms</a:t>
            </a:r>
            <a:r>
              <a:rPr lang="en-US" dirty="0"/>
              <a:t>” (Arrow, 1968:538)</a:t>
            </a:r>
            <a:endParaRPr lang="en-GB" dirty="0"/>
          </a:p>
        </p:txBody>
      </p:sp>
    </p:spTree>
    <p:extLst>
      <p:ext uri="{BB962C8B-B14F-4D97-AF65-F5344CB8AC3E}">
        <p14:creationId xmlns:p14="http://schemas.microsoft.com/office/powerpoint/2010/main" val="3492064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CFDDB-549A-BC98-5AF3-EC8B0A9C39BE}"/>
              </a:ext>
            </a:extLst>
          </p:cNvPr>
          <p:cNvSpPr>
            <a:spLocks noGrp="1"/>
          </p:cNvSpPr>
          <p:nvPr>
            <p:ph type="title"/>
          </p:nvPr>
        </p:nvSpPr>
        <p:spPr/>
        <p:txBody>
          <a:bodyPr/>
          <a:lstStyle/>
          <a:p>
            <a:r>
              <a:rPr lang="en-US" dirty="0"/>
              <a:t>Micro – the interwar years</a:t>
            </a:r>
            <a:endParaRPr lang="en-GB" dirty="0"/>
          </a:p>
        </p:txBody>
      </p:sp>
      <p:sp>
        <p:nvSpPr>
          <p:cNvPr id="3" name="Content Placeholder 2">
            <a:extLst>
              <a:ext uri="{FF2B5EF4-FFF2-40B4-BE49-F238E27FC236}">
                <a16:creationId xmlns:a16="http://schemas.microsoft.com/office/drawing/2014/main" id="{CF6E0179-22CC-BEF4-7F35-BE3E1167BCF6}"/>
              </a:ext>
            </a:extLst>
          </p:cNvPr>
          <p:cNvSpPr>
            <a:spLocks noGrp="1"/>
          </p:cNvSpPr>
          <p:nvPr>
            <p:ph idx="1"/>
          </p:nvPr>
        </p:nvSpPr>
        <p:spPr>
          <a:xfrm>
            <a:off x="838200" y="1314994"/>
            <a:ext cx="10515600" cy="4861969"/>
          </a:xfrm>
        </p:spPr>
        <p:txBody>
          <a:bodyPr>
            <a:normAutofit fontScale="85000" lnSpcReduction="20000"/>
          </a:bodyPr>
          <a:lstStyle/>
          <a:p>
            <a:pPr marL="0" indent="0">
              <a:buNone/>
            </a:pPr>
            <a:endParaRPr lang="en-US" dirty="0"/>
          </a:p>
          <a:p>
            <a:r>
              <a:rPr lang="en-US" dirty="0"/>
              <a:t>Microeconomics revolution</a:t>
            </a:r>
          </a:p>
          <a:p>
            <a:pPr lvl="1"/>
            <a:r>
              <a:rPr lang="en-US" dirty="0"/>
              <a:t>"A Reconsideration of the Theory of Value" (1934)</a:t>
            </a:r>
          </a:p>
          <a:p>
            <a:pPr lvl="1"/>
            <a:r>
              <a:rPr lang="en-GB" dirty="0"/>
              <a:t>Hicks-Allen Approach (1934)</a:t>
            </a:r>
          </a:p>
          <a:p>
            <a:pPr lvl="2"/>
            <a:r>
              <a:rPr lang="en-US" dirty="0"/>
              <a:t>Mathematical framework for analyzing demand functions, </a:t>
            </a:r>
          </a:p>
          <a:p>
            <a:pPr lvl="2"/>
            <a:r>
              <a:rPr lang="en-US" dirty="0"/>
              <a:t>Rejecting the necessity of measuring utility in cardinal numbers, </a:t>
            </a:r>
          </a:p>
          <a:p>
            <a:pPr lvl="2"/>
            <a:r>
              <a:rPr lang="en-US" dirty="0"/>
              <a:t>Focusing instead on ordering preferences.#</a:t>
            </a:r>
          </a:p>
          <a:p>
            <a:pPr marL="914400" lvl="2" indent="0">
              <a:buNone/>
            </a:pPr>
            <a:endParaRPr lang="en-US" dirty="0"/>
          </a:p>
          <a:p>
            <a:r>
              <a:rPr lang="en-US" dirty="0"/>
              <a:t>John Hicks (1904–1989):</a:t>
            </a:r>
          </a:p>
          <a:p>
            <a:pPr lvl="1"/>
            <a:r>
              <a:rPr lang="en-US" dirty="0"/>
              <a:t>He was awarded the 1972 Nobel Prize in Economic Sciences</a:t>
            </a:r>
          </a:p>
          <a:p>
            <a:pPr lvl="2"/>
            <a:r>
              <a:rPr lang="en-US" dirty="0"/>
              <a:t>IS-LM model</a:t>
            </a:r>
          </a:p>
          <a:p>
            <a:pPr lvl="2"/>
            <a:r>
              <a:rPr lang="en-GB" dirty="0"/>
              <a:t>Value and Capital (1939)</a:t>
            </a:r>
          </a:p>
          <a:p>
            <a:pPr marL="914400" lvl="2" indent="0">
              <a:buNone/>
            </a:pPr>
            <a:endParaRPr lang="en-GB" dirty="0"/>
          </a:p>
          <a:p>
            <a:r>
              <a:rPr lang="en-US" dirty="0"/>
              <a:t>R.G.D. Allen (1906–1983): </a:t>
            </a:r>
          </a:p>
          <a:p>
            <a:pPr lvl="1"/>
            <a:r>
              <a:rPr lang="en-US" dirty="0"/>
              <a:t>A British economist and statistician who was a professor at the LSE, specializing in mathematical economics.</a:t>
            </a:r>
            <a:endParaRPr lang="en-GB" dirty="0"/>
          </a:p>
          <a:p>
            <a:pPr lvl="1"/>
            <a:endParaRPr lang="en-GB" dirty="0"/>
          </a:p>
          <a:p>
            <a:pPr lvl="2"/>
            <a:endParaRPr lang="en-GB" dirty="0"/>
          </a:p>
        </p:txBody>
      </p:sp>
    </p:spTree>
    <p:extLst>
      <p:ext uri="{BB962C8B-B14F-4D97-AF65-F5344CB8AC3E}">
        <p14:creationId xmlns:p14="http://schemas.microsoft.com/office/powerpoint/2010/main" val="25154329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37A40-87BA-A905-D7C1-935C1BB23E47}"/>
              </a:ext>
            </a:extLst>
          </p:cNvPr>
          <p:cNvSpPr>
            <a:spLocks noGrp="1"/>
          </p:cNvSpPr>
          <p:nvPr>
            <p:ph type="title"/>
          </p:nvPr>
        </p:nvSpPr>
        <p:spPr/>
        <p:txBody>
          <a:bodyPr/>
          <a:lstStyle/>
          <a:p>
            <a:r>
              <a:rPr lang="en-US" dirty="0"/>
              <a:t>From Pauly to Akerlof:</a:t>
            </a:r>
            <a:br>
              <a:rPr lang="en-US" dirty="0"/>
            </a:br>
            <a:r>
              <a:rPr lang="en-US" dirty="0"/>
              <a:t>	From hidden action to hidden information. </a:t>
            </a:r>
            <a:endParaRPr lang="en-GB" dirty="0"/>
          </a:p>
        </p:txBody>
      </p:sp>
      <p:sp>
        <p:nvSpPr>
          <p:cNvPr id="3" name="Content Placeholder 2">
            <a:extLst>
              <a:ext uri="{FF2B5EF4-FFF2-40B4-BE49-F238E27FC236}">
                <a16:creationId xmlns:a16="http://schemas.microsoft.com/office/drawing/2014/main" id="{376934D6-BEA3-E8F3-FE6B-39543122EF22}"/>
              </a:ext>
            </a:extLst>
          </p:cNvPr>
          <p:cNvSpPr>
            <a:spLocks noGrp="1"/>
          </p:cNvSpPr>
          <p:nvPr>
            <p:ph idx="1"/>
          </p:nvPr>
        </p:nvSpPr>
        <p:spPr>
          <a:xfrm>
            <a:off x="365760" y="1825625"/>
            <a:ext cx="10988040" cy="4740638"/>
          </a:xfrm>
        </p:spPr>
        <p:txBody>
          <a:bodyPr>
            <a:normAutofit fontScale="85000" lnSpcReduction="20000"/>
          </a:bodyPr>
          <a:lstStyle/>
          <a:p>
            <a:r>
              <a:rPr lang="en-US" dirty="0"/>
              <a:t>The basic problem is one of </a:t>
            </a:r>
            <a:r>
              <a:rPr lang="en-US" dirty="0">
                <a:solidFill>
                  <a:srgbClr val="FF0000"/>
                </a:solidFill>
              </a:rPr>
              <a:t>information</a:t>
            </a:r>
            <a:r>
              <a:rPr lang="en-US" dirty="0"/>
              <a:t> between different market participants, and </a:t>
            </a:r>
            <a:r>
              <a:rPr lang="en-US" dirty="0">
                <a:solidFill>
                  <a:srgbClr val="FF0000"/>
                </a:solidFill>
              </a:rPr>
              <a:t>Akerlof</a:t>
            </a:r>
            <a:r>
              <a:rPr lang="en-US" dirty="0"/>
              <a:t> rigorously shows that </a:t>
            </a:r>
            <a:r>
              <a:rPr lang="en-US" dirty="0">
                <a:solidFill>
                  <a:srgbClr val="FF0000"/>
                </a:solidFill>
              </a:rPr>
              <a:t>asymmetries of information create all types of problems for efficient market interaction</a:t>
            </a:r>
            <a:r>
              <a:rPr lang="en-US" dirty="0"/>
              <a:t>. </a:t>
            </a:r>
          </a:p>
          <a:p>
            <a:pPr lvl="1"/>
            <a:r>
              <a:rPr lang="en-US" dirty="0"/>
              <a:t>Even dishonesty is treated in informational terms; </a:t>
            </a:r>
            <a:r>
              <a:rPr lang="en-US" dirty="0">
                <a:solidFill>
                  <a:srgbClr val="FF0000"/>
                </a:solidFill>
              </a:rPr>
              <a:t>if purchasers knew who the dishonest sellers are, there would be no inefficiencies in the market</a:t>
            </a:r>
            <a:r>
              <a:rPr lang="en-US" dirty="0"/>
              <a:t>. </a:t>
            </a:r>
          </a:p>
          <a:p>
            <a:pPr lvl="1"/>
            <a:endParaRPr lang="en-US" dirty="0"/>
          </a:p>
          <a:p>
            <a:r>
              <a:rPr lang="en-US" dirty="0"/>
              <a:t>Akerlof returns to the problem of public healthcare, and adds the following observation to the discussion Arrow vs. Pauly:</a:t>
            </a:r>
          </a:p>
          <a:p>
            <a:pPr lvl="1"/>
            <a:r>
              <a:rPr lang="en-US" dirty="0"/>
              <a:t>“He [Arrow] emphasizes “</a:t>
            </a:r>
            <a:r>
              <a:rPr lang="en-US" dirty="0">
                <a:solidFill>
                  <a:srgbClr val="FF0000"/>
                </a:solidFill>
              </a:rPr>
              <a:t>moral hazard</a:t>
            </a:r>
            <a:r>
              <a:rPr lang="en-US" dirty="0"/>
              <a:t>” rather than “</a:t>
            </a:r>
            <a:r>
              <a:rPr lang="en-US" dirty="0">
                <a:solidFill>
                  <a:srgbClr val="FF0000"/>
                </a:solidFill>
              </a:rPr>
              <a:t>adverse selection</a:t>
            </a:r>
            <a:r>
              <a:rPr lang="en-US" dirty="0"/>
              <a:t>”. In the strict sense “</a:t>
            </a:r>
            <a:r>
              <a:rPr lang="en-US" dirty="0">
                <a:solidFill>
                  <a:srgbClr val="FF0000"/>
                </a:solidFill>
              </a:rPr>
              <a:t>moral hazard</a:t>
            </a:r>
            <a:r>
              <a:rPr lang="en-US" dirty="0"/>
              <a:t>” is equally disadvantageous for both governmental and private programs; in its broader sense which includes “</a:t>
            </a:r>
            <a:r>
              <a:rPr lang="en-US" dirty="0">
                <a:solidFill>
                  <a:srgbClr val="FF0000"/>
                </a:solidFill>
              </a:rPr>
              <a:t>adverse selection</a:t>
            </a:r>
            <a:r>
              <a:rPr lang="en-US" dirty="0"/>
              <a:t>”, “</a:t>
            </a:r>
            <a:r>
              <a:rPr lang="en-US" dirty="0">
                <a:solidFill>
                  <a:srgbClr val="FF0000"/>
                </a:solidFill>
              </a:rPr>
              <a:t>moral hazard</a:t>
            </a:r>
            <a:r>
              <a:rPr lang="en-US" dirty="0"/>
              <a:t>” gives a decided advantage to government insurance programs.” (Akerlof, 1970:493)</a:t>
            </a:r>
          </a:p>
          <a:p>
            <a:pPr marL="457200" lvl="1" indent="0">
              <a:buNone/>
            </a:pPr>
            <a:endParaRPr lang="en-US" dirty="0"/>
          </a:p>
          <a:p>
            <a:r>
              <a:rPr lang="en-US" dirty="0"/>
              <a:t>The </a:t>
            </a:r>
            <a:r>
              <a:rPr lang="en-US" dirty="0" err="1"/>
              <a:t>idealised</a:t>
            </a:r>
            <a:r>
              <a:rPr lang="en-US" dirty="0"/>
              <a:t> market system in which informational problems do not exist </a:t>
            </a:r>
            <a:r>
              <a:rPr lang="en-US" i="1" dirty="0">
                <a:solidFill>
                  <a:srgbClr val="FF0000"/>
                </a:solidFill>
              </a:rPr>
              <a:t>is the measuring rod not only for any existing market, but also for any government intervention.</a:t>
            </a:r>
            <a:endParaRPr lang="en-GB" i="1" dirty="0">
              <a:solidFill>
                <a:srgbClr val="FF0000"/>
              </a:solidFill>
            </a:endParaRPr>
          </a:p>
        </p:txBody>
      </p:sp>
    </p:spTree>
    <p:extLst>
      <p:ext uri="{BB962C8B-B14F-4D97-AF65-F5344CB8AC3E}">
        <p14:creationId xmlns:p14="http://schemas.microsoft.com/office/powerpoint/2010/main" val="363756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F426A-AD4D-714D-C256-CBF43376E0CE}"/>
              </a:ext>
            </a:extLst>
          </p:cNvPr>
          <p:cNvSpPr>
            <a:spLocks noGrp="1"/>
          </p:cNvSpPr>
          <p:nvPr>
            <p:ph type="title"/>
          </p:nvPr>
        </p:nvSpPr>
        <p:spPr/>
        <p:txBody>
          <a:bodyPr/>
          <a:lstStyle/>
          <a:p>
            <a:r>
              <a:rPr lang="en-US" dirty="0"/>
              <a:t>Conclusion – Arrow on the limits of markets</a:t>
            </a:r>
            <a:endParaRPr lang="en-GB" dirty="0"/>
          </a:p>
        </p:txBody>
      </p:sp>
      <p:sp>
        <p:nvSpPr>
          <p:cNvPr id="3" name="Content Placeholder 2">
            <a:extLst>
              <a:ext uri="{FF2B5EF4-FFF2-40B4-BE49-F238E27FC236}">
                <a16:creationId xmlns:a16="http://schemas.microsoft.com/office/drawing/2014/main" id="{2503EA3A-E633-13CB-DF6A-604217BBA2E9}"/>
              </a:ext>
            </a:extLst>
          </p:cNvPr>
          <p:cNvSpPr>
            <a:spLocks noGrp="1"/>
          </p:cNvSpPr>
          <p:nvPr>
            <p:ph idx="1"/>
          </p:nvPr>
        </p:nvSpPr>
        <p:spPr/>
        <p:txBody>
          <a:bodyPr/>
          <a:lstStyle/>
          <a:p>
            <a:endParaRPr lang="en-US" dirty="0"/>
          </a:p>
          <a:p>
            <a:pPr marL="0" indent="0" algn="just">
              <a:buNone/>
            </a:pPr>
            <a:r>
              <a:rPr lang="en-US" i="1" dirty="0">
                <a:solidFill>
                  <a:srgbClr val="FF0000"/>
                </a:solidFill>
              </a:rPr>
              <a:t>“The lesson of Mr. Pauly’s paper is that the price system is intrinsically limited in scope by our inability to make factual distinctions needed for optimal pricing under uncertainty. Nonmarket controls, whether internalized as moral principles or externally imposed are to some extent essential for efficiency” (Arrow, 1968:538).</a:t>
            </a:r>
          </a:p>
          <a:p>
            <a:endParaRPr lang="en-GB" dirty="0"/>
          </a:p>
        </p:txBody>
      </p:sp>
    </p:spTree>
    <p:extLst>
      <p:ext uri="{BB962C8B-B14F-4D97-AF65-F5344CB8AC3E}">
        <p14:creationId xmlns:p14="http://schemas.microsoft.com/office/powerpoint/2010/main" val="2107481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5AED1-30DF-26A7-4CB4-7388DD828E78}"/>
              </a:ext>
            </a:extLst>
          </p:cNvPr>
          <p:cNvSpPr>
            <a:spLocks noGrp="1"/>
          </p:cNvSpPr>
          <p:nvPr>
            <p:ph type="title"/>
          </p:nvPr>
        </p:nvSpPr>
        <p:spPr/>
        <p:txBody>
          <a:bodyPr/>
          <a:lstStyle/>
          <a:p>
            <a:r>
              <a:rPr lang="en-US" dirty="0"/>
              <a:t>Micro @ Welfare economics</a:t>
            </a:r>
            <a:endParaRPr lang="en-GB" dirty="0"/>
          </a:p>
        </p:txBody>
      </p:sp>
      <p:sp>
        <p:nvSpPr>
          <p:cNvPr id="3" name="Content Placeholder 2">
            <a:extLst>
              <a:ext uri="{FF2B5EF4-FFF2-40B4-BE49-F238E27FC236}">
                <a16:creationId xmlns:a16="http://schemas.microsoft.com/office/drawing/2014/main" id="{A88907E4-7491-1CDF-8BCF-6814AEC06F23}"/>
              </a:ext>
            </a:extLst>
          </p:cNvPr>
          <p:cNvSpPr>
            <a:spLocks noGrp="1"/>
          </p:cNvSpPr>
          <p:nvPr>
            <p:ph idx="1"/>
          </p:nvPr>
        </p:nvSpPr>
        <p:spPr/>
        <p:txBody>
          <a:bodyPr>
            <a:normAutofit fontScale="62500" lnSpcReduction="20000"/>
          </a:bodyPr>
          <a:lstStyle/>
          <a:p>
            <a:pPr marL="0" indent="0">
              <a:buNone/>
            </a:pPr>
            <a:r>
              <a:rPr lang="en-US" dirty="0"/>
              <a:t>Cambridge</a:t>
            </a:r>
          </a:p>
          <a:p>
            <a:pPr marL="0" indent="0">
              <a:buNone/>
            </a:pPr>
            <a:endParaRPr lang="en-US" dirty="0"/>
          </a:p>
          <a:p>
            <a:r>
              <a:rPr lang="en-US" dirty="0"/>
              <a:t>Arthur Cecil Pigou (1877 – 1959) </a:t>
            </a:r>
          </a:p>
          <a:p>
            <a:pPr lvl="1"/>
            <a:r>
              <a:rPr lang="en-US" dirty="0"/>
              <a:t>The Economics of Welfare - 1920</a:t>
            </a:r>
          </a:p>
          <a:p>
            <a:pPr marL="0" indent="0">
              <a:buNone/>
            </a:pPr>
            <a:endParaRPr lang="en-US" dirty="0"/>
          </a:p>
          <a:p>
            <a:r>
              <a:rPr lang="en-US" dirty="0"/>
              <a:t>Joan Robinson – Economics of Imperfect Competition (1933)</a:t>
            </a:r>
          </a:p>
          <a:p>
            <a:pPr marL="0" indent="0">
              <a:buNone/>
            </a:pPr>
            <a:endParaRPr lang="en-US" dirty="0"/>
          </a:p>
          <a:p>
            <a:pPr marL="0" indent="0">
              <a:buNone/>
            </a:pPr>
            <a:r>
              <a:rPr lang="en-US" dirty="0"/>
              <a:t>Harvard</a:t>
            </a:r>
          </a:p>
          <a:p>
            <a:r>
              <a:rPr lang="en-US" dirty="0"/>
              <a:t>Edward Hastings Chamberlin (1899 –1967) – Monopolistic Competition</a:t>
            </a:r>
          </a:p>
          <a:p>
            <a:pPr marL="0" indent="0">
              <a:buNone/>
            </a:pPr>
            <a:endParaRPr lang="en-US" dirty="0"/>
          </a:p>
          <a:p>
            <a:pPr marL="0" indent="0">
              <a:buNone/>
            </a:pPr>
            <a:r>
              <a:rPr lang="en-US" dirty="0"/>
              <a:t>LSE</a:t>
            </a:r>
          </a:p>
          <a:p>
            <a:r>
              <a:rPr lang="en-US" dirty="0"/>
              <a:t>Ronald Harry Coase (1910 –2013) – Property rights </a:t>
            </a:r>
          </a:p>
          <a:p>
            <a:pPr lvl="1"/>
            <a:r>
              <a:rPr lang="en-US" dirty="0"/>
              <a:t>If trade in an externality is possible and transaction costs are zero, bargaining between parties will lead to an efficient, optimal outcome regardless of the initial allocation of property rights.</a:t>
            </a:r>
          </a:p>
          <a:p>
            <a:pPr marL="0" indent="0">
              <a:buNone/>
            </a:pPr>
            <a:endParaRPr lang="en-US" dirty="0"/>
          </a:p>
          <a:p>
            <a:endParaRPr lang="en-GB" dirty="0"/>
          </a:p>
        </p:txBody>
      </p:sp>
    </p:spTree>
    <p:extLst>
      <p:ext uri="{BB962C8B-B14F-4D97-AF65-F5344CB8AC3E}">
        <p14:creationId xmlns:p14="http://schemas.microsoft.com/office/powerpoint/2010/main" val="1344897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17F94-FB61-778D-CF53-34FEA820EFB1}"/>
              </a:ext>
            </a:extLst>
          </p:cNvPr>
          <p:cNvSpPr>
            <a:spLocks noGrp="1"/>
          </p:cNvSpPr>
          <p:nvPr>
            <p:ph type="title"/>
          </p:nvPr>
        </p:nvSpPr>
        <p:spPr/>
        <p:txBody>
          <a:bodyPr/>
          <a:lstStyle/>
          <a:p>
            <a:r>
              <a:rPr lang="en-US" dirty="0"/>
              <a:t>London School of Economics</a:t>
            </a:r>
            <a:br>
              <a:rPr lang="en-US" dirty="0"/>
            </a:br>
            <a:endParaRPr lang="en-GB" dirty="0"/>
          </a:p>
        </p:txBody>
      </p:sp>
      <p:sp>
        <p:nvSpPr>
          <p:cNvPr id="3" name="Content Placeholder 2">
            <a:extLst>
              <a:ext uri="{FF2B5EF4-FFF2-40B4-BE49-F238E27FC236}">
                <a16:creationId xmlns:a16="http://schemas.microsoft.com/office/drawing/2014/main" id="{80EB5509-BC1B-149E-D07E-980C20D31267}"/>
              </a:ext>
            </a:extLst>
          </p:cNvPr>
          <p:cNvSpPr>
            <a:spLocks noGrp="1"/>
          </p:cNvSpPr>
          <p:nvPr>
            <p:ph idx="1"/>
          </p:nvPr>
        </p:nvSpPr>
        <p:spPr>
          <a:xfrm>
            <a:off x="838200" y="940526"/>
            <a:ext cx="10515600" cy="5236437"/>
          </a:xfrm>
        </p:spPr>
        <p:txBody>
          <a:bodyPr>
            <a:normAutofit lnSpcReduction="10000"/>
          </a:bodyPr>
          <a:lstStyle/>
          <a:p>
            <a:pPr marL="0" indent="0">
              <a:buNone/>
            </a:pPr>
            <a:endParaRPr lang="en-GB" dirty="0"/>
          </a:p>
          <a:p>
            <a:r>
              <a:rPr lang="en-GB" dirty="0"/>
              <a:t>Lionnel Robbins </a:t>
            </a:r>
            <a:r>
              <a:rPr lang="en-US" dirty="0"/>
              <a:t>(1898 – 1984)</a:t>
            </a:r>
            <a:endParaRPr lang="en-GB" dirty="0"/>
          </a:p>
          <a:p>
            <a:pPr lvl="1"/>
            <a:r>
              <a:rPr lang="en-GB" dirty="0"/>
              <a:t>Economics science - </a:t>
            </a:r>
            <a:r>
              <a:rPr lang="en-US" dirty="0"/>
              <a:t>"a science which studies human </a:t>
            </a:r>
            <a:r>
              <a:rPr lang="en-US" dirty="0" err="1"/>
              <a:t>behaviour</a:t>
            </a:r>
            <a:r>
              <a:rPr lang="en-US" dirty="0"/>
              <a:t> as a relationship between ends and scarce means which have alternative uses"</a:t>
            </a:r>
            <a:endParaRPr lang="en-GB" dirty="0"/>
          </a:p>
          <a:p>
            <a:endParaRPr lang="en-GB" dirty="0"/>
          </a:p>
          <a:p>
            <a:r>
              <a:rPr lang="en-GB" dirty="0"/>
              <a:t>William Beveridge (1879-1963)</a:t>
            </a:r>
          </a:p>
          <a:p>
            <a:pPr lvl="1"/>
            <a:r>
              <a:rPr lang="en-GB" dirty="0"/>
              <a:t>Beveridge report </a:t>
            </a:r>
          </a:p>
          <a:p>
            <a:pPr lvl="1"/>
            <a:endParaRPr lang="en-GB" dirty="0"/>
          </a:p>
          <a:p>
            <a:r>
              <a:rPr lang="en-GB" dirty="0"/>
              <a:t>F. A. von Hayek (</a:t>
            </a:r>
            <a:r>
              <a:rPr lang="en-US" dirty="0"/>
              <a:t>(1899 – 1992) </a:t>
            </a:r>
            <a:endParaRPr lang="en-GB" dirty="0"/>
          </a:p>
          <a:p>
            <a:pPr lvl="1"/>
            <a:r>
              <a:rPr lang="en-US" dirty="0"/>
              <a:t>Nature of competition</a:t>
            </a:r>
          </a:p>
          <a:p>
            <a:pPr lvl="1"/>
            <a:r>
              <a:rPr lang="en-US" dirty="0"/>
              <a:t>Business cycle theory</a:t>
            </a:r>
          </a:p>
          <a:p>
            <a:pPr lvl="1"/>
            <a:r>
              <a:rPr lang="en-US" dirty="0"/>
              <a:t>Nature of markets and information</a:t>
            </a:r>
          </a:p>
          <a:p>
            <a:pPr lvl="1"/>
            <a:endParaRPr lang="en-US" dirty="0"/>
          </a:p>
        </p:txBody>
      </p:sp>
    </p:spTree>
    <p:extLst>
      <p:ext uri="{BB962C8B-B14F-4D97-AF65-F5344CB8AC3E}">
        <p14:creationId xmlns:p14="http://schemas.microsoft.com/office/powerpoint/2010/main" val="3034275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CD977-AE8F-0458-B521-A87F1E043C2D}"/>
              </a:ext>
            </a:extLst>
          </p:cNvPr>
          <p:cNvSpPr>
            <a:spLocks noGrp="1"/>
          </p:cNvSpPr>
          <p:nvPr>
            <p:ph type="title"/>
          </p:nvPr>
        </p:nvSpPr>
        <p:spPr/>
        <p:txBody>
          <a:bodyPr/>
          <a:lstStyle/>
          <a:p>
            <a:r>
              <a:rPr lang="en-US" dirty="0"/>
              <a:t>Marxist and Socialist Developments</a:t>
            </a:r>
            <a:endParaRPr lang="en-GB" dirty="0"/>
          </a:p>
        </p:txBody>
      </p:sp>
      <p:sp>
        <p:nvSpPr>
          <p:cNvPr id="3" name="Content Placeholder 2">
            <a:extLst>
              <a:ext uri="{FF2B5EF4-FFF2-40B4-BE49-F238E27FC236}">
                <a16:creationId xmlns:a16="http://schemas.microsoft.com/office/drawing/2014/main" id="{8C266AC0-BE6A-3A25-4C32-0AFCED818820}"/>
              </a:ext>
            </a:extLst>
          </p:cNvPr>
          <p:cNvSpPr>
            <a:spLocks noGrp="1"/>
          </p:cNvSpPr>
          <p:nvPr>
            <p:ph idx="1"/>
          </p:nvPr>
        </p:nvSpPr>
        <p:spPr/>
        <p:txBody>
          <a:bodyPr/>
          <a:lstStyle/>
          <a:p>
            <a:r>
              <a:rPr lang="en-US" dirty="0"/>
              <a:t>Maurice Dobb (1900 – 1976)</a:t>
            </a:r>
          </a:p>
          <a:p>
            <a:endParaRPr lang="en-US" dirty="0"/>
          </a:p>
          <a:p>
            <a:r>
              <a:rPr lang="en-US" dirty="0"/>
              <a:t>Sydney (1859 – 1947) and Beatrice Webb  (1858 –  1943)</a:t>
            </a:r>
          </a:p>
          <a:p>
            <a:endParaRPr lang="en-US" dirty="0"/>
          </a:p>
          <a:p>
            <a:r>
              <a:rPr lang="en-US" dirty="0"/>
              <a:t>The socialist calculation debate</a:t>
            </a:r>
          </a:p>
          <a:p>
            <a:pPr lvl="1"/>
            <a:r>
              <a:rPr lang="en-US" dirty="0"/>
              <a:t>Ludwig von Mises and Friedrich Hayek </a:t>
            </a:r>
          </a:p>
          <a:p>
            <a:pPr lvl="1"/>
            <a:r>
              <a:rPr lang="en-US" dirty="0"/>
              <a:t>Oskar R. Lange, Abba P. Lerner, Fred M. Taylor, Maurice Dobb. </a:t>
            </a:r>
            <a:endParaRPr lang="en-GB" dirty="0"/>
          </a:p>
        </p:txBody>
      </p:sp>
    </p:spTree>
    <p:extLst>
      <p:ext uri="{BB962C8B-B14F-4D97-AF65-F5344CB8AC3E}">
        <p14:creationId xmlns:p14="http://schemas.microsoft.com/office/powerpoint/2010/main" val="1071983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A00D2-4334-42D1-9DCE-A6318069E2E3}"/>
              </a:ext>
            </a:extLst>
          </p:cNvPr>
          <p:cNvSpPr>
            <a:spLocks noGrp="1"/>
          </p:cNvSpPr>
          <p:nvPr>
            <p:ph type="title"/>
          </p:nvPr>
        </p:nvSpPr>
        <p:spPr/>
        <p:txBody>
          <a:bodyPr/>
          <a:lstStyle/>
          <a:p>
            <a:r>
              <a:rPr lang="en-US" dirty="0"/>
              <a:t>Business Cycle Theory</a:t>
            </a:r>
            <a:endParaRPr lang="en-GB" dirty="0"/>
          </a:p>
        </p:txBody>
      </p:sp>
      <p:sp>
        <p:nvSpPr>
          <p:cNvPr id="3" name="Content Placeholder 2">
            <a:extLst>
              <a:ext uri="{FF2B5EF4-FFF2-40B4-BE49-F238E27FC236}">
                <a16:creationId xmlns:a16="http://schemas.microsoft.com/office/drawing/2014/main" id="{B8167EAE-C725-B8DC-8F29-60000B3F47E2}"/>
              </a:ext>
            </a:extLst>
          </p:cNvPr>
          <p:cNvSpPr>
            <a:spLocks noGrp="1"/>
          </p:cNvSpPr>
          <p:nvPr>
            <p:ph idx="1"/>
          </p:nvPr>
        </p:nvSpPr>
        <p:spPr/>
        <p:txBody>
          <a:bodyPr>
            <a:normAutofit/>
          </a:bodyPr>
          <a:lstStyle/>
          <a:p>
            <a:r>
              <a:rPr lang="en-US" dirty="0"/>
              <a:t>Gottfried Haberler (1900 –1995)</a:t>
            </a:r>
          </a:p>
          <a:p>
            <a:pPr lvl="1"/>
            <a:r>
              <a:rPr lang="en-US" dirty="0"/>
              <a:t>Prosperity and Depression</a:t>
            </a:r>
          </a:p>
          <a:p>
            <a:endParaRPr lang="en-GB" dirty="0"/>
          </a:p>
          <a:p>
            <a:r>
              <a:rPr lang="en-GB" dirty="0"/>
              <a:t>Fredrich von Hayek (</a:t>
            </a:r>
            <a:r>
              <a:rPr lang="en-US" dirty="0"/>
              <a:t>1899 –1992) </a:t>
            </a:r>
            <a:endParaRPr lang="en-GB" dirty="0"/>
          </a:p>
          <a:p>
            <a:pPr lvl="1"/>
            <a:r>
              <a:rPr lang="en-GB" dirty="0"/>
              <a:t>Profits Interest and Investment</a:t>
            </a:r>
          </a:p>
          <a:p>
            <a:pPr lvl="1"/>
            <a:r>
              <a:rPr lang="en-GB" dirty="0"/>
              <a:t>Prices and Production</a:t>
            </a:r>
          </a:p>
          <a:p>
            <a:endParaRPr lang="en-GB" dirty="0"/>
          </a:p>
          <a:p>
            <a:r>
              <a:rPr lang="en-GB" dirty="0"/>
              <a:t>Wesley Clair Mitchell (1874-1948)</a:t>
            </a:r>
          </a:p>
          <a:p>
            <a:pPr lvl="1"/>
            <a:r>
              <a:rPr lang="en-GB" dirty="0"/>
              <a:t>Business Cycle Theory</a:t>
            </a:r>
          </a:p>
        </p:txBody>
      </p:sp>
    </p:spTree>
    <p:extLst>
      <p:ext uri="{BB962C8B-B14F-4D97-AF65-F5344CB8AC3E}">
        <p14:creationId xmlns:p14="http://schemas.microsoft.com/office/powerpoint/2010/main" val="3621945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D7361-F377-375D-8387-79979503D4BD}"/>
              </a:ext>
            </a:extLst>
          </p:cNvPr>
          <p:cNvSpPr>
            <a:spLocks noGrp="1"/>
          </p:cNvSpPr>
          <p:nvPr>
            <p:ph type="title"/>
          </p:nvPr>
        </p:nvSpPr>
        <p:spPr>
          <a:xfrm>
            <a:off x="6096000" y="2864485"/>
            <a:ext cx="5876109" cy="1325563"/>
          </a:xfrm>
        </p:spPr>
        <p:txBody>
          <a:bodyPr/>
          <a:lstStyle/>
          <a:p>
            <a:r>
              <a:rPr lang="en-US" dirty="0"/>
              <a:t>After WWII – the broadening of the field</a:t>
            </a:r>
            <a:endParaRPr lang="en-GB" dirty="0"/>
          </a:p>
        </p:txBody>
      </p:sp>
      <p:sp>
        <p:nvSpPr>
          <p:cNvPr id="3" name="Content Placeholder 2">
            <a:extLst>
              <a:ext uri="{FF2B5EF4-FFF2-40B4-BE49-F238E27FC236}">
                <a16:creationId xmlns:a16="http://schemas.microsoft.com/office/drawing/2014/main" id="{D1CDF56B-8306-1B4D-88B9-3DC5C97E57AC}"/>
              </a:ext>
            </a:extLst>
          </p:cNvPr>
          <p:cNvSpPr>
            <a:spLocks noGrp="1"/>
          </p:cNvSpPr>
          <p:nvPr>
            <p:ph idx="1"/>
          </p:nvPr>
        </p:nvSpPr>
        <p:spPr>
          <a:xfrm>
            <a:off x="838200" y="278674"/>
            <a:ext cx="10515600" cy="6148252"/>
          </a:xfrm>
        </p:spPr>
        <p:txBody>
          <a:bodyPr>
            <a:normAutofit fontScale="47500" lnSpcReduction="20000"/>
          </a:bodyPr>
          <a:lstStyle/>
          <a:p>
            <a:r>
              <a:rPr lang="en-US" dirty="0"/>
              <a:t>A. General Economics and Teaching</a:t>
            </a:r>
          </a:p>
          <a:p>
            <a:pPr marL="0" indent="0">
              <a:buNone/>
            </a:pPr>
            <a:r>
              <a:rPr lang="en-US" dirty="0"/>
              <a:t> </a:t>
            </a:r>
          </a:p>
          <a:p>
            <a:r>
              <a:rPr lang="en-US" dirty="0"/>
              <a:t>A1	General Economics</a:t>
            </a:r>
          </a:p>
          <a:p>
            <a:r>
              <a:rPr lang="en-US" dirty="0"/>
              <a:t>A10	General</a:t>
            </a:r>
          </a:p>
          <a:p>
            <a:r>
              <a:rPr lang="en-US" dirty="0"/>
              <a:t>A11	Role of Economics • Role of Economists • Market for Economists</a:t>
            </a:r>
          </a:p>
          <a:p>
            <a:r>
              <a:rPr lang="en-US" dirty="0"/>
              <a:t>A12	Relation of Economics to Other Disciplines</a:t>
            </a:r>
          </a:p>
          <a:p>
            <a:r>
              <a:rPr lang="en-US" dirty="0"/>
              <a:t>A13	Relation of Economics to Social Values</a:t>
            </a:r>
          </a:p>
          <a:p>
            <a:r>
              <a:rPr lang="en-US" dirty="0"/>
              <a:t>A14	Sociology of Economics</a:t>
            </a:r>
          </a:p>
          <a:p>
            <a:r>
              <a:rPr lang="en-US" dirty="0"/>
              <a:t>A19	Other</a:t>
            </a:r>
          </a:p>
          <a:p>
            <a:pPr marL="0" indent="0">
              <a:buNone/>
            </a:pPr>
            <a:r>
              <a:rPr lang="en-US" dirty="0"/>
              <a:t> </a:t>
            </a:r>
          </a:p>
          <a:p>
            <a:r>
              <a:rPr lang="en-US" dirty="0"/>
              <a:t>A2	Economic Education and Teaching of Economics</a:t>
            </a:r>
          </a:p>
          <a:p>
            <a:r>
              <a:rPr lang="en-US" dirty="0"/>
              <a:t>A20	General</a:t>
            </a:r>
          </a:p>
          <a:p>
            <a:r>
              <a:rPr lang="en-US" dirty="0"/>
              <a:t>A21	Pre-college</a:t>
            </a:r>
          </a:p>
          <a:p>
            <a:r>
              <a:rPr lang="en-US" dirty="0"/>
              <a:t>A22	Undergraduate</a:t>
            </a:r>
          </a:p>
          <a:p>
            <a:r>
              <a:rPr lang="en-US" dirty="0"/>
              <a:t>A23	Graduate</a:t>
            </a:r>
          </a:p>
          <a:p>
            <a:r>
              <a:rPr lang="en-US" dirty="0"/>
              <a:t>A29	Other</a:t>
            </a:r>
          </a:p>
          <a:p>
            <a:pPr marL="0" indent="0">
              <a:buNone/>
            </a:pPr>
            <a:endParaRPr lang="en-US" dirty="0"/>
          </a:p>
          <a:p>
            <a:r>
              <a:rPr lang="en-US" dirty="0"/>
              <a:t>A3	Collective Works</a:t>
            </a:r>
          </a:p>
          <a:p>
            <a:r>
              <a:rPr lang="en-US" dirty="0"/>
              <a:t>A30	General</a:t>
            </a:r>
          </a:p>
          <a:p>
            <a:r>
              <a:rPr lang="en-US" dirty="0"/>
              <a:t>A31	Collected Writings of Individuals</a:t>
            </a:r>
          </a:p>
          <a:p>
            <a:r>
              <a:rPr lang="en-US" dirty="0"/>
              <a:t>A32	Collective Volumes</a:t>
            </a:r>
          </a:p>
          <a:p>
            <a:r>
              <a:rPr lang="en-US" dirty="0"/>
              <a:t>A33	Handbooks</a:t>
            </a:r>
          </a:p>
          <a:p>
            <a:r>
              <a:rPr lang="en-US" dirty="0"/>
              <a:t>A39	Other</a:t>
            </a:r>
            <a:endParaRPr lang="en-GB" dirty="0"/>
          </a:p>
        </p:txBody>
      </p:sp>
    </p:spTree>
    <p:extLst>
      <p:ext uri="{BB962C8B-B14F-4D97-AF65-F5344CB8AC3E}">
        <p14:creationId xmlns:p14="http://schemas.microsoft.com/office/powerpoint/2010/main" val="2883242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CC9549-37BD-CCBA-BB94-6F6421970486}"/>
              </a:ext>
            </a:extLst>
          </p:cNvPr>
          <p:cNvSpPr>
            <a:spLocks noGrp="1"/>
          </p:cNvSpPr>
          <p:nvPr>
            <p:ph idx="1"/>
          </p:nvPr>
        </p:nvSpPr>
        <p:spPr>
          <a:xfrm>
            <a:off x="304800" y="156754"/>
            <a:ext cx="11049000" cy="6601097"/>
          </a:xfrm>
        </p:spPr>
        <p:txBody>
          <a:bodyPr>
            <a:normAutofit fontScale="55000" lnSpcReduction="20000"/>
          </a:bodyPr>
          <a:lstStyle/>
          <a:p>
            <a:r>
              <a:rPr lang="en-GB" dirty="0"/>
              <a:t>B. History of Economic Thought, Methodology, and Heterodox Approaches</a:t>
            </a:r>
          </a:p>
          <a:p>
            <a:r>
              <a:rPr lang="en-GB" dirty="0"/>
              <a:t> </a:t>
            </a:r>
          </a:p>
          <a:p>
            <a:r>
              <a:rPr lang="en-GB" dirty="0"/>
              <a:t>B00	General</a:t>
            </a:r>
          </a:p>
          <a:p>
            <a:r>
              <a:rPr lang="en-GB" dirty="0"/>
              <a:t> </a:t>
            </a:r>
          </a:p>
          <a:p>
            <a:r>
              <a:rPr lang="en-GB" dirty="0"/>
              <a:t>B1	History of Economic Thought through 1925</a:t>
            </a:r>
          </a:p>
          <a:p>
            <a:r>
              <a:rPr lang="en-GB" dirty="0"/>
              <a:t>B10	General</a:t>
            </a:r>
          </a:p>
          <a:p>
            <a:r>
              <a:rPr lang="en-GB" dirty="0"/>
              <a:t>B11	Preclassical (Ancient, Medieval, Mercantilist, Physiocratic)</a:t>
            </a:r>
          </a:p>
          <a:p>
            <a:r>
              <a:rPr lang="en-GB" dirty="0"/>
              <a:t>B12	Classical (includes Adam Smith)</a:t>
            </a:r>
          </a:p>
          <a:p>
            <a:r>
              <a:rPr lang="en-GB" dirty="0"/>
              <a:t>B13	Neoclassical through 1925 (Austrian, Marshallian, </a:t>
            </a:r>
            <a:r>
              <a:rPr lang="en-GB" dirty="0" err="1"/>
              <a:t>Walrasian</a:t>
            </a:r>
            <a:r>
              <a:rPr lang="en-GB" dirty="0"/>
              <a:t>, </a:t>
            </a:r>
            <a:r>
              <a:rPr lang="en-GB" dirty="0" err="1"/>
              <a:t>Wicksellian</a:t>
            </a:r>
            <a:r>
              <a:rPr lang="en-GB" dirty="0"/>
              <a:t>)</a:t>
            </a:r>
          </a:p>
          <a:p>
            <a:r>
              <a:rPr lang="en-GB" dirty="0"/>
              <a:t>B14	Socialist • Marxist</a:t>
            </a:r>
          </a:p>
          <a:p>
            <a:r>
              <a:rPr lang="en-GB" dirty="0"/>
              <a:t>B15	Historical • Institutional • Evolutionary</a:t>
            </a:r>
          </a:p>
          <a:p>
            <a:r>
              <a:rPr lang="en-GB" dirty="0"/>
              <a:t>B16	Quantitative and Mathematical</a:t>
            </a:r>
          </a:p>
          <a:p>
            <a:r>
              <a:rPr lang="en-GB" dirty="0"/>
              <a:t>B17	International Trade and Finance</a:t>
            </a:r>
          </a:p>
          <a:p>
            <a:pPr marL="0" indent="0">
              <a:buNone/>
            </a:pPr>
            <a:endParaRPr lang="en-GB" dirty="0"/>
          </a:p>
          <a:p>
            <a:r>
              <a:rPr lang="en-GB" dirty="0"/>
              <a:t>B2	History of Economic Thought since 1925</a:t>
            </a:r>
          </a:p>
          <a:p>
            <a:r>
              <a:rPr lang="en-GB" dirty="0"/>
              <a:t>B20	General</a:t>
            </a:r>
          </a:p>
          <a:p>
            <a:r>
              <a:rPr lang="en-GB" dirty="0"/>
              <a:t>B21	Microeconomics</a:t>
            </a:r>
          </a:p>
          <a:p>
            <a:r>
              <a:rPr lang="en-GB" dirty="0"/>
              <a:t>B22	Macroeconomics</a:t>
            </a:r>
          </a:p>
          <a:p>
            <a:r>
              <a:rPr lang="en-GB" dirty="0"/>
              <a:t>B23	Econometrics • Quantitative and Mathematical Studies</a:t>
            </a:r>
          </a:p>
          <a:p>
            <a:r>
              <a:rPr lang="en-GB" dirty="0"/>
              <a:t>B24	Socialist • Marxist • </a:t>
            </a:r>
            <a:r>
              <a:rPr lang="en-GB" dirty="0" err="1"/>
              <a:t>Sraffian</a:t>
            </a:r>
            <a:endParaRPr lang="en-GB" dirty="0"/>
          </a:p>
          <a:p>
            <a:r>
              <a:rPr lang="en-GB" dirty="0"/>
              <a:t>B25	Historical • Institutional • Evolutionary • Austrian • Stockholm School</a:t>
            </a:r>
          </a:p>
          <a:p>
            <a:r>
              <a:rPr lang="en-GB" dirty="0"/>
              <a:t>B26	Financial Economics</a:t>
            </a:r>
          </a:p>
          <a:p>
            <a:r>
              <a:rPr lang="en-GB" dirty="0"/>
              <a:t>B27	International Trade and Finance</a:t>
            </a:r>
          </a:p>
        </p:txBody>
      </p:sp>
    </p:spTree>
    <p:extLst>
      <p:ext uri="{BB962C8B-B14F-4D97-AF65-F5344CB8AC3E}">
        <p14:creationId xmlns:p14="http://schemas.microsoft.com/office/powerpoint/2010/main" val="7475608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6768</TotalTime>
  <Words>3318</Words>
  <Application>Microsoft Office PowerPoint</Application>
  <PresentationFormat>Widescreen</PresentationFormat>
  <Paragraphs>292</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Aptos</vt:lpstr>
      <vt:lpstr>Aptos Display</vt:lpstr>
      <vt:lpstr>Arial</vt:lpstr>
      <vt:lpstr>Office Theme</vt:lpstr>
      <vt:lpstr>Lecture IV Economics after WWII</vt:lpstr>
      <vt:lpstr>Keynesian Revolution</vt:lpstr>
      <vt:lpstr>Micro – the interwar years</vt:lpstr>
      <vt:lpstr>Micro @ Welfare economics</vt:lpstr>
      <vt:lpstr>London School of Economics </vt:lpstr>
      <vt:lpstr>Marxist and Socialist Developments</vt:lpstr>
      <vt:lpstr>Business Cycle Theory</vt:lpstr>
      <vt:lpstr>After WWII – the broadening of the field</vt:lpstr>
      <vt:lpstr>PowerPoint Presentation</vt:lpstr>
      <vt:lpstr>PowerPoint Presentation</vt:lpstr>
      <vt:lpstr>General categories</vt:lpstr>
      <vt:lpstr>PowerPoint Presentation</vt:lpstr>
      <vt:lpstr>Kenneth Joseph Arrow (1921 –  2017)  </vt:lpstr>
      <vt:lpstr>Medicare paper – the introduction of Moral Hazard in Economics</vt:lpstr>
      <vt:lpstr>Arrow’s original contribution – the paper</vt:lpstr>
      <vt:lpstr>Arrow- the paper</vt:lpstr>
      <vt:lpstr>Uncertainty</vt:lpstr>
      <vt:lpstr>Non-market behaviour and information problems</vt:lpstr>
      <vt:lpstr>Ethical factors</vt:lpstr>
      <vt:lpstr>Uncertainty and market behaviour</vt:lpstr>
      <vt:lpstr>Moral Hazard in his paper</vt:lpstr>
      <vt:lpstr>Non-market institutions and behaviour</vt:lpstr>
      <vt:lpstr>PowerPoint Presentation</vt:lpstr>
      <vt:lpstr>Healthcare provision is a special ‘market’</vt:lpstr>
      <vt:lpstr>From Arrow to modern healthcare economics</vt:lpstr>
      <vt:lpstr>Pauly- Moral Hazard as rational behavioural response</vt:lpstr>
      <vt:lpstr>Rational behaviour as natural law  Pauly vs Arrow </vt:lpstr>
      <vt:lpstr>Moral Hazard- the reason for no public national healthcare system</vt:lpstr>
      <vt:lpstr>Ethics as an important factor of ‘efficient’ provision</vt:lpstr>
      <vt:lpstr>From Pauly to Akerlof:  From hidden action to hidden information. </vt:lpstr>
      <vt:lpstr>Conclusion – Arrow on the limits of markets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Constantinos Repapis</dc:creator>
  <cp:lastModifiedBy>Constantinos Repapis</cp:lastModifiedBy>
  <cp:revision>13</cp:revision>
  <dcterms:created xsi:type="dcterms:W3CDTF">2026-04-28T16:01:33Z</dcterms:created>
  <dcterms:modified xsi:type="dcterms:W3CDTF">2026-05-03T08:50:17Z</dcterms:modified>
</cp:coreProperties>
</file>