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sldIdLst>
    <p:sldId id="278" r:id="rId2"/>
    <p:sldId id="279" r:id="rId3"/>
    <p:sldId id="256" r:id="rId4"/>
    <p:sldId id="257" r:id="rId5"/>
    <p:sldId id="258" r:id="rId6"/>
    <p:sldId id="259" r:id="rId7"/>
    <p:sldId id="260" r:id="rId8"/>
    <p:sldId id="28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81" r:id="rId26"/>
  </p:sldIdLst>
  <p:sldSz cx="10080625" cy="5670550"/>
  <p:notesSz cx="7559675" cy="10691813"/>
  <p:defaultTextStyle>
    <a:defPPr>
      <a:defRPr lang="en-GB"/>
    </a:defPPr>
    <a:lvl1pPr algn="l"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icrosoft YaHei" panose="020B0503020204020204" pitchFamily="34" charset="-122"/>
        <a:cs typeface="+mn-cs"/>
      </a:defRPr>
    </a:lvl1pPr>
    <a:lvl2pPr marL="742950" indent="-285750" algn="l"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icrosoft YaHei" panose="020B0503020204020204" pitchFamily="34" charset="-122"/>
        <a:cs typeface="+mn-cs"/>
      </a:defRPr>
    </a:lvl2pPr>
    <a:lvl3pPr marL="1143000" indent="-228600" algn="l"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icrosoft YaHei" panose="020B0503020204020204" pitchFamily="34" charset="-122"/>
        <a:cs typeface="+mn-cs"/>
      </a:defRPr>
    </a:lvl3pPr>
    <a:lvl4pPr marL="1600200" indent="-228600" algn="l"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icrosoft YaHei" panose="020B0503020204020204" pitchFamily="34" charset="-122"/>
        <a:cs typeface="+mn-cs"/>
      </a:defRPr>
    </a:lvl4pPr>
    <a:lvl5pPr marL="2057400" indent="-228600" algn="l"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icrosoft YaHei" panose="020B0503020204020204" pitchFamily="34" charset="-122"/>
        <a:cs typeface="+mn-cs"/>
      </a:defRPr>
    </a:lvl5pPr>
    <a:lvl6pPr marL="2286000" algn="l" defTabSz="914400" rtl="0" eaLnBrk="1" latinLnBrk="0" hangingPunct="1">
      <a:defRPr kern="1200">
        <a:solidFill>
          <a:schemeClr val="bg1"/>
        </a:solidFill>
        <a:latin typeface="Arial" panose="020B0604020202020204" pitchFamily="34" charset="0"/>
        <a:ea typeface="Microsoft YaHei" panose="020B0503020204020204" pitchFamily="34" charset="-122"/>
        <a:cs typeface="+mn-cs"/>
      </a:defRPr>
    </a:lvl6pPr>
    <a:lvl7pPr marL="2743200" algn="l" defTabSz="914400" rtl="0" eaLnBrk="1" latinLnBrk="0" hangingPunct="1">
      <a:defRPr kern="1200">
        <a:solidFill>
          <a:schemeClr val="bg1"/>
        </a:solidFill>
        <a:latin typeface="Arial" panose="020B0604020202020204" pitchFamily="34" charset="0"/>
        <a:ea typeface="Microsoft YaHei" panose="020B0503020204020204" pitchFamily="34" charset="-122"/>
        <a:cs typeface="+mn-cs"/>
      </a:defRPr>
    </a:lvl7pPr>
    <a:lvl8pPr marL="3200400" algn="l" defTabSz="914400" rtl="0" eaLnBrk="1" latinLnBrk="0" hangingPunct="1">
      <a:defRPr kern="1200">
        <a:solidFill>
          <a:schemeClr val="bg1"/>
        </a:solidFill>
        <a:latin typeface="Arial" panose="020B0604020202020204" pitchFamily="34" charset="0"/>
        <a:ea typeface="Microsoft YaHei" panose="020B0503020204020204" pitchFamily="34" charset="-122"/>
        <a:cs typeface="+mn-cs"/>
      </a:defRPr>
    </a:lvl8pPr>
    <a:lvl9pPr marL="3657600" algn="l" defTabSz="914400" rtl="0" eaLnBrk="1" latinLnBrk="0" hangingPunct="1">
      <a:defRPr kern="1200">
        <a:solidFill>
          <a:schemeClr val="bg1"/>
        </a:solidFill>
        <a:latin typeface="Arial" panose="020B060402020202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816" y="7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765E8740-F8ED-6284-BBB1-E74B5300FD97}"/>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cap="flat">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2050" name="Rectangle 2">
            <a:extLst>
              <a:ext uri="{FF2B5EF4-FFF2-40B4-BE49-F238E27FC236}">
                <a16:creationId xmlns:a16="http://schemas.microsoft.com/office/drawing/2014/main" id="{767AE683-7F75-CBE9-F556-B808A1186AC3}"/>
              </a:ext>
            </a:extLst>
          </p:cNvPr>
          <p:cNvSpPr>
            <a:spLocks noGrp="1" noChangeArrowheads="1"/>
          </p:cNvSpPr>
          <p:nvPr>
            <p:ph type="sldImg"/>
          </p:nvPr>
        </p:nvSpPr>
        <p:spPr bwMode="auto">
          <a:xfrm>
            <a:off x="215900" y="812800"/>
            <a:ext cx="7124700" cy="4005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4DE95974-DD38-FE5A-6381-924EABC7D326}"/>
              </a:ext>
            </a:extLst>
          </p:cNvPr>
          <p:cNvSpPr>
            <a:spLocks noGrp="1" noChangeArrowheads="1"/>
          </p:cNvSpPr>
          <p:nvPr>
            <p:ph type="body"/>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l-GR" altLang="el-GR"/>
          </a:p>
        </p:txBody>
      </p:sp>
      <p:sp>
        <p:nvSpPr>
          <p:cNvPr id="2052" name="Rectangle 4">
            <a:extLst>
              <a:ext uri="{FF2B5EF4-FFF2-40B4-BE49-F238E27FC236}">
                <a16:creationId xmlns:a16="http://schemas.microsoft.com/office/drawing/2014/main" id="{2C700742-4660-62F4-0836-799A96E64D13}"/>
              </a:ext>
            </a:extLst>
          </p:cNvPr>
          <p:cNvSpPr>
            <a:spLocks noGrp="1" noChangeArrowheads="1"/>
          </p:cNvSpPr>
          <p:nvPr>
            <p:ph type="hdr"/>
          </p:nvPr>
        </p:nvSpPr>
        <p:spPr bwMode="auto">
          <a:xfrm>
            <a:off x="0" y="0"/>
            <a:ext cx="3278188"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400">
                <a:solidFill>
                  <a:srgbClr val="000000"/>
                </a:solidFill>
                <a:latin typeface="Times New Roman" panose="02020603050405020304" pitchFamily="18" charset="0"/>
                <a:cs typeface="Segoe UI" panose="020B0502040204020203" pitchFamily="34" charset="0"/>
              </a:defRPr>
            </a:lvl1pPr>
          </a:lstStyle>
          <a:p>
            <a:endParaRPr lang="el-GR" altLang="el-GR"/>
          </a:p>
        </p:txBody>
      </p:sp>
      <p:sp>
        <p:nvSpPr>
          <p:cNvPr id="2053" name="Rectangle 5">
            <a:extLst>
              <a:ext uri="{FF2B5EF4-FFF2-40B4-BE49-F238E27FC236}">
                <a16:creationId xmlns:a16="http://schemas.microsoft.com/office/drawing/2014/main" id="{18CD6785-F683-18C8-8B45-B7A2CD75BDC3}"/>
              </a:ext>
            </a:extLst>
          </p:cNvPr>
          <p:cNvSpPr>
            <a:spLocks noGrp="1" noChangeArrowheads="1"/>
          </p:cNvSpPr>
          <p:nvPr>
            <p:ph type="dt"/>
          </p:nvPr>
        </p:nvSpPr>
        <p:spPr bwMode="auto">
          <a:xfrm>
            <a:off x="4278313" y="0"/>
            <a:ext cx="3278187"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400">
                <a:solidFill>
                  <a:srgbClr val="000000"/>
                </a:solidFill>
                <a:latin typeface="Times New Roman" panose="02020603050405020304" pitchFamily="18" charset="0"/>
                <a:cs typeface="Segoe UI" panose="020B0502040204020203" pitchFamily="34" charset="0"/>
              </a:defRPr>
            </a:lvl1pPr>
          </a:lstStyle>
          <a:p>
            <a:endParaRPr lang="el-GR" altLang="el-GR"/>
          </a:p>
        </p:txBody>
      </p:sp>
      <p:sp>
        <p:nvSpPr>
          <p:cNvPr id="2054" name="Rectangle 6">
            <a:extLst>
              <a:ext uri="{FF2B5EF4-FFF2-40B4-BE49-F238E27FC236}">
                <a16:creationId xmlns:a16="http://schemas.microsoft.com/office/drawing/2014/main" id="{3A42D11C-80CB-75A5-0524-649D7C8EBCF5}"/>
              </a:ext>
            </a:extLst>
          </p:cNvPr>
          <p:cNvSpPr>
            <a:spLocks noGrp="1" noChangeArrowheads="1"/>
          </p:cNvSpPr>
          <p:nvPr>
            <p:ph type="ftr"/>
          </p:nvPr>
        </p:nvSpPr>
        <p:spPr bwMode="auto">
          <a:xfrm>
            <a:off x="0" y="10156825"/>
            <a:ext cx="3278188"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400">
                <a:solidFill>
                  <a:srgbClr val="000000"/>
                </a:solidFill>
                <a:latin typeface="Times New Roman" panose="02020603050405020304" pitchFamily="18" charset="0"/>
                <a:cs typeface="Segoe UI" panose="020B0502040204020203" pitchFamily="34" charset="0"/>
              </a:defRPr>
            </a:lvl1pPr>
          </a:lstStyle>
          <a:p>
            <a:endParaRPr lang="el-GR" altLang="el-GR"/>
          </a:p>
        </p:txBody>
      </p:sp>
      <p:sp>
        <p:nvSpPr>
          <p:cNvPr id="2055" name="Rectangle 7">
            <a:extLst>
              <a:ext uri="{FF2B5EF4-FFF2-40B4-BE49-F238E27FC236}">
                <a16:creationId xmlns:a16="http://schemas.microsoft.com/office/drawing/2014/main" id="{672118BD-EE74-14C8-D417-596F5276C741}"/>
              </a:ext>
            </a:extLst>
          </p:cNvPr>
          <p:cNvSpPr>
            <a:spLocks noGrp="1" noChangeArrowheads="1"/>
          </p:cNvSpPr>
          <p:nvPr>
            <p:ph type="sldNum"/>
          </p:nvPr>
        </p:nvSpPr>
        <p:spPr bwMode="auto">
          <a:xfrm>
            <a:off x="4278313" y="10156825"/>
            <a:ext cx="3278187"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400">
                <a:solidFill>
                  <a:srgbClr val="000000"/>
                </a:solidFill>
                <a:latin typeface="Times New Roman" panose="02020603050405020304" pitchFamily="18" charset="0"/>
                <a:cs typeface="Segoe UI" panose="020B0502040204020203" pitchFamily="34" charset="0"/>
              </a:defRPr>
            </a:lvl1pPr>
          </a:lstStyle>
          <a:p>
            <a:fld id="{19B1CEDB-6DDC-4FD4-9328-B3448A7EC4D0}" type="slidenum">
              <a:rPr lang="el-GR" altLang="el-GR"/>
              <a:pPr/>
              <a:t>‹#›</a:t>
            </a:fld>
            <a:endParaRPr lang="el-GR" altLang="el-G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17488" y="812800"/>
            <a:ext cx="7121525" cy="4005263"/>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p:nvPr>
        </p:nvSpPr>
        <p:spPr/>
        <p:txBody>
          <a:bodyPr/>
          <a:lstStyle/>
          <a:p>
            <a:fld id="{19B1CEDB-6DDC-4FD4-9328-B3448A7EC4D0}" type="slidenum">
              <a:rPr lang="el-GR" altLang="el-GR" smtClean="0"/>
              <a:pPr/>
              <a:t>2</a:t>
            </a:fld>
            <a:endParaRPr lang="el-GR" altLang="el-GR"/>
          </a:p>
        </p:txBody>
      </p:sp>
    </p:spTree>
    <p:extLst>
      <p:ext uri="{BB962C8B-B14F-4D97-AF65-F5344CB8AC3E}">
        <p14:creationId xmlns:p14="http://schemas.microsoft.com/office/powerpoint/2010/main" val="2429011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1D86867-9325-20D2-42C9-B68813E89B9F}"/>
              </a:ext>
            </a:extLst>
          </p:cNvPr>
          <p:cNvSpPr>
            <a:spLocks noGrp="1" noChangeArrowheads="1"/>
          </p:cNvSpPr>
          <p:nvPr>
            <p:ph type="sldNum"/>
          </p:nvPr>
        </p:nvSpPr>
        <p:spPr>
          <a:ln/>
        </p:spPr>
        <p:txBody>
          <a:bodyPr/>
          <a:lstStyle/>
          <a:p>
            <a:fld id="{08414DBB-F17E-431E-810E-2A72EB10D5DE}" type="slidenum">
              <a:rPr lang="el-GR" altLang="el-GR"/>
              <a:pPr/>
              <a:t>12</a:t>
            </a:fld>
            <a:endParaRPr lang="el-GR" altLang="el-GR"/>
          </a:p>
        </p:txBody>
      </p:sp>
      <p:sp>
        <p:nvSpPr>
          <p:cNvPr id="33793" name="Rectangle 1">
            <a:extLst>
              <a:ext uri="{FF2B5EF4-FFF2-40B4-BE49-F238E27FC236}">
                <a16:creationId xmlns:a16="http://schemas.microsoft.com/office/drawing/2014/main" id="{90158F0D-36BC-4C69-EE1B-D49EC534B738}"/>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4" name="Rectangle 2">
            <a:extLst>
              <a:ext uri="{FF2B5EF4-FFF2-40B4-BE49-F238E27FC236}">
                <a16:creationId xmlns:a16="http://schemas.microsoft.com/office/drawing/2014/main" id="{7EE40F6D-5CD5-E0EB-8C38-543AA9C7981D}"/>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AB87E16-6362-5E61-CB9C-C9F766A32D2E}"/>
              </a:ext>
            </a:extLst>
          </p:cNvPr>
          <p:cNvSpPr>
            <a:spLocks noGrp="1" noChangeArrowheads="1"/>
          </p:cNvSpPr>
          <p:nvPr>
            <p:ph type="sldNum"/>
          </p:nvPr>
        </p:nvSpPr>
        <p:spPr>
          <a:ln/>
        </p:spPr>
        <p:txBody>
          <a:bodyPr/>
          <a:lstStyle/>
          <a:p>
            <a:fld id="{E3DDDF8F-61C2-4A34-BFB8-670F0C72B7EF}" type="slidenum">
              <a:rPr lang="el-GR" altLang="el-GR"/>
              <a:pPr/>
              <a:t>13</a:t>
            </a:fld>
            <a:endParaRPr lang="el-GR" altLang="el-GR"/>
          </a:p>
        </p:txBody>
      </p:sp>
      <p:sp>
        <p:nvSpPr>
          <p:cNvPr id="34817" name="Rectangle 1">
            <a:extLst>
              <a:ext uri="{FF2B5EF4-FFF2-40B4-BE49-F238E27FC236}">
                <a16:creationId xmlns:a16="http://schemas.microsoft.com/office/drawing/2014/main" id="{68AA0820-CD88-3319-A2CD-8595681C3A82}"/>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8" name="Rectangle 2">
            <a:extLst>
              <a:ext uri="{FF2B5EF4-FFF2-40B4-BE49-F238E27FC236}">
                <a16:creationId xmlns:a16="http://schemas.microsoft.com/office/drawing/2014/main" id="{8819BF2B-6A9F-BB04-92D4-1366571CFFF8}"/>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3BABF6F-B2F4-D85C-4F9A-3DD19E75FF4B}"/>
              </a:ext>
            </a:extLst>
          </p:cNvPr>
          <p:cNvSpPr>
            <a:spLocks noGrp="1" noChangeArrowheads="1"/>
          </p:cNvSpPr>
          <p:nvPr>
            <p:ph type="sldNum"/>
          </p:nvPr>
        </p:nvSpPr>
        <p:spPr>
          <a:ln/>
        </p:spPr>
        <p:txBody>
          <a:bodyPr/>
          <a:lstStyle/>
          <a:p>
            <a:fld id="{DD7A4814-119F-4C5F-97F7-367AF20592DC}" type="slidenum">
              <a:rPr lang="el-GR" altLang="el-GR"/>
              <a:pPr/>
              <a:t>14</a:t>
            </a:fld>
            <a:endParaRPr lang="el-GR" altLang="el-GR"/>
          </a:p>
        </p:txBody>
      </p:sp>
      <p:sp>
        <p:nvSpPr>
          <p:cNvPr id="35841" name="Rectangle 1">
            <a:extLst>
              <a:ext uri="{FF2B5EF4-FFF2-40B4-BE49-F238E27FC236}">
                <a16:creationId xmlns:a16="http://schemas.microsoft.com/office/drawing/2014/main" id="{7C36E9AE-2179-8519-76D3-CFA13DA7C9D9}"/>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2" name="Rectangle 2">
            <a:extLst>
              <a:ext uri="{FF2B5EF4-FFF2-40B4-BE49-F238E27FC236}">
                <a16:creationId xmlns:a16="http://schemas.microsoft.com/office/drawing/2014/main" id="{8ACB17F6-D982-B2BC-C9F8-62297CF480B9}"/>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981947D-C455-D27B-D4F2-4EAD26598EEB}"/>
              </a:ext>
            </a:extLst>
          </p:cNvPr>
          <p:cNvSpPr>
            <a:spLocks noGrp="1" noChangeArrowheads="1"/>
          </p:cNvSpPr>
          <p:nvPr>
            <p:ph type="sldNum"/>
          </p:nvPr>
        </p:nvSpPr>
        <p:spPr>
          <a:ln/>
        </p:spPr>
        <p:txBody>
          <a:bodyPr/>
          <a:lstStyle/>
          <a:p>
            <a:fld id="{1980A44C-686D-4DA7-8639-BEFA7BD13560}" type="slidenum">
              <a:rPr lang="el-GR" altLang="el-GR"/>
              <a:pPr/>
              <a:t>15</a:t>
            </a:fld>
            <a:endParaRPr lang="el-GR" altLang="el-GR"/>
          </a:p>
        </p:txBody>
      </p:sp>
      <p:sp>
        <p:nvSpPr>
          <p:cNvPr id="36865" name="Rectangle 1">
            <a:extLst>
              <a:ext uri="{FF2B5EF4-FFF2-40B4-BE49-F238E27FC236}">
                <a16:creationId xmlns:a16="http://schemas.microsoft.com/office/drawing/2014/main" id="{6B40002B-18E9-BAB0-6C24-F3759B6AC0C0}"/>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6" name="Rectangle 2">
            <a:extLst>
              <a:ext uri="{FF2B5EF4-FFF2-40B4-BE49-F238E27FC236}">
                <a16:creationId xmlns:a16="http://schemas.microsoft.com/office/drawing/2014/main" id="{93F18F39-5234-A391-2088-226CBDAE2BCE}"/>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3EF3FE8-C4B4-835F-72A0-4309FD546F99}"/>
              </a:ext>
            </a:extLst>
          </p:cNvPr>
          <p:cNvSpPr>
            <a:spLocks noGrp="1" noChangeArrowheads="1"/>
          </p:cNvSpPr>
          <p:nvPr>
            <p:ph type="sldNum"/>
          </p:nvPr>
        </p:nvSpPr>
        <p:spPr>
          <a:ln/>
        </p:spPr>
        <p:txBody>
          <a:bodyPr/>
          <a:lstStyle/>
          <a:p>
            <a:fld id="{1238B9AF-3F1D-410B-954F-AF0FB62E5BF9}" type="slidenum">
              <a:rPr lang="el-GR" altLang="el-GR"/>
              <a:pPr/>
              <a:t>16</a:t>
            </a:fld>
            <a:endParaRPr lang="el-GR" altLang="el-GR"/>
          </a:p>
        </p:txBody>
      </p:sp>
      <p:sp>
        <p:nvSpPr>
          <p:cNvPr id="37889" name="Rectangle 1">
            <a:extLst>
              <a:ext uri="{FF2B5EF4-FFF2-40B4-BE49-F238E27FC236}">
                <a16:creationId xmlns:a16="http://schemas.microsoft.com/office/drawing/2014/main" id="{0C4C7755-53EF-DC00-FB96-99D6B25DE141}"/>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0" name="Rectangle 2">
            <a:extLst>
              <a:ext uri="{FF2B5EF4-FFF2-40B4-BE49-F238E27FC236}">
                <a16:creationId xmlns:a16="http://schemas.microsoft.com/office/drawing/2014/main" id="{952FC452-DBAB-15AA-C82E-7E795962332D}"/>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0F31987-7124-E90B-41EE-29B1CF90A596}"/>
              </a:ext>
            </a:extLst>
          </p:cNvPr>
          <p:cNvSpPr>
            <a:spLocks noGrp="1" noChangeArrowheads="1"/>
          </p:cNvSpPr>
          <p:nvPr>
            <p:ph type="sldNum"/>
          </p:nvPr>
        </p:nvSpPr>
        <p:spPr>
          <a:ln/>
        </p:spPr>
        <p:txBody>
          <a:bodyPr/>
          <a:lstStyle/>
          <a:p>
            <a:fld id="{763D934C-BB9A-489E-B86A-3493B025EA50}" type="slidenum">
              <a:rPr lang="el-GR" altLang="el-GR"/>
              <a:pPr/>
              <a:t>17</a:t>
            </a:fld>
            <a:endParaRPr lang="el-GR" altLang="el-GR"/>
          </a:p>
        </p:txBody>
      </p:sp>
      <p:sp>
        <p:nvSpPr>
          <p:cNvPr id="38913" name="Rectangle 1">
            <a:extLst>
              <a:ext uri="{FF2B5EF4-FFF2-40B4-BE49-F238E27FC236}">
                <a16:creationId xmlns:a16="http://schemas.microsoft.com/office/drawing/2014/main" id="{6DF93533-50C4-2E0E-7E56-0477754825F0}"/>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4" name="Rectangle 2">
            <a:extLst>
              <a:ext uri="{FF2B5EF4-FFF2-40B4-BE49-F238E27FC236}">
                <a16:creationId xmlns:a16="http://schemas.microsoft.com/office/drawing/2014/main" id="{25A12960-B6FE-1C7D-8EF5-F472E3AA5BFF}"/>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6A94847-55A0-B861-7D2D-4E9D17B9B5E1}"/>
              </a:ext>
            </a:extLst>
          </p:cNvPr>
          <p:cNvSpPr>
            <a:spLocks noGrp="1" noChangeArrowheads="1"/>
          </p:cNvSpPr>
          <p:nvPr>
            <p:ph type="sldNum"/>
          </p:nvPr>
        </p:nvSpPr>
        <p:spPr>
          <a:ln/>
        </p:spPr>
        <p:txBody>
          <a:bodyPr/>
          <a:lstStyle/>
          <a:p>
            <a:fld id="{5B5AC39A-8FD8-4C94-8039-B17B9F079F47}" type="slidenum">
              <a:rPr lang="el-GR" altLang="el-GR"/>
              <a:pPr/>
              <a:t>18</a:t>
            </a:fld>
            <a:endParaRPr lang="el-GR" altLang="el-GR"/>
          </a:p>
        </p:txBody>
      </p:sp>
      <p:sp>
        <p:nvSpPr>
          <p:cNvPr id="39937" name="Rectangle 1">
            <a:extLst>
              <a:ext uri="{FF2B5EF4-FFF2-40B4-BE49-F238E27FC236}">
                <a16:creationId xmlns:a16="http://schemas.microsoft.com/office/drawing/2014/main" id="{C6AB23AC-0950-C81A-4B94-8D0822225302}"/>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8" name="Rectangle 2">
            <a:extLst>
              <a:ext uri="{FF2B5EF4-FFF2-40B4-BE49-F238E27FC236}">
                <a16:creationId xmlns:a16="http://schemas.microsoft.com/office/drawing/2014/main" id="{F3E78064-BAD8-D9A4-585A-315E705141E0}"/>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6F5C547-7FDC-5378-7829-421B26115F4E}"/>
              </a:ext>
            </a:extLst>
          </p:cNvPr>
          <p:cNvSpPr>
            <a:spLocks noGrp="1" noChangeArrowheads="1"/>
          </p:cNvSpPr>
          <p:nvPr>
            <p:ph type="sldNum"/>
          </p:nvPr>
        </p:nvSpPr>
        <p:spPr>
          <a:ln/>
        </p:spPr>
        <p:txBody>
          <a:bodyPr/>
          <a:lstStyle/>
          <a:p>
            <a:fld id="{E80C0C3C-4D51-4916-9341-A43702775139}" type="slidenum">
              <a:rPr lang="el-GR" altLang="el-GR"/>
              <a:pPr/>
              <a:t>19</a:t>
            </a:fld>
            <a:endParaRPr lang="el-GR" altLang="el-GR"/>
          </a:p>
        </p:txBody>
      </p:sp>
      <p:sp>
        <p:nvSpPr>
          <p:cNvPr id="40961" name="Rectangle 1">
            <a:extLst>
              <a:ext uri="{FF2B5EF4-FFF2-40B4-BE49-F238E27FC236}">
                <a16:creationId xmlns:a16="http://schemas.microsoft.com/office/drawing/2014/main" id="{27A15FC9-9705-AAD0-D163-2A6D7C0949D8}"/>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2" name="Rectangle 2">
            <a:extLst>
              <a:ext uri="{FF2B5EF4-FFF2-40B4-BE49-F238E27FC236}">
                <a16:creationId xmlns:a16="http://schemas.microsoft.com/office/drawing/2014/main" id="{9938125F-CA4D-0E9F-F037-E462096DAB24}"/>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5A59DB2-3FC6-902D-4AD1-D11C5BC42A5B}"/>
              </a:ext>
            </a:extLst>
          </p:cNvPr>
          <p:cNvSpPr>
            <a:spLocks noGrp="1" noChangeArrowheads="1"/>
          </p:cNvSpPr>
          <p:nvPr>
            <p:ph type="sldNum"/>
          </p:nvPr>
        </p:nvSpPr>
        <p:spPr>
          <a:ln/>
        </p:spPr>
        <p:txBody>
          <a:bodyPr/>
          <a:lstStyle/>
          <a:p>
            <a:fld id="{1EB323B8-ABEF-4561-AFEE-72351BB98DDE}" type="slidenum">
              <a:rPr lang="el-GR" altLang="el-GR"/>
              <a:pPr/>
              <a:t>20</a:t>
            </a:fld>
            <a:endParaRPr lang="el-GR" altLang="el-GR"/>
          </a:p>
        </p:txBody>
      </p:sp>
      <p:sp>
        <p:nvSpPr>
          <p:cNvPr id="41985" name="Rectangle 1">
            <a:extLst>
              <a:ext uri="{FF2B5EF4-FFF2-40B4-BE49-F238E27FC236}">
                <a16:creationId xmlns:a16="http://schemas.microsoft.com/office/drawing/2014/main" id="{8659E7DB-CDA5-2C95-E778-F7AAFC9F376C}"/>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6" name="Rectangle 2">
            <a:extLst>
              <a:ext uri="{FF2B5EF4-FFF2-40B4-BE49-F238E27FC236}">
                <a16:creationId xmlns:a16="http://schemas.microsoft.com/office/drawing/2014/main" id="{91B7510E-C903-4A24-BB15-FAE705675E3B}"/>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BD8AE11-8E80-E4D8-A28E-9883D80A1AEF}"/>
              </a:ext>
            </a:extLst>
          </p:cNvPr>
          <p:cNvSpPr>
            <a:spLocks noGrp="1" noChangeArrowheads="1"/>
          </p:cNvSpPr>
          <p:nvPr>
            <p:ph type="sldNum"/>
          </p:nvPr>
        </p:nvSpPr>
        <p:spPr>
          <a:ln/>
        </p:spPr>
        <p:txBody>
          <a:bodyPr/>
          <a:lstStyle/>
          <a:p>
            <a:fld id="{03E581AF-EB94-416F-9165-1FC0FC1903D3}" type="slidenum">
              <a:rPr lang="el-GR" altLang="el-GR"/>
              <a:pPr/>
              <a:t>21</a:t>
            </a:fld>
            <a:endParaRPr lang="el-GR" altLang="el-GR"/>
          </a:p>
        </p:txBody>
      </p:sp>
      <p:sp>
        <p:nvSpPr>
          <p:cNvPr id="43009" name="Rectangle 1">
            <a:extLst>
              <a:ext uri="{FF2B5EF4-FFF2-40B4-BE49-F238E27FC236}">
                <a16:creationId xmlns:a16="http://schemas.microsoft.com/office/drawing/2014/main" id="{5B014CEA-5653-2743-19B8-FF52403474C9}"/>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Rectangle 2">
            <a:extLst>
              <a:ext uri="{FF2B5EF4-FFF2-40B4-BE49-F238E27FC236}">
                <a16:creationId xmlns:a16="http://schemas.microsoft.com/office/drawing/2014/main" id="{063F2571-A526-FDCA-1B36-5FF7B45B8A02}"/>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785FC8D-21C0-C6DC-8AEA-6897610F4742}"/>
              </a:ext>
            </a:extLst>
          </p:cNvPr>
          <p:cNvSpPr>
            <a:spLocks noGrp="1" noChangeArrowheads="1"/>
          </p:cNvSpPr>
          <p:nvPr>
            <p:ph type="sldNum"/>
          </p:nvPr>
        </p:nvSpPr>
        <p:spPr>
          <a:ln/>
        </p:spPr>
        <p:txBody>
          <a:bodyPr/>
          <a:lstStyle/>
          <a:p>
            <a:fld id="{F72631FD-B4DB-4FDC-84FC-9C9358B243F6}" type="slidenum">
              <a:rPr lang="el-GR" altLang="el-GR"/>
              <a:pPr/>
              <a:t>3</a:t>
            </a:fld>
            <a:endParaRPr lang="el-GR" altLang="el-GR"/>
          </a:p>
        </p:txBody>
      </p:sp>
      <p:sp>
        <p:nvSpPr>
          <p:cNvPr id="25601" name="Rectangle 1">
            <a:extLst>
              <a:ext uri="{FF2B5EF4-FFF2-40B4-BE49-F238E27FC236}">
                <a16:creationId xmlns:a16="http://schemas.microsoft.com/office/drawing/2014/main" id="{6ADB2A04-0A2B-9114-B598-808236D371A1}"/>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5CEE25FF-538A-C7B7-DF26-6DBECF250C81}"/>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4A51A3F-CA17-3A7B-674B-E98EDAE6A54B}"/>
              </a:ext>
            </a:extLst>
          </p:cNvPr>
          <p:cNvSpPr>
            <a:spLocks noGrp="1" noChangeArrowheads="1"/>
          </p:cNvSpPr>
          <p:nvPr>
            <p:ph type="sldNum"/>
          </p:nvPr>
        </p:nvSpPr>
        <p:spPr>
          <a:ln/>
        </p:spPr>
        <p:txBody>
          <a:bodyPr/>
          <a:lstStyle/>
          <a:p>
            <a:fld id="{78597BE1-6108-42A1-8AC6-19F966C7ADFD}" type="slidenum">
              <a:rPr lang="el-GR" altLang="el-GR"/>
              <a:pPr/>
              <a:t>22</a:t>
            </a:fld>
            <a:endParaRPr lang="el-GR" altLang="el-GR"/>
          </a:p>
        </p:txBody>
      </p:sp>
      <p:sp>
        <p:nvSpPr>
          <p:cNvPr id="44033" name="Rectangle 1">
            <a:extLst>
              <a:ext uri="{FF2B5EF4-FFF2-40B4-BE49-F238E27FC236}">
                <a16:creationId xmlns:a16="http://schemas.microsoft.com/office/drawing/2014/main" id="{00CD1FDE-A2AD-BA8F-A6C2-EE7DD5807BF9}"/>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4" name="Rectangle 2">
            <a:extLst>
              <a:ext uri="{FF2B5EF4-FFF2-40B4-BE49-F238E27FC236}">
                <a16:creationId xmlns:a16="http://schemas.microsoft.com/office/drawing/2014/main" id="{E1DD5BA5-B022-C06A-9C26-18B9ED6EA197}"/>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4A23C53-7D1F-F1C2-273C-B860A10412B5}"/>
              </a:ext>
            </a:extLst>
          </p:cNvPr>
          <p:cNvSpPr>
            <a:spLocks noGrp="1" noChangeArrowheads="1"/>
          </p:cNvSpPr>
          <p:nvPr>
            <p:ph type="sldNum"/>
          </p:nvPr>
        </p:nvSpPr>
        <p:spPr>
          <a:ln/>
        </p:spPr>
        <p:txBody>
          <a:bodyPr/>
          <a:lstStyle/>
          <a:p>
            <a:fld id="{CDB632A1-2479-4CCD-871C-74087B3AB0B7}" type="slidenum">
              <a:rPr lang="el-GR" altLang="el-GR"/>
              <a:pPr/>
              <a:t>23</a:t>
            </a:fld>
            <a:endParaRPr lang="el-GR" altLang="el-GR"/>
          </a:p>
        </p:txBody>
      </p:sp>
      <p:sp>
        <p:nvSpPr>
          <p:cNvPr id="45057" name="Rectangle 1">
            <a:extLst>
              <a:ext uri="{FF2B5EF4-FFF2-40B4-BE49-F238E27FC236}">
                <a16:creationId xmlns:a16="http://schemas.microsoft.com/office/drawing/2014/main" id="{33AAB56E-D942-03B0-58E7-96C6DEC4EDC1}"/>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58" name="Rectangle 2">
            <a:extLst>
              <a:ext uri="{FF2B5EF4-FFF2-40B4-BE49-F238E27FC236}">
                <a16:creationId xmlns:a16="http://schemas.microsoft.com/office/drawing/2014/main" id="{33DDD4F6-9CB8-E0FD-B750-743CC6665B3D}"/>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3437FB7-9A82-87B0-1129-D8F3BFF2A94E}"/>
              </a:ext>
            </a:extLst>
          </p:cNvPr>
          <p:cNvSpPr>
            <a:spLocks noGrp="1" noChangeArrowheads="1"/>
          </p:cNvSpPr>
          <p:nvPr>
            <p:ph type="sldNum"/>
          </p:nvPr>
        </p:nvSpPr>
        <p:spPr>
          <a:ln/>
        </p:spPr>
        <p:txBody>
          <a:bodyPr/>
          <a:lstStyle/>
          <a:p>
            <a:fld id="{3521856C-5F8A-414A-AA77-48EAE2FAA321}" type="slidenum">
              <a:rPr lang="el-GR" altLang="el-GR"/>
              <a:pPr/>
              <a:t>24</a:t>
            </a:fld>
            <a:endParaRPr lang="el-GR" altLang="el-GR"/>
          </a:p>
        </p:txBody>
      </p:sp>
      <p:sp>
        <p:nvSpPr>
          <p:cNvPr id="46081" name="Rectangle 1">
            <a:extLst>
              <a:ext uri="{FF2B5EF4-FFF2-40B4-BE49-F238E27FC236}">
                <a16:creationId xmlns:a16="http://schemas.microsoft.com/office/drawing/2014/main" id="{40F38FF9-1FCE-13F5-7B3D-8E1C3AE92DF4}"/>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2" name="Rectangle 2">
            <a:extLst>
              <a:ext uri="{FF2B5EF4-FFF2-40B4-BE49-F238E27FC236}">
                <a16:creationId xmlns:a16="http://schemas.microsoft.com/office/drawing/2014/main" id="{2656E59E-060E-D1CF-9DBF-E82E57DF83A3}"/>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AF633DB-A442-0179-21F1-9FF63862F244}"/>
              </a:ext>
            </a:extLst>
          </p:cNvPr>
          <p:cNvSpPr>
            <a:spLocks noGrp="1" noChangeArrowheads="1"/>
          </p:cNvSpPr>
          <p:nvPr>
            <p:ph type="sldNum"/>
          </p:nvPr>
        </p:nvSpPr>
        <p:spPr>
          <a:ln/>
        </p:spPr>
        <p:txBody>
          <a:bodyPr/>
          <a:lstStyle/>
          <a:p>
            <a:fld id="{00605EF6-6D74-45A9-9C34-4971AD790346}" type="slidenum">
              <a:rPr lang="el-GR" altLang="el-GR"/>
              <a:pPr/>
              <a:t>4</a:t>
            </a:fld>
            <a:endParaRPr lang="el-GR" altLang="el-GR"/>
          </a:p>
        </p:txBody>
      </p:sp>
      <p:sp>
        <p:nvSpPr>
          <p:cNvPr id="26625" name="Rectangle 1">
            <a:extLst>
              <a:ext uri="{FF2B5EF4-FFF2-40B4-BE49-F238E27FC236}">
                <a16:creationId xmlns:a16="http://schemas.microsoft.com/office/drawing/2014/main" id="{56046549-8990-AD19-84E1-733C04586F78}"/>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a:extLst>
              <a:ext uri="{FF2B5EF4-FFF2-40B4-BE49-F238E27FC236}">
                <a16:creationId xmlns:a16="http://schemas.microsoft.com/office/drawing/2014/main" id="{6C32B426-E1D1-169F-405D-2EC747CF73B6}"/>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0FC1A46-D9B8-A318-8265-4EC953483FED}"/>
              </a:ext>
            </a:extLst>
          </p:cNvPr>
          <p:cNvSpPr>
            <a:spLocks noGrp="1" noChangeArrowheads="1"/>
          </p:cNvSpPr>
          <p:nvPr>
            <p:ph type="sldNum"/>
          </p:nvPr>
        </p:nvSpPr>
        <p:spPr>
          <a:ln/>
        </p:spPr>
        <p:txBody>
          <a:bodyPr/>
          <a:lstStyle/>
          <a:p>
            <a:fld id="{36E5402A-9175-45C5-8B6F-7CBD70159496}" type="slidenum">
              <a:rPr lang="el-GR" altLang="el-GR"/>
              <a:pPr/>
              <a:t>5</a:t>
            </a:fld>
            <a:endParaRPr lang="el-GR" altLang="el-GR"/>
          </a:p>
        </p:txBody>
      </p:sp>
      <p:sp>
        <p:nvSpPr>
          <p:cNvPr id="27649" name="Rectangle 1">
            <a:extLst>
              <a:ext uri="{FF2B5EF4-FFF2-40B4-BE49-F238E27FC236}">
                <a16:creationId xmlns:a16="http://schemas.microsoft.com/office/drawing/2014/main" id="{02A6CA6A-D13A-A213-804A-171C576FB37E}"/>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a:extLst>
              <a:ext uri="{FF2B5EF4-FFF2-40B4-BE49-F238E27FC236}">
                <a16:creationId xmlns:a16="http://schemas.microsoft.com/office/drawing/2014/main" id="{9CFC7A76-07D8-F343-6AC9-7177FE9CA1A5}"/>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86FC3ED-CED6-0C69-2A15-2B6140EFDC62}"/>
              </a:ext>
            </a:extLst>
          </p:cNvPr>
          <p:cNvSpPr>
            <a:spLocks noGrp="1" noChangeArrowheads="1"/>
          </p:cNvSpPr>
          <p:nvPr>
            <p:ph type="sldNum"/>
          </p:nvPr>
        </p:nvSpPr>
        <p:spPr>
          <a:ln/>
        </p:spPr>
        <p:txBody>
          <a:bodyPr/>
          <a:lstStyle/>
          <a:p>
            <a:fld id="{A16506C0-C5C5-40BC-A727-3C569DD819AF}" type="slidenum">
              <a:rPr lang="el-GR" altLang="el-GR"/>
              <a:pPr/>
              <a:t>6</a:t>
            </a:fld>
            <a:endParaRPr lang="el-GR" altLang="el-GR"/>
          </a:p>
        </p:txBody>
      </p:sp>
      <p:sp>
        <p:nvSpPr>
          <p:cNvPr id="28673" name="Rectangle 1">
            <a:extLst>
              <a:ext uri="{FF2B5EF4-FFF2-40B4-BE49-F238E27FC236}">
                <a16:creationId xmlns:a16="http://schemas.microsoft.com/office/drawing/2014/main" id="{F34A4E2F-5861-DF86-4A1C-7A01918DB75B}"/>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Rectangle 2">
            <a:extLst>
              <a:ext uri="{FF2B5EF4-FFF2-40B4-BE49-F238E27FC236}">
                <a16:creationId xmlns:a16="http://schemas.microsoft.com/office/drawing/2014/main" id="{C89A3B0A-BE25-E47F-990C-3C0C209F6241}"/>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F4D0BCE-5085-32D2-C412-4420B72E5AA7}"/>
              </a:ext>
            </a:extLst>
          </p:cNvPr>
          <p:cNvSpPr>
            <a:spLocks noGrp="1" noChangeArrowheads="1"/>
          </p:cNvSpPr>
          <p:nvPr>
            <p:ph type="sldNum"/>
          </p:nvPr>
        </p:nvSpPr>
        <p:spPr>
          <a:ln/>
        </p:spPr>
        <p:txBody>
          <a:bodyPr/>
          <a:lstStyle/>
          <a:p>
            <a:fld id="{571671A9-6CF1-4256-ADA5-4D8A07161A23}" type="slidenum">
              <a:rPr lang="el-GR" altLang="el-GR"/>
              <a:pPr/>
              <a:t>7</a:t>
            </a:fld>
            <a:endParaRPr lang="el-GR" altLang="el-GR"/>
          </a:p>
        </p:txBody>
      </p:sp>
      <p:sp>
        <p:nvSpPr>
          <p:cNvPr id="29697" name="Rectangle 1">
            <a:extLst>
              <a:ext uri="{FF2B5EF4-FFF2-40B4-BE49-F238E27FC236}">
                <a16:creationId xmlns:a16="http://schemas.microsoft.com/office/drawing/2014/main" id="{5303BA23-96D8-28F9-02CF-6EB02E0CA6C7}"/>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Rectangle 2">
            <a:extLst>
              <a:ext uri="{FF2B5EF4-FFF2-40B4-BE49-F238E27FC236}">
                <a16:creationId xmlns:a16="http://schemas.microsoft.com/office/drawing/2014/main" id="{A65CEF15-FB3C-6350-BE97-CCA0171CDF5E}"/>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3805071-7A1F-2C1A-DDD4-CC9FAFC74AA1}"/>
              </a:ext>
            </a:extLst>
          </p:cNvPr>
          <p:cNvSpPr>
            <a:spLocks noGrp="1" noChangeArrowheads="1"/>
          </p:cNvSpPr>
          <p:nvPr>
            <p:ph type="sldNum"/>
          </p:nvPr>
        </p:nvSpPr>
        <p:spPr>
          <a:ln/>
        </p:spPr>
        <p:txBody>
          <a:bodyPr/>
          <a:lstStyle/>
          <a:p>
            <a:fld id="{D84D6D80-C863-4B3B-948D-FDC8CA276405}" type="slidenum">
              <a:rPr lang="el-GR" altLang="el-GR"/>
              <a:pPr/>
              <a:t>9</a:t>
            </a:fld>
            <a:endParaRPr lang="el-GR" altLang="el-GR"/>
          </a:p>
        </p:txBody>
      </p:sp>
      <p:sp>
        <p:nvSpPr>
          <p:cNvPr id="30721" name="Rectangle 1">
            <a:extLst>
              <a:ext uri="{FF2B5EF4-FFF2-40B4-BE49-F238E27FC236}">
                <a16:creationId xmlns:a16="http://schemas.microsoft.com/office/drawing/2014/main" id="{637C1F68-586D-1D91-5400-B4F74ACA9CBF}"/>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Rectangle 2">
            <a:extLst>
              <a:ext uri="{FF2B5EF4-FFF2-40B4-BE49-F238E27FC236}">
                <a16:creationId xmlns:a16="http://schemas.microsoft.com/office/drawing/2014/main" id="{1E27DCE7-E4AC-28E4-3083-EF224226D89F}"/>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E5F1E6E-32C8-D239-46B2-B4387474B4AB}"/>
              </a:ext>
            </a:extLst>
          </p:cNvPr>
          <p:cNvSpPr>
            <a:spLocks noGrp="1" noChangeArrowheads="1"/>
          </p:cNvSpPr>
          <p:nvPr>
            <p:ph type="sldNum"/>
          </p:nvPr>
        </p:nvSpPr>
        <p:spPr>
          <a:ln/>
        </p:spPr>
        <p:txBody>
          <a:bodyPr/>
          <a:lstStyle/>
          <a:p>
            <a:fld id="{0E46F415-7623-4903-B1E0-98A9E922B495}" type="slidenum">
              <a:rPr lang="el-GR" altLang="el-GR"/>
              <a:pPr/>
              <a:t>10</a:t>
            </a:fld>
            <a:endParaRPr lang="el-GR" altLang="el-GR"/>
          </a:p>
        </p:txBody>
      </p:sp>
      <p:sp>
        <p:nvSpPr>
          <p:cNvPr id="31745" name="Rectangle 1">
            <a:extLst>
              <a:ext uri="{FF2B5EF4-FFF2-40B4-BE49-F238E27FC236}">
                <a16:creationId xmlns:a16="http://schemas.microsoft.com/office/drawing/2014/main" id="{DC92D4ED-854E-900B-3C22-26C54E452269}"/>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Rectangle 2">
            <a:extLst>
              <a:ext uri="{FF2B5EF4-FFF2-40B4-BE49-F238E27FC236}">
                <a16:creationId xmlns:a16="http://schemas.microsoft.com/office/drawing/2014/main" id="{8800B790-F548-06D2-8669-21F5A78161E9}"/>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3EBCC80-1E03-9D47-0B64-8A5FC230E209}"/>
              </a:ext>
            </a:extLst>
          </p:cNvPr>
          <p:cNvSpPr>
            <a:spLocks noGrp="1" noChangeArrowheads="1"/>
          </p:cNvSpPr>
          <p:nvPr>
            <p:ph type="sldNum"/>
          </p:nvPr>
        </p:nvSpPr>
        <p:spPr>
          <a:ln/>
        </p:spPr>
        <p:txBody>
          <a:bodyPr/>
          <a:lstStyle/>
          <a:p>
            <a:fld id="{CB6947C6-1132-43A9-9153-AD1B04E5E7BD}" type="slidenum">
              <a:rPr lang="el-GR" altLang="el-GR"/>
              <a:pPr/>
              <a:t>11</a:t>
            </a:fld>
            <a:endParaRPr lang="el-GR" altLang="el-GR"/>
          </a:p>
        </p:txBody>
      </p:sp>
      <p:sp>
        <p:nvSpPr>
          <p:cNvPr id="32769" name="Rectangle 1">
            <a:extLst>
              <a:ext uri="{FF2B5EF4-FFF2-40B4-BE49-F238E27FC236}">
                <a16:creationId xmlns:a16="http://schemas.microsoft.com/office/drawing/2014/main" id="{FDF05769-CE5D-6091-5D7F-BD9F08400E77}"/>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0" name="Rectangle 2">
            <a:extLst>
              <a:ext uri="{FF2B5EF4-FFF2-40B4-BE49-F238E27FC236}">
                <a16:creationId xmlns:a16="http://schemas.microsoft.com/office/drawing/2014/main" id="{41722782-8FC6-D6E0-054B-CC15DE6CA37C}"/>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D34A65-0F41-D2F5-9C7A-7FC7B3836516}"/>
              </a:ext>
            </a:extLst>
          </p:cNvPr>
          <p:cNvSpPr>
            <a:spLocks noGrp="1"/>
          </p:cNvSpPr>
          <p:nvPr>
            <p:ph type="ctrTitle"/>
          </p:nvPr>
        </p:nvSpPr>
        <p:spPr>
          <a:xfrm>
            <a:off x="1260475" y="928688"/>
            <a:ext cx="7559675" cy="1973262"/>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CC34AF0-1333-4500-72D6-15394B84430C}"/>
              </a:ext>
            </a:extLst>
          </p:cNvPr>
          <p:cNvSpPr>
            <a:spLocks noGrp="1"/>
          </p:cNvSpPr>
          <p:nvPr>
            <p:ph type="subTitle" idx="1"/>
          </p:nvPr>
        </p:nvSpPr>
        <p:spPr>
          <a:xfrm>
            <a:off x="1260475" y="2978150"/>
            <a:ext cx="7559675" cy="137001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8FF2DFD-0C6A-F555-7768-243AF5122A01}"/>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E6471462-0137-C81B-A703-6C50AD9157EB}"/>
              </a:ext>
            </a:extLst>
          </p:cNvPr>
          <p:cNvSpPr>
            <a:spLocks noGrp="1"/>
          </p:cNvSpPr>
          <p:nvPr>
            <p:ph type="ftr" idx="11"/>
          </p:nvPr>
        </p:nvSpPr>
        <p:spPr/>
        <p:txBody>
          <a:bodyPr/>
          <a:lstStyle>
            <a:lvl1pPr>
              <a:defRPr/>
            </a:lvl1pPr>
          </a:lstStyle>
          <a:p>
            <a:endParaRPr lang="el-GR" altLang="el-GR"/>
          </a:p>
        </p:txBody>
      </p:sp>
      <p:sp>
        <p:nvSpPr>
          <p:cNvPr id="6" name="Θέση αριθμού διαφάνειας 5">
            <a:extLst>
              <a:ext uri="{FF2B5EF4-FFF2-40B4-BE49-F238E27FC236}">
                <a16:creationId xmlns:a16="http://schemas.microsoft.com/office/drawing/2014/main" id="{8817228B-6B87-BAC0-A26B-2C260F6220EB}"/>
              </a:ext>
            </a:extLst>
          </p:cNvPr>
          <p:cNvSpPr>
            <a:spLocks noGrp="1"/>
          </p:cNvSpPr>
          <p:nvPr>
            <p:ph type="sldNum" idx="12"/>
          </p:nvPr>
        </p:nvSpPr>
        <p:spPr/>
        <p:txBody>
          <a:bodyPr/>
          <a:lstStyle>
            <a:lvl1pPr>
              <a:defRPr/>
            </a:lvl1pPr>
          </a:lstStyle>
          <a:p>
            <a:fld id="{F328EAD8-56E9-4016-90FE-F5C04130B91A}" type="slidenum">
              <a:rPr lang="el-GR" altLang="el-GR"/>
              <a:pPr/>
              <a:t>‹#›</a:t>
            </a:fld>
            <a:endParaRPr lang="el-GR" altLang="el-GR"/>
          </a:p>
        </p:txBody>
      </p:sp>
    </p:spTree>
    <p:extLst>
      <p:ext uri="{BB962C8B-B14F-4D97-AF65-F5344CB8AC3E}">
        <p14:creationId xmlns:p14="http://schemas.microsoft.com/office/powerpoint/2010/main" val="637272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52E35A-8D2E-C9C0-B538-948AF7086C1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7C8CC76-6A18-8845-5ECB-AB52B50F89D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1E1F696-7ECA-AFFD-6534-CA041AAE127A}"/>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5BA24082-F10C-E97A-4C38-9EDE59B01D58}"/>
              </a:ext>
            </a:extLst>
          </p:cNvPr>
          <p:cNvSpPr>
            <a:spLocks noGrp="1"/>
          </p:cNvSpPr>
          <p:nvPr>
            <p:ph type="ftr" idx="11"/>
          </p:nvPr>
        </p:nvSpPr>
        <p:spPr/>
        <p:txBody>
          <a:bodyPr/>
          <a:lstStyle>
            <a:lvl1pPr>
              <a:defRPr/>
            </a:lvl1pPr>
          </a:lstStyle>
          <a:p>
            <a:endParaRPr lang="el-GR" altLang="el-GR"/>
          </a:p>
        </p:txBody>
      </p:sp>
      <p:sp>
        <p:nvSpPr>
          <p:cNvPr id="6" name="Θέση αριθμού διαφάνειας 5">
            <a:extLst>
              <a:ext uri="{FF2B5EF4-FFF2-40B4-BE49-F238E27FC236}">
                <a16:creationId xmlns:a16="http://schemas.microsoft.com/office/drawing/2014/main" id="{A57D77D4-B052-A583-4281-4EF2795EDEF5}"/>
              </a:ext>
            </a:extLst>
          </p:cNvPr>
          <p:cNvSpPr>
            <a:spLocks noGrp="1"/>
          </p:cNvSpPr>
          <p:nvPr>
            <p:ph type="sldNum" idx="12"/>
          </p:nvPr>
        </p:nvSpPr>
        <p:spPr/>
        <p:txBody>
          <a:bodyPr/>
          <a:lstStyle>
            <a:lvl1pPr>
              <a:defRPr/>
            </a:lvl1pPr>
          </a:lstStyle>
          <a:p>
            <a:fld id="{027C6E4C-52B5-4B4F-A10F-B2BDE04FB52F}" type="slidenum">
              <a:rPr lang="el-GR" altLang="el-GR"/>
              <a:pPr/>
              <a:t>‹#›</a:t>
            </a:fld>
            <a:endParaRPr lang="el-GR" altLang="el-GR"/>
          </a:p>
        </p:txBody>
      </p:sp>
    </p:spTree>
    <p:extLst>
      <p:ext uri="{BB962C8B-B14F-4D97-AF65-F5344CB8AC3E}">
        <p14:creationId xmlns:p14="http://schemas.microsoft.com/office/powerpoint/2010/main" val="2129052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14F1E84-2736-C09A-6DAD-FEE163512DE1}"/>
              </a:ext>
            </a:extLst>
          </p:cNvPr>
          <p:cNvSpPr>
            <a:spLocks noGrp="1"/>
          </p:cNvSpPr>
          <p:nvPr>
            <p:ph type="title" orient="vert"/>
          </p:nvPr>
        </p:nvSpPr>
        <p:spPr>
          <a:xfrm>
            <a:off x="7304088" y="225425"/>
            <a:ext cx="2266950" cy="4386263"/>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75FFBDB-81A4-42B1-31DB-883C19EA9377}"/>
              </a:ext>
            </a:extLst>
          </p:cNvPr>
          <p:cNvSpPr>
            <a:spLocks noGrp="1"/>
          </p:cNvSpPr>
          <p:nvPr>
            <p:ph type="body" orient="vert" idx="1"/>
          </p:nvPr>
        </p:nvSpPr>
        <p:spPr>
          <a:xfrm>
            <a:off x="503238" y="225425"/>
            <a:ext cx="6648450" cy="4386263"/>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4456A5C-7B81-9056-571B-1E3D667888F1}"/>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9D7C7E59-C617-AE3B-88D8-0E6BD6B3FAE9}"/>
              </a:ext>
            </a:extLst>
          </p:cNvPr>
          <p:cNvSpPr>
            <a:spLocks noGrp="1"/>
          </p:cNvSpPr>
          <p:nvPr>
            <p:ph type="ftr" idx="11"/>
          </p:nvPr>
        </p:nvSpPr>
        <p:spPr/>
        <p:txBody>
          <a:bodyPr/>
          <a:lstStyle>
            <a:lvl1pPr>
              <a:defRPr/>
            </a:lvl1pPr>
          </a:lstStyle>
          <a:p>
            <a:endParaRPr lang="el-GR" altLang="el-GR"/>
          </a:p>
        </p:txBody>
      </p:sp>
      <p:sp>
        <p:nvSpPr>
          <p:cNvPr id="6" name="Θέση αριθμού διαφάνειας 5">
            <a:extLst>
              <a:ext uri="{FF2B5EF4-FFF2-40B4-BE49-F238E27FC236}">
                <a16:creationId xmlns:a16="http://schemas.microsoft.com/office/drawing/2014/main" id="{95A14E09-39AB-0468-EB60-405990C3511E}"/>
              </a:ext>
            </a:extLst>
          </p:cNvPr>
          <p:cNvSpPr>
            <a:spLocks noGrp="1"/>
          </p:cNvSpPr>
          <p:nvPr>
            <p:ph type="sldNum" idx="12"/>
          </p:nvPr>
        </p:nvSpPr>
        <p:spPr/>
        <p:txBody>
          <a:bodyPr/>
          <a:lstStyle>
            <a:lvl1pPr>
              <a:defRPr/>
            </a:lvl1pPr>
          </a:lstStyle>
          <a:p>
            <a:fld id="{210AC73D-2BB9-449D-AE1E-906B27516C95}" type="slidenum">
              <a:rPr lang="el-GR" altLang="el-GR"/>
              <a:pPr/>
              <a:t>‹#›</a:t>
            </a:fld>
            <a:endParaRPr lang="el-GR" altLang="el-GR"/>
          </a:p>
        </p:txBody>
      </p:sp>
    </p:spTree>
    <p:extLst>
      <p:ext uri="{BB962C8B-B14F-4D97-AF65-F5344CB8AC3E}">
        <p14:creationId xmlns:p14="http://schemas.microsoft.com/office/powerpoint/2010/main" val="1499428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Προσαρμοσμένη διάταξ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30FFED-F563-0C41-F43D-C303B0F1EE05}"/>
              </a:ext>
            </a:extLst>
          </p:cNvPr>
          <p:cNvSpPr>
            <a:spLocks noGrp="1"/>
          </p:cNvSpPr>
          <p:nvPr>
            <p:ph type="title"/>
          </p:nvPr>
        </p:nvSpPr>
        <p:spPr>
          <a:xfrm>
            <a:off x="503238" y="225425"/>
            <a:ext cx="9067800" cy="942975"/>
          </a:xfrm>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B0131B6-E7E9-8772-DD74-19AA2657336A}"/>
              </a:ext>
            </a:extLst>
          </p:cNvPr>
          <p:cNvSpPr>
            <a:spLocks noGrp="1"/>
          </p:cNvSpPr>
          <p:nvPr>
            <p:ph type="dt" idx="10"/>
          </p:nvPr>
        </p:nvSpPr>
        <p:spPr>
          <a:xfrm>
            <a:off x="503238" y="5165725"/>
            <a:ext cx="2344737" cy="387350"/>
          </a:xfrm>
        </p:spPr>
        <p:txBody>
          <a:bodyPr/>
          <a:lstStyle>
            <a:lvl1pPr>
              <a:defRPr/>
            </a:lvl1pPr>
          </a:lstStyle>
          <a:p>
            <a:endParaRPr lang="el-GR" altLang="el-GR"/>
          </a:p>
        </p:txBody>
      </p:sp>
      <p:sp>
        <p:nvSpPr>
          <p:cNvPr id="4" name="Θέση υποσέλιδου 3">
            <a:extLst>
              <a:ext uri="{FF2B5EF4-FFF2-40B4-BE49-F238E27FC236}">
                <a16:creationId xmlns:a16="http://schemas.microsoft.com/office/drawing/2014/main" id="{F06D733D-2A69-BFDB-FE25-BC62846126E1}"/>
              </a:ext>
            </a:extLst>
          </p:cNvPr>
          <p:cNvSpPr>
            <a:spLocks noGrp="1"/>
          </p:cNvSpPr>
          <p:nvPr>
            <p:ph type="ftr" idx="11"/>
          </p:nvPr>
        </p:nvSpPr>
        <p:spPr>
          <a:xfrm>
            <a:off x="3448050" y="5165725"/>
            <a:ext cx="3192463" cy="387350"/>
          </a:xfrm>
        </p:spPr>
        <p:txBody>
          <a:bodyPr/>
          <a:lstStyle>
            <a:lvl1pPr>
              <a:defRPr/>
            </a:lvl1pPr>
          </a:lstStyle>
          <a:p>
            <a:endParaRPr lang="el-GR" altLang="el-GR"/>
          </a:p>
        </p:txBody>
      </p:sp>
      <p:sp>
        <p:nvSpPr>
          <p:cNvPr id="5" name="Θέση αριθμού διαφάνειας 4">
            <a:extLst>
              <a:ext uri="{FF2B5EF4-FFF2-40B4-BE49-F238E27FC236}">
                <a16:creationId xmlns:a16="http://schemas.microsoft.com/office/drawing/2014/main" id="{B01178FC-F1CD-8011-1D71-6D750D0CD778}"/>
              </a:ext>
            </a:extLst>
          </p:cNvPr>
          <p:cNvSpPr>
            <a:spLocks noGrp="1"/>
          </p:cNvSpPr>
          <p:nvPr>
            <p:ph type="sldNum" idx="12"/>
          </p:nvPr>
        </p:nvSpPr>
        <p:spPr>
          <a:xfrm>
            <a:off x="7227888" y="5165725"/>
            <a:ext cx="2344737" cy="387350"/>
          </a:xfrm>
        </p:spPr>
        <p:txBody>
          <a:bodyPr/>
          <a:lstStyle>
            <a:lvl1pPr>
              <a:defRPr/>
            </a:lvl1pPr>
          </a:lstStyle>
          <a:p>
            <a:fld id="{C4B3233C-84CE-4F24-8501-97ED4C004252}" type="slidenum">
              <a:rPr lang="el-GR" altLang="el-GR"/>
              <a:pPr/>
              <a:t>‹#›</a:t>
            </a:fld>
            <a:endParaRPr lang="el-GR" altLang="el-GR"/>
          </a:p>
        </p:txBody>
      </p:sp>
    </p:spTree>
    <p:extLst>
      <p:ext uri="{BB962C8B-B14F-4D97-AF65-F5344CB8AC3E}">
        <p14:creationId xmlns:p14="http://schemas.microsoft.com/office/powerpoint/2010/main" val="11643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A27290-FD67-F180-D8A3-EDE7D9C4278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3C500D1-FB43-60D0-2F08-BAAB7E79B43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F7843A5-0564-8FA6-8FCB-2EECF58DBF80}"/>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1E049E92-1721-9805-D55A-BDDD67857059}"/>
              </a:ext>
            </a:extLst>
          </p:cNvPr>
          <p:cNvSpPr>
            <a:spLocks noGrp="1"/>
          </p:cNvSpPr>
          <p:nvPr>
            <p:ph type="ftr" idx="11"/>
          </p:nvPr>
        </p:nvSpPr>
        <p:spPr/>
        <p:txBody>
          <a:bodyPr/>
          <a:lstStyle>
            <a:lvl1pPr>
              <a:defRPr/>
            </a:lvl1pPr>
          </a:lstStyle>
          <a:p>
            <a:endParaRPr lang="el-GR" altLang="el-GR"/>
          </a:p>
        </p:txBody>
      </p:sp>
      <p:sp>
        <p:nvSpPr>
          <p:cNvPr id="6" name="Θέση αριθμού διαφάνειας 5">
            <a:extLst>
              <a:ext uri="{FF2B5EF4-FFF2-40B4-BE49-F238E27FC236}">
                <a16:creationId xmlns:a16="http://schemas.microsoft.com/office/drawing/2014/main" id="{BCC33164-60E3-95C9-8678-D227FED79D4D}"/>
              </a:ext>
            </a:extLst>
          </p:cNvPr>
          <p:cNvSpPr>
            <a:spLocks noGrp="1"/>
          </p:cNvSpPr>
          <p:nvPr>
            <p:ph type="sldNum" idx="12"/>
          </p:nvPr>
        </p:nvSpPr>
        <p:spPr/>
        <p:txBody>
          <a:bodyPr/>
          <a:lstStyle>
            <a:lvl1pPr>
              <a:defRPr/>
            </a:lvl1pPr>
          </a:lstStyle>
          <a:p>
            <a:fld id="{7FE18228-B9F2-4376-88E0-CD2C2C983F5B}" type="slidenum">
              <a:rPr lang="el-GR" altLang="el-GR"/>
              <a:pPr/>
              <a:t>‹#›</a:t>
            </a:fld>
            <a:endParaRPr lang="el-GR" altLang="el-GR"/>
          </a:p>
        </p:txBody>
      </p:sp>
    </p:spTree>
    <p:extLst>
      <p:ext uri="{BB962C8B-B14F-4D97-AF65-F5344CB8AC3E}">
        <p14:creationId xmlns:p14="http://schemas.microsoft.com/office/powerpoint/2010/main" val="2486819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D7FEA8-6836-7C8B-44FE-E0DF2A5CC7D3}"/>
              </a:ext>
            </a:extLst>
          </p:cNvPr>
          <p:cNvSpPr>
            <a:spLocks noGrp="1"/>
          </p:cNvSpPr>
          <p:nvPr>
            <p:ph type="title"/>
          </p:nvPr>
        </p:nvSpPr>
        <p:spPr>
          <a:xfrm>
            <a:off x="687388" y="1414463"/>
            <a:ext cx="8694737" cy="23574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D92EA7F-3982-5AF3-32EA-B5D09F31BF7E}"/>
              </a:ext>
            </a:extLst>
          </p:cNvPr>
          <p:cNvSpPr>
            <a:spLocks noGrp="1"/>
          </p:cNvSpPr>
          <p:nvPr>
            <p:ph type="body" idx="1"/>
          </p:nvPr>
        </p:nvSpPr>
        <p:spPr>
          <a:xfrm>
            <a:off x="687388" y="3794125"/>
            <a:ext cx="8694737" cy="1241425"/>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19D9255-E29F-6E70-3327-07CD8E67B2A2}"/>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2FA7DE65-F794-7E28-025C-7BA0C4BB18ED}"/>
              </a:ext>
            </a:extLst>
          </p:cNvPr>
          <p:cNvSpPr>
            <a:spLocks noGrp="1"/>
          </p:cNvSpPr>
          <p:nvPr>
            <p:ph type="ftr" idx="11"/>
          </p:nvPr>
        </p:nvSpPr>
        <p:spPr/>
        <p:txBody>
          <a:bodyPr/>
          <a:lstStyle>
            <a:lvl1pPr>
              <a:defRPr/>
            </a:lvl1pPr>
          </a:lstStyle>
          <a:p>
            <a:endParaRPr lang="el-GR" altLang="el-GR"/>
          </a:p>
        </p:txBody>
      </p:sp>
      <p:sp>
        <p:nvSpPr>
          <p:cNvPr id="6" name="Θέση αριθμού διαφάνειας 5">
            <a:extLst>
              <a:ext uri="{FF2B5EF4-FFF2-40B4-BE49-F238E27FC236}">
                <a16:creationId xmlns:a16="http://schemas.microsoft.com/office/drawing/2014/main" id="{02E3D3B9-AFE3-2431-20D9-6CFA6D61E50E}"/>
              </a:ext>
            </a:extLst>
          </p:cNvPr>
          <p:cNvSpPr>
            <a:spLocks noGrp="1"/>
          </p:cNvSpPr>
          <p:nvPr>
            <p:ph type="sldNum" idx="12"/>
          </p:nvPr>
        </p:nvSpPr>
        <p:spPr/>
        <p:txBody>
          <a:bodyPr/>
          <a:lstStyle>
            <a:lvl1pPr>
              <a:defRPr/>
            </a:lvl1pPr>
          </a:lstStyle>
          <a:p>
            <a:fld id="{6E49FFD0-AAC2-4E91-A606-0875E4A12FE4}" type="slidenum">
              <a:rPr lang="el-GR" altLang="el-GR"/>
              <a:pPr/>
              <a:t>‹#›</a:t>
            </a:fld>
            <a:endParaRPr lang="el-GR" altLang="el-GR"/>
          </a:p>
        </p:txBody>
      </p:sp>
    </p:spTree>
    <p:extLst>
      <p:ext uri="{BB962C8B-B14F-4D97-AF65-F5344CB8AC3E}">
        <p14:creationId xmlns:p14="http://schemas.microsoft.com/office/powerpoint/2010/main" val="1336946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F09D3D-156A-2764-6EB5-4840FBD6632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CB65394-2766-6A19-432A-2A8E3DF2C7A5}"/>
              </a:ext>
            </a:extLst>
          </p:cNvPr>
          <p:cNvSpPr>
            <a:spLocks noGrp="1"/>
          </p:cNvSpPr>
          <p:nvPr>
            <p:ph sz="half" idx="1"/>
          </p:nvPr>
        </p:nvSpPr>
        <p:spPr>
          <a:xfrm>
            <a:off x="503238" y="1327150"/>
            <a:ext cx="4457700" cy="32845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20E7DB1-8436-C1E6-F3A2-279DB4CA4759}"/>
              </a:ext>
            </a:extLst>
          </p:cNvPr>
          <p:cNvSpPr>
            <a:spLocks noGrp="1"/>
          </p:cNvSpPr>
          <p:nvPr>
            <p:ph sz="half" idx="2"/>
          </p:nvPr>
        </p:nvSpPr>
        <p:spPr>
          <a:xfrm>
            <a:off x="5113338" y="1327150"/>
            <a:ext cx="4457700" cy="32845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41A58EC1-49E9-554E-D451-0886DB6232B3}"/>
              </a:ext>
            </a:extLst>
          </p:cNvPr>
          <p:cNvSpPr>
            <a:spLocks noGrp="1"/>
          </p:cNvSpPr>
          <p:nvPr>
            <p:ph type="dt" idx="10"/>
          </p:nvPr>
        </p:nvSpPr>
        <p:spPr/>
        <p:txBody>
          <a:bodyPr/>
          <a:lstStyle>
            <a:lvl1pPr>
              <a:defRPr/>
            </a:lvl1pPr>
          </a:lstStyle>
          <a:p>
            <a:endParaRPr lang="el-GR" altLang="el-GR"/>
          </a:p>
        </p:txBody>
      </p:sp>
      <p:sp>
        <p:nvSpPr>
          <p:cNvPr id="6" name="Θέση υποσέλιδου 5">
            <a:extLst>
              <a:ext uri="{FF2B5EF4-FFF2-40B4-BE49-F238E27FC236}">
                <a16:creationId xmlns:a16="http://schemas.microsoft.com/office/drawing/2014/main" id="{5664415D-F572-3353-F9F4-3C7ADA8C1B13}"/>
              </a:ext>
            </a:extLst>
          </p:cNvPr>
          <p:cNvSpPr>
            <a:spLocks noGrp="1"/>
          </p:cNvSpPr>
          <p:nvPr>
            <p:ph type="ftr" idx="11"/>
          </p:nvPr>
        </p:nvSpPr>
        <p:spPr/>
        <p:txBody>
          <a:bodyPr/>
          <a:lstStyle>
            <a:lvl1pPr>
              <a:defRPr/>
            </a:lvl1pPr>
          </a:lstStyle>
          <a:p>
            <a:endParaRPr lang="el-GR" altLang="el-GR"/>
          </a:p>
        </p:txBody>
      </p:sp>
      <p:sp>
        <p:nvSpPr>
          <p:cNvPr id="7" name="Θέση αριθμού διαφάνειας 6">
            <a:extLst>
              <a:ext uri="{FF2B5EF4-FFF2-40B4-BE49-F238E27FC236}">
                <a16:creationId xmlns:a16="http://schemas.microsoft.com/office/drawing/2014/main" id="{46A57DCA-B2A8-D16A-8B08-C51CD42440EC}"/>
              </a:ext>
            </a:extLst>
          </p:cNvPr>
          <p:cNvSpPr>
            <a:spLocks noGrp="1"/>
          </p:cNvSpPr>
          <p:nvPr>
            <p:ph type="sldNum" idx="12"/>
          </p:nvPr>
        </p:nvSpPr>
        <p:spPr/>
        <p:txBody>
          <a:bodyPr/>
          <a:lstStyle>
            <a:lvl1pPr>
              <a:defRPr/>
            </a:lvl1pPr>
          </a:lstStyle>
          <a:p>
            <a:fld id="{04BB9954-956E-46F7-AFC6-ACBEE6F14111}" type="slidenum">
              <a:rPr lang="el-GR" altLang="el-GR"/>
              <a:pPr/>
              <a:t>‹#›</a:t>
            </a:fld>
            <a:endParaRPr lang="el-GR" altLang="el-GR"/>
          </a:p>
        </p:txBody>
      </p:sp>
    </p:spTree>
    <p:extLst>
      <p:ext uri="{BB962C8B-B14F-4D97-AF65-F5344CB8AC3E}">
        <p14:creationId xmlns:p14="http://schemas.microsoft.com/office/powerpoint/2010/main" val="815621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B4434C-1D56-0766-232D-BACE00CEEFB3}"/>
              </a:ext>
            </a:extLst>
          </p:cNvPr>
          <p:cNvSpPr>
            <a:spLocks noGrp="1"/>
          </p:cNvSpPr>
          <p:nvPr>
            <p:ph type="title"/>
          </p:nvPr>
        </p:nvSpPr>
        <p:spPr>
          <a:xfrm>
            <a:off x="693738" y="301625"/>
            <a:ext cx="8694737" cy="10969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FADC0D0-5BAD-DCB7-6B90-3EEA6F25C0EC}"/>
              </a:ext>
            </a:extLst>
          </p:cNvPr>
          <p:cNvSpPr>
            <a:spLocks noGrp="1"/>
          </p:cNvSpPr>
          <p:nvPr>
            <p:ph type="body" idx="1"/>
          </p:nvPr>
        </p:nvSpPr>
        <p:spPr>
          <a:xfrm>
            <a:off x="693738" y="1390650"/>
            <a:ext cx="4265612" cy="681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5DADB94-882F-56E2-3D06-39B3092E9D2C}"/>
              </a:ext>
            </a:extLst>
          </p:cNvPr>
          <p:cNvSpPr>
            <a:spLocks noGrp="1"/>
          </p:cNvSpPr>
          <p:nvPr>
            <p:ph sz="half" idx="2"/>
          </p:nvPr>
        </p:nvSpPr>
        <p:spPr>
          <a:xfrm>
            <a:off x="693738" y="2071688"/>
            <a:ext cx="4265612" cy="304641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1E17A91-7C2D-7231-DA7B-C2BA021A66BB}"/>
              </a:ext>
            </a:extLst>
          </p:cNvPr>
          <p:cNvSpPr>
            <a:spLocks noGrp="1"/>
          </p:cNvSpPr>
          <p:nvPr>
            <p:ph type="body" sz="quarter" idx="3"/>
          </p:nvPr>
        </p:nvSpPr>
        <p:spPr>
          <a:xfrm>
            <a:off x="5103813" y="1390650"/>
            <a:ext cx="4284662" cy="681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C098771-C169-9004-EA78-D6CAA8D68A94}"/>
              </a:ext>
            </a:extLst>
          </p:cNvPr>
          <p:cNvSpPr>
            <a:spLocks noGrp="1"/>
          </p:cNvSpPr>
          <p:nvPr>
            <p:ph sz="quarter" idx="4"/>
          </p:nvPr>
        </p:nvSpPr>
        <p:spPr>
          <a:xfrm>
            <a:off x="5103813" y="2071688"/>
            <a:ext cx="4284662" cy="304641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18B3829C-6282-CE5E-60AA-4A204D2E77E9}"/>
              </a:ext>
            </a:extLst>
          </p:cNvPr>
          <p:cNvSpPr>
            <a:spLocks noGrp="1"/>
          </p:cNvSpPr>
          <p:nvPr>
            <p:ph type="dt" idx="10"/>
          </p:nvPr>
        </p:nvSpPr>
        <p:spPr/>
        <p:txBody>
          <a:bodyPr/>
          <a:lstStyle>
            <a:lvl1pPr>
              <a:defRPr/>
            </a:lvl1pPr>
          </a:lstStyle>
          <a:p>
            <a:endParaRPr lang="el-GR" altLang="el-GR"/>
          </a:p>
        </p:txBody>
      </p:sp>
      <p:sp>
        <p:nvSpPr>
          <p:cNvPr id="8" name="Θέση υποσέλιδου 7">
            <a:extLst>
              <a:ext uri="{FF2B5EF4-FFF2-40B4-BE49-F238E27FC236}">
                <a16:creationId xmlns:a16="http://schemas.microsoft.com/office/drawing/2014/main" id="{992D6448-A42D-8C54-DFDE-D32CAF27FFCB}"/>
              </a:ext>
            </a:extLst>
          </p:cNvPr>
          <p:cNvSpPr>
            <a:spLocks noGrp="1"/>
          </p:cNvSpPr>
          <p:nvPr>
            <p:ph type="ftr" idx="11"/>
          </p:nvPr>
        </p:nvSpPr>
        <p:spPr/>
        <p:txBody>
          <a:bodyPr/>
          <a:lstStyle>
            <a:lvl1pPr>
              <a:defRPr/>
            </a:lvl1pPr>
          </a:lstStyle>
          <a:p>
            <a:endParaRPr lang="el-GR" altLang="el-GR"/>
          </a:p>
        </p:txBody>
      </p:sp>
      <p:sp>
        <p:nvSpPr>
          <p:cNvPr id="9" name="Θέση αριθμού διαφάνειας 8">
            <a:extLst>
              <a:ext uri="{FF2B5EF4-FFF2-40B4-BE49-F238E27FC236}">
                <a16:creationId xmlns:a16="http://schemas.microsoft.com/office/drawing/2014/main" id="{67AD2074-054C-FB99-2F1A-19D410ACCED2}"/>
              </a:ext>
            </a:extLst>
          </p:cNvPr>
          <p:cNvSpPr>
            <a:spLocks noGrp="1"/>
          </p:cNvSpPr>
          <p:nvPr>
            <p:ph type="sldNum" idx="12"/>
          </p:nvPr>
        </p:nvSpPr>
        <p:spPr/>
        <p:txBody>
          <a:bodyPr/>
          <a:lstStyle>
            <a:lvl1pPr>
              <a:defRPr/>
            </a:lvl1pPr>
          </a:lstStyle>
          <a:p>
            <a:fld id="{CE33E851-9F36-4B22-9FBE-AF3CFD229296}" type="slidenum">
              <a:rPr lang="el-GR" altLang="el-GR"/>
              <a:pPr/>
              <a:t>‹#›</a:t>
            </a:fld>
            <a:endParaRPr lang="el-GR" altLang="el-GR"/>
          </a:p>
        </p:txBody>
      </p:sp>
    </p:spTree>
    <p:extLst>
      <p:ext uri="{BB962C8B-B14F-4D97-AF65-F5344CB8AC3E}">
        <p14:creationId xmlns:p14="http://schemas.microsoft.com/office/powerpoint/2010/main" val="617255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AC5BAF-8E7F-786D-2713-16271C79162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CC2267A-385E-DD85-E38E-F818FB44C3C3}"/>
              </a:ext>
            </a:extLst>
          </p:cNvPr>
          <p:cNvSpPr>
            <a:spLocks noGrp="1"/>
          </p:cNvSpPr>
          <p:nvPr>
            <p:ph type="dt" idx="10"/>
          </p:nvPr>
        </p:nvSpPr>
        <p:spPr/>
        <p:txBody>
          <a:bodyPr/>
          <a:lstStyle>
            <a:lvl1pPr>
              <a:defRPr/>
            </a:lvl1pPr>
          </a:lstStyle>
          <a:p>
            <a:endParaRPr lang="el-GR" altLang="el-GR"/>
          </a:p>
        </p:txBody>
      </p:sp>
      <p:sp>
        <p:nvSpPr>
          <p:cNvPr id="4" name="Θέση υποσέλιδου 3">
            <a:extLst>
              <a:ext uri="{FF2B5EF4-FFF2-40B4-BE49-F238E27FC236}">
                <a16:creationId xmlns:a16="http://schemas.microsoft.com/office/drawing/2014/main" id="{D6027503-8722-0081-5CD0-D364C1747C67}"/>
              </a:ext>
            </a:extLst>
          </p:cNvPr>
          <p:cNvSpPr>
            <a:spLocks noGrp="1"/>
          </p:cNvSpPr>
          <p:nvPr>
            <p:ph type="ftr" idx="11"/>
          </p:nvPr>
        </p:nvSpPr>
        <p:spPr/>
        <p:txBody>
          <a:bodyPr/>
          <a:lstStyle>
            <a:lvl1pPr>
              <a:defRPr/>
            </a:lvl1pPr>
          </a:lstStyle>
          <a:p>
            <a:endParaRPr lang="el-GR" altLang="el-GR"/>
          </a:p>
        </p:txBody>
      </p:sp>
      <p:sp>
        <p:nvSpPr>
          <p:cNvPr id="5" name="Θέση αριθμού διαφάνειας 4">
            <a:extLst>
              <a:ext uri="{FF2B5EF4-FFF2-40B4-BE49-F238E27FC236}">
                <a16:creationId xmlns:a16="http://schemas.microsoft.com/office/drawing/2014/main" id="{39547258-95F6-1EDA-9597-D75461834689}"/>
              </a:ext>
            </a:extLst>
          </p:cNvPr>
          <p:cNvSpPr>
            <a:spLocks noGrp="1"/>
          </p:cNvSpPr>
          <p:nvPr>
            <p:ph type="sldNum" idx="12"/>
          </p:nvPr>
        </p:nvSpPr>
        <p:spPr/>
        <p:txBody>
          <a:bodyPr/>
          <a:lstStyle>
            <a:lvl1pPr>
              <a:defRPr/>
            </a:lvl1pPr>
          </a:lstStyle>
          <a:p>
            <a:fld id="{A54D6659-A978-465D-9CCD-7C99C49A975C}" type="slidenum">
              <a:rPr lang="el-GR" altLang="el-GR"/>
              <a:pPr/>
              <a:t>‹#›</a:t>
            </a:fld>
            <a:endParaRPr lang="el-GR" altLang="el-GR"/>
          </a:p>
        </p:txBody>
      </p:sp>
    </p:spTree>
    <p:extLst>
      <p:ext uri="{BB962C8B-B14F-4D97-AF65-F5344CB8AC3E}">
        <p14:creationId xmlns:p14="http://schemas.microsoft.com/office/powerpoint/2010/main" val="2179481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ECFD21CA-46F0-BE58-6F35-699B040277D8}"/>
              </a:ext>
            </a:extLst>
          </p:cNvPr>
          <p:cNvSpPr>
            <a:spLocks noGrp="1"/>
          </p:cNvSpPr>
          <p:nvPr>
            <p:ph type="dt" idx="10"/>
          </p:nvPr>
        </p:nvSpPr>
        <p:spPr/>
        <p:txBody>
          <a:bodyPr/>
          <a:lstStyle>
            <a:lvl1pPr>
              <a:defRPr/>
            </a:lvl1pPr>
          </a:lstStyle>
          <a:p>
            <a:endParaRPr lang="el-GR" altLang="el-GR"/>
          </a:p>
        </p:txBody>
      </p:sp>
      <p:sp>
        <p:nvSpPr>
          <p:cNvPr id="3" name="Θέση υποσέλιδου 2">
            <a:extLst>
              <a:ext uri="{FF2B5EF4-FFF2-40B4-BE49-F238E27FC236}">
                <a16:creationId xmlns:a16="http://schemas.microsoft.com/office/drawing/2014/main" id="{C2C43ADF-2314-0D52-15D5-6F5F5E7080EE}"/>
              </a:ext>
            </a:extLst>
          </p:cNvPr>
          <p:cNvSpPr>
            <a:spLocks noGrp="1"/>
          </p:cNvSpPr>
          <p:nvPr>
            <p:ph type="ftr" idx="11"/>
          </p:nvPr>
        </p:nvSpPr>
        <p:spPr/>
        <p:txBody>
          <a:bodyPr/>
          <a:lstStyle>
            <a:lvl1pPr>
              <a:defRPr/>
            </a:lvl1pPr>
          </a:lstStyle>
          <a:p>
            <a:endParaRPr lang="el-GR" altLang="el-GR"/>
          </a:p>
        </p:txBody>
      </p:sp>
      <p:sp>
        <p:nvSpPr>
          <p:cNvPr id="4" name="Θέση αριθμού διαφάνειας 3">
            <a:extLst>
              <a:ext uri="{FF2B5EF4-FFF2-40B4-BE49-F238E27FC236}">
                <a16:creationId xmlns:a16="http://schemas.microsoft.com/office/drawing/2014/main" id="{4DE02F53-2F79-3B39-5FA6-3A64395B7264}"/>
              </a:ext>
            </a:extLst>
          </p:cNvPr>
          <p:cNvSpPr>
            <a:spLocks noGrp="1"/>
          </p:cNvSpPr>
          <p:nvPr>
            <p:ph type="sldNum" idx="12"/>
          </p:nvPr>
        </p:nvSpPr>
        <p:spPr/>
        <p:txBody>
          <a:bodyPr/>
          <a:lstStyle>
            <a:lvl1pPr>
              <a:defRPr/>
            </a:lvl1pPr>
          </a:lstStyle>
          <a:p>
            <a:fld id="{8EA53828-6E0F-46C3-9D6E-E269F4C99045}" type="slidenum">
              <a:rPr lang="el-GR" altLang="el-GR"/>
              <a:pPr/>
              <a:t>‹#›</a:t>
            </a:fld>
            <a:endParaRPr lang="el-GR" altLang="el-GR"/>
          </a:p>
        </p:txBody>
      </p:sp>
    </p:spTree>
    <p:extLst>
      <p:ext uri="{BB962C8B-B14F-4D97-AF65-F5344CB8AC3E}">
        <p14:creationId xmlns:p14="http://schemas.microsoft.com/office/powerpoint/2010/main" val="1256186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F82BF6-FC84-C9DF-C971-D8A04D9714B1}"/>
              </a:ext>
            </a:extLst>
          </p:cNvPr>
          <p:cNvSpPr>
            <a:spLocks noGrp="1"/>
          </p:cNvSpPr>
          <p:nvPr>
            <p:ph type="title"/>
          </p:nvPr>
        </p:nvSpPr>
        <p:spPr>
          <a:xfrm>
            <a:off x="693738" y="377825"/>
            <a:ext cx="3251200" cy="1323975"/>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ABC58C2-2D74-0B1F-D7D6-B45293C33CB7}"/>
              </a:ext>
            </a:extLst>
          </p:cNvPr>
          <p:cNvSpPr>
            <a:spLocks noGrp="1"/>
          </p:cNvSpPr>
          <p:nvPr>
            <p:ph idx="1"/>
          </p:nvPr>
        </p:nvSpPr>
        <p:spPr>
          <a:xfrm>
            <a:off x="4286250" y="815975"/>
            <a:ext cx="5102225" cy="40306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4FED62B9-BB5D-43BC-C997-783CBC6DF962}"/>
              </a:ext>
            </a:extLst>
          </p:cNvPr>
          <p:cNvSpPr>
            <a:spLocks noGrp="1"/>
          </p:cNvSpPr>
          <p:nvPr>
            <p:ph type="body" sz="half" idx="2"/>
          </p:nvPr>
        </p:nvSpPr>
        <p:spPr>
          <a:xfrm>
            <a:off x="693738" y="1701800"/>
            <a:ext cx="3251200" cy="3151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32F8ED3-5D4B-2C88-31D2-6A5EBEF9EC44}"/>
              </a:ext>
            </a:extLst>
          </p:cNvPr>
          <p:cNvSpPr>
            <a:spLocks noGrp="1"/>
          </p:cNvSpPr>
          <p:nvPr>
            <p:ph type="dt" idx="10"/>
          </p:nvPr>
        </p:nvSpPr>
        <p:spPr/>
        <p:txBody>
          <a:bodyPr/>
          <a:lstStyle>
            <a:lvl1pPr>
              <a:defRPr/>
            </a:lvl1pPr>
          </a:lstStyle>
          <a:p>
            <a:endParaRPr lang="el-GR" altLang="el-GR"/>
          </a:p>
        </p:txBody>
      </p:sp>
      <p:sp>
        <p:nvSpPr>
          <p:cNvPr id="6" name="Θέση υποσέλιδου 5">
            <a:extLst>
              <a:ext uri="{FF2B5EF4-FFF2-40B4-BE49-F238E27FC236}">
                <a16:creationId xmlns:a16="http://schemas.microsoft.com/office/drawing/2014/main" id="{2C6B6654-EBAA-DD97-5610-430E68ED1FEA}"/>
              </a:ext>
            </a:extLst>
          </p:cNvPr>
          <p:cNvSpPr>
            <a:spLocks noGrp="1"/>
          </p:cNvSpPr>
          <p:nvPr>
            <p:ph type="ftr" idx="11"/>
          </p:nvPr>
        </p:nvSpPr>
        <p:spPr/>
        <p:txBody>
          <a:bodyPr/>
          <a:lstStyle>
            <a:lvl1pPr>
              <a:defRPr/>
            </a:lvl1pPr>
          </a:lstStyle>
          <a:p>
            <a:endParaRPr lang="el-GR" altLang="el-GR"/>
          </a:p>
        </p:txBody>
      </p:sp>
      <p:sp>
        <p:nvSpPr>
          <p:cNvPr id="7" name="Θέση αριθμού διαφάνειας 6">
            <a:extLst>
              <a:ext uri="{FF2B5EF4-FFF2-40B4-BE49-F238E27FC236}">
                <a16:creationId xmlns:a16="http://schemas.microsoft.com/office/drawing/2014/main" id="{454A2E4D-E71B-3235-1756-E393F028BB5F}"/>
              </a:ext>
            </a:extLst>
          </p:cNvPr>
          <p:cNvSpPr>
            <a:spLocks noGrp="1"/>
          </p:cNvSpPr>
          <p:nvPr>
            <p:ph type="sldNum" idx="12"/>
          </p:nvPr>
        </p:nvSpPr>
        <p:spPr/>
        <p:txBody>
          <a:bodyPr/>
          <a:lstStyle>
            <a:lvl1pPr>
              <a:defRPr/>
            </a:lvl1pPr>
          </a:lstStyle>
          <a:p>
            <a:fld id="{0D5EDD3C-116C-43B5-AF38-9DF8AF0F13D4}" type="slidenum">
              <a:rPr lang="el-GR" altLang="el-GR"/>
              <a:pPr/>
              <a:t>‹#›</a:t>
            </a:fld>
            <a:endParaRPr lang="el-GR" altLang="el-GR"/>
          </a:p>
        </p:txBody>
      </p:sp>
    </p:spTree>
    <p:extLst>
      <p:ext uri="{BB962C8B-B14F-4D97-AF65-F5344CB8AC3E}">
        <p14:creationId xmlns:p14="http://schemas.microsoft.com/office/powerpoint/2010/main" val="1921380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B648D1-E1B8-32EA-35B3-7B0989AD57F7}"/>
              </a:ext>
            </a:extLst>
          </p:cNvPr>
          <p:cNvSpPr>
            <a:spLocks noGrp="1"/>
          </p:cNvSpPr>
          <p:nvPr>
            <p:ph type="title"/>
          </p:nvPr>
        </p:nvSpPr>
        <p:spPr>
          <a:xfrm>
            <a:off x="693738" y="377825"/>
            <a:ext cx="3251200" cy="1323975"/>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630754E-B74B-7CA6-D676-DDC365945EA2}"/>
              </a:ext>
            </a:extLst>
          </p:cNvPr>
          <p:cNvSpPr>
            <a:spLocks noGrp="1"/>
          </p:cNvSpPr>
          <p:nvPr>
            <p:ph type="pic" idx="1"/>
          </p:nvPr>
        </p:nvSpPr>
        <p:spPr>
          <a:xfrm>
            <a:off x="4286250" y="815975"/>
            <a:ext cx="5102225" cy="40306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85252D0-7999-E7CE-82EE-56E937B4B757}"/>
              </a:ext>
            </a:extLst>
          </p:cNvPr>
          <p:cNvSpPr>
            <a:spLocks noGrp="1"/>
          </p:cNvSpPr>
          <p:nvPr>
            <p:ph type="body" sz="half" idx="2"/>
          </p:nvPr>
        </p:nvSpPr>
        <p:spPr>
          <a:xfrm>
            <a:off x="693738" y="1701800"/>
            <a:ext cx="3251200" cy="3151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49088DA-6ECE-B429-B310-5DF9A0D31119}"/>
              </a:ext>
            </a:extLst>
          </p:cNvPr>
          <p:cNvSpPr>
            <a:spLocks noGrp="1"/>
          </p:cNvSpPr>
          <p:nvPr>
            <p:ph type="dt" idx="10"/>
          </p:nvPr>
        </p:nvSpPr>
        <p:spPr/>
        <p:txBody>
          <a:bodyPr/>
          <a:lstStyle>
            <a:lvl1pPr>
              <a:defRPr/>
            </a:lvl1pPr>
          </a:lstStyle>
          <a:p>
            <a:endParaRPr lang="el-GR" altLang="el-GR"/>
          </a:p>
        </p:txBody>
      </p:sp>
      <p:sp>
        <p:nvSpPr>
          <p:cNvPr id="6" name="Θέση υποσέλιδου 5">
            <a:extLst>
              <a:ext uri="{FF2B5EF4-FFF2-40B4-BE49-F238E27FC236}">
                <a16:creationId xmlns:a16="http://schemas.microsoft.com/office/drawing/2014/main" id="{28DD83FB-3C49-A7E6-8541-4BD38704ACCA}"/>
              </a:ext>
            </a:extLst>
          </p:cNvPr>
          <p:cNvSpPr>
            <a:spLocks noGrp="1"/>
          </p:cNvSpPr>
          <p:nvPr>
            <p:ph type="ftr" idx="11"/>
          </p:nvPr>
        </p:nvSpPr>
        <p:spPr/>
        <p:txBody>
          <a:bodyPr/>
          <a:lstStyle>
            <a:lvl1pPr>
              <a:defRPr/>
            </a:lvl1pPr>
          </a:lstStyle>
          <a:p>
            <a:endParaRPr lang="el-GR" altLang="el-GR"/>
          </a:p>
        </p:txBody>
      </p:sp>
      <p:sp>
        <p:nvSpPr>
          <p:cNvPr id="7" name="Θέση αριθμού διαφάνειας 6">
            <a:extLst>
              <a:ext uri="{FF2B5EF4-FFF2-40B4-BE49-F238E27FC236}">
                <a16:creationId xmlns:a16="http://schemas.microsoft.com/office/drawing/2014/main" id="{F23FD74C-170B-DD3D-719F-8746ABD7D24F}"/>
              </a:ext>
            </a:extLst>
          </p:cNvPr>
          <p:cNvSpPr>
            <a:spLocks noGrp="1"/>
          </p:cNvSpPr>
          <p:nvPr>
            <p:ph type="sldNum" idx="12"/>
          </p:nvPr>
        </p:nvSpPr>
        <p:spPr/>
        <p:txBody>
          <a:bodyPr/>
          <a:lstStyle>
            <a:lvl1pPr>
              <a:defRPr/>
            </a:lvl1pPr>
          </a:lstStyle>
          <a:p>
            <a:fld id="{A408F132-E347-48C3-B041-560C6782A834}" type="slidenum">
              <a:rPr lang="el-GR" altLang="el-GR"/>
              <a:pPr/>
              <a:t>‹#›</a:t>
            </a:fld>
            <a:endParaRPr lang="el-GR" altLang="el-GR"/>
          </a:p>
        </p:txBody>
      </p:sp>
    </p:spTree>
    <p:extLst>
      <p:ext uri="{BB962C8B-B14F-4D97-AF65-F5344CB8AC3E}">
        <p14:creationId xmlns:p14="http://schemas.microsoft.com/office/powerpoint/2010/main" val="405696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28C09A00-895B-71C0-1E7A-681F34FDB310}"/>
              </a:ext>
            </a:extLst>
          </p:cNvPr>
          <p:cNvSpPr>
            <a:spLocks noGrp="1" noChangeArrowheads="1"/>
          </p:cNvSpPr>
          <p:nvPr>
            <p:ph type="title"/>
          </p:nvPr>
        </p:nvSpPr>
        <p:spPr bwMode="auto">
          <a:xfrm>
            <a:off x="503238" y="225425"/>
            <a:ext cx="9067800" cy="942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l-GR"/>
              <a:t>Πατήστε για επεξεργασία της μορφής κειμένου του τίτλου</a:t>
            </a:r>
          </a:p>
        </p:txBody>
      </p:sp>
      <p:sp>
        <p:nvSpPr>
          <p:cNvPr id="1026" name="Rectangle 2">
            <a:extLst>
              <a:ext uri="{FF2B5EF4-FFF2-40B4-BE49-F238E27FC236}">
                <a16:creationId xmlns:a16="http://schemas.microsoft.com/office/drawing/2014/main" id="{833D4778-7B20-9806-DB30-F7BEF22E3DA4}"/>
              </a:ext>
            </a:extLst>
          </p:cNvPr>
          <p:cNvSpPr>
            <a:spLocks noGrp="1" noChangeArrowheads="1"/>
          </p:cNvSpPr>
          <p:nvPr>
            <p:ph type="body" idx="1"/>
          </p:nvPr>
        </p:nvSpPr>
        <p:spPr bwMode="auto">
          <a:xfrm>
            <a:off x="503238" y="1327150"/>
            <a:ext cx="9067800" cy="3284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440" rIns="0" bIns="0" numCol="1" anchor="t" anchorCtr="0" compatLnSpc="1">
            <a:prstTxWarp prst="textNoShape">
              <a:avLst/>
            </a:prstTxWarp>
          </a:bodyPr>
          <a:lstStyle/>
          <a:p>
            <a:pPr lvl="0"/>
            <a:r>
              <a:rPr lang="en-GB" altLang="el-GR"/>
              <a:t>Πατήστε για επεξεργασία της μορφής κειμένου διάρθρωσης</a:t>
            </a:r>
          </a:p>
          <a:p>
            <a:pPr lvl="1"/>
            <a:r>
              <a:rPr lang="en-GB" altLang="el-GR"/>
              <a:t>Δεύτερο επίπεδο διάρθρωσης</a:t>
            </a:r>
          </a:p>
          <a:p>
            <a:pPr lvl="2"/>
            <a:r>
              <a:rPr lang="en-GB" altLang="el-GR"/>
              <a:t>Τρίτο επίπεδο διάρθρωσης</a:t>
            </a:r>
          </a:p>
          <a:p>
            <a:pPr lvl="3"/>
            <a:r>
              <a:rPr lang="en-GB" altLang="el-GR"/>
              <a:t>Τέταρτο επίπεδο διάρθρωσης</a:t>
            </a:r>
          </a:p>
          <a:p>
            <a:pPr lvl="4"/>
            <a:r>
              <a:rPr lang="en-GB" altLang="el-GR"/>
              <a:t>Πέμπτο επίπεδο διάρθρωσης</a:t>
            </a:r>
          </a:p>
          <a:p>
            <a:pPr lvl="4"/>
            <a:r>
              <a:rPr lang="en-GB" altLang="el-GR"/>
              <a:t>Έκτο επίπεδο διάρθρωσης</a:t>
            </a:r>
          </a:p>
          <a:p>
            <a:pPr lvl="4"/>
            <a:r>
              <a:rPr lang="en-GB" altLang="el-GR"/>
              <a:t>Έβδομο επίπεδο διάρθρωσης</a:t>
            </a:r>
          </a:p>
        </p:txBody>
      </p:sp>
      <p:sp>
        <p:nvSpPr>
          <p:cNvPr id="1027" name="Rectangle 3">
            <a:extLst>
              <a:ext uri="{FF2B5EF4-FFF2-40B4-BE49-F238E27FC236}">
                <a16:creationId xmlns:a16="http://schemas.microsoft.com/office/drawing/2014/main" id="{7AEC7458-AFE5-B66F-8111-095D1A59182A}"/>
              </a:ext>
            </a:extLst>
          </p:cNvPr>
          <p:cNvSpPr>
            <a:spLocks noGrp="1" noChangeArrowheads="1"/>
          </p:cNvSpPr>
          <p:nvPr>
            <p:ph type="dt"/>
          </p:nvPr>
        </p:nvSpPr>
        <p:spPr bwMode="auto">
          <a:xfrm>
            <a:off x="503238" y="5165725"/>
            <a:ext cx="2344737" cy="387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400">
                <a:solidFill>
                  <a:srgbClr val="000000"/>
                </a:solidFill>
                <a:latin typeface="Times New Roman" panose="02020603050405020304" pitchFamily="18" charset="0"/>
                <a:cs typeface="Segoe UI" panose="020B0502040204020203" pitchFamily="34" charset="0"/>
              </a:defRPr>
            </a:lvl1pPr>
          </a:lstStyle>
          <a:p>
            <a:endParaRPr lang="el-GR" altLang="el-GR"/>
          </a:p>
        </p:txBody>
      </p:sp>
      <p:sp>
        <p:nvSpPr>
          <p:cNvPr id="1028" name="Rectangle 4">
            <a:extLst>
              <a:ext uri="{FF2B5EF4-FFF2-40B4-BE49-F238E27FC236}">
                <a16:creationId xmlns:a16="http://schemas.microsoft.com/office/drawing/2014/main" id="{7547BB31-13E7-E975-3D5B-70B756704364}"/>
              </a:ext>
            </a:extLst>
          </p:cNvPr>
          <p:cNvSpPr>
            <a:spLocks noGrp="1" noChangeArrowheads="1"/>
          </p:cNvSpPr>
          <p:nvPr>
            <p:ph type="ftr"/>
          </p:nvPr>
        </p:nvSpPr>
        <p:spPr bwMode="auto">
          <a:xfrm>
            <a:off x="3448050" y="5165725"/>
            <a:ext cx="3192463" cy="387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400">
                <a:solidFill>
                  <a:srgbClr val="000000"/>
                </a:solidFill>
                <a:latin typeface="Times New Roman" panose="02020603050405020304" pitchFamily="18" charset="0"/>
                <a:cs typeface="Segoe UI" panose="020B0502040204020203" pitchFamily="34" charset="0"/>
              </a:defRPr>
            </a:lvl1pPr>
          </a:lstStyle>
          <a:p>
            <a:endParaRPr lang="el-GR" altLang="el-GR"/>
          </a:p>
        </p:txBody>
      </p:sp>
      <p:sp>
        <p:nvSpPr>
          <p:cNvPr id="1029" name="Rectangle 5">
            <a:extLst>
              <a:ext uri="{FF2B5EF4-FFF2-40B4-BE49-F238E27FC236}">
                <a16:creationId xmlns:a16="http://schemas.microsoft.com/office/drawing/2014/main" id="{CBF2A1A4-3AAE-64C1-EAF0-48174235E95E}"/>
              </a:ext>
            </a:extLst>
          </p:cNvPr>
          <p:cNvSpPr>
            <a:spLocks noGrp="1" noChangeArrowheads="1"/>
          </p:cNvSpPr>
          <p:nvPr>
            <p:ph type="sldNum"/>
          </p:nvPr>
        </p:nvSpPr>
        <p:spPr bwMode="auto">
          <a:xfrm>
            <a:off x="7227888" y="5165725"/>
            <a:ext cx="2344737" cy="387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400">
                <a:solidFill>
                  <a:srgbClr val="000000"/>
                </a:solidFill>
                <a:latin typeface="Times New Roman" panose="02020603050405020304" pitchFamily="18" charset="0"/>
                <a:cs typeface="Segoe UI" panose="020B0502040204020203" pitchFamily="34" charset="0"/>
              </a:defRPr>
            </a:lvl1pPr>
          </a:lstStyle>
          <a:p>
            <a:fld id="{AE4C42F8-920B-4D83-8636-4416B0FE0D98}" type="slidenum">
              <a:rPr lang="el-GR" altLang="el-GR"/>
              <a:pPr/>
              <a:t>‹#›</a:t>
            </a:fld>
            <a:endParaRPr lang="el-GR"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2pPr>
      <a:lvl3pPr marL="1143000" indent="-228600" algn="ctr"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3pPr>
      <a:lvl4pPr marL="1600200" indent="-228600" algn="ctr"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4pPr>
      <a:lvl5pPr marL="2057400" indent="-228600" algn="ctr"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5pPr>
      <a:lvl6pPr marL="2514600" indent="-228600" algn="ctr"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6pPr>
      <a:lvl7pPr marL="2971800" indent="-228600" algn="ctr"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7pPr>
      <a:lvl8pPr marL="3429000" indent="-228600" algn="ctr"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8pPr>
      <a:lvl9pPr marL="3886200" indent="-228600" algn="ctr"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9pPr>
    </p:titleStyle>
    <p:bodyStyle>
      <a:lvl1pPr marL="342900" indent="-342900" algn="l" defTabSz="449263" rtl="0" fontAlgn="base" hangingPunct="0">
        <a:lnSpc>
          <a:spcPct val="93000"/>
        </a:lnSpc>
        <a:spcBef>
          <a:spcPts val="1438"/>
        </a:spcBef>
        <a:spcAft>
          <a:spcPts val="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fontAlgn="base" hangingPunct="0">
        <a:lnSpc>
          <a:spcPct val="93000"/>
        </a:lnSpc>
        <a:spcBef>
          <a:spcPts val="1150"/>
        </a:spcBef>
        <a:spcAft>
          <a:spcPts val="25"/>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fontAlgn="base" hangingPunct="0">
        <a:lnSpc>
          <a:spcPct val="93000"/>
        </a:lnSpc>
        <a:spcBef>
          <a:spcPts val="875"/>
        </a:spcBef>
        <a:spcAft>
          <a:spcPts val="25"/>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fontAlgn="base" hangingPunct="0">
        <a:lnSpc>
          <a:spcPct val="93000"/>
        </a:lnSpc>
        <a:spcBef>
          <a:spcPts val="588"/>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fontAlgn="base" hangingPunct="0">
        <a:lnSpc>
          <a:spcPct val="93000"/>
        </a:lnSpc>
        <a:spcBef>
          <a:spcPts val="300"/>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repository.uneca.org/handle/10855/4265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1432" y="0"/>
            <a:ext cx="8237760" cy="567055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417" y="0"/>
            <a:ext cx="8225790" cy="567055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3929D495-50C3-2163-F0DF-CD3C30E88F24}"/>
              </a:ext>
            </a:extLst>
          </p:cNvPr>
          <p:cNvSpPr>
            <a:spLocks noGrp="1"/>
          </p:cNvSpPr>
          <p:nvPr>
            <p:ph type="ctrTitle"/>
          </p:nvPr>
        </p:nvSpPr>
        <p:spPr>
          <a:xfrm>
            <a:off x="1260080" y="1653385"/>
            <a:ext cx="7560469" cy="2285442"/>
          </a:xfrm>
        </p:spPr>
        <p:txBody>
          <a:bodyPr anchor="ctr">
            <a:normAutofit/>
          </a:bodyPr>
          <a:lstStyle/>
          <a:p>
            <a:r>
              <a:rPr lang="el-GR" sz="5900"/>
              <a:t>Μάθημα </a:t>
            </a:r>
            <a:r>
              <a:rPr lang="el-GR" sz="5900" dirty="0"/>
              <a:t>6</a:t>
            </a:r>
            <a:r>
              <a:rPr lang="el-GR" sz="5900" baseline="30000"/>
              <a:t>ο</a:t>
            </a:r>
            <a:r>
              <a:rPr lang="el-GR" sz="5900"/>
              <a:t> </a:t>
            </a:r>
            <a:br>
              <a:rPr lang="el-GR" sz="5900" dirty="0"/>
            </a:br>
            <a:r>
              <a:rPr lang="el-GR" sz="5900" dirty="0"/>
              <a:t>Σύγκλιση ή Ανισότητα; </a:t>
            </a:r>
          </a:p>
        </p:txBody>
      </p:sp>
      <p:sp>
        <p:nvSpPr>
          <p:cNvPr id="3" name="Υπότιτλος 2">
            <a:extLst>
              <a:ext uri="{FF2B5EF4-FFF2-40B4-BE49-F238E27FC236}">
                <a16:creationId xmlns:a16="http://schemas.microsoft.com/office/drawing/2014/main" id="{AFC739F5-5214-EB78-D8E6-A13B7D1E18B3}"/>
              </a:ext>
            </a:extLst>
          </p:cNvPr>
          <p:cNvSpPr>
            <a:spLocks noGrp="1"/>
          </p:cNvSpPr>
          <p:nvPr>
            <p:ph type="subTitle" idx="1"/>
          </p:nvPr>
        </p:nvSpPr>
        <p:spPr>
          <a:xfrm>
            <a:off x="1626287" y="4667702"/>
            <a:ext cx="6828050" cy="522426"/>
          </a:xfrm>
        </p:spPr>
        <p:txBody>
          <a:bodyPr anchor="ctr">
            <a:normAutofit/>
          </a:bodyPr>
          <a:lstStyle/>
          <a:p>
            <a:pPr>
              <a:spcBef>
                <a:spcPts val="0"/>
              </a:spcBef>
              <a:spcAft>
                <a:spcPts val="600"/>
              </a:spcAft>
            </a:pPr>
            <a:r>
              <a:rPr lang="el-GR" sz="1400" i="1"/>
              <a:t>Νίκος Στραβελάκης</a:t>
            </a:r>
          </a:p>
          <a:p>
            <a:pPr>
              <a:spcBef>
                <a:spcPts val="0"/>
              </a:spcBef>
              <a:spcAft>
                <a:spcPts val="600"/>
              </a:spcAft>
            </a:pPr>
            <a:r>
              <a:rPr lang="el-GR" sz="1400" i="1"/>
              <a:t>ΤΟΕ ΕΚΠΑ</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4590" y="4568179"/>
            <a:ext cx="3931444" cy="22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3341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40" name="Rectangle 9239">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0" y="0"/>
            <a:ext cx="1007810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42" name="Freeform: Shape 9241">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40782" y="0"/>
            <a:ext cx="938499" cy="395233"/>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244" name="Arc 924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459415" y="1805261"/>
            <a:ext cx="3376394" cy="3376276"/>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217" name="Rectangle 1">
            <a:extLst>
              <a:ext uri="{FF2B5EF4-FFF2-40B4-BE49-F238E27FC236}">
                <a16:creationId xmlns:a16="http://schemas.microsoft.com/office/drawing/2014/main" id="{ECDBA612-E5D1-0634-507E-B376CB7D5696}"/>
              </a:ext>
            </a:extLst>
          </p:cNvPr>
          <p:cNvSpPr>
            <a:spLocks noGrp="1" noChangeArrowheads="1"/>
          </p:cNvSpPr>
          <p:nvPr>
            <p:ph type="body"/>
          </p:nvPr>
        </p:nvSpPr>
        <p:spPr>
          <a:xfrm>
            <a:off x="287784" y="488954"/>
            <a:ext cx="9577064" cy="4938609"/>
          </a:xfrm>
        </p:spPr>
        <p:txBody>
          <a:bodyPr tIns="17640" anchor="t">
            <a:normAutofit fontScale="92500" lnSpcReduction="20000"/>
          </a:bodyPr>
          <a:lstStyle/>
          <a:p>
            <a:pPr indent="-323850" algn="just">
              <a:spcBef>
                <a:spcPts val="1438"/>
              </a:spcBef>
              <a:buSzPct val="45000"/>
              <a:buFont typeface="Wingdings" panose="05000000000000000000"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700" dirty="0"/>
              <a:t>Το υπόδειγμα του </a:t>
            </a:r>
            <a:r>
              <a:rPr lang="el-GR" altLang="el-GR" sz="1700" dirty="0" err="1"/>
              <a:t>Solow</a:t>
            </a:r>
            <a:r>
              <a:rPr lang="el-GR" altLang="el-GR" sz="1700" dirty="0"/>
              <a:t> όπου οι εξωγενείς παράμετροι (α, n, g, δ) είναι ίδιες για όλες τις χώρες παραπέμπει σε ένα κόσμο όπου η εξειδίκευση των χωρών βασίζεται στις φυσικές τους ιδιαιτερότητες και στη αρχική διαθεσιμότητα των παραγωγικών συντελεστών. Είναι ένας κόσμος χωρίς “απόλυτα” πλεονεκτήματα και μειονεκτήματα</a:t>
            </a:r>
          </a:p>
          <a:p>
            <a:pPr indent="-323850" algn="just">
              <a:spcBef>
                <a:spcPts val="1438"/>
              </a:spcBef>
              <a:buSzPct val="45000"/>
              <a:buFont typeface="Wingdings" panose="05000000000000000000"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700" dirty="0"/>
              <a:t>Η ίδια λογική βρίσκεται στη βάση της σύγχρονης εκδοχής της θεωρίας του “συγκριτικού κόστους” ή “συγκριτικού πλεονεκτήματος” ή θεωρήματος </a:t>
            </a:r>
            <a:r>
              <a:rPr lang="el-GR" altLang="el-GR" sz="1700" dirty="0" err="1"/>
              <a:t>Heckscher</a:t>
            </a:r>
            <a:r>
              <a:rPr lang="el-GR" altLang="el-GR" sz="1700" dirty="0"/>
              <a:t> – </a:t>
            </a:r>
            <a:r>
              <a:rPr lang="el-GR" altLang="el-GR" sz="1700" dirty="0" err="1"/>
              <a:t>Ohlin</a:t>
            </a:r>
            <a:r>
              <a:rPr lang="el-GR" altLang="el-GR" sz="1700" dirty="0"/>
              <a:t> – </a:t>
            </a:r>
            <a:r>
              <a:rPr lang="el-GR" altLang="el-GR" sz="1700" dirty="0" err="1"/>
              <a:t>Samuelson</a:t>
            </a:r>
            <a:r>
              <a:rPr lang="el-GR" altLang="el-GR" sz="1700" dirty="0"/>
              <a:t>. Σύμφωνα με αυτή οι χώρες που έχουν σχετική αφθονία σε κεφάλαιο θα εξειδικευτούν στην παραγωγή αγαθών εντάσεως κεφαλαίου και οι χώρες με σχετική αφθονία στην εργασία αγαθά εντάσεως εργασίας. </a:t>
            </a:r>
          </a:p>
          <a:p>
            <a:pPr indent="-323850" algn="just">
              <a:spcBef>
                <a:spcPts val="1438"/>
              </a:spcBef>
              <a:buSzPct val="45000"/>
              <a:buFont typeface="Wingdings" panose="05000000000000000000"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700" dirty="0"/>
              <a:t>Στη σύγχρονη εκδοχή οι συναλλαγματικές ισοτιμίες και το επίπεδο των τιμών είναι οι βασικοί μηχανισμοί μετατροπής του απόλυτου πλεονεκτήματος (που υπάρχει αν υπάρχει λόγω θέσης, αποθεμάτων, υλών κλπ.) σε συγκριτικό. Σε μια ελλειμματική χώρα το εθνικό νόμισμα θα υποτιμάται κάνοντας τις εισαγωγές ακριβότερες έως ότου υπάρξει “ισοδυναμία αγοραστικής δύναμης”. </a:t>
            </a:r>
          </a:p>
          <a:p>
            <a:pPr indent="-323850" algn="just">
              <a:spcBef>
                <a:spcPts val="1438"/>
              </a:spcBef>
              <a:buSzPct val="45000"/>
              <a:buFont typeface="Wingdings" panose="05000000000000000000"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700" dirty="0"/>
              <a:t>Είναι ένα ιδεολόγημα που θεωρεί ότι το σύνολο των παραγόμενων προϊόντων  είναι εμπορεύσιμα και ως εκ τούτου το ελεύθερο εμπόριο και οι ελεύθερες ισοτιμίες θα φέρουν εμπορική ισορροπία και “ισοδυναμία αγοραστικής δύναμης. Η Ελληνική κοινωνία από το 2009 και μετά έχει υπάρξει “θύμα” αυτού του ιδεολογήματος (</a:t>
            </a:r>
            <a:r>
              <a:rPr lang="el-GR" altLang="el-GR" sz="1700" b="1" dirty="0">
                <a:solidFill>
                  <a:srgbClr val="FF0000"/>
                </a:solidFill>
              </a:rPr>
              <a:t>Γιατί;</a:t>
            </a:r>
            <a:r>
              <a:rPr lang="el-GR" altLang="el-GR" sz="1700" dirty="0"/>
              <a:t>)</a:t>
            </a:r>
          </a:p>
          <a:p>
            <a:pPr indent="-323850" algn="just">
              <a:spcBef>
                <a:spcPts val="1438"/>
              </a:spcBef>
              <a:buSzPct val="45000"/>
              <a:buFont typeface="Wingdings" panose="05000000000000000000"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700" dirty="0"/>
              <a:t>Από τη σκοπιά του οικονομολογικού επαγγέλματος από πολύ νωρίς έγινε σαφές ότι τα συμπεράσματα και της </a:t>
            </a:r>
            <a:r>
              <a:rPr lang="el-GR" altLang="el-GR" sz="1700" dirty="0" err="1"/>
              <a:t>Ρικαρδιανής</a:t>
            </a:r>
            <a:r>
              <a:rPr lang="el-GR" altLang="el-GR" sz="1700" dirty="0"/>
              <a:t> και της σύγχρονης εκδοχής του υποδείγματος δεν ισχύουν. Ήταν το “παράδοξο του </a:t>
            </a:r>
            <a:r>
              <a:rPr lang="el-GR" altLang="el-GR" sz="1700" dirty="0" err="1"/>
              <a:t>Leontief</a:t>
            </a:r>
            <a:r>
              <a:rPr lang="el-GR" altLang="el-GR" sz="1700" dirty="0"/>
              <a:t>” (1953) και η επισήμανση ότι ο συντελεστής υποκατάστασης κεφαλαίου εργασίας θα πρέπει να είναι ή 0 ή 1</a:t>
            </a:r>
            <a:r>
              <a:rPr lang="en-US" altLang="el-GR" sz="1700" dirty="0"/>
              <a:t> </a:t>
            </a:r>
            <a:r>
              <a:rPr lang="el-GR" altLang="el-GR" sz="1700" dirty="0"/>
              <a:t>για όλους τους κλάδους για να ισχύει το “θεώρημα” (</a:t>
            </a:r>
            <a:r>
              <a:rPr lang="el-GR" altLang="el-GR" sz="1700" b="1" dirty="0">
                <a:solidFill>
                  <a:srgbClr val="FF0000"/>
                </a:solidFill>
              </a:rPr>
              <a:t>Γιατί;</a:t>
            </a:r>
            <a:r>
              <a:rPr lang="el-GR" altLang="el-GR" sz="1700" dirty="0"/>
              <a:t>) (</a:t>
            </a:r>
            <a:r>
              <a:rPr lang="el-GR" altLang="el-GR" sz="1700" dirty="0" err="1"/>
              <a:t>Arrow</a:t>
            </a:r>
            <a:r>
              <a:rPr lang="el-GR" altLang="el-GR" sz="1700" dirty="0"/>
              <a:t> et.al. 1961). Αμφότερες οι κριτικές όμως δεν αμφισβήτησαν την ουσία του “συγκριτικού πλεονεκτήματος</a:t>
            </a:r>
            <a:r>
              <a:rPr lang="el-GR" altLang="el-GR" sz="1100" dirty="0"/>
              <a:t>”.</a:t>
            </a:r>
          </a:p>
          <a:p>
            <a:pPr indent="-323850" algn="just">
              <a:spcBef>
                <a:spcPts val="1438"/>
              </a:spcBef>
              <a:buSzPct val="45000"/>
              <a:buFont typeface="Wingdings" panose="05000000000000000000"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100" dirty="0"/>
              <a:t>          </a:t>
            </a:r>
          </a:p>
        </p:txBody>
      </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47" name="Rectangle 1024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0" y="0"/>
            <a:ext cx="1007810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Shape 1024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45595" cy="567055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1" name="Rectangle 1">
            <a:extLst>
              <a:ext uri="{FF2B5EF4-FFF2-40B4-BE49-F238E27FC236}">
                <a16:creationId xmlns:a16="http://schemas.microsoft.com/office/drawing/2014/main" id="{E76B1C77-640B-17D3-65CA-18540134ACD8}"/>
              </a:ext>
            </a:extLst>
          </p:cNvPr>
          <p:cNvSpPr>
            <a:spLocks noGrp="1" noChangeArrowheads="1"/>
          </p:cNvSpPr>
          <p:nvPr>
            <p:ph type="title"/>
          </p:nvPr>
        </p:nvSpPr>
        <p:spPr>
          <a:xfrm>
            <a:off x="567890" y="953833"/>
            <a:ext cx="2646164" cy="3688721"/>
          </a:xfrm>
        </p:spPr>
        <p:txBody>
          <a:bodyPr tIns="32040">
            <a:normAutofit/>
          </a:bodyPr>
          <a:lstStyle/>
          <a:p>
            <a:pP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4100">
                <a:solidFill>
                  <a:srgbClr val="FFFFFF"/>
                </a:solidFill>
              </a:rPr>
              <a:t>Διεθνές Εμπόριο και Άνιση Μεγέθυνση στο Μάρξ</a:t>
            </a:r>
          </a:p>
        </p:txBody>
      </p:sp>
      <p:sp>
        <p:nvSpPr>
          <p:cNvPr id="10251" name="Arc 1025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242845" y="2030317"/>
            <a:ext cx="3376276" cy="3376394"/>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242" name="Rectangle 2">
            <a:extLst>
              <a:ext uri="{FF2B5EF4-FFF2-40B4-BE49-F238E27FC236}">
                <a16:creationId xmlns:a16="http://schemas.microsoft.com/office/drawing/2014/main" id="{2DAAC7CA-E663-1A24-9D3D-0E4DA3FBF9C1}"/>
              </a:ext>
            </a:extLst>
          </p:cNvPr>
          <p:cNvSpPr>
            <a:spLocks noGrp="1" noChangeArrowheads="1"/>
          </p:cNvSpPr>
          <p:nvPr>
            <p:ph type="body" idx="1"/>
          </p:nvPr>
        </p:nvSpPr>
        <p:spPr>
          <a:xfrm>
            <a:off x="3445595" y="263839"/>
            <a:ext cx="6491261" cy="5307740"/>
          </a:xfrm>
        </p:spPr>
        <p:txBody>
          <a:bodyPr tIns="17640" anchor="ctr">
            <a:normAutofit/>
          </a:bodyPr>
          <a:lstStyle/>
          <a:p>
            <a:pPr marL="179388" indent="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Ο </a:t>
            </a:r>
            <a:r>
              <a:rPr lang="el-GR" altLang="el-GR" sz="1500" dirty="0" err="1"/>
              <a:t>Μάρξ</a:t>
            </a:r>
            <a:r>
              <a:rPr lang="el-GR" altLang="el-GR" sz="1500" dirty="0"/>
              <a:t> δεν πρόλαβε να αναπτύξει τη θεωρία του διεθνούς εμπορίου στη διάρκεια της ζωής του. Όμως είναι από τους πρώτους που αμφισβήτησαν ανοιχτά την ουδέτερη τεχνολογική εξέλιξη κατά </a:t>
            </a:r>
            <a:r>
              <a:rPr lang="en-US" altLang="el-GR" sz="1500" dirty="0"/>
              <a:t>Solow (</a:t>
            </a:r>
            <a:r>
              <a:rPr lang="el-GR" altLang="el-GR" sz="1500" b="1" dirty="0">
                <a:solidFill>
                  <a:srgbClr val="FF0000"/>
                </a:solidFill>
              </a:rPr>
              <a:t>γιατί;</a:t>
            </a:r>
            <a:r>
              <a:rPr lang="el-GR" altLang="el-GR" sz="1500" dirty="0"/>
              <a:t>) και αυτό μπορεί να αποτελέσει τη βάση για μια σύγχρονη και ρεαλιστική θεωρία του διεθνούς εμπορίου</a:t>
            </a:r>
          </a:p>
          <a:p>
            <a:pPr marL="179388" indent="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Με άλλα λόγια από την εργασιακή θεωρία της αξίας, τη θεωρία του χρήματος και τη θεωρία καπιταλιστικού ανταγωνισμού προκύπτει μια θεωρία που ερμηνεύει την άνιση μεγέθυνση και την ανισότητα ανάμεσα στις χώρες στο καπιταλισμό.</a:t>
            </a:r>
          </a:p>
          <a:p>
            <a:pPr marL="179388" indent="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Στους δύο πρώτους τόμους του Κεφαλαίου ο </a:t>
            </a:r>
            <a:r>
              <a:rPr lang="el-GR" altLang="el-GR" sz="1500" dirty="0" err="1"/>
              <a:t>Μάρξ</a:t>
            </a:r>
            <a:r>
              <a:rPr lang="el-GR" altLang="el-GR" sz="1500" dirty="0"/>
              <a:t> προσδιορίζει τις τιμές αναλογικά με τις εργασιακές αξίες. Στην ορολογία ονομάζονται “άμεσες τιμές”. Στο τρίτο τόμο προσδιορίζονται οι τιμές παραγωγής δηλαδή τιμές που αντιστοιχούν σε ίσα ποσοστά κέρδους και είναι το κέντρο βάρους γύρω από το οποίο διακυμαίνονται οι τιμές αγοράς.</a:t>
            </a:r>
          </a:p>
          <a:p>
            <a:pPr marL="179388" indent="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Αν συσχετίσουμε τις δύο κατηγορίες τιμών τότε </a:t>
            </a:r>
            <a:r>
              <a:rPr lang="el-GR" altLang="el-GR" sz="1500" b="1" dirty="0"/>
              <a:t>Όσο υψηλότερη ή χαμηλότερη είναι η οργανική σύνθεση κεφαλαίου ενός κλάδου από τη μέση οργανική σύνθεση κεφαλαίου τόσο υψηλότερη/ χαμηλότερη είναι η απόκλιση της τιμής παραγωγής από τις άμεσες τιμές. Με άλλα λόγια υπάρχουν μεταβιβάσεις αξίας από κλάδους χαμηλότερης σε κλάδους υψηλότερης οργανικής σύνθεσης για το σχηματισμό των τιμών παραγωγής.     </a:t>
            </a:r>
          </a:p>
        </p:txBody>
      </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71" name="Rectangle 11270">
            <a:extLst>
              <a:ext uri="{FF2B5EF4-FFF2-40B4-BE49-F238E27FC236}">
                <a16:creationId xmlns:a16="http://schemas.microsoft.com/office/drawing/2014/main" id="{E02239D2-A05D-4A1C-9F06-FBA7FC730E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6859" y="532051"/>
            <a:ext cx="8186906" cy="460644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266" name="Picture 2">
            <a:extLst>
              <a:ext uri="{FF2B5EF4-FFF2-40B4-BE49-F238E27FC236}">
                <a16:creationId xmlns:a16="http://schemas.microsoft.com/office/drawing/2014/main" id="{0E5A0178-66C1-23BE-5CA8-2B206B62B73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988418" y="2669525"/>
            <a:ext cx="2417186" cy="331499"/>
          </a:xfrm>
          <a:prstGeom prst="rect">
            <a:avLst/>
          </a:prstGeom>
          <a:noFill/>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5" name="Rectangle 1">
            <a:extLst>
              <a:ext uri="{FF2B5EF4-FFF2-40B4-BE49-F238E27FC236}">
                <a16:creationId xmlns:a16="http://schemas.microsoft.com/office/drawing/2014/main" id="{55785959-4E17-A80E-BA83-A7AED0561AA1}"/>
              </a:ext>
            </a:extLst>
          </p:cNvPr>
          <p:cNvSpPr>
            <a:spLocks noGrp="1" noChangeArrowheads="1"/>
          </p:cNvSpPr>
          <p:nvPr>
            <p:ph type="body"/>
          </p:nvPr>
        </p:nvSpPr>
        <p:spPr>
          <a:xfrm>
            <a:off x="946860" y="1021917"/>
            <a:ext cx="8485940" cy="4261630"/>
          </a:xfrm>
        </p:spPr>
        <p:txBody>
          <a:bodyPr tIns="17640">
            <a:normAutofit/>
          </a:bodyPr>
          <a:lstStyle/>
          <a:p>
            <a:pPr marL="349758" indent="-262319" defTabSz="363903">
              <a:spcBef>
                <a:spcPts val="1165"/>
              </a:spcBef>
              <a:spcAft>
                <a:spcPts val="20"/>
              </a:spcAft>
              <a:buClrTx/>
              <a:buSzPct val="45000"/>
              <a:tabLst>
                <a:tab pos="0" algn="l"/>
                <a:tab pos="363903" algn="l"/>
                <a:tab pos="727805" algn="l"/>
                <a:tab pos="1091708" algn="l"/>
                <a:tab pos="1455611" algn="l"/>
                <a:tab pos="1819514" algn="l"/>
                <a:tab pos="2183416" algn="l"/>
                <a:tab pos="2547319" algn="l"/>
                <a:tab pos="2911221" algn="l"/>
                <a:tab pos="3275124" algn="l"/>
                <a:tab pos="3639026" algn="l"/>
                <a:tab pos="4002929" algn="l"/>
                <a:tab pos="4366832" algn="l"/>
                <a:tab pos="4730735" algn="l"/>
                <a:tab pos="5094637" algn="l"/>
                <a:tab pos="5458540" algn="l"/>
                <a:tab pos="5822442" algn="l"/>
                <a:tab pos="6186345" algn="l"/>
                <a:tab pos="6550247" algn="l"/>
                <a:tab pos="6914150" algn="l"/>
                <a:tab pos="7278053" algn="l"/>
                <a:tab pos="7641956" algn="l"/>
                <a:tab pos="8005858" algn="l"/>
                <a:tab pos="8369761" algn="l"/>
                <a:tab pos="8733663" algn="l"/>
              </a:tabLst>
            </a:pPr>
            <a:endParaRPr lang="el-GR" altLang="el-GR" sz="1134" kern="1200" dirty="0">
              <a:solidFill>
                <a:srgbClr val="000000"/>
              </a:solidFill>
              <a:latin typeface="+mj-lt"/>
              <a:ea typeface="+mj-ea"/>
              <a:cs typeface="+mj-cs"/>
            </a:endParaRPr>
          </a:p>
          <a:p>
            <a:pPr indent="-262319" algn="just" defTabSz="363903">
              <a:spcBef>
                <a:spcPts val="1165"/>
              </a:spcBef>
              <a:spcAft>
                <a:spcPts val="20"/>
              </a:spcAft>
              <a:buClrTx/>
              <a:buSzPct val="45000"/>
              <a:tabLst>
                <a:tab pos="0" algn="l"/>
                <a:tab pos="363903" algn="l"/>
                <a:tab pos="727805" algn="l"/>
                <a:tab pos="1091708" algn="l"/>
                <a:tab pos="1455611" algn="l"/>
                <a:tab pos="1819514" algn="l"/>
                <a:tab pos="2183416" algn="l"/>
                <a:tab pos="2547319" algn="l"/>
                <a:tab pos="2911221" algn="l"/>
                <a:tab pos="3275124" algn="l"/>
                <a:tab pos="3639026" algn="l"/>
                <a:tab pos="4002929" algn="l"/>
                <a:tab pos="4366832" algn="l"/>
                <a:tab pos="4730735" algn="l"/>
                <a:tab pos="5094637" algn="l"/>
                <a:tab pos="5458540" algn="l"/>
                <a:tab pos="5822442" algn="l"/>
                <a:tab pos="6186345" algn="l"/>
                <a:tab pos="6550247" algn="l"/>
                <a:tab pos="6914150" algn="l"/>
                <a:tab pos="7278053" algn="l"/>
                <a:tab pos="7641956" algn="l"/>
                <a:tab pos="8005858" algn="l"/>
                <a:tab pos="8369761" algn="l"/>
                <a:tab pos="8733663" algn="l"/>
              </a:tabLst>
            </a:pPr>
            <a:r>
              <a:rPr lang="el-GR" altLang="el-GR" sz="1600" kern="1200" dirty="0">
                <a:solidFill>
                  <a:srgbClr val="000000"/>
                </a:solidFill>
                <a:latin typeface="+mj-lt"/>
                <a:ea typeface="+mj-ea"/>
                <a:cs typeface="+mj-cs"/>
              </a:rPr>
              <a:t>Ας το καταλάβουμε με ένα αριθμητικό παράδειγμα. Τα πλήρη στοιχεία του παραδείγματος και η ανάλυση των εννοιών υπάρχουν στον </a:t>
            </a:r>
            <a:r>
              <a:rPr lang="el-GR" altLang="el-GR" sz="1600" kern="1200" dirty="0" err="1">
                <a:solidFill>
                  <a:srgbClr val="000000"/>
                </a:solidFill>
                <a:latin typeface="+mj-lt"/>
                <a:ea typeface="+mj-ea"/>
                <a:cs typeface="+mj-cs"/>
              </a:rPr>
              <a:t>Shaikh</a:t>
            </a:r>
            <a:r>
              <a:rPr lang="el-GR" altLang="el-GR" sz="1600" kern="1200" dirty="0">
                <a:solidFill>
                  <a:srgbClr val="000000"/>
                </a:solidFill>
                <a:latin typeface="+mj-lt"/>
                <a:ea typeface="+mj-ea"/>
                <a:cs typeface="+mj-cs"/>
              </a:rPr>
              <a:t> 2016 κεφ. 9 σελ. 380-442. Μπορούμε να βρούμε τις τιμές παραγωγού λύνοντας ένα σύστημα εξισώσεων με τα ακόλουθα χαρακτηριστικά.</a:t>
            </a:r>
          </a:p>
          <a:p>
            <a:pPr indent="87440" defTabSz="363903">
              <a:spcBef>
                <a:spcPts val="1165"/>
              </a:spcBef>
              <a:spcAft>
                <a:spcPts val="20"/>
              </a:spcAft>
              <a:buClrTx/>
              <a:tabLst>
                <a:tab pos="0" algn="l"/>
                <a:tab pos="363903" algn="l"/>
                <a:tab pos="727805" algn="l"/>
                <a:tab pos="1091708" algn="l"/>
                <a:tab pos="1455611" algn="l"/>
                <a:tab pos="1819514" algn="l"/>
                <a:tab pos="2183416" algn="l"/>
                <a:tab pos="2547319" algn="l"/>
                <a:tab pos="2911221" algn="l"/>
                <a:tab pos="3275124" algn="l"/>
                <a:tab pos="3639026" algn="l"/>
                <a:tab pos="4002929" algn="l"/>
                <a:tab pos="4366832" algn="l"/>
                <a:tab pos="4730735" algn="l"/>
                <a:tab pos="5094637" algn="l"/>
                <a:tab pos="5458540" algn="l"/>
                <a:tab pos="5822442" algn="l"/>
                <a:tab pos="6186345" algn="l"/>
                <a:tab pos="6550247" algn="l"/>
                <a:tab pos="6914150" algn="l"/>
                <a:tab pos="7278053" algn="l"/>
                <a:tab pos="7641956" algn="l"/>
                <a:tab pos="8005858" algn="l"/>
                <a:tab pos="8369761" algn="l"/>
                <a:tab pos="8733663" algn="l"/>
              </a:tabLst>
            </a:pPr>
            <a:endParaRPr lang="el-GR" altLang="el-GR" sz="1134" kern="1200" dirty="0">
              <a:solidFill>
                <a:srgbClr val="000000"/>
              </a:solidFill>
              <a:latin typeface="Cambria Math" panose="02040503050406030204" pitchFamily="18" charset="0"/>
              <a:ea typeface="+mj-ea"/>
              <a:cs typeface="+mj-cs"/>
            </a:endParaRPr>
          </a:p>
          <a:p>
            <a:pPr indent="87440" defTabSz="363903">
              <a:spcBef>
                <a:spcPts val="1165"/>
              </a:spcBef>
              <a:spcAft>
                <a:spcPts val="20"/>
              </a:spcAft>
              <a:buClrTx/>
              <a:tabLst>
                <a:tab pos="0" algn="l"/>
                <a:tab pos="363903" algn="l"/>
                <a:tab pos="727805" algn="l"/>
                <a:tab pos="1091708" algn="l"/>
                <a:tab pos="1455611" algn="l"/>
                <a:tab pos="1819514" algn="l"/>
                <a:tab pos="2183416" algn="l"/>
                <a:tab pos="2547319" algn="l"/>
                <a:tab pos="2911221" algn="l"/>
                <a:tab pos="3275124" algn="l"/>
                <a:tab pos="3639026" algn="l"/>
                <a:tab pos="4002929" algn="l"/>
                <a:tab pos="4366832" algn="l"/>
                <a:tab pos="4730735" algn="l"/>
                <a:tab pos="5094637" algn="l"/>
                <a:tab pos="5458540" algn="l"/>
                <a:tab pos="5822442" algn="l"/>
                <a:tab pos="6186345" algn="l"/>
                <a:tab pos="6550247" algn="l"/>
                <a:tab pos="6914150" algn="l"/>
                <a:tab pos="7278053" algn="l"/>
                <a:tab pos="7641956" algn="l"/>
                <a:tab pos="8005858" algn="l"/>
                <a:tab pos="8369761" algn="l"/>
                <a:tab pos="8733663" algn="l"/>
              </a:tabLst>
            </a:pPr>
            <a:r>
              <a:rPr lang="el-GR" altLang="el-GR" sz="1134" kern="1200" dirty="0">
                <a:solidFill>
                  <a:srgbClr val="000000"/>
                </a:solidFill>
                <a:latin typeface="Cambria Math" panose="02040503050406030204" pitchFamily="18" charset="0"/>
                <a:ea typeface="+mj-ea"/>
                <a:cs typeface="+mj-cs"/>
              </a:rPr>
              <a:t> </a:t>
            </a:r>
          </a:p>
          <a:p>
            <a:pPr indent="87440" defTabSz="363903">
              <a:spcBef>
                <a:spcPts val="1165"/>
              </a:spcBef>
              <a:spcAft>
                <a:spcPts val="20"/>
              </a:spcAft>
              <a:buClrTx/>
              <a:tabLst>
                <a:tab pos="0" algn="l"/>
                <a:tab pos="363903" algn="l"/>
                <a:tab pos="727805" algn="l"/>
                <a:tab pos="1091708" algn="l"/>
                <a:tab pos="1455611" algn="l"/>
                <a:tab pos="1819514" algn="l"/>
                <a:tab pos="2183416" algn="l"/>
                <a:tab pos="2547319" algn="l"/>
                <a:tab pos="2911221" algn="l"/>
                <a:tab pos="3275124" algn="l"/>
                <a:tab pos="3639026" algn="l"/>
                <a:tab pos="4002929" algn="l"/>
                <a:tab pos="4366832" algn="l"/>
                <a:tab pos="4730735" algn="l"/>
                <a:tab pos="5094637" algn="l"/>
                <a:tab pos="5458540" algn="l"/>
                <a:tab pos="5822442" algn="l"/>
                <a:tab pos="6186345" algn="l"/>
                <a:tab pos="6550247" algn="l"/>
                <a:tab pos="6914150" algn="l"/>
                <a:tab pos="7278053" algn="l"/>
                <a:tab pos="7641956" algn="l"/>
                <a:tab pos="8005858" algn="l"/>
                <a:tab pos="8369761" algn="l"/>
                <a:tab pos="8733663" algn="l"/>
              </a:tabLst>
            </a:pPr>
            <a:endParaRPr lang="el-GR" altLang="el-GR" sz="1134" kern="1200" dirty="0">
              <a:solidFill>
                <a:srgbClr val="000000"/>
              </a:solidFill>
              <a:latin typeface="Cambria Math" panose="02040503050406030204" pitchFamily="18" charset="0"/>
              <a:ea typeface="+mj-ea"/>
              <a:cs typeface="+mj-cs"/>
            </a:endParaRPr>
          </a:p>
          <a:p>
            <a:pPr indent="87440" defTabSz="363903">
              <a:spcBef>
                <a:spcPts val="1165"/>
              </a:spcBef>
              <a:spcAft>
                <a:spcPts val="20"/>
              </a:spcAft>
              <a:buClrTx/>
              <a:tabLst>
                <a:tab pos="0" algn="l"/>
                <a:tab pos="363903" algn="l"/>
                <a:tab pos="727805" algn="l"/>
                <a:tab pos="1091708" algn="l"/>
                <a:tab pos="1455611" algn="l"/>
                <a:tab pos="1819514" algn="l"/>
                <a:tab pos="2183416" algn="l"/>
                <a:tab pos="2547319" algn="l"/>
                <a:tab pos="2911221" algn="l"/>
                <a:tab pos="3275124" algn="l"/>
                <a:tab pos="3639026" algn="l"/>
                <a:tab pos="4002929" algn="l"/>
                <a:tab pos="4366832" algn="l"/>
                <a:tab pos="4730735" algn="l"/>
                <a:tab pos="5094637" algn="l"/>
                <a:tab pos="5458540" algn="l"/>
                <a:tab pos="5822442" algn="l"/>
                <a:tab pos="6186345" algn="l"/>
                <a:tab pos="6550247" algn="l"/>
                <a:tab pos="6914150" algn="l"/>
                <a:tab pos="7278053" algn="l"/>
                <a:tab pos="7641956" algn="l"/>
                <a:tab pos="8005858" algn="l"/>
                <a:tab pos="8369761" algn="l"/>
                <a:tab pos="8733663" algn="l"/>
              </a:tabLst>
            </a:pPr>
            <a:r>
              <a:rPr lang="el-GR" altLang="el-GR" sz="1134" kern="1200" dirty="0">
                <a:solidFill>
                  <a:srgbClr val="000000"/>
                </a:solidFill>
                <a:latin typeface="Cambria Math" panose="02040503050406030204" pitchFamily="18" charset="0"/>
                <a:ea typeface="+mj-ea"/>
                <a:cs typeface="+mj-cs"/>
              </a:rPr>
              <a:t>𝑟 = (1 − 𝑤) × 𝑅</a:t>
            </a:r>
          </a:p>
          <a:p>
            <a:pPr indent="-262319" algn="just" defTabSz="363903">
              <a:spcBef>
                <a:spcPts val="1165"/>
              </a:spcBef>
              <a:spcAft>
                <a:spcPts val="20"/>
              </a:spcAft>
              <a:buClrTx/>
              <a:buSzPct val="45000"/>
              <a:tabLst>
                <a:tab pos="0" algn="l"/>
                <a:tab pos="363903" algn="l"/>
                <a:tab pos="727805" algn="l"/>
                <a:tab pos="1091708" algn="l"/>
                <a:tab pos="1455611" algn="l"/>
                <a:tab pos="1819514" algn="l"/>
                <a:tab pos="2183416" algn="l"/>
                <a:tab pos="2547319" algn="l"/>
                <a:tab pos="2911221" algn="l"/>
                <a:tab pos="3275124" algn="l"/>
                <a:tab pos="3639026" algn="l"/>
                <a:tab pos="4002929" algn="l"/>
                <a:tab pos="4366832" algn="l"/>
                <a:tab pos="4730735" algn="l"/>
                <a:tab pos="5094637" algn="l"/>
                <a:tab pos="5458540" algn="l"/>
                <a:tab pos="5822442" algn="l"/>
                <a:tab pos="6186345" algn="l"/>
                <a:tab pos="6550247" algn="l"/>
                <a:tab pos="6914150" algn="l"/>
                <a:tab pos="7278053" algn="l"/>
                <a:tab pos="7641956" algn="l"/>
                <a:tab pos="8005858" algn="l"/>
                <a:tab pos="8369761" algn="l"/>
                <a:tab pos="8733663" algn="l"/>
              </a:tabLst>
            </a:pPr>
            <a:r>
              <a:rPr lang="el-GR" altLang="el-GR" sz="1600" kern="1200" dirty="0">
                <a:solidFill>
                  <a:srgbClr val="000000"/>
                </a:solidFill>
                <a:latin typeface="+mj-lt"/>
                <a:ea typeface="+mj-ea"/>
                <a:cs typeface="+mj-cs"/>
              </a:rPr>
              <a:t>Όπου w οι μισθοί v η συνολική εργασιακή αξία ανά μονάδα προϊόντος, r το μέσο ποσοστό κέρδους, ΚΤ οι συντελεστές κεφαλαίου και, R το μέγιστο ποσοστό κέρδους ή  λόγος παραγωγής/ κεφαλαίου. Το R είναι το αντίστροφο της μέγιστης </a:t>
            </a:r>
            <a:r>
              <a:rPr lang="el-GR" altLang="el-GR" sz="1600" kern="1200" dirty="0" err="1">
                <a:solidFill>
                  <a:srgbClr val="000000"/>
                </a:solidFill>
                <a:latin typeface="+mj-lt"/>
                <a:ea typeface="+mj-ea"/>
                <a:cs typeface="+mj-cs"/>
              </a:rPr>
              <a:t>ιδιοτιμής</a:t>
            </a:r>
            <a:r>
              <a:rPr lang="el-GR" altLang="el-GR" sz="1600" kern="1200" dirty="0">
                <a:solidFill>
                  <a:srgbClr val="000000"/>
                </a:solidFill>
                <a:latin typeface="+mj-lt"/>
                <a:ea typeface="+mj-ea"/>
                <a:cs typeface="+mj-cs"/>
              </a:rPr>
              <a:t> (</a:t>
            </a:r>
            <a:r>
              <a:rPr lang="el-GR" altLang="el-GR" sz="1600" kern="1200" dirty="0" err="1">
                <a:solidFill>
                  <a:srgbClr val="000000"/>
                </a:solidFill>
                <a:latin typeface="+mj-lt"/>
                <a:ea typeface="+mj-ea"/>
                <a:cs typeface="+mj-cs"/>
              </a:rPr>
              <a:t>dominant</a:t>
            </a:r>
            <a:r>
              <a:rPr lang="el-GR" altLang="el-GR" sz="1600" kern="1200" dirty="0">
                <a:solidFill>
                  <a:srgbClr val="000000"/>
                </a:solidFill>
                <a:latin typeface="+mj-lt"/>
                <a:ea typeface="+mj-ea"/>
                <a:cs typeface="+mj-cs"/>
              </a:rPr>
              <a:t> </a:t>
            </a:r>
            <a:r>
              <a:rPr lang="el-GR" altLang="el-GR" sz="1600" kern="1200" dirty="0" err="1">
                <a:solidFill>
                  <a:srgbClr val="000000"/>
                </a:solidFill>
                <a:latin typeface="+mj-lt"/>
                <a:ea typeface="+mj-ea"/>
                <a:cs typeface="+mj-cs"/>
              </a:rPr>
              <a:t>eigenvalue</a:t>
            </a:r>
            <a:r>
              <a:rPr lang="el-GR" altLang="el-GR" sz="1600" kern="1200" dirty="0">
                <a:solidFill>
                  <a:srgbClr val="000000"/>
                </a:solidFill>
                <a:latin typeface="+mj-lt"/>
                <a:ea typeface="+mj-ea"/>
                <a:cs typeface="+mj-cs"/>
              </a:rPr>
              <a:t>, όπου </a:t>
            </a:r>
            <a:r>
              <a:rPr lang="el-GR" altLang="el-GR" sz="1600" kern="1200" dirty="0" err="1">
                <a:solidFill>
                  <a:srgbClr val="000000"/>
                </a:solidFill>
                <a:latin typeface="+mj-lt"/>
                <a:ea typeface="+mj-ea"/>
                <a:cs typeface="+mj-cs"/>
              </a:rPr>
              <a:t>ιδιοτιμή</a:t>
            </a:r>
            <a:r>
              <a:rPr lang="el-GR" altLang="el-GR" sz="1600" kern="1200" dirty="0">
                <a:solidFill>
                  <a:srgbClr val="000000"/>
                </a:solidFill>
                <a:latin typeface="+mj-lt"/>
                <a:ea typeface="+mj-ea"/>
                <a:cs typeface="+mj-cs"/>
              </a:rPr>
              <a:t> KT*c=λ*c, λ&gt;0) του αλγεβρικού πίνακα ΚΤ. Για τους σκοπούς του αριθμητικού μας παραδείγματος θα θεωρήσουμε ότι όλο το κεφάλαιο είναι κυκλοφορούν και άρα τα στοιχεία του αλγεβρικού πίνακα ΚΤ είναι οι συντελεστές εισροών του πίνακα </a:t>
            </a:r>
            <a:r>
              <a:rPr lang="el-GR" altLang="el-GR" sz="1600" kern="1200" dirty="0" err="1">
                <a:solidFill>
                  <a:srgbClr val="000000"/>
                </a:solidFill>
                <a:latin typeface="+mj-lt"/>
                <a:ea typeface="+mj-ea"/>
                <a:cs typeface="+mj-cs"/>
              </a:rPr>
              <a:t>Leontief</a:t>
            </a:r>
            <a:r>
              <a:rPr lang="el-GR" altLang="el-GR" sz="1600" kern="1200" dirty="0">
                <a:solidFill>
                  <a:srgbClr val="000000"/>
                </a:solidFill>
                <a:latin typeface="+mj-lt"/>
                <a:ea typeface="+mj-ea"/>
                <a:cs typeface="+mj-cs"/>
              </a:rPr>
              <a:t> (χωρίς αποσβέσεις)      </a:t>
            </a:r>
          </a:p>
          <a:p>
            <a:pPr marL="431800" indent="-323850">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400" dirty="0"/>
          </a:p>
        </p:txBody>
      </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308" name="Rectangle 12293">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0" y="0"/>
            <a:ext cx="1007810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09" name="Freeform: Shape 12295">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45595" cy="567055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10" name="Arc 1229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242845" y="2030317"/>
            <a:ext cx="3376276" cy="3376394"/>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289" name="Rectangle 1">
            <a:extLst>
              <a:ext uri="{FF2B5EF4-FFF2-40B4-BE49-F238E27FC236}">
                <a16:creationId xmlns:a16="http://schemas.microsoft.com/office/drawing/2014/main" id="{8DC52D44-884E-1859-DB5C-8C6E25B94191}"/>
              </a:ext>
            </a:extLst>
          </p:cNvPr>
          <p:cNvSpPr>
            <a:spLocks noGrp="1" noChangeArrowheads="1"/>
          </p:cNvSpPr>
          <p:nvPr>
            <p:ph type="body"/>
          </p:nvPr>
        </p:nvSpPr>
        <p:spPr>
          <a:xfrm>
            <a:off x="3445595" y="263839"/>
            <a:ext cx="6419253" cy="5235732"/>
          </a:xfrm>
        </p:spPr>
        <p:txBody>
          <a:bodyPr tIns="17640" anchor="ctr">
            <a:normAutofit lnSpcReduction="10000"/>
          </a:bodyPr>
          <a:lstStyle/>
          <a:p>
            <a:pPr marL="431800" indent="-323850">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100" dirty="0"/>
          </a:p>
          <a:p>
            <a:pPr marL="287338" algn="just">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Θα θεωρήσουμε μια οικονομία με τρεις κλάδους που έχουν τον ακόλουθο πίνακα εισροών (Α) και διάνυσμα άμεσων εισροών εργασίας (l).</a:t>
            </a:r>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pt-BR" altLang="el-GR" sz="1600" dirty="0">
              <a:latin typeface="Constantia" panose="02030602050306030303" pitchFamily="18" charset="0"/>
            </a:endParaRPr>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pt-BR" altLang="el-GR" sz="1600" dirty="0">
                <a:latin typeface="Constantia" panose="02030602050306030303" pitchFamily="18" charset="0"/>
              </a:rPr>
              <a:t>A =</a:t>
            </a:r>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pt-BR" altLang="el-GR" sz="1600" dirty="0">
                <a:latin typeface="Constantia" panose="02030602050306030303" pitchFamily="18" charset="0"/>
              </a:rPr>
              <a:t>0.2650    0.9680    0.0068</a:t>
            </a:r>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pt-BR" altLang="el-GR" sz="1600" dirty="0">
                <a:latin typeface="Constantia" panose="02030602050306030303" pitchFamily="18" charset="0"/>
              </a:rPr>
              <a:t>0.0121    0.3910    0.0169</a:t>
            </a:r>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pt-BR" altLang="el-GR" sz="1600" dirty="0">
                <a:latin typeface="Constantia" panose="02030602050306030303" pitchFamily="18" charset="0"/>
              </a:rPr>
              <a:t>0.0408    0.8080    0.1650                              </a:t>
            </a:r>
            <a:endParaRPr lang="el-GR" altLang="el-GR" sz="1600" dirty="0">
              <a:latin typeface="Constantia" panose="02030602050306030303" pitchFamily="18" charset="0"/>
            </a:endParaRPr>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600" dirty="0">
              <a:latin typeface="Constantia" panose="02030602050306030303" pitchFamily="18" charset="0"/>
            </a:endParaRPr>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pt-BR" altLang="el-GR" sz="1600" dirty="0">
                <a:latin typeface="Constantia" panose="02030602050306030303" pitchFamily="18" charset="0"/>
              </a:rPr>
              <a:t> </a:t>
            </a:r>
            <a:r>
              <a:rPr lang="en-US" altLang="el-GR" sz="1600" dirty="0">
                <a:latin typeface="Constantia" panose="02030602050306030303" pitchFamily="18" charset="0"/>
              </a:rPr>
              <a:t>l=[</a:t>
            </a:r>
            <a:r>
              <a:rPr lang="el-GR" altLang="el-GR" sz="1600" dirty="0">
                <a:latin typeface="Constantia" panose="02030602050306030303" pitchFamily="18" charset="0"/>
              </a:rPr>
              <a:t>0</a:t>
            </a:r>
            <a:r>
              <a:rPr lang="en-US" altLang="el-GR" sz="1600" dirty="0">
                <a:latin typeface="Constantia" panose="02030602050306030303" pitchFamily="18" charset="0"/>
              </a:rPr>
              <a:t>.193</a:t>
            </a:r>
            <a:r>
              <a:rPr lang="el-GR" altLang="el-GR" sz="1600" dirty="0">
                <a:latin typeface="Constantia" panose="02030602050306030303" pitchFamily="18" charset="0"/>
              </a:rPr>
              <a:t>,</a:t>
            </a:r>
            <a:r>
              <a:rPr lang="en-US" altLang="el-GR" sz="1600" dirty="0">
                <a:latin typeface="Constantia" panose="02030602050306030303" pitchFamily="18" charset="0"/>
              </a:rPr>
              <a:t> 3.562</a:t>
            </a:r>
            <a:r>
              <a:rPr lang="el-GR" altLang="el-GR" sz="1600" dirty="0">
                <a:latin typeface="Constantia" panose="02030602050306030303" pitchFamily="18" charset="0"/>
              </a:rPr>
              <a:t>,</a:t>
            </a:r>
            <a:r>
              <a:rPr lang="en-US" altLang="el-GR" sz="1600" dirty="0">
                <a:latin typeface="Constantia" panose="02030602050306030303" pitchFamily="18" charset="0"/>
              </a:rPr>
              <a:t> </a:t>
            </a:r>
            <a:r>
              <a:rPr lang="el-GR" altLang="el-GR" sz="1600" dirty="0">
                <a:latin typeface="Constantia" panose="02030602050306030303" pitchFamily="18" charset="0"/>
              </a:rPr>
              <a:t>0</a:t>
            </a:r>
            <a:r>
              <a:rPr lang="en-US" altLang="el-GR" sz="1600" dirty="0">
                <a:latin typeface="Constantia" panose="02030602050306030303" pitchFamily="18" charset="0"/>
              </a:rPr>
              <a:t>.616]</a:t>
            </a:r>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n-US" altLang="el-GR" sz="1600" dirty="0">
              <a:latin typeface="Constantia" panose="02030602050306030303" pitchFamily="18" charset="0"/>
            </a:endParaRPr>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n-US" altLang="el-GR" sz="1600" dirty="0"/>
              <a:t>Ο π</a:t>
            </a:r>
            <a:r>
              <a:rPr lang="en-US" altLang="el-GR" sz="1600" dirty="0" err="1"/>
              <a:t>ίν</a:t>
            </a:r>
            <a:r>
              <a:rPr lang="en-US" altLang="el-GR" sz="1600" dirty="0"/>
              <a:t>ακας έχει μέγιστη ιδιοτιμή R= 1.025 και οι τιμές και για r=0 και w=1 οι αντίστοιχες τιμές είναι v1=0.4398,    v2=7.7394,    v3=0.8979 </a:t>
            </a:r>
            <a:endParaRPr lang="el-GR" altLang="el-GR" sz="1600" dirty="0"/>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600" dirty="0"/>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Μπορούμε </a:t>
            </a:r>
            <a:r>
              <a:rPr lang="en-US" altLang="el-GR" sz="1600" dirty="0"/>
              <a:t>να</a:t>
            </a:r>
            <a:r>
              <a:rPr lang="el-GR" altLang="el-GR" sz="1600" dirty="0"/>
              <a:t> υπολογίσουμε</a:t>
            </a:r>
            <a:r>
              <a:rPr lang="en-US" altLang="el-GR" sz="1600" dirty="0"/>
              <a:t> </a:t>
            </a:r>
            <a:r>
              <a:rPr lang="el-GR" altLang="el-GR" sz="1600" dirty="0"/>
              <a:t>αντίστοιχα </a:t>
            </a:r>
            <a:r>
              <a:rPr lang="en-US" altLang="el-GR" sz="1600" dirty="0" err="1"/>
              <a:t>σετ</a:t>
            </a:r>
            <a:r>
              <a:rPr lang="en-US" altLang="el-GR" sz="1600" dirty="0"/>
              <a:t> τιμών για ζευγάρια r, w αλλά οι τιμές για r=0 είναι ιδιαίτερες επειδή είναι ίσες με τις εργασιακές αξίες. </a:t>
            </a:r>
            <a:r>
              <a:rPr lang="el-GR" altLang="el-GR" sz="1600" dirty="0"/>
              <a:t>Για</a:t>
            </a:r>
            <a:r>
              <a:rPr lang="en-US" altLang="el-GR" sz="1600" dirty="0"/>
              <a:t> το λόγο αυτό μπορούν να μας δώσουν τις αποκλίσεις των τιμών παραγωγής από τις εργασικές αξίες για διαφορετικούς όρους διανομής. </a:t>
            </a:r>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n-US" altLang="el-GR" sz="1600" dirty="0"/>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n-US" altLang="el-GR" sz="1600" dirty="0"/>
              <a:t>Ο </a:t>
            </a:r>
            <a:r>
              <a:rPr lang="el-GR" altLang="el-GR" sz="1600" dirty="0"/>
              <a:t>υπολογισμός</a:t>
            </a:r>
            <a:r>
              <a:rPr lang="en-US" altLang="el-GR" sz="1600" dirty="0"/>
              <a:t> </a:t>
            </a:r>
            <a:r>
              <a:rPr lang="el-GR" altLang="el-GR" sz="1600" dirty="0"/>
              <a:t>είναι</a:t>
            </a:r>
            <a:r>
              <a:rPr lang="en-US" altLang="el-GR" sz="1600" dirty="0"/>
              <a:t> ο ακόλουθος.   </a:t>
            </a:r>
          </a:p>
          <a:p>
            <a:pPr marL="287338" algn="just"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n-US" altLang="el-GR" sz="1600" dirty="0"/>
          </a:p>
          <a:p>
            <a:pPr marL="431800" indent="-323850"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n-US" altLang="el-GR" sz="1100" dirty="0"/>
          </a:p>
          <a:p>
            <a:pPr marL="431800" indent="-323850"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n-US" altLang="el-GR" sz="1100" dirty="0"/>
          </a:p>
          <a:p>
            <a:pPr marL="431800" indent="-323850" hangingPunct="1">
              <a:spcBef>
                <a:spcPts val="3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n-US" altLang="el-GR" sz="1100" dirty="0"/>
          </a:p>
        </p:txBody>
      </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319" name="Slide Background Fill">
            <a:extLst>
              <a:ext uri="{FF2B5EF4-FFF2-40B4-BE49-F238E27FC236}">
                <a16:creationId xmlns:a16="http://schemas.microsoft.com/office/drawing/2014/main" id="{7D07B7BC-3270-4CF3-A7AA-0937908AD5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2"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321" name="Group 13320">
            <a:extLst>
              <a:ext uri="{FF2B5EF4-FFF2-40B4-BE49-F238E27FC236}">
                <a16:creationId xmlns:a16="http://schemas.microsoft.com/office/drawing/2014/main" id="{108BB4D4-D71A-48F5-B2D2-45D2D78F4C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0078104" cy="5670550"/>
            <a:chOff x="651279" y="598259"/>
            <a:chExt cx="10889442" cy="5680742"/>
          </a:xfrm>
        </p:grpSpPr>
        <p:sp>
          <p:nvSpPr>
            <p:cNvPr id="13322" name="Color">
              <a:extLst>
                <a:ext uri="{FF2B5EF4-FFF2-40B4-BE49-F238E27FC236}">
                  <a16:creationId xmlns:a16="http://schemas.microsoft.com/office/drawing/2014/main" id="{F287CCC2-896F-4F04-A017-737FB703FD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23" name="Color">
              <a:extLst>
                <a:ext uri="{FF2B5EF4-FFF2-40B4-BE49-F238E27FC236}">
                  <a16:creationId xmlns:a16="http://schemas.microsoft.com/office/drawing/2014/main" id="{821DD70C-9C59-4A01-BF0B-C027B5BCA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3314" name="Picture 2">
            <a:extLst>
              <a:ext uri="{FF2B5EF4-FFF2-40B4-BE49-F238E27FC236}">
                <a16:creationId xmlns:a16="http://schemas.microsoft.com/office/drawing/2014/main" id="{3A1EE858-CFEF-9DB5-7066-8CC37F44B6C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38492" y="3188606"/>
            <a:ext cx="9006868" cy="2479196"/>
          </a:xfrm>
          <a:prstGeom prst="rect">
            <a:avLst/>
          </a:prstGeom>
          <a:noFill/>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13325" name="Group 13324">
            <a:extLst>
              <a:ext uri="{FF2B5EF4-FFF2-40B4-BE49-F238E27FC236}">
                <a16:creationId xmlns:a16="http://schemas.microsoft.com/office/drawing/2014/main" id="{E27AF472-EAE3-4572-AB69-B92BD10DBC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60" y="0"/>
            <a:ext cx="10078108" cy="5670549"/>
            <a:chOff x="0" y="0"/>
            <a:chExt cx="12188952" cy="6858000"/>
          </a:xfrm>
        </p:grpSpPr>
        <p:sp>
          <p:nvSpPr>
            <p:cNvPr id="13326" name="Freeform: Shape 13325">
              <a:extLst>
                <a:ext uri="{FF2B5EF4-FFF2-40B4-BE49-F238E27FC236}">
                  <a16:creationId xmlns:a16="http://schemas.microsoft.com/office/drawing/2014/main" id="{BF4DB9D2-6215-420C-874C-82EADF8C6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3327" name="Freeform: Shape 13326">
              <a:extLst>
                <a:ext uri="{FF2B5EF4-FFF2-40B4-BE49-F238E27FC236}">
                  <a16:creationId xmlns:a16="http://schemas.microsoft.com/office/drawing/2014/main" id="{1F003139-C97C-44FA-B139-32E4DFDCE9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3328" name="Freeform: Shape 13327">
              <a:extLst>
                <a:ext uri="{FF2B5EF4-FFF2-40B4-BE49-F238E27FC236}">
                  <a16:creationId xmlns:a16="http://schemas.microsoft.com/office/drawing/2014/main" id="{5CE4DD6E-8CEA-45EE-B630-DBC22144D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3329" name="Freeform: Shape 13328">
              <a:extLst>
                <a:ext uri="{FF2B5EF4-FFF2-40B4-BE49-F238E27FC236}">
                  <a16:creationId xmlns:a16="http://schemas.microsoft.com/office/drawing/2014/main" id="{A4372F7F-AA3C-470B-AA61-7C35B7722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3330" name="Freeform: Shape 13329">
              <a:extLst>
                <a:ext uri="{FF2B5EF4-FFF2-40B4-BE49-F238E27FC236}">
                  <a16:creationId xmlns:a16="http://schemas.microsoft.com/office/drawing/2014/main" id="{34B605BF-D199-43DD-9328-E99F2ADFC6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3331" name="Freeform: Shape 13330">
              <a:extLst>
                <a:ext uri="{FF2B5EF4-FFF2-40B4-BE49-F238E27FC236}">
                  <a16:creationId xmlns:a16="http://schemas.microsoft.com/office/drawing/2014/main" id="{E5D42A77-7336-4A35-8922-8098A16AA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3332" name="Freeform: Shape 13331">
              <a:extLst>
                <a:ext uri="{FF2B5EF4-FFF2-40B4-BE49-F238E27FC236}">
                  <a16:creationId xmlns:a16="http://schemas.microsoft.com/office/drawing/2014/main" id="{7401EE7D-B85D-4C10-AB8C-71884EFB1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13313" name="Rectangle 1">
            <a:extLst>
              <a:ext uri="{FF2B5EF4-FFF2-40B4-BE49-F238E27FC236}">
                <a16:creationId xmlns:a16="http://schemas.microsoft.com/office/drawing/2014/main" id="{F5A6D92F-C1F1-A09E-F8E4-26519D6018A5}"/>
              </a:ext>
            </a:extLst>
          </p:cNvPr>
          <p:cNvSpPr>
            <a:spLocks noGrp="1" noChangeArrowheads="1"/>
          </p:cNvSpPr>
          <p:nvPr>
            <p:ph type="body"/>
          </p:nvPr>
        </p:nvSpPr>
        <p:spPr>
          <a:xfrm>
            <a:off x="431800" y="476326"/>
            <a:ext cx="9127424" cy="2297185"/>
          </a:xfrm>
        </p:spPr>
        <p:txBody>
          <a:bodyPr tIns="28440" anchor="ctr">
            <a:normAutofit fontScale="92500" lnSpcReduction="10000"/>
          </a:bodyPr>
          <a:lstStyle/>
          <a:p>
            <a:pPr marL="431800" indent="-323850" algn="l">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600" dirty="0">
              <a:solidFill>
                <a:schemeClr val="bg1"/>
              </a:solidFill>
            </a:endParaRPr>
          </a:p>
          <a:p>
            <a:pPr indent="-323850" algn="l">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b="1" dirty="0">
                <a:solidFill>
                  <a:schemeClr val="bg1"/>
                </a:solidFill>
              </a:rPr>
              <a:t>Ο υπολογισμός μπορεί να αποτελέσει την αφετηρία μιας διαφορετικής κατανόησης του διεθνούς εμπορίου. Ας φανταστούμε ότι τα τρία εμπορεύματα παράγονται σε δύο διαφορετικές χώρες και εξάγονται (σε χρυσό) και από τις δύο. Ας υποθέσουμε ότι η χώρα 2 εξάγει το εμπόρευμα 3 (τιμή </a:t>
            </a:r>
            <a:r>
              <a:rPr lang="en-US" altLang="el-GR" sz="1600" b="1" dirty="0">
                <a:solidFill>
                  <a:schemeClr val="bg1"/>
                </a:solidFill>
              </a:rPr>
              <a:t>p3</a:t>
            </a:r>
            <a:r>
              <a:rPr lang="el-GR" altLang="el-GR" sz="1600" b="1" dirty="0">
                <a:solidFill>
                  <a:schemeClr val="bg1"/>
                </a:solidFill>
              </a:rPr>
              <a:t>-</a:t>
            </a:r>
            <a:r>
              <a:rPr lang="en-US" altLang="el-GR" sz="1600" b="1" dirty="0">
                <a:solidFill>
                  <a:schemeClr val="bg1"/>
                </a:solidFill>
              </a:rPr>
              <a:t> </a:t>
            </a:r>
            <a:r>
              <a:rPr lang="el-GR" altLang="el-GR" sz="1600" b="1" dirty="0">
                <a:solidFill>
                  <a:schemeClr val="bg1"/>
                </a:solidFill>
              </a:rPr>
              <a:t>χαμηλής οργανικής σύνθεσης). Αυτή θα πουλάει κάτω από την αξία ενώ η άλλη χώρα (ας την πούμε 1) εξάγει τα εμπορεύματα 1,2 (τιμές </a:t>
            </a:r>
            <a:r>
              <a:rPr lang="en-US" altLang="el-GR" sz="1600" b="1" dirty="0">
                <a:solidFill>
                  <a:schemeClr val="bg1"/>
                </a:solidFill>
              </a:rPr>
              <a:t>p1, p2)</a:t>
            </a:r>
            <a:r>
              <a:rPr lang="el-GR" altLang="el-GR" sz="1600" b="1" dirty="0">
                <a:solidFill>
                  <a:schemeClr val="bg1"/>
                </a:solidFill>
              </a:rPr>
              <a:t> και πληρώνεται πάνω από την αξία. Αυτό σημαίνει ότι θα υπάρχει μεταβίβαση αξίας από την 2 στην 1 και η 2 θα έχει για το λόγο αυτό ελλειμματικό εμπορικό ισοζύγιο. Όλα αυτά συμβαίνουν επειδή η ανταλλαγή γίνεται με βάση το “απόλυτο” και όχι το “συγκριτικό” πλεονέκτημα. Στο </a:t>
            </a:r>
            <a:r>
              <a:rPr lang="el-GR" altLang="el-GR" sz="1600" b="1" dirty="0" err="1">
                <a:solidFill>
                  <a:schemeClr val="bg1"/>
                </a:solidFill>
              </a:rPr>
              <a:t>Ρικαρντιανό</a:t>
            </a:r>
            <a:r>
              <a:rPr lang="el-GR" altLang="el-GR" sz="1600" b="1" dirty="0">
                <a:solidFill>
                  <a:schemeClr val="bg1"/>
                </a:solidFill>
              </a:rPr>
              <a:t> κόσμο το πλεόνασμα θα οδηγούσε σε αύξηση των τιμών και απώλεια του ανταγωνιστικού πλεονεκτήματος και των εξαγωγών κάποιου από τα εμπορεύματα 1,2 από τη χώρα 1 και εξισορρόπηση του εμπορικού ισοζυγίου και για τις δύο χώρες.   </a:t>
            </a:r>
          </a:p>
        </p:txBody>
      </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343" name="Rectangle 14342">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008062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345" name="Arc 14344">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7136553" y="405608"/>
            <a:ext cx="2470550" cy="2470463"/>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347" name="Freeform: Shape 14346">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536440"/>
            <a:ext cx="2209984" cy="113411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4338" name="Picture 2">
            <a:extLst>
              <a:ext uri="{FF2B5EF4-FFF2-40B4-BE49-F238E27FC236}">
                <a16:creationId xmlns:a16="http://schemas.microsoft.com/office/drawing/2014/main" id="{4B539638-9312-96DB-4586-CCB916866EF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3212" y="891059"/>
            <a:ext cx="4448243" cy="3024336"/>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4337" name="Rectangle 1">
            <a:extLst>
              <a:ext uri="{FF2B5EF4-FFF2-40B4-BE49-F238E27FC236}">
                <a16:creationId xmlns:a16="http://schemas.microsoft.com/office/drawing/2014/main" id="{0C19E1FF-1E13-1219-54A8-B57B253F6982}"/>
              </a:ext>
            </a:extLst>
          </p:cNvPr>
          <p:cNvSpPr>
            <a:spLocks noGrp="1" noChangeArrowheads="1"/>
          </p:cNvSpPr>
          <p:nvPr>
            <p:ph type="body"/>
          </p:nvPr>
        </p:nvSpPr>
        <p:spPr>
          <a:xfrm>
            <a:off x="4874089" y="603027"/>
            <a:ext cx="4990759" cy="4968551"/>
          </a:xfrm>
        </p:spPr>
        <p:txBody>
          <a:bodyPr tIns="15120">
            <a:noAutofit/>
          </a:bodyPr>
          <a:lstStyle/>
          <a:p>
            <a:pPr indent="-323850" algn="just">
              <a:spcBef>
                <a:spcPts val="875"/>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400" dirty="0"/>
              <a:t>Αυτό οφείλεται στην υπόθεση της ποσοτικής θεωρίας του χρήματος όπου η αιτιότητα πηγαίνει από την ποσότητα του χρήματος προς τις τιμές, που οφείλεται με τη σειρά του στο ότι στο </a:t>
            </a:r>
            <a:r>
              <a:rPr lang="el-GR" altLang="el-GR" sz="1400" dirty="0" err="1"/>
              <a:t>Ricardo</a:t>
            </a:r>
            <a:r>
              <a:rPr lang="el-GR" altLang="el-GR" sz="1400" dirty="0"/>
              <a:t>  (λόγω του νόμου του </a:t>
            </a:r>
            <a:r>
              <a:rPr lang="el-GR" altLang="el-GR" sz="1400" dirty="0" err="1"/>
              <a:t>Say</a:t>
            </a:r>
            <a:r>
              <a:rPr lang="el-GR" altLang="el-GR" sz="1400" dirty="0"/>
              <a:t>) το κεφάλαιο απασχολείται πλήρως. Συνέπεια της πλήρους απασχόλησης του κεφάλαιού είναι ότι η κυκλοφοριακή ταχύτητα του χρήματος παραμένει σταθερή (</a:t>
            </a:r>
            <a:r>
              <a:rPr lang="en-US" altLang="el-GR" sz="1400" dirty="0"/>
              <a:t>Shaikh </a:t>
            </a:r>
            <a:r>
              <a:rPr lang="el-GR" altLang="el-GR" sz="1400" dirty="0"/>
              <a:t>1879, </a:t>
            </a:r>
            <a:r>
              <a:rPr lang="en-US" altLang="el-GR" sz="1400" dirty="0"/>
              <a:t>1980)</a:t>
            </a:r>
            <a:r>
              <a:rPr lang="el-GR" altLang="el-GR" sz="1400" dirty="0"/>
              <a:t>.  </a:t>
            </a:r>
          </a:p>
          <a:p>
            <a:pPr indent="-323850" algn="just">
              <a:spcBef>
                <a:spcPts val="875"/>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400" dirty="0"/>
              <a:t>Δεν ισχύει το ίδιο στο </a:t>
            </a:r>
            <a:r>
              <a:rPr lang="el-GR" altLang="el-GR" sz="1400" dirty="0" err="1"/>
              <a:t>Μάρξ</a:t>
            </a:r>
            <a:r>
              <a:rPr lang="el-GR" altLang="el-GR" sz="1400" dirty="0"/>
              <a:t>. Στον τελευταίο οι τιμές παραγωγής δεν είναι τιμές πλήρους απασχόλησης ούτε του κεφαλαίου ούτε της εργασίας. Έτσι ο χρυσός που θα εισρεύσει στη πλεονασματική χώρα θα αυξήσει τη κατανάλωση των καπιταλιστών σε είδη πολυτελείας, θα υποστηρίξει την αυξημένη εμπορευματική κυκλοφορία και θα ενισχύσει τα αποθεματικά του τραπεζικού συστήματος. Το αποτέλεσμα θα είναι ο περιορισμός των επιτοκίων, που δεν παίζουν ρόλο στη διαμόρφωση των τιμών. Άρα η αιτιότητα πηγαίνει από τις τιμές στην ποσότητα του χρήματος και όχι το αντίθετο. </a:t>
            </a:r>
          </a:p>
          <a:p>
            <a:pPr indent="-323850" algn="just">
              <a:spcBef>
                <a:spcPts val="875"/>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400" dirty="0"/>
              <a:t>Στο παράδειγμά μας αυτό σημαίνει ότι η διαφορετική οργανική σύνθεση κεφαλαίου για την παραγωγή των εμπορευμάτων της χώρας 2 θα πυροδοτήσει δομικά ελλείμματα στην χώρα 2 και απόκλιση από τη χώρα 1. Χαρακτηριστικό είναι το απόσπασμα που ακολουθεί ( </a:t>
            </a:r>
            <a:r>
              <a:rPr lang="en-US" altLang="el-GR" sz="1400" i="1" dirty="0"/>
              <a:t>Capital</a:t>
            </a:r>
            <a:r>
              <a:rPr lang="en-US" altLang="el-GR" sz="1400" dirty="0"/>
              <a:t> </a:t>
            </a:r>
            <a:r>
              <a:rPr lang="el-GR" altLang="el-GR" sz="1400" i="1" dirty="0"/>
              <a:t>V. III </a:t>
            </a:r>
            <a:r>
              <a:rPr lang="el-GR" altLang="el-GR" sz="1400" dirty="0"/>
              <a:t>σελ. 405)</a:t>
            </a:r>
            <a:r>
              <a:rPr lang="el-GR" altLang="el-GR" sz="1400" i="1" dirty="0"/>
              <a:t>  </a:t>
            </a:r>
            <a:r>
              <a:rPr lang="el-GR" altLang="el-GR" sz="1400" dirty="0"/>
              <a:t> </a:t>
            </a:r>
          </a:p>
          <a:p>
            <a:pPr marL="431800" indent="-323850" algn="just">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400" dirty="0"/>
              <a:t>    </a:t>
            </a:r>
          </a:p>
        </p:txBody>
      </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366" name="Rectangle 15365">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0" y="0"/>
            <a:ext cx="1007810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68" name="Freeform: Shape 15367">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40782" y="0"/>
            <a:ext cx="938499" cy="395233"/>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370" name="Arc 15369">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459415" y="1805261"/>
            <a:ext cx="3376394" cy="3376276"/>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5361" name="Rectangle 1">
            <a:extLst>
              <a:ext uri="{FF2B5EF4-FFF2-40B4-BE49-F238E27FC236}">
                <a16:creationId xmlns:a16="http://schemas.microsoft.com/office/drawing/2014/main" id="{013AB9E1-5789-5B50-1F26-C50360F5E1C5}"/>
              </a:ext>
            </a:extLst>
          </p:cNvPr>
          <p:cNvSpPr>
            <a:spLocks noGrp="1" noChangeArrowheads="1"/>
          </p:cNvSpPr>
          <p:nvPr>
            <p:ph type="body"/>
          </p:nvPr>
        </p:nvSpPr>
        <p:spPr>
          <a:xfrm>
            <a:off x="719832" y="563588"/>
            <a:ext cx="8901319" cy="4863976"/>
          </a:xfrm>
        </p:spPr>
        <p:txBody>
          <a:bodyPr tIns="17640" anchor="t">
            <a:normAutofit lnSpcReduction="10000"/>
          </a:bodyPr>
          <a:lstStyle/>
          <a:p>
            <a:pPr marL="144463" algn="just">
              <a:spcBef>
                <a:spcPts val="1725"/>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400" dirty="0"/>
              <a:t>Κάποιος θα ισχυρισθεί ότι αν συνεχισθεί αυτή η διαδικασία αυτό θα οδηγήσει σε αδυνάτισμα των αποθεματικών χρυσού και υποτίμηση του νομίσματος της ελλειμματικής χώρας. Το τελευταίο θα φέρει περιορισμό των ελλειμμάτων και ισοσκελισμένο εμπορικό ισοζύγιο.</a:t>
            </a:r>
          </a:p>
          <a:p>
            <a:pPr marL="144463" algn="just">
              <a:spcBef>
                <a:spcPts val="1725"/>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400" dirty="0"/>
              <a:t>Όμως με την αύξηση των επιτοκίων στη χώρα 2 και τη μείωσή τους στη χώρα 1, οι καπιταλιστές της χώρας 1 μπορεί να βρουν συμφέρον να δανείσουν τα κεφάλαιά τους στην 2 (με τα υψηλότερα επιτόκια) χρηματοδοτώντας έτσι τα εμπορικά της ελλείμματα.</a:t>
            </a:r>
          </a:p>
          <a:p>
            <a:pPr marL="144463" algn="just">
              <a:spcBef>
                <a:spcPts val="1725"/>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400" dirty="0"/>
              <a:t>Η ανάλυσή μας μέχρι στιγμής βασίζεται σε κλάδους και τιμές παραγωγής</a:t>
            </a:r>
            <a:r>
              <a:rPr lang="en-US" altLang="el-GR" sz="1400" dirty="0"/>
              <a:t>.</a:t>
            </a:r>
            <a:r>
              <a:rPr lang="el-GR" altLang="el-GR" sz="1400" dirty="0"/>
              <a:t> Σε αυτό το περιβάλλον οι μισθολογικές διαφορές παίζουν ρόλο στη διαμόρφωση των τιμών. Με άλλα λόγια για χώρες με παρεμφερείς τεχνολογίες και παραγωγικότητες ο καπιταλιστικός ανταγωνισμός παίζει τον κυρίαρχο ρόλο. Όμως για χώρες με διαφορές στη τεχνολογία οι μισθολογικές διαφορές είναι συνήθως μεγάλες και η υπόθεσή  για εξίσωση των μισθών δεν είναι ρεαλιστική. Άρα ενδέχεται οι χαμηλοί μισθοί να προκαλέσουν ανταγωνιστικό πλεονέκτημα.</a:t>
            </a:r>
          </a:p>
          <a:p>
            <a:pPr marL="144463" algn="just">
              <a:spcBef>
                <a:spcPts val="1725"/>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400" dirty="0"/>
              <a:t>Ένα  επιχείρημα που προβάλλεται είναι ότι οι χαμηλότεροι μισθοί θα προσκαλέσουν άμεσες επενδύσεις. Όμως, η εισαγωγή των σύγχρονων τεχνολογιών μέσω άμεσων επενδύσεων επηρεάζεται από αντίρροπες δυνάμεις: 1) Το υψηλό επενδυτικό κόστος, 2) την κοινωνικοποίηση της εργασίας, 3) την έκταση, δραστηριοποίηση και υπεροχή των κεφαλαίων των αναπτυγμένων χωρών. Άρα σε χώρες με χαμηλότερους μισθούς οι ξένες επενδύσεις δεν αποτελούν βεβαιότητα.</a:t>
            </a:r>
          </a:p>
          <a:p>
            <a:pPr marL="144463" algn="just">
              <a:spcBef>
                <a:spcPts val="1725"/>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400" dirty="0"/>
              <a:t>Αυτό που ισχύει είναι ότι οι εξαγωγικοί τομείς των λιγότερο αναπτυγμένων χωρών γίνονται οι πρώτοι υποψήφιοι για εξαγορά από το κεφάλαιο των αναπτυγμένων χωρών. Δευτερευόντως υποψήφιοι είναι κλάδοι της εγχώριας βιομηχανίας που με την τεχνογνωσία των αναπτυγμένων χωρών μπορούν να καταστούν εξαγωγικοί. Με αυτό τον τρόπο </a:t>
            </a:r>
            <a:r>
              <a:rPr lang="el-GR" altLang="el-GR" sz="1400" b="1" dirty="0"/>
              <a:t>διαμορφώθηκαν, μετά το πόλεμο, οι δυαδικές οικονομίες των αναπτυσσόμενων χωρών που χαρακτηρίζονται από έναν σύγχρονο τομέα στον οποίο κυριαρχεί το ξένο κεφάλαιο και έναν καθυστερημένο εγχώριο τομέα.</a:t>
            </a:r>
          </a:p>
          <a:p>
            <a:pPr marL="144463">
              <a:spcBef>
                <a:spcPts val="1725"/>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100" dirty="0"/>
          </a:p>
        </p:txBody>
      </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391" name="Rectangle 16390">
            <a:extLst>
              <a:ext uri="{FF2B5EF4-FFF2-40B4-BE49-F238E27FC236}">
                <a16:creationId xmlns:a16="http://schemas.microsoft.com/office/drawing/2014/main" id="{D1942232-83D0-49E2-AF9B-1F97E3C1EF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372"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93" name="Rectangle 16392">
            <a:extLst>
              <a:ext uri="{FF2B5EF4-FFF2-40B4-BE49-F238E27FC236}">
                <a16:creationId xmlns:a16="http://schemas.microsoft.com/office/drawing/2014/main" id="{E9E70D72-6E23-4015-A4A6-85C120C19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 y="0"/>
            <a:ext cx="10080373" cy="5670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395" name="Group 16394">
            <a:extLst>
              <a:ext uri="{FF2B5EF4-FFF2-40B4-BE49-F238E27FC236}">
                <a16:creationId xmlns:a16="http://schemas.microsoft.com/office/drawing/2014/main" id="{C28A977F-B603-4D81-B0FC-C8DE048A7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2" y="0"/>
            <a:ext cx="2779836" cy="2086018"/>
            <a:chOff x="-305" y="-1"/>
            <a:chExt cx="3832880" cy="2876136"/>
          </a:xfrm>
        </p:grpSpPr>
        <p:sp>
          <p:nvSpPr>
            <p:cNvPr id="16396" name="Freeform: Shape 16395">
              <a:extLst>
                <a:ext uri="{FF2B5EF4-FFF2-40B4-BE49-F238E27FC236}">
                  <a16:creationId xmlns:a16="http://schemas.microsoft.com/office/drawing/2014/main" id="{0183CE8C-E039-4B2F-A36E-5FD5CD5DE1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97" name="Freeform: Shape 16396">
              <a:extLst>
                <a:ext uri="{FF2B5EF4-FFF2-40B4-BE49-F238E27FC236}">
                  <a16:creationId xmlns:a16="http://schemas.microsoft.com/office/drawing/2014/main" id="{3EB77281-FAB4-40D0-B3F3-264EC4AB20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98" name="Freeform: Shape 16397">
              <a:extLst>
                <a:ext uri="{FF2B5EF4-FFF2-40B4-BE49-F238E27FC236}">
                  <a16:creationId xmlns:a16="http://schemas.microsoft.com/office/drawing/2014/main" id="{815E59F3-75FC-494F-8737-5F00A4964F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99" name="Freeform: Shape 16398">
              <a:extLst>
                <a:ext uri="{FF2B5EF4-FFF2-40B4-BE49-F238E27FC236}">
                  <a16:creationId xmlns:a16="http://schemas.microsoft.com/office/drawing/2014/main" id="{43ADDCFA-B066-4D79-AB71-062E66E58F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6386" name="Picture 2">
            <a:extLst>
              <a:ext uri="{FF2B5EF4-FFF2-40B4-BE49-F238E27FC236}">
                <a16:creationId xmlns:a16="http://schemas.microsoft.com/office/drawing/2014/main" id="{E1761C86-259A-18FF-FAA3-10A9657B278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82230" y="2370747"/>
            <a:ext cx="3580209" cy="1832679"/>
          </a:xfrm>
          <a:prstGeom prst="rect">
            <a:avLst/>
          </a:prstGeom>
          <a:noFill/>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5" name="Rectangle 1">
            <a:extLst>
              <a:ext uri="{FF2B5EF4-FFF2-40B4-BE49-F238E27FC236}">
                <a16:creationId xmlns:a16="http://schemas.microsoft.com/office/drawing/2014/main" id="{0B712088-AADA-87CB-B3CC-5E4EEC30F061}"/>
              </a:ext>
            </a:extLst>
          </p:cNvPr>
          <p:cNvSpPr>
            <a:spLocks noGrp="1" noChangeArrowheads="1"/>
          </p:cNvSpPr>
          <p:nvPr>
            <p:ph type="body"/>
          </p:nvPr>
        </p:nvSpPr>
        <p:spPr>
          <a:xfrm>
            <a:off x="3982925" y="242987"/>
            <a:ext cx="5473721" cy="5184575"/>
          </a:xfrm>
        </p:spPr>
        <p:txBody>
          <a:bodyPr tIns="17640" anchor="ctr">
            <a:normAutofit lnSpcReduction="10000"/>
          </a:bodyPr>
          <a:lstStyle/>
          <a:p>
            <a:pPr indent="-323850" algn="just">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solidFill>
                  <a:schemeClr val="tx2"/>
                </a:solidFill>
              </a:rPr>
              <a:t>Το αποτέλεσμα των άμεσων επενδύσεων είναι πολύπλοκο γι’ αυτό και οι φωνές περί προστατευτισμού είναι διαχρονικά τόσο επίμονες. </a:t>
            </a:r>
          </a:p>
          <a:p>
            <a:pPr indent="-323850" algn="just">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solidFill>
                  <a:schemeClr val="tx2"/>
                </a:solidFill>
              </a:rPr>
              <a:t>Ο λόγος είναι ότι μέχρι στιγμής έχουμε δει την επίδραση της μιας πλευράς του καπιταλιστικού ανταγωνισμού όπως διατυπώνεται στο </a:t>
            </a:r>
            <a:r>
              <a:rPr lang="el-GR" altLang="el-GR" sz="1600" dirty="0" err="1">
                <a:solidFill>
                  <a:schemeClr val="tx2"/>
                </a:solidFill>
              </a:rPr>
              <a:t>Μάρξ</a:t>
            </a:r>
            <a:r>
              <a:rPr lang="el-GR" altLang="el-GR" sz="1600" dirty="0">
                <a:solidFill>
                  <a:schemeClr val="tx2"/>
                </a:solidFill>
              </a:rPr>
              <a:t>. Δηλαδή, το διακλαδικό ανταγωνισμό που τείνει να εξισώσει τα ποσοστά κέρδους και να διαμορφώσει τις τιμές παραγωγού. Όμως υπάρχει και ο ανταγωνισμός ανάμεσα στις επιχειρήσεις του ίδιου κλάδου που και αυτός προκαλεί μεταβιβάσεις αξίας από τους λιγότερο αποτελεσματικούς στους αποτελεσματικότερους παραγωγούς. </a:t>
            </a:r>
          </a:p>
          <a:p>
            <a:pPr indent="-323850" algn="just">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solidFill>
                  <a:schemeClr val="tx2"/>
                </a:solidFill>
              </a:rPr>
              <a:t>Ο συνδυασμός των δύο παραγόντων συνοψίζεται στον πίνακα στα αριστερά (</a:t>
            </a:r>
            <a:r>
              <a:rPr lang="el-GR" altLang="el-GR" sz="1600" dirty="0" err="1">
                <a:solidFill>
                  <a:schemeClr val="tx2"/>
                </a:solidFill>
              </a:rPr>
              <a:t>Shaikh</a:t>
            </a:r>
            <a:r>
              <a:rPr lang="el-GR" altLang="el-GR" sz="1600" dirty="0">
                <a:solidFill>
                  <a:schemeClr val="tx2"/>
                </a:solidFill>
              </a:rPr>
              <a:t> 1980 σελ. 49). Για μια δυαδική οικονομία αυτό σημαίνει ότι ο αναπτυγμένος τομέας θα κερδίζει διπλά (και από τον </a:t>
            </a:r>
            <a:r>
              <a:rPr lang="el-GR" altLang="el-GR" sz="1600" dirty="0" err="1">
                <a:solidFill>
                  <a:schemeClr val="tx2"/>
                </a:solidFill>
              </a:rPr>
              <a:t>ενδοκλαδικό</a:t>
            </a:r>
            <a:r>
              <a:rPr lang="el-GR" altLang="el-GR" sz="1600" dirty="0">
                <a:solidFill>
                  <a:schemeClr val="tx2"/>
                </a:solidFill>
              </a:rPr>
              <a:t> και από το διακλαδικό ανταγωνισμό) ενώ ο καθυστερημένος αγροτικός και βιοτεχνικός τομέας θα χάνει διπλά. </a:t>
            </a:r>
            <a:r>
              <a:rPr lang="el-GR" altLang="el-GR" sz="1600" b="1" dirty="0">
                <a:solidFill>
                  <a:schemeClr val="tx2"/>
                </a:solidFill>
              </a:rPr>
              <a:t>Το συνολικό αποτέλεσμα για κάποια “δυαδική” εθνική οικονομία και περιοχή είναι αδιευκρίνιστο. Αυτό δεν μπορεί να μεταβληθεί ούτε λόγω μισθολογικών διαφορών (</a:t>
            </a:r>
            <a:r>
              <a:rPr lang="el-GR" altLang="el-GR" sz="1600" b="1" dirty="0">
                <a:solidFill>
                  <a:srgbClr val="FF0000"/>
                </a:solidFill>
              </a:rPr>
              <a:t>γιατί ;</a:t>
            </a:r>
            <a:r>
              <a:rPr lang="el-GR" altLang="el-GR" sz="1600" b="1" dirty="0">
                <a:solidFill>
                  <a:schemeClr val="tx2"/>
                </a:solidFill>
              </a:rPr>
              <a:t>) </a:t>
            </a:r>
          </a:p>
          <a:p>
            <a:pPr marL="431800" indent="-323850">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solidFill>
                  <a:schemeClr val="tx2"/>
                </a:solidFill>
              </a:rPr>
              <a:t>    </a:t>
            </a:r>
            <a:r>
              <a:rPr lang="el-GR" altLang="el-GR" sz="900" dirty="0">
                <a:solidFill>
                  <a:schemeClr val="tx2"/>
                </a:solidFill>
              </a:rPr>
              <a:t>  </a:t>
            </a:r>
          </a:p>
        </p:txBody>
      </p:sp>
      <p:grpSp>
        <p:nvGrpSpPr>
          <p:cNvPr id="16401" name="Group 16400">
            <a:extLst>
              <a:ext uri="{FF2B5EF4-FFF2-40B4-BE49-F238E27FC236}">
                <a16:creationId xmlns:a16="http://schemas.microsoft.com/office/drawing/2014/main" id="{C78D9229-E61D-4FEE-8321-2F8B64A8CAD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8422018" y="4011944"/>
            <a:ext cx="1779112" cy="1538102"/>
            <a:chOff x="-305" y="-4155"/>
            <a:chExt cx="2514948" cy="2174333"/>
          </a:xfrm>
        </p:grpSpPr>
        <p:sp>
          <p:nvSpPr>
            <p:cNvPr id="16402" name="Freeform: Shape 16401">
              <a:extLst>
                <a:ext uri="{FF2B5EF4-FFF2-40B4-BE49-F238E27FC236}">
                  <a16:creationId xmlns:a16="http://schemas.microsoft.com/office/drawing/2014/main" id="{1FDD3CCB-26A3-4D79-AEB6-7A60CF980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03" name="Freeform: Shape 16402">
              <a:extLst>
                <a:ext uri="{FF2B5EF4-FFF2-40B4-BE49-F238E27FC236}">
                  <a16:creationId xmlns:a16="http://schemas.microsoft.com/office/drawing/2014/main" id="{E9AC4470-5113-4709-B29F-CDB937F254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04" name="Freeform: Shape 16403">
              <a:extLst>
                <a:ext uri="{FF2B5EF4-FFF2-40B4-BE49-F238E27FC236}">
                  <a16:creationId xmlns:a16="http://schemas.microsoft.com/office/drawing/2014/main" id="{3E0D146C-9DAB-421E-AE88-5F854BF3F7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6405" name="Freeform: Shape 16404">
              <a:extLst>
                <a:ext uri="{FF2B5EF4-FFF2-40B4-BE49-F238E27FC236}">
                  <a16:creationId xmlns:a16="http://schemas.microsoft.com/office/drawing/2014/main" id="{12EB32A5-4408-4F6C-84B2-F9A908237A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415" name="Rectangle 1741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567055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417" name="Rectangle 1741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567055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9" name="Rectangle 1741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65989" y="1165987"/>
            <a:ext cx="5670550" cy="3338575"/>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21" name="Rectangle 1742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65990" y="1174369"/>
            <a:ext cx="5670549" cy="3338578"/>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23" name="Rectangle 1742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4900" y="2966873"/>
            <a:ext cx="2068766" cy="3338579"/>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425" name="Freeform: Shape 1742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414847" y="801813"/>
            <a:ext cx="3224903" cy="3455379"/>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427" name="Rectangle 1742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65996" y="1157604"/>
            <a:ext cx="5670552" cy="333857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09" name="Rectangle 1">
            <a:extLst>
              <a:ext uri="{FF2B5EF4-FFF2-40B4-BE49-F238E27FC236}">
                <a16:creationId xmlns:a16="http://schemas.microsoft.com/office/drawing/2014/main" id="{E3840CA5-DCB4-A5A6-3195-17D0297C9946}"/>
              </a:ext>
            </a:extLst>
          </p:cNvPr>
          <p:cNvSpPr>
            <a:spLocks noGrp="1" noChangeArrowheads="1"/>
          </p:cNvSpPr>
          <p:nvPr>
            <p:ph type="title"/>
          </p:nvPr>
        </p:nvSpPr>
        <p:spPr>
          <a:xfrm>
            <a:off x="385896" y="485242"/>
            <a:ext cx="2646963" cy="2800958"/>
          </a:xfrm>
        </p:spPr>
        <p:txBody>
          <a:bodyPr tIns="32040" anchor="b">
            <a:normAutofit/>
          </a:bodyPr>
          <a:lstStyle/>
          <a:p>
            <a:pPr algn="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3300">
                <a:solidFill>
                  <a:srgbClr val="FFFFFF"/>
                </a:solidFill>
              </a:rPr>
              <a:t>Emmanuel, Amin και Mandel</a:t>
            </a:r>
          </a:p>
        </p:txBody>
      </p:sp>
      <p:sp>
        <p:nvSpPr>
          <p:cNvPr id="17410" name="Rectangle 2">
            <a:extLst>
              <a:ext uri="{FF2B5EF4-FFF2-40B4-BE49-F238E27FC236}">
                <a16:creationId xmlns:a16="http://schemas.microsoft.com/office/drawing/2014/main" id="{36749CBA-3C2E-8690-D887-5E8CCD2F6BA1}"/>
              </a:ext>
            </a:extLst>
          </p:cNvPr>
          <p:cNvSpPr>
            <a:spLocks noGrp="1" noChangeArrowheads="1"/>
          </p:cNvSpPr>
          <p:nvPr>
            <p:ph type="body" idx="1"/>
          </p:nvPr>
        </p:nvSpPr>
        <p:spPr>
          <a:xfrm>
            <a:off x="3418756" y="314995"/>
            <a:ext cx="6446092" cy="5184576"/>
          </a:xfrm>
        </p:spPr>
        <p:txBody>
          <a:bodyPr tIns="17640" anchor="t">
            <a:normAutofit lnSpcReduction="10000"/>
          </a:bodyPr>
          <a:lstStyle/>
          <a:p>
            <a:pPr marL="0" indent="-32385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Με βάση την ανάλυση της εργασιακής θεωρίας της αξίας για το διεθνές εμπόριο και τις μεταβιβάσεις αξίας μπορούμε να δούμε τις εργασίες που συγκέντρωσαν έντονο ενδιαφέρον τη δεκαετία του 70 και του 80.</a:t>
            </a:r>
          </a:p>
          <a:p>
            <a:pPr marL="0" indent="-32385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Το βιβλίο του </a:t>
            </a:r>
            <a:r>
              <a:rPr lang="el-GR" altLang="el-GR" sz="1500" b="1" dirty="0" err="1"/>
              <a:t>Emmanuel</a:t>
            </a:r>
            <a:r>
              <a:rPr lang="el-GR" altLang="el-GR" sz="1500" dirty="0"/>
              <a:t> “Άνιση Ανταλλαγή” άνοιξε τη συζήτηση για την παγκόσμια ανισότητα και το διεθνές εμπόριο από μαρξιστική σκοπιά. Η βασική του υπόθεση ήταν ότι η κάθε περιοχή του πλανήτη είναι ο αποκλειστικός παραγωγός των εμπορευμάτων που παράγει. (Π.χ. όλα τα αυτοκίνητα παράγονται στον αναπτυγμένο κόσμο). Οι κλάδοι υψηλής οργανικής σύνθεσης κεφαλαίου είναι συγκεντρωμένοι στις αναπτυγμένες χώρες ενώ οι χαμηλής οργανικής σύνθεσης στις αναπτυσσόμενες. Έτσι αγνοεί τελείως τις </a:t>
            </a:r>
            <a:r>
              <a:rPr lang="el-GR" altLang="el-GR" sz="1500" dirty="0" err="1"/>
              <a:t>ενδοκλαδικές</a:t>
            </a:r>
            <a:r>
              <a:rPr lang="el-GR" altLang="el-GR" sz="1500" dirty="0"/>
              <a:t> μεταβιβάσεις αξίας. Λόγω της συγκέντρωσης των κλάδων υψηλής οργανικής σύνθεσης στον αναπτυγμένο κόσμο αλλά και την επίδραση των χαμηλών μισθών στον αναπτυσσόμενο κόσμο.. </a:t>
            </a:r>
            <a:r>
              <a:rPr lang="el-GR" altLang="el-GR" sz="1500" b="1" dirty="0"/>
              <a:t>Η επικράτηση “διεθνών τιμών” σημαίνει τη μεταβίβαση υπεραξίας από τον αναπτυσσόμενο στον αναπτυγμένο κόσμο.</a:t>
            </a:r>
          </a:p>
          <a:p>
            <a:pPr marL="0" indent="-32385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Στον αντίποδα της προσέγγισης του </a:t>
            </a:r>
            <a:r>
              <a:rPr lang="el-GR" altLang="el-GR" sz="1500" dirty="0" err="1"/>
              <a:t>Emmanuel</a:t>
            </a:r>
            <a:r>
              <a:rPr lang="el-GR" altLang="el-GR" sz="1500" dirty="0"/>
              <a:t> βρίσκεται εκείνη του </a:t>
            </a:r>
            <a:r>
              <a:rPr lang="el-GR" altLang="el-GR" sz="1500" b="1" dirty="0" err="1"/>
              <a:t>Mandel</a:t>
            </a:r>
            <a:r>
              <a:rPr lang="el-GR" altLang="el-GR" sz="1500" dirty="0"/>
              <a:t>. Αυτός </a:t>
            </a:r>
            <a:r>
              <a:rPr lang="el-GR" altLang="el-GR" sz="1500" dirty="0" err="1"/>
              <a:t>απολυτοποιεί</a:t>
            </a:r>
            <a:r>
              <a:rPr lang="el-GR" altLang="el-GR" sz="1500" dirty="0"/>
              <a:t> τη διαφορά ανάμεσα στην ατομική αξία που παράγει κάθε επιχείρηση σε σχέση με την κοινωνική (παγκόσμια) αξία ανταλλαγής. Επειδή </a:t>
            </a:r>
            <a:r>
              <a:rPr lang="el-GR" altLang="el-GR" sz="1500" b="1" dirty="0"/>
              <a:t>στην ανάλυσή του δεν υπάρχει εξίσωση των ποσοστών κέρδους υπάρχουν μόνο μεταβιβάσεις αξίας ανάμεσα στους αποτελεσματικούς και λιγότερο αποτελεσματικούς παραγωγούς οι οποίες μάλιστα σε αυτό το περιβάλλον δεν επηρεάζονται από μισθολογικές διαφορές..       </a:t>
            </a:r>
          </a:p>
          <a:p>
            <a:pPr marL="431800" indent="-32385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200" dirty="0"/>
          </a:p>
        </p:txBody>
      </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438" name="Rectangle 1843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0" y="0"/>
            <a:ext cx="1007810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40" name="Freeform: Shape 1843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40782" y="0"/>
            <a:ext cx="938499" cy="395233"/>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442" name="Arc 1844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459415" y="1805261"/>
            <a:ext cx="3376394" cy="3376276"/>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433" name="Rectangle 1">
            <a:extLst>
              <a:ext uri="{FF2B5EF4-FFF2-40B4-BE49-F238E27FC236}">
                <a16:creationId xmlns:a16="http://schemas.microsoft.com/office/drawing/2014/main" id="{EC12AFBF-0A5C-111A-2951-39F5FBFAA326}"/>
              </a:ext>
            </a:extLst>
          </p:cNvPr>
          <p:cNvSpPr>
            <a:spLocks noGrp="1" noChangeArrowheads="1"/>
          </p:cNvSpPr>
          <p:nvPr>
            <p:ph type="body"/>
          </p:nvPr>
        </p:nvSpPr>
        <p:spPr>
          <a:xfrm>
            <a:off x="575816" y="395233"/>
            <a:ext cx="9145016" cy="4960322"/>
          </a:xfrm>
        </p:spPr>
        <p:txBody>
          <a:bodyPr tIns="17640">
            <a:normAutofit/>
          </a:bodyPr>
          <a:lstStyle/>
          <a:p>
            <a:pPr indent="-323850" algn="just">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Πιο κοντά στην πραγματικότητα των λιγότερο αναπτυγμένων χωρών βρίσκεται σίγουρα η ανάλυση </a:t>
            </a:r>
            <a:r>
              <a:rPr lang="el-GR" altLang="el-GR" sz="1600" b="1" dirty="0"/>
              <a:t>του </a:t>
            </a:r>
            <a:r>
              <a:rPr lang="el-GR" altLang="el-GR" sz="1600" b="1" dirty="0" err="1"/>
              <a:t>Samir</a:t>
            </a:r>
            <a:r>
              <a:rPr lang="el-GR" altLang="el-GR" sz="1600" b="1" dirty="0"/>
              <a:t> </a:t>
            </a:r>
            <a:r>
              <a:rPr lang="el-GR" altLang="el-GR" sz="1600" b="1" dirty="0" err="1"/>
              <a:t>Amin</a:t>
            </a:r>
            <a:r>
              <a:rPr lang="el-GR" altLang="el-GR" sz="1600" dirty="0"/>
              <a:t>. Ο τελευταίος αναγνωρίζει τη δυαδική δομή των αναπτυσσόμενων χωρών. Όμως στην ανάλυσή του κάνει ένα κρίσιμο σφάλμα. Όπως έχουμε πει ο ανταγωνισμός εντός του ιδίου κλάδου οδηγεί σε εξίσωση των τιμών. Αυτό σημαίνει ότι οι διαφορετικές επιχειρήσεις κάθε κλάδου θεωρείται ότι έχουν διαφορετικά ποσοστά κέρδους. Όμως </a:t>
            </a:r>
            <a:r>
              <a:rPr lang="el-GR" altLang="el-GR" sz="1600" b="1" dirty="0"/>
              <a:t>ο </a:t>
            </a:r>
            <a:r>
              <a:rPr lang="el-GR" altLang="el-GR" sz="1600" b="1" dirty="0" err="1"/>
              <a:t>Amin</a:t>
            </a:r>
            <a:r>
              <a:rPr lang="el-GR" altLang="el-GR" sz="1600" b="1" dirty="0"/>
              <a:t> θεωρεί τα ποσοστά κέρδους ίσα ως εάν αν ήταν η ίδια επιχείρηση. Αυτό σημαίνει ότι τα ποσοστά κέρδους ανάμεσα σε διαφορετικές περιοχές ή ομάδες χωρών πρέπει να είναι ίσα. Το τελευταίο δεν ισχύει ακόμα και αν υπάρχει τάση εξίσωσης των κλαδικών ποσοστών κέρδους παγκοσμίως. </a:t>
            </a:r>
          </a:p>
          <a:p>
            <a:pPr indent="-323850" algn="just">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Όμως η μεγαλύτερη ανεπάρκεια αυτών των προσεγγίσεων είναι ότι θεωρούν ότι η ανισότητα προέρχεται από τις μεταβιβάσεις αξίας ενώ στην πραγματικότητα οι μεταβιβάσεις αξίας είναι το αποτέλεσμα της ανισότητας. </a:t>
            </a:r>
            <a:r>
              <a:rPr lang="el-GR" altLang="el-GR" sz="1600" b="1" dirty="0"/>
              <a:t>Από μαρξιστική σκοπιά η αιτία της ανισότητας βρίσκεται στις συνθήκες της “πρωταρχικής συσσώρευσης του κεφαλαίου” και της διάρθρωσης των αναπτυσσόμενων οικονομιών στο πλαίσιο του καπιταλιστικού ανταγωνισμού. Η ιστορία έχει δείξει ότι σε συνθήκες ελεύθερου εμπορίου δύσκολα μπορούν υπανάπτυκτες χώρες να ξεφύγουν από το φαύλο κύκλο της καθυστέρησης. </a:t>
            </a:r>
          </a:p>
          <a:p>
            <a:pPr indent="-323850" algn="just">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Παρά τις επιμέρους αδυναμίες οι παραπάνω εργασίες, ιδιαίτερα του </a:t>
            </a:r>
            <a:r>
              <a:rPr lang="el-GR" altLang="el-GR" sz="1600" dirty="0" err="1"/>
              <a:t>Emmanuel</a:t>
            </a:r>
            <a:r>
              <a:rPr lang="el-GR" altLang="el-GR" sz="1600" dirty="0"/>
              <a:t> άνοιξαν το δρόμο για την ανάλυση του διεθνούς εμπορίου (</a:t>
            </a:r>
            <a:r>
              <a:rPr lang="el-GR" altLang="el-GR" sz="1600" dirty="0" err="1"/>
              <a:t>Tsoulfidis</a:t>
            </a:r>
            <a:r>
              <a:rPr lang="el-GR" altLang="el-GR" sz="1600" dirty="0"/>
              <a:t> &amp; </a:t>
            </a:r>
            <a:r>
              <a:rPr lang="el-GR" altLang="el-GR" sz="1600" dirty="0" err="1"/>
              <a:t>Tsaliki</a:t>
            </a:r>
            <a:r>
              <a:rPr lang="el-GR" altLang="el-GR" sz="1600" dirty="0"/>
              <a:t> 2005) αλλά και της μακροχρόνιας τάσης των συναλλαγματικών ισοτιμιών (</a:t>
            </a:r>
            <a:r>
              <a:rPr lang="el-GR" altLang="el-GR" sz="1600" dirty="0" err="1"/>
              <a:t>Shaikh</a:t>
            </a:r>
            <a:r>
              <a:rPr lang="el-GR" altLang="el-GR" sz="1600" dirty="0"/>
              <a:t> &amp; </a:t>
            </a:r>
            <a:r>
              <a:rPr lang="el-GR" altLang="el-GR" sz="1600" dirty="0" err="1"/>
              <a:t>Antonopoulos</a:t>
            </a:r>
            <a:r>
              <a:rPr lang="el-GR" altLang="el-GR" sz="1600" dirty="0"/>
              <a:t> 2012) μέσα από την εργασιακή θεωρία της αξίας και με αυτό τον τρόπο ενός σημαντικού μέρους της ανισότητας του σύγχρονου κόσμου.    </a:t>
            </a:r>
          </a:p>
          <a:p>
            <a:pPr marL="431800" indent="-323850">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100" dirty="0"/>
          </a:p>
        </p:txBody>
      </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0" y="3549"/>
            <a:ext cx="1007810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3445592" cy="567055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44BD5A7-944C-0C5F-935A-E7DB8AAD4EBE}"/>
              </a:ext>
            </a:extLst>
          </p:cNvPr>
          <p:cNvSpPr>
            <a:spLocks noGrp="1"/>
          </p:cNvSpPr>
          <p:nvPr>
            <p:ph type="title"/>
          </p:nvPr>
        </p:nvSpPr>
        <p:spPr>
          <a:xfrm>
            <a:off x="567890" y="488953"/>
            <a:ext cx="2646164" cy="4618480"/>
          </a:xfrm>
        </p:spPr>
        <p:txBody>
          <a:bodyPr>
            <a:normAutofit/>
          </a:bodyPr>
          <a:lstStyle/>
          <a:p>
            <a:r>
              <a:rPr lang="el-GR" sz="3700" dirty="0">
                <a:solidFill>
                  <a:srgbClr val="FFFFFF"/>
                </a:solidFill>
              </a:rPr>
              <a:t>Περίγραμμα και Περιεχόμενα</a:t>
            </a: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242845" y="2030317"/>
            <a:ext cx="3376276" cy="3376394"/>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6" name="Θέση περιεχομένου 2">
            <a:extLst>
              <a:ext uri="{FF2B5EF4-FFF2-40B4-BE49-F238E27FC236}">
                <a16:creationId xmlns:a16="http://schemas.microsoft.com/office/drawing/2014/main" id="{8D2377E4-A0A7-AD47-0A99-EDDFF5582312}"/>
              </a:ext>
            </a:extLst>
          </p:cNvPr>
          <p:cNvSpPr>
            <a:spLocks noGrp="1"/>
          </p:cNvSpPr>
          <p:nvPr>
            <p:ph idx="1"/>
          </p:nvPr>
        </p:nvSpPr>
        <p:spPr>
          <a:xfrm>
            <a:off x="3677136" y="98972"/>
            <a:ext cx="6259719" cy="5400600"/>
          </a:xfrm>
        </p:spPr>
        <p:txBody>
          <a:bodyPr anchor="t">
            <a:normAutofit fontScale="92500" lnSpcReduction="10000"/>
          </a:bodyPr>
          <a:lstStyle/>
          <a:p>
            <a:pPr marL="0" algn="just"/>
            <a:r>
              <a:rPr lang="el-GR" sz="1500" dirty="0"/>
              <a:t>Μέχρι τώρα έχουμε δει τη διανομή και την ανισότητα σε σχέση με την οικονομική μεγέθυνση σε όλες τις σχολές σκέψης. </a:t>
            </a:r>
          </a:p>
          <a:p>
            <a:pPr marL="0" algn="just"/>
            <a:r>
              <a:rPr lang="el-GR" sz="1500" dirty="0"/>
              <a:t>Ιδιαίτερα στα νεοκλασικά οικονομικά με την «αντικειμενική» θεωρία διανομής είδαμε ότι υπάρχουν απόψεις που επικεντρώνονται στην κατανομή των πόρων αδιαφορώντας για τη διανομή (θεώρημα </a:t>
            </a:r>
            <a:r>
              <a:rPr lang="en-US" sz="1500" dirty="0"/>
              <a:t>Coase, Lucas 2003) </a:t>
            </a:r>
            <a:r>
              <a:rPr lang="el-GR" sz="1500" dirty="0"/>
              <a:t>αλλά και θεωρίες που επιχειρηματολογούν ότι η ανισότητα είναι «αποτυχία αγοράς» (</a:t>
            </a:r>
            <a:r>
              <a:rPr lang="en-US" sz="1500" dirty="0"/>
              <a:t>Dalton, Pigou, Atkinson, Piketty, </a:t>
            </a:r>
            <a:r>
              <a:rPr lang="en-US" sz="1500" dirty="0" err="1"/>
              <a:t>Saez</a:t>
            </a:r>
            <a:r>
              <a:rPr lang="el-GR" sz="1500" dirty="0"/>
              <a:t>, </a:t>
            </a:r>
            <a:r>
              <a:rPr lang="en-US" sz="1500" dirty="0"/>
              <a:t>Banerjee, Deaton).</a:t>
            </a:r>
          </a:p>
          <a:p>
            <a:pPr marL="0" algn="just"/>
            <a:r>
              <a:rPr lang="el-GR" sz="1500" dirty="0"/>
              <a:t>Η συζήτηση μέχρι τώρα επικεντρώθηκε στην εισοδηματική ανισότητα στο πλαίσιο μιας χώρας. Όμως η ακαδημαϊκή αντιπαράθεση για την ανισότητα ξεκίνησε από</a:t>
            </a:r>
            <a:r>
              <a:rPr lang="en-US" sz="1500" dirty="0"/>
              <a:t> </a:t>
            </a:r>
            <a:r>
              <a:rPr lang="el-GR" sz="1500" dirty="0"/>
              <a:t>τη συζήτηση για τη σύγκλιση ανάμεσα στον αναπτυσσόμενο και τον αναπτυγμένο κόσμο.</a:t>
            </a:r>
          </a:p>
          <a:p>
            <a:pPr marL="0" algn="just"/>
            <a:r>
              <a:rPr lang="el-GR" sz="1500" dirty="0"/>
              <a:t>Στα δύο τελευταία μαθήματα με τον κ. </a:t>
            </a:r>
            <a:r>
              <a:rPr lang="el-GR" sz="1500" dirty="0" err="1"/>
              <a:t>Θεοχαράκη</a:t>
            </a:r>
            <a:r>
              <a:rPr lang="el-GR" sz="1500" dirty="0"/>
              <a:t> είδαμε ότι η αρχική πεποίθηση για παγκόσμια σύγκλιση σαν αποτέλεσμα του ελεύθερου εμπορίου και της ελεύθερης αγοράς παραγωγικών συντελεστών (υπόδειγμα </a:t>
            </a:r>
            <a:r>
              <a:rPr lang="en-US" sz="1500" dirty="0"/>
              <a:t>Solow) </a:t>
            </a:r>
            <a:r>
              <a:rPr lang="el-GR" sz="1500" dirty="0"/>
              <a:t>έχει σχεδόν εγκαταλειφθεί από τα ορθόδοξα οικονομικά (υπόδειγμα </a:t>
            </a:r>
            <a:r>
              <a:rPr lang="en-US" sz="1500" dirty="0"/>
              <a:t>Lukas)</a:t>
            </a:r>
            <a:r>
              <a:rPr lang="el-GR" sz="1500" dirty="0"/>
              <a:t>.</a:t>
            </a:r>
            <a:endParaRPr lang="en-US" sz="1500" dirty="0"/>
          </a:p>
          <a:p>
            <a:pPr marL="0" algn="just"/>
            <a:r>
              <a:rPr lang="el-GR" sz="1500" dirty="0"/>
              <a:t>Παράλληλα έχει αναπτυχθεί παραπέρα η ανάλυση της παγκόσμιας απόκλισης/σύγκλισης των εθνικών οικονομιών από τη σκοπιά της κλασικής πολιτικής οικονομίας (</a:t>
            </a:r>
            <a:r>
              <a:rPr lang="en-US" sz="1500" dirty="0"/>
              <a:t>Emmanuel, Amin, Mandel, Shaikh) </a:t>
            </a:r>
            <a:r>
              <a:rPr lang="el-GR" sz="1500" dirty="0"/>
              <a:t>που δίνει διαφορετική διάσταση στην ανισότητα.</a:t>
            </a:r>
          </a:p>
          <a:p>
            <a:pPr marL="0" algn="just"/>
            <a:r>
              <a:rPr lang="el-GR" sz="1500" dirty="0"/>
              <a:t>Τα τελευταία χρόνια ενδιαφέρον συγκεντρώνει η εργασία του </a:t>
            </a:r>
            <a:r>
              <a:rPr lang="en-US" sz="1500" dirty="0" err="1"/>
              <a:t>Branko</a:t>
            </a:r>
            <a:r>
              <a:rPr lang="en-US" sz="1500" dirty="0"/>
              <a:t> Milanovic </a:t>
            </a:r>
            <a:r>
              <a:rPr lang="el-GR" sz="1500" dirty="0"/>
              <a:t>που επιχειρεί να συνδυάσει την εισοδηματική ανισότητα με την ανισότητα ανάμεσα σε χώρες.  </a:t>
            </a:r>
            <a:endParaRPr lang="en-US" sz="1500" dirty="0"/>
          </a:p>
          <a:p>
            <a:pPr marL="0" algn="just"/>
            <a:r>
              <a:rPr lang="el-GR" sz="1500" dirty="0"/>
              <a:t>Ας τα πάρουμε με τη σειρά.  </a:t>
            </a:r>
            <a:r>
              <a:rPr lang="en-US" sz="1500" dirty="0"/>
              <a:t> </a:t>
            </a:r>
            <a:r>
              <a:rPr lang="el-GR" sz="1500" dirty="0"/>
              <a:t>      </a:t>
            </a:r>
          </a:p>
        </p:txBody>
      </p:sp>
    </p:spTree>
    <p:extLst>
      <p:ext uri="{BB962C8B-B14F-4D97-AF65-F5344CB8AC3E}">
        <p14:creationId xmlns:p14="http://schemas.microsoft.com/office/powerpoint/2010/main" val="304885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465" name="Rectangle 19464">
            <a:extLst>
              <a:ext uri="{FF2B5EF4-FFF2-40B4-BE49-F238E27FC236}">
                <a16:creationId xmlns:a16="http://schemas.microsoft.com/office/drawing/2014/main" id="{61293230-B0F6-45B1-96D1-13D18E2429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567055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67" name="Freeform: Shape 19466">
            <a:extLst>
              <a:ext uri="{FF2B5EF4-FFF2-40B4-BE49-F238E27FC236}">
                <a16:creationId xmlns:a16="http://schemas.microsoft.com/office/drawing/2014/main" id="{627FF48C-AF46-4D52-998F-ED0BDDEEF2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85371" cy="5670550"/>
          </a:xfrm>
          <a:custGeom>
            <a:avLst/>
            <a:gdLst>
              <a:gd name="connsiteX0" fmla="*/ 0 w 6568309"/>
              <a:gd name="connsiteY0" fmla="*/ 0 h 6858000"/>
              <a:gd name="connsiteX1" fmla="*/ 362841 w 6568309"/>
              <a:gd name="connsiteY1" fmla="*/ 0 h 6858000"/>
              <a:gd name="connsiteX2" fmla="*/ 523269 w 6568309"/>
              <a:gd name="connsiteY2" fmla="*/ 0 h 6858000"/>
              <a:gd name="connsiteX3" fmla="*/ 1343025 w 6568309"/>
              <a:gd name="connsiteY3" fmla="*/ 0 h 6858000"/>
              <a:gd name="connsiteX4" fmla="*/ 1705866 w 6568309"/>
              <a:gd name="connsiteY4" fmla="*/ 0 h 6858000"/>
              <a:gd name="connsiteX5" fmla="*/ 1866294 w 6568309"/>
              <a:gd name="connsiteY5" fmla="*/ 0 h 6858000"/>
              <a:gd name="connsiteX6" fmla="*/ 5225154 w 6568309"/>
              <a:gd name="connsiteY6" fmla="*/ 0 h 6858000"/>
              <a:gd name="connsiteX7" fmla="*/ 6568179 w 6568309"/>
              <a:gd name="connsiteY7" fmla="*/ 0 h 6858000"/>
              <a:gd name="connsiteX8" fmla="*/ 6568309 w 6568309"/>
              <a:gd name="connsiteY8" fmla="*/ 1 h 6858000"/>
              <a:gd name="connsiteX9" fmla="*/ 6562951 w 6568309"/>
              <a:gd name="connsiteY9" fmla="*/ 30700 h 6858000"/>
              <a:gd name="connsiteX10" fmla="*/ 6547446 w 6568309"/>
              <a:gd name="connsiteY10" fmla="*/ 310025 h 6858000"/>
              <a:gd name="connsiteX11" fmla="*/ 6558316 w 6568309"/>
              <a:gd name="connsiteY11" fmla="*/ 443960 h 6858000"/>
              <a:gd name="connsiteX12" fmla="*/ 6528896 w 6568309"/>
              <a:gd name="connsiteY12" fmla="*/ 642659 h 6858000"/>
              <a:gd name="connsiteX13" fmla="*/ 6523095 w 6568309"/>
              <a:gd name="connsiteY13" fmla="*/ 673307 h 6858000"/>
              <a:gd name="connsiteX14" fmla="*/ 6496169 w 6568309"/>
              <a:gd name="connsiteY14" fmla="*/ 839641 h 6858000"/>
              <a:gd name="connsiteX15" fmla="*/ 6450789 w 6568309"/>
              <a:gd name="connsiteY15" fmla="*/ 958357 h 6858000"/>
              <a:gd name="connsiteX16" fmla="*/ 6453996 w 6568309"/>
              <a:gd name="connsiteY16" fmla="*/ 963398 h 6858000"/>
              <a:gd name="connsiteX17" fmla="*/ 6419467 w 6568309"/>
              <a:gd name="connsiteY17" fmla="*/ 1117169 h 6858000"/>
              <a:gd name="connsiteX18" fmla="*/ 6417348 w 6568309"/>
              <a:gd name="connsiteY18" fmla="*/ 1144352 h 6858000"/>
              <a:gd name="connsiteX19" fmla="*/ 6418473 w 6568309"/>
              <a:gd name="connsiteY19" fmla="*/ 1164484 h 6858000"/>
              <a:gd name="connsiteX20" fmla="*/ 6406979 w 6568309"/>
              <a:gd name="connsiteY20" fmla="*/ 1213829 h 6858000"/>
              <a:gd name="connsiteX21" fmla="*/ 6381928 w 6568309"/>
              <a:gd name="connsiteY21" fmla="*/ 1294823 h 6858000"/>
              <a:gd name="connsiteX22" fmla="*/ 6377948 w 6568309"/>
              <a:gd name="connsiteY22" fmla="*/ 1312193 h 6858000"/>
              <a:gd name="connsiteX23" fmla="*/ 6379894 w 6568309"/>
              <a:gd name="connsiteY23" fmla="*/ 1327626 h 6858000"/>
              <a:gd name="connsiteX24" fmla="*/ 6385024 w 6568309"/>
              <a:gd name="connsiteY24" fmla="*/ 1331644 h 6858000"/>
              <a:gd name="connsiteX25" fmla="*/ 6383696 w 6568309"/>
              <a:gd name="connsiteY25" fmla="*/ 1341276 h 6858000"/>
              <a:gd name="connsiteX26" fmla="*/ 6384464 w 6568309"/>
              <a:gd name="connsiteY26" fmla="*/ 1343945 h 6858000"/>
              <a:gd name="connsiteX27" fmla="*/ 6387748 w 6568309"/>
              <a:gd name="connsiteY27" fmla="*/ 1359134 h 6858000"/>
              <a:gd name="connsiteX28" fmla="*/ 6364157 w 6568309"/>
              <a:gd name="connsiteY28" fmla="*/ 1427803 h 6858000"/>
              <a:gd name="connsiteX29" fmla="*/ 6335874 w 6568309"/>
              <a:gd name="connsiteY29" fmla="*/ 1540278 h 6858000"/>
              <a:gd name="connsiteX30" fmla="*/ 6331892 w 6568309"/>
              <a:gd name="connsiteY30" fmla="*/ 1547262 h 6858000"/>
              <a:gd name="connsiteX31" fmla="*/ 6332744 w 6568309"/>
              <a:gd name="connsiteY31" fmla="*/ 1577056 h 6858000"/>
              <a:gd name="connsiteX32" fmla="*/ 6333604 w 6568309"/>
              <a:gd name="connsiteY32" fmla="*/ 1595898 h 6858000"/>
              <a:gd name="connsiteX33" fmla="*/ 6324749 w 6568309"/>
              <a:gd name="connsiteY33" fmla="*/ 1703726 h 6858000"/>
              <a:gd name="connsiteX34" fmla="*/ 6329594 w 6568309"/>
              <a:gd name="connsiteY34" fmla="*/ 1809535 h 6858000"/>
              <a:gd name="connsiteX35" fmla="*/ 6329062 w 6568309"/>
              <a:gd name="connsiteY35" fmla="*/ 2018310 h 6858000"/>
              <a:gd name="connsiteX36" fmla="*/ 6321735 w 6568309"/>
              <a:gd name="connsiteY36" fmla="*/ 2071355 h 6858000"/>
              <a:gd name="connsiteX37" fmla="*/ 6322678 w 6568309"/>
              <a:gd name="connsiteY37" fmla="*/ 2141166 h 6858000"/>
              <a:gd name="connsiteX38" fmla="*/ 6321340 w 6568309"/>
              <a:gd name="connsiteY38" fmla="*/ 2154548 h 6858000"/>
              <a:gd name="connsiteX39" fmla="*/ 6316582 w 6568309"/>
              <a:gd name="connsiteY39" fmla="*/ 2158153 h 6858000"/>
              <a:gd name="connsiteX40" fmla="*/ 6311428 w 6568309"/>
              <a:gd name="connsiteY40" fmla="*/ 2178174 h 6858000"/>
              <a:gd name="connsiteX41" fmla="*/ 6310192 w 6568309"/>
              <a:gd name="connsiteY41" fmla="*/ 2202858 h 6858000"/>
              <a:gd name="connsiteX42" fmla="*/ 6309211 w 6568309"/>
              <a:gd name="connsiteY42" fmla="*/ 2320214 h 6858000"/>
              <a:gd name="connsiteX43" fmla="*/ 6300151 w 6568309"/>
              <a:gd name="connsiteY43" fmla="*/ 2417011 h 6858000"/>
              <a:gd name="connsiteX44" fmla="*/ 6295176 w 6568309"/>
              <a:gd name="connsiteY44" fmla="*/ 2454207 h 6858000"/>
              <a:gd name="connsiteX45" fmla="*/ 6293727 w 6568309"/>
              <a:gd name="connsiteY45" fmla="*/ 2487203 h 6858000"/>
              <a:gd name="connsiteX46" fmla="*/ 6285477 w 6568309"/>
              <a:gd name="connsiteY46" fmla="*/ 2512282 h 6858000"/>
              <a:gd name="connsiteX47" fmla="*/ 6286205 w 6568309"/>
              <a:gd name="connsiteY47" fmla="*/ 2514318 h 6858000"/>
              <a:gd name="connsiteX48" fmla="*/ 6304629 w 6568309"/>
              <a:gd name="connsiteY48" fmla="*/ 2574334 h 6858000"/>
              <a:gd name="connsiteX49" fmla="*/ 6303842 w 6568309"/>
              <a:gd name="connsiteY49" fmla="*/ 2579877 h 6858000"/>
              <a:gd name="connsiteX50" fmla="*/ 6303953 w 6568309"/>
              <a:gd name="connsiteY50" fmla="*/ 2608928 h 6858000"/>
              <a:gd name="connsiteX51" fmla="*/ 6303530 w 6568309"/>
              <a:gd name="connsiteY51" fmla="*/ 2613111 h 6858000"/>
              <a:gd name="connsiteX52" fmla="*/ 6297474 w 6568309"/>
              <a:gd name="connsiteY52" fmla="*/ 2621996 h 6858000"/>
              <a:gd name="connsiteX53" fmla="*/ 6299263 w 6568309"/>
              <a:gd name="connsiteY53" fmla="*/ 2634265 h 6858000"/>
              <a:gd name="connsiteX54" fmla="*/ 6293065 w 6568309"/>
              <a:gd name="connsiteY54" fmla="*/ 2647237 h 6858000"/>
              <a:gd name="connsiteX55" fmla="*/ 6297496 w 6568309"/>
              <a:gd name="connsiteY55" fmla="*/ 2650786 h 6858000"/>
              <a:gd name="connsiteX56" fmla="*/ 6301708 w 6568309"/>
              <a:gd name="connsiteY56" fmla="*/ 2661993 h 6858000"/>
              <a:gd name="connsiteX57" fmla="*/ 6295884 w 6568309"/>
              <a:gd name="connsiteY57" fmla="*/ 2670949 h 6858000"/>
              <a:gd name="connsiteX58" fmla="*/ 6291714 w 6568309"/>
              <a:gd name="connsiteY58" fmla="*/ 2690255 h 6858000"/>
              <a:gd name="connsiteX59" fmla="*/ 6292327 w 6568309"/>
              <a:gd name="connsiteY59" fmla="*/ 2695683 h 6858000"/>
              <a:gd name="connsiteX60" fmla="*/ 6284410 w 6568309"/>
              <a:gd name="connsiteY60" fmla="*/ 2713964 h 6858000"/>
              <a:gd name="connsiteX61" fmla="*/ 6280410 w 6568309"/>
              <a:gd name="connsiteY61" fmla="*/ 2730175 h 6858000"/>
              <a:gd name="connsiteX62" fmla="*/ 6288082 w 6568309"/>
              <a:gd name="connsiteY62" fmla="*/ 2763497 h 6858000"/>
              <a:gd name="connsiteX63" fmla="*/ 6260924 w 6568309"/>
              <a:gd name="connsiteY63" fmla="*/ 3051539 h 6858000"/>
              <a:gd name="connsiteX64" fmla="*/ 6210151 w 6568309"/>
              <a:gd name="connsiteY64" fmla="*/ 3335396 h 6858000"/>
              <a:gd name="connsiteX65" fmla="*/ 6212034 w 6568309"/>
              <a:gd name="connsiteY65" fmla="*/ 3456509 h 6858000"/>
              <a:gd name="connsiteX66" fmla="*/ 6197490 w 6568309"/>
              <a:gd name="connsiteY66" fmla="*/ 3531827 h 6858000"/>
              <a:gd name="connsiteX67" fmla="*/ 6208018 w 6568309"/>
              <a:gd name="connsiteY67" fmla="*/ 3570877 h 6858000"/>
              <a:gd name="connsiteX68" fmla="*/ 6205920 w 6568309"/>
              <a:gd name="connsiteY68" fmla="*/ 3583849 h 6858000"/>
              <a:gd name="connsiteX69" fmla="*/ 6199616 w 6568309"/>
              <a:gd name="connsiteY69" fmla="*/ 3592763 h 6858000"/>
              <a:gd name="connsiteX70" fmla="*/ 6181288 w 6568309"/>
              <a:gd name="connsiteY70" fmla="*/ 3653485 h 6858000"/>
              <a:gd name="connsiteX71" fmla="*/ 6175963 w 6568309"/>
              <a:gd name="connsiteY71" fmla="*/ 3670528 h 6858000"/>
              <a:gd name="connsiteX72" fmla="*/ 6176722 w 6568309"/>
              <a:gd name="connsiteY72" fmla="*/ 3685990 h 6858000"/>
              <a:gd name="connsiteX73" fmla="*/ 6181549 w 6568309"/>
              <a:gd name="connsiteY73" fmla="*/ 3690283 h 6858000"/>
              <a:gd name="connsiteX74" fmla="*/ 6179476 w 6568309"/>
              <a:gd name="connsiteY74" fmla="*/ 3699787 h 6858000"/>
              <a:gd name="connsiteX75" fmla="*/ 6180040 w 6568309"/>
              <a:gd name="connsiteY75" fmla="*/ 3702486 h 6858000"/>
              <a:gd name="connsiteX76" fmla="*/ 6182155 w 6568309"/>
              <a:gd name="connsiteY76" fmla="*/ 3717784 h 6858000"/>
              <a:gd name="connsiteX77" fmla="*/ 6158980 w 6568309"/>
              <a:gd name="connsiteY77" fmla="*/ 3746229 h 6858000"/>
              <a:gd name="connsiteX78" fmla="*/ 6096049 w 6568309"/>
              <a:gd name="connsiteY78" fmla="*/ 3924910 h 6858000"/>
              <a:gd name="connsiteX79" fmla="*/ 6069712 w 6568309"/>
              <a:gd name="connsiteY79" fmla="*/ 3989353 h 6858000"/>
              <a:gd name="connsiteX80" fmla="*/ 6067330 w 6568309"/>
              <a:gd name="connsiteY80" fmla="*/ 4033899 h 6858000"/>
              <a:gd name="connsiteX81" fmla="*/ 6061081 w 6568309"/>
              <a:gd name="connsiteY81" fmla="*/ 4142250 h 6858000"/>
              <a:gd name="connsiteX82" fmla="*/ 6042858 w 6568309"/>
              <a:gd name="connsiteY82" fmla="*/ 4329442 h 6858000"/>
              <a:gd name="connsiteX83" fmla="*/ 6034182 w 6568309"/>
              <a:gd name="connsiteY83" fmla="*/ 4456184 h 6858000"/>
              <a:gd name="connsiteX84" fmla="*/ 6029178 w 6568309"/>
              <a:gd name="connsiteY84" fmla="*/ 4468478 h 6858000"/>
              <a:gd name="connsiteX85" fmla="*/ 6029974 w 6568309"/>
              <a:gd name="connsiteY85" fmla="*/ 4469862 h 6858000"/>
              <a:gd name="connsiteX86" fmla="*/ 6028340 w 6568309"/>
              <a:gd name="connsiteY86" fmla="*/ 4483797 h 6858000"/>
              <a:gd name="connsiteX87" fmla="*/ 6025168 w 6568309"/>
              <a:gd name="connsiteY87" fmla="*/ 4487091 h 6858000"/>
              <a:gd name="connsiteX88" fmla="*/ 6023164 w 6568309"/>
              <a:gd name="connsiteY88" fmla="*/ 4496728 h 6858000"/>
              <a:gd name="connsiteX89" fmla="*/ 6016839 w 6568309"/>
              <a:gd name="connsiteY89" fmla="*/ 4515918 h 6858000"/>
              <a:gd name="connsiteX90" fmla="*/ 6017886 w 6568309"/>
              <a:gd name="connsiteY90" fmla="*/ 4519316 h 6858000"/>
              <a:gd name="connsiteX91" fmla="*/ 6011819 w 6568309"/>
              <a:gd name="connsiteY91" fmla="*/ 4547957 h 6858000"/>
              <a:gd name="connsiteX92" fmla="*/ 6012791 w 6568309"/>
              <a:gd name="connsiteY92" fmla="*/ 4548262 h 6858000"/>
              <a:gd name="connsiteX93" fmla="*/ 6015703 w 6568309"/>
              <a:gd name="connsiteY93" fmla="*/ 4555939 h 6858000"/>
              <a:gd name="connsiteX94" fmla="*/ 6018854 w 6568309"/>
              <a:gd name="connsiteY94" fmla="*/ 4570815 h 6858000"/>
              <a:gd name="connsiteX95" fmla="*/ 6033000 w 6568309"/>
              <a:gd name="connsiteY95" fmla="*/ 4633846 h 6858000"/>
              <a:gd name="connsiteX96" fmla="*/ 6032325 w 6568309"/>
              <a:gd name="connsiteY96" fmla="*/ 4639816 h 6858000"/>
              <a:gd name="connsiteX97" fmla="*/ 6032549 w 6568309"/>
              <a:gd name="connsiteY97" fmla="*/ 4639923 h 6858000"/>
              <a:gd name="connsiteX98" fmla="*/ 6032309 w 6568309"/>
              <a:gd name="connsiteY98" fmla="*/ 4646192 h 6858000"/>
              <a:gd name="connsiteX99" fmla="*/ 6031095 w 6568309"/>
              <a:gd name="connsiteY99" fmla="*/ 4650706 h 6858000"/>
              <a:gd name="connsiteX100" fmla="*/ 6029786 w 6568309"/>
              <a:gd name="connsiteY100" fmla="*/ 4662290 h 6858000"/>
              <a:gd name="connsiteX101" fmla="*/ 6030911 w 6568309"/>
              <a:gd name="connsiteY101" fmla="*/ 4666180 h 6858000"/>
              <a:gd name="connsiteX102" fmla="*/ 6033630 w 6568309"/>
              <a:gd name="connsiteY102" fmla="*/ 4667585 h 6858000"/>
              <a:gd name="connsiteX103" fmla="*/ 6033189 w 6568309"/>
              <a:gd name="connsiteY103" fmla="*/ 4668660 h 6858000"/>
              <a:gd name="connsiteX104" fmla="*/ 6038764 w 6568309"/>
              <a:gd name="connsiteY104" fmla="*/ 4689807 h 6858000"/>
              <a:gd name="connsiteX105" fmla="*/ 6042217 w 6568309"/>
              <a:gd name="connsiteY105" fmla="*/ 4737890 h 6858000"/>
              <a:gd name="connsiteX106" fmla="*/ 6040543 w 6568309"/>
              <a:gd name="connsiteY106" fmla="*/ 4765657 h 6858000"/>
              <a:gd name="connsiteX107" fmla="*/ 6039956 w 6568309"/>
              <a:gd name="connsiteY107" fmla="*/ 4841463 h 6858000"/>
              <a:gd name="connsiteX108" fmla="*/ 6057123 w 6568309"/>
              <a:gd name="connsiteY108" fmla="*/ 4969863 h 6858000"/>
              <a:gd name="connsiteX109" fmla="*/ 6055039 w 6568309"/>
              <a:gd name="connsiteY109" fmla="*/ 4974028 h 6858000"/>
              <a:gd name="connsiteX110" fmla="*/ 6053462 w 6568309"/>
              <a:gd name="connsiteY110" fmla="*/ 4980318 h 6858000"/>
              <a:gd name="connsiteX111" fmla="*/ 6053643 w 6568309"/>
              <a:gd name="connsiteY111" fmla="*/ 4980501 h 6858000"/>
              <a:gd name="connsiteX112" fmla="*/ 6051733 w 6568309"/>
              <a:gd name="connsiteY112" fmla="*/ 4986338 h 6858000"/>
              <a:gd name="connsiteX113" fmla="*/ 6049602 w 6568309"/>
              <a:gd name="connsiteY113" fmla="*/ 4991296 h 6858000"/>
              <a:gd name="connsiteX114" fmla="*/ 6075165 w 6568309"/>
              <a:gd name="connsiteY114" fmla="*/ 5076895 h 6858000"/>
              <a:gd name="connsiteX115" fmla="*/ 6073751 w 6568309"/>
              <a:gd name="connsiteY115" fmla="*/ 5081568 h 6858000"/>
              <a:gd name="connsiteX116" fmla="*/ 6073150 w 6568309"/>
              <a:gd name="connsiteY116" fmla="*/ 5088173 h 6858000"/>
              <a:gd name="connsiteX117" fmla="*/ 6073355 w 6568309"/>
              <a:gd name="connsiteY117" fmla="*/ 5088300 h 6858000"/>
              <a:gd name="connsiteX118" fmla="*/ 6072362 w 6568309"/>
              <a:gd name="connsiteY118" fmla="*/ 5094558 h 6858000"/>
              <a:gd name="connsiteX119" fmla="*/ 6064726 w 6568309"/>
              <a:gd name="connsiteY119" fmla="*/ 5125620 h 6858000"/>
              <a:gd name="connsiteX120" fmla="*/ 6065415 w 6568309"/>
              <a:gd name="connsiteY120" fmla="*/ 5268004 h 6858000"/>
              <a:gd name="connsiteX121" fmla="*/ 6066081 w 6568309"/>
              <a:gd name="connsiteY121" fmla="*/ 5269530 h 6858000"/>
              <a:gd name="connsiteX122" fmla="*/ 6043407 w 6568309"/>
              <a:gd name="connsiteY122" fmla="*/ 5390941 h 6858000"/>
              <a:gd name="connsiteX123" fmla="*/ 6025377 w 6568309"/>
              <a:gd name="connsiteY123" fmla="*/ 5539927 h 6858000"/>
              <a:gd name="connsiteX124" fmla="*/ 6010052 w 6568309"/>
              <a:gd name="connsiteY124" fmla="*/ 5791594 h 6858000"/>
              <a:gd name="connsiteX125" fmla="*/ 5994220 w 6568309"/>
              <a:gd name="connsiteY125" fmla="*/ 5855206 h 6858000"/>
              <a:gd name="connsiteX126" fmla="*/ 5982580 w 6568309"/>
              <a:gd name="connsiteY126" fmla="*/ 5873582 h 6858000"/>
              <a:gd name="connsiteX127" fmla="*/ 5983608 w 6568309"/>
              <a:gd name="connsiteY127" fmla="*/ 5876037 h 6858000"/>
              <a:gd name="connsiteX128" fmla="*/ 5983535 w 6568309"/>
              <a:gd name="connsiteY128" fmla="*/ 5886534 h 6858000"/>
              <a:gd name="connsiteX129" fmla="*/ 5988737 w 6568309"/>
              <a:gd name="connsiteY129" fmla="*/ 5888644 h 6858000"/>
              <a:gd name="connsiteX130" fmla="*/ 5992371 w 6568309"/>
              <a:gd name="connsiteY130" fmla="*/ 5903832 h 6858000"/>
              <a:gd name="connsiteX131" fmla="*/ 5990780 w 6568309"/>
              <a:gd name="connsiteY131" fmla="*/ 5923391 h 6858000"/>
              <a:gd name="connsiteX132" fmla="*/ 5993870 w 6568309"/>
              <a:gd name="connsiteY132" fmla="*/ 6013205 h 6858000"/>
              <a:gd name="connsiteX133" fmla="*/ 5997673 w 6568309"/>
              <a:gd name="connsiteY133" fmla="*/ 6074018 h 6858000"/>
              <a:gd name="connsiteX134" fmla="*/ 6014840 w 6568309"/>
              <a:gd name="connsiteY134" fmla="*/ 6130837 h 6858000"/>
              <a:gd name="connsiteX135" fmla="*/ 6010704 w 6568309"/>
              <a:gd name="connsiteY135" fmla="*/ 6152982 h 6858000"/>
              <a:gd name="connsiteX136" fmla="*/ 6038294 w 6568309"/>
              <a:gd name="connsiteY136" fmla="*/ 6221100 h 6858000"/>
              <a:gd name="connsiteX137" fmla="*/ 6052331 w 6568309"/>
              <a:gd name="connsiteY137" fmla="*/ 6287550 h 6858000"/>
              <a:gd name="connsiteX138" fmla="*/ 6074143 w 6568309"/>
              <a:gd name="connsiteY138" fmla="*/ 6401595 h 6858000"/>
              <a:gd name="connsiteX139" fmla="*/ 6060199 w 6568309"/>
              <a:gd name="connsiteY139" fmla="*/ 6487110 h 6858000"/>
              <a:gd name="connsiteX140" fmla="*/ 6081156 w 6568309"/>
              <a:gd name="connsiteY140" fmla="*/ 6588589 h 6858000"/>
              <a:gd name="connsiteX141" fmla="*/ 6114944 w 6568309"/>
              <a:gd name="connsiteY141" fmla="*/ 6769963 h 6858000"/>
              <a:gd name="connsiteX142" fmla="*/ 6128950 w 6568309"/>
              <a:gd name="connsiteY142" fmla="*/ 6835814 h 6858000"/>
              <a:gd name="connsiteX143" fmla="*/ 6132536 w 6568309"/>
              <a:gd name="connsiteY143" fmla="*/ 6858000 h 6858000"/>
              <a:gd name="connsiteX144" fmla="*/ 4789511 w 6568309"/>
              <a:gd name="connsiteY144" fmla="*/ 6858000 h 6858000"/>
              <a:gd name="connsiteX145" fmla="*/ 1866294 w 6568309"/>
              <a:gd name="connsiteY145" fmla="*/ 6858000 h 6858000"/>
              <a:gd name="connsiteX146" fmla="*/ 1705866 w 6568309"/>
              <a:gd name="connsiteY146" fmla="*/ 6858000 h 6858000"/>
              <a:gd name="connsiteX147" fmla="*/ 1343025 w 6568309"/>
              <a:gd name="connsiteY147" fmla="*/ 6858000 h 6858000"/>
              <a:gd name="connsiteX148" fmla="*/ 523269 w 6568309"/>
              <a:gd name="connsiteY148" fmla="*/ 6858000 h 6858000"/>
              <a:gd name="connsiteX149" fmla="*/ 362841 w 6568309"/>
              <a:gd name="connsiteY149" fmla="*/ 6858000 h 6858000"/>
              <a:gd name="connsiteX150" fmla="*/ 0 w 6568309"/>
              <a:gd name="connsiteY15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Lst>
            <a:rect l="l" t="t" r="r" b="b"/>
            <a:pathLst>
              <a:path w="6568309" h="6858000">
                <a:moveTo>
                  <a:pt x="0" y="0"/>
                </a:moveTo>
                <a:lnTo>
                  <a:pt x="362841" y="0"/>
                </a:lnTo>
                <a:lnTo>
                  <a:pt x="523269" y="0"/>
                </a:lnTo>
                <a:lnTo>
                  <a:pt x="1343025" y="0"/>
                </a:lnTo>
                <a:lnTo>
                  <a:pt x="1705866" y="0"/>
                </a:lnTo>
                <a:lnTo>
                  <a:pt x="1866294" y="0"/>
                </a:lnTo>
                <a:lnTo>
                  <a:pt x="5225154" y="0"/>
                </a:lnTo>
                <a:lnTo>
                  <a:pt x="6568179" y="0"/>
                </a:lnTo>
                <a:lnTo>
                  <a:pt x="6568309" y="1"/>
                </a:lnTo>
                <a:lnTo>
                  <a:pt x="6562951" y="30700"/>
                </a:lnTo>
                <a:cubicBezTo>
                  <a:pt x="6559126" y="84364"/>
                  <a:pt x="6548218" y="241149"/>
                  <a:pt x="6547446" y="310025"/>
                </a:cubicBezTo>
                <a:cubicBezTo>
                  <a:pt x="6550151" y="367544"/>
                  <a:pt x="6557712" y="408251"/>
                  <a:pt x="6558316" y="443960"/>
                </a:cubicBezTo>
                <a:cubicBezTo>
                  <a:pt x="6555224" y="499397"/>
                  <a:pt x="6534767" y="604434"/>
                  <a:pt x="6528896" y="642659"/>
                </a:cubicBezTo>
                <a:cubicBezTo>
                  <a:pt x="6535204" y="657287"/>
                  <a:pt x="6515365" y="658191"/>
                  <a:pt x="6523095" y="673307"/>
                </a:cubicBezTo>
                <a:cubicBezTo>
                  <a:pt x="6523388" y="693769"/>
                  <a:pt x="6506868" y="797295"/>
                  <a:pt x="6496169" y="839641"/>
                </a:cubicBezTo>
                <a:cubicBezTo>
                  <a:pt x="6484119" y="887148"/>
                  <a:pt x="6457817" y="937731"/>
                  <a:pt x="6450789" y="958357"/>
                </a:cubicBezTo>
                <a:cubicBezTo>
                  <a:pt x="6443760" y="978983"/>
                  <a:pt x="6459217" y="936930"/>
                  <a:pt x="6453996" y="963398"/>
                </a:cubicBezTo>
                <a:cubicBezTo>
                  <a:pt x="6448777" y="989867"/>
                  <a:pt x="6425575" y="1087010"/>
                  <a:pt x="6419467" y="1117169"/>
                </a:cubicBezTo>
                <a:cubicBezTo>
                  <a:pt x="6431540" y="1118586"/>
                  <a:pt x="6409651" y="1135372"/>
                  <a:pt x="6417348" y="1144352"/>
                </a:cubicBezTo>
                <a:cubicBezTo>
                  <a:pt x="6424109" y="1150681"/>
                  <a:pt x="6419047" y="1157251"/>
                  <a:pt x="6418473" y="1164484"/>
                </a:cubicBezTo>
                <a:cubicBezTo>
                  <a:pt x="6423767" y="1173524"/>
                  <a:pt x="6413947" y="1205209"/>
                  <a:pt x="6406979" y="1213829"/>
                </a:cubicBezTo>
                <a:cubicBezTo>
                  <a:pt x="6382818" y="1235037"/>
                  <a:pt x="6400452" y="1277327"/>
                  <a:pt x="6381928" y="1294823"/>
                </a:cubicBezTo>
                <a:cubicBezTo>
                  <a:pt x="6379195" y="1300845"/>
                  <a:pt x="6378069" y="1306615"/>
                  <a:pt x="6377948" y="1312193"/>
                </a:cubicBezTo>
                <a:lnTo>
                  <a:pt x="6379894" y="1327626"/>
                </a:lnTo>
                <a:lnTo>
                  <a:pt x="6385024" y="1331644"/>
                </a:lnTo>
                <a:lnTo>
                  <a:pt x="6383696" y="1341276"/>
                </a:lnTo>
                <a:cubicBezTo>
                  <a:pt x="6383952" y="1342166"/>
                  <a:pt x="6384208" y="1343055"/>
                  <a:pt x="6384464" y="1343945"/>
                </a:cubicBezTo>
                <a:cubicBezTo>
                  <a:pt x="6385957" y="1349040"/>
                  <a:pt x="6387253" y="1354080"/>
                  <a:pt x="6387748" y="1359134"/>
                </a:cubicBezTo>
                <a:cubicBezTo>
                  <a:pt x="6384363" y="1373109"/>
                  <a:pt x="6372802" y="1397612"/>
                  <a:pt x="6364157" y="1427803"/>
                </a:cubicBezTo>
                <a:cubicBezTo>
                  <a:pt x="6348141" y="1460349"/>
                  <a:pt x="6348362" y="1505076"/>
                  <a:pt x="6335874" y="1540278"/>
                </a:cubicBezTo>
                <a:lnTo>
                  <a:pt x="6331892" y="1547262"/>
                </a:lnTo>
                <a:lnTo>
                  <a:pt x="6332744" y="1577056"/>
                </a:lnTo>
                <a:cubicBezTo>
                  <a:pt x="6335859" y="1582205"/>
                  <a:pt x="6336674" y="1589568"/>
                  <a:pt x="6333604" y="1595898"/>
                </a:cubicBezTo>
                <a:lnTo>
                  <a:pt x="6324749" y="1703726"/>
                </a:lnTo>
                <a:cubicBezTo>
                  <a:pt x="6324080" y="1739332"/>
                  <a:pt x="6318019" y="1754453"/>
                  <a:pt x="6329594" y="1809535"/>
                </a:cubicBezTo>
                <a:cubicBezTo>
                  <a:pt x="6344930" y="1868036"/>
                  <a:pt x="6323725" y="1952670"/>
                  <a:pt x="6329062" y="2018310"/>
                </a:cubicBezTo>
                <a:cubicBezTo>
                  <a:pt x="6308075" y="2053162"/>
                  <a:pt x="6326925" y="2034561"/>
                  <a:pt x="6321735" y="2071355"/>
                </a:cubicBezTo>
                <a:lnTo>
                  <a:pt x="6322678" y="2141166"/>
                </a:lnTo>
                <a:lnTo>
                  <a:pt x="6321340" y="2154548"/>
                </a:lnTo>
                <a:lnTo>
                  <a:pt x="6316582" y="2158153"/>
                </a:lnTo>
                <a:lnTo>
                  <a:pt x="6311428" y="2178174"/>
                </a:lnTo>
                <a:cubicBezTo>
                  <a:pt x="6310177" y="2185696"/>
                  <a:pt x="6309622" y="2193828"/>
                  <a:pt x="6310192" y="2202858"/>
                </a:cubicBezTo>
                <a:cubicBezTo>
                  <a:pt x="6319667" y="2232772"/>
                  <a:pt x="6296459" y="2283357"/>
                  <a:pt x="6309211" y="2320214"/>
                </a:cubicBezTo>
                <a:cubicBezTo>
                  <a:pt x="6307537" y="2355906"/>
                  <a:pt x="6302490" y="2394678"/>
                  <a:pt x="6300151" y="2417011"/>
                </a:cubicBezTo>
                <a:cubicBezTo>
                  <a:pt x="6292303" y="2426377"/>
                  <a:pt x="6304439" y="2456509"/>
                  <a:pt x="6295176" y="2454207"/>
                </a:cubicBezTo>
                <a:cubicBezTo>
                  <a:pt x="6299335" y="2464947"/>
                  <a:pt x="6297305" y="2476105"/>
                  <a:pt x="6293727" y="2487203"/>
                </a:cubicBezTo>
                <a:lnTo>
                  <a:pt x="6285477" y="2512282"/>
                </a:lnTo>
                <a:cubicBezTo>
                  <a:pt x="6285720" y="2512961"/>
                  <a:pt x="6285962" y="2513640"/>
                  <a:pt x="6286205" y="2514318"/>
                </a:cubicBezTo>
                <a:cubicBezTo>
                  <a:pt x="6292347" y="2534324"/>
                  <a:pt x="6298487" y="2554328"/>
                  <a:pt x="6304629" y="2574334"/>
                </a:cubicBezTo>
                <a:lnTo>
                  <a:pt x="6303842" y="2579877"/>
                </a:lnTo>
                <a:cubicBezTo>
                  <a:pt x="6303729" y="2585644"/>
                  <a:pt x="6304006" y="2603388"/>
                  <a:pt x="6303953" y="2608928"/>
                </a:cubicBezTo>
                <a:lnTo>
                  <a:pt x="6303530" y="2613111"/>
                </a:lnTo>
                <a:lnTo>
                  <a:pt x="6297474" y="2621996"/>
                </a:lnTo>
                <a:lnTo>
                  <a:pt x="6299263" y="2634265"/>
                </a:lnTo>
                <a:lnTo>
                  <a:pt x="6293065" y="2647237"/>
                </a:lnTo>
                <a:cubicBezTo>
                  <a:pt x="6294685" y="2648158"/>
                  <a:pt x="6296180" y="2649356"/>
                  <a:pt x="6297496" y="2650786"/>
                </a:cubicBezTo>
                <a:lnTo>
                  <a:pt x="6301708" y="2661993"/>
                </a:lnTo>
                <a:lnTo>
                  <a:pt x="6295884" y="2670949"/>
                </a:lnTo>
                <a:cubicBezTo>
                  <a:pt x="6304913" y="2672007"/>
                  <a:pt x="6294429" y="2681695"/>
                  <a:pt x="6291714" y="2690255"/>
                </a:cubicBezTo>
                <a:lnTo>
                  <a:pt x="6292327" y="2695683"/>
                </a:lnTo>
                <a:lnTo>
                  <a:pt x="6284410" y="2713964"/>
                </a:lnTo>
                <a:lnTo>
                  <a:pt x="6280410" y="2730175"/>
                </a:lnTo>
                <a:lnTo>
                  <a:pt x="6288082" y="2763497"/>
                </a:lnTo>
                <a:lnTo>
                  <a:pt x="6260924" y="3051539"/>
                </a:lnTo>
                <a:cubicBezTo>
                  <a:pt x="6251455" y="3165645"/>
                  <a:pt x="6222174" y="3216611"/>
                  <a:pt x="6210151" y="3335396"/>
                </a:cubicBezTo>
                <a:lnTo>
                  <a:pt x="6212034" y="3456509"/>
                </a:lnTo>
                <a:lnTo>
                  <a:pt x="6197490" y="3531827"/>
                </a:lnTo>
                <a:lnTo>
                  <a:pt x="6208018" y="3570877"/>
                </a:lnTo>
                <a:lnTo>
                  <a:pt x="6205920" y="3583849"/>
                </a:lnTo>
                <a:lnTo>
                  <a:pt x="6199616" y="3592763"/>
                </a:lnTo>
                <a:cubicBezTo>
                  <a:pt x="6191839" y="3613948"/>
                  <a:pt x="6196204" y="3641245"/>
                  <a:pt x="6181288" y="3653485"/>
                </a:cubicBezTo>
                <a:cubicBezTo>
                  <a:pt x="6178087" y="3659316"/>
                  <a:pt x="6176516" y="3664985"/>
                  <a:pt x="6175963" y="3670528"/>
                </a:cubicBezTo>
                <a:lnTo>
                  <a:pt x="6176722" y="3685990"/>
                </a:lnTo>
                <a:lnTo>
                  <a:pt x="6181549" y="3690283"/>
                </a:lnTo>
                <a:lnTo>
                  <a:pt x="6179476" y="3699787"/>
                </a:lnTo>
                <a:cubicBezTo>
                  <a:pt x="6179664" y="3700686"/>
                  <a:pt x="6179852" y="3701586"/>
                  <a:pt x="6180040" y="3702486"/>
                </a:cubicBezTo>
                <a:cubicBezTo>
                  <a:pt x="6181140" y="3707637"/>
                  <a:pt x="6182047" y="3712728"/>
                  <a:pt x="6182155" y="3717784"/>
                </a:cubicBezTo>
                <a:cubicBezTo>
                  <a:pt x="6156678" y="3711701"/>
                  <a:pt x="6178864" y="3759789"/>
                  <a:pt x="6158980" y="3746229"/>
                </a:cubicBezTo>
                <a:cubicBezTo>
                  <a:pt x="6144630" y="3780750"/>
                  <a:pt x="6117520" y="3867558"/>
                  <a:pt x="6096049" y="3924910"/>
                </a:cubicBezTo>
                <a:lnTo>
                  <a:pt x="6069712" y="3989353"/>
                </a:lnTo>
                <a:lnTo>
                  <a:pt x="6067330" y="4033899"/>
                </a:lnTo>
                <a:cubicBezTo>
                  <a:pt x="6065506" y="4070470"/>
                  <a:pt x="6063599" y="4110146"/>
                  <a:pt x="6061081" y="4142250"/>
                </a:cubicBezTo>
                <a:cubicBezTo>
                  <a:pt x="6055260" y="4200007"/>
                  <a:pt x="6045907" y="4278998"/>
                  <a:pt x="6042858" y="4329442"/>
                </a:cubicBezTo>
                <a:cubicBezTo>
                  <a:pt x="6038376" y="4381764"/>
                  <a:pt x="6036461" y="4433012"/>
                  <a:pt x="6034182" y="4456184"/>
                </a:cubicBezTo>
                <a:lnTo>
                  <a:pt x="6029178" y="4468478"/>
                </a:lnTo>
                <a:lnTo>
                  <a:pt x="6029974" y="4469862"/>
                </a:lnTo>
                <a:cubicBezTo>
                  <a:pt x="6031287" y="4476321"/>
                  <a:pt x="6030316" y="4480555"/>
                  <a:pt x="6028340" y="4483797"/>
                </a:cubicBezTo>
                <a:lnTo>
                  <a:pt x="6025168" y="4487091"/>
                </a:lnTo>
                <a:lnTo>
                  <a:pt x="6023164" y="4496728"/>
                </a:lnTo>
                <a:lnTo>
                  <a:pt x="6016839" y="4515918"/>
                </a:lnTo>
                <a:cubicBezTo>
                  <a:pt x="6017189" y="4517049"/>
                  <a:pt x="6017537" y="4518182"/>
                  <a:pt x="6017886" y="4519316"/>
                </a:cubicBezTo>
                <a:lnTo>
                  <a:pt x="6011819" y="4547957"/>
                </a:lnTo>
                <a:lnTo>
                  <a:pt x="6012791" y="4548262"/>
                </a:lnTo>
                <a:cubicBezTo>
                  <a:pt x="6014837" y="4549595"/>
                  <a:pt x="6016087" y="4551811"/>
                  <a:pt x="6015703" y="4555939"/>
                </a:cubicBezTo>
                <a:cubicBezTo>
                  <a:pt x="6031790" y="4548276"/>
                  <a:pt x="6021405" y="4557977"/>
                  <a:pt x="6018854" y="4570815"/>
                </a:cubicBezTo>
                <a:cubicBezTo>
                  <a:pt x="6021736" y="4583801"/>
                  <a:pt x="6030754" y="4622347"/>
                  <a:pt x="6033000" y="4633846"/>
                </a:cubicBezTo>
                <a:lnTo>
                  <a:pt x="6032325" y="4639816"/>
                </a:lnTo>
                <a:lnTo>
                  <a:pt x="6032549" y="4639923"/>
                </a:lnTo>
                <a:cubicBezTo>
                  <a:pt x="6032911" y="4641190"/>
                  <a:pt x="6032878" y="4643141"/>
                  <a:pt x="6032309" y="4646192"/>
                </a:cubicBezTo>
                <a:lnTo>
                  <a:pt x="6031095" y="4650706"/>
                </a:lnTo>
                <a:lnTo>
                  <a:pt x="6029786" y="4662290"/>
                </a:lnTo>
                <a:cubicBezTo>
                  <a:pt x="6030161" y="4663587"/>
                  <a:pt x="6030536" y="4664883"/>
                  <a:pt x="6030911" y="4666180"/>
                </a:cubicBezTo>
                <a:lnTo>
                  <a:pt x="6033630" y="4667585"/>
                </a:lnTo>
                <a:lnTo>
                  <a:pt x="6033189" y="4668660"/>
                </a:lnTo>
                <a:cubicBezTo>
                  <a:pt x="6027286" y="4676831"/>
                  <a:pt x="6019767" y="4679345"/>
                  <a:pt x="6038764" y="4689807"/>
                </a:cubicBezTo>
                <a:cubicBezTo>
                  <a:pt x="6028616" y="4708535"/>
                  <a:pt x="6040474" y="4712235"/>
                  <a:pt x="6042217" y="4737890"/>
                </a:cubicBezTo>
                <a:cubicBezTo>
                  <a:pt x="6033362" y="4748600"/>
                  <a:pt x="6035273" y="4757223"/>
                  <a:pt x="6040543" y="4765657"/>
                </a:cubicBezTo>
                <a:cubicBezTo>
                  <a:pt x="6034416" y="4790618"/>
                  <a:pt x="6040696" y="4813399"/>
                  <a:pt x="6039956" y="4841463"/>
                </a:cubicBezTo>
                <a:lnTo>
                  <a:pt x="6057123" y="4969863"/>
                </a:lnTo>
                <a:lnTo>
                  <a:pt x="6055039" y="4974028"/>
                </a:lnTo>
                <a:cubicBezTo>
                  <a:pt x="6053860" y="4976933"/>
                  <a:pt x="6053409" y="4978909"/>
                  <a:pt x="6053462" y="4980318"/>
                </a:cubicBezTo>
                <a:lnTo>
                  <a:pt x="6053643" y="4980501"/>
                </a:lnTo>
                <a:lnTo>
                  <a:pt x="6051733" y="4986338"/>
                </a:lnTo>
                <a:lnTo>
                  <a:pt x="6049602" y="4991296"/>
                </a:lnTo>
                <a:cubicBezTo>
                  <a:pt x="6058123" y="5019829"/>
                  <a:pt x="6066643" y="5048361"/>
                  <a:pt x="6075165" y="5076895"/>
                </a:cubicBezTo>
                <a:lnTo>
                  <a:pt x="6073751" y="5081568"/>
                </a:lnTo>
                <a:cubicBezTo>
                  <a:pt x="6073034" y="5084748"/>
                  <a:pt x="6072888" y="5086810"/>
                  <a:pt x="6073150" y="5088173"/>
                </a:cubicBezTo>
                <a:lnTo>
                  <a:pt x="6073355" y="5088300"/>
                </a:lnTo>
                <a:lnTo>
                  <a:pt x="6072362" y="5094558"/>
                </a:lnTo>
                <a:cubicBezTo>
                  <a:pt x="6070184" y="5105196"/>
                  <a:pt x="6067588" y="5115626"/>
                  <a:pt x="6064726" y="5125620"/>
                </a:cubicBezTo>
                <a:cubicBezTo>
                  <a:pt x="6063568" y="5154527"/>
                  <a:pt x="6065189" y="5244020"/>
                  <a:pt x="6065415" y="5268004"/>
                </a:cubicBezTo>
                <a:cubicBezTo>
                  <a:pt x="6065637" y="5268513"/>
                  <a:pt x="6065860" y="5269021"/>
                  <a:pt x="6066081" y="5269530"/>
                </a:cubicBezTo>
                <a:lnTo>
                  <a:pt x="6043407" y="5390941"/>
                </a:lnTo>
                <a:cubicBezTo>
                  <a:pt x="6032545" y="5438194"/>
                  <a:pt x="6020942" y="5465286"/>
                  <a:pt x="6025377" y="5539927"/>
                </a:cubicBezTo>
                <a:cubicBezTo>
                  <a:pt x="6019787" y="5610775"/>
                  <a:pt x="6013913" y="5740573"/>
                  <a:pt x="6010052" y="5791594"/>
                </a:cubicBezTo>
                <a:cubicBezTo>
                  <a:pt x="5989401" y="5787060"/>
                  <a:pt x="6018524" y="5849672"/>
                  <a:pt x="5994220" y="5855206"/>
                </a:cubicBezTo>
                <a:cubicBezTo>
                  <a:pt x="5995282" y="5860240"/>
                  <a:pt x="5980598" y="5868910"/>
                  <a:pt x="5982580" y="5873582"/>
                </a:cubicBezTo>
                <a:cubicBezTo>
                  <a:pt x="5982922" y="5874401"/>
                  <a:pt x="5983265" y="5875218"/>
                  <a:pt x="5983608" y="5876037"/>
                </a:cubicBezTo>
                <a:lnTo>
                  <a:pt x="5983535" y="5886534"/>
                </a:lnTo>
                <a:lnTo>
                  <a:pt x="5988737" y="5888644"/>
                </a:lnTo>
                <a:cubicBezTo>
                  <a:pt x="5989948" y="5893707"/>
                  <a:pt x="5991159" y="5898769"/>
                  <a:pt x="5992371" y="5903832"/>
                </a:cubicBezTo>
                <a:cubicBezTo>
                  <a:pt x="5992924" y="5909651"/>
                  <a:pt x="5992578" y="5916068"/>
                  <a:pt x="5990780" y="5923391"/>
                </a:cubicBezTo>
                <a:cubicBezTo>
                  <a:pt x="5975822" y="5948880"/>
                  <a:pt x="6013580" y="5981626"/>
                  <a:pt x="5993870" y="6013205"/>
                </a:cubicBezTo>
                <a:cubicBezTo>
                  <a:pt x="5988486" y="6024901"/>
                  <a:pt x="5991718" y="6066777"/>
                  <a:pt x="5997673" y="6074018"/>
                </a:cubicBezTo>
                <a:cubicBezTo>
                  <a:pt x="5998007" y="6081731"/>
                  <a:pt x="6007861" y="6126985"/>
                  <a:pt x="6014840" y="6130837"/>
                </a:cubicBezTo>
                <a:cubicBezTo>
                  <a:pt x="6022998" y="6137057"/>
                  <a:pt x="5999420" y="6156330"/>
                  <a:pt x="6010704" y="6152982"/>
                </a:cubicBezTo>
                <a:cubicBezTo>
                  <a:pt x="6008682" y="6186619"/>
                  <a:pt x="6039938" y="6191636"/>
                  <a:pt x="6038294" y="6221100"/>
                </a:cubicBezTo>
                <a:cubicBezTo>
                  <a:pt x="6039643" y="6222126"/>
                  <a:pt x="6046356" y="6257468"/>
                  <a:pt x="6052331" y="6287550"/>
                </a:cubicBezTo>
                <a:cubicBezTo>
                  <a:pt x="6058307" y="6317632"/>
                  <a:pt x="6082079" y="6391312"/>
                  <a:pt x="6074143" y="6401595"/>
                </a:cubicBezTo>
                <a:cubicBezTo>
                  <a:pt x="6074931" y="6423902"/>
                  <a:pt x="6059614" y="6432919"/>
                  <a:pt x="6060199" y="6487110"/>
                </a:cubicBezTo>
                <a:cubicBezTo>
                  <a:pt x="6075583" y="6574474"/>
                  <a:pt x="6076150" y="6553611"/>
                  <a:pt x="6081156" y="6588589"/>
                </a:cubicBezTo>
                <a:cubicBezTo>
                  <a:pt x="6102088" y="6637976"/>
                  <a:pt x="6067660" y="6687723"/>
                  <a:pt x="6114944" y="6769963"/>
                </a:cubicBezTo>
                <a:cubicBezTo>
                  <a:pt x="6130462" y="6819284"/>
                  <a:pt x="6119243" y="6817955"/>
                  <a:pt x="6128950" y="6835814"/>
                </a:cubicBezTo>
                <a:lnTo>
                  <a:pt x="6132536" y="6858000"/>
                </a:lnTo>
                <a:lnTo>
                  <a:pt x="4789511" y="6858000"/>
                </a:lnTo>
                <a:lnTo>
                  <a:pt x="1866294" y="6858000"/>
                </a:lnTo>
                <a:lnTo>
                  <a:pt x="1705866" y="6858000"/>
                </a:lnTo>
                <a:lnTo>
                  <a:pt x="1343025" y="6858000"/>
                </a:lnTo>
                <a:lnTo>
                  <a:pt x="523269" y="6858000"/>
                </a:lnTo>
                <a:lnTo>
                  <a:pt x="362841"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457" name="Rectangle 1">
            <a:extLst>
              <a:ext uri="{FF2B5EF4-FFF2-40B4-BE49-F238E27FC236}">
                <a16:creationId xmlns:a16="http://schemas.microsoft.com/office/drawing/2014/main" id="{E657D485-0049-C367-9B72-933DA923D47A}"/>
              </a:ext>
            </a:extLst>
          </p:cNvPr>
          <p:cNvSpPr>
            <a:spLocks noGrp="1" noChangeArrowheads="1"/>
          </p:cNvSpPr>
          <p:nvPr>
            <p:ph type="title"/>
          </p:nvPr>
        </p:nvSpPr>
        <p:spPr>
          <a:xfrm>
            <a:off x="939157" y="170979"/>
            <a:ext cx="4413741" cy="1093832"/>
          </a:xfrm>
        </p:spPr>
        <p:txBody>
          <a:bodyPr tIns="28440">
            <a:normAutofit/>
          </a:bodyPr>
          <a:lstStyle/>
          <a:p>
            <a:pP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2800" dirty="0"/>
              <a:t>Το Απόλυτο Πλεονέκτημα και η Ελληνική Περίπτωση </a:t>
            </a:r>
          </a:p>
        </p:txBody>
      </p:sp>
      <p:sp>
        <p:nvSpPr>
          <p:cNvPr id="19458" name="Rectangle 2">
            <a:extLst>
              <a:ext uri="{FF2B5EF4-FFF2-40B4-BE49-F238E27FC236}">
                <a16:creationId xmlns:a16="http://schemas.microsoft.com/office/drawing/2014/main" id="{A73130E9-6318-F8C5-7E4E-2C89D8E920F2}"/>
              </a:ext>
            </a:extLst>
          </p:cNvPr>
          <p:cNvSpPr>
            <a:spLocks noGrp="1" noChangeArrowheads="1"/>
          </p:cNvSpPr>
          <p:nvPr>
            <p:ph type="body" idx="1"/>
          </p:nvPr>
        </p:nvSpPr>
        <p:spPr>
          <a:xfrm>
            <a:off x="142800" y="1336819"/>
            <a:ext cx="5210098" cy="4090744"/>
          </a:xfrm>
        </p:spPr>
        <p:txBody>
          <a:bodyPr tIns="17640">
            <a:normAutofit fontScale="92500" lnSpcReduction="10000"/>
          </a:bodyPr>
          <a:lstStyle/>
          <a:p>
            <a:pPr marL="0" indent="-32385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Η Ελλάδα είναι μια χώρα που εμφανίζει συνεχή ελλείμματα του ισοζυγίου τρεχουσών συναλλαγών από το 1924 (</a:t>
            </a:r>
            <a:r>
              <a:rPr lang="el-GR" altLang="el-GR" sz="1600" dirty="0" err="1"/>
              <a:t>Reinhart</a:t>
            </a:r>
            <a:r>
              <a:rPr lang="el-GR" altLang="el-GR" sz="1600" dirty="0"/>
              <a:t> &amp; </a:t>
            </a:r>
            <a:r>
              <a:rPr lang="el-GR" altLang="el-GR" sz="1600" dirty="0" err="1"/>
              <a:t>Trebesch</a:t>
            </a:r>
            <a:r>
              <a:rPr lang="el-GR" altLang="el-GR" sz="1600" dirty="0"/>
              <a:t> 2015).</a:t>
            </a:r>
          </a:p>
          <a:p>
            <a:pPr marL="0" indent="-32385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Για τους ορθόδοξους οικονομολόγους αυτά ήταν αποτέλεσμα “δημοσιονομικής ανηθικότητας” (</a:t>
            </a:r>
            <a:r>
              <a:rPr lang="en-US" altLang="el-GR" sz="1600" dirty="0"/>
              <a:t>fiscal profligacy</a:t>
            </a:r>
            <a:r>
              <a:rPr lang="el-GR" altLang="el-GR" sz="1600" dirty="0"/>
              <a:t>) ή/ και δυσανάλογα υψηλών μισθών. </a:t>
            </a:r>
          </a:p>
          <a:p>
            <a:pPr marL="0" indent="-32385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Όμως στην πραγματικότητα είναι αποτέλεσμα της ιδιαίτερα αδύναμης θέσης του ελληνικού καπιταλισμού αλλά και δομικών στοιχείων της Ελληνικής οικονομίας. Η επιδεινούμενη ανταγωνιστική θέση φαίνεται στα  σχήματα (</a:t>
            </a:r>
            <a:r>
              <a:rPr lang="en-US" altLang="el-GR" sz="1600" dirty="0"/>
              <a:t>Stravelakis 2022)</a:t>
            </a:r>
            <a:r>
              <a:rPr lang="el-GR" altLang="el-GR" sz="1600" dirty="0"/>
              <a:t>.</a:t>
            </a:r>
            <a:r>
              <a:rPr lang="en-US" altLang="el-GR" sz="1600" dirty="0"/>
              <a:t>.</a:t>
            </a:r>
          </a:p>
          <a:p>
            <a:pPr marL="0" indent="-32385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Το πρώτο σχήμα δείχνει πώς το «μέγιστο ποσοστό κέρδους» της ελληνικής οικονομίας που τη δεκαετία του 70 ήταν κοντά στο Ολλανδικό πέφτει και συγκλίνει με αυτό της Πορτογαλίας. Το δεύτερο σχήμα δείχνει ότι στη τρέχουσα κρίση το μέσο ποσοστό κέρδους της ελληνικής οικονομίας δεν μπορεί να ανακάμψει παρά τις μειώσεις μισθών αντίθετα με το Πορτογαλικό.     </a:t>
            </a:r>
            <a:endParaRPr lang="el-GR" altLang="el-GR" sz="1200" dirty="0"/>
          </a:p>
          <a:p>
            <a:pPr marL="431800" indent="-32385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200" dirty="0"/>
          </a:p>
          <a:p>
            <a:pPr marL="431800" indent="-32385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200" dirty="0"/>
          </a:p>
        </p:txBody>
      </p:sp>
      <p:pic>
        <p:nvPicPr>
          <p:cNvPr id="19460" name="Picture 4">
            <a:extLst>
              <a:ext uri="{FF2B5EF4-FFF2-40B4-BE49-F238E27FC236}">
                <a16:creationId xmlns:a16="http://schemas.microsoft.com/office/drawing/2014/main" id="{45C424D2-9500-9DF8-D465-7E9AE01D52E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294530" y="856362"/>
            <a:ext cx="3093052" cy="1855831"/>
          </a:xfrm>
          <a:prstGeom prst="rect">
            <a:avLst/>
          </a:prstGeom>
          <a:noFill/>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9459" name="Picture 3">
            <a:extLst>
              <a:ext uri="{FF2B5EF4-FFF2-40B4-BE49-F238E27FC236}">
                <a16:creationId xmlns:a16="http://schemas.microsoft.com/office/drawing/2014/main" id="{677A249C-881A-F25B-4D7D-7831A30559A7}"/>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294530" y="2978219"/>
            <a:ext cx="3093051" cy="1600653"/>
          </a:xfrm>
          <a:prstGeom prst="rect">
            <a:avLst/>
          </a:prstGeom>
          <a:noFill/>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06" name="Rectangle 2049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07" name="Rectangle 2050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78962" cy="567055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483" name="Picture 3">
            <a:extLst>
              <a:ext uri="{FF2B5EF4-FFF2-40B4-BE49-F238E27FC236}">
                <a16:creationId xmlns:a16="http://schemas.microsoft.com/office/drawing/2014/main" id="{E72F52B6-BBA4-DC18-8DC1-FAB4450DB74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 b="4076"/>
          <a:stretch/>
        </p:blipFill>
        <p:spPr bwMode="auto">
          <a:xfrm>
            <a:off x="230801" y="247648"/>
            <a:ext cx="4317360" cy="2489153"/>
          </a:xfrm>
          <a:prstGeom prst="rect">
            <a:avLst/>
          </a:prstGeom>
          <a:noFill/>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84" name="Picture 4">
            <a:extLst>
              <a:ext uri="{FF2B5EF4-FFF2-40B4-BE49-F238E27FC236}">
                <a16:creationId xmlns:a16="http://schemas.microsoft.com/office/drawing/2014/main" id="{46CD5427-3723-AAC2-3D73-19FA6319A4B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4012" r="-3" b="64"/>
          <a:stretch/>
        </p:blipFill>
        <p:spPr bwMode="auto">
          <a:xfrm>
            <a:off x="230801" y="2933748"/>
            <a:ext cx="4317360" cy="2489153"/>
          </a:xfrm>
          <a:prstGeom prst="rect">
            <a:avLst/>
          </a:prstGeom>
          <a:noFill/>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1" name="Rectangle 1">
            <a:extLst>
              <a:ext uri="{FF2B5EF4-FFF2-40B4-BE49-F238E27FC236}">
                <a16:creationId xmlns:a16="http://schemas.microsoft.com/office/drawing/2014/main" id="{A91EA57B-2D6E-2DAB-EF82-D77E456E6B09}"/>
              </a:ext>
            </a:extLst>
          </p:cNvPr>
          <p:cNvSpPr>
            <a:spLocks noGrp="1" noChangeArrowheads="1"/>
          </p:cNvSpPr>
          <p:nvPr>
            <p:ph type="body"/>
          </p:nvPr>
        </p:nvSpPr>
        <p:spPr>
          <a:xfrm>
            <a:off x="5040312" y="247648"/>
            <a:ext cx="4539391" cy="5251923"/>
          </a:xfrm>
        </p:spPr>
        <p:txBody>
          <a:bodyPr tIns="15840" anchor="t">
            <a:normAutofit lnSpcReduction="10000"/>
          </a:bodyPr>
          <a:lstStyle/>
          <a:p>
            <a:pPr indent="-323850" algn="just">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900" dirty="0">
                <a:solidFill>
                  <a:schemeClr val="tx1">
                    <a:alpha val="80000"/>
                  </a:schemeClr>
                </a:solidFill>
              </a:rPr>
              <a:t> </a:t>
            </a:r>
            <a:r>
              <a:rPr lang="el-GR" altLang="el-GR" sz="1400" dirty="0">
                <a:solidFill>
                  <a:schemeClr val="tx1">
                    <a:alpha val="80000"/>
                  </a:schemeClr>
                </a:solidFill>
              </a:rPr>
              <a:t>Οι δύο χώρες αντιδρούν διαφορετικά για δομικούς λόγους.</a:t>
            </a:r>
          </a:p>
          <a:p>
            <a:pPr indent="-323850" algn="just">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400" dirty="0">
                <a:solidFill>
                  <a:schemeClr val="tx1">
                    <a:alpha val="80000"/>
                  </a:schemeClr>
                </a:solidFill>
              </a:rPr>
              <a:t>Τα σχήματα δείχνουν την πορεία του σχετικού δείκτη τιμών παραγωγού (</a:t>
            </a:r>
            <a:r>
              <a:rPr lang="en-US" altLang="el-GR" sz="1400" dirty="0">
                <a:solidFill>
                  <a:schemeClr val="tx1">
                    <a:alpha val="80000"/>
                  </a:schemeClr>
                </a:solidFill>
              </a:rPr>
              <a:t>PPI</a:t>
            </a:r>
            <a:r>
              <a:rPr lang="el-GR" altLang="el-GR" sz="1400" dirty="0">
                <a:solidFill>
                  <a:schemeClr val="tx1">
                    <a:alpha val="80000"/>
                  </a:schemeClr>
                </a:solidFill>
              </a:rPr>
              <a:t> – συνεχής γραμμή</a:t>
            </a:r>
            <a:r>
              <a:rPr lang="en-US" altLang="el-GR" sz="1400" dirty="0">
                <a:solidFill>
                  <a:schemeClr val="tx1">
                    <a:alpha val="80000"/>
                  </a:schemeClr>
                </a:solidFill>
              </a:rPr>
              <a:t>) </a:t>
            </a:r>
            <a:r>
              <a:rPr lang="el-GR" altLang="el-GR" sz="1400" dirty="0">
                <a:solidFill>
                  <a:schemeClr val="tx1">
                    <a:alpha val="80000"/>
                  </a:schemeClr>
                </a:solidFill>
              </a:rPr>
              <a:t>στην Ελλάδα και τον μέσο όρο Ευρωζώνης. Η διακεκομμένη γραμμή στο σχήμα επάνω είναι το σχετικό </a:t>
            </a:r>
            <a:r>
              <a:rPr lang="el-GR" altLang="el-GR" sz="1400" dirty="0" err="1">
                <a:solidFill>
                  <a:schemeClr val="tx1">
                    <a:alpha val="80000"/>
                  </a:schemeClr>
                </a:solidFill>
              </a:rPr>
              <a:t>μοναδιαίο</a:t>
            </a:r>
            <a:r>
              <a:rPr lang="el-GR" altLang="el-GR" sz="1400" dirty="0">
                <a:solidFill>
                  <a:schemeClr val="tx1">
                    <a:alpha val="80000"/>
                  </a:schemeClr>
                </a:solidFill>
              </a:rPr>
              <a:t> εργατικό κόστος σε Ελλάδα και μέσο όρο Ευρωζώνης (</a:t>
            </a:r>
            <a:r>
              <a:rPr lang="en-US" altLang="el-GR" sz="1400" dirty="0">
                <a:solidFill>
                  <a:schemeClr val="tx1">
                    <a:alpha val="80000"/>
                  </a:schemeClr>
                </a:solidFill>
              </a:rPr>
              <a:t>unit labor cost). </a:t>
            </a:r>
            <a:r>
              <a:rPr lang="el-GR" altLang="el-GR" sz="1400" dirty="0">
                <a:solidFill>
                  <a:schemeClr val="tx1">
                    <a:alpha val="80000"/>
                  </a:schemeClr>
                </a:solidFill>
              </a:rPr>
              <a:t>Στο σχήμα κάτω το σχετικό </a:t>
            </a:r>
            <a:r>
              <a:rPr lang="el-GR" altLang="el-GR" sz="1400" dirty="0" err="1">
                <a:solidFill>
                  <a:schemeClr val="tx1">
                    <a:alpha val="80000"/>
                  </a:schemeClr>
                </a:solidFill>
              </a:rPr>
              <a:t>μοναδιαίο</a:t>
            </a:r>
            <a:r>
              <a:rPr lang="el-GR" altLang="el-GR" sz="1400" dirty="0">
                <a:solidFill>
                  <a:schemeClr val="tx1">
                    <a:alpha val="80000"/>
                  </a:schemeClr>
                </a:solidFill>
              </a:rPr>
              <a:t> κόστος προσαρμόζεται με το λόγο εμπορεύσιμων μη εμπορεύσιμων αγαθών σε Ελλάδα και Ευρωζώνη αντίστοιχα</a:t>
            </a:r>
            <a:r>
              <a:rPr lang="en-US" altLang="el-GR" sz="1400" dirty="0">
                <a:solidFill>
                  <a:schemeClr val="tx1">
                    <a:alpha val="80000"/>
                  </a:schemeClr>
                </a:solidFill>
              </a:rPr>
              <a:t>. </a:t>
            </a:r>
            <a:r>
              <a:rPr lang="el-GR" altLang="el-GR" sz="1400" dirty="0">
                <a:solidFill>
                  <a:schemeClr val="tx1">
                    <a:alpha val="80000"/>
                  </a:schemeClr>
                </a:solidFill>
              </a:rPr>
              <a:t> </a:t>
            </a:r>
          </a:p>
          <a:p>
            <a:pPr indent="-323850" algn="just">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400" dirty="0">
                <a:solidFill>
                  <a:schemeClr val="tx1">
                    <a:alpha val="80000"/>
                  </a:schemeClr>
                </a:solidFill>
              </a:rPr>
              <a:t>Από το σχετικό δείκτη τιμών παραγωγού (</a:t>
            </a:r>
            <a:r>
              <a:rPr lang="en-US" altLang="el-GR" sz="1400" dirty="0">
                <a:solidFill>
                  <a:schemeClr val="tx1">
                    <a:alpha val="80000"/>
                  </a:schemeClr>
                </a:solidFill>
              </a:rPr>
              <a:t>PPI) </a:t>
            </a:r>
            <a:r>
              <a:rPr lang="el-GR" altLang="el-GR" sz="1400" dirty="0">
                <a:solidFill>
                  <a:schemeClr val="tx1">
                    <a:alpha val="80000"/>
                  </a:schemeClr>
                </a:solidFill>
              </a:rPr>
              <a:t>βλέπουμε ότι η Ελλάδα έχει ανταγωνιστικό μειονέκτημα αφού παίρνει τιμές μεγαλύτερες της μονάδας.</a:t>
            </a:r>
            <a:r>
              <a:rPr lang="en-US" altLang="el-GR" sz="1400" dirty="0">
                <a:solidFill>
                  <a:schemeClr val="tx1">
                    <a:alpha val="80000"/>
                  </a:schemeClr>
                </a:solidFill>
              </a:rPr>
              <a:t> </a:t>
            </a:r>
            <a:r>
              <a:rPr lang="el-GR" altLang="el-GR" sz="1400" dirty="0">
                <a:solidFill>
                  <a:schemeClr val="tx1">
                    <a:alpha val="80000"/>
                  </a:schemeClr>
                </a:solidFill>
              </a:rPr>
              <a:t>Από το σχήμα επάνω βλέπουμε ότι αυτό συνεχίζεται και μετά τα μνημόνια παρόλο που το σχετικό </a:t>
            </a:r>
            <a:r>
              <a:rPr lang="el-GR" altLang="el-GR" sz="1400" dirty="0" err="1">
                <a:solidFill>
                  <a:schemeClr val="tx1">
                    <a:alpha val="80000"/>
                  </a:schemeClr>
                </a:solidFill>
              </a:rPr>
              <a:t>μοναδιαίο</a:t>
            </a:r>
            <a:r>
              <a:rPr lang="el-GR" altLang="el-GR" sz="1400" dirty="0">
                <a:solidFill>
                  <a:schemeClr val="tx1">
                    <a:alpha val="80000"/>
                  </a:schemeClr>
                </a:solidFill>
              </a:rPr>
              <a:t> εργατικό κόστος μειώνεται. </a:t>
            </a:r>
          </a:p>
          <a:p>
            <a:pPr indent="-323850" algn="just">
              <a:spcBef>
                <a:spcPts val="1438"/>
              </a:spcBef>
              <a:spcAft>
                <a:spcPts val="0"/>
              </a:spcAft>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400" dirty="0">
                <a:solidFill>
                  <a:schemeClr val="tx1">
                    <a:alpha val="80000"/>
                  </a:schemeClr>
                </a:solidFill>
              </a:rPr>
              <a:t>Η εξήγηση βρίσκεται στο σχήμα κάτω. Ο λόγος εμπορεύσιμων μη εμπορεύσιμων αγαθών στην Ελλάδα και την Ευρωζώνη αντίστοιχα δείχνει γιατί οι σχετικές τιμές στην Ελλάδα δεν ακολουθούν το σχετικό εργατικό κόστος. Η μεγάλη αναλογία μη εμπορεύσιμων αγαθών (π.χ. κατασκευές) εμποδίζει τις τιμές να πέσουν. (</a:t>
            </a:r>
            <a:r>
              <a:rPr lang="en-US" altLang="el-GR" sz="1400" dirty="0">
                <a:solidFill>
                  <a:schemeClr val="tx1">
                    <a:alpha val="80000"/>
                  </a:schemeClr>
                </a:solidFill>
              </a:rPr>
              <a:t>Stravelakis 2022)</a:t>
            </a:r>
            <a:r>
              <a:rPr lang="el-GR" altLang="el-GR" sz="1400" dirty="0">
                <a:solidFill>
                  <a:schemeClr val="tx1">
                    <a:alpha val="80000"/>
                  </a:schemeClr>
                </a:solidFill>
              </a:rPr>
              <a:t> </a:t>
            </a:r>
          </a:p>
        </p:txBody>
      </p:sp>
      <p:cxnSp>
        <p:nvCxnSpPr>
          <p:cNvPr id="20508" name="Straight Connector 2050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79704" y="2988154"/>
            <a:ext cx="0" cy="267794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511" name="Rectangle 2151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0" y="0"/>
            <a:ext cx="1007810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13" name="Freeform: Shape 2151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45595" cy="567055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05" name="Rectangle 1">
            <a:extLst>
              <a:ext uri="{FF2B5EF4-FFF2-40B4-BE49-F238E27FC236}">
                <a16:creationId xmlns:a16="http://schemas.microsoft.com/office/drawing/2014/main" id="{B9872928-186B-5ABB-2EB5-9673C1D0E724}"/>
              </a:ext>
            </a:extLst>
          </p:cNvPr>
          <p:cNvSpPr>
            <a:spLocks noGrp="1" noChangeArrowheads="1"/>
          </p:cNvSpPr>
          <p:nvPr>
            <p:ph type="title"/>
          </p:nvPr>
        </p:nvSpPr>
        <p:spPr>
          <a:xfrm>
            <a:off x="567890" y="953833"/>
            <a:ext cx="2646164" cy="3688721"/>
          </a:xfrm>
        </p:spPr>
        <p:txBody>
          <a:bodyPr tIns="28440">
            <a:normAutofit/>
          </a:bodyPr>
          <a:lstStyle/>
          <a:p>
            <a:pP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3100">
                <a:solidFill>
                  <a:srgbClr val="FFFFFF"/>
                </a:solidFill>
              </a:rPr>
              <a:t>Παγκόσμια Ανισότητα και Μετανάστευση - Milanovic </a:t>
            </a:r>
          </a:p>
        </p:txBody>
      </p:sp>
      <p:sp>
        <p:nvSpPr>
          <p:cNvPr id="21515" name="Arc 215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242845" y="2030317"/>
            <a:ext cx="3376276" cy="3376394"/>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506" name="Rectangle 2">
            <a:extLst>
              <a:ext uri="{FF2B5EF4-FFF2-40B4-BE49-F238E27FC236}">
                <a16:creationId xmlns:a16="http://schemas.microsoft.com/office/drawing/2014/main" id="{3CE0948D-9E06-D001-CABB-0ABD9E92D88E}"/>
              </a:ext>
            </a:extLst>
          </p:cNvPr>
          <p:cNvSpPr>
            <a:spLocks noGrp="1" noChangeArrowheads="1"/>
          </p:cNvSpPr>
          <p:nvPr>
            <p:ph type="body" idx="1"/>
          </p:nvPr>
        </p:nvSpPr>
        <p:spPr>
          <a:xfrm>
            <a:off x="3677136" y="263839"/>
            <a:ext cx="6043696" cy="5142872"/>
          </a:xfrm>
        </p:spPr>
        <p:txBody>
          <a:bodyPr tIns="17640" anchor="ctr">
            <a:normAutofit/>
          </a:bodyPr>
          <a:lstStyle/>
          <a:p>
            <a:pPr marL="0" indent="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b="1" dirty="0"/>
              <a:t>Για τις αντιλήψεις που αποδέχονται τη θεωρία του συγκριτικού πλεονεκτήματος η</a:t>
            </a:r>
            <a:r>
              <a:rPr lang="en-US" altLang="el-GR" sz="1500" b="1" dirty="0"/>
              <a:t> </a:t>
            </a:r>
            <a:r>
              <a:rPr lang="el-GR" altLang="el-GR" sz="1500" b="1" dirty="0"/>
              <a:t>επίμονη παγκόσμια ανισότητα μπορεί να αποδοθεί σε περιορισμένη κινητικότητα των παραγωγικών συντελεστών, σε θεσμικούς παράγοντες που αποτρέπουν την αποτελεσματική κατανομή των παραγωγικών πόρων και σε περιορισμούς που οφείλονται στο “ανθρώπινο κεφάλαιο</a:t>
            </a:r>
            <a:r>
              <a:rPr lang="en-US" altLang="el-GR" sz="1500" b="1" dirty="0"/>
              <a:t>”</a:t>
            </a:r>
            <a:r>
              <a:rPr lang="el-GR" altLang="el-GR" sz="1500" dirty="0"/>
              <a:t>.</a:t>
            </a:r>
          </a:p>
          <a:p>
            <a:pPr marL="0" indent="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Εδώ θα σταθούμε στην κινητικότητα των συντελεστών και τη θέση που παίρνει ο </a:t>
            </a:r>
            <a:r>
              <a:rPr lang="el-GR" altLang="el-GR" sz="1500" dirty="0" err="1"/>
              <a:t>Milanovic</a:t>
            </a:r>
            <a:r>
              <a:rPr lang="el-GR" altLang="el-GR" sz="1500" dirty="0"/>
              <a:t> για τη παγκόσμια μετανάστευση. (2016 σελ. 118-155)</a:t>
            </a:r>
          </a:p>
          <a:p>
            <a:pPr marL="0" indent="0">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Ξεκινά από τη βάσιμη παρατήρηση ότι η χώρα διαμονής είναι το σημαντικότερος προσδιοριστικός παράγοντας της παγκόσμιας ανισότητας. Χώρες όπως οι ΗΠΑ υπερτερούν των υπόλοιπων σε όλες τις εισοδηματικές κατηγορίες. </a:t>
            </a:r>
          </a:p>
          <a:p>
            <a:pPr marL="0" indent="0">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Αντίστοιχα χώρες με σχετικά ήπια ταξική διαφοροποίηση στο εσωτερικό τους, όπως η Σουηδία, έχουν χαμηλότερη διαφορά στις ανώτερες εισοδηματικές κατηγορίες ενώ για χώρες με υψηλότερη όπως η Βραζιλία ισχύει το αντίθετο (σελ. 133-134).    </a:t>
            </a:r>
          </a:p>
        </p:txBody>
      </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534" name="Rectangle 22533">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0" y="0"/>
            <a:ext cx="1007810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6" name="Freeform: Shape 22535">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40782" y="0"/>
            <a:ext cx="938499" cy="395233"/>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538" name="Arc 2253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459415" y="1805261"/>
            <a:ext cx="3376394" cy="3376276"/>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2529" name="Rectangle 1">
            <a:extLst>
              <a:ext uri="{FF2B5EF4-FFF2-40B4-BE49-F238E27FC236}">
                <a16:creationId xmlns:a16="http://schemas.microsoft.com/office/drawing/2014/main" id="{76B2CE12-A154-752F-94CC-E29A9CF35FBE}"/>
              </a:ext>
            </a:extLst>
          </p:cNvPr>
          <p:cNvSpPr>
            <a:spLocks noGrp="1" noChangeArrowheads="1"/>
          </p:cNvSpPr>
          <p:nvPr>
            <p:ph type="body"/>
          </p:nvPr>
        </p:nvSpPr>
        <p:spPr>
          <a:xfrm>
            <a:off x="693042" y="624902"/>
            <a:ext cx="8694540" cy="4752528"/>
          </a:xfrm>
        </p:spPr>
        <p:txBody>
          <a:bodyPr tIns="17640">
            <a:normAutofit/>
          </a:bodyPr>
          <a:lstStyle/>
          <a:p>
            <a:pPr algn="just">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Στη συνέχεια διατυπώνει την άποψη ότι το λεγόμενο “θεώρημα </a:t>
            </a:r>
            <a:r>
              <a:rPr lang="el-GR" altLang="el-GR" sz="1600" dirty="0" err="1"/>
              <a:t>Coase</a:t>
            </a:r>
            <a:r>
              <a:rPr lang="el-GR" altLang="el-GR" sz="1600" dirty="0"/>
              <a:t>” δεν ισχύει. Το τελευταίο υποστηρίζει ότι η αποτελεσματική κατανομή των πόρων είναι ανεξάρτητη από τη διανομή. </a:t>
            </a:r>
          </a:p>
          <a:p>
            <a:pPr algn="just">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Η λογική του “θεωρήματος” είναι ότι σε μια (τέλεια) ανταγωνιστική αγορά χωρίς κόστη συναλλαγής και ένα αποτελεσματικό σύνολο εισροών και εκροών λαμβάνονται οι “άριστες” επιλογές. Δηλαδή, οι διαπραγματεύσεις ανάμεσα σε ομάδες θα οδηγήσουν σε άριστες αποφάσεις.</a:t>
            </a:r>
          </a:p>
          <a:p>
            <a:pPr algn="just">
              <a:spcBef>
                <a:spcPts val="14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Ο </a:t>
            </a:r>
            <a:r>
              <a:rPr lang="el-GR" altLang="el-GR" sz="1600" dirty="0" err="1"/>
              <a:t>Milanovic</a:t>
            </a:r>
            <a:r>
              <a:rPr lang="el-GR" altLang="el-GR" sz="1600" dirty="0"/>
              <a:t> αντιτείνει ότι μια τέτοιου επιπέδου αδικία όπως ο προσδιορισμός της εισοδηματικής θέσης από τη χώρα καταγωγής δημιουργεί την τάση για συνεχή καταστρατήγηση των κανόνων και με αυτή την έννοια η διανομή επηρεάζει την οικονομική αποτελεσματικότητα. </a:t>
            </a:r>
          </a:p>
          <a:p>
            <a:pPr algn="just">
              <a:spcBef>
                <a:spcPts val="14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Τα πράγματα, κατά τον</a:t>
            </a:r>
            <a:r>
              <a:rPr lang="en-US" altLang="el-GR" sz="1600" dirty="0"/>
              <a:t> Milanovic, </a:t>
            </a:r>
            <a:r>
              <a:rPr lang="el-GR" altLang="el-GR" sz="1600" dirty="0"/>
              <a:t>γίνονται ακόμα πιο πολύπλοκα σε ένα </a:t>
            </a:r>
            <a:r>
              <a:rPr lang="el-GR" altLang="el-GR" sz="1600" dirty="0" err="1"/>
              <a:t>παγκοσμιοποιημένο</a:t>
            </a:r>
            <a:r>
              <a:rPr lang="el-GR" altLang="el-GR" sz="1600" dirty="0"/>
              <a:t> κόσμο που οι ευνοούμενοι των αναδιανομών μπορούν να πάρουν τα λεφτά τους και να πάνε όπου θέλουν στο κόσμο όπως έκαναν οι Ρώσοι </a:t>
            </a:r>
            <a:r>
              <a:rPr lang="el-GR" altLang="el-GR" sz="1600" dirty="0" err="1"/>
              <a:t>ολιγάρχες</a:t>
            </a:r>
            <a:r>
              <a:rPr lang="el-GR" altLang="el-GR" sz="1600" dirty="0"/>
              <a:t>. </a:t>
            </a:r>
            <a:endParaRPr lang="en-US" altLang="el-GR" sz="1600" dirty="0"/>
          </a:p>
          <a:p>
            <a:pPr algn="just">
              <a:spcBef>
                <a:spcPts val="14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Πάντως η πρωταρχική συσσώρευση στο καπιταλισμό είχε πάντα το χαρακτήρα κλοπής ακόμα και σε αυτή τη σύγχρονη εκδοχή της. Να μην πούμε για την τύχη των χρημάτων των </a:t>
            </a:r>
            <a:r>
              <a:rPr lang="el-GR" altLang="el-GR" sz="1600" dirty="0" err="1"/>
              <a:t>ολιγαρχών</a:t>
            </a:r>
            <a:r>
              <a:rPr lang="el-GR" altLang="el-GR" sz="1600" dirty="0"/>
              <a:t> στην αντιπαράθεση της Ρωσίας με τη δύση μετά την εισβολή στην Ουκρανία.    </a:t>
            </a:r>
          </a:p>
        </p:txBody>
      </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558" name="Rectangle 2355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0" y="0"/>
            <a:ext cx="1007810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60" name="Freeform: Shape 2355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40782" y="0"/>
            <a:ext cx="938499" cy="395233"/>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562" name="Arc 2356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459415" y="1805261"/>
            <a:ext cx="3376394" cy="3376276"/>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553" name="Rectangle 1">
            <a:extLst>
              <a:ext uri="{FF2B5EF4-FFF2-40B4-BE49-F238E27FC236}">
                <a16:creationId xmlns:a16="http://schemas.microsoft.com/office/drawing/2014/main" id="{52B85BA9-C724-E0AD-55FD-39F3A1D856AD}"/>
              </a:ext>
            </a:extLst>
          </p:cNvPr>
          <p:cNvSpPr>
            <a:spLocks noGrp="1" noChangeArrowheads="1"/>
          </p:cNvSpPr>
          <p:nvPr>
            <p:ph type="body"/>
          </p:nvPr>
        </p:nvSpPr>
        <p:spPr>
          <a:xfrm>
            <a:off x="459475" y="488954"/>
            <a:ext cx="9161676" cy="4618479"/>
          </a:xfrm>
        </p:spPr>
        <p:txBody>
          <a:bodyPr tIns="17640">
            <a:normAutofit/>
          </a:bodyPr>
          <a:lstStyle/>
          <a:p>
            <a:pPr marL="215900" algn="just">
              <a:spcBef>
                <a:spcPts val="14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Το ερώτημα λοιπόν είναι θα πρέπει να θεωρήσουμε το ζήτημα της παγκόσμιας ισότητας ευκαιριών ζήτημα του σύγχρονου κόσμου; Ο </a:t>
            </a:r>
            <a:r>
              <a:rPr lang="en-US" altLang="el-GR" sz="1600" dirty="0"/>
              <a:t>John Rawls </a:t>
            </a:r>
            <a:r>
              <a:rPr lang="el-GR" altLang="el-GR" sz="1600" dirty="0"/>
              <a:t>θεωρεί ότι κάθε τέτοια προσπάθεια υπονομεύει την αυτοδιάθεση του έθνους κράτους (</a:t>
            </a:r>
            <a:r>
              <a:rPr lang="en-US" altLang="el-GR" sz="1600" dirty="0"/>
              <a:t>Law of Peoples 1999)</a:t>
            </a:r>
            <a:r>
              <a:rPr lang="el-GR" altLang="el-GR" sz="1600" dirty="0"/>
              <a:t>. Σε αυτή τη λογική ανισότητα μεταξύ χωρών είναι αποτέλεσμα επιλογών “σε άλλες χώρες οι άνθρωποι δουλεύουν και αποταμιεύουν περισσότερο και σε άλλες λιγότερο”</a:t>
            </a:r>
          </a:p>
          <a:p>
            <a:pPr marL="215900" algn="just">
              <a:spcBef>
                <a:spcPts val="14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Ο </a:t>
            </a:r>
            <a:r>
              <a:rPr lang="el-GR" altLang="el-GR" sz="1600" dirty="0" err="1"/>
              <a:t>Milanovic</a:t>
            </a:r>
            <a:r>
              <a:rPr lang="el-GR" altLang="el-GR" sz="1600" dirty="0"/>
              <a:t> διαφωνεί. Θεωρεί ότι υπάρχει αντίφαση ανάμεσα στην αρχή μεγιστοποίησης του εισοδήματος μέσα από την ελεύθερη βούληση και το γεγονός ότι η ελεύθερη χρησιμοποίηση κεφαλαίου και εργασίας περιορίζεται σε εθνικά πλαίσια. Με αυτή τη λογική διατυπώνει την πρόταση για την ενίσχυση των μεταναστευτικών ροών ακόμη και αν αυτό σημαίνει άνιση μεταχείριση των μεταναστών.</a:t>
            </a:r>
          </a:p>
          <a:p>
            <a:pPr marL="215900" algn="just">
              <a:spcBef>
                <a:spcPts val="14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dirty="0"/>
              <a:t>Είναι εντυπωσιακό ότι σε όλη αυτή τη περιπλάνηση ο </a:t>
            </a:r>
            <a:r>
              <a:rPr lang="el-GR" altLang="el-GR" sz="1600" dirty="0" err="1"/>
              <a:t>Milanovic</a:t>
            </a:r>
            <a:r>
              <a:rPr lang="el-GR" altLang="el-GR" sz="1600" dirty="0"/>
              <a:t> </a:t>
            </a:r>
            <a:r>
              <a:rPr lang="el-GR" altLang="el-GR" sz="1600" b="1" dirty="0"/>
              <a:t>δεν</a:t>
            </a:r>
            <a:r>
              <a:rPr lang="el-GR" altLang="el-GR" sz="1600" dirty="0"/>
              <a:t> συσχετίζει τους μισθούς με την ανεργία και την ανεργία με την καπιταλιστική συσσώρευση/ μεγέθυνση. Όταν η μεγέθυνση ήταν ισχυρή στην Ευρωπαϊκή Ένωση (μέχρι το 2005) οι ρυθμοί μετανάστευσης ήταν της τάξης των 5 εκ. ανθρώπων το χρόνο και δεν διαμαρτυρόταν κανένας. Με τη κρίση του 2008 ξεκίνησε ο περιορισμός των μεταναστευτικών ροών.  </a:t>
            </a:r>
            <a:r>
              <a:rPr lang="el-GR" altLang="el-GR" sz="1600" b="1" dirty="0"/>
              <a:t>Συνολικά, είναι αφέλεια να πιστεύουμε ότι “παγκόσμια ανισότητα” είναι ανεξάρτητη από την “ταξική ανισότητα”. Η συζήτηση με άξονα την εργασιακή θεωρία της αξίας και τη κερδοφορία που προηγήθηκε μπορεί να εξηγήσει πώς συσχετίζονται οι πλευρές της ανισότητας.   </a:t>
            </a:r>
            <a:r>
              <a:rPr lang="el-GR" altLang="el-GR" sz="1400" b="1" dirty="0"/>
              <a:t>                 </a:t>
            </a:r>
          </a:p>
        </p:txBody>
      </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D930B5-91B0-AEB0-0CA4-52749BD6C170}"/>
              </a:ext>
            </a:extLst>
          </p:cNvPr>
          <p:cNvSpPr>
            <a:spLocks noGrp="1"/>
          </p:cNvSpPr>
          <p:nvPr>
            <p:ph type="title"/>
          </p:nvPr>
        </p:nvSpPr>
        <p:spPr>
          <a:xfrm>
            <a:off x="0" y="90190"/>
            <a:ext cx="9067800" cy="440829"/>
          </a:xfrm>
        </p:spPr>
        <p:txBody>
          <a:bodyPr/>
          <a:lstStyle/>
          <a:p>
            <a:pPr algn="l"/>
            <a:r>
              <a:rPr lang="el-GR" sz="2000" b="1" dirty="0"/>
              <a:t>βιβλιογραφία</a:t>
            </a:r>
          </a:p>
        </p:txBody>
      </p:sp>
      <p:sp>
        <p:nvSpPr>
          <p:cNvPr id="3" name="Θέση περιεχομένου 2">
            <a:extLst>
              <a:ext uri="{FF2B5EF4-FFF2-40B4-BE49-F238E27FC236}">
                <a16:creationId xmlns:a16="http://schemas.microsoft.com/office/drawing/2014/main" id="{D97CD184-075C-A102-5600-CF056EB75022}"/>
              </a:ext>
            </a:extLst>
          </p:cNvPr>
          <p:cNvSpPr>
            <a:spLocks noGrp="1"/>
          </p:cNvSpPr>
          <p:nvPr>
            <p:ph idx="1"/>
          </p:nvPr>
        </p:nvSpPr>
        <p:spPr>
          <a:xfrm>
            <a:off x="143768" y="550903"/>
            <a:ext cx="9577064" cy="4876659"/>
          </a:xfrm>
        </p:spPr>
        <p:txBody>
          <a:bodyPr/>
          <a:lstStyle/>
          <a:p>
            <a:r>
              <a:rPr lang="en-US" sz="1200" dirty="0" err="1"/>
              <a:t>Αmin</a:t>
            </a:r>
            <a:r>
              <a:rPr lang="en-US" sz="1200" dirty="0"/>
              <a:t>, Samir. 1973. “The End of a Debate”, United Nations. Economic Commission</a:t>
            </a:r>
            <a:r>
              <a:rPr lang="el-GR" sz="1200" dirty="0"/>
              <a:t> </a:t>
            </a:r>
            <a:r>
              <a:rPr lang="en-US" sz="1200" dirty="0"/>
              <a:t>for</a:t>
            </a:r>
            <a:r>
              <a:rPr lang="el-GR" sz="1200" dirty="0"/>
              <a:t> </a:t>
            </a:r>
            <a:r>
              <a:rPr lang="en-US" sz="1200" dirty="0"/>
              <a:t>Africa. African Institute for Economic</a:t>
            </a:r>
            <a:r>
              <a:rPr lang="el-GR" sz="1200" dirty="0"/>
              <a:t> </a:t>
            </a:r>
            <a:r>
              <a:rPr lang="en-US" sz="1200" dirty="0"/>
              <a:t>Development and Planning (IDEP)</a:t>
            </a:r>
            <a:r>
              <a:rPr lang="el-GR" sz="1200" dirty="0"/>
              <a:t> </a:t>
            </a:r>
            <a:r>
              <a:rPr lang="en-US" sz="1200" dirty="0"/>
              <a:t>(1973-09). Dakar.</a:t>
            </a:r>
            <a:r>
              <a:rPr lang="el-GR" sz="1200" dirty="0"/>
              <a:t> </a:t>
            </a:r>
            <a:r>
              <a:rPr lang="en-US" sz="1200" dirty="0">
                <a:hlinkClick r:id="rId2"/>
              </a:rPr>
              <a:t>https://repository.uneca.org/handle/10855/42650</a:t>
            </a:r>
            <a:endParaRPr lang="el-GR" sz="1200" dirty="0"/>
          </a:p>
          <a:p>
            <a:r>
              <a:rPr lang="en-US" sz="1200" dirty="0"/>
              <a:t>Arrow, K. J., H. B. Chenery, B. S. Minhas, and R. M. Solow. 1961. “Capital</a:t>
            </a:r>
            <a:r>
              <a:rPr lang="el-GR" sz="1200" dirty="0"/>
              <a:t> </a:t>
            </a:r>
            <a:r>
              <a:rPr lang="en-US" sz="1200" dirty="0"/>
              <a:t>Labor Substitution and Economic Efficiency.” Review of Economics and Statistics43 (3): 225–50. https://doi.org/10.2307/1927286.</a:t>
            </a:r>
            <a:endParaRPr lang="el-GR" sz="1200" dirty="0"/>
          </a:p>
          <a:p>
            <a:pPr>
              <a:spcBef>
                <a:spcPts val="600"/>
              </a:spcBef>
            </a:pPr>
            <a:r>
              <a:rPr lang="en-US" sz="1200" dirty="0"/>
              <a:t>Emmanuel, </a:t>
            </a:r>
            <a:r>
              <a:rPr lang="en-US" sz="1200" dirty="0" err="1"/>
              <a:t>Arghiri</a:t>
            </a:r>
            <a:r>
              <a:rPr lang="en-US" sz="1200" dirty="0"/>
              <a:t>. 1972. Unequal Exchange: A Study of the Imperialism of</a:t>
            </a:r>
            <a:r>
              <a:rPr lang="el-GR" sz="1200" dirty="0"/>
              <a:t> </a:t>
            </a:r>
            <a:r>
              <a:rPr lang="en-US" sz="1200" dirty="0"/>
              <a:t>Trade. With Additional Comments by Charles Bettelheim. Translated from the</a:t>
            </a:r>
            <a:r>
              <a:rPr lang="el-GR" sz="1200" dirty="0"/>
              <a:t> </a:t>
            </a:r>
            <a:r>
              <a:rPr lang="en-US" sz="1200" dirty="0"/>
              <a:t>French by Brian Pearce. New York and London: Monthly Review Press.</a:t>
            </a:r>
            <a:r>
              <a:rPr lang="el-GR" sz="1200" dirty="0"/>
              <a:t> </a:t>
            </a:r>
            <a:r>
              <a:rPr lang="en-US" sz="1200" dirty="0"/>
              <a:t>(Introduction)</a:t>
            </a:r>
          </a:p>
          <a:p>
            <a:pPr>
              <a:spcBef>
                <a:spcPts val="600"/>
              </a:spcBef>
            </a:pPr>
            <a:r>
              <a:rPr lang="en-US" sz="1200" dirty="0"/>
              <a:t>Leontief, Wassily. 1953. “Domestic Production and Foreign Trade; The American</a:t>
            </a:r>
            <a:r>
              <a:rPr lang="el-GR" sz="1200" dirty="0"/>
              <a:t> </a:t>
            </a:r>
            <a:r>
              <a:rPr lang="en-US" sz="1200" dirty="0"/>
              <a:t>Capital Position Re-Examined.” Proceedings of the American Philosophical</a:t>
            </a:r>
            <a:r>
              <a:rPr lang="el-GR" sz="1200" dirty="0"/>
              <a:t> </a:t>
            </a:r>
            <a:r>
              <a:rPr lang="en-US" sz="1200" dirty="0"/>
              <a:t>Society 97 (4): 332–49. http://www.jstor.org/stable/3149288.</a:t>
            </a:r>
          </a:p>
          <a:p>
            <a:pPr>
              <a:spcBef>
                <a:spcPts val="600"/>
              </a:spcBef>
            </a:pPr>
            <a:r>
              <a:rPr lang="en-US" sz="1200" dirty="0"/>
              <a:t>Mandel, Ernest. 1975. Late Capitalism Verso Boks, London (</a:t>
            </a:r>
            <a:r>
              <a:rPr lang="en-US" sz="1200" dirty="0" err="1"/>
              <a:t>Κεφ</a:t>
            </a:r>
            <a:r>
              <a:rPr lang="en-US" sz="1200" dirty="0"/>
              <a:t>. 11)</a:t>
            </a:r>
          </a:p>
          <a:p>
            <a:pPr>
              <a:spcBef>
                <a:spcPts val="600"/>
              </a:spcBef>
            </a:pPr>
            <a:r>
              <a:rPr lang="en-US" sz="1200" dirty="0"/>
              <a:t>Milanovic, </a:t>
            </a:r>
            <a:r>
              <a:rPr lang="en-US" sz="1200" dirty="0" err="1"/>
              <a:t>Branko</a:t>
            </a:r>
            <a:r>
              <a:rPr lang="en-US" sz="1200" dirty="0"/>
              <a:t>. 2016. Global Inequality: A New Approach for the Age of</a:t>
            </a:r>
            <a:r>
              <a:rPr lang="el-GR" sz="1200" dirty="0"/>
              <a:t> </a:t>
            </a:r>
            <a:r>
              <a:rPr lang="en-US" sz="1200" dirty="0"/>
              <a:t>Globalization. Cambridge, Massachusetts and London, England: The Belknap</a:t>
            </a:r>
            <a:r>
              <a:rPr lang="el-GR" sz="1200" dirty="0"/>
              <a:t> </a:t>
            </a:r>
            <a:r>
              <a:rPr lang="en-US" sz="1200" dirty="0"/>
              <a:t>Press of Harvard University Press. (</a:t>
            </a:r>
            <a:r>
              <a:rPr lang="en-US" sz="1200" dirty="0" err="1"/>
              <a:t>κεφάλ</a:t>
            </a:r>
            <a:r>
              <a:rPr lang="en-US" sz="1200" dirty="0"/>
              <a:t>αιο 3, σελ. 118-155)</a:t>
            </a:r>
          </a:p>
          <a:p>
            <a:pPr>
              <a:spcBef>
                <a:spcPts val="600"/>
              </a:spcBef>
            </a:pPr>
            <a:r>
              <a:rPr lang="en-US" sz="1200" dirty="0"/>
              <a:t>Rawls, John. 1999. The Law of Peoples [LP], Cambridge, MA: Harvard</a:t>
            </a:r>
            <a:r>
              <a:rPr lang="el-GR" sz="1200" dirty="0"/>
              <a:t> </a:t>
            </a:r>
            <a:r>
              <a:rPr lang="en-US" sz="1200" dirty="0"/>
              <a:t>University Press (pp. 34-48)</a:t>
            </a:r>
          </a:p>
          <a:p>
            <a:pPr>
              <a:spcBef>
                <a:spcPts val="600"/>
              </a:spcBef>
            </a:pPr>
            <a:r>
              <a:rPr lang="en-US" sz="1200" dirty="0"/>
              <a:t>Reinhart, Carmen M., and Christoph </a:t>
            </a:r>
            <a:r>
              <a:rPr lang="en-US" sz="1200" dirty="0" err="1"/>
              <a:t>Trebesch</a:t>
            </a:r>
            <a:r>
              <a:rPr lang="en-US" sz="1200" dirty="0"/>
              <a:t>. 2015. The Pitfalls of External</a:t>
            </a:r>
            <a:r>
              <a:rPr lang="el-GR" sz="1200" dirty="0"/>
              <a:t> </a:t>
            </a:r>
            <a:r>
              <a:rPr lang="en-US" sz="1200" dirty="0"/>
              <a:t>Dependence: Greece, 1829-2015 (NBER Working Paper Series No. 21664).</a:t>
            </a:r>
            <a:r>
              <a:rPr lang="el-GR" sz="1200" dirty="0"/>
              <a:t> </a:t>
            </a:r>
            <a:r>
              <a:rPr lang="en-US" sz="1200" dirty="0"/>
              <a:t>http://www.nber.org/papers/w21664</a:t>
            </a:r>
          </a:p>
          <a:p>
            <a:pPr>
              <a:spcBef>
                <a:spcPts val="600"/>
              </a:spcBef>
            </a:pPr>
            <a:r>
              <a:rPr lang="en-US" sz="1200" dirty="0"/>
              <a:t>Shaikh, Anwar. 1979. “Foreign Trade and the Law of Value: Part I.” Science &amp;</a:t>
            </a:r>
            <a:r>
              <a:rPr lang="el-GR" sz="1200" dirty="0"/>
              <a:t> </a:t>
            </a:r>
            <a:r>
              <a:rPr lang="en-US" sz="1200" dirty="0"/>
              <a:t>Society 43 (3): 281–302.</a:t>
            </a:r>
            <a:r>
              <a:rPr lang="el-GR" sz="1200" dirty="0"/>
              <a:t> </a:t>
            </a:r>
          </a:p>
          <a:p>
            <a:pPr>
              <a:spcBef>
                <a:spcPts val="600"/>
              </a:spcBef>
            </a:pPr>
            <a:r>
              <a:rPr lang="en-US" sz="1200" dirty="0"/>
              <a:t>Shaikh, Anwar. 1980. “Foreign Trade and the Law of Value: Part II.” Science &amp;</a:t>
            </a:r>
            <a:r>
              <a:rPr lang="el-GR" sz="1200" dirty="0"/>
              <a:t> </a:t>
            </a:r>
            <a:r>
              <a:rPr lang="en-US" sz="1200" dirty="0"/>
              <a:t>Society 44 (1): 27–57. </a:t>
            </a:r>
            <a:endParaRPr lang="el-GR" sz="1200" dirty="0"/>
          </a:p>
          <a:p>
            <a:pPr>
              <a:spcBef>
                <a:spcPts val="600"/>
              </a:spcBef>
            </a:pPr>
            <a:r>
              <a:rPr lang="en-US" sz="1200" dirty="0"/>
              <a:t>Shaikh, Anwar. 2016. Capitalism: Competition, Conflict and Crises, New York</a:t>
            </a:r>
            <a:r>
              <a:rPr lang="el-GR" sz="1200" dirty="0"/>
              <a:t> </a:t>
            </a:r>
            <a:r>
              <a:rPr lang="en-US" sz="1200" dirty="0"/>
              <a:t>,NY: Oxford University Press. (</a:t>
            </a:r>
            <a:r>
              <a:rPr lang="en-US" sz="1200" dirty="0" err="1"/>
              <a:t>σελ</a:t>
            </a:r>
            <a:r>
              <a:rPr lang="el-GR" sz="1200" dirty="0"/>
              <a:t>.</a:t>
            </a:r>
            <a:r>
              <a:rPr lang="en-US" sz="1200" dirty="0"/>
              <a:t> 380-44</a:t>
            </a:r>
            <a:r>
              <a:rPr lang="el-GR" sz="1200" dirty="0"/>
              <a:t>0)</a:t>
            </a:r>
          </a:p>
          <a:p>
            <a:pPr>
              <a:spcBef>
                <a:spcPts val="600"/>
              </a:spcBef>
            </a:pPr>
            <a:r>
              <a:rPr lang="en-US" sz="1200" dirty="0"/>
              <a:t>Stravelakis, Nikos. 2022. “The Greek Crisis in Retrospect: The Rate of Profit</a:t>
            </a:r>
            <a:r>
              <a:rPr lang="el-GR" sz="1200" dirty="0"/>
              <a:t> </a:t>
            </a:r>
            <a:r>
              <a:rPr lang="en-US" sz="1200" dirty="0"/>
              <a:t>Approach”</a:t>
            </a:r>
            <a:r>
              <a:rPr lang="el-GR" sz="1200" dirty="0"/>
              <a:t> </a:t>
            </a:r>
            <a:r>
              <a:rPr lang="en-US" sz="1200" dirty="0"/>
              <a:t>https://eclass.uoa.gr/modules/document/file.php/ECON789/Stravelakis%20The</a:t>
            </a:r>
            <a:r>
              <a:rPr lang="el-GR" sz="1200" dirty="0"/>
              <a:t> </a:t>
            </a:r>
            <a:r>
              <a:rPr lang="en-US" sz="1200" dirty="0"/>
              <a:t>%20Greek%20Crisis%20in%20Retrospect.pdf</a:t>
            </a:r>
            <a:endParaRPr lang="el-GR" sz="1200" dirty="0"/>
          </a:p>
        </p:txBody>
      </p:sp>
    </p:spTree>
    <p:extLst>
      <p:ext uri="{BB962C8B-B14F-4D97-AF65-F5344CB8AC3E}">
        <p14:creationId xmlns:p14="http://schemas.microsoft.com/office/powerpoint/2010/main" val="2725291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1" name="Rectangle 3080">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3" name="Rectangle 1">
            <a:extLst>
              <a:ext uri="{FF2B5EF4-FFF2-40B4-BE49-F238E27FC236}">
                <a16:creationId xmlns:a16="http://schemas.microsoft.com/office/drawing/2014/main" id="{B6464445-CD51-73B6-2F8A-56D1576FFBD6}"/>
              </a:ext>
            </a:extLst>
          </p:cNvPr>
          <p:cNvSpPr>
            <a:spLocks noGrp="1" noChangeArrowheads="1"/>
          </p:cNvSpPr>
          <p:nvPr>
            <p:ph type="title"/>
          </p:nvPr>
        </p:nvSpPr>
        <p:spPr>
          <a:xfrm>
            <a:off x="693042" y="460552"/>
            <a:ext cx="8694540" cy="937396"/>
          </a:xfrm>
        </p:spPr>
        <p:txBody>
          <a:bodyPr vert="horz" lIns="91440" tIns="45720" rIns="91440" bIns="45720" rtlCol="0" anchor="ctr">
            <a:normAutofit/>
          </a:bodyPr>
          <a:lstStyle/>
          <a:p>
            <a:pPr algn="l" defTabSz="914400" hangingPunct="1">
              <a:lnSpc>
                <a:spcPct val="90000"/>
              </a:lnSpc>
              <a:spcBef>
                <a:spcPct val="0"/>
              </a:spcBef>
              <a:buClrTx/>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n-US" altLang="el-GR" sz="4300" b="1" kern="1200">
                <a:solidFill>
                  <a:schemeClr val="tx1"/>
                </a:solidFill>
                <a:latin typeface="+mj-lt"/>
                <a:ea typeface="+mj-ea"/>
                <a:cs typeface="+mj-cs"/>
              </a:rPr>
              <a:t>Ξεκινώντας από τον Solow</a:t>
            </a:r>
          </a:p>
        </p:txBody>
      </p:sp>
      <p:sp>
        <p:nvSpPr>
          <p:cNvPr id="3074" name="Rectangle 2">
            <a:extLst>
              <a:ext uri="{FF2B5EF4-FFF2-40B4-BE49-F238E27FC236}">
                <a16:creationId xmlns:a16="http://schemas.microsoft.com/office/drawing/2014/main" id="{463A32D9-2D12-5A98-0367-A902693B5769}"/>
              </a:ext>
            </a:extLst>
          </p:cNvPr>
          <p:cNvSpPr>
            <a:spLocks noGrp="1" noChangeArrowheads="1"/>
          </p:cNvSpPr>
          <p:nvPr>
            <p:ph type="subTitle" idx="4294967295"/>
          </p:nvPr>
        </p:nvSpPr>
        <p:spPr bwMode="auto">
          <a:xfrm>
            <a:off x="693042" y="1509521"/>
            <a:ext cx="8694540" cy="35979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7640" rIns="0" bIns="0"/>
          <a:lstStyle/>
          <a:p>
            <a:pPr marL="75565" indent="0" algn="just" defTabSz="314484">
              <a:spcBef>
                <a:spcPts val="18"/>
              </a:spcBef>
              <a:spcAft>
                <a:spcPts val="18"/>
              </a:spcAft>
              <a:buClrTx/>
              <a:tabLst>
                <a:tab pos="0" algn="l"/>
                <a:tab pos="314484" algn="l"/>
                <a:tab pos="628968" algn="l"/>
                <a:tab pos="943452" algn="l"/>
                <a:tab pos="1257935" algn="l"/>
                <a:tab pos="1572419" algn="l"/>
                <a:tab pos="1886903" algn="l"/>
                <a:tab pos="2201387" algn="l"/>
                <a:tab pos="2515870" algn="l"/>
                <a:tab pos="2830354" algn="l"/>
                <a:tab pos="3144838" algn="l"/>
                <a:tab pos="3459322" algn="l"/>
                <a:tab pos="3773805" algn="l"/>
                <a:tab pos="4088289" algn="l"/>
                <a:tab pos="4402773" algn="l"/>
                <a:tab pos="4717257" algn="l"/>
                <a:tab pos="5031740" algn="l"/>
                <a:tab pos="5346224" algn="l"/>
                <a:tab pos="5660708" algn="l"/>
                <a:tab pos="5975192" algn="l"/>
                <a:tab pos="6289675" algn="l"/>
                <a:tab pos="6604159" algn="l"/>
                <a:tab pos="6918643" algn="l"/>
                <a:tab pos="7233127" algn="l"/>
                <a:tab pos="7547610" algn="l"/>
              </a:tabLst>
            </a:pPr>
            <a:endParaRPr lang="el-GR" altLang="el-GR" sz="1400" kern="1200" dirty="0">
              <a:solidFill>
                <a:srgbClr val="000000"/>
              </a:solidFill>
              <a:latin typeface="+mn-lt"/>
              <a:ea typeface="+mn-ea"/>
              <a:cs typeface="+mn-cs"/>
            </a:endParaRPr>
          </a:p>
          <a:p>
            <a:pPr marL="75565" indent="0" algn="just" defTabSz="314484">
              <a:spcBef>
                <a:spcPts val="18"/>
              </a:spcBef>
              <a:spcAft>
                <a:spcPts val="18"/>
              </a:spcAft>
              <a:buClrTx/>
              <a:tabLst>
                <a:tab pos="0" algn="l"/>
                <a:tab pos="314484" algn="l"/>
                <a:tab pos="628968" algn="l"/>
                <a:tab pos="943452" algn="l"/>
                <a:tab pos="1257935" algn="l"/>
                <a:tab pos="1572419" algn="l"/>
                <a:tab pos="1886903" algn="l"/>
                <a:tab pos="2201387" algn="l"/>
                <a:tab pos="2515870" algn="l"/>
                <a:tab pos="2830354" algn="l"/>
                <a:tab pos="3144838" algn="l"/>
                <a:tab pos="3459322" algn="l"/>
                <a:tab pos="3773805" algn="l"/>
                <a:tab pos="4088289" algn="l"/>
                <a:tab pos="4402773" algn="l"/>
                <a:tab pos="4717257" algn="l"/>
                <a:tab pos="5031740" algn="l"/>
                <a:tab pos="5346224" algn="l"/>
                <a:tab pos="5660708" algn="l"/>
                <a:tab pos="5975192" algn="l"/>
                <a:tab pos="6289675" algn="l"/>
                <a:tab pos="6604159" algn="l"/>
                <a:tab pos="6918643" algn="l"/>
                <a:tab pos="7233127" algn="l"/>
                <a:tab pos="7547610" algn="l"/>
              </a:tabLst>
            </a:pPr>
            <a:r>
              <a:rPr lang="el-GR" altLang="el-GR" sz="1400" kern="1200" dirty="0">
                <a:solidFill>
                  <a:srgbClr val="000000"/>
                </a:solidFill>
                <a:latin typeface="+mn-lt"/>
                <a:ea typeface="+mn-ea"/>
                <a:cs typeface="+mn-cs"/>
              </a:rPr>
              <a:t>Στην παρουσίαση του υποδείγματος </a:t>
            </a:r>
            <a:r>
              <a:rPr lang="el-GR" altLang="el-GR" sz="1400" kern="1200" dirty="0" err="1">
                <a:solidFill>
                  <a:srgbClr val="000000"/>
                </a:solidFill>
                <a:latin typeface="+mn-lt"/>
                <a:ea typeface="+mn-ea"/>
                <a:cs typeface="+mn-cs"/>
              </a:rPr>
              <a:t>Solow</a:t>
            </a:r>
            <a:r>
              <a:rPr lang="el-GR" altLang="el-GR" sz="1400" kern="1200" dirty="0">
                <a:solidFill>
                  <a:srgbClr val="000000"/>
                </a:solidFill>
                <a:latin typeface="+mn-lt"/>
                <a:ea typeface="+mn-ea"/>
                <a:cs typeface="+mn-cs"/>
              </a:rPr>
              <a:t> από τον κ. </a:t>
            </a:r>
            <a:r>
              <a:rPr lang="el-GR" altLang="el-GR" sz="1400" kern="1200" dirty="0" err="1">
                <a:solidFill>
                  <a:srgbClr val="000000"/>
                </a:solidFill>
                <a:latin typeface="+mn-lt"/>
                <a:ea typeface="+mn-ea"/>
                <a:cs typeface="+mn-cs"/>
              </a:rPr>
              <a:t>Θεοχαράκη</a:t>
            </a:r>
            <a:r>
              <a:rPr lang="el-GR" altLang="el-GR" sz="1400" kern="1200" dirty="0">
                <a:solidFill>
                  <a:srgbClr val="000000"/>
                </a:solidFill>
                <a:latin typeface="+mn-lt"/>
                <a:ea typeface="+mn-ea"/>
                <a:cs typeface="+mn-cs"/>
              </a:rPr>
              <a:t>. η βασική εξίσωση της σύγκλισης είναι η ακόλουθη </a:t>
            </a:r>
          </a:p>
          <a:p>
            <a:pPr marL="75565" indent="0" algn="just" defTabSz="314484">
              <a:spcBef>
                <a:spcPts val="18"/>
              </a:spcBef>
              <a:spcAft>
                <a:spcPts val="18"/>
              </a:spcAft>
              <a:buClrTx/>
              <a:tabLst>
                <a:tab pos="0" algn="l"/>
                <a:tab pos="314484" algn="l"/>
                <a:tab pos="628968" algn="l"/>
                <a:tab pos="943452" algn="l"/>
                <a:tab pos="1257935" algn="l"/>
                <a:tab pos="1572419" algn="l"/>
                <a:tab pos="1886903" algn="l"/>
                <a:tab pos="2201387" algn="l"/>
                <a:tab pos="2515870" algn="l"/>
                <a:tab pos="2830354" algn="l"/>
                <a:tab pos="3144838" algn="l"/>
                <a:tab pos="3459322" algn="l"/>
                <a:tab pos="3773805" algn="l"/>
                <a:tab pos="4088289" algn="l"/>
                <a:tab pos="4402773" algn="l"/>
                <a:tab pos="4717257" algn="l"/>
                <a:tab pos="5031740" algn="l"/>
                <a:tab pos="5346224" algn="l"/>
                <a:tab pos="5660708" algn="l"/>
                <a:tab pos="5975192" algn="l"/>
                <a:tab pos="6289675" algn="l"/>
                <a:tab pos="6604159" algn="l"/>
                <a:tab pos="6918643" algn="l"/>
                <a:tab pos="7233127" algn="l"/>
                <a:tab pos="7547610" algn="l"/>
              </a:tabLst>
            </a:pPr>
            <a:endParaRPr lang="el-GR" altLang="el-GR" sz="1400" kern="1200" dirty="0">
              <a:solidFill>
                <a:srgbClr val="000000"/>
              </a:solidFill>
              <a:latin typeface="+mn-lt"/>
              <a:ea typeface="+mn-ea"/>
              <a:cs typeface="+mn-cs"/>
            </a:endParaRPr>
          </a:p>
          <a:p>
            <a:pPr marL="75565" indent="0" algn="ctr" defTabSz="314484">
              <a:spcBef>
                <a:spcPts val="18"/>
              </a:spcBef>
              <a:spcAft>
                <a:spcPts val="18"/>
              </a:spcAft>
              <a:buClrTx/>
              <a:tabLst>
                <a:tab pos="0" algn="l"/>
                <a:tab pos="314484" algn="l"/>
                <a:tab pos="628968" algn="l"/>
                <a:tab pos="943452" algn="l"/>
                <a:tab pos="1257935" algn="l"/>
                <a:tab pos="1572419" algn="l"/>
                <a:tab pos="1886903" algn="l"/>
                <a:tab pos="2201387" algn="l"/>
                <a:tab pos="2515870" algn="l"/>
                <a:tab pos="2830354" algn="l"/>
                <a:tab pos="3144838" algn="l"/>
                <a:tab pos="3459322" algn="l"/>
                <a:tab pos="3773805" algn="l"/>
                <a:tab pos="4088289" algn="l"/>
                <a:tab pos="4402773" algn="l"/>
                <a:tab pos="4717257" algn="l"/>
                <a:tab pos="5031740" algn="l"/>
                <a:tab pos="5346224" algn="l"/>
                <a:tab pos="5660708" algn="l"/>
                <a:tab pos="5975192" algn="l"/>
                <a:tab pos="6289675" algn="l"/>
                <a:tab pos="6604159" algn="l"/>
                <a:tab pos="6918643" algn="l"/>
                <a:tab pos="7233127" algn="l"/>
                <a:tab pos="7547610" algn="l"/>
              </a:tabLst>
            </a:pPr>
            <a:r>
              <a:rPr lang="el-GR" altLang="el-GR" sz="1400" kern="1200" dirty="0">
                <a:solidFill>
                  <a:srgbClr val="000000"/>
                </a:solidFill>
                <a:latin typeface="+mn-lt"/>
                <a:ea typeface="+mn-ea"/>
                <a:cs typeface="+mn-cs"/>
              </a:rPr>
              <a:t> </a:t>
            </a:r>
          </a:p>
          <a:p>
            <a:pPr marL="75565" indent="0" algn="ctr" defTabSz="314484">
              <a:spcBef>
                <a:spcPts val="18"/>
              </a:spcBef>
              <a:spcAft>
                <a:spcPts val="18"/>
              </a:spcAft>
              <a:buClrTx/>
              <a:tabLst>
                <a:tab pos="0" algn="l"/>
                <a:tab pos="314484" algn="l"/>
                <a:tab pos="628968" algn="l"/>
                <a:tab pos="943452" algn="l"/>
                <a:tab pos="1257935" algn="l"/>
                <a:tab pos="1572419" algn="l"/>
                <a:tab pos="1886903" algn="l"/>
                <a:tab pos="2201387" algn="l"/>
                <a:tab pos="2515870" algn="l"/>
                <a:tab pos="2830354" algn="l"/>
                <a:tab pos="3144838" algn="l"/>
                <a:tab pos="3459322" algn="l"/>
                <a:tab pos="3773805" algn="l"/>
                <a:tab pos="4088289" algn="l"/>
                <a:tab pos="4402773" algn="l"/>
                <a:tab pos="4717257" algn="l"/>
                <a:tab pos="5031740" algn="l"/>
                <a:tab pos="5346224" algn="l"/>
                <a:tab pos="5660708" algn="l"/>
                <a:tab pos="5975192" algn="l"/>
                <a:tab pos="6289675" algn="l"/>
                <a:tab pos="6604159" algn="l"/>
                <a:tab pos="6918643" algn="l"/>
                <a:tab pos="7233127" algn="l"/>
                <a:tab pos="7547610" algn="l"/>
              </a:tabLst>
            </a:pPr>
            <a:endParaRPr lang="el-GR" altLang="el-GR" sz="1400" kern="1200" dirty="0">
              <a:solidFill>
                <a:srgbClr val="000000"/>
              </a:solidFill>
              <a:latin typeface="+mn-lt"/>
              <a:ea typeface="+mn-ea"/>
              <a:cs typeface="+mn-cs"/>
            </a:endParaRPr>
          </a:p>
          <a:p>
            <a:pPr marL="75565" indent="0" algn="just" defTabSz="314484">
              <a:spcBef>
                <a:spcPts val="18"/>
              </a:spcBef>
              <a:spcAft>
                <a:spcPts val="18"/>
              </a:spcAft>
              <a:buClrTx/>
              <a:tabLst>
                <a:tab pos="0" algn="l"/>
                <a:tab pos="314484" algn="l"/>
                <a:tab pos="628968" algn="l"/>
                <a:tab pos="943452" algn="l"/>
                <a:tab pos="1257935" algn="l"/>
                <a:tab pos="1572419" algn="l"/>
                <a:tab pos="1886903" algn="l"/>
                <a:tab pos="2201387" algn="l"/>
                <a:tab pos="2515870" algn="l"/>
                <a:tab pos="2830354" algn="l"/>
                <a:tab pos="3144838" algn="l"/>
                <a:tab pos="3459322" algn="l"/>
                <a:tab pos="3773805" algn="l"/>
                <a:tab pos="4088289" algn="l"/>
                <a:tab pos="4402773" algn="l"/>
                <a:tab pos="4717257" algn="l"/>
                <a:tab pos="5031740" algn="l"/>
                <a:tab pos="5346224" algn="l"/>
                <a:tab pos="5660708" algn="l"/>
                <a:tab pos="5975192" algn="l"/>
                <a:tab pos="6289675" algn="l"/>
                <a:tab pos="6604159" algn="l"/>
                <a:tab pos="6918643" algn="l"/>
                <a:tab pos="7233127" algn="l"/>
                <a:tab pos="7547610" algn="l"/>
              </a:tabLst>
            </a:pPr>
            <a:endParaRPr lang="el-GR" altLang="el-GR" sz="1400" kern="1200" dirty="0">
              <a:solidFill>
                <a:srgbClr val="000000"/>
              </a:solidFill>
              <a:latin typeface="+mn-lt"/>
              <a:ea typeface="+mn-ea"/>
              <a:cs typeface="+mn-cs"/>
            </a:endParaRPr>
          </a:p>
          <a:p>
            <a:pPr marL="75565" indent="0" algn="just" defTabSz="314484">
              <a:spcBef>
                <a:spcPts val="18"/>
              </a:spcBef>
              <a:spcAft>
                <a:spcPts val="18"/>
              </a:spcAft>
              <a:buClrTx/>
              <a:tabLst>
                <a:tab pos="0" algn="l"/>
                <a:tab pos="314484" algn="l"/>
                <a:tab pos="628968" algn="l"/>
                <a:tab pos="943452" algn="l"/>
                <a:tab pos="1257935" algn="l"/>
                <a:tab pos="1572419" algn="l"/>
                <a:tab pos="1886903" algn="l"/>
                <a:tab pos="2201387" algn="l"/>
                <a:tab pos="2515870" algn="l"/>
                <a:tab pos="2830354" algn="l"/>
                <a:tab pos="3144838" algn="l"/>
                <a:tab pos="3459322" algn="l"/>
                <a:tab pos="3773805" algn="l"/>
                <a:tab pos="4088289" algn="l"/>
                <a:tab pos="4402773" algn="l"/>
                <a:tab pos="4717257" algn="l"/>
                <a:tab pos="5031740" algn="l"/>
                <a:tab pos="5346224" algn="l"/>
                <a:tab pos="5660708" algn="l"/>
                <a:tab pos="5975192" algn="l"/>
                <a:tab pos="6289675" algn="l"/>
                <a:tab pos="6604159" algn="l"/>
                <a:tab pos="6918643" algn="l"/>
                <a:tab pos="7233127" algn="l"/>
                <a:tab pos="7547610" algn="l"/>
              </a:tabLst>
            </a:pPr>
            <a:endParaRPr lang="el-GR" altLang="el-GR" sz="1400" kern="1200" dirty="0">
              <a:solidFill>
                <a:srgbClr val="000000"/>
              </a:solidFill>
              <a:latin typeface="+mn-lt"/>
              <a:ea typeface="+mn-ea"/>
              <a:cs typeface="+mn-cs"/>
            </a:endParaRPr>
          </a:p>
          <a:p>
            <a:pPr marL="75565" indent="0" algn="just" defTabSz="314484">
              <a:spcBef>
                <a:spcPts val="18"/>
              </a:spcBef>
              <a:spcAft>
                <a:spcPts val="18"/>
              </a:spcAft>
              <a:buClrTx/>
              <a:tabLst>
                <a:tab pos="0" algn="l"/>
                <a:tab pos="314484" algn="l"/>
                <a:tab pos="628968" algn="l"/>
                <a:tab pos="943452" algn="l"/>
                <a:tab pos="1257935" algn="l"/>
                <a:tab pos="1572419" algn="l"/>
                <a:tab pos="1886903" algn="l"/>
                <a:tab pos="2201387" algn="l"/>
                <a:tab pos="2515870" algn="l"/>
                <a:tab pos="2830354" algn="l"/>
                <a:tab pos="3144838" algn="l"/>
                <a:tab pos="3459322" algn="l"/>
                <a:tab pos="3773805" algn="l"/>
                <a:tab pos="4088289" algn="l"/>
                <a:tab pos="4402773" algn="l"/>
                <a:tab pos="4717257" algn="l"/>
                <a:tab pos="5031740" algn="l"/>
                <a:tab pos="5346224" algn="l"/>
                <a:tab pos="5660708" algn="l"/>
                <a:tab pos="5975192" algn="l"/>
                <a:tab pos="6289675" algn="l"/>
                <a:tab pos="6604159" algn="l"/>
                <a:tab pos="6918643" algn="l"/>
                <a:tab pos="7233127" algn="l"/>
                <a:tab pos="7547610" algn="l"/>
              </a:tabLst>
            </a:pPr>
            <a:r>
              <a:rPr lang="el-GR" altLang="el-GR" sz="1400" kern="1200" dirty="0">
                <a:solidFill>
                  <a:srgbClr val="000000"/>
                </a:solidFill>
                <a:latin typeface="+mn-lt"/>
                <a:ea typeface="+mn-ea"/>
                <a:cs typeface="+mn-cs"/>
              </a:rPr>
              <a:t>Μας λέει ότι ο λογάριθμος του </a:t>
            </a:r>
            <a:r>
              <a:rPr lang="el-GR" altLang="el-GR" sz="1400" kern="1200" dirty="0" err="1">
                <a:solidFill>
                  <a:srgbClr val="000000"/>
                </a:solidFill>
                <a:latin typeface="+mn-lt"/>
                <a:ea typeface="+mn-ea"/>
                <a:cs typeface="+mn-cs"/>
              </a:rPr>
              <a:t>κατακεφαλή</a:t>
            </a:r>
            <a:r>
              <a:rPr lang="el-GR" altLang="el-GR" sz="1400" kern="1200" dirty="0">
                <a:solidFill>
                  <a:srgbClr val="000000"/>
                </a:solidFill>
                <a:latin typeface="+mn-lt"/>
                <a:ea typeface="+mn-ea"/>
                <a:cs typeface="+mn-cs"/>
              </a:rPr>
              <a:t> εισοδήματος μιας χώρας </a:t>
            </a:r>
            <a:r>
              <a:rPr lang="el-GR" altLang="el-GR" sz="1400" kern="1200" dirty="0" err="1">
                <a:solidFill>
                  <a:srgbClr val="000000"/>
                </a:solidFill>
                <a:latin typeface="+mn-lt"/>
                <a:ea typeface="+mn-ea"/>
                <a:cs typeface="+mn-cs"/>
              </a:rPr>
              <a:t>ln</a:t>
            </a:r>
            <a:r>
              <a:rPr lang="el-GR" altLang="el-GR" sz="1400" kern="1200" dirty="0">
                <a:solidFill>
                  <a:srgbClr val="000000"/>
                </a:solidFill>
                <a:latin typeface="+mn-lt"/>
                <a:ea typeface="+mn-ea"/>
                <a:cs typeface="+mn-cs"/>
              </a:rPr>
              <a:t> (y(t)) θα συγκλίνει προς κάποιο παγκόσμιο μέσο όρο </a:t>
            </a:r>
            <a:r>
              <a:rPr lang="el-GR" altLang="el-GR" sz="1400" kern="1200" dirty="0" err="1">
                <a:solidFill>
                  <a:srgbClr val="000000"/>
                </a:solidFill>
                <a:latin typeface="+mn-lt"/>
                <a:ea typeface="+mn-ea"/>
                <a:cs typeface="+mn-cs"/>
              </a:rPr>
              <a:t>ln</a:t>
            </a:r>
            <a:r>
              <a:rPr lang="el-GR" altLang="el-GR" sz="1400" kern="1200" dirty="0">
                <a:solidFill>
                  <a:srgbClr val="000000"/>
                </a:solidFill>
                <a:latin typeface="+mn-lt"/>
                <a:ea typeface="+mn-ea"/>
                <a:cs typeface="+mn-cs"/>
              </a:rPr>
              <a:t> (y*) με ταχύτητα β. Η παράμετρος β για </a:t>
            </a:r>
            <a:r>
              <a:rPr lang="el-GR" altLang="el-GR" sz="1400" dirty="0"/>
              <a:t>σ</a:t>
            </a:r>
            <a:r>
              <a:rPr lang="el-GR" altLang="el-GR" sz="1400" kern="1200" dirty="0">
                <a:solidFill>
                  <a:srgbClr val="000000"/>
                </a:solidFill>
                <a:latin typeface="+mn-lt"/>
                <a:ea typeface="+mn-ea"/>
                <a:cs typeface="+mn-cs"/>
              </a:rPr>
              <a:t>υνάρτηση παραγωγής  </a:t>
            </a:r>
            <a:r>
              <a:rPr lang="en-US" altLang="el-GR" sz="1400" kern="1200" dirty="0">
                <a:solidFill>
                  <a:srgbClr val="000000"/>
                </a:solidFill>
                <a:latin typeface="+mn-lt"/>
                <a:ea typeface="+mn-ea"/>
                <a:cs typeface="+mn-cs"/>
              </a:rPr>
              <a:t>Cobb - Douglas</a:t>
            </a:r>
            <a:r>
              <a:rPr lang="el-GR" altLang="el-GR" sz="1400" kern="1200" dirty="0">
                <a:solidFill>
                  <a:srgbClr val="000000"/>
                </a:solidFill>
                <a:latin typeface="+mn-lt"/>
                <a:ea typeface="+mn-ea"/>
                <a:cs typeface="+mn-cs"/>
              </a:rPr>
              <a:t> είναι</a:t>
            </a:r>
            <a:r>
              <a:rPr lang="en-US" altLang="el-GR" sz="1400" kern="1200" dirty="0">
                <a:solidFill>
                  <a:srgbClr val="000000"/>
                </a:solidFill>
                <a:latin typeface="+mn-lt"/>
                <a:ea typeface="+mn-ea"/>
                <a:cs typeface="+mn-cs"/>
              </a:rPr>
              <a:t>:</a:t>
            </a:r>
            <a:endParaRPr lang="el-GR" altLang="el-GR" sz="1400" kern="1200" dirty="0">
              <a:solidFill>
                <a:srgbClr val="000000"/>
              </a:solidFill>
              <a:latin typeface="+mn-lt"/>
              <a:ea typeface="+mn-ea"/>
              <a:cs typeface="+mn-cs"/>
            </a:endParaRPr>
          </a:p>
          <a:p>
            <a:pPr marL="75565" indent="0" algn="just" defTabSz="314484">
              <a:spcBef>
                <a:spcPts val="18"/>
              </a:spcBef>
              <a:spcAft>
                <a:spcPts val="18"/>
              </a:spcAft>
              <a:buClrTx/>
              <a:tabLst>
                <a:tab pos="0" algn="l"/>
                <a:tab pos="314484" algn="l"/>
                <a:tab pos="628968" algn="l"/>
                <a:tab pos="943452" algn="l"/>
                <a:tab pos="1257935" algn="l"/>
                <a:tab pos="1572419" algn="l"/>
                <a:tab pos="1886903" algn="l"/>
                <a:tab pos="2201387" algn="l"/>
                <a:tab pos="2515870" algn="l"/>
                <a:tab pos="2830354" algn="l"/>
                <a:tab pos="3144838" algn="l"/>
                <a:tab pos="3459322" algn="l"/>
                <a:tab pos="3773805" algn="l"/>
                <a:tab pos="4088289" algn="l"/>
                <a:tab pos="4402773" algn="l"/>
                <a:tab pos="4717257" algn="l"/>
                <a:tab pos="5031740" algn="l"/>
                <a:tab pos="5346224" algn="l"/>
                <a:tab pos="5660708" algn="l"/>
                <a:tab pos="5975192" algn="l"/>
                <a:tab pos="6289675" algn="l"/>
                <a:tab pos="6604159" algn="l"/>
                <a:tab pos="6918643" algn="l"/>
                <a:tab pos="7233127" algn="l"/>
                <a:tab pos="7547610" algn="l"/>
              </a:tabLst>
            </a:pPr>
            <a:endParaRPr lang="el-GR" altLang="el-GR" sz="1400" kern="1200" dirty="0">
              <a:solidFill>
                <a:srgbClr val="000000"/>
              </a:solidFill>
              <a:latin typeface="+mn-lt"/>
              <a:ea typeface="+mn-ea"/>
              <a:cs typeface="+mn-cs"/>
            </a:endParaRPr>
          </a:p>
          <a:p>
            <a:pPr marL="75565" indent="0" algn="ctr" defTabSz="314484">
              <a:spcBef>
                <a:spcPts val="18"/>
              </a:spcBef>
              <a:spcAft>
                <a:spcPts val="18"/>
              </a:spcAft>
              <a:buClrTx/>
              <a:tabLst>
                <a:tab pos="0" algn="l"/>
                <a:tab pos="314484" algn="l"/>
                <a:tab pos="628968" algn="l"/>
                <a:tab pos="943452" algn="l"/>
                <a:tab pos="1257935" algn="l"/>
                <a:tab pos="1572419" algn="l"/>
                <a:tab pos="1886903" algn="l"/>
                <a:tab pos="2201387" algn="l"/>
                <a:tab pos="2515870" algn="l"/>
                <a:tab pos="2830354" algn="l"/>
                <a:tab pos="3144838" algn="l"/>
                <a:tab pos="3459322" algn="l"/>
                <a:tab pos="3773805" algn="l"/>
                <a:tab pos="4088289" algn="l"/>
                <a:tab pos="4402773" algn="l"/>
                <a:tab pos="4717257" algn="l"/>
                <a:tab pos="5031740" algn="l"/>
                <a:tab pos="5346224" algn="l"/>
                <a:tab pos="5660708" algn="l"/>
                <a:tab pos="5975192" algn="l"/>
                <a:tab pos="6289675" algn="l"/>
                <a:tab pos="6604159" algn="l"/>
                <a:tab pos="6918643" algn="l"/>
                <a:tab pos="7233127" algn="l"/>
                <a:tab pos="7547610" algn="l"/>
              </a:tabLst>
            </a:pPr>
            <a:endParaRPr lang="el-GR" altLang="el-GR" sz="1400" kern="1200" dirty="0">
              <a:solidFill>
                <a:srgbClr val="000000"/>
              </a:solidFill>
              <a:latin typeface="+mn-lt"/>
              <a:ea typeface="+mn-ea"/>
              <a:cs typeface="+mn-cs"/>
            </a:endParaRPr>
          </a:p>
          <a:p>
            <a:pPr marL="75565" indent="0" algn="ctr" defTabSz="314484">
              <a:spcBef>
                <a:spcPts val="18"/>
              </a:spcBef>
              <a:spcAft>
                <a:spcPts val="18"/>
              </a:spcAft>
              <a:buClrTx/>
              <a:tabLst>
                <a:tab pos="0" algn="l"/>
                <a:tab pos="314484" algn="l"/>
                <a:tab pos="628968" algn="l"/>
                <a:tab pos="943452" algn="l"/>
                <a:tab pos="1257935" algn="l"/>
                <a:tab pos="1572419" algn="l"/>
                <a:tab pos="1886903" algn="l"/>
                <a:tab pos="2201387" algn="l"/>
                <a:tab pos="2515870" algn="l"/>
                <a:tab pos="2830354" algn="l"/>
                <a:tab pos="3144838" algn="l"/>
                <a:tab pos="3459322" algn="l"/>
                <a:tab pos="3773805" algn="l"/>
                <a:tab pos="4088289" algn="l"/>
                <a:tab pos="4402773" algn="l"/>
                <a:tab pos="4717257" algn="l"/>
                <a:tab pos="5031740" algn="l"/>
                <a:tab pos="5346224" algn="l"/>
                <a:tab pos="5660708" algn="l"/>
                <a:tab pos="5975192" algn="l"/>
                <a:tab pos="6289675" algn="l"/>
                <a:tab pos="6604159" algn="l"/>
                <a:tab pos="6918643" algn="l"/>
                <a:tab pos="7233127" algn="l"/>
                <a:tab pos="7547610" algn="l"/>
              </a:tabLst>
            </a:pPr>
            <a:endParaRPr lang="el-GR" altLang="el-GR" sz="1400" kern="1200" dirty="0">
              <a:solidFill>
                <a:srgbClr val="000000"/>
              </a:solidFill>
              <a:latin typeface="+mn-lt"/>
              <a:ea typeface="+mn-ea"/>
              <a:cs typeface="+mn-cs"/>
            </a:endParaRPr>
          </a:p>
          <a:p>
            <a:pPr marL="75565" indent="0" algn="just" defTabSz="314484">
              <a:spcBef>
                <a:spcPts val="18"/>
              </a:spcBef>
              <a:spcAft>
                <a:spcPts val="18"/>
              </a:spcAft>
              <a:buClrTx/>
              <a:tabLst>
                <a:tab pos="0" algn="l"/>
                <a:tab pos="314484" algn="l"/>
                <a:tab pos="628968" algn="l"/>
                <a:tab pos="943452" algn="l"/>
                <a:tab pos="1257935" algn="l"/>
                <a:tab pos="1572419" algn="l"/>
                <a:tab pos="1886903" algn="l"/>
                <a:tab pos="2201387" algn="l"/>
                <a:tab pos="2515870" algn="l"/>
                <a:tab pos="2830354" algn="l"/>
                <a:tab pos="3144838" algn="l"/>
                <a:tab pos="3459322" algn="l"/>
                <a:tab pos="3773805" algn="l"/>
                <a:tab pos="4088289" algn="l"/>
                <a:tab pos="4402773" algn="l"/>
                <a:tab pos="4717257" algn="l"/>
                <a:tab pos="5031740" algn="l"/>
                <a:tab pos="5346224" algn="l"/>
                <a:tab pos="5660708" algn="l"/>
                <a:tab pos="5975192" algn="l"/>
                <a:tab pos="6289675" algn="l"/>
                <a:tab pos="6604159" algn="l"/>
                <a:tab pos="6918643" algn="l"/>
                <a:tab pos="7233127" algn="l"/>
                <a:tab pos="7547610" algn="l"/>
              </a:tabLst>
            </a:pPr>
            <a:endParaRPr lang="el-GR" altLang="el-GR" sz="1400" kern="1200" dirty="0">
              <a:solidFill>
                <a:srgbClr val="000000"/>
              </a:solidFill>
              <a:latin typeface="+mn-lt"/>
              <a:ea typeface="+mn-ea"/>
              <a:cs typeface="+mn-cs"/>
            </a:endParaRPr>
          </a:p>
          <a:p>
            <a:pPr marL="75565" indent="0" algn="just" defTabSz="314484">
              <a:spcBef>
                <a:spcPts val="18"/>
              </a:spcBef>
              <a:spcAft>
                <a:spcPts val="18"/>
              </a:spcAft>
              <a:buClrTx/>
              <a:tabLst>
                <a:tab pos="0" algn="l"/>
                <a:tab pos="314484" algn="l"/>
                <a:tab pos="628968" algn="l"/>
                <a:tab pos="943452" algn="l"/>
                <a:tab pos="1257935" algn="l"/>
                <a:tab pos="1572419" algn="l"/>
                <a:tab pos="1886903" algn="l"/>
                <a:tab pos="2201387" algn="l"/>
                <a:tab pos="2515870" algn="l"/>
                <a:tab pos="2830354" algn="l"/>
                <a:tab pos="3144838" algn="l"/>
                <a:tab pos="3459322" algn="l"/>
                <a:tab pos="3773805" algn="l"/>
                <a:tab pos="4088289" algn="l"/>
                <a:tab pos="4402773" algn="l"/>
                <a:tab pos="4717257" algn="l"/>
                <a:tab pos="5031740" algn="l"/>
                <a:tab pos="5346224" algn="l"/>
                <a:tab pos="5660708" algn="l"/>
                <a:tab pos="5975192" algn="l"/>
                <a:tab pos="6289675" algn="l"/>
                <a:tab pos="6604159" algn="l"/>
                <a:tab pos="6918643" algn="l"/>
                <a:tab pos="7233127" algn="l"/>
                <a:tab pos="7547610" algn="l"/>
              </a:tabLst>
            </a:pPr>
            <a:r>
              <a:rPr lang="el-GR" altLang="el-GR" sz="1400" kern="1200" dirty="0">
                <a:solidFill>
                  <a:srgbClr val="000000"/>
                </a:solidFill>
                <a:latin typeface="+mn-lt"/>
                <a:ea typeface="+mn-ea"/>
                <a:cs typeface="+mn-cs"/>
              </a:rPr>
              <a:t>Όπου </a:t>
            </a:r>
            <a:r>
              <a:rPr lang="en-US" altLang="el-GR" sz="1400" kern="1200" dirty="0">
                <a:solidFill>
                  <a:srgbClr val="000000"/>
                </a:solidFill>
                <a:latin typeface="+mn-lt"/>
                <a:ea typeface="+mn-ea"/>
                <a:cs typeface="+mn-cs"/>
              </a:rPr>
              <a:t>(n) o </a:t>
            </a:r>
            <a:r>
              <a:rPr lang="el-GR" altLang="el-GR" sz="1400" dirty="0"/>
              <a:t>ρυθμός μεγέθυνσης του πληθυσμού, </a:t>
            </a:r>
            <a:r>
              <a:rPr lang="en-US" altLang="el-GR" sz="1400" dirty="0"/>
              <a:t>g </a:t>
            </a:r>
            <a:r>
              <a:rPr lang="el-GR" altLang="el-GR" sz="1400" dirty="0"/>
              <a:t>ο ρυθμός μεγέθυνσης της τεχνολογικής προόδου και δ ο συντελεστής απόσβεσης του κεφαλαίου. Τέλος ο συντελεστής α είναι το μερίδιο των κερδών</a:t>
            </a:r>
            <a:r>
              <a:rPr lang="en-US" altLang="el-GR" sz="1400" dirty="0"/>
              <a:t>. </a:t>
            </a:r>
            <a:r>
              <a:rPr lang="el-GR" altLang="el-GR" sz="1400" dirty="0"/>
              <a:t>  </a:t>
            </a:r>
            <a:r>
              <a:rPr lang="en-US" altLang="el-GR" sz="1400" dirty="0"/>
              <a:t> </a:t>
            </a:r>
            <a:r>
              <a:rPr lang="el-GR" altLang="el-GR" sz="1400" dirty="0"/>
              <a:t> </a:t>
            </a:r>
            <a:endParaRPr lang="el-GR" altLang="el-GR" sz="1400" kern="1200" dirty="0">
              <a:solidFill>
                <a:srgbClr val="000000"/>
              </a:solidFill>
              <a:latin typeface="+mn-lt"/>
              <a:ea typeface="+mn-ea"/>
              <a:cs typeface="+mn-cs"/>
            </a:endParaRPr>
          </a:p>
          <a:p>
            <a:pPr marL="107950" indent="0" algn="just">
              <a:spcBef>
                <a:spcPts val="25"/>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2000" dirty="0"/>
          </a:p>
        </p:txBody>
      </p:sp>
      <p:pic>
        <p:nvPicPr>
          <p:cNvPr id="4" name="Εικόνα 3">
            <a:extLst>
              <a:ext uri="{FF2B5EF4-FFF2-40B4-BE49-F238E27FC236}">
                <a16:creationId xmlns:a16="http://schemas.microsoft.com/office/drawing/2014/main" id="{B04B0F69-3899-99F4-E87D-063BD4048956}"/>
              </a:ext>
            </a:extLst>
          </p:cNvPr>
          <p:cNvPicPr>
            <a:picLocks noChangeAspect="1"/>
          </p:cNvPicPr>
          <p:nvPr/>
        </p:nvPicPr>
        <p:blipFill>
          <a:blip r:embed="rId3"/>
          <a:stretch>
            <a:fillRect/>
          </a:stretch>
        </p:blipFill>
        <p:spPr>
          <a:xfrm>
            <a:off x="3312120" y="2333766"/>
            <a:ext cx="3246227" cy="501510"/>
          </a:xfrm>
          <a:prstGeom prst="rect">
            <a:avLst/>
          </a:prstGeom>
        </p:spPr>
      </p:pic>
      <p:pic>
        <p:nvPicPr>
          <p:cNvPr id="5" name="Picture 4">
            <a:extLst>
              <a:ext uri="{FF2B5EF4-FFF2-40B4-BE49-F238E27FC236}">
                <a16:creationId xmlns:a16="http://schemas.microsoft.com/office/drawing/2014/main" id="{BE1DE58D-7EA2-4052-9303-8E350723F3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8893" y="3915395"/>
            <a:ext cx="2489454" cy="3647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12" name="Rectangle 4101">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13" name="sketch line">
            <a:extLst>
              <a:ext uri="{FF2B5EF4-FFF2-40B4-BE49-F238E27FC236}">
                <a16:creationId xmlns:a16="http://schemas.microsoft.com/office/drawing/2014/main" id="{6357EC4F-235E-4222-A36F-C7878ACE3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876" y="2128114"/>
            <a:ext cx="2691388" cy="15122"/>
          </a:xfrm>
          <a:custGeom>
            <a:avLst/>
            <a:gdLst>
              <a:gd name="connsiteX0" fmla="*/ 0 w 2691388"/>
              <a:gd name="connsiteY0" fmla="*/ 0 h 15122"/>
              <a:gd name="connsiteX1" fmla="*/ 645933 w 2691388"/>
              <a:gd name="connsiteY1" fmla="*/ 0 h 15122"/>
              <a:gd name="connsiteX2" fmla="*/ 1318780 w 2691388"/>
              <a:gd name="connsiteY2" fmla="*/ 0 h 15122"/>
              <a:gd name="connsiteX3" fmla="*/ 1991627 w 2691388"/>
              <a:gd name="connsiteY3" fmla="*/ 0 h 15122"/>
              <a:gd name="connsiteX4" fmla="*/ 2691388 w 2691388"/>
              <a:gd name="connsiteY4" fmla="*/ 0 h 15122"/>
              <a:gd name="connsiteX5" fmla="*/ 2691388 w 2691388"/>
              <a:gd name="connsiteY5" fmla="*/ 15122 h 15122"/>
              <a:gd name="connsiteX6" fmla="*/ 2018541 w 2691388"/>
              <a:gd name="connsiteY6" fmla="*/ 15122 h 15122"/>
              <a:gd name="connsiteX7" fmla="*/ 1399522 w 2691388"/>
              <a:gd name="connsiteY7" fmla="*/ 15122 h 15122"/>
              <a:gd name="connsiteX8" fmla="*/ 780503 w 2691388"/>
              <a:gd name="connsiteY8" fmla="*/ 15122 h 15122"/>
              <a:gd name="connsiteX9" fmla="*/ 0 w 2691388"/>
              <a:gd name="connsiteY9" fmla="*/ 15122 h 15122"/>
              <a:gd name="connsiteX10" fmla="*/ 0 w 2691388"/>
              <a:gd name="connsiteY10" fmla="*/ 0 h 15122"/>
              <a:gd name="connsiteX0" fmla="*/ 0 w 2691388"/>
              <a:gd name="connsiteY0" fmla="*/ 0 h 15122"/>
              <a:gd name="connsiteX1" fmla="*/ 645933 w 2691388"/>
              <a:gd name="connsiteY1" fmla="*/ 0 h 15122"/>
              <a:gd name="connsiteX2" fmla="*/ 1238038 w 2691388"/>
              <a:gd name="connsiteY2" fmla="*/ 0 h 15122"/>
              <a:gd name="connsiteX3" fmla="*/ 1964713 w 2691388"/>
              <a:gd name="connsiteY3" fmla="*/ 0 h 15122"/>
              <a:gd name="connsiteX4" fmla="*/ 2691388 w 2691388"/>
              <a:gd name="connsiteY4" fmla="*/ 0 h 15122"/>
              <a:gd name="connsiteX5" fmla="*/ 2691388 w 2691388"/>
              <a:gd name="connsiteY5" fmla="*/ 15122 h 15122"/>
              <a:gd name="connsiteX6" fmla="*/ 2072369 w 2691388"/>
              <a:gd name="connsiteY6" fmla="*/ 15122 h 15122"/>
              <a:gd name="connsiteX7" fmla="*/ 1453350 w 2691388"/>
              <a:gd name="connsiteY7" fmla="*/ 15122 h 15122"/>
              <a:gd name="connsiteX8" fmla="*/ 726675 w 2691388"/>
              <a:gd name="connsiteY8" fmla="*/ 15122 h 15122"/>
              <a:gd name="connsiteX9" fmla="*/ 0 w 2691388"/>
              <a:gd name="connsiteY9" fmla="*/ 15122 h 15122"/>
              <a:gd name="connsiteX10" fmla="*/ 0 w 2691388"/>
              <a:gd name="connsiteY10" fmla="*/ 0 h 15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91388" h="15122" fill="none" extrusionOk="0">
                <a:moveTo>
                  <a:pt x="0" y="0"/>
                </a:moveTo>
                <a:cubicBezTo>
                  <a:pt x="269939" y="-5183"/>
                  <a:pt x="485612" y="5782"/>
                  <a:pt x="645933" y="0"/>
                </a:cubicBezTo>
                <a:cubicBezTo>
                  <a:pt x="827972" y="898"/>
                  <a:pt x="1043114" y="-25589"/>
                  <a:pt x="1318780" y="0"/>
                </a:cubicBezTo>
                <a:cubicBezTo>
                  <a:pt x="1583861" y="-19779"/>
                  <a:pt x="1702548" y="11161"/>
                  <a:pt x="1991627" y="0"/>
                </a:cubicBezTo>
                <a:cubicBezTo>
                  <a:pt x="2237895" y="-19727"/>
                  <a:pt x="2440952" y="-51359"/>
                  <a:pt x="2691388" y="0"/>
                </a:cubicBezTo>
                <a:cubicBezTo>
                  <a:pt x="2691035" y="4316"/>
                  <a:pt x="2690372" y="8874"/>
                  <a:pt x="2691388" y="15122"/>
                </a:cubicBezTo>
                <a:cubicBezTo>
                  <a:pt x="2365735" y="36770"/>
                  <a:pt x="2281504" y="40853"/>
                  <a:pt x="2018541" y="15122"/>
                </a:cubicBezTo>
                <a:cubicBezTo>
                  <a:pt x="1757315" y="-880"/>
                  <a:pt x="1567461" y="4960"/>
                  <a:pt x="1399522" y="15122"/>
                </a:cubicBezTo>
                <a:cubicBezTo>
                  <a:pt x="1238077" y="29896"/>
                  <a:pt x="968803" y="23776"/>
                  <a:pt x="780503" y="15122"/>
                </a:cubicBezTo>
                <a:cubicBezTo>
                  <a:pt x="606384" y="58741"/>
                  <a:pt x="236906" y="62469"/>
                  <a:pt x="0" y="15122"/>
                </a:cubicBezTo>
                <a:cubicBezTo>
                  <a:pt x="184" y="8945"/>
                  <a:pt x="-906" y="3547"/>
                  <a:pt x="0" y="0"/>
                </a:cubicBezTo>
                <a:close/>
              </a:path>
              <a:path w="2691388" h="15122" stroke="0" extrusionOk="0">
                <a:moveTo>
                  <a:pt x="0" y="0"/>
                </a:moveTo>
                <a:cubicBezTo>
                  <a:pt x="324546" y="-19697"/>
                  <a:pt x="397834" y="-1686"/>
                  <a:pt x="645933" y="0"/>
                </a:cubicBezTo>
                <a:cubicBezTo>
                  <a:pt x="882832" y="31101"/>
                  <a:pt x="1031103" y="-35014"/>
                  <a:pt x="1238038" y="0"/>
                </a:cubicBezTo>
                <a:cubicBezTo>
                  <a:pt x="1449120" y="21710"/>
                  <a:pt x="1712555" y="-63026"/>
                  <a:pt x="1964713" y="0"/>
                </a:cubicBezTo>
                <a:cubicBezTo>
                  <a:pt x="2263975" y="59558"/>
                  <a:pt x="2417338" y="-19719"/>
                  <a:pt x="2691388" y="0"/>
                </a:cubicBezTo>
                <a:cubicBezTo>
                  <a:pt x="2691672" y="3630"/>
                  <a:pt x="2691216" y="7292"/>
                  <a:pt x="2691388" y="15122"/>
                </a:cubicBezTo>
                <a:cubicBezTo>
                  <a:pt x="2553182" y="6378"/>
                  <a:pt x="2336315" y="-48524"/>
                  <a:pt x="2072369" y="15122"/>
                </a:cubicBezTo>
                <a:cubicBezTo>
                  <a:pt x="1822067" y="29209"/>
                  <a:pt x="1644290" y="11706"/>
                  <a:pt x="1453350" y="15122"/>
                </a:cubicBezTo>
                <a:cubicBezTo>
                  <a:pt x="1232102" y="27790"/>
                  <a:pt x="955739" y="-4214"/>
                  <a:pt x="726675" y="15122"/>
                </a:cubicBezTo>
                <a:cubicBezTo>
                  <a:pt x="531915" y="35568"/>
                  <a:pt x="167811" y="41268"/>
                  <a:pt x="0" y="15122"/>
                </a:cubicBezTo>
                <a:cubicBezTo>
                  <a:pt x="331" y="8543"/>
                  <a:pt x="43" y="7220"/>
                  <a:pt x="0" y="0"/>
                </a:cubicBezTo>
                <a:close/>
              </a:path>
              <a:path w="2691388" h="15122" fill="none" stroke="0" extrusionOk="0">
                <a:moveTo>
                  <a:pt x="0" y="0"/>
                </a:moveTo>
                <a:cubicBezTo>
                  <a:pt x="252483" y="-20335"/>
                  <a:pt x="466856" y="-6754"/>
                  <a:pt x="645933" y="0"/>
                </a:cubicBezTo>
                <a:cubicBezTo>
                  <a:pt x="844521" y="14683"/>
                  <a:pt x="1011695" y="23890"/>
                  <a:pt x="1318780" y="0"/>
                </a:cubicBezTo>
                <a:cubicBezTo>
                  <a:pt x="1591908" y="-10609"/>
                  <a:pt x="1709433" y="28622"/>
                  <a:pt x="1991627" y="0"/>
                </a:cubicBezTo>
                <a:cubicBezTo>
                  <a:pt x="2232885" y="-38601"/>
                  <a:pt x="2464556" y="-10835"/>
                  <a:pt x="2691388" y="0"/>
                </a:cubicBezTo>
                <a:cubicBezTo>
                  <a:pt x="2691311" y="4711"/>
                  <a:pt x="2690968" y="8090"/>
                  <a:pt x="2691388" y="15122"/>
                </a:cubicBezTo>
                <a:cubicBezTo>
                  <a:pt x="2350990" y="24396"/>
                  <a:pt x="2265335" y="52571"/>
                  <a:pt x="2018541" y="15122"/>
                </a:cubicBezTo>
                <a:cubicBezTo>
                  <a:pt x="1756349" y="-21553"/>
                  <a:pt x="1537213" y="35043"/>
                  <a:pt x="1399522" y="15122"/>
                </a:cubicBezTo>
                <a:cubicBezTo>
                  <a:pt x="1253347" y="20168"/>
                  <a:pt x="1013564" y="31043"/>
                  <a:pt x="780503" y="15122"/>
                </a:cubicBezTo>
                <a:cubicBezTo>
                  <a:pt x="530115" y="-1016"/>
                  <a:pt x="317926" y="48663"/>
                  <a:pt x="0" y="15122"/>
                </a:cubicBezTo>
                <a:cubicBezTo>
                  <a:pt x="457" y="10389"/>
                  <a:pt x="-463" y="3827"/>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custGeom>
                    <a:avLst/>
                    <a:gdLst>
                      <a:gd name="connsiteX0" fmla="*/ 0 w 2691388"/>
                      <a:gd name="connsiteY0" fmla="*/ 0 h 15122"/>
                      <a:gd name="connsiteX1" fmla="*/ 645933 w 2691388"/>
                      <a:gd name="connsiteY1" fmla="*/ 0 h 15122"/>
                      <a:gd name="connsiteX2" fmla="*/ 1318780 w 2691388"/>
                      <a:gd name="connsiteY2" fmla="*/ 0 h 15122"/>
                      <a:gd name="connsiteX3" fmla="*/ 1991627 w 2691388"/>
                      <a:gd name="connsiteY3" fmla="*/ 0 h 15122"/>
                      <a:gd name="connsiteX4" fmla="*/ 2691388 w 2691388"/>
                      <a:gd name="connsiteY4" fmla="*/ 0 h 15122"/>
                      <a:gd name="connsiteX5" fmla="*/ 2691388 w 2691388"/>
                      <a:gd name="connsiteY5" fmla="*/ 15122 h 15122"/>
                      <a:gd name="connsiteX6" fmla="*/ 2018541 w 2691388"/>
                      <a:gd name="connsiteY6" fmla="*/ 15122 h 15122"/>
                      <a:gd name="connsiteX7" fmla="*/ 1399522 w 2691388"/>
                      <a:gd name="connsiteY7" fmla="*/ 15122 h 15122"/>
                      <a:gd name="connsiteX8" fmla="*/ 780503 w 2691388"/>
                      <a:gd name="connsiteY8" fmla="*/ 15122 h 15122"/>
                      <a:gd name="connsiteX9" fmla="*/ 0 w 2691388"/>
                      <a:gd name="connsiteY9" fmla="*/ 15122 h 15122"/>
                      <a:gd name="connsiteX10" fmla="*/ 0 w 2691388"/>
                      <a:gd name="connsiteY10" fmla="*/ 0 h 15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91388" h="15122" fill="none" extrusionOk="0">
                        <a:moveTo>
                          <a:pt x="0" y="0"/>
                        </a:moveTo>
                        <a:cubicBezTo>
                          <a:pt x="265191" y="-12497"/>
                          <a:pt x="473379" y="-9202"/>
                          <a:pt x="645933" y="0"/>
                        </a:cubicBezTo>
                        <a:cubicBezTo>
                          <a:pt x="818487" y="9202"/>
                          <a:pt x="1032737" y="23221"/>
                          <a:pt x="1318780" y="0"/>
                        </a:cubicBezTo>
                        <a:cubicBezTo>
                          <a:pt x="1604823" y="-23221"/>
                          <a:pt x="1711477" y="17322"/>
                          <a:pt x="1991627" y="0"/>
                        </a:cubicBezTo>
                        <a:cubicBezTo>
                          <a:pt x="2271777" y="-17322"/>
                          <a:pt x="2459691" y="-13160"/>
                          <a:pt x="2691388" y="0"/>
                        </a:cubicBezTo>
                        <a:cubicBezTo>
                          <a:pt x="2691008" y="4675"/>
                          <a:pt x="2690673" y="8698"/>
                          <a:pt x="2691388" y="15122"/>
                        </a:cubicBezTo>
                        <a:cubicBezTo>
                          <a:pt x="2370946" y="27452"/>
                          <a:pt x="2279423" y="39307"/>
                          <a:pt x="2018541" y="15122"/>
                        </a:cubicBezTo>
                        <a:cubicBezTo>
                          <a:pt x="1757659" y="-9063"/>
                          <a:pt x="1552456" y="13860"/>
                          <a:pt x="1399522" y="15122"/>
                        </a:cubicBezTo>
                        <a:cubicBezTo>
                          <a:pt x="1246588" y="16384"/>
                          <a:pt x="980702" y="23142"/>
                          <a:pt x="780503" y="15122"/>
                        </a:cubicBezTo>
                        <a:cubicBezTo>
                          <a:pt x="580304" y="7102"/>
                          <a:pt x="296427" y="31081"/>
                          <a:pt x="0" y="15122"/>
                        </a:cubicBezTo>
                        <a:cubicBezTo>
                          <a:pt x="40" y="9769"/>
                          <a:pt x="-488" y="3571"/>
                          <a:pt x="0" y="0"/>
                        </a:cubicBezTo>
                        <a:close/>
                      </a:path>
                      <a:path w="2691388" h="15122" stroke="0" extrusionOk="0">
                        <a:moveTo>
                          <a:pt x="0" y="0"/>
                        </a:moveTo>
                        <a:cubicBezTo>
                          <a:pt x="316397" y="-26713"/>
                          <a:pt x="404683" y="-22367"/>
                          <a:pt x="645933" y="0"/>
                        </a:cubicBezTo>
                        <a:cubicBezTo>
                          <a:pt x="887183" y="22367"/>
                          <a:pt x="1045511" y="-15896"/>
                          <a:pt x="1238038" y="0"/>
                        </a:cubicBezTo>
                        <a:cubicBezTo>
                          <a:pt x="1430565" y="15896"/>
                          <a:pt x="1714202" y="-28845"/>
                          <a:pt x="1964713" y="0"/>
                        </a:cubicBezTo>
                        <a:cubicBezTo>
                          <a:pt x="2215224" y="28845"/>
                          <a:pt x="2458004" y="-28643"/>
                          <a:pt x="2691388" y="0"/>
                        </a:cubicBezTo>
                        <a:cubicBezTo>
                          <a:pt x="2691847" y="3085"/>
                          <a:pt x="2691468" y="8086"/>
                          <a:pt x="2691388" y="15122"/>
                        </a:cubicBezTo>
                        <a:cubicBezTo>
                          <a:pt x="2546774" y="11191"/>
                          <a:pt x="2310465" y="-3644"/>
                          <a:pt x="2072369" y="15122"/>
                        </a:cubicBezTo>
                        <a:cubicBezTo>
                          <a:pt x="1834273" y="33888"/>
                          <a:pt x="1625969" y="29722"/>
                          <a:pt x="1453350" y="15122"/>
                        </a:cubicBezTo>
                        <a:cubicBezTo>
                          <a:pt x="1280731" y="522"/>
                          <a:pt x="953016" y="-11591"/>
                          <a:pt x="726675" y="15122"/>
                        </a:cubicBezTo>
                        <a:cubicBezTo>
                          <a:pt x="500335" y="41835"/>
                          <a:pt x="172513" y="23674"/>
                          <a:pt x="0" y="15122"/>
                        </a:cubicBezTo>
                        <a:cubicBezTo>
                          <a:pt x="268" y="8525"/>
                          <a:pt x="87" y="7364"/>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7" name="Rectangle 1">
            <a:extLst>
              <a:ext uri="{FF2B5EF4-FFF2-40B4-BE49-F238E27FC236}">
                <a16:creationId xmlns:a16="http://schemas.microsoft.com/office/drawing/2014/main" id="{E9F0DA5D-2B9D-25C2-E827-F441C5B0EDEB}"/>
              </a:ext>
            </a:extLst>
          </p:cNvPr>
          <p:cNvSpPr>
            <a:spLocks noGrp="1" noChangeArrowheads="1"/>
          </p:cNvSpPr>
          <p:nvPr>
            <p:ph type="body"/>
          </p:nvPr>
        </p:nvSpPr>
        <p:spPr>
          <a:xfrm>
            <a:off x="521672" y="2321145"/>
            <a:ext cx="2835176" cy="2820153"/>
          </a:xfrm>
        </p:spPr>
        <p:txBody>
          <a:bodyPr tIns="17640" anchor="t">
            <a:normAutofit/>
          </a:bodyPr>
          <a:lstStyle/>
          <a:p>
            <a:pPr marL="107950">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800"/>
              <a:t>Μπορούμε να καταλάβουμε τη λογική του επιχειρήματος μέσα από κάποιες προσομοιώσεις της προηγούμενης εξίσωσης.</a:t>
            </a:r>
          </a:p>
          <a:p>
            <a:pPr indent="107950">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800"/>
          </a:p>
          <a:p>
            <a:pPr marL="431800" indent="-323850">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800"/>
          </a:p>
          <a:p>
            <a:pPr marL="431800" indent="-323850">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800"/>
          </a:p>
        </p:txBody>
      </p:sp>
      <p:pic>
        <p:nvPicPr>
          <p:cNvPr id="4" name="Εικόνα 3">
            <a:extLst>
              <a:ext uri="{FF2B5EF4-FFF2-40B4-BE49-F238E27FC236}">
                <a16:creationId xmlns:a16="http://schemas.microsoft.com/office/drawing/2014/main" id="{6EC8AABF-4908-6ED8-31E0-1930E1479A6E}"/>
              </a:ext>
            </a:extLst>
          </p:cNvPr>
          <p:cNvPicPr>
            <a:picLocks noChangeAspect="1"/>
          </p:cNvPicPr>
          <p:nvPr/>
        </p:nvPicPr>
        <p:blipFill>
          <a:blip r:embed="rId3"/>
          <a:stretch>
            <a:fillRect/>
          </a:stretch>
        </p:blipFill>
        <p:spPr>
          <a:xfrm>
            <a:off x="3528144" y="546141"/>
            <a:ext cx="6336704" cy="4881422"/>
          </a:xfrm>
          <a:prstGeom prst="rect">
            <a:avLst/>
          </a:prstGeom>
        </p:spPr>
      </p:pic>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6" name="Rectangle 5125">
            <a:extLst>
              <a:ext uri="{FF2B5EF4-FFF2-40B4-BE49-F238E27FC236}">
                <a16:creationId xmlns:a16="http://schemas.microsoft.com/office/drawing/2014/main" id="{5AA03EDC-7067-4DFF-B672-541D016AA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567055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8" name="Rectangle 5127">
            <a:extLst>
              <a:ext uri="{FF2B5EF4-FFF2-40B4-BE49-F238E27FC236}">
                <a16:creationId xmlns:a16="http://schemas.microsoft.com/office/drawing/2014/main" id="{0EBF3E39-B0BE-496A-8604-9007470FF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0312" cy="567672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1" name="Rectangle 1">
            <a:extLst>
              <a:ext uri="{FF2B5EF4-FFF2-40B4-BE49-F238E27FC236}">
                <a16:creationId xmlns:a16="http://schemas.microsoft.com/office/drawing/2014/main" id="{43F8B640-CE8C-676B-F0D6-A490315F69F7}"/>
              </a:ext>
            </a:extLst>
          </p:cNvPr>
          <p:cNvSpPr>
            <a:spLocks noGrp="1" noChangeArrowheads="1"/>
          </p:cNvSpPr>
          <p:nvPr>
            <p:ph type="body"/>
          </p:nvPr>
        </p:nvSpPr>
        <p:spPr>
          <a:xfrm>
            <a:off x="215776" y="891059"/>
            <a:ext cx="4104008" cy="4250116"/>
          </a:xfrm>
        </p:spPr>
        <p:txBody>
          <a:bodyPr tIns="17640" anchor="t">
            <a:normAutofit/>
          </a:bodyPr>
          <a:lstStyle/>
          <a:p>
            <a:pPr indent="-341313" algn="l">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b="1" dirty="0">
                <a:solidFill>
                  <a:srgbClr val="595959"/>
                </a:solidFill>
              </a:rPr>
              <a:t>Τα αποτελέσματα συνοψίζονται και στο σχήμα που ακολουθεί</a:t>
            </a:r>
          </a:p>
          <a:p>
            <a:pPr indent="-341313" algn="l">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b="1" dirty="0">
                <a:solidFill>
                  <a:srgbClr val="595959"/>
                </a:solidFill>
              </a:rPr>
              <a:t>Το συμπέρασμα είναι ότι (αν) όλες οι χώρες έχουν τις ίδιες παραμέτρους μεγέθυνσης και διανομής και αυτό θα φέρει εξίσωση των ρυθμών μεγέθυνσης και εν τέλει του επιπέδου του μέσου κατά κεφαλήν εισοδήματος μεταξύ τους.</a:t>
            </a:r>
          </a:p>
          <a:p>
            <a:pPr indent="-341313" algn="l">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b="1" dirty="0">
                <a:solidFill>
                  <a:srgbClr val="595959"/>
                </a:solidFill>
              </a:rPr>
              <a:t>Κεντρική επίδραση σε αυτό το συμπέρασμα έχει η υπόθεση ότι η τεχνολογία είναι εξωγενής και ουδέτερη. </a:t>
            </a:r>
            <a:r>
              <a:rPr lang="el-GR" altLang="el-GR" sz="1600" b="1" dirty="0">
                <a:solidFill>
                  <a:srgbClr val="FF0000"/>
                </a:solidFill>
              </a:rPr>
              <a:t>Τι σημαίνει εξωγενής και ουδέτερη τεχνολογία;</a:t>
            </a:r>
            <a:r>
              <a:rPr lang="el-GR" altLang="el-GR" sz="1600" b="1" dirty="0">
                <a:solidFill>
                  <a:srgbClr val="595959"/>
                </a:solidFill>
              </a:rPr>
              <a:t> </a:t>
            </a:r>
          </a:p>
          <a:p>
            <a:pPr indent="-341313" algn="l">
              <a:spcBef>
                <a:spcPts val="1438"/>
              </a:spcBef>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600" b="1" dirty="0">
                <a:solidFill>
                  <a:srgbClr val="595959"/>
                </a:solidFill>
              </a:rPr>
              <a:t>Επιβεβαιώνεται αυτό το συμπέρασμα από  τα δεδομένα ;</a:t>
            </a:r>
          </a:p>
        </p:txBody>
      </p:sp>
      <p:pic>
        <p:nvPicPr>
          <p:cNvPr id="4" name="Εικόνα 3">
            <a:extLst>
              <a:ext uri="{FF2B5EF4-FFF2-40B4-BE49-F238E27FC236}">
                <a16:creationId xmlns:a16="http://schemas.microsoft.com/office/drawing/2014/main" id="{57A27E2A-194A-3DF4-9074-BF67E5F469D3}"/>
              </a:ext>
            </a:extLst>
          </p:cNvPr>
          <p:cNvPicPr>
            <a:picLocks noChangeAspect="1"/>
          </p:cNvPicPr>
          <p:nvPr/>
        </p:nvPicPr>
        <p:blipFill>
          <a:blip r:embed="rId3"/>
          <a:stretch>
            <a:fillRect/>
          </a:stretch>
        </p:blipFill>
        <p:spPr>
          <a:xfrm>
            <a:off x="5400353" y="1323107"/>
            <a:ext cx="4464496" cy="2504271"/>
          </a:xfrm>
          <a:prstGeom prst="rect">
            <a:avLst/>
          </a:prstGeom>
        </p:spPr>
      </p:pic>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8" name="Rectangle 6157">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5" name="Rectangle 1">
            <a:extLst>
              <a:ext uri="{FF2B5EF4-FFF2-40B4-BE49-F238E27FC236}">
                <a16:creationId xmlns:a16="http://schemas.microsoft.com/office/drawing/2014/main" id="{E9102498-F09E-014F-41A5-28A85AF20686}"/>
              </a:ext>
            </a:extLst>
          </p:cNvPr>
          <p:cNvSpPr>
            <a:spLocks noGrp="1" noChangeArrowheads="1"/>
          </p:cNvSpPr>
          <p:nvPr>
            <p:ph type="title"/>
          </p:nvPr>
        </p:nvSpPr>
        <p:spPr>
          <a:xfrm>
            <a:off x="521672" y="528788"/>
            <a:ext cx="2835176" cy="1421418"/>
          </a:xfrm>
        </p:spPr>
        <p:txBody>
          <a:bodyPr tIns="32040" anchor="b">
            <a:normAutofit/>
          </a:bodyPr>
          <a:lstStyle/>
          <a:p>
            <a:pP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2800"/>
              <a:t>Επιβεβαιώνονται αυτές οι Προβλέψεις;</a:t>
            </a:r>
          </a:p>
        </p:txBody>
      </p:sp>
      <p:sp>
        <p:nvSpPr>
          <p:cNvPr id="6160"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876" y="2128114"/>
            <a:ext cx="2691388" cy="15122"/>
          </a:xfrm>
          <a:custGeom>
            <a:avLst/>
            <a:gdLst>
              <a:gd name="connsiteX0" fmla="*/ 0 w 2691388"/>
              <a:gd name="connsiteY0" fmla="*/ 0 h 15122"/>
              <a:gd name="connsiteX1" fmla="*/ 645933 w 2691388"/>
              <a:gd name="connsiteY1" fmla="*/ 0 h 15122"/>
              <a:gd name="connsiteX2" fmla="*/ 1318780 w 2691388"/>
              <a:gd name="connsiteY2" fmla="*/ 0 h 15122"/>
              <a:gd name="connsiteX3" fmla="*/ 1991627 w 2691388"/>
              <a:gd name="connsiteY3" fmla="*/ 0 h 15122"/>
              <a:gd name="connsiteX4" fmla="*/ 2691388 w 2691388"/>
              <a:gd name="connsiteY4" fmla="*/ 0 h 15122"/>
              <a:gd name="connsiteX5" fmla="*/ 2691388 w 2691388"/>
              <a:gd name="connsiteY5" fmla="*/ 15122 h 15122"/>
              <a:gd name="connsiteX6" fmla="*/ 2018541 w 2691388"/>
              <a:gd name="connsiteY6" fmla="*/ 15122 h 15122"/>
              <a:gd name="connsiteX7" fmla="*/ 1399522 w 2691388"/>
              <a:gd name="connsiteY7" fmla="*/ 15122 h 15122"/>
              <a:gd name="connsiteX8" fmla="*/ 780503 w 2691388"/>
              <a:gd name="connsiteY8" fmla="*/ 15122 h 15122"/>
              <a:gd name="connsiteX9" fmla="*/ 0 w 2691388"/>
              <a:gd name="connsiteY9" fmla="*/ 15122 h 15122"/>
              <a:gd name="connsiteX10" fmla="*/ 0 w 2691388"/>
              <a:gd name="connsiteY10" fmla="*/ 0 h 15122"/>
              <a:gd name="connsiteX0" fmla="*/ 0 w 2691388"/>
              <a:gd name="connsiteY0" fmla="*/ 0 h 15122"/>
              <a:gd name="connsiteX1" fmla="*/ 645933 w 2691388"/>
              <a:gd name="connsiteY1" fmla="*/ 0 h 15122"/>
              <a:gd name="connsiteX2" fmla="*/ 1238038 w 2691388"/>
              <a:gd name="connsiteY2" fmla="*/ 0 h 15122"/>
              <a:gd name="connsiteX3" fmla="*/ 1964713 w 2691388"/>
              <a:gd name="connsiteY3" fmla="*/ 0 h 15122"/>
              <a:gd name="connsiteX4" fmla="*/ 2691388 w 2691388"/>
              <a:gd name="connsiteY4" fmla="*/ 0 h 15122"/>
              <a:gd name="connsiteX5" fmla="*/ 2691388 w 2691388"/>
              <a:gd name="connsiteY5" fmla="*/ 15122 h 15122"/>
              <a:gd name="connsiteX6" fmla="*/ 2072369 w 2691388"/>
              <a:gd name="connsiteY6" fmla="*/ 15122 h 15122"/>
              <a:gd name="connsiteX7" fmla="*/ 1453350 w 2691388"/>
              <a:gd name="connsiteY7" fmla="*/ 15122 h 15122"/>
              <a:gd name="connsiteX8" fmla="*/ 726675 w 2691388"/>
              <a:gd name="connsiteY8" fmla="*/ 15122 h 15122"/>
              <a:gd name="connsiteX9" fmla="*/ 0 w 2691388"/>
              <a:gd name="connsiteY9" fmla="*/ 15122 h 15122"/>
              <a:gd name="connsiteX10" fmla="*/ 0 w 2691388"/>
              <a:gd name="connsiteY10" fmla="*/ 0 h 15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91388" h="15122" fill="none" extrusionOk="0">
                <a:moveTo>
                  <a:pt x="0" y="0"/>
                </a:moveTo>
                <a:cubicBezTo>
                  <a:pt x="269939" y="-5183"/>
                  <a:pt x="485612" y="5782"/>
                  <a:pt x="645933" y="0"/>
                </a:cubicBezTo>
                <a:cubicBezTo>
                  <a:pt x="827972" y="898"/>
                  <a:pt x="1043114" y="-25589"/>
                  <a:pt x="1318780" y="0"/>
                </a:cubicBezTo>
                <a:cubicBezTo>
                  <a:pt x="1583861" y="-19779"/>
                  <a:pt x="1702548" y="11161"/>
                  <a:pt x="1991627" y="0"/>
                </a:cubicBezTo>
                <a:cubicBezTo>
                  <a:pt x="2237895" y="-19727"/>
                  <a:pt x="2440952" y="-51359"/>
                  <a:pt x="2691388" y="0"/>
                </a:cubicBezTo>
                <a:cubicBezTo>
                  <a:pt x="2691035" y="4316"/>
                  <a:pt x="2690372" y="8874"/>
                  <a:pt x="2691388" y="15122"/>
                </a:cubicBezTo>
                <a:cubicBezTo>
                  <a:pt x="2365735" y="36770"/>
                  <a:pt x="2281504" y="40853"/>
                  <a:pt x="2018541" y="15122"/>
                </a:cubicBezTo>
                <a:cubicBezTo>
                  <a:pt x="1757315" y="-880"/>
                  <a:pt x="1567461" y="4960"/>
                  <a:pt x="1399522" y="15122"/>
                </a:cubicBezTo>
                <a:cubicBezTo>
                  <a:pt x="1238077" y="29896"/>
                  <a:pt x="968803" y="23776"/>
                  <a:pt x="780503" y="15122"/>
                </a:cubicBezTo>
                <a:cubicBezTo>
                  <a:pt x="606384" y="58741"/>
                  <a:pt x="236906" y="62469"/>
                  <a:pt x="0" y="15122"/>
                </a:cubicBezTo>
                <a:cubicBezTo>
                  <a:pt x="184" y="8945"/>
                  <a:pt x="-906" y="3547"/>
                  <a:pt x="0" y="0"/>
                </a:cubicBezTo>
                <a:close/>
              </a:path>
              <a:path w="2691388" h="15122" stroke="0" extrusionOk="0">
                <a:moveTo>
                  <a:pt x="0" y="0"/>
                </a:moveTo>
                <a:cubicBezTo>
                  <a:pt x="324546" y="-19697"/>
                  <a:pt x="397834" y="-1686"/>
                  <a:pt x="645933" y="0"/>
                </a:cubicBezTo>
                <a:cubicBezTo>
                  <a:pt x="882832" y="31101"/>
                  <a:pt x="1031103" y="-35014"/>
                  <a:pt x="1238038" y="0"/>
                </a:cubicBezTo>
                <a:cubicBezTo>
                  <a:pt x="1449120" y="21710"/>
                  <a:pt x="1712555" y="-63026"/>
                  <a:pt x="1964713" y="0"/>
                </a:cubicBezTo>
                <a:cubicBezTo>
                  <a:pt x="2263975" y="59558"/>
                  <a:pt x="2417338" y="-19719"/>
                  <a:pt x="2691388" y="0"/>
                </a:cubicBezTo>
                <a:cubicBezTo>
                  <a:pt x="2691672" y="3630"/>
                  <a:pt x="2691216" y="7292"/>
                  <a:pt x="2691388" y="15122"/>
                </a:cubicBezTo>
                <a:cubicBezTo>
                  <a:pt x="2553182" y="6378"/>
                  <a:pt x="2336315" y="-48524"/>
                  <a:pt x="2072369" y="15122"/>
                </a:cubicBezTo>
                <a:cubicBezTo>
                  <a:pt x="1822067" y="29209"/>
                  <a:pt x="1644290" y="11706"/>
                  <a:pt x="1453350" y="15122"/>
                </a:cubicBezTo>
                <a:cubicBezTo>
                  <a:pt x="1232102" y="27790"/>
                  <a:pt x="955739" y="-4214"/>
                  <a:pt x="726675" y="15122"/>
                </a:cubicBezTo>
                <a:cubicBezTo>
                  <a:pt x="531915" y="35568"/>
                  <a:pt x="167811" y="41268"/>
                  <a:pt x="0" y="15122"/>
                </a:cubicBezTo>
                <a:cubicBezTo>
                  <a:pt x="331" y="8543"/>
                  <a:pt x="43" y="7220"/>
                  <a:pt x="0" y="0"/>
                </a:cubicBezTo>
                <a:close/>
              </a:path>
              <a:path w="2691388" h="15122" fill="none" stroke="0" extrusionOk="0">
                <a:moveTo>
                  <a:pt x="0" y="0"/>
                </a:moveTo>
                <a:cubicBezTo>
                  <a:pt x="252483" y="-20335"/>
                  <a:pt x="466856" y="-6754"/>
                  <a:pt x="645933" y="0"/>
                </a:cubicBezTo>
                <a:cubicBezTo>
                  <a:pt x="844521" y="14683"/>
                  <a:pt x="1011695" y="23890"/>
                  <a:pt x="1318780" y="0"/>
                </a:cubicBezTo>
                <a:cubicBezTo>
                  <a:pt x="1591908" y="-10609"/>
                  <a:pt x="1709433" y="28622"/>
                  <a:pt x="1991627" y="0"/>
                </a:cubicBezTo>
                <a:cubicBezTo>
                  <a:pt x="2232885" y="-38601"/>
                  <a:pt x="2464556" y="-10835"/>
                  <a:pt x="2691388" y="0"/>
                </a:cubicBezTo>
                <a:cubicBezTo>
                  <a:pt x="2691311" y="4711"/>
                  <a:pt x="2690968" y="8090"/>
                  <a:pt x="2691388" y="15122"/>
                </a:cubicBezTo>
                <a:cubicBezTo>
                  <a:pt x="2350990" y="24396"/>
                  <a:pt x="2265335" y="52571"/>
                  <a:pt x="2018541" y="15122"/>
                </a:cubicBezTo>
                <a:cubicBezTo>
                  <a:pt x="1756349" y="-21553"/>
                  <a:pt x="1537213" y="35043"/>
                  <a:pt x="1399522" y="15122"/>
                </a:cubicBezTo>
                <a:cubicBezTo>
                  <a:pt x="1253347" y="20168"/>
                  <a:pt x="1013564" y="31043"/>
                  <a:pt x="780503" y="15122"/>
                </a:cubicBezTo>
                <a:cubicBezTo>
                  <a:pt x="530115" y="-1016"/>
                  <a:pt x="317926" y="48663"/>
                  <a:pt x="0" y="15122"/>
                </a:cubicBezTo>
                <a:cubicBezTo>
                  <a:pt x="457" y="10389"/>
                  <a:pt x="-463" y="3827"/>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custGeom>
                    <a:avLst/>
                    <a:gdLst>
                      <a:gd name="connsiteX0" fmla="*/ 0 w 2691388"/>
                      <a:gd name="connsiteY0" fmla="*/ 0 h 15122"/>
                      <a:gd name="connsiteX1" fmla="*/ 645933 w 2691388"/>
                      <a:gd name="connsiteY1" fmla="*/ 0 h 15122"/>
                      <a:gd name="connsiteX2" fmla="*/ 1318780 w 2691388"/>
                      <a:gd name="connsiteY2" fmla="*/ 0 h 15122"/>
                      <a:gd name="connsiteX3" fmla="*/ 1991627 w 2691388"/>
                      <a:gd name="connsiteY3" fmla="*/ 0 h 15122"/>
                      <a:gd name="connsiteX4" fmla="*/ 2691388 w 2691388"/>
                      <a:gd name="connsiteY4" fmla="*/ 0 h 15122"/>
                      <a:gd name="connsiteX5" fmla="*/ 2691388 w 2691388"/>
                      <a:gd name="connsiteY5" fmla="*/ 15122 h 15122"/>
                      <a:gd name="connsiteX6" fmla="*/ 2018541 w 2691388"/>
                      <a:gd name="connsiteY6" fmla="*/ 15122 h 15122"/>
                      <a:gd name="connsiteX7" fmla="*/ 1399522 w 2691388"/>
                      <a:gd name="connsiteY7" fmla="*/ 15122 h 15122"/>
                      <a:gd name="connsiteX8" fmla="*/ 780503 w 2691388"/>
                      <a:gd name="connsiteY8" fmla="*/ 15122 h 15122"/>
                      <a:gd name="connsiteX9" fmla="*/ 0 w 2691388"/>
                      <a:gd name="connsiteY9" fmla="*/ 15122 h 15122"/>
                      <a:gd name="connsiteX10" fmla="*/ 0 w 2691388"/>
                      <a:gd name="connsiteY10" fmla="*/ 0 h 15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91388" h="15122" fill="none" extrusionOk="0">
                        <a:moveTo>
                          <a:pt x="0" y="0"/>
                        </a:moveTo>
                        <a:cubicBezTo>
                          <a:pt x="265191" y="-12497"/>
                          <a:pt x="473379" y="-9202"/>
                          <a:pt x="645933" y="0"/>
                        </a:cubicBezTo>
                        <a:cubicBezTo>
                          <a:pt x="818487" y="9202"/>
                          <a:pt x="1032737" y="23221"/>
                          <a:pt x="1318780" y="0"/>
                        </a:cubicBezTo>
                        <a:cubicBezTo>
                          <a:pt x="1604823" y="-23221"/>
                          <a:pt x="1711477" y="17322"/>
                          <a:pt x="1991627" y="0"/>
                        </a:cubicBezTo>
                        <a:cubicBezTo>
                          <a:pt x="2271777" y="-17322"/>
                          <a:pt x="2459691" y="-13160"/>
                          <a:pt x="2691388" y="0"/>
                        </a:cubicBezTo>
                        <a:cubicBezTo>
                          <a:pt x="2691008" y="4675"/>
                          <a:pt x="2690673" y="8698"/>
                          <a:pt x="2691388" y="15122"/>
                        </a:cubicBezTo>
                        <a:cubicBezTo>
                          <a:pt x="2370946" y="27452"/>
                          <a:pt x="2279423" y="39307"/>
                          <a:pt x="2018541" y="15122"/>
                        </a:cubicBezTo>
                        <a:cubicBezTo>
                          <a:pt x="1757659" y="-9063"/>
                          <a:pt x="1552456" y="13860"/>
                          <a:pt x="1399522" y="15122"/>
                        </a:cubicBezTo>
                        <a:cubicBezTo>
                          <a:pt x="1246588" y="16384"/>
                          <a:pt x="980702" y="23142"/>
                          <a:pt x="780503" y="15122"/>
                        </a:cubicBezTo>
                        <a:cubicBezTo>
                          <a:pt x="580304" y="7102"/>
                          <a:pt x="296427" y="31081"/>
                          <a:pt x="0" y="15122"/>
                        </a:cubicBezTo>
                        <a:cubicBezTo>
                          <a:pt x="40" y="9769"/>
                          <a:pt x="-488" y="3571"/>
                          <a:pt x="0" y="0"/>
                        </a:cubicBezTo>
                        <a:close/>
                      </a:path>
                      <a:path w="2691388" h="15122" stroke="0" extrusionOk="0">
                        <a:moveTo>
                          <a:pt x="0" y="0"/>
                        </a:moveTo>
                        <a:cubicBezTo>
                          <a:pt x="316397" y="-26713"/>
                          <a:pt x="404683" y="-22367"/>
                          <a:pt x="645933" y="0"/>
                        </a:cubicBezTo>
                        <a:cubicBezTo>
                          <a:pt x="887183" y="22367"/>
                          <a:pt x="1045511" y="-15896"/>
                          <a:pt x="1238038" y="0"/>
                        </a:cubicBezTo>
                        <a:cubicBezTo>
                          <a:pt x="1430565" y="15896"/>
                          <a:pt x="1714202" y="-28845"/>
                          <a:pt x="1964713" y="0"/>
                        </a:cubicBezTo>
                        <a:cubicBezTo>
                          <a:pt x="2215224" y="28845"/>
                          <a:pt x="2458004" y="-28643"/>
                          <a:pt x="2691388" y="0"/>
                        </a:cubicBezTo>
                        <a:cubicBezTo>
                          <a:pt x="2691847" y="3085"/>
                          <a:pt x="2691468" y="8086"/>
                          <a:pt x="2691388" y="15122"/>
                        </a:cubicBezTo>
                        <a:cubicBezTo>
                          <a:pt x="2546774" y="11191"/>
                          <a:pt x="2310465" y="-3644"/>
                          <a:pt x="2072369" y="15122"/>
                        </a:cubicBezTo>
                        <a:cubicBezTo>
                          <a:pt x="1834273" y="33888"/>
                          <a:pt x="1625969" y="29722"/>
                          <a:pt x="1453350" y="15122"/>
                        </a:cubicBezTo>
                        <a:cubicBezTo>
                          <a:pt x="1280731" y="522"/>
                          <a:pt x="953016" y="-11591"/>
                          <a:pt x="726675" y="15122"/>
                        </a:cubicBezTo>
                        <a:cubicBezTo>
                          <a:pt x="500335" y="41835"/>
                          <a:pt x="172513" y="23674"/>
                          <a:pt x="0" y="15122"/>
                        </a:cubicBezTo>
                        <a:cubicBezTo>
                          <a:pt x="268" y="8525"/>
                          <a:pt x="87" y="7364"/>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6" name="Rectangle 2">
            <a:extLst>
              <a:ext uri="{FF2B5EF4-FFF2-40B4-BE49-F238E27FC236}">
                <a16:creationId xmlns:a16="http://schemas.microsoft.com/office/drawing/2014/main" id="{F1D53EB5-C703-4688-C434-5C2125127D91}"/>
              </a:ext>
            </a:extLst>
          </p:cNvPr>
          <p:cNvSpPr>
            <a:spLocks noGrp="1" noChangeArrowheads="1"/>
          </p:cNvSpPr>
          <p:nvPr>
            <p:ph type="body" idx="1"/>
          </p:nvPr>
        </p:nvSpPr>
        <p:spPr>
          <a:xfrm>
            <a:off x="215776" y="2321145"/>
            <a:ext cx="3141072" cy="2820153"/>
          </a:xfrm>
        </p:spPr>
        <p:txBody>
          <a:bodyPr tIns="17640" anchor="t">
            <a:normAutofit fontScale="92500" lnSpcReduction="10000"/>
          </a:bodyPr>
          <a:lstStyle/>
          <a:p>
            <a:pPr marL="107950" indent="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800" dirty="0"/>
              <a:t>Όπως έχουμε πει ήδη οι προβλέψεις του υποδείγματος </a:t>
            </a:r>
            <a:r>
              <a:rPr lang="el-GR" altLang="el-GR" sz="1800" dirty="0" err="1"/>
              <a:t>Solow</a:t>
            </a:r>
            <a:r>
              <a:rPr lang="el-GR" altLang="el-GR" sz="1800" dirty="0"/>
              <a:t> δεν επιβεβαιώνονται Αυτό φαίνεται στο σχήμα που ακολουθεί. Το διάστημα 1980 -2000 (μαύρες τελείες και γραμμή τάσης) υπάρχει απόκλιση. Αν επεκτείνουμε το διάστημα αναφοράς μέχρι το 2020 τότε η τάση αναστρέφεται. Όμως η διασπορά παραμένει τεράστια.  </a:t>
            </a:r>
          </a:p>
          <a:p>
            <a:pPr marL="431800" indent="-323850">
              <a:buClrTx/>
              <a:buSzPct val="45000"/>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800" dirty="0"/>
          </a:p>
        </p:txBody>
      </p:sp>
      <p:pic>
        <p:nvPicPr>
          <p:cNvPr id="6" name="Εικόνα 5">
            <a:extLst>
              <a:ext uri="{FF2B5EF4-FFF2-40B4-BE49-F238E27FC236}">
                <a16:creationId xmlns:a16="http://schemas.microsoft.com/office/drawing/2014/main" id="{13496454-E7D4-E7F9-D573-9D1ADC7491F5}"/>
              </a:ext>
            </a:extLst>
          </p:cNvPr>
          <p:cNvPicPr>
            <a:picLocks noChangeAspect="1"/>
          </p:cNvPicPr>
          <p:nvPr/>
        </p:nvPicPr>
        <p:blipFill>
          <a:blip r:embed="rId3"/>
          <a:stretch>
            <a:fillRect/>
          </a:stretch>
        </p:blipFill>
        <p:spPr>
          <a:xfrm>
            <a:off x="3848278" y="1137327"/>
            <a:ext cx="5708154" cy="3627042"/>
          </a:xfrm>
          <a:prstGeom prst="rect">
            <a:avLst/>
          </a:prstGeom>
        </p:spPr>
      </p:pic>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75" name="Rectangle 7174">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4" cy="56700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7" name="Rectangle 7176">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9763" y="1608154"/>
            <a:ext cx="3326606" cy="226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69" name="Rectangle 1">
            <a:extLst>
              <a:ext uri="{FF2B5EF4-FFF2-40B4-BE49-F238E27FC236}">
                <a16:creationId xmlns:a16="http://schemas.microsoft.com/office/drawing/2014/main" id="{43B200F1-D9E4-7AE3-17DE-884CA1A320C8}"/>
              </a:ext>
            </a:extLst>
          </p:cNvPr>
          <p:cNvSpPr>
            <a:spLocks noGrp="1" noChangeArrowheads="1"/>
          </p:cNvSpPr>
          <p:nvPr>
            <p:ph type="body"/>
          </p:nvPr>
        </p:nvSpPr>
        <p:spPr>
          <a:xfrm>
            <a:off x="183183" y="1698886"/>
            <a:ext cx="4307113" cy="2835808"/>
          </a:xfrm>
        </p:spPr>
        <p:txBody>
          <a:bodyPr tIns="17640" anchor="ctr">
            <a:normAutofit fontScale="77500" lnSpcReduction="20000"/>
          </a:bodyPr>
          <a:lstStyle/>
          <a:p>
            <a:pPr algn="just">
              <a:lnSpc>
                <a:spcPct val="150000"/>
              </a:lnSpc>
              <a:spcBef>
                <a:spcPts val="1438"/>
              </a:spcBef>
              <a:buSzPct val="45000"/>
              <a:buFont typeface="Wingdings" panose="05000000000000000000"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Η διάσταση της παγκόσμιας ανισότητας  γίνεται εμφανής αν μετρήσουμε το </a:t>
            </a:r>
            <a:r>
              <a:rPr lang="el-GR" altLang="el-GR" sz="1500" dirty="0" err="1"/>
              <a:t>κατακεφαλήν</a:t>
            </a:r>
            <a:r>
              <a:rPr lang="el-GR" altLang="el-GR" sz="1500" dirty="0"/>
              <a:t> εισόδημα σε όρους ισοδυναμίας αγοραστικής δύναμης. Τα στοιχεία/ σχήμα προέρχονται από το βιβλίο του </a:t>
            </a:r>
            <a:r>
              <a:rPr lang="el-GR" altLang="el-GR" sz="1500" dirty="0" err="1"/>
              <a:t>Branco</a:t>
            </a:r>
            <a:r>
              <a:rPr lang="el-GR" altLang="el-GR" sz="1500" dirty="0"/>
              <a:t> </a:t>
            </a:r>
            <a:r>
              <a:rPr lang="el-GR" altLang="el-GR" sz="1500" dirty="0" err="1"/>
              <a:t>Milanovic</a:t>
            </a:r>
            <a:r>
              <a:rPr lang="el-GR" altLang="el-GR" sz="1500" dirty="0"/>
              <a:t> (Κεφάλαιο 3). Ενώ η ανισότητα στις ΗΠΑ (εισοδηματική ανισότητα μεταξύ των Αμερικανών) είναι 40%. Η εισοδηματική ανισότητα αν συγκρίνουμε τα εισοδήματα σε παγκόσμια κλίμακα (παρά τη πρόσφατη τάση σύγκλισης) είναι 68%. Σε επίπεδο ανισότητας αυτό σημαίνει ότι δε παίζει ρόλο σε ποια εισοδηματική θέση θα γεννηθείς αλλά και σε ποια χώρα θα γεννηθείς</a:t>
            </a:r>
          </a:p>
          <a:p>
            <a:pPr marL="431800" indent="-323850">
              <a:spcBef>
                <a:spcPts val="1438"/>
              </a:spcBef>
              <a:buClrTx/>
              <a:buSzPct val="45000"/>
              <a:buFontTx/>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el-GR" altLang="el-GR" sz="1500" dirty="0"/>
          </a:p>
        </p:txBody>
      </p:sp>
      <p:sp>
        <p:nvSpPr>
          <p:cNvPr id="7179" name="Rectangle 7178">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86743" y="5005234"/>
            <a:ext cx="612419" cy="1274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1" name="Rectangle 7180">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82315" y="178111"/>
            <a:ext cx="612419" cy="978420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3" name="Rectangle 7182">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0239" y="293498"/>
            <a:ext cx="5113877" cy="48910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0" name="Picture 2">
            <a:extLst>
              <a:ext uri="{FF2B5EF4-FFF2-40B4-BE49-F238E27FC236}">
                <a16:creationId xmlns:a16="http://schemas.microsoft.com/office/drawing/2014/main" id="{6A6733FA-08D9-B02E-BD2C-1CC667A97F9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950798" y="738049"/>
            <a:ext cx="4653375" cy="4001901"/>
          </a:xfrm>
          <a:prstGeom prst="rect">
            <a:avLst/>
          </a:prstGeom>
          <a:noFill/>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9D47016-023F-44BD-981C-50E7A10A6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70AB3DCA-49A5-6F19-B564-10ED5C1FFB75}"/>
              </a:ext>
            </a:extLst>
          </p:cNvPr>
          <p:cNvSpPr>
            <a:spLocks noGrp="1"/>
          </p:cNvSpPr>
          <p:nvPr>
            <p:ph type="title"/>
          </p:nvPr>
        </p:nvSpPr>
        <p:spPr>
          <a:xfrm>
            <a:off x="521672" y="378036"/>
            <a:ext cx="3591223" cy="1595315"/>
          </a:xfrm>
        </p:spPr>
        <p:txBody>
          <a:bodyPr anchor="ctr">
            <a:normAutofit/>
          </a:bodyPr>
          <a:lstStyle/>
          <a:p>
            <a:r>
              <a:rPr lang="el-GR" sz="3600"/>
              <a:t>Σύγκλιση και Απόκλιση στην Ευρωζώνη</a:t>
            </a:r>
          </a:p>
        </p:txBody>
      </p:sp>
      <p:sp>
        <p:nvSpPr>
          <p:cNvPr id="12" name="sketchy line">
            <a:extLst>
              <a:ext uri="{FF2B5EF4-FFF2-40B4-BE49-F238E27FC236}">
                <a16:creationId xmlns:a16="http://schemas.microsoft.com/office/drawing/2014/main" id="{6D8B37B0-0682-433E-BC8D-498C04ABD9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697046" y="1168134"/>
            <a:ext cx="1285325" cy="15121"/>
          </a:xfrm>
          <a:custGeom>
            <a:avLst/>
            <a:gdLst>
              <a:gd name="connsiteX0" fmla="*/ 0 w 1285325"/>
              <a:gd name="connsiteY0" fmla="*/ 0 h 15121"/>
              <a:gd name="connsiteX1" fmla="*/ 668369 w 1285325"/>
              <a:gd name="connsiteY1" fmla="*/ 0 h 15121"/>
              <a:gd name="connsiteX2" fmla="*/ 1285325 w 1285325"/>
              <a:gd name="connsiteY2" fmla="*/ 0 h 15121"/>
              <a:gd name="connsiteX3" fmla="*/ 1285325 w 1285325"/>
              <a:gd name="connsiteY3" fmla="*/ 15121 h 15121"/>
              <a:gd name="connsiteX4" fmla="*/ 655516 w 1285325"/>
              <a:gd name="connsiteY4" fmla="*/ 15121 h 15121"/>
              <a:gd name="connsiteX5" fmla="*/ 0 w 1285325"/>
              <a:gd name="connsiteY5" fmla="*/ 15121 h 15121"/>
              <a:gd name="connsiteX6" fmla="*/ 0 w 1285325"/>
              <a:gd name="connsiteY6" fmla="*/ 0 h 15121"/>
              <a:gd name="connsiteX0" fmla="*/ 0 w 1285325"/>
              <a:gd name="connsiteY0" fmla="*/ 0 h 15121"/>
              <a:gd name="connsiteX1" fmla="*/ 629809 w 1285325"/>
              <a:gd name="connsiteY1" fmla="*/ 0 h 15121"/>
              <a:gd name="connsiteX2" fmla="*/ 1285325 w 1285325"/>
              <a:gd name="connsiteY2" fmla="*/ 0 h 15121"/>
              <a:gd name="connsiteX3" fmla="*/ 1285325 w 1285325"/>
              <a:gd name="connsiteY3" fmla="*/ 15121 h 15121"/>
              <a:gd name="connsiteX4" fmla="*/ 642663 w 1285325"/>
              <a:gd name="connsiteY4" fmla="*/ 15121 h 15121"/>
              <a:gd name="connsiteX5" fmla="*/ 0 w 1285325"/>
              <a:gd name="connsiteY5" fmla="*/ 15121 h 15121"/>
              <a:gd name="connsiteX6" fmla="*/ 0 w 1285325"/>
              <a:gd name="connsiteY6" fmla="*/ 0 h 15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5325" h="15121" fill="none" extrusionOk="0">
                <a:moveTo>
                  <a:pt x="0" y="0"/>
                </a:moveTo>
                <a:cubicBezTo>
                  <a:pt x="320979" y="-26333"/>
                  <a:pt x="515641" y="-4230"/>
                  <a:pt x="668369" y="0"/>
                </a:cubicBezTo>
                <a:cubicBezTo>
                  <a:pt x="823222" y="22234"/>
                  <a:pt x="1061393" y="16721"/>
                  <a:pt x="1285325" y="0"/>
                </a:cubicBezTo>
                <a:cubicBezTo>
                  <a:pt x="1284211" y="7113"/>
                  <a:pt x="1286403" y="11101"/>
                  <a:pt x="1285325" y="15121"/>
                </a:cubicBezTo>
                <a:cubicBezTo>
                  <a:pt x="1037189" y="43404"/>
                  <a:pt x="858971" y="80612"/>
                  <a:pt x="655516" y="15121"/>
                </a:cubicBezTo>
                <a:cubicBezTo>
                  <a:pt x="484049" y="28785"/>
                  <a:pt x="263359" y="54110"/>
                  <a:pt x="0" y="15121"/>
                </a:cubicBezTo>
                <a:cubicBezTo>
                  <a:pt x="266" y="7725"/>
                  <a:pt x="-693" y="6171"/>
                  <a:pt x="0" y="0"/>
                </a:cubicBezTo>
                <a:close/>
              </a:path>
              <a:path w="1285325" h="15121" stroke="0" extrusionOk="0">
                <a:moveTo>
                  <a:pt x="0" y="0"/>
                </a:moveTo>
                <a:cubicBezTo>
                  <a:pt x="275529" y="-16187"/>
                  <a:pt x="348446" y="-27892"/>
                  <a:pt x="629809" y="0"/>
                </a:cubicBezTo>
                <a:cubicBezTo>
                  <a:pt x="873556" y="19230"/>
                  <a:pt x="1047769" y="-8473"/>
                  <a:pt x="1285325" y="0"/>
                </a:cubicBezTo>
                <a:cubicBezTo>
                  <a:pt x="1285030" y="5684"/>
                  <a:pt x="1284222" y="7983"/>
                  <a:pt x="1285325" y="15121"/>
                </a:cubicBezTo>
                <a:cubicBezTo>
                  <a:pt x="980785" y="4968"/>
                  <a:pt x="786126" y="7366"/>
                  <a:pt x="642663" y="15121"/>
                </a:cubicBezTo>
                <a:cubicBezTo>
                  <a:pt x="507380" y="39815"/>
                  <a:pt x="260993" y="-13807"/>
                  <a:pt x="0" y="15121"/>
                </a:cubicBezTo>
                <a:cubicBezTo>
                  <a:pt x="-843" y="11217"/>
                  <a:pt x="-620" y="6183"/>
                  <a:pt x="0" y="0"/>
                </a:cubicBezTo>
                <a:close/>
              </a:path>
              <a:path w="1285325" h="15121" fill="none" stroke="0" extrusionOk="0">
                <a:moveTo>
                  <a:pt x="0" y="0"/>
                </a:moveTo>
                <a:cubicBezTo>
                  <a:pt x="296652" y="-28063"/>
                  <a:pt x="497038" y="-5997"/>
                  <a:pt x="668369" y="0"/>
                </a:cubicBezTo>
                <a:cubicBezTo>
                  <a:pt x="853070" y="24763"/>
                  <a:pt x="985553" y="12455"/>
                  <a:pt x="1285325" y="0"/>
                </a:cubicBezTo>
                <a:cubicBezTo>
                  <a:pt x="1284427" y="7759"/>
                  <a:pt x="1285844" y="10780"/>
                  <a:pt x="1285325" y="15121"/>
                </a:cubicBezTo>
                <a:cubicBezTo>
                  <a:pt x="1001685" y="6979"/>
                  <a:pt x="867560" y="51231"/>
                  <a:pt x="655516" y="15121"/>
                </a:cubicBezTo>
                <a:cubicBezTo>
                  <a:pt x="488157" y="-11385"/>
                  <a:pt x="272396" y="-7892"/>
                  <a:pt x="0" y="15121"/>
                </a:cubicBezTo>
                <a:cubicBezTo>
                  <a:pt x="-116" y="7709"/>
                  <a:pt x="-783" y="6382"/>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1285325"/>
                      <a:gd name="connsiteY0" fmla="*/ 0 h 15121"/>
                      <a:gd name="connsiteX1" fmla="*/ 668369 w 1285325"/>
                      <a:gd name="connsiteY1" fmla="*/ 0 h 15121"/>
                      <a:gd name="connsiteX2" fmla="*/ 1285325 w 1285325"/>
                      <a:gd name="connsiteY2" fmla="*/ 0 h 15121"/>
                      <a:gd name="connsiteX3" fmla="*/ 1285325 w 1285325"/>
                      <a:gd name="connsiteY3" fmla="*/ 15121 h 15121"/>
                      <a:gd name="connsiteX4" fmla="*/ 655516 w 1285325"/>
                      <a:gd name="connsiteY4" fmla="*/ 15121 h 15121"/>
                      <a:gd name="connsiteX5" fmla="*/ 0 w 1285325"/>
                      <a:gd name="connsiteY5" fmla="*/ 15121 h 15121"/>
                      <a:gd name="connsiteX6" fmla="*/ 0 w 1285325"/>
                      <a:gd name="connsiteY6" fmla="*/ 0 h 15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5325" h="15121" fill="none" extrusionOk="0">
                        <a:moveTo>
                          <a:pt x="0" y="0"/>
                        </a:moveTo>
                        <a:cubicBezTo>
                          <a:pt x="322467" y="-12140"/>
                          <a:pt x="524265" y="-16216"/>
                          <a:pt x="668369" y="0"/>
                        </a:cubicBezTo>
                        <a:cubicBezTo>
                          <a:pt x="812473" y="16216"/>
                          <a:pt x="1036863" y="10823"/>
                          <a:pt x="1285325" y="0"/>
                        </a:cubicBezTo>
                        <a:cubicBezTo>
                          <a:pt x="1284964" y="7235"/>
                          <a:pt x="1285865" y="10661"/>
                          <a:pt x="1285325" y="15121"/>
                        </a:cubicBezTo>
                        <a:cubicBezTo>
                          <a:pt x="1019133" y="16525"/>
                          <a:pt x="855581" y="45507"/>
                          <a:pt x="655516" y="15121"/>
                        </a:cubicBezTo>
                        <a:cubicBezTo>
                          <a:pt x="455451" y="-15265"/>
                          <a:pt x="250138" y="37915"/>
                          <a:pt x="0" y="15121"/>
                        </a:cubicBezTo>
                        <a:cubicBezTo>
                          <a:pt x="225" y="7761"/>
                          <a:pt x="-726" y="6328"/>
                          <a:pt x="0" y="0"/>
                        </a:cubicBezTo>
                        <a:close/>
                      </a:path>
                      <a:path w="1285325" h="15121" stroke="0" extrusionOk="0">
                        <a:moveTo>
                          <a:pt x="0" y="0"/>
                        </a:moveTo>
                        <a:cubicBezTo>
                          <a:pt x="279356" y="-16816"/>
                          <a:pt x="358126" y="-21213"/>
                          <a:pt x="629809" y="0"/>
                        </a:cubicBezTo>
                        <a:cubicBezTo>
                          <a:pt x="901492" y="21213"/>
                          <a:pt x="1051309" y="-1258"/>
                          <a:pt x="1285325" y="0"/>
                        </a:cubicBezTo>
                        <a:cubicBezTo>
                          <a:pt x="1285020" y="5822"/>
                          <a:pt x="1284570" y="7780"/>
                          <a:pt x="1285325" y="15121"/>
                        </a:cubicBezTo>
                        <a:cubicBezTo>
                          <a:pt x="990171" y="-11815"/>
                          <a:pt x="777503" y="958"/>
                          <a:pt x="642663" y="15121"/>
                        </a:cubicBezTo>
                        <a:cubicBezTo>
                          <a:pt x="507823" y="29284"/>
                          <a:pt x="239822" y="-1249"/>
                          <a:pt x="0" y="15121"/>
                        </a:cubicBezTo>
                        <a:cubicBezTo>
                          <a:pt x="-407" y="10524"/>
                          <a:pt x="-326" y="61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490FCB21-ACEF-CBED-02F8-8A30C1C65083}"/>
              </a:ext>
            </a:extLst>
          </p:cNvPr>
          <p:cNvSpPr>
            <a:spLocks noGrp="1"/>
          </p:cNvSpPr>
          <p:nvPr>
            <p:ph idx="1"/>
          </p:nvPr>
        </p:nvSpPr>
        <p:spPr>
          <a:xfrm>
            <a:off x="4581643" y="378036"/>
            <a:ext cx="4967228" cy="1595315"/>
          </a:xfrm>
        </p:spPr>
        <p:txBody>
          <a:bodyPr anchor="ctr">
            <a:normAutofit fontScale="92500" lnSpcReduction="10000"/>
          </a:bodyPr>
          <a:lstStyle/>
          <a:p>
            <a:pPr marL="0"/>
            <a:r>
              <a:rPr lang="el-GR" sz="1800" dirty="0"/>
              <a:t>Υπάρχει όμως και μια άλλη διάσταση στην παγκόσμια ανισότητα. Η ανταγωνιστική θέση των χωρών μεταβάλλεται ακόμα και αν έχουν κοινό νόμισμα και ελεύθερη διακίνηση αγαθών, υπηρεσιών, ανθρώπων και κεφαλαίου. Χαρακτηριστικό παράδειγμα η Ευρωζώνη (ευρωπαϊκός μέσος 100) </a:t>
            </a:r>
          </a:p>
        </p:txBody>
      </p:sp>
      <p:pic>
        <p:nvPicPr>
          <p:cNvPr id="4" name="Εικόνα 3" descr="Εικόνα που περιέχει διάγραμμα&#10;&#10;Περιγραφή που δημιουργήθηκε αυτόματα">
            <a:extLst>
              <a:ext uri="{FF2B5EF4-FFF2-40B4-BE49-F238E27FC236}">
                <a16:creationId xmlns:a16="http://schemas.microsoft.com/office/drawing/2014/main" id="{084EF60F-8BB5-D0B9-45F6-FB47E7CB09E7}"/>
              </a:ext>
            </a:extLst>
          </p:cNvPr>
          <p:cNvPicPr>
            <a:picLocks noChangeAspect="1"/>
          </p:cNvPicPr>
          <p:nvPr/>
        </p:nvPicPr>
        <p:blipFill>
          <a:blip r:embed="rId2"/>
          <a:stretch>
            <a:fillRect/>
          </a:stretch>
        </p:blipFill>
        <p:spPr>
          <a:xfrm>
            <a:off x="663384" y="2124566"/>
            <a:ext cx="3965559" cy="3041935"/>
          </a:xfrm>
          <a:prstGeom prst="rect">
            <a:avLst/>
          </a:prstGeom>
        </p:spPr>
      </p:pic>
      <p:pic>
        <p:nvPicPr>
          <p:cNvPr id="5" name="Εικόνα 4" descr="Εικόνα που περιέχει διάγραμμα&#10;&#10;Περιγραφή που δημιουργήθηκε αυτόματα">
            <a:extLst>
              <a:ext uri="{FF2B5EF4-FFF2-40B4-BE49-F238E27FC236}">
                <a16:creationId xmlns:a16="http://schemas.microsoft.com/office/drawing/2014/main" id="{1E4AC57B-F7EF-BC2C-5A79-AA37BCEDAD5C}"/>
              </a:ext>
            </a:extLst>
          </p:cNvPr>
          <p:cNvPicPr>
            <a:picLocks noChangeAspect="1"/>
          </p:cNvPicPr>
          <p:nvPr/>
        </p:nvPicPr>
        <p:blipFill>
          <a:blip r:embed="rId3"/>
          <a:stretch>
            <a:fillRect/>
          </a:stretch>
        </p:blipFill>
        <p:spPr>
          <a:xfrm>
            <a:off x="5186970" y="2124566"/>
            <a:ext cx="4489940" cy="3041935"/>
          </a:xfrm>
          <a:prstGeom prst="rect">
            <a:avLst/>
          </a:prstGeom>
        </p:spPr>
      </p:pic>
    </p:spTree>
    <p:extLst>
      <p:ext uri="{BB962C8B-B14F-4D97-AF65-F5344CB8AC3E}">
        <p14:creationId xmlns:p14="http://schemas.microsoft.com/office/powerpoint/2010/main" val="4155929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199" name="Rectangle 819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0" y="0"/>
            <a:ext cx="10078105" cy="5670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1" name="Freeform: Shape 820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45595" cy="567055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3" name="Rectangle 1">
            <a:extLst>
              <a:ext uri="{FF2B5EF4-FFF2-40B4-BE49-F238E27FC236}">
                <a16:creationId xmlns:a16="http://schemas.microsoft.com/office/drawing/2014/main" id="{F78FA300-B815-2AFE-D05A-6825EA9D58AB}"/>
              </a:ext>
            </a:extLst>
          </p:cNvPr>
          <p:cNvSpPr>
            <a:spLocks noGrp="1" noChangeArrowheads="1"/>
          </p:cNvSpPr>
          <p:nvPr>
            <p:ph type="title"/>
          </p:nvPr>
        </p:nvSpPr>
        <p:spPr>
          <a:xfrm>
            <a:off x="567890" y="953833"/>
            <a:ext cx="2646164" cy="3688721"/>
          </a:xfrm>
        </p:spPr>
        <p:txBody>
          <a:bodyPr tIns="32040">
            <a:normAutofit/>
          </a:bodyPr>
          <a:lstStyle/>
          <a:p>
            <a:pP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3700">
                <a:solidFill>
                  <a:srgbClr val="FFFFFF"/>
                </a:solidFill>
              </a:rPr>
              <a:t>Τεχνολογία – Εργασιακή Θεωρία της Αξίας και Άνιση Ανταλλαγή </a:t>
            </a:r>
          </a:p>
        </p:txBody>
      </p:sp>
      <p:sp>
        <p:nvSpPr>
          <p:cNvPr id="8203" name="Arc 820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242845" y="2030317"/>
            <a:ext cx="3376276" cy="3376394"/>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194" name="Rectangle 2">
            <a:extLst>
              <a:ext uri="{FF2B5EF4-FFF2-40B4-BE49-F238E27FC236}">
                <a16:creationId xmlns:a16="http://schemas.microsoft.com/office/drawing/2014/main" id="{4939AA63-D934-67C0-2122-FC272F70C50F}"/>
              </a:ext>
            </a:extLst>
          </p:cNvPr>
          <p:cNvSpPr>
            <a:spLocks noGrp="1" noChangeArrowheads="1"/>
          </p:cNvSpPr>
          <p:nvPr>
            <p:ph type="body" idx="1"/>
          </p:nvPr>
        </p:nvSpPr>
        <p:spPr>
          <a:xfrm>
            <a:off x="3600152" y="98971"/>
            <a:ext cx="6264696" cy="5400600"/>
          </a:xfrm>
        </p:spPr>
        <p:txBody>
          <a:bodyPr tIns="17640" anchor="ctr">
            <a:normAutofit/>
          </a:bodyPr>
          <a:lstStyle/>
          <a:p>
            <a:pPr marL="0" indent="-323850">
              <a:buSzPct val="45000"/>
              <a:buFont typeface="Wingdings" panose="05000000000000000000"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Όλα τα στοιχεία δείχνουν ότι η παγκόσμια ανισότητα είναι παραμένει  βασικός προσδιοριστικός παράγοντας της ανισότητας από την αρχή της ιστορίας του καπιταλισμού. Ο συντελεστής </a:t>
            </a:r>
            <a:r>
              <a:rPr lang="el-GR" altLang="el-GR" sz="1500" dirty="0" err="1"/>
              <a:t>Gini</a:t>
            </a:r>
            <a:r>
              <a:rPr lang="el-GR" altLang="el-GR" sz="1500" dirty="0"/>
              <a:t> δεν είναι πάνω από 0.4 στις ΗΠΑ μια από τις πιο άνισες κοινωνίες του πλανήτη ενώ ο παγκόσμιος συντελεστής είναι 0.68. Παράλληλα χώρες που συγκλίνουν στο μέσο όρο μετά βρίσκονται να αποκλίνουν και το αντίστροφο. </a:t>
            </a:r>
          </a:p>
          <a:p>
            <a:pPr marL="0" indent="-323850">
              <a:buSzPct val="45000"/>
              <a:buFont typeface="Wingdings" panose="05000000000000000000"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Η παγκόσμια ανισότητα έφτασε το ανώτερο σημείο της γύρω στο 1970. Ήταν το διάστημα που αμφισβητήθηκε έντονα η νεοκλασική πεποίθηση της “σύγκλισης των οικονομιών” του </a:t>
            </a:r>
            <a:r>
              <a:rPr lang="en-US" altLang="el-GR" sz="1500" dirty="0"/>
              <a:t>Solow </a:t>
            </a:r>
            <a:r>
              <a:rPr lang="el-GR" altLang="el-GR" sz="1500" dirty="0"/>
              <a:t>από τη μαρξιστική σκοπιά μέσα από τις εργασίες του </a:t>
            </a:r>
            <a:r>
              <a:rPr lang="el-GR" altLang="el-GR" sz="1500" dirty="0" err="1"/>
              <a:t>Arghiri</a:t>
            </a:r>
            <a:r>
              <a:rPr lang="el-GR" altLang="el-GR" sz="1500" dirty="0"/>
              <a:t> </a:t>
            </a:r>
            <a:r>
              <a:rPr lang="el-GR" altLang="el-GR" sz="1500" dirty="0" err="1"/>
              <a:t>Emmanuel</a:t>
            </a:r>
            <a:r>
              <a:rPr lang="el-GR" altLang="el-GR" sz="1500" dirty="0"/>
              <a:t>, του Ernst </a:t>
            </a:r>
            <a:r>
              <a:rPr lang="el-GR" altLang="el-GR" sz="1500" dirty="0" err="1"/>
              <a:t>Mandel</a:t>
            </a:r>
            <a:r>
              <a:rPr lang="el-GR" altLang="el-GR" sz="1500" dirty="0"/>
              <a:t> και, του </a:t>
            </a:r>
            <a:r>
              <a:rPr lang="el-GR" altLang="el-GR" sz="1500" dirty="0" err="1"/>
              <a:t>Samir</a:t>
            </a:r>
            <a:r>
              <a:rPr lang="el-GR" altLang="el-GR" sz="1500" dirty="0"/>
              <a:t> </a:t>
            </a:r>
            <a:r>
              <a:rPr lang="el-GR" altLang="el-GR" sz="1500" dirty="0" err="1"/>
              <a:t>Amin</a:t>
            </a:r>
            <a:r>
              <a:rPr lang="el-GR" altLang="el-GR" sz="1500" dirty="0"/>
              <a:t>.</a:t>
            </a:r>
          </a:p>
          <a:p>
            <a:pPr marL="0" indent="-323850">
              <a:buSzPct val="45000"/>
              <a:buFont typeface="Wingdings" panose="05000000000000000000"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el-GR" altLang="el-GR" sz="1500" dirty="0"/>
              <a:t>Όμως ενώ το πιο λογικό θα ήταν η κριτική τους να επικεντρωθεί στη θεωρία του συγκριτικού κόστους του </a:t>
            </a:r>
            <a:r>
              <a:rPr lang="el-GR" altLang="el-GR" sz="1500" dirty="0" err="1"/>
              <a:t>Ricardo</a:t>
            </a:r>
            <a:r>
              <a:rPr lang="el-GR" altLang="el-GR" sz="1500" dirty="0"/>
              <a:t> οι προαναφερθείσες μελέτες επικεντρώθηκαν στις μεταβιβάσεις αξίας. Δεν ήταν λίγοι που την εποχή εκείνη πίστευαν, λανθασμένα βέβαια, ότι </a:t>
            </a:r>
            <a:r>
              <a:rPr lang="el-GR" altLang="el-GR" sz="1500" dirty="0" err="1"/>
              <a:t>Ρικαρδιανή</a:t>
            </a:r>
            <a:r>
              <a:rPr lang="el-GR" altLang="el-GR" sz="1500" dirty="0"/>
              <a:t> θεωρία ίσχυε και για το </a:t>
            </a:r>
            <a:r>
              <a:rPr lang="el-GR" altLang="el-GR" sz="1500" dirty="0" err="1"/>
              <a:t>Μάρξ</a:t>
            </a:r>
            <a:r>
              <a:rPr lang="el-GR" altLang="el-GR" sz="1500" dirty="0"/>
              <a:t>. Ας τα πάρουμε από την αρχή.          </a:t>
            </a:r>
          </a:p>
        </p:txBody>
      </p:sp>
    </p:spTree>
  </p:cSld>
  <p:clrMapOvr>
    <a:masterClrMapping/>
  </p:clrMapOvr>
  <p:transition spd="slow"/>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Θέμα του Offic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l-GR"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l-GR"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Θέμα του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Θέμα του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Θέμα του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8711</TotalTime>
  <Words>4315</Words>
  <Application>Microsoft Office PowerPoint</Application>
  <PresentationFormat>Προσαρμογή</PresentationFormat>
  <Paragraphs>154</Paragraphs>
  <Slides>25</Slides>
  <Notes>22</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25</vt:i4>
      </vt:variant>
    </vt:vector>
  </HeadingPairs>
  <TitlesOfParts>
    <vt:vector size="34" baseType="lpstr">
      <vt:lpstr>Times New Roman</vt:lpstr>
      <vt:lpstr>Arial</vt:lpstr>
      <vt:lpstr>Microsoft YaHei</vt:lpstr>
      <vt:lpstr>Segoe UI</vt:lpstr>
      <vt:lpstr>Wingdings</vt:lpstr>
      <vt:lpstr>Symbol</vt:lpstr>
      <vt:lpstr>Cambria Math</vt:lpstr>
      <vt:lpstr>Constantia</vt:lpstr>
      <vt:lpstr>Θέμα του Office</vt:lpstr>
      <vt:lpstr>Μάθημα 6ο  Σύγκλιση ή Ανισότητα; </vt:lpstr>
      <vt:lpstr>Περίγραμμα και Περιεχόμενα</vt:lpstr>
      <vt:lpstr>Ξεκινώντας από τον Solow</vt:lpstr>
      <vt:lpstr>Παρουσίαση του PowerPoint</vt:lpstr>
      <vt:lpstr>Παρουσίαση του PowerPoint</vt:lpstr>
      <vt:lpstr>Επιβεβαιώνονται αυτές οι Προβλέψεις;</vt:lpstr>
      <vt:lpstr>Παρουσίαση του PowerPoint</vt:lpstr>
      <vt:lpstr>Σύγκλιση και Απόκλιση στην Ευρωζώνη</vt:lpstr>
      <vt:lpstr>Τεχνολογία – Εργασιακή Θεωρία της Αξίας και Άνιση Ανταλλαγή </vt:lpstr>
      <vt:lpstr>Παρουσίαση του PowerPoint</vt:lpstr>
      <vt:lpstr>Διεθνές Εμπόριο και Άνιση Μεγέθυνση στο Μάρξ</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Emmanuel, Amin και Mandel</vt:lpstr>
      <vt:lpstr>Παρουσίαση του PowerPoint</vt:lpstr>
      <vt:lpstr>Το Απόλυτο Πλεονέκτημα και η Ελληνική Περίπτωση </vt:lpstr>
      <vt:lpstr>Παρουσίαση του PowerPoint</vt:lpstr>
      <vt:lpstr>Παγκόσμια Ανισότητα και Μετανάστευση - Milanovic </vt:lpstr>
      <vt:lpstr>Παρουσίαση του PowerPoint</vt:lpstr>
      <vt:lpstr>Παρουσίαση του PowerPoint</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228</cp:revision>
  <cp:lastPrinted>1601-01-01T00:00:00Z</cp:lastPrinted>
  <dcterms:created xsi:type="dcterms:W3CDTF">2022-05-10T08:29:46Z</dcterms:created>
  <dcterms:modified xsi:type="dcterms:W3CDTF">2023-05-05T11:29:36Z</dcterms:modified>
</cp:coreProperties>
</file>