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Lst>
  <p:sldIdLst>
    <p:sldId id="256" r:id="rId2"/>
    <p:sldId id="257" r:id="rId3"/>
    <p:sldId id="258"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7" r:id="rId18"/>
    <p:sldId id="276" r:id="rId19"/>
    <p:sldId id="274" r:id="rId20"/>
    <p:sldId id="278" r:id="rId21"/>
    <p:sldId id="279" r:id="rId22"/>
    <p:sldId id="28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9" d="100"/>
          <a:sy n="79" d="100"/>
        </p:scale>
        <p:origin x="8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378738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3385237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242806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1245709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3822073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7" name="Date Placeholder 2"/>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3"/>
          <p:cNvSpPr>
            <a:spLocks noGrp="1"/>
          </p:cNvSpPr>
          <p:nvPr>
            <p:ph type="ftr" sz="quarter" idx="11"/>
          </p:nvPr>
        </p:nvSpPr>
        <p:spPr/>
        <p:txBody>
          <a:bodyPr/>
          <a:lstStyle/>
          <a:p>
            <a:pPr>
              <a:defRPr/>
            </a:pPr>
            <a:endParaRPr lang="en-US"/>
          </a:p>
        </p:txBody>
      </p:sp>
      <p:sp>
        <p:nvSpPr>
          <p:cNvPr id="6" name="Slide Number Placeholder 4"/>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1575104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2"/>
          <p:cNvSpPr>
            <a:spLocks noGrp="1"/>
          </p:cNvSpPr>
          <p:nvPr>
            <p:ph type="ftr" sz="quarter" idx="11"/>
          </p:nvPr>
        </p:nvSpPr>
        <p:spPr/>
        <p:txBody>
          <a:bodyPr/>
          <a:lstStyle/>
          <a:p>
            <a:pPr>
              <a:defRPr/>
            </a:pPr>
            <a:endParaRPr lang="en-US"/>
          </a:p>
        </p:txBody>
      </p:sp>
      <p:sp>
        <p:nvSpPr>
          <p:cNvPr id="6" name="Slide Number Placeholder 3"/>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2531754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7" name="Date Placeholder 4"/>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5"/>
          <p:cNvSpPr>
            <a:spLocks noGrp="1"/>
          </p:cNvSpPr>
          <p:nvPr>
            <p:ph type="ftr" sz="quarter" idx="11"/>
          </p:nvPr>
        </p:nvSpPr>
        <p:spPr/>
        <p:txBody>
          <a:bodyPr/>
          <a:lstStyle/>
          <a:p>
            <a:pPr>
              <a:defRPr/>
            </a:pPr>
            <a:endParaRPr lang="en-US"/>
          </a:p>
        </p:txBody>
      </p:sp>
      <p:sp>
        <p:nvSpPr>
          <p:cNvPr id="6" name="Slide Number Placeholder 6"/>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338686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1644513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1403800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l-GR"/>
              <a:t>Κάντε κλικ για να επεξεργαστείτε τον τίτλο υποδείγματος</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1321543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l-GR"/>
              <a:t>Κάντε κλικ για να επεξεργαστείτε τον τίτλο υποδείγματος</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l-GR"/>
              <a:t>Στυλ κειμένου υποδείγματος</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09461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4104784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στήλε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7373571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Στήλη 3 εικόνων">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4"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4168258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nchorCtr="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2203031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pPr>
              <a:defRPr/>
            </a:pPr>
            <a:fld id="{BFED5E19-FC61-4D06-A799-22842A7C9309}" type="datetimeFigureOut">
              <a:rPr lang="en-US" smtClean="0"/>
              <a:pPr>
                <a:defRPr/>
              </a:pPr>
              <a:t>5/12/2026</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2829707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l-GR"/>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pPr>
              <a:defRPr/>
            </a:pPr>
            <a:fld id="{BFED5E19-FC61-4D06-A799-22842A7C9309}" type="datetimeFigureOut">
              <a:rPr lang="en-US" smtClean="0"/>
              <a:pPr>
                <a:defRPr/>
              </a:pPr>
              <a:t>5/12/2026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defRPr/>
            </a:pPr>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pPr>
              <a:defRPr/>
            </a:pPr>
            <a:fld id="{22DD6CAE-839E-4288-A542-7E4B157445C6}" type="slidenum">
              <a:rPr lang="en-US" smtClean="0"/>
              <a:pPr>
                <a:defRPr/>
              </a:pPr>
              <a:t>‹#›</a:t>
            </a:fld>
            <a:endParaRPr lang="en-US" dirty="0"/>
          </a:p>
        </p:txBody>
      </p:sp>
    </p:spTree>
    <p:extLst>
      <p:ext uri="{BB962C8B-B14F-4D97-AF65-F5344CB8AC3E}">
        <p14:creationId xmlns:p14="http://schemas.microsoft.com/office/powerpoint/2010/main" val="300111550"/>
      </p:ext>
    </p:extLst>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data.oecd.org/earnwage/gender-wage-gap.htm"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descr="&quot;&quot;">
            <a:extLst>
              <a:ext uri="{FF2B5EF4-FFF2-40B4-BE49-F238E27FC236}">
                <a16:creationId xmlns:a16="http://schemas.microsoft.com/office/drawing/2014/main" id="{CEA5A6F8-CCD7-95C4-8A11-AE9B2904D020}"/>
              </a:ext>
            </a:extLst>
          </p:cNvPr>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10243" name="Picture 3">
            <a:extLst>
              <a:ext uri="{FF2B5EF4-FFF2-40B4-BE49-F238E27FC236}">
                <a16:creationId xmlns:a16="http://schemas.microsoft.com/office/drawing/2014/main" id="{109DA180-5276-6DA8-E3A6-117E67EF9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693" r="-2" b="447"/>
          <a:stretch>
            <a:fillRect/>
          </a:stretch>
        </p:blipFill>
        <p:spPr bwMode="auto">
          <a:xfrm>
            <a:off x="0" y="0"/>
            <a:ext cx="12188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Τίτλος 1">
            <a:extLst>
              <a:ext uri="{FF2B5EF4-FFF2-40B4-BE49-F238E27FC236}">
                <a16:creationId xmlns:a16="http://schemas.microsoft.com/office/drawing/2014/main" id="{88D72295-1ED8-38D8-4878-474F40BD0F25}"/>
              </a:ext>
            </a:extLst>
          </p:cNvPr>
          <p:cNvSpPr>
            <a:spLocks noGrp="1" noChangeArrowheads="1"/>
          </p:cNvSpPr>
          <p:nvPr>
            <p:ph type="ctrTitle"/>
          </p:nvPr>
        </p:nvSpPr>
        <p:spPr>
          <a:xfrm>
            <a:off x="1524000" y="1122363"/>
            <a:ext cx="9144000" cy="3063875"/>
          </a:xfrm>
        </p:spPr>
        <p:txBody>
          <a:bodyPr>
            <a:normAutofit/>
          </a:bodyPr>
          <a:lstStyle/>
          <a:p>
            <a:pPr algn="ctr">
              <a:lnSpc>
                <a:spcPct val="90000"/>
              </a:lnSpc>
            </a:pPr>
            <a:r>
              <a:rPr lang="el-GR" altLang="el-GR" sz="6800" dirty="0">
                <a:solidFill>
                  <a:schemeClr val="bg1"/>
                </a:solidFill>
              </a:rPr>
              <a:t>Μάθημα 9</a:t>
            </a:r>
            <a:r>
              <a:rPr lang="el-GR" altLang="el-GR" sz="6800" baseline="30000" dirty="0">
                <a:solidFill>
                  <a:schemeClr val="bg1"/>
                </a:solidFill>
              </a:rPr>
              <a:t>ο</a:t>
            </a:r>
            <a:r>
              <a:rPr lang="el-GR" altLang="el-GR" sz="6800" dirty="0">
                <a:solidFill>
                  <a:schemeClr val="bg1"/>
                </a:solidFill>
              </a:rPr>
              <a:t> </a:t>
            </a:r>
            <a:br>
              <a:rPr lang="el-GR" altLang="el-GR" sz="6800" dirty="0">
                <a:solidFill>
                  <a:schemeClr val="bg1"/>
                </a:solidFill>
              </a:rPr>
            </a:br>
            <a:r>
              <a:rPr lang="el-GR" altLang="el-GR" sz="6800" dirty="0">
                <a:solidFill>
                  <a:schemeClr val="bg1"/>
                </a:solidFill>
              </a:rPr>
              <a:t>Φυλετική και </a:t>
            </a:r>
            <a:r>
              <a:rPr lang="el-GR" altLang="el-GR" sz="6800" dirty="0" err="1">
                <a:solidFill>
                  <a:schemeClr val="bg1"/>
                </a:solidFill>
              </a:rPr>
              <a:t>Έμφυλη</a:t>
            </a:r>
            <a:r>
              <a:rPr lang="el-GR" altLang="el-GR" sz="6800" dirty="0">
                <a:solidFill>
                  <a:schemeClr val="bg1"/>
                </a:solidFill>
              </a:rPr>
              <a:t> Ανισότητα</a:t>
            </a:r>
          </a:p>
        </p:txBody>
      </p:sp>
      <p:sp>
        <p:nvSpPr>
          <p:cNvPr id="10245" name="Υπότιτλος 2">
            <a:extLst>
              <a:ext uri="{FF2B5EF4-FFF2-40B4-BE49-F238E27FC236}">
                <a16:creationId xmlns:a16="http://schemas.microsoft.com/office/drawing/2014/main" id="{DC17A40C-9927-3325-D28E-40ADB0FBDFD2}"/>
              </a:ext>
            </a:extLst>
          </p:cNvPr>
          <p:cNvSpPr>
            <a:spLocks noGrp="1" noChangeArrowheads="1"/>
          </p:cNvSpPr>
          <p:nvPr>
            <p:ph type="subTitle" idx="1"/>
          </p:nvPr>
        </p:nvSpPr>
        <p:spPr>
          <a:xfrm>
            <a:off x="1527175" y="4598988"/>
            <a:ext cx="9144000" cy="1536700"/>
          </a:xfrm>
        </p:spPr>
        <p:txBody>
          <a:bodyPr/>
          <a:lstStyle/>
          <a:p>
            <a:pPr algn="ctr">
              <a:lnSpc>
                <a:spcPct val="100000"/>
              </a:lnSpc>
            </a:pPr>
            <a:r>
              <a:rPr lang="el-GR" altLang="el-GR" sz="2500" dirty="0">
                <a:solidFill>
                  <a:schemeClr val="bg1"/>
                </a:solidFill>
              </a:rPr>
              <a:t>Νίκος </a:t>
            </a:r>
            <a:r>
              <a:rPr lang="el-GR" altLang="el-GR" sz="2500" dirty="0" err="1">
                <a:solidFill>
                  <a:schemeClr val="bg1"/>
                </a:solidFill>
              </a:rPr>
              <a:t>Στραβελάκης</a:t>
            </a:r>
            <a:r>
              <a:rPr lang="el-GR" altLang="el-GR" sz="2500" dirty="0">
                <a:solidFill>
                  <a:schemeClr val="bg1"/>
                </a:solidFill>
              </a:rPr>
              <a:t> </a:t>
            </a:r>
          </a:p>
          <a:p>
            <a:pPr algn="ctr">
              <a:lnSpc>
                <a:spcPct val="100000"/>
              </a:lnSpc>
            </a:pPr>
            <a:r>
              <a:rPr lang="el-GR" altLang="el-GR" sz="2500" dirty="0">
                <a:solidFill>
                  <a:schemeClr val="bg1"/>
                </a:solidFill>
              </a:rPr>
              <a:t>Τ.Ο.Ε ΕΚΠΑ</a:t>
            </a:r>
          </a:p>
          <a:p>
            <a:pPr algn="ctr">
              <a:lnSpc>
                <a:spcPct val="100000"/>
              </a:lnSpc>
            </a:pPr>
            <a:r>
              <a:rPr lang="el-GR" altLang="el-GR" sz="2500" dirty="0">
                <a:solidFill>
                  <a:schemeClr val="bg1"/>
                </a:solidFill>
              </a:rPr>
              <a:t>Άνοιξη 202</a:t>
            </a:r>
            <a:r>
              <a:rPr lang="en-US" altLang="el-GR" sz="2500" dirty="0">
                <a:solidFill>
                  <a:schemeClr val="bg1"/>
                </a:solidFill>
              </a:rPr>
              <a:t>6</a:t>
            </a:r>
            <a:endParaRPr lang="el-GR" altLang="el-GR" sz="2500" dirty="0">
              <a:solidFill>
                <a:schemeClr val="bg1"/>
              </a:solidFill>
            </a:endParaRPr>
          </a:p>
        </p:txBody>
      </p:sp>
      <p:sp>
        <p:nvSpPr>
          <p:cNvPr id="11" name="Rectangle 6" descr="&quot;&quot;">
            <a:extLst>
              <a:ext uri="{FF2B5EF4-FFF2-40B4-BE49-F238E27FC236}">
                <a16:creationId xmlns:a16="http://schemas.microsoft.com/office/drawing/2014/main" id="{76A0DAD1-43F7-A818-63E9-E8F5D65EFA15}"/>
              </a:ext>
            </a:extLst>
          </p:cNvPr>
          <p:cNvSpPr>
            <a:spLocks noGrp="1" noRot="1" noChangeAspect="1" noMove="1" noResize="1" noEditPoints="1" noAdjustHandles="1" noChangeArrowheads="1" noChangeShapeType="1" noTextEdit="1"/>
          </p:cNvSpPr>
          <p:nvPr/>
        </p:nvSpPr>
        <p:spPr>
          <a:xfrm>
            <a:off x="3973513" y="4368800"/>
            <a:ext cx="4244975" cy="26988"/>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descr="&quot;&quot;">
            <a:extLst>
              <a:ext uri="{FF2B5EF4-FFF2-40B4-BE49-F238E27FC236}">
                <a16:creationId xmlns:a16="http://schemas.microsoft.com/office/drawing/2014/main" id="{7466163E-DCF0-A2D9-BF33-85675A5044A0}"/>
              </a:ext>
            </a:extLst>
          </p:cNvPr>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267" name="Freeform: Shape 9">
            <a:extLst>
              <a:ext uri="{FF2B5EF4-FFF2-40B4-BE49-F238E27FC236}">
                <a16:creationId xmlns:a16="http://schemas.microsoft.com/office/drawing/2014/main" id="{0EEE4B9E-E1E8-F1EF-E96D-59CB54CBE433}"/>
              </a:ext>
              <a:ext uri="{C183D7F6-B498-43B3-948B-1728B52AA6E4}">
                <adec:decorative xmlns:adec="http://schemas.microsoft.com/office/drawing/2017/decorative" val="1"/>
              </a:ext>
            </a:extLst>
          </p:cNvPr>
          <p:cNvSpPr>
            <a:spLocks noGrp="1" noRot="1" noChangeAspect="1" noMove="1" noResize="1" noEditPoints="1" noAdjustHandles="1" noChangeShapeType="1" noTextEdit="1"/>
          </p:cNvSpPr>
          <p:nvPr/>
        </p:nvSpPr>
        <p:spPr bwMode="auto">
          <a:xfrm>
            <a:off x="0" y="0"/>
            <a:ext cx="12192000" cy="2347913"/>
          </a:xfrm>
          <a:custGeom>
            <a:avLst/>
            <a:gdLst/>
            <a:ahLst/>
            <a:cxnLst/>
            <a:rect l="0" t="0"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lnTo>
                  <a:pt x="0" y="0"/>
                </a:lnTo>
                <a:close/>
              </a:path>
            </a:pathLst>
          </a:custGeom>
          <a:solidFill>
            <a:schemeClr val="accent1"/>
          </a:solidFill>
          <a:ln>
            <a:noFill/>
          </a:ln>
          <a:extLst>
            <a:ext uri="{91240B29-F687-4F45-9708-019B960494DF}">
              <a14:hiddenLine xmlns:a14="http://schemas.microsoft.com/office/drawing/2010/main" w="8199" cap="flat">
                <a:solidFill>
                  <a:srgbClr val="000000"/>
                </a:solidFill>
                <a:prstDash val="solid"/>
                <a:miter lim="800000"/>
                <a:headEnd/>
                <a:tailEnd/>
              </a14:hiddenLine>
            </a:ext>
          </a:extLst>
        </p:spPr>
        <p:txBody>
          <a:bodyPr anchor="ctr"/>
          <a:lstStyle/>
          <a:p>
            <a:endParaRPr lang="el-GR"/>
          </a:p>
        </p:txBody>
      </p:sp>
      <p:sp>
        <p:nvSpPr>
          <p:cNvPr id="11268" name="Τίτλος 1">
            <a:extLst>
              <a:ext uri="{FF2B5EF4-FFF2-40B4-BE49-F238E27FC236}">
                <a16:creationId xmlns:a16="http://schemas.microsoft.com/office/drawing/2014/main" id="{F3B52B57-8D61-F795-EC1D-FAC32078292B}"/>
              </a:ext>
            </a:extLst>
          </p:cNvPr>
          <p:cNvSpPr>
            <a:spLocks noGrp="1" noChangeArrowheads="1"/>
          </p:cNvSpPr>
          <p:nvPr>
            <p:ph type="title"/>
          </p:nvPr>
        </p:nvSpPr>
        <p:spPr>
          <a:xfrm>
            <a:off x="838200" y="401638"/>
            <a:ext cx="10515600" cy="1347787"/>
          </a:xfrm>
        </p:spPr>
        <p:txBody>
          <a:bodyPr>
            <a:normAutofit/>
          </a:bodyPr>
          <a:lstStyle/>
          <a:p>
            <a:r>
              <a:rPr lang="el-GR" altLang="el-GR" sz="6300" b="1">
                <a:solidFill>
                  <a:schemeClr val="bg1"/>
                </a:solidFill>
                <a:latin typeface="Arial" panose="020B0604020202020204" pitchFamily="34" charset="0"/>
              </a:rPr>
              <a:t>ΣΚΟΠΟΣ &amp; ΠΕΡΙΕΧΟΜΕΝΑ </a:t>
            </a:r>
            <a:endParaRPr lang="el-GR" altLang="el-GR" sz="6300">
              <a:solidFill>
                <a:schemeClr val="bg1"/>
              </a:solidFill>
            </a:endParaRPr>
          </a:p>
        </p:txBody>
      </p:sp>
      <p:sp>
        <p:nvSpPr>
          <p:cNvPr id="11269" name="Θέση περιεχομένου 2">
            <a:extLst>
              <a:ext uri="{FF2B5EF4-FFF2-40B4-BE49-F238E27FC236}">
                <a16:creationId xmlns:a16="http://schemas.microsoft.com/office/drawing/2014/main" id="{0E3B8AF9-5C25-730D-26BC-3DD92D2DF98D}"/>
              </a:ext>
            </a:extLst>
          </p:cNvPr>
          <p:cNvSpPr>
            <a:spLocks noGrp="1" noChangeArrowheads="1"/>
          </p:cNvSpPr>
          <p:nvPr>
            <p:ph idx="1"/>
          </p:nvPr>
        </p:nvSpPr>
        <p:spPr>
          <a:xfrm>
            <a:off x="838200" y="2586038"/>
            <a:ext cx="10515600" cy="3590925"/>
          </a:xfrm>
        </p:spPr>
        <p:txBody>
          <a:bodyPr/>
          <a:lstStyle/>
          <a:p>
            <a:pPr marL="0" indent="0">
              <a:lnSpc>
                <a:spcPct val="100000"/>
              </a:lnSpc>
              <a:buFont typeface="Arial" panose="020B0604020202020204" pitchFamily="34" charset="0"/>
              <a:buNone/>
            </a:pPr>
            <a:r>
              <a:rPr lang="el-GR" altLang="el-GR" sz="1800">
                <a:latin typeface="Calibri" panose="020F0502020204030204" pitchFamily="34" charset="0"/>
              </a:rPr>
              <a:t>Στα τρία προηγούμενα μαθήματα είδαμε την εισοδηματική ανισότητα ανάμεσα σε χώρες και κοινωνικές τάξεις από ορθόδοξη και ετερόδοξη σκοπιά. Σε αυτό το πλαίσιο δώσαμε έμφαση στην επίδραση του μεριδίου των κερδών </a:t>
            </a:r>
          </a:p>
          <a:p>
            <a:pPr marL="0" indent="0">
              <a:lnSpc>
                <a:spcPct val="100000"/>
              </a:lnSpc>
              <a:buFont typeface="Arial" panose="020B0604020202020204" pitchFamily="34" charset="0"/>
              <a:buNone/>
            </a:pPr>
            <a:r>
              <a:rPr lang="el-GR" altLang="el-GR" sz="1800">
                <a:latin typeface="Calibri" panose="020F0502020204030204" pitchFamily="34" charset="0"/>
              </a:rPr>
              <a:t>Όμως η σύγχρονη τάση είναι η επέκταση της συζήτησης για την ανισότητα πέρα από τα εισοδήματα σε ζητήματα κοινωνικών παροχών και δημοκρατικών/ ανθρώπινων δικαιωμάτων. Σε αυτό το πλαίσιο η συζήτηση αγγίζει σημαντικά ζητήματα του σήμερα όπως οι έμφυλες διακρίσεις, οι φυλετικές ανισότητες, οι αποκλεισμοί από τη μόρφωση, η ανισότητα σε κοινωνικές παροχές όπως στις παροχές υγείας την περίοδο της πανδημίας και η περιβαντολογική/ οικολογική ανισότητα. Σήμερα θα δούμε τη φυλετική και έμφυλη ανισότητα. </a:t>
            </a:r>
          </a:p>
          <a:p>
            <a:pPr marL="0" indent="0">
              <a:lnSpc>
                <a:spcPct val="100000"/>
              </a:lnSpc>
              <a:buFont typeface="Arial" panose="020B0604020202020204" pitchFamily="34" charset="0"/>
              <a:buNone/>
            </a:pPr>
            <a:r>
              <a:rPr lang="el-GR" altLang="el-GR" sz="1800"/>
              <a:t>Ας θυμηθούμε π</a:t>
            </a:r>
            <a:r>
              <a:rPr lang="el-GR" altLang="el-GR" sz="1800">
                <a:latin typeface="Calibri" panose="020F0502020204030204" pitchFamily="34" charset="0"/>
              </a:rPr>
              <a:t>ώς θέτουν συνολικά το ζήτημα ο Amartya Sen και ο Angus Deaton στο 1o συνέδριο του Common Good https://www.youtube.com/watch?v=y4_dzckpvKA </a:t>
            </a:r>
            <a:endParaRPr lang="el-GR" altLang="el-GR"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1">
            <a:extLst>
              <a:ext uri="{FF2B5EF4-FFF2-40B4-BE49-F238E27FC236}">
                <a16:creationId xmlns:a16="http://schemas.microsoft.com/office/drawing/2014/main" id="{2E994A9A-A497-CEF5-A89B-E1639698AB57}"/>
              </a:ext>
            </a:extLst>
          </p:cNvPr>
          <p:cNvSpPr>
            <a:spLocks noGrp="1" noChangeArrowheads="1"/>
          </p:cNvSpPr>
          <p:nvPr>
            <p:ph type="title"/>
          </p:nvPr>
        </p:nvSpPr>
        <p:spPr>
          <a:xfrm>
            <a:off x="841248" y="548640"/>
            <a:ext cx="3419540" cy="5431536"/>
          </a:xfrm>
        </p:spPr>
        <p:txBody>
          <a:bodyPr>
            <a:normAutofit/>
          </a:bodyPr>
          <a:lstStyle/>
          <a:p>
            <a:pPr>
              <a:lnSpc>
                <a:spcPct val="90000"/>
              </a:lnSpc>
            </a:pPr>
            <a:r>
              <a:rPr lang="el-GR" altLang="el-GR" sz="4200" b="1">
                <a:latin typeface="Arial" panose="020B0604020202020204" pitchFamily="34" charset="0"/>
              </a:rPr>
              <a:t>Νεοκλασική Θεωρία και Ανισότητα Φυλής και Φύλου</a:t>
            </a:r>
            <a:r>
              <a:rPr lang="el-GR" altLang="el-GR" sz="4200">
                <a:latin typeface="Arial" panose="020B0604020202020204" pitchFamily="34" charset="0"/>
              </a:rPr>
              <a:t> </a:t>
            </a:r>
            <a:endParaRPr lang="el-GR" altLang="el-GR" sz="4200"/>
          </a:p>
        </p:txBody>
      </p:sp>
      <p:sp>
        <p:nvSpPr>
          <p:cNvPr id="3" name="Θέση περιεχομένου 2">
            <a:extLst>
              <a:ext uri="{FF2B5EF4-FFF2-40B4-BE49-F238E27FC236}">
                <a16:creationId xmlns:a16="http://schemas.microsoft.com/office/drawing/2014/main" id="{FA301196-E25A-1972-7FC9-6FF168582F65}"/>
              </a:ext>
            </a:extLst>
          </p:cNvPr>
          <p:cNvSpPr>
            <a:spLocks noGrp="1"/>
          </p:cNvSpPr>
          <p:nvPr>
            <p:ph idx="1"/>
          </p:nvPr>
        </p:nvSpPr>
        <p:spPr>
          <a:xfrm>
            <a:off x="5298595" y="552091"/>
            <a:ext cx="6052158" cy="5431536"/>
          </a:xfrm>
        </p:spPr>
        <p:txBody>
          <a:bodyPr rtlCol="0" anchor="ctr">
            <a:normAutofit/>
          </a:bodyPr>
          <a:lstStyle/>
          <a:p>
            <a:pPr marL="0" indent="0" fontAlgn="auto">
              <a:lnSpc>
                <a:spcPct val="100000"/>
              </a:lnSpc>
              <a:spcAft>
                <a:spcPts val="0"/>
              </a:spcAft>
              <a:buFont typeface="Arial" panose="020B0604020202020204" pitchFamily="34" charset="0"/>
              <a:buNone/>
              <a:defRPr/>
            </a:pPr>
            <a:r>
              <a:rPr lang="el-GR" sz="1500">
                <a:latin typeface="Arial" panose="020B0604020202020204" pitchFamily="34" charset="0"/>
              </a:rPr>
              <a:t>Η βάση της συζήτησης είναι η αδιαμφισβήτητη ανισότητα στις αμοιβές ανδρών και γυναικών αλλά και διαφορετικών φυλετικών και εθνολογικών ομάδων.</a:t>
            </a:r>
          </a:p>
          <a:p>
            <a:pPr marL="0" indent="0" fontAlgn="auto">
              <a:lnSpc>
                <a:spcPct val="100000"/>
              </a:lnSpc>
              <a:spcAft>
                <a:spcPts val="0"/>
              </a:spcAft>
              <a:buFont typeface="Arial" panose="020B0604020202020204" pitchFamily="34" charset="0"/>
              <a:buNone/>
              <a:defRPr/>
            </a:pPr>
            <a:r>
              <a:rPr lang="el-GR" sz="1500">
                <a:latin typeface="Arial" panose="020B0604020202020204" pitchFamily="34" charset="0"/>
              </a:rPr>
              <a:t>Παρόλο που είναι κατ’ εξοχήν ένα ζήτημα πολιτικής οικονομίας αφού αφορά σχέσεις ανάμεσα σε κοινωνικές, φυλετικές και εθνολογικές ομάδες η νεοκλασική θεωρία προσπάθησε να απαντήσει στο πρόβλημα.</a:t>
            </a:r>
          </a:p>
          <a:p>
            <a:pPr marL="0" indent="0" fontAlgn="auto">
              <a:lnSpc>
                <a:spcPct val="100000"/>
              </a:lnSpc>
              <a:spcAft>
                <a:spcPts val="0"/>
              </a:spcAft>
              <a:buFont typeface="Arial" panose="020B0604020202020204" pitchFamily="34" charset="0"/>
              <a:buNone/>
              <a:defRPr/>
            </a:pPr>
            <a:r>
              <a:rPr lang="el-GR" sz="1500">
                <a:latin typeface="Arial" panose="020B0604020202020204" pitchFamily="34" charset="0"/>
              </a:rPr>
              <a:t>Αρχικά η νεοκλασική σκέψη βασίσθηκε στη θεωρία του “ανθρώπινου κεφαλαίου” του </a:t>
            </a:r>
            <a:r>
              <a:rPr lang="el-GR" sz="1500" err="1">
                <a:latin typeface="Arial" panose="020B0604020202020204" pitchFamily="34" charset="0"/>
              </a:rPr>
              <a:t>Garry</a:t>
            </a:r>
            <a:r>
              <a:rPr lang="el-GR" sz="1500">
                <a:latin typeface="Arial" panose="020B0604020202020204" pitchFamily="34" charset="0"/>
              </a:rPr>
              <a:t> </a:t>
            </a:r>
            <a:r>
              <a:rPr lang="el-GR" sz="1500" err="1">
                <a:latin typeface="Arial" panose="020B0604020202020204" pitchFamily="34" charset="0"/>
              </a:rPr>
              <a:t>Becker</a:t>
            </a:r>
            <a:r>
              <a:rPr lang="el-GR" sz="1500">
                <a:latin typeface="Arial" panose="020B0604020202020204" pitchFamily="34" charset="0"/>
              </a:rPr>
              <a:t>. </a:t>
            </a:r>
          </a:p>
          <a:p>
            <a:pPr marL="0" indent="0" fontAlgn="auto">
              <a:lnSpc>
                <a:spcPct val="100000"/>
              </a:lnSpc>
              <a:spcAft>
                <a:spcPts val="0"/>
              </a:spcAft>
              <a:buFont typeface="Arial" panose="020B0604020202020204" pitchFamily="34" charset="0"/>
              <a:buNone/>
              <a:defRPr/>
            </a:pPr>
            <a:r>
              <a:rPr lang="el-GR" sz="1500">
                <a:latin typeface="Arial" panose="020B0604020202020204" pitchFamily="34" charset="0"/>
              </a:rPr>
              <a:t>Η προσέγγιση είναι μια μεθοδολογία ανάλυσης κοινωνικών προβλημάτων χωρίς να αποδίδονται “όπως στο </a:t>
            </a:r>
            <a:r>
              <a:rPr lang="el-GR" sz="1500" err="1">
                <a:latin typeface="Arial" panose="020B0604020202020204" pitchFamily="34" charset="0"/>
              </a:rPr>
              <a:t>Μάρξ</a:t>
            </a:r>
            <a:r>
              <a:rPr lang="el-GR" sz="1500">
                <a:latin typeface="Arial" panose="020B0604020202020204" pitchFamily="34" charset="0"/>
              </a:rPr>
              <a:t> συγκεκριμένα κίνητρα στις ατομικές συμπεριφορές” (</a:t>
            </a:r>
            <a:r>
              <a:rPr lang="el-GR" sz="1500" err="1">
                <a:latin typeface="Arial" panose="020B0604020202020204" pitchFamily="34" charset="0"/>
              </a:rPr>
              <a:t>Becker</a:t>
            </a:r>
            <a:r>
              <a:rPr lang="el-GR" sz="1500">
                <a:latin typeface="Arial" panose="020B0604020202020204" pitchFamily="34" charset="0"/>
              </a:rPr>
              <a:t> 1992). Η λογική είναι ότι σε μια οικονομία αγοράς τα άτομα μεγιστοποιούν την ευημερία τους με βάση τον υποκειμενικό τρόπο με τον οποίο αντιλαμβάνονται την ευημερία.</a:t>
            </a:r>
          </a:p>
          <a:p>
            <a:pPr marL="0" indent="0" fontAlgn="auto">
              <a:lnSpc>
                <a:spcPct val="100000"/>
              </a:lnSpc>
              <a:spcAft>
                <a:spcPts val="0"/>
              </a:spcAft>
              <a:buFont typeface="Arial" panose="020B0604020202020204" pitchFamily="34" charset="0"/>
              <a:buNone/>
              <a:defRPr/>
            </a:pPr>
            <a:r>
              <a:rPr lang="el-GR" sz="1500">
                <a:latin typeface="Arial" panose="020B0604020202020204" pitchFamily="34" charset="0"/>
              </a:rPr>
              <a:t>Στη βάση αυτής της προσέγγισης ο </a:t>
            </a:r>
            <a:r>
              <a:rPr lang="el-GR" sz="1500" err="1">
                <a:latin typeface="Arial" panose="020B0604020202020204" pitchFamily="34" charset="0"/>
              </a:rPr>
              <a:t>Becker</a:t>
            </a:r>
            <a:r>
              <a:rPr lang="el-GR" sz="1500">
                <a:latin typeface="Arial" panose="020B0604020202020204" pitchFamily="34" charset="0"/>
              </a:rPr>
              <a:t> αναλύει τις φυλετικές και </a:t>
            </a:r>
            <a:r>
              <a:rPr lang="el-GR" sz="1500" err="1">
                <a:latin typeface="Arial" panose="020B0604020202020204" pitchFamily="34" charset="0"/>
              </a:rPr>
              <a:t>έμφυλες</a:t>
            </a:r>
            <a:r>
              <a:rPr lang="el-GR" sz="1500">
                <a:latin typeface="Arial" panose="020B0604020202020204" pitchFamily="34" charset="0"/>
              </a:rPr>
              <a:t> διακρίσεις επεκτείνοντας τη θεωρία της χρησιμότητας. </a:t>
            </a:r>
          </a:p>
          <a:p>
            <a:pPr marL="0" indent="0" fontAlgn="auto">
              <a:lnSpc>
                <a:spcPct val="100000"/>
              </a:lnSpc>
              <a:spcAft>
                <a:spcPts val="0"/>
              </a:spcAft>
              <a:buFont typeface="Arial" panose="020B0604020202020204" pitchFamily="34" charset="0"/>
              <a:buNone/>
              <a:defRPr/>
            </a:pPr>
            <a:r>
              <a:rPr lang="el-GR" sz="1500">
                <a:latin typeface="Arial" panose="020B0604020202020204" pitchFamily="34" charset="0"/>
              </a:rPr>
              <a:t>Συγκεκριμένα, καταφεύγει στις λεγόμενες “παραμέτρους διάκρισης”. Δηλαδή στοιχεία που μεταβάλλουν “τις προτιμήσεις και τις διαθέσεις” (1992) με βάση τη φυλή ή το φύλο του άλλου. </a:t>
            </a:r>
            <a:endParaRPr lang="el-GR" sz="1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655F65C9-B31E-6388-B4E8-AE32A99E1530}"/>
              </a:ext>
            </a:extLst>
          </p:cNvPr>
          <p:cNvSpPr>
            <a:spLocks noGrp="1"/>
          </p:cNvSpPr>
          <p:nvPr>
            <p:ph idx="1"/>
          </p:nvPr>
        </p:nvSpPr>
        <p:spPr>
          <a:xfrm>
            <a:off x="398032" y="1356527"/>
            <a:ext cx="11499925" cy="5058257"/>
          </a:xfrm>
        </p:spPr>
        <p:txBody>
          <a:bodyPr>
            <a:normAutofit/>
          </a:bodyPr>
          <a:lstStyle/>
          <a:p>
            <a:pPr marL="0" indent="0" algn="just">
              <a:lnSpc>
                <a:spcPct val="100000"/>
              </a:lnSpc>
              <a:buNone/>
            </a:pPr>
            <a:r>
              <a:rPr lang="el-GR" sz="1600" b="0" i="0" u="none" strike="noStrike" baseline="0" dirty="0">
                <a:latin typeface="Arial" panose="020B0604020202020204" pitchFamily="34" charset="0"/>
              </a:rPr>
              <a:t>Είναι ένας  κόσμος που οι εργοδότες δεν αξιολογούν τους εργαζόμενους αποκλειστικά με την παραγωγικότητα και οι καταναλωτές δεν ενδιαφέρονται μόνο για την ποιότητα των αγαθών και των υπηρεσιών που αποκτούν. Παραδείγματος χάριν, οι εργαζόμενοι μπορεί να αρνηθούν μια προϊστάμενο γυναίκα ή μαύρο ή έναν </a:t>
            </a:r>
            <a:r>
              <a:rPr lang="en-US" sz="1600" b="0" i="0" u="none" strike="noStrike" baseline="0" dirty="0" err="1">
                <a:latin typeface="Arial" panose="020B0604020202020204" pitchFamily="34" charset="0"/>
              </a:rPr>
              <a:t>hispanic</a:t>
            </a:r>
            <a:r>
              <a:rPr lang="el-GR" sz="1600" b="0" i="0" u="none" strike="noStrike" baseline="0" dirty="0">
                <a:latin typeface="Arial" panose="020B0604020202020204" pitchFamily="34" charset="0"/>
              </a:rPr>
              <a:t> πωλητή αυτοκινήτων.</a:t>
            </a:r>
          </a:p>
          <a:p>
            <a:pPr marL="0" indent="0" algn="just">
              <a:lnSpc>
                <a:spcPct val="100000"/>
              </a:lnSpc>
              <a:buNone/>
            </a:pPr>
            <a:r>
              <a:rPr lang="el-GR" sz="1600" b="0" i="0" u="none" strike="noStrike" baseline="0" dirty="0">
                <a:latin typeface="Arial" panose="020B0604020202020204" pitchFamily="34" charset="0"/>
              </a:rPr>
              <a:t>Έτσι οι διακρίσεις είναι το συνδυαστικό αποτέλεσμα διακρίσεων εργατών/ εργοδοτών</a:t>
            </a:r>
            <a:r>
              <a:rPr lang="el-GR" sz="1600" dirty="0">
                <a:latin typeface="Arial" panose="020B0604020202020204" pitchFamily="34" charset="0"/>
              </a:rPr>
              <a:t> και,</a:t>
            </a:r>
            <a:r>
              <a:rPr lang="el-GR" sz="1600" b="0" i="0" u="none" strike="noStrike" baseline="0" dirty="0">
                <a:latin typeface="Arial" panose="020B0604020202020204" pitchFamily="34" charset="0"/>
              </a:rPr>
              <a:t> μεταξύ των εργαζομένων των καταναλωτών και των κυβερνήσεων.</a:t>
            </a:r>
          </a:p>
          <a:p>
            <a:pPr marL="0" indent="0" algn="just">
              <a:lnSpc>
                <a:spcPct val="100000"/>
              </a:lnSpc>
              <a:buNone/>
            </a:pPr>
            <a:r>
              <a:rPr lang="el-GR" sz="1600" dirty="0">
                <a:latin typeface="Arial" panose="020B0604020202020204" pitchFamily="34" charset="0"/>
              </a:rPr>
              <a:t>Ο</a:t>
            </a:r>
            <a:r>
              <a:rPr lang="el-GR" sz="1600" b="0" i="0" u="none" strike="noStrike" baseline="0" dirty="0">
                <a:latin typeface="Arial" panose="020B0604020202020204" pitchFamily="34" charset="0"/>
              </a:rPr>
              <a:t>ι διακρίσεις εντείνονται ή περιορίζονται με βάση τον αριθμό των επιχειρήσεων που είναι διατεθειμένες να εξειδικευτούν αποκλειστικά στην απασχόληση μειονοτικών ή γυναικών. </a:t>
            </a:r>
          </a:p>
          <a:p>
            <a:pPr marL="0" indent="0" algn="just">
              <a:lnSpc>
                <a:spcPct val="100000"/>
              </a:lnSpc>
              <a:buNone/>
            </a:pPr>
            <a:r>
              <a:rPr lang="el-GR" sz="1600" dirty="0">
                <a:latin typeface="Arial" panose="020B0604020202020204" pitchFamily="34" charset="0"/>
              </a:rPr>
              <a:t>Τ</a:t>
            </a:r>
            <a:r>
              <a:rPr lang="el-GR" sz="1600" b="0" i="0" u="none" strike="noStrike" baseline="0" dirty="0">
                <a:latin typeface="Arial" panose="020B0604020202020204" pitchFamily="34" charset="0"/>
              </a:rPr>
              <a:t>ο συμπέρασμα είναι ότι σε ένα διαχωρισμένο κόσμο με σταθερές αποδόσεις κλίμακας δηλαδή χωρίς ανταγωνιστικά πλεονεκτήματα θα είχαμε την απόλυτη ισότητα μισθών και την κατάργηση των διακρίσεων.</a:t>
            </a:r>
          </a:p>
          <a:p>
            <a:pPr marL="0" indent="0" algn="just">
              <a:lnSpc>
                <a:spcPct val="100000"/>
              </a:lnSpc>
              <a:buNone/>
            </a:pPr>
            <a:r>
              <a:rPr lang="el-GR" sz="1600" b="0" i="0" u="none" strike="noStrike" baseline="0" dirty="0">
                <a:latin typeface="Arial" panose="020B0604020202020204" pitchFamily="34" charset="0"/>
              </a:rPr>
              <a:t>‘</a:t>
            </a:r>
            <a:r>
              <a:rPr lang="el-GR" sz="1600" b="0" i="0" u="none" strike="noStrike" baseline="0" dirty="0" err="1">
                <a:latin typeface="Arial" panose="020B0604020202020204" pitchFamily="34" charset="0"/>
              </a:rPr>
              <a:t>Αρα</a:t>
            </a:r>
            <a:r>
              <a:rPr lang="el-GR" sz="1600" b="0" i="0" u="none" strike="noStrike" baseline="0" dirty="0">
                <a:latin typeface="Arial" panose="020B0604020202020204" pitchFamily="34" charset="0"/>
              </a:rPr>
              <a:t> οι διακρίσεις είναι αποτέλεσμα του περιορισμένου αριθμού των εξειδικευμένων μαύρων εργαζομένων λόγω περιορισμένου αριθμού και περιορισμών ανθρώπινου κεφαλαίου </a:t>
            </a:r>
          </a:p>
          <a:p>
            <a:pPr marL="0" indent="0" algn="just">
              <a:lnSpc>
                <a:spcPct val="100000"/>
              </a:lnSpc>
              <a:buNone/>
            </a:pPr>
            <a:r>
              <a:rPr lang="el-GR" sz="1600" dirty="0">
                <a:latin typeface="Arial" panose="020B0604020202020204" pitchFamily="34" charset="0"/>
              </a:rPr>
              <a:t>Αυτό</a:t>
            </a:r>
            <a:r>
              <a:rPr lang="el-GR" sz="1600" b="0" i="0" u="none" strike="noStrike" baseline="0" dirty="0">
                <a:latin typeface="Arial" panose="020B0604020202020204" pitchFamily="34" charset="0"/>
              </a:rPr>
              <a:t> απαγορεύει στις επιχειρήσεις να εξειδικευτούν αποκλειστικά στην απασχόληση μειονοτικών εργατών. </a:t>
            </a:r>
            <a:endParaRPr lang="el-GR" sz="1600" dirty="0">
              <a:latin typeface="Arial" panose="020B0604020202020204" pitchFamily="34" charset="0"/>
            </a:endParaRPr>
          </a:p>
          <a:p>
            <a:pPr marL="0" indent="0" algn="just">
              <a:lnSpc>
                <a:spcPct val="100000"/>
              </a:lnSpc>
              <a:buNone/>
            </a:pPr>
            <a:r>
              <a:rPr lang="el-GR" sz="1600" dirty="0">
                <a:latin typeface="Arial" panose="020B0604020202020204" pitchFamily="34" charset="0"/>
              </a:rPr>
              <a:t>Σ</a:t>
            </a:r>
            <a:r>
              <a:rPr lang="el-GR" sz="1600" b="0" i="0" u="none" strike="noStrike" baseline="0" dirty="0">
                <a:latin typeface="Arial" panose="020B0604020202020204" pitchFamily="34" charset="0"/>
              </a:rPr>
              <a:t>ε αυτές συνθήκες όταν οι μειονότητες είναι ένα σημαντικό τμήμα του πληθυσμού τότε οι χαμηλότερες αποδοχές τους περιορίζουν τις αποδοχές της πλειοψηφίας των εργατών (</a:t>
            </a:r>
            <a:r>
              <a:rPr lang="el-GR" sz="1600" b="1" i="0" u="none" strike="noStrike" baseline="0" dirty="0">
                <a:solidFill>
                  <a:srgbClr val="FFFF00"/>
                </a:solidFill>
                <a:latin typeface="Arial" panose="020B0604020202020204" pitchFamily="34" charset="0"/>
              </a:rPr>
              <a:t>πώς γίνεται αυτό από νεοκλασική σκοπιά</a:t>
            </a:r>
            <a:r>
              <a:rPr lang="el-GR" sz="1600" b="0" i="0" u="none" strike="noStrike" baseline="0" dirty="0">
                <a:latin typeface="Arial" panose="020B0604020202020204" pitchFamily="34" charset="0"/>
              </a:rPr>
              <a:t>)</a:t>
            </a:r>
          </a:p>
        </p:txBody>
      </p:sp>
    </p:spTree>
    <p:extLst>
      <p:ext uri="{BB962C8B-B14F-4D97-AF65-F5344CB8AC3E}">
        <p14:creationId xmlns:p14="http://schemas.microsoft.com/office/powerpoint/2010/main" val="2629912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53966C9-1B86-4B49-2D60-586B645B3A04}"/>
              </a:ext>
            </a:extLst>
          </p:cNvPr>
          <p:cNvSpPr>
            <a:spLocks noGrp="1"/>
          </p:cNvSpPr>
          <p:nvPr>
            <p:ph idx="1"/>
          </p:nvPr>
        </p:nvSpPr>
        <p:spPr>
          <a:xfrm>
            <a:off x="301214" y="1929383"/>
            <a:ext cx="11478409" cy="4563933"/>
          </a:xfrm>
        </p:spPr>
        <p:txBody>
          <a:bodyPr>
            <a:noAutofit/>
          </a:bodyPr>
          <a:lstStyle/>
          <a:p>
            <a:pPr marL="0" indent="0" algn="just">
              <a:lnSpc>
                <a:spcPct val="100000"/>
              </a:lnSpc>
              <a:buNone/>
            </a:pPr>
            <a:r>
              <a:rPr lang="el-GR" sz="2000" b="0" i="0" u="none" strike="noStrike" baseline="0" dirty="0">
                <a:latin typeface="Calibri" panose="020F0502020204030204" pitchFamily="34" charset="0"/>
              </a:rPr>
              <a:t>Το ερώτημα που τίθεται λοιπόν είναι κατά πόσο οι διακρίσεις λόγω “προκατάληψης” θα υποχωρήσουν με την εξέλιξη της κοινωνίας. Με άλλα λόγια, κατά πόσο οι εργοδότες που δεν έχουν “προκαταλήψεις” θα απομακρύνουν μέσω του ανταγωνισμού τους “προκατειλημμένους”. </a:t>
            </a:r>
          </a:p>
          <a:p>
            <a:pPr marL="0" indent="0" algn="just">
              <a:lnSpc>
                <a:spcPct val="100000"/>
              </a:lnSpc>
              <a:buNone/>
            </a:pPr>
            <a:r>
              <a:rPr lang="el-GR" sz="2000" b="0" i="0" u="none" strike="noStrike" baseline="0" dirty="0">
                <a:latin typeface="Calibri" panose="020F0502020204030204" pitchFamily="34" charset="0"/>
              </a:rPr>
              <a:t>Αυτό δεν εξαρτάται αποκλειστικά από την κατανομή των “προκαταλήψεων” ανάμεσα στους εργοδότες αλλά και από τις συναρτήσεις παραγωγής (</a:t>
            </a:r>
            <a:r>
              <a:rPr lang="el-GR" sz="2000" b="1" i="0" u="none" strike="noStrike" baseline="0" dirty="0">
                <a:solidFill>
                  <a:srgbClr val="FFFF00"/>
                </a:solidFill>
                <a:latin typeface="Calibri" panose="020F0502020204030204" pitchFamily="34" charset="0"/>
              </a:rPr>
              <a:t>Γιατί;</a:t>
            </a:r>
            <a:r>
              <a:rPr lang="el-GR" sz="2000" b="0" i="0" u="none" strike="noStrike" baseline="0" dirty="0">
                <a:latin typeface="Calibri" panose="020F0502020204030204" pitchFamily="34" charset="0"/>
              </a:rPr>
              <a:t>).</a:t>
            </a:r>
          </a:p>
          <a:p>
            <a:pPr marL="0" indent="0" algn="just">
              <a:lnSpc>
                <a:spcPct val="100000"/>
              </a:lnSpc>
              <a:buNone/>
            </a:pPr>
            <a:r>
              <a:rPr lang="el-GR" sz="2000" b="0" i="0" u="none" strike="noStrike" baseline="0" dirty="0">
                <a:latin typeface="Calibri" panose="020F0502020204030204" pitchFamily="34" charset="0"/>
              </a:rPr>
              <a:t>Για το λόγο αυτό ο </a:t>
            </a:r>
            <a:r>
              <a:rPr lang="el-GR" sz="2000" b="0" i="0" u="none" strike="noStrike" baseline="0" dirty="0" err="1">
                <a:latin typeface="Calibri" panose="020F0502020204030204" pitchFamily="34" charset="0"/>
              </a:rPr>
              <a:t>Becker</a:t>
            </a:r>
            <a:r>
              <a:rPr lang="el-GR" sz="2000" b="0" i="0" u="none" strike="noStrike" baseline="0" dirty="0">
                <a:latin typeface="Calibri" panose="020F0502020204030204" pitchFamily="34" charset="0"/>
              </a:rPr>
              <a:t> κάνει μια ακόμη επισήμανση. Τελικά οι προκαταλήψεις των εργαζόμενων και των καταναλωτών (πελατών) είναι σημαντικότερες και διαχρονικότερες από αυτές των εργοδοτών (</a:t>
            </a:r>
            <a:r>
              <a:rPr lang="el-GR" sz="2000" b="1" i="0" u="none" strike="noStrike" baseline="0" dirty="0">
                <a:solidFill>
                  <a:srgbClr val="FFFF00"/>
                </a:solidFill>
                <a:latin typeface="Calibri" panose="020F0502020204030204" pitchFamily="34" charset="0"/>
              </a:rPr>
              <a:t>Γιατί;</a:t>
            </a:r>
            <a:r>
              <a:rPr lang="el-GR" sz="2000" b="0" i="0" u="none" strike="noStrike" baseline="0" dirty="0">
                <a:latin typeface="Calibri" panose="020F0502020204030204" pitchFamily="34" charset="0"/>
              </a:rPr>
              <a:t>). </a:t>
            </a:r>
          </a:p>
          <a:p>
            <a:pPr marL="0" indent="0" algn="just">
              <a:lnSpc>
                <a:spcPct val="100000"/>
              </a:lnSpc>
              <a:buNone/>
            </a:pPr>
            <a:r>
              <a:rPr lang="el-GR" sz="2000" b="0" i="0" u="none" strike="noStrike" baseline="0" dirty="0">
                <a:latin typeface="Calibri" panose="020F0502020204030204" pitchFamily="34" charset="0"/>
              </a:rPr>
              <a:t>Με βάση αυτές τις επισημάνσεις πάντως οι μισθολογικές διαφορές ανδρών γυναικών και λευκών -μειονοτικών εργατών θα έπρεπε διαχρονικά να περιορίζονται (</a:t>
            </a:r>
            <a:r>
              <a:rPr lang="el-GR" sz="2000" b="1" i="0" u="none" strike="noStrike" baseline="0" dirty="0">
                <a:solidFill>
                  <a:srgbClr val="FFFF00"/>
                </a:solidFill>
                <a:latin typeface="Calibri" panose="020F0502020204030204" pitchFamily="34" charset="0"/>
              </a:rPr>
              <a:t>Γιατί;</a:t>
            </a:r>
            <a:r>
              <a:rPr lang="el-GR" sz="2000" b="0" i="0" u="none" strike="noStrike" baseline="0" dirty="0">
                <a:latin typeface="Calibri" panose="020F0502020204030204" pitchFamily="34" charset="0"/>
              </a:rPr>
              <a:t>). Τι συμβαίνει στην πραγματικότητα;</a:t>
            </a:r>
          </a:p>
          <a:p>
            <a:pPr marL="0" indent="0" algn="just">
              <a:lnSpc>
                <a:spcPct val="100000"/>
              </a:lnSpc>
              <a:buNone/>
            </a:pPr>
            <a:r>
              <a:rPr lang="el-GR" sz="2000" b="0" i="0" u="none" strike="noStrike" baseline="0" dirty="0">
                <a:latin typeface="Calibri" panose="020F0502020204030204" pitchFamily="34" charset="0"/>
              </a:rPr>
              <a:t>Αναφορικά με τις διαφορές στο πλούτο πρόσφατη μελέτη του </a:t>
            </a:r>
            <a:r>
              <a:rPr lang="el-GR" sz="2000" b="0" i="0" u="none" strike="noStrike" baseline="0" dirty="0" err="1">
                <a:latin typeface="Calibri" panose="020F0502020204030204" pitchFamily="34" charset="0"/>
              </a:rPr>
              <a:t>Brooking</a:t>
            </a:r>
            <a:r>
              <a:rPr lang="el-GR" sz="2000" b="0" i="0" u="none" strike="noStrike" baseline="0" dirty="0">
                <a:latin typeface="Calibri" panose="020F0502020204030204" pitchFamily="34" charset="0"/>
              </a:rPr>
              <a:t> </a:t>
            </a:r>
            <a:r>
              <a:rPr lang="el-GR" sz="2000" b="0" i="0" u="none" strike="noStrike" baseline="0" dirty="0" err="1">
                <a:latin typeface="Calibri" panose="020F0502020204030204" pitchFamily="34" charset="0"/>
              </a:rPr>
              <a:t>Papers</a:t>
            </a:r>
            <a:r>
              <a:rPr lang="el-GR" sz="2000" b="0" i="0" u="none" strike="noStrike" baseline="0" dirty="0">
                <a:latin typeface="Calibri" panose="020F0502020204030204" pitchFamily="34" charset="0"/>
              </a:rPr>
              <a:t> δείχνει ότι ο πλούτος του μέσου νοικοκυριού των “μειονοτικών” παραμένει σταθερός και σημαντικά χαμηλότερος της πλειοψηφίας. https://www.brookings.edu/blog/up-front/2020/02/27/examining-the-black-white-wealth-gap/ </a:t>
            </a:r>
            <a:endParaRPr lang="el-GR" sz="2000" dirty="0"/>
          </a:p>
        </p:txBody>
      </p:sp>
    </p:spTree>
    <p:extLst>
      <p:ext uri="{BB962C8B-B14F-4D97-AF65-F5344CB8AC3E}">
        <p14:creationId xmlns:p14="http://schemas.microsoft.com/office/powerpoint/2010/main" val="1025606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A10049FB-9EB9-40A5-B47A-F88DBA1048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solidFill>
            <a:srgbClr val="FFFFFF"/>
          </a:solidFill>
          <a:ln>
            <a:noFill/>
          </a:ln>
        </p:spPr>
        <p:txBody>
          <a:bodyPr/>
          <a:lstStyle/>
          <a:p>
            <a:endParaRPr lang="el-GR"/>
          </a:p>
        </p:txBody>
      </p:sp>
      <p:sp>
        <p:nvSpPr>
          <p:cNvPr id="23" name="Freeform 7">
            <a:extLst>
              <a:ext uri="{FF2B5EF4-FFF2-40B4-BE49-F238E27FC236}">
                <a16:creationId xmlns:a16="http://schemas.microsoft.com/office/drawing/2014/main" id="{9053E132-12E5-44D2-AA0E-9353E65AC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3" name="Θέση περιεχομένου 2">
            <a:extLst>
              <a:ext uri="{FF2B5EF4-FFF2-40B4-BE49-F238E27FC236}">
                <a16:creationId xmlns:a16="http://schemas.microsoft.com/office/drawing/2014/main" id="{01E4F7ED-FE19-B33D-8D14-2AAF3A1B497F}"/>
              </a:ext>
            </a:extLst>
          </p:cNvPr>
          <p:cNvSpPr>
            <a:spLocks noGrp="1"/>
          </p:cNvSpPr>
          <p:nvPr>
            <p:ph idx="1"/>
          </p:nvPr>
        </p:nvSpPr>
        <p:spPr>
          <a:xfrm>
            <a:off x="643855" y="2548281"/>
            <a:ext cx="5114093" cy="3654389"/>
          </a:xfrm>
        </p:spPr>
        <p:txBody>
          <a:bodyPr>
            <a:normAutofit/>
          </a:bodyPr>
          <a:lstStyle/>
          <a:p>
            <a:pPr>
              <a:lnSpc>
                <a:spcPct val="90000"/>
              </a:lnSpc>
            </a:pPr>
            <a:endParaRPr lang="el-GR" sz="1900" b="0" i="0" u="none" strike="noStrike" baseline="0" dirty="0">
              <a:solidFill>
                <a:schemeClr val="bg1"/>
              </a:solidFill>
              <a:latin typeface="Arial" panose="020B0604020202020204" pitchFamily="34" charset="0"/>
            </a:endParaRPr>
          </a:p>
          <a:p>
            <a:pPr marL="0" indent="0">
              <a:lnSpc>
                <a:spcPct val="90000"/>
              </a:lnSpc>
              <a:buNone/>
            </a:pPr>
            <a:r>
              <a:rPr lang="en-US" sz="1900" b="0" i="0" u="none" strike="noStrike" baseline="0" dirty="0">
                <a:solidFill>
                  <a:schemeClr val="bg1"/>
                </a:solidFill>
                <a:latin typeface="Arial" panose="020B0604020202020204" pitchFamily="34" charset="0"/>
              </a:rPr>
              <a:t>Π</a:t>
            </a:r>
            <a:r>
              <a:rPr lang="el-GR" sz="1900" b="0" i="0" u="none" strike="noStrike" baseline="0" dirty="0">
                <a:solidFill>
                  <a:schemeClr val="bg1"/>
                </a:solidFill>
                <a:latin typeface="Arial" panose="020B0604020202020204" pitchFamily="34" charset="0"/>
              </a:rPr>
              <a:t>ο</a:t>
            </a:r>
            <a:r>
              <a:rPr lang="en-US" sz="1900" b="0" i="0" u="none" strike="noStrike" baseline="0" dirty="0" err="1">
                <a:solidFill>
                  <a:schemeClr val="bg1"/>
                </a:solidFill>
                <a:latin typeface="Arial" panose="020B0604020202020204" pitchFamily="34" charset="0"/>
              </a:rPr>
              <a:t>ιο</a:t>
            </a:r>
            <a:r>
              <a:rPr lang="en-US" sz="1900" b="0" i="0" u="none" strike="noStrike" baseline="0" dirty="0">
                <a:solidFill>
                  <a:schemeClr val="bg1"/>
                </a:solidFill>
                <a:latin typeface="Arial" panose="020B0604020202020204" pitchFamily="34" charset="0"/>
              </a:rPr>
              <a:t> </a:t>
            </a:r>
            <a:r>
              <a:rPr lang="el-GR" sz="1900" b="0" i="0" u="none" strike="noStrike" baseline="0" dirty="0">
                <a:solidFill>
                  <a:schemeClr val="bg1"/>
                </a:solidFill>
                <a:latin typeface="Arial" panose="020B0604020202020204" pitchFamily="34" charset="0"/>
              </a:rPr>
              <a:t>ξεκάθαροι </a:t>
            </a:r>
            <a:r>
              <a:rPr lang="el-GR" sz="1900" dirty="0">
                <a:solidFill>
                  <a:schemeClr val="bg1"/>
                </a:solidFill>
                <a:latin typeface="Arial" panose="020B0604020202020204" pitchFamily="34" charset="0"/>
              </a:rPr>
              <a:t>οι</a:t>
            </a:r>
            <a:r>
              <a:rPr lang="en-US" sz="1900" b="0" i="0" u="none" strike="noStrike" baseline="0" dirty="0">
                <a:solidFill>
                  <a:schemeClr val="bg1"/>
                </a:solidFill>
                <a:latin typeface="Arial" panose="020B0604020202020204" pitchFamily="34" charset="0"/>
              </a:rPr>
              <a:t> Aliprantis και Carrol (2019) </a:t>
            </a:r>
            <a:r>
              <a:rPr lang="en-US" sz="1900" b="0" i="0" u="none" strike="noStrike" baseline="0" dirty="0" err="1">
                <a:solidFill>
                  <a:schemeClr val="bg1"/>
                </a:solidFill>
                <a:latin typeface="Arial" panose="020B0604020202020204" pitchFamily="34" charset="0"/>
              </a:rPr>
              <a:t>γράφουν</a:t>
            </a:r>
            <a:r>
              <a:rPr lang="en-US" sz="1900" b="0" i="0" u="none" strike="noStrike" baseline="0" dirty="0">
                <a:solidFill>
                  <a:schemeClr val="bg1"/>
                </a:solidFill>
                <a:latin typeface="Arial" panose="020B0604020202020204" pitchFamily="34" charset="0"/>
              </a:rPr>
              <a:t> “the existence of a racial wealth gap may not be altogether surprising,</a:t>
            </a:r>
            <a:r>
              <a:rPr lang="el-GR" sz="1900" b="0" i="0" u="none" strike="noStrike" baseline="0" dirty="0">
                <a:solidFill>
                  <a:schemeClr val="bg1"/>
                </a:solidFill>
                <a:latin typeface="Arial" panose="020B0604020202020204" pitchFamily="34" charset="0"/>
              </a:rPr>
              <a:t> </a:t>
            </a:r>
            <a:r>
              <a:rPr lang="en-US" sz="1900" b="0" i="0" u="none" strike="noStrike" baseline="0" dirty="0">
                <a:solidFill>
                  <a:schemeClr val="bg1"/>
                </a:solidFill>
                <a:latin typeface="Arial" panose="020B0604020202020204" pitchFamily="34" charset="0"/>
              </a:rPr>
              <a:t>it may be surprising how little the racial wealth gap has changed over the past half century”.</a:t>
            </a:r>
          </a:p>
          <a:p>
            <a:pPr marL="0" indent="0">
              <a:lnSpc>
                <a:spcPct val="90000"/>
              </a:lnSpc>
              <a:buNone/>
            </a:pPr>
            <a:r>
              <a:rPr lang="el-GR" sz="1900" b="0" i="0" u="none" strike="noStrike" baseline="0" dirty="0">
                <a:solidFill>
                  <a:schemeClr val="bg1"/>
                </a:solidFill>
                <a:latin typeface="Arial" panose="020B0604020202020204" pitchFamily="34" charset="0"/>
              </a:rPr>
              <a:t>Αντίστοιχα επίμονες είναι και οι διαφορές στις αμοιβές Ανδρών-Γυναικών όπως φαίνεται από τη βάση δεδομένων του ΟΟΣΑ (βλέπε το σχετικό πίνακα) </a:t>
            </a:r>
            <a:r>
              <a:rPr lang="el-GR" sz="1900" b="0" i="0" u="none" strike="noStrike" baseline="0" dirty="0">
                <a:solidFill>
                  <a:schemeClr val="bg1"/>
                </a:solidFill>
                <a:latin typeface="Arial" panose="020B0604020202020204" pitchFamily="34" charset="0"/>
                <a:hlinkClick r:id="rId3"/>
              </a:rPr>
              <a:t>https://data.oecd.org/earnwage/gender-wage-gap.htm</a:t>
            </a:r>
            <a:endParaRPr lang="el-GR" sz="1900" b="0" i="0" u="none" strike="noStrike" baseline="0" dirty="0">
              <a:solidFill>
                <a:schemeClr val="bg1"/>
              </a:solidFill>
              <a:latin typeface="Arial" panose="020B0604020202020204" pitchFamily="34" charset="0"/>
            </a:endParaRPr>
          </a:p>
          <a:p>
            <a:pPr marL="0" indent="0">
              <a:lnSpc>
                <a:spcPct val="90000"/>
              </a:lnSpc>
              <a:buNone/>
            </a:pPr>
            <a:endParaRPr lang="el-GR" sz="1900" dirty="0">
              <a:solidFill>
                <a:schemeClr val="bg1"/>
              </a:solidFill>
            </a:endParaRPr>
          </a:p>
        </p:txBody>
      </p:sp>
      <p:pic>
        <p:nvPicPr>
          <p:cNvPr id="7" name="Εικόνα 6">
            <a:extLst>
              <a:ext uri="{FF2B5EF4-FFF2-40B4-BE49-F238E27FC236}">
                <a16:creationId xmlns:a16="http://schemas.microsoft.com/office/drawing/2014/main" id="{902B5B5A-A376-9197-9CEA-FE092BDA7750}"/>
              </a:ext>
            </a:extLst>
          </p:cNvPr>
          <p:cNvPicPr>
            <a:picLocks noChangeAspect="1"/>
          </p:cNvPicPr>
          <p:nvPr/>
        </p:nvPicPr>
        <p:blipFill>
          <a:blip r:embed="rId4"/>
          <a:stretch>
            <a:fillRect/>
          </a:stretch>
        </p:blipFill>
        <p:spPr>
          <a:xfrm>
            <a:off x="6494799" y="2548281"/>
            <a:ext cx="1822077" cy="3662018"/>
          </a:xfrm>
          <a:prstGeom prst="rect">
            <a:avLst/>
          </a:prstGeom>
          <a:effectLst/>
        </p:spPr>
      </p:pic>
      <p:pic>
        <p:nvPicPr>
          <p:cNvPr id="5" name="Εικόνα 4">
            <a:extLst>
              <a:ext uri="{FF2B5EF4-FFF2-40B4-BE49-F238E27FC236}">
                <a16:creationId xmlns:a16="http://schemas.microsoft.com/office/drawing/2014/main" id="{7086AF79-50ED-D9E4-C11C-91E6CCC85A65}"/>
              </a:ext>
            </a:extLst>
          </p:cNvPr>
          <p:cNvPicPr>
            <a:picLocks noChangeAspect="1"/>
          </p:cNvPicPr>
          <p:nvPr/>
        </p:nvPicPr>
        <p:blipFill>
          <a:blip r:embed="rId5"/>
          <a:stretch>
            <a:fillRect/>
          </a:stretch>
        </p:blipFill>
        <p:spPr>
          <a:xfrm>
            <a:off x="8316876" y="2723745"/>
            <a:ext cx="3687056" cy="2923437"/>
          </a:xfrm>
          <a:prstGeom prst="rect">
            <a:avLst/>
          </a:prstGeom>
          <a:effectLst/>
        </p:spPr>
      </p:pic>
    </p:spTree>
    <p:extLst>
      <p:ext uri="{BB962C8B-B14F-4D97-AF65-F5344CB8AC3E}">
        <p14:creationId xmlns:p14="http://schemas.microsoft.com/office/powerpoint/2010/main" val="1878542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pattFill prst="pct5">
          <a:fgClr>
            <a:srgbClr val="FFFF00"/>
          </a:fgClr>
          <a:bgClr>
            <a:schemeClr val="bg1"/>
          </a:bgClr>
        </a:patt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2" name="Τίτλος 1">
            <a:extLst>
              <a:ext uri="{FF2B5EF4-FFF2-40B4-BE49-F238E27FC236}">
                <a16:creationId xmlns:a16="http://schemas.microsoft.com/office/drawing/2014/main" id="{83D284CD-84CF-7FB3-203D-A95C0E0ACA43}"/>
              </a:ext>
            </a:extLst>
          </p:cNvPr>
          <p:cNvSpPr>
            <a:spLocks noGrp="1"/>
          </p:cNvSpPr>
          <p:nvPr>
            <p:ph type="title"/>
          </p:nvPr>
        </p:nvSpPr>
        <p:spPr>
          <a:xfrm>
            <a:off x="1103312" y="452718"/>
            <a:ext cx="8947522" cy="1400530"/>
          </a:xfrm>
        </p:spPr>
        <p:txBody>
          <a:bodyPr anchor="ctr">
            <a:normAutofit/>
          </a:bodyPr>
          <a:lstStyle/>
          <a:p>
            <a:r>
              <a:rPr lang="el-GR" b="0" i="0" u="none" strike="noStrike" baseline="0" dirty="0">
                <a:solidFill>
                  <a:srgbClr val="FFFFFF"/>
                </a:solidFill>
                <a:latin typeface="Arial" panose="020B0604020202020204" pitchFamily="34" charset="0"/>
              </a:rPr>
              <a:t>Η συμβολή των </a:t>
            </a:r>
            <a:r>
              <a:rPr lang="el-GR" b="0" i="0" u="none" strike="noStrike" baseline="0" dirty="0" err="1">
                <a:solidFill>
                  <a:srgbClr val="FFFFFF"/>
                </a:solidFill>
                <a:latin typeface="Arial" panose="020B0604020202020204" pitchFamily="34" charset="0"/>
              </a:rPr>
              <a:t>Arrow</a:t>
            </a:r>
            <a:r>
              <a:rPr lang="el-GR" b="0" i="0" u="none" strike="noStrike" baseline="0" dirty="0">
                <a:solidFill>
                  <a:srgbClr val="FFFFFF"/>
                </a:solidFill>
                <a:latin typeface="Arial" panose="020B0604020202020204" pitchFamily="34" charset="0"/>
              </a:rPr>
              <a:t> και </a:t>
            </a:r>
            <a:r>
              <a:rPr lang="el-GR" b="0" i="0" u="none" strike="noStrike" baseline="0" dirty="0" err="1">
                <a:solidFill>
                  <a:srgbClr val="FFFFFF"/>
                </a:solidFill>
                <a:latin typeface="Arial" panose="020B0604020202020204" pitchFamily="34" charset="0"/>
              </a:rPr>
              <a:t>Phelps</a:t>
            </a:r>
            <a:endParaRPr lang="el-GR" dirty="0">
              <a:solidFill>
                <a:srgbClr val="FFFFFF"/>
              </a:solidFill>
            </a:endParaRPr>
          </a:p>
        </p:txBody>
      </p:sp>
      <p:sp>
        <p:nvSpPr>
          <p:cNvPr id="3" name="Θέση περιεχομένου 2">
            <a:extLst>
              <a:ext uri="{FF2B5EF4-FFF2-40B4-BE49-F238E27FC236}">
                <a16:creationId xmlns:a16="http://schemas.microsoft.com/office/drawing/2014/main" id="{5ADB85B0-AD6C-A8C4-5B40-1C9D719B11ED}"/>
              </a:ext>
            </a:extLst>
          </p:cNvPr>
          <p:cNvSpPr>
            <a:spLocks noGrp="1"/>
          </p:cNvSpPr>
          <p:nvPr>
            <p:ph idx="1"/>
          </p:nvPr>
        </p:nvSpPr>
        <p:spPr>
          <a:xfrm>
            <a:off x="341644" y="2452350"/>
            <a:ext cx="11314444" cy="4169514"/>
          </a:xfrm>
        </p:spPr>
        <p:txBody>
          <a:bodyPr>
            <a:normAutofit fontScale="92500" lnSpcReduction="10000"/>
          </a:bodyPr>
          <a:lstStyle/>
          <a:p>
            <a:pPr>
              <a:lnSpc>
                <a:spcPct val="90000"/>
              </a:lnSpc>
            </a:pPr>
            <a:endParaRPr lang="el-GR" sz="1400" b="0" i="0" u="none" strike="noStrike" baseline="0" dirty="0">
              <a:latin typeface="Calibri" panose="020F0502020204030204" pitchFamily="34" charset="0"/>
            </a:endParaRPr>
          </a:p>
          <a:p>
            <a:pPr marL="0" indent="0">
              <a:lnSpc>
                <a:spcPct val="90000"/>
              </a:lnSpc>
              <a:buNone/>
            </a:pPr>
            <a:r>
              <a:rPr lang="el-GR" b="0" i="0" u="none" strike="noStrike" baseline="0" dirty="0">
                <a:latin typeface="Calibri" panose="020F0502020204030204" pitchFamily="34" charset="0"/>
              </a:rPr>
              <a:t>Η επιμονή των διακρίσεων και οι αντιφάσεις των ερμηνειών του </a:t>
            </a:r>
            <a:r>
              <a:rPr lang="el-GR" b="0" i="0" u="none" strike="noStrike" baseline="0" dirty="0" err="1">
                <a:latin typeface="Calibri" panose="020F0502020204030204" pitchFamily="34" charset="0"/>
              </a:rPr>
              <a:t>Becker</a:t>
            </a:r>
            <a:r>
              <a:rPr lang="el-GR" b="0" i="0" u="none" strike="noStrike" baseline="0" dirty="0">
                <a:latin typeface="Calibri" panose="020F0502020204030204" pitchFamily="34" charset="0"/>
              </a:rPr>
              <a:t> με το νεοκλασικό παράδειγμα έδωσαν τροφή σε μια δεύτερη κατηγορία νεοκλασικών θεωριών.</a:t>
            </a:r>
          </a:p>
          <a:p>
            <a:pPr marL="0" indent="0">
              <a:lnSpc>
                <a:spcPct val="90000"/>
              </a:lnSpc>
              <a:buNone/>
            </a:pPr>
            <a:r>
              <a:rPr lang="el-GR" b="0" i="0" u="none" strike="noStrike" baseline="0" dirty="0">
                <a:latin typeface="Calibri" panose="020F0502020204030204" pitchFamily="34" charset="0"/>
              </a:rPr>
              <a:t>Οι τελευταίες βασίζονται σε δύο άρθρα των </a:t>
            </a:r>
            <a:r>
              <a:rPr lang="el-GR" b="0" i="0" u="none" strike="noStrike" baseline="0" dirty="0" err="1">
                <a:latin typeface="Calibri" panose="020F0502020204030204" pitchFamily="34" charset="0"/>
              </a:rPr>
              <a:t>Phelps</a:t>
            </a:r>
            <a:r>
              <a:rPr lang="el-GR" b="0" i="0" u="none" strike="noStrike" baseline="0" dirty="0">
                <a:latin typeface="Calibri" panose="020F0502020204030204" pitchFamily="34" charset="0"/>
              </a:rPr>
              <a:t> (1972) και </a:t>
            </a:r>
            <a:r>
              <a:rPr lang="el-GR" b="0" i="0" u="none" strike="noStrike" baseline="0" dirty="0" err="1">
                <a:latin typeface="Calibri" panose="020F0502020204030204" pitchFamily="34" charset="0"/>
              </a:rPr>
              <a:t>Arrow</a:t>
            </a:r>
            <a:r>
              <a:rPr lang="el-GR" b="0" i="0" u="none" strike="noStrike" baseline="0" dirty="0">
                <a:latin typeface="Calibri" panose="020F0502020204030204" pitchFamily="34" charset="0"/>
              </a:rPr>
              <a:t> (1973). Η βασική ιδέα είναι ότι οι πεποίθηση των εργοδοτών, των δασκάλων και άλλων ομάδων κοινωνικού κύρους ότι οι μειονοτικοί εργάτες και εργαζόμενοι είναι λιγότερο παραγωγικοί λειτουργεί ως “</a:t>
            </a:r>
            <a:r>
              <a:rPr lang="el-GR" b="0" i="0" u="none" strike="noStrike" baseline="0" dirty="0" err="1">
                <a:latin typeface="Calibri" panose="020F0502020204030204" pitchFamily="34" charset="0"/>
              </a:rPr>
              <a:t>αυτοεκπληρούμενη</a:t>
            </a:r>
            <a:r>
              <a:rPr lang="el-GR" b="0" i="0" u="none" strike="noStrike" baseline="0" dirty="0">
                <a:latin typeface="Calibri" panose="020F0502020204030204" pitchFamily="34" charset="0"/>
              </a:rPr>
              <a:t> προφητεία”. Ο λόγος είναι ότι οι μειονοτικοί εργαζόμενοι επενδύουν λιγότερα, στην μόρφωση, την εκπαίδευση και τις δεξιότητες. </a:t>
            </a:r>
          </a:p>
          <a:p>
            <a:pPr marL="0" indent="0">
              <a:lnSpc>
                <a:spcPct val="90000"/>
              </a:lnSpc>
              <a:buNone/>
            </a:pPr>
            <a:r>
              <a:rPr lang="el-GR" b="0" i="0" u="none" strike="noStrike" baseline="0" dirty="0">
                <a:latin typeface="Calibri" panose="020F0502020204030204" pitchFamily="34" charset="0"/>
              </a:rPr>
              <a:t>Επειδή τα περισσότερα ευρήματα είναι αποτυπωμένα στατιστικά, το παρακλάδι αυτό της νεοκλασικής θεωρίας ονομάζεται </a:t>
            </a:r>
            <a:r>
              <a:rPr lang="el-GR" b="1" i="0" u="none" strike="noStrike" baseline="0" dirty="0">
                <a:latin typeface="Calibri" panose="020F0502020204030204" pitchFamily="34" charset="0"/>
              </a:rPr>
              <a:t>“θεωρία των στατιστικών διακρίσεων”</a:t>
            </a:r>
            <a:r>
              <a:rPr lang="el-GR" b="0" i="0" u="none" strike="noStrike" baseline="0" dirty="0">
                <a:latin typeface="Calibri" panose="020F0502020204030204" pitchFamily="34" charset="0"/>
              </a:rPr>
              <a:t>.</a:t>
            </a:r>
          </a:p>
          <a:p>
            <a:pPr marL="0" indent="0">
              <a:lnSpc>
                <a:spcPct val="90000"/>
              </a:lnSpc>
              <a:buNone/>
            </a:pPr>
            <a:r>
              <a:rPr lang="el-GR" b="0" i="0" u="none" strike="noStrike" baseline="0" dirty="0">
                <a:latin typeface="Calibri" panose="020F0502020204030204" pitchFamily="34" charset="0"/>
              </a:rPr>
              <a:t>Εδώ θα βασιστούμε στον </a:t>
            </a:r>
            <a:r>
              <a:rPr lang="el-GR" b="0" i="0" u="none" strike="noStrike" baseline="0" dirty="0" err="1">
                <a:latin typeface="Calibri" panose="020F0502020204030204" pitchFamily="34" charset="0"/>
              </a:rPr>
              <a:t>Arrow</a:t>
            </a:r>
            <a:r>
              <a:rPr lang="el-GR" b="0" i="0" u="none" strike="noStrike" baseline="0" dirty="0">
                <a:latin typeface="Calibri" panose="020F0502020204030204" pitchFamily="34" charset="0"/>
              </a:rPr>
              <a:t> (1998). Το άρθρο ξεκινά με τη διαπίστωση ότι υπάρχουν ξεκάθαρες διακρίσεις στις δουλείες, στις κατοικίες, στην πρόσβαση σε τραπεζικό δανεισμό και, σε ένα σύνολο δραστηριοτήτων σε βάρος των μειονοτήτων. </a:t>
            </a:r>
          </a:p>
          <a:p>
            <a:pPr marL="0" indent="0">
              <a:lnSpc>
                <a:spcPct val="90000"/>
              </a:lnSpc>
              <a:buNone/>
            </a:pPr>
            <a:r>
              <a:rPr lang="el-GR" b="0" i="0" u="none" strike="noStrike" baseline="0" dirty="0">
                <a:latin typeface="Calibri" panose="020F0502020204030204" pitchFamily="34" charset="0"/>
              </a:rPr>
              <a:t>Οι διακρίσεις πηγάζουν από παγιωμένες </a:t>
            </a:r>
            <a:r>
              <a:rPr lang="el-GR" dirty="0">
                <a:latin typeface="Calibri" panose="020F0502020204030204" pitchFamily="34" charset="0"/>
              </a:rPr>
              <a:t>αξίες και συμπεριφορές. Ως εκ τούτου</a:t>
            </a:r>
            <a:r>
              <a:rPr lang="el-GR" b="0" i="0" u="none" strike="noStrike" baseline="0" dirty="0">
                <a:latin typeface="Calibri" panose="020F0502020204030204" pitchFamily="34" charset="0"/>
              </a:rPr>
              <a:t>, ο </a:t>
            </a:r>
            <a:r>
              <a:rPr lang="el-GR" b="0" i="0" u="none" strike="noStrike" baseline="0" dirty="0" err="1">
                <a:latin typeface="Calibri" panose="020F0502020204030204" pitchFamily="34" charset="0"/>
              </a:rPr>
              <a:t>Arrow</a:t>
            </a:r>
            <a:r>
              <a:rPr lang="el-GR" b="0" i="0" u="none" strike="noStrike" baseline="0" dirty="0">
                <a:latin typeface="Calibri" panose="020F0502020204030204" pitchFamily="34" charset="0"/>
              </a:rPr>
              <a:t> αναμένει ότι θα μεταβάλλονται πολύ αργά. Βέβαια δεν λέει πόσο αργά σε ένα άρθρο που γράφεται 34 χρόνια με</a:t>
            </a:r>
            <a:r>
              <a:rPr lang="el-GR" dirty="0">
                <a:latin typeface="Calibri" panose="020F0502020204030204" pitchFamily="34" charset="0"/>
              </a:rPr>
              <a:t>τά</a:t>
            </a:r>
            <a:r>
              <a:rPr lang="el-GR" b="0" i="0" u="none" strike="noStrike" baseline="0" dirty="0">
                <a:latin typeface="Calibri" panose="020F0502020204030204" pitchFamily="34" charset="0"/>
              </a:rPr>
              <a:t> την “πράξη πολιτικών δικαιωμάτων” στις ΗΠΑ (1964). </a:t>
            </a:r>
          </a:p>
          <a:p>
            <a:pPr marL="0" indent="0">
              <a:lnSpc>
                <a:spcPct val="90000"/>
              </a:lnSpc>
              <a:buNone/>
            </a:pPr>
            <a:endParaRPr lang="el-GR" sz="1400" dirty="0"/>
          </a:p>
        </p:txBody>
      </p:sp>
    </p:spTree>
    <p:extLst>
      <p:ext uri="{BB962C8B-B14F-4D97-AF65-F5344CB8AC3E}">
        <p14:creationId xmlns:p14="http://schemas.microsoft.com/office/powerpoint/2010/main" val="3483547457"/>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3" name="Θέση περιεχομένου 2">
            <a:extLst>
              <a:ext uri="{FF2B5EF4-FFF2-40B4-BE49-F238E27FC236}">
                <a16:creationId xmlns:a16="http://schemas.microsoft.com/office/drawing/2014/main" id="{7299E3A0-7BB9-EE75-B6C1-BB57B67163B5}"/>
              </a:ext>
            </a:extLst>
          </p:cNvPr>
          <p:cNvSpPr>
            <a:spLocks noGrp="1"/>
          </p:cNvSpPr>
          <p:nvPr>
            <p:ph idx="1"/>
          </p:nvPr>
        </p:nvSpPr>
        <p:spPr>
          <a:xfrm>
            <a:off x="592853" y="2471896"/>
            <a:ext cx="11053187" cy="4049484"/>
          </a:xfrm>
        </p:spPr>
        <p:txBody>
          <a:bodyPr>
            <a:normAutofit lnSpcReduction="10000"/>
          </a:bodyPr>
          <a:lstStyle/>
          <a:p>
            <a:pPr marL="0" indent="0">
              <a:lnSpc>
                <a:spcPct val="90000"/>
              </a:lnSpc>
              <a:buNone/>
            </a:pPr>
            <a:r>
              <a:rPr lang="el-GR" sz="1800" b="0" i="0" u="none" strike="noStrike" baseline="0" dirty="0">
                <a:latin typeface="Calibri" panose="020F0502020204030204" pitchFamily="34" charset="0"/>
              </a:rPr>
              <a:t>Στη συνέχεια </a:t>
            </a:r>
            <a:r>
              <a:rPr lang="el-GR" sz="1800" dirty="0">
                <a:latin typeface="Calibri" panose="020F0502020204030204" pitchFamily="34" charset="0"/>
              </a:rPr>
              <a:t>διαπιστώνει</a:t>
            </a:r>
            <a:r>
              <a:rPr lang="el-GR" sz="1800" b="0" i="0" u="none" strike="noStrike" baseline="0" dirty="0">
                <a:latin typeface="Calibri" panose="020F0502020204030204" pitchFamily="34" charset="0"/>
              </a:rPr>
              <a:t> ότι σε μια οικονομία αγοράς οι διακρίσεις δεν θα έπρεπε να υπάρχουν</a:t>
            </a:r>
            <a:r>
              <a:rPr lang="en-US" sz="1800" b="0" i="0" u="none" strike="noStrike" baseline="0" dirty="0">
                <a:latin typeface="Calibri" panose="020F0502020204030204" pitchFamily="34" charset="0"/>
              </a:rPr>
              <a:t>.</a:t>
            </a:r>
            <a:r>
              <a:rPr lang="el-GR" sz="1800" b="0" i="0" u="none" strike="noStrike" baseline="0" dirty="0">
                <a:latin typeface="Calibri" panose="020F0502020204030204" pitchFamily="34" charset="0"/>
              </a:rPr>
              <a:t> Άρα οι διακρίσεις οφείλονται σε παράγοντες που δεν έχουν να κάνουν με την “ελεύθερη αγορά”. </a:t>
            </a:r>
          </a:p>
          <a:p>
            <a:pPr marL="0" indent="0">
              <a:lnSpc>
                <a:spcPct val="90000"/>
              </a:lnSpc>
              <a:buNone/>
            </a:pPr>
            <a:r>
              <a:rPr lang="el-GR" sz="1800" b="0" i="0" u="none" strike="noStrike" baseline="0" dirty="0">
                <a:latin typeface="Calibri" panose="020F0502020204030204" pitchFamily="34" charset="0"/>
              </a:rPr>
              <a:t>Με τον όρο αγορά βέβαια εννοεί το κόσμο της “ορθολογικής επιλογής” (</a:t>
            </a:r>
            <a:r>
              <a:rPr lang="el-GR" sz="1800" b="0" i="0" u="none" strike="noStrike" baseline="0" dirty="0" err="1">
                <a:latin typeface="Calibri" panose="020F0502020204030204" pitchFamily="34" charset="0"/>
              </a:rPr>
              <a:t>rational</a:t>
            </a:r>
            <a:r>
              <a:rPr lang="en-US" sz="1800" b="0" i="0" u="none" strike="noStrike" baseline="0" dirty="0">
                <a:latin typeface="Calibri" panose="020F0502020204030204" pitchFamily="34" charset="0"/>
              </a:rPr>
              <a:t> </a:t>
            </a:r>
            <a:r>
              <a:rPr lang="el-GR" sz="1800" b="0" i="0" u="none" strike="noStrike" baseline="0" dirty="0" err="1">
                <a:latin typeface="Calibri" panose="020F0502020204030204" pitchFamily="34" charset="0"/>
              </a:rPr>
              <a:t>choice</a:t>
            </a:r>
            <a:r>
              <a:rPr lang="el-GR" sz="1800" b="0" i="0" u="none" strike="noStrike" baseline="0" dirty="0">
                <a:latin typeface="Calibri" panose="020F0502020204030204" pitchFamily="34" charset="0"/>
              </a:rPr>
              <a:t>) όπου δεν υπάρχει προσωπική επαφή μεταξύ των συναλλασσόμενων. Δηλαδή,  ο</a:t>
            </a:r>
            <a:r>
              <a:rPr lang="el-GR" sz="1800" dirty="0">
                <a:latin typeface="Calibri" panose="020F0502020204030204" pitchFamily="34" charset="0"/>
              </a:rPr>
              <a:t>ι ανθρώπινες σχέσεις εξαφανίζονται και ένα </a:t>
            </a:r>
            <a:r>
              <a:rPr lang="el-GR" sz="1800" b="0" i="0" u="none" strike="noStrike" baseline="0" dirty="0">
                <a:latin typeface="Calibri" panose="020F0502020204030204" pitchFamily="34" charset="0"/>
              </a:rPr>
              <a:t>σύνολο προτιμήσεων διαμορφώνει τη συνολική ζήτηση,</a:t>
            </a:r>
            <a:r>
              <a:rPr lang="el-GR" sz="1800" dirty="0">
                <a:latin typeface="Calibri" panose="020F0502020204030204" pitchFamily="34" charset="0"/>
              </a:rPr>
              <a:t> </a:t>
            </a:r>
            <a:r>
              <a:rPr lang="el-GR" sz="1800" b="0" i="0" u="none" strike="noStrike" baseline="0" dirty="0">
                <a:latin typeface="Calibri" panose="020F0502020204030204" pitchFamily="34" charset="0"/>
              </a:rPr>
              <a:t>ένα σύνολο παραγωγής διαμορφώνει τη προσφορά </a:t>
            </a:r>
            <a:r>
              <a:rPr lang="el-GR" sz="1800" dirty="0">
                <a:latin typeface="Calibri" panose="020F0502020204030204" pitchFamily="34" charset="0"/>
              </a:rPr>
              <a:t>ενώ</a:t>
            </a:r>
            <a:r>
              <a:rPr lang="el-GR" sz="1800" b="0" i="0" u="none" strike="noStrike" baseline="0" dirty="0">
                <a:latin typeface="Calibri" panose="020F0502020204030204" pitchFamily="34" charset="0"/>
              </a:rPr>
              <a:t> οι τιμές εξισώνουν τα δύο. Κοντολογίς, </a:t>
            </a:r>
            <a:r>
              <a:rPr lang="el-GR" sz="1800" dirty="0">
                <a:latin typeface="Calibri" panose="020F0502020204030204" pitchFamily="34" charset="0"/>
              </a:rPr>
              <a:t>ο</a:t>
            </a:r>
            <a:r>
              <a:rPr lang="el-GR" sz="1800" b="0" i="0" u="none" strike="noStrike" baseline="0" dirty="0">
                <a:latin typeface="Calibri" panose="020F0502020204030204" pitchFamily="34" charset="0"/>
              </a:rPr>
              <a:t>ι φυλετικές και </a:t>
            </a:r>
            <a:r>
              <a:rPr lang="el-GR" sz="1800" b="0" i="0" u="none" strike="noStrike" baseline="0" dirty="0" err="1">
                <a:latin typeface="Calibri" panose="020F0502020204030204" pitchFamily="34" charset="0"/>
              </a:rPr>
              <a:t>έμφυλες</a:t>
            </a:r>
            <a:r>
              <a:rPr lang="en-US" sz="1800" b="0" i="0" u="none" strike="noStrike" baseline="0" dirty="0">
                <a:latin typeface="Calibri" panose="020F0502020204030204" pitchFamily="34" charset="0"/>
              </a:rPr>
              <a:t> </a:t>
            </a:r>
            <a:r>
              <a:rPr lang="el-GR" sz="1800" b="0" i="0" u="none" strike="noStrike" baseline="0" dirty="0">
                <a:latin typeface="Calibri" panose="020F0502020204030204" pitchFamily="34" charset="0"/>
              </a:rPr>
              <a:t>διακρίσεις δεν έχουν χώρο σε ένα κόσμο “προσφερόντων” και “ζητούντων”.</a:t>
            </a:r>
          </a:p>
          <a:p>
            <a:pPr marL="0" indent="0">
              <a:lnSpc>
                <a:spcPct val="90000"/>
              </a:lnSpc>
              <a:buNone/>
            </a:pPr>
            <a:r>
              <a:rPr lang="el-GR" sz="1800" b="0" i="0" u="none" strike="noStrike" baseline="0" dirty="0">
                <a:latin typeface="Calibri" panose="020F0502020204030204" pitchFamily="34" charset="0"/>
              </a:rPr>
              <a:t>Είδαμε πριν (Becker1957, 1992) ότι σε έναν επαρκώς “διαχωρισμένο” (</a:t>
            </a:r>
            <a:r>
              <a:rPr lang="el-GR" sz="1800" b="0" i="0" u="none" strike="noStrike" baseline="0" dirty="0" err="1">
                <a:latin typeface="Calibri" panose="020F0502020204030204" pitchFamily="34" charset="0"/>
              </a:rPr>
              <a:t>segregated</a:t>
            </a:r>
            <a:r>
              <a:rPr lang="el-GR" sz="1800" b="0" i="0" u="none" strike="noStrike" baseline="0" dirty="0">
                <a:latin typeface="Calibri" panose="020F0502020204030204" pitchFamily="34" charset="0"/>
              </a:rPr>
              <a:t>) κόσμο όπου έχουν γίνει οι κατάλληλες</a:t>
            </a:r>
            <a:r>
              <a:rPr lang="en-US" sz="1800" b="0" i="0" u="none" strike="noStrike" baseline="0" dirty="0">
                <a:latin typeface="Calibri" panose="020F0502020204030204" pitchFamily="34" charset="0"/>
              </a:rPr>
              <a:t> </a:t>
            </a:r>
            <a:r>
              <a:rPr lang="el-GR" sz="1800" b="0" i="0" u="none" strike="noStrike" baseline="0" dirty="0">
                <a:latin typeface="Calibri" panose="020F0502020204030204" pitchFamily="34" charset="0"/>
              </a:rPr>
              <a:t>προσαρμογές για το “ανθρώπινο κεφάλαιο” οι διαφορές σε μισθούς και σε τιμές θα έπρεπε να γεφυρωθούν. Η διατήρηση διαφορών υποτίθεται παραπέμπει σε “αρνητική χρησιμότητα” με άλλα λόγια τ</a:t>
            </a:r>
            <a:r>
              <a:rPr lang="el-GR" sz="1800" dirty="0">
                <a:latin typeface="Calibri" panose="020F0502020204030204" pitchFamily="34" charset="0"/>
              </a:rPr>
              <a:t>ις</a:t>
            </a:r>
            <a:r>
              <a:rPr lang="el-GR" sz="1800" b="0" i="0" u="none" strike="noStrike" baseline="0" dirty="0">
                <a:latin typeface="Calibri" panose="020F0502020204030204" pitchFamily="34" charset="0"/>
              </a:rPr>
              <a:t> “διακρίσεις λόγω προτιμήσεων”.</a:t>
            </a:r>
          </a:p>
          <a:p>
            <a:pPr marL="0" indent="0">
              <a:lnSpc>
                <a:spcPct val="90000"/>
              </a:lnSpc>
              <a:buNone/>
            </a:pPr>
            <a:r>
              <a:rPr lang="el-GR" sz="1800" b="0" i="0" u="none" strike="noStrike" baseline="0" dirty="0">
                <a:latin typeface="Calibri" panose="020F0502020204030204" pitchFamily="34" charset="0"/>
              </a:rPr>
              <a:t>Ο </a:t>
            </a:r>
            <a:r>
              <a:rPr lang="el-GR" sz="1800" b="0" i="0" u="none" strike="noStrike" baseline="0" dirty="0" err="1">
                <a:latin typeface="Calibri" panose="020F0502020204030204" pitchFamily="34" charset="0"/>
              </a:rPr>
              <a:t>Arrow</a:t>
            </a:r>
            <a:r>
              <a:rPr lang="en-US" sz="1800" b="0" i="0" u="none" strike="noStrike" baseline="0" dirty="0">
                <a:latin typeface="Calibri" panose="020F0502020204030204" pitchFamily="34" charset="0"/>
              </a:rPr>
              <a:t> </a:t>
            </a:r>
            <a:r>
              <a:rPr lang="el-GR" sz="1800" b="0" i="0" u="none" strike="noStrike" baseline="0" dirty="0">
                <a:latin typeface="Calibri" panose="020F0502020204030204" pitchFamily="34" charset="0"/>
              </a:rPr>
              <a:t>προφανώς διαφωνεί. Θεωρεί ότι αυτές οι ερμηνείες αντιφάσκουν με εργοδότες που μεγιστοποιούν τα κέρδη. [</a:t>
            </a:r>
            <a:r>
              <a:rPr lang="el-GR" sz="1800" b="1" i="0" u="none" strike="noStrike" baseline="0" dirty="0">
                <a:solidFill>
                  <a:srgbClr val="FF0000"/>
                </a:solidFill>
                <a:latin typeface="Calibri" panose="020F0502020204030204" pitchFamily="34" charset="0"/>
              </a:rPr>
              <a:t>Παρατήρηση: Να παρατηρήσω σε αυτό το σημείο ότι αν η συμμετοχή των μειονοτήτων και των γυναικών στην αγορά εργασίας περιορίζουν τους μισθούς και των “λευκών ανδρών εργατών”, τότε μια χαρά εξυπηρετούν οι πολιτικές των διακρίσεων τη μεγιστοποίηση των κερδών</a:t>
            </a:r>
            <a:r>
              <a:rPr lang="el-GR" sz="1800" b="0" i="0" u="none" strike="noStrike" baseline="0" dirty="0">
                <a:latin typeface="Calibri" panose="020F0502020204030204" pitchFamily="34" charset="0"/>
              </a:rPr>
              <a:t>.]</a:t>
            </a:r>
          </a:p>
          <a:p>
            <a:pPr marL="0" indent="0">
              <a:lnSpc>
                <a:spcPct val="90000"/>
              </a:lnSpc>
              <a:buNone/>
            </a:pPr>
            <a:endParaRPr lang="el-GR" sz="1400" dirty="0"/>
          </a:p>
        </p:txBody>
      </p:sp>
    </p:spTree>
    <p:extLst>
      <p:ext uri="{BB962C8B-B14F-4D97-AF65-F5344CB8AC3E}">
        <p14:creationId xmlns:p14="http://schemas.microsoft.com/office/powerpoint/2010/main" val="1278461798"/>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7"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8"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9"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3" name="Θέση περιεχομένου 2">
            <a:extLst>
              <a:ext uri="{FF2B5EF4-FFF2-40B4-BE49-F238E27FC236}">
                <a16:creationId xmlns:a16="http://schemas.microsoft.com/office/drawing/2014/main" id="{1AE47CDB-2676-A72B-FC32-BA264D556958}"/>
              </a:ext>
            </a:extLst>
          </p:cNvPr>
          <p:cNvSpPr>
            <a:spLocks noGrp="1"/>
          </p:cNvSpPr>
          <p:nvPr>
            <p:ph idx="1"/>
          </p:nvPr>
        </p:nvSpPr>
        <p:spPr>
          <a:xfrm>
            <a:off x="482321" y="2371412"/>
            <a:ext cx="10822075" cy="4099726"/>
          </a:xfrm>
        </p:spPr>
        <p:txBody>
          <a:bodyPr>
            <a:normAutofit fontScale="92500" lnSpcReduction="10000"/>
          </a:bodyPr>
          <a:lstStyle/>
          <a:p>
            <a:pPr marL="0" indent="0">
              <a:lnSpc>
                <a:spcPct val="90000"/>
              </a:lnSpc>
              <a:buNone/>
            </a:pPr>
            <a:endParaRPr lang="el-GR" sz="1400" b="0" i="0" u="none" strike="noStrike" baseline="0" dirty="0">
              <a:latin typeface="Calibri" panose="020F0502020204030204" pitchFamily="34" charset="0"/>
            </a:endParaRPr>
          </a:p>
          <a:p>
            <a:pPr marL="0" indent="0">
              <a:lnSpc>
                <a:spcPct val="90000"/>
              </a:lnSpc>
              <a:buNone/>
            </a:pPr>
            <a:r>
              <a:rPr lang="el-GR" b="0" i="0" u="none" strike="noStrike" baseline="0" dirty="0">
                <a:latin typeface="Calibri" panose="020F0502020204030204" pitchFamily="34" charset="0"/>
              </a:rPr>
              <a:t>Η αντίφαση προκύπτει από το γεγονός ότι στα νεοκλασικά οικονομικά οι οικονομίες είναι καθ’</a:t>
            </a:r>
            <a:r>
              <a:rPr lang="en-US" b="0" i="0" u="none" strike="noStrike" baseline="0" dirty="0">
                <a:latin typeface="Calibri" panose="020F0502020204030204" pitchFamily="34" charset="0"/>
              </a:rPr>
              <a:t> </a:t>
            </a:r>
            <a:r>
              <a:rPr lang="el-GR" b="0" i="0" u="none" strike="noStrike" baseline="0" dirty="0">
                <a:latin typeface="Calibri" panose="020F0502020204030204" pitchFamily="34" charset="0"/>
              </a:rPr>
              <a:t>υπόθεση πλήρους απασχόλησης. (</a:t>
            </a:r>
            <a:r>
              <a:rPr lang="el-GR" b="1" i="0" u="none" strike="noStrike" baseline="0" dirty="0">
                <a:solidFill>
                  <a:srgbClr val="FF0000"/>
                </a:solidFill>
                <a:latin typeface="Calibri" panose="020F0502020204030204" pitchFamily="34" charset="0"/>
              </a:rPr>
              <a:t>Γιατί;</a:t>
            </a:r>
            <a:r>
              <a:rPr lang="el-GR" b="0" i="0" u="none" strike="noStrike" baseline="0" dirty="0">
                <a:latin typeface="Calibri" panose="020F0502020204030204" pitchFamily="34" charset="0"/>
              </a:rPr>
              <a:t>)</a:t>
            </a:r>
          </a:p>
          <a:p>
            <a:pPr marL="0" indent="0">
              <a:lnSpc>
                <a:spcPct val="90000"/>
              </a:lnSpc>
              <a:buNone/>
            </a:pPr>
            <a:r>
              <a:rPr lang="el-GR" b="0" i="0" u="none" strike="noStrike" baseline="0" dirty="0">
                <a:latin typeface="Calibri" panose="020F0502020204030204" pitchFamily="34" charset="0"/>
              </a:rPr>
              <a:t>Αντίστοιχα οι εξηγήσεις των διακρίσεων μέσα από την αρνητική χρησιμότητα που λαμβάνουν οι λευκοί εργαζόμενοι από τη συνεργασία με μαύρους εργαζόμενους μπορεί να λειτουργήσει για παρεμφερείς εργασίες αλλά δεν μπορεί να εξηγήσεις γιατί κάποιες δουλειές (οι καλύτερα αμειβόμενες) είναι για λευκούς άνδρες και κάποιες άλλες είναι για μειονοτικούς, γυναίκες κλπ.</a:t>
            </a:r>
          </a:p>
          <a:p>
            <a:pPr marL="0" indent="0">
              <a:lnSpc>
                <a:spcPct val="90000"/>
              </a:lnSpc>
              <a:buNone/>
            </a:pPr>
            <a:r>
              <a:rPr lang="el-GR" b="0" i="0" u="none" strike="noStrike" baseline="0" dirty="0">
                <a:latin typeface="Calibri" panose="020F0502020204030204" pitchFamily="34" charset="0"/>
              </a:rPr>
              <a:t>Ακόμα μεγαλύτερη αδυναμία έχει το νεοκλασικό υπόδειγμα στο να εξηγήσει διακρίσεις απέναντι σε έγχρωμους καταναλωτές (αγοραστές σπιτιών, δανειολήπτες ενυπόθηκών</a:t>
            </a:r>
            <a:r>
              <a:rPr lang="en-US" b="0" i="0" u="none" strike="noStrike" baseline="0" dirty="0">
                <a:latin typeface="Calibri" panose="020F0502020204030204" pitchFamily="34" charset="0"/>
              </a:rPr>
              <a:t> </a:t>
            </a:r>
            <a:r>
              <a:rPr lang="el-GR" b="0" i="0" u="none" strike="noStrike" baseline="0" dirty="0">
                <a:latin typeface="Calibri" panose="020F0502020204030204" pitchFamily="34" charset="0"/>
              </a:rPr>
              <a:t>δανείων κλπ.)</a:t>
            </a:r>
          </a:p>
          <a:p>
            <a:pPr marL="0" indent="0">
              <a:lnSpc>
                <a:spcPct val="90000"/>
              </a:lnSpc>
              <a:buNone/>
            </a:pPr>
            <a:r>
              <a:rPr lang="en-US" dirty="0">
                <a:latin typeface="Calibri" panose="020F0502020204030204" pitchFamily="34" charset="0"/>
              </a:rPr>
              <a:t>‘</a:t>
            </a:r>
            <a:r>
              <a:rPr lang="el-GR" b="0" i="0" u="none" strike="noStrike" baseline="0" dirty="0">
                <a:latin typeface="Calibri" panose="020F0502020204030204" pitchFamily="34" charset="0"/>
              </a:rPr>
              <a:t>Έτσι ο </a:t>
            </a:r>
            <a:r>
              <a:rPr lang="el-GR" b="0" i="0" u="none" strike="noStrike" baseline="0" dirty="0" err="1">
                <a:latin typeface="Calibri" panose="020F0502020204030204" pitchFamily="34" charset="0"/>
              </a:rPr>
              <a:t>Arrow</a:t>
            </a:r>
            <a:r>
              <a:rPr lang="en-US" b="0" i="0" u="none" strike="noStrike" baseline="0" dirty="0">
                <a:latin typeface="Calibri" panose="020F0502020204030204" pitchFamily="34" charset="0"/>
              </a:rPr>
              <a:t> </a:t>
            </a:r>
            <a:r>
              <a:rPr lang="el-GR" b="0" i="0" u="none" strike="noStrike" baseline="0" dirty="0">
                <a:latin typeface="Calibri" panose="020F0502020204030204" pitchFamily="34" charset="0"/>
              </a:rPr>
              <a:t>απομακρύνεται από τις αντιλήψεις περί “αρνητικής χρησιμότητας”, “προτιμήσεων” κλπ. και επιχειρεί να εξηγήσει τη φυλετική και </a:t>
            </a:r>
            <a:r>
              <a:rPr lang="el-GR" b="0" i="0" u="none" strike="noStrike" baseline="0" dirty="0" err="1">
                <a:latin typeface="Calibri" panose="020F0502020204030204" pitchFamily="34" charset="0"/>
              </a:rPr>
              <a:t>έμφυλη</a:t>
            </a:r>
            <a:r>
              <a:rPr lang="en-US" b="0" i="0" u="none" strike="noStrike" baseline="0" dirty="0">
                <a:latin typeface="Calibri" panose="020F0502020204030204" pitchFamily="34" charset="0"/>
              </a:rPr>
              <a:t> </a:t>
            </a:r>
            <a:r>
              <a:rPr lang="el-GR" b="0" i="0" u="none" strike="noStrike" baseline="0" dirty="0">
                <a:latin typeface="Calibri" panose="020F0502020204030204" pitchFamily="34" charset="0"/>
              </a:rPr>
              <a:t>ανισότητα στη βάση της πληροφόρησης, των πεποιθήσεων (</a:t>
            </a:r>
            <a:r>
              <a:rPr lang="el-GR" b="0" i="0" u="none" strike="noStrike" baseline="0" dirty="0" err="1">
                <a:latin typeface="Calibri" panose="020F0502020204030204" pitchFamily="34" charset="0"/>
              </a:rPr>
              <a:t>beliefs</a:t>
            </a:r>
            <a:r>
              <a:rPr lang="el-GR" b="0" i="0" u="none" strike="noStrike" baseline="0" dirty="0">
                <a:latin typeface="Calibri" panose="020F0502020204030204" pitchFamily="34" charset="0"/>
              </a:rPr>
              <a:t>) και των προσδοκιών. </a:t>
            </a:r>
            <a:endParaRPr lang="en-US" b="0" i="0" u="none" strike="noStrike" baseline="0" dirty="0">
              <a:latin typeface="Calibri" panose="020F0502020204030204" pitchFamily="34" charset="0"/>
            </a:endParaRPr>
          </a:p>
          <a:p>
            <a:pPr marL="0" indent="0">
              <a:lnSpc>
                <a:spcPct val="90000"/>
              </a:lnSpc>
              <a:buNone/>
            </a:pPr>
            <a:r>
              <a:rPr lang="el-GR" b="0" i="0" u="none" strike="noStrike" baseline="0" dirty="0">
                <a:latin typeface="Calibri" panose="020F0502020204030204" pitchFamily="34" charset="0"/>
              </a:rPr>
              <a:t>Η ιδέα είναι ότι το “χρώμα” λειτουργεί σαν “αντιπρόσωπος” κάποιων διαφορών π.χ. στην παραγωγικότητα που πηγάζουν φυσικά από διαφορετικές αιτίες όπως π.χ. διαφορές στην εκπαίδευση. </a:t>
            </a:r>
          </a:p>
          <a:p>
            <a:pPr marL="0" indent="0">
              <a:lnSpc>
                <a:spcPct val="90000"/>
              </a:lnSpc>
              <a:buNone/>
            </a:pPr>
            <a:endParaRPr lang="el-GR" sz="1400" dirty="0"/>
          </a:p>
        </p:txBody>
      </p:sp>
    </p:spTree>
    <p:extLst>
      <p:ext uri="{BB962C8B-B14F-4D97-AF65-F5344CB8AC3E}">
        <p14:creationId xmlns:p14="http://schemas.microsoft.com/office/powerpoint/2010/main" val="1095407857"/>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3" name="Θέση περιεχομένου 2">
            <a:extLst>
              <a:ext uri="{FF2B5EF4-FFF2-40B4-BE49-F238E27FC236}">
                <a16:creationId xmlns:a16="http://schemas.microsoft.com/office/drawing/2014/main" id="{146244BA-0BF2-13D2-37A9-C454E2764BD6}"/>
              </a:ext>
            </a:extLst>
          </p:cNvPr>
          <p:cNvSpPr>
            <a:spLocks noGrp="1"/>
          </p:cNvSpPr>
          <p:nvPr>
            <p:ph idx="1"/>
          </p:nvPr>
        </p:nvSpPr>
        <p:spPr>
          <a:xfrm>
            <a:off x="472966" y="2406870"/>
            <a:ext cx="11140965" cy="4067502"/>
          </a:xfrm>
        </p:spPr>
        <p:txBody>
          <a:bodyPr>
            <a:normAutofit fontScale="92500" lnSpcReduction="20000"/>
          </a:bodyPr>
          <a:lstStyle/>
          <a:p>
            <a:pPr>
              <a:lnSpc>
                <a:spcPct val="90000"/>
              </a:lnSpc>
            </a:pPr>
            <a:endParaRPr lang="el-GR" sz="1400" b="0" i="0" u="none" strike="noStrike" baseline="0" dirty="0">
              <a:latin typeface="Calibri" panose="020F0502020204030204" pitchFamily="34" charset="0"/>
            </a:endParaRPr>
          </a:p>
          <a:p>
            <a:pPr marL="0" indent="0">
              <a:lnSpc>
                <a:spcPct val="90000"/>
              </a:lnSpc>
              <a:buNone/>
            </a:pPr>
            <a:r>
              <a:rPr lang="el-GR" b="0" i="0" u="none" strike="noStrike" baseline="0" dirty="0">
                <a:latin typeface="Calibri" panose="020F0502020204030204" pitchFamily="34" charset="0"/>
              </a:rPr>
              <a:t>Όμως και αυτή η προσέγγιση είναι ανεπαρκής, δεν εξηγεί την διαχρονική επίμονη εμφάνιση διακρίσεων. Με άλλα λόγια αν οι μαύροι δανειολήπτες αδυνατούν να ανταποκριθούν στα δάνειά τους περισσότερο από τους λευκούς λόγω ποιότητας εργασίας, ασταθών εργασιακών σχέσεων κλπ. σταδιακά η αγορά θα πάψει να τους διακρίνει λόγω του “χρώματος” αλλά με τα πραγματικά δεδομένα.</a:t>
            </a:r>
          </a:p>
          <a:p>
            <a:pPr marL="0" indent="0">
              <a:lnSpc>
                <a:spcPct val="90000"/>
              </a:lnSpc>
              <a:buNone/>
            </a:pPr>
            <a:r>
              <a:rPr lang="el-GR" b="0" i="0" u="none" strike="noStrike" baseline="0" dirty="0">
                <a:latin typeface="Calibri" panose="020F0502020204030204" pitchFamily="34" charset="0"/>
              </a:rPr>
              <a:t>Για το λόγο αυτό ο </a:t>
            </a:r>
            <a:r>
              <a:rPr lang="el-GR" b="0" i="0" u="none" strike="noStrike" baseline="0" dirty="0" err="1">
                <a:latin typeface="Calibri" panose="020F0502020204030204" pitchFamily="34" charset="0"/>
              </a:rPr>
              <a:t>Arrow</a:t>
            </a:r>
            <a:r>
              <a:rPr lang="el-GR" b="0" i="0" u="none" strike="noStrike" baseline="0" dirty="0">
                <a:latin typeface="Calibri" panose="020F0502020204030204" pitchFamily="34" charset="0"/>
              </a:rPr>
              <a:t> πάει ένα βήμα παρακάτω και προσπαθεί να εξηγήσει τις επίμονες φυλετικές διακρίσεις από την επίδραση των στατιστικών πάνω στους ανθρώπους που αποτυπώνονται σε αυτές (Arrow1972, </a:t>
            </a:r>
            <a:r>
              <a:rPr lang="el-GR" b="0" i="0" u="none" strike="noStrike" baseline="0" dirty="0" err="1">
                <a:latin typeface="Calibri" panose="020F0502020204030204" pitchFamily="34" charset="0"/>
              </a:rPr>
              <a:t>Coate</a:t>
            </a:r>
            <a:r>
              <a:rPr lang="el-GR" b="0" i="0" u="none" strike="noStrike" baseline="0" dirty="0">
                <a:latin typeface="Calibri" panose="020F0502020204030204" pitchFamily="34" charset="0"/>
              </a:rPr>
              <a:t>&amp; Loury1993). Η ιδέα είναι ότι αν ο εργοδότης πρόκειται να αξιολογήσει τον εργαζόμενο με βάση τη φυλή ή το φύλο πιο το όφελος ο εργαζόμενος να προσπαθήσει να βελτιώσει τις δεξιότητές του.</a:t>
            </a:r>
          </a:p>
          <a:p>
            <a:pPr marL="0" indent="0">
              <a:lnSpc>
                <a:spcPct val="90000"/>
              </a:lnSpc>
              <a:buNone/>
            </a:pPr>
            <a:r>
              <a:rPr lang="el-GR" b="0" i="0" u="none" strike="noStrike" baseline="0" dirty="0">
                <a:latin typeface="Calibri" panose="020F0502020204030204" pitchFamily="34" charset="0"/>
              </a:rPr>
              <a:t>Όμως και πάλι από τη πλευρά του εργοδότη θα μπορούσε να υπάρχει κάποια διαφοροποίηση στη συμπεριφορά και τα κριτήριά του αν χρησιμοποιούσε “όλη τη διαθέσιμη πληροφόρηση”. Με άλλα λόγια, η θεωρία χρειάζεται και άλλες υποθέσεις για να σταθεί. </a:t>
            </a:r>
          </a:p>
          <a:p>
            <a:pPr marL="0" indent="0">
              <a:lnSpc>
                <a:spcPct val="90000"/>
              </a:lnSpc>
              <a:buNone/>
            </a:pPr>
            <a:r>
              <a:rPr lang="el-GR" b="0" i="0" u="none" strike="noStrike" baseline="0" dirty="0">
                <a:latin typeface="Calibri" panose="020F0502020204030204" pitchFamily="34" charset="0"/>
              </a:rPr>
              <a:t>Γι’ αυτό</a:t>
            </a:r>
            <a:r>
              <a:rPr lang="en-US" b="0" i="0" u="none" strike="noStrike" baseline="0" dirty="0">
                <a:latin typeface="Calibri" panose="020F0502020204030204" pitchFamily="34" charset="0"/>
              </a:rPr>
              <a:t> </a:t>
            </a:r>
            <a:r>
              <a:rPr lang="el-GR" b="0" i="0" u="none" strike="noStrike" baseline="0" dirty="0">
                <a:latin typeface="Calibri" panose="020F0502020204030204" pitchFamily="34" charset="0"/>
              </a:rPr>
              <a:t>το</a:t>
            </a:r>
            <a:r>
              <a:rPr lang="en-US" b="0" i="0" u="none" strike="noStrike" baseline="0" dirty="0">
                <a:latin typeface="Calibri" panose="020F0502020204030204" pitchFamily="34" charset="0"/>
              </a:rPr>
              <a:t> </a:t>
            </a:r>
            <a:r>
              <a:rPr lang="el-GR" b="0" i="0" u="none" strike="noStrike" baseline="0" dirty="0">
                <a:latin typeface="Calibri" panose="020F0502020204030204" pitchFamily="34" charset="0"/>
              </a:rPr>
              <a:t>λόγο</a:t>
            </a:r>
            <a:r>
              <a:rPr lang="en-US" b="0" i="0" u="none" strike="noStrike" baseline="0" dirty="0">
                <a:latin typeface="Calibri" panose="020F0502020204030204" pitchFamily="34" charset="0"/>
              </a:rPr>
              <a:t> </a:t>
            </a:r>
            <a:r>
              <a:rPr lang="el-GR" b="0" i="0" u="none" strike="noStrike" baseline="0" dirty="0">
                <a:latin typeface="Calibri" panose="020F0502020204030204" pitchFamily="34" charset="0"/>
              </a:rPr>
              <a:t>ο </a:t>
            </a:r>
            <a:r>
              <a:rPr lang="el-GR" b="0" i="0" u="none" strike="noStrike" baseline="0" dirty="0" err="1">
                <a:latin typeface="Calibri" panose="020F0502020204030204" pitchFamily="34" charset="0"/>
              </a:rPr>
              <a:t>Arrow</a:t>
            </a:r>
            <a:r>
              <a:rPr lang="en-US" b="0" i="0" u="none" strike="noStrike" baseline="0" dirty="0">
                <a:latin typeface="Calibri" panose="020F0502020204030204" pitchFamily="34" charset="0"/>
              </a:rPr>
              <a:t> </a:t>
            </a:r>
            <a:r>
              <a:rPr lang="el-GR" b="0" i="0" u="none" strike="noStrike" baseline="0" dirty="0">
                <a:latin typeface="Calibri" panose="020F0502020204030204" pitchFamily="34" charset="0"/>
              </a:rPr>
              <a:t>καταφεύγει σε κοινωνικά δίκτυα που παρόλο που δεν έχουν οικονομικό ρόλο (π.χ. φίλοι, συντοπίτες κλπ.) επηρεάζουν τις οικονομικές αποφάσεις. Σε σχέση με την αγορά εργασίας η ιδέα είναι</a:t>
            </a:r>
            <a:r>
              <a:rPr lang="en-US" b="0" i="0" u="none" strike="noStrike" baseline="0" dirty="0">
                <a:latin typeface="Calibri" panose="020F0502020204030204" pitchFamily="34" charset="0"/>
              </a:rPr>
              <a:t> </a:t>
            </a:r>
            <a:r>
              <a:rPr lang="el-GR" b="0" i="0" u="none" strike="noStrike" baseline="0" dirty="0">
                <a:latin typeface="Calibri" panose="020F0502020204030204" pitchFamily="34" charset="0"/>
              </a:rPr>
              <a:t>ότι ο κοινωνικός διαχωρισμός οδηγεί σε διαχωρισμό στην αγορά εργασίας που αυτός επιφέρει τις διακρίσεις στις αμοιβές. </a:t>
            </a:r>
          </a:p>
          <a:p>
            <a:pPr marL="0" indent="0">
              <a:lnSpc>
                <a:spcPct val="90000"/>
              </a:lnSpc>
              <a:buNone/>
            </a:pPr>
            <a:endParaRPr lang="el-GR" sz="1400" dirty="0"/>
          </a:p>
        </p:txBody>
      </p:sp>
    </p:spTree>
    <p:extLst>
      <p:ext uri="{BB962C8B-B14F-4D97-AF65-F5344CB8AC3E}">
        <p14:creationId xmlns:p14="http://schemas.microsoft.com/office/powerpoint/2010/main" val="1622999350"/>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accent1">
              <a:alpha val="80000"/>
            </a:schemeClr>
          </a:solidFill>
          <a:ln>
            <a:noFill/>
          </a:ln>
        </p:spPr>
        <p:txBody>
          <a:bodyPr rtlCol="0" anchor="ctr"/>
          <a:lstStyle/>
          <a:p>
            <a:pPr algn="ctr"/>
            <a:endParaRPr lang="en-US">
              <a:solidFill>
                <a:schemeClr val="tx1">
                  <a:alpha val="20000"/>
                </a:schemeClr>
              </a:solidFill>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Τίτλος 1">
            <a:extLst>
              <a:ext uri="{FF2B5EF4-FFF2-40B4-BE49-F238E27FC236}">
                <a16:creationId xmlns:a16="http://schemas.microsoft.com/office/drawing/2014/main" id="{20C3E9F7-5A72-75BC-15F5-1884416255FC}"/>
              </a:ext>
            </a:extLst>
          </p:cNvPr>
          <p:cNvSpPr>
            <a:spLocks noGrp="1"/>
          </p:cNvSpPr>
          <p:nvPr>
            <p:ph type="title"/>
          </p:nvPr>
        </p:nvSpPr>
        <p:spPr>
          <a:xfrm>
            <a:off x="653143" y="1645920"/>
            <a:ext cx="3522879" cy="4470821"/>
          </a:xfrm>
        </p:spPr>
        <p:txBody>
          <a:bodyPr>
            <a:normAutofit/>
          </a:bodyPr>
          <a:lstStyle/>
          <a:p>
            <a:pPr algn="r"/>
            <a:r>
              <a:rPr lang="el-GR" b="0" i="0" u="none" strike="noStrike" baseline="0">
                <a:solidFill>
                  <a:srgbClr val="FFFFFF"/>
                </a:solidFill>
                <a:latin typeface="Arial" panose="020B0604020202020204" pitchFamily="34" charset="0"/>
              </a:rPr>
              <a:t>H Claudia Go</a:t>
            </a:r>
            <a:r>
              <a:rPr lang="en-US" b="0" i="0" u="none" strike="noStrike" baseline="0">
                <a:solidFill>
                  <a:srgbClr val="FFFFFF"/>
                </a:solidFill>
                <a:latin typeface="Arial" panose="020B0604020202020204" pitchFamily="34" charset="0"/>
              </a:rPr>
              <a:t>l</a:t>
            </a:r>
            <a:r>
              <a:rPr lang="el-GR" b="0" i="0" u="none" strike="noStrike" baseline="0">
                <a:solidFill>
                  <a:srgbClr val="FFFFFF"/>
                </a:solidFill>
                <a:latin typeface="Arial" panose="020B0604020202020204" pitchFamily="34" charset="0"/>
              </a:rPr>
              <a:t>din και το Nobel του 2023</a:t>
            </a:r>
            <a:endParaRPr lang="el-GR">
              <a:solidFill>
                <a:srgbClr val="FFFFFF"/>
              </a:solidFill>
            </a:endParaRPr>
          </a:p>
        </p:txBody>
      </p:sp>
      <p:sp>
        <p:nvSpPr>
          <p:cNvPr id="3" name="Θέση περιεχομένου 2">
            <a:extLst>
              <a:ext uri="{FF2B5EF4-FFF2-40B4-BE49-F238E27FC236}">
                <a16:creationId xmlns:a16="http://schemas.microsoft.com/office/drawing/2014/main" id="{3CC2DD78-029C-85C2-D4FB-B5EEC61EA6CC}"/>
              </a:ext>
            </a:extLst>
          </p:cNvPr>
          <p:cNvSpPr>
            <a:spLocks noGrp="1"/>
          </p:cNvSpPr>
          <p:nvPr>
            <p:ph idx="1"/>
          </p:nvPr>
        </p:nvSpPr>
        <p:spPr>
          <a:xfrm>
            <a:off x="5525106" y="1645920"/>
            <a:ext cx="6240174" cy="4765040"/>
          </a:xfrm>
        </p:spPr>
        <p:txBody>
          <a:bodyPr>
            <a:normAutofit/>
          </a:bodyPr>
          <a:lstStyle/>
          <a:p>
            <a:pPr marL="0" indent="0">
              <a:lnSpc>
                <a:spcPct val="90000"/>
              </a:lnSpc>
              <a:buNone/>
            </a:pPr>
            <a:r>
              <a:rPr lang="el-GR" sz="1300" b="0" i="0" u="none" strike="noStrike" baseline="0" dirty="0">
                <a:latin typeface="Arial" panose="020B0604020202020204" pitchFamily="34" charset="0"/>
              </a:rPr>
              <a:t>Το Νόμπελ του 2023 είναι ζωντανή απόδειξη των αναλυτικών αδιεξόδων των νεοκλασικών οικονομικών</a:t>
            </a:r>
          </a:p>
          <a:p>
            <a:pPr marL="0" indent="0">
              <a:lnSpc>
                <a:spcPct val="90000"/>
              </a:lnSpc>
              <a:buNone/>
            </a:pPr>
            <a:r>
              <a:rPr lang="el-GR" sz="1300" b="0" i="0" u="none" strike="noStrike" baseline="0" dirty="0">
                <a:latin typeface="Arial" panose="020B0604020202020204" pitchFamily="34" charset="0"/>
              </a:rPr>
              <a:t>Η</a:t>
            </a:r>
            <a:r>
              <a:rPr lang="en-US" sz="1300" b="0" i="0" u="none" strike="noStrike" baseline="0" dirty="0">
                <a:latin typeface="Arial" panose="020B0604020202020204" pitchFamily="34" charset="0"/>
              </a:rPr>
              <a:t> Claudia Goldin </a:t>
            </a:r>
            <a:r>
              <a:rPr lang="el-GR" sz="1300" b="0" i="0" u="none" strike="noStrike" baseline="0" dirty="0">
                <a:latin typeface="Arial" panose="020B0604020202020204" pitchFamily="34" charset="0"/>
              </a:rPr>
              <a:t>προσπάθησε</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να</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αναλύσει</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την</a:t>
            </a:r>
            <a:r>
              <a:rPr lang="en-US" sz="1300" b="0" i="0" u="none" strike="noStrike" baseline="0" dirty="0">
                <a:latin typeface="Arial" panose="020B0604020202020204" pitchFamily="34" charset="0"/>
              </a:rPr>
              <a:t> </a:t>
            </a:r>
            <a:r>
              <a:rPr lang="el-GR" sz="1300" b="0" i="0" u="none" strike="noStrike" baseline="0" dirty="0" err="1">
                <a:latin typeface="Arial" panose="020B0604020202020204" pitchFamily="34" charset="0"/>
              </a:rPr>
              <a:t>έμφυλη</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ανισότητα</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αλλάζοντας</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την</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οπτική</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του</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αναλυτικού παραδείγματος.</a:t>
            </a:r>
          </a:p>
          <a:p>
            <a:pPr marL="0" indent="0">
              <a:lnSpc>
                <a:spcPct val="90000"/>
              </a:lnSpc>
              <a:buNone/>
            </a:pPr>
            <a:r>
              <a:rPr lang="el-GR" sz="1300" b="0" i="0" u="none" strike="noStrike" baseline="0" dirty="0">
                <a:latin typeface="Arial" panose="020B0604020202020204" pitchFamily="34" charset="0"/>
              </a:rPr>
              <a:t>Καταρχήν διαχώρισε τη φυλετική από την </a:t>
            </a:r>
            <a:r>
              <a:rPr lang="el-GR" sz="1300" b="0" i="0" u="none" strike="noStrike" baseline="0" dirty="0" err="1">
                <a:latin typeface="Arial" panose="020B0604020202020204" pitchFamily="34" charset="0"/>
              </a:rPr>
              <a:t>έμφυλη</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ανισότητα </a:t>
            </a:r>
          </a:p>
          <a:p>
            <a:pPr marL="0" indent="0">
              <a:lnSpc>
                <a:spcPct val="90000"/>
              </a:lnSpc>
              <a:buNone/>
            </a:pPr>
            <a:r>
              <a:rPr lang="el-GR" sz="1300" b="0" i="0" u="none" strike="noStrike" baseline="0" dirty="0">
                <a:latin typeface="Arial" panose="020B0604020202020204" pitchFamily="34" charset="0"/>
              </a:rPr>
              <a:t>Οι γυναίκες είναι μια διαφορετική ομάδα με διαφορετικές δεξιότητες, έχουν το βάρος της αναπαραγωγής και της μητρότητας και η θέση τους στην αγορά εργασίας εξαρτάται από τη ζήτηση για τις σχετικές δουλειές σε συνδυασμό με τις προσωπικές τους επιλογές.</a:t>
            </a:r>
          </a:p>
          <a:p>
            <a:pPr marL="0" indent="0">
              <a:lnSpc>
                <a:spcPct val="90000"/>
              </a:lnSpc>
              <a:buNone/>
            </a:pPr>
            <a:r>
              <a:rPr lang="el-GR" sz="1300" b="0" i="0" u="none" strike="noStrike" baseline="0" dirty="0">
                <a:latin typeface="Arial" panose="020B0604020202020204" pitchFamily="34" charset="0"/>
              </a:rPr>
              <a:t>Το δεύτερο στοιχείο που έφερε ήταν η ενοποίηση της αναλυτικής ερμηνείας και της εμπειρικής έρευνας. Κοντολογίς, η δουλειά της ξεπηδά από την ανάλυση δεδομένων και μοτίβων.</a:t>
            </a:r>
          </a:p>
          <a:p>
            <a:pPr marL="0" indent="0">
              <a:lnSpc>
                <a:spcPct val="90000"/>
              </a:lnSpc>
              <a:buNone/>
            </a:pPr>
            <a:r>
              <a:rPr lang="el-GR" sz="1300" b="0" i="0" u="none" strike="noStrike" baseline="0" dirty="0">
                <a:latin typeface="Arial" panose="020B0604020202020204" pitchFamily="34" charset="0"/>
              </a:rPr>
              <a:t>Εδώ θα</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παρουσιάσουμε</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το</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άρθρο</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της</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με</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τον</a:t>
            </a:r>
            <a:r>
              <a:rPr lang="en-US" sz="1300" b="0" i="0" u="none" strike="noStrike" baseline="0" dirty="0">
                <a:latin typeface="Arial" panose="020B0604020202020204" pitchFamily="34" charset="0"/>
              </a:rPr>
              <a:t> </a:t>
            </a:r>
            <a:r>
              <a:rPr lang="el-GR" sz="1300" b="0" i="0" u="none" strike="noStrike" baseline="0" dirty="0" err="1">
                <a:latin typeface="Arial" panose="020B0604020202020204" pitchFamily="34" charset="0"/>
              </a:rPr>
              <a:t>Joshua</a:t>
            </a:r>
            <a:r>
              <a:rPr lang="el-GR" sz="1300" b="0" i="0" u="none" strike="noStrike" baseline="0" dirty="0">
                <a:latin typeface="Arial" panose="020B0604020202020204" pitchFamily="34" charset="0"/>
              </a:rPr>
              <a:t> </a:t>
            </a:r>
            <a:r>
              <a:rPr lang="el-GR" sz="1300" b="0" i="0" u="none" strike="noStrike" baseline="0" dirty="0" err="1">
                <a:latin typeface="Arial" panose="020B0604020202020204" pitchFamily="34" charset="0"/>
              </a:rPr>
              <a:t>Mitchell</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(2017) ενώ μια συνολικότερη παρουσίαση της δουλειάς της υπάρχει στο κείμενο της Σουηδικής ακαδημίας επιστημών που περιλαμβάνεται στη βιβλιογραφία.</a:t>
            </a:r>
          </a:p>
          <a:p>
            <a:pPr marL="0" indent="0">
              <a:lnSpc>
                <a:spcPct val="90000"/>
              </a:lnSpc>
              <a:buNone/>
            </a:pPr>
            <a:r>
              <a:rPr lang="el-GR" sz="1300" b="0" i="0" u="none" strike="noStrike" baseline="0" dirty="0">
                <a:latin typeface="Arial" panose="020B0604020202020204" pitchFamily="34" charset="0"/>
              </a:rPr>
              <a:t>Το άρθρο</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ξεκινά</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με</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την</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παρατήρηση ότι η καμπύλη συμμετοχής των γυναικών στο εργατικό δυναμικό μεταβάλλεται στο χρόνο. Τη δεκαετία του 1950 είχε τη μορφή ανάποδου U</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μεγάλη</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και</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αύξουσα</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συμμετοχή</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μέχρι τα 40 και μεγάλη μείωση στη συνέχεια. Στις γυναίκες</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που</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γεννήθηκαν μετά</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το1950</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η συμμετοχή ξεκινά</a:t>
            </a:r>
            <a:r>
              <a:rPr lang="en-US" sz="1300" b="0" i="0" u="none" strike="noStrike" baseline="0" dirty="0">
                <a:latin typeface="Arial" panose="020B0604020202020204" pitchFamily="34" charset="0"/>
              </a:rPr>
              <a:t> </a:t>
            </a:r>
            <a:r>
              <a:rPr lang="el-GR" sz="1300" b="0" i="0" u="none" strike="noStrike" baseline="0" dirty="0">
                <a:latin typeface="Arial" panose="020B0604020202020204" pitchFamily="34" charset="0"/>
              </a:rPr>
              <a:t>ψηλά βαίνει μειούμενη μέχρι τα 35 και αυξάνει στη συνέχεια.</a:t>
            </a:r>
            <a:endParaRPr lang="el-GR" sz="1300" dirty="0"/>
          </a:p>
        </p:txBody>
      </p:sp>
    </p:spTree>
    <p:extLst>
      <p:ext uri="{BB962C8B-B14F-4D97-AF65-F5344CB8AC3E}">
        <p14:creationId xmlns:p14="http://schemas.microsoft.com/office/powerpoint/2010/main" val="1065874738"/>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prstClr val="black"/>
              <a:schemeClr val="tx2">
                <a:tint val="45000"/>
                <a:satMod val="400000"/>
              </a:schemeClr>
            </a:duotone>
            <a:extLst>
              <a:ext uri="{BEBA8EAE-BF5A-486C-A8C5-ECC9F3942E4B}">
                <a14:imgProps xmlns:a14="http://schemas.microsoft.com/office/drawing/2010/main">
                  <a14:imgLayer r:embed="rId3">
                    <a14:imgEffect>
                      <a14:artisticGlowEdges/>
                    </a14:imgEffect>
                  </a14:imgLayer>
                </a14:imgProps>
              </a:ext>
            </a:extLst>
          </a:blip>
          <a:stretch/>
        </a:blip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7DAA46B9-B7E8-4487-B28E-C63A6EB7AA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7191 h 6985200"/>
              <a:gd name="connsiteX6" fmla="*/ 1 w 6858001"/>
              <a:gd name="connsiteY6" fmla="*/ 887191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7191"/>
                </a:lnTo>
                <a:lnTo>
                  <a:pt x="1" y="887191"/>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a:noFill/>
          </a:ln>
        </p:spPr>
        <p:txBody>
          <a:bodyPr/>
          <a:lstStyle/>
          <a:p>
            <a:endParaRPr lang="el-GR"/>
          </a:p>
        </p:txBody>
      </p:sp>
      <p:sp>
        <p:nvSpPr>
          <p:cNvPr id="16" name="Freeform 23">
            <a:extLst>
              <a:ext uri="{FF2B5EF4-FFF2-40B4-BE49-F238E27FC236}">
                <a16:creationId xmlns:a16="http://schemas.microsoft.com/office/drawing/2014/main" id="{C866818C-1E5F-475A-B310-3C06B555FB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7" name="Εικόνα 6">
            <a:extLst>
              <a:ext uri="{FF2B5EF4-FFF2-40B4-BE49-F238E27FC236}">
                <a16:creationId xmlns:a16="http://schemas.microsoft.com/office/drawing/2014/main" id="{C622F337-0E44-3CC2-9327-814B257FA8DE}"/>
              </a:ext>
            </a:extLst>
          </p:cNvPr>
          <p:cNvPicPr>
            <a:picLocks noChangeAspect="1"/>
          </p:cNvPicPr>
          <p:nvPr/>
        </p:nvPicPr>
        <p:blipFill>
          <a:blip r:embed="rId4"/>
          <a:stretch>
            <a:fillRect/>
          </a:stretch>
        </p:blipFill>
        <p:spPr>
          <a:xfrm>
            <a:off x="6563186" y="1026311"/>
            <a:ext cx="4693393" cy="2683330"/>
          </a:xfrm>
          <a:prstGeom prst="rect">
            <a:avLst/>
          </a:prstGeom>
          <a:effectLst/>
        </p:spPr>
      </p:pic>
      <p:sp>
        <p:nvSpPr>
          <p:cNvPr id="18" name="Rectangle 17">
            <a:extLst>
              <a:ext uri="{FF2B5EF4-FFF2-40B4-BE49-F238E27FC236}">
                <a16:creationId xmlns:a16="http://schemas.microsoft.com/office/drawing/2014/main" id="{D12AFDE8-E1ED-4A49-B8B3-4953F4B8A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3" name="Θέση περιεχομένου 2">
            <a:extLst>
              <a:ext uri="{FF2B5EF4-FFF2-40B4-BE49-F238E27FC236}">
                <a16:creationId xmlns:a16="http://schemas.microsoft.com/office/drawing/2014/main" id="{3A9E8C1F-0CD7-D46E-C1E4-27780354F9FB}"/>
              </a:ext>
            </a:extLst>
          </p:cNvPr>
          <p:cNvSpPr>
            <a:spLocks noGrp="1"/>
          </p:cNvSpPr>
          <p:nvPr>
            <p:ph idx="1"/>
          </p:nvPr>
        </p:nvSpPr>
        <p:spPr>
          <a:xfrm>
            <a:off x="378372" y="546538"/>
            <a:ext cx="4432887" cy="5701861"/>
          </a:xfrm>
        </p:spPr>
        <p:txBody>
          <a:bodyPr>
            <a:normAutofit/>
          </a:bodyPr>
          <a:lstStyle/>
          <a:p>
            <a:pPr marL="0" indent="0">
              <a:lnSpc>
                <a:spcPct val="90000"/>
              </a:lnSpc>
              <a:buNone/>
            </a:pPr>
            <a:endParaRPr lang="el-GR" sz="1100" b="0" i="0" u="none" strike="noStrike" baseline="0" dirty="0">
              <a:latin typeface="Arial" panose="020B0604020202020204" pitchFamily="34" charset="0"/>
            </a:endParaRPr>
          </a:p>
          <a:p>
            <a:pPr marL="0" indent="0">
              <a:lnSpc>
                <a:spcPct val="90000"/>
              </a:lnSpc>
              <a:buNone/>
            </a:pPr>
            <a:r>
              <a:rPr lang="el-GR" sz="1400" b="0" i="0" u="none" strike="noStrike" baseline="0" dirty="0">
                <a:latin typeface="Arial" panose="020B0604020202020204" pitchFamily="34" charset="0"/>
              </a:rPr>
              <a:t>Αυτή η</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διαφοροποίηση</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αποτυπώνεται</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στα</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δύο</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σχήματα</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στα</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δεξιά.</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Κατά τους συγγραφείς αυτό</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οφείλεται στο ότι οι γυναίκες</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μορφώθηκαν</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και</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έχουν </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μεγαλύτερο έλεγχο στο χρόνο τεκνοποίησης. Το ότι παντρεύονται μεγαλύτερες και κάνουν παιδιά αργότερα ενώ έχουν αυξημένες δεξιότητες τους επιτρέπει να παραμένουν περισσότερο στην αγορά εργασίας. Το γεγονός ότι η καμπύλη απασχόλησης</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των</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γυναικών είναι πιο κοίλη από εκείνη των ανδρών αποδίδεται στην επίδραση της μητρότητας. Προκαλεί εντύπωση ότι το άρθρο δεν θεωρεί σημαντική γι’ αυτό το αποτέλεσμα την άθλια νομοθεσία για τις άδειες τοκετού και τις γονικές άδειες στις ΗΠΑ. Ούτε το γεγονός ότι η καριέρα των γυναικών μπορεί να φτάνει σε κάποιο όριο πολύ νωρίτερα από των ανδρών. Το άρθρο δεν ασχολείται με τις διαφορές στις αμοιβές ανδρών γυναικών αν και η λογική του μπορεί να επεκταθεί σε αυτό. Το γεγονός ότι οι γυναίκες μένουν έξω από την αγορά εργασίας λόγω μητρότητας την ηλικιακή δεκαετία 30-40 μπορεί να δείξει, σύμφωνα με τη </a:t>
            </a:r>
            <a:r>
              <a:rPr lang="en-US" sz="1400" b="0" i="0" u="none" strike="noStrike" baseline="0" dirty="0">
                <a:latin typeface="Arial" panose="020B0604020202020204" pitchFamily="34" charset="0"/>
              </a:rPr>
              <a:t>Goldin,</a:t>
            </a:r>
            <a:r>
              <a:rPr lang="el-GR" sz="1400" b="0" i="0" u="none" strike="noStrike" baseline="0" dirty="0">
                <a:latin typeface="Arial" panose="020B0604020202020204" pitchFamily="34" charset="0"/>
              </a:rPr>
              <a:t> γιατί δεν αμείβονται ανάλογα με τους άνδρες σε μεγαλύτερη ηλικία. Βέβαια οι διαφορές στις αμοιβές αφορούν όλες τι ηλικίες.</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Το άρθρο ενώ ακουμπά σε πλευρές της</a:t>
            </a:r>
            <a:r>
              <a:rPr lang="en-US" sz="1400" b="0" i="0" u="none" strike="noStrike" baseline="0" dirty="0">
                <a:latin typeface="Arial" panose="020B0604020202020204" pitchFamily="34" charset="0"/>
              </a:rPr>
              <a:t> </a:t>
            </a:r>
            <a:r>
              <a:rPr lang="el-GR" sz="1400" b="0" i="0" u="none" strike="noStrike" baseline="0" dirty="0">
                <a:latin typeface="Arial" panose="020B0604020202020204" pitchFamily="34" charset="0"/>
              </a:rPr>
              <a:t>πατριαρχίας είναι σαν να τις θεωρεί επιλογή των γυναικών και συνάρτηση του </a:t>
            </a:r>
            <a:r>
              <a:rPr lang="el-GR" sz="1400" b="0" i="0" u="none" strike="noStrike" baseline="0" dirty="0" err="1">
                <a:latin typeface="Arial" panose="020B0604020202020204" pitchFamily="34" charset="0"/>
              </a:rPr>
              <a:t>life</a:t>
            </a:r>
            <a:r>
              <a:rPr lang="el-GR" sz="1400" b="0" i="0" u="none" strike="noStrike" baseline="0" dirty="0">
                <a:latin typeface="Arial" panose="020B0604020202020204" pitchFamily="34" charset="0"/>
              </a:rPr>
              <a:t> -</a:t>
            </a:r>
            <a:r>
              <a:rPr lang="el-GR" sz="1400" b="0" i="0" u="none" strike="noStrike" baseline="0" dirty="0" err="1">
                <a:latin typeface="Arial" panose="020B0604020202020204" pitchFamily="34" charset="0"/>
              </a:rPr>
              <a:t>style</a:t>
            </a:r>
            <a:r>
              <a:rPr lang="el-GR" sz="1400" b="0" i="0" u="none" strike="noStrike" baseline="0" dirty="0">
                <a:latin typeface="Arial" panose="020B0604020202020204" pitchFamily="34" charset="0"/>
              </a:rPr>
              <a:t> κάθε εποχής</a:t>
            </a:r>
            <a:r>
              <a:rPr lang="el-GR" sz="1100" b="0" i="0" u="none" strike="noStrike" baseline="0" dirty="0">
                <a:latin typeface="Arial" panose="020B0604020202020204" pitchFamily="34" charset="0"/>
              </a:rPr>
              <a:t>. </a:t>
            </a:r>
            <a:endParaRPr lang="el-GR" sz="1100" dirty="0"/>
          </a:p>
        </p:txBody>
      </p:sp>
      <p:pic>
        <p:nvPicPr>
          <p:cNvPr id="9" name="Εικόνα 8">
            <a:extLst>
              <a:ext uri="{FF2B5EF4-FFF2-40B4-BE49-F238E27FC236}">
                <a16:creationId xmlns:a16="http://schemas.microsoft.com/office/drawing/2014/main" id="{662DFE7A-5548-8CF5-F3E6-CA7D9E4DD86C}"/>
              </a:ext>
            </a:extLst>
          </p:cNvPr>
          <p:cNvPicPr>
            <a:picLocks noChangeAspect="1"/>
          </p:cNvPicPr>
          <p:nvPr/>
        </p:nvPicPr>
        <p:blipFill>
          <a:blip r:embed="rId5"/>
          <a:stretch>
            <a:fillRect/>
          </a:stretch>
        </p:blipFill>
        <p:spPr>
          <a:xfrm>
            <a:off x="6463862" y="3978728"/>
            <a:ext cx="4887310" cy="2721427"/>
          </a:xfrm>
          <a:prstGeom prst="rect">
            <a:avLst/>
          </a:prstGeom>
          <a:effectLst>
            <a:outerShdw blurRad="50800" dist="50800" dir="5400000" algn="ctr" rotWithShape="0">
              <a:schemeClr val="bg1"/>
            </a:outerShdw>
          </a:effectLst>
        </p:spPr>
      </p:pic>
    </p:spTree>
    <p:extLst>
      <p:ext uri="{BB962C8B-B14F-4D97-AF65-F5344CB8AC3E}">
        <p14:creationId xmlns:p14="http://schemas.microsoft.com/office/powerpoint/2010/main" val="768428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23" name="Freeform: Shape 2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Τίτλος 1">
            <a:extLst>
              <a:ext uri="{FF2B5EF4-FFF2-40B4-BE49-F238E27FC236}">
                <a16:creationId xmlns:a16="http://schemas.microsoft.com/office/drawing/2014/main" id="{10809CB9-A32B-3D33-D748-544F085D9342}"/>
              </a:ext>
            </a:extLst>
          </p:cNvPr>
          <p:cNvSpPr>
            <a:spLocks noGrp="1"/>
          </p:cNvSpPr>
          <p:nvPr>
            <p:ph type="title"/>
          </p:nvPr>
        </p:nvSpPr>
        <p:spPr>
          <a:xfrm>
            <a:off x="653143" y="1645920"/>
            <a:ext cx="3522879" cy="4470821"/>
          </a:xfrm>
        </p:spPr>
        <p:txBody>
          <a:bodyPr>
            <a:normAutofit/>
          </a:bodyPr>
          <a:lstStyle/>
          <a:p>
            <a:pPr algn="r"/>
            <a:r>
              <a:rPr lang="el-GR" b="1" i="0" u="none" strike="noStrike" baseline="0" dirty="0">
                <a:solidFill>
                  <a:srgbClr val="FFFFFF"/>
                </a:solidFill>
                <a:latin typeface="Calibri" panose="020F0502020204030204" pitchFamily="34" charset="0"/>
              </a:rPr>
              <a:t>Μαρξιστική Θεωρία και Φυλή, Φύλο και Τάξη</a:t>
            </a:r>
            <a:endParaRPr lang="el-GR" b="1" dirty="0">
              <a:solidFill>
                <a:srgbClr val="FFFFFF"/>
              </a:solidFill>
            </a:endParaRPr>
          </a:p>
        </p:txBody>
      </p:sp>
      <p:sp>
        <p:nvSpPr>
          <p:cNvPr id="3" name="Θέση περιεχομένου 2">
            <a:extLst>
              <a:ext uri="{FF2B5EF4-FFF2-40B4-BE49-F238E27FC236}">
                <a16:creationId xmlns:a16="http://schemas.microsoft.com/office/drawing/2014/main" id="{F4EBA522-7D69-DFFC-77D7-94B463EA9A48}"/>
              </a:ext>
            </a:extLst>
          </p:cNvPr>
          <p:cNvSpPr>
            <a:spLocks noGrp="1"/>
          </p:cNvSpPr>
          <p:nvPr>
            <p:ph idx="1"/>
          </p:nvPr>
        </p:nvSpPr>
        <p:spPr>
          <a:xfrm>
            <a:off x="5204109" y="1321904"/>
            <a:ext cx="5919503" cy="5267739"/>
          </a:xfrm>
        </p:spPr>
        <p:txBody>
          <a:bodyPr>
            <a:normAutofit lnSpcReduction="10000"/>
          </a:bodyPr>
          <a:lstStyle/>
          <a:p>
            <a:pPr marL="0" indent="0">
              <a:lnSpc>
                <a:spcPct val="90000"/>
              </a:lnSpc>
              <a:buNone/>
            </a:pPr>
            <a:r>
              <a:rPr lang="el-GR" sz="1600" b="0" i="0" u="none" strike="noStrike" baseline="0" dirty="0">
                <a:latin typeface="Calibri" panose="020F0502020204030204" pitchFamily="34" charset="0"/>
              </a:rPr>
              <a:t>Τα εργαλεία της νεοκλασικής θεωρίας δεν μπορούν να εξηγήσουν τις φυλετικές και </a:t>
            </a:r>
            <a:r>
              <a:rPr lang="el-GR" sz="1600" b="0" i="0" u="none" strike="noStrike" baseline="0" dirty="0" err="1">
                <a:latin typeface="Calibri" panose="020F0502020204030204" pitchFamily="34" charset="0"/>
              </a:rPr>
              <a:t>έμφυλες</a:t>
            </a:r>
            <a:r>
              <a:rPr lang="el-GR" sz="1600" b="0" i="0" u="none" strike="noStrike" baseline="0" dirty="0">
                <a:latin typeface="Calibri" panose="020F0502020204030204" pitchFamily="34" charset="0"/>
              </a:rPr>
              <a:t> διαφορές και αυτό γιατί μετατρέπουν τις “σχέσεις μεταξύ ανθρώπων σε σχέσεις μεταξύ πραγμάτων”. Στο </a:t>
            </a:r>
            <a:r>
              <a:rPr lang="el-GR" sz="1600" b="0" i="0" u="none" strike="noStrike" baseline="0" dirty="0" err="1">
                <a:latin typeface="Calibri" panose="020F0502020204030204" pitchFamily="34" charset="0"/>
              </a:rPr>
              <a:t>Μάρξ</a:t>
            </a:r>
            <a:r>
              <a:rPr lang="el-GR" sz="1600" b="0" i="0" u="none" strike="noStrike" baseline="0" dirty="0">
                <a:latin typeface="Calibri" panose="020F0502020204030204" pitchFamily="34" charset="0"/>
              </a:rPr>
              <a:t> οι “σχέσεις μεταξύ ανθρώπων” παίζουν το σημαντικότερο ρόλο στην παραγωγή την ανταλλαγή και τη διαμόρφωση των τιμών στο καπιταλισμό. Με άλλα λόγια είναι οικονομικές σχέσεις και όχι </a:t>
            </a:r>
            <a:r>
              <a:rPr lang="el-GR" sz="1600" b="0" i="0" u="none" strike="noStrike" baseline="0" dirty="0" err="1">
                <a:latin typeface="Calibri" panose="020F0502020204030204" pitchFamily="34" charset="0"/>
              </a:rPr>
              <a:t>εξω</a:t>
            </a:r>
            <a:r>
              <a:rPr lang="el-GR" sz="1600" b="0" i="0" u="none" strike="noStrike" baseline="0" dirty="0">
                <a:latin typeface="Calibri" panose="020F0502020204030204" pitchFamily="34" charset="0"/>
              </a:rPr>
              <a:t>–οικονομικές -κοινωνικές σχέσεις όπως είδαμε προηγουμένως στον </a:t>
            </a:r>
            <a:r>
              <a:rPr lang="el-GR" sz="1600" b="0" i="0" u="none" strike="noStrike" baseline="0" dirty="0" err="1">
                <a:latin typeface="Calibri" panose="020F0502020204030204" pitchFamily="34" charset="0"/>
              </a:rPr>
              <a:t>Arrow</a:t>
            </a:r>
            <a:r>
              <a:rPr lang="el-GR" sz="1600" b="0" i="0" u="none" strike="noStrike" baseline="0" dirty="0">
                <a:latin typeface="Calibri" panose="020F0502020204030204" pitchFamily="34" charset="0"/>
              </a:rPr>
              <a:t> ή και τη </a:t>
            </a:r>
            <a:r>
              <a:rPr lang="el-GR" sz="1600" b="0" i="0" u="none" strike="noStrike" baseline="0" dirty="0" err="1">
                <a:latin typeface="Calibri" panose="020F0502020204030204" pitchFamily="34" charset="0"/>
              </a:rPr>
              <a:t>Godin</a:t>
            </a:r>
            <a:r>
              <a:rPr lang="el-GR" sz="1600" b="0" i="0" u="none" strike="noStrike" baseline="0" dirty="0">
                <a:latin typeface="Calibri" panose="020F0502020204030204" pitchFamily="34" charset="0"/>
              </a:rPr>
              <a:t>. (Capital V.I κεφ. 1 παρ4 σελ. 47-60 για το φετιχισμό του εμπορεύματος).</a:t>
            </a:r>
          </a:p>
          <a:p>
            <a:pPr marL="0" indent="0">
              <a:lnSpc>
                <a:spcPct val="90000"/>
              </a:lnSpc>
              <a:buNone/>
            </a:pPr>
            <a:r>
              <a:rPr lang="el-GR" sz="1600" b="0" i="0" u="none" strike="noStrike" baseline="0" dirty="0">
                <a:latin typeface="Calibri" panose="020F0502020204030204" pitchFamily="34" charset="0"/>
              </a:rPr>
              <a:t>Αυτό γίνεται εμφανές αν δούμε τα ζητήματα των “διακρίσεων” στην ιστορικότητά τους. Οι φυλετικές και </a:t>
            </a:r>
            <a:r>
              <a:rPr lang="el-GR" sz="1600" b="0" i="0" u="none" strike="noStrike" baseline="0" dirty="0" err="1">
                <a:latin typeface="Calibri" panose="020F0502020204030204" pitchFamily="34" charset="0"/>
              </a:rPr>
              <a:t>έμφυλες</a:t>
            </a:r>
            <a:r>
              <a:rPr lang="el-GR" sz="1600" b="0" i="0" u="none" strike="noStrike" baseline="0" dirty="0">
                <a:latin typeface="Calibri" panose="020F0502020204030204" pitchFamily="34" charset="0"/>
              </a:rPr>
              <a:t> διακρίσεις εμφανίσθηκαν μαζί με την ατομική ιδιοκτησία. Αυτό σήμανε το τέλος της φυλής και του γένους και τον περιορισμό του στην οικογένεια και παράλληλα τον </a:t>
            </a:r>
            <a:r>
              <a:rPr lang="el-GR" sz="1600" b="0" i="0" u="none" strike="noStrike" baseline="0" dirty="0" err="1">
                <a:latin typeface="Calibri" panose="020F0502020204030204" pitchFamily="34" charset="0"/>
              </a:rPr>
              <a:t>ενδο</a:t>
            </a:r>
            <a:r>
              <a:rPr lang="el-GR" sz="1600" b="0" i="0" u="none" strike="noStrike" baseline="0" dirty="0">
                <a:latin typeface="Calibri" panose="020F0502020204030204" pitchFamily="34" charset="0"/>
              </a:rPr>
              <a:t>-οικογενειακό καταμερισμό εργασίας. Στους </a:t>
            </a:r>
            <a:r>
              <a:rPr lang="el-GR" sz="1600" b="0" i="0" u="none" strike="noStrike" baseline="0" dirty="0" err="1">
                <a:latin typeface="Calibri" panose="020F0502020204030204" pitchFamily="34" charset="0"/>
              </a:rPr>
              <a:t>προκαπιταλιστικούς</a:t>
            </a:r>
            <a:r>
              <a:rPr lang="el-GR" sz="1600" b="0" i="0" u="none" strike="noStrike" baseline="0" dirty="0">
                <a:latin typeface="Calibri" panose="020F0502020204030204" pitchFamily="34" charset="0"/>
              </a:rPr>
              <a:t> τρόπους παραγωγής η γυναίκα περιορίσθηκε στην συμπληρωματική οικιακή εργασία ενώ ο άνδρας στην όποια εξωτερική δραστηριότητα. Η ατομική ιδιοκτησία έφερε και την εμφάνιση της κάστας των στρατιωτών. </a:t>
            </a:r>
          </a:p>
          <a:p>
            <a:pPr marL="0" indent="0">
              <a:lnSpc>
                <a:spcPct val="90000"/>
              </a:lnSpc>
              <a:buNone/>
            </a:pPr>
            <a:r>
              <a:rPr lang="el-GR" sz="1600" b="0" i="0" u="none" strike="noStrike" baseline="0" dirty="0">
                <a:latin typeface="Calibri" panose="020F0502020204030204" pitchFamily="34" charset="0"/>
              </a:rPr>
              <a:t>Στην ιστορική εξέλιξη στο σύνολό της η κρίσιμη καμπή είναι η μετατροπή του στρατιώτη σε επάγγελμα. Αυτή η εξέλιξη αποτελεί τη βάση της εμφάνισης του κράτους και μαζί των φυλετικών και </a:t>
            </a:r>
            <a:r>
              <a:rPr lang="el-GR" sz="1600" b="0" i="0" u="none" strike="noStrike" baseline="0" dirty="0" err="1">
                <a:latin typeface="Calibri" panose="020F0502020204030204" pitchFamily="34" charset="0"/>
              </a:rPr>
              <a:t>έμφυλων</a:t>
            </a:r>
            <a:r>
              <a:rPr lang="el-GR" sz="1600" b="0" i="0" u="none" strike="noStrike" baseline="0" dirty="0">
                <a:latin typeface="Calibri" panose="020F0502020204030204" pitchFamily="34" charset="0"/>
              </a:rPr>
              <a:t> διακρίσεων. ( </a:t>
            </a:r>
            <a:r>
              <a:rPr lang="el-GR" sz="1600" b="0" i="1" u="none" strike="noStrike" baseline="0" dirty="0">
                <a:latin typeface="Calibri" panose="020F0502020204030204" pitchFamily="34" charset="0"/>
              </a:rPr>
              <a:t>The </a:t>
            </a:r>
            <a:r>
              <a:rPr lang="el-GR" sz="1600" b="0" i="1" u="none" strike="noStrike" baseline="0" dirty="0" err="1">
                <a:latin typeface="Calibri" panose="020F0502020204030204" pitchFamily="34" charset="0"/>
              </a:rPr>
              <a:t>Origins</a:t>
            </a:r>
            <a:r>
              <a:rPr lang="el-GR" sz="1600" b="0" i="1" u="none" strike="noStrike" baseline="0" dirty="0">
                <a:latin typeface="Calibri" panose="020F0502020204030204" pitchFamily="34" charset="0"/>
              </a:rPr>
              <a:t> of </a:t>
            </a:r>
            <a:r>
              <a:rPr lang="el-GR" sz="1600" b="0" i="1" u="none" strike="noStrike" baseline="0" dirty="0" err="1">
                <a:latin typeface="Calibri" panose="020F0502020204030204" pitchFamily="34" charset="0"/>
              </a:rPr>
              <a:t>Family</a:t>
            </a:r>
            <a:r>
              <a:rPr lang="el-GR" sz="1600" b="0" i="1" u="none" strike="noStrike" baseline="0" dirty="0">
                <a:latin typeface="Calibri" panose="020F0502020204030204" pitchFamily="34" charset="0"/>
              </a:rPr>
              <a:t>, </a:t>
            </a:r>
            <a:r>
              <a:rPr lang="el-GR" sz="1600" b="0" i="1" u="none" strike="noStrike" baseline="0" dirty="0" err="1">
                <a:latin typeface="Calibri" panose="020F0502020204030204" pitchFamily="34" charset="0"/>
              </a:rPr>
              <a:t>Private</a:t>
            </a:r>
            <a:r>
              <a:rPr lang="el-GR" sz="1600" b="0" i="1" u="none" strike="noStrike" baseline="0" dirty="0">
                <a:latin typeface="Calibri" panose="020F0502020204030204" pitchFamily="34" charset="0"/>
              </a:rPr>
              <a:t> Property and the </a:t>
            </a:r>
            <a:r>
              <a:rPr lang="el-GR" sz="1600" b="0" i="1" u="none" strike="noStrike" baseline="0" dirty="0" err="1">
                <a:latin typeface="Calibri" panose="020F0502020204030204" pitchFamily="34" charset="0"/>
              </a:rPr>
              <a:t>State</a:t>
            </a:r>
            <a:r>
              <a:rPr lang="el-GR" sz="1600" b="0" i="0" u="none" strike="noStrike" baseline="0" dirty="0">
                <a:latin typeface="Calibri" panose="020F0502020204030204" pitchFamily="34" charset="0"/>
              </a:rPr>
              <a:t> κεφ. IV, V σελ. 54-72). </a:t>
            </a:r>
          </a:p>
          <a:p>
            <a:pPr marL="0" indent="0">
              <a:lnSpc>
                <a:spcPct val="90000"/>
              </a:lnSpc>
              <a:buNone/>
            </a:pPr>
            <a:endParaRPr lang="el-GR" sz="1400" dirty="0"/>
          </a:p>
        </p:txBody>
      </p:sp>
    </p:spTree>
    <p:extLst>
      <p:ext uri="{BB962C8B-B14F-4D97-AF65-F5344CB8AC3E}">
        <p14:creationId xmlns:p14="http://schemas.microsoft.com/office/powerpoint/2010/main" val="555153933"/>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3" name="Θέση περιεχομένου 2">
            <a:extLst>
              <a:ext uri="{FF2B5EF4-FFF2-40B4-BE49-F238E27FC236}">
                <a16:creationId xmlns:a16="http://schemas.microsoft.com/office/drawing/2014/main" id="{94FB8B1D-4CD5-E75D-CBDE-691D806FCCBC}"/>
              </a:ext>
            </a:extLst>
          </p:cNvPr>
          <p:cNvSpPr>
            <a:spLocks noGrp="1"/>
          </p:cNvSpPr>
          <p:nvPr>
            <p:ph idx="1"/>
          </p:nvPr>
        </p:nvSpPr>
        <p:spPr>
          <a:xfrm>
            <a:off x="457201" y="2365513"/>
            <a:ext cx="10783956" cy="4184374"/>
          </a:xfrm>
        </p:spPr>
        <p:txBody>
          <a:bodyPr>
            <a:normAutofit fontScale="92500" lnSpcReduction="10000"/>
          </a:bodyPr>
          <a:lstStyle/>
          <a:p>
            <a:pPr marL="0" indent="0">
              <a:lnSpc>
                <a:spcPct val="90000"/>
              </a:lnSpc>
              <a:buNone/>
            </a:pPr>
            <a:r>
              <a:rPr lang="el-GR" b="0" i="0" u="none" strike="noStrike" baseline="0" dirty="0">
                <a:latin typeface="Calibri" panose="020F0502020204030204" pitchFamily="34" charset="0"/>
              </a:rPr>
              <a:t>Στο καπιταλισμό η πατριαρχική δομή έφτασε στο απόγειό της σε αυτό που ονομάζουμε πυρηνική/ ατομική οικογένεια (</a:t>
            </a:r>
            <a:r>
              <a:rPr lang="el-GR" b="0" i="0" u="none" strike="noStrike" baseline="0" dirty="0" err="1">
                <a:latin typeface="Calibri" panose="020F0502020204030204" pitchFamily="34" charset="0"/>
              </a:rPr>
              <a:t>nuclear</a:t>
            </a:r>
            <a:r>
              <a:rPr lang="el-GR" b="0" i="0" u="none" strike="noStrike" baseline="0" dirty="0">
                <a:latin typeface="Calibri" panose="020F0502020204030204" pitchFamily="34" charset="0"/>
              </a:rPr>
              <a:t> </a:t>
            </a:r>
            <a:r>
              <a:rPr lang="el-GR" b="0" i="0" u="none" strike="noStrike" baseline="0" dirty="0" err="1">
                <a:latin typeface="Calibri" panose="020F0502020204030204" pitchFamily="34" charset="0"/>
              </a:rPr>
              <a:t>family</a:t>
            </a:r>
            <a:r>
              <a:rPr lang="el-GR" b="0" i="0" u="none" strike="noStrike" baseline="0" dirty="0">
                <a:latin typeface="Calibri" panose="020F0502020204030204" pitchFamily="34" charset="0"/>
              </a:rPr>
              <a:t>). Το νοικοκυριό, η υποδεέστερη εργασία, έγινε η σχεδόν αποκλειστική απασχόληση των γυναικών μέχρι και το δεύτερο παγκόσμιο πόλεμο και σε αυτό το πρότυπο εντάχθηκαν σταδιακά, οι αγρότισσες από τις φάρμες της Αποικιακής Αμερικής, οι εργάτριες από τις φάμπρικες της βιομηχανικής επανάστασης αλλά και οι απελευθερωμένες σκλάβες από τις αμερικάνικες φυτείες. (Davis1983 σελ. 128-139)</a:t>
            </a:r>
          </a:p>
          <a:p>
            <a:pPr marL="0" indent="0">
              <a:lnSpc>
                <a:spcPct val="90000"/>
              </a:lnSpc>
              <a:buNone/>
            </a:pPr>
            <a:r>
              <a:rPr lang="el-GR" b="0" i="0" u="none" strike="noStrike" baseline="0" dirty="0">
                <a:latin typeface="Calibri" panose="020F0502020204030204" pitchFamily="34" charset="0"/>
              </a:rPr>
              <a:t>Κοντολογίς, από τη μακρά κρίση (1873-1893) και μετά τόσο οι γυναίκες όσο και οι μειονότητες σπρώχτηκαν σε μη καπιταλιστικές δουλειές (λέω επίτηδες δουλειά και όχι εργασία) όπως: της νοικοκυράς, της οικιακής/ου βοηθού και του αγρότη/ εργάτη γης στην οικιακή αγροτική οικονομία. Αυτές δεν είναι καπιταλιστικές εργασίες γιατί παρόλο που παράγουν αξία δεν παράγουν υπεραξία (</a:t>
            </a:r>
            <a:r>
              <a:rPr lang="el-GR" b="0" i="0" u="none" strike="noStrike" baseline="0" dirty="0" err="1">
                <a:latin typeface="Calibri" panose="020F0502020204030204" pitchFamily="34" charset="0"/>
              </a:rPr>
              <a:t>Shaikh</a:t>
            </a:r>
            <a:r>
              <a:rPr lang="el-GR" b="0" i="0" u="none" strike="noStrike" baseline="0" dirty="0">
                <a:latin typeface="Calibri" panose="020F0502020204030204" pitchFamily="34" charset="0"/>
              </a:rPr>
              <a:t> &amp; Tonak1992 σελ. 34-37)</a:t>
            </a:r>
          </a:p>
          <a:p>
            <a:pPr marL="0" indent="0">
              <a:lnSpc>
                <a:spcPct val="90000"/>
              </a:lnSpc>
              <a:buNone/>
            </a:pPr>
            <a:r>
              <a:rPr lang="el-GR" b="0" i="0" u="none" strike="noStrike" baseline="0" dirty="0">
                <a:latin typeface="Calibri" panose="020F0502020204030204" pitchFamily="34" charset="0"/>
              </a:rPr>
              <a:t>Με άλλα λόγια στον καπιταλισμό οι φυλετικές και </a:t>
            </a:r>
            <a:r>
              <a:rPr lang="el-GR" b="0" i="0" u="none" strike="noStrike" baseline="0" dirty="0" err="1">
                <a:latin typeface="Calibri" panose="020F0502020204030204" pitchFamily="34" charset="0"/>
              </a:rPr>
              <a:t>έμφυλες</a:t>
            </a:r>
            <a:r>
              <a:rPr lang="el-GR" b="0" i="0" u="none" strike="noStrike" baseline="0" dirty="0">
                <a:latin typeface="Calibri" panose="020F0502020204030204" pitchFamily="34" charset="0"/>
              </a:rPr>
              <a:t> διακρίσεις αναπαράγονται σπρώχνοντας μειονότητες και γυναίκες στις χειρότερες δουλειές, τον “εφεδρικό βιομηχανικό στρατό” ή ακόμη και στις παρυφές του.</a:t>
            </a:r>
          </a:p>
          <a:p>
            <a:pPr marL="0" indent="0">
              <a:lnSpc>
                <a:spcPct val="90000"/>
              </a:lnSpc>
              <a:buNone/>
            </a:pPr>
            <a:r>
              <a:rPr lang="el-GR" b="0" i="0" u="none" strike="noStrike" baseline="0" dirty="0">
                <a:latin typeface="Calibri" panose="020F0502020204030204" pitchFamily="34" charset="0"/>
              </a:rPr>
              <a:t>Από αυτή την αφετηρία μπορούμε να δούμε και τις διαφορές στις αμοιβές ανάμεσα σε αυτές τις κατηγορίες εργαζομένων. </a:t>
            </a:r>
          </a:p>
          <a:p>
            <a:pPr>
              <a:lnSpc>
                <a:spcPct val="90000"/>
              </a:lnSpc>
            </a:pPr>
            <a:endParaRPr lang="el-GR" sz="1400" dirty="0"/>
          </a:p>
        </p:txBody>
      </p:sp>
    </p:spTree>
    <p:extLst>
      <p:ext uri="{BB962C8B-B14F-4D97-AF65-F5344CB8AC3E}">
        <p14:creationId xmlns:p14="http://schemas.microsoft.com/office/powerpoint/2010/main" val="3524641402"/>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2" name="Τίτλος 1">
            <a:extLst>
              <a:ext uri="{FF2B5EF4-FFF2-40B4-BE49-F238E27FC236}">
                <a16:creationId xmlns:a16="http://schemas.microsoft.com/office/drawing/2014/main" id="{ADD35D88-1C70-5D08-57DF-60FA79F079EE}"/>
              </a:ext>
            </a:extLst>
          </p:cNvPr>
          <p:cNvSpPr>
            <a:spLocks noGrp="1"/>
          </p:cNvSpPr>
          <p:nvPr>
            <p:ph type="title"/>
          </p:nvPr>
        </p:nvSpPr>
        <p:spPr>
          <a:xfrm>
            <a:off x="1103312" y="452718"/>
            <a:ext cx="8947522" cy="1400530"/>
          </a:xfrm>
        </p:spPr>
        <p:txBody>
          <a:bodyPr anchor="ctr">
            <a:normAutofit/>
          </a:bodyPr>
          <a:lstStyle/>
          <a:p>
            <a:r>
              <a:rPr lang="el-GR">
                <a:solidFill>
                  <a:srgbClr val="FFFFFF"/>
                </a:solidFill>
              </a:rPr>
              <a:t>Η Φυλετική και Έμφυλη διάσταση των Μισθολογικών  διαφορών</a:t>
            </a:r>
          </a:p>
        </p:txBody>
      </p:sp>
      <p:sp>
        <p:nvSpPr>
          <p:cNvPr id="3" name="Θέση περιεχομένου 2">
            <a:extLst>
              <a:ext uri="{FF2B5EF4-FFF2-40B4-BE49-F238E27FC236}">
                <a16:creationId xmlns:a16="http://schemas.microsoft.com/office/drawing/2014/main" id="{3D54E74A-AE0F-AA9E-229F-F0F6A3319096}"/>
              </a:ext>
            </a:extLst>
          </p:cNvPr>
          <p:cNvSpPr>
            <a:spLocks noGrp="1"/>
          </p:cNvSpPr>
          <p:nvPr>
            <p:ph idx="1"/>
          </p:nvPr>
        </p:nvSpPr>
        <p:spPr>
          <a:xfrm>
            <a:off x="546652" y="2415209"/>
            <a:ext cx="10843591" cy="4204251"/>
          </a:xfrm>
        </p:spPr>
        <p:txBody>
          <a:bodyPr>
            <a:noAutofit/>
          </a:bodyPr>
          <a:lstStyle/>
          <a:p>
            <a:pPr marL="0" indent="0">
              <a:lnSpc>
                <a:spcPct val="90000"/>
              </a:lnSpc>
              <a:buNone/>
            </a:pPr>
            <a:r>
              <a:rPr lang="el-GR" sz="1600" b="0" i="0" u="none" strike="noStrike" baseline="0" dirty="0">
                <a:latin typeface="Calibri" panose="020F0502020204030204" pitchFamily="34" charset="0"/>
              </a:rPr>
              <a:t>Παρά τα περί του αντιθέτου ισχυριζόμενα από τη σκοπιά της νεοκλασικής θεωρίας ο καπιταλιστικός ανταγωνισμός δεν εξισώνει κατ’ ανάγκη τους μισθούς. Σε αναλυτικό επίπεδο αυτό σημαίνει ότι όσο υψηλότερη είναι η οργανική σύνθεση σε μια βιομηχανία τόσο μεγαλύτερα περιθώρια υπάρχουν για αύξηση των μισθών στο επίπεδο του </a:t>
            </a:r>
            <a:r>
              <a:rPr lang="el-GR" sz="1600" b="0" i="0" u="none" strike="noStrike" baseline="0" dirty="0" err="1">
                <a:latin typeface="Calibri" panose="020F0502020204030204" pitchFamily="34" charset="0"/>
              </a:rPr>
              <a:t>ενδο</a:t>
            </a:r>
            <a:r>
              <a:rPr lang="el-GR" sz="1600" b="0" i="0" u="none" strike="noStrike" baseline="0" dirty="0">
                <a:latin typeface="Calibri" panose="020F0502020204030204" pitchFamily="34" charset="0"/>
              </a:rPr>
              <a:t>-κλαδικού ανταγωνισμού. (Botwinick1993 σελ. 172-224) </a:t>
            </a:r>
          </a:p>
          <a:p>
            <a:pPr marL="0" indent="0">
              <a:lnSpc>
                <a:spcPct val="90000"/>
              </a:lnSpc>
              <a:buNone/>
            </a:pPr>
            <a:r>
              <a:rPr lang="el-GR" sz="1600" b="0" i="0" u="none" strike="noStrike" baseline="0" dirty="0">
                <a:latin typeface="Calibri" panose="020F0502020204030204" pitchFamily="34" charset="0"/>
              </a:rPr>
              <a:t>Το αντίθετο συμβαίνει με τα λιγότερο αποτελεσματικά κεφάλαια. Σε αυτά τα περιθώρια αύξησης των μισθών είναι πιο περιορισμένα, αφού το </a:t>
            </a:r>
            <a:r>
              <a:rPr lang="el-GR" sz="1600" b="0" i="0" u="none" strike="noStrike" baseline="0" dirty="0" err="1">
                <a:latin typeface="Calibri" panose="020F0502020204030204" pitchFamily="34" charset="0"/>
              </a:rPr>
              <a:t>μοναδιαίο</a:t>
            </a:r>
            <a:r>
              <a:rPr lang="el-GR" sz="1600" b="0" i="0" u="none" strike="noStrike" baseline="0" dirty="0">
                <a:latin typeface="Calibri" panose="020F0502020204030204" pitchFamily="34" charset="0"/>
              </a:rPr>
              <a:t> εργατικό κόστος είναι υψηλότερο, το περιθώριο κέρδους είναι χαμηλότερο και οι ανάγκες για εργάτες/ εργάτριες μεγαλύτερες λόγω χαμηλότερης οργανικής σύνθεσης.</a:t>
            </a:r>
          </a:p>
          <a:p>
            <a:pPr marL="0" indent="0">
              <a:lnSpc>
                <a:spcPct val="90000"/>
              </a:lnSpc>
              <a:buNone/>
            </a:pPr>
            <a:r>
              <a:rPr lang="el-GR" sz="1600" b="0" i="0" u="none" strike="noStrike" baseline="0" dirty="0">
                <a:latin typeface="Calibri" panose="020F0502020204030204" pitchFamily="34" charset="0"/>
              </a:rPr>
              <a:t>Ανάλογο αποτέλεσμα έχουν οι εξελίξεις ανάμεσα σε κλάδους διαφορετικής οργανικής σύνθεσης. Επεκτείνοντας αυτή τη λογική μπορούμε να καταλάβουμε εκτός από τη διαφορά σε ποσοστά κέρδους ανάμεσα σε χώρες και γεωγραφικές περιοχές, τη διαφορά σε μισθούς ανάμεσα στον αναπτυσσόμενο και αναπτυγμένο κόσμο και, τις φυλετικές και </a:t>
            </a:r>
            <a:r>
              <a:rPr lang="el-GR" sz="1600" b="0" i="0" u="none" strike="noStrike" baseline="0" dirty="0" err="1">
                <a:latin typeface="Calibri" panose="020F0502020204030204" pitchFamily="34" charset="0"/>
              </a:rPr>
              <a:t>έμφυλες</a:t>
            </a:r>
            <a:r>
              <a:rPr lang="el-GR" sz="1600" b="0" i="0" u="none" strike="noStrike" baseline="0" dirty="0">
                <a:latin typeface="Calibri" panose="020F0502020204030204" pitchFamily="34" charset="0"/>
              </a:rPr>
              <a:t> διαφορές στους μισθούς που είναι το αντικείμενο της σημερινής μας συζήτησης.</a:t>
            </a:r>
          </a:p>
          <a:p>
            <a:pPr marL="0" indent="0">
              <a:lnSpc>
                <a:spcPct val="90000"/>
              </a:lnSpc>
              <a:buNone/>
            </a:pPr>
            <a:r>
              <a:rPr lang="el-GR" sz="1600" b="0" i="0" u="none" strike="noStrike" baseline="0" dirty="0">
                <a:latin typeface="Calibri" panose="020F0502020204030204" pitchFamily="34" charset="0"/>
              </a:rPr>
              <a:t>Για το τελευταίο οι αποκλεισμοί στη/ από τη μόρφωση για τις μειονότητες και σε μικρότερο βαθμό τις γυναίκες (ειδικά αυτές που προέρχονται από εργατικά και λαϊκά στρώματα) σπρώχνει αυτές τις κατηγορίες είτε στον “εφεδρικό στρατό” είτε σε κλάδους και επιχειρήσεις χαμηλότερης οργανικής σύνθεσης διαιωνίζοντας τις διαφορές. Είναι χαρακτηριστικό ότι το σχετικά δημοκρατικότερο εκπαιδευτικό σύστημα στην Ελλάδα φέρνει τις μισθολογικές διαφορές ανδρών γυναικών κάτω από τον Ευρωπαϊκό μέσο όρο ενώ σε πολύ πιο αναπτυγμένες καπιταλιστικές χώρες, όπως η Ιαπωνία ή η Κορέα, οι διαφορές είναι υπερδιπλάσιες του μέσου όρου. </a:t>
            </a:r>
            <a:endParaRPr lang="el-GR" sz="1600" dirty="0"/>
          </a:p>
        </p:txBody>
      </p:sp>
    </p:spTree>
    <p:extLst>
      <p:ext uri="{BB962C8B-B14F-4D97-AF65-F5344CB8AC3E}">
        <p14:creationId xmlns:p14="http://schemas.microsoft.com/office/powerpoint/2010/main" val="3515835659"/>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 name="Τίτλος 1">
            <a:extLst>
              <a:ext uri="{FF2B5EF4-FFF2-40B4-BE49-F238E27FC236}">
                <a16:creationId xmlns:a16="http://schemas.microsoft.com/office/drawing/2014/main" id="{0B56F424-C7DF-B11B-9B17-1B6E982D16E5}"/>
              </a:ext>
            </a:extLst>
          </p:cNvPr>
          <p:cNvSpPr>
            <a:spLocks noGrp="1"/>
          </p:cNvSpPr>
          <p:nvPr>
            <p:ph type="title"/>
          </p:nvPr>
        </p:nvSpPr>
        <p:spPr>
          <a:xfrm>
            <a:off x="653143" y="1645920"/>
            <a:ext cx="3522879" cy="4470821"/>
          </a:xfrm>
        </p:spPr>
        <p:txBody>
          <a:bodyPr>
            <a:normAutofit/>
          </a:bodyPr>
          <a:lstStyle/>
          <a:p>
            <a:pPr algn="r"/>
            <a:r>
              <a:rPr lang="el-GR" b="0" i="0" u="none" strike="noStrike" baseline="0" dirty="0">
                <a:solidFill>
                  <a:srgbClr val="FFFFFF"/>
                </a:solidFill>
                <a:latin typeface="Arial" panose="020B0604020202020204" pitchFamily="34" charset="0"/>
              </a:rPr>
              <a:t>Εμπειρική Εκτίμηση</a:t>
            </a:r>
            <a:r>
              <a:rPr lang="en-US" dirty="0">
                <a:solidFill>
                  <a:srgbClr val="FFFFFF"/>
                </a:solidFill>
                <a:latin typeface="Arial" panose="020B0604020202020204" pitchFamily="34" charset="0"/>
              </a:rPr>
              <a:t> </a:t>
            </a:r>
            <a:r>
              <a:rPr lang="el-GR" dirty="0">
                <a:solidFill>
                  <a:srgbClr val="FFFFFF"/>
                </a:solidFill>
                <a:latin typeface="Arial" panose="020B0604020202020204" pitchFamily="34" charset="0"/>
              </a:rPr>
              <a:t>με τη Θεωρία των δύο Σταδίων</a:t>
            </a:r>
            <a:endParaRPr lang="el-GR" dirty="0">
              <a:solidFill>
                <a:srgbClr val="FFFFFF"/>
              </a:solidFill>
            </a:endParaRPr>
          </a:p>
        </p:txBody>
      </p:sp>
      <p:sp>
        <p:nvSpPr>
          <p:cNvPr id="3" name="Θέση περιεχομένου 2">
            <a:extLst>
              <a:ext uri="{FF2B5EF4-FFF2-40B4-BE49-F238E27FC236}">
                <a16:creationId xmlns:a16="http://schemas.microsoft.com/office/drawing/2014/main" id="{86C812D1-4A92-F04B-7DA0-40114D160997}"/>
              </a:ext>
            </a:extLst>
          </p:cNvPr>
          <p:cNvSpPr>
            <a:spLocks noGrp="1"/>
          </p:cNvSpPr>
          <p:nvPr>
            <p:ph idx="1"/>
          </p:nvPr>
        </p:nvSpPr>
        <p:spPr>
          <a:xfrm>
            <a:off x="5204109" y="1143000"/>
            <a:ext cx="5919503" cy="5516217"/>
          </a:xfrm>
        </p:spPr>
        <p:txBody>
          <a:bodyPr>
            <a:normAutofit lnSpcReduction="10000"/>
          </a:bodyPr>
          <a:lstStyle/>
          <a:p>
            <a:pPr>
              <a:lnSpc>
                <a:spcPct val="90000"/>
              </a:lnSpc>
            </a:pPr>
            <a:endParaRPr lang="el-GR" sz="1300" b="0" i="0" u="none" strike="noStrike" baseline="0" dirty="0">
              <a:latin typeface="Calibri" panose="020F0502020204030204" pitchFamily="34" charset="0"/>
            </a:endParaRPr>
          </a:p>
          <a:p>
            <a:pPr marL="0" indent="0">
              <a:lnSpc>
                <a:spcPct val="90000"/>
              </a:lnSpc>
              <a:buNone/>
            </a:pPr>
            <a:r>
              <a:rPr lang="el-GR" sz="1600" b="0" i="0" u="none" strike="noStrike" baseline="0" dirty="0">
                <a:latin typeface="Calibri" panose="020F0502020204030204" pitchFamily="34" charset="0"/>
              </a:rPr>
              <a:t>Το συνολικό επιχείρημα της Κλασικής/ Μαρξιστικής άποψης είναι ότι η ανεργία και η ταξική πάλη είναι οι βασικοί προσδιοριστικοί παράγοντες της ανισότητας. Μέσα από την κλασική θεωρία του ανταγωνισμού και το νόμο της αξίας αυτοί οι προσδιοριστικοί παράγοντες επεκτείνονται στην ανισότητα ανάμεσα σε χώρες αλλά και στις διακρίσεις σε βάρος γυναικών και μειονοτήτων. </a:t>
            </a:r>
          </a:p>
          <a:p>
            <a:pPr marL="0" indent="0">
              <a:lnSpc>
                <a:spcPct val="90000"/>
              </a:lnSpc>
              <a:buNone/>
            </a:pPr>
            <a:r>
              <a:rPr lang="el-GR" sz="1600" b="0" i="0" u="none" strike="noStrike" baseline="0" dirty="0">
                <a:latin typeface="Calibri" panose="020F0502020204030204" pitchFamily="34" charset="0"/>
              </a:rPr>
              <a:t>Σε εμπειρικό επίπεδο αυτό επιβεβαιώνεται από τις πανομοιότυπες κατανομές των εισοδημάτων για το σύνολο του πληθυσμού αλλά και τις ευαίσθητες ομάδες του πληθυσμού. Αυτό είναι το βασικό εύρημα του άρθρου των </a:t>
            </a:r>
            <a:r>
              <a:rPr lang="el-GR" sz="1600" b="0" i="0" u="none" strike="noStrike" baseline="0" dirty="0" err="1">
                <a:latin typeface="Calibri" panose="020F0502020204030204" pitchFamily="34" charset="0"/>
              </a:rPr>
              <a:t>Shaikh</a:t>
            </a:r>
            <a:r>
              <a:rPr lang="el-GR" sz="1600" b="0" i="0" u="none" strike="noStrike" baseline="0" dirty="0">
                <a:latin typeface="Calibri" panose="020F0502020204030204" pitchFamily="34" charset="0"/>
              </a:rPr>
              <a:t>, </a:t>
            </a:r>
            <a:r>
              <a:rPr lang="el-GR" sz="1600" b="0" i="0" u="none" strike="noStrike" baseline="0" dirty="0" err="1">
                <a:latin typeface="Calibri" panose="020F0502020204030204" pitchFamily="34" charset="0"/>
              </a:rPr>
              <a:t>Papadimitriou</a:t>
            </a:r>
            <a:r>
              <a:rPr lang="el-GR" sz="1600" b="0" i="0" u="none" strike="noStrike" baseline="0" dirty="0">
                <a:latin typeface="Calibri" panose="020F0502020204030204" pitchFamily="34" charset="0"/>
              </a:rPr>
              <a:t> και </a:t>
            </a:r>
            <a:r>
              <a:rPr lang="el-GR" sz="1600" b="0" i="0" u="none" strike="noStrike" baseline="0" dirty="0" err="1">
                <a:latin typeface="Calibri" panose="020F0502020204030204" pitchFamily="34" charset="0"/>
              </a:rPr>
              <a:t>Weiner</a:t>
            </a:r>
            <a:r>
              <a:rPr lang="el-GR" sz="1600" b="0" i="0" u="none" strike="noStrike" baseline="0" dirty="0">
                <a:latin typeface="Calibri" panose="020F0502020204030204" pitchFamily="34" charset="0"/>
              </a:rPr>
              <a:t> (2014).</a:t>
            </a:r>
          </a:p>
          <a:p>
            <a:pPr marL="0" indent="0">
              <a:lnSpc>
                <a:spcPct val="90000"/>
              </a:lnSpc>
              <a:buNone/>
            </a:pPr>
            <a:r>
              <a:rPr lang="el-GR" sz="1600" b="0" i="0" u="none" strike="noStrike" baseline="0" dirty="0">
                <a:latin typeface="Calibri" panose="020F0502020204030204" pitchFamily="34" charset="0"/>
              </a:rPr>
              <a:t>Συγκεκριμένα, βρίσκουν ότι οι κατανομές των εισοδημάτων ανάμεσα σε μαύρους και γυναίκες είναι πανομοιότυπες με τη συνολική κατανομή των εισοδημάτων αλλά και τις κατανομές των λευκών και των ανδρών αντίστοιχα. </a:t>
            </a:r>
          </a:p>
          <a:p>
            <a:pPr marL="0" indent="0">
              <a:lnSpc>
                <a:spcPct val="90000"/>
              </a:lnSpc>
              <a:buNone/>
            </a:pPr>
            <a:r>
              <a:rPr lang="el-GR" sz="1600" b="0" i="0" u="none" strike="noStrike" baseline="0" dirty="0">
                <a:latin typeface="Calibri" panose="020F0502020204030204" pitchFamily="34" charset="0"/>
              </a:rPr>
              <a:t>Ακολουθώντας τη “θεωρία των 2 σταδίων” του </a:t>
            </a:r>
            <a:r>
              <a:rPr lang="el-GR" sz="1600" b="0" i="0" u="none" strike="noStrike" baseline="0" dirty="0" err="1">
                <a:latin typeface="Calibri" panose="020F0502020204030204" pitchFamily="34" charset="0"/>
              </a:rPr>
              <a:t>Yakovenko</a:t>
            </a:r>
            <a:r>
              <a:rPr lang="el-GR" sz="1600" b="0" i="0" u="none" strike="noStrike" baseline="0" dirty="0">
                <a:latin typeface="Calibri" panose="020F0502020204030204" pitchFamily="34" charset="0"/>
              </a:rPr>
              <a:t> που είδαμε την προηγούμενη φορά βρίσκουν ότι η ανισότητα εντός των ευαίσθητων εισοδημάτων είναι σχεδόν ίση με την ανισότητα για τη κοινωνία συνολικά. </a:t>
            </a:r>
          </a:p>
          <a:p>
            <a:pPr marL="0" indent="0">
              <a:lnSpc>
                <a:spcPct val="90000"/>
              </a:lnSpc>
              <a:buNone/>
            </a:pPr>
            <a:r>
              <a:rPr lang="el-GR" sz="1600" b="0" i="0" u="none" strike="noStrike" baseline="0" dirty="0">
                <a:latin typeface="Calibri" panose="020F0502020204030204" pitchFamily="34" charset="0"/>
              </a:rPr>
              <a:t>Θυμίζω ότι σύμφωνα με αυτή τη θεωρία η κατανομή των εισοδημάτων από μισθωτή εργασία είναι εκθετική ενώ τα εισοδήματα από κέρδη (ανώτερο 1-3%) ακολουθούν κατά </a:t>
            </a:r>
            <a:r>
              <a:rPr lang="el-GR" sz="1600" b="0" i="0" u="none" strike="noStrike" baseline="0" dirty="0" err="1">
                <a:latin typeface="Calibri" panose="020F0502020204030204" pitchFamily="34" charset="0"/>
              </a:rPr>
              <a:t>Pareto</a:t>
            </a:r>
            <a:r>
              <a:rPr lang="el-GR" sz="1600" b="0" i="0" u="none" strike="noStrike" baseline="0" dirty="0">
                <a:latin typeface="Calibri" panose="020F0502020204030204" pitchFamily="34" charset="0"/>
              </a:rPr>
              <a:t> κατανομή. </a:t>
            </a:r>
          </a:p>
          <a:p>
            <a:pPr marL="0" indent="0">
              <a:lnSpc>
                <a:spcPct val="90000"/>
              </a:lnSpc>
              <a:buNone/>
            </a:pPr>
            <a:endParaRPr lang="el-GR" sz="1300" dirty="0"/>
          </a:p>
        </p:txBody>
      </p:sp>
    </p:spTree>
    <p:extLst>
      <p:ext uri="{BB962C8B-B14F-4D97-AF65-F5344CB8AC3E}">
        <p14:creationId xmlns:p14="http://schemas.microsoft.com/office/powerpoint/2010/main" val="150691544"/>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3" name="Θέση περιεχομένου 2">
            <a:extLst>
              <a:ext uri="{FF2B5EF4-FFF2-40B4-BE49-F238E27FC236}">
                <a16:creationId xmlns:a16="http://schemas.microsoft.com/office/drawing/2014/main" id="{E28D04E2-74F4-F13F-A4FF-3D6C84D89C35}"/>
              </a:ext>
            </a:extLst>
          </p:cNvPr>
          <p:cNvSpPr>
            <a:spLocks noGrp="1"/>
          </p:cNvSpPr>
          <p:nvPr>
            <p:ph idx="1"/>
          </p:nvPr>
        </p:nvSpPr>
        <p:spPr>
          <a:xfrm>
            <a:off x="188843" y="2445026"/>
            <a:ext cx="11360427" cy="4084983"/>
          </a:xfrm>
        </p:spPr>
        <p:txBody>
          <a:bodyPr>
            <a:noAutofit/>
          </a:bodyPr>
          <a:lstStyle/>
          <a:p>
            <a:pPr marL="0" indent="0">
              <a:lnSpc>
                <a:spcPct val="90000"/>
              </a:lnSpc>
              <a:buNone/>
            </a:pPr>
            <a:r>
              <a:rPr lang="el-GR" sz="1800" dirty="0">
                <a:latin typeface="Calibri" panose="020F0502020204030204" pitchFamily="34" charset="0"/>
                <a:cs typeface="Calibri" panose="020F0502020204030204" pitchFamily="34" charset="0"/>
              </a:rPr>
              <a:t>Σε αυτό το αναλυτικό/ εμπειρικό σχήμα όπως είδαμε και στο προηγούμενο μάθημα το ανώτερο 1-3% καθορίζει τη συνολική ανισότητα.</a:t>
            </a:r>
          </a:p>
          <a:p>
            <a:pPr marL="0" indent="0">
              <a:lnSpc>
                <a:spcPct val="90000"/>
              </a:lnSpc>
              <a:buNone/>
            </a:pPr>
            <a:r>
              <a:rPr lang="el-GR" sz="1800" dirty="0">
                <a:latin typeface="Calibri" panose="020F0502020204030204" pitchFamily="34" charset="0"/>
                <a:cs typeface="Calibri" panose="020F0502020204030204" pitchFamily="34" charset="0"/>
              </a:rPr>
              <a:t>Έτσι παρόλο που η κοινωνική πολιτική μπορεί να μεταβάλλει τις μέσες σχετικές τιμές των εισοδηματικών κατανομών ανδρών/γυναικών λευκών/ </a:t>
            </a:r>
            <a:r>
              <a:rPr lang="el-GR" sz="1800" dirty="0" err="1">
                <a:latin typeface="Calibri" panose="020F0502020204030204" pitchFamily="34" charset="0"/>
                <a:cs typeface="Calibri" panose="020F0502020204030204" pitchFamily="34" charset="0"/>
              </a:rPr>
              <a:t>αφροαμερικάνων</a:t>
            </a:r>
            <a:r>
              <a:rPr lang="el-GR" sz="1800" dirty="0">
                <a:latin typeface="Calibri" panose="020F0502020204030204" pitchFamily="34" charset="0"/>
                <a:cs typeface="Calibri" panose="020F0502020204030204" pitchFamily="34" charset="0"/>
              </a:rPr>
              <a:t> κλπ. δεν φαίνεται να μπορεί να μεταβάλλει τη συνολική ανισότητα τόσο για ολόκληρη τη κοινωνία όσο και εντός των κοινωνικών ομάδων. Με άλλα λόγια η κατανομή των εισοδημάτων από μισθωτή εργασία είναι καθαρά εκθετική και παρεμφερής για όλες τις κοινωνικές ομάδες.</a:t>
            </a:r>
          </a:p>
          <a:p>
            <a:pPr marL="0" indent="0">
              <a:lnSpc>
                <a:spcPct val="90000"/>
              </a:lnSpc>
              <a:buNone/>
            </a:pPr>
            <a:r>
              <a:rPr lang="el-GR" sz="1800" dirty="0">
                <a:latin typeface="Calibri" panose="020F0502020204030204" pitchFamily="34" charset="0"/>
                <a:cs typeface="Calibri" panose="020F0502020204030204" pitchFamily="34" charset="0"/>
              </a:rPr>
              <a:t>Το εύρημα αυτό έχει προσεγγισθεί από άλλη οπτική γωνία τη δεκαετία του 1980 όταν αρκετές μελέτες έδειξαν ότι η κοινωνική πολιτική της περιόδου 1950-1980 αφορούσε αναδιανομή ανάμεσα σε τμήματα της εργατικής τάξης (</a:t>
            </a:r>
            <a:r>
              <a:rPr lang="el-GR" sz="1800" dirty="0" err="1">
                <a:latin typeface="Calibri" panose="020F0502020204030204" pitchFamily="34" charset="0"/>
                <a:cs typeface="Calibri" panose="020F0502020204030204" pitchFamily="34" charset="0"/>
              </a:rPr>
              <a:t>Shaikh</a:t>
            </a:r>
            <a:r>
              <a:rPr lang="en-US" sz="1800" dirty="0">
                <a:latin typeface="Calibri" panose="020F0502020204030204" pitchFamily="34" charset="0"/>
                <a:cs typeface="Calibri" panose="020F0502020204030204" pitchFamily="34" charset="0"/>
              </a:rPr>
              <a:t> </a:t>
            </a:r>
            <a:r>
              <a:rPr lang="el-GR" sz="1800" dirty="0">
                <a:latin typeface="Calibri" panose="020F0502020204030204" pitchFamily="34" charset="0"/>
                <a:cs typeface="Calibri" panose="020F0502020204030204" pitchFamily="34" charset="0"/>
              </a:rPr>
              <a:t>&amp; Tonak1987).</a:t>
            </a:r>
            <a:endParaRPr lang="en-US" sz="1800" dirty="0">
              <a:latin typeface="Calibri" panose="020F0502020204030204" pitchFamily="34" charset="0"/>
              <a:cs typeface="Calibri" panose="020F0502020204030204" pitchFamily="34" charset="0"/>
            </a:endParaRPr>
          </a:p>
          <a:p>
            <a:pPr marL="0" indent="0">
              <a:lnSpc>
                <a:spcPct val="90000"/>
              </a:lnSpc>
              <a:buNone/>
            </a:pPr>
            <a:r>
              <a:rPr lang="en-US" sz="1800" dirty="0">
                <a:latin typeface="Calibri" panose="020F0502020204030204" pitchFamily="34" charset="0"/>
                <a:cs typeface="Calibri" panose="020F0502020204030204" pitchFamily="34" charset="0"/>
              </a:rPr>
              <a:t>To </a:t>
            </a:r>
            <a:r>
              <a:rPr lang="el-GR" sz="1800" dirty="0">
                <a:latin typeface="Calibri" panose="020F0502020204030204" pitchFamily="34" charset="0"/>
                <a:cs typeface="Calibri" panose="020F0502020204030204" pitchFamily="34" charset="0"/>
              </a:rPr>
              <a:t>ίδιο φαίνεται και στη σχέση του μέσου εισοδήματος με τα εισοδήματα της μεγάλης πλειοψηφίας στη σύγκριση μεταξύ χωρών.</a:t>
            </a:r>
          </a:p>
          <a:p>
            <a:pPr marL="0" indent="0">
              <a:lnSpc>
                <a:spcPct val="90000"/>
              </a:lnSpc>
              <a:buNone/>
            </a:pPr>
            <a:r>
              <a:rPr lang="el-GR" sz="1800" dirty="0">
                <a:latin typeface="Calibri" panose="020F0502020204030204" pitchFamily="34" charset="0"/>
                <a:cs typeface="Calibri" panose="020F0502020204030204" pitchFamily="34" charset="0"/>
              </a:rPr>
              <a:t>Αυτό σημαίνει ότι η ανισότητα μπορεί να μεταβληθεί συνολικά κυρίως μέσα από τη συνδικαλιστική δράση. Σε αυτή τη δράση η ενσωμάτωση των μειονοτήτων και των γυναικών στα συνδικάτα παίζει σημαντικό ρόλο αφού αυξάνει τη διαπραγματευτική δύναμη της οργανωμένης εργασίας αλλά και συνακόλουθα την εξίσωση των μισθών.</a:t>
            </a:r>
          </a:p>
        </p:txBody>
      </p:sp>
    </p:spTree>
    <p:extLst>
      <p:ext uri="{BB962C8B-B14F-4D97-AF65-F5344CB8AC3E}">
        <p14:creationId xmlns:p14="http://schemas.microsoft.com/office/powerpoint/2010/main" val="3895528710"/>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3137BF0-F80A-CD61-DDCC-422BDD2FF41F}"/>
              </a:ext>
            </a:extLst>
          </p:cNvPr>
          <p:cNvSpPr>
            <a:spLocks noGrp="1"/>
          </p:cNvSpPr>
          <p:nvPr>
            <p:ph type="title"/>
          </p:nvPr>
        </p:nvSpPr>
        <p:spPr>
          <a:xfrm>
            <a:off x="119743" y="4474080"/>
            <a:ext cx="11428778" cy="1065836"/>
          </a:xfrm>
        </p:spPr>
        <p:txBody>
          <a:bodyPr vert="horz" lIns="91440" tIns="45720" rIns="91440" bIns="45720" rtlCol="0" anchor="ctr">
            <a:noAutofit/>
          </a:bodyPr>
          <a:lstStyle/>
          <a:p>
            <a:pPr algn="ctr"/>
            <a:r>
              <a:rPr lang="el-GR" sz="3600"/>
              <a:t>Αυτά τα πανομοιότυπα μοτίβα αποτυπώνονται στα σχήματα</a:t>
            </a:r>
            <a:endParaRPr lang="en-US" sz="3600" dirty="0"/>
          </a:p>
        </p:txBody>
      </p:sp>
      <p:pic>
        <p:nvPicPr>
          <p:cNvPr id="5" name="Θέση περιεχομένου 4">
            <a:extLst>
              <a:ext uri="{FF2B5EF4-FFF2-40B4-BE49-F238E27FC236}">
                <a16:creationId xmlns:a16="http://schemas.microsoft.com/office/drawing/2014/main" id="{A0AE6030-F330-B01C-C1F5-8C130D1500E5}"/>
              </a:ext>
            </a:extLst>
          </p:cNvPr>
          <p:cNvPicPr>
            <a:picLocks noGrp="1" noChangeAspect="1"/>
          </p:cNvPicPr>
          <p:nvPr>
            <p:ph idx="1"/>
          </p:nvPr>
        </p:nvPicPr>
        <p:blipFill>
          <a:blip r:embed="rId2"/>
          <a:stretch>
            <a:fillRect/>
          </a:stretch>
        </p:blipFill>
        <p:spPr>
          <a:xfrm>
            <a:off x="460709" y="164592"/>
            <a:ext cx="4337614" cy="4087368"/>
          </a:xfrm>
          <a:prstGeom prst="rect">
            <a:avLst/>
          </a:prstGeom>
        </p:spPr>
      </p:pic>
      <p:pic>
        <p:nvPicPr>
          <p:cNvPr id="7" name="Εικόνα 6">
            <a:extLst>
              <a:ext uri="{FF2B5EF4-FFF2-40B4-BE49-F238E27FC236}">
                <a16:creationId xmlns:a16="http://schemas.microsoft.com/office/drawing/2014/main" id="{9634459F-8B6F-0AEF-2997-7E79479E55AC}"/>
              </a:ext>
            </a:extLst>
          </p:cNvPr>
          <p:cNvPicPr>
            <a:picLocks noChangeAspect="1"/>
          </p:cNvPicPr>
          <p:nvPr/>
        </p:nvPicPr>
        <p:blipFill>
          <a:blip r:embed="rId3"/>
          <a:stretch>
            <a:fillRect/>
          </a:stretch>
        </p:blipFill>
        <p:spPr>
          <a:xfrm>
            <a:off x="5081788" y="825548"/>
            <a:ext cx="3419517" cy="2765455"/>
          </a:xfrm>
          <a:prstGeom prst="rect">
            <a:avLst/>
          </a:prstGeom>
        </p:spPr>
      </p:pic>
      <p:pic>
        <p:nvPicPr>
          <p:cNvPr id="9" name="Εικόνα 8">
            <a:extLst>
              <a:ext uri="{FF2B5EF4-FFF2-40B4-BE49-F238E27FC236}">
                <a16:creationId xmlns:a16="http://schemas.microsoft.com/office/drawing/2014/main" id="{EDC626DD-FF8E-18EC-D9E1-7F6283AA0894}"/>
              </a:ext>
            </a:extLst>
          </p:cNvPr>
          <p:cNvPicPr>
            <a:picLocks noChangeAspect="1"/>
          </p:cNvPicPr>
          <p:nvPr/>
        </p:nvPicPr>
        <p:blipFill>
          <a:blip r:embed="rId4"/>
          <a:stretch>
            <a:fillRect/>
          </a:stretch>
        </p:blipFill>
        <p:spPr>
          <a:xfrm>
            <a:off x="8784770" y="961983"/>
            <a:ext cx="3120717" cy="2492585"/>
          </a:xfrm>
          <a:prstGeom prst="rect">
            <a:avLst/>
          </a:prstGeom>
        </p:spPr>
      </p:pic>
    </p:spTree>
    <p:extLst>
      <p:ext uri="{BB962C8B-B14F-4D97-AF65-F5344CB8AC3E}">
        <p14:creationId xmlns:p14="http://schemas.microsoft.com/office/powerpoint/2010/main" val="3715760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2" name="Τίτλος 1">
            <a:extLst>
              <a:ext uri="{FF2B5EF4-FFF2-40B4-BE49-F238E27FC236}">
                <a16:creationId xmlns:a16="http://schemas.microsoft.com/office/drawing/2014/main" id="{DCDA5DFC-DBF6-111C-B026-D38CE416BF07}"/>
              </a:ext>
            </a:extLst>
          </p:cNvPr>
          <p:cNvSpPr>
            <a:spLocks noGrp="1"/>
          </p:cNvSpPr>
          <p:nvPr>
            <p:ph type="title"/>
          </p:nvPr>
        </p:nvSpPr>
        <p:spPr>
          <a:xfrm>
            <a:off x="1103312" y="452718"/>
            <a:ext cx="8947522" cy="1400530"/>
          </a:xfrm>
        </p:spPr>
        <p:txBody>
          <a:bodyPr anchor="ctr">
            <a:normAutofit/>
          </a:bodyPr>
          <a:lstStyle/>
          <a:p>
            <a:r>
              <a:rPr lang="el-GR">
                <a:solidFill>
                  <a:srgbClr val="FFFFFF"/>
                </a:solidFill>
              </a:rPr>
              <a:t>Η Πολιτική Διάσταση της Φυλετικής Ανισότητας </a:t>
            </a:r>
          </a:p>
        </p:txBody>
      </p:sp>
      <p:sp>
        <p:nvSpPr>
          <p:cNvPr id="3" name="Θέση περιεχομένου 2">
            <a:extLst>
              <a:ext uri="{FF2B5EF4-FFF2-40B4-BE49-F238E27FC236}">
                <a16:creationId xmlns:a16="http://schemas.microsoft.com/office/drawing/2014/main" id="{924D7A2D-80D2-84B6-3106-D6E93965308E}"/>
              </a:ext>
            </a:extLst>
          </p:cNvPr>
          <p:cNvSpPr>
            <a:spLocks noGrp="1"/>
          </p:cNvSpPr>
          <p:nvPr>
            <p:ph idx="1"/>
          </p:nvPr>
        </p:nvSpPr>
        <p:spPr>
          <a:xfrm>
            <a:off x="636104" y="2452349"/>
            <a:ext cx="10813773" cy="4057781"/>
          </a:xfrm>
        </p:spPr>
        <p:txBody>
          <a:bodyPr>
            <a:normAutofit/>
          </a:bodyPr>
          <a:lstStyle/>
          <a:p>
            <a:pPr>
              <a:lnSpc>
                <a:spcPct val="90000"/>
              </a:lnSpc>
            </a:pPr>
            <a:endParaRPr lang="el-GR" sz="1100" b="0" i="0" u="none" strike="noStrike" baseline="0" dirty="0">
              <a:latin typeface="Calibri" panose="020F0502020204030204" pitchFamily="34" charset="0"/>
            </a:endParaRPr>
          </a:p>
          <a:p>
            <a:pPr marL="0" indent="0">
              <a:lnSpc>
                <a:spcPct val="90000"/>
              </a:lnSpc>
              <a:buNone/>
            </a:pPr>
            <a:r>
              <a:rPr lang="el-GR" sz="1400" b="0" i="0" u="none" strike="noStrike" baseline="0" dirty="0">
                <a:latin typeface="Calibri" panose="020F0502020204030204" pitchFamily="34" charset="0"/>
              </a:rPr>
              <a:t>Την πολύπλοκη σχέση τάξης -εθνότητας και χώρας τη βλέπουμε ανάγλυφα στο απόσπασμα από μίας επιστολή του </a:t>
            </a:r>
            <a:r>
              <a:rPr lang="el-GR" sz="1400" b="0" i="0" u="none" strike="noStrike" baseline="0" dirty="0" err="1">
                <a:latin typeface="Calibri" panose="020F0502020204030204" pitchFamily="34" charset="0"/>
              </a:rPr>
              <a:t>Μάρξ</a:t>
            </a:r>
            <a:r>
              <a:rPr lang="el-GR" sz="1400" b="0" i="0" u="none" strike="noStrike" baseline="0" dirty="0">
                <a:latin typeface="Calibri" panose="020F0502020204030204" pitchFamily="34" charset="0"/>
              </a:rPr>
              <a:t> για το Ιρλανδικό ζήτημα γραμμένη το 1870 (</a:t>
            </a:r>
            <a:r>
              <a:rPr lang="el-GR" sz="1400" b="0" i="0" u="none" strike="noStrike" baseline="0" dirty="0" err="1">
                <a:latin typeface="Calibri" panose="020F0502020204030204" pitchFamily="34" charset="0"/>
              </a:rPr>
              <a:t>Marx</a:t>
            </a:r>
            <a:r>
              <a:rPr lang="el-GR" sz="1400" b="0" i="0" u="none" strike="noStrike" baseline="0" dirty="0">
                <a:latin typeface="Calibri" panose="020F0502020204030204" pitchFamily="34" charset="0"/>
              </a:rPr>
              <a:t> </a:t>
            </a:r>
            <a:r>
              <a:rPr lang="el-GR" sz="1400" b="0" i="0" u="none" strike="noStrike" baseline="0" dirty="0" err="1">
                <a:latin typeface="Calibri" panose="020F0502020204030204" pitchFamily="34" charset="0"/>
              </a:rPr>
              <a:t>to</a:t>
            </a:r>
            <a:r>
              <a:rPr lang="el-GR" sz="1400" b="0" i="0" u="none" strike="noStrike" baseline="0" dirty="0">
                <a:latin typeface="Calibri" panose="020F0502020204030204" pitchFamily="34" charset="0"/>
              </a:rPr>
              <a:t> </a:t>
            </a:r>
            <a:r>
              <a:rPr lang="el-GR" sz="1400" b="0" i="0" u="none" strike="noStrike" baseline="0" dirty="0" err="1">
                <a:latin typeface="Calibri" panose="020F0502020204030204" pitchFamily="34" charset="0"/>
              </a:rPr>
              <a:t>Zigfid</a:t>
            </a:r>
            <a:r>
              <a:rPr lang="el-GR" sz="1400" b="0" i="0" u="none" strike="noStrike" baseline="0" dirty="0">
                <a:latin typeface="Calibri" panose="020F0502020204030204" pitchFamily="34" charset="0"/>
              </a:rPr>
              <a:t> </a:t>
            </a:r>
            <a:r>
              <a:rPr lang="el-GR" sz="1400" b="0" i="0" u="none" strike="noStrike" baseline="0" dirty="0" err="1">
                <a:latin typeface="Calibri" panose="020F0502020204030204" pitchFamily="34" charset="0"/>
              </a:rPr>
              <a:t>Meyer</a:t>
            </a:r>
            <a:r>
              <a:rPr lang="el-GR" sz="1400" b="0" i="0" u="none" strike="noStrike" baseline="0" dirty="0">
                <a:latin typeface="Calibri" panose="020F0502020204030204" pitchFamily="34" charset="0"/>
              </a:rPr>
              <a:t> and </a:t>
            </a:r>
            <a:r>
              <a:rPr lang="el-GR" sz="1400" b="0" i="0" u="none" strike="noStrike" baseline="0" dirty="0" err="1">
                <a:latin typeface="Calibri" panose="020F0502020204030204" pitchFamily="34" charset="0"/>
              </a:rPr>
              <a:t>August</a:t>
            </a:r>
            <a:r>
              <a:rPr lang="el-GR" sz="1400" b="0" i="0" u="none" strike="noStrike" baseline="0" dirty="0">
                <a:latin typeface="Calibri" panose="020F0502020204030204" pitchFamily="34" charset="0"/>
              </a:rPr>
              <a:t> </a:t>
            </a:r>
            <a:r>
              <a:rPr lang="el-GR" sz="1400" b="0" i="0" u="none" strike="noStrike" baseline="0" dirty="0" err="1">
                <a:latin typeface="Calibri" panose="020F0502020204030204" pitchFamily="34" charset="0"/>
              </a:rPr>
              <a:t>Vogt</a:t>
            </a:r>
            <a:r>
              <a:rPr lang="el-GR" sz="1400" b="0" i="0" u="none" strike="noStrike" baseline="0" dirty="0">
                <a:latin typeface="Calibri" panose="020F0502020204030204" pitchFamily="34" charset="0"/>
              </a:rPr>
              <a:t> in </a:t>
            </a:r>
            <a:r>
              <a:rPr lang="el-GR" sz="1400" b="0" i="0" u="none" strike="noStrike" baseline="0" dirty="0" err="1">
                <a:latin typeface="Calibri" panose="020F0502020204030204" pitchFamily="34" charset="0"/>
              </a:rPr>
              <a:t>New</a:t>
            </a:r>
            <a:r>
              <a:rPr lang="el-GR" sz="1400" b="0" i="0" u="none" strike="noStrike" baseline="0" dirty="0">
                <a:latin typeface="Calibri" panose="020F0502020204030204" pitchFamily="34" charset="0"/>
              </a:rPr>
              <a:t> </a:t>
            </a:r>
            <a:r>
              <a:rPr lang="el-GR" sz="1400" b="0" i="0" u="none" strike="noStrike" baseline="0" dirty="0" err="1">
                <a:latin typeface="Calibri" panose="020F0502020204030204" pitchFamily="34" charset="0"/>
              </a:rPr>
              <a:t>York</a:t>
            </a:r>
            <a:r>
              <a:rPr lang="el-GR" sz="1400" b="0" i="0" u="none" strike="noStrike" baseline="0" dirty="0">
                <a:latin typeface="Calibri" panose="020F0502020204030204" pitchFamily="34" charset="0"/>
              </a:rPr>
              <a:t>). </a:t>
            </a:r>
          </a:p>
          <a:p>
            <a:pPr marL="0" indent="0">
              <a:lnSpc>
                <a:spcPct val="90000"/>
              </a:lnSpc>
              <a:buNone/>
            </a:pPr>
            <a:r>
              <a:rPr lang="el-GR" sz="1400" b="1" i="0" u="none" strike="noStrike" baseline="0" dirty="0">
                <a:latin typeface="Calibri" panose="020F0502020204030204" pitchFamily="34" charset="0"/>
              </a:rPr>
              <a:t>«</a:t>
            </a:r>
            <a:r>
              <a:rPr lang="en-US" sz="1400" b="1" i="0" u="none" strike="noStrike" baseline="0" dirty="0">
                <a:latin typeface="Calibri" panose="020F0502020204030204" pitchFamily="34" charset="0"/>
              </a:rPr>
              <a:t>As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for the English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bourgeoisie, it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has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 the first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place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 common</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interest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with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 English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aristocracy</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 turning Ireland into mere pastureland which provides </a:t>
            </a:r>
            <a:r>
              <a:rPr lang="el-GR" sz="1400" b="1" i="0" u="none" strike="noStrike" baseline="0" dirty="0">
                <a:latin typeface="Calibri" panose="020F0502020204030204" pitchFamily="34" charset="0"/>
              </a:rPr>
              <a:t>the </a:t>
            </a:r>
            <a:r>
              <a:rPr lang="el-GR" sz="1400" b="1" i="0" u="none" strike="noStrike" baseline="0" dirty="0" err="1">
                <a:latin typeface="Calibri" panose="020F0502020204030204" pitchFamily="34" charset="0"/>
              </a:rPr>
              <a:t>English</a:t>
            </a:r>
            <a:r>
              <a:rPr lang="en-US" sz="1400" b="1" i="0" u="none" strike="noStrike" baseline="0" dirty="0">
                <a:latin typeface="Calibri" panose="020F0502020204030204" pitchFamily="34" charset="0"/>
              </a:rPr>
              <a:t> </a:t>
            </a:r>
            <a:r>
              <a:rPr lang="el-GR" sz="1400" b="1" i="0" u="none" strike="noStrike" baseline="0" dirty="0">
                <a:latin typeface="Calibri" panose="020F0502020204030204" pitchFamily="34" charset="0"/>
              </a:rPr>
              <a:t>the</a:t>
            </a:r>
            <a:r>
              <a:rPr lang="en-US" sz="1400" b="1" i="0" u="none" strike="noStrike" baseline="0" dirty="0">
                <a:latin typeface="Calibri" panose="020F0502020204030204" pitchFamily="34" charset="0"/>
              </a:rPr>
              <a:t> cheapest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possible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prices. It is likewise interested in reducing the Irish population by eviction and forcible emigration, to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such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 small</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number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that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English</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capital</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(capital</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invested</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 land</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leased</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for farming) </a:t>
            </a:r>
            <a:r>
              <a:rPr lang="el-GR" sz="1400" b="1" i="0" u="none" strike="noStrike" baseline="0" dirty="0" err="1">
                <a:latin typeface="Calibri" panose="020F0502020204030204" pitchFamily="34" charset="0"/>
              </a:rPr>
              <a:t>can</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function</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there</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with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“security”. It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has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 same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interest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 clearing</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 estates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of Ireland</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had</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 the clearing</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of the </a:t>
            </a:r>
            <a:r>
              <a:rPr lang="el-GR" sz="1400" b="1" i="0" u="none" strike="noStrike" baseline="0" dirty="0" err="1">
                <a:latin typeface="Calibri" panose="020F0502020204030204" pitchFamily="34" charset="0"/>
              </a:rPr>
              <a:t>agricultural</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districts</a:t>
            </a:r>
            <a:r>
              <a:rPr lang="el-GR" sz="1400" b="1" i="0" u="none" strike="noStrike" baseline="0" dirty="0">
                <a:latin typeface="Calibri" panose="020F0502020204030204" pitchFamily="34" charset="0"/>
              </a:rPr>
              <a:t> of </a:t>
            </a:r>
            <a:r>
              <a:rPr lang="el-GR" sz="1400" b="1" i="0" u="none" strike="noStrike" baseline="0" dirty="0" err="1">
                <a:latin typeface="Calibri" panose="020F0502020204030204" pitchFamily="34" charset="0"/>
              </a:rPr>
              <a:t>England</a:t>
            </a:r>
            <a:r>
              <a:rPr lang="el-GR" sz="1400" b="1" i="0" u="none" strike="noStrike" baseline="0" dirty="0">
                <a:latin typeface="Calibri" panose="020F0502020204030204" pitchFamily="34" charset="0"/>
              </a:rPr>
              <a:t> and</a:t>
            </a:r>
            <a:r>
              <a:rPr lang="en-US" sz="1400" b="1" i="0" u="none" strike="noStrike" baseline="0" dirty="0">
                <a:latin typeface="Calibri" panose="020F0502020204030204" pitchFamily="34" charset="0"/>
              </a:rPr>
              <a:t> Scotland. The £6,000-10,000 </a:t>
            </a:r>
            <a:r>
              <a:rPr lang="el-GR" sz="1400" b="1" i="0" u="none" strike="noStrike" baseline="0" dirty="0" err="1">
                <a:latin typeface="Calibri" panose="020F0502020204030204" pitchFamily="34" charset="0"/>
              </a:rPr>
              <a:t>absentee</a:t>
            </a:r>
            <a:r>
              <a:rPr lang="el-GR" sz="1400" b="1" i="0" u="none" strike="noStrike" baseline="0" dirty="0">
                <a:latin typeface="Calibri" panose="020F0502020204030204" pitchFamily="34" charset="0"/>
              </a:rPr>
              <a:t> - </a:t>
            </a:r>
            <a:r>
              <a:rPr lang="el-GR" sz="1400" b="1" i="0" u="none" strike="noStrike" baseline="0" dirty="0" err="1">
                <a:latin typeface="Calibri" panose="020F0502020204030204" pitchFamily="34" charset="0"/>
              </a:rPr>
              <a:t>landlord</a:t>
            </a:r>
            <a:r>
              <a:rPr lang="el-GR" sz="1400" b="1" i="0" u="none" strike="noStrike" baseline="0" dirty="0">
                <a:latin typeface="Calibri" panose="020F0502020204030204" pitchFamily="34" charset="0"/>
              </a:rPr>
              <a:t> and</a:t>
            </a:r>
            <a:r>
              <a:rPr lang="el-GR" sz="1400" b="1" dirty="0">
                <a:latin typeface="Calibri" panose="020F0502020204030204" pitchFamily="34" charset="0"/>
              </a:rPr>
              <a:t> </a:t>
            </a:r>
            <a:r>
              <a:rPr lang="en-US" sz="1400" b="1" i="0" u="none" strike="noStrike" baseline="0" dirty="0">
                <a:latin typeface="Calibri" panose="020F0502020204030204" pitchFamily="34" charset="0"/>
              </a:rPr>
              <a:t>other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Irish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revenues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which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present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flow</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annually</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London</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have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also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be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taken</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into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account.</a:t>
            </a:r>
          </a:p>
          <a:p>
            <a:pPr marL="0" indent="0">
              <a:lnSpc>
                <a:spcPct val="90000"/>
              </a:lnSpc>
              <a:buNone/>
            </a:pPr>
            <a:r>
              <a:rPr lang="en-US" sz="1400" b="1" i="0" u="none" strike="noStrike" baseline="0" dirty="0">
                <a:latin typeface="Calibri" panose="020F0502020204030204" pitchFamily="34" charset="0"/>
              </a:rPr>
              <a:t>Bu</a:t>
            </a:r>
            <a:r>
              <a:rPr lang="el-GR" sz="1400" b="1" i="0" u="none" strike="noStrike" baseline="0" dirty="0">
                <a:latin typeface="Calibri" panose="020F0502020204030204" pitchFamily="34" charset="0"/>
              </a:rPr>
              <a:t>τ </a:t>
            </a:r>
            <a:r>
              <a:rPr lang="en-US" sz="1400" b="1" i="0" u="none" strike="noStrike" baseline="0" dirty="0">
                <a:latin typeface="Calibri" panose="020F0502020204030204" pitchFamily="34" charset="0"/>
              </a:rPr>
              <a:t>the English bourgeoisie also has much more important interests in the </a:t>
            </a:r>
            <a:r>
              <a:rPr lang="el-GR" sz="1400" b="1" i="0" u="none" strike="noStrike" baseline="0" dirty="0" err="1">
                <a:latin typeface="Calibri" panose="020F0502020204030204" pitchFamily="34" charset="0"/>
              </a:rPr>
              <a:t>present</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economy</a:t>
            </a:r>
            <a:r>
              <a:rPr lang="el-GR" sz="1400" b="1" i="0" u="none" strike="noStrike" baseline="0" dirty="0">
                <a:latin typeface="Calibri" panose="020F0502020204030204" pitchFamily="34" charset="0"/>
              </a:rPr>
              <a:t> of</a:t>
            </a:r>
            <a:r>
              <a:rPr lang="en-US" sz="1400" b="1" i="0" u="none" strike="noStrike" baseline="0" dirty="0">
                <a:latin typeface="Calibri" panose="020F0502020204030204" pitchFamily="34" charset="0"/>
              </a:rPr>
              <a:t> Ireland. Owing</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a:t>
            </a:r>
            <a:r>
              <a:rPr lang="el-GR" sz="1400" b="1" i="0" u="none" strike="noStrike" baseline="0" dirty="0">
                <a:latin typeface="Calibri" panose="020F0502020204030204" pitchFamily="34" charset="0"/>
              </a:rPr>
              <a:t>ο </a:t>
            </a:r>
            <a:r>
              <a:rPr lang="en-US" sz="1400" b="1" i="0" u="none" strike="noStrike" baseline="0" dirty="0">
                <a:latin typeface="Calibri" panose="020F0502020204030204" pitchFamily="34" charset="0"/>
              </a:rPr>
              <a:t>the constantly increasing concentration of leaseholds, Ireland constantly sends her own surplus to the English labor market, and thus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forces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down</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wages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and lowers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 material</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and </a:t>
            </a:r>
            <a:r>
              <a:rPr lang="en-US" sz="1400" b="1" dirty="0">
                <a:latin typeface="Calibri" panose="020F0502020204030204" pitchFamily="34" charset="0"/>
              </a:rPr>
              <a:t>m</a:t>
            </a:r>
            <a:r>
              <a:rPr lang="en-US" sz="1400" b="1" i="0" u="none" strike="noStrike" baseline="0" dirty="0">
                <a:latin typeface="Calibri" panose="020F0502020204030204" pitchFamily="34" charset="0"/>
              </a:rPr>
              <a:t>oral position of the English working class.</a:t>
            </a:r>
            <a:r>
              <a:rPr lang="el-GR" sz="1400" b="1" i="0" u="none" strike="noStrike" baseline="0" dirty="0">
                <a:latin typeface="Calibri" panose="020F0502020204030204" pitchFamily="34" charset="0"/>
              </a:rPr>
              <a:t> </a:t>
            </a:r>
          </a:p>
          <a:p>
            <a:pPr marL="0" indent="0">
              <a:lnSpc>
                <a:spcPct val="90000"/>
              </a:lnSpc>
              <a:buNone/>
            </a:pPr>
            <a:r>
              <a:rPr lang="en-US" sz="1400" b="1" i="0" u="none" strike="noStrike" baseline="0" dirty="0">
                <a:latin typeface="Calibri" panose="020F0502020204030204" pitchFamily="34" charset="0"/>
              </a:rPr>
              <a:t>And most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important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of all!</a:t>
            </a:r>
            <a:r>
              <a:rPr lang="el-GR" sz="1400" b="1" i="0" u="none" strike="noStrike" baseline="0" dirty="0">
                <a:latin typeface="Calibri" panose="020F0502020204030204" pitchFamily="34" charset="0"/>
              </a:rPr>
              <a:t>!</a:t>
            </a:r>
            <a:r>
              <a:rPr lang="en-US" sz="1400" b="1" i="0" u="none" strike="noStrike" baseline="0" dirty="0">
                <a:latin typeface="Calibri" panose="020F0502020204030204" pitchFamily="34" charset="0"/>
              </a:rPr>
              <a:t> Every</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industrial</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and commercial</a:t>
            </a:r>
            <a:r>
              <a:rPr lang="el-GR" sz="1400" b="1" i="0" u="none" strike="noStrike" baseline="0" dirty="0">
                <a:latin typeface="Calibri" panose="020F0502020204030204" pitchFamily="34" charset="0"/>
              </a:rPr>
              <a:t> </a:t>
            </a:r>
            <a:r>
              <a:rPr lang="en-US" sz="1400" b="1" i="0" u="none" strike="noStrike" baseline="0" dirty="0" err="1">
                <a:latin typeface="Calibri" panose="020F0502020204030204" pitchFamily="34" charset="0"/>
              </a:rPr>
              <a:t>centre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 England</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now</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possesses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 working</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class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divided</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into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two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hostile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camps, English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proletarians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and Irish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proletarians. The ordinary</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English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worker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hates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 Irish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worker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 competitor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who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lowers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his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standard</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of life. In relation</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 Irish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worker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regards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himself</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as</a:t>
            </a:r>
            <a:r>
              <a:rPr lang="el-GR" sz="1400" b="1" i="0" u="none" strike="noStrike" baseline="0" dirty="0">
                <a:latin typeface="Calibri" panose="020F0502020204030204" pitchFamily="34" charset="0"/>
              </a:rPr>
              <a:t> a </a:t>
            </a:r>
            <a:r>
              <a:rPr lang="el-GR" sz="1400" b="1" i="0" u="none" strike="noStrike" baseline="0" dirty="0" err="1">
                <a:latin typeface="Calibri" panose="020F0502020204030204" pitchFamily="34" charset="0"/>
              </a:rPr>
              <a:t>member</a:t>
            </a:r>
            <a:r>
              <a:rPr lang="el-GR" sz="1400" b="1" i="0" u="none" strike="noStrike" baseline="0" dirty="0">
                <a:latin typeface="Calibri" panose="020F0502020204030204" pitchFamily="34" charset="0"/>
              </a:rPr>
              <a:t> of</a:t>
            </a:r>
            <a:r>
              <a:rPr lang="en-US" sz="1400" b="1" i="0" u="none" strike="noStrike" baseline="0" dirty="0">
                <a:latin typeface="Calibri" panose="020F0502020204030204" pitchFamily="34" charset="0"/>
              </a:rPr>
              <a:t> the ruling nation, and consequently</a:t>
            </a:r>
            <a:r>
              <a:rPr lang="el-GR" sz="1400" b="1" i="0" u="none" strike="noStrike" baseline="0" dirty="0">
                <a:latin typeface="Calibri" panose="020F0502020204030204" pitchFamily="34" charset="0"/>
              </a:rPr>
              <a:t>,</a:t>
            </a:r>
            <a:r>
              <a:rPr lang="en-US" sz="1400" b="1" i="0" u="none" strike="noStrike" baseline="0" dirty="0">
                <a:latin typeface="Calibri" panose="020F0502020204030204" pitchFamily="34" charset="0"/>
              </a:rPr>
              <a:t> he becomes tool</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of the English aristocrats and capitalists against Ireland, thus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strengthening</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their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domination</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over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himself. He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cherishes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religious, social, and </a:t>
            </a:r>
            <a:r>
              <a:rPr lang="el-GR" sz="1400" b="1" i="0" u="none" strike="noStrike" baseline="0" dirty="0" err="1">
                <a:latin typeface="Calibri" panose="020F0502020204030204" pitchFamily="34" charset="0"/>
              </a:rPr>
              <a:t>national</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prejudices</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against</a:t>
            </a:r>
            <a:r>
              <a:rPr lang="en-US"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Irish</a:t>
            </a:r>
            <a:r>
              <a:rPr lang="el-GR" sz="1400" b="1" i="0" u="none" strike="noStrike" baseline="0" dirty="0">
                <a:latin typeface="Calibri" panose="020F0502020204030204" pitchFamily="34" charset="0"/>
              </a:rPr>
              <a:t> </a:t>
            </a:r>
            <a:r>
              <a:rPr lang="el-GR" sz="1400" b="1" i="0" u="none" strike="noStrike" baseline="0" dirty="0" err="1">
                <a:latin typeface="Calibri" panose="020F0502020204030204" pitchFamily="34" charset="0"/>
              </a:rPr>
              <a:t>workers</a:t>
            </a:r>
            <a:r>
              <a:rPr lang="en-US" sz="1400" b="1" i="0" u="none" strike="noStrike" baseline="0" dirty="0">
                <a:latin typeface="Calibri" panose="020F0502020204030204" pitchFamily="34" charset="0"/>
              </a:rPr>
              <a:t>. His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attitude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towards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him</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much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 same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that</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of the “poor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whites” to</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 Negroes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 the former slave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states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of the U.S.A.. The Irishman pays back with interest in his own money. He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sees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 the English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worker</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both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the accomplice</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and the stupid</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tool</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of the English</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rulers</a:t>
            </a:r>
            <a:r>
              <a:rPr lang="el-GR" sz="1400" b="1" i="0" u="none" strike="noStrike" baseline="0" dirty="0">
                <a:latin typeface="Calibri" panose="020F0502020204030204" pitchFamily="34" charset="0"/>
              </a:rPr>
              <a:t> </a:t>
            </a:r>
            <a:r>
              <a:rPr lang="en-US" sz="1400" b="1" i="0" u="none" strike="noStrike" baseline="0" dirty="0">
                <a:latin typeface="Calibri" panose="020F0502020204030204" pitchFamily="34" charset="0"/>
              </a:rPr>
              <a:t>in Ireland.</a:t>
            </a:r>
            <a:r>
              <a:rPr lang="el-GR" sz="1400" b="1" i="0" u="none" strike="noStrike" baseline="0" dirty="0">
                <a:latin typeface="Calibri" panose="020F0502020204030204" pitchFamily="34" charset="0"/>
              </a:rPr>
              <a:t>»</a:t>
            </a:r>
            <a:endParaRPr lang="en-US" sz="1400" b="1" i="0" u="none" strike="noStrike" baseline="0" dirty="0">
              <a:latin typeface="Calibri" panose="020F0502020204030204" pitchFamily="34" charset="0"/>
            </a:endParaRPr>
          </a:p>
        </p:txBody>
      </p:sp>
    </p:spTree>
    <p:extLst>
      <p:ext uri="{BB962C8B-B14F-4D97-AF65-F5344CB8AC3E}">
        <p14:creationId xmlns:p14="http://schemas.microsoft.com/office/powerpoint/2010/main" val="2974965804"/>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2" name="Τίτλος 1">
            <a:extLst>
              <a:ext uri="{FF2B5EF4-FFF2-40B4-BE49-F238E27FC236}">
                <a16:creationId xmlns:a16="http://schemas.microsoft.com/office/drawing/2014/main" id="{A1D14890-C708-41F0-2968-7A9E14EB589F}"/>
              </a:ext>
            </a:extLst>
          </p:cNvPr>
          <p:cNvSpPr>
            <a:spLocks noGrp="1"/>
          </p:cNvSpPr>
          <p:nvPr>
            <p:ph type="title"/>
          </p:nvPr>
        </p:nvSpPr>
        <p:spPr>
          <a:xfrm>
            <a:off x="1103312" y="452718"/>
            <a:ext cx="8947522" cy="1400530"/>
          </a:xfrm>
        </p:spPr>
        <p:txBody>
          <a:bodyPr anchor="ctr">
            <a:normAutofit/>
          </a:bodyPr>
          <a:lstStyle/>
          <a:p>
            <a:r>
              <a:rPr lang="en-US">
                <a:solidFill>
                  <a:srgbClr val="FFFFFF"/>
                </a:solidFill>
                <a:latin typeface="Calibri" panose="020F0502020204030204" pitchFamily="34" charset="0"/>
                <a:cs typeface="Calibri" panose="020F0502020204030204" pitchFamily="34" charset="0"/>
              </a:rPr>
              <a:t>H Woke Agenda </a:t>
            </a:r>
            <a:r>
              <a:rPr lang="el-GR">
                <a:solidFill>
                  <a:srgbClr val="FFFFFF"/>
                </a:solidFill>
                <a:latin typeface="Calibri" panose="020F0502020204030204" pitchFamily="34" charset="0"/>
                <a:cs typeface="Calibri" panose="020F0502020204030204" pitchFamily="34" charset="0"/>
              </a:rPr>
              <a:t>και η «Ταυτοτική Πολιτική»</a:t>
            </a:r>
          </a:p>
        </p:txBody>
      </p:sp>
      <p:sp>
        <p:nvSpPr>
          <p:cNvPr id="3" name="Θέση περιεχομένου 2">
            <a:extLst>
              <a:ext uri="{FF2B5EF4-FFF2-40B4-BE49-F238E27FC236}">
                <a16:creationId xmlns:a16="http://schemas.microsoft.com/office/drawing/2014/main" id="{F044BCA1-F427-51DF-58D6-4C152BAD18CD}"/>
              </a:ext>
            </a:extLst>
          </p:cNvPr>
          <p:cNvSpPr>
            <a:spLocks noGrp="1"/>
          </p:cNvSpPr>
          <p:nvPr>
            <p:ph idx="1"/>
          </p:nvPr>
        </p:nvSpPr>
        <p:spPr>
          <a:xfrm>
            <a:off x="477078" y="2452349"/>
            <a:ext cx="10962861" cy="4117415"/>
          </a:xfrm>
        </p:spPr>
        <p:txBody>
          <a:bodyPr>
            <a:normAutofit/>
          </a:bodyPr>
          <a:lstStyle/>
          <a:p>
            <a:pPr marL="0" indent="0">
              <a:lnSpc>
                <a:spcPct val="90000"/>
              </a:lnSpc>
              <a:buNone/>
            </a:pPr>
            <a:r>
              <a:rPr lang="el-GR" dirty="0">
                <a:latin typeface="Calibri" panose="020F0502020204030204" pitchFamily="34" charset="0"/>
                <a:cs typeface="Calibri" panose="020F0502020204030204" pitchFamily="34" charset="0"/>
              </a:rPr>
              <a:t>Αρκετές φορές η πολιτική των φυλετικών και </a:t>
            </a:r>
            <a:r>
              <a:rPr lang="el-GR" dirty="0" err="1">
                <a:latin typeface="Calibri" panose="020F0502020204030204" pitchFamily="34" charset="0"/>
                <a:cs typeface="Calibri" panose="020F0502020204030204" pitchFamily="34" charset="0"/>
              </a:rPr>
              <a:t>έμφυλων</a:t>
            </a:r>
            <a:r>
              <a:rPr lang="el-GR" dirty="0">
                <a:latin typeface="Calibri" panose="020F0502020204030204" pitchFamily="34" charset="0"/>
                <a:cs typeface="Calibri" panose="020F0502020204030204" pitchFamily="34" charset="0"/>
              </a:rPr>
              <a:t> διακρίσεων ταυτίζεται με τη λεγόμενη </a:t>
            </a:r>
            <a:r>
              <a:rPr lang="en-US" dirty="0">
                <a:latin typeface="Calibri" panose="020F0502020204030204" pitchFamily="34" charset="0"/>
                <a:cs typeface="Calibri" panose="020F0502020204030204" pitchFamily="34" charset="0"/>
              </a:rPr>
              <a:t>Woke Agenda. </a:t>
            </a:r>
            <a:endParaRPr lang="el-GR" dirty="0">
              <a:latin typeface="Calibri" panose="020F0502020204030204" pitchFamily="34" charset="0"/>
              <a:cs typeface="Calibri" panose="020F0502020204030204" pitchFamily="34" charset="0"/>
            </a:endParaRPr>
          </a:p>
          <a:p>
            <a:pPr marL="0" indent="0">
              <a:lnSpc>
                <a:spcPct val="90000"/>
              </a:lnSpc>
              <a:buNone/>
            </a:pPr>
            <a:r>
              <a:rPr lang="el-GR" dirty="0">
                <a:latin typeface="Calibri" panose="020F0502020204030204" pitchFamily="34" charset="0"/>
                <a:cs typeface="Calibri" panose="020F0502020204030204" pitchFamily="34" charset="0"/>
              </a:rPr>
              <a:t>Έχει σχέση αυτή η προσέγγιση με όσα παραθέσαμε προηγουμένως;</a:t>
            </a:r>
          </a:p>
          <a:p>
            <a:pPr marL="0" indent="0">
              <a:lnSpc>
                <a:spcPct val="90000"/>
              </a:lnSpc>
              <a:buNone/>
            </a:pPr>
            <a:r>
              <a:rPr lang="el-GR" dirty="0">
                <a:latin typeface="Calibri" panose="020F0502020204030204" pitchFamily="34" charset="0"/>
                <a:cs typeface="Calibri" panose="020F0502020204030204" pitchFamily="34" charset="0"/>
              </a:rPr>
              <a:t>Στην αρχική τους εκδοχή οι </a:t>
            </a:r>
            <a:r>
              <a:rPr lang="el-GR" dirty="0" err="1">
                <a:latin typeface="Calibri" panose="020F0502020204030204" pitchFamily="34" charset="0"/>
                <a:cs typeface="Calibri" panose="020F0502020204030204" pitchFamily="34" charset="0"/>
              </a:rPr>
              <a:t>Ταυτοτικές</a:t>
            </a:r>
            <a:r>
              <a:rPr lang="el-GR" dirty="0">
                <a:latin typeface="Calibri" panose="020F0502020204030204" pitchFamily="34" charset="0"/>
                <a:cs typeface="Calibri" panose="020F0502020204030204" pitchFamily="34" charset="0"/>
              </a:rPr>
              <a:t> Πολιτικές (</a:t>
            </a:r>
            <a:r>
              <a:rPr lang="en-US" dirty="0">
                <a:latin typeface="Calibri" panose="020F0502020204030204" pitchFamily="34" charset="0"/>
                <a:cs typeface="Calibri" panose="020F0502020204030204" pitchFamily="34" charset="0"/>
              </a:rPr>
              <a:t>identity politics) </a:t>
            </a:r>
            <a:r>
              <a:rPr lang="el-GR" dirty="0">
                <a:latin typeface="Calibri" panose="020F0502020204030204" pitchFamily="34" charset="0"/>
                <a:cs typeface="Calibri" panose="020F0502020204030204" pitchFamily="34" charset="0"/>
              </a:rPr>
              <a:t>αναφέρονται στην </a:t>
            </a:r>
            <a:r>
              <a:rPr lang="en-US" dirty="0">
                <a:latin typeface="Calibri" panose="020F0502020204030204" pitchFamily="34" charset="0"/>
                <a:cs typeface="Calibri" panose="020F0502020204030204" pitchFamily="34" charset="0"/>
              </a:rPr>
              <a:t>Angela Davis </a:t>
            </a:r>
            <a:r>
              <a:rPr lang="el-GR" dirty="0">
                <a:latin typeface="Calibri" panose="020F0502020204030204" pitchFamily="34" charset="0"/>
                <a:cs typeface="Calibri" panose="020F0502020204030204" pitchFamily="34" charset="0"/>
              </a:rPr>
              <a:t>και τη  άποψη που διατύπωσε (</a:t>
            </a:r>
            <a:r>
              <a:rPr lang="en-US" i="1" dirty="0">
                <a:latin typeface="Calibri" panose="020F0502020204030204" pitchFamily="34" charset="0"/>
                <a:cs typeface="Calibri" panose="020F0502020204030204" pitchFamily="34" charset="0"/>
              </a:rPr>
              <a:t>The Combahee River Collective Statement</a:t>
            </a:r>
            <a:r>
              <a:rPr lang="el-GR" i="1"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p</a:t>
            </a:r>
            <a:r>
              <a:rPr lang="en-US" i="1"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16)</a:t>
            </a:r>
            <a:r>
              <a:rPr lang="el-GR" dirty="0">
                <a:latin typeface="Calibri" panose="020F0502020204030204" pitchFamily="34" charset="0"/>
                <a:cs typeface="Calibri" panose="020F0502020204030204" pitchFamily="34" charset="0"/>
              </a:rPr>
              <a:t>.</a:t>
            </a:r>
            <a:r>
              <a:rPr lang="en-US" dirty="0">
                <a:latin typeface="Calibri" panose="020F0502020204030204" pitchFamily="34" charset="0"/>
                <a:cs typeface="Calibri" panose="020F0502020204030204" pitchFamily="34" charset="0"/>
              </a:rPr>
              <a:t> </a:t>
            </a:r>
            <a:endParaRPr lang="el-GR" dirty="0">
              <a:latin typeface="Calibri" panose="020F0502020204030204" pitchFamily="34" charset="0"/>
              <a:cs typeface="Calibri" panose="020F0502020204030204" pitchFamily="34" charset="0"/>
            </a:endParaRPr>
          </a:p>
          <a:p>
            <a:pPr marL="0" indent="0">
              <a:lnSpc>
                <a:spcPct val="90000"/>
              </a:lnSpc>
              <a:buNone/>
            </a:pPr>
            <a:r>
              <a:rPr lang="el-GR" dirty="0">
                <a:latin typeface="Calibri" panose="020F0502020204030204" pitchFamily="34" charset="0"/>
                <a:cs typeface="Calibri" panose="020F0502020204030204" pitchFamily="34" charset="0"/>
              </a:rPr>
              <a:t>Όμως, στη συνέχεια το ίδιο κείμενο θεωρεί ότι η απελευθέρωση των Μαύρων γυναικών δεν είναι κομμάτι μια συνολικής κοινωνικής απελευθέρωσης αλλά τμήμα της ανάγκης «να είμαστε αυτόνομοι άνθρωποι» (</a:t>
            </a:r>
            <a:r>
              <a:rPr lang="en-US" i="1" dirty="0">
                <a:latin typeface="Calibri" panose="020F0502020204030204" pitchFamily="34" charset="0"/>
                <a:cs typeface="Calibri" panose="020F0502020204030204" pitchFamily="34" charset="0"/>
              </a:rPr>
              <a:t>ditto</a:t>
            </a:r>
            <a:r>
              <a:rPr lang="en-US" dirty="0">
                <a:latin typeface="Calibri" panose="020F0502020204030204" pitchFamily="34" charset="0"/>
                <a:cs typeface="Calibri" panose="020F0502020204030204" pitchFamily="34" charset="0"/>
              </a:rPr>
              <a:t> p. 18)</a:t>
            </a:r>
          </a:p>
          <a:p>
            <a:pPr marL="0" indent="0">
              <a:lnSpc>
                <a:spcPct val="90000"/>
              </a:lnSpc>
              <a:buNone/>
            </a:pPr>
            <a:r>
              <a:rPr lang="el-GR" dirty="0">
                <a:latin typeface="Calibri" panose="020F0502020204030204" pitchFamily="34" charset="0"/>
                <a:cs typeface="Calibri" panose="020F0502020204030204" pitchFamily="34" charset="0"/>
              </a:rPr>
              <a:t>Το κείμενο εξηγεί αυτή την διαφοροποίηση ως ακολούθως:</a:t>
            </a:r>
          </a:p>
          <a:p>
            <a:pPr marL="0" indent="0">
              <a:lnSpc>
                <a:spcPct val="90000"/>
              </a:lnSpc>
              <a:buNone/>
            </a:pPr>
            <a:r>
              <a:rPr lang="en-US" i="0" u="none" strike="noStrike" baseline="0" dirty="0">
                <a:latin typeface="Calibri" panose="020F0502020204030204" pitchFamily="34" charset="0"/>
                <a:cs typeface="Calibri" panose="020F0502020204030204" pitchFamily="34" charset="0"/>
              </a:rPr>
              <a:t>“We believe that the most profou</a:t>
            </a:r>
            <a:r>
              <a:rPr lang="en-US" dirty="0">
                <a:latin typeface="Calibri" panose="020F0502020204030204" pitchFamily="34" charset="0"/>
                <a:cs typeface="Calibri" panose="020F0502020204030204" pitchFamily="34" charset="0"/>
              </a:rPr>
              <a:t>nd</a:t>
            </a:r>
            <a:r>
              <a:rPr lang="en-US" i="0" u="none" strike="noStrike" baseline="0" dirty="0">
                <a:latin typeface="Calibri" panose="020F0502020204030204" pitchFamily="34" charset="0"/>
                <a:cs typeface="Calibri" panose="020F0502020204030204" pitchFamily="34" charset="0"/>
              </a:rPr>
              <a:t> and potentially most radical politics come directly out of our own identity, as opposed to working to end somebody else's oppression.” (</a:t>
            </a:r>
            <a:r>
              <a:rPr lang="en-US" i="1" u="none" strike="noStrike" baseline="0" dirty="0">
                <a:latin typeface="Calibri" panose="020F0502020204030204" pitchFamily="34" charset="0"/>
                <a:cs typeface="Calibri" panose="020F0502020204030204" pitchFamily="34" charset="0"/>
              </a:rPr>
              <a:t>ditto</a:t>
            </a:r>
            <a:r>
              <a:rPr lang="en-US" i="0" u="none" strike="noStrike" baseline="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p. 19)</a:t>
            </a:r>
            <a:r>
              <a:rPr lang="el-GR"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920326106"/>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l-GR"/>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l-GR"/>
          </a:p>
        </p:txBody>
      </p:sp>
      <p:sp>
        <p:nvSpPr>
          <p:cNvPr id="3" name="Θέση περιεχομένου 2">
            <a:extLst>
              <a:ext uri="{FF2B5EF4-FFF2-40B4-BE49-F238E27FC236}">
                <a16:creationId xmlns:a16="http://schemas.microsoft.com/office/drawing/2014/main" id="{DF3804A8-EDF8-BEBE-0A22-4B19FB72E916}"/>
              </a:ext>
            </a:extLst>
          </p:cNvPr>
          <p:cNvSpPr>
            <a:spLocks noGrp="1"/>
          </p:cNvSpPr>
          <p:nvPr>
            <p:ph idx="1"/>
          </p:nvPr>
        </p:nvSpPr>
        <p:spPr>
          <a:xfrm>
            <a:off x="556591" y="2365514"/>
            <a:ext cx="11022495" cy="3882886"/>
          </a:xfrm>
        </p:spPr>
        <p:txBody>
          <a:bodyPr>
            <a:noAutofit/>
          </a:bodyPr>
          <a:lstStyle/>
          <a:p>
            <a:pPr marL="0" indent="0">
              <a:lnSpc>
                <a:spcPct val="90000"/>
              </a:lnSpc>
              <a:buNone/>
            </a:pPr>
            <a:r>
              <a:rPr lang="el-GR" dirty="0"/>
              <a:t>Είναι η ακριβώς αντίθετη πολιτική από εκείνη που επιδιώκει ο Μαρξ όπως φαίνεται στο απόσπασμα που παραθέσαμε προηγουμένως..</a:t>
            </a:r>
          </a:p>
          <a:p>
            <a:pPr marL="0" indent="0">
              <a:lnSpc>
                <a:spcPct val="90000"/>
              </a:lnSpc>
              <a:buNone/>
            </a:pPr>
            <a:r>
              <a:rPr lang="el-GR" dirty="0"/>
              <a:t>Η λογική της απομάκρυνσης από τις κοινωνικές αιτίες, της πατριαρχίας στο παράδειγμά μας και ειδικότερα των συνθηκών αναπαραγωγής της πατριαρχίας στο καπιταλισμό,, έχουν δώσει στις «</a:t>
            </a:r>
            <a:r>
              <a:rPr lang="el-GR" dirty="0" err="1"/>
              <a:t>Ταυτοτικές</a:t>
            </a:r>
            <a:r>
              <a:rPr lang="el-GR" dirty="0"/>
              <a:t> Πολιτικές» το χαρακτήρα «κανόνων συμπεριφοράς» και όχι κάποιου διεκδικητικού πλαισίου που ενστερνίζονται και αφορά όλους. </a:t>
            </a:r>
          </a:p>
          <a:p>
            <a:pPr marL="0" indent="0">
              <a:lnSpc>
                <a:spcPct val="90000"/>
              </a:lnSpc>
              <a:buNone/>
            </a:pPr>
            <a:r>
              <a:rPr lang="el-GR" dirty="0"/>
              <a:t>Αυτή η μεταφυσική διάσταση έχει προσδώσει μια αρνητική χροιά στην </a:t>
            </a:r>
            <a:r>
              <a:rPr lang="el-GR" dirty="0" err="1"/>
              <a:t>ταυτοτική</a:t>
            </a:r>
            <a:r>
              <a:rPr lang="el-GR" dirty="0"/>
              <a:t> πολιτική και την απομάκρυνση αυτών των πολιτικών από το τη δράση και το διεκδικητικό πλαίσιο των εργαζόμενων και της κοινωνίας.. </a:t>
            </a:r>
          </a:p>
          <a:p>
            <a:pPr marL="0" indent="0">
              <a:lnSpc>
                <a:spcPct val="90000"/>
              </a:lnSpc>
              <a:buNone/>
            </a:pPr>
            <a:r>
              <a:rPr lang="el-GR" dirty="0"/>
              <a:t>Στο θέμα αυτό  θα σταθούμε σε επόμενο μάθημα αναφορικά με τις πολιτικές διαιρετικές τομές που έχει ή δεν έχει αναδείξει η έξαρση της ανισότητας.  </a:t>
            </a:r>
          </a:p>
        </p:txBody>
      </p:sp>
    </p:spTree>
    <p:extLst>
      <p:ext uri="{BB962C8B-B14F-4D97-AF65-F5344CB8AC3E}">
        <p14:creationId xmlns:p14="http://schemas.microsoft.com/office/powerpoint/2010/main" val="1196757225"/>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0331F6A-DA09-422D-8CED-00C0B4585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07C2F65-00C4-451C-8BFA-E765DEC17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0733" y="0"/>
            <a:ext cx="3215640"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AA4ACAD-CBF1-CB70-E14C-277B1682CEA7}"/>
              </a:ext>
            </a:extLst>
          </p:cNvPr>
          <p:cNvSpPr>
            <a:spLocks noGrp="1"/>
          </p:cNvSpPr>
          <p:nvPr>
            <p:ph type="title"/>
          </p:nvPr>
        </p:nvSpPr>
        <p:spPr>
          <a:xfrm>
            <a:off x="7825169" y="1447799"/>
            <a:ext cx="2731458" cy="4766734"/>
          </a:xfrm>
        </p:spPr>
        <p:txBody>
          <a:bodyPr anchor="t">
            <a:normAutofit/>
          </a:bodyPr>
          <a:lstStyle/>
          <a:p>
            <a:r>
              <a:rPr lang="el-GR" sz="3100">
                <a:solidFill>
                  <a:schemeClr val="tx1"/>
                </a:solidFill>
              </a:rPr>
              <a:t>Βιβλιογραφία </a:t>
            </a:r>
          </a:p>
        </p:txBody>
      </p:sp>
      <p:sp>
        <p:nvSpPr>
          <p:cNvPr id="34" name="Rectangle 33">
            <a:extLst>
              <a:ext uri="{FF2B5EF4-FFF2-40B4-BE49-F238E27FC236}">
                <a16:creationId xmlns:a16="http://schemas.microsoft.com/office/drawing/2014/main" id="{50DDF752-B2A6-49DC-B474-8E1F71AFF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64859" y="0"/>
            <a:ext cx="1438656" cy="6858000"/>
          </a:xfrm>
          <a:prstGeom prst="rect">
            <a:avLst/>
          </a:prstGeom>
          <a:solidFill>
            <a:schemeClr val="bg2">
              <a:lumMod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Θέση περιεχομένου 2">
            <a:extLst>
              <a:ext uri="{FF2B5EF4-FFF2-40B4-BE49-F238E27FC236}">
                <a16:creationId xmlns:a16="http://schemas.microsoft.com/office/drawing/2014/main" id="{15D93866-0118-2D80-8243-75EA7DCD601C}"/>
              </a:ext>
            </a:extLst>
          </p:cNvPr>
          <p:cNvSpPr>
            <a:spLocks noGrp="1"/>
          </p:cNvSpPr>
          <p:nvPr>
            <p:ph idx="1"/>
          </p:nvPr>
        </p:nvSpPr>
        <p:spPr>
          <a:xfrm>
            <a:off x="281354" y="351692"/>
            <a:ext cx="6963508" cy="6049108"/>
          </a:xfrm>
        </p:spPr>
        <p:txBody>
          <a:bodyPr anchor="t">
            <a:noAutofit/>
          </a:bodyPr>
          <a:lstStyle/>
          <a:p>
            <a:pPr marL="0" indent="0">
              <a:lnSpc>
                <a:spcPct val="90000"/>
              </a:lnSpc>
              <a:buNone/>
            </a:pPr>
            <a:r>
              <a:rPr lang="en-US" sz="1100" b="0" i="0" u="none" strike="noStrike" baseline="0" dirty="0" err="1">
                <a:latin typeface="Arial" panose="020B0604020202020204" pitchFamily="34" charset="0"/>
              </a:rPr>
              <a:t>Aliprantis</a:t>
            </a:r>
            <a:r>
              <a:rPr lang="en-US" sz="1100" b="0" i="0" u="none" strike="noStrike" baseline="0" dirty="0">
                <a:latin typeface="Arial" panose="020B0604020202020204" pitchFamily="34" charset="0"/>
              </a:rPr>
              <a:t>, Dionissiand Daniel R. Carroll. 2019. “What Is Behind the Persistence of the Racial Wealth Gap?” Economic Commentary, Federal Reserve Bank of Cleveland, Number 2019-03, February 28, 2019. PDF: https://www.clevelandfed.org/~/media/content/newsroom%20and%20events/publications/economic%20commentary/2019/ec%20201903/ec_201903.pdf</a:t>
            </a:r>
          </a:p>
          <a:p>
            <a:pPr marL="0" indent="0">
              <a:lnSpc>
                <a:spcPct val="90000"/>
              </a:lnSpc>
              <a:buNone/>
            </a:pPr>
            <a:r>
              <a:rPr lang="en-US" sz="1100" b="0" i="0" u="none" strike="noStrike" baseline="0" dirty="0">
                <a:latin typeface="Arial" panose="020B0604020202020204" pitchFamily="34" charset="0"/>
              </a:rPr>
              <a:t>Arrow, Kenneth J. 1998. “What Has Economics to Say about Racial Discrimination?” </a:t>
            </a:r>
            <a:r>
              <a:rPr lang="en-US" sz="1100" b="0" i="1" u="none" strike="noStrike" baseline="0" dirty="0">
                <a:latin typeface="Arial" panose="020B0604020202020204" pitchFamily="34" charset="0"/>
              </a:rPr>
              <a:t>Journal of Economic Perspectives </a:t>
            </a:r>
            <a:r>
              <a:rPr lang="en-US" sz="1100" b="0" i="0" u="none" strike="noStrike" baseline="0" dirty="0">
                <a:latin typeface="Arial" panose="020B0604020202020204" pitchFamily="34" charset="0"/>
              </a:rPr>
              <a:t>12 (2): 91-100. https://www.aeaweb.org/articles?id=10.1257/jep.12.2.91</a:t>
            </a:r>
          </a:p>
          <a:p>
            <a:pPr marL="0" indent="0">
              <a:lnSpc>
                <a:spcPct val="90000"/>
              </a:lnSpc>
              <a:buNone/>
            </a:pPr>
            <a:r>
              <a:rPr lang="en-US" sz="1100" b="0" i="0" u="none" strike="noStrike" baseline="0" dirty="0">
                <a:latin typeface="Arial" panose="020B0604020202020204" pitchFamily="34" charset="0"/>
              </a:rPr>
              <a:t>Becker, Gary S. 1992. “The Economic Way of Looking at Life.” </a:t>
            </a:r>
            <a:r>
              <a:rPr lang="en-US" sz="1100" b="0" i="1" u="none" strike="noStrike" baseline="0" dirty="0">
                <a:latin typeface="Arial" panose="020B0604020202020204" pitchFamily="34" charset="0"/>
              </a:rPr>
              <a:t>Nobel Lecture</a:t>
            </a:r>
            <a:r>
              <a:rPr lang="en-US" sz="1100" b="0" i="0" u="none" strike="noStrike" baseline="0" dirty="0">
                <a:latin typeface="Arial" panose="020B0604020202020204" pitchFamily="34" charset="0"/>
              </a:rPr>
              <a:t>, December 9</a:t>
            </a:r>
          </a:p>
          <a:p>
            <a:pPr marL="0" indent="0">
              <a:lnSpc>
                <a:spcPct val="90000"/>
              </a:lnSpc>
              <a:buNone/>
            </a:pPr>
            <a:r>
              <a:rPr lang="en-US" sz="1100" b="0" i="0" u="none" strike="noStrike" baseline="0" dirty="0">
                <a:latin typeface="Arial" panose="020B0604020202020204" pitchFamily="34" charset="0"/>
              </a:rPr>
              <a:t>Botwinick, Howard. 1993. </a:t>
            </a:r>
            <a:r>
              <a:rPr lang="en-US" sz="1100" b="0" i="1" u="none" strike="noStrike" baseline="0" dirty="0">
                <a:latin typeface="Arial" panose="020B0604020202020204" pitchFamily="34" charset="0"/>
              </a:rPr>
              <a:t>Persistent Inequalities: Wage Disparity under Capitalist Competition</a:t>
            </a:r>
            <a:r>
              <a:rPr lang="en-US" sz="1100" b="0" i="0" u="none" strike="noStrike" baseline="0" dirty="0">
                <a:latin typeface="Arial" panose="020B0604020202020204" pitchFamily="34" charset="0"/>
              </a:rPr>
              <a:t>. Princeton, N.J.: Princeton University Press. (</a:t>
            </a:r>
            <a:r>
              <a:rPr lang="en-US" sz="1100" b="0" i="0" u="none" strike="noStrike" baseline="0" dirty="0" err="1">
                <a:latin typeface="Arial" panose="020B0604020202020204" pitchFamily="34" charset="0"/>
              </a:rPr>
              <a:t>σελ</a:t>
            </a:r>
            <a:r>
              <a:rPr lang="en-US" sz="1100" b="0" i="0" u="none" strike="noStrike" baseline="0" dirty="0">
                <a:latin typeface="Arial" panose="020B0604020202020204" pitchFamily="34" charset="0"/>
              </a:rPr>
              <a:t>. 172-224)</a:t>
            </a:r>
          </a:p>
          <a:p>
            <a:pPr marL="0" indent="0">
              <a:lnSpc>
                <a:spcPct val="90000"/>
              </a:lnSpc>
              <a:buNone/>
            </a:pPr>
            <a:r>
              <a:rPr lang="en-US" sz="1100" b="0" i="0" u="none" strike="noStrike" baseline="0" dirty="0">
                <a:latin typeface="Arial" panose="020B0604020202020204" pitchFamily="34" charset="0"/>
              </a:rPr>
              <a:t>Davis, Angela Y. 1983. Women, Race &amp; Class. New York: Vintage Books. Originally published by Random House Inc. 1981 (Introduction)</a:t>
            </a:r>
          </a:p>
          <a:p>
            <a:pPr marL="0" indent="0">
              <a:lnSpc>
                <a:spcPct val="90000"/>
              </a:lnSpc>
              <a:buNone/>
            </a:pPr>
            <a:r>
              <a:rPr lang="el-GR" sz="1100" b="0" i="0" u="none" strike="noStrike" baseline="0" dirty="0" err="1">
                <a:latin typeface="Arial" panose="020B0604020202020204" pitchFamily="34" charset="0"/>
              </a:rPr>
              <a:t>Engels</a:t>
            </a:r>
            <a:r>
              <a:rPr lang="el-GR" sz="1100" b="0" i="0" u="none" strike="noStrike" baseline="0" dirty="0">
                <a:latin typeface="Arial" panose="020B0604020202020204" pitchFamily="34" charset="0"/>
              </a:rPr>
              <a:t>, </a:t>
            </a:r>
            <a:r>
              <a:rPr lang="el-GR" sz="1100" b="0" i="0" u="none" strike="noStrike" baseline="0" dirty="0" err="1">
                <a:latin typeface="Arial" panose="020B0604020202020204" pitchFamily="34" charset="0"/>
              </a:rPr>
              <a:t>Friedrich</a:t>
            </a:r>
            <a:r>
              <a:rPr lang="el-GR" sz="1100" b="0" i="0" u="none" strike="noStrike" baseline="0" dirty="0">
                <a:latin typeface="Arial" panose="020B0604020202020204" pitchFamily="34" charset="0"/>
              </a:rPr>
              <a:t>. 1884.Ελληνική έκδοση: </a:t>
            </a:r>
            <a:r>
              <a:rPr lang="el-GR" sz="1100" b="0" i="1" u="none" strike="noStrike" baseline="0" dirty="0">
                <a:latin typeface="Arial" panose="020B0604020202020204" pitchFamily="34" charset="0"/>
              </a:rPr>
              <a:t>Η καταγωγή της οικογένειας, της ατομικής ιδιοκτησίας και του κράτους</a:t>
            </a:r>
            <a:r>
              <a:rPr lang="el-GR" sz="1100" b="0" i="0" u="none" strike="noStrike" baseline="0" dirty="0">
                <a:latin typeface="Arial" panose="020B0604020202020204" pitchFamily="34" charset="0"/>
              </a:rPr>
              <a:t>. Αθήνα: Σύγχρονη Εποχή. 197? (2013) </a:t>
            </a:r>
          </a:p>
          <a:p>
            <a:pPr marL="0" indent="0">
              <a:lnSpc>
                <a:spcPct val="90000"/>
              </a:lnSpc>
              <a:buNone/>
            </a:pPr>
            <a:r>
              <a:rPr lang="en-US" sz="1100" b="0" i="0" u="none" strike="noStrike" baseline="0" dirty="0">
                <a:latin typeface="Arial" panose="020B0604020202020204" pitchFamily="34" charset="0"/>
              </a:rPr>
              <a:t>Goldin, Claudia</a:t>
            </a:r>
            <a:r>
              <a:rPr lang="el-GR" sz="1100" b="0" i="0" u="none" strike="noStrike" baseline="0" dirty="0">
                <a:latin typeface="Arial" panose="020B0604020202020204" pitchFamily="34" charset="0"/>
              </a:rPr>
              <a:t>,</a:t>
            </a:r>
            <a:r>
              <a:rPr lang="en-US" sz="1100" b="0" i="0" u="none" strike="noStrike" baseline="0" dirty="0">
                <a:latin typeface="Arial" panose="020B0604020202020204" pitchFamily="34" charset="0"/>
              </a:rPr>
              <a:t> and Joshua Mitchell. 2017. “The New Life Cycle of Women’s Employment: Disappearing Humps, Sagging Middles, Expanding Tops.” </a:t>
            </a:r>
            <a:r>
              <a:rPr lang="en-US" sz="1100" b="0" i="1" u="none" strike="noStrike" baseline="0" dirty="0">
                <a:latin typeface="Arial" panose="020B0604020202020204" pitchFamily="34" charset="0"/>
              </a:rPr>
              <a:t>Journal of Economic Perspectives</a:t>
            </a:r>
            <a:r>
              <a:rPr lang="en-US" sz="1100" b="0" i="0" u="none" strike="noStrike" baseline="0" dirty="0">
                <a:latin typeface="Arial" panose="020B0604020202020204" pitchFamily="34" charset="0"/>
              </a:rPr>
              <a:t>, 31(1): 161–182.</a:t>
            </a:r>
          </a:p>
          <a:p>
            <a:pPr marL="0" indent="0">
              <a:lnSpc>
                <a:spcPct val="90000"/>
              </a:lnSpc>
              <a:buNone/>
            </a:pPr>
            <a:r>
              <a:rPr lang="en-US" sz="1100" b="0" i="0" u="none" strike="noStrike" baseline="0" dirty="0">
                <a:latin typeface="Arial" panose="020B0604020202020204" pitchFamily="34" charset="0"/>
              </a:rPr>
              <a:t>Marx, Karl. 1973. </a:t>
            </a:r>
            <a:r>
              <a:rPr lang="en-US" sz="1100" b="0" i="1" u="none" strike="noStrike" baseline="0" dirty="0">
                <a:latin typeface="Arial" panose="020B0604020202020204" pitchFamily="34" charset="0"/>
              </a:rPr>
              <a:t>Capital: A Critique of Political Economy, Volume One</a:t>
            </a:r>
            <a:r>
              <a:rPr lang="en-US" sz="1100" b="0" i="0" u="none" strike="noStrike" baseline="0" dirty="0">
                <a:latin typeface="Arial" panose="020B0604020202020204" pitchFamily="34" charset="0"/>
              </a:rPr>
              <a:t>.[Introduced by Ernest Mandel, translated by Ben Fowkes], </a:t>
            </a:r>
            <a:r>
              <a:rPr lang="en-US" sz="1100" b="0" i="0" u="none" strike="noStrike" baseline="0" dirty="0" err="1">
                <a:latin typeface="Arial" panose="020B0604020202020204" pitchFamily="34" charset="0"/>
              </a:rPr>
              <a:t>Harmondsworth,Middlesex</a:t>
            </a:r>
            <a:r>
              <a:rPr lang="en-US" sz="1100" b="0" i="0" u="none" strike="noStrike" baseline="0" dirty="0">
                <a:latin typeface="Arial" panose="020B0604020202020204" pitchFamily="34" charset="0"/>
              </a:rPr>
              <a:t>, England: Penguin Books in association with New Left Review. Original(Chapter 1,Paragraph 4, pp. 47-60 </a:t>
            </a:r>
            <a:r>
              <a:rPr lang="el-GR" sz="1100" b="0" i="0" u="none" strike="noStrike" baseline="0" dirty="0">
                <a:latin typeface="Arial" panose="020B0604020202020204" pitchFamily="34" charset="0"/>
              </a:rPr>
              <a:t>για το φετιχισμό του εμπορεύματος)</a:t>
            </a:r>
          </a:p>
          <a:p>
            <a:pPr marL="0" indent="0">
              <a:lnSpc>
                <a:spcPct val="90000"/>
              </a:lnSpc>
              <a:buNone/>
            </a:pPr>
            <a:r>
              <a:rPr lang="en-US" sz="1100" b="0" i="0" u="none" strike="noStrike" baseline="0" dirty="0">
                <a:latin typeface="Arial" panose="020B0604020202020204" pitchFamily="34" charset="0"/>
              </a:rPr>
              <a:t>Shaikh, Anwar and Ertugrul</a:t>
            </a:r>
            <a:r>
              <a:rPr lang="el-GR" sz="1100" b="0" i="0" u="none" strike="noStrike" baseline="0" dirty="0">
                <a:latin typeface="Arial" panose="020B0604020202020204" pitchFamily="34" charset="0"/>
              </a:rPr>
              <a:t> </a:t>
            </a:r>
            <a:r>
              <a:rPr lang="en-US" sz="1100" b="0" i="0" u="none" strike="noStrike" baseline="0" dirty="0">
                <a:latin typeface="Arial" panose="020B0604020202020204" pitchFamily="34" charset="0"/>
              </a:rPr>
              <a:t>Ahmet Tonak. 1987. “The Welfare State and the Myth of the Social Wage.” In Robert Cherry et al. (ed.). The Imperiled Economy. Book I: Macroeconomics from a Left Perspective. New York: Union for Radical Political Economics: 183-194.</a:t>
            </a:r>
          </a:p>
          <a:p>
            <a:pPr marL="0" indent="0">
              <a:lnSpc>
                <a:spcPct val="90000"/>
              </a:lnSpc>
              <a:buNone/>
            </a:pPr>
            <a:r>
              <a:rPr lang="en-US" sz="1100" b="0" i="0" u="none" strike="noStrike" baseline="0" dirty="0">
                <a:latin typeface="Arial" panose="020B0604020202020204" pitchFamily="34" charset="0"/>
              </a:rPr>
              <a:t>Shaikh, Anwar and Ertugrul</a:t>
            </a:r>
            <a:r>
              <a:rPr lang="el-GR" sz="1100" b="0" i="0" u="none" strike="noStrike" baseline="0" dirty="0">
                <a:latin typeface="Arial" panose="020B0604020202020204" pitchFamily="34" charset="0"/>
              </a:rPr>
              <a:t> </a:t>
            </a:r>
            <a:r>
              <a:rPr lang="en-US" sz="1100" b="0" i="0" u="none" strike="noStrike" baseline="0" dirty="0">
                <a:latin typeface="Arial" panose="020B0604020202020204" pitchFamily="34" charset="0"/>
              </a:rPr>
              <a:t>Ahmet Tonak. 1994. </a:t>
            </a:r>
            <a:r>
              <a:rPr lang="en-US" sz="1100" b="0" i="1" u="none" strike="noStrike" baseline="0" dirty="0">
                <a:latin typeface="Arial" panose="020B0604020202020204" pitchFamily="34" charset="0"/>
              </a:rPr>
              <a:t>Measuring the Wealth of Nations: The Political Economy of National Accounts</a:t>
            </a:r>
            <a:r>
              <a:rPr lang="en-US" sz="1100" b="0" i="0" u="none" strike="noStrike" baseline="0" dirty="0">
                <a:latin typeface="Arial" panose="020B0604020202020204" pitchFamily="34" charset="0"/>
              </a:rPr>
              <a:t>, Cambridge: Cambridge University Press. (</a:t>
            </a:r>
            <a:r>
              <a:rPr lang="en-US" sz="1100" b="0" i="0" u="none" strike="noStrike" baseline="0" dirty="0" err="1">
                <a:latin typeface="Arial" panose="020B0604020202020204" pitchFamily="34" charset="0"/>
              </a:rPr>
              <a:t>σελ</a:t>
            </a:r>
            <a:r>
              <a:rPr lang="en-US" sz="1100" b="0" i="0" u="none" strike="noStrike" baseline="0" dirty="0">
                <a:latin typeface="Arial" panose="020B0604020202020204" pitchFamily="34" charset="0"/>
              </a:rPr>
              <a:t>.. 34-37)</a:t>
            </a:r>
          </a:p>
          <a:p>
            <a:pPr marL="0" indent="0">
              <a:lnSpc>
                <a:spcPct val="90000"/>
              </a:lnSpc>
              <a:buNone/>
            </a:pPr>
            <a:r>
              <a:rPr lang="en-US" sz="1100" b="0" i="0" u="none" strike="noStrike" baseline="0" dirty="0">
                <a:latin typeface="Arial" panose="020B0604020202020204" pitchFamily="34" charset="0"/>
              </a:rPr>
              <a:t>Shaikh, Anwar, Nikolaos Papanikolaou, and Noe Wiener. 2014. “Race, Gender and the </a:t>
            </a:r>
            <a:r>
              <a:rPr lang="en-US" sz="1100" b="0" i="0" u="none" strike="noStrike" baseline="0" dirty="0" err="1">
                <a:latin typeface="Arial" panose="020B0604020202020204" pitchFamily="34" charset="0"/>
              </a:rPr>
              <a:t>Econophysicsof</a:t>
            </a:r>
            <a:r>
              <a:rPr lang="en-US" sz="1100" b="0" i="0" u="none" strike="noStrike" baseline="0" dirty="0">
                <a:latin typeface="Arial" panose="020B0604020202020204" pitchFamily="34" charset="0"/>
              </a:rPr>
              <a:t> Income Distribution in the USA.” </a:t>
            </a:r>
            <a:r>
              <a:rPr lang="en-US" sz="1100" b="0" i="1" u="none" strike="noStrike" baseline="0" dirty="0">
                <a:latin typeface="Arial" panose="020B0604020202020204" pitchFamily="34" charset="0"/>
              </a:rPr>
              <a:t>Physics A: Statistical Mechanics and its Applications </a:t>
            </a:r>
            <a:r>
              <a:rPr lang="en-US" sz="1100" b="0" i="0" u="none" strike="noStrike" baseline="0" dirty="0">
                <a:latin typeface="Arial" panose="020B0604020202020204" pitchFamily="34" charset="0"/>
              </a:rPr>
              <a:t>415: 54-60.</a:t>
            </a:r>
          </a:p>
          <a:p>
            <a:pPr marL="0" indent="0">
              <a:lnSpc>
                <a:spcPct val="90000"/>
              </a:lnSpc>
              <a:buNone/>
            </a:pPr>
            <a:r>
              <a:rPr lang="en-US" sz="1100" b="0" i="0" u="none" strike="noStrike" baseline="0" dirty="0">
                <a:latin typeface="Arial" panose="020B0604020202020204" pitchFamily="34" charset="0"/>
              </a:rPr>
              <a:t>The Committee for the Prize in Economic Sciences in Memory of Alfred Nobel (2023) To Claudia Goldin </a:t>
            </a:r>
            <a:r>
              <a:rPr lang="en-US" sz="1100" b="0" i="1" u="none" strike="noStrike" baseline="0" dirty="0">
                <a:latin typeface="Arial" panose="020B0604020202020204" pitchFamily="34" charset="0"/>
              </a:rPr>
              <a:t>For having advanced our understanding of women’s labor market outcomes</a:t>
            </a:r>
            <a:r>
              <a:rPr lang="el-GR" sz="1100" b="0" i="1" u="none" strike="noStrike" baseline="0" dirty="0">
                <a:latin typeface="Arial" panose="020B0604020202020204" pitchFamily="34" charset="0"/>
              </a:rPr>
              <a:t> </a:t>
            </a:r>
            <a:r>
              <a:rPr lang="en-US" sz="1100" b="0" i="0" u="none" strike="noStrike" baseline="0" dirty="0">
                <a:latin typeface="Arial" panose="020B0604020202020204" pitchFamily="34" charset="0"/>
              </a:rPr>
              <a:t>STOCKHOLM, SWEDEN</a:t>
            </a:r>
            <a:endParaRPr lang="el-GR" sz="1100" b="0" i="0" u="none" strike="noStrike" baseline="0" dirty="0">
              <a:latin typeface="Arial" panose="020B0604020202020204" pitchFamily="34" charset="0"/>
            </a:endParaRPr>
          </a:p>
          <a:p>
            <a:pPr marL="0" indent="0">
              <a:lnSpc>
                <a:spcPct val="90000"/>
              </a:lnSpc>
              <a:buNone/>
            </a:pPr>
            <a:r>
              <a:rPr lang="en-US" sz="1100" dirty="0">
                <a:effectLst/>
                <a:latin typeface="Georgia" panose="02040502050405020303" pitchFamily="18" charset="0"/>
                <a:ea typeface="Calibri" panose="020F0502020204030204" pitchFamily="34" charset="0"/>
                <a:cs typeface="Segoe UI" panose="020B0502040204020203" pitchFamily="34" charset="0"/>
              </a:rPr>
              <a:t>The Combahee River Collective - 1977. </a:t>
            </a:r>
            <a:r>
              <a:rPr lang="en-US" sz="1100" i="1" dirty="0">
                <a:effectLst/>
                <a:latin typeface="Georgia" panose="02040502050405020303" pitchFamily="18" charset="0"/>
                <a:ea typeface="Calibri" panose="020F0502020204030204" pitchFamily="34" charset="0"/>
                <a:cs typeface="Segoe UI" panose="020B0502040204020203" pitchFamily="34" charset="0"/>
              </a:rPr>
              <a:t>The Combahee River Collective Statement.</a:t>
            </a:r>
            <a:r>
              <a:rPr lang="en-US" sz="1100" dirty="0">
                <a:effectLst/>
                <a:latin typeface="Georgia" panose="02040502050405020303" pitchFamily="18" charset="0"/>
                <a:ea typeface="Calibri" panose="020F0502020204030204" pitchFamily="34" charset="0"/>
                <a:cs typeface="Segoe UI" panose="020B0502040204020203" pitchFamily="34" charset="0"/>
              </a:rPr>
              <a:t> </a:t>
            </a:r>
            <a:r>
              <a:rPr lang="el-GR" sz="1100" dirty="0" err="1">
                <a:effectLst/>
                <a:latin typeface="Georgia" panose="02040502050405020303" pitchFamily="18" charset="0"/>
                <a:ea typeface="Calibri" panose="020F0502020204030204" pitchFamily="34" charset="0"/>
                <a:cs typeface="Segoe UI" panose="020B0502040204020203" pitchFamily="34" charset="0"/>
              </a:rPr>
              <a:t>Boston</a:t>
            </a:r>
            <a:r>
              <a:rPr lang="el-GR" sz="1100" dirty="0">
                <a:effectLst/>
                <a:latin typeface="Georgia" panose="02040502050405020303" pitchFamily="18" charset="0"/>
                <a:ea typeface="Calibri" panose="020F0502020204030204" pitchFamily="34" charset="0"/>
                <a:cs typeface="Segoe UI" panose="020B0502040204020203" pitchFamily="34" charset="0"/>
              </a:rPr>
              <a:t>: </a:t>
            </a:r>
            <a:r>
              <a:rPr lang="el-GR" sz="1100" dirty="0" err="1">
                <a:effectLst/>
                <a:latin typeface="Georgia" panose="02040502050405020303" pitchFamily="18" charset="0"/>
                <a:ea typeface="Calibri" panose="020F0502020204030204" pitchFamily="34" charset="0"/>
                <a:cs typeface="Segoe UI" panose="020B0502040204020203" pitchFamily="34" charset="0"/>
              </a:rPr>
              <a:t>Combahee</a:t>
            </a:r>
            <a:r>
              <a:rPr lang="el-GR" sz="1100" dirty="0">
                <a:effectLst/>
                <a:latin typeface="Georgia" panose="02040502050405020303" pitchFamily="18" charset="0"/>
                <a:ea typeface="Calibri" panose="020F0502020204030204" pitchFamily="34" charset="0"/>
                <a:cs typeface="Segoe UI" panose="020B0502040204020203" pitchFamily="34" charset="0"/>
              </a:rPr>
              <a:t> </a:t>
            </a:r>
            <a:r>
              <a:rPr lang="el-GR" sz="1100" dirty="0" err="1">
                <a:effectLst/>
                <a:latin typeface="Georgia" panose="02040502050405020303" pitchFamily="18" charset="0"/>
                <a:ea typeface="Calibri" panose="020F0502020204030204" pitchFamily="34" charset="0"/>
                <a:cs typeface="Segoe UI" panose="020B0502040204020203" pitchFamily="34" charset="0"/>
              </a:rPr>
              <a:t>River</a:t>
            </a:r>
            <a:r>
              <a:rPr lang="el-GR" sz="1100" dirty="0">
                <a:effectLst/>
                <a:latin typeface="Georgia" panose="02040502050405020303" pitchFamily="18" charset="0"/>
                <a:ea typeface="Calibri" panose="020F0502020204030204" pitchFamily="34" charset="0"/>
                <a:cs typeface="Segoe UI" panose="020B0502040204020203" pitchFamily="34" charset="0"/>
              </a:rPr>
              <a:t> </a:t>
            </a:r>
            <a:r>
              <a:rPr lang="el-GR" sz="1100" dirty="0" err="1">
                <a:effectLst/>
                <a:latin typeface="Georgia" panose="02040502050405020303" pitchFamily="18" charset="0"/>
                <a:ea typeface="Calibri" panose="020F0502020204030204" pitchFamily="34" charset="0"/>
                <a:cs typeface="Segoe UI" panose="020B0502040204020203" pitchFamily="34" charset="0"/>
              </a:rPr>
              <a:t>Collective</a:t>
            </a:r>
            <a:r>
              <a:rPr lang="el-GR" sz="1100" dirty="0">
                <a:effectLst/>
                <a:latin typeface="Georgia" panose="02040502050405020303" pitchFamily="18" charset="0"/>
                <a:ea typeface="Calibri" panose="020F0502020204030204" pitchFamily="34" charset="0"/>
                <a:cs typeface="Segoe UI" panose="020B0502040204020203" pitchFamily="34" charset="0"/>
              </a:rPr>
              <a:t>.</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728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Ιόν">
  <a:themeElements>
    <a:clrScheme name="Ιόν">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Ιόν">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Ιόν">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7BF5C39-607F-4400-9F04-1DCAA98164A5}">
  <we:reference id="wa200005566" version="3.0.0.3" store="en-US"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Ion</Template>
  <TotalTime>1162</TotalTime>
  <Words>4339</Words>
  <Application>Microsoft Office PowerPoint</Application>
  <PresentationFormat>Ευρεία οθόνη</PresentationFormat>
  <Paragraphs>119</Paragraphs>
  <Slides>22</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22</vt:i4>
      </vt:variant>
    </vt:vector>
  </HeadingPairs>
  <TitlesOfParts>
    <vt:vector size="28" baseType="lpstr">
      <vt:lpstr>Arial</vt:lpstr>
      <vt:lpstr>Calibri</vt:lpstr>
      <vt:lpstr>Century Gothic</vt:lpstr>
      <vt:lpstr>Georgia</vt:lpstr>
      <vt:lpstr>Wingdings 3</vt:lpstr>
      <vt:lpstr>Ιόν</vt:lpstr>
      <vt:lpstr>Μάθημα 9ο  Φυλετική και Έμφυλη Ανισότητα</vt:lpstr>
      <vt:lpstr>ΣΚΟΠΟΣ &amp; ΠΕΡΙΕΧΟΜΕΝΑ </vt:lpstr>
      <vt:lpstr>Νεοκλασική Θεωρία και Ανισότητα Φυλής και Φύλου </vt:lpstr>
      <vt:lpstr>Παρουσίαση του PowerPoint</vt:lpstr>
      <vt:lpstr>Παρουσίαση του PowerPoint</vt:lpstr>
      <vt:lpstr>Παρουσίαση του PowerPoint</vt:lpstr>
      <vt:lpstr>Η συμβολή των Arrow και Phelps</vt:lpstr>
      <vt:lpstr>Παρουσίαση του PowerPoint</vt:lpstr>
      <vt:lpstr>Παρουσίαση του PowerPoint</vt:lpstr>
      <vt:lpstr>Παρουσίαση του PowerPoint</vt:lpstr>
      <vt:lpstr>H Claudia Goldin και το Nobel του 2023</vt:lpstr>
      <vt:lpstr>Παρουσίαση του PowerPoint</vt:lpstr>
      <vt:lpstr>Μαρξιστική Θεωρία και Φυλή, Φύλο και Τάξη</vt:lpstr>
      <vt:lpstr>Παρουσίαση του PowerPoint</vt:lpstr>
      <vt:lpstr>Η Φυλετική και Έμφυλη διάσταση των Μισθολογικών  διαφορών</vt:lpstr>
      <vt:lpstr>Εμπειρική Εκτίμηση με τη Θεωρία των δύο Σταδίων</vt:lpstr>
      <vt:lpstr>Παρουσίαση του PowerPoint</vt:lpstr>
      <vt:lpstr>Αυτά τα πανομοιότυπα μοτίβα αποτυπώνονται στα σχήματα</vt:lpstr>
      <vt:lpstr>Η Πολιτική Διάσταση της Φυλετικής Ανισότητας </vt:lpstr>
      <vt:lpstr>H Woke Agenda και η «Ταυτοτική Πολιτική»</vt:lpstr>
      <vt:lpstr>Παρουσίαση του PowerPoint</vt:lpstr>
      <vt:lpstr>Βιβλιογραφία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Nikos Stravelakis</dc:creator>
  <cp:lastModifiedBy>Nikos Stravelakis</cp:lastModifiedBy>
  <cp:revision>50</cp:revision>
  <dcterms:created xsi:type="dcterms:W3CDTF">2025-05-14T08:40:05Z</dcterms:created>
  <dcterms:modified xsi:type="dcterms:W3CDTF">2026-05-12T10:11:16Z</dcterms:modified>
</cp:coreProperties>
</file>