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71" r:id="rId2"/>
    <p:sldId id="256" r:id="rId3"/>
    <p:sldId id="272"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3" r:id="rId19"/>
  </p:sldIdLst>
  <p:sldSz cx="10080625" cy="5670550"/>
  <p:notesSz cx="7559675" cy="10691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128" y="28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15A500B-8AF6-FAF4-C9D6-31825F5985E5}"/>
              </a:ext>
            </a:extLst>
          </p:cNvPr>
          <p:cNvSpPr txBox="1">
            <a:spLocks noGrp="1"/>
          </p:cNvSpPr>
          <p:nvPr>
            <p:ph type="hdr" sz="quarter"/>
          </p:nvPr>
        </p:nvSpPr>
        <p:spPr>
          <a:xfrm>
            <a:off x="0" y="0"/>
            <a:ext cx="3280680" cy="534240"/>
          </a:xfrm>
          <a:prstGeom prst="rect">
            <a:avLst/>
          </a:prstGeom>
          <a:noFill/>
          <a:ln>
            <a:noFill/>
          </a:ln>
        </p:spPr>
        <p:txBody>
          <a:bodyPr vert="horz" wrap="squar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l-GR" sz="1400" b="0" i="0" u="none" strike="noStrike" kern="1200" cap="none">
              <a:ln>
                <a:noFill/>
              </a:ln>
              <a:latin typeface="Liberation Sans" pitchFamily="18"/>
              <a:ea typeface="Microsoft YaHei" pitchFamily="2"/>
              <a:cs typeface="Arial" pitchFamily="2"/>
            </a:endParaRPr>
          </a:p>
        </p:txBody>
      </p:sp>
      <p:sp>
        <p:nvSpPr>
          <p:cNvPr id="3" name="Θέση ημερομηνίας 2">
            <a:extLst>
              <a:ext uri="{FF2B5EF4-FFF2-40B4-BE49-F238E27FC236}">
                <a16:creationId xmlns:a16="http://schemas.microsoft.com/office/drawing/2014/main" id="{BAA0C12C-7F6D-7D46-9F85-8C16BDDA24AB}"/>
              </a:ext>
            </a:extLst>
          </p:cNvPr>
          <p:cNvSpPr txBox="1">
            <a:spLocks noGrp="1"/>
          </p:cNvSpPr>
          <p:nvPr>
            <p:ph type="dt" sz="quarter" idx="1"/>
          </p:nvPr>
        </p:nvSpPr>
        <p:spPr>
          <a:xfrm>
            <a:off x="4278960" y="0"/>
            <a:ext cx="3280680" cy="534240"/>
          </a:xfrm>
          <a:prstGeom prst="rect">
            <a:avLst/>
          </a:prstGeom>
          <a:noFill/>
          <a:ln>
            <a:noFill/>
          </a:ln>
        </p:spPr>
        <p:txBody>
          <a:bodyPr vert="horz" wrap="squar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l-GR" sz="1400" b="0" i="0" u="none" strike="noStrike" kern="1200" cap="none">
              <a:ln>
                <a:noFill/>
              </a:ln>
              <a:latin typeface="Liberation Sans" pitchFamily="18"/>
              <a:ea typeface="Microsoft YaHei" pitchFamily="2"/>
              <a:cs typeface="Arial" pitchFamily="2"/>
            </a:endParaRPr>
          </a:p>
        </p:txBody>
      </p:sp>
      <p:sp>
        <p:nvSpPr>
          <p:cNvPr id="4" name="Θέση υποσέλιδου 3">
            <a:extLst>
              <a:ext uri="{FF2B5EF4-FFF2-40B4-BE49-F238E27FC236}">
                <a16:creationId xmlns:a16="http://schemas.microsoft.com/office/drawing/2014/main" id="{5235C3AF-78D0-9D5F-13AF-386417FB943E}"/>
              </a:ext>
            </a:extLst>
          </p:cNvPr>
          <p:cNvSpPr txBox="1">
            <a:spLocks noGrp="1"/>
          </p:cNvSpPr>
          <p:nvPr>
            <p:ph type="ftr" sz="quarter" idx="2"/>
          </p:nvPr>
        </p:nvSpPr>
        <p:spPr>
          <a:xfrm>
            <a:off x="0" y="10157400"/>
            <a:ext cx="3280680" cy="534240"/>
          </a:xfrm>
          <a:prstGeom prst="rect">
            <a:avLst/>
          </a:prstGeom>
          <a:noFill/>
          <a:ln>
            <a:noFill/>
          </a:ln>
        </p:spPr>
        <p:txBody>
          <a:bodyPr vert="horz" wrap="squar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l-GR" sz="1400" b="0" i="0" u="none" strike="noStrike" kern="1200" cap="none">
              <a:ln>
                <a:noFill/>
              </a:ln>
              <a:latin typeface="Liberation Sans" pitchFamily="18"/>
              <a:ea typeface="Microsoft YaHei" pitchFamily="2"/>
              <a:cs typeface="Arial" pitchFamily="2"/>
            </a:endParaRPr>
          </a:p>
        </p:txBody>
      </p:sp>
      <p:sp>
        <p:nvSpPr>
          <p:cNvPr id="5" name="Θέση αριθμού διαφάνειας 4">
            <a:extLst>
              <a:ext uri="{FF2B5EF4-FFF2-40B4-BE49-F238E27FC236}">
                <a16:creationId xmlns:a16="http://schemas.microsoft.com/office/drawing/2014/main" id="{C465E8D7-B325-AE96-C2A3-BCA72421DC9B}"/>
              </a:ext>
            </a:extLst>
          </p:cNvPr>
          <p:cNvSpPr txBox="1">
            <a:spLocks noGrp="1"/>
          </p:cNvSpPr>
          <p:nvPr>
            <p:ph type="sldNum" sz="quarter" idx="3"/>
          </p:nvPr>
        </p:nvSpPr>
        <p:spPr>
          <a:xfrm>
            <a:off x="4278960" y="10157400"/>
            <a:ext cx="3280680" cy="534240"/>
          </a:xfrm>
          <a:prstGeom prst="rect">
            <a:avLst/>
          </a:prstGeom>
          <a:noFill/>
          <a:ln>
            <a:noFill/>
          </a:ln>
        </p:spPr>
        <p:txBody>
          <a:bodyPr vert="horz" wrap="squar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ABF741E5-1A65-4911-9643-2C6B2E1A84F2}" type="slidenum">
              <a:t>‹#›</a:t>
            </a:fld>
            <a:endParaRPr lang="el-GR" sz="1400" b="0" i="0" u="none" strike="noStrike" kern="1200" cap="none">
              <a:ln>
                <a:noFill/>
              </a:ln>
              <a:latin typeface="Liberation Sans" pitchFamily="18"/>
              <a:ea typeface="Microsoft YaHei" pitchFamily="2"/>
              <a:cs typeface="Arial" pitchFamily="2"/>
            </a:endParaRPr>
          </a:p>
        </p:txBody>
      </p:sp>
    </p:spTree>
    <p:extLst>
      <p:ext uri="{BB962C8B-B14F-4D97-AF65-F5344CB8AC3E}">
        <p14:creationId xmlns:p14="http://schemas.microsoft.com/office/powerpoint/2010/main" val="3044427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4C3DB1F-DB6D-77C7-FA84-D8906B0DCFBE}"/>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Θέση σημειώσεων 2">
            <a:extLst>
              <a:ext uri="{FF2B5EF4-FFF2-40B4-BE49-F238E27FC236}">
                <a16:creationId xmlns:a16="http://schemas.microsoft.com/office/drawing/2014/main" id="{363EC304-E1F3-14A2-DE7C-EDF2AE41B38B}"/>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l-GR"/>
          </a:p>
        </p:txBody>
      </p:sp>
      <p:sp>
        <p:nvSpPr>
          <p:cNvPr id="4" name="Θέση κεφαλίδας 3">
            <a:extLst>
              <a:ext uri="{FF2B5EF4-FFF2-40B4-BE49-F238E27FC236}">
                <a16:creationId xmlns:a16="http://schemas.microsoft.com/office/drawing/2014/main" id="{A867F4DE-AE5D-F657-B2B1-E66787677696}"/>
              </a:ext>
            </a:extLst>
          </p:cNvPr>
          <p:cNvSpPr txBox="1">
            <a:spLocks noGrp="1"/>
          </p:cNvSpPr>
          <p:nvPr>
            <p:ph type="hdr" sz="quarter"/>
          </p:nvPr>
        </p:nvSpPr>
        <p:spPr>
          <a:xfrm>
            <a:off x="0" y="0"/>
            <a:ext cx="3280680" cy="534240"/>
          </a:xfrm>
          <a:prstGeom prst="rect">
            <a:avLst/>
          </a:prstGeom>
          <a:noFill/>
          <a:ln>
            <a:noFill/>
          </a:ln>
        </p:spPr>
        <p:txBody>
          <a:bodyPr vert="horz" lIns="0" tIns="0" rIns="0" bIns="0" anchorCtr="0">
            <a:noAutofit/>
          </a:bodyPr>
          <a:lstStyle>
            <a:lvl1pPr lvl="0" rtl="0" hangingPunct="0">
              <a:buNone/>
              <a:tabLst/>
              <a:defRPr lang="el-GR" sz="1400" kern="1200">
                <a:latin typeface="Liberation Serif" pitchFamily="18"/>
                <a:ea typeface="Segoe UI" pitchFamily="2"/>
                <a:cs typeface="Tahoma" pitchFamily="2"/>
              </a:defRPr>
            </a:lvl1pPr>
          </a:lstStyle>
          <a:p>
            <a:pPr lvl="0"/>
            <a:endParaRPr lang="el-GR"/>
          </a:p>
        </p:txBody>
      </p:sp>
      <p:sp>
        <p:nvSpPr>
          <p:cNvPr id="5" name="Θέση ημερομηνίας 4">
            <a:extLst>
              <a:ext uri="{FF2B5EF4-FFF2-40B4-BE49-F238E27FC236}">
                <a16:creationId xmlns:a16="http://schemas.microsoft.com/office/drawing/2014/main" id="{6090B4DA-4C42-4799-060D-99889D7D5EEE}"/>
              </a:ext>
            </a:extLst>
          </p:cNvPr>
          <p:cNvSpPr txBox="1">
            <a:spLocks noGrp="1"/>
          </p:cNvSpPr>
          <p:nvPr>
            <p:ph type="dt" idx="1"/>
          </p:nvPr>
        </p:nvSpPr>
        <p:spPr>
          <a:xfrm>
            <a:off x="4278960" y="0"/>
            <a:ext cx="3280680" cy="534240"/>
          </a:xfrm>
          <a:prstGeom prst="rect">
            <a:avLst/>
          </a:prstGeom>
          <a:noFill/>
          <a:ln>
            <a:noFill/>
          </a:ln>
        </p:spPr>
        <p:txBody>
          <a:bodyPr vert="horz" lIns="0" tIns="0" rIns="0" bIns="0" anchorCtr="0">
            <a:noAutofit/>
          </a:bodyPr>
          <a:lstStyle>
            <a:lvl1pPr lvl="0" algn="r" rtl="0" hangingPunct="0">
              <a:buNone/>
              <a:tabLst/>
              <a:defRPr lang="el-GR" sz="1400" kern="1200">
                <a:latin typeface="Liberation Serif" pitchFamily="18"/>
                <a:ea typeface="Segoe UI" pitchFamily="2"/>
                <a:cs typeface="Tahoma" pitchFamily="2"/>
              </a:defRPr>
            </a:lvl1pPr>
          </a:lstStyle>
          <a:p>
            <a:pPr lvl="0"/>
            <a:endParaRPr lang="el-GR"/>
          </a:p>
        </p:txBody>
      </p:sp>
      <p:sp>
        <p:nvSpPr>
          <p:cNvPr id="6" name="Θέση υποσέλιδου 5">
            <a:extLst>
              <a:ext uri="{FF2B5EF4-FFF2-40B4-BE49-F238E27FC236}">
                <a16:creationId xmlns:a16="http://schemas.microsoft.com/office/drawing/2014/main" id="{89EC1697-4238-96B3-6D7F-DEEE513A93FE}"/>
              </a:ext>
            </a:extLst>
          </p:cNvPr>
          <p:cNvSpPr txBox="1">
            <a:spLocks noGrp="1"/>
          </p:cNvSpPr>
          <p:nvPr>
            <p:ph type="ftr" sz="quarter" idx="4"/>
          </p:nvPr>
        </p:nvSpPr>
        <p:spPr>
          <a:xfrm>
            <a:off x="0" y="10157400"/>
            <a:ext cx="3280680" cy="534240"/>
          </a:xfrm>
          <a:prstGeom prst="rect">
            <a:avLst/>
          </a:prstGeom>
          <a:noFill/>
          <a:ln>
            <a:noFill/>
          </a:ln>
        </p:spPr>
        <p:txBody>
          <a:bodyPr vert="horz" lIns="0" tIns="0" rIns="0" bIns="0" anchor="b" anchorCtr="0">
            <a:noAutofit/>
          </a:bodyPr>
          <a:lstStyle>
            <a:lvl1pPr lvl="0" rtl="0" hangingPunct="0">
              <a:buNone/>
              <a:tabLst/>
              <a:defRPr lang="el-GR" sz="1400" kern="1200">
                <a:latin typeface="Liberation Serif" pitchFamily="18"/>
                <a:ea typeface="Segoe UI" pitchFamily="2"/>
                <a:cs typeface="Tahoma" pitchFamily="2"/>
              </a:defRPr>
            </a:lvl1pPr>
          </a:lstStyle>
          <a:p>
            <a:pPr lvl="0"/>
            <a:endParaRPr lang="el-GR"/>
          </a:p>
        </p:txBody>
      </p:sp>
      <p:sp>
        <p:nvSpPr>
          <p:cNvPr id="7" name="Θέση αριθμού διαφάνειας 6">
            <a:extLst>
              <a:ext uri="{FF2B5EF4-FFF2-40B4-BE49-F238E27FC236}">
                <a16:creationId xmlns:a16="http://schemas.microsoft.com/office/drawing/2014/main" id="{FAD4E1C6-C702-F5A9-38AD-D1C8B84C0E68}"/>
              </a:ext>
            </a:extLst>
          </p:cNvPr>
          <p:cNvSpPr txBox="1">
            <a:spLocks noGrp="1"/>
          </p:cNvSpPr>
          <p:nvPr>
            <p:ph type="sldNum" sz="quarter" idx="5"/>
          </p:nvPr>
        </p:nvSpPr>
        <p:spPr>
          <a:xfrm>
            <a:off x="4278960" y="10157400"/>
            <a:ext cx="3280680" cy="534240"/>
          </a:xfrm>
          <a:prstGeom prst="rect">
            <a:avLst/>
          </a:prstGeom>
          <a:noFill/>
          <a:ln>
            <a:noFill/>
          </a:ln>
        </p:spPr>
        <p:txBody>
          <a:bodyPr vert="horz" lIns="0" tIns="0" rIns="0" bIns="0" anchor="b" anchorCtr="0">
            <a:noAutofit/>
          </a:bodyPr>
          <a:lstStyle>
            <a:lvl1pPr lvl="0" algn="r" rtl="0" hangingPunct="0">
              <a:buNone/>
              <a:tabLst/>
              <a:defRPr lang="el-GR" sz="1400" kern="1200">
                <a:latin typeface="Liberation Serif" pitchFamily="18"/>
                <a:ea typeface="Segoe UI" pitchFamily="2"/>
                <a:cs typeface="Tahoma" pitchFamily="2"/>
              </a:defRPr>
            </a:lvl1pPr>
          </a:lstStyle>
          <a:p>
            <a:pPr lvl="0"/>
            <a:fld id="{BABA231D-B526-4208-9C59-60FD10BBF971}" type="slidenum">
              <a:t>‹#›</a:t>
            </a:fld>
            <a:endParaRPr lang="el-GR"/>
          </a:p>
        </p:txBody>
      </p:sp>
    </p:spTree>
    <p:extLst>
      <p:ext uri="{BB962C8B-B14F-4D97-AF65-F5344CB8AC3E}">
        <p14:creationId xmlns:p14="http://schemas.microsoft.com/office/powerpoint/2010/main" val="3670466930"/>
      </p:ext>
    </p:extLst>
  </p:cSld>
  <p:clrMap bg1="lt1" tx1="dk1" bg2="lt2" tx2="dk2" accent1="accent1" accent2="accent2" accent3="accent3" accent4="accent4" accent5="accent5" accent6="accent6" hlink="hlink" folHlink="folHlink"/>
  <p:notesStyle>
    <a:lvl1pPr marL="216000" marR="0" indent="-216000" rtl="0" hangingPunct="0">
      <a:tabLst/>
      <a:defRPr lang="el-GR" sz="2000" b="0" i="0" u="none" strike="noStrike" kern="1200" cap="none">
        <a:ln>
          <a:noFill/>
        </a:ln>
        <a:highlight>
          <a:scrgbClr r="0" g="0" b="0">
            <a:alpha val="0"/>
          </a:scrgbClr>
        </a:highlight>
        <a:latin typeface="Liberation Sans"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EED5B97A-389A-2253-2FDA-CE88E17B0F3E}"/>
              </a:ext>
            </a:extLst>
          </p:cNvPr>
          <p:cNvSpPr txBox="1">
            <a:spLocks noGrp="1"/>
          </p:cNvSpPr>
          <p:nvPr>
            <p:ph type="sldNum" sz="quarter" idx="5"/>
          </p:nvPr>
        </p:nvSpPr>
        <p:spPr>
          <a:ln/>
        </p:spPr>
        <p:txBody>
          <a:bodyPr vert="horz" lIns="0" tIns="0" rIns="0" bIns="0" anchor="b" anchorCtr="0">
            <a:noAutofit/>
          </a:bodyPr>
          <a:lstStyle/>
          <a:p>
            <a:pPr lvl="0"/>
            <a:fld id="{F990AD03-55B1-4A75-9519-47BE41E57589}" type="slidenum">
              <a:t>2</a:t>
            </a:fld>
            <a:endParaRPr lang="el-GR"/>
          </a:p>
        </p:txBody>
      </p:sp>
      <p:sp>
        <p:nvSpPr>
          <p:cNvPr id="2" name="Θέση εικόνας διαφάνειας 1">
            <a:extLst>
              <a:ext uri="{FF2B5EF4-FFF2-40B4-BE49-F238E27FC236}">
                <a16:creationId xmlns:a16="http://schemas.microsoft.com/office/drawing/2014/main" id="{DBAC51C5-6F54-FB67-14C8-7E62C06F3569}"/>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0D365FD6-4B00-8BE8-1C88-C09E50009AC6}"/>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D6C907BE-C062-CC7A-154A-3172C3FB5290}"/>
              </a:ext>
            </a:extLst>
          </p:cNvPr>
          <p:cNvSpPr txBox="1">
            <a:spLocks noGrp="1"/>
          </p:cNvSpPr>
          <p:nvPr>
            <p:ph type="sldNum" sz="quarter" idx="5"/>
          </p:nvPr>
        </p:nvSpPr>
        <p:spPr>
          <a:ln/>
        </p:spPr>
        <p:txBody>
          <a:bodyPr vert="horz" lIns="0" tIns="0" rIns="0" bIns="0" anchor="b" anchorCtr="0">
            <a:noAutofit/>
          </a:bodyPr>
          <a:lstStyle/>
          <a:p>
            <a:pPr lvl="0"/>
            <a:fld id="{1643C8B6-9CC6-4810-B779-DAEC2B1ECECC}" type="slidenum">
              <a:t>4</a:t>
            </a:fld>
            <a:endParaRPr lang="el-GR"/>
          </a:p>
        </p:txBody>
      </p:sp>
      <p:sp>
        <p:nvSpPr>
          <p:cNvPr id="2" name="Θέση εικόνας διαφάνειας 1">
            <a:extLst>
              <a:ext uri="{FF2B5EF4-FFF2-40B4-BE49-F238E27FC236}">
                <a16:creationId xmlns:a16="http://schemas.microsoft.com/office/drawing/2014/main" id="{DB4A382D-638D-DF7E-A4B0-26F9D4159DDE}"/>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6AC15006-3A42-372C-79CA-59211E85FCBC}"/>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C3FB7490-B4D8-5A04-8A8C-9B94825C95B0}"/>
              </a:ext>
            </a:extLst>
          </p:cNvPr>
          <p:cNvSpPr txBox="1">
            <a:spLocks noGrp="1"/>
          </p:cNvSpPr>
          <p:nvPr>
            <p:ph type="sldNum" sz="quarter" idx="5"/>
          </p:nvPr>
        </p:nvSpPr>
        <p:spPr>
          <a:ln/>
        </p:spPr>
        <p:txBody>
          <a:bodyPr vert="horz" lIns="0" tIns="0" rIns="0" bIns="0" anchor="b" anchorCtr="0">
            <a:noAutofit/>
          </a:bodyPr>
          <a:lstStyle/>
          <a:p>
            <a:pPr lvl="0"/>
            <a:fld id="{53A092A0-DC54-4AF4-B4BB-143A48B4C5B2}" type="slidenum">
              <a:t>5</a:t>
            </a:fld>
            <a:endParaRPr lang="el-GR"/>
          </a:p>
        </p:txBody>
      </p:sp>
      <p:sp>
        <p:nvSpPr>
          <p:cNvPr id="2" name="Θέση εικόνας διαφάνειας 1">
            <a:extLst>
              <a:ext uri="{FF2B5EF4-FFF2-40B4-BE49-F238E27FC236}">
                <a16:creationId xmlns:a16="http://schemas.microsoft.com/office/drawing/2014/main" id="{D633E3A5-B4E6-5789-F099-5AD431456D4C}"/>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5762B9D5-019A-B492-6ABD-9BDEE7191C12}"/>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DC7EF4A3-D76E-D84A-7DD7-264E0FEBFCE3}"/>
              </a:ext>
            </a:extLst>
          </p:cNvPr>
          <p:cNvSpPr txBox="1">
            <a:spLocks noGrp="1"/>
          </p:cNvSpPr>
          <p:nvPr>
            <p:ph type="sldNum" sz="quarter" idx="5"/>
          </p:nvPr>
        </p:nvSpPr>
        <p:spPr>
          <a:ln/>
        </p:spPr>
        <p:txBody>
          <a:bodyPr vert="horz" lIns="0" tIns="0" rIns="0" bIns="0" anchor="b" anchorCtr="0">
            <a:noAutofit/>
          </a:bodyPr>
          <a:lstStyle/>
          <a:p>
            <a:pPr lvl="0"/>
            <a:fld id="{2565A67E-B1A7-4CB6-86D7-360BE1EB6EA4}" type="slidenum">
              <a:t>6</a:t>
            </a:fld>
            <a:endParaRPr lang="el-GR"/>
          </a:p>
        </p:txBody>
      </p:sp>
      <p:sp>
        <p:nvSpPr>
          <p:cNvPr id="2" name="Θέση εικόνας διαφάνειας 1">
            <a:extLst>
              <a:ext uri="{FF2B5EF4-FFF2-40B4-BE49-F238E27FC236}">
                <a16:creationId xmlns:a16="http://schemas.microsoft.com/office/drawing/2014/main" id="{F776ED26-8948-F519-A30F-7255C369FC1E}"/>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8E182D2E-CD88-6A1F-E142-BEA0BAC870F4}"/>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8E184FC2-9907-1100-EBF2-84EC7A6149A5}"/>
              </a:ext>
            </a:extLst>
          </p:cNvPr>
          <p:cNvSpPr txBox="1">
            <a:spLocks noGrp="1"/>
          </p:cNvSpPr>
          <p:nvPr>
            <p:ph type="sldNum" sz="quarter" idx="5"/>
          </p:nvPr>
        </p:nvSpPr>
        <p:spPr>
          <a:ln/>
        </p:spPr>
        <p:txBody>
          <a:bodyPr vert="horz" lIns="0" tIns="0" rIns="0" bIns="0" anchor="b" anchorCtr="0">
            <a:noAutofit/>
          </a:bodyPr>
          <a:lstStyle/>
          <a:p>
            <a:pPr lvl="0"/>
            <a:fld id="{08E8EBCD-5879-4415-9FB7-35E076CD8F68}" type="slidenum">
              <a:t>7</a:t>
            </a:fld>
            <a:endParaRPr lang="el-GR"/>
          </a:p>
        </p:txBody>
      </p:sp>
      <p:sp>
        <p:nvSpPr>
          <p:cNvPr id="2" name="Θέση εικόνας διαφάνειας 1">
            <a:extLst>
              <a:ext uri="{FF2B5EF4-FFF2-40B4-BE49-F238E27FC236}">
                <a16:creationId xmlns:a16="http://schemas.microsoft.com/office/drawing/2014/main" id="{20264436-F48A-ED4D-6351-D996D0999C81}"/>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1650DD58-53A4-D30A-A061-33458A30F5F0}"/>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1FA1B447-9C06-C485-163F-8630668372C7}"/>
              </a:ext>
            </a:extLst>
          </p:cNvPr>
          <p:cNvSpPr txBox="1">
            <a:spLocks noGrp="1"/>
          </p:cNvSpPr>
          <p:nvPr>
            <p:ph type="sldNum" sz="quarter" idx="5"/>
          </p:nvPr>
        </p:nvSpPr>
        <p:spPr>
          <a:ln/>
        </p:spPr>
        <p:txBody>
          <a:bodyPr vert="horz" lIns="0" tIns="0" rIns="0" bIns="0" anchor="b" anchorCtr="0">
            <a:noAutofit/>
          </a:bodyPr>
          <a:lstStyle/>
          <a:p>
            <a:pPr lvl="0"/>
            <a:fld id="{41845C1C-80B1-43B2-863E-061B924A33BC}" type="slidenum">
              <a:t>8</a:t>
            </a:fld>
            <a:endParaRPr lang="el-GR"/>
          </a:p>
        </p:txBody>
      </p:sp>
      <p:sp>
        <p:nvSpPr>
          <p:cNvPr id="2" name="Θέση εικόνας διαφάνειας 1">
            <a:extLst>
              <a:ext uri="{FF2B5EF4-FFF2-40B4-BE49-F238E27FC236}">
                <a16:creationId xmlns:a16="http://schemas.microsoft.com/office/drawing/2014/main" id="{8CA335EA-03D1-7E3A-A1F1-9C3100364CD5}"/>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0731D5D1-BC1B-60B9-005C-0A9AD102A535}"/>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FEB668BA-EF89-6C5E-8AE9-40B94E1AEF26}"/>
              </a:ext>
            </a:extLst>
          </p:cNvPr>
          <p:cNvSpPr txBox="1">
            <a:spLocks noGrp="1"/>
          </p:cNvSpPr>
          <p:nvPr>
            <p:ph type="sldNum" sz="quarter" idx="5"/>
          </p:nvPr>
        </p:nvSpPr>
        <p:spPr>
          <a:ln/>
        </p:spPr>
        <p:txBody>
          <a:bodyPr vert="horz" lIns="0" tIns="0" rIns="0" bIns="0" anchor="b" anchorCtr="0">
            <a:noAutofit/>
          </a:bodyPr>
          <a:lstStyle/>
          <a:p>
            <a:pPr lvl="0"/>
            <a:fld id="{C4E2DC36-8E3E-4D61-9D10-3D332C217928}" type="slidenum">
              <a:t>9</a:t>
            </a:fld>
            <a:endParaRPr lang="el-GR"/>
          </a:p>
        </p:txBody>
      </p:sp>
      <p:sp>
        <p:nvSpPr>
          <p:cNvPr id="2" name="Θέση εικόνας διαφάνειας 1">
            <a:extLst>
              <a:ext uri="{FF2B5EF4-FFF2-40B4-BE49-F238E27FC236}">
                <a16:creationId xmlns:a16="http://schemas.microsoft.com/office/drawing/2014/main" id="{949C4CAA-FD59-3DF4-0EED-920D70FFCAC0}"/>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94BEC67B-17E6-9559-5D07-928015603479}"/>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29CCE722-CFE9-2DEE-11E5-FE52525E503A}"/>
              </a:ext>
            </a:extLst>
          </p:cNvPr>
          <p:cNvSpPr txBox="1">
            <a:spLocks noGrp="1"/>
          </p:cNvSpPr>
          <p:nvPr>
            <p:ph type="sldNum" sz="quarter" idx="5"/>
          </p:nvPr>
        </p:nvSpPr>
        <p:spPr>
          <a:ln/>
        </p:spPr>
        <p:txBody>
          <a:bodyPr vert="horz" lIns="0" tIns="0" rIns="0" bIns="0" anchor="b" anchorCtr="0">
            <a:noAutofit/>
          </a:bodyPr>
          <a:lstStyle/>
          <a:p>
            <a:pPr lvl="0"/>
            <a:fld id="{C6B89614-3AB1-48C3-9EEA-0507913F5728}" type="slidenum">
              <a:t>10</a:t>
            </a:fld>
            <a:endParaRPr lang="el-GR"/>
          </a:p>
        </p:txBody>
      </p:sp>
      <p:sp>
        <p:nvSpPr>
          <p:cNvPr id="2" name="Θέση εικόνας διαφάνειας 1">
            <a:extLst>
              <a:ext uri="{FF2B5EF4-FFF2-40B4-BE49-F238E27FC236}">
                <a16:creationId xmlns:a16="http://schemas.microsoft.com/office/drawing/2014/main" id="{F0D2B4EB-AB9A-782D-F91A-17692DECE541}"/>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6ECD845B-9929-40D5-2309-A99A5B2AA550}"/>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9F6D4F70-635E-B6BB-E6EC-2E4A3D6BA518}"/>
              </a:ext>
            </a:extLst>
          </p:cNvPr>
          <p:cNvSpPr txBox="1">
            <a:spLocks noGrp="1"/>
          </p:cNvSpPr>
          <p:nvPr>
            <p:ph type="sldNum" sz="quarter" idx="5"/>
          </p:nvPr>
        </p:nvSpPr>
        <p:spPr>
          <a:ln/>
        </p:spPr>
        <p:txBody>
          <a:bodyPr vert="horz" lIns="0" tIns="0" rIns="0" bIns="0" anchor="b" anchorCtr="0">
            <a:noAutofit/>
          </a:bodyPr>
          <a:lstStyle/>
          <a:p>
            <a:pPr lvl="0"/>
            <a:fld id="{66919A75-CE7B-4730-BE32-9AB058E9D61B}" type="slidenum">
              <a:t>11</a:t>
            </a:fld>
            <a:endParaRPr lang="el-GR"/>
          </a:p>
        </p:txBody>
      </p:sp>
      <p:sp>
        <p:nvSpPr>
          <p:cNvPr id="2" name="Θέση εικόνας διαφάνειας 1">
            <a:extLst>
              <a:ext uri="{FF2B5EF4-FFF2-40B4-BE49-F238E27FC236}">
                <a16:creationId xmlns:a16="http://schemas.microsoft.com/office/drawing/2014/main" id="{1757ACC6-E2A9-4E58-F145-54ABA68C3B16}"/>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8ACD7CE0-B477-E00F-99BD-B1FE0369FAD2}"/>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9A0D3737-C543-EBC3-14CB-B4687A78659A}"/>
              </a:ext>
            </a:extLst>
          </p:cNvPr>
          <p:cNvSpPr txBox="1">
            <a:spLocks noGrp="1"/>
          </p:cNvSpPr>
          <p:nvPr>
            <p:ph type="sldNum" sz="quarter" idx="5"/>
          </p:nvPr>
        </p:nvSpPr>
        <p:spPr>
          <a:ln/>
        </p:spPr>
        <p:txBody>
          <a:bodyPr vert="horz" lIns="0" tIns="0" rIns="0" bIns="0" anchor="b" anchorCtr="0">
            <a:noAutofit/>
          </a:bodyPr>
          <a:lstStyle/>
          <a:p>
            <a:pPr lvl="0"/>
            <a:fld id="{7947D263-A8E1-4A7C-93DB-08210D0A816A}" type="slidenum">
              <a:t>12</a:t>
            </a:fld>
            <a:endParaRPr lang="el-GR"/>
          </a:p>
        </p:txBody>
      </p:sp>
      <p:sp>
        <p:nvSpPr>
          <p:cNvPr id="2" name="Θέση εικόνας διαφάνειας 1">
            <a:extLst>
              <a:ext uri="{FF2B5EF4-FFF2-40B4-BE49-F238E27FC236}">
                <a16:creationId xmlns:a16="http://schemas.microsoft.com/office/drawing/2014/main" id="{309AA605-8358-BFA7-60E1-F366161EFC9A}"/>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76FD4887-86E7-FA55-F4BB-3EEAB89F8D00}"/>
              </a:ext>
            </a:extLst>
          </p:cNvPr>
          <p:cNvSpPr txBox="1">
            <a:spLocks noGrp="1"/>
          </p:cNvSpPr>
          <p:nvPr>
            <p:ph type="body" sz="quarter" idx="1"/>
          </p:nvPr>
        </p:nvSpPr>
        <p:spPr/>
        <p:txBody>
          <a:bodyPr vert="horz"/>
          <a:lstStyle/>
          <a:p>
            <a:endParaRPr lang="el-G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C6A87C7A-69D6-B07F-AF61-C51DA48CDC54}"/>
              </a:ext>
            </a:extLst>
          </p:cNvPr>
          <p:cNvSpPr txBox="1">
            <a:spLocks noGrp="1"/>
          </p:cNvSpPr>
          <p:nvPr>
            <p:ph type="sldNum" sz="quarter" idx="5"/>
          </p:nvPr>
        </p:nvSpPr>
        <p:spPr>
          <a:ln/>
        </p:spPr>
        <p:txBody>
          <a:bodyPr vert="horz" lIns="0" tIns="0" rIns="0" bIns="0" anchor="b" anchorCtr="0">
            <a:noAutofit/>
          </a:bodyPr>
          <a:lstStyle/>
          <a:p>
            <a:pPr lvl="0"/>
            <a:fld id="{2EE7A53C-BA8C-4F21-A096-6DE8DF0F2542}" type="slidenum">
              <a:t>13</a:t>
            </a:fld>
            <a:endParaRPr lang="el-GR"/>
          </a:p>
        </p:txBody>
      </p:sp>
      <p:sp>
        <p:nvSpPr>
          <p:cNvPr id="2" name="Θέση εικόνας διαφάνειας 1">
            <a:extLst>
              <a:ext uri="{FF2B5EF4-FFF2-40B4-BE49-F238E27FC236}">
                <a16:creationId xmlns:a16="http://schemas.microsoft.com/office/drawing/2014/main" id="{E22735D5-D900-8AF7-6201-6B0343EAEC03}"/>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DEAAEC3E-0CD9-698E-56D1-871404A376D1}"/>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44F79950-40CE-2809-3B97-1AEDDAD18209}"/>
              </a:ext>
            </a:extLst>
          </p:cNvPr>
          <p:cNvSpPr txBox="1">
            <a:spLocks noGrp="1"/>
          </p:cNvSpPr>
          <p:nvPr>
            <p:ph type="sldNum" sz="quarter" idx="5"/>
          </p:nvPr>
        </p:nvSpPr>
        <p:spPr>
          <a:ln/>
        </p:spPr>
        <p:txBody>
          <a:bodyPr vert="horz" lIns="0" tIns="0" rIns="0" bIns="0" anchor="b" anchorCtr="0">
            <a:noAutofit/>
          </a:bodyPr>
          <a:lstStyle/>
          <a:p>
            <a:pPr lvl="0"/>
            <a:fld id="{51544F6E-01F7-476B-B57B-73C71EDE4DD4}" type="slidenum">
              <a:t>14</a:t>
            </a:fld>
            <a:endParaRPr lang="el-GR"/>
          </a:p>
        </p:txBody>
      </p:sp>
      <p:sp>
        <p:nvSpPr>
          <p:cNvPr id="2" name="Θέση εικόνας διαφάνειας 1">
            <a:extLst>
              <a:ext uri="{FF2B5EF4-FFF2-40B4-BE49-F238E27FC236}">
                <a16:creationId xmlns:a16="http://schemas.microsoft.com/office/drawing/2014/main" id="{010BF173-DF8D-FA9C-0136-3FCECA0EFC55}"/>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AE935849-2434-AD73-65F6-71EB7E9DDACC}"/>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74CCB28F-E2AD-CA3C-4212-977DA0122181}"/>
              </a:ext>
            </a:extLst>
          </p:cNvPr>
          <p:cNvSpPr txBox="1">
            <a:spLocks noGrp="1"/>
          </p:cNvSpPr>
          <p:nvPr>
            <p:ph type="sldNum" sz="quarter" idx="5"/>
          </p:nvPr>
        </p:nvSpPr>
        <p:spPr>
          <a:ln/>
        </p:spPr>
        <p:txBody>
          <a:bodyPr vert="horz" lIns="0" tIns="0" rIns="0" bIns="0" anchor="b" anchorCtr="0">
            <a:noAutofit/>
          </a:bodyPr>
          <a:lstStyle/>
          <a:p>
            <a:pPr lvl="0"/>
            <a:fld id="{92C4756C-4D71-4DF5-9AFB-04CADC6CB3BF}" type="slidenum">
              <a:t>15</a:t>
            </a:fld>
            <a:endParaRPr lang="el-GR"/>
          </a:p>
        </p:txBody>
      </p:sp>
      <p:sp>
        <p:nvSpPr>
          <p:cNvPr id="2" name="Θέση εικόνας διαφάνειας 1">
            <a:extLst>
              <a:ext uri="{FF2B5EF4-FFF2-40B4-BE49-F238E27FC236}">
                <a16:creationId xmlns:a16="http://schemas.microsoft.com/office/drawing/2014/main" id="{50C6C327-E343-38AB-4EFC-D9230D82611B}"/>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337B482A-615B-4ED3-2094-07CEB3B35D49}"/>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7D5A252F-D53B-F726-8220-7E600DF70A20}"/>
              </a:ext>
            </a:extLst>
          </p:cNvPr>
          <p:cNvSpPr txBox="1">
            <a:spLocks noGrp="1"/>
          </p:cNvSpPr>
          <p:nvPr>
            <p:ph type="sldNum" sz="quarter" idx="5"/>
          </p:nvPr>
        </p:nvSpPr>
        <p:spPr>
          <a:ln/>
        </p:spPr>
        <p:txBody>
          <a:bodyPr vert="horz" lIns="0" tIns="0" rIns="0" bIns="0" anchor="b" anchorCtr="0">
            <a:noAutofit/>
          </a:bodyPr>
          <a:lstStyle/>
          <a:p>
            <a:pPr lvl="0"/>
            <a:fld id="{8F9D8CBF-7AC6-4267-8D05-EECB12556237}" type="slidenum">
              <a:t>16</a:t>
            </a:fld>
            <a:endParaRPr lang="el-GR"/>
          </a:p>
        </p:txBody>
      </p:sp>
      <p:sp>
        <p:nvSpPr>
          <p:cNvPr id="2" name="Θέση εικόνας διαφάνειας 1">
            <a:extLst>
              <a:ext uri="{FF2B5EF4-FFF2-40B4-BE49-F238E27FC236}">
                <a16:creationId xmlns:a16="http://schemas.microsoft.com/office/drawing/2014/main" id="{73FEAD77-9259-E891-FBFD-E4A93B163B61}"/>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5E5A1F23-E638-8726-E21C-F44CF6D60691}"/>
              </a:ext>
            </a:extLst>
          </p:cNvPr>
          <p:cNvSpPr txBox="1">
            <a:spLocks noGrp="1"/>
          </p:cNvSpPr>
          <p:nvPr>
            <p:ph type="body" sz="quarter" idx="1"/>
          </p:nvPr>
        </p:nvSpPr>
        <p:spPr/>
        <p:txBody>
          <a:bodyPr vert="horz"/>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αριθμού διαφάνειας 6">
            <a:extLst>
              <a:ext uri="{FF2B5EF4-FFF2-40B4-BE49-F238E27FC236}">
                <a16:creationId xmlns:a16="http://schemas.microsoft.com/office/drawing/2014/main" id="{8A77411B-C368-83F6-D6F8-C5134A70306D}"/>
              </a:ext>
            </a:extLst>
          </p:cNvPr>
          <p:cNvSpPr txBox="1">
            <a:spLocks noGrp="1"/>
          </p:cNvSpPr>
          <p:nvPr>
            <p:ph type="sldNum" sz="quarter" idx="5"/>
          </p:nvPr>
        </p:nvSpPr>
        <p:spPr>
          <a:ln/>
        </p:spPr>
        <p:txBody>
          <a:bodyPr vert="horz" lIns="0" tIns="0" rIns="0" bIns="0" anchor="b" anchorCtr="0">
            <a:noAutofit/>
          </a:bodyPr>
          <a:lstStyle/>
          <a:p>
            <a:pPr lvl="0"/>
            <a:fld id="{9590F232-EEC2-49FF-9EDE-7866AFD7EDDB}" type="slidenum">
              <a:t>17</a:t>
            </a:fld>
            <a:endParaRPr lang="el-GR"/>
          </a:p>
        </p:txBody>
      </p:sp>
      <p:sp>
        <p:nvSpPr>
          <p:cNvPr id="2" name="Θέση εικόνας διαφάνειας 1">
            <a:extLst>
              <a:ext uri="{FF2B5EF4-FFF2-40B4-BE49-F238E27FC236}">
                <a16:creationId xmlns:a16="http://schemas.microsoft.com/office/drawing/2014/main" id="{B0BF683E-7E56-6923-9222-9C619CD1C86B}"/>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Θέση σημειώσεων 2">
            <a:extLst>
              <a:ext uri="{FF2B5EF4-FFF2-40B4-BE49-F238E27FC236}">
                <a16:creationId xmlns:a16="http://schemas.microsoft.com/office/drawing/2014/main" id="{CA91A823-8A16-22AF-657D-7715E02CF29E}"/>
              </a:ext>
            </a:extLst>
          </p:cNvPr>
          <p:cNvSpPr txBox="1">
            <a:spLocks noGrp="1"/>
          </p:cNvSpPr>
          <p:nvPr>
            <p:ph type="body" sz="quarter" idx="1"/>
          </p:nvPr>
        </p:nvSpPr>
        <p:spPr/>
        <p:txBody>
          <a:bodyPr vert="horz"/>
          <a:lstStyle/>
          <a:p>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F570CD-D789-D5AA-0E45-7A14E8790007}"/>
              </a:ext>
            </a:extLst>
          </p:cNvPr>
          <p:cNvSpPr>
            <a:spLocks noGrp="1"/>
          </p:cNvSpPr>
          <p:nvPr>
            <p:ph type="ctrTitle"/>
          </p:nvPr>
        </p:nvSpPr>
        <p:spPr>
          <a:xfrm>
            <a:off x="1260475" y="928688"/>
            <a:ext cx="7559675" cy="1973262"/>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B8E3588D-A659-A6C0-1586-CA5D9C01246C}"/>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3D72DEF0-4200-C38B-0650-7389545A4B34}"/>
              </a:ext>
            </a:extLst>
          </p:cNvPr>
          <p:cNvSpPr>
            <a:spLocks noGrp="1"/>
          </p:cNvSpPr>
          <p:nvPr>
            <p:ph type="dt" sz="half" idx="10"/>
          </p:nvPr>
        </p:nvSpPr>
        <p:spPr/>
        <p:txBody>
          <a:bodyPr/>
          <a:lstStyle/>
          <a:p>
            <a:pPr lvl="0"/>
            <a:endParaRPr lang="el-GR"/>
          </a:p>
        </p:txBody>
      </p:sp>
      <p:sp>
        <p:nvSpPr>
          <p:cNvPr id="5" name="Θέση υποσέλιδου 4">
            <a:extLst>
              <a:ext uri="{FF2B5EF4-FFF2-40B4-BE49-F238E27FC236}">
                <a16:creationId xmlns:a16="http://schemas.microsoft.com/office/drawing/2014/main" id="{CB6E69A4-FDC7-FD7D-1CCB-452971AA44F9}"/>
              </a:ext>
            </a:extLst>
          </p:cNvPr>
          <p:cNvSpPr>
            <a:spLocks noGrp="1"/>
          </p:cNvSpPr>
          <p:nvPr>
            <p:ph type="ftr" sz="quarter" idx="11"/>
          </p:nvPr>
        </p:nvSpPr>
        <p:spPr/>
        <p:txBody>
          <a:bodyPr/>
          <a:lstStyle/>
          <a:p>
            <a:pPr lvl="0"/>
            <a:endParaRPr lang="el-GR"/>
          </a:p>
        </p:txBody>
      </p:sp>
      <p:sp>
        <p:nvSpPr>
          <p:cNvPr id="6" name="Θέση αριθμού διαφάνειας 5">
            <a:extLst>
              <a:ext uri="{FF2B5EF4-FFF2-40B4-BE49-F238E27FC236}">
                <a16:creationId xmlns:a16="http://schemas.microsoft.com/office/drawing/2014/main" id="{BFD8657A-AA87-DEBE-F165-2353CC61462C}"/>
              </a:ext>
            </a:extLst>
          </p:cNvPr>
          <p:cNvSpPr>
            <a:spLocks noGrp="1"/>
          </p:cNvSpPr>
          <p:nvPr>
            <p:ph type="sldNum" sz="quarter" idx="12"/>
          </p:nvPr>
        </p:nvSpPr>
        <p:spPr/>
        <p:txBody>
          <a:bodyPr/>
          <a:lstStyle/>
          <a:p>
            <a:pPr lvl="0"/>
            <a:fld id="{B41F3439-90FF-4884-9521-71870E05C560}" type="slidenum">
              <a:t>‹#›</a:t>
            </a:fld>
            <a:endParaRPr lang="el-GR"/>
          </a:p>
        </p:txBody>
      </p:sp>
    </p:spTree>
    <p:extLst>
      <p:ext uri="{BB962C8B-B14F-4D97-AF65-F5344CB8AC3E}">
        <p14:creationId xmlns:p14="http://schemas.microsoft.com/office/powerpoint/2010/main" val="127253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B16FD75-303B-A665-C5D7-BAF775B1607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6D347EB-5D56-6E21-4A6A-D0E8F2FC7CC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BF6D6C1-A23E-58A3-9C35-5DE5311262D0}"/>
              </a:ext>
            </a:extLst>
          </p:cNvPr>
          <p:cNvSpPr>
            <a:spLocks noGrp="1"/>
          </p:cNvSpPr>
          <p:nvPr>
            <p:ph type="dt" sz="half" idx="10"/>
          </p:nvPr>
        </p:nvSpPr>
        <p:spPr/>
        <p:txBody>
          <a:bodyPr/>
          <a:lstStyle/>
          <a:p>
            <a:pPr lvl="0"/>
            <a:endParaRPr lang="el-GR"/>
          </a:p>
        </p:txBody>
      </p:sp>
      <p:sp>
        <p:nvSpPr>
          <p:cNvPr id="5" name="Θέση υποσέλιδου 4">
            <a:extLst>
              <a:ext uri="{FF2B5EF4-FFF2-40B4-BE49-F238E27FC236}">
                <a16:creationId xmlns:a16="http://schemas.microsoft.com/office/drawing/2014/main" id="{791C6DC9-82BA-E312-AD97-7EC683AFCF0E}"/>
              </a:ext>
            </a:extLst>
          </p:cNvPr>
          <p:cNvSpPr>
            <a:spLocks noGrp="1"/>
          </p:cNvSpPr>
          <p:nvPr>
            <p:ph type="ftr" sz="quarter" idx="11"/>
          </p:nvPr>
        </p:nvSpPr>
        <p:spPr/>
        <p:txBody>
          <a:bodyPr/>
          <a:lstStyle/>
          <a:p>
            <a:pPr lvl="0"/>
            <a:endParaRPr lang="el-GR"/>
          </a:p>
        </p:txBody>
      </p:sp>
      <p:sp>
        <p:nvSpPr>
          <p:cNvPr id="6" name="Θέση αριθμού διαφάνειας 5">
            <a:extLst>
              <a:ext uri="{FF2B5EF4-FFF2-40B4-BE49-F238E27FC236}">
                <a16:creationId xmlns:a16="http://schemas.microsoft.com/office/drawing/2014/main" id="{DBBE3CD7-8277-C81C-DEAE-A945BA30640E}"/>
              </a:ext>
            </a:extLst>
          </p:cNvPr>
          <p:cNvSpPr>
            <a:spLocks noGrp="1"/>
          </p:cNvSpPr>
          <p:nvPr>
            <p:ph type="sldNum" sz="quarter" idx="12"/>
          </p:nvPr>
        </p:nvSpPr>
        <p:spPr/>
        <p:txBody>
          <a:bodyPr/>
          <a:lstStyle/>
          <a:p>
            <a:pPr lvl="0"/>
            <a:fld id="{1D6BF6AF-0946-4E6F-BE7B-8323AB1F0656}" type="slidenum">
              <a:t>‹#›</a:t>
            </a:fld>
            <a:endParaRPr lang="el-GR"/>
          </a:p>
        </p:txBody>
      </p:sp>
    </p:spTree>
    <p:extLst>
      <p:ext uri="{BB962C8B-B14F-4D97-AF65-F5344CB8AC3E}">
        <p14:creationId xmlns:p14="http://schemas.microsoft.com/office/powerpoint/2010/main" val="3535468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F0C1FE-BFA6-B05F-3BD2-D92D19197357}"/>
              </a:ext>
            </a:extLst>
          </p:cNvPr>
          <p:cNvSpPr>
            <a:spLocks noGrp="1"/>
          </p:cNvSpPr>
          <p:nvPr>
            <p:ph type="title"/>
          </p:nvPr>
        </p:nvSpPr>
        <p:spPr>
          <a:xfrm>
            <a:off x="687388" y="1414463"/>
            <a:ext cx="8694737" cy="23574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451C8EB-592E-AA19-A22C-9B2A1CCB4CCA}"/>
              </a:ext>
            </a:extLst>
          </p:cNvPr>
          <p:cNvSpPr>
            <a:spLocks noGrp="1"/>
          </p:cNvSpPr>
          <p:nvPr>
            <p:ph type="body" idx="1"/>
          </p:nvPr>
        </p:nvSpPr>
        <p:spPr>
          <a:xfrm>
            <a:off x="687388" y="3794125"/>
            <a:ext cx="8694737" cy="1241425"/>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B3349A5-40C3-ABA8-1EBD-A05A0C2BAC99}"/>
              </a:ext>
            </a:extLst>
          </p:cNvPr>
          <p:cNvSpPr>
            <a:spLocks noGrp="1"/>
          </p:cNvSpPr>
          <p:nvPr>
            <p:ph type="dt" sz="half" idx="10"/>
          </p:nvPr>
        </p:nvSpPr>
        <p:spPr/>
        <p:txBody>
          <a:bodyPr/>
          <a:lstStyle/>
          <a:p>
            <a:pPr lvl="0"/>
            <a:endParaRPr lang="el-GR"/>
          </a:p>
        </p:txBody>
      </p:sp>
      <p:sp>
        <p:nvSpPr>
          <p:cNvPr id="5" name="Θέση υποσέλιδου 4">
            <a:extLst>
              <a:ext uri="{FF2B5EF4-FFF2-40B4-BE49-F238E27FC236}">
                <a16:creationId xmlns:a16="http://schemas.microsoft.com/office/drawing/2014/main" id="{BA8193EA-71DD-737A-79D4-76995574938F}"/>
              </a:ext>
            </a:extLst>
          </p:cNvPr>
          <p:cNvSpPr>
            <a:spLocks noGrp="1"/>
          </p:cNvSpPr>
          <p:nvPr>
            <p:ph type="ftr" sz="quarter" idx="11"/>
          </p:nvPr>
        </p:nvSpPr>
        <p:spPr/>
        <p:txBody>
          <a:bodyPr/>
          <a:lstStyle/>
          <a:p>
            <a:pPr lvl="0"/>
            <a:endParaRPr lang="el-GR"/>
          </a:p>
        </p:txBody>
      </p:sp>
      <p:sp>
        <p:nvSpPr>
          <p:cNvPr id="6" name="Θέση αριθμού διαφάνειας 5">
            <a:extLst>
              <a:ext uri="{FF2B5EF4-FFF2-40B4-BE49-F238E27FC236}">
                <a16:creationId xmlns:a16="http://schemas.microsoft.com/office/drawing/2014/main" id="{46A0773A-A1EB-8B4D-9EDD-285AC93F33F3}"/>
              </a:ext>
            </a:extLst>
          </p:cNvPr>
          <p:cNvSpPr>
            <a:spLocks noGrp="1"/>
          </p:cNvSpPr>
          <p:nvPr>
            <p:ph type="sldNum" sz="quarter" idx="12"/>
          </p:nvPr>
        </p:nvSpPr>
        <p:spPr/>
        <p:txBody>
          <a:bodyPr/>
          <a:lstStyle/>
          <a:p>
            <a:pPr lvl="0"/>
            <a:fld id="{5E3FE2F9-6D26-44D0-8BAB-89D5887440BC}" type="slidenum">
              <a:t>‹#›</a:t>
            </a:fld>
            <a:endParaRPr lang="el-GR"/>
          </a:p>
        </p:txBody>
      </p:sp>
    </p:spTree>
    <p:extLst>
      <p:ext uri="{BB962C8B-B14F-4D97-AF65-F5344CB8AC3E}">
        <p14:creationId xmlns:p14="http://schemas.microsoft.com/office/powerpoint/2010/main" val="1324392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5B4A03-22B3-53CC-D143-405D3804188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AB4FD0F-7A41-8653-154F-A86515638622}"/>
              </a:ext>
            </a:extLst>
          </p:cNvPr>
          <p:cNvSpPr>
            <a:spLocks noGrp="1"/>
          </p:cNvSpPr>
          <p:nvPr>
            <p:ph sz="half" idx="1"/>
          </p:nvPr>
        </p:nvSpPr>
        <p:spPr>
          <a:xfrm>
            <a:off x="503238" y="1327150"/>
            <a:ext cx="4459287" cy="328771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B19ADFA-583E-1A34-5687-E9B9524C7CEC}"/>
              </a:ext>
            </a:extLst>
          </p:cNvPr>
          <p:cNvSpPr>
            <a:spLocks noGrp="1"/>
          </p:cNvSpPr>
          <p:nvPr>
            <p:ph sz="half" idx="2"/>
          </p:nvPr>
        </p:nvSpPr>
        <p:spPr>
          <a:xfrm>
            <a:off x="5114925" y="1327150"/>
            <a:ext cx="4460875" cy="328771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DF1AF76-459C-7259-6837-58FFE80319D3}"/>
              </a:ext>
            </a:extLst>
          </p:cNvPr>
          <p:cNvSpPr>
            <a:spLocks noGrp="1"/>
          </p:cNvSpPr>
          <p:nvPr>
            <p:ph type="dt" sz="half" idx="10"/>
          </p:nvPr>
        </p:nvSpPr>
        <p:spPr/>
        <p:txBody>
          <a:bodyPr/>
          <a:lstStyle/>
          <a:p>
            <a:pPr lvl="0"/>
            <a:endParaRPr lang="el-GR"/>
          </a:p>
        </p:txBody>
      </p:sp>
      <p:sp>
        <p:nvSpPr>
          <p:cNvPr id="6" name="Θέση υποσέλιδου 5">
            <a:extLst>
              <a:ext uri="{FF2B5EF4-FFF2-40B4-BE49-F238E27FC236}">
                <a16:creationId xmlns:a16="http://schemas.microsoft.com/office/drawing/2014/main" id="{84938B98-B9B3-221E-9A69-60E631478903}"/>
              </a:ext>
            </a:extLst>
          </p:cNvPr>
          <p:cNvSpPr>
            <a:spLocks noGrp="1"/>
          </p:cNvSpPr>
          <p:nvPr>
            <p:ph type="ftr" sz="quarter" idx="11"/>
          </p:nvPr>
        </p:nvSpPr>
        <p:spPr/>
        <p:txBody>
          <a:bodyPr/>
          <a:lstStyle/>
          <a:p>
            <a:pPr lvl="0"/>
            <a:endParaRPr lang="el-GR"/>
          </a:p>
        </p:txBody>
      </p:sp>
      <p:sp>
        <p:nvSpPr>
          <p:cNvPr id="7" name="Θέση αριθμού διαφάνειας 6">
            <a:extLst>
              <a:ext uri="{FF2B5EF4-FFF2-40B4-BE49-F238E27FC236}">
                <a16:creationId xmlns:a16="http://schemas.microsoft.com/office/drawing/2014/main" id="{237D4B2E-4123-45F5-0FB7-57256B5092E4}"/>
              </a:ext>
            </a:extLst>
          </p:cNvPr>
          <p:cNvSpPr>
            <a:spLocks noGrp="1"/>
          </p:cNvSpPr>
          <p:nvPr>
            <p:ph type="sldNum" sz="quarter" idx="12"/>
          </p:nvPr>
        </p:nvSpPr>
        <p:spPr/>
        <p:txBody>
          <a:bodyPr/>
          <a:lstStyle/>
          <a:p>
            <a:pPr lvl="0"/>
            <a:fld id="{DB12AD9C-AD41-4E7F-8CFB-2D9EA0B43165}" type="slidenum">
              <a:t>‹#›</a:t>
            </a:fld>
            <a:endParaRPr lang="el-GR"/>
          </a:p>
        </p:txBody>
      </p:sp>
    </p:spTree>
    <p:extLst>
      <p:ext uri="{BB962C8B-B14F-4D97-AF65-F5344CB8AC3E}">
        <p14:creationId xmlns:p14="http://schemas.microsoft.com/office/powerpoint/2010/main" val="3428488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AEFF68-454A-563A-3F37-4E593F8E1631}"/>
              </a:ext>
            </a:extLst>
          </p:cNvPr>
          <p:cNvSpPr>
            <a:spLocks noGrp="1"/>
          </p:cNvSpPr>
          <p:nvPr>
            <p:ph type="title"/>
          </p:nvPr>
        </p:nvSpPr>
        <p:spPr>
          <a:xfrm>
            <a:off x="693738" y="301625"/>
            <a:ext cx="8694737" cy="10969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C5E9835-0011-7D74-BEBF-D68AA7B740B8}"/>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E3A5E94A-324D-B95C-3783-D7BADCB6D2BD}"/>
              </a:ext>
            </a:extLst>
          </p:cNvPr>
          <p:cNvSpPr>
            <a:spLocks noGrp="1"/>
          </p:cNvSpPr>
          <p:nvPr>
            <p:ph sz="half" idx="2"/>
          </p:nvPr>
        </p:nvSpPr>
        <p:spPr>
          <a:xfrm>
            <a:off x="693738" y="2071688"/>
            <a:ext cx="4265612" cy="30464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5C2B781-2716-406E-FF92-30323867D031}"/>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9140410-9760-86A8-D944-64BA781BA3BB}"/>
              </a:ext>
            </a:extLst>
          </p:cNvPr>
          <p:cNvSpPr>
            <a:spLocks noGrp="1"/>
          </p:cNvSpPr>
          <p:nvPr>
            <p:ph sz="quarter" idx="4"/>
          </p:nvPr>
        </p:nvSpPr>
        <p:spPr>
          <a:xfrm>
            <a:off x="5103813" y="2071688"/>
            <a:ext cx="4284662" cy="30464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0DDFA35E-2DD3-392F-082E-9F9592182945}"/>
              </a:ext>
            </a:extLst>
          </p:cNvPr>
          <p:cNvSpPr>
            <a:spLocks noGrp="1"/>
          </p:cNvSpPr>
          <p:nvPr>
            <p:ph type="dt" sz="half" idx="10"/>
          </p:nvPr>
        </p:nvSpPr>
        <p:spPr/>
        <p:txBody>
          <a:bodyPr/>
          <a:lstStyle/>
          <a:p>
            <a:pPr lvl="0"/>
            <a:endParaRPr lang="el-GR"/>
          </a:p>
        </p:txBody>
      </p:sp>
      <p:sp>
        <p:nvSpPr>
          <p:cNvPr id="8" name="Θέση υποσέλιδου 7">
            <a:extLst>
              <a:ext uri="{FF2B5EF4-FFF2-40B4-BE49-F238E27FC236}">
                <a16:creationId xmlns:a16="http://schemas.microsoft.com/office/drawing/2014/main" id="{460CEDF3-3D8F-DEB9-FECE-7A96FAC23E10}"/>
              </a:ext>
            </a:extLst>
          </p:cNvPr>
          <p:cNvSpPr>
            <a:spLocks noGrp="1"/>
          </p:cNvSpPr>
          <p:nvPr>
            <p:ph type="ftr" sz="quarter" idx="11"/>
          </p:nvPr>
        </p:nvSpPr>
        <p:spPr/>
        <p:txBody>
          <a:bodyPr/>
          <a:lstStyle/>
          <a:p>
            <a:pPr lvl="0"/>
            <a:endParaRPr lang="el-GR"/>
          </a:p>
        </p:txBody>
      </p:sp>
      <p:sp>
        <p:nvSpPr>
          <p:cNvPr id="9" name="Θέση αριθμού διαφάνειας 8">
            <a:extLst>
              <a:ext uri="{FF2B5EF4-FFF2-40B4-BE49-F238E27FC236}">
                <a16:creationId xmlns:a16="http://schemas.microsoft.com/office/drawing/2014/main" id="{482AC4EE-49E4-4FE8-BFAD-945EE3E406A0}"/>
              </a:ext>
            </a:extLst>
          </p:cNvPr>
          <p:cNvSpPr>
            <a:spLocks noGrp="1"/>
          </p:cNvSpPr>
          <p:nvPr>
            <p:ph type="sldNum" sz="quarter" idx="12"/>
          </p:nvPr>
        </p:nvSpPr>
        <p:spPr/>
        <p:txBody>
          <a:bodyPr/>
          <a:lstStyle/>
          <a:p>
            <a:pPr lvl="0"/>
            <a:fld id="{ECE48065-B2EF-4BD9-9054-28CBBEF922A2}" type="slidenum">
              <a:t>‹#›</a:t>
            </a:fld>
            <a:endParaRPr lang="el-GR"/>
          </a:p>
        </p:txBody>
      </p:sp>
    </p:spTree>
    <p:extLst>
      <p:ext uri="{BB962C8B-B14F-4D97-AF65-F5344CB8AC3E}">
        <p14:creationId xmlns:p14="http://schemas.microsoft.com/office/powerpoint/2010/main" val="453973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047D1C-7466-AE73-FBA9-D7D1F1DE501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D9CC700-58F7-5773-D9FD-CA4CFA3C0949}"/>
              </a:ext>
            </a:extLst>
          </p:cNvPr>
          <p:cNvSpPr>
            <a:spLocks noGrp="1"/>
          </p:cNvSpPr>
          <p:nvPr>
            <p:ph type="dt" sz="half" idx="10"/>
          </p:nvPr>
        </p:nvSpPr>
        <p:spPr/>
        <p:txBody>
          <a:bodyPr/>
          <a:lstStyle/>
          <a:p>
            <a:pPr lvl="0"/>
            <a:endParaRPr lang="el-GR"/>
          </a:p>
        </p:txBody>
      </p:sp>
      <p:sp>
        <p:nvSpPr>
          <p:cNvPr id="4" name="Θέση υποσέλιδου 3">
            <a:extLst>
              <a:ext uri="{FF2B5EF4-FFF2-40B4-BE49-F238E27FC236}">
                <a16:creationId xmlns:a16="http://schemas.microsoft.com/office/drawing/2014/main" id="{8865B20E-97F3-419E-4A35-3603CD22AA86}"/>
              </a:ext>
            </a:extLst>
          </p:cNvPr>
          <p:cNvSpPr>
            <a:spLocks noGrp="1"/>
          </p:cNvSpPr>
          <p:nvPr>
            <p:ph type="ftr" sz="quarter" idx="11"/>
          </p:nvPr>
        </p:nvSpPr>
        <p:spPr/>
        <p:txBody>
          <a:bodyPr/>
          <a:lstStyle/>
          <a:p>
            <a:pPr lvl="0"/>
            <a:endParaRPr lang="el-GR"/>
          </a:p>
        </p:txBody>
      </p:sp>
      <p:sp>
        <p:nvSpPr>
          <p:cNvPr id="5" name="Θέση αριθμού διαφάνειας 4">
            <a:extLst>
              <a:ext uri="{FF2B5EF4-FFF2-40B4-BE49-F238E27FC236}">
                <a16:creationId xmlns:a16="http://schemas.microsoft.com/office/drawing/2014/main" id="{88CF9350-40B3-9E33-DA66-6AB0BC70CD32}"/>
              </a:ext>
            </a:extLst>
          </p:cNvPr>
          <p:cNvSpPr>
            <a:spLocks noGrp="1"/>
          </p:cNvSpPr>
          <p:nvPr>
            <p:ph type="sldNum" sz="quarter" idx="12"/>
          </p:nvPr>
        </p:nvSpPr>
        <p:spPr/>
        <p:txBody>
          <a:bodyPr/>
          <a:lstStyle/>
          <a:p>
            <a:pPr lvl="0"/>
            <a:fld id="{F46C6BD3-37DA-4909-932C-92F51B7B3A88}" type="slidenum">
              <a:t>‹#›</a:t>
            </a:fld>
            <a:endParaRPr lang="el-GR"/>
          </a:p>
        </p:txBody>
      </p:sp>
    </p:spTree>
    <p:extLst>
      <p:ext uri="{BB962C8B-B14F-4D97-AF65-F5344CB8AC3E}">
        <p14:creationId xmlns:p14="http://schemas.microsoft.com/office/powerpoint/2010/main" val="63544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70D552B-C3AC-7F79-08C2-225401CE5E8B}"/>
              </a:ext>
            </a:extLst>
          </p:cNvPr>
          <p:cNvSpPr>
            <a:spLocks noGrp="1"/>
          </p:cNvSpPr>
          <p:nvPr>
            <p:ph type="dt" sz="half" idx="10"/>
          </p:nvPr>
        </p:nvSpPr>
        <p:spPr/>
        <p:txBody>
          <a:bodyPr/>
          <a:lstStyle/>
          <a:p>
            <a:pPr lvl="0"/>
            <a:endParaRPr lang="el-GR"/>
          </a:p>
        </p:txBody>
      </p:sp>
      <p:sp>
        <p:nvSpPr>
          <p:cNvPr id="3" name="Θέση υποσέλιδου 2">
            <a:extLst>
              <a:ext uri="{FF2B5EF4-FFF2-40B4-BE49-F238E27FC236}">
                <a16:creationId xmlns:a16="http://schemas.microsoft.com/office/drawing/2014/main" id="{000A1F9D-D720-ECBB-0F77-7B0B1EF79FB7}"/>
              </a:ext>
            </a:extLst>
          </p:cNvPr>
          <p:cNvSpPr>
            <a:spLocks noGrp="1"/>
          </p:cNvSpPr>
          <p:nvPr>
            <p:ph type="ftr" sz="quarter" idx="11"/>
          </p:nvPr>
        </p:nvSpPr>
        <p:spPr/>
        <p:txBody>
          <a:bodyPr/>
          <a:lstStyle/>
          <a:p>
            <a:pPr lvl="0"/>
            <a:endParaRPr lang="el-GR"/>
          </a:p>
        </p:txBody>
      </p:sp>
      <p:sp>
        <p:nvSpPr>
          <p:cNvPr id="4" name="Θέση αριθμού διαφάνειας 3">
            <a:extLst>
              <a:ext uri="{FF2B5EF4-FFF2-40B4-BE49-F238E27FC236}">
                <a16:creationId xmlns:a16="http://schemas.microsoft.com/office/drawing/2014/main" id="{D768C430-0E20-68BD-0AA3-E38D19D347F2}"/>
              </a:ext>
            </a:extLst>
          </p:cNvPr>
          <p:cNvSpPr>
            <a:spLocks noGrp="1"/>
          </p:cNvSpPr>
          <p:nvPr>
            <p:ph type="sldNum" sz="quarter" idx="12"/>
          </p:nvPr>
        </p:nvSpPr>
        <p:spPr/>
        <p:txBody>
          <a:bodyPr/>
          <a:lstStyle/>
          <a:p>
            <a:pPr lvl="0"/>
            <a:fld id="{8C0FBED3-AE0D-4D2E-86F0-B88E76DE4FCB}" type="slidenum">
              <a:t>‹#›</a:t>
            </a:fld>
            <a:endParaRPr lang="el-GR"/>
          </a:p>
        </p:txBody>
      </p:sp>
    </p:spTree>
    <p:extLst>
      <p:ext uri="{BB962C8B-B14F-4D97-AF65-F5344CB8AC3E}">
        <p14:creationId xmlns:p14="http://schemas.microsoft.com/office/powerpoint/2010/main" val="88846553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0E7F94D-32D0-E335-A998-68CA00AC7067}"/>
              </a:ext>
            </a:extLst>
          </p:cNvPr>
          <p:cNvSpPr>
            <a:spLocks noGrp="1"/>
          </p:cNvSpPr>
          <p:nvPr>
            <p:ph type="title"/>
          </p:nvPr>
        </p:nvSpPr>
        <p:spPr>
          <a:xfrm>
            <a:off x="693738" y="377825"/>
            <a:ext cx="3251200" cy="1323975"/>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F76FE74-BBE8-3B08-6CA5-FE68370BC796}"/>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DE3B5BB2-FF64-93B9-28AF-4417D8F84317}"/>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D9D50DF-5D00-9475-04E9-EC4E44A8E3A1}"/>
              </a:ext>
            </a:extLst>
          </p:cNvPr>
          <p:cNvSpPr>
            <a:spLocks noGrp="1"/>
          </p:cNvSpPr>
          <p:nvPr>
            <p:ph type="dt" sz="half" idx="10"/>
          </p:nvPr>
        </p:nvSpPr>
        <p:spPr/>
        <p:txBody>
          <a:bodyPr/>
          <a:lstStyle/>
          <a:p>
            <a:pPr lvl="0"/>
            <a:endParaRPr lang="el-GR"/>
          </a:p>
        </p:txBody>
      </p:sp>
      <p:sp>
        <p:nvSpPr>
          <p:cNvPr id="6" name="Θέση υποσέλιδου 5">
            <a:extLst>
              <a:ext uri="{FF2B5EF4-FFF2-40B4-BE49-F238E27FC236}">
                <a16:creationId xmlns:a16="http://schemas.microsoft.com/office/drawing/2014/main" id="{1BE59903-ACCB-B757-11A6-15CBCB431FEA}"/>
              </a:ext>
            </a:extLst>
          </p:cNvPr>
          <p:cNvSpPr>
            <a:spLocks noGrp="1"/>
          </p:cNvSpPr>
          <p:nvPr>
            <p:ph type="ftr" sz="quarter" idx="11"/>
          </p:nvPr>
        </p:nvSpPr>
        <p:spPr/>
        <p:txBody>
          <a:bodyPr/>
          <a:lstStyle/>
          <a:p>
            <a:pPr lvl="0"/>
            <a:endParaRPr lang="el-GR"/>
          </a:p>
        </p:txBody>
      </p:sp>
      <p:sp>
        <p:nvSpPr>
          <p:cNvPr id="7" name="Θέση αριθμού διαφάνειας 6">
            <a:extLst>
              <a:ext uri="{FF2B5EF4-FFF2-40B4-BE49-F238E27FC236}">
                <a16:creationId xmlns:a16="http://schemas.microsoft.com/office/drawing/2014/main" id="{8066D8CA-75CB-C5FF-0206-A228E865A160}"/>
              </a:ext>
            </a:extLst>
          </p:cNvPr>
          <p:cNvSpPr>
            <a:spLocks noGrp="1"/>
          </p:cNvSpPr>
          <p:nvPr>
            <p:ph type="sldNum" sz="quarter" idx="12"/>
          </p:nvPr>
        </p:nvSpPr>
        <p:spPr/>
        <p:txBody>
          <a:bodyPr/>
          <a:lstStyle/>
          <a:p>
            <a:pPr lvl="0"/>
            <a:fld id="{33BF4335-754D-418B-9EB2-06A254020680}" type="slidenum">
              <a:t>‹#›</a:t>
            </a:fld>
            <a:endParaRPr lang="el-GR"/>
          </a:p>
        </p:txBody>
      </p:sp>
    </p:spTree>
    <p:extLst>
      <p:ext uri="{BB962C8B-B14F-4D97-AF65-F5344CB8AC3E}">
        <p14:creationId xmlns:p14="http://schemas.microsoft.com/office/powerpoint/2010/main" val="1683056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CDA180-865C-C840-65A4-7F074175C20D}"/>
              </a:ext>
            </a:extLst>
          </p:cNvPr>
          <p:cNvSpPr>
            <a:spLocks noGrp="1"/>
          </p:cNvSpPr>
          <p:nvPr>
            <p:ph type="title"/>
          </p:nvPr>
        </p:nvSpPr>
        <p:spPr>
          <a:xfrm>
            <a:off x="693738" y="377825"/>
            <a:ext cx="3251200" cy="1323975"/>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1FE1B53-6E3A-6A26-811F-747278B5AA3F}"/>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0EDB8B88-52BE-D642-EEC1-1E2AC75D9908}"/>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BBA3D08D-9A79-298F-0B09-7E5E8C9F421E}"/>
              </a:ext>
            </a:extLst>
          </p:cNvPr>
          <p:cNvSpPr>
            <a:spLocks noGrp="1"/>
          </p:cNvSpPr>
          <p:nvPr>
            <p:ph type="dt" sz="half" idx="10"/>
          </p:nvPr>
        </p:nvSpPr>
        <p:spPr/>
        <p:txBody>
          <a:bodyPr/>
          <a:lstStyle/>
          <a:p>
            <a:pPr lvl="0"/>
            <a:endParaRPr lang="el-GR"/>
          </a:p>
        </p:txBody>
      </p:sp>
      <p:sp>
        <p:nvSpPr>
          <p:cNvPr id="6" name="Θέση υποσέλιδου 5">
            <a:extLst>
              <a:ext uri="{FF2B5EF4-FFF2-40B4-BE49-F238E27FC236}">
                <a16:creationId xmlns:a16="http://schemas.microsoft.com/office/drawing/2014/main" id="{E71D1E63-DAB3-5A92-1773-B7DE3B8BD59A}"/>
              </a:ext>
            </a:extLst>
          </p:cNvPr>
          <p:cNvSpPr>
            <a:spLocks noGrp="1"/>
          </p:cNvSpPr>
          <p:nvPr>
            <p:ph type="ftr" sz="quarter" idx="11"/>
          </p:nvPr>
        </p:nvSpPr>
        <p:spPr/>
        <p:txBody>
          <a:bodyPr/>
          <a:lstStyle/>
          <a:p>
            <a:pPr lvl="0"/>
            <a:endParaRPr lang="el-GR"/>
          </a:p>
        </p:txBody>
      </p:sp>
      <p:sp>
        <p:nvSpPr>
          <p:cNvPr id="7" name="Θέση αριθμού διαφάνειας 6">
            <a:extLst>
              <a:ext uri="{FF2B5EF4-FFF2-40B4-BE49-F238E27FC236}">
                <a16:creationId xmlns:a16="http://schemas.microsoft.com/office/drawing/2014/main" id="{7002482C-DE6F-2C75-8984-86E40DBCF9A3}"/>
              </a:ext>
            </a:extLst>
          </p:cNvPr>
          <p:cNvSpPr>
            <a:spLocks noGrp="1"/>
          </p:cNvSpPr>
          <p:nvPr>
            <p:ph type="sldNum" sz="quarter" idx="12"/>
          </p:nvPr>
        </p:nvSpPr>
        <p:spPr/>
        <p:txBody>
          <a:bodyPr/>
          <a:lstStyle/>
          <a:p>
            <a:pPr lvl="0"/>
            <a:fld id="{97362032-AD94-4038-A6D1-AFD692914087}" type="slidenum">
              <a:t>‹#›</a:t>
            </a:fld>
            <a:endParaRPr lang="el-GR"/>
          </a:p>
        </p:txBody>
      </p:sp>
    </p:spTree>
    <p:extLst>
      <p:ext uri="{BB962C8B-B14F-4D97-AF65-F5344CB8AC3E}">
        <p14:creationId xmlns:p14="http://schemas.microsoft.com/office/powerpoint/2010/main" val="404937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B8BD3E-9F72-1B96-1132-414271DDBB5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2EC9A39-DB6C-B66B-3B80-7F91C277BDAA}"/>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9E49561-7196-3D3A-8A30-6D80E067ACB2}"/>
              </a:ext>
            </a:extLst>
          </p:cNvPr>
          <p:cNvSpPr>
            <a:spLocks noGrp="1"/>
          </p:cNvSpPr>
          <p:nvPr>
            <p:ph type="dt" sz="half" idx="10"/>
          </p:nvPr>
        </p:nvSpPr>
        <p:spPr/>
        <p:txBody>
          <a:bodyPr/>
          <a:lstStyle/>
          <a:p>
            <a:pPr lvl="0"/>
            <a:endParaRPr lang="el-GR"/>
          </a:p>
        </p:txBody>
      </p:sp>
      <p:sp>
        <p:nvSpPr>
          <p:cNvPr id="5" name="Θέση υποσέλιδου 4">
            <a:extLst>
              <a:ext uri="{FF2B5EF4-FFF2-40B4-BE49-F238E27FC236}">
                <a16:creationId xmlns:a16="http://schemas.microsoft.com/office/drawing/2014/main" id="{20E38692-CE9E-C35F-D6F0-A9CFF9DE2C78}"/>
              </a:ext>
            </a:extLst>
          </p:cNvPr>
          <p:cNvSpPr>
            <a:spLocks noGrp="1"/>
          </p:cNvSpPr>
          <p:nvPr>
            <p:ph type="ftr" sz="quarter" idx="11"/>
          </p:nvPr>
        </p:nvSpPr>
        <p:spPr/>
        <p:txBody>
          <a:bodyPr/>
          <a:lstStyle/>
          <a:p>
            <a:pPr lvl="0"/>
            <a:endParaRPr lang="el-GR"/>
          </a:p>
        </p:txBody>
      </p:sp>
      <p:sp>
        <p:nvSpPr>
          <p:cNvPr id="6" name="Θέση αριθμού διαφάνειας 5">
            <a:extLst>
              <a:ext uri="{FF2B5EF4-FFF2-40B4-BE49-F238E27FC236}">
                <a16:creationId xmlns:a16="http://schemas.microsoft.com/office/drawing/2014/main" id="{0D609009-8BFE-3D59-9B81-87249D73DFBD}"/>
              </a:ext>
            </a:extLst>
          </p:cNvPr>
          <p:cNvSpPr>
            <a:spLocks noGrp="1"/>
          </p:cNvSpPr>
          <p:nvPr>
            <p:ph type="sldNum" sz="quarter" idx="12"/>
          </p:nvPr>
        </p:nvSpPr>
        <p:spPr/>
        <p:txBody>
          <a:bodyPr/>
          <a:lstStyle/>
          <a:p>
            <a:pPr lvl="0"/>
            <a:fld id="{F8C916E9-0662-4AAE-B8E7-3DC89AF3CAD9}" type="slidenum">
              <a:t>‹#›</a:t>
            </a:fld>
            <a:endParaRPr lang="el-GR"/>
          </a:p>
        </p:txBody>
      </p:sp>
    </p:spTree>
    <p:extLst>
      <p:ext uri="{BB962C8B-B14F-4D97-AF65-F5344CB8AC3E}">
        <p14:creationId xmlns:p14="http://schemas.microsoft.com/office/powerpoint/2010/main" val="3725553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7ABC85C-1CAC-5D7B-3AD8-2859E4D989AF}"/>
              </a:ext>
            </a:extLst>
          </p:cNvPr>
          <p:cNvSpPr>
            <a:spLocks noGrp="1"/>
          </p:cNvSpPr>
          <p:nvPr>
            <p:ph type="title" orient="vert"/>
          </p:nvPr>
        </p:nvSpPr>
        <p:spPr>
          <a:xfrm>
            <a:off x="7308850" y="225425"/>
            <a:ext cx="2266950" cy="43894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785D14C-329B-C2EB-8AE4-E6074DA9A80D}"/>
              </a:ext>
            </a:extLst>
          </p:cNvPr>
          <p:cNvSpPr>
            <a:spLocks noGrp="1"/>
          </p:cNvSpPr>
          <p:nvPr>
            <p:ph type="body" orient="vert" idx="1"/>
          </p:nvPr>
        </p:nvSpPr>
        <p:spPr>
          <a:xfrm>
            <a:off x="503238" y="225425"/>
            <a:ext cx="6653212" cy="43894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C6C2504-C690-1A95-2B50-4B30683B84B8}"/>
              </a:ext>
            </a:extLst>
          </p:cNvPr>
          <p:cNvSpPr>
            <a:spLocks noGrp="1"/>
          </p:cNvSpPr>
          <p:nvPr>
            <p:ph type="dt" sz="half" idx="10"/>
          </p:nvPr>
        </p:nvSpPr>
        <p:spPr/>
        <p:txBody>
          <a:bodyPr/>
          <a:lstStyle/>
          <a:p>
            <a:pPr lvl="0"/>
            <a:endParaRPr lang="el-GR"/>
          </a:p>
        </p:txBody>
      </p:sp>
      <p:sp>
        <p:nvSpPr>
          <p:cNvPr id="5" name="Θέση υποσέλιδου 4">
            <a:extLst>
              <a:ext uri="{FF2B5EF4-FFF2-40B4-BE49-F238E27FC236}">
                <a16:creationId xmlns:a16="http://schemas.microsoft.com/office/drawing/2014/main" id="{8230DF4D-6BF1-C8D8-AEA6-B0E3B2CD15E2}"/>
              </a:ext>
            </a:extLst>
          </p:cNvPr>
          <p:cNvSpPr>
            <a:spLocks noGrp="1"/>
          </p:cNvSpPr>
          <p:nvPr>
            <p:ph type="ftr" sz="quarter" idx="11"/>
          </p:nvPr>
        </p:nvSpPr>
        <p:spPr/>
        <p:txBody>
          <a:bodyPr/>
          <a:lstStyle/>
          <a:p>
            <a:pPr lvl="0"/>
            <a:endParaRPr lang="el-GR"/>
          </a:p>
        </p:txBody>
      </p:sp>
      <p:sp>
        <p:nvSpPr>
          <p:cNvPr id="6" name="Θέση αριθμού διαφάνειας 5">
            <a:extLst>
              <a:ext uri="{FF2B5EF4-FFF2-40B4-BE49-F238E27FC236}">
                <a16:creationId xmlns:a16="http://schemas.microsoft.com/office/drawing/2014/main" id="{A6097AF3-B4BE-7D52-FEC0-45A5CA34D66F}"/>
              </a:ext>
            </a:extLst>
          </p:cNvPr>
          <p:cNvSpPr>
            <a:spLocks noGrp="1"/>
          </p:cNvSpPr>
          <p:nvPr>
            <p:ph type="sldNum" sz="quarter" idx="12"/>
          </p:nvPr>
        </p:nvSpPr>
        <p:spPr/>
        <p:txBody>
          <a:bodyPr/>
          <a:lstStyle/>
          <a:p>
            <a:pPr lvl="0"/>
            <a:fld id="{D98EDF4A-44F3-4F3E-ABC5-25B1484874DF}" type="slidenum">
              <a:t>‹#›</a:t>
            </a:fld>
            <a:endParaRPr lang="el-GR"/>
          </a:p>
        </p:txBody>
      </p:sp>
    </p:spTree>
    <p:extLst>
      <p:ext uri="{BB962C8B-B14F-4D97-AF65-F5344CB8AC3E}">
        <p14:creationId xmlns:p14="http://schemas.microsoft.com/office/powerpoint/2010/main" val="2504141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72E76FA1-06C4-C288-EDC6-8BC202188DD1}"/>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el-GR"/>
          </a:p>
        </p:txBody>
      </p:sp>
      <p:sp>
        <p:nvSpPr>
          <p:cNvPr id="3" name="Θέση κειμένου 2">
            <a:extLst>
              <a:ext uri="{FF2B5EF4-FFF2-40B4-BE49-F238E27FC236}">
                <a16:creationId xmlns:a16="http://schemas.microsoft.com/office/drawing/2014/main" id="{F567EF99-84F1-C9BA-BAD6-A16F478B29FA}"/>
              </a:ext>
            </a:extLst>
          </p:cNvPr>
          <p:cNvSpPr txBox="1">
            <a:spLocks noGrp="1"/>
          </p:cNvSpPr>
          <p:nvPr>
            <p:ph type="body" idx="1"/>
          </p:nvPr>
        </p:nvSpPr>
        <p:spPr>
          <a:xfrm>
            <a:off x="503999" y="1326600"/>
            <a:ext cx="9071640" cy="3288239"/>
          </a:xfrm>
          <a:prstGeom prst="rect">
            <a:avLst/>
          </a:prstGeom>
          <a:noFill/>
          <a:ln>
            <a:noFill/>
          </a:ln>
        </p:spPr>
        <p:txBody>
          <a:bodyPr lIns="0" tIns="0" rIns="0" bIns="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83C2A0D-0647-9B17-728D-E95EDA3BA35A}"/>
              </a:ext>
            </a:extLst>
          </p:cNvPr>
          <p:cNvSpPr txBox="1">
            <a:spLocks noGrp="1"/>
          </p:cNvSpPr>
          <p:nvPr>
            <p:ph type="dt" sz="half" idx="2"/>
          </p:nvPr>
        </p:nvSpPr>
        <p:spPr>
          <a:xfrm>
            <a:off x="503999" y="5165280"/>
            <a:ext cx="2348280" cy="390600"/>
          </a:xfrm>
          <a:prstGeom prst="rect">
            <a:avLst/>
          </a:prstGeom>
          <a:noFill/>
          <a:ln>
            <a:noFill/>
          </a:ln>
        </p:spPr>
        <p:txBody>
          <a:bodyPr vert="horz" lIns="0" tIns="0" rIns="0" bIns="0" anchorCtr="0">
            <a:noAutofit/>
          </a:bodyPr>
          <a:lstStyle>
            <a:lvl1pPr lvl="0" rtl="0" hangingPunct="0">
              <a:buNone/>
              <a:tabLst/>
              <a:defRPr lang="el-GR" sz="1400" kern="1200">
                <a:latin typeface="Liberation Serif" pitchFamily="18"/>
                <a:ea typeface="Segoe UI" pitchFamily="2"/>
                <a:cs typeface="Tahoma" pitchFamily="2"/>
              </a:defRPr>
            </a:lvl1pPr>
          </a:lstStyle>
          <a:p>
            <a:pPr lvl="0"/>
            <a:endParaRPr lang="el-GR"/>
          </a:p>
        </p:txBody>
      </p:sp>
      <p:sp>
        <p:nvSpPr>
          <p:cNvPr id="5" name="Θέση υποσέλιδου 4">
            <a:extLst>
              <a:ext uri="{FF2B5EF4-FFF2-40B4-BE49-F238E27FC236}">
                <a16:creationId xmlns:a16="http://schemas.microsoft.com/office/drawing/2014/main" id="{AB0B6AD2-4203-8725-D759-07AECD41A756}"/>
              </a:ext>
            </a:extLst>
          </p:cNvPr>
          <p:cNvSpPr txBox="1">
            <a:spLocks noGrp="1"/>
          </p:cNvSpPr>
          <p:nvPr>
            <p:ph type="ftr" sz="quarter" idx="3"/>
          </p:nvPr>
        </p:nvSpPr>
        <p:spPr>
          <a:xfrm>
            <a:off x="3447360" y="5165280"/>
            <a:ext cx="3195000" cy="390600"/>
          </a:xfrm>
          <a:prstGeom prst="rect">
            <a:avLst/>
          </a:prstGeom>
          <a:noFill/>
          <a:ln>
            <a:noFill/>
          </a:ln>
        </p:spPr>
        <p:txBody>
          <a:bodyPr vert="horz" lIns="0" tIns="0" rIns="0" bIns="0" anchorCtr="0">
            <a:noAutofit/>
          </a:bodyPr>
          <a:lstStyle>
            <a:lvl1pPr lvl="0" algn="ctr" rtl="0" hangingPunct="0">
              <a:buNone/>
              <a:tabLst/>
              <a:defRPr lang="el-GR" sz="1400" kern="1200">
                <a:latin typeface="Liberation Serif" pitchFamily="18"/>
                <a:ea typeface="Segoe UI" pitchFamily="2"/>
                <a:cs typeface="Tahoma" pitchFamily="2"/>
              </a:defRPr>
            </a:lvl1pPr>
          </a:lstStyle>
          <a:p>
            <a:pPr lvl="0"/>
            <a:endParaRPr lang="el-GR"/>
          </a:p>
        </p:txBody>
      </p:sp>
      <p:sp>
        <p:nvSpPr>
          <p:cNvPr id="6" name="Θέση αριθμού διαφάνειας 5">
            <a:extLst>
              <a:ext uri="{FF2B5EF4-FFF2-40B4-BE49-F238E27FC236}">
                <a16:creationId xmlns:a16="http://schemas.microsoft.com/office/drawing/2014/main" id="{42E01C6E-8532-9914-165D-42E9EE5032D6}"/>
              </a:ext>
            </a:extLst>
          </p:cNvPr>
          <p:cNvSpPr txBox="1">
            <a:spLocks noGrp="1"/>
          </p:cNvSpPr>
          <p:nvPr>
            <p:ph type="sldNum" sz="quarter" idx="4"/>
          </p:nvPr>
        </p:nvSpPr>
        <p:spPr>
          <a:xfrm>
            <a:off x="7227360" y="5165280"/>
            <a:ext cx="2348280" cy="390600"/>
          </a:xfrm>
          <a:prstGeom prst="rect">
            <a:avLst/>
          </a:prstGeom>
          <a:noFill/>
          <a:ln>
            <a:noFill/>
          </a:ln>
        </p:spPr>
        <p:txBody>
          <a:bodyPr vert="horz" lIns="0" tIns="0" rIns="0" bIns="0" anchorCtr="0">
            <a:noAutofit/>
          </a:bodyPr>
          <a:lstStyle>
            <a:lvl1pPr lvl="0" algn="r" rtl="0" hangingPunct="0">
              <a:buNone/>
              <a:tabLst/>
              <a:defRPr lang="el-GR" sz="1400" kern="1200">
                <a:latin typeface="Liberation Serif" pitchFamily="18"/>
                <a:ea typeface="Segoe UI" pitchFamily="2"/>
                <a:cs typeface="Tahoma" pitchFamily="2"/>
              </a:defRPr>
            </a:lvl1pPr>
          </a:lstStyle>
          <a:p>
            <a:pPr lvl="0"/>
            <a:fld id="{048FD448-4232-4687-9ABC-7CE8C871EDD8}" type="slidenum">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el-GR" sz="4400" b="0" i="0" u="none" strike="noStrike" kern="1200" cap="none">
          <a:ln>
            <a:noFill/>
          </a:ln>
          <a:highlight>
            <a:scrgbClr r="0" g="0" b="0">
              <a:alpha val="0"/>
            </a:scrgbClr>
          </a:highlight>
          <a:latin typeface="Liberation Sans" pitchFamily="18"/>
          <a:ea typeface="Microsoft YaHei" pitchFamily="2"/>
          <a:cs typeface="Arial" pitchFamily="2"/>
        </a:defRPr>
      </a:lvl1pPr>
    </p:titleStyle>
    <p:bodyStyle>
      <a:lvl1pPr rtl="0" hangingPunct="0">
        <a:spcBef>
          <a:spcPts val="1417"/>
        </a:spcBef>
        <a:spcAft>
          <a:spcPts val="0"/>
        </a:spcAft>
        <a:tabLst/>
        <a:defRPr lang="el-GR" sz="3200" b="0" i="0" u="none" strike="noStrike" kern="1200" cap="none">
          <a:ln>
            <a:noFill/>
          </a:ln>
          <a:highlight>
            <a:scrgbClr r="0" g="0" b="0">
              <a:alpha val="0"/>
            </a:scrgbClr>
          </a:highlight>
          <a:latin typeface="Liberation Sans" pitchFamily="18"/>
          <a:ea typeface="Microsoft YaHei" pitchFamily="2"/>
          <a:cs typeface="Arial"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0" y="0"/>
            <a:ext cx="1007810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274" y="123142"/>
            <a:ext cx="5424076" cy="54242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Τίτλος 1">
            <a:extLst>
              <a:ext uri="{FF2B5EF4-FFF2-40B4-BE49-F238E27FC236}">
                <a16:creationId xmlns:a16="http://schemas.microsoft.com/office/drawing/2014/main" id="{F2670326-2D70-81A4-1D6E-C906ED2C7C4C}"/>
              </a:ext>
            </a:extLst>
          </p:cNvPr>
          <p:cNvSpPr>
            <a:spLocks noGrp="1"/>
          </p:cNvSpPr>
          <p:nvPr>
            <p:ph type="ctrTitle"/>
          </p:nvPr>
        </p:nvSpPr>
        <p:spPr>
          <a:xfrm>
            <a:off x="2740943" y="1141679"/>
            <a:ext cx="4598738" cy="2078305"/>
          </a:xfrm>
        </p:spPr>
        <p:txBody>
          <a:bodyPr>
            <a:normAutofit/>
          </a:bodyPr>
          <a:lstStyle/>
          <a:p>
            <a:pPr>
              <a:lnSpc>
                <a:spcPct val="90000"/>
              </a:lnSpc>
            </a:pPr>
            <a:br>
              <a:rPr lang="el-GR" sz="1500"/>
            </a:br>
            <a:br>
              <a:rPr lang="el-GR" sz="1500"/>
            </a:br>
            <a:r>
              <a:rPr lang="el-GR" sz="1500"/>
              <a:t>Πολιτική Οικονομία της Μεγέθυνσης και της ανισότητας</a:t>
            </a:r>
            <a:br>
              <a:rPr lang="el-GR" sz="1500"/>
            </a:br>
            <a:r>
              <a:rPr lang="el-GR" sz="1500"/>
              <a:t> </a:t>
            </a:r>
            <a:br>
              <a:rPr lang="el-GR" sz="1500"/>
            </a:br>
            <a:r>
              <a:rPr lang="el-GR" sz="1500"/>
              <a:t>Μάθημα 3</a:t>
            </a:r>
            <a:r>
              <a:rPr lang="el-GR" sz="1500" baseline="30000"/>
              <a:t>ο</a:t>
            </a:r>
            <a:br>
              <a:rPr lang="el-GR" sz="1500"/>
            </a:br>
            <a:br>
              <a:rPr lang="el-GR" sz="1500"/>
            </a:br>
            <a:r>
              <a:rPr lang="el-GR" sz="1500"/>
              <a:t>Νεοκλασική Θεωρία και Ανισότητα</a:t>
            </a:r>
          </a:p>
        </p:txBody>
      </p:sp>
      <p:sp>
        <p:nvSpPr>
          <p:cNvPr id="3" name="Υπότιτλος 2">
            <a:extLst>
              <a:ext uri="{FF2B5EF4-FFF2-40B4-BE49-F238E27FC236}">
                <a16:creationId xmlns:a16="http://schemas.microsoft.com/office/drawing/2014/main" id="{18A5C04D-C639-8F82-CA12-976E19096AAE}"/>
              </a:ext>
            </a:extLst>
          </p:cNvPr>
          <p:cNvSpPr>
            <a:spLocks noGrp="1"/>
          </p:cNvSpPr>
          <p:nvPr>
            <p:ph type="subTitle" idx="1"/>
          </p:nvPr>
        </p:nvSpPr>
        <p:spPr>
          <a:xfrm>
            <a:off x="2740943" y="3370911"/>
            <a:ext cx="4598738" cy="1268876"/>
          </a:xfrm>
        </p:spPr>
        <p:txBody>
          <a:bodyPr>
            <a:normAutofit/>
          </a:bodyPr>
          <a:lstStyle/>
          <a:p>
            <a:pPr>
              <a:lnSpc>
                <a:spcPct val="90000"/>
              </a:lnSpc>
            </a:pPr>
            <a:r>
              <a:rPr lang="el-GR" sz="2200"/>
              <a:t>Νίκος </a:t>
            </a:r>
            <a:r>
              <a:rPr lang="el-GR" sz="2200" err="1"/>
              <a:t>Στραβελάκης</a:t>
            </a:r>
            <a:endParaRPr lang="el-GR" sz="2200"/>
          </a:p>
          <a:p>
            <a:pPr>
              <a:lnSpc>
                <a:spcPct val="90000"/>
              </a:lnSpc>
            </a:pPr>
            <a:r>
              <a:rPr lang="en-US" sz="2200"/>
              <a:t>MPhil </a:t>
            </a:r>
            <a:r>
              <a:rPr lang="el-GR" sz="2200"/>
              <a:t>ΤΟΕ ΕΚΠΑ</a:t>
            </a:r>
          </a:p>
          <a:p>
            <a:pPr>
              <a:lnSpc>
                <a:spcPct val="90000"/>
              </a:lnSpc>
            </a:pPr>
            <a:r>
              <a:rPr lang="el-GR" sz="2200"/>
              <a:t>Άνοιξη 2026</a:t>
            </a:r>
          </a:p>
        </p:txBody>
      </p:sp>
      <p:sp>
        <p:nvSpPr>
          <p:cNvPr id="40" name="Arc 30">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062194" y="5101"/>
            <a:ext cx="5635842" cy="5636039"/>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 name="Oval 32">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0770" y="4391387"/>
            <a:ext cx="583694" cy="5678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29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A06CBE7-CB14-09BD-B4F9-2E0798CCB5FF}"/>
              </a:ext>
            </a:extLst>
          </p:cNvPr>
          <p:cNvSpPr txBox="1">
            <a:spLocks noGrp="1"/>
          </p:cNvSpPr>
          <p:nvPr>
            <p:ph type="title" idx="4294967295"/>
          </p:nvPr>
        </p:nvSpPr>
        <p:spPr>
          <a:xfrm>
            <a:off x="428611" y="83402"/>
            <a:ext cx="8010505" cy="553092"/>
          </a:xfrm>
        </p:spPr>
        <p:txBody>
          <a:bodyPr vert="horz" lIns="91440" tIns="45720" rIns="91440" bIns="45720" rtlCol="0" anchor="b">
            <a:normAutofit/>
          </a:bodyPr>
          <a:lstStyle/>
          <a:p>
            <a:pPr lvl="0" algn="l" hangingPunct="1">
              <a:lnSpc>
                <a:spcPct val="90000"/>
              </a:lnSpc>
              <a:spcBef>
                <a:spcPct val="0"/>
              </a:spcBef>
            </a:pPr>
            <a:r>
              <a:rPr lang="en-US" sz="3300" kern="1200" dirty="0" err="1">
                <a:solidFill>
                  <a:schemeClr val="tx1"/>
                </a:solidFill>
                <a:latin typeface="+mj-lt"/>
                <a:ea typeface="+mj-ea"/>
                <a:cs typeface="+mj-cs"/>
              </a:rPr>
              <a:t>Σκο</a:t>
            </a:r>
            <a:r>
              <a:rPr lang="en-US" sz="3300" kern="1200" dirty="0">
                <a:solidFill>
                  <a:schemeClr val="tx1"/>
                </a:solidFill>
                <a:latin typeface="+mj-lt"/>
                <a:ea typeface="+mj-ea"/>
                <a:cs typeface="+mj-cs"/>
              </a:rPr>
              <a:t>πός και Περιεχόμενα</a:t>
            </a:r>
          </a:p>
        </p:txBody>
      </p:sp>
      <p:sp>
        <p:nvSpPr>
          <p:cNvPr id="3" name="Υπότιτλος 2">
            <a:extLst>
              <a:ext uri="{FF2B5EF4-FFF2-40B4-BE49-F238E27FC236}">
                <a16:creationId xmlns:a16="http://schemas.microsoft.com/office/drawing/2014/main" id="{76AE4345-DC79-4E20-49AE-6E2F79B1EC99}"/>
              </a:ext>
            </a:extLst>
          </p:cNvPr>
          <p:cNvSpPr txBox="1">
            <a:spLocks noGrp="1"/>
          </p:cNvSpPr>
          <p:nvPr>
            <p:ph type="subTitle" idx="4294967295"/>
          </p:nvPr>
        </p:nvSpPr>
        <p:spPr>
          <a:xfrm>
            <a:off x="161365" y="645459"/>
            <a:ext cx="9628094" cy="4589930"/>
          </a:xfrm>
        </p:spPr>
        <p:txBody>
          <a:bodyPr vert="horz" lIns="91440" tIns="45720" rIns="91440" bIns="45720" rtlCol="0" anchor="t">
            <a:noAutofit/>
          </a:bodyPr>
          <a:lstStyle/>
          <a:p>
            <a:pPr lvl="0" algn="just" hangingPunct="1">
              <a:lnSpc>
                <a:spcPct val="90000"/>
              </a:lnSpc>
              <a:buSzPct val="45000"/>
            </a:pPr>
            <a:r>
              <a:rPr lang="en-US" sz="1200" dirty="0" err="1">
                <a:solidFill>
                  <a:schemeClr val="tx1"/>
                </a:solidFill>
                <a:latin typeface="+mn-lt"/>
                <a:ea typeface="+mn-ea"/>
                <a:cs typeface="+mn-cs"/>
              </a:rPr>
              <a:t>Στο</a:t>
            </a:r>
            <a:r>
              <a:rPr lang="en-US" sz="1200" dirty="0">
                <a:solidFill>
                  <a:schemeClr val="tx1"/>
                </a:solidFill>
                <a:latin typeface="+mn-lt"/>
                <a:ea typeface="+mn-ea"/>
                <a:cs typeface="+mn-cs"/>
              </a:rPr>
              <a:t> π</a:t>
            </a:r>
            <a:r>
              <a:rPr lang="en-US" sz="1200" dirty="0" err="1">
                <a:solidFill>
                  <a:schemeClr val="tx1"/>
                </a:solidFill>
                <a:latin typeface="+mn-lt"/>
                <a:ea typeface="+mn-ea"/>
                <a:cs typeface="+mn-cs"/>
              </a:rPr>
              <a:t>ροηγούμενο</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μάθημ</a:t>
            </a:r>
            <a:r>
              <a:rPr lang="en-US" sz="1200" dirty="0">
                <a:solidFill>
                  <a:schemeClr val="tx1"/>
                </a:solidFill>
                <a:latin typeface="+mn-lt"/>
                <a:ea typeface="+mn-ea"/>
                <a:cs typeface="+mn-cs"/>
              </a:rPr>
              <a:t>α είδαμε την ανισότητα με τη ματιά της κλασικής πολιτικής οικονομίας. </a:t>
            </a:r>
            <a:r>
              <a:rPr lang="en-US" sz="1200" dirty="0" err="1">
                <a:solidFill>
                  <a:schemeClr val="tx1"/>
                </a:solidFill>
                <a:latin typeface="+mn-lt"/>
                <a:ea typeface="+mn-ea"/>
                <a:cs typeface="+mn-cs"/>
              </a:rPr>
              <a:t>Σήμερ</a:t>
            </a:r>
            <a:r>
              <a:rPr lang="en-US" sz="1200" dirty="0">
                <a:solidFill>
                  <a:schemeClr val="tx1"/>
                </a:solidFill>
                <a:latin typeface="+mn-lt"/>
                <a:ea typeface="+mn-ea"/>
                <a:cs typeface="+mn-cs"/>
              </a:rPr>
              <a:t>α θα τη δούμε από τη σκοπιά των νεοκλασικών οικονομικών.</a:t>
            </a:r>
          </a:p>
          <a:p>
            <a:pPr lvl="0" algn="just" hangingPunct="1">
              <a:lnSpc>
                <a:spcPct val="90000"/>
              </a:lnSpc>
              <a:buSzPct val="45000"/>
            </a:pPr>
            <a:r>
              <a:rPr lang="en-US" sz="1200" dirty="0">
                <a:solidFill>
                  <a:schemeClr val="tx1"/>
                </a:solidFill>
                <a:latin typeface="+mn-lt"/>
                <a:ea typeface="+mn-ea"/>
                <a:cs typeface="+mn-cs"/>
              </a:rPr>
              <a:t>Η α</a:t>
            </a:r>
            <a:r>
              <a:rPr lang="en-US" sz="1200" dirty="0" err="1">
                <a:solidFill>
                  <a:schemeClr val="tx1"/>
                </a:solidFill>
                <a:latin typeface="+mn-lt"/>
                <a:ea typeface="+mn-ea"/>
                <a:cs typeface="+mn-cs"/>
              </a:rPr>
              <a:t>ντιμετώ</a:t>
            </a:r>
            <a:r>
              <a:rPr lang="en-US" sz="1200" dirty="0">
                <a:solidFill>
                  <a:schemeClr val="tx1"/>
                </a:solidFill>
                <a:latin typeface="+mn-lt"/>
                <a:ea typeface="+mn-ea"/>
                <a:cs typeface="+mn-cs"/>
              </a:rPr>
              <a:t>πιση της οικονομικής μεγέθυνσης της διανομής και της ανισότητας στα νεοκλασικά οικονομικά βασίσθηκε και εν πολλοίς βασίζεται στα στοιχεία που χαρακτήρισαν αυτή την αλλαγή επιστημονικού παραδείγματος.</a:t>
            </a:r>
          </a:p>
          <a:p>
            <a:pPr algn="just" hangingPunct="1">
              <a:lnSpc>
                <a:spcPct val="90000"/>
              </a:lnSpc>
            </a:pPr>
            <a:r>
              <a:rPr lang="en-US" sz="1200" b="0" i="0" u="none" strike="noStrike" baseline="0" dirty="0" err="1">
                <a:solidFill>
                  <a:schemeClr val="tx1"/>
                </a:solidFill>
                <a:latin typeface="+mn-lt"/>
                <a:ea typeface="+mn-ea"/>
                <a:cs typeface="+mn-cs"/>
              </a:rPr>
              <a:t>Στη</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κλ</a:t>
            </a:r>
            <a:r>
              <a:rPr lang="en-US" sz="1200" b="0" i="0" u="none" strike="noStrike" baseline="0" dirty="0">
                <a:solidFill>
                  <a:schemeClr val="tx1"/>
                </a:solidFill>
                <a:latin typeface="+mn-lt"/>
                <a:ea typeface="+mn-ea"/>
                <a:cs typeface="+mn-cs"/>
              </a:rPr>
              <a:t>ασική πολιτική οικονομία η ανισότητα μετριέται με την απόλυτη έννοια. </a:t>
            </a:r>
            <a:r>
              <a:rPr lang="en-US" sz="1200" b="0" i="0" u="none" strike="noStrike" baseline="0" dirty="0" err="1">
                <a:solidFill>
                  <a:schemeClr val="tx1"/>
                </a:solidFill>
                <a:latin typeface="+mn-lt"/>
                <a:ea typeface="+mn-ea"/>
                <a:cs typeface="+mn-cs"/>
              </a:rPr>
              <a:t>Δηλ</a:t>
            </a:r>
            <a:r>
              <a:rPr lang="en-US" sz="1200" b="0" i="0" u="none" strike="noStrike" baseline="0" dirty="0">
                <a:solidFill>
                  <a:schemeClr val="tx1"/>
                </a:solidFill>
                <a:latin typeface="+mn-lt"/>
                <a:ea typeface="+mn-ea"/>
                <a:cs typeface="+mn-cs"/>
              </a:rPr>
              <a:t>αδή με την κατανομή του εισοδήματος ανάμεσα στις κοινωνικές τάξεις. </a:t>
            </a:r>
            <a:r>
              <a:rPr lang="en-US" sz="1200" b="0" i="0" u="none" strike="noStrike" baseline="0" dirty="0" err="1">
                <a:solidFill>
                  <a:schemeClr val="tx1"/>
                </a:solidFill>
                <a:latin typeface="+mn-lt"/>
                <a:ea typeface="+mn-ea"/>
                <a:cs typeface="+mn-cs"/>
              </a:rPr>
              <a:t>Σε</a:t>
            </a:r>
            <a:r>
              <a:rPr lang="en-US" sz="1200" b="0" i="0" u="none" strike="noStrike" baseline="0" dirty="0">
                <a:solidFill>
                  <a:schemeClr val="tx1"/>
                </a:solidFill>
                <a:latin typeface="+mn-lt"/>
                <a:ea typeface="+mn-ea"/>
                <a:cs typeface="+mn-cs"/>
              </a:rPr>
              <a:t> α</a:t>
            </a:r>
            <a:r>
              <a:rPr lang="en-US" sz="1200" b="0" i="0" u="none" strike="noStrike" baseline="0" dirty="0" err="1">
                <a:solidFill>
                  <a:schemeClr val="tx1"/>
                </a:solidFill>
                <a:latin typeface="+mn-lt"/>
                <a:ea typeface="+mn-ea"/>
                <a:cs typeface="+mn-cs"/>
              </a:rPr>
              <a:t>υτό</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το</a:t>
            </a:r>
            <a:r>
              <a:rPr lang="en-US" sz="1200" b="0" i="0" u="none" strike="noStrike" baseline="0" dirty="0">
                <a:solidFill>
                  <a:schemeClr val="tx1"/>
                </a:solidFill>
                <a:latin typeface="+mn-lt"/>
                <a:ea typeface="+mn-ea"/>
                <a:cs typeface="+mn-cs"/>
              </a:rPr>
              <a:t> πλα</a:t>
            </a:r>
            <a:r>
              <a:rPr lang="en-US" sz="1200" b="0" i="0" u="none" strike="noStrike" baseline="0" dirty="0" err="1">
                <a:solidFill>
                  <a:schemeClr val="tx1"/>
                </a:solidFill>
                <a:latin typeface="+mn-lt"/>
                <a:ea typeface="+mn-ea"/>
                <a:cs typeface="+mn-cs"/>
              </a:rPr>
              <a:t>ίσιο</a:t>
            </a:r>
            <a:r>
              <a:rPr lang="en-US" sz="1200" b="0" i="0" u="none" strike="noStrike" baseline="0" dirty="0">
                <a:solidFill>
                  <a:schemeClr val="tx1"/>
                </a:solidFill>
                <a:latin typeface="+mn-lt"/>
                <a:ea typeface="+mn-ea"/>
                <a:cs typeface="+mn-cs"/>
              </a:rPr>
              <a:t> η ανα</a:t>
            </a:r>
            <a:r>
              <a:rPr lang="en-US" sz="1200" b="0" i="0" u="none" strike="noStrike" baseline="0" dirty="0" err="1">
                <a:solidFill>
                  <a:schemeClr val="tx1"/>
                </a:solidFill>
                <a:latin typeface="+mn-lt"/>
                <a:ea typeface="+mn-ea"/>
                <a:cs typeface="+mn-cs"/>
              </a:rPr>
              <a:t>φορά</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στην</a:t>
            </a:r>
            <a:r>
              <a:rPr lang="en-US" sz="1200" b="0" i="0" u="none" strike="noStrike" baseline="0" dirty="0">
                <a:solidFill>
                  <a:schemeClr val="tx1"/>
                </a:solidFill>
                <a:latin typeface="+mn-lt"/>
                <a:ea typeface="+mn-ea"/>
                <a:cs typeface="+mn-cs"/>
              </a:rPr>
              <a:t> α</a:t>
            </a:r>
            <a:r>
              <a:rPr lang="en-US" sz="1200" b="0" i="0" u="none" strike="noStrike" baseline="0" dirty="0" err="1">
                <a:solidFill>
                  <a:schemeClr val="tx1"/>
                </a:solidFill>
                <a:latin typeface="+mn-lt"/>
                <a:ea typeface="+mn-ea"/>
                <a:cs typeface="+mn-cs"/>
              </a:rPr>
              <a:t>νισότητ</a:t>
            </a:r>
            <a:r>
              <a:rPr lang="en-US" sz="1200" b="0" i="0" u="none" strike="noStrike" baseline="0" dirty="0">
                <a:solidFill>
                  <a:schemeClr val="tx1"/>
                </a:solidFill>
                <a:latin typeface="+mn-lt"/>
                <a:ea typeface="+mn-ea"/>
                <a:cs typeface="+mn-cs"/>
              </a:rPr>
              <a:t>α γίνεται από τη σκοπιά της  της  αναμενόμενης επιρροής της στην πορεία της οικονομικής μεγέθυνσης.</a:t>
            </a:r>
          </a:p>
          <a:p>
            <a:pPr algn="just" hangingPunct="1">
              <a:lnSpc>
                <a:spcPct val="90000"/>
              </a:lnSpc>
            </a:pPr>
            <a:r>
              <a:rPr lang="en-US" sz="1200" b="0" i="0" u="none" strike="noStrike" baseline="0" dirty="0" err="1">
                <a:solidFill>
                  <a:schemeClr val="tx1"/>
                </a:solidFill>
                <a:latin typeface="+mn-lt"/>
                <a:ea typeface="+mn-ea"/>
                <a:cs typeface="+mn-cs"/>
              </a:rPr>
              <a:t>Στ</a:t>
            </a:r>
            <a:r>
              <a:rPr lang="en-US" sz="1200" b="0" i="0" u="none" strike="noStrike" baseline="0" dirty="0">
                <a:solidFill>
                  <a:schemeClr val="tx1"/>
                </a:solidFill>
                <a:latin typeface="+mn-lt"/>
                <a:ea typeface="+mn-ea"/>
                <a:cs typeface="+mn-cs"/>
              </a:rPr>
              <a:t>α νεοκλασικά οικονομικά η ανισότητα είναι ένα σχετικό μέγεθος που μετριέται σε συνάρτηση με τη συνολική οικονομική αποτελεσματικότητα. </a:t>
            </a:r>
            <a:r>
              <a:rPr lang="en-US" sz="1200" b="0" i="0" u="none" strike="noStrike" baseline="0" dirty="0" err="1">
                <a:solidFill>
                  <a:schemeClr val="tx1"/>
                </a:solidFill>
                <a:latin typeface="+mn-lt"/>
                <a:ea typeface="+mn-ea"/>
                <a:cs typeface="+mn-cs"/>
              </a:rPr>
              <a:t>Την</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άριστη</a:t>
            </a:r>
            <a:r>
              <a:rPr lang="en-US" sz="1200" b="0" i="0" u="none" strike="noStrike" baseline="0" dirty="0">
                <a:solidFill>
                  <a:schemeClr val="tx1"/>
                </a:solidFill>
                <a:latin typeface="+mn-lt"/>
                <a:ea typeface="+mn-ea"/>
                <a:cs typeface="+mn-cs"/>
              </a:rPr>
              <a:t> κατα</a:t>
            </a:r>
            <a:r>
              <a:rPr lang="en-US" sz="1200" b="0" i="0" u="none" strike="noStrike" baseline="0" dirty="0" err="1">
                <a:solidFill>
                  <a:schemeClr val="tx1"/>
                </a:solidFill>
                <a:latin typeface="+mn-lt"/>
                <a:ea typeface="+mn-ea"/>
                <a:cs typeface="+mn-cs"/>
              </a:rPr>
              <a:t>νομή</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των</a:t>
            </a:r>
            <a:r>
              <a:rPr lang="en-US" sz="1200" b="0" i="0" u="none" strike="noStrike" baseline="0" dirty="0">
                <a:solidFill>
                  <a:schemeClr val="tx1"/>
                </a:solidFill>
                <a:latin typeface="+mn-lt"/>
                <a:ea typeface="+mn-ea"/>
                <a:cs typeface="+mn-cs"/>
              </a:rPr>
              <a:t> π</a:t>
            </a:r>
            <a:r>
              <a:rPr lang="en-US" sz="1200" b="0" i="0" u="none" strike="noStrike" baseline="0" dirty="0" err="1">
                <a:solidFill>
                  <a:schemeClr val="tx1"/>
                </a:solidFill>
                <a:latin typeface="+mn-lt"/>
                <a:ea typeface="+mn-ea"/>
                <a:cs typeface="+mn-cs"/>
              </a:rPr>
              <a:t>όρων</a:t>
            </a:r>
            <a:r>
              <a:rPr lang="en-US" sz="1200" b="0" i="0" u="none" strike="noStrike" baseline="0" dirty="0">
                <a:solidFill>
                  <a:schemeClr val="tx1"/>
                </a:solidFill>
                <a:latin typeface="+mn-lt"/>
                <a:ea typeface="+mn-ea"/>
                <a:cs typeface="+mn-cs"/>
              </a:rPr>
              <a:t> αν π</a:t>
            </a:r>
            <a:r>
              <a:rPr lang="en-US" sz="1200" b="0" i="0" u="none" strike="noStrike" baseline="0" dirty="0" err="1">
                <a:solidFill>
                  <a:schemeClr val="tx1"/>
                </a:solidFill>
                <a:latin typeface="+mn-lt"/>
                <a:ea typeface="+mn-ea"/>
                <a:cs typeface="+mn-cs"/>
              </a:rPr>
              <a:t>ροτιμάτε</a:t>
            </a:r>
            <a:r>
              <a:rPr lang="en-US" sz="1200" b="0" i="0" u="none" strike="noStrike" baseline="0" dirty="0">
                <a:solidFill>
                  <a:schemeClr val="tx1"/>
                </a:solidFill>
                <a:latin typeface="+mn-lt"/>
                <a:ea typeface="+mn-ea"/>
                <a:cs typeface="+mn-cs"/>
              </a:rPr>
              <a:t>.</a:t>
            </a:r>
            <a:r>
              <a:rPr lang="en-US" sz="1200" dirty="0">
                <a:solidFill>
                  <a:schemeClr val="tx1"/>
                </a:solidFill>
                <a:latin typeface="+mn-lt"/>
                <a:ea typeface="+mn-ea"/>
                <a:cs typeface="+mn-cs"/>
              </a:rPr>
              <a:t> </a:t>
            </a:r>
          </a:p>
          <a:p>
            <a:pPr algn="just" hangingPunct="1">
              <a:lnSpc>
                <a:spcPct val="90000"/>
              </a:lnSpc>
            </a:pPr>
            <a:r>
              <a:rPr lang="en-US" sz="1200" dirty="0">
                <a:solidFill>
                  <a:schemeClr val="tx1"/>
                </a:solidFill>
                <a:latin typeface="+mn-lt"/>
                <a:ea typeface="+mn-ea"/>
                <a:cs typeface="+mn-cs"/>
              </a:rPr>
              <a:t>Η α</a:t>
            </a:r>
            <a:r>
              <a:rPr lang="en-US" sz="1200" dirty="0" err="1">
                <a:solidFill>
                  <a:schemeClr val="tx1"/>
                </a:solidFill>
                <a:latin typeface="+mn-lt"/>
                <a:ea typeface="+mn-ea"/>
                <a:cs typeface="+mn-cs"/>
              </a:rPr>
              <a:t>ντικειμενική</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Νεοκλ</a:t>
            </a:r>
            <a:r>
              <a:rPr lang="en-US" sz="1200" dirty="0">
                <a:solidFill>
                  <a:schemeClr val="tx1"/>
                </a:solidFill>
                <a:latin typeface="+mn-lt"/>
                <a:ea typeface="+mn-ea"/>
                <a:cs typeface="+mn-cs"/>
              </a:rPr>
              <a:t>ασική Θεωρία της Διανομής βασίζεται στην υποκειμενική θεωρία της σπάνιδος και της χρησιμότητας. </a:t>
            </a:r>
            <a:r>
              <a:rPr lang="el-GR" sz="1200" dirty="0">
                <a:solidFill>
                  <a:schemeClr val="tx1"/>
                </a:solidFill>
                <a:latin typeface="+mn-lt"/>
                <a:ea typeface="+mn-ea"/>
                <a:cs typeface="+mn-cs"/>
              </a:rPr>
              <a:t>Είναι η ιδέα που βρίσκεται στη βάση της νεοκλασικής συνάρτησης παραγωγής.</a:t>
            </a:r>
            <a:r>
              <a:rPr lang="en-US" sz="1200" dirty="0">
                <a:solidFill>
                  <a:schemeClr val="tx1"/>
                </a:solidFill>
                <a:latin typeface="+mn-lt"/>
                <a:ea typeface="+mn-ea"/>
                <a:cs typeface="+mn-cs"/>
              </a:rPr>
              <a:t> </a:t>
            </a:r>
            <a:r>
              <a:rPr lang="el-GR" sz="1200" dirty="0">
                <a:solidFill>
                  <a:schemeClr val="tx1"/>
                </a:solidFill>
                <a:latin typeface="+mn-lt"/>
                <a:ea typeface="+mn-ea"/>
                <a:cs typeface="+mn-cs"/>
              </a:rPr>
              <a:t>Τ</a:t>
            </a:r>
            <a:r>
              <a:rPr lang="en-US" sz="1200" dirty="0">
                <a:solidFill>
                  <a:schemeClr val="tx1"/>
                </a:solidFill>
                <a:latin typeface="+mn-lt"/>
                <a:ea typeface="+mn-ea"/>
                <a:cs typeface="+mn-cs"/>
              </a:rPr>
              <a:t>α </a:t>
            </a:r>
            <a:r>
              <a:rPr lang="en-US" sz="1200" dirty="0" err="1">
                <a:solidFill>
                  <a:schemeClr val="tx1"/>
                </a:solidFill>
                <a:latin typeface="+mn-lt"/>
                <a:ea typeface="+mn-ea"/>
                <a:cs typeface="+mn-cs"/>
              </a:rPr>
              <a:t>κέρδη</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θεωρούντ</a:t>
            </a:r>
            <a:r>
              <a:rPr lang="en-US" sz="1200" dirty="0">
                <a:solidFill>
                  <a:schemeClr val="tx1"/>
                </a:solidFill>
                <a:latin typeface="+mn-lt"/>
                <a:ea typeface="+mn-ea"/>
                <a:cs typeface="+mn-cs"/>
              </a:rPr>
              <a:t>αι το κόστος του κεφαλαίου και οι  μισθοί το οριακό προϊόν της εργασίας. </a:t>
            </a:r>
            <a:r>
              <a:rPr lang="en-US" sz="1200" dirty="0" err="1">
                <a:solidFill>
                  <a:schemeClr val="tx1"/>
                </a:solidFill>
                <a:latin typeface="+mn-lt"/>
                <a:ea typeface="+mn-ea"/>
                <a:cs typeface="+mn-cs"/>
              </a:rPr>
              <a:t>Αν</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οι</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συντελεστές</a:t>
            </a:r>
            <a:r>
              <a:rPr lang="el-GR" sz="1200" dirty="0">
                <a:solidFill>
                  <a:schemeClr val="tx1"/>
                </a:solidFill>
                <a:latin typeface="+mn-lt"/>
                <a:ea typeface="+mn-ea"/>
                <a:cs typeface="+mn-cs"/>
              </a:rPr>
              <a:t>»</a:t>
            </a:r>
            <a:r>
              <a:rPr lang="en-US" sz="1200" dirty="0">
                <a:solidFill>
                  <a:schemeClr val="tx1"/>
                </a:solidFill>
                <a:latin typeface="+mn-lt"/>
                <a:ea typeface="+mn-ea"/>
                <a:cs typeface="+mn-cs"/>
              </a:rPr>
              <a:t> αμ</a:t>
            </a:r>
            <a:r>
              <a:rPr lang="el-GR" sz="1200" dirty="0" err="1">
                <a:solidFill>
                  <a:schemeClr val="tx1"/>
                </a:solidFill>
                <a:latin typeface="+mn-lt"/>
                <a:ea typeface="+mn-ea"/>
                <a:cs typeface="+mn-cs"/>
              </a:rPr>
              <a:t>οί</a:t>
            </a:r>
            <a:r>
              <a:rPr lang="en-US" sz="1200" dirty="0">
                <a:solidFill>
                  <a:schemeClr val="tx1"/>
                </a:solidFill>
                <a:latin typeface="+mn-lt"/>
                <a:ea typeface="+mn-ea"/>
                <a:cs typeface="+mn-cs"/>
              </a:rPr>
              <a:t>β</a:t>
            </a:r>
            <a:r>
              <a:rPr lang="en-US" sz="1200" dirty="0" err="1">
                <a:solidFill>
                  <a:schemeClr val="tx1"/>
                </a:solidFill>
                <a:latin typeface="+mn-lt"/>
                <a:ea typeface="+mn-ea"/>
                <a:cs typeface="+mn-cs"/>
              </a:rPr>
              <a:t>οντ</a:t>
            </a:r>
            <a:r>
              <a:rPr lang="en-US" sz="1200" dirty="0">
                <a:solidFill>
                  <a:schemeClr val="tx1"/>
                </a:solidFill>
                <a:latin typeface="+mn-lt"/>
                <a:ea typeface="+mn-ea"/>
                <a:cs typeface="+mn-cs"/>
              </a:rPr>
              <a:t>αι με το οριακό προϊόν</a:t>
            </a:r>
            <a:r>
              <a:rPr lang="el-GR" sz="1200" dirty="0">
                <a:solidFill>
                  <a:schemeClr val="tx1"/>
                </a:solidFill>
                <a:latin typeface="+mn-lt"/>
                <a:ea typeface="+mn-ea"/>
                <a:cs typeface="+mn-cs"/>
              </a:rPr>
              <a:t> τότε οι πόροι κατανέμονται αποτελεσματικά</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Κά</a:t>
            </a:r>
            <a:r>
              <a:rPr lang="en-US" sz="1200" dirty="0">
                <a:solidFill>
                  <a:schemeClr val="tx1"/>
                </a:solidFill>
                <a:latin typeface="+mn-lt"/>
                <a:ea typeface="+mn-ea"/>
                <a:cs typeface="+mn-cs"/>
              </a:rPr>
              <a:t>ποιοι νεοκλασικοί οικονομολόγοι του 19</a:t>
            </a:r>
            <a:r>
              <a:rPr lang="en-US" sz="1200" baseline="30000" dirty="0">
                <a:solidFill>
                  <a:schemeClr val="tx1"/>
                </a:solidFill>
                <a:latin typeface="+mn-lt"/>
                <a:ea typeface="+mn-ea"/>
                <a:cs typeface="+mn-cs"/>
              </a:rPr>
              <a:t>ου</a:t>
            </a:r>
            <a:r>
              <a:rPr lang="en-US" sz="1200" dirty="0">
                <a:solidFill>
                  <a:schemeClr val="tx1"/>
                </a:solidFill>
                <a:latin typeface="+mn-lt"/>
                <a:ea typeface="+mn-ea"/>
                <a:cs typeface="+mn-cs"/>
              </a:rPr>
              <a:t> </a:t>
            </a:r>
            <a:r>
              <a:rPr lang="el-GR" sz="1200" dirty="0">
                <a:solidFill>
                  <a:schemeClr val="tx1"/>
                </a:solidFill>
                <a:latin typeface="+mn-lt"/>
                <a:ea typeface="+mn-ea"/>
                <a:cs typeface="+mn-cs"/>
              </a:rPr>
              <a:t>αιώνα</a:t>
            </a:r>
            <a:r>
              <a:rPr lang="en-US" sz="1200" dirty="0">
                <a:solidFill>
                  <a:schemeClr val="tx1"/>
                </a:solidFill>
                <a:latin typeface="+mn-lt"/>
                <a:ea typeface="+mn-ea"/>
                <a:cs typeface="+mn-cs"/>
              </a:rPr>
              <a:t>, όπ</a:t>
            </a:r>
            <a:r>
              <a:rPr lang="en-US" sz="1200" dirty="0" err="1">
                <a:solidFill>
                  <a:schemeClr val="tx1"/>
                </a:solidFill>
                <a:latin typeface="+mn-lt"/>
                <a:ea typeface="+mn-ea"/>
                <a:cs typeface="+mn-cs"/>
              </a:rPr>
              <a:t>ως</a:t>
            </a:r>
            <a:r>
              <a:rPr lang="en-US" sz="1200" dirty="0">
                <a:solidFill>
                  <a:schemeClr val="tx1"/>
                </a:solidFill>
                <a:latin typeface="+mn-lt"/>
                <a:ea typeface="+mn-ea"/>
                <a:cs typeface="+mn-cs"/>
              </a:rPr>
              <a:t> ο John Bates Clark</a:t>
            </a:r>
            <a:r>
              <a:rPr lang="el-GR" sz="1200" dirty="0">
                <a:solidFill>
                  <a:schemeClr val="tx1"/>
                </a:solidFill>
                <a:latin typeface="+mn-lt"/>
                <a:ea typeface="+mn-ea"/>
                <a:cs typeface="+mn-cs"/>
              </a:rPr>
              <a:t> </a:t>
            </a:r>
            <a:r>
              <a:rPr lang="en-US" sz="1200" dirty="0" err="1">
                <a:solidFill>
                  <a:schemeClr val="tx1"/>
                </a:solidFill>
                <a:latin typeface="+mn-lt"/>
                <a:ea typeface="+mn-ea"/>
                <a:cs typeface="+mn-cs"/>
              </a:rPr>
              <a:t>είχ</a:t>
            </a:r>
            <a:r>
              <a:rPr lang="en-US" sz="1200" dirty="0">
                <a:solidFill>
                  <a:schemeClr val="tx1"/>
                </a:solidFill>
                <a:latin typeface="+mn-lt"/>
                <a:ea typeface="+mn-ea"/>
                <a:cs typeface="+mn-cs"/>
              </a:rPr>
              <a:t>αν χαρακτηρίσει αυτή τη διανομή </a:t>
            </a:r>
            <a:r>
              <a:rPr lang="el-GR" sz="1200" dirty="0">
                <a:solidFill>
                  <a:schemeClr val="tx1"/>
                </a:solidFill>
                <a:latin typeface="+mn-lt"/>
                <a:ea typeface="+mn-ea"/>
                <a:cs typeface="+mn-cs"/>
              </a:rPr>
              <a:t>όχι μόνο οικονομικά αποτελεσματική αλλά και</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κοινωνικά</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δίκ</a:t>
            </a:r>
            <a:r>
              <a:rPr lang="en-US" sz="1200" dirty="0">
                <a:solidFill>
                  <a:schemeClr val="tx1"/>
                </a:solidFill>
                <a:latin typeface="+mn-lt"/>
                <a:ea typeface="+mn-ea"/>
                <a:cs typeface="+mn-cs"/>
              </a:rPr>
              <a:t>αιη.</a:t>
            </a:r>
          </a:p>
          <a:p>
            <a:pPr algn="just" hangingPunct="1">
              <a:lnSpc>
                <a:spcPct val="90000"/>
              </a:lnSpc>
            </a:pPr>
            <a:r>
              <a:rPr lang="en-US" sz="1200" b="0" i="0" u="none" strike="noStrike" baseline="0" dirty="0" err="1">
                <a:solidFill>
                  <a:schemeClr val="tx1"/>
                </a:solidFill>
                <a:latin typeface="+mn-lt"/>
                <a:ea typeface="+mn-ea"/>
                <a:cs typeface="+mn-cs"/>
              </a:rPr>
              <a:t>Αυτό</a:t>
            </a:r>
            <a:r>
              <a:rPr lang="en-US" sz="1200" b="0" i="0" u="none" strike="noStrike" baseline="0" dirty="0">
                <a:solidFill>
                  <a:schemeClr val="tx1"/>
                </a:solidFill>
                <a:latin typeface="+mn-lt"/>
                <a:ea typeface="+mn-ea"/>
                <a:cs typeface="+mn-cs"/>
              </a:rPr>
              <a:t> μπ</a:t>
            </a:r>
            <a:r>
              <a:rPr lang="en-US" sz="1200" b="0" i="0" u="none" strike="noStrike" baseline="0" dirty="0" err="1">
                <a:solidFill>
                  <a:schemeClr val="tx1"/>
                </a:solidFill>
                <a:latin typeface="+mn-lt"/>
                <a:ea typeface="+mn-ea"/>
                <a:cs typeface="+mn-cs"/>
              </a:rPr>
              <a:t>ορεί</a:t>
            </a:r>
            <a:r>
              <a:rPr lang="en-US" sz="1200" b="0" i="0" u="none" strike="noStrike" baseline="0" dirty="0">
                <a:solidFill>
                  <a:schemeClr val="tx1"/>
                </a:solidFill>
                <a:latin typeface="+mn-lt"/>
                <a:ea typeface="+mn-ea"/>
                <a:cs typeface="+mn-cs"/>
              </a:rPr>
              <a:t> να σ</a:t>
            </a:r>
            <a:r>
              <a:rPr lang="el-GR" sz="1200" b="0" i="0" u="none" strike="noStrike" baseline="0" dirty="0" err="1">
                <a:solidFill>
                  <a:schemeClr val="tx1"/>
                </a:solidFill>
                <a:latin typeface="+mn-lt"/>
                <a:ea typeface="+mn-ea"/>
                <a:cs typeface="+mn-cs"/>
              </a:rPr>
              <a:t>ημαί</a:t>
            </a:r>
            <a:r>
              <a:rPr lang="en-US" sz="1200" b="0" i="0" u="none" strike="noStrike" baseline="0" dirty="0" err="1">
                <a:solidFill>
                  <a:schemeClr val="tx1"/>
                </a:solidFill>
                <a:latin typeface="+mn-lt"/>
                <a:ea typeface="+mn-ea"/>
                <a:cs typeface="+mn-cs"/>
              </a:rPr>
              <a:t>νει</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ότι</a:t>
            </a:r>
            <a:r>
              <a:rPr lang="en-US" sz="1200" b="0" i="0" u="none" strike="noStrike" baseline="0" dirty="0">
                <a:solidFill>
                  <a:schemeClr val="tx1"/>
                </a:solidFill>
                <a:latin typeface="+mn-lt"/>
                <a:ea typeface="+mn-ea"/>
                <a:cs typeface="+mn-cs"/>
              </a:rPr>
              <a:t> αν η κατα</a:t>
            </a:r>
            <a:r>
              <a:rPr lang="en-US" sz="1200" b="0" i="0" u="none" strike="noStrike" baseline="0" dirty="0" err="1">
                <a:solidFill>
                  <a:schemeClr val="tx1"/>
                </a:solidFill>
                <a:latin typeface="+mn-lt"/>
                <a:ea typeface="+mn-ea"/>
                <a:cs typeface="+mn-cs"/>
              </a:rPr>
              <a:t>νομή</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των</a:t>
            </a:r>
            <a:r>
              <a:rPr lang="en-US" sz="1200" b="0" i="0" u="none" strike="noStrike" baseline="0" dirty="0">
                <a:solidFill>
                  <a:schemeClr val="tx1"/>
                </a:solidFill>
                <a:latin typeface="+mn-lt"/>
                <a:ea typeface="+mn-ea"/>
                <a:cs typeface="+mn-cs"/>
              </a:rPr>
              <a:t> π</a:t>
            </a:r>
            <a:r>
              <a:rPr lang="en-US" sz="1200" b="0" i="0" u="none" strike="noStrike" baseline="0" dirty="0" err="1">
                <a:solidFill>
                  <a:schemeClr val="tx1"/>
                </a:solidFill>
                <a:latin typeface="+mn-lt"/>
                <a:ea typeface="+mn-ea"/>
                <a:cs typeface="+mn-cs"/>
              </a:rPr>
              <a:t>όρων</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είν</a:t>
            </a:r>
            <a:r>
              <a:rPr lang="en-US" sz="1200" b="0" i="0" u="none" strike="noStrike" baseline="0" dirty="0">
                <a:solidFill>
                  <a:schemeClr val="tx1"/>
                </a:solidFill>
                <a:latin typeface="+mn-lt"/>
                <a:ea typeface="+mn-ea"/>
                <a:cs typeface="+mn-cs"/>
              </a:rPr>
              <a:t>αι άριστη η ανισότητα μας είναι αδιάφορη. </a:t>
            </a:r>
            <a:r>
              <a:rPr lang="en-US" sz="1200" dirty="0" err="1">
                <a:solidFill>
                  <a:schemeClr val="tx1"/>
                </a:solidFill>
                <a:latin typeface="+mn-lt"/>
                <a:ea typeface="+mn-ea"/>
                <a:cs typeface="+mn-cs"/>
              </a:rPr>
              <a:t>Είν</a:t>
            </a:r>
            <a:r>
              <a:rPr lang="en-US" sz="1200" dirty="0">
                <a:solidFill>
                  <a:schemeClr val="tx1"/>
                </a:solidFill>
                <a:latin typeface="+mn-lt"/>
                <a:ea typeface="+mn-ea"/>
                <a:cs typeface="+mn-cs"/>
              </a:rPr>
              <a:t>αι μια σχέση που χαρακτηρίζει το βασικό κριτήριο τ</a:t>
            </a:r>
            <a:r>
              <a:rPr lang="el-GR" sz="1200" dirty="0">
                <a:solidFill>
                  <a:schemeClr val="tx1"/>
                </a:solidFill>
                <a:latin typeface="+mn-lt"/>
                <a:ea typeface="+mn-ea"/>
                <a:cs typeface="+mn-cs"/>
              </a:rPr>
              <a:t>ης</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ευημερί</a:t>
            </a:r>
            <a:r>
              <a:rPr lang="en-US" sz="1200" dirty="0">
                <a:solidFill>
                  <a:schemeClr val="tx1"/>
                </a:solidFill>
                <a:latin typeface="+mn-lt"/>
                <a:ea typeface="+mn-ea"/>
                <a:cs typeface="+mn-cs"/>
              </a:rPr>
              <a:t>ας του Edgeworth και του Pareto. Η α</a:t>
            </a:r>
            <a:r>
              <a:rPr lang="en-US" sz="1200" dirty="0" err="1">
                <a:solidFill>
                  <a:schemeClr val="tx1"/>
                </a:solidFill>
                <a:latin typeface="+mn-lt"/>
                <a:ea typeface="+mn-ea"/>
                <a:cs typeface="+mn-cs"/>
              </a:rPr>
              <a:t>ύξηση</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της</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χρησιμότητ</a:t>
            </a:r>
            <a:r>
              <a:rPr lang="en-US" sz="1200" dirty="0">
                <a:solidFill>
                  <a:schemeClr val="tx1"/>
                </a:solidFill>
                <a:latin typeface="+mn-lt"/>
                <a:ea typeface="+mn-ea"/>
                <a:cs typeface="+mn-cs"/>
              </a:rPr>
              <a:t>ας ενός δεν οδηγεί σε μείωση της χρησιμότητας </a:t>
            </a:r>
            <a:r>
              <a:rPr lang="el-GR" sz="1200" dirty="0">
                <a:solidFill>
                  <a:schemeClr val="tx1"/>
                </a:solidFill>
                <a:latin typeface="+mn-lt"/>
                <a:ea typeface="+mn-ea"/>
                <a:cs typeface="+mn-cs"/>
              </a:rPr>
              <a:t>άλλων</a:t>
            </a:r>
            <a:r>
              <a:rPr lang="en-US" sz="1200" dirty="0">
                <a:solidFill>
                  <a:schemeClr val="tx1"/>
                </a:solidFill>
                <a:latin typeface="+mn-lt"/>
                <a:ea typeface="+mn-ea"/>
                <a:cs typeface="+mn-cs"/>
              </a:rPr>
              <a:t>.  </a:t>
            </a:r>
          </a:p>
          <a:p>
            <a:pPr algn="just" hangingPunct="1">
              <a:lnSpc>
                <a:spcPct val="90000"/>
              </a:lnSpc>
            </a:pPr>
            <a:r>
              <a:rPr lang="en-US" sz="1200" dirty="0">
                <a:solidFill>
                  <a:schemeClr val="tx1"/>
                </a:solidFill>
                <a:latin typeface="+mn-lt"/>
                <a:ea typeface="+mn-ea"/>
                <a:cs typeface="+mn-cs"/>
              </a:rPr>
              <a:t>Υπ</a:t>
            </a:r>
            <a:r>
              <a:rPr lang="en-US" sz="1200" dirty="0" err="1">
                <a:solidFill>
                  <a:schemeClr val="tx1"/>
                </a:solidFill>
                <a:latin typeface="+mn-lt"/>
                <a:ea typeface="+mn-ea"/>
                <a:cs typeface="+mn-cs"/>
              </a:rPr>
              <a:t>άρχει</a:t>
            </a:r>
            <a:r>
              <a:rPr lang="en-US" sz="1200" dirty="0">
                <a:solidFill>
                  <a:schemeClr val="tx1"/>
                </a:solidFill>
                <a:latin typeface="+mn-lt"/>
                <a:ea typeface="+mn-ea"/>
                <a:cs typeface="+mn-cs"/>
              </a:rPr>
              <a:t> </a:t>
            </a:r>
            <a:r>
              <a:rPr lang="en-US" sz="1200" dirty="0" err="1">
                <a:solidFill>
                  <a:schemeClr val="tx1"/>
                </a:solidFill>
                <a:latin typeface="+mn-lt"/>
                <a:ea typeface="+mn-ea"/>
                <a:cs typeface="+mn-cs"/>
              </a:rPr>
              <a:t>όμως</a:t>
            </a:r>
            <a:r>
              <a:rPr lang="en-US" sz="1200" dirty="0">
                <a:solidFill>
                  <a:schemeClr val="tx1"/>
                </a:solidFill>
                <a:latin typeface="+mn-lt"/>
                <a:ea typeface="+mn-ea"/>
                <a:cs typeface="+mn-cs"/>
              </a:rPr>
              <a:t> και </a:t>
            </a:r>
            <a:r>
              <a:rPr lang="en-US" sz="1200" dirty="0" err="1">
                <a:solidFill>
                  <a:schemeClr val="tx1"/>
                </a:solidFill>
                <a:latin typeface="+mn-lt"/>
                <a:ea typeface="+mn-ea"/>
                <a:cs typeface="+mn-cs"/>
              </a:rPr>
              <a:t>μι</a:t>
            </a:r>
            <a:r>
              <a:rPr lang="en-US" sz="1200" dirty="0">
                <a:solidFill>
                  <a:schemeClr val="tx1"/>
                </a:solidFill>
                <a:latin typeface="+mn-lt"/>
                <a:ea typeface="+mn-ea"/>
                <a:cs typeface="+mn-cs"/>
              </a:rPr>
              <a:t>α δεύτερη αναλυτική οπτική στο πλαίσιο της νεοκλασικής θεωρίας που πηγαίνει πίσω στις αρχές του 20</a:t>
            </a:r>
            <a:r>
              <a:rPr lang="en-US" sz="1200" baseline="30000" dirty="0">
                <a:solidFill>
                  <a:schemeClr val="tx1"/>
                </a:solidFill>
                <a:latin typeface="+mn-lt"/>
                <a:ea typeface="+mn-ea"/>
                <a:cs typeface="+mn-cs"/>
              </a:rPr>
              <a:t>ου</a:t>
            </a:r>
            <a:r>
              <a:rPr lang="en-US" sz="1200" dirty="0">
                <a:solidFill>
                  <a:schemeClr val="tx1"/>
                </a:solidFill>
                <a:latin typeface="+mn-lt"/>
                <a:ea typeface="+mn-ea"/>
                <a:cs typeface="+mn-cs"/>
              </a:rPr>
              <a:t> αιώνα και επιχειρηματολογεί ότι η χρησιμότητα βασίζεται στο εισόδημα και συνακόλουθα η αναδιανομή μεταβάλλει τη συνολική χρησιμότητα.</a:t>
            </a:r>
          </a:p>
          <a:p>
            <a:pPr algn="l" hangingPunct="1">
              <a:lnSpc>
                <a:spcPct val="90000"/>
              </a:lnSpc>
            </a:pPr>
            <a:r>
              <a:rPr lang="el-GR" sz="1200" dirty="0">
                <a:solidFill>
                  <a:schemeClr val="tx1"/>
                </a:solidFill>
                <a:latin typeface="+mn-lt"/>
                <a:ea typeface="+mn-ea"/>
                <a:cs typeface="+mn-cs"/>
              </a:rPr>
              <a:t>Στη συνέχεια θα </a:t>
            </a:r>
            <a:r>
              <a:rPr lang="en-US" sz="1200" b="0" i="0" u="none" strike="noStrike" baseline="0" dirty="0">
                <a:solidFill>
                  <a:schemeClr val="tx1"/>
                </a:solidFill>
                <a:latin typeface="+mn-lt"/>
                <a:ea typeface="+mn-ea"/>
                <a:cs typeface="+mn-cs"/>
              </a:rPr>
              <a:t> </a:t>
            </a:r>
            <a:r>
              <a:rPr lang="en-US" sz="1200" b="0" i="0" u="none" strike="noStrike" baseline="0" dirty="0" err="1">
                <a:solidFill>
                  <a:schemeClr val="tx1"/>
                </a:solidFill>
                <a:latin typeface="+mn-lt"/>
                <a:ea typeface="+mn-ea"/>
                <a:cs typeface="+mn-cs"/>
              </a:rPr>
              <a:t>δούμε</a:t>
            </a:r>
            <a:r>
              <a:rPr lang="en-US" sz="1200" b="0" i="0" u="none" strike="noStrike" baseline="0" dirty="0">
                <a:solidFill>
                  <a:schemeClr val="tx1"/>
                </a:solidFill>
                <a:latin typeface="+mn-lt"/>
                <a:ea typeface="+mn-ea"/>
                <a:cs typeface="+mn-cs"/>
              </a:rPr>
              <a:t> π</a:t>
            </a:r>
            <a:r>
              <a:rPr lang="en-US" sz="1200" b="0" i="0" u="none" strike="noStrike" baseline="0" dirty="0" err="1">
                <a:solidFill>
                  <a:schemeClr val="tx1"/>
                </a:solidFill>
                <a:latin typeface="+mn-lt"/>
                <a:ea typeface="+mn-ea"/>
                <a:cs typeface="+mn-cs"/>
              </a:rPr>
              <a:t>ώς</a:t>
            </a:r>
            <a:r>
              <a:rPr lang="en-US" sz="1200" b="0" i="0" u="none" strike="noStrike" baseline="0" dirty="0">
                <a:solidFill>
                  <a:schemeClr val="tx1"/>
                </a:solidFill>
                <a:latin typeface="+mn-lt"/>
                <a:ea typeface="+mn-ea"/>
                <a:cs typeface="+mn-cs"/>
              </a:rPr>
              <a:t> </a:t>
            </a:r>
            <a:r>
              <a:rPr lang="el-GR" sz="1200" dirty="0" err="1">
                <a:solidFill>
                  <a:schemeClr val="tx1"/>
                </a:solidFill>
                <a:latin typeface="+mn-lt"/>
                <a:ea typeface="+mn-ea"/>
                <a:cs typeface="+mn-cs"/>
              </a:rPr>
              <a:t>στοιχειοθετούνται</a:t>
            </a:r>
            <a:r>
              <a:rPr lang="en-US" sz="1200" b="0" i="0" u="none" strike="noStrike" baseline="0" dirty="0">
                <a:solidFill>
                  <a:schemeClr val="tx1"/>
                </a:solidFill>
                <a:latin typeface="+mn-lt"/>
                <a:ea typeface="+mn-ea"/>
                <a:cs typeface="+mn-cs"/>
              </a:rPr>
              <a:t> τα </a:t>
            </a:r>
            <a:r>
              <a:rPr lang="en-US" sz="1200" b="0" i="0" u="none" strike="noStrike" baseline="0" dirty="0" err="1">
                <a:solidFill>
                  <a:schemeClr val="tx1"/>
                </a:solidFill>
                <a:latin typeface="+mn-lt"/>
                <a:ea typeface="+mn-ea"/>
                <a:cs typeface="+mn-cs"/>
              </a:rPr>
              <a:t>δι</a:t>
            </a:r>
            <a:r>
              <a:rPr lang="en-US" sz="1200" b="0" i="0" u="none" strike="noStrike" baseline="0" dirty="0">
                <a:solidFill>
                  <a:schemeClr val="tx1"/>
                </a:solidFill>
                <a:latin typeface="+mn-lt"/>
                <a:ea typeface="+mn-ea"/>
                <a:cs typeface="+mn-cs"/>
              </a:rPr>
              <a:t>αφορετικά επιχιερήματα</a:t>
            </a:r>
            <a:r>
              <a:rPr lang="el-GR" sz="1200" dirty="0">
                <a:solidFill>
                  <a:schemeClr val="tx1"/>
                </a:solidFill>
                <a:latin typeface="+mn-lt"/>
                <a:ea typeface="+mn-ea"/>
                <a:cs typeface="+mn-cs"/>
              </a:rPr>
              <a:t> και τα βασικά μέτρα ανισότητας που αναπτύχθηκαν στο πλαίσιό τους. Σε αυτή την έρευνα θα μας συνδράμει και η Μαρία Αργυρού που ολοκλήρωσε πρόσφατα τη διδακτορική της διατριβή στο Τμήμα γύρω από αυτά τα ζητήματα. Η παρουσίασή της είναι κομμάτι των υλικών του μαθήματος.</a:t>
            </a:r>
            <a:endParaRPr lang="en-US" sz="1200" dirty="0">
              <a:solidFill>
                <a:schemeClr val="tx1"/>
              </a:solidFill>
              <a:latin typeface="+mn-lt"/>
              <a:ea typeface="+mn-ea"/>
              <a:cs typeface="+mn-cs"/>
            </a:endParaRPr>
          </a:p>
        </p:txBody>
      </p:sp>
      <p:sp>
        <p:nvSpPr>
          <p:cNvPr id="15"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0080622" cy="1315307"/>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709920" cy="1315307"/>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09915" y="0"/>
            <a:ext cx="3370707" cy="1315307"/>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9801" y="0"/>
            <a:ext cx="9700820" cy="1320839"/>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5D54F42-2404-8C47-ED04-C6225957A6F5}"/>
              </a:ext>
            </a:extLst>
          </p:cNvPr>
          <p:cNvSpPr>
            <a:spLocks noGrp="1"/>
          </p:cNvSpPr>
          <p:nvPr>
            <p:ph type="title"/>
          </p:nvPr>
        </p:nvSpPr>
        <p:spPr>
          <a:xfrm>
            <a:off x="1134069" y="243539"/>
            <a:ext cx="8182199" cy="854691"/>
          </a:xfrm>
        </p:spPr>
        <p:txBody>
          <a:bodyPr>
            <a:normAutofit/>
          </a:bodyPr>
          <a:lstStyle/>
          <a:p>
            <a:pPr>
              <a:lnSpc>
                <a:spcPct val="90000"/>
              </a:lnSpc>
            </a:pPr>
            <a:r>
              <a:rPr lang="el-GR" sz="3100" dirty="0">
                <a:solidFill>
                  <a:srgbClr val="FFFFFF"/>
                </a:solidFill>
              </a:rPr>
              <a:t>Ο «Νόμος» του </a:t>
            </a:r>
            <a:r>
              <a:rPr lang="en-US" sz="3100" dirty="0">
                <a:solidFill>
                  <a:srgbClr val="FFFFFF"/>
                </a:solidFill>
              </a:rPr>
              <a:t>Pareto </a:t>
            </a:r>
            <a:r>
              <a:rPr lang="el-GR" sz="3100" dirty="0">
                <a:solidFill>
                  <a:srgbClr val="FFFFFF"/>
                </a:solidFill>
              </a:rPr>
              <a:t>και τα Οικονομικά της Ευημερίας</a:t>
            </a:r>
          </a:p>
        </p:txBody>
      </p:sp>
      <p:sp>
        <p:nvSpPr>
          <p:cNvPr id="3" name="Θέση περιεχομένου 2">
            <a:extLst>
              <a:ext uri="{FF2B5EF4-FFF2-40B4-BE49-F238E27FC236}">
                <a16:creationId xmlns:a16="http://schemas.microsoft.com/office/drawing/2014/main" id="{1D1B825C-D925-0BEB-B088-8B6080A7D8E5}"/>
              </a:ext>
            </a:extLst>
          </p:cNvPr>
          <p:cNvSpPr>
            <a:spLocks noGrp="1"/>
          </p:cNvSpPr>
          <p:nvPr>
            <p:ph idx="1"/>
          </p:nvPr>
        </p:nvSpPr>
        <p:spPr>
          <a:xfrm>
            <a:off x="286871" y="1558846"/>
            <a:ext cx="9529481" cy="3999271"/>
          </a:xfrm>
        </p:spPr>
        <p:txBody>
          <a:bodyPr anchor="ctr">
            <a:normAutofit fontScale="92500"/>
          </a:bodyPr>
          <a:lstStyle/>
          <a:p>
            <a:pPr algn="just">
              <a:lnSpc>
                <a:spcPct val="90000"/>
              </a:lnSpc>
            </a:pPr>
            <a:r>
              <a:rPr lang="el-GR" sz="1400" b="0" i="0" u="none" strike="noStrike" baseline="0" dirty="0">
                <a:latin typeface="Liberation Sans"/>
              </a:rPr>
              <a:t>Η ανάπτυξη του επιχειρήματος ότι μια οικονομία αγοράς μεγιστοποιεί την οικονομική ευημερία για όλους ανήκει στον </a:t>
            </a:r>
            <a:r>
              <a:rPr lang="el-GR" sz="1400" dirty="0">
                <a:latin typeface="Liberation Sans"/>
              </a:rPr>
              <a:t>Ι</a:t>
            </a:r>
            <a:r>
              <a:rPr lang="el-GR" sz="1400" b="0" i="0" u="none" strike="noStrike" baseline="0" dirty="0">
                <a:latin typeface="Liberation Sans"/>
              </a:rPr>
              <a:t>ταλό μηχανικό και οικονομολόγο </a:t>
            </a:r>
            <a:r>
              <a:rPr lang="en-US" sz="1400" b="0" i="0" u="none" strike="noStrike" baseline="0" dirty="0">
                <a:latin typeface="Liberation Sans"/>
              </a:rPr>
              <a:t>Vilfredo Pareto. </a:t>
            </a:r>
            <a:r>
              <a:rPr lang="el-GR" sz="1400" b="0" i="0" u="none" strike="noStrike" baseline="0" dirty="0">
                <a:latin typeface="Liberation Sans"/>
              </a:rPr>
              <a:t>Ήταν ένα </a:t>
            </a:r>
            <a:r>
              <a:rPr lang="el-GR" sz="1400" dirty="0">
                <a:latin typeface="Liberation Sans"/>
              </a:rPr>
              <a:t>συμπέρασμα </a:t>
            </a:r>
            <a:r>
              <a:rPr lang="el-GR" sz="1400" b="0" i="0" u="none" strike="noStrike" baseline="0" dirty="0">
                <a:latin typeface="Liberation Sans"/>
              </a:rPr>
              <a:t>που απαιτούσε επιπλέον υποθέσεις.</a:t>
            </a:r>
          </a:p>
          <a:p>
            <a:pPr algn="just">
              <a:lnSpc>
                <a:spcPct val="90000"/>
              </a:lnSpc>
            </a:pPr>
            <a:r>
              <a:rPr lang="el-GR" sz="1400" b="0" i="0" u="none" strike="noStrike" baseline="0" dirty="0">
                <a:latin typeface="Liberation Sans"/>
              </a:rPr>
              <a:t>Για να αποδείξει ότι μια οικονομία αγοράς οδηγούσε σε μεγιστοποίηση της κοινωνικής ευημερίας ο </a:t>
            </a:r>
            <a:r>
              <a:rPr lang="el-GR" sz="1400" b="0" i="0" u="none" strike="noStrike" baseline="0" dirty="0" err="1">
                <a:latin typeface="Liberation Sans"/>
              </a:rPr>
              <a:t>Pareto</a:t>
            </a:r>
            <a:r>
              <a:rPr lang="en-US" sz="1400" b="0" i="0" u="none" strike="noStrike" baseline="0" dirty="0">
                <a:latin typeface="Liberation Sans"/>
              </a:rPr>
              <a:t> </a:t>
            </a:r>
            <a:r>
              <a:rPr lang="el-GR" sz="1400" b="0" i="0" u="none" strike="noStrike" baseline="0" dirty="0">
                <a:latin typeface="Liberation Sans"/>
              </a:rPr>
              <a:t>χρειαζόταν</a:t>
            </a:r>
            <a:r>
              <a:rPr lang="en-US" sz="1400" b="0" i="0" u="none" strike="noStrike" baseline="0" dirty="0">
                <a:latin typeface="Liberation Sans"/>
              </a:rPr>
              <a:t> </a:t>
            </a:r>
            <a:r>
              <a:rPr lang="el-GR" sz="1400" b="0" i="0" u="none" strike="noStrike" baseline="0" dirty="0">
                <a:latin typeface="Liberation Sans"/>
              </a:rPr>
              <a:t>την ανάλυση των καμπυλών αδιαφορίας τόσο στη σφαίρα της ανταλλαγής</a:t>
            </a:r>
            <a:r>
              <a:rPr lang="en-US" sz="1400" b="0" i="0" u="none" strike="noStrike" baseline="0" dirty="0">
                <a:latin typeface="Liberation Sans"/>
              </a:rPr>
              <a:t> </a:t>
            </a:r>
            <a:r>
              <a:rPr lang="el-GR" sz="1400" b="0" i="0" u="none" strike="noStrike" baseline="0" dirty="0">
                <a:latin typeface="Liberation Sans"/>
              </a:rPr>
              <a:t>όσο και στη σφαίρα της παραγωγής</a:t>
            </a:r>
            <a:r>
              <a:rPr lang="en-US" sz="1400" b="0" i="0" u="none" strike="noStrike" baseline="0" dirty="0">
                <a:latin typeface="Liberation Sans"/>
              </a:rPr>
              <a:t> </a:t>
            </a:r>
            <a:r>
              <a:rPr lang="el-GR" sz="1400" b="0" i="0" u="none" strike="noStrike" baseline="0" dirty="0">
                <a:latin typeface="Liberation Sans"/>
              </a:rPr>
              <a:t>όπως θα δούμε στη συνέχεια.</a:t>
            </a:r>
          </a:p>
          <a:p>
            <a:pPr algn="just">
              <a:lnSpc>
                <a:spcPct val="90000"/>
              </a:lnSpc>
            </a:pPr>
            <a:r>
              <a:rPr lang="el-GR" sz="1400" dirty="0">
                <a:latin typeface="Liberation Sans"/>
              </a:rPr>
              <a:t>Γι’ αυτό το λόγο</a:t>
            </a:r>
            <a:r>
              <a:rPr lang="el-GR" sz="1400" b="0" i="0" u="none" strike="noStrike" baseline="0" dirty="0">
                <a:latin typeface="Liberation Sans"/>
              </a:rPr>
              <a:t> εγκατέλειψε την θεωρία της «βασικής»(</a:t>
            </a:r>
            <a:r>
              <a:rPr lang="el-GR" sz="1400" b="0" i="0" u="none" strike="noStrike" baseline="0" dirty="0" err="1">
                <a:latin typeface="Liberation Sans"/>
              </a:rPr>
              <a:t>cardinal</a:t>
            </a:r>
            <a:r>
              <a:rPr lang="el-GR" sz="1400" b="0" i="0" u="none" strike="noStrike" baseline="0" dirty="0">
                <a:latin typeface="Liberation Sans"/>
              </a:rPr>
              <a:t>) χρησιμότητας του </a:t>
            </a:r>
            <a:r>
              <a:rPr lang="el-GR" sz="1400" b="0" i="0" u="none" strike="noStrike" baseline="0" dirty="0" err="1">
                <a:latin typeface="Liberation Sans"/>
              </a:rPr>
              <a:t>Mill</a:t>
            </a:r>
            <a:r>
              <a:rPr lang="el-GR" sz="1400" b="0" i="0" u="none" strike="noStrike" baseline="0" dirty="0">
                <a:latin typeface="Liberation Sans"/>
              </a:rPr>
              <a:t> και του </a:t>
            </a:r>
            <a:r>
              <a:rPr lang="el-GR" sz="1400" b="0" i="0" u="none" strike="noStrike" baseline="0" dirty="0" err="1">
                <a:latin typeface="Liberation Sans"/>
              </a:rPr>
              <a:t>Bentham</a:t>
            </a:r>
            <a:r>
              <a:rPr lang="el-GR" sz="1400" b="0" i="0" u="none" strike="noStrike" baseline="0" dirty="0">
                <a:latin typeface="Liberation Sans"/>
              </a:rPr>
              <a:t> και υιοθέτησε την «ιεραρχική» (</a:t>
            </a:r>
            <a:r>
              <a:rPr lang="el-GR" sz="1400" b="0" i="0" u="none" strike="noStrike" baseline="0" dirty="0" err="1">
                <a:latin typeface="Liberation Sans"/>
              </a:rPr>
              <a:t>ordinal</a:t>
            </a:r>
            <a:r>
              <a:rPr lang="el-GR" sz="1400" b="0" i="0" u="none" strike="noStrike" baseline="0" dirty="0">
                <a:latin typeface="Liberation Sans"/>
              </a:rPr>
              <a:t>) θεωρία της χρησιμότητας. Διαφορετικά οι προτιμήσεις</a:t>
            </a:r>
            <a:r>
              <a:rPr lang="el-GR" sz="1400" dirty="0">
                <a:latin typeface="Liberation Sans"/>
              </a:rPr>
              <a:t> </a:t>
            </a:r>
            <a:r>
              <a:rPr lang="el-GR" sz="1400" b="0" i="0" u="none" strike="noStrike" baseline="0" dirty="0">
                <a:latin typeface="Liberation Sans"/>
              </a:rPr>
              <a:t>των καταναλωτών δεν θα μπορούσαν να φτάσουν  στις επιχειρήσεις και να επηρεάσουν την παραγωγή </a:t>
            </a:r>
            <a:r>
              <a:rPr lang="el-GR" sz="1400" b="0" i="0" u="none" strike="noStrike" baseline="0" dirty="0">
                <a:solidFill>
                  <a:srgbClr val="FF0000"/>
                </a:solidFill>
                <a:latin typeface="Liberation Sans"/>
              </a:rPr>
              <a:t>(γιατί;).</a:t>
            </a:r>
            <a:r>
              <a:rPr lang="el-GR" sz="1400" b="0" i="0" u="none" strike="noStrike" baseline="0" dirty="0">
                <a:latin typeface="Liberation Sans"/>
              </a:rPr>
              <a:t>  </a:t>
            </a:r>
          </a:p>
          <a:p>
            <a:pPr algn="just">
              <a:lnSpc>
                <a:spcPct val="90000"/>
              </a:lnSpc>
            </a:pPr>
            <a:r>
              <a:rPr lang="el-GR" sz="1400" dirty="0">
                <a:latin typeface="Liberation Sans"/>
              </a:rPr>
              <a:t>Επιπλέον, ο προσδιορισμός </a:t>
            </a:r>
            <a:r>
              <a:rPr lang="el-GR" sz="1400" b="0" i="0" u="none" strike="noStrike" baseline="0" dirty="0">
                <a:latin typeface="Liberation Sans"/>
              </a:rPr>
              <a:t>ενός μοναδικού σημείου μεγιστοποίησης της ευημερίας κατά </a:t>
            </a:r>
            <a:r>
              <a:rPr lang="el-GR" sz="1400" b="0" i="0" u="none" strike="noStrike" baseline="0" dirty="0" err="1">
                <a:latin typeface="Liberation Sans"/>
              </a:rPr>
              <a:t>Pareto</a:t>
            </a:r>
            <a:r>
              <a:rPr lang="el-GR" sz="1400" b="0" i="0" u="none" strike="noStrike" baseline="0" dirty="0">
                <a:latin typeface="Liberation Sans"/>
              </a:rPr>
              <a:t> προϋποθέτει ότι η αρχική «προικοδότηση» (</a:t>
            </a:r>
            <a:r>
              <a:rPr lang="el-GR" sz="1400" b="0" i="0" u="none" strike="noStrike" baseline="0" dirty="0" err="1">
                <a:latin typeface="Liberation Sans"/>
              </a:rPr>
              <a:t>endowments</a:t>
            </a:r>
            <a:r>
              <a:rPr lang="el-GR" sz="1400" b="0" i="0" u="none" strike="noStrike" baseline="0" dirty="0">
                <a:latin typeface="Liberation Sans"/>
              </a:rPr>
              <a:t>) των οικονομικών παραγόντων (</a:t>
            </a:r>
            <a:r>
              <a:rPr lang="en-US" sz="1400" b="0" i="0" u="none" strike="noStrike" baseline="0" dirty="0">
                <a:latin typeface="Liberation Sans"/>
              </a:rPr>
              <a:t>economic agents)</a:t>
            </a:r>
            <a:r>
              <a:rPr lang="el-GR" sz="1400" b="0" i="0" u="none" strike="noStrike" baseline="0" dirty="0">
                <a:latin typeface="Liberation Sans"/>
              </a:rPr>
              <a:t> είναι δεδομένη. Διαφορετικά υπάρχουν άπειρα σημεία αριστοποίησης που έχουν τις ιδιότητες που προσδιόρισε ο </a:t>
            </a:r>
            <a:r>
              <a:rPr lang="el-GR" sz="1400" b="0" i="0" u="none" strike="noStrike" baseline="0" dirty="0" err="1">
                <a:latin typeface="Liberation Sans"/>
              </a:rPr>
              <a:t>Pareto</a:t>
            </a:r>
            <a:r>
              <a:rPr lang="el-GR" sz="1400" b="0" i="0" u="none" strike="noStrike" baseline="0" dirty="0">
                <a:latin typeface="Liberation Sans"/>
              </a:rPr>
              <a:t>. (</a:t>
            </a:r>
            <a:r>
              <a:rPr lang="en-US" sz="1400" dirty="0">
                <a:latin typeface="Liberation Sans"/>
              </a:rPr>
              <a:t>P</a:t>
            </a:r>
            <a:r>
              <a:rPr lang="el-GR" sz="1400" b="0" i="0" u="none" strike="noStrike" baseline="0" dirty="0" err="1">
                <a:latin typeface="Liberation Sans"/>
              </a:rPr>
              <a:t>avallion</a:t>
            </a:r>
            <a:r>
              <a:rPr lang="el-GR" sz="1400" b="0" i="0" u="none" strike="noStrike" baseline="0" dirty="0">
                <a:latin typeface="Liberation Sans"/>
              </a:rPr>
              <a:t>  Σελ. 74-76)</a:t>
            </a:r>
          </a:p>
          <a:p>
            <a:pPr algn="just">
              <a:lnSpc>
                <a:spcPct val="90000"/>
              </a:lnSpc>
            </a:pPr>
            <a:r>
              <a:rPr lang="el-GR" sz="1400" b="0" i="0" u="none" strike="noStrike" baseline="0" dirty="0">
                <a:latin typeface="Liberation Sans"/>
              </a:rPr>
              <a:t>Το προφανές αναλυτικό κενό ήρθε να το καλύψει ένα εμπειρικό εύρημα. Ότι η κατανομή των εισοδημάτων σε διαφορετικές χώρες επιβεβαιώνει μια αναλογία 80/20. Δηλαδή, το 80% του εισοδήματος βρίσκεται στα χέρια του 20% του πληθυσμού. Ό </a:t>
            </a:r>
            <a:r>
              <a:rPr lang="el-GR" sz="1400" b="0" i="0" u="none" strike="noStrike" baseline="0" dirty="0" err="1">
                <a:latin typeface="Liberation Sans"/>
              </a:rPr>
              <a:t>Pareto</a:t>
            </a:r>
            <a:r>
              <a:rPr lang="el-GR" sz="1400" b="0" i="0" u="none" strike="noStrike" baseline="0" dirty="0">
                <a:latin typeface="Liberation Sans"/>
              </a:rPr>
              <a:t> έδωσε στο εμπειρικό του εύρημα οικουμενικά και διαχρονικά χαρακτηριστικά και το ονόμασε «νόμο». </a:t>
            </a:r>
            <a:r>
              <a:rPr lang="el-GR" sz="1400" dirty="0">
                <a:latin typeface="Liberation Sans"/>
              </a:rPr>
              <a:t>Με άλλα λόγια ισχυρίσθηκε ότι η διανομή είναι διαχρονικά σταθερή και άρα το </a:t>
            </a:r>
            <a:r>
              <a:rPr lang="en-US" sz="1400" b="0" i="0" u="none" strike="noStrike" baseline="0" dirty="0">
                <a:latin typeface="Liberation Sans"/>
              </a:rPr>
              <a:t>initial endowment</a:t>
            </a:r>
            <a:r>
              <a:rPr lang="el-GR" sz="1400" b="0" i="0" u="none" strike="noStrike" baseline="0" dirty="0">
                <a:latin typeface="Liberation Sans"/>
              </a:rPr>
              <a:t> μπορεί να θεωρηθεί δεδομένο.</a:t>
            </a:r>
            <a:r>
              <a:rPr lang="en-US" sz="1400" b="0" i="0" u="none" strike="noStrike" baseline="0" dirty="0">
                <a:latin typeface="Liberation Sans"/>
              </a:rPr>
              <a:t> </a:t>
            </a:r>
            <a:endParaRPr lang="el-GR" sz="1400" b="0" i="0" u="none" strike="noStrike" baseline="0" dirty="0">
              <a:latin typeface="Liberation Sans"/>
            </a:endParaRPr>
          </a:p>
          <a:p>
            <a:pPr algn="just">
              <a:lnSpc>
                <a:spcPct val="90000"/>
              </a:lnSpc>
            </a:pPr>
            <a:r>
              <a:rPr lang="el-GR" sz="1400" b="0" i="0" u="none" strike="noStrike" baseline="0" dirty="0">
                <a:latin typeface="Liberation Sans"/>
              </a:rPr>
              <a:t>Στην πορεία του μαθήματος θα δούμε ότι στο «νόμο» δόθηκαν διαφορετικές ερμηνείες τη δεκαετία του 1920 με τις μεταβιβάσεις </a:t>
            </a:r>
            <a:r>
              <a:rPr lang="el-GR" sz="1400" b="0" i="0" u="none" strike="noStrike" baseline="0" dirty="0" err="1">
                <a:latin typeface="Liberation Sans"/>
              </a:rPr>
              <a:t>Dalton</a:t>
            </a:r>
            <a:r>
              <a:rPr lang="el-GR" sz="1400" b="0" i="0" u="none" strike="noStrike" baseline="0" dirty="0">
                <a:latin typeface="Liberation Sans"/>
              </a:rPr>
              <a:t> –</a:t>
            </a:r>
            <a:r>
              <a:rPr lang="el-GR" sz="1400" b="0" i="0" u="none" strike="noStrike" baseline="0" dirty="0" err="1">
                <a:latin typeface="Liberation Sans"/>
              </a:rPr>
              <a:t>Pigou</a:t>
            </a:r>
            <a:r>
              <a:rPr lang="el-GR" sz="1400" b="0" i="0" u="none" strike="noStrike" baseline="0" dirty="0">
                <a:latin typeface="Liberation Sans"/>
              </a:rPr>
              <a:t> αλλά και στην πρόσφατη βιβλιογραφία </a:t>
            </a:r>
            <a:r>
              <a:rPr lang="el-GR" sz="1400" b="0" i="0" u="none" strike="noStrike" baseline="0" dirty="0" err="1">
                <a:latin typeface="Liberation Sans"/>
              </a:rPr>
              <a:t>Attkinson</a:t>
            </a:r>
            <a:r>
              <a:rPr lang="el-GR" sz="1400" b="0" i="0" u="none" strike="noStrike" baseline="0" dirty="0">
                <a:latin typeface="Liberation Sans"/>
              </a:rPr>
              <a:t> 2011, </a:t>
            </a:r>
            <a:r>
              <a:rPr lang="el-GR" sz="1400" b="0" i="0" u="none" strike="noStrike" baseline="0" dirty="0" err="1">
                <a:latin typeface="Liberation Sans"/>
              </a:rPr>
              <a:t>Piketty</a:t>
            </a:r>
            <a:r>
              <a:rPr lang="el-GR" sz="1400" b="0" i="0" u="none" strike="noStrike" baseline="0" dirty="0">
                <a:latin typeface="Liberation Sans"/>
              </a:rPr>
              <a:t> 2014 </a:t>
            </a:r>
            <a:r>
              <a:rPr lang="el-GR" sz="1400" dirty="0">
                <a:latin typeface="Liberation Sans"/>
              </a:rPr>
              <a:t>όπως </a:t>
            </a:r>
            <a:r>
              <a:rPr lang="el-GR" sz="1400" b="0" i="0" u="none" strike="noStrike" baseline="0" dirty="0">
                <a:latin typeface="Liberation Sans"/>
              </a:rPr>
              <a:t>και αλλού. Ας τα πάρουμε με τη σειρά.</a:t>
            </a:r>
            <a:endParaRPr lang="el-GR" sz="1400" dirty="0"/>
          </a:p>
        </p:txBody>
      </p:sp>
    </p:spTree>
    <p:extLst>
      <p:ext uri="{BB962C8B-B14F-4D97-AF65-F5344CB8AC3E}">
        <p14:creationId xmlns:p14="http://schemas.microsoft.com/office/powerpoint/2010/main" val="3839922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89" y="1165987"/>
            <a:ext cx="5670550" cy="3338575"/>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0" y="1174369"/>
            <a:ext cx="5670549" cy="3338578"/>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4900" y="2966873"/>
            <a:ext cx="2068766" cy="333857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414847" y="801813"/>
            <a:ext cx="3224903" cy="345537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6" y="1157604"/>
            <a:ext cx="5670552" cy="333857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1834931-B4C3-89AE-DC16-F06DCD1818EE}"/>
              </a:ext>
            </a:extLst>
          </p:cNvPr>
          <p:cNvSpPr txBox="1">
            <a:spLocks noGrp="1"/>
          </p:cNvSpPr>
          <p:nvPr>
            <p:ph type="title" idx="4294967295"/>
          </p:nvPr>
        </p:nvSpPr>
        <p:spPr>
          <a:xfrm>
            <a:off x="385896" y="485242"/>
            <a:ext cx="2646963" cy="2800958"/>
          </a:xfrm>
        </p:spPr>
        <p:txBody>
          <a:bodyPr vert="horz" lIns="91440" tIns="45720" rIns="91440" bIns="45720" rtlCol="0" anchor="b">
            <a:normAutofit/>
          </a:bodyPr>
          <a:lstStyle/>
          <a:p>
            <a:pPr lvl="0" algn="r" hangingPunct="1">
              <a:lnSpc>
                <a:spcPct val="90000"/>
              </a:lnSpc>
              <a:spcBef>
                <a:spcPct val="0"/>
              </a:spcBef>
            </a:pPr>
            <a:r>
              <a:rPr lang="en-US" sz="3300" kern="1200" dirty="0" err="1">
                <a:solidFill>
                  <a:srgbClr val="FFFFFF"/>
                </a:solidFill>
                <a:latin typeface="+mj-lt"/>
                <a:ea typeface="+mj-ea"/>
                <a:cs typeface="+mj-cs"/>
              </a:rPr>
              <a:t>Το</a:t>
            </a:r>
            <a:r>
              <a:rPr lang="en-US" sz="3300" kern="1200" dirty="0">
                <a:solidFill>
                  <a:srgbClr val="FFFFFF"/>
                </a:solidFill>
                <a:latin typeface="+mj-lt"/>
                <a:ea typeface="+mj-ea"/>
                <a:cs typeface="+mj-cs"/>
              </a:rPr>
              <a:t> </a:t>
            </a:r>
            <a:r>
              <a:rPr lang="el-GR" sz="3300" kern="1200" dirty="0">
                <a:solidFill>
                  <a:srgbClr val="FFFFFF"/>
                </a:solidFill>
                <a:latin typeface="+mj-lt"/>
                <a:ea typeface="+mj-ea"/>
                <a:cs typeface="+mj-cs"/>
              </a:rPr>
              <a:t>1</a:t>
            </a:r>
            <a:r>
              <a:rPr lang="el-GR" sz="3300" kern="1200" baseline="30000" dirty="0">
                <a:solidFill>
                  <a:srgbClr val="FFFFFF"/>
                </a:solidFill>
                <a:latin typeface="+mj-lt"/>
                <a:ea typeface="+mj-ea"/>
                <a:cs typeface="+mj-cs"/>
              </a:rPr>
              <a:t>ο</a:t>
            </a:r>
            <a:r>
              <a:rPr lang="el-GR" sz="3300" kern="1200" dirty="0">
                <a:solidFill>
                  <a:srgbClr val="FFFFFF"/>
                </a:solidFill>
                <a:latin typeface="+mj-lt"/>
                <a:ea typeface="+mj-ea"/>
                <a:cs typeface="+mj-cs"/>
              </a:rPr>
              <a:t> </a:t>
            </a:r>
            <a:r>
              <a:rPr lang="en-US" sz="3300" kern="1200" dirty="0">
                <a:solidFill>
                  <a:srgbClr val="FFFFFF"/>
                </a:solidFill>
                <a:latin typeface="+mj-lt"/>
                <a:ea typeface="+mj-ea"/>
                <a:cs typeface="+mj-cs"/>
              </a:rPr>
              <a:t> και </a:t>
            </a:r>
            <a:r>
              <a:rPr lang="el-GR" sz="3300" dirty="0">
                <a:solidFill>
                  <a:srgbClr val="FFFFFF"/>
                </a:solidFill>
                <a:latin typeface="+mj-lt"/>
                <a:ea typeface="+mj-ea"/>
                <a:cs typeface="+mj-cs"/>
              </a:rPr>
              <a:t>2</a:t>
            </a:r>
            <a:r>
              <a:rPr lang="el-GR" sz="3300" baseline="30000" dirty="0">
                <a:solidFill>
                  <a:srgbClr val="FFFFFF"/>
                </a:solidFill>
                <a:latin typeface="+mj-lt"/>
                <a:ea typeface="+mj-ea"/>
                <a:cs typeface="+mj-cs"/>
              </a:rPr>
              <a:t>ο</a:t>
            </a:r>
            <a:r>
              <a:rPr lang="el-GR" sz="3300" dirty="0">
                <a:solidFill>
                  <a:srgbClr val="FFFFFF"/>
                </a:solidFill>
                <a:latin typeface="+mj-lt"/>
                <a:ea typeface="+mj-ea"/>
                <a:cs typeface="+mj-cs"/>
              </a:rPr>
              <a:t> </a:t>
            </a:r>
            <a:r>
              <a:rPr lang="en-US" sz="3300" kern="1200" dirty="0">
                <a:solidFill>
                  <a:srgbClr val="FFFFFF"/>
                </a:solidFill>
                <a:latin typeface="+mj-lt"/>
                <a:ea typeface="+mj-ea"/>
                <a:cs typeface="+mj-cs"/>
              </a:rPr>
              <a:t> “</a:t>
            </a:r>
            <a:r>
              <a:rPr lang="en-US" sz="3300" kern="1200" dirty="0" err="1">
                <a:solidFill>
                  <a:srgbClr val="FFFFFF"/>
                </a:solidFill>
                <a:latin typeface="+mj-lt"/>
                <a:ea typeface="+mj-ea"/>
                <a:cs typeface="+mj-cs"/>
              </a:rPr>
              <a:t>Θε</a:t>
            </a:r>
            <a:r>
              <a:rPr lang="el-GR" sz="3300" kern="1200" dirty="0" err="1">
                <a:solidFill>
                  <a:srgbClr val="FFFFFF"/>
                </a:solidFill>
                <a:latin typeface="+mj-lt"/>
                <a:ea typeface="+mj-ea"/>
                <a:cs typeface="+mj-cs"/>
              </a:rPr>
              <a:t>ώρημα</a:t>
            </a:r>
            <a:r>
              <a:rPr lang="en-US" sz="3300" kern="1200" dirty="0">
                <a:solidFill>
                  <a:srgbClr val="FFFFFF"/>
                </a:solidFill>
                <a:latin typeface="+mj-lt"/>
                <a:ea typeface="+mj-ea"/>
                <a:cs typeface="+mj-cs"/>
              </a:rPr>
              <a:t> της Ευημερίας”</a:t>
            </a:r>
          </a:p>
        </p:txBody>
      </p:sp>
      <p:sp>
        <p:nvSpPr>
          <p:cNvPr id="3" name="Θέση κειμένου 2">
            <a:extLst>
              <a:ext uri="{FF2B5EF4-FFF2-40B4-BE49-F238E27FC236}">
                <a16:creationId xmlns:a16="http://schemas.microsoft.com/office/drawing/2014/main" id="{5CF9B095-B796-C6DF-FE79-93F5CBFD2A01}"/>
              </a:ext>
            </a:extLst>
          </p:cNvPr>
          <p:cNvSpPr txBox="1">
            <a:spLocks noGrp="1"/>
          </p:cNvSpPr>
          <p:nvPr>
            <p:ph type="body" idx="4294967295"/>
          </p:nvPr>
        </p:nvSpPr>
        <p:spPr>
          <a:xfrm>
            <a:off x="3611326" y="286871"/>
            <a:ext cx="6083403" cy="5235388"/>
          </a:xfrm>
        </p:spPr>
        <p:txBody>
          <a:bodyPr vert="horz" lIns="91440" tIns="45720" rIns="91440" bIns="45720" rtlCol="0" anchor="ctr">
            <a:normAutofit fontScale="92500" lnSpcReduction="20000"/>
          </a:bodyPr>
          <a:lstStyle/>
          <a:p>
            <a:pPr lvl="0" algn="just" hangingPunct="1">
              <a:lnSpc>
                <a:spcPct val="90000"/>
              </a:lnSpc>
              <a:buSzPct val="45000"/>
            </a:pPr>
            <a:r>
              <a:rPr lang="en-US" sz="1800" dirty="0" err="1">
                <a:solidFill>
                  <a:schemeClr val="tx1"/>
                </a:solidFill>
                <a:latin typeface="+mn-lt"/>
                <a:ea typeface="+mn-ea"/>
                <a:cs typeface="+mn-cs"/>
              </a:rPr>
              <a:t>Αυτό</a:t>
            </a:r>
            <a:r>
              <a:rPr lang="en-US" sz="1800" dirty="0">
                <a:solidFill>
                  <a:schemeClr val="tx1"/>
                </a:solidFill>
                <a:latin typeface="+mn-lt"/>
                <a:ea typeface="+mn-ea"/>
                <a:cs typeface="+mn-cs"/>
              </a:rPr>
              <a:t> π</a:t>
            </a:r>
            <a:r>
              <a:rPr lang="en-US" sz="1800" dirty="0" err="1">
                <a:solidFill>
                  <a:schemeClr val="tx1"/>
                </a:solidFill>
                <a:latin typeface="+mn-lt"/>
                <a:ea typeface="+mn-ea"/>
                <a:cs typeface="+mn-cs"/>
              </a:rPr>
              <a:t>ου</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με</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δύο</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κου</a:t>
            </a:r>
            <a:r>
              <a:rPr lang="en-US" sz="1800" dirty="0">
                <a:solidFill>
                  <a:schemeClr val="tx1"/>
                </a:solidFill>
                <a:latin typeface="+mn-lt"/>
                <a:ea typeface="+mn-ea"/>
                <a:cs typeface="+mn-cs"/>
              </a:rPr>
              <a:t>βέντες λέει το </a:t>
            </a:r>
            <a:r>
              <a:rPr lang="el-GR" sz="1800" dirty="0">
                <a:solidFill>
                  <a:schemeClr val="tx1"/>
                </a:solidFill>
                <a:latin typeface="+mn-lt"/>
                <a:ea typeface="+mn-ea"/>
                <a:cs typeface="+mn-cs"/>
              </a:rPr>
              <a:t>1</a:t>
            </a:r>
            <a:r>
              <a:rPr lang="el-GR" sz="1800" baseline="30000" dirty="0">
                <a:solidFill>
                  <a:schemeClr val="tx1"/>
                </a:solidFill>
                <a:latin typeface="+mn-lt"/>
                <a:ea typeface="+mn-ea"/>
                <a:cs typeface="+mn-cs"/>
              </a:rPr>
              <a:t>ο</a:t>
            </a:r>
            <a:r>
              <a:rPr lang="en-US" sz="1800" dirty="0">
                <a:solidFill>
                  <a:schemeClr val="tx1"/>
                </a:solidFill>
                <a:latin typeface="+mn-lt"/>
                <a:ea typeface="+mn-ea"/>
                <a:cs typeface="+mn-cs"/>
              </a:rPr>
              <a:t> “θεώρημα” της ευημερίας  είναι ότι σε συνθήκες ανταλλακτικής ισορροπίας οι εμπλεκόμενοι στην οικονομική ζωή δεν έχουν να κερδίσουν κάνοντας επιπλέον συναλλαγές στις τιμές ισορροπίας.</a:t>
            </a:r>
          </a:p>
          <a:p>
            <a:pPr lvl="0" algn="just" hangingPunct="1">
              <a:lnSpc>
                <a:spcPct val="90000"/>
              </a:lnSpc>
              <a:buSzPct val="45000"/>
            </a:pPr>
            <a:r>
              <a:rPr lang="el-GR" sz="1800" dirty="0">
                <a:solidFill>
                  <a:schemeClr val="tx1"/>
                </a:solidFill>
                <a:latin typeface="+mn-lt"/>
                <a:ea typeface="+mn-ea"/>
                <a:cs typeface="+mn-cs"/>
              </a:rPr>
              <a:t>Δηλαδή, </a:t>
            </a:r>
            <a:r>
              <a:rPr lang="en-US" sz="1800" dirty="0">
                <a:solidFill>
                  <a:schemeClr val="tx1"/>
                </a:solidFill>
                <a:latin typeface="+mn-lt"/>
                <a:ea typeface="+mn-ea"/>
                <a:cs typeface="+mn-cs"/>
              </a:rPr>
              <a:t>αν υπάρχουν δύο εφικτοί συνδυασμοί αγαθών από τους οποίους ο Α είναι προτιμώμενος από όλους έναντι του Β τότε σε συνθήκες ισορροπίας είναι σίγουρο ότι θα επικρα</a:t>
            </a:r>
            <a:r>
              <a:rPr lang="el-GR" sz="1800" dirty="0" err="1">
                <a:solidFill>
                  <a:schemeClr val="tx1"/>
                </a:solidFill>
                <a:latin typeface="+mn-lt"/>
                <a:ea typeface="+mn-ea"/>
                <a:cs typeface="+mn-cs"/>
              </a:rPr>
              <a:t>τήσει</a:t>
            </a:r>
            <a:r>
              <a:rPr lang="en-US" sz="1800" dirty="0">
                <a:solidFill>
                  <a:schemeClr val="tx1"/>
                </a:solidFill>
                <a:latin typeface="+mn-lt"/>
                <a:ea typeface="+mn-ea"/>
                <a:cs typeface="+mn-cs"/>
              </a:rPr>
              <a:t> ο Α.</a:t>
            </a:r>
          </a:p>
          <a:p>
            <a:pPr lvl="0" algn="just" hangingPunct="1">
              <a:lnSpc>
                <a:spcPct val="90000"/>
              </a:lnSpc>
              <a:buSzPct val="45000"/>
            </a:pPr>
            <a:r>
              <a:rPr lang="en-US" sz="1800" dirty="0">
                <a:solidFill>
                  <a:schemeClr val="tx1"/>
                </a:solidFill>
                <a:latin typeface="+mn-lt"/>
                <a:ea typeface="+mn-ea"/>
                <a:cs typeface="+mn-cs"/>
              </a:rPr>
              <a:t>Η απ</a:t>
            </a:r>
            <a:r>
              <a:rPr lang="en-US" sz="1800" dirty="0" err="1">
                <a:solidFill>
                  <a:schemeClr val="tx1"/>
                </a:solidFill>
                <a:latin typeface="+mn-lt"/>
                <a:ea typeface="+mn-ea"/>
                <a:cs typeface="+mn-cs"/>
              </a:rPr>
              <a:t>όδειξη</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είν</a:t>
            </a:r>
            <a:r>
              <a:rPr lang="en-US" sz="1800" dirty="0">
                <a:solidFill>
                  <a:schemeClr val="tx1"/>
                </a:solidFill>
                <a:latin typeface="+mn-lt"/>
                <a:ea typeface="+mn-ea"/>
                <a:cs typeface="+mn-cs"/>
              </a:rPr>
              <a:t>αι σχετικ</a:t>
            </a:r>
            <a:r>
              <a:rPr lang="el-GR" sz="1800" dirty="0">
                <a:solidFill>
                  <a:schemeClr val="tx1"/>
                </a:solidFill>
                <a:latin typeface="+mn-lt"/>
                <a:ea typeface="+mn-ea"/>
                <a:cs typeface="+mn-cs"/>
              </a:rPr>
              <a:t>ά</a:t>
            </a:r>
            <a:r>
              <a:rPr lang="en-US" sz="1800" dirty="0">
                <a:solidFill>
                  <a:schemeClr val="tx1"/>
                </a:solidFill>
                <a:latin typeface="+mn-lt"/>
                <a:ea typeface="+mn-ea"/>
                <a:cs typeface="+mn-cs"/>
              </a:rPr>
              <a:t> απλή αφού σε συνθήκες ανταλλακτικής ισορροπίας ο καθένας αποκτά το</a:t>
            </a:r>
            <a:r>
              <a:rPr lang="el-GR" sz="1800" dirty="0">
                <a:solidFill>
                  <a:schemeClr val="tx1"/>
                </a:solidFill>
                <a:latin typeface="+mn-lt"/>
                <a:ea typeface="+mn-ea"/>
                <a:cs typeface="+mn-cs"/>
              </a:rPr>
              <a:t>ν</a:t>
            </a:r>
            <a:r>
              <a:rPr lang="en-US" sz="1800" dirty="0">
                <a:solidFill>
                  <a:schemeClr val="tx1"/>
                </a:solidFill>
                <a:latin typeface="+mn-lt"/>
                <a:ea typeface="+mn-ea"/>
                <a:cs typeface="+mn-cs"/>
              </a:rPr>
              <a:t> καλύτερο συνδυασμό που μπορεί να σηκώσει ο εισοδηματικός του περιορισμός.</a:t>
            </a:r>
          </a:p>
          <a:p>
            <a:pPr lvl="0" algn="just" hangingPunct="1">
              <a:lnSpc>
                <a:spcPct val="90000"/>
              </a:lnSpc>
              <a:buSzPct val="45000"/>
            </a:pPr>
            <a:r>
              <a:rPr lang="en-US" sz="1800" dirty="0" err="1">
                <a:solidFill>
                  <a:schemeClr val="tx1"/>
                </a:solidFill>
                <a:latin typeface="+mn-lt"/>
                <a:ea typeface="+mn-ea"/>
                <a:cs typeface="+mn-cs"/>
              </a:rPr>
              <a:t>Με</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άλλ</a:t>
            </a:r>
            <a:r>
              <a:rPr lang="en-US" sz="1800" dirty="0">
                <a:solidFill>
                  <a:schemeClr val="tx1"/>
                </a:solidFill>
                <a:latin typeface="+mn-lt"/>
                <a:ea typeface="+mn-ea"/>
                <a:cs typeface="+mn-cs"/>
              </a:rPr>
              <a:t>α λόγια ισορροπεί στο σημείο που ο εισοδηματικός περιορισμός εφάπτεται στην υψηλότερη καμπύλη αδιαφορίας.</a:t>
            </a:r>
            <a:endParaRPr lang="el-GR" sz="1800" dirty="0">
              <a:solidFill>
                <a:schemeClr val="tx1"/>
              </a:solidFill>
              <a:latin typeface="+mn-lt"/>
              <a:ea typeface="+mn-ea"/>
              <a:cs typeface="+mn-cs"/>
            </a:endParaRPr>
          </a:p>
          <a:p>
            <a:pPr algn="just"/>
            <a:r>
              <a:rPr lang="el-GR" sz="1800" b="0" i="0" u="none" strike="noStrike" baseline="0" dirty="0">
                <a:solidFill>
                  <a:srgbClr val="000000"/>
                </a:solidFill>
                <a:latin typeface="Calibri" panose="020F0502020204030204" pitchFamily="34" charset="0"/>
              </a:rPr>
              <a:t>Είναι η συνηθισμένη εικόνα των εγχειρίδιων όπου ο καταναλωτής ισορροπεί στο σημείο που ο εισοδηματικός του περιορισμός εφάπτεται στην υψηλότερη καμπύλη αδιαφορίας.</a:t>
            </a:r>
          </a:p>
          <a:p>
            <a:pPr algn="just"/>
            <a:r>
              <a:rPr lang="el-GR" sz="1800" b="1" i="0" u="none" strike="noStrike" baseline="0" dirty="0">
                <a:solidFill>
                  <a:srgbClr val="FF0000"/>
                </a:solidFill>
                <a:latin typeface="Calibri" panose="020F0502020204030204" pitchFamily="34" charset="0"/>
              </a:rPr>
              <a:t>Σημ.: Διαβάστε το κομμάτι της οικονομικής ευημερίας κατά </a:t>
            </a:r>
            <a:r>
              <a:rPr lang="el-GR" sz="1800" b="1" i="0" u="none" strike="noStrike" baseline="0" dirty="0" err="1">
                <a:solidFill>
                  <a:srgbClr val="FF0000"/>
                </a:solidFill>
                <a:latin typeface="Calibri" panose="020F0502020204030204" pitchFamily="34" charset="0"/>
              </a:rPr>
              <a:t>Pareto</a:t>
            </a:r>
            <a:r>
              <a:rPr lang="el-GR" sz="1800" b="1" i="0" u="none" strike="noStrike" baseline="0" dirty="0">
                <a:solidFill>
                  <a:srgbClr val="FF0000"/>
                </a:solidFill>
                <a:latin typeface="Calibri" panose="020F0502020204030204" pitchFamily="34" charset="0"/>
              </a:rPr>
              <a:t> από το </a:t>
            </a:r>
            <a:r>
              <a:rPr lang="el-GR" sz="1800" b="1" i="0" u="none" strike="noStrike" baseline="0" dirty="0" err="1">
                <a:solidFill>
                  <a:srgbClr val="FF0000"/>
                </a:solidFill>
                <a:latin typeface="Calibri" panose="020F0502020204030204" pitchFamily="34" charset="0"/>
              </a:rPr>
              <a:t>Feldman</a:t>
            </a:r>
            <a:r>
              <a:rPr lang="el-GR" sz="1800" b="1" i="0" u="none" strike="noStrike" baseline="0" dirty="0">
                <a:solidFill>
                  <a:srgbClr val="FF0000"/>
                </a:solidFill>
                <a:latin typeface="Calibri" panose="020F0502020204030204" pitchFamily="34" charset="0"/>
              </a:rPr>
              <a:t> (1998 </a:t>
            </a:r>
            <a:r>
              <a:rPr lang="el-GR" sz="1800" b="1" i="0" u="none" strike="noStrike" baseline="0" dirty="0" err="1">
                <a:solidFill>
                  <a:srgbClr val="FF0000"/>
                </a:solidFill>
                <a:latin typeface="Calibri" panose="020F0502020204030204" pitchFamily="34" charset="0"/>
              </a:rPr>
              <a:t>Palgrave</a:t>
            </a:r>
            <a:r>
              <a:rPr lang="el-GR" sz="1800" b="1" i="0" u="none" strike="noStrike" baseline="0" dirty="0">
                <a:solidFill>
                  <a:srgbClr val="FF0000"/>
                </a:solidFill>
                <a:latin typeface="Calibri" panose="020F0502020204030204" pitchFamily="34" charset="0"/>
              </a:rPr>
              <a:t> </a:t>
            </a:r>
            <a:r>
              <a:rPr lang="el-GR" sz="1800" b="1" i="0" u="none" strike="noStrike" baseline="0" dirty="0" err="1">
                <a:solidFill>
                  <a:srgbClr val="FF0000"/>
                </a:solidFill>
                <a:latin typeface="Calibri" panose="020F0502020204030204" pitchFamily="34" charset="0"/>
              </a:rPr>
              <a:t>Mc</a:t>
            </a:r>
            <a:r>
              <a:rPr lang="el-GR" sz="1800" b="1" i="0" u="none" strike="noStrike" baseline="0" dirty="0">
                <a:solidFill>
                  <a:srgbClr val="FF0000"/>
                </a:solidFill>
                <a:latin typeface="Calibri" panose="020F0502020204030204" pitchFamily="34" charset="0"/>
              </a:rPr>
              <a:t> </a:t>
            </a:r>
            <a:r>
              <a:rPr lang="el-GR" sz="1800" b="1" i="0" u="none" strike="noStrike" baseline="0" dirty="0" err="1">
                <a:solidFill>
                  <a:srgbClr val="FF0000"/>
                </a:solidFill>
                <a:latin typeface="Calibri" panose="020F0502020204030204" pitchFamily="34" charset="0"/>
              </a:rPr>
              <a:t>Millan</a:t>
            </a:r>
            <a:r>
              <a:rPr lang="el-GR" sz="1800" b="1" i="0" u="none" strike="noStrike" baseline="0" dirty="0">
                <a:solidFill>
                  <a:srgbClr val="FF0000"/>
                </a:solidFill>
                <a:latin typeface="Calibri" panose="020F0502020204030204" pitchFamily="34" charset="0"/>
              </a:rPr>
              <a:t>) το εγχειρίδιο </a:t>
            </a:r>
            <a:r>
              <a:rPr lang="el-GR" sz="1800" b="1" i="0" u="none" strike="noStrike" baseline="0" dirty="0" err="1">
                <a:solidFill>
                  <a:srgbClr val="FF0000"/>
                </a:solidFill>
                <a:latin typeface="Calibri" panose="020F0502020204030204" pitchFamily="34" charset="0"/>
              </a:rPr>
              <a:t>Munoz</a:t>
            </a:r>
            <a:r>
              <a:rPr lang="el-GR" sz="1800" b="1" i="0" u="none" strike="noStrike" baseline="0" dirty="0">
                <a:solidFill>
                  <a:srgbClr val="FF0000"/>
                </a:solidFill>
                <a:latin typeface="Calibri" panose="020F0502020204030204" pitchFamily="34" charset="0"/>
              </a:rPr>
              <a:t> -</a:t>
            </a:r>
            <a:r>
              <a:rPr lang="el-GR" sz="1800" b="1" i="0" u="none" strike="noStrike" baseline="0" dirty="0" err="1">
                <a:solidFill>
                  <a:srgbClr val="FF0000"/>
                </a:solidFill>
                <a:latin typeface="Calibri" panose="020F0502020204030204" pitchFamily="34" charset="0"/>
              </a:rPr>
              <a:t>Garcia</a:t>
            </a:r>
            <a:r>
              <a:rPr lang="el-GR" sz="1800" b="1" i="0" u="none" strike="noStrike" baseline="0" dirty="0">
                <a:solidFill>
                  <a:srgbClr val="FF0000"/>
                </a:solidFill>
                <a:latin typeface="Calibri" panose="020F0502020204030204" pitchFamily="34" charset="0"/>
              </a:rPr>
              <a:t> Κεφάλαιο 6 παρ. 6.3, 6.4 σελ. 424 -460</a:t>
            </a:r>
            <a:endParaRPr lang="en-US" sz="1800" dirty="0">
              <a:solidFill>
                <a:schemeClr val="tx1"/>
              </a:solidFill>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78962" cy="567055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2011E9E4-CC5E-BA23-87D0-D2C30DFDE8C0}"/>
              </a:ext>
            </a:extLst>
          </p:cNvPr>
          <p:cNvPicPr>
            <a:picLocks noChangeAspect="1"/>
          </p:cNvPicPr>
          <p:nvPr/>
        </p:nvPicPr>
        <p:blipFill>
          <a:blip r:embed="rId3"/>
          <a:stretch>
            <a:fillRect/>
          </a:stretch>
        </p:blipFill>
        <p:spPr>
          <a:xfrm>
            <a:off x="230801" y="1014821"/>
            <a:ext cx="4317360" cy="3640907"/>
          </a:xfrm>
          <a:prstGeom prst="rect">
            <a:avLst/>
          </a:prstGeom>
          <a:noFill/>
        </p:spPr>
      </p:pic>
      <p:sp>
        <p:nvSpPr>
          <p:cNvPr id="2" name="Θέση κειμένου 1">
            <a:extLst>
              <a:ext uri="{FF2B5EF4-FFF2-40B4-BE49-F238E27FC236}">
                <a16:creationId xmlns:a16="http://schemas.microsoft.com/office/drawing/2014/main" id="{1779FB86-9C4B-9F14-C8A7-D7CDD9ADD7C0}"/>
              </a:ext>
            </a:extLst>
          </p:cNvPr>
          <p:cNvSpPr txBox="1">
            <a:spLocks noGrp="1"/>
          </p:cNvSpPr>
          <p:nvPr>
            <p:ph type="body" idx="4294967295"/>
          </p:nvPr>
        </p:nvSpPr>
        <p:spPr>
          <a:xfrm>
            <a:off x="4858329" y="258618"/>
            <a:ext cx="4562755" cy="5308463"/>
          </a:xfrm>
        </p:spPr>
        <p:txBody>
          <a:bodyPr vert="horz" lIns="91440" tIns="45720" rIns="91440" bIns="45720" rtlCol="0" anchor="t">
            <a:normAutofit/>
          </a:bodyPr>
          <a:lstStyle/>
          <a:p>
            <a:pPr lvl="0" algn="just" hangingPunct="1">
              <a:lnSpc>
                <a:spcPct val="90000"/>
              </a:lnSpc>
              <a:buSzPct val="45000"/>
            </a:pPr>
            <a:r>
              <a:rPr lang="en-US" sz="1800" dirty="0" err="1">
                <a:solidFill>
                  <a:schemeClr val="tx1">
                    <a:alpha val="80000"/>
                  </a:schemeClr>
                </a:solidFill>
                <a:latin typeface="+mn-lt"/>
                <a:ea typeface="+mn-ea"/>
                <a:cs typeface="+mn-cs"/>
              </a:rPr>
              <a:t>Το</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δεύτερο</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θεώρημ</a:t>
            </a:r>
            <a:r>
              <a:rPr lang="en-US" sz="1800" dirty="0">
                <a:solidFill>
                  <a:schemeClr val="tx1">
                    <a:alpha val="80000"/>
                  </a:schemeClr>
                </a:solidFill>
                <a:latin typeface="+mn-lt"/>
                <a:ea typeface="+mn-ea"/>
                <a:cs typeface="+mn-cs"/>
              </a:rPr>
              <a:t>α θέτει το αντίστροφο ερώτημα. Υπ</a:t>
            </a:r>
            <a:r>
              <a:rPr lang="en-US" sz="1800" dirty="0" err="1">
                <a:solidFill>
                  <a:schemeClr val="tx1">
                    <a:alpha val="80000"/>
                  </a:schemeClr>
                </a:solidFill>
                <a:latin typeface="+mn-lt"/>
                <a:ea typeface="+mn-ea"/>
                <a:cs typeface="+mn-cs"/>
              </a:rPr>
              <a:t>άρχει</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έν</a:t>
            </a:r>
            <a:r>
              <a:rPr lang="en-US" sz="1800" dirty="0">
                <a:solidFill>
                  <a:schemeClr val="tx1">
                    <a:alpha val="80000"/>
                  </a:schemeClr>
                </a:solidFill>
                <a:latin typeface="+mn-lt"/>
                <a:ea typeface="+mn-ea"/>
                <a:cs typeface="+mn-cs"/>
              </a:rPr>
              <a:t>α σύνολο τιμών ισορροπίας που να αντιστοιχίζεται σε </a:t>
            </a:r>
            <a:r>
              <a:rPr lang="el-GR" sz="1800" dirty="0">
                <a:solidFill>
                  <a:schemeClr val="tx1">
                    <a:alpha val="80000"/>
                  </a:schemeClr>
                </a:solidFill>
                <a:latin typeface="+mn-lt"/>
                <a:ea typeface="+mn-ea"/>
                <a:cs typeface="+mn-cs"/>
              </a:rPr>
              <a:t>μια </a:t>
            </a:r>
            <a:r>
              <a:rPr lang="en-US" sz="1800" dirty="0">
                <a:solidFill>
                  <a:schemeClr val="tx1">
                    <a:alpha val="80000"/>
                  </a:schemeClr>
                </a:solidFill>
                <a:latin typeface="+mn-lt"/>
                <a:ea typeface="+mn-ea"/>
                <a:cs typeface="+mn-cs"/>
              </a:rPr>
              <a:t>“αποτελεσματική”, κατά Pareto, κατανομή των πόρων;</a:t>
            </a:r>
          </a:p>
          <a:p>
            <a:pPr lvl="0" algn="just" hangingPunct="1">
              <a:lnSpc>
                <a:spcPct val="90000"/>
              </a:lnSpc>
              <a:buSzPct val="45000"/>
            </a:pPr>
            <a:r>
              <a:rPr lang="en-US" sz="1800" dirty="0">
                <a:solidFill>
                  <a:schemeClr val="tx1">
                    <a:alpha val="80000"/>
                  </a:schemeClr>
                </a:solidFill>
                <a:latin typeface="+mn-lt"/>
                <a:ea typeface="+mn-ea"/>
                <a:cs typeface="+mn-cs"/>
              </a:rPr>
              <a:t>Η απ</a:t>
            </a:r>
            <a:r>
              <a:rPr lang="en-US" sz="1800" dirty="0" err="1">
                <a:solidFill>
                  <a:schemeClr val="tx1">
                    <a:alpha val="80000"/>
                  </a:schemeClr>
                </a:solidFill>
                <a:latin typeface="+mn-lt"/>
                <a:ea typeface="+mn-ea"/>
                <a:cs typeface="+mn-cs"/>
              </a:rPr>
              <a:t>άντηση</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είν</a:t>
            </a:r>
            <a:r>
              <a:rPr lang="en-US" sz="1800" dirty="0">
                <a:solidFill>
                  <a:schemeClr val="tx1">
                    <a:alpha val="80000"/>
                  </a:schemeClr>
                </a:solidFill>
                <a:latin typeface="+mn-lt"/>
                <a:ea typeface="+mn-ea"/>
                <a:cs typeface="+mn-cs"/>
              </a:rPr>
              <a:t>αι το “κουτί του Edgeworth”. Η </a:t>
            </a:r>
            <a:r>
              <a:rPr lang="en-US" sz="1800" dirty="0" err="1">
                <a:solidFill>
                  <a:schemeClr val="tx1">
                    <a:alpha val="80000"/>
                  </a:schemeClr>
                </a:solidFill>
                <a:latin typeface="+mn-lt"/>
                <a:ea typeface="+mn-ea"/>
                <a:cs typeface="+mn-cs"/>
              </a:rPr>
              <a:t>λογική</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της</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λύσης</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είν</a:t>
            </a:r>
            <a:r>
              <a:rPr lang="en-US" sz="1800" dirty="0">
                <a:solidFill>
                  <a:schemeClr val="tx1">
                    <a:alpha val="80000"/>
                  </a:schemeClr>
                </a:solidFill>
                <a:latin typeface="+mn-lt"/>
                <a:ea typeface="+mn-ea"/>
                <a:cs typeface="+mn-cs"/>
              </a:rPr>
              <a:t>αι ότι εάν οι προτιμήσεις είναι “κυρτές” (convex). </a:t>
            </a:r>
            <a:r>
              <a:rPr lang="en-US" sz="1800" dirty="0" err="1">
                <a:solidFill>
                  <a:schemeClr val="tx1">
                    <a:alpha val="80000"/>
                  </a:schemeClr>
                </a:solidFill>
                <a:latin typeface="+mn-lt"/>
                <a:ea typeface="+mn-ea"/>
                <a:cs typeface="+mn-cs"/>
              </a:rPr>
              <a:t>Δηλ</a:t>
            </a:r>
            <a:r>
              <a:rPr lang="en-US" sz="1800" dirty="0">
                <a:solidFill>
                  <a:schemeClr val="tx1">
                    <a:alpha val="80000"/>
                  </a:schemeClr>
                </a:solidFill>
                <a:latin typeface="+mn-lt"/>
                <a:ea typeface="+mn-ea"/>
                <a:cs typeface="+mn-cs"/>
              </a:rPr>
              <a:t>αδή,</a:t>
            </a:r>
            <a:r>
              <a:rPr lang="el-GR" sz="1800" dirty="0">
                <a:solidFill>
                  <a:schemeClr val="tx1">
                    <a:alpha val="80000"/>
                  </a:schemeClr>
                </a:solidFill>
                <a:latin typeface="+mn-lt"/>
                <a:ea typeface="+mn-ea"/>
                <a:cs typeface="+mn-cs"/>
              </a:rPr>
              <a:t> αν</a:t>
            </a:r>
            <a:r>
              <a:rPr lang="en-US" sz="1800" dirty="0">
                <a:solidFill>
                  <a:schemeClr val="tx1">
                    <a:alpha val="80000"/>
                  </a:schemeClr>
                </a:solidFill>
                <a:latin typeface="+mn-lt"/>
                <a:ea typeface="+mn-ea"/>
                <a:cs typeface="+mn-cs"/>
              </a:rPr>
              <a:t> ο χάρτης των καμπυλών αδιαφορίας των ατόμων Α και Β έχει τη συνήθη μορφή. </a:t>
            </a:r>
            <a:r>
              <a:rPr lang="en-US" sz="1800" dirty="0" err="1">
                <a:solidFill>
                  <a:schemeClr val="tx1">
                    <a:alpha val="80000"/>
                  </a:schemeClr>
                </a:solidFill>
                <a:latin typeface="+mn-lt"/>
                <a:ea typeface="+mn-ea"/>
                <a:cs typeface="+mn-cs"/>
              </a:rPr>
              <a:t>Τότε</a:t>
            </a:r>
            <a:r>
              <a:rPr lang="en-US" sz="1800" dirty="0">
                <a:solidFill>
                  <a:schemeClr val="tx1">
                    <a:alpha val="80000"/>
                  </a:schemeClr>
                </a:solidFill>
                <a:latin typeface="+mn-lt"/>
                <a:ea typeface="+mn-ea"/>
                <a:cs typeface="+mn-cs"/>
              </a:rPr>
              <a:t> υπ</a:t>
            </a:r>
            <a:r>
              <a:rPr lang="en-US" sz="1800" dirty="0" err="1">
                <a:solidFill>
                  <a:schemeClr val="tx1">
                    <a:alpha val="80000"/>
                  </a:schemeClr>
                </a:solidFill>
                <a:latin typeface="+mn-lt"/>
                <a:ea typeface="+mn-ea"/>
                <a:cs typeface="+mn-cs"/>
              </a:rPr>
              <a:t>άρχει</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μι</a:t>
            </a:r>
            <a:r>
              <a:rPr lang="en-US" sz="1800" dirty="0">
                <a:solidFill>
                  <a:schemeClr val="tx1">
                    <a:alpha val="80000"/>
                  </a:schemeClr>
                </a:solidFill>
                <a:latin typeface="+mn-lt"/>
                <a:ea typeface="+mn-ea"/>
                <a:cs typeface="+mn-cs"/>
              </a:rPr>
              <a:t>α εισοδηματική καμπύλη που διαχωρίζει τους δυο χάρτες στην υψηλότερη δυνατή καμπύλη αμφοτέρων. Η </a:t>
            </a:r>
            <a:r>
              <a:rPr lang="en-US" sz="1800" dirty="0" err="1">
                <a:solidFill>
                  <a:schemeClr val="tx1">
                    <a:alpha val="80000"/>
                  </a:schemeClr>
                </a:solidFill>
                <a:latin typeface="+mn-lt"/>
                <a:ea typeface="+mn-ea"/>
                <a:cs typeface="+mn-cs"/>
              </a:rPr>
              <a:t>κλίση</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της</a:t>
            </a:r>
            <a:r>
              <a:rPr lang="en-US" sz="1800" dirty="0">
                <a:solidFill>
                  <a:schemeClr val="tx1">
                    <a:alpha val="80000"/>
                  </a:schemeClr>
                </a:solidFill>
                <a:latin typeface="+mn-lt"/>
                <a:ea typeface="+mn-ea"/>
                <a:cs typeface="+mn-cs"/>
              </a:rPr>
              <a:t> καμπ</a:t>
            </a:r>
            <a:r>
              <a:rPr lang="en-US" sz="1800" dirty="0" err="1">
                <a:solidFill>
                  <a:schemeClr val="tx1">
                    <a:alpha val="80000"/>
                  </a:schemeClr>
                </a:solidFill>
                <a:latin typeface="+mn-lt"/>
                <a:ea typeface="+mn-ea"/>
                <a:cs typeface="+mn-cs"/>
              </a:rPr>
              <a:t>ύλης</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δίνει</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τις</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σχετικές</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τιμές</a:t>
            </a:r>
            <a:r>
              <a:rPr lang="en-US" sz="1800" dirty="0">
                <a:solidFill>
                  <a:schemeClr val="tx1">
                    <a:alpha val="80000"/>
                  </a:schemeClr>
                </a:solidFill>
                <a:latin typeface="+mn-lt"/>
                <a:ea typeface="+mn-ea"/>
                <a:cs typeface="+mn-cs"/>
              </a:rPr>
              <a:t>. </a:t>
            </a:r>
            <a:endParaRPr lang="el-GR" sz="1800" dirty="0">
              <a:solidFill>
                <a:schemeClr val="tx1">
                  <a:alpha val="80000"/>
                </a:schemeClr>
              </a:solidFill>
              <a:latin typeface="+mn-lt"/>
              <a:ea typeface="+mn-ea"/>
              <a:cs typeface="+mn-cs"/>
            </a:endParaRPr>
          </a:p>
          <a:p>
            <a:pPr lvl="0" algn="just" hangingPunct="1">
              <a:lnSpc>
                <a:spcPct val="90000"/>
              </a:lnSpc>
              <a:buSzPct val="45000"/>
            </a:pPr>
            <a:r>
              <a:rPr lang="en-US" sz="1800" dirty="0">
                <a:solidFill>
                  <a:schemeClr val="tx1">
                    <a:alpha val="80000"/>
                  </a:schemeClr>
                </a:solidFill>
                <a:latin typeface="+mn-lt"/>
                <a:ea typeface="+mn-ea"/>
                <a:cs typeface="+mn-cs"/>
              </a:rPr>
              <a:t>Η </a:t>
            </a:r>
            <a:r>
              <a:rPr lang="en-US" sz="1800" dirty="0" err="1">
                <a:solidFill>
                  <a:schemeClr val="tx1">
                    <a:alpha val="80000"/>
                  </a:schemeClr>
                </a:solidFill>
                <a:latin typeface="+mn-lt"/>
                <a:ea typeface="+mn-ea"/>
                <a:cs typeface="+mn-cs"/>
              </a:rPr>
              <a:t>λογική</a:t>
            </a:r>
            <a:r>
              <a:rPr lang="en-US" sz="1800" dirty="0">
                <a:solidFill>
                  <a:schemeClr val="tx1">
                    <a:alpha val="80000"/>
                  </a:schemeClr>
                </a:solidFill>
                <a:latin typeface="+mn-lt"/>
                <a:ea typeface="+mn-ea"/>
                <a:cs typeface="+mn-cs"/>
              </a:rPr>
              <a:t> </a:t>
            </a:r>
            <a:r>
              <a:rPr lang="en-US" sz="1800" dirty="0" err="1">
                <a:solidFill>
                  <a:schemeClr val="tx1">
                    <a:alpha val="80000"/>
                  </a:schemeClr>
                </a:solidFill>
                <a:latin typeface="+mn-lt"/>
                <a:ea typeface="+mn-ea"/>
                <a:cs typeface="+mn-cs"/>
              </a:rPr>
              <a:t>είν</a:t>
            </a:r>
            <a:r>
              <a:rPr lang="en-US" sz="1800" dirty="0">
                <a:solidFill>
                  <a:schemeClr val="tx1">
                    <a:alpha val="80000"/>
                  </a:schemeClr>
                </a:solidFill>
                <a:latin typeface="+mn-lt"/>
                <a:ea typeface="+mn-ea"/>
                <a:cs typeface="+mn-cs"/>
              </a:rPr>
              <a:t>αι ότι η χρησιμότητα του Α δεν μπορεί να ανέβει πέραν του σημείου x χωρίς να περιορισθεί η χρησιμότητα του Β. </a:t>
            </a:r>
            <a:endParaRPr lang="el-GR" sz="1800" dirty="0">
              <a:solidFill>
                <a:schemeClr val="tx1">
                  <a:alpha val="80000"/>
                </a:schemeClr>
              </a:solidFill>
              <a:latin typeface="+mn-lt"/>
              <a:ea typeface="+mn-ea"/>
              <a:cs typeface="+mn-cs"/>
            </a:endParaRPr>
          </a:p>
          <a:p>
            <a:pPr lvl="0" algn="just" hangingPunct="1">
              <a:lnSpc>
                <a:spcPct val="90000"/>
              </a:lnSpc>
              <a:buSzPct val="45000"/>
            </a:pPr>
            <a:r>
              <a:rPr lang="en-US" sz="1600" dirty="0">
                <a:solidFill>
                  <a:schemeClr val="tx1">
                    <a:alpha val="80000"/>
                  </a:schemeClr>
                </a:solidFill>
                <a:latin typeface="+mn-lt"/>
                <a:ea typeface="+mn-ea"/>
                <a:cs typeface="+mn-cs"/>
              </a:rPr>
              <a:t>  </a:t>
            </a:r>
          </a:p>
          <a:p>
            <a:pPr lvl="0" indent="-228600" algn="l" hangingPunct="1">
              <a:lnSpc>
                <a:spcPct val="90000"/>
              </a:lnSpc>
              <a:buSzPct val="45000"/>
              <a:buFont typeface="Arial" panose="020B0604020202020204" pitchFamily="34" charset="0"/>
              <a:buChar char="•"/>
            </a:pPr>
            <a:endParaRPr lang="en-US" sz="1200" dirty="0">
              <a:solidFill>
                <a:schemeClr val="tx1">
                  <a:alpha val="80000"/>
                </a:schemeClr>
              </a:solidFill>
              <a:latin typeface="+mn-lt"/>
              <a:ea typeface="+mn-ea"/>
              <a:cs typeface="+mn-cs"/>
            </a:endParaRPr>
          </a:p>
        </p:txBody>
      </p:sp>
      <p:cxnSp>
        <p:nvCxnSpPr>
          <p:cNvPr id="12" name="Straight Connector 1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79704" y="2985260"/>
            <a:ext cx="0" cy="2677949"/>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539" y="0"/>
            <a:ext cx="9233502" cy="1669253"/>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 name="Rectangle 25">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749" y="0"/>
            <a:ext cx="9223771" cy="1663361"/>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ADE63B8C-A867-21FB-97D6-E4DC94AC31A0}"/>
              </a:ext>
            </a:extLst>
          </p:cNvPr>
          <p:cNvSpPr txBox="1">
            <a:spLocks noGrp="1"/>
          </p:cNvSpPr>
          <p:nvPr>
            <p:ph type="title" idx="4294967295"/>
          </p:nvPr>
        </p:nvSpPr>
        <p:spPr>
          <a:xfrm>
            <a:off x="922377" y="453644"/>
            <a:ext cx="8407241" cy="975334"/>
          </a:xfrm>
        </p:spPr>
        <p:txBody>
          <a:bodyPr vert="horz" lIns="91440" tIns="45720" rIns="91440" bIns="45720" rtlCol="0" anchor="ctr">
            <a:normAutofit/>
          </a:bodyPr>
          <a:lstStyle/>
          <a:p>
            <a:pPr lvl="0" algn="l" hangingPunct="1">
              <a:lnSpc>
                <a:spcPct val="90000"/>
              </a:lnSpc>
              <a:spcBef>
                <a:spcPct val="0"/>
              </a:spcBef>
            </a:pPr>
            <a:r>
              <a:rPr lang="en-US" sz="3300" b="1" kern="1200">
                <a:solidFill>
                  <a:schemeClr val="tx1"/>
                </a:solidFill>
                <a:latin typeface="+mj-lt"/>
                <a:ea typeface="+mj-ea"/>
                <a:cs typeface="+mj-cs"/>
              </a:rPr>
              <a:t>Κάποιες Πρώτες Επισημάνσεις</a:t>
            </a:r>
          </a:p>
        </p:txBody>
      </p:sp>
      <p:sp>
        <p:nvSpPr>
          <p:cNvPr id="28" name="Rectangle 27">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447" y="627540"/>
            <a:ext cx="105846" cy="5821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Θέση κειμένου 2">
            <a:extLst>
              <a:ext uri="{FF2B5EF4-FFF2-40B4-BE49-F238E27FC236}">
                <a16:creationId xmlns:a16="http://schemas.microsoft.com/office/drawing/2014/main" id="{2DD10D53-BF14-F573-9468-3ED2635EB1CB}"/>
              </a:ext>
            </a:extLst>
          </p:cNvPr>
          <p:cNvSpPr txBox="1">
            <a:spLocks noGrp="1"/>
          </p:cNvSpPr>
          <p:nvPr>
            <p:ph type="body" idx="4294967295"/>
          </p:nvPr>
        </p:nvSpPr>
        <p:spPr>
          <a:xfrm>
            <a:off x="304801" y="1739152"/>
            <a:ext cx="9538446" cy="3863789"/>
          </a:xfrm>
        </p:spPr>
        <p:txBody>
          <a:bodyPr vert="horz" lIns="91440" tIns="45720" rIns="91440" bIns="45720" rtlCol="0">
            <a:noAutofit/>
          </a:bodyPr>
          <a:lstStyle/>
          <a:p>
            <a:pPr lvl="0" algn="l" hangingPunct="1">
              <a:lnSpc>
                <a:spcPct val="90000"/>
              </a:lnSpc>
              <a:buSzPct val="45000"/>
            </a:pPr>
            <a:r>
              <a:rPr lang="en-US" sz="1400" dirty="0">
                <a:solidFill>
                  <a:schemeClr val="tx1"/>
                </a:solidFill>
                <a:latin typeface="+mn-lt"/>
                <a:ea typeface="+mn-ea"/>
                <a:cs typeface="+mn-cs"/>
              </a:rPr>
              <a:t>Πα</a:t>
            </a:r>
            <a:r>
              <a:rPr lang="en-US" sz="1400" dirty="0" err="1">
                <a:solidFill>
                  <a:schemeClr val="tx1"/>
                </a:solidFill>
                <a:latin typeface="+mn-lt"/>
                <a:ea typeface="+mn-ea"/>
                <a:cs typeface="+mn-cs"/>
              </a:rPr>
              <a:t>ρόλο</a:t>
            </a:r>
            <a:r>
              <a:rPr lang="en-US" sz="1400" dirty="0">
                <a:solidFill>
                  <a:schemeClr val="tx1"/>
                </a:solidFill>
                <a:latin typeface="+mn-lt"/>
                <a:ea typeface="+mn-ea"/>
                <a:cs typeface="+mn-cs"/>
              </a:rPr>
              <a:t> π</a:t>
            </a:r>
            <a:r>
              <a:rPr lang="en-US" sz="1400" dirty="0" err="1">
                <a:solidFill>
                  <a:schemeClr val="tx1"/>
                </a:solidFill>
                <a:latin typeface="+mn-lt"/>
                <a:ea typeface="+mn-ea"/>
                <a:cs typeface="+mn-cs"/>
              </a:rPr>
              <a:t>ου</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δεν</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έχουμε</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μιλήσει</a:t>
            </a:r>
            <a:r>
              <a:rPr lang="en-US" sz="1400" dirty="0">
                <a:solidFill>
                  <a:schemeClr val="tx1"/>
                </a:solidFill>
                <a:latin typeface="+mn-lt"/>
                <a:ea typeface="+mn-ea"/>
                <a:cs typeface="+mn-cs"/>
              </a:rPr>
              <a:t> α</a:t>
            </a:r>
            <a:r>
              <a:rPr lang="en-US" sz="1400" dirty="0" err="1">
                <a:solidFill>
                  <a:schemeClr val="tx1"/>
                </a:solidFill>
                <a:latin typeface="+mn-lt"/>
                <a:ea typeface="+mn-ea"/>
                <a:cs typeface="+mn-cs"/>
              </a:rPr>
              <a:t>κόμη</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γι</a:t>
            </a:r>
            <a:r>
              <a:rPr lang="en-US" sz="1400" dirty="0">
                <a:solidFill>
                  <a:schemeClr val="tx1"/>
                </a:solidFill>
                <a:latin typeface="+mn-lt"/>
                <a:ea typeface="+mn-ea"/>
                <a:cs typeface="+mn-cs"/>
              </a:rPr>
              <a:t>α παραγωγή μπορούν να γίνουν κάποιες πρώτες επισημάνσεις για την “κατά Pareto αποτελεσματικότητα”.</a:t>
            </a:r>
          </a:p>
          <a:p>
            <a:pPr lvl="0" algn="l" hangingPunct="1">
              <a:lnSpc>
                <a:spcPct val="90000"/>
              </a:lnSpc>
              <a:buSzPct val="45000"/>
            </a:pPr>
            <a:r>
              <a:rPr lang="en-US" sz="1400" dirty="0" err="1">
                <a:solidFill>
                  <a:schemeClr val="tx1"/>
                </a:solidFill>
                <a:latin typeface="+mn-lt"/>
                <a:ea typeface="+mn-ea"/>
                <a:cs typeface="+mn-cs"/>
              </a:rPr>
              <a:t>Γι</a:t>
            </a:r>
            <a:r>
              <a:rPr lang="en-US" sz="1400" dirty="0">
                <a:solidFill>
                  <a:schemeClr val="tx1"/>
                </a:solidFill>
                <a:latin typeface="+mn-lt"/>
                <a:ea typeface="+mn-ea"/>
                <a:cs typeface="+mn-cs"/>
              </a:rPr>
              <a:t>α να ισχύσει το “πρώτο θεώρημα” οι καταναλωτικές προτιμήσεις του Α πρέπει να είναι εντελώς αυτόνομες από τις καταναλωτικές προτιμήσεις του Β. </a:t>
            </a:r>
            <a:r>
              <a:rPr lang="en-US" sz="1400" dirty="0" err="1">
                <a:solidFill>
                  <a:schemeClr val="tx1"/>
                </a:solidFill>
                <a:latin typeface="+mn-lt"/>
                <a:ea typeface="+mn-ea"/>
                <a:cs typeface="+mn-cs"/>
              </a:rPr>
              <a:t>Αν</a:t>
            </a:r>
            <a:r>
              <a:rPr lang="en-US" sz="1400" dirty="0">
                <a:solidFill>
                  <a:schemeClr val="tx1"/>
                </a:solidFill>
                <a:latin typeface="+mn-lt"/>
                <a:ea typeface="+mn-ea"/>
                <a:cs typeface="+mn-cs"/>
              </a:rPr>
              <a:t> επ</a:t>
            </a:r>
            <a:r>
              <a:rPr lang="en-US" sz="1400" dirty="0" err="1">
                <a:solidFill>
                  <a:schemeClr val="tx1"/>
                </a:solidFill>
                <a:latin typeface="+mn-lt"/>
                <a:ea typeface="+mn-ea"/>
                <a:cs typeface="+mn-cs"/>
              </a:rPr>
              <a:t>ηρεάζοντ</a:t>
            </a:r>
            <a:r>
              <a:rPr lang="en-US" sz="1400" dirty="0">
                <a:solidFill>
                  <a:schemeClr val="tx1"/>
                </a:solidFill>
                <a:latin typeface="+mn-lt"/>
                <a:ea typeface="+mn-ea"/>
                <a:cs typeface="+mn-cs"/>
              </a:rPr>
              <a:t>αι τότε υπάρχει “καταναλωτική εξωτερική οικονομία” και η ανταγωνιστική ισορροπία δεν είναι κατ ανάγκη “κατά Pareto αποτελεσματική”.</a:t>
            </a:r>
          </a:p>
          <a:p>
            <a:pPr lvl="0" algn="l" hangingPunct="1">
              <a:lnSpc>
                <a:spcPct val="90000"/>
              </a:lnSpc>
              <a:buSzPct val="45000"/>
            </a:pPr>
            <a:r>
              <a:rPr lang="en-US" sz="1400" dirty="0">
                <a:solidFill>
                  <a:schemeClr val="tx1"/>
                </a:solidFill>
                <a:latin typeface="+mn-lt"/>
                <a:ea typeface="+mn-ea"/>
                <a:cs typeface="+mn-cs"/>
              </a:rPr>
              <a:t>Η π</a:t>
            </a:r>
            <a:r>
              <a:rPr lang="en-US" sz="1400" dirty="0" err="1">
                <a:solidFill>
                  <a:schemeClr val="tx1"/>
                </a:solidFill>
                <a:latin typeface="+mn-lt"/>
                <a:ea typeface="+mn-ea"/>
                <a:cs typeface="+mn-cs"/>
              </a:rPr>
              <a:t>ροηγούμενη</a:t>
            </a:r>
            <a:r>
              <a:rPr lang="en-US" sz="1400" dirty="0">
                <a:solidFill>
                  <a:schemeClr val="tx1"/>
                </a:solidFill>
                <a:latin typeface="+mn-lt"/>
                <a:ea typeface="+mn-ea"/>
                <a:cs typeface="+mn-cs"/>
              </a:rPr>
              <a:t> ανα</a:t>
            </a:r>
            <a:r>
              <a:rPr lang="en-US" sz="1400" dirty="0" err="1">
                <a:solidFill>
                  <a:schemeClr val="tx1"/>
                </a:solidFill>
                <a:latin typeface="+mn-lt"/>
                <a:ea typeface="+mn-ea"/>
                <a:cs typeface="+mn-cs"/>
              </a:rPr>
              <a:t>φορά</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σημ</a:t>
            </a:r>
            <a:r>
              <a:rPr lang="en-US" sz="1400" dirty="0">
                <a:solidFill>
                  <a:schemeClr val="tx1"/>
                </a:solidFill>
                <a:latin typeface="+mn-lt"/>
                <a:ea typeface="+mn-ea"/>
                <a:cs typeface="+mn-cs"/>
              </a:rPr>
              <a:t>αίνει ότι όλοι οι εμπλεκόμενοι στη διαδικασία της ανταλλαγής είναι “παραλήπτες τιμών”.</a:t>
            </a:r>
          </a:p>
          <a:p>
            <a:pPr lvl="0" algn="l" hangingPunct="1">
              <a:lnSpc>
                <a:spcPct val="90000"/>
              </a:lnSpc>
              <a:buSzPct val="45000"/>
            </a:pPr>
            <a:r>
              <a:rPr lang="en-US" sz="1400" dirty="0" err="1">
                <a:solidFill>
                  <a:schemeClr val="tx1"/>
                </a:solidFill>
                <a:latin typeface="+mn-lt"/>
                <a:ea typeface="+mn-ea"/>
                <a:cs typeface="+mn-cs"/>
              </a:rPr>
              <a:t>Δι</a:t>
            </a:r>
            <a:r>
              <a:rPr lang="en-US" sz="1400" dirty="0">
                <a:solidFill>
                  <a:schemeClr val="tx1"/>
                </a:solidFill>
                <a:latin typeface="+mn-lt"/>
                <a:ea typeface="+mn-ea"/>
                <a:cs typeface="+mn-cs"/>
              </a:rPr>
              <a:t>αφορετικα σε συνθήκες “εξωτερικής οικονομίας κατανάλωσης” ο ένας καταναλωτής μπορεί να δωροδοκήσει τον άλλο να καταναλώσει  μικρότερη ποσότητα από ένα αγαθό που επιθυμεί. </a:t>
            </a:r>
            <a:r>
              <a:rPr lang="en-US" sz="1400" dirty="0" err="1">
                <a:solidFill>
                  <a:schemeClr val="tx1"/>
                </a:solidFill>
                <a:latin typeface="+mn-lt"/>
                <a:ea typeface="+mn-ea"/>
                <a:cs typeface="+mn-cs"/>
              </a:rPr>
              <a:t>Αυτή</a:t>
            </a:r>
            <a:r>
              <a:rPr lang="en-US" sz="1400" dirty="0">
                <a:solidFill>
                  <a:schemeClr val="tx1"/>
                </a:solidFill>
                <a:latin typeface="+mn-lt"/>
                <a:ea typeface="+mn-ea"/>
                <a:cs typeface="+mn-cs"/>
              </a:rPr>
              <a:t> η </a:t>
            </a:r>
            <a:r>
              <a:rPr lang="en-US" sz="1400" dirty="0" err="1">
                <a:solidFill>
                  <a:schemeClr val="tx1"/>
                </a:solidFill>
                <a:latin typeface="+mn-lt"/>
                <a:ea typeface="+mn-ea"/>
                <a:cs typeface="+mn-cs"/>
              </a:rPr>
              <a:t>συμ</a:t>
            </a:r>
            <a:r>
              <a:rPr lang="en-US" sz="1400" dirty="0">
                <a:solidFill>
                  <a:schemeClr val="tx1"/>
                </a:solidFill>
                <a:latin typeface="+mn-lt"/>
                <a:ea typeface="+mn-ea"/>
                <a:cs typeface="+mn-cs"/>
              </a:rPr>
              <a:t>περιφορά μπορεί να προκαλέσει μια επιθετική μεταβολή των τιμών.  </a:t>
            </a:r>
          </a:p>
          <a:p>
            <a:pPr algn="l" hangingPunct="1">
              <a:lnSpc>
                <a:spcPct val="90000"/>
              </a:lnSpc>
            </a:pPr>
            <a:r>
              <a:rPr lang="en-US" sz="1400" b="0" i="0" u="none" strike="noStrike" baseline="0" dirty="0" err="1">
                <a:solidFill>
                  <a:schemeClr val="tx1"/>
                </a:solidFill>
                <a:latin typeface="+mn-lt"/>
                <a:ea typeface="+mn-ea"/>
                <a:cs typeface="+mn-cs"/>
              </a:rPr>
              <a:t>Το</a:t>
            </a:r>
            <a:r>
              <a:rPr lang="en-US" sz="1400" b="0" i="0" u="none" strike="noStrike" baseline="0" dirty="0">
                <a:solidFill>
                  <a:schemeClr val="tx1"/>
                </a:solidFill>
                <a:latin typeface="+mn-lt"/>
                <a:ea typeface="+mn-ea"/>
                <a:cs typeface="+mn-cs"/>
              </a:rPr>
              <a:t> «2οΘεώρημα» </a:t>
            </a:r>
            <a:r>
              <a:rPr lang="en-US" sz="1400" b="0" i="0" u="none" strike="noStrike" baseline="0" dirty="0" err="1">
                <a:solidFill>
                  <a:schemeClr val="tx1"/>
                </a:solidFill>
                <a:latin typeface="+mn-lt"/>
                <a:ea typeface="+mn-ea"/>
                <a:cs typeface="+mn-cs"/>
              </a:rPr>
              <a:t>δι</a:t>
            </a:r>
            <a:r>
              <a:rPr lang="en-US" sz="1400" b="0" i="0" u="none" strike="noStrike" baseline="0" dirty="0">
                <a:solidFill>
                  <a:schemeClr val="tx1"/>
                </a:solidFill>
                <a:latin typeface="+mn-lt"/>
                <a:ea typeface="+mn-ea"/>
                <a:cs typeface="+mn-cs"/>
              </a:rPr>
              <a:t>αχωρίζει τον κατανεμητικό από το διανεμητικό ρόλο των τιμών. </a:t>
            </a:r>
            <a:r>
              <a:rPr lang="en-US" sz="1400" b="0" i="0" u="none" strike="noStrike" baseline="0" dirty="0" err="1">
                <a:solidFill>
                  <a:schemeClr val="tx1"/>
                </a:solidFill>
                <a:latin typeface="+mn-lt"/>
                <a:ea typeface="+mn-ea"/>
                <a:cs typeface="+mn-cs"/>
              </a:rPr>
              <a:t>Δηλ</a:t>
            </a:r>
            <a:r>
              <a:rPr lang="en-US" sz="1400" b="0" i="0" u="none" strike="noStrike" baseline="0" dirty="0">
                <a:solidFill>
                  <a:schemeClr val="tx1"/>
                </a:solidFill>
                <a:latin typeface="+mn-lt"/>
                <a:ea typeface="+mn-ea"/>
                <a:cs typeface="+mn-cs"/>
              </a:rPr>
              <a:t>αδή, οι τιμές1) κατανέμουν τους πόρους βάσει καταναλωτικών προτιμήσεων και 2) διανέμουν το εισόδημα προσφέροντας τη δυνατότητα απόκτησης αγαθών. Η </a:t>
            </a:r>
            <a:r>
              <a:rPr lang="en-US" sz="1400" b="0" i="0" u="none" strike="noStrike" baseline="0" dirty="0" err="1">
                <a:solidFill>
                  <a:schemeClr val="tx1"/>
                </a:solidFill>
                <a:latin typeface="+mn-lt"/>
                <a:ea typeface="+mn-ea"/>
                <a:cs typeface="+mn-cs"/>
              </a:rPr>
              <a:t>θεωρί</a:t>
            </a:r>
            <a:r>
              <a:rPr lang="en-US" sz="1400" b="0" i="0" u="none" strike="noStrike" baseline="0" dirty="0">
                <a:solidFill>
                  <a:schemeClr val="tx1"/>
                </a:solidFill>
                <a:latin typeface="+mn-lt"/>
                <a:ea typeface="+mn-ea"/>
                <a:cs typeface="+mn-cs"/>
              </a:rPr>
              <a:t>α ασχολείται με το 1 και όχι με το 2.</a:t>
            </a:r>
          </a:p>
          <a:p>
            <a:pPr algn="l" hangingPunct="1">
              <a:lnSpc>
                <a:spcPct val="90000"/>
              </a:lnSpc>
            </a:pPr>
            <a:r>
              <a:rPr lang="en-US" sz="1400" b="0" i="0" u="none" strike="noStrike" baseline="0" dirty="0">
                <a:solidFill>
                  <a:schemeClr val="tx1"/>
                </a:solidFill>
                <a:latin typeface="+mn-lt"/>
                <a:ea typeface="+mn-ea"/>
                <a:cs typeface="+mn-cs"/>
              </a:rPr>
              <a:t>Α</a:t>
            </a:r>
            <a:r>
              <a:rPr lang="el-GR" sz="1400" b="0" i="0" u="none" strike="noStrike" baseline="0" dirty="0">
                <a:solidFill>
                  <a:schemeClr val="tx1"/>
                </a:solidFill>
                <a:latin typeface="+mn-lt"/>
                <a:ea typeface="+mn-ea"/>
                <a:cs typeface="+mn-cs"/>
              </a:rPr>
              <a:t>ν συμπεριλάβουμε το διανεμητικό χαρακτήρα των τιμών</a:t>
            </a:r>
            <a:r>
              <a:rPr lang="en-US" sz="1400" b="0" i="0" u="none" strike="noStrike" baseline="0" dirty="0">
                <a:solidFill>
                  <a:schemeClr val="tx1"/>
                </a:solidFill>
                <a:latin typeface="+mn-lt"/>
                <a:ea typeface="+mn-ea"/>
                <a:cs typeface="+mn-cs"/>
              </a:rPr>
              <a:t> </a:t>
            </a:r>
            <a:r>
              <a:rPr lang="el-GR" sz="1400" b="0" i="0" u="none" strike="noStrike" baseline="0" dirty="0">
                <a:solidFill>
                  <a:schemeClr val="tx1"/>
                </a:solidFill>
                <a:latin typeface="+mn-lt"/>
                <a:ea typeface="+mn-ea"/>
                <a:cs typeface="+mn-cs"/>
              </a:rPr>
              <a:t>οι</a:t>
            </a:r>
            <a:r>
              <a:rPr lang="en-US" sz="1400" b="0" i="0" u="none" strike="noStrike" baseline="0" dirty="0">
                <a:solidFill>
                  <a:schemeClr val="tx1"/>
                </a:solidFill>
                <a:latin typeface="+mn-lt"/>
                <a:ea typeface="+mn-ea"/>
                <a:cs typeface="+mn-cs"/>
              </a:rPr>
              <a:t> μεταβιβάσεις εισοδήματοςμπορούν να μεταβάλλουν τη συνολική χρησιμότητα.</a:t>
            </a:r>
            <a:r>
              <a:rPr lang="el-GR" sz="1400" b="0" i="0" u="none" strike="noStrike" baseline="0" dirty="0">
                <a:solidFill>
                  <a:schemeClr val="tx1"/>
                </a:solidFill>
                <a:latin typeface="+mn-lt"/>
                <a:ea typeface="+mn-ea"/>
                <a:cs typeface="+mn-cs"/>
              </a:rPr>
              <a:t> Αυτή είναι η λογική </a:t>
            </a:r>
            <a:r>
              <a:rPr lang="en-US" sz="1400" b="0" i="0" u="none" strike="noStrike" baseline="0" dirty="0">
                <a:solidFill>
                  <a:schemeClr val="tx1"/>
                </a:solidFill>
                <a:latin typeface="+mn-lt"/>
                <a:ea typeface="+mn-ea"/>
                <a:cs typeface="+mn-cs"/>
              </a:rPr>
              <a:t>Dalton – Pigou </a:t>
            </a:r>
            <a:r>
              <a:rPr lang="el-GR" sz="1400" b="0" i="0" u="none" strike="noStrike" baseline="0" dirty="0">
                <a:solidFill>
                  <a:schemeClr val="tx1"/>
                </a:solidFill>
                <a:latin typeface="+mn-lt"/>
                <a:ea typeface="+mn-ea"/>
                <a:cs typeface="+mn-cs"/>
              </a:rPr>
              <a:t>που θα δούμε στη συνέχεια αλλά και των </a:t>
            </a:r>
            <a:r>
              <a:rPr lang="en-US" sz="1400" b="0" i="0" u="none" strike="noStrike" baseline="0" dirty="0">
                <a:solidFill>
                  <a:schemeClr val="tx1"/>
                </a:solidFill>
                <a:latin typeface="+mn-lt"/>
                <a:ea typeface="+mn-ea"/>
                <a:cs typeface="+mn-cs"/>
              </a:rPr>
              <a:t>Atkinson –Piketty </a:t>
            </a:r>
            <a:r>
              <a:rPr lang="el-GR" sz="1400" b="0" i="0" u="none" strike="noStrike" baseline="0" dirty="0">
                <a:solidFill>
                  <a:schemeClr val="tx1"/>
                </a:solidFill>
                <a:latin typeface="+mn-lt"/>
                <a:ea typeface="+mn-ea"/>
                <a:cs typeface="+mn-cs"/>
              </a:rPr>
              <a:t>κ.α</a:t>
            </a:r>
            <a:r>
              <a:rPr lang="el-GR" sz="1400" dirty="0">
                <a:solidFill>
                  <a:schemeClr val="tx1"/>
                </a:solidFill>
                <a:latin typeface="+mn-lt"/>
                <a:ea typeface="+mn-ea"/>
                <a:cs typeface="+mn-cs"/>
              </a:rPr>
              <a:t>. που θα μας απασχολήσουν συνολικότερα στο μάθημα.</a:t>
            </a:r>
            <a:endParaRPr lang="en-US" sz="1400" dirty="0">
              <a:solidFill>
                <a:schemeClr val="tx1"/>
              </a:solidFill>
              <a:latin typeface="+mn-lt"/>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3EC22F94-9961-E73D-6A94-081D9F79D27A}"/>
              </a:ext>
            </a:extLst>
          </p:cNvPr>
          <p:cNvSpPr txBox="1">
            <a:spLocks noGrp="1"/>
          </p:cNvSpPr>
          <p:nvPr>
            <p:ph type="body" idx="4294967295"/>
          </p:nvPr>
        </p:nvSpPr>
        <p:spPr>
          <a:xfrm>
            <a:off x="215153" y="224118"/>
            <a:ext cx="4613075" cy="5047129"/>
          </a:xfrm>
        </p:spPr>
        <p:txBody>
          <a:bodyPr vert="horz" lIns="91440" tIns="45720" rIns="91440" bIns="45720" rtlCol="0" anchor="ctr">
            <a:normAutofit lnSpcReduction="10000"/>
          </a:bodyPr>
          <a:lstStyle/>
          <a:p>
            <a:pPr lvl="0" algn="just" hangingPunct="1">
              <a:lnSpc>
                <a:spcPct val="90000"/>
              </a:lnSpc>
              <a:buSzPct val="45000"/>
            </a:pPr>
            <a:r>
              <a:rPr lang="en-US" sz="1800" dirty="0">
                <a:solidFill>
                  <a:schemeClr val="tx1"/>
                </a:solidFill>
                <a:latin typeface="+mn-lt"/>
                <a:ea typeface="+mn-ea"/>
                <a:cs typeface="+mn-cs"/>
              </a:rPr>
              <a:t>Τα παραπ</a:t>
            </a:r>
            <a:r>
              <a:rPr lang="en-US" sz="1800" dirty="0" err="1">
                <a:solidFill>
                  <a:schemeClr val="tx1"/>
                </a:solidFill>
                <a:latin typeface="+mn-lt"/>
                <a:ea typeface="+mn-ea"/>
                <a:cs typeface="+mn-cs"/>
              </a:rPr>
              <a:t>άνω</a:t>
            </a:r>
            <a:r>
              <a:rPr lang="en-US" sz="1800" dirty="0">
                <a:solidFill>
                  <a:schemeClr val="tx1"/>
                </a:solidFill>
                <a:latin typeface="+mn-lt"/>
                <a:ea typeface="+mn-ea"/>
                <a:cs typeface="+mn-cs"/>
              </a:rPr>
              <a:t> απ</a:t>
            </a:r>
            <a:r>
              <a:rPr lang="en-US" sz="1800" dirty="0" err="1">
                <a:solidFill>
                  <a:schemeClr val="tx1"/>
                </a:solidFill>
                <a:latin typeface="+mn-lt"/>
                <a:ea typeface="+mn-ea"/>
                <a:cs typeface="+mn-cs"/>
              </a:rPr>
              <a:t>οκτούν</a:t>
            </a:r>
            <a:r>
              <a:rPr lang="en-US" sz="1800" dirty="0">
                <a:solidFill>
                  <a:schemeClr val="tx1"/>
                </a:solidFill>
                <a:latin typeface="+mn-lt"/>
                <a:ea typeface="+mn-ea"/>
                <a:cs typeface="+mn-cs"/>
              </a:rPr>
              <a:t> </a:t>
            </a:r>
            <a:r>
              <a:rPr lang="el-GR" sz="1800" dirty="0">
                <a:solidFill>
                  <a:schemeClr val="tx1"/>
                </a:solidFill>
                <a:latin typeface="+mn-lt"/>
                <a:ea typeface="+mn-ea"/>
                <a:cs typeface="+mn-cs"/>
              </a:rPr>
              <a:t>νόημα</a:t>
            </a:r>
            <a:r>
              <a:rPr lang="en-US" sz="1800" dirty="0">
                <a:solidFill>
                  <a:schemeClr val="tx1"/>
                </a:solidFill>
                <a:latin typeface="+mn-lt"/>
                <a:ea typeface="+mn-ea"/>
                <a:cs typeface="+mn-cs"/>
              </a:rPr>
              <a:t> βάζοντας και την παραγωγή στο αναλυτικό σχήμα.</a:t>
            </a:r>
          </a:p>
          <a:p>
            <a:pPr lvl="0" algn="just" hangingPunct="1">
              <a:lnSpc>
                <a:spcPct val="90000"/>
              </a:lnSpc>
              <a:buSzPct val="45000"/>
            </a:pPr>
            <a:r>
              <a:rPr lang="el-GR" sz="1800" dirty="0">
                <a:solidFill>
                  <a:schemeClr val="tx1"/>
                </a:solidFill>
                <a:latin typeface="+mn-lt"/>
                <a:ea typeface="+mn-ea"/>
                <a:cs typeface="+mn-cs"/>
              </a:rPr>
              <a:t>Πρέπει να σημειώσουμε σε αυτό το σημείο </a:t>
            </a:r>
            <a:r>
              <a:rPr lang="en-US" sz="1800" dirty="0" err="1">
                <a:solidFill>
                  <a:schemeClr val="tx1"/>
                </a:solidFill>
                <a:latin typeface="+mn-lt"/>
                <a:ea typeface="+mn-ea"/>
                <a:cs typeface="+mn-cs"/>
              </a:rPr>
              <a:t>ότι</a:t>
            </a:r>
            <a:r>
              <a:rPr lang="en-US" sz="1800" dirty="0">
                <a:solidFill>
                  <a:schemeClr val="tx1"/>
                </a:solidFill>
                <a:latin typeface="+mn-lt"/>
                <a:ea typeface="+mn-ea"/>
                <a:cs typeface="+mn-cs"/>
              </a:rPr>
              <a:t> </a:t>
            </a:r>
            <a:r>
              <a:rPr lang="el-GR" sz="1800" dirty="0">
                <a:solidFill>
                  <a:schemeClr val="tx1"/>
                </a:solidFill>
                <a:latin typeface="+mn-lt"/>
                <a:ea typeface="+mn-ea"/>
                <a:cs typeface="+mn-cs"/>
              </a:rPr>
              <a:t>στα νεοκλασικά οικονομικά </a:t>
            </a:r>
            <a:r>
              <a:rPr lang="en-US" sz="1800" dirty="0">
                <a:solidFill>
                  <a:schemeClr val="tx1"/>
                </a:solidFill>
                <a:latin typeface="+mn-lt"/>
                <a:ea typeface="+mn-ea"/>
                <a:cs typeface="+mn-cs"/>
              </a:rPr>
              <a:t>μπ</a:t>
            </a:r>
            <a:r>
              <a:rPr lang="en-US" sz="1800" dirty="0" err="1">
                <a:solidFill>
                  <a:schemeClr val="tx1"/>
                </a:solidFill>
                <a:latin typeface="+mn-lt"/>
                <a:ea typeface="+mn-ea"/>
                <a:cs typeface="+mn-cs"/>
              </a:rPr>
              <a:t>ορούμε</a:t>
            </a:r>
            <a:r>
              <a:rPr lang="en-US" sz="1800" dirty="0">
                <a:solidFill>
                  <a:schemeClr val="tx1"/>
                </a:solidFill>
                <a:latin typeface="+mn-lt"/>
                <a:ea typeface="+mn-ea"/>
                <a:cs typeface="+mn-cs"/>
              </a:rPr>
              <a:t> κα</a:t>
            </a:r>
            <a:r>
              <a:rPr lang="en-US" sz="1800" dirty="0" err="1">
                <a:solidFill>
                  <a:schemeClr val="tx1"/>
                </a:solidFill>
                <a:latin typeface="+mn-lt"/>
                <a:ea typeface="+mn-ea"/>
                <a:cs typeface="+mn-cs"/>
              </a:rPr>
              <a:t>τά</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το</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δοκούν</a:t>
            </a:r>
            <a:r>
              <a:rPr lang="en-US" sz="1800" dirty="0">
                <a:solidFill>
                  <a:schemeClr val="tx1"/>
                </a:solidFill>
                <a:latin typeface="+mn-lt"/>
                <a:ea typeface="+mn-ea"/>
                <a:cs typeface="+mn-cs"/>
              </a:rPr>
              <a:t> να </a:t>
            </a:r>
            <a:r>
              <a:rPr lang="en-US" sz="1800" dirty="0" err="1">
                <a:solidFill>
                  <a:schemeClr val="tx1"/>
                </a:solidFill>
                <a:latin typeface="+mn-lt"/>
                <a:ea typeface="+mn-ea"/>
                <a:cs typeface="+mn-cs"/>
              </a:rPr>
              <a:t>εξ</a:t>
            </a:r>
            <a:r>
              <a:rPr lang="en-US" sz="1800" dirty="0">
                <a:solidFill>
                  <a:schemeClr val="tx1"/>
                </a:solidFill>
                <a:latin typeface="+mn-lt"/>
                <a:ea typeface="+mn-ea"/>
                <a:cs typeface="+mn-cs"/>
              </a:rPr>
              <a:t>αιρούμε και να </a:t>
            </a:r>
            <a:r>
              <a:rPr lang="el-GR" sz="1800" dirty="0">
                <a:solidFill>
                  <a:schemeClr val="tx1"/>
                </a:solidFill>
                <a:latin typeface="+mn-lt"/>
                <a:ea typeface="+mn-ea"/>
                <a:cs typeface="+mn-cs"/>
              </a:rPr>
              <a:t>προσθέτουμε</a:t>
            </a:r>
            <a:r>
              <a:rPr lang="en-US" sz="1800" dirty="0">
                <a:solidFill>
                  <a:schemeClr val="tx1"/>
                </a:solidFill>
                <a:latin typeface="+mn-lt"/>
                <a:ea typeface="+mn-ea"/>
                <a:cs typeface="+mn-cs"/>
              </a:rPr>
              <a:t> κομβικά στοιχεία της οικονομικής δραστηριότητας </a:t>
            </a:r>
            <a:r>
              <a:rPr lang="el-GR" sz="1800" dirty="0">
                <a:solidFill>
                  <a:schemeClr val="tx1"/>
                </a:solidFill>
                <a:latin typeface="+mn-lt"/>
                <a:ea typeface="+mn-ea"/>
                <a:cs typeface="+mn-cs"/>
              </a:rPr>
              <a:t>όπως η παραγωγή στο</a:t>
            </a:r>
            <a:r>
              <a:rPr lang="en-US" sz="1800" dirty="0">
                <a:solidFill>
                  <a:schemeClr val="tx1"/>
                </a:solidFill>
                <a:latin typeface="+mn-lt"/>
                <a:ea typeface="+mn-ea"/>
                <a:cs typeface="+mn-cs"/>
              </a:rPr>
              <a:t> ανα</a:t>
            </a:r>
            <a:r>
              <a:rPr lang="en-US" sz="1800" dirty="0" err="1">
                <a:solidFill>
                  <a:schemeClr val="tx1"/>
                </a:solidFill>
                <a:latin typeface="+mn-lt"/>
                <a:ea typeface="+mn-ea"/>
                <a:cs typeface="+mn-cs"/>
              </a:rPr>
              <a:t>λυτικό</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σχήμ</a:t>
            </a:r>
            <a:r>
              <a:rPr lang="en-US" sz="1800" dirty="0">
                <a:solidFill>
                  <a:schemeClr val="tx1"/>
                </a:solidFill>
                <a:latin typeface="+mn-lt"/>
                <a:ea typeface="+mn-ea"/>
                <a:cs typeface="+mn-cs"/>
              </a:rPr>
              <a:t>α</a:t>
            </a:r>
            <a:r>
              <a:rPr lang="el-GR" sz="1800" dirty="0">
                <a:solidFill>
                  <a:schemeClr val="tx1"/>
                </a:solidFill>
                <a:latin typeface="+mn-lt"/>
                <a:ea typeface="+mn-ea"/>
                <a:cs typeface="+mn-cs"/>
              </a:rPr>
              <a:t>. </a:t>
            </a:r>
          </a:p>
          <a:p>
            <a:pPr lvl="0" algn="just" hangingPunct="1">
              <a:lnSpc>
                <a:spcPct val="90000"/>
              </a:lnSpc>
              <a:buSzPct val="45000"/>
            </a:pPr>
            <a:r>
              <a:rPr lang="el-GR" sz="1800" dirty="0">
                <a:solidFill>
                  <a:schemeClr val="tx1"/>
                </a:solidFill>
                <a:latin typeface="+mn-lt"/>
                <a:ea typeface="+mn-ea"/>
                <a:cs typeface="+mn-cs"/>
              </a:rPr>
              <a:t>Αυτό </a:t>
            </a:r>
            <a:r>
              <a:rPr lang="en-US" sz="1800" dirty="0" err="1">
                <a:solidFill>
                  <a:schemeClr val="tx1"/>
                </a:solidFill>
                <a:latin typeface="+mn-lt"/>
                <a:ea typeface="+mn-ea"/>
                <a:cs typeface="+mn-cs"/>
              </a:rPr>
              <a:t>οφείλετ</a:t>
            </a:r>
            <a:r>
              <a:rPr lang="en-US" sz="1800" dirty="0">
                <a:solidFill>
                  <a:schemeClr val="tx1"/>
                </a:solidFill>
                <a:latin typeface="+mn-lt"/>
                <a:ea typeface="+mn-ea"/>
                <a:cs typeface="+mn-cs"/>
              </a:rPr>
              <a:t>αι στη δυνατότητα του homo economicus να αποφασίζει ανεπηρέαστος.</a:t>
            </a:r>
          </a:p>
          <a:p>
            <a:pPr lvl="0" algn="just" hangingPunct="1">
              <a:lnSpc>
                <a:spcPct val="90000"/>
              </a:lnSpc>
              <a:buSzPct val="45000"/>
            </a:pPr>
            <a:r>
              <a:rPr lang="en-US" sz="1800" dirty="0" err="1">
                <a:solidFill>
                  <a:schemeClr val="tx1"/>
                </a:solidFill>
                <a:latin typeface="+mn-lt"/>
                <a:ea typeface="+mn-ea"/>
                <a:cs typeface="+mn-cs"/>
              </a:rPr>
              <a:t>Στη</a:t>
            </a:r>
            <a:r>
              <a:rPr lang="el-GR" sz="1800" dirty="0">
                <a:solidFill>
                  <a:schemeClr val="tx1"/>
                </a:solidFill>
                <a:latin typeface="+mn-lt"/>
                <a:ea typeface="+mn-ea"/>
                <a:cs typeface="+mn-cs"/>
              </a:rPr>
              <a:t>ν ανάλυσή</a:t>
            </a:r>
            <a:r>
              <a:rPr lang="en-US" sz="1800" dirty="0">
                <a:solidFill>
                  <a:schemeClr val="tx1"/>
                </a:solidFill>
                <a:latin typeface="+mn-lt"/>
                <a:ea typeface="+mn-ea"/>
                <a:cs typeface="+mn-cs"/>
              </a:rPr>
              <a:t> μας αυτό σημαίνει ότι υπάρχει μια δεδομένη καμπύλη παραγωγικών δυνατοτήτων που κάθε σημείο της αντιστοιχίζεται με ένα κουτί Edgeworth.</a:t>
            </a:r>
          </a:p>
          <a:p>
            <a:pPr lvl="0" algn="just" hangingPunct="1">
              <a:lnSpc>
                <a:spcPct val="90000"/>
              </a:lnSpc>
              <a:buSzPct val="45000"/>
            </a:pPr>
            <a:r>
              <a:rPr lang="el-GR" sz="1800" dirty="0">
                <a:solidFill>
                  <a:schemeClr val="tx1"/>
                </a:solidFill>
                <a:latin typeface="+mn-lt"/>
                <a:ea typeface="+mn-ea"/>
                <a:cs typeface="+mn-cs"/>
              </a:rPr>
              <a:t>Με άλλα λόγια η παραγωγή αντανακλά τις προτιμήσεις όπως φαίνεται στο σχήμα για ένα κόσμο με δύο άτομα και δύο αγαθά.</a:t>
            </a:r>
            <a:r>
              <a:rPr lang="en-US" sz="1800" dirty="0">
                <a:solidFill>
                  <a:schemeClr val="tx1"/>
                </a:solidFill>
                <a:latin typeface="+mn-lt"/>
                <a:ea typeface="+mn-ea"/>
                <a:cs typeface="+mn-cs"/>
              </a:rPr>
              <a:t>   </a:t>
            </a:r>
          </a:p>
          <a:p>
            <a:pPr lvl="0" indent="-228600" algn="l" hangingPunct="1">
              <a:lnSpc>
                <a:spcPct val="90000"/>
              </a:lnSpc>
              <a:buSzPct val="45000"/>
              <a:buFont typeface="Arial" panose="020B0604020202020204" pitchFamily="34" charset="0"/>
              <a:buChar char="•"/>
            </a:pPr>
            <a:r>
              <a:rPr lang="en-US" sz="1200" dirty="0">
                <a:solidFill>
                  <a:schemeClr val="tx1"/>
                </a:solidFill>
                <a:latin typeface="+mn-lt"/>
                <a:ea typeface="+mn-ea"/>
                <a:cs typeface="+mn-cs"/>
              </a:rPr>
              <a:t>     </a:t>
            </a:r>
          </a:p>
        </p:txBody>
      </p:sp>
      <p:pic>
        <p:nvPicPr>
          <p:cNvPr id="3" name="Εικόνα 2">
            <a:extLst>
              <a:ext uri="{FF2B5EF4-FFF2-40B4-BE49-F238E27FC236}">
                <a16:creationId xmlns:a16="http://schemas.microsoft.com/office/drawing/2014/main" id="{41D9B1B3-CB0D-1032-ED06-9AE35A24456C}"/>
              </a:ext>
            </a:extLst>
          </p:cNvPr>
          <p:cNvPicPr>
            <a:picLocks noChangeAspect="1"/>
          </p:cNvPicPr>
          <p:nvPr/>
        </p:nvPicPr>
        <p:blipFill>
          <a:blip r:embed="rId3"/>
          <a:stretch>
            <a:fillRect/>
          </a:stretch>
        </p:blipFill>
        <p:spPr>
          <a:xfrm>
            <a:off x="5040313" y="929620"/>
            <a:ext cx="4397922" cy="3749227"/>
          </a:xfrm>
          <a:prstGeom prst="rect">
            <a:avLst/>
          </a:prstGeom>
          <a:noFill/>
        </p:spPr>
      </p:pic>
      <p:grpSp>
        <p:nvGrpSpPr>
          <p:cNvPr id="8" name="Group 7">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54" y="5571094"/>
            <a:ext cx="10093191" cy="102003"/>
            <a:chOff x="-5025" y="6737718"/>
            <a:chExt cx="12207200" cy="123363"/>
          </a:xfrm>
        </p:grpSpPr>
        <p:sp>
          <p:nvSpPr>
            <p:cNvPr id="9" name="Rectangle 8">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717"/>
            <a:ext cx="10080617" cy="14009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19EAC20-5A63-09FA-4500-DD24387CA3EF}"/>
              </a:ext>
            </a:extLst>
          </p:cNvPr>
          <p:cNvSpPr txBox="1">
            <a:spLocks noGrp="1"/>
          </p:cNvSpPr>
          <p:nvPr>
            <p:ph type="title" idx="4294967295"/>
          </p:nvPr>
        </p:nvSpPr>
        <p:spPr>
          <a:xfrm>
            <a:off x="956510" y="527334"/>
            <a:ext cx="8176036" cy="744275"/>
          </a:xfrm>
        </p:spPr>
        <p:txBody>
          <a:bodyPr vert="horz" lIns="91440" tIns="45720" rIns="91440" bIns="45720" rtlCol="0" anchor="t">
            <a:normAutofit/>
          </a:bodyPr>
          <a:lstStyle/>
          <a:p>
            <a:pPr lvl="0" algn="l" hangingPunct="1">
              <a:lnSpc>
                <a:spcPct val="90000"/>
              </a:lnSpc>
              <a:spcBef>
                <a:spcPct val="0"/>
              </a:spcBef>
            </a:pPr>
            <a:r>
              <a:rPr lang="en-US" sz="2800" b="1" kern="1200" dirty="0" err="1">
                <a:solidFill>
                  <a:schemeClr val="bg1"/>
                </a:solidFill>
                <a:latin typeface="+mj-lt"/>
                <a:ea typeface="+mj-ea"/>
                <a:cs typeface="+mj-cs"/>
              </a:rPr>
              <a:t>Συμ</a:t>
            </a:r>
            <a:r>
              <a:rPr lang="en-US" sz="2800" b="1" kern="1200" dirty="0">
                <a:solidFill>
                  <a:schemeClr val="bg1"/>
                </a:solidFill>
                <a:latin typeface="+mj-lt"/>
                <a:ea typeface="+mj-ea"/>
                <a:cs typeface="+mj-cs"/>
              </a:rPr>
              <a:t>πληρωματικές Επισημάνσεις λόγω Παραγωγής</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96255"/>
            <a:ext cx="10080616" cy="4274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6510" y="1662598"/>
            <a:ext cx="378016" cy="3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κειμένου 2">
            <a:extLst>
              <a:ext uri="{FF2B5EF4-FFF2-40B4-BE49-F238E27FC236}">
                <a16:creationId xmlns:a16="http://schemas.microsoft.com/office/drawing/2014/main" id="{59234FBD-27A0-7657-02C5-739133C1B69A}"/>
              </a:ext>
            </a:extLst>
          </p:cNvPr>
          <p:cNvSpPr txBox="1">
            <a:spLocks noGrp="1"/>
          </p:cNvSpPr>
          <p:nvPr>
            <p:ph type="body" idx="4294967295"/>
          </p:nvPr>
        </p:nvSpPr>
        <p:spPr>
          <a:xfrm>
            <a:off x="203850" y="1803660"/>
            <a:ext cx="9672916" cy="3670915"/>
          </a:xfrm>
        </p:spPr>
        <p:txBody>
          <a:bodyPr vert="horz" lIns="91440" tIns="45720" rIns="91440" bIns="45720" rtlCol="0">
            <a:normAutofit fontScale="92500" lnSpcReduction="10000"/>
          </a:bodyPr>
          <a:lstStyle/>
          <a:p>
            <a:pPr lvl="0" algn="just" hangingPunct="1">
              <a:lnSpc>
                <a:spcPct val="90000"/>
              </a:lnSpc>
              <a:buSzPct val="45000"/>
            </a:pPr>
            <a:r>
              <a:rPr lang="en-US" sz="1400" dirty="0" err="1">
                <a:solidFill>
                  <a:schemeClr val="tx1"/>
                </a:solidFill>
                <a:latin typeface="+mn-lt"/>
                <a:ea typeface="+mn-ea"/>
                <a:cs typeface="+mn-cs"/>
              </a:rPr>
              <a:t>Γι</a:t>
            </a:r>
            <a:r>
              <a:rPr lang="en-US" sz="1400" dirty="0">
                <a:solidFill>
                  <a:schemeClr val="tx1"/>
                </a:solidFill>
                <a:latin typeface="+mn-lt"/>
                <a:ea typeface="+mn-ea"/>
                <a:cs typeface="+mn-cs"/>
              </a:rPr>
              <a:t>α το </a:t>
            </a:r>
            <a:r>
              <a:rPr lang="el-GR" sz="1400" dirty="0">
                <a:solidFill>
                  <a:schemeClr val="tx1"/>
                </a:solidFill>
                <a:latin typeface="+mn-lt"/>
                <a:ea typeface="+mn-ea"/>
                <a:cs typeface="+mn-cs"/>
              </a:rPr>
              <a:t>1</a:t>
            </a:r>
            <a:r>
              <a:rPr lang="el-GR" sz="1400" baseline="30000" dirty="0">
                <a:solidFill>
                  <a:schemeClr val="tx1"/>
                </a:solidFill>
                <a:latin typeface="+mn-lt"/>
                <a:ea typeface="+mn-ea"/>
                <a:cs typeface="+mn-cs"/>
              </a:rPr>
              <a:t>ο</a:t>
            </a:r>
            <a:r>
              <a:rPr lang="el-GR" sz="1400" dirty="0">
                <a:solidFill>
                  <a:schemeClr val="tx1"/>
                </a:solidFill>
                <a:latin typeface="+mn-lt"/>
                <a:ea typeface="+mn-ea"/>
                <a:cs typeface="+mn-cs"/>
              </a:rPr>
              <a:t> </a:t>
            </a:r>
            <a:r>
              <a:rPr lang="en-US" sz="1400" dirty="0" err="1">
                <a:solidFill>
                  <a:schemeClr val="tx1"/>
                </a:solidFill>
                <a:latin typeface="+mn-lt"/>
                <a:ea typeface="+mn-ea"/>
                <a:cs typeface="+mn-cs"/>
              </a:rPr>
              <a:t>θεώρημ</a:t>
            </a:r>
            <a:r>
              <a:rPr lang="en-US" sz="1400" dirty="0">
                <a:solidFill>
                  <a:schemeClr val="tx1"/>
                </a:solidFill>
                <a:latin typeface="+mn-lt"/>
                <a:ea typeface="+mn-ea"/>
                <a:cs typeface="+mn-cs"/>
              </a:rPr>
              <a:t>α </a:t>
            </a:r>
            <a:r>
              <a:rPr lang="el-GR" sz="1400" dirty="0">
                <a:solidFill>
                  <a:schemeClr val="tx1"/>
                </a:solidFill>
                <a:latin typeface="+mn-lt"/>
                <a:ea typeface="+mn-ea"/>
                <a:cs typeface="+mn-cs"/>
              </a:rPr>
              <a:t>η </a:t>
            </a:r>
            <a:r>
              <a:rPr lang="en-US" sz="1400" dirty="0">
                <a:solidFill>
                  <a:schemeClr val="tx1"/>
                </a:solidFill>
                <a:latin typeface="+mn-lt"/>
                <a:ea typeface="+mn-ea"/>
                <a:cs typeface="+mn-cs"/>
              </a:rPr>
              <a:t>“αποτελεσματική ισορροπία κατά Pareto” σημαίνει ότι όπως οι αποφάσεις των καταναλωτών είναι αυτόνομες μεταξύ τους το ίδιο συμβαίνει και με τις αποφάσεις των επιχειρήσεων.</a:t>
            </a:r>
          </a:p>
          <a:p>
            <a:pPr lvl="0" algn="just" hangingPunct="1">
              <a:lnSpc>
                <a:spcPct val="90000"/>
              </a:lnSpc>
              <a:buSzPct val="45000"/>
            </a:pPr>
            <a:r>
              <a:rPr lang="en-US" sz="1400" dirty="0" err="1">
                <a:solidFill>
                  <a:schemeClr val="tx1"/>
                </a:solidFill>
                <a:latin typeface="+mn-lt"/>
                <a:ea typeface="+mn-ea"/>
                <a:cs typeface="+mn-cs"/>
              </a:rPr>
              <a:t>Στο</a:t>
            </a:r>
            <a:r>
              <a:rPr lang="en-US" sz="1400" dirty="0">
                <a:solidFill>
                  <a:schemeClr val="tx1"/>
                </a:solidFill>
                <a:latin typeface="+mn-lt"/>
                <a:ea typeface="+mn-ea"/>
                <a:cs typeface="+mn-cs"/>
              </a:rPr>
              <a:t> π</a:t>
            </a:r>
            <a:r>
              <a:rPr lang="en-US" sz="1400" dirty="0" err="1">
                <a:solidFill>
                  <a:schemeClr val="tx1"/>
                </a:solidFill>
                <a:latin typeface="+mn-lt"/>
                <a:ea typeface="+mn-ea"/>
                <a:cs typeface="+mn-cs"/>
              </a:rPr>
              <a:t>ροηγούμενο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μάθημ</a:t>
            </a:r>
            <a:r>
              <a:rPr lang="en-US" sz="1400" dirty="0">
                <a:solidFill>
                  <a:schemeClr val="tx1"/>
                </a:solidFill>
                <a:latin typeface="+mn-lt"/>
                <a:ea typeface="+mn-ea"/>
                <a:cs typeface="+mn-cs"/>
              </a:rPr>
              <a:t>α είδαμε ότι στη κλασική πολιτική οικονομία και ιδιαίτερα στο Μάρξ ο ανταγωνισμός είναι “πόλεμος’ με όπλο τις τιμές και αυτό οδηγεί στη πραγμάτωση του νόμου της πτωτικής τάσης του ποσοστού κέρδους με την αποδοχή τεχνικών με χαμηλότερο μεταβατικό ποσοστό κέρδους (βλ. </a:t>
            </a:r>
            <a:r>
              <a:rPr lang="en-US" sz="1400" dirty="0" err="1">
                <a:solidFill>
                  <a:schemeClr val="tx1"/>
                </a:solidFill>
                <a:latin typeface="+mn-lt"/>
                <a:ea typeface="+mn-ea"/>
                <a:cs typeface="+mn-cs"/>
              </a:rPr>
              <a:t>θεώρημ</a:t>
            </a:r>
            <a:r>
              <a:rPr lang="en-US" sz="1400" dirty="0">
                <a:solidFill>
                  <a:schemeClr val="tx1"/>
                </a:solidFill>
                <a:latin typeface="+mn-lt"/>
                <a:ea typeface="+mn-ea"/>
                <a:cs typeface="+mn-cs"/>
              </a:rPr>
              <a:t>α του Okishio). </a:t>
            </a:r>
            <a:r>
              <a:rPr lang="en-US" sz="1400" dirty="0" err="1">
                <a:solidFill>
                  <a:schemeClr val="tx1"/>
                </a:solidFill>
                <a:latin typeface="+mn-lt"/>
                <a:ea typeface="+mn-ea"/>
                <a:cs typeface="+mn-cs"/>
              </a:rPr>
              <a:t>Εδώ</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οι</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τιμές</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είν</a:t>
            </a:r>
            <a:r>
              <a:rPr lang="en-US" sz="1400" dirty="0">
                <a:solidFill>
                  <a:schemeClr val="tx1"/>
                </a:solidFill>
                <a:latin typeface="+mn-lt"/>
                <a:ea typeface="+mn-ea"/>
                <a:cs typeface="+mn-cs"/>
              </a:rPr>
              <a:t>αι δεδομένες για όλους.</a:t>
            </a:r>
          </a:p>
          <a:p>
            <a:pPr lvl="0" algn="just" hangingPunct="1">
              <a:lnSpc>
                <a:spcPct val="90000"/>
              </a:lnSpc>
              <a:buSzPct val="45000"/>
            </a:pPr>
            <a:r>
              <a:rPr lang="en-US" sz="1400" dirty="0" err="1">
                <a:solidFill>
                  <a:schemeClr val="tx1"/>
                </a:solidFill>
                <a:latin typeface="+mn-lt"/>
                <a:ea typeface="+mn-ea"/>
                <a:cs typeface="+mn-cs"/>
              </a:rPr>
              <a:t>Αλλά</a:t>
            </a:r>
            <a:r>
              <a:rPr lang="en-US" sz="1400" dirty="0">
                <a:solidFill>
                  <a:schemeClr val="tx1"/>
                </a:solidFill>
                <a:latin typeface="+mn-lt"/>
                <a:ea typeface="+mn-ea"/>
                <a:cs typeface="+mn-cs"/>
              </a:rPr>
              <a:t> υπ</a:t>
            </a:r>
            <a:r>
              <a:rPr lang="en-US" sz="1400" dirty="0" err="1">
                <a:solidFill>
                  <a:schemeClr val="tx1"/>
                </a:solidFill>
                <a:latin typeface="+mn-lt"/>
                <a:ea typeface="+mn-ea"/>
                <a:cs typeface="+mn-cs"/>
              </a:rPr>
              <a:t>άρχει</a:t>
            </a:r>
            <a:r>
              <a:rPr lang="en-US" sz="1400" dirty="0">
                <a:solidFill>
                  <a:schemeClr val="tx1"/>
                </a:solidFill>
                <a:latin typeface="+mn-lt"/>
                <a:ea typeface="+mn-ea"/>
                <a:cs typeface="+mn-cs"/>
              </a:rPr>
              <a:t> και </a:t>
            </a:r>
            <a:r>
              <a:rPr lang="en-US" sz="1400" dirty="0" err="1">
                <a:solidFill>
                  <a:schemeClr val="tx1"/>
                </a:solidFill>
                <a:latin typeface="+mn-lt"/>
                <a:ea typeface="+mn-ea"/>
                <a:cs typeface="+mn-cs"/>
              </a:rPr>
              <a:t>έν</a:t>
            </a:r>
            <a:r>
              <a:rPr lang="en-US" sz="1400" dirty="0">
                <a:solidFill>
                  <a:schemeClr val="tx1"/>
                </a:solidFill>
                <a:latin typeface="+mn-lt"/>
                <a:ea typeface="+mn-ea"/>
                <a:cs typeface="+mn-cs"/>
              </a:rPr>
              <a:t>α ευρύτερο ζήτημα </a:t>
            </a:r>
            <a:r>
              <a:rPr lang="el-GR" sz="1400" dirty="0">
                <a:solidFill>
                  <a:schemeClr val="tx1"/>
                </a:solidFill>
                <a:latin typeface="+mn-lt"/>
                <a:ea typeface="+mn-ea"/>
                <a:cs typeface="+mn-cs"/>
              </a:rPr>
              <a:t>που αφορά</a:t>
            </a:r>
            <a:r>
              <a:rPr lang="en-US" sz="1400" dirty="0">
                <a:solidFill>
                  <a:schemeClr val="tx1"/>
                </a:solidFill>
                <a:latin typeface="+mn-lt"/>
                <a:ea typeface="+mn-ea"/>
                <a:cs typeface="+mn-cs"/>
              </a:rPr>
              <a:t> τη συνολική </a:t>
            </a:r>
            <a:r>
              <a:rPr lang="en-US" sz="1400" dirty="0" err="1">
                <a:solidFill>
                  <a:schemeClr val="tx1"/>
                </a:solidFill>
                <a:latin typeface="+mn-lt"/>
                <a:ea typeface="+mn-ea"/>
                <a:cs typeface="+mn-cs"/>
              </a:rPr>
              <a:t>συνάρτηση</a:t>
            </a:r>
            <a:r>
              <a:rPr lang="en-US" sz="1400" dirty="0">
                <a:solidFill>
                  <a:schemeClr val="tx1"/>
                </a:solidFill>
                <a:latin typeface="+mn-lt"/>
                <a:ea typeface="+mn-ea"/>
                <a:cs typeface="+mn-cs"/>
              </a:rPr>
              <a:t> παρα</a:t>
            </a:r>
            <a:r>
              <a:rPr lang="en-US" sz="1400" dirty="0" err="1">
                <a:solidFill>
                  <a:schemeClr val="tx1"/>
                </a:solidFill>
                <a:latin typeface="+mn-lt"/>
                <a:ea typeface="+mn-ea"/>
                <a:cs typeface="+mn-cs"/>
              </a:rPr>
              <a:t>γωγής</a:t>
            </a:r>
            <a:r>
              <a:rPr lang="el-GR" sz="1400" dirty="0">
                <a:solidFill>
                  <a:schemeClr val="tx1"/>
                </a:solidFill>
                <a:latin typeface="+mn-lt"/>
                <a:ea typeface="+mn-ea"/>
                <a:cs typeface="+mn-cs"/>
              </a:rPr>
              <a:t> και συνακόλουθα </a:t>
            </a:r>
            <a:r>
              <a:rPr lang="en-US" sz="1400" dirty="0" err="1">
                <a:solidFill>
                  <a:schemeClr val="tx1"/>
                </a:solidFill>
                <a:latin typeface="+mn-lt"/>
                <a:ea typeface="+mn-ea"/>
                <a:cs typeface="+mn-cs"/>
              </a:rPr>
              <a:t>την</a:t>
            </a:r>
            <a:r>
              <a:rPr lang="en-US" sz="1400" dirty="0">
                <a:solidFill>
                  <a:schemeClr val="tx1"/>
                </a:solidFill>
                <a:latin typeface="+mn-lt"/>
                <a:ea typeface="+mn-ea"/>
                <a:cs typeface="+mn-cs"/>
              </a:rPr>
              <a:t> “τιμή του </a:t>
            </a:r>
            <a:r>
              <a:rPr lang="en-US" sz="1400" dirty="0" err="1">
                <a:solidFill>
                  <a:schemeClr val="tx1"/>
                </a:solidFill>
                <a:latin typeface="+mn-lt"/>
                <a:ea typeface="+mn-ea"/>
                <a:cs typeface="+mn-cs"/>
              </a:rPr>
              <a:t>κεφ</a:t>
            </a:r>
            <a:r>
              <a:rPr lang="en-US" sz="1400" dirty="0">
                <a:solidFill>
                  <a:schemeClr val="tx1"/>
                </a:solidFill>
                <a:latin typeface="+mn-lt"/>
                <a:ea typeface="+mn-ea"/>
                <a:cs typeface="+mn-cs"/>
              </a:rPr>
              <a:t>αλαίου”και της εργασίας,. </a:t>
            </a:r>
            <a:r>
              <a:rPr lang="el-GR" sz="1400" dirty="0">
                <a:solidFill>
                  <a:schemeClr val="tx1"/>
                </a:solidFill>
                <a:latin typeface="+mn-lt"/>
                <a:ea typeface="+mn-ea"/>
                <a:cs typeface="+mn-cs"/>
              </a:rPr>
              <a:t>Πρόκειται για</a:t>
            </a:r>
            <a:r>
              <a:rPr lang="en-US" sz="1400" dirty="0">
                <a:solidFill>
                  <a:schemeClr val="tx1"/>
                </a:solidFill>
                <a:latin typeface="+mn-lt"/>
                <a:ea typeface="+mn-ea"/>
                <a:cs typeface="+mn-cs"/>
              </a:rPr>
              <a:t> </a:t>
            </a:r>
            <a:r>
              <a:rPr lang="el-GR" sz="1400" dirty="0">
                <a:solidFill>
                  <a:schemeClr val="tx1"/>
                </a:solidFill>
                <a:latin typeface="+mn-lt"/>
                <a:ea typeface="+mn-ea"/>
                <a:cs typeface="+mn-cs"/>
              </a:rPr>
              <a:t>τ</a:t>
            </a:r>
            <a:r>
              <a:rPr lang="en-US" sz="1400" dirty="0">
                <a:solidFill>
                  <a:schemeClr val="tx1"/>
                </a:solidFill>
                <a:latin typeface="+mn-lt"/>
                <a:ea typeface="+mn-ea"/>
                <a:cs typeface="+mn-cs"/>
              </a:rPr>
              <a:t>η γνωστή “αντιπαράθεση του κεφαλαίου” ή “αντιπαράθεση των δύο Cambridge”.  </a:t>
            </a:r>
          </a:p>
          <a:p>
            <a:pPr lvl="0" algn="just" hangingPunct="1">
              <a:lnSpc>
                <a:spcPct val="90000"/>
              </a:lnSpc>
              <a:buSzPct val="45000"/>
            </a:pPr>
            <a:r>
              <a:rPr lang="en-US" sz="1400" dirty="0" err="1">
                <a:solidFill>
                  <a:schemeClr val="tx1"/>
                </a:solidFill>
                <a:latin typeface="+mn-lt"/>
                <a:ea typeface="+mn-ea"/>
                <a:cs typeface="+mn-cs"/>
              </a:rPr>
              <a:t>Το</a:t>
            </a:r>
            <a:r>
              <a:rPr lang="en-US" sz="1400" dirty="0">
                <a:solidFill>
                  <a:schemeClr val="tx1"/>
                </a:solidFill>
                <a:latin typeface="+mn-lt"/>
                <a:ea typeface="+mn-ea"/>
                <a:cs typeface="+mn-cs"/>
              </a:rPr>
              <a:t> π</a:t>
            </a:r>
            <a:r>
              <a:rPr lang="en-US" sz="1400" dirty="0" err="1">
                <a:solidFill>
                  <a:schemeClr val="tx1"/>
                </a:solidFill>
                <a:latin typeface="+mn-lt"/>
                <a:ea typeface="+mn-ea"/>
                <a:cs typeface="+mn-cs"/>
              </a:rPr>
              <a:t>ρώτο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στοιχείο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της</a:t>
            </a:r>
            <a:r>
              <a:rPr lang="en-US" sz="1400" dirty="0">
                <a:solidFill>
                  <a:schemeClr val="tx1"/>
                </a:solidFill>
                <a:latin typeface="+mn-lt"/>
                <a:ea typeface="+mn-ea"/>
                <a:cs typeface="+mn-cs"/>
              </a:rPr>
              <a:t> α</a:t>
            </a:r>
            <a:r>
              <a:rPr lang="en-US" sz="1400" dirty="0" err="1">
                <a:solidFill>
                  <a:schemeClr val="tx1"/>
                </a:solidFill>
                <a:latin typeface="+mn-lt"/>
                <a:ea typeface="+mn-ea"/>
                <a:cs typeface="+mn-cs"/>
              </a:rPr>
              <a:t>ντι</a:t>
            </a:r>
            <a:r>
              <a:rPr lang="en-US" sz="1400" dirty="0">
                <a:solidFill>
                  <a:schemeClr val="tx1"/>
                </a:solidFill>
                <a:latin typeface="+mn-lt"/>
                <a:ea typeface="+mn-ea"/>
                <a:cs typeface="+mn-cs"/>
              </a:rPr>
              <a:t>παράθεσης ήταν η δυσκολία </a:t>
            </a:r>
            <a:r>
              <a:rPr lang="el-GR" sz="1400" dirty="0">
                <a:solidFill>
                  <a:schemeClr val="tx1"/>
                </a:solidFill>
                <a:latin typeface="+mn-lt"/>
                <a:ea typeface="+mn-ea"/>
                <a:cs typeface="+mn-cs"/>
              </a:rPr>
              <a:t>προσδιορισμού</a:t>
            </a:r>
            <a:r>
              <a:rPr lang="en-US" sz="1400" dirty="0">
                <a:solidFill>
                  <a:schemeClr val="tx1"/>
                </a:solidFill>
                <a:latin typeface="+mn-lt"/>
                <a:ea typeface="+mn-ea"/>
                <a:cs typeface="+mn-cs"/>
              </a:rPr>
              <a:t> ενός ομογενούς δείκτη κεφαλαίου από ετερογενές κεφάλαιο σε φυσικούς όρους</a:t>
            </a:r>
            <a:r>
              <a:rPr lang="el-GR" sz="1400" dirty="0">
                <a:solidFill>
                  <a:schemeClr val="tx1"/>
                </a:solidFill>
                <a:latin typeface="+mn-lt"/>
                <a:ea typeface="+mn-ea"/>
                <a:cs typeface="+mn-cs"/>
              </a:rPr>
              <a:t> (διαφορετικά μηχανήματα και υλικά παραγωγής)</a:t>
            </a:r>
            <a:r>
              <a:rPr lang="en-US" sz="1400" dirty="0">
                <a:solidFill>
                  <a:schemeClr val="tx1"/>
                </a:solidFill>
                <a:latin typeface="+mn-lt"/>
                <a:ea typeface="+mn-ea"/>
                <a:cs typeface="+mn-cs"/>
              </a:rPr>
              <a:t>.</a:t>
            </a:r>
            <a:endParaRPr lang="el-GR" sz="1400" dirty="0">
              <a:solidFill>
                <a:schemeClr val="tx1"/>
              </a:solidFill>
              <a:latin typeface="+mn-lt"/>
              <a:ea typeface="+mn-ea"/>
              <a:cs typeface="+mn-cs"/>
            </a:endParaRPr>
          </a:p>
          <a:p>
            <a:pPr lvl="0" algn="just" hangingPunct="1">
              <a:lnSpc>
                <a:spcPct val="90000"/>
              </a:lnSpc>
              <a:buSzPct val="45000"/>
            </a:pPr>
            <a:r>
              <a:rPr lang="en-US" sz="1400" dirty="0" err="1">
                <a:solidFill>
                  <a:schemeClr val="tx1"/>
                </a:solidFill>
                <a:latin typeface="+mn-lt"/>
                <a:ea typeface="+mn-ea"/>
                <a:cs typeface="+mn-cs"/>
              </a:rPr>
              <a:t>Το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δεύτερο</a:t>
            </a:r>
            <a:r>
              <a:rPr lang="el-GR" sz="1400" dirty="0">
                <a:solidFill>
                  <a:schemeClr val="tx1"/>
                </a:solidFill>
                <a:latin typeface="+mn-lt"/>
                <a:ea typeface="+mn-ea"/>
                <a:cs typeface="+mn-cs"/>
              </a:rPr>
              <a:t>,</a:t>
            </a:r>
            <a:r>
              <a:rPr lang="en-US" sz="1400" dirty="0">
                <a:solidFill>
                  <a:schemeClr val="tx1"/>
                </a:solidFill>
                <a:latin typeface="+mn-lt"/>
                <a:ea typeface="+mn-ea"/>
                <a:cs typeface="+mn-cs"/>
              </a:rPr>
              <a:t> η π</a:t>
            </a:r>
            <a:r>
              <a:rPr lang="en-US" sz="1400" dirty="0" err="1">
                <a:solidFill>
                  <a:schemeClr val="tx1"/>
                </a:solidFill>
                <a:latin typeface="+mn-lt"/>
                <a:ea typeface="+mn-ea"/>
                <a:cs typeface="+mn-cs"/>
              </a:rPr>
              <a:t>ιθ</a:t>
            </a:r>
            <a:r>
              <a:rPr lang="en-US" sz="1400" dirty="0">
                <a:solidFill>
                  <a:schemeClr val="tx1"/>
                </a:solidFill>
                <a:latin typeface="+mn-lt"/>
                <a:ea typeface="+mn-ea"/>
                <a:cs typeface="+mn-cs"/>
              </a:rPr>
              <a:t>ανότητα σε κάποιο χαμηλότερο ποσοστό κέρδους </a:t>
            </a:r>
            <a:r>
              <a:rPr lang="el-GR" sz="1400" dirty="0">
                <a:solidFill>
                  <a:schemeClr val="tx1"/>
                </a:solidFill>
                <a:latin typeface="+mn-lt"/>
                <a:ea typeface="+mn-ea"/>
                <a:cs typeface="+mn-cs"/>
              </a:rPr>
              <a:t>(κόστος κεφαλαίου/ επιτόκιο) μια</a:t>
            </a:r>
            <a:r>
              <a:rPr lang="en-US" sz="1400" dirty="0">
                <a:solidFill>
                  <a:schemeClr val="tx1"/>
                </a:solidFill>
                <a:latin typeface="+mn-lt"/>
                <a:ea typeface="+mn-ea"/>
                <a:cs typeface="+mn-cs"/>
              </a:rPr>
              <a:t> τεχνική ή δραστηριότητα να επανέλθει.</a:t>
            </a:r>
            <a:r>
              <a:rPr lang="el-GR" sz="1400" dirty="0">
                <a:solidFill>
                  <a:schemeClr val="tx1"/>
                </a:solidFill>
                <a:latin typeface="+mn-lt"/>
                <a:ea typeface="+mn-ea"/>
                <a:cs typeface="+mn-cs"/>
              </a:rPr>
              <a:t> Το επιχείρημα είναι ότι η διανομή δεν επηρεάζει τις</a:t>
            </a:r>
            <a:r>
              <a:rPr lang="en-US" sz="1400" dirty="0">
                <a:solidFill>
                  <a:schemeClr val="tx1"/>
                </a:solidFill>
                <a:latin typeface="+mn-lt"/>
                <a:ea typeface="+mn-ea"/>
                <a:cs typeface="+mn-cs"/>
              </a:rPr>
              <a:t> </a:t>
            </a:r>
            <a:r>
              <a:rPr lang="el-GR" sz="1400" dirty="0">
                <a:solidFill>
                  <a:schemeClr val="tx1"/>
                </a:solidFill>
                <a:latin typeface="+mn-lt"/>
                <a:ea typeface="+mn-ea"/>
                <a:cs typeface="+mn-cs"/>
              </a:rPr>
              <a:t>κεφαλαιακές εισροές ομοιόμορφα. Μία μεταβολή του επιτοκίου  δεν θα μεταβάλλει ομοιόμορφα τις σχετικές τιμές των συστατικών στοιχείων του κεφαλαίου γιατί παράγονται από κλάδους με διαφορετικούς λόγους Κεφαλαίου/ Εργασίας Δηλαδή, η αποδοτικότητα του Κεφαλαίου δεν είναι υποχρεωτικά μια μονοτονική καμπύλη με αρνητική σχέση ποσότητας (κεφαλαίου) τιμής (επιτοκίου). </a:t>
            </a:r>
          </a:p>
          <a:p>
            <a:pPr lvl="0" algn="just" hangingPunct="1">
              <a:lnSpc>
                <a:spcPct val="90000"/>
              </a:lnSpc>
              <a:buSzPct val="45000"/>
            </a:pPr>
            <a:r>
              <a:rPr lang="en-US" sz="1400" dirty="0" err="1">
                <a:solidFill>
                  <a:schemeClr val="tx1"/>
                </a:solidFill>
                <a:latin typeface="+mn-lt"/>
                <a:ea typeface="+mn-ea"/>
                <a:cs typeface="+mn-cs"/>
              </a:rPr>
              <a:t>Τέλος</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το</a:t>
            </a:r>
            <a:r>
              <a:rPr lang="en-US" sz="1400" dirty="0">
                <a:solidFill>
                  <a:schemeClr val="tx1"/>
                </a:solidFill>
                <a:latin typeface="+mn-lt"/>
                <a:ea typeface="+mn-ea"/>
                <a:cs typeface="+mn-cs"/>
              </a:rPr>
              <a:t> “</a:t>
            </a:r>
            <a:r>
              <a:rPr lang="el-GR" sz="1400" dirty="0">
                <a:solidFill>
                  <a:schemeClr val="tx1"/>
                </a:solidFill>
                <a:latin typeface="+mn-lt"/>
                <a:ea typeface="+mn-ea"/>
                <a:cs typeface="+mn-cs"/>
              </a:rPr>
              <a:t>2</a:t>
            </a:r>
            <a:r>
              <a:rPr lang="el-GR" sz="1400" baseline="30000" dirty="0">
                <a:solidFill>
                  <a:schemeClr val="tx1"/>
                </a:solidFill>
                <a:latin typeface="+mn-lt"/>
                <a:ea typeface="+mn-ea"/>
                <a:cs typeface="+mn-cs"/>
              </a:rPr>
              <a:t>ο</a:t>
            </a:r>
            <a:r>
              <a:rPr lang="el-GR" sz="1400" dirty="0">
                <a:solidFill>
                  <a:schemeClr val="tx1"/>
                </a:solidFill>
                <a:latin typeface="+mn-lt"/>
                <a:ea typeface="+mn-ea"/>
                <a:cs typeface="+mn-cs"/>
              </a:rPr>
              <a:t> </a:t>
            </a:r>
            <a:r>
              <a:rPr lang="en-US" sz="1400" dirty="0" err="1">
                <a:solidFill>
                  <a:schemeClr val="tx1"/>
                </a:solidFill>
                <a:latin typeface="+mn-lt"/>
                <a:ea typeface="+mn-ea"/>
                <a:cs typeface="+mn-cs"/>
              </a:rPr>
              <a:t>θεώρημ</a:t>
            </a:r>
            <a:r>
              <a:rPr lang="en-US" sz="1400" dirty="0">
                <a:solidFill>
                  <a:schemeClr val="tx1"/>
                </a:solidFill>
                <a:latin typeface="+mn-lt"/>
                <a:ea typeface="+mn-ea"/>
                <a:cs typeface="+mn-cs"/>
              </a:rPr>
              <a:t>α” προϋποθέτει ότι και τα παραγωγικά σετ των επιχειρήσεων θα είναι “κυρτά”. </a:t>
            </a:r>
            <a:r>
              <a:rPr lang="en-US" sz="1400" dirty="0" err="1">
                <a:solidFill>
                  <a:schemeClr val="tx1"/>
                </a:solidFill>
                <a:latin typeface="+mn-lt"/>
                <a:ea typeface="+mn-ea"/>
                <a:cs typeface="+mn-cs"/>
              </a:rPr>
              <a:t>Δηλ</a:t>
            </a:r>
            <a:r>
              <a:rPr lang="en-US" sz="1400" dirty="0">
                <a:solidFill>
                  <a:schemeClr val="tx1"/>
                </a:solidFill>
                <a:latin typeface="+mn-lt"/>
                <a:ea typeface="+mn-ea"/>
                <a:cs typeface="+mn-cs"/>
              </a:rPr>
              <a:t>αδή</a:t>
            </a:r>
            <a:r>
              <a:rPr lang="el-GR" sz="1400" dirty="0">
                <a:solidFill>
                  <a:schemeClr val="tx1"/>
                </a:solidFill>
                <a:latin typeface="+mn-lt"/>
                <a:ea typeface="+mn-ea"/>
                <a:cs typeface="+mn-cs"/>
              </a:rPr>
              <a:t>,</a:t>
            </a:r>
            <a:r>
              <a:rPr lang="en-US" sz="1400" dirty="0">
                <a:solidFill>
                  <a:schemeClr val="tx1"/>
                </a:solidFill>
                <a:latin typeface="+mn-lt"/>
                <a:ea typeface="+mn-ea"/>
                <a:cs typeface="+mn-cs"/>
              </a:rPr>
              <a:t> δεν υπάρχουν αύξουσες αποδόσεις κλίμακας.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89" y="1165987"/>
            <a:ext cx="5670550" cy="3338575"/>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0" y="1174369"/>
            <a:ext cx="5670549" cy="3338578"/>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4900" y="2966873"/>
            <a:ext cx="2068766" cy="333857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414847" y="801813"/>
            <a:ext cx="3224903" cy="345537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6" y="1157604"/>
            <a:ext cx="5670552" cy="333857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5E72770A-6875-CF50-5D8F-97A636ED4AD9}"/>
              </a:ext>
            </a:extLst>
          </p:cNvPr>
          <p:cNvSpPr txBox="1">
            <a:spLocks noGrp="1"/>
          </p:cNvSpPr>
          <p:nvPr>
            <p:ph type="title" idx="4294967295"/>
          </p:nvPr>
        </p:nvSpPr>
        <p:spPr>
          <a:xfrm>
            <a:off x="385896" y="485242"/>
            <a:ext cx="2646963" cy="2800958"/>
          </a:xfrm>
        </p:spPr>
        <p:txBody>
          <a:bodyPr vert="horz" lIns="91440" tIns="45720" rIns="91440" bIns="45720" rtlCol="0" anchor="b">
            <a:normAutofit/>
          </a:bodyPr>
          <a:lstStyle/>
          <a:p>
            <a:pPr lvl="0" algn="r" hangingPunct="1">
              <a:lnSpc>
                <a:spcPct val="90000"/>
              </a:lnSpc>
              <a:spcBef>
                <a:spcPct val="0"/>
              </a:spcBef>
            </a:pPr>
            <a:r>
              <a:rPr lang="en-US" sz="3300" b="1" kern="1200" dirty="0" err="1">
                <a:solidFill>
                  <a:srgbClr val="FFFFFF"/>
                </a:solidFill>
                <a:latin typeface="+mj-lt"/>
                <a:ea typeface="+mj-ea"/>
                <a:cs typeface="+mj-cs"/>
              </a:rPr>
              <a:t>Κοινωνικές</a:t>
            </a:r>
            <a:r>
              <a:rPr lang="en-US" sz="3300" b="1" kern="1200" dirty="0">
                <a:solidFill>
                  <a:srgbClr val="FFFFFF"/>
                </a:solidFill>
                <a:latin typeface="+mj-lt"/>
                <a:ea typeface="+mj-ea"/>
                <a:cs typeface="+mj-cs"/>
              </a:rPr>
              <a:t> Καμπ</a:t>
            </a:r>
            <a:r>
              <a:rPr lang="en-US" sz="3300" b="1" kern="1200" dirty="0" err="1">
                <a:solidFill>
                  <a:srgbClr val="FFFFFF"/>
                </a:solidFill>
                <a:latin typeface="+mj-lt"/>
                <a:ea typeface="+mj-ea"/>
                <a:cs typeface="+mj-cs"/>
              </a:rPr>
              <a:t>ύλες</a:t>
            </a:r>
            <a:r>
              <a:rPr lang="en-US" sz="3300" b="1" kern="1200" dirty="0">
                <a:solidFill>
                  <a:srgbClr val="FFFFFF"/>
                </a:solidFill>
                <a:latin typeface="+mj-lt"/>
                <a:ea typeface="+mj-ea"/>
                <a:cs typeface="+mj-cs"/>
              </a:rPr>
              <a:t> </a:t>
            </a:r>
            <a:r>
              <a:rPr lang="en-US" sz="3300" b="1" kern="1200" dirty="0" err="1">
                <a:solidFill>
                  <a:srgbClr val="FFFFFF"/>
                </a:solidFill>
                <a:latin typeface="+mj-lt"/>
                <a:ea typeface="+mj-ea"/>
                <a:cs typeface="+mj-cs"/>
              </a:rPr>
              <a:t>Ευημερί</a:t>
            </a:r>
            <a:r>
              <a:rPr lang="en-US" sz="3300" b="1" kern="1200" dirty="0">
                <a:solidFill>
                  <a:srgbClr val="FFFFFF"/>
                </a:solidFill>
                <a:latin typeface="+mj-lt"/>
                <a:ea typeface="+mj-ea"/>
                <a:cs typeface="+mj-cs"/>
              </a:rPr>
              <a:t>ας</a:t>
            </a:r>
          </a:p>
        </p:txBody>
      </p:sp>
      <p:sp>
        <p:nvSpPr>
          <p:cNvPr id="3" name="Θέση κειμένου 2">
            <a:extLst>
              <a:ext uri="{FF2B5EF4-FFF2-40B4-BE49-F238E27FC236}">
                <a16:creationId xmlns:a16="http://schemas.microsoft.com/office/drawing/2014/main" id="{B7840B90-0AA6-BB5A-341F-9D67296E3CCA}"/>
              </a:ext>
            </a:extLst>
          </p:cNvPr>
          <p:cNvSpPr txBox="1">
            <a:spLocks noGrp="1"/>
          </p:cNvSpPr>
          <p:nvPr>
            <p:ph type="body" idx="4294967295"/>
          </p:nvPr>
        </p:nvSpPr>
        <p:spPr>
          <a:xfrm>
            <a:off x="3611326" y="233083"/>
            <a:ext cx="6178133" cy="5226424"/>
          </a:xfrm>
        </p:spPr>
        <p:txBody>
          <a:bodyPr vert="horz" lIns="91440" tIns="45720" rIns="91440" bIns="45720" rtlCol="0" anchor="ctr">
            <a:normAutofit/>
          </a:bodyPr>
          <a:lstStyle/>
          <a:p>
            <a:pPr lvl="0" algn="just" hangingPunct="1">
              <a:lnSpc>
                <a:spcPct val="90000"/>
              </a:lnSpc>
              <a:buSzPct val="45000"/>
            </a:pPr>
            <a:r>
              <a:rPr lang="en-US" sz="1600" dirty="0" err="1">
                <a:solidFill>
                  <a:schemeClr val="tx1"/>
                </a:solidFill>
                <a:latin typeface="+mn-lt"/>
                <a:ea typeface="+mn-ea"/>
                <a:cs typeface="+mn-cs"/>
              </a:rPr>
              <a:t>Oι</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κοινωνικές</a:t>
            </a:r>
            <a:r>
              <a:rPr lang="en-US" sz="1600" dirty="0">
                <a:solidFill>
                  <a:schemeClr val="tx1"/>
                </a:solidFill>
                <a:latin typeface="+mn-lt"/>
                <a:ea typeface="+mn-ea"/>
                <a:cs typeface="+mn-cs"/>
              </a:rPr>
              <a:t> καμπ</a:t>
            </a:r>
            <a:r>
              <a:rPr lang="en-US" sz="1600" dirty="0" err="1">
                <a:solidFill>
                  <a:schemeClr val="tx1"/>
                </a:solidFill>
                <a:latin typeface="+mn-lt"/>
                <a:ea typeface="+mn-ea"/>
                <a:cs typeface="+mn-cs"/>
              </a:rPr>
              <a:t>ύλες</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ευημερί</a:t>
            </a:r>
            <a:r>
              <a:rPr lang="en-US" sz="1600" dirty="0">
                <a:solidFill>
                  <a:schemeClr val="tx1"/>
                </a:solidFill>
                <a:latin typeface="+mn-lt"/>
                <a:ea typeface="+mn-ea"/>
                <a:cs typeface="+mn-cs"/>
              </a:rPr>
              <a:t>ας προκύπτουν από την άθροιση ατομικών προτιμήσεων των μελών της κοινωνίας (των ατομικών εξισώσεων χρησιμότητας). Η </a:t>
            </a:r>
            <a:r>
              <a:rPr lang="en-US" sz="1600" dirty="0" err="1">
                <a:solidFill>
                  <a:schemeClr val="tx1"/>
                </a:solidFill>
                <a:latin typeface="+mn-lt"/>
                <a:ea typeface="+mn-ea"/>
                <a:cs typeface="+mn-cs"/>
              </a:rPr>
              <a:t>άθροιση</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είν</a:t>
            </a:r>
            <a:r>
              <a:rPr lang="en-US" sz="1600" dirty="0">
                <a:solidFill>
                  <a:schemeClr val="tx1"/>
                </a:solidFill>
                <a:latin typeface="+mn-lt"/>
                <a:ea typeface="+mn-ea"/>
                <a:cs typeface="+mn-cs"/>
              </a:rPr>
              <a:t>αι εφικτή αν θεωρήσουμε ότι τα μέλη της κοινωνίας δεν επηρεάζονται από τις προτιμήσεις των υπόλοιπων μελών ή από τις προτιμήσεις του συνόλου (συνάρτηση Bergson - Samuelson).</a:t>
            </a:r>
          </a:p>
          <a:p>
            <a:pPr lvl="0" algn="just" hangingPunct="1">
              <a:lnSpc>
                <a:spcPct val="90000"/>
              </a:lnSpc>
              <a:buSzPct val="45000"/>
            </a:pPr>
            <a:r>
              <a:rPr lang="en-US" sz="1600" dirty="0" err="1">
                <a:solidFill>
                  <a:schemeClr val="tx1"/>
                </a:solidFill>
                <a:latin typeface="+mn-lt"/>
                <a:ea typeface="+mn-ea"/>
                <a:cs typeface="+mn-cs"/>
              </a:rPr>
              <a:t>Όμως</a:t>
            </a:r>
            <a:r>
              <a:rPr lang="en-US" sz="1600" dirty="0">
                <a:solidFill>
                  <a:schemeClr val="tx1"/>
                </a:solidFill>
                <a:latin typeface="+mn-lt"/>
                <a:ea typeface="+mn-ea"/>
                <a:cs typeface="+mn-cs"/>
              </a:rPr>
              <a:t> α</a:t>
            </a:r>
            <a:r>
              <a:rPr lang="en-US" sz="1600" dirty="0" err="1">
                <a:solidFill>
                  <a:schemeClr val="tx1"/>
                </a:solidFill>
                <a:latin typeface="+mn-lt"/>
                <a:ea typeface="+mn-ea"/>
                <a:cs typeface="+mn-cs"/>
              </a:rPr>
              <a:t>υτή</a:t>
            </a:r>
            <a:r>
              <a:rPr lang="en-US" sz="1600" dirty="0">
                <a:solidFill>
                  <a:schemeClr val="tx1"/>
                </a:solidFill>
                <a:latin typeface="+mn-lt"/>
                <a:ea typeface="+mn-ea"/>
                <a:cs typeface="+mn-cs"/>
              </a:rPr>
              <a:t> η </a:t>
            </a:r>
            <a:r>
              <a:rPr lang="en-US" sz="1600" dirty="0" err="1">
                <a:solidFill>
                  <a:schemeClr val="tx1"/>
                </a:solidFill>
                <a:latin typeface="+mn-lt"/>
                <a:ea typeface="+mn-ea"/>
                <a:cs typeface="+mn-cs"/>
              </a:rPr>
              <a:t>δι</a:t>
            </a:r>
            <a:r>
              <a:rPr lang="en-US" sz="1600" dirty="0">
                <a:solidFill>
                  <a:schemeClr val="tx1"/>
                </a:solidFill>
                <a:latin typeface="+mn-lt"/>
                <a:ea typeface="+mn-ea"/>
                <a:cs typeface="+mn-cs"/>
              </a:rPr>
              <a:t>αδικασία έχει επιπλέον προβλήματα. </a:t>
            </a:r>
            <a:r>
              <a:rPr lang="en-US" sz="1600" dirty="0" err="1">
                <a:solidFill>
                  <a:schemeClr val="tx1"/>
                </a:solidFill>
                <a:latin typeface="+mn-lt"/>
                <a:ea typeface="+mn-ea"/>
                <a:cs typeface="+mn-cs"/>
              </a:rPr>
              <a:t>Πώς</a:t>
            </a:r>
            <a:r>
              <a:rPr lang="en-US" sz="1600" dirty="0">
                <a:solidFill>
                  <a:schemeClr val="tx1"/>
                </a:solidFill>
                <a:latin typeface="+mn-lt"/>
                <a:ea typeface="+mn-ea"/>
                <a:cs typeface="+mn-cs"/>
              </a:rPr>
              <a:t> μπ</a:t>
            </a:r>
            <a:r>
              <a:rPr lang="en-US" sz="1600" dirty="0" err="1">
                <a:solidFill>
                  <a:schemeClr val="tx1"/>
                </a:solidFill>
                <a:latin typeface="+mn-lt"/>
                <a:ea typeface="+mn-ea"/>
                <a:cs typeface="+mn-cs"/>
              </a:rPr>
              <a:t>ορούμε</a:t>
            </a:r>
            <a:r>
              <a:rPr lang="en-US" sz="1600" dirty="0">
                <a:solidFill>
                  <a:schemeClr val="tx1"/>
                </a:solidFill>
                <a:latin typeface="+mn-lt"/>
                <a:ea typeface="+mn-ea"/>
                <a:cs typeface="+mn-cs"/>
              </a:rPr>
              <a:t> να α</a:t>
            </a:r>
            <a:r>
              <a:rPr lang="en-US" sz="1600" dirty="0" err="1">
                <a:solidFill>
                  <a:schemeClr val="tx1"/>
                </a:solidFill>
                <a:latin typeface="+mn-lt"/>
                <a:ea typeface="+mn-ea"/>
                <a:cs typeface="+mn-cs"/>
              </a:rPr>
              <a:t>θροίσουμε</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έν</a:t>
            </a:r>
            <a:r>
              <a:rPr lang="en-US" sz="1600" dirty="0">
                <a:solidFill>
                  <a:schemeClr val="tx1"/>
                </a:solidFill>
                <a:latin typeface="+mn-lt"/>
                <a:ea typeface="+mn-ea"/>
                <a:cs typeface="+mn-cs"/>
              </a:rPr>
              <a:t>α σύνολο από ιεραρχημένες προτιμήσεις χρησιμότητας (ordinal utilities); Επίσης πώς μπορούμε να αθροίσουμε ή να προσδιορίσουμε τη χρησιμότητα και τις προτιμήσεις για “δημόσια αγαθά” όταν εμπλέκονται περισσότερα των δύο ατόμων;</a:t>
            </a:r>
          </a:p>
          <a:p>
            <a:pPr lvl="0" algn="just" hangingPunct="1">
              <a:lnSpc>
                <a:spcPct val="90000"/>
              </a:lnSpc>
              <a:buSzPct val="45000"/>
            </a:pPr>
            <a:r>
              <a:rPr lang="en-US" sz="1600" dirty="0">
                <a:solidFill>
                  <a:schemeClr val="tx1"/>
                </a:solidFill>
                <a:latin typeface="+mn-lt"/>
                <a:ea typeface="+mn-ea"/>
                <a:cs typeface="+mn-cs"/>
              </a:rPr>
              <a:t>Η </a:t>
            </a:r>
            <a:r>
              <a:rPr lang="en-US" sz="1600" dirty="0" err="1">
                <a:solidFill>
                  <a:schemeClr val="tx1"/>
                </a:solidFill>
                <a:latin typeface="+mn-lt"/>
                <a:ea typeface="+mn-ea"/>
                <a:cs typeface="+mn-cs"/>
              </a:rPr>
              <a:t>θεωρί</a:t>
            </a:r>
            <a:r>
              <a:rPr lang="en-US" sz="1600" dirty="0">
                <a:solidFill>
                  <a:schemeClr val="tx1"/>
                </a:solidFill>
                <a:latin typeface="+mn-lt"/>
                <a:ea typeface="+mn-ea"/>
                <a:cs typeface="+mn-cs"/>
              </a:rPr>
              <a:t>α συζητά αυτά τα προβλήματα για χρόνια. </a:t>
            </a:r>
            <a:r>
              <a:rPr lang="en-US" sz="1600" dirty="0" err="1">
                <a:solidFill>
                  <a:schemeClr val="tx1"/>
                </a:solidFill>
                <a:latin typeface="+mn-lt"/>
                <a:ea typeface="+mn-ea"/>
                <a:cs typeface="+mn-cs"/>
              </a:rPr>
              <a:t>Όμως</a:t>
            </a:r>
            <a:r>
              <a:rPr lang="en-US" sz="1600" dirty="0">
                <a:solidFill>
                  <a:schemeClr val="tx1"/>
                </a:solidFill>
                <a:latin typeface="+mn-lt"/>
                <a:ea typeface="+mn-ea"/>
                <a:cs typeface="+mn-cs"/>
              </a:rPr>
              <a:t> η </a:t>
            </a:r>
            <a:r>
              <a:rPr lang="en-US" sz="1600" dirty="0" err="1">
                <a:solidFill>
                  <a:schemeClr val="tx1"/>
                </a:solidFill>
                <a:latin typeface="+mn-lt"/>
                <a:ea typeface="+mn-ea"/>
                <a:cs typeface="+mn-cs"/>
              </a:rPr>
              <a:t>μόνη</a:t>
            </a:r>
            <a:r>
              <a:rPr lang="en-US" sz="1600" dirty="0">
                <a:solidFill>
                  <a:schemeClr val="tx1"/>
                </a:solidFill>
                <a:latin typeface="+mn-lt"/>
                <a:ea typeface="+mn-ea"/>
                <a:cs typeface="+mn-cs"/>
              </a:rPr>
              <a:t> παρα</a:t>
            </a:r>
            <a:r>
              <a:rPr lang="en-US" sz="1600" dirty="0" err="1">
                <a:solidFill>
                  <a:schemeClr val="tx1"/>
                </a:solidFill>
                <a:latin typeface="+mn-lt"/>
                <a:ea typeface="+mn-ea"/>
                <a:cs typeface="+mn-cs"/>
              </a:rPr>
              <a:t>δοχή</a:t>
            </a:r>
            <a:r>
              <a:rPr lang="en-US" sz="1600" dirty="0">
                <a:solidFill>
                  <a:schemeClr val="tx1"/>
                </a:solidFill>
                <a:latin typeface="+mn-lt"/>
                <a:ea typeface="+mn-ea"/>
                <a:cs typeface="+mn-cs"/>
              </a:rPr>
              <a:t> π</a:t>
            </a:r>
            <a:r>
              <a:rPr lang="en-US" sz="1600" dirty="0" err="1">
                <a:solidFill>
                  <a:schemeClr val="tx1"/>
                </a:solidFill>
                <a:latin typeface="+mn-lt"/>
                <a:ea typeface="+mn-ea"/>
                <a:cs typeface="+mn-cs"/>
              </a:rPr>
              <a:t>ου</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κάνει</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είν</a:t>
            </a:r>
            <a:r>
              <a:rPr lang="en-US" sz="1600" dirty="0">
                <a:solidFill>
                  <a:schemeClr val="tx1"/>
                </a:solidFill>
                <a:latin typeface="+mn-lt"/>
                <a:ea typeface="+mn-ea"/>
                <a:cs typeface="+mn-cs"/>
              </a:rPr>
              <a:t>αι ότι η κοινωνική καμπύλη ευημερίας είναι αύξουσα σε κάθε αύξηση της χρησιμότητας των μελών της κοινωνίας.</a:t>
            </a:r>
          </a:p>
          <a:p>
            <a:pPr lvl="0" algn="just" hangingPunct="1">
              <a:lnSpc>
                <a:spcPct val="90000"/>
              </a:lnSpc>
              <a:buSzPct val="45000"/>
            </a:pPr>
            <a:r>
              <a:rPr lang="en-US" sz="1600" dirty="0" err="1">
                <a:solidFill>
                  <a:schemeClr val="tx1"/>
                </a:solidFill>
                <a:latin typeface="+mn-lt"/>
                <a:ea typeface="+mn-ea"/>
                <a:cs typeface="+mn-cs"/>
              </a:rPr>
              <a:t>Στη</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συνέχει</a:t>
            </a:r>
            <a:r>
              <a:rPr lang="en-US" sz="1600" dirty="0">
                <a:solidFill>
                  <a:schemeClr val="tx1"/>
                </a:solidFill>
                <a:latin typeface="+mn-lt"/>
                <a:ea typeface="+mn-ea"/>
                <a:cs typeface="+mn-cs"/>
              </a:rPr>
              <a:t>α βάζει στην άκρη τα προβλήματα και προχωρά στην  λύση της άσκησης μεγιστοποίησης της συνολικής χρησιμότητας. </a:t>
            </a:r>
            <a:r>
              <a:rPr lang="en-US" sz="1600" dirty="0" err="1">
                <a:solidFill>
                  <a:schemeClr val="tx1"/>
                </a:solidFill>
                <a:latin typeface="+mn-lt"/>
                <a:ea typeface="+mn-ea"/>
                <a:cs typeface="+mn-cs"/>
              </a:rPr>
              <a:t>Δηλ</a:t>
            </a:r>
            <a:r>
              <a:rPr lang="en-US" sz="1600" dirty="0">
                <a:solidFill>
                  <a:schemeClr val="tx1"/>
                </a:solidFill>
                <a:latin typeface="+mn-lt"/>
                <a:ea typeface="+mn-ea"/>
                <a:cs typeface="+mn-cs"/>
              </a:rPr>
              <a:t>αδή, την εφικτή κατανομή των πόρων που μεγιστοποιεί τη συνολική “ευημερία” της κοινωνίας.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388B2202-9D09-9FB7-8F3E-A40384935253}"/>
              </a:ext>
            </a:extLst>
          </p:cNvPr>
          <p:cNvPicPr>
            <a:picLocks noChangeAspect="1"/>
          </p:cNvPicPr>
          <p:nvPr/>
        </p:nvPicPr>
        <p:blipFill>
          <a:blip r:embed="rId3"/>
          <a:stretch>
            <a:fillRect/>
          </a:stretch>
        </p:blipFill>
        <p:spPr>
          <a:xfrm>
            <a:off x="367553" y="860612"/>
            <a:ext cx="3890682" cy="3272117"/>
          </a:xfrm>
          <a:prstGeom prst="rect">
            <a:avLst/>
          </a:prstGeom>
          <a:noFill/>
        </p:spPr>
      </p:pic>
      <p:sp>
        <p:nvSpPr>
          <p:cNvPr id="2" name="Θέση κειμένου 1">
            <a:extLst>
              <a:ext uri="{FF2B5EF4-FFF2-40B4-BE49-F238E27FC236}">
                <a16:creationId xmlns:a16="http://schemas.microsoft.com/office/drawing/2014/main" id="{0220D5E3-F852-7E91-769F-E0631D28F66E}"/>
              </a:ext>
            </a:extLst>
          </p:cNvPr>
          <p:cNvSpPr txBox="1">
            <a:spLocks noGrp="1"/>
          </p:cNvSpPr>
          <p:nvPr>
            <p:ph type="body" idx="4294967295"/>
          </p:nvPr>
        </p:nvSpPr>
        <p:spPr>
          <a:xfrm>
            <a:off x="4627316" y="358588"/>
            <a:ext cx="5085756" cy="4814047"/>
          </a:xfrm>
        </p:spPr>
        <p:txBody>
          <a:bodyPr vert="horz" lIns="91440" tIns="45720" rIns="91440" bIns="45720" rtlCol="0" anchor="t">
            <a:noAutofit/>
          </a:bodyPr>
          <a:lstStyle/>
          <a:p>
            <a:pPr lvl="0" algn="just" hangingPunct="1">
              <a:lnSpc>
                <a:spcPct val="90000"/>
              </a:lnSpc>
              <a:buSzPct val="45000"/>
            </a:pPr>
            <a:r>
              <a:rPr lang="en-US" sz="1800" dirty="0">
                <a:solidFill>
                  <a:schemeClr val="tx1"/>
                </a:solidFill>
                <a:latin typeface="+mn-lt"/>
                <a:ea typeface="+mn-ea"/>
                <a:cs typeface="+mn-cs"/>
              </a:rPr>
              <a:t>Η π</a:t>
            </a:r>
            <a:r>
              <a:rPr lang="en-US" sz="1800" dirty="0" err="1">
                <a:solidFill>
                  <a:schemeClr val="tx1"/>
                </a:solidFill>
                <a:latin typeface="+mn-lt"/>
                <a:ea typeface="+mn-ea"/>
                <a:cs typeface="+mn-cs"/>
              </a:rPr>
              <a:t>ρώτη</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ιδιότητ</a:t>
            </a:r>
            <a:r>
              <a:rPr lang="en-US" sz="1800" dirty="0">
                <a:solidFill>
                  <a:schemeClr val="tx1"/>
                </a:solidFill>
                <a:latin typeface="+mn-lt"/>
                <a:ea typeface="+mn-ea"/>
                <a:cs typeface="+mn-cs"/>
              </a:rPr>
              <a:t>α της μεγιστοποίησης είναι ότι είναι “αποτελεσματική κατά Pareto”. Η απ</a:t>
            </a:r>
            <a:r>
              <a:rPr lang="en-US" sz="1800" dirty="0" err="1">
                <a:solidFill>
                  <a:schemeClr val="tx1"/>
                </a:solidFill>
                <a:latin typeface="+mn-lt"/>
                <a:ea typeface="+mn-ea"/>
                <a:cs typeface="+mn-cs"/>
              </a:rPr>
              <a:t>όδειξη</a:t>
            </a:r>
            <a:r>
              <a:rPr lang="en-US" sz="1800" dirty="0">
                <a:solidFill>
                  <a:schemeClr val="tx1"/>
                </a:solidFill>
                <a:latin typeface="+mn-lt"/>
                <a:ea typeface="+mn-ea"/>
                <a:cs typeface="+mn-cs"/>
              </a:rPr>
              <a:t> π</a:t>
            </a:r>
            <a:r>
              <a:rPr lang="en-US" sz="1800" dirty="0" err="1">
                <a:solidFill>
                  <a:schemeClr val="tx1"/>
                </a:solidFill>
                <a:latin typeface="+mn-lt"/>
                <a:ea typeface="+mn-ea"/>
                <a:cs typeface="+mn-cs"/>
              </a:rPr>
              <a:t>ροκύ</a:t>
            </a:r>
            <a:r>
              <a:rPr lang="en-US" sz="1800" dirty="0">
                <a:solidFill>
                  <a:schemeClr val="tx1"/>
                </a:solidFill>
                <a:latin typeface="+mn-lt"/>
                <a:ea typeface="+mn-ea"/>
                <a:cs typeface="+mn-cs"/>
              </a:rPr>
              <a:t>πτει από την υπόθεση η “κοινωνική καμπύλη ευημερίας” είναι αύξουσα συνάρτηση της ατομικής χρησιμότητας των μελών του συνόλου. </a:t>
            </a:r>
          </a:p>
          <a:p>
            <a:pPr lvl="0" algn="just" hangingPunct="1">
              <a:lnSpc>
                <a:spcPct val="90000"/>
              </a:lnSpc>
              <a:buSzPct val="45000"/>
            </a:pPr>
            <a:r>
              <a:rPr lang="en-US" sz="1800" dirty="0">
                <a:solidFill>
                  <a:schemeClr val="tx1"/>
                </a:solidFill>
                <a:latin typeface="+mn-lt"/>
                <a:ea typeface="+mn-ea"/>
                <a:cs typeface="+mn-cs"/>
              </a:rPr>
              <a:t>Η π</a:t>
            </a:r>
            <a:r>
              <a:rPr lang="en-US" sz="1800" dirty="0" err="1">
                <a:solidFill>
                  <a:schemeClr val="tx1"/>
                </a:solidFill>
                <a:latin typeface="+mn-lt"/>
                <a:ea typeface="+mn-ea"/>
                <a:cs typeface="+mn-cs"/>
              </a:rPr>
              <a:t>ροσέγγιση</a:t>
            </a:r>
            <a:r>
              <a:rPr lang="en-US" sz="1800" dirty="0">
                <a:solidFill>
                  <a:schemeClr val="tx1"/>
                </a:solidFill>
                <a:latin typeface="+mn-lt"/>
                <a:ea typeface="+mn-ea"/>
                <a:cs typeface="+mn-cs"/>
              </a:rPr>
              <a:t> μπ</a:t>
            </a:r>
            <a:r>
              <a:rPr lang="en-US" sz="1800" dirty="0" err="1">
                <a:solidFill>
                  <a:schemeClr val="tx1"/>
                </a:solidFill>
                <a:latin typeface="+mn-lt"/>
                <a:ea typeface="+mn-ea"/>
                <a:cs typeface="+mn-cs"/>
              </a:rPr>
              <a:t>ορεί</a:t>
            </a:r>
            <a:r>
              <a:rPr lang="en-US" sz="1800" dirty="0">
                <a:solidFill>
                  <a:schemeClr val="tx1"/>
                </a:solidFill>
                <a:latin typeface="+mn-lt"/>
                <a:ea typeface="+mn-ea"/>
                <a:cs typeface="+mn-cs"/>
              </a:rPr>
              <a:t> να </a:t>
            </a:r>
            <a:r>
              <a:rPr lang="en-US" sz="1800" dirty="0" err="1">
                <a:solidFill>
                  <a:schemeClr val="tx1"/>
                </a:solidFill>
                <a:latin typeface="+mn-lt"/>
                <a:ea typeface="+mn-ea"/>
                <a:cs typeface="+mn-cs"/>
              </a:rPr>
              <a:t>δι</a:t>
            </a:r>
            <a:r>
              <a:rPr lang="en-US" sz="1800" dirty="0">
                <a:solidFill>
                  <a:schemeClr val="tx1"/>
                </a:solidFill>
                <a:latin typeface="+mn-lt"/>
                <a:ea typeface="+mn-ea"/>
                <a:cs typeface="+mn-cs"/>
              </a:rPr>
              <a:t>ατυπωθεί </a:t>
            </a:r>
            <a:r>
              <a:rPr lang="el-GR" sz="1800" dirty="0">
                <a:solidFill>
                  <a:schemeClr val="tx1"/>
                </a:solidFill>
                <a:latin typeface="+mn-lt"/>
                <a:ea typeface="+mn-ea"/>
                <a:cs typeface="+mn-cs"/>
              </a:rPr>
              <a:t>συνοψισθεί</a:t>
            </a:r>
            <a:r>
              <a:rPr lang="en-US" sz="1800" dirty="0">
                <a:solidFill>
                  <a:schemeClr val="tx1"/>
                </a:solidFill>
                <a:latin typeface="+mn-lt"/>
                <a:ea typeface="+mn-ea"/>
                <a:cs typeface="+mn-cs"/>
              </a:rPr>
              <a:t> ως ακολούθως. </a:t>
            </a:r>
            <a:r>
              <a:rPr lang="en-US" sz="1800" dirty="0" err="1">
                <a:solidFill>
                  <a:schemeClr val="tx1"/>
                </a:solidFill>
                <a:latin typeface="+mn-lt"/>
                <a:ea typeface="+mn-ea"/>
                <a:cs typeface="+mn-cs"/>
              </a:rPr>
              <a:t>Αν</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το</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σύνολο</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των</a:t>
            </a:r>
            <a:r>
              <a:rPr lang="en-US" sz="1800" dirty="0">
                <a:solidFill>
                  <a:schemeClr val="tx1"/>
                </a:solidFill>
                <a:latin typeface="+mn-lt"/>
                <a:ea typeface="+mn-ea"/>
                <a:cs typeface="+mn-cs"/>
              </a:rPr>
              <a:t> π</a:t>
            </a:r>
            <a:r>
              <a:rPr lang="en-US" sz="1800" dirty="0" err="1">
                <a:solidFill>
                  <a:schemeClr val="tx1"/>
                </a:solidFill>
                <a:latin typeface="+mn-lt"/>
                <a:ea typeface="+mn-ea"/>
                <a:cs typeface="+mn-cs"/>
              </a:rPr>
              <a:t>ιθ</a:t>
            </a:r>
            <a:r>
              <a:rPr lang="en-US" sz="1800" dirty="0">
                <a:solidFill>
                  <a:schemeClr val="tx1"/>
                </a:solidFill>
                <a:latin typeface="+mn-lt"/>
                <a:ea typeface="+mn-ea"/>
                <a:cs typeface="+mn-cs"/>
              </a:rPr>
              <a:t>ανών κατανομών χρησιμότητας είναι “convex set” όπως παραπάνω τότε κάθε ακρότατο σημείο είναι “αποτελεσματικό κατά Pareto”. </a:t>
            </a:r>
            <a:endParaRPr lang="el-GR" sz="1800" dirty="0">
              <a:solidFill>
                <a:schemeClr val="tx1"/>
              </a:solidFill>
              <a:latin typeface="+mn-lt"/>
              <a:ea typeface="+mn-ea"/>
              <a:cs typeface="+mn-cs"/>
            </a:endParaRPr>
          </a:p>
          <a:p>
            <a:pPr lvl="0" algn="just" hangingPunct="1">
              <a:lnSpc>
                <a:spcPct val="90000"/>
              </a:lnSpc>
              <a:buSzPct val="45000"/>
            </a:pPr>
            <a:r>
              <a:rPr lang="en-US" sz="1800" dirty="0">
                <a:solidFill>
                  <a:schemeClr val="tx1"/>
                </a:solidFill>
                <a:latin typeface="+mn-lt"/>
                <a:ea typeface="+mn-ea"/>
                <a:cs typeface="+mn-cs"/>
              </a:rPr>
              <a:t>Η </a:t>
            </a:r>
            <a:r>
              <a:rPr lang="en-US" sz="1800" dirty="0" err="1">
                <a:solidFill>
                  <a:schemeClr val="tx1"/>
                </a:solidFill>
                <a:latin typeface="+mn-lt"/>
                <a:ea typeface="+mn-ea"/>
                <a:cs typeface="+mn-cs"/>
              </a:rPr>
              <a:t>συνάρτηση</a:t>
            </a:r>
            <a:r>
              <a:rPr lang="en-US" sz="1800" dirty="0">
                <a:solidFill>
                  <a:schemeClr val="tx1"/>
                </a:solidFill>
                <a:latin typeface="+mn-lt"/>
                <a:ea typeface="+mn-ea"/>
                <a:cs typeface="+mn-cs"/>
              </a:rPr>
              <a:t> </a:t>
            </a:r>
            <a:r>
              <a:rPr lang="en-US" sz="1800" dirty="0" err="1">
                <a:solidFill>
                  <a:schemeClr val="tx1"/>
                </a:solidFill>
                <a:latin typeface="+mn-lt"/>
                <a:ea typeface="+mn-ea"/>
                <a:cs typeface="+mn-cs"/>
              </a:rPr>
              <a:t>ευημερί</a:t>
            </a:r>
            <a:r>
              <a:rPr lang="en-US" sz="1800" dirty="0">
                <a:solidFill>
                  <a:schemeClr val="tx1"/>
                </a:solidFill>
                <a:latin typeface="+mn-lt"/>
                <a:ea typeface="+mn-ea"/>
                <a:cs typeface="+mn-cs"/>
              </a:rPr>
              <a:t>ας εξασφαλίζει ότι κάθε μέγιστο ευημερίας είναι κατά Pareto αποτελεσματικό και κάθε αποτελεσματική κατά Pareto κατανομή είναι welfare maximum.  </a:t>
            </a:r>
          </a:p>
        </p:txBody>
      </p:sp>
      <p:sp>
        <p:nvSpPr>
          <p:cNvPr id="10" name="Rectangle 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882094AE-31CB-CDB8-F0D1-2EB5411B58F9}"/>
              </a:ext>
            </a:extLst>
          </p:cNvPr>
          <p:cNvPicPr>
            <a:picLocks noChangeAspect="1"/>
          </p:cNvPicPr>
          <p:nvPr/>
        </p:nvPicPr>
        <p:blipFill>
          <a:blip r:embed="rId3"/>
          <a:stretch>
            <a:fillRect/>
          </a:stretch>
        </p:blipFill>
        <p:spPr>
          <a:xfrm>
            <a:off x="563732" y="1858354"/>
            <a:ext cx="3753234" cy="1494446"/>
          </a:xfrm>
          <a:prstGeom prst="rect">
            <a:avLst/>
          </a:prstGeom>
          <a:noFill/>
        </p:spPr>
      </p:pic>
      <p:sp>
        <p:nvSpPr>
          <p:cNvPr id="2" name="Θέση κειμένου 1">
            <a:extLst>
              <a:ext uri="{FF2B5EF4-FFF2-40B4-BE49-F238E27FC236}">
                <a16:creationId xmlns:a16="http://schemas.microsoft.com/office/drawing/2014/main" id="{9E9A322F-DBF5-0F86-C86A-CE3ADF52CAEB}"/>
              </a:ext>
            </a:extLst>
          </p:cNvPr>
          <p:cNvSpPr txBox="1">
            <a:spLocks noGrp="1"/>
          </p:cNvSpPr>
          <p:nvPr>
            <p:ph type="body" idx="4294967295"/>
          </p:nvPr>
        </p:nvSpPr>
        <p:spPr>
          <a:xfrm>
            <a:off x="4442692" y="304800"/>
            <a:ext cx="5366326" cy="5006109"/>
          </a:xfrm>
        </p:spPr>
        <p:txBody>
          <a:bodyPr vert="horz" lIns="91440" tIns="45720" rIns="91440" bIns="45720" rtlCol="0" anchor="t">
            <a:normAutofit/>
          </a:bodyPr>
          <a:lstStyle/>
          <a:p>
            <a:pPr lvl="0" algn="just" hangingPunct="1">
              <a:lnSpc>
                <a:spcPct val="90000"/>
              </a:lnSpc>
              <a:buSzPct val="45000"/>
            </a:pPr>
            <a:r>
              <a:rPr lang="en-US" sz="1600" dirty="0" err="1">
                <a:solidFill>
                  <a:schemeClr val="tx1"/>
                </a:solidFill>
                <a:latin typeface="+mn-lt"/>
                <a:ea typeface="+mn-ea"/>
                <a:cs typeface="+mn-cs"/>
              </a:rPr>
              <a:t>Με</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τον</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ορισμό</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μι</a:t>
            </a:r>
            <a:r>
              <a:rPr lang="en-US" sz="1600" dirty="0">
                <a:solidFill>
                  <a:schemeClr val="tx1"/>
                </a:solidFill>
                <a:latin typeface="+mn-lt"/>
                <a:ea typeface="+mn-ea"/>
                <a:cs typeface="+mn-cs"/>
              </a:rPr>
              <a:t>ας γενικής καμπύλης κοινωνικής ευημερίας η συζήτηση αναφορικά με τη διανομή και την ανισότητα αποκτά μια άλλη διάσταση.</a:t>
            </a:r>
          </a:p>
          <a:p>
            <a:pPr lvl="0" algn="just" hangingPunct="1">
              <a:lnSpc>
                <a:spcPct val="90000"/>
              </a:lnSpc>
              <a:buSzPct val="45000"/>
            </a:pPr>
            <a:r>
              <a:rPr lang="en-US" sz="1600" dirty="0" err="1">
                <a:solidFill>
                  <a:schemeClr val="tx1"/>
                </a:solidFill>
                <a:latin typeface="+mn-lt"/>
                <a:ea typeface="+mn-ea"/>
                <a:cs typeface="+mn-cs"/>
              </a:rPr>
              <a:t>Σύμφων</a:t>
            </a:r>
            <a:r>
              <a:rPr lang="en-US" sz="1600" dirty="0">
                <a:solidFill>
                  <a:schemeClr val="tx1"/>
                </a:solidFill>
                <a:latin typeface="+mn-lt"/>
                <a:ea typeface="+mn-ea"/>
                <a:cs typeface="+mn-cs"/>
              </a:rPr>
              <a:t>α με τη θεωρία η κοινωνία μπορεί να θέσει ηθικούς στόχους (fair allocations) αναφορικά με τη διανομή και εξετάζεται την επίδρασή τους πάνω στη συνολική ευημερία.</a:t>
            </a:r>
          </a:p>
          <a:p>
            <a:pPr lvl="0" algn="just" hangingPunct="1">
              <a:lnSpc>
                <a:spcPct val="90000"/>
              </a:lnSpc>
              <a:buSzPct val="45000"/>
            </a:pPr>
            <a:r>
              <a:rPr lang="en-US" sz="1600" dirty="0" err="1">
                <a:solidFill>
                  <a:schemeClr val="tx1"/>
                </a:solidFill>
                <a:latin typeface="+mn-lt"/>
                <a:ea typeface="+mn-ea"/>
                <a:cs typeface="+mn-cs"/>
              </a:rPr>
              <a:t>Συνολικά</a:t>
            </a:r>
            <a:r>
              <a:rPr lang="en-US" sz="1600" dirty="0">
                <a:solidFill>
                  <a:schemeClr val="tx1"/>
                </a:solidFill>
                <a:latin typeface="+mn-lt"/>
                <a:ea typeface="+mn-ea"/>
                <a:cs typeface="+mn-cs"/>
              </a:rPr>
              <a:t> η </a:t>
            </a:r>
            <a:r>
              <a:rPr lang="en-US" sz="1600" dirty="0" err="1">
                <a:solidFill>
                  <a:schemeClr val="tx1"/>
                </a:solidFill>
                <a:latin typeface="+mn-lt"/>
                <a:ea typeface="+mn-ea"/>
                <a:cs typeface="+mn-cs"/>
              </a:rPr>
              <a:t>νεοκλ</a:t>
            </a:r>
            <a:r>
              <a:rPr lang="en-US" sz="1600" dirty="0">
                <a:solidFill>
                  <a:schemeClr val="tx1"/>
                </a:solidFill>
                <a:latin typeface="+mn-lt"/>
                <a:ea typeface="+mn-ea"/>
                <a:cs typeface="+mn-cs"/>
              </a:rPr>
              <a:t>ασική θεωρία λέει ότι μια κατανομή είναι fair allocation όταν κανείς δεν ζηλεύει τον τρόπο ζωής (το συνδυασμό αγαθών) του άλλου και είναι και “αποτελεσματική κατά Pareto”.</a:t>
            </a:r>
          </a:p>
          <a:p>
            <a:pPr lvl="0" algn="just" hangingPunct="1">
              <a:lnSpc>
                <a:spcPct val="90000"/>
              </a:lnSpc>
              <a:buSzPct val="45000"/>
            </a:pPr>
            <a:r>
              <a:rPr lang="en-US" sz="1600" dirty="0" err="1">
                <a:solidFill>
                  <a:schemeClr val="tx1"/>
                </a:solidFill>
                <a:latin typeface="+mn-lt"/>
                <a:ea typeface="+mn-ea"/>
                <a:cs typeface="+mn-cs"/>
              </a:rPr>
              <a:t>Το</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κουτί</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του</a:t>
            </a:r>
            <a:r>
              <a:rPr lang="en-US" sz="1600" dirty="0">
                <a:solidFill>
                  <a:schemeClr val="tx1"/>
                </a:solidFill>
                <a:latin typeface="+mn-lt"/>
                <a:ea typeface="+mn-ea"/>
                <a:cs typeface="+mn-cs"/>
              </a:rPr>
              <a:t> Edgeworth” μπ</a:t>
            </a:r>
            <a:r>
              <a:rPr lang="en-US" sz="1600" dirty="0" err="1">
                <a:solidFill>
                  <a:schemeClr val="tx1"/>
                </a:solidFill>
                <a:latin typeface="+mn-lt"/>
                <a:ea typeface="+mn-ea"/>
                <a:cs typeface="+mn-cs"/>
              </a:rPr>
              <a:t>ορεί</a:t>
            </a:r>
            <a:r>
              <a:rPr lang="en-US" sz="1600" dirty="0">
                <a:solidFill>
                  <a:schemeClr val="tx1"/>
                </a:solidFill>
                <a:latin typeface="+mn-lt"/>
                <a:ea typeface="+mn-ea"/>
                <a:cs typeface="+mn-cs"/>
              </a:rPr>
              <a:t> να </a:t>
            </a:r>
            <a:r>
              <a:rPr lang="en-US" sz="1600" dirty="0" err="1">
                <a:solidFill>
                  <a:schemeClr val="tx1"/>
                </a:solidFill>
                <a:latin typeface="+mn-lt"/>
                <a:ea typeface="+mn-ea"/>
                <a:cs typeface="+mn-cs"/>
              </a:rPr>
              <a:t>θεωρηθεί</a:t>
            </a:r>
            <a:r>
              <a:rPr lang="en-US" sz="1600" dirty="0">
                <a:solidFill>
                  <a:schemeClr val="tx1"/>
                </a:solidFill>
                <a:latin typeface="+mn-lt"/>
                <a:ea typeface="+mn-ea"/>
                <a:cs typeface="+mn-cs"/>
              </a:rPr>
              <a:t> fair allocation </a:t>
            </a:r>
            <a:r>
              <a:rPr lang="en-US" sz="1600" dirty="0">
                <a:solidFill>
                  <a:srgbClr val="FF0000"/>
                </a:solidFill>
                <a:latin typeface="+mn-lt"/>
                <a:ea typeface="+mn-ea"/>
                <a:cs typeface="+mn-cs"/>
              </a:rPr>
              <a:t>(</a:t>
            </a:r>
            <a:r>
              <a:rPr lang="en-US" sz="1600" b="1" dirty="0" err="1">
                <a:solidFill>
                  <a:srgbClr val="FF0000"/>
                </a:solidFill>
                <a:latin typeface="+mn-lt"/>
                <a:ea typeface="+mn-ea"/>
                <a:cs typeface="+mn-cs"/>
              </a:rPr>
              <a:t>γι</a:t>
            </a:r>
            <a:r>
              <a:rPr lang="en-US" sz="1600" b="1" dirty="0">
                <a:solidFill>
                  <a:srgbClr val="FF0000"/>
                </a:solidFill>
                <a:latin typeface="+mn-lt"/>
                <a:ea typeface="+mn-ea"/>
                <a:cs typeface="+mn-cs"/>
              </a:rPr>
              <a:t>ατί;</a:t>
            </a:r>
            <a:r>
              <a:rPr lang="en-US" sz="1600" dirty="0">
                <a:solidFill>
                  <a:srgbClr val="FF0000"/>
                </a:solidFill>
                <a:latin typeface="+mn-lt"/>
                <a:ea typeface="+mn-ea"/>
                <a:cs typeface="+mn-cs"/>
              </a:rPr>
              <a:t>).</a:t>
            </a:r>
          </a:p>
          <a:p>
            <a:pPr lvl="0" algn="just" hangingPunct="1">
              <a:lnSpc>
                <a:spcPct val="90000"/>
              </a:lnSpc>
              <a:buSzPct val="45000"/>
            </a:pPr>
            <a:r>
              <a:rPr lang="en-US" sz="1600" dirty="0">
                <a:solidFill>
                  <a:schemeClr val="tx1"/>
                </a:solidFill>
                <a:latin typeface="+mn-lt"/>
                <a:ea typeface="+mn-ea"/>
                <a:cs typeface="+mn-cs"/>
              </a:rPr>
              <a:t>Η </a:t>
            </a:r>
            <a:r>
              <a:rPr lang="en-US" sz="1600" dirty="0" err="1">
                <a:solidFill>
                  <a:schemeClr val="tx1"/>
                </a:solidFill>
                <a:latin typeface="+mn-lt"/>
                <a:ea typeface="+mn-ea"/>
                <a:cs typeface="+mn-cs"/>
              </a:rPr>
              <a:t>όλη</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λογική</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σημ</a:t>
            </a:r>
            <a:r>
              <a:rPr lang="en-US" sz="1600" dirty="0">
                <a:solidFill>
                  <a:schemeClr val="tx1"/>
                </a:solidFill>
                <a:latin typeface="+mn-lt"/>
                <a:ea typeface="+mn-ea"/>
                <a:cs typeface="+mn-cs"/>
              </a:rPr>
              <a:t>αίνει ότι στη νεοκλασική θεωρία δεν αναμένονται τεράστιες διαφορές εισοδημάτων και πλούτου διαφορετικά το Pareto Efficiency δεν μπορεί να ισχύει και μπαίνουμε στη περιοχή της αποτυχίας αγοράς.</a:t>
            </a:r>
          </a:p>
          <a:p>
            <a:pPr lvl="0" algn="just" hangingPunct="1">
              <a:lnSpc>
                <a:spcPct val="90000"/>
              </a:lnSpc>
              <a:buSzPct val="45000"/>
            </a:pPr>
            <a:r>
              <a:rPr lang="en-US" sz="1600" dirty="0">
                <a:solidFill>
                  <a:schemeClr val="tx1"/>
                </a:solidFill>
                <a:latin typeface="+mn-lt"/>
                <a:ea typeface="+mn-ea"/>
                <a:cs typeface="+mn-cs"/>
              </a:rPr>
              <a:t>Η </a:t>
            </a:r>
            <a:r>
              <a:rPr lang="en-US" sz="1600" dirty="0" err="1">
                <a:solidFill>
                  <a:schemeClr val="tx1"/>
                </a:solidFill>
                <a:latin typeface="+mn-lt"/>
                <a:ea typeface="+mn-ea"/>
                <a:cs typeface="+mn-cs"/>
              </a:rPr>
              <a:t>δι</a:t>
            </a:r>
            <a:r>
              <a:rPr lang="en-US" sz="1600" dirty="0">
                <a:solidFill>
                  <a:schemeClr val="tx1"/>
                </a:solidFill>
                <a:latin typeface="+mn-lt"/>
                <a:ea typeface="+mn-ea"/>
                <a:cs typeface="+mn-cs"/>
              </a:rPr>
              <a:t>ατύπωση του Dalton 1920 είναι χαρακτηριστική </a:t>
            </a:r>
          </a:p>
        </p:txBody>
      </p:sp>
      <p:grpSp>
        <p:nvGrpSpPr>
          <p:cNvPr id="8" name="Group 7">
            <a:extLst>
              <a:ext uri="{FF2B5EF4-FFF2-40B4-BE49-F238E27FC236}">
                <a16:creationId xmlns:a16="http://schemas.microsoft.com/office/drawing/2014/main" id="{9AF08BBE-71A7-AEFC-F970-93C6BF79B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54" y="5571094"/>
            <a:ext cx="10093191" cy="102003"/>
            <a:chOff x="-5025" y="6737718"/>
            <a:chExt cx="12207200" cy="123363"/>
          </a:xfrm>
        </p:grpSpPr>
        <p:sp>
          <p:nvSpPr>
            <p:cNvPr id="9" name="Rectangle 8">
              <a:extLst>
                <a:ext uri="{FF2B5EF4-FFF2-40B4-BE49-F238E27FC236}">
                  <a16:creationId xmlns:a16="http://schemas.microsoft.com/office/drawing/2014/main" id="{31C42412-D66A-A89A-CBAD-067355BA7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F63095-BD54-33B2-6873-1DC4DF820D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717"/>
            <a:ext cx="10080617" cy="14009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B5927EA-F2FB-67DF-C7BA-478E688BC4A4}"/>
              </a:ext>
            </a:extLst>
          </p:cNvPr>
          <p:cNvSpPr txBox="1">
            <a:spLocks noGrp="1"/>
          </p:cNvSpPr>
          <p:nvPr>
            <p:ph type="title" idx="4294967295"/>
          </p:nvPr>
        </p:nvSpPr>
        <p:spPr>
          <a:xfrm>
            <a:off x="1334526" y="650495"/>
            <a:ext cx="8176036" cy="744275"/>
          </a:xfrm>
        </p:spPr>
        <p:txBody>
          <a:bodyPr vert="horz" lIns="91440" tIns="45720" rIns="91440" bIns="45720" rtlCol="0" anchor="t">
            <a:normAutofit/>
          </a:bodyPr>
          <a:lstStyle/>
          <a:p>
            <a:pPr lvl="0" algn="l" hangingPunct="1">
              <a:lnSpc>
                <a:spcPct val="90000"/>
              </a:lnSpc>
              <a:spcBef>
                <a:spcPct val="0"/>
              </a:spcBef>
            </a:pPr>
            <a:r>
              <a:rPr lang="en-US" sz="3300" kern="1200">
                <a:solidFill>
                  <a:schemeClr val="bg1"/>
                </a:solidFill>
                <a:latin typeface="+mj-lt"/>
                <a:ea typeface="+mj-ea"/>
                <a:cs typeface="+mj-cs"/>
              </a:rPr>
              <a:t>Η Αρχή των Μεταβιβάσεων Dalton – Pigou  </a:t>
            </a:r>
          </a:p>
        </p:txBody>
      </p:sp>
      <p:sp>
        <p:nvSpPr>
          <p:cNvPr id="43"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96255"/>
            <a:ext cx="10080616" cy="4274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6510" y="1662598"/>
            <a:ext cx="378016" cy="3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κειμένου 2">
            <a:extLst>
              <a:ext uri="{FF2B5EF4-FFF2-40B4-BE49-F238E27FC236}">
                <a16:creationId xmlns:a16="http://schemas.microsoft.com/office/drawing/2014/main" id="{64377F43-BBC2-5167-6403-F25953E04613}"/>
              </a:ext>
            </a:extLst>
          </p:cNvPr>
          <p:cNvSpPr txBox="1">
            <a:spLocks noGrp="1"/>
          </p:cNvSpPr>
          <p:nvPr>
            <p:ph type="body" idx="4294967295"/>
          </p:nvPr>
        </p:nvSpPr>
        <p:spPr>
          <a:xfrm>
            <a:off x="179295" y="1833413"/>
            <a:ext cx="9637058" cy="3648117"/>
          </a:xfrm>
        </p:spPr>
        <p:txBody>
          <a:bodyPr vert="horz" lIns="91440" tIns="45720" rIns="91440" bIns="45720" rtlCol="0">
            <a:noAutofit/>
          </a:bodyPr>
          <a:lstStyle/>
          <a:p>
            <a:pPr lvl="0" algn="just" hangingPunct="1">
              <a:lnSpc>
                <a:spcPct val="90000"/>
              </a:lnSpc>
              <a:buSzPct val="45000"/>
            </a:pPr>
            <a:r>
              <a:rPr lang="en-US" sz="1600" dirty="0">
                <a:solidFill>
                  <a:schemeClr val="tx1"/>
                </a:solidFill>
                <a:latin typeface="+mn-lt"/>
                <a:ea typeface="+mn-ea"/>
                <a:cs typeface="+mn-cs"/>
              </a:rPr>
              <a:t>Όπ</a:t>
            </a:r>
            <a:r>
              <a:rPr lang="en-US" sz="1600" dirty="0" err="1">
                <a:solidFill>
                  <a:schemeClr val="tx1"/>
                </a:solidFill>
                <a:latin typeface="+mn-lt"/>
                <a:ea typeface="+mn-ea"/>
                <a:cs typeface="+mn-cs"/>
              </a:rPr>
              <a:t>ως</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έχουμε</a:t>
            </a:r>
            <a:r>
              <a:rPr lang="en-US" sz="1600" dirty="0">
                <a:solidFill>
                  <a:schemeClr val="tx1"/>
                </a:solidFill>
                <a:latin typeface="+mn-lt"/>
                <a:ea typeface="+mn-ea"/>
                <a:cs typeface="+mn-cs"/>
              </a:rPr>
              <a:t> ανα</a:t>
            </a:r>
            <a:r>
              <a:rPr lang="en-US" sz="1600" dirty="0" err="1">
                <a:solidFill>
                  <a:schemeClr val="tx1"/>
                </a:solidFill>
                <a:latin typeface="+mn-lt"/>
                <a:ea typeface="+mn-ea"/>
                <a:cs typeface="+mn-cs"/>
              </a:rPr>
              <a:t>φέρει</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ήδη</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οι</a:t>
            </a:r>
            <a:r>
              <a:rPr lang="en-US" sz="1600" dirty="0">
                <a:solidFill>
                  <a:schemeClr val="tx1"/>
                </a:solidFill>
                <a:latin typeface="+mn-lt"/>
                <a:ea typeface="+mn-ea"/>
                <a:cs typeface="+mn-cs"/>
              </a:rPr>
              <a:t> π</a:t>
            </a:r>
            <a:r>
              <a:rPr lang="en-US" sz="1600" dirty="0" err="1">
                <a:solidFill>
                  <a:schemeClr val="tx1"/>
                </a:solidFill>
                <a:latin typeface="+mn-lt"/>
                <a:ea typeface="+mn-ea"/>
                <a:cs typeface="+mn-cs"/>
              </a:rPr>
              <a:t>ρώτες</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δεκ</a:t>
            </a:r>
            <a:r>
              <a:rPr lang="en-US" sz="1600" dirty="0">
                <a:solidFill>
                  <a:schemeClr val="tx1"/>
                </a:solidFill>
                <a:latin typeface="+mn-lt"/>
                <a:ea typeface="+mn-ea"/>
                <a:cs typeface="+mn-cs"/>
              </a:rPr>
              <a:t>αετίες του 20ου αιώνα  ήταν εποχές έντονης ανισότητας. Πα</a:t>
            </a:r>
            <a:r>
              <a:rPr lang="en-US" sz="1600" dirty="0" err="1">
                <a:solidFill>
                  <a:schemeClr val="tx1"/>
                </a:solidFill>
                <a:latin typeface="+mn-lt"/>
                <a:ea typeface="+mn-ea"/>
                <a:cs typeface="+mn-cs"/>
              </a:rPr>
              <a:t>ράλληλ</a:t>
            </a:r>
            <a:r>
              <a:rPr lang="en-US" sz="1600" dirty="0">
                <a:solidFill>
                  <a:schemeClr val="tx1"/>
                </a:solidFill>
                <a:latin typeface="+mn-lt"/>
                <a:ea typeface="+mn-ea"/>
                <a:cs typeface="+mn-cs"/>
              </a:rPr>
              <a:t>α ήταν εποχές κοσμοϊστορικών αλλαγών. Η </a:t>
            </a:r>
            <a:r>
              <a:rPr lang="en-US" sz="1600" dirty="0" err="1">
                <a:solidFill>
                  <a:schemeClr val="tx1"/>
                </a:solidFill>
                <a:latin typeface="+mn-lt"/>
                <a:ea typeface="+mn-ea"/>
                <a:cs typeface="+mn-cs"/>
              </a:rPr>
              <a:t>νεοκλ</a:t>
            </a:r>
            <a:r>
              <a:rPr lang="en-US" sz="1600" dirty="0">
                <a:solidFill>
                  <a:schemeClr val="tx1"/>
                </a:solidFill>
                <a:latin typeface="+mn-lt"/>
                <a:ea typeface="+mn-ea"/>
                <a:cs typeface="+mn-cs"/>
              </a:rPr>
              <a:t>ασική θεωρία δεν μπορούσε να συνεχίσει να μιλά για “ευημερία κατά Pareto” αγνοώντας τη διανομή.</a:t>
            </a:r>
          </a:p>
          <a:p>
            <a:pPr lvl="0" algn="just" hangingPunct="1">
              <a:lnSpc>
                <a:spcPct val="90000"/>
              </a:lnSpc>
              <a:buSzPct val="45000"/>
            </a:pPr>
            <a:r>
              <a:rPr lang="en-US" sz="1600" dirty="0" err="1">
                <a:solidFill>
                  <a:schemeClr val="tx1"/>
                </a:solidFill>
                <a:latin typeface="+mn-lt"/>
                <a:ea typeface="+mn-ea"/>
                <a:cs typeface="+mn-cs"/>
              </a:rPr>
              <a:t>Σε</a:t>
            </a:r>
            <a:r>
              <a:rPr lang="en-US" sz="1600" dirty="0">
                <a:solidFill>
                  <a:schemeClr val="tx1"/>
                </a:solidFill>
                <a:latin typeface="+mn-lt"/>
                <a:ea typeface="+mn-ea"/>
                <a:cs typeface="+mn-cs"/>
              </a:rPr>
              <a:t> α</a:t>
            </a:r>
            <a:r>
              <a:rPr lang="en-US" sz="1600" dirty="0" err="1">
                <a:solidFill>
                  <a:schemeClr val="tx1"/>
                </a:solidFill>
                <a:latin typeface="+mn-lt"/>
                <a:ea typeface="+mn-ea"/>
                <a:cs typeface="+mn-cs"/>
              </a:rPr>
              <a:t>υτό</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a:t>
            </a:r>
            <a:r>
              <a:rPr lang="en-US" sz="1600" dirty="0">
                <a:solidFill>
                  <a:schemeClr val="tx1"/>
                </a:solidFill>
                <a:latin typeface="+mn-lt"/>
                <a:ea typeface="+mn-ea"/>
                <a:cs typeface="+mn-cs"/>
              </a:rPr>
              <a:t> πλα</a:t>
            </a:r>
            <a:r>
              <a:rPr lang="en-US" sz="1600" dirty="0" err="1">
                <a:solidFill>
                  <a:schemeClr val="tx1"/>
                </a:solidFill>
                <a:latin typeface="+mn-lt"/>
                <a:ea typeface="+mn-ea"/>
                <a:cs typeface="+mn-cs"/>
              </a:rPr>
              <a:t>ίσιο</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δί</a:t>
            </a:r>
            <a:r>
              <a:rPr lang="en-US" sz="1600" dirty="0">
                <a:solidFill>
                  <a:schemeClr val="tx1"/>
                </a:solidFill>
                <a:latin typeface="+mn-lt"/>
                <a:ea typeface="+mn-ea"/>
                <a:cs typeface="+mn-cs"/>
              </a:rPr>
              <a:t>πλα στο διανεμητικό “νόμο του Pareto” βγήκε και η “αρχή των μεταβιβάσεων” προς και ανάμεσα στις εισοδηματικές ομάδες που συνδέεται με τον Βρετανό οικονομολόγο και πολιτικό Hugh Dalton και φυσικά τον οικονομολόγο του Cambridge A. C. Pigou. </a:t>
            </a:r>
            <a:r>
              <a:rPr lang="en-US" sz="1600" dirty="0" err="1">
                <a:solidFill>
                  <a:schemeClr val="tx1"/>
                </a:solidFill>
                <a:latin typeface="+mn-lt"/>
                <a:ea typeface="+mn-ea"/>
                <a:cs typeface="+mn-cs"/>
              </a:rPr>
              <a:t>Οι</a:t>
            </a:r>
            <a:r>
              <a:rPr lang="en-US" sz="1600" dirty="0">
                <a:solidFill>
                  <a:schemeClr val="tx1"/>
                </a:solidFill>
                <a:latin typeface="+mn-lt"/>
                <a:ea typeface="+mn-ea"/>
                <a:cs typeface="+mn-cs"/>
              </a:rPr>
              <a:t> ανα</a:t>
            </a:r>
            <a:r>
              <a:rPr lang="en-US" sz="1600" dirty="0" err="1">
                <a:solidFill>
                  <a:schemeClr val="tx1"/>
                </a:solidFill>
                <a:latin typeface="+mn-lt"/>
                <a:ea typeface="+mn-ea"/>
                <a:cs typeface="+mn-cs"/>
              </a:rPr>
              <a:t>λύσεις</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τους</a:t>
            </a:r>
            <a:r>
              <a:rPr lang="en-US" sz="1600" dirty="0">
                <a:solidFill>
                  <a:schemeClr val="tx1"/>
                </a:solidFill>
                <a:latin typeface="+mn-lt"/>
                <a:ea typeface="+mn-ea"/>
                <a:cs typeface="+mn-cs"/>
              </a:rPr>
              <a:t> επ</a:t>
            </a:r>
            <a:r>
              <a:rPr lang="en-US" sz="1600" dirty="0" err="1">
                <a:solidFill>
                  <a:schemeClr val="tx1"/>
                </a:solidFill>
                <a:latin typeface="+mn-lt"/>
                <a:ea typeface="+mn-ea"/>
                <a:cs typeface="+mn-cs"/>
              </a:rPr>
              <a:t>ηρέ</a:t>
            </a:r>
            <a:r>
              <a:rPr lang="en-US" sz="1600" dirty="0">
                <a:solidFill>
                  <a:schemeClr val="tx1"/>
                </a:solidFill>
                <a:latin typeface="+mn-lt"/>
                <a:ea typeface="+mn-ea"/>
                <a:cs typeface="+mn-cs"/>
              </a:rPr>
              <a:t>ασαν αποφασιστικά το έργο του Atkinson (2015) του Piketty και του Saez στη σύγχρονη θεωρία της ανισότητας, ιδιαίτερα την πρόταση επιβολής ενός φόρου στην περιουσία που θα περιορίσει την ανισότητα.   </a:t>
            </a:r>
          </a:p>
          <a:p>
            <a:pPr lvl="0" algn="just" hangingPunct="1">
              <a:lnSpc>
                <a:spcPct val="90000"/>
              </a:lnSpc>
              <a:buSzPct val="45000"/>
            </a:pPr>
            <a:r>
              <a:rPr lang="en-US" sz="1600" dirty="0">
                <a:solidFill>
                  <a:schemeClr val="tx1"/>
                </a:solidFill>
                <a:latin typeface="+mn-lt"/>
                <a:ea typeface="+mn-ea"/>
                <a:cs typeface="+mn-cs"/>
              </a:rPr>
              <a:t>Η βα</a:t>
            </a:r>
            <a:r>
              <a:rPr lang="en-US" sz="1600" dirty="0" err="1">
                <a:solidFill>
                  <a:schemeClr val="tx1"/>
                </a:solidFill>
                <a:latin typeface="+mn-lt"/>
                <a:ea typeface="+mn-ea"/>
                <a:cs typeface="+mn-cs"/>
              </a:rPr>
              <a:t>σική</a:t>
            </a:r>
            <a:r>
              <a:rPr lang="en-US" sz="1600" dirty="0">
                <a:solidFill>
                  <a:schemeClr val="tx1"/>
                </a:solidFill>
                <a:latin typeface="+mn-lt"/>
                <a:ea typeface="+mn-ea"/>
                <a:cs typeface="+mn-cs"/>
              </a:rPr>
              <a:t> α</a:t>
            </a:r>
            <a:r>
              <a:rPr lang="en-US" sz="1600" dirty="0" err="1">
                <a:solidFill>
                  <a:schemeClr val="tx1"/>
                </a:solidFill>
                <a:latin typeface="+mn-lt"/>
                <a:ea typeface="+mn-ea"/>
                <a:cs typeface="+mn-cs"/>
              </a:rPr>
              <a:t>ρχή</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του</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σχήμ</a:t>
            </a:r>
            <a:r>
              <a:rPr lang="en-US" sz="1600" dirty="0">
                <a:solidFill>
                  <a:schemeClr val="tx1"/>
                </a:solidFill>
                <a:latin typeface="+mn-lt"/>
                <a:ea typeface="+mn-ea"/>
                <a:cs typeface="+mn-cs"/>
              </a:rPr>
              <a:t>ατος Dalton – Pigou είναι ότι “κάθε μεταβίβαση δε θα πρέπει να μειώνει τη κοινωνική ευημερία”. </a:t>
            </a:r>
            <a:r>
              <a:rPr lang="en-US" sz="1600" dirty="0" err="1">
                <a:solidFill>
                  <a:schemeClr val="tx1"/>
                </a:solidFill>
                <a:latin typeface="+mn-lt"/>
                <a:ea typeface="+mn-ea"/>
                <a:cs typeface="+mn-cs"/>
              </a:rPr>
              <a:t>Με</a:t>
            </a:r>
            <a:r>
              <a:rPr lang="en-US" sz="1600" dirty="0">
                <a:solidFill>
                  <a:schemeClr val="tx1"/>
                </a:solidFill>
                <a:latin typeface="+mn-lt"/>
                <a:ea typeface="+mn-ea"/>
                <a:cs typeface="+mn-cs"/>
              </a:rPr>
              <a:t> β</a:t>
            </a:r>
            <a:r>
              <a:rPr lang="en-US" sz="1600" dirty="0" err="1">
                <a:solidFill>
                  <a:schemeClr val="tx1"/>
                </a:solidFill>
                <a:latin typeface="+mn-lt"/>
                <a:ea typeface="+mn-ea"/>
                <a:cs typeface="+mn-cs"/>
              </a:rPr>
              <a:t>άση</a:t>
            </a:r>
            <a:r>
              <a:rPr lang="en-US" sz="1600" dirty="0">
                <a:solidFill>
                  <a:schemeClr val="tx1"/>
                </a:solidFill>
                <a:latin typeface="+mn-lt"/>
                <a:ea typeface="+mn-ea"/>
                <a:cs typeface="+mn-cs"/>
              </a:rPr>
              <a:t> α</a:t>
            </a:r>
            <a:r>
              <a:rPr lang="en-US" sz="1600" dirty="0" err="1">
                <a:solidFill>
                  <a:schemeClr val="tx1"/>
                </a:solidFill>
                <a:latin typeface="+mn-lt"/>
                <a:ea typeface="+mn-ea"/>
                <a:cs typeface="+mn-cs"/>
              </a:rPr>
              <a:t>υτό</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το</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κριτήριο</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εισηγήθηκ</a:t>
            </a:r>
            <a:r>
              <a:rPr lang="en-US" sz="1600" dirty="0">
                <a:solidFill>
                  <a:schemeClr val="tx1"/>
                </a:solidFill>
                <a:latin typeface="+mn-lt"/>
                <a:ea typeface="+mn-ea"/>
                <a:cs typeface="+mn-cs"/>
              </a:rPr>
              <a:t>αν και αξιολόγησαν μια σειρά στατιστικά μέτρα της ανισότητας που θα δούμε στη συνέχεια.</a:t>
            </a:r>
          </a:p>
          <a:p>
            <a:pPr lvl="0" algn="just" hangingPunct="1">
              <a:lnSpc>
                <a:spcPct val="90000"/>
              </a:lnSpc>
              <a:buSzPct val="45000"/>
            </a:pPr>
            <a:r>
              <a:rPr lang="en-US" sz="1600" dirty="0" err="1">
                <a:solidFill>
                  <a:schemeClr val="tx1"/>
                </a:solidFill>
                <a:latin typeface="+mn-lt"/>
                <a:ea typeface="+mn-ea"/>
                <a:cs typeface="+mn-cs"/>
              </a:rPr>
              <a:t>Αυτά</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σε</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συνδυ</a:t>
            </a:r>
            <a:r>
              <a:rPr lang="en-US" sz="1600" dirty="0">
                <a:solidFill>
                  <a:schemeClr val="tx1"/>
                </a:solidFill>
                <a:latin typeface="+mn-lt"/>
                <a:ea typeface="+mn-ea"/>
                <a:cs typeface="+mn-cs"/>
              </a:rPr>
              <a:t>ασμό με τη συνάρτηση παραγωγής Cobb – Douglas όπου το μερίδιο των κερδών είναι 20% και των μισθών 80% ήταν η “απάντηση” της νεοκλασικής θεωρίας στην ανισότητα των αρχών του αιώνα. </a:t>
            </a:r>
            <a:r>
              <a:rPr lang="en-US" sz="1600" dirty="0" err="1">
                <a:solidFill>
                  <a:schemeClr val="tx1"/>
                </a:solidFill>
                <a:latin typeface="+mn-lt"/>
                <a:ea typeface="+mn-ea"/>
                <a:cs typeface="+mn-cs"/>
              </a:rPr>
              <a:t>Ας</a:t>
            </a:r>
            <a:r>
              <a:rPr lang="en-US" sz="1600" dirty="0">
                <a:solidFill>
                  <a:schemeClr val="tx1"/>
                </a:solidFill>
                <a:latin typeface="+mn-lt"/>
                <a:ea typeface="+mn-ea"/>
                <a:cs typeface="+mn-cs"/>
              </a:rPr>
              <a:t> τα π</a:t>
            </a:r>
            <a:r>
              <a:rPr lang="en-US" sz="1600" dirty="0" err="1">
                <a:solidFill>
                  <a:schemeClr val="tx1"/>
                </a:solidFill>
                <a:latin typeface="+mn-lt"/>
                <a:ea typeface="+mn-ea"/>
                <a:cs typeface="+mn-cs"/>
              </a:rPr>
              <a:t>άρουμε</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με</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τη</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σειρά</a:t>
            </a:r>
            <a:r>
              <a:rPr lang="en-US" sz="1600" dirty="0">
                <a:solidFill>
                  <a:schemeClr val="tx1"/>
                </a:solidFill>
                <a:latin typeface="+mn-lt"/>
                <a:ea typeface="+mn-ea"/>
                <a:cs typeface="+mn-cs"/>
              </a:rPr>
              <a:t> </a:t>
            </a:r>
            <a:r>
              <a:rPr lang="en-US" sz="1600" dirty="0" err="1">
                <a:solidFill>
                  <a:schemeClr val="tx1"/>
                </a:solidFill>
                <a:latin typeface="+mn-lt"/>
                <a:ea typeface="+mn-ea"/>
                <a:cs typeface="+mn-cs"/>
              </a:rPr>
              <a:t>ξεκινώντ</a:t>
            </a:r>
            <a:r>
              <a:rPr lang="en-US" sz="1600" dirty="0">
                <a:solidFill>
                  <a:schemeClr val="tx1"/>
                </a:solidFill>
                <a:latin typeface="+mn-lt"/>
                <a:ea typeface="+mn-ea"/>
                <a:cs typeface="+mn-cs"/>
              </a:rPr>
              <a:t>ας από τα στατιστικά μέτρα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0312" cy="5676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9534AB2-5FD5-DB14-499D-A88187A5DCE0}"/>
              </a:ext>
            </a:extLst>
          </p:cNvPr>
          <p:cNvSpPr txBox="1">
            <a:spLocks noGrp="1"/>
          </p:cNvSpPr>
          <p:nvPr>
            <p:ph type="title" idx="4294967295"/>
          </p:nvPr>
        </p:nvSpPr>
        <p:spPr>
          <a:xfrm>
            <a:off x="720527" y="225629"/>
            <a:ext cx="3599256" cy="383204"/>
          </a:xfrm>
        </p:spPr>
        <p:txBody>
          <a:bodyPr vert="horz" lIns="91440" tIns="45720" rIns="91440" bIns="45720" rtlCol="0" anchor="b">
            <a:normAutofit fontScale="90000"/>
          </a:bodyPr>
          <a:lstStyle/>
          <a:p>
            <a:pPr lvl="0" hangingPunct="1">
              <a:lnSpc>
                <a:spcPct val="90000"/>
              </a:lnSpc>
              <a:spcBef>
                <a:spcPct val="0"/>
              </a:spcBef>
            </a:pPr>
            <a:r>
              <a:rPr lang="en-US" sz="2600" kern="1200" dirty="0">
                <a:solidFill>
                  <a:srgbClr val="595959"/>
                </a:solidFill>
                <a:latin typeface="+mj-lt"/>
                <a:ea typeface="+mj-ea"/>
                <a:cs typeface="+mj-cs"/>
              </a:rPr>
              <a:t>Ο </a:t>
            </a:r>
            <a:r>
              <a:rPr lang="en-US" sz="2600" kern="1200" dirty="0" err="1">
                <a:solidFill>
                  <a:srgbClr val="595959"/>
                </a:solidFill>
                <a:latin typeface="+mj-lt"/>
                <a:ea typeface="+mj-ea"/>
                <a:cs typeface="+mj-cs"/>
              </a:rPr>
              <a:t>Νόμος</a:t>
            </a:r>
            <a:r>
              <a:rPr lang="en-US" sz="2600" kern="1200" dirty="0">
                <a:solidFill>
                  <a:srgbClr val="595959"/>
                </a:solidFill>
                <a:latin typeface="+mj-lt"/>
                <a:ea typeface="+mj-ea"/>
                <a:cs typeface="+mj-cs"/>
              </a:rPr>
              <a:t> </a:t>
            </a:r>
            <a:r>
              <a:rPr lang="en-US" sz="2600" kern="1200" dirty="0" err="1">
                <a:solidFill>
                  <a:srgbClr val="595959"/>
                </a:solidFill>
                <a:latin typeface="+mj-lt"/>
                <a:ea typeface="+mj-ea"/>
                <a:cs typeface="+mj-cs"/>
              </a:rPr>
              <a:t>του</a:t>
            </a:r>
            <a:r>
              <a:rPr lang="en-US" sz="2600" kern="1200" dirty="0">
                <a:solidFill>
                  <a:srgbClr val="595959"/>
                </a:solidFill>
                <a:latin typeface="+mj-lt"/>
                <a:ea typeface="+mj-ea"/>
                <a:cs typeface="+mj-cs"/>
              </a:rPr>
              <a:t> Pareto</a:t>
            </a:r>
          </a:p>
        </p:txBody>
      </p:sp>
      <p:sp>
        <p:nvSpPr>
          <p:cNvPr id="3" name="Θέση κειμένου 2">
            <a:extLst>
              <a:ext uri="{FF2B5EF4-FFF2-40B4-BE49-F238E27FC236}">
                <a16:creationId xmlns:a16="http://schemas.microsoft.com/office/drawing/2014/main" id="{6DC8ADC2-2304-7794-16C1-D163181296B0}"/>
              </a:ext>
            </a:extLst>
          </p:cNvPr>
          <p:cNvSpPr txBox="1">
            <a:spLocks noGrp="1"/>
          </p:cNvSpPr>
          <p:nvPr>
            <p:ph type="body" idx="4294967295"/>
          </p:nvPr>
        </p:nvSpPr>
        <p:spPr>
          <a:xfrm>
            <a:off x="148991" y="783252"/>
            <a:ext cx="4742329" cy="4756935"/>
          </a:xfrm>
        </p:spPr>
        <p:txBody>
          <a:bodyPr vert="horz" lIns="91440" tIns="45720" rIns="91440" bIns="45720" rtlCol="0" anchor="t">
            <a:noAutofit/>
          </a:bodyPr>
          <a:lstStyle/>
          <a:p>
            <a:pPr lvl="0" algn="just" hangingPunct="1">
              <a:lnSpc>
                <a:spcPct val="90000"/>
              </a:lnSpc>
              <a:buSzPct val="45000"/>
            </a:pPr>
            <a:r>
              <a:rPr lang="en-US" sz="1600" dirty="0">
                <a:solidFill>
                  <a:srgbClr val="595959"/>
                </a:solidFill>
                <a:latin typeface="+mn-lt"/>
                <a:ea typeface="+mn-ea"/>
                <a:cs typeface="+mn-cs"/>
              </a:rPr>
              <a:t>Πα</a:t>
            </a:r>
            <a:r>
              <a:rPr lang="en-US" sz="1600" dirty="0" err="1">
                <a:solidFill>
                  <a:srgbClr val="595959"/>
                </a:solidFill>
                <a:latin typeface="+mn-lt"/>
                <a:ea typeface="+mn-ea"/>
                <a:cs typeface="+mn-cs"/>
              </a:rPr>
              <a:t>ράλληλ</a:t>
            </a:r>
            <a:r>
              <a:rPr lang="en-US" sz="1600" dirty="0">
                <a:solidFill>
                  <a:srgbClr val="595959"/>
                </a:solidFill>
                <a:latin typeface="+mn-lt"/>
                <a:ea typeface="+mn-ea"/>
                <a:cs typeface="+mn-cs"/>
              </a:rPr>
              <a:t>α με τη θεωρία της οικονομικής αποτελεσματικότητας ο Pareto παρουσίασε την περίφημη ομώνυμη κατανομή που έχει την ακόλουθη γενική μορφή. </a:t>
            </a:r>
          </a:p>
          <a:p>
            <a:pPr lvl="0" algn="just" hangingPunct="1">
              <a:lnSpc>
                <a:spcPct val="90000"/>
              </a:lnSpc>
              <a:buSzPct val="45000"/>
            </a:pPr>
            <a:r>
              <a:rPr lang="en-US" sz="1600" dirty="0">
                <a:solidFill>
                  <a:srgbClr val="595959"/>
                </a:solidFill>
                <a:latin typeface="+mn-lt"/>
                <a:ea typeface="+mn-ea"/>
                <a:cs typeface="+mn-cs"/>
              </a:rPr>
              <a:t>Όπ</a:t>
            </a:r>
            <a:r>
              <a:rPr lang="en-US" sz="1600" dirty="0" err="1">
                <a:solidFill>
                  <a:srgbClr val="595959"/>
                </a:solidFill>
                <a:latin typeface="+mn-lt"/>
                <a:ea typeface="+mn-ea"/>
                <a:cs typeface="+mn-cs"/>
              </a:rPr>
              <a:t>ου</a:t>
            </a:r>
            <a:r>
              <a:rPr lang="en-US" sz="1600" dirty="0">
                <a:solidFill>
                  <a:srgbClr val="595959"/>
                </a:solidFill>
                <a:latin typeface="+mn-lt"/>
                <a:ea typeface="+mn-ea"/>
                <a:cs typeface="+mn-cs"/>
              </a:rPr>
              <a:t> </a:t>
            </a:r>
            <a:r>
              <a:rPr lang="en-US" sz="1600" b="1" dirty="0">
                <a:solidFill>
                  <a:srgbClr val="595959"/>
                </a:solidFill>
                <a:latin typeface="+mn-lt"/>
                <a:ea typeface="+mn-ea"/>
                <a:cs typeface="+mn-cs"/>
              </a:rPr>
              <a:t>χ</a:t>
            </a:r>
            <a:r>
              <a:rPr lang="en-US" sz="1600" dirty="0">
                <a:solidFill>
                  <a:srgbClr val="595959"/>
                </a:solidFill>
                <a:latin typeface="+mn-lt"/>
                <a:ea typeface="+mn-ea"/>
                <a:cs typeface="+mn-cs"/>
              </a:rPr>
              <a:t> </a:t>
            </a:r>
            <a:r>
              <a:rPr lang="en-US" sz="1600" dirty="0" err="1">
                <a:solidFill>
                  <a:srgbClr val="595959"/>
                </a:solidFill>
                <a:latin typeface="+mn-lt"/>
                <a:ea typeface="+mn-ea"/>
                <a:cs typeface="+mn-cs"/>
              </a:rPr>
              <a:t>είν</a:t>
            </a:r>
            <a:r>
              <a:rPr lang="en-US" sz="1600" dirty="0">
                <a:solidFill>
                  <a:srgbClr val="595959"/>
                </a:solidFill>
                <a:latin typeface="+mn-lt"/>
                <a:ea typeface="+mn-ea"/>
                <a:cs typeface="+mn-cs"/>
              </a:rPr>
              <a:t>αι ένα οποιοδήποτε εισόδημα, </a:t>
            </a:r>
            <a:r>
              <a:rPr lang="en-US" sz="1600" b="1" dirty="0">
                <a:solidFill>
                  <a:srgbClr val="595959"/>
                </a:solidFill>
                <a:latin typeface="+mn-lt"/>
                <a:ea typeface="+mn-ea"/>
                <a:cs typeface="+mn-cs"/>
              </a:rPr>
              <a:t>y </a:t>
            </a:r>
            <a:r>
              <a:rPr lang="en-US" sz="1600" dirty="0">
                <a:solidFill>
                  <a:srgbClr val="595959"/>
                </a:solidFill>
                <a:latin typeface="+mn-lt"/>
                <a:ea typeface="+mn-ea"/>
                <a:cs typeface="+mn-cs"/>
              </a:rPr>
              <a:t>ο αριθμός των εισοδημάτων που είναι μεγαλύτερα του </a:t>
            </a:r>
            <a:r>
              <a:rPr lang="en-US" sz="1600" b="1" dirty="0">
                <a:solidFill>
                  <a:srgbClr val="595959"/>
                </a:solidFill>
                <a:latin typeface="+mn-lt"/>
                <a:ea typeface="+mn-ea"/>
                <a:cs typeface="+mn-cs"/>
              </a:rPr>
              <a:t>χ </a:t>
            </a:r>
            <a:r>
              <a:rPr lang="en-US" sz="1600" dirty="0">
                <a:solidFill>
                  <a:srgbClr val="595959"/>
                </a:solidFill>
                <a:latin typeface="+mn-lt"/>
                <a:ea typeface="+mn-ea"/>
                <a:cs typeface="+mn-cs"/>
              </a:rPr>
              <a:t>και</a:t>
            </a:r>
            <a:r>
              <a:rPr lang="en-US" sz="1600" b="1" dirty="0">
                <a:solidFill>
                  <a:srgbClr val="595959"/>
                </a:solidFill>
                <a:latin typeface="+mn-lt"/>
                <a:ea typeface="+mn-ea"/>
                <a:cs typeface="+mn-cs"/>
              </a:rPr>
              <a:t>, Α,α</a:t>
            </a:r>
            <a:r>
              <a:rPr lang="en-US" sz="1600" dirty="0">
                <a:solidFill>
                  <a:srgbClr val="595959"/>
                </a:solidFill>
                <a:latin typeface="+mn-lt"/>
                <a:ea typeface="+mn-ea"/>
                <a:cs typeface="+mn-cs"/>
              </a:rPr>
              <a:t> είναι σταθερές για κάθε κατανομή εισοδημάτων αλλά μεταβλητές μεταξύ κατανομών.</a:t>
            </a:r>
          </a:p>
          <a:p>
            <a:pPr lvl="0" algn="just" hangingPunct="1">
              <a:lnSpc>
                <a:spcPct val="90000"/>
              </a:lnSpc>
              <a:buSzPct val="45000"/>
            </a:pPr>
            <a:r>
              <a:rPr lang="en-US" sz="1600" dirty="0" err="1">
                <a:solidFill>
                  <a:srgbClr val="595959"/>
                </a:solidFill>
                <a:latin typeface="+mn-lt"/>
                <a:ea typeface="+mn-ea"/>
                <a:cs typeface="+mn-cs"/>
              </a:rPr>
              <a:t>Όσο</a:t>
            </a:r>
            <a:r>
              <a:rPr lang="en-US" sz="1600" dirty="0">
                <a:solidFill>
                  <a:srgbClr val="595959"/>
                </a:solidFill>
                <a:latin typeface="+mn-lt"/>
                <a:ea typeface="+mn-ea"/>
                <a:cs typeface="+mn-cs"/>
              </a:rPr>
              <a:t> </a:t>
            </a:r>
            <a:r>
              <a:rPr lang="en-US" sz="1600" dirty="0" err="1">
                <a:solidFill>
                  <a:srgbClr val="595959"/>
                </a:solidFill>
                <a:latin typeface="+mn-lt"/>
                <a:ea typeface="+mn-ea"/>
                <a:cs typeface="+mn-cs"/>
              </a:rPr>
              <a:t>υψηλότερη</a:t>
            </a:r>
            <a:r>
              <a:rPr lang="en-US" sz="1600" dirty="0">
                <a:solidFill>
                  <a:srgbClr val="595959"/>
                </a:solidFill>
                <a:latin typeface="+mn-lt"/>
                <a:ea typeface="+mn-ea"/>
                <a:cs typeface="+mn-cs"/>
              </a:rPr>
              <a:t> </a:t>
            </a:r>
            <a:r>
              <a:rPr lang="en-US" sz="1600" dirty="0" err="1">
                <a:solidFill>
                  <a:srgbClr val="595959"/>
                </a:solidFill>
                <a:latin typeface="+mn-lt"/>
                <a:ea typeface="+mn-ea"/>
                <a:cs typeface="+mn-cs"/>
              </a:rPr>
              <a:t>είν</a:t>
            </a:r>
            <a:r>
              <a:rPr lang="en-US" sz="1600" dirty="0">
                <a:solidFill>
                  <a:srgbClr val="595959"/>
                </a:solidFill>
                <a:latin typeface="+mn-lt"/>
                <a:ea typeface="+mn-ea"/>
                <a:cs typeface="+mn-cs"/>
              </a:rPr>
              <a:t>αι η παράμετρος </a:t>
            </a:r>
            <a:r>
              <a:rPr lang="en-US" sz="1600" b="1" dirty="0">
                <a:solidFill>
                  <a:srgbClr val="595959"/>
                </a:solidFill>
                <a:latin typeface="+mn-lt"/>
                <a:ea typeface="+mn-ea"/>
                <a:cs typeface="+mn-cs"/>
              </a:rPr>
              <a:t>α</a:t>
            </a:r>
            <a:r>
              <a:rPr lang="en-US" sz="1600" dirty="0">
                <a:solidFill>
                  <a:srgbClr val="595959"/>
                </a:solidFill>
                <a:latin typeface="+mn-lt"/>
                <a:ea typeface="+mn-ea"/>
                <a:cs typeface="+mn-cs"/>
              </a:rPr>
              <a:t> τόσο μεγαλύτερη είναι η ανισότητα. (</a:t>
            </a:r>
            <a:r>
              <a:rPr lang="el-GR" sz="1600" b="1" dirty="0">
                <a:solidFill>
                  <a:srgbClr val="FF0000"/>
                </a:solidFill>
                <a:latin typeface="+mn-lt"/>
                <a:ea typeface="+mn-ea"/>
                <a:cs typeface="+mn-cs"/>
              </a:rPr>
              <a:t>Στο απόσπασμα που παραθέτω χρησιμοποιείται το σύμβολο </a:t>
            </a:r>
            <a:r>
              <a:rPr lang="el-GR" sz="1600" b="1" i="1" dirty="0">
                <a:solidFill>
                  <a:srgbClr val="FF0000"/>
                </a:solidFill>
                <a:latin typeface="+mn-lt"/>
                <a:ea typeface="+mn-ea"/>
                <a:cs typeface="+mn-cs"/>
              </a:rPr>
              <a:t>η </a:t>
            </a:r>
            <a:r>
              <a:rPr lang="el-GR" sz="1600" b="1" dirty="0">
                <a:solidFill>
                  <a:srgbClr val="FF0000"/>
                </a:solidFill>
                <a:latin typeface="+mn-lt"/>
                <a:ea typeface="+mn-ea"/>
                <a:cs typeface="+mn-cs"/>
              </a:rPr>
              <a:t>αντί για το α – </a:t>
            </a:r>
            <a:r>
              <a:rPr lang="el-GR" sz="1600" b="1" i="1" dirty="0">
                <a:solidFill>
                  <a:srgbClr val="FF0000"/>
                </a:solidFill>
                <a:latin typeface="+mn-lt"/>
                <a:ea typeface="+mn-ea"/>
                <a:cs typeface="+mn-cs"/>
              </a:rPr>
              <a:t>η και α είναι το ίδιο</a:t>
            </a:r>
            <a:r>
              <a:rPr lang="el-GR" sz="1600" dirty="0">
                <a:solidFill>
                  <a:srgbClr val="FF0000"/>
                </a:solidFill>
                <a:latin typeface="+mn-lt"/>
                <a:ea typeface="+mn-ea"/>
                <a:cs typeface="+mn-cs"/>
              </a:rPr>
              <a:t>)</a:t>
            </a:r>
            <a:endParaRPr lang="en-US" sz="1600" i="1" dirty="0">
              <a:solidFill>
                <a:srgbClr val="595959"/>
              </a:solidFill>
              <a:latin typeface="+mn-lt"/>
              <a:ea typeface="+mn-ea"/>
              <a:cs typeface="+mn-cs"/>
            </a:endParaRPr>
          </a:p>
          <a:p>
            <a:pPr lvl="0" algn="just" hangingPunct="1">
              <a:lnSpc>
                <a:spcPct val="90000"/>
              </a:lnSpc>
              <a:buSzPct val="45000"/>
            </a:pPr>
            <a:r>
              <a:rPr lang="en-US" sz="1600" dirty="0">
                <a:solidFill>
                  <a:srgbClr val="595959"/>
                </a:solidFill>
                <a:latin typeface="+mn-lt"/>
                <a:ea typeface="+mn-ea"/>
                <a:cs typeface="+mn-cs"/>
              </a:rPr>
              <a:t>Η </a:t>
            </a:r>
            <a:r>
              <a:rPr lang="en-US" sz="1600" dirty="0" err="1">
                <a:solidFill>
                  <a:srgbClr val="595959"/>
                </a:solidFill>
                <a:latin typeface="+mn-lt"/>
                <a:ea typeface="+mn-ea"/>
                <a:cs typeface="+mn-cs"/>
              </a:rPr>
              <a:t>λογική</a:t>
            </a:r>
            <a:r>
              <a:rPr lang="en-US" sz="1600" dirty="0">
                <a:solidFill>
                  <a:srgbClr val="595959"/>
                </a:solidFill>
                <a:latin typeface="+mn-lt"/>
                <a:ea typeface="+mn-ea"/>
                <a:cs typeface="+mn-cs"/>
              </a:rPr>
              <a:t> π</a:t>
            </a:r>
            <a:r>
              <a:rPr lang="en-US" sz="1600" dirty="0" err="1">
                <a:solidFill>
                  <a:srgbClr val="595959"/>
                </a:solidFill>
                <a:latin typeface="+mn-lt"/>
                <a:ea typeface="+mn-ea"/>
                <a:cs typeface="+mn-cs"/>
              </a:rPr>
              <a:t>ίσω</a:t>
            </a:r>
            <a:r>
              <a:rPr lang="en-US" sz="1600" dirty="0">
                <a:solidFill>
                  <a:srgbClr val="595959"/>
                </a:solidFill>
                <a:latin typeface="+mn-lt"/>
                <a:ea typeface="+mn-ea"/>
                <a:cs typeface="+mn-cs"/>
              </a:rPr>
              <a:t> από </a:t>
            </a:r>
            <a:r>
              <a:rPr lang="en-US" sz="1600" dirty="0" err="1">
                <a:solidFill>
                  <a:srgbClr val="595959"/>
                </a:solidFill>
                <a:latin typeface="+mn-lt"/>
                <a:ea typeface="+mn-ea"/>
                <a:cs typeface="+mn-cs"/>
              </a:rPr>
              <a:t>την</a:t>
            </a:r>
            <a:r>
              <a:rPr lang="en-US" sz="1600" dirty="0">
                <a:solidFill>
                  <a:srgbClr val="595959"/>
                </a:solidFill>
                <a:latin typeface="+mn-lt"/>
                <a:ea typeface="+mn-ea"/>
                <a:cs typeface="+mn-cs"/>
              </a:rPr>
              <a:t> κατα</a:t>
            </a:r>
            <a:r>
              <a:rPr lang="en-US" sz="1600" dirty="0" err="1">
                <a:solidFill>
                  <a:srgbClr val="595959"/>
                </a:solidFill>
                <a:latin typeface="+mn-lt"/>
                <a:ea typeface="+mn-ea"/>
                <a:cs typeface="+mn-cs"/>
              </a:rPr>
              <a:t>νομή</a:t>
            </a:r>
            <a:r>
              <a:rPr lang="en-US" sz="1600" dirty="0">
                <a:solidFill>
                  <a:srgbClr val="595959"/>
                </a:solidFill>
                <a:latin typeface="+mn-lt"/>
                <a:ea typeface="+mn-ea"/>
                <a:cs typeface="+mn-cs"/>
              </a:rPr>
              <a:t> </a:t>
            </a:r>
            <a:r>
              <a:rPr lang="en-US" sz="1600" dirty="0" err="1">
                <a:solidFill>
                  <a:srgbClr val="595959"/>
                </a:solidFill>
                <a:latin typeface="+mn-lt"/>
                <a:ea typeface="+mn-ea"/>
                <a:cs typeface="+mn-cs"/>
              </a:rPr>
              <a:t>είν</a:t>
            </a:r>
            <a:r>
              <a:rPr lang="en-US" sz="1600" dirty="0">
                <a:solidFill>
                  <a:srgbClr val="595959"/>
                </a:solidFill>
                <a:latin typeface="+mn-lt"/>
                <a:ea typeface="+mn-ea"/>
                <a:cs typeface="+mn-cs"/>
              </a:rPr>
              <a:t>αι ότι οποιαδήποτε μεταβολή των κατώτατων εισοδημάτων δεν πρόκειται να μειώσει την ανισότητα. Ο </a:t>
            </a:r>
            <a:r>
              <a:rPr lang="en-US" sz="1600" dirty="0" err="1">
                <a:solidFill>
                  <a:srgbClr val="595959"/>
                </a:solidFill>
                <a:latin typeface="+mn-lt"/>
                <a:ea typeface="+mn-ea"/>
                <a:cs typeface="+mn-cs"/>
              </a:rPr>
              <a:t>μόνος</a:t>
            </a:r>
            <a:r>
              <a:rPr lang="en-US" sz="1600" dirty="0">
                <a:solidFill>
                  <a:srgbClr val="595959"/>
                </a:solidFill>
                <a:latin typeface="+mn-lt"/>
                <a:ea typeface="+mn-ea"/>
                <a:cs typeface="+mn-cs"/>
              </a:rPr>
              <a:t> </a:t>
            </a:r>
            <a:r>
              <a:rPr lang="en-US" sz="1600" dirty="0" err="1">
                <a:solidFill>
                  <a:srgbClr val="595959"/>
                </a:solidFill>
                <a:latin typeface="+mn-lt"/>
                <a:ea typeface="+mn-ea"/>
                <a:cs typeface="+mn-cs"/>
              </a:rPr>
              <a:t>τρό</a:t>
            </a:r>
            <a:r>
              <a:rPr lang="en-US" sz="1600" dirty="0">
                <a:solidFill>
                  <a:srgbClr val="595959"/>
                </a:solidFill>
                <a:latin typeface="+mn-lt"/>
                <a:ea typeface="+mn-ea"/>
                <a:cs typeface="+mn-cs"/>
              </a:rPr>
              <a:t>πος περιοριστεί η ανισότητα είναι ο ρυθμός μεγέθυνσης του συνολικού εισοδήματος να είναι υψηλότερος του πληθυσμού (</a:t>
            </a:r>
            <a:r>
              <a:rPr lang="en-US" sz="1600" dirty="0">
                <a:solidFill>
                  <a:srgbClr val="FF0000"/>
                </a:solidFill>
                <a:latin typeface="+mn-lt"/>
                <a:ea typeface="+mn-ea"/>
                <a:cs typeface="+mn-cs"/>
              </a:rPr>
              <a:t>γιατί;</a:t>
            </a:r>
            <a:r>
              <a:rPr lang="en-US" sz="1600" dirty="0">
                <a:solidFill>
                  <a:srgbClr val="595959"/>
                </a:solidFill>
                <a:latin typeface="+mn-lt"/>
                <a:ea typeface="+mn-ea"/>
                <a:cs typeface="+mn-cs"/>
              </a:rPr>
              <a:t>). </a:t>
            </a:r>
          </a:p>
        </p:txBody>
      </p:sp>
      <p:pic>
        <p:nvPicPr>
          <p:cNvPr id="6" name="Εικόνα 5">
            <a:extLst>
              <a:ext uri="{FF2B5EF4-FFF2-40B4-BE49-F238E27FC236}">
                <a16:creationId xmlns:a16="http://schemas.microsoft.com/office/drawing/2014/main" id="{79F35887-7E72-53F7-CBB0-4801C4B4C729}"/>
              </a:ext>
            </a:extLst>
          </p:cNvPr>
          <p:cNvPicPr>
            <a:picLocks noChangeAspect="1"/>
          </p:cNvPicPr>
          <p:nvPr/>
        </p:nvPicPr>
        <p:blipFill>
          <a:blip r:embed="rId3"/>
          <a:stretch>
            <a:fillRect/>
          </a:stretch>
        </p:blipFill>
        <p:spPr>
          <a:xfrm>
            <a:off x="5378824" y="2375348"/>
            <a:ext cx="4401670" cy="2304228"/>
          </a:xfrm>
          <a:prstGeom prst="rect">
            <a:avLst/>
          </a:prstGeom>
        </p:spPr>
      </p:pic>
      <p:pic>
        <p:nvPicPr>
          <p:cNvPr id="4" name="Εικόνα 3">
            <a:extLst>
              <a:ext uri="{FF2B5EF4-FFF2-40B4-BE49-F238E27FC236}">
                <a16:creationId xmlns:a16="http://schemas.microsoft.com/office/drawing/2014/main" id="{8114E714-474A-4745-566E-BFCE37F582A0}"/>
              </a:ext>
            </a:extLst>
          </p:cNvPr>
          <p:cNvPicPr>
            <a:picLocks noChangeAspect="1"/>
          </p:cNvPicPr>
          <p:nvPr/>
        </p:nvPicPr>
        <p:blipFill>
          <a:blip r:embed="rId4"/>
          <a:stretch>
            <a:fillRect/>
          </a:stretch>
        </p:blipFill>
        <p:spPr>
          <a:xfrm>
            <a:off x="7161956" y="783253"/>
            <a:ext cx="1148496" cy="74971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889" y="0"/>
            <a:ext cx="4310448" cy="5691245"/>
            <a:chOff x="-19217" y="-1"/>
            <a:chExt cx="5213267" cy="6883030"/>
          </a:xfrm>
        </p:grpSpPr>
        <p:sp>
          <p:nvSpPr>
            <p:cNvPr id="10" name="Rectangle 9">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Τίτλος 1">
            <a:extLst>
              <a:ext uri="{FF2B5EF4-FFF2-40B4-BE49-F238E27FC236}">
                <a16:creationId xmlns:a16="http://schemas.microsoft.com/office/drawing/2014/main" id="{96ACFDCA-F2A7-AF42-567B-61178C41F892}"/>
              </a:ext>
            </a:extLst>
          </p:cNvPr>
          <p:cNvSpPr txBox="1">
            <a:spLocks noGrp="1"/>
          </p:cNvSpPr>
          <p:nvPr>
            <p:ph type="title" idx="4294967295"/>
          </p:nvPr>
        </p:nvSpPr>
        <p:spPr>
          <a:xfrm>
            <a:off x="605212" y="303511"/>
            <a:ext cx="3061378" cy="419208"/>
          </a:xfrm>
        </p:spPr>
        <p:txBody>
          <a:bodyPr vert="horz" lIns="91440" tIns="45720" rIns="91440" bIns="45720" rtlCol="0" anchor="b">
            <a:normAutofit fontScale="90000"/>
          </a:bodyPr>
          <a:lstStyle/>
          <a:p>
            <a:pPr lvl="0" algn="l" hangingPunct="1">
              <a:lnSpc>
                <a:spcPct val="90000"/>
              </a:lnSpc>
              <a:spcBef>
                <a:spcPct val="0"/>
              </a:spcBef>
            </a:pPr>
            <a:r>
              <a:rPr lang="en-US" sz="2600" b="1" kern="1200" dirty="0">
                <a:solidFill>
                  <a:srgbClr val="FFFFFF"/>
                </a:solidFill>
                <a:latin typeface="+mj-lt"/>
                <a:ea typeface="+mj-ea"/>
                <a:cs typeface="+mj-cs"/>
              </a:rPr>
              <a:t>Καμπ</a:t>
            </a:r>
            <a:r>
              <a:rPr lang="en-US" sz="2600" b="1" kern="1200" dirty="0" err="1">
                <a:solidFill>
                  <a:srgbClr val="FFFFFF"/>
                </a:solidFill>
                <a:latin typeface="+mj-lt"/>
                <a:ea typeface="+mj-ea"/>
                <a:cs typeface="+mj-cs"/>
              </a:rPr>
              <a:t>ύλες</a:t>
            </a:r>
            <a:r>
              <a:rPr lang="en-US" sz="2600" b="1" kern="1200" dirty="0">
                <a:solidFill>
                  <a:srgbClr val="FFFFFF"/>
                </a:solidFill>
                <a:latin typeface="+mj-lt"/>
                <a:ea typeface="+mj-ea"/>
                <a:cs typeface="+mj-cs"/>
              </a:rPr>
              <a:t> Lorenz</a:t>
            </a:r>
          </a:p>
        </p:txBody>
      </p:sp>
      <p:sp>
        <p:nvSpPr>
          <p:cNvPr id="3" name="Θέση κειμένου 2">
            <a:extLst>
              <a:ext uri="{FF2B5EF4-FFF2-40B4-BE49-F238E27FC236}">
                <a16:creationId xmlns:a16="http://schemas.microsoft.com/office/drawing/2014/main" id="{F7D281D4-78C2-BFCB-FF18-5EC54DCA7D29}"/>
              </a:ext>
            </a:extLst>
          </p:cNvPr>
          <p:cNvSpPr txBox="1">
            <a:spLocks noGrp="1"/>
          </p:cNvSpPr>
          <p:nvPr>
            <p:ph type="body" idx="4294967295"/>
          </p:nvPr>
        </p:nvSpPr>
        <p:spPr>
          <a:xfrm>
            <a:off x="215153" y="1020670"/>
            <a:ext cx="3872753" cy="3927161"/>
          </a:xfrm>
        </p:spPr>
        <p:txBody>
          <a:bodyPr vert="horz" lIns="91440" tIns="45720" rIns="91440" bIns="45720" rtlCol="0">
            <a:noAutofit/>
          </a:bodyPr>
          <a:lstStyle/>
          <a:p>
            <a:pPr lvl="0" algn="just" hangingPunct="1">
              <a:lnSpc>
                <a:spcPct val="90000"/>
              </a:lnSpc>
              <a:buSzPct val="45000"/>
            </a:pPr>
            <a:r>
              <a:rPr lang="en-US" sz="1600" dirty="0" err="1">
                <a:solidFill>
                  <a:srgbClr val="FFFFFF"/>
                </a:solidFill>
                <a:latin typeface="+mn-lt"/>
                <a:ea typeface="+mn-ea"/>
                <a:cs typeface="+mn-cs"/>
              </a:rPr>
              <a:t>Το</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μέτρο</a:t>
            </a:r>
            <a:r>
              <a:rPr lang="en-US" sz="1600" dirty="0">
                <a:solidFill>
                  <a:srgbClr val="FFFFFF"/>
                </a:solidFill>
                <a:latin typeface="+mn-lt"/>
                <a:ea typeface="+mn-ea"/>
                <a:cs typeface="+mn-cs"/>
              </a:rPr>
              <a:t> α</a:t>
            </a:r>
            <a:r>
              <a:rPr lang="en-US" sz="1600" dirty="0" err="1">
                <a:solidFill>
                  <a:srgbClr val="FFFFFF"/>
                </a:solidFill>
                <a:latin typeface="+mn-lt"/>
                <a:ea typeface="+mn-ea"/>
                <a:cs typeface="+mn-cs"/>
              </a:rPr>
              <a:t>νισότητ</a:t>
            </a:r>
            <a:r>
              <a:rPr lang="en-US" sz="1600" dirty="0">
                <a:solidFill>
                  <a:srgbClr val="FFFFFF"/>
                </a:solidFill>
                <a:latin typeface="+mn-lt"/>
                <a:ea typeface="+mn-ea"/>
                <a:cs typeface="+mn-cs"/>
              </a:rPr>
              <a:t>ας που ακολούθησε την κατανομή Pareto ήταν οι καμπύλες Lorenz (1905).</a:t>
            </a:r>
          </a:p>
          <a:p>
            <a:pPr lvl="0" algn="just" hangingPunct="1">
              <a:lnSpc>
                <a:spcPct val="90000"/>
              </a:lnSpc>
              <a:buSzPct val="45000"/>
            </a:pPr>
            <a:r>
              <a:rPr lang="en-US" sz="1600" dirty="0">
                <a:solidFill>
                  <a:srgbClr val="FFFFFF"/>
                </a:solidFill>
                <a:latin typeface="+mn-lt"/>
                <a:ea typeface="+mn-ea"/>
                <a:cs typeface="+mn-cs"/>
              </a:rPr>
              <a:t>Ο </a:t>
            </a:r>
            <a:r>
              <a:rPr lang="en-US" sz="1600" dirty="0" err="1">
                <a:solidFill>
                  <a:srgbClr val="FFFFFF"/>
                </a:solidFill>
                <a:latin typeface="+mn-lt"/>
                <a:ea typeface="+mn-ea"/>
                <a:cs typeface="+mn-cs"/>
              </a:rPr>
              <a:t>άξον</a:t>
            </a:r>
            <a:r>
              <a:rPr lang="en-US" sz="1600" dirty="0">
                <a:solidFill>
                  <a:srgbClr val="FFFFFF"/>
                </a:solidFill>
                <a:latin typeface="+mn-lt"/>
                <a:ea typeface="+mn-ea"/>
                <a:cs typeface="+mn-cs"/>
              </a:rPr>
              <a:t>ας των τετμημένων (Οx) μετρά τα ποσοστά του πληθυσμού με ποσοστά εισοδήματος υψηλότερα από </a:t>
            </a:r>
            <a:r>
              <a:rPr lang="en-US" sz="1600" b="1" dirty="0">
                <a:solidFill>
                  <a:srgbClr val="FFFFFF"/>
                </a:solidFill>
                <a:latin typeface="+mn-lt"/>
                <a:ea typeface="+mn-ea"/>
                <a:cs typeface="+mn-cs"/>
              </a:rPr>
              <a:t>y. </a:t>
            </a:r>
            <a:r>
              <a:rPr lang="en-US" sz="1600" dirty="0" err="1">
                <a:solidFill>
                  <a:srgbClr val="FFFFFF"/>
                </a:solidFill>
                <a:latin typeface="+mn-lt"/>
                <a:ea typeface="+mn-ea"/>
                <a:cs typeface="+mn-cs"/>
              </a:rPr>
              <a:t>Αυτό</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σημ</a:t>
            </a:r>
            <a:r>
              <a:rPr lang="en-US" sz="1600" dirty="0">
                <a:solidFill>
                  <a:srgbClr val="FFFFFF"/>
                </a:solidFill>
                <a:latin typeface="+mn-lt"/>
                <a:ea typeface="+mn-ea"/>
                <a:cs typeface="+mn-cs"/>
              </a:rPr>
              <a:t>αίνει ότι ΟΜ=ΟΡ=100. Η καμπ</a:t>
            </a:r>
            <a:r>
              <a:rPr lang="en-US" sz="1600" dirty="0" err="1">
                <a:solidFill>
                  <a:srgbClr val="FFFFFF"/>
                </a:solidFill>
                <a:latin typeface="+mn-lt"/>
                <a:ea typeface="+mn-ea"/>
                <a:cs typeface="+mn-cs"/>
              </a:rPr>
              <a:t>ύλη</a:t>
            </a:r>
            <a:r>
              <a:rPr lang="en-US" sz="1600" dirty="0">
                <a:solidFill>
                  <a:srgbClr val="FFFFFF"/>
                </a:solidFill>
                <a:latin typeface="+mn-lt"/>
                <a:ea typeface="+mn-ea"/>
                <a:cs typeface="+mn-cs"/>
              </a:rPr>
              <a:t> ΟQP </a:t>
            </a:r>
            <a:r>
              <a:rPr lang="en-US" sz="1600" dirty="0" err="1">
                <a:solidFill>
                  <a:srgbClr val="FFFFFF"/>
                </a:solidFill>
                <a:latin typeface="+mn-lt"/>
                <a:ea typeface="+mn-ea"/>
                <a:cs typeface="+mn-cs"/>
              </a:rPr>
              <a:t>μετρά</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τη</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σχέση</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των</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δύο</a:t>
            </a:r>
            <a:r>
              <a:rPr lang="en-US" sz="1600" dirty="0">
                <a:solidFill>
                  <a:srgbClr val="FFFFFF"/>
                </a:solidFill>
                <a:latin typeface="+mn-lt"/>
                <a:ea typeface="+mn-ea"/>
                <a:cs typeface="+mn-cs"/>
              </a:rPr>
              <a:t> </a:t>
            </a:r>
            <a:r>
              <a:rPr lang="en-US" sz="1600" dirty="0" err="1">
                <a:solidFill>
                  <a:srgbClr val="FFFFFF"/>
                </a:solidFill>
                <a:latin typeface="+mn-lt"/>
                <a:ea typeface="+mn-ea"/>
                <a:cs typeface="+mn-cs"/>
              </a:rPr>
              <a:t>μεγεθών</a:t>
            </a:r>
            <a:r>
              <a:rPr lang="en-US" sz="1600" dirty="0">
                <a:solidFill>
                  <a:srgbClr val="FFFFFF"/>
                </a:solidFill>
                <a:latin typeface="+mn-lt"/>
                <a:ea typeface="+mn-ea"/>
                <a:cs typeface="+mn-cs"/>
              </a:rPr>
              <a:t>. Παρα</a:t>
            </a:r>
            <a:r>
              <a:rPr lang="en-US" sz="1600" dirty="0" err="1">
                <a:solidFill>
                  <a:srgbClr val="FFFFFF"/>
                </a:solidFill>
                <a:latin typeface="+mn-lt"/>
                <a:ea typeface="+mn-ea"/>
                <a:cs typeface="+mn-cs"/>
              </a:rPr>
              <a:t>δείγμ</a:t>
            </a:r>
            <a:r>
              <a:rPr lang="en-US" sz="1600" dirty="0">
                <a:solidFill>
                  <a:srgbClr val="FFFFFF"/>
                </a:solidFill>
                <a:latin typeface="+mn-lt"/>
                <a:ea typeface="+mn-ea"/>
                <a:cs typeface="+mn-cs"/>
              </a:rPr>
              <a:t>ατος χάριν, αν το ανώτερο 10% των εισοδημάτων κατέχει το 75% του εισοδήματος αυτό θα κάνει τη καμπύλη να απομακρυνθεί  από την ευθεία των 45 μοιρών (ΟΡ) που αντιπροσωπεύει συνθήκες απόλυτης ισότητας.   </a:t>
            </a:r>
          </a:p>
        </p:txBody>
      </p:sp>
      <p:pic>
        <p:nvPicPr>
          <p:cNvPr id="4" name="Εικόνα 3">
            <a:extLst>
              <a:ext uri="{FF2B5EF4-FFF2-40B4-BE49-F238E27FC236}">
                <a16:creationId xmlns:a16="http://schemas.microsoft.com/office/drawing/2014/main" id="{0EAF18E6-9860-A19F-73D7-2A56F8FBB61A}"/>
              </a:ext>
            </a:extLst>
          </p:cNvPr>
          <p:cNvPicPr>
            <a:picLocks noChangeAspect="1"/>
          </p:cNvPicPr>
          <p:nvPr/>
        </p:nvPicPr>
        <p:blipFill>
          <a:blip r:embed="rId3"/>
          <a:stretch>
            <a:fillRect/>
          </a:stretch>
        </p:blipFill>
        <p:spPr>
          <a:xfrm>
            <a:off x="4965322" y="1450412"/>
            <a:ext cx="4470634" cy="276972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F51404B-4D27-D71F-4255-242F4741D9C5}"/>
              </a:ext>
            </a:extLst>
          </p:cNvPr>
          <p:cNvSpPr txBox="1">
            <a:spLocks noGrp="1"/>
          </p:cNvSpPr>
          <p:nvPr>
            <p:ph type="title" idx="4294967295"/>
          </p:nvPr>
        </p:nvSpPr>
        <p:spPr>
          <a:xfrm>
            <a:off x="5301663" y="414791"/>
            <a:ext cx="3634168" cy="768550"/>
          </a:xfrm>
        </p:spPr>
        <p:txBody>
          <a:bodyPr vert="horz" lIns="91440" tIns="45720" rIns="91440" bIns="45720" rtlCol="0" anchor="b">
            <a:normAutofit fontScale="90000"/>
          </a:bodyPr>
          <a:lstStyle/>
          <a:p>
            <a:pPr lvl="0" algn="l" hangingPunct="1">
              <a:lnSpc>
                <a:spcPct val="90000"/>
              </a:lnSpc>
              <a:spcBef>
                <a:spcPct val="0"/>
              </a:spcBef>
            </a:pPr>
            <a:r>
              <a:rPr lang="en-US" sz="3200" kern="1200" dirty="0" err="1">
                <a:solidFill>
                  <a:schemeClr val="tx1"/>
                </a:solidFill>
                <a:latin typeface="+mj-lt"/>
                <a:ea typeface="+mj-ea"/>
                <a:cs typeface="+mj-cs"/>
              </a:rPr>
              <a:t>Μέτρ</a:t>
            </a:r>
            <a:r>
              <a:rPr lang="en-US" sz="3200" kern="1200" dirty="0">
                <a:solidFill>
                  <a:schemeClr val="tx1"/>
                </a:solidFill>
                <a:latin typeface="+mj-lt"/>
                <a:ea typeface="+mj-ea"/>
                <a:cs typeface="+mj-cs"/>
              </a:rPr>
              <a:t>α Υπολογισμού της Ανισότητας</a:t>
            </a:r>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78962" cy="567055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D8387A50-FD45-B8D8-6A00-00E53AC5028D}"/>
              </a:ext>
            </a:extLst>
          </p:cNvPr>
          <p:cNvPicPr>
            <a:picLocks noChangeAspect="1"/>
          </p:cNvPicPr>
          <p:nvPr/>
        </p:nvPicPr>
        <p:blipFill>
          <a:blip r:embed="rId3"/>
          <a:stretch>
            <a:fillRect/>
          </a:stretch>
        </p:blipFill>
        <p:spPr>
          <a:xfrm>
            <a:off x="230801" y="676595"/>
            <a:ext cx="4317360" cy="4317360"/>
          </a:xfrm>
          <a:prstGeom prst="rect">
            <a:avLst/>
          </a:prstGeom>
          <a:noFill/>
        </p:spPr>
      </p:pic>
      <p:sp>
        <p:nvSpPr>
          <p:cNvPr id="3" name="Θέση κειμένου 2">
            <a:extLst>
              <a:ext uri="{FF2B5EF4-FFF2-40B4-BE49-F238E27FC236}">
                <a16:creationId xmlns:a16="http://schemas.microsoft.com/office/drawing/2014/main" id="{02D45D6D-8797-9D7D-41A1-670A1194B6DD}"/>
              </a:ext>
            </a:extLst>
          </p:cNvPr>
          <p:cNvSpPr txBox="1">
            <a:spLocks noGrp="1"/>
          </p:cNvSpPr>
          <p:nvPr>
            <p:ph type="body" idx="4294967295"/>
          </p:nvPr>
        </p:nvSpPr>
        <p:spPr>
          <a:xfrm>
            <a:off x="5040311" y="1389529"/>
            <a:ext cx="4435373" cy="4204447"/>
          </a:xfrm>
        </p:spPr>
        <p:txBody>
          <a:bodyPr vert="horz" lIns="91440" tIns="45720" rIns="91440" bIns="45720" rtlCol="0" anchor="t">
            <a:normAutofit fontScale="92500" lnSpcReduction="20000"/>
          </a:bodyPr>
          <a:lstStyle/>
          <a:p>
            <a:pPr lvl="0" algn="just" hangingPunct="1">
              <a:lnSpc>
                <a:spcPct val="90000"/>
              </a:lnSpc>
              <a:buSzPct val="45000"/>
            </a:pPr>
            <a:r>
              <a:rPr lang="en-US" sz="2000" dirty="0" err="1">
                <a:solidFill>
                  <a:schemeClr val="tx1">
                    <a:alpha val="80000"/>
                  </a:schemeClr>
                </a:solidFill>
                <a:latin typeface="+mn-lt"/>
                <a:ea typeface="+mn-ea"/>
                <a:cs typeface="+mn-cs"/>
              </a:rPr>
              <a:t>Τη</a:t>
            </a:r>
            <a:r>
              <a:rPr lang="en-US" sz="2000" dirty="0">
                <a:solidFill>
                  <a:schemeClr val="tx1">
                    <a:alpha val="80000"/>
                  </a:schemeClr>
                </a:solidFill>
                <a:latin typeface="+mn-lt"/>
                <a:ea typeface="+mn-ea"/>
                <a:cs typeface="+mn-cs"/>
              </a:rPr>
              <a:t> </a:t>
            </a:r>
            <a:r>
              <a:rPr lang="en-US" sz="2000" dirty="0" err="1">
                <a:solidFill>
                  <a:schemeClr val="tx1">
                    <a:alpha val="80000"/>
                  </a:schemeClr>
                </a:solidFill>
                <a:latin typeface="+mn-lt"/>
                <a:ea typeface="+mn-ea"/>
                <a:cs typeface="+mn-cs"/>
              </a:rPr>
              <a:t>συνεισφορά</a:t>
            </a:r>
            <a:r>
              <a:rPr lang="en-US" sz="2000" dirty="0">
                <a:solidFill>
                  <a:schemeClr val="tx1">
                    <a:alpha val="80000"/>
                  </a:schemeClr>
                </a:solidFill>
                <a:latin typeface="+mn-lt"/>
                <a:ea typeface="+mn-ea"/>
                <a:cs typeface="+mn-cs"/>
              </a:rPr>
              <a:t> </a:t>
            </a:r>
            <a:r>
              <a:rPr lang="en-US" sz="2000" dirty="0" err="1">
                <a:solidFill>
                  <a:schemeClr val="tx1">
                    <a:alpha val="80000"/>
                  </a:schemeClr>
                </a:solidFill>
                <a:latin typeface="+mn-lt"/>
                <a:ea typeface="+mn-ea"/>
                <a:cs typeface="+mn-cs"/>
              </a:rPr>
              <a:t>του</a:t>
            </a:r>
            <a:r>
              <a:rPr lang="en-US" sz="2000" dirty="0">
                <a:solidFill>
                  <a:schemeClr val="tx1">
                    <a:alpha val="80000"/>
                  </a:schemeClr>
                </a:solidFill>
                <a:latin typeface="+mn-lt"/>
                <a:ea typeface="+mn-ea"/>
                <a:cs typeface="+mn-cs"/>
              </a:rPr>
              <a:t> Lorenz </a:t>
            </a:r>
            <a:r>
              <a:rPr lang="en-US" sz="2000" dirty="0" err="1">
                <a:solidFill>
                  <a:schemeClr val="tx1">
                    <a:alpha val="80000"/>
                  </a:schemeClr>
                </a:solidFill>
                <a:latin typeface="+mn-lt"/>
                <a:ea typeface="+mn-ea"/>
                <a:cs typeface="+mn-cs"/>
              </a:rPr>
              <a:t>την</a:t>
            </a:r>
            <a:r>
              <a:rPr lang="en-US" sz="2000" dirty="0">
                <a:solidFill>
                  <a:schemeClr val="tx1">
                    <a:alpha val="80000"/>
                  </a:schemeClr>
                </a:solidFill>
                <a:latin typeface="+mn-lt"/>
                <a:ea typeface="+mn-ea"/>
                <a:cs typeface="+mn-cs"/>
              </a:rPr>
              <a:t> α</a:t>
            </a:r>
            <a:r>
              <a:rPr lang="en-US" sz="2000" dirty="0" err="1">
                <a:solidFill>
                  <a:schemeClr val="tx1">
                    <a:alpha val="80000"/>
                  </a:schemeClr>
                </a:solidFill>
                <a:latin typeface="+mn-lt"/>
                <a:ea typeface="+mn-ea"/>
                <a:cs typeface="+mn-cs"/>
              </a:rPr>
              <a:t>κολούθησε</a:t>
            </a:r>
            <a:r>
              <a:rPr lang="en-US" sz="2000" dirty="0">
                <a:solidFill>
                  <a:schemeClr val="tx1">
                    <a:alpha val="80000"/>
                  </a:schemeClr>
                </a:solidFill>
                <a:latin typeface="+mn-lt"/>
                <a:ea typeface="+mn-ea"/>
                <a:cs typeface="+mn-cs"/>
              </a:rPr>
              <a:t> και επ</a:t>
            </a:r>
            <a:r>
              <a:rPr lang="en-US" sz="2000" dirty="0" err="1">
                <a:solidFill>
                  <a:schemeClr val="tx1">
                    <a:alpha val="80000"/>
                  </a:schemeClr>
                </a:solidFill>
                <a:latin typeface="+mn-lt"/>
                <a:ea typeface="+mn-ea"/>
                <a:cs typeface="+mn-cs"/>
              </a:rPr>
              <a:t>εξέτεινε</a:t>
            </a:r>
            <a:r>
              <a:rPr lang="en-US" sz="2000" dirty="0">
                <a:solidFill>
                  <a:schemeClr val="tx1">
                    <a:alpha val="80000"/>
                  </a:schemeClr>
                </a:solidFill>
                <a:latin typeface="+mn-lt"/>
                <a:ea typeface="+mn-ea"/>
                <a:cs typeface="+mn-cs"/>
              </a:rPr>
              <a:t> </a:t>
            </a:r>
            <a:r>
              <a:rPr lang="en-US" sz="2000" dirty="0" err="1">
                <a:solidFill>
                  <a:schemeClr val="tx1">
                    <a:alpha val="80000"/>
                  </a:schemeClr>
                </a:solidFill>
                <a:latin typeface="+mn-lt"/>
                <a:ea typeface="+mn-ea"/>
                <a:cs typeface="+mn-cs"/>
              </a:rPr>
              <a:t>μι</a:t>
            </a:r>
            <a:r>
              <a:rPr lang="en-US" sz="2000" dirty="0">
                <a:solidFill>
                  <a:schemeClr val="tx1">
                    <a:alpha val="80000"/>
                  </a:schemeClr>
                </a:solidFill>
                <a:latin typeface="+mn-lt"/>
                <a:ea typeface="+mn-ea"/>
                <a:cs typeface="+mn-cs"/>
              </a:rPr>
              <a:t>α σειρά στατιστικών μέτρων αρκετά από τα οποία είναι μέτρα περιγραφικής στατιστικής.</a:t>
            </a:r>
          </a:p>
          <a:p>
            <a:pPr lvl="0" algn="just" hangingPunct="1">
              <a:lnSpc>
                <a:spcPct val="90000"/>
              </a:lnSpc>
              <a:buSzPct val="45000"/>
            </a:pPr>
            <a:r>
              <a:rPr lang="en-US" sz="2000" dirty="0">
                <a:solidFill>
                  <a:schemeClr val="tx1">
                    <a:alpha val="80000"/>
                  </a:schemeClr>
                </a:solidFill>
                <a:latin typeface="+mn-lt"/>
                <a:ea typeface="+mn-ea"/>
                <a:cs typeface="+mn-cs"/>
              </a:rPr>
              <a:t>Τα βα</a:t>
            </a:r>
            <a:r>
              <a:rPr lang="en-US" sz="2000" dirty="0" err="1">
                <a:solidFill>
                  <a:schemeClr val="tx1">
                    <a:alpha val="80000"/>
                  </a:schemeClr>
                </a:solidFill>
                <a:latin typeface="+mn-lt"/>
                <a:ea typeface="+mn-ea"/>
                <a:cs typeface="+mn-cs"/>
              </a:rPr>
              <a:t>σικά</a:t>
            </a:r>
            <a:r>
              <a:rPr lang="en-US" sz="2000" dirty="0">
                <a:solidFill>
                  <a:schemeClr val="tx1">
                    <a:alpha val="80000"/>
                  </a:schemeClr>
                </a:solidFill>
                <a:latin typeface="+mn-lt"/>
                <a:ea typeface="+mn-ea"/>
                <a:cs typeface="+mn-cs"/>
              </a:rPr>
              <a:t> </a:t>
            </a:r>
            <a:r>
              <a:rPr lang="en-US" sz="2000" dirty="0" err="1">
                <a:solidFill>
                  <a:schemeClr val="tx1">
                    <a:alpha val="80000"/>
                  </a:schemeClr>
                </a:solidFill>
                <a:latin typeface="+mn-lt"/>
                <a:ea typeface="+mn-ea"/>
                <a:cs typeface="+mn-cs"/>
              </a:rPr>
              <a:t>είν</a:t>
            </a:r>
            <a:r>
              <a:rPr lang="en-US" sz="2000" dirty="0">
                <a:solidFill>
                  <a:schemeClr val="tx1">
                    <a:alpha val="80000"/>
                  </a:schemeClr>
                </a:solidFill>
                <a:latin typeface="+mn-lt"/>
                <a:ea typeface="+mn-ea"/>
                <a:cs typeface="+mn-cs"/>
              </a:rPr>
              <a:t>αι η “τυπική απόκλιση” και o </a:t>
            </a:r>
            <a:r>
              <a:rPr lang="el-GR" sz="2000" dirty="0" err="1">
                <a:solidFill>
                  <a:schemeClr val="tx1">
                    <a:alpha val="80000"/>
                  </a:schemeClr>
                </a:solidFill>
                <a:latin typeface="+mn-lt"/>
                <a:ea typeface="+mn-ea"/>
                <a:cs typeface="+mn-cs"/>
              </a:rPr>
              <a:t>συντελεστης</a:t>
            </a:r>
            <a:r>
              <a:rPr lang="el-GR" sz="2000" dirty="0">
                <a:solidFill>
                  <a:schemeClr val="tx1">
                    <a:alpha val="80000"/>
                  </a:schemeClr>
                </a:solidFill>
                <a:latin typeface="+mn-lt"/>
                <a:ea typeface="+mn-ea"/>
                <a:cs typeface="+mn-cs"/>
              </a:rPr>
              <a:t> </a:t>
            </a:r>
            <a:r>
              <a:rPr lang="en-US" sz="2000" dirty="0">
                <a:solidFill>
                  <a:schemeClr val="tx1">
                    <a:alpha val="80000"/>
                  </a:schemeClr>
                </a:solidFill>
                <a:latin typeface="+mn-lt"/>
                <a:ea typeface="+mn-ea"/>
                <a:cs typeface="+mn-cs"/>
              </a:rPr>
              <a:t> Gini (Giorgi 1990). </a:t>
            </a:r>
            <a:r>
              <a:rPr lang="el-GR" sz="2000" dirty="0">
                <a:solidFill>
                  <a:schemeClr val="tx1">
                    <a:alpha val="80000"/>
                  </a:schemeClr>
                </a:solidFill>
                <a:latin typeface="+mn-lt"/>
                <a:ea typeface="+mn-ea"/>
                <a:cs typeface="+mn-cs"/>
              </a:rPr>
              <a:t>Το</a:t>
            </a:r>
            <a:r>
              <a:rPr lang="en-US" sz="2000" dirty="0">
                <a:solidFill>
                  <a:schemeClr val="tx1">
                    <a:alpha val="80000"/>
                  </a:schemeClr>
                </a:solidFill>
                <a:latin typeface="+mn-lt"/>
                <a:ea typeface="+mn-ea"/>
                <a:cs typeface="+mn-cs"/>
              </a:rPr>
              <a:t> </a:t>
            </a:r>
            <a:r>
              <a:rPr lang="en-US" sz="2000" dirty="0" err="1">
                <a:solidFill>
                  <a:schemeClr val="tx1">
                    <a:alpha val="80000"/>
                  </a:schemeClr>
                </a:solidFill>
                <a:latin typeface="+mn-lt"/>
                <a:ea typeface="+mn-ea"/>
                <a:cs typeface="+mn-cs"/>
              </a:rPr>
              <a:t>τελευτ</a:t>
            </a:r>
            <a:r>
              <a:rPr lang="en-US" sz="2000" dirty="0">
                <a:solidFill>
                  <a:schemeClr val="tx1">
                    <a:alpha val="80000"/>
                  </a:schemeClr>
                </a:solidFill>
                <a:latin typeface="+mn-lt"/>
                <a:ea typeface="+mn-ea"/>
                <a:cs typeface="+mn-cs"/>
              </a:rPr>
              <a:t>αί</a:t>
            </a:r>
            <a:r>
              <a:rPr lang="el-GR" sz="2000" dirty="0">
                <a:solidFill>
                  <a:schemeClr val="tx1">
                    <a:alpha val="80000"/>
                  </a:schemeClr>
                </a:solidFill>
                <a:latin typeface="+mn-lt"/>
                <a:ea typeface="+mn-ea"/>
                <a:cs typeface="+mn-cs"/>
              </a:rPr>
              <a:t>ο</a:t>
            </a:r>
            <a:r>
              <a:rPr lang="en-US" sz="2000" dirty="0">
                <a:solidFill>
                  <a:schemeClr val="tx1">
                    <a:alpha val="80000"/>
                  </a:schemeClr>
                </a:solidFill>
                <a:latin typeface="+mn-lt"/>
                <a:ea typeface="+mn-ea"/>
                <a:cs typeface="+mn-cs"/>
              </a:rPr>
              <a:t> είναι το δημοφιλέστερο μέτρο υπολογισμού της ανισότητας ακόμα και σήμερα. </a:t>
            </a:r>
            <a:r>
              <a:rPr lang="en-US" sz="2000" dirty="0" err="1">
                <a:solidFill>
                  <a:schemeClr val="tx1">
                    <a:alpha val="80000"/>
                  </a:schemeClr>
                </a:solidFill>
                <a:latin typeface="+mn-lt"/>
                <a:ea typeface="+mn-ea"/>
                <a:cs typeface="+mn-cs"/>
              </a:rPr>
              <a:t>Προσδιορίζετ</a:t>
            </a:r>
            <a:r>
              <a:rPr lang="en-US" sz="2000" dirty="0">
                <a:solidFill>
                  <a:schemeClr val="tx1">
                    <a:alpha val="80000"/>
                  </a:schemeClr>
                </a:solidFill>
                <a:latin typeface="+mn-lt"/>
                <a:ea typeface="+mn-ea"/>
                <a:cs typeface="+mn-cs"/>
              </a:rPr>
              <a:t>αι από τ</a:t>
            </a:r>
            <a:r>
              <a:rPr lang="el-GR" sz="2000" dirty="0">
                <a:solidFill>
                  <a:schemeClr val="tx1">
                    <a:alpha val="80000"/>
                  </a:schemeClr>
                </a:solidFill>
                <a:latin typeface="+mn-lt"/>
                <a:ea typeface="+mn-ea"/>
                <a:cs typeface="+mn-cs"/>
              </a:rPr>
              <a:t>ο γράφημα.</a:t>
            </a:r>
            <a:r>
              <a:rPr lang="en-US" sz="2000" dirty="0">
                <a:solidFill>
                  <a:schemeClr val="tx1">
                    <a:alpha val="80000"/>
                  </a:schemeClr>
                </a:solidFill>
                <a:latin typeface="+mn-lt"/>
                <a:ea typeface="+mn-ea"/>
                <a:cs typeface="+mn-cs"/>
              </a:rPr>
              <a:t> </a:t>
            </a:r>
            <a:endParaRPr lang="el-GR" sz="2000" dirty="0">
              <a:solidFill>
                <a:schemeClr val="tx1">
                  <a:alpha val="80000"/>
                </a:schemeClr>
              </a:solidFill>
              <a:latin typeface="+mn-lt"/>
              <a:ea typeface="+mn-ea"/>
              <a:cs typeface="+mn-cs"/>
            </a:endParaRPr>
          </a:p>
          <a:p>
            <a:pPr lvl="0" algn="just" hangingPunct="1">
              <a:lnSpc>
                <a:spcPct val="90000"/>
              </a:lnSpc>
              <a:buSzPct val="45000"/>
            </a:pPr>
            <a:r>
              <a:rPr lang="el-GR" sz="2000" dirty="0">
                <a:solidFill>
                  <a:schemeClr val="tx1">
                    <a:alpha val="80000"/>
                  </a:schemeClr>
                </a:solidFill>
                <a:latin typeface="+mn-lt"/>
                <a:ea typeface="+mn-ea"/>
                <a:cs typeface="+mn-cs"/>
              </a:rPr>
              <a:t>Ο συντελεστής </a:t>
            </a:r>
            <a:r>
              <a:rPr lang="en-US" sz="2000" dirty="0">
                <a:solidFill>
                  <a:schemeClr val="tx1">
                    <a:alpha val="80000"/>
                  </a:schemeClr>
                </a:solidFill>
                <a:latin typeface="+mn-lt"/>
                <a:ea typeface="+mn-ea"/>
                <a:cs typeface="+mn-cs"/>
              </a:rPr>
              <a:t>Gini</a:t>
            </a:r>
            <a:r>
              <a:rPr lang="el-GR" sz="2000" dirty="0">
                <a:solidFill>
                  <a:schemeClr val="tx1">
                    <a:alpha val="80000"/>
                  </a:schemeClr>
                </a:solidFill>
                <a:latin typeface="+mn-lt"/>
                <a:ea typeface="+mn-ea"/>
                <a:cs typeface="+mn-cs"/>
              </a:rPr>
              <a:t> είναι ο λόγος του εμβαδού Α (το κόμματι της ανισότητας της καμπύλης </a:t>
            </a:r>
            <a:r>
              <a:rPr lang="en-US" sz="2000" dirty="0">
                <a:solidFill>
                  <a:schemeClr val="tx1">
                    <a:alpha val="80000"/>
                  </a:schemeClr>
                </a:solidFill>
                <a:latin typeface="+mn-lt"/>
                <a:ea typeface="+mn-ea"/>
                <a:cs typeface="+mn-cs"/>
              </a:rPr>
              <a:t>Lorenz) </a:t>
            </a:r>
            <a:r>
              <a:rPr lang="el-GR" sz="2000" dirty="0">
                <a:solidFill>
                  <a:schemeClr val="tx1">
                    <a:alpha val="80000"/>
                  </a:schemeClr>
                </a:solidFill>
                <a:latin typeface="+mn-lt"/>
                <a:ea typeface="+mn-ea"/>
                <a:cs typeface="+mn-cs"/>
              </a:rPr>
              <a:t>και του εμβαδού </a:t>
            </a:r>
            <a:r>
              <a:rPr lang="en-US" sz="2000" dirty="0">
                <a:solidFill>
                  <a:schemeClr val="tx1">
                    <a:alpha val="80000"/>
                  </a:schemeClr>
                </a:solidFill>
                <a:latin typeface="+mn-lt"/>
                <a:ea typeface="+mn-ea"/>
                <a:cs typeface="+mn-cs"/>
              </a:rPr>
              <a:t>A+</a:t>
            </a:r>
            <a:r>
              <a:rPr lang="el-GR" sz="2000" dirty="0">
                <a:solidFill>
                  <a:schemeClr val="tx1">
                    <a:alpha val="80000"/>
                  </a:schemeClr>
                </a:solidFill>
                <a:latin typeface="+mn-lt"/>
                <a:ea typeface="+mn-ea"/>
                <a:cs typeface="+mn-cs"/>
              </a:rPr>
              <a:t>Β</a:t>
            </a:r>
            <a:r>
              <a:rPr lang="en-US" sz="2000" dirty="0">
                <a:solidFill>
                  <a:schemeClr val="tx1">
                    <a:alpha val="80000"/>
                  </a:schemeClr>
                </a:solidFill>
                <a:latin typeface="+mn-lt"/>
                <a:ea typeface="+mn-ea"/>
                <a:cs typeface="+mn-cs"/>
              </a:rPr>
              <a:t>-</a:t>
            </a:r>
            <a:r>
              <a:rPr lang="el-GR" sz="2000" dirty="0">
                <a:solidFill>
                  <a:schemeClr val="tx1">
                    <a:alpha val="80000"/>
                  </a:schemeClr>
                </a:solidFill>
                <a:latin typeface="+mn-lt"/>
                <a:ea typeface="+mn-ea"/>
                <a:cs typeface="+mn-cs"/>
              </a:rPr>
              <a:t>δηλαδή του τριγώνου που βρίσκεται κάτω από την καμπύλη των 45</a:t>
            </a:r>
            <a:r>
              <a:rPr lang="el-GR" sz="2000" baseline="30000" dirty="0">
                <a:solidFill>
                  <a:schemeClr val="tx1">
                    <a:alpha val="80000"/>
                  </a:schemeClr>
                </a:solidFill>
                <a:latin typeface="+mn-lt"/>
                <a:ea typeface="+mn-ea"/>
                <a:cs typeface="+mn-cs"/>
              </a:rPr>
              <a:t>ο</a:t>
            </a:r>
            <a:r>
              <a:rPr lang="el-GR" sz="2000" dirty="0">
                <a:solidFill>
                  <a:schemeClr val="tx1">
                    <a:alpha val="80000"/>
                  </a:schemeClr>
                </a:solidFill>
                <a:latin typeface="+mn-lt"/>
                <a:ea typeface="+mn-ea"/>
                <a:cs typeface="+mn-cs"/>
              </a:rPr>
              <a:t> που αντιπροσωπεύει την απόλυτη ισότητα.</a:t>
            </a:r>
            <a:r>
              <a:rPr lang="en-US" sz="2000" dirty="0">
                <a:solidFill>
                  <a:schemeClr val="tx1">
                    <a:alpha val="80000"/>
                  </a:schemeClr>
                </a:solidFill>
                <a:latin typeface="+mn-lt"/>
                <a:ea typeface="+mn-ea"/>
                <a:cs typeface="+mn-cs"/>
              </a:rPr>
              <a:t> </a:t>
            </a:r>
            <a:endParaRPr lang="en-US" sz="1500" dirty="0">
              <a:solidFill>
                <a:schemeClr val="tx1">
                  <a:alpha val="80000"/>
                </a:schemeClr>
              </a:solidFill>
              <a:latin typeface="+mn-lt"/>
              <a:ea typeface="+mn-ea"/>
              <a:cs typeface="+mn-cs"/>
            </a:endParaRP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79704" y="2985260"/>
            <a:ext cx="0" cy="2677949"/>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3062D90-2D65-4B9F-B28B-C68F817AC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067F19C3-C09C-4B70-8306-E0ACF405B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0080625" cy="5670550"/>
            <a:chOff x="0" y="0"/>
            <a:chExt cx="12192000" cy="6858000"/>
          </a:xfrm>
        </p:grpSpPr>
        <p:sp>
          <p:nvSpPr>
            <p:cNvPr id="32" name="Rectangle 31">
              <a:extLst>
                <a:ext uri="{FF2B5EF4-FFF2-40B4-BE49-F238E27FC236}">
                  <a16:creationId xmlns:a16="http://schemas.microsoft.com/office/drawing/2014/main" id="{01DC4A20-F1FA-4CA9-BCEC-949F9F4A7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A7C81C7-8023-46F2-BA0F-B2E785DBEF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Τίτλος 1">
            <a:extLst>
              <a:ext uri="{FF2B5EF4-FFF2-40B4-BE49-F238E27FC236}">
                <a16:creationId xmlns:a16="http://schemas.microsoft.com/office/drawing/2014/main" id="{58065DC5-0573-F46A-B477-411EF51616A7}"/>
              </a:ext>
            </a:extLst>
          </p:cNvPr>
          <p:cNvSpPr txBox="1">
            <a:spLocks noGrp="1"/>
          </p:cNvSpPr>
          <p:nvPr>
            <p:ph type="title" idx="4294967295"/>
          </p:nvPr>
        </p:nvSpPr>
        <p:spPr>
          <a:xfrm>
            <a:off x="903055" y="828078"/>
            <a:ext cx="2440090" cy="681657"/>
          </a:xfrm>
        </p:spPr>
        <p:txBody>
          <a:bodyPr vert="horz" lIns="91440" tIns="45720" rIns="91440" bIns="45720" rtlCol="0" anchor="t">
            <a:normAutofit/>
          </a:bodyPr>
          <a:lstStyle/>
          <a:p>
            <a:pPr lvl="0" algn="l" hangingPunct="1">
              <a:lnSpc>
                <a:spcPct val="90000"/>
              </a:lnSpc>
              <a:spcBef>
                <a:spcPct val="0"/>
              </a:spcBef>
            </a:pPr>
            <a:r>
              <a:rPr lang="en-US" sz="1700" b="1">
                <a:solidFill>
                  <a:schemeClr val="tx1"/>
                </a:solidFill>
                <a:latin typeface="+mj-lt"/>
                <a:ea typeface="+mj-ea"/>
                <a:cs typeface="+mj-cs"/>
              </a:rPr>
              <a:t>Μεταβιβάσεις και Μείωση της Ανισότητας</a:t>
            </a:r>
          </a:p>
        </p:txBody>
      </p:sp>
      <p:pic>
        <p:nvPicPr>
          <p:cNvPr id="4" name="Εικόνα 3">
            <a:extLst>
              <a:ext uri="{FF2B5EF4-FFF2-40B4-BE49-F238E27FC236}">
                <a16:creationId xmlns:a16="http://schemas.microsoft.com/office/drawing/2014/main" id="{B9812CD8-E26F-D6B7-241B-035EED24DA4C}"/>
              </a:ext>
            </a:extLst>
          </p:cNvPr>
          <p:cNvPicPr>
            <a:picLocks noChangeAspect="1"/>
          </p:cNvPicPr>
          <p:nvPr/>
        </p:nvPicPr>
        <p:blipFill>
          <a:blip r:embed="rId3"/>
          <a:stretch>
            <a:fillRect/>
          </a:stretch>
        </p:blipFill>
        <p:spPr>
          <a:xfrm>
            <a:off x="894619" y="2185298"/>
            <a:ext cx="2440090" cy="1111112"/>
          </a:xfrm>
          <a:prstGeom prst="rect">
            <a:avLst/>
          </a:prstGeom>
          <a:noFill/>
          <a:effectLst>
            <a:outerShdw blurRad="508000" dist="101600" dir="5400000" algn="tl" rotWithShape="0">
              <a:prstClr val="black">
                <a:alpha val="10000"/>
              </a:prstClr>
            </a:outerShdw>
          </a:effectLst>
        </p:spPr>
      </p:pic>
      <p:pic>
        <p:nvPicPr>
          <p:cNvPr id="5" name="Εικόνα 4">
            <a:extLst>
              <a:ext uri="{FF2B5EF4-FFF2-40B4-BE49-F238E27FC236}">
                <a16:creationId xmlns:a16="http://schemas.microsoft.com/office/drawing/2014/main" id="{DAC99964-9886-8031-C968-51819CB67E58}"/>
              </a:ext>
            </a:extLst>
          </p:cNvPr>
          <p:cNvPicPr>
            <a:picLocks noChangeAspect="1"/>
          </p:cNvPicPr>
          <p:nvPr/>
        </p:nvPicPr>
        <p:blipFill>
          <a:blip r:embed="rId4"/>
          <a:stretch>
            <a:fillRect/>
          </a:stretch>
        </p:blipFill>
        <p:spPr>
          <a:xfrm>
            <a:off x="894619" y="4088430"/>
            <a:ext cx="2440782" cy="681657"/>
          </a:xfrm>
          <a:prstGeom prst="rect">
            <a:avLst/>
          </a:prstGeom>
          <a:noFill/>
          <a:effectLst>
            <a:outerShdw blurRad="508000" dist="101600" dir="5400000" algn="tl" rotWithShape="0">
              <a:prstClr val="black">
                <a:alpha val="10000"/>
              </a:prstClr>
            </a:outerShdw>
          </a:effectLst>
        </p:spPr>
      </p:pic>
      <p:sp>
        <p:nvSpPr>
          <p:cNvPr id="30" name="Θέση κειμένου 2">
            <a:extLst>
              <a:ext uri="{FF2B5EF4-FFF2-40B4-BE49-F238E27FC236}">
                <a16:creationId xmlns:a16="http://schemas.microsoft.com/office/drawing/2014/main" id="{DFF3838B-BBC1-583D-FC38-F63B43BC17D8}"/>
              </a:ext>
            </a:extLst>
          </p:cNvPr>
          <p:cNvSpPr txBox="1">
            <a:spLocks noGrp="1"/>
          </p:cNvSpPr>
          <p:nvPr>
            <p:ph type="body" idx="4294967295"/>
          </p:nvPr>
        </p:nvSpPr>
        <p:spPr>
          <a:xfrm>
            <a:off x="3819611" y="251012"/>
            <a:ext cx="6050530" cy="5190564"/>
          </a:xfrm>
        </p:spPr>
        <p:txBody>
          <a:bodyPr vert="horz" lIns="91440" tIns="45720" rIns="91440" bIns="45720" rtlCol="0" anchor="t">
            <a:normAutofit/>
          </a:bodyPr>
          <a:lstStyle/>
          <a:p>
            <a:pPr lvl="0" algn="l" hangingPunct="1">
              <a:lnSpc>
                <a:spcPct val="90000"/>
              </a:lnSpc>
              <a:buSzPct val="45000"/>
            </a:pPr>
            <a:r>
              <a:rPr lang="en-US" sz="1400" dirty="0">
                <a:solidFill>
                  <a:schemeClr val="tx1">
                    <a:alpha val="60000"/>
                  </a:schemeClr>
                </a:solidFill>
                <a:latin typeface="+mn-lt"/>
                <a:ea typeface="+mn-ea"/>
                <a:cs typeface="+mn-cs"/>
              </a:rPr>
              <a:t>Η βα</a:t>
            </a:r>
            <a:r>
              <a:rPr lang="en-US" sz="1400" dirty="0" err="1">
                <a:solidFill>
                  <a:schemeClr val="tx1">
                    <a:alpha val="60000"/>
                  </a:schemeClr>
                </a:solidFill>
                <a:latin typeface="+mn-lt"/>
                <a:ea typeface="+mn-ea"/>
                <a:cs typeface="+mn-cs"/>
              </a:rPr>
              <a:t>σική</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συνεισφορά</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του</a:t>
            </a:r>
            <a:r>
              <a:rPr lang="en-US" sz="1400" dirty="0">
                <a:solidFill>
                  <a:schemeClr val="tx1">
                    <a:alpha val="60000"/>
                  </a:schemeClr>
                </a:solidFill>
                <a:latin typeface="+mn-lt"/>
                <a:ea typeface="+mn-ea"/>
                <a:cs typeface="+mn-cs"/>
              </a:rPr>
              <a:t> Dalton (1920) και </a:t>
            </a:r>
            <a:r>
              <a:rPr lang="en-US" sz="1400" dirty="0" err="1">
                <a:solidFill>
                  <a:schemeClr val="tx1">
                    <a:alpha val="60000"/>
                  </a:schemeClr>
                </a:solidFill>
                <a:latin typeface="+mn-lt"/>
                <a:ea typeface="+mn-ea"/>
                <a:cs typeface="+mn-cs"/>
              </a:rPr>
              <a:t>εν</a:t>
            </a:r>
            <a:r>
              <a:rPr lang="en-US" sz="1400" dirty="0">
                <a:solidFill>
                  <a:schemeClr val="tx1">
                    <a:alpha val="60000"/>
                  </a:schemeClr>
                </a:solidFill>
                <a:latin typeface="+mn-lt"/>
                <a:ea typeface="+mn-ea"/>
                <a:cs typeface="+mn-cs"/>
              </a:rPr>
              <a:t> π</a:t>
            </a:r>
            <a:r>
              <a:rPr lang="en-US" sz="1400" dirty="0" err="1">
                <a:solidFill>
                  <a:schemeClr val="tx1">
                    <a:alpha val="60000"/>
                  </a:schemeClr>
                </a:solidFill>
                <a:latin typeface="+mn-lt"/>
                <a:ea typeface="+mn-ea"/>
                <a:cs typeface="+mn-cs"/>
              </a:rPr>
              <a:t>ολλοίς</a:t>
            </a:r>
            <a:r>
              <a:rPr lang="en-US" sz="1400" dirty="0">
                <a:solidFill>
                  <a:schemeClr val="tx1">
                    <a:alpha val="60000"/>
                  </a:schemeClr>
                </a:solidFill>
                <a:latin typeface="+mn-lt"/>
                <a:ea typeface="+mn-ea"/>
                <a:cs typeface="+mn-cs"/>
              </a:rPr>
              <a:t> και </a:t>
            </a:r>
            <a:r>
              <a:rPr lang="en-US" sz="1400" dirty="0" err="1">
                <a:solidFill>
                  <a:schemeClr val="tx1">
                    <a:alpha val="60000"/>
                  </a:schemeClr>
                </a:solidFill>
                <a:latin typeface="+mn-lt"/>
                <a:ea typeface="+mn-ea"/>
                <a:cs typeface="+mn-cs"/>
              </a:rPr>
              <a:t>του</a:t>
            </a:r>
            <a:r>
              <a:rPr lang="en-US" sz="1400" dirty="0">
                <a:solidFill>
                  <a:schemeClr val="tx1">
                    <a:alpha val="60000"/>
                  </a:schemeClr>
                </a:solidFill>
                <a:latin typeface="+mn-lt"/>
                <a:ea typeface="+mn-ea"/>
                <a:cs typeface="+mn-cs"/>
              </a:rPr>
              <a:t> Pigou </a:t>
            </a:r>
            <a:r>
              <a:rPr lang="en-US" sz="1400" dirty="0" err="1">
                <a:solidFill>
                  <a:schemeClr val="tx1">
                    <a:alpha val="60000"/>
                  </a:schemeClr>
                </a:solidFill>
                <a:latin typeface="+mn-lt"/>
                <a:ea typeface="+mn-ea"/>
                <a:cs typeface="+mn-cs"/>
              </a:rPr>
              <a:t>είν</a:t>
            </a:r>
            <a:r>
              <a:rPr lang="en-US" sz="1400" dirty="0">
                <a:solidFill>
                  <a:schemeClr val="tx1">
                    <a:alpha val="60000"/>
                  </a:schemeClr>
                </a:solidFill>
                <a:latin typeface="+mn-lt"/>
                <a:ea typeface="+mn-ea"/>
                <a:cs typeface="+mn-cs"/>
              </a:rPr>
              <a:t>αι η ανάλυση της επίδρασης μεταβιβάσεων εισοδήματος στη μείωση της ανισότητας με παράλληλη αύξηση της ευημερίας. </a:t>
            </a:r>
            <a:r>
              <a:rPr lang="en-US" sz="1400" dirty="0" err="1">
                <a:solidFill>
                  <a:schemeClr val="tx1">
                    <a:alpha val="60000"/>
                  </a:schemeClr>
                </a:solidFill>
                <a:latin typeface="+mn-lt"/>
                <a:ea typeface="+mn-ea"/>
                <a:cs typeface="+mn-cs"/>
              </a:rPr>
              <a:t>Γι</a:t>
            </a:r>
            <a:r>
              <a:rPr lang="en-US" sz="1400" dirty="0">
                <a:solidFill>
                  <a:schemeClr val="tx1">
                    <a:alpha val="60000"/>
                  </a:schemeClr>
                </a:solidFill>
                <a:latin typeface="+mn-lt"/>
                <a:ea typeface="+mn-ea"/>
                <a:cs typeface="+mn-cs"/>
              </a:rPr>
              <a:t>α το Dalton ειδικότερα, η έρευνα συνοδεύεται και από αξιολόγηση των μέτρων υπολογισμού της ανισότητας.  </a:t>
            </a:r>
          </a:p>
          <a:p>
            <a:pPr lvl="0" algn="l" hangingPunct="1">
              <a:lnSpc>
                <a:spcPct val="90000"/>
              </a:lnSpc>
              <a:buSzPct val="45000"/>
            </a:pPr>
            <a:r>
              <a:rPr lang="en-US" sz="1400" dirty="0">
                <a:solidFill>
                  <a:schemeClr val="tx1">
                    <a:alpha val="60000"/>
                  </a:schemeClr>
                </a:solidFill>
                <a:latin typeface="+mn-lt"/>
                <a:ea typeface="+mn-ea"/>
                <a:cs typeface="+mn-cs"/>
              </a:rPr>
              <a:t>Η κα</a:t>
            </a:r>
            <a:r>
              <a:rPr lang="en-US" sz="1400" dirty="0" err="1">
                <a:solidFill>
                  <a:schemeClr val="tx1">
                    <a:alpha val="60000"/>
                  </a:schemeClr>
                </a:solidFill>
                <a:latin typeface="+mn-lt"/>
                <a:ea typeface="+mn-ea"/>
                <a:cs typeface="+mn-cs"/>
              </a:rPr>
              <a:t>ινοτομί</a:t>
            </a:r>
            <a:r>
              <a:rPr lang="en-US" sz="1400" dirty="0">
                <a:solidFill>
                  <a:schemeClr val="tx1">
                    <a:alpha val="60000"/>
                  </a:schemeClr>
                </a:solidFill>
                <a:latin typeface="+mn-lt"/>
                <a:ea typeface="+mn-ea"/>
                <a:cs typeface="+mn-cs"/>
              </a:rPr>
              <a:t>α της έρευνας έγκειται στο ότι συσχετίζει το εισόδημα με τη χρησιμότητα και την ευημερία. </a:t>
            </a:r>
            <a:r>
              <a:rPr lang="en-US" sz="1400" dirty="0" err="1">
                <a:solidFill>
                  <a:schemeClr val="tx1">
                    <a:alpha val="60000"/>
                  </a:schemeClr>
                </a:solidFill>
                <a:latin typeface="+mn-lt"/>
                <a:ea typeface="+mn-ea"/>
                <a:cs typeface="+mn-cs"/>
              </a:rPr>
              <a:t>Θεωρούν</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ότι</a:t>
            </a:r>
            <a:r>
              <a:rPr lang="en-US" sz="1400" dirty="0">
                <a:solidFill>
                  <a:schemeClr val="tx1">
                    <a:alpha val="60000"/>
                  </a:schemeClr>
                </a:solidFill>
                <a:latin typeface="+mn-lt"/>
                <a:ea typeface="+mn-ea"/>
                <a:cs typeface="+mn-cs"/>
              </a:rPr>
              <a:t> η </a:t>
            </a:r>
            <a:r>
              <a:rPr lang="en-US" sz="1400" dirty="0" err="1">
                <a:solidFill>
                  <a:schemeClr val="tx1">
                    <a:alpha val="60000"/>
                  </a:schemeClr>
                </a:solidFill>
                <a:latin typeface="+mn-lt"/>
                <a:ea typeface="+mn-ea"/>
                <a:cs typeface="+mn-cs"/>
              </a:rPr>
              <a:t>ορι</a:t>
            </a:r>
            <a:r>
              <a:rPr lang="en-US" sz="1400" dirty="0">
                <a:solidFill>
                  <a:schemeClr val="tx1">
                    <a:alpha val="60000"/>
                  </a:schemeClr>
                </a:solidFill>
                <a:latin typeface="+mn-lt"/>
                <a:ea typeface="+mn-ea"/>
                <a:cs typeface="+mn-cs"/>
              </a:rPr>
              <a:t>ακή χρησιμότητα του πρώτου ευρώ είναι μεγαλύτερη από την οριακή χρησιμότητα του χιλιοστού η εκατομμυριοστού ευρώ. </a:t>
            </a:r>
            <a:r>
              <a:rPr lang="en-US" sz="1400" dirty="0" err="1">
                <a:solidFill>
                  <a:schemeClr val="tx1">
                    <a:alpha val="60000"/>
                  </a:schemeClr>
                </a:solidFill>
                <a:latin typeface="+mn-lt"/>
                <a:ea typeface="+mn-ea"/>
                <a:cs typeface="+mn-cs"/>
              </a:rPr>
              <a:t>Άρ</a:t>
            </a:r>
            <a:r>
              <a:rPr lang="en-US" sz="1400" dirty="0">
                <a:solidFill>
                  <a:schemeClr val="tx1">
                    <a:alpha val="60000"/>
                  </a:schemeClr>
                </a:solidFill>
                <a:latin typeface="+mn-lt"/>
                <a:ea typeface="+mn-ea"/>
                <a:cs typeface="+mn-cs"/>
              </a:rPr>
              <a:t>α η απώλεια χρησιμότητας για τους πλούσιους είναι μικρότερη από την προσθήκη χρησιμότητας στους φτωχούς </a:t>
            </a:r>
            <a:r>
              <a:rPr lang="el-GR" sz="1400" dirty="0">
                <a:solidFill>
                  <a:schemeClr val="tx1">
                    <a:alpha val="60000"/>
                  </a:schemeClr>
                </a:solidFill>
                <a:latin typeface="+mn-lt"/>
                <a:ea typeface="+mn-ea"/>
                <a:cs typeface="+mn-cs"/>
              </a:rPr>
              <a:t> όταν συντελούνται</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μετ</a:t>
            </a:r>
            <a:r>
              <a:rPr lang="en-US" sz="1400" dirty="0">
                <a:solidFill>
                  <a:schemeClr val="tx1">
                    <a:alpha val="60000"/>
                  </a:schemeClr>
                </a:solidFill>
                <a:latin typeface="+mn-lt"/>
                <a:ea typeface="+mn-ea"/>
                <a:cs typeface="+mn-cs"/>
              </a:rPr>
              <a:t>αβιβάσε</a:t>
            </a:r>
            <a:r>
              <a:rPr lang="el-GR" sz="1400" dirty="0" err="1">
                <a:solidFill>
                  <a:schemeClr val="tx1">
                    <a:alpha val="60000"/>
                  </a:schemeClr>
                </a:solidFill>
                <a:latin typeface="+mn-lt"/>
                <a:ea typeface="+mn-ea"/>
                <a:cs typeface="+mn-cs"/>
              </a:rPr>
              <a:t>ις</a:t>
            </a:r>
            <a:r>
              <a:rPr lang="el-GR" sz="1400" dirty="0">
                <a:solidFill>
                  <a:schemeClr val="tx1">
                    <a:alpha val="60000"/>
                  </a:schemeClr>
                </a:solidFill>
                <a:latin typeface="+mn-lt"/>
                <a:ea typeface="+mn-ea"/>
                <a:cs typeface="+mn-cs"/>
              </a:rPr>
              <a:t> εισοδήματος.  Δηλαδή,  με τις Μεταβιβάσεις η συνολική χρησιμότητα αυξάνει</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Αυτ</a:t>
            </a:r>
            <a:r>
              <a:rPr lang="el-GR" sz="1400" dirty="0">
                <a:solidFill>
                  <a:schemeClr val="tx1">
                    <a:alpha val="60000"/>
                  </a:schemeClr>
                </a:solidFill>
                <a:latin typeface="+mn-lt"/>
                <a:ea typeface="+mn-ea"/>
                <a:cs typeface="+mn-cs"/>
              </a:rPr>
              <a:t>ή η λογική αποτυπώνεται στις</a:t>
            </a:r>
            <a:r>
              <a:rPr lang="en-US" sz="1400" dirty="0">
                <a:solidFill>
                  <a:schemeClr val="tx1">
                    <a:alpha val="60000"/>
                  </a:schemeClr>
                </a:solidFill>
                <a:latin typeface="+mn-lt"/>
                <a:ea typeface="+mn-ea"/>
                <a:cs typeface="+mn-cs"/>
              </a:rPr>
              <a:t> </a:t>
            </a:r>
            <a:r>
              <a:rPr lang="en-US" sz="1400" dirty="0" err="1">
                <a:solidFill>
                  <a:schemeClr val="tx1">
                    <a:alpha val="60000"/>
                  </a:schemeClr>
                </a:solidFill>
                <a:latin typeface="+mn-lt"/>
                <a:ea typeface="+mn-ea"/>
                <a:cs typeface="+mn-cs"/>
              </a:rPr>
              <a:t>κοίλες</a:t>
            </a:r>
            <a:r>
              <a:rPr lang="en-US" sz="1400" dirty="0">
                <a:solidFill>
                  <a:schemeClr val="tx1">
                    <a:alpha val="60000"/>
                  </a:schemeClr>
                </a:solidFill>
                <a:latin typeface="+mn-lt"/>
                <a:ea typeface="+mn-ea"/>
                <a:cs typeface="+mn-cs"/>
              </a:rPr>
              <a:t> </a:t>
            </a:r>
            <a:r>
              <a:rPr lang="el-GR" sz="1400" dirty="0">
                <a:solidFill>
                  <a:schemeClr val="tx1">
                    <a:alpha val="60000"/>
                  </a:schemeClr>
                </a:solidFill>
                <a:latin typeface="+mn-lt"/>
                <a:ea typeface="+mn-ea"/>
                <a:cs typeface="+mn-cs"/>
              </a:rPr>
              <a:t>καμπύλες κοινωνικής χρησιμότητας που εμπεριέχουν, μαθηματικά,  κάποιο συντελεστή  αποστροφής προς την ανισότητα</a:t>
            </a:r>
            <a:r>
              <a:rPr lang="en-US" sz="1400" dirty="0">
                <a:solidFill>
                  <a:schemeClr val="tx1">
                    <a:alpha val="60000"/>
                  </a:schemeClr>
                </a:solidFill>
                <a:latin typeface="+mn-lt"/>
                <a:ea typeface="+mn-ea"/>
                <a:cs typeface="+mn-cs"/>
              </a:rPr>
              <a:t> </a:t>
            </a:r>
            <a:endParaRPr lang="el-GR" sz="1400" dirty="0">
              <a:solidFill>
                <a:schemeClr val="tx1">
                  <a:alpha val="60000"/>
                </a:schemeClr>
              </a:solidFill>
              <a:latin typeface="+mn-lt"/>
              <a:ea typeface="+mn-ea"/>
              <a:cs typeface="+mn-cs"/>
            </a:endParaRPr>
          </a:p>
          <a:p>
            <a:pPr lvl="0" algn="l" hangingPunct="1">
              <a:lnSpc>
                <a:spcPct val="90000"/>
              </a:lnSpc>
              <a:buSzPct val="45000"/>
            </a:pPr>
            <a:r>
              <a:rPr lang="en-US" sz="1400" dirty="0">
                <a:solidFill>
                  <a:schemeClr val="tx1">
                    <a:alpha val="60000"/>
                  </a:schemeClr>
                </a:solidFill>
                <a:latin typeface="+mn-lt"/>
                <a:ea typeface="+mn-ea"/>
                <a:cs typeface="+mn-cs"/>
              </a:rPr>
              <a:t>Βα</a:t>
            </a:r>
            <a:r>
              <a:rPr lang="en-US" sz="1400" dirty="0" err="1">
                <a:solidFill>
                  <a:schemeClr val="tx1">
                    <a:alpha val="60000"/>
                  </a:schemeClr>
                </a:solidFill>
                <a:latin typeface="+mn-lt"/>
                <a:ea typeface="+mn-ea"/>
                <a:cs typeface="+mn-cs"/>
              </a:rPr>
              <a:t>σική</a:t>
            </a:r>
            <a:r>
              <a:rPr lang="en-US" sz="1400" dirty="0">
                <a:solidFill>
                  <a:schemeClr val="tx1">
                    <a:alpha val="60000"/>
                  </a:schemeClr>
                </a:solidFill>
                <a:latin typeface="+mn-lt"/>
                <a:ea typeface="+mn-ea"/>
                <a:cs typeface="+mn-cs"/>
              </a:rPr>
              <a:t> α</a:t>
            </a:r>
            <a:r>
              <a:rPr lang="en-US" sz="1400" dirty="0" err="1">
                <a:solidFill>
                  <a:schemeClr val="tx1">
                    <a:alpha val="60000"/>
                  </a:schemeClr>
                </a:solidFill>
                <a:latin typeface="+mn-lt"/>
                <a:ea typeface="+mn-ea"/>
                <a:cs typeface="+mn-cs"/>
              </a:rPr>
              <a:t>δυν</a:t>
            </a:r>
            <a:r>
              <a:rPr lang="en-US" sz="1400" dirty="0">
                <a:solidFill>
                  <a:schemeClr val="tx1">
                    <a:alpha val="60000"/>
                  </a:schemeClr>
                </a:solidFill>
                <a:latin typeface="+mn-lt"/>
                <a:ea typeface="+mn-ea"/>
                <a:cs typeface="+mn-cs"/>
              </a:rPr>
              <a:t>αμία </a:t>
            </a:r>
            <a:r>
              <a:rPr lang="el-GR" sz="1400" dirty="0">
                <a:solidFill>
                  <a:schemeClr val="tx1">
                    <a:alpha val="60000"/>
                  </a:schemeClr>
                </a:solidFill>
                <a:latin typeface="+mn-lt"/>
                <a:ea typeface="+mn-ea"/>
                <a:cs typeface="+mn-cs"/>
              </a:rPr>
              <a:t>της θεωρίας είναι </a:t>
            </a:r>
            <a:r>
              <a:rPr lang="en-US" sz="1400" dirty="0" err="1">
                <a:solidFill>
                  <a:schemeClr val="tx1">
                    <a:alpha val="60000"/>
                  </a:schemeClr>
                </a:solidFill>
                <a:latin typeface="+mn-lt"/>
                <a:ea typeface="+mn-ea"/>
                <a:cs typeface="+mn-cs"/>
              </a:rPr>
              <a:t>ότι</a:t>
            </a:r>
            <a:r>
              <a:rPr lang="en-US" sz="1400" dirty="0">
                <a:solidFill>
                  <a:schemeClr val="tx1">
                    <a:alpha val="60000"/>
                  </a:schemeClr>
                </a:solidFill>
                <a:latin typeface="+mn-lt"/>
                <a:ea typeface="+mn-ea"/>
                <a:cs typeface="+mn-cs"/>
              </a:rPr>
              <a:t> δεν εμπλέκει καθόλου τον πλούτο στην ανάλυση και γι αυτό δεν εκτιμά την επίδραση συγκεκριμένων κατηγοριών εισοδήματος στην ανισότητα στο σύνολό της.</a:t>
            </a:r>
          </a:p>
          <a:p>
            <a:pPr lvl="0" algn="l" hangingPunct="1">
              <a:lnSpc>
                <a:spcPct val="90000"/>
              </a:lnSpc>
              <a:buSzPct val="45000"/>
            </a:pPr>
            <a:r>
              <a:rPr lang="en-US" sz="1400" dirty="0" err="1">
                <a:solidFill>
                  <a:schemeClr val="tx1">
                    <a:alpha val="60000"/>
                  </a:schemeClr>
                </a:solidFill>
                <a:latin typeface="+mn-lt"/>
                <a:ea typeface="+mn-ea"/>
                <a:cs typeface="+mn-cs"/>
              </a:rPr>
              <a:t>Είν</a:t>
            </a:r>
            <a:r>
              <a:rPr lang="en-US" sz="1400" dirty="0">
                <a:solidFill>
                  <a:schemeClr val="tx1">
                    <a:alpha val="60000"/>
                  </a:schemeClr>
                </a:solidFill>
                <a:latin typeface="+mn-lt"/>
                <a:ea typeface="+mn-ea"/>
                <a:cs typeface="+mn-cs"/>
              </a:rPr>
              <a:t>αι χαρακτηριστικό ότι το πρώτο κριτήριο που εξετάζει</a:t>
            </a:r>
            <a:r>
              <a:rPr lang="el-GR" sz="1400" dirty="0">
                <a:solidFill>
                  <a:schemeClr val="tx1">
                    <a:alpha val="60000"/>
                  </a:schemeClr>
                </a:solidFill>
                <a:latin typeface="+mn-lt"/>
                <a:ea typeface="+mn-ea"/>
                <a:cs typeface="+mn-cs"/>
              </a:rPr>
              <a:t> ο </a:t>
            </a:r>
            <a:r>
              <a:rPr lang="en-US" sz="1400" dirty="0">
                <a:solidFill>
                  <a:schemeClr val="tx1">
                    <a:alpha val="60000"/>
                  </a:schemeClr>
                </a:solidFill>
                <a:latin typeface="+mn-lt"/>
                <a:ea typeface="+mn-ea"/>
                <a:cs typeface="+mn-cs"/>
              </a:rPr>
              <a:t>Dalton είναι η επίδραση στην ανισότητα αναλογικών αυξήσεων σε όλα τα εισοδήματα (</a:t>
            </a:r>
            <a:r>
              <a:rPr lang="en-US" sz="1400" b="1" dirty="0">
                <a:solidFill>
                  <a:schemeClr val="tx1">
                    <a:alpha val="60000"/>
                  </a:schemeClr>
                </a:solidFill>
                <a:latin typeface="+mn-lt"/>
                <a:ea typeface="+mn-ea"/>
                <a:cs typeface="+mn-cs"/>
              </a:rPr>
              <a:t>χα</a:t>
            </a:r>
            <a:r>
              <a:rPr lang="en-US" sz="1400" dirty="0">
                <a:solidFill>
                  <a:schemeClr val="tx1">
                    <a:alpha val="60000"/>
                  </a:schemeClr>
                </a:solidFill>
                <a:latin typeface="+mn-lt"/>
                <a:ea typeface="+mn-ea"/>
                <a:cs typeface="+mn-cs"/>
              </a:rPr>
              <a:t> είναι ο αριθμητικός και </a:t>
            </a:r>
            <a:r>
              <a:rPr lang="en-US" sz="1400" b="1" dirty="0">
                <a:solidFill>
                  <a:schemeClr val="tx1">
                    <a:alpha val="60000"/>
                  </a:schemeClr>
                </a:solidFill>
                <a:latin typeface="+mn-lt"/>
                <a:ea typeface="+mn-ea"/>
                <a:cs typeface="+mn-cs"/>
              </a:rPr>
              <a:t>χg</a:t>
            </a:r>
            <a:r>
              <a:rPr lang="en-US" sz="1400" dirty="0">
                <a:solidFill>
                  <a:schemeClr val="tx1">
                    <a:alpha val="60000"/>
                  </a:schemeClr>
                </a:solidFill>
                <a:latin typeface="+mn-lt"/>
                <a:ea typeface="+mn-ea"/>
                <a:cs typeface="+mn-cs"/>
              </a:rPr>
              <a:t> ο γεωμετρικός μέσος των εισοδημάτων) Εάν δ η ανισότητα (</a:t>
            </a:r>
            <a:r>
              <a:rPr lang="en-US" sz="1400" b="1" dirty="0">
                <a:solidFill>
                  <a:schemeClr val="tx1">
                    <a:alpha val="60000"/>
                  </a:schemeClr>
                </a:solidFill>
                <a:latin typeface="+mn-lt"/>
                <a:ea typeface="+mn-ea"/>
                <a:cs typeface="+mn-cs"/>
              </a:rPr>
              <a:t>γιατί ο λόγος είναι μέτρο ανισότητας;</a:t>
            </a:r>
            <a:r>
              <a:rPr lang="en-US" sz="1400" dirty="0">
                <a:solidFill>
                  <a:schemeClr val="tx1">
                    <a:alpha val="60000"/>
                  </a:schemeClr>
                </a:solidFill>
                <a:latin typeface="+mn-lt"/>
                <a:ea typeface="+mn-ea"/>
                <a:cs typeface="+mn-cs"/>
              </a:rPr>
              <a:t>) και Θ&gt;1 τότε ισχύει δ&gt;δ’.  </a:t>
            </a:r>
            <a:r>
              <a:rPr lang="en-US" sz="1400" dirty="0" err="1">
                <a:solidFill>
                  <a:schemeClr val="tx1">
                    <a:alpha val="60000"/>
                  </a:schemeClr>
                </a:solidFill>
                <a:latin typeface="+mn-lt"/>
                <a:ea typeface="+mn-ea"/>
                <a:cs typeface="+mn-cs"/>
              </a:rPr>
              <a:t>Δηλ</a:t>
            </a:r>
            <a:r>
              <a:rPr lang="en-US" sz="1400" dirty="0">
                <a:solidFill>
                  <a:schemeClr val="tx1">
                    <a:alpha val="60000"/>
                  </a:schemeClr>
                </a:solidFill>
                <a:latin typeface="+mn-lt"/>
                <a:ea typeface="+mn-ea"/>
                <a:cs typeface="+mn-cs"/>
              </a:rPr>
              <a:t>αδή, αναλογικές προσθήκες σε όλα τα εισοδήματα περιορίζουν την ανισότητα και αναλογικές αφαιρέσεις την αυξάνουν.   </a:t>
            </a:r>
          </a:p>
          <a:p>
            <a:pPr lvl="0" indent="-228600" algn="l" hangingPunct="1">
              <a:lnSpc>
                <a:spcPct val="90000"/>
              </a:lnSpc>
              <a:buSzPct val="45000"/>
              <a:buFont typeface="Arial" panose="020B0604020202020204" pitchFamily="34" charset="0"/>
              <a:buChar char="•"/>
            </a:pPr>
            <a:endParaRPr lang="en-US" sz="1100" dirty="0">
              <a:solidFill>
                <a:schemeClr val="tx1">
                  <a:alpha val="60000"/>
                </a:schemeClr>
              </a:solidFill>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1570688"/>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1563346"/>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3701"/>
            <a:ext cx="105846" cy="5821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mc:AlternateContent xmlns:mc="http://schemas.openxmlformats.org/markup-compatibility/2006" xmlns:a14="http://schemas.microsoft.com/office/drawing/2010/main">
        <mc:Choice Requires="a14">
          <p:sp>
            <p:nvSpPr>
              <p:cNvPr id="2" name="Θέση κειμένου 1">
                <a:extLst>
                  <a:ext uri="{FF2B5EF4-FFF2-40B4-BE49-F238E27FC236}">
                    <a16:creationId xmlns:a16="http://schemas.microsoft.com/office/drawing/2014/main" id="{9501538B-3179-28C3-B290-16C896C1D6D8}"/>
                  </a:ext>
                </a:extLst>
              </p:cNvPr>
              <p:cNvSpPr txBox="1">
                <a:spLocks noGrp="1"/>
              </p:cNvSpPr>
              <p:nvPr>
                <p:ph type="body" idx="4294967295"/>
              </p:nvPr>
            </p:nvSpPr>
            <p:spPr>
              <a:xfrm>
                <a:off x="105846" y="1563346"/>
                <a:ext cx="9972258" cy="3976842"/>
              </a:xfrm>
            </p:spPr>
            <p:txBody>
              <a:bodyPr vert="horz" lIns="91440" tIns="45720" rIns="91440" bIns="45720" rtlCol="0">
                <a:noAutofit/>
              </a:bodyPr>
              <a:lstStyle/>
              <a:p>
                <a:pPr lvl="0" algn="l" hangingPunct="1">
                  <a:lnSpc>
                    <a:spcPct val="90000"/>
                  </a:lnSpc>
                  <a:buSzPct val="45000"/>
                </a:pPr>
                <a:r>
                  <a:rPr lang="en-US" sz="1400" dirty="0" err="1">
                    <a:solidFill>
                      <a:schemeClr val="tx1"/>
                    </a:solidFill>
                    <a:latin typeface="+mn-lt"/>
                    <a:ea typeface="+mn-ea"/>
                    <a:cs typeface="+mn-cs"/>
                  </a:rPr>
                  <a:t>Ανάλογη</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είν</a:t>
                </a:r>
                <a:r>
                  <a:rPr lang="en-US" sz="1400" dirty="0">
                    <a:solidFill>
                      <a:schemeClr val="tx1"/>
                    </a:solidFill>
                    <a:latin typeface="+mn-lt"/>
                    <a:ea typeface="+mn-ea"/>
                    <a:cs typeface="+mn-cs"/>
                  </a:rPr>
                  <a:t>αι η επίδραση ισόποσων αυξήσεων στα εισοδήματα.</a:t>
                </a:r>
              </a:p>
              <a:p>
                <a:pPr lvl="0" algn="l" hangingPunct="1">
                  <a:lnSpc>
                    <a:spcPct val="90000"/>
                  </a:lnSpc>
                  <a:buSzPct val="45000"/>
                </a:pPr>
                <a:r>
                  <a:rPr lang="en-US" sz="1400" dirty="0" err="1">
                    <a:solidFill>
                      <a:schemeClr val="tx1"/>
                    </a:solidFill>
                    <a:latin typeface="+mn-lt"/>
                    <a:ea typeface="+mn-ea"/>
                    <a:cs typeface="+mn-cs"/>
                  </a:rPr>
                  <a:t>Όμως</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εάν</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οι</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μετ</a:t>
                </a:r>
                <a:r>
                  <a:rPr lang="en-US" sz="1400" dirty="0">
                    <a:solidFill>
                      <a:schemeClr val="tx1"/>
                    </a:solidFill>
                    <a:latin typeface="+mn-lt"/>
                    <a:ea typeface="+mn-ea"/>
                    <a:cs typeface="+mn-cs"/>
                  </a:rPr>
                  <a:t>αβιβάσεις αφορούν μια συγκεκριμένη κατηγορία εισοδημάτων τότε η συνολική δυνητική ευημερία (αριθμητικός μέσος) και πραγματική ευημερία (γεωμετρικός μέσος) παραμένουν αμετάβλητες και ο λόγος τους είναι ο ίδιος. </a:t>
                </a:r>
              </a:p>
              <a:p>
                <a:pPr lvl="0" algn="l" hangingPunct="1">
                  <a:lnSpc>
                    <a:spcPct val="90000"/>
                  </a:lnSpc>
                  <a:buSzPct val="45000"/>
                </a:pPr>
                <a:r>
                  <a:rPr lang="en-US" sz="1400" dirty="0" err="1">
                    <a:solidFill>
                      <a:schemeClr val="tx1"/>
                    </a:solidFill>
                    <a:latin typeface="+mn-lt"/>
                    <a:ea typeface="+mn-ea"/>
                    <a:cs typeface="+mn-cs"/>
                  </a:rPr>
                  <a:t>Το</a:t>
                </a:r>
                <a:r>
                  <a:rPr lang="en-US" sz="1400" dirty="0">
                    <a:solidFill>
                      <a:schemeClr val="tx1"/>
                    </a:solidFill>
                    <a:latin typeface="+mn-lt"/>
                    <a:ea typeface="+mn-ea"/>
                    <a:cs typeface="+mn-cs"/>
                  </a:rPr>
                  <a:t> παραπ</a:t>
                </a:r>
                <a:r>
                  <a:rPr lang="en-US" sz="1400" dirty="0" err="1">
                    <a:solidFill>
                      <a:schemeClr val="tx1"/>
                    </a:solidFill>
                    <a:latin typeface="+mn-lt"/>
                    <a:ea typeface="+mn-ea"/>
                    <a:cs typeface="+mn-cs"/>
                  </a:rPr>
                  <a:t>άνω</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συμ</a:t>
                </a:r>
                <a:r>
                  <a:rPr lang="en-US" sz="1400" dirty="0">
                    <a:solidFill>
                      <a:schemeClr val="tx1"/>
                    </a:solidFill>
                    <a:latin typeface="+mn-lt"/>
                    <a:ea typeface="+mn-ea"/>
                    <a:cs typeface="+mn-cs"/>
                  </a:rPr>
                  <a:t>πέρασμα ονομάζεται «Αρχή των μεταβιβάσεων Dalton-Pigou» (Dalton - Pigou transfer principle) και συνοψίζεται στην αρχή ότι οι μεταβιβάσεις δεν μεταβάλλουν τη σχετική θέση στην εισοδηματική όσων τις λαμβάνουν.  </a:t>
                </a:r>
              </a:p>
              <a:p>
                <a:pPr lvl="0" algn="l" hangingPunct="1">
                  <a:lnSpc>
                    <a:spcPct val="90000"/>
                  </a:lnSpc>
                  <a:buSzPct val="45000"/>
                </a:pPr>
                <a:r>
                  <a:rPr lang="en-US" sz="1400" b="1" dirty="0">
                    <a:solidFill>
                      <a:srgbClr val="FF0000"/>
                    </a:solidFill>
                    <a:latin typeface="+mn-lt"/>
                    <a:ea typeface="+mn-ea"/>
                    <a:cs typeface="+mn-cs"/>
                  </a:rPr>
                  <a:t>Πώς α</a:t>
                </a:r>
                <a:r>
                  <a:rPr lang="en-US" sz="1400" b="1" dirty="0" err="1">
                    <a:solidFill>
                      <a:srgbClr val="FF0000"/>
                    </a:solidFill>
                    <a:latin typeface="+mn-lt"/>
                    <a:ea typeface="+mn-ea"/>
                    <a:cs typeface="+mn-cs"/>
                  </a:rPr>
                  <a:t>ντιδρά</a:t>
                </a:r>
                <a:r>
                  <a:rPr lang="en-US" sz="1400" b="1" dirty="0">
                    <a:solidFill>
                      <a:srgbClr val="FF0000"/>
                    </a:solidFill>
                    <a:latin typeface="+mn-lt"/>
                    <a:ea typeface="+mn-ea"/>
                    <a:cs typeface="+mn-cs"/>
                  </a:rPr>
                  <a:t> ο </a:t>
                </a:r>
                <a:r>
                  <a:rPr lang="en-US" sz="1400" b="1" dirty="0" err="1">
                    <a:solidFill>
                      <a:srgbClr val="FF0000"/>
                    </a:solidFill>
                    <a:latin typeface="+mn-lt"/>
                    <a:ea typeface="+mn-ea"/>
                    <a:cs typeface="+mn-cs"/>
                  </a:rPr>
                  <a:t>συντελεστής</a:t>
                </a:r>
                <a:r>
                  <a:rPr lang="en-US" sz="1400" b="1" dirty="0">
                    <a:solidFill>
                      <a:srgbClr val="FF0000"/>
                    </a:solidFill>
                    <a:latin typeface="+mn-lt"/>
                    <a:ea typeface="+mn-ea"/>
                    <a:cs typeface="+mn-cs"/>
                  </a:rPr>
                  <a:t> Gini (</a:t>
                </a:r>
                <a14:m>
                  <m:oMath xmlns:m="http://schemas.openxmlformats.org/officeDocument/2006/math">
                    <m:r>
                      <a:rPr lang="en-US" sz="1400" b="1" i="1">
                        <a:solidFill>
                          <a:srgbClr val="FF0000"/>
                        </a:solidFill>
                        <a:latin typeface="Cambria Math" panose="02040503050406030204" pitchFamily="18" charset="0"/>
                        <a:ea typeface="+mn-ea"/>
                        <a:cs typeface="+mn-cs"/>
                      </a:rPr>
                      <m:t>𝑮</m:t>
                    </m:r>
                    <m:r>
                      <a:rPr lang="en-US" sz="1400" b="1" i="1">
                        <a:solidFill>
                          <a:srgbClr val="FF0000"/>
                        </a:solidFill>
                        <a:latin typeface="Cambria Math" panose="02040503050406030204" pitchFamily="18" charset="0"/>
                        <a:ea typeface="+mn-ea"/>
                        <a:cs typeface="+mn-cs"/>
                      </a:rPr>
                      <m:t>=</m:t>
                    </m:r>
                    <m:r>
                      <a:rPr lang="en-US" sz="1400" b="1" i="1">
                        <a:solidFill>
                          <a:srgbClr val="FF0000"/>
                        </a:solidFill>
                        <a:latin typeface="Cambria Math" panose="02040503050406030204" pitchFamily="18" charset="0"/>
                        <a:ea typeface="+mn-ea"/>
                        <a:cs typeface="+mn-cs"/>
                      </a:rPr>
                      <m:t>𝟏</m:t>
                    </m:r>
                    <m:r>
                      <a:rPr lang="en-US" sz="1400" b="1" i="1">
                        <a:solidFill>
                          <a:srgbClr val="FF0000"/>
                        </a:solidFill>
                        <a:latin typeface="Cambria Math" panose="02040503050406030204" pitchFamily="18" charset="0"/>
                        <a:ea typeface="+mn-ea"/>
                        <a:cs typeface="+mn-cs"/>
                      </a:rPr>
                      <m:t>/(</m:t>
                    </m:r>
                    <m:r>
                      <a:rPr lang="en-US" sz="1400" b="1" i="1">
                        <a:solidFill>
                          <a:srgbClr val="FF0000"/>
                        </a:solidFill>
                        <a:latin typeface="Cambria Math" panose="02040503050406030204" pitchFamily="18" charset="0"/>
                        <a:ea typeface="+mn-ea"/>
                        <a:cs typeface="+mn-cs"/>
                      </a:rPr>
                      <m:t>𝟐</m:t>
                    </m:r>
                    <m:r>
                      <a:rPr lang="en-US" sz="1400" b="1" i="1">
                        <a:solidFill>
                          <a:srgbClr val="FF0000"/>
                        </a:solidFill>
                        <a:latin typeface="Cambria Math" panose="02040503050406030204" pitchFamily="18" charset="0"/>
                        <a:ea typeface="+mn-ea"/>
                        <a:cs typeface="+mn-cs"/>
                      </a:rPr>
                      <m:t>∙</m:t>
                    </m:r>
                    <m:sSup>
                      <m:sSupPr>
                        <m:ctrlPr>
                          <a:rPr lang="en-US" sz="1400" b="1" i="1">
                            <a:solidFill>
                              <a:srgbClr val="FF0000"/>
                            </a:solidFill>
                            <a:latin typeface="Cambria Math" panose="02040503050406030204" pitchFamily="18" charset="0"/>
                            <a:ea typeface="+mn-ea"/>
                            <a:cs typeface="+mn-cs"/>
                          </a:rPr>
                        </m:ctrlPr>
                      </m:sSupPr>
                      <m:e>
                        <m:r>
                          <a:rPr lang="en-US" sz="1400" b="1" i="1">
                            <a:solidFill>
                              <a:srgbClr val="FF0000"/>
                            </a:solidFill>
                            <a:latin typeface="Cambria Math" panose="02040503050406030204" pitchFamily="18" charset="0"/>
                            <a:ea typeface="+mn-ea"/>
                            <a:cs typeface="+mn-cs"/>
                          </a:rPr>
                          <m:t>𝒏</m:t>
                        </m:r>
                      </m:e>
                      <m:sup>
                        <m:r>
                          <a:rPr lang="en-US" sz="1400" b="1" i="1">
                            <a:solidFill>
                              <a:srgbClr val="FF0000"/>
                            </a:solidFill>
                            <a:latin typeface="Cambria Math" panose="02040503050406030204" pitchFamily="18" charset="0"/>
                            <a:ea typeface="+mn-ea"/>
                            <a:cs typeface="+mn-cs"/>
                          </a:rPr>
                          <m:t>𝟐</m:t>
                        </m:r>
                      </m:sup>
                    </m:sSup>
                    <m:r>
                      <a:rPr lang="en-US" sz="1400" b="1" i="1">
                        <a:solidFill>
                          <a:srgbClr val="FF0000"/>
                        </a:solidFill>
                        <a:latin typeface="Cambria Math" panose="02040503050406030204" pitchFamily="18" charset="0"/>
                        <a:ea typeface="+mn-ea"/>
                        <a:cs typeface="+mn-cs"/>
                      </a:rPr>
                      <m:t>∙</m:t>
                    </m:r>
                    <m:r>
                      <a:rPr lang="en-US" sz="1400" b="1" i="1">
                        <a:solidFill>
                          <a:srgbClr val="FF0000"/>
                        </a:solidFill>
                        <a:latin typeface="Cambria Math" panose="02040503050406030204" pitchFamily="18" charset="0"/>
                        <a:ea typeface="+mn-ea"/>
                        <a:cs typeface="+mn-cs"/>
                      </a:rPr>
                      <m:t>𝝁</m:t>
                    </m:r>
                    <m:r>
                      <a:rPr lang="en-US" sz="1400" b="1" i="1">
                        <a:solidFill>
                          <a:srgbClr val="FF0000"/>
                        </a:solidFill>
                        <a:latin typeface="Cambria Math" panose="02040503050406030204" pitchFamily="18" charset="0"/>
                        <a:ea typeface="+mn-ea"/>
                        <a:cs typeface="+mn-cs"/>
                      </a:rPr>
                      <m:t>)∙</m:t>
                    </m:r>
                    <m:nary>
                      <m:naryPr>
                        <m:chr m:val="∑"/>
                        <m:ctrlPr>
                          <a:rPr lang="en-US" sz="1400" b="1" i="1">
                            <a:solidFill>
                              <a:srgbClr val="FF0000"/>
                            </a:solidFill>
                            <a:latin typeface="Cambria Math" panose="02040503050406030204" pitchFamily="18" charset="0"/>
                            <a:ea typeface="+mn-ea"/>
                            <a:cs typeface="+mn-cs"/>
                          </a:rPr>
                        </m:ctrlPr>
                      </m:naryPr>
                      <m:sub>
                        <m:r>
                          <m:rPr>
                            <m:brk m:alnAt="23"/>
                          </m:rPr>
                          <a:rPr lang="en-US" sz="1400" b="1" i="1">
                            <a:solidFill>
                              <a:srgbClr val="FF0000"/>
                            </a:solidFill>
                            <a:latin typeface="Cambria Math" panose="02040503050406030204" pitchFamily="18" charset="0"/>
                            <a:ea typeface="+mn-ea"/>
                            <a:cs typeface="+mn-cs"/>
                          </a:rPr>
                          <m:t>𝒊</m:t>
                        </m:r>
                        <m:r>
                          <a:rPr lang="en-US" sz="1400" b="1" i="1">
                            <a:solidFill>
                              <a:srgbClr val="FF0000"/>
                            </a:solidFill>
                            <a:latin typeface="Cambria Math" panose="02040503050406030204" pitchFamily="18" charset="0"/>
                            <a:ea typeface="+mn-ea"/>
                            <a:cs typeface="+mn-cs"/>
                          </a:rPr>
                          <m:t>=</m:t>
                        </m:r>
                        <m:r>
                          <a:rPr lang="en-US" sz="1400" b="1" i="1">
                            <a:solidFill>
                              <a:srgbClr val="FF0000"/>
                            </a:solidFill>
                            <a:latin typeface="Cambria Math" panose="02040503050406030204" pitchFamily="18" charset="0"/>
                            <a:ea typeface="+mn-ea"/>
                            <a:cs typeface="+mn-cs"/>
                          </a:rPr>
                          <m:t>𝟏</m:t>
                        </m:r>
                      </m:sub>
                      <m:sup>
                        <m:r>
                          <a:rPr lang="en-US" sz="1400" b="1" i="1">
                            <a:solidFill>
                              <a:srgbClr val="FF0000"/>
                            </a:solidFill>
                            <a:latin typeface="Cambria Math" panose="02040503050406030204" pitchFamily="18" charset="0"/>
                            <a:ea typeface="+mn-ea"/>
                            <a:cs typeface="+mn-cs"/>
                          </a:rPr>
                          <m:t>𝒏</m:t>
                        </m:r>
                      </m:sup>
                      <m:e>
                        <m:nary>
                          <m:naryPr>
                            <m:chr m:val="∑"/>
                            <m:ctrlPr>
                              <a:rPr lang="en-US" sz="1400" b="1" i="1">
                                <a:solidFill>
                                  <a:srgbClr val="FF0000"/>
                                </a:solidFill>
                                <a:latin typeface="Cambria Math" panose="02040503050406030204" pitchFamily="18" charset="0"/>
                                <a:ea typeface="+mn-ea"/>
                                <a:cs typeface="+mn-cs"/>
                              </a:rPr>
                            </m:ctrlPr>
                          </m:naryPr>
                          <m:sub>
                            <m:r>
                              <m:rPr>
                                <m:brk m:alnAt="23"/>
                              </m:rPr>
                              <a:rPr lang="en-US" sz="1400" b="1" i="1">
                                <a:solidFill>
                                  <a:srgbClr val="FF0000"/>
                                </a:solidFill>
                                <a:latin typeface="Cambria Math" panose="02040503050406030204" pitchFamily="18" charset="0"/>
                                <a:ea typeface="+mn-ea"/>
                                <a:cs typeface="+mn-cs"/>
                              </a:rPr>
                              <m:t>𝒋</m:t>
                            </m:r>
                            <m:r>
                              <a:rPr lang="en-US" sz="1400" b="1" i="1">
                                <a:solidFill>
                                  <a:srgbClr val="FF0000"/>
                                </a:solidFill>
                                <a:latin typeface="Cambria Math" panose="02040503050406030204" pitchFamily="18" charset="0"/>
                                <a:ea typeface="+mn-ea"/>
                                <a:cs typeface="+mn-cs"/>
                              </a:rPr>
                              <m:t>=</m:t>
                            </m:r>
                            <m:r>
                              <a:rPr lang="en-US" sz="1400" b="1" i="1">
                                <a:solidFill>
                                  <a:srgbClr val="FF0000"/>
                                </a:solidFill>
                                <a:latin typeface="Cambria Math" panose="02040503050406030204" pitchFamily="18" charset="0"/>
                                <a:ea typeface="+mn-ea"/>
                                <a:cs typeface="+mn-cs"/>
                              </a:rPr>
                              <m:t>𝟏</m:t>
                            </m:r>
                          </m:sub>
                          <m:sup>
                            <m:r>
                              <a:rPr lang="en-US" sz="1400" b="1" i="1">
                                <a:solidFill>
                                  <a:srgbClr val="FF0000"/>
                                </a:solidFill>
                                <a:latin typeface="Cambria Math" panose="02040503050406030204" pitchFamily="18" charset="0"/>
                                <a:ea typeface="+mn-ea"/>
                                <a:cs typeface="+mn-cs"/>
                              </a:rPr>
                              <m:t>𝒏</m:t>
                            </m:r>
                          </m:sup>
                          <m:e/>
                        </m:nary>
                      </m:e>
                    </m:nary>
                    <m:r>
                      <m:rPr>
                        <m:nor/>
                      </m:rPr>
                      <a:rPr lang="en-US" sz="1400">
                        <a:solidFill>
                          <a:srgbClr val="FF0000"/>
                        </a:solidFill>
                        <a:latin typeface="+mn-lt"/>
                        <a:ea typeface="+mn-ea"/>
                        <a:cs typeface="+mn-cs"/>
                      </a:rPr>
                      <m:t>∣</m:t>
                    </m:r>
                    <m:r>
                      <m:rPr>
                        <m:nor/>
                      </m:rPr>
                      <a:rPr lang="en-US" sz="1400" i="1">
                        <a:solidFill>
                          <a:srgbClr val="FF0000"/>
                        </a:solidFill>
                        <a:latin typeface="+mn-lt"/>
                        <a:ea typeface="+mn-ea"/>
                        <a:cs typeface="+mn-cs"/>
                      </a:rPr>
                      <m:t>xi</m:t>
                    </m:r>
                    <m:r>
                      <m:rPr>
                        <m:nor/>
                      </m:rPr>
                      <a:rPr lang="en-US" sz="1400">
                        <a:solidFill>
                          <a:srgbClr val="FF0000"/>
                        </a:solidFill>
                        <a:latin typeface="+mn-lt"/>
                        <a:ea typeface="+mn-ea"/>
                        <a:cs typeface="+mn-cs"/>
                      </a:rPr>
                      <m:t>​−</m:t>
                    </m:r>
                    <m:r>
                      <m:rPr>
                        <m:nor/>
                      </m:rPr>
                      <a:rPr lang="en-US" sz="1400" i="1">
                        <a:solidFill>
                          <a:srgbClr val="FF0000"/>
                        </a:solidFill>
                        <a:latin typeface="+mn-lt"/>
                        <a:ea typeface="+mn-ea"/>
                        <a:cs typeface="+mn-cs"/>
                      </a:rPr>
                      <m:t>xj</m:t>
                    </m:r>
                    <m:r>
                      <m:rPr>
                        <m:nor/>
                      </m:rPr>
                      <a:rPr lang="en-US" sz="1400">
                        <a:solidFill>
                          <a:srgbClr val="FF0000"/>
                        </a:solidFill>
                        <a:latin typeface="+mn-lt"/>
                        <a:ea typeface="+mn-ea"/>
                        <a:cs typeface="+mn-cs"/>
                      </a:rPr>
                      <m:t>​∣</m:t>
                    </m:r>
                  </m:oMath>
                </a14:m>
                <a:r>
                  <a:rPr lang="en-US" sz="1400" b="1" dirty="0">
                    <a:solidFill>
                      <a:srgbClr val="FF0000"/>
                    </a:solidFill>
                    <a:latin typeface="+mn-lt"/>
                    <a:ea typeface="+mn-ea"/>
                    <a:cs typeface="+mn-cs"/>
                  </a:rPr>
                  <a:t>)</a:t>
                </a:r>
                <a:r>
                  <a:rPr lang="en-US" sz="1400" b="1" dirty="0" err="1">
                    <a:solidFill>
                      <a:srgbClr val="FF0000"/>
                    </a:solidFill>
                    <a:latin typeface="+mn-lt"/>
                    <a:ea typeface="+mn-ea"/>
                    <a:cs typeface="+mn-cs"/>
                  </a:rPr>
                  <a:t>σε</a:t>
                </a:r>
                <a:r>
                  <a:rPr lang="en-US" sz="1400" b="1" dirty="0">
                    <a:solidFill>
                      <a:srgbClr val="FF0000"/>
                    </a:solidFill>
                    <a:latin typeface="+mn-lt"/>
                    <a:ea typeface="+mn-ea"/>
                    <a:cs typeface="+mn-cs"/>
                  </a:rPr>
                  <a:t> α</a:t>
                </a:r>
                <a:r>
                  <a:rPr lang="en-US" sz="1400" b="1" dirty="0" err="1">
                    <a:solidFill>
                      <a:srgbClr val="FF0000"/>
                    </a:solidFill>
                    <a:latin typeface="+mn-lt"/>
                    <a:ea typeface="+mn-ea"/>
                    <a:cs typeface="+mn-cs"/>
                  </a:rPr>
                  <a:t>υτές</a:t>
                </a:r>
                <a:r>
                  <a:rPr lang="en-US" sz="1400" b="1" dirty="0">
                    <a:solidFill>
                      <a:srgbClr val="FF0000"/>
                    </a:solidFill>
                    <a:latin typeface="+mn-lt"/>
                    <a:ea typeface="+mn-ea"/>
                    <a:cs typeface="+mn-cs"/>
                  </a:rPr>
                  <a:t> </a:t>
                </a:r>
                <a:r>
                  <a:rPr lang="en-US" sz="1400" b="1" dirty="0" err="1">
                    <a:solidFill>
                      <a:srgbClr val="FF0000"/>
                    </a:solidFill>
                    <a:latin typeface="+mn-lt"/>
                    <a:ea typeface="+mn-ea"/>
                    <a:cs typeface="+mn-cs"/>
                  </a:rPr>
                  <a:t>τις</a:t>
                </a:r>
                <a:r>
                  <a:rPr lang="en-US" sz="1400" b="1" dirty="0">
                    <a:solidFill>
                      <a:srgbClr val="FF0000"/>
                    </a:solidFill>
                    <a:latin typeface="+mn-lt"/>
                    <a:ea typeface="+mn-ea"/>
                    <a:cs typeface="+mn-cs"/>
                  </a:rPr>
                  <a:t> </a:t>
                </a:r>
                <a:r>
                  <a:rPr lang="en-US" sz="1400" b="1" dirty="0" err="1">
                    <a:solidFill>
                      <a:srgbClr val="FF0000"/>
                    </a:solidFill>
                    <a:latin typeface="+mn-lt"/>
                    <a:ea typeface="+mn-ea"/>
                    <a:cs typeface="+mn-cs"/>
                  </a:rPr>
                  <a:t>μετ</a:t>
                </a:r>
                <a:r>
                  <a:rPr lang="en-US" sz="1400" b="1" dirty="0">
                    <a:solidFill>
                      <a:srgbClr val="FF0000"/>
                    </a:solidFill>
                    <a:latin typeface="+mn-lt"/>
                    <a:ea typeface="+mn-ea"/>
                    <a:cs typeface="+mn-cs"/>
                  </a:rPr>
                  <a:t>αβιβάσεις</a:t>
                </a:r>
                <a:r>
                  <a:rPr lang="el-GR" sz="1400" b="1" dirty="0">
                    <a:solidFill>
                      <a:srgbClr val="FF0000"/>
                    </a:solidFill>
                    <a:latin typeface="+mn-lt"/>
                    <a:ea typeface="+mn-ea"/>
                    <a:cs typeface="+mn-cs"/>
                  </a:rPr>
                  <a:t> </a:t>
                </a:r>
                <a:r>
                  <a:rPr lang="el-GR" sz="1400" b="1" dirty="0">
                    <a:solidFill>
                      <a:schemeClr val="tx1"/>
                    </a:solidFill>
                    <a:latin typeface="+mn-lt"/>
                    <a:ea typeface="+mn-ea"/>
                    <a:cs typeface="+mn-cs"/>
                  </a:rPr>
                  <a:t>;</a:t>
                </a:r>
                <a:endParaRPr lang="en-US" sz="1400" b="1" dirty="0">
                  <a:solidFill>
                    <a:schemeClr val="tx1"/>
                  </a:solidFill>
                  <a:latin typeface="+mn-lt"/>
                  <a:ea typeface="+mn-ea"/>
                  <a:cs typeface="+mn-cs"/>
                </a:endParaRPr>
              </a:p>
              <a:p>
                <a:pPr lvl="0" algn="l" hangingPunct="1">
                  <a:lnSpc>
                    <a:spcPct val="90000"/>
                  </a:lnSpc>
                  <a:buSzPct val="45000"/>
                </a:pPr>
                <a:r>
                  <a:rPr lang="en-US" sz="1400" dirty="0" err="1">
                    <a:solidFill>
                      <a:schemeClr val="tx1"/>
                    </a:solidFill>
                    <a:latin typeface="+mn-lt"/>
                    <a:ea typeface="+mn-ea"/>
                    <a:cs typeface="+mn-cs"/>
                  </a:rPr>
                  <a:t>Μισό</a:t>
                </a:r>
                <a:r>
                  <a:rPr lang="en-US" sz="1400" dirty="0">
                    <a:solidFill>
                      <a:schemeClr val="tx1"/>
                    </a:solidFill>
                    <a:latin typeface="+mn-lt"/>
                    <a:ea typeface="+mn-ea"/>
                    <a:cs typeface="+mn-cs"/>
                  </a:rPr>
                  <a:t> α</a:t>
                </a:r>
                <a:r>
                  <a:rPr lang="en-US" sz="1400" dirty="0" err="1">
                    <a:solidFill>
                      <a:schemeClr val="tx1"/>
                    </a:solidFill>
                    <a:latin typeface="+mn-lt"/>
                    <a:ea typeface="+mn-ea"/>
                    <a:cs typeface="+mn-cs"/>
                  </a:rPr>
                  <a:t>ιών</a:t>
                </a:r>
                <a:r>
                  <a:rPr lang="en-US" sz="1400" dirty="0">
                    <a:solidFill>
                      <a:schemeClr val="tx1"/>
                    </a:solidFill>
                    <a:latin typeface="+mn-lt"/>
                    <a:ea typeface="+mn-ea"/>
                    <a:cs typeface="+mn-cs"/>
                  </a:rPr>
                  <a:t>α μετά το βιβλίου του Pigou και το άρθρο και κατόπιν βιβλίο του Dalton ο Atkinson, ο Stiglitz και άλλοι επέκτειναν τη λογική του νεοκλασικού υποδείγματος στα δεδομένα της εποχής του νεοφιλελευθερισμού.</a:t>
                </a:r>
              </a:p>
              <a:p>
                <a:pPr lvl="0" algn="l" hangingPunct="1">
                  <a:lnSpc>
                    <a:spcPct val="90000"/>
                  </a:lnSpc>
                  <a:buSzPct val="45000"/>
                </a:pPr>
                <a:r>
                  <a:rPr lang="en-US" sz="1400" dirty="0" err="1">
                    <a:solidFill>
                      <a:schemeClr val="tx1"/>
                    </a:solidFill>
                    <a:latin typeface="+mn-lt"/>
                    <a:ea typeface="+mn-ea"/>
                    <a:cs typeface="+mn-cs"/>
                  </a:rPr>
                  <a:t>Στην</a:t>
                </a:r>
                <a:r>
                  <a:rPr lang="en-US" sz="1400" dirty="0">
                    <a:solidFill>
                      <a:schemeClr val="tx1"/>
                    </a:solidFill>
                    <a:latin typeface="+mn-lt"/>
                    <a:ea typeface="+mn-ea"/>
                    <a:cs typeface="+mn-cs"/>
                  </a:rPr>
                  <a:t> π</a:t>
                </a:r>
                <a:r>
                  <a:rPr lang="en-US" sz="1400" dirty="0" err="1">
                    <a:solidFill>
                      <a:schemeClr val="tx1"/>
                    </a:solidFill>
                    <a:latin typeface="+mn-lt"/>
                    <a:ea typeface="+mn-ea"/>
                    <a:cs typeface="+mn-cs"/>
                  </a:rPr>
                  <a:t>ορεί</a:t>
                </a:r>
                <a:r>
                  <a:rPr lang="en-US" sz="1400" dirty="0">
                    <a:solidFill>
                      <a:schemeClr val="tx1"/>
                    </a:solidFill>
                    <a:latin typeface="+mn-lt"/>
                    <a:ea typeface="+mn-ea"/>
                    <a:cs typeface="+mn-cs"/>
                  </a:rPr>
                  <a:t>α αυτή αποδέχθηκαν ότι λόγω εξωτερικών οικονομιών η ανισότητα είναι εμπόδιο στην “κατά Pareto αποτελεσματικότητα”. </a:t>
                </a:r>
                <a:r>
                  <a:rPr lang="en-US" sz="1400" dirty="0" err="1">
                    <a:solidFill>
                      <a:schemeClr val="tx1"/>
                    </a:solidFill>
                    <a:latin typeface="+mn-lt"/>
                    <a:ea typeface="+mn-ea"/>
                    <a:cs typeface="+mn-cs"/>
                  </a:rPr>
                  <a:t>Βέ</a:t>
                </a:r>
                <a:r>
                  <a:rPr lang="en-US" sz="1400" dirty="0">
                    <a:solidFill>
                      <a:schemeClr val="tx1"/>
                    </a:solidFill>
                    <a:latin typeface="+mn-lt"/>
                    <a:ea typeface="+mn-ea"/>
                    <a:cs typeface="+mn-cs"/>
                  </a:rPr>
                  <a:t>βαια σε όλη αυτή τη διαδικασία δεν μπορούν να ερμηνεύσουν το διάστημα μετά το πόλεμο που η ανισότητα ήταν περιορισμένη.</a:t>
                </a:r>
              </a:p>
              <a:p>
                <a:pPr lvl="0" algn="l" hangingPunct="1">
                  <a:lnSpc>
                    <a:spcPct val="90000"/>
                  </a:lnSpc>
                  <a:buSzPct val="45000"/>
                </a:pPr>
                <a:r>
                  <a:rPr lang="en-US" sz="1400" dirty="0" err="1">
                    <a:solidFill>
                      <a:schemeClr val="tx1"/>
                    </a:solidFill>
                    <a:latin typeface="+mn-lt"/>
                    <a:ea typeface="+mn-ea"/>
                    <a:cs typeface="+mn-cs"/>
                  </a:rPr>
                  <a:t>Το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ίδιο</a:t>
                </a:r>
                <a:r>
                  <a:rPr lang="en-US" sz="1400" dirty="0">
                    <a:solidFill>
                      <a:schemeClr val="tx1"/>
                    </a:solidFill>
                    <a:latin typeface="+mn-lt"/>
                    <a:ea typeface="+mn-ea"/>
                    <a:cs typeface="+mn-cs"/>
                  </a:rPr>
                  <a:t> </a:t>
                </a:r>
                <a:r>
                  <a:rPr lang="en-US" sz="1400" dirty="0" err="1">
                    <a:solidFill>
                      <a:schemeClr val="tx1"/>
                    </a:solidFill>
                    <a:latin typeface="+mn-lt"/>
                    <a:ea typeface="+mn-ea"/>
                    <a:cs typeface="+mn-cs"/>
                  </a:rPr>
                  <a:t>διάστημ</a:t>
                </a:r>
                <a:r>
                  <a:rPr lang="en-US" sz="1400" dirty="0">
                    <a:solidFill>
                      <a:schemeClr val="tx1"/>
                    </a:solidFill>
                    <a:latin typeface="+mn-lt"/>
                    <a:ea typeface="+mn-ea"/>
                    <a:cs typeface="+mn-cs"/>
                  </a:rPr>
                  <a:t>α ετερόδοξοι οικονομολόγοι (Shaikh, Taylor) ξεκινώντας από τον απόλυτο ορισμό της ανισότητας της κλασικής πολιτικής οικονομίας και τη θεωρία των “δύο σταδίων” των econophysics μπορούν να ερμηνεύσουν τόσο τον περιορισμό όσο και την άνοδο της ανισότητας από το μερίδιο των κερδών και την αύξηση του βάρους των χρηματοπιστωτικών συναλλαγών στη παγκόσμια οικονομία.       </a:t>
                </a:r>
              </a:p>
            </p:txBody>
          </p:sp>
        </mc:Choice>
        <mc:Fallback xmlns="">
          <p:sp>
            <p:nvSpPr>
              <p:cNvPr id="2" name="Θέση κειμένου 1">
                <a:extLst>
                  <a:ext uri="{FF2B5EF4-FFF2-40B4-BE49-F238E27FC236}">
                    <a16:creationId xmlns:a16="http://schemas.microsoft.com/office/drawing/2014/main" id="{9501538B-3179-28C3-B290-16C896C1D6D8}"/>
                  </a:ext>
                </a:extLst>
              </p:cNvPr>
              <p:cNvSpPr txBox="1">
                <a:spLocks noGrp="1" noRot="1" noChangeAspect="1" noMove="1" noResize="1" noEditPoints="1" noAdjustHandles="1" noChangeArrowheads="1" noChangeShapeType="1" noTextEdit="1"/>
              </p:cNvSpPr>
              <p:nvPr>
                <p:ph type="body" idx="4294967295"/>
              </p:nvPr>
            </p:nvSpPr>
            <p:spPr>
              <a:xfrm>
                <a:off x="105846" y="1563346"/>
                <a:ext cx="9972258" cy="3976842"/>
              </a:xfrm>
              <a:blipFill>
                <a:blip r:embed="rId3"/>
                <a:stretch>
                  <a:fillRect l="-183" t="-613" r="-61" b="-3982"/>
                </a:stretch>
              </a:blipFill>
            </p:spPr>
            <p:txBody>
              <a:bodyPr/>
              <a:lstStyle/>
              <a:p>
                <a:r>
                  <a:rPr lang="el-GR">
                    <a:noFill/>
                  </a:rPr>
                  <a:t> </a:t>
                </a:r>
              </a:p>
            </p:txBody>
          </p:sp>
        </mc:Fallback>
      </mc:AlternateContent>
      <p:sp>
        <p:nvSpPr>
          <p:cNvPr id="3" name="TextBox 2">
            <a:extLst>
              <a:ext uri="{FF2B5EF4-FFF2-40B4-BE49-F238E27FC236}">
                <a16:creationId xmlns:a16="http://schemas.microsoft.com/office/drawing/2014/main" id="{3C409129-6BA6-BDBB-2CD1-F254DA87B5BE}"/>
              </a:ext>
            </a:extLst>
          </p:cNvPr>
          <p:cNvSpPr txBox="1"/>
          <p:nvPr/>
        </p:nvSpPr>
        <p:spPr>
          <a:xfrm>
            <a:off x="4576482" y="2156012"/>
            <a:ext cx="65" cy="276999"/>
          </a:xfrm>
          <a:prstGeom prst="rect">
            <a:avLst/>
          </a:prstGeom>
          <a:noFill/>
        </p:spPr>
        <p:txBody>
          <a:bodyPr wrap="none" lIns="0" tIns="0" rIns="0" bIns="0" rtlCol="0">
            <a:spAutoFit/>
          </a:bodyPr>
          <a:lstStyle/>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8D5472-03F7-FF94-F2AC-2DDE4EBD63AE}"/>
              </a:ext>
            </a:extLst>
          </p:cNvPr>
          <p:cNvSpPr txBox="1"/>
          <p:nvPr/>
        </p:nvSpPr>
        <p:spPr>
          <a:xfrm>
            <a:off x="215153" y="280729"/>
            <a:ext cx="9681882" cy="5016758"/>
          </a:xfrm>
          <a:prstGeom prst="rect">
            <a:avLst/>
          </a:prstGeom>
          <a:noFill/>
        </p:spPr>
        <p:txBody>
          <a:bodyPr wrap="square">
            <a:spAutoFit/>
          </a:bodyPr>
          <a:lstStyle/>
          <a:p>
            <a:r>
              <a:rPr lang="el-GR" sz="2000" b="1" i="0" u="none" strike="noStrike" baseline="0" dirty="0">
                <a:solidFill>
                  <a:srgbClr val="000000"/>
                </a:solidFill>
                <a:latin typeface="Georgia" panose="02040502050405020303" pitchFamily="18" charset="0"/>
              </a:rPr>
              <a:t>Βασική Βιβλιογραφία</a:t>
            </a:r>
            <a:endParaRPr lang="el-GR" sz="1000" dirty="0">
              <a:solidFill>
                <a:srgbClr val="000000"/>
              </a:solidFill>
              <a:latin typeface="Georgia" panose="02040502050405020303" pitchFamily="18" charset="0"/>
            </a:endParaRP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Atkinson, Anthony B., Andrea Brandolini</a:t>
            </a:r>
            <a:r>
              <a:rPr lang="en-US" sz="1000" b="1" i="0" u="none" strike="noStrike" baseline="0" dirty="0">
                <a:solidFill>
                  <a:srgbClr val="000000"/>
                </a:solidFill>
                <a:latin typeface="Georgia" panose="02040502050405020303" pitchFamily="18" charset="0"/>
              </a:rPr>
              <a:t>, </a:t>
            </a:r>
            <a:r>
              <a:rPr lang="en-US" sz="1000" b="0" i="0" u="none" strike="noStrike" baseline="0" dirty="0">
                <a:solidFill>
                  <a:srgbClr val="000000"/>
                </a:solidFill>
                <a:latin typeface="Georgia" panose="02040502050405020303" pitchFamily="18" charset="0"/>
              </a:rPr>
              <a:t>2015. “Unveiling the Ethics Behind</a:t>
            </a:r>
            <a:r>
              <a:rPr lang="el-GR" sz="1000" b="0" i="0" u="none" strike="noStrike" baseline="0" dirty="0">
                <a:solidFill>
                  <a:srgbClr val="000000"/>
                </a:solidFill>
                <a:latin typeface="Georgia" panose="02040502050405020303" pitchFamily="18" charset="0"/>
              </a:rPr>
              <a:t> </a:t>
            </a:r>
            <a:r>
              <a:rPr lang="en-US" sz="1000" b="0" i="0" u="none" strike="noStrike" baseline="0" dirty="0">
                <a:solidFill>
                  <a:srgbClr val="000000"/>
                </a:solidFill>
                <a:latin typeface="Georgia" panose="02040502050405020303" pitchFamily="18" charset="0"/>
              </a:rPr>
              <a:t>Inequality Measurement: Dalton’s Contribution to Economics.” </a:t>
            </a:r>
            <a:r>
              <a:rPr lang="en-US" sz="1000" b="0" i="1" u="none" strike="noStrike" baseline="0" dirty="0">
                <a:solidFill>
                  <a:srgbClr val="000000"/>
                </a:solidFill>
                <a:latin typeface="Georgia" panose="02040502050405020303" pitchFamily="18" charset="0"/>
              </a:rPr>
              <a:t>Economic Journal</a:t>
            </a:r>
            <a:r>
              <a:rPr lang="en-US" sz="1000" b="0" i="0" u="none" strike="noStrike" baseline="0" dirty="0">
                <a:solidFill>
                  <a:srgbClr val="000000"/>
                </a:solidFill>
                <a:latin typeface="Georgia" panose="02040502050405020303" pitchFamily="18" charset="0"/>
              </a:rPr>
              <a:t>125 (583): 209–34.</a:t>
            </a:r>
            <a:r>
              <a:rPr lang="en-US" sz="1000" b="0" i="0" u="none" strike="noStrike" baseline="0" dirty="0">
                <a:solidFill>
                  <a:srgbClr val="0462C1"/>
                </a:solidFill>
                <a:latin typeface="Georgia" panose="02040502050405020303" pitchFamily="18" charset="0"/>
              </a:rPr>
              <a:t>http://www.jstor.org/stable/24737113</a:t>
            </a:r>
            <a:r>
              <a:rPr lang="en-US" sz="1000" b="0" i="0" u="none" strike="noStrike" baseline="0" dirty="0">
                <a:solidFill>
                  <a:srgbClr val="000000"/>
                </a:solidFill>
                <a:latin typeface="Georgia" panose="02040502050405020303" pitchFamily="18" charset="0"/>
              </a:rPr>
              <a:t>.</a:t>
            </a:r>
            <a:r>
              <a:rPr lang="en-US" sz="1000" b="0" i="0" u="none" strike="noStrike" baseline="0" dirty="0">
                <a:solidFill>
                  <a:srgbClr val="0462C1"/>
                </a:solidFill>
                <a:latin typeface="Georgia" panose="02040502050405020303" pitchFamily="18" charset="0"/>
              </a:rPr>
              <a:t>https://www.academia.edu/18680039/Unveiling_the_Ethics_behind_Inequality_Measurement_Daltons_Contribution_to_Economics</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Dalton, Hugh. 1920. “The Measurement of the Inequality of Incomes.” </a:t>
            </a:r>
            <a:r>
              <a:rPr lang="en-US" sz="1000" b="0" i="1" u="none" strike="noStrike" baseline="0" dirty="0">
                <a:solidFill>
                  <a:srgbClr val="000000"/>
                </a:solidFill>
                <a:latin typeface="Georgia" panose="02040502050405020303" pitchFamily="18" charset="0"/>
              </a:rPr>
              <a:t>Economic Journal </a:t>
            </a:r>
            <a:r>
              <a:rPr lang="en-US" sz="1000" b="0" i="0" u="none" strike="noStrike" baseline="0" dirty="0">
                <a:solidFill>
                  <a:srgbClr val="000000"/>
                </a:solidFill>
                <a:latin typeface="Georgia" panose="02040502050405020303" pitchFamily="18" charset="0"/>
              </a:rPr>
              <a:t>30 (119): 348–61. </a:t>
            </a:r>
            <a:r>
              <a:rPr lang="en-US" sz="1000" b="0" i="0" u="none" strike="noStrike" baseline="0" dirty="0">
                <a:solidFill>
                  <a:srgbClr val="0462C1"/>
                </a:solidFill>
                <a:latin typeface="Georgia" panose="02040502050405020303" pitchFamily="18" charset="0"/>
              </a:rPr>
              <a:t>https://doi.org/10.2307/2223525</a:t>
            </a:r>
            <a:r>
              <a:rPr lang="en-US" sz="1000" b="0" i="0" u="none" strike="noStrike" baseline="0" dirty="0">
                <a:solidFill>
                  <a:srgbClr val="000000"/>
                </a:solidFill>
                <a:latin typeface="Georgia" panose="02040502050405020303" pitchFamily="18" charset="0"/>
              </a:rPr>
              <a:t>.</a:t>
            </a:r>
            <a:r>
              <a:rPr lang="en-US" sz="1000" b="0" i="0" u="none" strike="noStrike" baseline="0" dirty="0">
                <a:solidFill>
                  <a:srgbClr val="0462C1"/>
                </a:solidFill>
                <a:latin typeface="Georgia" panose="02040502050405020303" pitchFamily="18" charset="0"/>
              </a:rPr>
              <a:t>https://www.ophi.org.uk/wp-content/uploads/Dalton-1920.pdf.</a:t>
            </a:r>
          </a:p>
          <a:p>
            <a:r>
              <a:rPr lang="en-US" sz="1000" b="0" i="0" u="none" strike="noStrike" baseline="0" dirty="0">
                <a:solidFill>
                  <a:srgbClr val="000000"/>
                </a:solidFill>
                <a:latin typeface="Georgia" panose="02040502050405020303" pitchFamily="18" charset="0"/>
              </a:rPr>
              <a:t>Feldman, Allan</a:t>
            </a:r>
            <a:r>
              <a:rPr lang="en-US" sz="1000" b="1" i="0" u="none" strike="noStrike" baseline="0" dirty="0">
                <a:solidFill>
                  <a:srgbClr val="000000"/>
                </a:solidFill>
                <a:latin typeface="Georgia" panose="02040502050405020303" pitchFamily="18" charset="0"/>
              </a:rPr>
              <a:t>. </a:t>
            </a:r>
            <a:r>
              <a:rPr lang="en-US" sz="1000" b="0" i="0" u="none" strike="noStrike" baseline="0" dirty="0">
                <a:solidFill>
                  <a:srgbClr val="000000"/>
                </a:solidFill>
                <a:latin typeface="Georgia" panose="02040502050405020303" pitchFamily="18" charset="0"/>
              </a:rPr>
              <a:t>1998. “Pareto optimality”. In Peter Newman (ed.), </a:t>
            </a:r>
            <a:r>
              <a:rPr lang="en-US" sz="1000" b="0" i="1" u="none" strike="noStrike" baseline="0" dirty="0">
                <a:solidFill>
                  <a:srgbClr val="000000"/>
                </a:solidFill>
                <a:latin typeface="Georgia" panose="02040502050405020303" pitchFamily="18" charset="0"/>
              </a:rPr>
              <a:t>The New Palgrave Dictionary of Economics and the Law. </a:t>
            </a:r>
            <a:r>
              <a:rPr lang="en-US" sz="1000" b="0" i="0" u="none" strike="noStrike" baseline="0" dirty="0">
                <a:solidFill>
                  <a:srgbClr val="000000"/>
                </a:solidFill>
                <a:latin typeface="Georgia" panose="02040502050405020303" pitchFamily="18" charset="0"/>
              </a:rPr>
              <a:t>London: Macmillan. Vol. 3: 5-10</a:t>
            </a:r>
            <a:r>
              <a:rPr lang="en-US" sz="1000" b="0" i="0" u="none" strike="noStrike" baseline="0" dirty="0">
                <a:solidFill>
                  <a:srgbClr val="0462C1"/>
                </a:solidFill>
                <a:latin typeface="Georgia" panose="02040502050405020303" pitchFamily="18" charset="0"/>
              </a:rPr>
              <a:t>https://www.brown.edu/Departments/Economics/Faculty/Allan_Feldman/AMF%20Significant%20Published%20Papers/Pareto%20Optimality.pdf</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Giorgi, Giovanni Maria. 1990. “Bibliographic portrait of the Gini concentration ratio.” </a:t>
            </a:r>
            <a:r>
              <a:rPr lang="en-US" sz="1000" b="0" i="1" u="none" strike="noStrike" baseline="0" dirty="0">
                <a:solidFill>
                  <a:srgbClr val="000000"/>
                </a:solidFill>
                <a:latin typeface="Georgia" panose="02040502050405020303" pitchFamily="18" charset="0"/>
              </a:rPr>
              <a:t>METRON-International Journal of Statistics </a:t>
            </a:r>
            <a:r>
              <a:rPr lang="en-US" sz="1000" b="0" i="0" u="none" strike="noStrike" baseline="0" dirty="0">
                <a:solidFill>
                  <a:srgbClr val="000000"/>
                </a:solidFill>
                <a:latin typeface="Georgia" panose="02040502050405020303" pitchFamily="18" charset="0"/>
              </a:rPr>
              <a:t>48 (1-4): 183-221</a:t>
            </a:r>
            <a:r>
              <a:rPr lang="en-US" sz="1000" b="0" i="0" u="none" strike="noStrike" baseline="0" dirty="0">
                <a:solidFill>
                  <a:srgbClr val="0462C1"/>
                </a:solidFill>
                <a:latin typeface="Georgia" panose="02040502050405020303" pitchFamily="18" charset="0"/>
              </a:rPr>
              <a:t>https://ideas.repec.org/p/</a:t>
            </a:r>
            <a:r>
              <a:rPr lang="en-US" sz="1000" b="0" i="0" u="none" strike="noStrike" baseline="0" dirty="0" err="1">
                <a:solidFill>
                  <a:srgbClr val="0462C1"/>
                </a:solidFill>
                <a:latin typeface="Georgia" panose="02040502050405020303" pitchFamily="18" charset="0"/>
              </a:rPr>
              <a:t>wpa</a:t>
            </a:r>
            <a:r>
              <a:rPr lang="en-US" sz="1000" b="0" i="0" u="none" strike="noStrike" baseline="0" dirty="0">
                <a:solidFill>
                  <a:srgbClr val="0462C1"/>
                </a:solidFill>
                <a:latin typeface="Georgia" panose="02040502050405020303" pitchFamily="18" charset="0"/>
              </a:rPr>
              <a:t>/</a:t>
            </a:r>
            <a:r>
              <a:rPr lang="en-US" sz="1000" b="0" i="0" u="none" strike="noStrike" baseline="0" dirty="0" err="1">
                <a:solidFill>
                  <a:srgbClr val="0462C1"/>
                </a:solidFill>
                <a:latin typeface="Georgia" panose="02040502050405020303" pitchFamily="18" charset="0"/>
              </a:rPr>
              <a:t>wuwpem</a:t>
            </a:r>
            <a:r>
              <a:rPr lang="en-US" sz="1000" b="0" i="0" u="none" strike="noStrike" baseline="0" dirty="0">
                <a:solidFill>
                  <a:srgbClr val="0462C1"/>
                </a:solidFill>
                <a:latin typeface="Georgia" panose="02040502050405020303" pitchFamily="18" charset="0"/>
              </a:rPr>
              <a:t>/0511004.html</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Jones C. I. (2015)</a:t>
            </a:r>
            <a:r>
              <a:rPr lang="en-US" sz="1000" b="0" i="0" u="none" strike="noStrike" baseline="0" dirty="0">
                <a:solidFill>
                  <a:srgbClr val="221F1F"/>
                </a:solidFill>
                <a:latin typeface="Calibri" panose="020F0502020204030204" pitchFamily="34" charset="0"/>
              </a:rPr>
              <a:t>Pareto and Piketty: The Macroeconomics</a:t>
            </a:r>
            <a:r>
              <a:rPr lang="el-GR" sz="1000" b="0" i="0" u="none" strike="noStrike" baseline="0" dirty="0">
                <a:solidFill>
                  <a:srgbClr val="221F1F"/>
                </a:solidFill>
                <a:latin typeface="Calibri" panose="020F0502020204030204" pitchFamily="34" charset="0"/>
              </a:rPr>
              <a:t> </a:t>
            </a:r>
            <a:r>
              <a:rPr lang="en-US" sz="1000" b="0" i="0" u="none" strike="noStrike" baseline="0" dirty="0">
                <a:solidFill>
                  <a:srgbClr val="221F1F"/>
                </a:solidFill>
                <a:latin typeface="Calibri" panose="020F0502020204030204" pitchFamily="34" charset="0"/>
              </a:rPr>
              <a:t>of Top Income and Wealth Inequality</a:t>
            </a:r>
            <a:r>
              <a:rPr lang="el-GR" sz="1000" b="0" i="0" u="none" strike="noStrike" baseline="0" dirty="0">
                <a:solidFill>
                  <a:srgbClr val="221F1F"/>
                </a:solidFill>
                <a:latin typeface="Calibri" panose="020F0502020204030204" pitchFamily="34" charset="0"/>
              </a:rPr>
              <a:t> </a:t>
            </a:r>
            <a:r>
              <a:rPr lang="en-US" sz="1000" b="0" i="1" u="none" strike="noStrike" baseline="0" dirty="0">
                <a:solidFill>
                  <a:srgbClr val="221F1F"/>
                </a:solidFill>
                <a:latin typeface="Calibri" panose="020F0502020204030204" pitchFamily="34" charset="0"/>
              </a:rPr>
              <a:t>Journal of Economic Perspectives—Volume 29, Number 1—Winter 2015—Pages 29–46</a:t>
            </a:r>
            <a:endParaRPr lang="el-GR" sz="1000" b="0" i="1" u="none" strike="noStrike" baseline="0" dirty="0">
              <a:solidFill>
                <a:srgbClr val="221F1F"/>
              </a:solidFill>
              <a:latin typeface="Calibri" panose="020F0502020204030204" pitchFamily="34" charset="0"/>
            </a:endParaRP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Lorenz, M. O</a:t>
            </a:r>
            <a:r>
              <a:rPr lang="en-US" sz="1000" b="1" i="0" u="none" strike="noStrike" baseline="0" dirty="0">
                <a:solidFill>
                  <a:srgbClr val="000000"/>
                </a:solidFill>
                <a:latin typeface="Georgia" panose="02040502050405020303" pitchFamily="18" charset="0"/>
              </a:rPr>
              <a:t>. </a:t>
            </a:r>
            <a:r>
              <a:rPr lang="en-US" sz="1000" b="0" i="0" u="none" strike="noStrike" baseline="0" dirty="0">
                <a:solidFill>
                  <a:srgbClr val="000000"/>
                </a:solidFill>
                <a:latin typeface="Georgia" panose="02040502050405020303" pitchFamily="18" charset="0"/>
              </a:rPr>
              <a:t>1905. “Methods of Measuring the Concentration of Wealth.” </a:t>
            </a:r>
            <a:r>
              <a:rPr lang="en-US" sz="1000" b="0" i="1" u="none" strike="noStrike" baseline="0" dirty="0">
                <a:solidFill>
                  <a:srgbClr val="000000"/>
                </a:solidFill>
                <a:latin typeface="Georgia" panose="02040502050405020303" pitchFamily="18" charset="0"/>
              </a:rPr>
              <a:t>Publications of the American Statistical Association </a:t>
            </a:r>
            <a:r>
              <a:rPr lang="en-US" sz="1000" b="0" i="0" u="none" strike="noStrike" baseline="0" dirty="0">
                <a:solidFill>
                  <a:srgbClr val="000000"/>
                </a:solidFill>
                <a:latin typeface="Georgia" panose="02040502050405020303" pitchFamily="18" charset="0"/>
              </a:rPr>
              <a:t>9 (70): 209–19.</a:t>
            </a:r>
            <a:r>
              <a:rPr lang="en-US" sz="1000" b="0" i="0" u="none" strike="noStrike" baseline="0" dirty="0">
                <a:solidFill>
                  <a:srgbClr val="0462C1"/>
                </a:solidFill>
                <a:latin typeface="Georgia" panose="02040502050405020303" pitchFamily="18" charset="0"/>
              </a:rPr>
              <a:t>https://doi.org/10.2307/2276207</a:t>
            </a:r>
            <a:r>
              <a:rPr lang="en-US" sz="1000" b="0" i="0" u="none" strike="noStrike" baseline="0" dirty="0">
                <a:solidFill>
                  <a:srgbClr val="000000"/>
                </a:solidFill>
                <a:latin typeface="Georgia" panose="02040502050405020303" pitchFamily="18" charset="0"/>
              </a:rPr>
              <a:t>.</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Munoz –Garcia, Felix</a:t>
            </a:r>
            <a:r>
              <a:rPr lang="en-US" sz="1000" b="1" i="0" u="none" strike="noStrike" baseline="0" dirty="0">
                <a:solidFill>
                  <a:srgbClr val="000000"/>
                </a:solidFill>
                <a:latin typeface="Georgia" panose="02040502050405020303" pitchFamily="18" charset="0"/>
              </a:rPr>
              <a:t>. </a:t>
            </a:r>
            <a:r>
              <a:rPr lang="en-US" sz="1000" b="0" i="0" u="none" strike="noStrike" baseline="0" dirty="0">
                <a:solidFill>
                  <a:srgbClr val="000000"/>
                </a:solidFill>
                <a:latin typeface="Georgia" panose="02040502050405020303" pitchFamily="18" charset="0"/>
              </a:rPr>
              <a:t>2017. </a:t>
            </a:r>
            <a:r>
              <a:rPr lang="en-US" sz="1000" b="0" i="1" u="none" strike="noStrike" baseline="0" dirty="0">
                <a:solidFill>
                  <a:srgbClr val="0E1111"/>
                </a:solidFill>
                <a:latin typeface="Georgia" panose="02040502050405020303" pitchFamily="18" charset="0"/>
              </a:rPr>
              <a:t>Advanced Microeconomic Theory: An </a:t>
            </a:r>
            <a:r>
              <a:rPr lang="en-US" sz="1000" b="0" i="1" u="none" strike="noStrike" baseline="0" dirty="0" err="1">
                <a:solidFill>
                  <a:srgbClr val="0E1111"/>
                </a:solidFill>
                <a:latin typeface="Georgia" panose="02040502050405020303" pitchFamily="18" charset="0"/>
              </a:rPr>
              <a:t>IntuitiveApproach</a:t>
            </a:r>
            <a:r>
              <a:rPr lang="en-US" sz="1000" b="0" i="1" u="none" strike="noStrike" baseline="0" dirty="0">
                <a:solidFill>
                  <a:srgbClr val="0E1111"/>
                </a:solidFill>
                <a:latin typeface="Georgia" panose="02040502050405020303" pitchFamily="18" charset="0"/>
              </a:rPr>
              <a:t> with Examples, </a:t>
            </a:r>
            <a:r>
              <a:rPr lang="en-US" sz="1000" b="0" i="0" u="none" strike="noStrike" baseline="0" dirty="0">
                <a:solidFill>
                  <a:srgbClr val="0E1111"/>
                </a:solidFill>
                <a:latin typeface="Georgia" panose="02040502050405020303" pitchFamily="18" charset="0"/>
              </a:rPr>
              <a:t>Cambridge, Mass.: MIT </a:t>
            </a:r>
            <a:endParaRPr lang="el-GR" sz="1000" b="0" i="0" u="none" strike="noStrike" baseline="0" dirty="0">
              <a:solidFill>
                <a:srgbClr val="0E1111"/>
              </a:solidFill>
              <a:latin typeface="Georgia" panose="02040502050405020303" pitchFamily="18" charset="0"/>
            </a:endParaRPr>
          </a:p>
          <a:p>
            <a:r>
              <a:rPr lang="en-US" sz="1000" b="0" i="0" u="none" strike="noStrike" baseline="0" dirty="0" err="1">
                <a:solidFill>
                  <a:srgbClr val="0E1111"/>
                </a:solidFill>
                <a:latin typeface="Georgia" panose="02040502050405020303" pitchFamily="18" charset="0"/>
              </a:rPr>
              <a:t>Press</a:t>
            </a:r>
            <a:r>
              <a:rPr lang="en-US" sz="1000" b="0" i="0" u="none" strike="noStrike" baseline="0" dirty="0" err="1">
                <a:solidFill>
                  <a:srgbClr val="000000"/>
                </a:solidFill>
                <a:latin typeface="Georgia" panose="02040502050405020303" pitchFamily="18" charset="0"/>
              </a:rPr>
              <a:t>Pasinetti</a:t>
            </a:r>
            <a:r>
              <a:rPr lang="en-US" sz="1000" b="0" i="0" u="none" strike="noStrike" baseline="0" dirty="0">
                <a:solidFill>
                  <a:srgbClr val="000000"/>
                </a:solidFill>
                <a:latin typeface="Georgia" panose="02040502050405020303" pitchFamily="18" charset="0"/>
              </a:rPr>
              <a:t> Luigi. L. and Roberto Scazzieri(2008) Capital theory (paradoxes) </a:t>
            </a:r>
            <a:r>
              <a:rPr lang="en-US" sz="1000" b="0" i="1" u="none" strike="noStrike" baseline="0" dirty="0">
                <a:solidFill>
                  <a:srgbClr val="000000"/>
                </a:solidFill>
                <a:latin typeface="Georgia" panose="02040502050405020303" pitchFamily="18" charset="0"/>
              </a:rPr>
              <a:t>The New Palgrave Dictionary of Economics</a:t>
            </a:r>
            <a:r>
              <a:rPr lang="en-US" sz="1000" b="0" i="0" u="none" strike="noStrike" baseline="0" dirty="0">
                <a:solidFill>
                  <a:srgbClr val="000000"/>
                </a:solidFill>
                <a:latin typeface="Georgia" panose="02040502050405020303" pitchFamily="18" charset="0"/>
              </a:rPr>
              <a:t>, Macmillan</a:t>
            </a:r>
          </a:p>
          <a:p>
            <a:endParaRPr lang="el-GR" sz="1000" b="0" i="0" u="none" strike="noStrike" baseline="0" dirty="0">
              <a:solidFill>
                <a:srgbClr val="000000"/>
              </a:solidFill>
              <a:latin typeface="Georgia" panose="02040502050405020303" pitchFamily="18" charset="0"/>
            </a:endParaRPr>
          </a:p>
          <a:p>
            <a:r>
              <a:rPr lang="en-US" sz="1000" dirty="0">
                <a:solidFill>
                  <a:srgbClr val="000000"/>
                </a:solidFill>
                <a:latin typeface="Georgia" panose="02040502050405020303" pitchFamily="18" charset="0"/>
              </a:rPr>
              <a:t>P</a:t>
            </a:r>
            <a:r>
              <a:rPr lang="en-US" sz="1000" b="0" i="0" u="none" strike="noStrike" baseline="0">
                <a:solidFill>
                  <a:srgbClr val="000000"/>
                </a:solidFill>
                <a:latin typeface="Georgia" panose="02040502050405020303" pitchFamily="18" charset="0"/>
              </a:rPr>
              <a:t>avallion</a:t>
            </a:r>
            <a:r>
              <a:rPr lang="en-US" sz="1000" b="0" i="0" u="none" strike="noStrike" baseline="0" dirty="0">
                <a:solidFill>
                  <a:srgbClr val="000000"/>
                </a:solidFill>
                <a:latin typeface="Georgia" panose="02040502050405020303" pitchFamily="18" charset="0"/>
              </a:rPr>
              <a:t>, Martin, 2016. "The Economics of Poverty: History, Measurement, and Policy," OUP Catalogue, Oxford University Press, number 9780190212773, </a:t>
            </a:r>
            <a:r>
              <a:rPr lang="en-US" sz="1000" b="0" i="0" u="none" strike="noStrike" baseline="0" dirty="0" err="1">
                <a:solidFill>
                  <a:srgbClr val="000000"/>
                </a:solidFill>
                <a:latin typeface="Georgia" panose="02040502050405020303" pitchFamily="18" charset="0"/>
              </a:rPr>
              <a:t>Decembrie</a:t>
            </a:r>
            <a:r>
              <a:rPr lang="en-US" sz="1000" b="0" i="0" u="none" strike="noStrike" baseline="0" dirty="0">
                <a:solidFill>
                  <a:srgbClr val="000000"/>
                </a:solidFill>
                <a:latin typeface="Georgia" panose="02040502050405020303" pitchFamily="18" charset="0"/>
              </a:rPr>
              <a:t>. (pp.42,43 and 74-76)</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Robinson, Joan. 1953–54. “The Production Function and the Theory of Capital.” </a:t>
            </a:r>
            <a:r>
              <a:rPr lang="en-US" sz="1000" b="0" i="1" u="none" strike="noStrike" baseline="0" dirty="0">
                <a:solidFill>
                  <a:srgbClr val="000000"/>
                </a:solidFill>
                <a:latin typeface="Georgia" panose="02040502050405020303" pitchFamily="18" charset="0"/>
              </a:rPr>
              <a:t>Review of</a:t>
            </a:r>
            <a:r>
              <a:rPr lang="el-GR" sz="1000" b="0" i="1" u="none" strike="noStrike" baseline="0" dirty="0">
                <a:solidFill>
                  <a:srgbClr val="000000"/>
                </a:solidFill>
                <a:latin typeface="Georgia" panose="02040502050405020303" pitchFamily="18" charset="0"/>
              </a:rPr>
              <a:t> </a:t>
            </a:r>
            <a:r>
              <a:rPr lang="en-US" sz="1000" b="0" i="1" u="none" strike="noStrike" baseline="0" dirty="0">
                <a:solidFill>
                  <a:srgbClr val="000000"/>
                </a:solidFill>
                <a:latin typeface="Georgia" panose="02040502050405020303" pitchFamily="18" charset="0"/>
              </a:rPr>
              <a:t>Economic Studies </a:t>
            </a:r>
            <a:r>
              <a:rPr lang="en-US" sz="1000" b="0" i="0" u="none" strike="noStrike" baseline="0" dirty="0">
                <a:solidFill>
                  <a:srgbClr val="000000"/>
                </a:solidFill>
                <a:latin typeface="Georgia" panose="02040502050405020303" pitchFamily="18" charset="0"/>
              </a:rPr>
              <a:t>21(2): 81–106.</a:t>
            </a:r>
          </a:p>
          <a:p>
            <a:endParaRPr lang="el-GR" sz="1000" b="0" i="0" u="none" strike="noStrike" baseline="0" dirty="0">
              <a:solidFill>
                <a:srgbClr val="000000"/>
              </a:solidFill>
              <a:latin typeface="Georgia" panose="02040502050405020303" pitchFamily="18" charset="0"/>
            </a:endParaRPr>
          </a:p>
          <a:p>
            <a:r>
              <a:rPr lang="en-US" sz="1000" b="0" i="0" u="none" strike="noStrike" baseline="0" dirty="0">
                <a:solidFill>
                  <a:srgbClr val="000000"/>
                </a:solidFill>
                <a:latin typeface="Georgia" panose="02040502050405020303" pitchFamily="18" charset="0"/>
              </a:rPr>
              <a:t>P. A. Samuelson. (1977). Reaffirming the Existence of “Reasonable” Bergson-Samuelson Social Welfare Functions. </a:t>
            </a:r>
            <a:r>
              <a:rPr lang="en-US" sz="1000" b="0" i="1" u="none" strike="noStrike" baseline="0" dirty="0">
                <a:solidFill>
                  <a:srgbClr val="000000"/>
                </a:solidFill>
                <a:latin typeface="Georgia" panose="02040502050405020303" pitchFamily="18" charset="0"/>
              </a:rPr>
              <a:t>Economica</a:t>
            </a:r>
            <a:r>
              <a:rPr lang="en-US" sz="1000" b="0" i="0" u="none" strike="noStrike" baseline="0" dirty="0">
                <a:solidFill>
                  <a:srgbClr val="000000"/>
                </a:solidFill>
                <a:latin typeface="Georgia" panose="02040502050405020303" pitchFamily="18" charset="0"/>
              </a:rPr>
              <a:t>, </a:t>
            </a:r>
            <a:r>
              <a:rPr lang="en-US" sz="1000" b="0" i="1" u="none" strike="noStrike" baseline="0" dirty="0">
                <a:solidFill>
                  <a:srgbClr val="000000"/>
                </a:solidFill>
                <a:latin typeface="Georgia" panose="02040502050405020303" pitchFamily="18" charset="0"/>
              </a:rPr>
              <a:t>44</a:t>
            </a:r>
            <a:r>
              <a:rPr lang="en-US" sz="1000" b="0" i="0" u="none" strike="noStrike" baseline="0" dirty="0">
                <a:solidFill>
                  <a:srgbClr val="000000"/>
                </a:solidFill>
                <a:latin typeface="Georgia" panose="02040502050405020303" pitchFamily="18" charset="0"/>
              </a:rPr>
              <a:t>(173), 81–88. https://doi.org/10.2307/2553553</a:t>
            </a:r>
            <a:endParaRPr lang="el-GR" sz="1000" dirty="0"/>
          </a:p>
        </p:txBody>
      </p:sp>
    </p:spTree>
    <p:extLst>
      <p:ext uri="{BB962C8B-B14F-4D97-AF65-F5344CB8AC3E}">
        <p14:creationId xmlns:p14="http://schemas.microsoft.com/office/powerpoint/2010/main" val="2484553365"/>
      </p:ext>
    </p:extLst>
  </p:cSld>
  <p:clrMapOvr>
    <a:masterClrMapping/>
  </p:clrMapOvr>
</p:sld>
</file>

<file path=ppt/theme/theme1.xml><?xml version="1.0" encoding="utf-8"?>
<a:theme xmlns:a="http://schemas.openxmlformats.org/drawingml/2006/main" name="Προεπιλογή">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48469D3-F01E-4D30-B4EA-D6DAFC69162D}">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13646</TotalTime>
  <Words>3491</Words>
  <Application>Microsoft Office PowerPoint</Application>
  <PresentationFormat>Προσαρμογή</PresentationFormat>
  <Paragraphs>130</Paragraphs>
  <Slides>18</Slides>
  <Notes>15</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18</vt:i4>
      </vt:variant>
    </vt:vector>
  </HeadingPairs>
  <TitlesOfParts>
    <vt:vector size="26" baseType="lpstr">
      <vt:lpstr>Aptos</vt:lpstr>
      <vt:lpstr>Arial</vt:lpstr>
      <vt:lpstr>Calibri</vt:lpstr>
      <vt:lpstr>Cambria Math</vt:lpstr>
      <vt:lpstr>Georgia</vt:lpstr>
      <vt:lpstr>Liberation Sans</vt:lpstr>
      <vt:lpstr>Liberation Serif</vt:lpstr>
      <vt:lpstr>Προεπιλογή</vt:lpstr>
      <vt:lpstr>  Πολιτική Οικονομία της Μεγέθυνσης και της ανισότητας   Μάθημα 3ο  Νεοκλασική Θεωρία και Ανισότητα</vt:lpstr>
      <vt:lpstr>Σκοπός και Περιεχόμενα</vt:lpstr>
      <vt:lpstr>Ο «Νόμος» του Pareto και τα Οικονομικά της Ευημερίας</vt:lpstr>
      <vt:lpstr>Το 1ο  και 2ο  “Θεώρημα της Ευημερίας”</vt:lpstr>
      <vt:lpstr>Παρουσίαση του PowerPoint</vt:lpstr>
      <vt:lpstr>Κάποιες Πρώτες Επισημάνσεις</vt:lpstr>
      <vt:lpstr>Παρουσίαση του PowerPoint</vt:lpstr>
      <vt:lpstr>Συμπληρωματικές Επισημάνσεις λόγω Παραγωγής</vt:lpstr>
      <vt:lpstr>Κοινωνικές Καμπύλες Ευημερίας</vt:lpstr>
      <vt:lpstr>Παρουσίαση του PowerPoint</vt:lpstr>
      <vt:lpstr>Παρουσίαση του PowerPoint</vt:lpstr>
      <vt:lpstr>Η Αρχή των Μεταβιβάσεων Dalton – Pigou  </vt:lpstr>
      <vt:lpstr>Ο Νόμος του Pareto</vt:lpstr>
      <vt:lpstr>Καμπύλες Lorenz</vt:lpstr>
      <vt:lpstr>Μέτρα Υπολογισμού της Ανισότητας</vt:lpstr>
      <vt:lpstr>Μεταβιβάσεις και Μείωση της Ανισότητας</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Nikos Stravelakis</cp:lastModifiedBy>
  <cp:revision>208</cp:revision>
  <dcterms:created xsi:type="dcterms:W3CDTF">2022-03-30T09:57:51Z</dcterms:created>
  <dcterms:modified xsi:type="dcterms:W3CDTF">2026-03-16T11:23:57Z</dcterms:modified>
</cp:coreProperties>
</file>