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sldIdLst>
    <p:sldId id="256" r:id="rId2"/>
    <p:sldId id="276" r:id="rId3"/>
    <p:sldId id="277" r:id="rId4"/>
    <p:sldId id="282" r:id="rId5"/>
    <p:sldId id="278" r:id="rId6"/>
    <p:sldId id="279" r:id="rId7"/>
    <p:sldId id="257" r:id="rId8"/>
    <p:sldId id="280" r:id="rId9"/>
    <p:sldId id="281" r:id="rId10"/>
    <p:sldId id="258" r:id="rId11"/>
    <p:sldId id="260" r:id="rId12"/>
    <p:sldId id="259" r:id="rId13"/>
    <p:sldId id="261" r:id="rId14"/>
    <p:sldId id="268" r:id="rId15"/>
    <p:sldId id="262" r:id="rId16"/>
    <p:sldId id="269" r:id="rId17"/>
    <p:sldId id="263" r:id="rId18"/>
    <p:sldId id="271" r:id="rId19"/>
    <p:sldId id="264" r:id="rId20"/>
    <p:sldId id="272" r:id="rId21"/>
    <p:sldId id="273" r:id="rId22"/>
    <p:sldId id="265" r:id="rId23"/>
    <p:sldId id="274" r:id="rId24"/>
    <p:sldId id="266" r:id="rId25"/>
    <p:sldId id="267" r:id="rId26"/>
    <p:sldId id="275"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997"/>
    <p:restoredTop sz="95794"/>
  </p:normalViewPr>
  <p:slideViewPr>
    <p:cSldViewPr snapToGrid="0">
      <p:cViewPr varScale="1">
        <p:scale>
          <a:sx n="79" d="100"/>
          <a:sy n="79" d="100"/>
        </p:scale>
        <p:origin x="941"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3432BC-22E5-414F-A1F5-B9CB23475B29}" type="doc">
      <dgm:prSet loTypeId="urn:microsoft.com/office/officeart/2024/3/layout/hArchList1" loCatId="List" qsTypeId="urn:microsoft.com/office/officeart/2005/8/quickstyle/simple4" qsCatId="simple" csTypeId="urn:microsoft.com/office/officeart/2005/8/colors/accent4_2" csCatId="accent4" phldr="1"/>
      <dgm:spPr/>
      <dgm:t>
        <a:bodyPr/>
        <a:lstStyle/>
        <a:p>
          <a:endParaRPr lang="en-US"/>
        </a:p>
      </dgm:t>
    </dgm:pt>
    <dgm:pt modelId="{8CCCCD0A-57DE-4779-B173-CCA844C74D61}">
      <dgm:prSet/>
      <dgm:spPr/>
      <dgm:t>
        <a:bodyPr/>
        <a:lstStyle/>
        <a:p>
          <a:pPr>
            <a:lnSpc>
              <a:spcPct val="100000"/>
            </a:lnSpc>
            <a:defRPr b="1"/>
          </a:pPr>
          <a:endParaRPr lang="en-US" dirty="0"/>
        </a:p>
      </dgm:t>
    </dgm:pt>
    <dgm:pt modelId="{5D2D2B3A-A016-4F94-8061-8B933BE439B5}" type="parTrans" cxnId="{07B98645-28AA-4159-B661-A56C1F65778F}">
      <dgm:prSet/>
      <dgm:spPr/>
      <dgm:t>
        <a:bodyPr/>
        <a:lstStyle/>
        <a:p>
          <a:endParaRPr lang="en-US"/>
        </a:p>
      </dgm:t>
    </dgm:pt>
    <dgm:pt modelId="{4E1ADFC6-EDE6-460E-9319-338F3A0548EA}" type="sibTrans" cxnId="{07B98645-28AA-4159-B661-A56C1F65778F}">
      <dgm:prSet/>
      <dgm:spPr/>
      <dgm:t>
        <a:bodyPr/>
        <a:lstStyle/>
        <a:p>
          <a:pPr>
            <a:lnSpc>
              <a:spcPct val="100000"/>
            </a:lnSpc>
            <a:defRPr b="1"/>
          </a:pPr>
          <a:endParaRPr lang="en-US"/>
        </a:p>
      </dgm:t>
    </dgm:pt>
    <dgm:pt modelId="{56E1AA31-D883-48AD-94A9-BD2BE170C4F9}">
      <dgm:prSet/>
      <dgm:spPr/>
      <dgm:t>
        <a:bodyPr/>
        <a:lstStyle/>
        <a:p>
          <a:pPr>
            <a:lnSpc>
              <a:spcPct val="100000"/>
            </a:lnSpc>
          </a:pPr>
          <a:r>
            <a:rPr lang="en-US" b="1" u="none"/>
            <a:t>Hotelling  - </a:t>
          </a:r>
          <a:r>
            <a:rPr lang="el-GR" b="1" u="none"/>
            <a:t> </a:t>
          </a:r>
          <a:r>
            <a:rPr lang="en-US" b="1" u="none"/>
            <a:t>The Ice Cream Stand Problem:</a:t>
          </a:r>
          <a:r>
            <a:rPr lang="en-US"/>
            <a:t> Harold Hotelling originally demonstrated in 1929 that two competing vendors on a linear beach (e.g., a boardwalk) will both end up clustering directly in the center to maximize their customer base. This is called the "principle of minimum differentiation".</a:t>
          </a:r>
        </a:p>
      </dgm:t>
    </dgm:pt>
    <dgm:pt modelId="{1CEF55BB-19B4-4AE2-B1B0-92DD04341B53}" type="parTrans" cxnId="{ED43C2E7-CBFF-441C-93CF-E62BD3561699}">
      <dgm:prSet/>
      <dgm:spPr/>
      <dgm:t>
        <a:bodyPr/>
        <a:lstStyle/>
        <a:p>
          <a:endParaRPr lang="en-US"/>
        </a:p>
      </dgm:t>
    </dgm:pt>
    <dgm:pt modelId="{517718D1-B95B-4073-A512-AF1C3C18E5F3}" type="sibTrans" cxnId="{ED43C2E7-CBFF-441C-93CF-E62BD3561699}">
      <dgm:prSet/>
      <dgm:spPr/>
      <dgm:t>
        <a:bodyPr/>
        <a:lstStyle/>
        <a:p>
          <a:endParaRPr lang="en-US"/>
        </a:p>
      </dgm:t>
    </dgm:pt>
    <dgm:pt modelId="{A5E769C2-DE24-4BBB-921C-52D8359F262D}">
      <dgm:prSet/>
      <dgm:spPr/>
      <dgm:t>
        <a:bodyPr/>
        <a:lstStyle/>
        <a:p>
          <a:pPr>
            <a:lnSpc>
              <a:spcPct val="100000"/>
            </a:lnSpc>
            <a:defRPr b="1"/>
          </a:pPr>
          <a:endParaRPr lang="en-US" dirty="0"/>
        </a:p>
      </dgm:t>
    </dgm:pt>
    <dgm:pt modelId="{33D3BECF-4C83-4DFF-9E73-6FF18E9248AF}" type="parTrans" cxnId="{CD8E87A6-C2F9-4061-A3F4-AA2B6EC3C108}">
      <dgm:prSet/>
      <dgm:spPr/>
      <dgm:t>
        <a:bodyPr/>
        <a:lstStyle/>
        <a:p>
          <a:endParaRPr lang="en-US"/>
        </a:p>
      </dgm:t>
    </dgm:pt>
    <dgm:pt modelId="{6473C589-00AA-49FD-A625-3D0AC29EFDF9}" type="sibTrans" cxnId="{CD8E87A6-C2F9-4061-A3F4-AA2B6EC3C108}">
      <dgm:prSet/>
      <dgm:spPr/>
      <dgm:t>
        <a:bodyPr/>
        <a:lstStyle/>
        <a:p>
          <a:pPr>
            <a:defRPr b="1"/>
          </a:pPr>
          <a:endParaRPr lang="en-US"/>
        </a:p>
      </dgm:t>
    </dgm:pt>
    <dgm:pt modelId="{6D1CD87B-EB41-404E-A416-4CBEFCB048DA}">
      <dgm:prSet/>
      <dgm:spPr/>
      <dgm:t>
        <a:bodyPr/>
        <a:lstStyle/>
        <a:p>
          <a:pPr>
            <a:lnSpc>
              <a:spcPct val="100000"/>
            </a:lnSpc>
          </a:pPr>
          <a:r>
            <a:rPr lang="en-US" b="1" u="none" dirty="0"/>
            <a:t>The Median Voter Theorem (The Political Equivalent):</a:t>
          </a:r>
          <a:r>
            <a:rPr lang="en-US" dirty="0"/>
            <a:t> Duncan Black and Anthony Downs later adapted this concept into electoral politics. Voters are arrayed along a left-to-right ideological spectrum, and politicians aim to maximize their vote share. To win the majority in a two-candidate race, both candidates are driven to adopt the exact ideological position of the </a:t>
          </a:r>
          <a:r>
            <a:rPr lang="en-US" b="1" u="none" dirty="0"/>
            <a:t>median voter</a:t>
          </a:r>
          <a:r>
            <a:rPr lang="el-GR" dirty="0"/>
            <a:t>ώστε γενικές πληροφορίες σχετικά με αυτό το θέμα για να προσθέσετε βάθος και σαφήνεια. Γράψτε σύντομα, ενδιαφέροντα σημεία αναφοράς που δεν χρειάζεται να διαβαστούν δυνατά.​</a:t>
          </a:r>
          <a:endParaRPr lang="en-US" dirty="0"/>
        </a:p>
      </dgm:t>
    </dgm:pt>
    <dgm:pt modelId="{2CDAABC0-34A6-461E-974D-ADE92B614019}" type="parTrans" cxnId="{9A8711FC-3DF5-438C-827F-895380F75D2C}">
      <dgm:prSet/>
      <dgm:spPr/>
      <dgm:t>
        <a:bodyPr/>
        <a:lstStyle/>
        <a:p>
          <a:endParaRPr lang="en-US"/>
        </a:p>
      </dgm:t>
    </dgm:pt>
    <dgm:pt modelId="{7729BDF3-7EBA-4E0E-B2A0-01541BE394F7}" type="sibTrans" cxnId="{9A8711FC-3DF5-438C-827F-895380F75D2C}">
      <dgm:prSet/>
      <dgm:spPr/>
      <dgm:t>
        <a:bodyPr/>
        <a:lstStyle/>
        <a:p>
          <a:endParaRPr lang="en-US"/>
        </a:p>
      </dgm:t>
    </dgm:pt>
    <dgm:pt modelId="{AC682317-5703-4B98-B542-A646808EACAC}" type="pres">
      <dgm:prSet presAssocID="{763432BC-22E5-414F-A1F5-B9CB23475B29}" presName="Name0" presStyleCnt="0">
        <dgm:presLayoutVars>
          <dgm:dir/>
          <dgm:resizeHandles val="exact"/>
        </dgm:presLayoutVars>
      </dgm:prSet>
      <dgm:spPr/>
    </dgm:pt>
    <dgm:pt modelId="{3EAC1D7D-4605-4D28-A9D0-2D366BCE3D42}" type="pres">
      <dgm:prSet presAssocID="{8CCCCD0A-57DE-4779-B173-CCA844C74D61}" presName="compNode" presStyleCnt="0"/>
      <dgm:spPr/>
    </dgm:pt>
    <dgm:pt modelId="{A7A52855-61A4-4375-880B-7A371ECB0B7D}" type="pres">
      <dgm:prSet presAssocID="{8CCCCD0A-57DE-4779-B173-CCA844C74D61}" presName="pictRect" presStyleLbl="revTx" presStyleIdx="0" presStyleCnt="4">
        <dgm:presLayoutVars>
          <dgm:chMax val="0"/>
          <dgm:bulletEnabled/>
        </dgm:presLayoutVars>
      </dgm:prSet>
      <dgm:spPr/>
    </dgm:pt>
    <dgm:pt modelId="{769F7E8F-1755-4D7E-82C2-2F4E9D54E604}" type="pres">
      <dgm:prSet presAssocID="{8CCCCD0A-57DE-4779-B173-CCA844C74D61}" presName="textRect" presStyleLbl="revTx" presStyleIdx="1" presStyleCnt="4">
        <dgm:presLayoutVars>
          <dgm:bulletEnabled/>
        </dgm:presLayoutVars>
      </dgm:prSet>
      <dgm:spPr/>
    </dgm:pt>
    <dgm:pt modelId="{5CCADC08-CB14-485C-8AD1-6C87C3BB011B}" type="pres">
      <dgm:prSet presAssocID="{4E1ADFC6-EDE6-460E-9319-338F3A0548EA}" presName="sibTrans" presStyleLbl="sibTrans2D1" presStyleIdx="0" presStyleCnt="0"/>
      <dgm:spPr/>
    </dgm:pt>
    <dgm:pt modelId="{2CA7C444-C057-4C92-BA86-C8E19CF56F2A}" type="pres">
      <dgm:prSet presAssocID="{A5E769C2-DE24-4BBB-921C-52D8359F262D}" presName="compNode" presStyleCnt="0"/>
      <dgm:spPr/>
    </dgm:pt>
    <dgm:pt modelId="{FB4747C9-DAA4-4821-AB6E-643EFF31AB4D}" type="pres">
      <dgm:prSet presAssocID="{A5E769C2-DE24-4BBB-921C-52D8359F262D}" presName="pictRect" presStyleLbl="revTx" presStyleIdx="2" presStyleCnt="4">
        <dgm:presLayoutVars>
          <dgm:chMax val="0"/>
          <dgm:bulletEnabled/>
        </dgm:presLayoutVars>
      </dgm:prSet>
      <dgm:spPr/>
    </dgm:pt>
    <dgm:pt modelId="{B4851F84-A78C-401C-9196-C7750A866E76}" type="pres">
      <dgm:prSet presAssocID="{A5E769C2-DE24-4BBB-921C-52D8359F262D}" presName="textRect" presStyleLbl="revTx" presStyleIdx="3" presStyleCnt="4">
        <dgm:presLayoutVars>
          <dgm:bulletEnabled/>
        </dgm:presLayoutVars>
      </dgm:prSet>
      <dgm:spPr/>
    </dgm:pt>
  </dgm:ptLst>
  <dgm:cxnLst>
    <dgm:cxn modelId="{2AF85E3F-8234-4689-8463-FCA27BAA7EB6}" type="presOf" srcId="{56E1AA31-D883-48AD-94A9-BD2BE170C4F9}" destId="{769F7E8F-1755-4D7E-82C2-2F4E9D54E604}" srcOrd="0" destOrd="0" presId="urn:microsoft.com/office/officeart/2024/3/layout/hArchList1"/>
    <dgm:cxn modelId="{E7537662-26DC-4FEF-833D-E7BD61F07396}" type="presOf" srcId="{4E1ADFC6-EDE6-460E-9319-338F3A0548EA}" destId="{5CCADC08-CB14-485C-8AD1-6C87C3BB011B}" srcOrd="0" destOrd="0" presId="urn:microsoft.com/office/officeart/2024/3/layout/hArchList1"/>
    <dgm:cxn modelId="{07B98645-28AA-4159-B661-A56C1F65778F}" srcId="{763432BC-22E5-414F-A1F5-B9CB23475B29}" destId="{8CCCCD0A-57DE-4779-B173-CCA844C74D61}" srcOrd="0" destOrd="0" parTransId="{5D2D2B3A-A016-4F94-8061-8B933BE439B5}" sibTransId="{4E1ADFC6-EDE6-460E-9319-338F3A0548EA}"/>
    <dgm:cxn modelId="{4B5B9E52-E774-4872-B675-05C569EFB0AA}" type="presOf" srcId="{A5E769C2-DE24-4BBB-921C-52D8359F262D}" destId="{FB4747C9-DAA4-4821-AB6E-643EFF31AB4D}" srcOrd="0" destOrd="0" presId="urn:microsoft.com/office/officeart/2024/3/layout/hArchList1"/>
    <dgm:cxn modelId="{D2B5C553-9E50-463C-99D5-C4AE6D2D40A1}" type="presOf" srcId="{763432BC-22E5-414F-A1F5-B9CB23475B29}" destId="{AC682317-5703-4B98-B542-A646808EACAC}" srcOrd="0" destOrd="0" presId="urn:microsoft.com/office/officeart/2024/3/layout/hArchList1"/>
    <dgm:cxn modelId="{7C6C819A-B67D-4397-96EE-2887D0C99088}" type="presOf" srcId="{6D1CD87B-EB41-404E-A416-4CBEFCB048DA}" destId="{B4851F84-A78C-401C-9196-C7750A866E76}" srcOrd="0" destOrd="0" presId="urn:microsoft.com/office/officeart/2024/3/layout/hArchList1"/>
    <dgm:cxn modelId="{CD8E87A6-C2F9-4061-A3F4-AA2B6EC3C108}" srcId="{763432BC-22E5-414F-A1F5-B9CB23475B29}" destId="{A5E769C2-DE24-4BBB-921C-52D8359F262D}" srcOrd="1" destOrd="0" parTransId="{33D3BECF-4C83-4DFF-9E73-6FF18E9248AF}" sibTransId="{6473C589-00AA-49FD-A625-3D0AC29EFDF9}"/>
    <dgm:cxn modelId="{516139CA-734E-4696-9BC0-7CEE63CDBDD3}" type="presOf" srcId="{8CCCCD0A-57DE-4779-B173-CCA844C74D61}" destId="{A7A52855-61A4-4375-880B-7A371ECB0B7D}" srcOrd="0" destOrd="0" presId="urn:microsoft.com/office/officeart/2024/3/layout/hArchList1"/>
    <dgm:cxn modelId="{ED43C2E7-CBFF-441C-93CF-E62BD3561699}" srcId="{8CCCCD0A-57DE-4779-B173-CCA844C74D61}" destId="{56E1AA31-D883-48AD-94A9-BD2BE170C4F9}" srcOrd="0" destOrd="0" parTransId="{1CEF55BB-19B4-4AE2-B1B0-92DD04341B53}" sibTransId="{517718D1-B95B-4073-A512-AF1C3C18E5F3}"/>
    <dgm:cxn modelId="{9A8711FC-3DF5-438C-827F-895380F75D2C}" srcId="{A5E769C2-DE24-4BBB-921C-52D8359F262D}" destId="{6D1CD87B-EB41-404E-A416-4CBEFCB048DA}" srcOrd="0" destOrd="0" parTransId="{2CDAABC0-34A6-461E-974D-ADE92B614019}" sibTransId="{7729BDF3-7EBA-4E0E-B2A0-01541BE394F7}"/>
    <dgm:cxn modelId="{F34EA3B0-0733-475C-A34F-656FFF82965A}" type="presParOf" srcId="{AC682317-5703-4B98-B542-A646808EACAC}" destId="{3EAC1D7D-4605-4D28-A9D0-2D366BCE3D42}" srcOrd="0" destOrd="0" presId="urn:microsoft.com/office/officeart/2024/3/layout/hArchList1"/>
    <dgm:cxn modelId="{D4F355E1-E2A6-46B6-9573-AA456876BFBD}" type="presParOf" srcId="{3EAC1D7D-4605-4D28-A9D0-2D366BCE3D42}" destId="{A7A52855-61A4-4375-880B-7A371ECB0B7D}" srcOrd="0" destOrd="0" presId="urn:microsoft.com/office/officeart/2024/3/layout/hArchList1"/>
    <dgm:cxn modelId="{7DFCCE8B-58DF-47BA-BCD0-38AD5B2C457D}" type="presParOf" srcId="{3EAC1D7D-4605-4D28-A9D0-2D366BCE3D42}" destId="{769F7E8F-1755-4D7E-82C2-2F4E9D54E604}" srcOrd="1" destOrd="0" presId="urn:microsoft.com/office/officeart/2024/3/layout/hArchList1"/>
    <dgm:cxn modelId="{F4512E86-406B-4E04-921C-EF7EF33B28F9}" type="presParOf" srcId="{AC682317-5703-4B98-B542-A646808EACAC}" destId="{5CCADC08-CB14-485C-8AD1-6C87C3BB011B}" srcOrd="1" destOrd="0" presId="urn:microsoft.com/office/officeart/2024/3/layout/hArchList1"/>
    <dgm:cxn modelId="{08C33CFB-EA2B-4FA0-A7D7-EFFE9C8C837F}" type="presParOf" srcId="{AC682317-5703-4B98-B542-A646808EACAC}" destId="{2CA7C444-C057-4C92-BA86-C8E19CF56F2A}" srcOrd="2" destOrd="0" presId="urn:microsoft.com/office/officeart/2024/3/layout/hArchList1"/>
    <dgm:cxn modelId="{8AA77302-01CF-4EF6-AD4D-4DB43D844080}" type="presParOf" srcId="{2CA7C444-C057-4C92-BA86-C8E19CF56F2A}" destId="{FB4747C9-DAA4-4821-AB6E-643EFF31AB4D}" srcOrd="0" destOrd="0" presId="urn:microsoft.com/office/officeart/2024/3/layout/hArchList1"/>
    <dgm:cxn modelId="{47045BE4-971E-40A3-9E41-DBFFF9B73BB6}" type="presParOf" srcId="{2CA7C444-C057-4C92-BA86-C8E19CF56F2A}" destId="{B4851F84-A78C-401C-9196-C7750A866E76}" srcOrd="1" destOrd="0" presId="urn:microsoft.com/office/officeart/2024/3/layout/hArc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CB9FDD-A2E4-4177-BF62-1701831FC6A5}"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7B576714-93F8-4E90-AFFA-F2DF22F9061D}">
      <dgm:prSet/>
      <dgm:spPr/>
      <dgm:t>
        <a:bodyPr/>
        <a:lstStyle/>
        <a:p>
          <a:r>
            <a:rPr lang="el-GR"/>
            <a:t>Εφόσον η οικονομική ανισότητα έχει εκτιναχθεί τις τελευταίες δεκαετίες, γιατί δεν έχει υπάρξει πολιτική αντίδραση; Γιατί οι ψηφοφόροι δεν απαιτούν αναδιανομή;</a:t>
          </a:r>
          <a:r>
            <a:rPr lang="en-US"/>
            <a:t> (Piketty 2014, WIL Reports)</a:t>
          </a:r>
        </a:p>
      </dgm:t>
    </dgm:pt>
    <dgm:pt modelId="{7816973C-3389-4ADC-AA07-FBF3DC68FFD8}" type="parTrans" cxnId="{935FFA70-E5E0-47A5-ACCB-8E8A74027433}">
      <dgm:prSet/>
      <dgm:spPr/>
      <dgm:t>
        <a:bodyPr/>
        <a:lstStyle/>
        <a:p>
          <a:endParaRPr lang="en-US"/>
        </a:p>
      </dgm:t>
    </dgm:pt>
    <dgm:pt modelId="{5AAFE82E-B4B5-4AC9-944B-3D84A5DDABC4}" type="sibTrans" cxnId="{935FFA70-E5E0-47A5-ACCB-8E8A74027433}">
      <dgm:prSet/>
      <dgm:spPr/>
      <dgm:t>
        <a:bodyPr/>
        <a:lstStyle/>
        <a:p>
          <a:endParaRPr lang="en-US"/>
        </a:p>
      </dgm:t>
    </dgm:pt>
    <dgm:pt modelId="{8A9A9A98-E0B6-4163-90C9-6FF96AD856F8}">
      <dgm:prSet/>
      <dgm:spPr/>
      <dgm:t>
        <a:bodyPr/>
        <a:lstStyle/>
        <a:p>
          <a:r>
            <a:rPr lang="el-GR"/>
            <a:t>Είναι η αύξηση της αποχής τεκμήριο μιας ασταθούς ισορροπίας των κομματικών συστημάτων, όπου οι ανησυχίες ορισμένων ψηφοφόρων δεν εισακούονται; (</a:t>
          </a:r>
          <a:r>
            <a:rPr lang="en-GB"/>
            <a:t>Kostelka &amp; Blais 2021)</a:t>
          </a:r>
          <a:endParaRPr lang="en-US"/>
        </a:p>
      </dgm:t>
    </dgm:pt>
    <dgm:pt modelId="{32B0FB34-BCDA-4490-8AEC-3E643FE0125D}" type="parTrans" cxnId="{095C0FB4-2266-4D44-8356-F03EEDFECACB}">
      <dgm:prSet/>
      <dgm:spPr/>
      <dgm:t>
        <a:bodyPr/>
        <a:lstStyle/>
        <a:p>
          <a:endParaRPr lang="en-US"/>
        </a:p>
      </dgm:t>
    </dgm:pt>
    <dgm:pt modelId="{23AAFC52-9339-4315-A9A4-581B2D7B5461}" type="sibTrans" cxnId="{095C0FB4-2266-4D44-8356-F03EEDFECACB}">
      <dgm:prSet/>
      <dgm:spPr/>
      <dgm:t>
        <a:bodyPr/>
        <a:lstStyle/>
        <a:p>
          <a:endParaRPr lang="en-US"/>
        </a:p>
      </dgm:t>
    </dgm:pt>
    <dgm:pt modelId="{267E0084-14F7-4C0F-9DA8-8C7FC63025C6}">
      <dgm:prSet/>
      <dgm:spPr/>
      <dgm:t>
        <a:bodyPr/>
        <a:lstStyle/>
        <a:p>
          <a:r>
            <a:rPr lang="el-GR"/>
            <a:t>Όλα τα παραπάνω αντανακλούν την άνοδο της «Βραχμανικής» αριστεράς και τη μετάβαση σε κομματικά συστήματα πολλαπλών ελίτ.</a:t>
          </a:r>
          <a:endParaRPr lang="en-US"/>
        </a:p>
      </dgm:t>
    </dgm:pt>
    <dgm:pt modelId="{ABC9C56E-1EE3-478A-934A-99E465CD98D8}" type="parTrans" cxnId="{D44529F1-2CA2-4D58-9BF0-87FAE8B6B568}">
      <dgm:prSet/>
      <dgm:spPr/>
      <dgm:t>
        <a:bodyPr/>
        <a:lstStyle/>
        <a:p>
          <a:endParaRPr lang="en-US"/>
        </a:p>
      </dgm:t>
    </dgm:pt>
    <dgm:pt modelId="{B8E02B19-1DB8-4322-B770-F6101C020F20}" type="sibTrans" cxnId="{D44529F1-2CA2-4D58-9BF0-87FAE8B6B568}">
      <dgm:prSet/>
      <dgm:spPr/>
      <dgm:t>
        <a:bodyPr/>
        <a:lstStyle/>
        <a:p>
          <a:endParaRPr lang="en-US"/>
        </a:p>
      </dgm:t>
    </dgm:pt>
    <dgm:pt modelId="{FA2C65E4-7667-47CF-ACD2-F7F15F75A7BB}" type="pres">
      <dgm:prSet presAssocID="{78CB9FDD-A2E4-4177-BF62-1701831FC6A5}" presName="linear" presStyleCnt="0">
        <dgm:presLayoutVars>
          <dgm:animLvl val="lvl"/>
          <dgm:resizeHandles val="exact"/>
        </dgm:presLayoutVars>
      </dgm:prSet>
      <dgm:spPr/>
    </dgm:pt>
    <dgm:pt modelId="{C3C5D6CB-A250-4A72-B905-91C36117E42B}" type="pres">
      <dgm:prSet presAssocID="{7B576714-93F8-4E90-AFFA-F2DF22F9061D}" presName="parentText" presStyleLbl="node1" presStyleIdx="0" presStyleCnt="3">
        <dgm:presLayoutVars>
          <dgm:chMax val="0"/>
          <dgm:bulletEnabled val="1"/>
        </dgm:presLayoutVars>
      </dgm:prSet>
      <dgm:spPr/>
    </dgm:pt>
    <dgm:pt modelId="{237851CE-90E2-4E09-9490-FF1CE3719F10}" type="pres">
      <dgm:prSet presAssocID="{5AAFE82E-B4B5-4AC9-944B-3D84A5DDABC4}" presName="spacer" presStyleCnt="0"/>
      <dgm:spPr/>
    </dgm:pt>
    <dgm:pt modelId="{D6CDBC2D-D3AE-4401-A431-7672ECE39AA6}" type="pres">
      <dgm:prSet presAssocID="{8A9A9A98-E0B6-4163-90C9-6FF96AD856F8}" presName="parentText" presStyleLbl="node1" presStyleIdx="1" presStyleCnt="3">
        <dgm:presLayoutVars>
          <dgm:chMax val="0"/>
          <dgm:bulletEnabled val="1"/>
        </dgm:presLayoutVars>
      </dgm:prSet>
      <dgm:spPr/>
    </dgm:pt>
    <dgm:pt modelId="{583736F3-D7E6-4379-B522-30BE508A8FCE}" type="pres">
      <dgm:prSet presAssocID="{23AAFC52-9339-4315-A9A4-581B2D7B5461}" presName="spacer" presStyleCnt="0"/>
      <dgm:spPr/>
    </dgm:pt>
    <dgm:pt modelId="{B53374D7-679C-42A5-84E6-771D61C2F166}" type="pres">
      <dgm:prSet presAssocID="{267E0084-14F7-4C0F-9DA8-8C7FC63025C6}" presName="parentText" presStyleLbl="node1" presStyleIdx="2" presStyleCnt="3">
        <dgm:presLayoutVars>
          <dgm:chMax val="0"/>
          <dgm:bulletEnabled val="1"/>
        </dgm:presLayoutVars>
      </dgm:prSet>
      <dgm:spPr/>
    </dgm:pt>
  </dgm:ptLst>
  <dgm:cxnLst>
    <dgm:cxn modelId="{935FFA70-E5E0-47A5-ACCB-8E8A74027433}" srcId="{78CB9FDD-A2E4-4177-BF62-1701831FC6A5}" destId="{7B576714-93F8-4E90-AFFA-F2DF22F9061D}" srcOrd="0" destOrd="0" parTransId="{7816973C-3389-4ADC-AA07-FBF3DC68FFD8}" sibTransId="{5AAFE82E-B4B5-4AC9-944B-3D84A5DDABC4}"/>
    <dgm:cxn modelId="{B574E1AD-7F11-4D11-B7A1-1FAC42C41C44}" type="presOf" srcId="{7B576714-93F8-4E90-AFFA-F2DF22F9061D}" destId="{C3C5D6CB-A250-4A72-B905-91C36117E42B}" srcOrd="0" destOrd="0" presId="urn:microsoft.com/office/officeart/2005/8/layout/vList2"/>
    <dgm:cxn modelId="{395CAFB1-F4F0-433B-B7DE-FB672FE04203}" type="presOf" srcId="{78CB9FDD-A2E4-4177-BF62-1701831FC6A5}" destId="{FA2C65E4-7667-47CF-ACD2-F7F15F75A7BB}" srcOrd="0" destOrd="0" presId="urn:microsoft.com/office/officeart/2005/8/layout/vList2"/>
    <dgm:cxn modelId="{095C0FB4-2266-4D44-8356-F03EEDFECACB}" srcId="{78CB9FDD-A2E4-4177-BF62-1701831FC6A5}" destId="{8A9A9A98-E0B6-4163-90C9-6FF96AD856F8}" srcOrd="1" destOrd="0" parTransId="{32B0FB34-BCDA-4490-8AEC-3E643FE0125D}" sibTransId="{23AAFC52-9339-4315-A9A4-581B2D7B5461}"/>
    <dgm:cxn modelId="{542F9CD6-7AEB-4C95-8383-214455A1D654}" type="presOf" srcId="{267E0084-14F7-4C0F-9DA8-8C7FC63025C6}" destId="{B53374D7-679C-42A5-84E6-771D61C2F166}" srcOrd="0" destOrd="0" presId="urn:microsoft.com/office/officeart/2005/8/layout/vList2"/>
    <dgm:cxn modelId="{D44529F1-2CA2-4D58-9BF0-87FAE8B6B568}" srcId="{78CB9FDD-A2E4-4177-BF62-1701831FC6A5}" destId="{267E0084-14F7-4C0F-9DA8-8C7FC63025C6}" srcOrd="2" destOrd="0" parTransId="{ABC9C56E-1EE3-478A-934A-99E465CD98D8}" sibTransId="{B8E02B19-1DB8-4322-B770-F6101C020F20}"/>
    <dgm:cxn modelId="{579EDBF6-C8A7-4645-8BAF-C86130103C3A}" type="presOf" srcId="{8A9A9A98-E0B6-4163-90C9-6FF96AD856F8}" destId="{D6CDBC2D-D3AE-4401-A431-7672ECE39AA6}" srcOrd="0" destOrd="0" presId="urn:microsoft.com/office/officeart/2005/8/layout/vList2"/>
    <dgm:cxn modelId="{4EB32994-FBC5-45CF-B85C-31CEA09FA66C}" type="presParOf" srcId="{FA2C65E4-7667-47CF-ACD2-F7F15F75A7BB}" destId="{C3C5D6CB-A250-4A72-B905-91C36117E42B}" srcOrd="0" destOrd="0" presId="urn:microsoft.com/office/officeart/2005/8/layout/vList2"/>
    <dgm:cxn modelId="{DE2E4857-D09C-4C9E-8835-6C594B93BE13}" type="presParOf" srcId="{FA2C65E4-7667-47CF-ACD2-F7F15F75A7BB}" destId="{237851CE-90E2-4E09-9490-FF1CE3719F10}" srcOrd="1" destOrd="0" presId="urn:microsoft.com/office/officeart/2005/8/layout/vList2"/>
    <dgm:cxn modelId="{01FF27F2-A1BE-497D-A9E7-F3848B898C5E}" type="presParOf" srcId="{FA2C65E4-7667-47CF-ACD2-F7F15F75A7BB}" destId="{D6CDBC2D-D3AE-4401-A431-7672ECE39AA6}" srcOrd="2" destOrd="0" presId="urn:microsoft.com/office/officeart/2005/8/layout/vList2"/>
    <dgm:cxn modelId="{C07BC070-EE75-4CC4-84A2-442026F4F9A6}" type="presParOf" srcId="{FA2C65E4-7667-47CF-ACD2-F7F15F75A7BB}" destId="{583736F3-D7E6-4379-B522-30BE508A8FCE}" srcOrd="3" destOrd="0" presId="urn:microsoft.com/office/officeart/2005/8/layout/vList2"/>
    <dgm:cxn modelId="{E49BE09E-206D-45A5-AAB9-6C5CE56AA817}" type="presParOf" srcId="{FA2C65E4-7667-47CF-ACD2-F7F15F75A7BB}" destId="{B53374D7-679C-42A5-84E6-771D61C2F16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A148D9-0536-42A4-B380-4243D1D356F3}"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8B01E68C-6E02-44A6-9279-875188110F4F}">
      <dgm:prSet/>
      <dgm:spPr/>
      <dgm:t>
        <a:bodyPr/>
        <a:lstStyle/>
        <a:p>
          <a:r>
            <a:rPr lang="en-US"/>
            <a:t>1981-1996: </a:t>
          </a:r>
          <a:r>
            <a:rPr lang="el-GR"/>
            <a:t>Ευρωβαρόμετρο</a:t>
          </a:r>
          <a:r>
            <a:rPr lang="en-US"/>
            <a:t> (έ</a:t>
          </a:r>
          <a:r>
            <a:rPr lang="el-GR"/>
            <a:t>ρευνα γενικών πολιτικών στάσεων</a:t>
          </a:r>
          <a:r>
            <a:rPr lang="en-US"/>
            <a:t>)</a:t>
          </a:r>
        </a:p>
      </dgm:t>
    </dgm:pt>
    <dgm:pt modelId="{E53CA763-9A80-440C-8D11-2599813B69DD}" type="parTrans" cxnId="{B7DE9DE6-0493-4733-8F31-99D269268E2D}">
      <dgm:prSet/>
      <dgm:spPr/>
      <dgm:t>
        <a:bodyPr/>
        <a:lstStyle/>
        <a:p>
          <a:endParaRPr lang="en-US"/>
        </a:p>
      </dgm:t>
    </dgm:pt>
    <dgm:pt modelId="{5045AEFA-03FB-4585-BEB2-CB924FFC4FA3}" type="sibTrans" cxnId="{B7DE9DE6-0493-4733-8F31-99D269268E2D}">
      <dgm:prSet/>
      <dgm:spPr/>
      <dgm:t>
        <a:bodyPr/>
        <a:lstStyle/>
        <a:p>
          <a:endParaRPr lang="en-US"/>
        </a:p>
      </dgm:t>
    </dgm:pt>
    <dgm:pt modelId="{C30B9E37-80E1-4D79-9821-E6C4E22E4477}">
      <dgm:prSet/>
      <dgm:spPr/>
      <dgm:t>
        <a:bodyPr/>
        <a:lstStyle/>
        <a:p>
          <a:r>
            <a:rPr lang="en-US"/>
            <a:t>2000-2007: European Social Survey (</a:t>
          </a:r>
          <a:r>
            <a:rPr lang="el-GR"/>
            <a:t>γενικών πολιτικών στάσεων</a:t>
          </a:r>
          <a:r>
            <a:rPr lang="en-US"/>
            <a:t>)</a:t>
          </a:r>
        </a:p>
      </dgm:t>
    </dgm:pt>
    <dgm:pt modelId="{A0556D08-4FE1-4135-9001-F477FB2136BF}" type="parTrans" cxnId="{C7244221-4161-435C-A460-60EA1CEF0379}">
      <dgm:prSet/>
      <dgm:spPr/>
      <dgm:t>
        <a:bodyPr/>
        <a:lstStyle/>
        <a:p>
          <a:endParaRPr lang="en-US"/>
        </a:p>
      </dgm:t>
    </dgm:pt>
    <dgm:pt modelId="{9B785851-2C7D-4539-AA4A-C4CB7E2F6F2E}" type="sibTrans" cxnId="{C7244221-4161-435C-A460-60EA1CEF0379}">
      <dgm:prSet/>
      <dgm:spPr/>
      <dgm:t>
        <a:bodyPr/>
        <a:lstStyle/>
        <a:p>
          <a:endParaRPr lang="en-US"/>
        </a:p>
      </dgm:t>
    </dgm:pt>
    <dgm:pt modelId="{F8BA3E19-4798-4555-9FC6-FED375A985CD}">
      <dgm:prSet/>
      <dgm:spPr/>
      <dgm:t>
        <a:bodyPr/>
        <a:lstStyle/>
        <a:p>
          <a:r>
            <a:rPr lang="en-US"/>
            <a:t>2009-2015: Comparative Study of Electoral Systems (</a:t>
          </a:r>
          <a:r>
            <a:rPr lang="el-GR"/>
            <a:t>μετ-εκλογική</a:t>
          </a:r>
          <a:r>
            <a:rPr lang="en-US"/>
            <a:t>)</a:t>
          </a:r>
        </a:p>
      </dgm:t>
    </dgm:pt>
    <dgm:pt modelId="{75978434-2371-43C5-908B-B3CCD91EAD24}" type="parTrans" cxnId="{C8C13934-16DB-4C27-9B76-72AFB22DF1F2}">
      <dgm:prSet/>
      <dgm:spPr/>
      <dgm:t>
        <a:bodyPr/>
        <a:lstStyle/>
        <a:p>
          <a:endParaRPr lang="en-US"/>
        </a:p>
      </dgm:t>
    </dgm:pt>
    <dgm:pt modelId="{00EFFD4A-CDDC-46B0-BFC3-2BD947F30F0D}" type="sibTrans" cxnId="{C8C13934-16DB-4C27-9B76-72AFB22DF1F2}">
      <dgm:prSet/>
      <dgm:spPr/>
      <dgm:t>
        <a:bodyPr/>
        <a:lstStyle/>
        <a:p>
          <a:endParaRPr lang="en-US"/>
        </a:p>
      </dgm:t>
    </dgm:pt>
    <dgm:pt modelId="{84EA36F9-A4EF-4112-B307-86D5F15D50BD}">
      <dgm:prSet/>
      <dgm:spPr/>
      <dgm:t>
        <a:bodyPr/>
        <a:lstStyle/>
        <a:p>
          <a:r>
            <a:rPr lang="en-US"/>
            <a:t>2019: Hellenic National Elections Voter Study (</a:t>
          </a:r>
          <a:r>
            <a:rPr lang="el-GR"/>
            <a:t>μετ-εκλογική</a:t>
          </a:r>
          <a:r>
            <a:rPr lang="en-US"/>
            <a:t>)</a:t>
          </a:r>
        </a:p>
      </dgm:t>
    </dgm:pt>
    <dgm:pt modelId="{F827249D-28C1-4077-80B6-758279FE7FCC}" type="parTrans" cxnId="{C4672A2B-A374-4389-84C4-EDC363A7200B}">
      <dgm:prSet/>
      <dgm:spPr/>
      <dgm:t>
        <a:bodyPr/>
        <a:lstStyle/>
        <a:p>
          <a:endParaRPr lang="en-US"/>
        </a:p>
      </dgm:t>
    </dgm:pt>
    <dgm:pt modelId="{DFD24D78-E50A-492B-AE7F-E128AB49C8B4}" type="sibTrans" cxnId="{C4672A2B-A374-4389-84C4-EDC363A7200B}">
      <dgm:prSet/>
      <dgm:spPr/>
      <dgm:t>
        <a:bodyPr/>
        <a:lstStyle/>
        <a:p>
          <a:endParaRPr lang="en-US"/>
        </a:p>
      </dgm:t>
    </dgm:pt>
    <dgm:pt modelId="{F1D5FB65-3C53-487B-9F28-20638C9ED8FA}">
      <dgm:prSet/>
      <dgm:spPr/>
      <dgm:t>
        <a:bodyPr/>
        <a:lstStyle/>
        <a:p>
          <a:r>
            <a:rPr lang="en-US"/>
            <a:t>2023: Exit polls</a:t>
          </a:r>
        </a:p>
      </dgm:t>
    </dgm:pt>
    <dgm:pt modelId="{C356AED1-690E-407D-9601-9499E92EAE1E}" type="parTrans" cxnId="{6BA9128B-1C9A-4AC9-851F-C5981CE2506B}">
      <dgm:prSet/>
      <dgm:spPr/>
      <dgm:t>
        <a:bodyPr/>
        <a:lstStyle/>
        <a:p>
          <a:endParaRPr lang="en-US"/>
        </a:p>
      </dgm:t>
    </dgm:pt>
    <dgm:pt modelId="{13B0B46A-E071-4CCD-B906-F28D3F947FA6}" type="sibTrans" cxnId="{6BA9128B-1C9A-4AC9-851F-C5981CE2506B}">
      <dgm:prSet/>
      <dgm:spPr/>
      <dgm:t>
        <a:bodyPr/>
        <a:lstStyle/>
        <a:p>
          <a:endParaRPr lang="en-US"/>
        </a:p>
      </dgm:t>
    </dgm:pt>
    <dgm:pt modelId="{868BC20E-8650-49C4-B953-C1AD450F5696}" type="pres">
      <dgm:prSet presAssocID="{09A148D9-0536-42A4-B380-4243D1D356F3}" presName="linear" presStyleCnt="0">
        <dgm:presLayoutVars>
          <dgm:animLvl val="lvl"/>
          <dgm:resizeHandles val="exact"/>
        </dgm:presLayoutVars>
      </dgm:prSet>
      <dgm:spPr/>
    </dgm:pt>
    <dgm:pt modelId="{F54879CD-B34C-4741-948F-E0B6A3FF82FF}" type="pres">
      <dgm:prSet presAssocID="{8B01E68C-6E02-44A6-9279-875188110F4F}" presName="parentText" presStyleLbl="node1" presStyleIdx="0" presStyleCnt="5">
        <dgm:presLayoutVars>
          <dgm:chMax val="0"/>
          <dgm:bulletEnabled val="1"/>
        </dgm:presLayoutVars>
      </dgm:prSet>
      <dgm:spPr/>
    </dgm:pt>
    <dgm:pt modelId="{A86B93BF-7EC2-44FE-8266-6F33B9685EA6}" type="pres">
      <dgm:prSet presAssocID="{5045AEFA-03FB-4585-BEB2-CB924FFC4FA3}" presName="spacer" presStyleCnt="0"/>
      <dgm:spPr/>
    </dgm:pt>
    <dgm:pt modelId="{E3A5B404-6142-4901-987F-F8DA39F7526F}" type="pres">
      <dgm:prSet presAssocID="{C30B9E37-80E1-4D79-9821-E6C4E22E4477}" presName="parentText" presStyleLbl="node1" presStyleIdx="1" presStyleCnt="5">
        <dgm:presLayoutVars>
          <dgm:chMax val="0"/>
          <dgm:bulletEnabled val="1"/>
        </dgm:presLayoutVars>
      </dgm:prSet>
      <dgm:spPr/>
    </dgm:pt>
    <dgm:pt modelId="{268D5D4B-95A5-4D6C-A304-D5C3B1FB07A7}" type="pres">
      <dgm:prSet presAssocID="{9B785851-2C7D-4539-AA4A-C4CB7E2F6F2E}" presName="spacer" presStyleCnt="0"/>
      <dgm:spPr/>
    </dgm:pt>
    <dgm:pt modelId="{D8568280-DEDE-485B-877C-0EC235ED4992}" type="pres">
      <dgm:prSet presAssocID="{F8BA3E19-4798-4555-9FC6-FED375A985CD}" presName="parentText" presStyleLbl="node1" presStyleIdx="2" presStyleCnt="5">
        <dgm:presLayoutVars>
          <dgm:chMax val="0"/>
          <dgm:bulletEnabled val="1"/>
        </dgm:presLayoutVars>
      </dgm:prSet>
      <dgm:spPr/>
    </dgm:pt>
    <dgm:pt modelId="{C900F2FE-B328-4AFE-8708-C6F86AC7255C}" type="pres">
      <dgm:prSet presAssocID="{00EFFD4A-CDDC-46B0-BFC3-2BD947F30F0D}" presName="spacer" presStyleCnt="0"/>
      <dgm:spPr/>
    </dgm:pt>
    <dgm:pt modelId="{D2396A89-B19C-49B3-B2C1-8E93A778FCD2}" type="pres">
      <dgm:prSet presAssocID="{84EA36F9-A4EF-4112-B307-86D5F15D50BD}" presName="parentText" presStyleLbl="node1" presStyleIdx="3" presStyleCnt="5">
        <dgm:presLayoutVars>
          <dgm:chMax val="0"/>
          <dgm:bulletEnabled val="1"/>
        </dgm:presLayoutVars>
      </dgm:prSet>
      <dgm:spPr/>
    </dgm:pt>
    <dgm:pt modelId="{984C1E64-0EB8-48D0-A720-A65109785866}" type="pres">
      <dgm:prSet presAssocID="{DFD24D78-E50A-492B-AE7F-E128AB49C8B4}" presName="spacer" presStyleCnt="0"/>
      <dgm:spPr/>
    </dgm:pt>
    <dgm:pt modelId="{3C532DA8-9775-4B44-A2E8-595CD61E12D7}" type="pres">
      <dgm:prSet presAssocID="{F1D5FB65-3C53-487B-9F28-20638C9ED8FA}" presName="parentText" presStyleLbl="node1" presStyleIdx="4" presStyleCnt="5">
        <dgm:presLayoutVars>
          <dgm:chMax val="0"/>
          <dgm:bulletEnabled val="1"/>
        </dgm:presLayoutVars>
      </dgm:prSet>
      <dgm:spPr/>
    </dgm:pt>
  </dgm:ptLst>
  <dgm:cxnLst>
    <dgm:cxn modelId="{B1A50D15-ECFE-4B54-82E9-5442C59372AA}" type="presOf" srcId="{09A148D9-0536-42A4-B380-4243D1D356F3}" destId="{868BC20E-8650-49C4-B953-C1AD450F5696}" srcOrd="0" destOrd="0" presId="urn:microsoft.com/office/officeart/2005/8/layout/vList2"/>
    <dgm:cxn modelId="{C7244221-4161-435C-A460-60EA1CEF0379}" srcId="{09A148D9-0536-42A4-B380-4243D1D356F3}" destId="{C30B9E37-80E1-4D79-9821-E6C4E22E4477}" srcOrd="1" destOrd="0" parTransId="{A0556D08-4FE1-4135-9001-F477FB2136BF}" sibTransId="{9B785851-2C7D-4539-AA4A-C4CB7E2F6F2E}"/>
    <dgm:cxn modelId="{C4672A2B-A374-4389-84C4-EDC363A7200B}" srcId="{09A148D9-0536-42A4-B380-4243D1D356F3}" destId="{84EA36F9-A4EF-4112-B307-86D5F15D50BD}" srcOrd="3" destOrd="0" parTransId="{F827249D-28C1-4077-80B6-758279FE7FCC}" sibTransId="{DFD24D78-E50A-492B-AE7F-E128AB49C8B4}"/>
    <dgm:cxn modelId="{C8C13934-16DB-4C27-9B76-72AFB22DF1F2}" srcId="{09A148D9-0536-42A4-B380-4243D1D356F3}" destId="{F8BA3E19-4798-4555-9FC6-FED375A985CD}" srcOrd="2" destOrd="0" parTransId="{75978434-2371-43C5-908B-B3CCD91EAD24}" sibTransId="{00EFFD4A-CDDC-46B0-BFC3-2BD947F30F0D}"/>
    <dgm:cxn modelId="{8C0D5552-623F-4935-B2FC-0052610BEE4F}" type="presOf" srcId="{8B01E68C-6E02-44A6-9279-875188110F4F}" destId="{F54879CD-B34C-4741-948F-E0B6A3FF82FF}" srcOrd="0" destOrd="0" presId="urn:microsoft.com/office/officeart/2005/8/layout/vList2"/>
    <dgm:cxn modelId="{19DB3088-28FA-4892-BDC9-0146B8CC4188}" type="presOf" srcId="{F1D5FB65-3C53-487B-9F28-20638C9ED8FA}" destId="{3C532DA8-9775-4B44-A2E8-595CD61E12D7}" srcOrd="0" destOrd="0" presId="urn:microsoft.com/office/officeart/2005/8/layout/vList2"/>
    <dgm:cxn modelId="{6BA9128B-1C9A-4AC9-851F-C5981CE2506B}" srcId="{09A148D9-0536-42A4-B380-4243D1D356F3}" destId="{F1D5FB65-3C53-487B-9F28-20638C9ED8FA}" srcOrd="4" destOrd="0" parTransId="{C356AED1-690E-407D-9601-9499E92EAE1E}" sibTransId="{13B0B46A-E071-4CCD-B906-F28D3F947FA6}"/>
    <dgm:cxn modelId="{479BA592-2BEA-4D7E-A91A-D7B65FA50760}" type="presOf" srcId="{84EA36F9-A4EF-4112-B307-86D5F15D50BD}" destId="{D2396A89-B19C-49B3-B2C1-8E93A778FCD2}" srcOrd="0" destOrd="0" presId="urn:microsoft.com/office/officeart/2005/8/layout/vList2"/>
    <dgm:cxn modelId="{D62DACA5-B1AD-42FF-825D-35C30144093D}" type="presOf" srcId="{F8BA3E19-4798-4555-9FC6-FED375A985CD}" destId="{D8568280-DEDE-485B-877C-0EC235ED4992}" srcOrd="0" destOrd="0" presId="urn:microsoft.com/office/officeart/2005/8/layout/vList2"/>
    <dgm:cxn modelId="{2AE994C8-6814-4990-8FEB-6AF48FA3CF59}" type="presOf" srcId="{C30B9E37-80E1-4D79-9821-E6C4E22E4477}" destId="{E3A5B404-6142-4901-987F-F8DA39F7526F}" srcOrd="0" destOrd="0" presId="urn:microsoft.com/office/officeart/2005/8/layout/vList2"/>
    <dgm:cxn modelId="{B7DE9DE6-0493-4733-8F31-99D269268E2D}" srcId="{09A148D9-0536-42A4-B380-4243D1D356F3}" destId="{8B01E68C-6E02-44A6-9279-875188110F4F}" srcOrd="0" destOrd="0" parTransId="{E53CA763-9A80-440C-8D11-2599813B69DD}" sibTransId="{5045AEFA-03FB-4585-BEB2-CB924FFC4FA3}"/>
    <dgm:cxn modelId="{9066237B-356D-4F94-AEF3-D7164CDAEBE0}" type="presParOf" srcId="{868BC20E-8650-49C4-B953-C1AD450F5696}" destId="{F54879CD-B34C-4741-948F-E0B6A3FF82FF}" srcOrd="0" destOrd="0" presId="urn:microsoft.com/office/officeart/2005/8/layout/vList2"/>
    <dgm:cxn modelId="{92DB22C0-4356-4385-9ADA-A5E0054A2E51}" type="presParOf" srcId="{868BC20E-8650-49C4-B953-C1AD450F5696}" destId="{A86B93BF-7EC2-44FE-8266-6F33B9685EA6}" srcOrd="1" destOrd="0" presId="urn:microsoft.com/office/officeart/2005/8/layout/vList2"/>
    <dgm:cxn modelId="{D3CAC96F-9ADF-4BE9-9082-3AD0E815D630}" type="presParOf" srcId="{868BC20E-8650-49C4-B953-C1AD450F5696}" destId="{E3A5B404-6142-4901-987F-F8DA39F7526F}" srcOrd="2" destOrd="0" presId="urn:microsoft.com/office/officeart/2005/8/layout/vList2"/>
    <dgm:cxn modelId="{E27975C0-8563-4D45-AA81-568D506EA3F0}" type="presParOf" srcId="{868BC20E-8650-49C4-B953-C1AD450F5696}" destId="{268D5D4B-95A5-4D6C-A304-D5C3B1FB07A7}" srcOrd="3" destOrd="0" presId="urn:microsoft.com/office/officeart/2005/8/layout/vList2"/>
    <dgm:cxn modelId="{7F6A9BEE-DE00-442E-A959-584E8D04F3EF}" type="presParOf" srcId="{868BC20E-8650-49C4-B953-C1AD450F5696}" destId="{D8568280-DEDE-485B-877C-0EC235ED4992}" srcOrd="4" destOrd="0" presId="urn:microsoft.com/office/officeart/2005/8/layout/vList2"/>
    <dgm:cxn modelId="{AFA2D57C-7CED-4E5F-88BB-484B0A822042}" type="presParOf" srcId="{868BC20E-8650-49C4-B953-C1AD450F5696}" destId="{C900F2FE-B328-4AFE-8708-C6F86AC7255C}" srcOrd="5" destOrd="0" presId="urn:microsoft.com/office/officeart/2005/8/layout/vList2"/>
    <dgm:cxn modelId="{6C85CD29-77E4-4471-8629-0E4D62B02D11}" type="presParOf" srcId="{868BC20E-8650-49C4-B953-C1AD450F5696}" destId="{D2396A89-B19C-49B3-B2C1-8E93A778FCD2}" srcOrd="6" destOrd="0" presId="urn:microsoft.com/office/officeart/2005/8/layout/vList2"/>
    <dgm:cxn modelId="{085B07A5-BD6E-4EF2-A60E-704704518F43}" type="presParOf" srcId="{868BC20E-8650-49C4-B953-C1AD450F5696}" destId="{984C1E64-0EB8-48D0-A720-A65109785866}" srcOrd="7" destOrd="0" presId="urn:microsoft.com/office/officeart/2005/8/layout/vList2"/>
    <dgm:cxn modelId="{2196C7FF-D4A4-47A0-A565-5D66B0CCC66C}" type="presParOf" srcId="{868BC20E-8650-49C4-B953-C1AD450F5696}" destId="{3C532DA8-9775-4B44-A2E8-595CD61E12D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BA8601-A43F-4145-9882-CD010DDD67A8}" type="doc">
      <dgm:prSet loTypeId="urn:microsoft.com/office/officeart/2005/8/layout/hierarchy1" loCatId="hierarchy" qsTypeId="urn:microsoft.com/office/officeart/2005/8/quickstyle/simple1" qsCatId="simple" csTypeId="urn:microsoft.com/office/officeart/2005/8/colors/accent5_2" csCatId="accent5"/>
      <dgm:spPr/>
      <dgm:t>
        <a:bodyPr/>
        <a:lstStyle/>
        <a:p>
          <a:endParaRPr lang="en-US"/>
        </a:p>
      </dgm:t>
    </dgm:pt>
    <dgm:pt modelId="{10399211-94BE-4DB0-89C8-A10BCC1205EF}">
      <dgm:prSet/>
      <dgm:spPr/>
      <dgm:t>
        <a:bodyPr/>
        <a:lstStyle/>
        <a:p>
          <a:r>
            <a:rPr lang="en-US"/>
            <a:t>1974-1981: </a:t>
          </a:r>
          <a:r>
            <a:rPr lang="el-GR"/>
            <a:t>πολυκομματικός σχηματισμός (ΝΔ, Ένωση Κέντρου, ΠΑΣΟΚ)</a:t>
          </a:r>
          <a:endParaRPr lang="en-US"/>
        </a:p>
      </dgm:t>
    </dgm:pt>
    <dgm:pt modelId="{1CBD6D75-11AD-4C09-8E97-E40C2730E432}" type="parTrans" cxnId="{C671030D-AED7-47A4-B987-07B69977D128}">
      <dgm:prSet/>
      <dgm:spPr/>
      <dgm:t>
        <a:bodyPr/>
        <a:lstStyle/>
        <a:p>
          <a:endParaRPr lang="en-US"/>
        </a:p>
      </dgm:t>
    </dgm:pt>
    <dgm:pt modelId="{4D83E6E0-5EF9-467F-A360-E33188E0C1A5}" type="sibTrans" cxnId="{C671030D-AED7-47A4-B987-07B69977D128}">
      <dgm:prSet/>
      <dgm:spPr/>
      <dgm:t>
        <a:bodyPr/>
        <a:lstStyle/>
        <a:p>
          <a:endParaRPr lang="en-US"/>
        </a:p>
      </dgm:t>
    </dgm:pt>
    <dgm:pt modelId="{F01DF8E1-7DD5-4215-8592-E04F2E79A271}">
      <dgm:prSet/>
      <dgm:spPr/>
      <dgm:t>
        <a:bodyPr/>
        <a:lstStyle/>
        <a:p>
          <a:r>
            <a:rPr lang="en-GB"/>
            <a:t>1981-2012: </a:t>
          </a:r>
          <a:r>
            <a:rPr lang="el-GR"/>
            <a:t>Δικομματικό σύστημα (ΝΔ, ΠΑΣΟΚ), σύγκλιση από 1996</a:t>
          </a:r>
          <a:endParaRPr lang="en-US"/>
        </a:p>
      </dgm:t>
    </dgm:pt>
    <dgm:pt modelId="{117640DF-96B2-4495-A44B-3A5260A4DB73}" type="parTrans" cxnId="{D339A4D6-C5C7-4455-951A-F263D8FD3226}">
      <dgm:prSet/>
      <dgm:spPr/>
      <dgm:t>
        <a:bodyPr/>
        <a:lstStyle/>
        <a:p>
          <a:endParaRPr lang="en-US"/>
        </a:p>
      </dgm:t>
    </dgm:pt>
    <dgm:pt modelId="{A053D46D-A160-420A-B498-9522CA1F0955}" type="sibTrans" cxnId="{D339A4D6-C5C7-4455-951A-F263D8FD3226}">
      <dgm:prSet/>
      <dgm:spPr/>
      <dgm:t>
        <a:bodyPr/>
        <a:lstStyle/>
        <a:p>
          <a:endParaRPr lang="en-US"/>
        </a:p>
      </dgm:t>
    </dgm:pt>
    <dgm:pt modelId="{D986EA19-4E1C-43C6-9ADF-01C55D145D6C}">
      <dgm:prSet/>
      <dgm:spPr/>
      <dgm:t>
        <a:bodyPr/>
        <a:lstStyle/>
        <a:p>
          <a:r>
            <a:rPr lang="en-GB"/>
            <a:t>2012-2023: </a:t>
          </a:r>
          <a:r>
            <a:rPr lang="el-GR"/>
            <a:t>κρίση, κομματικός κατακερματισμός, νέος δικομματισμός (ΝΔ, ΣΥΡΙΖΑ)</a:t>
          </a:r>
          <a:endParaRPr lang="en-US"/>
        </a:p>
      </dgm:t>
    </dgm:pt>
    <dgm:pt modelId="{87FF3F3A-984D-4C56-A803-429ABF719C3D}" type="parTrans" cxnId="{DD2BC384-7E56-4619-A0B0-D26B78B4B0A6}">
      <dgm:prSet/>
      <dgm:spPr/>
      <dgm:t>
        <a:bodyPr/>
        <a:lstStyle/>
        <a:p>
          <a:endParaRPr lang="en-US"/>
        </a:p>
      </dgm:t>
    </dgm:pt>
    <dgm:pt modelId="{59CD9D7C-A372-49F4-9F31-B696E47C8A75}" type="sibTrans" cxnId="{DD2BC384-7E56-4619-A0B0-D26B78B4B0A6}">
      <dgm:prSet/>
      <dgm:spPr/>
      <dgm:t>
        <a:bodyPr/>
        <a:lstStyle/>
        <a:p>
          <a:endParaRPr lang="en-US"/>
        </a:p>
      </dgm:t>
    </dgm:pt>
    <dgm:pt modelId="{B329FF0B-E2B7-4D66-B318-177E564A8604}" type="pres">
      <dgm:prSet presAssocID="{7EBA8601-A43F-4145-9882-CD010DDD67A8}" presName="hierChild1" presStyleCnt="0">
        <dgm:presLayoutVars>
          <dgm:chPref val="1"/>
          <dgm:dir/>
          <dgm:animOne val="branch"/>
          <dgm:animLvl val="lvl"/>
          <dgm:resizeHandles/>
        </dgm:presLayoutVars>
      </dgm:prSet>
      <dgm:spPr/>
    </dgm:pt>
    <dgm:pt modelId="{307CFF89-A549-45DC-BF6E-071780309054}" type="pres">
      <dgm:prSet presAssocID="{10399211-94BE-4DB0-89C8-A10BCC1205EF}" presName="hierRoot1" presStyleCnt="0"/>
      <dgm:spPr/>
    </dgm:pt>
    <dgm:pt modelId="{90140765-B186-4C18-AE05-878E3CC3CC66}" type="pres">
      <dgm:prSet presAssocID="{10399211-94BE-4DB0-89C8-A10BCC1205EF}" presName="composite" presStyleCnt="0"/>
      <dgm:spPr/>
    </dgm:pt>
    <dgm:pt modelId="{4692FE0F-5BE0-4168-B55B-D6253A836E2E}" type="pres">
      <dgm:prSet presAssocID="{10399211-94BE-4DB0-89C8-A10BCC1205EF}" presName="background" presStyleLbl="node0" presStyleIdx="0" presStyleCnt="3"/>
      <dgm:spPr/>
    </dgm:pt>
    <dgm:pt modelId="{118A34CD-8CAB-4A1A-AB1A-EBC1F7553587}" type="pres">
      <dgm:prSet presAssocID="{10399211-94BE-4DB0-89C8-A10BCC1205EF}" presName="text" presStyleLbl="fgAcc0" presStyleIdx="0" presStyleCnt="3">
        <dgm:presLayoutVars>
          <dgm:chPref val="3"/>
        </dgm:presLayoutVars>
      </dgm:prSet>
      <dgm:spPr/>
    </dgm:pt>
    <dgm:pt modelId="{6472FA68-F0CB-4CEF-8C6F-B4DF8DB0B2EE}" type="pres">
      <dgm:prSet presAssocID="{10399211-94BE-4DB0-89C8-A10BCC1205EF}" presName="hierChild2" presStyleCnt="0"/>
      <dgm:spPr/>
    </dgm:pt>
    <dgm:pt modelId="{A68DB4CC-AD47-48AE-8572-6953F14BEE28}" type="pres">
      <dgm:prSet presAssocID="{F01DF8E1-7DD5-4215-8592-E04F2E79A271}" presName="hierRoot1" presStyleCnt="0"/>
      <dgm:spPr/>
    </dgm:pt>
    <dgm:pt modelId="{9EC1D8AB-F30F-4EFD-A45B-8FDDAD1FF831}" type="pres">
      <dgm:prSet presAssocID="{F01DF8E1-7DD5-4215-8592-E04F2E79A271}" presName="composite" presStyleCnt="0"/>
      <dgm:spPr/>
    </dgm:pt>
    <dgm:pt modelId="{9EBC0FC6-FCBF-490C-A9DA-C5F5E198C341}" type="pres">
      <dgm:prSet presAssocID="{F01DF8E1-7DD5-4215-8592-E04F2E79A271}" presName="background" presStyleLbl="node0" presStyleIdx="1" presStyleCnt="3"/>
      <dgm:spPr/>
    </dgm:pt>
    <dgm:pt modelId="{10762F7E-52F5-4FF4-9C60-C06F082D0687}" type="pres">
      <dgm:prSet presAssocID="{F01DF8E1-7DD5-4215-8592-E04F2E79A271}" presName="text" presStyleLbl="fgAcc0" presStyleIdx="1" presStyleCnt="3">
        <dgm:presLayoutVars>
          <dgm:chPref val="3"/>
        </dgm:presLayoutVars>
      </dgm:prSet>
      <dgm:spPr/>
    </dgm:pt>
    <dgm:pt modelId="{C11AF443-FCE0-41AF-905A-C3A9EF380A62}" type="pres">
      <dgm:prSet presAssocID="{F01DF8E1-7DD5-4215-8592-E04F2E79A271}" presName="hierChild2" presStyleCnt="0"/>
      <dgm:spPr/>
    </dgm:pt>
    <dgm:pt modelId="{5B9FE17F-F14B-4C3F-9728-C326290A2503}" type="pres">
      <dgm:prSet presAssocID="{D986EA19-4E1C-43C6-9ADF-01C55D145D6C}" presName="hierRoot1" presStyleCnt="0"/>
      <dgm:spPr/>
    </dgm:pt>
    <dgm:pt modelId="{59C841EE-FDCA-40FC-A963-87F469FEAD6E}" type="pres">
      <dgm:prSet presAssocID="{D986EA19-4E1C-43C6-9ADF-01C55D145D6C}" presName="composite" presStyleCnt="0"/>
      <dgm:spPr/>
    </dgm:pt>
    <dgm:pt modelId="{1CA8AAC3-A575-4157-B42B-3B4509686325}" type="pres">
      <dgm:prSet presAssocID="{D986EA19-4E1C-43C6-9ADF-01C55D145D6C}" presName="background" presStyleLbl="node0" presStyleIdx="2" presStyleCnt="3"/>
      <dgm:spPr/>
    </dgm:pt>
    <dgm:pt modelId="{07EBC2E4-C54A-43C7-A49B-44E515E6307A}" type="pres">
      <dgm:prSet presAssocID="{D986EA19-4E1C-43C6-9ADF-01C55D145D6C}" presName="text" presStyleLbl="fgAcc0" presStyleIdx="2" presStyleCnt="3">
        <dgm:presLayoutVars>
          <dgm:chPref val="3"/>
        </dgm:presLayoutVars>
      </dgm:prSet>
      <dgm:spPr/>
    </dgm:pt>
    <dgm:pt modelId="{AA39C770-882D-43F7-966B-F8871479B61D}" type="pres">
      <dgm:prSet presAssocID="{D986EA19-4E1C-43C6-9ADF-01C55D145D6C}" presName="hierChild2" presStyleCnt="0"/>
      <dgm:spPr/>
    </dgm:pt>
  </dgm:ptLst>
  <dgm:cxnLst>
    <dgm:cxn modelId="{C671030D-AED7-47A4-B987-07B69977D128}" srcId="{7EBA8601-A43F-4145-9882-CD010DDD67A8}" destId="{10399211-94BE-4DB0-89C8-A10BCC1205EF}" srcOrd="0" destOrd="0" parTransId="{1CBD6D75-11AD-4C09-8E97-E40C2730E432}" sibTransId="{4D83E6E0-5EF9-467F-A360-E33188E0C1A5}"/>
    <dgm:cxn modelId="{16DC2F21-637D-4BB3-A7FF-9D3DD742EFDF}" type="presOf" srcId="{10399211-94BE-4DB0-89C8-A10BCC1205EF}" destId="{118A34CD-8CAB-4A1A-AB1A-EBC1F7553587}" srcOrd="0" destOrd="0" presId="urn:microsoft.com/office/officeart/2005/8/layout/hierarchy1"/>
    <dgm:cxn modelId="{DD2BC384-7E56-4619-A0B0-D26B78B4B0A6}" srcId="{7EBA8601-A43F-4145-9882-CD010DDD67A8}" destId="{D986EA19-4E1C-43C6-9ADF-01C55D145D6C}" srcOrd="2" destOrd="0" parTransId="{87FF3F3A-984D-4C56-A803-429ABF719C3D}" sibTransId="{59CD9D7C-A372-49F4-9F31-B696E47C8A75}"/>
    <dgm:cxn modelId="{D339A4D6-C5C7-4455-951A-F263D8FD3226}" srcId="{7EBA8601-A43F-4145-9882-CD010DDD67A8}" destId="{F01DF8E1-7DD5-4215-8592-E04F2E79A271}" srcOrd="1" destOrd="0" parTransId="{117640DF-96B2-4495-A44B-3A5260A4DB73}" sibTransId="{A053D46D-A160-420A-B498-9522CA1F0955}"/>
    <dgm:cxn modelId="{ACFBBFDB-E351-427C-BEA8-0A9BCA40E2DE}" type="presOf" srcId="{7EBA8601-A43F-4145-9882-CD010DDD67A8}" destId="{B329FF0B-E2B7-4D66-B318-177E564A8604}" srcOrd="0" destOrd="0" presId="urn:microsoft.com/office/officeart/2005/8/layout/hierarchy1"/>
    <dgm:cxn modelId="{C55AC3EF-D4C9-473D-9263-7DA883F468A5}" type="presOf" srcId="{F01DF8E1-7DD5-4215-8592-E04F2E79A271}" destId="{10762F7E-52F5-4FF4-9C60-C06F082D0687}" srcOrd="0" destOrd="0" presId="urn:microsoft.com/office/officeart/2005/8/layout/hierarchy1"/>
    <dgm:cxn modelId="{BAF9BAF6-A26C-45BA-A648-32B610FCBE65}" type="presOf" srcId="{D986EA19-4E1C-43C6-9ADF-01C55D145D6C}" destId="{07EBC2E4-C54A-43C7-A49B-44E515E6307A}" srcOrd="0" destOrd="0" presId="urn:microsoft.com/office/officeart/2005/8/layout/hierarchy1"/>
    <dgm:cxn modelId="{C87C18C5-E95B-4D0D-ACCF-6AB6AEB362DC}" type="presParOf" srcId="{B329FF0B-E2B7-4D66-B318-177E564A8604}" destId="{307CFF89-A549-45DC-BF6E-071780309054}" srcOrd="0" destOrd="0" presId="urn:microsoft.com/office/officeart/2005/8/layout/hierarchy1"/>
    <dgm:cxn modelId="{07654BBB-86B5-4E74-AFD0-8D4E20087354}" type="presParOf" srcId="{307CFF89-A549-45DC-BF6E-071780309054}" destId="{90140765-B186-4C18-AE05-878E3CC3CC66}" srcOrd="0" destOrd="0" presId="urn:microsoft.com/office/officeart/2005/8/layout/hierarchy1"/>
    <dgm:cxn modelId="{475D7BD4-2B33-4970-883E-A1455359611B}" type="presParOf" srcId="{90140765-B186-4C18-AE05-878E3CC3CC66}" destId="{4692FE0F-5BE0-4168-B55B-D6253A836E2E}" srcOrd="0" destOrd="0" presId="urn:microsoft.com/office/officeart/2005/8/layout/hierarchy1"/>
    <dgm:cxn modelId="{A0737993-3E97-4887-BEC5-A36CE63593D2}" type="presParOf" srcId="{90140765-B186-4C18-AE05-878E3CC3CC66}" destId="{118A34CD-8CAB-4A1A-AB1A-EBC1F7553587}" srcOrd="1" destOrd="0" presId="urn:microsoft.com/office/officeart/2005/8/layout/hierarchy1"/>
    <dgm:cxn modelId="{1FA7D71E-7821-483E-A0AA-D86584AF54C5}" type="presParOf" srcId="{307CFF89-A549-45DC-BF6E-071780309054}" destId="{6472FA68-F0CB-4CEF-8C6F-B4DF8DB0B2EE}" srcOrd="1" destOrd="0" presId="urn:microsoft.com/office/officeart/2005/8/layout/hierarchy1"/>
    <dgm:cxn modelId="{55887732-18E8-4F6C-8C61-EBBAA12917B9}" type="presParOf" srcId="{B329FF0B-E2B7-4D66-B318-177E564A8604}" destId="{A68DB4CC-AD47-48AE-8572-6953F14BEE28}" srcOrd="1" destOrd="0" presId="urn:microsoft.com/office/officeart/2005/8/layout/hierarchy1"/>
    <dgm:cxn modelId="{029B9A11-1AF8-4A81-93BA-6BE5469E3355}" type="presParOf" srcId="{A68DB4CC-AD47-48AE-8572-6953F14BEE28}" destId="{9EC1D8AB-F30F-4EFD-A45B-8FDDAD1FF831}" srcOrd="0" destOrd="0" presId="urn:microsoft.com/office/officeart/2005/8/layout/hierarchy1"/>
    <dgm:cxn modelId="{EA27834D-035F-4C74-97E8-72084F8125EC}" type="presParOf" srcId="{9EC1D8AB-F30F-4EFD-A45B-8FDDAD1FF831}" destId="{9EBC0FC6-FCBF-490C-A9DA-C5F5E198C341}" srcOrd="0" destOrd="0" presId="urn:microsoft.com/office/officeart/2005/8/layout/hierarchy1"/>
    <dgm:cxn modelId="{83F020AD-3CBE-46CB-8D3A-B76C78EB8216}" type="presParOf" srcId="{9EC1D8AB-F30F-4EFD-A45B-8FDDAD1FF831}" destId="{10762F7E-52F5-4FF4-9C60-C06F082D0687}" srcOrd="1" destOrd="0" presId="urn:microsoft.com/office/officeart/2005/8/layout/hierarchy1"/>
    <dgm:cxn modelId="{262C1050-A86F-4913-87D3-6F8A4F833890}" type="presParOf" srcId="{A68DB4CC-AD47-48AE-8572-6953F14BEE28}" destId="{C11AF443-FCE0-41AF-905A-C3A9EF380A62}" srcOrd="1" destOrd="0" presId="urn:microsoft.com/office/officeart/2005/8/layout/hierarchy1"/>
    <dgm:cxn modelId="{F65FBB39-6171-4CB8-93E7-157557D61230}" type="presParOf" srcId="{B329FF0B-E2B7-4D66-B318-177E564A8604}" destId="{5B9FE17F-F14B-4C3F-9728-C326290A2503}" srcOrd="2" destOrd="0" presId="urn:microsoft.com/office/officeart/2005/8/layout/hierarchy1"/>
    <dgm:cxn modelId="{1DF8F15F-125C-41F8-ABD3-5DCF063E615B}" type="presParOf" srcId="{5B9FE17F-F14B-4C3F-9728-C326290A2503}" destId="{59C841EE-FDCA-40FC-A963-87F469FEAD6E}" srcOrd="0" destOrd="0" presId="urn:microsoft.com/office/officeart/2005/8/layout/hierarchy1"/>
    <dgm:cxn modelId="{8F3DAF8E-37B0-4B5E-A666-B6843F5BA92E}" type="presParOf" srcId="{59C841EE-FDCA-40FC-A963-87F469FEAD6E}" destId="{1CA8AAC3-A575-4157-B42B-3B4509686325}" srcOrd="0" destOrd="0" presId="urn:microsoft.com/office/officeart/2005/8/layout/hierarchy1"/>
    <dgm:cxn modelId="{22CA403D-3CA0-4E66-A0A0-C2E6EC82BD3A}" type="presParOf" srcId="{59C841EE-FDCA-40FC-A963-87F469FEAD6E}" destId="{07EBC2E4-C54A-43C7-A49B-44E515E6307A}" srcOrd="1" destOrd="0" presId="urn:microsoft.com/office/officeart/2005/8/layout/hierarchy1"/>
    <dgm:cxn modelId="{81C534DD-DBF6-437B-A154-1E0F0F85A2C7}" type="presParOf" srcId="{5B9FE17F-F14B-4C3F-9728-C326290A2503}" destId="{AA39C770-882D-43F7-966B-F8871479B61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FB218A5-4ED0-4CDA-A435-3FE479A78907}" type="doc">
      <dgm:prSet loTypeId="urn:microsoft.com/office/officeart/2016/7/layout/VerticalSolidActionList" loCatId="List" qsTypeId="urn:microsoft.com/office/officeart/2005/8/quickstyle/simple1" qsCatId="simple" csTypeId="urn:microsoft.com/office/officeart/2005/8/colors/colorful1" csCatId="colorful" phldr="1"/>
      <dgm:spPr/>
      <dgm:t>
        <a:bodyPr/>
        <a:lstStyle/>
        <a:p>
          <a:endParaRPr lang="en-US"/>
        </a:p>
      </dgm:t>
    </dgm:pt>
    <dgm:pt modelId="{C166FC58-CC8F-46CA-8DFC-58C9D99C0FCC}">
      <dgm:prSet custT="1"/>
      <dgm:spPr/>
      <dgm:t>
        <a:bodyPr/>
        <a:lstStyle/>
        <a:p>
          <a:r>
            <a:rPr lang="el-GR" sz="1800" dirty="0"/>
            <a:t>Προ-κρίσης: ίσως </a:t>
          </a:r>
          <a:r>
            <a:rPr lang="el-GR" sz="1800" dirty="0" err="1"/>
            <a:t>πολλαπών</a:t>
          </a:r>
          <a:r>
            <a:rPr lang="el-GR" sz="1800" dirty="0"/>
            <a:t> ελίτ; Σίγουρα εξαίρεση.</a:t>
          </a:r>
          <a:endParaRPr lang="en-US" sz="1800" dirty="0"/>
        </a:p>
      </dgm:t>
    </dgm:pt>
    <dgm:pt modelId="{2C2AF36D-AA50-45F6-B230-D239B6369044}" type="parTrans" cxnId="{A2D673EA-F650-4A9E-B459-7AE854943420}">
      <dgm:prSet/>
      <dgm:spPr/>
      <dgm:t>
        <a:bodyPr/>
        <a:lstStyle/>
        <a:p>
          <a:endParaRPr lang="en-US"/>
        </a:p>
      </dgm:t>
    </dgm:pt>
    <dgm:pt modelId="{6ABDEAC5-93E6-48E4-90D1-8540DE975EB9}" type="sibTrans" cxnId="{A2D673EA-F650-4A9E-B459-7AE854943420}">
      <dgm:prSet/>
      <dgm:spPr/>
      <dgm:t>
        <a:bodyPr/>
        <a:lstStyle/>
        <a:p>
          <a:endParaRPr lang="en-US"/>
        </a:p>
      </dgm:t>
    </dgm:pt>
    <dgm:pt modelId="{4678308B-A880-451C-B178-6E4632A12C70}">
      <dgm:prSet custT="1"/>
      <dgm:spPr/>
      <dgm:t>
        <a:bodyPr/>
        <a:lstStyle/>
        <a:p>
          <a:r>
            <a:rPr lang="el-GR" sz="1800" dirty="0"/>
            <a:t>Συμπεριληπτική τριτοβάθμια εκπαίδευση (Τσουκαλάς 1975).</a:t>
          </a:r>
          <a:endParaRPr lang="en-US" sz="1800" dirty="0"/>
        </a:p>
      </dgm:t>
    </dgm:pt>
    <dgm:pt modelId="{BEFC6F14-C28F-4B0D-853D-6FCD36A74078}" type="parTrans" cxnId="{1DB83906-DBFF-4451-860D-23159C2FFF83}">
      <dgm:prSet/>
      <dgm:spPr/>
      <dgm:t>
        <a:bodyPr/>
        <a:lstStyle/>
        <a:p>
          <a:endParaRPr lang="en-US"/>
        </a:p>
      </dgm:t>
    </dgm:pt>
    <dgm:pt modelId="{AE2BEAD5-5B7E-47BB-B11C-41278E40DBF8}" type="sibTrans" cxnId="{1DB83906-DBFF-4451-860D-23159C2FFF83}">
      <dgm:prSet/>
      <dgm:spPr/>
      <dgm:t>
        <a:bodyPr/>
        <a:lstStyle/>
        <a:p>
          <a:endParaRPr lang="en-US"/>
        </a:p>
      </dgm:t>
    </dgm:pt>
    <dgm:pt modelId="{05D95CFC-850D-4A9E-9BEF-4C7148390A07}">
      <dgm:prSet custT="1"/>
      <dgm:spPr/>
      <dgm:t>
        <a:bodyPr/>
        <a:lstStyle/>
        <a:p>
          <a:r>
            <a:rPr lang="el-GR" sz="1800" dirty="0"/>
            <a:t>Πολιτισμικός δυϊσμός (</a:t>
          </a:r>
          <a:r>
            <a:rPr lang="el-GR" sz="1800" dirty="0" err="1"/>
            <a:t>Διαμαντούρος</a:t>
          </a:r>
          <a:r>
            <a:rPr lang="el-GR" sz="1800" dirty="0"/>
            <a:t> 1994).</a:t>
          </a:r>
          <a:endParaRPr lang="en-US" sz="1800" dirty="0"/>
        </a:p>
      </dgm:t>
    </dgm:pt>
    <dgm:pt modelId="{EA618C68-C374-49E7-81B2-422312847F6C}" type="parTrans" cxnId="{DBEDF114-EA4D-4027-8227-49A95ACCE90A}">
      <dgm:prSet/>
      <dgm:spPr/>
      <dgm:t>
        <a:bodyPr/>
        <a:lstStyle/>
        <a:p>
          <a:endParaRPr lang="en-US"/>
        </a:p>
      </dgm:t>
    </dgm:pt>
    <dgm:pt modelId="{536F1AD6-7DF1-4683-B683-ABD97BBD0A80}" type="sibTrans" cxnId="{DBEDF114-EA4D-4027-8227-49A95ACCE90A}">
      <dgm:prSet/>
      <dgm:spPr/>
      <dgm:t>
        <a:bodyPr/>
        <a:lstStyle/>
        <a:p>
          <a:endParaRPr lang="en-US"/>
        </a:p>
      </dgm:t>
    </dgm:pt>
    <dgm:pt modelId="{A73AABEC-F19D-41F3-9B06-065ABC5F4DF0}">
      <dgm:prSet custT="1"/>
      <dgm:spPr/>
      <dgm:t>
        <a:bodyPr/>
        <a:lstStyle/>
        <a:p>
          <a:r>
            <a:rPr lang="el-GR" sz="1800" dirty="0"/>
            <a:t>Πολυσυλλεκτικά κόμματα (</a:t>
          </a:r>
          <a:r>
            <a:rPr lang="en-GB" sz="1800" dirty="0"/>
            <a:t>Gunther 2005)</a:t>
          </a:r>
          <a:r>
            <a:rPr lang="el-GR" sz="1800" dirty="0"/>
            <a:t>.</a:t>
          </a:r>
          <a:endParaRPr lang="en-US" sz="1800" dirty="0"/>
        </a:p>
      </dgm:t>
    </dgm:pt>
    <dgm:pt modelId="{1E90CBB2-58CD-4332-9BE2-477AEB8BE584}" type="parTrans" cxnId="{D1366475-140C-47E0-82B6-DA8CBA2434BC}">
      <dgm:prSet/>
      <dgm:spPr/>
      <dgm:t>
        <a:bodyPr/>
        <a:lstStyle/>
        <a:p>
          <a:endParaRPr lang="en-US"/>
        </a:p>
      </dgm:t>
    </dgm:pt>
    <dgm:pt modelId="{6E13B80C-0768-4063-9D13-B658038627B7}" type="sibTrans" cxnId="{D1366475-140C-47E0-82B6-DA8CBA2434BC}">
      <dgm:prSet/>
      <dgm:spPr/>
      <dgm:t>
        <a:bodyPr/>
        <a:lstStyle/>
        <a:p>
          <a:endParaRPr lang="en-US"/>
        </a:p>
      </dgm:t>
    </dgm:pt>
    <dgm:pt modelId="{4C183323-70B1-4113-B6EE-2F28CF09260B}">
      <dgm:prSet custT="1"/>
      <dgm:spPr/>
      <dgm:t>
        <a:bodyPr/>
        <a:lstStyle/>
        <a:p>
          <a:r>
            <a:rPr lang="el-GR" sz="1800" dirty="0" err="1"/>
            <a:t>Μετ</a:t>
          </a:r>
          <a:r>
            <a:rPr lang="en-GB" sz="1800" dirty="0"/>
            <a:t>ά</a:t>
          </a:r>
          <a:r>
            <a:rPr lang="el-GR" sz="1800" dirty="0"/>
            <a:t>-κρίσης: </a:t>
          </a:r>
          <a:r>
            <a:rPr lang="el-GR" sz="1800" dirty="0" err="1"/>
            <a:t>μνημονιακό</a:t>
          </a:r>
          <a:r>
            <a:rPr lang="el-GR" sz="1800" dirty="0"/>
            <a:t> δίπολο (</a:t>
          </a:r>
          <a:r>
            <a:rPr lang="el-GR" sz="1800" dirty="0" err="1"/>
            <a:t>Κούκη</a:t>
          </a:r>
          <a:r>
            <a:rPr lang="en-GB" sz="1800" dirty="0"/>
            <a:t>, </a:t>
          </a:r>
          <a:r>
            <a:rPr lang="el-GR" sz="1800" dirty="0"/>
            <a:t>Λιάκος</a:t>
          </a:r>
          <a:r>
            <a:rPr lang="en-GB" sz="1800" dirty="0"/>
            <a:t> 2015)</a:t>
          </a:r>
          <a:r>
            <a:rPr lang="el-GR" sz="1800" dirty="0"/>
            <a:t>.</a:t>
          </a:r>
          <a:endParaRPr lang="en-US" sz="1800" dirty="0"/>
        </a:p>
      </dgm:t>
    </dgm:pt>
    <dgm:pt modelId="{58FE4C73-3866-4955-8B1D-A6F7898A3E96}" type="parTrans" cxnId="{D51C74BA-17EB-4AE6-AED1-E4D882A66196}">
      <dgm:prSet/>
      <dgm:spPr/>
      <dgm:t>
        <a:bodyPr/>
        <a:lstStyle/>
        <a:p>
          <a:endParaRPr lang="en-US"/>
        </a:p>
      </dgm:t>
    </dgm:pt>
    <dgm:pt modelId="{3A0321AD-4E4E-4D63-89CF-B3E18B0A9E4D}" type="sibTrans" cxnId="{D51C74BA-17EB-4AE6-AED1-E4D882A66196}">
      <dgm:prSet/>
      <dgm:spPr/>
      <dgm:t>
        <a:bodyPr/>
        <a:lstStyle/>
        <a:p>
          <a:endParaRPr lang="en-US"/>
        </a:p>
      </dgm:t>
    </dgm:pt>
    <dgm:pt modelId="{A632212F-0179-4554-AC65-A14BE9AB9703}">
      <dgm:prSet custT="1"/>
      <dgm:spPr/>
      <dgm:t>
        <a:bodyPr/>
        <a:lstStyle/>
        <a:p>
          <a:r>
            <a:rPr lang="el-GR" sz="1800" dirty="0"/>
            <a:t>Αντικατάσταση πολιτισμικού δυϊσμού.</a:t>
          </a:r>
          <a:endParaRPr lang="en-US" sz="1800" dirty="0"/>
        </a:p>
      </dgm:t>
    </dgm:pt>
    <dgm:pt modelId="{A686F582-CAB3-41E3-932E-C1F861CC11EB}" type="parTrans" cxnId="{E9AC2F08-03E9-4062-B2F8-43F0B1D8563F}">
      <dgm:prSet/>
      <dgm:spPr/>
      <dgm:t>
        <a:bodyPr/>
        <a:lstStyle/>
        <a:p>
          <a:endParaRPr lang="en-US"/>
        </a:p>
      </dgm:t>
    </dgm:pt>
    <dgm:pt modelId="{059FED9B-C349-4AB4-809C-48A0B35D95AD}" type="sibTrans" cxnId="{E9AC2F08-03E9-4062-B2F8-43F0B1D8563F}">
      <dgm:prSet/>
      <dgm:spPr/>
      <dgm:t>
        <a:bodyPr/>
        <a:lstStyle/>
        <a:p>
          <a:endParaRPr lang="en-US"/>
        </a:p>
      </dgm:t>
    </dgm:pt>
    <dgm:pt modelId="{BAD2382B-F5CF-4D46-96AA-EB847BED22E4}">
      <dgm:prSet custT="1"/>
      <dgm:spPr/>
      <dgm:t>
        <a:bodyPr/>
        <a:lstStyle/>
        <a:p>
          <a:r>
            <a:rPr lang="el-GR" sz="1800" dirty="0"/>
            <a:t>Ευθυγράμμιση με ταξική διαιρετική τομή (βλ. δημοψήφισμα 2015).</a:t>
          </a:r>
          <a:endParaRPr lang="en-US" sz="1800" dirty="0"/>
        </a:p>
      </dgm:t>
    </dgm:pt>
    <dgm:pt modelId="{2B301116-0244-4D90-9FAB-659EEF150F0F}" type="parTrans" cxnId="{7FD8ABE7-3F64-4A9B-A467-002CFDA45AE8}">
      <dgm:prSet/>
      <dgm:spPr/>
      <dgm:t>
        <a:bodyPr/>
        <a:lstStyle/>
        <a:p>
          <a:endParaRPr lang="en-US"/>
        </a:p>
      </dgm:t>
    </dgm:pt>
    <dgm:pt modelId="{D222B44F-68E5-457B-91F5-89CA43D52768}" type="sibTrans" cxnId="{7FD8ABE7-3F64-4A9B-A467-002CFDA45AE8}">
      <dgm:prSet/>
      <dgm:spPr/>
      <dgm:t>
        <a:bodyPr/>
        <a:lstStyle/>
        <a:p>
          <a:endParaRPr lang="en-US"/>
        </a:p>
      </dgm:t>
    </dgm:pt>
    <dgm:pt modelId="{37A2AFD0-CA8C-48AD-8D61-E927DCD2B919}">
      <dgm:prSet/>
      <dgm:spPr/>
      <dgm:t>
        <a:bodyPr/>
        <a:lstStyle/>
        <a:p>
          <a:r>
            <a:rPr lang="el-GR" dirty="0"/>
            <a:t>Τώρα</a:t>
          </a:r>
          <a:endParaRPr lang="en-US" dirty="0"/>
        </a:p>
      </dgm:t>
    </dgm:pt>
    <dgm:pt modelId="{06772CAB-E469-4E2E-892C-41D28F5CBD36}" type="parTrans" cxnId="{6D85BFE7-3700-4E91-BD20-BCC9FA6207A3}">
      <dgm:prSet/>
      <dgm:spPr/>
      <dgm:t>
        <a:bodyPr/>
        <a:lstStyle/>
        <a:p>
          <a:endParaRPr lang="en-US"/>
        </a:p>
      </dgm:t>
    </dgm:pt>
    <dgm:pt modelId="{39298479-E01B-4E56-A33F-2A567F9143DE}" type="sibTrans" cxnId="{6D85BFE7-3700-4E91-BD20-BCC9FA6207A3}">
      <dgm:prSet/>
      <dgm:spPr/>
      <dgm:t>
        <a:bodyPr/>
        <a:lstStyle/>
        <a:p>
          <a:endParaRPr lang="en-US"/>
        </a:p>
      </dgm:t>
    </dgm:pt>
    <dgm:pt modelId="{26E77936-7697-4723-AC9D-342CFD6538C5}">
      <dgm:prSet custT="1"/>
      <dgm:spPr/>
      <dgm:t>
        <a:bodyPr/>
        <a:lstStyle/>
        <a:p>
          <a:r>
            <a:rPr lang="el-GR" sz="1800" dirty="0"/>
            <a:t>ασταθής ισορροπία κομματικού συστήματος, «βραχμανική» στροφή ΣΥΡΙΖΑ.</a:t>
          </a:r>
        </a:p>
      </dgm:t>
    </dgm:pt>
    <dgm:pt modelId="{83C42172-FBF9-43BA-B3E8-BF59A591F7C0}" type="parTrans" cxnId="{89F3E78E-596C-485F-96D3-0D63E6C725F2}">
      <dgm:prSet/>
      <dgm:spPr/>
    </dgm:pt>
    <dgm:pt modelId="{C8AAB498-80D3-431F-A677-B0DB096FCF4F}" type="sibTrans" cxnId="{89F3E78E-596C-485F-96D3-0D63E6C725F2}">
      <dgm:prSet/>
      <dgm:spPr/>
    </dgm:pt>
    <dgm:pt modelId="{0D4FADB9-A02A-4D0C-A7BD-FDA91EE62E53}" type="pres">
      <dgm:prSet presAssocID="{3FB218A5-4ED0-4CDA-A435-3FE479A78907}" presName="Name0" presStyleCnt="0">
        <dgm:presLayoutVars>
          <dgm:dir/>
          <dgm:animLvl val="lvl"/>
          <dgm:resizeHandles val="exact"/>
        </dgm:presLayoutVars>
      </dgm:prSet>
      <dgm:spPr/>
    </dgm:pt>
    <dgm:pt modelId="{DC5515C1-A3F3-48FB-A2B8-E6BB8789D2C4}" type="pres">
      <dgm:prSet presAssocID="{C166FC58-CC8F-46CA-8DFC-58C9D99C0FCC}" presName="linNode" presStyleCnt="0"/>
      <dgm:spPr/>
    </dgm:pt>
    <dgm:pt modelId="{AE44E4FD-C934-4BAA-B528-23DE72CADBCF}" type="pres">
      <dgm:prSet presAssocID="{C166FC58-CC8F-46CA-8DFC-58C9D99C0FCC}" presName="parentText" presStyleLbl="alignNode1" presStyleIdx="0" presStyleCnt="3">
        <dgm:presLayoutVars>
          <dgm:chMax val="1"/>
          <dgm:bulletEnabled/>
        </dgm:presLayoutVars>
      </dgm:prSet>
      <dgm:spPr/>
    </dgm:pt>
    <dgm:pt modelId="{047552D2-2901-4638-85C2-640199E89B90}" type="pres">
      <dgm:prSet presAssocID="{C166FC58-CC8F-46CA-8DFC-58C9D99C0FCC}" presName="descendantText" presStyleLbl="alignAccFollowNode1" presStyleIdx="0" presStyleCnt="3">
        <dgm:presLayoutVars>
          <dgm:bulletEnabled/>
        </dgm:presLayoutVars>
      </dgm:prSet>
      <dgm:spPr/>
    </dgm:pt>
    <dgm:pt modelId="{4CA0B638-0DC6-4532-8EEA-197DE29DA0F7}" type="pres">
      <dgm:prSet presAssocID="{6ABDEAC5-93E6-48E4-90D1-8540DE975EB9}" presName="sp" presStyleCnt="0"/>
      <dgm:spPr/>
    </dgm:pt>
    <dgm:pt modelId="{1367C88A-192D-4B7D-B609-FB1A4439D684}" type="pres">
      <dgm:prSet presAssocID="{4C183323-70B1-4113-B6EE-2F28CF09260B}" presName="linNode" presStyleCnt="0"/>
      <dgm:spPr/>
    </dgm:pt>
    <dgm:pt modelId="{5EFD4543-9AF4-4D9F-8F23-9FD61E54E33F}" type="pres">
      <dgm:prSet presAssocID="{4C183323-70B1-4113-B6EE-2F28CF09260B}" presName="parentText" presStyleLbl="alignNode1" presStyleIdx="1" presStyleCnt="3">
        <dgm:presLayoutVars>
          <dgm:chMax val="1"/>
          <dgm:bulletEnabled/>
        </dgm:presLayoutVars>
      </dgm:prSet>
      <dgm:spPr/>
    </dgm:pt>
    <dgm:pt modelId="{63EDFD3B-A76B-44A8-80E8-BC76B16378FA}" type="pres">
      <dgm:prSet presAssocID="{4C183323-70B1-4113-B6EE-2F28CF09260B}" presName="descendantText" presStyleLbl="alignAccFollowNode1" presStyleIdx="1" presStyleCnt="3">
        <dgm:presLayoutVars>
          <dgm:bulletEnabled/>
        </dgm:presLayoutVars>
      </dgm:prSet>
      <dgm:spPr/>
    </dgm:pt>
    <dgm:pt modelId="{7C9611A3-1485-444A-B403-B5B2D52D2FE2}" type="pres">
      <dgm:prSet presAssocID="{3A0321AD-4E4E-4D63-89CF-B3E18B0A9E4D}" presName="sp" presStyleCnt="0"/>
      <dgm:spPr/>
    </dgm:pt>
    <dgm:pt modelId="{0FB38515-54AE-4C9F-9A47-918CB64B6A9A}" type="pres">
      <dgm:prSet presAssocID="{37A2AFD0-CA8C-48AD-8D61-E927DCD2B919}" presName="linNode" presStyleCnt="0"/>
      <dgm:spPr/>
    </dgm:pt>
    <dgm:pt modelId="{B883ED0F-999B-43C9-B5DF-7FF53DD2A878}" type="pres">
      <dgm:prSet presAssocID="{37A2AFD0-CA8C-48AD-8D61-E927DCD2B919}" presName="parentText" presStyleLbl="alignNode1" presStyleIdx="2" presStyleCnt="3">
        <dgm:presLayoutVars>
          <dgm:chMax val="1"/>
          <dgm:bulletEnabled/>
        </dgm:presLayoutVars>
      </dgm:prSet>
      <dgm:spPr/>
    </dgm:pt>
    <dgm:pt modelId="{767435D1-9E94-4EDB-9F85-14F91BAED2BE}" type="pres">
      <dgm:prSet presAssocID="{37A2AFD0-CA8C-48AD-8D61-E927DCD2B919}" presName="descendantText" presStyleLbl="alignAccFollowNode1" presStyleIdx="2" presStyleCnt="3">
        <dgm:presLayoutVars>
          <dgm:bulletEnabled/>
        </dgm:presLayoutVars>
      </dgm:prSet>
      <dgm:spPr/>
    </dgm:pt>
  </dgm:ptLst>
  <dgm:cxnLst>
    <dgm:cxn modelId="{1DB83906-DBFF-4451-860D-23159C2FFF83}" srcId="{C166FC58-CC8F-46CA-8DFC-58C9D99C0FCC}" destId="{4678308B-A880-451C-B178-6E4632A12C70}" srcOrd="0" destOrd="0" parTransId="{BEFC6F14-C28F-4B0D-853D-6FCD36A74078}" sibTransId="{AE2BEAD5-5B7E-47BB-B11C-41278E40DBF8}"/>
    <dgm:cxn modelId="{E9AC2F08-03E9-4062-B2F8-43F0B1D8563F}" srcId="{4C183323-70B1-4113-B6EE-2F28CF09260B}" destId="{A632212F-0179-4554-AC65-A14BE9AB9703}" srcOrd="0" destOrd="0" parTransId="{A686F582-CAB3-41E3-932E-C1F861CC11EB}" sibTransId="{059FED9B-C349-4AB4-809C-48A0B35D95AD}"/>
    <dgm:cxn modelId="{DBEDF114-EA4D-4027-8227-49A95ACCE90A}" srcId="{C166FC58-CC8F-46CA-8DFC-58C9D99C0FCC}" destId="{05D95CFC-850D-4A9E-9BEF-4C7148390A07}" srcOrd="1" destOrd="0" parTransId="{EA618C68-C374-49E7-81B2-422312847F6C}" sibTransId="{536F1AD6-7DF1-4683-B683-ABD97BBD0A80}"/>
    <dgm:cxn modelId="{F57D5C20-7BA4-421A-A8AD-7BF06B6DB542}" type="presOf" srcId="{26E77936-7697-4723-AC9D-342CFD6538C5}" destId="{767435D1-9E94-4EDB-9F85-14F91BAED2BE}" srcOrd="0" destOrd="0" presId="urn:microsoft.com/office/officeart/2016/7/layout/VerticalSolidActionList"/>
    <dgm:cxn modelId="{E274EC21-39A7-4C5D-AEFD-462D2DA897E4}" type="presOf" srcId="{37A2AFD0-CA8C-48AD-8D61-E927DCD2B919}" destId="{B883ED0F-999B-43C9-B5DF-7FF53DD2A878}" srcOrd="0" destOrd="0" presId="urn:microsoft.com/office/officeart/2016/7/layout/VerticalSolidActionList"/>
    <dgm:cxn modelId="{A982FD3F-4E92-49F5-BE0B-03B2FE9FE9D8}" type="presOf" srcId="{C166FC58-CC8F-46CA-8DFC-58C9D99C0FCC}" destId="{AE44E4FD-C934-4BAA-B528-23DE72CADBCF}" srcOrd="0" destOrd="0" presId="urn:microsoft.com/office/officeart/2016/7/layout/VerticalSolidActionList"/>
    <dgm:cxn modelId="{549BA748-F501-4E5B-8527-5A40A8305F17}" type="presOf" srcId="{4678308B-A880-451C-B178-6E4632A12C70}" destId="{047552D2-2901-4638-85C2-640199E89B90}" srcOrd="0" destOrd="0" presId="urn:microsoft.com/office/officeart/2016/7/layout/VerticalSolidActionList"/>
    <dgm:cxn modelId="{ED983B49-4B05-471D-BD8E-F48AA13B9FD6}" type="presOf" srcId="{BAD2382B-F5CF-4D46-96AA-EB847BED22E4}" destId="{63EDFD3B-A76B-44A8-80E8-BC76B16378FA}" srcOrd="0" destOrd="1" presId="urn:microsoft.com/office/officeart/2016/7/layout/VerticalSolidActionList"/>
    <dgm:cxn modelId="{23C11250-EC64-46E8-9AEF-77C56C0B67F1}" type="presOf" srcId="{05D95CFC-850D-4A9E-9BEF-4C7148390A07}" destId="{047552D2-2901-4638-85C2-640199E89B90}" srcOrd="0" destOrd="1" presId="urn:microsoft.com/office/officeart/2016/7/layout/VerticalSolidActionList"/>
    <dgm:cxn modelId="{FC658070-473E-4B83-9011-E0E8CF531351}" type="presOf" srcId="{3FB218A5-4ED0-4CDA-A435-3FE479A78907}" destId="{0D4FADB9-A02A-4D0C-A7BD-FDA91EE62E53}" srcOrd="0" destOrd="0" presId="urn:microsoft.com/office/officeart/2016/7/layout/VerticalSolidActionList"/>
    <dgm:cxn modelId="{D1366475-140C-47E0-82B6-DA8CBA2434BC}" srcId="{C166FC58-CC8F-46CA-8DFC-58C9D99C0FCC}" destId="{A73AABEC-F19D-41F3-9B06-065ABC5F4DF0}" srcOrd="2" destOrd="0" parTransId="{1E90CBB2-58CD-4332-9BE2-477AEB8BE584}" sibTransId="{6E13B80C-0768-4063-9D13-B658038627B7}"/>
    <dgm:cxn modelId="{89F3E78E-596C-485F-96D3-0D63E6C725F2}" srcId="{37A2AFD0-CA8C-48AD-8D61-E927DCD2B919}" destId="{26E77936-7697-4723-AC9D-342CFD6538C5}" srcOrd="0" destOrd="0" parTransId="{83C42172-FBF9-43BA-B3E8-BF59A591F7C0}" sibTransId="{C8AAB498-80D3-431F-A677-B0DB096FCF4F}"/>
    <dgm:cxn modelId="{D51C74BA-17EB-4AE6-AED1-E4D882A66196}" srcId="{3FB218A5-4ED0-4CDA-A435-3FE479A78907}" destId="{4C183323-70B1-4113-B6EE-2F28CF09260B}" srcOrd="1" destOrd="0" parTransId="{58FE4C73-3866-4955-8B1D-A6F7898A3E96}" sibTransId="{3A0321AD-4E4E-4D63-89CF-B3E18B0A9E4D}"/>
    <dgm:cxn modelId="{957BE5BC-7D3D-4D5B-86B0-387254D82001}" type="presOf" srcId="{A73AABEC-F19D-41F3-9B06-065ABC5F4DF0}" destId="{047552D2-2901-4638-85C2-640199E89B90}" srcOrd="0" destOrd="2" presId="urn:microsoft.com/office/officeart/2016/7/layout/VerticalSolidActionList"/>
    <dgm:cxn modelId="{4F26B2BD-6AA2-411A-95EA-EDA012D83975}" type="presOf" srcId="{A632212F-0179-4554-AC65-A14BE9AB9703}" destId="{63EDFD3B-A76B-44A8-80E8-BC76B16378FA}" srcOrd="0" destOrd="0" presId="urn:microsoft.com/office/officeart/2016/7/layout/VerticalSolidActionList"/>
    <dgm:cxn modelId="{0E6DCECE-9FC1-42D2-8F29-5A1FFE197824}" type="presOf" srcId="{4C183323-70B1-4113-B6EE-2F28CF09260B}" destId="{5EFD4543-9AF4-4D9F-8F23-9FD61E54E33F}" srcOrd="0" destOrd="0" presId="urn:microsoft.com/office/officeart/2016/7/layout/VerticalSolidActionList"/>
    <dgm:cxn modelId="{7FD8ABE7-3F64-4A9B-A467-002CFDA45AE8}" srcId="{4C183323-70B1-4113-B6EE-2F28CF09260B}" destId="{BAD2382B-F5CF-4D46-96AA-EB847BED22E4}" srcOrd="1" destOrd="0" parTransId="{2B301116-0244-4D90-9FAB-659EEF150F0F}" sibTransId="{D222B44F-68E5-457B-91F5-89CA43D52768}"/>
    <dgm:cxn modelId="{6D85BFE7-3700-4E91-BD20-BCC9FA6207A3}" srcId="{3FB218A5-4ED0-4CDA-A435-3FE479A78907}" destId="{37A2AFD0-CA8C-48AD-8D61-E927DCD2B919}" srcOrd="2" destOrd="0" parTransId="{06772CAB-E469-4E2E-892C-41D28F5CBD36}" sibTransId="{39298479-E01B-4E56-A33F-2A567F9143DE}"/>
    <dgm:cxn modelId="{A2D673EA-F650-4A9E-B459-7AE854943420}" srcId="{3FB218A5-4ED0-4CDA-A435-3FE479A78907}" destId="{C166FC58-CC8F-46CA-8DFC-58C9D99C0FCC}" srcOrd="0" destOrd="0" parTransId="{2C2AF36D-AA50-45F6-B230-D239B6369044}" sibTransId="{6ABDEAC5-93E6-48E4-90D1-8540DE975EB9}"/>
    <dgm:cxn modelId="{3F862B24-D503-4A9A-AC14-734355EAD9E7}" type="presParOf" srcId="{0D4FADB9-A02A-4D0C-A7BD-FDA91EE62E53}" destId="{DC5515C1-A3F3-48FB-A2B8-E6BB8789D2C4}" srcOrd="0" destOrd="0" presId="urn:microsoft.com/office/officeart/2016/7/layout/VerticalSolidActionList"/>
    <dgm:cxn modelId="{3B79CA51-282A-4211-8F8D-EDA9049A7E36}" type="presParOf" srcId="{DC5515C1-A3F3-48FB-A2B8-E6BB8789D2C4}" destId="{AE44E4FD-C934-4BAA-B528-23DE72CADBCF}" srcOrd="0" destOrd="0" presId="urn:microsoft.com/office/officeart/2016/7/layout/VerticalSolidActionList"/>
    <dgm:cxn modelId="{ADB2F34E-55F5-4B49-AF6B-C9BAF6BC97B7}" type="presParOf" srcId="{DC5515C1-A3F3-48FB-A2B8-E6BB8789D2C4}" destId="{047552D2-2901-4638-85C2-640199E89B90}" srcOrd="1" destOrd="0" presId="urn:microsoft.com/office/officeart/2016/7/layout/VerticalSolidActionList"/>
    <dgm:cxn modelId="{A63D5985-A699-42AC-98DD-5B49B0766175}" type="presParOf" srcId="{0D4FADB9-A02A-4D0C-A7BD-FDA91EE62E53}" destId="{4CA0B638-0DC6-4532-8EEA-197DE29DA0F7}" srcOrd="1" destOrd="0" presId="urn:microsoft.com/office/officeart/2016/7/layout/VerticalSolidActionList"/>
    <dgm:cxn modelId="{FF9FB3D3-64A1-4CBE-B44C-C6F109B113A9}" type="presParOf" srcId="{0D4FADB9-A02A-4D0C-A7BD-FDA91EE62E53}" destId="{1367C88A-192D-4B7D-B609-FB1A4439D684}" srcOrd="2" destOrd="0" presId="urn:microsoft.com/office/officeart/2016/7/layout/VerticalSolidActionList"/>
    <dgm:cxn modelId="{EC570A5F-6CFB-4D87-AA2B-7AE2ACC90C64}" type="presParOf" srcId="{1367C88A-192D-4B7D-B609-FB1A4439D684}" destId="{5EFD4543-9AF4-4D9F-8F23-9FD61E54E33F}" srcOrd="0" destOrd="0" presId="urn:microsoft.com/office/officeart/2016/7/layout/VerticalSolidActionList"/>
    <dgm:cxn modelId="{4653D41D-6158-4560-8A4A-FA0E301C89BA}" type="presParOf" srcId="{1367C88A-192D-4B7D-B609-FB1A4439D684}" destId="{63EDFD3B-A76B-44A8-80E8-BC76B16378FA}" srcOrd="1" destOrd="0" presId="urn:microsoft.com/office/officeart/2016/7/layout/VerticalSolidActionList"/>
    <dgm:cxn modelId="{582ACAB2-5E53-41F0-A160-57B335F9ABF2}" type="presParOf" srcId="{0D4FADB9-A02A-4D0C-A7BD-FDA91EE62E53}" destId="{7C9611A3-1485-444A-B403-B5B2D52D2FE2}" srcOrd="3" destOrd="0" presId="urn:microsoft.com/office/officeart/2016/7/layout/VerticalSolidActionList"/>
    <dgm:cxn modelId="{1BF403D7-ABC0-4EF4-8CCC-D14D98FFD8B7}" type="presParOf" srcId="{0D4FADB9-A02A-4D0C-A7BD-FDA91EE62E53}" destId="{0FB38515-54AE-4C9F-9A47-918CB64B6A9A}" srcOrd="4" destOrd="0" presId="urn:microsoft.com/office/officeart/2016/7/layout/VerticalSolidActionList"/>
    <dgm:cxn modelId="{D94EC7BC-21F2-437D-8185-FC70058EA487}" type="presParOf" srcId="{0FB38515-54AE-4C9F-9A47-918CB64B6A9A}" destId="{B883ED0F-999B-43C9-B5DF-7FF53DD2A878}" srcOrd="0" destOrd="0" presId="urn:microsoft.com/office/officeart/2016/7/layout/VerticalSolidActionList"/>
    <dgm:cxn modelId="{E37F90C7-D6A0-47DA-A408-1C54EF8AFFBF}" type="presParOf" srcId="{0FB38515-54AE-4C9F-9A47-918CB64B6A9A}" destId="{767435D1-9E94-4EDB-9F85-14F91BAED2BE}"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DE3F64A-FAA0-43F9-B67F-7EB9665DD9A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F397CF22-30F0-4213-9C01-5FDB3AADA66F}">
      <dgm:prSet/>
      <dgm:spPr/>
      <dgm:t>
        <a:bodyPr/>
        <a:lstStyle/>
        <a:p>
          <a:r>
            <a:rPr lang="el-GR"/>
            <a:t>Αγροτική-αστική: ιστορικά αδύναμη επί ΝΔ-ΠΑΣΟΚ, αλλά εντάθηκε με την άνοδο του ΣΥΡΙΖΑ.</a:t>
          </a:r>
          <a:endParaRPr lang="en-US"/>
        </a:p>
      </dgm:t>
    </dgm:pt>
    <dgm:pt modelId="{46581136-0916-49B3-9BCE-B8C1169EA5F7}" type="parTrans" cxnId="{D3D5AF56-F9B0-4F17-8683-368FAE643489}">
      <dgm:prSet/>
      <dgm:spPr/>
      <dgm:t>
        <a:bodyPr/>
        <a:lstStyle/>
        <a:p>
          <a:endParaRPr lang="en-US"/>
        </a:p>
      </dgm:t>
    </dgm:pt>
    <dgm:pt modelId="{B10339B0-EA2E-4864-BB8F-D073BF498E64}" type="sibTrans" cxnId="{D3D5AF56-F9B0-4F17-8683-368FAE643489}">
      <dgm:prSet/>
      <dgm:spPr/>
      <dgm:t>
        <a:bodyPr/>
        <a:lstStyle/>
        <a:p>
          <a:endParaRPr lang="en-US"/>
        </a:p>
      </dgm:t>
    </dgm:pt>
    <dgm:pt modelId="{56012235-659D-42B6-BBB3-6B9FBF65A875}">
      <dgm:prSet/>
      <dgm:spPr/>
      <dgm:t>
        <a:bodyPr/>
        <a:lstStyle/>
        <a:p>
          <a:r>
            <a:rPr lang="el-GR"/>
            <a:t>Ηλικιακή: ιστορικά ισχυρή, αναστράφηκε τη δεκαετία του 2000.</a:t>
          </a:r>
          <a:endParaRPr lang="en-US"/>
        </a:p>
      </dgm:t>
    </dgm:pt>
    <dgm:pt modelId="{51886CEE-5C1F-433C-89E4-15C97E11D8AF}" type="parTrans" cxnId="{C6BA47A9-E440-454F-B519-04934DB2451E}">
      <dgm:prSet/>
      <dgm:spPr/>
      <dgm:t>
        <a:bodyPr/>
        <a:lstStyle/>
        <a:p>
          <a:endParaRPr lang="en-US"/>
        </a:p>
      </dgm:t>
    </dgm:pt>
    <dgm:pt modelId="{CDFB88B6-C4D6-4CDC-819A-F194DE748EB3}" type="sibTrans" cxnId="{C6BA47A9-E440-454F-B519-04934DB2451E}">
      <dgm:prSet/>
      <dgm:spPr/>
      <dgm:t>
        <a:bodyPr/>
        <a:lstStyle/>
        <a:p>
          <a:endParaRPr lang="en-US"/>
        </a:p>
      </dgm:t>
    </dgm:pt>
    <dgm:pt modelId="{417F62C9-AF2A-43FA-B97F-E8950AA98167}">
      <dgm:prSet/>
      <dgm:spPr/>
      <dgm:t>
        <a:bodyPr/>
        <a:lstStyle/>
        <a:p>
          <a:r>
            <a:rPr lang="el-GR"/>
            <a:t>Έμφυλη: καθυστερημένη αναστροφή (δεκαετία 2010), αλλά ισχυρό «σύγχρονο έμφυλο χάσμα».</a:t>
          </a:r>
          <a:endParaRPr lang="en-US"/>
        </a:p>
      </dgm:t>
    </dgm:pt>
    <dgm:pt modelId="{AE5925A1-AC1D-42C1-A8D2-144DB13D00F6}" type="parTrans" cxnId="{2550A125-0F98-426C-9BFC-52D779DD0A77}">
      <dgm:prSet/>
      <dgm:spPr/>
      <dgm:t>
        <a:bodyPr/>
        <a:lstStyle/>
        <a:p>
          <a:endParaRPr lang="en-US"/>
        </a:p>
      </dgm:t>
    </dgm:pt>
    <dgm:pt modelId="{F953F0D1-1DE6-47F0-A773-E2427065462A}" type="sibTrans" cxnId="{2550A125-0F98-426C-9BFC-52D779DD0A77}">
      <dgm:prSet/>
      <dgm:spPr/>
      <dgm:t>
        <a:bodyPr/>
        <a:lstStyle/>
        <a:p>
          <a:endParaRPr lang="en-US"/>
        </a:p>
      </dgm:t>
    </dgm:pt>
    <dgm:pt modelId="{10FFD52C-172B-4B2B-9733-F4F44DA07FB2}">
      <dgm:prSet/>
      <dgm:spPr/>
      <dgm:t>
        <a:bodyPr/>
        <a:lstStyle/>
        <a:p>
          <a:r>
            <a:rPr lang="el-GR"/>
            <a:t>Θρησκεία: ομοιογενής πληθυσμός, αλλά οι μουσουλμάνοι και οι άθεοι ψηφίζουν Αριστερά.</a:t>
          </a:r>
          <a:endParaRPr lang="en-US"/>
        </a:p>
      </dgm:t>
    </dgm:pt>
    <dgm:pt modelId="{2BE9AB1C-8A7D-4488-886F-922C783D45C3}" type="parTrans" cxnId="{88F0371E-3D3B-4386-98E5-611EB34DBA91}">
      <dgm:prSet/>
      <dgm:spPr/>
      <dgm:t>
        <a:bodyPr/>
        <a:lstStyle/>
        <a:p>
          <a:endParaRPr lang="en-US"/>
        </a:p>
      </dgm:t>
    </dgm:pt>
    <dgm:pt modelId="{E80739CE-546C-4D10-BBD9-F7584C5F0316}" type="sibTrans" cxnId="{88F0371E-3D3B-4386-98E5-611EB34DBA91}">
      <dgm:prSet/>
      <dgm:spPr/>
      <dgm:t>
        <a:bodyPr/>
        <a:lstStyle/>
        <a:p>
          <a:endParaRPr lang="en-US"/>
        </a:p>
      </dgm:t>
    </dgm:pt>
    <dgm:pt modelId="{FA7BBC87-913D-43BD-AA12-724CEC33598E}">
      <dgm:prSet/>
      <dgm:spPr/>
      <dgm:t>
        <a:bodyPr/>
        <a:lstStyle/>
        <a:p>
          <a:r>
            <a:rPr lang="el-GR"/>
            <a:t>Θρησκευτικ</a:t>
          </a:r>
          <a:r>
            <a:rPr lang="en-GB"/>
            <a:t>ό</a:t>
          </a:r>
          <a:r>
            <a:rPr lang="el-GR"/>
            <a:t>τητα: έντονη τομή, σταδιακή εκκοσμίκευση.</a:t>
          </a:r>
          <a:endParaRPr lang="en-US"/>
        </a:p>
      </dgm:t>
    </dgm:pt>
    <dgm:pt modelId="{C49E6B49-AAC5-48EF-A9AE-36046B41D525}" type="parTrans" cxnId="{F1AA4EAE-8E09-4339-AF2A-CEE6DFC1E0C0}">
      <dgm:prSet/>
      <dgm:spPr/>
      <dgm:t>
        <a:bodyPr/>
        <a:lstStyle/>
        <a:p>
          <a:endParaRPr lang="en-US"/>
        </a:p>
      </dgm:t>
    </dgm:pt>
    <dgm:pt modelId="{0A379CB4-2FD8-4D63-AA39-D292076C11F5}" type="sibTrans" cxnId="{F1AA4EAE-8E09-4339-AF2A-CEE6DFC1E0C0}">
      <dgm:prSet/>
      <dgm:spPr/>
      <dgm:t>
        <a:bodyPr/>
        <a:lstStyle/>
        <a:p>
          <a:endParaRPr lang="en-US"/>
        </a:p>
      </dgm:t>
    </dgm:pt>
    <dgm:pt modelId="{82AF4B0E-7827-46F1-927F-7CA678DB8B43}" type="pres">
      <dgm:prSet presAssocID="{7DE3F64A-FAA0-43F9-B67F-7EB9665DD9A3}" presName="linear" presStyleCnt="0">
        <dgm:presLayoutVars>
          <dgm:animLvl val="lvl"/>
          <dgm:resizeHandles val="exact"/>
        </dgm:presLayoutVars>
      </dgm:prSet>
      <dgm:spPr/>
    </dgm:pt>
    <dgm:pt modelId="{B248905D-2E73-4562-B3D7-D77584F2BE77}" type="pres">
      <dgm:prSet presAssocID="{F397CF22-30F0-4213-9C01-5FDB3AADA66F}" presName="parentText" presStyleLbl="node1" presStyleIdx="0" presStyleCnt="5">
        <dgm:presLayoutVars>
          <dgm:chMax val="0"/>
          <dgm:bulletEnabled val="1"/>
        </dgm:presLayoutVars>
      </dgm:prSet>
      <dgm:spPr/>
    </dgm:pt>
    <dgm:pt modelId="{530DAB78-483D-46CD-82BB-FA1ED11C2822}" type="pres">
      <dgm:prSet presAssocID="{B10339B0-EA2E-4864-BB8F-D073BF498E64}" presName="spacer" presStyleCnt="0"/>
      <dgm:spPr/>
    </dgm:pt>
    <dgm:pt modelId="{85666750-6AC8-429F-9224-1AC39CD65982}" type="pres">
      <dgm:prSet presAssocID="{56012235-659D-42B6-BBB3-6B9FBF65A875}" presName="parentText" presStyleLbl="node1" presStyleIdx="1" presStyleCnt="5">
        <dgm:presLayoutVars>
          <dgm:chMax val="0"/>
          <dgm:bulletEnabled val="1"/>
        </dgm:presLayoutVars>
      </dgm:prSet>
      <dgm:spPr/>
    </dgm:pt>
    <dgm:pt modelId="{073E1B6C-A87B-4B33-A235-40092B282F85}" type="pres">
      <dgm:prSet presAssocID="{CDFB88B6-C4D6-4CDC-819A-F194DE748EB3}" presName="spacer" presStyleCnt="0"/>
      <dgm:spPr/>
    </dgm:pt>
    <dgm:pt modelId="{6E3282A5-9259-4D1B-BE7C-30F9EFE0F48C}" type="pres">
      <dgm:prSet presAssocID="{417F62C9-AF2A-43FA-B97F-E8950AA98167}" presName="parentText" presStyleLbl="node1" presStyleIdx="2" presStyleCnt="5">
        <dgm:presLayoutVars>
          <dgm:chMax val="0"/>
          <dgm:bulletEnabled val="1"/>
        </dgm:presLayoutVars>
      </dgm:prSet>
      <dgm:spPr/>
    </dgm:pt>
    <dgm:pt modelId="{A1D18126-469E-440B-9F8F-300016C0100D}" type="pres">
      <dgm:prSet presAssocID="{F953F0D1-1DE6-47F0-A773-E2427065462A}" presName="spacer" presStyleCnt="0"/>
      <dgm:spPr/>
    </dgm:pt>
    <dgm:pt modelId="{E3C9C19E-6170-4CB8-87E9-75DCA4ACED7E}" type="pres">
      <dgm:prSet presAssocID="{10FFD52C-172B-4B2B-9733-F4F44DA07FB2}" presName="parentText" presStyleLbl="node1" presStyleIdx="3" presStyleCnt="5">
        <dgm:presLayoutVars>
          <dgm:chMax val="0"/>
          <dgm:bulletEnabled val="1"/>
        </dgm:presLayoutVars>
      </dgm:prSet>
      <dgm:spPr/>
    </dgm:pt>
    <dgm:pt modelId="{581D977E-66D6-4BD7-951C-D91F9FF6E192}" type="pres">
      <dgm:prSet presAssocID="{E80739CE-546C-4D10-BBD9-F7584C5F0316}" presName="spacer" presStyleCnt="0"/>
      <dgm:spPr/>
    </dgm:pt>
    <dgm:pt modelId="{08ECB481-710B-431D-9E1C-A7A5AB03C9FD}" type="pres">
      <dgm:prSet presAssocID="{FA7BBC87-913D-43BD-AA12-724CEC33598E}" presName="parentText" presStyleLbl="node1" presStyleIdx="4" presStyleCnt="5">
        <dgm:presLayoutVars>
          <dgm:chMax val="0"/>
          <dgm:bulletEnabled val="1"/>
        </dgm:presLayoutVars>
      </dgm:prSet>
      <dgm:spPr/>
    </dgm:pt>
  </dgm:ptLst>
  <dgm:cxnLst>
    <dgm:cxn modelId="{7CA72E04-228C-4332-94DC-46F7AFE17D24}" type="presOf" srcId="{10FFD52C-172B-4B2B-9733-F4F44DA07FB2}" destId="{E3C9C19E-6170-4CB8-87E9-75DCA4ACED7E}" srcOrd="0" destOrd="0" presId="urn:microsoft.com/office/officeart/2005/8/layout/vList2"/>
    <dgm:cxn modelId="{88F0371E-3D3B-4386-98E5-611EB34DBA91}" srcId="{7DE3F64A-FAA0-43F9-B67F-7EB9665DD9A3}" destId="{10FFD52C-172B-4B2B-9733-F4F44DA07FB2}" srcOrd="3" destOrd="0" parTransId="{2BE9AB1C-8A7D-4488-886F-922C783D45C3}" sibTransId="{E80739CE-546C-4D10-BBD9-F7584C5F0316}"/>
    <dgm:cxn modelId="{7EC03923-464F-4151-9E21-B1F182068253}" type="presOf" srcId="{F397CF22-30F0-4213-9C01-5FDB3AADA66F}" destId="{B248905D-2E73-4562-B3D7-D77584F2BE77}" srcOrd="0" destOrd="0" presId="urn:microsoft.com/office/officeart/2005/8/layout/vList2"/>
    <dgm:cxn modelId="{2550A125-0F98-426C-9BFC-52D779DD0A77}" srcId="{7DE3F64A-FAA0-43F9-B67F-7EB9665DD9A3}" destId="{417F62C9-AF2A-43FA-B97F-E8950AA98167}" srcOrd="2" destOrd="0" parTransId="{AE5925A1-AC1D-42C1-A8D2-144DB13D00F6}" sibTransId="{F953F0D1-1DE6-47F0-A773-E2427065462A}"/>
    <dgm:cxn modelId="{10621A63-DF22-4C81-9471-A788769242B5}" type="presOf" srcId="{56012235-659D-42B6-BBB3-6B9FBF65A875}" destId="{85666750-6AC8-429F-9224-1AC39CD65982}" srcOrd="0" destOrd="0" presId="urn:microsoft.com/office/officeart/2005/8/layout/vList2"/>
    <dgm:cxn modelId="{5D227269-B89A-4CF4-B6A1-B08961C3A99A}" type="presOf" srcId="{417F62C9-AF2A-43FA-B97F-E8950AA98167}" destId="{6E3282A5-9259-4D1B-BE7C-30F9EFE0F48C}" srcOrd="0" destOrd="0" presId="urn:microsoft.com/office/officeart/2005/8/layout/vList2"/>
    <dgm:cxn modelId="{D3D5AF56-F9B0-4F17-8683-368FAE643489}" srcId="{7DE3F64A-FAA0-43F9-B67F-7EB9665DD9A3}" destId="{F397CF22-30F0-4213-9C01-5FDB3AADA66F}" srcOrd="0" destOrd="0" parTransId="{46581136-0916-49B3-9BCE-B8C1169EA5F7}" sibTransId="{B10339B0-EA2E-4864-BB8F-D073BF498E64}"/>
    <dgm:cxn modelId="{497C609E-D040-4801-93D4-1F5CC7A741F9}" type="presOf" srcId="{7DE3F64A-FAA0-43F9-B67F-7EB9665DD9A3}" destId="{82AF4B0E-7827-46F1-927F-7CA678DB8B43}" srcOrd="0" destOrd="0" presId="urn:microsoft.com/office/officeart/2005/8/layout/vList2"/>
    <dgm:cxn modelId="{C6BA47A9-E440-454F-B519-04934DB2451E}" srcId="{7DE3F64A-FAA0-43F9-B67F-7EB9665DD9A3}" destId="{56012235-659D-42B6-BBB3-6B9FBF65A875}" srcOrd="1" destOrd="0" parTransId="{51886CEE-5C1F-433C-89E4-15C97E11D8AF}" sibTransId="{CDFB88B6-C4D6-4CDC-819A-F194DE748EB3}"/>
    <dgm:cxn modelId="{F1AA4EAE-8E09-4339-AF2A-CEE6DFC1E0C0}" srcId="{7DE3F64A-FAA0-43F9-B67F-7EB9665DD9A3}" destId="{FA7BBC87-913D-43BD-AA12-724CEC33598E}" srcOrd="4" destOrd="0" parTransId="{C49E6B49-AAC5-48EF-A9AE-36046B41D525}" sibTransId="{0A379CB4-2FD8-4D63-AA39-D292076C11F5}"/>
    <dgm:cxn modelId="{55922CE4-4776-43AA-970C-68F44DE76A0A}" type="presOf" srcId="{FA7BBC87-913D-43BD-AA12-724CEC33598E}" destId="{08ECB481-710B-431D-9E1C-A7A5AB03C9FD}" srcOrd="0" destOrd="0" presId="urn:microsoft.com/office/officeart/2005/8/layout/vList2"/>
    <dgm:cxn modelId="{ADA37B0C-1B44-4E54-9FE3-DC99AFFE7C7D}" type="presParOf" srcId="{82AF4B0E-7827-46F1-927F-7CA678DB8B43}" destId="{B248905D-2E73-4562-B3D7-D77584F2BE77}" srcOrd="0" destOrd="0" presId="urn:microsoft.com/office/officeart/2005/8/layout/vList2"/>
    <dgm:cxn modelId="{F33CF8DE-1D4B-47BA-80ED-1861CC81FAAF}" type="presParOf" srcId="{82AF4B0E-7827-46F1-927F-7CA678DB8B43}" destId="{530DAB78-483D-46CD-82BB-FA1ED11C2822}" srcOrd="1" destOrd="0" presId="urn:microsoft.com/office/officeart/2005/8/layout/vList2"/>
    <dgm:cxn modelId="{B8F56431-CFFF-4FCD-805F-F8ECCABA067E}" type="presParOf" srcId="{82AF4B0E-7827-46F1-927F-7CA678DB8B43}" destId="{85666750-6AC8-429F-9224-1AC39CD65982}" srcOrd="2" destOrd="0" presId="urn:microsoft.com/office/officeart/2005/8/layout/vList2"/>
    <dgm:cxn modelId="{3337E617-B77B-4A6B-A5B7-53411FA56060}" type="presParOf" srcId="{82AF4B0E-7827-46F1-927F-7CA678DB8B43}" destId="{073E1B6C-A87B-4B33-A235-40092B282F85}" srcOrd="3" destOrd="0" presId="urn:microsoft.com/office/officeart/2005/8/layout/vList2"/>
    <dgm:cxn modelId="{1EC9858C-64C5-4DBA-B260-E830ED6F378F}" type="presParOf" srcId="{82AF4B0E-7827-46F1-927F-7CA678DB8B43}" destId="{6E3282A5-9259-4D1B-BE7C-30F9EFE0F48C}" srcOrd="4" destOrd="0" presId="urn:microsoft.com/office/officeart/2005/8/layout/vList2"/>
    <dgm:cxn modelId="{C87C6C6D-DA4B-4406-B4EE-89BF2990FD1F}" type="presParOf" srcId="{82AF4B0E-7827-46F1-927F-7CA678DB8B43}" destId="{A1D18126-469E-440B-9F8F-300016C0100D}" srcOrd="5" destOrd="0" presId="urn:microsoft.com/office/officeart/2005/8/layout/vList2"/>
    <dgm:cxn modelId="{5E060DEE-C3AE-460E-B430-8D6DA984AF45}" type="presParOf" srcId="{82AF4B0E-7827-46F1-927F-7CA678DB8B43}" destId="{E3C9C19E-6170-4CB8-87E9-75DCA4ACED7E}" srcOrd="6" destOrd="0" presId="urn:microsoft.com/office/officeart/2005/8/layout/vList2"/>
    <dgm:cxn modelId="{864F96CB-0680-4AD1-B74F-F0DB2C95DA36}" type="presParOf" srcId="{82AF4B0E-7827-46F1-927F-7CA678DB8B43}" destId="{581D977E-66D6-4BD7-951C-D91F9FF6E192}" srcOrd="7" destOrd="0" presId="urn:microsoft.com/office/officeart/2005/8/layout/vList2"/>
    <dgm:cxn modelId="{146F77BB-8CE9-46C4-AE6E-E6E9F7FE20BA}" type="presParOf" srcId="{82AF4B0E-7827-46F1-927F-7CA678DB8B43}" destId="{08ECB481-710B-431D-9E1C-A7A5AB03C9FD}"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E019270-C145-47B7-8E32-D19B37B3D2A9}"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749BDC58-A21F-411E-B220-813B2A6DA4EB}">
      <dgm:prSet/>
      <dgm:spPr/>
      <dgm:t>
        <a:bodyPr/>
        <a:lstStyle/>
        <a:p>
          <a:r>
            <a:rPr lang="el-GR"/>
            <a:t>Μία απερίφραστα σοσιαλιστική Αριστερά στηρίζεται από τα υψηλά εισοδήματα τις δεκαετίες του 1990 και 2000.</a:t>
          </a:r>
          <a:endParaRPr lang="en-US"/>
        </a:p>
      </dgm:t>
    </dgm:pt>
    <dgm:pt modelId="{C5538D37-B259-40C9-8E2C-003B0D7AEADC}" type="parTrans" cxnId="{86A4E7EA-FE76-4AFD-9F3D-1172CA202CD1}">
      <dgm:prSet/>
      <dgm:spPr/>
      <dgm:t>
        <a:bodyPr/>
        <a:lstStyle/>
        <a:p>
          <a:endParaRPr lang="en-US"/>
        </a:p>
      </dgm:t>
    </dgm:pt>
    <dgm:pt modelId="{8A378284-46E3-4985-B828-F47101D5EC2E}" type="sibTrans" cxnId="{86A4E7EA-FE76-4AFD-9F3D-1172CA202CD1}">
      <dgm:prSet/>
      <dgm:spPr/>
      <dgm:t>
        <a:bodyPr/>
        <a:lstStyle/>
        <a:p>
          <a:endParaRPr lang="en-US"/>
        </a:p>
      </dgm:t>
    </dgm:pt>
    <dgm:pt modelId="{89016CC0-D0A5-43D1-95A9-BB5C9AA35BD8}">
      <dgm:prSet/>
      <dgm:spPr/>
      <dgm:t>
        <a:bodyPr/>
        <a:lstStyle/>
        <a:p>
          <a:r>
            <a:rPr lang="el-GR"/>
            <a:t>Η κρίση επιφέρει τον ριζικό ανασχηματισμό της εκλογικής σύνθεσης της Αριστεράς. Πάλι υποστήριξη από χαμηλά εισοδήματα και αντικατάσταση ΠΑΣΟΚ από ΣΥΡΙΖΑ.</a:t>
          </a:r>
          <a:endParaRPr lang="en-US"/>
        </a:p>
      </dgm:t>
    </dgm:pt>
    <dgm:pt modelId="{BEC3E6B3-474F-4ECE-9273-0B5B23858E8E}" type="parTrans" cxnId="{F0C76526-9D8C-4C93-A9DB-4CCC4BEB4584}">
      <dgm:prSet/>
      <dgm:spPr/>
      <dgm:t>
        <a:bodyPr/>
        <a:lstStyle/>
        <a:p>
          <a:endParaRPr lang="en-US"/>
        </a:p>
      </dgm:t>
    </dgm:pt>
    <dgm:pt modelId="{3D7963F8-C107-49B0-A909-8BCD5C1D503C}" type="sibTrans" cxnId="{F0C76526-9D8C-4C93-A9DB-4CCC4BEB4584}">
      <dgm:prSet/>
      <dgm:spPr/>
      <dgm:t>
        <a:bodyPr/>
        <a:lstStyle/>
        <a:p>
          <a:endParaRPr lang="en-US"/>
        </a:p>
      </dgm:t>
    </dgm:pt>
    <dgm:pt modelId="{B316312D-D641-4000-99E8-C7B3512412D7}">
      <dgm:prSet/>
      <dgm:spPr/>
      <dgm:t>
        <a:bodyPr/>
        <a:lstStyle/>
        <a:p>
          <a:r>
            <a:rPr lang="el-GR"/>
            <a:t>Φαινόμενο ιστορικής «Βραχμανικής» Αριστεράς</a:t>
          </a:r>
          <a:endParaRPr lang="en-US"/>
        </a:p>
      </dgm:t>
    </dgm:pt>
    <dgm:pt modelId="{9165EBBE-C1E0-4C44-A93C-CADBAF2B882F}" type="parTrans" cxnId="{74E270F7-8892-428C-8772-81104DF05514}">
      <dgm:prSet/>
      <dgm:spPr/>
      <dgm:t>
        <a:bodyPr/>
        <a:lstStyle/>
        <a:p>
          <a:endParaRPr lang="en-US"/>
        </a:p>
      </dgm:t>
    </dgm:pt>
    <dgm:pt modelId="{49D41CA8-EC29-4943-ABD4-1662A25B4E27}" type="sibTrans" cxnId="{74E270F7-8892-428C-8772-81104DF05514}">
      <dgm:prSet/>
      <dgm:spPr/>
      <dgm:t>
        <a:bodyPr/>
        <a:lstStyle/>
        <a:p>
          <a:endParaRPr lang="en-US"/>
        </a:p>
      </dgm:t>
    </dgm:pt>
    <dgm:pt modelId="{38912192-6D90-40B9-BEC7-F7A4809B4FEC}" type="pres">
      <dgm:prSet presAssocID="{0E019270-C145-47B7-8E32-D19B37B3D2A9}" presName="linear" presStyleCnt="0">
        <dgm:presLayoutVars>
          <dgm:animLvl val="lvl"/>
          <dgm:resizeHandles val="exact"/>
        </dgm:presLayoutVars>
      </dgm:prSet>
      <dgm:spPr/>
    </dgm:pt>
    <dgm:pt modelId="{4A4FB300-6C79-4DED-B25C-86A6C1502E00}" type="pres">
      <dgm:prSet presAssocID="{749BDC58-A21F-411E-B220-813B2A6DA4EB}" presName="parentText" presStyleLbl="node1" presStyleIdx="0" presStyleCnt="3">
        <dgm:presLayoutVars>
          <dgm:chMax val="0"/>
          <dgm:bulletEnabled val="1"/>
        </dgm:presLayoutVars>
      </dgm:prSet>
      <dgm:spPr/>
    </dgm:pt>
    <dgm:pt modelId="{8DD163C6-AED2-4324-8C83-D21A3E7C0400}" type="pres">
      <dgm:prSet presAssocID="{8A378284-46E3-4985-B828-F47101D5EC2E}" presName="spacer" presStyleCnt="0"/>
      <dgm:spPr/>
    </dgm:pt>
    <dgm:pt modelId="{EE659940-5D33-4211-9C8D-C888145E53B4}" type="pres">
      <dgm:prSet presAssocID="{89016CC0-D0A5-43D1-95A9-BB5C9AA35BD8}" presName="parentText" presStyleLbl="node1" presStyleIdx="1" presStyleCnt="3">
        <dgm:presLayoutVars>
          <dgm:chMax val="0"/>
          <dgm:bulletEnabled val="1"/>
        </dgm:presLayoutVars>
      </dgm:prSet>
      <dgm:spPr/>
    </dgm:pt>
    <dgm:pt modelId="{A1DF2941-32FE-450A-9A52-1268D82120D5}" type="pres">
      <dgm:prSet presAssocID="{3D7963F8-C107-49B0-A909-8BCD5C1D503C}" presName="spacer" presStyleCnt="0"/>
      <dgm:spPr/>
    </dgm:pt>
    <dgm:pt modelId="{17EEA505-8EB2-468F-9F8E-14AFBF2F4A27}" type="pres">
      <dgm:prSet presAssocID="{B316312D-D641-4000-99E8-C7B3512412D7}" presName="parentText" presStyleLbl="node1" presStyleIdx="2" presStyleCnt="3">
        <dgm:presLayoutVars>
          <dgm:chMax val="0"/>
          <dgm:bulletEnabled val="1"/>
        </dgm:presLayoutVars>
      </dgm:prSet>
      <dgm:spPr/>
    </dgm:pt>
  </dgm:ptLst>
  <dgm:cxnLst>
    <dgm:cxn modelId="{0A933A22-CAB7-4790-8D5D-0BEB7004AC4E}" type="presOf" srcId="{B316312D-D641-4000-99E8-C7B3512412D7}" destId="{17EEA505-8EB2-468F-9F8E-14AFBF2F4A27}" srcOrd="0" destOrd="0" presId="urn:microsoft.com/office/officeart/2005/8/layout/vList2"/>
    <dgm:cxn modelId="{F0C76526-9D8C-4C93-A9DB-4CCC4BEB4584}" srcId="{0E019270-C145-47B7-8E32-D19B37B3D2A9}" destId="{89016CC0-D0A5-43D1-95A9-BB5C9AA35BD8}" srcOrd="1" destOrd="0" parTransId="{BEC3E6B3-474F-4ECE-9273-0B5B23858E8E}" sibTransId="{3D7963F8-C107-49B0-A909-8BCD5C1D503C}"/>
    <dgm:cxn modelId="{DD9A3B82-45CA-4265-ABFA-E88580D34789}" type="presOf" srcId="{89016CC0-D0A5-43D1-95A9-BB5C9AA35BD8}" destId="{EE659940-5D33-4211-9C8D-C888145E53B4}" srcOrd="0" destOrd="0" presId="urn:microsoft.com/office/officeart/2005/8/layout/vList2"/>
    <dgm:cxn modelId="{4B17F895-63A1-48AA-AD6C-EB50BBEEF3A7}" type="presOf" srcId="{0E019270-C145-47B7-8E32-D19B37B3D2A9}" destId="{38912192-6D90-40B9-BEC7-F7A4809B4FEC}" srcOrd="0" destOrd="0" presId="urn:microsoft.com/office/officeart/2005/8/layout/vList2"/>
    <dgm:cxn modelId="{483AAEA4-CC6D-4970-8CD2-65107BFABCBC}" type="presOf" srcId="{749BDC58-A21F-411E-B220-813B2A6DA4EB}" destId="{4A4FB300-6C79-4DED-B25C-86A6C1502E00}" srcOrd="0" destOrd="0" presId="urn:microsoft.com/office/officeart/2005/8/layout/vList2"/>
    <dgm:cxn modelId="{86A4E7EA-FE76-4AFD-9F3D-1172CA202CD1}" srcId="{0E019270-C145-47B7-8E32-D19B37B3D2A9}" destId="{749BDC58-A21F-411E-B220-813B2A6DA4EB}" srcOrd="0" destOrd="0" parTransId="{C5538D37-B259-40C9-8E2C-003B0D7AEADC}" sibTransId="{8A378284-46E3-4985-B828-F47101D5EC2E}"/>
    <dgm:cxn modelId="{74E270F7-8892-428C-8772-81104DF05514}" srcId="{0E019270-C145-47B7-8E32-D19B37B3D2A9}" destId="{B316312D-D641-4000-99E8-C7B3512412D7}" srcOrd="2" destOrd="0" parTransId="{9165EBBE-C1E0-4C44-A93C-CADBAF2B882F}" sibTransId="{49D41CA8-EC29-4943-ABD4-1662A25B4E27}"/>
    <dgm:cxn modelId="{2525FA2E-32E5-4564-82BF-0AF166EF7162}" type="presParOf" srcId="{38912192-6D90-40B9-BEC7-F7A4809B4FEC}" destId="{4A4FB300-6C79-4DED-B25C-86A6C1502E00}" srcOrd="0" destOrd="0" presId="urn:microsoft.com/office/officeart/2005/8/layout/vList2"/>
    <dgm:cxn modelId="{42ACD4B5-14DE-4CA4-899D-ED1CEE44F136}" type="presParOf" srcId="{38912192-6D90-40B9-BEC7-F7A4809B4FEC}" destId="{8DD163C6-AED2-4324-8C83-D21A3E7C0400}" srcOrd="1" destOrd="0" presId="urn:microsoft.com/office/officeart/2005/8/layout/vList2"/>
    <dgm:cxn modelId="{281CBD4D-6445-44D3-A5F2-50FBE83961D9}" type="presParOf" srcId="{38912192-6D90-40B9-BEC7-F7A4809B4FEC}" destId="{EE659940-5D33-4211-9C8D-C888145E53B4}" srcOrd="2" destOrd="0" presId="urn:microsoft.com/office/officeart/2005/8/layout/vList2"/>
    <dgm:cxn modelId="{4325B37C-669D-43C5-829A-8144D859C09C}" type="presParOf" srcId="{38912192-6D90-40B9-BEC7-F7A4809B4FEC}" destId="{A1DF2941-32FE-450A-9A52-1268D82120D5}" srcOrd="3" destOrd="0" presId="urn:microsoft.com/office/officeart/2005/8/layout/vList2"/>
    <dgm:cxn modelId="{9CB9EAFB-2220-4487-A2B8-EAFCB1F59146}" type="presParOf" srcId="{38912192-6D90-40B9-BEC7-F7A4809B4FEC}" destId="{17EEA505-8EB2-468F-9F8E-14AFBF2F4A27}"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A52855-61A4-4375-880B-7A371ECB0B7D}">
      <dsp:nvSpPr>
        <dsp:cNvPr id="0" name=""/>
        <dsp:cNvSpPr/>
      </dsp:nvSpPr>
      <dsp:spPr>
        <a:xfrm>
          <a:off x="0" y="0"/>
          <a:ext cx="5006206" cy="466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endParaRPr lang="en-US" sz="1800" kern="1200" dirty="0"/>
        </a:p>
      </dsp:txBody>
      <dsp:txXfrm>
        <a:off x="0" y="0"/>
        <a:ext cx="5006206" cy="466725"/>
      </dsp:txXfrm>
    </dsp:sp>
    <dsp:sp modelId="{769F7E8F-1755-4D7E-82C2-2F4E9D54E604}">
      <dsp:nvSpPr>
        <dsp:cNvPr id="0" name=""/>
        <dsp:cNvSpPr/>
      </dsp:nvSpPr>
      <dsp:spPr>
        <a:xfrm>
          <a:off x="0" y="466725"/>
          <a:ext cx="5006206" cy="4200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b="1" u="none" kern="1200"/>
            <a:t>Hotelling  - </a:t>
          </a:r>
          <a:r>
            <a:rPr lang="el-GR" sz="1400" b="1" u="none" kern="1200"/>
            <a:t> </a:t>
          </a:r>
          <a:r>
            <a:rPr lang="en-US" sz="1400" b="1" u="none" kern="1200"/>
            <a:t>The Ice Cream Stand Problem:</a:t>
          </a:r>
          <a:r>
            <a:rPr lang="en-US" sz="1400" kern="1200"/>
            <a:t> Harold Hotelling originally demonstrated in 1929 that two competing vendors on a linear beach (e.g., a boardwalk) will both end up clustering directly in the center to maximize their customer base. This is called the "principle of minimum differentiation".</a:t>
          </a:r>
        </a:p>
      </dsp:txBody>
      <dsp:txXfrm>
        <a:off x="0" y="466725"/>
        <a:ext cx="5006206" cy="4200525"/>
      </dsp:txXfrm>
    </dsp:sp>
    <dsp:sp modelId="{FB4747C9-DAA4-4821-AB6E-643EFF31AB4D}">
      <dsp:nvSpPr>
        <dsp:cNvPr id="0" name=""/>
        <dsp:cNvSpPr/>
      </dsp:nvSpPr>
      <dsp:spPr>
        <a:xfrm>
          <a:off x="5506826" y="0"/>
          <a:ext cx="5006206" cy="466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endParaRPr lang="en-US" sz="1800" kern="1200" dirty="0"/>
        </a:p>
      </dsp:txBody>
      <dsp:txXfrm>
        <a:off x="5506826" y="0"/>
        <a:ext cx="5006206" cy="466725"/>
      </dsp:txXfrm>
    </dsp:sp>
    <dsp:sp modelId="{B4851F84-A78C-401C-9196-C7750A866E76}">
      <dsp:nvSpPr>
        <dsp:cNvPr id="0" name=""/>
        <dsp:cNvSpPr/>
      </dsp:nvSpPr>
      <dsp:spPr>
        <a:xfrm>
          <a:off x="5506826" y="466725"/>
          <a:ext cx="5006206" cy="4200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b="1" u="none" kern="1200" dirty="0"/>
            <a:t>The Median Voter Theorem (The Political Equivalent):</a:t>
          </a:r>
          <a:r>
            <a:rPr lang="en-US" sz="1400" kern="1200" dirty="0"/>
            <a:t> Duncan Black and Anthony Downs later adapted this concept into electoral politics. Voters are arrayed along a left-to-right ideological spectrum, and politicians aim to maximize their vote share. To win the majority in a two-candidate race, both candidates are driven to adopt the exact ideological position of the </a:t>
          </a:r>
          <a:r>
            <a:rPr lang="en-US" sz="1400" b="1" u="none" kern="1200" dirty="0"/>
            <a:t>median voter</a:t>
          </a:r>
          <a:r>
            <a:rPr lang="el-GR" sz="1400" kern="1200" dirty="0"/>
            <a:t>ώστε γενικές πληροφορίες σχετικά με αυτό το θέμα για να προσθέσετε βάθος και σαφήνεια. Γράψτε σύντομα, ενδιαφέροντα σημεία αναφοράς που δεν χρειάζεται να διαβαστούν δυνατά.​</a:t>
          </a:r>
          <a:endParaRPr lang="en-US" sz="1400" kern="1200" dirty="0"/>
        </a:p>
      </dsp:txBody>
      <dsp:txXfrm>
        <a:off x="5506826" y="466725"/>
        <a:ext cx="5006206" cy="42005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C5D6CB-A250-4A72-B905-91C36117E42B}">
      <dsp:nvSpPr>
        <dsp:cNvPr id="0" name=""/>
        <dsp:cNvSpPr/>
      </dsp:nvSpPr>
      <dsp:spPr>
        <a:xfrm>
          <a:off x="0" y="316038"/>
          <a:ext cx="6798539" cy="989820"/>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l-GR" sz="1800" kern="1200"/>
            <a:t>Εφόσον η οικονομική ανισότητα έχει εκτιναχθεί τις τελευταίες δεκαετίες, γιατί δεν έχει υπάρξει πολιτική αντίδραση; Γιατί οι ψηφοφόροι δεν απαιτούν αναδιανομή;</a:t>
          </a:r>
          <a:r>
            <a:rPr lang="en-US" sz="1800" kern="1200"/>
            <a:t> (Piketty 2014, WIL Reports)</a:t>
          </a:r>
        </a:p>
      </dsp:txBody>
      <dsp:txXfrm>
        <a:off x="48319" y="364357"/>
        <a:ext cx="6701901" cy="893182"/>
      </dsp:txXfrm>
    </dsp:sp>
    <dsp:sp modelId="{D6CDBC2D-D3AE-4401-A431-7672ECE39AA6}">
      <dsp:nvSpPr>
        <dsp:cNvPr id="0" name=""/>
        <dsp:cNvSpPr/>
      </dsp:nvSpPr>
      <dsp:spPr>
        <a:xfrm>
          <a:off x="0" y="1357698"/>
          <a:ext cx="6798539" cy="989820"/>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l-GR" sz="1800" kern="1200"/>
            <a:t>Είναι η αύξηση της αποχής τεκμήριο μιας ασταθούς ισορροπίας των κομματικών συστημάτων, όπου οι ανησυχίες ορισμένων ψηφοφόρων δεν εισακούονται; (</a:t>
          </a:r>
          <a:r>
            <a:rPr lang="en-GB" sz="1800" kern="1200"/>
            <a:t>Kostelka &amp; Blais 2021)</a:t>
          </a:r>
          <a:endParaRPr lang="en-US" sz="1800" kern="1200"/>
        </a:p>
      </dsp:txBody>
      <dsp:txXfrm>
        <a:off x="48319" y="1406017"/>
        <a:ext cx="6701901" cy="893182"/>
      </dsp:txXfrm>
    </dsp:sp>
    <dsp:sp modelId="{B53374D7-679C-42A5-84E6-771D61C2F166}">
      <dsp:nvSpPr>
        <dsp:cNvPr id="0" name=""/>
        <dsp:cNvSpPr/>
      </dsp:nvSpPr>
      <dsp:spPr>
        <a:xfrm>
          <a:off x="0" y="2399358"/>
          <a:ext cx="6798539" cy="989820"/>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l-GR" sz="1800" kern="1200"/>
            <a:t>Όλα τα παραπάνω αντανακλούν την άνοδο της «Βραχμανικής» αριστεράς και τη μετάβαση σε κομματικά συστήματα πολλαπλών ελίτ.</a:t>
          </a:r>
          <a:endParaRPr lang="en-US" sz="1800" kern="1200"/>
        </a:p>
      </dsp:txBody>
      <dsp:txXfrm>
        <a:off x="48319" y="2447677"/>
        <a:ext cx="6701901" cy="8931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4879CD-B34C-4741-948F-E0B6A3FF82FF}">
      <dsp:nvSpPr>
        <dsp:cNvPr id="0" name=""/>
        <dsp:cNvSpPr/>
      </dsp:nvSpPr>
      <dsp:spPr>
        <a:xfrm>
          <a:off x="0" y="96709"/>
          <a:ext cx="6666833" cy="99450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1981-1996: </a:t>
          </a:r>
          <a:r>
            <a:rPr lang="el-GR" sz="2500" kern="1200"/>
            <a:t>Ευρωβαρόμετρο</a:t>
          </a:r>
          <a:r>
            <a:rPr lang="en-US" sz="2500" kern="1200"/>
            <a:t> (έ</a:t>
          </a:r>
          <a:r>
            <a:rPr lang="el-GR" sz="2500" kern="1200"/>
            <a:t>ρευνα γενικών πολιτικών στάσεων</a:t>
          </a:r>
          <a:r>
            <a:rPr lang="en-US" sz="2500" kern="1200"/>
            <a:t>)</a:t>
          </a:r>
        </a:p>
      </dsp:txBody>
      <dsp:txXfrm>
        <a:off x="48547" y="145256"/>
        <a:ext cx="6569739" cy="897406"/>
      </dsp:txXfrm>
    </dsp:sp>
    <dsp:sp modelId="{E3A5B404-6142-4901-987F-F8DA39F7526F}">
      <dsp:nvSpPr>
        <dsp:cNvPr id="0" name=""/>
        <dsp:cNvSpPr/>
      </dsp:nvSpPr>
      <dsp:spPr>
        <a:xfrm>
          <a:off x="0" y="1163209"/>
          <a:ext cx="6666833" cy="994500"/>
        </a:xfrm>
        <a:prstGeom prst="roundRect">
          <a:avLst/>
        </a:prstGeom>
        <a:gradFill rotWithShape="0">
          <a:gsLst>
            <a:gs pos="0">
              <a:schemeClr val="accent2">
                <a:hueOff val="1610903"/>
                <a:satOff val="-4623"/>
                <a:lumOff val="-7402"/>
                <a:alphaOff val="0"/>
                <a:satMod val="103000"/>
                <a:lumMod val="102000"/>
                <a:tint val="94000"/>
              </a:schemeClr>
            </a:gs>
            <a:gs pos="50000">
              <a:schemeClr val="accent2">
                <a:hueOff val="1610903"/>
                <a:satOff val="-4623"/>
                <a:lumOff val="-7402"/>
                <a:alphaOff val="0"/>
                <a:satMod val="110000"/>
                <a:lumMod val="100000"/>
                <a:shade val="100000"/>
              </a:schemeClr>
            </a:gs>
            <a:gs pos="100000">
              <a:schemeClr val="accent2">
                <a:hueOff val="1610903"/>
                <a:satOff val="-4623"/>
                <a:lumOff val="-7402"/>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2000-2007: European Social Survey (</a:t>
          </a:r>
          <a:r>
            <a:rPr lang="el-GR" sz="2500" kern="1200"/>
            <a:t>γενικών πολιτικών στάσεων</a:t>
          </a:r>
          <a:r>
            <a:rPr lang="en-US" sz="2500" kern="1200"/>
            <a:t>)</a:t>
          </a:r>
        </a:p>
      </dsp:txBody>
      <dsp:txXfrm>
        <a:off x="48547" y="1211756"/>
        <a:ext cx="6569739" cy="897406"/>
      </dsp:txXfrm>
    </dsp:sp>
    <dsp:sp modelId="{D8568280-DEDE-485B-877C-0EC235ED4992}">
      <dsp:nvSpPr>
        <dsp:cNvPr id="0" name=""/>
        <dsp:cNvSpPr/>
      </dsp:nvSpPr>
      <dsp:spPr>
        <a:xfrm>
          <a:off x="0" y="2229710"/>
          <a:ext cx="6666833" cy="994500"/>
        </a:xfrm>
        <a:prstGeom prst="roundRect">
          <a:avLst/>
        </a:prstGeom>
        <a:gradFill rotWithShape="0">
          <a:gsLst>
            <a:gs pos="0">
              <a:schemeClr val="accent2">
                <a:hueOff val="3221807"/>
                <a:satOff val="-9246"/>
                <a:lumOff val="-14805"/>
                <a:alphaOff val="0"/>
                <a:satMod val="103000"/>
                <a:lumMod val="102000"/>
                <a:tint val="94000"/>
              </a:schemeClr>
            </a:gs>
            <a:gs pos="50000">
              <a:schemeClr val="accent2">
                <a:hueOff val="3221807"/>
                <a:satOff val="-9246"/>
                <a:lumOff val="-14805"/>
                <a:alphaOff val="0"/>
                <a:satMod val="110000"/>
                <a:lumMod val="100000"/>
                <a:shade val="100000"/>
              </a:schemeClr>
            </a:gs>
            <a:gs pos="100000">
              <a:schemeClr val="accent2">
                <a:hueOff val="3221807"/>
                <a:satOff val="-9246"/>
                <a:lumOff val="-1480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2009-2015: Comparative Study of Electoral Systems (</a:t>
          </a:r>
          <a:r>
            <a:rPr lang="el-GR" sz="2500" kern="1200"/>
            <a:t>μετ-εκλογική</a:t>
          </a:r>
          <a:r>
            <a:rPr lang="en-US" sz="2500" kern="1200"/>
            <a:t>)</a:t>
          </a:r>
        </a:p>
      </dsp:txBody>
      <dsp:txXfrm>
        <a:off x="48547" y="2278257"/>
        <a:ext cx="6569739" cy="897406"/>
      </dsp:txXfrm>
    </dsp:sp>
    <dsp:sp modelId="{D2396A89-B19C-49B3-B2C1-8E93A778FCD2}">
      <dsp:nvSpPr>
        <dsp:cNvPr id="0" name=""/>
        <dsp:cNvSpPr/>
      </dsp:nvSpPr>
      <dsp:spPr>
        <a:xfrm>
          <a:off x="0" y="3296210"/>
          <a:ext cx="6666833" cy="994500"/>
        </a:xfrm>
        <a:prstGeom prst="roundRect">
          <a:avLst/>
        </a:prstGeom>
        <a:gradFill rotWithShape="0">
          <a:gsLst>
            <a:gs pos="0">
              <a:schemeClr val="accent2">
                <a:hueOff val="4832710"/>
                <a:satOff val="-13870"/>
                <a:lumOff val="-22207"/>
                <a:alphaOff val="0"/>
                <a:satMod val="103000"/>
                <a:lumMod val="102000"/>
                <a:tint val="94000"/>
              </a:schemeClr>
            </a:gs>
            <a:gs pos="50000">
              <a:schemeClr val="accent2">
                <a:hueOff val="4832710"/>
                <a:satOff val="-13870"/>
                <a:lumOff val="-22207"/>
                <a:alphaOff val="0"/>
                <a:satMod val="110000"/>
                <a:lumMod val="100000"/>
                <a:shade val="100000"/>
              </a:schemeClr>
            </a:gs>
            <a:gs pos="100000">
              <a:schemeClr val="accent2">
                <a:hueOff val="4832710"/>
                <a:satOff val="-13870"/>
                <a:lumOff val="-222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2019: Hellenic National Elections Voter Study (</a:t>
          </a:r>
          <a:r>
            <a:rPr lang="el-GR" sz="2500" kern="1200"/>
            <a:t>μετ-εκλογική</a:t>
          </a:r>
          <a:r>
            <a:rPr lang="en-US" sz="2500" kern="1200"/>
            <a:t>)</a:t>
          </a:r>
        </a:p>
      </dsp:txBody>
      <dsp:txXfrm>
        <a:off x="48547" y="3344757"/>
        <a:ext cx="6569739" cy="897406"/>
      </dsp:txXfrm>
    </dsp:sp>
    <dsp:sp modelId="{3C532DA8-9775-4B44-A2E8-595CD61E12D7}">
      <dsp:nvSpPr>
        <dsp:cNvPr id="0" name=""/>
        <dsp:cNvSpPr/>
      </dsp:nvSpPr>
      <dsp:spPr>
        <a:xfrm>
          <a:off x="0" y="4362710"/>
          <a:ext cx="6666833" cy="994500"/>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US" sz="2500" kern="1200"/>
            <a:t>2023: Exit polls</a:t>
          </a:r>
        </a:p>
      </dsp:txBody>
      <dsp:txXfrm>
        <a:off x="48547" y="4411257"/>
        <a:ext cx="6569739" cy="8974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92FE0F-5BE0-4168-B55B-D6253A836E2E}">
      <dsp:nvSpPr>
        <dsp:cNvPr id="0" name=""/>
        <dsp:cNvSpPr/>
      </dsp:nvSpPr>
      <dsp:spPr>
        <a:xfrm>
          <a:off x="0" y="524133"/>
          <a:ext cx="2918936" cy="185352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18A34CD-8CAB-4A1A-AB1A-EBC1F7553587}">
      <dsp:nvSpPr>
        <dsp:cNvPr id="0" name=""/>
        <dsp:cNvSpPr/>
      </dsp:nvSpPr>
      <dsp:spPr>
        <a:xfrm>
          <a:off x="324326"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1974-1981: </a:t>
          </a:r>
          <a:r>
            <a:rPr lang="el-GR" sz="2200" kern="1200"/>
            <a:t>πολυκομματικός σχηματισμός (ΝΔ, Ένωση Κέντρου, ΠΑΣΟΚ)</a:t>
          </a:r>
          <a:endParaRPr lang="en-US" sz="2200" kern="1200"/>
        </a:p>
      </dsp:txBody>
      <dsp:txXfrm>
        <a:off x="378614" y="886531"/>
        <a:ext cx="2810360" cy="1744948"/>
      </dsp:txXfrm>
    </dsp:sp>
    <dsp:sp modelId="{9EBC0FC6-FCBF-490C-A9DA-C5F5E198C341}">
      <dsp:nvSpPr>
        <dsp:cNvPr id="0" name=""/>
        <dsp:cNvSpPr/>
      </dsp:nvSpPr>
      <dsp:spPr>
        <a:xfrm>
          <a:off x="3567588" y="524133"/>
          <a:ext cx="2918936" cy="185352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0762F7E-52F5-4FF4-9C60-C06F082D0687}">
      <dsp:nvSpPr>
        <dsp:cNvPr id="0" name=""/>
        <dsp:cNvSpPr/>
      </dsp:nvSpPr>
      <dsp:spPr>
        <a:xfrm>
          <a:off x="3891915"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1981-2012: </a:t>
          </a:r>
          <a:r>
            <a:rPr lang="el-GR" sz="2200" kern="1200"/>
            <a:t>Δικομματικό σύστημα (ΝΔ, ΠΑΣΟΚ), σύγκλιση από 1996</a:t>
          </a:r>
          <a:endParaRPr lang="en-US" sz="2200" kern="1200"/>
        </a:p>
      </dsp:txBody>
      <dsp:txXfrm>
        <a:off x="3946203" y="886531"/>
        <a:ext cx="2810360" cy="1744948"/>
      </dsp:txXfrm>
    </dsp:sp>
    <dsp:sp modelId="{1CA8AAC3-A575-4157-B42B-3B4509686325}">
      <dsp:nvSpPr>
        <dsp:cNvPr id="0" name=""/>
        <dsp:cNvSpPr/>
      </dsp:nvSpPr>
      <dsp:spPr>
        <a:xfrm>
          <a:off x="7135177" y="524133"/>
          <a:ext cx="2918936" cy="1853524"/>
        </a:xfrm>
        <a:prstGeom prst="roundRect">
          <a:avLst>
            <a:gd name="adj" fmla="val 1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EBC2E4-C54A-43C7-A49B-44E515E6307A}">
      <dsp:nvSpPr>
        <dsp:cNvPr id="0" name=""/>
        <dsp:cNvSpPr/>
      </dsp:nvSpPr>
      <dsp:spPr>
        <a:xfrm>
          <a:off x="7459503" y="832243"/>
          <a:ext cx="2918936" cy="1853524"/>
        </a:xfrm>
        <a:prstGeom prst="roundRect">
          <a:avLst>
            <a:gd name="adj" fmla="val 10000"/>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2012-2023: </a:t>
          </a:r>
          <a:r>
            <a:rPr lang="el-GR" sz="2200" kern="1200"/>
            <a:t>κρίση, κομματικός κατακερματισμός, νέος δικομματισμός (ΝΔ, ΣΥΡΙΖΑ)</a:t>
          </a:r>
          <a:endParaRPr lang="en-US" sz="2200" kern="1200"/>
        </a:p>
      </dsp:txBody>
      <dsp:txXfrm>
        <a:off x="7513791" y="886531"/>
        <a:ext cx="2810360" cy="174494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7552D2-2901-4638-85C2-640199E89B90}">
      <dsp:nvSpPr>
        <dsp:cNvPr id="0" name=""/>
        <dsp:cNvSpPr/>
      </dsp:nvSpPr>
      <dsp:spPr>
        <a:xfrm>
          <a:off x="2185565" y="1310"/>
          <a:ext cx="8742263" cy="1343007"/>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9624" tIns="341124" rIns="169624" bIns="341124" numCol="1" spcCol="1270" anchor="ctr" anchorCtr="0">
          <a:noAutofit/>
        </a:bodyPr>
        <a:lstStyle/>
        <a:p>
          <a:pPr marL="0" lvl="0" indent="0" algn="l" defTabSz="800100">
            <a:lnSpc>
              <a:spcPct val="90000"/>
            </a:lnSpc>
            <a:spcBef>
              <a:spcPct val="0"/>
            </a:spcBef>
            <a:spcAft>
              <a:spcPct val="35000"/>
            </a:spcAft>
            <a:buNone/>
          </a:pPr>
          <a:r>
            <a:rPr lang="el-GR" sz="1800" kern="1200" dirty="0"/>
            <a:t>Συμπεριληπτική τριτοβάθμια εκπαίδευση (Τσουκαλάς 1975).</a:t>
          </a:r>
          <a:endParaRPr lang="en-US" sz="1800" kern="1200" dirty="0"/>
        </a:p>
        <a:p>
          <a:pPr marL="0" lvl="0" indent="0" algn="l" defTabSz="800100">
            <a:lnSpc>
              <a:spcPct val="90000"/>
            </a:lnSpc>
            <a:spcBef>
              <a:spcPct val="0"/>
            </a:spcBef>
            <a:spcAft>
              <a:spcPct val="35000"/>
            </a:spcAft>
            <a:buNone/>
          </a:pPr>
          <a:r>
            <a:rPr lang="el-GR" sz="1800" kern="1200" dirty="0"/>
            <a:t>Πολιτισμικός δυϊσμός (</a:t>
          </a:r>
          <a:r>
            <a:rPr lang="el-GR" sz="1800" kern="1200" dirty="0" err="1"/>
            <a:t>Διαμαντούρος</a:t>
          </a:r>
          <a:r>
            <a:rPr lang="el-GR" sz="1800" kern="1200" dirty="0"/>
            <a:t> 1994).</a:t>
          </a:r>
          <a:endParaRPr lang="en-US" sz="1800" kern="1200" dirty="0"/>
        </a:p>
        <a:p>
          <a:pPr marL="0" lvl="0" indent="0" algn="l" defTabSz="800100">
            <a:lnSpc>
              <a:spcPct val="90000"/>
            </a:lnSpc>
            <a:spcBef>
              <a:spcPct val="0"/>
            </a:spcBef>
            <a:spcAft>
              <a:spcPct val="35000"/>
            </a:spcAft>
            <a:buNone/>
          </a:pPr>
          <a:r>
            <a:rPr lang="el-GR" sz="1800" kern="1200" dirty="0"/>
            <a:t>Πολυσυλλεκτικά κόμματα (</a:t>
          </a:r>
          <a:r>
            <a:rPr lang="en-GB" sz="1800" kern="1200" dirty="0"/>
            <a:t>Gunther 2005)</a:t>
          </a:r>
          <a:r>
            <a:rPr lang="el-GR" sz="1800" kern="1200" dirty="0"/>
            <a:t>.</a:t>
          </a:r>
          <a:endParaRPr lang="en-US" sz="1800" kern="1200" dirty="0"/>
        </a:p>
      </dsp:txBody>
      <dsp:txXfrm>
        <a:off x="2185565" y="1310"/>
        <a:ext cx="8742263" cy="1343007"/>
      </dsp:txXfrm>
    </dsp:sp>
    <dsp:sp modelId="{AE44E4FD-C934-4BAA-B528-23DE72CADBCF}">
      <dsp:nvSpPr>
        <dsp:cNvPr id="0" name=""/>
        <dsp:cNvSpPr/>
      </dsp:nvSpPr>
      <dsp:spPr>
        <a:xfrm>
          <a:off x="0" y="1310"/>
          <a:ext cx="2185565" cy="1343007"/>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653" tIns="132659" rIns="115653" bIns="132659" numCol="1" spcCol="1270" anchor="ctr" anchorCtr="0">
          <a:noAutofit/>
        </a:bodyPr>
        <a:lstStyle/>
        <a:p>
          <a:pPr marL="0" lvl="0" indent="0" algn="ctr" defTabSz="800100">
            <a:lnSpc>
              <a:spcPct val="90000"/>
            </a:lnSpc>
            <a:spcBef>
              <a:spcPct val="0"/>
            </a:spcBef>
            <a:spcAft>
              <a:spcPct val="35000"/>
            </a:spcAft>
            <a:buNone/>
          </a:pPr>
          <a:r>
            <a:rPr lang="el-GR" sz="1800" kern="1200" dirty="0"/>
            <a:t>Προ-κρίσης: ίσως </a:t>
          </a:r>
          <a:r>
            <a:rPr lang="el-GR" sz="1800" kern="1200" dirty="0" err="1"/>
            <a:t>πολλαπών</a:t>
          </a:r>
          <a:r>
            <a:rPr lang="el-GR" sz="1800" kern="1200" dirty="0"/>
            <a:t> ελίτ; Σίγουρα εξαίρεση.</a:t>
          </a:r>
          <a:endParaRPr lang="en-US" sz="1800" kern="1200" dirty="0"/>
        </a:p>
      </dsp:txBody>
      <dsp:txXfrm>
        <a:off x="0" y="1310"/>
        <a:ext cx="2185565" cy="1343007"/>
      </dsp:txXfrm>
    </dsp:sp>
    <dsp:sp modelId="{63EDFD3B-A76B-44A8-80E8-BC76B16378FA}">
      <dsp:nvSpPr>
        <dsp:cNvPr id="0" name=""/>
        <dsp:cNvSpPr/>
      </dsp:nvSpPr>
      <dsp:spPr>
        <a:xfrm>
          <a:off x="2185565" y="1424898"/>
          <a:ext cx="8742263" cy="1343007"/>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9624" tIns="341124" rIns="169624" bIns="341124" numCol="1" spcCol="1270" anchor="ctr" anchorCtr="0">
          <a:noAutofit/>
        </a:bodyPr>
        <a:lstStyle/>
        <a:p>
          <a:pPr marL="0" lvl="0" indent="0" algn="l" defTabSz="800100">
            <a:lnSpc>
              <a:spcPct val="90000"/>
            </a:lnSpc>
            <a:spcBef>
              <a:spcPct val="0"/>
            </a:spcBef>
            <a:spcAft>
              <a:spcPct val="35000"/>
            </a:spcAft>
            <a:buNone/>
          </a:pPr>
          <a:r>
            <a:rPr lang="el-GR" sz="1800" kern="1200" dirty="0"/>
            <a:t>Αντικατάσταση πολιτισμικού δυϊσμού.</a:t>
          </a:r>
          <a:endParaRPr lang="en-US" sz="1800" kern="1200" dirty="0"/>
        </a:p>
        <a:p>
          <a:pPr marL="0" lvl="0" indent="0" algn="l" defTabSz="800100">
            <a:lnSpc>
              <a:spcPct val="90000"/>
            </a:lnSpc>
            <a:spcBef>
              <a:spcPct val="0"/>
            </a:spcBef>
            <a:spcAft>
              <a:spcPct val="35000"/>
            </a:spcAft>
            <a:buNone/>
          </a:pPr>
          <a:r>
            <a:rPr lang="el-GR" sz="1800" kern="1200" dirty="0"/>
            <a:t>Ευθυγράμμιση με ταξική διαιρετική τομή (βλ. δημοψήφισμα 2015).</a:t>
          </a:r>
          <a:endParaRPr lang="en-US" sz="1800" kern="1200" dirty="0"/>
        </a:p>
      </dsp:txBody>
      <dsp:txXfrm>
        <a:off x="2185565" y="1424898"/>
        <a:ext cx="8742263" cy="1343007"/>
      </dsp:txXfrm>
    </dsp:sp>
    <dsp:sp modelId="{5EFD4543-9AF4-4D9F-8F23-9FD61E54E33F}">
      <dsp:nvSpPr>
        <dsp:cNvPr id="0" name=""/>
        <dsp:cNvSpPr/>
      </dsp:nvSpPr>
      <dsp:spPr>
        <a:xfrm>
          <a:off x="0" y="1424898"/>
          <a:ext cx="2185565" cy="1343007"/>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653" tIns="132659" rIns="115653" bIns="132659" numCol="1" spcCol="1270" anchor="ctr" anchorCtr="0">
          <a:noAutofit/>
        </a:bodyPr>
        <a:lstStyle/>
        <a:p>
          <a:pPr marL="0" lvl="0" indent="0" algn="ctr" defTabSz="800100">
            <a:lnSpc>
              <a:spcPct val="90000"/>
            </a:lnSpc>
            <a:spcBef>
              <a:spcPct val="0"/>
            </a:spcBef>
            <a:spcAft>
              <a:spcPct val="35000"/>
            </a:spcAft>
            <a:buNone/>
          </a:pPr>
          <a:r>
            <a:rPr lang="el-GR" sz="1800" kern="1200" dirty="0" err="1"/>
            <a:t>Μετ</a:t>
          </a:r>
          <a:r>
            <a:rPr lang="en-GB" sz="1800" kern="1200" dirty="0"/>
            <a:t>ά</a:t>
          </a:r>
          <a:r>
            <a:rPr lang="el-GR" sz="1800" kern="1200" dirty="0"/>
            <a:t>-κρίσης: </a:t>
          </a:r>
          <a:r>
            <a:rPr lang="el-GR" sz="1800" kern="1200" dirty="0" err="1"/>
            <a:t>μνημονιακό</a:t>
          </a:r>
          <a:r>
            <a:rPr lang="el-GR" sz="1800" kern="1200" dirty="0"/>
            <a:t> δίπολο (</a:t>
          </a:r>
          <a:r>
            <a:rPr lang="el-GR" sz="1800" kern="1200" dirty="0" err="1"/>
            <a:t>Κούκη</a:t>
          </a:r>
          <a:r>
            <a:rPr lang="en-GB" sz="1800" kern="1200" dirty="0"/>
            <a:t>, </a:t>
          </a:r>
          <a:r>
            <a:rPr lang="el-GR" sz="1800" kern="1200" dirty="0"/>
            <a:t>Λιάκος</a:t>
          </a:r>
          <a:r>
            <a:rPr lang="en-GB" sz="1800" kern="1200" dirty="0"/>
            <a:t> 2015)</a:t>
          </a:r>
          <a:r>
            <a:rPr lang="el-GR" sz="1800" kern="1200" dirty="0"/>
            <a:t>.</a:t>
          </a:r>
          <a:endParaRPr lang="en-US" sz="1800" kern="1200" dirty="0"/>
        </a:p>
      </dsp:txBody>
      <dsp:txXfrm>
        <a:off x="0" y="1424898"/>
        <a:ext cx="2185565" cy="1343007"/>
      </dsp:txXfrm>
    </dsp:sp>
    <dsp:sp modelId="{767435D1-9E94-4EDB-9F85-14F91BAED2BE}">
      <dsp:nvSpPr>
        <dsp:cNvPr id="0" name=""/>
        <dsp:cNvSpPr/>
      </dsp:nvSpPr>
      <dsp:spPr>
        <a:xfrm>
          <a:off x="2185565" y="2848486"/>
          <a:ext cx="8742263" cy="1343007"/>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9624" tIns="341124" rIns="169624" bIns="341124" numCol="1" spcCol="1270" anchor="ctr" anchorCtr="0">
          <a:noAutofit/>
        </a:bodyPr>
        <a:lstStyle/>
        <a:p>
          <a:pPr marL="0" lvl="0" indent="0" algn="l" defTabSz="800100">
            <a:lnSpc>
              <a:spcPct val="90000"/>
            </a:lnSpc>
            <a:spcBef>
              <a:spcPct val="0"/>
            </a:spcBef>
            <a:spcAft>
              <a:spcPct val="35000"/>
            </a:spcAft>
            <a:buNone/>
          </a:pPr>
          <a:r>
            <a:rPr lang="el-GR" sz="1800" kern="1200" dirty="0"/>
            <a:t>ασταθής ισορροπία κομματικού συστήματος, «βραχμανική» στροφή ΣΥΡΙΖΑ.</a:t>
          </a:r>
        </a:p>
      </dsp:txBody>
      <dsp:txXfrm>
        <a:off x="2185565" y="2848486"/>
        <a:ext cx="8742263" cy="1343007"/>
      </dsp:txXfrm>
    </dsp:sp>
    <dsp:sp modelId="{B883ED0F-999B-43C9-B5DF-7FF53DD2A878}">
      <dsp:nvSpPr>
        <dsp:cNvPr id="0" name=""/>
        <dsp:cNvSpPr/>
      </dsp:nvSpPr>
      <dsp:spPr>
        <a:xfrm>
          <a:off x="0" y="2848486"/>
          <a:ext cx="2185565" cy="1343007"/>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5653" tIns="132659" rIns="115653" bIns="132659" numCol="1" spcCol="1270" anchor="ctr" anchorCtr="0">
          <a:noAutofit/>
        </a:bodyPr>
        <a:lstStyle/>
        <a:p>
          <a:pPr marL="0" lvl="0" indent="0" algn="ctr" defTabSz="1244600">
            <a:lnSpc>
              <a:spcPct val="90000"/>
            </a:lnSpc>
            <a:spcBef>
              <a:spcPct val="0"/>
            </a:spcBef>
            <a:spcAft>
              <a:spcPct val="35000"/>
            </a:spcAft>
            <a:buNone/>
          </a:pPr>
          <a:r>
            <a:rPr lang="el-GR" sz="2800" kern="1200" dirty="0"/>
            <a:t>Τώρα</a:t>
          </a:r>
          <a:endParaRPr lang="en-US" sz="2800" kern="1200" dirty="0"/>
        </a:p>
      </dsp:txBody>
      <dsp:txXfrm>
        <a:off x="0" y="2848486"/>
        <a:ext cx="2185565" cy="134300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48905D-2E73-4562-B3D7-D77584F2BE77}">
      <dsp:nvSpPr>
        <dsp:cNvPr id="0" name=""/>
        <dsp:cNvSpPr/>
      </dsp:nvSpPr>
      <dsp:spPr>
        <a:xfrm>
          <a:off x="0" y="280251"/>
          <a:ext cx="5918184" cy="835379"/>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l-GR" sz="2100" kern="1200"/>
            <a:t>Αγροτική-αστική: ιστορικά αδύναμη επί ΝΔ-ΠΑΣΟΚ, αλλά εντάθηκε με την άνοδο του ΣΥΡΙΖΑ.</a:t>
          </a:r>
          <a:endParaRPr lang="en-US" sz="2100" kern="1200"/>
        </a:p>
      </dsp:txBody>
      <dsp:txXfrm>
        <a:off x="40780" y="321031"/>
        <a:ext cx="5836624" cy="753819"/>
      </dsp:txXfrm>
    </dsp:sp>
    <dsp:sp modelId="{85666750-6AC8-429F-9224-1AC39CD65982}">
      <dsp:nvSpPr>
        <dsp:cNvPr id="0" name=""/>
        <dsp:cNvSpPr/>
      </dsp:nvSpPr>
      <dsp:spPr>
        <a:xfrm>
          <a:off x="0" y="1176111"/>
          <a:ext cx="5918184" cy="835379"/>
        </a:xfrm>
        <a:prstGeom prst="round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l-GR" sz="2100" kern="1200"/>
            <a:t>Ηλικιακή: ιστορικά ισχυρή, αναστράφηκε τη δεκαετία του 2000.</a:t>
          </a:r>
          <a:endParaRPr lang="en-US" sz="2100" kern="1200"/>
        </a:p>
      </dsp:txBody>
      <dsp:txXfrm>
        <a:off x="40780" y="1216891"/>
        <a:ext cx="5836624" cy="753819"/>
      </dsp:txXfrm>
    </dsp:sp>
    <dsp:sp modelId="{6E3282A5-9259-4D1B-BE7C-30F9EFE0F48C}">
      <dsp:nvSpPr>
        <dsp:cNvPr id="0" name=""/>
        <dsp:cNvSpPr/>
      </dsp:nvSpPr>
      <dsp:spPr>
        <a:xfrm>
          <a:off x="0" y="2071971"/>
          <a:ext cx="5918184" cy="835379"/>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l-GR" sz="2100" kern="1200"/>
            <a:t>Έμφυλη: καθυστερημένη αναστροφή (δεκαετία 2010), αλλά ισχυρό «σύγχρονο έμφυλο χάσμα».</a:t>
          </a:r>
          <a:endParaRPr lang="en-US" sz="2100" kern="1200"/>
        </a:p>
      </dsp:txBody>
      <dsp:txXfrm>
        <a:off x="40780" y="2112751"/>
        <a:ext cx="5836624" cy="753819"/>
      </dsp:txXfrm>
    </dsp:sp>
    <dsp:sp modelId="{E3C9C19E-6170-4CB8-87E9-75DCA4ACED7E}">
      <dsp:nvSpPr>
        <dsp:cNvPr id="0" name=""/>
        <dsp:cNvSpPr/>
      </dsp:nvSpPr>
      <dsp:spPr>
        <a:xfrm>
          <a:off x="0" y="2967832"/>
          <a:ext cx="5918184" cy="835379"/>
        </a:xfrm>
        <a:prstGeom prst="round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l-GR" sz="2100" kern="1200"/>
            <a:t>Θρησκεία: ομοιογενής πληθυσμός, αλλά οι μουσουλμάνοι και οι άθεοι ψηφίζουν Αριστερά.</a:t>
          </a:r>
          <a:endParaRPr lang="en-US" sz="2100" kern="1200"/>
        </a:p>
      </dsp:txBody>
      <dsp:txXfrm>
        <a:off x="40780" y="3008612"/>
        <a:ext cx="5836624" cy="753819"/>
      </dsp:txXfrm>
    </dsp:sp>
    <dsp:sp modelId="{08ECB481-710B-431D-9E1C-A7A5AB03C9FD}">
      <dsp:nvSpPr>
        <dsp:cNvPr id="0" name=""/>
        <dsp:cNvSpPr/>
      </dsp:nvSpPr>
      <dsp:spPr>
        <a:xfrm>
          <a:off x="0" y="3863692"/>
          <a:ext cx="5918184" cy="835379"/>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l-GR" sz="2100" kern="1200"/>
            <a:t>Θρησκευτικ</a:t>
          </a:r>
          <a:r>
            <a:rPr lang="en-GB" sz="2100" kern="1200"/>
            <a:t>ό</a:t>
          </a:r>
          <a:r>
            <a:rPr lang="el-GR" sz="2100" kern="1200"/>
            <a:t>τητα: έντονη τομή, σταδιακή εκκοσμίκευση.</a:t>
          </a:r>
          <a:endParaRPr lang="en-US" sz="2100" kern="1200"/>
        </a:p>
      </dsp:txBody>
      <dsp:txXfrm>
        <a:off x="40780" y="3904472"/>
        <a:ext cx="5836624" cy="7538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4FB300-6C79-4DED-B25C-86A6C1502E00}">
      <dsp:nvSpPr>
        <dsp:cNvPr id="0" name=""/>
        <dsp:cNvSpPr/>
      </dsp:nvSpPr>
      <dsp:spPr>
        <a:xfrm>
          <a:off x="0" y="12862"/>
          <a:ext cx="6666833" cy="176139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l-GR" sz="2500" kern="1200"/>
            <a:t>Μία απερίφραστα σοσιαλιστική Αριστερά στηρίζεται από τα υψηλά εισοδήματα τις δεκαετίες του 1990 και 2000.</a:t>
          </a:r>
          <a:endParaRPr lang="en-US" sz="2500" kern="1200"/>
        </a:p>
      </dsp:txBody>
      <dsp:txXfrm>
        <a:off x="85984" y="98846"/>
        <a:ext cx="6494865" cy="1589430"/>
      </dsp:txXfrm>
    </dsp:sp>
    <dsp:sp modelId="{EE659940-5D33-4211-9C8D-C888145E53B4}">
      <dsp:nvSpPr>
        <dsp:cNvPr id="0" name=""/>
        <dsp:cNvSpPr/>
      </dsp:nvSpPr>
      <dsp:spPr>
        <a:xfrm>
          <a:off x="0" y="1846260"/>
          <a:ext cx="6666833" cy="1761398"/>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l-GR" sz="2500" kern="1200"/>
            <a:t>Η κρίση επιφέρει τον ριζικό ανασχηματισμό της εκλογικής σύνθεσης της Αριστεράς. Πάλι υποστήριξη από χαμηλά εισοδήματα και αντικατάσταση ΠΑΣΟΚ από ΣΥΡΙΖΑ.</a:t>
          </a:r>
          <a:endParaRPr lang="en-US" sz="2500" kern="1200"/>
        </a:p>
      </dsp:txBody>
      <dsp:txXfrm>
        <a:off x="85984" y="1932244"/>
        <a:ext cx="6494865" cy="1589430"/>
      </dsp:txXfrm>
    </dsp:sp>
    <dsp:sp modelId="{17EEA505-8EB2-468F-9F8E-14AFBF2F4A27}">
      <dsp:nvSpPr>
        <dsp:cNvPr id="0" name=""/>
        <dsp:cNvSpPr/>
      </dsp:nvSpPr>
      <dsp:spPr>
        <a:xfrm>
          <a:off x="0" y="3679659"/>
          <a:ext cx="6666833" cy="1761398"/>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l-GR" sz="2500" kern="1200"/>
            <a:t>Φαινόμενο ιστορικής «Βραχμανικής» Αριστεράς</a:t>
          </a:r>
          <a:endParaRPr lang="en-US" sz="2500" kern="1200"/>
        </a:p>
      </dsp:txBody>
      <dsp:txXfrm>
        <a:off x="85984" y="3765643"/>
        <a:ext cx="6494865" cy="1589430"/>
      </dsp:txXfrm>
    </dsp:sp>
  </dsp:spTree>
</dsp:drawing>
</file>

<file path=ppt/diagrams/layout1.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C6EE37-42E6-D847-B579-60CB669232E1}" type="datetimeFigureOut">
              <a:rPr lang="en-GB" smtClean="0"/>
              <a:t>17/05/2026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B2E6D4-4498-C043-8961-ECC4C20CCF3B}" type="slidenum">
              <a:rPr lang="en-GB" smtClean="0"/>
              <a:t>‹#›</a:t>
            </a:fld>
            <a:endParaRPr lang="en-GB"/>
          </a:p>
        </p:txBody>
      </p:sp>
    </p:spTree>
    <p:extLst>
      <p:ext uri="{BB962C8B-B14F-4D97-AF65-F5344CB8AC3E}">
        <p14:creationId xmlns:p14="http://schemas.microsoft.com/office/powerpoint/2010/main" val="44501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B2E6D4-4498-C043-8961-ECC4C20CCF3B}" type="slidenum">
              <a:rPr lang="en-GB" smtClean="0"/>
              <a:t>12</a:t>
            </a:fld>
            <a:endParaRPr lang="en-GB"/>
          </a:p>
        </p:txBody>
      </p:sp>
    </p:spTree>
    <p:extLst>
      <p:ext uri="{BB962C8B-B14F-4D97-AF65-F5344CB8AC3E}">
        <p14:creationId xmlns:p14="http://schemas.microsoft.com/office/powerpoint/2010/main" val="10109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B2E6D4-4498-C043-8961-ECC4C20CCF3B}" type="slidenum">
              <a:rPr lang="en-GB" smtClean="0"/>
              <a:t>16</a:t>
            </a:fld>
            <a:endParaRPr lang="en-GB"/>
          </a:p>
        </p:txBody>
      </p:sp>
    </p:spTree>
    <p:extLst>
      <p:ext uri="{BB962C8B-B14F-4D97-AF65-F5344CB8AC3E}">
        <p14:creationId xmlns:p14="http://schemas.microsoft.com/office/powerpoint/2010/main" val="1647997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B2E6D4-4498-C043-8961-ECC4C20CCF3B}" type="slidenum">
              <a:rPr lang="en-GB" smtClean="0"/>
              <a:t>18</a:t>
            </a:fld>
            <a:endParaRPr lang="en-GB"/>
          </a:p>
        </p:txBody>
      </p:sp>
    </p:spTree>
    <p:extLst>
      <p:ext uri="{BB962C8B-B14F-4D97-AF65-F5344CB8AC3E}">
        <p14:creationId xmlns:p14="http://schemas.microsoft.com/office/powerpoint/2010/main" val="8813667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B2E6D4-4498-C043-8961-ECC4C20CCF3B}" type="slidenum">
              <a:rPr lang="en-GB" smtClean="0"/>
              <a:t>26</a:t>
            </a:fld>
            <a:endParaRPr lang="en-GB"/>
          </a:p>
        </p:txBody>
      </p:sp>
    </p:spTree>
    <p:extLst>
      <p:ext uri="{BB962C8B-B14F-4D97-AF65-F5344CB8AC3E}">
        <p14:creationId xmlns:p14="http://schemas.microsoft.com/office/powerpoint/2010/main" val="948696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F94FF-B12A-CCAE-955A-293165E1511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F9BD89E-DF10-5EBE-A00A-FC2A832C6E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696AAFF-82B5-F1D0-4FCD-6F8A55688B21}"/>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5" name="Footer Placeholder 4">
            <a:extLst>
              <a:ext uri="{FF2B5EF4-FFF2-40B4-BE49-F238E27FC236}">
                <a16:creationId xmlns:a16="http://schemas.microsoft.com/office/drawing/2014/main" id="{34E70623-AA5A-FA1F-A4F2-51EBDA1D221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378A1E1-10EF-E8E3-2741-16369C6DA850}"/>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1762913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3DB06-B309-8BE2-05C2-D2D3A893175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664A7C8-9073-85CA-D50D-28E292AC4E0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B66490F-3193-D066-585D-49E05B99D096}"/>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5" name="Footer Placeholder 4">
            <a:extLst>
              <a:ext uri="{FF2B5EF4-FFF2-40B4-BE49-F238E27FC236}">
                <a16:creationId xmlns:a16="http://schemas.microsoft.com/office/drawing/2014/main" id="{6DCD20D1-B523-B4B6-E53F-662F6111C6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27B318-FF4D-FE16-548A-D19C1B2936D3}"/>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1040786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0B61D-DC0F-5C26-8EBF-D263C3B6959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05160EC-7F60-96D4-5837-C387AE4F98B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B9D0C84-F259-90D1-A381-722CC568D0DF}"/>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5" name="Footer Placeholder 4">
            <a:extLst>
              <a:ext uri="{FF2B5EF4-FFF2-40B4-BE49-F238E27FC236}">
                <a16:creationId xmlns:a16="http://schemas.microsoft.com/office/drawing/2014/main" id="{3A483CA5-2C39-242F-3B67-89AEEB8457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26D315-F84D-F645-6846-CB7BEC42ADFB}"/>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3236881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DD10A-D34C-9FE6-1EFF-340EF3853B5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A843CD6-3F1C-FE61-6FD0-F944579A6AD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7B9E08A5-D2AC-AD50-228E-B90FFB23924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8BD184D-2562-FBC6-1897-E95AFA100934}"/>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6" name="Footer Placeholder 5">
            <a:extLst>
              <a:ext uri="{FF2B5EF4-FFF2-40B4-BE49-F238E27FC236}">
                <a16:creationId xmlns:a16="http://schemas.microsoft.com/office/drawing/2014/main" id="{DE4BE08E-6BDE-F216-131D-B7CDDB97692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B3E9519-81FB-3D9C-08EE-42DD195376B5}"/>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3195328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4E301-DD6E-BC27-9802-46508379740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31233D4E-2610-0E73-F54D-B0445350BA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CEEA547-5C30-FA00-2939-91D98A53C99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6E3F57C-458F-BA97-BF9A-93F70F80E1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56D979C-A488-A60D-8507-4B6BDFB80A4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DCB3FC5-D384-06DA-35F7-2B1947849AAF}"/>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8" name="Footer Placeholder 7">
            <a:extLst>
              <a:ext uri="{FF2B5EF4-FFF2-40B4-BE49-F238E27FC236}">
                <a16:creationId xmlns:a16="http://schemas.microsoft.com/office/drawing/2014/main" id="{237DD29B-02DC-8109-75E0-0306DD8A079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B876CD1-9EE0-B617-BE8D-E9BEE3F68978}"/>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2564314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BB015-85C8-F90B-593B-56652CDFA104}"/>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87D11DF-814B-D33C-F34C-B18CDD005542}"/>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4" name="Footer Placeholder 3">
            <a:extLst>
              <a:ext uri="{FF2B5EF4-FFF2-40B4-BE49-F238E27FC236}">
                <a16:creationId xmlns:a16="http://schemas.microsoft.com/office/drawing/2014/main" id="{625E23EC-5715-84FB-5E4D-F7E413D4AFF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1D2784B-3C53-0D09-8CBB-AE1D2AA699A5}"/>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34813863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7075E0-179C-88B1-C70F-3E6B0105B7E8}"/>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3" name="Footer Placeholder 2">
            <a:extLst>
              <a:ext uri="{FF2B5EF4-FFF2-40B4-BE49-F238E27FC236}">
                <a16:creationId xmlns:a16="http://schemas.microsoft.com/office/drawing/2014/main" id="{A934C737-F645-C13B-766F-B0BB56FDFF4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4940AA3-06DE-9D9D-BCC7-D1287C8DBEFD}"/>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4092809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FDADD-45C0-FAFE-7211-8F4BAAF3274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5D747CA5-9388-0B14-8C57-55DDE3BC90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1FFAB58-ADC4-3611-2A5A-64B409E86B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CD22302-AA63-24A4-007E-F753E3206F92}"/>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6" name="Footer Placeholder 5">
            <a:extLst>
              <a:ext uri="{FF2B5EF4-FFF2-40B4-BE49-F238E27FC236}">
                <a16:creationId xmlns:a16="http://schemas.microsoft.com/office/drawing/2014/main" id="{B31E2BFA-3EB9-7E0F-CA54-6F0B129A8E9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23F306C-58FA-E03A-DF03-DDB896BD83AE}"/>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1046456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ADD5C-EEDE-268A-B137-2F9208FA990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54027144-7F67-2267-77C2-15836A1E76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3E1F1A2-CAF5-AFBC-2931-BA517EE1F6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17280A9-D231-A0D3-7774-332C266118A6}"/>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6" name="Footer Placeholder 5">
            <a:extLst>
              <a:ext uri="{FF2B5EF4-FFF2-40B4-BE49-F238E27FC236}">
                <a16:creationId xmlns:a16="http://schemas.microsoft.com/office/drawing/2014/main" id="{A72CA35D-C228-94D7-BCC1-8EAA3CF10B9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616E3B-556E-2B7F-BB23-866F3F01AB15}"/>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1829952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72064-DD58-01CA-1C29-3E996EFC742E}"/>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4F6A64E0-C3B4-7930-BA8C-BE5BE0B3FAA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7B5F472-6A9E-5652-38EC-505C5211B132}"/>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5" name="Footer Placeholder 4">
            <a:extLst>
              <a:ext uri="{FF2B5EF4-FFF2-40B4-BE49-F238E27FC236}">
                <a16:creationId xmlns:a16="http://schemas.microsoft.com/office/drawing/2014/main" id="{C7D580E1-D80D-9A8B-12B6-18C8BE42537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F5560A-9C1C-0DEC-4D77-56C9DCB88AD1}"/>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961917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123312-7374-4F78-8249-3B48029A8F96}"/>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B6284724-C853-EF8C-D717-71E0094AB05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EC28EC6-CBCB-A03C-472D-707B29AD84A8}"/>
              </a:ext>
            </a:extLst>
          </p:cNvPr>
          <p:cNvSpPr>
            <a:spLocks noGrp="1"/>
          </p:cNvSpPr>
          <p:nvPr>
            <p:ph type="dt" sz="half" idx="10"/>
          </p:nvPr>
        </p:nvSpPr>
        <p:spPr/>
        <p:txBody>
          <a:bodyPr/>
          <a:lstStyle/>
          <a:p>
            <a:fld id="{CDDCB849-9B42-7A40-A4EF-0033E140A057}" type="datetimeFigureOut">
              <a:rPr lang="en-GB" smtClean="0"/>
              <a:t>17/05/2026</a:t>
            </a:fld>
            <a:endParaRPr lang="en-GB"/>
          </a:p>
        </p:txBody>
      </p:sp>
      <p:sp>
        <p:nvSpPr>
          <p:cNvPr id="5" name="Footer Placeholder 4">
            <a:extLst>
              <a:ext uri="{FF2B5EF4-FFF2-40B4-BE49-F238E27FC236}">
                <a16:creationId xmlns:a16="http://schemas.microsoft.com/office/drawing/2014/main" id="{C7B953F2-7FFB-04B6-3B0B-5DC1752D6E1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2F7B0D-700E-F146-C6A1-7F9D6C6CC2F7}"/>
              </a:ext>
            </a:extLst>
          </p:cNvPr>
          <p:cNvSpPr>
            <a:spLocks noGrp="1"/>
          </p:cNvSpPr>
          <p:nvPr>
            <p:ph type="sldNum" sz="quarter" idx="12"/>
          </p:nvPr>
        </p:nvSpPr>
        <p:spPr/>
        <p:txBody>
          <a:bodyPr/>
          <a:lstStyle/>
          <a:p>
            <a:fld id="{F051637F-D5C7-064C-9126-190AEA09FBBE}" type="slidenum">
              <a:rPr lang="en-GB" smtClean="0"/>
              <a:t>‹#›</a:t>
            </a:fld>
            <a:endParaRPr lang="en-GB"/>
          </a:p>
        </p:txBody>
      </p:sp>
    </p:spTree>
    <p:extLst>
      <p:ext uri="{BB962C8B-B14F-4D97-AF65-F5344CB8AC3E}">
        <p14:creationId xmlns:p14="http://schemas.microsoft.com/office/powerpoint/2010/main" val="2535194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1C3A6AC-959D-9E6B-E43A-F7734EC68F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FD7CABB-2D38-124C-612F-945BC333B6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0492D44-A2B2-5F32-B7DD-51BEDB228B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DDCB849-9B42-7A40-A4EF-0033E140A057}" type="datetimeFigureOut">
              <a:rPr lang="en-GB" smtClean="0"/>
              <a:t>17/05/2026</a:t>
            </a:fld>
            <a:endParaRPr lang="en-GB"/>
          </a:p>
        </p:txBody>
      </p:sp>
      <p:sp>
        <p:nvSpPr>
          <p:cNvPr id="5" name="Footer Placeholder 4">
            <a:extLst>
              <a:ext uri="{FF2B5EF4-FFF2-40B4-BE49-F238E27FC236}">
                <a16:creationId xmlns:a16="http://schemas.microsoft.com/office/drawing/2014/main" id="{AC8E21A6-BC42-B5EF-3F6A-A7A526A79A1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BF53D7D-F420-560F-326C-1A5F547977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051637F-D5C7-064C-9126-190AEA09FBBE}" type="slidenum">
              <a:rPr lang="en-GB" smtClean="0"/>
              <a:t>‹#›</a:t>
            </a:fld>
            <a:endParaRPr lang="en-GB"/>
          </a:p>
        </p:txBody>
      </p:sp>
    </p:spTree>
    <p:extLst>
      <p:ext uri="{BB962C8B-B14F-4D97-AF65-F5344CB8AC3E}">
        <p14:creationId xmlns:p14="http://schemas.microsoft.com/office/powerpoint/2010/main" val="2721933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n.wikipedia.org/wiki/Doi_(identifier)" TargetMode="External"/><Relationship Id="rId13" Type="http://schemas.openxmlformats.org/officeDocument/2006/relationships/hyperlink" Target="https://www.marxists.org/archive/lenin/works/cw/volume05.htm#1901-witbd-index" TargetMode="External"/><Relationship Id="rId3" Type="http://schemas.openxmlformats.org/officeDocument/2006/relationships/hyperlink" Target="https://ideas.repec.org/a/ucp/jpolec/v65y1957p135.html" TargetMode="External"/><Relationship Id="rId7" Type="http://schemas.openxmlformats.org/officeDocument/2006/relationships/hyperlink" Target="https://en.wikipedia.org/wiki/Special:BookSources/9780230245075" TargetMode="External"/><Relationship Id="rId12" Type="http://schemas.openxmlformats.org/officeDocument/2006/relationships/hyperlink" Target="https://www.marxists.org/archive/lenin/works/cw/index.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hyperlink" Target="https://en.wikipedia.org/wiki/ISBN_(identifier)" TargetMode="External"/><Relationship Id="rId11" Type="http://schemas.openxmlformats.org/officeDocument/2006/relationships/hyperlink" Target="https://www.jstor.org/stable/2224214" TargetMode="External"/><Relationship Id="rId5" Type="http://schemas.openxmlformats.org/officeDocument/2006/relationships/hyperlink" Target="https://us.macmillan.com/books/9780312203603/securityterritorypopulation" TargetMode="External"/><Relationship Id="rId15" Type="http://schemas.openxmlformats.org/officeDocument/2006/relationships/hyperlink" Target="https://ideas.repec.org/s/pal/palcom.html" TargetMode="External"/><Relationship Id="rId10" Type="http://schemas.openxmlformats.org/officeDocument/2006/relationships/hyperlink" Target="https://en.wikipedia.org/wiki/JSTOR_(identifier)" TargetMode="External"/><Relationship Id="rId4" Type="http://schemas.openxmlformats.org/officeDocument/2006/relationships/hyperlink" Target="https://ideas.repec.org/s/ucp/jpolec.html" TargetMode="External"/><Relationship Id="rId9" Type="http://schemas.openxmlformats.org/officeDocument/2006/relationships/hyperlink" Target="https://doi.org/10.2307%2F2224214" TargetMode="External"/><Relationship Id="rId14" Type="http://schemas.openxmlformats.org/officeDocument/2006/relationships/hyperlink" Target="https://ideas.repec.org/a/pal/palcom/v9y2022i1d10.1057_s41599-022-01056-0.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0E30439A-8A5B-46EC-8283-9B6B031D40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CEAD642-85CF-4750-8432-7C80C901F0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7"/>
            <a:ext cx="12192001" cy="6858000"/>
          </a:xfrm>
          <a:prstGeom prst="rect">
            <a:avLst/>
          </a:prstGeom>
          <a:gradFill>
            <a:gsLst>
              <a:gs pos="0">
                <a:srgbClr val="000000"/>
              </a:gs>
              <a:gs pos="100000">
                <a:schemeClr val="accent1">
                  <a:lumMod val="75000"/>
                </a:schemeClr>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FA33EEAE-15D5-4119-8C1E-89D943F91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55521" y="-1720"/>
            <a:ext cx="11750040" cy="6840685"/>
          </a:xfrm>
          <a:prstGeom prst="rect">
            <a:avLst/>
          </a:prstGeom>
          <a:gradFill>
            <a:gsLst>
              <a:gs pos="21000">
                <a:schemeClr val="accent1">
                  <a:lumMod val="50000"/>
                  <a:alpha val="61000"/>
                </a:schemeClr>
              </a:gs>
              <a:gs pos="100000">
                <a:schemeClr val="accent1">
                  <a:alpha val="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730D8B3B-9B80-4025-B934-26DC7D7CD2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054" y="-1291"/>
            <a:ext cx="3608179" cy="6858864"/>
          </a:xfrm>
          <a:prstGeom prst="rect">
            <a:avLst/>
          </a:prstGeom>
          <a:gradFill>
            <a:gsLst>
              <a:gs pos="0">
                <a:schemeClr val="accent1">
                  <a:lumMod val="75000"/>
                  <a:alpha val="0"/>
                </a:schemeClr>
              </a:gs>
              <a:gs pos="99000">
                <a:srgbClr val="000000">
                  <a:alpha val="41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5A1B09C-1565-46F8-B70F-621C5EB48A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5274173">
            <a:off x="6059728" y="779270"/>
            <a:ext cx="4967533" cy="4988390"/>
          </a:xfrm>
          <a:prstGeom prst="ellipse">
            <a:avLst/>
          </a:prstGeom>
          <a:gradFill>
            <a:gsLst>
              <a:gs pos="0">
                <a:schemeClr val="accent1">
                  <a:alpha val="24000"/>
                </a:schemeClr>
              </a:gs>
              <a:gs pos="79000">
                <a:schemeClr val="accent1">
                  <a:lumMod val="60000"/>
                  <a:lumOff val="40000"/>
                  <a:alpha val="0"/>
                </a:schemeClr>
              </a:gs>
            </a:gsLst>
            <a:lin ang="14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9DB7AE2-3F6B-FFAD-C6D4-0AABAAD30716}"/>
              </a:ext>
            </a:extLst>
          </p:cNvPr>
          <p:cNvSpPr>
            <a:spLocks noGrp="1"/>
          </p:cNvSpPr>
          <p:nvPr>
            <p:ph type="ctrTitle"/>
          </p:nvPr>
        </p:nvSpPr>
        <p:spPr>
          <a:xfrm>
            <a:off x="455521" y="818984"/>
            <a:ext cx="7527590" cy="3268520"/>
          </a:xfrm>
        </p:spPr>
        <p:txBody>
          <a:bodyPr>
            <a:normAutofit/>
          </a:bodyPr>
          <a:lstStyle/>
          <a:p>
            <a:pPr algn="r"/>
            <a:r>
              <a:rPr lang="el-GR" sz="4800" dirty="0">
                <a:solidFill>
                  <a:srgbClr val="FFFFFF"/>
                </a:solidFill>
              </a:rPr>
              <a:t>Μάθημα 10</a:t>
            </a:r>
            <a:r>
              <a:rPr lang="el-GR" sz="4800" baseline="30000" dirty="0">
                <a:solidFill>
                  <a:srgbClr val="FFFFFF"/>
                </a:solidFill>
              </a:rPr>
              <a:t>ο</a:t>
            </a:r>
            <a:r>
              <a:rPr lang="el-GR" sz="4800" dirty="0">
                <a:solidFill>
                  <a:srgbClr val="FFFFFF"/>
                </a:solidFill>
              </a:rPr>
              <a:t> – Άνοιξη 2026</a:t>
            </a:r>
            <a:br>
              <a:rPr lang="el-GR" sz="4800" dirty="0">
                <a:solidFill>
                  <a:srgbClr val="FFFFFF"/>
                </a:solidFill>
              </a:rPr>
            </a:br>
            <a:r>
              <a:rPr lang="el-GR" sz="4800" dirty="0" err="1">
                <a:solidFill>
                  <a:srgbClr val="FFFFFF"/>
                </a:solidFill>
              </a:rPr>
              <a:t>Πολιτικ</a:t>
            </a:r>
            <a:r>
              <a:rPr lang="en-US" sz="4800" dirty="0">
                <a:solidFill>
                  <a:srgbClr val="FFFFFF"/>
                </a:solidFill>
              </a:rPr>
              <a:t>έ</a:t>
            </a:r>
            <a:r>
              <a:rPr lang="el-GR" sz="4800" dirty="0">
                <a:solidFill>
                  <a:srgbClr val="FFFFFF"/>
                </a:solidFill>
              </a:rPr>
              <a:t>ς Διαιρετικές Τομές και η Ελλάδα</a:t>
            </a:r>
            <a:endParaRPr lang="en-GB" sz="4800" dirty="0">
              <a:solidFill>
                <a:srgbClr val="FFFFFF"/>
              </a:solidFill>
            </a:endParaRPr>
          </a:p>
        </p:txBody>
      </p:sp>
      <p:sp>
        <p:nvSpPr>
          <p:cNvPr id="27" name="Rectangle 26">
            <a:extLst>
              <a:ext uri="{FF2B5EF4-FFF2-40B4-BE49-F238E27FC236}">
                <a16:creationId xmlns:a16="http://schemas.microsoft.com/office/drawing/2014/main" id="{8C516CC8-80AC-446C-A56E-9F54B72104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6314" y="4480038"/>
            <a:ext cx="12179371" cy="2377962"/>
          </a:xfrm>
          <a:prstGeom prst="rect">
            <a:avLst/>
          </a:prstGeom>
          <a:gradFill>
            <a:gsLst>
              <a:gs pos="0">
                <a:schemeClr val="accent1">
                  <a:lumMod val="75000"/>
                  <a:alpha val="50000"/>
                </a:schemeClr>
              </a:gs>
              <a:gs pos="99000">
                <a:srgbClr val="000000">
                  <a:alpha val="34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89BCB16C-11F2-FFEE-6DAE-6F939153DDFD}"/>
              </a:ext>
            </a:extLst>
          </p:cNvPr>
          <p:cNvSpPr>
            <a:spLocks noGrp="1"/>
          </p:cNvSpPr>
          <p:nvPr>
            <p:ph type="subTitle" idx="1"/>
          </p:nvPr>
        </p:nvSpPr>
        <p:spPr>
          <a:xfrm>
            <a:off x="1193698" y="4480038"/>
            <a:ext cx="6247962" cy="1558978"/>
          </a:xfrm>
        </p:spPr>
        <p:txBody>
          <a:bodyPr>
            <a:normAutofit/>
          </a:bodyPr>
          <a:lstStyle/>
          <a:p>
            <a:pPr algn="l"/>
            <a:r>
              <a:rPr lang="el-GR" sz="1800" b="1" dirty="0">
                <a:solidFill>
                  <a:srgbClr val="FFFFFF"/>
                </a:solidFill>
              </a:rPr>
              <a:t>Πάνος </a:t>
            </a:r>
            <a:r>
              <a:rPr lang="el-GR" sz="1800" b="1" dirty="0" err="1">
                <a:solidFill>
                  <a:srgbClr val="FFFFFF"/>
                </a:solidFill>
              </a:rPr>
              <a:t>Τσούκαλης</a:t>
            </a:r>
            <a:r>
              <a:rPr lang="el-GR" sz="1800" b="1" dirty="0">
                <a:solidFill>
                  <a:srgbClr val="FFFFFF"/>
                </a:solidFill>
              </a:rPr>
              <a:t>, </a:t>
            </a:r>
            <a:r>
              <a:rPr lang="en-GB" sz="1800" b="1" dirty="0">
                <a:solidFill>
                  <a:srgbClr val="FFFFFF"/>
                </a:solidFill>
              </a:rPr>
              <a:t>World Inequality Database fellow; </a:t>
            </a:r>
            <a:r>
              <a:rPr lang="en-US" sz="1800" b="1" dirty="0">
                <a:solidFill>
                  <a:srgbClr val="FFFFFF"/>
                </a:solidFill>
              </a:rPr>
              <a:t>PhD Candidate University of Oxford</a:t>
            </a:r>
            <a:endParaRPr lang="el-GR" sz="1800" b="1" dirty="0">
              <a:solidFill>
                <a:srgbClr val="FFFFFF"/>
              </a:solidFill>
            </a:endParaRPr>
          </a:p>
          <a:p>
            <a:pPr algn="l"/>
            <a:r>
              <a:rPr lang="el-GR" sz="1800" b="1" dirty="0">
                <a:solidFill>
                  <a:srgbClr val="FFFFFF"/>
                </a:solidFill>
              </a:rPr>
              <a:t>Νίκος </a:t>
            </a:r>
            <a:r>
              <a:rPr lang="el-GR" sz="1800" b="1" dirty="0" err="1">
                <a:solidFill>
                  <a:srgbClr val="FFFFFF"/>
                </a:solidFill>
              </a:rPr>
              <a:t>Στραβελάκης</a:t>
            </a:r>
            <a:r>
              <a:rPr lang="en-GB" sz="1800" b="1" dirty="0">
                <a:solidFill>
                  <a:srgbClr val="FFFFFF"/>
                </a:solidFill>
              </a:rPr>
              <a:t>, </a:t>
            </a:r>
            <a:r>
              <a:rPr lang="el-GR" sz="1800" b="1" dirty="0">
                <a:solidFill>
                  <a:srgbClr val="FFFFFF"/>
                </a:solidFill>
              </a:rPr>
              <a:t>Τμήμα Οικονομικών Επιστημών, ΕΚΠΑ</a:t>
            </a:r>
          </a:p>
          <a:p>
            <a:pPr algn="l"/>
            <a:r>
              <a:rPr lang="el-GR" sz="1800" b="1" dirty="0">
                <a:solidFill>
                  <a:srgbClr val="FFFFFF"/>
                </a:solidFill>
              </a:rPr>
              <a:t>Βασισμένο σε </a:t>
            </a:r>
            <a:r>
              <a:rPr lang="el-GR" sz="1800" b="1" dirty="0" err="1">
                <a:solidFill>
                  <a:srgbClr val="FFFFFF"/>
                </a:solidFill>
              </a:rPr>
              <a:t>Σεμιν</a:t>
            </a:r>
            <a:r>
              <a:rPr lang="en-GB" sz="1800" b="1" dirty="0">
                <a:solidFill>
                  <a:srgbClr val="FFFFFF"/>
                </a:solidFill>
              </a:rPr>
              <a:t>ά</a:t>
            </a:r>
            <a:r>
              <a:rPr lang="el-GR" sz="1800" b="1" dirty="0" err="1">
                <a:solidFill>
                  <a:srgbClr val="FFFFFF"/>
                </a:solidFill>
              </a:rPr>
              <a:t>ριο</a:t>
            </a:r>
            <a:r>
              <a:rPr lang="el-GR" sz="1800" b="1" dirty="0">
                <a:solidFill>
                  <a:srgbClr val="FFFFFF"/>
                </a:solidFill>
              </a:rPr>
              <a:t> στο ΤΟΕ ΕΚΠΑ 19/06/2024 </a:t>
            </a:r>
          </a:p>
        </p:txBody>
      </p:sp>
      <p:sp>
        <p:nvSpPr>
          <p:cNvPr id="29" name="Rectangle 28">
            <a:extLst>
              <a:ext uri="{FF2B5EF4-FFF2-40B4-BE49-F238E27FC236}">
                <a16:creationId xmlns:a16="http://schemas.microsoft.com/office/drawing/2014/main" id="{53947E58-F088-49F1-A3D1-DEA690192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6967085" y="1632660"/>
            <a:ext cx="6857572" cy="3592258"/>
          </a:xfrm>
          <a:prstGeom prst="rect">
            <a:avLst/>
          </a:prstGeom>
          <a:gradFill>
            <a:gsLst>
              <a:gs pos="0">
                <a:schemeClr val="accent1">
                  <a:lumMod val="75000"/>
                  <a:alpha val="50000"/>
                </a:schemeClr>
              </a:gs>
              <a:gs pos="99000">
                <a:srgbClr val="000000">
                  <a:alpha val="0"/>
                </a:srgb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28196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BD6F17-C3AB-2643-8A68-EBE3C00CB319}"/>
              </a:ext>
            </a:extLst>
          </p:cNvPr>
          <p:cNvSpPr>
            <a:spLocks noGrp="1"/>
          </p:cNvSpPr>
          <p:nvPr>
            <p:ph type="title"/>
          </p:nvPr>
        </p:nvSpPr>
        <p:spPr>
          <a:xfrm>
            <a:off x="466722" y="586855"/>
            <a:ext cx="3201366" cy="3387497"/>
          </a:xfrm>
        </p:spPr>
        <p:txBody>
          <a:bodyPr anchor="b">
            <a:normAutofit/>
          </a:bodyPr>
          <a:lstStyle/>
          <a:p>
            <a:pPr algn="r"/>
            <a:r>
              <a:rPr lang="el-GR" sz="4000">
                <a:solidFill>
                  <a:srgbClr val="FFFFFF"/>
                </a:solidFill>
              </a:rPr>
              <a:t>Οι Διαιρετικές Τομές στη Κλασική Πολιτική Οικονομία</a:t>
            </a:r>
          </a:p>
        </p:txBody>
      </p:sp>
      <p:sp>
        <p:nvSpPr>
          <p:cNvPr id="3" name="Content Placeholder 2">
            <a:extLst>
              <a:ext uri="{FF2B5EF4-FFF2-40B4-BE49-F238E27FC236}">
                <a16:creationId xmlns:a16="http://schemas.microsoft.com/office/drawing/2014/main" id="{0A4E58DB-54DB-4A49-B647-C37902DC207E}"/>
              </a:ext>
            </a:extLst>
          </p:cNvPr>
          <p:cNvSpPr>
            <a:spLocks noGrp="1"/>
          </p:cNvSpPr>
          <p:nvPr>
            <p:ph idx="1"/>
          </p:nvPr>
        </p:nvSpPr>
        <p:spPr>
          <a:xfrm>
            <a:off x="4367695" y="262647"/>
            <a:ext cx="7470867" cy="6439710"/>
          </a:xfrm>
        </p:spPr>
        <p:txBody>
          <a:bodyPr anchor="ctr">
            <a:noAutofit/>
          </a:bodyPr>
          <a:lstStyle/>
          <a:p>
            <a:pPr marL="0" indent="0">
              <a:buNone/>
            </a:pPr>
            <a:r>
              <a:rPr lang="el-GR" sz="1400" dirty="0"/>
              <a:t>Η  διαίρεση της κοινωνίας σε τάξεις είναι θεμελιώδες στοιχείο της θεωρίας της μεγέθυνσης και της διανομής στη κλασική πολιτική οικονομία </a:t>
            </a:r>
            <a:endParaRPr lang="en-GB" sz="1400" dirty="0"/>
          </a:p>
          <a:p>
            <a:pPr marL="0" indent="0">
              <a:buNone/>
            </a:pPr>
            <a:r>
              <a:rPr lang="el-GR" sz="1400" dirty="0"/>
              <a:t>Αποκτά όμως τη διάσταση της πολιτικής διαιρετικής τομής στο </a:t>
            </a:r>
            <a:r>
              <a:rPr lang="en-GB" sz="1400" dirty="0"/>
              <a:t>Marx</a:t>
            </a:r>
            <a:r>
              <a:rPr lang="el-GR" sz="1400" dirty="0"/>
              <a:t>.</a:t>
            </a:r>
            <a:r>
              <a:rPr lang="en-GB" sz="1400" dirty="0"/>
              <a:t> </a:t>
            </a:r>
          </a:p>
          <a:p>
            <a:pPr marL="0" indent="0">
              <a:buNone/>
            </a:pPr>
            <a:r>
              <a:rPr lang="el-GR" sz="1400" dirty="0"/>
              <a:t>Το σχήμα της  οικονομικής βάσης που καθορίζει το πολιτικό και ιδεολογικό εποικοδόμημα είναι καθοριστικό σε αυτή τη ποιοτική μεταβολή. </a:t>
            </a:r>
          </a:p>
          <a:p>
            <a:pPr marL="0" indent="0">
              <a:buNone/>
            </a:pPr>
            <a:r>
              <a:rPr lang="el-GR" sz="1400" dirty="0"/>
              <a:t>Στο καπιταλισμό αυτό το σχήμα σημαίνει ότι η αντίθεση κεφάλαιο – εργασία καθορίζει την πολιτική και ιδεολογική αντιπαράθεση. Σε  αυτό το πλαίσιο η εργατική τάξη αποκτά αυτοτελή πολιτικό – ιστορικό προορισμό.</a:t>
            </a:r>
            <a:r>
              <a:rPr lang="en-GB" sz="1400" dirty="0"/>
              <a:t> </a:t>
            </a:r>
          </a:p>
          <a:p>
            <a:pPr marL="0" indent="0">
              <a:buNone/>
            </a:pPr>
            <a:r>
              <a:rPr lang="el-GR" sz="1400" dirty="0"/>
              <a:t>Η πολιτική και η ιδεολογία βέβαια αποκτούν ρόλο εξ’ αιτίας μιας καθοριστικής ιδιαιτερότητας του «καπιταλιστικού τρόπου παραγωγής». Την δυνατότητά του να κρύβει τις κοινωνικές αντιθέσεις πίσω από σχέσεις ανάμεσα σε πράγματα. </a:t>
            </a:r>
          </a:p>
          <a:p>
            <a:pPr marL="0" indent="0">
              <a:buNone/>
            </a:pPr>
            <a:r>
              <a:rPr lang="el-GR" sz="1400" dirty="0"/>
              <a:t>Με άλλα είναι λόγια, είναι η θεωρία της αποξένωσης και του φετιχισμού του εμπορεύματος στο καπιταλισμό που κάνει την αυτοτελή πολιτική δράση και έκφραση της εργατικής τάξης αναγκαία για την εκπλήρωση του ιστορικού της προορισμού.      </a:t>
            </a:r>
            <a:r>
              <a:rPr lang="en-GB" sz="1400" dirty="0"/>
              <a:t> </a:t>
            </a:r>
          </a:p>
          <a:p>
            <a:pPr marL="0" indent="0">
              <a:buNone/>
            </a:pPr>
            <a:r>
              <a:rPr lang="el-GR" sz="1400" dirty="0"/>
              <a:t>Ο συνδυασμός αυτών των ιδεών έχει εμπνεύσει σημαντικά κείμενα πολιτικής επιστήμης αλλά και πολιτικές δράσεις μέχρι τις μέρες μας.</a:t>
            </a:r>
            <a:r>
              <a:rPr lang="en-GB" sz="1400" dirty="0"/>
              <a:t> </a:t>
            </a:r>
          </a:p>
          <a:p>
            <a:pPr marL="0" indent="0">
              <a:buNone/>
            </a:pPr>
            <a:r>
              <a:rPr lang="el-GR" sz="1400" dirty="0"/>
              <a:t>Βρίσκονται πίσω από τη Διεθνή των Εργατών με αιτήματα το 8 </a:t>
            </a:r>
            <a:r>
              <a:rPr lang="el-GR" sz="1400" dirty="0" err="1"/>
              <a:t>ωρο</a:t>
            </a:r>
            <a:r>
              <a:rPr lang="el-GR" sz="1400" dirty="0"/>
              <a:t>, την ένταξη των Ιρλανδών εργατών στα Αγγλικά Εργατικά Συνδικάτα και την αποτροπή της επέμβασης της Αγγλίας υπέρ των πολιτειών του Νότου στον Αμερικανικό Εμφύλιο. </a:t>
            </a:r>
          </a:p>
          <a:p>
            <a:pPr marL="0" indent="0">
              <a:buNone/>
            </a:pPr>
            <a:r>
              <a:rPr lang="el-GR" sz="1400" dirty="0"/>
              <a:t>Βρίσκονται π</a:t>
            </a:r>
            <a:r>
              <a:rPr lang="en-US" sz="1400" dirty="0"/>
              <a:t>ί</a:t>
            </a:r>
            <a:r>
              <a:rPr lang="el-GR" sz="1400" dirty="0" err="1"/>
              <a:t>σω</a:t>
            </a:r>
            <a:r>
              <a:rPr lang="el-GR" sz="1400" dirty="0"/>
              <a:t> και από τη δημιουργία των μεγάλων εργατικών κομμάτων στα τέλη του 19</a:t>
            </a:r>
            <a:r>
              <a:rPr lang="el-GR" sz="1400" baseline="30000" dirty="0"/>
              <a:t>ου</a:t>
            </a:r>
            <a:r>
              <a:rPr lang="el-GR" sz="1400" dirty="0"/>
              <a:t> αιώνα με χαρακτηριστικότερο παράδειγμα το Γερμανικό </a:t>
            </a:r>
            <a:r>
              <a:rPr lang="en-US" sz="1400" dirty="0"/>
              <a:t>SPD.</a:t>
            </a:r>
            <a:endParaRPr lang="en-GB" sz="1400" dirty="0"/>
          </a:p>
          <a:p>
            <a:pPr marL="0" indent="0">
              <a:buNone/>
            </a:pPr>
            <a:r>
              <a:rPr lang="el-GR" sz="1400" dirty="0"/>
              <a:t>Η θεωρία της αποξένωσης αποτελεί την αναλυτική βάση των κομμουνιστικών κομμάτων </a:t>
            </a:r>
            <a:r>
              <a:rPr lang="en-US" sz="1400" dirty="0"/>
              <a:t>vanguard </a:t>
            </a:r>
            <a:r>
              <a:rPr lang="el-GR" sz="1400" dirty="0"/>
              <a:t> του Λένιν - η ποιο σημαντική πολιτική του ανακάλυψη σύμφωνα με τον Άγγλο ιστορικό </a:t>
            </a:r>
            <a:r>
              <a:rPr lang="en-US" sz="1400" dirty="0"/>
              <a:t>Eric Hobsbawm.</a:t>
            </a:r>
            <a:r>
              <a:rPr lang="el-GR" sz="1400" dirty="0"/>
              <a:t> </a:t>
            </a:r>
            <a:endParaRPr lang="en-US" sz="1400" dirty="0"/>
          </a:p>
          <a:p>
            <a:pPr marL="0" indent="0">
              <a:buNone/>
            </a:pPr>
            <a:r>
              <a:rPr lang="el-GR" sz="1400" dirty="0"/>
              <a:t>Η ταξική διαιρετική τομή και η αποτύπωσή της στα σύγχρονα κομματικά συστήματα είναι κεντρική και στη σύγχρονη εργασία του </a:t>
            </a:r>
            <a:r>
              <a:rPr lang="en-US" sz="1400" dirty="0"/>
              <a:t>Piketty </a:t>
            </a:r>
            <a:r>
              <a:rPr lang="el-GR" sz="1400" dirty="0"/>
              <a:t>και της ομάδας του για τις πολιτικές διαιρετικές τομές. </a:t>
            </a:r>
            <a:endParaRPr lang="en-GR" sz="1400" dirty="0"/>
          </a:p>
        </p:txBody>
      </p:sp>
    </p:spTree>
    <p:extLst>
      <p:ext uri="{BB962C8B-B14F-4D97-AF65-F5344CB8AC3E}">
        <p14:creationId xmlns:p14="http://schemas.microsoft.com/office/powerpoint/2010/main" val="15653898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1" name="Rectangle 10">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042ADD-767F-1349-8827-0659845728F6}"/>
              </a:ext>
            </a:extLst>
          </p:cNvPr>
          <p:cNvSpPr>
            <a:spLocks noGrp="1"/>
          </p:cNvSpPr>
          <p:nvPr>
            <p:ph type="title"/>
          </p:nvPr>
        </p:nvSpPr>
        <p:spPr>
          <a:xfrm>
            <a:off x="1043631" y="809898"/>
            <a:ext cx="9942716" cy="1554480"/>
          </a:xfrm>
        </p:spPr>
        <p:txBody>
          <a:bodyPr anchor="ctr">
            <a:normAutofit/>
          </a:bodyPr>
          <a:lstStyle/>
          <a:p>
            <a:r>
              <a:rPr lang="el-GR" sz="4800" dirty="0"/>
              <a:t>Τα </a:t>
            </a:r>
            <a:r>
              <a:rPr lang="el-GR" sz="4800" dirty="0" err="1"/>
              <a:t>Νεοκλασικ</a:t>
            </a:r>
            <a:r>
              <a:rPr lang="en-GB" sz="4800" dirty="0"/>
              <a:t>ά</a:t>
            </a:r>
            <a:r>
              <a:rPr lang="el-GR" sz="4800" dirty="0"/>
              <a:t> Οικονομικά και το «Θεώρημα» του Διάμεσου Ψηφοφόρου </a:t>
            </a:r>
            <a:r>
              <a:rPr lang="en-GR" sz="4800" dirty="0"/>
              <a:t> </a:t>
            </a:r>
          </a:p>
        </p:txBody>
      </p:sp>
      <p:sp>
        <p:nvSpPr>
          <p:cNvPr id="3" name="Content Placeholder 2">
            <a:extLst>
              <a:ext uri="{FF2B5EF4-FFF2-40B4-BE49-F238E27FC236}">
                <a16:creationId xmlns:a16="http://schemas.microsoft.com/office/drawing/2014/main" id="{7A448EAE-FCCE-C748-8CA8-AD9824ECEE53}"/>
              </a:ext>
            </a:extLst>
          </p:cNvPr>
          <p:cNvSpPr>
            <a:spLocks noGrp="1"/>
          </p:cNvSpPr>
          <p:nvPr>
            <p:ph idx="1"/>
          </p:nvPr>
        </p:nvSpPr>
        <p:spPr>
          <a:xfrm>
            <a:off x="640079" y="2635045"/>
            <a:ext cx="10907487" cy="3775587"/>
          </a:xfrm>
        </p:spPr>
        <p:txBody>
          <a:bodyPr anchor="ctr">
            <a:noAutofit/>
          </a:bodyPr>
          <a:lstStyle/>
          <a:p>
            <a:pPr marL="0" indent="0">
              <a:buNone/>
            </a:pPr>
            <a:r>
              <a:rPr lang="el-GR" sz="1600" dirty="0"/>
              <a:t>Η νεοκλασική οικονομική σκέψη στράφηκε στην ανάλυση της εκλογικής συμπεριφοράς μετά το πόλεμο</a:t>
            </a:r>
            <a:r>
              <a:rPr lang="en-US" sz="1600" dirty="0"/>
              <a:t>. </a:t>
            </a:r>
            <a:r>
              <a:rPr lang="el-GR" sz="1600" dirty="0"/>
              <a:t>Τότε διατυπώθηκε πλήρως το «θεώρημα» του Διάμεσου Ψηφοφόρου </a:t>
            </a:r>
            <a:r>
              <a:rPr lang="en-US" sz="1600" dirty="0"/>
              <a:t>(Downs 1957) </a:t>
            </a:r>
            <a:r>
              <a:rPr lang="el-GR" sz="1600" dirty="0"/>
              <a:t>που είχε σκιαγραφήσει ο </a:t>
            </a:r>
            <a:r>
              <a:rPr lang="en-US" sz="1600" dirty="0"/>
              <a:t>Hotelling </a:t>
            </a:r>
            <a:r>
              <a:rPr lang="el-GR" sz="1600" dirty="0"/>
              <a:t>από το 19</a:t>
            </a:r>
            <a:r>
              <a:rPr lang="en-US" sz="1600" dirty="0"/>
              <a:t>2</a:t>
            </a:r>
            <a:r>
              <a:rPr lang="el-GR" sz="1600" dirty="0"/>
              <a:t>9.  </a:t>
            </a:r>
          </a:p>
          <a:p>
            <a:pPr marL="0" indent="0">
              <a:buNone/>
            </a:pPr>
            <a:r>
              <a:rPr lang="el-GR" sz="1600" dirty="0"/>
              <a:t>Το «θεώρημα» ανήκει στον κλάδο των «οικονομικών της ευημερίας» που ονομάζεται «θεωρία της κοινωνικής επιλογής» και ασχολείται με την λήψη συλλογικών αποφάσεων. </a:t>
            </a:r>
          </a:p>
          <a:p>
            <a:pPr marL="0" indent="0">
              <a:buNone/>
            </a:pPr>
            <a:r>
              <a:rPr lang="el-GR" sz="1600" dirty="0"/>
              <a:t>Η λογική είναι ότι αν τόσο οι ψηφοφόροι όσο και οι υποψήφιοι ανήκουν σε μια </a:t>
            </a:r>
            <a:r>
              <a:rPr lang="en-US" sz="1600" dirty="0"/>
              <a:t>ε</a:t>
            </a:r>
            <a:r>
              <a:rPr lang="el-GR" sz="1600" dirty="0"/>
              <a:t>νια</a:t>
            </a:r>
            <a:r>
              <a:rPr lang="en-US" sz="1600" dirty="0"/>
              <a:t>ί</a:t>
            </a:r>
            <a:r>
              <a:rPr lang="el-GR" sz="1600" dirty="0"/>
              <a:t>α κατανομή – ένα ενιαίο πολιτικό φάσμα αν προτιμάτε- όπου η θέση του ενός κατανέμεται σε σχέση με τη θέση του άλλου από τα δεξιά προς τα αριστερά – τότε θα υπάρχει πάντα νικητής που θα εκπληρώνει το «κριτήριο </a:t>
            </a:r>
            <a:r>
              <a:rPr lang="en-US" sz="1600" dirty="0"/>
              <a:t>Condorcet</a:t>
            </a:r>
            <a:r>
              <a:rPr lang="el-GR" sz="1600" dirty="0"/>
              <a:t>»</a:t>
            </a:r>
            <a:r>
              <a:rPr lang="en-US" sz="1600" dirty="0"/>
              <a:t> </a:t>
            </a:r>
            <a:r>
              <a:rPr lang="el-GR" sz="1600" dirty="0"/>
              <a:t>και μάλιστα θα είναι αυτός που θα βρίσκεται εγγύτερα στο «διάμεσο ψηφοφόρο». </a:t>
            </a:r>
          </a:p>
          <a:p>
            <a:pPr marL="0" indent="0">
              <a:buNone/>
            </a:pPr>
            <a:r>
              <a:rPr lang="el-GR" sz="1600" dirty="0"/>
              <a:t>Η λογική είναι απλή. Στην ενιαία κατανομή κάθε ψηφοφόρος θα ψηφίζει τον υποψήφιο εγγύτερα στον ίδιο. Αν αυτός βρίσκεται στα αριστερά του π.χ. θα ψηφιστεί (σε περίπτωση δύο υποψηφίων) από το σύνολο των ανθρώπων στην αριστερά του διάμεσου ψηφοφόρου. Αυτό σημαίνει ότι θα υπερψηφιστεί έστω και με μια ψήφο σε μια  τέλεια κανονική κατανομή με δύο υποψήφιους. </a:t>
            </a:r>
          </a:p>
          <a:p>
            <a:pPr marL="0" indent="0">
              <a:buNone/>
            </a:pPr>
            <a:r>
              <a:rPr lang="el-GR" sz="1600" dirty="0"/>
              <a:t>Είναι ένα σχήμα που ταιριάζει στο πολιτικό σκηνικό στην Ελλάδα της περιόδου Σημίτη και Σημίτη – Καραμανλή αλλά όπως θα δούμε όλοι συμφωνούν πλέον ότι δεν ταιριάζει στις σύγχρονες άνισες και πολωμένες κοινωνίες που γέννησε ο νεοφιλελευθερισμός και στην Ελλάδα τα μνημόνια.           </a:t>
            </a:r>
            <a:endParaRPr lang="de-AT" sz="1600" dirty="0"/>
          </a:p>
        </p:txBody>
      </p:sp>
      <p:cxnSp>
        <p:nvCxnSpPr>
          <p:cNvPr id="17" name="Straight Connector 16">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271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229E9990-8B29-91D2-3597-6468EDC74B9B}"/>
              </a:ext>
            </a:extLst>
          </p:cNvPr>
          <p:cNvSpPr>
            <a:spLocks noGrp="1"/>
          </p:cNvSpPr>
          <p:nvPr>
            <p:ph type="title"/>
          </p:nvPr>
        </p:nvSpPr>
        <p:spPr>
          <a:xfrm>
            <a:off x="838200" y="365125"/>
            <a:ext cx="10515600" cy="1325563"/>
          </a:xfrm>
        </p:spPr>
        <p:txBody>
          <a:bodyPr>
            <a:normAutofit/>
          </a:bodyPr>
          <a:lstStyle/>
          <a:p>
            <a:r>
              <a:rPr lang="el-GR" dirty="0"/>
              <a:t>Σημειώσεις </a:t>
            </a:r>
          </a:p>
        </p:txBody>
      </p:sp>
      <p:graphicFrame>
        <p:nvGraphicFramePr>
          <p:cNvPr id="11" name="Θέση περιεχομένου 2">
            <a:extLst>
              <a:ext uri="{FF2B5EF4-FFF2-40B4-BE49-F238E27FC236}">
                <a16:creationId xmlns:a16="http://schemas.microsoft.com/office/drawing/2014/main" id="{DDBCFC83-F52B-C064-41F2-B39B9BE61D9B}"/>
              </a:ext>
            </a:extLst>
          </p:cNvPr>
          <p:cNvGraphicFramePr>
            <a:graphicFrameLocks noGrp="1"/>
          </p:cNvGraphicFramePr>
          <p:nvPr>
            <p:ph idx="1"/>
            <p:extLst>
              <p:ext uri="{D42A27DB-BD31-4B8C-83A1-F6EECF244321}">
                <p14:modId xmlns:p14="http://schemas.microsoft.com/office/powerpoint/2010/main" val="3198447271"/>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838200" y="1825625"/>
          <a:ext cx="10515600" cy="46672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8541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3C247E-ED2B-F44C-89CB-823AC42E73DE}"/>
              </a:ext>
            </a:extLst>
          </p:cNvPr>
          <p:cNvSpPr>
            <a:spLocks noGrp="1"/>
          </p:cNvSpPr>
          <p:nvPr>
            <p:ph type="title"/>
          </p:nvPr>
        </p:nvSpPr>
        <p:spPr>
          <a:xfrm>
            <a:off x="1371599" y="294538"/>
            <a:ext cx="9895951" cy="1033669"/>
          </a:xfrm>
        </p:spPr>
        <p:txBody>
          <a:bodyPr>
            <a:normAutofit/>
          </a:bodyPr>
          <a:lstStyle/>
          <a:p>
            <a:r>
              <a:rPr lang="el-GR" sz="3400">
                <a:solidFill>
                  <a:srgbClr val="FFFFFF"/>
                </a:solidFill>
              </a:rPr>
              <a:t>Μια Φιλοσοφική Παρέκβαση - Ο Φουκό και ο Νεοφιλελευθερισμός</a:t>
            </a:r>
            <a:endParaRPr lang="en-GR" sz="3400">
              <a:solidFill>
                <a:srgbClr val="FFFFFF"/>
              </a:solidFill>
            </a:endParaRPr>
          </a:p>
        </p:txBody>
      </p:sp>
      <p:sp>
        <p:nvSpPr>
          <p:cNvPr id="3" name="Content Placeholder 2">
            <a:extLst>
              <a:ext uri="{FF2B5EF4-FFF2-40B4-BE49-F238E27FC236}">
                <a16:creationId xmlns:a16="http://schemas.microsoft.com/office/drawing/2014/main" id="{C72F8288-B3E1-0049-A987-1218EB2F270B}"/>
              </a:ext>
            </a:extLst>
          </p:cNvPr>
          <p:cNvSpPr>
            <a:spLocks noGrp="1"/>
          </p:cNvSpPr>
          <p:nvPr>
            <p:ph idx="1"/>
          </p:nvPr>
        </p:nvSpPr>
        <p:spPr>
          <a:xfrm>
            <a:off x="459350" y="1789472"/>
            <a:ext cx="11418017" cy="4773990"/>
          </a:xfrm>
        </p:spPr>
        <p:txBody>
          <a:bodyPr anchor="ctr">
            <a:normAutofit/>
          </a:bodyPr>
          <a:lstStyle/>
          <a:p>
            <a:pPr marL="0" indent="0">
              <a:buNone/>
            </a:pPr>
            <a:r>
              <a:rPr lang="el-GR" sz="1600" dirty="0">
                <a:latin typeface="Calibri" panose="020F0502020204030204" pitchFamily="34" charset="0"/>
                <a:ea typeface="Calibri" panose="020F0502020204030204" pitchFamily="34" charset="0"/>
                <a:cs typeface="Times New Roman" panose="02020603050405020304" pitchFamily="18" charset="0"/>
              </a:rPr>
              <a:t>Στις περίφημες διαλέξεις του στο </a:t>
            </a:r>
            <a:r>
              <a:rPr lang="en-US" sz="1600" dirty="0">
                <a:latin typeface="Calibri" panose="020F0502020204030204" pitchFamily="34" charset="0"/>
                <a:ea typeface="Calibri" panose="020F0502020204030204" pitchFamily="34" charset="0"/>
                <a:cs typeface="Times New Roman" panose="02020603050405020304" pitchFamily="18" charset="0"/>
              </a:rPr>
              <a:t>College de France </a:t>
            </a:r>
            <a:r>
              <a:rPr lang="el-GR" sz="1600" dirty="0">
                <a:latin typeface="Calibri" panose="020F0502020204030204" pitchFamily="34" charset="0"/>
                <a:ea typeface="Calibri" panose="020F0502020204030204" pitchFamily="34" charset="0"/>
                <a:cs typeface="Times New Roman" panose="02020603050405020304" pitchFamily="18" charset="0"/>
              </a:rPr>
              <a:t>το 1977-78 ο </a:t>
            </a:r>
            <a:r>
              <a:rPr lang="el-GR" sz="1600" dirty="0" err="1">
                <a:latin typeface="Calibri" panose="020F0502020204030204" pitchFamily="34" charset="0"/>
                <a:ea typeface="Calibri" panose="020F0502020204030204" pitchFamily="34" charset="0"/>
                <a:cs typeface="Times New Roman" panose="02020603050405020304" pitchFamily="18" charset="0"/>
              </a:rPr>
              <a:t>Φουκ</a:t>
            </a:r>
            <a:r>
              <a:rPr lang="en-US" sz="1600" dirty="0">
                <a:latin typeface="Calibri" panose="020F0502020204030204" pitchFamily="34" charset="0"/>
                <a:ea typeface="Calibri" panose="020F0502020204030204" pitchFamily="34" charset="0"/>
                <a:cs typeface="Times New Roman" panose="02020603050405020304" pitchFamily="18" charset="0"/>
              </a:rPr>
              <a:t>ό</a:t>
            </a:r>
            <a:r>
              <a:rPr lang="el-GR" sz="1600" dirty="0">
                <a:latin typeface="Calibri" panose="020F0502020204030204" pitchFamily="34" charset="0"/>
                <a:ea typeface="Calibri" panose="020F0502020204030204" pitchFamily="34" charset="0"/>
                <a:cs typeface="Times New Roman" panose="02020603050405020304" pitchFamily="18" charset="0"/>
              </a:rPr>
              <a:t> ισχυρίσθηκε ότι ο</a:t>
            </a:r>
            <a:r>
              <a:rPr lang="el-GR" sz="1600" dirty="0">
                <a:effectLst/>
                <a:latin typeface="Calibri" panose="020F0502020204030204" pitchFamily="34" charset="0"/>
                <a:ea typeface="Calibri" panose="020F0502020204030204" pitchFamily="34" charset="0"/>
                <a:cs typeface="Times New Roman" panose="02020603050405020304" pitchFamily="18" charset="0"/>
              </a:rPr>
              <a:t> νεοφιλελευθερισμός δεν είναι ένα οικονομικό μοντέλο αλλά μια «μέθοδος διακυβέρνησης». Ένας τρόπος πειθούς της κοινωνίας για τη λήψη μέτρων σε όφελος των επιχειρήσεων και των </a:t>
            </a:r>
            <a:r>
              <a:rPr lang="en-US" sz="1600" dirty="0">
                <a:effectLst/>
                <a:latin typeface="Calibri" panose="020F0502020204030204" pitchFamily="34" charset="0"/>
                <a:ea typeface="Calibri" panose="020F0502020204030204" pitchFamily="34" charset="0"/>
                <a:cs typeface="Times New Roman" panose="02020603050405020304" pitchFamily="18" charset="0"/>
              </a:rPr>
              <a:t>lobby </a:t>
            </a:r>
            <a:r>
              <a:rPr lang="el-GR" sz="1600" dirty="0">
                <a:effectLst/>
                <a:latin typeface="Calibri" panose="020F0502020204030204" pitchFamily="34" charset="0"/>
                <a:ea typeface="Calibri" panose="020F0502020204030204" pitchFamily="34" charset="0"/>
                <a:cs typeface="Times New Roman" panose="02020603050405020304" pitchFamily="18" charset="0"/>
              </a:rPr>
              <a:t>βασισμένο σε ένα σύνολο αξιωμάτων που μπορεί αυτά καθαυτά να μην βρίσκονται σε ισχύ. </a:t>
            </a:r>
          </a:p>
          <a:p>
            <a:pPr marL="0" indent="0">
              <a:buNone/>
            </a:pPr>
            <a:r>
              <a:rPr lang="el-GR" sz="1600" dirty="0">
                <a:latin typeface="Calibri" panose="020F0502020204030204" pitchFamily="34" charset="0"/>
                <a:ea typeface="Calibri" panose="020F0502020204030204" pitchFamily="34" charset="0"/>
                <a:cs typeface="Times New Roman" panose="02020603050405020304" pitchFamily="18" charset="0"/>
              </a:rPr>
              <a:t>Σε </a:t>
            </a:r>
            <a:r>
              <a:rPr lang="en-US" sz="1600" dirty="0">
                <a:latin typeface="Calibri" panose="020F0502020204030204" pitchFamily="34" charset="0"/>
                <a:ea typeface="Calibri" panose="020F0502020204030204" pitchFamily="34" charset="0"/>
                <a:cs typeface="Times New Roman" panose="02020603050405020304" pitchFamily="18" charset="0"/>
              </a:rPr>
              <a:t>έ</a:t>
            </a:r>
            <a:r>
              <a:rPr lang="el-GR" sz="1600" dirty="0">
                <a:latin typeface="Calibri" panose="020F0502020204030204" pitchFamily="34" charset="0"/>
                <a:ea typeface="Calibri" panose="020F0502020204030204" pitchFamily="34" charset="0"/>
                <a:cs typeface="Times New Roman" panose="02020603050405020304" pitchFamily="18" charset="0"/>
              </a:rPr>
              <a:t>να βιβλίο του 2009 με τίτλο «Ο νέος λόγος του κόσμου» οι </a:t>
            </a:r>
            <a:r>
              <a:rPr lang="en-US" sz="1600" dirty="0">
                <a:latin typeface="Calibri" panose="020F0502020204030204" pitchFamily="34" charset="0"/>
                <a:ea typeface="Calibri" panose="020F0502020204030204" pitchFamily="34" charset="0"/>
                <a:cs typeface="Times New Roman" panose="02020603050405020304" pitchFamily="18" charset="0"/>
              </a:rPr>
              <a:t>Dardot &amp; Laval </a:t>
            </a:r>
            <a:r>
              <a:rPr lang="el-GR" sz="1600" dirty="0">
                <a:latin typeface="Calibri" panose="020F0502020204030204" pitchFamily="34" charset="0"/>
                <a:ea typeface="Calibri" panose="020F0502020204030204" pitchFamily="34" charset="0"/>
                <a:cs typeface="Times New Roman" panose="02020603050405020304" pitchFamily="18" charset="0"/>
              </a:rPr>
              <a:t>επεκτείνουν τη προβληματική του </a:t>
            </a:r>
            <a:r>
              <a:rPr lang="el-GR" sz="1600" dirty="0" err="1">
                <a:latin typeface="Calibri" panose="020F0502020204030204" pitchFamily="34" charset="0"/>
                <a:ea typeface="Calibri" panose="020F0502020204030204" pitchFamily="34" charset="0"/>
                <a:cs typeface="Times New Roman" panose="02020603050405020304" pitchFamily="18" charset="0"/>
              </a:rPr>
              <a:t>Φουκό</a:t>
            </a:r>
            <a:r>
              <a:rPr lang="el-GR" sz="1600" dirty="0">
                <a:latin typeface="Calibri" panose="020F0502020204030204" pitchFamily="34" charset="0"/>
                <a:ea typeface="Calibri" panose="020F0502020204030204" pitchFamily="34" charset="0"/>
                <a:cs typeface="Times New Roman" panose="02020603050405020304" pitchFamily="18" charset="0"/>
              </a:rPr>
              <a:t> ώστε να συμπεριλάβει την έννοια της</a:t>
            </a:r>
            <a:r>
              <a:rPr lang="el-GR" sz="1600" dirty="0">
                <a:effectLst/>
                <a:latin typeface="Calibri" panose="020F0502020204030204" pitchFamily="34" charset="0"/>
                <a:ea typeface="Calibri" panose="020F0502020204030204" pitchFamily="34" charset="0"/>
                <a:cs typeface="Times New Roman" panose="02020603050405020304" pitchFamily="18" charset="0"/>
              </a:rPr>
              <a:t> «επιχειρηματικής κυβέρνησης». Οι συγγραφείς επιχειρηματολογούν ότι στη νέα του φάση (μετά το 2008) ο νεοφιλελευθερισμός προσπαθεί να μας βγάλει από τη λογική της κρατικής παρέμβασης και των αυτορρυθμιζόμενων αγορών. </a:t>
            </a:r>
          </a:p>
          <a:p>
            <a:pPr marL="0" indent="0">
              <a:buNone/>
            </a:pPr>
            <a:r>
              <a:rPr lang="el-GR" sz="1600" dirty="0">
                <a:latin typeface="Calibri" panose="020F0502020204030204" pitchFamily="34" charset="0"/>
                <a:ea typeface="Calibri" panose="020F0502020204030204" pitchFamily="34" charset="0"/>
                <a:cs typeface="Times New Roman" panose="02020603050405020304" pitchFamily="18" charset="0"/>
              </a:rPr>
              <a:t>Σου λέει αφού υπάρχει κρατική παρέμβαση ούτως ή άλλως</a:t>
            </a:r>
            <a:r>
              <a:rPr lang="el-GR" sz="1600" dirty="0">
                <a:effectLst/>
                <a:latin typeface="Calibri" panose="020F0502020204030204" pitchFamily="34" charset="0"/>
                <a:ea typeface="Calibri" panose="020F0502020204030204" pitchFamily="34" charset="0"/>
                <a:cs typeface="Times New Roman" panose="02020603050405020304" pitchFamily="18" charset="0"/>
              </a:rPr>
              <a:t> μας είναι προτιμότερο να προσδιορίσουμε τη παρέμβαση κατά πώς συμφέρει αντί το να τη ξορκίζουμε.</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l-GR" sz="1600" dirty="0">
                <a:effectLst/>
                <a:latin typeface="Calibri" panose="020F0502020204030204" pitchFamily="34" charset="0"/>
                <a:ea typeface="Calibri" panose="020F0502020204030204" pitchFamily="34" charset="0"/>
                <a:cs typeface="Times New Roman" panose="02020603050405020304" pitchFamily="18" charset="0"/>
              </a:rPr>
              <a:t>Η πολ</a:t>
            </a:r>
            <a:r>
              <a:rPr lang="el-GR" sz="1600" dirty="0">
                <a:latin typeface="Calibri" panose="020F0502020204030204" pitchFamily="34" charset="0"/>
                <a:ea typeface="Calibri" panose="020F0502020204030204" pitchFamily="34" charset="0"/>
                <a:cs typeface="Times New Roman" panose="02020603050405020304" pitchFamily="18" charset="0"/>
              </a:rPr>
              <a:t>ι</a:t>
            </a:r>
            <a:r>
              <a:rPr lang="el-GR" sz="1600" dirty="0">
                <a:effectLst/>
                <a:latin typeface="Calibri" panose="020F0502020204030204" pitchFamily="34" charset="0"/>
                <a:ea typeface="Calibri" panose="020F0502020204030204" pitchFamily="34" charset="0"/>
                <a:cs typeface="Times New Roman" panose="02020603050405020304" pitchFamily="18" charset="0"/>
              </a:rPr>
              <a:t>τική πρόταση του βιβλίου συνοψίζεται σε αυτό που ονομάζει «νέα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κυβερνητικότητα</a:t>
            </a:r>
            <a:r>
              <a:rPr lang="el-GR" sz="16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l-GR" sz="1600" dirty="0">
                <a:latin typeface="Calibri" panose="020F0502020204030204" pitchFamily="34" charset="0"/>
                <a:ea typeface="Calibri" panose="020F0502020204030204" pitchFamily="34" charset="0"/>
                <a:cs typeface="Times New Roman" panose="02020603050405020304" pitchFamily="18" charset="0"/>
              </a:rPr>
              <a:t>Ξεκινά</a:t>
            </a:r>
            <a:r>
              <a:rPr lang="el-GR" sz="1600" dirty="0">
                <a:effectLst/>
                <a:latin typeface="Calibri" panose="020F0502020204030204" pitchFamily="34" charset="0"/>
                <a:ea typeface="Calibri" panose="020F0502020204030204" pitchFamily="34" charset="0"/>
                <a:cs typeface="Times New Roman" panose="02020603050405020304" pitchFamily="18" charset="0"/>
              </a:rPr>
              <a:t> από την πεποίθηση του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Φουκό</a:t>
            </a:r>
            <a:r>
              <a:rPr lang="el-GR" sz="1600" dirty="0">
                <a:effectLst/>
                <a:latin typeface="Calibri" panose="020F0502020204030204" pitchFamily="34" charset="0"/>
                <a:ea typeface="Calibri" panose="020F0502020204030204" pitchFamily="34" charset="0"/>
                <a:cs typeface="Times New Roman" panose="02020603050405020304" pitchFamily="18" charset="0"/>
              </a:rPr>
              <a:t> ότι δεν υπήρξε ποτέ σοσιαλιστική </a:t>
            </a:r>
            <a:r>
              <a:rPr lang="el-GR" sz="1600" dirty="0" err="1">
                <a:effectLst/>
                <a:latin typeface="Calibri" panose="020F0502020204030204" pitchFamily="34" charset="0"/>
                <a:ea typeface="Calibri" panose="020F0502020204030204" pitchFamily="34" charset="0"/>
                <a:cs typeface="Times New Roman" panose="02020603050405020304" pitchFamily="18" charset="0"/>
              </a:rPr>
              <a:t>κυβερνητικότητα</a:t>
            </a:r>
            <a:r>
              <a:rPr lang="el-GR" sz="1600" dirty="0">
                <a:effectLst/>
                <a:latin typeface="Calibri" panose="020F0502020204030204" pitchFamily="34" charset="0"/>
                <a:ea typeface="Calibri" panose="020F0502020204030204" pitchFamily="34" charset="0"/>
                <a:cs typeface="Times New Roman" panose="02020603050405020304" pitchFamily="18" charset="0"/>
              </a:rPr>
              <a:t> αλλά αυτή δανειζόταν πάντα δεδομένα από το καπιταλιστικό κόσμο. </a:t>
            </a:r>
          </a:p>
          <a:p>
            <a:pPr marL="0" indent="0">
              <a:buNone/>
            </a:pPr>
            <a:r>
              <a:rPr lang="el-GR" sz="1600" dirty="0">
                <a:effectLst/>
                <a:latin typeface="Calibri" panose="020F0502020204030204" pitchFamily="34" charset="0"/>
                <a:ea typeface="Calibri" panose="020F0502020204030204" pitchFamily="34" charset="0"/>
                <a:cs typeface="Times New Roman" panose="02020603050405020304" pitchFamily="18" charset="0"/>
              </a:rPr>
              <a:t>Έτσι προσπαθεί να σκιαγραφήσει ένα πλαίσιο που θα κλείνει τις αντιφάσεις του σχήματος της αλλοτρίωσης που κυριαρχεί στο σύγχρονο καπιταλισμό. Δηλαδή, θα σέβεται τόσο την ελευθερία των ανθρώπων αλλά και τη «διοίκηση των πραγμάτων». </a:t>
            </a:r>
          </a:p>
          <a:p>
            <a:pPr marL="0" indent="0">
              <a:buNone/>
            </a:pPr>
            <a:r>
              <a:rPr lang="el-GR" sz="1600" dirty="0">
                <a:effectLst/>
                <a:latin typeface="Calibri" panose="020F0502020204030204" pitchFamily="34" charset="0"/>
                <a:cs typeface="Times New Roman" panose="02020603050405020304" pitchFamily="18" charset="0"/>
              </a:rPr>
              <a:t>Πέρ</a:t>
            </a:r>
            <a:r>
              <a:rPr lang="el-GR" sz="1600" dirty="0">
                <a:latin typeface="Calibri" panose="020F0502020204030204" pitchFamily="34" charset="0"/>
                <a:cs typeface="Times New Roman" panose="02020603050405020304" pitchFamily="18" charset="0"/>
              </a:rPr>
              <a:t>α από υπερβολές όπως η κατάργηση των κοινωνικών τάξεων είναι μια ενδιαφέρουσα προβληματική που παραπέμπει όμως σε κομματικά συστήματα πολλαπλών ελίτ όπως συζητά ο συλλογικός τόμος των </a:t>
            </a:r>
            <a:r>
              <a:rPr lang="en-US" sz="1600" dirty="0" err="1">
                <a:latin typeface="Calibri" panose="020F0502020204030204" pitchFamily="34" charset="0"/>
                <a:cs typeface="Times New Roman" panose="02020603050405020304" pitchFamily="18" charset="0"/>
              </a:rPr>
              <a:t>Getin</a:t>
            </a:r>
            <a:r>
              <a:rPr lang="en-US" sz="1600" dirty="0">
                <a:latin typeface="Calibri" panose="020F0502020204030204" pitchFamily="34" charset="0"/>
                <a:cs typeface="Times New Roman" panose="02020603050405020304" pitchFamily="18" charset="0"/>
              </a:rPr>
              <a:t>, Piketty, Toledano</a:t>
            </a:r>
            <a:r>
              <a:rPr lang="el-GR" sz="1600" dirty="0">
                <a:latin typeface="Calibri" panose="020F0502020204030204" pitchFamily="34" charset="0"/>
                <a:cs typeface="Times New Roman" panose="02020603050405020304" pitchFamily="18" charset="0"/>
              </a:rPr>
              <a:t> και όχι στην απόλυτη αλλοτρίωση των κοινωνιών.</a:t>
            </a:r>
            <a:r>
              <a:rPr lang="en-GR" sz="1600" dirty="0">
                <a:effectLst/>
              </a:rPr>
              <a:t> </a:t>
            </a:r>
            <a:endParaRPr lang="el-GR" sz="1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l-GR" sz="1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R" sz="1100" dirty="0"/>
          </a:p>
        </p:txBody>
      </p:sp>
    </p:spTree>
    <p:extLst>
      <p:ext uri="{BB962C8B-B14F-4D97-AF65-F5344CB8AC3E}">
        <p14:creationId xmlns:p14="http://schemas.microsoft.com/office/powerpoint/2010/main" val="3625962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5AA03EDC-7067-4DFF-B672-541D016AAA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EBF3E39-B0BE-496A-8604-9007470FF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6547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62FEA9-DB19-D949-8AB1-353552B8E7F1}"/>
              </a:ext>
            </a:extLst>
          </p:cNvPr>
          <p:cNvSpPr>
            <a:spLocks noGrp="1"/>
          </p:cNvSpPr>
          <p:nvPr>
            <p:ph type="title"/>
          </p:nvPr>
        </p:nvSpPr>
        <p:spPr>
          <a:xfrm>
            <a:off x="871442" y="685800"/>
            <a:ext cx="4353116" cy="1474666"/>
          </a:xfrm>
        </p:spPr>
        <p:txBody>
          <a:bodyPr anchor="b">
            <a:normAutofit/>
          </a:bodyPr>
          <a:lstStyle/>
          <a:p>
            <a:pPr algn="ctr"/>
            <a:r>
              <a:rPr lang="el-GR" sz="3200">
                <a:solidFill>
                  <a:srgbClr val="595959"/>
                </a:solidFill>
              </a:rPr>
              <a:t>Π</a:t>
            </a:r>
            <a:r>
              <a:rPr lang="en-GR" sz="3200">
                <a:solidFill>
                  <a:srgbClr val="595959"/>
                </a:solidFill>
              </a:rPr>
              <a:t>ό</a:t>
            </a:r>
            <a:r>
              <a:rPr lang="el-GR" sz="3200">
                <a:solidFill>
                  <a:srgbClr val="595959"/>
                </a:solidFill>
              </a:rPr>
              <a:t>λωση, αποχή και το θεώρημα του διάμεσου ψηφοφόρου</a:t>
            </a:r>
            <a:endParaRPr lang="en-GR" sz="3200">
              <a:solidFill>
                <a:srgbClr val="595959"/>
              </a:solidFill>
            </a:endParaRPr>
          </a:p>
        </p:txBody>
      </p:sp>
      <p:sp>
        <p:nvSpPr>
          <p:cNvPr id="3" name="Content Placeholder 2">
            <a:extLst>
              <a:ext uri="{FF2B5EF4-FFF2-40B4-BE49-F238E27FC236}">
                <a16:creationId xmlns:a16="http://schemas.microsoft.com/office/drawing/2014/main" id="{EA258D64-0353-EB44-827A-99D6E02C5250}"/>
              </a:ext>
            </a:extLst>
          </p:cNvPr>
          <p:cNvSpPr>
            <a:spLocks noGrp="1"/>
          </p:cNvSpPr>
          <p:nvPr>
            <p:ph idx="1"/>
          </p:nvPr>
        </p:nvSpPr>
        <p:spPr>
          <a:xfrm>
            <a:off x="290051" y="2401765"/>
            <a:ext cx="5515897" cy="4343164"/>
          </a:xfrm>
        </p:spPr>
        <p:txBody>
          <a:bodyPr anchor="t">
            <a:normAutofit/>
          </a:bodyPr>
          <a:lstStyle/>
          <a:p>
            <a:pPr marL="0" indent="0">
              <a:buNone/>
            </a:pPr>
            <a:r>
              <a:rPr lang="el-GR" sz="1200" dirty="0">
                <a:solidFill>
                  <a:srgbClr val="595959"/>
                </a:solidFill>
              </a:rPr>
              <a:t>Ο τίτλος της διαφάνειας είναι μετάφραση ενός άρθρου (</a:t>
            </a:r>
            <a:r>
              <a:rPr lang="en-US" sz="1200" dirty="0">
                <a:solidFill>
                  <a:srgbClr val="595959"/>
                </a:solidFill>
              </a:rPr>
              <a:t>Mathiew, Siarini and Feng 2022)</a:t>
            </a:r>
          </a:p>
          <a:p>
            <a:pPr marL="0" indent="0">
              <a:buNone/>
            </a:pPr>
            <a:r>
              <a:rPr lang="el-GR" sz="1200" dirty="0">
                <a:solidFill>
                  <a:srgbClr val="595959"/>
                </a:solidFill>
              </a:rPr>
              <a:t>Παραθέτω αυτούσια την περίληψη του άρθρου</a:t>
            </a:r>
          </a:p>
          <a:p>
            <a:pPr marL="0" indent="0">
              <a:buNone/>
            </a:pPr>
            <a:r>
              <a:rPr lang="el-GR" sz="1200" dirty="0">
                <a:solidFill>
                  <a:srgbClr val="595959"/>
                </a:solidFill>
                <a:effectLst/>
                <a:latin typeface="AdvOTea1a7398"/>
              </a:rPr>
              <a:t>«</a:t>
            </a:r>
            <a:r>
              <a:rPr lang="en-GB" sz="1200" dirty="0">
                <a:solidFill>
                  <a:srgbClr val="595959"/>
                </a:solidFill>
                <a:effectLst/>
                <a:latin typeface="AdvOTea1a7398"/>
              </a:rPr>
              <a:t>The median voter theorem has long been the default model of voter </a:t>
            </a:r>
            <a:r>
              <a:rPr lang="en-GB" sz="1200" dirty="0" err="1">
                <a:solidFill>
                  <a:srgbClr val="595959"/>
                </a:solidFill>
                <a:effectLst/>
                <a:latin typeface="AdvOTea1a7398"/>
              </a:rPr>
              <a:t>behavior</a:t>
            </a:r>
            <a:r>
              <a:rPr lang="en-GB" sz="1200" dirty="0">
                <a:solidFill>
                  <a:srgbClr val="595959"/>
                </a:solidFill>
                <a:effectLst/>
                <a:latin typeface="AdvOTea1a7398"/>
              </a:rPr>
              <a:t> and candidate choice. While contemporary work on the distribution of political opinion has emphasized polarization and an increasing gap between the </a:t>
            </a:r>
            <a:r>
              <a:rPr lang="en-GB" sz="1200" dirty="0">
                <a:solidFill>
                  <a:srgbClr val="595959"/>
                </a:solidFill>
                <a:effectLst/>
                <a:latin typeface="AdvOTea1a7398+20"/>
              </a:rPr>
              <a:t>“</a:t>
            </a:r>
            <a:r>
              <a:rPr lang="en-GB" sz="1200" dirty="0">
                <a:solidFill>
                  <a:srgbClr val="595959"/>
                </a:solidFill>
                <a:effectLst/>
                <a:latin typeface="AdvOTea1a7398"/>
              </a:rPr>
              <a:t>left</a:t>
            </a:r>
            <a:r>
              <a:rPr lang="en-GB" sz="1200" dirty="0">
                <a:solidFill>
                  <a:srgbClr val="595959"/>
                </a:solidFill>
                <a:effectLst/>
                <a:latin typeface="AdvOTea1a7398+20"/>
              </a:rPr>
              <a:t>” </a:t>
            </a:r>
            <a:r>
              <a:rPr lang="en-GB" sz="1200" dirty="0">
                <a:solidFill>
                  <a:srgbClr val="595959"/>
                </a:solidFill>
                <a:effectLst/>
                <a:latin typeface="AdvOTea1a7398"/>
              </a:rPr>
              <a:t>and the </a:t>
            </a:r>
            <a:r>
              <a:rPr lang="en-GB" sz="1200" dirty="0">
                <a:solidFill>
                  <a:srgbClr val="595959"/>
                </a:solidFill>
                <a:effectLst/>
                <a:latin typeface="AdvOTea1a7398+20"/>
              </a:rPr>
              <a:t>“</a:t>
            </a:r>
            <a:r>
              <a:rPr lang="en-GB" sz="1200" dirty="0">
                <a:solidFill>
                  <a:srgbClr val="595959"/>
                </a:solidFill>
                <a:effectLst/>
                <a:latin typeface="AdvOTea1a7398"/>
              </a:rPr>
              <a:t>right</a:t>
            </a:r>
            <a:r>
              <a:rPr lang="en-GB" sz="1200" dirty="0">
                <a:solidFill>
                  <a:srgbClr val="595959"/>
                </a:solidFill>
                <a:effectLst/>
                <a:latin typeface="AdvOTea1a7398+20"/>
              </a:rPr>
              <a:t>” </a:t>
            </a:r>
            <a:r>
              <a:rPr lang="en-GB" sz="1200" dirty="0">
                <a:solidFill>
                  <a:srgbClr val="595959"/>
                </a:solidFill>
                <a:effectLst/>
                <a:latin typeface="AdvOTea1a7398"/>
              </a:rPr>
              <a:t>in democracies, the median voter theorem presents a model of anti-polarization: competing candidates move to the </a:t>
            </a:r>
            <a:r>
              <a:rPr lang="en-GB" sz="1200" dirty="0" err="1">
                <a:solidFill>
                  <a:srgbClr val="595959"/>
                </a:solidFill>
                <a:effectLst/>
                <a:latin typeface="AdvOTea1a7398"/>
              </a:rPr>
              <a:t>center</a:t>
            </a:r>
            <a:r>
              <a:rPr lang="en-GB" sz="1200" dirty="0">
                <a:solidFill>
                  <a:srgbClr val="595959"/>
                </a:solidFill>
                <a:effectLst/>
                <a:latin typeface="AdvOTea1a7398"/>
              </a:rPr>
              <a:t> of the ideological distribution to maximize vote share, regardless of the underlying ideological distribution of voters. These anti-polar results, however, largely depend on the </a:t>
            </a:r>
            <a:r>
              <a:rPr lang="en-GB" sz="1200" dirty="0">
                <a:solidFill>
                  <a:srgbClr val="595959"/>
                </a:solidFill>
                <a:effectLst/>
                <a:latin typeface="AdvOTea1a7398+20"/>
              </a:rPr>
              <a:t>“</a:t>
            </a:r>
            <a:r>
              <a:rPr lang="en-GB" sz="1200" dirty="0">
                <a:solidFill>
                  <a:srgbClr val="595959"/>
                </a:solidFill>
                <a:effectLst/>
                <a:latin typeface="AdvOTea1a7398"/>
              </a:rPr>
              <a:t>singled-</a:t>
            </a:r>
            <a:r>
              <a:rPr lang="en-GB" sz="1200" dirty="0" err="1">
                <a:solidFill>
                  <a:srgbClr val="595959"/>
                </a:solidFill>
                <a:effectLst/>
                <a:latin typeface="AdvOTea1a7398"/>
              </a:rPr>
              <a:t>peakedness</a:t>
            </a:r>
            <a:r>
              <a:rPr lang="en-GB" sz="1200" dirty="0">
                <a:solidFill>
                  <a:srgbClr val="595959"/>
                </a:solidFill>
                <a:effectLst/>
                <a:latin typeface="AdvOTea1a7398+20"/>
              </a:rPr>
              <a:t>” </a:t>
            </a:r>
            <a:r>
              <a:rPr lang="en-GB" sz="1200" dirty="0">
                <a:solidFill>
                  <a:srgbClr val="595959"/>
                </a:solidFill>
                <a:effectLst/>
                <a:latin typeface="AdvOTea1a7398"/>
              </a:rPr>
              <a:t>of voter preferences, an assumption that is rapidly losing relevance in the age of polarization. This article presents a model of voter choice that examines three potential mechanisms that can undermine this </a:t>
            </a:r>
            <a:r>
              <a:rPr lang="en-GB" sz="1200" dirty="0">
                <a:solidFill>
                  <a:srgbClr val="595959"/>
                </a:solidFill>
                <a:effectLst/>
                <a:latin typeface="AdvOTea1a7398+fb"/>
              </a:rPr>
              <a:t>fi</a:t>
            </a:r>
            <a:r>
              <a:rPr lang="en-GB" sz="1200" dirty="0">
                <a:solidFill>
                  <a:srgbClr val="595959"/>
                </a:solidFill>
                <a:effectLst/>
                <a:latin typeface="AdvOTea1a7398"/>
              </a:rPr>
              <a:t>nding: a relative cost of voting that deters voters who are suf</a:t>
            </a:r>
            <a:r>
              <a:rPr lang="en-GB" sz="1200" dirty="0">
                <a:solidFill>
                  <a:srgbClr val="595959"/>
                </a:solidFill>
                <a:effectLst/>
                <a:latin typeface="AdvOTea1a7398+fb"/>
              </a:rPr>
              <a:t>fi</a:t>
            </a:r>
            <a:r>
              <a:rPr lang="en-GB" sz="1200" dirty="0">
                <a:solidFill>
                  <a:srgbClr val="595959"/>
                </a:solidFill>
                <a:effectLst/>
                <a:latin typeface="AdvOTea1a7398"/>
              </a:rPr>
              <a:t>ciently indifferent to both candidates, ideologically motivated third-party alternatives that attract extreme voters, and a bimodal distribution of voter ideology. Under reasonable sets of conditions and empirically observed voter opinion distributions, these mechanisms can be suf</a:t>
            </a:r>
            <a:r>
              <a:rPr lang="en-GB" sz="1200" dirty="0">
                <a:solidFill>
                  <a:srgbClr val="595959"/>
                </a:solidFill>
                <a:effectLst/>
                <a:latin typeface="AdvOTea1a7398+fb"/>
              </a:rPr>
              <a:t>fi</a:t>
            </a:r>
            <a:r>
              <a:rPr lang="en-GB" sz="1200" dirty="0">
                <a:solidFill>
                  <a:srgbClr val="595959"/>
                </a:solidFill>
                <a:effectLst/>
                <a:latin typeface="AdvOTea1a7398"/>
              </a:rPr>
              <a:t>cient to cause strategically minded candidates to fail to converge to the </a:t>
            </a:r>
            <a:r>
              <a:rPr lang="en-GB" sz="1200" dirty="0" err="1">
                <a:solidFill>
                  <a:srgbClr val="595959"/>
                </a:solidFill>
                <a:effectLst/>
                <a:latin typeface="AdvOTea1a7398"/>
              </a:rPr>
              <a:t>center</a:t>
            </a:r>
            <a:r>
              <a:rPr lang="en-GB" sz="1200" dirty="0">
                <a:solidFill>
                  <a:srgbClr val="595959"/>
                </a:solidFill>
                <a:effectLst/>
                <a:latin typeface="AdvOTea1a7398"/>
              </a:rPr>
              <a:t>, or to even become more polarized than their electorate</a:t>
            </a:r>
            <a:r>
              <a:rPr lang="el-GR" sz="1200" dirty="0">
                <a:solidFill>
                  <a:srgbClr val="595959"/>
                </a:solidFill>
                <a:effectLst/>
                <a:latin typeface="AdvOTea1a7398"/>
              </a:rPr>
              <a:t>»</a:t>
            </a:r>
          </a:p>
          <a:p>
            <a:pPr marL="0" indent="0">
              <a:buNone/>
            </a:pPr>
            <a:r>
              <a:rPr lang="el-GR" sz="1200" dirty="0">
                <a:solidFill>
                  <a:srgbClr val="595959"/>
                </a:solidFill>
                <a:latin typeface="AdvOTea1a7398"/>
              </a:rPr>
              <a:t>Η λογική του άρθρου φαίνεται στο σχήμα. Η όλη προβληματική παραπέμπει στα ερωτήματα της παρούσας έρευνας. </a:t>
            </a:r>
            <a:endParaRPr lang="en-GB" sz="1200" dirty="0">
              <a:solidFill>
                <a:srgbClr val="595959"/>
              </a:solidFill>
            </a:endParaRPr>
          </a:p>
          <a:p>
            <a:pPr marL="0" indent="0">
              <a:buNone/>
            </a:pPr>
            <a:r>
              <a:rPr lang="el-GR" sz="1200" dirty="0">
                <a:solidFill>
                  <a:srgbClr val="595959"/>
                </a:solidFill>
              </a:rPr>
              <a:t> </a:t>
            </a:r>
          </a:p>
          <a:p>
            <a:pPr marL="0" indent="0">
              <a:buNone/>
            </a:pPr>
            <a:endParaRPr lang="en-GR" sz="1000" dirty="0">
              <a:solidFill>
                <a:srgbClr val="595959"/>
              </a:solidFill>
            </a:endParaRPr>
          </a:p>
        </p:txBody>
      </p:sp>
      <p:pic>
        <p:nvPicPr>
          <p:cNvPr id="4" name="Picture 3">
            <a:extLst>
              <a:ext uri="{FF2B5EF4-FFF2-40B4-BE49-F238E27FC236}">
                <a16:creationId xmlns:a16="http://schemas.microsoft.com/office/drawing/2014/main" id="{FB52FFBD-04CF-2E45-861C-B4E1FF10C37F}"/>
              </a:ext>
            </a:extLst>
          </p:cNvPr>
          <p:cNvPicPr>
            <a:picLocks noChangeAspect="1"/>
          </p:cNvPicPr>
          <p:nvPr/>
        </p:nvPicPr>
        <p:blipFill>
          <a:blip r:embed="rId2"/>
          <a:stretch>
            <a:fillRect/>
          </a:stretch>
        </p:blipFill>
        <p:spPr>
          <a:xfrm>
            <a:off x="6856901" y="685799"/>
            <a:ext cx="4646856" cy="5531972"/>
          </a:xfrm>
          <a:prstGeom prst="rect">
            <a:avLst/>
          </a:prstGeom>
        </p:spPr>
      </p:pic>
    </p:spTree>
    <p:extLst>
      <p:ext uri="{BB962C8B-B14F-4D97-AF65-F5344CB8AC3E}">
        <p14:creationId xmlns:p14="http://schemas.microsoft.com/office/powerpoint/2010/main" val="3303170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51BA4DF-2BD4-4EC2-B1DB-B27C8AC718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6E24065-26EA-0AD4-F0E6-8806C12B31BE}"/>
              </a:ext>
            </a:extLst>
          </p:cNvPr>
          <p:cNvSpPr>
            <a:spLocks noGrp="1"/>
          </p:cNvSpPr>
          <p:nvPr>
            <p:ph type="title"/>
          </p:nvPr>
        </p:nvSpPr>
        <p:spPr>
          <a:xfrm>
            <a:off x="4553733" y="548464"/>
            <a:ext cx="6798541" cy="1675623"/>
          </a:xfrm>
        </p:spPr>
        <p:txBody>
          <a:bodyPr anchor="b">
            <a:normAutofit/>
          </a:bodyPr>
          <a:lstStyle/>
          <a:p>
            <a:r>
              <a:rPr lang="el-GR" sz="4000"/>
              <a:t>Γιατί διαιρετικές τομές;</a:t>
            </a:r>
            <a:endParaRPr lang="en-GB" sz="4000"/>
          </a:p>
        </p:txBody>
      </p:sp>
      <p:pic>
        <p:nvPicPr>
          <p:cNvPr id="6" name="Picture 5">
            <a:extLst>
              <a:ext uri="{FF2B5EF4-FFF2-40B4-BE49-F238E27FC236}">
                <a16:creationId xmlns:a16="http://schemas.microsoft.com/office/drawing/2014/main" id="{3171F921-A176-D7E3-D9A9-258B0386477E}"/>
              </a:ext>
            </a:extLst>
          </p:cNvPr>
          <p:cNvPicPr>
            <a:picLocks noChangeAspect="1"/>
          </p:cNvPicPr>
          <p:nvPr/>
        </p:nvPicPr>
        <p:blipFill>
          <a:blip r:embed="rId2"/>
          <a:srcRect l="38276" r="20878" b="-1"/>
          <a:stretch>
            <a:fillRect/>
          </a:stretch>
        </p:blipFill>
        <p:spPr>
          <a:xfrm>
            <a:off x="1" y="10"/>
            <a:ext cx="4196496" cy="6857990"/>
          </a:xfrm>
          <a:prstGeom prst="rect">
            <a:avLst/>
          </a:prstGeom>
          <a:effectLst/>
        </p:spPr>
      </p:pic>
      <p:graphicFrame>
        <p:nvGraphicFramePr>
          <p:cNvPr id="5" name="Content Placeholder 2">
            <a:extLst>
              <a:ext uri="{FF2B5EF4-FFF2-40B4-BE49-F238E27FC236}">
                <a16:creationId xmlns:a16="http://schemas.microsoft.com/office/drawing/2014/main" id="{7312E6B2-9360-E336-9A59-F55B010E9427}"/>
              </a:ext>
            </a:extLst>
          </p:cNvPr>
          <p:cNvGraphicFramePr>
            <a:graphicFrameLocks noGrp="1"/>
          </p:cNvGraphicFramePr>
          <p:nvPr>
            <p:ph idx="1"/>
            <p:extLst>
              <p:ext uri="{D42A27DB-BD31-4B8C-83A1-F6EECF244321}">
                <p14:modId xmlns:p14="http://schemas.microsoft.com/office/powerpoint/2010/main" val="3875867516"/>
              </p:ext>
            </p:extLst>
          </p:nvPr>
        </p:nvGraphicFramePr>
        <p:xfrm>
          <a:off x="4553734" y="2409830"/>
          <a:ext cx="6798539" cy="3705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24474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8DDA986-B6EE-4642-AC60-0490373E69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B62878-12EF-4E97-A284-47BAFC30D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1999" cy="6858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D79188D-1ED5-4705-B8C7-5D6FB7670A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5514" y="685800"/>
            <a:ext cx="10800972"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A7CFD9-3215-B546-9C9A-73D05CD40CE1}"/>
              </a:ext>
            </a:extLst>
          </p:cNvPr>
          <p:cNvSpPr>
            <a:spLocks noGrp="1"/>
          </p:cNvSpPr>
          <p:nvPr>
            <p:ph type="title"/>
          </p:nvPr>
        </p:nvSpPr>
        <p:spPr>
          <a:xfrm>
            <a:off x="1616054" y="1261137"/>
            <a:ext cx="8959893" cy="888360"/>
          </a:xfrm>
        </p:spPr>
        <p:txBody>
          <a:bodyPr anchor="b">
            <a:normAutofit/>
          </a:bodyPr>
          <a:lstStyle/>
          <a:p>
            <a:pPr algn="ctr"/>
            <a:r>
              <a:rPr lang="el-GR" sz="3200">
                <a:solidFill>
                  <a:schemeClr val="tx1">
                    <a:lumMod val="65000"/>
                    <a:lumOff val="35000"/>
                  </a:schemeClr>
                </a:solidFill>
              </a:rPr>
              <a:t>Το Βασικό Εύρημα της Ερευνας</a:t>
            </a:r>
            <a:endParaRPr lang="en-GR" sz="320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E0F4373C-2A0B-9245-B419-EF81E714A6D4}"/>
              </a:ext>
            </a:extLst>
          </p:cNvPr>
          <p:cNvSpPr>
            <a:spLocks noGrp="1"/>
          </p:cNvSpPr>
          <p:nvPr>
            <p:ph idx="1"/>
          </p:nvPr>
        </p:nvSpPr>
        <p:spPr>
          <a:xfrm>
            <a:off x="1022555" y="2231923"/>
            <a:ext cx="10304206" cy="3657600"/>
          </a:xfrm>
        </p:spPr>
        <p:txBody>
          <a:bodyPr anchor="t">
            <a:normAutofit/>
          </a:bodyPr>
          <a:lstStyle/>
          <a:p>
            <a:pPr marL="0" indent="0">
              <a:buNone/>
            </a:pPr>
            <a:r>
              <a:rPr lang="el-GR" sz="1600" dirty="0">
                <a:solidFill>
                  <a:schemeClr val="tx1">
                    <a:lumMod val="65000"/>
                    <a:lumOff val="35000"/>
                  </a:schemeClr>
                </a:solidFill>
              </a:rPr>
              <a:t>Η έρευνα οργανώθηκε έτσι ώστε να καταστούν συγκρίσιμα τα κομματικά συστήματα διαφορετικών χωρών</a:t>
            </a:r>
          </a:p>
          <a:p>
            <a:pPr marL="0" indent="0">
              <a:buNone/>
            </a:pPr>
            <a:r>
              <a:rPr lang="el-GR" sz="1600" dirty="0">
                <a:solidFill>
                  <a:schemeClr val="tx1">
                    <a:lumMod val="65000"/>
                    <a:lumOff val="35000"/>
                  </a:schemeClr>
                </a:solidFill>
              </a:rPr>
              <a:t>Αυτός είναι και ο λόγος της άθροισης κομμάτων από την σοσιαλδημοκρατία μέχρι την άκρα αριστερά κάτω από το γενικό τίτλο «αριστερά» και την άθροιση κομμάτων από την κεντροδεξιά μέχρι την άκρα δεξιά κάτω από τη ταμπέλα «δεξιά». </a:t>
            </a:r>
          </a:p>
          <a:p>
            <a:pPr marL="0" indent="0">
              <a:buNone/>
            </a:pPr>
            <a:r>
              <a:rPr lang="el-GR" sz="16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«Στις πρώτες μεταπολεμικές δεκαετίες, τα κομματικά συστήματα στις δυτικές δημοκρατίες ήταν «βασισμένα στην τάξη», που σημαίνει ότι τα σοσιαλδημοκρατικά κόμματα (συμπεριλαμβανομένων των Σοσιαλιστών, Δημοκρατικών, Κομμουνιστών και λοιπών) αντιπροσώπευαν το κομμάτι των εκλογέων με χαμηλή μόρφωση και εισόδημα, ενώ τα συντηρητικά κόμματα (συμπεριλαμβανομένων των Χριστιανοδημοκρατών, </a:t>
            </a:r>
            <a:r>
              <a:rPr lang="el-GR" sz="1600" kern="100" dirty="0" err="1">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Ρεπουμπλικανών</a:t>
            </a:r>
            <a:r>
              <a:rPr lang="el-GR" sz="16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 και λοιπών) αντιπροσώπευαν τους ψηφοφόρους με υψηλή μόρφωση αλλά και εισόδημα. Αυτά τα κομματικά συστήματα σταδιακά εξελίχθηκαν προς αυτό που μπορούμε να αποκαλέσουμε κομματικά συστήματα πολλαπλών ελίτ: τα σοσιαλδημοκρατικά και συναφή κόμματα έχουν γίνει τα κόμματα των ελίτ με ανώτερο μορφωτικό επίπεδο, ενώ τα συντηρητικά και συναφή κόμματα παραμένουν τα κόμματα των ελίτ με υψηλό εισόδημα.» (Κεφάλαιο 1 σελ. 46)</a:t>
            </a:r>
            <a:endParaRPr lang="en-GR" sz="16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l-GR" sz="1300" dirty="0">
              <a:solidFill>
                <a:schemeClr val="tx1">
                  <a:lumMod val="65000"/>
                  <a:lumOff val="35000"/>
                </a:schemeClr>
              </a:solidFill>
            </a:endParaRPr>
          </a:p>
          <a:p>
            <a:pPr marL="0" indent="0">
              <a:buNone/>
            </a:pPr>
            <a:r>
              <a:rPr lang="el-GR" sz="1300" dirty="0">
                <a:solidFill>
                  <a:schemeClr val="tx1">
                    <a:lumMod val="65000"/>
                    <a:lumOff val="35000"/>
                  </a:schemeClr>
                </a:solidFill>
              </a:rPr>
              <a:t>  </a:t>
            </a:r>
            <a:endParaRPr lang="en-GR" sz="1300" dirty="0">
              <a:solidFill>
                <a:schemeClr val="tx1">
                  <a:lumMod val="65000"/>
                  <a:lumOff val="35000"/>
                </a:schemeClr>
              </a:solidFill>
            </a:endParaRPr>
          </a:p>
        </p:txBody>
      </p:sp>
    </p:spTree>
    <p:extLst>
      <p:ext uri="{BB962C8B-B14F-4D97-AF65-F5344CB8AC3E}">
        <p14:creationId xmlns:p14="http://schemas.microsoft.com/office/powerpoint/2010/main" val="599405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B299CAB-C506-454B-90FC-4065728297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D99311-F254-40F1-8AB5-EE3E7B9B68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5800" y="685800"/>
            <a:ext cx="10820400" cy="175857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28457D2-1BCD-C242-8E5F-71C9E8DD9BB3}"/>
              </a:ext>
            </a:extLst>
          </p:cNvPr>
          <p:cNvSpPr>
            <a:spLocks noGrp="1"/>
          </p:cNvSpPr>
          <p:nvPr>
            <p:ph type="title"/>
          </p:nvPr>
        </p:nvSpPr>
        <p:spPr>
          <a:xfrm>
            <a:off x="1616054" y="1070149"/>
            <a:ext cx="8959893" cy="1004836"/>
          </a:xfrm>
        </p:spPr>
        <p:txBody>
          <a:bodyPr anchor="ctr">
            <a:normAutofit/>
          </a:bodyPr>
          <a:lstStyle/>
          <a:p>
            <a:pPr algn="ctr"/>
            <a:r>
              <a:rPr lang="el-GR" sz="3200">
                <a:solidFill>
                  <a:srgbClr val="595959"/>
                </a:solidFill>
              </a:rPr>
              <a:t>Η Ερμηνεία</a:t>
            </a:r>
            <a:endParaRPr lang="en-GR" sz="3200">
              <a:solidFill>
                <a:srgbClr val="595959"/>
              </a:solidFill>
            </a:endParaRPr>
          </a:p>
        </p:txBody>
      </p:sp>
      <p:sp>
        <p:nvSpPr>
          <p:cNvPr id="12" name="Rectangle 11">
            <a:extLst>
              <a:ext uri="{FF2B5EF4-FFF2-40B4-BE49-F238E27FC236}">
                <a16:creationId xmlns:a16="http://schemas.microsoft.com/office/drawing/2014/main" id="{7D89E3CB-00ED-4691-9F0F-F23EA3564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016" y="2444376"/>
            <a:ext cx="10824184" cy="3727824"/>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BAD1BE9-F7A7-384B-AE57-1983EE5380D0}"/>
              </a:ext>
            </a:extLst>
          </p:cNvPr>
          <p:cNvSpPr>
            <a:spLocks noGrp="1"/>
          </p:cNvSpPr>
          <p:nvPr>
            <p:ph idx="1"/>
          </p:nvPr>
        </p:nvSpPr>
        <p:spPr>
          <a:xfrm>
            <a:off x="993058" y="2595717"/>
            <a:ext cx="10294374" cy="3362632"/>
          </a:xfrm>
        </p:spPr>
        <p:txBody>
          <a:bodyPr anchor="t">
            <a:normAutofit/>
          </a:bodyPr>
          <a:lstStyle/>
          <a:p>
            <a:pPr marL="0" indent="0" algn="just">
              <a:spcAft>
                <a:spcPts val="800"/>
              </a:spcAft>
              <a:buNone/>
            </a:pPr>
            <a:r>
              <a:rPr lang="el-GR" sz="1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«Η κλασική εξήγηση για τη μετατόπιση των υψηλότερων μορφωτικά ψηφοφόρων προς την Αριστερά, και αντίθετα η μετατόπιση των ψηφοφόρων με χαμηλό μορφωτικό επίπεδο προς τη Δεξιά, σχετίζεται με την όξυνση των </a:t>
            </a:r>
            <a:r>
              <a:rPr lang="el-GR" sz="1400" kern="100" dirty="0" err="1">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ταυτοτικά</a:t>
            </a:r>
            <a:r>
              <a:rPr lang="el-GR" sz="1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 προσδιορισμένων αντιθέσεων που ακολούθησαν μετά την πολιτιστική επανάσταση των δεκαετιών του 1960 και 1970 και πιο πρόσφατα, με την εντεινόμενη σπουδαιότητα του μεταναστευτικού… [Ζ]</a:t>
            </a:r>
            <a:r>
              <a:rPr lang="el-GR" sz="1400" kern="100" dirty="0" err="1">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ητήματα</a:t>
            </a:r>
            <a:r>
              <a:rPr lang="el-GR" sz="1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 που σχετίζονται με τον </a:t>
            </a:r>
            <a:r>
              <a:rPr lang="el-GR" sz="1400" kern="100" dirty="0" err="1">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περιβαλλοντισμό</a:t>
            </a:r>
            <a:r>
              <a:rPr lang="el-GR" sz="1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 την ισότητα των φύλων και τα δικαιώματα των σεξουαλικών και </a:t>
            </a:r>
            <a:r>
              <a:rPr lang="el-GR" sz="1400" kern="100" dirty="0" err="1">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εθνοτικών</a:t>
            </a:r>
            <a:r>
              <a:rPr lang="el-GR" sz="1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 μειονοτήτων … [απέκτησαν]  ολοένα και μεγαλύτερη σημασία στη δημόσια αντιπαράθεση και την κοινωνία των πολιτών… </a:t>
            </a:r>
            <a:endParaRPr lang="en-GR" sz="1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gn="just">
              <a:spcAft>
                <a:spcPts val="800"/>
              </a:spcAft>
              <a:buNone/>
            </a:pPr>
            <a:r>
              <a:rPr lang="el-GR" sz="1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Παρά ταύτα, αυτή η εξήγηση θα πρέπει να συμπληρωθεί από άλλους παράγοντες. … Ένας δεύτερος μηχανισμός … έχει να κάνει … [με τις] αυξανόμενες ανισότητες ως προς την πρόσβαση στο εκπαιδευτικό σύστημα, [που υπονόμευσαν] την εμπιστοσύνη πολιτών με χαμηλότερο μορφωτικό επίπεδο προς τους θεσμούς της δημόσιας εκπαίδευσης … Ένας τρίτος, σχετικός μηχανισμός έχει να κάνει … [με τη] μετριοπάθεια των προγραμματικών θέσεων των παραδοσιακών αριστερόστροφων κομμάτων, καθώς και η μετατόπισή τους σε κάποιες περιπτώσεις προς την προώθηση νεοφιλελεύθερων πολιτικών, … Αυτό είναι … πιο εμφανές στις </a:t>
            </a:r>
            <a:r>
              <a:rPr lang="el-GR" sz="1400" kern="100" dirty="0" err="1">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μετακομμουνιστικές</a:t>
            </a:r>
            <a:r>
              <a:rPr lang="el-GR" sz="1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rPr>
              <a:t> δημοκρατίες, όπως της Ουγγαρίας και της Πολωνίας, όπου η συνεργασία των πρωτύτερα κυβερνώντων κομμουνιστικών και σοσιαλιστικών κομμάτων στην πορεία προς τη φιλελευθεροποίηση της αγοράς ακολουθήθηκε από …την παραλίγο εξαφάνισή τους από την πολιτική σκηνή και την ανάδυση νέων ισχυρών δεξιόστροφων συνασπισμών (βλέπε Κεφάλαιο 7).» (σελ. 51-56)</a:t>
            </a:r>
          </a:p>
          <a:p>
            <a:pPr marL="0" indent="0" algn="just">
              <a:spcAft>
                <a:spcPts val="800"/>
              </a:spcAft>
              <a:buNone/>
            </a:pPr>
            <a:r>
              <a:rPr lang="el-GR" sz="1400" kern="100" dirty="0">
                <a:solidFill>
                  <a:schemeClr val="tx1">
                    <a:lumMod val="65000"/>
                    <a:lumOff val="35000"/>
                  </a:schemeClr>
                </a:solidFill>
                <a:latin typeface="Calibri" panose="020F0502020204030204" pitchFamily="34" charset="0"/>
                <a:ea typeface="Calibri" panose="020F0502020204030204" pitchFamily="34" charset="0"/>
                <a:cs typeface="Times New Roman" panose="02020603050405020304" pitchFamily="18" charset="0"/>
              </a:rPr>
              <a:t>Όμως η Ελλάδα δεν ταιριάζει σε αυτή την ερμηνεία</a:t>
            </a:r>
            <a:endParaRPr lang="en-GR" sz="1400" kern="100" dirty="0">
              <a:solidFill>
                <a:schemeClr val="tx1">
                  <a:lumMod val="65000"/>
                  <a:lumOff val="3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GR" sz="1100" dirty="0">
              <a:solidFill>
                <a:schemeClr val="tx1">
                  <a:lumMod val="65000"/>
                  <a:lumOff val="35000"/>
                </a:schemeClr>
              </a:solidFill>
            </a:endParaRPr>
          </a:p>
        </p:txBody>
      </p:sp>
    </p:spTree>
    <p:extLst>
      <p:ext uri="{BB962C8B-B14F-4D97-AF65-F5344CB8AC3E}">
        <p14:creationId xmlns:p14="http://schemas.microsoft.com/office/powerpoint/2010/main" val="11594397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679914-9FA9-617B-E0A2-50E351AA594C}"/>
              </a:ext>
            </a:extLst>
          </p:cNvPr>
          <p:cNvSpPr>
            <a:spLocks noGrp="1"/>
          </p:cNvSpPr>
          <p:nvPr>
            <p:ph type="title"/>
          </p:nvPr>
        </p:nvSpPr>
        <p:spPr>
          <a:xfrm>
            <a:off x="466722" y="586855"/>
            <a:ext cx="3201366" cy="3387497"/>
          </a:xfrm>
        </p:spPr>
        <p:txBody>
          <a:bodyPr anchor="b">
            <a:normAutofit/>
          </a:bodyPr>
          <a:lstStyle/>
          <a:p>
            <a:pPr algn="r"/>
            <a:r>
              <a:rPr lang="el-GR" sz="4000">
                <a:solidFill>
                  <a:srgbClr val="FFFFFF"/>
                </a:solidFill>
              </a:rPr>
              <a:t>Γιατί Δεν Ταιριάζει η Ελλάδα; </a:t>
            </a:r>
            <a:endParaRPr lang="en-GB" sz="4000">
              <a:solidFill>
                <a:srgbClr val="FFFFFF"/>
              </a:solidFill>
            </a:endParaRPr>
          </a:p>
        </p:txBody>
      </p:sp>
      <p:sp>
        <p:nvSpPr>
          <p:cNvPr id="3" name="Content Placeholder 2">
            <a:extLst>
              <a:ext uri="{FF2B5EF4-FFF2-40B4-BE49-F238E27FC236}">
                <a16:creationId xmlns:a16="http://schemas.microsoft.com/office/drawing/2014/main" id="{D7892DB3-3729-6EB2-C5B6-8769EA56EC22}"/>
              </a:ext>
            </a:extLst>
          </p:cNvPr>
          <p:cNvSpPr>
            <a:spLocks noGrp="1"/>
          </p:cNvSpPr>
          <p:nvPr>
            <p:ph idx="1"/>
          </p:nvPr>
        </p:nvSpPr>
        <p:spPr>
          <a:xfrm>
            <a:off x="4810259" y="649480"/>
            <a:ext cx="6555347" cy="5546047"/>
          </a:xfrm>
        </p:spPr>
        <p:txBody>
          <a:bodyPr anchor="ctr">
            <a:normAutofit/>
          </a:bodyPr>
          <a:lstStyle/>
          <a:p>
            <a:pPr marL="514350" indent="-514350">
              <a:buFont typeface="+mj-lt"/>
              <a:buAutoNum type="arabicPeriod"/>
            </a:pPr>
            <a:r>
              <a:rPr lang="el-GR" sz="2000"/>
              <a:t>Κατανόηση επιπτώσεων σφοδρής οικονομικής κρίσης.</a:t>
            </a:r>
          </a:p>
          <a:p>
            <a:pPr lvl="1"/>
            <a:r>
              <a:rPr lang="en-GB" sz="2000"/>
              <a:t>Pure type </a:t>
            </a:r>
            <a:r>
              <a:rPr lang="el-GR" sz="2000"/>
              <a:t>Ευρωπαϊκής περιφέρειας.</a:t>
            </a:r>
          </a:p>
          <a:p>
            <a:pPr marL="514350" indent="-514350">
              <a:buFont typeface="+mj-lt"/>
              <a:buAutoNum type="arabicPeriod"/>
            </a:pPr>
            <a:r>
              <a:rPr lang="el-GR" sz="2000"/>
              <a:t>Ρ</a:t>
            </a:r>
            <a:r>
              <a:rPr lang="en-GB" sz="2000"/>
              <a:t>ό</a:t>
            </a:r>
            <a:r>
              <a:rPr lang="el-GR" sz="2000"/>
              <a:t>λος της τριτοβάθμιας εκπαίδευσης.</a:t>
            </a:r>
          </a:p>
          <a:p>
            <a:pPr marL="514350" indent="-514350">
              <a:buFont typeface="+mj-lt"/>
              <a:buAutoNum type="arabicPeriod"/>
            </a:pPr>
            <a:r>
              <a:rPr lang="el-GR" sz="2000"/>
              <a:t>Παρακαταθήκη του Εμφυλίου Πολέμου στο δίπολο Δεξιάς-Αριστεράς (ή Δεξιάς – αντιδεξιάς).</a:t>
            </a:r>
          </a:p>
          <a:p>
            <a:endParaRPr lang="el-GR" sz="2000"/>
          </a:p>
          <a:p>
            <a:r>
              <a:rPr lang="el-GR" sz="2000">
                <a:sym typeface="Wingdings" pitchFamily="2" charset="2"/>
              </a:rPr>
              <a:t> Οι πολιτικές διαιρετικές τομές στην Ελλάδα αποτελούν σημαντική εξαίρεση (ρόλος εισοδήματος/ μόρφωσης)</a:t>
            </a:r>
            <a:endParaRPr lang="el-GR" sz="2000"/>
          </a:p>
        </p:txBody>
      </p:sp>
    </p:spTree>
    <p:extLst>
      <p:ext uri="{BB962C8B-B14F-4D97-AF65-F5344CB8AC3E}">
        <p14:creationId xmlns:p14="http://schemas.microsoft.com/office/powerpoint/2010/main" val="2394968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F491AA6-3982-8E55-261E-9DA199210A17}"/>
              </a:ext>
            </a:extLst>
          </p:cNvPr>
          <p:cNvSpPr>
            <a:spLocks noGrp="1"/>
          </p:cNvSpPr>
          <p:nvPr>
            <p:ph type="title"/>
          </p:nvPr>
        </p:nvSpPr>
        <p:spPr>
          <a:xfrm>
            <a:off x="586478" y="1683756"/>
            <a:ext cx="3115265" cy="2396359"/>
          </a:xfrm>
        </p:spPr>
        <p:txBody>
          <a:bodyPr anchor="b">
            <a:normAutofit/>
          </a:bodyPr>
          <a:lstStyle/>
          <a:p>
            <a:pPr algn="r"/>
            <a:r>
              <a:rPr lang="el-GR" sz="4000">
                <a:solidFill>
                  <a:srgbClr val="FFFFFF"/>
                </a:solidFill>
              </a:rPr>
              <a:t>Στοιχεία της Έρευνας για την Ελλάδα: 1981-2023</a:t>
            </a:r>
            <a:endParaRPr lang="en-GB" sz="4000">
              <a:solidFill>
                <a:srgbClr val="FFFFFF"/>
              </a:solidFill>
            </a:endParaRPr>
          </a:p>
        </p:txBody>
      </p:sp>
      <p:graphicFrame>
        <p:nvGraphicFramePr>
          <p:cNvPr id="5" name="Content Placeholder 2">
            <a:extLst>
              <a:ext uri="{FF2B5EF4-FFF2-40B4-BE49-F238E27FC236}">
                <a16:creationId xmlns:a16="http://schemas.microsoft.com/office/drawing/2014/main" id="{1CEB499C-25A2-79DB-51D3-98E5A1311D82}"/>
              </a:ext>
            </a:extLst>
          </p:cNvPr>
          <p:cNvGraphicFramePr>
            <a:graphicFrameLocks noGrp="1"/>
          </p:cNvGraphicFramePr>
          <p:nvPr>
            <p:ph idx="1"/>
            <p:extLst>
              <p:ext uri="{D42A27DB-BD31-4B8C-83A1-F6EECF244321}">
                <p14:modId xmlns:p14="http://schemas.microsoft.com/office/powerpoint/2010/main" val="258769884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9919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8B3A2D1A-45FC-4F95-B150-1C13EF2F6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39C3C864-C625-4883-B868-9A4C470F4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291" y="3296652"/>
            <a:ext cx="12202113" cy="3561346"/>
          </a:xfrm>
          <a:custGeom>
            <a:avLst/>
            <a:gdLst>
              <a:gd name="connsiteX0" fmla="*/ 0 w 12202113"/>
              <a:gd name="connsiteY0" fmla="*/ 3188466 h 3188466"/>
              <a:gd name="connsiteX1" fmla="*/ 10116 w 12202113"/>
              <a:gd name="connsiteY1" fmla="*/ 2657641 h 3188466"/>
              <a:gd name="connsiteX2" fmla="*/ 10116 w 12202113"/>
              <a:gd name="connsiteY2" fmla="*/ 0 h 3188466"/>
              <a:gd name="connsiteX3" fmla="*/ 12202113 w 12202113"/>
              <a:gd name="connsiteY3" fmla="*/ 0 h 3188466"/>
              <a:gd name="connsiteX4" fmla="*/ 12202113 w 12202113"/>
              <a:gd name="connsiteY4" fmla="*/ 2879832 h 3188466"/>
              <a:gd name="connsiteX5" fmla="*/ 12198167 w 12202113"/>
              <a:gd name="connsiteY5" fmla="*/ 2880360 h 3188466"/>
              <a:gd name="connsiteX6" fmla="*/ 12122128 w 12202113"/>
              <a:gd name="connsiteY6" fmla="*/ 2887194 h 3188466"/>
              <a:gd name="connsiteX7" fmla="*/ 12028868 w 12202113"/>
              <a:gd name="connsiteY7" fmla="*/ 2911786 h 3188466"/>
              <a:gd name="connsiteX8" fmla="*/ 11995238 w 12202113"/>
              <a:gd name="connsiteY8" fmla="*/ 2914090 h 3188466"/>
              <a:gd name="connsiteX9" fmla="*/ 11996460 w 12202113"/>
              <a:gd name="connsiteY9" fmla="*/ 2918442 h 3188466"/>
              <a:gd name="connsiteX10" fmla="*/ 11983968 w 12202113"/>
              <a:gd name="connsiteY10" fmla="*/ 2918762 h 3188466"/>
              <a:gd name="connsiteX11" fmla="*/ 11956084 w 12202113"/>
              <a:gd name="connsiteY11" fmla="*/ 2918868 h 3188466"/>
              <a:gd name="connsiteX12" fmla="*/ 11872586 w 12202113"/>
              <a:gd name="connsiteY12" fmla="*/ 2920076 h 3188466"/>
              <a:gd name="connsiteX13" fmla="*/ 11849804 w 12202113"/>
              <a:gd name="connsiteY13" fmla="*/ 2928420 h 3188466"/>
              <a:gd name="connsiteX14" fmla="*/ 11828254 w 12202113"/>
              <a:gd name="connsiteY14" fmla="*/ 2928551 h 3188466"/>
              <a:gd name="connsiteX15" fmla="*/ 11703277 w 12202113"/>
              <a:gd name="connsiteY15" fmla="*/ 2939735 h 3188466"/>
              <a:gd name="connsiteX16" fmla="*/ 11686094 w 12202113"/>
              <a:gd name="connsiteY16" fmla="*/ 2940570 h 3188466"/>
              <a:gd name="connsiteX17" fmla="*/ 11676788 w 12202113"/>
              <a:gd name="connsiteY17" fmla="*/ 2944321 h 3188466"/>
              <a:gd name="connsiteX18" fmla="*/ 11643464 w 12202113"/>
              <a:gd name="connsiteY18" fmla="*/ 2945066 h 3188466"/>
              <a:gd name="connsiteX19" fmla="*/ 11641922 w 12202113"/>
              <a:gd name="connsiteY19" fmla="*/ 2947200 h 3188466"/>
              <a:gd name="connsiteX20" fmla="*/ 11532386 w 12202113"/>
              <a:gd name="connsiteY20" fmla="*/ 2965529 h 3188466"/>
              <a:gd name="connsiteX21" fmla="*/ 11513619 w 12202113"/>
              <a:gd name="connsiteY21" fmla="*/ 2968556 h 3188466"/>
              <a:gd name="connsiteX22" fmla="*/ 11497404 w 12202113"/>
              <a:gd name="connsiteY22" fmla="*/ 2967639 h 3188466"/>
              <a:gd name="connsiteX23" fmla="*/ 11407630 w 12202113"/>
              <a:gd name="connsiteY23" fmla="*/ 2970255 h 3188466"/>
              <a:gd name="connsiteX24" fmla="*/ 11386276 w 12202113"/>
              <a:gd name="connsiteY24" fmla="*/ 2968648 h 3188466"/>
              <a:gd name="connsiteX25" fmla="*/ 11377296 w 12202113"/>
              <a:gd name="connsiteY25" fmla="*/ 2965257 h 3188466"/>
              <a:gd name="connsiteX26" fmla="*/ 11342536 w 12202113"/>
              <a:gd name="connsiteY26" fmla="*/ 2971666 h 3188466"/>
              <a:gd name="connsiteX27" fmla="*/ 11288902 w 12202113"/>
              <a:gd name="connsiteY27" fmla="*/ 2976058 h 3188466"/>
              <a:gd name="connsiteX28" fmla="*/ 11263411 w 12202113"/>
              <a:gd name="connsiteY28" fmla="*/ 2979228 h 3188466"/>
              <a:gd name="connsiteX29" fmla="*/ 11242843 w 12202113"/>
              <a:gd name="connsiteY29" fmla="*/ 2977303 h 3188466"/>
              <a:gd name="connsiteX30" fmla="*/ 11125798 w 12202113"/>
              <a:gd name="connsiteY30" fmla="*/ 2976816 h 3188466"/>
              <a:gd name="connsiteX31" fmla="*/ 11098884 w 12202113"/>
              <a:gd name="connsiteY31" fmla="*/ 2973758 h 3188466"/>
              <a:gd name="connsiteX32" fmla="*/ 11086128 w 12202113"/>
              <a:gd name="connsiteY32" fmla="*/ 2967663 h 3188466"/>
              <a:gd name="connsiteX33" fmla="*/ 11076132 w 12202113"/>
              <a:gd name="connsiteY33" fmla="*/ 2969836 h 3188466"/>
              <a:gd name="connsiteX34" fmla="*/ 11005337 w 12202113"/>
              <a:gd name="connsiteY34" fmla="*/ 2970053 h 3188466"/>
              <a:gd name="connsiteX35" fmla="*/ 10959154 w 12202113"/>
              <a:gd name="connsiteY35" fmla="*/ 2970750 h 3188466"/>
              <a:gd name="connsiteX36" fmla="*/ 10956347 w 12202113"/>
              <a:gd name="connsiteY36" fmla="*/ 2979118 h 3188466"/>
              <a:gd name="connsiteX37" fmla="*/ 10915223 w 12202113"/>
              <a:gd name="connsiteY37" fmla="*/ 2982099 h 3188466"/>
              <a:gd name="connsiteX38" fmla="*/ 10871398 w 12202113"/>
              <a:gd name="connsiteY38" fmla="*/ 2976728 h 3188466"/>
              <a:gd name="connsiteX39" fmla="*/ 10819743 w 12202113"/>
              <a:gd name="connsiteY39" fmla="*/ 2977481 h 3188466"/>
              <a:gd name="connsiteX40" fmla="*/ 10788834 w 12202113"/>
              <a:gd name="connsiteY40" fmla="*/ 2977840 h 3188466"/>
              <a:gd name="connsiteX41" fmla="*/ 10707711 w 12202113"/>
              <a:gd name="connsiteY41" fmla="*/ 2985644 h 3188466"/>
              <a:gd name="connsiteX42" fmla="*/ 10576086 w 12202113"/>
              <a:gd name="connsiteY42" fmla="*/ 3015319 h 3188466"/>
              <a:gd name="connsiteX43" fmla="*/ 10534761 w 12202113"/>
              <a:gd name="connsiteY43" fmla="*/ 3019524 h 3188466"/>
              <a:gd name="connsiteX44" fmla="*/ 10527537 w 12202113"/>
              <a:gd name="connsiteY44" fmla="*/ 3017814 h 3188466"/>
              <a:gd name="connsiteX45" fmla="*/ 10321799 w 12202113"/>
              <a:gd name="connsiteY45" fmla="*/ 3035635 h 3188466"/>
              <a:gd name="connsiteX46" fmla="*/ 10284989 w 12202113"/>
              <a:gd name="connsiteY46" fmla="*/ 3036679 h 3188466"/>
              <a:gd name="connsiteX47" fmla="*/ 10257423 w 12202113"/>
              <a:gd name="connsiteY47" fmla="*/ 3036027 h 3188466"/>
              <a:gd name="connsiteX48" fmla="*/ 10191450 w 12202113"/>
              <a:gd name="connsiteY48" fmla="*/ 3041963 h 3188466"/>
              <a:gd name="connsiteX49" fmla="*/ 10083845 w 12202113"/>
              <a:gd name="connsiteY49" fmla="*/ 3054978 h 3188466"/>
              <a:gd name="connsiteX50" fmla="*/ 10060611 w 12202113"/>
              <a:gd name="connsiteY50" fmla="*/ 3057035 h 3188466"/>
              <a:gd name="connsiteX51" fmla="*/ 10039363 w 12202113"/>
              <a:gd name="connsiteY51" fmla="*/ 3055961 h 3188466"/>
              <a:gd name="connsiteX52" fmla="*/ 10033322 w 12202113"/>
              <a:gd name="connsiteY52" fmla="*/ 3053238 h 3188466"/>
              <a:gd name="connsiteX53" fmla="*/ 10020337 w 12202113"/>
              <a:gd name="connsiteY53" fmla="*/ 3053912 h 3188466"/>
              <a:gd name="connsiteX54" fmla="*/ 10016616 w 12202113"/>
              <a:gd name="connsiteY54" fmla="*/ 3053498 h 3188466"/>
              <a:gd name="connsiteX55" fmla="*/ 9995549 w 12202113"/>
              <a:gd name="connsiteY55" fmla="*/ 3051719 h 3188466"/>
              <a:gd name="connsiteX56" fmla="*/ 9957212 w 12202113"/>
              <a:gd name="connsiteY56" fmla="*/ 3062663 h 3188466"/>
              <a:gd name="connsiteX57" fmla="*/ 9904584 w 12202113"/>
              <a:gd name="connsiteY57" fmla="*/ 3063999 h 3188466"/>
              <a:gd name="connsiteX58" fmla="*/ 9713857 w 12202113"/>
              <a:gd name="connsiteY58" fmla="*/ 3087955 h 3188466"/>
              <a:gd name="connsiteX59" fmla="*/ 9678879 w 12202113"/>
              <a:gd name="connsiteY59" fmla="*/ 3079676 h 3188466"/>
              <a:gd name="connsiteX60" fmla="*/ 9598760 w 12202113"/>
              <a:gd name="connsiteY60" fmla="*/ 3085228 h 3188466"/>
              <a:gd name="connsiteX61" fmla="*/ 9488796 w 12202113"/>
              <a:gd name="connsiteY61" fmla="*/ 3115384 h 3188466"/>
              <a:gd name="connsiteX62" fmla="*/ 9341972 w 12202113"/>
              <a:gd name="connsiteY62" fmla="*/ 3126583 h 3188466"/>
              <a:gd name="connsiteX63" fmla="*/ 9333795 w 12202113"/>
              <a:gd name="connsiteY63" fmla="*/ 3132083 h 3188466"/>
              <a:gd name="connsiteX64" fmla="*/ 9321736 w 12202113"/>
              <a:gd name="connsiteY64" fmla="*/ 3135834 h 3188466"/>
              <a:gd name="connsiteX65" fmla="*/ 9319405 w 12202113"/>
              <a:gd name="connsiteY65" fmla="*/ 3135561 h 3188466"/>
              <a:gd name="connsiteX66" fmla="*/ 9302847 w 12202113"/>
              <a:gd name="connsiteY66" fmla="*/ 3137746 h 3188466"/>
              <a:gd name="connsiteX67" fmla="*/ 9300930 w 12202113"/>
              <a:gd name="connsiteY67" fmla="*/ 3139687 h 3188466"/>
              <a:gd name="connsiteX68" fmla="*/ 9290106 w 12202113"/>
              <a:gd name="connsiteY68" fmla="*/ 3141645 h 3188466"/>
              <a:gd name="connsiteX69" fmla="*/ 9270220 w 12202113"/>
              <a:gd name="connsiteY69" fmla="*/ 3146737 h 3188466"/>
              <a:gd name="connsiteX70" fmla="*/ 9265150 w 12202113"/>
              <a:gd name="connsiteY70" fmla="*/ 3146531 h 3188466"/>
              <a:gd name="connsiteX71" fmla="*/ 9233057 w 12202113"/>
              <a:gd name="connsiteY71" fmla="*/ 3152408 h 3188466"/>
              <a:gd name="connsiteX72" fmla="*/ 9231974 w 12202113"/>
              <a:gd name="connsiteY72" fmla="*/ 3151938 h 3188466"/>
              <a:gd name="connsiteX73" fmla="*/ 9220130 w 12202113"/>
              <a:gd name="connsiteY73" fmla="*/ 3151189 h 3188466"/>
              <a:gd name="connsiteX74" fmla="*/ 9198955 w 12202113"/>
              <a:gd name="connsiteY74" fmla="*/ 3151015 h 3188466"/>
              <a:gd name="connsiteX75" fmla="*/ 9142196 w 12202113"/>
              <a:gd name="connsiteY75" fmla="*/ 3143802 h 3188466"/>
              <a:gd name="connsiteX76" fmla="*/ 9108665 w 12202113"/>
              <a:gd name="connsiteY76" fmla="*/ 3149868 h 3188466"/>
              <a:gd name="connsiteX77" fmla="*/ 9014086 w 12202113"/>
              <a:gd name="connsiteY77" fmla="*/ 3150791 h 3188466"/>
              <a:gd name="connsiteX78" fmla="*/ 8915037 w 12202113"/>
              <a:gd name="connsiteY78" fmla="*/ 3140020 h 3188466"/>
              <a:gd name="connsiteX79" fmla="*/ 8815667 w 12202113"/>
              <a:gd name="connsiteY79" fmla="*/ 3138606 h 3188466"/>
              <a:gd name="connsiteX80" fmla="*/ 8779688 w 12202113"/>
              <a:gd name="connsiteY80" fmla="*/ 3138895 h 3188466"/>
              <a:gd name="connsiteX81" fmla="*/ 8715556 w 12202113"/>
              <a:gd name="connsiteY81" fmla="*/ 3135878 h 3188466"/>
              <a:gd name="connsiteX82" fmla="*/ 8686183 w 12202113"/>
              <a:gd name="connsiteY82" fmla="*/ 3132307 h 3188466"/>
              <a:gd name="connsiteX83" fmla="*/ 8684895 w 12202113"/>
              <a:gd name="connsiteY83" fmla="*/ 3132527 h 3188466"/>
              <a:gd name="connsiteX84" fmla="*/ 8682270 w 12202113"/>
              <a:gd name="connsiteY84" fmla="*/ 3130989 h 3188466"/>
              <a:gd name="connsiteX85" fmla="*/ 8676836 w 12202113"/>
              <a:gd name="connsiteY85" fmla="*/ 3130278 h 3188466"/>
              <a:gd name="connsiteX86" fmla="*/ 8662002 w 12202113"/>
              <a:gd name="connsiteY86" fmla="*/ 3130735 h 3188466"/>
              <a:gd name="connsiteX87" fmla="*/ 8656423 w 12202113"/>
              <a:gd name="connsiteY87" fmla="*/ 3131304 h 3188466"/>
              <a:gd name="connsiteX88" fmla="*/ 8648261 w 12202113"/>
              <a:gd name="connsiteY88" fmla="*/ 3131294 h 3188466"/>
              <a:gd name="connsiteX89" fmla="*/ 8648057 w 12202113"/>
              <a:gd name="connsiteY89" fmla="*/ 3131167 h 3188466"/>
              <a:gd name="connsiteX90" fmla="*/ 8640412 w 12202113"/>
              <a:gd name="connsiteY90" fmla="*/ 3131403 h 3188466"/>
              <a:gd name="connsiteX91" fmla="*/ 8603003 w 12202113"/>
              <a:gd name="connsiteY91" fmla="*/ 3134155 h 3188466"/>
              <a:gd name="connsiteX92" fmla="*/ 8553571 w 12202113"/>
              <a:gd name="connsiteY92" fmla="*/ 3122125 h 3188466"/>
              <a:gd name="connsiteX93" fmla="*/ 8533128 w 12202113"/>
              <a:gd name="connsiteY93" fmla="*/ 3120039 h 3188466"/>
              <a:gd name="connsiteX94" fmla="*/ 8522209 w 12202113"/>
              <a:gd name="connsiteY94" fmla="*/ 3118252 h 3188466"/>
              <a:gd name="connsiteX95" fmla="*/ 8521532 w 12202113"/>
              <a:gd name="connsiteY95" fmla="*/ 3117705 h 3188466"/>
              <a:gd name="connsiteX96" fmla="*/ 8485667 w 12202113"/>
              <a:gd name="connsiteY96" fmla="*/ 3120406 h 3188466"/>
              <a:gd name="connsiteX97" fmla="*/ 8480905 w 12202113"/>
              <a:gd name="connsiteY97" fmla="*/ 3119749 h 3188466"/>
              <a:gd name="connsiteX98" fmla="*/ 8457530 w 12202113"/>
              <a:gd name="connsiteY98" fmla="*/ 3122810 h 3188466"/>
              <a:gd name="connsiteX99" fmla="*/ 8445451 w 12202113"/>
              <a:gd name="connsiteY99" fmla="*/ 3123697 h 3188466"/>
              <a:gd name="connsiteX100" fmla="*/ 8442039 w 12202113"/>
              <a:gd name="connsiteY100" fmla="*/ 3125378 h 3188466"/>
              <a:gd name="connsiteX101" fmla="*/ 8424215 w 12202113"/>
              <a:gd name="connsiteY101" fmla="*/ 3125963 h 3188466"/>
              <a:gd name="connsiteX102" fmla="*/ 8422165 w 12202113"/>
              <a:gd name="connsiteY102" fmla="*/ 3125491 h 3188466"/>
              <a:gd name="connsiteX103" fmla="*/ 8407465 w 12202113"/>
              <a:gd name="connsiteY103" fmla="*/ 3127979 h 3188466"/>
              <a:gd name="connsiteX104" fmla="*/ 8395146 w 12202113"/>
              <a:gd name="connsiteY104" fmla="*/ 3132488 h 3188466"/>
              <a:gd name="connsiteX105" fmla="*/ 8243538 w 12202113"/>
              <a:gd name="connsiteY105" fmla="*/ 3129873 h 3188466"/>
              <a:gd name="connsiteX106" fmla="*/ 8112685 w 12202113"/>
              <a:gd name="connsiteY106" fmla="*/ 3148698 h 3188466"/>
              <a:gd name="connsiteX107" fmla="*/ 8026741 w 12202113"/>
              <a:gd name="connsiteY107" fmla="*/ 3154015 h 3188466"/>
              <a:gd name="connsiteX108" fmla="*/ 8030400 w 12202113"/>
              <a:gd name="connsiteY108" fmla="*/ 3146736 h 3188466"/>
              <a:gd name="connsiteX109" fmla="*/ 8002987 w 12202113"/>
              <a:gd name="connsiteY109" fmla="*/ 3135663 h 3188466"/>
              <a:gd name="connsiteX110" fmla="*/ 7798568 w 12202113"/>
              <a:gd name="connsiteY110" fmla="*/ 3141249 h 3188466"/>
              <a:gd name="connsiteX111" fmla="*/ 7746353 w 12202113"/>
              <a:gd name="connsiteY111" fmla="*/ 3137755 h 3188466"/>
              <a:gd name="connsiteX112" fmla="*/ 7700395 w 12202113"/>
              <a:gd name="connsiteY112" fmla="*/ 3144729 h 3188466"/>
              <a:gd name="connsiteX113" fmla="*/ 7681335 w 12202113"/>
              <a:gd name="connsiteY113" fmla="*/ 3141120 h 3188466"/>
              <a:gd name="connsiteX114" fmla="*/ 7678044 w 12202113"/>
              <a:gd name="connsiteY114" fmla="*/ 3140387 h 3188466"/>
              <a:gd name="connsiteX115" fmla="*/ 7664890 w 12202113"/>
              <a:gd name="connsiteY115" fmla="*/ 3139855 h 3188466"/>
              <a:gd name="connsiteX116" fmla="*/ 7661183 w 12202113"/>
              <a:gd name="connsiteY116" fmla="*/ 3136706 h 3188466"/>
              <a:gd name="connsiteX117" fmla="*/ 7641383 w 12202113"/>
              <a:gd name="connsiteY117" fmla="*/ 3133755 h 3188466"/>
              <a:gd name="connsiteX118" fmla="*/ 7617169 w 12202113"/>
              <a:gd name="connsiteY118" fmla="*/ 3133614 h 3188466"/>
              <a:gd name="connsiteX119" fmla="*/ 7531143 w 12202113"/>
              <a:gd name="connsiteY119" fmla="*/ 3132781 h 3188466"/>
              <a:gd name="connsiteX120" fmla="*/ 7517113 w 12202113"/>
              <a:gd name="connsiteY120" fmla="*/ 3134483 h 3188466"/>
              <a:gd name="connsiteX121" fmla="*/ 7471320 w 12202113"/>
              <a:gd name="connsiteY121" fmla="*/ 3131645 h 3188466"/>
              <a:gd name="connsiteX122" fmla="*/ 7430512 w 12202113"/>
              <a:gd name="connsiteY122" fmla="*/ 3131007 h 3188466"/>
              <a:gd name="connsiteX123" fmla="*/ 7404071 w 12202113"/>
              <a:gd name="connsiteY123" fmla="*/ 3132361 h 3188466"/>
              <a:gd name="connsiteX124" fmla="*/ 7397140 w 12202113"/>
              <a:gd name="connsiteY124" fmla="*/ 3131239 h 3188466"/>
              <a:gd name="connsiteX125" fmla="*/ 7370514 w 12202113"/>
              <a:gd name="connsiteY125" fmla="*/ 3130516 h 3188466"/>
              <a:gd name="connsiteX126" fmla="*/ 7356953 w 12202113"/>
              <a:gd name="connsiteY126" fmla="*/ 3132179 h 3188466"/>
              <a:gd name="connsiteX127" fmla="*/ 7343567 w 12202113"/>
              <a:gd name="connsiteY127" fmla="*/ 3128350 h 3188466"/>
              <a:gd name="connsiteX128" fmla="*/ 7340295 w 12202113"/>
              <a:gd name="connsiteY128" fmla="*/ 3125545 h 3188466"/>
              <a:gd name="connsiteX129" fmla="*/ 7321348 w 12202113"/>
              <a:gd name="connsiteY129" fmla="*/ 3126804 h 3188466"/>
              <a:gd name="connsiteX130" fmla="*/ 7305815 w 12202113"/>
              <a:gd name="connsiteY130" fmla="*/ 3124063 h 3188466"/>
              <a:gd name="connsiteX131" fmla="*/ 7292274 w 12202113"/>
              <a:gd name="connsiteY131" fmla="*/ 3125855 h 3188466"/>
              <a:gd name="connsiteX132" fmla="*/ 7286654 w 12202113"/>
              <a:gd name="connsiteY132" fmla="*/ 3125451 h 3188466"/>
              <a:gd name="connsiteX133" fmla="*/ 7272685 w 12202113"/>
              <a:gd name="connsiteY133" fmla="*/ 3124094 h 3188466"/>
              <a:gd name="connsiteX134" fmla="*/ 7248584 w 12202113"/>
              <a:gd name="connsiteY134" fmla="*/ 3121080 h 3188466"/>
              <a:gd name="connsiteX135" fmla="*/ 7241065 w 12202113"/>
              <a:gd name="connsiteY135" fmla="*/ 3120661 h 3188466"/>
              <a:gd name="connsiteX136" fmla="*/ 7224696 w 12202113"/>
              <a:gd name="connsiteY136" fmla="*/ 3116051 h 3188466"/>
              <a:gd name="connsiteX137" fmla="*/ 7193009 w 12202113"/>
              <a:gd name="connsiteY137" fmla="*/ 3112108 h 3188466"/>
              <a:gd name="connsiteX138" fmla="*/ 7137220 w 12202113"/>
              <a:gd name="connsiteY138" fmla="*/ 3098354 h 3188466"/>
              <a:gd name="connsiteX139" fmla="*/ 7104427 w 12202113"/>
              <a:gd name="connsiteY139" fmla="*/ 3091790 h 3188466"/>
              <a:gd name="connsiteX140" fmla="*/ 7082240 w 12202113"/>
              <a:gd name="connsiteY140" fmla="*/ 3085740 h 3188466"/>
              <a:gd name="connsiteX141" fmla="*/ 7016754 w 12202113"/>
              <a:gd name="connsiteY141" fmla="*/ 3077196 h 3188466"/>
              <a:gd name="connsiteX142" fmla="*/ 6904436 w 12202113"/>
              <a:gd name="connsiteY142" fmla="*/ 3065900 h 3188466"/>
              <a:gd name="connsiteX143" fmla="*/ 6881434 w 12202113"/>
              <a:gd name="connsiteY143" fmla="*/ 3062865 h 3188466"/>
              <a:gd name="connsiteX144" fmla="*/ 6865273 w 12202113"/>
              <a:gd name="connsiteY144" fmla="*/ 3057749 h 3188466"/>
              <a:gd name="connsiteX145" fmla="*/ 6864671 w 12202113"/>
              <a:gd name="connsiteY145" fmla="*/ 3054378 h 3188466"/>
              <a:gd name="connsiteX146" fmla="*/ 6852599 w 12202113"/>
              <a:gd name="connsiteY146" fmla="*/ 3052306 h 3188466"/>
              <a:gd name="connsiteX147" fmla="*/ 6850143 w 12202113"/>
              <a:gd name="connsiteY147" fmla="*/ 3051232 h 3188466"/>
              <a:gd name="connsiteX148" fmla="*/ 6835301 w 12202113"/>
              <a:gd name="connsiteY148" fmla="*/ 3045593 h 3188466"/>
              <a:gd name="connsiteX149" fmla="*/ 6784871 w 12202113"/>
              <a:gd name="connsiteY149" fmla="*/ 3046562 h 3188466"/>
              <a:gd name="connsiteX150" fmla="*/ 6738245 w 12202113"/>
              <a:gd name="connsiteY150" fmla="*/ 3037055 h 3188466"/>
              <a:gd name="connsiteX151" fmla="*/ 6537703 w 12202113"/>
              <a:gd name="connsiteY151" fmla="*/ 3017736 h 3188466"/>
              <a:gd name="connsiteX152" fmla="*/ 6521858 w 12202113"/>
              <a:gd name="connsiteY152" fmla="*/ 3004158 h 3188466"/>
              <a:gd name="connsiteX153" fmla="*/ 6445069 w 12202113"/>
              <a:gd name="connsiteY153" fmla="*/ 2992470 h 3188466"/>
              <a:gd name="connsiteX154" fmla="*/ 6302447 w 12202113"/>
              <a:gd name="connsiteY154" fmla="*/ 2994274 h 3188466"/>
              <a:gd name="connsiteX155" fmla="*/ 6160029 w 12202113"/>
              <a:gd name="connsiteY155" fmla="*/ 2973666 h 3188466"/>
              <a:gd name="connsiteX156" fmla="*/ 6144046 w 12202113"/>
              <a:gd name="connsiteY156" fmla="*/ 2976380 h 3188466"/>
              <a:gd name="connsiteX157" fmla="*/ 6127670 w 12202113"/>
              <a:gd name="connsiteY157" fmla="*/ 2976929 h 3188466"/>
              <a:gd name="connsiteX158" fmla="*/ 6126155 w 12202113"/>
              <a:gd name="connsiteY158" fmla="*/ 2976245 h 3188466"/>
              <a:gd name="connsiteX159" fmla="*/ 6108575 w 12202113"/>
              <a:gd name="connsiteY159" fmla="*/ 2974651 h 3188466"/>
              <a:gd name="connsiteX160" fmla="*/ 6103746 w 12202113"/>
              <a:gd name="connsiteY160" fmla="*/ 2975803 h 3188466"/>
              <a:gd name="connsiteX161" fmla="*/ 6091377 w 12202113"/>
              <a:gd name="connsiteY161" fmla="*/ 2975180 h 3188466"/>
              <a:gd name="connsiteX162" fmla="*/ 6066183 w 12202113"/>
              <a:gd name="connsiteY162" fmla="*/ 2975222 h 3188466"/>
              <a:gd name="connsiteX163" fmla="*/ 6063287 w 12202113"/>
              <a:gd name="connsiteY163" fmla="*/ 2974353 h 3188466"/>
              <a:gd name="connsiteX164" fmla="*/ 6054813 w 12202113"/>
              <a:gd name="connsiteY164" fmla="*/ 2974911 h 3188466"/>
              <a:gd name="connsiteX165" fmla="*/ 6050809 w 12202113"/>
              <a:gd name="connsiteY165" fmla="*/ 2973985 h 3188466"/>
              <a:gd name="connsiteX166" fmla="*/ 6013979 w 12202113"/>
              <a:gd name="connsiteY166" fmla="*/ 2974553 h 3188466"/>
              <a:gd name="connsiteX167" fmla="*/ 6013800 w 12202113"/>
              <a:gd name="connsiteY167" fmla="*/ 2973973 h 3188466"/>
              <a:gd name="connsiteX168" fmla="*/ 6004866 w 12202113"/>
              <a:gd name="connsiteY168" fmla="*/ 2971570 h 3188466"/>
              <a:gd name="connsiteX169" fmla="*/ 5987036 w 12202113"/>
              <a:gd name="connsiteY169" fmla="*/ 2968315 h 3188466"/>
              <a:gd name="connsiteX170" fmla="*/ 5950027 w 12202113"/>
              <a:gd name="connsiteY170" fmla="*/ 2953546 h 3188466"/>
              <a:gd name="connsiteX171" fmla="*/ 5911668 w 12202113"/>
              <a:gd name="connsiteY171" fmla="*/ 2954074 h 3188466"/>
              <a:gd name="connsiteX172" fmla="*/ 5904110 w 12202113"/>
              <a:gd name="connsiteY172" fmla="*/ 2953861 h 3188466"/>
              <a:gd name="connsiteX173" fmla="*/ 5904026 w 12202113"/>
              <a:gd name="connsiteY173" fmla="*/ 2953724 h 3188466"/>
              <a:gd name="connsiteX174" fmla="*/ 5896189 w 12202113"/>
              <a:gd name="connsiteY174" fmla="*/ 2953236 h 3188466"/>
              <a:gd name="connsiteX175" fmla="*/ 5890331 w 12202113"/>
              <a:gd name="connsiteY175" fmla="*/ 2953471 h 3188466"/>
              <a:gd name="connsiteX176" fmla="*/ 5875672 w 12202113"/>
              <a:gd name="connsiteY176" fmla="*/ 2953056 h 3188466"/>
              <a:gd name="connsiteX177" fmla="*/ 5871070 w 12202113"/>
              <a:gd name="connsiteY177" fmla="*/ 2952035 h 3188466"/>
              <a:gd name="connsiteX178" fmla="*/ 5869888 w 12202113"/>
              <a:gd name="connsiteY178" fmla="*/ 2950364 h 3188466"/>
              <a:gd name="connsiteX179" fmla="*/ 5868461 w 12202113"/>
              <a:gd name="connsiteY179" fmla="*/ 2950506 h 3188466"/>
              <a:gd name="connsiteX180" fmla="*/ 5843343 w 12202113"/>
              <a:gd name="connsiteY180" fmla="*/ 2945262 h 3188466"/>
              <a:gd name="connsiteX181" fmla="*/ 5784331 w 12202113"/>
              <a:gd name="connsiteY181" fmla="*/ 2938531 h 3188466"/>
              <a:gd name="connsiteX182" fmla="*/ 5749498 w 12202113"/>
              <a:gd name="connsiteY182" fmla="*/ 2936713 h 3188466"/>
              <a:gd name="connsiteX183" fmla="*/ 5655214 w 12202113"/>
              <a:gd name="connsiteY183" fmla="*/ 2929503 h 3188466"/>
              <a:gd name="connsiteX184" fmla="*/ 5561446 w 12202113"/>
              <a:gd name="connsiteY184" fmla="*/ 2920575 h 3188466"/>
              <a:gd name="connsiteX185" fmla="*/ 5519456 w 12202113"/>
              <a:gd name="connsiteY185" fmla="*/ 2906631 h 3188466"/>
              <a:gd name="connsiteX186" fmla="*/ 5514099 w 12202113"/>
              <a:gd name="connsiteY186" fmla="*/ 2906097 h 3188466"/>
              <a:gd name="connsiteX187" fmla="*/ 5499273 w 12202113"/>
              <a:gd name="connsiteY187" fmla="*/ 2907057 h 3188466"/>
              <a:gd name="connsiteX188" fmla="*/ 5493664 w 12202113"/>
              <a:gd name="connsiteY188" fmla="*/ 2907817 h 3188466"/>
              <a:gd name="connsiteX189" fmla="*/ 5485530 w 12202113"/>
              <a:gd name="connsiteY189" fmla="*/ 2908080 h 3188466"/>
              <a:gd name="connsiteX190" fmla="*/ 5485337 w 12202113"/>
              <a:gd name="connsiteY190" fmla="*/ 2907959 h 3188466"/>
              <a:gd name="connsiteX191" fmla="*/ 5477696 w 12202113"/>
              <a:gd name="connsiteY191" fmla="*/ 2908455 h 3188466"/>
              <a:gd name="connsiteX192" fmla="*/ 5440170 w 12202113"/>
              <a:gd name="connsiteY192" fmla="*/ 2912482 h 3188466"/>
              <a:gd name="connsiteX193" fmla="*/ 5391911 w 12202113"/>
              <a:gd name="connsiteY193" fmla="*/ 2902040 h 3188466"/>
              <a:gd name="connsiteX194" fmla="*/ 5371708 w 12202113"/>
              <a:gd name="connsiteY194" fmla="*/ 2900629 h 3188466"/>
              <a:gd name="connsiteX195" fmla="*/ 5360976 w 12202113"/>
              <a:gd name="connsiteY195" fmla="*/ 2899197 h 3188466"/>
              <a:gd name="connsiteX196" fmla="*/ 5360345 w 12202113"/>
              <a:gd name="connsiteY196" fmla="*/ 2898671 h 3188466"/>
              <a:gd name="connsiteX197" fmla="*/ 5324367 w 12202113"/>
              <a:gd name="connsiteY197" fmla="*/ 2902593 h 3188466"/>
              <a:gd name="connsiteX198" fmla="*/ 5319673 w 12202113"/>
              <a:gd name="connsiteY198" fmla="*/ 2902094 h 3188466"/>
              <a:gd name="connsiteX199" fmla="*/ 5296114 w 12202113"/>
              <a:gd name="connsiteY199" fmla="*/ 2905958 h 3188466"/>
              <a:gd name="connsiteX200" fmla="*/ 5283999 w 12202113"/>
              <a:gd name="connsiteY200" fmla="*/ 2907258 h 3188466"/>
              <a:gd name="connsiteX201" fmla="*/ 5280460 w 12202113"/>
              <a:gd name="connsiteY201" fmla="*/ 2909063 h 3188466"/>
              <a:gd name="connsiteX202" fmla="*/ 5262637 w 12202113"/>
              <a:gd name="connsiteY202" fmla="*/ 2910250 h 3188466"/>
              <a:gd name="connsiteX203" fmla="*/ 5260635 w 12202113"/>
              <a:gd name="connsiteY203" fmla="*/ 2909845 h 3188466"/>
              <a:gd name="connsiteX204" fmla="*/ 5245770 w 12202113"/>
              <a:gd name="connsiteY204" fmla="*/ 2912842 h 3188466"/>
              <a:gd name="connsiteX205" fmla="*/ 5233108 w 12202113"/>
              <a:gd name="connsiteY205" fmla="*/ 2917794 h 3188466"/>
              <a:gd name="connsiteX206" fmla="*/ 5082201 w 12202113"/>
              <a:gd name="connsiteY206" fmla="*/ 2920260 h 3188466"/>
              <a:gd name="connsiteX207" fmla="*/ 4939211 w 12202113"/>
              <a:gd name="connsiteY207" fmla="*/ 2931760 h 3188466"/>
              <a:gd name="connsiteX208" fmla="*/ 4794309 w 12202113"/>
              <a:gd name="connsiteY208" fmla="*/ 2937227 h 3188466"/>
              <a:gd name="connsiteX209" fmla="*/ 4637676 w 12202113"/>
              <a:gd name="connsiteY209" fmla="*/ 2946666 h 3188466"/>
              <a:gd name="connsiteX210" fmla="*/ 4585922 w 12202113"/>
              <a:gd name="connsiteY210" fmla="*/ 2944906 h 3188466"/>
              <a:gd name="connsiteX211" fmla="*/ 4539516 w 12202113"/>
              <a:gd name="connsiteY211" fmla="*/ 2953466 h 3188466"/>
              <a:gd name="connsiteX212" fmla="*/ 4520819 w 12202113"/>
              <a:gd name="connsiteY212" fmla="*/ 2950477 h 3188466"/>
              <a:gd name="connsiteX213" fmla="*/ 4517604 w 12202113"/>
              <a:gd name="connsiteY213" fmla="*/ 2949852 h 3188466"/>
              <a:gd name="connsiteX214" fmla="*/ 4504537 w 12202113"/>
              <a:gd name="connsiteY214" fmla="*/ 2949759 h 3188466"/>
              <a:gd name="connsiteX215" fmla="*/ 4501104 w 12202113"/>
              <a:gd name="connsiteY215" fmla="*/ 2946715 h 3188466"/>
              <a:gd name="connsiteX216" fmla="*/ 4342695 w 12202113"/>
              <a:gd name="connsiteY216" fmla="*/ 2951638 h 3188466"/>
              <a:gd name="connsiteX217" fmla="*/ 4274096 w 12202113"/>
              <a:gd name="connsiteY217" fmla="*/ 2953640 h 3188466"/>
              <a:gd name="connsiteX218" fmla="*/ 4248170 w 12202113"/>
              <a:gd name="connsiteY218" fmla="*/ 2951384 h 3188466"/>
              <a:gd name="connsiteX219" fmla="*/ 4147924 w 12202113"/>
              <a:gd name="connsiteY219" fmla="*/ 2945945 h 3188466"/>
              <a:gd name="connsiteX220" fmla="*/ 4061825 w 12202113"/>
              <a:gd name="connsiteY220" fmla="*/ 2944206 h 3188466"/>
              <a:gd name="connsiteX221" fmla="*/ 3998557 w 12202113"/>
              <a:gd name="connsiteY221" fmla="*/ 2955821 h 3188466"/>
              <a:gd name="connsiteX222" fmla="*/ 3993107 w 12202113"/>
              <a:gd name="connsiteY222" fmla="*/ 2953708 h 3188466"/>
              <a:gd name="connsiteX223" fmla="*/ 3949713 w 12202113"/>
              <a:gd name="connsiteY223" fmla="*/ 2955441 h 3188466"/>
              <a:gd name="connsiteX224" fmla="*/ 3797284 w 12202113"/>
              <a:gd name="connsiteY224" fmla="*/ 2977037 h 3188466"/>
              <a:gd name="connsiteX225" fmla="*/ 3712498 w 12202113"/>
              <a:gd name="connsiteY225" fmla="*/ 2979996 h 3188466"/>
              <a:gd name="connsiteX226" fmla="*/ 3682471 w 12202113"/>
              <a:gd name="connsiteY226" fmla="*/ 2978543 h 3188466"/>
              <a:gd name="connsiteX227" fmla="*/ 3632163 w 12202113"/>
              <a:gd name="connsiteY227" fmla="*/ 2976264 h 3188466"/>
              <a:gd name="connsiteX228" fmla="*/ 3594728 w 12202113"/>
              <a:gd name="connsiteY228" fmla="*/ 2968398 h 3188466"/>
              <a:gd name="connsiteX229" fmla="*/ 3552594 w 12202113"/>
              <a:gd name="connsiteY229" fmla="*/ 2968934 h 3188466"/>
              <a:gd name="connsiteX230" fmla="*/ 3542589 w 12202113"/>
              <a:gd name="connsiteY230" fmla="*/ 2977031 h 3188466"/>
              <a:gd name="connsiteX231" fmla="*/ 3497591 w 12202113"/>
              <a:gd name="connsiteY231" fmla="*/ 2975018 h 3188466"/>
              <a:gd name="connsiteX232" fmla="*/ 3429352 w 12202113"/>
              <a:gd name="connsiteY232" fmla="*/ 2971090 h 3188466"/>
              <a:gd name="connsiteX233" fmla="*/ 3389938 w 12202113"/>
              <a:gd name="connsiteY233" fmla="*/ 2970884 h 3188466"/>
              <a:gd name="connsiteX234" fmla="*/ 3282344 w 12202113"/>
              <a:gd name="connsiteY234" fmla="*/ 2968084 h 3188466"/>
              <a:gd name="connsiteX235" fmla="*/ 3174624 w 12202113"/>
              <a:gd name="connsiteY235" fmla="*/ 2963576 h 3188466"/>
              <a:gd name="connsiteX236" fmla="*/ 3111077 w 12202113"/>
              <a:gd name="connsiteY236" fmla="*/ 2951285 h 3188466"/>
              <a:gd name="connsiteX237" fmla="*/ 3022501 w 12202113"/>
              <a:gd name="connsiteY237" fmla="*/ 2948619 h 3188466"/>
              <a:gd name="connsiteX238" fmla="*/ 3007714 w 12202113"/>
              <a:gd name="connsiteY238" fmla="*/ 2946762 h 3188466"/>
              <a:gd name="connsiteX239" fmla="*/ 2903098 w 12202113"/>
              <a:gd name="connsiteY239" fmla="*/ 2940576 h 3188466"/>
              <a:gd name="connsiteX240" fmla="*/ 2781591 w 12202113"/>
              <a:gd name="connsiteY240" fmla="*/ 2946394 h 3188466"/>
              <a:gd name="connsiteX241" fmla="*/ 2627942 w 12202113"/>
              <a:gd name="connsiteY241" fmla="*/ 2919996 h 3188466"/>
              <a:gd name="connsiteX242" fmla="*/ 2354959 w 12202113"/>
              <a:gd name="connsiteY242" fmla="*/ 2882080 h 3188466"/>
              <a:gd name="connsiteX243" fmla="*/ 2063184 w 12202113"/>
              <a:gd name="connsiteY243" fmla="*/ 2879109 h 3188466"/>
              <a:gd name="connsiteX244" fmla="*/ 1986946 w 12202113"/>
              <a:gd name="connsiteY244" fmla="*/ 2887619 h 3188466"/>
              <a:gd name="connsiteX245" fmla="*/ 1763479 w 12202113"/>
              <a:gd name="connsiteY245" fmla="*/ 2909077 h 3188466"/>
              <a:gd name="connsiteX246" fmla="*/ 1537980 w 12202113"/>
              <a:gd name="connsiteY246" fmla="*/ 2960398 h 3188466"/>
              <a:gd name="connsiteX247" fmla="*/ 1395229 w 12202113"/>
              <a:gd name="connsiteY247" fmla="*/ 2975625 h 3188466"/>
              <a:gd name="connsiteX248" fmla="*/ 1327834 w 12202113"/>
              <a:gd name="connsiteY248" fmla="*/ 2989485 h 3188466"/>
              <a:gd name="connsiteX249" fmla="*/ 1280757 w 12202113"/>
              <a:gd name="connsiteY249" fmla="*/ 2992959 h 3188466"/>
              <a:gd name="connsiteX250" fmla="*/ 1252582 w 12202113"/>
              <a:gd name="connsiteY250" fmla="*/ 2995877 h 3188466"/>
              <a:gd name="connsiteX251" fmla="*/ 1204670 w 12202113"/>
              <a:gd name="connsiteY251" fmla="*/ 3014826 h 3188466"/>
              <a:gd name="connsiteX252" fmla="*/ 1020457 w 12202113"/>
              <a:gd name="connsiteY252" fmla="*/ 3031603 h 3188466"/>
              <a:gd name="connsiteX253" fmla="*/ 843248 w 12202113"/>
              <a:gd name="connsiteY253" fmla="*/ 3026954 h 3188466"/>
              <a:gd name="connsiteX254" fmla="*/ 583517 w 12202113"/>
              <a:gd name="connsiteY254" fmla="*/ 3089095 h 3188466"/>
              <a:gd name="connsiteX255" fmla="*/ 556836 w 12202113"/>
              <a:gd name="connsiteY255" fmla="*/ 3094374 h 3188466"/>
              <a:gd name="connsiteX256" fmla="*/ 412089 w 12202113"/>
              <a:gd name="connsiteY256" fmla="*/ 3121334 h 3188466"/>
              <a:gd name="connsiteX257" fmla="*/ 83929 w 12202113"/>
              <a:gd name="connsiteY257" fmla="*/ 3150566 h 3188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Lst>
            <a:rect l="l" t="t" r="r" b="b"/>
            <a:pathLst>
              <a:path w="12202113" h="3188466">
                <a:moveTo>
                  <a:pt x="0" y="3188466"/>
                </a:moveTo>
                <a:lnTo>
                  <a:pt x="10116" y="2657641"/>
                </a:lnTo>
                <a:lnTo>
                  <a:pt x="10116" y="0"/>
                </a:lnTo>
                <a:lnTo>
                  <a:pt x="12202113" y="0"/>
                </a:lnTo>
                <a:lnTo>
                  <a:pt x="12202113" y="2879832"/>
                </a:lnTo>
                <a:lnTo>
                  <a:pt x="12198167" y="2880360"/>
                </a:lnTo>
                <a:cubicBezTo>
                  <a:pt x="12163116" y="2884349"/>
                  <a:pt x="12143771" y="2884544"/>
                  <a:pt x="12122128" y="2887194"/>
                </a:cubicBezTo>
                <a:cubicBezTo>
                  <a:pt x="12087086" y="2893347"/>
                  <a:pt x="12050015" y="2907304"/>
                  <a:pt x="12028868" y="2911786"/>
                </a:cubicBezTo>
                <a:lnTo>
                  <a:pt x="11995238" y="2914090"/>
                </a:lnTo>
                <a:lnTo>
                  <a:pt x="11996460" y="2918442"/>
                </a:lnTo>
                <a:lnTo>
                  <a:pt x="11983968" y="2918762"/>
                </a:lnTo>
                <a:lnTo>
                  <a:pt x="11956084" y="2918868"/>
                </a:lnTo>
                <a:cubicBezTo>
                  <a:pt x="11938684" y="2919526"/>
                  <a:pt x="11890300" y="2918483"/>
                  <a:pt x="11872586" y="2920076"/>
                </a:cubicBezTo>
                <a:cubicBezTo>
                  <a:pt x="11867476" y="2924717"/>
                  <a:pt x="11859589" y="2927247"/>
                  <a:pt x="11849804" y="2928420"/>
                </a:cubicBezTo>
                <a:lnTo>
                  <a:pt x="11828254" y="2928551"/>
                </a:lnTo>
                <a:lnTo>
                  <a:pt x="11703277" y="2939735"/>
                </a:lnTo>
                <a:lnTo>
                  <a:pt x="11686094" y="2940570"/>
                </a:lnTo>
                <a:lnTo>
                  <a:pt x="11676788" y="2944321"/>
                </a:lnTo>
                <a:cubicBezTo>
                  <a:pt x="11669684" y="2945069"/>
                  <a:pt x="11649276" y="2944585"/>
                  <a:pt x="11643464" y="2945066"/>
                </a:cubicBezTo>
                <a:lnTo>
                  <a:pt x="11641922" y="2947200"/>
                </a:lnTo>
                <a:cubicBezTo>
                  <a:pt x="11623408" y="2950611"/>
                  <a:pt x="11553770" y="2961969"/>
                  <a:pt x="11532386" y="2965529"/>
                </a:cubicBezTo>
                <a:cubicBezTo>
                  <a:pt x="11528114" y="2962248"/>
                  <a:pt x="11518548" y="2967430"/>
                  <a:pt x="11513619" y="2968556"/>
                </a:cubicBezTo>
                <a:cubicBezTo>
                  <a:pt x="11512856" y="2966346"/>
                  <a:pt x="11500924" y="2965672"/>
                  <a:pt x="11497404" y="2967639"/>
                </a:cubicBezTo>
                <a:cubicBezTo>
                  <a:pt x="11413522" y="2978420"/>
                  <a:pt x="11455510" y="2956141"/>
                  <a:pt x="11407630" y="2970255"/>
                </a:cubicBezTo>
                <a:cubicBezTo>
                  <a:pt x="11399160" y="2971190"/>
                  <a:pt x="11392296" y="2970299"/>
                  <a:pt x="11386276" y="2968648"/>
                </a:cubicBezTo>
                <a:lnTo>
                  <a:pt x="11377296" y="2965257"/>
                </a:lnTo>
                <a:lnTo>
                  <a:pt x="11342536" y="2971666"/>
                </a:lnTo>
                <a:cubicBezTo>
                  <a:pt x="11325414" y="2973900"/>
                  <a:pt x="11307393" y="2975381"/>
                  <a:pt x="11288902" y="2976058"/>
                </a:cubicBezTo>
                <a:cubicBezTo>
                  <a:pt x="11284753" y="2971542"/>
                  <a:pt x="11270239" y="2977957"/>
                  <a:pt x="11263411" y="2979228"/>
                </a:cubicBezTo>
                <a:cubicBezTo>
                  <a:pt x="11263340" y="2976278"/>
                  <a:pt x="11248212" y="2974865"/>
                  <a:pt x="11242843" y="2977303"/>
                </a:cubicBezTo>
                <a:cubicBezTo>
                  <a:pt x="11130019" y="2987845"/>
                  <a:pt x="11193504" y="2960297"/>
                  <a:pt x="11125798" y="2976816"/>
                </a:cubicBezTo>
                <a:cubicBezTo>
                  <a:pt x="11114472" y="2977677"/>
                  <a:pt x="11105974" y="2976199"/>
                  <a:pt x="11098884" y="2973758"/>
                </a:cubicBezTo>
                <a:lnTo>
                  <a:pt x="11086128" y="2967663"/>
                </a:lnTo>
                <a:lnTo>
                  <a:pt x="11076132" y="2969836"/>
                </a:lnTo>
                <a:cubicBezTo>
                  <a:pt x="11038408" y="2970007"/>
                  <a:pt x="11027285" y="2963760"/>
                  <a:pt x="11005337" y="2970053"/>
                </a:cubicBezTo>
                <a:cubicBezTo>
                  <a:pt x="10972902" y="2956973"/>
                  <a:pt x="10983824" y="2968749"/>
                  <a:pt x="10959154" y="2970750"/>
                </a:cubicBezTo>
                <a:cubicBezTo>
                  <a:pt x="10939692" y="2973358"/>
                  <a:pt x="10975422" y="2978377"/>
                  <a:pt x="10956347" y="2979118"/>
                </a:cubicBezTo>
                <a:cubicBezTo>
                  <a:pt x="10935712" y="2975741"/>
                  <a:pt x="10936682" y="2986229"/>
                  <a:pt x="10915223" y="2982099"/>
                </a:cubicBezTo>
                <a:cubicBezTo>
                  <a:pt x="10920436" y="2974198"/>
                  <a:pt x="10872877" y="2983630"/>
                  <a:pt x="10871398" y="2976728"/>
                </a:cubicBezTo>
                <a:cubicBezTo>
                  <a:pt x="10853171" y="2986599"/>
                  <a:pt x="10844013" y="2974439"/>
                  <a:pt x="10819743" y="2977481"/>
                </a:cubicBezTo>
                <a:cubicBezTo>
                  <a:pt x="10808314" y="2981215"/>
                  <a:pt x="10800068" y="2981856"/>
                  <a:pt x="10788834" y="2977840"/>
                </a:cubicBezTo>
                <a:cubicBezTo>
                  <a:pt x="10736185" y="2996020"/>
                  <a:pt x="10756982" y="2978653"/>
                  <a:pt x="10707711" y="2985644"/>
                </a:cubicBezTo>
                <a:cubicBezTo>
                  <a:pt x="10665262" y="2992997"/>
                  <a:pt x="10617142" y="2997767"/>
                  <a:pt x="10576086" y="3015319"/>
                </a:cubicBezTo>
                <a:cubicBezTo>
                  <a:pt x="10568550" y="3020292"/>
                  <a:pt x="10550046" y="3022174"/>
                  <a:pt x="10534761" y="3019524"/>
                </a:cubicBezTo>
                <a:cubicBezTo>
                  <a:pt x="10532134" y="3019067"/>
                  <a:pt x="10529698" y="3018490"/>
                  <a:pt x="10527537" y="3017814"/>
                </a:cubicBezTo>
                <a:cubicBezTo>
                  <a:pt x="10492044" y="3020498"/>
                  <a:pt x="10362224" y="3032491"/>
                  <a:pt x="10321799" y="3035635"/>
                </a:cubicBezTo>
                <a:cubicBezTo>
                  <a:pt x="10318526" y="3029246"/>
                  <a:pt x="10298084" y="3040774"/>
                  <a:pt x="10284989" y="3036679"/>
                </a:cubicBezTo>
                <a:cubicBezTo>
                  <a:pt x="10275610" y="3033085"/>
                  <a:pt x="10267220" y="3035744"/>
                  <a:pt x="10257423" y="3036027"/>
                </a:cubicBezTo>
                <a:cubicBezTo>
                  <a:pt x="10244517" y="3033202"/>
                  <a:pt x="10202424" y="3038304"/>
                  <a:pt x="10191450" y="3041963"/>
                </a:cubicBezTo>
                <a:cubicBezTo>
                  <a:pt x="10165225" y="3054679"/>
                  <a:pt x="10105634" y="3045236"/>
                  <a:pt x="10083845" y="3054978"/>
                </a:cubicBezTo>
                <a:cubicBezTo>
                  <a:pt x="10075939" y="3056408"/>
                  <a:pt x="10068203" y="3056986"/>
                  <a:pt x="10060611" y="3057035"/>
                </a:cubicBezTo>
                <a:lnTo>
                  <a:pt x="10039363" y="3055961"/>
                </a:lnTo>
                <a:lnTo>
                  <a:pt x="10033322" y="3053238"/>
                </a:lnTo>
                <a:lnTo>
                  <a:pt x="10020337" y="3053912"/>
                </a:lnTo>
                <a:lnTo>
                  <a:pt x="10016616" y="3053498"/>
                </a:lnTo>
                <a:cubicBezTo>
                  <a:pt x="10009508" y="3052695"/>
                  <a:pt x="10002492" y="3051995"/>
                  <a:pt x="9995549" y="3051719"/>
                </a:cubicBezTo>
                <a:cubicBezTo>
                  <a:pt x="10004680" y="3065377"/>
                  <a:pt x="9937988" y="3051618"/>
                  <a:pt x="9957212" y="3062663"/>
                </a:cubicBezTo>
                <a:cubicBezTo>
                  <a:pt x="9920646" y="3063519"/>
                  <a:pt x="9948538" y="3073806"/>
                  <a:pt x="9904584" y="3063999"/>
                </a:cubicBezTo>
                <a:cubicBezTo>
                  <a:pt x="9847813" y="3075166"/>
                  <a:pt x="9758323" y="3071010"/>
                  <a:pt x="9713857" y="3087955"/>
                </a:cubicBezTo>
                <a:cubicBezTo>
                  <a:pt x="9719380" y="3081485"/>
                  <a:pt x="9695453" y="3076466"/>
                  <a:pt x="9678879" y="3079676"/>
                </a:cubicBezTo>
                <a:cubicBezTo>
                  <a:pt x="9698255" y="3054291"/>
                  <a:pt x="9613348" y="3102551"/>
                  <a:pt x="9598760" y="3085228"/>
                </a:cubicBezTo>
                <a:cubicBezTo>
                  <a:pt x="9598041" y="3101310"/>
                  <a:pt x="9523758" y="3128579"/>
                  <a:pt x="9488796" y="3115384"/>
                </a:cubicBezTo>
                <a:cubicBezTo>
                  <a:pt x="9435532" y="3118605"/>
                  <a:pt x="9397815" y="3131898"/>
                  <a:pt x="9341972" y="3126583"/>
                </a:cubicBezTo>
                <a:cubicBezTo>
                  <a:pt x="9340239" y="3128735"/>
                  <a:pt x="9337399" y="3130536"/>
                  <a:pt x="9333795" y="3132083"/>
                </a:cubicBezTo>
                <a:lnTo>
                  <a:pt x="9321736" y="3135834"/>
                </a:lnTo>
                <a:lnTo>
                  <a:pt x="9319405" y="3135561"/>
                </a:lnTo>
                <a:cubicBezTo>
                  <a:pt x="9310247" y="3135512"/>
                  <a:pt x="9305558" y="3136419"/>
                  <a:pt x="9302847" y="3137746"/>
                </a:cubicBezTo>
                <a:lnTo>
                  <a:pt x="9300930" y="3139687"/>
                </a:lnTo>
                <a:lnTo>
                  <a:pt x="9290106" y="3141645"/>
                </a:lnTo>
                <a:lnTo>
                  <a:pt x="9270220" y="3146737"/>
                </a:lnTo>
                <a:lnTo>
                  <a:pt x="9265150" y="3146531"/>
                </a:lnTo>
                <a:lnTo>
                  <a:pt x="9233057" y="3152408"/>
                </a:lnTo>
                <a:lnTo>
                  <a:pt x="9231974" y="3151938"/>
                </a:lnTo>
                <a:cubicBezTo>
                  <a:pt x="9228816" y="3151020"/>
                  <a:pt x="9225099" y="3150595"/>
                  <a:pt x="9220130" y="3151189"/>
                </a:cubicBezTo>
                <a:cubicBezTo>
                  <a:pt x="9218372" y="3142213"/>
                  <a:pt x="9213458" y="3148467"/>
                  <a:pt x="9198955" y="3151015"/>
                </a:cubicBezTo>
                <a:cubicBezTo>
                  <a:pt x="9192986" y="3137641"/>
                  <a:pt x="9157451" y="3149750"/>
                  <a:pt x="9142196" y="3143802"/>
                </a:cubicBezTo>
                <a:cubicBezTo>
                  <a:pt x="9131673" y="3145976"/>
                  <a:pt x="9120437" y="3148030"/>
                  <a:pt x="9108665" y="3149868"/>
                </a:cubicBezTo>
                <a:lnTo>
                  <a:pt x="9014086" y="3150791"/>
                </a:lnTo>
                <a:lnTo>
                  <a:pt x="8915037" y="3140020"/>
                </a:lnTo>
                <a:cubicBezTo>
                  <a:pt x="8878400" y="3139785"/>
                  <a:pt x="8846675" y="3135786"/>
                  <a:pt x="8815667" y="3138606"/>
                </a:cubicBezTo>
                <a:cubicBezTo>
                  <a:pt x="8803071" y="3135495"/>
                  <a:pt x="8791199" y="3134238"/>
                  <a:pt x="8779688" y="3138895"/>
                </a:cubicBezTo>
                <a:cubicBezTo>
                  <a:pt x="8745498" y="3137342"/>
                  <a:pt x="8737221" y="3130691"/>
                  <a:pt x="8715556" y="3135878"/>
                </a:cubicBezTo>
                <a:cubicBezTo>
                  <a:pt x="8696347" y="3125121"/>
                  <a:pt x="8695210" y="3129227"/>
                  <a:pt x="8686183" y="3132307"/>
                </a:cubicBezTo>
                <a:lnTo>
                  <a:pt x="8684895" y="3132527"/>
                </a:lnTo>
                <a:lnTo>
                  <a:pt x="8682270" y="3130989"/>
                </a:lnTo>
                <a:lnTo>
                  <a:pt x="8676836" y="3130278"/>
                </a:lnTo>
                <a:lnTo>
                  <a:pt x="8662002" y="3130735"/>
                </a:lnTo>
                <a:lnTo>
                  <a:pt x="8656423" y="3131304"/>
                </a:lnTo>
                <a:cubicBezTo>
                  <a:pt x="8652581" y="3131550"/>
                  <a:pt x="8650028" y="3131521"/>
                  <a:pt x="8648261" y="3131294"/>
                </a:cubicBezTo>
                <a:lnTo>
                  <a:pt x="8648057" y="3131167"/>
                </a:lnTo>
                <a:lnTo>
                  <a:pt x="8640412" y="3131403"/>
                </a:lnTo>
                <a:cubicBezTo>
                  <a:pt x="8627510" y="3132092"/>
                  <a:pt x="8614954" y="3133035"/>
                  <a:pt x="8603003" y="3134155"/>
                </a:cubicBezTo>
                <a:cubicBezTo>
                  <a:pt x="8592897" y="3127095"/>
                  <a:pt x="8548738" y="3135435"/>
                  <a:pt x="8553571" y="3122125"/>
                </a:cubicBezTo>
                <a:cubicBezTo>
                  <a:pt x="8537450" y="3123243"/>
                  <a:pt x="8527699" y="3128769"/>
                  <a:pt x="8533128" y="3120039"/>
                </a:cubicBezTo>
                <a:cubicBezTo>
                  <a:pt x="8527821" y="3120156"/>
                  <a:pt x="8524551" y="3119414"/>
                  <a:pt x="8522209" y="3118252"/>
                </a:cubicBezTo>
                <a:lnTo>
                  <a:pt x="8521532" y="3117705"/>
                </a:lnTo>
                <a:lnTo>
                  <a:pt x="8485667" y="3120406"/>
                </a:lnTo>
                <a:lnTo>
                  <a:pt x="8480905" y="3119749"/>
                </a:lnTo>
                <a:lnTo>
                  <a:pt x="8457530" y="3122810"/>
                </a:lnTo>
                <a:lnTo>
                  <a:pt x="8445451" y="3123697"/>
                </a:lnTo>
                <a:lnTo>
                  <a:pt x="8442039" y="3125378"/>
                </a:lnTo>
                <a:cubicBezTo>
                  <a:pt x="8438355" y="3126399"/>
                  <a:pt x="8433075" y="3126839"/>
                  <a:pt x="8424215" y="3125963"/>
                </a:cubicBezTo>
                <a:lnTo>
                  <a:pt x="8422165" y="3125491"/>
                </a:lnTo>
                <a:lnTo>
                  <a:pt x="8407465" y="3127979"/>
                </a:lnTo>
                <a:cubicBezTo>
                  <a:pt x="8402731" y="3129129"/>
                  <a:pt x="8398540" y="3130592"/>
                  <a:pt x="8395146" y="3132488"/>
                </a:cubicBezTo>
                <a:cubicBezTo>
                  <a:pt x="8345093" y="3122354"/>
                  <a:pt x="8297866" y="3131626"/>
                  <a:pt x="8243538" y="3129873"/>
                </a:cubicBezTo>
                <a:cubicBezTo>
                  <a:pt x="8220052" y="3114107"/>
                  <a:pt x="8126172" y="3133411"/>
                  <a:pt x="8112685" y="3148698"/>
                </a:cubicBezTo>
                <a:cubicBezTo>
                  <a:pt x="8112380" y="3135302"/>
                  <a:pt x="8044302" y="3153542"/>
                  <a:pt x="8026741" y="3154015"/>
                </a:cubicBezTo>
                <a:cubicBezTo>
                  <a:pt x="8020887" y="3154173"/>
                  <a:pt x="8020646" y="3152357"/>
                  <a:pt x="8030400" y="3146736"/>
                </a:cubicBezTo>
                <a:cubicBezTo>
                  <a:pt x="8011739" y="3148301"/>
                  <a:pt x="7992477" y="3141339"/>
                  <a:pt x="8002987" y="3135663"/>
                </a:cubicBezTo>
                <a:cubicBezTo>
                  <a:pt x="7946297" y="3147811"/>
                  <a:pt x="7862627" y="3135732"/>
                  <a:pt x="7798568" y="3141249"/>
                </a:cubicBezTo>
                <a:cubicBezTo>
                  <a:pt x="7763645" y="3127901"/>
                  <a:pt x="7782577" y="3140251"/>
                  <a:pt x="7746353" y="3137755"/>
                </a:cubicBezTo>
                <a:cubicBezTo>
                  <a:pt x="7756261" y="3150042"/>
                  <a:pt x="7702377" y="3130861"/>
                  <a:pt x="7700395" y="3144729"/>
                </a:cubicBezTo>
                <a:cubicBezTo>
                  <a:pt x="7693866" y="3143835"/>
                  <a:pt x="7687603" y="3142532"/>
                  <a:pt x="7681335" y="3141120"/>
                </a:cubicBezTo>
                <a:lnTo>
                  <a:pt x="7678044" y="3140387"/>
                </a:lnTo>
                <a:lnTo>
                  <a:pt x="7664890" y="3139855"/>
                </a:lnTo>
                <a:lnTo>
                  <a:pt x="7661183" y="3136706"/>
                </a:lnTo>
                <a:lnTo>
                  <a:pt x="7641383" y="3133755"/>
                </a:lnTo>
                <a:cubicBezTo>
                  <a:pt x="7633967" y="3133115"/>
                  <a:pt x="7625987" y="3132967"/>
                  <a:pt x="7617169" y="3133614"/>
                </a:cubicBezTo>
                <a:cubicBezTo>
                  <a:pt x="7595475" y="3139109"/>
                  <a:pt x="7561695" y="3132374"/>
                  <a:pt x="7531143" y="3132781"/>
                </a:cubicBezTo>
                <a:lnTo>
                  <a:pt x="7517113" y="3134483"/>
                </a:lnTo>
                <a:lnTo>
                  <a:pt x="7471320" y="3131645"/>
                </a:lnTo>
                <a:cubicBezTo>
                  <a:pt x="7458285" y="3131095"/>
                  <a:pt x="7444756" y="3130805"/>
                  <a:pt x="7430512" y="3131007"/>
                </a:cubicBezTo>
                <a:lnTo>
                  <a:pt x="7404071" y="3132361"/>
                </a:lnTo>
                <a:lnTo>
                  <a:pt x="7397140" y="3131239"/>
                </a:lnTo>
                <a:cubicBezTo>
                  <a:pt x="7385068" y="3131364"/>
                  <a:pt x="7369091" y="3135313"/>
                  <a:pt x="7370514" y="3130516"/>
                </a:cubicBezTo>
                <a:lnTo>
                  <a:pt x="7356953" y="3132179"/>
                </a:lnTo>
                <a:lnTo>
                  <a:pt x="7343567" y="3128350"/>
                </a:lnTo>
                <a:cubicBezTo>
                  <a:pt x="7342101" y="3127461"/>
                  <a:pt x="7340998" y="3126514"/>
                  <a:pt x="7340295" y="3125545"/>
                </a:cubicBezTo>
                <a:lnTo>
                  <a:pt x="7321348" y="3126804"/>
                </a:lnTo>
                <a:lnTo>
                  <a:pt x="7305815" y="3124063"/>
                </a:lnTo>
                <a:lnTo>
                  <a:pt x="7292274" y="3125855"/>
                </a:lnTo>
                <a:lnTo>
                  <a:pt x="7286654" y="3125451"/>
                </a:lnTo>
                <a:lnTo>
                  <a:pt x="7272685" y="3124094"/>
                </a:lnTo>
                <a:cubicBezTo>
                  <a:pt x="7265523" y="3123143"/>
                  <a:pt x="7257508" y="3121997"/>
                  <a:pt x="7248584" y="3121080"/>
                </a:cubicBezTo>
                <a:lnTo>
                  <a:pt x="7241065" y="3120661"/>
                </a:lnTo>
                <a:lnTo>
                  <a:pt x="7224696" y="3116051"/>
                </a:lnTo>
                <a:cubicBezTo>
                  <a:pt x="7212786" y="3112566"/>
                  <a:pt x="7203412" y="3110217"/>
                  <a:pt x="7193009" y="3112108"/>
                </a:cubicBezTo>
                <a:cubicBezTo>
                  <a:pt x="7175276" y="3107606"/>
                  <a:pt x="7162888" y="3094987"/>
                  <a:pt x="7137220" y="3098354"/>
                </a:cubicBezTo>
                <a:cubicBezTo>
                  <a:pt x="7145010" y="3092637"/>
                  <a:pt x="7108715" y="3097662"/>
                  <a:pt x="7104427" y="3091790"/>
                </a:cubicBezTo>
                <a:cubicBezTo>
                  <a:pt x="7102447" y="3087061"/>
                  <a:pt x="7090976" y="3087484"/>
                  <a:pt x="7082240" y="3085740"/>
                </a:cubicBezTo>
                <a:cubicBezTo>
                  <a:pt x="7076014" y="3080911"/>
                  <a:pt x="7032058" y="3076501"/>
                  <a:pt x="7016754" y="3077196"/>
                </a:cubicBezTo>
                <a:cubicBezTo>
                  <a:pt x="6973620" y="3082001"/>
                  <a:pt x="6938923" y="3062558"/>
                  <a:pt x="6904436" y="3065900"/>
                </a:cubicBezTo>
                <a:cubicBezTo>
                  <a:pt x="6895406" y="3065445"/>
                  <a:pt x="6887919" y="3064350"/>
                  <a:pt x="6881434" y="3062865"/>
                </a:cubicBezTo>
                <a:lnTo>
                  <a:pt x="6865273" y="3057749"/>
                </a:lnTo>
                <a:cubicBezTo>
                  <a:pt x="6865072" y="3056626"/>
                  <a:pt x="6864871" y="3055502"/>
                  <a:pt x="6864671" y="3054378"/>
                </a:cubicBezTo>
                <a:lnTo>
                  <a:pt x="6852599" y="3052306"/>
                </a:lnTo>
                <a:lnTo>
                  <a:pt x="6850143" y="3051232"/>
                </a:lnTo>
                <a:cubicBezTo>
                  <a:pt x="6845470" y="3049168"/>
                  <a:pt x="6840704" y="3047206"/>
                  <a:pt x="6835301" y="3045593"/>
                </a:cubicBezTo>
                <a:cubicBezTo>
                  <a:pt x="6820447" y="3058242"/>
                  <a:pt x="6786888" y="3033956"/>
                  <a:pt x="6784871" y="3046562"/>
                </a:cubicBezTo>
                <a:cubicBezTo>
                  <a:pt x="6752593" y="3039899"/>
                  <a:pt x="6759140" y="3053646"/>
                  <a:pt x="6738245" y="3037055"/>
                </a:cubicBezTo>
                <a:cubicBezTo>
                  <a:pt x="6671880" y="3034501"/>
                  <a:pt x="6603220" y="3013245"/>
                  <a:pt x="6537703" y="3017736"/>
                </a:cubicBezTo>
                <a:cubicBezTo>
                  <a:pt x="6553051" y="3013722"/>
                  <a:pt x="6541149" y="3004943"/>
                  <a:pt x="6521858" y="3004158"/>
                </a:cubicBezTo>
                <a:cubicBezTo>
                  <a:pt x="6580141" y="2987944"/>
                  <a:pt x="6428765" y="3009117"/>
                  <a:pt x="6445069" y="2992470"/>
                </a:cubicBezTo>
                <a:cubicBezTo>
                  <a:pt x="6417897" y="3005060"/>
                  <a:pt x="6310156" y="3011743"/>
                  <a:pt x="6302447" y="2994274"/>
                </a:cubicBezTo>
                <a:cubicBezTo>
                  <a:pt x="6252173" y="2986131"/>
                  <a:pt x="6198382" y="2989085"/>
                  <a:pt x="6160029" y="2973666"/>
                </a:cubicBezTo>
                <a:cubicBezTo>
                  <a:pt x="6155014" y="2975022"/>
                  <a:pt x="6149642" y="2975878"/>
                  <a:pt x="6144046" y="2976380"/>
                </a:cubicBezTo>
                <a:lnTo>
                  <a:pt x="6127670" y="2976929"/>
                </a:lnTo>
                <a:lnTo>
                  <a:pt x="6126155" y="2976245"/>
                </a:lnTo>
                <a:cubicBezTo>
                  <a:pt x="6118509" y="2974369"/>
                  <a:pt x="6113052" y="2974144"/>
                  <a:pt x="6108575" y="2974651"/>
                </a:cubicBezTo>
                <a:lnTo>
                  <a:pt x="6103746" y="2975803"/>
                </a:lnTo>
                <a:lnTo>
                  <a:pt x="6091377" y="2975180"/>
                </a:lnTo>
                <a:lnTo>
                  <a:pt x="6066183" y="2975222"/>
                </a:lnTo>
                <a:lnTo>
                  <a:pt x="6063287" y="2974353"/>
                </a:lnTo>
                <a:lnTo>
                  <a:pt x="6054813" y="2974911"/>
                </a:lnTo>
                <a:lnTo>
                  <a:pt x="6050809" y="2973985"/>
                </a:lnTo>
                <a:lnTo>
                  <a:pt x="6013979" y="2974553"/>
                </a:lnTo>
                <a:cubicBezTo>
                  <a:pt x="6013918" y="2974361"/>
                  <a:pt x="6013860" y="2974167"/>
                  <a:pt x="6013800" y="2973973"/>
                </a:cubicBezTo>
                <a:cubicBezTo>
                  <a:pt x="6012565" y="2972689"/>
                  <a:pt x="6010070" y="2971765"/>
                  <a:pt x="6004866" y="2971570"/>
                </a:cubicBezTo>
                <a:cubicBezTo>
                  <a:pt x="6017706" y="2963268"/>
                  <a:pt x="6003515" y="2968156"/>
                  <a:pt x="5987036" y="2968315"/>
                </a:cubicBezTo>
                <a:cubicBezTo>
                  <a:pt x="6003302" y="2955458"/>
                  <a:pt x="5953573" y="2961108"/>
                  <a:pt x="5950027" y="2953546"/>
                </a:cubicBezTo>
                <a:cubicBezTo>
                  <a:pt x="5937559" y="2953953"/>
                  <a:pt x="5924668" y="2954151"/>
                  <a:pt x="5911668" y="2954074"/>
                </a:cubicBezTo>
                <a:lnTo>
                  <a:pt x="5904110" y="2953861"/>
                </a:lnTo>
                <a:cubicBezTo>
                  <a:pt x="5904082" y="2953815"/>
                  <a:pt x="5904053" y="2953769"/>
                  <a:pt x="5904026" y="2953724"/>
                </a:cubicBezTo>
                <a:cubicBezTo>
                  <a:pt x="5902528" y="2953395"/>
                  <a:pt x="5900097" y="2953219"/>
                  <a:pt x="5896189" y="2953236"/>
                </a:cubicBezTo>
                <a:lnTo>
                  <a:pt x="5890331" y="2953471"/>
                </a:lnTo>
                <a:lnTo>
                  <a:pt x="5875672" y="2953056"/>
                </a:lnTo>
                <a:lnTo>
                  <a:pt x="5871070" y="2952035"/>
                </a:lnTo>
                <a:lnTo>
                  <a:pt x="5869888" y="2950364"/>
                </a:lnTo>
                <a:lnTo>
                  <a:pt x="5868461" y="2950506"/>
                </a:lnTo>
                <a:cubicBezTo>
                  <a:pt x="5857092" y="2953019"/>
                  <a:pt x="5852416" y="2957005"/>
                  <a:pt x="5843343" y="2945262"/>
                </a:cubicBezTo>
                <a:cubicBezTo>
                  <a:pt x="5817989" y="2949116"/>
                  <a:pt x="5815840" y="2942065"/>
                  <a:pt x="5784331" y="2938531"/>
                </a:cubicBezTo>
                <a:cubicBezTo>
                  <a:pt x="5769202" y="2942455"/>
                  <a:pt x="5758885" y="2940521"/>
                  <a:pt x="5749498" y="2936713"/>
                </a:cubicBezTo>
                <a:cubicBezTo>
                  <a:pt x="5717228" y="2937683"/>
                  <a:pt x="5690227" y="2931877"/>
                  <a:pt x="5655214" y="2929503"/>
                </a:cubicBezTo>
                <a:cubicBezTo>
                  <a:pt x="5614827" y="2933899"/>
                  <a:pt x="5598877" y="2923069"/>
                  <a:pt x="5561446" y="2920575"/>
                </a:cubicBezTo>
                <a:cubicBezTo>
                  <a:pt x="5525084" y="2929276"/>
                  <a:pt x="5537471" y="2911136"/>
                  <a:pt x="5519456" y="2906631"/>
                </a:cubicBezTo>
                <a:lnTo>
                  <a:pt x="5514099" y="2906097"/>
                </a:lnTo>
                <a:lnTo>
                  <a:pt x="5499273" y="2907057"/>
                </a:lnTo>
                <a:lnTo>
                  <a:pt x="5493664" y="2907817"/>
                </a:lnTo>
                <a:cubicBezTo>
                  <a:pt x="5489815" y="2908191"/>
                  <a:pt x="5487270" y="2908250"/>
                  <a:pt x="5485530" y="2908080"/>
                </a:cubicBezTo>
                <a:lnTo>
                  <a:pt x="5485337" y="2907959"/>
                </a:lnTo>
                <a:lnTo>
                  <a:pt x="5477696" y="2908455"/>
                </a:lnTo>
                <a:cubicBezTo>
                  <a:pt x="5464775" y="2909581"/>
                  <a:pt x="5452182" y="2910951"/>
                  <a:pt x="5440170" y="2912482"/>
                </a:cubicBezTo>
                <a:cubicBezTo>
                  <a:pt x="5430698" y="2905718"/>
                  <a:pt x="5385970" y="2915593"/>
                  <a:pt x="5391911" y="2902040"/>
                </a:cubicBezTo>
                <a:cubicBezTo>
                  <a:pt x="5375744" y="2903707"/>
                  <a:pt x="5365560" y="2909594"/>
                  <a:pt x="5371708" y="2900629"/>
                </a:cubicBezTo>
                <a:cubicBezTo>
                  <a:pt x="5366408" y="2900926"/>
                  <a:pt x="5363213" y="2900288"/>
                  <a:pt x="5360976" y="2899197"/>
                </a:cubicBezTo>
                <a:lnTo>
                  <a:pt x="5360345" y="2898671"/>
                </a:lnTo>
                <a:lnTo>
                  <a:pt x="5324367" y="2902593"/>
                </a:lnTo>
                <a:lnTo>
                  <a:pt x="5319673" y="2902094"/>
                </a:lnTo>
                <a:lnTo>
                  <a:pt x="5296114" y="2905958"/>
                </a:lnTo>
                <a:lnTo>
                  <a:pt x="5283999" y="2907258"/>
                </a:lnTo>
                <a:lnTo>
                  <a:pt x="5280460" y="2909063"/>
                </a:lnTo>
                <a:cubicBezTo>
                  <a:pt x="5276699" y="2910214"/>
                  <a:pt x="5271395" y="2910834"/>
                  <a:pt x="5262637" y="2910250"/>
                </a:cubicBezTo>
                <a:lnTo>
                  <a:pt x="5260635" y="2909845"/>
                </a:lnTo>
                <a:lnTo>
                  <a:pt x="5245770" y="2912842"/>
                </a:lnTo>
                <a:cubicBezTo>
                  <a:pt x="5240955" y="2914159"/>
                  <a:pt x="5236652" y="2915770"/>
                  <a:pt x="5233108" y="2917794"/>
                </a:cubicBezTo>
                <a:cubicBezTo>
                  <a:pt x="5184071" y="2909280"/>
                  <a:pt x="5136210" y="2920197"/>
                  <a:pt x="5082201" y="2920260"/>
                </a:cubicBezTo>
                <a:lnTo>
                  <a:pt x="4939211" y="2931760"/>
                </a:lnTo>
                <a:cubicBezTo>
                  <a:pt x="4920477" y="2933960"/>
                  <a:pt x="4783353" y="2943291"/>
                  <a:pt x="4794309" y="2937227"/>
                </a:cubicBezTo>
                <a:cubicBezTo>
                  <a:pt x="4736776" y="2951353"/>
                  <a:pt x="4701995" y="2938961"/>
                  <a:pt x="4637676" y="2946666"/>
                </a:cubicBezTo>
                <a:cubicBezTo>
                  <a:pt x="4603987" y="2934412"/>
                  <a:pt x="4621816" y="2946201"/>
                  <a:pt x="4585922" y="2944906"/>
                </a:cubicBezTo>
                <a:cubicBezTo>
                  <a:pt x="4594760" y="2956935"/>
                  <a:pt x="4542663" y="2939450"/>
                  <a:pt x="4539516" y="2953466"/>
                </a:cubicBezTo>
                <a:cubicBezTo>
                  <a:pt x="4533082" y="2952789"/>
                  <a:pt x="4526953" y="2951687"/>
                  <a:pt x="4520819" y="2950477"/>
                </a:cubicBezTo>
                <a:lnTo>
                  <a:pt x="4517604" y="2949852"/>
                </a:lnTo>
                <a:lnTo>
                  <a:pt x="4504537" y="2949759"/>
                </a:lnTo>
                <a:lnTo>
                  <a:pt x="4501104" y="2946715"/>
                </a:lnTo>
                <a:lnTo>
                  <a:pt x="4342695" y="2951638"/>
                </a:lnTo>
                <a:cubicBezTo>
                  <a:pt x="4328954" y="2954609"/>
                  <a:pt x="4284038" y="2957184"/>
                  <a:pt x="4274096" y="2953640"/>
                </a:cubicBezTo>
                <a:cubicBezTo>
                  <a:pt x="4264434" y="2953346"/>
                  <a:pt x="4254047" y="2955481"/>
                  <a:pt x="4248170" y="2951384"/>
                </a:cubicBezTo>
                <a:lnTo>
                  <a:pt x="4147924" y="2945945"/>
                </a:lnTo>
                <a:cubicBezTo>
                  <a:pt x="4131656" y="2952619"/>
                  <a:pt x="4104816" y="2942907"/>
                  <a:pt x="4061825" y="2944206"/>
                </a:cubicBezTo>
                <a:cubicBezTo>
                  <a:pt x="4044045" y="2951860"/>
                  <a:pt x="4032845" y="2944993"/>
                  <a:pt x="3998557" y="2955821"/>
                </a:cubicBezTo>
                <a:cubicBezTo>
                  <a:pt x="3997072" y="2955023"/>
                  <a:pt x="3995237" y="2954313"/>
                  <a:pt x="3993107" y="2953708"/>
                </a:cubicBezTo>
                <a:cubicBezTo>
                  <a:pt x="3980729" y="2950196"/>
                  <a:pt x="3961302" y="2950972"/>
                  <a:pt x="3949713" y="2955441"/>
                </a:cubicBezTo>
                <a:cubicBezTo>
                  <a:pt x="3894925" y="2970367"/>
                  <a:pt x="3844508" y="2972262"/>
                  <a:pt x="3797284" y="2977037"/>
                </a:cubicBezTo>
                <a:cubicBezTo>
                  <a:pt x="3743822" y="2981057"/>
                  <a:pt x="3778974" y="2965129"/>
                  <a:pt x="3712498" y="2979996"/>
                </a:cubicBezTo>
                <a:cubicBezTo>
                  <a:pt x="3705202" y="2975373"/>
                  <a:pt x="3696720" y="2975524"/>
                  <a:pt x="3682471" y="2978543"/>
                </a:cubicBezTo>
                <a:cubicBezTo>
                  <a:pt x="3656488" y="2980127"/>
                  <a:pt x="3658300" y="2967587"/>
                  <a:pt x="3632163" y="2976264"/>
                </a:cubicBezTo>
                <a:cubicBezTo>
                  <a:pt x="3636766" y="2969363"/>
                  <a:pt x="3582819" y="2975892"/>
                  <a:pt x="3594728" y="2968398"/>
                </a:cubicBezTo>
                <a:cubicBezTo>
                  <a:pt x="3577705" y="2963064"/>
                  <a:pt x="3569481" y="2973476"/>
                  <a:pt x="3552594" y="2968934"/>
                </a:cubicBezTo>
                <a:cubicBezTo>
                  <a:pt x="3533613" y="2968552"/>
                  <a:pt x="3563577" y="2975594"/>
                  <a:pt x="3542589" y="2977031"/>
                </a:cubicBezTo>
                <a:cubicBezTo>
                  <a:pt x="3517131" y="2977564"/>
                  <a:pt x="3517346" y="2989828"/>
                  <a:pt x="3497591" y="2975018"/>
                </a:cubicBezTo>
                <a:lnTo>
                  <a:pt x="3429352" y="2971090"/>
                </a:lnTo>
                <a:cubicBezTo>
                  <a:pt x="3414141" y="2975624"/>
                  <a:pt x="3401904" y="2974195"/>
                  <a:pt x="3389938" y="2970884"/>
                </a:cubicBezTo>
                <a:cubicBezTo>
                  <a:pt x="3354504" y="2973297"/>
                  <a:pt x="3322178" y="2968827"/>
                  <a:pt x="3282344" y="2968084"/>
                </a:cubicBezTo>
                <a:cubicBezTo>
                  <a:pt x="3239277" y="2974224"/>
                  <a:pt x="3217192" y="2964327"/>
                  <a:pt x="3174624" y="2963576"/>
                </a:cubicBezTo>
                <a:cubicBezTo>
                  <a:pt x="3132504" y="2975210"/>
                  <a:pt x="3146911" y="2949576"/>
                  <a:pt x="3111077" y="2951285"/>
                </a:cubicBezTo>
                <a:cubicBezTo>
                  <a:pt x="3052732" y="2962418"/>
                  <a:pt x="3112543" y="2942881"/>
                  <a:pt x="3022501" y="2948619"/>
                </a:cubicBezTo>
                <a:cubicBezTo>
                  <a:pt x="3017399" y="2950352"/>
                  <a:pt x="3006521" y="2948989"/>
                  <a:pt x="3007714" y="2946762"/>
                </a:cubicBezTo>
                <a:cubicBezTo>
                  <a:pt x="2987987" y="2948105"/>
                  <a:pt x="2931270" y="2937206"/>
                  <a:pt x="2903098" y="2940576"/>
                </a:cubicBezTo>
                <a:cubicBezTo>
                  <a:pt x="2848155" y="2935894"/>
                  <a:pt x="2821430" y="2947095"/>
                  <a:pt x="2781591" y="2946394"/>
                </a:cubicBezTo>
                <a:cubicBezTo>
                  <a:pt x="2735559" y="2940279"/>
                  <a:pt x="2708563" y="2934146"/>
                  <a:pt x="2627942" y="2919996"/>
                </a:cubicBezTo>
                <a:lnTo>
                  <a:pt x="2354959" y="2882080"/>
                </a:lnTo>
                <a:cubicBezTo>
                  <a:pt x="2252426" y="2847776"/>
                  <a:pt x="2124519" y="2878188"/>
                  <a:pt x="2063184" y="2879109"/>
                </a:cubicBezTo>
                <a:cubicBezTo>
                  <a:pt x="2038620" y="2892844"/>
                  <a:pt x="2017217" y="2880735"/>
                  <a:pt x="1986946" y="2887619"/>
                </a:cubicBezTo>
                <a:cubicBezTo>
                  <a:pt x="1919067" y="2894646"/>
                  <a:pt x="1852404" y="2912737"/>
                  <a:pt x="1763479" y="2909077"/>
                </a:cubicBezTo>
                <a:cubicBezTo>
                  <a:pt x="1726097" y="2949538"/>
                  <a:pt x="1621108" y="2933327"/>
                  <a:pt x="1537980" y="2960398"/>
                </a:cubicBezTo>
                <a:cubicBezTo>
                  <a:pt x="1489205" y="2967965"/>
                  <a:pt x="1410921" y="2954082"/>
                  <a:pt x="1395229" y="2975625"/>
                </a:cubicBezTo>
                <a:cubicBezTo>
                  <a:pt x="1371975" y="2964548"/>
                  <a:pt x="1352259" y="2986116"/>
                  <a:pt x="1327834" y="2989485"/>
                </a:cubicBezTo>
                <a:cubicBezTo>
                  <a:pt x="1307734" y="2982782"/>
                  <a:pt x="1298456" y="2990289"/>
                  <a:pt x="1280757" y="2992959"/>
                </a:cubicBezTo>
                <a:cubicBezTo>
                  <a:pt x="1272383" y="2988567"/>
                  <a:pt x="1257337" y="2989790"/>
                  <a:pt x="1252582" y="2995877"/>
                </a:cubicBezTo>
                <a:cubicBezTo>
                  <a:pt x="1260705" y="3008688"/>
                  <a:pt x="1207969" y="3005420"/>
                  <a:pt x="1204670" y="3014826"/>
                </a:cubicBezTo>
                <a:cubicBezTo>
                  <a:pt x="1174431" y="3018683"/>
                  <a:pt x="1041848" y="3015513"/>
                  <a:pt x="1020457" y="3031603"/>
                </a:cubicBezTo>
                <a:cubicBezTo>
                  <a:pt x="959520" y="3042500"/>
                  <a:pt x="869308" y="3024872"/>
                  <a:pt x="843248" y="3026954"/>
                </a:cubicBezTo>
                <a:cubicBezTo>
                  <a:pt x="815646" y="3001836"/>
                  <a:pt x="694189" y="3080490"/>
                  <a:pt x="583517" y="3089095"/>
                </a:cubicBezTo>
                <a:cubicBezTo>
                  <a:pt x="568425" y="3087467"/>
                  <a:pt x="560448" y="3088013"/>
                  <a:pt x="556836" y="3094374"/>
                </a:cubicBezTo>
                <a:cubicBezTo>
                  <a:pt x="528264" y="3099747"/>
                  <a:pt x="471823" y="3109156"/>
                  <a:pt x="412089" y="3121334"/>
                </a:cubicBezTo>
                <a:cubicBezTo>
                  <a:pt x="367235" y="3131096"/>
                  <a:pt x="143790" y="3139436"/>
                  <a:pt x="83929" y="3150566"/>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12A2EB4-C5A8-E123-4A56-CDB1E4766B1D}"/>
              </a:ext>
            </a:extLst>
          </p:cNvPr>
          <p:cNvSpPr>
            <a:spLocks noGrp="1"/>
          </p:cNvSpPr>
          <p:nvPr>
            <p:ph type="title"/>
          </p:nvPr>
        </p:nvSpPr>
        <p:spPr>
          <a:xfrm>
            <a:off x="297426" y="3877968"/>
            <a:ext cx="3232355" cy="2398713"/>
          </a:xfrm>
        </p:spPr>
        <p:txBody>
          <a:bodyPr>
            <a:normAutofit/>
          </a:bodyPr>
          <a:lstStyle/>
          <a:p>
            <a:r>
              <a:rPr lang="el-GR" dirty="0"/>
              <a:t>Μεθοδολογία</a:t>
            </a:r>
            <a:endParaRPr lang="en-GB" dirty="0"/>
          </a:p>
        </p:txBody>
      </p:sp>
      <p:pic>
        <p:nvPicPr>
          <p:cNvPr id="5" name="Picture 4" descr="A black text on a white background&#10;&#10;Description automatically generated">
            <a:extLst>
              <a:ext uri="{FF2B5EF4-FFF2-40B4-BE49-F238E27FC236}">
                <a16:creationId xmlns:a16="http://schemas.microsoft.com/office/drawing/2014/main" id="{0774F37E-7A68-7018-ADA5-5342572194A8}"/>
              </a:ext>
            </a:extLst>
          </p:cNvPr>
          <p:cNvPicPr>
            <a:picLocks noChangeAspect="1"/>
          </p:cNvPicPr>
          <p:nvPr/>
        </p:nvPicPr>
        <p:blipFill>
          <a:blip r:embed="rId3"/>
          <a:stretch>
            <a:fillRect/>
          </a:stretch>
        </p:blipFill>
        <p:spPr>
          <a:xfrm>
            <a:off x="1158955" y="1084481"/>
            <a:ext cx="9875259" cy="1407225"/>
          </a:xfrm>
          <a:prstGeom prst="rect">
            <a:avLst/>
          </a:prstGeom>
        </p:spPr>
      </p:pic>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CA4D3C3-4384-C76C-1CB5-6896333C4F22}"/>
                  </a:ext>
                </a:extLst>
              </p:cNvPr>
              <p:cNvSpPr>
                <a:spLocks noGrp="1"/>
              </p:cNvSpPr>
              <p:nvPr>
                <p:ph idx="1"/>
              </p:nvPr>
            </p:nvSpPr>
            <p:spPr>
              <a:xfrm>
                <a:off x="3667433" y="3677266"/>
                <a:ext cx="8377084" cy="3028334"/>
              </a:xfrm>
            </p:spPr>
            <p:txBody>
              <a:bodyPr anchor="ctr">
                <a:normAutofit/>
              </a:bodyPr>
              <a:lstStyle/>
              <a:p>
                <a:pPr marL="0" indent="0">
                  <a:buNone/>
                </a:pPr>
                <a:r>
                  <a:rPr lang="el-GR" sz="1600" dirty="0"/>
                  <a:t>Ομαδοποιούμε την </a:t>
                </a:r>
                <a:r>
                  <a:rPr lang="el-GR" sz="1600" dirty="0" err="1"/>
                  <a:t>αυτοπροσδιοριζόμενη</a:t>
                </a:r>
                <a:r>
                  <a:rPr lang="el-GR" sz="1600" dirty="0"/>
                  <a:t> Αριστερά και Δεξιά σε δύο εκλογικές ομάδες.</a:t>
                </a:r>
              </a:p>
              <a:p>
                <a:pPr marL="0" indent="0">
                  <a:buNone/>
                </a:pPr>
                <a:r>
                  <a:rPr lang="el-GR" sz="1600" dirty="0"/>
                  <a:t>Μοντέλο γραμμικής παλινδρόμησης με</a:t>
                </a:r>
                <a:r>
                  <a:rPr lang="en-GB" sz="1600" dirty="0"/>
                  <a:t> </a:t>
                </a:r>
                <a:r>
                  <a:rPr lang="el-GR" sz="1600" dirty="0"/>
                  <a:t>δυαδική μεταβλητή (βλ. παραπάνω)</a:t>
                </a:r>
              </a:p>
              <a:p>
                <a:pPr marL="0" indent="0">
                  <a:buNone/>
                </a:pPr>
                <a14:m>
                  <m:oMath xmlns:m="http://schemas.openxmlformats.org/officeDocument/2006/math">
                    <m:sSub>
                      <m:sSubPr>
                        <m:ctrlPr>
                          <a:rPr lang="en-GB" sz="1600" i="1">
                            <a:effectLst/>
                            <a:latin typeface="Cambria Math" panose="02040503050406030204" pitchFamily="18" charset="0"/>
                            <a:ea typeface="Times New Roman" panose="02020603050405020304" pitchFamily="18" charset="0"/>
                          </a:rPr>
                        </m:ctrlPr>
                      </m:sSubPr>
                      <m:e>
                        <m:r>
                          <a:rPr lang="en-GB" sz="1600" b="0" i="1">
                            <a:effectLst/>
                            <a:latin typeface="Cambria Math" panose="02040503050406030204" pitchFamily="18" charset="0"/>
                            <a:ea typeface="Times New Roman" panose="02020603050405020304" pitchFamily="18" charset="0"/>
                          </a:rPr>
                          <m:t> </m:t>
                        </m:r>
                        <m:r>
                          <a:rPr lang="en-GB" sz="1600" i="1">
                            <a:effectLst/>
                            <a:latin typeface="Cambria Math" panose="02040503050406030204" pitchFamily="18" charset="0"/>
                            <a:ea typeface="Times New Roman" panose="02020603050405020304" pitchFamily="18" charset="0"/>
                          </a:rPr>
                          <m:t>𝑦</m:t>
                        </m:r>
                      </m:e>
                      <m:sub>
                        <m:r>
                          <a:rPr lang="en-GB" sz="1600" i="1">
                            <a:effectLst/>
                            <a:latin typeface="Cambria Math" panose="02040503050406030204" pitchFamily="18" charset="0"/>
                            <a:ea typeface="Times New Roman" panose="02020603050405020304" pitchFamily="18" charset="0"/>
                          </a:rPr>
                          <m:t>𝑖𝑐𝑡</m:t>
                        </m:r>
                      </m:sub>
                    </m:sSub>
                  </m:oMath>
                </a14:m>
                <a:r>
                  <a:rPr lang="en-GB" sz="1600" dirty="0">
                    <a:effectLst/>
                    <a:ea typeface="Times New Roman" panose="02020603050405020304" pitchFamily="18" charset="0"/>
                  </a:rPr>
                  <a:t> :</a:t>
                </a:r>
                <a:r>
                  <a:rPr lang="el-GR" sz="1600" dirty="0">
                    <a:effectLst/>
                    <a:ea typeface="Times New Roman" panose="02020603050405020304" pitchFamily="18" charset="0"/>
                  </a:rPr>
                  <a:t> </a:t>
                </a:r>
                <a:r>
                  <a:rPr lang="el-GR" sz="1600" dirty="0">
                    <a:ea typeface="Times New Roman" panose="02020603050405020304" pitchFamily="18" charset="0"/>
                  </a:rPr>
                  <a:t>εξαρτημένη μεταβλητή</a:t>
                </a:r>
                <a:r>
                  <a:rPr lang="el-GR" sz="1600" dirty="0">
                    <a:effectLst/>
                    <a:ea typeface="Times New Roman" panose="02020603050405020304" pitchFamily="18" charset="0"/>
                  </a:rPr>
                  <a:t> </a:t>
                </a:r>
                <a:r>
                  <a:rPr lang="el-GR" sz="1600" dirty="0" err="1">
                    <a:effectLst/>
                    <a:ea typeface="Times New Roman" panose="02020603050405020304" pitchFamily="18" charset="0"/>
                  </a:rPr>
                  <a:t>μεταβλητή</a:t>
                </a:r>
                <a:r>
                  <a:rPr lang="el-GR" sz="1600" dirty="0">
                    <a:effectLst/>
                    <a:ea typeface="Times New Roman" panose="02020603050405020304" pitchFamily="18" charset="0"/>
                  </a:rPr>
                  <a:t> (π.χ. ψήφος προς αριστερά κόμματα)</a:t>
                </a:r>
              </a:p>
              <a:p>
                <a:pPr marL="0" indent="0">
                  <a:buNone/>
                </a:pPr>
                <a:r>
                  <a:rPr lang="en-GB" sz="1600" dirty="0">
                    <a:effectLst/>
                    <a:ea typeface="Times New Roman" panose="02020603050405020304" pitchFamily="18" charset="0"/>
                  </a:rPr>
                  <a:t> </a:t>
                </a:r>
                <a14:m>
                  <m:oMath xmlns:m="http://schemas.openxmlformats.org/officeDocument/2006/math">
                    <m:sSub>
                      <m:sSubPr>
                        <m:ctrlPr>
                          <a:rPr lang="en-GB" sz="1600" i="1">
                            <a:effectLst/>
                            <a:latin typeface="Cambria Math" panose="02040503050406030204" pitchFamily="18" charset="0"/>
                            <a:ea typeface="Times New Roman" panose="02020603050405020304" pitchFamily="18" charset="0"/>
                          </a:rPr>
                        </m:ctrlPr>
                      </m:sSubPr>
                      <m:e>
                        <m:r>
                          <a:rPr lang="en-GB" sz="1600" i="1">
                            <a:effectLst/>
                            <a:latin typeface="Cambria Math" panose="02040503050406030204" pitchFamily="18" charset="0"/>
                            <a:ea typeface="Times New Roman" panose="02020603050405020304" pitchFamily="18" charset="0"/>
                          </a:rPr>
                          <m:t>𝑥</m:t>
                        </m:r>
                      </m:e>
                      <m:sub>
                        <m:r>
                          <a:rPr lang="en-GB" sz="1600" i="1">
                            <a:effectLst/>
                            <a:latin typeface="Cambria Math" panose="02040503050406030204" pitchFamily="18" charset="0"/>
                            <a:ea typeface="Times New Roman" panose="02020603050405020304" pitchFamily="18" charset="0"/>
                          </a:rPr>
                          <m:t>𝑖𝑐𝑡</m:t>
                        </m:r>
                      </m:sub>
                    </m:sSub>
                  </m:oMath>
                </a14:m>
                <a:r>
                  <a:rPr lang="en-GB" sz="1600" dirty="0">
                    <a:effectLst/>
                    <a:ea typeface="Times New Roman" panose="02020603050405020304" pitchFamily="18" charset="0"/>
                  </a:rPr>
                  <a:t> </a:t>
                </a:r>
                <a:r>
                  <a:rPr lang="en-GB" sz="1600" dirty="0">
                    <a:ea typeface="Times New Roman" panose="02020603050405020304" pitchFamily="18" charset="0"/>
                  </a:rPr>
                  <a:t>: </a:t>
                </a:r>
                <a:r>
                  <a:rPr lang="el-GR" sz="1600" dirty="0">
                    <a:ea typeface="Times New Roman" panose="02020603050405020304" pitchFamily="18" charset="0"/>
                  </a:rPr>
                  <a:t>ανεξάρτητη μεταβλητή (π.χ. ανήκει στο κορυφαίο 10% της εισοδηματικής κατανομής)</a:t>
                </a:r>
              </a:p>
              <a:p>
                <a:pPr marL="0" indent="0">
                  <a:buNone/>
                </a:pPr>
                <a14:m>
                  <m:oMath xmlns:m="http://schemas.openxmlformats.org/officeDocument/2006/math">
                    <m:sSub>
                      <m:sSubPr>
                        <m:ctrlPr>
                          <a:rPr lang="en-GB" sz="1600" i="1">
                            <a:effectLst/>
                            <a:latin typeface="Cambria Math" panose="02040503050406030204" pitchFamily="18" charset="0"/>
                            <a:ea typeface="Times New Roman" panose="02020603050405020304" pitchFamily="18" charset="0"/>
                          </a:rPr>
                        </m:ctrlPr>
                      </m:sSubPr>
                      <m:e>
                        <m:r>
                          <a:rPr lang="en-GB" sz="1600" i="1">
                            <a:effectLst/>
                            <a:latin typeface="Cambria Math" panose="02040503050406030204" pitchFamily="18" charset="0"/>
                            <a:ea typeface="Times New Roman" panose="02020603050405020304" pitchFamily="18" charset="0"/>
                          </a:rPr>
                          <m:t>𝐶</m:t>
                        </m:r>
                      </m:e>
                      <m:sub>
                        <m:r>
                          <a:rPr lang="en-GB" sz="1600" i="1">
                            <a:effectLst/>
                            <a:latin typeface="Cambria Math" panose="02040503050406030204" pitchFamily="18" charset="0"/>
                            <a:ea typeface="Times New Roman" panose="02020603050405020304" pitchFamily="18" charset="0"/>
                          </a:rPr>
                          <m:t>𝑖𝑐𝑡</m:t>
                        </m:r>
                      </m:sub>
                    </m:sSub>
                  </m:oMath>
                </a14:m>
                <a:r>
                  <a:rPr lang="el-GR" sz="1600" dirty="0">
                    <a:ea typeface="Times New Roman" panose="02020603050405020304" pitchFamily="18" charset="0"/>
                  </a:rPr>
                  <a:t> : σταθμίσεις (π.χ. ηλικία, φύλο, θρήσκευμα)</a:t>
                </a:r>
              </a:p>
              <a:p>
                <a:pPr marL="0" indent="0">
                  <a:buNone/>
                </a:pPr>
                <a:r>
                  <a:rPr lang="el-GR" sz="1600" dirty="0">
                    <a:ea typeface="Times New Roman" panose="02020603050405020304" pitchFamily="18" charset="0"/>
                  </a:rPr>
                  <a:t>Ερμηνεία: </a:t>
                </a:r>
                <a:r>
                  <a:rPr lang="en-GB" sz="1600" dirty="0">
                    <a:ea typeface="Times New Roman" panose="02020603050405020304" pitchFamily="18" charset="0"/>
                  </a:rPr>
                  <a:t>ceteris paribus, </a:t>
                </a:r>
                <a:r>
                  <a:rPr lang="el-GR" sz="1600" dirty="0">
                    <a:ea typeface="Times New Roman" panose="02020603050405020304" pitchFamily="18" charset="0"/>
                  </a:rPr>
                  <a:t>αν ανήκει ο/η ψηφοφόρος στο κορυφαίο 10% της εισοδηματικής κατανομής, τότε η πιθανότητα να ψηφίσει αριστερά κόμματα αυξάνεται κατά </a:t>
                </a:r>
                <a:r>
                  <a:rPr lang="el-GR" sz="1600" i="1" dirty="0">
                    <a:ea typeface="Times New Roman" panose="02020603050405020304" pitchFamily="18" charset="0"/>
                  </a:rPr>
                  <a:t>β</a:t>
                </a:r>
                <a:r>
                  <a:rPr lang="el-GR" sz="1600" dirty="0">
                    <a:ea typeface="Times New Roman" panose="02020603050405020304" pitchFamily="18" charset="0"/>
                  </a:rPr>
                  <a:t> %. Όπου </a:t>
                </a:r>
                <a:r>
                  <a:rPr lang="el-GR" sz="1600" i="1" dirty="0">
                    <a:ea typeface="Times New Roman" panose="02020603050405020304" pitchFamily="18" charset="0"/>
                  </a:rPr>
                  <a:t>β</a:t>
                </a:r>
                <a:r>
                  <a:rPr lang="el-GR" sz="1600" dirty="0">
                    <a:ea typeface="Times New Roman" panose="02020603050405020304" pitchFamily="18" charset="0"/>
                  </a:rPr>
                  <a:t>:</a:t>
                </a:r>
              </a:p>
              <a:p>
                <a:endParaRPr lang="en-GB" sz="1600" dirty="0">
                  <a:effectLst/>
                  <a:ea typeface="Times New Roman" panose="02020603050405020304" pitchFamily="18" charset="0"/>
                </a:endParaRPr>
              </a:p>
              <a:p>
                <a:pPr marL="0" indent="0">
                  <a:buNone/>
                </a:pPr>
                <a14:m>
                  <m:oMathPara xmlns:m="http://schemas.openxmlformats.org/officeDocument/2006/math">
                    <m:oMathParaPr>
                      <m:jc m:val="centerGroup"/>
                    </m:oMathParaPr>
                    <m:oMath xmlns:m="http://schemas.openxmlformats.org/officeDocument/2006/math">
                      <m:r>
                        <a:rPr lang="en-GB" sz="1600" b="1" i="1">
                          <a:effectLst/>
                          <a:latin typeface="Cambria Math" panose="02040503050406030204" pitchFamily="18" charset="0"/>
                          <a:ea typeface="Times New Roman" panose="02020603050405020304" pitchFamily="18" charset="0"/>
                        </a:rPr>
                        <m:t>𝜷</m:t>
                      </m:r>
                      <m:r>
                        <a:rPr lang="en-GB" sz="1600" b="1" i="1">
                          <a:effectLst/>
                          <a:latin typeface="Cambria Math" panose="02040503050406030204" pitchFamily="18" charset="0"/>
                          <a:ea typeface="Times New Roman" panose="02020603050405020304" pitchFamily="18" charset="0"/>
                        </a:rPr>
                        <m:t>=</m:t>
                      </m:r>
                      <m:r>
                        <a:rPr lang="en-GB" sz="1600" b="1" i="1">
                          <a:effectLst/>
                          <a:latin typeface="Cambria Math" panose="02040503050406030204" pitchFamily="18" charset="0"/>
                          <a:ea typeface="Times New Roman" panose="02020603050405020304" pitchFamily="18" charset="0"/>
                        </a:rPr>
                        <m:t>𝜠</m:t>
                      </m:r>
                      <m:d>
                        <m:dPr>
                          <m:ctrlPr>
                            <a:rPr lang="en-GB" sz="1600" b="1" i="1">
                              <a:effectLst/>
                              <a:latin typeface="Cambria Math" panose="02040503050406030204" pitchFamily="18" charset="0"/>
                              <a:ea typeface="Times New Roman" panose="02020603050405020304" pitchFamily="18" charset="0"/>
                            </a:rPr>
                          </m:ctrlPr>
                        </m:dPr>
                        <m:e>
                          <m:sSub>
                            <m:sSubPr>
                              <m:ctrlPr>
                                <a:rPr lang="en-GB" sz="1600" b="1" i="1">
                                  <a:effectLst/>
                                  <a:latin typeface="Cambria Math" panose="02040503050406030204" pitchFamily="18" charset="0"/>
                                  <a:ea typeface="Times New Roman" panose="02020603050405020304" pitchFamily="18" charset="0"/>
                                </a:rPr>
                              </m:ctrlPr>
                            </m:sSubPr>
                            <m:e>
                              <m:r>
                                <a:rPr lang="en-GB" sz="1600" b="1" i="1">
                                  <a:effectLst/>
                                  <a:latin typeface="Cambria Math" panose="02040503050406030204" pitchFamily="18" charset="0"/>
                                  <a:ea typeface="Times New Roman" panose="02020603050405020304" pitchFamily="18" charset="0"/>
                                </a:rPr>
                                <m:t>𝒚</m:t>
                              </m:r>
                            </m:e>
                            <m:sub>
                              <m:r>
                                <a:rPr lang="en-GB" sz="1600" b="1" i="1">
                                  <a:effectLst/>
                                  <a:latin typeface="Cambria Math" panose="02040503050406030204" pitchFamily="18" charset="0"/>
                                  <a:ea typeface="Times New Roman" panose="02020603050405020304" pitchFamily="18" charset="0"/>
                                </a:rPr>
                                <m:t>𝒊𝒄𝒕</m:t>
                              </m:r>
                            </m:sub>
                          </m:sSub>
                          <m:r>
                            <a:rPr lang="en-GB" sz="1600" b="1" i="1">
                              <a:effectLst/>
                              <a:latin typeface="Cambria Math" panose="02040503050406030204" pitchFamily="18" charset="0"/>
                              <a:ea typeface="Times New Roman" panose="02020603050405020304" pitchFamily="18" charset="0"/>
                            </a:rPr>
                            <m:t>=</m:t>
                          </m:r>
                          <m:r>
                            <a:rPr lang="en-GB" sz="1600" b="1" i="1">
                              <a:effectLst/>
                              <a:latin typeface="Cambria Math" panose="02040503050406030204" pitchFamily="18" charset="0"/>
                              <a:ea typeface="Times New Roman" panose="02020603050405020304" pitchFamily="18" charset="0"/>
                            </a:rPr>
                            <m:t>𝟏</m:t>
                          </m:r>
                          <m:r>
                            <a:rPr lang="en-GB" sz="1600" b="1" i="1">
                              <a:effectLst/>
                              <a:latin typeface="Cambria Math" panose="02040503050406030204" pitchFamily="18" charset="0"/>
                              <a:ea typeface="Times New Roman" panose="02020603050405020304" pitchFamily="18" charset="0"/>
                            </a:rPr>
                            <m:t>,  </m:t>
                          </m:r>
                          <m:sSub>
                            <m:sSubPr>
                              <m:ctrlPr>
                                <a:rPr lang="en-GB" sz="1600" b="1" i="1">
                                  <a:effectLst/>
                                  <a:latin typeface="Cambria Math" panose="02040503050406030204" pitchFamily="18" charset="0"/>
                                  <a:ea typeface="Times New Roman" panose="02020603050405020304" pitchFamily="18" charset="0"/>
                                </a:rPr>
                              </m:ctrlPr>
                            </m:sSubPr>
                            <m:e>
                              <m:r>
                                <a:rPr lang="en-GB" sz="1600" b="1" i="1">
                                  <a:effectLst/>
                                  <a:latin typeface="Cambria Math" panose="02040503050406030204" pitchFamily="18" charset="0"/>
                                  <a:ea typeface="Times New Roman" panose="02020603050405020304" pitchFamily="18" charset="0"/>
                                </a:rPr>
                                <m:t>𝒙</m:t>
                              </m:r>
                            </m:e>
                            <m:sub>
                              <m:r>
                                <a:rPr lang="en-GB" sz="1600" b="1" i="1">
                                  <a:effectLst/>
                                  <a:latin typeface="Cambria Math" panose="02040503050406030204" pitchFamily="18" charset="0"/>
                                  <a:ea typeface="Times New Roman" panose="02020603050405020304" pitchFamily="18" charset="0"/>
                                </a:rPr>
                                <m:t>𝒊𝒄𝒕</m:t>
                              </m:r>
                            </m:sub>
                          </m:sSub>
                          <m:r>
                            <a:rPr lang="en-GB" sz="1600" b="1" i="1">
                              <a:effectLst/>
                              <a:latin typeface="Cambria Math" panose="02040503050406030204" pitchFamily="18" charset="0"/>
                              <a:ea typeface="Times New Roman" panose="02020603050405020304" pitchFamily="18" charset="0"/>
                            </a:rPr>
                            <m:t>=</m:t>
                          </m:r>
                          <m:r>
                            <a:rPr lang="en-GB" sz="1600" b="1" i="1">
                              <a:effectLst/>
                              <a:latin typeface="Cambria Math" panose="02040503050406030204" pitchFamily="18" charset="0"/>
                              <a:ea typeface="Times New Roman" panose="02020603050405020304" pitchFamily="18" charset="0"/>
                            </a:rPr>
                            <m:t>𝟏</m:t>
                          </m:r>
                        </m:e>
                      </m:d>
                      <m:r>
                        <a:rPr lang="en-GB" sz="1600" b="1" i="1">
                          <a:effectLst/>
                          <a:latin typeface="Cambria Math" panose="02040503050406030204" pitchFamily="18" charset="0"/>
                          <a:ea typeface="Times New Roman" panose="02020603050405020304" pitchFamily="18" charset="0"/>
                        </a:rPr>
                        <m:t>− </m:t>
                      </m:r>
                      <m:r>
                        <a:rPr lang="en-GB" sz="1600" b="1" i="1">
                          <a:effectLst/>
                          <a:latin typeface="Cambria Math" panose="02040503050406030204" pitchFamily="18" charset="0"/>
                          <a:ea typeface="Times New Roman" panose="02020603050405020304" pitchFamily="18" charset="0"/>
                        </a:rPr>
                        <m:t>𝜠</m:t>
                      </m:r>
                      <m:d>
                        <m:dPr>
                          <m:ctrlPr>
                            <a:rPr lang="en-GB" sz="1600" b="1" i="1">
                              <a:effectLst/>
                              <a:latin typeface="Cambria Math" panose="02040503050406030204" pitchFamily="18" charset="0"/>
                              <a:ea typeface="Times New Roman" panose="02020603050405020304" pitchFamily="18" charset="0"/>
                            </a:rPr>
                          </m:ctrlPr>
                        </m:dPr>
                        <m:e>
                          <m:sSub>
                            <m:sSubPr>
                              <m:ctrlPr>
                                <a:rPr lang="en-GB" sz="1600" b="1" i="1">
                                  <a:effectLst/>
                                  <a:latin typeface="Cambria Math" panose="02040503050406030204" pitchFamily="18" charset="0"/>
                                  <a:ea typeface="Times New Roman" panose="02020603050405020304" pitchFamily="18" charset="0"/>
                                </a:rPr>
                              </m:ctrlPr>
                            </m:sSubPr>
                            <m:e>
                              <m:r>
                                <a:rPr lang="en-GB" sz="1600" b="1" i="1">
                                  <a:effectLst/>
                                  <a:latin typeface="Cambria Math" panose="02040503050406030204" pitchFamily="18" charset="0"/>
                                  <a:ea typeface="Times New Roman" panose="02020603050405020304" pitchFamily="18" charset="0"/>
                                </a:rPr>
                                <m:t>𝒚</m:t>
                              </m:r>
                            </m:e>
                            <m:sub>
                              <m:r>
                                <a:rPr lang="en-GB" sz="1600" b="1" i="1">
                                  <a:effectLst/>
                                  <a:latin typeface="Cambria Math" panose="02040503050406030204" pitchFamily="18" charset="0"/>
                                  <a:ea typeface="Times New Roman" panose="02020603050405020304" pitchFamily="18" charset="0"/>
                                </a:rPr>
                                <m:t>𝒊𝒄𝒕</m:t>
                              </m:r>
                            </m:sub>
                          </m:sSub>
                          <m:r>
                            <a:rPr lang="en-GB" sz="1600" b="1" i="1">
                              <a:effectLst/>
                              <a:latin typeface="Cambria Math" panose="02040503050406030204" pitchFamily="18" charset="0"/>
                              <a:ea typeface="Times New Roman" panose="02020603050405020304" pitchFamily="18" charset="0"/>
                            </a:rPr>
                            <m:t>=</m:t>
                          </m:r>
                          <m:r>
                            <a:rPr lang="en-GB" sz="1600" b="1" i="1">
                              <a:effectLst/>
                              <a:latin typeface="Cambria Math" panose="02040503050406030204" pitchFamily="18" charset="0"/>
                              <a:ea typeface="Times New Roman" panose="02020603050405020304" pitchFamily="18" charset="0"/>
                            </a:rPr>
                            <m:t>𝟎</m:t>
                          </m:r>
                          <m:r>
                            <a:rPr lang="en-GB" sz="1600" b="1" i="1">
                              <a:effectLst/>
                              <a:latin typeface="Cambria Math" panose="02040503050406030204" pitchFamily="18" charset="0"/>
                              <a:ea typeface="Times New Roman" panose="02020603050405020304" pitchFamily="18" charset="0"/>
                            </a:rPr>
                            <m:t>,  </m:t>
                          </m:r>
                          <m:sSub>
                            <m:sSubPr>
                              <m:ctrlPr>
                                <a:rPr lang="en-GB" sz="1600" b="1" i="1">
                                  <a:effectLst/>
                                  <a:latin typeface="Cambria Math" panose="02040503050406030204" pitchFamily="18" charset="0"/>
                                  <a:ea typeface="Times New Roman" panose="02020603050405020304" pitchFamily="18" charset="0"/>
                                </a:rPr>
                              </m:ctrlPr>
                            </m:sSubPr>
                            <m:e>
                              <m:r>
                                <a:rPr lang="en-GB" sz="1600" b="1" i="1">
                                  <a:effectLst/>
                                  <a:latin typeface="Cambria Math" panose="02040503050406030204" pitchFamily="18" charset="0"/>
                                  <a:ea typeface="Times New Roman" panose="02020603050405020304" pitchFamily="18" charset="0"/>
                                </a:rPr>
                                <m:t>𝒙</m:t>
                              </m:r>
                            </m:e>
                            <m:sub>
                              <m:r>
                                <a:rPr lang="en-GB" sz="1600" b="1" i="1">
                                  <a:effectLst/>
                                  <a:latin typeface="Cambria Math" panose="02040503050406030204" pitchFamily="18" charset="0"/>
                                  <a:ea typeface="Times New Roman" panose="02020603050405020304" pitchFamily="18" charset="0"/>
                                </a:rPr>
                                <m:t>𝒊𝒄𝒕</m:t>
                              </m:r>
                            </m:sub>
                          </m:sSub>
                          <m:r>
                            <a:rPr lang="en-GB" sz="1600" b="1" i="1">
                              <a:effectLst/>
                              <a:latin typeface="Cambria Math" panose="02040503050406030204" pitchFamily="18" charset="0"/>
                              <a:ea typeface="Times New Roman" panose="02020603050405020304" pitchFamily="18" charset="0"/>
                            </a:rPr>
                            <m:t>=</m:t>
                          </m:r>
                          <m:r>
                            <a:rPr lang="en-GB" sz="1600" b="1" i="1">
                              <a:effectLst/>
                              <a:latin typeface="Cambria Math" panose="02040503050406030204" pitchFamily="18" charset="0"/>
                              <a:ea typeface="Times New Roman" panose="02020603050405020304" pitchFamily="18" charset="0"/>
                            </a:rPr>
                            <m:t>𝟎</m:t>
                          </m:r>
                        </m:e>
                      </m:d>
                    </m:oMath>
                  </m:oMathPara>
                </a14:m>
                <a:endParaRPr lang="el-GR" sz="1600" dirty="0">
                  <a:ea typeface="Times New Roman" panose="02020603050405020304" pitchFamily="18" charset="0"/>
                </a:endParaRPr>
              </a:p>
              <a:p>
                <a:endParaRPr lang="en-GB" sz="700" dirty="0"/>
              </a:p>
            </p:txBody>
          </p:sp>
        </mc:Choice>
        <mc:Fallback>
          <p:sp>
            <p:nvSpPr>
              <p:cNvPr id="3" name="Content Placeholder 2">
                <a:extLst>
                  <a:ext uri="{FF2B5EF4-FFF2-40B4-BE49-F238E27FC236}">
                    <a16:creationId xmlns:a16="http://schemas.microsoft.com/office/drawing/2014/main" id="{ECA4D3C3-4384-C76C-1CB5-6896333C4F22}"/>
                  </a:ext>
                </a:extLst>
              </p:cNvPr>
              <p:cNvSpPr>
                <a:spLocks noGrp="1" noRot="1" noChangeAspect="1" noMove="1" noResize="1" noEditPoints="1" noAdjustHandles="1" noChangeArrowheads="1" noChangeShapeType="1" noTextEdit="1"/>
              </p:cNvSpPr>
              <p:nvPr>
                <p:ph idx="1"/>
              </p:nvPr>
            </p:nvSpPr>
            <p:spPr>
              <a:xfrm>
                <a:off x="3667433" y="3677266"/>
                <a:ext cx="8377084" cy="3028334"/>
              </a:xfrm>
              <a:blipFill>
                <a:blip r:embed="rId4"/>
                <a:stretch>
                  <a:fillRect l="-437" t="-1811"/>
                </a:stretch>
              </a:blipFill>
            </p:spPr>
            <p:txBody>
              <a:bodyPr/>
              <a:lstStyle/>
              <a:p>
                <a:r>
                  <a:rPr lang="el-GR">
                    <a:noFill/>
                  </a:rPr>
                  <a:t> </a:t>
                </a:r>
              </a:p>
            </p:txBody>
          </p:sp>
        </mc:Fallback>
      </mc:AlternateContent>
    </p:spTree>
    <p:extLst>
      <p:ext uri="{BB962C8B-B14F-4D97-AF65-F5344CB8AC3E}">
        <p14:creationId xmlns:p14="http://schemas.microsoft.com/office/powerpoint/2010/main" val="3746480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6E9B3E6-E277-4D68-BA48-9CB43FFBD6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12" name="Rectangle 1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46C192-7CA5-9D32-EAF3-BE6157276281}"/>
              </a:ext>
            </a:extLst>
          </p:cNvPr>
          <p:cNvSpPr>
            <a:spLocks noGrp="1"/>
          </p:cNvSpPr>
          <p:nvPr>
            <p:ph type="title"/>
          </p:nvPr>
        </p:nvSpPr>
        <p:spPr>
          <a:xfrm>
            <a:off x="1043631" y="809898"/>
            <a:ext cx="10173010" cy="1554480"/>
          </a:xfrm>
        </p:spPr>
        <p:txBody>
          <a:bodyPr anchor="ctr">
            <a:normAutofit/>
          </a:bodyPr>
          <a:lstStyle/>
          <a:p>
            <a:r>
              <a:rPr lang="el-GR" sz="4800"/>
              <a:t>Περιοδολόγηση εκλογικής ιστορίας, 1974-2023</a:t>
            </a:r>
            <a:endParaRPr lang="en-GB" sz="4800"/>
          </a:p>
        </p:txBody>
      </p:sp>
      <p:cxnSp>
        <p:nvCxnSpPr>
          <p:cNvPr id="18" name="Straight Connector 17">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ADE50CC-DC4F-1052-4E61-3E7765F7C066}"/>
              </a:ext>
            </a:extLst>
          </p:cNvPr>
          <p:cNvGraphicFramePr>
            <a:graphicFrameLocks noGrp="1"/>
          </p:cNvGraphicFramePr>
          <p:nvPr>
            <p:ph idx="1"/>
            <p:extLst>
              <p:ext uri="{D42A27DB-BD31-4B8C-83A1-F6EECF244321}">
                <p14:modId xmlns:p14="http://schemas.microsoft.com/office/powerpoint/2010/main" val="826390668"/>
              </p:ext>
            </p:extLst>
          </p:nvPr>
        </p:nvGraphicFramePr>
        <p:xfrm>
          <a:off x="904602" y="3017519"/>
          <a:ext cx="10378440" cy="320990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089037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7" descr="A graph with red and blue lines&#10;&#10;Description automatically generated">
            <a:extLst>
              <a:ext uri="{FF2B5EF4-FFF2-40B4-BE49-F238E27FC236}">
                <a16:creationId xmlns:a16="http://schemas.microsoft.com/office/drawing/2014/main" id="{AAD9D99F-5607-F937-03E3-5770A44642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8823" y="798084"/>
            <a:ext cx="8290224" cy="5013553"/>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1">
            <a:extLst>
              <a:ext uri="{FF2B5EF4-FFF2-40B4-BE49-F238E27FC236}">
                <a16:creationId xmlns:a16="http://schemas.microsoft.com/office/drawing/2014/main" id="{BB22ED41-8EDD-447B-C23B-7DD9DEF816B7}"/>
              </a:ext>
            </a:extLst>
          </p:cNvPr>
          <p:cNvSpPr txBox="1">
            <a:spLocks noChangeArrowheads="1"/>
          </p:cNvSpPr>
          <p:nvPr/>
        </p:nvSpPr>
        <p:spPr bwMode="auto">
          <a:xfrm>
            <a:off x="1502454" y="413202"/>
            <a:ext cx="8462963" cy="382588"/>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n-US" sz="18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Γράφημα</a:t>
            </a:r>
            <a:r>
              <a:rPr kumimoji="0" lang="en-US" altLang="en-US" sz="18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rPr>
              <a:t> 1 </a:t>
            </a:r>
            <a:r>
              <a:rPr kumimoji="0" lang="en-US" altLang="en-US" sz="1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l-GR" altLang="en-US" sz="1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Βουλευτικές εκλογές στην Ελλάδα</a:t>
            </a:r>
            <a:r>
              <a:rPr kumimoji="0" lang="en-US" altLang="en-US" sz="18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1974-2023</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3">
            <a:extLst>
              <a:ext uri="{FF2B5EF4-FFF2-40B4-BE49-F238E27FC236}">
                <a16:creationId xmlns:a16="http://schemas.microsoft.com/office/drawing/2014/main" id="{0E91A098-72CC-263A-380C-E07977618219}"/>
              </a:ext>
            </a:extLst>
          </p:cNvPr>
          <p:cNvSpPr>
            <a:spLocks noChangeArrowheads="1"/>
          </p:cNvSpPr>
          <p:nvPr/>
        </p:nvSpPr>
        <p:spPr bwMode="auto">
          <a:xfrm>
            <a:off x="1224792"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6" name="Rectangle 5">
            <a:extLst>
              <a:ext uri="{FF2B5EF4-FFF2-40B4-BE49-F238E27FC236}">
                <a16:creationId xmlns:a16="http://schemas.microsoft.com/office/drawing/2014/main" id="{0D935029-61F2-9EC9-4D35-5F4801E37AB4}"/>
              </a:ext>
            </a:extLst>
          </p:cNvPr>
          <p:cNvSpPr>
            <a:spLocks noChangeArrowheads="1"/>
          </p:cNvSpPr>
          <p:nvPr/>
        </p:nvSpPr>
        <p:spPr bwMode="auto">
          <a:xfrm>
            <a:off x="1224792"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225C2568-7440-6053-8E1B-827A02EDBA3F}"/>
              </a:ext>
            </a:extLst>
          </p:cNvPr>
          <p:cNvSpPr>
            <a:spLocks noChangeArrowheads="1"/>
          </p:cNvSpPr>
          <p:nvPr/>
        </p:nvSpPr>
        <p:spPr bwMode="auto">
          <a:xfrm>
            <a:off x="1224792" y="56261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7E2B462D-59EC-48F5-7C04-61BD33452D0F}"/>
              </a:ext>
            </a:extLst>
          </p:cNvPr>
          <p:cNvSpPr txBox="1"/>
          <p:nvPr/>
        </p:nvSpPr>
        <p:spPr>
          <a:xfrm>
            <a:off x="1217801" y="5811638"/>
            <a:ext cx="9756397" cy="830997"/>
          </a:xfrm>
          <a:prstGeom prst="rect">
            <a:avLst/>
          </a:prstGeom>
          <a:noFill/>
        </p:spPr>
        <p:txBody>
          <a:bodyPr wrap="square" rtlCol="0">
            <a:spAutoFit/>
          </a:bodyPr>
          <a:lstStyle/>
          <a:p>
            <a:pPr algn="ctr"/>
            <a:r>
              <a:rPr lang="el-GR" sz="1600" i="1" dirty="0"/>
              <a:t>Σημείωση: το γράφημα δείχνει τα αποτελέσματα των βουλευτικών εκλογών στην Ελλάδα για τα τέσσερα μεγάλα κόμματα (ΝΔ, ΠΑΣΟΚ, ΣΥΡΙΖΑ, Ένωση Κέντρου) για την περίοδο 1974-2023. σε αυτό βασίζεται η </a:t>
            </a:r>
            <a:r>
              <a:rPr lang="el-GR" sz="1600" i="1" dirty="0" err="1"/>
              <a:t>περιοδολόγηση</a:t>
            </a:r>
            <a:r>
              <a:rPr lang="el-GR" sz="1600" i="1" dirty="0"/>
              <a:t> των κομματικών συστημάτων: 1974-1981, 1981-2012, 2012-2023.</a:t>
            </a:r>
            <a:endParaRPr lang="en-GB" sz="1600" i="1" dirty="0"/>
          </a:p>
        </p:txBody>
      </p:sp>
    </p:spTree>
    <p:extLst>
      <p:ext uri="{BB962C8B-B14F-4D97-AF65-F5344CB8AC3E}">
        <p14:creationId xmlns:p14="http://schemas.microsoft.com/office/powerpoint/2010/main" val="2753460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54F5F-5C8C-7F79-8DCB-CB94DC05FE49}"/>
              </a:ext>
            </a:extLst>
          </p:cNvPr>
          <p:cNvSpPr>
            <a:spLocks noGrp="1"/>
          </p:cNvSpPr>
          <p:nvPr>
            <p:ph type="title"/>
          </p:nvPr>
        </p:nvSpPr>
        <p:spPr/>
        <p:txBody>
          <a:bodyPr>
            <a:normAutofit/>
          </a:bodyPr>
          <a:lstStyle/>
          <a:p>
            <a:r>
              <a:rPr lang="el-GR" sz="4000" dirty="0"/>
              <a:t>Εισοδηματική διαιρετική τομή: διπλή αναστροφή</a:t>
            </a:r>
            <a:endParaRPr lang="en-GB" sz="4000" dirty="0"/>
          </a:p>
        </p:txBody>
      </p:sp>
      <p:pic>
        <p:nvPicPr>
          <p:cNvPr id="2049" name="Picture 2" descr="A graph with lines and numbers&#10;&#10;Description automatically generated">
            <a:extLst>
              <a:ext uri="{FF2B5EF4-FFF2-40B4-BE49-F238E27FC236}">
                <a16:creationId xmlns:a16="http://schemas.microsoft.com/office/drawing/2014/main" id="{0AFA2E66-B368-014E-EBB4-4911ED17245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42531" y="1638718"/>
            <a:ext cx="6906937" cy="413145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3">
            <a:extLst>
              <a:ext uri="{FF2B5EF4-FFF2-40B4-BE49-F238E27FC236}">
                <a16:creationId xmlns:a16="http://schemas.microsoft.com/office/drawing/2014/main" id="{6190D447-5739-90BC-454C-C2A53F876647}"/>
              </a:ext>
            </a:extLst>
          </p:cNvPr>
          <p:cNvSpPr txBox="1">
            <a:spLocks noChangeArrowheads="1"/>
          </p:cNvSpPr>
          <p:nvPr/>
        </p:nvSpPr>
        <p:spPr bwMode="auto">
          <a:xfrm>
            <a:off x="1813420" y="1446450"/>
            <a:ext cx="8207230" cy="384536"/>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l-GR" altLang="en-US" sz="16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Γράφημα 2</a:t>
            </a:r>
            <a:r>
              <a:rPr kumimoji="0" lang="en-US" altLang="en-US" sz="16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 </a:t>
            </a:r>
            <a:r>
              <a:rPr kumimoji="0" lang="el-GR" altLang="en-US" sz="16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Ψήφος σε αριστερά κόμματα μεταξύ ψηφοφόρων με υψηλό εισόδημα</a:t>
            </a:r>
            <a:endParaRPr kumimoji="0" lang="en-US" altLang="en-US" sz="1600" i="0" u="none" strike="noStrike" cap="none" normalizeH="0" baseline="0" dirty="0">
              <a:ln>
                <a:noFill/>
              </a:ln>
              <a:solidFill>
                <a:schemeClr val="tx1"/>
              </a:solidFill>
              <a:effectLst/>
              <a:latin typeface="Arial" panose="020B0604020202020204" pitchFamily="34" charset="0"/>
            </a:endParaRPr>
          </a:p>
        </p:txBody>
      </p:sp>
      <p:sp>
        <p:nvSpPr>
          <p:cNvPr id="5" name="Rectangle 3">
            <a:extLst>
              <a:ext uri="{FF2B5EF4-FFF2-40B4-BE49-F238E27FC236}">
                <a16:creationId xmlns:a16="http://schemas.microsoft.com/office/drawing/2014/main" id="{A43C7C5E-EAB2-43DB-8BB7-46682F63F9CD}"/>
              </a:ext>
            </a:extLst>
          </p:cNvPr>
          <p:cNvSpPr>
            <a:spLocks noChangeArrowheads="1"/>
          </p:cNvSpPr>
          <p:nvPr/>
        </p:nvSpPr>
        <p:spPr bwMode="auto">
          <a:xfrm>
            <a:off x="1837189" y="921583"/>
            <a:ext cx="10844958" cy="40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6" name="Rectangle 5">
            <a:extLst>
              <a:ext uri="{FF2B5EF4-FFF2-40B4-BE49-F238E27FC236}">
                <a16:creationId xmlns:a16="http://schemas.microsoft.com/office/drawing/2014/main" id="{0871AFEC-42B1-D7BC-053E-DF8EB491DCF5}"/>
              </a:ext>
            </a:extLst>
          </p:cNvPr>
          <p:cNvSpPr>
            <a:spLocks noChangeArrowheads="1"/>
          </p:cNvSpPr>
          <p:nvPr/>
        </p:nvSpPr>
        <p:spPr bwMode="auto">
          <a:xfrm>
            <a:off x="1837189" y="1042266"/>
            <a:ext cx="1084495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6CAC4C61-970E-FEFC-2016-264DBC232C9A}"/>
              </a:ext>
            </a:extLst>
          </p:cNvPr>
          <p:cNvSpPr>
            <a:spLocks noChangeArrowheads="1"/>
          </p:cNvSpPr>
          <p:nvPr/>
        </p:nvSpPr>
        <p:spPr bwMode="auto">
          <a:xfrm flipV="1">
            <a:off x="1837189" y="6435660"/>
            <a:ext cx="1084495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7F06CC26-A4B0-BA37-22F9-B68FB4F2D2CE}"/>
              </a:ext>
            </a:extLst>
          </p:cNvPr>
          <p:cNvSpPr txBox="1"/>
          <p:nvPr/>
        </p:nvSpPr>
        <p:spPr>
          <a:xfrm>
            <a:off x="1479259" y="5767179"/>
            <a:ext cx="8875552" cy="738664"/>
          </a:xfrm>
          <a:prstGeom prst="rect">
            <a:avLst/>
          </a:prstGeom>
          <a:noFill/>
        </p:spPr>
        <p:txBody>
          <a:bodyPr wrap="square" rtlCol="0">
            <a:spAutoFit/>
          </a:bodyPr>
          <a:lstStyle/>
          <a:p>
            <a:pPr algn="ctr"/>
            <a:r>
              <a:rPr lang="el-GR" sz="1400" i="1" dirty="0"/>
              <a:t>Σημείωση: Το γράφημα παρουσιάζει την Ελληνική εισοδηματική διαιρετική τομή μεταξύ 1981-2019. Η Ελλάδα είναι η μόνη δυτική δημοκρατία όπου η εισοδηματική τομή αναστρέφεται τόσο νωρίς (δεκαετία 1990). Επίσης, είναι η μόνη δυτική δημοκρατία όπου η τομή αναστρέφεται για μία απερίφραστα σοσιαλιστική Αριστερά.</a:t>
            </a:r>
            <a:endParaRPr lang="en-GB" sz="1400" i="1" dirty="0"/>
          </a:p>
        </p:txBody>
      </p:sp>
    </p:spTree>
    <p:extLst>
      <p:ext uri="{BB962C8B-B14F-4D97-AF65-F5344CB8AC3E}">
        <p14:creationId xmlns:p14="http://schemas.microsoft.com/office/powerpoint/2010/main" val="9444212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F5E89203-FC53-3C85-8A7C-B7A2A27FB33C}"/>
              </a:ext>
            </a:extLst>
          </p:cNvPr>
          <p:cNvSpPr txBox="1">
            <a:spLocks noChangeArrowheads="1"/>
          </p:cNvSpPr>
          <p:nvPr/>
        </p:nvSpPr>
        <p:spPr bwMode="auto">
          <a:xfrm>
            <a:off x="6469121" y="1426574"/>
            <a:ext cx="5383357" cy="58737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l-GR" altLang="en-US" sz="1400" dirty="0">
                <a:latin typeface="Arial" panose="020B0604020202020204" pitchFamily="34" charset="0"/>
                <a:ea typeface="Times New Roman" panose="02020603050405020304" pitchFamily="18" charset="0"/>
              </a:rPr>
              <a:t>Γράφημα</a:t>
            </a:r>
            <a:r>
              <a:rPr kumimoji="0" lang="en-US"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l-GR"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5</a:t>
            </a:r>
            <a:r>
              <a:rPr kumimoji="0" lang="en-US"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 </a:t>
            </a:r>
            <a:r>
              <a:rPr kumimoji="0" lang="el-GR"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Ψήφος υπέρ δεξιών κομμάτων μεταξύ ψηφοφόρων με υψηλό εισόδημα</a:t>
            </a:r>
            <a:endParaRPr kumimoji="0" lang="en-US" altLang="en-US" sz="1400" i="0" u="none" strike="noStrike" cap="none" normalizeH="0" baseline="0" dirty="0">
              <a:ln>
                <a:noFill/>
              </a:ln>
              <a:solidFill>
                <a:schemeClr val="tx1"/>
              </a:solidFill>
              <a:effectLst/>
              <a:latin typeface="Arial" panose="020B0604020202020204" pitchFamily="34" charset="0"/>
            </a:endParaRPr>
          </a:p>
        </p:txBody>
      </p:sp>
      <p:sp>
        <p:nvSpPr>
          <p:cNvPr id="2" name="Title 1">
            <a:extLst>
              <a:ext uri="{FF2B5EF4-FFF2-40B4-BE49-F238E27FC236}">
                <a16:creationId xmlns:a16="http://schemas.microsoft.com/office/drawing/2014/main" id="{8499DBC6-5A6C-220B-DC2F-ABDC071C58D5}"/>
              </a:ext>
            </a:extLst>
          </p:cNvPr>
          <p:cNvSpPr>
            <a:spLocks noGrp="1"/>
          </p:cNvSpPr>
          <p:nvPr>
            <p:ph type="title"/>
          </p:nvPr>
        </p:nvSpPr>
        <p:spPr/>
        <p:txBody>
          <a:bodyPr/>
          <a:lstStyle/>
          <a:p>
            <a:r>
              <a:rPr lang="el-GR" dirty="0"/>
              <a:t>Ανάλυση εισοδηματικής τομής ανά κόμμα</a:t>
            </a:r>
            <a:endParaRPr lang="en-GB" dirty="0"/>
          </a:p>
        </p:txBody>
      </p:sp>
      <p:pic>
        <p:nvPicPr>
          <p:cNvPr id="3075" name="Picture 3" descr="A graph with lines and text&#10;&#10;Description automatically generated">
            <a:extLst>
              <a:ext uri="{FF2B5EF4-FFF2-40B4-BE49-F238E27FC236}">
                <a16:creationId xmlns:a16="http://schemas.microsoft.com/office/drawing/2014/main" id="{93420109-8CFC-55DB-22E1-82DD3F4336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225" y="1870470"/>
            <a:ext cx="5994070" cy="3628236"/>
          </a:xfrm>
          <a:prstGeom prst="rect">
            <a:avLst/>
          </a:prstGeom>
          <a:noFill/>
          <a:extLst>
            <a:ext uri="{909E8E84-426E-40DD-AFC4-6F175D3DCCD1}">
              <a14:hiddenFill xmlns:a14="http://schemas.microsoft.com/office/drawing/2010/main">
                <a:solidFill>
                  <a:srgbClr val="FFFFFF"/>
                </a:solidFill>
              </a14:hiddenFill>
            </a:ext>
          </a:extLst>
        </p:spPr>
      </p:pic>
      <p:pic>
        <p:nvPicPr>
          <p:cNvPr id="3073" name="Picture 4" descr="A graph with lines and a red line&#10;&#10;Description automatically generated">
            <a:extLst>
              <a:ext uri="{FF2B5EF4-FFF2-40B4-BE49-F238E27FC236}">
                <a16:creationId xmlns:a16="http://schemas.microsoft.com/office/drawing/2014/main" id="{B6D0173A-D869-34A8-D104-696075858C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43295" y="1889678"/>
            <a:ext cx="5899480" cy="3589820"/>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4">
            <a:extLst>
              <a:ext uri="{FF2B5EF4-FFF2-40B4-BE49-F238E27FC236}">
                <a16:creationId xmlns:a16="http://schemas.microsoft.com/office/drawing/2014/main" id="{79648AB3-B8DB-91DB-2F96-E484EB6D5E46}"/>
              </a:ext>
            </a:extLst>
          </p:cNvPr>
          <p:cNvSpPr txBox="1">
            <a:spLocks noChangeArrowheads="1"/>
          </p:cNvSpPr>
          <p:nvPr/>
        </p:nvSpPr>
        <p:spPr bwMode="auto">
          <a:xfrm>
            <a:off x="660194" y="1450107"/>
            <a:ext cx="4667833" cy="36512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l-GR" altLang="en-US" sz="1400" dirty="0">
                <a:latin typeface="Arial" panose="020B0604020202020204" pitchFamily="34" charset="0"/>
                <a:ea typeface="Times New Roman" panose="02020603050405020304" pitchFamily="18" charset="0"/>
              </a:rPr>
              <a:t>Γράφημα</a:t>
            </a:r>
            <a:r>
              <a:rPr kumimoji="0" lang="en-US"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4 – </a:t>
            </a:r>
            <a:r>
              <a:rPr kumimoji="0" lang="el-GR"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Ψήφος υπέρ αριστερών κομμάτων μεταξύ ψηφοφόρων με υψηλό εισόδημα</a:t>
            </a:r>
            <a:endParaRPr kumimoji="0" lang="en-US" altLang="en-US" sz="1400" i="0" u="none" strike="noStrike" cap="none" normalizeH="0" baseline="0" dirty="0">
              <a:ln>
                <a:noFill/>
              </a:ln>
              <a:solidFill>
                <a:schemeClr val="tx1"/>
              </a:solidFill>
              <a:effectLst/>
              <a:latin typeface="Arial" panose="020B0604020202020204" pitchFamily="34" charset="0"/>
            </a:endParaRPr>
          </a:p>
        </p:txBody>
      </p:sp>
      <p:sp>
        <p:nvSpPr>
          <p:cNvPr id="6" name="Rectangle 5">
            <a:extLst>
              <a:ext uri="{FF2B5EF4-FFF2-40B4-BE49-F238E27FC236}">
                <a16:creationId xmlns:a16="http://schemas.microsoft.com/office/drawing/2014/main" id="{295CF7CF-EC9C-BFBE-FC74-2A7C570751A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7">
            <a:extLst>
              <a:ext uri="{FF2B5EF4-FFF2-40B4-BE49-F238E27FC236}">
                <a16:creationId xmlns:a16="http://schemas.microsoft.com/office/drawing/2014/main" id="{B2DDABA4-8C13-5491-AB02-5075D67D114D}"/>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8">
            <a:extLst>
              <a:ext uri="{FF2B5EF4-FFF2-40B4-BE49-F238E27FC236}">
                <a16:creationId xmlns:a16="http://schemas.microsoft.com/office/drawing/2014/main" id="{A418DB20-FC18-A3C1-9D8E-2F308720708F}"/>
              </a:ext>
            </a:extLst>
          </p:cNvPr>
          <p:cNvSpPr>
            <a:spLocks noChangeArrowheads="1"/>
          </p:cNvSpPr>
          <p:nvPr/>
        </p:nvSpPr>
        <p:spPr bwMode="auto">
          <a:xfrm>
            <a:off x="0" y="538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10">
            <a:extLst>
              <a:ext uri="{FF2B5EF4-FFF2-40B4-BE49-F238E27FC236}">
                <a16:creationId xmlns:a16="http://schemas.microsoft.com/office/drawing/2014/main" id="{20BB4E6F-4DF4-50D0-1749-0925E09A84E2}"/>
              </a:ext>
            </a:extLst>
          </p:cNvPr>
          <p:cNvSpPr>
            <a:spLocks noChangeArrowheads="1"/>
          </p:cNvSpPr>
          <p:nvPr/>
        </p:nvSpPr>
        <p:spPr bwMode="auto">
          <a:xfrm>
            <a:off x="0" y="538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11">
            <a:extLst>
              <a:ext uri="{FF2B5EF4-FFF2-40B4-BE49-F238E27FC236}">
                <a16:creationId xmlns:a16="http://schemas.microsoft.com/office/drawing/2014/main" id="{82E23E7E-3717-01ED-1378-4C379ADA72E8}"/>
              </a:ext>
            </a:extLst>
          </p:cNvPr>
          <p:cNvSpPr>
            <a:spLocks noChangeArrowheads="1"/>
          </p:cNvSpPr>
          <p:nvPr/>
        </p:nvSpPr>
        <p:spPr bwMode="auto">
          <a:xfrm>
            <a:off x="0" y="104775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E94CECC7-D742-A652-516F-A67A9D96232F}"/>
              </a:ext>
            </a:extLst>
          </p:cNvPr>
          <p:cNvSpPr txBox="1"/>
          <p:nvPr/>
        </p:nvSpPr>
        <p:spPr>
          <a:xfrm>
            <a:off x="445569" y="5688461"/>
            <a:ext cx="11406909" cy="830997"/>
          </a:xfrm>
          <a:prstGeom prst="rect">
            <a:avLst/>
          </a:prstGeom>
          <a:noFill/>
        </p:spPr>
        <p:txBody>
          <a:bodyPr wrap="square" rtlCol="0">
            <a:spAutoFit/>
          </a:bodyPr>
          <a:lstStyle/>
          <a:p>
            <a:pPr algn="ctr"/>
            <a:r>
              <a:rPr lang="el-GR" sz="1600" i="1" dirty="0"/>
              <a:t>Σημείωση: Τα παραπάνω γραφήματα παρουσιάζουν την ανά κόμμα ανάλυση της εισοδηματικής τομής. Βλέπουμε πως η αναστροφή της δεκαετίας του 1990 οφείλεται στο ΠΑΣΟΚ, ενώ η αναστροφή της δεκαετίας του 2010 στον ΣΥΡΙΖΑ. Η ΝΔ αντλεί αυξανόμενη υποστήριξη από τα υψηλά εισοδήματα, ενώ η ακροδεξιά από τα χαμηλά.</a:t>
            </a:r>
            <a:endParaRPr lang="en-GB" sz="1600" i="1" dirty="0"/>
          </a:p>
        </p:txBody>
      </p:sp>
    </p:spTree>
    <p:extLst>
      <p:ext uri="{BB962C8B-B14F-4D97-AF65-F5344CB8AC3E}">
        <p14:creationId xmlns:p14="http://schemas.microsoft.com/office/powerpoint/2010/main" val="3558680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BC1A4-DB88-A7E1-EC45-1D14B0707850}"/>
              </a:ext>
            </a:extLst>
          </p:cNvPr>
          <p:cNvSpPr>
            <a:spLocks noGrp="1"/>
          </p:cNvSpPr>
          <p:nvPr>
            <p:ph type="title"/>
          </p:nvPr>
        </p:nvSpPr>
        <p:spPr>
          <a:xfrm>
            <a:off x="838201" y="251618"/>
            <a:ext cx="10515600" cy="1325563"/>
          </a:xfrm>
        </p:spPr>
        <p:txBody>
          <a:bodyPr/>
          <a:lstStyle/>
          <a:p>
            <a:pPr algn="ctr"/>
            <a:r>
              <a:rPr lang="el-GR" dirty="0"/>
              <a:t>Μορφωτική τομή: Βραχμανική</a:t>
            </a:r>
            <a:endParaRPr lang="en-GB" dirty="0"/>
          </a:p>
        </p:txBody>
      </p:sp>
      <p:pic>
        <p:nvPicPr>
          <p:cNvPr id="4097" name="Picture 6" descr="A graph with lines and numbers&#10;&#10;Description automatically generated">
            <a:extLst>
              <a:ext uri="{FF2B5EF4-FFF2-40B4-BE49-F238E27FC236}">
                <a16:creationId xmlns:a16="http://schemas.microsoft.com/office/drawing/2014/main" id="{F6D58F16-1DE5-7713-6BCB-E485C1AB6D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015" y="1750438"/>
            <a:ext cx="7062167" cy="4193161"/>
          </a:xfrm>
          <a:prstGeom prst="rect">
            <a:avLst/>
          </a:prstGeom>
          <a:noFill/>
          <a:extLst>
            <a:ext uri="{909E8E84-426E-40DD-AFC4-6F175D3DCCD1}">
              <a14:hiddenFill xmlns:a14="http://schemas.microsoft.com/office/drawing/2010/main">
                <a:solidFill>
                  <a:srgbClr val="FFFFFF"/>
                </a:solidFill>
              </a14:hiddenFill>
            </a:ext>
          </a:extLst>
        </p:spPr>
      </p:pic>
      <p:sp>
        <p:nvSpPr>
          <p:cNvPr id="4" name="Text Box 4">
            <a:extLst>
              <a:ext uri="{FF2B5EF4-FFF2-40B4-BE49-F238E27FC236}">
                <a16:creationId xmlns:a16="http://schemas.microsoft.com/office/drawing/2014/main" id="{53C2D455-13EA-5B02-E21D-E6123DA6DE12}"/>
              </a:ext>
            </a:extLst>
          </p:cNvPr>
          <p:cNvSpPr txBox="1">
            <a:spLocks noChangeArrowheads="1"/>
          </p:cNvSpPr>
          <p:nvPr/>
        </p:nvSpPr>
        <p:spPr bwMode="auto">
          <a:xfrm>
            <a:off x="838201" y="1371600"/>
            <a:ext cx="10273144" cy="339567"/>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l-GR" altLang="en-US" dirty="0" err="1">
                <a:latin typeface="Arial" panose="020B0604020202020204" pitchFamily="34" charset="0"/>
                <a:ea typeface="Times New Roman" panose="02020603050405020304" pitchFamily="18" charset="0"/>
              </a:rPr>
              <a:t>Γρ</a:t>
            </a:r>
            <a:r>
              <a:rPr lang="en-US" altLang="en-US" dirty="0" err="1">
                <a:latin typeface="Arial" panose="020B0604020202020204" pitchFamily="34" charset="0"/>
                <a:ea typeface="Times New Roman" panose="02020603050405020304" pitchFamily="18" charset="0"/>
              </a:rPr>
              <a:t>ά</a:t>
            </a:r>
            <a:r>
              <a:rPr lang="el-GR" altLang="en-US" dirty="0" err="1">
                <a:latin typeface="Arial" panose="020B0604020202020204" pitchFamily="34" charset="0"/>
                <a:ea typeface="Times New Roman" panose="02020603050405020304" pitchFamily="18" charset="0"/>
              </a:rPr>
              <a:t>φημα</a:t>
            </a:r>
            <a:r>
              <a:rPr kumimoji="0" lang="en-US" altLang="en-US" sz="18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6 – </a:t>
            </a:r>
            <a:r>
              <a:rPr kumimoji="0" lang="el-GR" altLang="en-US" sz="18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Ψήφος υπέρ αριστερών κομμάτων μεταξύ ψηφοφόρων με </a:t>
            </a:r>
            <a:r>
              <a:rPr lang="el-GR" altLang="en-US" dirty="0">
                <a:latin typeface="Arial" panose="020B0604020202020204" pitchFamily="34" charset="0"/>
                <a:ea typeface="Times New Roman" panose="02020603050405020304" pitchFamily="18" charset="0"/>
              </a:rPr>
              <a:t>υ</a:t>
            </a:r>
            <a:r>
              <a:rPr kumimoji="0" lang="el-GR" altLang="en-US" sz="18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ψηλό μορφωτικό επίπεδο</a:t>
            </a:r>
            <a:endParaRPr kumimoji="0" lang="en-US" altLang="en-US" sz="1800" i="0" u="none" strike="noStrike" cap="none" normalizeH="0" baseline="0" dirty="0">
              <a:ln>
                <a:noFill/>
              </a:ln>
              <a:solidFill>
                <a:schemeClr val="tx1"/>
              </a:solidFill>
              <a:effectLst/>
              <a:latin typeface="Arial" panose="020B0604020202020204" pitchFamily="34" charset="0"/>
            </a:endParaRPr>
          </a:p>
        </p:txBody>
      </p:sp>
      <p:sp>
        <p:nvSpPr>
          <p:cNvPr id="5" name="Rectangle 3">
            <a:extLst>
              <a:ext uri="{FF2B5EF4-FFF2-40B4-BE49-F238E27FC236}">
                <a16:creationId xmlns:a16="http://schemas.microsoft.com/office/drawing/2014/main" id="{B5D634C3-D06C-23F8-1FB9-887DC7CBEEDE}"/>
              </a:ext>
            </a:extLst>
          </p:cNvPr>
          <p:cNvSpPr>
            <a:spLocks noChangeArrowheads="1"/>
          </p:cNvSpPr>
          <p:nvPr/>
        </p:nvSpPr>
        <p:spPr bwMode="auto">
          <a:xfrm>
            <a:off x="2195338" y="914400"/>
            <a:ext cx="10753766" cy="417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6" name="Rectangle 5">
            <a:extLst>
              <a:ext uri="{FF2B5EF4-FFF2-40B4-BE49-F238E27FC236}">
                <a16:creationId xmlns:a16="http://schemas.microsoft.com/office/drawing/2014/main" id="{DE1B7E8D-7F98-E8D2-F141-400FBC4406C5}"/>
              </a:ext>
            </a:extLst>
          </p:cNvPr>
          <p:cNvSpPr>
            <a:spLocks noChangeArrowheads="1"/>
          </p:cNvSpPr>
          <p:nvPr/>
        </p:nvSpPr>
        <p:spPr bwMode="auto">
          <a:xfrm>
            <a:off x="2195338" y="1371599"/>
            <a:ext cx="10753766"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
        <p:nvSpPr>
          <p:cNvPr id="7" name="TextBox 6">
            <a:extLst>
              <a:ext uri="{FF2B5EF4-FFF2-40B4-BE49-F238E27FC236}">
                <a16:creationId xmlns:a16="http://schemas.microsoft.com/office/drawing/2014/main" id="{3DF4EB54-A87F-2D60-3BD1-D73F3712B1EC}"/>
              </a:ext>
            </a:extLst>
          </p:cNvPr>
          <p:cNvSpPr txBox="1"/>
          <p:nvPr/>
        </p:nvSpPr>
        <p:spPr>
          <a:xfrm>
            <a:off x="474525" y="6068125"/>
            <a:ext cx="11371190" cy="307777"/>
          </a:xfrm>
          <a:prstGeom prst="rect">
            <a:avLst/>
          </a:prstGeom>
          <a:noFill/>
        </p:spPr>
        <p:txBody>
          <a:bodyPr wrap="none" rtlCol="0">
            <a:spAutoFit/>
          </a:bodyPr>
          <a:lstStyle/>
          <a:p>
            <a:r>
              <a:rPr lang="el-GR" sz="1400" i="1" dirty="0"/>
              <a:t>Σημείωση: Το γράφημα παρουσιάζει την μορφωτική τομή μεταξύ 1981-2019. Προκαλεί έκπληξη πως η Ελλάδα πάντα είχε «Βραχμανική» αριστερά.</a:t>
            </a:r>
            <a:endParaRPr lang="en-GB" sz="1400" i="1" dirty="0"/>
          </a:p>
        </p:txBody>
      </p:sp>
    </p:spTree>
    <p:extLst>
      <p:ext uri="{BB962C8B-B14F-4D97-AF65-F5344CB8AC3E}">
        <p14:creationId xmlns:p14="http://schemas.microsoft.com/office/powerpoint/2010/main" val="2232197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a:extLst>
              <a:ext uri="{FF2B5EF4-FFF2-40B4-BE49-F238E27FC236}">
                <a16:creationId xmlns:a16="http://schemas.microsoft.com/office/drawing/2014/main" id="{F5E89203-FC53-3C85-8A7C-B7A2A27FB33C}"/>
              </a:ext>
            </a:extLst>
          </p:cNvPr>
          <p:cNvSpPr txBox="1">
            <a:spLocks noChangeArrowheads="1"/>
          </p:cNvSpPr>
          <p:nvPr/>
        </p:nvSpPr>
        <p:spPr bwMode="auto">
          <a:xfrm>
            <a:off x="6469121" y="1426574"/>
            <a:ext cx="5383357" cy="587375"/>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l-GR" altLang="en-US" sz="1400" dirty="0">
                <a:latin typeface="Arial" panose="020B0604020202020204" pitchFamily="34" charset="0"/>
                <a:ea typeface="Times New Roman" panose="02020603050405020304" pitchFamily="18" charset="0"/>
              </a:rPr>
              <a:t>Γράφημα</a:t>
            </a:r>
            <a:r>
              <a:rPr kumimoji="0" lang="en-US"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a:t>
            </a:r>
            <a:r>
              <a:rPr kumimoji="0" lang="el-GR"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5</a:t>
            </a:r>
            <a:r>
              <a:rPr kumimoji="0" lang="en-US"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 </a:t>
            </a:r>
            <a:r>
              <a:rPr kumimoji="0" lang="el-GR"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Ψήφος υπέρ δεξιών κομμάτων μεταξύ ψηφοφόρων με υψηλό εισόδημα</a:t>
            </a:r>
            <a:endParaRPr kumimoji="0" lang="en-US" altLang="en-US" sz="1400" i="0" u="none" strike="noStrike" cap="none" normalizeH="0" baseline="0" dirty="0">
              <a:ln>
                <a:noFill/>
              </a:ln>
              <a:solidFill>
                <a:schemeClr val="tx1"/>
              </a:solidFill>
              <a:effectLst/>
              <a:latin typeface="Arial" panose="020B0604020202020204" pitchFamily="34" charset="0"/>
            </a:endParaRPr>
          </a:p>
        </p:txBody>
      </p:sp>
      <p:sp>
        <p:nvSpPr>
          <p:cNvPr id="2" name="Title 1">
            <a:extLst>
              <a:ext uri="{FF2B5EF4-FFF2-40B4-BE49-F238E27FC236}">
                <a16:creationId xmlns:a16="http://schemas.microsoft.com/office/drawing/2014/main" id="{8499DBC6-5A6C-220B-DC2F-ABDC071C58D5}"/>
              </a:ext>
            </a:extLst>
          </p:cNvPr>
          <p:cNvSpPr>
            <a:spLocks noGrp="1"/>
          </p:cNvSpPr>
          <p:nvPr>
            <p:ph type="title"/>
          </p:nvPr>
        </p:nvSpPr>
        <p:spPr>
          <a:xfrm>
            <a:off x="838200" y="308657"/>
            <a:ext cx="10515600" cy="1325563"/>
          </a:xfrm>
        </p:spPr>
        <p:txBody>
          <a:bodyPr/>
          <a:lstStyle/>
          <a:p>
            <a:pPr algn="ctr"/>
            <a:r>
              <a:rPr lang="el-GR" dirty="0"/>
              <a:t>Ανάλυση μορφωτικής τομής ανά κόμμα</a:t>
            </a:r>
            <a:endParaRPr lang="en-GB" dirty="0"/>
          </a:p>
        </p:txBody>
      </p:sp>
      <p:sp>
        <p:nvSpPr>
          <p:cNvPr id="6" name="Rectangle 5">
            <a:extLst>
              <a:ext uri="{FF2B5EF4-FFF2-40B4-BE49-F238E27FC236}">
                <a16:creationId xmlns:a16="http://schemas.microsoft.com/office/drawing/2014/main" id="{295CF7CF-EC9C-BFBE-FC74-2A7C570751A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7" name="Rectangle 7">
            <a:extLst>
              <a:ext uri="{FF2B5EF4-FFF2-40B4-BE49-F238E27FC236}">
                <a16:creationId xmlns:a16="http://schemas.microsoft.com/office/drawing/2014/main" id="{B2DDABA4-8C13-5491-AB02-5075D67D114D}"/>
              </a:ext>
            </a:extLst>
          </p:cNvPr>
          <p:cNvSpPr>
            <a:spLocks noChangeArrowheads="1"/>
          </p:cNvSpPr>
          <p:nvPr/>
        </p:nvSpPr>
        <p:spPr bwMode="auto">
          <a:xfrm>
            <a:off x="0" y="4572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8" name="Rectangle 8">
            <a:extLst>
              <a:ext uri="{FF2B5EF4-FFF2-40B4-BE49-F238E27FC236}">
                <a16:creationId xmlns:a16="http://schemas.microsoft.com/office/drawing/2014/main" id="{A418DB20-FC18-A3C1-9D8E-2F308720708F}"/>
              </a:ext>
            </a:extLst>
          </p:cNvPr>
          <p:cNvSpPr>
            <a:spLocks noChangeArrowheads="1"/>
          </p:cNvSpPr>
          <p:nvPr/>
        </p:nvSpPr>
        <p:spPr bwMode="auto">
          <a:xfrm>
            <a:off x="0" y="538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 name="Rectangle 10">
            <a:extLst>
              <a:ext uri="{FF2B5EF4-FFF2-40B4-BE49-F238E27FC236}">
                <a16:creationId xmlns:a16="http://schemas.microsoft.com/office/drawing/2014/main" id="{20BB4E6F-4DF4-50D0-1749-0925E09A84E2}"/>
              </a:ext>
            </a:extLst>
          </p:cNvPr>
          <p:cNvSpPr>
            <a:spLocks noChangeArrowheads="1"/>
          </p:cNvSpPr>
          <p:nvPr/>
        </p:nvSpPr>
        <p:spPr bwMode="auto">
          <a:xfrm>
            <a:off x="0" y="53848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0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0" name="Rectangle 11">
            <a:extLst>
              <a:ext uri="{FF2B5EF4-FFF2-40B4-BE49-F238E27FC236}">
                <a16:creationId xmlns:a16="http://schemas.microsoft.com/office/drawing/2014/main" id="{82E23E7E-3717-01ED-1378-4C379ADA72E8}"/>
              </a:ext>
            </a:extLst>
          </p:cNvPr>
          <p:cNvSpPr>
            <a:spLocks noChangeArrowheads="1"/>
          </p:cNvSpPr>
          <p:nvPr/>
        </p:nvSpPr>
        <p:spPr bwMode="auto">
          <a:xfrm>
            <a:off x="0" y="104775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E94CECC7-D742-A652-516F-A67A9D96232F}"/>
              </a:ext>
            </a:extLst>
          </p:cNvPr>
          <p:cNvSpPr txBox="1"/>
          <p:nvPr/>
        </p:nvSpPr>
        <p:spPr>
          <a:xfrm>
            <a:off x="445569" y="5688461"/>
            <a:ext cx="11406909" cy="784830"/>
          </a:xfrm>
          <a:prstGeom prst="rect">
            <a:avLst/>
          </a:prstGeom>
          <a:noFill/>
        </p:spPr>
        <p:txBody>
          <a:bodyPr wrap="square" rtlCol="0">
            <a:spAutoFit/>
          </a:bodyPr>
          <a:lstStyle/>
          <a:p>
            <a:pPr algn="ctr"/>
            <a:r>
              <a:rPr lang="el-GR" sz="1500" i="1" dirty="0"/>
              <a:t>Σημείωση: Τα παραπάνω γραφήματα παρουσιάζουν την ανά κόμμα ανάλυση της </a:t>
            </a:r>
            <a:r>
              <a:rPr lang="el-GR" sz="1500" i="1" dirty="0" err="1"/>
              <a:t>μορφωτικ</a:t>
            </a:r>
            <a:r>
              <a:rPr lang="en-GB" sz="1500" i="1" dirty="0" err="1"/>
              <a:t>ή</a:t>
            </a:r>
            <a:r>
              <a:rPr lang="el-GR" sz="1500" i="1" dirty="0"/>
              <a:t>ς τομής. Η τομή ήταν θετική την δεκαετία του 1980 λόγω της αδύναμης τομής του ΠΑΣΟΚ και της θετικής τομής της ριζοσπαστικής </a:t>
            </a:r>
            <a:r>
              <a:rPr lang="el-GR" sz="1500" i="1" dirty="0" err="1"/>
              <a:t>αριστεράς</a:t>
            </a:r>
            <a:r>
              <a:rPr lang="el-GR" sz="1500" i="1" dirty="0"/>
              <a:t>. Σταδιακά, το ΠΑΣΟΚ έγινε Βραχμανικό, ενώ ο ΣΥΡΙΖΑ αναστρέφει το προφίλ του. Η ακροδεξιά είναι εξαιρετικά δημοφιλής στους ψηφοφόρους χαμηλής μόρφωσης.</a:t>
            </a:r>
            <a:endParaRPr lang="en-GB" sz="1500" i="1" dirty="0"/>
          </a:p>
        </p:txBody>
      </p:sp>
      <p:pic>
        <p:nvPicPr>
          <p:cNvPr id="3" name="Picture 2" descr="A graph of different colored lines&#10;&#10;Description automatically generated">
            <a:extLst>
              <a:ext uri="{FF2B5EF4-FFF2-40B4-BE49-F238E27FC236}">
                <a16:creationId xmlns:a16="http://schemas.microsoft.com/office/drawing/2014/main" id="{72F9EBE2-D0B7-C2E9-4404-0B9F3DE8E9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876" y="1837550"/>
            <a:ext cx="5899480" cy="3617652"/>
          </a:xfrm>
          <a:prstGeom prst="rect">
            <a:avLst/>
          </a:prstGeom>
        </p:spPr>
      </p:pic>
      <p:sp>
        <p:nvSpPr>
          <p:cNvPr id="4" name="Text Box 4">
            <a:extLst>
              <a:ext uri="{FF2B5EF4-FFF2-40B4-BE49-F238E27FC236}">
                <a16:creationId xmlns:a16="http://schemas.microsoft.com/office/drawing/2014/main" id="{79648AB3-B8DB-91DB-2F96-E484EB6D5E46}"/>
              </a:ext>
            </a:extLst>
          </p:cNvPr>
          <p:cNvSpPr txBox="1">
            <a:spLocks noChangeArrowheads="1"/>
          </p:cNvSpPr>
          <p:nvPr/>
        </p:nvSpPr>
        <p:spPr bwMode="auto">
          <a:xfrm>
            <a:off x="660194" y="1450107"/>
            <a:ext cx="4667833" cy="36512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lang="el-GR" altLang="en-US" sz="1400" dirty="0">
                <a:latin typeface="Arial" panose="020B0604020202020204" pitchFamily="34" charset="0"/>
                <a:ea typeface="Times New Roman" panose="02020603050405020304" pitchFamily="18" charset="0"/>
              </a:rPr>
              <a:t>Γράφημα</a:t>
            </a:r>
            <a:r>
              <a:rPr kumimoji="0" lang="en-US"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 4 – </a:t>
            </a:r>
            <a:r>
              <a:rPr kumimoji="0" lang="el-GR" altLang="en-US" sz="140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rPr>
              <a:t>Ψήφος υπέρ αριστερών κομμάτων μεταξύ ψηφοφόρων με υψηλό </a:t>
            </a:r>
            <a:r>
              <a:rPr lang="el-GR" altLang="en-US" sz="1400" dirty="0" err="1">
                <a:latin typeface="Arial" panose="020B0604020202020204" pitchFamily="34" charset="0"/>
                <a:ea typeface="Times New Roman" panose="02020603050405020304" pitchFamily="18" charset="0"/>
              </a:rPr>
              <a:t>μορφωτικ</a:t>
            </a:r>
            <a:r>
              <a:rPr lang="en-GB" altLang="en-US" sz="1400" dirty="0" err="1">
                <a:latin typeface="Arial" panose="020B0604020202020204" pitchFamily="34" charset="0"/>
                <a:ea typeface="Times New Roman" panose="02020603050405020304" pitchFamily="18" charset="0"/>
              </a:rPr>
              <a:t>ό</a:t>
            </a:r>
            <a:r>
              <a:rPr lang="el-GR" altLang="en-US" sz="1400" dirty="0">
                <a:latin typeface="Arial" panose="020B0604020202020204" pitchFamily="34" charset="0"/>
                <a:ea typeface="Times New Roman" panose="02020603050405020304" pitchFamily="18" charset="0"/>
              </a:rPr>
              <a:t> επίπεδο</a:t>
            </a:r>
            <a:endParaRPr kumimoji="0" lang="en-US" altLang="en-US" sz="1400" i="0" u="none" strike="noStrike" cap="none" normalizeH="0" baseline="0" dirty="0">
              <a:ln>
                <a:noFill/>
              </a:ln>
              <a:solidFill>
                <a:schemeClr val="tx1"/>
              </a:solidFill>
              <a:effectLst/>
              <a:latin typeface="Arial" panose="020B0604020202020204" pitchFamily="34" charset="0"/>
            </a:endParaRPr>
          </a:p>
        </p:txBody>
      </p:sp>
      <p:pic>
        <p:nvPicPr>
          <p:cNvPr id="12" name="Picture 11" descr="A graph with lines and a line&#10;&#10;Description automatically generated">
            <a:extLst>
              <a:ext uri="{FF2B5EF4-FFF2-40B4-BE49-F238E27FC236}">
                <a16:creationId xmlns:a16="http://schemas.microsoft.com/office/drawing/2014/main" id="{253606C7-9D6A-0AC5-D226-300E88BD02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1923947"/>
            <a:ext cx="5972066" cy="3617652"/>
          </a:xfrm>
          <a:prstGeom prst="rect">
            <a:avLst/>
          </a:prstGeom>
        </p:spPr>
      </p:pic>
    </p:spTree>
    <p:extLst>
      <p:ext uri="{BB962C8B-B14F-4D97-AF65-F5344CB8AC3E}">
        <p14:creationId xmlns:p14="http://schemas.microsoft.com/office/powerpoint/2010/main" val="790669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3B44475-0FEA-BC23-8CDF-58EE3D74776F}"/>
              </a:ext>
            </a:extLst>
          </p:cNvPr>
          <p:cNvSpPr>
            <a:spLocks noGrp="1"/>
          </p:cNvSpPr>
          <p:nvPr>
            <p:ph type="title"/>
          </p:nvPr>
        </p:nvSpPr>
        <p:spPr>
          <a:xfrm>
            <a:off x="1371597" y="348865"/>
            <a:ext cx="10044023" cy="877729"/>
          </a:xfrm>
        </p:spPr>
        <p:txBody>
          <a:bodyPr anchor="ctr">
            <a:normAutofit/>
          </a:bodyPr>
          <a:lstStyle/>
          <a:p>
            <a:r>
              <a:rPr lang="el-GR" sz="3700">
                <a:solidFill>
                  <a:srgbClr val="FFFFFF"/>
                </a:solidFill>
              </a:rPr>
              <a:t>Χαρακτηρισμός ελληνικού κομματικού συστήματος</a:t>
            </a:r>
            <a:endParaRPr lang="en-GB" sz="3700">
              <a:solidFill>
                <a:srgbClr val="FFFFFF"/>
              </a:solidFill>
            </a:endParaRPr>
          </a:p>
        </p:txBody>
      </p:sp>
      <p:graphicFrame>
        <p:nvGraphicFramePr>
          <p:cNvPr id="5" name="Content Placeholder 2">
            <a:extLst>
              <a:ext uri="{FF2B5EF4-FFF2-40B4-BE49-F238E27FC236}">
                <a16:creationId xmlns:a16="http://schemas.microsoft.com/office/drawing/2014/main" id="{7D54B01E-CE8A-0B3D-F2F1-63162BA15F6B}"/>
              </a:ext>
            </a:extLst>
          </p:cNvPr>
          <p:cNvGraphicFramePr>
            <a:graphicFrameLocks noGrp="1"/>
          </p:cNvGraphicFramePr>
          <p:nvPr>
            <p:ph idx="1"/>
            <p:extLst>
              <p:ext uri="{D42A27DB-BD31-4B8C-83A1-F6EECF244321}">
                <p14:modId xmlns:p14="http://schemas.microsoft.com/office/powerpoint/2010/main" val="2197736749"/>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697480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D416D44-8BBB-174E-D703-A44BAB24AE00}"/>
              </a:ext>
            </a:extLst>
          </p:cNvPr>
          <p:cNvSpPr>
            <a:spLocks noGrp="1"/>
          </p:cNvSpPr>
          <p:nvPr>
            <p:ph type="title"/>
          </p:nvPr>
        </p:nvSpPr>
        <p:spPr>
          <a:xfrm>
            <a:off x="793662" y="386930"/>
            <a:ext cx="10066122" cy="1298448"/>
          </a:xfrm>
        </p:spPr>
        <p:txBody>
          <a:bodyPr vert="horz" lIns="91440" tIns="45720" rIns="91440" bIns="45720" rtlCol="0" anchor="b">
            <a:normAutofit/>
          </a:bodyPr>
          <a:lstStyle/>
          <a:p>
            <a:r>
              <a:rPr lang="en-US" sz="3000" kern="1200">
                <a:solidFill>
                  <a:schemeClr val="tx1"/>
                </a:solidFill>
                <a:latin typeface="+mj-lt"/>
                <a:ea typeface="+mj-ea"/>
                <a:cs typeface="+mj-cs"/>
              </a:rPr>
              <a:t>Πίνακας 1: Η εισοδηματική διαιρετική τομή στο δημοψήφισμα και στις εκλογές 2012-2019 (Κουστένης 2023)</a:t>
            </a:r>
          </a:p>
        </p:txBody>
      </p:sp>
      <p:sp>
        <p:nvSpPr>
          <p:cNvPr id="13" name="Rectangle 1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978028A-B48E-ADFD-E97A-095F8AFF71E3}"/>
              </a:ext>
            </a:extLst>
          </p:cNvPr>
          <p:cNvSpPr txBox="1"/>
          <p:nvPr/>
        </p:nvSpPr>
        <p:spPr>
          <a:xfrm>
            <a:off x="793661" y="2599509"/>
            <a:ext cx="4530898" cy="3639450"/>
          </a:xfrm>
          <a:prstGeom prst="rect">
            <a:avLst/>
          </a:prstGeom>
        </p:spPr>
        <p:txBody>
          <a:bodyPr vert="horz" lIns="91440" tIns="45720" rIns="91440" bIns="45720" rtlCol="0" anchor="ctr">
            <a:normAutofit/>
          </a:bodyPr>
          <a:lstStyle/>
          <a:p>
            <a:pPr>
              <a:lnSpc>
                <a:spcPct val="90000"/>
              </a:lnSpc>
              <a:spcAft>
                <a:spcPts val="600"/>
              </a:spcAft>
            </a:pPr>
            <a:r>
              <a:rPr lang="en-US" sz="2000" i="1" dirty="0" err="1"/>
              <a:t>Σημείωση</a:t>
            </a:r>
            <a:r>
              <a:rPr lang="en-US" sz="2000" i="1" dirty="0"/>
              <a:t>: Ο π</a:t>
            </a:r>
            <a:r>
              <a:rPr lang="en-US" sz="2000" i="1" dirty="0" err="1"/>
              <a:t>ίν</a:t>
            </a:r>
            <a:r>
              <a:rPr lang="en-US" sz="2000" i="1" dirty="0"/>
              <a:t>ακας δείχνει το ξεκάθαρα φθίνον προφίλ με βάση το εισόδημα του ψηφοφόρο</a:t>
            </a:r>
            <a:r>
              <a:rPr lang="el-GR" sz="2000" i="1" dirty="0"/>
              <a:t>υ</a:t>
            </a:r>
            <a:r>
              <a:rPr lang="en-US" sz="2000" i="1" dirty="0"/>
              <a:t> του ΌΧΙ στο δημοψήφισμα του 2015. Επ</a:t>
            </a:r>
            <a:r>
              <a:rPr lang="en-US" sz="2000" i="1" dirty="0" err="1"/>
              <a:t>ίσης</a:t>
            </a:r>
            <a:r>
              <a:rPr lang="en-US" sz="2000" i="1" dirty="0"/>
              <a:t> πα</a:t>
            </a:r>
            <a:r>
              <a:rPr lang="en-US" sz="2000" i="1" dirty="0" err="1"/>
              <a:t>ρουσιάζει</a:t>
            </a:r>
            <a:r>
              <a:rPr lang="en-US" sz="2000" i="1" dirty="0"/>
              <a:t> </a:t>
            </a:r>
            <a:r>
              <a:rPr lang="en-US" sz="2000" i="1" dirty="0" err="1"/>
              <a:t>το</a:t>
            </a:r>
            <a:r>
              <a:rPr lang="en-US" sz="2000" i="1" dirty="0"/>
              <a:t> χα</a:t>
            </a:r>
            <a:r>
              <a:rPr lang="en-US" sz="2000" i="1" dirty="0" err="1"/>
              <a:t>μηλοεισοδημ</a:t>
            </a:r>
            <a:r>
              <a:rPr lang="en-US" sz="2000" i="1" dirty="0"/>
              <a:t>ατικό χαρακτήρα του ΣΥΡΙΖΑ, σε αντίθεση με τη ΝΔ.</a:t>
            </a:r>
          </a:p>
        </p:txBody>
      </p:sp>
      <p:pic>
        <p:nvPicPr>
          <p:cNvPr id="5" name="Content Placeholder 4" descr="A table with numbers and a number of text&#10;&#10;Description automatically generated with medium confidence">
            <a:extLst>
              <a:ext uri="{FF2B5EF4-FFF2-40B4-BE49-F238E27FC236}">
                <a16:creationId xmlns:a16="http://schemas.microsoft.com/office/drawing/2014/main" id="{9DDCFAF7-37C3-4B30-60EC-0E8F521481F3}"/>
              </a:ext>
            </a:extLst>
          </p:cNvPr>
          <p:cNvPicPr>
            <a:picLocks noGrp="1" noChangeAspect="1"/>
          </p:cNvPicPr>
          <p:nvPr>
            <p:ph idx="1"/>
          </p:nvPr>
        </p:nvPicPr>
        <p:blipFill>
          <a:blip r:embed="rId2"/>
          <a:stretch>
            <a:fillRect/>
          </a:stretch>
        </p:blipFill>
        <p:spPr>
          <a:xfrm>
            <a:off x="5911532" y="2822046"/>
            <a:ext cx="5150277" cy="3038662"/>
          </a:xfrm>
          <a:prstGeom prst="rect">
            <a:avLst/>
          </a:prstGeom>
        </p:spPr>
      </p:pic>
      <p:sp>
        <p:nvSpPr>
          <p:cNvPr id="17" name="Rectangle 1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9273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table of numbers with different languages&#10;&#10;Description automatically generated with medium confidence">
            <a:extLst>
              <a:ext uri="{FF2B5EF4-FFF2-40B4-BE49-F238E27FC236}">
                <a16:creationId xmlns:a16="http://schemas.microsoft.com/office/drawing/2014/main" id="{D9DB0FAA-9BAC-1C44-012C-C169464BE7A3}"/>
              </a:ext>
            </a:extLst>
          </p:cNvPr>
          <p:cNvPicPr>
            <a:picLocks noGrp="1" noChangeAspect="1"/>
          </p:cNvPicPr>
          <p:nvPr>
            <p:ph idx="1"/>
          </p:nvPr>
        </p:nvPicPr>
        <p:blipFill>
          <a:blip r:embed="rId2"/>
          <a:stretch>
            <a:fillRect/>
          </a:stretch>
        </p:blipFill>
        <p:spPr>
          <a:xfrm>
            <a:off x="6832600" y="220918"/>
            <a:ext cx="4417292" cy="6271958"/>
          </a:xfrm>
        </p:spPr>
      </p:pic>
      <p:sp>
        <p:nvSpPr>
          <p:cNvPr id="6" name="TextBox 5">
            <a:extLst>
              <a:ext uri="{FF2B5EF4-FFF2-40B4-BE49-F238E27FC236}">
                <a16:creationId xmlns:a16="http://schemas.microsoft.com/office/drawing/2014/main" id="{0A2DEA77-DDD4-CCC3-956D-9EF0FAEC150C}"/>
              </a:ext>
            </a:extLst>
          </p:cNvPr>
          <p:cNvSpPr txBox="1"/>
          <p:nvPr/>
        </p:nvSpPr>
        <p:spPr>
          <a:xfrm>
            <a:off x="942108" y="738909"/>
            <a:ext cx="5153891" cy="646331"/>
          </a:xfrm>
          <a:prstGeom prst="rect">
            <a:avLst/>
          </a:prstGeom>
          <a:noFill/>
        </p:spPr>
        <p:txBody>
          <a:bodyPr wrap="square" rtlCol="0">
            <a:spAutoFit/>
          </a:bodyPr>
          <a:lstStyle/>
          <a:p>
            <a:r>
              <a:rPr lang="el-GR" b="1" dirty="0"/>
              <a:t>Πίνακας 2: Η δομή των πολιτικών διαιρετικών τομών στην Ελλάδα, 2012-2019 (</a:t>
            </a:r>
            <a:r>
              <a:rPr lang="en-GB" b="1" dirty="0"/>
              <a:t>CSES- ELNES)</a:t>
            </a:r>
          </a:p>
        </p:txBody>
      </p:sp>
      <p:sp>
        <p:nvSpPr>
          <p:cNvPr id="3" name="TextBox 2">
            <a:extLst>
              <a:ext uri="{FF2B5EF4-FFF2-40B4-BE49-F238E27FC236}">
                <a16:creationId xmlns:a16="http://schemas.microsoft.com/office/drawing/2014/main" id="{7784A451-4D1C-71D8-E4B7-60AEC727D67A}"/>
              </a:ext>
            </a:extLst>
          </p:cNvPr>
          <p:cNvSpPr txBox="1"/>
          <p:nvPr/>
        </p:nvSpPr>
        <p:spPr>
          <a:xfrm>
            <a:off x="379379" y="3206979"/>
            <a:ext cx="6376186" cy="1754326"/>
          </a:xfrm>
          <a:prstGeom prst="rect">
            <a:avLst/>
          </a:prstGeom>
          <a:noFill/>
        </p:spPr>
        <p:txBody>
          <a:bodyPr wrap="square">
            <a:spAutoFit/>
          </a:bodyPr>
          <a:lstStyle/>
          <a:p>
            <a:pPr algn="ctr"/>
            <a:r>
              <a:rPr lang="el-GR" i="1" dirty="0"/>
              <a:t>Σημείωση: Ο πίνακας παρουσιάζει την δομή της ψήφου στην τελευταία περίοδο εκλογικού ανταγωνισμού (2012-2019). Βλέπουμε πως ο ΣΥΡΙΖΑ ήταν ιδιαίτερα δημοφιλής στους νέους, στους πολίτες αστικών κέντρων, στους μη θρησκευόμενους και στις γυναίκες. Η ακροδεξιά συγκεντρώνεται στην επαρχία και στους θρησκευόμενους άντρες.</a:t>
            </a:r>
            <a:endParaRPr lang="en-GB" i="1" dirty="0"/>
          </a:p>
        </p:txBody>
      </p:sp>
    </p:spTree>
    <p:extLst>
      <p:ext uri="{BB962C8B-B14F-4D97-AF65-F5344CB8AC3E}">
        <p14:creationId xmlns:p14="http://schemas.microsoft.com/office/powerpoint/2010/main" val="472250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1F6BF70-C7D1-4AF9-8DB4-BEEB8A9C35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95750B-6EB8-FE62-1151-32E2CEA99B71}"/>
              </a:ext>
            </a:extLst>
          </p:cNvPr>
          <p:cNvSpPr>
            <a:spLocks noGrp="1"/>
          </p:cNvSpPr>
          <p:nvPr>
            <p:ph type="title"/>
          </p:nvPr>
        </p:nvSpPr>
        <p:spPr>
          <a:xfrm>
            <a:off x="645065" y="1097280"/>
            <a:ext cx="3796306" cy="4666207"/>
          </a:xfrm>
        </p:spPr>
        <p:txBody>
          <a:bodyPr anchor="ctr">
            <a:normAutofit/>
          </a:bodyPr>
          <a:lstStyle/>
          <a:p>
            <a:r>
              <a:rPr lang="el-GR" sz="4800"/>
              <a:t>Λοιπές πολιτικές διαιρετικές τομές</a:t>
            </a:r>
            <a:endParaRPr lang="en-GB" sz="4800"/>
          </a:p>
        </p:txBody>
      </p:sp>
      <p:grpSp>
        <p:nvGrpSpPr>
          <p:cNvPr id="11" name="Group 10">
            <a:extLst>
              <a:ext uri="{FF2B5EF4-FFF2-40B4-BE49-F238E27FC236}">
                <a16:creationId xmlns:a16="http://schemas.microsoft.com/office/drawing/2014/main" id="{0C66A8B6-1F6E-4FCC-93B9-B9986B6FD1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2576" y="5945955"/>
            <a:ext cx="12109423" cy="525780"/>
            <a:chOff x="82576" y="5945955"/>
            <a:chExt cx="12109423" cy="525780"/>
          </a:xfrm>
        </p:grpSpPr>
        <p:sp>
          <p:nvSpPr>
            <p:cNvPr id="12" name="Rectangle 11">
              <a:extLst>
                <a:ext uri="{FF2B5EF4-FFF2-40B4-BE49-F238E27FC236}">
                  <a16:creationId xmlns:a16="http://schemas.microsoft.com/office/drawing/2014/main" id="{CAF7C4FD-65AD-4BBE-886A-D2E923F94C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03361" y="6131892"/>
              <a:ext cx="524256"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BA8278B-6DF7-481F-B1FA-FFE7D6C3C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5998176" y="277912"/>
              <a:ext cx="524256" cy="1186339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Rectangle 14">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3706" y="587829"/>
            <a:ext cx="6505300" cy="568234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5BC445C0-DDBD-1581-5874-B12EB9B55572}"/>
              </a:ext>
            </a:extLst>
          </p:cNvPr>
          <p:cNvGraphicFramePr>
            <a:graphicFrameLocks noGrp="1"/>
          </p:cNvGraphicFramePr>
          <p:nvPr>
            <p:ph idx="1"/>
            <p:extLst>
              <p:ext uri="{D42A27DB-BD31-4B8C-83A1-F6EECF244321}">
                <p14:modId xmlns:p14="http://schemas.microsoft.com/office/powerpoint/2010/main" val="2445190984"/>
              </p:ext>
            </p:extLst>
          </p:nvPr>
        </p:nvGraphicFramePr>
        <p:xfrm>
          <a:off x="5431536" y="1014153"/>
          <a:ext cx="5918184" cy="49793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1746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aph with a line and a line graph&#10;&#10;Description automatically generated with medium confidence">
            <a:extLst>
              <a:ext uri="{FF2B5EF4-FFF2-40B4-BE49-F238E27FC236}">
                <a16:creationId xmlns:a16="http://schemas.microsoft.com/office/drawing/2014/main" id="{B61507FE-98A8-EB19-76CD-C84A26680D7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3418" y="658090"/>
            <a:ext cx="4450230" cy="2593109"/>
          </a:xfrm>
          <a:prstGeom prst="rect">
            <a:avLst/>
          </a:prstGeom>
        </p:spPr>
      </p:pic>
      <p:sp>
        <p:nvSpPr>
          <p:cNvPr id="5" name="TextBox 4">
            <a:extLst>
              <a:ext uri="{FF2B5EF4-FFF2-40B4-BE49-F238E27FC236}">
                <a16:creationId xmlns:a16="http://schemas.microsoft.com/office/drawing/2014/main" id="{A7003486-831A-CBDF-A5C0-91F4B726B726}"/>
              </a:ext>
            </a:extLst>
          </p:cNvPr>
          <p:cNvSpPr txBox="1"/>
          <p:nvPr/>
        </p:nvSpPr>
        <p:spPr>
          <a:xfrm>
            <a:off x="849588" y="350982"/>
            <a:ext cx="3637421" cy="430887"/>
          </a:xfrm>
          <a:prstGeom prst="rect">
            <a:avLst/>
          </a:prstGeom>
          <a:noFill/>
        </p:spPr>
        <p:txBody>
          <a:bodyPr wrap="square" rtlCol="0">
            <a:spAutoFit/>
          </a:bodyPr>
          <a:lstStyle/>
          <a:p>
            <a:pPr algn="ctr"/>
            <a:r>
              <a:rPr lang="el-GR" sz="1100" dirty="0"/>
              <a:t>Γράφημα 6: Ψήφος υπέρ αριστερών κομμάτων μεταξύ ψηφοφόρων αγροτικών περιοχών</a:t>
            </a:r>
            <a:endParaRPr lang="en-GB" sz="1100" dirty="0"/>
          </a:p>
        </p:txBody>
      </p:sp>
      <p:pic>
        <p:nvPicPr>
          <p:cNvPr id="6" name="Picture 5" descr="A graph showing the difference between the vote and the rest of the population&#10;&#10;Description automatically generated">
            <a:extLst>
              <a:ext uri="{FF2B5EF4-FFF2-40B4-BE49-F238E27FC236}">
                <a16:creationId xmlns:a16="http://schemas.microsoft.com/office/drawing/2014/main" id="{360EB67E-68D5-6B7B-594D-C92A714AE70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282" y="3558307"/>
            <a:ext cx="4753148" cy="2889690"/>
          </a:xfrm>
          <a:prstGeom prst="rect">
            <a:avLst/>
          </a:prstGeom>
        </p:spPr>
      </p:pic>
      <p:pic>
        <p:nvPicPr>
          <p:cNvPr id="9" name="Picture 8" descr="A graph with lines and numbers&#10;&#10;Description automatically generated">
            <a:extLst>
              <a:ext uri="{FF2B5EF4-FFF2-40B4-BE49-F238E27FC236}">
                <a16:creationId xmlns:a16="http://schemas.microsoft.com/office/drawing/2014/main" id="{4D9277B4-13A6-6DF6-4BC8-24CEFD5B80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542" y="658090"/>
            <a:ext cx="4675040" cy="2795611"/>
          </a:xfrm>
          <a:prstGeom prst="rect">
            <a:avLst/>
          </a:prstGeom>
        </p:spPr>
      </p:pic>
      <p:sp>
        <p:nvSpPr>
          <p:cNvPr id="11" name="TextBox 10">
            <a:extLst>
              <a:ext uri="{FF2B5EF4-FFF2-40B4-BE49-F238E27FC236}">
                <a16:creationId xmlns:a16="http://schemas.microsoft.com/office/drawing/2014/main" id="{CFC71572-6D75-44A4-6EC0-87DBFE719A4E}"/>
              </a:ext>
            </a:extLst>
          </p:cNvPr>
          <p:cNvSpPr txBox="1"/>
          <p:nvPr/>
        </p:nvSpPr>
        <p:spPr>
          <a:xfrm>
            <a:off x="6829571" y="350982"/>
            <a:ext cx="4922982" cy="261610"/>
          </a:xfrm>
          <a:prstGeom prst="rect">
            <a:avLst/>
          </a:prstGeom>
          <a:noFill/>
        </p:spPr>
        <p:txBody>
          <a:bodyPr wrap="square" rtlCol="0">
            <a:spAutoFit/>
          </a:bodyPr>
          <a:lstStyle/>
          <a:p>
            <a:pPr algn="ctr"/>
            <a:r>
              <a:rPr lang="el-GR" sz="1100" dirty="0"/>
              <a:t>Γράφημα 8: Ψήφος υπέρ αριστερών κομμάτων μεταξύ γυναικών ψηφοφόρων</a:t>
            </a:r>
            <a:endParaRPr lang="en-GB" sz="1100" dirty="0"/>
          </a:p>
        </p:txBody>
      </p:sp>
      <p:pic>
        <p:nvPicPr>
          <p:cNvPr id="12" name="Picture 11" descr="A graph showing the number of people in the united states&#10;&#10;Description automatically generated">
            <a:extLst>
              <a:ext uri="{FF2B5EF4-FFF2-40B4-BE49-F238E27FC236}">
                <a16:creationId xmlns:a16="http://schemas.microsoft.com/office/drawing/2014/main" id="{E1FD58D5-C18C-4706-154C-3825C0A26A8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36348" y="3938794"/>
            <a:ext cx="4492234" cy="2615643"/>
          </a:xfrm>
          <a:prstGeom prst="rect">
            <a:avLst/>
          </a:prstGeom>
        </p:spPr>
      </p:pic>
      <p:sp>
        <p:nvSpPr>
          <p:cNvPr id="13" name="TextBox 12">
            <a:extLst>
              <a:ext uri="{FF2B5EF4-FFF2-40B4-BE49-F238E27FC236}">
                <a16:creationId xmlns:a16="http://schemas.microsoft.com/office/drawing/2014/main" id="{5A1D9898-778B-3702-B14E-F3D2ED6307B2}"/>
              </a:ext>
            </a:extLst>
          </p:cNvPr>
          <p:cNvSpPr txBox="1"/>
          <p:nvPr/>
        </p:nvSpPr>
        <p:spPr>
          <a:xfrm>
            <a:off x="6829571" y="3505213"/>
            <a:ext cx="4922982" cy="430887"/>
          </a:xfrm>
          <a:prstGeom prst="rect">
            <a:avLst/>
          </a:prstGeom>
          <a:noFill/>
        </p:spPr>
        <p:txBody>
          <a:bodyPr wrap="square" rtlCol="0">
            <a:spAutoFit/>
          </a:bodyPr>
          <a:lstStyle/>
          <a:p>
            <a:pPr algn="ctr"/>
            <a:r>
              <a:rPr lang="el-GR" sz="1100" dirty="0"/>
              <a:t>Γράφημα 9: Ψήφος υπέρ αριστερών κομμάτων μεταξύ ψηφοφόρων που δεν εκκλησιάζονται ποτέ</a:t>
            </a:r>
            <a:endParaRPr lang="en-GB" sz="1100" dirty="0"/>
          </a:p>
        </p:txBody>
      </p:sp>
      <p:sp>
        <p:nvSpPr>
          <p:cNvPr id="8" name="TextBox 7">
            <a:extLst>
              <a:ext uri="{FF2B5EF4-FFF2-40B4-BE49-F238E27FC236}">
                <a16:creationId xmlns:a16="http://schemas.microsoft.com/office/drawing/2014/main" id="{164FFCE0-2330-4A53-B33E-B0739859FE0D}"/>
              </a:ext>
            </a:extLst>
          </p:cNvPr>
          <p:cNvSpPr txBox="1"/>
          <p:nvPr/>
        </p:nvSpPr>
        <p:spPr>
          <a:xfrm>
            <a:off x="969822" y="3238257"/>
            <a:ext cx="3637421" cy="430887"/>
          </a:xfrm>
          <a:prstGeom prst="rect">
            <a:avLst/>
          </a:prstGeom>
          <a:noFill/>
        </p:spPr>
        <p:txBody>
          <a:bodyPr wrap="square">
            <a:spAutoFit/>
          </a:bodyPr>
          <a:lstStyle/>
          <a:p>
            <a:pPr algn="ctr"/>
            <a:r>
              <a:rPr lang="el-GR" sz="1100" dirty="0"/>
              <a:t>Γράφημα 7: Ψήφος υπέρ αριστερών κομμάτων μεταξύ νέων ψηφοφόρων</a:t>
            </a:r>
            <a:endParaRPr lang="en-GB" sz="1100" dirty="0"/>
          </a:p>
        </p:txBody>
      </p:sp>
    </p:spTree>
    <p:extLst>
      <p:ext uri="{BB962C8B-B14F-4D97-AF65-F5344CB8AC3E}">
        <p14:creationId xmlns:p14="http://schemas.microsoft.com/office/powerpoint/2010/main" val="30437650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6A0515-BF62-71ED-C6CD-DE65433C2ABA}"/>
              </a:ext>
            </a:extLst>
          </p:cNvPr>
          <p:cNvSpPr>
            <a:spLocks noGrp="1"/>
          </p:cNvSpPr>
          <p:nvPr>
            <p:ph type="title"/>
          </p:nvPr>
        </p:nvSpPr>
        <p:spPr>
          <a:xfrm>
            <a:off x="586478" y="1683756"/>
            <a:ext cx="3115265" cy="2396359"/>
          </a:xfrm>
        </p:spPr>
        <p:txBody>
          <a:bodyPr anchor="b">
            <a:normAutofit/>
          </a:bodyPr>
          <a:lstStyle/>
          <a:p>
            <a:pPr algn="r"/>
            <a:r>
              <a:rPr lang="el-GR" sz="4000">
                <a:solidFill>
                  <a:srgbClr val="FFFFFF"/>
                </a:solidFill>
              </a:rPr>
              <a:t>Σύνοψη: ελληνική ιδαιτερότητα</a:t>
            </a:r>
            <a:endParaRPr lang="en-GB" sz="4000">
              <a:solidFill>
                <a:srgbClr val="FFFFFF"/>
              </a:solidFill>
            </a:endParaRPr>
          </a:p>
        </p:txBody>
      </p:sp>
      <p:graphicFrame>
        <p:nvGraphicFramePr>
          <p:cNvPr id="5" name="Content Placeholder 2">
            <a:extLst>
              <a:ext uri="{FF2B5EF4-FFF2-40B4-BE49-F238E27FC236}">
                <a16:creationId xmlns:a16="http://schemas.microsoft.com/office/drawing/2014/main" id="{DF24D877-D3EF-16D1-D0D6-B671B4F41F2A}"/>
              </a:ext>
            </a:extLst>
          </p:cNvPr>
          <p:cNvGraphicFramePr>
            <a:graphicFrameLocks noGrp="1"/>
          </p:cNvGraphicFramePr>
          <p:nvPr>
            <p:ph idx="1"/>
            <p:extLst>
              <p:ext uri="{D42A27DB-BD31-4B8C-83A1-F6EECF244321}">
                <p14:modId xmlns:p14="http://schemas.microsoft.com/office/powerpoint/2010/main" val="3191047825"/>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85925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4026A73-1F7F-49F2-B319-8CA3B3D53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3"/>
            <a:ext cx="11546828" cy="6214534"/>
          </a:xfrm>
          <a:custGeom>
            <a:avLst/>
            <a:gdLst>
              <a:gd name="connsiteX0" fmla="*/ 0 w 11546828"/>
              <a:gd name="connsiteY0" fmla="*/ 0 h 6214534"/>
              <a:gd name="connsiteX1" fmla="*/ 7965430 w 11546828"/>
              <a:gd name="connsiteY1" fmla="*/ 0 h 6214534"/>
              <a:gd name="connsiteX2" fmla="*/ 7965430 w 11546828"/>
              <a:gd name="connsiteY2" fmla="*/ 1786 h 6214534"/>
              <a:gd name="connsiteX3" fmla="*/ 11546828 w 11546828"/>
              <a:gd name="connsiteY3" fmla="*/ 1786 h 6214534"/>
              <a:gd name="connsiteX4" fmla="*/ 11546828 w 11546828"/>
              <a:gd name="connsiteY4" fmla="*/ 2866740 h 6214534"/>
              <a:gd name="connsiteX5" fmla="*/ 11225095 w 11546828"/>
              <a:gd name="connsiteY5" fmla="*/ 3179536 h 6214534"/>
              <a:gd name="connsiteX6" fmla="*/ 11225095 w 11546828"/>
              <a:gd name="connsiteY6" fmla="*/ 301542 h 6214534"/>
              <a:gd name="connsiteX7" fmla="*/ 320042 w 11546828"/>
              <a:gd name="connsiteY7" fmla="*/ 301542 h 6214534"/>
              <a:gd name="connsiteX8" fmla="*/ 320042 w 11546828"/>
              <a:gd name="connsiteY8" fmla="*/ 5909424 h 6214534"/>
              <a:gd name="connsiteX9" fmla="*/ 8417210 w 11546828"/>
              <a:gd name="connsiteY9" fmla="*/ 5909424 h 6214534"/>
              <a:gd name="connsiteX10" fmla="*/ 8103383 w 11546828"/>
              <a:gd name="connsiteY10" fmla="*/ 6214534 h 6214534"/>
              <a:gd name="connsiteX11" fmla="*/ 7222929 w 11546828"/>
              <a:gd name="connsiteY11" fmla="*/ 6214534 h 6214534"/>
              <a:gd name="connsiteX12" fmla="*/ 7222929 w 11546828"/>
              <a:gd name="connsiteY12" fmla="*/ 6212748 h 6214534"/>
              <a:gd name="connsiteX13" fmla="*/ 0 w 11546828"/>
              <a:gd name="connsiteY13" fmla="*/ 6212748 h 621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546828" h="6214534">
                <a:moveTo>
                  <a:pt x="0" y="0"/>
                </a:moveTo>
                <a:lnTo>
                  <a:pt x="7965430" y="0"/>
                </a:lnTo>
                <a:lnTo>
                  <a:pt x="7965430" y="1786"/>
                </a:lnTo>
                <a:lnTo>
                  <a:pt x="11546828" y="1786"/>
                </a:lnTo>
                <a:lnTo>
                  <a:pt x="11546828" y="2866740"/>
                </a:lnTo>
                <a:lnTo>
                  <a:pt x="11225095" y="3179536"/>
                </a:lnTo>
                <a:lnTo>
                  <a:pt x="11225095" y="301542"/>
                </a:lnTo>
                <a:lnTo>
                  <a:pt x="320042" y="301542"/>
                </a:lnTo>
                <a:lnTo>
                  <a:pt x="320042" y="5909424"/>
                </a:lnTo>
                <a:lnTo>
                  <a:pt x="8417210" y="5909424"/>
                </a:lnTo>
                <a:lnTo>
                  <a:pt x="8103383" y="6214534"/>
                </a:lnTo>
                <a:lnTo>
                  <a:pt x="7222929" y="6214534"/>
                </a:lnTo>
                <a:lnTo>
                  <a:pt x="7222929" y="6212748"/>
                </a:lnTo>
                <a:lnTo>
                  <a:pt x="0" y="6212748"/>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7A49C9F-C471-DA45-6C44-C1E652666882}"/>
              </a:ext>
            </a:extLst>
          </p:cNvPr>
          <p:cNvSpPr>
            <a:spLocks noGrp="1"/>
          </p:cNvSpPr>
          <p:nvPr>
            <p:ph type="title"/>
          </p:nvPr>
        </p:nvSpPr>
        <p:spPr>
          <a:xfrm>
            <a:off x="1006900" y="1188637"/>
            <a:ext cx="3141430" cy="4480726"/>
          </a:xfrm>
        </p:spPr>
        <p:txBody>
          <a:bodyPr>
            <a:normAutofit/>
          </a:bodyPr>
          <a:lstStyle/>
          <a:p>
            <a:pPr algn="r"/>
            <a:r>
              <a:rPr lang="el-GR" sz="4100"/>
              <a:t>Σύνδεση με επικαιρότητα</a:t>
            </a:r>
            <a:endParaRPr lang="en-GB" sz="4100"/>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EDF79F8-6046-276E-734C-2903A19ED87B}"/>
              </a:ext>
            </a:extLst>
          </p:cNvPr>
          <p:cNvSpPr>
            <a:spLocks noGrp="1"/>
          </p:cNvSpPr>
          <p:nvPr>
            <p:ph idx="1"/>
          </p:nvPr>
        </p:nvSpPr>
        <p:spPr>
          <a:xfrm>
            <a:off x="5138928" y="1338729"/>
            <a:ext cx="4795584" cy="4180542"/>
          </a:xfrm>
        </p:spPr>
        <p:txBody>
          <a:bodyPr anchor="ctr">
            <a:normAutofit/>
          </a:bodyPr>
          <a:lstStyle/>
          <a:p>
            <a:pPr marL="0" indent="0">
              <a:buNone/>
            </a:pPr>
            <a:r>
              <a:rPr lang="el-GR" sz="2000" dirty="0"/>
              <a:t>Ιδιωτικοποίηση ανώτατης εκπαίδευσης.</a:t>
            </a:r>
          </a:p>
          <a:p>
            <a:pPr marL="0" indent="0">
              <a:buNone/>
            </a:pPr>
            <a:r>
              <a:rPr lang="el-GR" sz="2000" dirty="0"/>
              <a:t>Ασταθής ισορροπία μετά την </a:t>
            </a:r>
            <a:r>
              <a:rPr lang="el-GR" sz="2000" dirty="0" err="1"/>
              <a:t>μνημονιακή</a:t>
            </a:r>
            <a:r>
              <a:rPr lang="el-GR" sz="2000" dirty="0"/>
              <a:t> στροφή του ΣΥΡΙΖΑ.</a:t>
            </a:r>
          </a:p>
          <a:p>
            <a:pPr marL="0" indent="0">
              <a:buNone/>
            </a:pPr>
            <a:r>
              <a:rPr lang="el-GR" sz="2000" dirty="0"/>
              <a:t>«</a:t>
            </a:r>
            <a:r>
              <a:rPr lang="el-GR" sz="2000" dirty="0" err="1"/>
              <a:t>Βραχμανοποίηση</a:t>
            </a:r>
            <a:r>
              <a:rPr lang="el-GR" sz="2000" dirty="0"/>
              <a:t>» του ΣΥΡΙΖΑ, εκλογή </a:t>
            </a:r>
            <a:r>
              <a:rPr lang="el-GR" sz="2000" dirty="0" err="1"/>
              <a:t>Κασσελάκη</a:t>
            </a:r>
            <a:r>
              <a:rPr lang="el-GR" sz="2000" dirty="0"/>
              <a:t>, κόμμα Τσίπρα.</a:t>
            </a:r>
          </a:p>
          <a:p>
            <a:pPr marL="0" indent="0">
              <a:buNone/>
            </a:pPr>
            <a:r>
              <a:rPr lang="el-GR" sz="2000" dirty="0"/>
              <a:t>Παραγκωνισμός λαϊκών αιτημάτων από το κομματικό σύστημα (π.χ. αναδιανομή πλούτου/εισοδήματος) που συνδέεται με την αύξηση της αποχής και την άνοδο της ακροδεξιάς.</a:t>
            </a:r>
          </a:p>
          <a:p>
            <a:pPr marL="0" indent="0">
              <a:buNone/>
            </a:pPr>
            <a:r>
              <a:rPr lang="el-GR" sz="2000" dirty="0"/>
              <a:t>Κρίση του «οράματος» της Ευρωπαϊκής Ολοκλήρωσης  χάσμα ανάμεσα στην Ελλάδα και την ΕΕ. </a:t>
            </a:r>
          </a:p>
        </p:txBody>
      </p:sp>
    </p:spTree>
    <p:extLst>
      <p:ext uri="{BB962C8B-B14F-4D97-AF65-F5344CB8AC3E}">
        <p14:creationId xmlns:p14="http://schemas.microsoft.com/office/powerpoint/2010/main" val="16723339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FD2A9-2287-3E29-FF56-1A1064F5C834}"/>
              </a:ext>
            </a:extLst>
          </p:cNvPr>
          <p:cNvSpPr>
            <a:spLocks noGrp="1"/>
          </p:cNvSpPr>
          <p:nvPr>
            <p:ph type="title"/>
          </p:nvPr>
        </p:nvSpPr>
        <p:spPr>
          <a:xfrm>
            <a:off x="838200" y="40272"/>
            <a:ext cx="10515600" cy="681622"/>
          </a:xfrm>
        </p:spPr>
        <p:txBody>
          <a:bodyPr>
            <a:normAutofit fontScale="90000"/>
          </a:bodyPr>
          <a:lstStyle/>
          <a:p>
            <a:r>
              <a:rPr lang="el-GR" dirty="0"/>
              <a:t>Βιβλιογραφία</a:t>
            </a:r>
            <a:endParaRPr lang="en-GB" dirty="0"/>
          </a:p>
        </p:txBody>
      </p:sp>
      <p:sp>
        <p:nvSpPr>
          <p:cNvPr id="3" name="Content Placeholder 2">
            <a:extLst>
              <a:ext uri="{FF2B5EF4-FFF2-40B4-BE49-F238E27FC236}">
                <a16:creationId xmlns:a16="http://schemas.microsoft.com/office/drawing/2014/main" id="{116B46FB-2E2F-87A4-7C7E-68768D1D6806}"/>
              </a:ext>
            </a:extLst>
          </p:cNvPr>
          <p:cNvSpPr>
            <a:spLocks noGrp="1"/>
          </p:cNvSpPr>
          <p:nvPr>
            <p:ph idx="1"/>
          </p:nvPr>
        </p:nvSpPr>
        <p:spPr>
          <a:xfrm>
            <a:off x="204537" y="673766"/>
            <a:ext cx="11863137" cy="5955632"/>
          </a:xfrm>
        </p:spPr>
        <p:txBody>
          <a:bodyPr>
            <a:noAutofit/>
          </a:bodyPr>
          <a:lstStyle/>
          <a:p>
            <a:r>
              <a:rPr lang="en-GB" sz="1100" dirty="0" err="1">
                <a:solidFill>
                  <a:srgbClr val="000000"/>
                </a:solidFill>
                <a:effectLst/>
                <a:latin typeface="Times New Roman" panose="02020603050405020304" pitchFamily="18" charset="0"/>
                <a:ea typeface="Times New Roman" panose="02020603050405020304" pitchFamily="18" charset="0"/>
              </a:rPr>
              <a:t>Bazoti</a:t>
            </a:r>
            <a:r>
              <a:rPr lang="en-GB" sz="1100" dirty="0">
                <a:solidFill>
                  <a:srgbClr val="000000"/>
                </a:solidFill>
                <a:effectLst/>
                <a:latin typeface="Times New Roman" panose="02020603050405020304" pitchFamily="18" charset="0"/>
                <a:ea typeface="Times New Roman" panose="02020603050405020304" pitchFamily="18" charset="0"/>
              </a:rPr>
              <a:t>, P. (2020). Education and wage inequalities in Greece: access to higher education and its effects on income. </a:t>
            </a:r>
            <a:r>
              <a:rPr lang="en-GB" sz="1100" i="1" dirty="0">
                <a:solidFill>
                  <a:srgbClr val="000000"/>
                </a:solidFill>
                <a:effectLst/>
                <a:latin typeface="Times New Roman" panose="02020603050405020304" pitchFamily="18" charset="0"/>
                <a:ea typeface="Times New Roman" panose="02020603050405020304" pitchFamily="18" charset="0"/>
              </a:rPr>
              <a:t>ELIAMEP Working Paper No 110/2020</a:t>
            </a:r>
            <a:r>
              <a:rPr lang="en-GB" sz="1100" dirty="0">
                <a:solidFill>
                  <a:srgbClr val="000000"/>
                </a:solidFill>
                <a:effectLst/>
                <a:latin typeface="Times New Roman" panose="02020603050405020304" pitchFamily="18" charset="0"/>
                <a:ea typeface="Times New Roman" panose="02020603050405020304" pitchFamily="18" charset="0"/>
              </a:rPr>
              <a:t>.</a:t>
            </a:r>
          </a:p>
          <a:p>
            <a:r>
              <a:rPr lang="en-GB" sz="1100" b="0" i="0" u="none" strike="noStrike" dirty="0">
                <a:solidFill>
                  <a:srgbClr val="333333"/>
                </a:solidFill>
                <a:effectLst/>
                <a:latin typeface="Asap"/>
              </a:rPr>
              <a:t>Downs A., 1957. "</a:t>
            </a:r>
            <a:r>
              <a:rPr lang="en-GB" sz="1100" b="1" i="0" u="none" strike="noStrike" dirty="0">
                <a:solidFill>
                  <a:srgbClr val="2D4E8B"/>
                </a:solidFill>
                <a:effectLst/>
                <a:latin typeface="Asap"/>
                <a:hlinkClick r:id="rId3"/>
              </a:rPr>
              <a:t>An Economic Theory of Political Action in a </a:t>
            </a:r>
            <a:r>
              <a:rPr lang="en-GB" sz="1100" b="1" i="0" u="none" strike="noStrike" dirty="0" err="1">
                <a:solidFill>
                  <a:srgbClr val="2D4E8B"/>
                </a:solidFill>
                <a:effectLst/>
                <a:latin typeface="Asap"/>
                <a:hlinkClick r:id="rId3"/>
              </a:rPr>
              <a:t>Democracy</a:t>
            </a:r>
            <a:r>
              <a:rPr lang="en-GB" sz="1100" b="0" i="0" u="none" strike="noStrike" dirty="0" err="1">
                <a:solidFill>
                  <a:srgbClr val="333333"/>
                </a:solidFill>
                <a:effectLst/>
                <a:latin typeface="Asap"/>
              </a:rPr>
              <a:t>,"</a:t>
            </a:r>
            <a:r>
              <a:rPr lang="en-GB" sz="1100" b="0" i="1" u="none" strike="noStrike" dirty="0" err="1">
                <a:solidFill>
                  <a:srgbClr val="2D4E8B"/>
                </a:solidFill>
                <a:effectLst/>
                <a:latin typeface="Asap"/>
                <a:hlinkClick r:id="rId4"/>
              </a:rPr>
              <a:t>Journal</a:t>
            </a:r>
            <a:r>
              <a:rPr lang="en-GB" sz="1100" b="0" i="1" u="none" strike="noStrike" dirty="0">
                <a:solidFill>
                  <a:srgbClr val="2D4E8B"/>
                </a:solidFill>
                <a:effectLst/>
                <a:latin typeface="Asap"/>
                <a:hlinkClick r:id="rId4"/>
              </a:rPr>
              <a:t> of Political Economy</a:t>
            </a:r>
            <a:r>
              <a:rPr lang="en-GB" sz="1100" b="0" i="1" u="none" strike="noStrike" dirty="0">
                <a:solidFill>
                  <a:srgbClr val="333333"/>
                </a:solidFill>
                <a:effectLst/>
                <a:latin typeface="Asap"/>
              </a:rPr>
              <a:t>,</a:t>
            </a:r>
            <a:r>
              <a:rPr lang="en-GB" sz="1100" b="0" i="0" u="none" strike="noStrike" dirty="0">
                <a:solidFill>
                  <a:srgbClr val="333333"/>
                </a:solidFill>
                <a:effectLst/>
                <a:latin typeface="Asap"/>
              </a:rPr>
              <a:t> University of Chicago Press, vol. 65(2), pages 135-135.</a:t>
            </a:r>
          </a:p>
          <a:p>
            <a:r>
              <a:rPr lang="en-GB" sz="1100" dirty="0" err="1"/>
              <a:t>Dardot</a:t>
            </a:r>
            <a:r>
              <a:rPr lang="en-GB" sz="1100" dirty="0"/>
              <a:t> P and  C. Laval (2014) </a:t>
            </a:r>
            <a:r>
              <a:rPr lang="en-GB" sz="1100" i="1" dirty="0"/>
              <a:t>The New Way Of The World: On Neoliberal Society</a:t>
            </a:r>
            <a:r>
              <a:rPr lang="en-GB" sz="1100" dirty="0"/>
              <a:t> Verso Books, London   ISBN1781681767, 978178168176 </a:t>
            </a:r>
            <a:r>
              <a:rPr lang="el-GR" sz="1100" dirty="0"/>
              <a:t>Ελληνική έκδοση «</a:t>
            </a:r>
            <a:r>
              <a:rPr lang="el-GR" sz="1100" i="1" dirty="0"/>
              <a:t>Ο Νέος Λόγος του Κόσμου»</a:t>
            </a:r>
            <a:r>
              <a:rPr lang="el-GR" sz="1100" dirty="0"/>
              <a:t> </a:t>
            </a:r>
            <a:r>
              <a:rPr lang="en-US" sz="1100" dirty="0"/>
              <a:t>Angelus Novus</a:t>
            </a:r>
            <a:r>
              <a:rPr lang="el-GR" sz="1100" dirty="0"/>
              <a:t>, </a:t>
            </a:r>
            <a:r>
              <a:rPr lang="el-GR" sz="1100" dirty="0" err="1"/>
              <a:t>Αθ</a:t>
            </a:r>
            <a:r>
              <a:rPr lang="en-US" sz="1100" dirty="0" err="1"/>
              <a:t>ή</a:t>
            </a:r>
            <a:r>
              <a:rPr lang="el-GR" sz="1100" dirty="0"/>
              <a:t>να</a:t>
            </a:r>
            <a:r>
              <a:rPr lang="en-US" sz="1100" dirty="0"/>
              <a:t> 2024</a:t>
            </a:r>
            <a:endParaRPr lang="en-GB" sz="1100" dirty="0">
              <a:effectLst/>
              <a:latin typeface="Times New Roman" panose="02020603050405020304" pitchFamily="18" charset="0"/>
            </a:endParaRPr>
          </a:p>
          <a:p>
            <a:r>
              <a:rPr lang="en-GB" sz="1100" dirty="0" err="1">
                <a:effectLst/>
                <a:latin typeface="Times New Roman" panose="02020603050405020304" pitchFamily="18" charset="0"/>
              </a:rPr>
              <a:t>Diamandouros</a:t>
            </a:r>
            <a:r>
              <a:rPr lang="en-GB" sz="1100" dirty="0">
                <a:effectLst/>
                <a:latin typeface="Times New Roman" panose="02020603050405020304" pitchFamily="18" charset="0"/>
              </a:rPr>
              <a:t> N. (1994). </a:t>
            </a:r>
            <a:r>
              <a:rPr lang="en-GB" sz="1100" i="1" dirty="0">
                <a:effectLst/>
                <a:latin typeface="Times New Roman" panose="02020603050405020304" pitchFamily="18" charset="0"/>
              </a:rPr>
              <a:t>Cultural dualism and political change in </a:t>
            </a:r>
            <a:r>
              <a:rPr lang="en-GB" sz="1100" i="1" dirty="0" err="1">
                <a:effectLst/>
                <a:latin typeface="Times New Roman" panose="02020603050405020304" pitchFamily="18" charset="0"/>
              </a:rPr>
              <a:t>postauthoritarian</a:t>
            </a:r>
            <a:r>
              <a:rPr lang="en-GB" sz="1100" i="1" dirty="0">
                <a:effectLst/>
                <a:latin typeface="Times New Roman" panose="02020603050405020304" pitchFamily="18" charset="0"/>
              </a:rPr>
              <a:t> Greece</a:t>
            </a:r>
            <a:r>
              <a:rPr lang="en-GB" sz="1100" dirty="0">
                <a:effectLst/>
                <a:latin typeface="Times New Roman" panose="02020603050405020304" pitchFamily="18" charset="0"/>
              </a:rPr>
              <a:t>. Madrid: Instituto Juan March. </a:t>
            </a:r>
          </a:p>
          <a:p>
            <a:r>
              <a:rPr lang="en-GB" sz="1100" dirty="0">
                <a:effectLst/>
                <a:latin typeface="Times New Roman" panose="02020603050405020304" pitchFamily="18" charset="0"/>
              </a:rPr>
              <a:t>Foucault M. (2009) </a:t>
            </a:r>
            <a:r>
              <a:rPr lang="en-GB" sz="1100" b="0" i="0" u="none" strike="noStrike" dirty="0">
                <a:solidFill>
                  <a:srgbClr val="202122"/>
                </a:solidFill>
                <a:effectLst/>
                <a:latin typeface="Arial" panose="020B0604020202020204" pitchFamily="34" charset="0"/>
              </a:rPr>
              <a:t> </a:t>
            </a:r>
            <a:r>
              <a:rPr lang="en-GB" sz="1100" b="0" i="1" u="none" strike="noStrike" dirty="0">
                <a:effectLst/>
                <a:latin typeface="Arial" panose="020B0604020202020204" pitchFamily="34" charset="0"/>
                <a:hlinkClick r:id="rId5"/>
              </a:rPr>
              <a:t>Security, Territory, Population: Lectures at the Collège de France 1977--1978</a:t>
            </a:r>
            <a:r>
              <a:rPr lang="en-GB" sz="1100" b="0" i="0" u="none" strike="noStrike" dirty="0">
                <a:solidFill>
                  <a:srgbClr val="202122"/>
                </a:solidFill>
                <a:effectLst/>
                <a:latin typeface="Arial" panose="020B0604020202020204" pitchFamily="34" charset="0"/>
              </a:rPr>
              <a:t>. Palgrave Macmillan. </a:t>
            </a:r>
            <a:r>
              <a:rPr lang="en-GB" sz="1100" b="0" i="0" u="none" strike="noStrike" dirty="0">
                <a:effectLst/>
                <a:latin typeface="Arial" panose="020B0604020202020204" pitchFamily="34" charset="0"/>
                <a:hlinkClick r:id="rId6" tooltip="ISBN (identifier)"/>
              </a:rPr>
              <a:t>ISBN</a:t>
            </a:r>
            <a:r>
              <a:rPr lang="en-GB" sz="1100" b="0" i="0" u="none" strike="noStrike" dirty="0">
                <a:solidFill>
                  <a:srgbClr val="202122"/>
                </a:solidFill>
                <a:effectLst/>
                <a:latin typeface="Arial" panose="020B0604020202020204" pitchFamily="34" charset="0"/>
              </a:rPr>
              <a:t> </a:t>
            </a:r>
            <a:r>
              <a:rPr lang="en-GB" sz="1100" b="0" i="0" u="none" strike="noStrike" dirty="0">
                <a:effectLst/>
                <a:latin typeface="Arial" panose="020B0604020202020204" pitchFamily="34" charset="0"/>
                <a:hlinkClick r:id="rId7" tooltip="Special:BookSources/9780230245075"/>
              </a:rPr>
              <a:t>9780230245075</a:t>
            </a:r>
            <a:r>
              <a:rPr lang="en-GB" sz="1100" b="0" i="0" u="none" strike="noStrike" dirty="0">
                <a:solidFill>
                  <a:srgbClr val="202122"/>
                </a:solidFill>
                <a:effectLst/>
                <a:latin typeface="Arial" panose="020B0604020202020204" pitchFamily="34" charset="0"/>
              </a:rPr>
              <a:t>.</a:t>
            </a:r>
            <a:endParaRPr lang="en-GB" sz="1100" dirty="0">
              <a:effectLst/>
              <a:latin typeface="Times New Roman" panose="02020603050405020304" pitchFamily="18" charset="0"/>
            </a:endParaRPr>
          </a:p>
          <a:p>
            <a:r>
              <a:rPr lang="en-GB" sz="1100" dirty="0">
                <a:effectLst/>
                <a:latin typeface="Times New Roman" panose="02020603050405020304" pitchFamily="18" charset="0"/>
              </a:rPr>
              <a:t>Gethin, A., Martinez-Toledano, C. &amp; Piketty, T. (2021). </a:t>
            </a:r>
            <a:r>
              <a:rPr lang="en-GB" sz="1100" i="1" dirty="0">
                <a:effectLst/>
                <a:latin typeface="Times New Roman" panose="02020603050405020304" pitchFamily="18" charset="0"/>
              </a:rPr>
              <a:t>Political Cleavages and Social Inequalities a Study of Fifty Democracies, 1948-2020</a:t>
            </a:r>
            <a:r>
              <a:rPr lang="en-GB" sz="1100" dirty="0">
                <a:effectLst/>
                <a:latin typeface="Times New Roman" panose="02020603050405020304" pitchFamily="18" charset="0"/>
              </a:rPr>
              <a:t>. Harvard University Press </a:t>
            </a:r>
          </a:p>
          <a:p>
            <a:r>
              <a:rPr lang="en-GB" sz="1100" dirty="0">
                <a:effectLst/>
                <a:latin typeface="Times New Roman" panose="02020603050405020304" pitchFamily="18" charset="0"/>
              </a:rPr>
              <a:t>Gethin, A., Martinez-Toledano, C. &amp; Piketty, T. (2022). Brahmin Left Versus Merchant Right: Changing Political Cleavages in 21 Western Democracies, 1948–2020, </a:t>
            </a:r>
            <a:r>
              <a:rPr lang="en-GB" sz="1100" i="1" dirty="0">
                <a:effectLst/>
                <a:latin typeface="Times New Roman" panose="02020603050405020304" pitchFamily="18" charset="0"/>
              </a:rPr>
              <a:t>The Quarterly Journal of Economics</a:t>
            </a:r>
            <a:r>
              <a:rPr lang="en-GB" sz="1100" dirty="0">
                <a:effectLst/>
                <a:latin typeface="Times New Roman" panose="02020603050405020304" pitchFamily="18" charset="0"/>
              </a:rPr>
              <a:t>, 137(1), 1–48. </a:t>
            </a:r>
          </a:p>
          <a:p>
            <a:r>
              <a:rPr lang="en-GB" sz="1100" i="0" u="none" strike="noStrike" dirty="0">
                <a:solidFill>
                  <a:srgbClr val="000000"/>
                </a:solidFill>
                <a:effectLst/>
                <a:latin typeface="Times New Roman" panose="02020603050405020304" pitchFamily="18" charset="0"/>
                <a:cs typeface="Times New Roman" panose="02020603050405020304" pitchFamily="18" charset="0"/>
              </a:rPr>
              <a:t>Hobsbawm Eric (1994) </a:t>
            </a:r>
            <a:r>
              <a:rPr lang="en-GB" sz="1100" i="1" u="none" strike="noStrike" dirty="0">
                <a:solidFill>
                  <a:srgbClr val="000000"/>
                </a:solidFill>
                <a:effectLst/>
                <a:latin typeface="Times New Roman" panose="02020603050405020304" pitchFamily="18" charset="0"/>
                <a:cs typeface="Times New Roman" panose="02020603050405020304" pitchFamily="18" charset="0"/>
              </a:rPr>
              <a:t>The Age of Extremes: The Short Twentieth Century, 1914-1991 </a:t>
            </a:r>
            <a:r>
              <a:rPr lang="en-GB" sz="1100" b="0" i="0" u="none" strike="noStrike" dirty="0">
                <a:solidFill>
                  <a:srgbClr val="000000"/>
                </a:solidFill>
                <a:effectLst/>
                <a:latin typeface="Times New Roman" panose="02020603050405020304" pitchFamily="18" charset="0"/>
                <a:cs typeface="Times New Roman" panose="02020603050405020304" pitchFamily="18" charset="0"/>
              </a:rPr>
              <a:t>London, Michael Joseph, 1994, ISBN: 9780718133078; 640pp.</a:t>
            </a:r>
          </a:p>
          <a:p>
            <a:r>
              <a:rPr lang="en-GB" sz="1100" b="0" i="0" u="none" strike="noStrike" dirty="0">
                <a:solidFill>
                  <a:srgbClr val="202122"/>
                </a:solidFill>
                <a:effectLst/>
                <a:latin typeface="Times New Roman" panose="02020603050405020304" pitchFamily="18" charset="0"/>
                <a:cs typeface="Times New Roman" panose="02020603050405020304" pitchFamily="18" charset="0"/>
              </a:rPr>
              <a:t>Hotelling, Harold (1929). "Stability in Competition". </a:t>
            </a:r>
            <a:r>
              <a:rPr lang="en-GB" sz="1100" b="0" i="1" u="none" strike="noStrike" dirty="0">
                <a:solidFill>
                  <a:srgbClr val="202122"/>
                </a:solidFill>
                <a:effectLst/>
                <a:latin typeface="Times New Roman" panose="02020603050405020304" pitchFamily="18" charset="0"/>
                <a:cs typeface="Times New Roman" panose="02020603050405020304" pitchFamily="18" charset="0"/>
              </a:rPr>
              <a:t>The Economic Journal</a:t>
            </a:r>
            <a:r>
              <a:rPr lang="en-GB" sz="1100" b="0" i="0" u="none" strike="noStrike" dirty="0">
                <a:solidFill>
                  <a:srgbClr val="202122"/>
                </a:solidFill>
                <a:effectLst/>
                <a:latin typeface="Times New Roman" panose="02020603050405020304" pitchFamily="18" charset="0"/>
                <a:cs typeface="Times New Roman" panose="02020603050405020304" pitchFamily="18" charset="0"/>
              </a:rPr>
              <a:t>. </a:t>
            </a:r>
            <a:r>
              <a:rPr lang="en-GB" sz="1100" b="1" i="0" u="none" strike="noStrike" dirty="0">
                <a:solidFill>
                  <a:srgbClr val="202122"/>
                </a:solidFill>
                <a:effectLst/>
                <a:latin typeface="Times New Roman" panose="02020603050405020304" pitchFamily="18" charset="0"/>
                <a:cs typeface="Times New Roman" panose="02020603050405020304" pitchFamily="18" charset="0"/>
              </a:rPr>
              <a:t>39</a:t>
            </a:r>
            <a:r>
              <a:rPr lang="en-GB" sz="1100" b="0" i="0" u="none" strike="noStrike" dirty="0">
                <a:solidFill>
                  <a:srgbClr val="202122"/>
                </a:solidFill>
                <a:effectLst/>
                <a:latin typeface="Times New Roman" panose="02020603050405020304" pitchFamily="18" charset="0"/>
                <a:cs typeface="Times New Roman" panose="02020603050405020304" pitchFamily="18" charset="0"/>
              </a:rPr>
              <a:t> (153): 41–57. </a:t>
            </a:r>
            <a:r>
              <a:rPr lang="en-GB" sz="1100" b="0" i="0" u="none" strike="noStrike" dirty="0">
                <a:effectLst/>
                <a:latin typeface="Times New Roman" panose="02020603050405020304" pitchFamily="18" charset="0"/>
                <a:cs typeface="Times New Roman" panose="02020603050405020304" pitchFamily="18" charset="0"/>
                <a:hlinkClick r:id="rId8" tooltip="Doi (identifier)"/>
              </a:rPr>
              <a:t>doi</a:t>
            </a:r>
            <a:r>
              <a:rPr lang="en-GB" sz="1100" b="0" i="0" u="none" strike="noStrike" dirty="0">
                <a:solidFill>
                  <a:srgbClr val="202122"/>
                </a:solidFill>
                <a:effectLst/>
                <a:latin typeface="Times New Roman" panose="02020603050405020304" pitchFamily="18" charset="0"/>
                <a:cs typeface="Times New Roman" panose="02020603050405020304" pitchFamily="18" charset="0"/>
              </a:rPr>
              <a:t>:</a:t>
            </a:r>
            <a:r>
              <a:rPr lang="en-GB" sz="1100" b="0" i="0" u="none" strike="noStrike" dirty="0">
                <a:effectLst/>
                <a:latin typeface="Times New Roman" panose="02020603050405020304" pitchFamily="18" charset="0"/>
                <a:cs typeface="Times New Roman" panose="02020603050405020304" pitchFamily="18" charset="0"/>
                <a:hlinkClick r:id="rId9"/>
              </a:rPr>
              <a:t>10.2307/2224214</a:t>
            </a:r>
            <a:r>
              <a:rPr lang="en-GB" sz="1100" b="0" i="0" u="none" strike="noStrike" dirty="0">
                <a:solidFill>
                  <a:srgbClr val="202122"/>
                </a:solidFill>
                <a:effectLst/>
                <a:latin typeface="Times New Roman" panose="02020603050405020304" pitchFamily="18" charset="0"/>
                <a:cs typeface="Times New Roman" panose="02020603050405020304" pitchFamily="18" charset="0"/>
              </a:rPr>
              <a:t>. </a:t>
            </a:r>
            <a:r>
              <a:rPr lang="en-GB" sz="1100" b="0" i="0" u="none" strike="noStrike" dirty="0">
                <a:effectLst/>
                <a:latin typeface="Times New Roman" panose="02020603050405020304" pitchFamily="18" charset="0"/>
                <a:cs typeface="Times New Roman" panose="02020603050405020304" pitchFamily="18" charset="0"/>
                <a:hlinkClick r:id="rId10" tooltip="JSTOR (identifier)"/>
              </a:rPr>
              <a:t>JSTOR</a:t>
            </a:r>
            <a:r>
              <a:rPr lang="en-GB" sz="1100" b="0" i="0" u="none" strike="noStrike" dirty="0">
                <a:solidFill>
                  <a:srgbClr val="202122"/>
                </a:solidFill>
                <a:effectLst/>
                <a:latin typeface="Times New Roman" panose="02020603050405020304" pitchFamily="18" charset="0"/>
                <a:cs typeface="Times New Roman" panose="02020603050405020304" pitchFamily="18" charset="0"/>
              </a:rPr>
              <a:t> </a:t>
            </a:r>
            <a:r>
              <a:rPr lang="en-GB" sz="1100" b="0" i="0" u="none" strike="noStrike" dirty="0">
                <a:effectLst/>
                <a:latin typeface="Times New Roman" panose="02020603050405020304" pitchFamily="18" charset="0"/>
                <a:cs typeface="Times New Roman" panose="02020603050405020304" pitchFamily="18" charset="0"/>
                <a:hlinkClick r:id="rId11"/>
              </a:rPr>
              <a:t>2224214</a:t>
            </a:r>
            <a:endParaRPr lang="en-GB" sz="1100" dirty="0">
              <a:effectLst/>
              <a:latin typeface="Times New Roman" panose="02020603050405020304" pitchFamily="18" charset="0"/>
              <a:cs typeface="Times New Roman" panose="02020603050405020304" pitchFamily="18" charset="0"/>
            </a:endParaRPr>
          </a:p>
          <a:p>
            <a:r>
              <a:rPr lang="en-GB" sz="1100" dirty="0" err="1">
                <a:effectLst/>
                <a:latin typeface="Times New Roman" panose="02020603050405020304" pitchFamily="18" charset="0"/>
              </a:rPr>
              <a:t>Kostelka</a:t>
            </a:r>
            <a:r>
              <a:rPr lang="en-GB" sz="1100" dirty="0">
                <a:effectLst/>
                <a:latin typeface="Times New Roman" panose="02020603050405020304" pitchFamily="18" charset="0"/>
              </a:rPr>
              <a:t>, F., &amp; </a:t>
            </a:r>
            <a:r>
              <a:rPr lang="en-GB" sz="1100" dirty="0" err="1">
                <a:effectLst/>
                <a:latin typeface="Times New Roman" panose="02020603050405020304" pitchFamily="18" charset="0"/>
              </a:rPr>
              <a:t>Blais</a:t>
            </a:r>
            <a:r>
              <a:rPr lang="en-GB" sz="1100" dirty="0">
                <a:effectLst/>
                <a:latin typeface="Times New Roman" panose="02020603050405020304" pitchFamily="18" charset="0"/>
              </a:rPr>
              <a:t>, A. (2021). The Generational and Institutional Sources of the Global Decline in Voter Turnout. </a:t>
            </a:r>
            <a:r>
              <a:rPr lang="en-GB" sz="1100" i="1" dirty="0">
                <a:effectLst/>
                <a:latin typeface="Times New Roman" panose="02020603050405020304" pitchFamily="18" charset="0"/>
              </a:rPr>
              <a:t>World Politics, 73</a:t>
            </a:r>
            <a:r>
              <a:rPr lang="en-GB" sz="1100" dirty="0">
                <a:effectLst/>
                <a:latin typeface="Times New Roman" panose="02020603050405020304" pitchFamily="18" charset="0"/>
              </a:rPr>
              <a:t>(4), 629-667. </a:t>
            </a:r>
          </a:p>
          <a:p>
            <a:r>
              <a:rPr lang="en-GB" sz="1100" dirty="0">
                <a:effectLst/>
                <a:latin typeface="Times New Roman" panose="02020603050405020304" pitchFamily="18" charset="0"/>
              </a:rPr>
              <a:t>Kouki, H., &amp; </a:t>
            </a:r>
            <a:r>
              <a:rPr lang="en-GB" sz="1100" dirty="0" err="1">
                <a:effectLst/>
                <a:latin typeface="Times New Roman" panose="02020603050405020304" pitchFamily="18" charset="0"/>
              </a:rPr>
              <a:t>Liakos</a:t>
            </a:r>
            <a:r>
              <a:rPr lang="en-GB" sz="1100" dirty="0">
                <a:effectLst/>
                <a:latin typeface="Times New Roman" panose="02020603050405020304" pitchFamily="18" charset="0"/>
              </a:rPr>
              <a:t>, A. (2015). Narrating the story of a failed national transition: discourses on the Greek crisis, 2010–2014. </a:t>
            </a:r>
            <a:r>
              <a:rPr lang="en-GB" sz="1100" i="1" dirty="0" err="1">
                <a:effectLst/>
                <a:latin typeface="Times New Roman" panose="02020603050405020304" pitchFamily="18" charset="0"/>
              </a:rPr>
              <a:t>Historein</a:t>
            </a:r>
            <a:r>
              <a:rPr lang="en-GB" sz="1100" dirty="0">
                <a:effectLst/>
                <a:latin typeface="Times New Roman" panose="02020603050405020304" pitchFamily="18" charset="0"/>
              </a:rPr>
              <a:t>, </a:t>
            </a:r>
            <a:r>
              <a:rPr lang="en-GB" sz="1100" i="1" dirty="0">
                <a:effectLst/>
                <a:latin typeface="Times New Roman" panose="02020603050405020304" pitchFamily="18" charset="0"/>
              </a:rPr>
              <a:t>15(1), 49–61. </a:t>
            </a:r>
          </a:p>
          <a:p>
            <a:r>
              <a:rPr lang="el-GR" sz="1100" dirty="0" err="1">
                <a:effectLst/>
                <a:latin typeface="Times New Roman" panose="02020603050405020304" pitchFamily="18" charset="0"/>
              </a:rPr>
              <a:t>Κουστένης</a:t>
            </a:r>
            <a:r>
              <a:rPr lang="en-GB" sz="1100" dirty="0">
                <a:effectLst/>
                <a:latin typeface="Times New Roman" panose="02020603050405020304" pitchFamily="18" charset="0"/>
              </a:rPr>
              <a:t>, </a:t>
            </a:r>
            <a:r>
              <a:rPr lang="el-GR" sz="1100" dirty="0">
                <a:latin typeface="Times New Roman" panose="02020603050405020304" pitchFamily="18" charset="0"/>
              </a:rPr>
              <a:t>Π</a:t>
            </a:r>
            <a:r>
              <a:rPr lang="en-GB" sz="1100" dirty="0">
                <a:effectLst/>
                <a:latin typeface="Times New Roman" panose="02020603050405020304" pitchFamily="18" charset="0"/>
              </a:rPr>
              <a:t>. (2023). </a:t>
            </a:r>
            <a:r>
              <a:rPr lang="el-GR" sz="1100" i="1" dirty="0">
                <a:effectLst/>
                <a:latin typeface="Times New Roman" panose="02020603050405020304" pitchFamily="18" charset="0"/>
              </a:rPr>
              <a:t>Των εκλογών τα πάθη</a:t>
            </a:r>
            <a:r>
              <a:rPr lang="el-GR" sz="1100" dirty="0">
                <a:effectLst/>
                <a:latin typeface="Times New Roman" panose="02020603050405020304" pitchFamily="18" charset="0"/>
              </a:rPr>
              <a:t>. Το Βήμα. [</a:t>
            </a:r>
            <a:r>
              <a:rPr lang="en-GB" sz="1100" i="1" dirty="0">
                <a:effectLst/>
                <a:latin typeface="Times New Roman" panose="02020603050405020304" pitchFamily="18" charset="0"/>
              </a:rPr>
              <a:t>The passions of the elections</a:t>
            </a:r>
            <a:r>
              <a:rPr lang="en-GB" sz="1100" dirty="0">
                <a:effectLst/>
                <a:latin typeface="Times New Roman" panose="02020603050405020304" pitchFamily="18" charset="0"/>
              </a:rPr>
              <a:t>, To </a:t>
            </a:r>
            <a:r>
              <a:rPr lang="en-GB" sz="1100" dirty="0" err="1">
                <a:effectLst/>
                <a:latin typeface="Times New Roman" panose="02020603050405020304" pitchFamily="18" charset="0"/>
              </a:rPr>
              <a:t>Vima</a:t>
            </a:r>
            <a:r>
              <a:rPr lang="en-GB" sz="1100" dirty="0">
                <a:effectLst/>
                <a:latin typeface="Times New Roman" panose="02020603050405020304" pitchFamily="18" charset="0"/>
              </a:rPr>
              <a:t> Newspaper Publications] </a:t>
            </a:r>
          </a:p>
          <a:p>
            <a:r>
              <a:rPr lang="en-GB" sz="1100" dirty="0">
                <a:effectLst/>
                <a:latin typeface="Times New Roman" panose="02020603050405020304" pitchFamily="18" charset="0"/>
              </a:rPr>
              <a:t>Lenin V. I (1901-1902): </a:t>
            </a:r>
            <a:r>
              <a:rPr lang="en-GB" sz="1100" i="1" dirty="0">
                <a:effectLst/>
                <a:latin typeface="Times New Roman" panose="02020603050405020304" pitchFamily="18" charset="0"/>
              </a:rPr>
              <a:t>What is to be done? </a:t>
            </a:r>
            <a:r>
              <a:rPr lang="en-GB" sz="1100" b="0" i="0" u="none" strike="noStrike" dirty="0">
                <a:solidFill>
                  <a:srgbClr val="330000"/>
                </a:solidFill>
                <a:effectLst/>
                <a:latin typeface="Georgia" panose="02040502050405020303" pitchFamily="18" charset="0"/>
              </a:rPr>
              <a:t>Lenin’s </a:t>
            </a:r>
            <a:r>
              <a:rPr lang="en-GB" sz="1100" b="0" i="1" dirty="0">
                <a:solidFill>
                  <a:srgbClr val="993333"/>
                </a:solidFill>
                <a:effectLst/>
                <a:latin typeface="Georgia" panose="02040502050405020303" pitchFamily="18" charset="0"/>
                <a:hlinkClick r:id="rId12"/>
              </a:rPr>
              <a:t>Collected Works</a:t>
            </a:r>
            <a:r>
              <a:rPr lang="en-GB" sz="1100" b="0" i="0" u="none" strike="noStrike" dirty="0">
                <a:solidFill>
                  <a:srgbClr val="330000"/>
                </a:solidFill>
                <a:effectLst/>
                <a:latin typeface="Georgia" panose="02040502050405020303" pitchFamily="18" charset="0"/>
              </a:rPr>
              <a:t>, Foreign Languages Publishing House, 1961, Moscow, </a:t>
            </a:r>
            <a:r>
              <a:rPr lang="en-GB" sz="1100" b="0" i="0" dirty="0">
                <a:solidFill>
                  <a:srgbClr val="993333"/>
                </a:solidFill>
                <a:effectLst/>
                <a:latin typeface="Georgia" panose="02040502050405020303" pitchFamily="18" charset="0"/>
                <a:hlinkClick r:id="rId13"/>
              </a:rPr>
              <a:t>Volume 5</a:t>
            </a:r>
            <a:r>
              <a:rPr lang="en-GB" sz="1100" b="0" i="0" u="none" strike="noStrike" dirty="0">
                <a:solidFill>
                  <a:srgbClr val="330000"/>
                </a:solidFill>
                <a:effectLst/>
                <a:latin typeface="Georgia" panose="02040502050405020303" pitchFamily="18" charset="0"/>
              </a:rPr>
              <a:t>, pp. 347-530. </a:t>
            </a:r>
          </a:p>
          <a:p>
            <a:r>
              <a:rPr lang="en-GB" sz="1100" dirty="0">
                <a:solidFill>
                  <a:srgbClr val="330000"/>
                </a:solidFill>
                <a:latin typeface="Times New Roman" panose="02020603050405020304" pitchFamily="18" charset="0"/>
                <a:cs typeface="Times New Roman" panose="02020603050405020304" pitchFamily="18" charset="0"/>
              </a:rPr>
              <a:t>Marx K. (1867-1956) </a:t>
            </a:r>
            <a:r>
              <a:rPr lang="en-GB" sz="1100" i="1" dirty="0">
                <a:solidFill>
                  <a:srgbClr val="330000"/>
                </a:solidFill>
                <a:latin typeface="Times New Roman" panose="02020603050405020304" pitchFamily="18" charset="0"/>
                <a:cs typeface="Times New Roman" panose="02020603050405020304" pitchFamily="18" charset="0"/>
              </a:rPr>
              <a:t>Capital V.I </a:t>
            </a:r>
            <a:r>
              <a:rPr lang="en-GB" sz="1100" b="0" i="0" u="none" strike="noStrike" dirty="0">
                <a:solidFill>
                  <a:srgbClr val="000033"/>
                </a:solidFill>
                <a:effectLst/>
                <a:latin typeface="Times New Roman" panose="02020603050405020304" pitchFamily="18" charset="0"/>
                <a:cs typeface="Times New Roman" panose="02020603050405020304" pitchFamily="18" charset="0"/>
              </a:rPr>
              <a:t>Progress Publishers, Moscow, USSR (Section 4 “The Fetishism of Commodities and the Secret Thereof”) </a:t>
            </a:r>
          </a:p>
          <a:p>
            <a:r>
              <a:rPr lang="en-GB" sz="1100" b="0" i="0" u="none" strike="noStrike" dirty="0">
                <a:solidFill>
                  <a:srgbClr val="333333"/>
                </a:solidFill>
                <a:effectLst/>
                <a:latin typeface="Asap"/>
              </a:rPr>
              <a:t>Matthew I. Jones &amp; Antonio D. </a:t>
            </a:r>
            <a:r>
              <a:rPr lang="en-GB" sz="1100" b="0" i="0" u="none" strike="noStrike" dirty="0" err="1">
                <a:solidFill>
                  <a:srgbClr val="333333"/>
                </a:solidFill>
                <a:effectLst/>
                <a:latin typeface="Asap"/>
              </a:rPr>
              <a:t>Sirianni</a:t>
            </a:r>
            <a:r>
              <a:rPr lang="en-GB" sz="1100" b="0" i="0" u="none" strike="noStrike" dirty="0">
                <a:solidFill>
                  <a:srgbClr val="333333"/>
                </a:solidFill>
                <a:effectLst/>
                <a:latin typeface="Asap"/>
              </a:rPr>
              <a:t> &amp; Feng Fu, 2022. "</a:t>
            </a:r>
            <a:r>
              <a:rPr lang="en-GB" sz="1100" b="1" i="0" u="none" strike="noStrike" dirty="0">
                <a:solidFill>
                  <a:srgbClr val="2D4E8B"/>
                </a:solidFill>
                <a:effectLst/>
                <a:latin typeface="Asap"/>
                <a:hlinkClick r:id="rId14"/>
              </a:rPr>
              <a:t>Polarization, abstention, and the median voter theorem</a:t>
            </a:r>
            <a:r>
              <a:rPr lang="en-GB" sz="1100" b="0" i="0" u="none" strike="noStrike" dirty="0">
                <a:solidFill>
                  <a:srgbClr val="333333"/>
                </a:solidFill>
                <a:effectLst/>
                <a:latin typeface="Asap"/>
              </a:rPr>
              <a:t>," </a:t>
            </a:r>
            <a:r>
              <a:rPr lang="en-GB" sz="1100" b="0" i="1" u="none" strike="noStrike" dirty="0">
                <a:solidFill>
                  <a:srgbClr val="2D4E8B"/>
                </a:solidFill>
                <a:effectLst/>
                <a:latin typeface="Asap"/>
                <a:hlinkClick r:id="rId15"/>
              </a:rPr>
              <a:t>Palgrave Communications</a:t>
            </a:r>
            <a:r>
              <a:rPr lang="en-GB" sz="1100" b="0" i="0" u="none" strike="noStrike" dirty="0">
                <a:solidFill>
                  <a:srgbClr val="333333"/>
                </a:solidFill>
                <a:effectLst/>
                <a:latin typeface="Asap"/>
              </a:rPr>
              <a:t>, Palgrave Macmillan, vol. 9(1), pages 1-12, December.</a:t>
            </a:r>
            <a:endParaRPr lang="en-GB" sz="1100" i="1" dirty="0">
              <a:effectLst/>
              <a:latin typeface="Times New Roman" panose="02020603050405020304" pitchFamily="18" charset="0"/>
              <a:cs typeface="Times New Roman" panose="02020603050405020304" pitchFamily="18" charset="0"/>
            </a:endParaRPr>
          </a:p>
          <a:p>
            <a:r>
              <a:rPr lang="en-GB" sz="1100" dirty="0">
                <a:effectLst/>
                <a:latin typeface="Times New Roman" panose="02020603050405020304" pitchFamily="18" charset="0"/>
              </a:rPr>
              <a:t>Norris, P., &amp; Inglehart, R. (2019). </a:t>
            </a:r>
            <a:r>
              <a:rPr lang="en-GB" sz="1100" i="1" dirty="0">
                <a:effectLst/>
                <a:latin typeface="Times New Roman" panose="02020603050405020304" pitchFamily="18" charset="0"/>
              </a:rPr>
              <a:t>Cultural Backlash: Trump, Brexit, and Authoritarian Populism</a:t>
            </a:r>
            <a:r>
              <a:rPr lang="en-GB" sz="1100" dirty="0">
                <a:effectLst/>
                <a:latin typeface="Times New Roman" panose="02020603050405020304" pitchFamily="18" charset="0"/>
              </a:rPr>
              <a:t>. Cambridge: Cambridge University Press. </a:t>
            </a:r>
          </a:p>
          <a:p>
            <a:r>
              <a:rPr lang="en-GB" sz="1100" dirty="0">
                <a:effectLst/>
                <a:latin typeface="Times New Roman" panose="02020603050405020304" pitchFamily="18" charset="0"/>
              </a:rPr>
              <a:t>Piketty, T. (2014). </a:t>
            </a:r>
            <a:r>
              <a:rPr lang="en-GB" sz="1100" i="1" dirty="0">
                <a:effectLst/>
                <a:latin typeface="Times New Roman" panose="02020603050405020304" pitchFamily="18" charset="0"/>
              </a:rPr>
              <a:t>Capital in the Twenty-First Century</a:t>
            </a:r>
            <a:r>
              <a:rPr lang="en-GB" sz="1100" dirty="0">
                <a:effectLst/>
                <a:latin typeface="Times New Roman" panose="02020603050405020304" pitchFamily="18" charset="0"/>
              </a:rPr>
              <a:t>. Cambridge, </a:t>
            </a:r>
            <a:r>
              <a:rPr lang="en-GB" sz="1100" dirty="0" err="1">
                <a:effectLst/>
                <a:latin typeface="Times New Roman" panose="02020603050405020304" pitchFamily="18" charset="0"/>
              </a:rPr>
              <a:t>MA:The</a:t>
            </a:r>
            <a:r>
              <a:rPr lang="en-GB" sz="1100" dirty="0">
                <a:effectLst/>
                <a:latin typeface="Times New Roman" panose="02020603050405020304" pitchFamily="18" charset="0"/>
              </a:rPr>
              <a:t> Belknap Press of Harvard University Press. </a:t>
            </a:r>
          </a:p>
          <a:p>
            <a:r>
              <a:rPr lang="en-GB" sz="1100" dirty="0">
                <a:effectLst/>
                <a:latin typeface="Times New Roman" panose="02020603050405020304" pitchFamily="18" charset="0"/>
              </a:rPr>
              <a:t>Piketty, T. (2020). </a:t>
            </a:r>
            <a:r>
              <a:rPr lang="en-GB" sz="1100" i="1" dirty="0">
                <a:effectLst/>
                <a:latin typeface="Times New Roman" panose="02020603050405020304" pitchFamily="18" charset="0"/>
              </a:rPr>
              <a:t>Capital and Ideology</a:t>
            </a:r>
            <a:r>
              <a:rPr lang="en-GB" sz="1100" dirty="0">
                <a:effectLst/>
                <a:latin typeface="Times New Roman" panose="02020603050405020304" pitchFamily="18" charset="0"/>
              </a:rPr>
              <a:t>. Cambridge, MA: The Belknap Press of Harvard University Press. </a:t>
            </a:r>
          </a:p>
          <a:p>
            <a:r>
              <a:rPr lang="en-GB" sz="1100" dirty="0" err="1">
                <a:effectLst/>
                <a:latin typeface="Times New Roman" panose="02020603050405020304" pitchFamily="18" charset="0"/>
              </a:rPr>
              <a:t>Tsakloglou</a:t>
            </a:r>
            <a:r>
              <a:rPr lang="en-GB" sz="1100" dirty="0">
                <a:effectLst/>
                <a:latin typeface="Times New Roman" panose="02020603050405020304" pitchFamily="18" charset="0"/>
              </a:rPr>
              <a:t>, P. and </a:t>
            </a:r>
            <a:r>
              <a:rPr lang="en-GB" sz="1100" dirty="0" err="1">
                <a:effectLst/>
                <a:latin typeface="Times New Roman" panose="02020603050405020304" pitchFamily="18" charset="0"/>
              </a:rPr>
              <a:t>Cholezas</a:t>
            </a:r>
            <a:r>
              <a:rPr lang="en-GB" sz="1100" dirty="0">
                <a:effectLst/>
                <a:latin typeface="Times New Roman" panose="02020603050405020304" pitchFamily="18" charset="0"/>
              </a:rPr>
              <a:t>, Ioannis (2005), Education and Inequality in Greece. </a:t>
            </a:r>
            <a:r>
              <a:rPr lang="en-GB" sz="1100" i="1" dirty="0">
                <a:effectLst/>
                <a:latin typeface="Times New Roman" panose="02020603050405020304" pitchFamily="18" charset="0"/>
              </a:rPr>
              <a:t>IZA Discussion Paper No. 1582</a:t>
            </a:r>
            <a:r>
              <a:rPr lang="en-GB" sz="1100" dirty="0">
                <a:effectLst/>
                <a:latin typeface="Times New Roman" panose="02020603050405020304" pitchFamily="18" charset="0"/>
              </a:rPr>
              <a:t>. </a:t>
            </a:r>
          </a:p>
          <a:p>
            <a:r>
              <a:rPr lang="en-GB" sz="1100" dirty="0" err="1">
                <a:effectLst/>
                <a:latin typeface="Times New Roman" panose="02020603050405020304" pitchFamily="18" charset="0"/>
              </a:rPr>
              <a:t>Tsoukalas</a:t>
            </a:r>
            <a:r>
              <a:rPr lang="en-GB" sz="1100" dirty="0">
                <a:effectLst/>
                <a:latin typeface="Times New Roman" panose="02020603050405020304" pitchFamily="18" charset="0"/>
              </a:rPr>
              <a:t>, K. (1975). Greek higher education as a mechanism of social reproduction. </a:t>
            </a:r>
            <a:r>
              <a:rPr lang="en-GB" sz="1100" i="1" dirty="0" err="1">
                <a:effectLst/>
                <a:latin typeface="Times New Roman" panose="02020603050405020304" pitchFamily="18" charset="0"/>
              </a:rPr>
              <a:t>Deykalion</a:t>
            </a:r>
            <a:r>
              <a:rPr lang="en-GB" sz="1100" dirty="0">
                <a:effectLst/>
                <a:latin typeface="Times New Roman" panose="02020603050405020304" pitchFamily="18" charset="0"/>
              </a:rPr>
              <a:t>, 4(13), 18-33. </a:t>
            </a:r>
          </a:p>
        </p:txBody>
      </p:sp>
    </p:spTree>
    <p:extLst>
      <p:ext uri="{BB962C8B-B14F-4D97-AF65-F5344CB8AC3E}">
        <p14:creationId xmlns:p14="http://schemas.microsoft.com/office/powerpoint/2010/main" val="35997163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34780</TotalTime>
  <Words>3458</Words>
  <Application>Microsoft Office PowerPoint</Application>
  <PresentationFormat>Ευρεία οθόνη</PresentationFormat>
  <Paragraphs>166</Paragraphs>
  <Slides>26</Slides>
  <Notes>4</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26</vt:i4>
      </vt:variant>
    </vt:vector>
  </HeadingPairs>
  <TitlesOfParts>
    <vt:vector size="39" baseType="lpstr">
      <vt:lpstr>AdvOTea1a7398</vt:lpstr>
      <vt:lpstr>AdvOTea1a7398+20</vt:lpstr>
      <vt:lpstr>AdvOTea1a7398+fb</vt:lpstr>
      <vt:lpstr>Aptos</vt:lpstr>
      <vt:lpstr>Aptos Display</vt:lpstr>
      <vt:lpstr>Arial</vt:lpstr>
      <vt:lpstr>Asap</vt:lpstr>
      <vt:lpstr>Calibri</vt:lpstr>
      <vt:lpstr>Cambria Math</vt:lpstr>
      <vt:lpstr>Georgia</vt:lpstr>
      <vt:lpstr>Times New Roman</vt:lpstr>
      <vt:lpstr>Wingdings</vt:lpstr>
      <vt:lpstr>Office Theme</vt:lpstr>
      <vt:lpstr>Μάθημα 10ο – Άνοιξη 2026 Πολιτικές Διαιρετικές Τομές και η Ελλάδα</vt:lpstr>
      <vt:lpstr>Οι Διαιρετικές Τομές στη Κλασική Πολιτική Οικονομία</vt:lpstr>
      <vt:lpstr>Τα Νεοκλασικά Οικονομικά και το «Θεώρημα» του Διάμεσου Ψηφοφόρου  </vt:lpstr>
      <vt:lpstr>Σημειώσεις </vt:lpstr>
      <vt:lpstr>Μια Φιλοσοφική Παρέκβαση - Ο Φουκό και ο Νεοφιλελευθερισμός</vt:lpstr>
      <vt:lpstr>Πόλωση, αποχή και το θεώρημα του διάμεσου ψηφοφόρου</vt:lpstr>
      <vt:lpstr>Γιατί διαιρετικές τομές;</vt:lpstr>
      <vt:lpstr>Το Βασικό Εύρημα της Ερευνας</vt:lpstr>
      <vt:lpstr>Η Ερμηνεία</vt:lpstr>
      <vt:lpstr>Γιατί Δεν Ταιριάζει η Ελλάδα; </vt:lpstr>
      <vt:lpstr>Στοιχεία της Έρευνας για την Ελλάδα: 1981-2023</vt:lpstr>
      <vt:lpstr>Μεθοδολογία</vt:lpstr>
      <vt:lpstr>Περιοδολόγηση εκλογικής ιστορίας, 1974-2023</vt:lpstr>
      <vt:lpstr>Παρουσίαση του PowerPoint</vt:lpstr>
      <vt:lpstr>Εισοδηματική διαιρετική τομή: διπλή αναστροφή</vt:lpstr>
      <vt:lpstr>Ανάλυση εισοδηματικής τομής ανά κόμμα</vt:lpstr>
      <vt:lpstr>Μορφωτική τομή: Βραχμανική</vt:lpstr>
      <vt:lpstr>Ανάλυση μορφωτικής τομής ανά κόμμα</vt:lpstr>
      <vt:lpstr>Χαρακτηρισμός ελληνικού κομματικού συστήματος</vt:lpstr>
      <vt:lpstr>Πίνακας 1: Η εισοδηματική διαιρετική τομή στο δημοψήφισμα και στις εκλογές 2012-2019 (Κουστένης 2023)</vt:lpstr>
      <vt:lpstr>Παρουσίαση του PowerPoint</vt:lpstr>
      <vt:lpstr>Λοιπές πολιτικές διαιρετικές τομές</vt:lpstr>
      <vt:lpstr>Παρουσίαση του PowerPoint</vt:lpstr>
      <vt:lpstr>Σύνοψη: ελληνική ιδαιτερότητα</vt:lpstr>
      <vt:lpstr>Σύνδεση με επικαιρότητα</vt:lpstr>
      <vt:lpstr>Βιβλιογραφία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Political Cleavages and the Case of Greece</dc:title>
  <dc:creator>Panos Tsoukalis</dc:creator>
  <cp:lastModifiedBy>Nikos Stravelakis</cp:lastModifiedBy>
  <cp:revision>65</cp:revision>
  <dcterms:created xsi:type="dcterms:W3CDTF">2024-06-13T15:33:47Z</dcterms:created>
  <dcterms:modified xsi:type="dcterms:W3CDTF">2026-05-18T08:42:55Z</dcterms:modified>
</cp:coreProperties>
</file>