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3"/>
  </p:notesMasterIdLst>
  <p:sldIdLst>
    <p:sldId id="256" r:id="rId3"/>
    <p:sldId id="271" r:id="rId4"/>
    <p:sldId id="257" r:id="rId5"/>
    <p:sldId id="258" r:id="rId6"/>
    <p:sldId id="259" r:id="rId7"/>
    <p:sldId id="275" r:id="rId8"/>
    <p:sldId id="276" r:id="rId9"/>
    <p:sldId id="277" r:id="rId10"/>
    <p:sldId id="281" r:id="rId11"/>
    <p:sldId id="278" r:id="rId12"/>
    <p:sldId id="262" r:id="rId13"/>
    <p:sldId id="263" r:id="rId14"/>
    <p:sldId id="264" r:id="rId15"/>
    <p:sldId id="279" r:id="rId16"/>
    <p:sldId id="266" r:id="rId17"/>
    <p:sldId id="267" r:id="rId18"/>
    <p:sldId id="268" r:id="rId19"/>
    <p:sldId id="269" r:id="rId20"/>
    <p:sldId id="270" r:id="rId21"/>
    <p:sldId id="280" r:id="rId22"/>
  </p:sldIdLst>
  <p:sldSz cx="12192000" cy="6858000"/>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3" d="100"/>
          <a:sy n="73" d="100"/>
        </p:scale>
        <p:origin x="1042"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D17A88-EDE5-42D0-BF0F-0D97EACB520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279B70DD-FC8F-4719-86F5-3BBD3A6D53D8}">
      <dgm:prSet/>
      <dgm:spPr/>
      <dgm:t>
        <a:bodyPr/>
        <a:lstStyle/>
        <a:p>
          <a:endParaRPr lang="el-GR" b="0" dirty="0"/>
        </a:p>
        <a:p>
          <a:r>
            <a:rPr lang="en-US" b="0" dirty="0"/>
            <a:t>Ο </a:t>
          </a:r>
          <a:r>
            <a:rPr lang="en-US" dirty="0"/>
            <a:t>Piketty </a:t>
          </a:r>
          <a:r>
            <a:rPr lang="en-US" dirty="0" err="1"/>
            <a:t>δεν</a:t>
          </a:r>
          <a:r>
            <a:rPr lang="en-US" dirty="0"/>
            <a:t> πα</a:t>
          </a:r>
          <a:r>
            <a:rPr lang="en-US" dirty="0" err="1"/>
            <a:t>ρουσί</a:t>
          </a:r>
          <a:r>
            <a:rPr lang="en-US" dirty="0"/>
            <a:t>ασε ένα </a:t>
          </a:r>
          <a:r>
            <a:rPr lang="en-US" b="0" dirty="0"/>
            <a:t> οικονομετρικό μοντέλο για να </a:t>
          </a:r>
          <a:r>
            <a:rPr lang="el-GR" dirty="0"/>
            <a:t>εκτιμήσει</a:t>
          </a:r>
          <a:r>
            <a:rPr lang="en-US" b="0" dirty="0"/>
            <a:t> </a:t>
          </a:r>
          <a:r>
            <a:rPr lang="en-US" b="0" dirty="0" err="1"/>
            <a:t>τις</a:t>
          </a:r>
          <a:r>
            <a:rPr lang="en-US" b="0" dirty="0"/>
            <a:t> </a:t>
          </a:r>
          <a:r>
            <a:rPr lang="el-GR" b="0" dirty="0"/>
            <a:t>παραμέτρους της ανισότητας από τις </a:t>
          </a:r>
          <a:r>
            <a:rPr lang="en-US" b="0" dirty="0" err="1"/>
            <a:t>χρονολογικές</a:t>
          </a:r>
          <a:r>
            <a:rPr lang="en-US" b="0" dirty="0"/>
            <a:t> </a:t>
          </a:r>
          <a:r>
            <a:rPr lang="en-US" b="0" dirty="0" err="1"/>
            <a:t>σειρές</a:t>
          </a:r>
          <a:r>
            <a:rPr lang="en-US" b="0" dirty="0"/>
            <a:t> τ</a:t>
          </a:r>
          <a:r>
            <a:rPr lang="el-GR" b="0" dirty="0"/>
            <a:t>ων δεδομένων</a:t>
          </a:r>
          <a:r>
            <a:rPr lang="en-US" b="0" dirty="0"/>
            <a:t>. </a:t>
          </a:r>
          <a:endParaRPr lang="en-US" dirty="0"/>
        </a:p>
      </dgm:t>
    </dgm:pt>
    <dgm:pt modelId="{FF6F33E1-EDFF-423B-9428-BA8C79ACEF0C}" type="parTrans" cxnId="{4DE938B9-C861-427E-ACB5-C87DA4E8D159}">
      <dgm:prSet/>
      <dgm:spPr/>
      <dgm:t>
        <a:bodyPr/>
        <a:lstStyle/>
        <a:p>
          <a:endParaRPr lang="en-US"/>
        </a:p>
      </dgm:t>
    </dgm:pt>
    <dgm:pt modelId="{3713439A-1BC7-4EB2-A81B-2B836C122BA1}" type="sibTrans" cxnId="{4DE938B9-C861-427E-ACB5-C87DA4E8D159}">
      <dgm:prSet/>
      <dgm:spPr/>
      <dgm:t>
        <a:bodyPr/>
        <a:lstStyle/>
        <a:p>
          <a:endParaRPr lang="en-US"/>
        </a:p>
      </dgm:t>
    </dgm:pt>
    <dgm:pt modelId="{9A7587F0-A07B-4EF3-9182-A0CF117CD19F}">
      <dgm:prSet/>
      <dgm:spPr/>
      <dgm:t>
        <a:bodyPr/>
        <a:lstStyle/>
        <a:p>
          <a:pPr algn="l"/>
          <a:r>
            <a:rPr lang="en-US" b="0" dirty="0" err="1"/>
            <a:t>Αυτό</a:t>
          </a:r>
          <a:r>
            <a:rPr lang="en-US" b="0" dirty="0"/>
            <a:t> π</a:t>
          </a:r>
          <a:r>
            <a:rPr lang="en-US" b="0" dirty="0" err="1"/>
            <a:t>ου</a:t>
          </a:r>
          <a:r>
            <a:rPr lang="en-US" b="0" dirty="0"/>
            <a:t> </a:t>
          </a:r>
          <a:r>
            <a:rPr lang="en-US" b="0" dirty="0" err="1"/>
            <a:t>έκ</a:t>
          </a:r>
          <a:r>
            <a:rPr lang="en-US" b="0" dirty="0"/>
            <a:t>ανε ήταν να καταφύγει στα βασικά αναλυτικά του εργαλεία που δεν ήταν άλλα από το υπόδειγμα του Solow. </a:t>
          </a:r>
          <a:r>
            <a:rPr lang="en-US" b="0" dirty="0" err="1"/>
            <a:t>Όμως</a:t>
          </a:r>
          <a:r>
            <a:rPr lang="en-US" b="0" dirty="0"/>
            <a:t> επ</a:t>
          </a:r>
          <a:r>
            <a:rPr lang="en-US" b="0" dirty="0" err="1"/>
            <a:t>ειδή</a:t>
          </a:r>
          <a:r>
            <a:rPr lang="en-US" b="0" dirty="0"/>
            <a:t> </a:t>
          </a:r>
          <a:r>
            <a:rPr lang="en-US" b="0" dirty="0" err="1"/>
            <a:t>ονόμ</a:t>
          </a:r>
          <a:r>
            <a:rPr lang="en-US" b="0" dirty="0"/>
            <a:t>ασε κάποια από τα επιχειρήματά του «νόμους του καπιταλισμού» και επειδή προβλέπει ένταση της ανισότητας στο μέλλον κάποιοι νεοκλασικοί οικονομολόγοι επιχειρηματολόγησαν (λανθασμένα) ότι ακολουθεί το Ricardo και το Marx. </a:t>
          </a:r>
          <a:endParaRPr lang="en-US" dirty="0"/>
        </a:p>
      </dgm:t>
    </dgm:pt>
    <dgm:pt modelId="{22616AB2-D347-4B03-A95D-C4F6A3F417E5}" type="parTrans" cxnId="{4882AA48-758C-4F94-8FEB-26414456673F}">
      <dgm:prSet/>
      <dgm:spPr/>
      <dgm:t>
        <a:bodyPr/>
        <a:lstStyle/>
        <a:p>
          <a:endParaRPr lang="en-US"/>
        </a:p>
      </dgm:t>
    </dgm:pt>
    <dgm:pt modelId="{1E292008-7E01-4157-85ED-71BA93376A7D}" type="sibTrans" cxnId="{4882AA48-758C-4F94-8FEB-26414456673F}">
      <dgm:prSet/>
      <dgm:spPr/>
      <dgm:t>
        <a:bodyPr/>
        <a:lstStyle/>
        <a:p>
          <a:endParaRPr lang="en-US"/>
        </a:p>
      </dgm:t>
    </dgm:pt>
    <dgm:pt modelId="{20B93730-864D-45EA-BA16-1D47C6782033}">
      <dgm:prSet/>
      <dgm:spPr/>
      <dgm:t>
        <a:bodyPr/>
        <a:lstStyle/>
        <a:p>
          <a:endParaRPr lang="el-GR" b="0" dirty="0"/>
        </a:p>
        <a:p>
          <a:r>
            <a:rPr lang="en-US" b="0" dirty="0" err="1"/>
            <a:t>Τι</a:t>
          </a:r>
          <a:r>
            <a:rPr lang="en-US" b="0" dirty="0"/>
            <a:t> </a:t>
          </a:r>
          <a:r>
            <a:rPr lang="en-US" b="0" dirty="0" err="1"/>
            <a:t>έκ</a:t>
          </a:r>
          <a:r>
            <a:rPr lang="en-US" b="0" dirty="0"/>
            <a:t>ανε, αρχικά πήρε τη Cobb-Douglas του υποδείγματος του Solow χωρίς τεχνολογική μεταβολή και με σταθερούς συντελεστές αποταμίευσης (</a:t>
          </a:r>
          <a:r>
            <a:rPr lang="el-GR" b="0" dirty="0"/>
            <a:t>πρώτη εξίσωση επάνω) </a:t>
          </a:r>
          <a:r>
            <a:rPr lang="en-US" b="0" dirty="0"/>
            <a:t> </a:t>
          </a:r>
          <a:r>
            <a:rPr lang="en-US" b="1" dirty="0"/>
            <a:t> </a:t>
          </a:r>
          <a:endParaRPr lang="en-US" dirty="0"/>
        </a:p>
      </dgm:t>
    </dgm:pt>
    <dgm:pt modelId="{4EF250C3-A520-42B9-9953-F0289E29E35C}" type="parTrans" cxnId="{F67F6DD0-FFB1-467D-AE74-D48A3F30B86C}">
      <dgm:prSet/>
      <dgm:spPr/>
      <dgm:t>
        <a:bodyPr/>
        <a:lstStyle/>
        <a:p>
          <a:endParaRPr lang="en-US"/>
        </a:p>
      </dgm:t>
    </dgm:pt>
    <dgm:pt modelId="{F5FD16FA-CC59-49D4-8AA2-75CA00DC917D}" type="sibTrans" cxnId="{F67F6DD0-FFB1-467D-AE74-D48A3F30B86C}">
      <dgm:prSet/>
      <dgm:spPr/>
      <dgm:t>
        <a:bodyPr/>
        <a:lstStyle/>
        <a:p>
          <a:endParaRPr lang="en-US"/>
        </a:p>
      </dgm:t>
    </dgm:pt>
    <dgm:pt modelId="{982BCA03-D34E-4880-9A6A-CABC1B645D97}">
      <dgm:prSet/>
      <dgm:spPr/>
      <dgm:t>
        <a:bodyPr/>
        <a:lstStyle/>
        <a:p>
          <a:endParaRPr lang="el-GR" b="0" dirty="0"/>
        </a:p>
        <a:p>
          <a:r>
            <a:rPr lang="en-US" b="0" dirty="0" err="1"/>
            <a:t>Στη</a:t>
          </a:r>
          <a:r>
            <a:rPr lang="en-US" b="0" dirty="0"/>
            <a:t> </a:t>
          </a:r>
          <a:r>
            <a:rPr lang="en-US" b="0" dirty="0" err="1"/>
            <a:t>συνέχει</a:t>
          </a:r>
          <a:r>
            <a:rPr lang="en-US" b="0" dirty="0"/>
            <a:t>α</a:t>
          </a:r>
          <a:r>
            <a:rPr lang="el-GR" b="0" dirty="0"/>
            <a:t> εφαρμόζοντας</a:t>
          </a:r>
          <a:r>
            <a:rPr lang="en-US" b="0" dirty="0"/>
            <a:t> </a:t>
          </a:r>
          <a:r>
            <a:rPr lang="en-US" b="0" dirty="0" err="1"/>
            <a:t>το</a:t>
          </a:r>
          <a:r>
            <a:rPr lang="en-US" b="0" dirty="0"/>
            <a:t> </a:t>
          </a:r>
          <a:r>
            <a:rPr lang="en-US" b="0" dirty="0" err="1"/>
            <a:t>θεώρημ</a:t>
          </a:r>
          <a:r>
            <a:rPr lang="en-US" b="0" dirty="0"/>
            <a:t>α το Euler όρισε </a:t>
          </a:r>
          <a:r>
            <a:rPr lang="el-GR" dirty="0"/>
            <a:t>κάποιες</a:t>
          </a:r>
          <a:r>
            <a:rPr lang="en-US" b="0" dirty="0"/>
            <a:t> παρα</a:t>
          </a:r>
          <a:r>
            <a:rPr lang="en-US" b="0" dirty="0" err="1"/>
            <a:t>μέτρους</a:t>
          </a:r>
          <a:r>
            <a:rPr lang="en-US" b="0" dirty="0"/>
            <a:t> π</a:t>
          </a:r>
          <a:r>
            <a:rPr lang="en-US" b="0" dirty="0" err="1"/>
            <a:t>ου</a:t>
          </a:r>
          <a:r>
            <a:rPr lang="en-US" b="0" dirty="0"/>
            <a:t> </a:t>
          </a:r>
          <a:r>
            <a:rPr lang="en-US" b="0" dirty="0" err="1"/>
            <a:t>τις</a:t>
          </a:r>
          <a:r>
            <a:rPr lang="en-US" b="0" dirty="0"/>
            <a:t> </a:t>
          </a:r>
          <a:r>
            <a:rPr lang="en-US" b="0" dirty="0" err="1"/>
            <a:t>ονόμ</a:t>
          </a:r>
          <a:r>
            <a:rPr lang="en-US" b="0" dirty="0"/>
            <a:t>ασε «πρώτο και δεύτερο νόμο του καπιταλισμού» </a:t>
          </a:r>
          <a:r>
            <a:rPr lang="el-GR" b="0" dirty="0"/>
            <a:t>(δεύτερη εξίσωση)</a:t>
          </a:r>
          <a:endParaRPr lang="en-US" dirty="0"/>
        </a:p>
      </dgm:t>
    </dgm:pt>
    <dgm:pt modelId="{5274B51B-A831-400B-8434-00F9F6C55F57}" type="parTrans" cxnId="{990DBFDE-24B0-478B-8FA6-7F91A81A201E}">
      <dgm:prSet/>
      <dgm:spPr/>
      <dgm:t>
        <a:bodyPr/>
        <a:lstStyle/>
        <a:p>
          <a:endParaRPr lang="en-US"/>
        </a:p>
      </dgm:t>
    </dgm:pt>
    <dgm:pt modelId="{D096C915-B382-43CE-8CF8-8081BC4E53F4}" type="sibTrans" cxnId="{990DBFDE-24B0-478B-8FA6-7F91A81A201E}">
      <dgm:prSet/>
      <dgm:spPr/>
      <dgm:t>
        <a:bodyPr/>
        <a:lstStyle/>
        <a:p>
          <a:endParaRPr lang="en-US"/>
        </a:p>
      </dgm:t>
    </dgm:pt>
    <dgm:pt modelId="{199ABDF1-5FF8-4C32-90FD-E14D793C7992}" type="pres">
      <dgm:prSet presAssocID="{86D17A88-EDE5-42D0-BF0F-0D97EACB5205}" presName="vert0" presStyleCnt="0">
        <dgm:presLayoutVars>
          <dgm:dir/>
          <dgm:animOne val="branch"/>
          <dgm:animLvl val="lvl"/>
        </dgm:presLayoutVars>
      </dgm:prSet>
      <dgm:spPr/>
    </dgm:pt>
    <dgm:pt modelId="{7C2B83AB-9FBD-4929-B30A-1D2DBF730B8C}" type="pres">
      <dgm:prSet presAssocID="{279B70DD-FC8F-4719-86F5-3BBD3A6D53D8}" presName="thickLine" presStyleLbl="alignNode1" presStyleIdx="0" presStyleCnt="4"/>
      <dgm:spPr/>
    </dgm:pt>
    <dgm:pt modelId="{FCD25BCD-FFA6-4675-83CB-77312EBA71F5}" type="pres">
      <dgm:prSet presAssocID="{279B70DD-FC8F-4719-86F5-3BBD3A6D53D8}" presName="horz1" presStyleCnt="0"/>
      <dgm:spPr/>
    </dgm:pt>
    <dgm:pt modelId="{55F40F07-42F2-4B2F-9443-F1B44D135E60}" type="pres">
      <dgm:prSet presAssocID="{279B70DD-FC8F-4719-86F5-3BBD3A6D53D8}" presName="tx1" presStyleLbl="revTx" presStyleIdx="0" presStyleCnt="4"/>
      <dgm:spPr/>
    </dgm:pt>
    <dgm:pt modelId="{055B9851-119F-42E1-98E7-326BE511A1B0}" type="pres">
      <dgm:prSet presAssocID="{279B70DD-FC8F-4719-86F5-3BBD3A6D53D8}" presName="vert1" presStyleCnt="0"/>
      <dgm:spPr/>
    </dgm:pt>
    <dgm:pt modelId="{420847A4-5215-4CAE-8AC3-BBE6E32E24C0}" type="pres">
      <dgm:prSet presAssocID="{9A7587F0-A07B-4EF3-9182-A0CF117CD19F}" presName="thickLine" presStyleLbl="alignNode1" presStyleIdx="1" presStyleCnt="4"/>
      <dgm:spPr/>
    </dgm:pt>
    <dgm:pt modelId="{60405D9E-2953-4B45-863C-4F29C3B9065B}" type="pres">
      <dgm:prSet presAssocID="{9A7587F0-A07B-4EF3-9182-A0CF117CD19F}" presName="horz1" presStyleCnt="0"/>
      <dgm:spPr/>
    </dgm:pt>
    <dgm:pt modelId="{6C016BF0-D880-4955-8A7E-E2EB12450AFE}" type="pres">
      <dgm:prSet presAssocID="{9A7587F0-A07B-4EF3-9182-A0CF117CD19F}" presName="tx1" presStyleLbl="revTx" presStyleIdx="1" presStyleCnt="4"/>
      <dgm:spPr/>
    </dgm:pt>
    <dgm:pt modelId="{F195D970-5C89-4C4A-B3C7-551CE9F56DD6}" type="pres">
      <dgm:prSet presAssocID="{9A7587F0-A07B-4EF3-9182-A0CF117CD19F}" presName="vert1" presStyleCnt="0"/>
      <dgm:spPr/>
    </dgm:pt>
    <dgm:pt modelId="{CFF431E4-9554-4A98-B7D5-F50219F1D57A}" type="pres">
      <dgm:prSet presAssocID="{20B93730-864D-45EA-BA16-1D47C6782033}" presName="thickLine" presStyleLbl="alignNode1" presStyleIdx="2" presStyleCnt="4"/>
      <dgm:spPr/>
    </dgm:pt>
    <dgm:pt modelId="{E8359E44-E9AC-4B58-A86A-AD15F75621CD}" type="pres">
      <dgm:prSet presAssocID="{20B93730-864D-45EA-BA16-1D47C6782033}" presName="horz1" presStyleCnt="0"/>
      <dgm:spPr/>
    </dgm:pt>
    <dgm:pt modelId="{237F9456-B18D-40AC-BF92-F05D089A0267}" type="pres">
      <dgm:prSet presAssocID="{20B93730-864D-45EA-BA16-1D47C6782033}" presName="tx1" presStyleLbl="revTx" presStyleIdx="2" presStyleCnt="4"/>
      <dgm:spPr/>
    </dgm:pt>
    <dgm:pt modelId="{75804DE4-4486-4C44-8279-AD4908593D34}" type="pres">
      <dgm:prSet presAssocID="{20B93730-864D-45EA-BA16-1D47C6782033}" presName="vert1" presStyleCnt="0"/>
      <dgm:spPr/>
    </dgm:pt>
    <dgm:pt modelId="{065BB6DC-5C30-42F4-85DD-01694AC93912}" type="pres">
      <dgm:prSet presAssocID="{982BCA03-D34E-4880-9A6A-CABC1B645D97}" presName="thickLine" presStyleLbl="alignNode1" presStyleIdx="3" presStyleCnt="4"/>
      <dgm:spPr/>
    </dgm:pt>
    <dgm:pt modelId="{F5D92627-01EA-4FC4-838D-52BBE405C4D6}" type="pres">
      <dgm:prSet presAssocID="{982BCA03-D34E-4880-9A6A-CABC1B645D97}" presName="horz1" presStyleCnt="0"/>
      <dgm:spPr/>
    </dgm:pt>
    <dgm:pt modelId="{572D204A-B455-4580-B8B7-2DB1BCA730EB}" type="pres">
      <dgm:prSet presAssocID="{982BCA03-D34E-4880-9A6A-CABC1B645D97}" presName="tx1" presStyleLbl="revTx" presStyleIdx="3" presStyleCnt="4"/>
      <dgm:spPr/>
    </dgm:pt>
    <dgm:pt modelId="{87117A91-8D42-49FB-9643-4684C296D69D}" type="pres">
      <dgm:prSet presAssocID="{982BCA03-D34E-4880-9A6A-CABC1B645D97}" presName="vert1" presStyleCnt="0"/>
      <dgm:spPr/>
    </dgm:pt>
  </dgm:ptLst>
  <dgm:cxnLst>
    <dgm:cxn modelId="{4882AA48-758C-4F94-8FEB-26414456673F}" srcId="{86D17A88-EDE5-42D0-BF0F-0D97EACB5205}" destId="{9A7587F0-A07B-4EF3-9182-A0CF117CD19F}" srcOrd="1" destOrd="0" parTransId="{22616AB2-D347-4B03-A95D-C4F6A3F417E5}" sibTransId="{1E292008-7E01-4157-85ED-71BA93376A7D}"/>
    <dgm:cxn modelId="{7708DC68-2420-497B-A444-441F16DF09FE}" type="presOf" srcId="{9A7587F0-A07B-4EF3-9182-A0CF117CD19F}" destId="{6C016BF0-D880-4955-8A7E-E2EB12450AFE}" srcOrd="0" destOrd="0" presId="urn:microsoft.com/office/officeart/2008/layout/LinedList"/>
    <dgm:cxn modelId="{E50BA46D-B364-4F40-B028-3EDC7269EA6E}" type="presOf" srcId="{982BCA03-D34E-4880-9A6A-CABC1B645D97}" destId="{572D204A-B455-4580-B8B7-2DB1BCA730EB}" srcOrd="0" destOrd="0" presId="urn:microsoft.com/office/officeart/2008/layout/LinedList"/>
    <dgm:cxn modelId="{B1DD3575-626F-48A6-ACE7-AA0BE3FA14FF}" type="presOf" srcId="{20B93730-864D-45EA-BA16-1D47C6782033}" destId="{237F9456-B18D-40AC-BF92-F05D089A0267}" srcOrd="0" destOrd="0" presId="urn:microsoft.com/office/officeart/2008/layout/LinedList"/>
    <dgm:cxn modelId="{854138AB-427B-4692-8C98-CD56E42AE69F}" type="presOf" srcId="{86D17A88-EDE5-42D0-BF0F-0D97EACB5205}" destId="{199ABDF1-5FF8-4C32-90FD-E14D793C7992}" srcOrd="0" destOrd="0" presId="urn:microsoft.com/office/officeart/2008/layout/LinedList"/>
    <dgm:cxn modelId="{ED2840AC-6B9A-4566-937B-06173EC8B920}" type="presOf" srcId="{279B70DD-FC8F-4719-86F5-3BBD3A6D53D8}" destId="{55F40F07-42F2-4B2F-9443-F1B44D135E60}" srcOrd="0" destOrd="0" presId="urn:microsoft.com/office/officeart/2008/layout/LinedList"/>
    <dgm:cxn modelId="{4DE938B9-C861-427E-ACB5-C87DA4E8D159}" srcId="{86D17A88-EDE5-42D0-BF0F-0D97EACB5205}" destId="{279B70DD-FC8F-4719-86F5-3BBD3A6D53D8}" srcOrd="0" destOrd="0" parTransId="{FF6F33E1-EDFF-423B-9428-BA8C79ACEF0C}" sibTransId="{3713439A-1BC7-4EB2-A81B-2B836C122BA1}"/>
    <dgm:cxn modelId="{F67F6DD0-FFB1-467D-AE74-D48A3F30B86C}" srcId="{86D17A88-EDE5-42D0-BF0F-0D97EACB5205}" destId="{20B93730-864D-45EA-BA16-1D47C6782033}" srcOrd="2" destOrd="0" parTransId="{4EF250C3-A520-42B9-9953-F0289E29E35C}" sibTransId="{F5FD16FA-CC59-49D4-8AA2-75CA00DC917D}"/>
    <dgm:cxn modelId="{990DBFDE-24B0-478B-8FA6-7F91A81A201E}" srcId="{86D17A88-EDE5-42D0-BF0F-0D97EACB5205}" destId="{982BCA03-D34E-4880-9A6A-CABC1B645D97}" srcOrd="3" destOrd="0" parTransId="{5274B51B-A831-400B-8434-00F9F6C55F57}" sibTransId="{D096C915-B382-43CE-8CF8-8081BC4E53F4}"/>
    <dgm:cxn modelId="{0ACFA6A1-5B4B-4C00-B606-93831111C2C2}" type="presParOf" srcId="{199ABDF1-5FF8-4C32-90FD-E14D793C7992}" destId="{7C2B83AB-9FBD-4929-B30A-1D2DBF730B8C}" srcOrd="0" destOrd="0" presId="urn:microsoft.com/office/officeart/2008/layout/LinedList"/>
    <dgm:cxn modelId="{CD6EF95E-541F-4826-9D9E-5E8299CA765F}" type="presParOf" srcId="{199ABDF1-5FF8-4C32-90FD-E14D793C7992}" destId="{FCD25BCD-FFA6-4675-83CB-77312EBA71F5}" srcOrd="1" destOrd="0" presId="urn:microsoft.com/office/officeart/2008/layout/LinedList"/>
    <dgm:cxn modelId="{58C40B0F-5E46-4107-A72B-351E23BCC1BB}" type="presParOf" srcId="{FCD25BCD-FFA6-4675-83CB-77312EBA71F5}" destId="{55F40F07-42F2-4B2F-9443-F1B44D135E60}" srcOrd="0" destOrd="0" presId="urn:microsoft.com/office/officeart/2008/layout/LinedList"/>
    <dgm:cxn modelId="{E9F6094C-2099-40DE-8AB3-96B843AFEB58}" type="presParOf" srcId="{FCD25BCD-FFA6-4675-83CB-77312EBA71F5}" destId="{055B9851-119F-42E1-98E7-326BE511A1B0}" srcOrd="1" destOrd="0" presId="urn:microsoft.com/office/officeart/2008/layout/LinedList"/>
    <dgm:cxn modelId="{21F72173-3A13-4CB4-83F3-EB37E95D2DC0}" type="presParOf" srcId="{199ABDF1-5FF8-4C32-90FD-E14D793C7992}" destId="{420847A4-5215-4CAE-8AC3-BBE6E32E24C0}" srcOrd="2" destOrd="0" presId="urn:microsoft.com/office/officeart/2008/layout/LinedList"/>
    <dgm:cxn modelId="{F5A327A1-D635-430E-B60D-53D275E25EC4}" type="presParOf" srcId="{199ABDF1-5FF8-4C32-90FD-E14D793C7992}" destId="{60405D9E-2953-4B45-863C-4F29C3B9065B}" srcOrd="3" destOrd="0" presId="urn:microsoft.com/office/officeart/2008/layout/LinedList"/>
    <dgm:cxn modelId="{E2895AE2-C462-45E1-AE1B-DE14666C9193}" type="presParOf" srcId="{60405D9E-2953-4B45-863C-4F29C3B9065B}" destId="{6C016BF0-D880-4955-8A7E-E2EB12450AFE}" srcOrd="0" destOrd="0" presId="urn:microsoft.com/office/officeart/2008/layout/LinedList"/>
    <dgm:cxn modelId="{EC7A4044-C62A-43BB-851A-64C6721F8F57}" type="presParOf" srcId="{60405D9E-2953-4B45-863C-4F29C3B9065B}" destId="{F195D970-5C89-4C4A-B3C7-551CE9F56DD6}" srcOrd="1" destOrd="0" presId="urn:microsoft.com/office/officeart/2008/layout/LinedList"/>
    <dgm:cxn modelId="{022FF668-E169-4DE5-B38C-0A9EC7A00AA9}" type="presParOf" srcId="{199ABDF1-5FF8-4C32-90FD-E14D793C7992}" destId="{CFF431E4-9554-4A98-B7D5-F50219F1D57A}" srcOrd="4" destOrd="0" presId="urn:microsoft.com/office/officeart/2008/layout/LinedList"/>
    <dgm:cxn modelId="{3F9C36CD-CE70-4C82-BCCA-8E3428E1B14F}" type="presParOf" srcId="{199ABDF1-5FF8-4C32-90FD-E14D793C7992}" destId="{E8359E44-E9AC-4B58-A86A-AD15F75621CD}" srcOrd="5" destOrd="0" presId="urn:microsoft.com/office/officeart/2008/layout/LinedList"/>
    <dgm:cxn modelId="{F414C950-F23F-4F83-9091-753F7C5D30EF}" type="presParOf" srcId="{E8359E44-E9AC-4B58-A86A-AD15F75621CD}" destId="{237F9456-B18D-40AC-BF92-F05D089A0267}" srcOrd="0" destOrd="0" presId="urn:microsoft.com/office/officeart/2008/layout/LinedList"/>
    <dgm:cxn modelId="{38222A71-EE90-4552-BAEA-F17544D100A7}" type="presParOf" srcId="{E8359E44-E9AC-4B58-A86A-AD15F75621CD}" destId="{75804DE4-4486-4C44-8279-AD4908593D34}" srcOrd="1" destOrd="0" presId="urn:microsoft.com/office/officeart/2008/layout/LinedList"/>
    <dgm:cxn modelId="{7660A488-12D7-4546-BE18-213D4F0233B3}" type="presParOf" srcId="{199ABDF1-5FF8-4C32-90FD-E14D793C7992}" destId="{065BB6DC-5C30-42F4-85DD-01694AC93912}" srcOrd="6" destOrd="0" presId="urn:microsoft.com/office/officeart/2008/layout/LinedList"/>
    <dgm:cxn modelId="{49B7C2CA-A208-4494-9E17-30ADD88EA666}" type="presParOf" srcId="{199ABDF1-5FF8-4C32-90FD-E14D793C7992}" destId="{F5D92627-01EA-4FC4-838D-52BBE405C4D6}" srcOrd="7" destOrd="0" presId="urn:microsoft.com/office/officeart/2008/layout/LinedList"/>
    <dgm:cxn modelId="{B09D6624-8D17-4408-8E1B-2ACF6A0D97DB}" type="presParOf" srcId="{F5D92627-01EA-4FC4-838D-52BBE405C4D6}" destId="{572D204A-B455-4580-B8B7-2DB1BCA730EB}" srcOrd="0" destOrd="0" presId="urn:microsoft.com/office/officeart/2008/layout/LinedList"/>
    <dgm:cxn modelId="{B9157D14-64BA-4382-8521-5D7D4582FB91}" type="presParOf" srcId="{F5D92627-01EA-4FC4-838D-52BBE405C4D6}" destId="{87117A91-8D42-49FB-9643-4684C296D69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2B83AB-9FBD-4929-B30A-1D2DBF730B8C}">
      <dsp:nvSpPr>
        <dsp:cNvPr id="0" name=""/>
        <dsp:cNvSpPr/>
      </dsp:nvSpPr>
      <dsp:spPr>
        <a:xfrm>
          <a:off x="0" y="0"/>
          <a:ext cx="6791734"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55F40F07-42F2-4B2F-9443-F1B44D135E60}">
      <dsp:nvSpPr>
        <dsp:cNvPr id="0" name=""/>
        <dsp:cNvSpPr/>
      </dsp:nvSpPr>
      <dsp:spPr>
        <a:xfrm>
          <a:off x="0" y="0"/>
          <a:ext cx="6791734" cy="1121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endParaRPr lang="el-GR" sz="1500" b="0" kern="1200" dirty="0"/>
        </a:p>
        <a:p>
          <a:pPr marL="0" lvl="0" indent="0" algn="l" defTabSz="666750">
            <a:lnSpc>
              <a:spcPct val="90000"/>
            </a:lnSpc>
            <a:spcBef>
              <a:spcPct val="0"/>
            </a:spcBef>
            <a:spcAft>
              <a:spcPct val="35000"/>
            </a:spcAft>
            <a:buNone/>
          </a:pPr>
          <a:r>
            <a:rPr lang="en-US" sz="1500" b="0" kern="1200" dirty="0"/>
            <a:t>Ο </a:t>
          </a:r>
          <a:r>
            <a:rPr lang="en-US" sz="1500" kern="1200" dirty="0"/>
            <a:t>Piketty </a:t>
          </a:r>
          <a:r>
            <a:rPr lang="en-US" sz="1500" kern="1200" dirty="0" err="1"/>
            <a:t>δεν</a:t>
          </a:r>
          <a:r>
            <a:rPr lang="en-US" sz="1500" kern="1200" dirty="0"/>
            <a:t> πα</a:t>
          </a:r>
          <a:r>
            <a:rPr lang="en-US" sz="1500" kern="1200" dirty="0" err="1"/>
            <a:t>ρουσί</a:t>
          </a:r>
          <a:r>
            <a:rPr lang="en-US" sz="1500" kern="1200" dirty="0"/>
            <a:t>ασε ένα </a:t>
          </a:r>
          <a:r>
            <a:rPr lang="en-US" sz="1500" b="0" kern="1200" dirty="0"/>
            <a:t> οικονομετρικό μοντέλο για να </a:t>
          </a:r>
          <a:r>
            <a:rPr lang="el-GR" sz="1500" kern="1200" dirty="0"/>
            <a:t>εκτιμήσει</a:t>
          </a:r>
          <a:r>
            <a:rPr lang="en-US" sz="1500" b="0" kern="1200" dirty="0"/>
            <a:t> </a:t>
          </a:r>
          <a:r>
            <a:rPr lang="en-US" sz="1500" b="0" kern="1200" dirty="0" err="1"/>
            <a:t>τις</a:t>
          </a:r>
          <a:r>
            <a:rPr lang="en-US" sz="1500" b="0" kern="1200" dirty="0"/>
            <a:t> </a:t>
          </a:r>
          <a:r>
            <a:rPr lang="el-GR" sz="1500" b="0" kern="1200" dirty="0"/>
            <a:t>παραμέτρους της ανισότητας από τις </a:t>
          </a:r>
          <a:r>
            <a:rPr lang="en-US" sz="1500" b="0" kern="1200" dirty="0" err="1"/>
            <a:t>χρονολογικές</a:t>
          </a:r>
          <a:r>
            <a:rPr lang="en-US" sz="1500" b="0" kern="1200" dirty="0"/>
            <a:t> </a:t>
          </a:r>
          <a:r>
            <a:rPr lang="en-US" sz="1500" b="0" kern="1200" dirty="0" err="1"/>
            <a:t>σειρές</a:t>
          </a:r>
          <a:r>
            <a:rPr lang="en-US" sz="1500" b="0" kern="1200" dirty="0"/>
            <a:t> τ</a:t>
          </a:r>
          <a:r>
            <a:rPr lang="el-GR" sz="1500" b="0" kern="1200" dirty="0"/>
            <a:t>ων δεδομένων</a:t>
          </a:r>
          <a:r>
            <a:rPr lang="en-US" sz="1500" b="0" kern="1200" dirty="0"/>
            <a:t>. </a:t>
          </a:r>
          <a:endParaRPr lang="en-US" sz="1500" kern="1200" dirty="0"/>
        </a:p>
      </dsp:txBody>
      <dsp:txXfrm>
        <a:off x="0" y="0"/>
        <a:ext cx="6791734" cy="1121898"/>
      </dsp:txXfrm>
    </dsp:sp>
    <dsp:sp modelId="{420847A4-5215-4CAE-8AC3-BBE6E32E24C0}">
      <dsp:nvSpPr>
        <dsp:cNvPr id="0" name=""/>
        <dsp:cNvSpPr/>
      </dsp:nvSpPr>
      <dsp:spPr>
        <a:xfrm>
          <a:off x="0" y="1121898"/>
          <a:ext cx="6791734"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6C016BF0-D880-4955-8A7E-E2EB12450AFE}">
      <dsp:nvSpPr>
        <dsp:cNvPr id="0" name=""/>
        <dsp:cNvSpPr/>
      </dsp:nvSpPr>
      <dsp:spPr>
        <a:xfrm>
          <a:off x="0" y="1121898"/>
          <a:ext cx="6791734" cy="1121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kern="1200" dirty="0" err="1"/>
            <a:t>Αυτό</a:t>
          </a:r>
          <a:r>
            <a:rPr lang="en-US" sz="1500" b="0" kern="1200" dirty="0"/>
            <a:t> π</a:t>
          </a:r>
          <a:r>
            <a:rPr lang="en-US" sz="1500" b="0" kern="1200" dirty="0" err="1"/>
            <a:t>ου</a:t>
          </a:r>
          <a:r>
            <a:rPr lang="en-US" sz="1500" b="0" kern="1200" dirty="0"/>
            <a:t> </a:t>
          </a:r>
          <a:r>
            <a:rPr lang="en-US" sz="1500" b="0" kern="1200" dirty="0" err="1"/>
            <a:t>έκ</a:t>
          </a:r>
          <a:r>
            <a:rPr lang="en-US" sz="1500" b="0" kern="1200" dirty="0"/>
            <a:t>ανε ήταν να καταφύγει στα βασικά αναλυτικά του εργαλεία που δεν ήταν άλλα από το υπόδειγμα του Solow. </a:t>
          </a:r>
          <a:r>
            <a:rPr lang="en-US" sz="1500" b="0" kern="1200" dirty="0" err="1"/>
            <a:t>Όμως</a:t>
          </a:r>
          <a:r>
            <a:rPr lang="en-US" sz="1500" b="0" kern="1200" dirty="0"/>
            <a:t> επ</a:t>
          </a:r>
          <a:r>
            <a:rPr lang="en-US" sz="1500" b="0" kern="1200" dirty="0" err="1"/>
            <a:t>ειδή</a:t>
          </a:r>
          <a:r>
            <a:rPr lang="en-US" sz="1500" b="0" kern="1200" dirty="0"/>
            <a:t> </a:t>
          </a:r>
          <a:r>
            <a:rPr lang="en-US" sz="1500" b="0" kern="1200" dirty="0" err="1"/>
            <a:t>ονόμ</a:t>
          </a:r>
          <a:r>
            <a:rPr lang="en-US" sz="1500" b="0" kern="1200" dirty="0"/>
            <a:t>ασε κάποια από τα επιχειρήματά του «νόμους του καπιταλισμού» και επειδή προβλέπει ένταση της ανισότητας στο μέλλον κάποιοι νεοκλασικοί οικονομολόγοι επιχειρηματολόγησαν (λανθασμένα) ότι ακολουθεί το Ricardo και το Marx. </a:t>
          </a:r>
          <a:endParaRPr lang="en-US" sz="1500" kern="1200" dirty="0"/>
        </a:p>
      </dsp:txBody>
      <dsp:txXfrm>
        <a:off x="0" y="1121898"/>
        <a:ext cx="6791734" cy="1121898"/>
      </dsp:txXfrm>
    </dsp:sp>
    <dsp:sp modelId="{CFF431E4-9554-4A98-B7D5-F50219F1D57A}">
      <dsp:nvSpPr>
        <dsp:cNvPr id="0" name=""/>
        <dsp:cNvSpPr/>
      </dsp:nvSpPr>
      <dsp:spPr>
        <a:xfrm>
          <a:off x="0" y="2243797"/>
          <a:ext cx="6791734"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237F9456-B18D-40AC-BF92-F05D089A0267}">
      <dsp:nvSpPr>
        <dsp:cNvPr id="0" name=""/>
        <dsp:cNvSpPr/>
      </dsp:nvSpPr>
      <dsp:spPr>
        <a:xfrm>
          <a:off x="0" y="2243797"/>
          <a:ext cx="6791734" cy="1121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endParaRPr lang="el-GR" sz="1500" b="0" kern="1200" dirty="0"/>
        </a:p>
        <a:p>
          <a:pPr marL="0" lvl="0" indent="0" algn="l" defTabSz="666750">
            <a:lnSpc>
              <a:spcPct val="90000"/>
            </a:lnSpc>
            <a:spcBef>
              <a:spcPct val="0"/>
            </a:spcBef>
            <a:spcAft>
              <a:spcPct val="35000"/>
            </a:spcAft>
            <a:buNone/>
          </a:pPr>
          <a:r>
            <a:rPr lang="en-US" sz="1500" b="0" kern="1200" dirty="0" err="1"/>
            <a:t>Τι</a:t>
          </a:r>
          <a:r>
            <a:rPr lang="en-US" sz="1500" b="0" kern="1200" dirty="0"/>
            <a:t> </a:t>
          </a:r>
          <a:r>
            <a:rPr lang="en-US" sz="1500" b="0" kern="1200" dirty="0" err="1"/>
            <a:t>έκ</a:t>
          </a:r>
          <a:r>
            <a:rPr lang="en-US" sz="1500" b="0" kern="1200" dirty="0"/>
            <a:t>ανε, αρχικά πήρε τη Cobb-Douglas του υποδείγματος του Solow χωρίς τεχνολογική μεταβολή και με σταθερούς συντελεστές αποταμίευσης (</a:t>
          </a:r>
          <a:r>
            <a:rPr lang="el-GR" sz="1500" b="0" kern="1200" dirty="0"/>
            <a:t>πρώτη εξίσωση επάνω) </a:t>
          </a:r>
          <a:r>
            <a:rPr lang="en-US" sz="1500" b="0" kern="1200" dirty="0"/>
            <a:t> </a:t>
          </a:r>
          <a:r>
            <a:rPr lang="en-US" sz="1500" b="1" kern="1200" dirty="0"/>
            <a:t> </a:t>
          </a:r>
          <a:endParaRPr lang="en-US" sz="1500" kern="1200" dirty="0"/>
        </a:p>
      </dsp:txBody>
      <dsp:txXfrm>
        <a:off x="0" y="2243797"/>
        <a:ext cx="6791734" cy="1121898"/>
      </dsp:txXfrm>
    </dsp:sp>
    <dsp:sp modelId="{065BB6DC-5C30-42F4-85DD-01694AC93912}">
      <dsp:nvSpPr>
        <dsp:cNvPr id="0" name=""/>
        <dsp:cNvSpPr/>
      </dsp:nvSpPr>
      <dsp:spPr>
        <a:xfrm>
          <a:off x="0" y="3365695"/>
          <a:ext cx="6791734"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572D204A-B455-4580-B8B7-2DB1BCA730EB}">
      <dsp:nvSpPr>
        <dsp:cNvPr id="0" name=""/>
        <dsp:cNvSpPr/>
      </dsp:nvSpPr>
      <dsp:spPr>
        <a:xfrm>
          <a:off x="0" y="3365695"/>
          <a:ext cx="6791734" cy="1121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endParaRPr lang="el-GR" sz="1500" b="0" kern="1200" dirty="0"/>
        </a:p>
        <a:p>
          <a:pPr marL="0" lvl="0" indent="0" algn="l" defTabSz="666750">
            <a:lnSpc>
              <a:spcPct val="90000"/>
            </a:lnSpc>
            <a:spcBef>
              <a:spcPct val="0"/>
            </a:spcBef>
            <a:spcAft>
              <a:spcPct val="35000"/>
            </a:spcAft>
            <a:buNone/>
          </a:pPr>
          <a:r>
            <a:rPr lang="en-US" sz="1500" b="0" kern="1200" dirty="0" err="1"/>
            <a:t>Στη</a:t>
          </a:r>
          <a:r>
            <a:rPr lang="en-US" sz="1500" b="0" kern="1200" dirty="0"/>
            <a:t> </a:t>
          </a:r>
          <a:r>
            <a:rPr lang="en-US" sz="1500" b="0" kern="1200" dirty="0" err="1"/>
            <a:t>συνέχει</a:t>
          </a:r>
          <a:r>
            <a:rPr lang="en-US" sz="1500" b="0" kern="1200" dirty="0"/>
            <a:t>α</a:t>
          </a:r>
          <a:r>
            <a:rPr lang="el-GR" sz="1500" b="0" kern="1200" dirty="0"/>
            <a:t> εφαρμόζοντας</a:t>
          </a:r>
          <a:r>
            <a:rPr lang="en-US" sz="1500" b="0" kern="1200" dirty="0"/>
            <a:t> </a:t>
          </a:r>
          <a:r>
            <a:rPr lang="en-US" sz="1500" b="0" kern="1200" dirty="0" err="1"/>
            <a:t>το</a:t>
          </a:r>
          <a:r>
            <a:rPr lang="en-US" sz="1500" b="0" kern="1200" dirty="0"/>
            <a:t> </a:t>
          </a:r>
          <a:r>
            <a:rPr lang="en-US" sz="1500" b="0" kern="1200" dirty="0" err="1"/>
            <a:t>θεώρημ</a:t>
          </a:r>
          <a:r>
            <a:rPr lang="en-US" sz="1500" b="0" kern="1200" dirty="0"/>
            <a:t>α το Euler όρισε </a:t>
          </a:r>
          <a:r>
            <a:rPr lang="el-GR" sz="1500" kern="1200" dirty="0"/>
            <a:t>κάποιες</a:t>
          </a:r>
          <a:r>
            <a:rPr lang="en-US" sz="1500" b="0" kern="1200" dirty="0"/>
            <a:t> παρα</a:t>
          </a:r>
          <a:r>
            <a:rPr lang="en-US" sz="1500" b="0" kern="1200" dirty="0" err="1"/>
            <a:t>μέτρους</a:t>
          </a:r>
          <a:r>
            <a:rPr lang="en-US" sz="1500" b="0" kern="1200" dirty="0"/>
            <a:t> π</a:t>
          </a:r>
          <a:r>
            <a:rPr lang="en-US" sz="1500" b="0" kern="1200" dirty="0" err="1"/>
            <a:t>ου</a:t>
          </a:r>
          <a:r>
            <a:rPr lang="en-US" sz="1500" b="0" kern="1200" dirty="0"/>
            <a:t> </a:t>
          </a:r>
          <a:r>
            <a:rPr lang="en-US" sz="1500" b="0" kern="1200" dirty="0" err="1"/>
            <a:t>τις</a:t>
          </a:r>
          <a:r>
            <a:rPr lang="en-US" sz="1500" b="0" kern="1200" dirty="0"/>
            <a:t> </a:t>
          </a:r>
          <a:r>
            <a:rPr lang="en-US" sz="1500" b="0" kern="1200" dirty="0" err="1"/>
            <a:t>ονόμ</a:t>
          </a:r>
          <a:r>
            <a:rPr lang="en-US" sz="1500" b="0" kern="1200" dirty="0"/>
            <a:t>ασε «πρώτο και δεύτερο νόμο του καπιταλισμού» </a:t>
          </a:r>
          <a:r>
            <a:rPr lang="el-GR" sz="1500" b="0" kern="1200" dirty="0"/>
            <a:t>(δεύτερη εξίσωση)</a:t>
          </a:r>
          <a:endParaRPr lang="en-US" sz="1500" kern="1200" dirty="0"/>
        </a:p>
      </dsp:txBody>
      <dsp:txXfrm>
        <a:off x="0" y="3365695"/>
        <a:ext cx="6791734" cy="112189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7C6E622D-F9CD-447C-B0D1-48AC24CC0208}" type="datetimeFigureOut">
              <a:rPr lang="el-GR" smtClean="0"/>
              <a:t>4/5/2026</a:t>
            </a:fld>
            <a:endParaRPr lang="el-GR"/>
          </a:p>
        </p:txBody>
      </p:sp>
      <p:sp>
        <p:nvSpPr>
          <p:cNvPr id="4" name="Θέση εικόνας διαφάνειας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14F1C496-A789-4F0D-823A-30F7A862EF5D}" type="slidenum">
              <a:rPr lang="el-GR" smtClean="0"/>
              <a:t>‹#›</a:t>
            </a:fld>
            <a:endParaRPr lang="el-GR"/>
          </a:p>
        </p:txBody>
      </p:sp>
    </p:spTree>
    <p:extLst>
      <p:ext uri="{BB962C8B-B14F-4D97-AF65-F5344CB8AC3E}">
        <p14:creationId xmlns:p14="http://schemas.microsoft.com/office/powerpoint/2010/main" val="1073565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14F1C496-A789-4F0D-823A-30F7A862EF5D}" type="slidenum">
              <a:rPr lang="el-GR" smtClean="0"/>
              <a:t>3</a:t>
            </a:fld>
            <a:endParaRPr lang="el-GR"/>
          </a:p>
        </p:txBody>
      </p:sp>
    </p:spTree>
    <p:extLst>
      <p:ext uri="{BB962C8B-B14F-4D97-AF65-F5344CB8AC3E}">
        <p14:creationId xmlns:p14="http://schemas.microsoft.com/office/powerpoint/2010/main" val="3363301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127EA7AE-B3A6-43E0-8390-3C9394C82709}" type="slidenum">
              <a:t>‹#›</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51C9748F-6D6F-4AD0-925C-677D6ACD4134}"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D069DD7B-BFFE-4192-BB30-517972619C14}" type="slidenum">
              <a:t>‹#›</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A109F28D-677F-47E6-AF85-09EA77CBE1C6}" type="slidenum">
              <a:t>‹#›</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533C13EE-8A1F-462E-86AA-FE0316E6D66E}" type="slidenum">
              <a:t>‹#›</a:t>
            </a:fld>
            <a:endParaRPr/>
          </a:p>
        </p:txBody>
      </p:sp>
      <p:sp>
        <p:nvSpPr>
          <p:cNvPr id="4" name="PlaceHolder 3"/>
          <p:cNvSpPr>
            <a:spLocks noGrp="1"/>
          </p:cNvSpPr>
          <p:nvPr>
            <p:ph type="dt" idx="6"/>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B0EAA002-52C8-4F79-ADED-90AE7779809E}" type="slidenum">
              <a:t>‹#›</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30736C82-23BD-46E1-A739-512A84EF31AF}" type="slidenum">
              <a:t>‹#›</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CCF974EB-CB57-4786-A951-FDEAB999F41F}" type="slidenum">
              <a:t>‹#›</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C1947093-4DE1-4023-9CE2-526BD667D6E5}" type="slidenum">
              <a:t>‹#›</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FE6283D9-DEC7-451E-B0EC-1F69B0593BCA}" type="slidenum">
              <a:t>‹#›</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24E3CC64-ABA6-4FAB-8F0C-3C041802B2F0}" type="slidenum">
              <a:t>‹#›</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48EBF06F-9205-4653-84B5-38A1A94723EC}" type="slidenum">
              <a:t>‹#›</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A3F58A51-EE58-43BC-8E60-A34768C90DF1}" type="slidenum">
              <a:t>‹#›</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8ACB2698-9DE1-4D53-B54F-9A5852C30D21}" type="slidenum">
              <a:t>‹#›</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C517D944-1BB2-44E5-8091-42CB715AD3AD}" type="slidenum">
              <a:t>‹#›</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 name="PlaceHolder 6"/>
          <p:cNvSpPr>
            <a:spLocks noGrp="1"/>
          </p:cNvSpPr>
          <p:nvPr>
            <p:ph type="ftr" idx="4"/>
          </p:nvPr>
        </p:nvSpPr>
        <p:spPr/>
        <p:txBody>
          <a:bodyPr/>
          <a:lstStyle/>
          <a:p>
            <a:r>
              <a:t>Footer</a:t>
            </a:r>
          </a:p>
        </p:txBody>
      </p:sp>
      <p:sp>
        <p:nvSpPr>
          <p:cNvPr id="8" name="PlaceHolder 7"/>
          <p:cNvSpPr>
            <a:spLocks noGrp="1"/>
          </p:cNvSpPr>
          <p:nvPr>
            <p:ph type="sldNum" idx="5"/>
          </p:nvPr>
        </p:nvSpPr>
        <p:spPr/>
        <p:txBody>
          <a:bodyPr/>
          <a:lstStyle/>
          <a:p>
            <a:fld id="{60D879D4-4726-4272-A538-0201D722C370}" type="slidenum">
              <a:t>‹#›</a:t>
            </a:fld>
            <a:endParaRPr/>
          </a:p>
        </p:txBody>
      </p:sp>
      <p:sp>
        <p:nvSpPr>
          <p:cNvPr id="9" name="PlaceHolder 8"/>
          <p:cNvSpPr>
            <a:spLocks noGrp="1"/>
          </p:cNvSpPr>
          <p:nvPr>
            <p:ph type="dt" idx="6"/>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9" name="PlaceHolder 8"/>
          <p:cNvSpPr>
            <a:spLocks noGrp="1"/>
          </p:cNvSpPr>
          <p:nvPr>
            <p:ph type="ftr" idx="4"/>
          </p:nvPr>
        </p:nvSpPr>
        <p:spPr/>
        <p:txBody>
          <a:bodyPr/>
          <a:lstStyle/>
          <a:p>
            <a:r>
              <a:t>Footer</a:t>
            </a:r>
          </a:p>
        </p:txBody>
      </p:sp>
      <p:sp>
        <p:nvSpPr>
          <p:cNvPr id="10" name="PlaceHolder 9"/>
          <p:cNvSpPr>
            <a:spLocks noGrp="1"/>
          </p:cNvSpPr>
          <p:nvPr>
            <p:ph type="sldNum" idx="5"/>
          </p:nvPr>
        </p:nvSpPr>
        <p:spPr/>
        <p:txBody>
          <a:bodyPr/>
          <a:lstStyle/>
          <a:p>
            <a:fld id="{B514AC24-FA6E-4052-94FA-0AC02DF68C13}" type="slidenum">
              <a:t>‹#›</a:t>
            </a:fld>
            <a:endParaRPr/>
          </a:p>
        </p:txBody>
      </p:sp>
      <p:sp>
        <p:nvSpPr>
          <p:cNvPr id="11" name="PlaceHolder 10"/>
          <p:cNvSpPr>
            <a:spLocks noGrp="1"/>
          </p:cNvSpPr>
          <p:nvPr>
            <p:ph type="dt" idx="6"/>
          </p:nvPr>
        </p:nvSpPr>
        <p:spPr/>
        <p:txBody>
          <a:body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E2FDC-752F-4960-B868-128704EC61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6CC3FF-8C06-42DA-9ABE-5D7846C445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96A6E8-7F6D-4F7B-BAB3-7C841969A4E8}"/>
              </a:ext>
            </a:extLst>
          </p:cNvPr>
          <p:cNvSpPr>
            <a:spLocks noGrp="1"/>
          </p:cNvSpPr>
          <p:nvPr>
            <p:ph type="dt" sz="half" idx="10"/>
          </p:nvPr>
        </p:nvSpPr>
        <p:spPr/>
        <p:txBody>
          <a:bodyPr/>
          <a:lstStyle/>
          <a:p>
            <a:fld id="{9D14F664-87C3-4690-B4CB-D7578E78E8C1}" type="datetimeFigureOut">
              <a:rPr lang="en-GB" smtClean="0"/>
              <a:t>04/05/2026</a:t>
            </a:fld>
            <a:endParaRPr lang="en-GB"/>
          </a:p>
        </p:txBody>
      </p:sp>
      <p:sp>
        <p:nvSpPr>
          <p:cNvPr id="5" name="Footer Placeholder 4">
            <a:extLst>
              <a:ext uri="{FF2B5EF4-FFF2-40B4-BE49-F238E27FC236}">
                <a16:creationId xmlns:a16="http://schemas.microsoft.com/office/drawing/2014/main" id="{E6142BE1-7D1D-47C5-BF1C-5F5400597C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19D700-C015-4FFF-ACFF-42CB875D8BC6}"/>
              </a:ext>
            </a:extLst>
          </p:cNvPr>
          <p:cNvSpPr>
            <a:spLocks noGrp="1"/>
          </p:cNvSpPr>
          <p:nvPr>
            <p:ph type="sldNum" sz="quarter" idx="12"/>
          </p:nvPr>
        </p:nvSpPr>
        <p:spPr/>
        <p:txBody>
          <a:bodyPr/>
          <a:lstStyle/>
          <a:p>
            <a:fld id="{0D96430B-D81C-4A46-ADD5-71D5A76336B3}" type="slidenum">
              <a:rPr lang="en-GB" smtClean="0"/>
              <a:t>‹#›</a:t>
            </a:fld>
            <a:endParaRPr lang="en-GB"/>
          </a:p>
        </p:txBody>
      </p:sp>
    </p:spTree>
    <p:extLst>
      <p:ext uri="{BB962C8B-B14F-4D97-AF65-F5344CB8AC3E}">
        <p14:creationId xmlns:p14="http://schemas.microsoft.com/office/powerpoint/2010/main" val="2868086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2A31BFBD-3C02-4A69-95E5-230D198FB1A2}"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CC93F2A3-F515-493C-8FD2-33F31995B251}"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F6969801-8A70-49E9-BE6B-19EC3B566C60}"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B0E9BA7E-F57F-441B-8A48-BFA4CADC422F}"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FBB2316-F54C-4B78-A0BE-74AE8FD4F0A0}"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el-GR" sz="3200" b="0" strike="noStrike" spc="-1">
              <a:latin typeface="Arial"/>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1C86A8D2-B68B-495E-8F59-DE9AE5E23D96}"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endParaRPr lang="el-GR" sz="4400" b="0" strike="noStrike" spc="-1">
              <a:latin typeface="Arial"/>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el-GR"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B853132B-8E11-4972-BED2-B743CF71DAB8}"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ftr" idx="1"/>
          </p:nvPr>
        </p:nvSpPr>
        <p:spPr>
          <a:xfrm>
            <a:off x="4038480" y="6356520"/>
            <a:ext cx="4113000" cy="363240"/>
          </a:xfrm>
          <a:prstGeom prst="rect">
            <a:avLst/>
          </a:prstGeom>
          <a:noFill/>
          <a:ln w="0">
            <a:noFill/>
          </a:ln>
        </p:spPr>
        <p:txBody>
          <a:bodyPr lIns="90000" tIns="45000" rIns="90000" bIns="45000" anchor="ctr">
            <a:noAutofit/>
          </a:bodyPr>
          <a:lstStyle>
            <a:lvl1pPr algn="ctr">
              <a:lnSpc>
                <a:spcPct val="100000"/>
              </a:lnSpc>
              <a:buNone/>
              <a:defRPr lang="el-GR" sz="1400" b="0" strike="noStrike" spc="-1">
                <a:latin typeface="Times New Roman"/>
              </a:defRPr>
            </a:lvl1pPr>
          </a:lstStyle>
          <a:p>
            <a:pPr algn="ctr">
              <a:lnSpc>
                <a:spcPct val="100000"/>
              </a:lnSpc>
              <a:buNone/>
            </a:pPr>
            <a:r>
              <a:rPr lang="el-GR" sz="1400" b="0" strike="noStrike" spc="-1">
                <a:latin typeface="Times New Roman"/>
              </a:rPr>
              <a:t> </a:t>
            </a:r>
          </a:p>
        </p:txBody>
      </p:sp>
      <p:sp>
        <p:nvSpPr>
          <p:cNvPr id="6" name="PlaceHolder 2"/>
          <p:cNvSpPr>
            <a:spLocks noGrp="1"/>
          </p:cNvSpPr>
          <p:nvPr>
            <p:ph type="sldNum" idx="2"/>
          </p:nvPr>
        </p:nvSpPr>
        <p:spPr>
          <a:xfrm>
            <a:off x="8610480" y="6356520"/>
            <a:ext cx="2741400" cy="363240"/>
          </a:xfrm>
          <a:prstGeom prst="rect">
            <a:avLst/>
          </a:prstGeom>
          <a:noFill/>
          <a:ln w="0">
            <a:noFill/>
          </a:ln>
        </p:spPr>
        <p:txBody>
          <a:bodyPr lIns="90000" tIns="45000" rIns="90000" bIns="45000" anchor="ctr">
            <a:noAutofit/>
          </a:bodyPr>
          <a:lstStyle>
            <a:lvl1pPr algn="r">
              <a:lnSpc>
                <a:spcPct val="100000"/>
              </a:lnSpc>
              <a:buNone/>
              <a:defRPr lang="en-GB" sz="1200" b="0" strike="noStrike" spc="-1">
                <a:solidFill>
                  <a:srgbClr val="8B8B8B"/>
                </a:solidFill>
                <a:latin typeface="Calibri"/>
              </a:defRPr>
            </a:lvl1pPr>
          </a:lstStyle>
          <a:p>
            <a:pPr algn="r">
              <a:lnSpc>
                <a:spcPct val="100000"/>
              </a:lnSpc>
              <a:buNone/>
            </a:pPr>
            <a:fld id="{2B84B89A-5427-44DF-AC7D-058A7E43D173}" type="slidenum">
              <a:rPr lang="en-GB" sz="1200" b="0" strike="noStrike" spc="-1">
                <a:solidFill>
                  <a:srgbClr val="8B8B8B"/>
                </a:solidFill>
                <a:latin typeface="Calibri"/>
              </a:rPr>
              <a:t>‹#›</a:t>
            </a:fld>
            <a:endParaRPr lang="el-GR" sz="1200" b="0" strike="noStrike" spc="-1">
              <a:latin typeface="Times New Roman"/>
            </a:endParaRPr>
          </a:p>
        </p:txBody>
      </p:sp>
      <p:sp>
        <p:nvSpPr>
          <p:cNvPr id="2" name="PlaceHolder 3"/>
          <p:cNvSpPr>
            <a:spLocks noGrp="1"/>
          </p:cNvSpPr>
          <p:nvPr>
            <p:ph type="dt" idx="3"/>
          </p:nvPr>
        </p:nvSpPr>
        <p:spPr>
          <a:xfrm>
            <a:off x="838080" y="6356520"/>
            <a:ext cx="2741400" cy="363240"/>
          </a:xfrm>
          <a:prstGeom prst="rect">
            <a:avLst/>
          </a:prstGeom>
          <a:noFill/>
          <a:ln w="0">
            <a:noFill/>
          </a:ln>
        </p:spPr>
        <p:txBody>
          <a:bodyPr lIns="90000" tIns="45000" rIns="90000" bIns="45000" anchor="ctr">
            <a:noAutofit/>
          </a:bodyPr>
          <a:lstStyle>
            <a:lvl1pPr>
              <a:defRPr lang="el-GR" sz="1400" b="0" strike="noStrike" spc="-1">
                <a:latin typeface="Times New Roman"/>
              </a:defRPr>
            </a:lvl1pPr>
          </a:lstStyle>
          <a:p>
            <a:r>
              <a:rPr lang="el-GR" sz="1400" b="0" strike="noStrike" spc="-1">
                <a:latin typeface="Times New Roman"/>
              </a:rPr>
              <a:t> </a:t>
            </a:r>
          </a:p>
        </p:txBody>
      </p:sp>
      <p:sp>
        <p:nvSpPr>
          <p:cNvPr id="3"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r>
              <a:rPr lang="el-GR" sz="4400" b="0" strike="noStrike" spc="-1">
                <a:latin typeface="Arial"/>
              </a:rPr>
              <a:t>Πατήστε για επεξεργασία της μορφής κειμένου του τίτλου</a:t>
            </a: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ftr" idx="4"/>
          </p:nvPr>
        </p:nvSpPr>
        <p:spPr>
          <a:xfrm>
            <a:off x="4038480" y="6356520"/>
            <a:ext cx="4113000" cy="363240"/>
          </a:xfrm>
          <a:prstGeom prst="rect">
            <a:avLst/>
          </a:prstGeom>
          <a:noFill/>
          <a:ln w="0">
            <a:noFill/>
          </a:ln>
        </p:spPr>
        <p:txBody>
          <a:bodyPr lIns="90000" tIns="45000" rIns="90000" bIns="45000" anchor="ctr">
            <a:noAutofit/>
          </a:bodyPr>
          <a:lstStyle>
            <a:lvl1pPr algn="ctr">
              <a:lnSpc>
                <a:spcPct val="100000"/>
              </a:lnSpc>
              <a:buNone/>
              <a:defRPr lang="el-GR" sz="1400" b="0" strike="noStrike" spc="-1">
                <a:latin typeface="Times New Roman"/>
              </a:defRPr>
            </a:lvl1pPr>
          </a:lstStyle>
          <a:p>
            <a:pPr algn="ctr">
              <a:lnSpc>
                <a:spcPct val="100000"/>
              </a:lnSpc>
              <a:buNone/>
            </a:pPr>
            <a:r>
              <a:rPr lang="el-GR" sz="1400" b="0" strike="noStrike" spc="-1">
                <a:latin typeface="Times New Roman"/>
              </a:rPr>
              <a:t>&lt;υποσέλιδο&gt;</a:t>
            </a:r>
          </a:p>
        </p:txBody>
      </p:sp>
      <p:sp>
        <p:nvSpPr>
          <p:cNvPr id="42" name="PlaceHolder 2"/>
          <p:cNvSpPr>
            <a:spLocks noGrp="1"/>
          </p:cNvSpPr>
          <p:nvPr>
            <p:ph type="sldNum" idx="5"/>
          </p:nvPr>
        </p:nvSpPr>
        <p:spPr>
          <a:xfrm>
            <a:off x="8610480" y="6356520"/>
            <a:ext cx="2741400" cy="363240"/>
          </a:xfrm>
          <a:prstGeom prst="rect">
            <a:avLst/>
          </a:prstGeom>
          <a:noFill/>
          <a:ln w="0">
            <a:noFill/>
          </a:ln>
        </p:spPr>
        <p:txBody>
          <a:bodyPr lIns="90000" tIns="45000" rIns="90000" bIns="45000" anchor="ctr">
            <a:noAutofit/>
          </a:bodyPr>
          <a:lstStyle>
            <a:lvl1pPr algn="r">
              <a:lnSpc>
                <a:spcPct val="100000"/>
              </a:lnSpc>
              <a:buNone/>
              <a:defRPr lang="en-GB" sz="1200" b="0" strike="noStrike" spc="-1">
                <a:solidFill>
                  <a:srgbClr val="8B8B8B"/>
                </a:solidFill>
                <a:latin typeface="Calibri"/>
              </a:defRPr>
            </a:lvl1pPr>
          </a:lstStyle>
          <a:p>
            <a:pPr algn="r">
              <a:lnSpc>
                <a:spcPct val="100000"/>
              </a:lnSpc>
              <a:buNone/>
            </a:pPr>
            <a:fld id="{5DA8F3B6-D942-4DE4-8F23-1B7EDCDBB572}" type="slidenum">
              <a:rPr lang="en-GB" sz="1200" b="0" strike="noStrike" spc="-1">
                <a:solidFill>
                  <a:srgbClr val="8B8B8B"/>
                </a:solidFill>
                <a:latin typeface="Calibri"/>
              </a:rPr>
              <a:t>‹#›</a:t>
            </a:fld>
            <a:endParaRPr lang="el-GR" sz="1200" b="0" strike="noStrike" spc="-1">
              <a:latin typeface="Times New Roman"/>
            </a:endParaRPr>
          </a:p>
        </p:txBody>
      </p:sp>
      <p:sp>
        <p:nvSpPr>
          <p:cNvPr id="43" name="PlaceHolder 3"/>
          <p:cNvSpPr>
            <a:spLocks noGrp="1"/>
          </p:cNvSpPr>
          <p:nvPr>
            <p:ph type="dt" idx="6"/>
          </p:nvPr>
        </p:nvSpPr>
        <p:spPr>
          <a:xfrm>
            <a:off x="838080" y="6356520"/>
            <a:ext cx="2741400" cy="363240"/>
          </a:xfrm>
          <a:prstGeom prst="rect">
            <a:avLst/>
          </a:prstGeom>
          <a:noFill/>
          <a:ln w="0">
            <a:noFill/>
          </a:ln>
        </p:spPr>
        <p:txBody>
          <a:bodyPr lIns="90000" tIns="45000" rIns="90000" bIns="45000" anchor="ctr">
            <a:noAutofit/>
          </a:bodyPr>
          <a:lstStyle>
            <a:lvl1pPr>
              <a:defRPr lang="el-GR" sz="1400" b="0" strike="noStrike" spc="-1">
                <a:latin typeface="Times New Roman"/>
              </a:defRPr>
            </a:lvl1pPr>
          </a:lstStyle>
          <a:p>
            <a:r>
              <a:rPr lang="el-GR" sz="1400" b="0" strike="noStrike" spc="-1">
                <a:latin typeface="Times New Roman"/>
              </a:rPr>
              <a:t>&lt;ημερομηνία/ώρα&gt;</a:t>
            </a:r>
          </a:p>
        </p:txBody>
      </p:sp>
      <p:sp>
        <p:nvSpPr>
          <p:cNvPr id="44"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buNone/>
            </a:pPr>
            <a:r>
              <a:rPr lang="el-GR" sz="4400" b="0" strike="noStrike" spc="-1">
                <a:latin typeface="Arial"/>
              </a:rPr>
              <a:t>Πατήστε για επεξεργασία της μορφής κειμένου του τίτλου</a:t>
            </a:r>
          </a:p>
        </p:txBody>
      </p:sp>
      <p:sp>
        <p:nvSpPr>
          <p:cNvPr id="45"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9.png"/><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jstor.org/stable/26372573" TargetMode="External"/><Relationship Id="rId2" Type="http://schemas.openxmlformats.org/officeDocument/2006/relationships/hyperlink" Target="http://www.jstor.org/stable/24737113.https:/www.academia.edu/18680039/Unveiling_the_Ethics_behind_Inequality_Measurement_Daltons_Contribution_to_Economics"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PlaceHolder 1"/>
          <p:cNvSpPr>
            <a:spLocks noGrp="1"/>
          </p:cNvSpPr>
          <p:nvPr>
            <p:ph type="title"/>
          </p:nvPr>
        </p:nvSpPr>
        <p:spPr>
          <a:xfrm>
            <a:off x="1386865" y="818984"/>
            <a:ext cx="6596245" cy="3268520"/>
          </a:xfrm>
          <a:prstGeom prst="rect">
            <a:avLst/>
          </a:prstGeom>
        </p:spPr>
        <p:txBody>
          <a:bodyPr vert="horz" lIns="91440" tIns="45720" rIns="91440" bIns="45720" rtlCol="0" anchor="b">
            <a:normAutofit/>
          </a:bodyPr>
          <a:lstStyle/>
          <a:p>
            <a:pPr algn="r"/>
            <a:r>
              <a:rPr lang="en-US" b="1" kern="1200" spc="-1">
                <a:solidFill>
                  <a:srgbClr val="FFFFFF"/>
                </a:solidFill>
                <a:latin typeface="+mj-lt"/>
                <a:ea typeface="+mj-ea"/>
                <a:cs typeface="+mj-cs"/>
              </a:rPr>
              <a:t>Μάθημα 7</a:t>
            </a:r>
            <a:r>
              <a:rPr lang="en-US" b="1" kern="1200" spc="-1" baseline="30000">
                <a:solidFill>
                  <a:srgbClr val="FFFFFF"/>
                </a:solidFill>
                <a:latin typeface="+mj-lt"/>
                <a:ea typeface="+mj-ea"/>
                <a:cs typeface="+mj-cs"/>
              </a:rPr>
              <a:t>ο</a:t>
            </a:r>
            <a:r>
              <a:rPr lang="en-US" b="1" kern="1200" spc="-1">
                <a:solidFill>
                  <a:srgbClr val="FFFFFF"/>
                </a:solidFill>
                <a:latin typeface="+mj-lt"/>
                <a:ea typeface="+mj-ea"/>
                <a:cs typeface="+mj-cs"/>
              </a:rPr>
              <a:t> </a:t>
            </a:r>
            <a:br>
              <a:rPr lang="en-US" b="1" kern="1200" spc="-1">
                <a:solidFill>
                  <a:srgbClr val="FFFFFF"/>
                </a:solidFill>
                <a:latin typeface="+mj-lt"/>
                <a:ea typeface="+mj-ea"/>
                <a:cs typeface="+mj-cs"/>
              </a:rPr>
            </a:br>
            <a:r>
              <a:rPr lang="en-US" b="1" strike="noStrike" kern="1200" spc="-1">
                <a:solidFill>
                  <a:srgbClr val="FFFFFF"/>
                </a:solidFill>
                <a:latin typeface="+mj-lt"/>
                <a:ea typeface="+mj-ea"/>
                <a:cs typeface="+mj-cs"/>
              </a:rPr>
              <a:t>Ανισότητα Εισοδήματος και Πλούτου Θεωρία και Οικονομική Πολιτική</a:t>
            </a:r>
            <a:br>
              <a:rPr lang="en-US" b="1" strike="noStrike" kern="1200" spc="-1">
                <a:solidFill>
                  <a:srgbClr val="FFFFFF"/>
                </a:solidFill>
                <a:latin typeface="+mj-lt"/>
                <a:ea typeface="+mj-ea"/>
                <a:cs typeface="+mj-cs"/>
              </a:rPr>
            </a:br>
            <a:r>
              <a:rPr lang="en-US" b="1" strike="noStrike" kern="1200" spc="-1">
                <a:solidFill>
                  <a:srgbClr val="FFFFFF"/>
                </a:solidFill>
                <a:latin typeface="+mj-lt"/>
                <a:ea typeface="+mj-ea"/>
                <a:cs typeface="+mj-cs"/>
              </a:rPr>
              <a:t> </a:t>
            </a:r>
            <a:endParaRPr lang="en-US" b="0" strike="noStrike" kern="1200" spc="-1">
              <a:solidFill>
                <a:srgbClr val="FFFFFF"/>
              </a:solidFill>
              <a:latin typeface="+mj-lt"/>
              <a:ea typeface="+mj-ea"/>
              <a:cs typeface="+mj-cs"/>
            </a:endParaRPr>
          </a:p>
        </p:txBody>
      </p:sp>
      <p:sp>
        <p:nvSpPr>
          <p:cNvPr id="122" name="Rectangle 1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PlaceHolder 2"/>
          <p:cNvSpPr>
            <a:spLocks noGrp="1"/>
          </p:cNvSpPr>
          <p:nvPr>
            <p:ph type="subTitle"/>
          </p:nvPr>
        </p:nvSpPr>
        <p:spPr>
          <a:xfrm>
            <a:off x="1931874" y="4797188"/>
            <a:ext cx="6051236" cy="1241828"/>
          </a:xfrm>
          <a:prstGeom prst="rect">
            <a:avLst/>
          </a:prstGeom>
        </p:spPr>
        <p:txBody>
          <a:bodyPr vert="horz" lIns="91440" tIns="45720" rIns="91440" bIns="45720" rtlCol="0">
            <a:normAutofit/>
          </a:bodyPr>
          <a:lstStyle/>
          <a:p>
            <a:pPr marL="0" indent="0" algn="r">
              <a:buNone/>
              <a:tabLst>
                <a:tab pos="0" algn="l"/>
              </a:tabLst>
            </a:pPr>
            <a:r>
              <a:rPr lang="en-US" sz="2400" b="0" strike="noStrike" kern="1200" spc="-1" dirty="0">
                <a:solidFill>
                  <a:srgbClr val="FFFFFF"/>
                </a:solidFill>
                <a:latin typeface="+mn-lt"/>
                <a:ea typeface="+mn-ea"/>
                <a:cs typeface="+mn-cs"/>
              </a:rPr>
              <a:t>Εα</a:t>
            </a:r>
            <a:r>
              <a:rPr lang="en-US" sz="2400" b="0" strike="noStrike" kern="1200" spc="-1" dirty="0" err="1">
                <a:solidFill>
                  <a:srgbClr val="FFFFFF"/>
                </a:solidFill>
                <a:latin typeface="+mn-lt"/>
                <a:ea typeface="+mn-ea"/>
                <a:cs typeface="+mn-cs"/>
              </a:rPr>
              <a:t>ρινό</a:t>
            </a:r>
            <a:r>
              <a:rPr lang="en-US" sz="2400" b="0" strike="noStrike" kern="1200" spc="-1" dirty="0">
                <a:solidFill>
                  <a:srgbClr val="FFFFFF"/>
                </a:solidFill>
                <a:latin typeface="+mn-lt"/>
                <a:ea typeface="+mn-ea"/>
                <a:cs typeface="+mn-cs"/>
              </a:rPr>
              <a:t> </a:t>
            </a:r>
            <a:r>
              <a:rPr lang="en-US" sz="2400" b="0" strike="noStrike" kern="1200" spc="-1" dirty="0" err="1">
                <a:solidFill>
                  <a:srgbClr val="FFFFFF"/>
                </a:solidFill>
                <a:latin typeface="+mn-lt"/>
                <a:ea typeface="+mn-ea"/>
                <a:cs typeface="+mn-cs"/>
              </a:rPr>
              <a:t>εξάμηνο</a:t>
            </a:r>
            <a:r>
              <a:rPr lang="en-US" sz="2400" b="0" strike="noStrike" kern="1200" spc="-1" dirty="0">
                <a:solidFill>
                  <a:srgbClr val="FFFFFF"/>
                </a:solidFill>
                <a:latin typeface="+mn-lt"/>
                <a:ea typeface="+mn-ea"/>
                <a:cs typeface="+mn-cs"/>
              </a:rPr>
              <a:t> 2026 -</a:t>
            </a:r>
            <a:r>
              <a:rPr lang="en-US" sz="2400" b="0" strike="noStrike" kern="1200" spc="-1" dirty="0" err="1">
                <a:solidFill>
                  <a:srgbClr val="FFFFFF"/>
                </a:solidFill>
                <a:latin typeface="+mn-lt"/>
                <a:ea typeface="+mn-ea"/>
                <a:cs typeface="+mn-cs"/>
              </a:rPr>
              <a:t>Πολιτική</a:t>
            </a:r>
            <a:r>
              <a:rPr lang="en-US" sz="2400" b="0" strike="noStrike" kern="1200" spc="-1" dirty="0">
                <a:solidFill>
                  <a:srgbClr val="FFFFFF"/>
                </a:solidFill>
                <a:latin typeface="+mn-lt"/>
                <a:ea typeface="+mn-ea"/>
                <a:cs typeface="+mn-cs"/>
              </a:rPr>
              <a:t> </a:t>
            </a:r>
            <a:r>
              <a:rPr lang="en-US" sz="2400" b="0" strike="noStrike" kern="1200" spc="-1" dirty="0" err="1">
                <a:solidFill>
                  <a:srgbClr val="FFFFFF"/>
                </a:solidFill>
                <a:latin typeface="+mn-lt"/>
                <a:ea typeface="+mn-ea"/>
                <a:cs typeface="+mn-cs"/>
              </a:rPr>
              <a:t>Οικονομί</a:t>
            </a:r>
            <a:r>
              <a:rPr lang="en-US" sz="2400" b="0" strike="noStrike" kern="1200" spc="-1" dirty="0">
                <a:solidFill>
                  <a:srgbClr val="FFFFFF"/>
                </a:solidFill>
                <a:latin typeface="+mn-lt"/>
                <a:ea typeface="+mn-ea"/>
                <a:cs typeface="+mn-cs"/>
              </a:rPr>
              <a:t>α της Μεγέθυνσης και της Ανισότητας  </a:t>
            </a:r>
          </a:p>
          <a:p>
            <a:pPr marL="0" indent="0" algn="r">
              <a:buNone/>
              <a:tabLst>
                <a:tab pos="0" algn="l"/>
              </a:tabLst>
            </a:pPr>
            <a:r>
              <a:rPr lang="en-US" sz="2400" kern="1200" spc="-1" dirty="0" err="1">
                <a:solidFill>
                  <a:srgbClr val="FFFFFF"/>
                </a:solidFill>
                <a:latin typeface="+mn-lt"/>
                <a:ea typeface="+mn-ea"/>
                <a:cs typeface="+mn-cs"/>
              </a:rPr>
              <a:t>Νίκος</a:t>
            </a:r>
            <a:r>
              <a:rPr lang="en-US" sz="2400" kern="1200" spc="-1" dirty="0">
                <a:solidFill>
                  <a:srgbClr val="FFFFFF"/>
                </a:solidFill>
                <a:latin typeface="+mn-lt"/>
                <a:ea typeface="+mn-ea"/>
                <a:cs typeface="+mn-cs"/>
              </a:rPr>
              <a:t> </a:t>
            </a:r>
            <a:r>
              <a:rPr lang="en-US" sz="2400" kern="1200" spc="-1" dirty="0" err="1">
                <a:solidFill>
                  <a:srgbClr val="FFFFFF"/>
                </a:solidFill>
                <a:latin typeface="+mn-lt"/>
                <a:ea typeface="+mn-ea"/>
                <a:cs typeface="+mn-cs"/>
              </a:rPr>
              <a:t>Στρ</a:t>
            </a:r>
            <a:r>
              <a:rPr lang="en-US" sz="2400" kern="1200" spc="-1" dirty="0">
                <a:solidFill>
                  <a:srgbClr val="FFFFFF"/>
                </a:solidFill>
                <a:latin typeface="+mn-lt"/>
                <a:ea typeface="+mn-ea"/>
                <a:cs typeface="+mn-cs"/>
              </a:rPr>
              <a:t>αβελάκης</a:t>
            </a:r>
            <a:r>
              <a:rPr lang="en-US" sz="2400" b="0" strike="noStrike" kern="1200" spc="-1" dirty="0">
                <a:solidFill>
                  <a:srgbClr val="FFFFFF"/>
                </a:solidFill>
                <a:latin typeface="+mn-lt"/>
                <a:ea typeface="+mn-ea"/>
                <a:cs typeface="+mn-cs"/>
              </a:rPr>
              <a:t> ΤΟΕ ΕΚΠΑ </a:t>
            </a:r>
          </a:p>
          <a:p>
            <a:pPr marL="0" indent="0" algn="r">
              <a:buNone/>
              <a:tabLst>
                <a:tab pos="0" algn="l"/>
              </a:tabLst>
            </a:pPr>
            <a:endParaRPr lang="en-US" sz="2400" b="0" strike="noStrike" kern="1200" spc="-1" dirty="0">
              <a:solidFill>
                <a:srgbClr val="FFFFFF"/>
              </a:solidFill>
              <a:latin typeface="+mn-lt"/>
              <a:ea typeface="+mn-ea"/>
              <a:cs typeface="+mn-cs"/>
            </a:endParaRPr>
          </a:p>
        </p:txBody>
      </p:sp>
      <p:sp>
        <p:nvSpPr>
          <p:cNvPr id="124" name="Rectangle 123">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95FC09A-4793-8845-CB2E-243144387D3A}"/>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sz="5000" kern="1200">
                <a:solidFill>
                  <a:schemeClr val="tx1"/>
                </a:solidFill>
                <a:latin typeface="+mj-lt"/>
                <a:ea typeface="+mj-ea"/>
                <a:cs typeface="+mj-cs"/>
              </a:rPr>
              <a:t>Τα Όρια της Ανάλυσης και ο Piketty</a:t>
            </a: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Υπότιτλος 2">
            <a:extLst>
              <a:ext uri="{FF2B5EF4-FFF2-40B4-BE49-F238E27FC236}">
                <a16:creationId xmlns:a16="http://schemas.microsoft.com/office/drawing/2014/main" id="{40974E2C-5AE7-1B65-09E4-02E7D3417C1E}"/>
              </a:ext>
            </a:extLst>
          </p:cNvPr>
          <p:cNvSpPr>
            <a:spLocks noGrp="1"/>
          </p:cNvSpPr>
          <p:nvPr>
            <p:ph type="subTitle"/>
          </p:nvPr>
        </p:nvSpPr>
        <p:spPr>
          <a:xfrm>
            <a:off x="311972" y="1929384"/>
            <a:ext cx="11446136" cy="4545202"/>
          </a:xfrm>
        </p:spPr>
        <p:txBody>
          <a:bodyPr vert="horz" lIns="91440" tIns="45720" rIns="91440" bIns="45720" rtlCol="0">
            <a:normAutofit/>
          </a:bodyPr>
          <a:lstStyle/>
          <a:p>
            <a:r>
              <a:rPr lang="en-US" sz="1500" spc="-1" dirty="0">
                <a:latin typeface="+mn-lt"/>
                <a:ea typeface="+mn-ea"/>
                <a:cs typeface="+mn-cs"/>
              </a:rPr>
              <a:t>Η π</a:t>
            </a:r>
            <a:r>
              <a:rPr lang="en-US" sz="1500" spc="-1" dirty="0" err="1">
                <a:latin typeface="+mn-lt"/>
                <a:ea typeface="+mn-ea"/>
                <a:cs typeface="+mn-cs"/>
              </a:rPr>
              <a:t>ροηγούμενη</a:t>
            </a:r>
            <a:r>
              <a:rPr lang="en-US" sz="1500" spc="-1" dirty="0">
                <a:latin typeface="+mn-lt"/>
                <a:ea typeface="+mn-ea"/>
                <a:cs typeface="+mn-cs"/>
              </a:rPr>
              <a:t> α</a:t>
            </a:r>
            <a:r>
              <a:rPr lang="en-US" sz="1500" spc="-1" dirty="0" err="1">
                <a:latin typeface="+mn-lt"/>
                <a:ea typeface="+mn-ea"/>
                <a:cs typeface="+mn-cs"/>
              </a:rPr>
              <a:t>νάλυση</a:t>
            </a:r>
            <a:r>
              <a:rPr lang="en-US" sz="1500" spc="-1" dirty="0">
                <a:latin typeface="+mn-lt"/>
                <a:ea typeface="+mn-ea"/>
                <a:cs typeface="+mn-cs"/>
              </a:rPr>
              <a:t> παραπ</a:t>
            </a:r>
            <a:r>
              <a:rPr lang="en-US" sz="1500" spc="-1" dirty="0" err="1">
                <a:latin typeface="+mn-lt"/>
                <a:ea typeface="+mn-ea"/>
                <a:cs typeface="+mn-cs"/>
              </a:rPr>
              <a:t>έμ</a:t>
            </a:r>
            <a:r>
              <a:rPr lang="en-US" sz="1500" spc="-1" dirty="0">
                <a:latin typeface="+mn-lt"/>
                <a:ea typeface="+mn-ea"/>
                <a:cs typeface="+mn-cs"/>
              </a:rPr>
              <a:t>πει σε ένα σύνολο από αξιακές κρίσεις που συνοδεύουν κάθε μέτρο υπολογισμού της ανισότητας.</a:t>
            </a:r>
          </a:p>
          <a:p>
            <a:r>
              <a:rPr lang="en-US" sz="1500" spc="-1" dirty="0" err="1">
                <a:latin typeface="+mn-lt"/>
                <a:ea typeface="+mn-ea"/>
                <a:cs typeface="+mn-cs"/>
              </a:rPr>
              <a:t>Αυτό</a:t>
            </a:r>
            <a:r>
              <a:rPr lang="en-US" sz="1500" spc="-1" dirty="0">
                <a:latin typeface="+mn-lt"/>
                <a:ea typeface="+mn-ea"/>
                <a:cs typeface="+mn-cs"/>
              </a:rPr>
              <a:t> </a:t>
            </a:r>
            <a:r>
              <a:rPr lang="en-US" sz="1500" spc="-1" dirty="0" err="1">
                <a:latin typeface="+mn-lt"/>
                <a:ea typeface="+mn-ea"/>
                <a:cs typeface="+mn-cs"/>
              </a:rPr>
              <a:t>είν</a:t>
            </a:r>
            <a:r>
              <a:rPr lang="en-US" sz="1500" spc="-1" dirty="0">
                <a:latin typeface="+mn-lt"/>
                <a:ea typeface="+mn-ea"/>
                <a:cs typeface="+mn-cs"/>
              </a:rPr>
              <a:t>αι και το βασικό επιχείρημα του άρθρου του Saez (2021) και ο τρόπος που αυτή η σχολή σκέψης αντιλαμβάνεται την ανισότητα.</a:t>
            </a:r>
            <a:endParaRPr lang="el-GR" sz="1500" spc="-1" dirty="0">
              <a:latin typeface="+mn-lt"/>
              <a:ea typeface="+mn-ea"/>
              <a:cs typeface="+mn-cs"/>
            </a:endParaRPr>
          </a:p>
          <a:p>
            <a:endParaRPr lang="en-US" sz="1500" spc="-1" dirty="0">
              <a:latin typeface="+mn-lt"/>
              <a:ea typeface="+mn-ea"/>
              <a:cs typeface="+mn-cs"/>
            </a:endParaRPr>
          </a:p>
          <a:p>
            <a:r>
              <a:rPr lang="en-US" sz="1500" spc="-1" dirty="0" err="1">
                <a:latin typeface="+mn-lt"/>
                <a:ea typeface="+mn-ea"/>
                <a:cs typeface="+mn-cs"/>
              </a:rPr>
              <a:t>Όμως</a:t>
            </a:r>
            <a:r>
              <a:rPr lang="en-US" sz="1500" spc="-1" dirty="0">
                <a:latin typeface="+mn-lt"/>
                <a:ea typeface="+mn-ea"/>
                <a:cs typeface="+mn-cs"/>
              </a:rPr>
              <a:t> η α</a:t>
            </a:r>
            <a:r>
              <a:rPr lang="en-US" sz="1500" spc="-1" dirty="0" err="1">
                <a:latin typeface="+mn-lt"/>
                <a:ea typeface="+mn-ea"/>
                <a:cs typeface="+mn-cs"/>
              </a:rPr>
              <a:t>νάλυση</a:t>
            </a:r>
            <a:r>
              <a:rPr lang="en-US" sz="1500" spc="-1" dirty="0">
                <a:latin typeface="+mn-lt"/>
                <a:ea typeface="+mn-ea"/>
                <a:cs typeface="+mn-cs"/>
              </a:rPr>
              <a:t> </a:t>
            </a:r>
            <a:r>
              <a:rPr lang="en-US" sz="1500" spc="-1" dirty="0" err="1">
                <a:latin typeface="+mn-lt"/>
                <a:ea typeface="+mn-ea"/>
                <a:cs typeface="+mn-cs"/>
              </a:rPr>
              <a:t>στη</a:t>
            </a:r>
            <a:r>
              <a:rPr lang="en-US" sz="1500" spc="-1" dirty="0">
                <a:latin typeface="+mn-lt"/>
                <a:ea typeface="+mn-ea"/>
                <a:cs typeface="+mn-cs"/>
              </a:rPr>
              <a:t> β</a:t>
            </a:r>
            <a:r>
              <a:rPr lang="en-US" sz="1500" spc="-1" dirty="0" err="1">
                <a:latin typeface="+mn-lt"/>
                <a:ea typeface="+mn-ea"/>
                <a:cs typeface="+mn-cs"/>
              </a:rPr>
              <a:t>άση</a:t>
            </a:r>
            <a:r>
              <a:rPr lang="en-US" sz="1500" spc="-1" dirty="0">
                <a:latin typeface="+mn-lt"/>
                <a:ea typeface="+mn-ea"/>
                <a:cs typeface="+mn-cs"/>
              </a:rPr>
              <a:t> </a:t>
            </a:r>
            <a:r>
              <a:rPr lang="en-US" sz="1500" spc="-1" dirty="0" err="1">
                <a:latin typeface="+mn-lt"/>
                <a:ea typeface="+mn-ea"/>
                <a:cs typeface="+mn-cs"/>
              </a:rPr>
              <a:t>της</a:t>
            </a:r>
            <a:r>
              <a:rPr lang="en-US" sz="1500" spc="-1" dirty="0">
                <a:latin typeface="+mn-lt"/>
                <a:ea typeface="+mn-ea"/>
                <a:cs typeface="+mn-cs"/>
              </a:rPr>
              <a:t> απ</a:t>
            </a:r>
            <a:r>
              <a:rPr lang="en-US" sz="1500" spc="-1" dirty="0" err="1">
                <a:latin typeface="+mn-lt"/>
                <a:ea typeface="+mn-ea"/>
                <a:cs typeface="+mn-cs"/>
              </a:rPr>
              <a:t>οτυχί</a:t>
            </a:r>
            <a:r>
              <a:rPr lang="en-US" sz="1500" spc="-1" dirty="0">
                <a:latin typeface="+mn-lt"/>
                <a:ea typeface="+mn-ea"/>
                <a:cs typeface="+mn-cs"/>
              </a:rPr>
              <a:t>ας αγοράς έχει όριο</a:t>
            </a:r>
            <a:r>
              <a:rPr lang="el-GR" sz="1500" spc="-1" dirty="0">
                <a:latin typeface="+mn-lt"/>
                <a:ea typeface="+mn-ea"/>
                <a:cs typeface="+mn-cs"/>
              </a:rPr>
              <a:t>. </a:t>
            </a:r>
            <a:r>
              <a:rPr lang="en-US" sz="1500" spc="-1" dirty="0">
                <a:latin typeface="+mn-lt"/>
                <a:ea typeface="+mn-ea"/>
                <a:cs typeface="+mn-cs"/>
              </a:rPr>
              <a:t> </a:t>
            </a:r>
            <a:r>
              <a:rPr lang="el-GR" sz="1500" spc="-1" dirty="0">
                <a:latin typeface="+mn-lt"/>
                <a:ea typeface="+mn-ea"/>
                <a:cs typeface="+mn-cs"/>
              </a:rPr>
              <a:t>Σ</a:t>
            </a:r>
            <a:r>
              <a:rPr lang="en-US" sz="1500" spc="-1" dirty="0">
                <a:latin typeface="+mn-lt"/>
                <a:ea typeface="+mn-ea"/>
                <a:cs typeface="+mn-cs"/>
              </a:rPr>
              <a:t>ταμα</a:t>
            </a:r>
            <a:r>
              <a:rPr lang="en-US" sz="1500" spc="-1" dirty="0" err="1">
                <a:latin typeface="+mn-lt"/>
                <a:ea typeface="+mn-ea"/>
                <a:cs typeface="+mn-cs"/>
              </a:rPr>
              <a:t>τά</a:t>
            </a:r>
            <a:r>
              <a:rPr lang="en-US" sz="1500" spc="-1" dirty="0">
                <a:latin typeface="+mn-lt"/>
                <a:ea typeface="+mn-ea"/>
                <a:cs typeface="+mn-cs"/>
              </a:rPr>
              <a:t> στη διαπίστωση </a:t>
            </a:r>
            <a:r>
              <a:rPr lang="el-GR" sz="1500" spc="-1" dirty="0">
                <a:latin typeface="+mn-lt"/>
                <a:ea typeface="+mn-ea"/>
                <a:cs typeface="+mn-cs"/>
              </a:rPr>
              <a:t>ότι</a:t>
            </a:r>
            <a:r>
              <a:rPr lang="en-US" sz="1500" spc="-1" dirty="0">
                <a:latin typeface="+mn-lt"/>
                <a:ea typeface="+mn-ea"/>
                <a:cs typeface="+mn-cs"/>
              </a:rPr>
              <a:t> η ανισότητα είναι σημαντική. </a:t>
            </a:r>
            <a:r>
              <a:rPr lang="en-US" sz="1500" spc="-1" dirty="0" err="1">
                <a:latin typeface="+mn-lt"/>
                <a:ea typeface="+mn-ea"/>
                <a:cs typeface="+mn-cs"/>
              </a:rPr>
              <a:t>Άντε</a:t>
            </a:r>
            <a:r>
              <a:rPr lang="en-US" sz="1500" spc="-1" dirty="0">
                <a:latin typeface="+mn-lt"/>
                <a:ea typeface="+mn-ea"/>
                <a:cs typeface="+mn-cs"/>
              </a:rPr>
              <a:t> να </a:t>
            </a:r>
            <a:r>
              <a:rPr lang="en-US" sz="1500" spc="-1" dirty="0" err="1">
                <a:latin typeface="+mn-lt"/>
                <a:ea typeface="+mn-ea"/>
                <a:cs typeface="+mn-cs"/>
              </a:rPr>
              <a:t>φτάσει</a:t>
            </a:r>
            <a:r>
              <a:rPr lang="en-US" sz="1500" spc="-1" dirty="0">
                <a:latin typeface="+mn-lt"/>
                <a:ea typeface="+mn-ea"/>
                <a:cs typeface="+mn-cs"/>
              </a:rPr>
              <a:t> </a:t>
            </a:r>
            <a:r>
              <a:rPr lang="en-US" sz="1500" spc="-1" dirty="0" err="1">
                <a:latin typeface="+mn-lt"/>
                <a:ea typeface="+mn-ea"/>
                <a:cs typeface="+mn-cs"/>
              </a:rPr>
              <a:t>στη</a:t>
            </a:r>
            <a:r>
              <a:rPr lang="en-US" sz="1500" spc="-1" dirty="0">
                <a:latin typeface="+mn-lt"/>
                <a:ea typeface="+mn-ea"/>
                <a:cs typeface="+mn-cs"/>
              </a:rPr>
              <a:t> </a:t>
            </a:r>
            <a:r>
              <a:rPr lang="en-US" sz="1500" spc="-1" dirty="0" err="1">
                <a:latin typeface="+mn-lt"/>
                <a:ea typeface="+mn-ea"/>
                <a:cs typeface="+mn-cs"/>
              </a:rPr>
              <a:t>μέτρηση</a:t>
            </a:r>
            <a:r>
              <a:rPr lang="en-US" sz="1500" spc="-1" dirty="0">
                <a:latin typeface="+mn-lt"/>
                <a:ea typeface="+mn-ea"/>
                <a:cs typeface="+mn-cs"/>
              </a:rPr>
              <a:t> </a:t>
            </a:r>
            <a:r>
              <a:rPr lang="en-US" sz="1500" spc="-1" dirty="0" err="1">
                <a:latin typeface="+mn-lt"/>
                <a:ea typeface="+mn-ea"/>
                <a:cs typeface="+mn-cs"/>
              </a:rPr>
              <a:t>της</a:t>
            </a:r>
            <a:r>
              <a:rPr lang="en-US" sz="1500" spc="-1" dirty="0">
                <a:latin typeface="+mn-lt"/>
                <a:ea typeface="+mn-ea"/>
                <a:cs typeface="+mn-cs"/>
              </a:rPr>
              <a:t> απ</a:t>
            </a:r>
            <a:r>
              <a:rPr lang="en-US" sz="1500" spc="-1" dirty="0" err="1">
                <a:latin typeface="+mn-lt"/>
                <a:ea typeface="+mn-ea"/>
                <a:cs typeface="+mn-cs"/>
              </a:rPr>
              <a:t>οστροφής</a:t>
            </a:r>
            <a:r>
              <a:rPr lang="en-US" sz="1500" spc="-1" dirty="0">
                <a:latin typeface="+mn-lt"/>
                <a:ea typeface="+mn-ea"/>
                <a:cs typeface="+mn-cs"/>
              </a:rPr>
              <a:t> </a:t>
            </a:r>
            <a:r>
              <a:rPr lang="en-US" sz="1500" spc="-1" dirty="0" err="1">
                <a:latin typeface="+mn-lt"/>
                <a:ea typeface="+mn-ea"/>
                <a:cs typeface="+mn-cs"/>
              </a:rPr>
              <a:t>στην</a:t>
            </a:r>
            <a:r>
              <a:rPr lang="en-US" sz="1500" spc="-1" dirty="0">
                <a:latin typeface="+mn-lt"/>
                <a:ea typeface="+mn-ea"/>
                <a:cs typeface="+mn-cs"/>
              </a:rPr>
              <a:t> α</a:t>
            </a:r>
            <a:r>
              <a:rPr lang="en-US" sz="1500" spc="-1" dirty="0" err="1">
                <a:latin typeface="+mn-lt"/>
                <a:ea typeface="+mn-ea"/>
                <a:cs typeface="+mn-cs"/>
              </a:rPr>
              <a:t>νισότητ</a:t>
            </a:r>
            <a:r>
              <a:rPr lang="en-US" sz="1500" spc="-1" dirty="0">
                <a:latin typeface="+mn-lt"/>
                <a:ea typeface="+mn-ea"/>
                <a:cs typeface="+mn-cs"/>
              </a:rPr>
              <a:t>α και τ</a:t>
            </a:r>
            <a:r>
              <a:rPr lang="el-GR" sz="1500" spc="-1" dirty="0">
                <a:latin typeface="+mn-lt"/>
                <a:ea typeface="+mn-ea"/>
                <a:cs typeface="+mn-cs"/>
              </a:rPr>
              <a:t>ου ύψους των</a:t>
            </a:r>
            <a:r>
              <a:rPr lang="en-US" sz="1500" spc="-1" dirty="0">
                <a:latin typeface="+mn-lt"/>
                <a:ea typeface="+mn-ea"/>
                <a:cs typeface="+mn-cs"/>
              </a:rPr>
              <a:t> αντίστοιχων μεταβιβάσεων.   </a:t>
            </a:r>
            <a:endParaRPr lang="el-GR" sz="1500" spc="-1" dirty="0">
              <a:latin typeface="+mn-lt"/>
              <a:ea typeface="+mn-ea"/>
              <a:cs typeface="+mn-cs"/>
            </a:endParaRPr>
          </a:p>
          <a:p>
            <a:endParaRPr lang="en-US" sz="1500" spc="-1" dirty="0">
              <a:latin typeface="+mn-lt"/>
              <a:ea typeface="+mn-ea"/>
              <a:cs typeface="+mn-cs"/>
            </a:endParaRPr>
          </a:p>
          <a:p>
            <a:pPr algn="just"/>
            <a:r>
              <a:rPr lang="en-US" sz="1500" spc="-1" dirty="0" err="1">
                <a:latin typeface="+mn-lt"/>
                <a:ea typeface="+mn-ea"/>
                <a:cs typeface="+mn-cs"/>
              </a:rPr>
              <a:t>Δεν</a:t>
            </a:r>
            <a:r>
              <a:rPr lang="en-US" sz="1500" spc="-1" dirty="0">
                <a:latin typeface="+mn-lt"/>
                <a:ea typeface="+mn-ea"/>
                <a:cs typeface="+mn-cs"/>
              </a:rPr>
              <a:t> ανα</a:t>
            </a:r>
            <a:r>
              <a:rPr lang="en-US" sz="1500" spc="-1" dirty="0" err="1">
                <a:latin typeface="+mn-lt"/>
                <a:ea typeface="+mn-ea"/>
                <a:cs typeface="+mn-cs"/>
              </a:rPr>
              <a:t>γνωρίζει</a:t>
            </a:r>
            <a:r>
              <a:rPr lang="en-US" sz="1500" spc="-1" dirty="0">
                <a:latin typeface="+mn-lt"/>
                <a:ea typeface="+mn-ea"/>
                <a:cs typeface="+mn-cs"/>
              </a:rPr>
              <a:t> καν π</a:t>
            </a:r>
            <a:r>
              <a:rPr lang="en-US" sz="1500" spc="-1" dirty="0" err="1">
                <a:latin typeface="+mn-lt"/>
                <a:ea typeface="+mn-ea"/>
                <a:cs typeface="+mn-cs"/>
              </a:rPr>
              <a:t>ηγές</a:t>
            </a:r>
            <a:r>
              <a:rPr lang="en-US" sz="1500" spc="-1" dirty="0">
                <a:latin typeface="+mn-lt"/>
                <a:ea typeface="+mn-ea"/>
                <a:cs typeface="+mn-cs"/>
              </a:rPr>
              <a:t> </a:t>
            </a:r>
            <a:r>
              <a:rPr lang="en-US" sz="1500" spc="-1" dirty="0" err="1">
                <a:latin typeface="+mn-lt"/>
                <a:ea typeface="+mn-ea"/>
                <a:cs typeface="+mn-cs"/>
              </a:rPr>
              <a:t>εισοδήμ</a:t>
            </a:r>
            <a:r>
              <a:rPr lang="en-US" sz="1500" spc="-1" dirty="0">
                <a:latin typeface="+mn-lt"/>
                <a:ea typeface="+mn-ea"/>
                <a:cs typeface="+mn-cs"/>
              </a:rPr>
              <a:t>ατος (μισθοί – κέρδη) στην ανάλυση της ανισότητα</a:t>
            </a:r>
            <a:r>
              <a:rPr lang="el-GR" sz="1500" spc="-1" dirty="0">
                <a:latin typeface="+mn-lt"/>
                <a:ea typeface="+mn-ea"/>
                <a:cs typeface="+mn-cs"/>
              </a:rPr>
              <a:t>ς</a:t>
            </a:r>
            <a:r>
              <a:rPr lang="en-US" sz="1500" spc="-1" dirty="0">
                <a:latin typeface="+mn-lt"/>
                <a:ea typeface="+mn-ea"/>
                <a:cs typeface="+mn-cs"/>
              </a:rPr>
              <a:t> αφού η π</a:t>
            </a:r>
            <a:r>
              <a:rPr lang="en-US" sz="1500" spc="-1" dirty="0" err="1">
                <a:latin typeface="+mn-lt"/>
                <a:ea typeface="+mn-ea"/>
                <a:cs typeface="+mn-cs"/>
              </a:rPr>
              <a:t>ροσέγγισή</a:t>
            </a:r>
            <a:r>
              <a:rPr lang="en-US" sz="1500" spc="-1" dirty="0">
                <a:latin typeface="+mn-lt"/>
                <a:ea typeface="+mn-ea"/>
                <a:cs typeface="+mn-cs"/>
              </a:rPr>
              <a:t> </a:t>
            </a:r>
            <a:r>
              <a:rPr lang="en-US" sz="1500" spc="-1" dirty="0" err="1">
                <a:latin typeface="+mn-lt"/>
                <a:ea typeface="+mn-ea"/>
                <a:cs typeface="+mn-cs"/>
              </a:rPr>
              <a:t>εν</a:t>
            </a:r>
            <a:r>
              <a:rPr lang="en-US" sz="1500" spc="-1" dirty="0">
                <a:latin typeface="+mn-lt"/>
                <a:ea typeface="+mn-ea"/>
                <a:cs typeface="+mn-cs"/>
              </a:rPr>
              <a:t> </a:t>
            </a:r>
            <a:r>
              <a:rPr lang="en-US" sz="1500" spc="-1" dirty="0" err="1">
                <a:latin typeface="+mn-lt"/>
                <a:ea typeface="+mn-ea"/>
                <a:cs typeface="+mn-cs"/>
              </a:rPr>
              <a:t>τέλει</a:t>
            </a:r>
            <a:r>
              <a:rPr lang="el-GR" sz="1500" spc="-1" dirty="0">
                <a:latin typeface="+mn-lt"/>
                <a:ea typeface="+mn-ea"/>
                <a:cs typeface="+mn-cs"/>
              </a:rPr>
              <a:t> βασίζεται</a:t>
            </a:r>
            <a:r>
              <a:rPr lang="en-US" sz="1500" spc="-1" dirty="0">
                <a:latin typeface="+mn-lt"/>
                <a:ea typeface="+mn-ea"/>
                <a:cs typeface="+mn-cs"/>
              </a:rPr>
              <a:t> στη συνολική χρησιμότητα. (</a:t>
            </a:r>
            <a:r>
              <a:rPr lang="en-US" sz="1500" b="1" spc="-1" dirty="0">
                <a:solidFill>
                  <a:srgbClr val="FF0000"/>
                </a:solidFill>
                <a:latin typeface="+mn-lt"/>
                <a:ea typeface="+mn-ea"/>
                <a:cs typeface="+mn-cs"/>
              </a:rPr>
              <a:t>π</a:t>
            </a:r>
            <a:r>
              <a:rPr lang="en-US" sz="1500" b="1" spc="-1" dirty="0" err="1">
                <a:solidFill>
                  <a:srgbClr val="FF0000"/>
                </a:solidFill>
                <a:latin typeface="+mn-lt"/>
                <a:ea typeface="+mn-ea"/>
                <a:cs typeface="+mn-cs"/>
              </a:rPr>
              <a:t>ώς</a:t>
            </a:r>
            <a:r>
              <a:rPr lang="en-US" sz="1500" b="1" spc="-1" dirty="0">
                <a:solidFill>
                  <a:srgbClr val="FF0000"/>
                </a:solidFill>
                <a:latin typeface="+mn-lt"/>
                <a:ea typeface="+mn-ea"/>
                <a:cs typeface="+mn-cs"/>
              </a:rPr>
              <a:t> </a:t>
            </a:r>
            <a:r>
              <a:rPr lang="en-US" sz="1500" b="1" spc="-1" dirty="0" err="1">
                <a:solidFill>
                  <a:srgbClr val="FF0000"/>
                </a:solidFill>
                <a:latin typeface="+mn-lt"/>
                <a:ea typeface="+mn-ea"/>
                <a:cs typeface="+mn-cs"/>
              </a:rPr>
              <a:t>το</a:t>
            </a:r>
            <a:r>
              <a:rPr lang="en-US" sz="1500" b="1" spc="-1" dirty="0">
                <a:solidFill>
                  <a:srgbClr val="FF0000"/>
                </a:solidFill>
                <a:latin typeface="+mn-lt"/>
                <a:ea typeface="+mn-ea"/>
                <a:cs typeface="+mn-cs"/>
              </a:rPr>
              <a:t> α</a:t>
            </a:r>
            <a:r>
              <a:rPr lang="en-US" sz="1500" b="1" spc="-1" dirty="0" err="1">
                <a:solidFill>
                  <a:srgbClr val="FF0000"/>
                </a:solidFill>
                <a:latin typeface="+mn-lt"/>
                <a:ea typeface="+mn-ea"/>
                <a:cs typeface="+mn-cs"/>
              </a:rPr>
              <a:t>ντιλ</a:t>
            </a:r>
            <a:r>
              <a:rPr lang="en-US" sz="1500" b="1" spc="-1" dirty="0">
                <a:solidFill>
                  <a:srgbClr val="FF0000"/>
                </a:solidFill>
                <a:latin typeface="+mn-lt"/>
                <a:ea typeface="+mn-ea"/>
                <a:cs typeface="+mn-cs"/>
              </a:rPr>
              <a:t>αμβάνεστε αυτό το δεδομένο;</a:t>
            </a:r>
            <a:r>
              <a:rPr lang="en-US" sz="1500" spc="-1" dirty="0">
                <a:latin typeface="+mn-lt"/>
                <a:ea typeface="+mn-ea"/>
                <a:cs typeface="+mn-cs"/>
              </a:rPr>
              <a:t>)</a:t>
            </a:r>
            <a:r>
              <a:rPr lang="el-GR" sz="1500" spc="-1" dirty="0">
                <a:latin typeface="+mn-lt"/>
                <a:ea typeface="+mn-ea"/>
                <a:cs typeface="+mn-cs"/>
              </a:rPr>
              <a:t> </a:t>
            </a:r>
            <a:r>
              <a:rPr lang="en-US" sz="1500" spc="-1" dirty="0" err="1">
                <a:latin typeface="+mn-lt"/>
                <a:ea typeface="+mn-ea"/>
                <a:cs typeface="+mn-cs"/>
              </a:rPr>
              <a:t>Με</a:t>
            </a:r>
            <a:r>
              <a:rPr lang="en-US" sz="1500" spc="-1" dirty="0">
                <a:latin typeface="+mn-lt"/>
                <a:ea typeface="+mn-ea"/>
                <a:cs typeface="+mn-cs"/>
              </a:rPr>
              <a:t> αυτή την έννοια αδυνατεί να εκτιμήσει τη φύση του προβλήματος αφού η κατανομή ανάμεσα σε μισθούς και κέρδη</a:t>
            </a:r>
            <a:r>
              <a:rPr lang="en-US" sz="1500" b="0" strike="noStrike" spc="-1" dirty="0">
                <a:latin typeface="+mn-lt"/>
                <a:ea typeface="+mn-ea"/>
                <a:cs typeface="+mn-cs"/>
              </a:rPr>
              <a:t> είναι ο βασικός προσδιοριστικός παράγοντας της ανισότητας ανάμεσα στις εισοδηματικές κατηγορίες (between inequality) που </a:t>
            </a:r>
            <a:r>
              <a:rPr lang="en-US" sz="1500" spc="-1" dirty="0">
                <a:latin typeface="+mn-lt"/>
                <a:ea typeface="+mn-ea"/>
                <a:cs typeface="+mn-cs"/>
              </a:rPr>
              <a:t>είναι με τη σειρά της </a:t>
            </a:r>
            <a:r>
              <a:rPr lang="en-US" sz="1500" b="0" strike="noStrike" spc="-1" dirty="0">
                <a:latin typeface="+mn-lt"/>
                <a:ea typeface="+mn-ea"/>
                <a:cs typeface="+mn-cs"/>
              </a:rPr>
              <a:t>η βασική αιτία μεταβολής της συνολικής ανισότητας (Jones 2015). </a:t>
            </a:r>
          </a:p>
          <a:p>
            <a:pPr>
              <a:spcBef>
                <a:spcPts val="1001"/>
              </a:spcBef>
              <a:buClr>
                <a:srgbClr val="000000"/>
              </a:buClr>
            </a:pPr>
            <a:r>
              <a:rPr lang="en-US" sz="1500" spc="-1" dirty="0" err="1">
                <a:latin typeface="+mn-lt"/>
                <a:ea typeface="+mn-ea"/>
                <a:cs typeface="+mn-cs"/>
              </a:rPr>
              <a:t>Αυτή</a:t>
            </a:r>
            <a:r>
              <a:rPr lang="en-US" sz="1500" spc="-1" dirty="0">
                <a:latin typeface="+mn-lt"/>
                <a:ea typeface="+mn-ea"/>
                <a:cs typeface="+mn-cs"/>
              </a:rPr>
              <a:t> </a:t>
            </a:r>
            <a:r>
              <a:rPr lang="en-US" sz="1500" spc="-1" dirty="0" err="1">
                <a:latin typeface="+mn-lt"/>
                <a:ea typeface="+mn-ea"/>
                <a:cs typeface="+mn-cs"/>
              </a:rPr>
              <a:t>ήτ</a:t>
            </a:r>
            <a:r>
              <a:rPr lang="en-US" sz="1500" spc="-1" dirty="0">
                <a:latin typeface="+mn-lt"/>
                <a:ea typeface="+mn-ea"/>
                <a:cs typeface="+mn-cs"/>
              </a:rPr>
              <a:t>αν η αφετηριακή παρατήρηση του Piketty στην προσπάθειά του για την ερμηνεία της ανισότητας (Piketty 2014)</a:t>
            </a:r>
          </a:p>
          <a:p>
            <a:pPr>
              <a:spcBef>
                <a:spcPts val="1001"/>
              </a:spcBef>
              <a:buClr>
                <a:srgbClr val="000000"/>
              </a:buClr>
            </a:pPr>
            <a:r>
              <a:rPr lang="en-US" sz="1500" b="0" strike="noStrike" spc="-1" dirty="0">
                <a:latin typeface="+mn-lt"/>
                <a:ea typeface="+mn-ea"/>
                <a:cs typeface="+mn-cs"/>
              </a:rPr>
              <a:t>Η </a:t>
            </a:r>
            <a:r>
              <a:rPr lang="en-US" sz="1500" b="0" strike="noStrike" spc="-1" dirty="0" err="1">
                <a:latin typeface="+mn-lt"/>
                <a:ea typeface="+mn-ea"/>
                <a:cs typeface="+mn-cs"/>
              </a:rPr>
              <a:t>όλη</a:t>
            </a:r>
            <a:r>
              <a:rPr lang="en-US" sz="1500" b="0" strike="noStrike" spc="-1" dirty="0">
                <a:latin typeface="+mn-lt"/>
                <a:ea typeface="+mn-ea"/>
                <a:cs typeface="+mn-cs"/>
              </a:rPr>
              <a:t> </a:t>
            </a:r>
            <a:r>
              <a:rPr lang="en-US" sz="1500" b="0" strike="noStrike" spc="-1" dirty="0" err="1">
                <a:latin typeface="+mn-lt"/>
                <a:ea typeface="+mn-ea"/>
                <a:cs typeface="+mn-cs"/>
              </a:rPr>
              <a:t>του</a:t>
            </a:r>
            <a:r>
              <a:rPr lang="en-US" sz="1500" b="0" strike="noStrike" spc="-1" dirty="0">
                <a:latin typeface="+mn-lt"/>
                <a:ea typeface="+mn-ea"/>
                <a:cs typeface="+mn-cs"/>
              </a:rPr>
              <a:t> α</a:t>
            </a:r>
            <a:r>
              <a:rPr lang="en-US" sz="1500" b="0" strike="noStrike" spc="-1" dirty="0" err="1">
                <a:latin typeface="+mn-lt"/>
                <a:ea typeface="+mn-ea"/>
                <a:cs typeface="+mn-cs"/>
              </a:rPr>
              <a:t>νάλυση</a:t>
            </a:r>
            <a:r>
              <a:rPr lang="en-US" sz="1500" b="0" strike="noStrike" spc="-1" dirty="0">
                <a:latin typeface="+mn-lt"/>
                <a:ea typeface="+mn-ea"/>
                <a:cs typeface="+mn-cs"/>
              </a:rPr>
              <a:t> βα</a:t>
            </a:r>
            <a:r>
              <a:rPr lang="en-US" sz="1500" b="0" strike="noStrike" spc="-1" dirty="0" err="1">
                <a:latin typeface="+mn-lt"/>
                <a:ea typeface="+mn-ea"/>
                <a:cs typeface="+mn-cs"/>
              </a:rPr>
              <a:t>σίζετ</a:t>
            </a:r>
            <a:r>
              <a:rPr lang="en-US" sz="1500" b="0" strike="noStrike" spc="-1" dirty="0">
                <a:latin typeface="+mn-lt"/>
                <a:ea typeface="+mn-ea"/>
                <a:cs typeface="+mn-cs"/>
              </a:rPr>
              <a:t>αι στη </a:t>
            </a:r>
            <a:r>
              <a:rPr lang="en-US" sz="1500" spc="-1" dirty="0">
                <a:latin typeface="+mn-lt"/>
                <a:ea typeface="+mn-ea"/>
                <a:cs typeface="+mn-cs"/>
              </a:rPr>
              <a:t>διασύνδεση </a:t>
            </a:r>
            <a:r>
              <a:rPr lang="en-US" sz="1500" b="0" strike="noStrike" spc="-1" dirty="0">
                <a:latin typeface="+mn-lt"/>
                <a:ea typeface="+mn-ea"/>
                <a:cs typeface="+mn-cs"/>
              </a:rPr>
              <a:t>ανάμεσα στη συγκέντρωση του πλούτου και το συντελεστή της κατανομής Pareto  (100/p)^η−1). </a:t>
            </a:r>
            <a:r>
              <a:rPr lang="en-US" sz="1500" spc="-1" dirty="0">
                <a:latin typeface="+mn-lt"/>
                <a:ea typeface="+mn-ea"/>
                <a:cs typeface="+mn-cs"/>
              </a:rPr>
              <a:t>Η μα</a:t>
            </a:r>
            <a:r>
              <a:rPr lang="en-US" sz="1500" spc="-1" dirty="0" err="1">
                <a:latin typeface="+mn-lt"/>
                <a:ea typeface="+mn-ea"/>
                <a:cs typeface="+mn-cs"/>
              </a:rPr>
              <a:t>θημ</a:t>
            </a:r>
            <a:r>
              <a:rPr lang="en-US" sz="1500" spc="-1" dirty="0">
                <a:latin typeface="+mn-lt"/>
                <a:ea typeface="+mn-ea"/>
                <a:cs typeface="+mn-cs"/>
              </a:rPr>
              <a:t>ατική ιδιότητα είναι ότι σε συνθήκες εκθετικής όικονομικής μεγέθυνσης </a:t>
            </a:r>
            <a:r>
              <a:rPr lang="el-GR" sz="1500" spc="-1" dirty="0">
                <a:latin typeface="+mn-lt"/>
                <a:ea typeface="+mn-ea"/>
                <a:cs typeface="+mn-cs"/>
              </a:rPr>
              <a:t>σε συνδυασμό με την</a:t>
            </a:r>
            <a:r>
              <a:rPr lang="en-US" sz="1500" spc="-1" dirty="0">
                <a:latin typeface="+mn-lt"/>
                <a:ea typeface="+mn-ea"/>
                <a:cs typeface="+mn-cs"/>
              </a:rPr>
              <a:t> </a:t>
            </a:r>
            <a:r>
              <a:rPr lang="en-US" sz="1500" spc="-1" dirty="0" err="1">
                <a:latin typeface="+mn-lt"/>
                <a:ea typeface="+mn-ea"/>
                <a:cs typeface="+mn-cs"/>
              </a:rPr>
              <a:t>εκθετική</a:t>
            </a:r>
            <a:r>
              <a:rPr lang="en-US" sz="1500" spc="-1" dirty="0">
                <a:latin typeface="+mn-lt"/>
                <a:ea typeface="+mn-ea"/>
                <a:cs typeface="+mn-cs"/>
              </a:rPr>
              <a:t> κατα</a:t>
            </a:r>
            <a:r>
              <a:rPr lang="en-US" sz="1500" spc="-1" dirty="0" err="1">
                <a:latin typeface="+mn-lt"/>
                <a:ea typeface="+mn-ea"/>
                <a:cs typeface="+mn-cs"/>
              </a:rPr>
              <a:t>νομή</a:t>
            </a:r>
            <a:r>
              <a:rPr lang="en-US" sz="1500" spc="-1" dirty="0">
                <a:latin typeface="+mn-lt"/>
                <a:ea typeface="+mn-ea"/>
                <a:cs typeface="+mn-cs"/>
              </a:rPr>
              <a:t> ενός άλλου μεγέθους στο χρόνο η εισοδηματική κατανομή είναι τύπου Pareto. (Jones 2015). </a:t>
            </a:r>
            <a:r>
              <a:rPr lang="en-US" sz="1500" b="0" strike="noStrike" spc="-1" dirty="0">
                <a:latin typeface="+mn-lt"/>
                <a:ea typeface="+mn-ea"/>
                <a:cs typeface="+mn-cs"/>
              </a:rPr>
              <a:t> </a:t>
            </a:r>
          </a:p>
          <a:p>
            <a:pPr>
              <a:spcBef>
                <a:spcPts val="1001"/>
              </a:spcBef>
              <a:buClr>
                <a:srgbClr val="000000"/>
              </a:buClr>
            </a:pPr>
            <a:r>
              <a:rPr lang="en-US" sz="1500" spc="-1" dirty="0" err="1">
                <a:latin typeface="+mn-lt"/>
                <a:ea typeface="+mn-ea"/>
                <a:cs typeface="+mn-cs"/>
              </a:rPr>
              <a:t>Άρ</a:t>
            </a:r>
            <a:r>
              <a:rPr lang="en-US" sz="1500" spc="-1" dirty="0">
                <a:latin typeface="+mn-lt"/>
                <a:ea typeface="+mn-ea"/>
                <a:cs typeface="+mn-cs"/>
              </a:rPr>
              <a:t>α</a:t>
            </a:r>
            <a:r>
              <a:rPr lang="en-US" sz="1500" b="0" strike="noStrike" spc="-1" dirty="0">
                <a:latin typeface="+mn-lt"/>
                <a:ea typeface="+mn-ea"/>
                <a:cs typeface="+mn-cs"/>
              </a:rPr>
              <a:t>, η θεωρία πρέπει να απαντήσει 1) γιατί η κατανομή των ανώτερων εισοδημάτων είναι τύπου Pareto και 2) τι επηρεάζει το συντελεστή (η). </a:t>
            </a:r>
            <a:endParaRPr lang="en-US" sz="1500" dirty="0">
              <a:latin typeface="+mn-lt"/>
              <a:ea typeface="+mn-ea"/>
              <a:cs typeface="+mn-cs"/>
            </a:endParaRPr>
          </a:p>
        </p:txBody>
      </p:sp>
    </p:spTree>
    <p:extLst>
      <p:ext uri="{BB962C8B-B14F-4D97-AF65-F5344CB8AC3E}">
        <p14:creationId xmlns:p14="http://schemas.microsoft.com/office/powerpoint/2010/main" val="1145007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7" name="Rectangle 112">
            <a:extLst>
              <a:ext uri="{FF2B5EF4-FFF2-40B4-BE49-F238E27FC236}">
                <a16:creationId xmlns:a16="http://schemas.microsoft.com/office/drawing/2014/main" id="{8B3A2D1A-45FC-4F95-B150-1C13EF2F6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Freeform: Shape 114">
            <a:extLst>
              <a:ext uri="{FF2B5EF4-FFF2-40B4-BE49-F238E27FC236}">
                <a16:creationId xmlns:a16="http://schemas.microsoft.com/office/drawing/2014/main" id="{39C3C864-C625-4883-B868-9A4C470F4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291" y="3296652"/>
            <a:ext cx="12202113" cy="3561346"/>
          </a:xfrm>
          <a:custGeom>
            <a:avLst/>
            <a:gdLst>
              <a:gd name="connsiteX0" fmla="*/ 0 w 12202113"/>
              <a:gd name="connsiteY0" fmla="*/ 3188466 h 3188466"/>
              <a:gd name="connsiteX1" fmla="*/ 10116 w 12202113"/>
              <a:gd name="connsiteY1" fmla="*/ 2657641 h 3188466"/>
              <a:gd name="connsiteX2" fmla="*/ 10116 w 12202113"/>
              <a:gd name="connsiteY2" fmla="*/ 0 h 3188466"/>
              <a:gd name="connsiteX3" fmla="*/ 12202113 w 12202113"/>
              <a:gd name="connsiteY3" fmla="*/ 0 h 3188466"/>
              <a:gd name="connsiteX4" fmla="*/ 12202113 w 12202113"/>
              <a:gd name="connsiteY4" fmla="*/ 2879832 h 3188466"/>
              <a:gd name="connsiteX5" fmla="*/ 12198167 w 12202113"/>
              <a:gd name="connsiteY5" fmla="*/ 2880360 h 3188466"/>
              <a:gd name="connsiteX6" fmla="*/ 12122128 w 12202113"/>
              <a:gd name="connsiteY6" fmla="*/ 2887194 h 3188466"/>
              <a:gd name="connsiteX7" fmla="*/ 12028868 w 12202113"/>
              <a:gd name="connsiteY7" fmla="*/ 2911786 h 3188466"/>
              <a:gd name="connsiteX8" fmla="*/ 11995238 w 12202113"/>
              <a:gd name="connsiteY8" fmla="*/ 2914090 h 3188466"/>
              <a:gd name="connsiteX9" fmla="*/ 11996460 w 12202113"/>
              <a:gd name="connsiteY9" fmla="*/ 2918442 h 3188466"/>
              <a:gd name="connsiteX10" fmla="*/ 11983968 w 12202113"/>
              <a:gd name="connsiteY10" fmla="*/ 2918762 h 3188466"/>
              <a:gd name="connsiteX11" fmla="*/ 11956084 w 12202113"/>
              <a:gd name="connsiteY11" fmla="*/ 2918868 h 3188466"/>
              <a:gd name="connsiteX12" fmla="*/ 11872586 w 12202113"/>
              <a:gd name="connsiteY12" fmla="*/ 2920076 h 3188466"/>
              <a:gd name="connsiteX13" fmla="*/ 11849804 w 12202113"/>
              <a:gd name="connsiteY13" fmla="*/ 2928420 h 3188466"/>
              <a:gd name="connsiteX14" fmla="*/ 11828254 w 12202113"/>
              <a:gd name="connsiteY14" fmla="*/ 2928551 h 3188466"/>
              <a:gd name="connsiteX15" fmla="*/ 11703277 w 12202113"/>
              <a:gd name="connsiteY15" fmla="*/ 2939735 h 3188466"/>
              <a:gd name="connsiteX16" fmla="*/ 11686094 w 12202113"/>
              <a:gd name="connsiteY16" fmla="*/ 2940570 h 3188466"/>
              <a:gd name="connsiteX17" fmla="*/ 11676788 w 12202113"/>
              <a:gd name="connsiteY17" fmla="*/ 2944321 h 3188466"/>
              <a:gd name="connsiteX18" fmla="*/ 11643464 w 12202113"/>
              <a:gd name="connsiteY18" fmla="*/ 2945066 h 3188466"/>
              <a:gd name="connsiteX19" fmla="*/ 11641922 w 12202113"/>
              <a:gd name="connsiteY19" fmla="*/ 2947200 h 3188466"/>
              <a:gd name="connsiteX20" fmla="*/ 11532386 w 12202113"/>
              <a:gd name="connsiteY20" fmla="*/ 2965529 h 3188466"/>
              <a:gd name="connsiteX21" fmla="*/ 11513619 w 12202113"/>
              <a:gd name="connsiteY21" fmla="*/ 2968556 h 3188466"/>
              <a:gd name="connsiteX22" fmla="*/ 11497404 w 12202113"/>
              <a:gd name="connsiteY22" fmla="*/ 2967639 h 3188466"/>
              <a:gd name="connsiteX23" fmla="*/ 11407630 w 12202113"/>
              <a:gd name="connsiteY23" fmla="*/ 2970255 h 3188466"/>
              <a:gd name="connsiteX24" fmla="*/ 11386276 w 12202113"/>
              <a:gd name="connsiteY24" fmla="*/ 2968648 h 3188466"/>
              <a:gd name="connsiteX25" fmla="*/ 11377296 w 12202113"/>
              <a:gd name="connsiteY25" fmla="*/ 2965257 h 3188466"/>
              <a:gd name="connsiteX26" fmla="*/ 11342536 w 12202113"/>
              <a:gd name="connsiteY26" fmla="*/ 2971666 h 3188466"/>
              <a:gd name="connsiteX27" fmla="*/ 11288902 w 12202113"/>
              <a:gd name="connsiteY27" fmla="*/ 2976058 h 3188466"/>
              <a:gd name="connsiteX28" fmla="*/ 11263411 w 12202113"/>
              <a:gd name="connsiteY28" fmla="*/ 2979228 h 3188466"/>
              <a:gd name="connsiteX29" fmla="*/ 11242843 w 12202113"/>
              <a:gd name="connsiteY29" fmla="*/ 2977303 h 3188466"/>
              <a:gd name="connsiteX30" fmla="*/ 11125798 w 12202113"/>
              <a:gd name="connsiteY30" fmla="*/ 2976816 h 3188466"/>
              <a:gd name="connsiteX31" fmla="*/ 11098884 w 12202113"/>
              <a:gd name="connsiteY31" fmla="*/ 2973758 h 3188466"/>
              <a:gd name="connsiteX32" fmla="*/ 11086128 w 12202113"/>
              <a:gd name="connsiteY32" fmla="*/ 2967663 h 3188466"/>
              <a:gd name="connsiteX33" fmla="*/ 11076132 w 12202113"/>
              <a:gd name="connsiteY33" fmla="*/ 2969836 h 3188466"/>
              <a:gd name="connsiteX34" fmla="*/ 11005337 w 12202113"/>
              <a:gd name="connsiteY34" fmla="*/ 2970053 h 3188466"/>
              <a:gd name="connsiteX35" fmla="*/ 10959154 w 12202113"/>
              <a:gd name="connsiteY35" fmla="*/ 2970750 h 3188466"/>
              <a:gd name="connsiteX36" fmla="*/ 10956347 w 12202113"/>
              <a:gd name="connsiteY36" fmla="*/ 2979118 h 3188466"/>
              <a:gd name="connsiteX37" fmla="*/ 10915223 w 12202113"/>
              <a:gd name="connsiteY37" fmla="*/ 2982099 h 3188466"/>
              <a:gd name="connsiteX38" fmla="*/ 10871398 w 12202113"/>
              <a:gd name="connsiteY38" fmla="*/ 2976728 h 3188466"/>
              <a:gd name="connsiteX39" fmla="*/ 10819743 w 12202113"/>
              <a:gd name="connsiteY39" fmla="*/ 2977481 h 3188466"/>
              <a:gd name="connsiteX40" fmla="*/ 10788834 w 12202113"/>
              <a:gd name="connsiteY40" fmla="*/ 2977840 h 3188466"/>
              <a:gd name="connsiteX41" fmla="*/ 10707711 w 12202113"/>
              <a:gd name="connsiteY41" fmla="*/ 2985644 h 3188466"/>
              <a:gd name="connsiteX42" fmla="*/ 10576086 w 12202113"/>
              <a:gd name="connsiteY42" fmla="*/ 3015319 h 3188466"/>
              <a:gd name="connsiteX43" fmla="*/ 10534761 w 12202113"/>
              <a:gd name="connsiteY43" fmla="*/ 3019524 h 3188466"/>
              <a:gd name="connsiteX44" fmla="*/ 10527537 w 12202113"/>
              <a:gd name="connsiteY44" fmla="*/ 3017814 h 3188466"/>
              <a:gd name="connsiteX45" fmla="*/ 10321799 w 12202113"/>
              <a:gd name="connsiteY45" fmla="*/ 3035635 h 3188466"/>
              <a:gd name="connsiteX46" fmla="*/ 10284989 w 12202113"/>
              <a:gd name="connsiteY46" fmla="*/ 3036679 h 3188466"/>
              <a:gd name="connsiteX47" fmla="*/ 10257423 w 12202113"/>
              <a:gd name="connsiteY47" fmla="*/ 3036027 h 3188466"/>
              <a:gd name="connsiteX48" fmla="*/ 10191450 w 12202113"/>
              <a:gd name="connsiteY48" fmla="*/ 3041963 h 3188466"/>
              <a:gd name="connsiteX49" fmla="*/ 10083845 w 12202113"/>
              <a:gd name="connsiteY49" fmla="*/ 3054978 h 3188466"/>
              <a:gd name="connsiteX50" fmla="*/ 10060611 w 12202113"/>
              <a:gd name="connsiteY50" fmla="*/ 3057035 h 3188466"/>
              <a:gd name="connsiteX51" fmla="*/ 10039363 w 12202113"/>
              <a:gd name="connsiteY51" fmla="*/ 3055961 h 3188466"/>
              <a:gd name="connsiteX52" fmla="*/ 10033322 w 12202113"/>
              <a:gd name="connsiteY52" fmla="*/ 3053238 h 3188466"/>
              <a:gd name="connsiteX53" fmla="*/ 10020337 w 12202113"/>
              <a:gd name="connsiteY53" fmla="*/ 3053912 h 3188466"/>
              <a:gd name="connsiteX54" fmla="*/ 10016616 w 12202113"/>
              <a:gd name="connsiteY54" fmla="*/ 3053498 h 3188466"/>
              <a:gd name="connsiteX55" fmla="*/ 9995549 w 12202113"/>
              <a:gd name="connsiteY55" fmla="*/ 3051719 h 3188466"/>
              <a:gd name="connsiteX56" fmla="*/ 9957212 w 12202113"/>
              <a:gd name="connsiteY56" fmla="*/ 3062663 h 3188466"/>
              <a:gd name="connsiteX57" fmla="*/ 9904584 w 12202113"/>
              <a:gd name="connsiteY57" fmla="*/ 3063999 h 3188466"/>
              <a:gd name="connsiteX58" fmla="*/ 9713857 w 12202113"/>
              <a:gd name="connsiteY58" fmla="*/ 3087955 h 3188466"/>
              <a:gd name="connsiteX59" fmla="*/ 9678879 w 12202113"/>
              <a:gd name="connsiteY59" fmla="*/ 3079676 h 3188466"/>
              <a:gd name="connsiteX60" fmla="*/ 9598760 w 12202113"/>
              <a:gd name="connsiteY60" fmla="*/ 3085228 h 3188466"/>
              <a:gd name="connsiteX61" fmla="*/ 9488796 w 12202113"/>
              <a:gd name="connsiteY61" fmla="*/ 3115384 h 3188466"/>
              <a:gd name="connsiteX62" fmla="*/ 9341972 w 12202113"/>
              <a:gd name="connsiteY62" fmla="*/ 3126583 h 3188466"/>
              <a:gd name="connsiteX63" fmla="*/ 9333795 w 12202113"/>
              <a:gd name="connsiteY63" fmla="*/ 3132083 h 3188466"/>
              <a:gd name="connsiteX64" fmla="*/ 9321736 w 12202113"/>
              <a:gd name="connsiteY64" fmla="*/ 3135834 h 3188466"/>
              <a:gd name="connsiteX65" fmla="*/ 9319405 w 12202113"/>
              <a:gd name="connsiteY65" fmla="*/ 3135561 h 3188466"/>
              <a:gd name="connsiteX66" fmla="*/ 9302847 w 12202113"/>
              <a:gd name="connsiteY66" fmla="*/ 3137746 h 3188466"/>
              <a:gd name="connsiteX67" fmla="*/ 9300930 w 12202113"/>
              <a:gd name="connsiteY67" fmla="*/ 3139687 h 3188466"/>
              <a:gd name="connsiteX68" fmla="*/ 9290106 w 12202113"/>
              <a:gd name="connsiteY68" fmla="*/ 3141645 h 3188466"/>
              <a:gd name="connsiteX69" fmla="*/ 9270220 w 12202113"/>
              <a:gd name="connsiteY69" fmla="*/ 3146737 h 3188466"/>
              <a:gd name="connsiteX70" fmla="*/ 9265150 w 12202113"/>
              <a:gd name="connsiteY70" fmla="*/ 3146531 h 3188466"/>
              <a:gd name="connsiteX71" fmla="*/ 9233057 w 12202113"/>
              <a:gd name="connsiteY71" fmla="*/ 3152408 h 3188466"/>
              <a:gd name="connsiteX72" fmla="*/ 9231974 w 12202113"/>
              <a:gd name="connsiteY72" fmla="*/ 3151938 h 3188466"/>
              <a:gd name="connsiteX73" fmla="*/ 9220130 w 12202113"/>
              <a:gd name="connsiteY73" fmla="*/ 3151189 h 3188466"/>
              <a:gd name="connsiteX74" fmla="*/ 9198955 w 12202113"/>
              <a:gd name="connsiteY74" fmla="*/ 3151015 h 3188466"/>
              <a:gd name="connsiteX75" fmla="*/ 9142196 w 12202113"/>
              <a:gd name="connsiteY75" fmla="*/ 3143802 h 3188466"/>
              <a:gd name="connsiteX76" fmla="*/ 9108665 w 12202113"/>
              <a:gd name="connsiteY76" fmla="*/ 3149868 h 3188466"/>
              <a:gd name="connsiteX77" fmla="*/ 9014086 w 12202113"/>
              <a:gd name="connsiteY77" fmla="*/ 3150791 h 3188466"/>
              <a:gd name="connsiteX78" fmla="*/ 8915037 w 12202113"/>
              <a:gd name="connsiteY78" fmla="*/ 3140020 h 3188466"/>
              <a:gd name="connsiteX79" fmla="*/ 8815667 w 12202113"/>
              <a:gd name="connsiteY79" fmla="*/ 3138606 h 3188466"/>
              <a:gd name="connsiteX80" fmla="*/ 8779688 w 12202113"/>
              <a:gd name="connsiteY80" fmla="*/ 3138895 h 3188466"/>
              <a:gd name="connsiteX81" fmla="*/ 8715556 w 12202113"/>
              <a:gd name="connsiteY81" fmla="*/ 3135878 h 3188466"/>
              <a:gd name="connsiteX82" fmla="*/ 8686183 w 12202113"/>
              <a:gd name="connsiteY82" fmla="*/ 3132307 h 3188466"/>
              <a:gd name="connsiteX83" fmla="*/ 8684895 w 12202113"/>
              <a:gd name="connsiteY83" fmla="*/ 3132527 h 3188466"/>
              <a:gd name="connsiteX84" fmla="*/ 8682270 w 12202113"/>
              <a:gd name="connsiteY84" fmla="*/ 3130989 h 3188466"/>
              <a:gd name="connsiteX85" fmla="*/ 8676836 w 12202113"/>
              <a:gd name="connsiteY85" fmla="*/ 3130278 h 3188466"/>
              <a:gd name="connsiteX86" fmla="*/ 8662002 w 12202113"/>
              <a:gd name="connsiteY86" fmla="*/ 3130735 h 3188466"/>
              <a:gd name="connsiteX87" fmla="*/ 8656423 w 12202113"/>
              <a:gd name="connsiteY87" fmla="*/ 3131304 h 3188466"/>
              <a:gd name="connsiteX88" fmla="*/ 8648261 w 12202113"/>
              <a:gd name="connsiteY88" fmla="*/ 3131294 h 3188466"/>
              <a:gd name="connsiteX89" fmla="*/ 8648057 w 12202113"/>
              <a:gd name="connsiteY89" fmla="*/ 3131167 h 3188466"/>
              <a:gd name="connsiteX90" fmla="*/ 8640412 w 12202113"/>
              <a:gd name="connsiteY90" fmla="*/ 3131403 h 3188466"/>
              <a:gd name="connsiteX91" fmla="*/ 8603003 w 12202113"/>
              <a:gd name="connsiteY91" fmla="*/ 3134155 h 3188466"/>
              <a:gd name="connsiteX92" fmla="*/ 8553571 w 12202113"/>
              <a:gd name="connsiteY92" fmla="*/ 3122125 h 3188466"/>
              <a:gd name="connsiteX93" fmla="*/ 8533128 w 12202113"/>
              <a:gd name="connsiteY93" fmla="*/ 3120039 h 3188466"/>
              <a:gd name="connsiteX94" fmla="*/ 8522209 w 12202113"/>
              <a:gd name="connsiteY94" fmla="*/ 3118252 h 3188466"/>
              <a:gd name="connsiteX95" fmla="*/ 8521532 w 12202113"/>
              <a:gd name="connsiteY95" fmla="*/ 3117705 h 3188466"/>
              <a:gd name="connsiteX96" fmla="*/ 8485667 w 12202113"/>
              <a:gd name="connsiteY96" fmla="*/ 3120406 h 3188466"/>
              <a:gd name="connsiteX97" fmla="*/ 8480905 w 12202113"/>
              <a:gd name="connsiteY97" fmla="*/ 3119749 h 3188466"/>
              <a:gd name="connsiteX98" fmla="*/ 8457530 w 12202113"/>
              <a:gd name="connsiteY98" fmla="*/ 3122810 h 3188466"/>
              <a:gd name="connsiteX99" fmla="*/ 8445451 w 12202113"/>
              <a:gd name="connsiteY99" fmla="*/ 3123697 h 3188466"/>
              <a:gd name="connsiteX100" fmla="*/ 8442039 w 12202113"/>
              <a:gd name="connsiteY100" fmla="*/ 3125378 h 3188466"/>
              <a:gd name="connsiteX101" fmla="*/ 8424215 w 12202113"/>
              <a:gd name="connsiteY101" fmla="*/ 3125963 h 3188466"/>
              <a:gd name="connsiteX102" fmla="*/ 8422165 w 12202113"/>
              <a:gd name="connsiteY102" fmla="*/ 3125491 h 3188466"/>
              <a:gd name="connsiteX103" fmla="*/ 8407465 w 12202113"/>
              <a:gd name="connsiteY103" fmla="*/ 3127979 h 3188466"/>
              <a:gd name="connsiteX104" fmla="*/ 8395146 w 12202113"/>
              <a:gd name="connsiteY104" fmla="*/ 3132488 h 3188466"/>
              <a:gd name="connsiteX105" fmla="*/ 8243538 w 12202113"/>
              <a:gd name="connsiteY105" fmla="*/ 3129873 h 3188466"/>
              <a:gd name="connsiteX106" fmla="*/ 8112685 w 12202113"/>
              <a:gd name="connsiteY106" fmla="*/ 3148698 h 3188466"/>
              <a:gd name="connsiteX107" fmla="*/ 8026741 w 12202113"/>
              <a:gd name="connsiteY107" fmla="*/ 3154015 h 3188466"/>
              <a:gd name="connsiteX108" fmla="*/ 8030400 w 12202113"/>
              <a:gd name="connsiteY108" fmla="*/ 3146736 h 3188466"/>
              <a:gd name="connsiteX109" fmla="*/ 8002987 w 12202113"/>
              <a:gd name="connsiteY109" fmla="*/ 3135663 h 3188466"/>
              <a:gd name="connsiteX110" fmla="*/ 7798568 w 12202113"/>
              <a:gd name="connsiteY110" fmla="*/ 3141249 h 3188466"/>
              <a:gd name="connsiteX111" fmla="*/ 7746353 w 12202113"/>
              <a:gd name="connsiteY111" fmla="*/ 3137755 h 3188466"/>
              <a:gd name="connsiteX112" fmla="*/ 7700395 w 12202113"/>
              <a:gd name="connsiteY112" fmla="*/ 3144729 h 3188466"/>
              <a:gd name="connsiteX113" fmla="*/ 7681335 w 12202113"/>
              <a:gd name="connsiteY113" fmla="*/ 3141120 h 3188466"/>
              <a:gd name="connsiteX114" fmla="*/ 7678044 w 12202113"/>
              <a:gd name="connsiteY114" fmla="*/ 3140387 h 3188466"/>
              <a:gd name="connsiteX115" fmla="*/ 7664890 w 12202113"/>
              <a:gd name="connsiteY115" fmla="*/ 3139855 h 3188466"/>
              <a:gd name="connsiteX116" fmla="*/ 7661183 w 12202113"/>
              <a:gd name="connsiteY116" fmla="*/ 3136706 h 3188466"/>
              <a:gd name="connsiteX117" fmla="*/ 7641383 w 12202113"/>
              <a:gd name="connsiteY117" fmla="*/ 3133755 h 3188466"/>
              <a:gd name="connsiteX118" fmla="*/ 7617169 w 12202113"/>
              <a:gd name="connsiteY118" fmla="*/ 3133614 h 3188466"/>
              <a:gd name="connsiteX119" fmla="*/ 7531143 w 12202113"/>
              <a:gd name="connsiteY119" fmla="*/ 3132781 h 3188466"/>
              <a:gd name="connsiteX120" fmla="*/ 7517113 w 12202113"/>
              <a:gd name="connsiteY120" fmla="*/ 3134483 h 3188466"/>
              <a:gd name="connsiteX121" fmla="*/ 7471320 w 12202113"/>
              <a:gd name="connsiteY121" fmla="*/ 3131645 h 3188466"/>
              <a:gd name="connsiteX122" fmla="*/ 7430512 w 12202113"/>
              <a:gd name="connsiteY122" fmla="*/ 3131007 h 3188466"/>
              <a:gd name="connsiteX123" fmla="*/ 7404071 w 12202113"/>
              <a:gd name="connsiteY123" fmla="*/ 3132361 h 3188466"/>
              <a:gd name="connsiteX124" fmla="*/ 7397140 w 12202113"/>
              <a:gd name="connsiteY124" fmla="*/ 3131239 h 3188466"/>
              <a:gd name="connsiteX125" fmla="*/ 7370514 w 12202113"/>
              <a:gd name="connsiteY125" fmla="*/ 3130516 h 3188466"/>
              <a:gd name="connsiteX126" fmla="*/ 7356953 w 12202113"/>
              <a:gd name="connsiteY126" fmla="*/ 3132179 h 3188466"/>
              <a:gd name="connsiteX127" fmla="*/ 7343567 w 12202113"/>
              <a:gd name="connsiteY127" fmla="*/ 3128350 h 3188466"/>
              <a:gd name="connsiteX128" fmla="*/ 7340295 w 12202113"/>
              <a:gd name="connsiteY128" fmla="*/ 3125545 h 3188466"/>
              <a:gd name="connsiteX129" fmla="*/ 7321348 w 12202113"/>
              <a:gd name="connsiteY129" fmla="*/ 3126804 h 3188466"/>
              <a:gd name="connsiteX130" fmla="*/ 7305815 w 12202113"/>
              <a:gd name="connsiteY130" fmla="*/ 3124063 h 3188466"/>
              <a:gd name="connsiteX131" fmla="*/ 7292274 w 12202113"/>
              <a:gd name="connsiteY131" fmla="*/ 3125855 h 3188466"/>
              <a:gd name="connsiteX132" fmla="*/ 7286654 w 12202113"/>
              <a:gd name="connsiteY132" fmla="*/ 3125451 h 3188466"/>
              <a:gd name="connsiteX133" fmla="*/ 7272685 w 12202113"/>
              <a:gd name="connsiteY133" fmla="*/ 3124094 h 3188466"/>
              <a:gd name="connsiteX134" fmla="*/ 7248584 w 12202113"/>
              <a:gd name="connsiteY134" fmla="*/ 3121080 h 3188466"/>
              <a:gd name="connsiteX135" fmla="*/ 7241065 w 12202113"/>
              <a:gd name="connsiteY135" fmla="*/ 3120661 h 3188466"/>
              <a:gd name="connsiteX136" fmla="*/ 7224696 w 12202113"/>
              <a:gd name="connsiteY136" fmla="*/ 3116051 h 3188466"/>
              <a:gd name="connsiteX137" fmla="*/ 7193009 w 12202113"/>
              <a:gd name="connsiteY137" fmla="*/ 3112108 h 3188466"/>
              <a:gd name="connsiteX138" fmla="*/ 7137220 w 12202113"/>
              <a:gd name="connsiteY138" fmla="*/ 3098354 h 3188466"/>
              <a:gd name="connsiteX139" fmla="*/ 7104427 w 12202113"/>
              <a:gd name="connsiteY139" fmla="*/ 3091790 h 3188466"/>
              <a:gd name="connsiteX140" fmla="*/ 7082240 w 12202113"/>
              <a:gd name="connsiteY140" fmla="*/ 3085740 h 3188466"/>
              <a:gd name="connsiteX141" fmla="*/ 7016754 w 12202113"/>
              <a:gd name="connsiteY141" fmla="*/ 3077196 h 3188466"/>
              <a:gd name="connsiteX142" fmla="*/ 6904436 w 12202113"/>
              <a:gd name="connsiteY142" fmla="*/ 3065900 h 3188466"/>
              <a:gd name="connsiteX143" fmla="*/ 6881434 w 12202113"/>
              <a:gd name="connsiteY143" fmla="*/ 3062865 h 3188466"/>
              <a:gd name="connsiteX144" fmla="*/ 6865273 w 12202113"/>
              <a:gd name="connsiteY144" fmla="*/ 3057749 h 3188466"/>
              <a:gd name="connsiteX145" fmla="*/ 6864671 w 12202113"/>
              <a:gd name="connsiteY145" fmla="*/ 3054378 h 3188466"/>
              <a:gd name="connsiteX146" fmla="*/ 6852599 w 12202113"/>
              <a:gd name="connsiteY146" fmla="*/ 3052306 h 3188466"/>
              <a:gd name="connsiteX147" fmla="*/ 6850143 w 12202113"/>
              <a:gd name="connsiteY147" fmla="*/ 3051232 h 3188466"/>
              <a:gd name="connsiteX148" fmla="*/ 6835301 w 12202113"/>
              <a:gd name="connsiteY148" fmla="*/ 3045593 h 3188466"/>
              <a:gd name="connsiteX149" fmla="*/ 6784871 w 12202113"/>
              <a:gd name="connsiteY149" fmla="*/ 3046562 h 3188466"/>
              <a:gd name="connsiteX150" fmla="*/ 6738245 w 12202113"/>
              <a:gd name="connsiteY150" fmla="*/ 3037055 h 3188466"/>
              <a:gd name="connsiteX151" fmla="*/ 6537703 w 12202113"/>
              <a:gd name="connsiteY151" fmla="*/ 3017736 h 3188466"/>
              <a:gd name="connsiteX152" fmla="*/ 6521858 w 12202113"/>
              <a:gd name="connsiteY152" fmla="*/ 3004158 h 3188466"/>
              <a:gd name="connsiteX153" fmla="*/ 6445069 w 12202113"/>
              <a:gd name="connsiteY153" fmla="*/ 2992470 h 3188466"/>
              <a:gd name="connsiteX154" fmla="*/ 6302447 w 12202113"/>
              <a:gd name="connsiteY154" fmla="*/ 2994274 h 3188466"/>
              <a:gd name="connsiteX155" fmla="*/ 6160029 w 12202113"/>
              <a:gd name="connsiteY155" fmla="*/ 2973666 h 3188466"/>
              <a:gd name="connsiteX156" fmla="*/ 6144046 w 12202113"/>
              <a:gd name="connsiteY156" fmla="*/ 2976380 h 3188466"/>
              <a:gd name="connsiteX157" fmla="*/ 6127670 w 12202113"/>
              <a:gd name="connsiteY157" fmla="*/ 2976929 h 3188466"/>
              <a:gd name="connsiteX158" fmla="*/ 6126155 w 12202113"/>
              <a:gd name="connsiteY158" fmla="*/ 2976245 h 3188466"/>
              <a:gd name="connsiteX159" fmla="*/ 6108575 w 12202113"/>
              <a:gd name="connsiteY159" fmla="*/ 2974651 h 3188466"/>
              <a:gd name="connsiteX160" fmla="*/ 6103746 w 12202113"/>
              <a:gd name="connsiteY160" fmla="*/ 2975803 h 3188466"/>
              <a:gd name="connsiteX161" fmla="*/ 6091377 w 12202113"/>
              <a:gd name="connsiteY161" fmla="*/ 2975180 h 3188466"/>
              <a:gd name="connsiteX162" fmla="*/ 6066183 w 12202113"/>
              <a:gd name="connsiteY162" fmla="*/ 2975222 h 3188466"/>
              <a:gd name="connsiteX163" fmla="*/ 6063287 w 12202113"/>
              <a:gd name="connsiteY163" fmla="*/ 2974353 h 3188466"/>
              <a:gd name="connsiteX164" fmla="*/ 6054813 w 12202113"/>
              <a:gd name="connsiteY164" fmla="*/ 2974911 h 3188466"/>
              <a:gd name="connsiteX165" fmla="*/ 6050809 w 12202113"/>
              <a:gd name="connsiteY165" fmla="*/ 2973985 h 3188466"/>
              <a:gd name="connsiteX166" fmla="*/ 6013979 w 12202113"/>
              <a:gd name="connsiteY166" fmla="*/ 2974553 h 3188466"/>
              <a:gd name="connsiteX167" fmla="*/ 6013800 w 12202113"/>
              <a:gd name="connsiteY167" fmla="*/ 2973973 h 3188466"/>
              <a:gd name="connsiteX168" fmla="*/ 6004866 w 12202113"/>
              <a:gd name="connsiteY168" fmla="*/ 2971570 h 3188466"/>
              <a:gd name="connsiteX169" fmla="*/ 5987036 w 12202113"/>
              <a:gd name="connsiteY169" fmla="*/ 2968315 h 3188466"/>
              <a:gd name="connsiteX170" fmla="*/ 5950027 w 12202113"/>
              <a:gd name="connsiteY170" fmla="*/ 2953546 h 3188466"/>
              <a:gd name="connsiteX171" fmla="*/ 5911668 w 12202113"/>
              <a:gd name="connsiteY171" fmla="*/ 2954074 h 3188466"/>
              <a:gd name="connsiteX172" fmla="*/ 5904110 w 12202113"/>
              <a:gd name="connsiteY172" fmla="*/ 2953861 h 3188466"/>
              <a:gd name="connsiteX173" fmla="*/ 5904026 w 12202113"/>
              <a:gd name="connsiteY173" fmla="*/ 2953724 h 3188466"/>
              <a:gd name="connsiteX174" fmla="*/ 5896189 w 12202113"/>
              <a:gd name="connsiteY174" fmla="*/ 2953236 h 3188466"/>
              <a:gd name="connsiteX175" fmla="*/ 5890331 w 12202113"/>
              <a:gd name="connsiteY175" fmla="*/ 2953471 h 3188466"/>
              <a:gd name="connsiteX176" fmla="*/ 5875672 w 12202113"/>
              <a:gd name="connsiteY176" fmla="*/ 2953056 h 3188466"/>
              <a:gd name="connsiteX177" fmla="*/ 5871070 w 12202113"/>
              <a:gd name="connsiteY177" fmla="*/ 2952035 h 3188466"/>
              <a:gd name="connsiteX178" fmla="*/ 5869888 w 12202113"/>
              <a:gd name="connsiteY178" fmla="*/ 2950364 h 3188466"/>
              <a:gd name="connsiteX179" fmla="*/ 5868461 w 12202113"/>
              <a:gd name="connsiteY179" fmla="*/ 2950506 h 3188466"/>
              <a:gd name="connsiteX180" fmla="*/ 5843343 w 12202113"/>
              <a:gd name="connsiteY180" fmla="*/ 2945262 h 3188466"/>
              <a:gd name="connsiteX181" fmla="*/ 5784331 w 12202113"/>
              <a:gd name="connsiteY181" fmla="*/ 2938531 h 3188466"/>
              <a:gd name="connsiteX182" fmla="*/ 5749498 w 12202113"/>
              <a:gd name="connsiteY182" fmla="*/ 2936713 h 3188466"/>
              <a:gd name="connsiteX183" fmla="*/ 5655214 w 12202113"/>
              <a:gd name="connsiteY183" fmla="*/ 2929503 h 3188466"/>
              <a:gd name="connsiteX184" fmla="*/ 5561446 w 12202113"/>
              <a:gd name="connsiteY184" fmla="*/ 2920575 h 3188466"/>
              <a:gd name="connsiteX185" fmla="*/ 5519456 w 12202113"/>
              <a:gd name="connsiteY185" fmla="*/ 2906631 h 3188466"/>
              <a:gd name="connsiteX186" fmla="*/ 5514099 w 12202113"/>
              <a:gd name="connsiteY186" fmla="*/ 2906097 h 3188466"/>
              <a:gd name="connsiteX187" fmla="*/ 5499273 w 12202113"/>
              <a:gd name="connsiteY187" fmla="*/ 2907057 h 3188466"/>
              <a:gd name="connsiteX188" fmla="*/ 5493664 w 12202113"/>
              <a:gd name="connsiteY188" fmla="*/ 2907817 h 3188466"/>
              <a:gd name="connsiteX189" fmla="*/ 5485530 w 12202113"/>
              <a:gd name="connsiteY189" fmla="*/ 2908080 h 3188466"/>
              <a:gd name="connsiteX190" fmla="*/ 5485337 w 12202113"/>
              <a:gd name="connsiteY190" fmla="*/ 2907959 h 3188466"/>
              <a:gd name="connsiteX191" fmla="*/ 5477696 w 12202113"/>
              <a:gd name="connsiteY191" fmla="*/ 2908455 h 3188466"/>
              <a:gd name="connsiteX192" fmla="*/ 5440170 w 12202113"/>
              <a:gd name="connsiteY192" fmla="*/ 2912482 h 3188466"/>
              <a:gd name="connsiteX193" fmla="*/ 5391911 w 12202113"/>
              <a:gd name="connsiteY193" fmla="*/ 2902040 h 3188466"/>
              <a:gd name="connsiteX194" fmla="*/ 5371708 w 12202113"/>
              <a:gd name="connsiteY194" fmla="*/ 2900629 h 3188466"/>
              <a:gd name="connsiteX195" fmla="*/ 5360976 w 12202113"/>
              <a:gd name="connsiteY195" fmla="*/ 2899197 h 3188466"/>
              <a:gd name="connsiteX196" fmla="*/ 5360345 w 12202113"/>
              <a:gd name="connsiteY196" fmla="*/ 2898671 h 3188466"/>
              <a:gd name="connsiteX197" fmla="*/ 5324367 w 12202113"/>
              <a:gd name="connsiteY197" fmla="*/ 2902593 h 3188466"/>
              <a:gd name="connsiteX198" fmla="*/ 5319673 w 12202113"/>
              <a:gd name="connsiteY198" fmla="*/ 2902094 h 3188466"/>
              <a:gd name="connsiteX199" fmla="*/ 5296114 w 12202113"/>
              <a:gd name="connsiteY199" fmla="*/ 2905958 h 3188466"/>
              <a:gd name="connsiteX200" fmla="*/ 5283999 w 12202113"/>
              <a:gd name="connsiteY200" fmla="*/ 2907258 h 3188466"/>
              <a:gd name="connsiteX201" fmla="*/ 5280460 w 12202113"/>
              <a:gd name="connsiteY201" fmla="*/ 2909063 h 3188466"/>
              <a:gd name="connsiteX202" fmla="*/ 5262637 w 12202113"/>
              <a:gd name="connsiteY202" fmla="*/ 2910250 h 3188466"/>
              <a:gd name="connsiteX203" fmla="*/ 5260635 w 12202113"/>
              <a:gd name="connsiteY203" fmla="*/ 2909845 h 3188466"/>
              <a:gd name="connsiteX204" fmla="*/ 5245770 w 12202113"/>
              <a:gd name="connsiteY204" fmla="*/ 2912842 h 3188466"/>
              <a:gd name="connsiteX205" fmla="*/ 5233108 w 12202113"/>
              <a:gd name="connsiteY205" fmla="*/ 2917794 h 3188466"/>
              <a:gd name="connsiteX206" fmla="*/ 5082201 w 12202113"/>
              <a:gd name="connsiteY206" fmla="*/ 2920260 h 3188466"/>
              <a:gd name="connsiteX207" fmla="*/ 4939211 w 12202113"/>
              <a:gd name="connsiteY207" fmla="*/ 2931760 h 3188466"/>
              <a:gd name="connsiteX208" fmla="*/ 4794309 w 12202113"/>
              <a:gd name="connsiteY208" fmla="*/ 2937227 h 3188466"/>
              <a:gd name="connsiteX209" fmla="*/ 4637676 w 12202113"/>
              <a:gd name="connsiteY209" fmla="*/ 2946666 h 3188466"/>
              <a:gd name="connsiteX210" fmla="*/ 4585922 w 12202113"/>
              <a:gd name="connsiteY210" fmla="*/ 2944906 h 3188466"/>
              <a:gd name="connsiteX211" fmla="*/ 4539516 w 12202113"/>
              <a:gd name="connsiteY211" fmla="*/ 2953466 h 3188466"/>
              <a:gd name="connsiteX212" fmla="*/ 4520819 w 12202113"/>
              <a:gd name="connsiteY212" fmla="*/ 2950477 h 3188466"/>
              <a:gd name="connsiteX213" fmla="*/ 4517604 w 12202113"/>
              <a:gd name="connsiteY213" fmla="*/ 2949852 h 3188466"/>
              <a:gd name="connsiteX214" fmla="*/ 4504537 w 12202113"/>
              <a:gd name="connsiteY214" fmla="*/ 2949759 h 3188466"/>
              <a:gd name="connsiteX215" fmla="*/ 4501104 w 12202113"/>
              <a:gd name="connsiteY215" fmla="*/ 2946715 h 3188466"/>
              <a:gd name="connsiteX216" fmla="*/ 4342695 w 12202113"/>
              <a:gd name="connsiteY216" fmla="*/ 2951638 h 3188466"/>
              <a:gd name="connsiteX217" fmla="*/ 4274096 w 12202113"/>
              <a:gd name="connsiteY217" fmla="*/ 2953640 h 3188466"/>
              <a:gd name="connsiteX218" fmla="*/ 4248170 w 12202113"/>
              <a:gd name="connsiteY218" fmla="*/ 2951384 h 3188466"/>
              <a:gd name="connsiteX219" fmla="*/ 4147924 w 12202113"/>
              <a:gd name="connsiteY219" fmla="*/ 2945945 h 3188466"/>
              <a:gd name="connsiteX220" fmla="*/ 4061825 w 12202113"/>
              <a:gd name="connsiteY220" fmla="*/ 2944206 h 3188466"/>
              <a:gd name="connsiteX221" fmla="*/ 3998557 w 12202113"/>
              <a:gd name="connsiteY221" fmla="*/ 2955821 h 3188466"/>
              <a:gd name="connsiteX222" fmla="*/ 3993107 w 12202113"/>
              <a:gd name="connsiteY222" fmla="*/ 2953708 h 3188466"/>
              <a:gd name="connsiteX223" fmla="*/ 3949713 w 12202113"/>
              <a:gd name="connsiteY223" fmla="*/ 2955441 h 3188466"/>
              <a:gd name="connsiteX224" fmla="*/ 3797284 w 12202113"/>
              <a:gd name="connsiteY224" fmla="*/ 2977037 h 3188466"/>
              <a:gd name="connsiteX225" fmla="*/ 3712498 w 12202113"/>
              <a:gd name="connsiteY225" fmla="*/ 2979996 h 3188466"/>
              <a:gd name="connsiteX226" fmla="*/ 3682471 w 12202113"/>
              <a:gd name="connsiteY226" fmla="*/ 2978543 h 3188466"/>
              <a:gd name="connsiteX227" fmla="*/ 3632163 w 12202113"/>
              <a:gd name="connsiteY227" fmla="*/ 2976264 h 3188466"/>
              <a:gd name="connsiteX228" fmla="*/ 3594728 w 12202113"/>
              <a:gd name="connsiteY228" fmla="*/ 2968398 h 3188466"/>
              <a:gd name="connsiteX229" fmla="*/ 3552594 w 12202113"/>
              <a:gd name="connsiteY229" fmla="*/ 2968934 h 3188466"/>
              <a:gd name="connsiteX230" fmla="*/ 3542589 w 12202113"/>
              <a:gd name="connsiteY230" fmla="*/ 2977031 h 3188466"/>
              <a:gd name="connsiteX231" fmla="*/ 3497591 w 12202113"/>
              <a:gd name="connsiteY231" fmla="*/ 2975018 h 3188466"/>
              <a:gd name="connsiteX232" fmla="*/ 3429352 w 12202113"/>
              <a:gd name="connsiteY232" fmla="*/ 2971090 h 3188466"/>
              <a:gd name="connsiteX233" fmla="*/ 3389938 w 12202113"/>
              <a:gd name="connsiteY233" fmla="*/ 2970884 h 3188466"/>
              <a:gd name="connsiteX234" fmla="*/ 3282344 w 12202113"/>
              <a:gd name="connsiteY234" fmla="*/ 2968084 h 3188466"/>
              <a:gd name="connsiteX235" fmla="*/ 3174624 w 12202113"/>
              <a:gd name="connsiteY235" fmla="*/ 2963576 h 3188466"/>
              <a:gd name="connsiteX236" fmla="*/ 3111077 w 12202113"/>
              <a:gd name="connsiteY236" fmla="*/ 2951285 h 3188466"/>
              <a:gd name="connsiteX237" fmla="*/ 3022501 w 12202113"/>
              <a:gd name="connsiteY237" fmla="*/ 2948619 h 3188466"/>
              <a:gd name="connsiteX238" fmla="*/ 3007714 w 12202113"/>
              <a:gd name="connsiteY238" fmla="*/ 2946762 h 3188466"/>
              <a:gd name="connsiteX239" fmla="*/ 2903098 w 12202113"/>
              <a:gd name="connsiteY239" fmla="*/ 2940576 h 3188466"/>
              <a:gd name="connsiteX240" fmla="*/ 2781591 w 12202113"/>
              <a:gd name="connsiteY240" fmla="*/ 2946394 h 3188466"/>
              <a:gd name="connsiteX241" fmla="*/ 2627942 w 12202113"/>
              <a:gd name="connsiteY241" fmla="*/ 2919996 h 3188466"/>
              <a:gd name="connsiteX242" fmla="*/ 2354959 w 12202113"/>
              <a:gd name="connsiteY242" fmla="*/ 2882080 h 3188466"/>
              <a:gd name="connsiteX243" fmla="*/ 2063184 w 12202113"/>
              <a:gd name="connsiteY243" fmla="*/ 2879109 h 3188466"/>
              <a:gd name="connsiteX244" fmla="*/ 1986946 w 12202113"/>
              <a:gd name="connsiteY244" fmla="*/ 2887619 h 3188466"/>
              <a:gd name="connsiteX245" fmla="*/ 1763479 w 12202113"/>
              <a:gd name="connsiteY245" fmla="*/ 2909077 h 3188466"/>
              <a:gd name="connsiteX246" fmla="*/ 1537980 w 12202113"/>
              <a:gd name="connsiteY246" fmla="*/ 2960398 h 3188466"/>
              <a:gd name="connsiteX247" fmla="*/ 1395229 w 12202113"/>
              <a:gd name="connsiteY247" fmla="*/ 2975625 h 3188466"/>
              <a:gd name="connsiteX248" fmla="*/ 1327834 w 12202113"/>
              <a:gd name="connsiteY248" fmla="*/ 2989485 h 3188466"/>
              <a:gd name="connsiteX249" fmla="*/ 1280757 w 12202113"/>
              <a:gd name="connsiteY249" fmla="*/ 2992959 h 3188466"/>
              <a:gd name="connsiteX250" fmla="*/ 1252582 w 12202113"/>
              <a:gd name="connsiteY250" fmla="*/ 2995877 h 3188466"/>
              <a:gd name="connsiteX251" fmla="*/ 1204670 w 12202113"/>
              <a:gd name="connsiteY251" fmla="*/ 3014826 h 3188466"/>
              <a:gd name="connsiteX252" fmla="*/ 1020457 w 12202113"/>
              <a:gd name="connsiteY252" fmla="*/ 3031603 h 3188466"/>
              <a:gd name="connsiteX253" fmla="*/ 843248 w 12202113"/>
              <a:gd name="connsiteY253" fmla="*/ 3026954 h 3188466"/>
              <a:gd name="connsiteX254" fmla="*/ 583517 w 12202113"/>
              <a:gd name="connsiteY254" fmla="*/ 3089095 h 3188466"/>
              <a:gd name="connsiteX255" fmla="*/ 556836 w 12202113"/>
              <a:gd name="connsiteY255" fmla="*/ 3094374 h 3188466"/>
              <a:gd name="connsiteX256" fmla="*/ 412089 w 12202113"/>
              <a:gd name="connsiteY256" fmla="*/ 3121334 h 3188466"/>
              <a:gd name="connsiteX257" fmla="*/ 83929 w 12202113"/>
              <a:gd name="connsiteY257" fmla="*/ 3150566 h 3188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Lst>
            <a:rect l="l" t="t" r="r" b="b"/>
            <a:pathLst>
              <a:path w="12202113" h="3188466">
                <a:moveTo>
                  <a:pt x="0" y="3188466"/>
                </a:moveTo>
                <a:lnTo>
                  <a:pt x="10116" y="2657641"/>
                </a:lnTo>
                <a:lnTo>
                  <a:pt x="10116" y="0"/>
                </a:lnTo>
                <a:lnTo>
                  <a:pt x="12202113" y="0"/>
                </a:lnTo>
                <a:lnTo>
                  <a:pt x="12202113" y="2879832"/>
                </a:lnTo>
                <a:lnTo>
                  <a:pt x="12198167" y="2880360"/>
                </a:lnTo>
                <a:cubicBezTo>
                  <a:pt x="12163116" y="2884349"/>
                  <a:pt x="12143771" y="2884544"/>
                  <a:pt x="12122128" y="2887194"/>
                </a:cubicBezTo>
                <a:cubicBezTo>
                  <a:pt x="12087086" y="2893347"/>
                  <a:pt x="12050015" y="2907304"/>
                  <a:pt x="12028868" y="2911786"/>
                </a:cubicBezTo>
                <a:lnTo>
                  <a:pt x="11995238" y="2914090"/>
                </a:lnTo>
                <a:lnTo>
                  <a:pt x="11996460" y="2918442"/>
                </a:lnTo>
                <a:lnTo>
                  <a:pt x="11983968" y="2918762"/>
                </a:lnTo>
                <a:lnTo>
                  <a:pt x="11956084" y="2918868"/>
                </a:lnTo>
                <a:cubicBezTo>
                  <a:pt x="11938684" y="2919526"/>
                  <a:pt x="11890300" y="2918483"/>
                  <a:pt x="11872586" y="2920076"/>
                </a:cubicBezTo>
                <a:cubicBezTo>
                  <a:pt x="11867476" y="2924717"/>
                  <a:pt x="11859589" y="2927247"/>
                  <a:pt x="11849804" y="2928420"/>
                </a:cubicBezTo>
                <a:lnTo>
                  <a:pt x="11828254" y="2928551"/>
                </a:lnTo>
                <a:lnTo>
                  <a:pt x="11703277" y="2939735"/>
                </a:lnTo>
                <a:lnTo>
                  <a:pt x="11686094" y="2940570"/>
                </a:lnTo>
                <a:lnTo>
                  <a:pt x="11676788" y="2944321"/>
                </a:lnTo>
                <a:cubicBezTo>
                  <a:pt x="11669684" y="2945069"/>
                  <a:pt x="11649276" y="2944585"/>
                  <a:pt x="11643464" y="2945066"/>
                </a:cubicBezTo>
                <a:lnTo>
                  <a:pt x="11641922" y="2947200"/>
                </a:lnTo>
                <a:cubicBezTo>
                  <a:pt x="11623408" y="2950611"/>
                  <a:pt x="11553770" y="2961969"/>
                  <a:pt x="11532386" y="2965529"/>
                </a:cubicBezTo>
                <a:cubicBezTo>
                  <a:pt x="11528114" y="2962248"/>
                  <a:pt x="11518548" y="2967430"/>
                  <a:pt x="11513619" y="2968556"/>
                </a:cubicBezTo>
                <a:cubicBezTo>
                  <a:pt x="11512856" y="2966346"/>
                  <a:pt x="11500924" y="2965672"/>
                  <a:pt x="11497404" y="2967639"/>
                </a:cubicBezTo>
                <a:cubicBezTo>
                  <a:pt x="11413522" y="2978420"/>
                  <a:pt x="11455510" y="2956141"/>
                  <a:pt x="11407630" y="2970255"/>
                </a:cubicBezTo>
                <a:cubicBezTo>
                  <a:pt x="11399160" y="2971190"/>
                  <a:pt x="11392296" y="2970299"/>
                  <a:pt x="11386276" y="2968648"/>
                </a:cubicBezTo>
                <a:lnTo>
                  <a:pt x="11377296" y="2965257"/>
                </a:lnTo>
                <a:lnTo>
                  <a:pt x="11342536" y="2971666"/>
                </a:lnTo>
                <a:cubicBezTo>
                  <a:pt x="11325414" y="2973900"/>
                  <a:pt x="11307393" y="2975381"/>
                  <a:pt x="11288902" y="2976058"/>
                </a:cubicBezTo>
                <a:cubicBezTo>
                  <a:pt x="11284753" y="2971542"/>
                  <a:pt x="11270239" y="2977957"/>
                  <a:pt x="11263411" y="2979228"/>
                </a:cubicBezTo>
                <a:cubicBezTo>
                  <a:pt x="11263340" y="2976278"/>
                  <a:pt x="11248212" y="2974865"/>
                  <a:pt x="11242843" y="2977303"/>
                </a:cubicBezTo>
                <a:cubicBezTo>
                  <a:pt x="11130019" y="2987845"/>
                  <a:pt x="11193504" y="2960297"/>
                  <a:pt x="11125798" y="2976816"/>
                </a:cubicBezTo>
                <a:cubicBezTo>
                  <a:pt x="11114472" y="2977677"/>
                  <a:pt x="11105974" y="2976199"/>
                  <a:pt x="11098884" y="2973758"/>
                </a:cubicBezTo>
                <a:lnTo>
                  <a:pt x="11086128" y="2967663"/>
                </a:lnTo>
                <a:lnTo>
                  <a:pt x="11076132" y="2969836"/>
                </a:lnTo>
                <a:cubicBezTo>
                  <a:pt x="11038408" y="2970007"/>
                  <a:pt x="11027285" y="2963760"/>
                  <a:pt x="11005337" y="2970053"/>
                </a:cubicBezTo>
                <a:cubicBezTo>
                  <a:pt x="10972902" y="2956973"/>
                  <a:pt x="10983824" y="2968749"/>
                  <a:pt x="10959154" y="2970750"/>
                </a:cubicBezTo>
                <a:cubicBezTo>
                  <a:pt x="10939692" y="2973358"/>
                  <a:pt x="10975422" y="2978377"/>
                  <a:pt x="10956347" y="2979118"/>
                </a:cubicBezTo>
                <a:cubicBezTo>
                  <a:pt x="10935712" y="2975741"/>
                  <a:pt x="10936682" y="2986229"/>
                  <a:pt x="10915223" y="2982099"/>
                </a:cubicBezTo>
                <a:cubicBezTo>
                  <a:pt x="10920436" y="2974198"/>
                  <a:pt x="10872877" y="2983630"/>
                  <a:pt x="10871398" y="2976728"/>
                </a:cubicBezTo>
                <a:cubicBezTo>
                  <a:pt x="10853171" y="2986599"/>
                  <a:pt x="10844013" y="2974439"/>
                  <a:pt x="10819743" y="2977481"/>
                </a:cubicBezTo>
                <a:cubicBezTo>
                  <a:pt x="10808314" y="2981215"/>
                  <a:pt x="10800068" y="2981856"/>
                  <a:pt x="10788834" y="2977840"/>
                </a:cubicBezTo>
                <a:cubicBezTo>
                  <a:pt x="10736185" y="2996020"/>
                  <a:pt x="10756982" y="2978653"/>
                  <a:pt x="10707711" y="2985644"/>
                </a:cubicBezTo>
                <a:cubicBezTo>
                  <a:pt x="10665262" y="2992997"/>
                  <a:pt x="10617142" y="2997767"/>
                  <a:pt x="10576086" y="3015319"/>
                </a:cubicBezTo>
                <a:cubicBezTo>
                  <a:pt x="10568550" y="3020292"/>
                  <a:pt x="10550046" y="3022174"/>
                  <a:pt x="10534761" y="3019524"/>
                </a:cubicBezTo>
                <a:cubicBezTo>
                  <a:pt x="10532134" y="3019067"/>
                  <a:pt x="10529698" y="3018490"/>
                  <a:pt x="10527537" y="3017814"/>
                </a:cubicBezTo>
                <a:cubicBezTo>
                  <a:pt x="10492044" y="3020498"/>
                  <a:pt x="10362224" y="3032491"/>
                  <a:pt x="10321799" y="3035635"/>
                </a:cubicBezTo>
                <a:cubicBezTo>
                  <a:pt x="10318526" y="3029246"/>
                  <a:pt x="10298084" y="3040774"/>
                  <a:pt x="10284989" y="3036679"/>
                </a:cubicBezTo>
                <a:cubicBezTo>
                  <a:pt x="10275610" y="3033085"/>
                  <a:pt x="10267220" y="3035744"/>
                  <a:pt x="10257423" y="3036027"/>
                </a:cubicBezTo>
                <a:cubicBezTo>
                  <a:pt x="10244517" y="3033202"/>
                  <a:pt x="10202424" y="3038304"/>
                  <a:pt x="10191450" y="3041963"/>
                </a:cubicBezTo>
                <a:cubicBezTo>
                  <a:pt x="10165225" y="3054679"/>
                  <a:pt x="10105634" y="3045236"/>
                  <a:pt x="10083845" y="3054978"/>
                </a:cubicBezTo>
                <a:cubicBezTo>
                  <a:pt x="10075939" y="3056408"/>
                  <a:pt x="10068203" y="3056986"/>
                  <a:pt x="10060611" y="3057035"/>
                </a:cubicBezTo>
                <a:lnTo>
                  <a:pt x="10039363" y="3055961"/>
                </a:lnTo>
                <a:lnTo>
                  <a:pt x="10033322" y="3053238"/>
                </a:lnTo>
                <a:lnTo>
                  <a:pt x="10020337" y="3053912"/>
                </a:lnTo>
                <a:lnTo>
                  <a:pt x="10016616" y="3053498"/>
                </a:lnTo>
                <a:cubicBezTo>
                  <a:pt x="10009508" y="3052695"/>
                  <a:pt x="10002492" y="3051995"/>
                  <a:pt x="9995549" y="3051719"/>
                </a:cubicBezTo>
                <a:cubicBezTo>
                  <a:pt x="10004680" y="3065377"/>
                  <a:pt x="9937988" y="3051618"/>
                  <a:pt x="9957212" y="3062663"/>
                </a:cubicBezTo>
                <a:cubicBezTo>
                  <a:pt x="9920646" y="3063519"/>
                  <a:pt x="9948538" y="3073806"/>
                  <a:pt x="9904584" y="3063999"/>
                </a:cubicBezTo>
                <a:cubicBezTo>
                  <a:pt x="9847813" y="3075166"/>
                  <a:pt x="9758323" y="3071010"/>
                  <a:pt x="9713857" y="3087955"/>
                </a:cubicBezTo>
                <a:cubicBezTo>
                  <a:pt x="9719380" y="3081485"/>
                  <a:pt x="9695453" y="3076466"/>
                  <a:pt x="9678879" y="3079676"/>
                </a:cubicBezTo>
                <a:cubicBezTo>
                  <a:pt x="9698255" y="3054291"/>
                  <a:pt x="9613348" y="3102551"/>
                  <a:pt x="9598760" y="3085228"/>
                </a:cubicBezTo>
                <a:cubicBezTo>
                  <a:pt x="9598041" y="3101310"/>
                  <a:pt x="9523758" y="3128579"/>
                  <a:pt x="9488796" y="3115384"/>
                </a:cubicBezTo>
                <a:cubicBezTo>
                  <a:pt x="9435532" y="3118605"/>
                  <a:pt x="9397815" y="3131898"/>
                  <a:pt x="9341972" y="3126583"/>
                </a:cubicBezTo>
                <a:cubicBezTo>
                  <a:pt x="9340239" y="3128735"/>
                  <a:pt x="9337399" y="3130536"/>
                  <a:pt x="9333795" y="3132083"/>
                </a:cubicBezTo>
                <a:lnTo>
                  <a:pt x="9321736" y="3135834"/>
                </a:lnTo>
                <a:lnTo>
                  <a:pt x="9319405" y="3135561"/>
                </a:lnTo>
                <a:cubicBezTo>
                  <a:pt x="9310247" y="3135512"/>
                  <a:pt x="9305558" y="3136419"/>
                  <a:pt x="9302847" y="3137746"/>
                </a:cubicBezTo>
                <a:lnTo>
                  <a:pt x="9300930" y="3139687"/>
                </a:lnTo>
                <a:lnTo>
                  <a:pt x="9290106" y="3141645"/>
                </a:lnTo>
                <a:lnTo>
                  <a:pt x="9270220" y="3146737"/>
                </a:lnTo>
                <a:lnTo>
                  <a:pt x="9265150" y="3146531"/>
                </a:lnTo>
                <a:lnTo>
                  <a:pt x="9233057" y="3152408"/>
                </a:lnTo>
                <a:lnTo>
                  <a:pt x="9231974" y="3151938"/>
                </a:lnTo>
                <a:cubicBezTo>
                  <a:pt x="9228816" y="3151020"/>
                  <a:pt x="9225099" y="3150595"/>
                  <a:pt x="9220130" y="3151189"/>
                </a:cubicBezTo>
                <a:cubicBezTo>
                  <a:pt x="9218372" y="3142213"/>
                  <a:pt x="9213458" y="3148467"/>
                  <a:pt x="9198955" y="3151015"/>
                </a:cubicBezTo>
                <a:cubicBezTo>
                  <a:pt x="9192986" y="3137641"/>
                  <a:pt x="9157451" y="3149750"/>
                  <a:pt x="9142196" y="3143802"/>
                </a:cubicBezTo>
                <a:cubicBezTo>
                  <a:pt x="9131673" y="3145976"/>
                  <a:pt x="9120437" y="3148030"/>
                  <a:pt x="9108665" y="3149868"/>
                </a:cubicBezTo>
                <a:lnTo>
                  <a:pt x="9014086" y="3150791"/>
                </a:lnTo>
                <a:lnTo>
                  <a:pt x="8915037" y="3140020"/>
                </a:lnTo>
                <a:cubicBezTo>
                  <a:pt x="8878400" y="3139785"/>
                  <a:pt x="8846675" y="3135786"/>
                  <a:pt x="8815667" y="3138606"/>
                </a:cubicBezTo>
                <a:cubicBezTo>
                  <a:pt x="8803071" y="3135495"/>
                  <a:pt x="8791199" y="3134238"/>
                  <a:pt x="8779688" y="3138895"/>
                </a:cubicBezTo>
                <a:cubicBezTo>
                  <a:pt x="8745498" y="3137342"/>
                  <a:pt x="8737221" y="3130691"/>
                  <a:pt x="8715556" y="3135878"/>
                </a:cubicBezTo>
                <a:cubicBezTo>
                  <a:pt x="8696347" y="3125121"/>
                  <a:pt x="8695210" y="3129227"/>
                  <a:pt x="8686183" y="3132307"/>
                </a:cubicBezTo>
                <a:lnTo>
                  <a:pt x="8684895" y="3132527"/>
                </a:lnTo>
                <a:lnTo>
                  <a:pt x="8682270" y="3130989"/>
                </a:lnTo>
                <a:lnTo>
                  <a:pt x="8676836" y="3130278"/>
                </a:lnTo>
                <a:lnTo>
                  <a:pt x="8662002" y="3130735"/>
                </a:lnTo>
                <a:lnTo>
                  <a:pt x="8656423" y="3131304"/>
                </a:lnTo>
                <a:cubicBezTo>
                  <a:pt x="8652581" y="3131550"/>
                  <a:pt x="8650028" y="3131521"/>
                  <a:pt x="8648261" y="3131294"/>
                </a:cubicBezTo>
                <a:lnTo>
                  <a:pt x="8648057" y="3131167"/>
                </a:lnTo>
                <a:lnTo>
                  <a:pt x="8640412" y="3131403"/>
                </a:lnTo>
                <a:cubicBezTo>
                  <a:pt x="8627510" y="3132092"/>
                  <a:pt x="8614954" y="3133035"/>
                  <a:pt x="8603003" y="3134155"/>
                </a:cubicBezTo>
                <a:cubicBezTo>
                  <a:pt x="8592897" y="3127095"/>
                  <a:pt x="8548738" y="3135435"/>
                  <a:pt x="8553571" y="3122125"/>
                </a:cubicBezTo>
                <a:cubicBezTo>
                  <a:pt x="8537450" y="3123243"/>
                  <a:pt x="8527699" y="3128769"/>
                  <a:pt x="8533128" y="3120039"/>
                </a:cubicBezTo>
                <a:cubicBezTo>
                  <a:pt x="8527821" y="3120156"/>
                  <a:pt x="8524551" y="3119414"/>
                  <a:pt x="8522209" y="3118252"/>
                </a:cubicBezTo>
                <a:lnTo>
                  <a:pt x="8521532" y="3117705"/>
                </a:lnTo>
                <a:lnTo>
                  <a:pt x="8485667" y="3120406"/>
                </a:lnTo>
                <a:lnTo>
                  <a:pt x="8480905" y="3119749"/>
                </a:lnTo>
                <a:lnTo>
                  <a:pt x="8457530" y="3122810"/>
                </a:lnTo>
                <a:lnTo>
                  <a:pt x="8445451" y="3123697"/>
                </a:lnTo>
                <a:lnTo>
                  <a:pt x="8442039" y="3125378"/>
                </a:lnTo>
                <a:cubicBezTo>
                  <a:pt x="8438355" y="3126399"/>
                  <a:pt x="8433075" y="3126839"/>
                  <a:pt x="8424215" y="3125963"/>
                </a:cubicBezTo>
                <a:lnTo>
                  <a:pt x="8422165" y="3125491"/>
                </a:lnTo>
                <a:lnTo>
                  <a:pt x="8407465" y="3127979"/>
                </a:lnTo>
                <a:cubicBezTo>
                  <a:pt x="8402731" y="3129129"/>
                  <a:pt x="8398540" y="3130592"/>
                  <a:pt x="8395146" y="3132488"/>
                </a:cubicBezTo>
                <a:cubicBezTo>
                  <a:pt x="8345093" y="3122354"/>
                  <a:pt x="8297866" y="3131626"/>
                  <a:pt x="8243538" y="3129873"/>
                </a:cubicBezTo>
                <a:cubicBezTo>
                  <a:pt x="8220052" y="3114107"/>
                  <a:pt x="8126172" y="3133411"/>
                  <a:pt x="8112685" y="3148698"/>
                </a:cubicBezTo>
                <a:cubicBezTo>
                  <a:pt x="8112380" y="3135302"/>
                  <a:pt x="8044302" y="3153542"/>
                  <a:pt x="8026741" y="3154015"/>
                </a:cubicBezTo>
                <a:cubicBezTo>
                  <a:pt x="8020887" y="3154173"/>
                  <a:pt x="8020646" y="3152357"/>
                  <a:pt x="8030400" y="3146736"/>
                </a:cubicBezTo>
                <a:cubicBezTo>
                  <a:pt x="8011739" y="3148301"/>
                  <a:pt x="7992477" y="3141339"/>
                  <a:pt x="8002987" y="3135663"/>
                </a:cubicBezTo>
                <a:cubicBezTo>
                  <a:pt x="7946297" y="3147811"/>
                  <a:pt x="7862627" y="3135732"/>
                  <a:pt x="7798568" y="3141249"/>
                </a:cubicBezTo>
                <a:cubicBezTo>
                  <a:pt x="7763645" y="3127901"/>
                  <a:pt x="7782577" y="3140251"/>
                  <a:pt x="7746353" y="3137755"/>
                </a:cubicBezTo>
                <a:cubicBezTo>
                  <a:pt x="7756261" y="3150042"/>
                  <a:pt x="7702377" y="3130861"/>
                  <a:pt x="7700395" y="3144729"/>
                </a:cubicBezTo>
                <a:cubicBezTo>
                  <a:pt x="7693866" y="3143835"/>
                  <a:pt x="7687603" y="3142532"/>
                  <a:pt x="7681335" y="3141120"/>
                </a:cubicBezTo>
                <a:lnTo>
                  <a:pt x="7678044" y="3140387"/>
                </a:lnTo>
                <a:lnTo>
                  <a:pt x="7664890" y="3139855"/>
                </a:lnTo>
                <a:lnTo>
                  <a:pt x="7661183" y="3136706"/>
                </a:lnTo>
                <a:lnTo>
                  <a:pt x="7641383" y="3133755"/>
                </a:lnTo>
                <a:cubicBezTo>
                  <a:pt x="7633967" y="3133115"/>
                  <a:pt x="7625987" y="3132967"/>
                  <a:pt x="7617169" y="3133614"/>
                </a:cubicBezTo>
                <a:cubicBezTo>
                  <a:pt x="7595475" y="3139109"/>
                  <a:pt x="7561695" y="3132374"/>
                  <a:pt x="7531143" y="3132781"/>
                </a:cubicBezTo>
                <a:lnTo>
                  <a:pt x="7517113" y="3134483"/>
                </a:lnTo>
                <a:lnTo>
                  <a:pt x="7471320" y="3131645"/>
                </a:lnTo>
                <a:cubicBezTo>
                  <a:pt x="7458285" y="3131095"/>
                  <a:pt x="7444756" y="3130805"/>
                  <a:pt x="7430512" y="3131007"/>
                </a:cubicBezTo>
                <a:lnTo>
                  <a:pt x="7404071" y="3132361"/>
                </a:lnTo>
                <a:lnTo>
                  <a:pt x="7397140" y="3131239"/>
                </a:lnTo>
                <a:cubicBezTo>
                  <a:pt x="7385068" y="3131364"/>
                  <a:pt x="7369091" y="3135313"/>
                  <a:pt x="7370514" y="3130516"/>
                </a:cubicBezTo>
                <a:lnTo>
                  <a:pt x="7356953" y="3132179"/>
                </a:lnTo>
                <a:lnTo>
                  <a:pt x="7343567" y="3128350"/>
                </a:lnTo>
                <a:cubicBezTo>
                  <a:pt x="7342101" y="3127461"/>
                  <a:pt x="7340998" y="3126514"/>
                  <a:pt x="7340295" y="3125545"/>
                </a:cubicBezTo>
                <a:lnTo>
                  <a:pt x="7321348" y="3126804"/>
                </a:lnTo>
                <a:lnTo>
                  <a:pt x="7305815" y="3124063"/>
                </a:lnTo>
                <a:lnTo>
                  <a:pt x="7292274" y="3125855"/>
                </a:lnTo>
                <a:lnTo>
                  <a:pt x="7286654" y="3125451"/>
                </a:lnTo>
                <a:lnTo>
                  <a:pt x="7272685" y="3124094"/>
                </a:lnTo>
                <a:cubicBezTo>
                  <a:pt x="7265523" y="3123143"/>
                  <a:pt x="7257508" y="3121997"/>
                  <a:pt x="7248584" y="3121080"/>
                </a:cubicBezTo>
                <a:lnTo>
                  <a:pt x="7241065" y="3120661"/>
                </a:lnTo>
                <a:lnTo>
                  <a:pt x="7224696" y="3116051"/>
                </a:lnTo>
                <a:cubicBezTo>
                  <a:pt x="7212786" y="3112566"/>
                  <a:pt x="7203412" y="3110217"/>
                  <a:pt x="7193009" y="3112108"/>
                </a:cubicBezTo>
                <a:cubicBezTo>
                  <a:pt x="7175276" y="3107606"/>
                  <a:pt x="7162888" y="3094987"/>
                  <a:pt x="7137220" y="3098354"/>
                </a:cubicBezTo>
                <a:cubicBezTo>
                  <a:pt x="7145010" y="3092637"/>
                  <a:pt x="7108715" y="3097662"/>
                  <a:pt x="7104427" y="3091790"/>
                </a:cubicBezTo>
                <a:cubicBezTo>
                  <a:pt x="7102447" y="3087061"/>
                  <a:pt x="7090976" y="3087484"/>
                  <a:pt x="7082240" y="3085740"/>
                </a:cubicBezTo>
                <a:cubicBezTo>
                  <a:pt x="7076014" y="3080911"/>
                  <a:pt x="7032058" y="3076501"/>
                  <a:pt x="7016754" y="3077196"/>
                </a:cubicBezTo>
                <a:cubicBezTo>
                  <a:pt x="6973620" y="3082001"/>
                  <a:pt x="6938923" y="3062558"/>
                  <a:pt x="6904436" y="3065900"/>
                </a:cubicBezTo>
                <a:cubicBezTo>
                  <a:pt x="6895406" y="3065445"/>
                  <a:pt x="6887919" y="3064350"/>
                  <a:pt x="6881434" y="3062865"/>
                </a:cubicBezTo>
                <a:lnTo>
                  <a:pt x="6865273" y="3057749"/>
                </a:lnTo>
                <a:cubicBezTo>
                  <a:pt x="6865072" y="3056626"/>
                  <a:pt x="6864871" y="3055502"/>
                  <a:pt x="6864671" y="3054378"/>
                </a:cubicBezTo>
                <a:lnTo>
                  <a:pt x="6852599" y="3052306"/>
                </a:lnTo>
                <a:lnTo>
                  <a:pt x="6850143" y="3051232"/>
                </a:lnTo>
                <a:cubicBezTo>
                  <a:pt x="6845470" y="3049168"/>
                  <a:pt x="6840704" y="3047206"/>
                  <a:pt x="6835301" y="3045593"/>
                </a:cubicBezTo>
                <a:cubicBezTo>
                  <a:pt x="6820447" y="3058242"/>
                  <a:pt x="6786888" y="3033956"/>
                  <a:pt x="6784871" y="3046562"/>
                </a:cubicBezTo>
                <a:cubicBezTo>
                  <a:pt x="6752593" y="3039899"/>
                  <a:pt x="6759140" y="3053646"/>
                  <a:pt x="6738245" y="3037055"/>
                </a:cubicBezTo>
                <a:cubicBezTo>
                  <a:pt x="6671880" y="3034501"/>
                  <a:pt x="6603220" y="3013245"/>
                  <a:pt x="6537703" y="3017736"/>
                </a:cubicBezTo>
                <a:cubicBezTo>
                  <a:pt x="6553051" y="3013722"/>
                  <a:pt x="6541149" y="3004943"/>
                  <a:pt x="6521858" y="3004158"/>
                </a:cubicBezTo>
                <a:cubicBezTo>
                  <a:pt x="6580141" y="2987944"/>
                  <a:pt x="6428765" y="3009117"/>
                  <a:pt x="6445069" y="2992470"/>
                </a:cubicBezTo>
                <a:cubicBezTo>
                  <a:pt x="6417897" y="3005060"/>
                  <a:pt x="6310156" y="3011743"/>
                  <a:pt x="6302447" y="2994274"/>
                </a:cubicBezTo>
                <a:cubicBezTo>
                  <a:pt x="6252173" y="2986131"/>
                  <a:pt x="6198382" y="2989085"/>
                  <a:pt x="6160029" y="2973666"/>
                </a:cubicBezTo>
                <a:cubicBezTo>
                  <a:pt x="6155014" y="2975022"/>
                  <a:pt x="6149642" y="2975878"/>
                  <a:pt x="6144046" y="2976380"/>
                </a:cubicBezTo>
                <a:lnTo>
                  <a:pt x="6127670" y="2976929"/>
                </a:lnTo>
                <a:lnTo>
                  <a:pt x="6126155" y="2976245"/>
                </a:lnTo>
                <a:cubicBezTo>
                  <a:pt x="6118509" y="2974369"/>
                  <a:pt x="6113052" y="2974144"/>
                  <a:pt x="6108575" y="2974651"/>
                </a:cubicBezTo>
                <a:lnTo>
                  <a:pt x="6103746" y="2975803"/>
                </a:lnTo>
                <a:lnTo>
                  <a:pt x="6091377" y="2975180"/>
                </a:lnTo>
                <a:lnTo>
                  <a:pt x="6066183" y="2975222"/>
                </a:lnTo>
                <a:lnTo>
                  <a:pt x="6063287" y="2974353"/>
                </a:lnTo>
                <a:lnTo>
                  <a:pt x="6054813" y="2974911"/>
                </a:lnTo>
                <a:lnTo>
                  <a:pt x="6050809" y="2973985"/>
                </a:lnTo>
                <a:lnTo>
                  <a:pt x="6013979" y="2974553"/>
                </a:lnTo>
                <a:cubicBezTo>
                  <a:pt x="6013918" y="2974361"/>
                  <a:pt x="6013860" y="2974167"/>
                  <a:pt x="6013800" y="2973973"/>
                </a:cubicBezTo>
                <a:cubicBezTo>
                  <a:pt x="6012565" y="2972689"/>
                  <a:pt x="6010070" y="2971765"/>
                  <a:pt x="6004866" y="2971570"/>
                </a:cubicBezTo>
                <a:cubicBezTo>
                  <a:pt x="6017706" y="2963268"/>
                  <a:pt x="6003515" y="2968156"/>
                  <a:pt x="5987036" y="2968315"/>
                </a:cubicBezTo>
                <a:cubicBezTo>
                  <a:pt x="6003302" y="2955458"/>
                  <a:pt x="5953573" y="2961108"/>
                  <a:pt x="5950027" y="2953546"/>
                </a:cubicBezTo>
                <a:cubicBezTo>
                  <a:pt x="5937559" y="2953953"/>
                  <a:pt x="5924668" y="2954151"/>
                  <a:pt x="5911668" y="2954074"/>
                </a:cubicBezTo>
                <a:lnTo>
                  <a:pt x="5904110" y="2953861"/>
                </a:lnTo>
                <a:cubicBezTo>
                  <a:pt x="5904082" y="2953815"/>
                  <a:pt x="5904053" y="2953769"/>
                  <a:pt x="5904026" y="2953724"/>
                </a:cubicBezTo>
                <a:cubicBezTo>
                  <a:pt x="5902528" y="2953395"/>
                  <a:pt x="5900097" y="2953219"/>
                  <a:pt x="5896189" y="2953236"/>
                </a:cubicBezTo>
                <a:lnTo>
                  <a:pt x="5890331" y="2953471"/>
                </a:lnTo>
                <a:lnTo>
                  <a:pt x="5875672" y="2953056"/>
                </a:lnTo>
                <a:lnTo>
                  <a:pt x="5871070" y="2952035"/>
                </a:lnTo>
                <a:lnTo>
                  <a:pt x="5869888" y="2950364"/>
                </a:lnTo>
                <a:lnTo>
                  <a:pt x="5868461" y="2950506"/>
                </a:lnTo>
                <a:cubicBezTo>
                  <a:pt x="5857092" y="2953019"/>
                  <a:pt x="5852416" y="2957005"/>
                  <a:pt x="5843343" y="2945262"/>
                </a:cubicBezTo>
                <a:cubicBezTo>
                  <a:pt x="5817989" y="2949116"/>
                  <a:pt x="5815840" y="2942065"/>
                  <a:pt x="5784331" y="2938531"/>
                </a:cubicBezTo>
                <a:cubicBezTo>
                  <a:pt x="5769202" y="2942455"/>
                  <a:pt x="5758885" y="2940521"/>
                  <a:pt x="5749498" y="2936713"/>
                </a:cubicBezTo>
                <a:cubicBezTo>
                  <a:pt x="5717228" y="2937683"/>
                  <a:pt x="5690227" y="2931877"/>
                  <a:pt x="5655214" y="2929503"/>
                </a:cubicBezTo>
                <a:cubicBezTo>
                  <a:pt x="5614827" y="2933899"/>
                  <a:pt x="5598877" y="2923069"/>
                  <a:pt x="5561446" y="2920575"/>
                </a:cubicBezTo>
                <a:cubicBezTo>
                  <a:pt x="5525084" y="2929276"/>
                  <a:pt x="5537471" y="2911136"/>
                  <a:pt x="5519456" y="2906631"/>
                </a:cubicBezTo>
                <a:lnTo>
                  <a:pt x="5514099" y="2906097"/>
                </a:lnTo>
                <a:lnTo>
                  <a:pt x="5499273" y="2907057"/>
                </a:lnTo>
                <a:lnTo>
                  <a:pt x="5493664" y="2907817"/>
                </a:lnTo>
                <a:cubicBezTo>
                  <a:pt x="5489815" y="2908191"/>
                  <a:pt x="5487270" y="2908250"/>
                  <a:pt x="5485530" y="2908080"/>
                </a:cubicBezTo>
                <a:lnTo>
                  <a:pt x="5485337" y="2907959"/>
                </a:lnTo>
                <a:lnTo>
                  <a:pt x="5477696" y="2908455"/>
                </a:lnTo>
                <a:cubicBezTo>
                  <a:pt x="5464775" y="2909581"/>
                  <a:pt x="5452182" y="2910951"/>
                  <a:pt x="5440170" y="2912482"/>
                </a:cubicBezTo>
                <a:cubicBezTo>
                  <a:pt x="5430698" y="2905718"/>
                  <a:pt x="5385970" y="2915593"/>
                  <a:pt x="5391911" y="2902040"/>
                </a:cubicBezTo>
                <a:cubicBezTo>
                  <a:pt x="5375744" y="2903707"/>
                  <a:pt x="5365560" y="2909594"/>
                  <a:pt x="5371708" y="2900629"/>
                </a:cubicBezTo>
                <a:cubicBezTo>
                  <a:pt x="5366408" y="2900926"/>
                  <a:pt x="5363213" y="2900288"/>
                  <a:pt x="5360976" y="2899197"/>
                </a:cubicBezTo>
                <a:lnTo>
                  <a:pt x="5360345" y="2898671"/>
                </a:lnTo>
                <a:lnTo>
                  <a:pt x="5324367" y="2902593"/>
                </a:lnTo>
                <a:lnTo>
                  <a:pt x="5319673" y="2902094"/>
                </a:lnTo>
                <a:lnTo>
                  <a:pt x="5296114" y="2905958"/>
                </a:lnTo>
                <a:lnTo>
                  <a:pt x="5283999" y="2907258"/>
                </a:lnTo>
                <a:lnTo>
                  <a:pt x="5280460" y="2909063"/>
                </a:lnTo>
                <a:cubicBezTo>
                  <a:pt x="5276699" y="2910214"/>
                  <a:pt x="5271395" y="2910834"/>
                  <a:pt x="5262637" y="2910250"/>
                </a:cubicBezTo>
                <a:lnTo>
                  <a:pt x="5260635" y="2909845"/>
                </a:lnTo>
                <a:lnTo>
                  <a:pt x="5245770" y="2912842"/>
                </a:lnTo>
                <a:cubicBezTo>
                  <a:pt x="5240955" y="2914159"/>
                  <a:pt x="5236652" y="2915770"/>
                  <a:pt x="5233108" y="2917794"/>
                </a:cubicBezTo>
                <a:cubicBezTo>
                  <a:pt x="5184071" y="2909280"/>
                  <a:pt x="5136210" y="2920197"/>
                  <a:pt x="5082201" y="2920260"/>
                </a:cubicBezTo>
                <a:lnTo>
                  <a:pt x="4939211" y="2931760"/>
                </a:lnTo>
                <a:cubicBezTo>
                  <a:pt x="4920477" y="2933960"/>
                  <a:pt x="4783353" y="2943291"/>
                  <a:pt x="4794309" y="2937227"/>
                </a:cubicBezTo>
                <a:cubicBezTo>
                  <a:pt x="4736776" y="2951353"/>
                  <a:pt x="4701995" y="2938961"/>
                  <a:pt x="4637676" y="2946666"/>
                </a:cubicBezTo>
                <a:cubicBezTo>
                  <a:pt x="4603987" y="2934412"/>
                  <a:pt x="4621816" y="2946201"/>
                  <a:pt x="4585922" y="2944906"/>
                </a:cubicBezTo>
                <a:cubicBezTo>
                  <a:pt x="4594760" y="2956935"/>
                  <a:pt x="4542663" y="2939450"/>
                  <a:pt x="4539516" y="2953466"/>
                </a:cubicBezTo>
                <a:cubicBezTo>
                  <a:pt x="4533082" y="2952789"/>
                  <a:pt x="4526953" y="2951687"/>
                  <a:pt x="4520819" y="2950477"/>
                </a:cubicBezTo>
                <a:lnTo>
                  <a:pt x="4517604" y="2949852"/>
                </a:lnTo>
                <a:lnTo>
                  <a:pt x="4504537" y="2949759"/>
                </a:lnTo>
                <a:lnTo>
                  <a:pt x="4501104" y="2946715"/>
                </a:lnTo>
                <a:lnTo>
                  <a:pt x="4342695" y="2951638"/>
                </a:lnTo>
                <a:cubicBezTo>
                  <a:pt x="4328954" y="2954609"/>
                  <a:pt x="4284038" y="2957184"/>
                  <a:pt x="4274096" y="2953640"/>
                </a:cubicBezTo>
                <a:cubicBezTo>
                  <a:pt x="4264434" y="2953346"/>
                  <a:pt x="4254047" y="2955481"/>
                  <a:pt x="4248170" y="2951384"/>
                </a:cubicBezTo>
                <a:lnTo>
                  <a:pt x="4147924" y="2945945"/>
                </a:lnTo>
                <a:cubicBezTo>
                  <a:pt x="4131656" y="2952619"/>
                  <a:pt x="4104816" y="2942907"/>
                  <a:pt x="4061825" y="2944206"/>
                </a:cubicBezTo>
                <a:cubicBezTo>
                  <a:pt x="4044045" y="2951860"/>
                  <a:pt x="4032845" y="2944993"/>
                  <a:pt x="3998557" y="2955821"/>
                </a:cubicBezTo>
                <a:cubicBezTo>
                  <a:pt x="3997072" y="2955023"/>
                  <a:pt x="3995237" y="2954313"/>
                  <a:pt x="3993107" y="2953708"/>
                </a:cubicBezTo>
                <a:cubicBezTo>
                  <a:pt x="3980729" y="2950196"/>
                  <a:pt x="3961302" y="2950972"/>
                  <a:pt x="3949713" y="2955441"/>
                </a:cubicBezTo>
                <a:cubicBezTo>
                  <a:pt x="3894925" y="2970367"/>
                  <a:pt x="3844508" y="2972262"/>
                  <a:pt x="3797284" y="2977037"/>
                </a:cubicBezTo>
                <a:cubicBezTo>
                  <a:pt x="3743822" y="2981057"/>
                  <a:pt x="3778974" y="2965129"/>
                  <a:pt x="3712498" y="2979996"/>
                </a:cubicBezTo>
                <a:cubicBezTo>
                  <a:pt x="3705202" y="2975373"/>
                  <a:pt x="3696720" y="2975524"/>
                  <a:pt x="3682471" y="2978543"/>
                </a:cubicBezTo>
                <a:cubicBezTo>
                  <a:pt x="3656488" y="2980127"/>
                  <a:pt x="3658300" y="2967587"/>
                  <a:pt x="3632163" y="2976264"/>
                </a:cubicBezTo>
                <a:cubicBezTo>
                  <a:pt x="3636766" y="2969363"/>
                  <a:pt x="3582819" y="2975892"/>
                  <a:pt x="3594728" y="2968398"/>
                </a:cubicBezTo>
                <a:cubicBezTo>
                  <a:pt x="3577705" y="2963064"/>
                  <a:pt x="3569481" y="2973476"/>
                  <a:pt x="3552594" y="2968934"/>
                </a:cubicBezTo>
                <a:cubicBezTo>
                  <a:pt x="3533613" y="2968552"/>
                  <a:pt x="3563577" y="2975594"/>
                  <a:pt x="3542589" y="2977031"/>
                </a:cubicBezTo>
                <a:cubicBezTo>
                  <a:pt x="3517131" y="2977564"/>
                  <a:pt x="3517346" y="2989828"/>
                  <a:pt x="3497591" y="2975018"/>
                </a:cubicBezTo>
                <a:lnTo>
                  <a:pt x="3429352" y="2971090"/>
                </a:lnTo>
                <a:cubicBezTo>
                  <a:pt x="3414141" y="2975624"/>
                  <a:pt x="3401904" y="2974195"/>
                  <a:pt x="3389938" y="2970884"/>
                </a:cubicBezTo>
                <a:cubicBezTo>
                  <a:pt x="3354504" y="2973297"/>
                  <a:pt x="3322178" y="2968827"/>
                  <a:pt x="3282344" y="2968084"/>
                </a:cubicBezTo>
                <a:cubicBezTo>
                  <a:pt x="3239277" y="2974224"/>
                  <a:pt x="3217192" y="2964327"/>
                  <a:pt x="3174624" y="2963576"/>
                </a:cubicBezTo>
                <a:cubicBezTo>
                  <a:pt x="3132504" y="2975210"/>
                  <a:pt x="3146911" y="2949576"/>
                  <a:pt x="3111077" y="2951285"/>
                </a:cubicBezTo>
                <a:cubicBezTo>
                  <a:pt x="3052732" y="2962418"/>
                  <a:pt x="3112543" y="2942881"/>
                  <a:pt x="3022501" y="2948619"/>
                </a:cubicBezTo>
                <a:cubicBezTo>
                  <a:pt x="3017399" y="2950352"/>
                  <a:pt x="3006521" y="2948989"/>
                  <a:pt x="3007714" y="2946762"/>
                </a:cubicBezTo>
                <a:cubicBezTo>
                  <a:pt x="2987987" y="2948105"/>
                  <a:pt x="2931270" y="2937206"/>
                  <a:pt x="2903098" y="2940576"/>
                </a:cubicBezTo>
                <a:cubicBezTo>
                  <a:pt x="2848155" y="2935894"/>
                  <a:pt x="2821430" y="2947095"/>
                  <a:pt x="2781591" y="2946394"/>
                </a:cubicBezTo>
                <a:cubicBezTo>
                  <a:pt x="2735559" y="2940279"/>
                  <a:pt x="2708563" y="2934146"/>
                  <a:pt x="2627942" y="2919996"/>
                </a:cubicBezTo>
                <a:lnTo>
                  <a:pt x="2354959" y="2882080"/>
                </a:lnTo>
                <a:cubicBezTo>
                  <a:pt x="2252426" y="2847776"/>
                  <a:pt x="2124519" y="2878188"/>
                  <a:pt x="2063184" y="2879109"/>
                </a:cubicBezTo>
                <a:cubicBezTo>
                  <a:pt x="2038620" y="2892844"/>
                  <a:pt x="2017217" y="2880735"/>
                  <a:pt x="1986946" y="2887619"/>
                </a:cubicBezTo>
                <a:cubicBezTo>
                  <a:pt x="1919067" y="2894646"/>
                  <a:pt x="1852404" y="2912737"/>
                  <a:pt x="1763479" y="2909077"/>
                </a:cubicBezTo>
                <a:cubicBezTo>
                  <a:pt x="1726097" y="2949538"/>
                  <a:pt x="1621108" y="2933327"/>
                  <a:pt x="1537980" y="2960398"/>
                </a:cubicBezTo>
                <a:cubicBezTo>
                  <a:pt x="1489205" y="2967965"/>
                  <a:pt x="1410921" y="2954082"/>
                  <a:pt x="1395229" y="2975625"/>
                </a:cubicBezTo>
                <a:cubicBezTo>
                  <a:pt x="1371975" y="2964548"/>
                  <a:pt x="1352259" y="2986116"/>
                  <a:pt x="1327834" y="2989485"/>
                </a:cubicBezTo>
                <a:cubicBezTo>
                  <a:pt x="1307734" y="2982782"/>
                  <a:pt x="1298456" y="2990289"/>
                  <a:pt x="1280757" y="2992959"/>
                </a:cubicBezTo>
                <a:cubicBezTo>
                  <a:pt x="1272383" y="2988567"/>
                  <a:pt x="1257337" y="2989790"/>
                  <a:pt x="1252582" y="2995877"/>
                </a:cubicBezTo>
                <a:cubicBezTo>
                  <a:pt x="1260705" y="3008688"/>
                  <a:pt x="1207969" y="3005420"/>
                  <a:pt x="1204670" y="3014826"/>
                </a:cubicBezTo>
                <a:cubicBezTo>
                  <a:pt x="1174431" y="3018683"/>
                  <a:pt x="1041848" y="3015513"/>
                  <a:pt x="1020457" y="3031603"/>
                </a:cubicBezTo>
                <a:cubicBezTo>
                  <a:pt x="959520" y="3042500"/>
                  <a:pt x="869308" y="3024872"/>
                  <a:pt x="843248" y="3026954"/>
                </a:cubicBezTo>
                <a:cubicBezTo>
                  <a:pt x="815646" y="3001836"/>
                  <a:pt x="694189" y="3080490"/>
                  <a:pt x="583517" y="3089095"/>
                </a:cubicBezTo>
                <a:cubicBezTo>
                  <a:pt x="568425" y="3087467"/>
                  <a:pt x="560448" y="3088013"/>
                  <a:pt x="556836" y="3094374"/>
                </a:cubicBezTo>
                <a:cubicBezTo>
                  <a:pt x="528264" y="3099747"/>
                  <a:pt x="471823" y="3109156"/>
                  <a:pt x="412089" y="3121334"/>
                </a:cubicBezTo>
                <a:cubicBezTo>
                  <a:pt x="367235" y="3131096"/>
                  <a:pt x="143790" y="3139436"/>
                  <a:pt x="83929" y="3150566"/>
                </a:cubicBez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2" name="PlaceHolder 1"/>
          <p:cNvSpPr>
            <a:spLocks noGrp="1"/>
          </p:cNvSpPr>
          <p:nvPr>
            <p:ph type="title"/>
          </p:nvPr>
        </p:nvSpPr>
        <p:spPr>
          <a:xfrm>
            <a:off x="419100" y="3877968"/>
            <a:ext cx="4215063" cy="2398713"/>
          </a:xfrm>
          <a:prstGeom prst="rect">
            <a:avLst/>
          </a:prstGeom>
        </p:spPr>
        <p:txBody>
          <a:bodyPr vert="horz" lIns="91440" tIns="45720" rIns="91440" bIns="45720" rtlCol="0" anchor="ctr">
            <a:normAutofit/>
          </a:bodyPr>
          <a:lstStyle/>
          <a:p>
            <a:r>
              <a:rPr lang="en-US" b="1" strike="noStrike" kern="1200" spc="-1" dirty="0">
                <a:solidFill>
                  <a:schemeClr val="tx1"/>
                </a:solidFill>
                <a:latin typeface="+mj-lt"/>
                <a:ea typeface="+mj-ea"/>
                <a:cs typeface="+mj-cs"/>
              </a:rPr>
              <a:t>Ο Piketty και </a:t>
            </a:r>
            <a:r>
              <a:rPr lang="en-US" b="1" strike="noStrike" kern="1200" spc="-1" dirty="0" err="1">
                <a:solidFill>
                  <a:schemeClr val="tx1"/>
                </a:solidFill>
                <a:latin typeface="+mj-lt"/>
                <a:ea typeface="+mj-ea"/>
                <a:cs typeface="+mj-cs"/>
              </a:rPr>
              <a:t>οι</a:t>
            </a:r>
            <a:r>
              <a:rPr lang="en-US" b="1" strike="noStrike" kern="1200" spc="-1" dirty="0">
                <a:solidFill>
                  <a:schemeClr val="tx1"/>
                </a:solidFill>
                <a:latin typeface="+mj-lt"/>
                <a:ea typeface="+mj-ea"/>
                <a:cs typeface="+mj-cs"/>
              </a:rPr>
              <a:t> </a:t>
            </a:r>
            <a:r>
              <a:rPr lang="en-US" b="1" strike="noStrike" kern="1200" spc="-1" dirty="0" err="1">
                <a:solidFill>
                  <a:schemeClr val="tx1"/>
                </a:solidFill>
                <a:latin typeface="+mj-lt"/>
                <a:ea typeface="+mj-ea"/>
                <a:cs typeface="+mj-cs"/>
              </a:rPr>
              <a:t>Νόμοι</a:t>
            </a:r>
            <a:r>
              <a:rPr lang="en-US" b="1" strike="noStrike" kern="1200" spc="-1" dirty="0">
                <a:solidFill>
                  <a:schemeClr val="tx1"/>
                </a:solidFill>
                <a:latin typeface="+mj-lt"/>
                <a:ea typeface="+mj-ea"/>
                <a:cs typeface="+mj-cs"/>
              </a:rPr>
              <a:t> </a:t>
            </a:r>
            <a:r>
              <a:rPr lang="en-US" b="1" strike="noStrike" kern="1200" spc="-1" dirty="0" err="1">
                <a:solidFill>
                  <a:schemeClr val="tx1"/>
                </a:solidFill>
                <a:latin typeface="+mj-lt"/>
                <a:ea typeface="+mj-ea"/>
                <a:cs typeface="+mj-cs"/>
              </a:rPr>
              <a:t>του</a:t>
            </a:r>
            <a:endParaRPr lang="en-US" b="0" strike="noStrike" kern="1200" spc="-1" dirty="0">
              <a:solidFill>
                <a:schemeClr val="tx1"/>
              </a:solidFill>
              <a:latin typeface="+mj-lt"/>
              <a:ea typeface="+mj-ea"/>
              <a:cs typeface="+mj-cs"/>
            </a:endParaRPr>
          </a:p>
        </p:txBody>
      </p:sp>
      <p:graphicFrame>
        <p:nvGraphicFramePr>
          <p:cNvPr id="120" name="PlaceHolder 2">
            <a:extLst>
              <a:ext uri="{FF2B5EF4-FFF2-40B4-BE49-F238E27FC236}">
                <a16:creationId xmlns:a16="http://schemas.microsoft.com/office/drawing/2014/main" id="{31B4430F-795B-842E-6C4D-705615B9CE4A}"/>
              </a:ext>
            </a:extLst>
          </p:cNvPr>
          <p:cNvGraphicFramePr>
            <a:graphicFrameLocks noGrp="1"/>
          </p:cNvGraphicFramePr>
          <p:nvPr>
            <p:ph/>
            <p:extLst>
              <p:ext uri="{D42A27DB-BD31-4B8C-83A1-F6EECF244321}">
                <p14:modId xmlns:p14="http://schemas.microsoft.com/office/powerpoint/2010/main" val="3933940072"/>
              </p:ext>
            </p:extLst>
          </p:nvPr>
        </p:nvGraphicFramePr>
        <p:xfrm>
          <a:off x="5053263" y="2180492"/>
          <a:ext cx="6791734" cy="4487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14C9E0F6-6DF0-FE65-9450-C6C877A155CB}"/>
              </a:ext>
            </a:extLst>
          </p:cNvPr>
          <p:cNvSpPr txBox="1"/>
          <p:nvPr/>
        </p:nvSpPr>
        <p:spPr>
          <a:xfrm>
            <a:off x="1398105" y="1446373"/>
            <a:ext cx="6128110" cy="369332"/>
          </a:xfrm>
          <a:prstGeom prst="rect">
            <a:avLst/>
          </a:prstGeom>
          <a:noFill/>
        </p:spPr>
        <p:txBody>
          <a:bodyPr wrap="square">
            <a:spAutoFit/>
          </a:bodyPr>
          <a:lstStyle/>
          <a:p>
            <a:pPr algn="ctr"/>
            <a:r>
              <a:rPr lang="el-GR" dirty="0"/>
              <a:t>𝛂 = 𝐫 ∙𝑲/ 𝒀, 𝛂 = 𝐭𝐡𝐞 𝐩𝐫𝐨𝐟𝐢𝐭 𝐬𝐡𝐚𝐫𝐞, 𝛃 =𝚱/ 𝚼=𝒔/ 𝒈→ 𝛂 = 𝐫 ∙ 𝛃</a:t>
            </a:r>
          </a:p>
        </p:txBody>
      </p:sp>
      <p:pic>
        <p:nvPicPr>
          <p:cNvPr id="9" name="Εικόνα 8" descr="Εικόνα που περιέχει μαύρο, σκοτάδι&#10;&#10;Το περιεχόμενο που δημιουργείται από τεχνολογία AI ενδέχεται να είναι εσφαλμένο.">
            <a:extLst>
              <a:ext uri="{FF2B5EF4-FFF2-40B4-BE49-F238E27FC236}">
                <a16:creationId xmlns:a16="http://schemas.microsoft.com/office/drawing/2014/main" id="{DE7B6E9A-BB01-46CF-F27D-8C76D2DF6D91}"/>
              </a:ext>
            </a:extLst>
          </p:cNvPr>
          <p:cNvPicPr>
            <a:picLocks noChangeAspect="1"/>
          </p:cNvPicPr>
          <p:nvPr/>
        </p:nvPicPr>
        <p:blipFill>
          <a:blip r:embed="rId7"/>
          <a:stretch>
            <a:fillRect/>
          </a:stretch>
        </p:blipFill>
        <p:spPr>
          <a:xfrm>
            <a:off x="924609" y="688124"/>
            <a:ext cx="7895004" cy="64013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0" name="Rectangle 109">
            <a:extLst>
              <a:ext uri="{FF2B5EF4-FFF2-40B4-BE49-F238E27FC236}">
                <a16:creationId xmlns:a16="http://schemas.microsoft.com/office/drawing/2014/main" id="{4DA718D0-4865-4629-8134-44F68D41D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 name="Group 111">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113" name="Rectangle 112">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6" name="Rectangle 115">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PlaceHolder 2"/>
          <p:cNvSpPr>
            <a:spLocks noGrp="1"/>
          </p:cNvSpPr>
          <p:nvPr>
            <p:ph/>
          </p:nvPr>
        </p:nvSpPr>
        <p:spPr>
          <a:xfrm>
            <a:off x="1210516" y="355002"/>
            <a:ext cx="10289409" cy="5608999"/>
          </a:xfrm>
          <a:prstGeom prst="rect">
            <a:avLst/>
          </a:prstGeom>
        </p:spPr>
        <p:txBody>
          <a:bodyPr vert="horz" lIns="91440" tIns="45720" rIns="91440" bIns="45720" rtlCol="0" anchor="ctr">
            <a:normAutofit/>
          </a:bodyPr>
          <a:lstStyle/>
          <a:p>
            <a:pPr marL="0" indent="0" algn="just">
              <a:spcBef>
                <a:spcPts val="1001"/>
              </a:spcBef>
              <a:buClr>
                <a:srgbClr val="000000"/>
              </a:buClr>
              <a:buNone/>
            </a:pPr>
            <a:r>
              <a:rPr lang="en-US" sz="1800" b="0" strike="noStrike" spc="-1" dirty="0" err="1"/>
              <a:t>Στο</a:t>
            </a:r>
            <a:r>
              <a:rPr lang="en-US" sz="1800" b="0" strike="noStrike" spc="-1" dirty="0"/>
              <a:t> π</a:t>
            </a:r>
            <a:r>
              <a:rPr lang="en-US" sz="1800" b="0" strike="noStrike" spc="-1" dirty="0" err="1"/>
              <a:t>ερι</a:t>
            </a:r>
            <a:r>
              <a:rPr lang="en-US" sz="1800" b="0" strike="noStrike" spc="-1" dirty="0"/>
              <a:t>βάλλον της Cobb-Douglas όπου το μερίδιο των κερδών (α) είναι σταθερό το προηγούμενο σημαίνει ότι η όποια αύξηση του οριακού προϊόντος του κεφαλαίου (r) θα συνοδεύεται από μια ισόποση μείωση του λόγου κεφαλαίου εισοδήματος (β). </a:t>
            </a:r>
            <a:r>
              <a:rPr lang="en-US" sz="1800" b="0" strike="noStrike" spc="-1" dirty="0" err="1"/>
              <a:t>Αυτό</a:t>
            </a:r>
            <a:r>
              <a:rPr lang="en-US" sz="1800" b="0" strike="noStrike" spc="-1" dirty="0"/>
              <a:t> </a:t>
            </a:r>
            <a:r>
              <a:rPr lang="en-US" sz="1800" b="0" strike="noStrike" spc="-1" dirty="0" err="1"/>
              <a:t>στη</a:t>
            </a:r>
            <a:r>
              <a:rPr lang="en-US" sz="1800" b="0" strike="noStrike" spc="-1" dirty="0"/>
              <a:t> </a:t>
            </a:r>
            <a:r>
              <a:rPr lang="en-US" sz="1800" b="0" strike="noStrike" spc="-1" dirty="0" err="1"/>
              <a:t>γλώσσ</a:t>
            </a:r>
            <a:r>
              <a:rPr lang="en-US" sz="1800" b="0" strike="noStrike" spc="-1" dirty="0"/>
              <a:t>α των νεοκλασικών οικονομικών σημαίνει ότι «ο οριακός λόγος υποκατάστασης κεφαλαίου εργασίας είναι ίσος με τη μονάδα». Ο </a:t>
            </a:r>
            <a:r>
              <a:rPr lang="en-US" sz="1800" b="0" strike="noStrike" spc="-1" dirty="0" err="1"/>
              <a:t>λόγος</a:t>
            </a:r>
            <a:r>
              <a:rPr lang="en-US" sz="1800" b="0" strike="noStrike" spc="-1" dirty="0"/>
              <a:t> </a:t>
            </a:r>
            <a:r>
              <a:rPr lang="en-US" sz="1800" b="0" strike="noStrike" spc="-1" dirty="0" err="1"/>
              <a:t>μετρά</a:t>
            </a:r>
            <a:r>
              <a:rPr lang="en-US" sz="1800" b="0" strike="noStrike" spc="-1" dirty="0"/>
              <a:t> </a:t>
            </a:r>
            <a:r>
              <a:rPr lang="en-US" sz="1800" b="0" strike="noStrike" spc="-1" dirty="0" err="1"/>
              <a:t>τις</a:t>
            </a:r>
            <a:r>
              <a:rPr lang="en-US" sz="1800" b="0" strike="noStrike" spc="-1" dirty="0"/>
              <a:t> </a:t>
            </a:r>
            <a:r>
              <a:rPr lang="en-US" sz="1800" b="0" strike="noStrike" spc="-1" dirty="0" err="1"/>
              <a:t>δυν</a:t>
            </a:r>
            <a:r>
              <a:rPr lang="en-US" sz="1800" b="0" strike="noStrike" spc="-1" dirty="0"/>
              <a:t>ατότητες υποκατάστασης εργασίας από κεφάλαιο. </a:t>
            </a:r>
            <a:r>
              <a:rPr lang="en-US" sz="1800" b="0" strike="noStrike" spc="-1" dirty="0" err="1"/>
              <a:t>Στην</a:t>
            </a:r>
            <a:r>
              <a:rPr lang="en-US" sz="1800" b="0" strike="noStrike" spc="-1" dirty="0"/>
              <a:t> π</a:t>
            </a:r>
            <a:r>
              <a:rPr lang="en-US" sz="1800" b="0" strike="noStrike" spc="-1" dirty="0" err="1"/>
              <a:t>ερί</a:t>
            </a:r>
            <a:r>
              <a:rPr lang="en-US" sz="1800" b="0" strike="noStrike" spc="-1" dirty="0"/>
              <a:t>πτωση της Cobb-Douglas το γεγονός ότι είναι ίσος με τη μονάδα δείχνει ότι υπάρχει ευχέρεια αλλά όχι πλεονέκτημα στην υποκατάσταση παραγωγικών συντελεστών</a:t>
            </a:r>
          </a:p>
          <a:p>
            <a:pPr marL="0" indent="0" algn="just">
              <a:spcBef>
                <a:spcPts val="1001"/>
              </a:spcBef>
              <a:buClr>
                <a:srgbClr val="000000"/>
              </a:buClr>
              <a:buNone/>
            </a:pPr>
            <a:r>
              <a:rPr lang="en-US" sz="1800" b="0" strike="noStrike" spc="-1" dirty="0" err="1"/>
              <a:t>Τι</a:t>
            </a:r>
            <a:r>
              <a:rPr lang="en-US" sz="1800" b="0" strike="noStrike" spc="-1" dirty="0"/>
              <a:t> </a:t>
            </a:r>
            <a:r>
              <a:rPr lang="en-US" sz="1800" b="0" strike="noStrike" spc="-1" dirty="0" err="1"/>
              <a:t>γίνετ</a:t>
            </a:r>
            <a:r>
              <a:rPr lang="en-US" sz="1800" b="0" strike="noStrike" spc="-1" dirty="0"/>
              <a:t>αι όμως αν για κάθε αύξηση του β δεν έχουμε μια ισόποση μείωση του r; Είναι προφανές ότι στην περίπτωση αυτή το μερίδιο των κερδών (α) θα αυξηθεί. </a:t>
            </a:r>
            <a:r>
              <a:rPr lang="en-US" sz="1800" b="0" strike="noStrike" spc="-1" dirty="0" err="1"/>
              <a:t>Με</a:t>
            </a:r>
            <a:r>
              <a:rPr lang="en-US" sz="1800" b="0" strike="noStrike" spc="-1" dirty="0"/>
              <a:t> </a:t>
            </a:r>
            <a:r>
              <a:rPr lang="en-US" sz="1800" b="0" strike="noStrike" spc="-1" dirty="0" err="1"/>
              <a:t>άλλ</a:t>
            </a:r>
            <a:r>
              <a:rPr lang="en-US" sz="1800" b="0" strike="noStrike" spc="-1" dirty="0"/>
              <a:t>α λόγια αν μπορούμε εύκολα να αντικαταστήσουμε εργασία με κεφάλαιο αυτό σημαίνει ότι μερίδιο των κερδών θα αυξηθεί. Ο Piketty </a:t>
            </a:r>
            <a:r>
              <a:rPr lang="en-US" sz="1800" b="0" strike="noStrike" spc="-1" dirty="0" err="1"/>
              <a:t>χωρίς</a:t>
            </a:r>
            <a:r>
              <a:rPr lang="en-US" sz="1800" b="0" strike="noStrike" spc="-1" dirty="0"/>
              <a:t> να μας πα</a:t>
            </a:r>
            <a:r>
              <a:rPr lang="en-US" sz="1800" b="0" strike="noStrike" spc="-1" dirty="0" err="1"/>
              <a:t>ρέχει</a:t>
            </a:r>
            <a:r>
              <a:rPr lang="en-US" sz="1800" b="0" strike="noStrike" spc="-1" dirty="0"/>
              <a:t> </a:t>
            </a:r>
            <a:r>
              <a:rPr lang="en-US" sz="1800" b="0" strike="noStrike" spc="-1" dirty="0" err="1"/>
              <a:t>κά</a:t>
            </a:r>
            <a:r>
              <a:rPr lang="en-US" sz="1800" b="0" strike="noStrike" spc="-1" dirty="0"/>
              <a:t>ποια οικονομετρική μέτρηση λέει ότι ο λόγος θα είναι 1.3 - 1.6 τον 21</a:t>
            </a:r>
            <a:r>
              <a:rPr lang="en-US" sz="1800" b="0" strike="noStrike" spc="-1" baseline="30000" dirty="0"/>
              <a:t>ο</a:t>
            </a:r>
            <a:r>
              <a:rPr lang="en-US" sz="1800" b="0" strike="noStrike" spc="-1" dirty="0"/>
              <a:t> αιώνα. </a:t>
            </a:r>
          </a:p>
          <a:p>
            <a:pPr marL="0" indent="0" algn="just">
              <a:spcBef>
                <a:spcPts val="1001"/>
              </a:spcBef>
              <a:buClr>
                <a:srgbClr val="000000"/>
              </a:buClr>
              <a:buNone/>
            </a:pPr>
            <a:r>
              <a:rPr lang="en-US" sz="1800" b="0" strike="noStrike" spc="-1" dirty="0" err="1"/>
              <a:t>Με</a:t>
            </a:r>
            <a:r>
              <a:rPr lang="en-US" sz="1800" b="0" strike="noStrike" spc="-1" dirty="0"/>
              <a:t> </a:t>
            </a:r>
            <a:r>
              <a:rPr lang="en-US" sz="1800" b="0" strike="noStrike" spc="-1" dirty="0" err="1"/>
              <a:t>άλλ</a:t>
            </a:r>
            <a:r>
              <a:rPr lang="en-US" sz="1800" b="0" strike="noStrike" spc="-1" dirty="0"/>
              <a:t>α λόγια λέει ότι επειδή ζούμε σε μια εποχή όπου οι αποταμιεύσεις (s) θα είναι σταθερές ενώ οι ρυθμοί μεγέθυνσης (g) χαμηλοί αυτό θα φέρει αύξηση του μεριδίου των κερδών. Φτάνει α</a:t>
            </a:r>
            <a:r>
              <a:rPr lang="en-US" sz="1800" b="0" strike="noStrike" spc="-1" dirty="0" err="1"/>
              <a:t>υτό</a:t>
            </a:r>
            <a:r>
              <a:rPr lang="en-US" sz="1800" b="0" strike="noStrike" spc="-1" dirty="0"/>
              <a:t> </a:t>
            </a:r>
            <a:r>
              <a:rPr lang="en-US" sz="1800" b="0" strike="noStrike" spc="-1" dirty="0" err="1"/>
              <a:t>όμως</a:t>
            </a:r>
            <a:r>
              <a:rPr lang="en-US" sz="1800" b="0" strike="noStrike" spc="-1" dirty="0"/>
              <a:t> </a:t>
            </a:r>
            <a:r>
              <a:rPr lang="en-US" sz="1800" b="0" strike="noStrike" spc="-1" dirty="0" err="1"/>
              <a:t>γι</a:t>
            </a:r>
            <a:r>
              <a:rPr lang="en-US" sz="1800" b="0" strike="noStrike" spc="-1" dirty="0"/>
              <a:t>α να εξηγήσει την ανισότητα;</a:t>
            </a:r>
            <a:r>
              <a:rPr lang="el-GR" sz="1800" b="0" strike="noStrike" spc="-1" dirty="0"/>
              <a:t> </a:t>
            </a:r>
            <a:endParaRPr lang="en-US" sz="1800" b="1" strike="noStrike" spc="-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PlaceHolder 1"/>
          <p:cNvSpPr>
            <a:spLocks noGrp="1"/>
          </p:cNvSpPr>
          <p:nvPr>
            <p:ph type="title"/>
          </p:nvPr>
        </p:nvSpPr>
        <p:spPr>
          <a:xfrm>
            <a:off x="1371599" y="294538"/>
            <a:ext cx="9895951" cy="1033669"/>
          </a:xfrm>
          <a:prstGeom prst="rect">
            <a:avLst/>
          </a:prstGeom>
        </p:spPr>
        <p:txBody>
          <a:bodyPr vert="horz" lIns="91440" tIns="45720" rIns="91440" bIns="45720" rtlCol="0" anchor="ctr">
            <a:normAutofit/>
          </a:bodyPr>
          <a:lstStyle/>
          <a:p>
            <a:r>
              <a:rPr lang="en-US" sz="4000" b="1" strike="noStrike" kern="1200" spc="-1">
                <a:solidFill>
                  <a:srgbClr val="FFFFFF"/>
                </a:solidFill>
                <a:latin typeface="+mj-lt"/>
                <a:ea typeface="+mj-ea"/>
                <a:cs typeface="+mj-cs"/>
              </a:rPr>
              <a:t>Ο τρίτος νόμος του καπιταλισμού r&gt;g</a:t>
            </a:r>
            <a:endParaRPr lang="en-US" sz="4000" b="0" strike="noStrike" kern="1200" spc="-1">
              <a:solidFill>
                <a:srgbClr val="FFFFFF"/>
              </a:solidFill>
              <a:latin typeface="+mj-lt"/>
              <a:ea typeface="+mj-ea"/>
              <a:cs typeface="+mj-cs"/>
            </a:endParaRPr>
          </a:p>
        </p:txBody>
      </p:sp>
      <p:sp>
        <p:nvSpPr>
          <p:cNvPr id="98" name="PlaceHolder 2"/>
          <p:cNvSpPr>
            <a:spLocks noGrp="1"/>
          </p:cNvSpPr>
          <p:nvPr>
            <p:ph/>
          </p:nvPr>
        </p:nvSpPr>
        <p:spPr>
          <a:xfrm>
            <a:off x="459351" y="1622744"/>
            <a:ext cx="11331030" cy="4940717"/>
          </a:xfrm>
          <a:prstGeom prst="rect">
            <a:avLst/>
          </a:prstGeom>
        </p:spPr>
        <p:txBody>
          <a:bodyPr vert="horz" lIns="91440" tIns="45720" rIns="91440" bIns="45720" rtlCol="0" anchor="ctr">
            <a:normAutofit/>
          </a:bodyPr>
          <a:lstStyle/>
          <a:p>
            <a:pPr marL="0" indent="0" algn="just">
              <a:spcBef>
                <a:spcPts val="1001"/>
              </a:spcBef>
              <a:buClr>
                <a:srgbClr val="000000"/>
              </a:buClr>
              <a:buNone/>
            </a:pPr>
            <a:r>
              <a:rPr lang="en-US" sz="1800" spc="-1" dirty="0"/>
              <a:t>Τα </a:t>
            </a:r>
            <a:r>
              <a:rPr lang="en-US" sz="1800" b="0" strike="noStrike" spc="-1" dirty="0"/>
              <a:t> </a:t>
            </a:r>
            <a:r>
              <a:rPr lang="en-US" sz="1800" b="0" strike="noStrike" spc="-1" dirty="0" err="1"/>
              <a:t>όσ</a:t>
            </a:r>
            <a:r>
              <a:rPr lang="en-US" sz="1800" b="0" strike="noStrike" spc="-1" dirty="0"/>
              <a:t>α είπαμε ως τώρα δεν παρέχουν μια ικανοποιητική ερμηνεία της δυναμικής του μεριδίου των κερδών. Ο βα</a:t>
            </a:r>
            <a:r>
              <a:rPr lang="en-US" sz="1800" b="0" strike="noStrike" spc="-1" dirty="0" err="1"/>
              <a:t>σικός</a:t>
            </a:r>
            <a:r>
              <a:rPr lang="en-US" sz="1800" b="0" strike="noStrike" spc="-1" dirty="0"/>
              <a:t> </a:t>
            </a:r>
            <a:r>
              <a:rPr lang="en-US" sz="1800" b="0" strike="noStrike" spc="-1" dirty="0" err="1"/>
              <a:t>λόγος</a:t>
            </a:r>
            <a:r>
              <a:rPr lang="en-US" sz="1800" b="0" strike="noStrike" spc="-1" dirty="0"/>
              <a:t> </a:t>
            </a:r>
            <a:r>
              <a:rPr lang="en-US" sz="1800" b="0" strike="noStrike" spc="-1" dirty="0" err="1"/>
              <a:t>είν</a:t>
            </a:r>
            <a:r>
              <a:rPr lang="en-US" sz="1800" b="0" strike="noStrike" spc="-1" dirty="0"/>
              <a:t>αι ότι σε ένα περιβάλλον όπου ο ρυθμός μεγέθυνσης είναι ο ρυθμός μεγέθυνσης του πληθυσμού (n) και οι αποταμιεύσεις (s) είναι σχετικά σταθερές όπως συμβαίνει στο Solow είναι πολύ δύσκολο το (β) να εμφανίζει </a:t>
            </a:r>
            <a:r>
              <a:rPr lang="en-US" sz="1800" spc="-1" dirty="0"/>
              <a:t>την έντονη μεταβλητότητα που παρουσιάζουν οι χρονολογικές σειρές</a:t>
            </a:r>
            <a:r>
              <a:rPr lang="en-US" sz="1800" b="0" strike="noStrike" spc="-1" dirty="0"/>
              <a:t>.</a:t>
            </a:r>
          </a:p>
          <a:p>
            <a:pPr marL="0" indent="0" algn="just">
              <a:spcBef>
                <a:spcPts val="1001"/>
              </a:spcBef>
              <a:buClr>
                <a:srgbClr val="000000"/>
              </a:buClr>
              <a:buNone/>
            </a:pPr>
            <a:r>
              <a:rPr lang="en-US" sz="1800" b="0" strike="noStrike" spc="-1" dirty="0" err="1"/>
              <a:t>Όμως</a:t>
            </a:r>
            <a:r>
              <a:rPr lang="en-US" sz="1800" b="0" strike="noStrike" spc="-1" dirty="0"/>
              <a:t> </a:t>
            </a:r>
            <a:r>
              <a:rPr lang="en-US" sz="1800" b="0" strike="noStrike" spc="-1" dirty="0" err="1"/>
              <a:t>το</a:t>
            </a:r>
            <a:r>
              <a:rPr lang="en-US" sz="1800" b="0" strike="noStrike" spc="-1" dirty="0"/>
              <a:t> </a:t>
            </a:r>
            <a:r>
              <a:rPr lang="en-US" sz="1800" b="0" strike="noStrike" spc="-1" dirty="0" err="1"/>
              <a:t>σημ</a:t>
            </a:r>
            <a:r>
              <a:rPr lang="en-US" sz="1800" b="0" strike="noStrike" spc="-1" dirty="0"/>
              <a:t>αντικότερο είναι ότι το (μέχρι στιγμής) σχήμα δεν εξηγεί τη ανισότητα. </a:t>
            </a:r>
            <a:r>
              <a:rPr lang="en-US" sz="1800" b="0" strike="noStrike" spc="-1" dirty="0" err="1"/>
              <a:t>Δεν</a:t>
            </a:r>
            <a:r>
              <a:rPr lang="en-US" sz="1800" b="0" strike="noStrike" spc="-1" dirty="0"/>
              <a:t> </a:t>
            </a:r>
            <a:r>
              <a:rPr lang="en-US" sz="1800" b="0" strike="noStrike" spc="-1" dirty="0" err="1"/>
              <a:t>εξηγεί</a:t>
            </a:r>
            <a:r>
              <a:rPr lang="en-US" sz="1800" b="0" strike="noStrike" spc="-1" dirty="0"/>
              <a:t> </a:t>
            </a:r>
            <a:r>
              <a:rPr lang="en-US" sz="1800" b="0" strike="noStrike" spc="-1" dirty="0" err="1"/>
              <a:t>γι</a:t>
            </a:r>
            <a:r>
              <a:rPr lang="en-US" sz="1800" b="0" strike="noStrike" spc="-1" dirty="0"/>
              <a:t>ατί ζούμε σε κοινωνίες που το 1% των υψηλότερων εισοδημάτων καρπώνεται το 30% του ΑΕΠ. </a:t>
            </a:r>
            <a:r>
              <a:rPr lang="en-US" sz="1800" b="0" strike="noStrike" spc="-1" dirty="0" err="1"/>
              <a:t>Με</a:t>
            </a:r>
            <a:r>
              <a:rPr lang="en-US" sz="1800" b="0" strike="noStrike" spc="-1" dirty="0"/>
              <a:t> </a:t>
            </a:r>
            <a:r>
              <a:rPr lang="en-US" sz="1800" b="0" strike="noStrike" spc="-1" dirty="0" err="1"/>
              <a:t>όσ</a:t>
            </a:r>
            <a:r>
              <a:rPr lang="en-US" sz="1800" b="0" strike="noStrike" spc="-1" dirty="0"/>
              <a:t>α έχουμε πει μέχρι τώρα θα μπορούσε να αυξάνει το μερίδιο των κερδών αλλά αυτό να σημαίνει αύξηση της εφευρετικότητας, των start-ups και της κοινωνικής κινητικότητας όπως επιχειρηματολογεί  η κ. </a:t>
            </a:r>
            <a:r>
              <a:rPr lang="en-US" sz="1800" b="0" strike="noStrike" spc="-1" dirty="0" err="1"/>
              <a:t>Κερ</a:t>
            </a:r>
            <a:r>
              <a:rPr lang="en-US" sz="1800" b="0" strike="noStrike" spc="-1" dirty="0"/>
              <a:t>αμέως ή ο κ. Πα</a:t>
            </a:r>
            <a:r>
              <a:rPr lang="en-US" sz="1800" b="0" strike="noStrike" spc="-1" dirty="0" err="1"/>
              <a:t>τέλης</a:t>
            </a:r>
            <a:r>
              <a:rPr lang="en-US" sz="1800" b="0" strike="noStrike" spc="-1" dirty="0"/>
              <a:t>. </a:t>
            </a:r>
          </a:p>
          <a:p>
            <a:pPr marL="0" indent="0" algn="just">
              <a:spcBef>
                <a:spcPts val="1001"/>
              </a:spcBef>
              <a:buClr>
                <a:srgbClr val="000000"/>
              </a:buClr>
              <a:buNone/>
            </a:pPr>
            <a:r>
              <a:rPr lang="en-US" sz="1800" b="0" strike="noStrike" spc="-1" dirty="0"/>
              <a:t>Ο Piketty </a:t>
            </a:r>
            <a:r>
              <a:rPr lang="en-US" sz="1800" b="0" strike="noStrike" spc="-1" dirty="0" err="1"/>
              <a:t>φυσικά</a:t>
            </a:r>
            <a:r>
              <a:rPr lang="en-US" sz="1800" b="0" strike="noStrike" spc="-1" dirty="0"/>
              <a:t> </a:t>
            </a:r>
            <a:r>
              <a:rPr lang="el-GR" sz="1800" b="0" strike="noStrike" spc="-1" dirty="0"/>
              <a:t>αυτό </a:t>
            </a:r>
            <a:r>
              <a:rPr lang="en-US" sz="1800" b="0" strike="noStrike" spc="-1" dirty="0" err="1"/>
              <a:t>το</a:t>
            </a:r>
            <a:r>
              <a:rPr lang="en-US" sz="1800" b="0" strike="noStrike" spc="-1" dirty="0"/>
              <a:t> </a:t>
            </a:r>
            <a:r>
              <a:rPr lang="en-US" sz="1800" b="0" strike="noStrike" spc="-1" dirty="0" err="1"/>
              <a:t>γνωρίζει</a:t>
            </a:r>
            <a:r>
              <a:rPr lang="el-GR" sz="1800" spc="-1" dirty="0"/>
              <a:t>. </a:t>
            </a:r>
            <a:r>
              <a:rPr lang="el-GR" sz="1800" b="0" strike="noStrike" spc="-1" dirty="0"/>
              <a:t> </a:t>
            </a:r>
            <a:r>
              <a:rPr lang="en-US" sz="1800" b="0" strike="noStrike" spc="-1" dirty="0"/>
              <a:t> </a:t>
            </a:r>
            <a:r>
              <a:rPr lang="el-GR" sz="1800" b="0" strike="noStrike" spc="-1" dirty="0"/>
              <a:t>Γι’ </a:t>
            </a:r>
            <a:r>
              <a:rPr lang="en-US" sz="1800" b="0" strike="noStrike" spc="-1" dirty="0"/>
              <a:t>α</a:t>
            </a:r>
            <a:r>
              <a:rPr lang="en-US" sz="1800" b="0" strike="noStrike" spc="-1" dirty="0" err="1"/>
              <a:t>υτό</a:t>
            </a:r>
            <a:r>
              <a:rPr lang="en-US" sz="1800" b="0" strike="noStrike" spc="-1" dirty="0"/>
              <a:t> επ</a:t>
            </a:r>
            <a:r>
              <a:rPr lang="en-US" sz="1800" b="0" strike="noStrike" spc="-1" dirty="0" err="1"/>
              <a:t>ιστρ</a:t>
            </a:r>
            <a:r>
              <a:rPr lang="en-US" sz="1800" b="0" strike="noStrike" spc="-1" dirty="0"/>
              <a:t>ατεύει το λεγόμενο τρίτο νόμο του καπιταλισμού που λέει ότι το ποσοστό κέρδους είναι μεγαλύτερο από το ρυθμό μεγέθυνσης. </a:t>
            </a:r>
          </a:p>
          <a:p>
            <a:pPr marL="0" indent="0" algn="just">
              <a:spcBef>
                <a:spcPts val="1001"/>
              </a:spcBef>
              <a:buClr>
                <a:srgbClr val="000000"/>
              </a:buClr>
              <a:buNone/>
            </a:pPr>
            <a:r>
              <a:rPr lang="en-US" sz="1800" b="0" strike="noStrike" spc="-1" dirty="0" err="1"/>
              <a:t>Εκ</a:t>
            </a:r>
            <a:r>
              <a:rPr lang="en-US" sz="1800" b="0" strike="noStrike" spc="-1" dirty="0"/>
              <a:t> π</a:t>
            </a:r>
            <a:r>
              <a:rPr lang="en-US" sz="1800" b="0" strike="noStrike" spc="-1" dirty="0" err="1"/>
              <a:t>ρώτης</a:t>
            </a:r>
            <a:r>
              <a:rPr lang="en-US" sz="1800" b="0" strike="noStrike" spc="-1" dirty="0"/>
              <a:t> </a:t>
            </a:r>
            <a:r>
              <a:rPr lang="en-US" sz="1800" b="0" strike="noStrike" spc="-1" dirty="0" err="1"/>
              <a:t>όψεως</a:t>
            </a:r>
            <a:r>
              <a:rPr lang="en-US" sz="1800" b="0" strike="noStrike" spc="-1" dirty="0"/>
              <a:t> to r&gt;g </a:t>
            </a:r>
            <a:r>
              <a:rPr lang="en-US" sz="1800" b="0" strike="noStrike" spc="-1" dirty="0" err="1"/>
              <a:t>δε</a:t>
            </a:r>
            <a:r>
              <a:rPr lang="en-US" sz="1800" b="0" strike="noStrike" spc="-1" dirty="0"/>
              <a:t> </a:t>
            </a:r>
            <a:r>
              <a:rPr lang="en-US" sz="1800" b="0" strike="noStrike" spc="-1" dirty="0" err="1"/>
              <a:t>σημ</a:t>
            </a:r>
            <a:r>
              <a:rPr lang="en-US" sz="1800" b="0" strike="noStrike" spc="-1" dirty="0"/>
              <a:t>αίνει και τίποτα. Στο </a:t>
            </a:r>
            <a:r>
              <a:rPr lang="en-US" sz="1800" b="0" strike="noStrike" spc="-1" dirty="0" err="1"/>
              <a:t>κόσμο</a:t>
            </a:r>
            <a:r>
              <a:rPr lang="en-US" sz="1800" b="0" strike="noStrike" spc="-1" dirty="0"/>
              <a:t> </a:t>
            </a:r>
            <a:r>
              <a:rPr lang="en-US" sz="1800" b="0" strike="noStrike" spc="-1" dirty="0" err="1"/>
              <a:t>του</a:t>
            </a:r>
            <a:r>
              <a:rPr lang="en-US" sz="1800" b="0" strike="noStrike" spc="-1" dirty="0"/>
              <a:t> Solow </a:t>
            </a:r>
            <a:r>
              <a:rPr lang="en-US" sz="1800" b="0" strike="noStrike" spc="-1" dirty="0" err="1"/>
              <a:t>σημ</a:t>
            </a:r>
            <a:r>
              <a:rPr lang="en-US" sz="1800" b="0" strike="noStrike" spc="-1" dirty="0"/>
              <a:t>αίνει ότι η οικονομία δεν αποταμιεύει τόσο πολύ ώστε να βγει από το «χρυσό κανόνα» της ισόρροπης μεγέθυνσης (Phelps 1961). </a:t>
            </a:r>
            <a:r>
              <a:rPr lang="en-US" sz="1800" b="0" strike="noStrike" spc="-1" dirty="0" err="1"/>
              <a:t>Έν</a:t>
            </a:r>
            <a:r>
              <a:rPr lang="en-US" sz="1800" b="0" strike="noStrike" spc="-1" dirty="0"/>
              <a:t>ας υπερβολικός συντελεστής αποταμίευσης θα σήμαινε πολύ χαμηλό ποσοστό κέρδους και απομάκρυνση από την «άριστη κατανομή των παραγωγικών συντελεστών».  Επιπ</a:t>
            </a:r>
            <a:r>
              <a:rPr lang="en-US" sz="1800" b="0" strike="noStrike" spc="-1" dirty="0" err="1"/>
              <a:t>λέον</a:t>
            </a:r>
            <a:r>
              <a:rPr lang="en-US" sz="1800" b="0" strike="noStrike" spc="-1" dirty="0"/>
              <a:t>, ο «</a:t>
            </a:r>
            <a:r>
              <a:rPr lang="en-US" sz="1800" b="0" strike="noStrike" spc="-1" dirty="0" err="1"/>
              <a:t>κόσμος</a:t>
            </a:r>
            <a:r>
              <a:rPr lang="en-US" sz="1800" b="0" strike="noStrike" spc="-1" dirty="0"/>
              <a:t> </a:t>
            </a:r>
            <a:r>
              <a:rPr lang="en-US" sz="1800" b="0" strike="noStrike" spc="-1" dirty="0" err="1"/>
              <a:t>του</a:t>
            </a:r>
            <a:r>
              <a:rPr lang="en-US" sz="1800" b="0" strike="noStrike" spc="-1" dirty="0"/>
              <a:t> Solow» </a:t>
            </a:r>
            <a:r>
              <a:rPr lang="en-US" sz="1800" b="0" strike="noStrike" spc="-1" dirty="0" err="1"/>
              <a:t>δεν</a:t>
            </a:r>
            <a:r>
              <a:rPr lang="en-US" sz="1800" b="0" strike="noStrike" spc="-1" dirty="0"/>
              <a:t> </a:t>
            </a:r>
            <a:r>
              <a:rPr lang="en-US" sz="1800" b="0" strike="noStrike" spc="-1" dirty="0" err="1"/>
              <a:t>λέει</a:t>
            </a:r>
            <a:r>
              <a:rPr lang="en-US" sz="1800" b="0" strike="noStrike" spc="-1" dirty="0"/>
              <a:t> και π</a:t>
            </a:r>
            <a:r>
              <a:rPr lang="en-US" sz="1800" b="0" strike="noStrike" spc="-1" dirty="0" err="1"/>
              <a:t>ολλά</a:t>
            </a:r>
            <a:r>
              <a:rPr lang="en-US" sz="1800" b="0" strike="noStrike" spc="-1" dirty="0"/>
              <a:t> </a:t>
            </a:r>
            <a:r>
              <a:rPr lang="en-US" sz="1800" b="0" strike="noStrike" spc="-1" dirty="0" err="1"/>
              <a:t>γι</a:t>
            </a:r>
            <a:r>
              <a:rPr lang="en-US" sz="1800" b="0" strike="noStrike" spc="-1" dirty="0"/>
              <a:t>α την ανισότητα αφού βασίζεται σε ένα μοντέλο αντιπροσωπευτικού καταναλωτή και αντιπροσωπευτικής επιχείρησης. </a:t>
            </a:r>
            <a:r>
              <a:rPr lang="en-US" sz="1800" b="0" strike="noStrike" spc="-1" dirty="0" err="1"/>
              <a:t>Κοντολογίς</a:t>
            </a:r>
            <a:r>
              <a:rPr lang="en-US" sz="1800" b="0" strike="noStrike" spc="-1" dirty="0"/>
              <a:t>, </a:t>
            </a:r>
            <a:r>
              <a:rPr lang="en-US" sz="1800" b="0" strike="noStrike" spc="-1" dirty="0" err="1"/>
              <a:t>χρει</a:t>
            </a:r>
            <a:r>
              <a:rPr lang="en-US" sz="1800" b="0" strike="noStrike" spc="-1" dirty="0"/>
              <a:t>αζόμαστε επιπλέον υποθέσεις για να εξηγήσουμε την ανισότητα.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3844EE9-2895-4B7B-A445-00BA91721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Rectangle 20">
            <a:extLst>
              <a:ext uri="{FF2B5EF4-FFF2-40B4-BE49-F238E27FC236}">
                <a16:creationId xmlns:a16="http://schemas.microsoft.com/office/drawing/2014/main" id="{97B03642-7722-4B15-897F-76918F86B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39937"/>
            <a:ext cx="4525605" cy="577812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068EAC2-2623-4156-A990-D776FF9BF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9937"/>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pic>
        <p:nvPicPr>
          <p:cNvPr id="5" name="Picture 4">
            <a:extLst>
              <a:ext uri="{FF2B5EF4-FFF2-40B4-BE49-F238E27FC236}">
                <a16:creationId xmlns:a16="http://schemas.microsoft.com/office/drawing/2014/main" id="{53B0D9A6-1931-4928-80F6-9F416043DE1F}"/>
              </a:ext>
            </a:extLst>
          </p:cNvPr>
          <p:cNvPicPr>
            <a:picLocks noChangeAspect="1"/>
          </p:cNvPicPr>
          <p:nvPr/>
        </p:nvPicPr>
        <p:blipFill>
          <a:blip r:embed="rId2"/>
          <a:stretch>
            <a:fillRect/>
          </a:stretch>
        </p:blipFill>
        <p:spPr>
          <a:xfrm>
            <a:off x="236130" y="2108499"/>
            <a:ext cx="4097450" cy="2905102"/>
          </a:xfrm>
          <a:prstGeom prst="rect">
            <a:avLst/>
          </a:prstGeom>
        </p:spPr>
      </p:pic>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9C5C9DA-9304-455B-92E3-8074FE9F3A6F}"/>
                  </a:ext>
                </a:extLst>
              </p:cNvPr>
              <p:cNvSpPr>
                <a:spLocks noGrp="1"/>
              </p:cNvSpPr>
              <p:nvPr>
                <p:ph idx="1"/>
              </p:nvPr>
            </p:nvSpPr>
            <p:spPr>
              <a:xfrm>
                <a:off x="4778756" y="731960"/>
                <a:ext cx="7096086" cy="5346111"/>
              </a:xfrm>
            </p:spPr>
            <p:txBody>
              <a:bodyPr anchor="t">
                <a:normAutofit fontScale="25000" lnSpcReduction="20000"/>
              </a:bodyPr>
              <a:lstStyle/>
              <a:p>
                <a:pPr marL="0"/>
                <a:endParaRPr lang="el-GR" sz="500" dirty="0"/>
              </a:p>
              <a:p>
                <a:pPr marL="0" indent="0">
                  <a:buNone/>
                </a:pPr>
                <a:r>
                  <a:rPr lang="el-GR" sz="7200" dirty="0"/>
                  <a:t>Για το σκοπό αυτό ο </a:t>
                </a:r>
                <a:r>
                  <a:rPr lang="el-GR" sz="7200" dirty="0" err="1"/>
                  <a:t>Piketty</a:t>
                </a:r>
                <a:r>
                  <a:rPr lang="el-GR" sz="7200" dirty="0"/>
                  <a:t> μαζί με το </a:t>
                </a:r>
                <a:r>
                  <a:rPr lang="el-GR" sz="7200" dirty="0" err="1"/>
                  <a:t>Gabriel</a:t>
                </a:r>
                <a:r>
                  <a:rPr lang="el-GR" sz="7200" dirty="0"/>
                  <a:t> </a:t>
                </a:r>
                <a:r>
                  <a:rPr lang="el-GR" sz="7200" dirty="0" err="1"/>
                  <a:t>Zucman</a:t>
                </a:r>
                <a:r>
                  <a:rPr lang="el-GR" sz="7200" dirty="0"/>
                  <a:t> παρουσίασε ένα δυναμικό υπόδειγμα όπου ο πληθυσμός διαχωρίζεται σε λάτρεις του πλούτου  και λάτρεις της κατανάλωσης. Οι τελευταίοι δεν αποταμιεύουν. </a:t>
                </a:r>
              </a:p>
              <a:p>
                <a:pPr marL="0" indent="0">
                  <a:buNone/>
                </a:pPr>
                <a:r>
                  <a:rPr lang="el-GR" sz="7200" dirty="0"/>
                  <a:t>Παράλληλα υπάρχουν γνωστές εκ των προτέρων (στατιστικές) πιθανότητες (</a:t>
                </a:r>
                <a:r>
                  <a:rPr lang="en-GB" sz="7200" dirty="0"/>
                  <a:t>p)</a:t>
                </a:r>
                <a:r>
                  <a:rPr lang="el-GR" sz="7200" dirty="0"/>
                  <a:t> για να είναι κάποιος λάτρης του πλούτου και (1-</a:t>
                </a:r>
                <a:r>
                  <a:rPr lang="en-GB" sz="7200" dirty="0"/>
                  <a:t>p) </a:t>
                </a:r>
                <a:r>
                  <a:rPr lang="el-GR" sz="7200" dirty="0"/>
                  <a:t>για να είναι λάτρης της κατανάλωσης. Με βάση αυτές τις σταθερές πιθανότητες ορίζονται και παράγωγες πιθανότητες τα παιδιά των </a:t>
                </a:r>
                <a:r>
                  <a:rPr lang="en-GB" sz="7200" dirty="0"/>
                  <a:t>wealth lovers </a:t>
                </a:r>
                <a:r>
                  <a:rPr lang="el-GR" sz="7200" dirty="0"/>
                  <a:t>να είναι </a:t>
                </a:r>
                <a:r>
                  <a:rPr lang="en-GB" sz="7200" dirty="0"/>
                  <a:t>wealth lovers </a:t>
                </a:r>
                <a:r>
                  <a:rPr lang="el-GR" sz="7200" dirty="0"/>
                  <a:t>και το αντίθετο. Αντίστοιχα ορίζονται οι πιθανότητες και για τις επερχόμενες γενιές (εγγόνια κλπ.)</a:t>
                </a:r>
                <a:r>
                  <a:rPr lang="en-GB" sz="7200" dirty="0"/>
                  <a:t>. </a:t>
                </a:r>
                <a:r>
                  <a:rPr lang="el-GR" sz="7200" dirty="0"/>
                  <a:t> </a:t>
                </a:r>
              </a:p>
              <a:p>
                <a:pPr marL="0" indent="0">
                  <a:spcAft>
                    <a:spcPts val="600"/>
                  </a:spcAft>
                  <a:buNone/>
                </a:pPr>
                <a:r>
                  <a:rPr lang="el-GR" sz="7200" dirty="0"/>
                  <a:t>Το αποτέλεσμα είναι μια κατανομή του πλούτου αλλά </a:t>
                </a:r>
                <a:r>
                  <a:rPr lang="en-GB" sz="7200" dirty="0"/>
                  <a:t>Pareto </a:t>
                </a:r>
                <a:r>
                  <a:rPr lang="el-GR" sz="7200" dirty="0"/>
                  <a:t>που έχει την μορφή του σχήματος. Στον οριζόντιο άξονα έχουμε τις τιμές του λόγου του ατομικού προς το μέσο πλούτο και στο κάθετο άξονα τις  αντίστοιχες πιθανότητες κάθε συμμετέχοντα στη κατανομή.</a:t>
                </a:r>
                <a:r>
                  <a:rPr lang="en-GB" sz="7200" dirty="0"/>
                  <a:t> </a:t>
                </a:r>
                <a:r>
                  <a:rPr lang="el-GR" sz="7200" dirty="0"/>
                  <a:t>Η κατανομή μας πληροφορεί για την πιθανότητα παιδιά και εγγόνια πλουσίων να έχουν πλούτο μέχρι και πάνω από 4 φορές το μέσο όρο. </a:t>
                </a:r>
              </a:p>
              <a:p>
                <a:pPr marL="0" indent="0">
                  <a:spcBef>
                    <a:spcPts val="0"/>
                  </a:spcBef>
                  <a:spcAft>
                    <a:spcPts val="600"/>
                  </a:spcAft>
                  <a:buNone/>
                </a:pPr>
                <a:endParaRPr lang="en-US" sz="7200" dirty="0"/>
              </a:p>
              <a:p>
                <a:pPr marL="0" indent="0">
                  <a:spcBef>
                    <a:spcPts val="0"/>
                  </a:spcBef>
                  <a:spcAft>
                    <a:spcPts val="600"/>
                  </a:spcAft>
                  <a:buNone/>
                </a:pPr>
                <a:r>
                  <a:rPr lang="el-GR" sz="7200" dirty="0"/>
                  <a:t>Η παράμετρος </a:t>
                </a:r>
                <a14:m>
                  <m:oMath xmlns:m="http://schemas.openxmlformats.org/officeDocument/2006/math">
                    <m:r>
                      <a:rPr lang="en-GB" sz="7200" b="1" i="1">
                        <a:effectLst/>
                        <a:latin typeface="Cambria Math" panose="02040503050406030204" pitchFamily="18" charset="0"/>
                        <a:ea typeface="Times New Roman" panose="02020603050405020304" pitchFamily="18" charset="0"/>
                        <a:cs typeface="Calibri" panose="020F0502020204030204" pitchFamily="34" charset="0"/>
                      </a:rPr>
                      <m:t>𝛚</m:t>
                    </m:r>
                    <m:r>
                      <a:rPr lang="en-GB" sz="7200" b="1">
                        <a:effectLst/>
                        <a:latin typeface="Cambria Math" panose="02040503050406030204" pitchFamily="18" charset="0"/>
                        <a:ea typeface="Times New Roman" panose="02020603050405020304" pitchFamily="18" charset="0"/>
                        <a:cs typeface="Calibri" panose="020F0502020204030204" pitchFamily="34" charset="0"/>
                      </a:rPr>
                      <m:t>=</m:t>
                    </m:r>
                    <m:sSup>
                      <m:sSupPr>
                        <m:ctrlPr>
                          <a:rPr lang="en-GB" sz="7200" b="1" i="1">
                            <a:effectLst/>
                            <a:latin typeface="Cambria Math" panose="02040503050406030204" pitchFamily="18" charset="0"/>
                            <a:ea typeface="Times New Roman" panose="02020603050405020304" pitchFamily="18" charset="0"/>
                            <a:cs typeface="Calibri" panose="020F0502020204030204" pitchFamily="34" charset="0"/>
                          </a:rPr>
                        </m:ctrlPr>
                      </m:sSupPr>
                      <m:e>
                        <m:r>
                          <a:rPr lang="en-US" sz="7200" b="1" i="1">
                            <a:effectLst/>
                            <a:latin typeface="Cambria Math" panose="02040503050406030204" pitchFamily="18" charset="0"/>
                            <a:ea typeface="Times New Roman" panose="02020603050405020304" pitchFamily="18" charset="0"/>
                            <a:cs typeface="Calibri" panose="020F0502020204030204" pitchFamily="34" charset="0"/>
                          </a:rPr>
                          <m:t>𝒔</m:t>
                        </m:r>
                      </m:e>
                      <m:sup>
                        <m:r>
                          <a:rPr lang="en-US" sz="7200" b="1" i="1">
                            <a:effectLst/>
                            <a:latin typeface="Cambria Math" panose="02040503050406030204" pitchFamily="18" charset="0"/>
                            <a:ea typeface="Times New Roman" panose="02020603050405020304" pitchFamily="18" charset="0"/>
                            <a:cs typeface="Calibri" panose="020F0502020204030204" pitchFamily="34" charset="0"/>
                          </a:rPr>
                          <m:t>′</m:t>
                        </m:r>
                      </m:sup>
                    </m:sSup>
                    <m:r>
                      <a:rPr lang="en-US" sz="7200" b="1">
                        <a:effectLst/>
                        <a:latin typeface="Cambria Math" panose="02040503050406030204" pitchFamily="18" charset="0"/>
                        <a:ea typeface="Times New Roman" panose="02020603050405020304" pitchFamily="18" charset="0"/>
                        <a:cs typeface="Calibri" panose="020F0502020204030204" pitchFamily="34" charset="0"/>
                      </a:rPr>
                      <m:t>∙</m:t>
                    </m:r>
                    <m:f>
                      <m:fPr>
                        <m:ctrlPr>
                          <a:rPr lang="en-GB" sz="7200" b="1"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7200" b="1" i="1">
                            <a:effectLst/>
                            <a:latin typeface="Cambria Math" panose="02040503050406030204" pitchFamily="18" charset="0"/>
                            <a:ea typeface="Times New Roman" panose="02020603050405020304" pitchFamily="18" charset="0"/>
                            <a:cs typeface="Calibri" panose="020F0502020204030204" pitchFamily="34" charset="0"/>
                          </a:rPr>
                          <m:t>𝟏</m:t>
                        </m:r>
                        <m:r>
                          <a:rPr lang="en-US" sz="7200" b="1">
                            <a:effectLst/>
                            <a:latin typeface="Cambria Math" panose="02040503050406030204" pitchFamily="18" charset="0"/>
                            <a:ea typeface="Times New Roman" panose="02020603050405020304" pitchFamily="18" charset="0"/>
                            <a:cs typeface="Calibri" panose="020F0502020204030204" pitchFamily="34" charset="0"/>
                          </a:rPr>
                          <m:t>+</m:t>
                        </m:r>
                        <m:sSup>
                          <m:sSupPr>
                            <m:ctrlPr>
                              <a:rPr lang="en-GB" sz="7200" b="1" i="1">
                                <a:effectLst/>
                                <a:latin typeface="Cambria Math" panose="02040503050406030204" pitchFamily="18" charset="0"/>
                                <a:ea typeface="Times New Roman" panose="02020603050405020304" pitchFamily="18" charset="0"/>
                                <a:cs typeface="Calibri" panose="020F0502020204030204" pitchFamily="34" charset="0"/>
                              </a:rPr>
                            </m:ctrlPr>
                          </m:sSupPr>
                          <m:e>
                            <m:r>
                              <a:rPr lang="en-US" sz="7200" b="1" i="1">
                                <a:effectLst/>
                                <a:latin typeface="Cambria Math" panose="02040503050406030204" pitchFamily="18" charset="0"/>
                                <a:ea typeface="Times New Roman" panose="02020603050405020304" pitchFamily="18" charset="0"/>
                                <a:cs typeface="Calibri" panose="020F0502020204030204" pitchFamily="34" charset="0"/>
                              </a:rPr>
                              <m:t>𝒓</m:t>
                            </m:r>
                          </m:e>
                          <m:sup>
                            <m:r>
                              <a:rPr lang="en-US" sz="7200" b="1" i="1">
                                <a:effectLst/>
                                <a:latin typeface="Cambria Math" panose="02040503050406030204" pitchFamily="18" charset="0"/>
                                <a:ea typeface="Times New Roman" panose="02020603050405020304" pitchFamily="18" charset="0"/>
                                <a:cs typeface="Calibri" panose="020F0502020204030204" pitchFamily="34" charset="0"/>
                              </a:rPr>
                              <m:t>𝒆</m:t>
                            </m:r>
                          </m:sup>
                        </m:sSup>
                      </m:num>
                      <m:den>
                        <m:r>
                          <a:rPr lang="en-US" sz="7200" b="1" i="1">
                            <a:effectLst/>
                            <a:latin typeface="Cambria Math" panose="02040503050406030204" pitchFamily="18" charset="0"/>
                            <a:ea typeface="Times New Roman" panose="02020603050405020304" pitchFamily="18" charset="0"/>
                            <a:cs typeface="Calibri" panose="020F0502020204030204" pitchFamily="34" charset="0"/>
                          </a:rPr>
                          <m:t>𝟏</m:t>
                        </m:r>
                        <m:r>
                          <a:rPr lang="en-US" sz="7200" b="1">
                            <a:effectLst/>
                            <a:latin typeface="Cambria Math" panose="02040503050406030204" pitchFamily="18" charset="0"/>
                            <a:ea typeface="Times New Roman" panose="02020603050405020304" pitchFamily="18" charset="0"/>
                            <a:cs typeface="Calibri" panose="020F0502020204030204" pitchFamily="34" charset="0"/>
                          </a:rPr>
                          <m:t>+</m:t>
                        </m:r>
                        <m:r>
                          <a:rPr lang="en-US" sz="7200" b="1" i="1">
                            <a:effectLst/>
                            <a:latin typeface="Cambria Math" panose="02040503050406030204" pitchFamily="18" charset="0"/>
                            <a:ea typeface="Times New Roman" panose="02020603050405020304" pitchFamily="18" charset="0"/>
                            <a:cs typeface="Calibri" panose="020F0502020204030204" pitchFamily="34" charset="0"/>
                          </a:rPr>
                          <m:t>𝒈</m:t>
                        </m:r>
                      </m:den>
                    </m:f>
                  </m:oMath>
                </a14:m>
                <a:r>
                  <a:rPr lang="en-GB" sz="7200" b="1" dirty="0">
                    <a:effectLst/>
                    <a:ea typeface="Times New Roman" panose="02020603050405020304" pitchFamily="18" charset="0"/>
                    <a:cs typeface="Calibri" panose="020F0502020204030204" pitchFamily="34" charset="0"/>
                  </a:rPr>
                  <a:t> </a:t>
                </a:r>
                <a:endParaRPr lang="en-GB" sz="7200" b="1" dirty="0">
                  <a:effectLst/>
                  <a:ea typeface="Times New Roman" panose="02020603050405020304" pitchFamily="18" charset="0"/>
                </a:endParaRPr>
              </a:p>
              <a:p>
                <a:pPr marL="0" indent="0">
                  <a:spcBef>
                    <a:spcPts val="0"/>
                  </a:spcBef>
                  <a:spcAft>
                    <a:spcPts val="600"/>
                  </a:spcAft>
                  <a:buNone/>
                </a:pPr>
                <a:endParaRPr lang="en-US" sz="7200" dirty="0">
                  <a:effectLst/>
                  <a:ea typeface="Times New Roman" panose="02020603050405020304" pitchFamily="18" charset="0"/>
                  <a:cs typeface="Calibri" panose="020F0502020204030204" pitchFamily="34" charset="0"/>
                </a:endParaRPr>
              </a:p>
              <a:p>
                <a:pPr marL="0" indent="0">
                  <a:spcBef>
                    <a:spcPts val="0"/>
                  </a:spcBef>
                  <a:spcAft>
                    <a:spcPts val="600"/>
                  </a:spcAft>
                  <a:buNone/>
                </a:pPr>
                <a:r>
                  <a:rPr lang="el-GR" sz="7200" dirty="0">
                    <a:effectLst/>
                    <a:ea typeface="Times New Roman" panose="02020603050405020304" pitchFamily="18" charset="0"/>
                    <a:cs typeface="Calibri" panose="020F0502020204030204" pitchFamily="34" charset="0"/>
                  </a:rPr>
                  <a:t>Και μπορεί να προσεγγισθεί από την εξίσωση </a:t>
                </a:r>
                <a14:m>
                  <m:oMath xmlns:m="http://schemas.openxmlformats.org/officeDocument/2006/math">
                    <m:r>
                      <m:rPr>
                        <m:sty m:val="p"/>
                      </m:rPr>
                      <a:rPr lang="en-GB" sz="7200">
                        <a:effectLst/>
                        <a:latin typeface="Cambria Math" panose="02040503050406030204" pitchFamily="18" charset="0"/>
                        <a:ea typeface="Times New Roman" panose="02020603050405020304" pitchFamily="18" charset="0"/>
                        <a:cs typeface="Calibri" panose="020F0502020204030204" pitchFamily="34" charset="0"/>
                      </a:rPr>
                      <m:t>ω</m:t>
                    </m:r>
                    <m:r>
                      <a:rPr lang="en-GB" sz="7200">
                        <a:effectLst/>
                        <a:latin typeface="Cambria Math" panose="02040503050406030204" pitchFamily="18" charset="0"/>
                        <a:ea typeface="Times New Roman" panose="02020603050405020304" pitchFamily="18" charset="0"/>
                        <a:cs typeface="Calibri" panose="020F0502020204030204" pitchFamily="34" charset="0"/>
                      </a:rPr>
                      <m:t>=</m:t>
                    </m:r>
                    <m:r>
                      <m:rPr>
                        <m:sty m:val="p"/>
                      </m:rPr>
                      <a:rPr lang="en-GB" sz="7200">
                        <a:effectLst/>
                        <a:latin typeface="Cambria Math" panose="02040503050406030204" pitchFamily="18" charset="0"/>
                        <a:ea typeface="Times New Roman" panose="02020603050405020304" pitchFamily="18" charset="0"/>
                        <a:cs typeface="Calibri" panose="020F0502020204030204" pitchFamily="34" charset="0"/>
                      </a:rPr>
                      <m:t>s</m:t>
                    </m:r>
                    <m:r>
                      <a:rPr lang="en-GB" sz="7200">
                        <a:effectLst/>
                        <a:latin typeface="Cambria Math" panose="02040503050406030204" pitchFamily="18" charset="0"/>
                        <a:ea typeface="Times New Roman" panose="02020603050405020304" pitchFamily="18" charset="0"/>
                        <a:cs typeface="Calibri" panose="020F0502020204030204" pitchFamily="34" charset="0"/>
                      </a:rPr>
                      <m:t>∙</m:t>
                    </m:r>
                    <m:sSup>
                      <m:sSupPr>
                        <m:ctrlPr>
                          <a:rPr lang="en-GB" sz="7200" i="1">
                            <a:effectLst/>
                            <a:latin typeface="Cambria Math" panose="02040503050406030204" pitchFamily="18" charset="0"/>
                            <a:ea typeface="Times New Roman" panose="02020603050405020304" pitchFamily="18" charset="0"/>
                            <a:cs typeface="Calibri" panose="020F0502020204030204" pitchFamily="34" charset="0"/>
                          </a:rPr>
                        </m:ctrlPr>
                      </m:sSupPr>
                      <m:e>
                        <m:r>
                          <m:rPr>
                            <m:sty m:val="p"/>
                          </m:rPr>
                          <a:rPr lang="en-GB" sz="7200">
                            <a:effectLst/>
                            <a:latin typeface="Cambria Math" panose="02040503050406030204" pitchFamily="18" charset="0"/>
                            <a:ea typeface="Times New Roman" panose="02020603050405020304" pitchFamily="18" charset="0"/>
                            <a:cs typeface="Calibri" panose="020F0502020204030204" pitchFamily="34" charset="0"/>
                          </a:rPr>
                          <m:t>e</m:t>
                        </m:r>
                      </m:e>
                      <m:sup>
                        <m:d>
                          <m:dPr>
                            <m:ctrlPr>
                              <a:rPr lang="en-GB" sz="7200" i="1">
                                <a:effectLst/>
                                <a:latin typeface="Cambria Math" panose="02040503050406030204" pitchFamily="18" charset="0"/>
                                <a:ea typeface="Times New Roman" panose="02020603050405020304" pitchFamily="18" charset="0"/>
                                <a:cs typeface="Calibri" panose="020F0502020204030204" pitchFamily="34" charset="0"/>
                              </a:rPr>
                            </m:ctrlPr>
                          </m:dPr>
                          <m:e>
                            <m:r>
                              <m:rPr>
                                <m:sty m:val="p"/>
                              </m:rPr>
                              <a:rPr lang="en-GB" sz="7200">
                                <a:effectLst/>
                                <a:latin typeface="Cambria Math" panose="02040503050406030204" pitchFamily="18" charset="0"/>
                                <a:ea typeface="Times New Roman" panose="02020603050405020304" pitchFamily="18" charset="0"/>
                                <a:cs typeface="Calibri" panose="020F0502020204030204" pitchFamily="34" charset="0"/>
                              </a:rPr>
                              <m:t>r</m:t>
                            </m:r>
                            <m:r>
                              <a:rPr lang="en-GB" sz="7200" i="1">
                                <a:effectLst/>
                                <a:latin typeface="Cambria Math" panose="02040503050406030204" pitchFamily="18" charset="0"/>
                                <a:ea typeface="Times New Roman" panose="02020603050405020304" pitchFamily="18" charset="0"/>
                                <a:cs typeface="Calibri" panose="020F0502020204030204" pitchFamily="34" charset="0"/>
                              </a:rPr>
                              <m:t>−</m:t>
                            </m:r>
                            <m:r>
                              <m:rPr>
                                <m:sty m:val="p"/>
                              </m:rPr>
                              <a:rPr lang="en-GB" sz="7200">
                                <a:effectLst/>
                                <a:latin typeface="Cambria Math" panose="02040503050406030204" pitchFamily="18" charset="0"/>
                                <a:ea typeface="Times New Roman" panose="02020603050405020304" pitchFamily="18" charset="0"/>
                                <a:cs typeface="Calibri" panose="020F0502020204030204" pitchFamily="34" charset="0"/>
                              </a:rPr>
                              <m:t>g</m:t>
                            </m:r>
                          </m:e>
                        </m:d>
                        <m:r>
                          <a:rPr lang="en-US" sz="7200">
                            <a:effectLst/>
                            <a:latin typeface="Cambria Math" panose="02040503050406030204" pitchFamily="18" charset="0"/>
                            <a:ea typeface="Times New Roman" panose="02020603050405020304" pitchFamily="18" charset="0"/>
                            <a:cs typeface="Calibri" panose="020F0502020204030204" pitchFamily="34" charset="0"/>
                          </a:rPr>
                          <m:t>∙</m:t>
                        </m:r>
                        <m:r>
                          <m:rPr>
                            <m:sty m:val="p"/>
                          </m:rPr>
                          <a:rPr lang="en-US" sz="7200">
                            <a:effectLst/>
                            <a:latin typeface="Cambria Math" panose="02040503050406030204" pitchFamily="18" charset="0"/>
                            <a:ea typeface="Times New Roman" panose="02020603050405020304" pitchFamily="18" charset="0"/>
                            <a:cs typeface="Calibri" panose="020F0502020204030204" pitchFamily="34" charset="0"/>
                          </a:rPr>
                          <m:t>Η</m:t>
                        </m:r>
                      </m:sup>
                    </m:sSup>
                  </m:oMath>
                </a14:m>
                <a:r>
                  <a:rPr lang="en-GB" sz="7200" dirty="0">
                    <a:effectLst/>
                    <a:ea typeface="Times New Roman" panose="02020603050405020304" pitchFamily="18" charset="0"/>
                    <a:cs typeface="Calibri" panose="020F0502020204030204" pitchFamily="34" charset="0"/>
                  </a:rPr>
                  <a:t> </a:t>
                </a:r>
                <a:r>
                  <a:rPr lang="el-GR" sz="7200" dirty="0">
                    <a:effectLst/>
                    <a:ea typeface="Times New Roman" panose="02020603050405020304" pitchFamily="18" charset="0"/>
                    <a:cs typeface="Calibri" panose="020F0502020204030204" pitchFamily="34" charset="0"/>
                  </a:rPr>
                  <a:t> όπου (</a:t>
                </a:r>
                <a:r>
                  <a:rPr lang="en-GB" sz="7200" dirty="0">
                    <a:effectLst/>
                    <a:ea typeface="Times New Roman" panose="02020603050405020304" pitchFamily="18" charset="0"/>
                    <a:cs typeface="Calibri" panose="020F0502020204030204" pitchFamily="34" charset="0"/>
                  </a:rPr>
                  <a:t>H</a:t>
                </a:r>
                <a:r>
                  <a:rPr lang="el-GR" sz="7200" dirty="0">
                    <a:effectLst/>
                    <a:ea typeface="Times New Roman" panose="02020603050405020304" pitchFamily="18" charset="0"/>
                    <a:cs typeface="Calibri" panose="020F0502020204030204" pitchFamily="34" charset="0"/>
                  </a:rPr>
                  <a:t>)</a:t>
                </a:r>
                <a:r>
                  <a:rPr lang="en-GB" sz="7200" dirty="0">
                    <a:effectLst/>
                    <a:ea typeface="Times New Roman" panose="02020603050405020304" pitchFamily="18" charset="0"/>
                    <a:cs typeface="Calibri" panose="020F0502020204030204" pitchFamily="34" charset="0"/>
                  </a:rPr>
                  <a:t> </a:t>
                </a:r>
                <a:r>
                  <a:rPr lang="el-GR" sz="7200" dirty="0">
                    <a:effectLst/>
                    <a:ea typeface="Times New Roman" panose="02020603050405020304" pitchFamily="18" charset="0"/>
                    <a:cs typeface="Calibri" panose="020F0502020204030204" pitchFamily="34" charset="0"/>
                  </a:rPr>
                  <a:t>είναι μια γενεά</a:t>
                </a:r>
                <a:r>
                  <a:rPr lang="el-GR" sz="7200" dirty="0">
                    <a:ea typeface="Times New Roman" panose="02020603050405020304" pitchFamily="18" charset="0"/>
                    <a:cs typeface="Calibri" panose="020F0502020204030204" pitchFamily="34" charset="0"/>
                  </a:rPr>
                  <a:t>. Το συμπέρασμα είναι ότι όσο μεγαλύτερη η τιμή της παραμέτρου ω τόσο «παχύτερη» η «ουρά» της καμπύλης </a:t>
                </a:r>
                <a:r>
                  <a:rPr lang="en-GB" sz="7200" dirty="0">
                    <a:ea typeface="Times New Roman" panose="02020603050405020304" pitchFamily="18" charset="0"/>
                    <a:cs typeface="Calibri" panose="020F0502020204030204" pitchFamily="34" charset="0"/>
                  </a:rPr>
                  <a:t>Pareto </a:t>
                </a:r>
                <a:r>
                  <a:rPr lang="el-GR" sz="7200" dirty="0">
                    <a:ea typeface="Times New Roman" panose="02020603050405020304" pitchFamily="18" charset="0"/>
                    <a:cs typeface="Calibri" panose="020F0502020204030204" pitchFamily="34" charset="0"/>
                  </a:rPr>
                  <a:t>και τόσο υψηλότερη η συγκέντρωση του πλούτου σε λιγότερα χέρια. </a:t>
                </a:r>
              </a:p>
            </p:txBody>
          </p:sp>
        </mc:Choice>
        <mc:Fallback>
          <p:sp>
            <p:nvSpPr>
              <p:cNvPr id="3" name="Content Placeholder 2">
                <a:extLst>
                  <a:ext uri="{FF2B5EF4-FFF2-40B4-BE49-F238E27FC236}">
                    <a16:creationId xmlns:a16="http://schemas.microsoft.com/office/drawing/2014/main" id="{F9C5C9DA-9304-455B-92E3-8074FE9F3A6F}"/>
                  </a:ext>
                </a:extLst>
              </p:cNvPr>
              <p:cNvSpPr>
                <a:spLocks noGrp="1" noRot="1" noChangeAspect="1" noMove="1" noResize="1" noEditPoints="1" noAdjustHandles="1" noChangeArrowheads="1" noChangeShapeType="1" noTextEdit="1"/>
              </p:cNvSpPr>
              <p:nvPr>
                <p:ph idx="1"/>
              </p:nvPr>
            </p:nvSpPr>
            <p:spPr>
              <a:xfrm>
                <a:off x="4778756" y="731960"/>
                <a:ext cx="7096086" cy="5346111"/>
              </a:xfrm>
              <a:blipFill>
                <a:blip r:embed="rId3"/>
                <a:stretch>
                  <a:fillRect l="-2062" t="-342" r="-2320" b="-1026"/>
                </a:stretch>
              </a:blipFill>
            </p:spPr>
            <p:txBody>
              <a:bodyPr/>
              <a:lstStyle/>
              <a:p>
                <a:r>
                  <a:rPr lang="el-GR">
                    <a:noFill/>
                  </a:rPr>
                  <a:t> </a:t>
                </a:r>
              </a:p>
            </p:txBody>
          </p:sp>
        </mc:Fallback>
      </mc:AlternateContent>
      <p:sp>
        <p:nvSpPr>
          <p:cNvPr id="25" name="Rectangle 24">
            <a:extLst>
              <a:ext uri="{FF2B5EF4-FFF2-40B4-BE49-F238E27FC236}">
                <a16:creationId xmlns:a16="http://schemas.microsoft.com/office/drawing/2014/main" id="{4C707BC9-731A-490A-AF25-6F349FD9B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254055"/>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27" name="Rectangle 26">
            <a:extLst>
              <a:ext uri="{FF2B5EF4-FFF2-40B4-BE49-F238E27FC236}">
                <a16:creationId xmlns:a16="http://schemas.microsoft.com/office/drawing/2014/main" id="{3FD7C480-AC7D-4FEE-BB95-EEE23BB3E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64601" y="3396997"/>
            <a:ext cx="6858002"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2750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9" name="Rectangle 11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PlaceHolder 2"/>
          <p:cNvSpPr>
            <a:spLocks noGrp="1"/>
          </p:cNvSpPr>
          <p:nvPr>
            <p:ph/>
          </p:nvPr>
        </p:nvSpPr>
        <p:spPr>
          <a:xfrm>
            <a:off x="229859" y="1764254"/>
            <a:ext cx="11732645" cy="4701091"/>
          </a:xfrm>
          <a:prstGeom prst="rect">
            <a:avLst/>
          </a:prstGeom>
        </p:spPr>
        <p:txBody>
          <a:bodyPr vert="horz" lIns="91440" tIns="45720" rIns="91440" bIns="45720" rtlCol="0" anchor="ctr">
            <a:normAutofit/>
          </a:bodyPr>
          <a:lstStyle/>
          <a:p>
            <a:pPr marL="0" indent="0" algn="just">
              <a:spcBef>
                <a:spcPts val="1001"/>
              </a:spcBef>
              <a:buClr>
                <a:srgbClr val="000000"/>
              </a:buClr>
              <a:buNone/>
            </a:pPr>
            <a:r>
              <a:rPr lang="en-US" sz="1800" b="0" strike="noStrike" spc="-1" dirty="0"/>
              <a:t>Ο Piketty </a:t>
            </a:r>
            <a:r>
              <a:rPr lang="en-US" sz="1800" b="0" strike="noStrike" spc="-1" dirty="0" err="1"/>
              <a:t>γι</a:t>
            </a:r>
            <a:r>
              <a:rPr lang="en-US" sz="1800" b="0" strike="noStrike" spc="-1" dirty="0"/>
              <a:t>α να διατηρήσει τις ιδιότητες του υποδείγματος του Solow ορίζει τις μεταβλητές του έτσι ώστε σε κλειστή οικονομία το συνολικό κεφάλαιο (Κ) να ισούται με το συνολικό πλούτο (W). Ο </a:t>
            </a:r>
            <a:r>
              <a:rPr lang="en-US" sz="1800" b="0" strike="noStrike" spc="-1" dirty="0" err="1"/>
              <a:t>ορισμός</a:t>
            </a:r>
            <a:r>
              <a:rPr lang="en-US" sz="1800" b="0" strike="noStrike" spc="-1" dirty="0"/>
              <a:t> </a:t>
            </a:r>
            <a:r>
              <a:rPr lang="en-US" sz="1800" b="0" strike="noStrike" spc="-1" dirty="0" err="1"/>
              <a:t>του</a:t>
            </a:r>
            <a:r>
              <a:rPr lang="en-US" sz="1800" b="0" strike="noStrike" spc="-1" dirty="0"/>
              <a:t> </a:t>
            </a:r>
            <a:r>
              <a:rPr lang="en-US" sz="1800" b="0" strike="noStrike" spc="-1" dirty="0" err="1"/>
              <a:t>κεφ</a:t>
            </a:r>
            <a:r>
              <a:rPr lang="en-US" sz="1800" b="0" strike="noStrike" spc="-1" dirty="0"/>
              <a:t>αλαίου που προκύπτει είναι ιδιαίτερα προβληματικός αφού είναι πολύ δύσκολο αυτό το συνονθύλευμα από μηχανήματα, κτίρια, αγροτική γη και διαρκή καταναλωτικά αγαθά να συγχωνευθεί σε έναν ομογενή συντελεστή κεφαλαίου. </a:t>
            </a:r>
            <a:r>
              <a:rPr lang="en-US" sz="1800" b="0" strike="noStrike" spc="-1" dirty="0" err="1"/>
              <a:t>Ούτε</a:t>
            </a:r>
            <a:r>
              <a:rPr lang="en-US" sz="1800" b="0" strike="noStrike" spc="-1" dirty="0"/>
              <a:t> </a:t>
            </a:r>
            <a:r>
              <a:rPr lang="en-US" sz="1800" b="0" strike="noStrike" spc="-1" dirty="0" err="1"/>
              <a:t>νεοκλ</a:t>
            </a:r>
            <a:r>
              <a:rPr lang="en-US" sz="1800" b="0" strike="noStrike" spc="-1" dirty="0"/>
              <a:t>ασικοί οικονομολόγοι δεν θα δέχονταν μια τέτοια άθροιση ετερογενών πραγμάτων.</a:t>
            </a:r>
          </a:p>
          <a:p>
            <a:pPr marL="0" indent="0" algn="just">
              <a:spcBef>
                <a:spcPts val="1001"/>
              </a:spcBef>
              <a:buClr>
                <a:srgbClr val="000000"/>
              </a:buClr>
              <a:buNone/>
            </a:pPr>
            <a:r>
              <a:rPr lang="en-US" sz="1800" b="0" strike="noStrike" spc="-1" dirty="0"/>
              <a:t>H </a:t>
            </a:r>
            <a:r>
              <a:rPr lang="en-US" sz="1800" b="0" strike="noStrike" spc="-1" dirty="0" err="1"/>
              <a:t>λύση</a:t>
            </a:r>
            <a:r>
              <a:rPr lang="en-US" sz="1800" b="0" strike="noStrike" spc="-1" dirty="0"/>
              <a:t> </a:t>
            </a:r>
            <a:r>
              <a:rPr lang="en-US" sz="1800" b="0" strike="noStrike" spc="-1" dirty="0" err="1"/>
              <a:t>του</a:t>
            </a:r>
            <a:r>
              <a:rPr lang="en-US" sz="1800" b="0" strike="noStrike" spc="-1" dirty="0"/>
              <a:t> υπ</a:t>
            </a:r>
            <a:r>
              <a:rPr lang="en-US" sz="1800" b="0" strike="noStrike" spc="-1" dirty="0" err="1"/>
              <a:t>οδείγμ</a:t>
            </a:r>
            <a:r>
              <a:rPr lang="en-US" sz="1800" b="0" strike="noStrike" spc="-1" dirty="0"/>
              <a:t>ατος απλά μας λέει ότι σε μια οικονομία όπου το ποσοστό κέρδους είναι σχετικά σταθερό και  διαθέσιμο σε όλους και ο ρυθμός μεγέθυνσης ισούται με αυτόν του πληθυσμού όσο πιο πλούσιος γεννηθείς τόσο πλουσιότερος θα γίνεις αν συνεχίσεις να αποταμιεύεις. </a:t>
            </a:r>
          </a:p>
          <a:p>
            <a:pPr marL="0" indent="0" algn="just">
              <a:spcBef>
                <a:spcPts val="1001"/>
              </a:spcBef>
              <a:buClr>
                <a:srgbClr val="000000"/>
              </a:buClr>
              <a:buNone/>
            </a:pPr>
            <a:r>
              <a:rPr lang="en-US" sz="1800" b="0" strike="noStrike" spc="-1" dirty="0"/>
              <a:t>Η </a:t>
            </a:r>
            <a:r>
              <a:rPr lang="en-US" sz="1800" b="0" strike="noStrike" spc="-1" dirty="0" err="1"/>
              <a:t>συγκέντρωση</a:t>
            </a:r>
            <a:r>
              <a:rPr lang="en-US" sz="1800" b="0" strike="noStrike" spc="-1" dirty="0"/>
              <a:t> </a:t>
            </a:r>
            <a:r>
              <a:rPr lang="en-US" sz="1800" b="0" strike="noStrike" spc="-1" dirty="0" err="1"/>
              <a:t>του</a:t>
            </a:r>
            <a:r>
              <a:rPr lang="en-US" sz="1800" b="0" strike="noStrike" spc="-1" dirty="0"/>
              <a:t> π</a:t>
            </a:r>
            <a:r>
              <a:rPr lang="en-US" sz="1800" b="0" strike="noStrike" spc="-1" dirty="0" err="1"/>
              <a:t>λούτου</a:t>
            </a:r>
            <a:r>
              <a:rPr lang="en-US" sz="1800" b="0" strike="noStrike" spc="-1" dirty="0"/>
              <a:t> </a:t>
            </a:r>
            <a:r>
              <a:rPr lang="en-US" sz="1800" b="0" strike="noStrike" spc="-1" dirty="0" err="1"/>
              <a:t>εξ</a:t>
            </a:r>
            <a:r>
              <a:rPr lang="en-US" sz="1800" b="0" strike="noStrike" spc="-1" dirty="0"/>
              <a:t>αρτάται από τη διαφορά του ποσοστού κέρδους  (r) που είναι σταθερό ή πέφτει πιο αργά από το ρυθμό μεγέθυνσης (g). Ο </a:t>
            </a:r>
            <a:r>
              <a:rPr lang="en-US" sz="1800" b="0" strike="noStrike" spc="-1" dirty="0" err="1"/>
              <a:t>τελευτ</a:t>
            </a:r>
            <a:r>
              <a:rPr lang="en-US" sz="1800" b="0" strike="noStrike" spc="-1" dirty="0"/>
              <a:t>αίος λόγω χαμηλής μεγέθυνσης του πληθυσμού είναι επίσης χαμηλός. </a:t>
            </a:r>
            <a:r>
              <a:rPr lang="en-US" sz="1800" b="0" strike="noStrike" spc="-1" dirty="0" err="1"/>
              <a:t>Άρ</a:t>
            </a:r>
            <a:r>
              <a:rPr lang="en-US" sz="1800" b="0" strike="noStrike" spc="-1" dirty="0"/>
              <a:t>α η ανισότητα θα αυξάνει </a:t>
            </a:r>
            <a:r>
              <a:rPr lang="el-GR" sz="1800" spc="-1" dirty="0"/>
              <a:t>όσο</a:t>
            </a:r>
            <a:r>
              <a:rPr lang="en-US" sz="1800" b="0" strike="noStrike" spc="-1" dirty="0"/>
              <a:t> η διαφορά r-g θα διευρύνεται.</a:t>
            </a:r>
          </a:p>
          <a:p>
            <a:pPr marL="0" indent="0" algn="just">
              <a:spcBef>
                <a:spcPts val="1001"/>
              </a:spcBef>
              <a:buClr>
                <a:srgbClr val="000000"/>
              </a:buClr>
              <a:buNone/>
            </a:pPr>
            <a:r>
              <a:rPr lang="en-US" sz="1800" b="0" strike="noStrike" spc="-1" dirty="0" err="1"/>
              <a:t>Σε</a:t>
            </a:r>
            <a:r>
              <a:rPr lang="en-US" sz="1800" b="0" strike="noStrike" spc="-1" dirty="0"/>
              <a:t> α</a:t>
            </a:r>
            <a:r>
              <a:rPr lang="en-US" sz="1800" b="0" strike="noStrike" spc="-1" dirty="0" err="1"/>
              <a:t>υτό</a:t>
            </a:r>
            <a:r>
              <a:rPr lang="en-US" sz="1800" b="0" strike="noStrike" spc="-1" dirty="0"/>
              <a:t> </a:t>
            </a:r>
            <a:r>
              <a:rPr lang="en-US" sz="1800" b="0" strike="noStrike" spc="-1" dirty="0" err="1"/>
              <a:t>το</a:t>
            </a:r>
            <a:r>
              <a:rPr lang="en-US" sz="1800" b="0" strike="noStrike" spc="-1" dirty="0"/>
              <a:t> </a:t>
            </a:r>
            <a:r>
              <a:rPr lang="en-US" sz="1800" b="0" strike="noStrike" spc="-1" dirty="0" err="1"/>
              <a:t>κόσμο</a:t>
            </a:r>
            <a:r>
              <a:rPr lang="en-US" sz="1800" b="0" strike="noStrike" spc="-1" dirty="0"/>
              <a:t> η α</a:t>
            </a:r>
            <a:r>
              <a:rPr lang="en-US" sz="1800" b="0" strike="noStrike" spc="-1" dirty="0" err="1"/>
              <a:t>ύξηση</a:t>
            </a:r>
            <a:r>
              <a:rPr lang="en-US" sz="1800" b="0" strike="noStrike" spc="-1" dirty="0"/>
              <a:t> </a:t>
            </a:r>
            <a:r>
              <a:rPr lang="en-US" sz="1800" b="0" strike="noStrike" spc="-1" dirty="0" err="1"/>
              <a:t>των</a:t>
            </a:r>
            <a:r>
              <a:rPr lang="en-US" sz="1800" b="0" strike="noStrike" spc="-1" dirty="0"/>
              <a:t> </a:t>
            </a:r>
            <a:r>
              <a:rPr lang="en-US" sz="1800" b="0" strike="noStrike" spc="-1" dirty="0" err="1"/>
              <a:t>μισθών</a:t>
            </a:r>
            <a:r>
              <a:rPr lang="en-US" sz="1800" b="0" strike="noStrike" spc="-1" dirty="0"/>
              <a:t> </a:t>
            </a:r>
            <a:r>
              <a:rPr lang="en-US" sz="1800" b="0" strike="noStrike" spc="-1" dirty="0" err="1"/>
              <a:t>δεν</a:t>
            </a:r>
            <a:r>
              <a:rPr lang="en-US" sz="1800" b="0" strike="noStrike" spc="-1" dirty="0"/>
              <a:t> </a:t>
            </a:r>
            <a:r>
              <a:rPr lang="en-US" sz="1800" b="0" strike="noStrike" spc="-1" dirty="0" err="1"/>
              <a:t>είν</a:t>
            </a:r>
            <a:r>
              <a:rPr lang="en-US" sz="1800" b="0" strike="noStrike" spc="-1" dirty="0"/>
              <a:t>αι </a:t>
            </a:r>
            <a:r>
              <a:rPr lang="el-GR" sz="1800" spc="-1" dirty="0"/>
              <a:t>αποτελεσματικές</a:t>
            </a:r>
            <a:r>
              <a:rPr lang="en-US" sz="1800" b="0" strike="noStrike" spc="-1" dirty="0"/>
              <a:t> λόγω μεγάλης δυνατότητας υποκατάστασης εργασίας από κεφάλαιο. Η </a:t>
            </a:r>
            <a:r>
              <a:rPr lang="en-US" sz="1800" b="0" strike="noStrike" spc="-1" dirty="0" err="1"/>
              <a:t>μόνη</a:t>
            </a:r>
            <a:r>
              <a:rPr lang="en-US" sz="1800" b="0" strike="noStrike" spc="-1" dirty="0"/>
              <a:t> </a:t>
            </a:r>
            <a:r>
              <a:rPr lang="en-US" sz="1800" b="0" strike="noStrike" spc="-1" dirty="0" err="1"/>
              <a:t>λύση</a:t>
            </a:r>
            <a:r>
              <a:rPr lang="en-US" sz="1800" b="0" strike="noStrike" spc="-1" dirty="0"/>
              <a:t> </a:t>
            </a:r>
            <a:r>
              <a:rPr lang="en-US" sz="1800" b="0" strike="noStrike" spc="-1" dirty="0" err="1"/>
              <a:t>είν</a:t>
            </a:r>
            <a:r>
              <a:rPr lang="en-US" sz="1800" b="0" strike="noStrike" spc="-1" dirty="0"/>
              <a:t>αι ένας φόρος στα κέρδη</a:t>
            </a:r>
            <a:r>
              <a:rPr lang="el-GR" sz="1800" b="0" strike="noStrike" spc="-1" dirty="0"/>
              <a:t>,</a:t>
            </a:r>
            <a:r>
              <a:rPr lang="en-US" sz="1800" b="0" strike="noStrike" spc="-1" dirty="0"/>
              <a:t> διαφορετικά η ανισότητα θα γίνεται όλο και εκρηκτικότερη. Αυτή </a:t>
            </a:r>
            <a:r>
              <a:rPr lang="en-US" sz="1800" b="0" strike="noStrike" spc="-1" dirty="0" err="1"/>
              <a:t>είν</a:t>
            </a:r>
            <a:r>
              <a:rPr lang="en-US" sz="1800" b="0" strike="noStrike" spc="-1" dirty="0"/>
              <a:t>αι και η βασική πρόταση οικονομικής πολιτικής του Piketty. </a:t>
            </a:r>
            <a:r>
              <a:rPr lang="el-GR" sz="1800" b="1" spc="-1" dirty="0">
                <a:solidFill>
                  <a:srgbClr val="FF0000"/>
                </a:solidFill>
              </a:rPr>
              <a:t>Πώς σχετίζεται αυτό με τις προτάσεις </a:t>
            </a:r>
            <a:r>
              <a:rPr lang="el-GR" sz="1800" b="1" spc="-1" dirty="0" err="1">
                <a:solidFill>
                  <a:srgbClr val="FF0000"/>
                </a:solidFill>
              </a:rPr>
              <a:t>Ζουκμάν</a:t>
            </a:r>
            <a:r>
              <a:rPr lang="el-GR" sz="1800" b="1" spc="-1" dirty="0">
                <a:solidFill>
                  <a:srgbClr val="FF0000"/>
                </a:solidFill>
              </a:rPr>
              <a:t> για τη φορολογία; (Βλ. </a:t>
            </a:r>
            <a:r>
              <a:rPr lang="el-GR" sz="1800" b="1" spc="-1" dirty="0" err="1">
                <a:solidFill>
                  <a:srgbClr val="FF0000"/>
                </a:solidFill>
              </a:rPr>
              <a:t>Ζουκμάν</a:t>
            </a:r>
            <a:r>
              <a:rPr lang="el-GR" sz="1800" b="1" spc="-1" dirty="0">
                <a:solidFill>
                  <a:srgbClr val="FF0000"/>
                </a:solidFill>
              </a:rPr>
              <a:t> 2024).</a:t>
            </a:r>
            <a:endParaRPr lang="en-US" sz="1800" b="0" strike="noStrike" spc="-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9" name="Rectangle 13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PlaceHolder 3"/>
          <p:cNvSpPr/>
          <p:nvPr/>
        </p:nvSpPr>
        <p:spPr>
          <a:xfrm>
            <a:off x="1371599" y="294538"/>
            <a:ext cx="9895951" cy="1033669"/>
          </a:xfrm>
          <a:prstGeom prst="rect">
            <a:avLst/>
          </a:prstGeom>
        </p:spPr>
        <p:style>
          <a:lnRef idx="0">
            <a:scrgbClr r="0" g="0" b="0"/>
          </a:lnRef>
          <a:fillRef idx="0">
            <a:scrgbClr r="0" g="0" b="0"/>
          </a:fillRef>
          <a:effectRef idx="0">
            <a:scrgbClr r="0" g="0" b="0"/>
          </a:effectRef>
          <a:fontRef idx="minor"/>
        </p:style>
        <p:txBody>
          <a:bodyPr vert="horz" lIns="91440" tIns="45720" rIns="91440" bIns="45720" rtlCol="0" anchor="ctr">
            <a:normAutofit/>
          </a:bodyPr>
          <a:lstStyle/>
          <a:p>
            <a:pPr>
              <a:lnSpc>
                <a:spcPct val="90000"/>
              </a:lnSpc>
              <a:spcBef>
                <a:spcPct val="0"/>
              </a:spcBef>
              <a:spcAft>
                <a:spcPts val="600"/>
              </a:spcAft>
            </a:pPr>
            <a:r>
              <a:rPr lang="en-US" sz="4000" b="0" strike="noStrike" kern="1200" spc="-1">
                <a:solidFill>
                  <a:srgbClr val="FFFFFF"/>
                </a:solidFill>
                <a:latin typeface="+mj-lt"/>
                <a:ea typeface="+mj-ea"/>
                <a:cs typeface="+mj-cs"/>
              </a:rPr>
              <a:t> </a:t>
            </a:r>
            <a:r>
              <a:rPr lang="en-US" sz="4000" b="1" strike="noStrike" kern="1200" spc="-1">
                <a:solidFill>
                  <a:srgbClr val="FFFFFF"/>
                </a:solidFill>
                <a:latin typeface="+mj-lt"/>
                <a:ea typeface="+mj-ea"/>
                <a:cs typeface="+mj-cs"/>
              </a:rPr>
              <a:t>Η Κριτική Mankiw  </a:t>
            </a:r>
            <a:endParaRPr lang="en-US" sz="4000" b="0" strike="noStrike" kern="1200" spc="-1">
              <a:solidFill>
                <a:srgbClr val="FFFFFF"/>
              </a:solidFill>
              <a:latin typeface="+mj-lt"/>
              <a:ea typeface="+mj-ea"/>
              <a:cs typeface="+mj-cs"/>
            </a:endParaRPr>
          </a:p>
        </p:txBody>
      </p:sp>
      <p:sp>
        <p:nvSpPr>
          <p:cNvPr id="106" name="Ορθογώνιο 105"/>
          <p:cNvSpPr/>
          <p:nvPr/>
        </p:nvSpPr>
        <p:spPr>
          <a:xfrm>
            <a:off x="333487" y="1885280"/>
            <a:ext cx="11542955" cy="4569308"/>
          </a:xfrm>
          <a:prstGeom prst="rect">
            <a:avLst/>
          </a:prstGeom>
        </p:spPr>
        <p:style>
          <a:lnRef idx="0">
            <a:scrgbClr r="0" g="0" b="0"/>
          </a:lnRef>
          <a:fillRef idx="0">
            <a:scrgbClr r="0" g="0" b="0"/>
          </a:fillRef>
          <a:effectRef idx="0">
            <a:scrgbClr r="0" g="0" b="0"/>
          </a:effectRef>
          <a:fontRef idx="minor"/>
        </p:style>
        <p:txBody>
          <a:bodyPr vert="horz" lIns="91440" tIns="45720" rIns="91440" bIns="45720" rtlCol="0" anchor="ctr">
            <a:noAutofit/>
          </a:bodyPr>
          <a:lstStyle/>
          <a:p>
            <a:pPr algn="just">
              <a:lnSpc>
                <a:spcPct val="90000"/>
              </a:lnSpc>
              <a:spcAft>
                <a:spcPts val="600"/>
              </a:spcAft>
            </a:pPr>
            <a:r>
              <a:rPr lang="en-US" sz="1600" b="0" strike="noStrike" spc="-1" dirty="0" err="1"/>
              <a:t>Δεν</a:t>
            </a:r>
            <a:r>
              <a:rPr lang="en-US" sz="1600" b="0" strike="noStrike" spc="-1" dirty="0"/>
              <a:t> </a:t>
            </a:r>
            <a:r>
              <a:rPr lang="en-US" sz="1600" b="0" strike="noStrike" spc="-1" dirty="0" err="1"/>
              <a:t>χρειάζετ</a:t>
            </a:r>
            <a:r>
              <a:rPr lang="en-US" sz="1600" b="0" strike="noStrike" spc="-1" dirty="0"/>
              <a:t>αι να είναι κανείς ειδικός στη θεωρία της νεοκλασικής </a:t>
            </a:r>
            <a:r>
              <a:rPr lang="en-US" sz="1600" spc="-1" dirty="0"/>
              <a:t>μεγέθυνσης</a:t>
            </a:r>
            <a:r>
              <a:rPr lang="en-US" sz="1600" b="0" strike="noStrike" spc="-1" dirty="0"/>
              <a:t> για να κατανοήσει ότι με ένα μεταβλητό καθαρό ποσοστό αποταμίευσης η αναλυτική συλλογιστική και οι προτάσεις πολιτικής του Piketty δεν ισχύουν. </a:t>
            </a:r>
          </a:p>
          <a:p>
            <a:pPr algn="just">
              <a:lnSpc>
                <a:spcPct val="90000"/>
              </a:lnSpc>
              <a:spcAft>
                <a:spcPts val="600"/>
              </a:spcAft>
            </a:pPr>
            <a:r>
              <a:rPr lang="en-US" sz="1600" b="0" strike="noStrike" spc="-1" dirty="0" err="1"/>
              <a:t>Το</a:t>
            </a:r>
            <a:r>
              <a:rPr lang="en-US" sz="1600" b="0" strike="noStrike" spc="-1" dirty="0"/>
              <a:t> </a:t>
            </a:r>
            <a:r>
              <a:rPr lang="en-US" sz="1600" b="0" strike="noStrike" spc="-1" dirty="0" err="1"/>
              <a:t>τελευτ</a:t>
            </a:r>
            <a:r>
              <a:rPr lang="en-US" sz="1600" b="0" strike="noStrike" spc="-1" dirty="0"/>
              <a:t>αίο είναι το βασικό επιχείρημα της κριτικής του Gregory Mankiw (2015). </a:t>
            </a:r>
            <a:r>
              <a:rPr lang="en-US" sz="1600" b="0" strike="noStrike" spc="-1" dirty="0" err="1"/>
              <a:t>Το</a:t>
            </a:r>
            <a:r>
              <a:rPr lang="en-US" sz="1600" b="0" strike="noStrike" spc="-1" dirty="0"/>
              <a:t> </a:t>
            </a:r>
            <a:r>
              <a:rPr lang="en-US" sz="1600" b="0" strike="noStrike" spc="-1" dirty="0" err="1"/>
              <a:t>κύριο</a:t>
            </a:r>
            <a:r>
              <a:rPr lang="en-US" sz="1600" b="0" strike="noStrike" spc="-1" dirty="0"/>
              <a:t> </a:t>
            </a:r>
            <a:r>
              <a:rPr lang="en-US" sz="1600" b="0" strike="noStrike" spc="-1" dirty="0" err="1"/>
              <a:t>ερώτημά</a:t>
            </a:r>
            <a:r>
              <a:rPr lang="en-US" sz="1600" b="0" strike="noStrike" spc="-1" dirty="0"/>
              <a:t> </a:t>
            </a:r>
            <a:r>
              <a:rPr lang="en-US" sz="1600" b="0" strike="noStrike" spc="-1" dirty="0" err="1"/>
              <a:t>του</a:t>
            </a:r>
            <a:r>
              <a:rPr lang="en-US" sz="1600" b="0" strike="noStrike" spc="-1" dirty="0"/>
              <a:t> </a:t>
            </a:r>
            <a:r>
              <a:rPr lang="en-US" sz="1600" b="0" strike="noStrike" spc="-1" dirty="0" err="1"/>
              <a:t>είν</a:t>
            </a:r>
            <a:r>
              <a:rPr lang="en-US" sz="1600" b="0" strike="noStrike" spc="-1" dirty="0"/>
              <a:t>αι: Ποιος είναι ο βέλτιστος φορολογικός συντελεστής για το εισόδημα από κεφάλαιο και τον πλούτο που ελαχιστοποιεί την ανισότητα; </a:t>
            </a:r>
          </a:p>
          <a:p>
            <a:pPr algn="just">
              <a:lnSpc>
                <a:spcPct val="90000"/>
              </a:lnSpc>
              <a:spcAft>
                <a:spcPts val="600"/>
              </a:spcAft>
            </a:pPr>
            <a:r>
              <a:rPr lang="en-US" sz="1600" b="0" strike="noStrike" spc="-1" dirty="0" err="1"/>
              <a:t>Χρησιμο</a:t>
            </a:r>
            <a:r>
              <a:rPr lang="en-US" sz="1600" b="0" strike="noStrike" spc="-1" dirty="0"/>
              <a:t>ποιώντας ένα απλό μοντέλο όπου ο ρυθμός </a:t>
            </a:r>
            <a:r>
              <a:rPr lang="en-US" sz="1600" spc="-1" dirty="0"/>
              <a:t>μεγέθυνσης</a:t>
            </a:r>
            <a:r>
              <a:rPr lang="en-US" sz="1600" b="0" strike="noStrike" spc="-1" dirty="0"/>
              <a:t> εξαρτάται από τον καθαρό ρυθμό απόδοσης του κεφαλαίου και τις τυπικές τεχνικές βελτιστοποίησης, καταλήγει στο σύνηθες νεοκλασικό συμπέρασμα (Chamley, 1986), (Judd, 1985), (Atkeson, Chari, &amp; Kehoe, 1999 ). </a:t>
            </a:r>
            <a:r>
              <a:rPr lang="en-US" sz="1600" b="0" strike="noStrike" spc="-1" dirty="0" err="1"/>
              <a:t>Εάν</a:t>
            </a:r>
            <a:r>
              <a:rPr lang="en-US" sz="1600" b="0" strike="noStrike" spc="-1" dirty="0"/>
              <a:t> </a:t>
            </a:r>
            <a:r>
              <a:rPr lang="en-US" sz="1600" b="0" strike="noStrike" spc="-1" dirty="0" err="1"/>
              <a:t>φορολογηθεί</a:t>
            </a:r>
            <a:r>
              <a:rPr lang="en-US" sz="1600" b="0" strike="noStrike" spc="-1" dirty="0"/>
              <a:t> </a:t>
            </a:r>
            <a:r>
              <a:rPr lang="en-US" sz="1600" b="0" strike="noStrike" spc="-1" dirty="0" err="1"/>
              <a:t>το</a:t>
            </a:r>
            <a:r>
              <a:rPr lang="en-US" sz="1600" b="0" strike="noStrike" spc="-1" dirty="0"/>
              <a:t> </a:t>
            </a:r>
            <a:r>
              <a:rPr lang="en-US" sz="1600" b="0" strike="noStrike" spc="-1" dirty="0" err="1"/>
              <a:t>κεφάλ</a:t>
            </a:r>
            <a:r>
              <a:rPr lang="en-US" sz="1600" b="0" strike="noStrike" spc="-1" dirty="0"/>
              <a:t>αιο, η συσσώρευση θα εξασθενήσει (θα μειωθούν οι καθαρές αποταμιεύσεις) και οι μισθοί που είναι η διαφορά μεταξύ της παραγωγής και της απόδοσης του κεφαλαίου (κέρδη) θα μειωθούν. </a:t>
            </a:r>
          </a:p>
          <a:p>
            <a:pPr algn="just">
              <a:lnSpc>
                <a:spcPct val="90000"/>
              </a:lnSpc>
              <a:spcAft>
                <a:spcPts val="600"/>
              </a:spcAft>
            </a:pPr>
            <a:r>
              <a:rPr lang="en-US" sz="1600" b="0" strike="noStrike" spc="-1" dirty="0" err="1"/>
              <a:t>Στο</a:t>
            </a:r>
            <a:r>
              <a:rPr lang="en-US" sz="1600" b="0" strike="noStrike" spc="-1" dirty="0"/>
              <a:t> </a:t>
            </a:r>
            <a:r>
              <a:rPr lang="en-US" sz="1600" b="0" strike="noStrike" spc="-1" dirty="0" err="1"/>
              <a:t>τέλος</a:t>
            </a:r>
            <a:r>
              <a:rPr lang="en-US" sz="1600" b="0" strike="noStrike" spc="-1" dirty="0"/>
              <a:t>, η α</a:t>
            </a:r>
            <a:r>
              <a:rPr lang="en-US" sz="1600" b="0" strike="noStrike" spc="-1" dirty="0" err="1"/>
              <a:t>νισότητ</a:t>
            </a:r>
            <a:r>
              <a:rPr lang="en-US" sz="1600" b="0" strike="noStrike" spc="-1" dirty="0"/>
              <a:t>α αυξάνεται, παρόλο που οι εργαζόμενοι θα καταναλώσουν τα έσοδα από τη φορολογία κεφαλαίου. </a:t>
            </a:r>
            <a:r>
              <a:rPr lang="en-US" sz="1600" b="0" strike="noStrike" spc="-1" dirty="0" err="1"/>
              <a:t>Έτσι</a:t>
            </a:r>
            <a:r>
              <a:rPr lang="en-US" sz="1600" b="0" strike="noStrike" spc="-1" dirty="0"/>
              <a:t>, </a:t>
            </a:r>
            <a:r>
              <a:rPr lang="en-US" sz="1600" b="0" strike="noStrike" spc="-1" dirty="0" err="1"/>
              <a:t>συμ</a:t>
            </a:r>
            <a:r>
              <a:rPr lang="en-US" sz="1600" b="0" strike="noStrike" spc="-1" dirty="0"/>
              <a:t>περαίνει ο Mankiw, ότι το καλύτερο για τα εισοδήματα των εργαζομένων δεν είναι φόροι επί του κεφαλαίου. Όπ</a:t>
            </a:r>
            <a:r>
              <a:rPr lang="en-US" sz="1600" b="0" strike="noStrike" spc="-1" dirty="0" err="1"/>
              <a:t>ως</a:t>
            </a:r>
            <a:r>
              <a:rPr lang="en-US" sz="1600" b="0" strike="noStrike" spc="-1" dirty="0"/>
              <a:t> παρα</a:t>
            </a:r>
            <a:r>
              <a:rPr lang="en-US" sz="1600" b="0" strike="noStrike" spc="-1" dirty="0" err="1"/>
              <a:t>δέχετ</a:t>
            </a:r>
            <a:r>
              <a:rPr lang="en-US" sz="1600" b="0" strike="noStrike" spc="-1" dirty="0"/>
              <a:t>αι και ο Piketty (2015) αυτό ισχύει για ένα νεοκλασικό μοντέλο </a:t>
            </a:r>
            <a:r>
              <a:rPr lang="el-GR" sz="1600" spc="-1" dirty="0"/>
              <a:t>που </a:t>
            </a:r>
            <a:r>
              <a:rPr lang="en-US" sz="1600" b="0" strike="noStrike" spc="-1" dirty="0"/>
              <a:t>η ελαστικότητα συσσώρευσης (καθαρή αποταμίευση) </a:t>
            </a:r>
            <a:r>
              <a:rPr lang="el-GR" sz="1600" spc="-1" dirty="0"/>
              <a:t>τείνει στο άπειρο</a:t>
            </a:r>
            <a:r>
              <a:rPr lang="en-US" sz="1600" b="0" strike="noStrike" spc="-1" dirty="0"/>
              <a:t>.</a:t>
            </a:r>
          </a:p>
          <a:p>
            <a:pPr algn="just">
              <a:lnSpc>
                <a:spcPct val="90000"/>
              </a:lnSpc>
              <a:spcAft>
                <a:spcPts val="600"/>
              </a:spcAft>
            </a:pPr>
            <a:r>
              <a:rPr lang="en-US" sz="1600" b="0" strike="noStrike" spc="-1" dirty="0" err="1"/>
              <a:t>Όμως</a:t>
            </a:r>
            <a:r>
              <a:rPr lang="en-US" sz="1600" b="0" strike="noStrike" spc="-1" dirty="0"/>
              <a:t> </a:t>
            </a:r>
            <a:r>
              <a:rPr lang="en-US" sz="1600" b="0" strike="noStrike" spc="-1" dirty="0" err="1"/>
              <a:t>το</a:t>
            </a:r>
            <a:r>
              <a:rPr lang="en-US" sz="1600" b="0" strike="noStrike" spc="-1" dirty="0"/>
              <a:t> π</a:t>
            </a:r>
            <a:r>
              <a:rPr lang="en-US" sz="1600" b="0" strike="noStrike" spc="-1" dirty="0" err="1"/>
              <a:t>ρό</a:t>
            </a:r>
            <a:r>
              <a:rPr lang="en-US" sz="1600" b="0" strike="noStrike" spc="-1" dirty="0"/>
              <a:t>βλημα παραμένει, η ανισότητα αυξάνεται στον σύγχρονο καπιταλισμό. Από α</a:t>
            </a:r>
            <a:r>
              <a:rPr lang="en-US" sz="1600" b="0" strike="noStrike" spc="-1" dirty="0" err="1"/>
              <a:t>υτή</a:t>
            </a:r>
            <a:r>
              <a:rPr lang="en-US" sz="1600" b="0" strike="noStrike" spc="-1" dirty="0"/>
              <a:t> </a:t>
            </a:r>
            <a:r>
              <a:rPr lang="en-US" sz="1600" b="0" strike="noStrike" spc="-1" dirty="0" err="1"/>
              <a:t>την</a:t>
            </a:r>
            <a:r>
              <a:rPr lang="en-US" sz="1600" b="0" strike="noStrike" spc="-1" dirty="0"/>
              <a:t> άπ</a:t>
            </a:r>
            <a:r>
              <a:rPr lang="en-US" sz="1600" b="0" strike="noStrike" spc="-1" dirty="0" err="1"/>
              <a:t>οψη</a:t>
            </a:r>
            <a:r>
              <a:rPr lang="en-US" sz="1600" b="0" strike="noStrike" spc="-1" dirty="0"/>
              <a:t>, </a:t>
            </a:r>
            <a:r>
              <a:rPr lang="en-US" sz="1600" b="0" strike="noStrike" spc="-1" dirty="0" err="1"/>
              <a:t>το</a:t>
            </a:r>
            <a:r>
              <a:rPr lang="en-US" sz="1600" b="0" strike="noStrike" spc="-1" dirty="0"/>
              <a:t> Mankiw (2015) </a:t>
            </a:r>
            <a:r>
              <a:rPr lang="en-US" sz="1600" b="0" strike="noStrike" spc="-1" dirty="0" err="1"/>
              <a:t>δεν</a:t>
            </a:r>
            <a:r>
              <a:rPr lang="en-US" sz="1600" b="0" strike="noStrike" spc="-1" dirty="0"/>
              <a:t> β</a:t>
            </a:r>
            <a:r>
              <a:rPr lang="en-US" sz="1600" b="0" strike="noStrike" spc="-1" dirty="0" err="1"/>
              <a:t>οηθάει</a:t>
            </a:r>
            <a:r>
              <a:rPr lang="en-US" sz="1600" b="0" strike="noStrike" spc="-1" dirty="0"/>
              <a:t> π</a:t>
            </a:r>
            <a:r>
              <a:rPr lang="en-US" sz="1600" b="0" strike="noStrike" spc="-1" dirty="0" err="1"/>
              <a:t>ολύ</a:t>
            </a:r>
            <a:r>
              <a:rPr lang="en-US" sz="1600" b="0" strike="noStrike" spc="-1" dirty="0"/>
              <a:t>. </a:t>
            </a:r>
            <a:r>
              <a:rPr lang="en-US" sz="1600" b="0" strike="noStrike" spc="-1" dirty="0" err="1"/>
              <a:t>Ολοκληρώνει</a:t>
            </a:r>
            <a:r>
              <a:rPr lang="en-US" sz="1600" b="0" strike="noStrike" spc="-1" dirty="0"/>
              <a:t> </a:t>
            </a:r>
            <a:r>
              <a:rPr lang="en-US" sz="1600" b="0" strike="noStrike" spc="-1" dirty="0" err="1"/>
              <a:t>την</a:t>
            </a:r>
            <a:r>
              <a:rPr lang="en-US" sz="1600" b="0" strike="noStrike" spc="-1" dirty="0"/>
              <a:t> </a:t>
            </a:r>
            <a:r>
              <a:rPr lang="en-US" sz="1600" b="0" strike="noStrike" spc="-1" dirty="0" err="1"/>
              <a:t>εργ</a:t>
            </a:r>
            <a:r>
              <a:rPr lang="en-US" sz="1600" b="0" strike="noStrike" spc="-1" dirty="0"/>
              <a:t>ασία του προτείνοντας απολογητικά ότι είναι καλύτερο να βρίσκεσαι στο χαμηλότερο εισοδηματικό κλιμάκιο σε μια πλούσια  οικονομία με υψηλή ανισότητα παρά ένα μεσαίο εισόδημα σε μια οικονομία χαμηλότερης ανισότητας.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4" name="Rectangle 113">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eeform: Shape 115">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PlaceHolder 1"/>
          <p:cNvSpPr>
            <a:spLocks noGrp="1"/>
          </p:cNvSpPr>
          <p:nvPr>
            <p:ph type="title"/>
          </p:nvPr>
        </p:nvSpPr>
        <p:spPr>
          <a:xfrm>
            <a:off x="686834" y="1153572"/>
            <a:ext cx="3200400" cy="4461163"/>
          </a:xfrm>
          <a:prstGeom prst="rect">
            <a:avLst/>
          </a:prstGeom>
        </p:spPr>
        <p:txBody>
          <a:bodyPr vert="horz" lIns="91440" tIns="45720" rIns="91440" bIns="45720" rtlCol="0" anchor="ctr">
            <a:normAutofit/>
          </a:bodyPr>
          <a:lstStyle/>
          <a:p>
            <a:r>
              <a:rPr lang="en-US" sz="4100" b="0" strike="noStrike" kern="1200" spc="-1">
                <a:solidFill>
                  <a:srgbClr val="FFFFFF"/>
                </a:solidFill>
                <a:latin typeface="+mj-lt"/>
                <a:ea typeface="+mj-ea"/>
                <a:cs typeface="+mj-cs"/>
              </a:rPr>
              <a:t> </a:t>
            </a:r>
            <a:r>
              <a:rPr lang="en-US" sz="4100" b="1" strike="noStrike" kern="1200" spc="-1">
                <a:solidFill>
                  <a:srgbClr val="FFFFFF"/>
                </a:solidFill>
                <a:latin typeface="+mj-lt"/>
                <a:ea typeface="+mj-ea"/>
                <a:cs typeface="+mj-cs"/>
              </a:rPr>
              <a:t>Η Κριτική Acemoglou Robinson  </a:t>
            </a:r>
            <a:endParaRPr lang="en-US" sz="4100" b="0" strike="noStrike" kern="1200" spc="-1">
              <a:solidFill>
                <a:srgbClr val="FFFFFF"/>
              </a:solidFill>
              <a:latin typeface="+mj-lt"/>
              <a:ea typeface="+mj-ea"/>
              <a:cs typeface="+mj-cs"/>
            </a:endParaRPr>
          </a:p>
        </p:txBody>
      </p:sp>
      <p:sp>
        <p:nvSpPr>
          <p:cNvPr id="118" name="Arc 117">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9" name="PlaceHolder 2"/>
          <p:cNvSpPr>
            <a:spLocks noGrp="1"/>
          </p:cNvSpPr>
          <p:nvPr>
            <p:ph/>
          </p:nvPr>
        </p:nvSpPr>
        <p:spPr>
          <a:xfrm>
            <a:off x="4167272" y="319089"/>
            <a:ext cx="7733996" cy="6219824"/>
          </a:xfrm>
          <a:prstGeom prst="rect">
            <a:avLst/>
          </a:prstGeom>
        </p:spPr>
        <p:txBody>
          <a:bodyPr vert="horz" lIns="91440" tIns="45720" rIns="91440" bIns="45720" rtlCol="0" anchor="t">
            <a:normAutofit lnSpcReduction="10000"/>
          </a:bodyPr>
          <a:lstStyle/>
          <a:p>
            <a:pPr marL="0" indent="0">
              <a:spcBef>
                <a:spcPts val="1001"/>
              </a:spcBef>
              <a:buClr>
                <a:srgbClr val="202124"/>
              </a:buClr>
              <a:buNone/>
            </a:pPr>
            <a:r>
              <a:rPr lang="en-US" sz="1600" b="0" strike="noStrike" spc="-1" dirty="0"/>
              <a:t>Ο </a:t>
            </a:r>
            <a:r>
              <a:rPr lang="en-US" sz="1600" b="0" strike="noStrike" spc="-1" dirty="0" err="1"/>
              <a:t>Acemoglou</a:t>
            </a:r>
            <a:r>
              <a:rPr lang="en-US" sz="1600" b="0" strike="noStrike" spc="-1" dirty="0"/>
              <a:t> και ο Robinson (2015) </a:t>
            </a:r>
            <a:r>
              <a:rPr lang="en-US" sz="1600" b="0" strike="noStrike" spc="-1" dirty="0" err="1"/>
              <a:t>είν</a:t>
            </a:r>
            <a:r>
              <a:rPr lang="en-US" sz="1600" b="0" strike="noStrike" spc="-1" dirty="0"/>
              <a:t>αι οι πιο εξέχοντες κριτικοί του Piketty από τη πλευρά των νεοκλασικών οικονομολόγων που επιχειρηματολογούν υπέρ της «ενδογενούς τεχνολογίας». </a:t>
            </a:r>
            <a:r>
              <a:rPr lang="en-US" sz="1600" b="0" strike="noStrike" spc="-1" dirty="0" err="1"/>
              <a:t>Όμως</a:t>
            </a:r>
            <a:r>
              <a:rPr lang="en-US" sz="1600" b="0" strike="noStrike" spc="-1" dirty="0"/>
              <a:t>, π</a:t>
            </a:r>
            <a:r>
              <a:rPr lang="en-US" sz="1600" b="0" strike="noStrike" spc="-1" dirty="0" err="1"/>
              <a:t>εριέργως</a:t>
            </a:r>
            <a:r>
              <a:rPr lang="en-US" sz="1600" b="0" strike="noStrike" spc="-1" dirty="0"/>
              <a:t> π</a:t>
            </a:r>
            <a:r>
              <a:rPr lang="en-US" sz="1600" b="0" strike="noStrike" spc="-1" dirty="0" err="1"/>
              <a:t>ώς</a:t>
            </a:r>
            <a:r>
              <a:rPr lang="en-US" sz="1600" b="0" strike="noStrike" spc="-1" dirty="0"/>
              <a:t>, </a:t>
            </a:r>
            <a:r>
              <a:rPr lang="en-US" sz="1600" b="0" strike="noStrike" spc="-1" dirty="0" err="1"/>
              <a:t>δεν</a:t>
            </a:r>
            <a:r>
              <a:rPr lang="en-US" sz="1600" b="0" strike="noStrike" spc="-1" dirty="0"/>
              <a:t> απ</a:t>
            </a:r>
            <a:r>
              <a:rPr lang="en-US" sz="1600" b="0" strike="noStrike" spc="-1" dirty="0" err="1"/>
              <a:t>οδίδουν</a:t>
            </a:r>
            <a:r>
              <a:rPr lang="en-US" sz="1600" b="0" strike="noStrike" spc="-1" dirty="0"/>
              <a:t> </a:t>
            </a:r>
            <a:r>
              <a:rPr lang="en-US" sz="1600" b="0" strike="noStrike" spc="-1" dirty="0" err="1"/>
              <a:t>τις</a:t>
            </a:r>
            <a:r>
              <a:rPr lang="en-US" sz="1600" b="0" strike="noStrike" spc="-1" dirty="0"/>
              <a:t> </a:t>
            </a:r>
            <a:r>
              <a:rPr lang="en-US" sz="1600" b="0" strike="noStrike" spc="-1" dirty="0" err="1"/>
              <a:t>ελλείψεις</a:t>
            </a:r>
            <a:r>
              <a:rPr lang="en-US" sz="1600" b="0" strike="noStrike" spc="-1" dirty="0"/>
              <a:t> </a:t>
            </a:r>
            <a:r>
              <a:rPr lang="en-US" sz="1600" b="0" strike="noStrike" spc="-1" dirty="0" err="1"/>
              <a:t>της</a:t>
            </a:r>
            <a:r>
              <a:rPr lang="en-US" sz="1600" b="0" strike="noStrike" spc="-1" dirty="0"/>
              <a:t> α</a:t>
            </a:r>
            <a:r>
              <a:rPr lang="en-US" sz="1600" b="0" strike="noStrike" spc="-1" dirty="0" err="1"/>
              <a:t>νάλυσης</a:t>
            </a:r>
            <a:r>
              <a:rPr lang="en-US" sz="1600" b="0" strike="noStrike" spc="-1" dirty="0"/>
              <a:t> </a:t>
            </a:r>
            <a:r>
              <a:rPr lang="en-US" sz="1600" b="0" strike="noStrike" spc="-1" dirty="0" err="1"/>
              <a:t>στο</a:t>
            </a:r>
            <a:r>
              <a:rPr lang="en-US" sz="1600" b="0" strike="noStrike" spc="-1" dirty="0"/>
              <a:t> </a:t>
            </a:r>
            <a:r>
              <a:rPr lang="en-US" sz="1600" b="0" strike="noStrike" spc="-1" dirty="0" err="1"/>
              <a:t>μοντέλο</a:t>
            </a:r>
            <a:r>
              <a:rPr lang="en-US" sz="1600" b="0" strike="noStrike" spc="-1" dirty="0"/>
              <a:t> </a:t>
            </a:r>
            <a:r>
              <a:rPr lang="en-US" sz="1600" b="0" strike="noStrike" spc="-1" dirty="0" err="1"/>
              <a:t>του</a:t>
            </a:r>
            <a:r>
              <a:rPr lang="en-US" sz="1600" b="0" strike="noStrike" spc="-1" dirty="0"/>
              <a:t> Solow, α</a:t>
            </a:r>
            <a:r>
              <a:rPr lang="en-US" sz="1600" b="0" strike="noStrike" spc="-1" dirty="0" err="1"/>
              <a:t>λλά</a:t>
            </a:r>
            <a:r>
              <a:rPr lang="en-US" sz="1600" b="0" strike="noStrike" spc="-1" dirty="0"/>
              <a:t> </a:t>
            </a:r>
            <a:r>
              <a:rPr lang="en-US" sz="1600" b="0" strike="noStrike" spc="-1" dirty="0" err="1"/>
              <a:t>κά</a:t>
            </a:r>
            <a:r>
              <a:rPr lang="en-US" sz="1600" b="0" strike="noStrike" spc="-1" dirty="0"/>
              <a:t>ποια υποτιθέμενη σύνδεση του Piketty με τον Ricardo και τον Marx. </a:t>
            </a:r>
          </a:p>
          <a:p>
            <a:pPr marL="0" indent="0">
              <a:spcBef>
                <a:spcPts val="1001"/>
              </a:spcBef>
              <a:buClr>
                <a:srgbClr val="202124"/>
              </a:buClr>
              <a:buNone/>
            </a:pPr>
            <a:r>
              <a:rPr lang="en-US" sz="1600" b="0" strike="noStrike" spc="-1" dirty="0" err="1"/>
              <a:t>Συγκεκριμέν</a:t>
            </a:r>
            <a:r>
              <a:rPr lang="en-US" sz="1600" b="0" strike="noStrike" spc="-1" dirty="0"/>
              <a:t>α, ξεκινούν ελέγχοντας τη συσχέτιση της εισοδηματικής ανισότητας με την απόδοση των ομολόγων μείον τον ρυθμό μεγέθυνσης. Πα</a:t>
            </a:r>
            <a:r>
              <a:rPr lang="en-US" sz="1600" b="0" strike="noStrike" spc="-1" dirty="0" err="1"/>
              <a:t>ρόλο</a:t>
            </a:r>
            <a:r>
              <a:rPr lang="en-US" sz="1600" b="0" strike="noStrike" spc="-1" dirty="0"/>
              <a:t> π</a:t>
            </a:r>
            <a:r>
              <a:rPr lang="en-US" sz="1600" b="0" strike="noStrike" spc="-1" dirty="0" err="1"/>
              <a:t>ου</a:t>
            </a:r>
            <a:r>
              <a:rPr lang="en-US" sz="1600" b="0" strike="noStrike" spc="-1" dirty="0"/>
              <a:t> η </a:t>
            </a:r>
            <a:r>
              <a:rPr lang="en-US" sz="1600" b="0" strike="noStrike" spc="-1" dirty="0" err="1"/>
              <a:t>συσχέτιση</a:t>
            </a:r>
            <a:r>
              <a:rPr lang="en-US" sz="1600" b="0" strike="noStrike" spc="-1" dirty="0"/>
              <a:t> </a:t>
            </a:r>
            <a:r>
              <a:rPr lang="en-US" sz="1600" b="0" strike="noStrike" spc="-1" dirty="0" err="1"/>
              <a:t>του</a:t>
            </a:r>
            <a:r>
              <a:rPr lang="en-US" sz="1600" b="0" strike="noStrike" spc="-1" dirty="0"/>
              <a:t> π</a:t>
            </a:r>
            <a:r>
              <a:rPr lang="en-US" sz="1600" b="0" strike="noStrike" spc="-1" dirty="0" err="1"/>
              <a:t>οσοστού</a:t>
            </a:r>
            <a:r>
              <a:rPr lang="en-US" sz="1600" b="0" strike="noStrike" spc="-1" dirty="0"/>
              <a:t> </a:t>
            </a:r>
            <a:r>
              <a:rPr lang="en-US" sz="1600" b="0" strike="noStrike" spc="-1" dirty="0" err="1"/>
              <a:t>κέρδους</a:t>
            </a:r>
            <a:r>
              <a:rPr lang="en-US" sz="1600" b="0" strike="noStrike" spc="-1" dirty="0"/>
              <a:t> </a:t>
            </a:r>
            <a:r>
              <a:rPr lang="en-US" sz="1600" b="0" strike="noStrike" spc="-1" dirty="0" err="1"/>
              <a:t>με</a:t>
            </a:r>
            <a:r>
              <a:rPr lang="en-US" sz="1600" b="0" strike="noStrike" spc="-1" dirty="0"/>
              <a:t> </a:t>
            </a:r>
            <a:r>
              <a:rPr lang="en-US" sz="1600" b="0" strike="noStrike" spc="-1" dirty="0" err="1"/>
              <a:t>το</a:t>
            </a:r>
            <a:r>
              <a:rPr lang="en-US" sz="1600" b="0" strike="noStrike" spc="-1" dirty="0"/>
              <a:t> επ</a:t>
            </a:r>
            <a:r>
              <a:rPr lang="en-US" sz="1600" b="0" strike="noStrike" spc="-1" dirty="0" err="1"/>
              <a:t>ιτόκιο</a:t>
            </a:r>
            <a:r>
              <a:rPr lang="en-US" sz="1600" b="0" strike="noStrike" spc="-1" dirty="0"/>
              <a:t> </a:t>
            </a:r>
            <a:r>
              <a:rPr lang="en-US" sz="1600" b="0" strike="noStrike" spc="-1" dirty="0" err="1"/>
              <a:t>των</a:t>
            </a:r>
            <a:r>
              <a:rPr lang="en-US" sz="1600" b="0" strike="noStrike" spc="-1" dirty="0"/>
              <a:t> μα</a:t>
            </a:r>
            <a:r>
              <a:rPr lang="en-US" sz="1600" b="0" strike="noStrike" spc="-1" dirty="0" err="1"/>
              <a:t>κρο</a:t>
            </a:r>
            <a:r>
              <a:rPr lang="en-US" sz="1600" b="0" strike="noStrike" spc="-1" dirty="0"/>
              <a:t>πρόθεσμων ομολόγων ισχύει μόνο στη νεοκλασική θεωρία ο υπολογισμός τους είναι συνεπής με τα δεδομένα του Piketty. Επ</a:t>
            </a:r>
            <a:r>
              <a:rPr lang="en-US" sz="1600" b="0" strike="noStrike" spc="-1" dirty="0" err="1"/>
              <a:t>ομένως</a:t>
            </a:r>
            <a:r>
              <a:rPr lang="en-US" sz="1600" b="0" strike="noStrike" spc="-1" dirty="0"/>
              <a:t>, τα απ</a:t>
            </a:r>
            <a:r>
              <a:rPr lang="en-US" sz="1600" b="0" strike="noStrike" spc="-1" dirty="0" err="1"/>
              <a:t>ογοητευτικά</a:t>
            </a:r>
            <a:r>
              <a:rPr lang="en-US" sz="1600" b="0" strike="noStrike" spc="-1" dirty="0"/>
              <a:t> απ</a:t>
            </a:r>
            <a:r>
              <a:rPr lang="en-US" sz="1600" b="0" strike="noStrike" spc="-1" dirty="0" err="1"/>
              <a:t>οτελέσμ</a:t>
            </a:r>
            <a:r>
              <a:rPr lang="en-US" sz="1600" b="0" strike="noStrike" spc="-1" dirty="0"/>
              <a:t>ατα που βρίσκουν ορθώς θεωρούν ότι δεν επιβεβαιώνουν τη συσχέτιση της ανισότητας με τον «τρίτο θεμελιώδη νόμο του καπιταλισμού» (r-g&gt; 0).</a:t>
            </a:r>
          </a:p>
          <a:p>
            <a:pPr marL="0" indent="0">
              <a:spcBef>
                <a:spcPts val="1001"/>
              </a:spcBef>
              <a:buClr>
                <a:srgbClr val="202124"/>
              </a:buClr>
              <a:buNone/>
            </a:pPr>
            <a:r>
              <a:rPr lang="en-US" sz="1600" b="0" strike="noStrike" spc="-1" dirty="0"/>
              <a:t> </a:t>
            </a:r>
            <a:r>
              <a:rPr lang="en-US" sz="1600" b="0" strike="noStrike" spc="-1" dirty="0" err="1"/>
              <a:t>Έχοντ</a:t>
            </a:r>
            <a:r>
              <a:rPr lang="en-US" sz="1600" b="0" strike="noStrike" spc="-1" dirty="0"/>
              <a:t>ας αποδυναμώσει το επιχείρημα του Piketty, κινούνται στη συνέχεια για να δημιουργήσουν το δικό τους επιχείρημα για να εξηγήσουν την ανισότητα. </a:t>
            </a:r>
            <a:r>
              <a:rPr lang="en-US" sz="1600" b="0" strike="noStrike" spc="-1" dirty="0" err="1"/>
              <a:t>Σε</a:t>
            </a:r>
            <a:r>
              <a:rPr lang="en-US" sz="1600" b="0" strike="noStrike" spc="-1" dirty="0"/>
              <a:t> </a:t>
            </a:r>
            <a:r>
              <a:rPr lang="en-US" sz="1600" b="0" strike="noStrike" spc="-1" dirty="0" err="1"/>
              <a:t>εμ</a:t>
            </a:r>
            <a:r>
              <a:rPr lang="en-US" sz="1600" b="0" strike="noStrike" spc="-1" dirty="0"/>
              <a:t>πειρικό επίπεδο, η ιδέα τους είναι ότι η δυναμική του μεριδίου του top 1% των εισοδημάτων μπορεί να είναι παραπλανητική για την κατανόηση της συνολικής κατανομής εισοδήματος. </a:t>
            </a:r>
          </a:p>
          <a:p>
            <a:pPr marL="0" indent="0">
              <a:spcBef>
                <a:spcPts val="1001"/>
              </a:spcBef>
              <a:buClr>
                <a:srgbClr val="202124"/>
              </a:buClr>
              <a:buNone/>
            </a:pPr>
            <a:r>
              <a:rPr lang="en-US" sz="1600" b="0" strike="noStrike" spc="-1" dirty="0" err="1"/>
              <a:t>Γι</a:t>
            </a:r>
            <a:r>
              <a:rPr lang="en-US" sz="1600" b="0" strike="noStrike" spc="-1" dirty="0"/>
              <a:t>α να μας πείσουν δεν εξετάζουν την κατανομή εισοδήματος σε κάθε χώρα αλλά συγκρίνουν την διανομή του εισοδήματος σε δύο ακραίες περιπτώσεις. </a:t>
            </a:r>
            <a:r>
              <a:rPr lang="en-US" sz="1600" b="0" strike="noStrike" spc="-1" dirty="0" err="1"/>
              <a:t>Τη</a:t>
            </a:r>
            <a:r>
              <a:rPr lang="en-US" sz="1600" b="0" strike="noStrike" spc="-1" dirty="0"/>
              <a:t> </a:t>
            </a:r>
            <a:r>
              <a:rPr lang="en-US" sz="1600" b="0" strike="noStrike" spc="-1" dirty="0" err="1"/>
              <a:t>σοσι</a:t>
            </a:r>
            <a:r>
              <a:rPr lang="en-US" sz="1600" b="0" strike="noStrike" spc="-1" dirty="0"/>
              <a:t>αλδημοκρατική Σουηδία και τη Νότια Αφρική που υπέφερε για πολλά χρόνια κάτω από το ρατσιστικό καθεστώς απαρτχάιντ. </a:t>
            </a:r>
            <a:r>
              <a:rPr lang="en-US" sz="1600" b="0" strike="noStrike" spc="-1" dirty="0" err="1"/>
              <a:t>Το</a:t>
            </a:r>
            <a:r>
              <a:rPr lang="en-US" sz="1600" b="0" strike="noStrike" spc="-1" dirty="0"/>
              <a:t> </a:t>
            </a:r>
            <a:r>
              <a:rPr lang="en-US" sz="1600" b="0" strike="noStrike" spc="-1" dirty="0" err="1"/>
              <a:t>σκε</a:t>
            </a:r>
            <a:r>
              <a:rPr lang="en-US" sz="1600" b="0" strike="noStrike" spc="-1" dirty="0"/>
              <a:t>πτικό τους είναι ότι το top 1% της Νότιας Αφρικής δεν μπορεί να είναι αντιπροσωπευτικό του συνόλου ειδικά στην προ και μετά Apartheid εποχή. Σκοπός τους είναι να αποδώσουν την ανισότητα σε θεσμικούς παράγοντες κάτι που αποτυγχάνουν όμως να επιβεβαιώσουν και οι ίδιοι αφού</a:t>
            </a:r>
            <a:r>
              <a:rPr lang="el-GR" sz="1600" b="0" strike="noStrike" spc="-1" dirty="0"/>
              <a:t> όπως είδαμε (μάθημα 6)</a:t>
            </a:r>
            <a:r>
              <a:rPr lang="en-US" sz="1600" b="0" strike="noStrike" spc="-1" dirty="0"/>
              <a:t> το σχήμα των εισοδηματικών κατανομών είναι παρεμφερές σε παγκόσμια κλίμακα. Επιπ</a:t>
            </a:r>
            <a:r>
              <a:rPr lang="en-US" sz="1600" b="0" strike="noStrike" spc="-1" dirty="0" err="1"/>
              <a:t>λέον</a:t>
            </a:r>
            <a:r>
              <a:rPr lang="en-US" sz="1600" b="0" strike="noStrike" spc="-1" dirty="0"/>
              <a:t>, π</a:t>
            </a:r>
            <a:r>
              <a:rPr lang="en-US" sz="1600" b="0" strike="noStrike" spc="-1" dirty="0" err="1"/>
              <a:t>ρόσφ</a:t>
            </a:r>
            <a:r>
              <a:rPr lang="en-US" sz="1600" b="0" strike="noStrike" spc="-1" dirty="0"/>
              <a:t>ατες έρευνες δείχνουν ότι υπάρχει σημαντική συσχέτιση ανάμεσα στην κατανομή των εισοδημάτων του ανώτατου 1-3% και της συνολικής κατανομής εισοδήματος του πληθυσμού (Shaikh 2017).</a:t>
            </a:r>
          </a:p>
          <a:p>
            <a:pPr>
              <a:spcBef>
                <a:spcPts val="1001"/>
              </a:spcBef>
            </a:pPr>
            <a:endParaRPr lang="en-US" sz="1300" b="0" strike="noStrike" spc="-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6" name="Rectangle 11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Freeform: Shape 11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PlaceHolder 1"/>
          <p:cNvSpPr>
            <a:spLocks noGrp="1"/>
          </p:cNvSpPr>
          <p:nvPr>
            <p:ph type="title"/>
          </p:nvPr>
        </p:nvSpPr>
        <p:spPr>
          <a:xfrm>
            <a:off x="686834" y="1153572"/>
            <a:ext cx="3200400" cy="4461163"/>
          </a:xfrm>
          <a:prstGeom prst="rect">
            <a:avLst/>
          </a:prstGeom>
        </p:spPr>
        <p:txBody>
          <a:bodyPr vert="horz" lIns="91440" tIns="45720" rIns="91440" bIns="45720" rtlCol="0" anchor="ctr">
            <a:normAutofit/>
          </a:bodyPr>
          <a:lstStyle/>
          <a:p>
            <a:r>
              <a:rPr lang="en-US" b="1" strike="noStrike" kern="1200" spc="-1">
                <a:solidFill>
                  <a:srgbClr val="FFFFFF"/>
                </a:solidFill>
                <a:latin typeface="+mj-lt"/>
                <a:ea typeface="+mj-ea"/>
                <a:cs typeface="+mj-cs"/>
              </a:rPr>
              <a:t>Piketty και Marx</a:t>
            </a:r>
            <a:endParaRPr lang="en-US" b="0" strike="noStrike" kern="1200" spc="-1">
              <a:solidFill>
                <a:srgbClr val="FFFFFF"/>
              </a:solidFill>
              <a:latin typeface="+mj-lt"/>
              <a:ea typeface="+mj-ea"/>
              <a:cs typeface="+mj-cs"/>
            </a:endParaRPr>
          </a:p>
        </p:txBody>
      </p:sp>
      <p:sp>
        <p:nvSpPr>
          <p:cNvPr id="120" name="Arc 11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1" name="PlaceHolder 2"/>
          <p:cNvSpPr>
            <a:spLocks noGrp="1"/>
          </p:cNvSpPr>
          <p:nvPr>
            <p:ph/>
          </p:nvPr>
        </p:nvSpPr>
        <p:spPr>
          <a:xfrm>
            <a:off x="4276578" y="591344"/>
            <a:ext cx="7077221" cy="5947568"/>
          </a:xfrm>
          <a:prstGeom prst="rect">
            <a:avLst/>
          </a:prstGeom>
        </p:spPr>
        <p:txBody>
          <a:bodyPr vert="horz" lIns="91440" tIns="45720" rIns="91440" bIns="45720" rtlCol="0" anchor="t">
            <a:normAutofit fontScale="92500"/>
          </a:bodyPr>
          <a:lstStyle/>
          <a:p>
            <a:pPr marL="0" indent="0" algn="just">
              <a:buClr>
                <a:srgbClr val="202124"/>
              </a:buClr>
              <a:buNone/>
            </a:pPr>
            <a:r>
              <a:rPr lang="en-US" sz="1800" b="0" strike="noStrike" spc="-1" dirty="0"/>
              <a:t>Στο πλα</a:t>
            </a:r>
            <a:r>
              <a:rPr lang="en-US" sz="1800" b="0" strike="noStrike" spc="-1" dirty="0" err="1"/>
              <a:t>ίσιο</a:t>
            </a:r>
            <a:r>
              <a:rPr lang="en-US" sz="1800" b="0" strike="noStrike" spc="-1" dirty="0"/>
              <a:t> α</a:t>
            </a:r>
            <a:r>
              <a:rPr lang="en-US" sz="1800" b="0" strike="noStrike" spc="-1" dirty="0" err="1"/>
              <a:t>υτής</a:t>
            </a:r>
            <a:r>
              <a:rPr lang="en-US" sz="1800" b="0" strike="noStrike" spc="-1" dirty="0"/>
              <a:t> </a:t>
            </a:r>
            <a:r>
              <a:rPr lang="en-US" sz="1800" b="0" strike="noStrike" spc="-1" dirty="0" err="1"/>
              <a:t>της</a:t>
            </a:r>
            <a:r>
              <a:rPr lang="en-US" sz="1800" b="0" strike="noStrike" spc="-1" dirty="0"/>
              <a:t> πα</a:t>
            </a:r>
            <a:r>
              <a:rPr lang="en-US" sz="1800" b="0" strike="noStrike" spc="-1" dirty="0" err="1"/>
              <a:t>ρουσί</a:t>
            </a:r>
            <a:r>
              <a:rPr lang="en-US" sz="1800" b="0" strike="noStrike" spc="-1" dirty="0"/>
              <a:t>ασης έχουμε εξετάσει βιβλιογραφία μεγέθυνσης και διανομής επεκτείνεται σε ένα διάστημα σχεδόν 70 χρόνων. </a:t>
            </a:r>
            <a:r>
              <a:rPr lang="en-US" sz="1800" b="0" strike="noStrike" spc="-1" dirty="0" err="1"/>
              <a:t>Σε</a:t>
            </a:r>
            <a:r>
              <a:rPr lang="en-US" sz="1800" b="0" strike="noStrike" spc="-1" dirty="0"/>
              <a:t> α</a:t>
            </a:r>
            <a:r>
              <a:rPr lang="en-US" sz="1800" b="0" strike="noStrike" spc="-1" dirty="0" err="1"/>
              <a:t>υτήν</a:t>
            </a:r>
            <a:r>
              <a:rPr lang="en-US" sz="1800" b="0" strike="noStrike" spc="-1" dirty="0"/>
              <a:t> </a:t>
            </a:r>
            <a:r>
              <a:rPr lang="en-US" sz="1800" b="0" strike="noStrike" spc="-1" dirty="0" err="1"/>
              <a:t>τη</a:t>
            </a:r>
            <a:r>
              <a:rPr lang="en-US" sz="1800" b="0" strike="noStrike" spc="-1" dirty="0"/>
              <a:t> μα</a:t>
            </a:r>
            <a:r>
              <a:rPr lang="en-US" sz="1800" b="0" strike="noStrike" spc="-1" dirty="0" err="1"/>
              <a:t>κρά</a:t>
            </a:r>
            <a:r>
              <a:rPr lang="en-US" sz="1800" b="0" strike="noStrike" spc="-1" dirty="0"/>
              <a:t> ανα</a:t>
            </a:r>
            <a:r>
              <a:rPr lang="en-US" sz="1800" b="0" strike="noStrike" spc="-1" dirty="0" err="1"/>
              <a:t>φορά</a:t>
            </a:r>
            <a:r>
              <a:rPr lang="en-US" sz="1800" b="0" strike="noStrike" spc="-1" dirty="0"/>
              <a:t>, </a:t>
            </a:r>
            <a:r>
              <a:rPr lang="en-US" sz="1800" b="0" strike="noStrike" spc="-1" dirty="0" err="1"/>
              <a:t>δεν</a:t>
            </a:r>
            <a:r>
              <a:rPr lang="en-US" sz="1800" b="0" strike="noStrike" spc="-1" dirty="0"/>
              <a:t> </a:t>
            </a:r>
            <a:r>
              <a:rPr lang="en-US" sz="1800" b="0" strike="noStrike" spc="-1" dirty="0" err="1"/>
              <a:t>συν</a:t>
            </a:r>
            <a:r>
              <a:rPr lang="en-US" sz="1800" b="0" strike="noStrike" spc="-1" dirty="0"/>
              <a:t>αντήσαμε ούτε ένα επιχείρημα που να συσχετίζει τους μισθούς και το μερίδιο των μισθών με την ανεργία. Ο </a:t>
            </a:r>
            <a:r>
              <a:rPr lang="en-US" sz="1800" b="0" strike="noStrike" spc="-1" dirty="0" err="1"/>
              <a:t>λόγος</a:t>
            </a:r>
            <a:r>
              <a:rPr lang="en-US" sz="1800" b="0" strike="noStrike" spc="-1" dirty="0"/>
              <a:t> </a:t>
            </a:r>
            <a:r>
              <a:rPr lang="en-US" sz="1800" b="0" strike="noStrike" spc="-1" dirty="0" err="1"/>
              <a:t>είν</a:t>
            </a:r>
            <a:r>
              <a:rPr lang="en-US" sz="1800" b="0" strike="noStrike" spc="-1" dirty="0"/>
              <a:t>αι ότι όλη η βιβλιογραφία που εξετάζεται μέχρι τώρα βασίζεται στη νεοκλασική θεωρία όπου ο μισθός είναι μια τιμή εκκαθάρισης της αγοράς εργασίας.</a:t>
            </a:r>
          </a:p>
          <a:p>
            <a:pPr marL="0" indent="0" algn="just">
              <a:spcAft>
                <a:spcPts val="799"/>
              </a:spcAft>
              <a:buClr>
                <a:srgbClr val="202124"/>
              </a:buClr>
              <a:buNone/>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en-US" sz="1800" b="0" strike="noStrike" spc="-1" dirty="0" err="1"/>
              <a:t>Αυτό</a:t>
            </a:r>
            <a:r>
              <a:rPr lang="en-US" sz="1800" b="0" strike="noStrike" spc="-1" dirty="0"/>
              <a:t> </a:t>
            </a:r>
            <a:r>
              <a:rPr lang="en-US" sz="1800" b="0" strike="noStrike" spc="-1" dirty="0" err="1"/>
              <a:t>δεν</a:t>
            </a:r>
            <a:r>
              <a:rPr lang="en-US" sz="1800" b="0" strike="noStrike" spc="-1" dirty="0"/>
              <a:t> </a:t>
            </a:r>
            <a:r>
              <a:rPr lang="en-US" sz="1800" b="0" strike="noStrike" spc="-1" dirty="0" err="1"/>
              <a:t>ισχύει</a:t>
            </a:r>
            <a:r>
              <a:rPr lang="en-US" sz="1800" b="0" strike="noStrike" spc="-1" dirty="0"/>
              <a:t> </a:t>
            </a:r>
            <a:r>
              <a:rPr lang="en-US" sz="1800" b="0" strike="noStrike" spc="-1" dirty="0" err="1"/>
              <a:t>στην</a:t>
            </a:r>
            <a:r>
              <a:rPr lang="en-US" sz="1800" b="0" strike="noStrike" spc="-1" dirty="0"/>
              <a:t> </a:t>
            </a:r>
            <a:r>
              <a:rPr lang="en-US" sz="1800" b="0" strike="noStrike" spc="-1" dirty="0" err="1"/>
              <a:t>κλ</a:t>
            </a:r>
            <a:r>
              <a:rPr lang="en-US" sz="1800" b="0" strike="noStrike" spc="-1" dirty="0"/>
              <a:t>ασική πολιτική οικονομία και ειδικά στον Μαρξ όπου η διαρθρωτική ανεργία και η ταξική πάλη διαδραματίζουν σημαντικό ρόλο στην κατανομή εισοδήματος και την ανισότητα.</a:t>
            </a:r>
          </a:p>
          <a:p>
            <a:pPr marL="0" indent="0" algn="just">
              <a:spcAft>
                <a:spcPts val="799"/>
              </a:spcAft>
              <a:buClr>
                <a:srgbClr val="202124"/>
              </a:buClr>
              <a:buNone/>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en-US" sz="1800" b="0" strike="noStrike" spc="-1" dirty="0" err="1"/>
              <a:t>Γι</a:t>
            </a:r>
            <a:r>
              <a:rPr lang="en-US" sz="1800" b="0" strike="noStrike" spc="-1" dirty="0"/>
              <a:t>α να καταλάβουμε πώς συμβαίνει αυτό πρέπει να σκιαγραφήσουμε το βασικό επιχείρημα. </a:t>
            </a:r>
            <a:r>
              <a:rPr lang="en-US" sz="1800" b="0" strike="noStrike" spc="-1" dirty="0" err="1"/>
              <a:t>Στον</a:t>
            </a:r>
            <a:r>
              <a:rPr lang="en-US" sz="1800" b="0" strike="noStrike" spc="-1" dirty="0"/>
              <a:t> Μα</a:t>
            </a:r>
            <a:r>
              <a:rPr lang="en-US" sz="1800" b="0" strike="noStrike" spc="-1" dirty="0" err="1"/>
              <a:t>ρξ</a:t>
            </a:r>
            <a:r>
              <a:rPr lang="en-US" sz="1800" b="0" strike="noStrike" spc="-1" dirty="0"/>
              <a:t>, </a:t>
            </a:r>
            <a:r>
              <a:rPr lang="en-US" sz="1800" b="0" strike="noStrike" spc="-1" dirty="0" err="1"/>
              <a:t>οι</a:t>
            </a:r>
            <a:r>
              <a:rPr lang="en-US" sz="1800" b="0" strike="noStrike" spc="-1" dirty="0"/>
              <a:t> καπ</a:t>
            </a:r>
            <a:r>
              <a:rPr lang="en-US" sz="1800" b="0" strike="noStrike" spc="-1" dirty="0" err="1"/>
              <a:t>ιτ</a:t>
            </a:r>
            <a:r>
              <a:rPr lang="en-US" sz="1800" b="0" strike="noStrike" spc="-1" dirty="0"/>
              <a:t>αλιστικές παραγωγικές σχέσεις ωθούν προς τη συνεχή μηχανοποίηση της παραγωγής επειδή φέρνει μεγαλύτερο έλεγχο στην εργασία για τον καπιταλιστή. Η </a:t>
            </a:r>
            <a:r>
              <a:rPr lang="en-US" sz="1800" b="0" strike="noStrike" spc="-1" dirty="0" err="1"/>
              <a:t>μηχ</a:t>
            </a:r>
            <a:r>
              <a:rPr lang="en-US" sz="1800" b="0" strike="noStrike" spc="-1" dirty="0"/>
              <a:t>ανοποίηση διευκολύνει την εντατικοποίηση της παραγωγικής διαδικασίας, αυξάνει την παραγωγικότητα και αυξάνει το ποσοστό (υπεραξίας) εκμετάλλευσης της εργασίας</a:t>
            </a:r>
            <a:r>
              <a:rPr lang="el-GR" sz="1800" b="0" strike="noStrike" spc="-1" dirty="0"/>
              <a:t>. Παράλληλα συντηρεί ένα ποσοστό του πληθυσμού που βρίσκεται πάντα στο όριο μεταξύ απασχόλησης και ανεργίας τον «εφεδρικό </a:t>
            </a:r>
            <a:r>
              <a:rPr lang="el-GR" sz="1800" spc="-1" dirty="0"/>
              <a:t>σ</a:t>
            </a:r>
            <a:r>
              <a:rPr lang="el-GR" sz="1800" b="0" strike="noStrike" spc="-1" dirty="0"/>
              <a:t>τρατό εργασίας ή εφεδρικό βιομηχανικό στρατό. </a:t>
            </a:r>
            <a:r>
              <a:rPr lang="el-GR" sz="1800" spc="-1" dirty="0"/>
              <a:t> </a:t>
            </a:r>
            <a:endParaRPr lang="en-US" sz="1800" b="0" strike="noStrike" spc="-1" dirty="0"/>
          </a:p>
          <a:p>
            <a:pPr marL="0" indent="0" algn="just">
              <a:spcAft>
                <a:spcPts val="799"/>
              </a:spcAft>
              <a:buClr>
                <a:srgbClr val="202124"/>
              </a:buClr>
              <a:buNone/>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en-US" sz="1800" b="0" strike="noStrike" spc="-1" dirty="0"/>
              <a:t>Όπ</a:t>
            </a:r>
            <a:r>
              <a:rPr lang="en-US" sz="1800" b="0" strike="noStrike" spc="-1" dirty="0" err="1"/>
              <a:t>ως</a:t>
            </a:r>
            <a:r>
              <a:rPr lang="en-US" sz="1800" b="0" strike="noStrike" spc="-1" dirty="0"/>
              <a:t> θα </a:t>
            </a:r>
            <a:r>
              <a:rPr lang="en-US" sz="1800" b="0" strike="noStrike" spc="-1" dirty="0" err="1"/>
              <a:t>δούμε</a:t>
            </a:r>
            <a:r>
              <a:rPr lang="en-US" sz="1800" b="0" strike="noStrike" spc="-1" dirty="0"/>
              <a:t> </a:t>
            </a:r>
            <a:r>
              <a:rPr lang="en-US" sz="1800" b="0" strike="noStrike" spc="-1" dirty="0" err="1"/>
              <a:t>στο</a:t>
            </a:r>
            <a:r>
              <a:rPr lang="en-US" sz="1800" b="0" strike="noStrike" spc="-1" dirty="0"/>
              <a:t> επ</a:t>
            </a:r>
            <a:r>
              <a:rPr lang="en-US" sz="1800" b="0" strike="noStrike" spc="-1" dirty="0" err="1"/>
              <a:t>όμενο</a:t>
            </a:r>
            <a:r>
              <a:rPr lang="en-US" sz="1800" b="0" strike="noStrike" spc="-1" dirty="0"/>
              <a:t> </a:t>
            </a:r>
            <a:r>
              <a:rPr lang="en-US" sz="1800" b="0" strike="noStrike" spc="-1" dirty="0" err="1"/>
              <a:t>μάθημ</a:t>
            </a:r>
            <a:r>
              <a:rPr lang="en-US" sz="1800" b="0" strike="noStrike" spc="-1" dirty="0"/>
              <a:t>α η λογική αυτή μπορεί να αποτελέσει τη βάση μιας διαφορετικής ερμηνείας της ανισότητας. </a:t>
            </a:r>
          </a:p>
          <a:p>
            <a:pPr>
              <a:spcAft>
                <a:spcPts val="799"/>
              </a:spcAft>
              <a:tabLst>
                <a:tab pos="0" algn="l"/>
              </a:tabLst>
            </a:pPr>
            <a:endParaRPr lang="en-US" sz="1800" b="0" strike="noStrike" spc="-1" dirty="0"/>
          </a:p>
          <a:p>
            <a:pPr>
              <a:spcBef>
                <a:spcPts val="1001"/>
              </a:spcBef>
              <a:spcAft>
                <a:spcPts val="799"/>
              </a:spcAft>
              <a:tabLst>
                <a:tab pos="0" algn="l"/>
              </a:tabLst>
            </a:pPr>
            <a:endParaRPr lang="en-US" sz="1500" b="0" strike="noStrike" spc="-1" dirty="0"/>
          </a:p>
          <a:p>
            <a:pPr>
              <a:spcBef>
                <a:spcPts val="1001"/>
              </a:spcBef>
              <a:tabLst>
                <a:tab pos="0" algn="l"/>
              </a:tabLst>
            </a:pPr>
            <a:endParaRPr lang="en-US" sz="1500" b="0" strike="noStrike" spc="-1" dirty="0"/>
          </a:p>
          <a:p>
            <a:pPr>
              <a:spcBef>
                <a:spcPts val="1001"/>
              </a:spcBef>
              <a:tabLst>
                <a:tab pos="0" algn="l"/>
              </a:tabLst>
            </a:pPr>
            <a:endParaRPr lang="en-US" sz="1500" b="0" strike="noStrike" spc="-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 name="Rectangle 11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PlaceHolder 1"/>
          <p:cNvSpPr>
            <a:spLocks noGrp="1"/>
          </p:cNvSpPr>
          <p:nvPr>
            <p:ph type="title"/>
          </p:nvPr>
        </p:nvSpPr>
        <p:spPr>
          <a:xfrm>
            <a:off x="1156851" y="637762"/>
            <a:ext cx="9888496" cy="900131"/>
          </a:xfrm>
          <a:prstGeom prst="rect">
            <a:avLst/>
          </a:prstGeom>
        </p:spPr>
        <p:txBody>
          <a:bodyPr vert="horz" lIns="91440" tIns="45720" rIns="91440" bIns="45720" rtlCol="0" anchor="t">
            <a:normAutofit/>
          </a:bodyPr>
          <a:lstStyle/>
          <a:p>
            <a:r>
              <a:rPr lang="en-US" sz="4000" b="1" strike="noStrike" kern="1200" spc="-1">
                <a:solidFill>
                  <a:schemeClr val="bg1"/>
                </a:solidFill>
                <a:latin typeface="+mj-lt"/>
                <a:ea typeface="+mj-ea"/>
                <a:cs typeface="+mj-cs"/>
              </a:rPr>
              <a:t>Καταληκτικές</a:t>
            </a:r>
            <a:r>
              <a:rPr lang="en-US" sz="4000" b="0" strike="noStrike" kern="1200" spc="-1">
                <a:solidFill>
                  <a:schemeClr val="bg1"/>
                </a:solidFill>
                <a:latin typeface="+mj-lt"/>
                <a:ea typeface="+mj-ea"/>
                <a:cs typeface="+mj-cs"/>
              </a:rPr>
              <a:t> </a:t>
            </a:r>
            <a:r>
              <a:rPr lang="en-US" sz="4000" b="1" strike="noStrike" kern="1200" spc="-1">
                <a:solidFill>
                  <a:schemeClr val="bg1"/>
                </a:solidFill>
                <a:latin typeface="+mj-lt"/>
                <a:ea typeface="+mj-ea"/>
                <a:cs typeface="+mj-cs"/>
              </a:rPr>
              <a:t>Επισημάνσεις</a:t>
            </a:r>
            <a:endParaRPr lang="en-US" sz="4000" b="0" strike="noStrike" kern="1200" spc="-1">
              <a:solidFill>
                <a:schemeClr val="bg1"/>
              </a:solidFill>
              <a:latin typeface="+mj-lt"/>
              <a:ea typeface="+mj-ea"/>
              <a:cs typeface="+mj-cs"/>
            </a:endParaRPr>
          </a:p>
        </p:txBody>
      </p:sp>
      <p:sp>
        <p:nvSpPr>
          <p:cNvPr id="120" name="Rectangle 11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PlaceHolder 2"/>
          <p:cNvSpPr>
            <a:spLocks noGrp="1"/>
          </p:cNvSpPr>
          <p:nvPr>
            <p:ph/>
          </p:nvPr>
        </p:nvSpPr>
        <p:spPr>
          <a:xfrm>
            <a:off x="387276" y="2217343"/>
            <a:ext cx="11435378" cy="4320618"/>
          </a:xfrm>
          <a:prstGeom prst="rect">
            <a:avLst/>
          </a:prstGeom>
        </p:spPr>
        <p:txBody>
          <a:bodyPr vert="horz" lIns="91440" tIns="45720" rIns="91440" bIns="45720" rtlCol="0">
            <a:normAutofit fontScale="92500" lnSpcReduction="10000"/>
          </a:bodyPr>
          <a:lstStyle/>
          <a:p>
            <a:pPr marL="228600">
              <a:spcBef>
                <a:spcPts val="1001"/>
              </a:spcBef>
              <a:buClr>
                <a:srgbClr val="000000"/>
              </a:buClr>
            </a:pPr>
            <a:r>
              <a:rPr lang="en-US" sz="2000" b="0" strike="noStrike" spc="-1" dirty="0"/>
              <a:t>Από </a:t>
            </a:r>
            <a:r>
              <a:rPr lang="en-US" sz="2000" b="0" strike="noStrike" spc="-1" dirty="0" err="1"/>
              <a:t>την</a:t>
            </a:r>
            <a:r>
              <a:rPr lang="en-US" sz="2000" b="0" strike="noStrike" spc="-1" dirty="0"/>
              <a:t> </a:t>
            </a:r>
            <a:r>
              <a:rPr lang="en-US" sz="2000" b="0" strike="noStrike" spc="-1" dirty="0" err="1"/>
              <a:t>εκδήλωση</a:t>
            </a:r>
            <a:r>
              <a:rPr lang="en-US" sz="2000" b="0" strike="noStrike" spc="-1" dirty="0"/>
              <a:t> </a:t>
            </a:r>
            <a:r>
              <a:rPr lang="en-US" sz="2000" b="0" strike="noStrike" spc="-1" dirty="0" err="1"/>
              <a:t>της</a:t>
            </a:r>
            <a:r>
              <a:rPr lang="en-US" sz="2000" b="0" strike="noStrike" spc="-1" dirty="0"/>
              <a:t> πα</a:t>
            </a:r>
            <a:r>
              <a:rPr lang="en-US" sz="2000" b="0" strike="noStrike" spc="-1" dirty="0" err="1"/>
              <a:t>νδημί</a:t>
            </a:r>
            <a:r>
              <a:rPr lang="en-US" sz="2000" b="0" strike="noStrike" spc="-1" dirty="0"/>
              <a:t>ας και μετά η συζήτηση για την ανισότητα έχει ενταθεί.</a:t>
            </a:r>
          </a:p>
          <a:p>
            <a:pPr marL="228600">
              <a:spcBef>
                <a:spcPts val="1001"/>
              </a:spcBef>
              <a:buClr>
                <a:srgbClr val="000000"/>
              </a:buClr>
            </a:pPr>
            <a:r>
              <a:rPr lang="en-US" sz="2000" b="0" strike="noStrike" spc="-1" dirty="0" err="1"/>
              <a:t>Σε</a:t>
            </a:r>
            <a:r>
              <a:rPr lang="en-US" sz="2000" b="0" strike="noStrike" spc="-1" dirty="0"/>
              <a:t> </a:t>
            </a:r>
            <a:r>
              <a:rPr lang="en-US" sz="2000" b="0" strike="noStrike" spc="-1" dirty="0" err="1"/>
              <a:t>έν</a:t>
            </a:r>
            <a:r>
              <a:rPr lang="en-US" sz="2000" b="0" strike="noStrike" spc="-1" dirty="0"/>
              <a:t>α πρόσφατο συνέδριο ο νομπελίστας Jean Tirole αναφέρθηκε επίσης στην ανισότητα ως «αποτυχία αγοράς». </a:t>
            </a:r>
            <a:r>
              <a:rPr lang="en-US" sz="2000" b="0" strike="noStrike" spc="-1" dirty="0" err="1"/>
              <a:t>Αυτό</a:t>
            </a:r>
            <a:r>
              <a:rPr lang="en-US" sz="2000" b="0" strike="noStrike" spc="-1" dirty="0"/>
              <a:t> </a:t>
            </a:r>
            <a:r>
              <a:rPr lang="en-US" sz="2000" b="0" strike="noStrike" spc="-1" dirty="0" err="1"/>
              <a:t>σημ</a:t>
            </a:r>
            <a:r>
              <a:rPr lang="en-US" sz="2000" b="0" strike="noStrike" spc="-1" dirty="0"/>
              <a:t>αίνει ότι αποδέχεται την πρόταση του Piketty για επιβολή φόρου περιουσίας χωρίς να δέχεται κατ’ ανάγκη την αναλυτική του ερμηνεία της ανισότητας.</a:t>
            </a:r>
          </a:p>
          <a:p>
            <a:pPr marL="228600">
              <a:spcBef>
                <a:spcPts val="1001"/>
              </a:spcBef>
              <a:buClr>
                <a:srgbClr val="000000"/>
              </a:buClr>
            </a:pPr>
            <a:r>
              <a:rPr lang="en-US" sz="2000" b="0" strike="noStrike" spc="-1" dirty="0" err="1"/>
              <a:t>Ανάλογη</a:t>
            </a:r>
            <a:r>
              <a:rPr lang="en-US" sz="2000" b="0" strike="noStrike" spc="-1" dirty="0"/>
              <a:t> επ</a:t>
            </a:r>
            <a:r>
              <a:rPr lang="en-US" sz="2000" b="0" strike="noStrike" spc="-1" dirty="0" err="1"/>
              <a:t>ιχειρημ</a:t>
            </a:r>
            <a:r>
              <a:rPr lang="en-US" sz="2000" b="0" strike="noStrike" spc="-1" dirty="0"/>
              <a:t>ατολογία διατύπωσε και ο Saez (2021).</a:t>
            </a:r>
            <a:r>
              <a:rPr lang="el-GR" sz="2000" b="0" strike="noStrike" spc="-1" dirty="0"/>
              <a:t> Ενώ ο </a:t>
            </a:r>
            <a:r>
              <a:rPr lang="el-GR" sz="2000" b="0" strike="noStrike" spc="-1" dirty="0" err="1"/>
              <a:t>Ζουκμά</a:t>
            </a:r>
            <a:r>
              <a:rPr lang="el-GR" sz="2000" spc="-1" dirty="0" err="1"/>
              <a:t>ν</a:t>
            </a:r>
            <a:r>
              <a:rPr lang="el-GR" sz="2000" spc="-1" dirty="0"/>
              <a:t> τάραξε τα λιμνάζοντα ύδατα προτείνοντας φόρο 2% στο πλούτο παγκοσμίως – πρόταση που αποδέχθηκε και εφαρμόζει ο νέος δήμαρχος της Νέας Υόρκης ΄</a:t>
            </a:r>
            <a:r>
              <a:rPr lang="el-GR" sz="2000" spc="-1" dirty="0" err="1"/>
              <a:t>Ζοχράν</a:t>
            </a:r>
            <a:r>
              <a:rPr lang="el-GR" sz="2000" spc="-1" dirty="0"/>
              <a:t> </a:t>
            </a:r>
            <a:r>
              <a:rPr lang="el-GR" sz="2000" spc="-1" dirty="0" err="1"/>
              <a:t>Μαμντάνι</a:t>
            </a:r>
            <a:endParaRPr lang="en-US" sz="2000" b="0" strike="noStrike" spc="-1" dirty="0"/>
          </a:p>
          <a:p>
            <a:pPr marL="228600">
              <a:spcBef>
                <a:spcPts val="1001"/>
              </a:spcBef>
              <a:buClr>
                <a:srgbClr val="000000"/>
              </a:buClr>
            </a:pPr>
            <a:r>
              <a:rPr lang="en-US" sz="2000" b="0" strike="noStrike" spc="-1" dirty="0" err="1"/>
              <a:t>Βέ</a:t>
            </a:r>
            <a:r>
              <a:rPr lang="en-US" sz="2000" b="0" strike="noStrike" spc="-1" dirty="0"/>
              <a:t>βαια όλα τα παραπάνω δεν σημαίνουν ότι οι ανησυχίες των ορθόδοξων οικονομολόγων θα εξαφανίσουν τον «εφεδρικό βιομηχανικό στρατό» ή τις επιπτώσεις της «πρωταρχικής συσσώρευσης» στην σύγκλιση των οικονομιών.</a:t>
            </a:r>
          </a:p>
          <a:p>
            <a:pPr marL="228600">
              <a:spcBef>
                <a:spcPts val="1001"/>
              </a:spcBef>
              <a:buClr>
                <a:srgbClr val="000000"/>
              </a:buClr>
            </a:pPr>
            <a:r>
              <a:rPr lang="en-US" sz="2000" b="0" strike="noStrike" spc="-1" dirty="0" err="1"/>
              <a:t>Σημ</a:t>
            </a:r>
            <a:r>
              <a:rPr lang="en-US" sz="2000" b="0" strike="noStrike" spc="-1" dirty="0"/>
              <a:t>αίνουν όμως ότι μπαίνουμε σε μια νέα εποχή όπου η κλασική πολιτική οικονομία και ιδιαίτερα ο Marx έρχονται πάλι στην επικαιρότητα.   </a:t>
            </a:r>
          </a:p>
          <a:p>
            <a:pPr marL="228600">
              <a:spcBef>
                <a:spcPts val="1001"/>
              </a:spcBef>
              <a:buClr>
                <a:srgbClr val="000000"/>
              </a:buClr>
            </a:pPr>
            <a:r>
              <a:rPr lang="el-GR" sz="2000" b="0" strike="noStrike" spc="-1" dirty="0"/>
              <a:t>Αυτό γίνεται σαφές </a:t>
            </a:r>
            <a:r>
              <a:rPr lang="el-GR" sz="2000" spc="-1" dirty="0"/>
              <a:t>και από τη μεταστροφή της θέσης οικονομολόγων όπως ο </a:t>
            </a:r>
            <a:r>
              <a:rPr lang="en-US" sz="2000" spc="-1" dirty="0" err="1"/>
              <a:t>Acemoglou</a:t>
            </a:r>
            <a:r>
              <a:rPr lang="en-US" sz="2000" spc="-1" dirty="0"/>
              <a:t> </a:t>
            </a:r>
            <a:r>
              <a:rPr lang="el-GR" sz="2000" spc="-1" dirty="0"/>
              <a:t>ισχυρίζονται πλέον ότι η τεχνολογική πρόοδος έχει λειτουργήσει υπέρ του κεφαλαίου και της εισοδηματικής ανισότητας. </a:t>
            </a:r>
            <a:endParaRPr lang="en-US" sz="2000" b="0" strike="noStrike" spc="-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CE26DC4-5064-A441-D63E-9877089FBBEC}"/>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sz="5400" kern="1200">
                <a:solidFill>
                  <a:schemeClr val="tx1"/>
                </a:solidFill>
                <a:latin typeface="+mj-lt"/>
                <a:ea typeface="+mj-ea"/>
                <a:cs typeface="+mj-cs"/>
              </a:rPr>
              <a:t>Περίγραμμα και Περιεχόμενα</a:t>
            </a:r>
          </a:p>
        </p:txBody>
      </p:sp>
      <p:sp>
        <p:nvSpPr>
          <p:cNvPr id="26"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Υπότιτλος 2">
            <a:extLst>
              <a:ext uri="{FF2B5EF4-FFF2-40B4-BE49-F238E27FC236}">
                <a16:creationId xmlns:a16="http://schemas.microsoft.com/office/drawing/2014/main" id="{AD53D813-EDAE-1507-C93E-492FEB25EB53}"/>
              </a:ext>
            </a:extLst>
          </p:cNvPr>
          <p:cNvSpPr>
            <a:spLocks noGrp="1"/>
          </p:cNvSpPr>
          <p:nvPr>
            <p:ph type="subTitle"/>
          </p:nvPr>
        </p:nvSpPr>
        <p:spPr>
          <a:xfrm>
            <a:off x="258184" y="1929384"/>
            <a:ext cx="11747350" cy="4625250"/>
          </a:xfrm>
        </p:spPr>
        <p:txBody>
          <a:bodyPr vert="horz" lIns="91440" tIns="45720" rIns="91440" bIns="45720" rtlCol="0">
            <a:normAutofit/>
          </a:bodyPr>
          <a:lstStyle/>
          <a:p>
            <a:pPr>
              <a:spcBef>
                <a:spcPts val="600"/>
              </a:spcBef>
              <a:spcAft>
                <a:spcPts val="600"/>
              </a:spcAft>
            </a:pPr>
            <a:r>
              <a:rPr lang="en-US" sz="1400" dirty="0" err="1">
                <a:latin typeface="+mn-lt"/>
                <a:ea typeface="+mn-ea"/>
                <a:cs typeface="+mn-cs"/>
              </a:rPr>
              <a:t>Στο</a:t>
            </a:r>
            <a:r>
              <a:rPr lang="en-US" sz="1400" dirty="0">
                <a:latin typeface="+mn-lt"/>
                <a:ea typeface="+mn-ea"/>
                <a:cs typeface="+mn-cs"/>
              </a:rPr>
              <a:t> </a:t>
            </a:r>
            <a:r>
              <a:rPr lang="en-US" sz="1400" dirty="0" err="1">
                <a:latin typeface="+mn-lt"/>
                <a:ea typeface="+mn-ea"/>
                <a:cs typeface="+mn-cs"/>
              </a:rPr>
              <a:t>σημερινό</a:t>
            </a:r>
            <a:r>
              <a:rPr lang="en-US" sz="1400" dirty="0">
                <a:latin typeface="+mn-lt"/>
                <a:ea typeface="+mn-ea"/>
                <a:cs typeface="+mn-cs"/>
              </a:rPr>
              <a:t> </a:t>
            </a:r>
            <a:r>
              <a:rPr lang="en-US" sz="1400" dirty="0" err="1">
                <a:latin typeface="+mn-lt"/>
                <a:ea typeface="+mn-ea"/>
                <a:cs typeface="+mn-cs"/>
              </a:rPr>
              <a:t>μάθημ</a:t>
            </a:r>
            <a:r>
              <a:rPr lang="en-US" sz="1400" dirty="0">
                <a:latin typeface="+mn-lt"/>
                <a:ea typeface="+mn-ea"/>
                <a:cs typeface="+mn-cs"/>
              </a:rPr>
              <a:t>α θα σταθούμε στο κεντρικό ζήτημα της ανισότητας σήμερα. </a:t>
            </a:r>
            <a:r>
              <a:rPr lang="en-US" sz="1400" dirty="0" err="1">
                <a:latin typeface="+mn-lt"/>
                <a:ea typeface="+mn-ea"/>
                <a:cs typeface="+mn-cs"/>
              </a:rPr>
              <a:t>Την</a:t>
            </a:r>
            <a:r>
              <a:rPr lang="en-US" sz="1400" dirty="0">
                <a:latin typeface="+mn-lt"/>
                <a:ea typeface="+mn-ea"/>
                <a:cs typeface="+mn-cs"/>
              </a:rPr>
              <a:t> </a:t>
            </a:r>
            <a:r>
              <a:rPr lang="en-US" sz="1400" dirty="0" err="1">
                <a:latin typeface="+mn-lt"/>
                <a:ea typeface="+mn-ea"/>
                <a:cs typeface="+mn-cs"/>
              </a:rPr>
              <a:t>έκρηξη</a:t>
            </a:r>
            <a:r>
              <a:rPr lang="en-US" sz="1400" dirty="0">
                <a:latin typeface="+mn-lt"/>
                <a:ea typeface="+mn-ea"/>
                <a:cs typeface="+mn-cs"/>
              </a:rPr>
              <a:t> </a:t>
            </a:r>
            <a:r>
              <a:rPr lang="en-US" sz="1400" dirty="0" err="1">
                <a:latin typeface="+mn-lt"/>
                <a:ea typeface="+mn-ea"/>
                <a:cs typeface="+mn-cs"/>
              </a:rPr>
              <a:t>της</a:t>
            </a:r>
            <a:r>
              <a:rPr lang="en-US" sz="1400" dirty="0">
                <a:latin typeface="+mn-lt"/>
                <a:ea typeface="+mn-ea"/>
                <a:cs typeface="+mn-cs"/>
              </a:rPr>
              <a:t> </a:t>
            </a:r>
            <a:r>
              <a:rPr lang="en-US" sz="1400" dirty="0" err="1">
                <a:latin typeface="+mn-lt"/>
                <a:ea typeface="+mn-ea"/>
                <a:cs typeface="+mn-cs"/>
              </a:rPr>
              <a:t>εισοδημ</a:t>
            </a:r>
            <a:r>
              <a:rPr lang="en-US" sz="1400" dirty="0">
                <a:latin typeface="+mn-lt"/>
                <a:ea typeface="+mn-ea"/>
                <a:cs typeface="+mn-cs"/>
              </a:rPr>
              <a:t>ατικής ανισότητας μετά το 1980. </a:t>
            </a:r>
          </a:p>
          <a:p>
            <a:pPr>
              <a:spcBef>
                <a:spcPts val="600"/>
              </a:spcBef>
              <a:spcAft>
                <a:spcPts val="600"/>
              </a:spcAft>
            </a:pPr>
            <a:r>
              <a:rPr lang="en-US" sz="1400" dirty="0">
                <a:latin typeface="+mn-lt"/>
                <a:ea typeface="+mn-ea"/>
                <a:cs typeface="+mn-cs"/>
              </a:rPr>
              <a:t>Θα </a:t>
            </a:r>
            <a:r>
              <a:rPr lang="en-US" sz="1400" dirty="0" err="1">
                <a:latin typeface="+mn-lt"/>
                <a:ea typeface="+mn-ea"/>
                <a:cs typeface="+mn-cs"/>
              </a:rPr>
              <a:t>το</a:t>
            </a:r>
            <a:r>
              <a:rPr lang="en-US" sz="1400" dirty="0">
                <a:latin typeface="+mn-lt"/>
                <a:ea typeface="+mn-ea"/>
                <a:cs typeface="+mn-cs"/>
              </a:rPr>
              <a:t> </a:t>
            </a:r>
            <a:r>
              <a:rPr lang="en-US" sz="1400" dirty="0" err="1">
                <a:latin typeface="+mn-lt"/>
                <a:ea typeface="+mn-ea"/>
                <a:cs typeface="+mn-cs"/>
              </a:rPr>
              <a:t>δούμε</a:t>
            </a:r>
            <a:r>
              <a:rPr lang="en-US" sz="1400" dirty="0">
                <a:latin typeface="+mn-lt"/>
                <a:ea typeface="+mn-ea"/>
                <a:cs typeface="+mn-cs"/>
              </a:rPr>
              <a:t> από </a:t>
            </a:r>
            <a:r>
              <a:rPr lang="en-US" sz="1400" dirty="0" err="1">
                <a:latin typeface="+mn-lt"/>
                <a:ea typeface="+mn-ea"/>
                <a:cs typeface="+mn-cs"/>
              </a:rPr>
              <a:t>τη</a:t>
            </a:r>
            <a:r>
              <a:rPr lang="en-US" sz="1400" dirty="0">
                <a:latin typeface="+mn-lt"/>
                <a:ea typeface="+mn-ea"/>
                <a:cs typeface="+mn-cs"/>
              </a:rPr>
              <a:t> </a:t>
            </a:r>
            <a:r>
              <a:rPr lang="en-US" sz="1400" dirty="0" err="1">
                <a:latin typeface="+mn-lt"/>
                <a:ea typeface="+mn-ea"/>
                <a:cs typeface="+mn-cs"/>
              </a:rPr>
              <a:t>σκο</a:t>
            </a:r>
            <a:r>
              <a:rPr lang="en-US" sz="1400" dirty="0">
                <a:latin typeface="+mn-lt"/>
                <a:ea typeface="+mn-ea"/>
                <a:cs typeface="+mn-cs"/>
              </a:rPr>
              <a:t>πιά των ορθόδοξων οικονομικών.</a:t>
            </a:r>
          </a:p>
          <a:p>
            <a:pPr>
              <a:spcBef>
                <a:spcPts val="600"/>
              </a:spcBef>
              <a:spcAft>
                <a:spcPts val="600"/>
              </a:spcAft>
            </a:pPr>
            <a:r>
              <a:rPr lang="el-GR" sz="1400" dirty="0">
                <a:latin typeface="+mn-lt"/>
                <a:ea typeface="+mn-ea"/>
                <a:cs typeface="+mn-cs"/>
              </a:rPr>
              <a:t>Α</a:t>
            </a:r>
            <a:r>
              <a:rPr lang="en-US" sz="1400" dirty="0" err="1">
                <a:latin typeface="+mn-lt"/>
                <a:ea typeface="+mn-ea"/>
                <a:cs typeface="+mn-cs"/>
              </a:rPr>
              <a:t>υτό</a:t>
            </a:r>
            <a:r>
              <a:rPr lang="en-US" sz="1400" dirty="0">
                <a:latin typeface="+mn-lt"/>
                <a:ea typeface="+mn-ea"/>
                <a:cs typeface="+mn-cs"/>
              </a:rPr>
              <a:t> το είδος ανισότητας (εισοδηματική) αναφέρεται ως «between inequality» (Jones 2015). </a:t>
            </a:r>
            <a:r>
              <a:rPr lang="en-US" sz="1400" dirty="0" err="1">
                <a:latin typeface="+mn-lt"/>
                <a:ea typeface="+mn-ea"/>
                <a:cs typeface="+mn-cs"/>
              </a:rPr>
              <a:t>Σε</a:t>
            </a:r>
            <a:r>
              <a:rPr lang="en-US" sz="1400" dirty="0">
                <a:latin typeface="+mn-lt"/>
                <a:ea typeface="+mn-ea"/>
                <a:cs typeface="+mn-cs"/>
              </a:rPr>
              <a:t> α</a:t>
            </a:r>
            <a:r>
              <a:rPr lang="en-US" sz="1400" dirty="0" err="1">
                <a:latin typeface="+mn-lt"/>
                <a:ea typeface="+mn-ea"/>
                <a:cs typeface="+mn-cs"/>
              </a:rPr>
              <a:t>ντι</a:t>
            </a:r>
            <a:r>
              <a:rPr lang="en-US" sz="1400" dirty="0">
                <a:latin typeface="+mn-lt"/>
                <a:ea typeface="+mn-ea"/>
                <a:cs typeface="+mn-cs"/>
              </a:rPr>
              <a:t>παράθεση με την «εσωτερική ανισότητα» (“within inequality”) που σχετίζεται με την ανισότητα </a:t>
            </a:r>
            <a:r>
              <a:rPr lang="el-GR" sz="1400" dirty="0">
                <a:latin typeface="+mn-lt"/>
                <a:ea typeface="+mn-ea"/>
                <a:cs typeface="+mn-cs"/>
              </a:rPr>
              <a:t>των μισθών </a:t>
            </a:r>
            <a:r>
              <a:rPr lang="en-US" sz="1400" dirty="0">
                <a:latin typeface="+mn-lt"/>
                <a:ea typeface="+mn-ea"/>
                <a:cs typeface="+mn-cs"/>
              </a:rPr>
              <a:t>και τη διαφορά στην αποδοτικότητα των κεφαλαίων.  </a:t>
            </a:r>
          </a:p>
          <a:p>
            <a:pPr>
              <a:spcBef>
                <a:spcPts val="600"/>
              </a:spcBef>
              <a:spcAft>
                <a:spcPts val="600"/>
              </a:spcAft>
            </a:pPr>
            <a:r>
              <a:rPr lang="en-US" sz="1400" dirty="0">
                <a:latin typeface="+mn-lt"/>
                <a:ea typeface="+mn-ea"/>
                <a:cs typeface="+mn-cs"/>
              </a:rPr>
              <a:t>Όπ</a:t>
            </a:r>
            <a:r>
              <a:rPr lang="en-US" sz="1400" dirty="0" err="1">
                <a:latin typeface="+mn-lt"/>
                <a:ea typeface="+mn-ea"/>
                <a:cs typeface="+mn-cs"/>
              </a:rPr>
              <a:t>ως</a:t>
            </a:r>
            <a:r>
              <a:rPr lang="en-US" sz="1400" dirty="0">
                <a:latin typeface="+mn-lt"/>
                <a:ea typeface="+mn-ea"/>
                <a:cs typeface="+mn-cs"/>
              </a:rPr>
              <a:t> και </a:t>
            </a:r>
            <a:r>
              <a:rPr lang="en-US" sz="1400" dirty="0" err="1">
                <a:latin typeface="+mn-lt"/>
                <a:ea typeface="+mn-ea"/>
                <a:cs typeface="+mn-cs"/>
              </a:rPr>
              <a:t>με</a:t>
            </a:r>
            <a:r>
              <a:rPr lang="en-US" sz="1400" dirty="0">
                <a:latin typeface="+mn-lt"/>
                <a:ea typeface="+mn-ea"/>
                <a:cs typeface="+mn-cs"/>
              </a:rPr>
              <a:t> </a:t>
            </a:r>
            <a:r>
              <a:rPr lang="en-US" sz="1400" dirty="0" err="1">
                <a:latin typeface="+mn-lt"/>
                <a:ea typeface="+mn-ea"/>
                <a:cs typeface="+mn-cs"/>
              </a:rPr>
              <a:t>την</a:t>
            </a:r>
            <a:r>
              <a:rPr lang="en-US" sz="1400" dirty="0">
                <a:latin typeface="+mn-lt"/>
                <a:ea typeface="+mn-ea"/>
                <a:cs typeface="+mn-cs"/>
              </a:rPr>
              <a:t> α</a:t>
            </a:r>
            <a:r>
              <a:rPr lang="en-US" sz="1400" dirty="0" err="1">
                <a:latin typeface="+mn-lt"/>
                <a:ea typeface="+mn-ea"/>
                <a:cs typeface="+mn-cs"/>
              </a:rPr>
              <a:t>νισότητ</a:t>
            </a:r>
            <a:r>
              <a:rPr lang="en-US" sz="1400" dirty="0">
                <a:latin typeface="+mn-lt"/>
                <a:ea typeface="+mn-ea"/>
                <a:cs typeface="+mn-cs"/>
              </a:rPr>
              <a:t>α ανάμεσα σε χώρες έτσι και η «εσωτερική ανισότητα» ανέτρεψε τις πεποιθήσεις των ορθόδοξων οικονομικών μέχρι τότε. </a:t>
            </a:r>
            <a:r>
              <a:rPr lang="en-US" sz="1400" dirty="0" err="1">
                <a:latin typeface="+mn-lt"/>
                <a:ea typeface="+mn-ea"/>
                <a:cs typeface="+mn-cs"/>
              </a:rPr>
              <a:t>Αυτό</a:t>
            </a:r>
            <a:r>
              <a:rPr lang="en-US" sz="1400" dirty="0">
                <a:latin typeface="+mn-lt"/>
                <a:ea typeface="+mn-ea"/>
                <a:cs typeface="+mn-cs"/>
              </a:rPr>
              <a:t> θα </a:t>
            </a:r>
            <a:r>
              <a:rPr lang="en-US" sz="1400" dirty="0" err="1">
                <a:latin typeface="+mn-lt"/>
                <a:ea typeface="+mn-ea"/>
                <a:cs typeface="+mn-cs"/>
              </a:rPr>
              <a:t>γίνει</a:t>
            </a:r>
            <a:r>
              <a:rPr lang="en-US" sz="1400" dirty="0">
                <a:latin typeface="+mn-lt"/>
                <a:ea typeface="+mn-ea"/>
                <a:cs typeface="+mn-cs"/>
              </a:rPr>
              <a:t> κατα</a:t>
            </a:r>
            <a:r>
              <a:rPr lang="en-US" sz="1400" dirty="0" err="1">
                <a:latin typeface="+mn-lt"/>
                <a:ea typeface="+mn-ea"/>
                <a:cs typeface="+mn-cs"/>
              </a:rPr>
              <a:t>νοητό</a:t>
            </a:r>
            <a:r>
              <a:rPr lang="en-US" sz="1400" dirty="0">
                <a:latin typeface="+mn-lt"/>
                <a:ea typeface="+mn-ea"/>
                <a:cs typeface="+mn-cs"/>
              </a:rPr>
              <a:t>  από ο </a:t>
            </a:r>
            <a:r>
              <a:rPr lang="en-US" sz="1400" dirty="0" err="1">
                <a:latin typeface="+mn-lt"/>
                <a:ea typeface="+mn-ea"/>
                <a:cs typeface="+mn-cs"/>
              </a:rPr>
              <a:t>άρθρο</a:t>
            </a:r>
            <a:r>
              <a:rPr lang="en-US" sz="1400" dirty="0">
                <a:latin typeface="+mn-lt"/>
                <a:ea typeface="+mn-ea"/>
                <a:cs typeface="+mn-cs"/>
              </a:rPr>
              <a:t> </a:t>
            </a:r>
            <a:r>
              <a:rPr lang="en-US" sz="1400" dirty="0" err="1">
                <a:latin typeface="+mn-lt"/>
                <a:ea typeface="+mn-ea"/>
                <a:cs typeface="+mn-cs"/>
              </a:rPr>
              <a:t>του</a:t>
            </a:r>
            <a:r>
              <a:rPr lang="en-US" sz="1400" dirty="0">
                <a:latin typeface="+mn-lt"/>
                <a:ea typeface="+mn-ea"/>
                <a:cs typeface="+mn-cs"/>
              </a:rPr>
              <a:t> Kuznets (1955) π</a:t>
            </a:r>
            <a:r>
              <a:rPr lang="en-US" sz="1400" dirty="0" err="1">
                <a:latin typeface="+mn-lt"/>
                <a:ea typeface="+mn-ea"/>
                <a:cs typeface="+mn-cs"/>
              </a:rPr>
              <a:t>ου</a:t>
            </a:r>
            <a:r>
              <a:rPr lang="en-US" sz="1400" dirty="0">
                <a:latin typeface="+mn-lt"/>
                <a:ea typeface="+mn-ea"/>
                <a:cs typeface="+mn-cs"/>
              </a:rPr>
              <a:t> θα </a:t>
            </a:r>
            <a:r>
              <a:rPr lang="en-US" sz="1400" dirty="0" err="1">
                <a:latin typeface="+mn-lt"/>
                <a:ea typeface="+mn-ea"/>
                <a:cs typeface="+mn-cs"/>
              </a:rPr>
              <a:t>συζητήσουμε</a:t>
            </a:r>
            <a:r>
              <a:rPr lang="en-US" sz="1400" dirty="0">
                <a:latin typeface="+mn-lt"/>
                <a:ea typeface="+mn-ea"/>
                <a:cs typeface="+mn-cs"/>
              </a:rPr>
              <a:t> α</a:t>
            </a:r>
            <a:r>
              <a:rPr lang="en-US" sz="1400" dirty="0" err="1">
                <a:latin typeface="+mn-lt"/>
                <a:ea typeface="+mn-ea"/>
                <a:cs typeface="+mn-cs"/>
              </a:rPr>
              <a:t>μέσως</a:t>
            </a:r>
            <a:r>
              <a:rPr lang="en-US" sz="1400" dirty="0">
                <a:latin typeface="+mn-lt"/>
                <a:ea typeface="+mn-ea"/>
                <a:cs typeface="+mn-cs"/>
              </a:rPr>
              <a:t> </a:t>
            </a:r>
            <a:r>
              <a:rPr lang="en-US" sz="1400" dirty="0" err="1">
                <a:latin typeface="+mn-lt"/>
                <a:ea typeface="+mn-ea"/>
                <a:cs typeface="+mn-cs"/>
              </a:rPr>
              <a:t>μετά</a:t>
            </a:r>
            <a:r>
              <a:rPr lang="en-US" sz="1400" dirty="0">
                <a:latin typeface="+mn-lt"/>
                <a:ea typeface="+mn-ea"/>
                <a:cs typeface="+mn-cs"/>
              </a:rPr>
              <a:t>.. </a:t>
            </a:r>
          </a:p>
          <a:p>
            <a:pPr>
              <a:spcBef>
                <a:spcPts val="600"/>
              </a:spcBef>
              <a:spcAft>
                <a:spcPts val="600"/>
              </a:spcAft>
            </a:pPr>
            <a:r>
              <a:rPr lang="en-US" sz="1400" dirty="0">
                <a:latin typeface="+mn-lt"/>
                <a:ea typeface="+mn-ea"/>
                <a:cs typeface="+mn-cs"/>
              </a:rPr>
              <a:t>Η </a:t>
            </a:r>
            <a:r>
              <a:rPr lang="en-US" sz="1400" dirty="0" err="1">
                <a:latin typeface="+mn-lt"/>
                <a:ea typeface="+mn-ea"/>
                <a:cs typeface="+mn-cs"/>
              </a:rPr>
              <a:t>τρέχουσ</a:t>
            </a:r>
            <a:r>
              <a:rPr lang="en-US" sz="1400" dirty="0">
                <a:latin typeface="+mn-lt"/>
                <a:ea typeface="+mn-ea"/>
                <a:cs typeface="+mn-cs"/>
              </a:rPr>
              <a:t>α ακαδημαϊκή συζήτηση για την εισοδηματική ανισότητα είναι πρωτίστως και κυρίως συνέχεια των «μεταβιβάσεων Dalton – Pigou» που συζητήσαμε στο 3</a:t>
            </a:r>
            <a:r>
              <a:rPr lang="en-US" sz="1400" baseline="30000" dirty="0">
                <a:latin typeface="+mn-lt"/>
                <a:ea typeface="+mn-ea"/>
                <a:cs typeface="+mn-cs"/>
              </a:rPr>
              <a:t>ο</a:t>
            </a:r>
            <a:r>
              <a:rPr lang="en-US" sz="1400" dirty="0">
                <a:latin typeface="+mn-lt"/>
                <a:ea typeface="+mn-ea"/>
                <a:cs typeface="+mn-cs"/>
              </a:rPr>
              <a:t> μάθημα. </a:t>
            </a:r>
            <a:r>
              <a:rPr lang="en-US" sz="1400" dirty="0" err="1">
                <a:latin typeface="+mn-lt"/>
                <a:ea typeface="+mn-ea"/>
                <a:cs typeface="+mn-cs"/>
              </a:rPr>
              <a:t>Γι</a:t>
            </a:r>
            <a:r>
              <a:rPr lang="en-US" sz="1400" dirty="0">
                <a:latin typeface="+mn-lt"/>
                <a:ea typeface="+mn-ea"/>
                <a:cs typeface="+mn-cs"/>
              </a:rPr>
              <a:t>α του</a:t>
            </a:r>
            <a:r>
              <a:rPr lang="el-GR" sz="1400" dirty="0">
                <a:latin typeface="+mn-lt"/>
                <a:ea typeface="+mn-ea"/>
                <a:cs typeface="+mn-cs"/>
              </a:rPr>
              <a:t>ς</a:t>
            </a:r>
            <a:r>
              <a:rPr lang="en-US" sz="1400" dirty="0">
                <a:latin typeface="+mn-lt"/>
                <a:ea typeface="+mn-ea"/>
                <a:cs typeface="+mn-cs"/>
              </a:rPr>
              <a:t> Atkinson (2015), Saez (2022) και Banerjee - Duflo (2022) είναι «αποτυχία αγοράς». Δηλαδή, η ελεύθερη αγορά δεν οδηγεί σε άριστη κατανομή των πόρων. </a:t>
            </a:r>
          </a:p>
          <a:p>
            <a:pPr>
              <a:spcBef>
                <a:spcPts val="600"/>
              </a:spcBef>
              <a:spcAft>
                <a:spcPts val="600"/>
              </a:spcAft>
            </a:pPr>
            <a:r>
              <a:rPr lang="en-US" sz="1400" dirty="0">
                <a:latin typeface="+mn-lt"/>
                <a:ea typeface="+mn-ea"/>
                <a:cs typeface="+mn-cs"/>
              </a:rPr>
              <a:t>Πα</a:t>
            </a:r>
            <a:r>
              <a:rPr lang="en-US" sz="1400" dirty="0" err="1">
                <a:latin typeface="+mn-lt"/>
                <a:ea typeface="+mn-ea"/>
                <a:cs typeface="+mn-cs"/>
              </a:rPr>
              <a:t>ρόλο</a:t>
            </a:r>
            <a:r>
              <a:rPr lang="en-US" sz="1400" dirty="0">
                <a:latin typeface="+mn-lt"/>
                <a:ea typeface="+mn-ea"/>
                <a:cs typeface="+mn-cs"/>
              </a:rPr>
              <a:t> π</a:t>
            </a:r>
            <a:r>
              <a:rPr lang="en-US" sz="1400" dirty="0" err="1">
                <a:latin typeface="+mn-lt"/>
                <a:ea typeface="+mn-ea"/>
                <a:cs typeface="+mn-cs"/>
              </a:rPr>
              <a:t>ου</a:t>
            </a:r>
            <a:r>
              <a:rPr lang="en-US" sz="1400" dirty="0">
                <a:latin typeface="+mn-lt"/>
                <a:ea typeface="+mn-ea"/>
                <a:cs typeface="+mn-cs"/>
              </a:rPr>
              <a:t> η κατα</a:t>
            </a:r>
            <a:r>
              <a:rPr lang="en-US" sz="1400" dirty="0" err="1">
                <a:latin typeface="+mn-lt"/>
                <a:ea typeface="+mn-ea"/>
                <a:cs typeface="+mn-cs"/>
              </a:rPr>
              <a:t>νομή</a:t>
            </a:r>
            <a:r>
              <a:rPr lang="en-US" sz="1400" dirty="0">
                <a:latin typeface="+mn-lt"/>
                <a:ea typeface="+mn-ea"/>
                <a:cs typeface="+mn-cs"/>
              </a:rPr>
              <a:t> </a:t>
            </a:r>
            <a:r>
              <a:rPr lang="en-US" sz="1400" dirty="0" err="1">
                <a:latin typeface="+mn-lt"/>
                <a:ea typeface="+mn-ea"/>
                <a:cs typeface="+mn-cs"/>
              </a:rPr>
              <a:t>των</a:t>
            </a:r>
            <a:r>
              <a:rPr lang="en-US" sz="1400" dirty="0">
                <a:latin typeface="+mn-lt"/>
                <a:ea typeface="+mn-ea"/>
                <a:cs typeface="+mn-cs"/>
              </a:rPr>
              <a:t> π</a:t>
            </a:r>
            <a:r>
              <a:rPr lang="en-US" sz="1400" dirty="0" err="1">
                <a:latin typeface="+mn-lt"/>
                <a:ea typeface="+mn-ea"/>
                <a:cs typeface="+mn-cs"/>
              </a:rPr>
              <a:t>όρων</a:t>
            </a:r>
            <a:r>
              <a:rPr lang="en-US" sz="1400" dirty="0">
                <a:latin typeface="+mn-lt"/>
                <a:ea typeface="+mn-ea"/>
                <a:cs typeface="+mn-cs"/>
              </a:rPr>
              <a:t>  β</a:t>
            </a:r>
            <a:r>
              <a:rPr lang="en-US" sz="1400" dirty="0" err="1">
                <a:latin typeface="+mn-lt"/>
                <a:ea typeface="+mn-ea"/>
                <a:cs typeface="+mn-cs"/>
              </a:rPr>
              <a:t>ρίσκετ</a:t>
            </a:r>
            <a:r>
              <a:rPr lang="en-US" sz="1400" dirty="0">
                <a:latin typeface="+mn-lt"/>
                <a:ea typeface="+mn-ea"/>
                <a:cs typeface="+mn-cs"/>
              </a:rPr>
              <a:t>αι στο  κέντρο των προτάσεων για την καταπολέμηση της ανισότητας το μεγαλύτερο ενδιαφέρον το έχει συγκεντρώσει η προσπάθεια ερμηνείας της ανισότητας από τον Piketty (2014).  </a:t>
            </a:r>
            <a:r>
              <a:rPr lang="en-US" sz="1400" dirty="0" err="1">
                <a:latin typeface="+mn-lt"/>
                <a:ea typeface="+mn-ea"/>
                <a:cs typeface="+mn-cs"/>
              </a:rPr>
              <a:t>Το</a:t>
            </a:r>
            <a:r>
              <a:rPr lang="en-US" sz="1400" dirty="0">
                <a:latin typeface="+mn-lt"/>
                <a:ea typeface="+mn-ea"/>
                <a:cs typeface="+mn-cs"/>
              </a:rPr>
              <a:t> </a:t>
            </a:r>
            <a:r>
              <a:rPr lang="en-US" sz="1400" dirty="0" err="1">
                <a:latin typeface="+mn-lt"/>
                <a:ea typeface="+mn-ea"/>
                <a:cs typeface="+mn-cs"/>
              </a:rPr>
              <a:t>συμ</a:t>
            </a:r>
            <a:r>
              <a:rPr lang="en-US" sz="1400" dirty="0">
                <a:latin typeface="+mn-lt"/>
                <a:ea typeface="+mn-ea"/>
                <a:cs typeface="+mn-cs"/>
              </a:rPr>
              <a:t>πέρασμά  του είναι ότι η ανισότητα είναι σύμφυτη με την οικονομική μεγέθυνση στον καπιταλισμό και μάλιστα θα συνεχίσει να οξύνεται και στο μέλλον. </a:t>
            </a:r>
          </a:p>
          <a:p>
            <a:pPr>
              <a:spcBef>
                <a:spcPts val="600"/>
              </a:spcBef>
              <a:spcAft>
                <a:spcPts val="600"/>
              </a:spcAft>
            </a:pPr>
            <a:r>
              <a:rPr lang="en-US" sz="1400" dirty="0">
                <a:latin typeface="+mn-lt"/>
                <a:ea typeface="+mn-ea"/>
                <a:cs typeface="+mn-cs"/>
              </a:rPr>
              <a:t>Πα</a:t>
            </a:r>
            <a:r>
              <a:rPr lang="en-US" sz="1400" dirty="0" err="1">
                <a:latin typeface="+mn-lt"/>
                <a:ea typeface="+mn-ea"/>
                <a:cs typeface="+mn-cs"/>
              </a:rPr>
              <a:t>ρόλο</a:t>
            </a:r>
            <a:r>
              <a:rPr lang="en-US" sz="1400" dirty="0">
                <a:latin typeface="+mn-lt"/>
                <a:ea typeface="+mn-ea"/>
                <a:cs typeface="+mn-cs"/>
              </a:rPr>
              <a:t> π</a:t>
            </a:r>
            <a:r>
              <a:rPr lang="en-US" sz="1400" dirty="0" err="1">
                <a:latin typeface="+mn-lt"/>
                <a:ea typeface="+mn-ea"/>
                <a:cs typeface="+mn-cs"/>
              </a:rPr>
              <a:t>ου</a:t>
            </a:r>
            <a:r>
              <a:rPr lang="en-US" sz="1400" dirty="0">
                <a:latin typeface="+mn-lt"/>
                <a:ea typeface="+mn-ea"/>
                <a:cs typeface="+mn-cs"/>
              </a:rPr>
              <a:t> η α</a:t>
            </a:r>
            <a:r>
              <a:rPr lang="en-US" sz="1400" dirty="0" err="1">
                <a:latin typeface="+mn-lt"/>
                <a:ea typeface="+mn-ea"/>
                <a:cs typeface="+mn-cs"/>
              </a:rPr>
              <a:t>νάλυση</a:t>
            </a:r>
            <a:r>
              <a:rPr lang="en-US" sz="1400" dirty="0">
                <a:latin typeface="+mn-lt"/>
                <a:ea typeface="+mn-ea"/>
                <a:cs typeface="+mn-cs"/>
              </a:rPr>
              <a:t> βα</a:t>
            </a:r>
            <a:r>
              <a:rPr lang="en-US" sz="1400" dirty="0" err="1">
                <a:latin typeface="+mn-lt"/>
                <a:ea typeface="+mn-ea"/>
                <a:cs typeface="+mn-cs"/>
              </a:rPr>
              <a:t>σίζετ</a:t>
            </a:r>
            <a:r>
              <a:rPr lang="en-US" sz="1400" dirty="0">
                <a:latin typeface="+mn-lt"/>
                <a:ea typeface="+mn-ea"/>
                <a:cs typeface="+mn-cs"/>
              </a:rPr>
              <a:t>αι στην νεοκλασικοί θεωρία σημαντικοί νεοκλασικοί οικονομολόγοι έχουν επιτεθεί στο συμπέρασμά του Piketty (Mankiw 2015, Acemoglu 2015)..  </a:t>
            </a:r>
          </a:p>
          <a:p>
            <a:pPr>
              <a:spcBef>
                <a:spcPts val="600"/>
              </a:spcBef>
              <a:spcAft>
                <a:spcPts val="600"/>
              </a:spcAft>
            </a:pPr>
            <a:r>
              <a:rPr lang="en-US" sz="1400" dirty="0" err="1">
                <a:latin typeface="+mn-lt"/>
                <a:ea typeface="+mn-ea"/>
                <a:cs typeface="+mn-cs"/>
              </a:rPr>
              <a:t>Το</a:t>
            </a:r>
            <a:r>
              <a:rPr lang="en-US" sz="1400" dirty="0">
                <a:latin typeface="+mn-lt"/>
                <a:ea typeface="+mn-ea"/>
                <a:cs typeface="+mn-cs"/>
              </a:rPr>
              <a:t>  </a:t>
            </a:r>
            <a:r>
              <a:rPr lang="en-US" sz="1400" dirty="0" err="1">
                <a:latin typeface="+mn-lt"/>
                <a:ea typeface="+mn-ea"/>
                <a:cs typeface="+mn-cs"/>
              </a:rPr>
              <a:t>μάθημ</a:t>
            </a:r>
            <a:r>
              <a:rPr lang="en-US" sz="1400" dirty="0">
                <a:latin typeface="+mn-lt"/>
                <a:ea typeface="+mn-ea"/>
                <a:cs typeface="+mn-cs"/>
              </a:rPr>
              <a:t>α κλείνει με μια σύντομη αναφορά της ανισότητας στο Μάρξ. </a:t>
            </a:r>
          </a:p>
        </p:txBody>
      </p:sp>
    </p:spTree>
    <p:extLst>
      <p:ext uri="{BB962C8B-B14F-4D97-AF65-F5344CB8AC3E}">
        <p14:creationId xmlns:p14="http://schemas.microsoft.com/office/powerpoint/2010/main" val="3739294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80F8CA-CD83-49D4-8995-46193BE436A7}"/>
              </a:ext>
            </a:extLst>
          </p:cNvPr>
          <p:cNvSpPr>
            <a:spLocks noGrp="1"/>
          </p:cNvSpPr>
          <p:nvPr>
            <p:ph type="title"/>
          </p:nvPr>
        </p:nvSpPr>
        <p:spPr>
          <a:xfrm>
            <a:off x="609780" y="115945"/>
            <a:ext cx="10972440" cy="304469"/>
          </a:xfrm>
        </p:spPr>
        <p:txBody>
          <a:bodyPr/>
          <a:lstStyle/>
          <a:p>
            <a:r>
              <a:rPr lang="el-GR" dirty="0"/>
              <a:t>Βιβλιογραφία </a:t>
            </a:r>
          </a:p>
        </p:txBody>
      </p:sp>
      <p:sp>
        <p:nvSpPr>
          <p:cNvPr id="3" name="Υπότιτλος 2">
            <a:extLst>
              <a:ext uri="{FF2B5EF4-FFF2-40B4-BE49-F238E27FC236}">
                <a16:creationId xmlns:a16="http://schemas.microsoft.com/office/drawing/2014/main" id="{4475CBE2-3E39-1473-61C4-F1F8D01D7442}"/>
              </a:ext>
            </a:extLst>
          </p:cNvPr>
          <p:cNvSpPr>
            <a:spLocks noGrp="1"/>
          </p:cNvSpPr>
          <p:nvPr>
            <p:ph type="subTitle"/>
          </p:nvPr>
        </p:nvSpPr>
        <p:spPr>
          <a:xfrm>
            <a:off x="301214" y="794479"/>
            <a:ext cx="11768866" cy="5947576"/>
          </a:xfrm>
        </p:spPr>
        <p:txBody>
          <a:bodyPr/>
          <a:lstStyle/>
          <a:p>
            <a:r>
              <a:rPr lang="en-US" sz="1400" b="1" i="0" u="none" strike="noStrike" baseline="0" dirty="0">
                <a:solidFill>
                  <a:srgbClr val="000000"/>
                </a:solidFill>
                <a:latin typeface="Arial" panose="020B0604020202020204" pitchFamily="34" charset="0"/>
              </a:rPr>
              <a:t>Acemoglu, Daron, and James A. Robinson</a:t>
            </a:r>
            <a:r>
              <a:rPr lang="en-US" sz="1400" b="0" i="0" u="none" strike="noStrike" baseline="0" dirty="0">
                <a:solidFill>
                  <a:srgbClr val="000000"/>
                </a:solidFill>
                <a:latin typeface="Arial" panose="020B0604020202020204" pitchFamily="34" charset="0"/>
              </a:rPr>
              <a:t>. 2015. “The Rise and Decline of</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General Laws of Capitalism.” Journal of Economic Perspectives 29 (1): 3-28.https://www.aeaweb.org/articles?id=10.1257/jep.29.1.3 [Symposium on Wealth</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and</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Inequality]</a:t>
            </a:r>
          </a:p>
          <a:p>
            <a:r>
              <a:rPr lang="en-US" sz="1400" b="1" i="0" u="none" strike="noStrike" baseline="0" dirty="0">
                <a:solidFill>
                  <a:srgbClr val="000000"/>
                </a:solidFill>
                <a:latin typeface="Arial" panose="020B0604020202020204" pitchFamily="34" charset="0"/>
              </a:rPr>
              <a:t>Atkinson, Anthony B., and  Andrea Brandolini</a:t>
            </a:r>
            <a:r>
              <a:rPr lang="en-US" sz="1400" b="0" i="0" u="none" strike="noStrike" baseline="0" dirty="0">
                <a:solidFill>
                  <a:srgbClr val="000000"/>
                </a:solidFill>
                <a:latin typeface="Arial" panose="020B0604020202020204" pitchFamily="34" charset="0"/>
              </a:rPr>
              <a:t>, 2015. “Unveiling the Ethics Behind</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Inequality Measurement: Dalton’s Contribution to Economics.” Economic Journal125 (583): 209–34. </a:t>
            </a:r>
            <a:r>
              <a:rPr lang="en-US" sz="1400" b="0" i="0" u="none" strike="noStrike" baseline="0" dirty="0">
                <a:solidFill>
                  <a:srgbClr val="0462C1"/>
                </a:solidFill>
                <a:latin typeface="Arial" panose="020B0604020202020204" pitchFamily="34" charset="0"/>
                <a:hlinkClick r:id="rId2"/>
              </a:rPr>
              <a:t>http://www.jstor.org/stable/24737113</a:t>
            </a:r>
            <a:r>
              <a:rPr lang="en-US" sz="1400" b="0" i="0" u="none" strike="noStrike" baseline="0" dirty="0">
                <a:solidFill>
                  <a:srgbClr val="000000"/>
                </a:solidFill>
                <a:latin typeface="Arial" panose="020B0604020202020204" pitchFamily="34" charset="0"/>
                <a:hlinkClick r:id="rId2"/>
              </a:rPr>
              <a:t>.</a:t>
            </a:r>
            <a:r>
              <a:rPr lang="en-US" sz="1400" b="0" i="0" u="none" strike="noStrike" baseline="0" dirty="0">
                <a:solidFill>
                  <a:srgbClr val="0462C1"/>
                </a:solidFill>
                <a:latin typeface="Arial" panose="020B0604020202020204" pitchFamily="34" charset="0"/>
                <a:hlinkClick r:id="rId2"/>
              </a:rPr>
              <a:t>https://www.academia.edu/18680039/Unveiling_the_Ethics_behind_Inequality</a:t>
            </a:r>
            <a:r>
              <a:rPr lang="en-US" sz="1400" b="0" i="0" u="none" strike="noStrike" baseline="0" dirty="0">
                <a:solidFill>
                  <a:srgbClr val="000000"/>
                </a:solidFill>
                <a:latin typeface="Arial" panose="020B0604020202020204" pitchFamily="34" charset="0"/>
                <a:hlinkClick r:id="rId2"/>
              </a:rPr>
              <a:t>_Measurement_Daltons_Contribution_to_Economics</a:t>
            </a:r>
            <a:endParaRPr lang="en-US" sz="1400" b="0" i="0" u="none" strike="noStrike" baseline="0" dirty="0">
              <a:solidFill>
                <a:srgbClr val="000000"/>
              </a:solidFill>
              <a:latin typeface="Arial" panose="020B0604020202020204" pitchFamily="34" charset="0"/>
            </a:endParaRPr>
          </a:p>
          <a:p>
            <a:r>
              <a:rPr lang="en-US" sz="1400" b="1" i="0" u="none" strike="noStrike" baseline="0" dirty="0">
                <a:solidFill>
                  <a:srgbClr val="000000"/>
                </a:solidFill>
                <a:latin typeface="Arial" panose="020B0604020202020204" pitchFamily="34" charset="0"/>
              </a:rPr>
              <a:t>Cowell F</a:t>
            </a:r>
            <a:r>
              <a:rPr lang="en-US" sz="1400" b="0" i="0" u="none" strike="noStrike" baseline="0" dirty="0">
                <a:solidFill>
                  <a:srgbClr val="000000"/>
                </a:solidFill>
                <a:latin typeface="Arial" panose="020B0604020202020204" pitchFamily="34" charset="0"/>
              </a:rPr>
              <a:t>. 2000 </a:t>
            </a:r>
            <a:r>
              <a:rPr lang="en-US" sz="1400" b="0" i="1" u="none" strike="noStrike" baseline="0" dirty="0">
                <a:solidFill>
                  <a:srgbClr val="000000"/>
                </a:solidFill>
                <a:latin typeface="Arial" panose="020B0604020202020204" pitchFamily="34" charset="0"/>
              </a:rPr>
              <a:t>Measuring Inequality </a:t>
            </a:r>
            <a:r>
              <a:rPr lang="en-US" sz="1400" b="0" u="none" strike="noStrike" baseline="0" dirty="0">
                <a:solidFill>
                  <a:srgbClr val="000000"/>
                </a:solidFill>
                <a:latin typeface="Arial" panose="020B0604020202020204" pitchFamily="34" charset="0"/>
              </a:rPr>
              <a:t>3</a:t>
            </a:r>
            <a:r>
              <a:rPr lang="en-US" sz="1400" b="0" u="none" strike="noStrike" baseline="30000" dirty="0">
                <a:solidFill>
                  <a:srgbClr val="000000"/>
                </a:solidFill>
                <a:latin typeface="Arial" panose="020B0604020202020204" pitchFamily="34" charset="0"/>
              </a:rPr>
              <a:t>rd</a:t>
            </a:r>
            <a:r>
              <a:rPr lang="en-US" sz="1400" b="0" u="none" strike="noStrike" baseline="0" dirty="0">
                <a:solidFill>
                  <a:srgbClr val="000000"/>
                </a:solidFill>
                <a:latin typeface="Arial" panose="020B0604020202020204" pitchFamily="34" charset="0"/>
              </a:rPr>
              <a:t> Edition, Oxford University Press (chapter 3)</a:t>
            </a:r>
            <a:endParaRPr lang="en-US" sz="1400" b="0" i="0" u="none" strike="noStrike" baseline="0" dirty="0">
              <a:solidFill>
                <a:srgbClr val="000000"/>
              </a:solidFill>
              <a:latin typeface="Arial" panose="020B0604020202020204" pitchFamily="34" charset="0"/>
            </a:endParaRPr>
          </a:p>
          <a:p>
            <a:r>
              <a:rPr lang="en-US" sz="1400" b="1" i="0" u="none" strike="noStrike" baseline="0" dirty="0">
                <a:solidFill>
                  <a:srgbClr val="000000"/>
                </a:solidFill>
                <a:latin typeface="Arial" panose="020B0604020202020204" pitchFamily="34" charset="0"/>
              </a:rPr>
              <a:t>Jones, Charles </a:t>
            </a:r>
            <a:r>
              <a:rPr lang="en-US" sz="1400" b="0" i="0" u="none" strike="noStrike" baseline="0" dirty="0">
                <a:solidFill>
                  <a:srgbClr val="000000"/>
                </a:solidFill>
                <a:latin typeface="Arial" panose="020B0604020202020204" pitchFamily="34" charset="0"/>
              </a:rPr>
              <a:t>I. 2015. “Pareto and Piketty: The Macroeconomics of Top Income</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and Wealth Inequality.” Journal of Economic Perspectives 29 (1): 29-46.https://www.aeaweb.org/articles?id=10.1257/jep.29.1.29</a:t>
            </a:r>
          </a:p>
          <a:p>
            <a:r>
              <a:rPr lang="en-US" sz="1400" b="1" i="0" u="none" strike="noStrike" baseline="0" dirty="0">
                <a:solidFill>
                  <a:srgbClr val="000000"/>
                </a:solidFill>
                <a:latin typeface="Arial" panose="020B0604020202020204" pitchFamily="34" charset="0"/>
              </a:rPr>
              <a:t>Kuznets, Simon</a:t>
            </a:r>
            <a:r>
              <a:rPr lang="en-US" sz="1400" b="0" i="0" u="none" strike="noStrike" baseline="0" dirty="0">
                <a:solidFill>
                  <a:srgbClr val="000000"/>
                </a:solidFill>
                <a:latin typeface="Arial" panose="020B0604020202020204" pitchFamily="34" charset="0"/>
              </a:rPr>
              <a:t>. 1955. “Economic Growth and Income Inequality.” The American</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Economic Review, 45 (1): 1–28. </a:t>
            </a:r>
            <a:r>
              <a:rPr lang="en-US" sz="1400" b="0" i="0" u="none" strike="noStrike" baseline="0" dirty="0">
                <a:solidFill>
                  <a:srgbClr val="0462C1"/>
                </a:solidFill>
                <a:latin typeface="Arial" panose="020B0604020202020204" pitchFamily="34" charset="0"/>
              </a:rPr>
              <a:t>http://www.jstor.org/stable/1811581</a:t>
            </a:r>
            <a:r>
              <a:rPr lang="en-US" sz="1400" b="0" i="0" u="none" strike="noStrike" baseline="0" dirty="0">
                <a:solidFill>
                  <a:srgbClr val="000000"/>
                </a:solidFill>
                <a:latin typeface="Arial" panose="020B0604020202020204" pitchFamily="34" charset="0"/>
              </a:rPr>
              <a:t>.http://piketty.pse.ens.fr/files/Kuznets1955.pdf</a:t>
            </a:r>
          </a:p>
          <a:p>
            <a:r>
              <a:rPr lang="en-US" sz="1400" b="1" i="0" u="none" strike="noStrike" baseline="0" dirty="0">
                <a:solidFill>
                  <a:srgbClr val="000000"/>
                </a:solidFill>
                <a:latin typeface="Arial" panose="020B0604020202020204" pitchFamily="34" charset="0"/>
              </a:rPr>
              <a:t>Mankiw, N. Gregory</a:t>
            </a:r>
            <a:r>
              <a:rPr lang="en-US" sz="1400" b="0" i="0" u="none" strike="noStrike" baseline="0" dirty="0">
                <a:solidFill>
                  <a:srgbClr val="000000"/>
                </a:solidFill>
                <a:latin typeface="Arial" panose="020B0604020202020204" pitchFamily="34" charset="0"/>
              </a:rPr>
              <a:t>. 2015. “Yes, r &gt; g. So What?” American Economic Review:</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Papers &amp; Proceedings 105 (5):43-47 </a:t>
            </a:r>
            <a:r>
              <a:rPr lang="en-US" sz="1400" b="0" i="0" u="none" strike="noStrike" baseline="0" dirty="0">
                <a:solidFill>
                  <a:srgbClr val="0462C1"/>
                </a:solidFill>
                <a:latin typeface="Arial" panose="020B0604020202020204" pitchFamily="34" charset="0"/>
              </a:rPr>
              <a:t>http://dx.doi.org/10.1257/aer.p20151059https://scholar.harvard.edu/files/mankiw/files/yes_r_g_so_what.pdf</a:t>
            </a:r>
          </a:p>
          <a:p>
            <a:r>
              <a:rPr lang="en-US" sz="1400" b="1" i="0" u="none" strike="noStrike" baseline="0" dirty="0">
                <a:solidFill>
                  <a:srgbClr val="000000"/>
                </a:solidFill>
                <a:latin typeface="Arial" panose="020B0604020202020204" pitchFamily="34" charset="0"/>
              </a:rPr>
              <a:t>Phelps, Edmund S</a:t>
            </a:r>
            <a:r>
              <a:rPr lang="en-US" sz="1400" b="0" i="0" u="none" strike="noStrike" baseline="0" dirty="0">
                <a:solidFill>
                  <a:srgbClr val="000000"/>
                </a:solidFill>
                <a:latin typeface="Arial" panose="020B0604020202020204" pitchFamily="34" charset="0"/>
              </a:rPr>
              <a:t>. 1961. “The Golden Rule of Accumulation: A Fable for Growth</a:t>
            </a:r>
            <a:r>
              <a:rPr lang="el-GR" sz="1400" b="0" i="0" u="none" strike="noStrike" baseline="0" dirty="0">
                <a:solidFill>
                  <a:srgbClr val="000000"/>
                </a:solidFill>
                <a:latin typeface="Arial" panose="020B0604020202020204" pitchFamily="34" charset="0"/>
              </a:rPr>
              <a:t> </a:t>
            </a:r>
            <a:r>
              <a:rPr lang="el-GR" sz="1400" b="0" i="0" u="none" strike="noStrike" baseline="0" dirty="0" err="1">
                <a:solidFill>
                  <a:srgbClr val="000000"/>
                </a:solidFill>
                <a:latin typeface="Arial" panose="020B0604020202020204" pitchFamily="34" charset="0"/>
              </a:rPr>
              <a:t>Men</a:t>
            </a:r>
            <a:r>
              <a:rPr lang="en-US" sz="1400" b="0" i="0" u="none" strike="noStrike" baseline="0" dirty="0">
                <a:solidFill>
                  <a:srgbClr val="000000"/>
                </a:solidFill>
                <a:latin typeface="Arial" panose="020B0604020202020204" pitchFamily="34" charset="0"/>
              </a:rPr>
              <a:t>.” American Economic Review 51 (4): 638-643. https://www.jstor.org/stable/1812790 http://piketty.pse.ens.fr/files/Phelps1961.pdf</a:t>
            </a:r>
          </a:p>
          <a:p>
            <a:r>
              <a:rPr lang="en-US" sz="1400" b="1" i="0" u="none" strike="noStrike" baseline="0" dirty="0">
                <a:solidFill>
                  <a:srgbClr val="000000"/>
                </a:solidFill>
                <a:latin typeface="Arial" panose="020B0604020202020204" pitchFamily="34" charset="0"/>
              </a:rPr>
              <a:t>Piketty, Thomas. 2014</a:t>
            </a:r>
            <a:r>
              <a:rPr lang="en-US" sz="1400" b="0" i="0" u="none" strike="noStrike" baseline="0" dirty="0">
                <a:solidFill>
                  <a:srgbClr val="000000"/>
                </a:solidFill>
                <a:latin typeface="Arial" panose="020B0604020202020204" pitchFamily="34" charset="0"/>
              </a:rPr>
              <a:t>. Capital in the Twenty-First Century. Translated by Arthur</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Goldhammer. Cambridge, Massachusetts</a:t>
            </a:r>
            <a:r>
              <a:rPr lang="el-GR" sz="1400" b="0" i="0" u="none" strike="noStrike" baseline="0" dirty="0">
                <a:solidFill>
                  <a:srgbClr val="000000"/>
                </a:solidFill>
                <a:latin typeface="Arial" panose="020B0604020202020204" pitchFamily="34" charset="0"/>
              </a:rPr>
              <a:t>,</a:t>
            </a:r>
            <a:r>
              <a:rPr lang="en-US" sz="1400" b="0" i="0" u="none" strike="noStrike" baseline="0" dirty="0">
                <a:solidFill>
                  <a:srgbClr val="000000"/>
                </a:solidFill>
                <a:latin typeface="Arial" panose="020B0604020202020204" pitchFamily="34" charset="0"/>
              </a:rPr>
              <a:t> and London, England: The </a:t>
            </a:r>
            <a:r>
              <a:rPr lang="el-GR" sz="1400" b="0" i="0" u="none" strike="noStrike" baseline="0" dirty="0" err="1">
                <a:solidFill>
                  <a:srgbClr val="000000"/>
                </a:solidFill>
                <a:latin typeface="Arial" panose="020B0604020202020204" pitchFamily="34" charset="0"/>
              </a:rPr>
              <a:t>Belknap</a:t>
            </a:r>
            <a:r>
              <a:rPr lang="el-GR" sz="1400" b="0" i="0" u="none" strike="noStrike" baseline="0" dirty="0">
                <a:solidFill>
                  <a:srgbClr val="000000"/>
                </a:solidFill>
                <a:latin typeface="Arial" panose="020B0604020202020204" pitchFamily="34" charset="0"/>
              </a:rPr>
              <a:t> </a:t>
            </a:r>
            <a:r>
              <a:rPr lang="el-GR" sz="1400" b="0" i="0" u="none" strike="noStrike" baseline="0" dirty="0" err="1">
                <a:solidFill>
                  <a:srgbClr val="000000"/>
                </a:solidFill>
                <a:latin typeface="Arial" panose="020B0604020202020204" pitchFamily="34" charset="0"/>
              </a:rPr>
              <a:t>Press</a:t>
            </a:r>
            <a:r>
              <a:rPr lang="en-US" sz="1400" b="0" i="0" u="none" strike="noStrike" baseline="0" dirty="0">
                <a:solidFill>
                  <a:srgbClr val="000000"/>
                </a:solidFill>
                <a:latin typeface="Arial" panose="020B0604020202020204" pitchFamily="34" charset="0"/>
              </a:rPr>
              <a:t> of Harvard University Press. First published as Le capital au XXI siècle, copyright © 2013 Éditions du </a:t>
            </a:r>
            <a:r>
              <a:rPr lang="en-US" sz="1400" b="0" i="0" u="none" strike="noStrike" baseline="0" dirty="0" err="1">
                <a:solidFill>
                  <a:srgbClr val="000000"/>
                </a:solidFill>
                <a:latin typeface="Arial" panose="020B0604020202020204" pitchFamily="34" charset="0"/>
              </a:rPr>
              <a:t>Seuil</a:t>
            </a:r>
            <a:r>
              <a:rPr lang="en-US" sz="1400" b="0" i="0" u="none" strike="noStrike" baseline="0" dirty="0">
                <a:solidFill>
                  <a:srgbClr val="000000"/>
                </a:solidFill>
                <a:latin typeface="Arial" panose="020B0604020202020204" pitchFamily="34" charset="0"/>
              </a:rPr>
              <a:t>. (pp. 10, 57,71, 216-217, 221, 227, online</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appendix 36-39)</a:t>
            </a:r>
          </a:p>
          <a:p>
            <a:r>
              <a:rPr lang="en-US" sz="1400" b="1" i="0" u="none" strike="noStrike" baseline="0" dirty="0">
                <a:solidFill>
                  <a:srgbClr val="000000"/>
                </a:solidFill>
                <a:latin typeface="Arial" panose="020B0604020202020204" pitchFamily="34" charset="0"/>
              </a:rPr>
              <a:t>Piketty, Thomas</a:t>
            </a:r>
            <a:r>
              <a:rPr lang="en-US" sz="1400" b="0" i="0" u="none" strike="noStrike" baseline="0" dirty="0">
                <a:solidFill>
                  <a:srgbClr val="000000"/>
                </a:solidFill>
                <a:latin typeface="Arial" panose="020B0604020202020204" pitchFamily="34" charset="0"/>
              </a:rPr>
              <a:t>. 2015. “About ‘Capital in the Twenty-First Century.’” The</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American Economic Review 105 (5): 48–53.</a:t>
            </a:r>
            <a:r>
              <a:rPr lang="en-US" sz="1400" b="0" i="0" u="none" strike="noStrike" baseline="0" dirty="0">
                <a:solidFill>
                  <a:srgbClr val="0462C1"/>
                </a:solidFill>
                <a:latin typeface="Arial" panose="020B0604020202020204" pitchFamily="34" charset="0"/>
              </a:rPr>
              <a:t>http://www.jstor.org/stable/43821849</a:t>
            </a:r>
            <a:r>
              <a:rPr lang="en-US" sz="1400" b="0" i="0" u="none" strike="noStrike" baseline="0" dirty="0">
                <a:solidFill>
                  <a:srgbClr val="000000"/>
                </a:solidFill>
                <a:latin typeface="Arial" panose="020B0604020202020204" pitchFamily="34" charset="0"/>
              </a:rPr>
              <a:t>.Piketty, Thomas. 2015. “Putting Distribution Back at the Center of Economics:</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Reflections on Capital in the Twenty-First Century.” Journal of Economic</a:t>
            </a:r>
            <a:r>
              <a:rPr lang="el-GR" sz="1400" b="0" i="0" u="none" strike="noStrike" baseline="0" dirty="0">
                <a:solidFill>
                  <a:srgbClr val="000000"/>
                </a:solidFill>
                <a:latin typeface="Arial" panose="020B0604020202020204" pitchFamily="34" charset="0"/>
              </a:rPr>
              <a:t> </a:t>
            </a:r>
            <a:r>
              <a:rPr lang="en-US" sz="1400" b="0" i="0" u="none" strike="noStrike" baseline="0" dirty="0">
                <a:solidFill>
                  <a:srgbClr val="000000"/>
                </a:solidFill>
                <a:latin typeface="Arial" panose="020B0604020202020204" pitchFamily="34" charset="0"/>
              </a:rPr>
              <a:t>Perspectives 29 (1): 67-88. [Symposium on Wealth and Inequality]https://www.aeaweb.org/articles?id=10.1257/jep.29.1.67</a:t>
            </a:r>
          </a:p>
          <a:p>
            <a:r>
              <a:rPr lang="en-US" sz="1400" b="1" i="0" u="none" strike="noStrike" baseline="0" dirty="0">
                <a:solidFill>
                  <a:srgbClr val="000000"/>
                </a:solidFill>
                <a:latin typeface="Arial" panose="020B0604020202020204" pitchFamily="34" charset="0"/>
              </a:rPr>
              <a:t>Piketty, Thomas, and Gabriel Zucman</a:t>
            </a:r>
            <a:r>
              <a:rPr lang="en-US" sz="1400" b="0" i="0" u="none" strike="noStrike" baseline="0" dirty="0">
                <a:solidFill>
                  <a:srgbClr val="000000"/>
                </a:solidFill>
                <a:latin typeface="Arial" panose="020B0604020202020204" pitchFamily="34" charset="0"/>
              </a:rPr>
              <a:t>. 2014. “Capital Is Back: </a:t>
            </a:r>
            <a:r>
              <a:rPr lang="el-GR" sz="1400" b="0" i="0" u="none" strike="noStrike" baseline="0" dirty="0" err="1">
                <a:solidFill>
                  <a:srgbClr val="000000"/>
                </a:solidFill>
                <a:latin typeface="Arial" panose="020B0604020202020204" pitchFamily="34" charset="0"/>
              </a:rPr>
              <a:t>Wealth-Income</a:t>
            </a:r>
            <a:r>
              <a:rPr lang="el-GR" sz="1400" b="0" i="0" u="none" strike="noStrike" baseline="0" dirty="0">
                <a:solidFill>
                  <a:srgbClr val="000000"/>
                </a:solidFill>
                <a:latin typeface="Arial" panose="020B0604020202020204" pitchFamily="34" charset="0"/>
              </a:rPr>
              <a:t> </a:t>
            </a:r>
            <a:r>
              <a:rPr lang="el-GR" sz="1400" b="0" i="0" u="none" strike="noStrike" baseline="0" dirty="0" err="1">
                <a:solidFill>
                  <a:srgbClr val="000000"/>
                </a:solidFill>
                <a:latin typeface="Arial" panose="020B0604020202020204" pitchFamily="34" charset="0"/>
              </a:rPr>
              <a:t>Ratios</a:t>
            </a:r>
            <a:r>
              <a:rPr lang="en-US" sz="1400" b="0" i="0" u="none" strike="noStrike" baseline="0" dirty="0">
                <a:solidFill>
                  <a:srgbClr val="000000"/>
                </a:solidFill>
                <a:latin typeface="Arial" panose="020B0604020202020204" pitchFamily="34" charset="0"/>
              </a:rPr>
              <a:t> in Rich Countries 1700–2010.” Quarterly Journal of Economics 129 (3):1255–1310. </a:t>
            </a:r>
            <a:r>
              <a:rPr lang="en-US" sz="1400" b="0" i="0" u="none" strike="noStrike" baseline="0" dirty="0">
                <a:solidFill>
                  <a:srgbClr val="0462C1"/>
                </a:solidFill>
                <a:latin typeface="Arial" panose="020B0604020202020204" pitchFamily="34" charset="0"/>
                <a:hlinkClick r:id="rId3"/>
              </a:rPr>
              <a:t>https://www.jstor.org/stable/26372573</a:t>
            </a:r>
            <a:r>
              <a:rPr lang="en-US" sz="1400" b="0" i="0" u="none" strike="noStrike" baseline="0" dirty="0">
                <a:solidFill>
                  <a:srgbClr val="000000"/>
                </a:solidFill>
                <a:latin typeface="Arial" panose="020B0604020202020204" pitchFamily="34" charset="0"/>
              </a:rPr>
              <a:t>.</a:t>
            </a:r>
            <a:endParaRPr lang="el-GR" sz="1400" b="0" i="0" u="none" strike="noStrike" baseline="0" dirty="0">
              <a:solidFill>
                <a:srgbClr val="000000"/>
              </a:solidFill>
              <a:latin typeface="Arial" panose="020B0604020202020204" pitchFamily="34" charset="0"/>
            </a:endParaRPr>
          </a:p>
          <a:p>
            <a:r>
              <a:rPr lang="en-US" sz="1400" b="1" i="0" u="none" strike="noStrike" baseline="0" dirty="0">
                <a:solidFill>
                  <a:srgbClr val="000000"/>
                </a:solidFill>
                <a:latin typeface="Arial" panose="020B0604020202020204" pitchFamily="34" charset="0"/>
              </a:rPr>
              <a:t>Sen Amartya </a:t>
            </a:r>
            <a:r>
              <a:rPr lang="en-US" sz="1400" dirty="0">
                <a:solidFill>
                  <a:srgbClr val="000000"/>
                </a:solidFill>
                <a:latin typeface="Arial" panose="020B0604020202020204" pitchFamily="34" charset="0"/>
              </a:rPr>
              <a:t>(1972) </a:t>
            </a:r>
            <a:r>
              <a:rPr lang="en-US" sz="1400" i="1" dirty="0">
                <a:solidFill>
                  <a:srgbClr val="000000"/>
                </a:solidFill>
                <a:latin typeface="Arial" panose="020B0604020202020204" pitchFamily="34" charset="0"/>
              </a:rPr>
              <a:t>On Economic Inequality, </a:t>
            </a:r>
            <a:r>
              <a:rPr lang="en-US" sz="1400" dirty="0">
                <a:solidFill>
                  <a:srgbClr val="000000"/>
                </a:solidFill>
                <a:latin typeface="Arial" panose="020B0604020202020204" pitchFamily="34" charset="0"/>
              </a:rPr>
              <a:t>Clarendon Press, Oxford </a:t>
            </a:r>
            <a:endParaRPr lang="en-US" sz="1400" b="0" i="0" u="none" strike="noStrike" baseline="0" dirty="0">
              <a:solidFill>
                <a:srgbClr val="000000"/>
              </a:solidFill>
              <a:latin typeface="Arial" panose="020B0604020202020204" pitchFamily="34" charset="0"/>
            </a:endParaRPr>
          </a:p>
          <a:p>
            <a:r>
              <a:rPr lang="en-US" sz="1400" b="1" i="0" u="none" strike="noStrike" baseline="0" dirty="0">
                <a:solidFill>
                  <a:srgbClr val="000000"/>
                </a:solidFill>
                <a:latin typeface="Arial" panose="020B0604020202020204" pitchFamily="34" charset="0"/>
              </a:rPr>
              <a:t>Saez, Emmanuel</a:t>
            </a:r>
            <a:r>
              <a:rPr lang="en-US" sz="1400" b="0" i="0" u="none" strike="noStrike" baseline="0" dirty="0">
                <a:solidFill>
                  <a:srgbClr val="000000"/>
                </a:solidFill>
                <a:latin typeface="Arial" panose="020B0604020202020204" pitchFamily="34" charset="0"/>
              </a:rPr>
              <a:t>. 2021. “Public Economics and Inequality: Uncovering Our </a:t>
            </a:r>
            <a:r>
              <a:rPr lang="el-GR" sz="1400" b="0" i="0" u="none" strike="noStrike" baseline="0" dirty="0">
                <a:solidFill>
                  <a:srgbClr val="000000"/>
                </a:solidFill>
                <a:latin typeface="Arial" panose="020B0604020202020204" pitchFamily="34" charset="0"/>
              </a:rPr>
              <a:t>Social </a:t>
            </a:r>
            <a:r>
              <a:rPr lang="el-GR" sz="1400" b="0" i="0" u="none" strike="noStrike" baseline="0" dirty="0" err="1">
                <a:solidFill>
                  <a:srgbClr val="000000"/>
                </a:solidFill>
                <a:latin typeface="Arial" panose="020B0604020202020204" pitchFamily="34" charset="0"/>
              </a:rPr>
              <a:t>Nature</a:t>
            </a:r>
            <a:r>
              <a:rPr lang="en-US" sz="1400" b="0" i="0" u="none" strike="noStrike" baseline="0" dirty="0">
                <a:solidFill>
                  <a:srgbClr val="000000"/>
                </a:solidFill>
                <a:latin typeface="Arial" panose="020B0604020202020204" pitchFamily="34" charset="0"/>
              </a:rPr>
              <a:t>.” American Economic Association Papers and Proceedings, Vol. 111(May): 1-26. https://www.aeaweb.org/articles?id=10.1257/pandp.20211098</a:t>
            </a:r>
          </a:p>
          <a:p>
            <a:r>
              <a:rPr lang="en-US" sz="1400" b="1" i="0" u="none" strike="noStrike" baseline="0" dirty="0">
                <a:solidFill>
                  <a:srgbClr val="000000"/>
                </a:solidFill>
                <a:latin typeface="Arial" panose="020B0604020202020204" pitchFamily="34" charset="0"/>
              </a:rPr>
              <a:t>Stravelakis, Nikos.</a:t>
            </a:r>
            <a:r>
              <a:rPr lang="en-US" sz="1400" b="0" i="0" u="none" strike="noStrike" baseline="0" dirty="0">
                <a:solidFill>
                  <a:srgbClr val="000000"/>
                </a:solidFill>
                <a:latin typeface="Arial" panose="020B0604020202020204" pitchFamily="34" charset="0"/>
              </a:rPr>
              <a:t> 2021. “Inequality in Marx and Piketty Theory and </a:t>
            </a:r>
            <a:r>
              <a:rPr lang="el-GR" sz="1400" b="0" i="0" u="none" strike="noStrike" baseline="0" dirty="0">
                <a:solidFill>
                  <a:srgbClr val="000000"/>
                </a:solidFill>
                <a:latin typeface="Arial" panose="020B0604020202020204" pitchFamily="34" charset="0"/>
              </a:rPr>
              <a:t>Policy </a:t>
            </a:r>
            <a:r>
              <a:rPr lang="el-GR" sz="1400" b="0" i="0" u="none" strike="noStrike" baseline="0" dirty="0" err="1">
                <a:solidFill>
                  <a:srgbClr val="000000"/>
                </a:solidFill>
                <a:latin typeface="Arial" panose="020B0604020202020204" pitchFamily="34" charset="0"/>
              </a:rPr>
              <a:t>Implications</a:t>
            </a:r>
            <a:r>
              <a:rPr lang="en-US" sz="1400" b="0" i="0" u="none" strike="noStrike" baseline="0" dirty="0">
                <a:solidFill>
                  <a:srgbClr val="000000"/>
                </a:solidFill>
                <a:latin typeface="Arial" panose="020B0604020202020204" pitchFamily="34" charset="0"/>
              </a:rPr>
              <a:t>”, Review of Economics and Economic Methodology Movement </a:t>
            </a:r>
            <a:r>
              <a:rPr lang="el-GR" sz="1400" b="0" i="0" u="none" strike="noStrike" baseline="0" dirty="0">
                <a:solidFill>
                  <a:srgbClr val="000000"/>
                </a:solidFill>
                <a:latin typeface="Arial" panose="020B0604020202020204" pitchFamily="34" charset="0"/>
              </a:rPr>
              <a:t>for Economic</a:t>
            </a:r>
            <a:r>
              <a:rPr lang="en-US" sz="1400" b="0" i="0" u="none" strike="noStrike" baseline="0" dirty="0">
                <a:solidFill>
                  <a:srgbClr val="000000"/>
                </a:solidFill>
                <a:latin typeface="Arial" panose="020B0604020202020204" pitchFamily="34" charset="0"/>
              </a:rPr>
              <a:t> Pluralism 2021, Vol. 6(2), 1-25.http://www.reemslovenia.com/uploads/7/0/4/8/70484101/nikos_stravelakis_-_inequality_in_marx_and_piketty_theory_and_policy_implications.pdf</a:t>
            </a:r>
            <a:endParaRPr lang="el-GR" sz="1400" b="0" i="0" u="none" strike="noStrike" baseline="0" dirty="0">
              <a:solidFill>
                <a:srgbClr val="000000"/>
              </a:solidFill>
              <a:latin typeface="Arial" panose="020B0604020202020204" pitchFamily="34" charset="0"/>
            </a:endParaRPr>
          </a:p>
          <a:p>
            <a:r>
              <a:rPr lang="en-US" sz="1400" b="1" dirty="0">
                <a:solidFill>
                  <a:srgbClr val="000000"/>
                </a:solidFill>
                <a:latin typeface="Arial" panose="020B0604020202020204" pitchFamily="34" charset="0"/>
              </a:rPr>
              <a:t>Zucman G.</a:t>
            </a:r>
            <a:r>
              <a:rPr lang="en-US" sz="1400" dirty="0">
                <a:solidFill>
                  <a:srgbClr val="000000"/>
                </a:solidFill>
                <a:latin typeface="Arial" panose="020B0604020202020204" pitchFamily="34" charset="0"/>
              </a:rPr>
              <a:t> 2025 </a:t>
            </a:r>
            <a:r>
              <a:rPr lang="en-US" sz="1400" i="1" u="none" strike="noStrike" baseline="0" dirty="0">
                <a:solidFill>
                  <a:srgbClr val="000000"/>
                </a:solidFill>
                <a:latin typeface="Times New Roman" panose="02020603050405020304" pitchFamily="18" charset="0"/>
              </a:rPr>
              <a:t>A blueprint for a coordinated minimum effective taxation standard for ultra-high-net-worth individuals, </a:t>
            </a:r>
            <a:r>
              <a:rPr lang="en-US" sz="1400" dirty="0">
                <a:solidFill>
                  <a:srgbClr val="000000"/>
                </a:solidFill>
                <a:latin typeface="Times New Roman" panose="02020603050405020304" pitchFamily="18" charset="0"/>
              </a:rPr>
              <a:t>Brazilian</a:t>
            </a:r>
            <a:r>
              <a:rPr lang="en-US" sz="1400" i="1" dirty="0">
                <a:solidFill>
                  <a:srgbClr val="000000"/>
                </a:solidFill>
                <a:latin typeface="Times New Roman" panose="02020603050405020304" pitchFamily="18" charset="0"/>
              </a:rPr>
              <a:t> </a:t>
            </a:r>
            <a:r>
              <a:rPr lang="en-US" sz="1400" dirty="0">
                <a:solidFill>
                  <a:srgbClr val="000000"/>
                </a:solidFill>
                <a:latin typeface="Times New Roman" panose="02020603050405020304" pitchFamily="18" charset="0"/>
              </a:rPr>
              <a:t>G-20 Presidency</a:t>
            </a:r>
            <a:r>
              <a:rPr lang="en-US" sz="1400" i="1" dirty="0">
                <a:solidFill>
                  <a:srgbClr val="000000"/>
                </a:solidFill>
                <a:latin typeface="Times New Roman" panose="02020603050405020304" pitchFamily="18" charset="0"/>
              </a:rPr>
              <a:t> </a:t>
            </a:r>
            <a:r>
              <a:rPr lang="en-US" sz="1400" i="1" u="none" strike="noStrike" baseline="0" dirty="0">
                <a:solidFill>
                  <a:srgbClr val="000000"/>
                </a:solidFill>
                <a:latin typeface="Times New Roman" panose="02020603050405020304" pitchFamily="18" charset="0"/>
              </a:rPr>
              <a:t> </a:t>
            </a:r>
            <a:endParaRPr lang="el-GR" sz="1400" i="1" dirty="0"/>
          </a:p>
        </p:txBody>
      </p:sp>
    </p:spTree>
    <p:extLst>
      <p:ext uri="{BB962C8B-B14F-4D97-AF65-F5344CB8AC3E}">
        <p14:creationId xmlns:p14="http://schemas.microsoft.com/office/powerpoint/2010/main" val="2570015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9" name="Rectangle 9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PlaceHolder 1"/>
          <p:cNvSpPr>
            <a:spLocks noGrp="1"/>
          </p:cNvSpPr>
          <p:nvPr>
            <p:ph type="title"/>
          </p:nvPr>
        </p:nvSpPr>
        <p:spPr>
          <a:xfrm>
            <a:off x="1371599" y="294538"/>
            <a:ext cx="9895951" cy="1033669"/>
          </a:xfrm>
          <a:prstGeom prst="rect">
            <a:avLst/>
          </a:prstGeom>
        </p:spPr>
        <p:txBody>
          <a:bodyPr vert="horz" lIns="91440" tIns="45720" rIns="91440" bIns="45720" rtlCol="0" anchor="ctr">
            <a:normAutofit/>
          </a:bodyPr>
          <a:lstStyle/>
          <a:p>
            <a:r>
              <a:rPr lang="en-US" sz="4000" b="1" strike="noStrike" kern="1200" spc="-1" dirty="0">
                <a:solidFill>
                  <a:srgbClr val="FFFFFF"/>
                </a:solidFill>
                <a:latin typeface="+mj-lt"/>
                <a:ea typeface="+mj-ea"/>
                <a:cs typeface="+mj-cs"/>
              </a:rPr>
              <a:t>1955 - Η Πα</a:t>
            </a:r>
            <a:r>
              <a:rPr lang="en-US" sz="4000" b="1" strike="noStrike" kern="1200" spc="-1" dirty="0" err="1">
                <a:solidFill>
                  <a:srgbClr val="FFFFFF"/>
                </a:solidFill>
                <a:latin typeface="+mj-lt"/>
                <a:ea typeface="+mj-ea"/>
                <a:cs typeface="+mj-cs"/>
              </a:rPr>
              <a:t>ρέμ</a:t>
            </a:r>
            <a:r>
              <a:rPr lang="en-US" sz="4000" b="1" strike="noStrike" kern="1200" spc="-1" dirty="0">
                <a:solidFill>
                  <a:srgbClr val="FFFFFF"/>
                </a:solidFill>
                <a:latin typeface="+mj-lt"/>
                <a:ea typeface="+mj-ea"/>
                <a:cs typeface="+mj-cs"/>
              </a:rPr>
              <a:t>βαση Kuznets</a:t>
            </a:r>
            <a:endParaRPr lang="en-US" sz="4000" b="0" strike="noStrike" kern="1200" spc="-1" dirty="0">
              <a:solidFill>
                <a:srgbClr val="FFFFFF"/>
              </a:solidFill>
              <a:latin typeface="+mj-lt"/>
              <a:ea typeface="+mj-ea"/>
              <a:cs typeface="+mj-cs"/>
            </a:endParaRPr>
          </a:p>
        </p:txBody>
      </p:sp>
      <p:sp>
        <p:nvSpPr>
          <p:cNvPr id="85" name="PlaceHolder 2"/>
          <p:cNvSpPr>
            <a:spLocks noGrp="1"/>
          </p:cNvSpPr>
          <p:nvPr>
            <p:ph/>
          </p:nvPr>
        </p:nvSpPr>
        <p:spPr>
          <a:xfrm>
            <a:off x="236668" y="1764254"/>
            <a:ext cx="11732645" cy="4948518"/>
          </a:xfrm>
          <a:prstGeom prst="rect">
            <a:avLst/>
          </a:prstGeom>
        </p:spPr>
        <p:txBody>
          <a:bodyPr vert="horz" lIns="91440" tIns="45720" rIns="91440" bIns="45720" rtlCol="0" anchor="ctr">
            <a:normAutofit/>
          </a:bodyPr>
          <a:lstStyle/>
          <a:p>
            <a:pPr marL="0" indent="0">
              <a:spcBef>
                <a:spcPts val="1001"/>
              </a:spcBef>
              <a:buClr>
                <a:srgbClr val="000000"/>
              </a:buClr>
              <a:buNone/>
            </a:pPr>
            <a:r>
              <a:rPr lang="en-US" sz="1600" b="0" strike="noStrike" spc="-1" dirty="0" err="1"/>
              <a:t>Έν</a:t>
            </a:r>
            <a:r>
              <a:rPr lang="en-US" sz="1600" b="0" strike="noStrike" spc="-1" dirty="0"/>
              <a:t>α χρόνο πριν τη δημοσίευση του υποδείγματος Solow (1956) το ζήτημα της εισοδηματικής ανισότητας ήρθε στο προσκήνιο της οικονομικής συζήτησης. </a:t>
            </a:r>
          </a:p>
          <a:p>
            <a:pPr marL="0" indent="0">
              <a:spcBef>
                <a:spcPts val="1001"/>
              </a:spcBef>
              <a:buClr>
                <a:srgbClr val="000000"/>
              </a:buClr>
              <a:buNone/>
            </a:pPr>
            <a:r>
              <a:rPr lang="en-US" sz="1600" spc="-1" dirty="0" err="1"/>
              <a:t>Αυτό</a:t>
            </a:r>
            <a:r>
              <a:rPr lang="en-US" sz="1600" spc="-1" dirty="0"/>
              <a:t> </a:t>
            </a:r>
            <a:r>
              <a:rPr lang="en-US" sz="1600" spc="-1" dirty="0" err="1"/>
              <a:t>έγινε</a:t>
            </a:r>
            <a:r>
              <a:rPr lang="en-US" sz="1600" spc="-1" dirty="0"/>
              <a:t> </a:t>
            </a:r>
            <a:r>
              <a:rPr lang="en-US" sz="1600" spc="-1" dirty="0" err="1"/>
              <a:t>με</a:t>
            </a:r>
            <a:r>
              <a:rPr lang="en-US" sz="1600" spc="-1" dirty="0"/>
              <a:t> </a:t>
            </a:r>
            <a:r>
              <a:rPr lang="en-US" sz="1600" spc="-1" dirty="0" err="1"/>
              <a:t>τον</a:t>
            </a:r>
            <a:r>
              <a:rPr lang="en-US" sz="1600" spc="-1" dirty="0"/>
              <a:t> π</a:t>
            </a:r>
            <a:r>
              <a:rPr lang="en-US" sz="1600" spc="-1" dirty="0" err="1"/>
              <a:t>ιο</a:t>
            </a:r>
            <a:r>
              <a:rPr lang="en-US" sz="1600" spc="-1" dirty="0"/>
              <a:t> επ</a:t>
            </a:r>
            <a:r>
              <a:rPr lang="en-US" sz="1600" spc="-1" dirty="0" err="1"/>
              <a:t>ίσημο</a:t>
            </a:r>
            <a:r>
              <a:rPr lang="en-US" sz="1600" b="0" strike="noStrike" spc="-1" dirty="0"/>
              <a:t> </a:t>
            </a:r>
            <a:r>
              <a:rPr lang="en-US" sz="1600" b="0" strike="noStrike" spc="-1" dirty="0" err="1"/>
              <a:t>τρό</a:t>
            </a:r>
            <a:r>
              <a:rPr lang="en-US" sz="1600" b="0" strike="noStrike" spc="-1" dirty="0"/>
              <a:t>πο στη προεδρική ομιλία του Simon Kuznets στο Αμερικανικό Οικονομικό επιμελητήριο το 1954 που δημοσιεύθηκε σαν άρθρο στο </a:t>
            </a:r>
            <a:r>
              <a:rPr lang="en-US" sz="1600" b="0" i="1" strike="noStrike" spc="-1" dirty="0"/>
              <a:t>AER</a:t>
            </a:r>
            <a:r>
              <a:rPr lang="en-US" sz="1600" b="0" strike="noStrike" spc="-1" dirty="0"/>
              <a:t> το 1955.</a:t>
            </a:r>
          </a:p>
          <a:p>
            <a:pPr marL="0" indent="0">
              <a:spcBef>
                <a:spcPts val="1001"/>
              </a:spcBef>
              <a:buClr>
                <a:srgbClr val="000000"/>
              </a:buClr>
              <a:buNone/>
            </a:pPr>
            <a:r>
              <a:rPr lang="en-US" sz="1600" spc="-1" dirty="0" err="1"/>
              <a:t>Το</a:t>
            </a:r>
            <a:r>
              <a:rPr lang="en-US" sz="1600" spc="-1" dirty="0"/>
              <a:t> </a:t>
            </a:r>
            <a:r>
              <a:rPr lang="en-US" sz="1600" spc="-1" dirty="0" err="1"/>
              <a:t>ερώτημ</a:t>
            </a:r>
            <a:r>
              <a:rPr lang="en-US" sz="1600" spc="-1" dirty="0"/>
              <a:t>α</a:t>
            </a:r>
            <a:r>
              <a:rPr lang="en-US" sz="1600" b="0" strike="noStrike" spc="-1" dirty="0"/>
              <a:t> που απασχόλησε την ομιλία ήταν αν η ανισότητα αυξάνει ή όχι στην πορεία της οικονομικής μεγέθυνσης των χωρών;</a:t>
            </a:r>
          </a:p>
          <a:p>
            <a:pPr marL="0" indent="0">
              <a:spcBef>
                <a:spcPts val="1001"/>
              </a:spcBef>
              <a:buClr>
                <a:srgbClr val="000000"/>
              </a:buClr>
              <a:buNone/>
            </a:pPr>
            <a:r>
              <a:rPr lang="en-US" sz="1600" spc="-1" dirty="0"/>
              <a:t>Τα</a:t>
            </a:r>
            <a:r>
              <a:rPr lang="en-US" sz="1600" b="0" strike="noStrike" spc="-1" dirty="0"/>
              <a:t> ανα</a:t>
            </a:r>
            <a:r>
              <a:rPr lang="en-US" sz="1600" b="0" strike="noStrike" spc="-1" dirty="0" err="1"/>
              <a:t>λυτικά</a:t>
            </a:r>
            <a:r>
              <a:rPr lang="en-US" sz="1600" b="0" strike="noStrike" spc="-1" dirty="0"/>
              <a:t> </a:t>
            </a:r>
            <a:r>
              <a:rPr lang="en-US" sz="1600" spc="-1" dirty="0" err="1"/>
              <a:t>του</a:t>
            </a:r>
            <a:r>
              <a:rPr lang="en-US" sz="1600" spc="-1" dirty="0"/>
              <a:t> β</a:t>
            </a:r>
            <a:r>
              <a:rPr lang="en-US" sz="1600" spc="-1" dirty="0" err="1"/>
              <a:t>ήμ</a:t>
            </a:r>
            <a:r>
              <a:rPr lang="en-US" sz="1600" spc="-1" dirty="0"/>
              <a:t>ατα</a:t>
            </a:r>
            <a:r>
              <a:rPr lang="en-US" sz="1600" b="0" strike="noStrike" spc="-1" dirty="0"/>
              <a:t> ακολουθούν το νεοκλασικό παράδειγμα. </a:t>
            </a:r>
          </a:p>
          <a:p>
            <a:pPr marL="0" indent="0">
              <a:spcBef>
                <a:spcPts val="1001"/>
              </a:spcBef>
              <a:buClr>
                <a:srgbClr val="000000"/>
              </a:buClr>
              <a:buNone/>
            </a:pPr>
            <a:r>
              <a:rPr lang="en-US" sz="1600" spc="-1" dirty="0"/>
              <a:t>Επ</a:t>
            </a:r>
            <a:r>
              <a:rPr lang="en-US" sz="1600" spc="-1" dirty="0" err="1"/>
              <a:t>ιχειρημ</a:t>
            </a:r>
            <a:r>
              <a:rPr lang="en-US" sz="1600" spc="-1" dirty="0"/>
              <a:t>ατολόγησε</a:t>
            </a:r>
            <a:r>
              <a:rPr lang="en-US" sz="1600" b="0" strike="noStrike" spc="-1" dirty="0"/>
              <a:t> ότι στη φάση της </a:t>
            </a:r>
            <a:r>
              <a:rPr lang="el-GR" sz="1600" b="0" strike="noStrike" spc="-1" dirty="0"/>
              <a:t>ισχυρής </a:t>
            </a:r>
            <a:r>
              <a:rPr lang="el-GR" sz="1600" spc="-1" dirty="0"/>
              <a:t>μεγέθυνσης, που χαρακτηρίζει τις αρχικές φάσεις μιας οικονομίας αγοράς,</a:t>
            </a:r>
            <a:r>
              <a:rPr lang="en-US" sz="1600" b="0" strike="noStrike" spc="-1" dirty="0"/>
              <a:t> </a:t>
            </a:r>
            <a:r>
              <a:rPr lang="el-GR" sz="1600" b="0" strike="noStrike" spc="-1" dirty="0"/>
              <a:t>η</a:t>
            </a:r>
            <a:r>
              <a:rPr lang="en-US" sz="1600" b="0" strike="noStrike" spc="-1" dirty="0"/>
              <a:t> συγκέντρωση στις πόλεις, </a:t>
            </a:r>
            <a:r>
              <a:rPr lang="el-GR" sz="1600" spc="-1" dirty="0"/>
              <a:t>η</a:t>
            </a:r>
            <a:r>
              <a:rPr lang="en-US" sz="1600" b="0" strike="noStrike" spc="-1" dirty="0"/>
              <a:t> αύξηση του πληθυσμού και </a:t>
            </a:r>
            <a:r>
              <a:rPr lang="el-GR" sz="1600" spc="-1" dirty="0"/>
              <a:t>οι</a:t>
            </a:r>
            <a:r>
              <a:rPr lang="en-US" sz="1600" b="0" strike="noStrike" spc="-1" dirty="0"/>
              <a:t> </a:t>
            </a:r>
            <a:r>
              <a:rPr lang="en-US" sz="1600" b="0" strike="noStrike" spc="-1" dirty="0" err="1"/>
              <a:t>υψηλο</a:t>
            </a:r>
            <a:r>
              <a:rPr lang="el-GR" sz="1600" b="0" strike="noStrike" spc="-1" dirty="0"/>
              <a:t>ί</a:t>
            </a:r>
            <a:r>
              <a:rPr lang="en-US" sz="1600" b="0" strike="noStrike" spc="-1" dirty="0"/>
              <a:t> συντελεστές αποταμίευσης η </a:t>
            </a:r>
            <a:r>
              <a:rPr lang="el-GR" sz="1600" b="0" strike="noStrike" spc="-1" dirty="0"/>
              <a:t>αυξάνουν την </a:t>
            </a:r>
            <a:r>
              <a:rPr lang="en-US" sz="1600" b="0" strike="noStrike" spc="-1" dirty="0"/>
              <a:t>αν</a:t>
            </a:r>
            <a:r>
              <a:rPr lang="el-GR" sz="1600" b="0" strike="noStrike" spc="-1" dirty="0"/>
              <a:t>ισότητα</a:t>
            </a:r>
            <a:r>
              <a:rPr lang="en-US" sz="1600" b="0" strike="noStrike" spc="-1" dirty="0"/>
              <a:t>. </a:t>
            </a:r>
          </a:p>
          <a:p>
            <a:pPr marL="0" indent="0">
              <a:spcBef>
                <a:spcPts val="1001"/>
              </a:spcBef>
              <a:buClr>
                <a:srgbClr val="000000"/>
              </a:buClr>
              <a:buNone/>
            </a:pPr>
            <a:r>
              <a:rPr lang="en-US" sz="1600" spc="-1" dirty="0" err="1"/>
              <a:t>Όμως</a:t>
            </a:r>
            <a:r>
              <a:rPr lang="en-US" sz="1600" spc="-1" dirty="0"/>
              <a:t> από</a:t>
            </a:r>
            <a:r>
              <a:rPr lang="en-US" sz="1600" b="0" strike="noStrike" spc="-1" dirty="0"/>
              <a:t> </a:t>
            </a:r>
            <a:r>
              <a:rPr lang="el-GR" sz="1600" b="0" strike="noStrike" spc="-1" dirty="0"/>
              <a:t>μια </a:t>
            </a:r>
            <a:r>
              <a:rPr lang="en-US" sz="1600" b="0" strike="noStrike" spc="-1" dirty="0" err="1"/>
              <a:t>φάση</a:t>
            </a:r>
            <a:r>
              <a:rPr lang="en-US" sz="1600" b="0" strike="noStrike" spc="-1" dirty="0"/>
              <a:t> και </a:t>
            </a:r>
            <a:r>
              <a:rPr lang="en-US" sz="1600" b="0" strike="noStrike" spc="-1" dirty="0" err="1"/>
              <a:t>μετά</a:t>
            </a:r>
            <a:r>
              <a:rPr lang="en-US" sz="1600" b="0" strike="noStrike" spc="-1" dirty="0"/>
              <a:t> ο </a:t>
            </a:r>
            <a:r>
              <a:rPr lang="en-US" sz="1600" b="0" strike="noStrike" spc="-1" dirty="0" err="1"/>
              <a:t>ρυθμός</a:t>
            </a:r>
            <a:r>
              <a:rPr lang="en-US" sz="1600" b="0" strike="noStrike" spc="-1" dirty="0"/>
              <a:t> </a:t>
            </a:r>
            <a:r>
              <a:rPr lang="en-US" sz="1600" b="0" strike="noStrike" spc="-1" dirty="0" err="1"/>
              <a:t>μεγέθυνσης</a:t>
            </a:r>
            <a:r>
              <a:rPr lang="en-US" sz="1600" b="0" strike="noStrike" spc="-1" dirty="0"/>
              <a:t> </a:t>
            </a:r>
            <a:r>
              <a:rPr lang="en-US" sz="1600" b="0" strike="noStrike" spc="-1" dirty="0" err="1"/>
              <a:t>του</a:t>
            </a:r>
            <a:r>
              <a:rPr lang="en-US" sz="1600" b="0" strike="noStrike" spc="-1" dirty="0"/>
              <a:t> π</a:t>
            </a:r>
            <a:r>
              <a:rPr lang="en-US" sz="1600" b="0" strike="noStrike" spc="-1" dirty="0" err="1"/>
              <a:t>ληθυσμού</a:t>
            </a:r>
            <a:r>
              <a:rPr lang="en-US" sz="1600" b="0" strike="noStrike" spc="-1" dirty="0"/>
              <a:t> </a:t>
            </a:r>
            <a:r>
              <a:rPr lang="en-US" sz="1600" b="0" strike="noStrike" spc="-1" dirty="0" err="1"/>
              <a:t>μειώνετ</a:t>
            </a:r>
            <a:r>
              <a:rPr lang="en-US" sz="1600" b="0" strike="noStrike" spc="-1" dirty="0"/>
              <a:t>αι, οι αποταμιεύσεις επίσης (</a:t>
            </a:r>
            <a:r>
              <a:rPr lang="en-US" sz="1600" b="1" strike="noStrike" spc="-1" dirty="0">
                <a:solidFill>
                  <a:srgbClr val="FF0000"/>
                </a:solidFill>
              </a:rPr>
              <a:t>γιατί;</a:t>
            </a:r>
            <a:r>
              <a:rPr lang="en-US" sz="1600" b="0" strike="noStrike" spc="-1" dirty="0"/>
              <a:t>) και </a:t>
            </a:r>
            <a:r>
              <a:rPr lang="en-US" sz="1600" spc="-1" dirty="0"/>
              <a:t>η πληθυσμιακή σχέση πόλης/ επαρχίας</a:t>
            </a:r>
            <a:r>
              <a:rPr lang="en-US" sz="1600" b="0" strike="noStrike" spc="-1" dirty="0"/>
              <a:t> σταθεροποιείται. </a:t>
            </a:r>
          </a:p>
          <a:p>
            <a:pPr marL="0" indent="0">
              <a:spcBef>
                <a:spcPts val="1001"/>
              </a:spcBef>
              <a:buClr>
                <a:srgbClr val="000000"/>
              </a:buClr>
              <a:buNone/>
            </a:pPr>
            <a:r>
              <a:rPr lang="en-US" sz="1600" spc="-1" dirty="0" err="1"/>
              <a:t>Δηλ</a:t>
            </a:r>
            <a:r>
              <a:rPr lang="en-US" sz="1600" spc="-1" dirty="0"/>
              <a:t>αδή, το κεφάλαιο αυξάνεται το ποσοστό κέρδους πέφτει</a:t>
            </a:r>
            <a:r>
              <a:rPr lang="el-GR" sz="1600" spc="-1" dirty="0"/>
              <a:t>,</a:t>
            </a:r>
            <a:r>
              <a:rPr lang="en-US" sz="1600" spc="-1" dirty="0"/>
              <a:t> η εργασία γίνεται σπανιότερη και το οριακό προϊόν της αυξάνει   </a:t>
            </a:r>
            <a:endParaRPr lang="en-US" sz="1600" b="0" strike="noStrike" spc="-1" dirty="0"/>
          </a:p>
          <a:p>
            <a:pPr marL="0" indent="0">
              <a:spcBef>
                <a:spcPts val="1001"/>
              </a:spcBef>
              <a:buClr>
                <a:srgbClr val="000000"/>
              </a:buClr>
              <a:buNone/>
            </a:pPr>
            <a:r>
              <a:rPr lang="en-US" sz="1600" spc="-1" dirty="0" err="1"/>
              <a:t>Το</a:t>
            </a:r>
            <a:r>
              <a:rPr lang="en-US" sz="1600" spc="-1" dirty="0"/>
              <a:t> </a:t>
            </a:r>
            <a:r>
              <a:rPr lang="en-US" sz="1600" spc="-1" dirty="0" err="1"/>
              <a:t>συμ</a:t>
            </a:r>
            <a:r>
              <a:rPr lang="en-US" sz="1600" spc="-1" dirty="0"/>
              <a:t>πέρασμα</a:t>
            </a:r>
            <a:r>
              <a:rPr lang="en-US" sz="1600" b="0" strike="noStrike" spc="-1" dirty="0"/>
              <a:t> λοιπόν είναι ότι η</a:t>
            </a:r>
            <a:r>
              <a:rPr lang="el-GR" sz="1600" b="0" strike="noStrike" spc="-1" dirty="0"/>
              <a:t> αρχική</a:t>
            </a:r>
            <a:r>
              <a:rPr lang="en-US" sz="1600" b="0" strike="noStrike" spc="-1" dirty="0"/>
              <a:t> οικονομική μεγέθυνση θα μεταβάλλει τους όρους οικονομικής ανάπτυξης και </a:t>
            </a:r>
            <a:r>
              <a:rPr lang="en-US" sz="1600" spc="-1" dirty="0"/>
              <a:t>αυτό </a:t>
            </a:r>
            <a:r>
              <a:rPr lang="el-GR" sz="1600" spc="-1" dirty="0"/>
              <a:t>σταδιακά </a:t>
            </a:r>
            <a:r>
              <a:rPr lang="en-US" sz="1600" b="0" strike="noStrike" spc="-1" dirty="0"/>
              <a:t>θα </a:t>
            </a:r>
            <a:r>
              <a:rPr lang="el-GR" sz="1600" b="0" strike="noStrike" spc="-1" dirty="0"/>
              <a:t>περιορίσει</a:t>
            </a:r>
            <a:r>
              <a:rPr lang="en-US" sz="1600" b="0" strike="noStrike" spc="-1" dirty="0"/>
              <a:t> </a:t>
            </a:r>
            <a:r>
              <a:rPr lang="el-GR" sz="1600" spc="-1" dirty="0"/>
              <a:t>την ανισότητα</a:t>
            </a:r>
            <a:r>
              <a:rPr lang="el-GR" sz="1600" b="0" strike="noStrike" spc="-1" dirty="0"/>
              <a:t>. </a:t>
            </a:r>
            <a:r>
              <a:rPr lang="el-GR" sz="1600" spc="-1" dirty="0"/>
              <a:t>Ο </a:t>
            </a:r>
            <a:r>
              <a:rPr lang="en-US" sz="1600" spc="-1" dirty="0"/>
              <a:t>Kuznets </a:t>
            </a:r>
            <a:r>
              <a:rPr lang="el-GR" sz="1600" spc="-1" dirty="0"/>
              <a:t>ανέμενε ότι η εξέλιξη της ανισότητας</a:t>
            </a:r>
            <a:r>
              <a:rPr lang="en-US" sz="1600" b="0" strike="noStrike" spc="-1" dirty="0"/>
              <a:t> θα έχει τη μορφή ανάποδου U. </a:t>
            </a:r>
            <a:r>
              <a:rPr lang="en-US" sz="1600" b="0" strike="noStrike" spc="-1" dirty="0" err="1"/>
              <a:t>Υψηλή</a:t>
            </a:r>
            <a:r>
              <a:rPr lang="en-US" sz="1600" b="0" strike="noStrike" spc="-1" dirty="0"/>
              <a:t> </a:t>
            </a:r>
            <a:r>
              <a:rPr lang="en-US" sz="1600" b="0" strike="noStrike" spc="-1" dirty="0" err="1"/>
              <a:t>στην</a:t>
            </a:r>
            <a:r>
              <a:rPr lang="en-US" sz="1600" b="0" strike="noStrike" spc="-1" dirty="0"/>
              <a:t> α</a:t>
            </a:r>
            <a:r>
              <a:rPr lang="en-US" sz="1600" b="0" strike="noStrike" spc="-1" dirty="0" err="1"/>
              <a:t>ρχή</a:t>
            </a:r>
            <a:r>
              <a:rPr lang="en-US" sz="1600" b="0" strike="noStrike" spc="-1" dirty="0"/>
              <a:t> και χα</a:t>
            </a:r>
            <a:r>
              <a:rPr lang="en-US" sz="1600" b="0" strike="noStrike" spc="-1" dirty="0" err="1"/>
              <a:t>μηλότερη</a:t>
            </a:r>
            <a:r>
              <a:rPr lang="en-US" sz="1600" b="0" strike="noStrike" spc="-1" dirty="0"/>
              <a:t> </a:t>
            </a:r>
            <a:r>
              <a:rPr lang="en-US" sz="1600" b="0" strike="noStrike" spc="-1" dirty="0" err="1"/>
              <a:t>στη</a:t>
            </a:r>
            <a:r>
              <a:rPr lang="en-US" sz="1600" b="0" strike="noStrike" spc="-1" dirty="0"/>
              <a:t> </a:t>
            </a:r>
            <a:r>
              <a:rPr lang="en-US" sz="1600" b="0" strike="noStrike" spc="-1" dirty="0" err="1"/>
              <a:t>συνέχει</a:t>
            </a:r>
            <a:r>
              <a:rPr lang="en-US" sz="1600" b="0" strike="noStrike" spc="-1" dirty="0"/>
              <a:t>α.</a:t>
            </a:r>
          </a:p>
          <a:p>
            <a:pPr marL="0" indent="0">
              <a:spcBef>
                <a:spcPts val="1001"/>
              </a:spcBef>
              <a:buClr>
                <a:srgbClr val="000000"/>
              </a:buClr>
              <a:buNone/>
            </a:pPr>
            <a:r>
              <a:rPr lang="en-US" sz="1600" b="0" strike="noStrike" spc="-1" dirty="0"/>
              <a:t>Η α</a:t>
            </a:r>
            <a:r>
              <a:rPr lang="en-US" sz="1600" b="0" strike="noStrike" spc="-1" dirty="0" err="1"/>
              <a:t>ισιόδοξη</a:t>
            </a:r>
            <a:r>
              <a:rPr lang="en-US" sz="1600" b="0" strike="noStrike" spc="-1" dirty="0"/>
              <a:t> </a:t>
            </a:r>
            <a:r>
              <a:rPr lang="en-US" sz="1600" b="0" strike="noStrike" spc="-1" dirty="0" err="1"/>
              <a:t>νότ</a:t>
            </a:r>
            <a:r>
              <a:rPr lang="en-US" sz="1600" b="0" strike="noStrike" spc="-1" dirty="0"/>
              <a:t>α της ανάλυσης λοιπόν ήταν ότι στις αναπτυγμένες χώρες τουλάχιστον όλο και περισσότεροι άνθρωποι θα επωφελούνταν από την οικονομική μεγέθυνση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1" name="Rectangle 100">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PlaceHolder 1"/>
          <p:cNvSpPr>
            <a:spLocks noGrp="1"/>
          </p:cNvSpPr>
          <p:nvPr>
            <p:ph type="title"/>
          </p:nvPr>
        </p:nvSpPr>
        <p:spPr>
          <a:xfrm>
            <a:off x="209067" y="196336"/>
            <a:ext cx="11542956" cy="788897"/>
          </a:xfrm>
          <a:prstGeom prst="rect">
            <a:avLst/>
          </a:prstGeom>
        </p:spPr>
        <p:txBody>
          <a:bodyPr vert="horz" lIns="91440" tIns="45720" rIns="91440" bIns="45720" rtlCol="0" anchor="b">
            <a:normAutofit/>
          </a:bodyPr>
          <a:lstStyle/>
          <a:p>
            <a:r>
              <a:rPr lang="en-US" sz="4000" b="1" strike="noStrike" kern="1200" spc="-1" dirty="0" err="1">
                <a:solidFill>
                  <a:schemeClr val="tx1"/>
                </a:solidFill>
                <a:latin typeface="+mj-lt"/>
                <a:ea typeface="+mj-ea"/>
                <a:cs typeface="+mj-cs"/>
              </a:rPr>
              <a:t>Ανισότητ</a:t>
            </a:r>
            <a:r>
              <a:rPr lang="en-US" sz="4000" b="1" strike="noStrike" kern="1200" spc="-1" dirty="0">
                <a:solidFill>
                  <a:schemeClr val="tx1"/>
                </a:solidFill>
                <a:latin typeface="+mj-lt"/>
                <a:ea typeface="+mj-ea"/>
                <a:cs typeface="+mj-cs"/>
              </a:rPr>
              <a:t>α τη “Χρυσή Τριακονταετία” (1950-80)</a:t>
            </a:r>
            <a:endParaRPr lang="en-US" sz="4000" b="0" strike="noStrike" kern="1200" spc="-1" dirty="0">
              <a:solidFill>
                <a:schemeClr val="tx1"/>
              </a:solidFill>
              <a:latin typeface="+mj-lt"/>
              <a:ea typeface="+mj-ea"/>
              <a:cs typeface="+mj-cs"/>
            </a:endParaRPr>
          </a:p>
        </p:txBody>
      </p:sp>
      <p:sp>
        <p:nvSpPr>
          <p:cNvPr id="87" name="PlaceHolder 2"/>
          <p:cNvSpPr>
            <a:spLocks noGrp="1"/>
          </p:cNvSpPr>
          <p:nvPr>
            <p:ph/>
          </p:nvPr>
        </p:nvSpPr>
        <p:spPr>
          <a:xfrm>
            <a:off x="311972" y="1258646"/>
            <a:ext cx="11704320" cy="4776394"/>
          </a:xfrm>
          <a:prstGeom prst="rect">
            <a:avLst/>
          </a:prstGeom>
        </p:spPr>
        <p:txBody>
          <a:bodyPr vert="horz" lIns="91440" tIns="45720" rIns="91440" bIns="45720" rtlCol="0" anchor="t">
            <a:normAutofit/>
          </a:bodyPr>
          <a:lstStyle/>
          <a:p>
            <a:pPr marL="0" indent="0">
              <a:spcBef>
                <a:spcPts val="1001"/>
              </a:spcBef>
              <a:buNone/>
            </a:pPr>
            <a:r>
              <a:rPr lang="en-US" sz="1600" b="0" strike="noStrike" spc="-1" dirty="0"/>
              <a:t>Η κατα</a:t>
            </a:r>
            <a:r>
              <a:rPr lang="en-US" sz="1600" b="0" strike="noStrike" spc="-1" dirty="0" err="1"/>
              <a:t>νομή</a:t>
            </a:r>
            <a:r>
              <a:rPr lang="en-US" sz="1600" b="0" strike="noStrike" spc="-1" dirty="0"/>
              <a:t> </a:t>
            </a:r>
            <a:r>
              <a:rPr lang="en-US" sz="1600" b="0" strike="noStrike" spc="-1" dirty="0" err="1"/>
              <a:t>των</a:t>
            </a:r>
            <a:r>
              <a:rPr lang="en-US" sz="1600" b="0" strike="noStrike" spc="-1" dirty="0"/>
              <a:t> </a:t>
            </a:r>
            <a:r>
              <a:rPr lang="en-US" sz="1600" b="0" strike="noStrike" spc="-1" dirty="0" err="1"/>
              <a:t>εισοδημ</a:t>
            </a:r>
            <a:r>
              <a:rPr lang="en-US" sz="1600" b="0" strike="noStrike" spc="-1" dirty="0"/>
              <a:t>ατικών μεριδίων σε ποσοστά 80% μισθοί 20% κέρδη τις δεκαετίες του 1950,60,70 θεωρήθηκαν από τους νεοκλασικούς οικονομολόγους  επιβεβαίωση των προβλέψεων του Κούζνετσ.  </a:t>
            </a:r>
          </a:p>
          <a:p>
            <a:pPr marL="0" indent="0">
              <a:spcBef>
                <a:spcPts val="1001"/>
              </a:spcBef>
              <a:buClr>
                <a:srgbClr val="000000"/>
              </a:buClr>
              <a:buNone/>
            </a:pPr>
            <a:r>
              <a:rPr lang="en-US" sz="1600" spc="-1" dirty="0"/>
              <a:t>Έβ</a:t>
            </a:r>
            <a:r>
              <a:rPr lang="en-US" sz="1600" spc="-1" dirty="0" err="1"/>
              <a:t>λε</a:t>
            </a:r>
            <a:r>
              <a:rPr lang="en-US" sz="1600" spc="-1" dirty="0"/>
              <a:t>παν</a:t>
            </a:r>
            <a:r>
              <a:rPr lang="en-US" sz="1600" b="0" strike="noStrike" spc="-1" dirty="0"/>
              <a:t> το ύψος και </a:t>
            </a:r>
            <a:r>
              <a:rPr lang="en-US" sz="1600" spc="-1" dirty="0"/>
              <a:t>την</a:t>
            </a:r>
            <a:r>
              <a:rPr lang="en-US" sz="1600" b="0" strike="noStrike" spc="-1" dirty="0"/>
              <a:t> σταθερότητα των μεριδίων μισθών και κερδών σαν επιβεβαίωση τουλάχιστον εν μέρει του υποδείγματος του Solow αφού έμοιαζε ότι η παραγωγή/ διανομή ακολουθούσε μια συνάρτηση Cobb-Douglas. </a:t>
            </a:r>
          </a:p>
          <a:p>
            <a:pPr marL="0" indent="0">
              <a:spcBef>
                <a:spcPts val="1001"/>
              </a:spcBef>
              <a:buClr>
                <a:srgbClr val="000000"/>
              </a:buClr>
              <a:buNone/>
            </a:pPr>
            <a:r>
              <a:rPr lang="en-US" sz="1600" spc="-1" dirty="0" err="1"/>
              <a:t>Με</a:t>
            </a:r>
            <a:r>
              <a:rPr lang="en-US" sz="1600" spc="-1" dirty="0"/>
              <a:t> α</a:t>
            </a:r>
            <a:r>
              <a:rPr lang="en-US" sz="1600" spc="-1" dirty="0" err="1"/>
              <a:t>υτή</a:t>
            </a:r>
            <a:r>
              <a:rPr lang="en-US" sz="1600" spc="-1" dirty="0"/>
              <a:t> </a:t>
            </a:r>
            <a:r>
              <a:rPr lang="en-US" sz="1600" spc="-1" dirty="0" err="1"/>
              <a:t>τη</a:t>
            </a:r>
            <a:r>
              <a:rPr lang="en-US" sz="1600" spc="-1" dirty="0"/>
              <a:t> </a:t>
            </a:r>
            <a:r>
              <a:rPr lang="en-US" sz="1600" spc="-1" dirty="0" err="1"/>
              <a:t>λογική</a:t>
            </a:r>
            <a:r>
              <a:rPr lang="en-US" sz="1600" spc="-1" dirty="0"/>
              <a:t>, </a:t>
            </a:r>
            <a:r>
              <a:rPr lang="en-US" sz="1600" spc="-1" dirty="0" err="1"/>
              <a:t>σημ</a:t>
            </a:r>
            <a:r>
              <a:rPr lang="en-US" sz="1600" spc="-1" dirty="0"/>
              <a:t>αντικοί</a:t>
            </a:r>
            <a:r>
              <a:rPr lang="en-US" sz="1600" b="0" strike="noStrike" spc="-1" dirty="0"/>
              <a:t> νεοκλασικοί οικονομολόγοι με επικεφαλής το Mankiew </a:t>
            </a:r>
            <a:r>
              <a:rPr lang="en-US" sz="1600" spc="-1" dirty="0"/>
              <a:t>et. al. </a:t>
            </a:r>
            <a:r>
              <a:rPr lang="en-US" sz="1600" b="0" strike="noStrike" spc="-1" dirty="0"/>
              <a:t>(1992) </a:t>
            </a:r>
            <a:r>
              <a:rPr lang="en-US" sz="1600" b="0" strike="noStrike" spc="-1" dirty="0" err="1"/>
              <a:t>έσ</a:t>
            </a:r>
            <a:r>
              <a:rPr lang="en-US" sz="1600" b="0" strike="noStrike" spc="-1" dirty="0"/>
              <a:t>πευσαν να πουν ότι το υπόδειγμα του Solow δεν έπρεπε να απορριφθεί όπως επιχειρηματολόγησε ο Lukas (1988). </a:t>
            </a:r>
          </a:p>
          <a:p>
            <a:pPr marL="0" indent="0">
              <a:spcBef>
                <a:spcPts val="1001"/>
              </a:spcBef>
              <a:buClr>
                <a:srgbClr val="000000"/>
              </a:buClr>
              <a:buNone/>
            </a:pPr>
            <a:r>
              <a:rPr lang="el-GR" sz="1600" b="0" strike="noStrike" spc="-1" dirty="0"/>
              <a:t>Το επιχείρημα ήταν ότι </a:t>
            </a:r>
            <a:r>
              <a:rPr lang="en-US" sz="1600" b="0" strike="noStrike" spc="-1" dirty="0" err="1"/>
              <a:t>το</a:t>
            </a:r>
            <a:r>
              <a:rPr lang="en-US" sz="1600" b="0" strike="noStrike" spc="-1" dirty="0"/>
              <a:t> </a:t>
            </a:r>
            <a:r>
              <a:rPr lang="en-US" sz="1600" b="0" strike="noStrike" spc="-1" dirty="0" err="1"/>
              <a:t>μοντέλο</a:t>
            </a:r>
            <a:r>
              <a:rPr lang="en-US" sz="1600" b="0" strike="noStrike" spc="-1" dirty="0"/>
              <a:t> </a:t>
            </a:r>
            <a:r>
              <a:rPr lang="en-US" sz="1600" b="0" strike="noStrike" spc="-1" dirty="0" err="1"/>
              <a:t>δε</a:t>
            </a:r>
            <a:r>
              <a:rPr lang="el-GR" sz="1600" spc="-1" dirty="0"/>
              <a:t>ν</a:t>
            </a:r>
            <a:r>
              <a:rPr lang="en-US" sz="1600" b="0" strike="noStrike" spc="-1" dirty="0"/>
              <a:t> έπρεπε να καταδικαστεί για το  αδύνατο σημείο του, τη σύγκλιση των οικονομιών. </a:t>
            </a:r>
            <a:r>
              <a:rPr lang="en-US" sz="1600" spc="-1" dirty="0" err="1"/>
              <a:t>Αντίθετ</a:t>
            </a:r>
            <a:r>
              <a:rPr lang="en-US" sz="1600" spc="-1" dirty="0"/>
              <a:t>α</a:t>
            </a:r>
            <a:r>
              <a:rPr lang="el-GR" sz="1600" spc="-1" dirty="0"/>
              <a:t>,</a:t>
            </a:r>
            <a:r>
              <a:rPr lang="en-US" sz="1600" spc="-1" dirty="0"/>
              <a:t> έπρεπε</a:t>
            </a:r>
            <a:r>
              <a:rPr lang="en-US" sz="1600" b="0" strike="noStrike" spc="-1" dirty="0"/>
              <a:t> να αναμορφωθεί διότι η σύγκλιση των οικονομιών δεν θα είναι απόλυτη αλλά υπό όρους. </a:t>
            </a:r>
          </a:p>
          <a:p>
            <a:pPr marL="0" indent="0">
              <a:spcBef>
                <a:spcPts val="1001"/>
              </a:spcBef>
              <a:buClr>
                <a:srgbClr val="000000"/>
              </a:buClr>
              <a:buNone/>
            </a:pPr>
            <a:r>
              <a:rPr lang="el-GR" sz="1600" spc="-1" dirty="0"/>
              <a:t>Κοντολογίς,</a:t>
            </a:r>
            <a:r>
              <a:rPr lang="en-US" sz="1600" spc="-1" dirty="0"/>
              <a:t>, η βεβαιότητα για σύγκλιση </a:t>
            </a:r>
            <a:r>
              <a:rPr lang="en-US" sz="1600" b="0" strike="noStrike" spc="-1" dirty="0"/>
              <a:t> των εισοδημάτων στον αναπτυγμένο κόσμο δεν κλονίσθηκε από την έντονη απόκλιση </a:t>
            </a:r>
            <a:r>
              <a:rPr lang="en-US" sz="1600" spc="-1" dirty="0"/>
              <a:t>ανάμεσα</a:t>
            </a:r>
            <a:r>
              <a:rPr lang="en-US" sz="1600" b="0" strike="noStrike" spc="-1" dirty="0"/>
              <a:t> στις αναπτυγμένες και αναπτυσσόμενες χώρες στα τέλη της δεκαετίας του 60.</a:t>
            </a:r>
          </a:p>
          <a:p>
            <a:pPr marL="0" indent="0">
              <a:spcBef>
                <a:spcPts val="1001"/>
              </a:spcBef>
              <a:buClr>
                <a:srgbClr val="000000"/>
              </a:buClr>
              <a:buNone/>
            </a:pPr>
            <a:r>
              <a:rPr lang="en-US" sz="1600" spc="-1" dirty="0" err="1"/>
              <a:t>Έν</a:t>
            </a:r>
            <a:r>
              <a:rPr lang="en-US" sz="1600" spc="-1" dirty="0"/>
              <a:t>ας λόγος παραπάνω ήταν</a:t>
            </a:r>
            <a:r>
              <a:rPr lang="en-US" sz="1600" b="0" strike="noStrike" spc="-1" dirty="0"/>
              <a:t> ότι αντίθετα με το Solow o Kouznets θεωρούσε ότι το πολιτικό και θεσμικό πλαίσιο των υπό ανάπτυξη χωρών δεν τους επέτρεπε να ακολουθήσουν το δρόμο των ΗΠΑ και της Δυτικής Ευρώπης. </a:t>
            </a:r>
          </a:p>
          <a:p>
            <a:pPr marL="0" indent="0">
              <a:spcBef>
                <a:spcPts val="1001"/>
              </a:spcBef>
              <a:buClr>
                <a:srgbClr val="000000"/>
              </a:buClr>
              <a:buNone/>
            </a:pPr>
            <a:r>
              <a:rPr lang="en-US" sz="1600" spc="-1" dirty="0" err="1"/>
              <a:t>Γι</a:t>
            </a:r>
            <a:r>
              <a:rPr lang="en-US" sz="1600" spc="-1" dirty="0"/>
              <a:t>α</a:t>
            </a:r>
            <a:r>
              <a:rPr lang="en-US" sz="1600" b="0" strike="noStrike" spc="-1" dirty="0"/>
              <a:t> τις χώρες αυτές, διατύπωσε τη θέση ότι οι αδύναμοι ρυθμοί μεγέθυνσης οδηγούν μέσω των αποταμιεύσεων σε συγκέντρωση του πλούτου σε μικρές μειοψηφίες. </a:t>
            </a:r>
          </a:p>
          <a:p>
            <a:pPr marL="0" indent="0">
              <a:spcBef>
                <a:spcPts val="1001"/>
              </a:spcBef>
              <a:buClr>
                <a:srgbClr val="000000"/>
              </a:buClr>
              <a:buNone/>
            </a:pPr>
            <a:r>
              <a:rPr lang="en-US" sz="1600" spc="-1" dirty="0"/>
              <a:t>Πρόκειται </a:t>
            </a:r>
            <a:r>
              <a:rPr lang="en-US" sz="1600" spc="-1" dirty="0" err="1"/>
              <a:t>γι</a:t>
            </a:r>
            <a:r>
              <a:rPr lang="en-US" sz="1600" spc="-1" dirty="0"/>
              <a:t>α ιδέες που θα βρούμε με διαφορετικό περιεχόμενο στον Piketty, στο βιβλίο του Milanovic ακόμη και</a:t>
            </a:r>
            <a:r>
              <a:rPr lang="en-US" sz="1600" b="0" strike="noStrike" spc="-1" dirty="0"/>
              <a:t> στο άρθρο των Acemoglu &amp; Robinson που θα </a:t>
            </a:r>
            <a:r>
              <a:rPr lang="en-US" sz="1600" spc="-1" dirty="0"/>
              <a:t> συζητήσουμε</a:t>
            </a:r>
            <a:r>
              <a:rPr lang="en-US" sz="1600" b="0" strike="noStrike" spc="-1" dirty="0"/>
              <a:t> στη συνέχεια. </a:t>
            </a:r>
          </a:p>
          <a:p>
            <a:pPr>
              <a:spcBef>
                <a:spcPts val="1001"/>
              </a:spcBef>
            </a:pPr>
            <a:endParaRPr lang="en-US" sz="1100" b="0" strike="noStrike" spc="-1" dirty="0"/>
          </a:p>
        </p:txBody>
      </p:sp>
      <p:sp>
        <p:nvSpPr>
          <p:cNvPr id="103" name="Rectangle 102">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1" name="Rectangle 102">
            <a:extLst>
              <a:ext uri="{FF2B5EF4-FFF2-40B4-BE49-F238E27FC236}">
                <a16:creationId xmlns:a16="http://schemas.microsoft.com/office/drawing/2014/main" id="{5EF17487-C386-4F99-B5EB-4FD3DF42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reeform: Shape 104">
            <a:extLst>
              <a:ext uri="{FF2B5EF4-FFF2-40B4-BE49-F238E27FC236}">
                <a16:creationId xmlns:a16="http://schemas.microsoft.com/office/drawing/2014/main" id="{A0DE92DF-4769-4DE9-93FD-EE312718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bg2">
              <a:alpha val="50000"/>
            </a:schemeClr>
          </a:solidFill>
          <a:ln w="32707" cap="flat">
            <a:noFill/>
            <a:prstDash val="solid"/>
            <a:miter/>
          </a:ln>
        </p:spPr>
        <p:txBody>
          <a:bodyPr wrap="square" rtlCol="0" anchor="ctr">
            <a:noAutofit/>
          </a:bodyPr>
          <a:lstStyle/>
          <a:p>
            <a:endParaRPr lang="en-US">
              <a:solidFill>
                <a:schemeClr val="tx1"/>
              </a:solidFill>
            </a:endParaRPr>
          </a:p>
        </p:txBody>
      </p:sp>
      <p:sp>
        <p:nvSpPr>
          <p:cNvPr id="88" name="PlaceHolder 1"/>
          <p:cNvSpPr>
            <a:spLocks noGrp="1"/>
          </p:cNvSpPr>
          <p:nvPr>
            <p:ph type="title"/>
          </p:nvPr>
        </p:nvSpPr>
        <p:spPr>
          <a:xfrm>
            <a:off x="1112429" y="141817"/>
            <a:ext cx="4772975" cy="1222749"/>
          </a:xfrm>
          <a:prstGeom prst="rect">
            <a:avLst/>
          </a:prstGeom>
        </p:spPr>
        <p:txBody>
          <a:bodyPr vert="horz" lIns="91440" tIns="45720" rIns="91440" bIns="45720" rtlCol="0" anchor="ctr">
            <a:normAutofit/>
          </a:bodyPr>
          <a:lstStyle/>
          <a:p>
            <a:r>
              <a:rPr lang="en-US" sz="2400" b="1" strike="noStrike" spc="-1" dirty="0"/>
              <a:t>Η </a:t>
            </a:r>
            <a:r>
              <a:rPr lang="el-GR" sz="2400" b="1" spc="-1" dirty="0"/>
              <a:t>Επιστροφή των Οικονομικών της ανισότητας</a:t>
            </a:r>
            <a:endParaRPr lang="en-US" sz="2400" b="0" strike="noStrike" spc="-1" dirty="0"/>
          </a:p>
        </p:txBody>
      </p:sp>
      <p:sp>
        <p:nvSpPr>
          <p:cNvPr id="89" name="PlaceHolder 2"/>
          <p:cNvSpPr>
            <a:spLocks noGrp="1"/>
          </p:cNvSpPr>
          <p:nvPr>
            <p:ph/>
          </p:nvPr>
        </p:nvSpPr>
        <p:spPr>
          <a:xfrm>
            <a:off x="604911" y="1364567"/>
            <a:ext cx="5894363" cy="5047976"/>
          </a:xfrm>
          <a:prstGeom prst="rect">
            <a:avLst/>
          </a:prstGeom>
        </p:spPr>
        <p:txBody>
          <a:bodyPr vert="horz" lIns="91440" tIns="45720" rIns="91440" bIns="45720" rtlCol="0">
            <a:normAutofit/>
          </a:bodyPr>
          <a:lstStyle/>
          <a:p>
            <a:pPr marL="0" indent="0">
              <a:spcBef>
                <a:spcPts val="1001"/>
              </a:spcBef>
              <a:buClr>
                <a:srgbClr val="000000"/>
              </a:buClr>
              <a:buNone/>
            </a:pPr>
            <a:r>
              <a:rPr lang="en-US" sz="1600" b="0" strike="noStrike" spc="-1" dirty="0"/>
              <a:t>Η </a:t>
            </a:r>
            <a:r>
              <a:rPr lang="el-GR" sz="1600" b="0" strike="noStrike" spc="-1" dirty="0"/>
              <a:t>επιστροφή των οικονομικ</a:t>
            </a:r>
            <a:r>
              <a:rPr lang="el-GR" sz="1600" spc="-1" dirty="0"/>
              <a:t>ών της ανισότητας</a:t>
            </a:r>
            <a:r>
              <a:rPr lang="en-US" sz="1600" spc="-1" dirty="0"/>
              <a:t> συμπίπτει (όχι τυχαία) με την κυριαρχία των νεοφιλελεύθερων πολιτικών στο </a:t>
            </a:r>
            <a:r>
              <a:rPr lang="en-US" sz="1600" b="0" strike="noStrike" spc="-1" dirty="0"/>
              <a:t> πεδίο της οικονομικής πολιτικής. </a:t>
            </a:r>
            <a:r>
              <a:rPr lang="el-GR" sz="1600" b="0" strike="noStrike" spc="-1" dirty="0"/>
              <a:t>Σ</a:t>
            </a:r>
            <a:r>
              <a:rPr lang="el-GR" sz="1600" spc="-1" dirty="0"/>
              <a:t>ε ακαδημαϊκό </a:t>
            </a:r>
            <a:r>
              <a:rPr lang="en-US" sz="1600" b="0" strike="noStrike" spc="-1" dirty="0"/>
              <a:t> επίπεδο </a:t>
            </a:r>
            <a:r>
              <a:rPr lang="en-US" sz="1600" spc="-1" dirty="0"/>
              <a:t>συνδέεται</a:t>
            </a:r>
            <a:r>
              <a:rPr lang="en-US" sz="1600" b="0" strike="noStrike" spc="-1" dirty="0"/>
              <a:t> με τα ονόματα των Atkinson, Saez και Piketty.</a:t>
            </a:r>
            <a:endParaRPr lang="el-GR" sz="1600" b="0" strike="noStrike" spc="-1" dirty="0"/>
          </a:p>
          <a:p>
            <a:pPr marL="0" indent="0">
              <a:spcBef>
                <a:spcPts val="1001"/>
              </a:spcBef>
              <a:buClr>
                <a:srgbClr val="000000"/>
              </a:buClr>
              <a:buNone/>
            </a:pPr>
            <a:r>
              <a:rPr lang="el-GR" sz="1600" spc="-1" dirty="0"/>
              <a:t>Τα εμπειρικά ευρήματα ήταν πλούσια και ενδεικτικά. </a:t>
            </a:r>
          </a:p>
          <a:p>
            <a:pPr marL="342900" indent="-342900">
              <a:spcBef>
                <a:spcPts val="1001"/>
              </a:spcBef>
              <a:buClr>
                <a:srgbClr val="000000"/>
              </a:buClr>
              <a:buAutoNum type="arabicPeriod"/>
            </a:pPr>
            <a:r>
              <a:rPr lang="el-GR" sz="1600" b="0" strike="noStrike" spc="-1" dirty="0"/>
              <a:t>Ο ρυθμός μεγέθυνσης του μεριδίου του ανώτερου 1% της εισοδηματικής πυραμίδας </a:t>
            </a:r>
            <a:r>
              <a:rPr lang="el-GR" sz="1600" spc="-1" dirty="0"/>
              <a:t>στις ΗΠΑ</a:t>
            </a:r>
            <a:r>
              <a:rPr lang="el-GR" sz="1600" b="0" strike="noStrike" spc="-1" dirty="0"/>
              <a:t> ήταν σχεδό</a:t>
            </a:r>
            <a:r>
              <a:rPr lang="el-GR" sz="1600" spc="-1" dirty="0"/>
              <a:t>ν μηδενικό την τριακονταετία μετά το πόλεμο. Όμως το 1980  εκτινάχθηκε στο 7% την ίδια ώρα που το μερίδιο του κατώτερου 99% αυξάνουν σταθερά με ρυθμό 2%  (σχήμα επάνω)</a:t>
            </a:r>
          </a:p>
          <a:p>
            <a:pPr marL="342900" indent="-342900">
              <a:spcBef>
                <a:spcPts val="1001"/>
              </a:spcBef>
              <a:buClr>
                <a:srgbClr val="000000"/>
              </a:buClr>
              <a:buAutoNum type="arabicPeriod"/>
            </a:pPr>
            <a:r>
              <a:rPr lang="el-GR" sz="1600" b="0" strike="noStrike" spc="-1" dirty="0"/>
              <a:t>Η πορεία του εισοδηματικού μεριδίου του ανώτερου 1% έχει σχήμα</a:t>
            </a:r>
            <a:r>
              <a:rPr lang="en-US" sz="1600" b="0" strike="noStrike" spc="-1" dirty="0"/>
              <a:t> U </a:t>
            </a:r>
            <a:r>
              <a:rPr lang="el-GR" sz="1600" b="0" strike="noStrike" spc="-1" dirty="0"/>
              <a:t>και όχι ανάποδου </a:t>
            </a:r>
            <a:r>
              <a:rPr lang="en-US" sz="1600" b="0" strike="noStrike" spc="-1" dirty="0"/>
              <a:t>U </a:t>
            </a:r>
            <a:r>
              <a:rPr lang="el-GR" sz="1600" b="0" strike="noStrike" spc="-1" dirty="0"/>
              <a:t>όπως ανάμενε ο </a:t>
            </a:r>
            <a:r>
              <a:rPr lang="en-US" sz="1600" spc="-1" dirty="0"/>
              <a:t>K</a:t>
            </a:r>
            <a:r>
              <a:rPr lang="en-US" sz="1600" b="0" strike="noStrike" spc="-1" dirty="0"/>
              <a:t>uznets (</a:t>
            </a:r>
            <a:r>
              <a:rPr lang="el-GR" sz="1600" b="0" strike="noStrike" spc="-1" dirty="0"/>
              <a:t>σχήμα κάτω) </a:t>
            </a:r>
          </a:p>
          <a:p>
            <a:pPr marL="0" indent="0" algn="just">
              <a:spcBef>
                <a:spcPts val="1001"/>
              </a:spcBef>
              <a:buClr>
                <a:srgbClr val="000000"/>
              </a:buClr>
              <a:buNone/>
            </a:pPr>
            <a:r>
              <a:rPr lang="el-GR" sz="1600" spc="-1" dirty="0"/>
              <a:t>Ο συνδυασμός των δύο σχημάτων παραπέμπει σε ένταση της ανισότητας στον αναπτυγμένο καπιταλισμό. Ανισότητα συνοδεύεται από τη μεγέθυνση του μεριδίου των «αποδόσεων κεφαλαίου» που αποτελούν τη μερίδα του λέοντος των εισοδημάτων του ανώτερου 1%.  </a:t>
            </a:r>
            <a:r>
              <a:rPr lang="el-GR" sz="1600" b="0" strike="noStrike" spc="-1" dirty="0"/>
              <a:t> </a:t>
            </a:r>
            <a:endParaRPr lang="en-US" sz="1600" b="0" strike="noStrike" spc="-1" dirty="0"/>
          </a:p>
        </p:txBody>
      </p:sp>
      <p:pic>
        <p:nvPicPr>
          <p:cNvPr id="5" name="Εικόνα 4">
            <a:extLst>
              <a:ext uri="{FF2B5EF4-FFF2-40B4-BE49-F238E27FC236}">
                <a16:creationId xmlns:a16="http://schemas.microsoft.com/office/drawing/2014/main" id="{A02FFF91-5BFA-EF23-A3F8-4AFD84EB2F8F}"/>
              </a:ext>
            </a:extLst>
          </p:cNvPr>
          <p:cNvPicPr>
            <a:picLocks noChangeAspect="1"/>
          </p:cNvPicPr>
          <p:nvPr/>
        </p:nvPicPr>
        <p:blipFill>
          <a:blip r:embed="rId2"/>
          <a:stretch>
            <a:fillRect/>
          </a:stretch>
        </p:blipFill>
        <p:spPr>
          <a:xfrm>
            <a:off x="7104186" y="3867538"/>
            <a:ext cx="4482904" cy="2545005"/>
          </a:xfrm>
          <a:prstGeom prst="rect">
            <a:avLst/>
          </a:prstGeom>
        </p:spPr>
      </p:pic>
      <p:pic>
        <p:nvPicPr>
          <p:cNvPr id="3" name="Εικόνα 2">
            <a:extLst>
              <a:ext uri="{FF2B5EF4-FFF2-40B4-BE49-F238E27FC236}">
                <a16:creationId xmlns:a16="http://schemas.microsoft.com/office/drawing/2014/main" id="{D07CB401-2A10-A174-501F-344AC21B5DEC}"/>
              </a:ext>
            </a:extLst>
          </p:cNvPr>
          <p:cNvPicPr>
            <a:picLocks noChangeAspect="1"/>
          </p:cNvPicPr>
          <p:nvPr/>
        </p:nvPicPr>
        <p:blipFill>
          <a:blip r:embed="rId3"/>
          <a:stretch>
            <a:fillRect/>
          </a:stretch>
        </p:blipFill>
        <p:spPr>
          <a:xfrm>
            <a:off x="6997833" y="445457"/>
            <a:ext cx="4242253" cy="297662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0AAD52C3-F510-4AD2-8B1D-7D8A574B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Εικόνα 3">
            <a:extLst>
              <a:ext uri="{FF2B5EF4-FFF2-40B4-BE49-F238E27FC236}">
                <a16:creationId xmlns:a16="http://schemas.microsoft.com/office/drawing/2014/main" id="{FEBE0A15-B51D-51E3-3A9A-79AC19245549}"/>
              </a:ext>
            </a:extLst>
          </p:cNvPr>
          <p:cNvPicPr>
            <a:picLocks noChangeAspect="1"/>
          </p:cNvPicPr>
          <p:nvPr/>
        </p:nvPicPr>
        <p:blipFill rotWithShape="1">
          <a:blip r:embed="rId2"/>
          <a:srcRect r="4" b="4364"/>
          <a:stretch/>
        </p:blipFill>
        <p:spPr>
          <a:xfrm>
            <a:off x="580914" y="408791"/>
            <a:ext cx="5428584" cy="3276946"/>
          </a:xfrm>
          <a:prstGeom prst="rect">
            <a:avLst/>
          </a:prstGeom>
        </p:spPr>
      </p:pic>
      <p:pic>
        <p:nvPicPr>
          <p:cNvPr id="5" name="Εικόνα 4">
            <a:extLst>
              <a:ext uri="{FF2B5EF4-FFF2-40B4-BE49-F238E27FC236}">
                <a16:creationId xmlns:a16="http://schemas.microsoft.com/office/drawing/2014/main" id="{4E7F4A4F-A735-0047-7C04-71C4508FDC02}"/>
              </a:ext>
            </a:extLst>
          </p:cNvPr>
          <p:cNvPicPr>
            <a:picLocks noChangeAspect="1"/>
          </p:cNvPicPr>
          <p:nvPr/>
        </p:nvPicPr>
        <p:blipFill rotWithShape="1">
          <a:blip r:embed="rId3"/>
          <a:srcRect t="3924"/>
          <a:stretch/>
        </p:blipFill>
        <p:spPr>
          <a:xfrm>
            <a:off x="6182500" y="408791"/>
            <a:ext cx="5801519" cy="6024282"/>
          </a:xfrm>
          <a:prstGeom prst="rect">
            <a:avLst/>
          </a:prstGeom>
        </p:spPr>
      </p:pic>
      <p:sp>
        <p:nvSpPr>
          <p:cNvPr id="9" name="TextBox 8">
            <a:extLst>
              <a:ext uri="{FF2B5EF4-FFF2-40B4-BE49-F238E27FC236}">
                <a16:creationId xmlns:a16="http://schemas.microsoft.com/office/drawing/2014/main" id="{DA103C10-C4D2-CB10-C641-0319ED08963F}"/>
              </a:ext>
            </a:extLst>
          </p:cNvPr>
          <p:cNvSpPr txBox="1"/>
          <p:nvPr/>
        </p:nvSpPr>
        <p:spPr>
          <a:xfrm>
            <a:off x="484094" y="3894268"/>
            <a:ext cx="5525403" cy="2392202"/>
          </a:xfrm>
          <a:prstGeom prst="rect">
            <a:avLst/>
          </a:prstGeom>
          <a:ln>
            <a:solidFill>
              <a:schemeClr val="accent1"/>
            </a:solidFill>
          </a:ln>
        </p:spPr>
        <p:txBody>
          <a:bodyPr vert="horz" lIns="91440" tIns="45720" rIns="91440" bIns="45720" rtlCol="0" anchor="ctr">
            <a:noAutofit/>
          </a:bodyPr>
          <a:lstStyle/>
          <a:p>
            <a:pPr>
              <a:lnSpc>
                <a:spcPct val="90000"/>
              </a:lnSpc>
              <a:spcAft>
                <a:spcPts val="600"/>
              </a:spcAft>
            </a:pPr>
            <a:r>
              <a:rPr lang="en-US" sz="1200" dirty="0"/>
              <a:t>Τα παραπ</a:t>
            </a:r>
            <a:r>
              <a:rPr lang="en-US" sz="1200" dirty="0" err="1"/>
              <a:t>άνω</a:t>
            </a:r>
            <a:r>
              <a:rPr lang="en-US" sz="1200" dirty="0"/>
              <a:t> </a:t>
            </a:r>
            <a:r>
              <a:rPr lang="en-US" sz="1200" dirty="0" err="1"/>
              <a:t>συμ</a:t>
            </a:r>
            <a:r>
              <a:rPr lang="en-US" sz="1200" dirty="0"/>
              <a:t>πληρώνονται από τα σχήματα που επισυνάπτονται </a:t>
            </a:r>
          </a:p>
          <a:p>
            <a:pPr marL="0" indent="-228600">
              <a:lnSpc>
                <a:spcPct val="90000"/>
              </a:lnSpc>
              <a:spcAft>
                <a:spcPts val="600"/>
              </a:spcAft>
              <a:buFont typeface="Arial" panose="020B0604020202020204" pitchFamily="34" charset="0"/>
              <a:buChar char="•"/>
            </a:pPr>
            <a:endParaRPr lang="en-US" sz="1200" dirty="0"/>
          </a:p>
          <a:p>
            <a:pPr>
              <a:lnSpc>
                <a:spcPct val="90000"/>
              </a:lnSpc>
              <a:spcAft>
                <a:spcPts val="600"/>
              </a:spcAft>
            </a:pPr>
            <a:r>
              <a:rPr lang="en-US" sz="1200" dirty="0" err="1"/>
              <a:t>Στο</a:t>
            </a:r>
            <a:r>
              <a:rPr lang="en-US" sz="1200" dirty="0"/>
              <a:t> </a:t>
            </a:r>
            <a:r>
              <a:rPr lang="en-US" sz="1200" dirty="0" err="1"/>
              <a:t>σχήμ</a:t>
            </a:r>
            <a:r>
              <a:rPr lang="en-US" sz="1200" dirty="0"/>
              <a:t>α επάνω φαίνεται η άνοδος του μεριδίου των κερδών στη Γαλλία από 15% το 1981 σε 27% το 2010. </a:t>
            </a:r>
          </a:p>
          <a:p>
            <a:pPr marL="0" indent="-228600">
              <a:lnSpc>
                <a:spcPct val="90000"/>
              </a:lnSpc>
              <a:spcAft>
                <a:spcPts val="600"/>
              </a:spcAft>
              <a:buFont typeface="Arial" panose="020B0604020202020204" pitchFamily="34" charset="0"/>
              <a:buChar char="•"/>
            </a:pPr>
            <a:endParaRPr lang="en-US" sz="1200" dirty="0"/>
          </a:p>
          <a:p>
            <a:pPr>
              <a:lnSpc>
                <a:spcPct val="90000"/>
              </a:lnSpc>
              <a:spcAft>
                <a:spcPts val="600"/>
              </a:spcAft>
            </a:pPr>
            <a:r>
              <a:rPr lang="en-US" sz="1200" dirty="0"/>
              <a:t>Τα χαρα</a:t>
            </a:r>
            <a:r>
              <a:rPr lang="en-US" sz="1200" dirty="0" err="1"/>
              <a:t>κτηριστικά</a:t>
            </a:r>
            <a:r>
              <a:rPr lang="en-US" sz="1200" dirty="0"/>
              <a:t> </a:t>
            </a:r>
            <a:r>
              <a:rPr lang="en-US" sz="1200" dirty="0" err="1"/>
              <a:t>της</a:t>
            </a:r>
            <a:r>
              <a:rPr lang="en-US" sz="1200" dirty="0"/>
              <a:t> α</a:t>
            </a:r>
            <a:r>
              <a:rPr lang="en-US" sz="1200" dirty="0" err="1"/>
              <a:t>νισότητ</a:t>
            </a:r>
            <a:r>
              <a:rPr lang="en-US" sz="1200" dirty="0"/>
              <a:t>ας (άνοδος του μεριδίου του ανώτερου 1% και 10% της εισοδηματικής πυραμίδας, ενίσχυση του μεριδίου των κερδών) είναι ταυτόσημα σε όλες τις χώρες παρόλο που η ένταση μεταξύ τους διαφέρει.</a:t>
            </a:r>
          </a:p>
          <a:p>
            <a:pPr marL="0" indent="-228600">
              <a:lnSpc>
                <a:spcPct val="90000"/>
              </a:lnSpc>
              <a:spcAft>
                <a:spcPts val="600"/>
              </a:spcAft>
              <a:buFont typeface="Arial" panose="020B0604020202020204" pitchFamily="34" charset="0"/>
              <a:buChar char="•"/>
            </a:pPr>
            <a:endParaRPr lang="en-US" sz="1200" dirty="0"/>
          </a:p>
          <a:p>
            <a:pPr>
              <a:lnSpc>
                <a:spcPct val="90000"/>
              </a:lnSpc>
              <a:spcAft>
                <a:spcPts val="600"/>
              </a:spcAft>
            </a:pPr>
            <a:r>
              <a:rPr lang="en-US" sz="1200" dirty="0"/>
              <a:t>Ο π</a:t>
            </a:r>
            <a:r>
              <a:rPr lang="en-US" sz="1200" dirty="0" err="1"/>
              <a:t>ίν</a:t>
            </a:r>
            <a:r>
              <a:rPr lang="en-US" sz="1200" dirty="0"/>
              <a:t>ακας </a:t>
            </a:r>
            <a:r>
              <a:rPr lang="el-GR" sz="1200" dirty="0"/>
              <a:t>στα δεξιά</a:t>
            </a:r>
            <a:r>
              <a:rPr lang="en-US" sz="1200" dirty="0"/>
              <a:t> δείχνει ότι στη τρέχουσα κατανομή των χωρών με όρους ανισότητας με βάση το μερίδιο του ανώτερου 10% της εισοδηματικής πυραμίδας.  </a:t>
            </a:r>
          </a:p>
        </p:txBody>
      </p:sp>
    </p:spTree>
    <p:extLst>
      <p:ext uri="{BB962C8B-B14F-4D97-AF65-F5344CB8AC3E}">
        <p14:creationId xmlns:p14="http://schemas.microsoft.com/office/powerpoint/2010/main" val="1226094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7479913-3167-C230-F864-064202DDA444}"/>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3700" kern="1200" dirty="0" err="1">
                <a:solidFill>
                  <a:srgbClr val="FFFFFF"/>
                </a:solidFill>
                <a:latin typeface="+mj-lt"/>
                <a:ea typeface="+mj-ea"/>
                <a:cs typeface="+mj-cs"/>
              </a:rPr>
              <a:t>Οι</a:t>
            </a:r>
            <a:r>
              <a:rPr lang="en-US" sz="3700" kern="1200" dirty="0">
                <a:solidFill>
                  <a:srgbClr val="FFFFFF"/>
                </a:solidFill>
                <a:latin typeface="+mj-lt"/>
                <a:ea typeface="+mj-ea"/>
                <a:cs typeface="+mj-cs"/>
              </a:rPr>
              <a:t> </a:t>
            </a:r>
            <a:r>
              <a:rPr lang="en-US" sz="3700" kern="1200" dirty="0" err="1">
                <a:solidFill>
                  <a:srgbClr val="FFFFFF"/>
                </a:solidFill>
                <a:latin typeface="+mj-lt"/>
                <a:ea typeface="+mj-ea"/>
                <a:cs typeface="+mj-cs"/>
              </a:rPr>
              <a:t>Θεωρητικές</a:t>
            </a:r>
            <a:r>
              <a:rPr lang="en-US" sz="3700" kern="1200" dirty="0">
                <a:solidFill>
                  <a:srgbClr val="FFFFFF"/>
                </a:solidFill>
                <a:latin typeface="+mj-lt"/>
                <a:ea typeface="+mj-ea"/>
                <a:cs typeface="+mj-cs"/>
              </a:rPr>
              <a:t> </a:t>
            </a:r>
            <a:r>
              <a:rPr lang="en-US" sz="3700" kern="1200" dirty="0" err="1">
                <a:solidFill>
                  <a:srgbClr val="FFFFFF"/>
                </a:solidFill>
                <a:latin typeface="+mj-lt"/>
                <a:ea typeface="+mj-ea"/>
                <a:cs typeface="+mj-cs"/>
              </a:rPr>
              <a:t>Προσεγγίσεις</a:t>
            </a:r>
            <a:endParaRPr lang="en-US" sz="3700" kern="1200" dirty="0">
              <a:solidFill>
                <a:srgbClr val="FFFFFF"/>
              </a:solidFill>
              <a:latin typeface="+mj-lt"/>
              <a:ea typeface="+mj-ea"/>
              <a:cs typeface="+mj-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Υπότιτλος 2">
            <a:extLst>
              <a:ext uri="{FF2B5EF4-FFF2-40B4-BE49-F238E27FC236}">
                <a16:creationId xmlns:a16="http://schemas.microsoft.com/office/drawing/2014/main" id="{E973E80C-041B-46F9-2D45-467E02CACC63}"/>
              </a:ext>
            </a:extLst>
          </p:cNvPr>
          <p:cNvSpPr>
            <a:spLocks noGrp="1"/>
          </p:cNvSpPr>
          <p:nvPr>
            <p:ph type="subTitle"/>
          </p:nvPr>
        </p:nvSpPr>
        <p:spPr>
          <a:xfrm>
            <a:off x="4447308" y="591344"/>
            <a:ext cx="6906491" cy="5585619"/>
          </a:xfrm>
        </p:spPr>
        <p:txBody>
          <a:bodyPr vert="horz" lIns="91440" tIns="45720" rIns="91440" bIns="45720" rtlCol="0" anchor="t">
            <a:normAutofit lnSpcReduction="10000"/>
          </a:bodyPr>
          <a:lstStyle/>
          <a:p>
            <a:pPr marL="0" indent="0">
              <a:spcBef>
                <a:spcPts val="1001"/>
              </a:spcBef>
              <a:buClr>
                <a:srgbClr val="000000"/>
              </a:buClr>
              <a:buNone/>
            </a:pPr>
            <a:r>
              <a:rPr lang="en-US" sz="1800" b="0" strike="noStrike" spc="-1" dirty="0">
                <a:latin typeface="+mn-lt"/>
                <a:ea typeface="+mn-ea"/>
                <a:cs typeface="+mn-cs"/>
              </a:rPr>
              <a:t>Η</a:t>
            </a:r>
            <a:r>
              <a:rPr lang="el-GR" sz="1800" b="0" strike="noStrike" spc="-1" dirty="0">
                <a:latin typeface="+mn-lt"/>
                <a:ea typeface="+mn-ea"/>
                <a:cs typeface="+mn-cs"/>
              </a:rPr>
              <a:t> συζήτηση για</a:t>
            </a:r>
            <a:r>
              <a:rPr lang="en-US" sz="1800" b="0" strike="noStrike" spc="-1" dirty="0">
                <a:latin typeface="+mn-lt"/>
                <a:ea typeface="+mn-ea"/>
                <a:cs typeface="+mn-cs"/>
              </a:rPr>
              <a:t> τη διανομή και την ανισότητα ξεκίνησε νωρίτερα από την έκρηξη του φαινομένου.</a:t>
            </a:r>
          </a:p>
          <a:p>
            <a:pPr marL="0" indent="0">
              <a:spcBef>
                <a:spcPts val="1001"/>
              </a:spcBef>
              <a:buClr>
                <a:srgbClr val="000000"/>
              </a:buClr>
              <a:buNone/>
            </a:pPr>
            <a:r>
              <a:rPr lang="el-GR" sz="1800" spc="-1" dirty="0"/>
              <a:t>Γύρω στα</a:t>
            </a:r>
            <a:r>
              <a:rPr lang="en-US" sz="1800" spc="-1" dirty="0">
                <a:latin typeface="+mn-lt"/>
                <a:ea typeface="+mn-ea"/>
                <a:cs typeface="+mn-cs"/>
              </a:rPr>
              <a:t> τέλη της δεκαετίας του 1960 ο Kolm (1969)  και ο Atkinson (1970) ξαναανακάλυψαν τη συνεισφορά του Dalton (1920) που είδαμε στο 3</a:t>
            </a:r>
            <a:r>
              <a:rPr lang="en-US" sz="1800" spc="-1" baseline="30000" dirty="0">
                <a:latin typeface="+mn-lt"/>
                <a:ea typeface="+mn-ea"/>
                <a:cs typeface="+mn-cs"/>
              </a:rPr>
              <a:t>ο</a:t>
            </a:r>
            <a:r>
              <a:rPr lang="en-US" sz="1800" spc="-1" dirty="0">
                <a:latin typeface="+mn-lt"/>
                <a:ea typeface="+mn-ea"/>
                <a:cs typeface="+mn-cs"/>
              </a:rPr>
              <a:t> Μάθημα. </a:t>
            </a:r>
            <a:endParaRPr lang="el-GR" sz="1800" spc="-1" dirty="0">
              <a:latin typeface="+mn-lt"/>
              <a:ea typeface="+mn-ea"/>
              <a:cs typeface="+mn-cs"/>
            </a:endParaRPr>
          </a:p>
          <a:p>
            <a:pPr marL="0" indent="0">
              <a:spcBef>
                <a:spcPts val="1001"/>
              </a:spcBef>
              <a:buClr>
                <a:srgbClr val="000000"/>
              </a:buClr>
              <a:buNone/>
            </a:pPr>
            <a:r>
              <a:rPr lang="en-US" sz="1800" spc="-1" dirty="0">
                <a:latin typeface="+mn-lt"/>
                <a:ea typeface="+mn-ea"/>
                <a:cs typeface="+mn-cs"/>
              </a:rPr>
              <a:t>Η </a:t>
            </a:r>
            <a:r>
              <a:rPr lang="el-GR" sz="1800" spc="-1" dirty="0">
                <a:latin typeface="+mn-lt"/>
                <a:ea typeface="+mn-ea"/>
                <a:cs typeface="+mn-cs"/>
              </a:rPr>
              <a:t>θεωρία</a:t>
            </a:r>
            <a:r>
              <a:rPr lang="en-US" sz="1800" spc="-1" dirty="0">
                <a:latin typeface="+mn-lt"/>
                <a:ea typeface="+mn-ea"/>
                <a:cs typeface="+mn-cs"/>
              </a:rPr>
              <a:t> </a:t>
            </a:r>
            <a:r>
              <a:rPr lang="el-GR" sz="1800" spc="-1" dirty="0"/>
              <a:t>του </a:t>
            </a:r>
            <a:r>
              <a:rPr lang="en-US" sz="1800" spc="-1" dirty="0">
                <a:latin typeface="+mn-lt"/>
                <a:ea typeface="+mn-ea"/>
                <a:cs typeface="+mn-cs"/>
              </a:rPr>
              <a:t>Dalton περιλάμβανε μια αθροιστική θεωρία της συνολικής χρησιμότητας – κοινωνικής ευημερίας. </a:t>
            </a:r>
            <a:r>
              <a:rPr lang="el-GR" sz="1800" spc="-1" dirty="0">
                <a:latin typeface="+mn-lt"/>
                <a:ea typeface="+mn-ea"/>
                <a:cs typeface="+mn-cs"/>
              </a:rPr>
              <a:t>Α</a:t>
            </a:r>
            <a:r>
              <a:rPr lang="el-GR" sz="1800" spc="-1" dirty="0"/>
              <a:t>υτό που ενδιέφερε την όλη ανάλυση </a:t>
            </a:r>
            <a:r>
              <a:rPr lang="en-US" sz="1800" spc="-1" dirty="0" err="1">
                <a:latin typeface="+mn-lt"/>
                <a:ea typeface="+mn-ea"/>
                <a:cs typeface="+mn-cs"/>
              </a:rPr>
              <a:t>ήτ</a:t>
            </a:r>
            <a:r>
              <a:rPr lang="en-US" sz="1800" spc="-1" dirty="0">
                <a:latin typeface="+mn-lt"/>
                <a:ea typeface="+mn-ea"/>
                <a:cs typeface="+mn-cs"/>
              </a:rPr>
              <a:t>αν αν ο περιορισμός της ανισότητας συνεπαγόταν αύξη</a:t>
            </a:r>
            <a:r>
              <a:rPr lang="el-GR" sz="1800" spc="-1" dirty="0" err="1">
                <a:latin typeface="+mn-lt"/>
                <a:ea typeface="+mn-ea"/>
                <a:cs typeface="+mn-cs"/>
              </a:rPr>
              <a:t>ση</a:t>
            </a:r>
            <a:r>
              <a:rPr lang="en-US" sz="1800" spc="-1" dirty="0">
                <a:latin typeface="+mn-lt"/>
                <a:ea typeface="+mn-ea"/>
                <a:cs typeface="+mn-cs"/>
              </a:rPr>
              <a:t> της συνολικής χρησιμότητας.   </a:t>
            </a:r>
            <a:endParaRPr lang="en-US" sz="1800" b="0" strike="noStrike" spc="-1" dirty="0">
              <a:latin typeface="+mn-lt"/>
              <a:ea typeface="+mn-ea"/>
              <a:cs typeface="+mn-cs"/>
            </a:endParaRPr>
          </a:p>
          <a:p>
            <a:pPr marL="0" indent="0">
              <a:spcBef>
                <a:spcPts val="1001"/>
              </a:spcBef>
              <a:buClr>
                <a:srgbClr val="000000"/>
              </a:buClr>
              <a:buNone/>
            </a:pPr>
            <a:r>
              <a:rPr lang="el-GR" sz="1800" spc="-1" dirty="0"/>
              <a:t>Σε αυτό το πλαίσιο </a:t>
            </a:r>
            <a:r>
              <a:rPr lang="en-US" sz="1800" b="0" strike="noStrike" spc="-1" dirty="0">
                <a:latin typeface="+mn-lt"/>
                <a:ea typeface="+mn-ea"/>
                <a:cs typeface="+mn-cs"/>
              </a:rPr>
              <a:t>ο Dalton </a:t>
            </a:r>
            <a:r>
              <a:rPr lang="en-US" sz="1800" spc="-1" dirty="0">
                <a:latin typeface="+mn-lt"/>
                <a:ea typeface="+mn-ea"/>
                <a:cs typeface="+mn-cs"/>
              </a:rPr>
              <a:t>επι</a:t>
            </a:r>
            <a:r>
              <a:rPr lang="el-GR" sz="1800" spc="-1" dirty="0">
                <a:latin typeface="+mn-lt"/>
                <a:ea typeface="+mn-ea"/>
                <a:cs typeface="+mn-cs"/>
              </a:rPr>
              <a:t>δίωκε τον προσδιορισμό μέτρων ανισότητας</a:t>
            </a:r>
            <a:r>
              <a:rPr lang="en-US" sz="1800" spc="-1" dirty="0">
                <a:latin typeface="+mn-lt"/>
                <a:ea typeface="+mn-ea"/>
                <a:cs typeface="+mn-cs"/>
              </a:rPr>
              <a:t> που θα ήταν και μέτρα συνολικής ευημερίας ακολουθώντας το επιχείρημα του Pigou ότι μεταβιβάσεις αξίας που διατηρούν το μέσο εισόδημα αμετάβλητό αυξάνουν τη συνολική ευημερία (Pigou 1912 p.24).</a:t>
            </a:r>
            <a:r>
              <a:rPr lang="el-GR" sz="1800" spc="-1" dirty="0">
                <a:latin typeface="+mn-lt"/>
                <a:ea typeface="+mn-ea"/>
                <a:cs typeface="+mn-cs"/>
              </a:rPr>
              <a:t> </a:t>
            </a:r>
          </a:p>
          <a:p>
            <a:pPr marL="0" indent="0">
              <a:spcBef>
                <a:spcPts val="1001"/>
              </a:spcBef>
              <a:buClr>
                <a:srgbClr val="000000"/>
              </a:buClr>
              <a:buNone/>
            </a:pPr>
            <a:r>
              <a:rPr lang="el-GR" sz="1800" spc="-1" dirty="0">
                <a:latin typeface="+mn-lt"/>
                <a:ea typeface="+mn-ea"/>
                <a:cs typeface="+mn-cs"/>
              </a:rPr>
              <a:t>Αυτό σημαίνει ότι</a:t>
            </a:r>
            <a:r>
              <a:rPr lang="el-GR" sz="1800" spc="-1" dirty="0"/>
              <a:t> θεωρούσε το εισόδημα τον</a:t>
            </a:r>
            <a:r>
              <a:rPr lang="en-US" sz="1800" spc="-1" dirty="0">
                <a:latin typeface="+mn-lt"/>
                <a:ea typeface="+mn-ea"/>
                <a:cs typeface="+mn-cs"/>
              </a:rPr>
              <a:t> </a:t>
            </a:r>
            <a:r>
              <a:rPr lang="el-GR" sz="1800" spc="-1" dirty="0">
                <a:latin typeface="+mn-lt"/>
                <a:ea typeface="+mn-ea"/>
                <a:cs typeface="+mn-cs"/>
              </a:rPr>
              <a:t>αποκλειστικό</a:t>
            </a:r>
            <a:r>
              <a:rPr lang="en-US" sz="1800" spc="-1" dirty="0">
                <a:latin typeface="+mn-lt"/>
                <a:ea typeface="+mn-ea"/>
                <a:cs typeface="+mn-cs"/>
              </a:rPr>
              <a:t> </a:t>
            </a:r>
            <a:r>
              <a:rPr lang="el-GR" sz="1800" spc="-1" dirty="0">
                <a:latin typeface="+mn-lt"/>
                <a:ea typeface="+mn-ea"/>
                <a:cs typeface="+mn-cs"/>
              </a:rPr>
              <a:t>προσδιοριστικό</a:t>
            </a:r>
            <a:r>
              <a:rPr lang="en-US" sz="1800" spc="-1" dirty="0">
                <a:latin typeface="+mn-lt"/>
                <a:ea typeface="+mn-ea"/>
                <a:cs typeface="+mn-cs"/>
              </a:rPr>
              <a:t> </a:t>
            </a:r>
            <a:r>
              <a:rPr lang="el-GR" sz="1800" spc="-1" dirty="0">
                <a:latin typeface="+mn-lt"/>
                <a:ea typeface="+mn-ea"/>
                <a:cs typeface="+mn-cs"/>
              </a:rPr>
              <a:t>παράγοντα</a:t>
            </a:r>
            <a:r>
              <a:rPr lang="en-US" sz="1800" spc="-1" dirty="0">
                <a:latin typeface="+mn-lt"/>
                <a:ea typeface="+mn-ea"/>
                <a:cs typeface="+mn-cs"/>
              </a:rPr>
              <a:t> της ευημερίας. </a:t>
            </a:r>
          </a:p>
          <a:p>
            <a:pPr marL="0" indent="0">
              <a:spcBef>
                <a:spcPts val="1001"/>
              </a:spcBef>
              <a:buClr>
                <a:srgbClr val="000000"/>
              </a:buClr>
              <a:buNone/>
            </a:pPr>
            <a:r>
              <a:rPr lang="el-GR" sz="1800" spc="-1" dirty="0">
                <a:latin typeface="+mn-lt"/>
                <a:ea typeface="+mn-ea"/>
                <a:cs typeface="+mn-cs"/>
              </a:rPr>
              <a:t>Όμως ο </a:t>
            </a:r>
            <a:r>
              <a:rPr lang="en-US" sz="1800" spc="-1" dirty="0"/>
              <a:t>Dalton </a:t>
            </a:r>
            <a:r>
              <a:rPr lang="el-GR" sz="1800" spc="-1" dirty="0"/>
              <a:t>δεν είχε κατορθώσει να πείσει τους συγχρόνους του ότι το εισόδημα και ο πλούτος</a:t>
            </a:r>
            <a:r>
              <a:rPr lang="en-US" sz="1800" spc="-1" dirty="0">
                <a:latin typeface="+mn-lt"/>
                <a:ea typeface="+mn-ea"/>
                <a:cs typeface="+mn-cs"/>
              </a:rPr>
              <a:t> </a:t>
            </a:r>
            <a:r>
              <a:rPr lang="el-GR" sz="1800" spc="-1" dirty="0">
                <a:latin typeface="+mn-lt"/>
                <a:ea typeface="+mn-ea"/>
                <a:cs typeface="+mn-cs"/>
              </a:rPr>
              <a:t>είναι οι μοναδικοί παράγοντες</a:t>
            </a:r>
            <a:r>
              <a:rPr lang="en-US" sz="1800" spc="-1" dirty="0">
                <a:latin typeface="+mn-lt"/>
                <a:ea typeface="+mn-ea"/>
                <a:cs typeface="+mn-cs"/>
              </a:rPr>
              <a:t> ατομικής οικονομικής </a:t>
            </a:r>
            <a:r>
              <a:rPr lang="en-US" sz="1800" spc="-1" dirty="0" err="1">
                <a:latin typeface="+mn-lt"/>
                <a:ea typeface="+mn-ea"/>
                <a:cs typeface="+mn-cs"/>
              </a:rPr>
              <a:t>ευημερί</a:t>
            </a:r>
            <a:r>
              <a:rPr lang="en-US" sz="1800" spc="-1" dirty="0">
                <a:latin typeface="+mn-lt"/>
                <a:ea typeface="+mn-ea"/>
                <a:cs typeface="+mn-cs"/>
              </a:rPr>
              <a:t>ας ούτε ότι ήταν εφικτός ο</a:t>
            </a:r>
            <a:r>
              <a:rPr lang="el-GR" sz="1800" spc="-1" dirty="0">
                <a:latin typeface="+mn-lt"/>
                <a:ea typeface="+mn-ea"/>
                <a:cs typeface="+mn-cs"/>
              </a:rPr>
              <a:t> ποσοτικός</a:t>
            </a:r>
            <a:r>
              <a:rPr lang="en-US" sz="1800" spc="-1" dirty="0">
                <a:latin typeface="+mn-lt"/>
                <a:ea typeface="+mn-ea"/>
                <a:cs typeface="+mn-cs"/>
              </a:rPr>
              <a:t> προσδιορισμός της διασύνδεσης ανάμεσα στο εισόδημα και την ευημερία. (Atkinson &amp; </a:t>
            </a:r>
            <a:r>
              <a:rPr lang="en-US" sz="1800" spc="-1" dirty="0" err="1">
                <a:latin typeface="+mn-lt"/>
                <a:ea typeface="+mn-ea"/>
                <a:cs typeface="+mn-cs"/>
              </a:rPr>
              <a:t>Brandolini</a:t>
            </a:r>
            <a:r>
              <a:rPr lang="en-US" sz="1800" spc="-1" dirty="0">
                <a:latin typeface="+mn-lt"/>
                <a:ea typeface="+mn-ea"/>
                <a:cs typeface="+mn-cs"/>
              </a:rPr>
              <a:t> 2015) </a:t>
            </a:r>
            <a:r>
              <a:rPr lang="en-US" sz="1800" b="0" strike="noStrike" spc="-1" dirty="0">
                <a:latin typeface="+mn-lt"/>
                <a:ea typeface="+mn-ea"/>
                <a:cs typeface="+mn-cs"/>
              </a:rPr>
              <a:t> </a:t>
            </a:r>
          </a:p>
          <a:p>
            <a:pPr marL="0" indent="-228600">
              <a:buFont typeface="Arial" panose="020B0604020202020204" pitchFamily="34" charset="0"/>
              <a:buChar char="•"/>
            </a:pPr>
            <a:endParaRPr lang="en-US" sz="1400" dirty="0">
              <a:latin typeface="+mn-lt"/>
              <a:ea typeface="+mn-ea"/>
              <a:cs typeface="+mn-cs"/>
            </a:endParaRPr>
          </a:p>
        </p:txBody>
      </p:sp>
    </p:spTree>
    <p:extLst>
      <p:ext uri="{BB962C8B-B14F-4D97-AF65-F5344CB8AC3E}">
        <p14:creationId xmlns:p14="http://schemas.microsoft.com/office/powerpoint/2010/main" val="778748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Υπότιτλος 1">
            <a:extLst>
              <a:ext uri="{FF2B5EF4-FFF2-40B4-BE49-F238E27FC236}">
                <a16:creationId xmlns:a16="http://schemas.microsoft.com/office/drawing/2014/main" id="{AFFDB1D9-FBCE-EA57-BBC9-C2509DD07984}"/>
              </a:ext>
            </a:extLst>
          </p:cNvPr>
          <p:cNvSpPr>
            <a:spLocks noGrp="1"/>
          </p:cNvSpPr>
          <p:nvPr>
            <p:ph type="subTitle"/>
          </p:nvPr>
        </p:nvSpPr>
        <p:spPr>
          <a:xfrm>
            <a:off x="267286" y="273600"/>
            <a:ext cx="7423695" cy="6394486"/>
          </a:xfrm>
        </p:spPr>
        <p:txBody>
          <a:bodyPr anchor="t"/>
          <a:lstStyle/>
          <a:p>
            <a:pPr marL="0" indent="0">
              <a:spcBef>
                <a:spcPts val="1001"/>
              </a:spcBef>
              <a:buClr>
                <a:srgbClr val="000000"/>
              </a:buClr>
              <a:buNone/>
            </a:pPr>
            <a:r>
              <a:rPr lang="el-GR" sz="1800" b="0" strike="noStrike" spc="-1" dirty="0"/>
              <a:t>Η αρχική συνεισφορά των </a:t>
            </a:r>
            <a:r>
              <a:rPr lang="en-US" sz="1800" b="0" strike="noStrike" spc="-1" dirty="0"/>
              <a:t>Atkinson</a:t>
            </a:r>
            <a:r>
              <a:rPr lang="el-GR" sz="1800" b="0" strike="noStrike" spc="-1" dirty="0"/>
              <a:t> (κυρίως)</a:t>
            </a:r>
            <a:r>
              <a:rPr lang="en-US" sz="1800" b="0" strike="noStrike" spc="-1" dirty="0"/>
              <a:t>, Piketty </a:t>
            </a:r>
            <a:r>
              <a:rPr lang="el-GR" sz="1800" b="0" strike="noStrike" spc="-1" dirty="0"/>
              <a:t>και </a:t>
            </a:r>
            <a:r>
              <a:rPr lang="en-US" sz="1800" b="0" strike="noStrike" spc="-1" dirty="0" err="1"/>
              <a:t>Saez</a:t>
            </a:r>
            <a:r>
              <a:rPr lang="en-US" sz="1800" b="0" strike="noStrike" spc="-1" dirty="0"/>
              <a:t> </a:t>
            </a:r>
            <a:r>
              <a:rPr lang="el-GR" sz="1800" b="0" strike="noStrike" spc="-1" dirty="0"/>
              <a:t>ήταν να αντιμετωπίσουν αυτές τις αδυναμίες.</a:t>
            </a:r>
          </a:p>
          <a:p>
            <a:pPr marL="0" indent="0">
              <a:spcBef>
                <a:spcPts val="1001"/>
              </a:spcBef>
              <a:buClr>
                <a:srgbClr val="000000"/>
              </a:buClr>
              <a:buNone/>
            </a:pPr>
            <a:r>
              <a:rPr lang="el-GR" sz="1800" b="0" strike="noStrike" spc="-1" dirty="0"/>
              <a:t> Η </a:t>
            </a:r>
            <a:r>
              <a:rPr lang="el-GR" sz="1800" spc="-1" dirty="0"/>
              <a:t>π</a:t>
            </a:r>
            <a:r>
              <a:rPr lang="el-GR" sz="1800" b="0" strike="noStrike" spc="-1" dirty="0"/>
              <a:t>ρωτότυπη συνεισφορά τους αφορούσε δύο σημεία:</a:t>
            </a:r>
          </a:p>
          <a:p>
            <a:pPr marL="457200" indent="-457200">
              <a:spcBef>
                <a:spcPts val="1001"/>
              </a:spcBef>
              <a:buClr>
                <a:srgbClr val="000000"/>
              </a:buClr>
              <a:buAutoNum type="arabicPeriod"/>
            </a:pPr>
            <a:r>
              <a:rPr lang="el-GR" sz="1800" spc="-1" dirty="0"/>
              <a:t>Αν δύο καμπύλες </a:t>
            </a:r>
            <a:r>
              <a:rPr lang="en-US" sz="1800" spc="-1" dirty="0"/>
              <a:t>Lorentz </a:t>
            </a:r>
            <a:r>
              <a:rPr lang="el-GR" sz="1800" spc="-1" dirty="0"/>
              <a:t>δεν τέμνονται τότε οι κατανομές που αναπαριστούν μπορούν να ιεραρχηθούν από τη σκοπιά της ανισότητας αρκεί οι καμπύλες συνολικής χρησιμότητας να</a:t>
            </a:r>
            <a:r>
              <a:rPr lang="en-US" sz="1800" spc="-1" dirty="0"/>
              <a:t> </a:t>
            </a:r>
            <a:r>
              <a:rPr lang="el-GR" sz="1800" spc="-1" dirty="0"/>
              <a:t>είναι κυρτές (</a:t>
            </a:r>
            <a:r>
              <a:rPr lang="en-US" sz="1800" spc="-1" dirty="0"/>
              <a:t>convex) </a:t>
            </a:r>
            <a:r>
              <a:rPr lang="el-GR" sz="1800" spc="-1" dirty="0"/>
              <a:t>και να ισχύει η αρχή των «μεταβιβάσεων </a:t>
            </a:r>
            <a:r>
              <a:rPr lang="en-US" sz="1800" spc="-1" dirty="0"/>
              <a:t>Dalton</a:t>
            </a:r>
            <a:r>
              <a:rPr lang="el-GR" sz="1800" spc="-1" dirty="0"/>
              <a:t> – </a:t>
            </a:r>
            <a:r>
              <a:rPr lang="en-US" sz="1800" spc="-1" dirty="0"/>
              <a:t>Pigou</a:t>
            </a:r>
            <a:r>
              <a:rPr lang="el-GR" sz="1800" spc="-1" dirty="0"/>
              <a:t>». Με άλλα λόγια δεν είναι απαραίτητοι προσδιοριστικοί περιορισμοί αναφορικά με τη καμπύλη συνολικής χρησιμότητας.</a:t>
            </a:r>
          </a:p>
          <a:p>
            <a:pPr marL="457200" indent="-457200">
              <a:spcBef>
                <a:spcPts val="1001"/>
              </a:spcBef>
              <a:buClr>
                <a:srgbClr val="000000"/>
              </a:buClr>
              <a:buAutoNum type="arabicPeriod"/>
            </a:pPr>
            <a:r>
              <a:rPr lang="el-GR" sz="1800" spc="-1" dirty="0"/>
              <a:t>Η ανάταξη του σκεπτικού σε όρους εισοδήματος αντί για όρους χρησιμότητας που ήταν στο </a:t>
            </a:r>
            <a:r>
              <a:rPr lang="en-US" sz="1800" spc="-1" dirty="0"/>
              <a:t>Dalton. </a:t>
            </a:r>
            <a:r>
              <a:rPr lang="el-GR" sz="1800" spc="-1" dirty="0"/>
              <a:t>Αυτό έγινε κατορθωτό με την εισαγωγή της έννοιας του </a:t>
            </a:r>
            <a:r>
              <a:rPr lang="en-US" sz="1800" spc="-1" dirty="0"/>
              <a:t>“equally distributed equivalent income”</a:t>
            </a:r>
            <a:r>
              <a:rPr lang="el-GR" sz="1800" spc="-1" dirty="0"/>
              <a:t> (</a:t>
            </a:r>
            <a:r>
              <a:rPr lang="en-US" sz="1800" spc="-1" dirty="0"/>
              <a:t>ye). </a:t>
            </a:r>
            <a:r>
              <a:rPr lang="el-GR" sz="1800" spc="-1" dirty="0"/>
              <a:t>Δηλαδή, του εισοδήματος που αν δοθεί σε όλα τα μέλη της κοινωνίας θα προσφέρει την ίδια κοινωνική ευημερία με αυτήν που προκύπτει από την υπάρχουσα διανομή. </a:t>
            </a:r>
          </a:p>
          <a:p>
            <a:pPr marL="0" indent="0">
              <a:spcBef>
                <a:spcPts val="1001"/>
              </a:spcBef>
              <a:buClr>
                <a:srgbClr val="000000"/>
              </a:buClr>
              <a:buNone/>
            </a:pPr>
            <a:r>
              <a:rPr lang="el-GR" sz="1800" spc="-1" dirty="0"/>
              <a:t>Από το 2 προκύπτει ένας συντελεστής</a:t>
            </a:r>
            <a:r>
              <a:rPr lang="en-US" sz="1800" spc="-1" dirty="0"/>
              <a:t> </a:t>
            </a:r>
            <a:r>
              <a:rPr lang="el-GR" sz="1800" spc="-1" dirty="0"/>
              <a:t>ανισότητας (</a:t>
            </a:r>
            <a:r>
              <a:rPr lang="en-US" sz="1800" spc="-1" dirty="0"/>
              <a:t>1-ye)/</a:t>
            </a:r>
            <a:r>
              <a:rPr lang="el-GR" sz="1800" spc="-1" dirty="0"/>
              <a:t>μ όπου μ είναι το μέσο εισόδημα και υποθέτοντας ότι η μεταβολή της ατομικής ευημερίας είναι σταθερή σε μεταβολές του ατομικού εισοδήματος (</a:t>
            </a:r>
            <a:r>
              <a:rPr lang="el-GR" sz="1800" spc="-1" dirty="0" err="1"/>
              <a:t>ισοελαστική</a:t>
            </a:r>
            <a:r>
              <a:rPr lang="el-GR" sz="1800" spc="-1" dirty="0"/>
              <a:t> καμπύλη εισοδήματος) τότε προκύπτουν οι δείκτες ανισότητας που περιγράφουν οι εξισώσεις πάνω δεξιά  </a:t>
            </a:r>
          </a:p>
          <a:p>
            <a:pPr marL="0" indent="0">
              <a:spcBef>
                <a:spcPts val="1001"/>
              </a:spcBef>
              <a:buClr>
                <a:srgbClr val="000000"/>
              </a:buClr>
              <a:buNone/>
            </a:pPr>
            <a:r>
              <a:rPr lang="el-GR" sz="1800" spc="-1" dirty="0"/>
              <a:t>Οι δείκτες επιτρέπουν τη συσχέτιση της ανισότητας με ένα δείκτη αποστροφής στην ανισότητα ε που προσδιορίζει την κυρτότητα της καμπύλης κοινωνικής ευημερίας.    </a:t>
            </a:r>
            <a:r>
              <a:rPr lang="el-GR" sz="1800" b="0" strike="noStrike" spc="-1" dirty="0"/>
              <a:t>  </a:t>
            </a:r>
            <a:r>
              <a:rPr lang="en-US" sz="1800" b="0" strike="noStrike" spc="-1" dirty="0"/>
              <a:t> </a:t>
            </a:r>
            <a:endParaRPr lang="el-GR" sz="1800" b="0" strike="noStrike" spc="-1" dirty="0"/>
          </a:p>
          <a:p>
            <a:endParaRPr lang="en-US" sz="1800" spc="-1" dirty="0"/>
          </a:p>
          <a:p>
            <a:endParaRPr lang="el-GR" dirty="0"/>
          </a:p>
        </p:txBody>
      </p:sp>
      <p:pic>
        <p:nvPicPr>
          <p:cNvPr id="6" name="Εικόνα 5">
            <a:extLst>
              <a:ext uri="{FF2B5EF4-FFF2-40B4-BE49-F238E27FC236}">
                <a16:creationId xmlns:a16="http://schemas.microsoft.com/office/drawing/2014/main" id="{EE401C05-E385-5C78-99C3-3EDBF7F08FCD}"/>
              </a:ext>
            </a:extLst>
          </p:cNvPr>
          <p:cNvPicPr>
            <a:picLocks noChangeAspect="1"/>
          </p:cNvPicPr>
          <p:nvPr/>
        </p:nvPicPr>
        <p:blipFill>
          <a:blip r:embed="rId2"/>
          <a:stretch>
            <a:fillRect/>
          </a:stretch>
        </p:blipFill>
        <p:spPr>
          <a:xfrm>
            <a:off x="7806650" y="731076"/>
            <a:ext cx="4219575" cy="1941785"/>
          </a:xfrm>
          <a:prstGeom prst="rect">
            <a:avLst/>
          </a:prstGeom>
        </p:spPr>
      </p:pic>
      <p:pic>
        <p:nvPicPr>
          <p:cNvPr id="8" name="Εικόνα 7">
            <a:extLst>
              <a:ext uri="{FF2B5EF4-FFF2-40B4-BE49-F238E27FC236}">
                <a16:creationId xmlns:a16="http://schemas.microsoft.com/office/drawing/2014/main" id="{8F307B16-43B1-4219-1518-814EBF9C2570}"/>
              </a:ext>
            </a:extLst>
          </p:cNvPr>
          <p:cNvPicPr>
            <a:picLocks noChangeAspect="1"/>
          </p:cNvPicPr>
          <p:nvPr/>
        </p:nvPicPr>
        <p:blipFill>
          <a:blip r:embed="rId3"/>
          <a:stretch>
            <a:fillRect/>
          </a:stretch>
        </p:blipFill>
        <p:spPr>
          <a:xfrm>
            <a:off x="8439297" y="4413739"/>
            <a:ext cx="2539055" cy="988255"/>
          </a:xfrm>
          <a:prstGeom prst="rect">
            <a:avLst/>
          </a:prstGeom>
        </p:spPr>
      </p:pic>
    </p:spTree>
    <p:extLst>
      <p:ext uri="{BB962C8B-B14F-4D97-AF65-F5344CB8AC3E}">
        <p14:creationId xmlns:p14="http://schemas.microsoft.com/office/powerpoint/2010/main" val="1725445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13A448-215A-9B0E-2716-72F4CC1743B7}"/>
              </a:ext>
            </a:extLst>
          </p:cNvPr>
          <p:cNvSpPr>
            <a:spLocks noGrp="1"/>
          </p:cNvSpPr>
          <p:nvPr>
            <p:ph type="title"/>
          </p:nvPr>
        </p:nvSpPr>
        <p:spPr>
          <a:xfrm>
            <a:off x="609480" y="273601"/>
            <a:ext cx="10972440" cy="640800"/>
          </a:xfrm>
        </p:spPr>
        <p:txBody>
          <a:bodyPr/>
          <a:lstStyle/>
          <a:p>
            <a:pPr algn="ctr"/>
            <a:r>
              <a:rPr lang="el-GR" dirty="0"/>
              <a:t>Αντιπαραβολή </a:t>
            </a:r>
            <a:r>
              <a:rPr lang="en-US" dirty="0"/>
              <a:t>Atkinson – Sen </a:t>
            </a:r>
            <a:endParaRPr lang="el-GR" dirty="0"/>
          </a:p>
        </p:txBody>
      </p:sp>
      <p:sp>
        <p:nvSpPr>
          <p:cNvPr id="3" name="Θέση περιεχομένου 2">
            <a:extLst>
              <a:ext uri="{FF2B5EF4-FFF2-40B4-BE49-F238E27FC236}">
                <a16:creationId xmlns:a16="http://schemas.microsoft.com/office/drawing/2014/main" id="{6D327B76-A20C-C328-5623-A14213584612}"/>
              </a:ext>
            </a:extLst>
          </p:cNvPr>
          <p:cNvSpPr>
            <a:spLocks noGrp="1"/>
          </p:cNvSpPr>
          <p:nvPr>
            <p:ph/>
          </p:nvPr>
        </p:nvSpPr>
        <p:spPr>
          <a:xfrm>
            <a:off x="435429" y="1093076"/>
            <a:ext cx="11469188" cy="5491323"/>
          </a:xfrm>
        </p:spPr>
        <p:txBody>
          <a:bodyPr anchor="t">
            <a:normAutofit/>
          </a:bodyPr>
          <a:lstStyle/>
          <a:p>
            <a:pPr>
              <a:lnSpc>
                <a:spcPct val="100000"/>
              </a:lnSpc>
            </a:pPr>
            <a:r>
              <a:rPr lang="el-GR" sz="1800" dirty="0"/>
              <a:t>Στο 6</a:t>
            </a:r>
            <a:r>
              <a:rPr lang="el-GR" sz="1800" baseline="30000" dirty="0"/>
              <a:t>ο</a:t>
            </a:r>
            <a:r>
              <a:rPr lang="el-GR" sz="1800" dirty="0"/>
              <a:t> Μάθημα είδαμε μια αντιστοίχιση της καμπύλης κοινωνικής ευημερίας από τον </a:t>
            </a:r>
            <a:r>
              <a:rPr lang="en-US" sz="1800" dirty="0"/>
              <a:t>Amartia Sen </a:t>
            </a:r>
            <a:r>
              <a:rPr lang="el-GR" sz="1800" dirty="0"/>
              <a:t>με το Εισόδημα της Μεγάλης Πλειοψηφίας (</a:t>
            </a:r>
            <a:r>
              <a:rPr lang="en-US" sz="1800" dirty="0"/>
              <a:t>Vast Majority Income – VMI)</a:t>
            </a:r>
            <a:r>
              <a:rPr lang="el-GR" sz="1800" dirty="0"/>
              <a:t>. Εδώ την αντιπαραβάλουμε με την εξίσωση του </a:t>
            </a:r>
            <a:r>
              <a:rPr lang="en-US" sz="1800" dirty="0"/>
              <a:t>Atkinson </a:t>
            </a:r>
            <a:r>
              <a:rPr lang="el-GR" sz="1800" dirty="0"/>
              <a:t>Οι συναρτήσεις κοινωνικής χρησιμότητας </a:t>
            </a:r>
            <a:r>
              <a:rPr lang="el-GR" sz="1800" dirty="0" err="1"/>
              <a:t>Atkinson</a:t>
            </a:r>
            <a:r>
              <a:rPr lang="el-GR" sz="1800" dirty="0"/>
              <a:t> και </a:t>
            </a:r>
            <a:r>
              <a:rPr lang="el-GR" sz="1800" dirty="0" err="1"/>
              <a:t>Sen</a:t>
            </a:r>
            <a:r>
              <a:rPr lang="el-GR" sz="1800" dirty="0"/>
              <a:t> αξιολογούν και οι δύο την κοινωνική ευημερία εστιάζοντας στην κατανομή του εισοδήματος, αλλά διαφέρουν στην προσέγγισή τους στην αποστροφή της ανισότητας. Η συνάρτηση </a:t>
            </a:r>
            <a:r>
              <a:rPr lang="el-GR" sz="1800" dirty="0" err="1"/>
              <a:t>Atkinson</a:t>
            </a:r>
            <a:r>
              <a:rPr lang="el-GR" sz="1800" dirty="0"/>
              <a:t> χρησιμοποιεί μια μορφή σταθερής ελαστικότητας υποκατάστασης (CES), εστιάζοντας στο «</a:t>
            </a:r>
            <a:r>
              <a:rPr lang="el-GR" sz="1800" dirty="0" err="1"/>
              <a:t>ισοκατανεμημένο</a:t>
            </a:r>
            <a:r>
              <a:rPr lang="el-GR" sz="1800" dirty="0"/>
              <a:t> ισοδύναμο εισόδημα», ενώ η συνάρτηση </a:t>
            </a:r>
            <a:r>
              <a:rPr lang="el-GR" sz="1800" dirty="0" err="1"/>
              <a:t>Sen</a:t>
            </a:r>
            <a:r>
              <a:rPr lang="el-GR" sz="1800" dirty="0"/>
              <a:t> σταθμίζει το εισόδημα με μια αντίστροφη κατάταξη</a:t>
            </a:r>
            <a:r>
              <a:rPr lang="en-US" sz="1800" dirty="0"/>
              <a:t> </a:t>
            </a:r>
            <a:r>
              <a:rPr lang="el-GR" sz="1800" dirty="0"/>
              <a:t>που βασίζεται στον συντελεστή </a:t>
            </a:r>
            <a:r>
              <a:rPr lang="el-GR" sz="1800" dirty="0" err="1"/>
              <a:t>Gini</a:t>
            </a:r>
            <a:r>
              <a:rPr lang="el-GR" sz="1800" dirty="0"/>
              <a:t> για να δώσει προτεραιότητα στους φτωχούς</a:t>
            </a:r>
            <a:endParaRPr lang="el-GR" dirty="0"/>
          </a:p>
          <a:p>
            <a:pPr marL="0" indent="0">
              <a:buNone/>
            </a:pPr>
            <a:endParaRPr lang="en-US" sz="2000" dirty="0"/>
          </a:p>
          <a:p>
            <a:pPr marL="0" indent="0">
              <a:buNone/>
            </a:pPr>
            <a:r>
              <a:rPr lang="el-GR" sz="2000" dirty="0"/>
              <a:t>  </a:t>
            </a:r>
          </a:p>
        </p:txBody>
      </p:sp>
      <mc:AlternateContent xmlns:mc="http://schemas.openxmlformats.org/markup-compatibility/2006">
        <mc:Choice xmlns:a14="http://schemas.microsoft.com/office/drawing/2010/main" Requires="a14">
          <p:graphicFrame>
            <p:nvGraphicFramePr>
              <p:cNvPr id="4" name="Πίνακας 3">
                <a:extLst>
                  <a:ext uri="{FF2B5EF4-FFF2-40B4-BE49-F238E27FC236}">
                    <a16:creationId xmlns:a16="http://schemas.microsoft.com/office/drawing/2014/main" id="{B86961D5-EFEE-DD76-6747-541A9AF57F2C}"/>
                  </a:ext>
                </a:extLst>
              </p:cNvPr>
              <p:cNvGraphicFramePr>
                <a:graphicFrameLocks noGrp="1"/>
              </p:cNvGraphicFramePr>
              <p:nvPr>
                <p:extLst>
                  <p:ext uri="{D42A27DB-BD31-4B8C-83A1-F6EECF244321}">
                    <p14:modId xmlns:p14="http://schemas.microsoft.com/office/powerpoint/2010/main" val="1819942426"/>
                  </p:ext>
                </p:extLst>
              </p:nvPr>
            </p:nvGraphicFramePr>
            <p:xfrm>
              <a:off x="1119910" y="3134756"/>
              <a:ext cx="9735376" cy="3155353"/>
            </p:xfrm>
            <a:graphic>
              <a:graphicData uri="http://schemas.openxmlformats.org/drawingml/2006/table">
                <a:tbl>
                  <a:tblPr firstRow="1" bandRow="1">
                    <a:tableStyleId>{5C22544A-7EE6-4342-B048-85BDC9FD1C3A}</a:tableStyleId>
                  </a:tblPr>
                  <a:tblGrid>
                    <a:gridCol w="3167895">
                      <a:extLst>
                        <a:ext uri="{9D8B030D-6E8A-4147-A177-3AD203B41FA5}">
                          <a16:colId xmlns:a16="http://schemas.microsoft.com/office/drawing/2014/main" val="3642245707"/>
                        </a:ext>
                      </a:extLst>
                    </a:gridCol>
                    <a:gridCol w="4145293">
                      <a:extLst>
                        <a:ext uri="{9D8B030D-6E8A-4147-A177-3AD203B41FA5}">
                          <a16:colId xmlns:a16="http://schemas.microsoft.com/office/drawing/2014/main" val="1114217634"/>
                        </a:ext>
                      </a:extLst>
                    </a:gridCol>
                    <a:gridCol w="2422188">
                      <a:extLst>
                        <a:ext uri="{9D8B030D-6E8A-4147-A177-3AD203B41FA5}">
                          <a16:colId xmlns:a16="http://schemas.microsoft.com/office/drawing/2014/main" val="1448993960"/>
                        </a:ext>
                      </a:extLst>
                    </a:gridCol>
                  </a:tblGrid>
                  <a:tr h="0">
                    <a:tc>
                      <a:txBody>
                        <a:bodyPr/>
                        <a:lstStyle/>
                        <a:p>
                          <a:pPr algn="ctr"/>
                          <a:r>
                            <a:rPr lang="el-GR" sz="1600" dirty="0"/>
                            <a:t>Στοιχείο </a:t>
                          </a:r>
                        </a:p>
                      </a:txBody>
                      <a:tcPr/>
                    </a:tc>
                    <a:tc>
                      <a:txBody>
                        <a:bodyPr/>
                        <a:lstStyle/>
                        <a:p>
                          <a:pPr algn="ctr"/>
                          <a:r>
                            <a:rPr lang="en-US" sz="1600" dirty="0"/>
                            <a:t>Sen </a:t>
                          </a:r>
                          <a:endParaRPr lang="el-GR" sz="1600" dirty="0"/>
                        </a:p>
                      </a:txBody>
                      <a:tcPr/>
                    </a:tc>
                    <a:tc>
                      <a:txBody>
                        <a:bodyPr/>
                        <a:lstStyle/>
                        <a:p>
                          <a:pPr algn="ctr"/>
                          <a:r>
                            <a:rPr lang="en-US" sz="1600" dirty="0"/>
                            <a:t>Atkinson </a:t>
                          </a:r>
                          <a:endParaRPr lang="el-GR" sz="1600" dirty="0"/>
                        </a:p>
                      </a:txBody>
                      <a:tcPr/>
                    </a:tc>
                    <a:extLst>
                      <a:ext uri="{0D108BD9-81ED-4DB2-BD59-A6C34878D82A}">
                        <a16:rowId xmlns:a16="http://schemas.microsoft.com/office/drawing/2014/main" val="1293235926"/>
                      </a:ext>
                    </a:extLst>
                  </a:tr>
                  <a:tr h="818861">
                    <a:tc>
                      <a:txBody>
                        <a:bodyPr/>
                        <a:lstStyle/>
                        <a:p>
                          <a:r>
                            <a:rPr lang="el-GR" sz="1600" dirty="0"/>
                            <a:t>Καμπύλη </a:t>
                          </a:r>
                          <a:r>
                            <a:rPr lang="el-GR" sz="1600" dirty="0" err="1"/>
                            <a:t>Κοιν</a:t>
                          </a:r>
                          <a:r>
                            <a:rPr lang="el-GR" sz="1600" dirty="0"/>
                            <a:t>. Ευημερίας</a:t>
                          </a:r>
                        </a:p>
                      </a:txBody>
                      <a:tcPr anchor="ctr"/>
                    </a:tc>
                    <a:tc>
                      <a:txBody>
                        <a:bodyPr/>
                        <a:lstStyle/>
                        <a:p>
                          <a:pPr algn="ctr"/>
                          <a:r>
                            <a:rPr lang="en-US" sz="1600" dirty="0"/>
                            <a:t>W=y(1-G)</a:t>
                          </a:r>
                          <a:endParaRPr lang="el-GR" sz="1600" dirty="0"/>
                        </a:p>
                      </a:txBody>
                      <a:tcPr anchor="ctr"/>
                    </a:tc>
                    <a:tc>
                      <a:txBody>
                        <a:bodyPr/>
                        <a:lstStyle/>
                        <a:p>
                          <a:pPr/>
                          <a14:m>
                            <m:oMathPara xmlns:m="http://schemas.openxmlformats.org/officeDocument/2006/math">
                              <m:oMathParaPr>
                                <m:jc m:val="centerGroup"/>
                              </m:oMathParaPr>
                              <m:oMath xmlns:m="http://schemas.openxmlformats.org/officeDocument/2006/math">
                                <m:r>
                                  <a:rPr lang="en-US" sz="1600" b="0" i="1" smtClean="0">
                                    <a:latin typeface="Cambria Math" panose="02040503050406030204" pitchFamily="18" charset="0"/>
                                  </a:rPr>
                                  <m:t>𝑊</m:t>
                                </m:r>
                                <m:r>
                                  <a:rPr lang="en-US" sz="1600" b="0" i="1" smtClean="0">
                                    <a:latin typeface="Cambria Math" panose="02040503050406030204" pitchFamily="18" charset="0"/>
                                  </a:rPr>
                                  <m:t>=</m:t>
                                </m:r>
                                <m:sSup>
                                  <m:sSupPr>
                                    <m:ctrlPr>
                                      <a:rPr lang="el-GR" sz="1600" b="0" i="1" smtClean="0">
                                        <a:latin typeface="Cambria Math" panose="02040503050406030204" pitchFamily="18" charset="0"/>
                                        <a:ea typeface="Cambria Math" panose="02040503050406030204" pitchFamily="18" charset="0"/>
                                      </a:rPr>
                                    </m:ctrlPr>
                                  </m:sSupPr>
                                  <m:e>
                                    <m:d>
                                      <m:dPr>
                                        <m:ctrlPr>
                                          <a:rPr lang="el-GR" sz="1600" b="0" i="1" smtClean="0">
                                            <a:latin typeface="Cambria Math" panose="02040503050406030204" pitchFamily="18" charset="0"/>
                                          </a:rPr>
                                        </m:ctrlPr>
                                      </m:dPr>
                                      <m:e>
                                        <m:f>
                                          <m:fPr>
                                            <m:ctrlPr>
                                              <a:rPr lang="en-US" sz="1600" b="0" i="1" smtClean="0">
                                                <a:latin typeface="Cambria Math" panose="02040503050406030204" pitchFamily="18" charset="0"/>
                                              </a:rPr>
                                            </m:ctrlPr>
                                          </m:fPr>
                                          <m:num>
                                            <m:r>
                                              <a:rPr lang="en-US" sz="1600" b="0" i="1" smtClean="0">
                                                <a:latin typeface="Cambria Math" panose="02040503050406030204" pitchFamily="18" charset="0"/>
                                              </a:rPr>
                                              <m:t>1</m:t>
                                            </m:r>
                                          </m:num>
                                          <m:den>
                                            <m:r>
                                              <a:rPr lang="en-US" sz="1600" b="0" i="1" smtClean="0">
                                                <a:latin typeface="Cambria Math" panose="02040503050406030204" pitchFamily="18" charset="0"/>
                                              </a:rPr>
                                              <m:t>𝑛</m:t>
                                            </m:r>
                                          </m:den>
                                        </m:f>
                                        <m:r>
                                          <a:rPr lang="en-US" sz="1600" b="0" i="1" smtClean="0">
                                            <a:latin typeface="Cambria Math" panose="02040503050406030204" pitchFamily="18" charset="0"/>
                                            <a:ea typeface="Cambria Math" panose="02040503050406030204" pitchFamily="18" charset="0"/>
                                          </a:rPr>
                                          <m:t>∙</m:t>
                                        </m:r>
                                        <m:nary>
                                          <m:naryPr>
                                            <m:chr m:val="∑"/>
                                            <m:subHide m:val="on"/>
                                            <m:supHide m:val="on"/>
                                            <m:ctrlPr>
                                              <a:rPr lang="en-US" sz="1600" b="0" i="1" smtClean="0">
                                                <a:latin typeface="Cambria Math" panose="02040503050406030204" pitchFamily="18" charset="0"/>
                                                <a:ea typeface="Cambria Math" panose="02040503050406030204" pitchFamily="18" charset="0"/>
                                              </a:rPr>
                                            </m:ctrlPr>
                                          </m:naryPr>
                                          <m:sub/>
                                          <m:sup/>
                                          <m:e>
                                            <m:sSubSup>
                                              <m:sSubSupPr>
                                                <m:ctrlPr>
                                                  <a:rPr lang="en-US" sz="1600" b="0" i="1" smtClean="0">
                                                    <a:latin typeface="Cambria Math" panose="02040503050406030204" pitchFamily="18" charset="0"/>
                                                    <a:ea typeface="Cambria Math" panose="02040503050406030204" pitchFamily="18" charset="0"/>
                                                  </a:rPr>
                                                </m:ctrlPr>
                                              </m:sSubSupPr>
                                              <m:e>
                                                <m:r>
                                                  <a:rPr lang="en-US" sz="1600" b="0" i="1" smtClean="0">
                                                    <a:latin typeface="Cambria Math" panose="02040503050406030204" pitchFamily="18" charset="0"/>
                                                    <a:ea typeface="Cambria Math" panose="02040503050406030204" pitchFamily="18" charset="0"/>
                                                  </a:rPr>
                                                  <m:t>𝑦</m:t>
                                                </m:r>
                                              </m:e>
                                              <m:sub>
                                                <m:r>
                                                  <a:rPr lang="en-US" sz="1600" b="0" i="1" smtClean="0">
                                                    <a:latin typeface="Cambria Math" panose="02040503050406030204" pitchFamily="18" charset="0"/>
                                                    <a:ea typeface="Cambria Math" panose="02040503050406030204" pitchFamily="18" charset="0"/>
                                                  </a:rPr>
                                                  <m:t>𝑖</m:t>
                                                </m:r>
                                              </m:sub>
                                              <m:sup>
                                                <m:r>
                                                  <a:rPr lang="en-US" sz="1600" b="0" i="1" smtClean="0">
                                                    <a:latin typeface="Cambria Math" panose="02040503050406030204" pitchFamily="18" charset="0"/>
                                                    <a:ea typeface="Cambria Math" panose="02040503050406030204" pitchFamily="18" charset="0"/>
                                                  </a:rPr>
                                                  <m:t>1−</m:t>
                                                </m:r>
                                                <m:r>
                                                  <a:rPr lang="el-GR" sz="1600" b="0" i="1" smtClean="0">
                                                    <a:latin typeface="Cambria Math" panose="02040503050406030204" pitchFamily="18" charset="0"/>
                                                    <a:ea typeface="Cambria Math" panose="02040503050406030204" pitchFamily="18" charset="0"/>
                                                  </a:rPr>
                                                  <m:t>𝜀</m:t>
                                                </m:r>
                                              </m:sup>
                                            </m:sSubSup>
                                            <m:r>
                                              <a:rPr lang="el-GR" sz="1600" b="0" i="1" smtClean="0">
                                                <a:latin typeface="Cambria Math" panose="02040503050406030204" pitchFamily="18" charset="0"/>
                                                <a:ea typeface="Cambria Math" panose="02040503050406030204" pitchFamily="18" charset="0"/>
                                              </a:rPr>
                                              <m:t>  </m:t>
                                            </m:r>
                                          </m:e>
                                        </m:nary>
                                      </m:e>
                                    </m:d>
                                  </m:e>
                                  <m:sup>
                                    <m:f>
                                      <m:fPr>
                                        <m:ctrlPr>
                                          <a:rPr lang="el-GR" sz="1600" b="0" i="1" smtClean="0">
                                            <a:latin typeface="Cambria Math" panose="02040503050406030204" pitchFamily="18" charset="0"/>
                                            <a:ea typeface="Cambria Math" panose="02040503050406030204" pitchFamily="18" charset="0"/>
                                          </a:rPr>
                                        </m:ctrlPr>
                                      </m:fPr>
                                      <m:num>
                                        <m:r>
                                          <a:rPr lang="el-GR" sz="1600" b="0" i="1" smtClean="0">
                                            <a:latin typeface="Cambria Math" panose="02040503050406030204" pitchFamily="18" charset="0"/>
                                            <a:ea typeface="Cambria Math" panose="02040503050406030204" pitchFamily="18" charset="0"/>
                                          </a:rPr>
                                          <m:t>1</m:t>
                                        </m:r>
                                      </m:num>
                                      <m:den>
                                        <m:r>
                                          <a:rPr lang="el-GR" sz="1600" b="0" i="1" smtClean="0">
                                            <a:latin typeface="Cambria Math" panose="02040503050406030204" pitchFamily="18" charset="0"/>
                                            <a:ea typeface="Cambria Math" panose="02040503050406030204" pitchFamily="18" charset="0"/>
                                          </a:rPr>
                                          <m:t>1−</m:t>
                                        </m:r>
                                        <m:r>
                                          <a:rPr lang="el-GR" sz="1600" b="0" i="1" smtClean="0">
                                            <a:latin typeface="Cambria Math" panose="02040503050406030204" pitchFamily="18" charset="0"/>
                                            <a:ea typeface="Cambria Math" panose="02040503050406030204" pitchFamily="18" charset="0"/>
                                          </a:rPr>
                                          <m:t>𝜀</m:t>
                                        </m:r>
                                      </m:den>
                                    </m:f>
                                  </m:sup>
                                </m:sSup>
                              </m:oMath>
                            </m:oMathPara>
                          </a14:m>
                          <a:endParaRPr lang="el-GR" sz="1600" dirty="0"/>
                        </a:p>
                      </a:txBody>
                      <a:tcPr/>
                    </a:tc>
                    <a:extLst>
                      <a:ext uri="{0D108BD9-81ED-4DB2-BD59-A6C34878D82A}">
                        <a16:rowId xmlns:a16="http://schemas.microsoft.com/office/drawing/2014/main" val="3966679633"/>
                      </a:ext>
                    </a:extLst>
                  </a:tr>
                  <a:tr h="423202">
                    <a:tc>
                      <a:txBody>
                        <a:bodyPr/>
                        <a:lstStyle/>
                        <a:p>
                          <a:r>
                            <a:rPr lang="el-GR" sz="1600" dirty="0"/>
                            <a:t>Αναλυτική/ Υπολογιστική Βάση</a:t>
                          </a:r>
                        </a:p>
                      </a:txBody>
                      <a:tcPr/>
                    </a:tc>
                    <a:tc>
                      <a:txBody>
                        <a:bodyPr/>
                        <a:lstStyle/>
                        <a:p>
                          <a:r>
                            <a:rPr lang="el-GR" sz="1600" dirty="0"/>
                            <a:t>Συντελεστής </a:t>
                          </a:r>
                          <a:r>
                            <a:rPr lang="en-US" sz="1600" dirty="0"/>
                            <a:t>Gini</a:t>
                          </a:r>
                          <a:endParaRPr lang="el-GR" sz="1600" dirty="0"/>
                        </a:p>
                      </a:txBody>
                      <a:tcPr/>
                    </a:tc>
                    <a:tc>
                      <a:txBody>
                        <a:bodyPr/>
                        <a:lstStyle/>
                        <a:p>
                          <a:r>
                            <a:rPr lang="el-GR" sz="1600" dirty="0"/>
                            <a:t>Συντελεστής </a:t>
                          </a:r>
                          <a:r>
                            <a:rPr lang="en-US" sz="1600" dirty="0"/>
                            <a:t>Atkinson </a:t>
                          </a:r>
                          <a:endParaRPr lang="el-GR" sz="1600" dirty="0"/>
                        </a:p>
                      </a:txBody>
                      <a:tcPr/>
                    </a:tc>
                    <a:extLst>
                      <a:ext uri="{0D108BD9-81ED-4DB2-BD59-A6C34878D82A}">
                        <a16:rowId xmlns:a16="http://schemas.microsoft.com/office/drawing/2014/main" val="4293863026"/>
                      </a:ext>
                    </a:extLst>
                  </a:tr>
                  <a:tr h="423202">
                    <a:tc>
                      <a:txBody>
                        <a:bodyPr/>
                        <a:lstStyle/>
                        <a:p>
                          <a:r>
                            <a:rPr lang="el-GR" sz="1600" dirty="0"/>
                            <a:t>Ειδικό βάρος </a:t>
                          </a:r>
                        </a:p>
                      </a:txBody>
                      <a:tcPr/>
                    </a:tc>
                    <a:tc>
                      <a:txBody>
                        <a:bodyPr/>
                        <a:lstStyle/>
                        <a:p>
                          <a:r>
                            <a:rPr lang="el-GR" sz="1600" dirty="0"/>
                            <a:t>Ανά εισοδηματική Κατηγορία (αντίστροφα)</a:t>
                          </a:r>
                        </a:p>
                      </a:txBody>
                      <a:tcPr/>
                    </a:tc>
                    <a:tc>
                      <a:txBody>
                        <a:bodyPr/>
                        <a:lstStyle/>
                        <a:p>
                          <a:r>
                            <a:rPr lang="el-GR" sz="1600" dirty="0" err="1"/>
                            <a:t>Ισοελαστικά</a:t>
                          </a:r>
                          <a:r>
                            <a:rPr lang="el-GR" sz="1600" dirty="0"/>
                            <a:t> Σύμφωνα με το ε</a:t>
                          </a:r>
                        </a:p>
                      </a:txBody>
                      <a:tcPr/>
                    </a:tc>
                    <a:extLst>
                      <a:ext uri="{0D108BD9-81ED-4DB2-BD59-A6C34878D82A}">
                        <a16:rowId xmlns:a16="http://schemas.microsoft.com/office/drawing/2014/main" val="962461098"/>
                      </a:ext>
                    </a:extLst>
                  </a:tr>
                  <a:tr h="423202">
                    <a:tc>
                      <a:txBody>
                        <a:bodyPr/>
                        <a:lstStyle/>
                        <a:p>
                          <a:r>
                            <a:rPr lang="el-GR" sz="1600" dirty="0"/>
                            <a:t>Αποστροφή στην Ανισότητα</a:t>
                          </a:r>
                        </a:p>
                      </a:txBody>
                      <a:tcPr/>
                    </a:tc>
                    <a:tc>
                      <a:txBody>
                        <a:bodyPr/>
                        <a:lstStyle/>
                        <a:p>
                          <a:r>
                            <a:rPr lang="el-GR" sz="1600" dirty="0"/>
                            <a:t>Έμμεση </a:t>
                          </a:r>
                          <a:r>
                            <a:rPr lang="el-GR" sz="1600" dirty="0" err="1"/>
                            <a:t>σταθ</a:t>
                          </a:r>
                          <a:r>
                            <a:rPr lang="el-GR" sz="1600" dirty="0"/>
                            <a:t>. Αποστροφή (βάσει </a:t>
                          </a:r>
                          <a:r>
                            <a:rPr lang="en-US" sz="1600" dirty="0"/>
                            <a:t>Gini)</a:t>
                          </a:r>
                          <a:endParaRPr lang="el-GR" sz="1600" dirty="0"/>
                        </a:p>
                      </a:txBody>
                      <a:tcPr/>
                    </a:tc>
                    <a:tc>
                      <a:txBody>
                        <a:bodyPr/>
                        <a:lstStyle/>
                        <a:p>
                          <a:r>
                            <a:rPr lang="el-GR" sz="1600" dirty="0"/>
                            <a:t>Η παράμετρος ε που μετρά</a:t>
                          </a:r>
                        </a:p>
                      </a:txBody>
                      <a:tcPr/>
                    </a:tc>
                    <a:extLst>
                      <a:ext uri="{0D108BD9-81ED-4DB2-BD59-A6C34878D82A}">
                        <a16:rowId xmlns:a16="http://schemas.microsoft.com/office/drawing/2014/main" val="89185796"/>
                      </a:ext>
                    </a:extLst>
                  </a:tr>
                  <a:tr h="241829">
                    <a:tc>
                      <a:txBody>
                        <a:bodyPr/>
                        <a:lstStyle/>
                        <a:p>
                          <a:endParaRPr lang="el-GR" dirty="0"/>
                        </a:p>
                      </a:txBody>
                      <a:tcPr/>
                    </a:tc>
                    <a:tc>
                      <a:txBody>
                        <a:bodyPr/>
                        <a:lstStyle/>
                        <a:p>
                          <a:endParaRPr lang="el-GR" dirty="0"/>
                        </a:p>
                      </a:txBody>
                      <a:tcPr/>
                    </a:tc>
                    <a:tc>
                      <a:txBody>
                        <a:bodyPr/>
                        <a:lstStyle/>
                        <a:p>
                          <a:endParaRPr lang="el-GR" dirty="0"/>
                        </a:p>
                      </a:txBody>
                      <a:tcPr/>
                    </a:tc>
                    <a:extLst>
                      <a:ext uri="{0D108BD9-81ED-4DB2-BD59-A6C34878D82A}">
                        <a16:rowId xmlns:a16="http://schemas.microsoft.com/office/drawing/2014/main" val="356053438"/>
                      </a:ext>
                    </a:extLst>
                  </a:tr>
                </a:tbl>
              </a:graphicData>
            </a:graphic>
          </p:graphicFrame>
        </mc:Choice>
        <mc:Fallback>
          <p:graphicFrame>
            <p:nvGraphicFramePr>
              <p:cNvPr id="4" name="Πίνακας 3">
                <a:extLst>
                  <a:ext uri="{FF2B5EF4-FFF2-40B4-BE49-F238E27FC236}">
                    <a16:creationId xmlns:a16="http://schemas.microsoft.com/office/drawing/2014/main" id="{B86961D5-EFEE-DD76-6747-541A9AF57F2C}"/>
                  </a:ext>
                </a:extLst>
              </p:cNvPr>
              <p:cNvGraphicFramePr>
                <a:graphicFrameLocks noGrp="1"/>
              </p:cNvGraphicFramePr>
              <p:nvPr>
                <p:extLst>
                  <p:ext uri="{D42A27DB-BD31-4B8C-83A1-F6EECF244321}">
                    <p14:modId xmlns:p14="http://schemas.microsoft.com/office/powerpoint/2010/main" val="1819942426"/>
                  </p:ext>
                </p:extLst>
              </p:nvPr>
            </p:nvGraphicFramePr>
            <p:xfrm>
              <a:off x="1119910" y="3134756"/>
              <a:ext cx="9735376" cy="3155353"/>
            </p:xfrm>
            <a:graphic>
              <a:graphicData uri="http://schemas.openxmlformats.org/drawingml/2006/table">
                <a:tbl>
                  <a:tblPr firstRow="1" bandRow="1">
                    <a:tableStyleId>{5C22544A-7EE6-4342-B048-85BDC9FD1C3A}</a:tableStyleId>
                  </a:tblPr>
                  <a:tblGrid>
                    <a:gridCol w="3167895">
                      <a:extLst>
                        <a:ext uri="{9D8B030D-6E8A-4147-A177-3AD203B41FA5}">
                          <a16:colId xmlns:a16="http://schemas.microsoft.com/office/drawing/2014/main" val="3642245707"/>
                        </a:ext>
                      </a:extLst>
                    </a:gridCol>
                    <a:gridCol w="4145293">
                      <a:extLst>
                        <a:ext uri="{9D8B030D-6E8A-4147-A177-3AD203B41FA5}">
                          <a16:colId xmlns:a16="http://schemas.microsoft.com/office/drawing/2014/main" val="1114217634"/>
                        </a:ext>
                      </a:extLst>
                    </a:gridCol>
                    <a:gridCol w="2422188">
                      <a:extLst>
                        <a:ext uri="{9D8B030D-6E8A-4147-A177-3AD203B41FA5}">
                          <a16:colId xmlns:a16="http://schemas.microsoft.com/office/drawing/2014/main" val="1448993960"/>
                        </a:ext>
                      </a:extLst>
                    </a:gridCol>
                  </a:tblGrid>
                  <a:tr h="335280">
                    <a:tc>
                      <a:txBody>
                        <a:bodyPr/>
                        <a:lstStyle/>
                        <a:p>
                          <a:pPr algn="ctr"/>
                          <a:r>
                            <a:rPr lang="el-GR" sz="1600" dirty="0"/>
                            <a:t>Στοιχείο </a:t>
                          </a:r>
                        </a:p>
                      </a:txBody>
                      <a:tcPr/>
                    </a:tc>
                    <a:tc>
                      <a:txBody>
                        <a:bodyPr/>
                        <a:lstStyle/>
                        <a:p>
                          <a:pPr algn="ctr"/>
                          <a:r>
                            <a:rPr lang="en-US" sz="1600" dirty="0"/>
                            <a:t>Sen </a:t>
                          </a:r>
                          <a:endParaRPr lang="el-GR" sz="1600" dirty="0"/>
                        </a:p>
                      </a:txBody>
                      <a:tcPr/>
                    </a:tc>
                    <a:tc>
                      <a:txBody>
                        <a:bodyPr/>
                        <a:lstStyle/>
                        <a:p>
                          <a:pPr algn="ctr"/>
                          <a:r>
                            <a:rPr lang="en-US" sz="1600" dirty="0"/>
                            <a:t>Atkinson </a:t>
                          </a:r>
                          <a:endParaRPr lang="el-GR" sz="1600" dirty="0"/>
                        </a:p>
                      </a:txBody>
                      <a:tcPr/>
                    </a:tc>
                    <a:extLst>
                      <a:ext uri="{0D108BD9-81ED-4DB2-BD59-A6C34878D82A}">
                        <a16:rowId xmlns:a16="http://schemas.microsoft.com/office/drawing/2014/main" val="1293235926"/>
                      </a:ext>
                    </a:extLst>
                  </a:tr>
                  <a:tr h="872871">
                    <a:tc>
                      <a:txBody>
                        <a:bodyPr/>
                        <a:lstStyle/>
                        <a:p>
                          <a:r>
                            <a:rPr lang="el-GR" sz="1600" dirty="0"/>
                            <a:t>Καμπύλη </a:t>
                          </a:r>
                          <a:r>
                            <a:rPr lang="el-GR" sz="1600" dirty="0" err="1"/>
                            <a:t>Κοιν</a:t>
                          </a:r>
                          <a:r>
                            <a:rPr lang="el-GR" sz="1600" dirty="0"/>
                            <a:t>. Ευημερίας</a:t>
                          </a:r>
                        </a:p>
                      </a:txBody>
                      <a:tcPr anchor="ctr"/>
                    </a:tc>
                    <a:tc>
                      <a:txBody>
                        <a:bodyPr/>
                        <a:lstStyle/>
                        <a:p>
                          <a:pPr algn="ctr"/>
                          <a:r>
                            <a:rPr lang="en-US" sz="1600" dirty="0"/>
                            <a:t>W=y(1-G)</a:t>
                          </a:r>
                          <a:endParaRPr lang="el-GR" sz="1600" dirty="0"/>
                        </a:p>
                      </a:txBody>
                      <a:tcPr anchor="ctr"/>
                    </a:tc>
                    <a:tc>
                      <a:txBody>
                        <a:bodyPr/>
                        <a:lstStyle/>
                        <a:p>
                          <a:endParaRPr lang="el-GR"/>
                        </a:p>
                      </a:txBody>
                      <a:tcPr>
                        <a:blipFill>
                          <a:blip r:embed="rId2"/>
                          <a:stretch>
                            <a:fillRect l="-301759" t="-40559" r="-1005" b="-225175"/>
                          </a:stretch>
                        </a:blipFill>
                      </a:tcPr>
                    </a:tc>
                    <a:extLst>
                      <a:ext uri="{0D108BD9-81ED-4DB2-BD59-A6C34878D82A}">
                        <a16:rowId xmlns:a16="http://schemas.microsoft.com/office/drawing/2014/main" val="3966679633"/>
                      </a:ext>
                    </a:extLst>
                  </a:tr>
                  <a:tr h="423202">
                    <a:tc>
                      <a:txBody>
                        <a:bodyPr/>
                        <a:lstStyle/>
                        <a:p>
                          <a:r>
                            <a:rPr lang="el-GR" sz="1600" dirty="0"/>
                            <a:t>Αναλυτική/ Υπολογιστική Βάση</a:t>
                          </a:r>
                        </a:p>
                      </a:txBody>
                      <a:tcPr/>
                    </a:tc>
                    <a:tc>
                      <a:txBody>
                        <a:bodyPr/>
                        <a:lstStyle/>
                        <a:p>
                          <a:r>
                            <a:rPr lang="el-GR" sz="1600" dirty="0"/>
                            <a:t>Συντελεστής </a:t>
                          </a:r>
                          <a:r>
                            <a:rPr lang="en-US" sz="1600" dirty="0"/>
                            <a:t>Gini</a:t>
                          </a:r>
                          <a:endParaRPr lang="el-GR" sz="1600" dirty="0"/>
                        </a:p>
                      </a:txBody>
                      <a:tcPr/>
                    </a:tc>
                    <a:tc>
                      <a:txBody>
                        <a:bodyPr/>
                        <a:lstStyle/>
                        <a:p>
                          <a:r>
                            <a:rPr lang="el-GR" sz="1600" dirty="0"/>
                            <a:t>Συντελεστής </a:t>
                          </a:r>
                          <a:r>
                            <a:rPr lang="en-US" sz="1600" dirty="0"/>
                            <a:t>Atkinson </a:t>
                          </a:r>
                          <a:endParaRPr lang="el-GR" sz="1600" dirty="0"/>
                        </a:p>
                      </a:txBody>
                      <a:tcPr/>
                    </a:tc>
                    <a:extLst>
                      <a:ext uri="{0D108BD9-81ED-4DB2-BD59-A6C34878D82A}">
                        <a16:rowId xmlns:a16="http://schemas.microsoft.com/office/drawing/2014/main" val="4293863026"/>
                      </a:ext>
                    </a:extLst>
                  </a:tr>
                  <a:tr h="579120">
                    <a:tc>
                      <a:txBody>
                        <a:bodyPr/>
                        <a:lstStyle/>
                        <a:p>
                          <a:r>
                            <a:rPr lang="el-GR" sz="1600" dirty="0"/>
                            <a:t>Ειδικό βάρος </a:t>
                          </a:r>
                        </a:p>
                      </a:txBody>
                      <a:tcPr/>
                    </a:tc>
                    <a:tc>
                      <a:txBody>
                        <a:bodyPr/>
                        <a:lstStyle/>
                        <a:p>
                          <a:r>
                            <a:rPr lang="el-GR" sz="1600" dirty="0"/>
                            <a:t>Ανά εισοδηματική Κατηγορία (αντίστροφα)</a:t>
                          </a:r>
                        </a:p>
                      </a:txBody>
                      <a:tcPr/>
                    </a:tc>
                    <a:tc>
                      <a:txBody>
                        <a:bodyPr/>
                        <a:lstStyle/>
                        <a:p>
                          <a:r>
                            <a:rPr lang="el-GR" sz="1600" dirty="0" err="1"/>
                            <a:t>Ισοελαστικά</a:t>
                          </a:r>
                          <a:r>
                            <a:rPr lang="el-GR" sz="1600" dirty="0"/>
                            <a:t> Σύμφωνα με το ε</a:t>
                          </a:r>
                        </a:p>
                      </a:txBody>
                      <a:tcPr/>
                    </a:tc>
                    <a:extLst>
                      <a:ext uri="{0D108BD9-81ED-4DB2-BD59-A6C34878D82A}">
                        <a16:rowId xmlns:a16="http://schemas.microsoft.com/office/drawing/2014/main" val="962461098"/>
                      </a:ext>
                    </a:extLst>
                  </a:tr>
                  <a:tr h="579120">
                    <a:tc>
                      <a:txBody>
                        <a:bodyPr/>
                        <a:lstStyle/>
                        <a:p>
                          <a:r>
                            <a:rPr lang="el-GR" sz="1600" dirty="0"/>
                            <a:t>Αποστροφή στην Ανισότητα</a:t>
                          </a:r>
                        </a:p>
                      </a:txBody>
                      <a:tcPr/>
                    </a:tc>
                    <a:tc>
                      <a:txBody>
                        <a:bodyPr/>
                        <a:lstStyle/>
                        <a:p>
                          <a:r>
                            <a:rPr lang="el-GR" sz="1600" dirty="0"/>
                            <a:t>Έμμεση </a:t>
                          </a:r>
                          <a:r>
                            <a:rPr lang="el-GR" sz="1600" dirty="0" err="1"/>
                            <a:t>σταθ</a:t>
                          </a:r>
                          <a:r>
                            <a:rPr lang="el-GR" sz="1600" dirty="0"/>
                            <a:t>. Αποστροφή (βάσει </a:t>
                          </a:r>
                          <a:r>
                            <a:rPr lang="en-US" sz="1600" dirty="0"/>
                            <a:t>Gini)</a:t>
                          </a:r>
                          <a:endParaRPr lang="el-GR" sz="1600" dirty="0"/>
                        </a:p>
                      </a:txBody>
                      <a:tcPr/>
                    </a:tc>
                    <a:tc>
                      <a:txBody>
                        <a:bodyPr/>
                        <a:lstStyle/>
                        <a:p>
                          <a:r>
                            <a:rPr lang="el-GR" sz="1600" dirty="0"/>
                            <a:t>Η παράμετρος ε που μετρά</a:t>
                          </a:r>
                        </a:p>
                      </a:txBody>
                      <a:tcPr/>
                    </a:tc>
                    <a:extLst>
                      <a:ext uri="{0D108BD9-81ED-4DB2-BD59-A6C34878D82A}">
                        <a16:rowId xmlns:a16="http://schemas.microsoft.com/office/drawing/2014/main" val="89185796"/>
                      </a:ext>
                    </a:extLst>
                  </a:tr>
                  <a:tr h="365760">
                    <a:tc>
                      <a:txBody>
                        <a:bodyPr/>
                        <a:lstStyle/>
                        <a:p>
                          <a:endParaRPr lang="el-GR" dirty="0"/>
                        </a:p>
                      </a:txBody>
                      <a:tcPr/>
                    </a:tc>
                    <a:tc>
                      <a:txBody>
                        <a:bodyPr/>
                        <a:lstStyle/>
                        <a:p>
                          <a:endParaRPr lang="el-GR" dirty="0"/>
                        </a:p>
                      </a:txBody>
                      <a:tcPr/>
                    </a:tc>
                    <a:tc>
                      <a:txBody>
                        <a:bodyPr/>
                        <a:lstStyle/>
                        <a:p>
                          <a:endParaRPr lang="el-GR" dirty="0"/>
                        </a:p>
                      </a:txBody>
                      <a:tcPr/>
                    </a:tc>
                    <a:extLst>
                      <a:ext uri="{0D108BD9-81ED-4DB2-BD59-A6C34878D82A}">
                        <a16:rowId xmlns:a16="http://schemas.microsoft.com/office/drawing/2014/main" val="356053438"/>
                      </a:ext>
                    </a:extLst>
                  </a:tr>
                </a:tbl>
              </a:graphicData>
            </a:graphic>
          </p:graphicFrame>
        </mc:Fallback>
      </mc:AlternateContent>
      <p:pic>
        <p:nvPicPr>
          <p:cNvPr id="1025" name="Picture 1">
            <a:extLst>
              <a:ext uri="{FF2B5EF4-FFF2-40B4-BE49-F238E27FC236}">
                <a16:creationId xmlns:a16="http://schemas.microsoft.com/office/drawing/2014/main" id="{F06E9FDC-FB32-62E6-9246-1CDFE2C095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53F00FE9-14DE-700F-632C-D0D15134BD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43465C93-5AB5-8AEB-B268-29E1ADEB57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A902F421-B2BC-16F6-EAAB-4CA9B50D19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8C5F7960-7298-5FF3-50A6-A842EE767B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D2B26C99-5FF7-388A-4626-01541201EC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33F7B4BB-2B80-3BB3-31B4-95B6B73DDA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C07501E5-6182-7B23-8013-0D2E164ACC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AE749D23-6CC5-5888-B226-953BA7A2D9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5617D306-ACBA-5DE7-C2C0-6F291F3C77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a:extLst>
              <a:ext uri="{FF2B5EF4-FFF2-40B4-BE49-F238E27FC236}">
                <a16:creationId xmlns:a16="http://schemas.microsoft.com/office/drawing/2014/main" id="{392B34DE-D357-EA45-B57C-0AE3514513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D74DDC3E-32D3-2A64-2AA0-A7CC1BCDD5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4DD28EB9-F5CD-6C9A-024F-566DCF2065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FE13754C-A3D9-933E-DABF-DC18BE703E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a:extLst>
              <a:ext uri="{FF2B5EF4-FFF2-40B4-BE49-F238E27FC236}">
                <a16:creationId xmlns:a16="http://schemas.microsoft.com/office/drawing/2014/main" id="{5B9F2081-5621-625A-AFF4-F84B5DF309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FE32799E-676F-1409-017F-D5AC055951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a:extLst>
              <a:ext uri="{FF2B5EF4-FFF2-40B4-BE49-F238E27FC236}">
                <a16:creationId xmlns:a16="http://schemas.microsoft.com/office/drawing/2014/main" id="{FFFFC4AB-23B7-AFDD-5181-36D4622802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6AD089D-C3AD-3366-1235-FD9C19B2C9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a:extLst>
              <a:ext uri="{FF2B5EF4-FFF2-40B4-BE49-F238E27FC236}">
                <a16:creationId xmlns:a16="http://schemas.microsoft.com/office/drawing/2014/main" id="{9A30E996-DA8A-8E4C-9372-447B078C73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FDFA74E1-DFE2-4514-72D6-CCD0E3E9B1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a:extLst>
              <a:ext uri="{FF2B5EF4-FFF2-40B4-BE49-F238E27FC236}">
                <a16:creationId xmlns:a16="http://schemas.microsoft.com/office/drawing/2014/main" id="{D75AD941-2E59-FB38-2F74-04155AE936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F2D0A47F-F974-C7ED-41CC-88D4885018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a:extLst>
              <a:ext uri="{FF2B5EF4-FFF2-40B4-BE49-F238E27FC236}">
                <a16:creationId xmlns:a16="http://schemas.microsoft.com/office/drawing/2014/main" id="{4C7B6ADB-80F1-B544-0493-7F005C0952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a:extLst>
              <a:ext uri="{FF2B5EF4-FFF2-40B4-BE49-F238E27FC236}">
                <a16:creationId xmlns:a16="http://schemas.microsoft.com/office/drawing/2014/main" id="{BD9DC732-C4EB-BA0E-B784-C47F65FAE2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266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14169</TotalTime>
  <Words>4782</Words>
  <Application>Microsoft Office PowerPoint</Application>
  <PresentationFormat>Ευρεία οθόνη</PresentationFormat>
  <Paragraphs>156</Paragraphs>
  <Slides>20</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2</vt:i4>
      </vt:variant>
      <vt:variant>
        <vt:lpstr>Τίτλοι διαφανειών</vt:lpstr>
      </vt:variant>
      <vt:variant>
        <vt:i4>20</vt:i4>
      </vt:variant>
    </vt:vector>
  </HeadingPairs>
  <TitlesOfParts>
    <vt:vector size="28" baseType="lpstr">
      <vt:lpstr>Arial</vt:lpstr>
      <vt:lpstr>Calibri</vt:lpstr>
      <vt:lpstr>Cambria Math</vt:lpstr>
      <vt:lpstr>Symbol</vt:lpstr>
      <vt:lpstr>Times New Roman</vt:lpstr>
      <vt:lpstr>Wingdings</vt:lpstr>
      <vt:lpstr>Office Theme</vt:lpstr>
      <vt:lpstr>Office Theme</vt:lpstr>
      <vt:lpstr>Μάθημα 7ο  Ανισότητα Εισοδήματος και Πλούτου Θεωρία και Οικονομική Πολιτική  </vt:lpstr>
      <vt:lpstr>Περίγραμμα και Περιεχόμενα</vt:lpstr>
      <vt:lpstr>1955 - Η Παρέμβαση Kuznets</vt:lpstr>
      <vt:lpstr>Ανισότητα τη “Χρυσή Τριακονταετία” (1950-80)</vt:lpstr>
      <vt:lpstr>Η Επιστροφή των Οικονομικών της ανισότητας</vt:lpstr>
      <vt:lpstr>Παρουσίαση του PowerPoint</vt:lpstr>
      <vt:lpstr>Οι Θεωρητικές Προσεγγίσεις</vt:lpstr>
      <vt:lpstr>Παρουσίαση του PowerPoint</vt:lpstr>
      <vt:lpstr>Αντιπαραβολή Atkinson – Sen </vt:lpstr>
      <vt:lpstr>Τα Όρια της Ανάλυσης και ο Piketty</vt:lpstr>
      <vt:lpstr>Ο Piketty και οι Νόμοι του</vt:lpstr>
      <vt:lpstr>Παρουσίαση του PowerPoint</vt:lpstr>
      <vt:lpstr>Ο τρίτος νόμος του καπιταλισμού r&gt;g</vt:lpstr>
      <vt:lpstr>Παρουσίαση του PowerPoint</vt:lpstr>
      <vt:lpstr>Παρουσίαση του PowerPoint</vt:lpstr>
      <vt:lpstr>Παρουσίαση του PowerPoint</vt:lpstr>
      <vt:lpstr> Η Κριτική Acemoglou Robinson  </vt:lpstr>
      <vt:lpstr>Piketty και Marx</vt:lpstr>
      <vt:lpstr>Καταληκτικές Επισημάνσεις</vt:lpstr>
      <vt:lpstr>Βιβλιογραφία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Ανισότητα στο Μάρξ και στο Piketty</dc:title>
  <dc:subject/>
  <dc:creator>Nikos Stravelakis</dc:creator>
  <dc:description/>
  <cp:lastModifiedBy>Nikos Stravelakis</cp:lastModifiedBy>
  <cp:revision>257</cp:revision>
  <dcterms:created xsi:type="dcterms:W3CDTF">2021-05-25T16:16:15Z</dcterms:created>
  <dcterms:modified xsi:type="dcterms:W3CDTF">2026-05-04T07:16:29Z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17</vt:i4>
  </property>
</Properties>
</file>