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07C4CE-84CB-9D89-9EBF-0389159F7E3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0ADA8BD-103A-A6D7-39C6-B9223EF833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3FFB0C-264C-8DCF-4AA9-E04B2CDA22AA}"/>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5" name="Θέση υποσέλιδου 4">
            <a:extLst>
              <a:ext uri="{FF2B5EF4-FFF2-40B4-BE49-F238E27FC236}">
                <a16:creationId xmlns:a16="http://schemas.microsoft.com/office/drawing/2014/main" id="{79994B96-CE27-BBD1-F5E0-C7C1CF8BFCA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835533F-5C40-4274-88DC-E350933391CB}"/>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1252000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A48885-F871-732B-66E6-1BB6D8146A6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16793A6-5495-115A-68B1-31A63DCBF15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BCCE6D4-387D-D2CA-7D64-7C133EB63B99}"/>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5" name="Θέση υποσέλιδου 4">
            <a:extLst>
              <a:ext uri="{FF2B5EF4-FFF2-40B4-BE49-F238E27FC236}">
                <a16:creationId xmlns:a16="http://schemas.microsoft.com/office/drawing/2014/main" id="{DCE3FCAE-BF29-19FC-F500-69A913FB5E7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CBB0D5D-DA3B-6A5C-631C-FA6E26E14768}"/>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3922922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AF0BFCE-BC75-FEEA-1DB2-93DA2A48715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EEBD926-3E8B-DA97-ACF5-A69E26558E5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357A49D-8095-E2F2-0C6F-7ED90819D88F}"/>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5" name="Θέση υποσέλιδου 4">
            <a:extLst>
              <a:ext uri="{FF2B5EF4-FFF2-40B4-BE49-F238E27FC236}">
                <a16:creationId xmlns:a16="http://schemas.microsoft.com/office/drawing/2014/main" id="{0B7953D1-A1B5-E9E9-1264-45B868C9F2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4E309C-6ACE-BFE7-CE26-DE5684848EA1}"/>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35269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E13F65-BBFC-46E0-21E9-4C1D404F63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4CA8BE8-8D85-1E91-BF36-91FE049E6F1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12FA364-600C-7858-C9E9-7D084B2F42AA}"/>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5" name="Θέση υποσέλιδου 4">
            <a:extLst>
              <a:ext uri="{FF2B5EF4-FFF2-40B4-BE49-F238E27FC236}">
                <a16:creationId xmlns:a16="http://schemas.microsoft.com/office/drawing/2014/main" id="{2C7023E0-D758-CC89-256B-B492FF1F904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C0F4630-5468-35A6-4D21-5EA47EE9A7D8}"/>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3905602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FB2991-5217-B412-61DF-298292117BA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0202E5E-9D93-A122-D60F-426002AD3B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2B6F042-2211-6312-BF67-8D290565FF91}"/>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5" name="Θέση υποσέλιδου 4">
            <a:extLst>
              <a:ext uri="{FF2B5EF4-FFF2-40B4-BE49-F238E27FC236}">
                <a16:creationId xmlns:a16="http://schemas.microsoft.com/office/drawing/2014/main" id="{D9F66CE4-9E2A-7908-1EF1-201788A59CB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D5E423-3E9B-BF90-3F47-AC473B9D6FCE}"/>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50518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966DA1-EA06-EC65-6BFE-B15105787CE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68520CB-B78A-E267-EF11-76FD9A7E430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CCEE2B9-460F-7911-855E-5D0E6EEB1EC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80B050A-0C5A-0AAE-DBCF-245D8B03FC81}"/>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6" name="Θέση υποσέλιδου 5">
            <a:extLst>
              <a:ext uri="{FF2B5EF4-FFF2-40B4-BE49-F238E27FC236}">
                <a16:creationId xmlns:a16="http://schemas.microsoft.com/office/drawing/2014/main" id="{AA6806E0-2AAA-D4AB-A36B-DF9E7DD5F62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7A5D109-9174-64CB-F30C-3773361667B6}"/>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1280434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E25870-3F13-1918-E423-BAD1D4C3233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F1B3F3F-9E97-B8F5-200C-6F7B5E7B2E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75B72AD-3BC9-7F76-22A9-B27980869AE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336C200-FB8F-F939-4FFD-6059F1169D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719D858-D0F1-BD80-EADD-54CA2B2DCF4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78F581C-60B2-F6C5-3A42-49A67972C779}"/>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8" name="Θέση υποσέλιδου 7">
            <a:extLst>
              <a:ext uri="{FF2B5EF4-FFF2-40B4-BE49-F238E27FC236}">
                <a16:creationId xmlns:a16="http://schemas.microsoft.com/office/drawing/2014/main" id="{ABA7B33D-ABD5-CDE3-060D-F62EED2F787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F65B387-7AA4-7387-C509-ACD337B9892D}"/>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153141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16B1FA-8ED2-3C8A-BDCE-0CA26BF295F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4474753-3193-2F5F-8F72-67698B72A7CC}"/>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4" name="Θέση υποσέλιδου 3">
            <a:extLst>
              <a:ext uri="{FF2B5EF4-FFF2-40B4-BE49-F238E27FC236}">
                <a16:creationId xmlns:a16="http://schemas.microsoft.com/office/drawing/2014/main" id="{7354E481-9090-A897-9717-677395877A0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869A9B9-FF10-7150-33A6-FA8CC31D8332}"/>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1672823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CA695D8-A5EE-A61C-451D-801773506B4A}"/>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3" name="Θέση υποσέλιδου 2">
            <a:extLst>
              <a:ext uri="{FF2B5EF4-FFF2-40B4-BE49-F238E27FC236}">
                <a16:creationId xmlns:a16="http://schemas.microsoft.com/office/drawing/2014/main" id="{6C4D4ED5-3ED6-986A-2B4F-AE8FFFB6CC4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EB61A29-5530-8C79-A24B-179CD60F303C}"/>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106846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5FF7F8-4EFB-0BDC-F003-2CF77DB53E3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AB813C1-8C22-2327-E675-6548786BC0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CC88258-9706-88DB-FDBC-8E96146A0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50750A0-9534-2AA6-2C43-4A2B3A019E06}"/>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6" name="Θέση υποσέλιδου 5">
            <a:extLst>
              <a:ext uri="{FF2B5EF4-FFF2-40B4-BE49-F238E27FC236}">
                <a16:creationId xmlns:a16="http://schemas.microsoft.com/office/drawing/2014/main" id="{C696E7FE-AAC4-8EAC-E931-9755D549820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9D69147-D40D-D3D5-ADB2-8EFA4892E744}"/>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18908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E2EFC-12E6-39EE-2050-CFD16BA5D9B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02265F4-751D-74C0-5231-872AD8E804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B6A1646-7C84-19EF-DA31-538BBC07DE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4F7BCDF-D7B2-885A-DE3F-44ABE6F8304C}"/>
              </a:ext>
            </a:extLst>
          </p:cNvPr>
          <p:cNvSpPr>
            <a:spLocks noGrp="1"/>
          </p:cNvSpPr>
          <p:nvPr>
            <p:ph type="dt" sz="half" idx="10"/>
          </p:nvPr>
        </p:nvSpPr>
        <p:spPr/>
        <p:txBody>
          <a:bodyPr/>
          <a:lstStyle/>
          <a:p>
            <a:fld id="{AF2FFDBB-B37E-4100-843E-1EEFAB1F9403}" type="datetimeFigureOut">
              <a:rPr lang="el-GR" smtClean="0"/>
              <a:t>1/12/2022</a:t>
            </a:fld>
            <a:endParaRPr lang="el-GR"/>
          </a:p>
        </p:txBody>
      </p:sp>
      <p:sp>
        <p:nvSpPr>
          <p:cNvPr id="6" name="Θέση υποσέλιδου 5">
            <a:extLst>
              <a:ext uri="{FF2B5EF4-FFF2-40B4-BE49-F238E27FC236}">
                <a16:creationId xmlns:a16="http://schemas.microsoft.com/office/drawing/2014/main" id="{81209750-73A9-ED6F-3E8B-95ACB659699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29C7F26-1A5A-5DD0-3BA2-2F42E83099FB}"/>
              </a:ext>
            </a:extLst>
          </p:cNvPr>
          <p:cNvSpPr>
            <a:spLocks noGrp="1"/>
          </p:cNvSpPr>
          <p:nvPr>
            <p:ph type="sldNum" sz="quarter" idx="12"/>
          </p:nvPr>
        </p:nvSpPr>
        <p:spPr/>
        <p:txBody>
          <a:bodyPr/>
          <a:lstStyle/>
          <a:p>
            <a:fld id="{4372BEED-F015-4BD2-A8EF-F1C094C3D678}" type="slidenum">
              <a:rPr lang="el-GR" smtClean="0"/>
              <a:t>‹#›</a:t>
            </a:fld>
            <a:endParaRPr lang="el-GR"/>
          </a:p>
        </p:txBody>
      </p:sp>
    </p:spTree>
    <p:extLst>
      <p:ext uri="{BB962C8B-B14F-4D97-AF65-F5344CB8AC3E}">
        <p14:creationId xmlns:p14="http://schemas.microsoft.com/office/powerpoint/2010/main" val="396599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D2E8948-39A6-908C-A952-33004DEE13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523ADD3-D8A3-BA17-EE5F-9DAE6C7A4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1827780-FB96-FC83-7109-AAE74D35FA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FFDBB-B37E-4100-843E-1EEFAB1F9403}" type="datetimeFigureOut">
              <a:rPr lang="el-GR" smtClean="0"/>
              <a:t>1/12/2022</a:t>
            </a:fld>
            <a:endParaRPr lang="el-GR"/>
          </a:p>
        </p:txBody>
      </p:sp>
      <p:sp>
        <p:nvSpPr>
          <p:cNvPr id="5" name="Θέση υποσέλιδου 4">
            <a:extLst>
              <a:ext uri="{FF2B5EF4-FFF2-40B4-BE49-F238E27FC236}">
                <a16:creationId xmlns:a16="http://schemas.microsoft.com/office/drawing/2014/main" id="{92D3CD7B-EE56-EB4F-5C3A-499D81FD4B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ADFE4E6-5C95-9BBD-285C-EDBD165B35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2BEED-F015-4BD2-A8EF-F1C094C3D678}" type="slidenum">
              <a:rPr lang="el-GR" smtClean="0"/>
              <a:t>‹#›</a:t>
            </a:fld>
            <a:endParaRPr lang="el-GR"/>
          </a:p>
        </p:txBody>
      </p:sp>
    </p:spTree>
    <p:extLst>
      <p:ext uri="{BB962C8B-B14F-4D97-AF65-F5344CB8AC3E}">
        <p14:creationId xmlns:p14="http://schemas.microsoft.com/office/powerpoint/2010/main" val="4253514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jstor.org/stable/2296205" TargetMode="External"/><Relationship Id="rId3" Type="http://schemas.openxmlformats.org/officeDocument/2006/relationships/hyperlink" Target="https://archive.org/details/commentariiacade05impe/page/174/mode/2up" TargetMode="External"/><Relationship Id="rId7" Type="http://schemas.openxmlformats.org/officeDocument/2006/relationships/hyperlink" Target="https://doi.org/10.2307/2296205" TargetMode="External"/><Relationship Id="rId2" Type="http://schemas.openxmlformats.org/officeDocument/2006/relationships/hyperlink" Target="https://patrimoine.sorbonne-universite.fr/fonds/item/3324-redirection" TargetMode="External"/><Relationship Id="rId1" Type="http://schemas.openxmlformats.org/officeDocument/2006/relationships/slideLayout" Target="../slideLayouts/slideLayout2.xml"/><Relationship Id="rId6" Type="http://schemas.openxmlformats.org/officeDocument/2006/relationships/hyperlink" Target="https://www.jstor.org/stable/1909829" TargetMode="External"/><Relationship Id="rId11" Type="http://schemas.openxmlformats.org/officeDocument/2006/relationships/hyperlink" Target="https://archive.org/details/WEBERMaxDieBoerseI.1894II.1896" TargetMode="External"/><Relationship Id="rId5" Type="http://schemas.openxmlformats.org/officeDocument/2006/relationships/hyperlink" Target="https://doi.org/10.2307/1909829" TargetMode="External"/><Relationship Id="rId10" Type="http://schemas.openxmlformats.org/officeDocument/2006/relationships/hyperlink" Target="https://www.jstor.org/stable/3108485" TargetMode="External"/><Relationship Id="rId4" Type="http://schemas.openxmlformats.org/officeDocument/2006/relationships/hyperlink" Target="https://archive.org/details/commentariiacade05impe/page/n493/mode/2up" TargetMode="External"/><Relationship Id="rId9" Type="http://schemas.openxmlformats.org/officeDocument/2006/relationships/hyperlink" Target="https://elischolar.library.yale.edu/cgi/viewcontent.cgi?article=1230&amp;context=cowles-discussion-paper-seri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DE1452DB-63A2-DD7B-870B-BE2C1A901E1A}"/>
              </a:ext>
            </a:extLst>
          </p:cNvPr>
          <p:cNvSpPr>
            <a:spLocks noGrp="1"/>
          </p:cNvSpPr>
          <p:nvPr>
            <p:ph type="subTitle" idx="1"/>
          </p:nvPr>
        </p:nvSpPr>
        <p:spPr>
          <a:xfrm>
            <a:off x="1523999" y="3602038"/>
            <a:ext cx="9303521" cy="2961132"/>
          </a:xfrm>
        </p:spPr>
        <p:txBody>
          <a:bodyPr anchor="ctr">
            <a:normAutofit fontScale="92500" lnSpcReduction="20000"/>
          </a:bodyPr>
          <a:lstStyle/>
          <a:p>
            <a:r>
              <a:rPr lang="el-GR" sz="2800" b="1" dirty="0">
                <a:latin typeface="Garamond" panose="02020404030301010803" pitchFamily="18" charset="0"/>
              </a:rPr>
              <a:t>ΠΜΣ </a:t>
            </a:r>
            <a:r>
              <a:rPr lang="en-US" sz="2800" b="1" dirty="0">
                <a:latin typeface="Garamond" panose="02020404030301010803" pitchFamily="18" charset="0"/>
              </a:rPr>
              <a:t>“</a:t>
            </a:r>
            <a:r>
              <a:rPr lang="el-GR" sz="2800" b="1" dirty="0">
                <a:latin typeface="Garamond" panose="02020404030301010803" pitchFamily="18" charset="0"/>
              </a:rPr>
              <a:t>Οικονομική Επιστήμη</a:t>
            </a:r>
            <a:r>
              <a:rPr lang="en-US" sz="2800" b="1" dirty="0">
                <a:latin typeface="Garamond" panose="02020404030301010803" pitchFamily="18" charset="0"/>
              </a:rPr>
              <a:t>”</a:t>
            </a:r>
            <a:r>
              <a:rPr lang="el-GR" sz="2800" b="1" dirty="0">
                <a:latin typeface="Garamond" panose="02020404030301010803" pitchFamily="18" charset="0"/>
              </a:rPr>
              <a:t> (</a:t>
            </a:r>
            <a:r>
              <a:rPr lang="en-US" sz="2800" b="1" dirty="0">
                <a:latin typeface="Garamond" panose="02020404030301010803" pitchFamily="18" charset="0"/>
              </a:rPr>
              <a:t>MPhil in Economics)</a:t>
            </a:r>
          </a:p>
          <a:p>
            <a:r>
              <a:rPr lang="en-US" sz="2800" b="1" i="1" dirty="0">
                <a:latin typeface="Garamond" panose="02020404030301010803" pitchFamily="18" charset="0"/>
              </a:rPr>
              <a:t>Course: </a:t>
            </a:r>
            <a:r>
              <a:rPr lang="el-GR" sz="2800" b="1" dirty="0">
                <a:latin typeface="Garamond" panose="02020404030301010803" pitchFamily="18" charset="0"/>
              </a:rPr>
              <a:t>Η Πολιτική Οικονομία του </a:t>
            </a:r>
            <a:r>
              <a:rPr lang="en-US" sz="2800" b="1" dirty="0">
                <a:latin typeface="Garamond" panose="02020404030301010803" pitchFamily="18" charset="0"/>
              </a:rPr>
              <a:t>Finance</a:t>
            </a:r>
          </a:p>
          <a:p>
            <a:r>
              <a:rPr lang="en-US" sz="2800" b="1" dirty="0">
                <a:latin typeface="Garamond" panose="02020404030301010803" pitchFamily="18" charset="0"/>
              </a:rPr>
              <a:t>The Political Economy of Finance</a:t>
            </a:r>
          </a:p>
          <a:p>
            <a:r>
              <a:rPr lang="el-GR" sz="2800" b="1" dirty="0">
                <a:latin typeface="Garamond" panose="02020404030301010803" pitchFamily="18" charset="0"/>
              </a:rPr>
              <a:t>Νίκος Στραβελάκης με Νίκο Θεοχαράκη</a:t>
            </a:r>
          </a:p>
          <a:p>
            <a:r>
              <a:rPr lang="en-US" sz="2800" b="1" dirty="0">
                <a:latin typeface="Garamond" panose="02020404030301010803" pitchFamily="18" charset="0"/>
              </a:rPr>
              <a:t>Nikos Stravelakis with Nicholas J. Theocarakis</a:t>
            </a:r>
          </a:p>
          <a:p>
            <a:r>
              <a:rPr lang="el-GR" sz="2800" b="1" dirty="0">
                <a:latin typeface="Garamond" panose="02020404030301010803" pitchFamily="18" charset="0"/>
              </a:rPr>
              <a:t>Χειμερινό εξάμηνο 2022-2023</a:t>
            </a:r>
          </a:p>
          <a:p>
            <a:r>
              <a:rPr lang="en-US" sz="2800" b="1" dirty="0">
                <a:latin typeface="Garamond" panose="02020404030301010803" pitchFamily="18" charset="0"/>
              </a:rPr>
              <a:t>Academic semester 2022-2023</a:t>
            </a:r>
            <a:endParaRPr lang="el-GR" sz="2800" b="1" dirty="0">
              <a:latin typeface="Garamond" panose="02020404030301010803" pitchFamily="18" charset="0"/>
            </a:endParaRPr>
          </a:p>
        </p:txBody>
      </p:sp>
      <p:pic>
        <p:nvPicPr>
          <p:cNvPr id="5" name="Picture 4" descr="Text, letter&#10;&#10;Description automatically generated">
            <a:extLst>
              <a:ext uri="{FF2B5EF4-FFF2-40B4-BE49-F238E27FC236}">
                <a16:creationId xmlns:a16="http://schemas.microsoft.com/office/drawing/2014/main" id="{6EB20449-018C-E54B-37FD-E335DC2BED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6909" y="13397"/>
            <a:ext cx="4425599" cy="3128899"/>
          </a:xfrm>
          <a:prstGeom prst="rect">
            <a:avLst/>
          </a:prstGeom>
        </p:spPr>
      </p:pic>
    </p:spTree>
    <p:extLst>
      <p:ext uri="{BB962C8B-B14F-4D97-AF65-F5344CB8AC3E}">
        <p14:creationId xmlns:p14="http://schemas.microsoft.com/office/powerpoint/2010/main" val="290224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EA67D5A-5BD5-E673-A33B-DE1A7EB05EA6}"/>
              </a:ext>
            </a:extLst>
          </p:cNvPr>
          <p:cNvSpPr>
            <a:spLocks noGrp="1"/>
          </p:cNvSpPr>
          <p:nvPr>
            <p:ph idx="1"/>
          </p:nvPr>
        </p:nvSpPr>
        <p:spPr>
          <a:xfrm>
            <a:off x="351692" y="450166"/>
            <a:ext cx="4023359" cy="5773653"/>
          </a:xfrm>
        </p:spPr>
        <p:txBody>
          <a:bodyPr>
            <a:normAutofit lnSpcReduction="10000"/>
          </a:bodyPr>
          <a:lstStyle/>
          <a:p>
            <a:pPr marL="0" indent="0">
              <a:buNone/>
            </a:pPr>
            <a:r>
              <a:rPr lang="el-GR" sz="2400" dirty="0"/>
              <a:t>Η απλούστερη μορφή  συνάρτησης χρησιμότητας με αυτές τις ιδιότητες είναι η τετραγωνική συνάρτηση χρησιμότητας που θα ξανασυναντήσουμε και στο </a:t>
            </a:r>
            <a:r>
              <a:rPr lang="en-US" sz="2400" dirty="0"/>
              <a:t>Capital Asset Pricing Model (CAPM).</a:t>
            </a:r>
            <a:endParaRPr lang="el-GR" sz="2400" dirty="0"/>
          </a:p>
          <a:p>
            <a:pPr marL="0" indent="0">
              <a:buNone/>
            </a:pPr>
            <a:r>
              <a:rPr lang="el-GR" sz="2400" dirty="0"/>
              <a:t>Από αυτή προκύπτει η ακόλουθη συνάρτηση πυκνότητας πιθανότητας.</a:t>
            </a:r>
          </a:p>
          <a:p>
            <a:pPr marL="0" indent="0">
              <a:buNone/>
            </a:pPr>
            <a:r>
              <a:rPr lang="el-GR" sz="2400" dirty="0"/>
              <a:t>Συνακόλουθα προκύπτει ότι για -1&lt;</a:t>
            </a:r>
            <a:r>
              <a:rPr lang="en-US" sz="2400" dirty="0"/>
              <a:t>b&lt;0 </a:t>
            </a:r>
            <a:r>
              <a:rPr lang="el-GR" sz="2400" dirty="0"/>
              <a:t>(δηλαδή για </a:t>
            </a:r>
            <a:r>
              <a:rPr lang="en-US" sz="2400" dirty="0"/>
              <a:t>risk averters</a:t>
            </a:r>
            <a:r>
              <a:rPr lang="el-GR" sz="2400" dirty="0"/>
              <a:t>)</a:t>
            </a:r>
            <a:r>
              <a:rPr lang="en-US" sz="2400" dirty="0"/>
              <a:t> </a:t>
            </a:r>
            <a:r>
              <a:rPr lang="el-GR" sz="2400" dirty="0"/>
              <a:t>οι καμπύλες αδιαφορίας είναι κοίλες και με θετική κλίση (γιατί;). </a:t>
            </a:r>
          </a:p>
          <a:p>
            <a:pPr marL="0" indent="0">
              <a:buNone/>
            </a:pPr>
            <a:r>
              <a:rPr lang="en-US" sz="2000" dirty="0"/>
              <a:t> </a:t>
            </a:r>
            <a:r>
              <a:rPr lang="el-GR" sz="2000" dirty="0"/>
              <a:t> </a:t>
            </a:r>
          </a:p>
        </p:txBody>
      </p:sp>
      <p:sp>
        <p:nvSpPr>
          <p:cNvPr id="12" name="Rectangle 11">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Εικόνα 6">
            <a:extLst>
              <a:ext uri="{FF2B5EF4-FFF2-40B4-BE49-F238E27FC236}">
                <a16:creationId xmlns:a16="http://schemas.microsoft.com/office/drawing/2014/main" id="{EA95923B-868F-F43F-FFF9-9ED7D8E89F7C}"/>
              </a:ext>
            </a:extLst>
          </p:cNvPr>
          <p:cNvPicPr>
            <a:picLocks noChangeAspect="1"/>
          </p:cNvPicPr>
          <p:nvPr/>
        </p:nvPicPr>
        <p:blipFill>
          <a:blip r:embed="rId2"/>
          <a:stretch>
            <a:fillRect/>
          </a:stretch>
        </p:blipFill>
        <p:spPr>
          <a:xfrm>
            <a:off x="5688455" y="1434173"/>
            <a:ext cx="6019331" cy="819362"/>
          </a:xfrm>
          <a:prstGeom prst="rect">
            <a:avLst/>
          </a:prstGeom>
          <a:effectLst/>
        </p:spPr>
      </p:pic>
      <p:pic>
        <p:nvPicPr>
          <p:cNvPr id="9" name="Εικόνα 8">
            <a:extLst>
              <a:ext uri="{FF2B5EF4-FFF2-40B4-BE49-F238E27FC236}">
                <a16:creationId xmlns:a16="http://schemas.microsoft.com/office/drawing/2014/main" id="{33E23CA7-A460-706C-0927-DF3CD00DA5F2}"/>
              </a:ext>
            </a:extLst>
          </p:cNvPr>
          <p:cNvPicPr>
            <a:picLocks noChangeAspect="1"/>
          </p:cNvPicPr>
          <p:nvPr/>
        </p:nvPicPr>
        <p:blipFill>
          <a:blip r:embed="rId3"/>
          <a:stretch>
            <a:fillRect/>
          </a:stretch>
        </p:blipFill>
        <p:spPr>
          <a:xfrm>
            <a:off x="5468211" y="3455891"/>
            <a:ext cx="6019331" cy="1148575"/>
          </a:xfrm>
          <a:prstGeom prst="rect">
            <a:avLst/>
          </a:prstGeom>
        </p:spPr>
      </p:pic>
    </p:spTree>
    <p:extLst>
      <p:ext uri="{BB962C8B-B14F-4D97-AF65-F5344CB8AC3E}">
        <p14:creationId xmlns:p14="http://schemas.microsoft.com/office/powerpoint/2010/main" val="250821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2" name="Rectangle 47">
            <a:extLst>
              <a:ext uri="{FF2B5EF4-FFF2-40B4-BE49-F238E27FC236}">
                <a16:creationId xmlns:a16="http://schemas.microsoft.com/office/drawing/2014/main" id="{B5DAA40F-4F28-4316-934E-C55D7C3AA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49">
            <a:extLst>
              <a:ext uri="{FF2B5EF4-FFF2-40B4-BE49-F238E27FC236}">
                <a16:creationId xmlns:a16="http://schemas.microsoft.com/office/drawing/2014/main" id="{F6D467C8-A8E0-468B-B88D-9CEEE37BFC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3345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sketch line">
            <a:extLst>
              <a:ext uri="{FF2B5EF4-FFF2-40B4-BE49-F238E27FC236}">
                <a16:creationId xmlns:a16="http://schemas.microsoft.com/office/drawing/2014/main" id="{62677C27-4325-4BE2-B2C9-B721DA9E3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475" y="2362200"/>
            <a:ext cx="4056549" cy="18288"/>
          </a:xfrm>
          <a:custGeom>
            <a:avLst/>
            <a:gdLst>
              <a:gd name="connsiteX0" fmla="*/ 0 w 4056549"/>
              <a:gd name="connsiteY0" fmla="*/ 0 h 18288"/>
              <a:gd name="connsiteX1" fmla="*/ 676092 w 4056549"/>
              <a:gd name="connsiteY1" fmla="*/ 0 h 18288"/>
              <a:gd name="connsiteX2" fmla="*/ 1271052 w 4056549"/>
              <a:gd name="connsiteY2" fmla="*/ 0 h 18288"/>
              <a:gd name="connsiteX3" fmla="*/ 1947144 w 4056549"/>
              <a:gd name="connsiteY3" fmla="*/ 0 h 18288"/>
              <a:gd name="connsiteX4" fmla="*/ 2501539 w 4056549"/>
              <a:gd name="connsiteY4" fmla="*/ 0 h 18288"/>
              <a:gd name="connsiteX5" fmla="*/ 3137065 w 4056549"/>
              <a:gd name="connsiteY5" fmla="*/ 0 h 18288"/>
              <a:gd name="connsiteX6" fmla="*/ 4056549 w 4056549"/>
              <a:gd name="connsiteY6" fmla="*/ 0 h 18288"/>
              <a:gd name="connsiteX7" fmla="*/ 4056549 w 4056549"/>
              <a:gd name="connsiteY7" fmla="*/ 18288 h 18288"/>
              <a:gd name="connsiteX8" fmla="*/ 3380458 w 4056549"/>
              <a:gd name="connsiteY8" fmla="*/ 18288 h 18288"/>
              <a:gd name="connsiteX9" fmla="*/ 2663801 w 4056549"/>
              <a:gd name="connsiteY9" fmla="*/ 18288 h 18288"/>
              <a:gd name="connsiteX10" fmla="*/ 2068840 w 4056549"/>
              <a:gd name="connsiteY10" fmla="*/ 18288 h 18288"/>
              <a:gd name="connsiteX11" fmla="*/ 1311618 w 4056549"/>
              <a:gd name="connsiteY11" fmla="*/ 18288 h 18288"/>
              <a:gd name="connsiteX12" fmla="*/ 716657 w 4056549"/>
              <a:gd name="connsiteY12" fmla="*/ 18288 h 18288"/>
              <a:gd name="connsiteX13" fmla="*/ 0 w 4056549"/>
              <a:gd name="connsiteY13" fmla="*/ 18288 h 18288"/>
              <a:gd name="connsiteX14" fmla="*/ 0 w 4056549"/>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6549" h="18288" fill="none" extrusionOk="0">
                <a:moveTo>
                  <a:pt x="0" y="0"/>
                </a:moveTo>
                <a:cubicBezTo>
                  <a:pt x="324395" y="-12272"/>
                  <a:pt x="437185" y="20747"/>
                  <a:pt x="676092" y="0"/>
                </a:cubicBezTo>
                <a:cubicBezTo>
                  <a:pt x="914999" y="-20747"/>
                  <a:pt x="980886" y="20074"/>
                  <a:pt x="1271052" y="0"/>
                </a:cubicBezTo>
                <a:cubicBezTo>
                  <a:pt x="1561218" y="-20074"/>
                  <a:pt x="1609815" y="19965"/>
                  <a:pt x="1947144" y="0"/>
                </a:cubicBezTo>
                <a:cubicBezTo>
                  <a:pt x="2284473" y="-19965"/>
                  <a:pt x="2317816" y="-23682"/>
                  <a:pt x="2501539" y="0"/>
                </a:cubicBezTo>
                <a:cubicBezTo>
                  <a:pt x="2685262" y="23682"/>
                  <a:pt x="2879461" y="12712"/>
                  <a:pt x="3137065" y="0"/>
                </a:cubicBezTo>
                <a:cubicBezTo>
                  <a:pt x="3394669" y="-12712"/>
                  <a:pt x="3618306" y="-41742"/>
                  <a:pt x="4056549" y="0"/>
                </a:cubicBezTo>
                <a:cubicBezTo>
                  <a:pt x="4056201" y="6465"/>
                  <a:pt x="4056979" y="10922"/>
                  <a:pt x="4056549" y="18288"/>
                </a:cubicBezTo>
                <a:cubicBezTo>
                  <a:pt x="3807729" y="-7540"/>
                  <a:pt x="3536237" y="12619"/>
                  <a:pt x="3380458" y="18288"/>
                </a:cubicBezTo>
                <a:cubicBezTo>
                  <a:pt x="3224679" y="23957"/>
                  <a:pt x="2967497" y="23368"/>
                  <a:pt x="2663801" y="18288"/>
                </a:cubicBezTo>
                <a:cubicBezTo>
                  <a:pt x="2360105" y="13208"/>
                  <a:pt x="2359716" y="-8821"/>
                  <a:pt x="2068840" y="18288"/>
                </a:cubicBezTo>
                <a:cubicBezTo>
                  <a:pt x="1777964" y="45397"/>
                  <a:pt x="1641909" y="31681"/>
                  <a:pt x="1311618" y="18288"/>
                </a:cubicBezTo>
                <a:cubicBezTo>
                  <a:pt x="981327" y="4895"/>
                  <a:pt x="990410" y="11155"/>
                  <a:pt x="716657" y="18288"/>
                </a:cubicBezTo>
                <a:cubicBezTo>
                  <a:pt x="442904" y="25421"/>
                  <a:pt x="330722" y="13665"/>
                  <a:pt x="0" y="18288"/>
                </a:cubicBezTo>
                <a:cubicBezTo>
                  <a:pt x="75" y="12069"/>
                  <a:pt x="515" y="5650"/>
                  <a:pt x="0" y="0"/>
                </a:cubicBezTo>
                <a:close/>
              </a:path>
              <a:path w="4056549" h="18288" stroke="0" extrusionOk="0">
                <a:moveTo>
                  <a:pt x="0" y="0"/>
                </a:moveTo>
                <a:cubicBezTo>
                  <a:pt x="175099" y="13469"/>
                  <a:pt x="459673" y="14529"/>
                  <a:pt x="594961" y="0"/>
                </a:cubicBezTo>
                <a:cubicBezTo>
                  <a:pt x="730249" y="-14529"/>
                  <a:pt x="873178" y="22015"/>
                  <a:pt x="1149356" y="0"/>
                </a:cubicBezTo>
                <a:cubicBezTo>
                  <a:pt x="1425534" y="-22015"/>
                  <a:pt x="1498871" y="-21513"/>
                  <a:pt x="1744316" y="0"/>
                </a:cubicBezTo>
                <a:cubicBezTo>
                  <a:pt x="1989761" y="21513"/>
                  <a:pt x="2112991" y="-46"/>
                  <a:pt x="2420408" y="0"/>
                </a:cubicBezTo>
                <a:cubicBezTo>
                  <a:pt x="2727825" y="46"/>
                  <a:pt x="2880256" y="-10040"/>
                  <a:pt x="3137065" y="0"/>
                </a:cubicBezTo>
                <a:cubicBezTo>
                  <a:pt x="3393874" y="10040"/>
                  <a:pt x="3704325" y="-6685"/>
                  <a:pt x="4056549" y="0"/>
                </a:cubicBezTo>
                <a:cubicBezTo>
                  <a:pt x="4055732" y="6895"/>
                  <a:pt x="4055770" y="11206"/>
                  <a:pt x="4056549" y="18288"/>
                </a:cubicBezTo>
                <a:cubicBezTo>
                  <a:pt x="3812770" y="11959"/>
                  <a:pt x="3533996" y="-5717"/>
                  <a:pt x="3299327" y="18288"/>
                </a:cubicBezTo>
                <a:cubicBezTo>
                  <a:pt x="3064658" y="42293"/>
                  <a:pt x="2940381" y="24492"/>
                  <a:pt x="2744931" y="18288"/>
                </a:cubicBezTo>
                <a:cubicBezTo>
                  <a:pt x="2549481" y="12084"/>
                  <a:pt x="2252169" y="51841"/>
                  <a:pt x="1987709" y="18288"/>
                </a:cubicBezTo>
                <a:cubicBezTo>
                  <a:pt x="1723249" y="-15265"/>
                  <a:pt x="1438946" y="3423"/>
                  <a:pt x="1230487" y="18288"/>
                </a:cubicBezTo>
                <a:cubicBezTo>
                  <a:pt x="1022028" y="33153"/>
                  <a:pt x="795957" y="18596"/>
                  <a:pt x="676092" y="18288"/>
                </a:cubicBezTo>
                <a:cubicBezTo>
                  <a:pt x="556227" y="17980"/>
                  <a:pt x="334853" y="39451"/>
                  <a:pt x="0" y="18288"/>
                </a:cubicBezTo>
                <a:cubicBezTo>
                  <a:pt x="95" y="14343"/>
                  <a:pt x="742" y="686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Θέση περιεχομένου 2">
            <a:extLst>
              <a:ext uri="{FF2B5EF4-FFF2-40B4-BE49-F238E27FC236}">
                <a16:creationId xmlns:a16="http://schemas.microsoft.com/office/drawing/2014/main" id="{C303BB8C-EB85-0880-6BBA-58076F5DB0FC}"/>
              </a:ext>
            </a:extLst>
          </p:cNvPr>
          <p:cNvSpPr>
            <a:spLocks noGrp="1"/>
          </p:cNvSpPr>
          <p:nvPr>
            <p:ph idx="1"/>
          </p:nvPr>
        </p:nvSpPr>
        <p:spPr>
          <a:xfrm>
            <a:off x="640081" y="2706624"/>
            <a:ext cx="6241568" cy="3483864"/>
          </a:xfrm>
        </p:spPr>
        <p:txBody>
          <a:bodyPr>
            <a:normAutofit lnSpcReduction="10000"/>
          </a:bodyPr>
          <a:lstStyle/>
          <a:p>
            <a:pPr marL="0" indent="0">
              <a:buNone/>
            </a:pPr>
            <a:r>
              <a:rPr lang="el-GR" sz="1700" dirty="0">
                <a:solidFill>
                  <a:srgbClr val="FFFFFF"/>
                </a:solidFill>
              </a:rPr>
              <a:t>Για να ολοκληρώσει την άσκηση της μεγιστοποίησης της χρησιμότητας ο </a:t>
            </a:r>
            <a:r>
              <a:rPr lang="en-US" sz="1700" dirty="0">
                <a:solidFill>
                  <a:srgbClr val="FFFFFF"/>
                </a:solidFill>
              </a:rPr>
              <a:t>Tobin </a:t>
            </a:r>
            <a:r>
              <a:rPr lang="el-GR" sz="1700" dirty="0">
                <a:solidFill>
                  <a:srgbClr val="FFFFFF"/>
                </a:solidFill>
              </a:rPr>
              <a:t>εξετάζει στη συνέχεια τις αντιδράσεις των </a:t>
            </a:r>
            <a:r>
              <a:rPr lang="en-US" sz="1700" dirty="0">
                <a:solidFill>
                  <a:srgbClr val="FFFFFF"/>
                </a:solidFill>
              </a:rPr>
              <a:t>risk averter diversifiers </a:t>
            </a:r>
            <a:r>
              <a:rPr lang="el-GR" sz="1700" dirty="0">
                <a:solidFill>
                  <a:srgbClr val="FFFFFF"/>
                </a:solidFill>
              </a:rPr>
              <a:t>και </a:t>
            </a:r>
            <a:r>
              <a:rPr lang="en-US" sz="1700" dirty="0">
                <a:solidFill>
                  <a:srgbClr val="FFFFFF"/>
                </a:solidFill>
              </a:rPr>
              <a:t>risk lovers </a:t>
            </a:r>
            <a:r>
              <a:rPr lang="el-GR" sz="1700" dirty="0">
                <a:solidFill>
                  <a:srgbClr val="FFFFFF"/>
                </a:solidFill>
              </a:rPr>
              <a:t>σε μεταβολές του επιτοκίου.</a:t>
            </a:r>
            <a:endParaRPr lang="en-US" sz="1700" dirty="0">
              <a:solidFill>
                <a:srgbClr val="FFFFFF"/>
              </a:solidFill>
            </a:endParaRPr>
          </a:p>
          <a:p>
            <a:pPr marL="0" indent="0">
              <a:buNone/>
            </a:pPr>
            <a:r>
              <a:rPr lang="el-GR" sz="1700" dirty="0">
                <a:solidFill>
                  <a:srgbClr val="FFFFFF"/>
                </a:solidFill>
              </a:rPr>
              <a:t>Από το σχήμα (πάνω δεξιά) προκύπτει ότι η καμπύλη </a:t>
            </a:r>
            <a:r>
              <a:rPr lang="en-US" sz="1700" dirty="0">
                <a:solidFill>
                  <a:srgbClr val="FFFFFF"/>
                </a:solidFill>
              </a:rPr>
              <a:t>OC </a:t>
            </a:r>
            <a:r>
              <a:rPr lang="el-GR" sz="1700" dirty="0">
                <a:solidFill>
                  <a:srgbClr val="FFFFFF"/>
                </a:solidFill>
              </a:rPr>
              <a:t>μας δίνει τη μέγιστη απόδοση και κίνδυνο από τη διατήρηση του συνόλου του χαρτοφυλακίου σε </a:t>
            </a:r>
            <a:r>
              <a:rPr lang="en-US" sz="1700" dirty="0" err="1">
                <a:solidFill>
                  <a:srgbClr val="FFFFFF"/>
                </a:solidFill>
              </a:rPr>
              <a:t>consols</a:t>
            </a:r>
            <a:r>
              <a:rPr lang="en-US" sz="1700" dirty="0">
                <a:solidFill>
                  <a:srgbClr val="FFFFFF"/>
                </a:solidFill>
              </a:rPr>
              <a:t>. </a:t>
            </a:r>
            <a:r>
              <a:rPr lang="el-GR" sz="1700" dirty="0">
                <a:solidFill>
                  <a:srgbClr val="FFFFFF"/>
                </a:solidFill>
              </a:rPr>
              <a:t>Με αυτή την έννοια μεγιστοποιεί τη  χρησιμότητα για τους </a:t>
            </a:r>
            <a:r>
              <a:rPr lang="en-US" sz="1700" dirty="0">
                <a:solidFill>
                  <a:srgbClr val="FFFFFF"/>
                </a:solidFill>
              </a:rPr>
              <a:t>risk lovers </a:t>
            </a:r>
            <a:r>
              <a:rPr lang="el-GR" sz="1700" dirty="0">
                <a:solidFill>
                  <a:srgbClr val="FFFFFF"/>
                </a:solidFill>
              </a:rPr>
              <a:t>αλλά όχι για τους </a:t>
            </a:r>
            <a:r>
              <a:rPr lang="en-US" sz="1700" dirty="0">
                <a:solidFill>
                  <a:srgbClr val="FFFFFF"/>
                </a:solidFill>
              </a:rPr>
              <a:t>risk</a:t>
            </a:r>
            <a:r>
              <a:rPr lang="el-GR" sz="1700" dirty="0">
                <a:solidFill>
                  <a:srgbClr val="FFFFFF"/>
                </a:solidFill>
              </a:rPr>
              <a:t> </a:t>
            </a:r>
            <a:r>
              <a:rPr lang="en-US" sz="1700" dirty="0">
                <a:solidFill>
                  <a:srgbClr val="FFFFFF"/>
                </a:solidFill>
              </a:rPr>
              <a:t>averters.</a:t>
            </a:r>
          </a:p>
          <a:p>
            <a:pPr marL="0" indent="0">
              <a:buNone/>
            </a:pPr>
            <a:r>
              <a:rPr lang="el-GR" sz="1700" dirty="0">
                <a:solidFill>
                  <a:srgbClr val="FFFFFF"/>
                </a:solidFill>
              </a:rPr>
              <a:t>Η άσκηση μεγιστοποίησης για τους </a:t>
            </a:r>
            <a:r>
              <a:rPr lang="en-US" sz="1700" dirty="0">
                <a:solidFill>
                  <a:srgbClr val="FFFFFF"/>
                </a:solidFill>
              </a:rPr>
              <a:t>risk averters </a:t>
            </a:r>
            <a:r>
              <a:rPr lang="el-GR" sz="1700" dirty="0">
                <a:solidFill>
                  <a:srgbClr val="FFFFFF"/>
                </a:solidFill>
              </a:rPr>
              <a:t>(</a:t>
            </a:r>
            <a:r>
              <a:rPr lang="en-US" sz="1700" dirty="0">
                <a:solidFill>
                  <a:srgbClr val="FFFFFF"/>
                </a:solidFill>
              </a:rPr>
              <a:t>diversifiers) </a:t>
            </a:r>
            <a:r>
              <a:rPr lang="el-GR" sz="1700" dirty="0">
                <a:solidFill>
                  <a:srgbClr val="FFFFFF"/>
                </a:solidFill>
              </a:rPr>
              <a:t>λύνεται μεταβάλλοντας το επιτόκιο σε σταθερό κίνδυνο (</a:t>
            </a:r>
            <a:r>
              <a:rPr lang="el-GR" sz="1700" dirty="0" err="1">
                <a:solidFill>
                  <a:srgbClr val="FFFFFF"/>
                </a:solidFill>
              </a:rPr>
              <a:t>μετακίνησηαπό</a:t>
            </a:r>
            <a:r>
              <a:rPr lang="el-GR" sz="1700" dirty="0">
                <a:solidFill>
                  <a:srgbClr val="FFFFFF"/>
                </a:solidFill>
              </a:rPr>
              <a:t> την καμπύλη </a:t>
            </a:r>
            <a:r>
              <a:rPr lang="en-US" sz="1700" dirty="0">
                <a:solidFill>
                  <a:srgbClr val="FFFFFF"/>
                </a:solidFill>
              </a:rPr>
              <a:t>C1 </a:t>
            </a:r>
            <a:r>
              <a:rPr lang="el-GR" sz="1700" dirty="0">
                <a:solidFill>
                  <a:srgbClr val="FFFFFF"/>
                </a:solidFill>
              </a:rPr>
              <a:t>στη</a:t>
            </a:r>
            <a:r>
              <a:rPr lang="en-US" sz="1700" dirty="0">
                <a:solidFill>
                  <a:srgbClr val="FFFFFF"/>
                </a:solidFill>
              </a:rPr>
              <a:t> C2</a:t>
            </a:r>
            <a:r>
              <a:rPr lang="el-GR" sz="1700" dirty="0">
                <a:solidFill>
                  <a:srgbClr val="FFFFFF"/>
                </a:solidFill>
              </a:rPr>
              <a:t> στο σημείο </a:t>
            </a:r>
            <a:r>
              <a:rPr lang="en-US" sz="1700" dirty="0">
                <a:solidFill>
                  <a:srgbClr val="FFFFFF"/>
                </a:solidFill>
              </a:rPr>
              <a:t>r2) </a:t>
            </a:r>
            <a:r>
              <a:rPr lang="el-GR" sz="1700" dirty="0">
                <a:solidFill>
                  <a:srgbClr val="FFFFFF"/>
                </a:solidFill>
              </a:rPr>
              <a:t>στο σχήμα κάτω δεξιά.   </a:t>
            </a:r>
          </a:p>
          <a:p>
            <a:pPr marL="0" indent="0">
              <a:buNone/>
            </a:pPr>
            <a:r>
              <a:rPr lang="el-GR" sz="1700" dirty="0">
                <a:solidFill>
                  <a:srgbClr val="FFFFFF"/>
                </a:solidFill>
              </a:rPr>
              <a:t>Από τη συμπεριφορά αυτής της κατηγορίας επενδυτών  (στο επιτόκιο και τον κίνδυνο) προκύπτει η αρνητική κλίση της καμπύλης ζήτησης χρήματος.</a:t>
            </a:r>
          </a:p>
          <a:p>
            <a:pPr marL="0" indent="0">
              <a:buNone/>
            </a:pPr>
            <a:endParaRPr lang="el-GR" sz="1700" dirty="0">
              <a:solidFill>
                <a:srgbClr val="FFFFFF"/>
              </a:solidFill>
            </a:endParaRPr>
          </a:p>
          <a:p>
            <a:pPr marL="0" indent="0">
              <a:buNone/>
            </a:pPr>
            <a:endParaRPr lang="el-GR" sz="1700" dirty="0">
              <a:solidFill>
                <a:srgbClr val="FFFFFF"/>
              </a:solidFill>
            </a:endParaRPr>
          </a:p>
        </p:txBody>
      </p:sp>
      <p:pic>
        <p:nvPicPr>
          <p:cNvPr id="7" name="Εικόνα 6">
            <a:extLst>
              <a:ext uri="{FF2B5EF4-FFF2-40B4-BE49-F238E27FC236}">
                <a16:creationId xmlns:a16="http://schemas.microsoft.com/office/drawing/2014/main" id="{AB0A516E-83D8-D6D7-4746-815D8A55349A}"/>
              </a:ext>
            </a:extLst>
          </p:cNvPr>
          <p:cNvPicPr>
            <a:picLocks noChangeAspect="1"/>
          </p:cNvPicPr>
          <p:nvPr/>
        </p:nvPicPr>
        <p:blipFill>
          <a:blip r:embed="rId2"/>
          <a:stretch>
            <a:fillRect/>
          </a:stretch>
        </p:blipFill>
        <p:spPr>
          <a:xfrm>
            <a:off x="7638757" y="3570591"/>
            <a:ext cx="4448992" cy="3125631"/>
          </a:xfrm>
          <a:prstGeom prst="rect">
            <a:avLst/>
          </a:prstGeom>
        </p:spPr>
      </p:pic>
      <p:pic>
        <p:nvPicPr>
          <p:cNvPr id="5" name="Εικόνα 4">
            <a:extLst>
              <a:ext uri="{FF2B5EF4-FFF2-40B4-BE49-F238E27FC236}">
                <a16:creationId xmlns:a16="http://schemas.microsoft.com/office/drawing/2014/main" id="{2AD6D793-2CFC-FCBA-7552-17D6B76B8266}"/>
              </a:ext>
            </a:extLst>
          </p:cNvPr>
          <p:cNvPicPr>
            <a:picLocks noChangeAspect="1"/>
          </p:cNvPicPr>
          <p:nvPr/>
        </p:nvPicPr>
        <p:blipFill>
          <a:blip r:embed="rId3"/>
          <a:stretch>
            <a:fillRect/>
          </a:stretch>
        </p:blipFill>
        <p:spPr>
          <a:xfrm>
            <a:off x="7804094" y="501754"/>
            <a:ext cx="4014216" cy="2019811"/>
          </a:xfrm>
          <a:prstGeom prst="rect">
            <a:avLst/>
          </a:prstGeom>
        </p:spPr>
      </p:pic>
    </p:spTree>
    <p:extLst>
      <p:ext uri="{BB962C8B-B14F-4D97-AF65-F5344CB8AC3E}">
        <p14:creationId xmlns:p14="http://schemas.microsoft.com/office/powerpoint/2010/main" val="1245296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06CD05E-F2DC-D822-5B07-0B97EDE18B3B}"/>
              </a:ext>
            </a:extLst>
          </p:cNvPr>
          <p:cNvSpPr>
            <a:spLocks noGrp="1"/>
          </p:cNvSpPr>
          <p:nvPr>
            <p:ph idx="1"/>
          </p:nvPr>
        </p:nvSpPr>
        <p:spPr>
          <a:xfrm>
            <a:off x="281354" y="557784"/>
            <a:ext cx="4075109" cy="5666035"/>
          </a:xfrm>
        </p:spPr>
        <p:txBody>
          <a:bodyPr>
            <a:normAutofit fontScale="92500" lnSpcReduction="20000"/>
          </a:bodyPr>
          <a:lstStyle/>
          <a:p>
            <a:pPr marL="0" indent="0">
              <a:buNone/>
            </a:pPr>
            <a:r>
              <a:rPr lang="el-GR" dirty="0"/>
              <a:t>Το άρθρο κλείνει με την περίπτωση πολλαπλών εναλλακτικών τίτλων αντί μόνον </a:t>
            </a:r>
            <a:r>
              <a:rPr lang="en-US" dirty="0" err="1"/>
              <a:t>Consols</a:t>
            </a:r>
            <a:r>
              <a:rPr lang="en-US" dirty="0"/>
              <a:t>. O Tobin </a:t>
            </a:r>
            <a:r>
              <a:rPr lang="el-GR" dirty="0"/>
              <a:t>αναφέρει ότι το επιχείρημα δεν αλλάζει αφού θα αναφερόμαστε σε ένα σύνολο τίτλων σταθερού εισοδήματος διαφορετικής ωρίμανσης.</a:t>
            </a:r>
          </a:p>
          <a:p>
            <a:pPr marL="0" indent="0">
              <a:buNone/>
            </a:pPr>
            <a:r>
              <a:rPr lang="el-GR" dirty="0"/>
              <a:t>Είναι μια ιδέα που ξαναβρούμε μαζί με την συνάρτηση χρησιμότητας δευτέρου βαθμού στο </a:t>
            </a:r>
            <a:r>
              <a:rPr lang="en-US" dirty="0"/>
              <a:t>CAPM</a:t>
            </a:r>
            <a:r>
              <a:rPr lang="el-GR" dirty="0"/>
              <a:t> με τη διαφορά ότι εκεί περιλαμβάνει και τίτλους μεταβλητού εισοδήματος (μετοχές), ακίνητα και άλλα.</a:t>
            </a:r>
          </a:p>
          <a:p>
            <a:pPr marL="0" indent="0">
              <a:buNone/>
            </a:pPr>
            <a:endParaRPr lang="el-GR" dirty="0"/>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57BDD920-DFD9-371A-0C02-E1024F1E51B2}"/>
              </a:ext>
            </a:extLst>
          </p:cNvPr>
          <p:cNvPicPr>
            <a:picLocks noChangeAspect="1"/>
          </p:cNvPicPr>
          <p:nvPr/>
        </p:nvPicPr>
        <p:blipFill>
          <a:blip r:embed="rId2"/>
          <a:stretch>
            <a:fillRect/>
          </a:stretch>
        </p:blipFill>
        <p:spPr>
          <a:xfrm>
            <a:off x="5405862" y="1533378"/>
            <a:ext cx="6019331" cy="3390314"/>
          </a:xfrm>
          <a:prstGeom prst="rect">
            <a:avLst/>
          </a:prstGeom>
          <a:effectLst/>
        </p:spPr>
      </p:pic>
    </p:spTree>
    <p:extLst>
      <p:ext uri="{BB962C8B-B14F-4D97-AF65-F5344CB8AC3E}">
        <p14:creationId xmlns:p14="http://schemas.microsoft.com/office/powerpoint/2010/main" val="66874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867E17-44B5-0105-2493-894DC30A8936}"/>
              </a:ext>
            </a:extLst>
          </p:cNvPr>
          <p:cNvSpPr>
            <a:spLocks noGrp="1"/>
          </p:cNvSpPr>
          <p:nvPr>
            <p:ph type="title"/>
          </p:nvPr>
        </p:nvSpPr>
        <p:spPr>
          <a:xfrm>
            <a:off x="838200" y="202419"/>
            <a:ext cx="10515600" cy="957238"/>
          </a:xfrm>
        </p:spPr>
        <p:txBody>
          <a:bodyPr>
            <a:normAutofit/>
          </a:bodyPr>
          <a:lstStyle/>
          <a:p>
            <a:r>
              <a:rPr lang="el-GR" sz="4800" b="1" dirty="0"/>
              <a:t>Από τον </a:t>
            </a:r>
            <a:r>
              <a:rPr lang="en-US" sz="4800" b="1" dirty="0"/>
              <a:t>Bernoulli </a:t>
            </a:r>
            <a:r>
              <a:rPr lang="el-GR" sz="4800" b="1" dirty="0"/>
              <a:t>στον </a:t>
            </a:r>
            <a:r>
              <a:rPr lang="en-US" sz="4800" b="1" dirty="0" err="1"/>
              <a:t>Bachelier</a:t>
            </a:r>
            <a:endParaRPr lang="el-GR" sz="4800" b="1" dirty="0"/>
          </a:p>
        </p:txBody>
      </p:sp>
      <p:pic>
        <p:nvPicPr>
          <p:cNvPr id="4" name="Εικόνα 3">
            <a:extLst>
              <a:ext uri="{FF2B5EF4-FFF2-40B4-BE49-F238E27FC236}">
                <a16:creationId xmlns:a16="http://schemas.microsoft.com/office/drawing/2014/main" id="{D02EDFA8-3F40-CA09-B007-3BE5FD0BBEEE}"/>
              </a:ext>
            </a:extLst>
          </p:cNvPr>
          <p:cNvPicPr>
            <a:picLocks noChangeAspect="1"/>
          </p:cNvPicPr>
          <p:nvPr/>
        </p:nvPicPr>
        <p:blipFill rotWithShape="1">
          <a:blip r:embed="rId2"/>
          <a:srcRect l="53203" r="2" b="2"/>
          <a:stretch/>
        </p:blipFill>
        <p:spPr>
          <a:xfrm>
            <a:off x="799188" y="1904281"/>
            <a:ext cx="3374810" cy="4272681"/>
          </a:xfrm>
          <a:prstGeom prst="rect">
            <a:avLst/>
          </a:prstGeom>
        </p:spPr>
      </p:pic>
      <p:sp>
        <p:nvSpPr>
          <p:cNvPr id="3" name="Θέση περιεχομένου 2">
            <a:extLst>
              <a:ext uri="{FF2B5EF4-FFF2-40B4-BE49-F238E27FC236}">
                <a16:creationId xmlns:a16="http://schemas.microsoft.com/office/drawing/2014/main" id="{7254FAA2-5DC9-6748-0A27-6CBECC506BB7}"/>
              </a:ext>
            </a:extLst>
          </p:cNvPr>
          <p:cNvSpPr>
            <a:spLocks noGrp="1"/>
          </p:cNvSpPr>
          <p:nvPr>
            <p:ph idx="1"/>
          </p:nvPr>
        </p:nvSpPr>
        <p:spPr>
          <a:xfrm>
            <a:off x="4459458" y="1159657"/>
            <a:ext cx="7498080" cy="5495924"/>
          </a:xfrm>
        </p:spPr>
        <p:txBody>
          <a:bodyPr>
            <a:noAutofit/>
          </a:bodyPr>
          <a:lstStyle/>
          <a:p>
            <a:pPr marL="0" indent="0">
              <a:buNone/>
            </a:pPr>
            <a:r>
              <a:rPr lang="el-GR" sz="1600" dirty="0"/>
              <a:t>Η ιδέα ότι η προτίμηση ρευστότητας και οι επενδυτικές επιλογές μπορούν να βασισθούν σε μια υποκειμενική καμπύλη χρησιμότητας ήταν περίπου 200 ετών όταν εμφανίσθηκε στο άρθρο του </a:t>
            </a:r>
            <a:r>
              <a:rPr lang="en-US" sz="1600" dirty="0"/>
              <a:t>Tobin.</a:t>
            </a:r>
          </a:p>
          <a:p>
            <a:pPr marL="0" indent="0">
              <a:buNone/>
            </a:pPr>
            <a:r>
              <a:rPr lang="el-GR" sz="1600" dirty="0"/>
              <a:t>Είχε πρωτοεμφανισθεί σε ένα άρθρο του μαθηματικού </a:t>
            </a:r>
            <a:r>
              <a:rPr lang="en-US" sz="1600" dirty="0"/>
              <a:t>Daniel Bernoulli </a:t>
            </a:r>
            <a:r>
              <a:rPr lang="el-GR" sz="1600" dirty="0"/>
              <a:t>γραμμένο στα λατινικά στη Ρωσική ακαδημία επιστημών στο πρώτο μισό του 18</a:t>
            </a:r>
            <a:r>
              <a:rPr lang="el-GR" sz="1600" baseline="30000" dirty="0"/>
              <a:t>ου</a:t>
            </a:r>
            <a:r>
              <a:rPr lang="el-GR" sz="1600" dirty="0"/>
              <a:t> αιώνα. Η λογική του ήταν ότι η διαφοροποίηση του κινδύνου ανάμεσα σε ανεξάρτητα μεταξύ τους γεγονότα δεν μπορεί παρά να είναι υποκειμενική και να βασίζεται σε έναν υποκειμενικό συντελεστή αποστροφής στο κίνδυνο. </a:t>
            </a:r>
          </a:p>
          <a:p>
            <a:pPr marL="0" indent="0">
              <a:buNone/>
            </a:pPr>
            <a:r>
              <a:rPr lang="el-GR" sz="1600" dirty="0"/>
              <a:t>Η ιδέα αυτή πέρασε στη διδακτορική διατριβή του Γάλλου μαθηματικού </a:t>
            </a:r>
            <a:r>
              <a:rPr lang="en-US" sz="1600" dirty="0"/>
              <a:t>Louis  Bachelier </a:t>
            </a:r>
            <a:r>
              <a:rPr lang="el-GR" sz="1600" dirty="0"/>
              <a:t>(1900) που ξεκίνησε ανάποδα από ότι ο </a:t>
            </a:r>
            <a:r>
              <a:rPr lang="en-US" sz="1600" dirty="0"/>
              <a:t>Tobin</a:t>
            </a:r>
            <a:r>
              <a:rPr lang="el-GR" sz="1600" dirty="0"/>
              <a:t>. Παρατήρησε ότι οι μεταβολές των τιμών  των ομολόγων κινούνταν σαν τυχαίες</a:t>
            </a:r>
            <a:r>
              <a:rPr lang="en-US" sz="1600" dirty="0"/>
              <a:t> </a:t>
            </a:r>
            <a:r>
              <a:rPr lang="el-GR" sz="1600" dirty="0"/>
              <a:t>μεταβλητές. </a:t>
            </a:r>
          </a:p>
          <a:p>
            <a:pPr marL="0" indent="0">
              <a:buNone/>
            </a:pPr>
            <a:r>
              <a:rPr lang="el-GR" sz="1600" dirty="0"/>
              <a:t>Γράφει χαρακτηριστικά ο</a:t>
            </a:r>
            <a:r>
              <a:rPr lang="en-US" sz="1600" dirty="0"/>
              <a:t> Samuelson </a:t>
            </a:r>
            <a:r>
              <a:rPr lang="el-GR" sz="1600" dirty="0"/>
              <a:t>στον πρόλογο της Αγγλικής μετάφρασης της διατριβής του </a:t>
            </a:r>
            <a:r>
              <a:rPr lang="en-US" sz="1600" dirty="0" err="1"/>
              <a:t>Bachelier</a:t>
            </a:r>
            <a:endParaRPr lang="en-US" sz="1600" dirty="0"/>
          </a:p>
          <a:p>
            <a:pPr marL="0" indent="0">
              <a:buNone/>
            </a:pPr>
            <a:r>
              <a:rPr lang="en-US" sz="1600" b="1" i="0" dirty="0">
                <a:effectLst/>
                <a:latin typeface="TimesNewRomanPSMT"/>
              </a:rPr>
              <a:t>“Early on, discoverers of </a:t>
            </a:r>
            <a:r>
              <a:rPr lang="en-US" sz="1600" b="1" i="0" dirty="0" err="1">
                <a:effectLst/>
                <a:latin typeface="TimesNewRomanPSMT"/>
              </a:rPr>
              <a:t>Bachelier</a:t>
            </a:r>
            <a:r>
              <a:rPr lang="en-US" sz="1600" b="1" i="0" dirty="0">
                <a:effectLst/>
                <a:latin typeface="TimesNewRomanPSMT"/>
              </a:rPr>
              <a:t> realized that </a:t>
            </a:r>
            <a:r>
              <a:rPr lang="en-US" sz="1600" b="1" i="0" dirty="0" err="1">
                <a:effectLst/>
                <a:latin typeface="TimesNewRomanPSMT"/>
              </a:rPr>
              <a:t>Bachelier’s</a:t>
            </a:r>
            <a:r>
              <a:rPr lang="en-US" sz="1600" b="1" i="0" dirty="0">
                <a:effectLst/>
                <a:latin typeface="TimesNewRomanPSMT"/>
              </a:rPr>
              <a:t> strict text involved price changes subject to absolute Gaussian distribution. By contrast, limited-liability common stocks can both rise and fall, but none of their prices can, by definition, go negative. Therefore, opportunistically I suggested replacing </a:t>
            </a:r>
            <a:r>
              <a:rPr lang="en-US" sz="1600" b="1" i="0" dirty="0" err="1">
                <a:effectLst/>
                <a:latin typeface="TimesNewRomanPSMT"/>
              </a:rPr>
              <a:t>Bachelier’s</a:t>
            </a:r>
            <a:r>
              <a:rPr lang="en-US" sz="1600" b="1" i="0" dirty="0">
                <a:effectLst/>
                <a:latin typeface="TimesNewRomanPSMT"/>
              </a:rPr>
              <a:t> absolute Gaussian distribution by ‘geometric’ Brownian motion based on log-Gaussian distributions.”</a:t>
            </a:r>
            <a:r>
              <a:rPr lang="en-US" sz="1600" b="1" dirty="0"/>
              <a:t> </a:t>
            </a:r>
            <a:endParaRPr lang="el-GR" sz="1600" dirty="0"/>
          </a:p>
          <a:p>
            <a:pPr marL="0" indent="0">
              <a:buNone/>
            </a:pPr>
            <a:r>
              <a:rPr lang="el-GR" sz="1600" dirty="0"/>
              <a:t>Με αυτό εννοεί ότι η  κανονική κατανομή μπορεί να αναπαρασταθεί από μια χρονολογική σειρά τυχαίων διακυμάνσεων που κινούνται εντός ενός συγκεκριμένου εύρους όπως στο σχήμα στα αριστερά.</a:t>
            </a:r>
          </a:p>
        </p:txBody>
      </p:sp>
    </p:spTree>
    <p:extLst>
      <p:ext uri="{BB962C8B-B14F-4D97-AF65-F5344CB8AC3E}">
        <p14:creationId xmlns:p14="http://schemas.microsoft.com/office/powerpoint/2010/main" val="7834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623BF8CE-6B5B-DB77-548D-83799316ADF3}"/>
              </a:ext>
            </a:extLst>
          </p:cNvPr>
          <p:cNvSpPr>
            <a:spLocks noGrp="1"/>
          </p:cNvSpPr>
          <p:nvPr>
            <p:ph idx="1"/>
          </p:nvPr>
        </p:nvSpPr>
        <p:spPr>
          <a:xfrm>
            <a:off x="225083" y="477998"/>
            <a:ext cx="11732455" cy="6091614"/>
          </a:xfrm>
        </p:spPr>
        <p:txBody>
          <a:bodyPr>
            <a:normAutofit fontScale="92500" lnSpcReduction="10000"/>
          </a:bodyPr>
          <a:lstStyle/>
          <a:p>
            <a:pPr marL="0" indent="0">
              <a:buNone/>
            </a:pPr>
            <a:r>
              <a:rPr lang="el-GR" sz="1300" dirty="0"/>
              <a:t> </a:t>
            </a:r>
            <a:r>
              <a:rPr lang="el-GR" sz="1800" dirty="0"/>
              <a:t>Η ιδέα ότι η </a:t>
            </a:r>
            <a:r>
              <a:rPr lang="en-US" sz="1800" dirty="0"/>
              <a:t>Wall Street </a:t>
            </a:r>
            <a:r>
              <a:rPr lang="el-GR" sz="1800" dirty="0"/>
              <a:t>είναι ένα </a:t>
            </a:r>
            <a:r>
              <a:rPr lang="en-US" sz="1800" dirty="0"/>
              <a:t>casino </a:t>
            </a:r>
            <a:r>
              <a:rPr lang="el-GR" sz="1800" dirty="0"/>
              <a:t>συνεχίζει ο </a:t>
            </a:r>
            <a:r>
              <a:rPr lang="en-US" sz="1800" dirty="0"/>
              <a:t>Samuelson </a:t>
            </a:r>
            <a:r>
              <a:rPr lang="el-GR" sz="1800" dirty="0"/>
              <a:t>βρήκε σκληρή αντίσταση στο οικονομολογικό επάγγελμα. Οι νεοκλασικοί οικονομολόγοι θεώρησαν ότι το «πετράδι του στέμματος» η νεοκλασική θεωρία των τιμών είχε χαθεί με την επικράτηση της στοχαστικής προσέγγισης.</a:t>
            </a:r>
          </a:p>
          <a:p>
            <a:pPr marL="0" indent="0">
              <a:buNone/>
            </a:pPr>
            <a:r>
              <a:rPr lang="el-GR" sz="1800" dirty="0"/>
              <a:t>Από τους βασικότερους επικριτές της ήταν ο </a:t>
            </a:r>
            <a:r>
              <a:rPr lang="en-US" sz="1800" dirty="0"/>
              <a:t>Friedman. </a:t>
            </a:r>
            <a:r>
              <a:rPr lang="el-GR" sz="1800" dirty="0"/>
              <a:t>Γράφει χαρακτηριστικά και πάλι ο </a:t>
            </a:r>
            <a:r>
              <a:rPr lang="en-US" sz="1800" dirty="0"/>
              <a:t>Samuelson.</a:t>
            </a:r>
          </a:p>
          <a:p>
            <a:pPr marL="0" indent="0">
              <a:buNone/>
            </a:pPr>
            <a:r>
              <a:rPr lang="en-US" sz="1800" b="1" i="0" dirty="0">
                <a:effectLst/>
                <a:latin typeface="TimesNewRomanPSMT"/>
              </a:rPr>
              <a:t>“Old-guard resistance to post-</a:t>
            </a:r>
            <a:r>
              <a:rPr lang="en-US" sz="1800" b="1" i="0" dirty="0" err="1">
                <a:effectLst/>
                <a:latin typeface="TimesNewRomanPSMT"/>
              </a:rPr>
              <a:t>Bachelier</a:t>
            </a:r>
            <a:r>
              <a:rPr lang="en-US" sz="1800" b="1" i="0" dirty="0">
                <a:effectLst/>
                <a:latin typeface="TimesNewRomanPSMT"/>
              </a:rPr>
              <a:t> finance is well exemplified by the distinguished Nobelist and libertarian Milton Friedman. Early in the 1950s he had reacted adversely to Harry Markowitz’s paradigm of portfolio optimization by mean-variance quadratic programming. It was not economics; nor was it at all interesting mathematics. Nor was this a hasty, tentative diagnosis. Forty years later in interviews with Reuters and the Associated Press, this truly great economist opined that the names of Markowitz, Sharpe, and Merton Miller would not be on connoisseurs’ lists of 100 likely Nobel candidates. In some university junior common rooms, this incident brought into remembrance Max Planck’s methodological dictum: science progresses funeral by funeral.”</a:t>
            </a:r>
            <a:r>
              <a:rPr lang="en-US" sz="1800" b="1" dirty="0"/>
              <a:t> </a:t>
            </a:r>
          </a:p>
          <a:p>
            <a:pPr marL="0" indent="0">
              <a:buNone/>
            </a:pPr>
            <a:r>
              <a:rPr lang="en-US" sz="1800" dirty="0"/>
              <a:t>O Friedman </a:t>
            </a:r>
            <a:r>
              <a:rPr lang="el-GR" sz="1800" dirty="0"/>
              <a:t>βέβαια δεν έκανε αυτές τις δηλώσεις τυχαία. Θεωρούσε και όχι άδικα πώς αν κυριαρχεί το «φυσικό επιτόκιο» που είναι και το ποσοστό κέρδους πώς είναι δυνατόν οι επενδυτές να είναι </a:t>
            </a:r>
            <a:r>
              <a:rPr lang="en-US" sz="1800" dirty="0"/>
              <a:t>“risk averters”. </a:t>
            </a:r>
            <a:r>
              <a:rPr lang="el-GR" sz="1800" dirty="0"/>
              <a:t>Καταλάβαινε ότι η ιδέα της «απόδοσης χωρίς κίνδυνο» ήταν ιδιαίτερα προβληματική σαν βάση της εξίσωσης των αποδόσεων ανάμεσα σε διαφορετικούς χρηματοπιστωτικούς τίτλους. Το κυριότερο ήταν ότι μπέρδευε  τη ιδέα της νεοκλασικής ισορροπίας πλήρους απασχόλησης που πάσχιζε να αποδείξει. Πώς μπορούμε να ξέρουμε αν το </a:t>
            </a:r>
            <a:r>
              <a:rPr lang="en-US" sz="1800" dirty="0"/>
              <a:t>“risk free rate” </a:t>
            </a:r>
            <a:r>
              <a:rPr lang="el-GR" sz="1800" dirty="0"/>
              <a:t>είναι το επιτόκιο πλήρους απασχόλησης; </a:t>
            </a:r>
          </a:p>
          <a:p>
            <a:pPr marL="0" indent="0">
              <a:buNone/>
            </a:pPr>
            <a:r>
              <a:rPr lang="el-GR" sz="1800" dirty="0"/>
              <a:t>Ο </a:t>
            </a:r>
            <a:r>
              <a:rPr lang="en-US" sz="1800" dirty="0"/>
              <a:t>Samuelson</a:t>
            </a:r>
            <a:r>
              <a:rPr lang="el-GR" sz="1800" dirty="0"/>
              <a:t> φαίνεται να διαφωνεί, αφού θεωρεί</a:t>
            </a:r>
            <a:r>
              <a:rPr lang="en-US" sz="1800" dirty="0"/>
              <a:t> </a:t>
            </a:r>
            <a:r>
              <a:rPr lang="el-GR" sz="1800" dirty="0"/>
              <a:t>ότι ανάλυση του </a:t>
            </a:r>
            <a:r>
              <a:rPr lang="en-US" sz="1800" dirty="0"/>
              <a:t>Bachelier</a:t>
            </a:r>
            <a:r>
              <a:rPr lang="el-GR" sz="1800" dirty="0"/>
              <a:t> είναι ο πρόδρομος της υπόθεσης των «αποτελεσματικών</a:t>
            </a:r>
            <a:r>
              <a:rPr lang="en-US" sz="1800" dirty="0"/>
              <a:t> </a:t>
            </a:r>
            <a:r>
              <a:rPr lang="el-GR" sz="1800" dirty="0"/>
              <a:t>αγορών». Δηλαδή, της επέκτασης της νεοκλασικής ισορροπίας στις αγορές κεφαλαίου. Όμως, όπως θα δούμε στο επόμενο μάθημα το «υπόδειγμα </a:t>
            </a:r>
            <a:r>
              <a:rPr lang="en-US" sz="1800" dirty="0"/>
              <a:t>Martingale</a:t>
            </a:r>
            <a:r>
              <a:rPr lang="el-GR" sz="1800" dirty="0"/>
              <a:t>» που εισήγαγε</a:t>
            </a:r>
            <a:r>
              <a:rPr lang="en-US" sz="1800" dirty="0"/>
              <a:t> </a:t>
            </a:r>
            <a:r>
              <a:rPr lang="el-GR" sz="1800" dirty="0"/>
              <a:t>αναφέρεται σε επενδυτές που είναι ουδέτεροι στο κίνδυνο (</a:t>
            </a:r>
            <a:r>
              <a:rPr lang="en-US" sz="1800" dirty="0"/>
              <a:t>risk neutral) </a:t>
            </a:r>
            <a:r>
              <a:rPr lang="el-GR" sz="1800" dirty="0"/>
              <a:t>και προεξοφλούν τις αποδόσεις τους με βάση το «φυσικό επιτόκιο».</a:t>
            </a:r>
          </a:p>
          <a:p>
            <a:pPr marL="0" indent="0">
              <a:buNone/>
            </a:pPr>
            <a:r>
              <a:rPr lang="el-GR" sz="1800" dirty="0"/>
              <a:t>Αλλά ακόμα κι έτσι προϋπόθεση για την επέκταση της νεοκλασικής ισορροπίας στις αγορές κεφαλαίου είναι οι σταθεροί συντελεστές απόδοσης. Αλλιώς πώς θα μπορούσαν να έχουν όλοι πλούσιοι, φτωχοί μορφωμένοι και αμόρφωτοι την απόδοση της αγοράς και τίποτε περισσότερο ή λιγότερο; </a:t>
            </a:r>
            <a:br>
              <a:rPr lang="en-US" sz="1800" dirty="0"/>
            </a:br>
            <a:endParaRPr lang="el-GR" sz="1800" dirty="0"/>
          </a:p>
        </p:txBody>
      </p:sp>
    </p:spTree>
    <p:extLst>
      <p:ext uri="{BB962C8B-B14F-4D97-AF65-F5344CB8AC3E}">
        <p14:creationId xmlns:p14="http://schemas.microsoft.com/office/powerpoint/2010/main" val="362899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Arc 10">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Εικόνα 3">
            <a:extLst>
              <a:ext uri="{FF2B5EF4-FFF2-40B4-BE49-F238E27FC236}">
                <a16:creationId xmlns:a16="http://schemas.microsoft.com/office/drawing/2014/main" id="{483ADDF5-4A46-C770-9A55-C3F2C800B8AB}"/>
              </a:ext>
            </a:extLst>
          </p:cNvPr>
          <p:cNvPicPr>
            <a:picLocks noChangeAspect="1"/>
          </p:cNvPicPr>
          <p:nvPr/>
        </p:nvPicPr>
        <p:blipFill>
          <a:blip r:embed="rId2"/>
          <a:stretch>
            <a:fillRect/>
          </a:stretch>
        </p:blipFill>
        <p:spPr>
          <a:xfrm>
            <a:off x="310364" y="562708"/>
            <a:ext cx="5170200" cy="593656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Θέση περιεχομένου 2">
            <a:extLst>
              <a:ext uri="{FF2B5EF4-FFF2-40B4-BE49-F238E27FC236}">
                <a16:creationId xmlns:a16="http://schemas.microsoft.com/office/drawing/2014/main" id="{8EA4B4D0-AFC8-A3F9-3F3C-E0BFC6A06DCA}"/>
              </a:ext>
            </a:extLst>
          </p:cNvPr>
          <p:cNvSpPr>
            <a:spLocks noGrp="1"/>
          </p:cNvSpPr>
          <p:nvPr>
            <p:ph idx="1"/>
          </p:nvPr>
        </p:nvSpPr>
        <p:spPr>
          <a:xfrm>
            <a:off x="5790925" y="436098"/>
            <a:ext cx="6090712" cy="6274191"/>
          </a:xfrm>
        </p:spPr>
        <p:txBody>
          <a:bodyPr>
            <a:normAutofit/>
          </a:bodyPr>
          <a:lstStyle/>
          <a:p>
            <a:pPr marL="0" indent="0">
              <a:buNone/>
            </a:pPr>
            <a:r>
              <a:rPr lang="el-GR" sz="1800" dirty="0"/>
              <a:t>Έτσι ο </a:t>
            </a:r>
            <a:r>
              <a:rPr lang="en-US" sz="1800" dirty="0"/>
              <a:t>Samuelson </a:t>
            </a:r>
            <a:r>
              <a:rPr lang="el-GR" sz="1800" dirty="0"/>
              <a:t>καταλήγει στην παραδοχή που είναι πλέον πάνδημη στο οικονομολογικό επάγγελμα</a:t>
            </a:r>
          </a:p>
          <a:p>
            <a:pPr marL="0" indent="0">
              <a:buNone/>
            </a:pPr>
            <a:r>
              <a:rPr lang="el-GR" sz="1800" b="1" i="0" dirty="0">
                <a:effectLst/>
                <a:latin typeface="TimesNewRomanPSMT"/>
              </a:rPr>
              <a:t>«</a:t>
            </a:r>
            <a:r>
              <a:rPr lang="en-US" sz="1800" b="1" i="0" dirty="0">
                <a:effectLst/>
                <a:latin typeface="TimesNewRomanPSMT"/>
              </a:rPr>
              <a:t>Real life, in Wall Street or Lasalle Street, or the City of London, never</a:t>
            </a:r>
            <a:r>
              <a:rPr lang="el-GR" sz="1800" b="1" i="0" dirty="0">
                <a:effectLst/>
                <a:latin typeface="TimesNewRomanPSMT"/>
              </a:rPr>
              <a:t> </a:t>
            </a:r>
            <a:r>
              <a:rPr lang="en-US" sz="1800" b="1" i="0" dirty="0">
                <a:effectLst/>
                <a:latin typeface="TimesNewRomanPSMT"/>
              </a:rPr>
              <a:t>accords perfectly to a stationary time series. Yet, should traders deny </a:t>
            </a:r>
            <a:r>
              <a:rPr lang="en-US" sz="1800" b="1" i="1" dirty="0">
                <a:effectLst/>
                <a:latin typeface="TimesNewRomanPS-ItalicMT"/>
              </a:rPr>
              <a:t>any</a:t>
            </a:r>
            <a:r>
              <a:rPr lang="el-GR" sz="1800" b="1" i="1" dirty="0">
                <a:effectLst/>
                <a:latin typeface="TimesNewRomanPS-ItalicMT"/>
              </a:rPr>
              <a:t> </a:t>
            </a:r>
            <a:r>
              <a:rPr lang="en-US" sz="1800" b="1" i="0" dirty="0">
                <a:effectLst/>
                <a:latin typeface="TimesNewRomanPSMT"/>
              </a:rPr>
              <a:t>stationarity to the economic history record—past, present, or future?</a:t>
            </a:r>
            <a:r>
              <a:rPr lang="el-GR" sz="1800" b="1" i="0" dirty="0">
                <a:effectLst/>
                <a:latin typeface="TimesNewRomanPSMT"/>
              </a:rPr>
              <a:t>»</a:t>
            </a:r>
          </a:p>
          <a:p>
            <a:pPr marL="0" indent="0">
              <a:buNone/>
            </a:pPr>
            <a:r>
              <a:rPr lang="el-GR" sz="1800" b="1" dirty="0">
                <a:latin typeface="TimesNewRomanPSMT"/>
              </a:rPr>
              <a:t>Κοντολογίς, όλο το επιχείρημα του </a:t>
            </a:r>
            <a:r>
              <a:rPr lang="en-US" sz="1800" b="1" dirty="0">
                <a:latin typeface="TimesNewRomanPSMT"/>
              </a:rPr>
              <a:t>Bachelier </a:t>
            </a:r>
            <a:r>
              <a:rPr lang="el-GR" sz="1800" b="1" dirty="0">
                <a:latin typeface="TimesNewRomanPSMT"/>
              </a:rPr>
              <a:t>βασίζεται σε σταθερούς διαχρονικά συντελεστές απόδοσης</a:t>
            </a:r>
            <a:r>
              <a:rPr lang="en-US" sz="1800" b="1" dirty="0">
                <a:latin typeface="TimesNewRomanPSMT"/>
              </a:rPr>
              <a:t> </a:t>
            </a:r>
            <a:r>
              <a:rPr lang="el-GR" sz="1800" b="1" dirty="0">
                <a:latin typeface="TimesNewRomanPSMT"/>
              </a:rPr>
              <a:t>που προκύπτουν από σχεδόν κανονικές κατανομές των τιμών.</a:t>
            </a:r>
          </a:p>
          <a:p>
            <a:pPr marL="0" indent="0">
              <a:buNone/>
            </a:pPr>
            <a:r>
              <a:rPr lang="el-GR" sz="1800" dirty="0">
                <a:latin typeface="TimesNewRomanPSMT"/>
              </a:rPr>
              <a:t>Αυτή η ιδιότητα είναι κεφαλαιώδους σημασίας για τον </a:t>
            </a:r>
            <a:r>
              <a:rPr lang="en-US" sz="1800" dirty="0">
                <a:latin typeface="TimesNewRomanPSMT"/>
              </a:rPr>
              <a:t>Bachelier. </a:t>
            </a:r>
            <a:r>
              <a:rPr lang="el-GR" sz="1800" dirty="0">
                <a:latin typeface="TimesNewRomanPSMT"/>
              </a:rPr>
              <a:t>Ο λόγος είναι ότι ο </a:t>
            </a:r>
            <a:r>
              <a:rPr lang="en-US" sz="1800" dirty="0">
                <a:latin typeface="TimesNewRomanPSMT"/>
              </a:rPr>
              <a:t>Bachelier </a:t>
            </a:r>
            <a:r>
              <a:rPr lang="el-GR" sz="1800" dirty="0">
                <a:latin typeface="TimesNewRomanPSMT"/>
              </a:rPr>
              <a:t>επιδιώκει πρωτίστως να αποτιμήσει «δικαιώματα» (</a:t>
            </a:r>
            <a:r>
              <a:rPr lang="en-US" sz="1800" dirty="0">
                <a:latin typeface="TimesNewRomanPSMT"/>
              </a:rPr>
              <a:t>options)</a:t>
            </a:r>
            <a:r>
              <a:rPr lang="el-GR" sz="1800" dirty="0">
                <a:latin typeface="TimesNewRomanPSMT"/>
              </a:rPr>
              <a:t>. Δηλαδή, παράγωγα χρηματοοικονομικά προϊόντα (συμβόλαια) που δίνουν τη δυνατότητα απόκτησης ενός υποκείμενου τίτλου (μετοχής, εμπορεύματος κλπ.) σε μελλοντική ημερομηνία. Για να αποτιμήσεις ένα τέτοιο χρηματοοικονομικό προϊόν  χωρίς να ξέρεις την μελλοντική τιμή του υποκείμενου τίτλου θα πρέπει να γνωρίζεις τουλάχιστον την στατιστική κατανομή των τιμών.</a:t>
            </a:r>
          </a:p>
          <a:p>
            <a:pPr marL="0" indent="0">
              <a:buNone/>
            </a:pPr>
            <a:r>
              <a:rPr lang="el-GR" sz="1800" dirty="0">
                <a:latin typeface="TimesNewRomanPSMT"/>
              </a:rPr>
              <a:t>Αυτή δεν μπορεί να είναι άλλη από την κανονική κατανομή αφού έτσι μόνο έτσι οι αποδόσεις είναι στάσιμες. Ο καλύτερος τρόπος να το καταλάβουμε είναι η φόρμουλα της παρούσας αξίας που αναπαρίσταται στο αριστερό μέρος της διαφάνειας.      </a:t>
            </a:r>
            <a:r>
              <a:rPr lang="en-US" sz="1800" dirty="0">
                <a:latin typeface="TimesNewRomanPSMT"/>
              </a:rPr>
              <a:t> </a:t>
            </a:r>
            <a:r>
              <a:rPr lang="en-US" sz="1800" b="1" dirty="0"/>
              <a:t> </a:t>
            </a:r>
            <a:br>
              <a:rPr lang="en-US" sz="1300" dirty="0"/>
            </a:br>
            <a:endParaRPr lang="el-GR" sz="1300" dirty="0"/>
          </a:p>
          <a:p>
            <a:pPr marL="0" indent="0">
              <a:buNone/>
            </a:pPr>
            <a:endParaRPr lang="el-GR" sz="1300" dirty="0"/>
          </a:p>
          <a:p>
            <a:pPr marL="0" indent="0">
              <a:buNone/>
            </a:pPr>
            <a:endParaRPr lang="el-GR" sz="1300" dirty="0"/>
          </a:p>
        </p:txBody>
      </p:sp>
    </p:spTree>
    <p:extLst>
      <p:ext uri="{BB962C8B-B14F-4D97-AF65-F5344CB8AC3E}">
        <p14:creationId xmlns:p14="http://schemas.microsoft.com/office/powerpoint/2010/main" val="4280951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00EE76D-DEF8-C636-9F71-92E6478F22D3}"/>
              </a:ext>
            </a:extLst>
          </p:cNvPr>
          <p:cNvSpPr>
            <a:spLocks noGrp="1"/>
          </p:cNvSpPr>
          <p:nvPr>
            <p:ph idx="1"/>
          </p:nvPr>
        </p:nvSpPr>
        <p:spPr>
          <a:xfrm>
            <a:off x="351692" y="379828"/>
            <a:ext cx="11535508" cy="6203852"/>
          </a:xfrm>
        </p:spPr>
        <p:txBody>
          <a:bodyPr>
            <a:normAutofit/>
          </a:bodyPr>
          <a:lstStyle/>
          <a:p>
            <a:pPr marL="0" indent="0">
              <a:buNone/>
            </a:pPr>
            <a:r>
              <a:rPr lang="el-GR" sz="2000" dirty="0"/>
              <a:t>Το σημερινό μάθημα υπογραμμίζει τα ακόλουθα</a:t>
            </a:r>
          </a:p>
          <a:p>
            <a:pPr marL="457200" indent="-457200">
              <a:buAutoNum type="arabicPeriod"/>
            </a:pPr>
            <a:r>
              <a:rPr lang="el-GR" sz="2000" dirty="0"/>
              <a:t>Με το συνδυασμό της κανονικής κατανομής με συναρτήσεις χρησιμότητας επιχειρήθηκε ο συνδυασμός της απόδοσης χρηματοπιστωτικών τίτλων με την «αποστροφή στο κίνδυνο».</a:t>
            </a:r>
          </a:p>
          <a:p>
            <a:pPr marL="457200" indent="-457200">
              <a:buAutoNum type="arabicPeriod"/>
            </a:pPr>
            <a:r>
              <a:rPr lang="el-GR" sz="2000" dirty="0"/>
              <a:t>Σκοπός αυτής της διασύνδεσης τη δεκαετία του 1950 ήταν αρχικά η θεωρητική αιτιολόγηση της «προτίμησης ρευστότητας» και κατόπιν η επέκταση της νεοκλασικής ισορροπίας στις αγορές χρήματος και κεφαλαίου μέσα από την υπόθεση των «αποτελεσματικών αγορών».</a:t>
            </a:r>
          </a:p>
          <a:p>
            <a:pPr marL="457200" indent="-457200">
              <a:buAutoNum type="arabicPeriod"/>
            </a:pPr>
            <a:r>
              <a:rPr lang="el-GR" sz="2000" dirty="0"/>
              <a:t>Σε αυτή την επιχειρηματολογία η απόλυτη ή σχετική σταθερότητα των αναγκαίων αποδόσεων των χρηματοπιστωτικών τίτλων είναι αναγκαία προϋπόθεση.</a:t>
            </a:r>
          </a:p>
          <a:p>
            <a:pPr marL="457200" indent="-457200">
              <a:buAutoNum type="arabicPeriod"/>
            </a:pPr>
            <a:r>
              <a:rPr lang="el-GR" sz="2000" dirty="0"/>
              <a:t>Αυτή είναι και η βάση της κίνησης </a:t>
            </a:r>
            <a:r>
              <a:rPr lang="en-US" sz="2000" dirty="0"/>
              <a:t>Brown</a:t>
            </a:r>
            <a:r>
              <a:rPr lang="el-GR" sz="2000" dirty="0"/>
              <a:t> </a:t>
            </a:r>
            <a:r>
              <a:rPr lang="en-US" sz="2000" dirty="0"/>
              <a:t>(Brownian motion) </a:t>
            </a:r>
            <a:r>
              <a:rPr lang="el-GR" sz="2000" dirty="0"/>
              <a:t>που είναι και η βασική συμβολή της διατριβής του </a:t>
            </a:r>
            <a:r>
              <a:rPr lang="en-US" sz="2000" dirty="0"/>
              <a:t>Bachelier (1900).</a:t>
            </a:r>
          </a:p>
          <a:p>
            <a:pPr marL="0" indent="0">
              <a:buNone/>
            </a:pPr>
            <a:r>
              <a:rPr lang="el-GR" sz="2000" dirty="0"/>
              <a:t>Με βάση αυτά τα εργαλεία θα προχωρήσουμε στο επόμενο μάθημα στα υποδείγματα αποτίμησης κεφαλαιακών τίτλων και παραγώγων χρηματοοικονομικών προϊόντων από την ορθόδοξη θεωρία   </a:t>
            </a:r>
          </a:p>
        </p:txBody>
      </p:sp>
    </p:spTree>
    <p:extLst>
      <p:ext uri="{BB962C8B-B14F-4D97-AF65-F5344CB8AC3E}">
        <p14:creationId xmlns:p14="http://schemas.microsoft.com/office/powerpoint/2010/main" val="2977229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FB05833-E007-16B6-D2AA-1EC1C222CAD4}"/>
              </a:ext>
            </a:extLst>
          </p:cNvPr>
          <p:cNvSpPr>
            <a:spLocks noGrp="1"/>
          </p:cNvSpPr>
          <p:nvPr>
            <p:ph idx="1"/>
          </p:nvPr>
        </p:nvSpPr>
        <p:spPr>
          <a:xfrm>
            <a:off x="463826" y="596348"/>
            <a:ext cx="11264348" cy="5844209"/>
          </a:xfrm>
        </p:spPr>
        <p:txBody>
          <a:bodyPr>
            <a:normAutofit/>
          </a:bodyPr>
          <a:lstStyle/>
          <a:p>
            <a:pPr marL="0" indent="0">
              <a:buNone/>
            </a:pPr>
            <a:r>
              <a:rPr lang="el-GR" sz="2000" b="1" dirty="0"/>
              <a:t>Βιβλιογραφία</a:t>
            </a:r>
          </a:p>
          <a:p>
            <a:pPr marL="0" indent="0">
              <a:buNone/>
            </a:pPr>
            <a:r>
              <a:rPr lang="hr-HR" sz="1600" b="1" i="0" dirty="0">
                <a:solidFill>
                  <a:srgbClr val="000000"/>
                </a:solidFill>
                <a:effectLst/>
                <a:latin typeface="TimesNewRomanPSMT"/>
              </a:rPr>
              <a:t>Bachelier, Louis (1900). </a:t>
            </a:r>
            <a:r>
              <a:rPr lang="hr-HR" sz="1600" b="0" i="0" dirty="0">
                <a:solidFill>
                  <a:srgbClr val="000000"/>
                </a:solidFill>
                <a:effectLst/>
                <a:latin typeface="TimesNewRomanPSMT"/>
              </a:rPr>
              <a:t>« </a:t>
            </a:r>
            <a:r>
              <a:rPr lang="hr-HR" sz="1600" b="0" i="0" dirty="0">
                <a:solidFill>
                  <a:srgbClr val="0563C1"/>
                </a:solidFill>
                <a:effectLst/>
                <a:latin typeface="TimesNewRomanPSMT"/>
              </a:rPr>
              <a:t>Théorie de la spéculation </a:t>
            </a:r>
            <a:r>
              <a:rPr lang="hr-HR" sz="1600" b="0" i="0" dirty="0">
                <a:solidFill>
                  <a:srgbClr val="000000"/>
                </a:solidFill>
                <a:effectLst/>
                <a:latin typeface="TimesNewRomanPSMT"/>
              </a:rPr>
              <a:t>», </a:t>
            </a:r>
            <a:r>
              <a:rPr lang="hr-HR" sz="1600" b="0" i="1" dirty="0">
                <a:solidFill>
                  <a:srgbClr val="000000"/>
                </a:solidFill>
                <a:effectLst/>
                <a:latin typeface="TimesNewRomanPS-ItalicMT"/>
              </a:rPr>
              <a:t>Annales Scientifiques de lÉcole Normale</a:t>
            </a:r>
            <a:r>
              <a:rPr lang="el-GR" sz="1600" b="0" i="1" dirty="0">
                <a:solidFill>
                  <a:srgbClr val="000000"/>
                </a:solidFill>
                <a:effectLst/>
                <a:latin typeface="TimesNewRomanPS-ItalicMT"/>
              </a:rPr>
              <a:t> </a:t>
            </a:r>
            <a:r>
              <a:rPr lang="hr-HR" sz="1600" b="0" i="1" dirty="0">
                <a:solidFill>
                  <a:srgbClr val="000000"/>
                </a:solidFill>
                <a:effectLst/>
                <a:latin typeface="TimesNewRomanPS-ItalicMT"/>
              </a:rPr>
              <a:t>Supérieure</a:t>
            </a:r>
            <a:r>
              <a:rPr lang="hr-HR" sz="1600" b="0" i="0" dirty="0">
                <a:solidFill>
                  <a:srgbClr val="000000"/>
                </a:solidFill>
                <a:effectLst/>
                <a:latin typeface="TimesNewRomanPSMT"/>
              </a:rPr>
              <a:t>, 3(17) : 21–86. In book form: </a:t>
            </a:r>
            <a:r>
              <a:rPr lang="hr-HR" sz="1600" b="0" i="1" dirty="0">
                <a:solidFill>
                  <a:srgbClr val="0563C1"/>
                </a:solidFill>
                <a:effectLst/>
                <a:latin typeface="TimesNewRomanPS-ItalicMT"/>
              </a:rPr>
              <a:t>Théorie de la spéculation</a:t>
            </a:r>
            <a:r>
              <a:rPr lang="hr-HR" sz="1600" b="0" i="0" dirty="0">
                <a:solidFill>
                  <a:srgbClr val="000000"/>
                </a:solidFill>
                <a:effectLst/>
                <a:latin typeface="TimesNewRomanPSMT"/>
              </a:rPr>
              <a:t>, Paris : Gauthier-Villars,1900. </a:t>
            </a:r>
            <a:r>
              <a:rPr lang="hr-HR" sz="1600" b="0" i="0" dirty="0">
                <a:solidFill>
                  <a:srgbClr val="000000"/>
                </a:solidFill>
                <a:effectLst/>
                <a:latin typeface="TimesNewRomanPSMT"/>
                <a:hlinkClick r:id="rId2"/>
              </a:rPr>
              <a:t>https://patrimoine.sorbonne-universite.fr/fonds/item/3324-redirection</a:t>
            </a:r>
            <a:r>
              <a:rPr lang="en-US" sz="1600" b="0" i="0" dirty="0">
                <a:solidFill>
                  <a:srgbClr val="000000"/>
                </a:solidFill>
                <a:effectLst/>
                <a:latin typeface="TimesNewRomanPSMT"/>
              </a:rPr>
              <a:t> </a:t>
            </a:r>
            <a:r>
              <a:rPr lang="hr-HR" sz="1600" b="0" i="0" dirty="0">
                <a:solidFill>
                  <a:srgbClr val="000000"/>
                </a:solidFill>
                <a:effectLst/>
                <a:latin typeface="TimesNewRomanPSMT"/>
              </a:rPr>
              <a:t>English translation as </a:t>
            </a:r>
            <a:r>
              <a:rPr lang="hr-HR" sz="1600" b="0" i="1" dirty="0">
                <a:solidFill>
                  <a:srgbClr val="000000"/>
                </a:solidFill>
                <a:effectLst/>
                <a:latin typeface="TimesNewRomanPS-ItalicMT"/>
              </a:rPr>
              <a:t>Louis Bacheliers Theory of Speculation: The Origins of Modern</a:t>
            </a:r>
            <a:r>
              <a:rPr lang="el-GR" sz="1600" b="0" i="1" dirty="0">
                <a:solidFill>
                  <a:srgbClr val="000000"/>
                </a:solidFill>
                <a:effectLst/>
                <a:latin typeface="TimesNewRomanPS-ItalicMT"/>
              </a:rPr>
              <a:t> </a:t>
            </a:r>
            <a:r>
              <a:rPr lang="hr-HR" sz="1600" b="0" i="1" dirty="0">
                <a:solidFill>
                  <a:srgbClr val="000000"/>
                </a:solidFill>
                <a:effectLst/>
                <a:latin typeface="TimesNewRomanPS-ItalicMT"/>
              </a:rPr>
              <a:t>Finance. </a:t>
            </a:r>
            <a:r>
              <a:rPr lang="hr-HR" sz="1600" b="0" i="0" dirty="0">
                <a:solidFill>
                  <a:srgbClr val="000000"/>
                </a:solidFill>
                <a:effectLst/>
                <a:latin typeface="TimesNewRomanPSMT"/>
              </a:rPr>
              <a:t>Translated and with commentary by Mark Davis and Alison Etheridge, Foreword by</a:t>
            </a:r>
            <a:r>
              <a:rPr lang="el-GR" sz="1600" b="0" i="0" dirty="0">
                <a:solidFill>
                  <a:srgbClr val="000000"/>
                </a:solidFill>
                <a:effectLst/>
                <a:latin typeface="TimesNewRomanPSMT"/>
              </a:rPr>
              <a:t> </a:t>
            </a:r>
            <a:r>
              <a:rPr lang="hr-HR" sz="1600" b="0" i="0" dirty="0">
                <a:solidFill>
                  <a:srgbClr val="000000"/>
                </a:solidFill>
                <a:effectLst/>
                <a:latin typeface="TimesNewRomanPSMT"/>
              </a:rPr>
              <a:t>Paul A. Samuelson, Princeton, NJ:Princeton University Press, 2006. </a:t>
            </a:r>
            <a:r>
              <a:rPr lang="hr-HR" sz="1600" b="1" i="0" dirty="0">
                <a:solidFill>
                  <a:srgbClr val="000000"/>
                </a:solidFill>
                <a:effectLst/>
                <a:latin typeface="TimesNewRomanPS-BoldMT"/>
              </a:rPr>
              <a:t>(Introduction by Paul</a:t>
            </a:r>
            <a:r>
              <a:rPr lang="en-US" sz="1600" b="1" i="0" dirty="0">
                <a:solidFill>
                  <a:srgbClr val="000000"/>
                </a:solidFill>
                <a:effectLst/>
                <a:latin typeface="TimesNewRomanPS-BoldMT"/>
              </a:rPr>
              <a:t> </a:t>
            </a:r>
            <a:r>
              <a:rPr lang="hr-HR" sz="1600" b="1" i="0" dirty="0">
                <a:solidFill>
                  <a:srgbClr val="000000"/>
                </a:solidFill>
                <a:effectLst/>
                <a:latin typeface="TimesNewRomanPS-BoldMT"/>
              </a:rPr>
              <a:t>Samuelson, Book Chapter 1 and the dissertation chapters on Options and Probability</a:t>
            </a:r>
            <a:r>
              <a:rPr lang="el-GR" sz="1600" b="1" i="0" dirty="0">
                <a:solidFill>
                  <a:srgbClr val="000000"/>
                </a:solidFill>
                <a:effectLst/>
                <a:latin typeface="TimesNewRomanPS-BoldMT"/>
              </a:rPr>
              <a:t> </a:t>
            </a:r>
            <a:r>
              <a:rPr lang="hr-HR" sz="1600" b="1" i="0" dirty="0">
                <a:solidFill>
                  <a:srgbClr val="000000"/>
                </a:solidFill>
                <a:effectLst/>
                <a:latin typeface="TimesNewRomanPS-BoldMT"/>
              </a:rPr>
              <a:t>(last chapter))</a:t>
            </a:r>
            <a:endParaRPr lang="el-GR" sz="1600" b="1" i="0" dirty="0">
              <a:solidFill>
                <a:srgbClr val="000000"/>
              </a:solidFill>
              <a:effectLst/>
              <a:latin typeface="TimesNewRomanPS-BoldMT"/>
            </a:endParaRPr>
          </a:p>
          <a:p>
            <a:pPr marL="0" indent="0">
              <a:buNone/>
            </a:pPr>
            <a:r>
              <a:rPr lang="hr-HR" sz="1600" dirty="0"/>
              <a:t> </a:t>
            </a:r>
            <a:br>
              <a:rPr lang="hr-HR" sz="1600" dirty="0"/>
            </a:br>
            <a:r>
              <a:rPr lang="hr-HR" sz="1600" b="1" i="0" dirty="0">
                <a:solidFill>
                  <a:srgbClr val="000000"/>
                </a:solidFill>
                <a:effectLst/>
                <a:latin typeface="TimesNewRomanPSMT"/>
              </a:rPr>
              <a:t>Bernoulli, Daniel (1738). </a:t>
            </a:r>
            <a:r>
              <a:rPr lang="hr-HR" sz="1600" b="0" i="0" dirty="0">
                <a:solidFill>
                  <a:srgbClr val="000000"/>
                </a:solidFill>
                <a:effectLst/>
                <a:latin typeface="TimesNewRomanPSMT"/>
              </a:rPr>
              <a:t>“</a:t>
            </a:r>
            <a:r>
              <a:rPr lang="hr-HR" sz="1600" b="0" i="0" dirty="0">
                <a:solidFill>
                  <a:srgbClr val="0563C1"/>
                </a:solidFill>
                <a:effectLst/>
                <a:latin typeface="TimesNewRomanPSMT"/>
              </a:rPr>
              <a:t>Specimen theoriae novae mensura sortis</a:t>
            </a:r>
            <a:r>
              <a:rPr lang="hr-HR" sz="1600" b="0" i="0" dirty="0">
                <a:solidFill>
                  <a:srgbClr val="000000"/>
                </a:solidFill>
                <a:effectLst/>
                <a:latin typeface="TimesNewRomanPSMT"/>
              </a:rPr>
              <a:t>”, </a:t>
            </a:r>
            <a:r>
              <a:rPr lang="hr-HR" sz="1600" b="0" i="1" dirty="0">
                <a:solidFill>
                  <a:srgbClr val="000000"/>
                </a:solidFill>
                <a:effectLst/>
                <a:latin typeface="TimesNewRomanPS-ItalicMT"/>
              </a:rPr>
              <a:t>Commentarii Academiae</a:t>
            </a:r>
            <a:r>
              <a:rPr lang="el-GR" sz="1600" b="0" i="1" dirty="0">
                <a:solidFill>
                  <a:srgbClr val="000000"/>
                </a:solidFill>
                <a:effectLst/>
                <a:latin typeface="TimesNewRomanPS-ItalicMT"/>
              </a:rPr>
              <a:t> </a:t>
            </a:r>
            <a:r>
              <a:rPr lang="hr-HR" sz="1600" b="0" i="1" dirty="0">
                <a:solidFill>
                  <a:srgbClr val="000000"/>
                </a:solidFill>
                <a:effectLst/>
                <a:latin typeface="TimesNewRomanPS-ItalicMT"/>
              </a:rPr>
              <a:t>Scientiarum Imperialis Petropolitanae</a:t>
            </a:r>
            <a:r>
              <a:rPr lang="hr-HR" sz="1600" b="0" i="0" dirty="0">
                <a:solidFill>
                  <a:srgbClr val="000000"/>
                </a:solidFill>
                <a:effectLst/>
                <a:latin typeface="TimesNewRomanPSMT"/>
              </a:rPr>
              <a:t>, Tomus V, (In Classe Mathematica), pp. 175-192</a:t>
            </a:r>
            <a:r>
              <a:rPr lang="en-US" sz="1600" b="0" i="0" dirty="0">
                <a:solidFill>
                  <a:srgbClr val="000000"/>
                </a:solidFill>
                <a:effectLst/>
                <a:latin typeface="TimesNewRomanPSMT"/>
              </a:rPr>
              <a:t> </a:t>
            </a:r>
            <a:r>
              <a:rPr lang="hr-HR" sz="1600" b="0" i="0" dirty="0">
                <a:solidFill>
                  <a:srgbClr val="000000"/>
                </a:solidFill>
                <a:effectLst/>
                <a:latin typeface="TimesNewRomanPSMT"/>
                <a:hlinkClick r:id="rId3"/>
              </a:rPr>
              <a:t>https://archive.org/details/commentariiacade05impe/page/174/mode/2up</a:t>
            </a:r>
            <a:r>
              <a:rPr lang="en-US" sz="1600" b="0" i="0" dirty="0">
                <a:solidFill>
                  <a:srgbClr val="000000"/>
                </a:solidFill>
                <a:effectLst/>
                <a:latin typeface="TimesNewRomanPSMT"/>
              </a:rPr>
              <a:t> </a:t>
            </a:r>
            <a:r>
              <a:rPr lang="el-GR" sz="1600" b="0" i="0" dirty="0">
                <a:solidFill>
                  <a:srgbClr val="000000"/>
                </a:solidFill>
                <a:effectLst/>
                <a:latin typeface="TimesNewRomanPSMT"/>
              </a:rPr>
              <a:t> </a:t>
            </a:r>
            <a:r>
              <a:rPr lang="el-GR" sz="1600" b="0" i="0" dirty="0">
                <a:solidFill>
                  <a:srgbClr val="0563C1"/>
                </a:solidFill>
                <a:effectLst/>
                <a:latin typeface="TimesNewRomanPSMT"/>
              </a:rPr>
              <a:t>Διάγραμμα</a:t>
            </a:r>
            <a:r>
              <a:rPr lang="el-GR" sz="1600" b="0" i="0" dirty="0">
                <a:solidFill>
                  <a:srgbClr val="000000"/>
                </a:solidFill>
                <a:effectLst/>
                <a:latin typeface="TimesNewRomanPSMT"/>
              </a:rPr>
              <a:t>. </a:t>
            </a:r>
            <a:r>
              <a:rPr lang="en-US" sz="1600" b="0" i="0" dirty="0">
                <a:solidFill>
                  <a:srgbClr val="000000"/>
                </a:solidFill>
                <a:effectLst/>
                <a:latin typeface="TimesNewRomanPSMT"/>
                <a:hlinkClick r:id="rId4"/>
              </a:rPr>
              <a:t>https://archive.org/details/commentariiacade05impe/page/n493/mode/2up</a:t>
            </a:r>
            <a:r>
              <a:rPr lang="en-US" sz="1600" b="0" i="0" dirty="0">
                <a:solidFill>
                  <a:srgbClr val="000000"/>
                </a:solidFill>
                <a:effectLst/>
                <a:latin typeface="TimesNewRomanPSMT"/>
              </a:rPr>
              <a:t> </a:t>
            </a:r>
            <a:r>
              <a:rPr lang="hr-HR" sz="1600" b="0" i="0" dirty="0">
                <a:solidFill>
                  <a:srgbClr val="000000"/>
                </a:solidFill>
                <a:effectLst/>
                <a:latin typeface="TimesNewRomanPSMT"/>
              </a:rPr>
              <a:t>English translation as “Exposition of a New Theory on the Measurement of Risk”,</a:t>
            </a:r>
            <a:r>
              <a:rPr lang="el-GR" sz="1600" b="0" i="0" dirty="0">
                <a:solidFill>
                  <a:srgbClr val="000000"/>
                </a:solidFill>
                <a:effectLst/>
                <a:latin typeface="TimesNewRomanPSMT"/>
              </a:rPr>
              <a:t> </a:t>
            </a:r>
            <a:r>
              <a:rPr lang="hr-HR" sz="1600" b="0" i="1" dirty="0">
                <a:solidFill>
                  <a:srgbClr val="000000"/>
                </a:solidFill>
                <a:effectLst/>
                <a:latin typeface="TimesNewRomanPS-ItalicMT"/>
              </a:rPr>
              <a:t>Econometrica</a:t>
            </a:r>
            <a:r>
              <a:rPr lang="hr-HR" sz="1600" b="0" i="0" dirty="0">
                <a:solidFill>
                  <a:srgbClr val="000000"/>
                </a:solidFill>
                <a:effectLst/>
                <a:latin typeface="TimesNewRomanPSMT"/>
              </a:rPr>
              <a:t>, 22(1): 23-36 (1954). </a:t>
            </a:r>
            <a:r>
              <a:rPr lang="hr-HR" sz="1600" b="0" i="0" dirty="0">
                <a:solidFill>
                  <a:srgbClr val="000000"/>
                </a:solidFill>
                <a:effectLst/>
                <a:latin typeface="TimesNewRomanPSMT"/>
                <a:hlinkClick r:id="rId5"/>
              </a:rPr>
              <a:t>https://doi.org/10.2307/1909829</a:t>
            </a:r>
            <a:r>
              <a:rPr lang="en-US" sz="1600" b="0" i="0" dirty="0">
                <a:solidFill>
                  <a:srgbClr val="000000"/>
                </a:solidFill>
                <a:effectLst/>
                <a:latin typeface="TimesNewRomanPSMT"/>
              </a:rPr>
              <a:t> </a:t>
            </a:r>
            <a:r>
              <a:rPr lang="hr-HR" sz="1600" b="0" i="0" dirty="0">
                <a:solidFill>
                  <a:srgbClr val="000000"/>
                </a:solidFill>
                <a:effectLst/>
                <a:latin typeface="TimesNewRomanPSMT"/>
                <a:hlinkClick r:id="rId6"/>
              </a:rPr>
              <a:t>https://www.jstor.org/stable/1909829</a:t>
            </a:r>
            <a:br>
              <a:rPr lang="hr-HR" sz="1600" dirty="0"/>
            </a:br>
            <a:endParaRPr lang="en-US" sz="1600" dirty="0"/>
          </a:p>
          <a:p>
            <a:pPr marL="0" indent="0">
              <a:buNone/>
            </a:pPr>
            <a:r>
              <a:rPr lang="en-US" sz="1600" b="1" i="0" dirty="0">
                <a:solidFill>
                  <a:srgbClr val="000000"/>
                </a:solidFill>
                <a:effectLst/>
                <a:latin typeface="TimesNewRomanPSMT"/>
              </a:rPr>
              <a:t>Tobin, James (1958). </a:t>
            </a:r>
            <a:r>
              <a:rPr lang="en-US" sz="1600" b="0" i="0" dirty="0">
                <a:solidFill>
                  <a:srgbClr val="000000"/>
                </a:solidFill>
                <a:effectLst/>
                <a:latin typeface="TimesNewRomanPSMT"/>
              </a:rPr>
              <a:t>“</a:t>
            </a:r>
            <a:r>
              <a:rPr lang="en-US" sz="1600" b="0" i="0" dirty="0">
                <a:solidFill>
                  <a:srgbClr val="0563C1"/>
                </a:solidFill>
                <a:effectLst/>
                <a:latin typeface="TimesNewRomanPSMT"/>
              </a:rPr>
              <a:t>Liquidity Preference as Behavior Towards Risk</a:t>
            </a:r>
            <a:r>
              <a:rPr lang="en-US" sz="1600" b="0" i="0" dirty="0">
                <a:solidFill>
                  <a:srgbClr val="000000"/>
                </a:solidFill>
                <a:effectLst/>
                <a:latin typeface="TimesNewRomanPSMT"/>
              </a:rPr>
              <a:t>”, </a:t>
            </a:r>
            <a:r>
              <a:rPr lang="en-US" sz="1600" b="0" i="1" dirty="0">
                <a:solidFill>
                  <a:srgbClr val="000000"/>
                </a:solidFill>
                <a:effectLst/>
                <a:latin typeface="TimesNewRomanPS-ItalicMT"/>
              </a:rPr>
              <a:t>Review of Economic</a:t>
            </a:r>
            <a:r>
              <a:rPr lang="el-GR" sz="1600" b="0" i="1" dirty="0">
                <a:solidFill>
                  <a:srgbClr val="000000"/>
                </a:solidFill>
                <a:effectLst/>
                <a:latin typeface="TimesNewRomanPS-ItalicMT"/>
              </a:rPr>
              <a:t> </a:t>
            </a:r>
            <a:r>
              <a:rPr lang="en-US" sz="1600" b="0" i="1" dirty="0">
                <a:solidFill>
                  <a:srgbClr val="000000"/>
                </a:solidFill>
                <a:effectLst/>
                <a:latin typeface="TimesNewRomanPS-ItalicMT"/>
              </a:rPr>
              <a:t>Studies</a:t>
            </a:r>
            <a:r>
              <a:rPr lang="en-US" sz="1600" b="0" i="0" dirty="0">
                <a:solidFill>
                  <a:srgbClr val="000000"/>
                </a:solidFill>
                <a:effectLst/>
                <a:latin typeface="TimesNewRomanPSMT"/>
              </a:rPr>
              <a:t>, 25(2): 65-86.</a:t>
            </a:r>
            <a:r>
              <a:rPr lang="en-US" sz="1600" dirty="0"/>
              <a:t> </a:t>
            </a:r>
            <a:r>
              <a:rPr lang="en-US" sz="1600" dirty="0">
                <a:latin typeface="Times New Roman" panose="02020603050405020304" pitchFamily="18" charset="0"/>
                <a:cs typeface="Times New Roman" panose="02020603050405020304" pitchFamily="18" charset="0"/>
                <a:hlinkClick r:id="rId7"/>
              </a:rPr>
              <a:t>https://doi.org/10.2307/2296205</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8"/>
              </a:rPr>
              <a:t>https://www.jstor.org/stable/2296205</a:t>
            </a:r>
            <a:r>
              <a:rPr lang="en-US" sz="1600" dirty="0">
                <a:latin typeface="Times New Roman" panose="02020603050405020304" pitchFamily="18" charset="0"/>
                <a:cs typeface="Times New Roman" panose="02020603050405020304" pitchFamily="18" charset="0"/>
              </a:rPr>
              <a:t> . Cowles Foundation Discussion Paper No. 14 (1956) </a:t>
            </a:r>
            <a:r>
              <a:rPr lang="en-US" sz="1600" dirty="0">
                <a:latin typeface="Times New Roman" panose="02020603050405020304" pitchFamily="18" charset="0"/>
                <a:cs typeface="Times New Roman" panose="02020603050405020304" pitchFamily="18" charset="0"/>
                <a:hlinkClick r:id="rId9"/>
              </a:rPr>
              <a:t>https://elischolar.library.yale.edu/cgi/viewcontent.cgi?article=1230&amp;context=cowles-discussion-paper-series</a:t>
            </a:r>
            <a:r>
              <a:rPr lang="en-US" sz="1600" dirty="0">
                <a:latin typeface="Times New Roman" panose="02020603050405020304" pitchFamily="18" charset="0"/>
                <a:cs typeface="Times New Roman" panose="02020603050405020304" pitchFamily="18" charset="0"/>
              </a:rPr>
              <a:t> </a:t>
            </a:r>
            <a:endParaRPr lang="el-GR" sz="1600" dirty="0">
              <a:latin typeface="Times New Roman" panose="02020603050405020304" pitchFamily="18" charset="0"/>
              <a:cs typeface="Times New Roman" panose="02020603050405020304" pitchFamily="18" charset="0"/>
            </a:endParaRPr>
          </a:p>
          <a:p>
            <a:pPr marL="0" indent="0">
              <a:buNone/>
            </a:pPr>
            <a:r>
              <a:rPr lang="hr-HR" sz="1600" b="1" i="0" dirty="0">
                <a:solidFill>
                  <a:srgbClr val="000000"/>
                </a:solidFill>
                <a:effectLst/>
                <a:latin typeface="TimesNewRomanPSMT"/>
              </a:rPr>
              <a:t>Weber, Max (1894). </a:t>
            </a:r>
            <a:r>
              <a:rPr lang="hr-HR" sz="1600" b="0" i="0" dirty="0">
                <a:solidFill>
                  <a:srgbClr val="000000"/>
                </a:solidFill>
                <a:effectLst/>
                <a:latin typeface="TimesNewRomanPSMT"/>
              </a:rPr>
              <a:t>“Stock and Commodity Exchanges [</a:t>
            </a:r>
            <a:r>
              <a:rPr lang="hr-HR" sz="1600" b="0" i="1" dirty="0">
                <a:solidFill>
                  <a:srgbClr val="000000"/>
                </a:solidFill>
                <a:effectLst/>
                <a:latin typeface="TimesNewRomanPS-ItalicMT"/>
              </a:rPr>
              <a:t>Die Börse </a:t>
            </a:r>
            <a:r>
              <a:rPr lang="hr-HR" sz="1600" b="0" i="0" dirty="0">
                <a:solidFill>
                  <a:srgbClr val="000000"/>
                </a:solidFill>
                <a:effectLst/>
                <a:latin typeface="TimesNewRomanPSMT"/>
              </a:rPr>
              <a:t>(1894)]”, </a:t>
            </a:r>
            <a:r>
              <a:rPr lang="hr-HR" sz="1600" b="0" i="1" dirty="0">
                <a:solidFill>
                  <a:srgbClr val="000000"/>
                </a:solidFill>
                <a:effectLst/>
                <a:latin typeface="TimesNewRomanPS-ItalicMT"/>
              </a:rPr>
              <a:t>Theory and Society</a:t>
            </a:r>
            <a:r>
              <a:rPr lang="hr-HR" sz="1600" b="0" i="0" dirty="0">
                <a:solidFill>
                  <a:srgbClr val="000000"/>
                </a:solidFill>
                <a:effectLst/>
                <a:latin typeface="TimesNewRomanPSMT"/>
              </a:rPr>
              <a:t>, 29</a:t>
            </a:r>
            <a:br>
              <a:rPr lang="hr-HR" sz="1600" b="0" i="0" dirty="0">
                <a:solidFill>
                  <a:srgbClr val="000000"/>
                </a:solidFill>
                <a:effectLst/>
                <a:latin typeface="TimesNewRomanPSMT"/>
              </a:rPr>
            </a:br>
            <a:r>
              <a:rPr lang="hr-HR" sz="1600" b="0" i="0" dirty="0">
                <a:solidFill>
                  <a:srgbClr val="000000"/>
                </a:solidFill>
                <a:effectLst/>
                <a:latin typeface="TimesNewRomanPSMT"/>
              </a:rPr>
              <a:t>(3) (June 2000): 305-338. </a:t>
            </a:r>
            <a:r>
              <a:rPr lang="hr-HR" sz="1600" b="0" i="0" dirty="0">
                <a:solidFill>
                  <a:srgbClr val="000000"/>
                </a:solidFill>
                <a:effectLst/>
                <a:latin typeface="TimesNewRomanPSMT"/>
                <a:hlinkClick r:id="rId10"/>
              </a:rPr>
              <a:t>https://www.jstor.org/stable/3108485</a:t>
            </a:r>
            <a:r>
              <a:rPr lang="en-US" sz="1600" b="0" i="0" dirty="0">
                <a:solidFill>
                  <a:srgbClr val="000000"/>
                </a:solidFill>
                <a:effectLst/>
                <a:latin typeface="TimesNewRomanPSMT"/>
              </a:rPr>
              <a:t> </a:t>
            </a:r>
            <a:r>
              <a:rPr lang="hr-HR" sz="1600" b="0" i="0" dirty="0">
                <a:solidFill>
                  <a:srgbClr val="000000"/>
                </a:solidFill>
                <a:effectLst/>
                <a:latin typeface="TimesNewRomanPSMT"/>
              </a:rPr>
              <a:t>German edition: </a:t>
            </a:r>
            <a:r>
              <a:rPr lang="hr-HR" sz="1600" b="0" i="1" dirty="0">
                <a:solidFill>
                  <a:srgbClr val="0563C1"/>
                </a:solidFill>
                <a:effectLst/>
                <a:latin typeface="TimesNewRomanPS-ItalicMT"/>
              </a:rPr>
              <a:t>Die Börse - I. Zweck und äußere Organisation</a:t>
            </a:r>
            <a:r>
              <a:rPr lang="hr-HR" sz="1600" b="0" i="0" dirty="0">
                <a:solidFill>
                  <a:srgbClr val="000000"/>
                </a:solidFill>
                <a:effectLst/>
                <a:latin typeface="TimesNewRomanPSMT"/>
              </a:rPr>
              <a:t>. Göttingen: Vandenhoeck und Ruprecht [Göttinger Arbeiterbibliothek, 1. Band, 2. u 3. Heft]</a:t>
            </a:r>
            <a:r>
              <a:rPr lang="hr-HR" sz="1600" dirty="0"/>
              <a:t> </a:t>
            </a:r>
            <a:r>
              <a:rPr lang="hr-HR" sz="1600" dirty="0">
                <a:solidFill>
                  <a:srgbClr val="000000"/>
                </a:solidFill>
                <a:latin typeface="TimesNewRomanPSMT"/>
                <a:hlinkClick r:id="rId11"/>
              </a:rPr>
              <a:t>https://archive.org/details/WEBERMaxDieBoerseI.1894II.1896</a:t>
            </a:r>
            <a:r>
              <a:rPr lang="en-US" sz="1600" dirty="0">
                <a:solidFill>
                  <a:srgbClr val="000000"/>
                </a:solidFill>
                <a:latin typeface="TimesNewRomanPSMT"/>
              </a:rPr>
              <a:t> </a:t>
            </a:r>
            <a:br>
              <a:rPr lang="hr-HR" sz="1050" dirty="0"/>
            </a:br>
            <a:br>
              <a:rPr lang="en-US" sz="1400" dirty="0"/>
            </a:br>
            <a:endParaRPr lang="el-GR" sz="2000" dirty="0"/>
          </a:p>
        </p:txBody>
      </p:sp>
    </p:spTree>
    <p:extLst>
      <p:ext uri="{BB962C8B-B14F-4D97-AF65-F5344CB8AC3E}">
        <p14:creationId xmlns:p14="http://schemas.microsoft.com/office/powerpoint/2010/main" val="180211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8DD201-9948-1596-A8A7-1DBC38A0500E}"/>
              </a:ext>
            </a:extLst>
          </p:cNvPr>
          <p:cNvSpPr>
            <a:spLocks noGrp="1"/>
          </p:cNvSpPr>
          <p:nvPr>
            <p:ph type="ctrTitle"/>
          </p:nvPr>
        </p:nvSpPr>
        <p:spPr>
          <a:xfrm>
            <a:off x="0" y="1122363"/>
            <a:ext cx="12192000" cy="2387600"/>
          </a:xfrm>
        </p:spPr>
        <p:txBody>
          <a:bodyPr>
            <a:normAutofit fontScale="90000"/>
          </a:bodyPr>
          <a:lstStyle/>
          <a:p>
            <a:r>
              <a:rPr lang="el-GR" dirty="0"/>
              <a:t>Μάθημα 6</a:t>
            </a:r>
            <a:r>
              <a:rPr lang="el-GR" baseline="30000" dirty="0"/>
              <a:t>ο</a:t>
            </a:r>
            <a:r>
              <a:rPr lang="el-GR" dirty="0"/>
              <a:t> </a:t>
            </a:r>
            <a:br>
              <a:rPr lang="el-GR" dirty="0"/>
            </a:br>
            <a:r>
              <a:rPr lang="el-GR" dirty="0"/>
              <a:t>Η Μετάβαση στα Νεοκλασικά Οικονομικά  Η Διάσταση του </a:t>
            </a:r>
            <a:r>
              <a:rPr lang="en-US" dirty="0"/>
              <a:t>Finance </a:t>
            </a:r>
            <a:endParaRPr lang="el-GR" dirty="0"/>
          </a:p>
        </p:txBody>
      </p:sp>
      <p:sp>
        <p:nvSpPr>
          <p:cNvPr id="3" name="Υπότιτλος 2">
            <a:extLst>
              <a:ext uri="{FF2B5EF4-FFF2-40B4-BE49-F238E27FC236}">
                <a16:creationId xmlns:a16="http://schemas.microsoft.com/office/drawing/2014/main" id="{D1C0BCC6-4FB8-2867-7120-5A3DA769B2D8}"/>
              </a:ext>
            </a:extLst>
          </p:cNvPr>
          <p:cNvSpPr>
            <a:spLocks noGrp="1"/>
          </p:cNvSpPr>
          <p:nvPr>
            <p:ph type="subTitle" idx="1"/>
          </p:nvPr>
        </p:nvSpPr>
        <p:spPr/>
        <p:txBody>
          <a:bodyPr>
            <a:normAutofit/>
          </a:bodyPr>
          <a:lstStyle/>
          <a:p>
            <a:pPr algn="r">
              <a:spcBef>
                <a:spcPts val="0"/>
              </a:spcBef>
            </a:pPr>
            <a:r>
              <a:rPr lang="en-US" sz="3200" b="1" dirty="0"/>
              <a:t>Nikos Stravelakis </a:t>
            </a:r>
          </a:p>
          <a:p>
            <a:pPr algn="r">
              <a:spcBef>
                <a:spcPts val="0"/>
              </a:spcBef>
            </a:pPr>
            <a:r>
              <a:rPr lang="en-US" sz="3200" b="1" dirty="0"/>
              <a:t>TOE </a:t>
            </a:r>
            <a:r>
              <a:rPr lang="el-GR" sz="3200" b="1" dirty="0"/>
              <a:t>ΕΚΠΑ </a:t>
            </a:r>
          </a:p>
        </p:txBody>
      </p:sp>
    </p:spTree>
    <p:extLst>
      <p:ext uri="{BB962C8B-B14F-4D97-AF65-F5344CB8AC3E}">
        <p14:creationId xmlns:p14="http://schemas.microsoft.com/office/powerpoint/2010/main" val="39615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8B1BC9-ABC0-5D7F-4266-8C9DEE1E6E1B}"/>
              </a:ext>
            </a:extLst>
          </p:cNvPr>
          <p:cNvSpPr>
            <a:spLocks noGrp="1"/>
          </p:cNvSpPr>
          <p:nvPr>
            <p:ph type="title"/>
          </p:nvPr>
        </p:nvSpPr>
        <p:spPr>
          <a:xfrm>
            <a:off x="765313" y="0"/>
            <a:ext cx="10515600" cy="993913"/>
          </a:xfrm>
        </p:spPr>
        <p:txBody>
          <a:bodyPr/>
          <a:lstStyle/>
          <a:p>
            <a:pPr algn="ctr"/>
            <a:r>
              <a:rPr lang="el-GR" b="1" dirty="0"/>
              <a:t>Σκοπός και Μαθήματος και Περιεχόμενα</a:t>
            </a:r>
          </a:p>
        </p:txBody>
      </p:sp>
      <p:sp>
        <p:nvSpPr>
          <p:cNvPr id="3" name="Θέση περιεχομένου 2">
            <a:extLst>
              <a:ext uri="{FF2B5EF4-FFF2-40B4-BE49-F238E27FC236}">
                <a16:creationId xmlns:a16="http://schemas.microsoft.com/office/drawing/2014/main" id="{9406998C-82FD-ACB2-4FC5-6F24580A79A5}"/>
              </a:ext>
            </a:extLst>
          </p:cNvPr>
          <p:cNvSpPr>
            <a:spLocks noGrp="1"/>
          </p:cNvSpPr>
          <p:nvPr>
            <p:ph idx="1"/>
          </p:nvPr>
        </p:nvSpPr>
        <p:spPr>
          <a:xfrm>
            <a:off x="251791" y="1113183"/>
            <a:ext cx="11542644" cy="5393634"/>
          </a:xfrm>
        </p:spPr>
        <p:txBody>
          <a:bodyPr>
            <a:normAutofit fontScale="92500" lnSpcReduction="10000"/>
          </a:bodyPr>
          <a:lstStyle/>
          <a:p>
            <a:pPr marL="0" indent="0">
              <a:buNone/>
            </a:pPr>
            <a:r>
              <a:rPr lang="el-GR" sz="2000" dirty="0"/>
              <a:t>Στο προηγούμενο μάθημα είδαμε πώς ορίσθηκε η από κοινού ισορροπία στις αγορές  αγαθών και χρήματος στα Νεοκλασικά και </a:t>
            </a:r>
            <a:r>
              <a:rPr lang="el-GR" sz="2000" dirty="0" err="1"/>
              <a:t>Νεοκευνσιανά</a:t>
            </a:r>
            <a:r>
              <a:rPr lang="el-GR" sz="2000" dirty="0"/>
              <a:t> οικονομικά.</a:t>
            </a:r>
          </a:p>
          <a:p>
            <a:pPr marL="0" indent="0" algn="just">
              <a:buNone/>
            </a:pPr>
            <a:r>
              <a:rPr lang="el-GR" sz="2000" dirty="0"/>
              <a:t>Όμως, οι αγορές ομολόγων, τα χρηματιστήρια, οι αγορές παραγώγων και λοιπών χρηματοπιστωτικών τίτλων αποκτούσαν όλο και πιο βαρύνοντα ρόλο στις καπιταλιστικές οικονομίες. Με άλλα λόγια, γίνονταν μια όλο και μεγαλύτερη </a:t>
            </a:r>
            <a:r>
              <a:rPr lang="el-GR" sz="2000" dirty="0" err="1"/>
              <a:t>μπίζνα</a:t>
            </a:r>
            <a:r>
              <a:rPr lang="el-GR" sz="2000" dirty="0"/>
              <a:t> που αφορούσε και επηρέαζε ένα  σημαντικό μέρος της κοινωνίας. Από τα τέλη του 19</a:t>
            </a:r>
            <a:r>
              <a:rPr lang="el-GR" sz="2000" baseline="30000" dirty="0"/>
              <a:t>ου</a:t>
            </a:r>
            <a:r>
              <a:rPr lang="el-GR" sz="2000" dirty="0"/>
              <a:t> αιώνα και τον </a:t>
            </a:r>
            <a:r>
              <a:rPr lang="en-US" sz="2000" dirty="0"/>
              <a:t>Max Weber</a:t>
            </a:r>
            <a:r>
              <a:rPr lang="el-GR" sz="2000" dirty="0"/>
              <a:t> </a:t>
            </a:r>
            <a:r>
              <a:rPr lang="en-US" sz="2000" dirty="0"/>
              <a:t>(Weber</a:t>
            </a:r>
            <a:r>
              <a:rPr lang="el-GR" sz="2000"/>
              <a:t> 1894</a:t>
            </a:r>
            <a:r>
              <a:rPr lang="en-US" sz="2000"/>
              <a:t>) </a:t>
            </a:r>
            <a:r>
              <a:rPr lang="el-GR" sz="2000" dirty="0"/>
              <a:t>ξεκίνησε η ιδέα ότι οι αγορές κεφαλαίου είναι ένας τρόπος διανομής του πλούτου σε όλες τις εισοδηματικές ομάδες</a:t>
            </a:r>
            <a:r>
              <a:rPr lang="en-US" sz="2000" dirty="0"/>
              <a:t>,</a:t>
            </a:r>
            <a:r>
              <a:rPr lang="el-GR" sz="2000" dirty="0"/>
              <a:t> ένα είδος «εταιρικής δημοκρατίας» που επιτρέπει σε όλους την πρόσβαση στις αποδόσεις του κεφαλαίου. Αυτό ήταν και παραμένει ένα βασικό αφήγημα του οικονομικού και πολιτικού </a:t>
            </a:r>
            <a:r>
              <a:rPr lang="en-US" sz="2000" dirty="0"/>
              <a:t>Status Quo </a:t>
            </a:r>
            <a:r>
              <a:rPr lang="el-GR" sz="2000" dirty="0"/>
              <a:t>παρά τις τραγωδίες που έχουν μεσολαβήσει με πιο πρόσφατη το 2008.</a:t>
            </a:r>
          </a:p>
          <a:p>
            <a:pPr marL="0" indent="0">
              <a:buNone/>
            </a:pPr>
            <a:r>
              <a:rPr lang="el-GR" sz="2000" dirty="0"/>
              <a:t>Έτσι οι αποδόσεις αυτών τίτλων έπρεπε να προσδιοριστούν και να ενσωματωθούν στο κορμό των θεωριών που σκιαγραφήσαμε τη προηγούμενη φορά. Αυτό θα αποδειχθεί ιδιαίτερα δύσκολο και προβληματικό τόσο αναλυτικά όσο και εμπειρικά. </a:t>
            </a:r>
          </a:p>
          <a:p>
            <a:pPr marL="0" indent="0" algn="just">
              <a:buNone/>
            </a:pPr>
            <a:r>
              <a:rPr lang="el-GR" sz="2000" dirty="0"/>
              <a:t>Δεν είναι δύσκολο να φανταστεί κανείς κάτι τέτοιο αφού μιλάμε για υποδείγματα όπου το επιτόκιο είναι το ποσοστό κέρδους. Απαιτείται ένας μηχανισμός σχετικής εξίσωσης των αποδόσεων όλων των χρηματοπιστωτικών τίτλων γύρω από κάποιο επιτόκιο ισορροπίας είτε είναι το «φυσικό επιτόκιο» είτε το «νομισματικό/ κανονικό (</a:t>
            </a:r>
            <a:r>
              <a:rPr lang="en-US" sz="2000" dirty="0"/>
              <a:t>normal)</a:t>
            </a:r>
            <a:r>
              <a:rPr lang="el-GR" sz="2000" dirty="0"/>
              <a:t> επιτόκιο» των νέο </a:t>
            </a:r>
            <a:r>
              <a:rPr lang="el-GR" sz="2000" dirty="0" err="1"/>
              <a:t>Κευνσιανών</a:t>
            </a:r>
            <a:r>
              <a:rPr lang="el-GR" sz="2000" dirty="0"/>
              <a:t> οικονομικών.</a:t>
            </a:r>
          </a:p>
          <a:p>
            <a:pPr marL="0" indent="0" algn="just">
              <a:buNone/>
            </a:pPr>
            <a:r>
              <a:rPr lang="el-GR" sz="2000" dirty="0"/>
              <a:t>Την πορεία αυτή θα ακολουθήσουμε αναλυτικά σε αυτό και το επόμενο μάθημα. Όπως θα δούμε η ορθόδοξη θεωρία προσπάθησε να συνδυάσει τα μακροοικονομικά υποδείγματα με τις εργασίες των μαθηματικών </a:t>
            </a:r>
            <a:r>
              <a:rPr lang="en-US" sz="2000" dirty="0"/>
              <a:t>Daniel Bernoulli </a:t>
            </a:r>
            <a:r>
              <a:rPr lang="el-GR" sz="2000" dirty="0"/>
              <a:t>και </a:t>
            </a:r>
            <a:r>
              <a:rPr lang="en-US" sz="2000" dirty="0"/>
              <a:t>Luis </a:t>
            </a:r>
            <a:r>
              <a:rPr lang="en-US" sz="2000" dirty="0" err="1"/>
              <a:t>Bachelier</a:t>
            </a:r>
            <a:r>
              <a:rPr lang="el-GR" sz="2000" dirty="0"/>
              <a:t>. </a:t>
            </a:r>
          </a:p>
          <a:p>
            <a:pPr marL="0" indent="0" algn="just">
              <a:buNone/>
            </a:pPr>
            <a:r>
              <a:rPr lang="el-GR" sz="2000" dirty="0"/>
              <a:t>Ας τα πάρουμε με τη σειρά.</a:t>
            </a:r>
            <a:r>
              <a:rPr lang="en-US" sz="2000" dirty="0"/>
              <a:t> </a:t>
            </a:r>
            <a:r>
              <a:rPr lang="el-GR" sz="2000" dirty="0"/>
              <a:t>  </a:t>
            </a:r>
          </a:p>
        </p:txBody>
      </p:sp>
    </p:spTree>
    <p:extLst>
      <p:ext uri="{BB962C8B-B14F-4D97-AF65-F5344CB8AC3E}">
        <p14:creationId xmlns:p14="http://schemas.microsoft.com/office/powerpoint/2010/main" val="2573528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4A2B20-5C86-2DA5-FAAE-C87E73D0EAFA}"/>
              </a:ext>
            </a:extLst>
          </p:cNvPr>
          <p:cNvSpPr>
            <a:spLocks noGrp="1"/>
          </p:cNvSpPr>
          <p:nvPr>
            <p:ph type="title"/>
          </p:nvPr>
        </p:nvSpPr>
        <p:spPr>
          <a:xfrm>
            <a:off x="838200" y="18255"/>
            <a:ext cx="10515600" cy="1028667"/>
          </a:xfrm>
        </p:spPr>
        <p:txBody>
          <a:bodyPr/>
          <a:lstStyle/>
          <a:p>
            <a:pPr algn="ctr"/>
            <a:r>
              <a:rPr lang="el-GR" b="1" dirty="0"/>
              <a:t>Η Προτίμηση Ρευστότητας και ο Κίνδυνος</a:t>
            </a:r>
          </a:p>
        </p:txBody>
      </p:sp>
      <p:sp>
        <p:nvSpPr>
          <p:cNvPr id="3" name="Θέση περιεχομένου 2">
            <a:extLst>
              <a:ext uri="{FF2B5EF4-FFF2-40B4-BE49-F238E27FC236}">
                <a16:creationId xmlns:a16="http://schemas.microsoft.com/office/drawing/2014/main" id="{5B737467-7D99-574F-EAEF-D906A549C217}"/>
              </a:ext>
            </a:extLst>
          </p:cNvPr>
          <p:cNvSpPr>
            <a:spLocks noGrp="1"/>
          </p:cNvSpPr>
          <p:nvPr>
            <p:ph idx="1"/>
          </p:nvPr>
        </p:nvSpPr>
        <p:spPr>
          <a:xfrm>
            <a:off x="212035" y="1166190"/>
            <a:ext cx="11701669" cy="5526157"/>
          </a:xfrm>
        </p:spPr>
        <p:txBody>
          <a:bodyPr>
            <a:normAutofit fontScale="92500" lnSpcReduction="10000"/>
          </a:bodyPr>
          <a:lstStyle/>
          <a:p>
            <a:pPr marL="0" indent="0">
              <a:buNone/>
            </a:pPr>
            <a:r>
              <a:rPr lang="el-GR" sz="2000" dirty="0"/>
              <a:t>Μια από τις πρώτες προσπάθειες για την ένταξη των χρηματοπιστωτικών τίτλων στο </a:t>
            </a:r>
            <a:r>
              <a:rPr lang="el-GR" sz="2000" dirty="0" err="1"/>
              <a:t>νεο</a:t>
            </a:r>
            <a:r>
              <a:rPr lang="en-US" sz="2000" dirty="0"/>
              <a:t>-</a:t>
            </a:r>
            <a:r>
              <a:rPr lang="el-GR" sz="2000" dirty="0"/>
              <a:t>κεϋνσιανό υπόδειγμα (</a:t>
            </a:r>
            <a:r>
              <a:rPr lang="en-US" sz="2000" dirty="0"/>
              <a:t>IS-LM) </a:t>
            </a:r>
            <a:r>
              <a:rPr lang="el-GR" sz="2000" dirty="0"/>
              <a:t>είναι το άρθρο του </a:t>
            </a:r>
            <a:r>
              <a:rPr lang="en-US" sz="2000" dirty="0"/>
              <a:t>Tobin “Liquidity Preference as a Behavior Towards Risk” (1958).</a:t>
            </a:r>
            <a:endParaRPr lang="el-GR" sz="2000" dirty="0"/>
          </a:p>
          <a:p>
            <a:pPr marL="0" indent="0" algn="just">
              <a:buNone/>
            </a:pPr>
            <a:r>
              <a:rPr lang="el-GR" sz="2000" dirty="0"/>
              <a:t>Το άρθρο επιδιώκει να εξηγήσει την αρνητική σχέση της ζήτησης για χρήμα με το επιτόκιο στα </a:t>
            </a:r>
            <a:r>
              <a:rPr lang="el-GR" sz="2000" dirty="0" err="1"/>
              <a:t>κεϋνσιανά</a:t>
            </a:r>
            <a:r>
              <a:rPr lang="el-GR" sz="2000" dirty="0"/>
              <a:t> οικονομικά. Για το λόγο αυτό έπρεπε να απαντήσει στο ερώτημα: τι είναι εκείνο που κάνει τους ανθρώπους να διατηρούν ρευστά διαθέσιμα που δεν κερδίζουν τόκο σε σχέση με άλλους τίτλους που έχουν απόδοση;</a:t>
            </a:r>
          </a:p>
          <a:p>
            <a:pPr marL="0" indent="0" algn="just">
              <a:buNone/>
            </a:pPr>
            <a:r>
              <a:rPr lang="el-GR" sz="2000" dirty="0"/>
              <a:t>Σε αυτό το πλαίσιο διαχωρίζει τη ζήτηση για χρήμα σε «ζήτηση για συναλλαγές» και «ζήτηση για επενδύσεις».</a:t>
            </a:r>
          </a:p>
          <a:p>
            <a:pPr marL="0" indent="0" algn="just">
              <a:buNone/>
            </a:pPr>
            <a:r>
              <a:rPr lang="el-GR" sz="2000" dirty="0"/>
              <a:t>Παρόλο που ο </a:t>
            </a:r>
            <a:r>
              <a:rPr lang="en-US" sz="2000" dirty="0"/>
              <a:t>Tobin </a:t>
            </a:r>
            <a:r>
              <a:rPr lang="el-GR" sz="2000" dirty="0"/>
              <a:t>δεν θεωρεί τη «ζήτηση χρήματος για συναλλαγές» (Στον </a:t>
            </a:r>
            <a:r>
              <a:rPr lang="en-US" sz="2000" dirty="0"/>
              <a:t>Keynes </a:t>
            </a:r>
            <a:r>
              <a:rPr lang="el-GR" sz="2000" dirty="0"/>
              <a:t>ποιες είναι οι κατηγορίες ζήτησης χρήματος;) σταθερό ποσοστό του εισοδήματος επικεντρώνεται στα «επενδυτικά διαθέσιμα» και στην επιλογή χαρτοφυλακίου τίτλων. Ορίζει δε τα «επενδυτικά διαθέσιμα» ως χρηματικό κεφάλαιο που δεν είναι υποχρεωτικό να ρευστοποιηθεί εντός του οικονομικού έτους. </a:t>
            </a:r>
          </a:p>
          <a:p>
            <a:pPr marL="0" indent="0" algn="just">
              <a:buNone/>
            </a:pPr>
            <a:r>
              <a:rPr lang="el-GR" sz="2000" dirty="0"/>
              <a:t>Συμπεραίνει λοιπόν ότι οποιαδήποτε πράξη ρευστοποίησης αυτών των περιουσιακών στοιχείων έχει να κάνει με αυτό που ο </a:t>
            </a:r>
            <a:r>
              <a:rPr lang="en-US" sz="2000" dirty="0"/>
              <a:t>Keynes </a:t>
            </a:r>
            <a:r>
              <a:rPr lang="el-GR" sz="2000" dirty="0"/>
              <a:t>ονομάζει «κερδοσκοπικό κίνητρο ζήτησης για χρήμα» και σχετίζεται με προσδοκίες για κέρδη ή ζημίες από τίτλους που φέρνουν απόδοση. </a:t>
            </a:r>
          </a:p>
          <a:p>
            <a:pPr marL="0" indent="0" algn="just">
              <a:buNone/>
            </a:pPr>
            <a:r>
              <a:rPr lang="el-GR" sz="2000" dirty="0"/>
              <a:t>Στο τελευταίο βασίζεται η αρνητική σχέση του επιτοκίου με τη ζήτηση χρήματος. Στην παρουσίασή του, ο </a:t>
            </a:r>
            <a:r>
              <a:rPr lang="en-US" sz="2000" dirty="0"/>
              <a:t>Tobin</a:t>
            </a:r>
            <a:r>
              <a:rPr lang="el-GR" sz="2000" dirty="0"/>
              <a:t>, περιορίζει την άσκηση</a:t>
            </a:r>
            <a:r>
              <a:rPr lang="en-US" sz="2000" dirty="0"/>
              <a:t> </a:t>
            </a:r>
            <a:r>
              <a:rPr lang="el-GR" sz="2000" dirty="0"/>
              <a:t>στην επιλογή ανάμεσα στη διατήρηση ρευστών διαθεσίμων σε μετρητά ή καταθέσεις όψεως από τη μια και ομολογίες χωρίς πτωχευτικό ρίσκο από την άλλη.  </a:t>
            </a:r>
          </a:p>
          <a:p>
            <a:pPr marL="0" indent="0" algn="just">
              <a:buNone/>
            </a:pPr>
            <a:r>
              <a:rPr lang="el-GR" sz="2000" dirty="0"/>
              <a:t>Σε αυτό το περιβάλλον υπάρχουν δύο πηγές προτίμησης ρευστότητας που δεν αποκλείει η μια την άλλη: </a:t>
            </a:r>
          </a:p>
          <a:p>
            <a:pPr marL="0" indent="0" algn="just">
              <a:buNone/>
            </a:pPr>
            <a:r>
              <a:rPr lang="el-GR" sz="2000" dirty="0"/>
              <a:t> </a:t>
            </a:r>
            <a:endParaRPr lang="en-US" sz="2000" dirty="0"/>
          </a:p>
          <a:p>
            <a:pPr marL="0" indent="0">
              <a:buNone/>
            </a:pPr>
            <a:r>
              <a:rPr lang="el-GR" sz="2000" dirty="0"/>
              <a:t>  </a:t>
            </a:r>
          </a:p>
        </p:txBody>
      </p:sp>
      <p:pic>
        <p:nvPicPr>
          <p:cNvPr id="5" name="Εικόνα 4">
            <a:extLst>
              <a:ext uri="{FF2B5EF4-FFF2-40B4-BE49-F238E27FC236}">
                <a16:creationId xmlns:a16="http://schemas.microsoft.com/office/drawing/2014/main" id="{5FD91D08-338D-05D1-9D50-1DA966762F1D}"/>
              </a:ext>
            </a:extLst>
          </p:cNvPr>
          <p:cNvPicPr>
            <a:picLocks noChangeAspect="1"/>
          </p:cNvPicPr>
          <p:nvPr/>
        </p:nvPicPr>
        <p:blipFill>
          <a:blip r:embed="rId2"/>
          <a:stretch>
            <a:fillRect/>
          </a:stretch>
        </p:blipFill>
        <p:spPr>
          <a:xfrm>
            <a:off x="278296" y="6006072"/>
            <a:ext cx="11411956" cy="805543"/>
          </a:xfrm>
          <a:prstGeom prst="rect">
            <a:avLst/>
          </a:prstGeom>
        </p:spPr>
      </p:pic>
    </p:spTree>
    <p:extLst>
      <p:ext uri="{BB962C8B-B14F-4D97-AF65-F5344CB8AC3E}">
        <p14:creationId xmlns:p14="http://schemas.microsoft.com/office/powerpoint/2010/main" val="2685002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 name="Group 28">
            <a:extLst>
              <a:ext uri="{FF2B5EF4-FFF2-40B4-BE49-F238E27FC236}">
                <a16:creationId xmlns:a16="http://schemas.microsoft.com/office/drawing/2014/main" id="{912209CB-3E4C-43AE-B507-08269FAE89F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30" name="Isosceles Triangle 29">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7BCB7912-FEA6-4C89-8E9B-D95EF15647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Θέση περιεχομένου 2">
            <a:extLst>
              <a:ext uri="{FF2B5EF4-FFF2-40B4-BE49-F238E27FC236}">
                <a16:creationId xmlns:a16="http://schemas.microsoft.com/office/drawing/2014/main" id="{C9EFE5BA-310B-1580-3F61-9495F5D13762}"/>
              </a:ext>
            </a:extLst>
          </p:cNvPr>
          <p:cNvSpPr>
            <a:spLocks noGrp="1"/>
          </p:cNvSpPr>
          <p:nvPr>
            <p:ph idx="1"/>
          </p:nvPr>
        </p:nvSpPr>
        <p:spPr>
          <a:xfrm>
            <a:off x="177296" y="379828"/>
            <a:ext cx="5632661" cy="6239249"/>
          </a:xfrm>
        </p:spPr>
        <p:txBody>
          <a:bodyPr>
            <a:normAutofit lnSpcReduction="10000"/>
          </a:bodyPr>
          <a:lstStyle/>
          <a:p>
            <a:pPr marL="0" indent="0">
              <a:buNone/>
            </a:pPr>
            <a:r>
              <a:rPr lang="el-GR" sz="2000" dirty="0"/>
              <a:t>Ας ξεκινήσουμε από την υπόθεση των ανελαστικών προσδοκιών για τα επιτόκια. Αν ισχύει τότε ο κάτοχος μιας ομολογίας θα πρέπει να προσδοκά ότι το ομόλογό του θα έχει κέρδος ή ζημία κεφαλαίου που καθορίζεται από το λόγο του τρέχοντος επιτοκίου προς το προσδοκώμενο επιτόκιο ισορροπίας όπως στην εξίσωση στα δεξιά.</a:t>
            </a:r>
          </a:p>
          <a:p>
            <a:pPr marL="0" indent="0">
              <a:buNone/>
            </a:pPr>
            <a:endParaRPr lang="el-GR" sz="2000" dirty="0"/>
          </a:p>
          <a:p>
            <a:pPr marL="0" indent="0">
              <a:buNone/>
            </a:pPr>
            <a:endParaRPr lang="el-GR" sz="2000" dirty="0"/>
          </a:p>
          <a:p>
            <a:pPr marL="0" indent="0">
              <a:buNone/>
            </a:pPr>
            <a:r>
              <a:rPr lang="el-GR" sz="2000" dirty="0"/>
              <a:t>Σε αυτό το περιβάλλον η επενδυτική απόφαση είναι απλή. Αν ο επενδυτής προσδοκά ότι </a:t>
            </a:r>
            <a:r>
              <a:rPr lang="en-US" sz="2000" dirty="0" err="1"/>
              <a:t>r+g</a:t>
            </a:r>
            <a:r>
              <a:rPr lang="en-US" sz="2000" dirty="0"/>
              <a:t>&gt;0 </a:t>
            </a:r>
            <a:r>
              <a:rPr lang="el-GR" sz="2000" dirty="0"/>
              <a:t>τότε θα βάλει όλα του τα «επενδυτικά διαθέσιμα» σε ομόλογα και δε θα κρατήσει καθόλου </a:t>
            </a:r>
            <a:r>
              <a:rPr lang="en-US" sz="2000" dirty="0"/>
              <a:t>cash. </a:t>
            </a:r>
            <a:r>
              <a:rPr lang="el-GR" sz="2000" dirty="0"/>
              <a:t>Προφανώς όταν </a:t>
            </a:r>
            <a:r>
              <a:rPr lang="en-US" sz="2000" dirty="0"/>
              <a:t>r&gt;r</a:t>
            </a:r>
            <a:r>
              <a:rPr lang="en-US" sz="2000" baseline="-25000" dirty="0"/>
              <a:t>e</a:t>
            </a:r>
            <a:r>
              <a:rPr lang="en-US" sz="2000" dirty="0"/>
              <a:t> </a:t>
            </a:r>
            <a:r>
              <a:rPr lang="el-GR" sz="2000" dirty="0"/>
              <a:t>ισχύει το ίδιο. Ο λόγος είναι ότι προσδοκά ότι το υψηλότερο επιτόκιο </a:t>
            </a:r>
            <a:r>
              <a:rPr lang="en-US" sz="2000" dirty="0"/>
              <a:t>r </a:t>
            </a:r>
            <a:r>
              <a:rPr lang="el-GR" sz="2000" dirty="0"/>
              <a:t>θα επικρατεί και στο μέλλον.</a:t>
            </a:r>
          </a:p>
          <a:p>
            <a:pPr marL="0" indent="0">
              <a:buNone/>
            </a:pPr>
            <a:r>
              <a:rPr lang="el-GR" sz="2000" dirty="0"/>
              <a:t>Υποθέτοντας μια εκδοχή «προσαρμοζόμενων προσδοκιών» όπου το επιτόκιο ισορροπίας είναι συνάρτηση του τρέχοντος επιτοκίου όλα αυτά μπορούν να αποτυπωθούν σε ένα γράφημα (</a:t>
            </a:r>
            <a:r>
              <a:rPr lang="en-US" sz="2000" dirty="0"/>
              <a:t>Figure 1)</a:t>
            </a:r>
            <a:r>
              <a:rPr lang="el-GR" sz="2000" dirty="0"/>
              <a:t>.</a:t>
            </a:r>
          </a:p>
          <a:p>
            <a:pPr marL="0" indent="0">
              <a:buNone/>
            </a:pPr>
            <a:endParaRPr lang="en-US" sz="1700" dirty="0"/>
          </a:p>
        </p:txBody>
      </p:sp>
      <p:pic>
        <p:nvPicPr>
          <p:cNvPr id="4" name="Εικόνα 3">
            <a:extLst>
              <a:ext uri="{FF2B5EF4-FFF2-40B4-BE49-F238E27FC236}">
                <a16:creationId xmlns:a16="http://schemas.microsoft.com/office/drawing/2014/main" id="{52F3DB59-3474-8710-2074-95F474CED557}"/>
              </a:ext>
            </a:extLst>
          </p:cNvPr>
          <p:cNvPicPr>
            <a:picLocks noChangeAspect="1"/>
          </p:cNvPicPr>
          <p:nvPr/>
        </p:nvPicPr>
        <p:blipFill>
          <a:blip r:embed="rId2"/>
          <a:stretch>
            <a:fillRect/>
          </a:stretch>
        </p:blipFill>
        <p:spPr>
          <a:xfrm>
            <a:off x="8119869" y="477947"/>
            <a:ext cx="3428663" cy="1294046"/>
          </a:xfrm>
          <a:prstGeom prst="rect">
            <a:avLst/>
          </a:prstGeom>
        </p:spPr>
      </p:pic>
      <p:sp>
        <p:nvSpPr>
          <p:cNvPr id="33" name="Isosceles Triangle 3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Εικόνα 5">
            <a:extLst>
              <a:ext uri="{FF2B5EF4-FFF2-40B4-BE49-F238E27FC236}">
                <a16:creationId xmlns:a16="http://schemas.microsoft.com/office/drawing/2014/main" id="{17666579-359F-D77E-825C-0A61DE621B69}"/>
              </a:ext>
            </a:extLst>
          </p:cNvPr>
          <p:cNvPicPr>
            <a:picLocks noChangeAspect="1"/>
          </p:cNvPicPr>
          <p:nvPr/>
        </p:nvPicPr>
        <p:blipFill>
          <a:blip r:embed="rId3"/>
          <a:stretch>
            <a:fillRect/>
          </a:stretch>
        </p:blipFill>
        <p:spPr>
          <a:xfrm>
            <a:off x="6231989" y="2082018"/>
            <a:ext cx="5632662" cy="4332849"/>
          </a:xfrm>
          <a:prstGeom prst="rect">
            <a:avLst/>
          </a:prstGeom>
        </p:spPr>
      </p:pic>
    </p:spTree>
    <p:extLst>
      <p:ext uri="{BB962C8B-B14F-4D97-AF65-F5344CB8AC3E}">
        <p14:creationId xmlns:p14="http://schemas.microsoft.com/office/powerpoint/2010/main" val="309077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E28F53A-9020-167A-1017-C077C1B407E6}"/>
              </a:ext>
            </a:extLst>
          </p:cNvPr>
          <p:cNvSpPr>
            <a:spLocks noGrp="1"/>
          </p:cNvSpPr>
          <p:nvPr>
            <p:ph idx="1"/>
          </p:nvPr>
        </p:nvSpPr>
        <p:spPr>
          <a:xfrm>
            <a:off x="267286" y="314179"/>
            <a:ext cx="4089177" cy="6114756"/>
          </a:xfrm>
        </p:spPr>
        <p:txBody>
          <a:bodyPr>
            <a:normAutofit/>
          </a:bodyPr>
          <a:lstStyle/>
          <a:p>
            <a:pPr marL="0" indent="0">
              <a:buNone/>
            </a:pPr>
            <a:r>
              <a:rPr lang="el-GR" sz="2000" dirty="0"/>
              <a:t>Είναι προφανές ότι συνάρτηση ζήτησης χρήματος που προκύπτει από το προηγούμενο αναλυτικό σχήμα θα είναι ασυνεχής και θα αποτελείται από κάποια σημεία που ζήτηση είναι μηδέν </a:t>
            </a:r>
            <a:r>
              <a:rPr lang="en-US" sz="2000" dirty="0"/>
              <a:t>(L,M) </a:t>
            </a:r>
            <a:r>
              <a:rPr lang="el-GR" sz="2000" dirty="0"/>
              <a:t>και κάποια άλλα σημεία που το σύνολο των επενδυτικών διαθεσίμων διακρατούνται σα χρήμα</a:t>
            </a:r>
            <a:r>
              <a:rPr lang="en-US" sz="2000" dirty="0"/>
              <a:t> (N, </a:t>
            </a:r>
            <a:r>
              <a:rPr lang="el-GR" sz="2000" dirty="0"/>
              <a:t>Σ</a:t>
            </a:r>
            <a:r>
              <a:rPr lang="en-US" sz="2000" dirty="0"/>
              <a:t>W)</a:t>
            </a:r>
            <a:r>
              <a:rPr lang="el-GR" sz="2000" dirty="0"/>
              <a:t>. </a:t>
            </a:r>
          </a:p>
          <a:p>
            <a:pPr marL="0" indent="0">
              <a:buNone/>
            </a:pPr>
            <a:endParaRPr lang="el-GR" sz="2400" dirty="0"/>
          </a:p>
          <a:p>
            <a:pPr marL="0" indent="0">
              <a:buNone/>
            </a:pPr>
            <a:r>
              <a:rPr lang="el-GR" sz="2000" dirty="0"/>
              <a:t>Αν δεχθούμε όμως ότι έχουμε ένα μεγάλο αριθμό επενδυτών με διαφορετικές «προσαρμοζόμενες» προσδοκίες τότε η καμπύλη ζήτησης μπορεί να προσεγγισθεί από  μια σχετικά συνεχή αρνητική καμπύλη ζήτησης χρήματος (</a:t>
            </a:r>
            <a:r>
              <a:rPr lang="en-US" sz="2000" dirty="0"/>
              <a:t>LMNBC)</a:t>
            </a:r>
            <a:r>
              <a:rPr lang="el-GR" sz="2000" dirty="0"/>
              <a:t>.</a:t>
            </a:r>
          </a:p>
          <a:p>
            <a:pPr marL="0" indent="0">
              <a:buNone/>
            </a:pPr>
            <a:endParaRPr lang="el-GR" sz="1900" dirty="0"/>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8A6D55C7-BD4A-7988-FF80-05919A31B119}"/>
              </a:ext>
            </a:extLst>
          </p:cNvPr>
          <p:cNvPicPr>
            <a:picLocks noChangeAspect="1"/>
          </p:cNvPicPr>
          <p:nvPr/>
        </p:nvPicPr>
        <p:blipFill>
          <a:blip r:embed="rId2"/>
          <a:stretch>
            <a:fillRect/>
          </a:stretch>
        </p:blipFill>
        <p:spPr>
          <a:xfrm>
            <a:off x="5405862" y="1772529"/>
            <a:ext cx="6019331" cy="3784209"/>
          </a:xfrm>
          <a:prstGeom prst="rect">
            <a:avLst/>
          </a:prstGeom>
          <a:effectLst/>
        </p:spPr>
      </p:pic>
    </p:spTree>
    <p:extLst>
      <p:ext uri="{BB962C8B-B14F-4D97-AF65-F5344CB8AC3E}">
        <p14:creationId xmlns:p14="http://schemas.microsoft.com/office/powerpoint/2010/main" val="1297301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Εικόνα 4">
            <a:extLst>
              <a:ext uri="{FF2B5EF4-FFF2-40B4-BE49-F238E27FC236}">
                <a16:creationId xmlns:a16="http://schemas.microsoft.com/office/drawing/2014/main" id="{56375834-67B5-52BE-5FD6-062B603199D4}"/>
              </a:ext>
            </a:extLst>
          </p:cNvPr>
          <p:cNvPicPr>
            <a:picLocks noChangeAspect="1"/>
          </p:cNvPicPr>
          <p:nvPr/>
        </p:nvPicPr>
        <p:blipFill>
          <a:blip r:embed="rId2"/>
          <a:stretch>
            <a:fillRect/>
          </a:stretch>
        </p:blipFill>
        <p:spPr>
          <a:xfrm>
            <a:off x="449720" y="744486"/>
            <a:ext cx="4670919" cy="2684514"/>
          </a:xfrm>
          <a:prstGeom prst="rect">
            <a:avLst/>
          </a:prstGeom>
        </p:spPr>
      </p:pic>
      <p:grpSp>
        <p:nvGrpSpPr>
          <p:cNvPr id="12" name="Group 11">
            <a:extLst>
              <a:ext uri="{FF2B5EF4-FFF2-40B4-BE49-F238E27FC236}">
                <a16:creationId xmlns:a16="http://schemas.microsoft.com/office/drawing/2014/main" id="{C34A4475-365F-4381-A542-4698D63774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13" name="Isosceles Triangle 12">
              <a:extLst>
                <a:ext uri="{FF2B5EF4-FFF2-40B4-BE49-F238E27FC236}">
                  <a16:creationId xmlns:a16="http://schemas.microsoft.com/office/drawing/2014/main" id="{148F8F8B-B172-475E-9119-57F2A1C879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B0349D0-97A5-4654-A515-C72EA9E0B0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Θέση περιεχομένου 2">
            <a:extLst>
              <a:ext uri="{FF2B5EF4-FFF2-40B4-BE49-F238E27FC236}">
                <a16:creationId xmlns:a16="http://schemas.microsoft.com/office/drawing/2014/main" id="{196BE093-5FD0-0EBE-A75B-69BFF6BF2F3D}"/>
              </a:ext>
            </a:extLst>
          </p:cNvPr>
          <p:cNvSpPr>
            <a:spLocks noGrp="1"/>
          </p:cNvSpPr>
          <p:nvPr>
            <p:ph idx="1"/>
          </p:nvPr>
        </p:nvSpPr>
        <p:spPr>
          <a:xfrm>
            <a:off x="5120639" y="543147"/>
            <a:ext cx="6744011" cy="6075930"/>
          </a:xfrm>
        </p:spPr>
        <p:txBody>
          <a:bodyPr>
            <a:normAutofit fontScale="92500" lnSpcReduction="20000"/>
          </a:bodyPr>
          <a:lstStyle/>
          <a:p>
            <a:pPr marL="0" indent="0">
              <a:buNone/>
            </a:pPr>
            <a:r>
              <a:rPr lang="el-GR" sz="1900" dirty="0"/>
              <a:t>Το μέχρι τώρα αναλυτικό σχήμα αποκλίνει σημαντικά από την προβληματική στη </a:t>
            </a:r>
            <a:r>
              <a:rPr lang="el-GR" sz="1900" i="1" dirty="0"/>
              <a:t>Γενική Θεωρία </a:t>
            </a:r>
            <a:r>
              <a:rPr lang="el-GR" sz="1900" dirty="0"/>
              <a:t>καθότι το ύψος των «επενδυτικών διαθεσίμων» είναι ανεξάρτητο από το ύψος του επιτοκίου </a:t>
            </a:r>
            <a:r>
              <a:rPr lang="en-US" sz="1900" dirty="0"/>
              <a:t>(r)</a:t>
            </a:r>
            <a:r>
              <a:rPr lang="el-GR" sz="1900" dirty="0"/>
              <a:t>.</a:t>
            </a:r>
            <a:r>
              <a:rPr lang="en-US" sz="1900" dirty="0"/>
              <a:t> </a:t>
            </a:r>
            <a:r>
              <a:rPr lang="el-GR" sz="1900" dirty="0"/>
              <a:t>Για παράδειγμα, αν υφίστανται ομόλογα που βρίσκονται ήδη σε κυκλοφορία αυτό θα σημάνει κέρδη και ζημίες κεφαλαίου για τους κατόχους των ομολόγων αυτών (τι σημαίνει κέρδος ή ζημία κεφαλαίου;). </a:t>
            </a:r>
            <a:endParaRPr lang="en-US" sz="1900" dirty="0"/>
          </a:p>
          <a:p>
            <a:pPr marL="0" indent="0">
              <a:buNone/>
            </a:pPr>
            <a:r>
              <a:rPr lang="el-GR" sz="1900" dirty="0"/>
              <a:t> Ο </a:t>
            </a:r>
            <a:r>
              <a:rPr lang="en-US" sz="1900" dirty="0"/>
              <a:t>Tobin</a:t>
            </a:r>
            <a:r>
              <a:rPr lang="el-GR" sz="1900" dirty="0"/>
              <a:t> επισημαίνει ότι η συνάρτηση κερδών και αντίστοιχα ζημιών κεφαλαίου μπορεί να αποδοθεί από την καμπύλη </a:t>
            </a:r>
            <a:r>
              <a:rPr lang="en-US" sz="1900" dirty="0"/>
              <a:t>ABC </a:t>
            </a:r>
            <a:r>
              <a:rPr lang="el-GR" sz="1900" dirty="0"/>
              <a:t>του προηγούμενου σχήματος (γιατί;). Αυτό σημαίνει ότι η αξία των ομολόγων τείνει στο άπειρο καθώς το επιτόκιο τείνει στο 0. Στο παράδειγμά του αυτό προκύπτει ξεκάθαρα από το γεγονός ότι χρησιμοποιεί  τα </a:t>
            </a:r>
            <a:r>
              <a:rPr lang="en-US" sz="1900" dirty="0" err="1"/>
              <a:t>Consols</a:t>
            </a:r>
            <a:r>
              <a:rPr lang="en-US" sz="1900" dirty="0"/>
              <a:t> </a:t>
            </a:r>
            <a:r>
              <a:rPr lang="el-GR" sz="1900" dirty="0"/>
              <a:t>στο παράδειγμά του </a:t>
            </a:r>
            <a:r>
              <a:rPr lang="en-US" sz="1900" dirty="0"/>
              <a:t>(</a:t>
            </a:r>
            <a:r>
              <a:rPr lang="el-GR" sz="1900" dirty="0"/>
              <a:t>Γιατί ισχύει αυτό; Τι είναι τα </a:t>
            </a:r>
            <a:r>
              <a:rPr lang="en-US" sz="1900" dirty="0" err="1"/>
              <a:t>Consols</a:t>
            </a:r>
            <a:r>
              <a:rPr lang="el-GR" sz="1900" dirty="0"/>
              <a:t>;). </a:t>
            </a:r>
          </a:p>
          <a:p>
            <a:pPr marL="0" indent="0">
              <a:buNone/>
            </a:pPr>
            <a:r>
              <a:rPr lang="el-GR" sz="1900" dirty="0"/>
              <a:t>Στη συνέχεια παρουσιάζει τη συζήτηση γύρω από τη Κεϋνσιανή θεωρία του χρήματος και του επιτοκίου στην εποχή του που έχει μια επεξηγηματική αξία και για εμάς. Αρχικά αναφέρεται στον </a:t>
            </a:r>
            <a:r>
              <a:rPr lang="en-US" sz="1900" dirty="0"/>
              <a:t>Kaldor</a:t>
            </a:r>
            <a:r>
              <a:rPr lang="el-GR" sz="1900" dirty="0"/>
              <a:t> που θεωρεί την επενδυτική ακαμψία ως τη βασική αιτία για την αρνητική καμπύλη ζήτησης χρήματος.</a:t>
            </a:r>
          </a:p>
          <a:p>
            <a:pPr marL="0" indent="0">
              <a:buNone/>
            </a:pPr>
            <a:r>
              <a:rPr lang="el-GR" sz="1900" dirty="0"/>
              <a:t>Κατόπι συνεχίζει με το </a:t>
            </a:r>
            <a:r>
              <a:rPr lang="en-US" sz="1900" dirty="0"/>
              <a:t>Leontief </a:t>
            </a:r>
            <a:r>
              <a:rPr lang="el-GR" sz="1900" dirty="0"/>
              <a:t>που επικεντρώνει την κριτική του στο κατά πόσον η ανεργία είναι στοιχείο της ισορροπίας ή αποτελεί αναγκαστικά μια κατάσταση ανισορροπίας. Ο </a:t>
            </a:r>
            <a:r>
              <a:rPr lang="en-US" sz="1900" dirty="0"/>
              <a:t>Leontief </a:t>
            </a:r>
            <a:r>
              <a:rPr lang="el-GR" sz="1900" dirty="0"/>
              <a:t>θεωρούσε ότι η διατήρηση ρευστών επενδυτικών διαθεσίμων είναι στοιχείο ανισορροπίας στην αγορά χρήματος. Ως εκ τούτου η οικονομία  βρίσκεται σε κατάσταση ανισορροπίας όταν η απασχόληση υπολείπεται της πλήρους απασχόλησης (Γιατί ήταν σημαντικό για τους Νέο – Κευνσιανούς το συμπέρασμα ότι οι καπιταλιστικές οικονομίες είναι σε ισορροπία παρόλο που υπάρχει ανεργία;)</a:t>
            </a:r>
          </a:p>
          <a:p>
            <a:pPr marL="0" indent="0">
              <a:buNone/>
            </a:pPr>
            <a:endParaRPr lang="el-GR" sz="1700" dirty="0"/>
          </a:p>
        </p:txBody>
      </p:sp>
      <p:grpSp>
        <p:nvGrpSpPr>
          <p:cNvPr id="16" name="Group 15">
            <a:extLst>
              <a:ext uri="{FF2B5EF4-FFF2-40B4-BE49-F238E27FC236}">
                <a16:creationId xmlns:a16="http://schemas.microsoft.com/office/drawing/2014/main" id="{DC8D6E3B-FFED-480F-941D-FE376375B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17" name="Isosceles Triangle 1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Εικόνα 6">
            <a:extLst>
              <a:ext uri="{FF2B5EF4-FFF2-40B4-BE49-F238E27FC236}">
                <a16:creationId xmlns:a16="http://schemas.microsoft.com/office/drawing/2014/main" id="{AA6EAEA1-1D99-17A7-EE36-681BDFE57281}"/>
              </a:ext>
            </a:extLst>
          </p:cNvPr>
          <p:cNvPicPr>
            <a:picLocks noChangeAspect="1"/>
          </p:cNvPicPr>
          <p:nvPr/>
        </p:nvPicPr>
        <p:blipFill>
          <a:blip r:embed="rId3"/>
          <a:stretch>
            <a:fillRect/>
          </a:stretch>
        </p:blipFill>
        <p:spPr>
          <a:xfrm>
            <a:off x="327349" y="4188510"/>
            <a:ext cx="4670919" cy="2126343"/>
          </a:xfrm>
          <a:prstGeom prst="rect">
            <a:avLst/>
          </a:prstGeom>
        </p:spPr>
      </p:pic>
    </p:spTree>
    <p:extLst>
      <p:ext uri="{BB962C8B-B14F-4D97-AF65-F5344CB8AC3E}">
        <p14:creationId xmlns:p14="http://schemas.microsoft.com/office/powerpoint/2010/main" val="2850234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1793A44-136B-8EC9-BD2F-93C1CDE33FDD}"/>
              </a:ext>
            </a:extLst>
          </p:cNvPr>
          <p:cNvSpPr>
            <a:spLocks noGrp="1"/>
          </p:cNvSpPr>
          <p:nvPr>
            <p:ph idx="1"/>
          </p:nvPr>
        </p:nvSpPr>
        <p:spPr>
          <a:xfrm>
            <a:off x="225084" y="140678"/>
            <a:ext cx="5753686" cy="6583680"/>
          </a:xfrm>
        </p:spPr>
        <p:txBody>
          <a:bodyPr>
            <a:noAutofit/>
          </a:bodyPr>
          <a:lstStyle/>
          <a:p>
            <a:pPr marL="0" indent="0">
              <a:buNone/>
            </a:pPr>
            <a:r>
              <a:rPr lang="el-GR" sz="1600" dirty="0"/>
              <a:t>Με αφορμή την κριτική αυτή ο </a:t>
            </a:r>
            <a:r>
              <a:rPr lang="en-US" sz="1600" dirty="0"/>
              <a:t>Tobin </a:t>
            </a:r>
            <a:r>
              <a:rPr lang="el-GR" sz="1600" dirty="0"/>
              <a:t>προσπαθεί να επεκτείνει την Κεϋνσιανή προβληματική εγκαταλείποντας την υπόθεση των «ανελαστικών προσδοκιών» και βάζοντας στη θέση τους τις έννοιες της «αβεβαιότητας» και της «αποστροφής στο κίνδυνο» στην ερμηνεία της προτίμησης ρευστότητας.</a:t>
            </a:r>
          </a:p>
          <a:p>
            <a:pPr marL="0" indent="0">
              <a:buNone/>
            </a:pPr>
            <a:r>
              <a:rPr lang="el-GR" sz="1600" dirty="0"/>
              <a:t>Ξεκινά λοιπόν με την υπόθεση ότι οι επενδυτές είναι αβέβαιοι ως προς το μελλοντικό ύψος των επιτοκίων στα </a:t>
            </a:r>
            <a:r>
              <a:rPr lang="en-US" sz="1600" dirty="0" err="1"/>
              <a:t>Consols</a:t>
            </a:r>
            <a:r>
              <a:rPr lang="en-US" sz="1600" dirty="0"/>
              <a:t>. </a:t>
            </a:r>
            <a:r>
              <a:rPr lang="el-GR" sz="1600" dirty="0"/>
              <a:t>Άρα όσο μεγαλύτερο μέρος από τα επενδυτικά τους διαθέσιμα δαπανηθούν για την αγορά </a:t>
            </a:r>
            <a:r>
              <a:rPr lang="en-US" sz="1600" dirty="0" err="1"/>
              <a:t>Consols</a:t>
            </a:r>
            <a:r>
              <a:rPr lang="en-US" sz="1600" dirty="0"/>
              <a:t> </a:t>
            </a:r>
            <a:r>
              <a:rPr lang="el-GR" sz="1600" dirty="0"/>
              <a:t>τόσο μεγαλύτερος είναι ο κίνδυνος που αναλαμβάνουν.</a:t>
            </a:r>
          </a:p>
          <a:p>
            <a:pPr marL="0" indent="0">
              <a:buNone/>
            </a:pPr>
            <a:r>
              <a:rPr lang="el-GR" sz="1600" dirty="0"/>
              <a:t>Παράλληλα υποθέτει ότι όσο μεγαλύτερο κίνδυνο </a:t>
            </a:r>
            <a:r>
              <a:rPr lang="el-GR" sz="1600" dirty="0" err="1"/>
              <a:t>αναδεχθεί</a:t>
            </a:r>
            <a:r>
              <a:rPr lang="el-GR" sz="1600" dirty="0"/>
              <a:t> τόσο υψηλότερη είναι και η απόδοση που θα έχει (βλ. σχήμα).</a:t>
            </a:r>
          </a:p>
          <a:p>
            <a:pPr marL="0" indent="0">
              <a:buNone/>
            </a:pPr>
            <a:r>
              <a:rPr lang="el-GR" sz="1600" dirty="0"/>
              <a:t>Αλλά τι εννοεί με τον όρο «κίνδυνος»;. Θεωρεί ότι ο επενδυτής του παραδείγματός μας υπολογίζει την στατιστική πιθανότητα κερδών και ζημιών κεφαλαίου από την πιθανότητα της απόκλισης του επιτοκίου αγοράς από το «κανονικό» επιτόκιο ισορροπίας. Αυτό είναι μια σημαντική απόκλιση από τη Κεϋνσιανή επιχειρηματολογία αφού η δομική αβεβαιότητα περιορίζεται στο μετρήσιμό κίνδυνο. </a:t>
            </a:r>
          </a:p>
          <a:p>
            <a:pPr marL="0" indent="0">
              <a:buNone/>
            </a:pPr>
            <a:r>
              <a:rPr lang="el-GR" sz="1600" dirty="0"/>
              <a:t>Κατόπιν κάνει μια δεύτερη ακόμη πιο περιοριστική υπόθεση: η μαθηματική ελπίδα </a:t>
            </a:r>
            <a:r>
              <a:rPr lang="en-US" sz="1600" dirty="0"/>
              <a:t>E(r) </a:t>
            </a:r>
            <a:r>
              <a:rPr lang="el-GR" sz="1600" dirty="0"/>
              <a:t>των κερδών κεφαλαίου (</a:t>
            </a:r>
            <a:r>
              <a:rPr lang="en-US" sz="1600" dirty="0"/>
              <a:t>g</a:t>
            </a:r>
            <a:r>
              <a:rPr lang="el-GR" sz="1600" dirty="0"/>
              <a:t>) πρέπει να είναι μηδέν. Άρα οι αποκλίσεις του επιτοκίου αγοράς από το «κανονικό επιτόκιο» είναι τυχαίες και ως εκ τούτου σε μεγάλο δείγμα ακολουθούν την κανονική κατανομή (γιατί;)   </a:t>
            </a:r>
          </a:p>
          <a:p>
            <a:pPr marL="0" indent="0">
              <a:buNone/>
            </a:pPr>
            <a:r>
              <a:rPr lang="el-GR" sz="1600" dirty="0"/>
              <a:t>Έτσι προκύπτει το σχήμα των καμπυλών μ</a:t>
            </a:r>
            <a:r>
              <a:rPr lang="en-US" sz="1600" baseline="-25000" dirty="0"/>
              <a:t>r</a:t>
            </a:r>
            <a:r>
              <a:rPr lang="en-US" sz="1600" dirty="0"/>
              <a:t> </a:t>
            </a:r>
            <a:r>
              <a:rPr lang="el-GR" sz="1600" dirty="0"/>
              <a:t>σ</a:t>
            </a:r>
            <a:r>
              <a:rPr lang="en-US" sz="1600" baseline="-25000" dirty="0"/>
              <a:t>r</a:t>
            </a:r>
            <a:r>
              <a:rPr lang="el-GR" sz="1600" dirty="0"/>
              <a:t> </a:t>
            </a:r>
            <a:r>
              <a:rPr lang="en-US" sz="1600" dirty="0"/>
              <a:t>C</a:t>
            </a:r>
            <a:r>
              <a:rPr lang="en-US" sz="1600" baseline="-25000" dirty="0"/>
              <a:t>1</a:t>
            </a:r>
            <a:r>
              <a:rPr lang="en-US" sz="1600" dirty="0"/>
              <a:t>, C</a:t>
            </a:r>
            <a:r>
              <a:rPr lang="en-US" sz="1600" baseline="-25000" dirty="0"/>
              <a:t>2</a:t>
            </a:r>
            <a:r>
              <a:rPr lang="en-US" sz="1600" dirty="0"/>
              <a:t>, C</a:t>
            </a:r>
            <a:r>
              <a:rPr lang="en-US" sz="1600" baseline="-25000" dirty="0"/>
              <a:t>3</a:t>
            </a:r>
            <a:r>
              <a:rPr lang="en-US" sz="1600" dirty="0"/>
              <a:t>. </a:t>
            </a:r>
            <a:r>
              <a:rPr lang="el-GR" sz="1600" dirty="0"/>
              <a:t>Δηλαδή, καμπυλών θετικής συσχέτισης της απόδοσης μ</a:t>
            </a:r>
            <a:r>
              <a:rPr lang="en-US" sz="1600" baseline="-25000" dirty="0"/>
              <a:t>r</a:t>
            </a:r>
            <a:r>
              <a:rPr lang="en-US" sz="1600" dirty="0"/>
              <a:t> </a:t>
            </a:r>
            <a:r>
              <a:rPr lang="el-GR" sz="1600" dirty="0"/>
              <a:t>με το κίνδυνο σ</a:t>
            </a:r>
            <a:r>
              <a:rPr lang="en-US" sz="1600" baseline="-25000" dirty="0"/>
              <a:t>r</a:t>
            </a:r>
            <a:r>
              <a:rPr lang="el-GR" sz="1600" dirty="0"/>
              <a:t>. </a:t>
            </a:r>
            <a:r>
              <a:rPr lang="en-US" sz="1600" dirty="0"/>
              <a:t> </a:t>
            </a:r>
            <a:r>
              <a:rPr lang="el-GR" sz="1600" dirty="0"/>
              <a:t> </a:t>
            </a:r>
          </a:p>
        </p:txBody>
      </p:sp>
      <p:sp>
        <p:nvSpPr>
          <p:cNvPr id="17" name="Rectangle 16">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DF549B5C-93B9-CB52-545F-1F5137A52E15}"/>
              </a:ext>
            </a:extLst>
          </p:cNvPr>
          <p:cNvPicPr>
            <a:picLocks noChangeAspect="1"/>
          </p:cNvPicPr>
          <p:nvPr/>
        </p:nvPicPr>
        <p:blipFill>
          <a:blip r:embed="rId2"/>
          <a:stretch>
            <a:fillRect/>
          </a:stretch>
        </p:blipFill>
        <p:spPr>
          <a:xfrm>
            <a:off x="7013624" y="833418"/>
            <a:ext cx="4257701" cy="5187917"/>
          </a:xfrm>
          <a:prstGeom prst="rect">
            <a:avLst/>
          </a:prstGeom>
          <a:effectLst/>
        </p:spPr>
      </p:pic>
    </p:spTree>
    <p:extLst>
      <p:ext uri="{BB962C8B-B14F-4D97-AF65-F5344CB8AC3E}">
        <p14:creationId xmlns:p14="http://schemas.microsoft.com/office/powerpoint/2010/main" val="901373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1D4D1F9-9A8C-2E8E-3415-538C01ED9DC6}"/>
              </a:ext>
            </a:extLst>
          </p:cNvPr>
          <p:cNvSpPr>
            <a:spLocks noGrp="1"/>
          </p:cNvSpPr>
          <p:nvPr>
            <p:ph idx="1"/>
          </p:nvPr>
        </p:nvSpPr>
        <p:spPr>
          <a:xfrm>
            <a:off x="0" y="212035"/>
            <a:ext cx="4639055" cy="6645965"/>
          </a:xfrm>
        </p:spPr>
        <p:txBody>
          <a:bodyPr>
            <a:normAutofit/>
          </a:bodyPr>
          <a:lstStyle/>
          <a:p>
            <a:pPr marL="0" indent="0" algn="just">
              <a:buNone/>
            </a:pPr>
            <a:r>
              <a:rPr lang="el-GR" sz="1600" dirty="0"/>
              <a:t>Χρησιμοποιώντας αυτές τις υποθέσεις ο </a:t>
            </a:r>
            <a:r>
              <a:rPr lang="en-US" sz="1600" dirty="0"/>
              <a:t>Tobin </a:t>
            </a:r>
            <a:r>
              <a:rPr lang="el-GR" sz="1600" dirty="0"/>
              <a:t>εισάγει τη δεύτερη σημαντική έννοια που προσθέτει στο υπόδειγμα της προτίμησης ρευστότητας. Αυτή είναι η έννοια των προτιμήσεων ως προς την αποστροφή στο κίνδυνο. Θεωρεί ότι υπάρχουν καμπύλες αδιαφορίας</a:t>
            </a:r>
            <a:r>
              <a:rPr lang="en-US" sz="1600" dirty="0"/>
              <a:t> (</a:t>
            </a:r>
            <a:r>
              <a:rPr lang="el-GR" sz="1600" dirty="0"/>
              <a:t>οι </a:t>
            </a:r>
            <a:r>
              <a:rPr lang="en-US" sz="1600" dirty="0"/>
              <a:t>I</a:t>
            </a:r>
            <a:r>
              <a:rPr lang="en-US" sz="1600" baseline="-25000" dirty="0"/>
              <a:t>1</a:t>
            </a:r>
            <a:r>
              <a:rPr lang="en-US" sz="1600" dirty="0"/>
              <a:t>, I</a:t>
            </a:r>
            <a:r>
              <a:rPr lang="en-US" sz="1600" baseline="-25000" dirty="0"/>
              <a:t>2</a:t>
            </a:r>
            <a:r>
              <a:rPr lang="en-US" sz="1600" dirty="0"/>
              <a:t>, I</a:t>
            </a:r>
            <a:r>
              <a:rPr lang="en-US" sz="1600" baseline="-25000" dirty="0"/>
              <a:t>3</a:t>
            </a:r>
            <a:r>
              <a:rPr lang="en-US" sz="1600" dirty="0"/>
              <a:t> </a:t>
            </a:r>
            <a:r>
              <a:rPr lang="el-GR" sz="1600" dirty="0"/>
              <a:t>στο προηγούμενο σχήμα)  ανάμεσα στην απόδοση και τον κίνδυνο. Που έχουν αρνητική κλίση για του «</a:t>
            </a:r>
            <a:r>
              <a:rPr lang="en-US" sz="1600" dirty="0"/>
              <a:t>risk lovers</a:t>
            </a:r>
            <a:r>
              <a:rPr lang="el-GR" sz="1600" dirty="0"/>
              <a:t>» και θετική κλίση για τους «</a:t>
            </a:r>
            <a:r>
              <a:rPr lang="en-US" sz="1600" dirty="0"/>
              <a:t>risk averters</a:t>
            </a:r>
            <a:r>
              <a:rPr lang="el-GR" sz="1600" dirty="0"/>
              <a:t>» (γιατί;).</a:t>
            </a:r>
          </a:p>
          <a:p>
            <a:pPr marL="0" indent="0" algn="just">
              <a:buNone/>
            </a:pPr>
            <a:r>
              <a:rPr lang="el-GR" sz="1600" dirty="0"/>
              <a:t>Στη συνέχεια συζητά το σχήμα των καμπυλών αδιαφορίας των </a:t>
            </a:r>
            <a:r>
              <a:rPr lang="en-US" sz="1600" dirty="0"/>
              <a:t>risk averters </a:t>
            </a:r>
            <a:r>
              <a:rPr lang="el-GR" sz="1600" dirty="0"/>
              <a:t>και τους χαρακτηρίζει είτε </a:t>
            </a:r>
            <a:r>
              <a:rPr lang="en-US" sz="1600" dirty="0"/>
              <a:t>diversifiers (</a:t>
            </a:r>
            <a:r>
              <a:rPr lang="el-GR" sz="1600" dirty="0" err="1"/>
              <a:t>διαφοροποιητές</a:t>
            </a:r>
            <a:r>
              <a:rPr lang="el-GR" sz="1600" dirty="0"/>
              <a:t>) με κυρτές καμπύλες αδιαφορίας όπως στο σχήμα και τους </a:t>
            </a:r>
            <a:r>
              <a:rPr lang="en-US" sz="1600" dirty="0"/>
              <a:t>plungers </a:t>
            </a:r>
            <a:r>
              <a:rPr lang="el-GR" sz="1600" dirty="0"/>
              <a:t>(βουτηχτές</a:t>
            </a:r>
            <a:r>
              <a:rPr lang="en-US" sz="1600" dirty="0"/>
              <a:t>) </a:t>
            </a:r>
            <a:r>
              <a:rPr lang="el-GR" sz="1600" dirty="0"/>
              <a:t>με κοίλες καμπύλες αδιαφορίας.</a:t>
            </a:r>
          </a:p>
          <a:p>
            <a:pPr marL="0" indent="0" algn="just">
              <a:buNone/>
            </a:pPr>
            <a:r>
              <a:rPr lang="el-GR" sz="1600" dirty="0"/>
              <a:t>Συνολικά η επεξήγηση των καμπυλών αδιαφορίας συζητιέται στο απόσπασμα στα δεξιά. </a:t>
            </a:r>
            <a:r>
              <a:rPr lang="en-US" sz="1600" dirty="0"/>
              <a:t> </a:t>
            </a:r>
            <a:endParaRPr lang="el-GR" sz="1600" dirty="0"/>
          </a:p>
          <a:p>
            <a:pPr marL="0" indent="0" algn="just">
              <a:buNone/>
            </a:pPr>
            <a:r>
              <a:rPr lang="el-GR" sz="1600" dirty="0"/>
              <a:t>Το σημαντικό συμπέρασμα στο οποίο καταλήγει το  απόσπασμα είναι ότι αν έχουμε κατανομές πιθανότητας με δύο παραμέτρους τότε το σχήμα των καμπυλών αδιαφορίας μπορεί να προκύψει από τη συνάρτηση πιθανότητας.</a:t>
            </a:r>
          </a:p>
          <a:p>
            <a:pPr marL="0" indent="0" algn="just">
              <a:buNone/>
            </a:pPr>
            <a:r>
              <a:rPr lang="el-GR" sz="1600" b="1" dirty="0"/>
              <a:t>Με αυτή την έννοια η σχέση απόδοσης κινδύνου μετατρέπεται σε μια άσκηση μεγιστοποίησης χρησιμότητας.</a:t>
            </a:r>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A645C692-A288-918C-28D1-93AD7B508BD9}"/>
              </a:ext>
            </a:extLst>
          </p:cNvPr>
          <p:cNvPicPr>
            <a:picLocks noChangeAspect="1"/>
          </p:cNvPicPr>
          <p:nvPr/>
        </p:nvPicPr>
        <p:blipFill>
          <a:blip r:embed="rId2"/>
          <a:stretch>
            <a:fillRect/>
          </a:stretch>
        </p:blipFill>
        <p:spPr>
          <a:xfrm>
            <a:off x="5405862" y="1110532"/>
            <a:ext cx="6019331" cy="4811151"/>
          </a:xfrm>
          <a:prstGeom prst="rect">
            <a:avLst/>
          </a:prstGeom>
          <a:effectLst/>
        </p:spPr>
      </p:pic>
    </p:spTree>
    <p:extLst>
      <p:ext uri="{BB962C8B-B14F-4D97-AF65-F5344CB8AC3E}">
        <p14:creationId xmlns:p14="http://schemas.microsoft.com/office/powerpoint/2010/main" val="239335287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7571</TotalTime>
  <Words>3156</Words>
  <Application>Microsoft Office PowerPoint</Application>
  <PresentationFormat>Widescreen</PresentationFormat>
  <Paragraphs>89</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Garamond</vt:lpstr>
      <vt:lpstr>Times New Roman</vt:lpstr>
      <vt:lpstr>TimesNewRomanPS-BoldMT</vt:lpstr>
      <vt:lpstr>TimesNewRomanPS-ItalicMT</vt:lpstr>
      <vt:lpstr>TimesNewRomanPSMT</vt:lpstr>
      <vt:lpstr>Θέμα του Office</vt:lpstr>
      <vt:lpstr>PowerPoint Presentation</vt:lpstr>
      <vt:lpstr>Μάθημα 6ο  Η Μετάβαση στα Νεοκλασικά Οικονομικά  Η Διάσταση του Finance </vt:lpstr>
      <vt:lpstr>Σκοπός και Μαθήματος και Περιεχόμενα</vt:lpstr>
      <vt:lpstr>Η Προτίμηση Ρευστότητας και ο Κίνδυνος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Από τον Bernoulli στον Bachelier</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6ο  Η Μετάβαση στα Νεοκλασικά Οικονομικά – Η Διάσταση του Finance</dc:title>
  <dc:creator>Nikos Stravelakis</dc:creator>
  <cp:lastModifiedBy>Author</cp:lastModifiedBy>
  <cp:revision>58</cp:revision>
  <dcterms:created xsi:type="dcterms:W3CDTF">2022-11-24T06:39:24Z</dcterms:created>
  <dcterms:modified xsi:type="dcterms:W3CDTF">2022-12-01T11:41:06Z</dcterms:modified>
</cp:coreProperties>
</file>