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76" r:id="rId6"/>
    <p:sldId id="259" r:id="rId7"/>
    <p:sldId id="275" r:id="rId8"/>
    <p:sldId id="260" r:id="rId9"/>
    <p:sldId id="261" r:id="rId10"/>
    <p:sldId id="262" r:id="rId11"/>
    <p:sldId id="263" r:id="rId12"/>
    <p:sldId id="264" r:id="rId13"/>
    <p:sldId id="265" r:id="rId14"/>
    <p:sldId id="266" r:id="rId15"/>
    <p:sldId id="277" r:id="rId16"/>
    <p:sldId id="278" r:id="rId17"/>
    <p:sldId id="267" r:id="rId18"/>
    <p:sldId id="268" r:id="rId19"/>
    <p:sldId id="269" r:id="rId20"/>
    <p:sldId id="270" r:id="rId21"/>
    <p:sldId id="279" r:id="rId22"/>
    <p:sldId id="271" r:id="rId23"/>
    <p:sldId id="272" r:id="rId24"/>
    <p:sldId id="273"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864" y="28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6AD31-A729-4F8B-94CE-BD7A040F4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B7CB95-8996-4DAF-9F66-32415BF4F83C}">
      <dgm:prSet/>
      <dgm:spPr/>
      <dgm:t>
        <a:bodyPr/>
        <a:lstStyle/>
        <a:p>
          <a:pPr algn="just"/>
          <a:r>
            <a:rPr lang="el-GR" dirty="0"/>
            <a:t>Σε γενικές γραμμές η ποσοτική θεωρία του χρήματος δεν έχει κατορθώσει να ερμηνεύσει τον πληθωρισμό. Στις μέρες μας οι πληθωριστικές πιέσεις ξεκίνησαν μόλις σταμάτησαν τα προγράμματα ποσοτικής χαλάρωσης των κεντρικών τραπεζών. Είναι χαρακτηριστικό ότι οι </a:t>
          </a:r>
          <a:r>
            <a:rPr lang="en-US" dirty="0"/>
            <a:t>Krugman </a:t>
          </a:r>
          <a:r>
            <a:rPr lang="el-GR" dirty="0"/>
            <a:t>και </a:t>
          </a:r>
          <a:r>
            <a:rPr lang="en-US" dirty="0"/>
            <a:t>Summers 2022 </a:t>
          </a:r>
          <a:r>
            <a:rPr lang="el-GR" dirty="0"/>
            <a:t>δεν ασχολήθηκαν καν με την ποσοτική θεωρία στην ερμηνεία του φαινομένου.   </a:t>
          </a:r>
          <a:endParaRPr lang="en-US" dirty="0"/>
        </a:p>
      </dgm:t>
    </dgm:pt>
    <dgm:pt modelId="{D7B18DE8-6FF4-4C69-BC47-177B925942B4}" type="parTrans" cxnId="{1702B69D-829D-41F0-9086-B696EF1FF6AE}">
      <dgm:prSet/>
      <dgm:spPr/>
      <dgm:t>
        <a:bodyPr/>
        <a:lstStyle/>
        <a:p>
          <a:endParaRPr lang="en-US"/>
        </a:p>
      </dgm:t>
    </dgm:pt>
    <dgm:pt modelId="{31CB90A4-B176-4DD1-ADE0-9979BEF8C2D0}" type="sibTrans" cxnId="{1702B69D-829D-41F0-9086-B696EF1FF6AE}">
      <dgm:prSet/>
      <dgm:spPr/>
      <dgm:t>
        <a:bodyPr/>
        <a:lstStyle/>
        <a:p>
          <a:endParaRPr lang="en-US"/>
        </a:p>
      </dgm:t>
    </dgm:pt>
    <dgm:pt modelId="{EC9945B4-9DAC-4D40-B796-A3DC4E4FA769}">
      <dgm:prSet/>
      <dgm:spPr/>
      <dgm:t>
        <a:bodyPr/>
        <a:lstStyle/>
        <a:p>
          <a:pPr algn="just"/>
          <a:r>
            <a:rPr lang="el-GR" dirty="0"/>
            <a:t>Ο </a:t>
          </a:r>
          <a:r>
            <a:rPr lang="en-US" dirty="0"/>
            <a:t>Krugman </a:t>
          </a:r>
          <a:r>
            <a:rPr lang="el-GR" dirty="0"/>
            <a:t>επιχειρηματολόγησε ότι: ο πληθωρισμός θα ήταν περαστικός και οφείλεται σε περιορισμούς στην προσφορά.</a:t>
          </a:r>
          <a:endParaRPr lang="en-US" dirty="0"/>
        </a:p>
      </dgm:t>
    </dgm:pt>
    <dgm:pt modelId="{60936215-BF17-4FFD-9738-4D9326B32EFF}" type="parTrans" cxnId="{700D34C2-E627-410D-9B42-A5403E94ADC7}">
      <dgm:prSet/>
      <dgm:spPr/>
      <dgm:t>
        <a:bodyPr/>
        <a:lstStyle/>
        <a:p>
          <a:endParaRPr lang="en-US"/>
        </a:p>
      </dgm:t>
    </dgm:pt>
    <dgm:pt modelId="{3188A98D-B21D-450E-BB99-C46E8FF4FEB9}" type="sibTrans" cxnId="{700D34C2-E627-410D-9B42-A5403E94ADC7}">
      <dgm:prSet/>
      <dgm:spPr/>
      <dgm:t>
        <a:bodyPr/>
        <a:lstStyle/>
        <a:p>
          <a:endParaRPr lang="en-US"/>
        </a:p>
      </dgm:t>
    </dgm:pt>
    <dgm:pt modelId="{40132A67-C634-4356-A08B-CF44ADDE6F35}">
      <dgm:prSet/>
      <dgm:spPr/>
      <dgm:t>
        <a:bodyPr/>
        <a:lstStyle/>
        <a:p>
          <a:pPr algn="just"/>
          <a:r>
            <a:rPr lang="el-GR" dirty="0"/>
            <a:t>Ο </a:t>
          </a:r>
          <a:r>
            <a:rPr lang="en-US" dirty="0"/>
            <a:t>Summers </a:t>
          </a:r>
          <a:r>
            <a:rPr lang="el-GR" dirty="0"/>
            <a:t>από την άλλη απέδωσε τις πληθωριστικές πιέσεις στις δημοσιονομικές παρεμβάσεις της προεδρίας </a:t>
          </a:r>
          <a:r>
            <a:rPr lang="en-US" dirty="0"/>
            <a:t>Biden. </a:t>
          </a:r>
          <a:r>
            <a:rPr lang="el-GR" dirty="0"/>
            <a:t>Δηλαδή, απέδωσε τον πληθωρισμό σε υπερθέρμανση της οικονομίας. Η λογική του προσομοιάζει στη μηχανική της καμπύλης </a:t>
          </a:r>
          <a:r>
            <a:rPr lang="en-US" dirty="0"/>
            <a:t>Philips </a:t>
          </a:r>
          <a:r>
            <a:rPr lang="el-GR" dirty="0"/>
            <a:t>όπου ο πληθωρισμός αναμένεται να εμφανιστεί στις περιοχές γύρω από την πλήρη απασχόληση.</a:t>
          </a:r>
          <a:endParaRPr lang="en-US" dirty="0"/>
        </a:p>
      </dgm:t>
    </dgm:pt>
    <dgm:pt modelId="{203189F3-7EAF-4116-A6B0-E5C44924FCFA}" type="parTrans" cxnId="{881A81F8-72E3-4CB5-8165-3B6F7507CF08}">
      <dgm:prSet/>
      <dgm:spPr/>
      <dgm:t>
        <a:bodyPr/>
        <a:lstStyle/>
        <a:p>
          <a:endParaRPr lang="en-US"/>
        </a:p>
      </dgm:t>
    </dgm:pt>
    <dgm:pt modelId="{F2D1E790-2C52-49AA-A8F4-F2A38ED437C4}" type="sibTrans" cxnId="{881A81F8-72E3-4CB5-8165-3B6F7507CF08}">
      <dgm:prSet/>
      <dgm:spPr/>
      <dgm:t>
        <a:bodyPr/>
        <a:lstStyle/>
        <a:p>
          <a:endParaRPr lang="en-US"/>
        </a:p>
      </dgm:t>
    </dgm:pt>
    <dgm:pt modelId="{9D9D09A8-05E9-45AB-A4DC-498A22691F3A}">
      <dgm:prSet/>
      <dgm:spPr/>
      <dgm:t>
        <a:bodyPr/>
        <a:lstStyle/>
        <a:p>
          <a:r>
            <a:rPr lang="el-GR" dirty="0"/>
            <a:t>Η αντιπαράθεσή τους υπάρχει αποδελτιωμένη στο  </a:t>
          </a:r>
          <a:r>
            <a:rPr lang="en-US" dirty="0"/>
            <a:t>https://bcf.princeton.edu/markus-academy/</a:t>
          </a:r>
          <a:r>
            <a:rPr lang="el-GR" dirty="0"/>
            <a:t>.</a:t>
          </a:r>
          <a:endParaRPr lang="en-US" dirty="0"/>
        </a:p>
      </dgm:t>
    </dgm:pt>
    <dgm:pt modelId="{7F458C59-09FA-498E-B695-E59F8E46A9D0}" type="parTrans" cxnId="{653E911A-E480-4883-9759-41BA8B4DF02B}">
      <dgm:prSet/>
      <dgm:spPr/>
      <dgm:t>
        <a:bodyPr/>
        <a:lstStyle/>
        <a:p>
          <a:endParaRPr lang="en-US"/>
        </a:p>
      </dgm:t>
    </dgm:pt>
    <dgm:pt modelId="{755DA668-437F-4046-BC83-4CB322674BF0}" type="sibTrans" cxnId="{653E911A-E480-4883-9759-41BA8B4DF02B}">
      <dgm:prSet/>
      <dgm:spPr/>
      <dgm:t>
        <a:bodyPr/>
        <a:lstStyle/>
        <a:p>
          <a:endParaRPr lang="en-US"/>
        </a:p>
      </dgm:t>
    </dgm:pt>
    <dgm:pt modelId="{84F75339-18AE-47D6-88A5-F24BA0C32303}" type="pres">
      <dgm:prSet presAssocID="{E666AD31-A729-4F8B-94CE-BD7A040F4B99}" presName="linear" presStyleCnt="0">
        <dgm:presLayoutVars>
          <dgm:animLvl val="lvl"/>
          <dgm:resizeHandles val="exact"/>
        </dgm:presLayoutVars>
      </dgm:prSet>
      <dgm:spPr/>
    </dgm:pt>
    <dgm:pt modelId="{775DD96D-2312-4C91-9F11-1B9C7DE07B29}" type="pres">
      <dgm:prSet presAssocID="{51B7CB95-8996-4DAF-9F66-32415BF4F83C}" presName="parentText" presStyleLbl="node1" presStyleIdx="0" presStyleCnt="4">
        <dgm:presLayoutVars>
          <dgm:chMax val="0"/>
          <dgm:bulletEnabled val="1"/>
        </dgm:presLayoutVars>
      </dgm:prSet>
      <dgm:spPr/>
    </dgm:pt>
    <dgm:pt modelId="{E5C755DD-CA1D-4D45-AFB0-151C9774AD9A}" type="pres">
      <dgm:prSet presAssocID="{31CB90A4-B176-4DD1-ADE0-9979BEF8C2D0}" presName="spacer" presStyleCnt="0"/>
      <dgm:spPr/>
    </dgm:pt>
    <dgm:pt modelId="{45BB70B5-D5A5-451A-85B1-661588DAC7FA}" type="pres">
      <dgm:prSet presAssocID="{EC9945B4-9DAC-4D40-B796-A3DC4E4FA769}" presName="parentText" presStyleLbl="node1" presStyleIdx="1" presStyleCnt="4">
        <dgm:presLayoutVars>
          <dgm:chMax val="0"/>
          <dgm:bulletEnabled val="1"/>
        </dgm:presLayoutVars>
      </dgm:prSet>
      <dgm:spPr/>
    </dgm:pt>
    <dgm:pt modelId="{2D1F2751-AFF3-4912-A962-05E95EF8071C}" type="pres">
      <dgm:prSet presAssocID="{3188A98D-B21D-450E-BB99-C46E8FF4FEB9}" presName="spacer" presStyleCnt="0"/>
      <dgm:spPr/>
    </dgm:pt>
    <dgm:pt modelId="{8386B3D9-6296-415B-8E3A-28D603DF4703}" type="pres">
      <dgm:prSet presAssocID="{40132A67-C634-4356-A08B-CF44ADDE6F35}" presName="parentText" presStyleLbl="node1" presStyleIdx="2" presStyleCnt="4">
        <dgm:presLayoutVars>
          <dgm:chMax val="0"/>
          <dgm:bulletEnabled val="1"/>
        </dgm:presLayoutVars>
      </dgm:prSet>
      <dgm:spPr/>
    </dgm:pt>
    <dgm:pt modelId="{ADCB29DE-0BEF-4241-8AA5-129872418784}" type="pres">
      <dgm:prSet presAssocID="{F2D1E790-2C52-49AA-A8F4-F2A38ED437C4}" presName="spacer" presStyleCnt="0"/>
      <dgm:spPr/>
    </dgm:pt>
    <dgm:pt modelId="{EE0621B3-8834-4323-99FA-A74CF34C8291}" type="pres">
      <dgm:prSet presAssocID="{9D9D09A8-05E9-45AB-A4DC-498A22691F3A}" presName="parentText" presStyleLbl="node1" presStyleIdx="3" presStyleCnt="4">
        <dgm:presLayoutVars>
          <dgm:chMax val="0"/>
          <dgm:bulletEnabled val="1"/>
        </dgm:presLayoutVars>
      </dgm:prSet>
      <dgm:spPr/>
    </dgm:pt>
  </dgm:ptLst>
  <dgm:cxnLst>
    <dgm:cxn modelId="{653E911A-E480-4883-9759-41BA8B4DF02B}" srcId="{E666AD31-A729-4F8B-94CE-BD7A040F4B99}" destId="{9D9D09A8-05E9-45AB-A4DC-498A22691F3A}" srcOrd="3" destOrd="0" parTransId="{7F458C59-09FA-498E-B695-E59F8E46A9D0}" sibTransId="{755DA668-437F-4046-BC83-4CB322674BF0}"/>
    <dgm:cxn modelId="{C9CD582E-113A-44F0-997A-9E1EE19F2ED0}" type="presOf" srcId="{40132A67-C634-4356-A08B-CF44ADDE6F35}" destId="{8386B3D9-6296-415B-8E3A-28D603DF4703}" srcOrd="0" destOrd="0" presId="urn:microsoft.com/office/officeart/2005/8/layout/vList2"/>
    <dgm:cxn modelId="{F952E25B-2FF1-4F4E-AD69-1D67D539CFAB}" type="presOf" srcId="{E666AD31-A729-4F8B-94CE-BD7A040F4B99}" destId="{84F75339-18AE-47D6-88A5-F24BA0C32303}" srcOrd="0" destOrd="0" presId="urn:microsoft.com/office/officeart/2005/8/layout/vList2"/>
    <dgm:cxn modelId="{39EEE163-9EF5-4BA1-BFC3-0B39C2EFD185}" type="presOf" srcId="{51B7CB95-8996-4DAF-9F66-32415BF4F83C}" destId="{775DD96D-2312-4C91-9F11-1B9C7DE07B29}" srcOrd="0" destOrd="0" presId="urn:microsoft.com/office/officeart/2005/8/layout/vList2"/>
    <dgm:cxn modelId="{46C81E4F-0C3A-4F36-8729-9095D69BE207}" type="presOf" srcId="{EC9945B4-9DAC-4D40-B796-A3DC4E4FA769}" destId="{45BB70B5-D5A5-451A-85B1-661588DAC7FA}" srcOrd="0" destOrd="0" presId="urn:microsoft.com/office/officeart/2005/8/layout/vList2"/>
    <dgm:cxn modelId="{1702B69D-829D-41F0-9086-B696EF1FF6AE}" srcId="{E666AD31-A729-4F8B-94CE-BD7A040F4B99}" destId="{51B7CB95-8996-4DAF-9F66-32415BF4F83C}" srcOrd="0" destOrd="0" parTransId="{D7B18DE8-6FF4-4C69-BC47-177B925942B4}" sibTransId="{31CB90A4-B176-4DD1-ADE0-9979BEF8C2D0}"/>
    <dgm:cxn modelId="{700D34C2-E627-410D-9B42-A5403E94ADC7}" srcId="{E666AD31-A729-4F8B-94CE-BD7A040F4B99}" destId="{EC9945B4-9DAC-4D40-B796-A3DC4E4FA769}" srcOrd="1" destOrd="0" parTransId="{60936215-BF17-4FFD-9738-4D9326B32EFF}" sibTransId="{3188A98D-B21D-450E-BB99-C46E8FF4FEB9}"/>
    <dgm:cxn modelId="{D76838CD-E14C-4CAF-A2E6-45183BA7CD39}" type="presOf" srcId="{9D9D09A8-05E9-45AB-A4DC-498A22691F3A}" destId="{EE0621B3-8834-4323-99FA-A74CF34C8291}" srcOrd="0" destOrd="0" presId="urn:microsoft.com/office/officeart/2005/8/layout/vList2"/>
    <dgm:cxn modelId="{881A81F8-72E3-4CB5-8165-3B6F7507CF08}" srcId="{E666AD31-A729-4F8B-94CE-BD7A040F4B99}" destId="{40132A67-C634-4356-A08B-CF44ADDE6F35}" srcOrd="2" destOrd="0" parTransId="{203189F3-7EAF-4116-A6B0-E5C44924FCFA}" sibTransId="{F2D1E790-2C52-49AA-A8F4-F2A38ED437C4}"/>
    <dgm:cxn modelId="{31BE5ECB-EA68-40AF-8D85-0534EDC60CC9}" type="presParOf" srcId="{84F75339-18AE-47D6-88A5-F24BA0C32303}" destId="{775DD96D-2312-4C91-9F11-1B9C7DE07B29}" srcOrd="0" destOrd="0" presId="urn:microsoft.com/office/officeart/2005/8/layout/vList2"/>
    <dgm:cxn modelId="{F347EC9E-D735-48CC-B982-2FBB23A26A0A}" type="presParOf" srcId="{84F75339-18AE-47D6-88A5-F24BA0C32303}" destId="{E5C755DD-CA1D-4D45-AFB0-151C9774AD9A}" srcOrd="1" destOrd="0" presId="urn:microsoft.com/office/officeart/2005/8/layout/vList2"/>
    <dgm:cxn modelId="{7585E5CE-645D-431B-AB04-85D812FA52A7}" type="presParOf" srcId="{84F75339-18AE-47D6-88A5-F24BA0C32303}" destId="{45BB70B5-D5A5-451A-85B1-661588DAC7FA}" srcOrd="2" destOrd="0" presId="urn:microsoft.com/office/officeart/2005/8/layout/vList2"/>
    <dgm:cxn modelId="{DE2BE953-5A26-4D3D-BC01-BE6E1B44F1C1}" type="presParOf" srcId="{84F75339-18AE-47D6-88A5-F24BA0C32303}" destId="{2D1F2751-AFF3-4912-A962-05E95EF8071C}" srcOrd="3" destOrd="0" presId="urn:microsoft.com/office/officeart/2005/8/layout/vList2"/>
    <dgm:cxn modelId="{20F4658C-5ED3-4F9F-B4BB-72C9A8C49307}" type="presParOf" srcId="{84F75339-18AE-47D6-88A5-F24BA0C32303}" destId="{8386B3D9-6296-415B-8E3A-28D603DF4703}" srcOrd="4" destOrd="0" presId="urn:microsoft.com/office/officeart/2005/8/layout/vList2"/>
    <dgm:cxn modelId="{8F22278A-53EC-462B-86D3-C7545B6BA59F}" type="presParOf" srcId="{84F75339-18AE-47D6-88A5-F24BA0C32303}" destId="{ADCB29DE-0BEF-4241-8AA5-129872418784}" srcOrd="5" destOrd="0" presId="urn:microsoft.com/office/officeart/2005/8/layout/vList2"/>
    <dgm:cxn modelId="{FB889AC5-0D1D-476F-BF92-DFC9C5775D65}" type="presParOf" srcId="{84F75339-18AE-47D6-88A5-F24BA0C32303}" destId="{EE0621B3-8834-4323-99FA-A74CF34C82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C62C1-DA23-48EE-8983-BE7018F3D41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0C447C4-122E-4C89-AF38-07477FECF93B}">
      <dgm:prSet/>
      <dgm:spPr/>
      <dgm:t>
        <a:bodyPr/>
        <a:lstStyle/>
        <a:p>
          <a:r>
            <a:rPr lang="el-GR"/>
            <a:t>Υπάρχουν Νικητές και Ηττημένοι και στις Αγορές Χρήματος και Κεφαλαίου όπως και στις άλλες καπιταλιστικές αγορές.</a:t>
          </a:r>
          <a:endParaRPr lang="en-US"/>
        </a:p>
      </dgm:t>
    </dgm:pt>
    <dgm:pt modelId="{3A353BA2-14A6-404F-A5C9-4AE4639E80C0}" type="parTrans" cxnId="{D3986908-36FE-478D-8BBC-1B19F00157CC}">
      <dgm:prSet/>
      <dgm:spPr/>
      <dgm:t>
        <a:bodyPr/>
        <a:lstStyle/>
        <a:p>
          <a:endParaRPr lang="en-US"/>
        </a:p>
      </dgm:t>
    </dgm:pt>
    <dgm:pt modelId="{6BDCF1EF-33CF-4AB0-986A-52C11D671D98}" type="sibTrans" cxnId="{D3986908-36FE-478D-8BBC-1B19F00157CC}">
      <dgm:prSet/>
      <dgm:spPr/>
      <dgm:t>
        <a:bodyPr/>
        <a:lstStyle/>
        <a:p>
          <a:endParaRPr lang="en-US"/>
        </a:p>
      </dgm:t>
    </dgm:pt>
    <dgm:pt modelId="{047B1BC8-67C9-4973-8395-3A7B8A3EF2F2}">
      <dgm:prSet/>
      <dgm:spPr/>
      <dgm:t>
        <a:bodyPr/>
        <a:lstStyle/>
        <a:p>
          <a:r>
            <a:rPr lang="el-GR" dirty="0"/>
            <a:t>Αυτό το προφανές συμπέρασμα μπορεί να αποτελέσει τη βάση της αναζήτησης μιας αξιόπιστης θεωρίας αποτίμησης κεφαλαιακών τίτλων</a:t>
          </a:r>
          <a:endParaRPr lang="en-US" dirty="0"/>
        </a:p>
      </dgm:t>
    </dgm:pt>
    <dgm:pt modelId="{D6373A5B-07BD-48FB-9E7C-289DEAF4D4FC}" type="parTrans" cxnId="{069306D3-2429-4263-AB41-DCE21FCCF921}">
      <dgm:prSet/>
      <dgm:spPr/>
      <dgm:t>
        <a:bodyPr/>
        <a:lstStyle/>
        <a:p>
          <a:endParaRPr lang="en-US"/>
        </a:p>
      </dgm:t>
    </dgm:pt>
    <dgm:pt modelId="{75485ACC-FFEB-4084-8015-DB4BC02E776C}" type="sibTrans" cxnId="{069306D3-2429-4263-AB41-DCE21FCCF921}">
      <dgm:prSet/>
      <dgm:spPr/>
      <dgm:t>
        <a:bodyPr/>
        <a:lstStyle/>
        <a:p>
          <a:endParaRPr lang="en-US"/>
        </a:p>
      </dgm:t>
    </dgm:pt>
    <dgm:pt modelId="{46625D75-70FB-402C-AF2F-F4FA6856AF5A}" type="pres">
      <dgm:prSet presAssocID="{439C62C1-DA23-48EE-8983-BE7018F3D41F}" presName="hierChild1" presStyleCnt="0">
        <dgm:presLayoutVars>
          <dgm:chPref val="1"/>
          <dgm:dir/>
          <dgm:animOne val="branch"/>
          <dgm:animLvl val="lvl"/>
          <dgm:resizeHandles/>
        </dgm:presLayoutVars>
      </dgm:prSet>
      <dgm:spPr/>
    </dgm:pt>
    <dgm:pt modelId="{7240EAB6-01EE-4CC1-859B-3B11E523DD0F}" type="pres">
      <dgm:prSet presAssocID="{80C447C4-122E-4C89-AF38-07477FECF93B}" presName="hierRoot1" presStyleCnt="0"/>
      <dgm:spPr/>
    </dgm:pt>
    <dgm:pt modelId="{E67A2CC2-01F3-406A-9EBE-EDEE33F7FD17}" type="pres">
      <dgm:prSet presAssocID="{80C447C4-122E-4C89-AF38-07477FECF93B}" presName="composite" presStyleCnt="0"/>
      <dgm:spPr/>
    </dgm:pt>
    <dgm:pt modelId="{3477F875-CF16-41D5-805A-4AD706301BC1}" type="pres">
      <dgm:prSet presAssocID="{80C447C4-122E-4C89-AF38-07477FECF93B}" presName="background" presStyleLbl="node0" presStyleIdx="0" presStyleCnt="2"/>
      <dgm:spPr/>
    </dgm:pt>
    <dgm:pt modelId="{249DF1D7-F447-4C57-AB37-821AA3DCFD52}" type="pres">
      <dgm:prSet presAssocID="{80C447C4-122E-4C89-AF38-07477FECF93B}" presName="text" presStyleLbl="fgAcc0" presStyleIdx="0" presStyleCnt="2">
        <dgm:presLayoutVars>
          <dgm:chPref val="3"/>
        </dgm:presLayoutVars>
      </dgm:prSet>
      <dgm:spPr/>
    </dgm:pt>
    <dgm:pt modelId="{60144B4A-21BC-474D-91A2-75911D25446A}" type="pres">
      <dgm:prSet presAssocID="{80C447C4-122E-4C89-AF38-07477FECF93B}" presName="hierChild2" presStyleCnt="0"/>
      <dgm:spPr/>
    </dgm:pt>
    <dgm:pt modelId="{80F54478-B0CC-4220-B65C-ED31EE92F7C5}" type="pres">
      <dgm:prSet presAssocID="{047B1BC8-67C9-4973-8395-3A7B8A3EF2F2}" presName="hierRoot1" presStyleCnt="0"/>
      <dgm:spPr/>
    </dgm:pt>
    <dgm:pt modelId="{44B529DB-83D4-4324-AE9D-B7F271C92021}" type="pres">
      <dgm:prSet presAssocID="{047B1BC8-67C9-4973-8395-3A7B8A3EF2F2}" presName="composite" presStyleCnt="0"/>
      <dgm:spPr/>
    </dgm:pt>
    <dgm:pt modelId="{1B9F4A37-1844-42F7-8F40-EA1F66953499}" type="pres">
      <dgm:prSet presAssocID="{047B1BC8-67C9-4973-8395-3A7B8A3EF2F2}" presName="background" presStyleLbl="node0" presStyleIdx="1" presStyleCnt="2"/>
      <dgm:spPr/>
    </dgm:pt>
    <dgm:pt modelId="{D8D0A982-500B-465E-BFE3-D810F88903EE}" type="pres">
      <dgm:prSet presAssocID="{047B1BC8-67C9-4973-8395-3A7B8A3EF2F2}" presName="text" presStyleLbl="fgAcc0" presStyleIdx="1" presStyleCnt="2">
        <dgm:presLayoutVars>
          <dgm:chPref val="3"/>
        </dgm:presLayoutVars>
      </dgm:prSet>
      <dgm:spPr/>
    </dgm:pt>
    <dgm:pt modelId="{7E3624B8-FAC5-4BFB-B5BF-322D86982FE8}" type="pres">
      <dgm:prSet presAssocID="{047B1BC8-67C9-4973-8395-3A7B8A3EF2F2}" presName="hierChild2" presStyleCnt="0"/>
      <dgm:spPr/>
    </dgm:pt>
  </dgm:ptLst>
  <dgm:cxnLst>
    <dgm:cxn modelId="{D3986908-36FE-478D-8BBC-1B19F00157CC}" srcId="{439C62C1-DA23-48EE-8983-BE7018F3D41F}" destId="{80C447C4-122E-4C89-AF38-07477FECF93B}" srcOrd="0" destOrd="0" parTransId="{3A353BA2-14A6-404F-A5C9-4AE4639E80C0}" sibTransId="{6BDCF1EF-33CF-4AB0-986A-52C11D671D98}"/>
    <dgm:cxn modelId="{F53A122B-D27E-4744-9858-44C19707528F}" type="presOf" srcId="{439C62C1-DA23-48EE-8983-BE7018F3D41F}" destId="{46625D75-70FB-402C-AF2F-F4FA6856AF5A}" srcOrd="0" destOrd="0" presId="urn:microsoft.com/office/officeart/2005/8/layout/hierarchy1"/>
    <dgm:cxn modelId="{2CEF6350-9BAB-44C7-BABA-206CF02EBE12}" type="presOf" srcId="{047B1BC8-67C9-4973-8395-3A7B8A3EF2F2}" destId="{D8D0A982-500B-465E-BFE3-D810F88903EE}" srcOrd="0" destOrd="0" presId="urn:microsoft.com/office/officeart/2005/8/layout/hierarchy1"/>
    <dgm:cxn modelId="{8A3FAA99-7759-4E30-9241-0FE86F017D28}" type="presOf" srcId="{80C447C4-122E-4C89-AF38-07477FECF93B}" destId="{249DF1D7-F447-4C57-AB37-821AA3DCFD52}" srcOrd="0" destOrd="0" presId="urn:microsoft.com/office/officeart/2005/8/layout/hierarchy1"/>
    <dgm:cxn modelId="{069306D3-2429-4263-AB41-DCE21FCCF921}" srcId="{439C62C1-DA23-48EE-8983-BE7018F3D41F}" destId="{047B1BC8-67C9-4973-8395-3A7B8A3EF2F2}" srcOrd="1" destOrd="0" parTransId="{D6373A5B-07BD-48FB-9E7C-289DEAF4D4FC}" sibTransId="{75485ACC-FFEB-4084-8015-DB4BC02E776C}"/>
    <dgm:cxn modelId="{C7F14B52-1267-445F-AE8E-A774FBE06BB1}" type="presParOf" srcId="{46625D75-70FB-402C-AF2F-F4FA6856AF5A}" destId="{7240EAB6-01EE-4CC1-859B-3B11E523DD0F}" srcOrd="0" destOrd="0" presId="urn:microsoft.com/office/officeart/2005/8/layout/hierarchy1"/>
    <dgm:cxn modelId="{3131A8CE-125F-4606-A0AA-6DECF2BF7496}" type="presParOf" srcId="{7240EAB6-01EE-4CC1-859B-3B11E523DD0F}" destId="{E67A2CC2-01F3-406A-9EBE-EDEE33F7FD17}" srcOrd="0" destOrd="0" presId="urn:microsoft.com/office/officeart/2005/8/layout/hierarchy1"/>
    <dgm:cxn modelId="{677B7F42-6B75-4D9E-84CC-8B7EA86E651A}" type="presParOf" srcId="{E67A2CC2-01F3-406A-9EBE-EDEE33F7FD17}" destId="{3477F875-CF16-41D5-805A-4AD706301BC1}" srcOrd="0" destOrd="0" presId="urn:microsoft.com/office/officeart/2005/8/layout/hierarchy1"/>
    <dgm:cxn modelId="{A05DE303-849F-4381-AF65-57A3B5D7E4B8}" type="presParOf" srcId="{E67A2CC2-01F3-406A-9EBE-EDEE33F7FD17}" destId="{249DF1D7-F447-4C57-AB37-821AA3DCFD52}" srcOrd="1" destOrd="0" presId="urn:microsoft.com/office/officeart/2005/8/layout/hierarchy1"/>
    <dgm:cxn modelId="{250FCE1D-7764-476F-A827-56AECCCBDCA6}" type="presParOf" srcId="{7240EAB6-01EE-4CC1-859B-3B11E523DD0F}" destId="{60144B4A-21BC-474D-91A2-75911D25446A}" srcOrd="1" destOrd="0" presId="urn:microsoft.com/office/officeart/2005/8/layout/hierarchy1"/>
    <dgm:cxn modelId="{62839AC3-B4EB-4C9D-B6EE-A877F1EC0DCE}" type="presParOf" srcId="{46625D75-70FB-402C-AF2F-F4FA6856AF5A}" destId="{80F54478-B0CC-4220-B65C-ED31EE92F7C5}" srcOrd="1" destOrd="0" presId="urn:microsoft.com/office/officeart/2005/8/layout/hierarchy1"/>
    <dgm:cxn modelId="{008C893F-FF7D-4716-8BCF-65E34CEACC6B}" type="presParOf" srcId="{80F54478-B0CC-4220-B65C-ED31EE92F7C5}" destId="{44B529DB-83D4-4324-AE9D-B7F271C92021}" srcOrd="0" destOrd="0" presId="urn:microsoft.com/office/officeart/2005/8/layout/hierarchy1"/>
    <dgm:cxn modelId="{17019D15-999A-445A-B934-0FB683FDFB8F}" type="presParOf" srcId="{44B529DB-83D4-4324-AE9D-B7F271C92021}" destId="{1B9F4A37-1844-42F7-8F40-EA1F66953499}" srcOrd="0" destOrd="0" presId="urn:microsoft.com/office/officeart/2005/8/layout/hierarchy1"/>
    <dgm:cxn modelId="{60C99FC2-8376-49E8-A0B3-93B53BCD6EC0}" type="presParOf" srcId="{44B529DB-83D4-4324-AE9D-B7F271C92021}" destId="{D8D0A982-500B-465E-BFE3-D810F88903EE}" srcOrd="1" destOrd="0" presId="urn:microsoft.com/office/officeart/2005/8/layout/hierarchy1"/>
    <dgm:cxn modelId="{E648D82D-C4F8-4971-BCD0-C58D2C28580B}" type="presParOf" srcId="{80F54478-B0CC-4220-B65C-ED31EE92F7C5}" destId="{7E3624B8-FAC5-4BFB-B5BF-322D86982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DD96D-2312-4C91-9F11-1B9C7DE07B29}">
      <dsp:nvSpPr>
        <dsp:cNvPr id="0" name=""/>
        <dsp:cNvSpPr/>
      </dsp:nvSpPr>
      <dsp:spPr>
        <a:xfrm>
          <a:off x="0" y="7181"/>
          <a:ext cx="6651253" cy="1298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kern="1200" dirty="0"/>
            <a:t>Σε γενικές γραμμές η ποσοτική θεωρία του χρήματος δεν έχει κατορθώσει να ερμηνεύσει τον πληθωρισμό. Στις μέρες μας οι πληθωριστικές πιέσεις ξεκίνησαν μόλις σταμάτησαν τα προγράμματα ποσοτικής χαλάρωσης των κεντρικών τραπεζών. Είναι χαρακτηριστικό ότι οι </a:t>
          </a:r>
          <a:r>
            <a:rPr lang="en-US" sz="1500" kern="1200" dirty="0"/>
            <a:t>Krugman </a:t>
          </a:r>
          <a:r>
            <a:rPr lang="el-GR" sz="1500" kern="1200" dirty="0"/>
            <a:t>και </a:t>
          </a:r>
          <a:r>
            <a:rPr lang="en-US" sz="1500" kern="1200" dirty="0"/>
            <a:t>Summers 2022 </a:t>
          </a:r>
          <a:r>
            <a:rPr lang="el-GR" sz="1500" kern="1200" dirty="0"/>
            <a:t>δεν ασχολήθηκαν καν με την ποσοτική θεωρία στην ερμηνεία του φαινομένου.   </a:t>
          </a:r>
          <a:endParaRPr lang="en-US" sz="1500" kern="1200" dirty="0"/>
        </a:p>
      </dsp:txBody>
      <dsp:txXfrm>
        <a:off x="63397" y="70578"/>
        <a:ext cx="6524459" cy="1171906"/>
      </dsp:txXfrm>
    </dsp:sp>
    <dsp:sp modelId="{45BB70B5-D5A5-451A-85B1-661588DAC7FA}">
      <dsp:nvSpPr>
        <dsp:cNvPr id="0" name=""/>
        <dsp:cNvSpPr/>
      </dsp:nvSpPr>
      <dsp:spPr>
        <a:xfrm>
          <a:off x="0" y="1349081"/>
          <a:ext cx="6651253" cy="12987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kern="1200" dirty="0"/>
            <a:t>Ο </a:t>
          </a:r>
          <a:r>
            <a:rPr lang="en-US" sz="1500" kern="1200" dirty="0"/>
            <a:t>Krugman </a:t>
          </a:r>
          <a:r>
            <a:rPr lang="el-GR" sz="1500" kern="1200" dirty="0"/>
            <a:t>επιχειρηματολόγησε ότι: ο πληθωρισμός θα ήταν περαστικός και οφείλεται σε περιορισμούς στην προσφορά.</a:t>
          </a:r>
          <a:endParaRPr lang="en-US" sz="1500" kern="1200" dirty="0"/>
        </a:p>
      </dsp:txBody>
      <dsp:txXfrm>
        <a:off x="63397" y="1412478"/>
        <a:ext cx="6524459" cy="1171906"/>
      </dsp:txXfrm>
    </dsp:sp>
    <dsp:sp modelId="{8386B3D9-6296-415B-8E3A-28D603DF4703}">
      <dsp:nvSpPr>
        <dsp:cNvPr id="0" name=""/>
        <dsp:cNvSpPr/>
      </dsp:nvSpPr>
      <dsp:spPr>
        <a:xfrm>
          <a:off x="0" y="2690982"/>
          <a:ext cx="6651253" cy="12987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l-GR" sz="1500" kern="1200" dirty="0"/>
            <a:t>Ο </a:t>
          </a:r>
          <a:r>
            <a:rPr lang="en-US" sz="1500" kern="1200" dirty="0"/>
            <a:t>Summers </a:t>
          </a:r>
          <a:r>
            <a:rPr lang="el-GR" sz="1500" kern="1200" dirty="0"/>
            <a:t>από την άλλη απέδωσε τις πληθωριστικές πιέσεις στις δημοσιονομικές παρεμβάσεις της προεδρίας </a:t>
          </a:r>
          <a:r>
            <a:rPr lang="en-US" sz="1500" kern="1200" dirty="0"/>
            <a:t>Biden. </a:t>
          </a:r>
          <a:r>
            <a:rPr lang="el-GR" sz="1500" kern="1200" dirty="0"/>
            <a:t>Δηλαδή, απέδωσε τον πληθωρισμό σε υπερθέρμανση της οικονομίας. Η λογική του προσομοιάζει στη μηχανική της καμπύλης </a:t>
          </a:r>
          <a:r>
            <a:rPr lang="en-US" sz="1500" kern="1200" dirty="0"/>
            <a:t>Philips </a:t>
          </a:r>
          <a:r>
            <a:rPr lang="el-GR" sz="1500" kern="1200" dirty="0"/>
            <a:t>όπου ο πληθωρισμός αναμένεται να εμφανιστεί στις περιοχές γύρω από την πλήρη απασχόληση.</a:t>
          </a:r>
          <a:endParaRPr lang="en-US" sz="1500" kern="1200" dirty="0"/>
        </a:p>
      </dsp:txBody>
      <dsp:txXfrm>
        <a:off x="63397" y="2754379"/>
        <a:ext cx="6524459" cy="1171906"/>
      </dsp:txXfrm>
    </dsp:sp>
    <dsp:sp modelId="{EE0621B3-8834-4323-99FA-A74CF34C8291}">
      <dsp:nvSpPr>
        <dsp:cNvPr id="0" name=""/>
        <dsp:cNvSpPr/>
      </dsp:nvSpPr>
      <dsp:spPr>
        <a:xfrm>
          <a:off x="0" y="4032882"/>
          <a:ext cx="6651253" cy="1298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Η αντιπαράθεσή τους υπάρχει αποδελτιωμένη στο  </a:t>
          </a:r>
          <a:r>
            <a:rPr lang="en-US" sz="1500" kern="1200" dirty="0"/>
            <a:t>https://bcf.princeton.edu/markus-academy/</a:t>
          </a:r>
          <a:r>
            <a:rPr lang="el-GR" sz="1500" kern="1200" dirty="0"/>
            <a:t>.</a:t>
          </a:r>
          <a:endParaRPr lang="en-US" sz="1500" kern="1200" dirty="0"/>
        </a:p>
      </dsp:txBody>
      <dsp:txXfrm>
        <a:off x="63397" y="4096279"/>
        <a:ext cx="6524459" cy="1171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7F875-CF16-41D5-805A-4AD706301BC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DF1D7-F447-4C57-AB37-821AA3DCFD5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Υπάρχουν Νικητές και Ηττημένοι και στις Αγορές Χρήματος και Κεφαλαίου όπως και στις άλλες καπιταλιστικές αγορές.</a:t>
          </a:r>
          <a:endParaRPr lang="en-US" sz="2700" kern="1200"/>
        </a:p>
      </dsp:txBody>
      <dsp:txXfrm>
        <a:off x="696297" y="538547"/>
        <a:ext cx="4171627" cy="2590157"/>
      </dsp:txXfrm>
    </dsp:sp>
    <dsp:sp modelId="{1B9F4A37-1844-42F7-8F40-EA1F6695349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0A982-500B-465E-BFE3-D810F88903E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Αυτό το προφανές συμπέρασμα μπορεί να αποτελέσει τη βάση της αναζήτησης μιας αξιόπιστης θεωρίας αποτίμησης κεφαλαιακών τίτλων</a:t>
          </a:r>
          <a:endParaRPr lang="en-US" sz="2700" kern="1200" dirty="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022C43-9C2B-D0F9-FCEF-F90D9C0B8AE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FA1FC58-FBF6-C852-6853-12691ED0E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0A81281-E6B8-33F7-3943-D82057600DA7}"/>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5" name="Θέση υποσέλιδου 4">
            <a:extLst>
              <a:ext uri="{FF2B5EF4-FFF2-40B4-BE49-F238E27FC236}">
                <a16:creationId xmlns:a16="http://schemas.microsoft.com/office/drawing/2014/main" id="{7EABDA70-E256-BA29-31C5-241CDC98A98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286B7FC-E726-CD4B-BB5F-199F289A19F0}"/>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379561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35626-8FB1-FFC9-FE88-4870CC13B5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52022A2-E5B9-BC07-E032-8FF5570C423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2FBA2C-7709-5235-8055-7EAF893EAB78}"/>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5" name="Θέση υποσέλιδου 4">
            <a:extLst>
              <a:ext uri="{FF2B5EF4-FFF2-40B4-BE49-F238E27FC236}">
                <a16:creationId xmlns:a16="http://schemas.microsoft.com/office/drawing/2014/main" id="{57E37151-6209-F8AE-308B-260186AD8CD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82C6526-7F1D-47BE-21F1-296E4EA096F2}"/>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31989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06354FC-BE4D-1085-3245-EDD051F8877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894A273-ABD0-910A-619E-E2AB54FE8D1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E73AA05-DA52-D9D5-82F5-4AD694F1E5A5}"/>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5" name="Θέση υποσέλιδου 4">
            <a:extLst>
              <a:ext uri="{FF2B5EF4-FFF2-40B4-BE49-F238E27FC236}">
                <a16:creationId xmlns:a16="http://schemas.microsoft.com/office/drawing/2014/main" id="{5D7EE504-E0FD-E928-EFE7-9CAD528D4E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C8D6581-45F3-344B-FFAB-3A116EA992CB}"/>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203154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8AA36-902E-B6FD-A362-0EDBB7D9FF6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F8226CE-6376-09B2-7C8D-4E92F38F2BC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E4085A6-26F6-2C3C-8EAB-2D91D8E3A6F0}"/>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5" name="Θέση υποσέλιδου 4">
            <a:extLst>
              <a:ext uri="{FF2B5EF4-FFF2-40B4-BE49-F238E27FC236}">
                <a16:creationId xmlns:a16="http://schemas.microsoft.com/office/drawing/2014/main" id="{848EF790-AF53-BA79-940F-C47DCA6B917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7A96C34-34E9-3AB6-0E62-9BB3CBB85B63}"/>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132503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E7776E-B1BD-E784-2CB5-82C47CFC5FA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1A6410-EF8C-B290-345C-FFE4FA64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90605CC-BCC5-15E7-2821-21B3B4944721}"/>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5" name="Θέση υποσέλιδου 4">
            <a:extLst>
              <a:ext uri="{FF2B5EF4-FFF2-40B4-BE49-F238E27FC236}">
                <a16:creationId xmlns:a16="http://schemas.microsoft.com/office/drawing/2014/main" id="{FF405F06-9599-50BB-BE96-DFCD993186B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7BA00C-140A-5097-EE5F-F53CD176CCBC}"/>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823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1FFE33-3C72-1D96-153E-E6A41F9D5E6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49D899B-A76A-3A50-3468-3094E3CDA01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4FB4591-DB2D-AA43-125C-707262FF7BB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934EB89-6F1F-A1E2-1C35-BD24724DFEC8}"/>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6" name="Θέση υποσέλιδου 5">
            <a:extLst>
              <a:ext uri="{FF2B5EF4-FFF2-40B4-BE49-F238E27FC236}">
                <a16:creationId xmlns:a16="http://schemas.microsoft.com/office/drawing/2014/main" id="{3C99F001-7CF6-AA8B-080D-574B8DAD710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6A91F42-3D91-4C00-C824-C680D9C41448}"/>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424368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C3ED3-EE63-3BF4-DEAD-7FAF9C04F74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8404275-114B-1E9A-77B0-B3D8DB371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DCF1AFF-40B3-D436-A074-79A8516CC13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4274620-8C4D-ABEB-0C2A-65ACE29D5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F2CD07A-E635-8F2B-4E1A-5C73284E58A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13C686F-FEE1-5EC0-D103-22865373F527}"/>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8" name="Θέση υποσέλιδου 7">
            <a:extLst>
              <a:ext uri="{FF2B5EF4-FFF2-40B4-BE49-F238E27FC236}">
                <a16:creationId xmlns:a16="http://schemas.microsoft.com/office/drawing/2014/main" id="{0C57B5AD-D04F-12C0-F46F-DDC8A3005DD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065BEAA-13C5-AB15-5B1D-FDB7AA844C27}"/>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335395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3C07A8-067F-BA60-27BF-FF369D39C32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8D718C9-39EA-7478-C2AE-06CEA2B8B7FB}"/>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4" name="Θέση υποσέλιδου 3">
            <a:extLst>
              <a:ext uri="{FF2B5EF4-FFF2-40B4-BE49-F238E27FC236}">
                <a16:creationId xmlns:a16="http://schemas.microsoft.com/office/drawing/2014/main" id="{3ECED4E0-F052-8CB8-5DCA-86FA33450EF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2373B28-58B9-1E69-41A1-2A872A33DA3F}"/>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250273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6C3686E-160A-E3C9-2A55-D497C5C8B27C}"/>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3" name="Θέση υποσέλιδου 2">
            <a:extLst>
              <a:ext uri="{FF2B5EF4-FFF2-40B4-BE49-F238E27FC236}">
                <a16:creationId xmlns:a16="http://schemas.microsoft.com/office/drawing/2014/main" id="{7757222E-A1C7-7309-0977-B0E0ABDF2F6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BD16546-F2B2-9E09-32BA-0143EABB828E}"/>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10444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E519A-7B27-137E-995A-DAD3EA955E2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BBD982-19A8-F01D-38F5-05B9E0259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C589CAF-87CA-2618-F681-E0797E781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6D85CE0-9F7B-8C93-3826-5E290E70E428}"/>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6" name="Θέση υποσέλιδου 5">
            <a:extLst>
              <a:ext uri="{FF2B5EF4-FFF2-40B4-BE49-F238E27FC236}">
                <a16:creationId xmlns:a16="http://schemas.microsoft.com/office/drawing/2014/main" id="{95BBEBDA-9FD3-2967-1B13-D011182BF2B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36ACD96-F708-DEB7-892F-4285B2F8ACFB}"/>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79018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F0A89C-C0F5-70B7-F6DB-D2459591340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443A10-E0F3-3CBE-8DB8-724EFA586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8B4CC2A-18CA-5172-7215-9EE5F67F4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9A92D9A-08EB-7AD0-D55B-8E8FA20CAE61}"/>
              </a:ext>
            </a:extLst>
          </p:cNvPr>
          <p:cNvSpPr>
            <a:spLocks noGrp="1"/>
          </p:cNvSpPr>
          <p:nvPr>
            <p:ph type="dt" sz="half" idx="10"/>
          </p:nvPr>
        </p:nvSpPr>
        <p:spPr/>
        <p:txBody>
          <a:bodyPr/>
          <a:lstStyle/>
          <a:p>
            <a:fld id="{89DC7645-7E2E-4937-A1C3-D5F715D0A972}" type="datetimeFigureOut">
              <a:rPr lang="el-GR" smtClean="0"/>
              <a:t>22/10/2025</a:t>
            </a:fld>
            <a:endParaRPr lang="el-GR"/>
          </a:p>
        </p:txBody>
      </p:sp>
      <p:sp>
        <p:nvSpPr>
          <p:cNvPr id="6" name="Θέση υποσέλιδου 5">
            <a:extLst>
              <a:ext uri="{FF2B5EF4-FFF2-40B4-BE49-F238E27FC236}">
                <a16:creationId xmlns:a16="http://schemas.microsoft.com/office/drawing/2014/main" id="{7739943C-E895-3EB2-D23E-E35B562FC30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23D8D5E-61EB-64F6-A98F-C8695D5DD0CA}"/>
              </a:ext>
            </a:extLst>
          </p:cNvPr>
          <p:cNvSpPr>
            <a:spLocks noGrp="1"/>
          </p:cNvSpPr>
          <p:nvPr>
            <p:ph type="sldNum" sz="quarter" idx="12"/>
          </p:nvPr>
        </p:nvSpPr>
        <p:spPr/>
        <p:txBody>
          <a:bodyPr/>
          <a:lstStyle/>
          <a:p>
            <a:fld id="{1E10DDED-FB4F-411B-A9CA-3BCC2751533A}" type="slidenum">
              <a:rPr lang="el-GR" smtClean="0"/>
              <a:t>‹#›</a:t>
            </a:fld>
            <a:endParaRPr lang="el-GR"/>
          </a:p>
        </p:txBody>
      </p:sp>
    </p:spTree>
    <p:extLst>
      <p:ext uri="{BB962C8B-B14F-4D97-AF65-F5344CB8AC3E}">
        <p14:creationId xmlns:p14="http://schemas.microsoft.com/office/powerpoint/2010/main" val="51220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286A479-876B-3AB4-6F2E-A1D9FEAFD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EF670C-F9DF-390C-D713-D7C974FC0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54694C0-9331-DB6C-E088-0A4CB0484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C7645-7E2E-4937-A1C3-D5F715D0A972}" type="datetimeFigureOut">
              <a:rPr lang="el-GR" smtClean="0"/>
              <a:t>22/10/2025</a:t>
            </a:fld>
            <a:endParaRPr lang="el-GR"/>
          </a:p>
        </p:txBody>
      </p:sp>
      <p:sp>
        <p:nvSpPr>
          <p:cNvPr id="5" name="Θέση υποσέλιδου 4">
            <a:extLst>
              <a:ext uri="{FF2B5EF4-FFF2-40B4-BE49-F238E27FC236}">
                <a16:creationId xmlns:a16="http://schemas.microsoft.com/office/drawing/2014/main" id="{2A19C51E-024C-26A1-7CB6-5FE56499F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371DDFE-6185-603C-7569-9B64246731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0DDED-FB4F-411B-A9CA-3BCC2751533A}" type="slidenum">
              <a:rPr lang="el-GR" smtClean="0"/>
              <a:t>‹#›</a:t>
            </a:fld>
            <a:endParaRPr lang="el-GR"/>
          </a:p>
        </p:txBody>
      </p:sp>
    </p:spTree>
    <p:extLst>
      <p:ext uri="{BB962C8B-B14F-4D97-AF65-F5344CB8AC3E}">
        <p14:creationId xmlns:p14="http://schemas.microsoft.com/office/powerpoint/2010/main" val="157852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cf.princeton.edu/markus-academ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youtube.com/watch?v=LtFyP0qy9X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5089/9798229015790.00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BCD4A77A-56F9-DF28-A1C9-7F333FE42C58}"/>
              </a:ext>
            </a:extLst>
          </p:cNvPr>
          <p:cNvSpPr>
            <a:spLocks noGrp="1"/>
          </p:cNvSpPr>
          <p:nvPr>
            <p:ph type="ctrTitle"/>
          </p:nvPr>
        </p:nvSpPr>
        <p:spPr>
          <a:xfrm>
            <a:off x="1314824" y="735106"/>
            <a:ext cx="10053763" cy="2928470"/>
          </a:xfrm>
        </p:spPr>
        <p:txBody>
          <a:bodyPr anchor="b">
            <a:normAutofit/>
          </a:bodyPr>
          <a:lstStyle/>
          <a:p>
            <a:pPr algn="l"/>
            <a:r>
              <a:rPr lang="el-GR" sz="4800" dirty="0">
                <a:solidFill>
                  <a:srgbClr val="FFFFFF"/>
                </a:solidFill>
              </a:rPr>
              <a:t>Η Πολιτική Οικονομία του </a:t>
            </a:r>
            <a:r>
              <a:rPr lang="en-US" sz="4800" dirty="0">
                <a:solidFill>
                  <a:srgbClr val="FFFFFF"/>
                </a:solidFill>
              </a:rPr>
              <a:t>Finance  </a:t>
            </a:r>
            <a:r>
              <a:rPr lang="el-GR" sz="4800" dirty="0">
                <a:solidFill>
                  <a:srgbClr val="FFFFFF"/>
                </a:solidFill>
              </a:rPr>
              <a:t>Διάλεξη 1 </a:t>
            </a:r>
            <a:br>
              <a:rPr lang="en-US" sz="4800" dirty="0">
                <a:solidFill>
                  <a:srgbClr val="FFFFFF"/>
                </a:solidFill>
              </a:rPr>
            </a:br>
            <a:r>
              <a:rPr lang="el-GR" sz="4800" dirty="0">
                <a:solidFill>
                  <a:srgbClr val="FFFFFF"/>
                </a:solidFill>
              </a:rPr>
              <a:t>Εισαγωγή &amp;Περίγραμμα</a:t>
            </a:r>
          </a:p>
        </p:txBody>
      </p:sp>
      <p:sp>
        <p:nvSpPr>
          <p:cNvPr id="3" name="Υπότιτλος 2">
            <a:extLst>
              <a:ext uri="{FF2B5EF4-FFF2-40B4-BE49-F238E27FC236}">
                <a16:creationId xmlns:a16="http://schemas.microsoft.com/office/drawing/2014/main" id="{F1F513FA-7E00-C275-7FB3-795F8323C119}"/>
              </a:ext>
            </a:extLst>
          </p:cNvPr>
          <p:cNvSpPr>
            <a:spLocks noGrp="1"/>
          </p:cNvSpPr>
          <p:nvPr>
            <p:ph type="subTitle" idx="1"/>
          </p:nvPr>
        </p:nvSpPr>
        <p:spPr>
          <a:xfrm>
            <a:off x="1350682" y="4870824"/>
            <a:ext cx="10005951" cy="1458258"/>
          </a:xfrm>
        </p:spPr>
        <p:txBody>
          <a:bodyPr anchor="ctr">
            <a:normAutofit/>
          </a:bodyPr>
          <a:lstStyle/>
          <a:p>
            <a:pPr algn="l"/>
            <a:r>
              <a:rPr lang="el-GR" dirty="0"/>
              <a:t>Νίκος </a:t>
            </a:r>
            <a:r>
              <a:rPr lang="el-GR" dirty="0" err="1"/>
              <a:t>Στραβελάκης</a:t>
            </a:r>
            <a:endParaRPr lang="el-GR" dirty="0"/>
          </a:p>
          <a:p>
            <a:pPr algn="l"/>
            <a:r>
              <a:rPr lang="el-GR" dirty="0"/>
              <a:t>ΤΟΕ-ΕΚΠΑ</a:t>
            </a:r>
            <a:endParaRPr lang="en-US" dirty="0"/>
          </a:p>
          <a:p>
            <a:pPr algn="l"/>
            <a:r>
              <a:rPr lang="el-GR" dirty="0"/>
              <a:t>Φθινόπωρο</a:t>
            </a:r>
            <a:r>
              <a:rPr lang="en-US" dirty="0"/>
              <a:t> 2025</a:t>
            </a:r>
            <a:endParaRPr lang="el-GR" dirty="0"/>
          </a:p>
        </p:txBody>
      </p:sp>
    </p:spTree>
    <p:extLst>
      <p:ext uri="{BB962C8B-B14F-4D97-AF65-F5344CB8AC3E}">
        <p14:creationId xmlns:p14="http://schemas.microsoft.com/office/powerpoint/2010/main" val="332624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3D05CE-1EA9-D714-8CA4-F5E19EC846B8}"/>
              </a:ext>
            </a:extLst>
          </p:cNvPr>
          <p:cNvSpPr>
            <a:spLocks noGrp="1"/>
          </p:cNvSpPr>
          <p:nvPr>
            <p:ph type="title"/>
          </p:nvPr>
        </p:nvSpPr>
        <p:spPr>
          <a:xfrm>
            <a:off x="107795" y="153254"/>
            <a:ext cx="11976410" cy="522608"/>
          </a:xfrm>
        </p:spPr>
        <p:txBody>
          <a:bodyPr>
            <a:normAutofit fontScale="90000"/>
          </a:bodyPr>
          <a:lstStyle/>
          <a:p>
            <a:pPr algn="ctr"/>
            <a:br>
              <a:rPr lang="el-GR" dirty="0"/>
            </a:br>
            <a:r>
              <a:rPr lang="el-GR" sz="3600" b="1" dirty="0"/>
              <a:t>Είναι οι Τράπεζες και το </a:t>
            </a:r>
            <a:r>
              <a:rPr lang="en-US" sz="3600" b="1" dirty="0"/>
              <a:t>Finance</a:t>
            </a:r>
            <a:r>
              <a:rPr lang="el-GR" sz="3600" b="1" dirty="0"/>
              <a:t> παραγωγική δραστηριότητα;</a:t>
            </a:r>
            <a:br>
              <a:rPr lang="el-GR" sz="3600" b="1" dirty="0"/>
            </a:br>
            <a:endParaRPr lang="el-GR" sz="3600" b="1" dirty="0"/>
          </a:p>
        </p:txBody>
      </p:sp>
      <p:sp>
        <p:nvSpPr>
          <p:cNvPr id="3" name="Θέση περιεχομένου 2">
            <a:extLst>
              <a:ext uri="{FF2B5EF4-FFF2-40B4-BE49-F238E27FC236}">
                <a16:creationId xmlns:a16="http://schemas.microsoft.com/office/drawing/2014/main" id="{968C1105-E1CA-A2B8-86E9-EDC919E2622B}"/>
              </a:ext>
            </a:extLst>
          </p:cNvPr>
          <p:cNvSpPr>
            <a:spLocks noGrp="1"/>
          </p:cNvSpPr>
          <p:nvPr>
            <p:ph idx="1"/>
          </p:nvPr>
        </p:nvSpPr>
        <p:spPr>
          <a:xfrm>
            <a:off x="263912" y="795132"/>
            <a:ext cx="11664175" cy="5738190"/>
          </a:xfrm>
        </p:spPr>
        <p:txBody>
          <a:bodyPr>
            <a:noAutofit/>
          </a:bodyPr>
          <a:lstStyle/>
          <a:p>
            <a:pPr marL="0" indent="0">
              <a:lnSpc>
                <a:spcPct val="100000"/>
              </a:lnSpc>
              <a:spcBef>
                <a:spcPts val="600"/>
              </a:spcBef>
              <a:buNone/>
            </a:pPr>
            <a:r>
              <a:rPr lang="el-GR" sz="1700" dirty="0"/>
              <a:t>Στο απόσπασμα από την ταινία ο ηθοποιός που υποδύεται τον υπάλληλο στενοχωριέται επειδή έχει χρεοκοπήσει κόσμο και επιχειρήσεις με τις ενέργειές του. Μάλιστα λέει ότι αν είχε περάσει τη ζωή του σκάβοντας λάκκους θα υπήρχε κάποιο αποτύπωμα της δραστηριότητας του στις τρύπες που θα υπήρχαν στο έδαφος. Στον κόσμο των τραπεζών και του </a:t>
            </a:r>
            <a:r>
              <a:rPr lang="hr-HR" sz="1700" dirty="0"/>
              <a:t>finance</a:t>
            </a:r>
            <a:r>
              <a:rPr lang="el-GR" sz="1700" dirty="0"/>
              <a:t> η εργασία δεν αποτυπώνεται σε «αξίες χρήσης».</a:t>
            </a:r>
          </a:p>
          <a:p>
            <a:pPr marL="0" indent="0">
              <a:lnSpc>
                <a:spcPct val="100000"/>
              </a:lnSpc>
              <a:spcBef>
                <a:spcPts val="600"/>
              </a:spcBef>
              <a:buNone/>
            </a:pPr>
            <a:r>
              <a:rPr lang="el-GR" sz="1700" dirty="0"/>
              <a:t>Εδώ θα αναζητήσουμε τις οικονομικές όχι τις ψυχολογικές συνέπειες αυτού του δεδομένου. Είδαμε ότι το χρήμα είναι σημαντικό. Το ερώτημα είναι το  χρήμα και οι τράπεζες είναι μια παραγωγική δραστηριότητα;</a:t>
            </a:r>
          </a:p>
          <a:p>
            <a:pPr marL="0" indent="0">
              <a:lnSpc>
                <a:spcPct val="100000"/>
              </a:lnSpc>
              <a:spcBef>
                <a:spcPts val="600"/>
              </a:spcBef>
              <a:buNone/>
            </a:pPr>
            <a:r>
              <a:rPr lang="el-GR" sz="1700" dirty="0"/>
              <a:t>Για τη νεοκλασική θεωρία σίγουρα είναι, αφού κάθε δραστηριότητα που πληρώνεται από την αγορά θεωρείται παραγωγική δραστηριότητα. Με αυτή την έννοια η νεοκλασική ισορροπία θα πρέπει να έχει πεδίο εφαρμογής στις αγορές χρήματος και κεφαλαίου. Στη βάση αυτής της λογικής βρίσκεται η θεωρία του επιτοκίου. Δηλαδή, ότι το ποσοστό κέρδους (το οριακό προϊόν του κεφαλαίου) ισούται με το επιτόκιο.</a:t>
            </a:r>
          </a:p>
          <a:p>
            <a:pPr marL="0" indent="0">
              <a:lnSpc>
                <a:spcPct val="100000"/>
              </a:lnSpc>
              <a:spcBef>
                <a:spcPts val="600"/>
              </a:spcBef>
              <a:buNone/>
            </a:pPr>
            <a:r>
              <a:rPr lang="el-GR" sz="1700" dirty="0"/>
              <a:t>Για τη κλασική πολιτική οικονομία οι χρηματοπιστωτικές δραστηριότητες σίγουρα δεν είναι παραγωγικές αφού δεν παράγονται αξίες χρήσεις. </a:t>
            </a:r>
            <a:r>
              <a:rPr lang="el-GR" sz="1700" b="1" dirty="0">
                <a:solidFill>
                  <a:srgbClr val="FF0000"/>
                </a:solidFill>
              </a:rPr>
              <a:t>Ο χρηματοπιστωτικός τομέας «ζει» από μεταβιβάσεις αξίας τόσο εντός του «κυκλώματος του εισοδήματος» (</a:t>
            </a:r>
            <a:r>
              <a:rPr lang="hr-HR" sz="1700" b="1" dirty="0">
                <a:solidFill>
                  <a:srgbClr val="FF0000"/>
                </a:solidFill>
              </a:rPr>
              <a:t>C-M-C),</a:t>
            </a:r>
            <a:r>
              <a:rPr lang="el-GR" sz="1700" b="1" dirty="0">
                <a:solidFill>
                  <a:srgbClr val="FF0000"/>
                </a:solidFill>
              </a:rPr>
              <a:t> εντός του «κυκλώματος του κεφαλαίου» (</a:t>
            </a:r>
            <a:r>
              <a:rPr lang="hr-HR" sz="1700" b="1" dirty="0">
                <a:solidFill>
                  <a:srgbClr val="FF0000"/>
                </a:solidFill>
              </a:rPr>
              <a:t>M–C...P...C–M’)</a:t>
            </a:r>
            <a:r>
              <a:rPr lang="el-GR" sz="1700" b="1" dirty="0">
                <a:solidFill>
                  <a:srgbClr val="FF0000"/>
                </a:solidFill>
              </a:rPr>
              <a:t> και μεταξύ των δύο.(παραδείγματα;;)</a:t>
            </a:r>
          </a:p>
          <a:p>
            <a:pPr marL="0" indent="0">
              <a:lnSpc>
                <a:spcPct val="100000"/>
              </a:lnSpc>
              <a:spcBef>
                <a:spcPts val="600"/>
              </a:spcBef>
              <a:buNone/>
            </a:pPr>
            <a:r>
              <a:rPr lang="el-GR" sz="1700" dirty="0"/>
              <a:t>Αυτό το δεδομένο έχει επηρεάσει σημαντικά τη συζήτηση για το </a:t>
            </a:r>
            <a:r>
              <a:rPr lang="hr-HR" sz="1700" dirty="0"/>
              <a:t>finance</a:t>
            </a:r>
            <a:r>
              <a:rPr lang="el-GR" sz="1700" dirty="0"/>
              <a:t> και την πολιτική οικονομία στο σύνολό της στα ετερόδοξα οικονομικά. Το βασικό ζήτημα ερώτημα είναι κατά πόσο υπάρχει εξίσωση των αποδόσεων ανάμεσα στον εταιρικό και το χρηματοπιστωτικό τομέα.</a:t>
            </a:r>
          </a:p>
          <a:p>
            <a:pPr marL="0" indent="0">
              <a:lnSpc>
                <a:spcPct val="100000"/>
              </a:lnSpc>
              <a:spcBef>
                <a:spcPts val="600"/>
              </a:spcBef>
              <a:buNone/>
            </a:pPr>
            <a:r>
              <a:rPr lang="el-GR" sz="1700" dirty="0"/>
              <a:t>Στην κλασική πολιτική οικονομία υπάρχουν μη παραγωγικές δραστηριότητες οι αποδόσεις των οποίων εξισώνονται με το παραγωγικό κεφάλαιο (</a:t>
            </a:r>
            <a:r>
              <a:rPr lang="el-GR" sz="1700" b="1" dirty="0">
                <a:solidFill>
                  <a:srgbClr val="FF0000"/>
                </a:solidFill>
              </a:rPr>
              <a:t>Παραδείγματα;;</a:t>
            </a:r>
            <a:r>
              <a:rPr lang="el-GR" sz="1700" dirty="0"/>
              <a:t>). Όμως στο </a:t>
            </a:r>
            <a:r>
              <a:rPr lang="hr-HR" sz="1700" dirty="0"/>
              <a:t>Marx</a:t>
            </a:r>
            <a:r>
              <a:rPr lang="el-GR" sz="1700" dirty="0"/>
              <a:t> δεν είναι βέβαιο ότι αυτό ισχύει και για τον εταιρικό και το χρηματοπιστωτικό τομέα. Η ενότητα </a:t>
            </a:r>
            <a:r>
              <a:rPr lang="hr-HR" sz="1700" dirty="0"/>
              <a:t>V</a:t>
            </a:r>
            <a:r>
              <a:rPr lang="el-GR" sz="1700" dirty="0"/>
              <a:t> στο 3</a:t>
            </a:r>
            <a:r>
              <a:rPr lang="el-GR" sz="1700" baseline="30000" dirty="0"/>
              <a:t>ο</a:t>
            </a:r>
            <a:r>
              <a:rPr lang="el-GR" sz="1700" dirty="0"/>
              <a:t> τόμο του Κεφαλαίου είναι ένα σύνολο από σημειώσεις που σταχυολόγησε ο </a:t>
            </a:r>
            <a:r>
              <a:rPr lang="hr-HR" sz="1700" dirty="0"/>
              <a:t>Engels</a:t>
            </a:r>
            <a:r>
              <a:rPr lang="el-GR" sz="1700" dirty="0"/>
              <a:t> χωρίς να μπορεί και ο ίδιος να τις αξιολογήσει όπως λέει στο πρόλογο</a:t>
            </a:r>
            <a:r>
              <a:rPr lang="el-GR" sz="1600" dirty="0"/>
              <a:t>. </a:t>
            </a:r>
          </a:p>
        </p:txBody>
      </p:sp>
    </p:spTree>
    <p:extLst>
      <p:ext uri="{BB962C8B-B14F-4D97-AF65-F5344CB8AC3E}">
        <p14:creationId xmlns:p14="http://schemas.microsoft.com/office/powerpoint/2010/main" val="89487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96C9C4-394C-375C-8D3D-BB1AD73D7929}"/>
              </a:ext>
            </a:extLst>
          </p:cNvPr>
          <p:cNvSpPr>
            <a:spLocks noGrp="1"/>
          </p:cNvSpPr>
          <p:nvPr>
            <p:ph idx="1"/>
          </p:nvPr>
        </p:nvSpPr>
        <p:spPr>
          <a:xfrm>
            <a:off x="278781" y="178420"/>
            <a:ext cx="11597268" cy="6478858"/>
          </a:xfrm>
        </p:spPr>
        <p:txBody>
          <a:bodyPr>
            <a:noAutofit/>
          </a:bodyPr>
          <a:lstStyle/>
          <a:p>
            <a:pPr marL="0" indent="0">
              <a:buNone/>
            </a:pPr>
            <a:r>
              <a:rPr lang="el-GR" sz="1800" dirty="0"/>
              <a:t>Το</a:t>
            </a:r>
            <a:r>
              <a:rPr lang="en-US" sz="1800" dirty="0"/>
              <a:t> </a:t>
            </a:r>
            <a:r>
              <a:rPr lang="el-GR" sz="1800" dirty="0"/>
              <a:t>αποτέλεσμα</a:t>
            </a:r>
            <a:r>
              <a:rPr lang="en-US" sz="1800" dirty="0"/>
              <a:t> </a:t>
            </a:r>
            <a:r>
              <a:rPr lang="el-GR" sz="1800" dirty="0"/>
              <a:t>είναι</a:t>
            </a:r>
            <a:r>
              <a:rPr lang="en-US" sz="1800" dirty="0"/>
              <a:t> </a:t>
            </a:r>
            <a:r>
              <a:rPr lang="el-GR" sz="1800" dirty="0"/>
              <a:t>ότι</a:t>
            </a:r>
            <a:r>
              <a:rPr lang="en-US" sz="1800" dirty="0"/>
              <a:t> </a:t>
            </a:r>
            <a:r>
              <a:rPr lang="el-GR" sz="1800" dirty="0"/>
              <a:t>ετερόδοξοι</a:t>
            </a:r>
            <a:r>
              <a:rPr lang="en-US" sz="1800" dirty="0"/>
              <a:t> </a:t>
            </a:r>
            <a:r>
              <a:rPr lang="el-GR" sz="1800" dirty="0"/>
              <a:t>και</a:t>
            </a:r>
            <a:r>
              <a:rPr lang="en-US" sz="1800" dirty="0"/>
              <a:t> </a:t>
            </a:r>
            <a:r>
              <a:rPr lang="el-GR" sz="1800" dirty="0"/>
              <a:t>μαρξιστές</a:t>
            </a:r>
            <a:r>
              <a:rPr lang="en-US" sz="1800" dirty="0"/>
              <a:t> </a:t>
            </a:r>
            <a:r>
              <a:rPr lang="el-GR" sz="1800" dirty="0"/>
              <a:t>οικονομολόγοι</a:t>
            </a:r>
            <a:r>
              <a:rPr lang="en-US" sz="1800" dirty="0"/>
              <a:t> </a:t>
            </a:r>
            <a:r>
              <a:rPr lang="el-GR" sz="1800" dirty="0"/>
              <a:t>έχουν</a:t>
            </a:r>
            <a:r>
              <a:rPr lang="en-US" sz="1800" dirty="0"/>
              <a:t> </a:t>
            </a:r>
            <a:r>
              <a:rPr lang="el-GR" sz="1800" dirty="0"/>
              <a:t>πάρει</a:t>
            </a:r>
            <a:r>
              <a:rPr lang="en-US" sz="1800" dirty="0"/>
              <a:t> </a:t>
            </a:r>
            <a:r>
              <a:rPr lang="el-GR" sz="1800" dirty="0"/>
              <a:t>διαφορετικές</a:t>
            </a:r>
            <a:r>
              <a:rPr lang="en-US" sz="1800" dirty="0"/>
              <a:t> </a:t>
            </a:r>
            <a:r>
              <a:rPr lang="el-GR" sz="1800" dirty="0"/>
              <a:t>θέσεις</a:t>
            </a:r>
            <a:r>
              <a:rPr lang="en-US" sz="1800" dirty="0"/>
              <a:t> </a:t>
            </a:r>
            <a:r>
              <a:rPr lang="el-GR" sz="1800" dirty="0"/>
              <a:t>για</a:t>
            </a:r>
            <a:r>
              <a:rPr lang="en-US" sz="1800" dirty="0"/>
              <a:t> </a:t>
            </a:r>
            <a:r>
              <a:rPr lang="el-GR" sz="1800" dirty="0"/>
              <a:t>το</a:t>
            </a:r>
            <a:r>
              <a:rPr lang="en-US" sz="1800" dirty="0"/>
              <a:t> </a:t>
            </a:r>
            <a:r>
              <a:rPr lang="el-GR" sz="1800" dirty="0"/>
              <a:t>θέμα.</a:t>
            </a:r>
            <a:r>
              <a:rPr lang="en-US" sz="1800" dirty="0"/>
              <a:t> </a:t>
            </a:r>
            <a:r>
              <a:rPr lang="el-GR" sz="1800" dirty="0"/>
              <a:t>Είναι</a:t>
            </a:r>
            <a:r>
              <a:rPr lang="en-US" sz="1800" dirty="0"/>
              <a:t> </a:t>
            </a:r>
            <a:r>
              <a:rPr lang="el-GR" sz="1800" dirty="0"/>
              <a:t>ένα</a:t>
            </a:r>
            <a:r>
              <a:rPr lang="en-US" sz="1800" dirty="0"/>
              <a:t> </a:t>
            </a:r>
            <a:r>
              <a:rPr lang="el-GR" sz="1800" dirty="0"/>
              <a:t>σημαντικό</a:t>
            </a:r>
            <a:r>
              <a:rPr lang="en-US" sz="1800" dirty="0"/>
              <a:t> </a:t>
            </a:r>
            <a:r>
              <a:rPr lang="el-GR" sz="1800" dirty="0"/>
              <a:t>ζήτημα</a:t>
            </a:r>
            <a:r>
              <a:rPr lang="en-US" sz="1800" dirty="0"/>
              <a:t> </a:t>
            </a:r>
            <a:r>
              <a:rPr lang="el-GR" sz="1800" dirty="0"/>
              <a:t>γιατί</a:t>
            </a:r>
            <a:r>
              <a:rPr lang="en-US" sz="1800" dirty="0"/>
              <a:t> </a:t>
            </a:r>
            <a:r>
              <a:rPr lang="el-GR" sz="1800" dirty="0"/>
              <a:t>από</a:t>
            </a:r>
            <a:r>
              <a:rPr lang="en-US" sz="1800" dirty="0"/>
              <a:t> </a:t>
            </a:r>
            <a:r>
              <a:rPr lang="el-GR" sz="1800" dirty="0"/>
              <a:t>αυτό</a:t>
            </a:r>
            <a:r>
              <a:rPr lang="en-US" sz="1800" dirty="0"/>
              <a:t> </a:t>
            </a:r>
            <a:r>
              <a:rPr lang="el-GR" sz="1800" dirty="0"/>
              <a:t>εξαρτάται</a:t>
            </a:r>
            <a:r>
              <a:rPr lang="en-US" sz="1800" dirty="0"/>
              <a:t> </a:t>
            </a:r>
            <a:r>
              <a:rPr lang="el-GR" sz="1800" dirty="0"/>
              <a:t>η</a:t>
            </a:r>
            <a:r>
              <a:rPr lang="en-US" sz="1800" dirty="0"/>
              <a:t> </a:t>
            </a:r>
            <a:r>
              <a:rPr lang="el-GR" sz="1800" dirty="0"/>
              <a:t>δυνατότητα</a:t>
            </a:r>
            <a:r>
              <a:rPr lang="en-US" sz="1800" dirty="0"/>
              <a:t> </a:t>
            </a:r>
            <a:r>
              <a:rPr lang="el-GR" sz="1800" dirty="0"/>
              <a:t>προσδιορισμού</a:t>
            </a:r>
            <a:r>
              <a:rPr lang="en-US" sz="1800" dirty="0"/>
              <a:t> </a:t>
            </a:r>
            <a:r>
              <a:rPr lang="el-GR" sz="1800" dirty="0"/>
              <a:t>του</a:t>
            </a:r>
            <a:r>
              <a:rPr lang="en-US" sz="1800" dirty="0"/>
              <a:t> </a:t>
            </a:r>
            <a:r>
              <a:rPr lang="el-GR" sz="1800" dirty="0"/>
              <a:t>επιτοκίου.</a:t>
            </a:r>
          </a:p>
          <a:p>
            <a:pPr marL="0" indent="0">
              <a:buNone/>
            </a:pPr>
            <a:r>
              <a:rPr lang="el-GR" sz="1800" dirty="0"/>
              <a:t>Κάποιοί</a:t>
            </a:r>
            <a:r>
              <a:rPr lang="en-US" sz="1800" dirty="0"/>
              <a:t> </a:t>
            </a:r>
            <a:r>
              <a:rPr lang="el-GR" sz="1800" dirty="0"/>
              <a:t>θεωρούν</a:t>
            </a:r>
            <a:r>
              <a:rPr lang="en-US" sz="1800" dirty="0"/>
              <a:t> </a:t>
            </a:r>
            <a:r>
              <a:rPr lang="el-GR" sz="1800" dirty="0"/>
              <a:t>ότι</a:t>
            </a:r>
            <a:r>
              <a:rPr lang="en-US" sz="1800" dirty="0"/>
              <a:t> </a:t>
            </a:r>
            <a:r>
              <a:rPr lang="el-GR" sz="1800" dirty="0"/>
              <a:t>είναι</a:t>
            </a:r>
            <a:r>
              <a:rPr lang="en-US" sz="1800" dirty="0"/>
              <a:t> </a:t>
            </a:r>
            <a:r>
              <a:rPr lang="el-GR" sz="1800" dirty="0"/>
              <a:t>ανέφικτος</a:t>
            </a:r>
            <a:r>
              <a:rPr lang="en-US" sz="1800" dirty="0"/>
              <a:t> </a:t>
            </a:r>
            <a:r>
              <a:rPr lang="el-GR" sz="1800" dirty="0"/>
              <a:t>ο</a:t>
            </a:r>
            <a:r>
              <a:rPr lang="en-US" sz="1800" dirty="0"/>
              <a:t> </a:t>
            </a:r>
            <a:r>
              <a:rPr lang="el-GR" sz="1800" dirty="0"/>
              <a:t>προσδιορισμός</a:t>
            </a:r>
            <a:r>
              <a:rPr lang="en-US" sz="1800" dirty="0"/>
              <a:t> </a:t>
            </a:r>
            <a:r>
              <a:rPr lang="el-GR" sz="1800" dirty="0"/>
              <a:t>του</a:t>
            </a:r>
            <a:r>
              <a:rPr lang="en-US" sz="1800" dirty="0"/>
              <a:t> </a:t>
            </a:r>
            <a:r>
              <a:rPr lang="el-GR" sz="1800" dirty="0"/>
              <a:t>επιτοκίου</a:t>
            </a:r>
            <a:r>
              <a:rPr lang="en-US" sz="1800" dirty="0"/>
              <a:t> </a:t>
            </a:r>
            <a:r>
              <a:rPr lang="el-GR" sz="1800" dirty="0"/>
              <a:t>(</a:t>
            </a:r>
            <a:r>
              <a:rPr lang="hr-HR" sz="1800" dirty="0"/>
              <a:t>Lapavitsas1997)</a:t>
            </a:r>
            <a:r>
              <a:rPr lang="en-US" sz="1800" dirty="0"/>
              <a:t> </a:t>
            </a:r>
            <a:r>
              <a:rPr lang="el-GR" sz="1800" dirty="0"/>
              <a:t>λόγω</a:t>
            </a:r>
            <a:r>
              <a:rPr lang="en-US" sz="1800" dirty="0"/>
              <a:t> </a:t>
            </a:r>
            <a:r>
              <a:rPr lang="el-GR" sz="1800" dirty="0"/>
              <a:t>του</a:t>
            </a:r>
            <a:r>
              <a:rPr lang="en-US" sz="1800" dirty="0"/>
              <a:t> </a:t>
            </a:r>
            <a:r>
              <a:rPr lang="el-GR" sz="1800" dirty="0"/>
              <a:t>ότι</a:t>
            </a:r>
            <a:r>
              <a:rPr lang="en-US" sz="1800" dirty="0"/>
              <a:t> </a:t>
            </a:r>
            <a:r>
              <a:rPr lang="el-GR" sz="1800" dirty="0"/>
              <a:t>η</a:t>
            </a:r>
            <a:r>
              <a:rPr lang="en-US" sz="1800" dirty="0"/>
              <a:t> </a:t>
            </a:r>
            <a:r>
              <a:rPr lang="el-GR" sz="1800" dirty="0"/>
              <a:t>αστική</a:t>
            </a:r>
            <a:r>
              <a:rPr lang="en-US" sz="1800" dirty="0"/>
              <a:t> </a:t>
            </a:r>
            <a:r>
              <a:rPr lang="el-GR" sz="1800" dirty="0"/>
              <a:t>τάξη</a:t>
            </a:r>
            <a:r>
              <a:rPr lang="en-US" sz="1800" dirty="0"/>
              <a:t> </a:t>
            </a:r>
            <a:r>
              <a:rPr lang="el-GR" sz="1800" dirty="0"/>
              <a:t>βρίσκεται</a:t>
            </a:r>
            <a:r>
              <a:rPr lang="en-US" sz="1800" dirty="0"/>
              <a:t> </a:t>
            </a:r>
            <a:r>
              <a:rPr lang="el-GR" sz="1800" dirty="0"/>
              <a:t>στην</a:t>
            </a:r>
            <a:r>
              <a:rPr lang="en-US" sz="1800" dirty="0"/>
              <a:t> </a:t>
            </a:r>
            <a:r>
              <a:rPr lang="el-GR" sz="1800" dirty="0"/>
              <a:t>πλευρά</a:t>
            </a:r>
            <a:r>
              <a:rPr lang="en-US" sz="1800" dirty="0"/>
              <a:t> </a:t>
            </a:r>
            <a:r>
              <a:rPr lang="el-GR" sz="1800" dirty="0"/>
              <a:t>και</a:t>
            </a:r>
            <a:r>
              <a:rPr lang="en-US" sz="1800" dirty="0"/>
              <a:t> </a:t>
            </a:r>
            <a:r>
              <a:rPr lang="el-GR" sz="1800" dirty="0"/>
              <a:t>της</a:t>
            </a:r>
            <a:r>
              <a:rPr lang="en-US" sz="1800" dirty="0"/>
              <a:t> </a:t>
            </a:r>
            <a:r>
              <a:rPr lang="el-GR" sz="1800" dirty="0"/>
              <a:t>προσφοράς</a:t>
            </a:r>
            <a:r>
              <a:rPr lang="en-US" sz="1800" dirty="0"/>
              <a:t> </a:t>
            </a:r>
            <a:r>
              <a:rPr lang="el-GR" sz="1800" dirty="0"/>
              <a:t>και</a:t>
            </a:r>
            <a:r>
              <a:rPr lang="en-US" sz="1800" dirty="0"/>
              <a:t> </a:t>
            </a:r>
            <a:r>
              <a:rPr lang="el-GR" sz="1800" dirty="0"/>
              <a:t>της</a:t>
            </a:r>
            <a:r>
              <a:rPr lang="en-US" sz="1800" dirty="0"/>
              <a:t> </a:t>
            </a:r>
            <a:r>
              <a:rPr lang="el-GR" sz="1800" dirty="0"/>
              <a:t>ζήτησης</a:t>
            </a:r>
            <a:r>
              <a:rPr lang="en-US" sz="1800" dirty="0"/>
              <a:t> </a:t>
            </a:r>
            <a:r>
              <a:rPr lang="el-GR" sz="1800" dirty="0"/>
              <a:t>δανείων.</a:t>
            </a:r>
            <a:r>
              <a:rPr lang="en-US" sz="1800" dirty="0"/>
              <a:t> </a:t>
            </a:r>
            <a:r>
              <a:rPr lang="el-GR" sz="1800" dirty="0"/>
              <a:t>Ενώ</a:t>
            </a:r>
            <a:r>
              <a:rPr lang="en-US" sz="1800" dirty="0"/>
              <a:t> </a:t>
            </a:r>
            <a:r>
              <a:rPr lang="el-GR" sz="1800" dirty="0"/>
              <a:t>άλλοι</a:t>
            </a:r>
            <a:r>
              <a:rPr lang="en-US" sz="1800" dirty="0"/>
              <a:t> </a:t>
            </a:r>
            <a:r>
              <a:rPr lang="el-GR" sz="1800" dirty="0"/>
              <a:t>(</a:t>
            </a:r>
            <a:r>
              <a:rPr lang="hr-HR" sz="1800" dirty="0"/>
              <a:t>Fine1985/86)</a:t>
            </a:r>
            <a:r>
              <a:rPr lang="en-US" sz="1800" dirty="0"/>
              <a:t> </a:t>
            </a:r>
            <a:r>
              <a:rPr lang="el-GR" sz="1800" dirty="0"/>
              <a:t>θεωρούν</a:t>
            </a:r>
            <a:r>
              <a:rPr lang="en-US" sz="1800" dirty="0"/>
              <a:t> </a:t>
            </a:r>
            <a:r>
              <a:rPr lang="el-GR" sz="1800" dirty="0"/>
              <a:t>ότι</a:t>
            </a:r>
            <a:r>
              <a:rPr lang="en-US" sz="1800" dirty="0"/>
              <a:t> </a:t>
            </a:r>
            <a:r>
              <a:rPr lang="el-GR" sz="1800" dirty="0"/>
              <a:t>δεν</a:t>
            </a:r>
            <a:r>
              <a:rPr lang="en-US" sz="1800" dirty="0"/>
              <a:t> </a:t>
            </a:r>
            <a:r>
              <a:rPr lang="el-GR" sz="1800" dirty="0"/>
              <a:t>υπάρχει</a:t>
            </a:r>
            <a:r>
              <a:rPr lang="en-US" sz="1800" dirty="0"/>
              <a:t> </a:t>
            </a:r>
            <a:r>
              <a:rPr lang="el-GR" sz="1800" dirty="0"/>
              <a:t>εξίσωση</a:t>
            </a:r>
            <a:r>
              <a:rPr lang="en-US" sz="1800" dirty="0"/>
              <a:t> </a:t>
            </a:r>
            <a:r>
              <a:rPr lang="el-GR" sz="1800" dirty="0"/>
              <a:t>των</a:t>
            </a:r>
            <a:r>
              <a:rPr lang="en-US" sz="1800" dirty="0"/>
              <a:t> </a:t>
            </a:r>
            <a:r>
              <a:rPr lang="el-GR" sz="1800" dirty="0"/>
              <a:t>αποδόσεων</a:t>
            </a:r>
            <a:r>
              <a:rPr lang="en-US" sz="1800" dirty="0"/>
              <a:t> </a:t>
            </a:r>
            <a:r>
              <a:rPr lang="el-GR" sz="1800" dirty="0"/>
              <a:t>λόγω</a:t>
            </a:r>
            <a:r>
              <a:rPr lang="en-US" sz="1800" dirty="0"/>
              <a:t> </a:t>
            </a:r>
            <a:r>
              <a:rPr lang="el-GR" sz="1800" dirty="0"/>
              <a:t>περιορισμένης</a:t>
            </a:r>
            <a:r>
              <a:rPr lang="en-US" sz="1800" dirty="0"/>
              <a:t> </a:t>
            </a:r>
            <a:r>
              <a:rPr lang="el-GR" sz="1800" dirty="0"/>
              <a:t>κινητικότητας</a:t>
            </a:r>
            <a:r>
              <a:rPr lang="en-US" sz="1800" dirty="0"/>
              <a:t> </a:t>
            </a:r>
            <a:r>
              <a:rPr lang="el-GR" sz="1800" dirty="0"/>
              <a:t>κεφαλαίου</a:t>
            </a:r>
            <a:r>
              <a:rPr lang="en-US" sz="1800" dirty="0"/>
              <a:t> </a:t>
            </a:r>
            <a:r>
              <a:rPr lang="el-GR" sz="1800" dirty="0"/>
              <a:t>αν</a:t>
            </a:r>
            <a:r>
              <a:rPr lang="en-US" sz="1800" dirty="0"/>
              <a:t> </a:t>
            </a:r>
            <a:r>
              <a:rPr lang="el-GR" sz="1800" dirty="0"/>
              <a:t>άμεσα</a:t>
            </a:r>
            <a:r>
              <a:rPr lang="en-US" sz="1800" dirty="0"/>
              <a:t> </a:t>
            </a:r>
            <a:r>
              <a:rPr lang="el-GR" sz="1800" dirty="0"/>
              <a:t>στο</a:t>
            </a:r>
            <a:r>
              <a:rPr lang="en-US" sz="1800" dirty="0"/>
              <a:t> </a:t>
            </a:r>
            <a:r>
              <a:rPr lang="el-GR" sz="1800" dirty="0"/>
              <a:t>πραγματικό</a:t>
            </a:r>
            <a:r>
              <a:rPr lang="en-US" sz="1800" dirty="0"/>
              <a:t> </a:t>
            </a:r>
            <a:r>
              <a:rPr lang="el-GR" sz="1800" dirty="0"/>
              <a:t>και</a:t>
            </a:r>
            <a:r>
              <a:rPr lang="en-US" sz="1800" dirty="0"/>
              <a:t> </a:t>
            </a:r>
            <a:r>
              <a:rPr lang="el-GR" sz="1800" dirty="0"/>
              <a:t>το</a:t>
            </a:r>
            <a:r>
              <a:rPr lang="en-US" sz="1800" dirty="0"/>
              <a:t> </a:t>
            </a:r>
            <a:r>
              <a:rPr lang="el-GR" sz="1800" dirty="0"/>
              <a:t>χρηματοπιστωτικό</a:t>
            </a:r>
            <a:r>
              <a:rPr lang="en-US" sz="1800" dirty="0"/>
              <a:t> </a:t>
            </a:r>
            <a:r>
              <a:rPr lang="el-GR" sz="1800" dirty="0"/>
              <a:t>τομέα.</a:t>
            </a:r>
          </a:p>
          <a:p>
            <a:pPr marL="0" indent="0">
              <a:buNone/>
            </a:pPr>
            <a:r>
              <a:rPr lang="el-GR" sz="1800" dirty="0"/>
              <a:t>Οι θεωρίες αυτές σε συνδυασμό με τη διόγκωση του χρηματοπιστωτικού τομέα τα τελευταία 40 χρόνια αποτελούν μέρος των θεωριών </a:t>
            </a:r>
            <a:r>
              <a:rPr lang="el-GR" sz="1800" dirty="0" err="1"/>
              <a:t>χρηματιστικοποίησης</a:t>
            </a:r>
            <a:r>
              <a:rPr lang="el-GR" sz="1800" dirty="0"/>
              <a:t> (</a:t>
            </a:r>
            <a:r>
              <a:rPr lang="hr-HR" sz="1800" dirty="0"/>
              <a:t>financialization)</a:t>
            </a:r>
            <a:r>
              <a:rPr lang="el-GR" sz="1800" dirty="0"/>
              <a:t> μαζί με </a:t>
            </a:r>
            <a:r>
              <a:rPr lang="el-GR" sz="1800" dirty="0" err="1"/>
              <a:t>Κεϋνσιανές</a:t>
            </a:r>
            <a:r>
              <a:rPr lang="el-GR" sz="1800" dirty="0"/>
              <a:t>, </a:t>
            </a:r>
            <a:r>
              <a:rPr lang="el-GR" sz="1800" dirty="0" err="1"/>
              <a:t>μετακεϋνσιανές</a:t>
            </a:r>
            <a:r>
              <a:rPr lang="el-GR" sz="1800" dirty="0"/>
              <a:t> θεωρίες και θεωρίες μονοπωλίου(</a:t>
            </a:r>
            <a:r>
              <a:rPr lang="el-GR" sz="1800" b="1" dirty="0">
                <a:solidFill>
                  <a:srgbClr val="FF0000"/>
                </a:solidFill>
              </a:rPr>
              <a:t>παραδείγματα;;</a:t>
            </a:r>
            <a:r>
              <a:rPr lang="el-GR" sz="1800" dirty="0"/>
              <a:t>)</a:t>
            </a:r>
          </a:p>
          <a:p>
            <a:pPr marL="0" indent="0">
              <a:buNone/>
            </a:pPr>
            <a:r>
              <a:rPr lang="el-GR" sz="1800" dirty="0"/>
              <a:t>Το βασικό πρόβλημα αυτών των θεωριών είναι ότι δεν εντάσσουν στη προβληματική τους τη κλασική θεωρία του ανταγωνισμού. Συνακόλουθα, δεν υπάρχει εξίσωση ανάμεσα στον πραγματικό και χρηματοπιστωτικό τομέα.</a:t>
            </a:r>
          </a:p>
          <a:p>
            <a:pPr marL="0" indent="0">
              <a:buNone/>
            </a:pPr>
            <a:r>
              <a:rPr lang="el-GR" sz="1800" dirty="0"/>
              <a:t>Τα παραπάνω αντανακλούν ένα μεθοδολογικό ζήτημα που αφορά το σύνολο της κλασικής πολιτικής οικονομίας και έχει αναδειχθεί στο πλαίσιο της Μαρξιστικής θεωρίας. </a:t>
            </a:r>
          </a:p>
          <a:p>
            <a:pPr marL="0" indent="0">
              <a:buNone/>
            </a:pPr>
            <a:r>
              <a:rPr lang="el-GR" sz="1800" dirty="0"/>
              <a:t>Όπως έχει επισημάνει ο </a:t>
            </a:r>
            <a:r>
              <a:rPr lang="hr-HR" sz="1800" dirty="0"/>
              <a:t>Rosdolsky(1977)</a:t>
            </a:r>
            <a:r>
              <a:rPr lang="el-GR" sz="1800" dirty="0"/>
              <a:t> στο μνημειώδες έργο του «</a:t>
            </a:r>
            <a:r>
              <a:rPr lang="hr-HR" sz="1800" dirty="0"/>
              <a:t>The</a:t>
            </a:r>
            <a:r>
              <a:rPr lang="el-GR" sz="1800" dirty="0"/>
              <a:t> </a:t>
            </a:r>
            <a:r>
              <a:rPr lang="hr-HR" sz="1800" dirty="0"/>
              <a:t>making</a:t>
            </a:r>
            <a:r>
              <a:rPr lang="el-GR" sz="1800" dirty="0"/>
              <a:t> </a:t>
            </a:r>
            <a:r>
              <a:rPr lang="hr-HR" sz="1800" dirty="0"/>
              <a:t>of</a:t>
            </a:r>
            <a:r>
              <a:rPr lang="el-GR" sz="1800" dirty="0"/>
              <a:t> </a:t>
            </a:r>
            <a:r>
              <a:rPr lang="hr-HR" sz="1800" dirty="0"/>
              <a:t>Marx’s</a:t>
            </a:r>
            <a:r>
              <a:rPr lang="el-GR" sz="1800" dirty="0"/>
              <a:t> </a:t>
            </a:r>
            <a:r>
              <a:rPr lang="hr-HR" sz="1800" dirty="0"/>
              <a:t>Capital»</a:t>
            </a:r>
            <a:r>
              <a:rPr lang="el-GR" sz="1800" dirty="0"/>
              <a:t> οι δύο πρώτοι τόμοι του κεφαλαίου αφορούν την ανάλυση του κεφαλαίου γενικά (την ανάλυση σε ταξική βάση) ενώ ο τρίτος τόμος αφορά τον ανταγωνισμό. Δηλαδή, την διαδικασία πραγμάτωσης των νόμων που αναδεικνύει η ταξική ανάλυση κυρίως μέσω του ανταγωνισμού των ατομικών κεφαλαίων.</a:t>
            </a:r>
          </a:p>
          <a:p>
            <a:pPr marL="0" indent="0">
              <a:buNone/>
            </a:pPr>
            <a:r>
              <a:rPr lang="el-GR" sz="1800" dirty="0"/>
              <a:t>Η συζήτηση για τη πίστη και τις τράπεζες βρίσκεται αποκλειστικά στο 3</a:t>
            </a:r>
            <a:r>
              <a:rPr lang="el-GR" sz="1800" baseline="30000" dirty="0"/>
              <a:t>ο</a:t>
            </a:r>
            <a:r>
              <a:rPr lang="el-GR" sz="1800" dirty="0"/>
              <a:t> τόμο του Κεφαλαίου ακριβώς γιατί αφορά τον καπιταλιστικό ανταγωνισμό. Αν αυτή η λογική επεκταθεί (ο ίδιος ο Μαρξ δεν το έχει κάνει) μπορεί να αποτελέσει τη βάση μιας θεωρίας προσδιορισμού του επιτοκίου και των χρηματοπιστωτικών τίτλων όπως θα δούμε.</a:t>
            </a:r>
          </a:p>
          <a:p>
            <a:pPr marL="0" indent="0">
              <a:buNone/>
            </a:pPr>
            <a:r>
              <a:rPr lang="el-GR" sz="1800" dirty="0"/>
              <a:t>Μήπως όμως αυτό σημαίνει ότι εξισώνεται το ποσοστό κέρδους με το επιτόκιο όπως στη νεοκλασική θεωρία; Η απάντηση είναι όχι όπως θα δούμε στη συνέχεια.</a:t>
            </a:r>
          </a:p>
        </p:txBody>
      </p:sp>
    </p:spTree>
    <p:extLst>
      <p:ext uri="{BB962C8B-B14F-4D97-AF65-F5344CB8AC3E}">
        <p14:creationId xmlns:p14="http://schemas.microsoft.com/office/powerpoint/2010/main" val="339677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DB5B9B-23BB-16A8-F2D2-9CF74B355C7C}"/>
              </a:ext>
            </a:extLst>
          </p:cNvPr>
          <p:cNvSpPr>
            <a:spLocks noGrp="1"/>
          </p:cNvSpPr>
          <p:nvPr>
            <p:ph type="title"/>
          </p:nvPr>
        </p:nvSpPr>
        <p:spPr>
          <a:xfrm>
            <a:off x="0" y="119798"/>
            <a:ext cx="12192000" cy="405122"/>
          </a:xfrm>
        </p:spPr>
        <p:txBody>
          <a:bodyPr>
            <a:noAutofit/>
          </a:bodyPr>
          <a:lstStyle/>
          <a:p>
            <a:pPr algn="just"/>
            <a:br>
              <a:rPr lang="el-GR" sz="2800" dirty="0"/>
            </a:br>
            <a:r>
              <a:rPr lang="el-GR" sz="2600" b="1" dirty="0"/>
              <a:t>Οι τράπεζες είναι καπιταλιστικές επιχειρήσεις ή απλοί χρηματοοικονομικοί ενδιάμεσοι</a:t>
            </a:r>
            <a:r>
              <a:rPr lang="el-GR" sz="2800" b="1" dirty="0"/>
              <a:t>;</a:t>
            </a:r>
            <a:br>
              <a:rPr lang="el-GR" sz="2800" dirty="0"/>
            </a:br>
            <a:endParaRPr lang="el-GR" sz="2800" dirty="0"/>
          </a:p>
        </p:txBody>
      </p:sp>
      <p:sp>
        <p:nvSpPr>
          <p:cNvPr id="3" name="Θέση περιεχομένου 2">
            <a:extLst>
              <a:ext uri="{FF2B5EF4-FFF2-40B4-BE49-F238E27FC236}">
                <a16:creationId xmlns:a16="http://schemas.microsoft.com/office/drawing/2014/main" id="{C5C2FF77-038C-97B4-7D78-89BA0D5A2F2D}"/>
              </a:ext>
            </a:extLst>
          </p:cNvPr>
          <p:cNvSpPr>
            <a:spLocks noGrp="1"/>
          </p:cNvSpPr>
          <p:nvPr>
            <p:ph idx="1"/>
          </p:nvPr>
        </p:nvSpPr>
        <p:spPr>
          <a:xfrm>
            <a:off x="200722" y="699350"/>
            <a:ext cx="11731083" cy="5794215"/>
          </a:xfrm>
        </p:spPr>
        <p:txBody>
          <a:bodyPr>
            <a:normAutofit fontScale="77500" lnSpcReduction="20000"/>
          </a:bodyPr>
          <a:lstStyle/>
          <a:p>
            <a:pPr marL="0" indent="0">
              <a:buNone/>
            </a:pPr>
            <a:endParaRPr lang="el-GR" dirty="0"/>
          </a:p>
          <a:p>
            <a:pPr marL="0" indent="0">
              <a:buNone/>
            </a:pPr>
            <a:r>
              <a:rPr lang="el-GR" dirty="0"/>
              <a:t>Στο απόσπασμα της ταινίας ο μεγαλοκαρχαρίας τραπεζίτης λέει στο στέλεχος της τράπεζας: «πώς κάνεις έτσι ρε παιδί μου; Χρεοκόπησες κάποιους ανθρώπους. Ε! αυτό δεν κάνεις όλη σου τη ζωή;»</a:t>
            </a:r>
          </a:p>
          <a:p>
            <a:pPr marL="0" indent="0">
              <a:buNone/>
            </a:pPr>
            <a:r>
              <a:rPr lang="el-GR" dirty="0"/>
              <a:t>Είναι αυτή μια άποψη που συμμερίζεται η νεοκλασική θεωρία; Στην υπόθεση των «αποτελεσματικών αγορών» (</a:t>
            </a:r>
            <a:r>
              <a:rPr lang="hr-HR" dirty="0"/>
              <a:t>efficient</a:t>
            </a:r>
            <a:r>
              <a:rPr lang="el-GR" dirty="0"/>
              <a:t> </a:t>
            </a:r>
            <a:r>
              <a:rPr lang="hr-HR" dirty="0"/>
              <a:t>markets</a:t>
            </a:r>
            <a:r>
              <a:rPr lang="el-GR" dirty="0"/>
              <a:t> </a:t>
            </a:r>
            <a:r>
              <a:rPr lang="hr-HR" dirty="0"/>
              <a:t>hypothesis)</a:t>
            </a:r>
            <a:r>
              <a:rPr lang="el-GR" dirty="0"/>
              <a:t> </a:t>
            </a:r>
            <a:r>
              <a:rPr lang="hr-HR" dirty="0"/>
              <a:t>(Fama1970)</a:t>
            </a:r>
            <a:r>
              <a:rPr lang="el-GR" dirty="0"/>
              <a:t> το κεντρικό συμπέρασμα είναι ότι σε απουσία περιορισμών στη πληροφόρηση και τη ρευστότητα όλοι θα πάρουν την απόδοση της αγοράς. Δεν έχουν σημασία οι ικανότητές τους και τα λεφτά που έχουν. Η αγορά θα τους ανταμείψει όλους το ίδιο.</a:t>
            </a:r>
          </a:p>
          <a:p>
            <a:pPr marL="0" indent="0">
              <a:buNone/>
            </a:pPr>
            <a:r>
              <a:rPr lang="el-GR" dirty="0"/>
              <a:t>Είναι μια γραμμή σκέψης που πάει πίσω στο </a:t>
            </a:r>
            <a:r>
              <a:rPr lang="hr-HR" dirty="0"/>
              <a:t>Daniel</a:t>
            </a:r>
            <a:r>
              <a:rPr lang="el-GR" dirty="0"/>
              <a:t> </a:t>
            </a:r>
            <a:r>
              <a:rPr lang="hr-HR" dirty="0"/>
              <a:t>Bernoulli</a:t>
            </a:r>
            <a:r>
              <a:rPr lang="el-GR" dirty="0"/>
              <a:t> και στο </a:t>
            </a:r>
            <a:r>
              <a:rPr lang="el-GR" b="1" dirty="0">
                <a:solidFill>
                  <a:srgbClr val="FF0000"/>
                </a:solidFill>
              </a:rPr>
              <a:t>«παράδοξο της Αγίας Πετρούπολης»</a:t>
            </a:r>
            <a:r>
              <a:rPr lang="el-GR" dirty="0"/>
              <a:t>. Δηλαδή, στην παραδοχή ότι οι αποδόσεις των χρηματοπιστωτικών τίτλων είναι μεταξύ τους ανεξάρτητες. Άρα η οποία διαφοροποίηση στη διάρθρωση ενός χαρτοφυλακίου ανάμεσα σε μετοχές, ομόλογα, καταθέσεις, παράγωγα κλπ. βασίζεται στην υποκειμενική αποστροφή στο κίνδυνο που έχει ο καθένας. Αυτό σημαίνει ότι όλοι οι τίτλοι είναι αποτιμημένοι δίκαια και η όποια απόκλιση των  τιμών από τις τιμές ισορροπίας οφείλεται σε τυχαία γεγονότα και εξομαλύνεται άμεσα (</a:t>
            </a:r>
            <a:r>
              <a:rPr lang="hr-HR" dirty="0"/>
              <a:t>zero</a:t>
            </a:r>
            <a:r>
              <a:rPr lang="el-GR" dirty="0"/>
              <a:t> </a:t>
            </a:r>
            <a:r>
              <a:rPr lang="hr-HR" dirty="0"/>
              <a:t>arbitrage</a:t>
            </a:r>
            <a:r>
              <a:rPr lang="el-GR" dirty="0"/>
              <a:t> </a:t>
            </a:r>
            <a:r>
              <a:rPr lang="hr-HR" dirty="0"/>
              <a:t>theorem).</a:t>
            </a:r>
            <a:r>
              <a:rPr lang="el-GR" dirty="0"/>
              <a:t> Αυτό σημαίνει ότι κάθε επιπλέον απόδοση συνεπάγεται επιπλέον (μετρήσιμο) κίνδυνο.</a:t>
            </a:r>
          </a:p>
          <a:p>
            <a:pPr marL="0" indent="0">
              <a:buNone/>
            </a:pPr>
            <a:r>
              <a:rPr lang="el-GR" dirty="0"/>
              <a:t>Αυτή η γραμμή σκέψης έχει δεχθεί σφοδρή κριτική και θεωρείται από νεοκλασικούς  οικονομολόγους ,όπως ο νομπελίστας </a:t>
            </a:r>
            <a:r>
              <a:rPr lang="hr-HR" dirty="0"/>
              <a:t>JeanTirole,</a:t>
            </a:r>
            <a:r>
              <a:rPr lang="el-GR" dirty="0"/>
              <a:t> ως χρεοκοπημένη οριστικά.</a:t>
            </a:r>
          </a:p>
          <a:p>
            <a:pPr marL="0" indent="0">
              <a:buNone/>
            </a:pPr>
            <a:r>
              <a:rPr lang="el-GR" dirty="0"/>
              <a:t>Βασικοί λόγοι είναι: 1) η ανεξήγητη διακύμανση των τιμών των μετοχών (</a:t>
            </a:r>
            <a:r>
              <a:rPr lang="hr-HR" dirty="0"/>
              <a:t>Shiller1981,1989,</a:t>
            </a:r>
            <a:r>
              <a:rPr lang="el-GR" dirty="0"/>
              <a:t> </a:t>
            </a:r>
            <a:r>
              <a:rPr lang="hr-HR" dirty="0"/>
              <a:t>LeRoy</a:t>
            </a:r>
            <a:r>
              <a:rPr lang="el-GR" dirty="0"/>
              <a:t> </a:t>
            </a:r>
            <a:r>
              <a:rPr lang="hr-HR" dirty="0"/>
              <a:t>&amp;</a:t>
            </a:r>
            <a:r>
              <a:rPr lang="el-GR" dirty="0"/>
              <a:t> </a:t>
            </a:r>
            <a:r>
              <a:rPr lang="hr-HR" dirty="0"/>
              <a:t>Porter1981)</a:t>
            </a:r>
            <a:r>
              <a:rPr lang="el-GR" dirty="0"/>
              <a:t> και 2) το ανεξήγητο εύρος της διαφοράς των αποδόσεων μετοχών και ομολόγων (</a:t>
            </a:r>
            <a:r>
              <a:rPr lang="hr-HR" dirty="0"/>
              <a:t>equity</a:t>
            </a:r>
            <a:r>
              <a:rPr lang="el-GR" dirty="0"/>
              <a:t> </a:t>
            </a:r>
            <a:r>
              <a:rPr lang="hr-HR" dirty="0"/>
              <a:t>risk</a:t>
            </a:r>
            <a:r>
              <a:rPr lang="el-GR" dirty="0"/>
              <a:t> </a:t>
            </a:r>
            <a:r>
              <a:rPr lang="hr-HR" dirty="0"/>
              <a:t>premium</a:t>
            </a:r>
            <a:r>
              <a:rPr lang="el-GR" dirty="0"/>
              <a:t> </a:t>
            </a:r>
            <a:r>
              <a:rPr lang="hr-HR" dirty="0"/>
              <a:t>puzzle)</a:t>
            </a:r>
            <a:r>
              <a:rPr lang="el-GR" dirty="0"/>
              <a:t> </a:t>
            </a:r>
            <a:r>
              <a:rPr lang="hr-HR" dirty="0"/>
              <a:t>(Mehra</a:t>
            </a:r>
            <a:r>
              <a:rPr lang="el-GR" dirty="0"/>
              <a:t> </a:t>
            </a:r>
            <a:r>
              <a:rPr lang="hr-HR" dirty="0"/>
              <a:t>&amp;</a:t>
            </a:r>
            <a:r>
              <a:rPr lang="el-GR" dirty="0"/>
              <a:t> </a:t>
            </a:r>
            <a:r>
              <a:rPr lang="hr-HR" dirty="0"/>
              <a:t>Prescott</a:t>
            </a:r>
            <a:r>
              <a:rPr lang="el-GR" dirty="0"/>
              <a:t> </a:t>
            </a:r>
            <a:r>
              <a:rPr lang="hr-HR" dirty="0"/>
              <a:t>1985)</a:t>
            </a:r>
            <a:endParaRPr lang="el-GR" dirty="0"/>
          </a:p>
        </p:txBody>
      </p:sp>
    </p:spTree>
    <p:extLst>
      <p:ext uri="{BB962C8B-B14F-4D97-AF65-F5344CB8AC3E}">
        <p14:creationId xmlns:p14="http://schemas.microsoft.com/office/powerpoint/2010/main" val="29447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xmlns:a14="http://schemas.microsoft.com/office/drawing/2010/main">
        <mc:Choice Requires="a14">
          <p:sp>
            <p:nvSpPr>
              <p:cNvPr id="14" name="Content Placeholder 14">
                <a:extLst>
                  <a:ext uri="{FF2B5EF4-FFF2-40B4-BE49-F238E27FC236}">
                    <a16:creationId xmlns:a16="http://schemas.microsoft.com/office/drawing/2014/main" id="{AA7C31FA-05A4-71A2-D577-C4985058FD02}"/>
                  </a:ext>
                </a:extLst>
              </p:cNvPr>
              <p:cNvSpPr>
                <a:spLocks noGrp="1"/>
              </p:cNvSpPr>
              <p:nvPr>
                <p:ph idx="1"/>
              </p:nvPr>
            </p:nvSpPr>
            <p:spPr>
              <a:xfrm>
                <a:off x="410042" y="301083"/>
                <a:ext cx="3543298" cy="6055111"/>
              </a:xfrm>
            </p:spPr>
            <p:txBody>
              <a:bodyPr>
                <a:normAutofit fontScale="92500" lnSpcReduction="20000"/>
              </a:bodyPr>
              <a:lstStyle/>
              <a:p>
                <a:pPr marL="0" indent="0">
                  <a:buNone/>
                </a:pPr>
                <a:r>
                  <a:rPr lang="el-GR" sz="2000" dirty="0"/>
                  <a:t>1) Το Πρώτο σχήμα (</a:t>
                </a:r>
                <a:r>
                  <a:rPr lang="en-US" sz="2000" dirty="0"/>
                  <a:t>Mehra &amp; Prescott 1985) </a:t>
                </a:r>
                <a:r>
                  <a:rPr lang="el-GR" sz="2000" dirty="0"/>
                  <a:t>δείχνει την αναμενόμενη απόκλιση  μετοχών και ομολόγων στις ΗΠΑ βάσει μιας συνάρτησης χρησιμότητας</a:t>
                </a:r>
                <a:r>
                  <a:rPr lang="en-US" sz="2000" dirty="0"/>
                  <a:t> </a:t>
                </a:r>
                <a:r>
                  <a:rPr lang="el-GR" sz="2000" dirty="0"/>
                  <a:t>της μορφής </a:t>
                </a:r>
              </a:p>
              <a:p>
                <a:pPr marL="0" indent="0">
                  <a:buNone/>
                </a:pPr>
                <a14:m>
                  <m:oMath xmlns:m="http://schemas.openxmlformats.org/officeDocument/2006/math">
                    <m:r>
                      <a:rPr lang="en-US" sz="2000" b="0" i="1" smtClean="0">
                        <a:latin typeface="Cambria Math" panose="02040503050406030204" pitchFamily="18" charset="0"/>
                      </a:rPr>
                      <m:t>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𝑐𝑜𝑛</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𝑐𝑜</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1−</m:t>
                                </m:r>
                                <m:r>
                                  <a:rPr lang="en-US" sz="2000" b="0" i="1" smtClean="0">
                                    <a:latin typeface="Cambria Math" panose="02040503050406030204" pitchFamily="18" charset="0"/>
                                  </a:rPr>
                                  <m:t>𝑎</m:t>
                                </m:r>
                              </m:sup>
                            </m:sSup>
                            <m:r>
                              <a:rPr lang="en-US" sz="2000" b="0" i="1" smtClean="0">
                                <a:latin typeface="Cambria Math" panose="02040503050406030204" pitchFamily="18" charset="0"/>
                              </a:rPr>
                              <m:t>−1</m:t>
                            </m:r>
                          </m:e>
                        </m:d>
                      </m:num>
                      <m:den>
                        <m:r>
                          <a:rPr lang="en-US" sz="2000" b="0" i="1" smtClean="0">
                            <a:latin typeface="Cambria Math" panose="02040503050406030204" pitchFamily="18" charset="0"/>
                          </a:rPr>
                          <m:t>1−</m:t>
                        </m:r>
                        <m:r>
                          <a:rPr lang="en-US" sz="2000" b="0" i="1" smtClean="0">
                            <a:latin typeface="Cambria Math" panose="02040503050406030204" pitchFamily="18" charset="0"/>
                          </a:rPr>
                          <m:t>𝑎</m:t>
                        </m:r>
                      </m:den>
                    </m:f>
                  </m:oMath>
                </a14:m>
                <a:r>
                  <a:rPr lang="el-GR" sz="2000" dirty="0"/>
                  <a:t> </a:t>
                </a:r>
              </a:p>
              <a:p>
                <a:pPr marL="0" indent="0">
                  <a:buNone/>
                </a:pPr>
                <a:r>
                  <a:rPr lang="el-GR" sz="2000" dirty="0"/>
                  <a:t>Είναι κάπου 0,5% ενώ στην πραγματικότητα ή διαφορά είναι κάπου 6,5%.   </a:t>
                </a:r>
                <a:endParaRPr lang="en-US" sz="2000" dirty="0"/>
              </a:p>
              <a:p>
                <a:pPr marL="0" indent="0">
                  <a:buNone/>
                </a:pPr>
                <a:r>
                  <a:rPr lang="el-GR" sz="2000" dirty="0"/>
                  <a:t>2) Το δεύτερο σχήμα προέρχεται από τον </a:t>
                </a:r>
                <a:r>
                  <a:rPr lang="en-US" sz="2000" dirty="0"/>
                  <a:t>Shiller</a:t>
                </a:r>
                <a:r>
                  <a:rPr lang="el-GR" sz="2000" dirty="0"/>
                  <a:t>. Δείχνει τις τιμές που υπολογίζονται από το υπόδειγμα των «αποτελεσματικών αγορών» (μαύρη γραμμή), ενώ η κόκκινη γραμμή οι τιμές του δείκτη </a:t>
                </a:r>
                <a:r>
                  <a:rPr lang="en-US" sz="2000" dirty="0"/>
                  <a:t>S&amp;P 500</a:t>
                </a:r>
                <a:r>
                  <a:rPr lang="el-GR" sz="2000" dirty="0"/>
                  <a:t>. Σύμφωνα με την υπόθεση των αποτελεσματικών αγορών η μαύρη γραμμή έπρεπε να έχει μεγαλύτερη διακύμανση από τη κόκκινη (γιατί;). Αυτή είναι η ανεξήγητη διακύμανση</a:t>
                </a:r>
                <a:r>
                  <a:rPr lang="en-US" sz="2000" dirty="0"/>
                  <a:t> </a:t>
                </a:r>
                <a:r>
                  <a:rPr lang="el-GR" sz="2000" dirty="0"/>
                  <a:t>των τιμών των μετοχών.</a:t>
                </a:r>
                <a:endParaRPr lang="en-US" sz="2000" dirty="0"/>
              </a:p>
            </p:txBody>
          </p:sp>
        </mc:Choice>
        <mc:Fallback xmlns="">
          <p:sp>
            <p:nvSpPr>
              <p:cNvPr id="14" name="Content Placeholder 14">
                <a:extLst>
                  <a:ext uri="{FF2B5EF4-FFF2-40B4-BE49-F238E27FC236}">
                    <a16:creationId xmlns:a16="http://schemas.microsoft.com/office/drawing/2014/main" id="{AA7C31FA-05A4-71A2-D577-C4985058FD02}"/>
                  </a:ext>
                </a:extLst>
              </p:cNvPr>
              <p:cNvSpPr>
                <a:spLocks noGrp="1" noRot="1" noChangeAspect="1" noMove="1" noResize="1" noEditPoints="1" noAdjustHandles="1" noChangeArrowheads="1" noChangeShapeType="1" noTextEdit="1"/>
              </p:cNvSpPr>
              <p:nvPr>
                <p:ph idx="1"/>
              </p:nvPr>
            </p:nvSpPr>
            <p:spPr>
              <a:xfrm>
                <a:off x="410042" y="301083"/>
                <a:ext cx="3543298" cy="6055111"/>
              </a:xfrm>
              <a:blipFill>
                <a:blip r:embed="rId2"/>
                <a:stretch>
                  <a:fillRect l="-1546" t="-1710" r="-2234"/>
                </a:stretch>
              </a:blipFill>
            </p:spPr>
            <p:txBody>
              <a:bodyPr/>
              <a:lstStyle/>
              <a:p>
                <a:r>
                  <a:rPr lang="el-GR">
                    <a:noFill/>
                  </a:rPr>
                  <a:t> </a:t>
                </a:r>
              </a:p>
            </p:txBody>
          </p:sp>
        </mc:Fallback>
      </mc:AlternateContent>
      <p:pic>
        <p:nvPicPr>
          <p:cNvPr id="11" name="Εικόνα 10">
            <a:extLst>
              <a:ext uri="{FF2B5EF4-FFF2-40B4-BE49-F238E27FC236}">
                <a16:creationId xmlns:a16="http://schemas.microsoft.com/office/drawing/2014/main" id="{E910EEDE-6D5E-337F-3DB2-E6D9F8857671}"/>
              </a:ext>
            </a:extLst>
          </p:cNvPr>
          <p:cNvPicPr>
            <a:picLocks noChangeAspect="1"/>
          </p:cNvPicPr>
          <p:nvPr/>
        </p:nvPicPr>
        <p:blipFill>
          <a:blip r:embed="rId3"/>
          <a:stretch>
            <a:fillRect/>
          </a:stretch>
        </p:blipFill>
        <p:spPr>
          <a:xfrm>
            <a:off x="5539138" y="1466526"/>
            <a:ext cx="2828925" cy="3924948"/>
          </a:xfrm>
          <a:prstGeom prst="rect">
            <a:avLst/>
          </a:prstGeom>
        </p:spPr>
      </p:pic>
      <p:pic>
        <p:nvPicPr>
          <p:cNvPr id="9" name="Θέση περιεχομένου 8">
            <a:extLst>
              <a:ext uri="{FF2B5EF4-FFF2-40B4-BE49-F238E27FC236}">
                <a16:creationId xmlns:a16="http://schemas.microsoft.com/office/drawing/2014/main" id="{0F8638A9-8E5A-0064-99EB-4658C2D5C04D}"/>
              </a:ext>
            </a:extLst>
          </p:cNvPr>
          <p:cNvPicPr>
            <a:picLocks noChangeAspect="1"/>
          </p:cNvPicPr>
          <p:nvPr/>
        </p:nvPicPr>
        <p:blipFill>
          <a:blip r:embed="rId4"/>
          <a:stretch>
            <a:fillRect/>
          </a:stretch>
        </p:blipFill>
        <p:spPr>
          <a:xfrm>
            <a:off x="8673211" y="2210490"/>
            <a:ext cx="2828925" cy="2437019"/>
          </a:xfrm>
          <a:prstGeom prst="rect">
            <a:avLst/>
          </a:prstGeom>
        </p:spPr>
      </p:pic>
    </p:spTree>
    <p:extLst>
      <p:ext uri="{BB962C8B-B14F-4D97-AF65-F5344CB8AC3E}">
        <p14:creationId xmlns:p14="http://schemas.microsoft.com/office/powerpoint/2010/main" val="210653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487B85-9FBD-4AE2-0F84-0BD4D32E0F27}"/>
              </a:ext>
            </a:extLst>
          </p:cNvPr>
          <p:cNvSpPr>
            <a:spLocks noGrp="1"/>
          </p:cNvSpPr>
          <p:nvPr>
            <p:ph idx="1"/>
          </p:nvPr>
        </p:nvSpPr>
        <p:spPr>
          <a:xfrm>
            <a:off x="530087" y="384313"/>
            <a:ext cx="10946296" cy="6162261"/>
          </a:xfrm>
        </p:spPr>
        <p:txBody>
          <a:bodyPr>
            <a:normAutofit fontScale="40000" lnSpcReduction="20000"/>
          </a:bodyPr>
          <a:lstStyle/>
          <a:p>
            <a:pPr marL="0" indent="0">
              <a:buNone/>
            </a:pPr>
            <a:endParaRPr lang="el-GR" dirty="0"/>
          </a:p>
          <a:p>
            <a:pPr marL="0" indent="0">
              <a:lnSpc>
                <a:spcPct val="120000"/>
              </a:lnSpc>
              <a:buNone/>
            </a:pPr>
            <a:r>
              <a:rPr lang="el-GR" sz="4300" dirty="0"/>
              <a:t>Μετά την εμφάνιση αυτών των δεδομένων αλλά κυρίως μετά το 2008 οι νεοκλασικοί οικονομολόγοι έχουν εμπλακεί σε μια τεράστια συζήτηση για τους λόγους αποτυχίας των νεοκλασικών υποδειγμάτων. Η πιο ενδιαφέρουσα κατηγορία θεωριών είναι αυτή της «ασύμμετρης πληροφόρησης» (</a:t>
            </a:r>
            <a:r>
              <a:rPr lang="hr-HR" sz="4300" dirty="0"/>
              <a:t>Akerlof1970).</a:t>
            </a:r>
          </a:p>
          <a:p>
            <a:pPr marL="0" indent="0">
              <a:lnSpc>
                <a:spcPct val="120000"/>
              </a:lnSpc>
              <a:buNone/>
            </a:pPr>
            <a:r>
              <a:rPr lang="el-GR" sz="4300" dirty="0"/>
              <a:t>Είναι μια συζήτηση που παραμένει στο κέντρο του οικονομολογικού ενδιαφέροντος όπως αποδεικνύει η απονομή του </a:t>
            </a:r>
            <a:r>
              <a:rPr lang="hr-HR" sz="4300" dirty="0"/>
              <a:t>Nobel</a:t>
            </a:r>
            <a:r>
              <a:rPr lang="el-GR" sz="4300" dirty="0"/>
              <a:t> του 2022 στους </a:t>
            </a:r>
            <a:r>
              <a:rPr lang="hr-HR" sz="4300" dirty="0"/>
              <a:t>Bernanke,</a:t>
            </a:r>
            <a:r>
              <a:rPr lang="el-GR" sz="4300" dirty="0"/>
              <a:t> </a:t>
            </a:r>
            <a:r>
              <a:rPr lang="hr-HR" sz="4300" dirty="0"/>
              <a:t>Diamond</a:t>
            </a:r>
            <a:r>
              <a:rPr lang="el-GR" sz="4300" dirty="0"/>
              <a:t> και </a:t>
            </a:r>
            <a:r>
              <a:rPr lang="hr-HR" sz="4300" dirty="0"/>
              <a:t>Dybvig</a:t>
            </a:r>
            <a:r>
              <a:rPr lang="el-GR" sz="4300" dirty="0"/>
              <a:t> για τη θωράκιση του τραπεζικού συστήματος απέναντι στον τραπεζικό πανικό.</a:t>
            </a:r>
          </a:p>
          <a:p>
            <a:pPr marL="0" indent="0">
              <a:lnSpc>
                <a:spcPct val="120000"/>
              </a:lnSpc>
              <a:buNone/>
            </a:pPr>
            <a:r>
              <a:rPr lang="el-GR" sz="4300" dirty="0"/>
              <a:t>Δυστυχώς οι θεωρίες αυτές δεν περιλαμβάνουν κάποια αξιόπιστη θεωρία τιμών και αποτίμησης για τους </a:t>
            </a:r>
            <a:r>
              <a:rPr lang="el-GR" sz="4300" dirty="0" err="1"/>
              <a:t>κεφάλαιακούς</a:t>
            </a:r>
            <a:r>
              <a:rPr lang="el-GR" sz="4300" dirty="0"/>
              <a:t> </a:t>
            </a:r>
            <a:r>
              <a:rPr lang="el-GR" sz="4300" dirty="0" err="1"/>
              <a:t>τ΄τιτλους</a:t>
            </a:r>
            <a:r>
              <a:rPr lang="el-GR" sz="4300" dirty="0"/>
              <a:t>. Προσπαθούν να ερμηνεύσουν το γιατί οι τιμές αποκλίνουν από εκείνες της νεοκλασικής ισορροπίας.</a:t>
            </a:r>
          </a:p>
          <a:p>
            <a:pPr marL="0" indent="0">
              <a:lnSpc>
                <a:spcPct val="120000"/>
              </a:lnSpc>
              <a:buNone/>
            </a:pPr>
            <a:r>
              <a:rPr lang="el-GR" sz="4300" dirty="0"/>
              <a:t>Ο βασικός λόγος γι’ αυτό το αναλυτικό αδιέξοδο βρίσκεται στη θεωρία του ανταγωνισμού. Στα νεοκλασικά υποδείγματα οι τράπεζες δεν είναι καπιταλιστικές επιχειρήσεις που ανταγωνίζονται μεταξύ τους για μερίδια αγοράς και με τους άλλους καπιταλιστές για μερίδιο της υπεραξίας. Είναι απλοί ενδιάμεσοι που φέρνουν σε επαφή αυτούς που θέλουν να δανείσουν με αυτούς που θέλουν να δανειστούν.</a:t>
            </a:r>
          </a:p>
          <a:p>
            <a:pPr marL="0" indent="0">
              <a:lnSpc>
                <a:spcPct val="120000"/>
              </a:lnSpc>
              <a:buNone/>
            </a:pPr>
            <a:r>
              <a:rPr lang="el-GR" sz="4300" dirty="0"/>
              <a:t>Αν σκεφτούμε όμως τους τραπεζίτες σα πραγματικούς καπιταλιστές που θέλουν να εκτοπίσουν τους υπόλοιπους από την αγορά η αρμονική εικόνα των «αποτελεσματικών αγορών» αλλάζει. Οι τράπεζες πουλάνε χρήμα, μοχλεύοντας κεφάλαιά των καταθετών ή και δάνεια άλλων τραπεζών, έχουν κόστος από τη διατήρηση διαθεσίμων αλλά και κόστος λειτουργίας. Το επιτόκιο αγοράς λοιπόν θα τείνει να εξισώσει την απόδοση των τραπεζικών κεφαλαίων με τα εταιρικά και βιομηχανικά κεφάλαια. Όμως λόγω της δυνατότητας των τραπεζών να μοχλεύουν τα κεφάλαιά τους το επιτόκιο είναι διαφορετικό και μικρότερο σε περιόδους κανονικής συσσώρευσης από το ποσοστό κέρδους.</a:t>
            </a:r>
          </a:p>
          <a:p>
            <a:pPr marL="0" indent="0">
              <a:lnSpc>
                <a:spcPct val="120000"/>
              </a:lnSpc>
              <a:buNone/>
            </a:pPr>
            <a:r>
              <a:rPr lang="el-GR" sz="4300" b="1" dirty="0">
                <a:solidFill>
                  <a:srgbClr val="FF0000"/>
                </a:solidFill>
              </a:rPr>
              <a:t>Κάτω από αυτό το πρίσμα θα δούμε την τραπεζική κρίση του 2023, τη θέσπιση ψηφιακού νομίσματος από τις κεντρικές τράπεζες και τις γεωπολιτικές εξελίξεις με τους περιφερειακούς πολέμους και τη διεύρυνση των </a:t>
            </a:r>
            <a:r>
              <a:rPr lang="en-US" sz="4300" b="1" dirty="0">
                <a:solidFill>
                  <a:srgbClr val="FF0000"/>
                </a:solidFill>
              </a:rPr>
              <a:t>BRICS.</a:t>
            </a:r>
            <a:r>
              <a:rPr lang="el-GR" sz="4300" b="1" dirty="0">
                <a:solidFill>
                  <a:srgbClr val="FF0000"/>
                </a:solidFill>
              </a:rPr>
              <a:t> </a:t>
            </a:r>
          </a:p>
        </p:txBody>
      </p:sp>
    </p:spTree>
    <p:extLst>
      <p:ext uri="{BB962C8B-B14F-4D97-AF65-F5344CB8AC3E}">
        <p14:creationId xmlns:p14="http://schemas.microsoft.com/office/powerpoint/2010/main" val="45249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A563210-7E04-EA42-F592-A401AA0288F5}"/>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Παρέκβαση 3 – Η Γεωπολιτική των Πληρωμών </a:t>
            </a:r>
          </a:p>
        </p:txBody>
      </p:sp>
      <p:sp>
        <p:nvSpPr>
          <p:cNvPr id="3" name="Θέση περιεχομένου 2">
            <a:extLst>
              <a:ext uri="{FF2B5EF4-FFF2-40B4-BE49-F238E27FC236}">
                <a16:creationId xmlns:a16="http://schemas.microsoft.com/office/drawing/2014/main" id="{9FFC259C-BB0A-7B33-A3F6-F37890504480}"/>
              </a:ext>
            </a:extLst>
          </p:cNvPr>
          <p:cNvSpPr>
            <a:spLocks noGrp="1"/>
          </p:cNvSpPr>
          <p:nvPr>
            <p:ph idx="1"/>
          </p:nvPr>
        </p:nvSpPr>
        <p:spPr>
          <a:xfrm>
            <a:off x="88490" y="1689120"/>
            <a:ext cx="11493909" cy="5132016"/>
          </a:xfrm>
        </p:spPr>
        <p:txBody>
          <a:bodyPr anchor="ctr">
            <a:normAutofit fontScale="92500" lnSpcReduction="10000"/>
          </a:bodyPr>
          <a:lstStyle/>
          <a:p>
            <a:pPr marL="0" indent="0">
              <a:buNone/>
            </a:pPr>
            <a:r>
              <a:rPr lang="el-GR" sz="1600" dirty="0"/>
              <a:t>Τα ερωτήματα/ ζητήματα που ακολουθούν προέρχονται από την παρουσίαση του στο </a:t>
            </a:r>
            <a:r>
              <a:rPr lang="en-US" sz="1600" dirty="0"/>
              <a:t>Marcus Academy (28/5/2025) </a:t>
            </a:r>
            <a:r>
              <a:rPr lang="el-GR" sz="1600" dirty="0"/>
              <a:t>από τον </a:t>
            </a:r>
            <a:r>
              <a:rPr lang="en-US" sz="1600" dirty="0"/>
              <a:t>Martin Chorzempa  Peterson Institute) - </a:t>
            </a:r>
            <a:r>
              <a:rPr lang="en-US" sz="1600" dirty="0">
                <a:hlinkClick r:id="rId2"/>
              </a:rPr>
              <a:t>https://bcf.princeton.edu/markus-academy/</a:t>
            </a:r>
            <a:r>
              <a:rPr lang="en-US" sz="1600" dirty="0"/>
              <a:t> </a:t>
            </a:r>
          </a:p>
          <a:p>
            <a:pPr marL="0" indent="0">
              <a:buNone/>
            </a:pPr>
            <a:r>
              <a:rPr lang="el-GR" sz="1600" b="1" dirty="0"/>
              <a:t>Ο ρόλος του δολαρίου:</a:t>
            </a:r>
            <a:r>
              <a:rPr lang="el-GR" sz="1600" dirty="0"/>
              <a:t> Οι ΗΠΑ έχουν χρησιμοποιήσει την κυριαρχία του δολαρίου για να ασκήσουν επιρροή μέσω οικονομικών κυρώσεων, μετατρέποντας την παγκόσμια χρηματοπιστωτική αγορά σε στρατηγικό πεδίο.</a:t>
            </a:r>
          </a:p>
          <a:p>
            <a:pPr marL="0" indent="0">
              <a:buNone/>
            </a:pPr>
            <a:r>
              <a:rPr lang="el-GR" sz="1600" b="1" dirty="0"/>
              <a:t>Ανταγωνισμός από άλλα νομίσματα:</a:t>
            </a:r>
            <a:r>
              <a:rPr lang="el-GR" sz="1600" dirty="0"/>
              <a:t> Η Κίνα είναι ένας σημαντικός χρήστης ψηφιακών πληρωμών και η ανάπτυξη των δικών της ψηφιακών νομισμάτων αποτελεί γεωπολιτική παράμετρο.</a:t>
            </a:r>
          </a:p>
          <a:p>
            <a:pPr marL="0" indent="0">
              <a:buNone/>
            </a:pPr>
            <a:r>
              <a:rPr lang="el-GR" sz="1600" b="1" dirty="0"/>
              <a:t>Άνοδος των ψηφιακών νομισμάτων:</a:t>
            </a:r>
          </a:p>
          <a:p>
            <a:r>
              <a:rPr lang="el-GR" sz="1600" dirty="0"/>
              <a:t>CBDC: Οι χώρες διερευνούν τα CBDC (</a:t>
            </a:r>
            <a:r>
              <a:rPr lang="en-US" sz="1600" dirty="0"/>
              <a:t>Central Bank Digital Currencies) </a:t>
            </a:r>
            <a:r>
              <a:rPr lang="el-GR" sz="1600" dirty="0"/>
              <a:t>για να αποκτήσουν μεγαλύτερη αυτονομία στις πληρωμές, να βελτιώσουν την αποτελεσματικότητα και να μειώσουν την εξάρτηση από τα παραδοσιακά συστήματα.</a:t>
            </a:r>
          </a:p>
          <a:p>
            <a:r>
              <a:rPr lang="el-GR" sz="1600" dirty="0" err="1"/>
              <a:t>Stablecoins</a:t>
            </a:r>
            <a:r>
              <a:rPr lang="el-GR" sz="1600" dirty="0"/>
              <a:t>: </a:t>
            </a:r>
            <a:r>
              <a:rPr lang="en-US" sz="1600" dirty="0"/>
              <a:t>E</a:t>
            </a:r>
            <a:r>
              <a:rPr lang="el-GR" sz="1600" dirty="0" err="1"/>
              <a:t>ίναι</a:t>
            </a:r>
            <a:r>
              <a:rPr lang="el-GR" sz="1600" dirty="0"/>
              <a:t> πιθανό να διαδραματίσουν σημαντικό ρόλο στις βραχυπρόθεσμες εμπορικές συναλλαγές, με έμφαση στα </a:t>
            </a:r>
            <a:r>
              <a:rPr lang="el-GR" sz="1600" dirty="0" err="1"/>
              <a:t>stablecoins</a:t>
            </a:r>
            <a:r>
              <a:rPr lang="el-GR" sz="1600" dirty="0"/>
              <a:t> σε δολάρια ΗΠΑ.</a:t>
            </a:r>
          </a:p>
          <a:p>
            <a:pPr marL="0" indent="0">
              <a:buNone/>
            </a:pPr>
            <a:r>
              <a:rPr lang="el-GR" sz="1600" b="1" dirty="0"/>
              <a:t>Οικονομική κυριαρχία</a:t>
            </a:r>
            <a:r>
              <a:rPr lang="el-GR" sz="1600" dirty="0"/>
              <a:t>: Έθνη όπως αυτά της Ευρωπαϊκής Ένωσης επενδύουν σε χρηματοπιστωτικούς τομείς όπως οι ψηφιακές πληρωμές για να ενισχύσουν την κυριαρχία τους και να μειώσουν την εξάρτησή τους από άλλες οικονομικές δυνάμεις.</a:t>
            </a:r>
          </a:p>
          <a:p>
            <a:pPr marL="0" indent="0">
              <a:buNone/>
            </a:pPr>
            <a:r>
              <a:rPr lang="el-GR" sz="1600" b="1" dirty="0" err="1"/>
              <a:t>Fintech</a:t>
            </a:r>
            <a:r>
              <a:rPr lang="el-GR" sz="1600" b="1" dirty="0"/>
              <a:t> και καινοτομία:</a:t>
            </a:r>
            <a:r>
              <a:rPr lang="el-GR" sz="1600" dirty="0"/>
              <a:t> Η άνοδος των εταιρειών </a:t>
            </a:r>
            <a:r>
              <a:rPr lang="el-GR" sz="1600" dirty="0" err="1"/>
              <a:t>fintech</a:t>
            </a:r>
            <a:r>
              <a:rPr lang="el-GR" sz="1600" dirty="0"/>
              <a:t> αναδιατάσσει το χρηματοοικονομικό τοπίο εισάγοντας νέα μοντέλα δανεισμού</a:t>
            </a:r>
            <a:r>
              <a:rPr lang="en-US" sz="1600" dirty="0"/>
              <a:t> </a:t>
            </a:r>
            <a:r>
              <a:rPr lang="el-GR" sz="1600" dirty="0"/>
              <a:t>και ενδεχομένως διαταράσσοντας τις παραδοσιακές τράπεζες, προσθέτοντας ένα ακόμη επίπεδο στον γεωπολιτικό ανταγωνισμό.</a:t>
            </a:r>
          </a:p>
          <a:p>
            <a:pPr marL="0" indent="0">
              <a:buNone/>
            </a:pPr>
            <a:r>
              <a:rPr lang="el-GR" sz="1600" b="1" dirty="0"/>
              <a:t>Στρατηγικές συμμαχίες:</a:t>
            </a:r>
            <a:r>
              <a:rPr lang="el-GR" sz="1600" dirty="0"/>
              <a:t> Οι χώρες σχηματίζουν νέες συμμαχίες και επανεξετάζουν την υπάρχουσα υποδομή πληρωμών ως απάντηση</a:t>
            </a:r>
            <a:r>
              <a:rPr lang="en-US" sz="1600" dirty="0"/>
              <a:t> </a:t>
            </a:r>
            <a:r>
              <a:rPr lang="el-GR" sz="1600" dirty="0"/>
              <a:t>στους μεταβαλλόμενους εμπορικούς διαδρόμους και τους πολιτικούς κινδύνους. </a:t>
            </a:r>
          </a:p>
          <a:p>
            <a:pPr marL="0" indent="0">
              <a:buNone/>
            </a:pPr>
            <a:r>
              <a:rPr lang="el-GR" sz="1600" b="1" dirty="0"/>
              <a:t>Το μέλλον του </a:t>
            </a:r>
            <a:r>
              <a:rPr lang="en-US" sz="1600" b="1" dirty="0"/>
              <a:t>finance</a:t>
            </a:r>
            <a:r>
              <a:rPr lang="el-GR" sz="1600" b="1" dirty="0"/>
              <a:t>:</a:t>
            </a:r>
            <a:r>
              <a:rPr lang="el-GR" sz="1600" dirty="0"/>
              <a:t> Η μετάβαση σε ένα ψηφιακό χρηματικό σύστημα είναι αναπόφευκτη και θα απαιτήσει από τους οργανισμούς να είναι προσαρμόσιμοι, υποστηρίζοντας πολλαπλές λύσεις ψηφιακών πληρωμών και εστιάζοντας στην </a:t>
            </a:r>
            <a:r>
              <a:rPr lang="el-GR" sz="1600" dirty="0" err="1"/>
              <a:t>κυβερνοασφάλεια</a:t>
            </a:r>
            <a:r>
              <a:rPr lang="el-GR" sz="1600" dirty="0"/>
              <a:t> υψηλού επιπέδου, ώστε να παραμείνουν ανθεκτικοί.</a:t>
            </a:r>
          </a:p>
          <a:p>
            <a:pPr marL="0" indent="0">
              <a:buNone/>
            </a:pPr>
            <a:endParaRPr lang="el-GR" sz="1000" dirty="0"/>
          </a:p>
        </p:txBody>
      </p:sp>
    </p:spTree>
    <p:extLst>
      <p:ext uri="{BB962C8B-B14F-4D97-AF65-F5344CB8AC3E}">
        <p14:creationId xmlns:p14="http://schemas.microsoft.com/office/powerpoint/2010/main" val="104680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2E596D-5D08-F071-197E-4FB944858163}"/>
              </a:ext>
            </a:extLst>
          </p:cNvPr>
          <p:cNvSpPr>
            <a:spLocks noGrp="1"/>
          </p:cNvSpPr>
          <p:nvPr>
            <p:ph type="title"/>
          </p:nvPr>
        </p:nvSpPr>
        <p:spPr>
          <a:xfrm>
            <a:off x="630936" y="640080"/>
            <a:ext cx="4818888" cy="1481328"/>
          </a:xfrm>
        </p:spPr>
        <p:txBody>
          <a:bodyPr anchor="b">
            <a:normAutofit/>
          </a:bodyPr>
          <a:lstStyle/>
          <a:p>
            <a:r>
              <a:rPr lang="el-GR" sz="3000"/>
              <a:t>Παρέκβαση 4: Σκέψεις για τη γεωπολιτική των πληρωμών</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308292E-650F-F79B-53A5-82ACB277D5D3}"/>
              </a:ext>
            </a:extLst>
          </p:cNvPr>
          <p:cNvSpPr>
            <a:spLocks noGrp="1"/>
          </p:cNvSpPr>
          <p:nvPr>
            <p:ph idx="1"/>
          </p:nvPr>
        </p:nvSpPr>
        <p:spPr>
          <a:xfrm>
            <a:off x="630936" y="2660904"/>
            <a:ext cx="4818888" cy="3547872"/>
          </a:xfrm>
        </p:spPr>
        <p:txBody>
          <a:bodyPr anchor="t">
            <a:normAutofit lnSpcReduction="10000"/>
          </a:bodyPr>
          <a:lstStyle/>
          <a:p>
            <a:pPr marL="0" indent="0">
              <a:buNone/>
            </a:pPr>
            <a:r>
              <a:rPr lang="en-US" sz="1400" b="1" dirty="0"/>
              <a:t>Jean </a:t>
            </a:r>
            <a:r>
              <a:rPr lang="en-US" sz="1400" b="1" dirty="0" err="1"/>
              <a:t>Tirole</a:t>
            </a:r>
            <a:r>
              <a:rPr lang="en-US" sz="1400" b="1" dirty="0"/>
              <a:t> – Financial Times 1/9/2025</a:t>
            </a:r>
            <a:r>
              <a:rPr lang="en-US" sz="1400" dirty="0"/>
              <a:t>: O </a:t>
            </a:r>
            <a:r>
              <a:rPr lang="en-US" sz="1400" dirty="0" err="1"/>
              <a:t>Tirole</a:t>
            </a:r>
            <a:r>
              <a:rPr lang="en-US" sz="1400" dirty="0"/>
              <a:t> </a:t>
            </a:r>
            <a:r>
              <a:rPr lang="el-GR" sz="1400" dirty="0"/>
              <a:t>δεν ανησυχεί τόσο για την απώλεια του ελέγχου των συναλλαγών από το τραπεζικό σύστημα όσο για την αδυναμία ελέγχου των καταθέσεων σε σταθερά </a:t>
            </a:r>
            <a:r>
              <a:rPr lang="el-GR" sz="1400" dirty="0" err="1"/>
              <a:t>κρυπτονομίσματα</a:t>
            </a:r>
            <a:r>
              <a:rPr lang="el-GR" sz="1400" dirty="0"/>
              <a:t> στις ίδιες τις τράπεζες. Να σημειώσουμε ότι αυτές οι κατηγορίες καταθέσεων είναι πολύ κερδοφόρες (</a:t>
            </a:r>
            <a:r>
              <a:rPr lang="el-GR" sz="1400" dirty="0">
                <a:solidFill>
                  <a:srgbClr val="FF0000"/>
                </a:solidFill>
              </a:rPr>
              <a:t>γιατί;</a:t>
            </a:r>
            <a:r>
              <a:rPr lang="el-GR" sz="1400" dirty="0"/>
              <a:t>) όμως μια απώλεια αξίας των υποκείμενων τίτλων στήριξης για τα σταθερά </a:t>
            </a:r>
            <a:r>
              <a:rPr lang="el-GR" sz="1400" dirty="0" err="1"/>
              <a:t>κρυπτονομίσματα</a:t>
            </a:r>
            <a:r>
              <a:rPr lang="el-GR" sz="1400" dirty="0"/>
              <a:t> μπορεί να πυροδοτήσει μια νέα τραπεζική κρίση. </a:t>
            </a:r>
            <a:r>
              <a:rPr lang="en-US" sz="1400" dirty="0"/>
              <a:t>https://www.ft.com/stream/c5c53861-dec5-4e87-b2d1-4c0eca4cd23e</a:t>
            </a:r>
            <a:endParaRPr lang="el-GR" sz="1400" dirty="0"/>
          </a:p>
          <a:p>
            <a:pPr marL="0" indent="0">
              <a:buNone/>
            </a:pPr>
            <a:endParaRPr lang="el-GR" sz="1400" dirty="0"/>
          </a:p>
          <a:p>
            <a:pPr marL="0" indent="0">
              <a:buNone/>
            </a:pPr>
            <a:r>
              <a:rPr lang="el-GR" sz="1400" b="1" dirty="0"/>
              <a:t>Το δικό μου ερώτημα είναι</a:t>
            </a:r>
            <a:r>
              <a:rPr lang="el-GR" sz="1400" dirty="0"/>
              <a:t> κατά πόσον οι τράπεζες έχουν άλλη διέξοδο  απέναντι στα εναλλακτικά συστήματα πληρωμών. Αν  μείνουν έξω από αυτά οι απώλειες εσόδων θα είναι μεγάλες. Άρα το ζήτημα δεν είναι η γεωπολιτική και οι σχέσεις δύναμης όσο είναι τα κέρδη. Για να καταλάβουμε τι εννοούμε παραθέτω το λογαριασμό αποτελεσμάτων χρήσεως της τράπεζας </a:t>
            </a:r>
            <a:r>
              <a:rPr lang="en-US" sz="1400" dirty="0"/>
              <a:t>Eurobank </a:t>
            </a:r>
            <a:r>
              <a:rPr lang="el-GR" sz="1400" dirty="0"/>
              <a:t>με ημερομηνία 31/12/2024.  </a:t>
            </a:r>
          </a:p>
        </p:txBody>
      </p:sp>
      <p:pic>
        <p:nvPicPr>
          <p:cNvPr id="5" name="Εικόνα 4">
            <a:extLst>
              <a:ext uri="{FF2B5EF4-FFF2-40B4-BE49-F238E27FC236}">
                <a16:creationId xmlns:a16="http://schemas.microsoft.com/office/drawing/2014/main" id="{D5A0A234-5B89-666B-0801-A95C2E31C0E1}"/>
              </a:ext>
            </a:extLst>
          </p:cNvPr>
          <p:cNvPicPr>
            <a:picLocks noChangeAspect="1"/>
          </p:cNvPicPr>
          <p:nvPr/>
        </p:nvPicPr>
        <p:blipFill>
          <a:blip r:embed="rId2"/>
          <a:stretch>
            <a:fillRect/>
          </a:stretch>
        </p:blipFill>
        <p:spPr>
          <a:xfrm>
            <a:off x="5545394" y="640080"/>
            <a:ext cx="6012622" cy="5742432"/>
          </a:xfrm>
          <a:prstGeom prst="rect">
            <a:avLst/>
          </a:prstGeom>
        </p:spPr>
      </p:pic>
    </p:spTree>
    <p:extLst>
      <p:ext uri="{BB962C8B-B14F-4D97-AF65-F5344CB8AC3E}">
        <p14:creationId xmlns:p14="http://schemas.microsoft.com/office/powerpoint/2010/main" val="291644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F41BCC9-A83A-C4E8-084F-E3707D40838C}"/>
              </a:ext>
            </a:extLst>
          </p:cNvPr>
          <p:cNvSpPr>
            <a:spLocks noGrp="1"/>
          </p:cNvSpPr>
          <p:nvPr>
            <p:ph type="title"/>
          </p:nvPr>
        </p:nvSpPr>
        <p:spPr>
          <a:xfrm>
            <a:off x="1057025" y="922644"/>
            <a:ext cx="5040285" cy="1169585"/>
          </a:xfrm>
        </p:spPr>
        <p:txBody>
          <a:bodyPr anchor="b">
            <a:normAutofit/>
          </a:bodyPr>
          <a:lstStyle/>
          <a:p>
            <a:r>
              <a:rPr lang="el-GR" sz="3200" dirty="0"/>
              <a:t>Μια Πρώτη Εκτίμηση του Επιτοκίου</a:t>
            </a:r>
          </a:p>
        </p:txBody>
      </p:sp>
      <p:sp>
        <p:nvSpPr>
          <p:cNvPr id="22" name="Rectangle 2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9FE76861-5A3D-36DD-A4E3-226E85ECC7E0}"/>
                  </a:ext>
                </a:extLst>
              </p:cNvPr>
              <p:cNvSpPr>
                <a:spLocks noGrp="1"/>
              </p:cNvSpPr>
              <p:nvPr>
                <p:ph idx="1"/>
              </p:nvPr>
            </p:nvSpPr>
            <p:spPr>
              <a:xfrm>
                <a:off x="1055715" y="2508105"/>
                <a:ext cx="5040285" cy="3632493"/>
              </a:xfrm>
            </p:spPr>
            <p:txBody>
              <a:bodyPr anchor="ctr">
                <a:normAutofit fontScale="92500" lnSpcReduction="10000"/>
              </a:bodyPr>
              <a:lstStyle/>
              <a:p>
                <a:pPr marL="0" indent="0">
                  <a:buNone/>
                </a:pPr>
                <a:r>
                  <a:rPr lang="el-GR" sz="2000" dirty="0"/>
                  <a:t>Ο πίνακας υπολογίζει τη στατιστική </a:t>
                </a:r>
                <a:r>
                  <a:rPr lang="en-US" sz="2000" dirty="0"/>
                  <a:t>mutual information (MI) </a:t>
                </a:r>
                <a:r>
                  <a:rPr lang="el-GR" sz="2000" dirty="0"/>
                  <a:t>με στοιχεία των ΗΠΑ από το 1960 έως το 2020. Μας λέει πόσο % από την αβεβαιότητα για την επόμενη κίνηση του επιτοκίου περιορίζεται αν γνωρίζουμε το «οριακό ποσοστό κέρδους» ή ποσοστό κέρδους στις νέες επενδύσεις </a:t>
                </a:r>
                <a:r>
                  <a:rPr lang="en-US" sz="2000" dirty="0"/>
                  <a:t>(IROP)</a:t>
                </a:r>
                <a:r>
                  <a:rPr lang="el-GR" sz="2000" dirty="0"/>
                  <a:t>. Η ελάχιστη τιμή της στατιστικής είναι 0 και μέγιστη μονάδα (1). Η τιμή που λαμβάνει είναι 0,6 ή 60%</a:t>
                </a:r>
                <a:r>
                  <a:rPr lang="en-US" sz="2000" dirty="0"/>
                  <a:t>.</a:t>
                </a:r>
                <a:r>
                  <a:rPr lang="el-GR" sz="2000" dirty="0"/>
                  <a:t> Ποσοστό</a:t>
                </a:r>
                <a:r>
                  <a:rPr lang="en-US" sz="2000" dirty="0"/>
                  <a:t> </a:t>
                </a:r>
                <a:r>
                  <a:rPr lang="el-GR" sz="2000" dirty="0"/>
                  <a:t> τεράστιο συγκρινόμενο με άλλα μοντέλα προσδιορισμού του επιτοκίου. Η μαθηματική μορφή της υπό εξέταση σχέσης είναι η ακόλουθη.</a:t>
                </a:r>
                <a:r>
                  <a:rPr lang="en-US" sz="2000" dirty="0"/>
                  <a:t> (Stravelakis 2021)</a:t>
                </a:r>
                <a:r>
                  <a:rPr lang="el-GR" sz="2000" dirty="0"/>
                  <a:t> </a:t>
                </a:r>
              </a:p>
              <a:p>
                <a:pPr marL="0" indent="0">
                  <a:buNone/>
                </a:pPr>
                <a:r>
                  <a:rPr lang="el-GR" sz="2000" dirty="0"/>
                  <a:t> </a:t>
                </a:r>
                <a14:m>
                  <m:oMath xmlns:m="http://schemas.openxmlformats.org/officeDocument/2006/math">
                    <m:r>
                      <a:rPr lang="en-US" sz="2000" b="0" i="1" smtClean="0">
                        <a:latin typeface="Cambria Math" panose="02040503050406030204" pitchFamily="18" charset="0"/>
                      </a:rPr>
                      <m:t>𝐼𝑅𝑂</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𝐼𝑅𝑂</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𝑡</m:t>
                                </m:r>
                              </m:sub>
                            </m:sSub>
                          </m:e>
                        </m:d>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𝑡</m:t>
                            </m:r>
                          </m:sub>
                        </m:sSub>
                      </m:den>
                    </m:f>
                  </m:oMath>
                </a14:m>
                <a:r>
                  <a:rPr lang="el-GR" sz="2000" dirty="0"/>
                  <a:t>  </a:t>
                </a:r>
                <a:endParaRPr lang="en-US" sz="2000" dirty="0"/>
              </a:p>
            </p:txBody>
          </p:sp>
        </mc:Choice>
        <mc:Fallback xmlns="">
          <p:sp>
            <p:nvSpPr>
              <p:cNvPr id="11" name="Content Placeholder 10">
                <a:extLst>
                  <a:ext uri="{FF2B5EF4-FFF2-40B4-BE49-F238E27FC236}">
                    <a16:creationId xmlns:a16="http://schemas.microsoft.com/office/drawing/2014/main" id="{9FE76861-5A3D-36DD-A4E3-226E85ECC7E0}"/>
                  </a:ext>
                </a:extLst>
              </p:cNvPr>
              <p:cNvSpPr>
                <a:spLocks noGrp="1" noRot="1" noChangeAspect="1" noMove="1" noResize="1" noEditPoints="1" noAdjustHandles="1" noChangeArrowheads="1" noChangeShapeType="1" noTextEdit="1"/>
              </p:cNvSpPr>
              <p:nvPr>
                <p:ph idx="1"/>
              </p:nvPr>
            </p:nvSpPr>
            <p:spPr>
              <a:xfrm>
                <a:off x="1055715" y="2508105"/>
                <a:ext cx="5040285" cy="3632493"/>
              </a:xfrm>
              <a:blipFill>
                <a:blip r:embed="rId2"/>
                <a:stretch>
                  <a:fillRect l="-1088" t="-2013" r="-484"/>
                </a:stretch>
              </a:blipFill>
            </p:spPr>
            <p:txBody>
              <a:bodyPr/>
              <a:lstStyle/>
              <a:p>
                <a:r>
                  <a:rPr lang="el-GR">
                    <a:noFill/>
                  </a:rPr>
                  <a:t> </a:t>
                </a:r>
              </a:p>
            </p:txBody>
          </p:sp>
        </mc:Fallback>
      </mc:AlternateContent>
      <p:pic>
        <p:nvPicPr>
          <p:cNvPr id="5" name="Θέση περιεχομένου 4">
            <a:extLst>
              <a:ext uri="{FF2B5EF4-FFF2-40B4-BE49-F238E27FC236}">
                <a16:creationId xmlns:a16="http://schemas.microsoft.com/office/drawing/2014/main" id="{5697FA54-DB2C-6550-48AA-EBB07ECAD5B3}"/>
              </a:ext>
            </a:extLst>
          </p:cNvPr>
          <p:cNvPicPr>
            <a:picLocks noChangeAspect="1"/>
          </p:cNvPicPr>
          <p:nvPr/>
        </p:nvPicPr>
        <p:blipFill>
          <a:blip r:embed="rId3"/>
          <a:stretch>
            <a:fillRect/>
          </a:stretch>
        </p:blipFill>
        <p:spPr>
          <a:xfrm>
            <a:off x="7229625" y="801642"/>
            <a:ext cx="3823203" cy="2581173"/>
          </a:xfrm>
          <a:prstGeom prst="rect">
            <a:avLst/>
          </a:prstGeom>
        </p:spPr>
      </p:pic>
      <p:pic>
        <p:nvPicPr>
          <p:cNvPr id="7" name="Εικόνα 6">
            <a:extLst>
              <a:ext uri="{FF2B5EF4-FFF2-40B4-BE49-F238E27FC236}">
                <a16:creationId xmlns:a16="http://schemas.microsoft.com/office/drawing/2014/main" id="{7B408F83-145E-E626-816B-374EEDE8FF9A}"/>
              </a:ext>
            </a:extLst>
          </p:cNvPr>
          <p:cNvPicPr>
            <a:picLocks noChangeAspect="1"/>
          </p:cNvPicPr>
          <p:nvPr/>
        </p:nvPicPr>
        <p:blipFill>
          <a:blip r:embed="rId4"/>
          <a:stretch>
            <a:fillRect/>
          </a:stretch>
        </p:blipFill>
        <p:spPr>
          <a:xfrm>
            <a:off x="6994057" y="3575074"/>
            <a:ext cx="4294340" cy="2581173"/>
          </a:xfrm>
          <a:prstGeom prst="rect">
            <a:avLst/>
          </a:prstGeom>
        </p:spPr>
      </p:pic>
    </p:spTree>
    <p:extLst>
      <p:ext uri="{BB962C8B-B14F-4D97-AF65-F5344CB8AC3E}">
        <p14:creationId xmlns:p14="http://schemas.microsoft.com/office/powerpoint/2010/main" val="185088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E7B8B-4A94-5206-5559-674E573BC2FB}"/>
              </a:ext>
            </a:extLst>
          </p:cNvPr>
          <p:cNvSpPr>
            <a:spLocks noGrp="1"/>
          </p:cNvSpPr>
          <p:nvPr>
            <p:ph type="title"/>
          </p:nvPr>
        </p:nvSpPr>
        <p:spPr>
          <a:xfrm>
            <a:off x="102219" y="150135"/>
            <a:ext cx="11987561" cy="435711"/>
          </a:xfrm>
        </p:spPr>
        <p:txBody>
          <a:bodyPr>
            <a:normAutofit fontScale="90000"/>
          </a:bodyPr>
          <a:lstStyle/>
          <a:p>
            <a:br>
              <a:rPr lang="en-US" sz="3600" dirty="0"/>
            </a:br>
            <a:r>
              <a:rPr lang="en-US" sz="3600" dirty="0"/>
              <a:t>             </a:t>
            </a:r>
            <a:r>
              <a:rPr lang="el-GR" sz="3600" b="1" dirty="0"/>
              <a:t>Είναι εγγενείς οι κρίσεις και οι χρηματοπιστωτικές κρίσεις;</a:t>
            </a:r>
            <a:br>
              <a:rPr lang="el-GR" sz="3600" dirty="0"/>
            </a:br>
            <a:endParaRPr lang="el-GR" sz="3600" dirty="0"/>
          </a:p>
        </p:txBody>
      </p:sp>
      <p:sp>
        <p:nvSpPr>
          <p:cNvPr id="3" name="Θέση περιεχομένου 2">
            <a:extLst>
              <a:ext uri="{FF2B5EF4-FFF2-40B4-BE49-F238E27FC236}">
                <a16:creationId xmlns:a16="http://schemas.microsoft.com/office/drawing/2014/main" id="{63D1ADDC-B0CF-B191-EF36-4D32333DF5B4}"/>
              </a:ext>
            </a:extLst>
          </p:cNvPr>
          <p:cNvSpPr>
            <a:spLocks noGrp="1"/>
          </p:cNvSpPr>
          <p:nvPr>
            <p:ph idx="1"/>
          </p:nvPr>
        </p:nvSpPr>
        <p:spPr>
          <a:xfrm>
            <a:off x="245328" y="747132"/>
            <a:ext cx="11753384" cy="5960733"/>
          </a:xfrm>
        </p:spPr>
        <p:txBody>
          <a:bodyPr>
            <a:noAutofit/>
          </a:bodyPr>
          <a:lstStyle/>
          <a:p>
            <a:pPr marL="0" indent="0">
              <a:buNone/>
            </a:pPr>
            <a:r>
              <a:rPr lang="el-GR" sz="1600" dirty="0"/>
              <a:t>Στη</a:t>
            </a:r>
            <a:r>
              <a:rPr lang="en-US" sz="1600" dirty="0"/>
              <a:t> </a:t>
            </a:r>
            <a:r>
              <a:rPr lang="el-GR" sz="1600" dirty="0"/>
              <a:t>ταινία</a:t>
            </a:r>
            <a:r>
              <a:rPr lang="en-US" sz="1600" dirty="0"/>
              <a:t> </a:t>
            </a:r>
            <a:r>
              <a:rPr lang="el-GR" sz="1600" dirty="0"/>
              <a:t>ο</a:t>
            </a:r>
            <a:r>
              <a:rPr lang="en-US" sz="1600" dirty="0"/>
              <a:t> </a:t>
            </a:r>
            <a:r>
              <a:rPr lang="el-GR" sz="1600" dirty="0" err="1"/>
              <a:t>Jeremy</a:t>
            </a:r>
            <a:r>
              <a:rPr lang="en-US" sz="1600" dirty="0"/>
              <a:t> </a:t>
            </a:r>
            <a:r>
              <a:rPr lang="el-GR" sz="1600" dirty="0" err="1"/>
              <a:t>Irons</a:t>
            </a:r>
            <a:r>
              <a:rPr lang="en-US" sz="1600" dirty="0"/>
              <a:t> </a:t>
            </a:r>
            <a:r>
              <a:rPr lang="el-GR" sz="1600" dirty="0"/>
              <a:t>ξεκινά</a:t>
            </a:r>
            <a:r>
              <a:rPr lang="en-US" sz="1600" dirty="0"/>
              <a:t> </a:t>
            </a:r>
            <a:r>
              <a:rPr lang="el-GR" sz="1600" dirty="0"/>
              <a:t>την</a:t>
            </a:r>
            <a:r>
              <a:rPr lang="en-US" sz="1600" dirty="0"/>
              <a:t> </a:t>
            </a:r>
            <a:r>
              <a:rPr lang="el-GR" sz="1600" dirty="0"/>
              <a:t>απαρίθμηση</a:t>
            </a:r>
            <a:r>
              <a:rPr lang="en-US" sz="1600" dirty="0"/>
              <a:t> </a:t>
            </a:r>
            <a:r>
              <a:rPr lang="el-GR" sz="1600" dirty="0"/>
              <a:t>των</a:t>
            </a:r>
            <a:r>
              <a:rPr lang="en-US" sz="1600" dirty="0"/>
              <a:t> </a:t>
            </a:r>
            <a:r>
              <a:rPr lang="el-GR" sz="1600" dirty="0"/>
              <a:t>χρηματοπιστωτικών</a:t>
            </a:r>
            <a:r>
              <a:rPr lang="en-US" sz="1600" dirty="0"/>
              <a:t> </a:t>
            </a:r>
            <a:r>
              <a:rPr lang="el-GR" sz="1600" dirty="0"/>
              <a:t>κρίσεων</a:t>
            </a:r>
            <a:r>
              <a:rPr lang="en-US" sz="1600" dirty="0"/>
              <a:t> </a:t>
            </a:r>
            <a:r>
              <a:rPr lang="el-GR" sz="1600" dirty="0"/>
              <a:t>από</a:t>
            </a:r>
            <a:r>
              <a:rPr lang="en-US" sz="1600" dirty="0"/>
              <a:t> </a:t>
            </a:r>
            <a:r>
              <a:rPr lang="el-GR" sz="1600" dirty="0"/>
              <a:t>το</a:t>
            </a:r>
            <a:r>
              <a:rPr lang="en-US" sz="1600" dirty="0"/>
              <a:t> </a:t>
            </a:r>
            <a:r>
              <a:rPr lang="el-GR" sz="1600" dirty="0"/>
              <a:t>1638</a:t>
            </a:r>
            <a:r>
              <a:rPr lang="en-US" sz="1600" dirty="0"/>
              <a:t> </a:t>
            </a:r>
            <a:r>
              <a:rPr lang="el-GR" sz="1600" dirty="0"/>
              <a:t>με</a:t>
            </a:r>
            <a:r>
              <a:rPr lang="en-US" sz="1600" dirty="0"/>
              <a:t> </a:t>
            </a:r>
            <a:r>
              <a:rPr lang="el-GR" sz="1600" dirty="0"/>
              <a:t>τη</a:t>
            </a:r>
            <a:r>
              <a:rPr lang="en-US" sz="1600" dirty="0"/>
              <a:t> </a:t>
            </a:r>
            <a:r>
              <a:rPr lang="el-GR" sz="1600" dirty="0"/>
              <a:t>λεγόμενη</a:t>
            </a:r>
            <a:r>
              <a:rPr lang="en-US" sz="1600" dirty="0"/>
              <a:t> </a:t>
            </a:r>
            <a:r>
              <a:rPr lang="el-GR" sz="1600" dirty="0"/>
              <a:t>«κρίση</a:t>
            </a:r>
            <a:r>
              <a:rPr lang="en-US" sz="1600" dirty="0"/>
              <a:t> </a:t>
            </a:r>
            <a:r>
              <a:rPr lang="el-GR" sz="1600" dirty="0"/>
              <a:t>της</a:t>
            </a:r>
            <a:r>
              <a:rPr lang="en-US" sz="1600" dirty="0"/>
              <a:t> </a:t>
            </a:r>
            <a:r>
              <a:rPr lang="el-GR" sz="1600" dirty="0"/>
              <a:t>τουλίπας».</a:t>
            </a:r>
            <a:r>
              <a:rPr lang="en-US" sz="1600" dirty="0"/>
              <a:t> </a:t>
            </a:r>
            <a:r>
              <a:rPr lang="el-GR" sz="1600" dirty="0"/>
              <a:t>Η</a:t>
            </a:r>
            <a:r>
              <a:rPr lang="en-US" sz="1600" dirty="0"/>
              <a:t> </a:t>
            </a:r>
            <a:r>
              <a:rPr lang="el-GR" sz="1600" dirty="0"/>
              <a:t>εκτενής</a:t>
            </a:r>
            <a:r>
              <a:rPr lang="en-US" sz="1600" dirty="0"/>
              <a:t> </a:t>
            </a:r>
            <a:r>
              <a:rPr lang="el-GR" sz="1600" dirty="0"/>
              <a:t>αναφορά</a:t>
            </a:r>
            <a:r>
              <a:rPr lang="en-US" sz="1600" dirty="0"/>
              <a:t> </a:t>
            </a:r>
            <a:r>
              <a:rPr lang="el-GR" sz="1600" dirty="0"/>
              <a:t>του</a:t>
            </a:r>
            <a:r>
              <a:rPr lang="en-US" sz="1600" dirty="0"/>
              <a:t> </a:t>
            </a:r>
            <a:r>
              <a:rPr lang="el-GR" sz="1600" dirty="0"/>
              <a:t>θέλει</a:t>
            </a:r>
            <a:r>
              <a:rPr lang="en-US" sz="1600" dirty="0"/>
              <a:t> </a:t>
            </a:r>
            <a:r>
              <a:rPr lang="el-GR" sz="1600" dirty="0"/>
              <a:t>να</a:t>
            </a:r>
            <a:r>
              <a:rPr lang="en-US" sz="1600" dirty="0"/>
              <a:t> </a:t>
            </a:r>
            <a:r>
              <a:rPr lang="el-GR" sz="1600" dirty="0"/>
              <a:t>υποδηλώσει</a:t>
            </a:r>
            <a:r>
              <a:rPr lang="en-US" sz="1600" dirty="0"/>
              <a:t> </a:t>
            </a:r>
            <a:r>
              <a:rPr lang="el-GR" sz="1600" dirty="0"/>
              <a:t>ότι</a:t>
            </a:r>
            <a:r>
              <a:rPr lang="en-US" sz="1600" dirty="0"/>
              <a:t> </a:t>
            </a:r>
            <a:r>
              <a:rPr lang="el-GR" sz="1600" dirty="0"/>
              <a:t>οι</a:t>
            </a:r>
            <a:r>
              <a:rPr lang="en-US" sz="1600" dirty="0"/>
              <a:t> </a:t>
            </a:r>
            <a:r>
              <a:rPr lang="el-GR" sz="1600" dirty="0"/>
              <a:t>χρηματοπιστωτικές</a:t>
            </a:r>
            <a:r>
              <a:rPr lang="en-US" sz="1600" dirty="0"/>
              <a:t> </a:t>
            </a:r>
            <a:r>
              <a:rPr lang="el-GR" sz="1600" dirty="0"/>
              <a:t>κρίσεις</a:t>
            </a:r>
            <a:r>
              <a:rPr lang="en-US" sz="1600" dirty="0"/>
              <a:t> </a:t>
            </a:r>
            <a:r>
              <a:rPr lang="el-GR" sz="1600" dirty="0"/>
              <a:t>και</a:t>
            </a:r>
            <a:r>
              <a:rPr lang="en-US" sz="1600" dirty="0"/>
              <a:t> </a:t>
            </a:r>
            <a:r>
              <a:rPr lang="el-GR" sz="1600" dirty="0"/>
              <a:t>ο</a:t>
            </a:r>
            <a:r>
              <a:rPr lang="en-US" sz="1600" dirty="0"/>
              <a:t> </a:t>
            </a:r>
            <a:r>
              <a:rPr lang="el-GR" sz="1600" dirty="0"/>
              <a:t>κερδοσκοπικός</a:t>
            </a:r>
            <a:r>
              <a:rPr lang="en-US" sz="1600" dirty="0"/>
              <a:t> </a:t>
            </a:r>
            <a:r>
              <a:rPr lang="el-GR" sz="1600" dirty="0"/>
              <a:t>πυρετός</a:t>
            </a:r>
            <a:r>
              <a:rPr lang="en-US" sz="1600" dirty="0"/>
              <a:t> </a:t>
            </a:r>
            <a:r>
              <a:rPr lang="el-GR" sz="1600" dirty="0"/>
              <a:t>είναι</a:t>
            </a:r>
            <a:r>
              <a:rPr lang="en-US" sz="1600" dirty="0"/>
              <a:t> </a:t>
            </a:r>
            <a:r>
              <a:rPr lang="el-GR" sz="1600" dirty="0"/>
              <a:t>εγγενής</a:t>
            </a:r>
            <a:r>
              <a:rPr lang="en-US" sz="1600" dirty="0"/>
              <a:t> </a:t>
            </a:r>
            <a:r>
              <a:rPr lang="el-GR" sz="1600" dirty="0"/>
              <a:t>στον</a:t>
            </a:r>
            <a:r>
              <a:rPr lang="en-US" sz="1600" dirty="0"/>
              <a:t> </a:t>
            </a:r>
            <a:r>
              <a:rPr lang="el-GR" sz="1600" dirty="0"/>
              <a:t>καπιταλισμό.</a:t>
            </a:r>
          </a:p>
          <a:p>
            <a:pPr marL="0" indent="0">
              <a:buNone/>
            </a:pPr>
            <a:r>
              <a:rPr lang="el-GR" sz="1600" dirty="0"/>
              <a:t>Η</a:t>
            </a:r>
            <a:r>
              <a:rPr lang="en-US" sz="1600" dirty="0"/>
              <a:t> </a:t>
            </a:r>
            <a:r>
              <a:rPr lang="el-GR" sz="1600" dirty="0"/>
              <a:t>νεοκλασική</a:t>
            </a:r>
            <a:r>
              <a:rPr lang="en-US" sz="1600" dirty="0"/>
              <a:t> </a:t>
            </a:r>
            <a:r>
              <a:rPr lang="el-GR" sz="1600" dirty="0"/>
              <a:t>θεωρία</a:t>
            </a:r>
            <a:r>
              <a:rPr lang="en-US" sz="1600" dirty="0"/>
              <a:t> </a:t>
            </a:r>
            <a:r>
              <a:rPr lang="el-GR" sz="1600" dirty="0"/>
              <a:t>και</a:t>
            </a:r>
            <a:r>
              <a:rPr lang="en-US" sz="1600" dirty="0"/>
              <a:t> </a:t>
            </a:r>
            <a:r>
              <a:rPr lang="el-GR" sz="1600" dirty="0"/>
              <a:t>οι</a:t>
            </a:r>
            <a:r>
              <a:rPr lang="en-US" sz="1600" dirty="0"/>
              <a:t> </a:t>
            </a:r>
            <a:r>
              <a:rPr lang="el-GR" sz="1600" dirty="0"/>
              <a:t>νομπελίστες</a:t>
            </a:r>
            <a:r>
              <a:rPr lang="en-US" sz="1600" dirty="0"/>
              <a:t> </a:t>
            </a:r>
            <a:r>
              <a:rPr lang="el-GR" sz="1600" dirty="0"/>
              <a:t>του</a:t>
            </a:r>
            <a:r>
              <a:rPr lang="en-US" sz="1600" dirty="0"/>
              <a:t> </a:t>
            </a:r>
            <a:r>
              <a:rPr lang="el-GR" sz="1600" dirty="0"/>
              <a:t>2022</a:t>
            </a:r>
            <a:r>
              <a:rPr lang="en-US" sz="1600" dirty="0"/>
              <a:t> </a:t>
            </a:r>
            <a:r>
              <a:rPr lang="el-GR" sz="1600" dirty="0"/>
              <a:t>(</a:t>
            </a:r>
            <a:r>
              <a:rPr lang="el-GR" sz="1600" dirty="0" err="1"/>
              <a:t>Bernanke</a:t>
            </a:r>
            <a:r>
              <a:rPr lang="el-GR" sz="1600" dirty="0"/>
              <a:t>,</a:t>
            </a:r>
            <a:r>
              <a:rPr lang="en-US" sz="1600" dirty="0"/>
              <a:t> </a:t>
            </a:r>
            <a:r>
              <a:rPr lang="el-GR" sz="1600" dirty="0" err="1"/>
              <a:t>Diamond</a:t>
            </a:r>
            <a:r>
              <a:rPr lang="en-US" sz="1600" dirty="0"/>
              <a:t> </a:t>
            </a:r>
            <a:r>
              <a:rPr lang="el-GR" sz="1600" dirty="0"/>
              <a:t>&amp;</a:t>
            </a:r>
            <a:r>
              <a:rPr lang="en-US" sz="1600" dirty="0"/>
              <a:t> </a:t>
            </a:r>
            <a:r>
              <a:rPr lang="el-GR" sz="1600" dirty="0" err="1"/>
              <a:t>Dybvig</a:t>
            </a:r>
            <a:r>
              <a:rPr lang="el-GR" sz="1600" dirty="0"/>
              <a:t>)</a:t>
            </a:r>
            <a:r>
              <a:rPr lang="en-US" sz="1600" dirty="0"/>
              <a:t> </a:t>
            </a:r>
            <a:r>
              <a:rPr lang="el-GR" sz="1600" dirty="0"/>
              <a:t>δεν</a:t>
            </a:r>
            <a:r>
              <a:rPr lang="en-US" sz="1600" dirty="0"/>
              <a:t> </a:t>
            </a:r>
            <a:r>
              <a:rPr lang="el-GR" sz="1600" dirty="0"/>
              <a:t>συμμερίζονται</a:t>
            </a:r>
            <a:r>
              <a:rPr lang="en-US" sz="1600" dirty="0"/>
              <a:t> </a:t>
            </a:r>
            <a:r>
              <a:rPr lang="el-GR" sz="1600" dirty="0"/>
              <a:t>αυτή</a:t>
            </a:r>
            <a:r>
              <a:rPr lang="en-US" sz="1600" dirty="0"/>
              <a:t> </a:t>
            </a:r>
            <a:r>
              <a:rPr lang="el-GR" sz="1600" dirty="0"/>
              <a:t>την</a:t>
            </a:r>
            <a:r>
              <a:rPr lang="en-US" sz="1600" dirty="0"/>
              <a:t> </a:t>
            </a:r>
            <a:r>
              <a:rPr lang="el-GR" sz="1600" dirty="0"/>
              <a:t>άποψη.</a:t>
            </a:r>
            <a:r>
              <a:rPr lang="en-US" sz="1600" dirty="0"/>
              <a:t> </a:t>
            </a:r>
            <a:r>
              <a:rPr lang="el-GR" sz="1600" dirty="0"/>
              <a:t>Είτε</a:t>
            </a:r>
            <a:r>
              <a:rPr lang="en-US" sz="1600" dirty="0"/>
              <a:t> </a:t>
            </a:r>
            <a:r>
              <a:rPr lang="el-GR" sz="1600" dirty="0"/>
              <a:t>θεωρούν</a:t>
            </a:r>
            <a:r>
              <a:rPr lang="en-US" sz="1600" dirty="0"/>
              <a:t> </a:t>
            </a:r>
            <a:r>
              <a:rPr lang="el-GR" sz="1600" dirty="0"/>
              <a:t>τις</a:t>
            </a:r>
            <a:r>
              <a:rPr lang="en-US" sz="1600" dirty="0"/>
              <a:t> </a:t>
            </a:r>
            <a:r>
              <a:rPr lang="el-GR" sz="1600" dirty="0"/>
              <a:t>χρηματοπιστωτικές</a:t>
            </a:r>
            <a:r>
              <a:rPr lang="en-US" sz="1600" dirty="0"/>
              <a:t> </a:t>
            </a:r>
            <a:r>
              <a:rPr lang="el-GR" sz="1600" dirty="0"/>
              <a:t>κρίσεις</a:t>
            </a:r>
            <a:r>
              <a:rPr lang="en-US" sz="1600" dirty="0"/>
              <a:t> </a:t>
            </a:r>
            <a:r>
              <a:rPr lang="el-GR" sz="1600" dirty="0"/>
              <a:t>τυχαίες</a:t>
            </a:r>
            <a:r>
              <a:rPr lang="en-US" sz="1600" dirty="0"/>
              <a:t> </a:t>
            </a:r>
            <a:r>
              <a:rPr lang="el-GR" sz="1600" dirty="0"/>
              <a:t>είτε</a:t>
            </a:r>
            <a:r>
              <a:rPr lang="en-US" sz="1600" dirty="0"/>
              <a:t> </a:t>
            </a:r>
            <a:r>
              <a:rPr lang="el-GR" sz="1600" dirty="0"/>
              <a:t>δεν</a:t>
            </a:r>
            <a:r>
              <a:rPr lang="en-US" sz="1600" dirty="0"/>
              <a:t> </a:t>
            </a:r>
            <a:r>
              <a:rPr lang="el-GR" sz="1600" dirty="0"/>
              <a:t>ασχολούνται</a:t>
            </a:r>
            <a:r>
              <a:rPr lang="en-US" sz="1600" dirty="0"/>
              <a:t> </a:t>
            </a:r>
            <a:r>
              <a:rPr lang="el-GR" sz="1600" dirty="0"/>
              <a:t>με</a:t>
            </a:r>
            <a:r>
              <a:rPr lang="en-US" sz="1600" dirty="0"/>
              <a:t> </a:t>
            </a:r>
            <a:r>
              <a:rPr lang="el-GR" sz="1600" dirty="0"/>
              <a:t>τις</a:t>
            </a:r>
            <a:r>
              <a:rPr lang="en-US" sz="1600" dirty="0"/>
              <a:t> </a:t>
            </a:r>
            <a:r>
              <a:rPr lang="el-GR" sz="1600" dirty="0"/>
              <a:t>αιτίες</a:t>
            </a:r>
            <a:r>
              <a:rPr lang="en-US" sz="1600" dirty="0"/>
              <a:t> </a:t>
            </a:r>
            <a:r>
              <a:rPr lang="el-GR" sz="1600" dirty="0"/>
              <a:t>αλλά</a:t>
            </a:r>
            <a:r>
              <a:rPr lang="en-US" sz="1600" dirty="0"/>
              <a:t> </a:t>
            </a:r>
            <a:r>
              <a:rPr lang="el-GR" sz="1600" dirty="0"/>
              <a:t>με</a:t>
            </a:r>
            <a:r>
              <a:rPr lang="en-US" sz="1600" dirty="0"/>
              <a:t> </a:t>
            </a:r>
            <a:r>
              <a:rPr lang="el-GR" sz="1600" dirty="0"/>
              <a:t>τα</a:t>
            </a:r>
            <a:r>
              <a:rPr lang="en-US" sz="1600" dirty="0"/>
              <a:t> </a:t>
            </a:r>
            <a:r>
              <a:rPr lang="el-GR" sz="1600" dirty="0"/>
              <a:t>μέτρα</a:t>
            </a:r>
            <a:r>
              <a:rPr lang="en-US" sz="1600" dirty="0"/>
              <a:t> </a:t>
            </a:r>
            <a:r>
              <a:rPr lang="el-GR" sz="1600" dirty="0"/>
              <a:t>αντιμετώπισής</a:t>
            </a:r>
            <a:r>
              <a:rPr lang="en-US" sz="1600" dirty="0"/>
              <a:t> </a:t>
            </a:r>
            <a:r>
              <a:rPr lang="el-GR" sz="1600" dirty="0"/>
              <a:t>τους</a:t>
            </a:r>
          </a:p>
          <a:p>
            <a:pPr marL="0" indent="0">
              <a:buNone/>
            </a:pPr>
            <a:r>
              <a:rPr lang="el-GR" sz="1600" dirty="0"/>
              <a:t>Στην</a:t>
            </a:r>
            <a:r>
              <a:rPr lang="en-US" sz="1600" dirty="0"/>
              <a:t> </a:t>
            </a:r>
            <a:r>
              <a:rPr lang="el-GR" sz="1600" dirty="0"/>
              <a:t>παρουσίαση</a:t>
            </a:r>
            <a:r>
              <a:rPr lang="en-US" sz="1600" dirty="0"/>
              <a:t> </a:t>
            </a:r>
            <a:r>
              <a:rPr lang="el-GR" sz="1600" dirty="0"/>
              <a:t>των</a:t>
            </a:r>
            <a:r>
              <a:rPr lang="en-US" sz="1600" dirty="0"/>
              <a:t> </a:t>
            </a:r>
            <a:r>
              <a:rPr lang="el-GR" sz="1600" dirty="0"/>
              <a:t>εργασιών</a:t>
            </a:r>
            <a:r>
              <a:rPr lang="en-US" sz="1600" dirty="0"/>
              <a:t> </a:t>
            </a:r>
            <a:r>
              <a:rPr lang="el-GR" sz="1600" dirty="0"/>
              <a:t>τους</a:t>
            </a:r>
            <a:r>
              <a:rPr lang="en-US" sz="1600" dirty="0"/>
              <a:t> </a:t>
            </a:r>
            <a:r>
              <a:rPr lang="el-GR" sz="1600" dirty="0"/>
              <a:t>στο</a:t>
            </a:r>
            <a:r>
              <a:rPr lang="en-US" sz="1600" dirty="0"/>
              <a:t> </a:t>
            </a:r>
            <a:r>
              <a:rPr lang="el-GR" sz="1600" dirty="0"/>
              <a:t>πλαίσιο</a:t>
            </a:r>
            <a:r>
              <a:rPr lang="en-US" sz="1600" dirty="0"/>
              <a:t> </a:t>
            </a:r>
            <a:r>
              <a:rPr lang="el-GR" sz="1600" dirty="0"/>
              <a:t>του</a:t>
            </a:r>
            <a:r>
              <a:rPr lang="en-US" sz="1600" dirty="0"/>
              <a:t> </a:t>
            </a:r>
            <a:r>
              <a:rPr lang="el-GR" sz="1600" dirty="0"/>
              <a:t>βιβλίου</a:t>
            </a:r>
            <a:r>
              <a:rPr lang="en-US" sz="1600" dirty="0"/>
              <a:t> </a:t>
            </a:r>
            <a:r>
              <a:rPr lang="el-GR" sz="1600" dirty="0"/>
              <a:t>του</a:t>
            </a:r>
            <a:r>
              <a:rPr lang="en-US" sz="1600" dirty="0"/>
              <a:t> </a:t>
            </a:r>
            <a:r>
              <a:rPr lang="el-GR" sz="1600" dirty="0"/>
              <a:t>ο</a:t>
            </a:r>
            <a:r>
              <a:rPr lang="en-US" sz="1600" dirty="0"/>
              <a:t> </a:t>
            </a:r>
            <a:r>
              <a:rPr lang="el-GR" sz="1600" dirty="0"/>
              <a:t>επίσης</a:t>
            </a:r>
            <a:r>
              <a:rPr lang="en-US" sz="1600" dirty="0"/>
              <a:t> </a:t>
            </a:r>
            <a:r>
              <a:rPr lang="el-GR" sz="1600" dirty="0"/>
              <a:t>Νομπελίστας</a:t>
            </a:r>
            <a:r>
              <a:rPr lang="en-US" sz="1600" dirty="0"/>
              <a:t> </a:t>
            </a:r>
            <a:r>
              <a:rPr lang="el-GR" sz="1600" dirty="0" err="1"/>
              <a:t>Jean</a:t>
            </a:r>
            <a:r>
              <a:rPr lang="en-US" sz="1600" dirty="0"/>
              <a:t> </a:t>
            </a:r>
            <a:r>
              <a:rPr lang="el-GR" sz="1600" dirty="0" err="1"/>
              <a:t>Tirole</a:t>
            </a:r>
            <a:r>
              <a:rPr lang="en-US" sz="1600" dirty="0"/>
              <a:t> </a:t>
            </a:r>
            <a:r>
              <a:rPr lang="el-GR" sz="1600" dirty="0"/>
              <a:t>(2017)</a:t>
            </a:r>
            <a:r>
              <a:rPr lang="en-US" sz="1600" dirty="0"/>
              <a:t> </a:t>
            </a:r>
            <a:r>
              <a:rPr lang="el-GR" sz="1600" dirty="0"/>
              <a:t>προσπαθεί</a:t>
            </a:r>
            <a:r>
              <a:rPr lang="en-US" sz="1600" dirty="0"/>
              <a:t> </a:t>
            </a:r>
            <a:r>
              <a:rPr lang="el-GR" sz="1600" dirty="0"/>
              <a:t>να</a:t>
            </a:r>
            <a:r>
              <a:rPr lang="en-US" sz="1600" dirty="0"/>
              <a:t> </a:t>
            </a:r>
            <a:r>
              <a:rPr lang="el-GR" sz="1600" dirty="0"/>
              <a:t>περιγράψει</a:t>
            </a:r>
            <a:r>
              <a:rPr lang="en-US" sz="1600" dirty="0"/>
              <a:t> </a:t>
            </a:r>
            <a:r>
              <a:rPr lang="el-GR" sz="1600" dirty="0"/>
              <a:t>τους</a:t>
            </a:r>
            <a:r>
              <a:rPr lang="en-US" sz="1600" dirty="0"/>
              <a:t> </a:t>
            </a:r>
            <a:r>
              <a:rPr lang="el-GR" sz="1600" dirty="0"/>
              <a:t>τραπεζικούς</a:t>
            </a:r>
            <a:r>
              <a:rPr lang="en-US" sz="1600" dirty="0"/>
              <a:t> </a:t>
            </a:r>
            <a:r>
              <a:rPr lang="el-GR" sz="1600" dirty="0"/>
              <a:t>πανικούς</a:t>
            </a:r>
            <a:r>
              <a:rPr lang="en-US" sz="1600" dirty="0"/>
              <a:t> </a:t>
            </a:r>
            <a:r>
              <a:rPr lang="el-GR" sz="1600" dirty="0"/>
              <a:t>με</a:t>
            </a:r>
            <a:r>
              <a:rPr lang="en-US" sz="1600" dirty="0"/>
              <a:t> </a:t>
            </a:r>
            <a:r>
              <a:rPr lang="el-GR" sz="1600" dirty="0"/>
              <a:t>αναφορά</a:t>
            </a:r>
            <a:r>
              <a:rPr lang="en-US" sz="1600" dirty="0"/>
              <a:t> </a:t>
            </a:r>
            <a:r>
              <a:rPr lang="el-GR" sz="1600" dirty="0"/>
              <a:t>στο</a:t>
            </a:r>
            <a:r>
              <a:rPr lang="en-US" sz="1600" dirty="0"/>
              <a:t> </a:t>
            </a:r>
            <a:r>
              <a:rPr lang="el-GR" sz="1600" dirty="0"/>
              <a:t>παραμύθι</a:t>
            </a:r>
            <a:r>
              <a:rPr lang="en-US" sz="1600" dirty="0"/>
              <a:t> </a:t>
            </a:r>
            <a:r>
              <a:rPr lang="el-GR" sz="1600" dirty="0" err="1"/>
              <a:t>Mary</a:t>
            </a:r>
            <a:r>
              <a:rPr lang="en-US" sz="1600" dirty="0"/>
              <a:t> </a:t>
            </a:r>
            <a:r>
              <a:rPr lang="el-GR" sz="1600" dirty="0" err="1"/>
              <a:t>Poppins</a:t>
            </a:r>
            <a:r>
              <a:rPr lang="en-US" sz="1600" dirty="0"/>
              <a:t> </a:t>
            </a:r>
            <a:r>
              <a:rPr lang="el-GR" sz="1600" dirty="0"/>
              <a:t>και</a:t>
            </a:r>
            <a:r>
              <a:rPr lang="en-US" sz="1600" dirty="0"/>
              <a:t> </a:t>
            </a:r>
            <a:r>
              <a:rPr lang="el-GR" sz="1600" dirty="0"/>
              <a:t>στο</a:t>
            </a:r>
            <a:r>
              <a:rPr lang="en-US" sz="1600" dirty="0"/>
              <a:t> </a:t>
            </a:r>
            <a:r>
              <a:rPr lang="el-GR" sz="1600" dirty="0"/>
              <a:t>ακόλουθο</a:t>
            </a:r>
            <a:r>
              <a:rPr lang="en-US" sz="1600" dirty="0"/>
              <a:t> </a:t>
            </a:r>
            <a:r>
              <a:rPr lang="el-GR" sz="1600" dirty="0"/>
              <a:t>απόσπασμα.</a:t>
            </a:r>
            <a:r>
              <a:rPr lang="en-US" sz="1600" dirty="0"/>
              <a:t> </a:t>
            </a:r>
            <a:r>
              <a:rPr lang="el-GR" sz="1600" dirty="0"/>
              <a:t>https://www.youtube.com/watch?v=xE5klz0yUT0</a:t>
            </a:r>
          </a:p>
          <a:p>
            <a:pPr marL="0" indent="0">
              <a:buNone/>
            </a:pPr>
            <a:r>
              <a:rPr lang="el-GR" sz="1600" dirty="0"/>
              <a:t>Προφανώς</a:t>
            </a:r>
            <a:r>
              <a:rPr lang="en-US" sz="1600" dirty="0"/>
              <a:t> </a:t>
            </a:r>
            <a:r>
              <a:rPr lang="el-GR" sz="1600" dirty="0"/>
              <a:t>οι</a:t>
            </a:r>
            <a:r>
              <a:rPr lang="en-US" sz="1600" dirty="0"/>
              <a:t> </a:t>
            </a:r>
            <a:r>
              <a:rPr lang="el-GR" sz="1600" dirty="0"/>
              <a:t>χρηματοπιστωτικές</a:t>
            </a:r>
            <a:r>
              <a:rPr lang="en-US" sz="1600" dirty="0"/>
              <a:t> </a:t>
            </a:r>
            <a:r>
              <a:rPr lang="el-GR" sz="1600" dirty="0"/>
              <a:t>κρίσεις</a:t>
            </a:r>
            <a:r>
              <a:rPr lang="en-US" sz="1600" dirty="0"/>
              <a:t> </a:t>
            </a:r>
            <a:r>
              <a:rPr lang="el-GR" sz="1600" dirty="0"/>
              <a:t>μπορούν</a:t>
            </a:r>
            <a:r>
              <a:rPr lang="en-US" sz="1600" dirty="0"/>
              <a:t> </a:t>
            </a:r>
            <a:r>
              <a:rPr lang="el-GR" sz="1600" dirty="0"/>
              <a:t>να</a:t>
            </a:r>
            <a:r>
              <a:rPr lang="en-US" sz="1600" dirty="0"/>
              <a:t> </a:t>
            </a:r>
            <a:r>
              <a:rPr lang="el-GR" sz="1600" dirty="0"/>
              <a:t>είναι</a:t>
            </a:r>
            <a:r>
              <a:rPr lang="en-US" sz="1600" dirty="0"/>
              <a:t> </a:t>
            </a:r>
            <a:r>
              <a:rPr lang="el-GR" sz="1600" dirty="0"/>
              <a:t>απλά</a:t>
            </a:r>
            <a:r>
              <a:rPr lang="en-US" sz="1600" dirty="0"/>
              <a:t> </a:t>
            </a:r>
            <a:r>
              <a:rPr lang="el-GR" sz="1600" dirty="0"/>
              <a:t>επεισόδια</a:t>
            </a:r>
            <a:r>
              <a:rPr lang="en-US" sz="1600" dirty="0"/>
              <a:t> </a:t>
            </a:r>
            <a:r>
              <a:rPr lang="el-GR" sz="1600" dirty="0"/>
              <a:t>πανικού,</a:t>
            </a:r>
            <a:r>
              <a:rPr lang="en-US" sz="1600" dirty="0"/>
              <a:t> </a:t>
            </a:r>
            <a:r>
              <a:rPr lang="el-GR" sz="1600" dirty="0"/>
              <a:t>απάτης</a:t>
            </a:r>
            <a:r>
              <a:rPr lang="en-US" sz="1600" dirty="0"/>
              <a:t> </a:t>
            </a:r>
            <a:r>
              <a:rPr lang="el-GR" sz="1600" dirty="0"/>
              <a:t>ή</a:t>
            </a:r>
            <a:r>
              <a:rPr lang="en-US" sz="1600" dirty="0"/>
              <a:t> </a:t>
            </a:r>
            <a:r>
              <a:rPr lang="el-GR" sz="1600" dirty="0"/>
              <a:t>τυχαίων</a:t>
            </a:r>
            <a:r>
              <a:rPr lang="en-US" sz="1600" dirty="0"/>
              <a:t> </a:t>
            </a:r>
            <a:r>
              <a:rPr lang="el-GR" sz="1600" dirty="0"/>
              <a:t>γεγονότων</a:t>
            </a:r>
            <a:r>
              <a:rPr lang="en-US" sz="1600" dirty="0"/>
              <a:t> </a:t>
            </a:r>
            <a:r>
              <a:rPr lang="el-GR" sz="1600" dirty="0"/>
              <a:t>όμως</a:t>
            </a:r>
            <a:r>
              <a:rPr lang="en-US" sz="1600" dirty="0"/>
              <a:t> </a:t>
            </a:r>
            <a:r>
              <a:rPr lang="el-GR" sz="1600" dirty="0"/>
              <a:t>όταν</a:t>
            </a:r>
            <a:r>
              <a:rPr lang="en-US" sz="1600" dirty="0"/>
              <a:t> </a:t>
            </a:r>
            <a:r>
              <a:rPr lang="el-GR" sz="1600" dirty="0"/>
              <a:t>προηγούνται</a:t>
            </a:r>
            <a:r>
              <a:rPr lang="en-US" sz="1600" dirty="0"/>
              <a:t> </a:t>
            </a:r>
            <a:r>
              <a:rPr lang="el-GR" sz="1600" dirty="0"/>
              <a:t>μεγάλών</a:t>
            </a:r>
            <a:r>
              <a:rPr lang="en-US" sz="1600" dirty="0"/>
              <a:t> </a:t>
            </a:r>
            <a:r>
              <a:rPr lang="el-GR" sz="1600" dirty="0"/>
              <a:t>καπιταλιστικών</a:t>
            </a:r>
            <a:r>
              <a:rPr lang="en-US" sz="1600" dirty="0"/>
              <a:t> </a:t>
            </a:r>
            <a:r>
              <a:rPr lang="el-GR" sz="1600" dirty="0"/>
              <a:t>κρίσεων</a:t>
            </a:r>
            <a:r>
              <a:rPr lang="en-US" sz="1600" dirty="0"/>
              <a:t> </a:t>
            </a:r>
            <a:r>
              <a:rPr lang="el-GR" sz="1600" dirty="0"/>
              <a:t>είναι</a:t>
            </a:r>
            <a:r>
              <a:rPr lang="en-US" sz="1600" dirty="0"/>
              <a:t> </a:t>
            </a:r>
            <a:r>
              <a:rPr lang="el-GR" sz="1600" dirty="0"/>
              <a:t>μηχανισμοί</a:t>
            </a:r>
            <a:r>
              <a:rPr lang="en-US" sz="1600" dirty="0"/>
              <a:t> </a:t>
            </a:r>
            <a:r>
              <a:rPr lang="el-GR" sz="1600" dirty="0"/>
              <a:t>πυροδότησης.</a:t>
            </a:r>
          </a:p>
          <a:p>
            <a:pPr marL="0" indent="0">
              <a:buNone/>
            </a:pPr>
            <a:r>
              <a:rPr lang="el-GR" sz="1600" dirty="0"/>
              <a:t>Σε</a:t>
            </a:r>
            <a:r>
              <a:rPr lang="en-US" sz="1600" dirty="0"/>
              <a:t> </a:t>
            </a:r>
            <a:r>
              <a:rPr lang="el-GR" sz="1600" dirty="0"/>
              <a:t>κάθε</a:t>
            </a:r>
            <a:r>
              <a:rPr lang="en-US" sz="1600" dirty="0"/>
              <a:t> </a:t>
            </a:r>
            <a:r>
              <a:rPr lang="el-GR" sz="1600" dirty="0"/>
              <a:t>περίπτωση</a:t>
            </a:r>
            <a:r>
              <a:rPr lang="en-US" sz="1600" dirty="0"/>
              <a:t> </a:t>
            </a:r>
            <a:r>
              <a:rPr lang="el-GR" sz="1600" dirty="0"/>
              <a:t>το</a:t>
            </a:r>
            <a:r>
              <a:rPr lang="en-US" sz="1600" dirty="0"/>
              <a:t> </a:t>
            </a:r>
            <a:r>
              <a:rPr lang="el-GR" sz="1600" dirty="0"/>
              <a:t>“</a:t>
            </a:r>
            <a:r>
              <a:rPr lang="el-GR" sz="1600" dirty="0" err="1"/>
              <a:t>financial</a:t>
            </a:r>
            <a:r>
              <a:rPr lang="en-US" sz="1600" dirty="0"/>
              <a:t> </a:t>
            </a:r>
            <a:r>
              <a:rPr lang="el-GR" sz="1600" dirty="0" err="1"/>
              <a:t>instability</a:t>
            </a:r>
            <a:r>
              <a:rPr lang="en-US" sz="1600" dirty="0"/>
              <a:t> </a:t>
            </a:r>
            <a:r>
              <a:rPr lang="el-GR" sz="1600" dirty="0" err="1"/>
              <a:t>hypothesis</a:t>
            </a:r>
            <a:r>
              <a:rPr lang="el-GR" sz="1600" dirty="0"/>
              <a:t>”</a:t>
            </a:r>
            <a:r>
              <a:rPr lang="en-US" sz="1600" dirty="0"/>
              <a:t> </a:t>
            </a:r>
            <a:r>
              <a:rPr lang="el-GR" sz="1600" dirty="0"/>
              <a:t>του</a:t>
            </a:r>
            <a:r>
              <a:rPr lang="en-US" sz="1600" dirty="0"/>
              <a:t> </a:t>
            </a:r>
            <a:r>
              <a:rPr lang="el-GR" sz="1600" dirty="0" err="1"/>
              <a:t>Hyman</a:t>
            </a:r>
            <a:r>
              <a:rPr lang="en-US" sz="1600" dirty="0"/>
              <a:t> </a:t>
            </a:r>
            <a:r>
              <a:rPr lang="el-GR" sz="1600" dirty="0" err="1"/>
              <a:t>Minsky</a:t>
            </a:r>
            <a:r>
              <a:rPr lang="en-US" sz="1600" dirty="0"/>
              <a:t> </a:t>
            </a:r>
            <a:r>
              <a:rPr lang="el-GR" sz="1600" dirty="0"/>
              <a:t>(1992)</a:t>
            </a:r>
            <a:r>
              <a:rPr lang="en-US" sz="1600" dirty="0"/>
              <a:t> </a:t>
            </a:r>
            <a:r>
              <a:rPr lang="el-GR" sz="1600" dirty="0"/>
              <a:t>είναι</a:t>
            </a:r>
            <a:r>
              <a:rPr lang="en-US" sz="1600" dirty="0"/>
              <a:t> </a:t>
            </a:r>
            <a:r>
              <a:rPr lang="el-GR" sz="1600" dirty="0"/>
              <a:t>μια</a:t>
            </a:r>
            <a:r>
              <a:rPr lang="en-US" sz="1600" dirty="0"/>
              <a:t> </a:t>
            </a:r>
            <a:r>
              <a:rPr lang="el-GR" sz="1600" dirty="0"/>
              <a:t>πολύ</a:t>
            </a:r>
            <a:r>
              <a:rPr lang="en-US" sz="1600" dirty="0"/>
              <a:t> </a:t>
            </a:r>
            <a:r>
              <a:rPr lang="el-GR" sz="1600" dirty="0"/>
              <a:t>καλύτερη</a:t>
            </a:r>
            <a:r>
              <a:rPr lang="en-US" sz="1600" dirty="0"/>
              <a:t> </a:t>
            </a:r>
            <a:r>
              <a:rPr lang="el-GR" sz="1600" dirty="0"/>
              <a:t>θεωρία</a:t>
            </a:r>
            <a:r>
              <a:rPr lang="en-US" sz="1600" dirty="0"/>
              <a:t> </a:t>
            </a:r>
            <a:r>
              <a:rPr lang="el-GR" sz="1600" dirty="0"/>
              <a:t>πιθανής</a:t>
            </a:r>
            <a:r>
              <a:rPr lang="en-US" sz="1600" dirty="0"/>
              <a:t> </a:t>
            </a:r>
            <a:r>
              <a:rPr lang="el-GR" sz="1600" dirty="0"/>
              <a:t>κρίσης</a:t>
            </a:r>
            <a:r>
              <a:rPr lang="en-US" sz="1600" dirty="0"/>
              <a:t> </a:t>
            </a:r>
            <a:r>
              <a:rPr lang="el-GR" sz="1600" dirty="0"/>
              <a:t>σαν</a:t>
            </a:r>
            <a:r>
              <a:rPr lang="en-US" sz="1600" dirty="0"/>
              <a:t> </a:t>
            </a:r>
            <a:r>
              <a:rPr lang="el-GR" sz="1600" dirty="0"/>
              <a:t>αποτέλεσμα</a:t>
            </a:r>
            <a:r>
              <a:rPr lang="en-US" sz="1600" dirty="0"/>
              <a:t> </a:t>
            </a:r>
            <a:r>
              <a:rPr lang="el-GR" sz="1600" dirty="0"/>
              <a:t>αποσύνθεσης</a:t>
            </a:r>
            <a:r>
              <a:rPr lang="en-US" sz="1600" dirty="0"/>
              <a:t> </a:t>
            </a:r>
            <a:r>
              <a:rPr lang="el-GR" sz="1600" dirty="0"/>
              <a:t>των</a:t>
            </a:r>
            <a:r>
              <a:rPr lang="en-US" sz="1600" dirty="0"/>
              <a:t> </a:t>
            </a:r>
            <a:r>
              <a:rPr lang="el-GR" sz="1600" dirty="0"/>
              <a:t>οικονομικών</a:t>
            </a:r>
            <a:r>
              <a:rPr lang="en-US" sz="1600" dirty="0"/>
              <a:t> </a:t>
            </a:r>
            <a:r>
              <a:rPr lang="el-GR" sz="1600" dirty="0"/>
              <a:t>συνθηκών</a:t>
            </a:r>
            <a:r>
              <a:rPr lang="en-US" sz="1600" dirty="0"/>
              <a:t> </a:t>
            </a:r>
            <a:r>
              <a:rPr lang="el-GR" sz="1600" dirty="0"/>
              <a:t>από</a:t>
            </a:r>
            <a:r>
              <a:rPr lang="en-US" sz="1600" dirty="0"/>
              <a:t> </a:t>
            </a:r>
            <a:r>
              <a:rPr lang="el-GR" sz="1600" dirty="0"/>
              <a:t>το</a:t>
            </a:r>
            <a:r>
              <a:rPr lang="en-US" sz="1600" dirty="0"/>
              <a:t> </a:t>
            </a:r>
            <a:r>
              <a:rPr lang="el-GR" sz="1600" dirty="0"/>
              <a:t>παιδικό</a:t>
            </a:r>
            <a:r>
              <a:rPr lang="en-US" sz="1600" dirty="0"/>
              <a:t> </a:t>
            </a:r>
            <a:r>
              <a:rPr lang="el-GR" sz="1600" dirty="0"/>
              <a:t>παραμύθι.</a:t>
            </a:r>
          </a:p>
          <a:p>
            <a:pPr marL="0" indent="0">
              <a:buNone/>
            </a:pPr>
            <a:r>
              <a:rPr lang="el-GR" sz="1600" dirty="0"/>
              <a:t>Όμως</a:t>
            </a:r>
            <a:r>
              <a:rPr lang="en-US" sz="1600" dirty="0"/>
              <a:t> </a:t>
            </a:r>
            <a:r>
              <a:rPr lang="el-GR" sz="1600" dirty="0"/>
              <a:t>υπάρχει</a:t>
            </a:r>
            <a:r>
              <a:rPr lang="en-US" sz="1600" dirty="0"/>
              <a:t> </a:t>
            </a:r>
            <a:r>
              <a:rPr lang="el-GR" sz="1600" dirty="0"/>
              <a:t>και</a:t>
            </a:r>
            <a:r>
              <a:rPr lang="en-US" sz="1600" dirty="0"/>
              <a:t> </a:t>
            </a:r>
            <a:r>
              <a:rPr lang="el-GR" sz="1600" dirty="0"/>
              <a:t>άλλη</a:t>
            </a:r>
            <a:r>
              <a:rPr lang="en-US" sz="1600" dirty="0"/>
              <a:t> </a:t>
            </a:r>
            <a:r>
              <a:rPr lang="el-GR" sz="1600" dirty="0"/>
              <a:t>ενδιαφέρουσα</a:t>
            </a:r>
            <a:r>
              <a:rPr lang="en-US" sz="1600" dirty="0"/>
              <a:t> </a:t>
            </a:r>
            <a:r>
              <a:rPr lang="el-GR" sz="1600" dirty="0"/>
              <a:t>πλευρά</a:t>
            </a:r>
            <a:r>
              <a:rPr lang="en-US" sz="1600" dirty="0"/>
              <a:t> </a:t>
            </a:r>
            <a:r>
              <a:rPr lang="el-GR" sz="1600" dirty="0"/>
              <a:t>σε</a:t>
            </a:r>
            <a:r>
              <a:rPr lang="en-US" sz="1600" dirty="0"/>
              <a:t> </a:t>
            </a:r>
            <a:r>
              <a:rPr lang="el-GR" sz="1600" dirty="0"/>
              <a:t>αυτή</a:t>
            </a:r>
            <a:r>
              <a:rPr lang="en-US" sz="1600" dirty="0"/>
              <a:t> </a:t>
            </a:r>
            <a:r>
              <a:rPr lang="el-GR" sz="1600" dirty="0"/>
              <a:t>τη</a:t>
            </a:r>
            <a:r>
              <a:rPr lang="en-US" sz="1600" dirty="0"/>
              <a:t> </a:t>
            </a:r>
            <a:r>
              <a:rPr lang="el-GR" sz="1600" dirty="0"/>
              <a:t>συζήτηση.</a:t>
            </a:r>
            <a:r>
              <a:rPr lang="en-US" sz="1600" dirty="0"/>
              <a:t> </a:t>
            </a:r>
            <a:r>
              <a:rPr lang="el-GR" sz="1600" dirty="0"/>
              <a:t>Πώς</a:t>
            </a:r>
            <a:r>
              <a:rPr lang="en-US" sz="1600" dirty="0"/>
              <a:t> </a:t>
            </a:r>
            <a:r>
              <a:rPr lang="el-GR" sz="1600" dirty="0"/>
              <a:t>έχουν</a:t>
            </a:r>
            <a:r>
              <a:rPr lang="en-US" sz="1600" dirty="0"/>
              <a:t> </a:t>
            </a:r>
            <a:r>
              <a:rPr lang="el-GR" sz="1600" dirty="0"/>
              <a:t>αντιμετωπιστεί</a:t>
            </a:r>
            <a:r>
              <a:rPr lang="en-US" sz="1600" dirty="0"/>
              <a:t> </a:t>
            </a:r>
            <a:r>
              <a:rPr lang="el-GR" sz="1600" dirty="0"/>
              <a:t>στην</a:t>
            </a:r>
            <a:r>
              <a:rPr lang="en-US" sz="1600" dirty="0"/>
              <a:t> </a:t>
            </a:r>
            <a:r>
              <a:rPr lang="el-GR" sz="1600" dirty="0"/>
              <a:t>ιστορία</a:t>
            </a:r>
            <a:r>
              <a:rPr lang="en-US" sz="1600" dirty="0"/>
              <a:t> </a:t>
            </a:r>
            <a:r>
              <a:rPr lang="el-GR" sz="1600" dirty="0"/>
              <a:t>οι</a:t>
            </a:r>
            <a:r>
              <a:rPr lang="en-US" sz="1600" dirty="0"/>
              <a:t> </a:t>
            </a:r>
            <a:r>
              <a:rPr lang="el-GR" sz="1600" dirty="0"/>
              <a:t>χρηματοπιστωτικές</a:t>
            </a:r>
            <a:r>
              <a:rPr lang="en-US" sz="1600" dirty="0"/>
              <a:t> </a:t>
            </a:r>
            <a:r>
              <a:rPr lang="el-GR" sz="1600" dirty="0"/>
              <a:t>και</a:t>
            </a:r>
            <a:r>
              <a:rPr lang="en-US" sz="1600" dirty="0"/>
              <a:t> </a:t>
            </a:r>
            <a:r>
              <a:rPr lang="el-GR" sz="1600" dirty="0"/>
              <a:t>οι</a:t>
            </a:r>
            <a:r>
              <a:rPr lang="en-US" sz="1600" dirty="0"/>
              <a:t> </a:t>
            </a:r>
            <a:r>
              <a:rPr lang="el-GR" sz="1600" dirty="0"/>
              <a:t>καπιταλιστικές</a:t>
            </a:r>
            <a:r>
              <a:rPr lang="en-US" sz="1600" dirty="0"/>
              <a:t> </a:t>
            </a:r>
            <a:r>
              <a:rPr lang="el-GR" sz="1600" dirty="0"/>
              <a:t>κρίσεις;</a:t>
            </a:r>
          </a:p>
          <a:p>
            <a:pPr marL="0" indent="0">
              <a:buNone/>
            </a:pPr>
            <a:r>
              <a:rPr lang="el-GR" sz="1600" dirty="0"/>
              <a:t>Οι</a:t>
            </a:r>
            <a:r>
              <a:rPr lang="en-US" sz="1600" dirty="0"/>
              <a:t> </a:t>
            </a:r>
            <a:r>
              <a:rPr lang="el-GR" sz="1600" dirty="0"/>
              <a:t>παραγωγοί</a:t>
            </a:r>
            <a:r>
              <a:rPr lang="en-US" sz="1600" dirty="0"/>
              <a:t> </a:t>
            </a:r>
            <a:r>
              <a:rPr lang="el-GR" sz="1600" dirty="0"/>
              <a:t>της</a:t>
            </a:r>
            <a:r>
              <a:rPr lang="en-US" sz="1600" dirty="0"/>
              <a:t> </a:t>
            </a:r>
            <a:r>
              <a:rPr lang="el-GR" sz="1600" dirty="0"/>
              <a:t>ταινίας</a:t>
            </a:r>
            <a:r>
              <a:rPr lang="en-US" sz="1600" dirty="0"/>
              <a:t> </a:t>
            </a:r>
            <a:r>
              <a:rPr lang="el-GR" sz="1600" dirty="0"/>
              <a:t>δεν</a:t>
            </a:r>
            <a:r>
              <a:rPr lang="en-US" sz="1600" dirty="0"/>
              <a:t> </a:t>
            </a:r>
            <a:r>
              <a:rPr lang="el-GR" sz="1600" dirty="0"/>
              <a:t>συμπεριέλαβαν</a:t>
            </a:r>
            <a:r>
              <a:rPr lang="en-US" sz="1600" dirty="0"/>
              <a:t> </a:t>
            </a:r>
            <a:r>
              <a:rPr lang="el-GR" sz="1600" dirty="0"/>
              <a:t>στην</a:t>
            </a:r>
            <a:r>
              <a:rPr lang="en-US" sz="1600" dirty="0"/>
              <a:t> </a:t>
            </a:r>
            <a:r>
              <a:rPr lang="el-GR" sz="1600" dirty="0"/>
              <a:t>αφήγηση</a:t>
            </a:r>
            <a:r>
              <a:rPr lang="en-US" sz="1600" dirty="0"/>
              <a:t> </a:t>
            </a:r>
            <a:r>
              <a:rPr lang="el-GR" sz="1600" dirty="0"/>
              <a:t>του</a:t>
            </a:r>
            <a:r>
              <a:rPr lang="en-US" sz="1600" dirty="0"/>
              <a:t> </a:t>
            </a:r>
            <a:r>
              <a:rPr lang="el-GR" sz="1600" dirty="0" err="1"/>
              <a:t>Jeremy</a:t>
            </a:r>
            <a:r>
              <a:rPr lang="en-US" sz="1600" dirty="0"/>
              <a:t> </a:t>
            </a:r>
            <a:r>
              <a:rPr lang="el-GR" sz="1600" dirty="0" err="1"/>
              <a:t>Irons</a:t>
            </a:r>
            <a:r>
              <a:rPr lang="en-US" sz="1600" dirty="0"/>
              <a:t> </a:t>
            </a:r>
            <a:r>
              <a:rPr lang="el-GR" sz="1600" dirty="0"/>
              <a:t>την</a:t>
            </a:r>
            <a:r>
              <a:rPr lang="en-US" sz="1600" dirty="0"/>
              <a:t> </a:t>
            </a:r>
            <a:r>
              <a:rPr lang="el-GR" sz="1600" dirty="0"/>
              <a:t>κατάρρευση</a:t>
            </a:r>
            <a:r>
              <a:rPr lang="en-US" sz="1600" dirty="0"/>
              <a:t> </a:t>
            </a:r>
            <a:r>
              <a:rPr lang="el-GR" sz="1600" dirty="0"/>
              <a:t>της</a:t>
            </a:r>
            <a:r>
              <a:rPr lang="en-US" sz="1600" dirty="0"/>
              <a:t> </a:t>
            </a:r>
            <a:r>
              <a:rPr lang="el-GR" sz="1600" dirty="0"/>
              <a:t>«πυραμίδας</a:t>
            </a:r>
            <a:r>
              <a:rPr lang="en-US" sz="1600" dirty="0"/>
              <a:t> </a:t>
            </a:r>
            <a:r>
              <a:rPr lang="el-GR" sz="1600" dirty="0"/>
              <a:t>του</a:t>
            </a:r>
            <a:r>
              <a:rPr lang="en-US" sz="1600" dirty="0"/>
              <a:t> </a:t>
            </a:r>
            <a:r>
              <a:rPr lang="el-GR" sz="1600" dirty="0"/>
              <a:t>Μισισιπή»(1718-1820).Μιας</a:t>
            </a:r>
            <a:r>
              <a:rPr lang="en-US" sz="1600" dirty="0"/>
              <a:t> </a:t>
            </a:r>
            <a:r>
              <a:rPr lang="el-GR" sz="1600" dirty="0"/>
              <a:t>κομπίνας του Αντιβασιλέα του Λουδοβίκου του 15ου, Φίλιππου του Β’ Δούκα της Ορλεάνης και του Σκωτσέζου τραπεζίτη </a:t>
            </a:r>
            <a:r>
              <a:rPr lang="el-GR" sz="1600" dirty="0" err="1"/>
              <a:t>John</a:t>
            </a:r>
            <a:r>
              <a:rPr lang="el-GR" sz="1600" dirty="0"/>
              <a:t> Law. (ένα σύντομο χρονικό της κρίσης υπάρχει στο </a:t>
            </a:r>
            <a:r>
              <a:rPr lang="en-US" sz="1600" dirty="0"/>
              <a:t> </a:t>
            </a:r>
            <a:r>
              <a:rPr lang="el-GR" sz="1600" dirty="0"/>
              <a:t>https://www.youtube.com/watch?v=diEVmQZ1QfM).</a:t>
            </a:r>
          </a:p>
          <a:p>
            <a:pPr marL="0" indent="0">
              <a:buNone/>
            </a:pPr>
            <a:r>
              <a:rPr lang="el-GR" sz="1600" dirty="0"/>
              <a:t>Η</a:t>
            </a:r>
            <a:r>
              <a:rPr lang="en-US" sz="1600" dirty="0"/>
              <a:t> </a:t>
            </a:r>
            <a:r>
              <a:rPr lang="el-GR" sz="1600" dirty="0"/>
              <a:t>κατάρρευση</a:t>
            </a:r>
            <a:r>
              <a:rPr lang="en-US" sz="1600" dirty="0"/>
              <a:t> </a:t>
            </a:r>
            <a:r>
              <a:rPr lang="el-GR" sz="1600" dirty="0"/>
              <a:t>της</a:t>
            </a:r>
            <a:r>
              <a:rPr lang="en-US" sz="1600" dirty="0"/>
              <a:t> </a:t>
            </a:r>
            <a:r>
              <a:rPr lang="el-GR" sz="1600" dirty="0"/>
              <a:t>«πυραμίδας</a:t>
            </a:r>
            <a:r>
              <a:rPr lang="en-US" sz="1600" dirty="0"/>
              <a:t> </a:t>
            </a:r>
            <a:r>
              <a:rPr lang="el-GR" sz="1600" dirty="0"/>
              <a:t>του</a:t>
            </a:r>
            <a:r>
              <a:rPr lang="en-US" sz="1600" dirty="0"/>
              <a:t> </a:t>
            </a:r>
            <a:r>
              <a:rPr lang="el-GR" sz="1600" dirty="0"/>
              <a:t>Μισισιπή»</a:t>
            </a:r>
            <a:r>
              <a:rPr lang="en-US" sz="1600" dirty="0"/>
              <a:t> </a:t>
            </a:r>
            <a:r>
              <a:rPr lang="el-GR" sz="1600" dirty="0"/>
              <a:t>σηματοδοτεί</a:t>
            </a:r>
            <a:r>
              <a:rPr lang="en-US" sz="1600" dirty="0"/>
              <a:t> </a:t>
            </a:r>
            <a:r>
              <a:rPr lang="el-GR" sz="1600" dirty="0"/>
              <a:t>από</a:t>
            </a:r>
            <a:r>
              <a:rPr lang="en-US" sz="1600" dirty="0"/>
              <a:t> </a:t>
            </a:r>
            <a:r>
              <a:rPr lang="el-GR" sz="1600" dirty="0"/>
              <a:t>τη</a:t>
            </a:r>
            <a:r>
              <a:rPr lang="en-US" sz="1600" dirty="0"/>
              <a:t> </a:t>
            </a:r>
            <a:r>
              <a:rPr lang="el-GR" sz="1600" dirty="0"/>
              <a:t>μια</a:t>
            </a:r>
            <a:r>
              <a:rPr lang="en-US" sz="1600" dirty="0"/>
              <a:t> </a:t>
            </a:r>
            <a:r>
              <a:rPr lang="el-GR" sz="1600" dirty="0"/>
              <a:t>το</a:t>
            </a:r>
            <a:r>
              <a:rPr lang="en-US" sz="1600" dirty="0"/>
              <a:t> </a:t>
            </a:r>
            <a:r>
              <a:rPr lang="el-GR" sz="1600" dirty="0"/>
              <a:t>τέλος</a:t>
            </a:r>
            <a:r>
              <a:rPr lang="en-US" sz="1600" dirty="0"/>
              <a:t> </a:t>
            </a:r>
            <a:r>
              <a:rPr lang="el-GR" sz="1600" dirty="0"/>
              <a:t>της</a:t>
            </a:r>
            <a:r>
              <a:rPr lang="en-US" sz="1600" dirty="0"/>
              <a:t> </a:t>
            </a:r>
            <a:r>
              <a:rPr lang="el-GR" sz="1600" dirty="0"/>
              <a:t>«προϊστορίας</a:t>
            </a:r>
            <a:r>
              <a:rPr lang="en-US" sz="1600" dirty="0"/>
              <a:t> </a:t>
            </a:r>
            <a:r>
              <a:rPr lang="el-GR" sz="1600" dirty="0"/>
              <a:t>του</a:t>
            </a:r>
            <a:r>
              <a:rPr lang="en-US" sz="1600" dirty="0"/>
              <a:t> </a:t>
            </a:r>
            <a:r>
              <a:rPr lang="el-GR" sz="1600" dirty="0" err="1"/>
              <a:t>finance</a:t>
            </a:r>
            <a:r>
              <a:rPr lang="el-GR" sz="1600" dirty="0"/>
              <a:t>»</a:t>
            </a:r>
            <a:r>
              <a:rPr lang="en-US" sz="1600" dirty="0"/>
              <a:t> </a:t>
            </a:r>
            <a:r>
              <a:rPr lang="el-GR" sz="1600" dirty="0"/>
              <a:t>και</a:t>
            </a:r>
            <a:r>
              <a:rPr lang="en-US" sz="1600" dirty="0"/>
              <a:t> </a:t>
            </a:r>
            <a:r>
              <a:rPr lang="el-GR" sz="1600" dirty="0"/>
              <a:t>από</a:t>
            </a:r>
            <a:r>
              <a:rPr lang="en-US" sz="1600" dirty="0"/>
              <a:t> </a:t>
            </a:r>
            <a:r>
              <a:rPr lang="el-GR" sz="1600" dirty="0"/>
              <a:t>την</a:t>
            </a:r>
            <a:r>
              <a:rPr lang="en-US" sz="1600" dirty="0"/>
              <a:t> </a:t>
            </a:r>
            <a:r>
              <a:rPr lang="el-GR" sz="1600" dirty="0"/>
              <a:t>άλλη</a:t>
            </a:r>
            <a:r>
              <a:rPr lang="en-US" sz="1600" dirty="0"/>
              <a:t> </a:t>
            </a:r>
            <a:r>
              <a:rPr lang="el-GR" sz="1600" dirty="0"/>
              <a:t>είναι</a:t>
            </a:r>
            <a:r>
              <a:rPr lang="en-US" sz="1600" dirty="0"/>
              <a:t> </a:t>
            </a:r>
            <a:r>
              <a:rPr lang="el-GR" sz="1600" dirty="0"/>
              <a:t>το</a:t>
            </a:r>
            <a:r>
              <a:rPr lang="en-US" sz="1600" dirty="0"/>
              <a:t> </a:t>
            </a:r>
            <a:r>
              <a:rPr lang="el-GR" sz="1600" dirty="0"/>
              <a:t>πρώτο</a:t>
            </a:r>
            <a:r>
              <a:rPr lang="en-US" sz="1600" dirty="0"/>
              <a:t> </a:t>
            </a:r>
            <a:r>
              <a:rPr lang="el-GR" sz="1600" dirty="0"/>
              <a:t>εγχείρημα</a:t>
            </a:r>
            <a:r>
              <a:rPr lang="en-US" sz="1600" dirty="0"/>
              <a:t> </a:t>
            </a:r>
            <a:r>
              <a:rPr lang="el-GR" sz="1600" dirty="0"/>
              <a:t>μετατροπής</a:t>
            </a:r>
            <a:r>
              <a:rPr lang="en-US" sz="1600" dirty="0"/>
              <a:t> </a:t>
            </a:r>
            <a:r>
              <a:rPr lang="el-GR" sz="1600" dirty="0"/>
              <a:t>των</a:t>
            </a:r>
            <a:r>
              <a:rPr lang="en-US" sz="1600" dirty="0"/>
              <a:t> </a:t>
            </a:r>
            <a:r>
              <a:rPr lang="el-GR" sz="1600" dirty="0"/>
              <a:t>υποχρεώσεων</a:t>
            </a:r>
            <a:r>
              <a:rPr lang="en-US" sz="1600" dirty="0"/>
              <a:t> </a:t>
            </a:r>
            <a:r>
              <a:rPr lang="el-GR" sz="1600" dirty="0"/>
              <a:t>του</a:t>
            </a:r>
            <a:r>
              <a:rPr lang="en-US" sz="1600" dirty="0"/>
              <a:t> </a:t>
            </a:r>
            <a:r>
              <a:rPr lang="el-GR" sz="1600" dirty="0"/>
              <a:t>κράτους</a:t>
            </a:r>
            <a:r>
              <a:rPr lang="en-US" sz="1600" dirty="0"/>
              <a:t> </a:t>
            </a:r>
            <a:r>
              <a:rPr lang="el-GR" sz="1600" dirty="0"/>
              <a:t>(βασιλιά)</a:t>
            </a:r>
            <a:r>
              <a:rPr lang="en-US" sz="1600" dirty="0"/>
              <a:t> </a:t>
            </a:r>
            <a:r>
              <a:rPr lang="el-GR" sz="1600" dirty="0"/>
              <a:t>σε υποχρεώσεις της Κεντρικής Τράπεζας.</a:t>
            </a:r>
          </a:p>
          <a:p>
            <a:pPr marL="0" indent="0">
              <a:buNone/>
            </a:pPr>
            <a:r>
              <a:rPr lang="el-GR" sz="1600" dirty="0"/>
              <a:t>Θα ακολουθήσουν πολλά τέτοια εγχειρήματα με πιο πρόσφατο τα προγράμματα ποσοτικής χαλάρωσης στο πλαίσιο της κρίσης που ξεκίνησε το 2008. Όσο εγγενής είναι οι οικονομικές κρίσεις άλλο τόσο παρεμφερείς στη λογική τους είναι και οι μηχανισμοί αντιμετώπισής τους.</a:t>
            </a:r>
          </a:p>
        </p:txBody>
      </p:sp>
    </p:spTree>
    <p:extLst>
      <p:ext uri="{BB962C8B-B14F-4D97-AF65-F5344CB8AC3E}">
        <p14:creationId xmlns:p14="http://schemas.microsoft.com/office/powerpoint/2010/main" val="333633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D93CD37-26C6-36B8-7559-F2C7DE29F54B}"/>
              </a:ext>
            </a:extLst>
          </p:cNvPr>
          <p:cNvSpPr>
            <a:spLocks noGrp="1"/>
          </p:cNvSpPr>
          <p:nvPr>
            <p:ph type="title"/>
          </p:nvPr>
        </p:nvSpPr>
        <p:spPr>
          <a:xfrm>
            <a:off x="719008" y="4365422"/>
            <a:ext cx="3822917" cy="1645920"/>
          </a:xfrm>
        </p:spPr>
        <p:txBody>
          <a:bodyPr>
            <a:normAutofit fontScale="90000"/>
          </a:bodyPr>
          <a:lstStyle/>
          <a:p>
            <a:r>
              <a:rPr lang="el-GR" sz="3200" dirty="0"/>
              <a:t>Συνιστά η διόγκωση του </a:t>
            </a:r>
            <a:r>
              <a:rPr lang="el-GR" sz="3200" dirty="0" err="1"/>
              <a:t>finance</a:t>
            </a:r>
            <a:r>
              <a:rPr lang="el-GR" sz="3200" dirty="0"/>
              <a:t> μετά το1980 ένα νέο στάδιο του συστήματος;</a:t>
            </a:r>
          </a:p>
        </p:txBody>
      </p:sp>
      <p:pic>
        <p:nvPicPr>
          <p:cNvPr id="7" name="Εικόνα 6" descr="Εικόνα που περιέχει γράφημα, γραμμή, διάγραμμα&#10;&#10;Περιγραφή που δημιουργήθηκε αυτόματα">
            <a:extLst>
              <a:ext uri="{FF2B5EF4-FFF2-40B4-BE49-F238E27FC236}">
                <a16:creationId xmlns:a16="http://schemas.microsoft.com/office/drawing/2014/main" id="{4543E097-733C-7F8C-B502-0BEDB731A54C}"/>
              </a:ext>
            </a:extLst>
          </p:cNvPr>
          <p:cNvPicPr>
            <a:picLocks noChangeAspect="1"/>
          </p:cNvPicPr>
          <p:nvPr/>
        </p:nvPicPr>
        <p:blipFill>
          <a:blip r:embed="rId2"/>
          <a:stretch>
            <a:fillRect/>
          </a:stretch>
        </p:blipFill>
        <p:spPr>
          <a:xfrm>
            <a:off x="1298762" y="361910"/>
            <a:ext cx="4004441" cy="3483864"/>
          </a:xfrm>
          <a:prstGeom prst="rect">
            <a:avLst/>
          </a:prstGeom>
        </p:spPr>
      </p:pic>
      <p:pic>
        <p:nvPicPr>
          <p:cNvPr id="5" name="Θέση περιεχομένου 4" descr="Εικόνα που περιέχει γράφημα, κείμενο, γραμμή, διάγραμμα&#10;&#10;Περιγραφή που δημιουργήθηκε αυτόματα">
            <a:extLst>
              <a:ext uri="{FF2B5EF4-FFF2-40B4-BE49-F238E27FC236}">
                <a16:creationId xmlns:a16="http://schemas.microsoft.com/office/drawing/2014/main" id="{4EAE8E67-7AAB-E0B0-3A43-1E81581449B5}"/>
              </a:ext>
            </a:extLst>
          </p:cNvPr>
          <p:cNvPicPr>
            <a:picLocks noChangeAspect="1"/>
          </p:cNvPicPr>
          <p:nvPr/>
        </p:nvPicPr>
        <p:blipFill>
          <a:blip r:embed="rId3"/>
          <a:stretch>
            <a:fillRect/>
          </a:stretch>
        </p:blipFill>
        <p:spPr>
          <a:xfrm>
            <a:off x="6867964" y="357251"/>
            <a:ext cx="4184821" cy="3483864"/>
          </a:xfrm>
          <a:prstGeom prst="rect">
            <a:avLst/>
          </a:prstGeom>
        </p:spPr>
      </p:pic>
      <p:sp>
        <p:nvSpPr>
          <p:cNvPr id="21" name="Rectangle 1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1E40F637-DDFD-8600-61C3-6085E1F4771E}"/>
              </a:ext>
            </a:extLst>
          </p:cNvPr>
          <p:cNvSpPr>
            <a:spLocks noGrp="1"/>
          </p:cNvSpPr>
          <p:nvPr>
            <p:ph idx="1"/>
          </p:nvPr>
        </p:nvSpPr>
        <p:spPr>
          <a:xfrm>
            <a:off x="5250106" y="4329321"/>
            <a:ext cx="6106742" cy="1645920"/>
          </a:xfrm>
        </p:spPr>
        <p:txBody>
          <a:bodyPr anchor="ctr">
            <a:normAutofit/>
          </a:bodyPr>
          <a:lstStyle/>
          <a:p>
            <a:pPr marL="0" indent="0">
              <a:buNone/>
            </a:pPr>
            <a:r>
              <a:rPr lang="el-GR" sz="2000" dirty="0"/>
              <a:t>Η μεγάλη αποκλιμάκωση των επιτοκίων μετά το 1982 σαν ένδειξη της απορρύθμισης των αγορών χρήματος και κεφαλαίου που την ακολούθησε</a:t>
            </a:r>
            <a:endParaRPr lang="en-US" sz="2000" dirty="0"/>
          </a:p>
        </p:txBody>
      </p:sp>
    </p:spTree>
    <p:extLst>
      <p:ext uri="{BB962C8B-B14F-4D97-AF65-F5344CB8AC3E}">
        <p14:creationId xmlns:p14="http://schemas.microsoft.com/office/powerpoint/2010/main" val="280664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0F70F-1874-9AF3-9ED3-FB9F03FECB92}"/>
              </a:ext>
            </a:extLst>
          </p:cNvPr>
          <p:cNvSpPr>
            <a:spLocks noGrp="1"/>
          </p:cNvSpPr>
          <p:nvPr>
            <p:ph type="title"/>
          </p:nvPr>
        </p:nvSpPr>
        <p:spPr>
          <a:xfrm>
            <a:off x="0" y="172280"/>
            <a:ext cx="12059477" cy="702364"/>
          </a:xfrm>
        </p:spPr>
        <p:txBody>
          <a:bodyPr>
            <a:normAutofit fontScale="90000"/>
          </a:bodyPr>
          <a:lstStyle/>
          <a:p>
            <a:br>
              <a:rPr lang="en-US" sz="3600" dirty="0"/>
            </a:br>
            <a:r>
              <a:rPr lang="el-GR" sz="3600" b="1" dirty="0"/>
              <a:t>Η Πρώτη Κρίση του Νέου Αιώνα (2008 –…) -Ερωτήματα και Απαντήσεις</a:t>
            </a:r>
            <a:br>
              <a:rPr lang="el-GR" dirty="0"/>
            </a:br>
            <a:endParaRPr lang="el-GR" dirty="0"/>
          </a:p>
        </p:txBody>
      </p:sp>
      <p:sp>
        <p:nvSpPr>
          <p:cNvPr id="3" name="Θέση περιεχομένου 2">
            <a:extLst>
              <a:ext uri="{FF2B5EF4-FFF2-40B4-BE49-F238E27FC236}">
                <a16:creationId xmlns:a16="http://schemas.microsoft.com/office/drawing/2014/main" id="{F97C946E-4EC8-37C6-4FED-1534B78618C3}"/>
              </a:ext>
            </a:extLst>
          </p:cNvPr>
          <p:cNvSpPr>
            <a:spLocks noGrp="1"/>
          </p:cNvSpPr>
          <p:nvPr>
            <p:ph idx="1"/>
          </p:nvPr>
        </p:nvSpPr>
        <p:spPr>
          <a:xfrm>
            <a:off x="291548" y="831574"/>
            <a:ext cx="11608904" cy="5854146"/>
          </a:xfrm>
        </p:spPr>
        <p:txBody>
          <a:bodyPr>
            <a:noAutofit/>
          </a:bodyPr>
          <a:lstStyle/>
          <a:p>
            <a:pPr marL="0" indent="0">
              <a:spcBef>
                <a:spcPts val="0"/>
              </a:spcBef>
              <a:buNone/>
            </a:pPr>
            <a:r>
              <a:rPr lang="el-GR" sz="2000" dirty="0"/>
              <a:t>Σκηνή από την κινηματογραφική ταινία </a:t>
            </a:r>
            <a:r>
              <a:rPr lang="en-US" sz="2000" dirty="0"/>
              <a:t>Margin Call </a:t>
            </a:r>
            <a:r>
              <a:rPr lang="el-GR" sz="2000" dirty="0"/>
              <a:t>(2011)</a:t>
            </a:r>
          </a:p>
          <a:p>
            <a:pPr marL="0" indent="0">
              <a:spcBef>
                <a:spcPts val="0"/>
              </a:spcBef>
              <a:buNone/>
            </a:pPr>
            <a:r>
              <a:rPr lang="el-GR" sz="2000" dirty="0">
                <a:hlinkClick r:id="rId2"/>
              </a:rPr>
              <a:t>https://www.youtube.com/watch?v=LtFyP0qy9XU</a:t>
            </a:r>
            <a:endParaRPr lang="el-GR" sz="2000" dirty="0"/>
          </a:p>
          <a:p>
            <a:pPr marL="0" indent="0">
              <a:lnSpc>
                <a:spcPct val="100000"/>
              </a:lnSpc>
              <a:spcBef>
                <a:spcPts val="0"/>
              </a:spcBef>
              <a:buNone/>
            </a:pPr>
            <a:endParaRPr lang="en-US" sz="2000" dirty="0"/>
          </a:p>
          <a:p>
            <a:pPr marL="0" indent="0">
              <a:lnSpc>
                <a:spcPct val="100000"/>
              </a:lnSpc>
              <a:spcBef>
                <a:spcPts val="0"/>
              </a:spcBef>
              <a:buNone/>
            </a:pPr>
            <a:r>
              <a:rPr lang="el-GR" sz="2000" dirty="0"/>
              <a:t>Σε λίγα λεπτά ο κινηματογραφικός διάλογος θέτει και προσφέρει (κάποιες)</a:t>
            </a:r>
            <a:r>
              <a:rPr lang="en-US" sz="2000" dirty="0"/>
              <a:t> </a:t>
            </a:r>
            <a:r>
              <a:rPr lang="el-GR" sz="2000" dirty="0"/>
              <a:t>απαντήσεις  στα                     βασικά</a:t>
            </a:r>
            <a:r>
              <a:rPr lang="en-US" sz="2000" dirty="0"/>
              <a:t> </a:t>
            </a:r>
            <a:r>
              <a:rPr lang="el-GR" sz="2000" dirty="0"/>
              <a:t>ερωτήματα που ανέδειξε η κρίση του 2008</a:t>
            </a:r>
          </a:p>
          <a:p>
            <a:r>
              <a:rPr lang="el-GR" sz="2000" dirty="0"/>
              <a:t>Τι είναι το χρήμα;</a:t>
            </a:r>
          </a:p>
          <a:p>
            <a:r>
              <a:rPr lang="el-GR" sz="2000" dirty="0"/>
              <a:t>Είναι οι Τράπεζες και το </a:t>
            </a:r>
            <a:r>
              <a:rPr lang="en-US" sz="2000" dirty="0"/>
              <a:t>Finance</a:t>
            </a:r>
            <a:r>
              <a:rPr lang="el-GR" sz="2000" dirty="0"/>
              <a:t> παραγωγική δραστηριότητα ή απλή μεταβίβαση αξίας;</a:t>
            </a:r>
          </a:p>
          <a:p>
            <a:r>
              <a:rPr lang="el-GR" sz="2000" dirty="0"/>
              <a:t>Οι τράπεζες και οι Χρηματοπιστωτικοί οργανισμοί είναι ανταγωνιζόμενες </a:t>
            </a:r>
            <a:r>
              <a:rPr lang="en-US" sz="2000" dirty="0"/>
              <a:t>                                      </a:t>
            </a:r>
            <a:r>
              <a:rPr lang="el-GR" sz="2000" dirty="0"/>
              <a:t>καπιταλιστικές επιχειρήσεις ή απλοί χρηματοοικονομικοί ενδιάμεσοι;</a:t>
            </a:r>
          </a:p>
          <a:p>
            <a:r>
              <a:rPr lang="el-GR" sz="2000" dirty="0"/>
              <a:t>Είναι εγγενείς ή εξωγενείς οι κρίσεις και οι χρηματοπιστωτικές κρίσεις; Μπορούν να αποφευχθούν;</a:t>
            </a:r>
          </a:p>
          <a:p>
            <a:r>
              <a:rPr lang="el-GR" sz="2000" dirty="0"/>
              <a:t>Συνιστά η διόγκωση του </a:t>
            </a:r>
            <a:r>
              <a:rPr lang="en-US" sz="2000" dirty="0"/>
              <a:t>Finance</a:t>
            </a:r>
            <a:r>
              <a:rPr lang="el-GR" sz="2000" dirty="0"/>
              <a:t> μια ποιοτική αλλαγή, ένα νέο στάδιο του συστήματος;</a:t>
            </a:r>
          </a:p>
          <a:p>
            <a:r>
              <a:rPr lang="el-GR" sz="2000" dirty="0"/>
              <a:t>Υπάρχουν νικητές και ηττημένοι στις αγορές και ειδικά στις χρηματαγορές;</a:t>
            </a:r>
          </a:p>
          <a:p>
            <a:pPr marL="0" indent="0">
              <a:buNone/>
            </a:pPr>
            <a:r>
              <a:rPr lang="el-GR" sz="2000" dirty="0"/>
              <a:t>Είναι μερικά από τα σημαντικότερα ερωτήματα που απασχολούν τα οικονομικά στις μέρες μας. Όμως, τα ίδια ερωτήματα μας</a:t>
            </a:r>
            <a:r>
              <a:rPr lang="en-US" sz="2000" dirty="0"/>
              <a:t> </a:t>
            </a:r>
            <a:r>
              <a:rPr lang="el-GR" sz="2000" dirty="0"/>
              <a:t>έχουν</a:t>
            </a:r>
            <a:r>
              <a:rPr lang="en-US" sz="2000" dirty="0"/>
              <a:t> </a:t>
            </a:r>
            <a:r>
              <a:rPr lang="el-GR" sz="2000" dirty="0"/>
              <a:t>απασχολήσει</a:t>
            </a:r>
            <a:r>
              <a:rPr lang="en-US" sz="2000" dirty="0"/>
              <a:t> </a:t>
            </a:r>
            <a:r>
              <a:rPr lang="el-GR" sz="2000" dirty="0"/>
              <a:t>σε</a:t>
            </a:r>
            <a:r>
              <a:rPr lang="en-US" sz="2000" dirty="0"/>
              <a:t> </a:t>
            </a:r>
            <a:r>
              <a:rPr lang="el-GR" sz="2000" dirty="0"/>
              <a:t>διάφορες</a:t>
            </a:r>
            <a:r>
              <a:rPr lang="en-US" sz="2000" dirty="0"/>
              <a:t> </a:t>
            </a:r>
            <a:r>
              <a:rPr lang="el-GR" sz="2000" dirty="0"/>
              <a:t>εποχές</a:t>
            </a:r>
            <a:r>
              <a:rPr lang="en-US" sz="2000" dirty="0"/>
              <a:t> </a:t>
            </a:r>
            <a:r>
              <a:rPr lang="el-GR" sz="2000" dirty="0"/>
              <a:t>της</a:t>
            </a:r>
            <a:r>
              <a:rPr lang="en-US" sz="2000" dirty="0"/>
              <a:t> </a:t>
            </a:r>
            <a:r>
              <a:rPr lang="el-GR" sz="2000" dirty="0"/>
              <a:t>ιστορίας</a:t>
            </a:r>
            <a:r>
              <a:rPr lang="en-US" sz="2000" dirty="0"/>
              <a:t> </a:t>
            </a:r>
            <a:r>
              <a:rPr lang="el-GR" sz="2000" dirty="0"/>
              <a:t>ακόμη</a:t>
            </a:r>
            <a:r>
              <a:rPr lang="en-US" sz="2000" dirty="0"/>
              <a:t> </a:t>
            </a:r>
            <a:r>
              <a:rPr lang="el-GR" sz="2000" dirty="0"/>
              <a:t>και</a:t>
            </a:r>
            <a:r>
              <a:rPr lang="en-US" sz="2000" dirty="0"/>
              <a:t> </a:t>
            </a:r>
            <a:r>
              <a:rPr lang="el-GR" sz="2000" dirty="0"/>
              <a:t>πριν</a:t>
            </a:r>
            <a:r>
              <a:rPr lang="en-US" sz="2000" dirty="0"/>
              <a:t> </a:t>
            </a:r>
            <a:r>
              <a:rPr lang="el-GR" sz="2000" dirty="0"/>
              <a:t>την</a:t>
            </a:r>
            <a:r>
              <a:rPr lang="en-US" sz="2000" dirty="0"/>
              <a:t> </a:t>
            </a:r>
            <a:r>
              <a:rPr lang="el-GR" sz="2000" dirty="0"/>
              <a:t>εποχή</a:t>
            </a:r>
            <a:r>
              <a:rPr lang="en-US" sz="2000" dirty="0"/>
              <a:t> </a:t>
            </a:r>
            <a:r>
              <a:rPr lang="el-GR" sz="2000" dirty="0"/>
              <a:t>του</a:t>
            </a:r>
            <a:r>
              <a:rPr lang="en-US" sz="2000" dirty="0"/>
              <a:t> </a:t>
            </a:r>
            <a:r>
              <a:rPr lang="el-GR" sz="2000" dirty="0"/>
              <a:t>καπιταλισμού.</a:t>
            </a:r>
            <a:r>
              <a:rPr lang="en-US" sz="2000" dirty="0"/>
              <a:t> </a:t>
            </a:r>
            <a:r>
              <a:rPr lang="el-GR" sz="2000" dirty="0"/>
              <a:t>Μάλιστα αρκετές από τις ιδέες που εμφανίσθηκαν τότε έχουν παίξει καθοριστικό ρόλο στη διαμόρφωση της σύγχρονης θεωρίας του </a:t>
            </a:r>
            <a:r>
              <a:rPr lang="en-US" sz="2000" dirty="0"/>
              <a:t>Finance</a:t>
            </a:r>
            <a:r>
              <a:rPr lang="el-GR" sz="2000" dirty="0"/>
              <a:t>. Στη συνέχεια ξεκινώντας από τα ερωτήματα αυτά θα δώσουμε το περίγραμμα του μαθήματος συνδυάζοντας ιδέες και οικονομικά γεγονότα</a:t>
            </a:r>
          </a:p>
        </p:txBody>
      </p:sp>
      <p:pic>
        <p:nvPicPr>
          <p:cNvPr id="5" name="Εικόνα 4">
            <a:extLst>
              <a:ext uri="{FF2B5EF4-FFF2-40B4-BE49-F238E27FC236}">
                <a16:creationId xmlns:a16="http://schemas.microsoft.com/office/drawing/2014/main" id="{3581E133-09E8-34E0-E0AE-976AF4FE0476}"/>
              </a:ext>
            </a:extLst>
          </p:cNvPr>
          <p:cNvPicPr>
            <a:picLocks noChangeAspect="1"/>
          </p:cNvPicPr>
          <p:nvPr/>
        </p:nvPicPr>
        <p:blipFill>
          <a:blip r:embed="rId3"/>
          <a:stretch>
            <a:fillRect/>
          </a:stretch>
        </p:blipFill>
        <p:spPr>
          <a:xfrm>
            <a:off x="10108253" y="874644"/>
            <a:ext cx="1596571" cy="2358571"/>
          </a:xfrm>
          <a:prstGeom prst="rect">
            <a:avLst/>
          </a:prstGeom>
        </p:spPr>
      </p:pic>
    </p:spTree>
    <p:extLst>
      <p:ext uri="{BB962C8B-B14F-4D97-AF65-F5344CB8AC3E}">
        <p14:creationId xmlns:p14="http://schemas.microsoft.com/office/powerpoint/2010/main" val="261517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Τίτλος 1">
            <a:extLst>
              <a:ext uri="{FF2B5EF4-FFF2-40B4-BE49-F238E27FC236}">
                <a16:creationId xmlns:a16="http://schemas.microsoft.com/office/drawing/2014/main" id="{B174B66F-DAEC-C1A7-5919-096170465B68}"/>
              </a:ext>
            </a:extLst>
          </p:cNvPr>
          <p:cNvSpPr>
            <a:spLocks noGrp="1"/>
          </p:cNvSpPr>
          <p:nvPr>
            <p:ph type="title"/>
          </p:nvPr>
        </p:nvSpPr>
        <p:spPr>
          <a:xfrm>
            <a:off x="4957012" y="750668"/>
            <a:ext cx="6396788" cy="1511270"/>
          </a:xfrm>
        </p:spPr>
        <p:txBody>
          <a:bodyPr vert="horz" lIns="91440" tIns="45720" rIns="91440" bIns="45720" rtlCol="0" anchor="b">
            <a:normAutofit/>
          </a:bodyPr>
          <a:lstStyle/>
          <a:p>
            <a:r>
              <a:rPr lang="en-US" sz="3200" dirty="0" err="1"/>
              <a:t>Σχήμ</a:t>
            </a:r>
            <a:r>
              <a:rPr lang="en-US" sz="3200" dirty="0"/>
              <a:t>α </a:t>
            </a:r>
            <a:r>
              <a:rPr lang="el-GR" sz="3200" dirty="0"/>
              <a:t>επάνω</a:t>
            </a:r>
            <a:r>
              <a:rPr lang="en-US" sz="3200" dirty="0"/>
              <a:t> </a:t>
            </a:r>
            <a:r>
              <a:rPr lang="en-US" sz="3200" dirty="0" err="1"/>
              <a:t>μερίδιο</a:t>
            </a:r>
            <a:r>
              <a:rPr lang="en-US" sz="3200" dirty="0"/>
              <a:t> </a:t>
            </a:r>
            <a:r>
              <a:rPr lang="en-US" sz="3200" dirty="0" err="1"/>
              <a:t>του</a:t>
            </a:r>
            <a:r>
              <a:rPr lang="en-US" sz="3200" dirty="0"/>
              <a:t> finance σα π</a:t>
            </a:r>
            <a:r>
              <a:rPr lang="en-US" sz="3200" dirty="0" err="1"/>
              <a:t>οσοστό</a:t>
            </a:r>
            <a:r>
              <a:rPr lang="en-US" sz="3200" dirty="0"/>
              <a:t> </a:t>
            </a:r>
            <a:r>
              <a:rPr lang="en-US" sz="3200" dirty="0" err="1"/>
              <a:t>του</a:t>
            </a:r>
            <a:r>
              <a:rPr lang="en-US" sz="3200" dirty="0"/>
              <a:t> ΑΕΠ (</a:t>
            </a:r>
            <a:r>
              <a:rPr lang="en-US" sz="3200" dirty="0" err="1"/>
              <a:t>Tsaliki</a:t>
            </a:r>
            <a:r>
              <a:rPr lang="en-US" sz="3200" dirty="0"/>
              <a:t> &amp; </a:t>
            </a:r>
            <a:r>
              <a:rPr lang="en-US" sz="3200" dirty="0" err="1"/>
              <a:t>Tsoulidis</a:t>
            </a:r>
            <a:r>
              <a:rPr lang="en-US" sz="3200" dirty="0"/>
              <a:t> 2022)  </a:t>
            </a:r>
          </a:p>
        </p:txBody>
      </p:sp>
      <p:sp>
        <p:nvSpPr>
          <p:cNvPr id="11" name="Content Placeholder 10">
            <a:extLst>
              <a:ext uri="{FF2B5EF4-FFF2-40B4-BE49-F238E27FC236}">
                <a16:creationId xmlns:a16="http://schemas.microsoft.com/office/drawing/2014/main" id="{722AD143-648D-0997-630A-DD5E10CBA8D3}"/>
              </a:ext>
            </a:extLst>
          </p:cNvPr>
          <p:cNvSpPr>
            <a:spLocks noGrp="1"/>
          </p:cNvSpPr>
          <p:nvPr>
            <p:ph idx="1"/>
          </p:nvPr>
        </p:nvSpPr>
        <p:spPr>
          <a:xfrm>
            <a:off x="4848726" y="3572613"/>
            <a:ext cx="6505073" cy="1511270"/>
          </a:xfrm>
        </p:spPr>
        <p:txBody>
          <a:bodyPr vert="horz" lIns="91440" tIns="45720" rIns="91440" bIns="45720" rtlCol="0" anchor="t">
            <a:noAutofit/>
          </a:bodyPr>
          <a:lstStyle/>
          <a:p>
            <a:pPr marL="0" indent="0">
              <a:buNone/>
            </a:pPr>
            <a:r>
              <a:rPr lang="en-US" sz="3200" dirty="0" err="1"/>
              <a:t>Σχήμ</a:t>
            </a:r>
            <a:r>
              <a:rPr lang="en-US" sz="3200" dirty="0"/>
              <a:t>α </a:t>
            </a:r>
            <a:r>
              <a:rPr lang="el-GR" sz="3200" dirty="0"/>
              <a:t>κάτω</a:t>
            </a:r>
            <a:r>
              <a:rPr lang="en-US" sz="3200" dirty="0"/>
              <a:t> </a:t>
            </a:r>
            <a:r>
              <a:rPr lang="en-US" sz="3200" dirty="0" err="1"/>
              <a:t>λόγος</a:t>
            </a:r>
            <a:r>
              <a:rPr lang="en-US" sz="3200" dirty="0"/>
              <a:t> </a:t>
            </a:r>
            <a:r>
              <a:rPr lang="en-US" sz="3200" dirty="0" err="1"/>
              <a:t>χρέους</a:t>
            </a:r>
            <a:r>
              <a:rPr lang="en-US" sz="3200" dirty="0"/>
              <a:t>/ </a:t>
            </a:r>
            <a:r>
              <a:rPr lang="en-US" sz="3200" dirty="0" err="1"/>
              <a:t>εισοδήμ</a:t>
            </a:r>
            <a:r>
              <a:rPr lang="en-US" sz="3200" dirty="0"/>
              <a:t>ατος των νοικοκυριών ΗΠΑ Πηγή FRED.</a:t>
            </a:r>
          </a:p>
        </p:txBody>
      </p:sp>
      <p:pic>
        <p:nvPicPr>
          <p:cNvPr id="5" name="Θέση περιεχομένου 4">
            <a:extLst>
              <a:ext uri="{FF2B5EF4-FFF2-40B4-BE49-F238E27FC236}">
                <a16:creationId xmlns:a16="http://schemas.microsoft.com/office/drawing/2014/main" id="{001F0D92-C58B-FF3C-E3C4-537B43346035}"/>
              </a:ext>
            </a:extLst>
          </p:cNvPr>
          <p:cNvPicPr>
            <a:picLocks noChangeAspect="1"/>
          </p:cNvPicPr>
          <p:nvPr/>
        </p:nvPicPr>
        <p:blipFill>
          <a:blip r:embed="rId2"/>
          <a:stretch>
            <a:fillRect/>
          </a:stretch>
        </p:blipFill>
        <p:spPr>
          <a:xfrm>
            <a:off x="542264" y="685381"/>
            <a:ext cx="4045639" cy="2577752"/>
          </a:xfrm>
          <a:prstGeom prst="rect">
            <a:avLst/>
          </a:prstGeom>
        </p:spPr>
      </p:pic>
      <p:pic>
        <p:nvPicPr>
          <p:cNvPr id="7" name="Εικόνα 6">
            <a:extLst>
              <a:ext uri="{FF2B5EF4-FFF2-40B4-BE49-F238E27FC236}">
                <a16:creationId xmlns:a16="http://schemas.microsoft.com/office/drawing/2014/main" id="{5E748D85-2E4E-BF70-8C36-837F1CA47647}"/>
              </a:ext>
            </a:extLst>
          </p:cNvPr>
          <p:cNvPicPr>
            <a:picLocks noChangeAspect="1"/>
          </p:cNvPicPr>
          <p:nvPr/>
        </p:nvPicPr>
        <p:blipFill>
          <a:blip r:embed="rId3"/>
          <a:stretch>
            <a:fillRect/>
          </a:stretch>
        </p:blipFill>
        <p:spPr>
          <a:xfrm>
            <a:off x="542264" y="3944077"/>
            <a:ext cx="4045639" cy="1879122"/>
          </a:xfrm>
          <a:prstGeom prst="rect">
            <a:avLst/>
          </a:prstGeom>
        </p:spPr>
      </p:pic>
    </p:spTree>
    <p:extLst>
      <p:ext uri="{BB962C8B-B14F-4D97-AF65-F5344CB8AC3E}">
        <p14:creationId xmlns:p14="http://schemas.microsoft.com/office/powerpoint/2010/main" val="342406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8E5119-9AE9-B167-3BCE-64C2557B68FD}"/>
              </a:ext>
            </a:extLst>
          </p:cNvPr>
          <p:cNvSpPr>
            <a:spLocks noGrp="1"/>
          </p:cNvSpPr>
          <p:nvPr>
            <p:ph type="title"/>
          </p:nvPr>
        </p:nvSpPr>
        <p:spPr>
          <a:xfrm>
            <a:off x="838200" y="365125"/>
            <a:ext cx="10515600" cy="1325563"/>
          </a:xfrm>
        </p:spPr>
        <p:txBody>
          <a:bodyPr>
            <a:normAutofit/>
          </a:bodyPr>
          <a:lstStyle/>
          <a:p>
            <a:r>
              <a:rPr lang="el-GR" sz="4200" b="1" dirty="0"/>
              <a:t>Παρέκβαση 5 – </a:t>
            </a:r>
            <a:r>
              <a:rPr lang="el-GR" sz="4200" b="1" dirty="0" err="1"/>
              <a:t>Επιτοκιακή</a:t>
            </a:r>
            <a:r>
              <a:rPr lang="el-GR" sz="4200" b="1" dirty="0"/>
              <a:t> Πολιτική και Πληθωρισμός</a:t>
            </a:r>
            <a:r>
              <a:rPr lang="el-GR" sz="4200" dirty="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4A41126-BE75-018E-4FC0-20D7043D9B6F}"/>
              </a:ext>
            </a:extLst>
          </p:cNvPr>
          <p:cNvSpPr>
            <a:spLocks noGrp="1"/>
          </p:cNvSpPr>
          <p:nvPr>
            <p:ph idx="1"/>
          </p:nvPr>
        </p:nvSpPr>
        <p:spPr>
          <a:xfrm>
            <a:off x="599768" y="1929384"/>
            <a:ext cx="11041626" cy="4251960"/>
          </a:xfrm>
        </p:spPr>
        <p:txBody>
          <a:bodyPr>
            <a:normAutofit/>
          </a:bodyPr>
          <a:lstStyle/>
          <a:p>
            <a:pPr marL="0" indent="0" algn="just">
              <a:buNone/>
            </a:pPr>
            <a:r>
              <a:rPr lang="el-GR" sz="2000" dirty="0"/>
              <a:t>Έχουμε μπει σε μια περίοδο υψηλότερων επιτοκίων από τις κεντρικές τράπεζες. Η αποτελεσματικότητα αυτής της πολιτικής είναι αντικείμενο έντονης συζήτησης. Κάποιοι θεωρούν ότι περιορίζει τη μεταβολή των τιμών ενώ άλλοι θεωρούν ότι απλά έχει </a:t>
            </a:r>
            <a:r>
              <a:rPr lang="el-GR" sz="2000" dirty="0" err="1"/>
              <a:t>υφεσιακά</a:t>
            </a:r>
            <a:r>
              <a:rPr lang="el-GR" sz="2000" dirty="0"/>
              <a:t> αποτελέσματα.  </a:t>
            </a:r>
          </a:p>
          <a:p>
            <a:pPr marL="0" indent="0" algn="just">
              <a:buNone/>
            </a:pPr>
            <a:r>
              <a:rPr lang="el-GR" sz="2000" dirty="0"/>
              <a:t>Για την ποσοτική θεωρία του χρήματος τα ονομαστικά επιτόκια ακολουθούν τη μεταβολή των τιμών. Σε ενίσχυση αυτής της λογικής οι </a:t>
            </a:r>
            <a:r>
              <a:rPr lang="en-US" sz="2000" dirty="0"/>
              <a:t>Caselli</a:t>
            </a:r>
            <a:r>
              <a:rPr lang="el-GR" sz="2000" dirty="0"/>
              <a:t> &amp;</a:t>
            </a:r>
            <a:r>
              <a:rPr lang="en-US" sz="2000" dirty="0"/>
              <a:t> </a:t>
            </a:r>
            <a:r>
              <a:rPr lang="en-US" sz="2000" dirty="0" err="1"/>
              <a:t>Dizioli</a:t>
            </a:r>
            <a:r>
              <a:rPr lang="el-GR" sz="2000" dirty="0"/>
              <a:t> (2025) επιχειρηματολογούν ότι η αύξηση των επιτοκίων από τις κεντρικές τράπεζες περιορίζουν τη ζήτηση μέσω του περιορισμού των εισαγωγών και αυτό έχει σταθεροποιητικά αποτελέσματα. Βέβαια όπως είδαμε παρά τα αυξημένα επιτόκια ο πληθωρισμός επιμένει.</a:t>
            </a:r>
          </a:p>
          <a:p>
            <a:pPr marL="0" indent="0" algn="just">
              <a:buNone/>
            </a:pPr>
            <a:r>
              <a:rPr lang="el-GR" sz="2000" dirty="0"/>
              <a:t>Για την ενδογενή θεωρία του χρήματος τα επιτόκια δεν αντιδρούν στη μεταβολή αλλά στο ύψος των τιμών (υψηλές τιμές αντανακλώνται σε υψηλά επιτόκια). Είναι ένα φαινόμενο γνωστό από το 19</a:t>
            </a:r>
            <a:r>
              <a:rPr lang="el-GR" sz="2000" baseline="30000" dirty="0"/>
              <a:t>ο</a:t>
            </a:r>
            <a:r>
              <a:rPr lang="el-GR" sz="2000" dirty="0"/>
              <a:t> αιώνα ως το «παράδοξο του </a:t>
            </a:r>
            <a:r>
              <a:rPr lang="en-US" sz="2000" dirty="0"/>
              <a:t>Gibson</a:t>
            </a:r>
            <a:r>
              <a:rPr lang="el-GR" sz="2000" dirty="0"/>
              <a:t>» (</a:t>
            </a:r>
            <a:r>
              <a:rPr lang="en-US" sz="2000" dirty="0"/>
              <a:t>the Gibson Paradox).</a:t>
            </a:r>
            <a:r>
              <a:rPr lang="el-GR" sz="2000" dirty="0"/>
              <a:t> Στο σκεπτικό που αναπτύξαμε παραπάνω για τον προσδιορισμό του επιτοκίου το «παράδοξο» ερμηνεύεται αφού το επιτόκιο, είτε θεωρείται τιμή που εξισώνει τις αποδόσεις (</a:t>
            </a:r>
            <a:r>
              <a:rPr lang="en-US" sz="2000" dirty="0"/>
              <a:t>Shaikh 2016) </a:t>
            </a:r>
            <a:r>
              <a:rPr lang="el-GR" sz="2000" dirty="0"/>
              <a:t>είτε τιμή ενός «δικαιώματος χρήσης» (</a:t>
            </a:r>
            <a:r>
              <a:rPr lang="en-US" sz="2000" dirty="0"/>
              <a:t>Stravelakis 2021)</a:t>
            </a:r>
            <a:r>
              <a:rPr lang="el-GR" sz="2000"/>
              <a:t>, </a:t>
            </a:r>
            <a:r>
              <a:rPr lang="el-GR" sz="2000" dirty="0"/>
              <a:t>ακολουθεί το γενικό επίπεδο των τιμών και όχι τη μεταβολή του. </a:t>
            </a:r>
            <a:r>
              <a:rPr lang="en-US" sz="2000" dirty="0"/>
              <a:t> </a:t>
            </a:r>
            <a:r>
              <a:rPr lang="el-GR" sz="2000" dirty="0"/>
              <a:t>  </a:t>
            </a:r>
            <a:r>
              <a:rPr lang="en-US" sz="2000" dirty="0"/>
              <a:t> </a:t>
            </a:r>
            <a:r>
              <a:rPr lang="el-GR" sz="2000" dirty="0"/>
              <a:t>  </a:t>
            </a:r>
          </a:p>
        </p:txBody>
      </p:sp>
    </p:spTree>
    <p:extLst>
      <p:ext uri="{BB962C8B-B14F-4D97-AF65-F5344CB8AC3E}">
        <p14:creationId xmlns:p14="http://schemas.microsoft.com/office/powerpoint/2010/main" val="54514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F9902BA2-403C-B4C2-8C96-37BEEF5AA56B}"/>
              </a:ext>
            </a:extLst>
          </p:cNvPr>
          <p:cNvSpPr>
            <a:spLocks noGrp="1"/>
          </p:cNvSpPr>
          <p:nvPr>
            <p:ph idx="1"/>
          </p:nvPr>
        </p:nvSpPr>
        <p:spPr>
          <a:xfrm>
            <a:off x="862366" y="2194102"/>
            <a:ext cx="3427001" cy="3908586"/>
          </a:xfrm>
        </p:spPr>
        <p:txBody>
          <a:bodyPr>
            <a:normAutofit/>
          </a:bodyPr>
          <a:lstStyle/>
          <a:p>
            <a:pPr marL="0" indent="0">
              <a:buNone/>
            </a:pPr>
            <a:r>
              <a:rPr lang="el-GR" sz="2000" dirty="0" err="1"/>
              <a:t>To</a:t>
            </a:r>
            <a:r>
              <a:rPr lang="el-GR" sz="2000" dirty="0"/>
              <a:t> ποσοστό κέρδους στις ΗΠΑ 1947-2010 μαζί με το ποσοστό κέρδους που θα υπήρχε χωρίς τη μείωση των μισθών την περίοδο του νεοφιλελευθερισμού.</a:t>
            </a:r>
          </a:p>
          <a:p>
            <a:pPr marL="0" indent="0">
              <a:buNone/>
            </a:pPr>
            <a:r>
              <a:rPr lang="el-GR" sz="2000" dirty="0"/>
              <a:t>Πηγή: Shaikh2011</a:t>
            </a:r>
            <a:endParaRPr lang="en-US" sz="2000" dirty="0"/>
          </a:p>
        </p:txBody>
      </p:sp>
      <p:pic>
        <p:nvPicPr>
          <p:cNvPr id="5" name="Θέση περιεχομένου 4">
            <a:extLst>
              <a:ext uri="{FF2B5EF4-FFF2-40B4-BE49-F238E27FC236}">
                <a16:creationId xmlns:a16="http://schemas.microsoft.com/office/drawing/2014/main" id="{AC37D07C-0FA0-3473-F99F-BF7BE380EC97}"/>
              </a:ext>
            </a:extLst>
          </p:cNvPr>
          <p:cNvPicPr>
            <a:picLocks noChangeAspect="1"/>
          </p:cNvPicPr>
          <p:nvPr/>
        </p:nvPicPr>
        <p:blipFill>
          <a:blip r:embed="rId2"/>
          <a:stretch>
            <a:fillRect/>
          </a:stretch>
        </p:blipFill>
        <p:spPr>
          <a:xfrm>
            <a:off x="5445457" y="1202321"/>
            <a:ext cx="6155141" cy="4477099"/>
          </a:xfrm>
          <a:prstGeom prst="rect">
            <a:avLst/>
          </a:prstGeom>
        </p:spPr>
      </p:pic>
    </p:spTree>
    <p:extLst>
      <p:ext uri="{BB962C8B-B14F-4D97-AF65-F5344CB8AC3E}">
        <p14:creationId xmlns:p14="http://schemas.microsoft.com/office/powerpoint/2010/main" val="33315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502656-B69B-A466-19D2-2336C2B67B7B}"/>
              </a:ext>
            </a:extLst>
          </p:cNvPr>
          <p:cNvSpPr>
            <a:spLocks noGrp="1"/>
          </p:cNvSpPr>
          <p:nvPr>
            <p:ph type="title"/>
          </p:nvPr>
        </p:nvSpPr>
        <p:spPr>
          <a:xfrm>
            <a:off x="1043631" y="809898"/>
            <a:ext cx="10173010" cy="1554480"/>
          </a:xfrm>
        </p:spPr>
        <p:txBody>
          <a:bodyPr anchor="ctr">
            <a:normAutofit/>
          </a:bodyPr>
          <a:lstStyle/>
          <a:p>
            <a:r>
              <a:rPr lang="el-GR" sz="4800" dirty="0"/>
              <a:t>Συμπέρασμα – Σκοπός του μαθήματος</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45588670-00F9-B1AE-1718-1693635EBB80}"/>
              </a:ext>
            </a:extLst>
          </p:cNvPr>
          <p:cNvGraphicFramePr>
            <a:graphicFrameLocks noGrp="1"/>
          </p:cNvGraphicFramePr>
          <p:nvPr>
            <p:ph idx="1"/>
            <p:extLst>
              <p:ext uri="{D42A27DB-BD31-4B8C-83A1-F6EECF244321}">
                <p14:modId xmlns:p14="http://schemas.microsoft.com/office/powerpoint/2010/main" val="12643153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05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BA6A69-7A49-692D-E89D-D3E65A6B77BD}"/>
              </a:ext>
            </a:extLst>
          </p:cNvPr>
          <p:cNvSpPr>
            <a:spLocks noGrp="1"/>
          </p:cNvSpPr>
          <p:nvPr>
            <p:ph type="title"/>
          </p:nvPr>
        </p:nvSpPr>
        <p:spPr>
          <a:xfrm>
            <a:off x="838200" y="112464"/>
            <a:ext cx="10515600" cy="310323"/>
          </a:xfrm>
        </p:spPr>
        <p:txBody>
          <a:bodyPr>
            <a:noAutofit/>
          </a:bodyPr>
          <a:lstStyle/>
          <a:p>
            <a:r>
              <a:rPr lang="el-GR" sz="2800" dirty="0"/>
              <a:t>Βιβλιογραφία</a:t>
            </a:r>
          </a:p>
        </p:txBody>
      </p:sp>
      <p:sp>
        <p:nvSpPr>
          <p:cNvPr id="3" name="Θέση περιεχομένου 2">
            <a:extLst>
              <a:ext uri="{FF2B5EF4-FFF2-40B4-BE49-F238E27FC236}">
                <a16:creationId xmlns:a16="http://schemas.microsoft.com/office/drawing/2014/main" id="{D1DCF74C-6BF2-61C1-E4C2-FCF00C942119}"/>
              </a:ext>
            </a:extLst>
          </p:cNvPr>
          <p:cNvSpPr>
            <a:spLocks noGrp="1"/>
          </p:cNvSpPr>
          <p:nvPr>
            <p:ph idx="1"/>
          </p:nvPr>
        </p:nvSpPr>
        <p:spPr>
          <a:xfrm>
            <a:off x="204537" y="422787"/>
            <a:ext cx="11889140" cy="6322749"/>
          </a:xfrm>
        </p:spPr>
        <p:txBody>
          <a:bodyPr>
            <a:noAutofit/>
          </a:bodyPr>
          <a:lstStyle/>
          <a:p>
            <a:pPr marL="0" indent="0">
              <a:spcBef>
                <a:spcPts val="600"/>
              </a:spcBef>
              <a:buNone/>
            </a:pPr>
            <a:r>
              <a:rPr lang="en-US" sz="1500" b="1" dirty="0" err="1"/>
              <a:t>Akerlof</a:t>
            </a:r>
            <a:r>
              <a:rPr lang="en-US" sz="1500" b="1" dirty="0"/>
              <a:t>, George A. (1970). </a:t>
            </a:r>
            <a:r>
              <a:rPr lang="en-US" sz="1500" dirty="0"/>
              <a:t>“The Market for ‘Lemons’: Quality Uncertainty and the Market Mechanism”, Quarterly Journal of Economics, 84(3): 488-500.</a:t>
            </a:r>
          </a:p>
          <a:p>
            <a:pPr marL="0" indent="0">
              <a:spcBef>
                <a:spcPts val="600"/>
              </a:spcBef>
              <a:buNone/>
            </a:pPr>
            <a:r>
              <a:rPr lang="en-US" sz="1500" b="1" dirty="0"/>
              <a:t>Bernoulli, Daniel (1738). </a:t>
            </a:r>
            <a:r>
              <a:rPr lang="en-US" sz="1500" dirty="0"/>
              <a:t>“Specimen </a:t>
            </a:r>
            <a:r>
              <a:rPr lang="en-US" sz="1500" dirty="0" err="1"/>
              <a:t>theoriae</a:t>
            </a:r>
            <a:r>
              <a:rPr lang="en-US" sz="1500" dirty="0"/>
              <a:t> novae mensura </a:t>
            </a:r>
            <a:r>
              <a:rPr lang="en-US" sz="1500" dirty="0" err="1"/>
              <a:t>sortis</a:t>
            </a:r>
            <a:r>
              <a:rPr lang="en-US" sz="1500" dirty="0"/>
              <a:t>”, Commentarii </a:t>
            </a:r>
            <a:r>
              <a:rPr lang="en-US" sz="1500" dirty="0" err="1"/>
              <a:t>Academiae</a:t>
            </a:r>
            <a:r>
              <a:rPr lang="en-US" sz="1500" dirty="0"/>
              <a:t> </a:t>
            </a:r>
            <a:r>
              <a:rPr lang="en-US" sz="1500" dirty="0" err="1"/>
              <a:t>ScientiarumImperialis</a:t>
            </a:r>
            <a:r>
              <a:rPr lang="en-US" sz="1500" dirty="0"/>
              <a:t> </a:t>
            </a:r>
            <a:r>
              <a:rPr lang="en-US" sz="1500" dirty="0" err="1"/>
              <a:t>Petropolitanae</a:t>
            </a:r>
            <a:r>
              <a:rPr lang="en-US" sz="1500" dirty="0"/>
              <a:t>, 5: 175-192. English </a:t>
            </a:r>
            <a:r>
              <a:rPr lang="en-US" sz="1500" dirty="0" err="1"/>
              <a:t>translationas</a:t>
            </a:r>
            <a:r>
              <a:rPr lang="en-US" sz="1500" dirty="0"/>
              <a:t> “Exposition of a New Theory on the Measurement of Risk”, Econometrica,22(1): 23-36 (1954)</a:t>
            </a:r>
          </a:p>
          <a:p>
            <a:pPr marL="0" indent="0">
              <a:spcBef>
                <a:spcPts val="600"/>
              </a:spcBef>
              <a:buNone/>
            </a:pPr>
            <a:r>
              <a:rPr lang="en-US" sz="1400" b="1" dirty="0"/>
              <a:t>Francesca Caselli, and Allan </a:t>
            </a:r>
            <a:r>
              <a:rPr lang="en-US" sz="1400" b="1" dirty="0" err="1"/>
              <a:t>Dizioli</a:t>
            </a:r>
            <a:r>
              <a:rPr lang="en-US" sz="1400" dirty="0"/>
              <a:t>. "Missing Imports in the Euro Area: Domestic Monetary Policy, Cross-Border Synchronization, and Demand Composition", </a:t>
            </a:r>
            <a:r>
              <a:rPr lang="en-US" sz="1400" i="1" dirty="0"/>
              <a:t>IMF Working Papers</a:t>
            </a:r>
            <a:r>
              <a:rPr lang="en-US" sz="1400" dirty="0"/>
              <a:t> 2025, 140 (2025), accessed October 21, 2025, </a:t>
            </a:r>
            <a:r>
              <a:rPr lang="en-US" sz="1400" dirty="0">
                <a:hlinkClick r:id="rId2"/>
              </a:rPr>
              <a:t>https://doi.org/10.5089/9798229015790.001</a:t>
            </a:r>
            <a:endParaRPr lang="en-US" sz="1400" dirty="0"/>
          </a:p>
          <a:p>
            <a:pPr marL="0" indent="0">
              <a:spcBef>
                <a:spcPts val="600"/>
              </a:spcBef>
              <a:buNone/>
            </a:pPr>
            <a:r>
              <a:rPr lang="en-US" sz="1500" b="1" dirty="0"/>
              <a:t>Diamond, Douglas W., and Philip H. </a:t>
            </a:r>
            <a:r>
              <a:rPr lang="en-US" sz="1500" b="1" dirty="0" err="1"/>
              <a:t>Dybvig</a:t>
            </a:r>
            <a:r>
              <a:rPr lang="en-US" sz="1500" b="1" dirty="0"/>
              <a:t>(1983). </a:t>
            </a:r>
            <a:r>
              <a:rPr lang="en-US" sz="1500" dirty="0"/>
              <a:t>“Bank Runs, Deposit Insurance, and Liquidity”, Journal of Political Economy, 91(3): 401–419.</a:t>
            </a:r>
          </a:p>
          <a:p>
            <a:pPr marL="0" indent="0">
              <a:spcBef>
                <a:spcPts val="600"/>
              </a:spcBef>
              <a:buNone/>
            </a:pPr>
            <a:r>
              <a:rPr lang="en-US" sz="1500" b="1" dirty="0" err="1"/>
              <a:t>Fama</a:t>
            </a:r>
            <a:r>
              <a:rPr lang="en-US" sz="1500" b="1" dirty="0"/>
              <a:t>, Eugene F. (1970). </a:t>
            </a:r>
            <a:r>
              <a:rPr lang="en-US" sz="1500" dirty="0"/>
              <a:t>“Efficient Capital Markets: A Review of Theory and Empirical Work”, Journal of Finance, 25(2): 383–417.</a:t>
            </a:r>
          </a:p>
          <a:p>
            <a:pPr marL="0" indent="0">
              <a:spcBef>
                <a:spcPts val="600"/>
              </a:spcBef>
              <a:buNone/>
            </a:pPr>
            <a:r>
              <a:rPr lang="en-US" sz="1500" b="1" dirty="0"/>
              <a:t>Fine, Ben (1985/1986). </a:t>
            </a:r>
            <a:r>
              <a:rPr lang="en-US" sz="1500" dirty="0"/>
              <a:t>“Banking Capital and the Theory of Interest”, Science &amp;Society, 49(4):387-413</a:t>
            </a:r>
          </a:p>
          <a:p>
            <a:pPr marL="0" indent="0">
              <a:spcBef>
                <a:spcPts val="600"/>
              </a:spcBef>
              <a:buNone/>
            </a:pPr>
            <a:r>
              <a:rPr lang="en-US" sz="1500" b="1" dirty="0" err="1"/>
              <a:t>Kyrkos</a:t>
            </a:r>
            <a:r>
              <a:rPr lang="en-US" sz="1500" b="1" dirty="0"/>
              <a:t>, Georgios, and Nikos Stravelakis. </a:t>
            </a:r>
            <a:r>
              <a:rPr lang="en-US" sz="1500" dirty="0"/>
              <a:t>“BEYOND THE TRADITIONAL PHILLIPS CURVE: GROWTH, PROFIT RATES, AND INFLATION DYNAMICS IN GREECE ACROSS MONETARY REGIMES.” </a:t>
            </a:r>
            <a:r>
              <a:rPr lang="en-US" sz="1500" i="1" dirty="0" err="1"/>
              <a:t>Investigación</a:t>
            </a:r>
            <a:r>
              <a:rPr lang="en-US" sz="1500" i="1" dirty="0"/>
              <a:t> </a:t>
            </a:r>
            <a:r>
              <a:rPr lang="en-US" sz="1500" i="1" dirty="0" err="1"/>
              <a:t>Económica</a:t>
            </a:r>
            <a:r>
              <a:rPr lang="en-US" sz="1500" dirty="0"/>
              <a:t> 84, no. 333 (2025): 99–129. https://www.jstor.org/stable/48839322.</a:t>
            </a:r>
          </a:p>
          <a:p>
            <a:pPr marL="0" indent="0">
              <a:spcBef>
                <a:spcPts val="600"/>
              </a:spcBef>
              <a:buNone/>
            </a:pPr>
            <a:r>
              <a:rPr lang="en-US" sz="1500" b="1" dirty="0" err="1"/>
              <a:t>Lapavitsas</a:t>
            </a:r>
            <a:r>
              <a:rPr lang="en-US" sz="1500" b="1" dirty="0"/>
              <a:t>, Costas (1997). </a:t>
            </a:r>
            <a:r>
              <a:rPr lang="en-US" sz="1500" dirty="0"/>
              <a:t>“Two Approaches to the Concept of Interest-Bearing Capital”, International Journal of Political Economy, 27(1): 85-106.</a:t>
            </a:r>
          </a:p>
          <a:p>
            <a:pPr marL="0" indent="0">
              <a:spcBef>
                <a:spcPts val="600"/>
              </a:spcBef>
              <a:buNone/>
            </a:pPr>
            <a:r>
              <a:rPr lang="en-US" sz="1500" b="1" dirty="0"/>
              <a:t>Marx, Karl (1867). </a:t>
            </a:r>
            <a:r>
              <a:rPr lang="en-US" sz="1500" dirty="0"/>
              <a:t>Capital: A Critique of Political Economy, Volume One. [Introduced by Ernest Mandel, translated by Ben Fowkes], Harmondsworth, Middlesex, England: Penguin Books in association with New Left Review, 1973. Original 1st(Ch. 3 on Money)</a:t>
            </a:r>
          </a:p>
          <a:p>
            <a:pPr marL="0" indent="0">
              <a:spcBef>
                <a:spcPts val="600"/>
              </a:spcBef>
              <a:buNone/>
            </a:pPr>
            <a:r>
              <a:rPr lang="en-US" sz="1500" b="1" dirty="0"/>
              <a:t>Mehra, Rajnish, and Edward C. Prescott (1985). </a:t>
            </a:r>
            <a:r>
              <a:rPr lang="en-US" sz="1500" dirty="0"/>
              <a:t>“The Equity Premium: A Puzzle”,</a:t>
            </a:r>
            <a:r>
              <a:rPr lang="el-GR" sz="1500" dirty="0"/>
              <a:t> </a:t>
            </a:r>
            <a:r>
              <a:rPr lang="en-US" sz="1500" dirty="0"/>
              <a:t>Journal of Monetary Economics, 15(2): 145–161</a:t>
            </a:r>
          </a:p>
          <a:p>
            <a:pPr marL="0" indent="0">
              <a:spcBef>
                <a:spcPts val="600"/>
              </a:spcBef>
              <a:buNone/>
            </a:pPr>
            <a:r>
              <a:rPr lang="en-US" sz="1500" b="1" dirty="0"/>
              <a:t>Minsky, Hyman P. (1992). </a:t>
            </a:r>
            <a:r>
              <a:rPr lang="en-US" sz="1500" dirty="0"/>
              <a:t>“The Financial Instability Hypothesis”, The Jerome Levy Economics Institute of Bard College, Working Paper, No. 74, (May)</a:t>
            </a:r>
          </a:p>
          <a:p>
            <a:pPr marL="0" indent="0">
              <a:spcBef>
                <a:spcPts val="600"/>
              </a:spcBef>
              <a:buNone/>
            </a:pPr>
            <a:r>
              <a:rPr lang="en-US" sz="1500" b="1" dirty="0" err="1"/>
              <a:t>Rosdolsky</a:t>
            </a:r>
            <a:r>
              <a:rPr lang="en-US" sz="1500" b="1" dirty="0"/>
              <a:t>, Roman (1977). </a:t>
            </a:r>
            <a:r>
              <a:rPr lang="en-US" sz="1500" dirty="0"/>
              <a:t>The Making of Marx's ‘Capital’ Volume 1, London: Pluto Press. (Chapter 2)</a:t>
            </a:r>
          </a:p>
          <a:p>
            <a:pPr marL="0" indent="0">
              <a:spcBef>
                <a:spcPts val="600"/>
              </a:spcBef>
              <a:buNone/>
            </a:pPr>
            <a:r>
              <a:rPr lang="en-US" sz="1500" b="1" dirty="0"/>
              <a:t>Shaikh A. (2011). “The </a:t>
            </a:r>
            <a:r>
              <a:rPr lang="en-US" sz="1500" dirty="0"/>
              <a:t>First Great Depression of the 21st Century”, Socialist Register,47: 44-63. [Volume 47 edited by Leo Panitch, Gregory </a:t>
            </a:r>
            <a:r>
              <a:rPr lang="en-US" sz="1500" dirty="0" err="1"/>
              <a:t>Alboand</a:t>
            </a:r>
            <a:r>
              <a:rPr lang="en-US" sz="1500" dirty="0"/>
              <a:t> Vivek </a:t>
            </a:r>
            <a:r>
              <a:rPr lang="en-US" sz="1500" dirty="0" err="1"/>
              <a:t>Chibber</a:t>
            </a:r>
            <a:r>
              <a:rPr lang="en-US" sz="1500" dirty="0"/>
              <a:t>].</a:t>
            </a:r>
          </a:p>
          <a:p>
            <a:pPr marL="0" indent="0">
              <a:spcBef>
                <a:spcPts val="600"/>
              </a:spcBef>
              <a:buNone/>
            </a:pPr>
            <a:r>
              <a:rPr lang="en-US" sz="1500" b="1" dirty="0"/>
              <a:t>Shaikh, Anwar (2016). </a:t>
            </a:r>
            <a:r>
              <a:rPr lang="en-US" sz="1500" dirty="0"/>
              <a:t>Capitalism: Competition, Conflict and Crises, New York, NY: Oxford University Press. (Ch2 Section IV)</a:t>
            </a:r>
          </a:p>
          <a:p>
            <a:pPr marL="0" indent="0">
              <a:spcBef>
                <a:spcPts val="600"/>
              </a:spcBef>
              <a:buNone/>
            </a:pPr>
            <a:r>
              <a:rPr lang="en-US" sz="1500" b="1" dirty="0"/>
              <a:t>Shiller, Robert J. (1989). “</a:t>
            </a:r>
            <a:r>
              <a:rPr lang="en-US" sz="1500" dirty="0"/>
              <a:t>Co-movements in Stock Prices and Co-movements in Dividends”, Journal of Finance, 44(3): 719–729.</a:t>
            </a:r>
          </a:p>
          <a:p>
            <a:pPr marL="0" indent="0">
              <a:spcBef>
                <a:spcPts val="600"/>
              </a:spcBef>
              <a:buNone/>
            </a:pPr>
            <a:r>
              <a:rPr lang="en-US" sz="1500" b="1" dirty="0"/>
              <a:t>Stravelakis, Nikos (2021) </a:t>
            </a:r>
            <a:r>
              <a:rPr lang="en-US" sz="1500" dirty="0"/>
              <a:t>A Reconciliation of Marx’s Theory of Interest and the Equity Risk Premium Puzzle Conference Paper: IIPPE digital conference 2021</a:t>
            </a:r>
          </a:p>
          <a:p>
            <a:pPr marL="0" indent="0">
              <a:spcBef>
                <a:spcPts val="600"/>
              </a:spcBef>
              <a:buNone/>
            </a:pPr>
            <a:r>
              <a:rPr lang="en-US" sz="1500" b="1" dirty="0" err="1"/>
              <a:t>Tirole</a:t>
            </a:r>
            <a:r>
              <a:rPr lang="en-US" sz="1500" b="1" dirty="0"/>
              <a:t>, Jean(2017).</a:t>
            </a:r>
            <a:r>
              <a:rPr lang="el-GR" sz="1500" b="1" dirty="0"/>
              <a:t> </a:t>
            </a:r>
            <a:r>
              <a:rPr lang="en-US" sz="1500" b="1" dirty="0"/>
              <a:t>Economics</a:t>
            </a:r>
            <a:r>
              <a:rPr lang="el-GR" sz="1500" b="1" dirty="0"/>
              <a:t> </a:t>
            </a:r>
            <a:r>
              <a:rPr lang="en-US" sz="1500" b="1" dirty="0"/>
              <a:t>for </a:t>
            </a:r>
            <a:r>
              <a:rPr lang="en-US" sz="1500" dirty="0"/>
              <a:t>the Common Good, Princeton, NJ: Princeton University Press.(pp. 307-321)</a:t>
            </a:r>
          </a:p>
          <a:p>
            <a:pPr marL="0" indent="0">
              <a:spcBef>
                <a:spcPts val="600"/>
              </a:spcBef>
              <a:buNone/>
            </a:pPr>
            <a:r>
              <a:rPr lang="en-US" sz="1500" b="1" dirty="0" err="1"/>
              <a:t>Tsaliki</a:t>
            </a:r>
            <a:r>
              <a:rPr lang="en-US" sz="1500" b="1" dirty="0"/>
              <a:t> P &amp; </a:t>
            </a:r>
            <a:r>
              <a:rPr lang="en-US" sz="1500" b="1" dirty="0" err="1"/>
              <a:t>Tsoulfidis</a:t>
            </a:r>
            <a:r>
              <a:rPr lang="en-US" sz="1500" b="1" dirty="0"/>
              <a:t> L. (2022): </a:t>
            </a:r>
            <a:r>
              <a:rPr lang="en-US" sz="1500" dirty="0"/>
              <a:t>Financialization Historically Contemplated MPRE Paper 113634 https://mpra.ub.uni-muenchen.de/113634/</a:t>
            </a:r>
            <a:endParaRPr lang="el-GR" sz="1500" dirty="0"/>
          </a:p>
        </p:txBody>
      </p:sp>
    </p:spTree>
    <p:extLst>
      <p:ext uri="{BB962C8B-B14F-4D97-AF65-F5344CB8AC3E}">
        <p14:creationId xmlns:p14="http://schemas.microsoft.com/office/powerpoint/2010/main" val="13099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0E74F-A1CA-7EDD-E83D-B31BE9812848}"/>
              </a:ext>
            </a:extLst>
          </p:cNvPr>
          <p:cNvSpPr>
            <a:spLocks noGrp="1"/>
          </p:cNvSpPr>
          <p:nvPr>
            <p:ph type="title"/>
          </p:nvPr>
        </p:nvSpPr>
        <p:spPr>
          <a:xfrm>
            <a:off x="838200" y="365125"/>
            <a:ext cx="10515600" cy="727951"/>
          </a:xfrm>
        </p:spPr>
        <p:txBody>
          <a:bodyPr/>
          <a:lstStyle/>
          <a:p>
            <a:r>
              <a:rPr lang="el-GR" b="1" dirty="0"/>
              <a:t>Και Άλλα Ερωτήματα αντί για Απαντήσεις</a:t>
            </a:r>
          </a:p>
        </p:txBody>
      </p:sp>
      <p:sp>
        <p:nvSpPr>
          <p:cNvPr id="3" name="Θέση περιεχομένου 2">
            <a:extLst>
              <a:ext uri="{FF2B5EF4-FFF2-40B4-BE49-F238E27FC236}">
                <a16:creationId xmlns:a16="http://schemas.microsoft.com/office/drawing/2014/main" id="{FB4CE47B-783E-CCB4-A1C6-BC98B7E6F0C0}"/>
              </a:ext>
            </a:extLst>
          </p:cNvPr>
          <p:cNvSpPr>
            <a:spLocks noGrp="1"/>
          </p:cNvSpPr>
          <p:nvPr>
            <p:ph idx="1"/>
          </p:nvPr>
        </p:nvSpPr>
        <p:spPr>
          <a:xfrm>
            <a:off x="357352" y="1303283"/>
            <a:ext cx="11592910" cy="4873680"/>
          </a:xfrm>
        </p:spPr>
        <p:txBody>
          <a:bodyPr>
            <a:normAutofit fontScale="92500" lnSpcReduction="10000"/>
          </a:bodyPr>
          <a:lstStyle/>
          <a:p>
            <a:pPr marL="0" indent="0">
              <a:buNone/>
            </a:pPr>
            <a:r>
              <a:rPr lang="el-GR" sz="2000" dirty="0"/>
              <a:t>Παράλληλα, η εξέλιξή της κρίσης του 2008 γέννησε και παράγωγα ερωτήματα για την φύση και τις επιπτώσεις της</a:t>
            </a:r>
            <a:r>
              <a:rPr lang="en-US" sz="2000" dirty="0"/>
              <a:t>/ </a:t>
            </a:r>
            <a:r>
              <a:rPr lang="el-GR" sz="2000" dirty="0"/>
              <a:t>στην χρηματοπιστωτική σφαίρα- Ζητήματα όπως:</a:t>
            </a:r>
            <a:endParaRPr lang="en-US" sz="2000" dirty="0"/>
          </a:p>
          <a:p>
            <a:pPr marL="0" indent="0">
              <a:buNone/>
            </a:pPr>
            <a:endParaRPr lang="el-GR" sz="2000" dirty="0"/>
          </a:p>
          <a:p>
            <a:pPr marL="457200" indent="-457200">
              <a:buAutoNum type="arabicPeriod"/>
            </a:pPr>
            <a:r>
              <a:rPr lang="en-US" sz="2200" dirty="0"/>
              <a:t>H</a:t>
            </a:r>
            <a:r>
              <a:rPr lang="el-GR" sz="2200" dirty="0"/>
              <a:t> γεωπολιτική ένταση και οι επιπτώσεις της στις διεθνείς πληρωμές (ενδεικτικά </a:t>
            </a:r>
            <a:r>
              <a:rPr lang="en-US" sz="2200" dirty="0" err="1"/>
              <a:t>Brunnermeier</a:t>
            </a:r>
            <a:r>
              <a:rPr lang="el-GR" sz="2200" dirty="0"/>
              <a:t> 2025, </a:t>
            </a:r>
            <a:r>
              <a:rPr lang="en-US" sz="2200" dirty="0"/>
              <a:t>Chorzempa</a:t>
            </a:r>
            <a:r>
              <a:rPr lang="el-GR" sz="2200" dirty="0"/>
              <a:t> 2025)</a:t>
            </a:r>
          </a:p>
          <a:p>
            <a:pPr marL="457200" indent="-457200">
              <a:buAutoNum type="arabicPeriod"/>
            </a:pPr>
            <a:r>
              <a:rPr lang="el-GR" sz="2200" dirty="0"/>
              <a:t>Ο ρόλος του</a:t>
            </a:r>
            <a:r>
              <a:rPr lang="en-US" sz="2200" dirty="0"/>
              <a:t> </a:t>
            </a:r>
            <a:r>
              <a:rPr lang="el-GR" sz="2200" dirty="0"/>
              <a:t>χρυσού , του δολαρίου και των </a:t>
            </a:r>
            <a:r>
              <a:rPr lang="el-GR" sz="2200" dirty="0" err="1"/>
              <a:t>κρυπτονομισμάτων</a:t>
            </a:r>
            <a:r>
              <a:rPr lang="el-GR" sz="2200" dirty="0"/>
              <a:t> (ενδεικτικά </a:t>
            </a:r>
            <a:r>
              <a:rPr lang="en-US" sz="2200" dirty="0" err="1"/>
              <a:t>Brunnermeier</a:t>
            </a:r>
            <a:r>
              <a:rPr lang="el-GR" sz="2200" dirty="0"/>
              <a:t> 2025, </a:t>
            </a:r>
            <a:r>
              <a:rPr lang="en-US" sz="2200" dirty="0"/>
              <a:t>Chorzempa</a:t>
            </a:r>
            <a:r>
              <a:rPr lang="el-GR" sz="2200" dirty="0"/>
              <a:t> 2025)</a:t>
            </a:r>
          </a:p>
          <a:p>
            <a:pPr marL="457200" indent="-457200">
              <a:buAutoNum type="arabicPeriod"/>
            </a:pPr>
            <a:r>
              <a:rPr lang="el-GR" sz="2200" dirty="0"/>
              <a:t>Ο επίμονος πληθωρισμός που έκανε την επανεμφάνισή του μετά από μισό αιώνα (ενδεικτικά  </a:t>
            </a:r>
            <a:r>
              <a:rPr lang="en-US" sz="2200" dirty="0"/>
              <a:t>Inflation Debate between Krugman and Summers part II</a:t>
            </a:r>
            <a:r>
              <a:rPr lang="el-GR" sz="2200" dirty="0"/>
              <a:t> 2022, </a:t>
            </a:r>
            <a:r>
              <a:rPr lang="en-US" sz="2200" dirty="0" err="1"/>
              <a:t>Kyrkos</a:t>
            </a:r>
            <a:r>
              <a:rPr lang="el-GR" sz="2200" dirty="0"/>
              <a:t> &amp; </a:t>
            </a:r>
            <a:r>
              <a:rPr lang="en-US" sz="2200" dirty="0"/>
              <a:t>Stravelakis</a:t>
            </a:r>
            <a:r>
              <a:rPr lang="el-GR" sz="2200" dirty="0"/>
              <a:t> 2025)</a:t>
            </a:r>
          </a:p>
          <a:p>
            <a:pPr marL="457200" indent="-457200">
              <a:buAutoNum type="arabicPeriod"/>
            </a:pPr>
            <a:r>
              <a:rPr lang="en-US" sz="2200" dirty="0"/>
              <a:t>T</a:t>
            </a:r>
            <a:r>
              <a:rPr lang="el-GR" sz="2200" dirty="0"/>
              <a:t>α επιτόκια, η πολιτική επιτοκίων των κεντρικών Τραπεζών και οι επιπτώσεις της στην οικονομική μεγέθυνση και αλλού (</a:t>
            </a:r>
            <a:r>
              <a:rPr lang="en-US" sz="2200" dirty="0" err="1"/>
              <a:t>Dizioli</a:t>
            </a:r>
            <a:r>
              <a:rPr lang="el-GR" sz="2200" dirty="0"/>
              <a:t> 2025, </a:t>
            </a:r>
            <a:r>
              <a:rPr lang="en-US" sz="2200" dirty="0"/>
              <a:t>Hofman</a:t>
            </a:r>
            <a:r>
              <a:rPr lang="el-GR" sz="2200" dirty="0"/>
              <a:t>, </a:t>
            </a:r>
            <a:r>
              <a:rPr lang="en-US" sz="2200" dirty="0"/>
              <a:t>Li</a:t>
            </a:r>
            <a:r>
              <a:rPr lang="el-GR" sz="2200" dirty="0"/>
              <a:t> &amp; </a:t>
            </a:r>
            <a:r>
              <a:rPr lang="en-US" sz="2200" dirty="0"/>
              <a:t>Park Yeung</a:t>
            </a:r>
            <a:r>
              <a:rPr lang="el-GR" sz="2200" dirty="0"/>
              <a:t> 2025, </a:t>
            </a:r>
            <a:r>
              <a:rPr lang="en-US" sz="2200" dirty="0"/>
              <a:t>Bauer</a:t>
            </a:r>
            <a:r>
              <a:rPr lang="el-GR" sz="2200" dirty="0"/>
              <a:t> &amp; </a:t>
            </a:r>
            <a:r>
              <a:rPr lang="en-US" sz="2200" dirty="0"/>
              <a:t>Swanson</a:t>
            </a:r>
            <a:r>
              <a:rPr lang="el-GR" sz="2200" dirty="0"/>
              <a:t> 2025, </a:t>
            </a:r>
            <a:r>
              <a:rPr lang="en-US" sz="2200" dirty="0"/>
              <a:t>Stravelakis</a:t>
            </a:r>
            <a:r>
              <a:rPr lang="el-GR" sz="2200" dirty="0"/>
              <a:t> 2021)</a:t>
            </a:r>
          </a:p>
          <a:p>
            <a:pPr marL="457200" indent="-457200">
              <a:buAutoNum type="arabicPeriod"/>
            </a:pPr>
            <a:r>
              <a:rPr lang="en-US" sz="2200" dirty="0"/>
              <a:t>O</a:t>
            </a:r>
            <a:r>
              <a:rPr lang="el-GR" sz="2200" dirty="0"/>
              <a:t>ι αντιπαραθέσεις, κυρίως στην Αμερική, αναφορικά με την «ανεξαρτησία» των Κεντρικών Τραπεζών    </a:t>
            </a:r>
          </a:p>
          <a:p>
            <a:pPr marL="0" indent="0">
              <a:buNone/>
            </a:pPr>
            <a:endParaRPr lang="el-GR" sz="2000" dirty="0"/>
          </a:p>
          <a:p>
            <a:pPr marL="0" indent="0">
              <a:buNone/>
            </a:pPr>
            <a:r>
              <a:rPr lang="el-GR" dirty="0"/>
              <a:t> </a:t>
            </a:r>
            <a:r>
              <a:rPr lang="el-GR" sz="2000" dirty="0"/>
              <a:t>Απασχολούν τη τρέχουσα βιβλιογραφία. Ας τα πάρουμε όμως με τη σειρά</a:t>
            </a:r>
            <a:endParaRPr lang="el-GR" dirty="0"/>
          </a:p>
        </p:txBody>
      </p:sp>
    </p:spTree>
    <p:extLst>
      <p:ext uri="{BB962C8B-B14F-4D97-AF65-F5344CB8AC3E}">
        <p14:creationId xmlns:p14="http://schemas.microsoft.com/office/powerpoint/2010/main" val="195571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CA5E07-62BF-4C42-E46E-B2EBB189058F}"/>
              </a:ext>
            </a:extLst>
          </p:cNvPr>
          <p:cNvSpPr>
            <a:spLocks noGrp="1"/>
          </p:cNvSpPr>
          <p:nvPr>
            <p:ph type="title"/>
          </p:nvPr>
        </p:nvSpPr>
        <p:spPr>
          <a:xfrm>
            <a:off x="838200" y="126586"/>
            <a:ext cx="10515600" cy="880579"/>
          </a:xfrm>
        </p:spPr>
        <p:txBody>
          <a:bodyPr>
            <a:normAutofit fontScale="90000"/>
          </a:bodyPr>
          <a:lstStyle/>
          <a:p>
            <a:br>
              <a:rPr lang="en-US" dirty="0"/>
            </a:br>
            <a:r>
              <a:rPr lang="el-GR" b="1" dirty="0"/>
              <a:t>Τι είναι το χρήμα;</a:t>
            </a:r>
            <a:br>
              <a:rPr lang="el-GR" b="1" dirty="0"/>
            </a:br>
            <a:endParaRPr lang="el-GR" b="1"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D7FA294-BFF8-FBAE-D21E-F07F6DBAFA98}"/>
                  </a:ext>
                </a:extLst>
              </p:cNvPr>
              <p:cNvSpPr>
                <a:spLocks noGrp="1"/>
              </p:cNvSpPr>
              <p:nvPr>
                <p:ph idx="1"/>
              </p:nvPr>
            </p:nvSpPr>
            <p:spPr>
              <a:xfrm>
                <a:off x="225287" y="1007166"/>
                <a:ext cx="11608903" cy="5724248"/>
              </a:xfrm>
            </p:spPr>
            <p:txBody>
              <a:bodyPr>
                <a:noAutofit/>
              </a:bodyPr>
              <a:lstStyle/>
              <a:p>
                <a:pPr marL="0" indent="0">
                  <a:buNone/>
                </a:pPr>
                <a:r>
                  <a:rPr lang="el-GR" sz="1800" dirty="0"/>
                  <a:t>Ο</a:t>
                </a:r>
                <a:r>
                  <a:rPr lang="en-US" sz="1800" dirty="0"/>
                  <a:t> </a:t>
                </a:r>
                <a:r>
                  <a:rPr lang="el-GR" sz="1800" dirty="0"/>
                  <a:t>τραπεζίτης</a:t>
                </a:r>
                <a:r>
                  <a:rPr lang="en-US" sz="1800" dirty="0"/>
                  <a:t> </a:t>
                </a:r>
                <a:r>
                  <a:rPr lang="el-GR" sz="1800" dirty="0"/>
                  <a:t>στο</a:t>
                </a:r>
                <a:r>
                  <a:rPr lang="en-US" sz="1800" dirty="0"/>
                  <a:t> </a:t>
                </a:r>
                <a:r>
                  <a:rPr lang="el-GR" sz="1800" dirty="0"/>
                  <a:t>κινηματογραφικό</a:t>
                </a:r>
                <a:r>
                  <a:rPr lang="en-US" sz="1800" dirty="0"/>
                  <a:t> </a:t>
                </a:r>
                <a:r>
                  <a:rPr lang="el-GR" sz="1800" dirty="0"/>
                  <a:t>απόσπασμα</a:t>
                </a:r>
                <a:r>
                  <a:rPr lang="en-US" sz="1800" dirty="0"/>
                  <a:t> </a:t>
                </a:r>
                <a:r>
                  <a:rPr lang="el-GR" sz="1800" dirty="0"/>
                  <a:t>λέει</a:t>
                </a:r>
                <a:r>
                  <a:rPr lang="en-US" sz="1800" dirty="0"/>
                  <a:t> </a:t>
                </a:r>
                <a:r>
                  <a:rPr lang="el-GR" sz="1800" dirty="0"/>
                  <a:t>ότι</a:t>
                </a:r>
                <a:r>
                  <a:rPr lang="en-US" sz="1800" dirty="0"/>
                  <a:t> </a:t>
                </a:r>
                <a:r>
                  <a:rPr lang="el-GR" sz="1800" dirty="0"/>
                  <a:t>το</a:t>
                </a:r>
                <a:r>
                  <a:rPr lang="en-US" sz="1800" dirty="0"/>
                  <a:t> </a:t>
                </a:r>
                <a:r>
                  <a:rPr lang="el-GR" sz="1800" dirty="0"/>
                  <a:t>χρήμα</a:t>
                </a:r>
                <a:r>
                  <a:rPr lang="en-US" sz="1800" dirty="0"/>
                  <a:t> </a:t>
                </a:r>
                <a:r>
                  <a:rPr lang="el-GR" sz="1800" dirty="0"/>
                  <a:t>είναι</a:t>
                </a:r>
                <a:r>
                  <a:rPr lang="en-US" sz="1800" dirty="0"/>
                  <a:t> </a:t>
                </a:r>
                <a:r>
                  <a:rPr lang="el-GR" sz="1800" dirty="0"/>
                  <a:t>μια</a:t>
                </a:r>
                <a:r>
                  <a:rPr lang="en-US" sz="1800" dirty="0"/>
                  <a:t> </a:t>
                </a:r>
                <a:r>
                  <a:rPr lang="el-GR" sz="1800" dirty="0"/>
                  <a:t>εφεύρεση.</a:t>
                </a:r>
                <a:r>
                  <a:rPr lang="en-US" sz="1800" dirty="0"/>
                  <a:t> </a:t>
                </a:r>
                <a:r>
                  <a:rPr lang="el-GR" sz="1800" dirty="0"/>
                  <a:t>«Κομμάτια</a:t>
                </a:r>
                <a:r>
                  <a:rPr lang="en-US" sz="1800" dirty="0"/>
                  <a:t> </a:t>
                </a:r>
                <a:r>
                  <a:rPr lang="el-GR" sz="1800" dirty="0"/>
                  <a:t>χαρτί</a:t>
                </a:r>
                <a:r>
                  <a:rPr lang="en-US" sz="1800" dirty="0"/>
                  <a:t> </a:t>
                </a:r>
                <a:r>
                  <a:rPr lang="el-GR" sz="1800" dirty="0"/>
                  <a:t>με</a:t>
                </a:r>
                <a:r>
                  <a:rPr lang="en-US" sz="1800" dirty="0"/>
                  <a:t> </a:t>
                </a:r>
                <a:r>
                  <a:rPr lang="el-GR" sz="1800" dirty="0"/>
                  <a:t>ζωγραφιές</a:t>
                </a:r>
                <a:r>
                  <a:rPr lang="en-US" sz="1800" dirty="0"/>
                  <a:t> </a:t>
                </a:r>
                <a:r>
                  <a:rPr lang="el-GR" sz="1800" dirty="0"/>
                  <a:t>και</a:t>
                </a:r>
                <a:r>
                  <a:rPr lang="en-US" sz="1800" dirty="0"/>
                  <a:t> </a:t>
                </a:r>
                <a:r>
                  <a:rPr lang="el-GR" sz="1800" dirty="0"/>
                  <a:t>εικόνες»</a:t>
                </a:r>
                <a:r>
                  <a:rPr lang="en-US" sz="1800" dirty="0"/>
                  <a:t> </a:t>
                </a:r>
                <a:r>
                  <a:rPr lang="el-GR" sz="1800" dirty="0"/>
                  <a:t>χωρίς</a:t>
                </a:r>
                <a:r>
                  <a:rPr lang="en-US" sz="1800" dirty="0"/>
                  <a:t> </a:t>
                </a:r>
                <a:r>
                  <a:rPr lang="el-GR" sz="1800" dirty="0"/>
                  <a:t>καμία</a:t>
                </a:r>
                <a:r>
                  <a:rPr lang="en-US" sz="1800" dirty="0"/>
                  <a:t> </a:t>
                </a:r>
                <a:r>
                  <a:rPr lang="el-GR" sz="1800" dirty="0"/>
                  <a:t>αξία</a:t>
                </a:r>
                <a:r>
                  <a:rPr lang="en-US" sz="1800" dirty="0"/>
                  <a:t> </a:t>
                </a:r>
                <a:r>
                  <a:rPr lang="el-GR" sz="1800" dirty="0"/>
                  <a:t>που</a:t>
                </a:r>
                <a:r>
                  <a:rPr lang="en-US" sz="1800" dirty="0"/>
                  <a:t> </a:t>
                </a:r>
                <a:r>
                  <a:rPr lang="el-GR" sz="1800" dirty="0"/>
                  <a:t>διευκολύνουν</a:t>
                </a:r>
                <a:r>
                  <a:rPr lang="en-US" sz="1800" dirty="0"/>
                  <a:t> </a:t>
                </a:r>
                <a:r>
                  <a:rPr lang="el-GR" sz="1800" dirty="0"/>
                  <a:t>τη</a:t>
                </a:r>
                <a:r>
                  <a:rPr lang="en-US" sz="1800" dirty="0"/>
                  <a:t> </a:t>
                </a:r>
                <a:r>
                  <a:rPr lang="el-GR" sz="1800" dirty="0"/>
                  <a:t>γενικευμένη</a:t>
                </a:r>
                <a:r>
                  <a:rPr lang="en-US" sz="1800" dirty="0"/>
                  <a:t> </a:t>
                </a:r>
                <a:r>
                  <a:rPr lang="el-GR" sz="1800" dirty="0"/>
                  <a:t>ανταλλαγή.</a:t>
                </a:r>
              </a:p>
              <a:p>
                <a:pPr marL="0" indent="0">
                  <a:buNone/>
                </a:pPr>
                <a:r>
                  <a:rPr lang="el-GR" sz="1800" dirty="0"/>
                  <a:t>Παραπέμπει αυτή η περιγραφή σε κάποια θεωρία του χρήματος; Το χρήμα είναι μια απλή «ένδειξη αξίας» (</a:t>
                </a:r>
                <a:r>
                  <a:rPr lang="el-GR" sz="1800" dirty="0" err="1"/>
                  <a:t>money</a:t>
                </a:r>
                <a:r>
                  <a:rPr lang="el-GR" sz="1800" dirty="0"/>
                  <a:t> </a:t>
                </a:r>
                <a:r>
                  <a:rPr lang="el-GR" sz="1800" dirty="0" err="1"/>
                  <a:t>token</a:t>
                </a:r>
                <a:r>
                  <a:rPr lang="el-GR" sz="1800" dirty="0"/>
                  <a:t>)</a:t>
                </a:r>
                <a:r>
                  <a:rPr lang="en-US" sz="1800" dirty="0"/>
                  <a:t> </a:t>
                </a:r>
                <a:r>
                  <a:rPr lang="el-GR" sz="1800" dirty="0"/>
                  <a:t>ή ένα «πέπλο» (</a:t>
                </a:r>
                <a:r>
                  <a:rPr lang="el-GR" sz="1800" dirty="0" err="1"/>
                  <a:t>money</a:t>
                </a:r>
                <a:r>
                  <a:rPr lang="el-GR" sz="1800" dirty="0"/>
                  <a:t> </a:t>
                </a:r>
                <a:r>
                  <a:rPr lang="el-GR" sz="1800" dirty="0" err="1"/>
                  <a:t>is</a:t>
                </a:r>
                <a:r>
                  <a:rPr lang="el-GR" sz="1800" dirty="0"/>
                  <a:t> a </a:t>
                </a:r>
                <a:r>
                  <a:rPr lang="el-GR" sz="1800" dirty="0" err="1"/>
                  <a:t>veil</a:t>
                </a:r>
                <a:r>
                  <a:rPr lang="el-GR" sz="1800" dirty="0"/>
                  <a:t> –</a:t>
                </a:r>
                <a:r>
                  <a:rPr lang="el-GR" sz="1800" dirty="0" err="1"/>
                  <a:t>John</a:t>
                </a:r>
                <a:r>
                  <a:rPr lang="el-GR" sz="1800" dirty="0"/>
                  <a:t> </a:t>
                </a:r>
                <a:r>
                  <a:rPr lang="el-GR" sz="1800" dirty="0" err="1"/>
                  <a:t>Stuart</a:t>
                </a:r>
                <a:r>
                  <a:rPr lang="el-GR" sz="1800" dirty="0"/>
                  <a:t> </a:t>
                </a:r>
                <a:r>
                  <a:rPr lang="el-GR" sz="1800" dirty="0" err="1"/>
                  <a:t>Mill</a:t>
                </a:r>
                <a:r>
                  <a:rPr lang="el-GR" sz="1800" dirty="0"/>
                  <a:t>), στην «ποσοτική θεωρία του</a:t>
                </a:r>
                <a:r>
                  <a:rPr lang="en-US" sz="1800" dirty="0"/>
                  <a:t> </a:t>
                </a:r>
                <a:r>
                  <a:rPr lang="el-GR" sz="1800" dirty="0"/>
                  <a:t>χρήματος».</a:t>
                </a:r>
              </a:p>
              <a:p>
                <a:pPr marL="0" indent="0">
                  <a:buNone/>
                </a:pPr>
                <a:r>
                  <a:rPr lang="el-GR" sz="1800" dirty="0"/>
                  <a:t>Αυτό</a:t>
                </a:r>
                <a:r>
                  <a:rPr lang="en-US" sz="1800" dirty="0"/>
                  <a:t> </a:t>
                </a:r>
                <a:r>
                  <a:rPr lang="el-GR" sz="1800" dirty="0"/>
                  <a:t>ισχύει</a:t>
                </a:r>
                <a:r>
                  <a:rPr lang="en-US" sz="1800" dirty="0"/>
                  <a:t> </a:t>
                </a:r>
                <a:r>
                  <a:rPr lang="el-GR" sz="1800" dirty="0"/>
                  <a:t>και</a:t>
                </a:r>
                <a:r>
                  <a:rPr lang="en-US" sz="1800" dirty="0"/>
                  <a:t> </a:t>
                </a:r>
                <a:r>
                  <a:rPr lang="el-GR" sz="1800" dirty="0"/>
                  <a:t>στην</a:t>
                </a:r>
                <a:r>
                  <a:rPr lang="en-US" sz="1800" dirty="0"/>
                  <a:t> </a:t>
                </a:r>
                <a:r>
                  <a:rPr lang="el-GR" sz="1800" dirty="0"/>
                  <a:t>αρχική</a:t>
                </a:r>
                <a:r>
                  <a:rPr lang="en-US" sz="1800" dirty="0"/>
                  <a:t> </a:t>
                </a:r>
                <a:r>
                  <a:rPr lang="el-GR" sz="1800" dirty="0"/>
                  <a:t>(</a:t>
                </a:r>
                <a:r>
                  <a:rPr lang="el-GR" sz="1800" dirty="0" err="1"/>
                  <a:t>Locke</a:t>
                </a:r>
                <a:r>
                  <a:rPr lang="el-GR" sz="1800" dirty="0"/>
                  <a:t>,</a:t>
                </a:r>
                <a:r>
                  <a:rPr lang="en-US" sz="1800" dirty="0"/>
                  <a:t> </a:t>
                </a:r>
                <a:r>
                  <a:rPr lang="el-GR" sz="1800" dirty="0" err="1"/>
                  <a:t>Hume</a:t>
                </a:r>
                <a:r>
                  <a:rPr lang="el-GR" sz="1800" dirty="0"/>
                  <a:t>,</a:t>
                </a:r>
                <a:r>
                  <a:rPr lang="en-US" sz="1800" dirty="0"/>
                  <a:t> </a:t>
                </a:r>
                <a:r>
                  <a:rPr lang="el-GR" sz="1800" dirty="0" err="1"/>
                  <a:t>Ricardo</a:t>
                </a:r>
                <a:r>
                  <a:rPr lang="el-GR" sz="1800" dirty="0"/>
                  <a:t>)</a:t>
                </a:r>
                <a:r>
                  <a:rPr lang="en-US" sz="1800" dirty="0"/>
                  <a:t> </a:t>
                </a:r>
                <a:r>
                  <a:rPr lang="el-GR" sz="1800" dirty="0"/>
                  <a:t>αλλά</a:t>
                </a:r>
                <a:r>
                  <a:rPr lang="en-US" sz="1800" dirty="0"/>
                  <a:t> </a:t>
                </a:r>
                <a:r>
                  <a:rPr lang="el-GR" sz="1800" dirty="0"/>
                  <a:t>και</a:t>
                </a:r>
                <a:r>
                  <a:rPr lang="en-US" sz="1800" dirty="0"/>
                  <a:t> </a:t>
                </a:r>
                <a:r>
                  <a:rPr lang="el-GR" sz="1800" dirty="0"/>
                  <a:t>στις</a:t>
                </a:r>
                <a:r>
                  <a:rPr lang="en-US" sz="1800" dirty="0"/>
                  <a:t> </a:t>
                </a:r>
                <a:r>
                  <a:rPr lang="el-GR" sz="1800" dirty="0"/>
                  <a:t>μεταγενέστερες</a:t>
                </a:r>
                <a:r>
                  <a:rPr lang="en-US" sz="1800" dirty="0"/>
                  <a:t> </a:t>
                </a:r>
                <a:r>
                  <a:rPr lang="el-GR" sz="1800" dirty="0"/>
                  <a:t>(</a:t>
                </a:r>
                <a:r>
                  <a:rPr lang="el-GR" sz="1800" dirty="0" err="1"/>
                  <a:t>VonMises</a:t>
                </a:r>
                <a:r>
                  <a:rPr lang="el-GR" sz="1800" dirty="0"/>
                  <a:t>,</a:t>
                </a:r>
                <a:r>
                  <a:rPr lang="en-US" sz="1800" dirty="0"/>
                  <a:t> </a:t>
                </a:r>
                <a:r>
                  <a:rPr lang="el-GR" sz="1800" dirty="0" err="1"/>
                  <a:t>Friedman</a:t>
                </a:r>
                <a:r>
                  <a:rPr lang="en-US" sz="1800" dirty="0"/>
                  <a:t> </a:t>
                </a:r>
                <a:r>
                  <a:rPr lang="el-GR" sz="1800" dirty="0"/>
                  <a:t>κ.α.)</a:t>
                </a:r>
                <a:r>
                  <a:rPr lang="en-US" sz="1800" dirty="0"/>
                  <a:t> </a:t>
                </a:r>
                <a:r>
                  <a:rPr lang="el-GR" sz="1800" dirty="0"/>
                  <a:t>εκδοχές</a:t>
                </a:r>
                <a:r>
                  <a:rPr lang="en-US" sz="1800" dirty="0"/>
                  <a:t> </a:t>
                </a:r>
                <a:r>
                  <a:rPr lang="el-GR" sz="1800" dirty="0"/>
                  <a:t>της</a:t>
                </a:r>
                <a:r>
                  <a:rPr lang="en-US" sz="1800" dirty="0"/>
                  <a:t> </a:t>
                </a:r>
                <a:r>
                  <a:rPr lang="el-GR" sz="1800" dirty="0"/>
                  <a:t>θεωρίας.</a:t>
                </a:r>
                <a:r>
                  <a:rPr lang="en-US" sz="1800" dirty="0"/>
                  <a:t> </a:t>
                </a:r>
                <a:r>
                  <a:rPr lang="el-GR" sz="1800" dirty="0"/>
                  <a:t>Δηλαδή,</a:t>
                </a:r>
                <a:r>
                  <a:rPr lang="en-US" sz="1800" dirty="0"/>
                  <a:t> </a:t>
                </a:r>
                <a:r>
                  <a:rPr lang="el-GR" sz="1800" dirty="0"/>
                  <a:t>ακόμα</a:t>
                </a:r>
                <a:r>
                  <a:rPr lang="en-US" sz="1800" dirty="0"/>
                  <a:t> </a:t>
                </a:r>
                <a:r>
                  <a:rPr lang="el-GR" sz="1800" dirty="0"/>
                  <a:t>και</a:t>
                </a:r>
                <a:r>
                  <a:rPr lang="en-US" sz="1800" dirty="0"/>
                  <a:t> </a:t>
                </a:r>
                <a:r>
                  <a:rPr lang="el-GR" sz="1800" dirty="0"/>
                  <a:t>όταν</a:t>
                </a:r>
                <a:r>
                  <a:rPr lang="en-US" sz="1800" dirty="0"/>
                  <a:t> </a:t>
                </a:r>
                <a:r>
                  <a:rPr lang="el-GR" sz="1800" dirty="0"/>
                  <a:t>το</a:t>
                </a:r>
                <a:r>
                  <a:rPr lang="en-US" sz="1800" dirty="0"/>
                  <a:t> </a:t>
                </a:r>
                <a:r>
                  <a:rPr lang="el-GR" sz="1800" dirty="0"/>
                  <a:t>χρήμα</a:t>
                </a:r>
                <a:r>
                  <a:rPr lang="en-US" sz="1800" dirty="0"/>
                  <a:t> </a:t>
                </a:r>
                <a:r>
                  <a:rPr lang="el-GR" sz="1800" dirty="0"/>
                  <a:t>ήταν</a:t>
                </a:r>
                <a:r>
                  <a:rPr lang="en-US" sz="1800" dirty="0"/>
                  <a:t> </a:t>
                </a:r>
                <a:r>
                  <a:rPr lang="el-GR" sz="1800" dirty="0"/>
                  <a:t>εμπόρευμα</a:t>
                </a:r>
                <a:r>
                  <a:rPr lang="en-US" sz="1800" dirty="0"/>
                  <a:t> </a:t>
                </a:r>
                <a:r>
                  <a:rPr lang="el-GR" sz="1800" dirty="0"/>
                  <a:t>(χρυσός,</a:t>
                </a:r>
                <a:r>
                  <a:rPr lang="en-US" sz="1800" dirty="0"/>
                  <a:t> </a:t>
                </a:r>
                <a:r>
                  <a:rPr lang="el-GR" sz="1800" dirty="0"/>
                  <a:t>ασήμι)</a:t>
                </a:r>
                <a:r>
                  <a:rPr lang="en-US" sz="1800" dirty="0"/>
                  <a:t> </a:t>
                </a:r>
                <a:r>
                  <a:rPr lang="el-GR" sz="1800" dirty="0"/>
                  <a:t>ή</a:t>
                </a:r>
                <a:r>
                  <a:rPr lang="en-US" sz="1800" dirty="0"/>
                  <a:t> </a:t>
                </a:r>
                <a:r>
                  <a:rPr lang="el-GR" sz="1800" dirty="0"/>
                  <a:t>«μετατρέψιμα</a:t>
                </a:r>
                <a:r>
                  <a:rPr lang="en-US" sz="1800" dirty="0"/>
                  <a:t> </a:t>
                </a:r>
                <a:r>
                  <a:rPr lang="el-GR" sz="1800" dirty="0"/>
                  <a:t>τραπεζογραμμάτια»</a:t>
                </a:r>
                <a:r>
                  <a:rPr lang="en-US" sz="1800" dirty="0"/>
                  <a:t> </a:t>
                </a:r>
                <a:r>
                  <a:rPr lang="el-GR" sz="1800" dirty="0"/>
                  <a:t>το</a:t>
                </a:r>
                <a:r>
                  <a:rPr lang="en-US" sz="1800" dirty="0"/>
                  <a:t> </a:t>
                </a:r>
                <a:r>
                  <a:rPr lang="el-GR" sz="1800" dirty="0"/>
                  <a:t>χρήμα</a:t>
                </a:r>
                <a:r>
                  <a:rPr lang="en-US" sz="1800" dirty="0"/>
                  <a:t> </a:t>
                </a:r>
                <a:r>
                  <a:rPr lang="el-GR" sz="1800" dirty="0"/>
                  <a:t>ήταν</a:t>
                </a:r>
                <a:r>
                  <a:rPr lang="en-US" sz="1800" dirty="0"/>
                  <a:t> </a:t>
                </a:r>
                <a:r>
                  <a:rPr lang="el-GR" sz="1800" dirty="0"/>
                  <a:t>χωρίς</a:t>
                </a:r>
                <a:r>
                  <a:rPr lang="en-US" sz="1800" dirty="0"/>
                  <a:t> </a:t>
                </a:r>
                <a:r>
                  <a:rPr lang="el-GR" sz="1800" dirty="0"/>
                  <a:t>αξία.(</a:t>
                </a:r>
                <a:r>
                  <a:rPr lang="el-GR" sz="1800" dirty="0">
                    <a:solidFill>
                      <a:srgbClr val="FF0000"/>
                    </a:solidFill>
                  </a:rPr>
                  <a:t>Πώς</a:t>
                </a:r>
                <a:r>
                  <a:rPr lang="en-US" sz="1800" dirty="0">
                    <a:solidFill>
                      <a:srgbClr val="FF0000"/>
                    </a:solidFill>
                  </a:rPr>
                  <a:t> </a:t>
                </a:r>
                <a:r>
                  <a:rPr lang="el-GR" sz="1800" dirty="0">
                    <a:solidFill>
                      <a:srgbClr val="FF0000"/>
                    </a:solidFill>
                  </a:rPr>
                  <a:t>δικαιολογείται</a:t>
                </a:r>
                <a:r>
                  <a:rPr lang="en-US" sz="1800" dirty="0">
                    <a:solidFill>
                      <a:srgbClr val="FF0000"/>
                    </a:solidFill>
                  </a:rPr>
                  <a:t> </a:t>
                </a:r>
                <a:r>
                  <a:rPr lang="el-GR" sz="1800" dirty="0">
                    <a:solidFill>
                      <a:srgbClr val="FF0000"/>
                    </a:solidFill>
                  </a:rPr>
                  <a:t>αυτό</a:t>
                </a:r>
                <a:r>
                  <a:rPr lang="en-US" sz="1800" dirty="0">
                    <a:solidFill>
                      <a:srgbClr val="FF0000"/>
                    </a:solidFill>
                  </a:rPr>
                  <a:t> </a:t>
                </a:r>
                <a:r>
                  <a:rPr lang="el-GR" sz="1800" dirty="0">
                    <a:solidFill>
                      <a:srgbClr val="FF0000"/>
                    </a:solidFill>
                  </a:rPr>
                  <a:t>στο</a:t>
                </a:r>
                <a:r>
                  <a:rPr lang="en-US" sz="1800" dirty="0">
                    <a:solidFill>
                      <a:srgbClr val="FF0000"/>
                    </a:solidFill>
                  </a:rPr>
                  <a:t> </a:t>
                </a:r>
                <a:r>
                  <a:rPr lang="el-GR" sz="1800" dirty="0" err="1">
                    <a:solidFill>
                      <a:srgbClr val="FF0000"/>
                    </a:solidFill>
                  </a:rPr>
                  <a:t>Ricardo</a:t>
                </a:r>
                <a:r>
                  <a:rPr lang="en-US" sz="1800" dirty="0">
                    <a:solidFill>
                      <a:srgbClr val="FF0000"/>
                    </a:solidFill>
                  </a:rPr>
                  <a:t> </a:t>
                </a:r>
                <a:r>
                  <a:rPr lang="el-GR" sz="1800" dirty="0">
                    <a:solidFill>
                      <a:srgbClr val="FF0000"/>
                    </a:solidFill>
                  </a:rPr>
                  <a:t>με</a:t>
                </a:r>
                <a:r>
                  <a:rPr lang="en-US" sz="1800" dirty="0">
                    <a:solidFill>
                      <a:srgbClr val="FF0000"/>
                    </a:solidFill>
                  </a:rPr>
                  <a:t> </a:t>
                </a:r>
                <a:r>
                  <a:rPr lang="el-GR" sz="1800" dirty="0">
                    <a:solidFill>
                      <a:srgbClr val="FF0000"/>
                    </a:solidFill>
                  </a:rPr>
                  <a:t>εργασιακή</a:t>
                </a:r>
                <a:r>
                  <a:rPr lang="en-US" sz="1800" dirty="0">
                    <a:solidFill>
                      <a:srgbClr val="FF0000"/>
                    </a:solidFill>
                  </a:rPr>
                  <a:t> </a:t>
                </a:r>
                <a:r>
                  <a:rPr lang="el-GR" sz="1800" dirty="0">
                    <a:solidFill>
                      <a:srgbClr val="FF0000"/>
                    </a:solidFill>
                  </a:rPr>
                  <a:t>θεωρία</a:t>
                </a:r>
                <a:r>
                  <a:rPr lang="en-US" sz="1800" dirty="0">
                    <a:solidFill>
                      <a:srgbClr val="FF0000"/>
                    </a:solidFill>
                  </a:rPr>
                  <a:t> </a:t>
                </a:r>
                <a:r>
                  <a:rPr lang="el-GR" sz="1800" dirty="0">
                    <a:solidFill>
                      <a:srgbClr val="FF0000"/>
                    </a:solidFill>
                  </a:rPr>
                  <a:t>της</a:t>
                </a:r>
                <a:r>
                  <a:rPr lang="en-US" sz="1800" dirty="0">
                    <a:solidFill>
                      <a:srgbClr val="FF0000"/>
                    </a:solidFill>
                  </a:rPr>
                  <a:t> </a:t>
                </a:r>
                <a:r>
                  <a:rPr lang="el-GR" sz="1800" dirty="0">
                    <a:solidFill>
                      <a:srgbClr val="FF0000"/>
                    </a:solidFill>
                  </a:rPr>
                  <a:t>αξίας;</a:t>
                </a:r>
                <a:r>
                  <a:rPr lang="el-GR" sz="1800" dirty="0"/>
                  <a:t>).</a:t>
                </a:r>
              </a:p>
              <a:p>
                <a:pPr marL="0" indent="0" algn="just">
                  <a:buNone/>
                </a:pPr>
                <a:r>
                  <a:rPr lang="el-GR" sz="1800" dirty="0"/>
                  <a:t>Σε</a:t>
                </a:r>
                <a:r>
                  <a:rPr lang="en-US" sz="1800" dirty="0"/>
                  <a:t> </a:t>
                </a:r>
                <a:r>
                  <a:rPr lang="el-GR" sz="1800" dirty="0"/>
                  <a:t>αυτό</a:t>
                </a:r>
                <a:r>
                  <a:rPr lang="en-US" sz="1800" dirty="0"/>
                  <a:t> </a:t>
                </a:r>
                <a:r>
                  <a:rPr lang="el-GR" sz="1800" dirty="0"/>
                  <a:t>τον</a:t>
                </a:r>
                <a:r>
                  <a:rPr lang="en-US" sz="1800" dirty="0"/>
                  <a:t> </a:t>
                </a:r>
                <a:r>
                  <a:rPr lang="el-GR" sz="1800" dirty="0"/>
                  <a:t>ισχυρισμό</a:t>
                </a:r>
                <a:r>
                  <a:rPr lang="en-US" sz="1800" dirty="0"/>
                  <a:t> </a:t>
                </a:r>
                <a:r>
                  <a:rPr lang="el-GR" sz="1800" dirty="0"/>
                  <a:t>θεμελιώνεται</a:t>
                </a:r>
                <a:r>
                  <a:rPr lang="en-US" sz="1800" dirty="0"/>
                  <a:t> </a:t>
                </a:r>
                <a:r>
                  <a:rPr lang="el-GR" sz="1800" dirty="0"/>
                  <a:t>και</a:t>
                </a:r>
                <a:r>
                  <a:rPr lang="en-US" sz="1800" dirty="0"/>
                  <a:t> </a:t>
                </a:r>
                <a:r>
                  <a:rPr lang="el-GR" sz="1800" dirty="0"/>
                  <a:t>το</a:t>
                </a:r>
                <a:r>
                  <a:rPr lang="en-US" sz="1800" dirty="0"/>
                  <a:t> </a:t>
                </a:r>
                <a:r>
                  <a:rPr lang="el-GR" sz="1800" dirty="0"/>
                  <a:t>βασικό</a:t>
                </a:r>
                <a:r>
                  <a:rPr lang="en-US" sz="1800" dirty="0"/>
                  <a:t> </a:t>
                </a:r>
                <a:r>
                  <a:rPr lang="el-GR" sz="1800" dirty="0"/>
                  <a:t>συμπέρασμα</a:t>
                </a:r>
                <a:r>
                  <a:rPr lang="en-US" sz="1800" dirty="0"/>
                  <a:t> </a:t>
                </a:r>
                <a:r>
                  <a:rPr lang="el-GR" sz="1800" dirty="0"/>
                  <a:t>της</a:t>
                </a:r>
                <a:r>
                  <a:rPr lang="en-US" sz="1800" dirty="0"/>
                  <a:t> </a:t>
                </a:r>
                <a:r>
                  <a:rPr lang="el-GR" sz="1800" dirty="0"/>
                  <a:t>θεωρίας:</a:t>
                </a:r>
                <a:r>
                  <a:rPr lang="en-US" sz="1800" dirty="0"/>
                  <a:t> </a:t>
                </a:r>
                <a:r>
                  <a:rPr lang="el-GR" sz="1800" dirty="0"/>
                  <a:t>Η</a:t>
                </a:r>
                <a:r>
                  <a:rPr lang="en-US" sz="1800" dirty="0"/>
                  <a:t> </a:t>
                </a:r>
                <a:r>
                  <a:rPr lang="el-GR" sz="1800" dirty="0"/>
                  <a:t>επεκτατική</a:t>
                </a:r>
                <a:r>
                  <a:rPr lang="en-US" sz="1800" dirty="0"/>
                  <a:t> </a:t>
                </a:r>
                <a:r>
                  <a:rPr lang="el-GR" sz="1800" dirty="0"/>
                  <a:t>νομισματική</a:t>
                </a:r>
                <a:r>
                  <a:rPr lang="en-US" sz="1800" dirty="0"/>
                  <a:t> </a:t>
                </a:r>
                <a:r>
                  <a:rPr lang="el-GR" sz="1800" dirty="0"/>
                  <a:t>πολιτική</a:t>
                </a:r>
                <a:r>
                  <a:rPr lang="en-US" sz="1800" dirty="0"/>
                  <a:t> </a:t>
                </a:r>
                <a:r>
                  <a:rPr lang="el-GR" sz="1800" dirty="0"/>
                  <a:t>δεν</a:t>
                </a:r>
                <a:r>
                  <a:rPr lang="en-US" sz="1800" dirty="0"/>
                  <a:t> </a:t>
                </a:r>
                <a:r>
                  <a:rPr lang="el-GR" sz="1800" dirty="0"/>
                  <a:t>μπορεί</a:t>
                </a:r>
                <a:r>
                  <a:rPr lang="en-US" sz="1800" dirty="0"/>
                  <a:t> </a:t>
                </a:r>
                <a:r>
                  <a:rPr lang="el-GR" sz="1800" dirty="0"/>
                  <a:t>να</a:t>
                </a:r>
                <a:r>
                  <a:rPr lang="en-US" sz="1800" dirty="0"/>
                  <a:t> </a:t>
                </a:r>
                <a:r>
                  <a:rPr lang="el-GR" sz="1800" dirty="0"/>
                  <a:t>έχει</a:t>
                </a:r>
                <a:r>
                  <a:rPr lang="en-US" sz="1800" dirty="0"/>
                  <a:t> </a:t>
                </a:r>
                <a:r>
                  <a:rPr lang="el-GR" sz="1800" dirty="0"/>
                  <a:t>μακροχρόνια</a:t>
                </a:r>
                <a:r>
                  <a:rPr lang="en-US" sz="1800" dirty="0"/>
                  <a:t> </a:t>
                </a:r>
                <a:r>
                  <a:rPr lang="el-GR" sz="1800" dirty="0"/>
                  <a:t>επίδραση</a:t>
                </a:r>
                <a:r>
                  <a:rPr lang="en-US" sz="1800" dirty="0"/>
                  <a:t> </a:t>
                </a:r>
                <a:r>
                  <a:rPr lang="el-GR" sz="1800" dirty="0"/>
                  <a:t>στην</a:t>
                </a:r>
                <a:r>
                  <a:rPr lang="en-US" sz="1800" dirty="0"/>
                  <a:t> </a:t>
                </a:r>
                <a:r>
                  <a:rPr lang="el-GR" sz="1800" dirty="0"/>
                  <a:t>παραγωγή</a:t>
                </a:r>
                <a:r>
                  <a:rPr lang="en-US" sz="1800" dirty="0"/>
                  <a:t> </a:t>
                </a:r>
                <a:r>
                  <a:rPr lang="el-GR" sz="1800" dirty="0"/>
                  <a:t>και</a:t>
                </a:r>
                <a:r>
                  <a:rPr lang="en-US" sz="1800" dirty="0"/>
                  <a:t> </a:t>
                </a:r>
                <a:r>
                  <a:rPr lang="el-GR" sz="1800" dirty="0"/>
                  <a:t>την</a:t>
                </a:r>
                <a:r>
                  <a:rPr lang="en-US" sz="1800" dirty="0"/>
                  <a:t> </a:t>
                </a:r>
                <a:r>
                  <a:rPr lang="el-GR" sz="1800" dirty="0"/>
                  <a:t>απασχόληση</a:t>
                </a:r>
                <a:r>
                  <a:rPr lang="en-US" sz="1800" dirty="0"/>
                  <a:t> </a:t>
                </a:r>
                <a:r>
                  <a:rPr lang="el-GR" sz="1800" dirty="0"/>
                  <a:t>το</a:t>
                </a:r>
                <a:r>
                  <a:rPr lang="en-US" sz="1800" dirty="0"/>
                  <a:t> </a:t>
                </a:r>
                <a:r>
                  <a:rPr lang="el-GR" sz="1800" dirty="0"/>
                  <a:t>μόνο</a:t>
                </a:r>
                <a:r>
                  <a:rPr lang="en-US" sz="1800" dirty="0"/>
                  <a:t> </a:t>
                </a:r>
                <a:r>
                  <a:rPr lang="el-GR" sz="1800" dirty="0"/>
                  <a:t>που</a:t>
                </a:r>
                <a:r>
                  <a:rPr lang="en-US" sz="1800" dirty="0"/>
                  <a:t> </a:t>
                </a:r>
                <a:r>
                  <a:rPr lang="el-GR" sz="1800" dirty="0"/>
                  <a:t>θα</a:t>
                </a:r>
                <a:r>
                  <a:rPr lang="en-US" sz="1800" dirty="0"/>
                  <a:t> </a:t>
                </a:r>
                <a:r>
                  <a:rPr lang="el-GR" sz="1800" dirty="0"/>
                  <a:t>φέρει</a:t>
                </a:r>
                <a:r>
                  <a:rPr lang="en-US" sz="1800" dirty="0"/>
                  <a:t> </a:t>
                </a:r>
                <a:r>
                  <a:rPr lang="el-GR" sz="1800" dirty="0"/>
                  <a:t>είναι</a:t>
                </a:r>
                <a:r>
                  <a:rPr lang="en-US" sz="1800" dirty="0"/>
                  <a:t> </a:t>
                </a:r>
                <a:r>
                  <a:rPr lang="el-GR" sz="1800" dirty="0"/>
                  <a:t>αύξηση</a:t>
                </a:r>
                <a:r>
                  <a:rPr lang="en-US" sz="1800" dirty="0"/>
                  <a:t> </a:t>
                </a:r>
                <a:r>
                  <a:rPr lang="el-GR" sz="1800" dirty="0"/>
                  <a:t>των</a:t>
                </a:r>
                <a:r>
                  <a:rPr lang="en-US" sz="1800" dirty="0"/>
                  <a:t> </a:t>
                </a:r>
                <a:r>
                  <a:rPr lang="el-GR" sz="1800" dirty="0"/>
                  <a:t>τιμών.</a:t>
                </a:r>
                <a:r>
                  <a:rPr lang="en-US" sz="1800" dirty="0"/>
                  <a:t> </a:t>
                </a:r>
                <a:r>
                  <a:rPr lang="el-GR" sz="1800" dirty="0"/>
                  <a:t>Δηλαδή,</a:t>
                </a:r>
                <a:r>
                  <a:rPr lang="en-US" sz="1800" dirty="0"/>
                  <a:t> </a:t>
                </a:r>
                <a:r>
                  <a:rPr lang="el-GR" sz="1800" dirty="0"/>
                  <a:t>όπως</a:t>
                </a:r>
                <a:r>
                  <a:rPr lang="en-US" sz="1800" dirty="0"/>
                  <a:t> </a:t>
                </a:r>
                <a:r>
                  <a:rPr lang="el-GR" sz="1800" dirty="0"/>
                  <a:t>έλεγε</a:t>
                </a:r>
                <a:r>
                  <a:rPr lang="en-US" sz="1800" dirty="0"/>
                  <a:t> </a:t>
                </a:r>
                <a:r>
                  <a:rPr lang="el-GR" sz="1800" dirty="0"/>
                  <a:t>ο</a:t>
                </a:r>
                <a:r>
                  <a:rPr lang="en-US" sz="1800" dirty="0"/>
                  <a:t> </a:t>
                </a:r>
                <a:r>
                  <a:rPr lang="el-GR" sz="1800" dirty="0" err="1"/>
                  <a:t>Friedman</a:t>
                </a:r>
                <a:r>
                  <a:rPr lang="el-GR" sz="1800" dirty="0"/>
                  <a:t>,</a:t>
                </a:r>
                <a:r>
                  <a:rPr lang="en-US" sz="1800" dirty="0"/>
                  <a:t> </a:t>
                </a:r>
                <a:r>
                  <a:rPr lang="el-GR" sz="1800" dirty="0"/>
                  <a:t>o</a:t>
                </a:r>
                <a:r>
                  <a:rPr lang="en-US" sz="1800" dirty="0"/>
                  <a:t> </a:t>
                </a:r>
                <a:r>
                  <a:rPr lang="el-GR" sz="1800" dirty="0"/>
                  <a:t>«πληθωρισμός</a:t>
                </a:r>
                <a:r>
                  <a:rPr lang="en-US" sz="1800" dirty="0"/>
                  <a:t> </a:t>
                </a:r>
                <a:r>
                  <a:rPr lang="el-GR" sz="1800" dirty="0"/>
                  <a:t>είναι</a:t>
                </a:r>
                <a:r>
                  <a:rPr lang="en-US" sz="1800" dirty="0"/>
                  <a:t> </a:t>
                </a:r>
                <a:r>
                  <a:rPr lang="el-GR" sz="1800" dirty="0"/>
                  <a:t>πάντα</a:t>
                </a:r>
                <a:r>
                  <a:rPr lang="en-US" sz="1800" dirty="0"/>
                  <a:t> </a:t>
                </a:r>
                <a:r>
                  <a:rPr lang="el-GR" sz="1800" dirty="0"/>
                  <a:t>ένα</a:t>
                </a:r>
                <a:r>
                  <a:rPr lang="en-US" sz="1800" dirty="0"/>
                  <a:t> </a:t>
                </a:r>
                <a:r>
                  <a:rPr lang="el-GR" sz="1800" dirty="0"/>
                  <a:t>νομισματικό</a:t>
                </a:r>
                <a:r>
                  <a:rPr lang="en-US" sz="1800" dirty="0"/>
                  <a:t> </a:t>
                </a:r>
                <a:r>
                  <a:rPr lang="el-GR" sz="1800" dirty="0"/>
                  <a:t>φαινόμενο».</a:t>
                </a:r>
              </a:p>
              <a:p>
                <a:pPr marL="0" indent="0">
                  <a:buNone/>
                </a:pPr>
                <a:r>
                  <a:rPr lang="el-GR" sz="1800" dirty="0"/>
                  <a:t>Το ίδιο συμπέρασμα αποτυπώνεται στη φράση: «η αιτιότητα πηγαίνει από το χρήμα στις τιμές».</a:t>
                </a:r>
              </a:p>
              <a:p>
                <a:pPr marL="0" indent="0">
                  <a:buNone/>
                </a:pPr>
                <a:r>
                  <a:rPr lang="el-GR" sz="1800" dirty="0"/>
                  <a:t>Το περίγραμμα του επιχειρήματος γίνεται κατανοητό αν ρίξουμε μια ματιά στη βασική εξίσωση της ποσοτικής θεωρίας.</a:t>
                </a:r>
              </a:p>
              <a:p>
                <a:pPr marL="0" indent="0" algn="ctr">
                  <a:buNone/>
                </a:pPr>
                <a14:m>
                  <m:oMath xmlns:m="http://schemas.openxmlformats.org/officeDocument/2006/math">
                    <m:r>
                      <a:rPr lang="en-US" sz="1800" b="0" i="1" smtClean="0">
                        <a:latin typeface="Cambria Math" panose="02040503050406030204" pitchFamily="18" charset="0"/>
                      </a:rPr>
                      <m:t>𝑝</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m:t>
                        </m:r>
                      </m:num>
                      <m:den>
                        <m:r>
                          <a:rPr lang="en-US" sz="1800" b="0" i="1" smtClean="0">
                            <a:latin typeface="Cambria Math" panose="02040503050406030204" pitchFamily="18" charset="0"/>
                          </a:rPr>
                          <m:t>𝑋𝑅</m:t>
                        </m:r>
                      </m:den>
                    </m:f>
                    <m:r>
                      <a:rPr lang="en-US" sz="1800" b="0" i="1" smtClean="0">
                        <a:latin typeface="Cambria Math" panose="02040503050406030204" pitchFamily="18" charset="0"/>
                      </a:rPr>
                      <m:t>∗</m:t>
                    </m:r>
                    <m:r>
                      <a:rPr lang="en-US" sz="1800" b="0" i="1" smtClean="0">
                        <a:latin typeface="Cambria Math" panose="02040503050406030204" pitchFamily="18" charset="0"/>
                      </a:rPr>
                      <m:t>𝑣</m:t>
                    </m:r>
                  </m:oMath>
                </a14:m>
                <a:r>
                  <a:rPr lang="en-US" sz="1800" dirty="0"/>
                  <a:t> </a:t>
                </a:r>
                <a:endParaRPr lang="el-GR" sz="1800" dirty="0"/>
              </a:p>
              <a:p>
                <a:pPr marL="0" indent="0">
                  <a:buNone/>
                </a:pPr>
                <a:r>
                  <a:rPr lang="el-GR" sz="1800" dirty="0"/>
                  <a:t>Σε</a:t>
                </a:r>
                <a:r>
                  <a:rPr lang="en-US" sz="1800" dirty="0"/>
                  <a:t> </a:t>
                </a:r>
                <a:r>
                  <a:rPr lang="el-GR" sz="1800" dirty="0"/>
                  <a:t>ένα</a:t>
                </a:r>
                <a:r>
                  <a:rPr lang="en-US" sz="1800" dirty="0"/>
                  <a:t> </a:t>
                </a:r>
                <a:r>
                  <a:rPr lang="el-GR" sz="1800" dirty="0"/>
                  <a:t>κόσμο</a:t>
                </a:r>
                <a:r>
                  <a:rPr lang="en-US" sz="1800" dirty="0"/>
                  <a:t> </a:t>
                </a:r>
                <a:r>
                  <a:rPr lang="el-GR" sz="1800" dirty="0"/>
                  <a:t>που</a:t>
                </a:r>
                <a:r>
                  <a:rPr lang="en-US" sz="1800" dirty="0"/>
                  <a:t> </a:t>
                </a:r>
                <a:r>
                  <a:rPr lang="el-GR" sz="1800" dirty="0"/>
                  <a:t>η</a:t>
                </a:r>
                <a:r>
                  <a:rPr lang="en-US" sz="1800" dirty="0"/>
                  <a:t> </a:t>
                </a:r>
                <a:r>
                  <a:rPr lang="el-GR" sz="1800" dirty="0"/>
                  <a:t>ποσότητα</a:t>
                </a:r>
                <a:r>
                  <a:rPr lang="en-US" sz="1800" dirty="0"/>
                  <a:t> </a:t>
                </a:r>
                <a:r>
                  <a:rPr lang="el-GR" sz="1800" dirty="0"/>
                  <a:t>των</a:t>
                </a:r>
                <a:r>
                  <a:rPr lang="en-US" sz="1800" dirty="0"/>
                  <a:t> </a:t>
                </a:r>
                <a:r>
                  <a:rPr lang="el-GR" sz="1800" dirty="0"/>
                  <a:t>εμπορευμάτων</a:t>
                </a:r>
                <a:r>
                  <a:rPr lang="en-US" sz="1800" dirty="0"/>
                  <a:t> </a:t>
                </a:r>
                <a:r>
                  <a:rPr lang="el-GR" sz="1800" dirty="0"/>
                  <a:t>(XR)</a:t>
                </a:r>
                <a:r>
                  <a:rPr lang="en-US" sz="1800" dirty="0"/>
                  <a:t> </a:t>
                </a:r>
                <a:r>
                  <a:rPr lang="el-GR" sz="1800" dirty="0"/>
                  <a:t>είναι</a:t>
                </a:r>
                <a:r>
                  <a:rPr lang="en-US" sz="1800" dirty="0"/>
                  <a:t> </a:t>
                </a:r>
                <a:r>
                  <a:rPr lang="el-GR" sz="1800" dirty="0"/>
                  <a:t>δεδομένη</a:t>
                </a:r>
                <a:r>
                  <a:rPr lang="en-US" sz="1800" dirty="0"/>
                  <a:t> </a:t>
                </a:r>
                <a:r>
                  <a:rPr lang="el-GR" sz="1800" dirty="0"/>
                  <a:t>(λόγω</a:t>
                </a:r>
                <a:r>
                  <a:rPr lang="en-US" sz="1800" dirty="0"/>
                  <a:t> </a:t>
                </a:r>
                <a:r>
                  <a:rPr lang="el-GR" sz="1800" dirty="0"/>
                  <a:t>πλήρους</a:t>
                </a:r>
                <a:r>
                  <a:rPr lang="en-US" sz="1800" dirty="0"/>
                  <a:t> </a:t>
                </a:r>
                <a:r>
                  <a:rPr lang="el-GR" sz="1800" dirty="0"/>
                  <a:t>αξιοποίησης</a:t>
                </a:r>
                <a:r>
                  <a:rPr lang="en-US" sz="1800" dirty="0"/>
                  <a:t> </a:t>
                </a:r>
                <a:r>
                  <a:rPr lang="el-GR" sz="1800" dirty="0"/>
                  <a:t>του</a:t>
                </a:r>
                <a:r>
                  <a:rPr lang="en-US" sz="1800" dirty="0"/>
                  <a:t> </a:t>
                </a:r>
                <a:r>
                  <a:rPr lang="el-GR" sz="1800" dirty="0"/>
                  <a:t>κεφαλαίου</a:t>
                </a:r>
                <a:r>
                  <a:rPr lang="en-US" sz="1800" dirty="0"/>
                  <a:t> </a:t>
                </a:r>
                <a:r>
                  <a:rPr lang="el-GR" sz="1800" dirty="0"/>
                  <a:t>ή/και</a:t>
                </a:r>
                <a:r>
                  <a:rPr lang="en-US" sz="1800" dirty="0"/>
                  <a:t> </a:t>
                </a:r>
                <a:r>
                  <a:rPr lang="el-GR" sz="1800" dirty="0"/>
                  <a:t>πλήρους</a:t>
                </a:r>
                <a:r>
                  <a:rPr lang="en-US" sz="1800" dirty="0"/>
                  <a:t> </a:t>
                </a:r>
                <a:r>
                  <a:rPr lang="el-GR" sz="1800" dirty="0"/>
                  <a:t>απασχόλησης)</a:t>
                </a:r>
                <a:r>
                  <a:rPr lang="en-US" sz="1800" dirty="0"/>
                  <a:t> </a:t>
                </a:r>
                <a:r>
                  <a:rPr lang="el-GR" sz="1800" dirty="0"/>
                  <a:t>και</a:t>
                </a:r>
                <a:r>
                  <a:rPr lang="en-US" sz="1800" dirty="0"/>
                  <a:t> </a:t>
                </a:r>
                <a:r>
                  <a:rPr lang="el-GR" sz="1800" dirty="0"/>
                  <a:t>η</a:t>
                </a:r>
                <a:r>
                  <a:rPr lang="en-US" sz="1800" dirty="0"/>
                  <a:t> </a:t>
                </a:r>
                <a:r>
                  <a:rPr lang="el-GR" sz="1800" dirty="0"/>
                  <a:t>κυκλοφοριακή</a:t>
                </a:r>
                <a:r>
                  <a:rPr lang="en-US" sz="1800" dirty="0"/>
                  <a:t> </a:t>
                </a:r>
                <a:r>
                  <a:rPr lang="el-GR" sz="1800" dirty="0"/>
                  <a:t>ταχύτητα</a:t>
                </a:r>
                <a:r>
                  <a:rPr lang="en-US" sz="1800" dirty="0"/>
                  <a:t> </a:t>
                </a:r>
                <a:r>
                  <a:rPr lang="el-GR" sz="1800" dirty="0"/>
                  <a:t>του</a:t>
                </a:r>
                <a:r>
                  <a:rPr lang="en-US" sz="1800" dirty="0"/>
                  <a:t> </a:t>
                </a:r>
                <a:r>
                  <a:rPr lang="el-GR" sz="1800" dirty="0"/>
                  <a:t>χρήματος</a:t>
                </a:r>
                <a:r>
                  <a:rPr lang="en-US" sz="1800" dirty="0"/>
                  <a:t> </a:t>
                </a:r>
                <a:r>
                  <a:rPr lang="el-GR" sz="1800" dirty="0"/>
                  <a:t>(v)</a:t>
                </a:r>
                <a:r>
                  <a:rPr lang="en-US" sz="1800" dirty="0"/>
                  <a:t> </a:t>
                </a:r>
                <a:r>
                  <a:rPr lang="el-GR" sz="1800" dirty="0"/>
                  <a:t>σταθερή</a:t>
                </a:r>
                <a:r>
                  <a:rPr lang="en-US" sz="1800" dirty="0"/>
                  <a:t> </a:t>
                </a:r>
                <a:r>
                  <a:rPr lang="el-GR" sz="1800" dirty="0"/>
                  <a:t>(</a:t>
                </a:r>
                <a:r>
                  <a:rPr lang="el-GR" sz="1800" b="1" dirty="0">
                    <a:solidFill>
                      <a:srgbClr val="FF0000"/>
                    </a:solidFill>
                  </a:rPr>
                  <a:t>γιατί;</a:t>
                </a:r>
                <a:r>
                  <a:rPr lang="el-GR" sz="1800" dirty="0"/>
                  <a:t>)</a:t>
                </a:r>
                <a:r>
                  <a:rPr lang="en-US" sz="1800" dirty="0"/>
                  <a:t> </a:t>
                </a:r>
                <a:r>
                  <a:rPr lang="el-GR" sz="1800" dirty="0"/>
                  <a:t>το</a:t>
                </a:r>
                <a:r>
                  <a:rPr lang="en-US" sz="1800" dirty="0"/>
                  <a:t> </a:t>
                </a:r>
                <a:r>
                  <a:rPr lang="el-GR" sz="1800" dirty="0"/>
                  <a:t>γενικό</a:t>
                </a:r>
                <a:r>
                  <a:rPr lang="en-US" sz="1800" dirty="0"/>
                  <a:t> </a:t>
                </a:r>
                <a:r>
                  <a:rPr lang="el-GR" sz="1800" dirty="0"/>
                  <a:t>επίπεδο</a:t>
                </a:r>
                <a:r>
                  <a:rPr lang="en-US" sz="1800" dirty="0"/>
                  <a:t> </a:t>
                </a:r>
                <a:r>
                  <a:rPr lang="el-GR" sz="1800" dirty="0"/>
                  <a:t>των</a:t>
                </a:r>
                <a:r>
                  <a:rPr lang="en-US" sz="1800" dirty="0"/>
                  <a:t> </a:t>
                </a:r>
                <a:r>
                  <a:rPr lang="el-GR" sz="1800" dirty="0"/>
                  <a:t>τιμών</a:t>
                </a:r>
                <a:r>
                  <a:rPr lang="en-US" sz="1800" dirty="0"/>
                  <a:t> </a:t>
                </a:r>
                <a:r>
                  <a:rPr lang="el-GR" sz="1800" dirty="0"/>
                  <a:t>(p)</a:t>
                </a:r>
                <a:r>
                  <a:rPr lang="en-US" sz="1800" dirty="0"/>
                  <a:t> </a:t>
                </a:r>
                <a:r>
                  <a:rPr lang="el-GR" sz="1800" dirty="0"/>
                  <a:t>καθορίζεται</a:t>
                </a:r>
                <a:r>
                  <a:rPr lang="en-US" sz="1800" dirty="0"/>
                  <a:t> </a:t>
                </a:r>
                <a:r>
                  <a:rPr lang="el-GR" sz="1800" dirty="0"/>
                  <a:t>από</a:t>
                </a:r>
                <a:r>
                  <a:rPr lang="en-US" sz="1800" dirty="0"/>
                  <a:t> </a:t>
                </a:r>
                <a:r>
                  <a:rPr lang="el-GR" sz="1800" dirty="0"/>
                  <a:t>την</a:t>
                </a:r>
                <a:r>
                  <a:rPr lang="en-US" sz="1800" dirty="0"/>
                  <a:t> </a:t>
                </a:r>
                <a:r>
                  <a:rPr lang="el-GR" sz="1800" dirty="0"/>
                  <a:t>ποσότητα</a:t>
                </a:r>
                <a:r>
                  <a:rPr lang="en-US" sz="1800" dirty="0"/>
                  <a:t> </a:t>
                </a:r>
                <a:r>
                  <a:rPr lang="el-GR" sz="1800" dirty="0"/>
                  <a:t>του</a:t>
                </a:r>
                <a:r>
                  <a:rPr lang="en-US" sz="1800" dirty="0"/>
                  <a:t> </a:t>
                </a:r>
                <a:r>
                  <a:rPr lang="el-GR" sz="1800" dirty="0"/>
                  <a:t>χρήματος</a:t>
                </a:r>
                <a:r>
                  <a:rPr lang="en-US" sz="1800" dirty="0"/>
                  <a:t> </a:t>
                </a:r>
                <a:r>
                  <a:rPr lang="el-GR" sz="1800" dirty="0"/>
                  <a:t>(Μ).</a:t>
                </a:r>
                <a:r>
                  <a:rPr lang="en-US" sz="1800" dirty="0"/>
                  <a:t> </a:t>
                </a:r>
                <a:r>
                  <a:rPr lang="el-GR" sz="1800" dirty="0"/>
                  <a:t>Επειδή</a:t>
                </a:r>
                <a:r>
                  <a:rPr lang="en-US" sz="1800" dirty="0"/>
                  <a:t> </a:t>
                </a:r>
                <a:r>
                  <a:rPr lang="el-GR" sz="1800" dirty="0"/>
                  <a:t>δε</a:t>
                </a:r>
                <a:r>
                  <a:rPr lang="en-US" sz="1800" dirty="0"/>
                  <a:t> </a:t>
                </a:r>
                <a:r>
                  <a:rPr lang="el-GR" sz="1800" dirty="0"/>
                  <a:t>η</a:t>
                </a:r>
                <a:r>
                  <a:rPr lang="en-US" sz="1800" dirty="0"/>
                  <a:t> </a:t>
                </a:r>
                <a:r>
                  <a:rPr lang="el-GR" sz="1800" dirty="0"/>
                  <a:t>ποσότητα</a:t>
                </a:r>
                <a:r>
                  <a:rPr lang="en-US" sz="1800" dirty="0"/>
                  <a:t> </a:t>
                </a:r>
                <a:r>
                  <a:rPr lang="el-GR" sz="1800" dirty="0"/>
                  <a:t>του</a:t>
                </a:r>
                <a:r>
                  <a:rPr lang="en-US" sz="1800" dirty="0"/>
                  <a:t> </a:t>
                </a:r>
                <a:r>
                  <a:rPr lang="el-GR" sz="1800" dirty="0"/>
                  <a:t>χρήματος</a:t>
                </a:r>
                <a:r>
                  <a:rPr lang="en-US" sz="1800" dirty="0"/>
                  <a:t> </a:t>
                </a:r>
                <a:r>
                  <a:rPr lang="el-GR" sz="1800" dirty="0"/>
                  <a:t>ελέγχεται</a:t>
                </a:r>
                <a:r>
                  <a:rPr lang="en-US" sz="1800" dirty="0"/>
                  <a:t> </a:t>
                </a:r>
                <a:r>
                  <a:rPr lang="el-GR" sz="1800" dirty="0"/>
                  <a:t>από</a:t>
                </a:r>
                <a:r>
                  <a:rPr lang="en-US" sz="1800" dirty="0"/>
                  <a:t> </a:t>
                </a:r>
                <a:r>
                  <a:rPr lang="el-GR" sz="1800" dirty="0"/>
                  <a:t>την</a:t>
                </a:r>
                <a:r>
                  <a:rPr lang="en-US" sz="1800" dirty="0"/>
                  <a:t> </a:t>
                </a:r>
                <a:r>
                  <a:rPr lang="el-GR" sz="1800" dirty="0"/>
                  <a:t>Κεντρική</a:t>
                </a:r>
                <a:r>
                  <a:rPr lang="en-US" sz="1800" dirty="0"/>
                  <a:t> </a:t>
                </a:r>
                <a:r>
                  <a:rPr lang="el-GR" sz="1800" dirty="0"/>
                  <a:t>Τράπεζα</a:t>
                </a:r>
                <a:r>
                  <a:rPr lang="en-US" sz="1800" dirty="0"/>
                  <a:t> </a:t>
                </a:r>
                <a:r>
                  <a:rPr lang="el-GR" sz="1800" dirty="0"/>
                  <a:t>είναι</a:t>
                </a:r>
                <a:r>
                  <a:rPr lang="en-US" sz="1800" dirty="0"/>
                  <a:t> </a:t>
                </a:r>
                <a:r>
                  <a:rPr lang="el-GR" sz="1800" dirty="0"/>
                  <a:t>εντέλει</a:t>
                </a:r>
                <a:r>
                  <a:rPr lang="en-US" sz="1800" dirty="0"/>
                  <a:t> </a:t>
                </a:r>
                <a:r>
                  <a:rPr lang="el-GR" sz="1800" dirty="0"/>
                  <a:t>οι</a:t>
                </a:r>
                <a:r>
                  <a:rPr lang="en-US" sz="1800" dirty="0"/>
                  <a:t> </a:t>
                </a:r>
                <a:r>
                  <a:rPr lang="el-GR" sz="1800" dirty="0"/>
                  <a:t>δημόσιες</a:t>
                </a:r>
                <a:r>
                  <a:rPr lang="en-US" sz="1800" dirty="0"/>
                  <a:t> </a:t>
                </a:r>
                <a:r>
                  <a:rPr lang="el-GR" sz="1800" dirty="0"/>
                  <a:t>αρχές</a:t>
                </a:r>
                <a:r>
                  <a:rPr lang="en-US" sz="1800" dirty="0"/>
                  <a:t> </a:t>
                </a:r>
                <a:r>
                  <a:rPr lang="el-GR" sz="1800" dirty="0"/>
                  <a:t>που</a:t>
                </a:r>
                <a:r>
                  <a:rPr lang="en-US" sz="1800" dirty="0"/>
                  <a:t> </a:t>
                </a:r>
                <a:r>
                  <a:rPr lang="el-GR" sz="1800" dirty="0"/>
                  <a:t>καθορίζουν</a:t>
                </a:r>
                <a:r>
                  <a:rPr lang="en-US" sz="1800" dirty="0"/>
                  <a:t> </a:t>
                </a:r>
                <a:r>
                  <a:rPr lang="el-GR" sz="1800" dirty="0"/>
                  <a:t>το</a:t>
                </a:r>
                <a:r>
                  <a:rPr lang="en-US" sz="1800" dirty="0"/>
                  <a:t> </a:t>
                </a:r>
                <a:r>
                  <a:rPr lang="el-GR" sz="1800" dirty="0"/>
                  <a:t>ύψος</a:t>
                </a:r>
                <a:r>
                  <a:rPr lang="en-US" sz="1800" dirty="0"/>
                  <a:t> </a:t>
                </a:r>
                <a:r>
                  <a:rPr lang="el-GR" sz="1800" dirty="0"/>
                  <a:t>των ονομαστικών</a:t>
                </a:r>
                <a:r>
                  <a:rPr lang="en-US" sz="1800" dirty="0"/>
                  <a:t> </a:t>
                </a:r>
                <a:r>
                  <a:rPr lang="el-GR" sz="1800" dirty="0"/>
                  <a:t>τιμών.</a:t>
                </a:r>
                <a:r>
                  <a:rPr lang="en-US" sz="1800" dirty="0"/>
                  <a:t> </a:t>
                </a:r>
                <a:r>
                  <a:rPr lang="el-GR" sz="1800" dirty="0"/>
                  <a:t>Σε</a:t>
                </a:r>
                <a:r>
                  <a:rPr lang="en-US" sz="1800" dirty="0"/>
                  <a:t> </a:t>
                </a:r>
                <a:r>
                  <a:rPr lang="el-GR" sz="1800" dirty="0"/>
                  <a:t>αυτή</a:t>
                </a:r>
                <a:r>
                  <a:rPr lang="en-US" sz="1800" dirty="0"/>
                  <a:t> </a:t>
                </a:r>
                <a:r>
                  <a:rPr lang="el-GR" sz="1800" dirty="0"/>
                  <a:t>την</a:t>
                </a:r>
                <a:r>
                  <a:rPr lang="en-US" sz="1800" dirty="0"/>
                  <a:t> </a:t>
                </a:r>
                <a:r>
                  <a:rPr lang="el-GR" sz="1800" dirty="0"/>
                  <a:t>παραδοχή</a:t>
                </a:r>
                <a:r>
                  <a:rPr lang="en-US" sz="1800" dirty="0"/>
                  <a:t> </a:t>
                </a:r>
                <a:r>
                  <a:rPr lang="el-GR" sz="1800" dirty="0"/>
                  <a:t>βάσισε</a:t>
                </a:r>
                <a:r>
                  <a:rPr lang="en-US" sz="1800" dirty="0"/>
                  <a:t> </a:t>
                </a:r>
                <a:r>
                  <a:rPr lang="el-GR" sz="1800" dirty="0"/>
                  <a:t>ο</a:t>
                </a:r>
                <a:r>
                  <a:rPr lang="en-US" sz="1800" dirty="0"/>
                  <a:t> </a:t>
                </a:r>
                <a:r>
                  <a:rPr lang="el-GR" sz="1800" dirty="0" err="1"/>
                  <a:t>Friedman</a:t>
                </a:r>
                <a:r>
                  <a:rPr lang="en-US" sz="1800" dirty="0"/>
                  <a:t> </a:t>
                </a:r>
                <a:r>
                  <a:rPr lang="el-GR" sz="1800" dirty="0"/>
                  <a:t>την</a:t>
                </a:r>
                <a:r>
                  <a:rPr lang="en-US" sz="1800" dirty="0"/>
                  <a:t> </a:t>
                </a:r>
                <a:r>
                  <a:rPr lang="el-GR" sz="1800" dirty="0"/>
                  <a:t>πολιτική</a:t>
                </a:r>
                <a:r>
                  <a:rPr lang="en-US" sz="1800" dirty="0"/>
                  <a:t> </a:t>
                </a:r>
                <a:r>
                  <a:rPr lang="el-GR" sz="1800" dirty="0"/>
                  <a:t>νομισματικών</a:t>
                </a:r>
                <a:r>
                  <a:rPr lang="en-US" sz="1800" dirty="0"/>
                  <a:t> </a:t>
                </a:r>
                <a:r>
                  <a:rPr lang="el-GR" sz="1800" dirty="0"/>
                  <a:t>περιορισμών</a:t>
                </a:r>
                <a:r>
                  <a:rPr lang="en-US" sz="1800" dirty="0"/>
                  <a:t> </a:t>
                </a:r>
                <a:r>
                  <a:rPr lang="el-GR" sz="1800" dirty="0"/>
                  <a:t>τη</a:t>
                </a:r>
                <a:r>
                  <a:rPr lang="en-US" sz="1800" dirty="0"/>
                  <a:t> </a:t>
                </a:r>
                <a:r>
                  <a:rPr lang="el-GR" sz="1800" dirty="0"/>
                  <a:t>δεκαετία</a:t>
                </a:r>
                <a:r>
                  <a:rPr lang="en-US" sz="1800" dirty="0"/>
                  <a:t> </a:t>
                </a:r>
                <a:r>
                  <a:rPr lang="el-GR" sz="1800" dirty="0"/>
                  <a:t>του70</a:t>
                </a:r>
                <a:r>
                  <a:rPr lang="en-US" sz="1800" dirty="0"/>
                  <a:t> </a:t>
                </a:r>
                <a:r>
                  <a:rPr lang="el-GR" sz="1800" dirty="0"/>
                  <a:t>και</a:t>
                </a:r>
                <a:r>
                  <a:rPr lang="en-US" sz="1800" dirty="0"/>
                  <a:t> </a:t>
                </a:r>
                <a:r>
                  <a:rPr lang="el-GR" sz="1800" dirty="0"/>
                  <a:t>του</a:t>
                </a:r>
                <a:r>
                  <a:rPr lang="en-US" sz="1800" dirty="0"/>
                  <a:t> </a:t>
                </a:r>
                <a:r>
                  <a:rPr lang="el-GR" sz="1800" dirty="0"/>
                  <a:t>80</a:t>
                </a:r>
                <a:r>
                  <a:rPr lang="en-US" sz="1800" dirty="0"/>
                  <a:t> </a:t>
                </a:r>
                <a:r>
                  <a:rPr lang="el-GR" sz="1800" dirty="0"/>
                  <a:t>που</a:t>
                </a:r>
                <a:r>
                  <a:rPr lang="en-US" sz="1800" dirty="0"/>
                  <a:t> </a:t>
                </a:r>
                <a:r>
                  <a:rPr lang="el-GR" sz="1800" dirty="0"/>
                  <a:t>σηματοδότησε</a:t>
                </a:r>
                <a:r>
                  <a:rPr lang="en-US" sz="1800" dirty="0"/>
                  <a:t> </a:t>
                </a:r>
                <a:r>
                  <a:rPr lang="el-GR" sz="1800" dirty="0"/>
                  <a:t>την</a:t>
                </a:r>
                <a:r>
                  <a:rPr lang="en-US" sz="1800" dirty="0"/>
                  <a:t> </a:t>
                </a:r>
                <a:r>
                  <a:rPr lang="el-GR" sz="1800" dirty="0"/>
                  <a:t>αρχή</a:t>
                </a:r>
                <a:r>
                  <a:rPr lang="en-US" sz="1800" dirty="0"/>
                  <a:t> </a:t>
                </a:r>
                <a:r>
                  <a:rPr lang="el-GR" sz="1800" dirty="0"/>
                  <a:t>της</a:t>
                </a:r>
                <a:r>
                  <a:rPr lang="en-US" sz="1800" dirty="0"/>
                  <a:t> </a:t>
                </a:r>
                <a:r>
                  <a:rPr lang="el-GR" sz="1800" dirty="0"/>
                  <a:t>περιόδου</a:t>
                </a:r>
                <a:r>
                  <a:rPr lang="en-US" sz="1800" dirty="0"/>
                  <a:t> </a:t>
                </a:r>
                <a:r>
                  <a:rPr lang="el-GR" sz="1800" dirty="0"/>
                  <a:t>που</a:t>
                </a:r>
                <a:r>
                  <a:rPr lang="en-US" sz="1800" dirty="0"/>
                  <a:t> </a:t>
                </a:r>
                <a:r>
                  <a:rPr lang="el-GR" sz="1800" dirty="0"/>
                  <a:t>ονομάζουμε</a:t>
                </a:r>
                <a:r>
                  <a:rPr lang="en-US" sz="1800" dirty="0"/>
                  <a:t> </a:t>
                </a:r>
                <a:r>
                  <a:rPr lang="el-GR" sz="1800" dirty="0"/>
                  <a:t>νεοφιλελευθερισμός</a:t>
                </a:r>
                <a:r>
                  <a:rPr lang="en-US" sz="1800" dirty="0"/>
                  <a:t> </a:t>
                </a:r>
                <a:r>
                  <a:rPr lang="el-GR" sz="1800" dirty="0"/>
                  <a:t>(1980-2008)</a:t>
                </a:r>
              </a:p>
            </p:txBody>
          </p:sp>
        </mc:Choice>
        <mc:Fallback xmlns="">
          <p:sp>
            <p:nvSpPr>
              <p:cNvPr id="3" name="Θέση περιεχομένου 2">
                <a:extLst>
                  <a:ext uri="{FF2B5EF4-FFF2-40B4-BE49-F238E27FC236}">
                    <a16:creationId xmlns:a16="http://schemas.microsoft.com/office/drawing/2014/main" id="{ED7FA294-BFF8-FBAE-D21E-F07F6DBAFA98}"/>
                  </a:ext>
                </a:extLst>
              </p:cNvPr>
              <p:cNvSpPr>
                <a:spLocks noGrp="1" noRot="1" noChangeAspect="1" noMove="1" noResize="1" noEditPoints="1" noAdjustHandles="1" noChangeArrowheads="1" noChangeShapeType="1" noTextEdit="1"/>
              </p:cNvSpPr>
              <p:nvPr>
                <p:ph idx="1"/>
              </p:nvPr>
            </p:nvSpPr>
            <p:spPr>
              <a:xfrm>
                <a:off x="225287" y="1007166"/>
                <a:ext cx="11608903" cy="5724248"/>
              </a:xfrm>
              <a:blipFill>
                <a:blip r:embed="rId2"/>
                <a:stretch>
                  <a:fillRect l="-473" t="-958" r="-420" b="-2556"/>
                </a:stretch>
              </a:blipFill>
            </p:spPr>
            <p:txBody>
              <a:bodyPr/>
              <a:lstStyle/>
              <a:p>
                <a:r>
                  <a:rPr lang="el-GR">
                    <a:noFill/>
                  </a:rPr>
                  <a:t> </a:t>
                </a:r>
              </a:p>
            </p:txBody>
          </p:sp>
        </mc:Fallback>
      </mc:AlternateContent>
    </p:spTree>
    <p:extLst>
      <p:ext uri="{BB962C8B-B14F-4D97-AF65-F5344CB8AC3E}">
        <p14:creationId xmlns:p14="http://schemas.microsoft.com/office/powerpoint/2010/main" val="309878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Τίτλος 1">
            <a:extLst>
              <a:ext uri="{FF2B5EF4-FFF2-40B4-BE49-F238E27FC236}">
                <a16:creationId xmlns:a16="http://schemas.microsoft.com/office/drawing/2014/main" id="{5BFE89C8-3CA1-B814-07F8-3BBD39FC2160}"/>
              </a:ext>
            </a:extLst>
          </p:cNvPr>
          <p:cNvSpPr>
            <a:spLocks noGrp="1"/>
          </p:cNvSpPr>
          <p:nvPr>
            <p:ph type="title"/>
          </p:nvPr>
        </p:nvSpPr>
        <p:spPr>
          <a:xfrm>
            <a:off x="1000941" y="685801"/>
            <a:ext cx="3494859" cy="5491162"/>
          </a:xfrm>
        </p:spPr>
        <p:txBody>
          <a:bodyPr>
            <a:normAutofit/>
          </a:bodyPr>
          <a:lstStyle/>
          <a:p>
            <a:r>
              <a:rPr lang="el-GR" b="1" dirty="0"/>
              <a:t>Παρέκβαση 1</a:t>
            </a:r>
            <a:r>
              <a:rPr lang="el-GR" dirty="0"/>
              <a:t> Ορθόδοξες ερμηνείες του Πληθωρισμού στις μέρες μας</a:t>
            </a:r>
          </a:p>
        </p:txBody>
      </p:sp>
      <p:graphicFrame>
        <p:nvGraphicFramePr>
          <p:cNvPr id="5" name="Θέση περιεχομένου 2">
            <a:extLst>
              <a:ext uri="{FF2B5EF4-FFF2-40B4-BE49-F238E27FC236}">
                <a16:creationId xmlns:a16="http://schemas.microsoft.com/office/drawing/2014/main" id="{716B54B4-69AB-2F41-3957-AA21C6A1D04E}"/>
              </a:ext>
            </a:extLst>
          </p:cNvPr>
          <p:cNvGraphicFramePr>
            <a:graphicFrameLocks noGrp="1"/>
          </p:cNvGraphicFramePr>
          <p:nvPr>
            <p:ph idx="1"/>
            <p:extLst>
              <p:ext uri="{D42A27DB-BD31-4B8C-83A1-F6EECF244321}">
                <p14:modId xmlns:p14="http://schemas.microsoft.com/office/powerpoint/2010/main" val="270849454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46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49EE68-0A86-ABE6-2749-B07497384FBE}"/>
              </a:ext>
            </a:extLst>
          </p:cNvPr>
          <p:cNvSpPr>
            <a:spLocks noGrp="1"/>
          </p:cNvSpPr>
          <p:nvPr>
            <p:ph idx="1"/>
          </p:nvPr>
        </p:nvSpPr>
        <p:spPr>
          <a:xfrm>
            <a:off x="172278" y="225287"/>
            <a:ext cx="11847444" cy="6632714"/>
          </a:xfrm>
        </p:spPr>
        <p:txBody>
          <a:bodyPr>
            <a:noAutofit/>
          </a:bodyPr>
          <a:lstStyle/>
          <a:p>
            <a:pPr marL="0" indent="0" algn="just">
              <a:buNone/>
            </a:pPr>
            <a:r>
              <a:rPr lang="el-GR" sz="1700" dirty="0"/>
              <a:t>Στον</a:t>
            </a:r>
            <a:r>
              <a:rPr lang="en-US" sz="1700" dirty="0"/>
              <a:t> </a:t>
            </a:r>
            <a:r>
              <a:rPr lang="el-GR" sz="1700" dirty="0"/>
              <a:t>αντίποδα</a:t>
            </a:r>
            <a:r>
              <a:rPr lang="en-US" sz="1700" dirty="0"/>
              <a:t> </a:t>
            </a:r>
            <a:r>
              <a:rPr lang="el-GR" sz="1700" dirty="0"/>
              <a:t>βρίσκεται</a:t>
            </a:r>
            <a:r>
              <a:rPr lang="en-US" sz="1700" dirty="0"/>
              <a:t> </a:t>
            </a:r>
            <a:r>
              <a:rPr lang="el-GR" sz="1700" dirty="0"/>
              <a:t>η</a:t>
            </a:r>
            <a:r>
              <a:rPr lang="en-US" sz="1700" dirty="0"/>
              <a:t> </a:t>
            </a:r>
            <a:r>
              <a:rPr lang="el-GR" sz="1700" dirty="0"/>
              <a:t>θεωρία</a:t>
            </a:r>
            <a:r>
              <a:rPr lang="en-US" sz="1700" dirty="0"/>
              <a:t> </a:t>
            </a:r>
            <a:r>
              <a:rPr lang="el-GR" sz="1700" dirty="0"/>
              <a:t>της</a:t>
            </a:r>
            <a:r>
              <a:rPr lang="en-US" sz="1700" dirty="0"/>
              <a:t> </a:t>
            </a:r>
            <a:r>
              <a:rPr lang="el-GR" sz="1700" dirty="0"/>
              <a:t>ενδογενούς</a:t>
            </a:r>
            <a:r>
              <a:rPr lang="en-US" sz="1700" dirty="0"/>
              <a:t> </a:t>
            </a:r>
            <a:r>
              <a:rPr lang="el-GR" sz="1700" dirty="0"/>
              <a:t>προσφοράς</a:t>
            </a:r>
            <a:r>
              <a:rPr lang="en-US" sz="1700" dirty="0"/>
              <a:t> </a:t>
            </a:r>
            <a:r>
              <a:rPr lang="el-GR" sz="1700" dirty="0"/>
              <a:t>χρήματος</a:t>
            </a:r>
            <a:r>
              <a:rPr lang="en-US" sz="1700" dirty="0"/>
              <a:t> </a:t>
            </a:r>
            <a:r>
              <a:rPr lang="el-GR" sz="1700" dirty="0"/>
              <a:t>(</a:t>
            </a:r>
            <a:r>
              <a:rPr lang="hr-HR" sz="1700" dirty="0"/>
              <a:t>Fullarton,</a:t>
            </a:r>
            <a:r>
              <a:rPr lang="en-US" sz="1700" dirty="0"/>
              <a:t> </a:t>
            </a:r>
            <a:r>
              <a:rPr lang="hr-HR" sz="1700" dirty="0"/>
              <a:t>Marx,</a:t>
            </a:r>
            <a:r>
              <a:rPr lang="en-US" sz="1700" dirty="0"/>
              <a:t> </a:t>
            </a:r>
            <a:r>
              <a:rPr lang="hr-HR" sz="1700" dirty="0"/>
              <a:t>Wicksell,</a:t>
            </a:r>
            <a:r>
              <a:rPr lang="en-US" sz="1700" dirty="0"/>
              <a:t> </a:t>
            </a:r>
            <a:r>
              <a:rPr lang="hr-HR" sz="1700" dirty="0"/>
              <a:t>Keynes–TreatiseonMoney,</a:t>
            </a:r>
            <a:r>
              <a:rPr lang="en-US" sz="1700" dirty="0"/>
              <a:t> </a:t>
            </a:r>
            <a:r>
              <a:rPr lang="hr-HR" sz="1700" dirty="0"/>
              <a:t>Minsky</a:t>
            </a:r>
            <a:r>
              <a:rPr lang="el-GR" sz="1700" dirty="0"/>
              <a:t>κ.α.).</a:t>
            </a:r>
            <a:r>
              <a:rPr lang="en-US" sz="1700" dirty="0"/>
              <a:t> </a:t>
            </a:r>
            <a:r>
              <a:rPr lang="el-GR" sz="1700" dirty="0"/>
              <a:t>Στη</a:t>
            </a:r>
            <a:r>
              <a:rPr lang="en-US" sz="1700" dirty="0"/>
              <a:t> </a:t>
            </a:r>
            <a:r>
              <a:rPr lang="el-GR" sz="1700" dirty="0"/>
              <a:t>συνέχεια</a:t>
            </a:r>
            <a:r>
              <a:rPr lang="en-US" sz="1700" dirty="0"/>
              <a:t> </a:t>
            </a:r>
            <a:r>
              <a:rPr lang="el-GR" sz="1700" dirty="0"/>
              <a:t>θα</a:t>
            </a:r>
            <a:r>
              <a:rPr lang="en-US" sz="1700" dirty="0"/>
              <a:t> </a:t>
            </a:r>
            <a:r>
              <a:rPr lang="el-GR" sz="1700" dirty="0"/>
              <a:t>ασχοληθούμε</a:t>
            </a:r>
            <a:r>
              <a:rPr lang="en-US" sz="1700" dirty="0"/>
              <a:t> </a:t>
            </a:r>
            <a:r>
              <a:rPr lang="el-GR" sz="1700" dirty="0"/>
              <a:t>με</a:t>
            </a:r>
            <a:r>
              <a:rPr lang="en-US" sz="1700" dirty="0"/>
              <a:t> </a:t>
            </a:r>
            <a:r>
              <a:rPr lang="el-GR" sz="1700" dirty="0"/>
              <a:t>την</a:t>
            </a:r>
            <a:r>
              <a:rPr lang="en-US" sz="1700" dirty="0"/>
              <a:t> </a:t>
            </a:r>
            <a:r>
              <a:rPr lang="el-GR" sz="1700" dirty="0"/>
              <a:t>εκδοχή</a:t>
            </a:r>
            <a:r>
              <a:rPr lang="en-US" sz="1700" dirty="0"/>
              <a:t> </a:t>
            </a:r>
            <a:r>
              <a:rPr lang="el-GR" sz="1700" dirty="0"/>
              <a:t>του</a:t>
            </a:r>
            <a:r>
              <a:rPr lang="en-US" sz="1700" dirty="0"/>
              <a:t> </a:t>
            </a:r>
            <a:r>
              <a:rPr lang="hr-HR" sz="1700" dirty="0"/>
              <a:t>Marx</a:t>
            </a:r>
            <a:r>
              <a:rPr lang="en-US" sz="1700" dirty="0"/>
              <a:t> </a:t>
            </a:r>
            <a:r>
              <a:rPr lang="el-GR" sz="1700" dirty="0"/>
              <a:t>αν</a:t>
            </a:r>
            <a:r>
              <a:rPr lang="en-US" sz="1700" dirty="0"/>
              <a:t> </a:t>
            </a:r>
            <a:r>
              <a:rPr lang="el-GR" sz="1700" dirty="0"/>
              <a:t>και</a:t>
            </a:r>
            <a:r>
              <a:rPr lang="en-US" sz="1700" dirty="0"/>
              <a:t> </a:t>
            </a:r>
            <a:r>
              <a:rPr lang="el-GR" sz="1700" dirty="0"/>
              <a:t>στα</a:t>
            </a:r>
            <a:r>
              <a:rPr lang="en-US" sz="1700" dirty="0"/>
              <a:t> </a:t>
            </a:r>
            <a:r>
              <a:rPr lang="el-GR" sz="1700" dirty="0"/>
              <a:t>μαθήματα</a:t>
            </a:r>
            <a:r>
              <a:rPr lang="en-US" sz="1700" dirty="0"/>
              <a:t> </a:t>
            </a:r>
            <a:r>
              <a:rPr lang="el-GR" sz="1700" dirty="0"/>
              <a:t>θα</a:t>
            </a:r>
            <a:r>
              <a:rPr lang="en-US" sz="1700" dirty="0"/>
              <a:t> </a:t>
            </a:r>
            <a:r>
              <a:rPr lang="el-GR" sz="1700" dirty="0"/>
              <a:t>σταθούμε</a:t>
            </a:r>
            <a:r>
              <a:rPr lang="en-US" sz="1700" dirty="0"/>
              <a:t> </a:t>
            </a:r>
            <a:r>
              <a:rPr lang="el-GR" sz="1700" dirty="0"/>
              <a:t>και</a:t>
            </a:r>
            <a:r>
              <a:rPr lang="en-US" sz="1700" dirty="0"/>
              <a:t> </a:t>
            </a:r>
            <a:r>
              <a:rPr lang="el-GR" sz="1700" dirty="0"/>
              <a:t>στις</a:t>
            </a:r>
            <a:r>
              <a:rPr lang="en-US" sz="1700" dirty="0"/>
              <a:t> </a:t>
            </a:r>
            <a:r>
              <a:rPr lang="el-GR" sz="1700" dirty="0"/>
              <a:t>υπόλοιπες</a:t>
            </a:r>
            <a:r>
              <a:rPr lang="en-US" sz="1700" dirty="0"/>
              <a:t> </a:t>
            </a:r>
            <a:r>
              <a:rPr lang="el-GR" sz="1700" dirty="0"/>
              <a:t>προσεγγίσεις.</a:t>
            </a:r>
          </a:p>
          <a:p>
            <a:pPr marL="0" indent="0" algn="just">
              <a:buNone/>
            </a:pPr>
            <a:r>
              <a:rPr lang="el-GR" sz="1700" dirty="0"/>
              <a:t>Η</a:t>
            </a:r>
            <a:r>
              <a:rPr lang="en-US" sz="1700" dirty="0"/>
              <a:t> </a:t>
            </a:r>
            <a:r>
              <a:rPr lang="el-GR" sz="1700" dirty="0"/>
              <a:t>πρώτη</a:t>
            </a:r>
            <a:r>
              <a:rPr lang="en-US" sz="1700" dirty="0"/>
              <a:t> </a:t>
            </a:r>
            <a:r>
              <a:rPr lang="el-GR" sz="1700" dirty="0"/>
              <a:t>αντιπαράθεση</a:t>
            </a:r>
            <a:r>
              <a:rPr lang="en-US" sz="1700" dirty="0"/>
              <a:t> </a:t>
            </a:r>
            <a:r>
              <a:rPr lang="el-GR" sz="1700" dirty="0"/>
              <a:t>των</a:t>
            </a:r>
            <a:r>
              <a:rPr lang="en-US" sz="1700" dirty="0"/>
              <a:t> </a:t>
            </a:r>
            <a:r>
              <a:rPr lang="el-GR" sz="1700" dirty="0"/>
              <a:t>δύο</a:t>
            </a:r>
            <a:r>
              <a:rPr lang="en-US" sz="1700" dirty="0"/>
              <a:t> </a:t>
            </a:r>
            <a:r>
              <a:rPr lang="el-GR" sz="1700" dirty="0"/>
              <a:t>σχολών</a:t>
            </a:r>
            <a:r>
              <a:rPr lang="en-US" sz="1700" dirty="0"/>
              <a:t> </a:t>
            </a:r>
            <a:r>
              <a:rPr lang="el-GR" sz="1700" dirty="0"/>
              <a:t>ξεκίνησε</a:t>
            </a:r>
            <a:r>
              <a:rPr lang="en-US" sz="1700" dirty="0"/>
              <a:t> </a:t>
            </a:r>
            <a:r>
              <a:rPr lang="el-GR" sz="1700" dirty="0"/>
              <a:t>γύρω</a:t>
            </a:r>
            <a:r>
              <a:rPr lang="en-US" sz="1700" dirty="0"/>
              <a:t> </a:t>
            </a:r>
            <a:r>
              <a:rPr lang="el-GR" sz="1700" dirty="0"/>
              <a:t>στο</a:t>
            </a:r>
            <a:r>
              <a:rPr lang="en-US" sz="1700" dirty="0"/>
              <a:t> </a:t>
            </a:r>
            <a:r>
              <a:rPr lang="el-GR" sz="1700" dirty="0"/>
              <a:t>1820</a:t>
            </a:r>
            <a:r>
              <a:rPr lang="en-US" sz="1700" dirty="0"/>
              <a:t> </a:t>
            </a:r>
            <a:r>
              <a:rPr lang="el-GR" sz="1700" dirty="0"/>
              <a:t>στην</a:t>
            </a:r>
            <a:r>
              <a:rPr lang="en-US" sz="1700" dirty="0"/>
              <a:t> </a:t>
            </a:r>
            <a:r>
              <a:rPr lang="el-GR" sz="1700" dirty="0"/>
              <a:t>Αγγλία</a:t>
            </a:r>
            <a:r>
              <a:rPr lang="en-US" sz="1700" dirty="0"/>
              <a:t> </a:t>
            </a:r>
            <a:r>
              <a:rPr lang="el-GR" sz="1700" dirty="0"/>
              <a:t>όταν</a:t>
            </a:r>
            <a:r>
              <a:rPr lang="en-US" sz="1700" dirty="0"/>
              <a:t> </a:t>
            </a:r>
            <a:r>
              <a:rPr lang="el-GR" sz="1700" dirty="0"/>
              <a:t>η</a:t>
            </a:r>
            <a:r>
              <a:rPr lang="en-US" sz="1700" dirty="0"/>
              <a:t> </a:t>
            </a:r>
            <a:r>
              <a:rPr lang="el-GR" sz="1700" dirty="0"/>
              <a:t>σχολή</a:t>
            </a:r>
            <a:r>
              <a:rPr lang="en-US" sz="1700" dirty="0"/>
              <a:t> </a:t>
            </a:r>
            <a:r>
              <a:rPr lang="el-GR" sz="1700" dirty="0"/>
              <a:t>της</a:t>
            </a:r>
            <a:r>
              <a:rPr lang="en-US" sz="1700" dirty="0"/>
              <a:t> </a:t>
            </a:r>
            <a:r>
              <a:rPr lang="el-GR" sz="1700" dirty="0"/>
              <a:t>«ποσοτικής</a:t>
            </a:r>
            <a:r>
              <a:rPr lang="en-US" sz="1700" dirty="0"/>
              <a:t> </a:t>
            </a:r>
            <a:r>
              <a:rPr lang="el-GR" sz="1700" dirty="0"/>
              <a:t>θεωρίας»</a:t>
            </a:r>
            <a:r>
              <a:rPr lang="en-US" sz="1700" dirty="0"/>
              <a:t> </a:t>
            </a:r>
            <a:r>
              <a:rPr lang="el-GR" sz="1700" dirty="0"/>
              <a:t>ονομαζόταν</a:t>
            </a:r>
            <a:r>
              <a:rPr lang="en-US" sz="1700" dirty="0"/>
              <a:t> </a:t>
            </a:r>
            <a:r>
              <a:rPr lang="el-GR" sz="1700" dirty="0"/>
              <a:t>«</a:t>
            </a:r>
            <a:r>
              <a:rPr lang="hr-HR" sz="1700" dirty="0"/>
              <a:t>currency</a:t>
            </a:r>
            <a:r>
              <a:rPr lang="en-US" sz="1700" dirty="0"/>
              <a:t> </a:t>
            </a:r>
            <a:r>
              <a:rPr lang="hr-HR" sz="1700" dirty="0"/>
              <a:t>school»</a:t>
            </a:r>
            <a:r>
              <a:rPr lang="en-US" sz="1700" dirty="0"/>
              <a:t> </a:t>
            </a:r>
            <a:r>
              <a:rPr lang="el-GR" sz="1700" dirty="0"/>
              <a:t>και</a:t>
            </a:r>
            <a:r>
              <a:rPr lang="en-US" sz="1700" dirty="0"/>
              <a:t> </a:t>
            </a:r>
            <a:r>
              <a:rPr lang="el-GR" sz="1700" dirty="0"/>
              <a:t>η</a:t>
            </a:r>
            <a:r>
              <a:rPr lang="en-US" sz="1700" dirty="0"/>
              <a:t> </a:t>
            </a:r>
            <a:r>
              <a:rPr lang="el-GR" sz="1700" dirty="0"/>
              <a:t>σχολή</a:t>
            </a:r>
            <a:r>
              <a:rPr lang="en-US" sz="1700" dirty="0"/>
              <a:t> </a:t>
            </a:r>
            <a:r>
              <a:rPr lang="el-GR" sz="1700" dirty="0"/>
              <a:t>της</a:t>
            </a:r>
            <a:r>
              <a:rPr lang="en-US" sz="1700" dirty="0"/>
              <a:t> </a:t>
            </a:r>
            <a:r>
              <a:rPr lang="el-GR" sz="1700" dirty="0"/>
              <a:t>«ενδογενούς</a:t>
            </a:r>
            <a:r>
              <a:rPr lang="en-US" sz="1700" dirty="0"/>
              <a:t> </a:t>
            </a:r>
            <a:r>
              <a:rPr lang="el-GR" sz="1700" dirty="0"/>
              <a:t>προσφοράς»</a:t>
            </a:r>
            <a:r>
              <a:rPr lang="en-US" sz="1700" dirty="0"/>
              <a:t> </a:t>
            </a:r>
            <a:r>
              <a:rPr lang="el-GR" sz="1700" dirty="0"/>
              <a:t>«</a:t>
            </a:r>
            <a:r>
              <a:rPr lang="hr-HR" sz="1700" dirty="0"/>
              <a:t>banking</a:t>
            </a:r>
            <a:r>
              <a:rPr lang="en-US" sz="1700" dirty="0"/>
              <a:t> </a:t>
            </a:r>
            <a:r>
              <a:rPr lang="hr-HR" sz="1700" dirty="0"/>
              <a:t>school»</a:t>
            </a:r>
            <a:r>
              <a:rPr lang="en-US" sz="1700" dirty="0"/>
              <a:t> </a:t>
            </a:r>
            <a:r>
              <a:rPr lang="el-GR" sz="1700" dirty="0"/>
              <a:t>και</a:t>
            </a:r>
            <a:r>
              <a:rPr lang="en-US" sz="1700" dirty="0"/>
              <a:t> </a:t>
            </a:r>
            <a:r>
              <a:rPr lang="el-GR" sz="1700" dirty="0"/>
              <a:t>ολοκληρώθηκε</a:t>
            </a:r>
            <a:r>
              <a:rPr lang="en-US" sz="1700" dirty="0"/>
              <a:t> </a:t>
            </a:r>
            <a:r>
              <a:rPr lang="el-GR" sz="1700" dirty="0"/>
              <a:t>γύρω</a:t>
            </a:r>
            <a:r>
              <a:rPr lang="en-US" sz="1700" dirty="0"/>
              <a:t> </a:t>
            </a:r>
            <a:r>
              <a:rPr lang="el-GR" sz="1700" dirty="0"/>
              <a:t>στο</a:t>
            </a:r>
            <a:r>
              <a:rPr lang="en-US" sz="1700" dirty="0"/>
              <a:t> </a:t>
            </a:r>
            <a:r>
              <a:rPr lang="el-GR" sz="1700" dirty="0"/>
              <a:t>1855</a:t>
            </a:r>
            <a:r>
              <a:rPr lang="en-US" sz="1700" dirty="0"/>
              <a:t> </a:t>
            </a:r>
            <a:r>
              <a:rPr lang="el-GR" sz="1700" dirty="0"/>
              <a:t>με</a:t>
            </a:r>
            <a:r>
              <a:rPr lang="en-US" sz="1700" dirty="0"/>
              <a:t> </a:t>
            </a:r>
            <a:r>
              <a:rPr lang="el-GR" sz="1700" dirty="0"/>
              <a:t>την</a:t>
            </a:r>
            <a:r>
              <a:rPr lang="en-US" sz="1700" dirty="0"/>
              <a:t> </a:t>
            </a:r>
            <a:r>
              <a:rPr lang="el-GR" sz="1700" dirty="0"/>
              <a:t>επικράτηση</a:t>
            </a:r>
            <a:r>
              <a:rPr lang="en-US" sz="1700" dirty="0"/>
              <a:t> </a:t>
            </a:r>
            <a:r>
              <a:rPr lang="el-GR" sz="1700" dirty="0"/>
              <a:t>του</a:t>
            </a:r>
            <a:r>
              <a:rPr lang="en-US" sz="1700" dirty="0"/>
              <a:t> </a:t>
            </a:r>
            <a:r>
              <a:rPr lang="el-GR" sz="1700" dirty="0"/>
              <a:t>«</a:t>
            </a:r>
            <a:r>
              <a:rPr lang="hr-HR" sz="1700" dirty="0"/>
              <a:t>currency</a:t>
            </a:r>
            <a:r>
              <a:rPr lang="en-US" sz="1700" dirty="0"/>
              <a:t> </a:t>
            </a:r>
            <a:r>
              <a:rPr lang="hr-HR" sz="1700" dirty="0"/>
              <a:t>school»</a:t>
            </a:r>
          </a:p>
          <a:p>
            <a:pPr marL="0" indent="0" algn="just">
              <a:buNone/>
            </a:pPr>
            <a:r>
              <a:rPr lang="el-GR" sz="1700" dirty="0"/>
              <a:t>Στην</a:t>
            </a:r>
            <a:r>
              <a:rPr lang="en-US" sz="1700" dirty="0"/>
              <a:t> </a:t>
            </a:r>
            <a:r>
              <a:rPr lang="el-GR" sz="1700" dirty="0"/>
              <a:t>ενδογενή</a:t>
            </a:r>
            <a:r>
              <a:rPr lang="en-US" sz="1700" dirty="0"/>
              <a:t> </a:t>
            </a:r>
            <a:r>
              <a:rPr lang="el-GR" sz="1700" dirty="0"/>
              <a:t>προσφορά</a:t>
            </a:r>
            <a:r>
              <a:rPr lang="en-US" sz="1700" dirty="0"/>
              <a:t> </a:t>
            </a:r>
            <a:r>
              <a:rPr lang="el-GR" sz="1700" dirty="0"/>
              <a:t>χρήματος</a:t>
            </a:r>
            <a:r>
              <a:rPr lang="en-US" sz="1700" dirty="0"/>
              <a:t> </a:t>
            </a:r>
            <a:r>
              <a:rPr lang="el-GR" sz="1700" dirty="0"/>
              <a:t>το</a:t>
            </a:r>
            <a:r>
              <a:rPr lang="en-US" sz="1700" dirty="0"/>
              <a:t> </a:t>
            </a:r>
            <a:r>
              <a:rPr lang="el-GR" sz="1700" dirty="0"/>
              <a:t>χρήμα</a:t>
            </a:r>
            <a:r>
              <a:rPr lang="en-US" sz="1700" dirty="0"/>
              <a:t> </a:t>
            </a:r>
            <a:r>
              <a:rPr lang="el-GR" sz="1700" dirty="0"/>
              <a:t>έχει</a:t>
            </a:r>
            <a:r>
              <a:rPr lang="en-US" sz="1700" dirty="0"/>
              <a:t> </a:t>
            </a:r>
            <a:r>
              <a:rPr lang="el-GR" sz="1700" dirty="0"/>
              <a:t>αξία</a:t>
            </a:r>
            <a:r>
              <a:rPr lang="en-US" sz="1700" dirty="0"/>
              <a:t> </a:t>
            </a:r>
            <a:r>
              <a:rPr lang="el-GR" sz="1700" dirty="0"/>
              <a:t>είναι</a:t>
            </a:r>
            <a:r>
              <a:rPr lang="en-US" sz="1700" dirty="0"/>
              <a:t> </a:t>
            </a:r>
            <a:r>
              <a:rPr lang="el-GR" sz="1700" dirty="0"/>
              <a:t>το</a:t>
            </a:r>
            <a:r>
              <a:rPr lang="en-US" sz="1700" dirty="0"/>
              <a:t> </a:t>
            </a:r>
            <a:r>
              <a:rPr lang="el-GR" sz="1700" dirty="0"/>
              <a:t>«απόλυτο</a:t>
            </a:r>
            <a:r>
              <a:rPr lang="en-US" sz="1700" dirty="0"/>
              <a:t> </a:t>
            </a:r>
            <a:r>
              <a:rPr lang="el-GR" sz="1700" dirty="0"/>
              <a:t>εμπόρευμα»(</a:t>
            </a:r>
            <a:r>
              <a:rPr lang="hr-HR" sz="1700" dirty="0"/>
              <a:t>MarxVol.ICh.3).</a:t>
            </a:r>
            <a:r>
              <a:rPr lang="el-GR" sz="1700" dirty="0"/>
              <a:t>Αυτό</a:t>
            </a:r>
            <a:r>
              <a:rPr lang="en-US" sz="1700" dirty="0"/>
              <a:t> </a:t>
            </a:r>
            <a:r>
              <a:rPr lang="el-GR" sz="1700" dirty="0"/>
              <a:t>γίνεται</a:t>
            </a:r>
            <a:r>
              <a:rPr lang="en-US" sz="1700" dirty="0"/>
              <a:t> </a:t>
            </a:r>
            <a:r>
              <a:rPr lang="el-GR" sz="1700" dirty="0"/>
              <a:t>εμφανές</a:t>
            </a:r>
            <a:r>
              <a:rPr lang="en-US" sz="1700" dirty="0"/>
              <a:t> </a:t>
            </a:r>
            <a:r>
              <a:rPr lang="el-GR" sz="1700" dirty="0"/>
              <a:t>την</a:t>
            </a:r>
            <a:r>
              <a:rPr lang="en-US" sz="1700" dirty="0"/>
              <a:t> </a:t>
            </a:r>
            <a:r>
              <a:rPr lang="el-GR" sz="1700" dirty="0"/>
              <a:t>περίοδο</a:t>
            </a:r>
            <a:r>
              <a:rPr lang="en-US" sz="1700" dirty="0"/>
              <a:t> </a:t>
            </a:r>
            <a:r>
              <a:rPr lang="el-GR" sz="1700" dirty="0"/>
              <a:t>χρηματοπιστωτικών</a:t>
            </a:r>
            <a:r>
              <a:rPr lang="en-US" sz="1700" dirty="0"/>
              <a:t> </a:t>
            </a:r>
            <a:r>
              <a:rPr lang="el-GR" sz="1700" dirty="0"/>
              <a:t>κρίσεων.</a:t>
            </a:r>
            <a:r>
              <a:rPr lang="en-US" sz="1700" dirty="0"/>
              <a:t> </a:t>
            </a:r>
            <a:r>
              <a:rPr lang="el-GR" sz="1700" dirty="0"/>
              <a:t>Χαρακτηριστικό</a:t>
            </a:r>
            <a:r>
              <a:rPr lang="en-US" sz="1700" dirty="0"/>
              <a:t> </a:t>
            </a:r>
            <a:r>
              <a:rPr lang="el-GR" sz="1700" dirty="0"/>
              <a:t>το</a:t>
            </a:r>
            <a:r>
              <a:rPr lang="en-US" sz="1700" dirty="0"/>
              <a:t> </a:t>
            </a:r>
            <a:r>
              <a:rPr lang="el-GR" sz="1700" dirty="0"/>
              <a:t>ακόλουθο</a:t>
            </a:r>
            <a:r>
              <a:rPr lang="en-US" sz="1700" dirty="0"/>
              <a:t> </a:t>
            </a:r>
            <a:r>
              <a:rPr lang="el-GR" sz="1700" dirty="0"/>
              <a:t>απόσπασμα:</a:t>
            </a:r>
          </a:p>
          <a:p>
            <a:pPr marL="0" indent="0" algn="just">
              <a:buNone/>
            </a:pPr>
            <a:r>
              <a:rPr lang="el-GR" sz="1700" b="1" dirty="0">
                <a:solidFill>
                  <a:srgbClr val="FF0000"/>
                </a:solidFill>
              </a:rPr>
              <a:t>«…</a:t>
            </a:r>
            <a:r>
              <a:rPr lang="hr-HR" sz="1700" b="1" dirty="0">
                <a:solidFill>
                  <a:srgbClr val="FF0000"/>
                </a:solidFill>
              </a:rPr>
              <a:t>in</a:t>
            </a:r>
            <a:r>
              <a:rPr lang="en-US" sz="1700" b="1" dirty="0">
                <a:solidFill>
                  <a:srgbClr val="FF0000"/>
                </a:solidFill>
              </a:rPr>
              <a:t> </a:t>
            </a:r>
            <a:r>
              <a:rPr lang="hr-HR" sz="1700" b="1" dirty="0">
                <a:solidFill>
                  <a:srgbClr val="FF0000"/>
                </a:solidFill>
              </a:rPr>
              <a:t>those</a:t>
            </a:r>
            <a:r>
              <a:rPr lang="en-US" sz="1700" b="1" dirty="0">
                <a:solidFill>
                  <a:srgbClr val="FF0000"/>
                </a:solidFill>
              </a:rPr>
              <a:t> </a:t>
            </a:r>
            <a:r>
              <a:rPr lang="hr-HR" sz="1700" b="1" dirty="0">
                <a:solidFill>
                  <a:srgbClr val="FF0000"/>
                </a:solidFill>
              </a:rPr>
              <a:t>phases</a:t>
            </a:r>
            <a:r>
              <a:rPr lang="en-US" sz="1700" b="1" dirty="0">
                <a:solidFill>
                  <a:srgbClr val="FF0000"/>
                </a:solidFill>
              </a:rPr>
              <a:t> </a:t>
            </a:r>
            <a:r>
              <a:rPr lang="hr-HR" sz="1700" b="1" dirty="0">
                <a:solidFill>
                  <a:srgbClr val="FF0000"/>
                </a:solidFill>
              </a:rPr>
              <a:t>of</a:t>
            </a:r>
            <a:r>
              <a:rPr lang="en-US" sz="1700" b="1" dirty="0">
                <a:solidFill>
                  <a:srgbClr val="FF0000"/>
                </a:solidFill>
              </a:rPr>
              <a:t> </a:t>
            </a:r>
            <a:r>
              <a:rPr lang="hr-HR" sz="1700" b="1" dirty="0">
                <a:solidFill>
                  <a:srgbClr val="FF0000"/>
                </a:solidFill>
              </a:rPr>
              <a:t>industrial</a:t>
            </a:r>
            <a:r>
              <a:rPr lang="en-US" sz="1700" b="1" dirty="0">
                <a:solidFill>
                  <a:srgbClr val="FF0000"/>
                </a:solidFill>
              </a:rPr>
              <a:t> </a:t>
            </a:r>
            <a:r>
              <a:rPr lang="hr-HR" sz="1700" b="1" dirty="0">
                <a:solidFill>
                  <a:srgbClr val="FF0000"/>
                </a:solidFill>
              </a:rPr>
              <a:t>and</a:t>
            </a:r>
            <a:r>
              <a:rPr lang="en-US" sz="1700" b="1" dirty="0">
                <a:solidFill>
                  <a:srgbClr val="FF0000"/>
                </a:solidFill>
              </a:rPr>
              <a:t> </a:t>
            </a:r>
            <a:r>
              <a:rPr lang="hr-HR" sz="1700" b="1" dirty="0">
                <a:solidFill>
                  <a:srgbClr val="FF0000"/>
                </a:solidFill>
              </a:rPr>
              <a:t>commercial</a:t>
            </a:r>
            <a:r>
              <a:rPr lang="en-US" sz="1700" b="1" dirty="0">
                <a:solidFill>
                  <a:srgbClr val="FF0000"/>
                </a:solidFill>
              </a:rPr>
              <a:t> </a:t>
            </a:r>
            <a:r>
              <a:rPr lang="hr-HR" sz="1700" b="1" dirty="0">
                <a:solidFill>
                  <a:srgbClr val="FF0000"/>
                </a:solidFill>
              </a:rPr>
              <a:t>crises</a:t>
            </a:r>
            <a:r>
              <a:rPr lang="en-US" sz="1700" b="1" dirty="0">
                <a:solidFill>
                  <a:srgbClr val="FF0000"/>
                </a:solidFill>
              </a:rPr>
              <a:t> </a:t>
            </a:r>
            <a:r>
              <a:rPr lang="hr-HR" sz="1700" b="1" dirty="0">
                <a:solidFill>
                  <a:srgbClr val="FF0000"/>
                </a:solidFill>
              </a:rPr>
              <a:t>which</a:t>
            </a:r>
            <a:r>
              <a:rPr lang="en-US" sz="1700" b="1" dirty="0">
                <a:solidFill>
                  <a:srgbClr val="FF0000"/>
                </a:solidFill>
              </a:rPr>
              <a:t> </a:t>
            </a:r>
            <a:r>
              <a:rPr lang="hr-HR" sz="1700" b="1" dirty="0">
                <a:solidFill>
                  <a:srgbClr val="FF0000"/>
                </a:solidFill>
              </a:rPr>
              <a:t>hare</a:t>
            </a:r>
            <a:r>
              <a:rPr lang="en-US" sz="1700" b="1" dirty="0">
                <a:solidFill>
                  <a:srgbClr val="FF0000"/>
                </a:solidFill>
              </a:rPr>
              <a:t> </a:t>
            </a:r>
            <a:r>
              <a:rPr lang="hr-HR" sz="1700" b="1" dirty="0">
                <a:solidFill>
                  <a:srgbClr val="FF0000"/>
                </a:solidFill>
              </a:rPr>
              <a:t>known</a:t>
            </a:r>
            <a:r>
              <a:rPr lang="en-US" sz="1700" b="1" dirty="0">
                <a:solidFill>
                  <a:srgbClr val="FF0000"/>
                </a:solidFill>
              </a:rPr>
              <a:t> </a:t>
            </a:r>
            <a:r>
              <a:rPr lang="hr-HR" sz="1700" b="1" dirty="0">
                <a:solidFill>
                  <a:srgbClr val="FF0000"/>
                </a:solidFill>
              </a:rPr>
              <a:t>as</a:t>
            </a:r>
            <a:r>
              <a:rPr lang="en-US" sz="1700" b="1" dirty="0">
                <a:solidFill>
                  <a:srgbClr val="FF0000"/>
                </a:solidFill>
              </a:rPr>
              <a:t> </a:t>
            </a:r>
            <a:r>
              <a:rPr lang="hr-HR" sz="1700" b="1" dirty="0">
                <a:solidFill>
                  <a:srgbClr val="FF0000"/>
                </a:solidFill>
              </a:rPr>
              <a:t>monetary</a:t>
            </a:r>
            <a:r>
              <a:rPr lang="en-US" sz="1700" b="1" dirty="0">
                <a:solidFill>
                  <a:srgbClr val="FF0000"/>
                </a:solidFill>
              </a:rPr>
              <a:t> </a:t>
            </a:r>
            <a:r>
              <a:rPr lang="hr-HR" sz="1700" b="1" dirty="0">
                <a:solidFill>
                  <a:srgbClr val="FF0000"/>
                </a:solidFill>
              </a:rPr>
              <a:t>crises…money</a:t>
            </a:r>
            <a:r>
              <a:rPr lang="en-US" sz="1700" b="1" dirty="0">
                <a:solidFill>
                  <a:srgbClr val="FF0000"/>
                </a:solidFill>
              </a:rPr>
              <a:t> </a:t>
            </a:r>
            <a:r>
              <a:rPr lang="hr-HR" sz="1700" b="1" dirty="0">
                <a:solidFill>
                  <a:srgbClr val="FF0000"/>
                </a:solidFill>
              </a:rPr>
              <a:t>becomes</a:t>
            </a:r>
            <a:r>
              <a:rPr lang="en-US" sz="1700" b="1" dirty="0">
                <a:solidFill>
                  <a:srgbClr val="FF0000"/>
                </a:solidFill>
              </a:rPr>
              <a:t> </a:t>
            </a:r>
            <a:r>
              <a:rPr lang="hr-HR" sz="1700" b="1" dirty="0">
                <a:solidFill>
                  <a:srgbClr val="FF0000"/>
                </a:solidFill>
              </a:rPr>
              <a:t>suddenly</a:t>
            </a:r>
            <a:r>
              <a:rPr lang="en-US" sz="1700" b="1" dirty="0">
                <a:solidFill>
                  <a:srgbClr val="FF0000"/>
                </a:solidFill>
              </a:rPr>
              <a:t> </a:t>
            </a:r>
            <a:r>
              <a:rPr lang="hr-HR" sz="1700" b="1" dirty="0">
                <a:solidFill>
                  <a:srgbClr val="FF0000"/>
                </a:solidFill>
              </a:rPr>
              <a:t>and</a:t>
            </a:r>
            <a:r>
              <a:rPr lang="en-US" sz="1700" b="1" dirty="0">
                <a:solidFill>
                  <a:srgbClr val="FF0000"/>
                </a:solidFill>
              </a:rPr>
              <a:t> </a:t>
            </a:r>
            <a:r>
              <a:rPr lang="hr-HR" sz="1700" b="1" dirty="0">
                <a:solidFill>
                  <a:srgbClr val="FF0000"/>
                </a:solidFill>
              </a:rPr>
              <a:t>immediately</a:t>
            </a:r>
            <a:r>
              <a:rPr lang="en-US" sz="1700" b="1" dirty="0">
                <a:solidFill>
                  <a:srgbClr val="FF0000"/>
                </a:solidFill>
              </a:rPr>
              <a:t> </a:t>
            </a:r>
            <a:r>
              <a:rPr lang="hr-HR" sz="1700" b="1" dirty="0">
                <a:solidFill>
                  <a:srgbClr val="FF0000"/>
                </a:solidFill>
              </a:rPr>
              <a:t>transformed,</a:t>
            </a:r>
            <a:r>
              <a:rPr lang="en-US" sz="1700" b="1" dirty="0">
                <a:solidFill>
                  <a:srgbClr val="FF0000"/>
                </a:solidFill>
              </a:rPr>
              <a:t> </a:t>
            </a:r>
            <a:r>
              <a:rPr lang="hr-HR" sz="1700" b="1" dirty="0">
                <a:solidFill>
                  <a:srgbClr val="FF0000"/>
                </a:solidFill>
              </a:rPr>
              <a:t>from</a:t>
            </a:r>
            <a:r>
              <a:rPr lang="en-US" sz="1700" b="1" dirty="0">
                <a:solidFill>
                  <a:srgbClr val="FF0000"/>
                </a:solidFill>
              </a:rPr>
              <a:t> </a:t>
            </a:r>
            <a:r>
              <a:rPr lang="hr-HR" sz="1700" b="1" dirty="0">
                <a:solidFill>
                  <a:srgbClr val="FF0000"/>
                </a:solidFill>
              </a:rPr>
              <a:t>its</a:t>
            </a:r>
            <a:r>
              <a:rPr lang="en-US" sz="1700" b="1" dirty="0">
                <a:solidFill>
                  <a:srgbClr val="FF0000"/>
                </a:solidFill>
              </a:rPr>
              <a:t> </a:t>
            </a:r>
            <a:r>
              <a:rPr lang="hr-HR" sz="1700" b="1" dirty="0">
                <a:solidFill>
                  <a:srgbClr val="FF0000"/>
                </a:solidFill>
              </a:rPr>
              <a:t>merely</a:t>
            </a:r>
            <a:r>
              <a:rPr lang="en-US" sz="1700" b="1" dirty="0">
                <a:solidFill>
                  <a:srgbClr val="FF0000"/>
                </a:solidFill>
              </a:rPr>
              <a:t> </a:t>
            </a:r>
            <a:r>
              <a:rPr lang="hr-HR" sz="1700" b="1" dirty="0">
                <a:solidFill>
                  <a:srgbClr val="FF0000"/>
                </a:solidFill>
              </a:rPr>
              <a:t>ideal</a:t>
            </a:r>
            <a:r>
              <a:rPr lang="en-US" sz="1700" b="1" dirty="0">
                <a:solidFill>
                  <a:srgbClr val="FF0000"/>
                </a:solidFill>
              </a:rPr>
              <a:t> </a:t>
            </a:r>
            <a:r>
              <a:rPr lang="hr-HR" sz="1700" b="1" dirty="0">
                <a:solidFill>
                  <a:srgbClr val="FF0000"/>
                </a:solidFill>
              </a:rPr>
              <a:t>shape</a:t>
            </a:r>
            <a:r>
              <a:rPr lang="en-US" sz="1700" b="1" dirty="0">
                <a:solidFill>
                  <a:srgbClr val="FF0000"/>
                </a:solidFill>
              </a:rPr>
              <a:t> </a:t>
            </a:r>
            <a:r>
              <a:rPr lang="hr-HR" sz="1700" b="1" dirty="0">
                <a:solidFill>
                  <a:srgbClr val="FF0000"/>
                </a:solidFill>
              </a:rPr>
              <a:t>of</a:t>
            </a:r>
            <a:r>
              <a:rPr lang="en-US" sz="1700" b="1" dirty="0">
                <a:solidFill>
                  <a:srgbClr val="FF0000"/>
                </a:solidFill>
              </a:rPr>
              <a:t> </a:t>
            </a:r>
            <a:r>
              <a:rPr lang="hr-HR" sz="1700" b="1" dirty="0">
                <a:solidFill>
                  <a:srgbClr val="FF0000"/>
                </a:solidFill>
              </a:rPr>
              <a:t>money</a:t>
            </a:r>
            <a:r>
              <a:rPr lang="en-US" sz="1700" b="1" dirty="0">
                <a:solidFill>
                  <a:srgbClr val="FF0000"/>
                </a:solidFill>
              </a:rPr>
              <a:t> </a:t>
            </a:r>
            <a:r>
              <a:rPr lang="hr-HR" sz="1700" b="1" dirty="0">
                <a:solidFill>
                  <a:srgbClr val="FF0000"/>
                </a:solidFill>
              </a:rPr>
              <a:t>of</a:t>
            </a:r>
            <a:r>
              <a:rPr lang="en-US" sz="1700" b="1" dirty="0">
                <a:solidFill>
                  <a:srgbClr val="FF0000"/>
                </a:solidFill>
              </a:rPr>
              <a:t> </a:t>
            </a:r>
            <a:r>
              <a:rPr lang="hr-HR" sz="1700" b="1" dirty="0">
                <a:solidFill>
                  <a:srgbClr val="FF0000"/>
                </a:solidFill>
              </a:rPr>
              <a:t>account,</a:t>
            </a:r>
            <a:r>
              <a:rPr lang="en-US" sz="1700" b="1" dirty="0">
                <a:solidFill>
                  <a:srgbClr val="FF0000"/>
                </a:solidFill>
              </a:rPr>
              <a:t> </a:t>
            </a:r>
            <a:r>
              <a:rPr lang="hr-HR" sz="1700" b="1" dirty="0">
                <a:solidFill>
                  <a:srgbClr val="FF0000"/>
                </a:solidFill>
              </a:rPr>
              <a:t>into</a:t>
            </a:r>
            <a:r>
              <a:rPr lang="en-US" sz="1700" b="1" dirty="0">
                <a:solidFill>
                  <a:srgbClr val="FF0000"/>
                </a:solidFill>
              </a:rPr>
              <a:t> </a:t>
            </a:r>
            <a:r>
              <a:rPr lang="hr-HR" sz="1700" b="1" dirty="0">
                <a:solidFill>
                  <a:srgbClr val="FF0000"/>
                </a:solidFill>
              </a:rPr>
              <a:t>hard</a:t>
            </a:r>
            <a:r>
              <a:rPr lang="en-US" sz="1700" b="1" dirty="0">
                <a:solidFill>
                  <a:srgbClr val="FF0000"/>
                </a:solidFill>
              </a:rPr>
              <a:t> </a:t>
            </a:r>
            <a:r>
              <a:rPr lang="hr-HR" sz="1700" b="1" dirty="0">
                <a:solidFill>
                  <a:srgbClr val="FF0000"/>
                </a:solidFill>
              </a:rPr>
              <a:t>cash.</a:t>
            </a:r>
            <a:r>
              <a:rPr lang="en-US" sz="1700" b="1" dirty="0">
                <a:solidFill>
                  <a:srgbClr val="FF0000"/>
                </a:solidFill>
              </a:rPr>
              <a:t> </a:t>
            </a:r>
            <a:r>
              <a:rPr lang="hr-HR" sz="1700" b="1" dirty="0">
                <a:solidFill>
                  <a:srgbClr val="FF0000"/>
                </a:solidFill>
              </a:rPr>
              <a:t>Profane</a:t>
            </a:r>
            <a:r>
              <a:rPr lang="en-US" sz="1700" b="1" dirty="0">
                <a:solidFill>
                  <a:srgbClr val="FF0000"/>
                </a:solidFill>
              </a:rPr>
              <a:t> </a:t>
            </a:r>
            <a:r>
              <a:rPr lang="hr-HR" sz="1700" b="1" dirty="0">
                <a:solidFill>
                  <a:srgbClr val="FF0000"/>
                </a:solidFill>
              </a:rPr>
              <a:t>commodities</a:t>
            </a:r>
            <a:r>
              <a:rPr lang="en-US" sz="1700" b="1" dirty="0">
                <a:solidFill>
                  <a:srgbClr val="FF0000"/>
                </a:solidFill>
              </a:rPr>
              <a:t> </a:t>
            </a:r>
            <a:r>
              <a:rPr lang="hr-HR" sz="1700" b="1" dirty="0">
                <a:solidFill>
                  <a:srgbClr val="FF0000"/>
                </a:solidFill>
              </a:rPr>
              <a:t>can</a:t>
            </a:r>
            <a:r>
              <a:rPr lang="en-US" sz="1700" b="1" dirty="0">
                <a:solidFill>
                  <a:srgbClr val="FF0000"/>
                </a:solidFill>
              </a:rPr>
              <a:t> </a:t>
            </a:r>
            <a:r>
              <a:rPr lang="hr-HR" sz="1700" b="1" dirty="0">
                <a:solidFill>
                  <a:srgbClr val="FF0000"/>
                </a:solidFill>
              </a:rPr>
              <a:t>no</a:t>
            </a:r>
            <a:r>
              <a:rPr lang="en-US" sz="1700" b="1" dirty="0">
                <a:solidFill>
                  <a:srgbClr val="FF0000"/>
                </a:solidFill>
              </a:rPr>
              <a:t> </a:t>
            </a:r>
            <a:r>
              <a:rPr lang="hr-HR" sz="1700" b="1" dirty="0">
                <a:solidFill>
                  <a:srgbClr val="FF0000"/>
                </a:solidFill>
              </a:rPr>
              <a:t>longer</a:t>
            </a:r>
            <a:r>
              <a:rPr lang="en-US" sz="1700" b="1" dirty="0">
                <a:solidFill>
                  <a:srgbClr val="FF0000"/>
                </a:solidFill>
              </a:rPr>
              <a:t> </a:t>
            </a:r>
            <a:r>
              <a:rPr lang="hr-HR" sz="1700" b="1" dirty="0">
                <a:solidFill>
                  <a:srgbClr val="FF0000"/>
                </a:solidFill>
              </a:rPr>
              <a:t>replace</a:t>
            </a:r>
            <a:r>
              <a:rPr lang="en-US" sz="1700" b="1" dirty="0">
                <a:solidFill>
                  <a:srgbClr val="FF0000"/>
                </a:solidFill>
              </a:rPr>
              <a:t> </a:t>
            </a:r>
            <a:r>
              <a:rPr lang="hr-HR" sz="1700" b="1" dirty="0">
                <a:solidFill>
                  <a:srgbClr val="FF0000"/>
                </a:solidFill>
              </a:rPr>
              <a:t>it.</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use</a:t>
            </a:r>
            <a:r>
              <a:rPr lang="en-US" sz="1700" b="1" dirty="0">
                <a:solidFill>
                  <a:srgbClr val="FF0000"/>
                </a:solidFill>
              </a:rPr>
              <a:t> </a:t>
            </a:r>
            <a:r>
              <a:rPr lang="hr-HR" sz="1700" b="1" dirty="0">
                <a:solidFill>
                  <a:srgbClr val="FF0000"/>
                </a:solidFill>
              </a:rPr>
              <a:t>value</a:t>
            </a:r>
            <a:r>
              <a:rPr lang="en-US" sz="1700" b="1" dirty="0">
                <a:solidFill>
                  <a:srgbClr val="FF0000"/>
                </a:solidFill>
              </a:rPr>
              <a:t> </a:t>
            </a:r>
            <a:r>
              <a:rPr lang="hr-HR" sz="1700" b="1" dirty="0">
                <a:solidFill>
                  <a:srgbClr val="FF0000"/>
                </a:solidFill>
              </a:rPr>
              <a:t>of</a:t>
            </a:r>
            <a:r>
              <a:rPr lang="en-US" sz="1700" b="1" dirty="0">
                <a:solidFill>
                  <a:srgbClr val="FF0000"/>
                </a:solidFill>
              </a:rPr>
              <a:t> </a:t>
            </a:r>
            <a:r>
              <a:rPr lang="hr-HR" sz="1700" b="1" dirty="0">
                <a:solidFill>
                  <a:srgbClr val="FF0000"/>
                </a:solidFill>
              </a:rPr>
              <a:t>commodities</a:t>
            </a:r>
            <a:r>
              <a:rPr lang="en-US" sz="1700" b="1" dirty="0">
                <a:solidFill>
                  <a:srgbClr val="FF0000"/>
                </a:solidFill>
              </a:rPr>
              <a:t> </a:t>
            </a:r>
            <a:r>
              <a:rPr lang="hr-HR" sz="1700" b="1" dirty="0">
                <a:solidFill>
                  <a:srgbClr val="FF0000"/>
                </a:solidFill>
              </a:rPr>
              <a:t>becomes</a:t>
            </a:r>
            <a:r>
              <a:rPr lang="en-US" sz="1700" b="1" dirty="0">
                <a:solidFill>
                  <a:srgbClr val="FF0000"/>
                </a:solidFill>
              </a:rPr>
              <a:t> </a:t>
            </a:r>
            <a:r>
              <a:rPr lang="hr-HR" sz="1700" b="1" dirty="0">
                <a:solidFill>
                  <a:srgbClr val="FF0000"/>
                </a:solidFill>
              </a:rPr>
              <a:t>valueless,</a:t>
            </a:r>
            <a:r>
              <a:rPr lang="en-US" sz="1700" b="1" dirty="0">
                <a:solidFill>
                  <a:srgbClr val="FF0000"/>
                </a:solidFill>
              </a:rPr>
              <a:t> </a:t>
            </a:r>
            <a:r>
              <a:rPr lang="hr-HR" sz="1700" b="1" dirty="0">
                <a:solidFill>
                  <a:srgbClr val="FF0000"/>
                </a:solidFill>
              </a:rPr>
              <a:t>and</a:t>
            </a:r>
            <a:r>
              <a:rPr lang="en-US" sz="1700" b="1" dirty="0">
                <a:solidFill>
                  <a:srgbClr val="FF0000"/>
                </a:solidFill>
              </a:rPr>
              <a:t> </a:t>
            </a:r>
            <a:r>
              <a:rPr lang="hr-HR" sz="1700" b="1" dirty="0">
                <a:solidFill>
                  <a:srgbClr val="FF0000"/>
                </a:solidFill>
              </a:rPr>
              <a:t>their</a:t>
            </a:r>
            <a:r>
              <a:rPr lang="en-US" sz="1700" b="1" dirty="0">
                <a:solidFill>
                  <a:srgbClr val="FF0000"/>
                </a:solidFill>
              </a:rPr>
              <a:t> </a:t>
            </a:r>
            <a:r>
              <a:rPr lang="hr-HR" sz="1700" b="1" dirty="0">
                <a:solidFill>
                  <a:srgbClr val="FF0000"/>
                </a:solidFill>
              </a:rPr>
              <a:t>value</a:t>
            </a:r>
            <a:r>
              <a:rPr lang="en-US" sz="1700" b="1" dirty="0">
                <a:solidFill>
                  <a:srgbClr val="FF0000"/>
                </a:solidFill>
              </a:rPr>
              <a:t> </a:t>
            </a:r>
            <a:r>
              <a:rPr lang="hr-HR" sz="1700" b="1" dirty="0">
                <a:solidFill>
                  <a:srgbClr val="FF0000"/>
                </a:solidFill>
              </a:rPr>
              <a:t>vanishes</a:t>
            </a:r>
            <a:r>
              <a:rPr lang="en-US" sz="1700" b="1" dirty="0">
                <a:solidFill>
                  <a:srgbClr val="FF0000"/>
                </a:solidFill>
              </a:rPr>
              <a:t> </a:t>
            </a:r>
            <a:r>
              <a:rPr lang="hr-HR" sz="1700" b="1" dirty="0">
                <a:solidFill>
                  <a:srgbClr val="FF0000"/>
                </a:solidFill>
              </a:rPr>
              <a:t>in</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presence</a:t>
            </a:r>
            <a:r>
              <a:rPr lang="en-US" sz="1700" b="1" dirty="0">
                <a:solidFill>
                  <a:srgbClr val="FF0000"/>
                </a:solidFill>
              </a:rPr>
              <a:t> </a:t>
            </a:r>
            <a:r>
              <a:rPr lang="hr-HR" sz="1700" b="1" dirty="0">
                <a:solidFill>
                  <a:srgbClr val="FF0000"/>
                </a:solidFill>
              </a:rPr>
              <a:t>of</a:t>
            </a:r>
            <a:r>
              <a:rPr lang="en-US" sz="1700" b="1" dirty="0">
                <a:solidFill>
                  <a:srgbClr val="FF0000"/>
                </a:solidFill>
              </a:rPr>
              <a:t> </a:t>
            </a:r>
            <a:r>
              <a:rPr lang="hr-HR" sz="1700" b="1" dirty="0">
                <a:solidFill>
                  <a:srgbClr val="FF0000"/>
                </a:solidFill>
              </a:rPr>
              <a:t>its</a:t>
            </a:r>
            <a:r>
              <a:rPr lang="en-US" sz="1700" b="1" dirty="0">
                <a:solidFill>
                  <a:srgbClr val="FF0000"/>
                </a:solidFill>
              </a:rPr>
              <a:t> </a:t>
            </a:r>
            <a:r>
              <a:rPr lang="hr-HR" sz="1700" b="1" dirty="0">
                <a:solidFill>
                  <a:srgbClr val="FF0000"/>
                </a:solidFill>
              </a:rPr>
              <a:t>own</a:t>
            </a:r>
            <a:r>
              <a:rPr lang="en-US" sz="1700" b="1" dirty="0">
                <a:solidFill>
                  <a:srgbClr val="FF0000"/>
                </a:solidFill>
              </a:rPr>
              <a:t> </a:t>
            </a:r>
            <a:r>
              <a:rPr lang="hr-HR" sz="1700" b="1" dirty="0">
                <a:solidFill>
                  <a:srgbClr val="FF0000"/>
                </a:solidFill>
              </a:rPr>
              <a:t>independent</a:t>
            </a:r>
            <a:r>
              <a:rPr lang="en-US" sz="1700" b="1" dirty="0">
                <a:solidFill>
                  <a:srgbClr val="FF0000"/>
                </a:solidFill>
              </a:rPr>
              <a:t> </a:t>
            </a:r>
            <a:r>
              <a:rPr lang="hr-HR" sz="1700" b="1" dirty="0">
                <a:solidFill>
                  <a:srgbClr val="FF0000"/>
                </a:solidFill>
              </a:rPr>
              <a:t>form.</a:t>
            </a:r>
            <a:r>
              <a:rPr lang="en-US" sz="1700" b="1" dirty="0">
                <a:solidFill>
                  <a:srgbClr val="FF0000"/>
                </a:solidFill>
              </a:rPr>
              <a:t> </a:t>
            </a:r>
            <a:r>
              <a:rPr lang="hr-HR" sz="1700" b="1" dirty="0">
                <a:solidFill>
                  <a:srgbClr val="FF0000"/>
                </a:solidFill>
              </a:rPr>
              <a:t>On</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eve</a:t>
            </a:r>
            <a:r>
              <a:rPr lang="en-US" sz="1700" b="1" dirty="0">
                <a:solidFill>
                  <a:srgbClr val="FF0000"/>
                </a:solidFill>
              </a:rPr>
              <a:t> </a:t>
            </a:r>
            <a:r>
              <a:rPr lang="hr-HR" sz="1700" b="1" dirty="0">
                <a:solidFill>
                  <a:srgbClr val="FF0000"/>
                </a:solidFill>
              </a:rPr>
              <a:t>of</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crisis,</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bourgeois,</a:t>
            </a:r>
            <a:r>
              <a:rPr lang="en-US" sz="1700" b="1" dirty="0">
                <a:solidFill>
                  <a:srgbClr val="FF0000"/>
                </a:solidFill>
              </a:rPr>
              <a:t> </a:t>
            </a:r>
            <a:r>
              <a:rPr lang="hr-HR" sz="1700" b="1" dirty="0">
                <a:solidFill>
                  <a:srgbClr val="FF0000"/>
                </a:solidFill>
              </a:rPr>
              <a:t>with</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self-sufficiency</a:t>
            </a:r>
            <a:r>
              <a:rPr lang="en-US" sz="1700" b="1" dirty="0">
                <a:solidFill>
                  <a:srgbClr val="FF0000"/>
                </a:solidFill>
              </a:rPr>
              <a:t> t</a:t>
            </a:r>
            <a:r>
              <a:rPr lang="hr-HR" sz="1700" b="1" dirty="0">
                <a:solidFill>
                  <a:srgbClr val="FF0000"/>
                </a:solidFill>
              </a:rPr>
              <a:t>hat</a:t>
            </a:r>
            <a:r>
              <a:rPr lang="en-US" sz="1700" b="1" dirty="0">
                <a:solidFill>
                  <a:srgbClr val="FF0000"/>
                </a:solidFill>
              </a:rPr>
              <a:t> </a:t>
            </a:r>
            <a:r>
              <a:rPr lang="hr-HR" sz="1700" b="1" dirty="0">
                <a:solidFill>
                  <a:srgbClr val="FF0000"/>
                </a:solidFill>
              </a:rPr>
              <a:t>springs</a:t>
            </a:r>
            <a:r>
              <a:rPr lang="en-US" sz="1700" b="1" dirty="0">
                <a:solidFill>
                  <a:srgbClr val="FF0000"/>
                </a:solidFill>
              </a:rPr>
              <a:t> </a:t>
            </a:r>
            <a:r>
              <a:rPr lang="hr-HR" sz="1700" b="1" dirty="0">
                <a:solidFill>
                  <a:srgbClr val="FF0000"/>
                </a:solidFill>
              </a:rPr>
              <a:t>from</a:t>
            </a:r>
            <a:r>
              <a:rPr lang="en-US" sz="1700" b="1" dirty="0">
                <a:solidFill>
                  <a:srgbClr val="FF0000"/>
                </a:solidFill>
              </a:rPr>
              <a:t> </a:t>
            </a:r>
            <a:r>
              <a:rPr lang="hr-HR" sz="1700" b="1" dirty="0">
                <a:solidFill>
                  <a:srgbClr val="FF0000"/>
                </a:solidFill>
              </a:rPr>
              <a:t>intoxicating</a:t>
            </a:r>
            <a:r>
              <a:rPr lang="en-US" sz="1700" b="1" dirty="0">
                <a:solidFill>
                  <a:srgbClr val="FF0000"/>
                </a:solidFill>
              </a:rPr>
              <a:t> </a:t>
            </a:r>
            <a:r>
              <a:rPr lang="hr-HR" sz="1700" b="1" dirty="0">
                <a:solidFill>
                  <a:srgbClr val="FF0000"/>
                </a:solidFill>
              </a:rPr>
              <a:t>prosperity,</a:t>
            </a:r>
            <a:r>
              <a:rPr lang="en-US" sz="1700" b="1" dirty="0">
                <a:solidFill>
                  <a:srgbClr val="FF0000"/>
                </a:solidFill>
              </a:rPr>
              <a:t> </a:t>
            </a:r>
            <a:r>
              <a:rPr lang="hr-HR" sz="1700" b="1" dirty="0">
                <a:solidFill>
                  <a:srgbClr val="FF0000"/>
                </a:solidFill>
              </a:rPr>
              <a:t>declares</a:t>
            </a:r>
            <a:r>
              <a:rPr lang="en-US" sz="1700" b="1" dirty="0">
                <a:solidFill>
                  <a:srgbClr val="FF0000"/>
                </a:solidFill>
              </a:rPr>
              <a:t> </a:t>
            </a:r>
            <a:r>
              <a:rPr lang="hr-HR" sz="1700" b="1" dirty="0">
                <a:solidFill>
                  <a:srgbClr val="FF0000"/>
                </a:solidFill>
              </a:rPr>
              <a:t>money</a:t>
            </a:r>
            <a:r>
              <a:rPr lang="en-US" sz="1700" b="1" dirty="0">
                <a:solidFill>
                  <a:srgbClr val="FF0000"/>
                </a:solidFill>
              </a:rPr>
              <a:t> </a:t>
            </a:r>
            <a:r>
              <a:rPr lang="hr-HR" sz="1700" b="1" dirty="0">
                <a:solidFill>
                  <a:srgbClr val="FF0000"/>
                </a:solidFill>
              </a:rPr>
              <a:t>to</a:t>
            </a:r>
            <a:r>
              <a:rPr lang="en-US" sz="1700" b="1" dirty="0">
                <a:solidFill>
                  <a:srgbClr val="FF0000"/>
                </a:solidFill>
              </a:rPr>
              <a:t> </a:t>
            </a:r>
            <a:r>
              <a:rPr lang="hr-HR" sz="1700" b="1" dirty="0">
                <a:solidFill>
                  <a:srgbClr val="FF0000"/>
                </a:solidFill>
              </a:rPr>
              <a:t>be</a:t>
            </a:r>
            <a:r>
              <a:rPr lang="en-US" sz="1700" b="1" dirty="0">
                <a:solidFill>
                  <a:srgbClr val="FF0000"/>
                </a:solidFill>
              </a:rPr>
              <a:t> </a:t>
            </a:r>
            <a:r>
              <a:rPr lang="hr-HR" sz="1700" b="1" dirty="0">
                <a:solidFill>
                  <a:srgbClr val="FF0000"/>
                </a:solidFill>
              </a:rPr>
              <a:t>a</a:t>
            </a:r>
            <a:r>
              <a:rPr lang="en-US" sz="1700" b="1" dirty="0">
                <a:solidFill>
                  <a:srgbClr val="FF0000"/>
                </a:solidFill>
              </a:rPr>
              <a:t> </a:t>
            </a:r>
            <a:r>
              <a:rPr lang="hr-HR" sz="1700" b="1" dirty="0">
                <a:solidFill>
                  <a:srgbClr val="FF0000"/>
                </a:solidFill>
              </a:rPr>
              <a:t>vain</a:t>
            </a:r>
            <a:r>
              <a:rPr lang="en-US" sz="1700" b="1" dirty="0">
                <a:solidFill>
                  <a:srgbClr val="FF0000"/>
                </a:solidFill>
              </a:rPr>
              <a:t> </a:t>
            </a:r>
            <a:r>
              <a:rPr lang="hr-HR" sz="1700" b="1" dirty="0">
                <a:solidFill>
                  <a:srgbClr val="FF0000"/>
                </a:solidFill>
              </a:rPr>
              <a:t>imagination.</a:t>
            </a:r>
            <a:r>
              <a:rPr lang="en-US" sz="1700" b="1" dirty="0">
                <a:solidFill>
                  <a:srgbClr val="FF0000"/>
                </a:solidFill>
              </a:rPr>
              <a:t> </a:t>
            </a:r>
            <a:r>
              <a:rPr lang="hr-HR" sz="1700" b="1" dirty="0">
                <a:solidFill>
                  <a:srgbClr val="FF0000"/>
                </a:solidFill>
              </a:rPr>
              <a:t>Commodities</a:t>
            </a:r>
            <a:r>
              <a:rPr lang="en-US" sz="1700" b="1" dirty="0">
                <a:solidFill>
                  <a:srgbClr val="FF0000"/>
                </a:solidFill>
              </a:rPr>
              <a:t> </a:t>
            </a:r>
            <a:r>
              <a:rPr lang="hr-HR" sz="1700" b="1" dirty="0">
                <a:solidFill>
                  <a:srgbClr val="FF0000"/>
                </a:solidFill>
              </a:rPr>
              <a:t>alone</a:t>
            </a:r>
            <a:r>
              <a:rPr lang="en-US" sz="1700" b="1" dirty="0">
                <a:solidFill>
                  <a:srgbClr val="FF0000"/>
                </a:solidFill>
              </a:rPr>
              <a:t> </a:t>
            </a:r>
            <a:r>
              <a:rPr lang="hr-HR" sz="1700" b="1" dirty="0">
                <a:solidFill>
                  <a:srgbClr val="FF0000"/>
                </a:solidFill>
              </a:rPr>
              <a:t>are</a:t>
            </a:r>
            <a:r>
              <a:rPr lang="en-US" sz="1700" b="1" dirty="0">
                <a:solidFill>
                  <a:srgbClr val="FF0000"/>
                </a:solidFill>
              </a:rPr>
              <a:t> </a:t>
            </a:r>
            <a:r>
              <a:rPr lang="hr-HR" sz="1700" b="1" dirty="0">
                <a:solidFill>
                  <a:srgbClr val="FF0000"/>
                </a:solidFill>
              </a:rPr>
              <a:t>money.</a:t>
            </a:r>
            <a:r>
              <a:rPr lang="en-US" sz="1700" b="1" dirty="0">
                <a:solidFill>
                  <a:srgbClr val="FF0000"/>
                </a:solidFill>
              </a:rPr>
              <a:t> </a:t>
            </a:r>
            <a:r>
              <a:rPr lang="hr-HR" sz="1700" b="1" dirty="0">
                <a:solidFill>
                  <a:srgbClr val="FF0000"/>
                </a:solidFill>
              </a:rPr>
              <a:t>But</a:t>
            </a:r>
            <a:r>
              <a:rPr lang="en-US" sz="1700" b="1" dirty="0">
                <a:solidFill>
                  <a:srgbClr val="FF0000"/>
                </a:solidFill>
              </a:rPr>
              <a:t> </a:t>
            </a:r>
            <a:r>
              <a:rPr lang="hr-HR" sz="1700" b="1" dirty="0">
                <a:solidFill>
                  <a:srgbClr val="FF0000"/>
                </a:solidFill>
              </a:rPr>
              <a:t>now</a:t>
            </a:r>
            <a:r>
              <a:rPr lang="en-US" sz="1700" b="1" dirty="0">
                <a:solidFill>
                  <a:srgbClr val="FF0000"/>
                </a:solidFill>
              </a:rPr>
              <a:t> </a:t>
            </a:r>
            <a:r>
              <a:rPr lang="hr-HR" sz="1700" b="1" dirty="0">
                <a:solidFill>
                  <a:srgbClr val="FF0000"/>
                </a:solidFill>
              </a:rPr>
              <a:t>the</a:t>
            </a:r>
            <a:r>
              <a:rPr lang="en-US" sz="1700" b="1" dirty="0">
                <a:solidFill>
                  <a:srgbClr val="FF0000"/>
                </a:solidFill>
              </a:rPr>
              <a:t> </a:t>
            </a:r>
            <a:r>
              <a:rPr lang="hr-HR" sz="1700" b="1" dirty="0">
                <a:solidFill>
                  <a:srgbClr val="FF0000"/>
                </a:solidFill>
              </a:rPr>
              <a:t>cry</a:t>
            </a:r>
            <a:r>
              <a:rPr lang="en-US" sz="1700" b="1" dirty="0">
                <a:solidFill>
                  <a:srgbClr val="FF0000"/>
                </a:solidFill>
              </a:rPr>
              <a:t> </a:t>
            </a:r>
            <a:r>
              <a:rPr lang="hr-HR" sz="1700" b="1" dirty="0">
                <a:solidFill>
                  <a:srgbClr val="FF0000"/>
                </a:solidFill>
              </a:rPr>
              <a:t>is</a:t>
            </a:r>
            <a:r>
              <a:rPr lang="en-US" sz="1700" b="1" dirty="0">
                <a:solidFill>
                  <a:srgbClr val="FF0000"/>
                </a:solidFill>
              </a:rPr>
              <a:t> </a:t>
            </a:r>
            <a:r>
              <a:rPr lang="hr-HR" sz="1700" b="1" dirty="0">
                <a:solidFill>
                  <a:srgbClr val="FF0000"/>
                </a:solidFill>
              </a:rPr>
              <a:t>everywhere</a:t>
            </a:r>
            <a:r>
              <a:rPr lang="en-US" sz="1700" b="1" dirty="0">
                <a:solidFill>
                  <a:srgbClr val="FF0000"/>
                </a:solidFill>
              </a:rPr>
              <a:t> </a:t>
            </a:r>
            <a:r>
              <a:rPr lang="hr-HR" sz="1700" b="1" dirty="0">
                <a:solidFill>
                  <a:srgbClr val="FF0000"/>
                </a:solidFill>
              </a:rPr>
              <a:t>:money</a:t>
            </a:r>
            <a:r>
              <a:rPr lang="en-US" sz="1700" b="1" dirty="0">
                <a:solidFill>
                  <a:srgbClr val="FF0000"/>
                </a:solidFill>
              </a:rPr>
              <a:t> </a:t>
            </a:r>
            <a:r>
              <a:rPr lang="hr-HR" sz="1700" b="1" dirty="0">
                <a:solidFill>
                  <a:srgbClr val="FF0000"/>
                </a:solidFill>
              </a:rPr>
              <a:t>alone</a:t>
            </a:r>
            <a:r>
              <a:rPr lang="en-US" sz="1700" b="1" dirty="0">
                <a:solidFill>
                  <a:srgbClr val="FF0000"/>
                </a:solidFill>
              </a:rPr>
              <a:t> </a:t>
            </a:r>
            <a:r>
              <a:rPr lang="hr-HR" sz="1700" b="1" dirty="0">
                <a:solidFill>
                  <a:srgbClr val="FF0000"/>
                </a:solidFill>
              </a:rPr>
              <a:t>is</a:t>
            </a:r>
            <a:r>
              <a:rPr lang="en-US" sz="1700" b="1" dirty="0">
                <a:solidFill>
                  <a:srgbClr val="FF0000"/>
                </a:solidFill>
              </a:rPr>
              <a:t> </a:t>
            </a:r>
            <a:r>
              <a:rPr lang="hr-HR" sz="1700" b="1" dirty="0">
                <a:solidFill>
                  <a:srgbClr val="FF0000"/>
                </a:solidFill>
              </a:rPr>
              <a:t>a</a:t>
            </a:r>
            <a:r>
              <a:rPr lang="en-US" sz="1700" b="1" dirty="0">
                <a:solidFill>
                  <a:srgbClr val="FF0000"/>
                </a:solidFill>
              </a:rPr>
              <a:t> </a:t>
            </a:r>
            <a:r>
              <a:rPr lang="hr-HR" sz="1700" b="1" dirty="0">
                <a:solidFill>
                  <a:srgbClr val="FF0000"/>
                </a:solidFill>
              </a:rPr>
              <a:t>commodity!»(Vol.I,Ch.3)</a:t>
            </a:r>
            <a:r>
              <a:rPr lang="en-US" sz="1700" b="1" dirty="0">
                <a:solidFill>
                  <a:srgbClr val="FF0000"/>
                </a:solidFill>
              </a:rPr>
              <a:t> </a:t>
            </a:r>
            <a:r>
              <a:rPr lang="hr-HR" sz="1700" b="1" dirty="0">
                <a:solidFill>
                  <a:srgbClr val="FF0000"/>
                </a:solidFill>
              </a:rPr>
              <a:t>https://www.marxists.org/archive/marx/works/1867-c1/ch03.htm</a:t>
            </a:r>
          </a:p>
          <a:p>
            <a:pPr marL="0" indent="0" algn="just">
              <a:buNone/>
            </a:pPr>
            <a:r>
              <a:rPr lang="el-GR" sz="1700" dirty="0"/>
              <a:t>Ο</a:t>
            </a:r>
            <a:r>
              <a:rPr lang="en-US" sz="1700" dirty="0"/>
              <a:t> </a:t>
            </a:r>
            <a:r>
              <a:rPr lang="el-GR" sz="1700" dirty="0"/>
              <a:t>ορισμός</a:t>
            </a:r>
            <a:r>
              <a:rPr lang="en-US" sz="1700" dirty="0"/>
              <a:t> </a:t>
            </a:r>
            <a:r>
              <a:rPr lang="el-GR" sz="1700" dirty="0"/>
              <a:t>αναφέρεται στο «εμπορευματικό χρήμα» (</a:t>
            </a:r>
            <a:r>
              <a:rPr lang="en-US" sz="1700" dirty="0"/>
              <a:t>commodity money)</a:t>
            </a:r>
            <a:r>
              <a:rPr lang="el-GR" sz="1700" dirty="0"/>
              <a:t>, δηλαδή το χρήμα που μπορεί έχει σημείο αναφοράς το χρυσό ή κάποιο άλλο εμπόρευμά, αν και δεν μπορεί </a:t>
            </a:r>
            <a:r>
              <a:rPr lang="en-US" sz="1700" dirty="0"/>
              <a:t> </a:t>
            </a:r>
            <a:r>
              <a:rPr lang="el-GR" sz="1700" dirty="0"/>
              <a:t>να επεκταθεί και στο «αντιπροσωπευτικό χρήμα» (</a:t>
            </a:r>
            <a:r>
              <a:rPr lang="en-US" sz="1700" dirty="0"/>
              <a:t>fiat money). </a:t>
            </a:r>
          </a:p>
          <a:p>
            <a:pPr marL="0" indent="0" algn="just">
              <a:buNone/>
            </a:pPr>
            <a:r>
              <a:rPr lang="el-GR" sz="1700" dirty="0"/>
              <a:t>Το εάν το</a:t>
            </a:r>
            <a:r>
              <a:rPr lang="en-US" sz="1700" dirty="0"/>
              <a:t> </a:t>
            </a:r>
            <a:r>
              <a:rPr lang="el-GR" sz="1700" dirty="0"/>
              <a:t>«εμπορευματικό χρήμα»</a:t>
            </a:r>
            <a:r>
              <a:rPr lang="en-US" sz="1700" dirty="0"/>
              <a:t> </a:t>
            </a:r>
            <a:r>
              <a:rPr lang="el-GR" sz="1700" dirty="0"/>
              <a:t>μπορεί</a:t>
            </a:r>
            <a:r>
              <a:rPr lang="en-US" sz="1700" dirty="0"/>
              <a:t> </a:t>
            </a:r>
            <a:r>
              <a:rPr lang="el-GR" sz="1700" dirty="0"/>
              <a:t>να</a:t>
            </a:r>
            <a:r>
              <a:rPr lang="en-US" sz="1700" dirty="0"/>
              <a:t> </a:t>
            </a:r>
            <a:r>
              <a:rPr lang="el-GR" sz="1700" dirty="0"/>
              <a:t>μετατραπεί</a:t>
            </a:r>
            <a:r>
              <a:rPr lang="en-US" sz="1700" dirty="0"/>
              <a:t> </a:t>
            </a:r>
            <a:r>
              <a:rPr lang="el-GR" sz="1700" dirty="0"/>
              <a:t>στο</a:t>
            </a:r>
            <a:r>
              <a:rPr lang="en-US" sz="1700" dirty="0"/>
              <a:t> </a:t>
            </a:r>
            <a:r>
              <a:rPr lang="el-GR" sz="1700" dirty="0"/>
              <a:t>«γενικό</a:t>
            </a:r>
            <a:r>
              <a:rPr lang="en-US" sz="1700" dirty="0"/>
              <a:t> </a:t>
            </a:r>
            <a:r>
              <a:rPr lang="el-GR" sz="1700" dirty="0"/>
              <a:t>ανταλλακτικό</a:t>
            </a:r>
            <a:r>
              <a:rPr lang="en-US" sz="1700" dirty="0"/>
              <a:t> </a:t>
            </a:r>
            <a:r>
              <a:rPr lang="el-GR" sz="1700" dirty="0"/>
              <a:t>ισοδύναμο»</a:t>
            </a:r>
            <a:r>
              <a:rPr lang="en-US" sz="1700" dirty="0"/>
              <a:t> </a:t>
            </a:r>
            <a:r>
              <a:rPr lang="el-GR" sz="1700" dirty="0"/>
              <a:t>σε</a:t>
            </a:r>
            <a:r>
              <a:rPr lang="en-US" sz="1700" dirty="0"/>
              <a:t> </a:t>
            </a:r>
            <a:r>
              <a:rPr lang="el-GR" sz="1700" dirty="0"/>
              <a:t>τιμή</a:t>
            </a:r>
            <a:r>
              <a:rPr lang="en-US" sz="1700" dirty="0"/>
              <a:t> </a:t>
            </a:r>
            <a:r>
              <a:rPr lang="el-GR" sz="1700" dirty="0"/>
              <a:t>μετατροπής</a:t>
            </a:r>
            <a:r>
              <a:rPr lang="en-US" sz="1700" dirty="0"/>
              <a:t> </a:t>
            </a:r>
            <a:r>
              <a:rPr lang="el-GR" sz="1700" dirty="0"/>
              <a:t>εγγυημένη</a:t>
            </a:r>
            <a:r>
              <a:rPr lang="en-US" sz="1700" dirty="0"/>
              <a:t> </a:t>
            </a:r>
            <a:r>
              <a:rPr lang="el-GR" sz="1700" dirty="0"/>
              <a:t>από</a:t>
            </a:r>
            <a:r>
              <a:rPr lang="en-US" sz="1700" dirty="0"/>
              <a:t> </a:t>
            </a:r>
            <a:r>
              <a:rPr lang="el-GR" sz="1700" dirty="0"/>
              <a:t>το</a:t>
            </a:r>
            <a:r>
              <a:rPr lang="en-US" sz="1700" dirty="0"/>
              <a:t> </a:t>
            </a:r>
            <a:r>
              <a:rPr lang="el-GR" sz="1700" dirty="0"/>
              <a:t>κράτος</a:t>
            </a:r>
            <a:r>
              <a:rPr lang="en-US" sz="1700" dirty="0"/>
              <a:t> </a:t>
            </a:r>
            <a:r>
              <a:rPr lang="el-GR" sz="1700" dirty="0"/>
              <a:t>όπως</a:t>
            </a:r>
            <a:r>
              <a:rPr lang="en-US" sz="1700" dirty="0"/>
              <a:t> </a:t>
            </a:r>
            <a:r>
              <a:rPr lang="el-GR" sz="1700" dirty="0"/>
              <a:t>συνέβαινε(</a:t>
            </a:r>
            <a:r>
              <a:rPr lang="en-US" sz="1700" dirty="0"/>
              <a:t> </a:t>
            </a:r>
            <a:r>
              <a:rPr lang="el-GR" sz="1700" dirty="0"/>
              <a:t>με</a:t>
            </a:r>
            <a:r>
              <a:rPr lang="en-US" sz="1700" dirty="0"/>
              <a:t> </a:t>
            </a:r>
            <a:r>
              <a:rPr lang="el-GR" sz="1700" dirty="0"/>
              <a:t>διαλλείματα</a:t>
            </a:r>
            <a:r>
              <a:rPr lang="en-US" sz="1700" dirty="0"/>
              <a:t> </a:t>
            </a:r>
            <a:r>
              <a:rPr lang="el-GR" sz="1700" dirty="0"/>
              <a:t>μέχρι</a:t>
            </a:r>
            <a:r>
              <a:rPr lang="en-US" sz="1700" dirty="0"/>
              <a:t> </a:t>
            </a:r>
            <a:r>
              <a:rPr lang="el-GR" sz="1700" dirty="0"/>
              <a:t>το</a:t>
            </a:r>
            <a:r>
              <a:rPr lang="en-US" sz="1700" dirty="0"/>
              <a:t> </a:t>
            </a:r>
            <a:r>
              <a:rPr lang="el-GR" sz="1700" dirty="0"/>
              <a:t>1948</a:t>
            </a:r>
            <a:r>
              <a:rPr lang="en-US" sz="1700" dirty="0"/>
              <a:t> </a:t>
            </a:r>
            <a:r>
              <a:rPr lang="el-GR" sz="1700" dirty="0"/>
              <a:t>και</a:t>
            </a:r>
            <a:r>
              <a:rPr lang="en-US" sz="1700" dirty="0"/>
              <a:t> </a:t>
            </a:r>
            <a:r>
              <a:rPr lang="el-GR" sz="1700" dirty="0"/>
              <a:t>στη</a:t>
            </a:r>
            <a:r>
              <a:rPr lang="en-US" sz="1700" dirty="0"/>
              <a:t> </a:t>
            </a:r>
            <a:r>
              <a:rPr lang="el-GR" sz="1700" dirty="0"/>
              <a:t>συνέχεια</a:t>
            </a:r>
            <a:r>
              <a:rPr lang="en-US" sz="1700" dirty="0"/>
              <a:t> </a:t>
            </a:r>
            <a:r>
              <a:rPr lang="el-GR" sz="1700" dirty="0"/>
              <a:t>για</a:t>
            </a:r>
            <a:r>
              <a:rPr lang="en-US" sz="1700" dirty="0"/>
              <a:t> </a:t>
            </a:r>
            <a:r>
              <a:rPr lang="el-GR" sz="1700" dirty="0"/>
              <a:t>το</a:t>
            </a:r>
            <a:r>
              <a:rPr lang="en-US" sz="1700" dirty="0"/>
              <a:t> </a:t>
            </a:r>
            <a:r>
              <a:rPr lang="el-GR" sz="1700" dirty="0"/>
              <a:t>Αμερικανικό</a:t>
            </a:r>
            <a:r>
              <a:rPr lang="en-US" sz="1700" dirty="0"/>
              <a:t> </a:t>
            </a:r>
            <a:r>
              <a:rPr lang="el-GR" sz="1700" dirty="0"/>
              <a:t>δολάριο</a:t>
            </a:r>
            <a:r>
              <a:rPr lang="en-US" sz="1700" dirty="0"/>
              <a:t> </a:t>
            </a:r>
            <a:r>
              <a:rPr lang="el-GR" sz="1700" dirty="0"/>
              <a:t>μέχρι</a:t>
            </a:r>
            <a:r>
              <a:rPr lang="en-US" sz="1700" dirty="0"/>
              <a:t> </a:t>
            </a:r>
            <a:r>
              <a:rPr lang="el-GR" sz="1700" dirty="0"/>
              <a:t>το</a:t>
            </a:r>
            <a:r>
              <a:rPr lang="en-US" sz="1700" dirty="0"/>
              <a:t> </a:t>
            </a:r>
            <a:r>
              <a:rPr lang="el-GR" sz="1700" dirty="0"/>
              <a:t>1971 (</a:t>
            </a:r>
            <a:r>
              <a:rPr lang="en-US" sz="1700" dirty="0"/>
              <a:t>convertible tokens) </a:t>
            </a:r>
            <a:r>
              <a:rPr lang="el-GR" sz="1700" dirty="0"/>
              <a:t>ή</a:t>
            </a:r>
            <a:r>
              <a:rPr lang="en-US" sz="1700" dirty="0"/>
              <a:t> </a:t>
            </a:r>
            <a:r>
              <a:rPr lang="el-GR" sz="1700" dirty="0"/>
              <a:t>στην</a:t>
            </a:r>
            <a:r>
              <a:rPr lang="en-US" sz="1700" dirty="0"/>
              <a:t> </a:t>
            </a:r>
            <a:r>
              <a:rPr lang="el-GR" sz="1700" dirty="0"/>
              <a:t>ισοτιμία</a:t>
            </a:r>
            <a:r>
              <a:rPr lang="en-US" sz="1700" dirty="0"/>
              <a:t> </a:t>
            </a:r>
            <a:r>
              <a:rPr lang="el-GR" sz="1700" dirty="0"/>
              <a:t>χρυσού/χαρτονομίσματος</a:t>
            </a:r>
            <a:r>
              <a:rPr lang="en-US" sz="1700" dirty="0"/>
              <a:t> </a:t>
            </a:r>
            <a:r>
              <a:rPr lang="el-GR" sz="1700" dirty="0"/>
              <a:t>που</a:t>
            </a:r>
            <a:r>
              <a:rPr lang="en-US" sz="1700" dirty="0"/>
              <a:t> </a:t>
            </a:r>
            <a:r>
              <a:rPr lang="el-GR" sz="1700" dirty="0"/>
              <a:t>επικρατεί</a:t>
            </a:r>
            <a:r>
              <a:rPr lang="en-US" sz="1700" dirty="0"/>
              <a:t> </a:t>
            </a:r>
            <a:r>
              <a:rPr lang="el-GR" sz="1700" dirty="0"/>
              <a:t>στην</a:t>
            </a:r>
            <a:r>
              <a:rPr lang="en-US" sz="1700" dirty="0"/>
              <a:t> </a:t>
            </a:r>
            <a:r>
              <a:rPr lang="el-GR" sz="1700" dirty="0"/>
              <a:t>αγορά</a:t>
            </a:r>
            <a:r>
              <a:rPr lang="en-US" sz="1700" dirty="0"/>
              <a:t> </a:t>
            </a:r>
            <a:r>
              <a:rPr lang="el-GR" sz="1700" dirty="0"/>
              <a:t>(</a:t>
            </a:r>
            <a:r>
              <a:rPr lang="en-US" sz="1700" dirty="0"/>
              <a:t>inconvertible tokens) </a:t>
            </a:r>
            <a:r>
              <a:rPr lang="el-GR" sz="1700" dirty="0"/>
              <a:t>δεν είναι το καθοριστικό</a:t>
            </a:r>
            <a:r>
              <a:rPr lang="hr-HR" sz="1700" dirty="0"/>
              <a:t>.</a:t>
            </a:r>
            <a:r>
              <a:rPr lang="el-GR" sz="1700" dirty="0"/>
              <a:t> Καθοριστικό αυτής της κατηγορίας χρήματος είναι ότι</a:t>
            </a:r>
            <a:r>
              <a:rPr lang="en-US" sz="1700" dirty="0"/>
              <a:t> </a:t>
            </a:r>
            <a:r>
              <a:rPr lang="el-GR" sz="1700" dirty="0"/>
              <a:t>οι</a:t>
            </a:r>
            <a:r>
              <a:rPr lang="en-US" sz="1700" dirty="0"/>
              <a:t> </a:t>
            </a:r>
            <a:r>
              <a:rPr lang="el-GR" sz="1700" dirty="0"/>
              <a:t>τιμές</a:t>
            </a:r>
            <a:r>
              <a:rPr lang="en-US" sz="1700" dirty="0"/>
              <a:t> </a:t>
            </a:r>
            <a:r>
              <a:rPr lang="el-GR" sz="1700" dirty="0"/>
              <a:t>σε</a:t>
            </a:r>
            <a:r>
              <a:rPr lang="en-US" sz="1700" dirty="0"/>
              <a:t> </a:t>
            </a:r>
            <a:r>
              <a:rPr lang="el-GR" sz="1700" dirty="0"/>
              <a:t>χρυσό</a:t>
            </a:r>
            <a:r>
              <a:rPr lang="en-US" sz="1700" dirty="0"/>
              <a:t> </a:t>
            </a:r>
            <a:r>
              <a:rPr lang="el-GR" sz="1700" dirty="0"/>
              <a:t>είναι</a:t>
            </a:r>
            <a:r>
              <a:rPr lang="en-US" sz="1700" dirty="0"/>
              <a:t> </a:t>
            </a:r>
            <a:r>
              <a:rPr lang="el-GR" sz="1700" dirty="0"/>
              <a:t>σημείο</a:t>
            </a:r>
            <a:r>
              <a:rPr lang="en-US" sz="1700" dirty="0"/>
              <a:t> </a:t>
            </a:r>
            <a:r>
              <a:rPr lang="el-GR" sz="1700" dirty="0"/>
              <a:t>αναφοράς</a:t>
            </a:r>
            <a:r>
              <a:rPr lang="en-US" sz="1700" dirty="0"/>
              <a:t> </a:t>
            </a:r>
            <a:r>
              <a:rPr lang="el-GR" sz="1700" dirty="0"/>
              <a:t>των</a:t>
            </a:r>
            <a:r>
              <a:rPr lang="en-US" sz="1700" dirty="0"/>
              <a:t> </a:t>
            </a:r>
            <a:r>
              <a:rPr lang="el-GR" sz="1700" dirty="0"/>
              <a:t>τιμών</a:t>
            </a:r>
            <a:r>
              <a:rPr lang="en-US" sz="1700" dirty="0"/>
              <a:t> </a:t>
            </a:r>
            <a:r>
              <a:rPr lang="el-GR" sz="1700" dirty="0"/>
              <a:t>σε</a:t>
            </a:r>
            <a:r>
              <a:rPr lang="en-US" sz="1700" dirty="0"/>
              <a:t> </a:t>
            </a:r>
            <a:r>
              <a:rPr lang="el-GR" sz="1700" dirty="0"/>
              <a:t>χαρτονόμισμα</a:t>
            </a:r>
          </a:p>
          <a:p>
            <a:pPr marL="0" indent="0" algn="just">
              <a:buNone/>
            </a:pPr>
            <a:r>
              <a:rPr lang="el-GR" sz="1700" dirty="0"/>
              <a:t>Για</a:t>
            </a:r>
            <a:r>
              <a:rPr lang="en-US" sz="1700" dirty="0"/>
              <a:t> </a:t>
            </a:r>
            <a:r>
              <a:rPr lang="el-GR" sz="1700" dirty="0"/>
              <a:t>το «μη μετατρέψιμο</a:t>
            </a:r>
            <a:r>
              <a:rPr lang="en-US" sz="1700" dirty="0"/>
              <a:t> </a:t>
            </a:r>
            <a:r>
              <a:rPr lang="el-GR" sz="1700" dirty="0"/>
              <a:t>χαρτονόμισμα»</a:t>
            </a:r>
            <a:r>
              <a:rPr lang="en-US" sz="1700" dirty="0"/>
              <a:t> </a:t>
            </a:r>
            <a:r>
              <a:rPr lang="el-GR" sz="1700" dirty="0"/>
              <a:t>(</a:t>
            </a:r>
            <a:r>
              <a:rPr lang="en-US" sz="1700" dirty="0"/>
              <a:t>inconvertible tokens) </a:t>
            </a:r>
            <a:r>
              <a:rPr lang="el-GR" sz="1700" dirty="0"/>
              <a:t>η</a:t>
            </a:r>
            <a:r>
              <a:rPr lang="en-US" sz="1700" dirty="0"/>
              <a:t> </a:t>
            </a:r>
            <a:r>
              <a:rPr lang="el-GR" sz="1700" dirty="0"/>
              <a:t>θεωρία</a:t>
            </a:r>
            <a:r>
              <a:rPr lang="en-US" sz="1700" dirty="0"/>
              <a:t> </a:t>
            </a:r>
            <a:r>
              <a:rPr lang="el-GR" sz="1700" dirty="0"/>
              <a:t>επιχειρηματολογεί</a:t>
            </a:r>
            <a:r>
              <a:rPr lang="en-US" sz="1700" dirty="0"/>
              <a:t> </a:t>
            </a:r>
            <a:r>
              <a:rPr lang="el-GR" sz="1700" dirty="0"/>
              <a:t>ότι</a:t>
            </a:r>
            <a:r>
              <a:rPr lang="en-US" sz="1700" dirty="0"/>
              <a:t> </a:t>
            </a:r>
            <a:r>
              <a:rPr lang="el-GR" sz="1700" dirty="0"/>
              <a:t>οι</a:t>
            </a:r>
            <a:r>
              <a:rPr lang="en-US" sz="1700" dirty="0"/>
              <a:t> </a:t>
            </a:r>
            <a:r>
              <a:rPr lang="el-GR" sz="1700" dirty="0"/>
              <a:t>σχετικές</a:t>
            </a:r>
            <a:r>
              <a:rPr lang="en-US" sz="1700" dirty="0"/>
              <a:t> </a:t>
            </a:r>
            <a:r>
              <a:rPr lang="el-GR" sz="1700" dirty="0"/>
              <a:t>τιμές</a:t>
            </a:r>
            <a:r>
              <a:rPr lang="en-US" sz="1700" dirty="0"/>
              <a:t> </a:t>
            </a:r>
            <a:r>
              <a:rPr lang="el-GR" sz="1700" dirty="0"/>
              <a:t>των</a:t>
            </a:r>
            <a:r>
              <a:rPr lang="en-US" sz="1700" dirty="0"/>
              <a:t> </a:t>
            </a:r>
            <a:r>
              <a:rPr lang="el-GR" sz="1700" dirty="0"/>
              <a:t>εμπορευμάτων</a:t>
            </a:r>
            <a:r>
              <a:rPr lang="en-US" sz="1700" dirty="0"/>
              <a:t> </a:t>
            </a:r>
            <a:r>
              <a:rPr lang="el-GR" sz="1700" dirty="0"/>
              <a:t>σε</a:t>
            </a:r>
            <a:r>
              <a:rPr lang="en-US" sz="1700" dirty="0"/>
              <a:t> </a:t>
            </a:r>
            <a:r>
              <a:rPr lang="el-GR" sz="1700" dirty="0"/>
              <a:t>όρους</a:t>
            </a:r>
            <a:r>
              <a:rPr lang="en-US" sz="1700" dirty="0"/>
              <a:t> </a:t>
            </a:r>
            <a:r>
              <a:rPr lang="el-GR" sz="1700" dirty="0"/>
              <a:t>χρυσού</a:t>
            </a:r>
            <a:r>
              <a:rPr lang="en-US" sz="1700" dirty="0"/>
              <a:t> </a:t>
            </a:r>
            <a:r>
              <a:rPr lang="el-GR" sz="1700" dirty="0"/>
              <a:t>(</a:t>
            </a:r>
            <a:r>
              <a:rPr lang="hr-HR" sz="1700" dirty="0"/>
              <a:t>relative</a:t>
            </a:r>
            <a:r>
              <a:rPr lang="en-US" sz="1700" dirty="0"/>
              <a:t> </a:t>
            </a:r>
            <a:r>
              <a:rPr lang="hr-HR" sz="1700" dirty="0"/>
              <a:t>gold</a:t>
            </a:r>
            <a:r>
              <a:rPr lang="en-US" sz="1700" dirty="0"/>
              <a:t> </a:t>
            </a:r>
            <a:r>
              <a:rPr lang="hr-HR" sz="1700" dirty="0"/>
              <a:t>prices)</a:t>
            </a:r>
            <a:r>
              <a:rPr lang="en-US" sz="1700" dirty="0"/>
              <a:t> </a:t>
            </a:r>
            <a:r>
              <a:rPr lang="el-GR" sz="1700" dirty="0"/>
              <a:t>ακολουθούν</a:t>
            </a:r>
            <a:r>
              <a:rPr lang="en-US" sz="1700" dirty="0"/>
              <a:t> </a:t>
            </a:r>
            <a:r>
              <a:rPr lang="el-GR" sz="1700" dirty="0"/>
              <a:t>τα</a:t>
            </a:r>
            <a:r>
              <a:rPr lang="en-US" sz="1700" dirty="0"/>
              <a:t> </a:t>
            </a:r>
            <a:r>
              <a:rPr lang="el-GR" sz="1700" dirty="0"/>
              <a:t>δομικά</a:t>
            </a:r>
            <a:r>
              <a:rPr lang="en-US" sz="1700" dirty="0"/>
              <a:t> </a:t>
            </a:r>
            <a:r>
              <a:rPr lang="el-GR" sz="1700" dirty="0"/>
              <a:t>χαρακτηριστικά</a:t>
            </a:r>
            <a:r>
              <a:rPr lang="en-US" sz="1700" dirty="0"/>
              <a:t> </a:t>
            </a:r>
            <a:r>
              <a:rPr lang="el-GR" sz="1700" dirty="0"/>
              <a:t>που</a:t>
            </a:r>
            <a:r>
              <a:rPr lang="en-US" sz="1700" dirty="0"/>
              <a:t> </a:t>
            </a:r>
            <a:r>
              <a:rPr lang="el-GR" sz="1700" dirty="0"/>
              <a:t>προκύπτουν</a:t>
            </a:r>
            <a:r>
              <a:rPr lang="en-US" sz="1700" dirty="0"/>
              <a:t> </a:t>
            </a:r>
            <a:r>
              <a:rPr lang="el-GR" sz="1700" dirty="0"/>
              <a:t>από</a:t>
            </a:r>
            <a:r>
              <a:rPr lang="en-US" sz="1700" dirty="0"/>
              <a:t> </a:t>
            </a:r>
            <a:r>
              <a:rPr lang="el-GR" sz="1700" dirty="0"/>
              <a:t>τους</a:t>
            </a:r>
            <a:r>
              <a:rPr lang="en-US" sz="1700" dirty="0"/>
              <a:t> </a:t>
            </a:r>
            <a:r>
              <a:rPr lang="el-GR" sz="1700" dirty="0"/>
              <a:t>όρους</a:t>
            </a:r>
            <a:r>
              <a:rPr lang="en-US" sz="1700" dirty="0"/>
              <a:t> </a:t>
            </a:r>
            <a:r>
              <a:rPr lang="el-GR" sz="1700" dirty="0"/>
              <a:t>αναπαραγωγής</a:t>
            </a:r>
            <a:r>
              <a:rPr lang="en-US" sz="1700" dirty="0"/>
              <a:t> </a:t>
            </a:r>
            <a:r>
              <a:rPr lang="el-GR" sz="1700" dirty="0"/>
              <a:t>στο</a:t>
            </a:r>
            <a:r>
              <a:rPr lang="en-US" sz="1700" dirty="0"/>
              <a:t> </a:t>
            </a:r>
            <a:r>
              <a:rPr lang="el-GR" sz="1700" dirty="0"/>
              <a:t>πλαίσιο</a:t>
            </a:r>
            <a:r>
              <a:rPr lang="en-US" sz="1700" dirty="0"/>
              <a:t> </a:t>
            </a:r>
            <a:r>
              <a:rPr lang="el-GR" sz="1700" dirty="0"/>
              <a:t>της</a:t>
            </a:r>
            <a:r>
              <a:rPr lang="en-US" sz="1700" dirty="0"/>
              <a:t> </a:t>
            </a:r>
            <a:r>
              <a:rPr lang="el-GR" sz="1700" dirty="0"/>
              <a:t>εργασιακής</a:t>
            </a:r>
            <a:r>
              <a:rPr lang="en-US" sz="1700" dirty="0"/>
              <a:t> </a:t>
            </a:r>
            <a:r>
              <a:rPr lang="el-GR" sz="1700" dirty="0"/>
              <a:t>θεωρίας</a:t>
            </a:r>
            <a:r>
              <a:rPr lang="en-US" sz="1700" dirty="0"/>
              <a:t> </a:t>
            </a:r>
            <a:r>
              <a:rPr lang="el-GR" sz="1700" dirty="0"/>
              <a:t>της</a:t>
            </a:r>
            <a:r>
              <a:rPr lang="en-US" sz="1700" dirty="0"/>
              <a:t> </a:t>
            </a:r>
            <a:r>
              <a:rPr lang="el-GR" sz="1700" dirty="0"/>
              <a:t>αξίας.</a:t>
            </a:r>
            <a:r>
              <a:rPr lang="en-US" sz="1700" dirty="0"/>
              <a:t> </a:t>
            </a:r>
            <a:r>
              <a:rPr lang="el-GR" sz="1700" dirty="0"/>
              <a:t>Σε αυτό το πλαίσιο το</a:t>
            </a:r>
            <a:r>
              <a:rPr lang="en-US" sz="1700" dirty="0"/>
              <a:t> </a:t>
            </a:r>
            <a:r>
              <a:rPr lang="el-GR" sz="1700" dirty="0"/>
              <a:t>γενικό</a:t>
            </a:r>
            <a:r>
              <a:rPr lang="en-US" sz="1700" dirty="0"/>
              <a:t> </a:t>
            </a:r>
            <a:r>
              <a:rPr lang="el-GR" sz="1700" dirty="0"/>
              <a:t>επίπεδο</a:t>
            </a:r>
            <a:r>
              <a:rPr lang="en-US" sz="1700" dirty="0"/>
              <a:t> </a:t>
            </a:r>
            <a:r>
              <a:rPr lang="el-GR" sz="1700" dirty="0"/>
              <a:t>των</a:t>
            </a:r>
            <a:r>
              <a:rPr lang="en-US" sz="1700" dirty="0"/>
              <a:t> </a:t>
            </a:r>
            <a:r>
              <a:rPr lang="el-GR" sz="1700" dirty="0"/>
              <a:t>τιμών</a:t>
            </a:r>
            <a:r>
              <a:rPr lang="en-US" sz="1700" dirty="0"/>
              <a:t> </a:t>
            </a:r>
            <a:r>
              <a:rPr lang="el-GR" sz="1700" dirty="0"/>
              <a:t>καθορίζεται</a:t>
            </a:r>
            <a:r>
              <a:rPr lang="en-US" sz="1700" dirty="0"/>
              <a:t> </a:t>
            </a:r>
            <a:r>
              <a:rPr lang="el-GR" sz="1700" dirty="0"/>
              <a:t>από</a:t>
            </a:r>
            <a:r>
              <a:rPr lang="en-US" sz="1700" dirty="0"/>
              <a:t> </a:t>
            </a:r>
            <a:r>
              <a:rPr lang="el-GR" sz="1700" dirty="0"/>
              <a:t>την</a:t>
            </a:r>
            <a:r>
              <a:rPr lang="en-US" sz="1700" dirty="0"/>
              <a:t> </a:t>
            </a:r>
            <a:r>
              <a:rPr lang="el-GR" sz="1700" dirty="0"/>
              <a:t>μεταβαλλόμενη</a:t>
            </a:r>
            <a:r>
              <a:rPr lang="en-US" sz="1700" dirty="0"/>
              <a:t> </a:t>
            </a:r>
            <a:r>
              <a:rPr lang="el-GR" sz="1700" dirty="0"/>
              <a:t>ισοτιμία</a:t>
            </a:r>
            <a:r>
              <a:rPr lang="en-US" sz="1700" dirty="0"/>
              <a:t> </a:t>
            </a:r>
            <a:r>
              <a:rPr lang="el-GR" sz="1700" dirty="0"/>
              <a:t>του</a:t>
            </a:r>
            <a:r>
              <a:rPr lang="en-US" sz="1700" dirty="0"/>
              <a:t> </a:t>
            </a:r>
            <a:r>
              <a:rPr lang="el-GR" sz="1700" dirty="0"/>
              <a:t>χρυσού</a:t>
            </a:r>
            <a:r>
              <a:rPr lang="en-US" sz="1700" dirty="0"/>
              <a:t> </a:t>
            </a:r>
            <a:r>
              <a:rPr lang="el-GR" sz="1700" dirty="0"/>
              <a:t>στην</a:t>
            </a:r>
            <a:r>
              <a:rPr lang="en-US" sz="1700" dirty="0"/>
              <a:t> </a:t>
            </a:r>
            <a:r>
              <a:rPr lang="el-GR" sz="1700" dirty="0"/>
              <a:t>αγορά.</a:t>
            </a:r>
            <a:r>
              <a:rPr lang="en-US" sz="1700" dirty="0"/>
              <a:t> </a:t>
            </a:r>
            <a:endParaRPr lang="el-GR" sz="1700" dirty="0"/>
          </a:p>
        </p:txBody>
      </p:sp>
    </p:spTree>
    <p:extLst>
      <p:ext uri="{BB962C8B-B14F-4D97-AF65-F5344CB8AC3E}">
        <p14:creationId xmlns:p14="http://schemas.microsoft.com/office/powerpoint/2010/main" val="202880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4" name="Group 33">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35" name="Rectangle 34">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Freeform: Shape 37">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0" name="Rectangle 3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7348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Τίτλος 1">
            <a:extLst>
              <a:ext uri="{FF2B5EF4-FFF2-40B4-BE49-F238E27FC236}">
                <a16:creationId xmlns:a16="http://schemas.microsoft.com/office/drawing/2014/main" id="{4ED168B6-825A-9A4D-0BF9-6B342A7BAF9B}"/>
              </a:ext>
            </a:extLst>
          </p:cNvPr>
          <p:cNvSpPr>
            <a:spLocks noGrp="1"/>
          </p:cNvSpPr>
          <p:nvPr>
            <p:ph type="title"/>
          </p:nvPr>
        </p:nvSpPr>
        <p:spPr>
          <a:xfrm>
            <a:off x="6781791" y="1030275"/>
            <a:ext cx="5273182" cy="589280"/>
          </a:xfrm>
        </p:spPr>
        <p:txBody>
          <a:bodyPr anchor="t">
            <a:normAutofit fontScale="90000"/>
          </a:bodyPr>
          <a:lstStyle/>
          <a:p>
            <a:r>
              <a:rPr lang="el-GR" sz="4000" b="1" dirty="0"/>
              <a:t>Παρέκβαση 2:</a:t>
            </a:r>
          </a:p>
        </p:txBody>
      </p:sp>
      <p:pic>
        <p:nvPicPr>
          <p:cNvPr id="5" name="Εικόνα 4">
            <a:extLst>
              <a:ext uri="{FF2B5EF4-FFF2-40B4-BE49-F238E27FC236}">
                <a16:creationId xmlns:a16="http://schemas.microsoft.com/office/drawing/2014/main" id="{C8120BC0-64CA-A412-B2BA-7858E31FF4A5}"/>
              </a:ext>
            </a:extLst>
          </p:cNvPr>
          <p:cNvPicPr>
            <a:picLocks noChangeAspect="1"/>
          </p:cNvPicPr>
          <p:nvPr/>
        </p:nvPicPr>
        <p:blipFill>
          <a:blip r:embed="rId2"/>
          <a:stretch>
            <a:fillRect/>
          </a:stretch>
        </p:blipFill>
        <p:spPr>
          <a:xfrm>
            <a:off x="914395" y="990598"/>
            <a:ext cx="5410202" cy="3727508"/>
          </a:xfrm>
          <a:prstGeom prst="rect">
            <a:avLst/>
          </a:prstGeom>
        </p:spPr>
      </p:pic>
      <p:pic>
        <p:nvPicPr>
          <p:cNvPr id="7" name="Εικόνα 6">
            <a:extLst>
              <a:ext uri="{FF2B5EF4-FFF2-40B4-BE49-F238E27FC236}">
                <a16:creationId xmlns:a16="http://schemas.microsoft.com/office/drawing/2014/main" id="{79B09A4F-70DB-8C86-2CBA-DA93CB53A3AF}"/>
              </a:ext>
            </a:extLst>
          </p:cNvPr>
          <p:cNvPicPr>
            <a:picLocks noChangeAspect="1"/>
          </p:cNvPicPr>
          <p:nvPr/>
        </p:nvPicPr>
        <p:blipFill>
          <a:blip r:embed="rId3"/>
          <a:stretch>
            <a:fillRect/>
          </a:stretch>
        </p:blipFill>
        <p:spPr>
          <a:xfrm>
            <a:off x="914395" y="5364231"/>
            <a:ext cx="5181605" cy="390445"/>
          </a:xfrm>
          <a:prstGeom prst="rect">
            <a:avLst/>
          </a:prstGeom>
        </p:spPr>
      </p:pic>
      <p:sp>
        <p:nvSpPr>
          <p:cNvPr id="3" name="Θέση περιεχομένου 2">
            <a:extLst>
              <a:ext uri="{FF2B5EF4-FFF2-40B4-BE49-F238E27FC236}">
                <a16:creationId xmlns:a16="http://schemas.microsoft.com/office/drawing/2014/main" id="{1C112F3E-989B-4160-1189-34F96750C329}"/>
              </a:ext>
            </a:extLst>
          </p:cNvPr>
          <p:cNvSpPr>
            <a:spLocks noGrp="1"/>
          </p:cNvSpPr>
          <p:nvPr>
            <p:ph idx="1"/>
          </p:nvPr>
        </p:nvSpPr>
        <p:spPr>
          <a:xfrm>
            <a:off x="6781799" y="1747520"/>
            <a:ext cx="4953000" cy="4206240"/>
          </a:xfrm>
        </p:spPr>
        <p:txBody>
          <a:bodyPr>
            <a:normAutofit fontScale="92500" lnSpcReduction="20000"/>
          </a:bodyPr>
          <a:lstStyle/>
          <a:p>
            <a:pPr marL="0" indent="0" algn="just">
              <a:buNone/>
            </a:pPr>
            <a:r>
              <a:rPr lang="el-GR" sz="1800" dirty="0"/>
              <a:t>Όταν</a:t>
            </a:r>
            <a:r>
              <a:rPr lang="en-US" sz="1800" dirty="0"/>
              <a:t> </a:t>
            </a:r>
            <a:r>
              <a:rPr lang="el-GR" sz="1800" dirty="0"/>
              <a:t>ο</a:t>
            </a:r>
            <a:r>
              <a:rPr lang="en-US" sz="1800" dirty="0"/>
              <a:t> </a:t>
            </a:r>
            <a:r>
              <a:rPr lang="el-GR" sz="1800" dirty="0"/>
              <a:t>χρυσός</a:t>
            </a:r>
            <a:r>
              <a:rPr lang="en-US" sz="1800" dirty="0"/>
              <a:t> </a:t>
            </a:r>
            <a:r>
              <a:rPr lang="el-GR" sz="1800" dirty="0"/>
              <a:t>παύει</a:t>
            </a:r>
            <a:r>
              <a:rPr lang="en-US" sz="1800" dirty="0"/>
              <a:t> </a:t>
            </a:r>
            <a:r>
              <a:rPr lang="el-GR" sz="1800" dirty="0"/>
              <a:t>να</a:t>
            </a:r>
            <a:r>
              <a:rPr lang="en-US" sz="1800" dirty="0"/>
              <a:t> </a:t>
            </a:r>
            <a:r>
              <a:rPr lang="el-GR" sz="1800" dirty="0"/>
              <a:t>είναι</a:t>
            </a:r>
            <a:r>
              <a:rPr lang="en-US" sz="1800" dirty="0"/>
              <a:t> </a:t>
            </a:r>
            <a:r>
              <a:rPr lang="el-GR" sz="1800" dirty="0"/>
              <a:t>σημείο</a:t>
            </a:r>
            <a:r>
              <a:rPr lang="en-US" sz="1800" dirty="0"/>
              <a:t> </a:t>
            </a:r>
            <a:r>
              <a:rPr lang="el-GR" sz="1800" dirty="0"/>
              <a:t>αναφοράς</a:t>
            </a:r>
            <a:r>
              <a:rPr lang="en-US" sz="1800" dirty="0"/>
              <a:t> </a:t>
            </a:r>
            <a:r>
              <a:rPr lang="el-GR" sz="1800" dirty="0"/>
              <a:t>για</a:t>
            </a:r>
            <a:r>
              <a:rPr lang="en-US" sz="1800" dirty="0"/>
              <a:t> </a:t>
            </a:r>
            <a:r>
              <a:rPr lang="el-GR" sz="1800" dirty="0"/>
              <a:t>τις</a:t>
            </a:r>
            <a:r>
              <a:rPr lang="en-US" sz="1800" dirty="0"/>
              <a:t> </a:t>
            </a:r>
            <a:r>
              <a:rPr lang="el-GR" sz="1800" dirty="0"/>
              <a:t>τιμές</a:t>
            </a:r>
            <a:r>
              <a:rPr lang="en-US" sz="1800" dirty="0"/>
              <a:t> </a:t>
            </a:r>
            <a:r>
              <a:rPr lang="el-GR" sz="1800" dirty="0"/>
              <a:t>(όπως</a:t>
            </a:r>
            <a:r>
              <a:rPr lang="en-US" sz="1800" dirty="0"/>
              <a:t> </a:t>
            </a:r>
            <a:r>
              <a:rPr lang="el-GR" sz="1800" dirty="0"/>
              <a:t>τώρα)</a:t>
            </a:r>
            <a:r>
              <a:rPr lang="en-US" sz="1800" dirty="0"/>
              <a:t> </a:t>
            </a:r>
            <a:r>
              <a:rPr lang="el-GR" sz="1800" dirty="0"/>
              <a:t>τότε</a:t>
            </a:r>
            <a:r>
              <a:rPr lang="en-US" sz="1800" dirty="0"/>
              <a:t> </a:t>
            </a:r>
            <a:r>
              <a:rPr lang="el-GR" sz="1800" dirty="0"/>
              <a:t>το</a:t>
            </a:r>
            <a:r>
              <a:rPr lang="en-US" sz="1800" dirty="0"/>
              <a:t> </a:t>
            </a:r>
            <a:r>
              <a:rPr lang="el-GR" sz="1800" dirty="0"/>
              <a:t>γενικό</a:t>
            </a:r>
            <a:r>
              <a:rPr lang="en-US" sz="1800" dirty="0"/>
              <a:t> </a:t>
            </a:r>
            <a:r>
              <a:rPr lang="el-GR" sz="1800" dirty="0"/>
              <a:t>επίπεδο</a:t>
            </a:r>
            <a:r>
              <a:rPr lang="en-US" sz="1800" dirty="0"/>
              <a:t> </a:t>
            </a:r>
            <a:r>
              <a:rPr lang="el-GR" sz="1800" dirty="0"/>
              <a:t>τιμών</a:t>
            </a:r>
            <a:r>
              <a:rPr lang="en-US" sz="1800" dirty="0"/>
              <a:t> </a:t>
            </a:r>
            <a:r>
              <a:rPr lang="el-GR" sz="1800" dirty="0"/>
              <a:t>καθορίζεται</a:t>
            </a:r>
            <a:r>
              <a:rPr lang="en-US" sz="1800" dirty="0"/>
              <a:t> </a:t>
            </a:r>
            <a:r>
              <a:rPr lang="el-GR" sz="1800" dirty="0"/>
              <a:t>από</a:t>
            </a:r>
            <a:r>
              <a:rPr lang="en-US" sz="1800" dirty="0"/>
              <a:t> </a:t>
            </a:r>
            <a:r>
              <a:rPr lang="el-GR" sz="1800" dirty="0"/>
              <a:t>τους</a:t>
            </a:r>
            <a:r>
              <a:rPr lang="en-US" sz="1800" dirty="0"/>
              <a:t> </a:t>
            </a:r>
            <a:r>
              <a:rPr lang="el-GR" sz="1800" dirty="0"/>
              <a:t>γενικούς</a:t>
            </a:r>
            <a:r>
              <a:rPr lang="en-US" sz="1800" dirty="0"/>
              <a:t> </a:t>
            </a:r>
            <a:r>
              <a:rPr lang="el-GR" sz="1800" dirty="0"/>
              <a:t>μακροοικονομικούς</a:t>
            </a:r>
            <a:r>
              <a:rPr lang="en-US" sz="1800" dirty="0"/>
              <a:t> </a:t>
            </a:r>
            <a:r>
              <a:rPr lang="el-GR" sz="1800" dirty="0"/>
              <a:t>όρους</a:t>
            </a:r>
            <a:r>
              <a:rPr lang="en-US" sz="1800" dirty="0"/>
              <a:t> </a:t>
            </a:r>
            <a:r>
              <a:rPr lang="el-GR" sz="1800" dirty="0"/>
              <a:t>(το</a:t>
            </a:r>
            <a:r>
              <a:rPr lang="en-US" sz="1800" dirty="0"/>
              <a:t> </a:t>
            </a:r>
            <a:r>
              <a:rPr lang="el-GR" sz="1800" dirty="0"/>
              <a:t>λόγο</a:t>
            </a:r>
            <a:r>
              <a:rPr lang="en-US" sz="1800" dirty="0"/>
              <a:t> </a:t>
            </a:r>
            <a:r>
              <a:rPr lang="el-GR" sz="1800" dirty="0"/>
              <a:t>ρυθμού</a:t>
            </a:r>
            <a:r>
              <a:rPr lang="en-US" sz="1800" dirty="0"/>
              <a:t> </a:t>
            </a:r>
            <a:r>
              <a:rPr lang="el-GR" sz="1800" dirty="0"/>
              <a:t>μεγέθυνσης/ποσοστού</a:t>
            </a:r>
            <a:r>
              <a:rPr lang="en-US" sz="1800" dirty="0"/>
              <a:t> </a:t>
            </a:r>
            <a:r>
              <a:rPr lang="el-GR" sz="1800" dirty="0"/>
              <a:t>κέρδους)</a:t>
            </a:r>
            <a:r>
              <a:rPr lang="en-US" sz="1800" dirty="0"/>
              <a:t> </a:t>
            </a:r>
            <a:r>
              <a:rPr lang="el-GR" sz="1800" dirty="0"/>
              <a:t>(</a:t>
            </a:r>
            <a:r>
              <a:rPr lang="hr-HR" sz="1800" dirty="0"/>
              <a:t>Shaikh</a:t>
            </a:r>
            <a:r>
              <a:rPr lang="en-US" sz="1800" dirty="0"/>
              <a:t> </a:t>
            </a:r>
            <a:r>
              <a:rPr lang="hr-HR" sz="1800" dirty="0"/>
              <a:t>2016</a:t>
            </a:r>
            <a:r>
              <a:rPr lang="en-US" sz="1800" dirty="0"/>
              <a:t> </a:t>
            </a:r>
            <a:r>
              <a:rPr lang="hr-HR" sz="1800" dirty="0"/>
              <a:t>p.197).</a:t>
            </a:r>
            <a:endParaRPr lang="el-GR" sz="1800" dirty="0"/>
          </a:p>
          <a:p>
            <a:pPr marL="0" indent="0" algn="just">
              <a:buNone/>
            </a:pPr>
            <a:r>
              <a:rPr lang="el-GR" sz="1800" dirty="0"/>
              <a:t>Πρόκειται για προέκταση της Μαρξιστικής θεωρίας του χρήματος που επιτρέπει την   ερμηνεία του πληθωρισμού σε διαφορετικά νομισματικά καθεστώτα.</a:t>
            </a:r>
          </a:p>
          <a:p>
            <a:pPr marL="0" indent="0" algn="just">
              <a:buNone/>
            </a:pPr>
            <a:r>
              <a:rPr lang="el-GR" sz="1800" dirty="0"/>
              <a:t>Αυτό φαίνεται στο σχήμα.  Συγκρίνει το λόγο του ρυθμού μεγέθυνσης προς το ποσοστό κέρδους, τον πληθωρισμό και το βαθμό αξιοποίησης του παραγωγικού δυναμικού στην Ελλάδα 1960-2023 –</a:t>
            </a:r>
            <a:r>
              <a:rPr lang="en-US" sz="1800" dirty="0" err="1"/>
              <a:t>Kyrkos</a:t>
            </a:r>
            <a:r>
              <a:rPr lang="en-US" sz="1800" dirty="0"/>
              <a:t> &amp; Stravelakis 2025.</a:t>
            </a:r>
          </a:p>
          <a:p>
            <a:pPr marL="0" indent="0">
              <a:buNone/>
            </a:pPr>
            <a:r>
              <a:rPr lang="el-GR" sz="1800" dirty="0"/>
              <a:t>Τα μεγέθη κινούνται μαζί παρά την αλλαγή νομισματικών καθεστώτων και εν τέλει νομίσματος. Αυτό επιβεβαιώνεται και από τη στατιστική σημαντικότητα και το υψηλό </a:t>
            </a:r>
            <a:r>
              <a:rPr lang="en-US" sz="1800" dirty="0"/>
              <a:t>R^2 </a:t>
            </a:r>
            <a:r>
              <a:rPr lang="el-GR" sz="1800" dirty="0"/>
              <a:t>του </a:t>
            </a:r>
            <a:r>
              <a:rPr lang="en-US" sz="1800" dirty="0"/>
              <a:t>ARDL </a:t>
            </a:r>
            <a:r>
              <a:rPr lang="el-GR" sz="1800" dirty="0"/>
              <a:t>που τρέξαμε στις διαφορές τους και αναπαρίσταται στην εξίσωση αριστερά </a:t>
            </a:r>
            <a:r>
              <a:rPr lang="en-US" sz="1800" dirty="0"/>
              <a:t>  </a:t>
            </a:r>
            <a:r>
              <a:rPr lang="el-GR" sz="1800" dirty="0"/>
              <a:t>  </a:t>
            </a:r>
          </a:p>
        </p:txBody>
      </p:sp>
    </p:spTree>
    <p:extLst>
      <p:ext uri="{BB962C8B-B14F-4D97-AF65-F5344CB8AC3E}">
        <p14:creationId xmlns:p14="http://schemas.microsoft.com/office/powerpoint/2010/main" val="46875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690F02-2AC5-AEBF-2304-7C7C8B3E23FA}"/>
              </a:ext>
            </a:extLst>
          </p:cNvPr>
          <p:cNvSpPr>
            <a:spLocks noGrp="1"/>
          </p:cNvSpPr>
          <p:nvPr>
            <p:ph idx="1"/>
          </p:nvPr>
        </p:nvSpPr>
        <p:spPr>
          <a:xfrm>
            <a:off x="331304" y="490330"/>
            <a:ext cx="11383618" cy="6135757"/>
          </a:xfrm>
        </p:spPr>
        <p:txBody>
          <a:bodyPr>
            <a:normAutofit lnSpcReduction="10000"/>
          </a:bodyPr>
          <a:lstStyle/>
          <a:p>
            <a:pPr marL="0" indent="0" algn="just">
              <a:buNone/>
            </a:pPr>
            <a:r>
              <a:rPr lang="el-GR" sz="1800" dirty="0"/>
              <a:t>Και</a:t>
            </a:r>
            <a:r>
              <a:rPr lang="en-US" sz="1800" dirty="0"/>
              <a:t> </a:t>
            </a:r>
            <a:r>
              <a:rPr lang="el-GR" sz="1800" dirty="0"/>
              <a:t>στις</a:t>
            </a:r>
            <a:r>
              <a:rPr lang="en-US" sz="1800" dirty="0"/>
              <a:t> </a:t>
            </a:r>
            <a:r>
              <a:rPr lang="el-GR" sz="1800" dirty="0"/>
              <a:t>δύο</a:t>
            </a:r>
            <a:r>
              <a:rPr lang="en-US" sz="1800" dirty="0"/>
              <a:t> </a:t>
            </a:r>
            <a:r>
              <a:rPr lang="el-GR" sz="1800" dirty="0"/>
              <a:t>περιπτώσεις</a:t>
            </a:r>
            <a:r>
              <a:rPr lang="en-US" sz="1800" dirty="0"/>
              <a:t> </a:t>
            </a:r>
            <a:r>
              <a:rPr lang="el-GR" sz="1800" dirty="0"/>
              <a:t>(</a:t>
            </a:r>
            <a:r>
              <a:rPr lang="hr-HR" sz="1800" dirty="0"/>
              <a:t>inconvertible</a:t>
            </a:r>
            <a:r>
              <a:rPr lang="en-US" sz="1800" dirty="0"/>
              <a:t> </a:t>
            </a:r>
            <a:r>
              <a:rPr lang="hr-HR" sz="1800" dirty="0"/>
              <a:t>tokens,</a:t>
            </a:r>
            <a:r>
              <a:rPr lang="en-US" sz="1800" dirty="0"/>
              <a:t> </a:t>
            </a:r>
            <a:r>
              <a:rPr lang="hr-HR" sz="1800" dirty="0"/>
              <a:t>fiat</a:t>
            </a:r>
            <a:r>
              <a:rPr lang="en-US" sz="1800" dirty="0"/>
              <a:t> </a:t>
            </a:r>
            <a:r>
              <a:rPr lang="hr-HR" sz="1800" dirty="0"/>
              <a:t>money)</a:t>
            </a:r>
            <a:r>
              <a:rPr lang="en-US" sz="1800" dirty="0"/>
              <a:t> </a:t>
            </a:r>
            <a:r>
              <a:rPr lang="el-GR" sz="1800" dirty="0"/>
              <a:t>η</a:t>
            </a:r>
            <a:r>
              <a:rPr lang="en-US" sz="1800" dirty="0"/>
              <a:t> </a:t>
            </a:r>
            <a:r>
              <a:rPr lang="el-GR" sz="1800" dirty="0"/>
              <a:t>αιτιότητα</a:t>
            </a:r>
            <a:r>
              <a:rPr lang="en-US" sz="1800" dirty="0"/>
              <a:t> </a:t>
            </a:r>
            <a:r>
              <a:rPr lang="el-GR" sz="1800" dirty="0"/>
              <a:t>είναι</a:t>
            </a:r>
            <a:r>
              <a:rPr lang="en-US" sz="1800" dirty="0"/>
              <a:t> </a:t>
            </a:r>
            <a:r>
              <a:rPr lang="el-GR" sz="1800" dirty="0"/>
              <a:t>από</a:t>
            </a:r>
            <a:r>
              <a:rPr lang="en-US" sz="1800" dirty="0"/>
              <a:t> </a:t>
            </a:r>
            <a:r>
              <a:rPr lang="el-GR" sz="1800" dirty="0"/>
              <a:t>τις</a:t>
            </a:r>
            <a:r>
              <a:rPr lang="en-US" sz="1800" dirty="0"/>
              <a:t> </a:t>
            </a:r>
            <a:r>
              <a:rPr lang="el-GR" sz="1800" dirty="0"/>
              <a:t>τιμές</a:t>
            </a:r>
            <a:r>
              <a:rPr lang="en-US" sz="1800" dirty="0"/>
              <a:t> </a:t>
            </a:r>
            <a:r>
              <a:rPr lang="el-GR" sz="1800" dirty="0"/>
              <a:t>στην</a:t>
            </a:r>
            <a:r>
              <a:rPr lang="en-US" sz="1800" dirty="0"/>
              <a:t> </a:t>
            </a:r>
            <a:r>
              <a:rPr lang="el-GR" sz="1800" dirty="0"/>
              <a:t>ποσότητα</a:t>
            </a:r>
            <a:r>
              <a:rPr lang="en-US" sz="1800" dirty="0"/>
              <a:t> </a:t>
            </a:r>
            <a:r>
              <a:rPr lang="el-GR" sz="1800" dirty="0"/>
              <a:t>του</a:t>
            </a:r>
            <a:r>
              <a:rPr lang="en-US" sz="1800" dirty="0"/>
              <a:t> </a:t>
            </a:r>
            <a:r>
              <a:rPr lang="el-GR" sz="1800" dirty="0"/>
              <a:t>χρήματος.</a:t>
            </a:r>
            <a:r>
              <a:rPr lang="en-US" sz="1800" dirty="0"/>
              <a:t> </a:t>
            </a:r>
            <a:r>
              <a:rPr lang="el-GR" sz="1800" dirty="0"/>
              <a:t>Δηλαδή,</a:t>
            </a:r>
            <a:r>
              <a:rPr lang="en-US" sz="1800" dirty="0"/>
              <a:t> </a:t>
            </a:r>
            <a:r>
              <a:rPr lang="el-GR" sz="1800" dirty="0"/>
              <a:t>αντίστροφα</a:t>
            </a:r>
            <a:r>
              <a:rPr lang="en-US" sz="1800" dirty="0"/>
              <a:t> </a:t>
            </a:r>
            <a:r>
              <a:rPr lang="el-GR" sz="1800" dirty="0"/>
              <a:t>με</a:t>
            </a:r>
            <a:r>
              <a:rPr lang="en-US" sz="1800" dirty="0"/>
              <a:t> </a:t>
            </a:r>
            <a:r>
              <a:rPr lang="el-GR" sz="1800" dirty="0"/>
              <a:t>την</a:t>
            </a:r>
            <a:r>
              <a:rPr lang="en-US" sz="1800" dirty="0"/>
              <a:t> </a:t>
            </a:r>
            <a:r>
              <a:rPr lang="el-GR" sz="1800" dirty="0"/>
              <a:t>αιτιότητα</a:t>
            </a:r>
            <a:r>
              <a:rPr lang="en-US" sz="1800" dirty="0"/>
              <a:t> </a:t>
            </a:r>
            <a:r>
              <a:rPr lang="el-GR" sz="1800" dirty="0"/>
              <a:t>στην</a:t>
            </a:r>
            <a:r>
              <a:rPr lang="en-US" sz="1800" dirty="0"/>
              <a:t> </a:t>
            </a:r>
            <a:r>
              <a:rPr lang="el-GR" sz="1800" dirty="0"/>
              <a:t>ποσοτική</a:t>
            </a:r>
            <a:r>
              <a:rPr lang="en-US" sz="1800" dirty="0"/>
              <a:t> </a:t>
            </a:r>
            <a:r>
              <a:rPr lang="el-GR" sz="1800" dirty="0"/>
              <a:t>θεωρία</a:t>
            </a:r>
            <a:r>
              <a:rPr lang="en-US" sz="1800" dirty="0"/>
              <a:t> </a:t>
            </a:r>
            <a:r>
              <a:rPr lang="el-GR" sz="1800" dirty="0"/>
              <a:t>του</a:t>
            </a:r>
            <a:r>
              <a:rPr lang="en-US" sz="1800" dirty="0"/>
              <a:t> </a:t>
            </a:r>
            <a:r>
              <a:rPr lang="el-GR" sz="1800" dirty="0"/>
              <a:t>χρήματος.</a:t>
            </a:r>
            <a:r>
              <a:rPr lang="en-US" sz="1800" dirty="0"/>
              <a:t> </a:t>
            </a:r>
            <a:r>
              <a:rPr lang="el-GR" sz="1800" b="1" dirty="0"/>
              <a:t>Στην</a:t>
            </a:r>
            <a:r>
              <a:rPr lang="en-US" sz="1800" b="1" dirty="0"/>
              <a:t> </a:t>
            </a:r>
            <a:r>
              <a:rPr lang="el-GR" sz="1800" b="1" dirty="0"/>
              <a:t>περίπτωση</a:t>
            </a:r>
            <a:r>
              <a:rPr lang="en-US" sz="1800" b="1" dirty="0"/>
              <a:t> </a:t>
            </a:r>
            <a:r>
              <a:rPr lang="el-GR" sz="1800" b="1" dirty="0"/>
              <a:t>των</a:t>
            </a:r>
            <a:r>
              <a:rPr lang="en-US" sz="1800" b="1" dirty="0"/>
              <a:t> </a:t>
            </a:r>
            <a:r>
              <a:rPr lang="hr-HR" sz="1800" b="1" dirty="0"/>
              <a:t>inconvertible</a:t>
            </a:r>
            <a:r>
              <a:rPr lang="en-US" sz="1800" b="1" dirty="0"/>
              <a:t> </a:t>
            </a:r>
            <a:r>
              <a:rPr lang="hr-HR" sz="1800" b="1" dirty="0"/>
              <a:t>tokens</a:t>
            </a:r>
            <a:r>
              <a:rPr lang="en-US" sz="1800" dirty="0"/>
              <a:t> </a:t>
            </a:r>
            <a:r>
              <a:rPr lang="el-GR" sz="1800" dirty="0"/>
              <a:t>όταν οι</a:t>
            </a:r>
            <a:r>
              <a:rPr lang="en-US" sz="1800" dirty="0"/>
              <a:t> </a:t>
            </a:r>
            <a:r>
              <a:rPr lang="el-GR" sz="1800" dirty="0"/>
              <a:t>τιμές</a:t>
            </a:r>
            <a:r>
              <a:rPr lang="en-US" sz="1800" dirty="0"/>
              <a:t> </a:t>
            </a:r>
            <a:r>
              <a:rPr lang="el-GR" sz="1800" dirty="0"/>
              <a:t>των</a:t>
            </a:r>
            <a:r>
              <a:rPr lang="en-US" sz="1800" dirty="0"/>
              <a:t> </a:t>
            </a:r>
            <a:r>
              <a:rPr lang="el-GR" sz="1800" dirty="0"/>
              <a:t>εμπορευμάτων</a:t>
            </a:r>
            <a:r>
              <a:rPr lang="en-US" sz="1800" dirty="0"/>
              <a:t> </a:t>
            </a:r>
            <a:r>
              <a:rPr lang="el-GR" sz="1800" dirty="0"/>
              <a:t>αυξάνονται</a:t>
            </a:r>
            <a:r>
              <a:rPr lang="en-US" sz="1800" dirty="0"/>
              <a:t> </a:t>
            </a:r>
            <a:r>
              <a:rPr lang="el-GR" sz="1800" dirty="0"/>
              <a:t>και</a:t>
            </a:r>
            <a:r>
              <a:rPr lang="en-US" sz="1800" dirty="0"/>
              <a:t> </a:t>
            </a:r>
            <a:r>
              <a:rPr lang="el-GR" sz="1800" dirty="0"/>
              <a:t>σε</a:t>
            </a:r>
            <a:r>
              <a:rPr lang="en-US" sz="1800" dirty="0"/>
              <a:t> </a:t>
            </a:r>
            <a:r>
              <a:rPr lang="el-GR" sz="1800" dirty="0"/>
              <a:t>σταθερή</a:t>
            </a:r>
            <a:r>
              <a:rPr lang="en-US" sz="1800" dirty="0"/>
              <a:t> </a:t>
            </a:r>
            <a:r>
              <a:rPr lang="el-GR" sz="1800" dirty="0"/>
              <a:t>τιμή</a:t>
            </a:r>
            <a:r>
              <a:rPr lang="en-US" sz="1800" dirty="0"/>
              <a:t> </a:t>
            </a:r>
            <a:r>
              <a:rPr lang="el-GR" sz="1800" dirty="0"/>
              <a:t>και</a:t>
            </a:r>
            <a:r>
              <a:rPr lang="en-US" sz="1800" dirty="0"/>
              <a:t> </a:t>
            </a:r>
            <a:r>
              <a:rPr lang="el-GR" sz="1800" dirty="0"/>
              <a:t>σε απόθεμα</a:t>
            </a:r>
            <a:r>
              <a:rPr lang="en-US" sz="1800" dirty="0"/>
              <a:t> </a:t>
            </a:r>
            <a:r>
              <a:rPr lang="el-GR" sz="1800" dirty="0"/>
              <a:t>χρυσού</a:t>
            </a:r>
            <a:r>
              <a:rPr lang="en-US" sz="1800" dirty="0"/>
              <a:t> </a:t>
            </a:r>
            <a:r>
              <a:rPr lang="el-GR" sz="1800" dirty="0"/>
              <a:t>τότε έχουμε</a:t>
            </a:r>
            <a:r>
              <a:rPr lang="en-US" sz="1800" dirty="0"/>
              <a:t> </a:t>
            </a:r>
            <a:r>
              <a:rPr lang="el-GR" sz="1800" dirty="0"/>
              <a:t>υποτίμηση</a:t>
            </a:r>
            <a:r>
              <a:rPr lang="en-US" sz="1800" dirty="0"/>
              <a:t> </a:t>
            </a:r>
            <a:r>
              <a:rPr lang="el-GR" sz="1800" dirty="0"/>
              <a:t>του</a:t>
            </a:r>
            <a:r>
              <a:rPr lang="en-US" sz="1800" dirty="0"/>
              <a:t> </a:t>
            </a:r>
            <a:r>
              <a:rPr lang="el-GR" sz="1800" dirty="0"/>
              <a:t>χαρτονομίσματος.</a:t>
            </a:r>
            <a:r>
              <a:rPr lang="en-US" sz="1800" dirty="0"/>
              <a:t> </a:t>
            </a:r>
            <a:r>
              <a:rPr lang="el-GR" sz="1800" dirty="0"/>
              <a:t>Το</a:t>
            </a:r>
            <a:r>
              <a:rPr lang="en-US" sz="1800" dirty="0"/>
              <a:t> </a:t>
            </a:r>
            <a:r>
              <a:rPr lang="el-GR" sz="1800" dirty="0"/>
              <a:t>γενικό</a:t>
            </a:r>
            <a:r>
              <a:rPr lang="en-US" sz="1800" dirty="0"/>
              <a:t> </a:t>
            </a:r>
            <a:r>
              <a:rPr lang="el-GR" sz="1800" dirty="0"/>
              <a:t>επίπεδο</a:t>
            </a:r>
            <a:r>
              <a:rPr lang="en-US" sz="1800" dirty="0"/>
              <a:t> </a:t>
            </a:r>
            <a:r>
              <a:rPr lang="el-GR" sz="1800" dirty="0"/>
              <a:t>τιμών</a:t>
            </a:r>
            <a:r>
              <a:rPr lang="en-US" sz="1800" dirty="0"/>
              <a:t> </a:t>
            </a:r>
            <a:r>
              <a:rPr lang="el-GR" sz="1800" dirty="0"/>
              <a:t>αυξάνει</a:t>
            </a:r>
            <a:r>
              <a:rPr lang="en-US" sz="1800" dirty="0"/>
              <a:t> </a:t>
            </a:r>
            <a:r>
              <a:rPr lang="el-GR" sz="1800" dirty="0"/>
              <a:t>περίπου</a:t>
            </a:r>
            <a:r>
              <a:rPr lang="en-US" sz="1800" dirty="0"/>
              <a:t> </a:t>
            </a:r>
            <a:r>
              <a:rPr lang="el-GR" sz="1800" dirty="0"/>
              <a:t>όσο</a:t>
            </a:r>
            <a:r>
              <a:rPr lang="en-US" sz="1800" dirty="0"/>
              <a:t> </a:t>
            </a:r>
            <a:r>
              <a:rPr lang="el-GR" sz="1800" dirty="0"/>
              <a:t>η</a:t>
            </a:r>
            <a:r>
              <a:rPr lang="en-US" sz="1800" dirty="0"/>
              <a:t> </a:t>
            </a:r>
            <a:r>
              <a:rPr lang="el-GR" sz="1800" dirty="0"/>
              <a:t>υποτίμηση.</a:t>
            </a:r>
            <a:r>
              <a:rPr lang="en-US" sz="1800" dirty="0"/>
              <a:t> </a:t>
            </a:r>
            <a:r>
              <a:rPr lang="el-GR" sz="1800" b="1" dirty="0"/>
              <a:t>Στην</a:t>
            </a:r>
            <a:r>
              <a:rPr lang="en-US" sz="1800" b="1" dirty="0"/>
              <a:t> </a:t>
            </a:r>
            <a:r>
              <a:rPr lang="el-GR" sz="1800" b="1" dirty="0"/>
              <a:t>περίπτωση</a:t>
            </a:r>
            <a:r>
              <a:rPr lang="en-US" sz="1800" b="1" dirty="0"/>
              <a:t> </a:t>
            </a:r>
            <a:r>
              <a:rPr lang="el-GR" sz="1800" b="1" dirty="0"/>
              <a:t>του</a:t>
            </a:r>
            <a:r>
              <a:rPr lang="en-US" sz="1800" b="1" dirty="0"/>
              <a:t> </a:t>
            </a:r>
            <a:r>
              <a:rPr lang="hr-HR" sz="1800" b="1" dirty="0"/>
              <a:t>fiat</a:t>
            </a:r>
            <a:r>
              <a:rPr lang="en-US" sz="1800" b="1" dirty="0"/>
              <a:t> </a:t>
            </a:r>
            <a:r>
              <a:rPr lang="hr-HR" sz="1800" b="1" dirty="0"/>
              <a:t>money</a:t>
            </a:r>
            <a:r>
              <a:rPr lang="en-US" sz="1800" dirty="0"/>
              <a:t> </a:t>
            </a:r>
            <a:r>
              <a:rPr lang="el-GR" sz="1800" dirty="0"/>
              <a:t>μια</a:t>
            </a:r>
            <a:r>
              <a:rPr lang="en-US" sz="1800" dirty="0"/>
              <a:t> </a:t>
            </a:r>
            <a:r>
              <a:rPr lang="el-GR" sz="1800" dirty="0"/>
              <a:t>μεταβολή</a:t>
            </a:r>
            <a:r>
              <a:rPr lang="en-US" sz="1800" dirty="0"/>
              <a:t> </a:t>
            </a:r>
            <a:r>
              <a:rPr lang="el-GR" sz="1800" dirty="0"/>
              <a:t>στη</a:t>
            </a:r>
            <a:r>
              <a:rPr lang="en-US" sz="1800" dirty="0"/>
              <a:t> </a:t>
            </a:r>
            <a:r>
              <a:rPr lang="el-GR" sz="1800" dirty="0"/>
              <a:t>τιμή</a:t>
            </a:r>
            <a:r>
              <a:rPr lang="en-US" sz="1800" dirty="0"/>
              <a:t> </a:t>
            </a:r>
            <a:r>
              <a:rPr lang="el-GR" sz="1800" dirty="0"/>
              <a:t>του</a:t>
            </a:r>
            <a:r>
              <a:rPr lang="en-US" sz="1800" dirty="0"/>
              <a:t> </a:t>
            </a:r>
            <a:r>
              <a:rPr lang="el-GR" sz="1800" dirty="0"/>
              <a:t>χρυσού</a:t>
            </a:r>
            <a:r>
              <a:rPr lang="en-US" sz="1800" dirty="0"/>
              <a:t> </a:t>
            </a:r>
            <a:r>
              <a:rPr lang="el-GR" sz="1800" dirty="0"/>
              <a:t>δεν</a:t>
            </a:r>
            <a:r>
              <a:rPr lang="en-US" sz="1800" dirty="0"/>
              <a:t> </a:t>
            </a:r>
            <a:r>
              <a:rPr lang="el-GR" sz="1800" dirty="0"/>
              <a:t>αναμένεται</a:t>
            </a:r>
            <a:r>
              <a:rPr lang="en-US" sz="1800" dirty="0"/>
              <a:t> </a:t>
            </a:r>
            <a:r>
              <a:rPr lang="el-GR" sz="1800" dirty="0"/>
              <a:t>να</a:t>
            </a:r>
            <a:r>
              <a:rPr lang="en-US" sz="1800" dirty="0"/>
              <a:t> </a:t>
            </a:r>
            <a:r>
              <a:rPr lang="el-GR" sz="1800" dirty="0"/>
              <a:t>έχει</a:t>
            </a:r>
            <a:r>
              <a:rPr lang="en-US" sz="1800" dirty="0"/>
              <a:t> </a:t>
            </a:r>
            <a:r>
              <a:rPr lang="el-GR" sz="1800" dirty="0"/>
              <a:t>επίδραση</a:t>
            </a:r>
            <a:r>
              <a:rPr lang="en-US" sz="1800" dirty="0"/>
              <a:t> </a:t>
            </a:r>
            <a:r>
              <a:rPr lang="el-GR" sz="1800" dirty="0"/>
              <a:t>στο</a:t>
            </a:r>
            <a:r>
              <a:rPr lang="en-US" sz="1800" dirty="0"/>
              <a:t> </a:t>
            </a:r>
            <a:r>
              <a:rPr lang="el-GR" sz="1800" dirty="0"/>
              <a:t>γενικό</a:t>
            </a:r>
            <a:r>
              <a:rPr lang="en-US" sz="1800" dirty="0"/>
              <a:t> </a:t>
            </a:r>
            <a:r>
              <a:rPr lang="el-GR" sz="1800" dirty="0"/>
              <a:t>επίπεδο</a:t>
            </a:r>
            <a:r>
              <a:rPr lang="en-US" sz="1800" dirty="0"/>
              <a:t> </a:t>
            </a:r>
            <a:r>
              <a:rPr lang="el-GR" sz="1800" dirty="0"/>
              <a:t>τιμών</a:t>
            </a:r>
            <a:r>
              <a:rPr lang="en-US" sz="1800" dirty="0"/>
              <a:t>.</a:t>
            </a:r>
            <a:r>
              <a:rPr lang="el-GR" sz="1800" dirty="0"/>
              <a:t>είναι</a:t>
            </a:r>
            <a:r>
              <a:rPr lang="en-US" sz="1800" dirty="0"/>
              <a:t> </a:t>
            </a:r>
            <a:r>
              <a:rPr lang="el-GR" sz="1800" dirty="0"/>
              <a:t>η</a:t>
            </a:r>
            <a:r>
              <a:rPr lang="en-US" sz="1800" dirty="0"/>
              <a:t> </a:t>
            </a:r>
            <a:r>
              <a:rPr lang="el-GR" sz="1800" dirty="0"/>
              <a:t>χαμηλή</a:t>
            </a:r>
            <a:r>
              <a:rPr lang="en-US" sz="1800" dirty="0"/>
              <a:t> </a:t>
            </a:r>
            <a:r>
              <a:rPr lang="el-GR" sz="1800" dirty="0"/>
              <a:t>κερδοφορία</a:t>
            </a:r>
            <a:r>
              <a:rPr lang="en-US" sz="1800" dirty="0"/>
              <a:t> </a:t>
            </a:r>
            <a:r>
              <a:rPr lang="el-GR" sz="1800" dirty="0"/>
              <a:t>σε</a:t>
            </a:r>
            <a:r>
              <a:rPr lang="en-US" sz="1800" dirty="0"/>
              <a:t> </a:t>
            </a:r>
            <a:r>
              <a:rPr lang="el-GR" sz="1800" dirty="0"/>
              <a:t>συνθήκες</a:t>
            </a:r>
            <a:r>
              <a:rPr lang="en-US" sz="1800" dirty="0"/>
              <a:t> </a:t>
            </a:r>
            <a:r>
              <a:rPr lang="el-GR" sz="1800" dirty="0"/>
              <a:t>μεγέθυνσης</a:t>
            </a:r>
            <a:r>
              <a:rPr lang="en-US" sz="1800" dirty="0"/>
              <a:t> </a:t>
            </a:r>
            <a:r>
              <a:rPr lang="el-GR" sz="1800" dirty="0"/>
              <a:t>που</a:t>
            </a:r>
            <a:r>
              <a:rPr lang="en-US" sz="1800" dirty="0"/>
              <a:t> </a:t>
            </a:r>
            <a:r>
              <a:rPr lang="el-GR" sz="1800" dirty="0"/>
              <a:t>βάζει</a:t>
            </a:r>
            <a:r>
              <a:rPr lang="en-US" sz="1800" dirty="0"/>
              <a:t> </a:t>
            </a:r>
            <a:r>
              <a:rPr lang="el-GR" sz="1800" dirty="0"/>
              <a:t>πίεση</a:t>
            </a:r>
            <a:r>
              <a:rPr lang="en-US" sz="1800" dirty="0"/>
              <a:t> </a:t>
            </a:r>
            <a:r>
              <a:rPr lang="el-GR" sz="1800" dirty="0"/>
              <a:t>στις</a:t>
            </a:r>
            <a:r>
              <a:rPr lang="en-US" sz="1800" dirty="0"/>
              <a:t> </a:t>
            </a:r>
            <a:r>
              <a:rPr lang="el-GR" sz="1800" dirty="0"/>
              <a:t>τιμές.</a:t>
            </a:r>
          </a:p>
          <a:p>
            <a:pPr marL="0" indent="0" algn="just">
              <a:buNone/>
            </a:pPr>
            <a:r>
              <a:rPr lang="el-GR" sz="1800" dirty="0"/>
              <a:t>Όμως</a:t>
            </a:r>
            <a:r>
              <a:rPr lang="en-US" sz="1800" dirty="0"/>
              <a:t> </a:t>
            </a:r>
            <a:r>
              <a:rPr lang="el-GR" sz="1800" dirty="0"/>
              <a:t>παρά</a:t>
            </a:r>
            <a:r>
              <a:rPr lang="en-US" sz="1800" dirty="0"/>
              <a:t> </a:t>
            </a:r>
            <a:r>
              <a:rPr lang="el-GR" sz="1800" dirty="0"/>
              <a:t>τις</a:t>
            </a:r>
            <a:r>
              <a:rPr lang="en-US" sz="1800" dirty="0"/>
              <a:t>  </a:t>
            </a:r>
            <a:r>
              <a:rPr lang="el-GR" sz="1800" dirty="0"/>
              <a:t>επιμέρους</a:t>
            </a:r>
            <a:r>
              <a:rPr lang="en-US" sz="1800" dirty="0"/>
              <a:t> </a:t>
            </a:r>
            <a:r>
              <a:rPr lang="el-GR" sz="1800" dirty="0"/>
              <a:t>διαφορές,</a:t>
            </a:r>
            <a:r>
              <a:rPr lang="en-US" sz="1800" dirty="0"/>
              <a:t> </a:t>
            </a:r>
            <a:r>
              <a:rPr lang="el-GR" sz="1800" dirty="0"/>
              <a:t>τόσο</a:t>
            </a:r>
            <a:r>
              <a:rPr lang="en-US" sz="1800" dirty="0"/>
              <a:t> </a:t>
            </a:r>
            <a:r>
              <a:rPr lang="el-GR" sz="1800" dirty="0"/>
              <a:t>με</a:t>
            </a:r>
            <a:r>
              <a:rPr lang="en-US" sz="1800" dirty="0"/>
              <a:t> </a:t>
            </a:r>
            <a:r>
              <a:rPr lang="el-GR" sz="1800" dirty="0"/>
              <a:t>τα</a:t>
            </a:r>
            <a:r>
              <a:rPr lang="en-US" sz="1800" dirty="0"/>
              <a:t> </a:t>
            </a:r>
            <a:r>
              <a:rPr lang="el-GR" sz="1800" dirty="0"/>
              <a:t>«μη</a:t>
            </a:r>
            <a:r>
              <a:rPr lang="en-US" sz="1800" dirty="0"/>
              <a:t> </a:t>
            </a:r>
            <a:r>
              <a:rPr lang="el-GR" sz="1800" dirty="0"/>
              <a:t>μετατρέψιμα</a:t>
            </a:r>
            <a:r>
              <a:rPr lang="en-US" sz="1800" dirty="0"/>
              <a:t> </a:t>
            </a:r>
            <a:r>
              <a:rPr lang="el-GR" sz="1800" dirty="0"/>
              <a:t>χαρτονομίσματα»</a:t>
            </a:r>
            <a:r>
              <a:rPr lang="en-US" sz="1800" dirty="0"/>
              <a:t> </a:t>
            </a:r>
            <a:r>
              <a:rPr lang="el-GR" sz="1800" dirty="0"/>
              <a:t>όσο</a:t>
            </a:r>
            <a:r>
              <a:rPr lang="en-US" sz="1800" dirty="0"/>
              <a:t> </a:t>
            </a:r>
            <a:r>
              <a:rPr lang="el-GR" sz="1800" dirty="0"/>
              <a:t>και</a:t>
            </a:r>
            <a:r>
              <a:rPr lang="en-US" sz="1800" dirty="0"/>
              <a:t> </a:t>
            </a:r>
            <a:r>
              <a:rPr lang="el-GR" sz="1800" dirty="0"/>
              <a:t>με</a:t>
            </a:r>
            <a:r>
              <a:rPr lang="en-US" sz="1800" dirty="0"/>
              <a:t> </a:t>
            </a:r>
            <a:r>
              <a:rPr lang="el-GR" sz="1800" dirty="0"/>
              <a:t>το</a:t>
            </a:r>
            <a:r>
              <a:rPr lang="en-US" sz="1800" dirty="0"/>
              <a:t> </a:t>
            </a:r>
            <a:r>
              <a:rPr lang="el-GR" sz="1800" dirty="0"/>
              <a:t>«</a:t>
            </a:r>
            <a:r>
              <a:rPr lang="hr-HR" sz="1800" dirty="0"/>
              <a:t>fiat</a:t>
            </a:r>
            <a:r>
              <a:rPr lang="en-US" sz="1800" dirty="0"/>
              <a:t> </a:t>
            </a:r>
            <a:r>
              <a:rPr lang="hr-HR" sz="1800" dirty="0"/>
              <a:t>money»,</a:t>
            </a:r>
            <a:r>
              <a:rPr lang="en-US" sz="1800" dirty="0"/>
              <a:t> </a:t>
            </a:r>
            <a:r>
              <a:rPr lang="el-GR" sz="1800" dirty="0"/>
              <a:t>οι</a:t>
            </a:r>
            <a:r>
              <a:rPr lang="en-US" sz="1800" dirty="0"/>
              <a:t> </a:t>
            </a:r>
            <a:r>
              <a:rPr lang="el-GR" sz="1800" dirty="0"/>
              <a:t>σχετικές</a:t>
            </a:r>
            <a:r>
              <a:rPr lang="en-US" sz="1800" dirty="0"/>
              <a:t> </a:t>
            </a:r>
            <a:r>
              <a:rPr lang="el-GR" sz="1800" dirty="0"/>
              <a:t>τιμές</a:t>
            </a:r>
            <a:r>
              <a:rPr lang="en-US" sz="1800" dirty="0"/>
              <a:t> </a:t>
            </a:r>
            <a:r>
              <a:rPr lang="el-GR" sz="1800" dirty="0"/>
              <a:t>καθορίζονται</a:t>
            </a:r>
            <a:r>
              <a:rPr lang="en-US" sz="1800" dirty="0"/>
              <a:t> </a:t>
            </a:r>
            <a:r>
              <a:rPr lang="el-GR" sz="1800" dirty="0"/>
              <a:t>από</a:t>
            </a:r>
            <a:r>
              <a:rPr lang="en-US" sz="1800" dirty="0"/>
              <a:t> </a:t>
            </a:r>
            <a:r>
              <a:rPr lang="el-GR" sz="1800" dirty="0"/>
              <a:t>την</a:t>
            </a:r>
            <a:r>
              <a:rPr lang="en-US" sz="1800" dirty="0"/>
              <a:t> </a:t>
            </a:r>
            <a:r>
              <a:rPr lang="el-GR" sz="1800" dirty="0"/>
              <a:t>τάση</a:t>
            </a:r>
            <a:r>
              <a:rPr lang="en-US" sz="1800" dirty="0"/>
              <a:t> </a:t>
            </a:r>
            <a:r>
              <a:rPr lang="el-GR" sz="1800" dirty="0"/>
              <a:t>εξίσωσης</a:t>
            </a:r>
            <a:r>
              <a:rPr lang="en-US" sz="1800" dirty="0"/>
              <a:t> </a:t>
            </a:r>
            <a:r>
              <a:rPr lang="el-GR" sz="1800" dirty="0"/>
              <a:t>των</a:t>
            </a:r>
            <a:r>
              <a:rPr lang="en-US" sz="1800" dirty="0"/>
              <a:t> </a:t>
            </a:r>
            <a:r>
              <a:rPr lang="el-GR" sz="1800" dirty="0"/>
              <a:t>ποσοστών</a:t>
            </a:r>
            <a:r>
              <a:rPr lang="en-US" sz="1800" dirty="0"/>
              <a:t> </a:t>
            </a:r>
            <a:r>
              <a:rPr lang="el-GR" sz="1800" dirty="0"/>
              <a:t>κέρδους.</a:t>
            </a:r>
            <a:r>
              <a:rPr lang="en-US" sz="1800" dirty="0"/>
              <a:t> </a:t>
            </a:r>
            <a:r>
              <a:rPr lang="el-GR" sz="1800" dirty="0"/>
              <a:t>Δηλαδή,</a:t>
            </a:r>
            <a:r>
              <a:rPr lang="en-US" sz="1800" dirty="0"/>
              <a:t> </a:t>
            </a:r>
            <a:r>
              <a:rPr lang="el-GR" sz="1800" dirty="0"/>
              <a:t>ο</a:t>
            </a:r>
            <a:r>
              <a:rPr lang="en-US" sz="1800" dirty="0"/>
              <a:t> </a:t>
            </a:r>
            <a:r>
              <a:rPr lang="el-GR" sz="1800" dirty="0"/>
              <a:t>ανταγωνισμός</a:t>
            </a:r>
            <a:r>
              <a:rPr lang="en-US" sz="1800" dirty="0"/>
              <a:t> </a:t>
            </a:r>
            <a:r>
              <a:rPr lang="el-GR" sz="1800" dirty="0"/>
              <a:t>θα</a:t>
            </a:r>
            <a:r>
              <a:rPr lang="en-US" sz="1800" dirty="0"/>
              <a:t> </a:t>
            </a:r>
            <a:r>
              <a:rPr lang="el-GR" sz="1800" dirty="0"/>
              <a:t>οδηγήσει</a:t>
            </a:r>
            <a:r>
              <a:rPr lang="en-US" sz="1800" dirty="0"/>
              <a:t> </a:t>
            </a:r>
            <a:r>
              <a:rPr lang="el-GR" sz="1800" dirty="0"/>
              <a:t>στην</a:t>
            </a:r>
            <a:r>
              <a:rPr lang="en-US" sz="1800" dirty="0"/>
              <a:t> </a:t>
            </a:r>
            <a:r>
              <a:rPr lang="el-GR" sz="1800" dirty="0"/>
              <a:t>μεταβολή</a:t>
            </a:r>
            <a:r>
              <a:rPr lang="en-US" sz="1800" dirty="0"/>
              <a:t> </a:t>
            </a:r>
            <a:r>
              <a:rPr lang="el-GR" sz="1800" dirty="0"/>
              <a:t>των</a:t>
            </a:r>
            <a:r>
              <a:rPr lang="en-US" sz="1800" dirty="0"/>
              <a:t> </a:t>
            </a:r>
            <a:r>
              <a:rPr lang="el-GR" sz="1800" dirty="0"/>
              <a:t>σχετικών</a:t>
            </a:r>
            <a:r>
              <a:rPr lang="en-US" sz="1800" dirty="0"/>
              <a:t> </a:t>
            </a:r>
            <a:r>
              <a:rPr lang="el-GR" sz="1800" dirty="0"/>
              <a:t>τιμών</a:t>
            </a:r>
            <a:r>
              <a:rPr lang="en-US" sz="1800" dirty="0"/>
              <a:t> </a:t>
            </a:r>
            <a:r>
              <a:rPr lang="el-GR" sz="1800" dirty="0"/>
              <a:t>των</a:t>
            </a:r>
            <a:r>
              <a:rPr lang="en-US" sz="1800" dirty="0"/>
              <a:t> </a:t>
            </a:r>
            <a:r>
              <a:rPr lang="el-GR" sz="1800" dirty="0"/>
              <a:t>εμπορευμάτων</a:t>
            </a:r>
            <a:r>
              <a:rPr lang="en-US" sz="1800" dirty="0"/>
              <a:t> </a:t>
            </a:r>
            <a:r>
              <a:rPr lang="el-GR" sz="1800" dirty="0"/>
              <a:t>ώστε</a:t>
            </a:r>
            <a:r>
              <a:rPr lang="en-US" sz="1800" dirty="0"/>
              <a:t> </a:t>
            </a:r>
            <a:r>
              <a:rPr lang="el-GR" sz="1800" dirty="0"/>
              <a:t>τα</a:t>
            </a:r>
            <a:r>
              <a:rPr lang="en-US" sz="1800" dirty="0"/>
              <a:t> </a:t>
            </a:r>
            <a:r>
              <a:rPr lang="el-GR" sz="1800" dirty="0"/>
              <a:t>ποσοστά</a:t>
            </a:r>
            <a:r>
              <a:rPr lang="en-US" sz="1800" dirty="0"/>
              <a:t> </a:t>
            </a:r>
            <a:r>
              <a:rPr lang="el-GR" sz="1800" dirty="0"/>
              <a:t>κέρδους</a:t>
            </a:r>
            <a:r>
              <a:rPr lang="en-US" sz="1800" dirty="0"/>
              <a:t> </a:t>
            </a:r>
            <a:r>
              <a:rPr lang="el-GR" sz="1800" dirty="0"/>
              <a:t>τους</a:t>
            </a:r>
            <a:r>
              <a:rPr lang="en-US" sz="1800" dirty="0"/>
              <a:t> </a:t>
            </a:r>
            <a:r>
              <a:rPr lang="el-GR" sz="1800" dirty="0"/>
              <a:t>να</a:t>
            </a:r>
            <a:r>
              <a:rPr lang="en-US" sz="1800" dirty="0"/>
              <a:t> </a:t>
            </a:r>
            <a:r>
              <a:rPr lang="el-GR" sz="1800" dirty="0"/>
              <a:t>τείνουν</a:t>
            </a:r>
            <a:r>
              <a:rPr lang="en-US" sz="1800" dirty="0"/>
              <a:t> </a:t>
            </a:r>
            <a:r>
              <a:rPr lang="el-GR" sz="1800" dirty="0"/>
              <a:t>να</a:t>
            </a:r>
            <a:r>
              <a:rPr lang="en-US" sz="1800" dirty="0"/>
              <a:t> </a:t>
            </a:r>
            <a:r>
              <a:rPr lang="el-GR" sz="1800" dirty="0"/>
              <a:t>εξισωθούν</a:t>
            </a:r>
            <a:r>
              <a:rPr lang="en-US" sz="1800" dirty="0"/>
              <a:t> </a:t>
            </a:r>
            <a:r>
              <a:rPr lang="el-GR" sz="1800" dirty="0"/>
              <a:t>με</a:t>
            </a:r>
            <a:r>
              <a:rPr lang="en-US" sz="1800" dirty="0"/>
              <a:t> </a:t>
            </a:r>
            <a:r>
              <a:rPr lang="el-GR" sz="1800" dirty="0"/>
              <a:t>εκείνο</a:t>
            </a:r>
            <a:r>
              <a:rPr lang="en-US" sz="1800" dirty="0"/>
              <a:t> </a:t>
            </a:r>
            <a:r>
              <a:rPr lang="el-GR" sz="1800" dirty="0"/>
              <a:t>του</a:t>
            </a:r>
            <a:r>
              <a:rPr lang="en-US" sz="1800" dirty="0"/>
              <a:t> </a:t>
            </a:r>
            <a:r>
              <a:rPr lang="el-GR" sz="1800" dirty="0"/>
              <a:t>χρυσού</a:t>
            </a:r>
          </a:p>
          <a:p>
            <a:pPr marL="0" indent="0" algn="just">
              <a:buNone/>
            </a:pPr>
            <a:r>
              <a:rPr lang="el-GR" sz="1800" dirty="0"/>
              <a:t>Αυτή</a:t>
            </a:r>
            <a:r>
              <a:rPr lang="en-US" sz="1800" dirty="0"/>
              <a:t> </a:t>
            </a:r>
            <a:r>
              <a:rPr lang="el-GR" sz="1800" dirty="0"/>
              <a:t>η</a:t>
            </a:r>
            <a:r>
              <a:rPr lang="en-US" sz="1800" dirty="0"/>
              <a:t> </a:t>
            </a:r>
            <a:r>
              <a:rPr lang="el-GR" sz="1800" dirty="0"/>
              <a:t>διαδικασία</a:t>
            </a:r>
            <a:r>
              <a:rPr lang="en-US" sz="1800" dirty="0"/>
              <a:t> </a:t>
            </a:r>
            <a:r>
              <a:rPr lang="el-GR" sz="1800" dirty="0"/>
              <a:t>αποτυπώνεται</a:t>
            </a:r>
            <a:r>
              <a:rPr lang="en-US" sz="1800" dirty="0"/>
              <a:t> </a:t>
            </a:r>
            <a:r>
              <a:rPr lang="el-GR" sz="1800" dirty="0"/>
              <a:t>στην</a:t>
            </a:r>
            <a:r>
              <a:rPr lang="en-US" sz="1800" dirty="0"/>
              <a:t> </a:t>
            </a:r>
            <a:r>
              <a:rPr lang="el-GR" sz="1800" dirty="0"/>
              <a:t>εμφάνιση</a:t>
            </a:r>
            <a:r>
              <a:rPr lang="en-US" sz="1800" dirty="0"/>
              <a:t> </a:t>
            </a:r>
            <a:r>
              <a:rPr lang="el-GR" sz="1800" dirty="0"/>
              <a:t>«μακρών</a:t>
            </a:r>
            <a:r>
              <a:rPr lang="en-US" sz="1800" dirty="0"/>
              <a:t> </a:t>
            </a:r>
            <a:r>
              <a:rPr lang="el-GR" sz="1800" dirty="0"/>
              <a:t>κυμάτων»</a:t>
            </a:r>
            <a:r>
              <a:rPr lang="en-US" sz="1800" dirty="0"/>
              <a:t> </a:t>
            </a:r>
            <a:r>
              <a:rPr lang="el-GR" sz="1800" dirty="0"/>
              <a:t>που</a:t>
            </a:r>
            <a:r>
              <a:rPr lang="en-US" sz="1800" dirty="0"/>
              <a:t> </a:t>
            </a:r>
            <a:r>
              <a:rPr lang="el-GR" sz="1800" dirty="0"/>
              <a:t>συμβαδίζουν</a:t>
            </a:r>
            <a:r>
              <a:rPr lang="en-US" sz="1800" dirty="0"/>
              <a:t> </a:t>
            </a:r>
            <a:r>
              <a:rPr lang="el-GR" sz="1800" dirty="0"/>
              <a:t>με</a:t>
            </a:r>
            <a:r>
              <a:rPr lang="en-US" sz="1800" dirty="0"/>
              <a:t> </a:t>
            </a:r>
            <a:r>
              <a:rPr lang="el-GR" sz="1800" dirty="0"/>
              <a:t>μεγάλες</a:t>
            </a:r>
            <a:r>
              <a:rPr lang="en-US" sz="1800" dirty="0"/>
              <a:t> </a:t>
            </a:r>
            <a:r>
              <a:rPr lang="el-GR" sz="1800" dirty="0"/>
              <a:t>καπιταλιστικές</a:t>
            </a:r>
            <a:r>
              <a:rPr lang="en-US" sz="1800" dirty="0"/>
              <a:t> </a:t>
            </a:r>
            <a:r>
              <a:rPr lang="el-GR" sz="1800" dirty="0"/>
              <a:t>κρίσεις</a:t>
            </a:r>
            <a:r>
              <a:rPr lang="en-US" sz="1800" dirty="0"/>
              <a:t> </a:t>
            </a:r>
            <a:r>
              <a:rPr lang="el-GR" sz="1800" dirty="0"/>
              <a:t>σε</a:t>
            </a:r>
            <a:r>
              <a:rPr lang="en-US" sz="1800" dirty="0"/>
              <a:t> </a:t>
            </a:r>
            <a:r>
              <a:rPr lang="el-GR" sz="1800" dirty="0"/>
              <a:t>όλη</a:t>
            </a:r>
            <a:r>
              <a:rPr lang="en-US" sz="1800" dirty="0"/>
              <a:t> </a:t>
            </a:r>
            <a:r>
              <a:rPr lang="el-GR" sz="1800" dirty="0"/>
              <a:t>την</a:t>
            </a:r>
            <a:r>
              <a:rPr lang="en-US" sz="1800" dirty="0"/>
              <a:t> </a:t>
            </a:r>
            <a:r>
              <a:rPr lang="el-GR" sz="1800" dirty="0"/>
              <a:t>ιστορία</a:t>
            </a:r>
            <a:r>
              <a:rPr lang="en-US" sz="1800" dirty="0"/>
              <a:t> </a:t>
            </a:r>
            <a:r>
              <a:rPr lang="el-GR" sz="1800" dirty="0"/>
              <a:t>του</a:t>
            </a:r>
            <a:r>
              <a:rPr lang="en-US" sz="1800" dirty="0"/>
              <a:t> </a:t>
            </a:r>
            <a:r>
              <a:rPr lang="el-GR" sz="1800" dirty="0"/>
              <a:t>καπιταλισμού.</a:t>
            </a:r>
            <a:r>
              <a:rPr lang="en-US" sz="1800" dirty="0"/>
              <a:t> </a:t>
            </a:r>
            <a:r>
              <a:rPr lang="el-GR" sz="1800" dirty="0"/>
              <a:t>Στην</a:t>
            </a:r>
            <a:r>
              <a:rPr lang="en-US" sz="1800" dirty="0"/>
              <a:t> </a:t>
            </a:r>
            <a:r>
              <a:rPr lang="el-GR" sz="1800" dirty="0"/>
              <a:t>ανοδική</a:t>
            </a:r>
            <a:r>
              <a:rPr lang="en-US" sz="1800" dirty="0"/>
              <a:t> </a:t>
            </a:r>
            <a:r>
              <a:rPr lang="el-GR" sz="1800" dirty="0"/>
              <a:t>φάση</a:t>
            </a:r>
            <a:r>
              <a:rPr lang="en-US" sz="1800" dirty="0"/>
              <a:t> </a:t>
            </a:r>
            <a:r>
              <a:rPr lang="el-GR" sz="1800" dirty="0"/>
              <a:t>οι</a:t>
            </a:r>
            <a:r>
              <a:rPr lang="en-US" sz="1800" dirty="0"/>
              <a:t> </a:t>
            </a:r>
            <a:r>
              <a:rPr lang="el-GR" sz="1800" dirty="0"/>
              <a:t>τιμές</a:t>
            </a:r>
            <a:r>
              <a:rPr lang="en-US" sz="1800" dirty="0"/>
              <a:t> </a:t>
            </a:r>
            <a:r>
              <a:rPr lang="el-GR" sz="1800" dirty="0"/>
              <a:t>των</a:t>
            </a:r>
            <a:r>
              <a:rPr lang="en-US" sz="1800" dirty="0"/>
              <a:t> </a:t>
            </a:r>
            <a:r>
              <a:rPr lang="el-GR" sz="1800" dirty="0"/>
              <a:t>εμπορευμάτων</a:t>
            </a:r>
            <a:r>
              <a:rPr lang="en-US" sz="1800" dirty="0"/>
              <a:t> </a:t>
            </a:r>
            <a:r>
              <a:rPr lang="el-GR" sz="1800" dirty="0"/>
              <a:t>ανεβαίνουν</a:t>
            </a:r>
            <a:r>
              <a:rPr lang="en-US" sz="1800" dirty="0"/>
              <a:t> </a:t>
            </a:r>
            <a:r>
              <a:rPr lang="el-GR" sz="1800" dirty="0"/>
              <a:t>μαζί</a:t>
            </a:r>
            <a:r>
              <a:rPr lang="en-US" sz="1800" dirty="0"/>
              <a:t> </a:t>
            </a:r>
            <a:r>
              <a:rPr lang="el-GR" sz="1800" dirty="0"/>
              <a:t>με</a:t>
            </a:r>
            <a:r>
              <a:rPr lang="en-US" sz="1800" dirty="0"/>
              <a:t> </a:t>
            </a:r>
            <a:r>
              <a:rPr lang="el-GR" sz="1800" dirty="0"/>
              <a:t>τα</a:t>
            </a:r>
            <a:r>
              <a:rPr lang="en-US" sz="1800" dirty="0"/>
              <a:t> </a:t>
            </a:r>
            <a:r>
              <a:rPr lang="el-GR" sz="1800" dirty="0"/>
              <a:t>ποσοστά</a:t>
            </a:r>
            <a:r>
              <a:rPr lang="en-US" sz="1800" dirty="0"/>
              <a:t> </a:t>
            </a:r>
            <a:r>
              <a:rPr lang="el-GR" sz="1800" dirty="0"/>
              <a:t>κέρδους</a:t>
            </a:r>
            <a:r>
              <a:rPr lang="en-US" sz="1800" dirty="0"/>
              <a:t> </a:t>
            </a:r>
            <a:r>
              <a:rPr lang="el-GR" sz="1800" dirty="0"/>
              <a:t>τους</a:t>
            </a:r>
            <a:r>
              <a:rPr lang="en-US" sz="1800" dirty="0"/>
              <a:t> </a:t>
            </a:r>
            <a:r>
              <a:rPr lang="el-GR" sz="1800" dirty="0"/>
              <a:t>ενώ</a:t>
            </a:r>
            <a:r>
              <a:rPr lang="en-US" sz="1800" dirty="0"/>
              <a:t> </a:t>
            </a:r>
            <a:r>
              <a:rPr lang="el-GR" sz="1800" dirty="0"/>
              <a:t>το</a:t>
            </a:r>
            <a:r>
              <a:rPr lang="en-US" sz="1800" dirty="0"/>
              <a:t> </a:t>
            </a:r>
            <a:r>
              <a:rPr lang="el-GR" sz="1800" dirty="0"/>
              <a:t>ποσοστό</a:t>
            </a:r>
            <a:r>
              <a:rPr lang="en-US" sz="1800" dirty="0"/>
              <a:t> </a:t>
            </a:r>
            <a:r>
              <a:rPr lang="el-GR" sz="1800" dirty="0"/>
              <a:t>κέρδους</a:t>
            </a:r>
            <a:r>
              <a:rPr lang="en-US" sz="1800" dirty="0"/>
              <a:t> </a:t>
            </a:r>
            <a:r>
              <a:rPr lang="el-GR" sz="1800" dirty="0"/>
              <a:t>στο</a:t>
            </a:r>
            <a:r>
              <a:rPr lang="en-US" sz="1800" dirty="0"/>
              <a:t> </a:t>
            </a:r>
            <a:r>
              <a:rPr lang="el-GR" sz="1800" dirty="0"/>
              <a:t>χρυσό</a:t>
            </a:r>
            <a:r>
              <a:rPr lang="en-US" sz="1800" dirty="0"/>
              <a:t> </a:t>
            </a:r>
            <a:r>
              <a:rPr lang="el-GR" sz="1800" dirty="0"/>
              <a:t>πέφτει</a:t>
            </a:r>
            <a:r>
              <a:rPr lang="en-US" sz="1800" dirty="0"/>
              <a:t> </a:t>
            </a:r>
            <a:r>
              <a:rPr lang="el-GR" sz="1800" dirty="0"/>
              <a:t>αφού</a:t>
            </a:r>
            <a:r>
              <a:rPr lang="en-US" sz="1800" dirty="0"/>
              <a:t> </a:t>
            </a:r>
            <a:r>
              <a:rPr lang="el-GR" sz="1800" dirty="0"/>
              <a:t>ανεβαίνουν</a:t>
            </a:r>
            <a:r>
              <a:rPr lang="en-US" sz="1800" dirty="0"/>
              <a:t> </a:t>
            </a:r>
            <a:r>
              <a:rPr lang="el-GR" sz="1800" dirty="0"/>
              <a:t>οι</a:t>
            </a:r>
            <a:r>
              <a:rPr lang="en-US" sz="1800" dirty="0"/>
              <a:t> </a:t>
            </a:r>
            <a:r>
              <a:rPr lang="el-GR" sz="1800" dirty="0"/>
              <a:t>τιμές</a:t>
            </a:r>
            <a:r>
              <a:rPr lang="en-US" sz="1800" dirty="0"/>
              <a:t> </a:t>
            </a:r>
            <a:r>
              <a:rPr lang="el-GR" sz="1800" dirty="0"/>
              <a:t>των</a:t>
            </a:r>
            <a:r>
              <a:rPr lang="en-US" sz="1800" dirty="0"/>
              <a:t> </a:t>
            </a:r>
            <a:r>
              <a:rPr lang="el-GR" sz="1800" dirty="0"/>
              <a:t>εισροών</a:t>
            </a:r>
            <a:r>
              <a:rPr lang="en-US" sz="1800" dirty="0"/>
              <a:t> </a:t>
            </a:r>
            <a:r>
              <a:rPr lang="el-GR" sz="1800" dirty="0"/>
              <a:t>για</a:t>
            </a:r>
            <a:r>
              <a:rPr lang="en-US" sz="1800" dirty="0"/>
              <a:t> </a:t>
            </a:r>
            <a:r>
              <a:rPr lang="el-GR" sz="1800" dirty="0"/>
              <a:t>την</a:t>
            </a:r>
            <a:r>
              <a:rPr lang="en-US" sz="1800" dirty="0"/>
              <a:t> </a:t>
            </a:r>
            <a:r>
              <a:rPr lang="el-GR" sz="1800" dirty="0"/>
              <a:t>παραγωγή</a:t>
            </a:r>
            <a:r>
              <a:rPr lang="en-US" sz="1800" dirty="0"/>
              <a:t> </a:t>
            </a:r>
            <a:r>
              <a:rPr lang="el-GR" sz="1800" dirty="0"/>
              <a:t>του.</a:t>
            </a:r>
            <a:r>
              <a:rPr lang="en-US" sz="1800" dirty="0"/>
              <a:t> </a:t>
            </a:r>
            <a:r>
              <a:rPr lang="el-GR" sz="1800" dirty="0"/>
              <a:t>Έτσι</a:t>
            </a:r>
            <a:r>
              <a:rPr lang="en-US" sz="1800" dirty="0"/>
              <a:t> </a:t>
            </a:r>
            <a:r>
              <a:rPr lang="el-GR" sz="1800" dirty="0"/>
              <a:t>οι</a:t>
            </a:r>
            <a:r>
              <a:rPr lang="en-US" sz="1800" dirty="0"/>
              <a:t> </a:t>
            </a:r>
            <a:r>
              <a:rPr lang="el-GR" sz="1800" dirty="0"/>
              <a:t>σχετικές</a:t>
            </a:r>
            <a:r>
              <a:rPr lang="en-US" sz="1800" dirty="0"/>
              <a:t> </a:t>
            </a:r>
            <a:r>
              <a:rPr lang="el-GR" sz="1800" dirty="0"/>
              <a:t>τιμές</a:t>
            </a:r>
            <a:r>
              <a:rPr lang="en-US" sz="1800" dirty="0"/>
              <a:t> </a:t>
            </a:r>
            <a:r>
              <a:rPr lang="el-GR" sz="1800" dirty="0"/>
              <a:t>σε</a:t>
            </a:r>
            <a:r>
              <a:rPr lang="en-US" sz="1800" dirty="0"/>
              <a:t> </a:t>
            </a:r>
            <a:r>
              <a:rPr lang="el-GR" sz="1800" dirty="0"/>
              <a:t>όρους</a:t>
            </a:r>
            <a:r>
              <a:rPr lang="en-US" sz="1800" dirty="0"/>
              <a:t> </a:t>
            </a:r>
            <a:r>
              <a:rPr lang="el-GR" sz="1800" dirty="0"/>
              <a:t>χρυσού</a:t>
            </a:r>
            <a:r>
              <a:rPr lang="en-US" sz="1800" dirty="0"/>
              <a:t> </a:t>
            </a:r>
            <a:r>
              <a:rPr lang="el-GR" sz="1800" dirty="0"/>
              <a:t>ανεβαίνουν.</a:t>
            </a:r>
            <a:r>
              <a:rPr lang="en-US" sz="1800" dirty="0"/>
              <a:t> </a:t>
            </a:r>
            <a:r>
              <a:rPr lang="el-GR" sz="1800" dirty="0"/>
              <a:t>Όταν</a:t>
            </a:r>
            <a:r>
              <a:rPr lang="en-US" sz="1800" dirty="0"/>
              <a:t> </a:t>
            </a:r>
            <a:r>
              <a:rPr lang="el-GR" sz="1800" dirty="0"/>
              <a:t>η</a:t>
            </a:r>
            <a:r>
              <a:rPr lang="en-US" sz="1800" dirty="0"/>
              <a:t> </a:t>
            </a:r>
            <a:r>
              <a:rPr lang="el-GR" sz="1800" dirty="0"/>
              <a:t>περίοδος</a:t>
            </a:r>
            <a:r>
              <a:rPr lang="en-US" sz="1800" dirty="0"/>
              <a:t> </a:t>
            </a:r>
            <a:r>
              <a:rPr lang="el-GR" sz="1800" dirty="0"/>
              <a:t>της</a:t>
            </a:r>
            <a:r>
              <a:rPr lang="en-US" sz="1800" dirty="0"/>
              <a:t> </a:t>
            </a:r>
            <a:r>
              <a:rPr lang="el-GR" sz="1800" dirty="0"/>
              <a:t>ανόδου</a:t>
            </a:r>
            <a:r>
              <a:rPr lang="en-US" sz="1800" dirty="0"/>
              <a:t> </a:t>
            </a:r>
            <a:r>
              <a:rPr lang="el-GR" sz="1800" dirty="0"/>
              <a:t>ολοκληρωθεί</a:t>
            </a:r>
            <a:r>
              <a:rPr lang="en-US" sz="1800" dirty="0"/>
              <a:t> </a:t>
            </a:r>
            <a:r>
              <a:rPr lang="el-GR" sz="1800" dirty="0"/>
              <a:t>και</a:t>
            </a:r>
            <a:r>
              <a:rPr lang="en-US" sz="1800" dirty="0"/>
              <a:t> </a:t>
            </a:r>
            <a:r>
              <a:rPr lang="el-GR" sz="1800" dirty="0"/>
              <a:t>εν</a:t>
            </a:r>
            <a:r>
              <a:rPr lang="en-US" sz="1800" dirty="0"/>
              <a:t> </a:t>
            </a:r>
            <a:r>
              <a:rPr lang="el-GR" sz="1800" dirty="0"/>
              <a:t>τω</a:t>
            </a:r>
            <a:r>
              <a:rPr lang="en-US" sz="1800" dirty="0"/>
              <a:t> </a:t>
            </a:r>
            <a:r>
              <a:rPr lang="el-GR" sz="1800" dirty="0"/>
              <a:t>μεταξύ</a:t>
            </a:r>
            <a:r>
              <a:rPr lang="en-US" sz="1800" dirty="0"/>
              <a:t> </a:t>
            </a:r>
            <a:r>
              <a:rPr lang="el-GR" sz="1800" dirty="0"/>
              <a:t>έχει</a:t>
            </a:r>
            <a:r>
              <a:rPr lang="en-US" sz="1800" dirty="0"/>
              <a:t> </a:t>
            </a:r>
            <a:r>
              <a:rPr lang="el-GR" sz="1800" dirty="0"/>
              <a:t>περιοριστεί</a:t>
            </a:r>
            <a:r>
              <a:rPr lang="en-US" sz="1800" dirty="0"/>
              <a:t> </a:t>
            </a:r>
            <a:r>
              <a:rPr lang="el-GR" sz="1800" dirty="0"/>
              <a:t>η</a:t>
            </a:r>
            <a:r>
              <a:rPr lang="en-US" sz="1800" dirty="0"/>
              <a:t> </a:t>
            </a:r>
            <a:r>
              <a:rPr lang="el-GR" sz="1800" dirty="0"/>
              <a:t>παραγωγή</a:t>
            </a:r>
            <a:r>
              <a:rPr lang="en-US" sz="1800" dirty="0"/>
              <a:t> </a:t>
            </a:r>
            <a:r>
              <a:rPr lang="el-GR" sz="1800" dirty="0"/>
              <a:t>χρυσού</a:t>
            </a:r>
            <a:r>
              <a:rPr lang="en-US" sz="1800" dirty="0"/>
              <a:t> </a:t>
            </a:r>
            <a:r>
              <a:rPr lang="el-GR" sz="1800" dirty="0"/>
              <a:t>(λόγω</a:t>
            </a:r>
            <a:r>
              <a:rPr lang="en-US" sz="1800" dirty="0"/>
              <a:t> </a:t>
            </a:r>
            <a:r>
              <a:rPr lang="el-GR" sz="1800" dirty="0"/>
              <a:t>περιορισμένων</a:t>
            </a:r>
            <a:r>
              <a:rPr lang="en-US" sz="1800" dirty="0"/>
              <a:t> </a:t>
            </a:r>
            <a:r>
              <a:rPr lang="el-GR" sz="1800" dirty="0"/>
              <a:t>επενδύσεων</a:t>
            </a:r>
            <a:r>
              <a:rPr lang="en-US" sz="1800" dirty="0"/>
              <a:t> </a:t>
            </a:r>
            <a:r>
              <a:rPr lang="el-GR" sz="1800" dirty="0"/>
              <a:t>και</a:t>
            </a:r>
            <a:r>
              <a:rPr lang="en-US" sz="1800" dirty="0"/>
              <a:t> </a:t>
            </a:r>
            <a:r>
              <a:rPr lang="el-GR" sz="1800" dirty="0"/>
              <a:t>αξιοποίησης</a:t>
            </a:r>
            <a:r>
              <a:rPr lang="en-US" sz="1800" dirty="0"/>
              <a:t> </a:t>
            </a:r>
            <a:r>
              <a:rPr lang="el-GR" sz="1800" dirty="0"/>
              <a:t>του</a:t>
            </a:r>
            <a:r>
              <a:rPr lang="en-US" sz="1800" dirty="0"/>
              <a:t> </a:t>
            </a:r>
            <a:r>
              <a:rPr lang="el-GR" sz="1800" dirty="0"/>
              <a:t>παραγωγικού</a:t>
            </a:r>
            <a:r>
              <a:rPr lang="en-US" sz="1800" dirty="0"/>
              <a:t> </a:t>
            </a:r>
            <a:r>
              <a:rPr lang="el-GR" sz="1800" dirty="0"/>
              <a:t>δυναμικού) οι σχετικές  τιμές (σε όρους χρυσού) πέφτουν και μόλις εκδηλωθεί η κρίση καταρρέουν</a:t>
            </a:r>
            <a:r>
              <a:rPr lang="el-GR" sz="1600" dirty="0"/>
              <a:t>.</a:t>
            </a:r>
          </a:p>
          <a:p>
            <a:pPr marL="0" indent="0">
              <a:buNone/>
            </a:pPr>
            <a:r>
              <a:rPr lang="el-GR" sz="1800" dirty="0"/>
              <a:t>Ο λόγος είναι ότι ο χρυσός παραμένει το κύριο ασφαλές καταφύγιο σε περιόδους κρίσεων.</a:t>
            </a:r>
          </a:p>
          <a:p>
            <a:pPr marL="0" indent="0">
              <a:buNone/>
            </a:pPr>
            <a:r>
              <a:rPr lang="el-GR" sz="1800" dirty="0"/>
              <a:t>Οι χρονολογικές σειρές αποτυπώνουν ένα εντυπωσιακό μοτίβο. Όλη η ιστορία του καπιταλισμού αποτυπώνεται σε μια αλληλουχία «μακρών κυμάτων» τιμών χρυσού.</a:t>
            </a:r>
          </a:p>
          <a:p>
            <a:pPr marL="0" indent="0">
              <a:buNone/>
            </a:pPr>
            <a:r>
              <a:rPr lang="el-GR" sz="1800" dirty="0"/>
              <a:t>Βέβαια η αιτιότητα από τις τιμές στο χρήμα υποδηλώνει ότι τα μακρά κύματα τιμών είναι εκδήλωση των αντιφάσεων στη σφαίρα της παραγωγής και όχι ένα επεισόδιο που οφείλεται σε εξωγενείς διακυμάνσεις στην προσφορά χρήματος όπως διατείνεται η ποσοτική θεωρία. </a:t>
            </a:r>
          </a:p>
          <a:p>
            <a:pPr marL="0" indent="0">
              <a:buNone/>
            </a:pPr>
            <a:r>
              <a:rPr lang="el-GR" sz="1800" dirty="0"/>
              <a:t>Το φαινόμενο αυτό συνδυάζεται με τη θεωρία της πτωτικής τάσης του ποσοστού κέρδους</a:t>
            </a:r>
            <a:r>
              <a:rPr lang="el-GR" sz="1600" dirty="0"/>
              <a:t>.</a:t>
            </a:r>
          </a:p>
        </p:txBody>
      </p:sp>
    </p:spTree>
    <p:extLst>
      <p:ext uri="{BB962C8B-B14F-4D97-AF65-F5344CB8AC3E}">
        <p14:creationId xmlns:p14="http://schemas.microsoft.com/office/powerpoint/2010/main" val="255016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A38FA3-444F-C460-5021-CD75D7D9078F}"/>
              </a:ext>
            </a:extLst>
          </p:cNvPr>
          <p:cNvSpPr>
            <a:spLocks noGrp="1"/>
          </p:cNvSpPr>
          <p:nvPr>
            <p:ph type="title"/>
          </p:nvPr>
        </p:nvSpPr>
        <p:spPr/>
        <p:txBody>
          <a:bodyPr/>
          <a:lstStyle/>
          <a:p>
            <a:r>
              <a:rPr lang="el-GR" dirty="0"/>
              <a:t>Μακρά Κύματα … (πηγή </a:t>
            </a:r>
            <a:r>
              <a:rPr lang="el-GR" dirty="0" err="1"/>
              <a:t>Shaikh</a:t>
            </a:r>
            <a:r>
              <a:rPr lang="el-GR" dirty="0"/>
              <a:t> 2016 p. 64)</a:t>
            </a:r>
          </a:p>
        </p:txBody>
      </p:sp>
      <p:pic>
        <p:nvPicPr>
          <p:cNvPr id="5" name="Θέση περιεχομένου 4">
            <a:extLst>
              <a:ext uri="{FF2B5EF4-FFF2-40B4-BE49-F238E27FC236}">
                <a16:creationId xmlns:a16="http://schemas.microsoft.com/office/drawing/2014/main" id="{6C12129B-8835-2CE1-7E1A-7C52518D0D83}"/>
              </a:ext>
            </a:extLst>
          </p:cNvPr>
          <p:cNvPicPr>
            <a:picLocks noGrp="1" noChangeAspect="1"/>
          </p:cNvPicPr>
          <p:nvPr>
            <p:ph idx="1"/>
          </p:nvPr>
        </p:nvPicPr>
        <p:blipFill>
          <a:blip r:embed="rId2"/>
          <a:stretch>
            <a:fillRect/>
          </a:stretch>
        </p:blipFill>
        <p:spPr>
          <a:xfrm>
            <a:off x="2598235" y="2110808"/>
            <a:ext cx="6835698" cy="4078119"/>
          </a:xfrm>
        </p:spPr>
      </p:pic>
    </p:spTree>
    <p:extLst>
      <p:ext uri="{BB962C8B-B14F-4D97-AF65-F5344CB8AC3E}">
        <p14:creationId xmlns:p14="http://schemas.microsoft.com/office/powerpoint/2010/main" val="9026935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5088</Words>
  <Application>Microsoft Office PowerPoint</Application>
  <PresentationFormat>Ευρεία οθόνη</PresentationFormat>
  <Paragraphs>153</Paragraphs>
  <Slides>24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Calibri</vt:lpstr>
      <vt:lpstr>Calibri Light</vt:lpstr>
      <vt:lpstr>Cambria Math</vt:lpstr>
      <vt:lpstr>Θέμα του Office</vt:lpstr>
      <vt:lpstr>Η Πολιτική Οικονομία του Finance  Διάλεξη 1  Εισαγωγή &amp;Περίγραμμα</vt:lpstr>
      <vt:lpstr> Η Πρώτη Κρίση του Νέου Αιώνα (2008 –…) -Ερωτήματα και Απαντήσεις </vt:lpstr>
      <vt:lpstr>Και Άλλα Ερωτήματα αντί για Απαντήσεις</vt:lpstr>
      <vt:lpstr> Τι είναι το χρήμα; </vt:lpstr>
      <vt:lpstr>Παρέκβαση 1 Ορθόδοξες ερμηνείες του Πληθωρισμού στις μέρες μας</vt:lpstr>
      <vt:lpstr>Παρουσίαση του PowerPoint</vt:lpstr>
      <vt:lpstr>Παρέκβαση 2:</vt:lpstr>
      <vt:lpstr>Παρουσίαση του PowerPoint</vt:lpstr>
      <vt:lpstr>Μακρά Κύματα … (πηγή Shaikh 2016 p. 64)</vt:lpstr>
      <vt:lpstr> Είναι οι Τράπεζες και το Finance παραγωγική δραστηριότητα; </vt:lpstr>
      <vt:lpstr>Παρουσίαση του PowerPoint</vt:lpstr>
      <vt:lpstr> Οι τράπεζες είναι καπιταλιστικές επιχειρήσεις ή απλοί χρηματοοικονομικοί ενδιάμεσοι; </vt:lpstr>
      <vt:lpstr>Παρουσίαση του PowerPoint</vt:lpstr>
      <vt:lpstr>Παρουσίαση του PowerPoint</vt:lpstr>
      <vt:lpstr>Παρέκβαση 3 – Η Γεωπολιτική των Πληρωμών </vt:lpstr>
      <vt:lpstr>Παρέκβαση 4: Σκέψεις για τη γεωπολιτική των πληρωμών</vt:lpstr>
      <vt:lpstr>Μια Πρώτη Εκτίμηση του Επιτοκίου</vt:lpstr>
      <vt:lpstr>              Είναι εγγενείς οι κρίσεις και οι χρηματοπιστωτικές κρίσεις; </vt:lpstr>
      <vt:lpstr>Συνιστά η διόγκωση του finance μετά το1980 ένα νέο στάδιο του συστήματος;</vt:lpstr>
      <vt:lpstr>Σχήμα επάνω μερίδιο του finance σα ποσοστό του ΑΕΠ (Tsaliki &amp; Tsoulidis 2022)  </vt:lpstr>
      <vt:lpstr>Παρέκβαση 5 – Επιτοκιακή Πολιτική και Πληθωρισμός </vt:lpstr>
      <vt:lpstr>Παρουσίαση του PowerPoint</vt:lpstr>
      <vt:lpstr>Συμπέρασμα – Σκοπός του μαθήματος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Nikos Stravelakis</dc:creator>
  <cp:lastModifiedBy>Nikos Stravelakis</cp:lastModifiedBy>
  <cp:revision>72</cp:revision>
  <dcterms:created xsi:type="dcterms:W3CDTF">2023-10-09T17:09:20Z</dcterms:created>
  <dcterms:modified xsi:type="dcterms:W3CDTF">2025-10-22T07:23:56Z</dcterms:modified>
</cp:coreProperties>
</file>