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522" r:id="rId3"/>
    <p:sldId id="523" r:id="rId4"/>
    <p:sldId id="524" r:id="rId5"/>
    <p:sldId id="525" r:id="rId6"/>
    <p:sldId id="526" r:id="rId7"/>
    <p:sldId id="527" r:id="rId8"/>
    <p:sldId id="528" r:id="rId9"/>
    <p:sldId id="529" r:id="rId10"/>
    <p:sldId id="530" r:id="rId11"/>
    <p:sldId id="531" r:id="rId12"/>
    <p:sldId id="532" r:id="rId13"/>
    <p:sldId id="533" r:id="rId14"/>
    <p:sldId id="534" r:id="rId15"/>
    <p:sldId id="535" r:id="rId16"/>
    <p:sldId id="536" r:id="rId17"/>
    <p:sldId id="537" r:id="rId18"/>
    <p:sldId id="538" r:id="rId19"/>
    <p:sldId id="539" r:id="rId20"/>
    <p:sldId id="540" r:id="rId21"/>
    <p:sldId id="541" r:id="rId22"/>
    <p:sldId id="542" r:id="rId23"/>
    <p:sldId id="543" r:id="rId24"/>
    <p:sldId id="544" r:id="rId25"/>
    <p:sldId id="545" r:id="rId26"/>
    <p:sldId id="546" r:id="rId27"/>
    <p:sldId id="547" r:id="rId28"/>
    <p:sldId id="548" r:id="rId29"/>
    <p:sldId id="549" r:id="rId30"/>
    <p:sldId id="521" r:id="rId31"/>
  </p:sldIdLst>
  <p:sldSz cx="10691813" cy="7559675"/>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1" userDrawn="1">
          <p15:clr>
            <a:srgbClr val="A4A3A4"/>
          </p15:clr>
        </p15:guide>
        <p15:guide id="2" orient="horz" pos="4589" userDrawn="1">
          <p15:clr>
            <a:srgbClr val="A4A3A4"/>
          </p15:clr>
        </p15:guide>
        <p15:guide id="3" orient="horz" pos="893" userDrawn="1">
          <p15:clr>
            <a:srgbClr val="A4A3A4"/>
          </p15:clr>
        </p15:guide>
        <p15:guide id="4"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ΑΡΣΕΝΗΣ ΣΠΥΡΙΔΩΝ" initials="ΑΣ" lastIdx="3" clrIdx="0">
    <p:extLst>
      <p:ext uri="{19B8F6BF-5375-455C-9EA6-DF929625EA0E}">
        <p15:presenceInfo xmlns:p15="http://schemas.microsoft.com/office/powerpoint/2012/main" userId="S::ARSENIS.SPYROS@nbg.gr::58f90e94-65e5-4088-aff8-ae30d6a4ae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9A"/>
    <a:srgbClr val="303D69"/>
    <a:srgbClr val="303F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8" autoAdjust="0"/>
    <p:restoredTop sz="94660"/>
  </p:normalViewPr>
  <p:slideViewPr>
    <p:cSldViewPr snapToGrid="0">
      <p:cViewPr>
        <p:scale>
          <a:sx n="124" d="100"/>
          <a:sy n="124" d="100"/>
        </p:scale>
        <p:origin x="600" y="-888"/>
      </p:cViewPr>
      <p:guideLst>
        <p:guide orient="horz" pos="221"/>
        <p:guide orient="horz" pos="4589"/>
        <p:guide orient="horz" pos="893"/>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1179D-2878-490F-806E-4768797DB5BF}" type="datetimeFigureOut">
              <a:rPr lang="el-GR" smtClean="0"/>
              <a:t>11/1/2023</a:t>
            </a:fld>
            <a:endParaRPr lang="el-GR"/>
          </a:p>
        </p:txBody>
      </p:sp>
      <p:sp>
        <p:nvSpPr>
          <p:cNvPr id="4" name="Θέση εικόνας διαφάνειας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FDDB35-ADA3-4C7F-8CB3-1221A79C17E3}" type="slidenum">
              <a:rPr lang="el-GR" smtClean="0"/>
              <a:t>‹#›</a:t>
            </a:fld>
            <a:endParaRPr lang="el-GR"/>
          </a:p>
        </p:txBody>
      </p:sp>
    </p:spTree>
    <p:extLst>
      <p:ext uri="{BB962C8B-B14F-4D97-AF65-F5344CB8AC3E}">
        <p14:creationId xmlns:p14="http://schemas.microsoft.com/office/powerpoint/2010/main" val="2908362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1A01AE-71D8-4BA5-B7D2-EA160B96E585}"/>
              </a:ext>
            </a:extLst>
          </p:cNvPr>
          <p:cNvSpPr>
            <a:spLocks noGrp="1"/>
          </p:cNvSpPr>
          <p:nvPr>
            <p:ph type="ctrTitle"/>
          </p:nvPr>
        </p:nvSpPr>
        <p:spPr>
          <a:xfrm>
            <a:off x="1336477" y="1237197"/>
            <a:ext cx="8018860" cy="2631887"/>
          </a:xfrm>
        </p:spPr>
        <p:txBody>
          <a:bodyPr anchor="b"/>
          <a:lstStyle>
            <a:lvl1pPr algn="ctr">
              <a:defRPr sz="5262"/>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8DAFAAA-7397-4399-B20E-EE2469E6F47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562F47C-926F-460E-A83D-B6D0DD71EC73}"/>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9F00800F-F920-47BA-8CF2-1B06DBAF3C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6EF56E1-F073-4D90-BF5A-12024DE3D37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318563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17D800-0E31-4F74-B5CC-8FA15AE2CFB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3FE0DCD-C8DE-4172-A4C4-FEE301103FB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5F1A6CD-3DD5-420D-8A0B-CAC0F7B52296}"/>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EF14EA75-0FE7-4BB2-AF8C-5B61A42A45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3374011-E005-4596-9C8F-B65921274C05}"/>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13576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5C5C0E32-3094-4D25-8A6E-B275AE26C2B7}"/>
              </a:ext>
            </a:extLst>
          </p:cNvPr>
          <p:cNvSpPr>
            <a:spLocks noGrp="1"/>
          </p:cNvSpPr>
          <p:nvPr>
            <p:ph type="title" orient="vert"/>
          </p:nvPr>
        </p:nvSpPr>
        <p:spPr>
          <a:xfrm>
            <a:off x="7651329" y="402483"/>
            <a:ext cx="2305422" cy="6406475"/>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8311AE4-50A8-4642-B1FB-F4D5D70780BB}"/>
              </a:ext>
            </a:extLst>
          </p:cNvPr>
          <p:cNvSpPr>
            <a:spLocks noGrp="1"/>
          </p:cNvSpPr>
          <p:nvPr>
            <p:ph type="body" orient="vert" idx="1"/>
          </p:nvPr>
        </p:nvSpPr>
        <p:spPr>
          <a:xfrm>
            <a:off x="735062" y="402483"/>
            <a:ext cx="6782619" cy="640647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6A0681-981F-4674-B467-2B46E6640E4E}"/>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280DF6FE-FA18-430D-80B3-1B2F1AFC4AB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4F9AA6-70A1-4E84-95B5-FEC5411E07C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15927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F97544-1080-42D4-9DE8-D9A2BFFF45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766282D-F9F8-4C57-82D6-244EF00E5B17}"/>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D33D684-79B1-4215-885F-70858B09D342}"/>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C7A2BC5B-DDA2-4AEA-A482-29491B38D2E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6188497-A6AE-4CBD-9F79-BE41997C26C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450709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679A7B-EB31-42F8-9533-FDE76BD8C558}"/>
              </a:ext>
            </a:extLst>
          </p:cNvPr>
          <p:cNvSpPr>
            <a:spLocks noGrp="1"/>
          </p:cNvSpPr>
          <p:nvPr>
            <p:ph type="title"/>
          </p:nvPr>
        </p:nvSpPr>
        <p:spPr>
          <a:xfrm>
            <a:off x="729493" y="1884670"/>
            <a:ext cx="9221689" cy="3144614"/>
          </a:xfrm>
        </p:spPr>
        <p:txBody>
          <a:bodyPr anchor="b"/>
          <a:lstStyle>
            <a:lvl1pPr>
              <a:defRPr sz="5262"/>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2E6D8A6-FD59-4D1A-8D88-A6E3A2954BE7}"/>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EF5D70F-3CE2-4D7C-969B-B7A58F5743C0}"/>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B5C56B27-DBFD-4A2E-BE81-133E908E293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954804-C231-4C41-937C-C23C207FC3EC}"/>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94781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87E9F0-2C5E-4D4D-914D-4E4D5FD83C7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8DB2E4-63B1-4A03-BA0B-F1D3F0D27B2F}"/>
              </a:ext>
            </a:extLst>
          </p:cNvPr>
          <p:cNvSpPr>
            <a:spLocks noGrp="1"/>
          </p:cNvSpPr>
          <p:nvPr>
            <p:ph sz="half" idx="1"/>
          </p:nvPr>
        </p:nvSpPr>
        <p:spPr>
          <a:xfrm>
            <a:off x="735062"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56EE1B4-9D2A-4147-A8D4-79F9537D3077}"/>
              </a:ext>
            </a:extLst>
          </p:cNvPr>
          <p:cNvSpPr>
            <a:spLocks noGrp="1"/>
          </p:cNvSpPr>
          <p:nvPr>
            <p:ph sz="half" idx="2"/>
          </p:nvPr>
        </p:nvSpPr>
        <p:spPr>
          <a:xfrm>
            <a:off x="5412730" y="2012414"/>
            <a:ext cx="4544021" cy="479654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B1D9E13-C5DD-4E22-9E59-9B5BD0DD4207}"/>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6" name="Θέση υποσέλιδου 5">
            <a:extLst>
              <a:ext uri="{FF2B5EF4-FFF2-40B4-BE49-F238E27FC236}">
                <a16:creationId xmlns:a16="http://schemas.microsoft.com/office/drawing/2014/main" id="{2DB7AFF3-9DFE-4527-9C2A-457F40BFD4A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CBA1260-9CD2-4A68-99AA-C0CD86311F9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18221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D950B1-7DE2-4843-82A8-B8262096CB57}"/>
              </a:ext>
            </a:extLst>
          </p:cNvPr>
          <p:cNvSpPr>
            <a:spLocks noGrp="1"/>
          </p:cNvSpPr>
          <p:nvPr>
            <p:ph type="title"/>
          </p:nvPr>
        </p:nvSpPr>
        <p:spPr>
          <a:xfrm>
            <a:off x="736455" y="402483"/>
            <a:ext cx="9221689" cy="1461188"/>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20732D1-195F-424E-8909-6F0CA47123D2}"/>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866213A-1948-4FAB-A76C-C465EA3757B2}"/>
              </a:ext>
            </a:extLst>
          </p:cNvPr>
          <p:cNvSpPr>
            <a:spLocks noGrp="1"/>
          </p:cNvSpPr>
          <p:nvPr>
            <p:ph sz="half" idx="2"/>
          </p:nvPr>
        </p:nvSpPr>
        <p:spPr>
          <a:xfrm>
            <a:off x="736455" y="2761381"/>
            <a:ext cx="4523138"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DBBAE0A-F821-4E08-93FB-95F29F17F68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1544511-0520-4BDE-8C0B-0499649A3CB0}"/>
              </a:ext>
            </a:extLst>
          </p:cNvPr>
          <p:cNvSpPr>
            <a:spLocks noGrp="1"/>
          </p:cNvSpPr>
          <p:nvPr>
            <p:ph sz="quarter" idx="4"/>
          </p:nvPr>
        </p:nvSpPr>
        <p:spPr>
          <a:xfrm>
            <a:off x="5412730" y="2761381"/>
            <a:ext cx="4545413" cy="40615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38F0905-1FE1-43C2-BB4F-D5FB422F47D2}"/>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8" name="Θέση υποσέλιδου 7">
            <a:extLst>
              <a:ext uri="{FF2B5EF4-FFF2-40B4-BE49-F238E27FC236}">
                <a16:creationId xmlns:a16="http://schemas.microsoft.com/office/drawing/2014/main" id="{6DDF5AE7-EB2D-426C-B6FB-69C649B774B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CB327E90-3E92-4AD0-A32D-A0518285BE23}"/>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9168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DD1BEB-ABB2-4909-AC59-68724E0F5A5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FBF0B3E-4B7C-4E5D-A92F-78ABDC14F888}"/>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4" name="Θέση υποσέλιδου 3">
            <a:extLst>
              <a:ext uri="{FF2B5EF4-FFF2-40B4-BE49-F238E27FC236}">
                <a16:creationId xmlns:a16="http://schemas.microsoft.com/office/drawing/2014/main" id="{21B2CF8C-FB81-434C-83AD-78E13CF6B55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3741F60-0273-4035-8974-A631D903346B}"/>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47609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414D281-4D11-4E36-891D-33B9ABEBE7D7}"/>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3" name="Θέση υποσέλιδου 2">
            <a:extLst>
              <a:ext uri="{FF2B5EF4-FFF2-40B4-BE49-F238E27FC236}">
                <a16:creationId xmlns:a16="http://schemas.microsoft.com/office/drawing/2014/main" id="{803B1F00-66B4-45B0-89E4-D5E28E4F513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EC5CB1C-5C7A-41FE-861B-DEB94B42F966}"/>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37834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2B2BA0-4804-41C4-937F-EB5BAE4F49D8}"/>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5D9F8AD-D32B-4F82-9E9F-DECF2404D88A}"/>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D5763F4-0B0C-4E6B-A6A0-42BDDAE31DDA}"/>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DA22A77-2AE4-48DA-BA55-AD62B47AF5AA}"/>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6" name="Θέση υποσέλιδου 5">
            <a:extLst>
              <a:ext uri="{FF2B5EF4-FFF2-40B4-BE49-F238E27FC236}">
                <a16:creationId xmlns:a16="http://schemas.microsoft.com/office/drawing/2014/main" id="{325DEAC6-D5AE-4E25-B628-88EF96A702C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E024020-1AB9-409A-B4BF-1B0A303AD0A1}"/>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268027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603116-80AC-4790-8D43-6F7B8FA4B6FD}"/>
              </a:ext>
            </a:extLst>
          </p:cNvPr>
          <p:cNvSpPr>
            <a:spLocks noGrp="1"/>
          </p:cNvSpPr>
          <p:nvPr>
            <p:ph type="title"/>
          </p:nvPr>
        </p:nvSpPr>
        <p:spPr>
          <a:xfrm>
            <a:off x="736455" y="503978"/>
            <a:ext cx="3448388" cy="1763924"/>
          </a:xfrm>
        </p:spPr>
        <p:txBody>
          <a:bodyPr anchor="b"/>
          <a:lstStyle>
            <a:lvl1pPr>
              <a:defRPr sz="2806"/>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292FF0E-D29C-4670-A45A-4929773DC0D9}"/>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lang="el-GR"/>
          </a:p>
        </p:txBody>
      </p:sp>
      <p:sp>
        <p:nvSpPr>
          <p:cNvPr id="4" name="Θέση κειμένου 3">
            <a:extLst>
              <a:ext uri="{FF2B5EF4-FFF2-40B4-BE49-F238E27FC236}">
                <a16:creationId xmlns:a16="http://schemas.microsoft.com/office/drawing/2014/main" id="{F96C01EE-DE21-4E6B-8F0D-97583332B42F}"/>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C8C5827-8C05-4C82-8409-94A4F98BF118}"/>
              </a:ext>
            </a:extLst>
          </p:cNvPr>
          <p:cNvSpPr>
            <a:spLocks noGrp="1"/>
          </p:cNvSpPr>
          <p:nvPr>
            <p:ph type="dt" sz="half" idx="10"/>
          </p:nvPr>
        </p:nvSpPr>
        <p:spPr/>
        <p:txBody>
          <a:bodyPr/>
          <a:lstStyle/>
          <a:p>
            <a:fld id="{1CAC37E4-1976-4959-BCDF-478B4873A217}" type="datetimeFigureOut">
              <a:rPr lang="el-GR" smtClean="0"/>
              <a:t>11/1/2023</a:t>
            </a:fld>
            <a:endParaRPr lang="el-GR"/>
          </a:p>
        </p:txBody>
      </p:sp>
      <p:sp>
        <p:nvSpPr>
          <p:cNvPr id="6" name="Θέση υποσέλιδου 5">
            <a:extLst>
              <a:ext uri="{FF2B5EF4-FFF2-40B4-BE49-F238E27FC236}">
                <a16:creationId xmlns:a16="http://schemas.microsoft.com/office/drawing/2014/main" id="{B2B0FC2F-D7A8-4B35-B4D1-DDE7C98A21B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142947A-CA2B-4C75-A2F9-F30EA8C12957}"/>
              </a:ext>
            </a:extLst>
          </p:cNvPr>
          <p:cNvSpPr>
            <a:spLocks noGrp="1"/>
          </p:cNvSpPr>
          <p:nvPr>
            <p:ph type="sldNum" sz="quarter" idx="12"/>
          </p:nvPr>
        </p:nvSpPr>
        <p:spPr/>
        <p:txBody>
          <a:bodyPr/>
          <a:lstStyle/>
          <a:p>
            <a:fld id="{C8E4EF41-121D-4CAE-AC05-99BAC66836D1}" type="slidenum">
              <a:rPr lang="el-GR" smtClean="0"/>
              <a:t>‹#›</a:t>
            </a:fld>
            <a:endParaRPr lang="el-GR"/>
          </a:p>
        </p:txBody>
      </p:sp>
    </p:spTree>
    <p:extLst>
      <p:ext uri="{BB962C8B-B14F-4D97-AF65-F5344CB8AC3E}">
        <p14:creationId xmlns:p14="http://schemas.microsoft.com/office/powerpoint/2010/main" val="579049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55DA118-6D75-4AC8-965E-0AF6D08731FB}"/>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1FCF19-E671-4DD7-993E-1C4EFBD2A13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FDB8E3E-83C8-422D-BEEF-492F4F3C40BD}"/>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1CAC37E4-1976-4959-BCDF-478B4873A217}" type="datetimeFigureOut">
              <a:rPr lang="el-GR" smtClean="0"/>
              <a:t>11/1/2023</a:t>
            </a:fld>
            <a:endParaRPr lang="el-GR"/>
          </a:p>
        </p:txBody>
      </p:sp>
      <p:sp>
        <p:nvSpPr>
          <p:cNvPr id="5" name="Θέση υποσέλιδου 4">
            <a:extLst>
              <a:ext uri="{FF2B5EF4-FFF2-40B4-BE49-F238E27FC236}">
                <a16:creationId xmlns:a16="http://schemas.microsoft.com/office/drawing/2014/main" id="{2E1F32B4-A8A4-4302-BAFD-B2557F17113A}"/>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7311BF7D-D2C4-44C8-98F0-39246F1095E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C8E4EF41-121D-4CAE-AC05-99BAC66836D1}" type="slidenum">
              <a:rPr lang="el-GR" smtClean="0"/>
              <a:t>‹#›</a:t>
            </a:fld>
            <a:endParaRPr lang="el-GR"/>
          </a:p>
        </p:txBody>
      </p:sp>
    </p:spTree>
    <p:extLst>
      <p:ext uri="{BB962C8B-B14F-4D97-AF65-F5344CB8AC3E}">
        <p14:creationId xmlns:p14="http://schemas.microsoft.com/office/powerpoint/2010/main" val="20858537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l-GR"/>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864471"/>
            <a:ext cx="10691812" cy="81191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Connector 3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778315"/>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762538"/>
            <a:ext cx="10691812"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pic>
        <p:nvPicPr>
          <p:cNvPr id="6" name="Εικόνα 5">
            <a:extLst>
              <a:ext uri="{FF2B5EF4-FFF2-40B4-BE49-F238E27FC236}">
                <a16:creationId xmlns:a16="http://schemas.microsoft.com/office/drawing/2014/main" id="{72ED546E-2FFC-4E3D-8DE3-524AF527B1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4271" y="-12700"/>
            <a:ext cx="10789920" cy="7607016"/>
          </a:xfrm>
          <a:prstGeom prst="rect">
            <a:avLst/>
          </a:prstGeom>
        </p:spPr>
      </p:pic>
      <p:sp>
        <p:nvSpPr>
          <p:cNvPr id="8" name="Ορθογώνιο 7">
            <a:extLst>
              <a:ext uri="{FF2B5EF4-FFF2-40B4-BE49-F238E27FC236}">
                <a16:creationId xmlns:a16="http://schemas.microsoft.com/office/drawing/2014/main" id="{B09CC6B6-C540-42AC-AD83-FC2EFD23D119}"/>
              </a:ext>
            </a:extLst>
          </p:cNvPr>
          <p:cNvSpPr/>
          <p:nvPr/>
        </p:nvSpPr>
        <p:spPr>
          <a:xfrm>
            <a:off x="846162" y="3445901"/>
            <a:ext cx="9507802" cy="2582245"/>
          </a:xfrm>
          <a:prstGeom prst="rect">
            <a:avLst/>
          </a:prstGeom>
        </p:spPr>
        <p:txBody>
          <a:bodyPr wrap="square">
            <a:spAutoFit/>
          </a:bodyPr>
          <a:lstStyle/>
          <a:p>
            <a:pPr>
              <a:lnSpc>
                <a:spcPct val="90000"/>
              </a:lnSpc>
              <a:spcBef>
                <a:spcPct val="0"/>
              </a:spcBef>
              <a:spcAft>
                <a:spcPts val="600"/>
              </a:spcAft>
            </a:pPr>
            <a:r>
              <a:rPr lang="el-GR" sz="3200" b="1" dirty="0">
                <a:solidFill>
                  <a:srgbClr val="303F6A"/>
                </a:solidFill>
              </a:rPr>
              <a:t>Χρηματοδότηση Νεοφυούς Επιχειρηματικότητας </a:t>
            </a:r>
          </a:p>
          <a:p>
            <a:pPr>
              <a:lnSpc>
                <a:spcPct val="90000"/>
              </a:lnSpc>
              <a:spcBef>
                <a:spcPct val="0"/>
              </a:spcBef>
              <a:spcAft>
                <a:spcPts val="600"/>
              </a:spcAft>
            </a:pPr>
            <a:r>
              <a:rPr lang="el-GR" sz="2400" b="1" dirty="0">
                <a:solidFill>
                  <a:srgbClr val="303F6A"/>
                </a:solidFill>
              </a:rPr>
              <a:t>Εφαρμοσμένη Οικονομική Νεοφυών Εταιρειών</a:t>
            </a:r>
          </a:p>
          <a:p>
            <a:pPr>
              <a:lnSpc>
                <a:spcPct val="90000"/>
              </a:lnSpc>
              <a:spcBef>
                <a:spcPct val="0"/>
              </a:spcBef>
              <a:spcAft>
                <a:spcPts val="600"/>
              </a:spcAft>
            </a:pPr>
            <a:endParaRPr lang="el-GR" sz="2400" b="1" dirty="0">
              <a:solidFill>
                <a:srgbClr val="303F6A"/>
              </a:solidFill>
            </a:endParaRPr>
          </a:p>
          <a:p>
            <a:pPr>
              <a:lnSpc>
                <a:spcPct val="90000"/>
              </a:lnSpc>
              <a:spcBef>
                <a:spcPct val="0"/>
              </a:spcBef>
              <a:spcAft>
                <a:spcPts val="600"/>
              </a:spcAft>
            </a:pPr>
            <a:r>
              <a:rPr lang="en-US" sz="2400" b="1" dirty="0">
                <a:solidFill>
                  <a:srgbClr val="303F6A"/>
                </a:solidFill>
              </a:rPr>
              <a:t>10</a:t>
            </a:r>
            <a:r>
              <a:rPr lang="el-GR" sz="2400" b="1" baseline="30000" dirty="0">
                <a:solidFill>
                  <a:srgbClr val="303F6A"/>
                </a:solidFill>
              </a:rPr>
              <a:t>ο</a:t>
            </a:r>
            <a:r>
              <a:rPr lang="el-GR" sz="2400" b="1" dirty="0">
                <a:solidFill>
                  <a:srgbClr val="303F6A"/>
                </a:solidFill>
              </a:rPr>
              <a:t> Μάθημα: Καθιέρωση προτύπων στην αγορά </a:t>
            </a:r>
          </a:p>
          <a:p>
            <a:pPr>
              <a:lnSpc>
                <a:spcPct val="90000"/>
              </a:lnSpc>
              <a:spcBef>
                <a:spcPct val="0"/>
              </a:spcBef>
              <a:spcAft>
                <a:spcPts val="600"/>
              </a:spcAft>
            </a:pPr>
            <a:r>
              <a:rPr lang="el-GR" sz="2400" b="1" dirty="0">
                <a:solidFill>
                  <a:srgbClr val="303F6A"/>
                </a:solidFill>
              </a:rPr>
              <a:t> </a:t>
            </a:r>
          </a:p>
          <a:p>
            <a:pPr>
              <a:lnSpc>
                <a:spcPct val="90000"/>
              </a:lnSpc>
              <a:spcBef>
                <a:spcPct val="0"/>
              </a:spcBef>
              <a:spcAft>
                <a:spcPts val="600"/>
              </a:spcAft>
            </a:pPr>
            <a:endParaRPr lang="en-US" sz="2400" dirty="0">
              <a:solidFill>
                <a:srgbClr val="303F6A"/>
              </a:solidFill>
            </a:endParaRPr>
          </a:p>
        </p:txBody>
      </p:sp>
      <p:sp>
        <p:nvSpPr>
          <p:cNvPr id="3" name="Ορθογώνιο 2">
            <a:extLst>
              <a:ext uri="{FF2B5EF4-FFF2-40B4-BE49-F238E27FC236}">
                <a16:creationId xmlns:a16="http://schemas.microsoft.com/office/drawing/2014/main" id="{92675679-5E04-4B10-B15D-219E2E347BE8}"/>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Tree>
    <p:extLst>
      <p:ext uri="{BB962C8B-B14F-4D97-AF65-F5344CB8AC3E}">
        <p14:creationId xmlns:p14="http://schemas.microsoft.com/office/powerpoint/2010/main" val="946261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631216"/>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Φαξ, μόντεμ (14,4 </a:t>
            </a:r>
            <a:r>
              <a:rPr lang="el-GR" altLang="el-GR" sz="2000" dirty="0" err="1">
                <a:solidFill>
                  <a:schemeClr val="bg2">
                    <a:lumMod val="50000"/>
                  </a:schemeClr>
                </a:solidFill>
                <a:latin typeface="Segoe UI" pitchFamily="34" charset="0"/>
                <a:ea typeface="ＭＳ Ｐゴシック" charset="-128"/>
                <a:cs typeface="Segoe UI" pitchFamily="34" charset="0"/>
              </a:rPr>
              <a:t>Kbps</a:t>
            </a:r>
            <a:r>
              <a:rPr lang="el-GR" altLang="el-GR" sz="2000" dirty="0">
                <a:solidFill>
                  <a:schemeClr val="bg2">
                    <a:lumMod val="50000"/>
                  </a:schemeClr>
                </a:solidFill>
                <a:latin typeface="Segoe UI" pitchFamily="34" charset="0"/>
                <a:ea typeface="ＭＳ Ｐゴシック" charset="-128"/>
                <a:cs typeface="Segoe UI" pitchFamily="34" charset="0"/>
              </a:rPr>
              <a:t>, …, 56Kbps), 3</a:t>
            </a:r>
            <a:r>
              <a:rPr lang="en-US" altLang="el-GR" sz="2000" dirty="0">
                <a:solidFill>
                  <a:schemeClr val="bg2">
                    <a:lumMod val="50000"/>
                  </a:schemeClr>
                </a:solidFill>
                <a:latin typeface="Segoe UI" pitchFamily="34" charset="0"/>
                <a:ea typeface="ＭＳ Ｐゴシック" charset="-128"/>
                <a:cs typeface="Segoe UI" pitchFamily="34" charset="0"/>
              </a:rPr>
              <a:t>G, 4G, 5G</a:t>
            </a:r>
            <a:r>
              <a:rPr lang="el-GR" altLang="el-GR" sz="2000" dirty="0">
                <a:solidFill>
                  <a:schemeClr val="bg2">
                    <a:lumMod val="50000"/>
                  </a:schemeClr>
                </a:solidFill>
                <a:latin typeface="Segoe UI" pitchFamily="34" charset="0"/>
                <a:ea typeface="ＭＳ Ｐゴシック" charset="-128"/>
                <a:cs typeface="Segoe UI" pitchFamily="34" charset="0"/>
              </a:rPr>
              <a:t> των οποίων οι προδιαγραφές ορίζονται από τη Διεθνή Ένωση Τηλεπικοινωνιών-ITU.</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ανοικτά πρότυπα μετακινούν τον ανταγωνισμό στο επίπεδο του μάρκετινγκ, του εμπορικού ονόματος και του δικτύου διανομής.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6252353" cy="461665"/>
          </a:xfrm>
          <a:prstGeom prst="rect">
            <a:avLst/>
          </a:prstGeom>
        </p:spPr>
        <p:txBody>
          <a:bodyPr wrap="none">
            <a:spAutoFit/>
          </a:bodyPr>
          <a:lstStyle/>
          <a:p>
            <a:r>
              <a:rPr lang="el-GR" altLang="el-GR" sz="2400" b="1" dirty="0">
                <a:solidFill>
                  <a:srgbClr val="303F6A"/>
                </a:solidFill>
              </a:rPr>
              <a:t>Προσφορά εξελιγμένης ελεύθερης τεχνολογίας</a:t>
            </a:r>
          </a:p>
        </p:txBody>
      </p:sp>
    </p:spTree>
    <p:extLst>
      <p:ext uri="{BB962C8B-B14F-4D97-AF65-F5344CB8AC3E}">
        <p14:creationId xmlns:p14="http://schemas.microsoft.com/office/powerpoint/2010/main" val="3948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631216"/>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Φαξ, μόντεμ (14,4 </a:t>
            </a:r>
            <a:r>
              <a:rPr lang="el-GR" altLang="el-GR" sz="2000" dirty="0" err="1">
                <a:solidFill>
                  <a:schemeClr val="bg2">
                    <a:lumMod val="50000"/>
                  </a:schemeClr>
                </a:solidFill>
                <a:latin typeface="Segoe UI" pitchFamily="34" charset="0"/>
                <a:ea typeface="ＭＳ Ｐゴシック" charset="-128"/>
                <a:cs typeface="Segoe UI" pitchFamily="34" charset="0"/>
              </a:rPr>
              <a:t>Kbps</a:t>
            </a:r>
            <a:r>
              <a:rPr lang="el-GR" altLang="el-GR" sz="2000" dirty="0">
                <a:solidFill>
                  <a:schemeClr val="bg2">
                    <a:lumMod val="50000"/>
                  </a:schemeClr>
                </a:solidFill>
                <a:latin typeface="Segoe UI" pitchFamily="34" charset="0"/>
                <a:ea typeface="ＭＳ Ｐゴシック" charset="-128"/>
                <a:cs typeface="Segoe UI" pitchFamily="34" charset="0"/>
              </a:rPr>
              <a:t>, …, 56Kbps), 3</a:t>
            </a:r>
            <a:r>
              <a:rPr lang="en-US" altLang="el-GR" sz="2000" dirty="0">
                <a:solidFill>
                  <a:schemeClr val="bg2">
                    <a:lumMod val="50000"/>
                  </a:schemeClr>
                </a:solidFill>
                <a:latin typeface="Segoe UI" pitchFamily="34" charset="0"/>
                <a:ea typeface="ＭＳ Ｐゴシック" charset="-128"/>
                <a:cs typeface="Segoe UI" pitchFamily="34" charset="0"/>
              </a:rPr>
              <a:t>G, 4G, 5G</a:t>
            </a:r>
            <a:r>
              <a:rPr lang="el-GR" altLang="el-GR" sz="2000" dirty="0">
                <a:solidFill>
                  <a:schemeClr val="bg2">
                    <a:lumMod val="50000"/>
                  </a:schemeClr>
                </a:solidFill>
                <a:latin typeface="Segoe UI" pitchFamily="34" charset="0"/>
                <a:ea typeface="ＭＳ Ｐゴシック" charset="-128"/>
                <a:cs typeface="Segoe UI" pitchFamily="34" charset="0"/>
              </a:rPr>
              <a:t> των οποίων οι προδιαγραφές ορίζονται από τη Διεθνή Ένωση Τηλεπικοινωνιών-ITU.</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ανοικτά πρότυπα μετακινούν τον ανταγωνισμό στο επίπεδο του μάρκετινγκ, του εμπορικού ονόματος και του δικτύου διανομής.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6252353" cy="461665"/>
          </a:xfrm>
          <a:prstGeom prst="rect">
            <a:avLst/>
          </a:prstGeom>
        </p:spPr>
        <p:txBody>
          <a:bodyPr wrap="none">
            <a:spAutoFit/>
          </a:bodyPr>
          <a:lstStyle/>
          <a:p>
            <a:r>
              <a:rPr lang="el-GR" altLang="el-GR" sz="2400" b="1" dirty="0">
                <a:solidFill>
                  <a:srgbClr val="303F6A"/>
                </a:solidFill>
              </a:rPr>
              <a:t>Προσφορά εξελιγμένης ελεύθερης τεχνολογίας</a:t>
            </a:r>
          </a:p>
        </p:txBody>
      </p:sp>
    </p:spTree>
    <p:extLst>
      <p:ext uri="{BB962C8B-B14F-4D97-AF65-F5344CB8AC3E}">
        <p14:creationId xmlns:p14="http://schemas.microsoft.com/office/powerpoint/2010/main" val="395466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785652"/>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διεθνή πρότυπα (ITU, OSI,…) βελτιώνουν τη συμβατότητα (βλέπε </a:t>
            </a:r>
            <a:r>
              <a:rPr lang="el-GR" altLang="el-GR" sz="2000" dirty="0" err="1">
                <a:solidFill>
                  <a:schemeClr val="bg2">
                    <a:lumMod val="50000"/>
                  </a:schemeClr>
                </a:solidFill>
                <a:latin typeface="Segoe UI" pitchFamily="34" charset="0"/>
                <a:ea typeface="ＭＳ Ｐゴシック" charset="-128"/>
                <a:cs typeface="Segoe UI" pitchFamily="34" charset="0"/>
              </a:rPr>
              <a:t>διαλειτουργικότητα</a:t>
            </a:r>
            <a:r>
              <a:rPr lang="el-GR" altLang="el-GR" sz="2000" dirty="0">
                <a:solidFill>
                  <a:schemeClr val="bg2">
                    <a:lumMod val="50000"/>
                  </a:schemeClr>
                </a:solidFill>
                <a:latin typeface="Segoe UI" pitchFamily="34" charset="0"/>
                <a:ea typeface="ＭＳ Ｐゴシック" charset="-128"/>
                <a:cs typeface="Segoe UI" pitchFamily="34" charset="0"/>
              </a:rPr>
              <a:t>) και προσφέρουν μεγαλύτερη αξία στους χρήστες επεκτείνοντας το δίκτυο.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Όλες οι εταιρίες κινητής τηλεφωνίας βασίζονται στο ίδιο πρότυπο.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ασύμβατα προϊόντα που αντιμετωπίζουν την επιφύλαξη των καταναλωτών και τον φόβο μήπως σταματήσει η παραγωγή τους.</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Αν το πρότυπο είναι πραγματικά ανοικτό οι καταναλωτές ανησυχούν λιγότερο για τον εγκλωβισμό.</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πρότυπα μεταθέτουν τον ανταγωνισμό στη μετά την καθιέρωση των προτύπων περίοδο. </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8750922" cy="461665"/>
          </a:xfrm>
          <a:prstGeom prst="rect">
            <a:avLst/>
          </a:prstGeom>
        </p:spPr>
        <p:txBody>
          <a:bodyPr wrap="none">
            <a:spAutoFit/>
          </a:bodyPr>
          <a:lstStyle/>
          <a:p>
            <a:r>
              <a:rPr lang="el-GR" altLang="el-GR" sz="2400" b="1" dirty="0">
                <a:solidFill>
                  <a:srgbClr val="303F6A"/>
                </a:solidFill>
              </a:rPr>
              <a:t>Ο ρόλος των διεθνών προτύπων στην καθιέρωση μιας τεχνολογίας</a:t>
            </a:r>
          </a:p>
        </p:txBody>
      </p:sp>
    </p:spTree>
    <p:extLst>
      <p:ext uri="{BB962C8B-B14F-4D97-AF65-F5344CB8AC3E}">
        <p14:creationId xmlns:p14="http://schemas.microsoft.com/office/powerpoint/2010/main" val="274717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170099"/>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Τα πρότυπα μειώνουν την ικανότητα των προμηθευτών να διαφοροποιήσουν τα προϊόντα τους, ενισχύοντας με αυτόν τον τρόπο τον ανταγωνισμό τιμών.</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Ανταγωνισμός στις νέες εκδόσεις. </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Τα πρότυπα επιτρέπουν να μετακινηθεί ο ανταγωνισμός από τα συστήματα στα εξαρτήματα. Η </a:t>
            </a:r>
            <a:r>
              <a:rPr lang="el-GR" altLang="el-GR" sz="2000" dirty="0" err="1">
                <a:solidFill>
                  <a:schemeClr val="bg2">
                    <a:lumMod val="50000"/>
                  </a:schemeClr>
                </a:solidFill>
                <a:latin typeface="Segoe UI" pitchFamily="34" charset="0"/>
                <a:ea typeface="ＭＳ Ｐゴシック" charset="-128"/>
                <a:cs typeface="Segoe UI" pitchFamily="34" charset="0"/>
              </a:rPr>
              <a:t>Canon</a:t>
            </a:r>
            <a:r>
              <a:rPr lang="el-GR" altLang="el-GR" sz="2000" dirty="0">
                <a:solidFill>
                  <a:schemeClr val="bg2">
                    <a:lumMod val="50000"/>
                  </a:schemeClr>
                </a:solidFill>
                <a:latin typeface="Segoe UI" pitchFamily="34" charset="0"/>
                <a:ea typeface="ＭＳ Ｐゴシック" charset="-128"/>
                <a:cs typeface="Segoe UI" pitchFamily="34" charset="0"/>
              </a:rPr>
              <a:t> προσφέρει εκτυπωτές χωρίς να έχει καμία παρουσία στα υπόλοιπα εξαρτήματα των υπολογιστών.</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9167703" cy="461665"/>
          </a:xfrm>
          <a:prstGeom prst="rect">
            <a:avLst/>
          </a:prstGeom>
        </p:spPr>
        <p:txBody>
          <a:bodyPr wrap="none">
            <a:spAutoFit/>
          </a:bodyPr>
          <a:lstStyle/>
          <a:p>
            <a:r>
              <a:rPr lang="el-GR" altLang="el-GR" sz="2400" b="1" dirty="0">
                <a:solidFill>
                  <a:srgbClr val="303F6A"/>
                </a:solidFill>
              </a:rPr>
              <a:t>Ο ρόλος των διεθνών προτύπων στην καθιέρωση μιας τεχνολογίας</a:t>
            </a:r>
            <a:r>
              <a:rPr lang="en-US" altLang="el-GR" sz="2400" b="1" dirty="0">
                <a:solidFill>
                  <a:srgbClr val="303F6A"/>
                </a:solidFill>
              </a:rPr>
              <a:t> (2)</a:t>
            </a:r>
            <a:endParaRPr lang="el-GR" altLang="el-GR" sz="2400" b="1" dirty="0">
              <a:solidFill>
                <a:srgbClr val="303F6A"/>
              </a:solidFill>
            </a:endParaRPr>
          </a:p>
        </p:txBody>
      </p:sp>
    </p:spTree>
    <p:extLst>
      <p:ext uri="{BB962C8B-B14F-4D97-AF65-F5344CB8AC3E}">
        <p14:creationId xmlns:p14="http://schemas.microsoft.com/office/powerpoint/2010/main" val="3115716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32715" cy="461665"/>
          </a:xfrm>
          <a:prstGeom prst="rect">
            <a:avLst/>
          </a:prstGeom>
        </p:spPr>
        <p:txBody>
          <a:bodyPr wrap="none">
            <a:spAutoFit/>
          </a:bodyPr>
          <a:lstStyle/>
          <a:p>
            <a:r>
              <a:rPr lang="el-GR" altLang="el-GR" sz="2400" b="1" dirty="0">
                <a:solidFill>
                  <a:srgbClr val="303F6A"/>
                </a:solidFill>
              </a:rPr>
              <a:t>Ποιους επηρεάζει η ύπαρξη προτύπων;</a:t>
            </a:r>
          </a:p>
        </p:txBody>
      </p:sp>
      <p:pic>
        <p:nvPicPr>
          <p:cNvPr id="6" name="Picture 5">
            <a:extLst>
              <a:ext uri="{FF2B5EF4-FFF2-40B4-BE49-F238E27FC236}">
                <a16:creationId xmlns:a16="http://schemas.microsoft.com/office/drawing/2014/main" id="{D3BF2F62-50F9-42A2-A1A6-1C716C7999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7067" y="3067991"/>
            <a:ext cx="7322790" cy="3637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3281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785652"/>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καταναλωτές, ευνοούνται από την ύπαρξη de facto προτύπων ή πετυχημένων διεθνών πρότυπων.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καθορισμός ενός προτύπου μειώνει πολύ την ποικιλία στην αγορά.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Προμηθευτές εξοπλισμού. Μπορούν να πουλήσουν τα τυποποιημένα εξαρτήματά τους σε περισσότερους από έναν κατασκευαστές και άρα να διευρύνουν την πελατειακή τους βάση.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Κατασκευαστές συμπληρωματικών προϊόντων. Φανταστείτε την αγορά ανταλλακτικών μελάνης εκτυπωτών αν υπήρχε ένα κοινό πρότυπο και όχι ένα διαφορετικό μελάνι ανά εκτυπωτή.</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Κατασκευαστές. Τα πρότυπα μπορούν να αποτελέσουν σοβαρή απειλή για τους εδραιωμένους κατασκευαστές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32715" cy="461665"/>
          </a:xfrm>
          <a:prstGeom prst="rect">
            <a:avLst/>
          </a:prstGeom>
        </p:spPr>
        <p:txBody>
          <a:bodyPr wrap="none">
            <a:spAutoFit/>
          </a:bodyPr>
          <a:lstStyle/>
          <a:p>
            <a:r>
              <a:rPr lang="el-GR" altLang="el-GR" sz="2400" b="1" dirty="0">
                <a:solidFill>
                  <a:srgbClr val="303F6A"/>
                </a:solidFill>
              </a:rPr>
              <a:t>Ποιους επηρεάζει η ύπαρξη προτύπων;</a:t>
            </a:r>
          </a:p>
        </p:txBody>
      </p:sp>
    </p:spTree>
    <p:extLst>
      <p:ext uri="{BB962C8B-B14F-4D97-AF65-F5344CB8AC3E}">
        <p14:creationId xmlns:p14="http://schemas.microsoft.com/office/powerpoint/2010/main" val="829536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785652"/>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Οι καταναλωτές, ευνοούνται από την ύπαρξη de facto προτύπων ή πετυχημένων διεθνών πρότυπων.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Ο καθορισμός ενός προτύπου μειώνει πολύ την ποικιλία στην αγορά.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Προμηθευτές εξοπλισμού. Μπορούν να πουλήσουν τα τυποποιημένα εξαρτήματά τους σε περισσότερους από έναν κατασκευαστές και άρα να διευρύνουν την πελατειακή τους βάση.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Κατασκευαστές συμπληρωματικών προϊόντων. Φανταστείτε την αγορά ανταλλακτικών μελάνης εκτυπωτών αν υπήρχε ένα κοινό πρότυπο και όχι ένα διαφορετικό μελάνι ανά εκτυπωτή.</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Κατασκευαστές. Τα πρότυπα μπορούν να αποτελέσουν σοβαρή απειλή για τους εδραιωμένους κατασκευαστές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32715" cy="461665"/>
          </a:xfrm>
          <a:prstGeom prst="rect">
            <a:avLst/>
          </a:prstGeom>
        </p:spPr>
        <p:txBody>
          <a:bodyPr wrap="none">
            <a:spAutoFit/>
          </a:bodyPr>
          <a:lstStyle/>
          <a:p>
            <a:r>
              <a:rPr lang="el-GR" altLang="el-GR" sz="2400" b="1" dirty="0">
                <a:solidFill>
                  <a:srgbClr val="303F6A"/>
                </a:solidFill>
              </a:rPr>
              <a:t>Ποιους επηρεάζει η ύπαρξη προτύπων;</a:t>
            </a:r>
          </a:p>
        </p:txBody>
      </p:sp>
    </p:spTree>
    <p:extLst>
      <p:ext uri="{BB962C8B-B14F-4D97-AF65-F5344CB8AC3E}">
        <p14:creationId xmlns:p14="http://schemas.microsoft.com/office/powerpoint/2010/main" val="3302313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170099"/>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Μόνο οι εταιρίες που έχουν συμμετάσχει στην καθιέρωση του προτύπου έχουν το δικαίωμα ανάπτυξης συμβατών προϊόντων.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Ποιοι δεν είναι σύμμαχοι?</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Η Microsoft δεν θα ήθελε ποτέ να δει το </a:t>
            </a:r>
            <a:r>
              <a:rPr lang="el-GR" altLang="el-GR" sz="2000" dirty="0" err="1">
                <a:solidFill>
                  <a:schemeClr val="bg2">
                    <a:lumMod val="50000"/>
                  </a:schemeClr>
                </a:solidFill>
                <a:latin typeface="Segoe UI" pitchFamily="34" charset="0"/>
                <a:ea typeface="ＭＳ Ｐゴシック" charset="-128"/>
                <a:cs typeface="Segoe UI" pitchFamily="34" charset="0"/>
              </a:rPr>
              <a:t>Linux</a:t>
            </a:r>
            <a:r>
              <a:rPr lang="el-GR" altLang="el-GR" sz="2000" dirty="0">
                <a:solidFill>
                  <a:schemeClr val="bg2">
                    <a:lumMod val="50000"/>
                  </a:schemeClr>
                </a:solidFill>
                <a:latin typeface="Segoe UI" pitchFamily="34" charset="0"/>
                <a:ea typeface="ＭＳ Ｐゴシック" charset="-128"/>
                <a:cs typeface="Segoe UI" pitchFamily="34" charset="0"/>
              </a:rPr>
              <a:t> να επιβάλλεται ως πρότυπο</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Φυσικοί σύμμαχοι είναι οι σημαντικοί πελάτες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Τι χρειάζεται για να προσελκύσουν σύμμαχοι; Πότε είναι η κατάλληλη στιγμή για να γίνει μια προσφορά;</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Η προσφορά προνομιακών συμφωνιών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6711709" cy="461665"/>
          </a:xfrm>
          <a:prstGeom prst="rect">
            <a:avLst/>
          </a:prstGeom>
        </p:spPr>
        <p:txBody>
          <a:bodyPr wrap="none">
            <a:spAutoFit/>
          </a:bodyPr>
          <a:lstStyle/>
          <a:p>
            <a:r>
              <a:rPr lang="el-GR" altLang="el-GR" sz="2400" b="1" dirty="0">
                <a:solidFill>
                  <a:srgbClr val="303F6A"/>
                </a:solidFill>
              </a:rPr>
              <a:t>Σύναψη συμμαχιών για την καθιέρωση προτύπων;</a:t>
            </a:r>
          </a:p>
        </p:txBody>
      </p:sp>
    </p:spTree>
    <p:extLst>
      <p:ext uri="{BB962C8B-B14F-4D97-AF65-F5344CB8AC3E}">
        <p14:creationId xmlns:p14="http://schemas.microsoft.com/office/powerpoint/2010/main" val="2974159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631216"/>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Όταν ο ένας παίκτης είναι ιδιαίτερα ισχυρός και η άλλη πλευρά αδύναμη τότε ο δεύτερος παίκτης προσπαθεί να υιοθετήσει την τεχνολογία του ισχυρού παίκτη.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Ανακωχή ΟΤΕ-εναλλακτικών </a:t>
            </a:r>
            <a:r>
              <a:rPr lang="el-GR" altLang="el-GR" sz="2000" dirty="0" err="1">
                <a:solidFill>
                  <a:schemeClr val="bg2">
                    <a:lumMod val="50000"/>
                  </a:schemeClr>
                </a:solidFill>
                <a:latin typeface="Segoe UI" pitchFamily="34" charset="0"/>
                <a:ea typeface="ＭＳ Ｐゴシック" charset="-128"/>
                <a:cs typeface="Segoe UI" pitchFamily="34" charset="0"/>
              </a:rPr>
              <a:t>παρόχων</a:t>
            </a: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569695" cy="461665"/>
          </a:xfrm>
          <a:prstGeom prst="rect">
            <a:avLst/>
          </a:prstGeom>
        </p:spPr>
        <p:txBody>
          <a:bodyPr wrap="none">
            <a:spAutoFit/>
          </a:bodyPr>
          <a:lstStyle/>
          <a:p>
            <a:r>
              <a:rPr lang="el-GR" altLang="el-GR" sz="2400" b="1" dirty="0">
                <a:solidFill>
                  <a:srgbClr val="303F6A"/>
                </a:solidFill>
              </a:rPr>
              <a:t>Συμμαχία μέσω ανακωχής</a:t>
            </a:r>
          </a:p>
        </p:txBody>
      </p:sp>
    </p:spTree>
    <p:extLst>
      <p:ext uri="{BB962C8B-B14F-4D97-AF65-F5344CB8AC3E}">
        <p14:creationId xmlns:p14="http://schemas.microsoft.com/office/powerpoint/2010/main" val="1901872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2862322"/>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Ο πόλεμος προτύπων διεξάγεται μεταξύ δυο ασύμβατων τεχνολογιών που προσπαθούν να γίνουν πρότυπο.</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1.      Αντίπαλες εξελίξεις όταν και οι δύο τεχνολογίες είναι συμβατές με τις υπάρχουσες τεχνολογίες.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2.      Αντίπαλες επαναστάσεις, όταν και οι δύο τεχνολογίες είναι ασύμβατες με τις υπάρχουσες.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3.      Επανάσταση εναντίον εξέλιξης, όταν η μία τεχνολογία είναι συμβατή και η άλλη ασύμβατη.</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695866" cy="461665"/>
          </a:xfrm>
          <a:prstGeom prst="rect">
            <a:avLst/>
          </a:prstGeom>
        </p:spPr>
        <p:txBody>
          <a:bodyPr wrap="none">
            <a:spAutoFit/>
          </a:bodyPr>
          <a:lstStyle/>
          <a:p>
            <a:r>
              <a:rPr lang="el-GR" altLang="el-GR" sz="2400" b="1" dirty="0">
                <a:solidFill>
                  <a:srgbClr val="303F6A"/>
                </a:solidFill>
              </a:rPr>
              <a:t>Πόλεμος προτύπων</a:t>
            </a:r>
          </a:p>
        </p:txBody>
      </p:sp>
    </p:spTree>
    <p:extLst>
      <p:ext uri="{BB962C8B-B14F-4D97-AF65-F5344CB8AC3E}">
        <p14:creationId xmlns:p14="http://schemas.microsoft.com/office/powerpoint/2010/main" val="2837474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2616101"/>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Διαδικασία καθιέρωσης ενός πρότυπου =  επικράτηση μιας τεχνολογίας στην αγορά.</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Είδη προτύπων</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Πόλεμος προτύπων</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Ανακωχή</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Συμμαχίες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507481" cy="461665"/>
          </a:xfrm>
          <a:prstGeom prst="rect">
            <a:avLst/>
          </a:prstGeom>
        </p:spPr>
        <p:txBody>
          <a:bodyPr wrap="none">
            <a:spAutoFit/>
          </a:bodyPr>
          <a:lstStyle/>
          <a:p>
            <a:r>
              <a:rPr lang="el-GR" altLang="el-GR" sz="2400" b="1" dirty="0">
                <a:solidFill>
                  <a:srgbClr val="303F6A"/>
                </a:solidFill>
              </a:rPr>
              <a:t>Τι θα εξετάσουμε;</a:t>
            </a:r>
            <a:endParaRPr lang="el-GR" sz="2400" b="1" dirty="0">
              <a:solidFill>
                <a:srgbClr val="303F6A"/>
              </a:solidFill>
            </a:endParaRPr>
          </a:p>
        </p:txBody>
      </p:sp>
    </p:spTree>
    <p:extLst>
      <p:ext uri="{BB962C8B-B14F-4D97-AF65-F5344CB8AC3E}">
        <p14:creationId xmlns:p14="http://schemas.microsoft.com/office/powerpoint/2010/main" val="2183293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170099"/>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1. Έλεγχο κάποιας πελατειακής βάσης.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2. Δικαιώματα πνευματικής ιδιοκτησίας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3. Ικανότητα καινοτομίας</a:t>
            </a:r>
            <a:r>
              <a:rPr lang="en-US"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a:solidFill>
                  <a:schemeClr val="bg2">
                    <a:lumMod val="50000"/>
                  </a:schemeClr>
                </a:solidFill>
                <a:latin typeface="Segoe UI" pitchFamily="34" charset="0"/>
                <a:ea typeface="ＭＳ Ｐゴシック" charset="-128"/>
                <a:cs typeface="Segoe UI" pitchFamily="34" charset="0"/>
              </a:rPr>
              <a:t>Πλαστικά Κρήτης)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4. Κατασκευαστική ικανότητα.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5. Εμπορικό όνομα και φήμη.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6. Συμβατότητα του προϊόντος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7. Οι εξαιρετικές αποδόσεις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8. Η τιμή του προϊόντος. 40% των ινδικών εταιριών χρησιμοποιούν το </a:t>
            </a:r>
            <a:r>
              <a:rPr lang="el-GR" altLang="el-GR" sz="2000" dirty="0" err="1">
                <a:solidFill>
                  <a:schemeClr val="bg2">
                    <a:lumMod val="50000"/>
                  </a:schemeClr>
                </a:solidFill>
                <a:latin typeface="Segoe UI" pitchFamily="34" charset="0"/>
                <a:ea typeface="ＭＳ Ｐゴシック" charset="-128"/>
                <a:cs typeface="Segoe UI" pitchFamily="34" charset="0"/>
              </a:rPr>
              <a:t>Linux</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04630" cy="461665"/>
          </a:xfrm>
          <a:prstGeom prst="rect">
            <a:avLst/>
          </a:prstGeom>
        </p:spPr>
        <p:txBody>
          <a:bodyPr wrap="none">
            <a:spAutoFit/>
          </a:bodyPr>
          <a:lstStyle/>
          <a:p>
            <a:r>
              <a:rPr lang="el-GR" altLang="el-GR" sz="2400" b="1" dirty="0">
                <a:solidFill>
                  <a:srgbClr val="303F6A"/>
                </a:solidFill>
              </a:rPr>
              <a:t>Προϋποθέσεις για τη νίκη στον πόλεμο</a:t>
            </a:r>
          </a:p>
        </p:txBody>
      </p:sp>
    </p:spTree>
    <p:extLst>
      <p:ext uri="{BB962C8B-B14F-4D97-AF65-F5344CB8AC3E}">
        <p14:creationId xmlns:p14="http://schemas.microsoft.com/office/powerpoint/2010/main" val="4126858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015663"/>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1. Απόκτηση προβαδίσματος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2. Διαχείριση προσδοκιών</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874219" cy="461665"/>
          </a:xfrm>
          <a:prstGeom prst="rect">
            <a:avLst/>
          </a:prstGeom>
        </p:spPr>
        <p:txBody>
          <a:bodyPr wrap="none">
            <a:spAutoFit/>
          </a:bodyPr>
          <a:lstStyle/>
          <a:p>
            <a:r>
              <a:rPr lang="el-GR" altLang="el-GR" sz="2400" b="1" dirty="0">
                <a:solidFill>
                  <a:srgbClr val="303F6A"/>
                </a:solidFill>
              </a:rPr>
              <a:t>Στρατηγικές για τη νίκη στον πόλεμο</a:t>
            </a:r>
          </a:p>
        </p:txBody>
      </p:sp>
    </p:spTree>
    <p:extLst>
      <p:ext uri="{BB962C8B-B14F-4D97-AF65-F5344CB8AC3E}">
        <p14:creationId xmlns:p14="http://schemas.microsoft.com/office/powerpoint/2010/main" val="2775568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231654"/>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Να μπει πρώτη στην αγορά.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Να εφαρμόσει επιθετική στρατηγική προώθησης του προϊόντος</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Να εφαρμόσει διεισδυτική και επιθετική τιμολόγηση</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r>
              <a:rPr lang="el-GR" altLang="el-GR" sz="2400" b="1" dirty="0">
                <a:solidFill>
                  <a:srgbClr val="303F6A"/>
                </a:solidFill>
              </a:rPr>
              <a:t>iPod</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Microsoft είναι ο πρωταθλητής των καθυστερημένων υιοθετήσεων τεχνολογιών (περιηγητές, μηχανές αναζήτησης)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585149" cy="461665"/>
          </a:xfrm>
          <a:prstGeom prst="rect">
            <a:avLst/>
          </a:prstGeom>
        </p:spPr>
        <p:txBody>
          <a:bodyPr wrap="none">
            <a:spAutoFit/>
          </a:bodyPr>
          <a:lstStyle/>
          <a:p>
            <a:r>
              <a:rPr lang="el-GR" altLang="el-GR" sz="2400" b="1" dirty="0">
                <a:solidFill>
                  <a:srgbClr val="303F6A"/>
                </a:solidFill>
              </a:rPr>
              <a:t>Απόκτηση προβαδίσματος</a:t>
            </a:r>
          </a:p>
        </p:txBody>
      </p:sp>
    </p:spTree>
    <p:extLst>
      <p:ext uri="{BB962C8B-B14F-4D97-AF65-F5344CB8AC3E}">
        <p14:creationId xmlns:p14="http://schemas.microsoft.com/office/powerpoint/2010/main" val="374213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3477875"/>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Η συγκέντρωση συμμάχων.</a:t>
            </a:r>
          </a:p>
          <a:p>
            <a:pPr marL="457200" lvl="7"/>
            <a:r>
              <a:rPr lang="en-US" altLang="el-GR" sz="2000" dirty="0">
                <a:solidFill>
                  <a:schemeClr val="bg2">
                    <a:lumMod val="50000"/>
                  </a:schemeClr>
                </a:solidFill>
                <a:latin typeface="Segoe UI" pitchFamily="34" charset="0"/>
                <a:ea typeface="ＭＳ Ｐゴシック" charset="-128"/>
                <a:cs typeface="Segoe UI" pitchFamily="34" charset="0"/>
              </a:rPr>
              <a:t>vaporware.</a:t>
            </a:r>
          </a:p>
          <a:p>
            <a:pPr marL="800100" lvl="7" indent="-342900">
              <a:buFont typeface="Arial" panose="020B0604020202020204" pitchFamily="34" charset="0"/>
              <a:buChar char="•"/>
            </a:pP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n-US" altLang="el-GR" sz="2000" dirty="0">
                <a:solidFill>
                  <a:schemeClr val="bg2">
                    <a:lumMod val="50000"/>
                  </a:schemeClr>
                </a:solidFill>
                <a:latin typeface="Segoe UI" pitchFamily="34" charset="0"/>
                <a:ea typeface="ＭＳ Ｐゴシック" charset="-128"/>
                <a:cs typeface="Segoe UI" pitchFamily="34" charset="0"/>
              </a:rPr>
              <a:t>Xanadu, </a:t>
            </a:r>
            <a:r>
              <a:rPr lang="el-GR" altLang="el-GR" sz="2000" dirty="0">
                <a:solidFill>
                  <a:schemeClr val="bg2">
                    <a:lumMod val="50000"/>
                  </a:schemeClr>
                </a:solidFill>
                <a:latin typeface="Segoe UI" pitchFamily="34" charset="0"/>
                <a:ea typeface="ＭＳ Ｐゴシック" charset="-128"/>
                <a:cs typeface="Segoe UI" pitchFamily="34" charset="0"/>
              </a:rPr>
              <a:t>ένα έργο κατασκευής </a:t>
            </a:r>
            <a:r>
              <a:rPr lang="en-US" altLang="el-GR" sz="2000" dirty="0">
                <a:solidFill>
                  <a:schemeClr val="bg2">
                    <a:lumMod val="50000"/>
                  </a:schemeClr>
                </a:solidFill>
                <a:latin typeface="Segoe UI" pitchFamily="34" charset="0"/>
                <a:ea typeface="ＭＳ Ｐゴシック" charset="-128"/>
                <a:cs typeface="Segoe UI" pitchFamily="34" charset="0"/>
              </a:rPr>
              <a:t>hypertext – </a:t>
            </a:r>
            <a:r>
              <a:rPr lang="el-GR" altLang="el-GR" sz="2000" dirty="0">
                <a:solidFill>
                  <a:schemeClr val="bg2">
                    <a:lumMod val="50000"/>
                  </a:schemeClr>
                </a:solidFill>
                <a:latin typeface="Segoe UI" pitchFamily="34" charset="0"/>
                <a:ea typeface="ＭＳ Ｐゴシック" charset="-128"/>
                <a:cs typeface="Segoe UI" pitchFamily="34" charset="0"/>
              </a:rPr>
              <a:t>τύπου </a:t>
            </a:r>
            <a:r>
              <a:rPr lang="en-US" altLang="el-GR" sz="2000" dirty="0">
                <a:solidFill>
                  <a:schemeClr val="bg2">
                    <a:lumMod val="50000"/>
                  </a:schemeClr>
                </a:solidFill>
                <a:latin typeface="Segoe UI" pitchFamily="34" charset="0"/>
                <a:ea typeface="ＭＳ Ｐゴシック" charset="-128"/>
                <a:cs typeface="Segoe UI" pitchFamily="34" charset="0"/>
              </a:rPr>
              <a:t>World Wide Web </a:t>
            </a:r>
          </a:p>
          <a:p>
            <a:pPr marL="800100" lvl="7" indent="-342900">
              <a:buFont typeface="Arial" panose="020B0604020202020204" pitchFamily="34" charset="0"/>
              <a:buChar char="•"/>
            </a:pPr>
            <a:r>
              <a:rPr lang="en-US" altLang="el-GR" sz="2000" dirty="0">
                <a:solidFill>
                  <a:schemeClr val="bg2">
                    <a:lumMod val="50000"/>
                  </a:schemeClr>
                </a:solidFill>
                <a:latin typeface="Segoe UI" pitchFamily="34" charset="0"/>
                <a:ea typeface="ＭＳ Ｐゴシック" charset="-128"/>
                <a:cs typeface="Segoe UI" pitchFamily="34" charset="0"/>
              </a:rPr>
              <a:t>GNU Hurd, </a:t>
            </a:r>
            <a:r>
              <a:rPr lang="el-GR" altLang="el-GR" sz="2000" dirty="0">
                <a:solidFill>
                  <a:schemeClr val="bg2">
                    <a:lumMod val="50000"/>
                  </a:schemeClr>
                </a:solidFill>
                <a:latin typeface="Segoe UI" pitchFamily="34" charset="0"/>
                <a:ea typeface="ＭＳ Ｐゴシック" charset="-128"/>
                <a:cs typeface="Segoe UI" pitchFamily="34" charset="0"/>
              </a:rPr>
              <a:t>τύπου </a:t>
            </a:r>
            <a:r>
              <a:rPr lang="en-US" altLang="el-GR" sz="2000" dirty="0">
                <a:solidFill>
                  <a:schemeClr val="bg2">
                    <a:lumMod val="50000"/>
                  </a:schemeClr>
                </a:solidFill>
                <a:latin typeface="Segoe UI" pitchFamily="34" charset="0"/>
                <a:ea typeface="ＭＳ Ｐゴシック" charset="-128"/>
                <a:cs typeface="Segoe UI" pitchFamily="34" charset="0"/>
              </a:rPr>
              <a:t>Linux.</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Ετήσια βραβεία </a:t>
            </a:r>
            <a:r>
              <a:rPr lang="en-US" altLang="el-GR" sz="2000" dirty="0">
                <a:solidFill>
                  <a:schemeClr val="bg2">
                    <a:lumMod val="50000"/>
                  </a:schemeClr>
                </a:solidFill>
                <a:latin typeface="Segoe UI" pitchFamily="34" charset="0"/>
                <a:ea typeface="ＭＳ Ｐゴシック" charset="-128"/>
                <a:cs typeface="Segoe UI" pitchFamily="34" charset="0"/>
              </a:rPr>
              <a:t>vaporware </a:t>
            </a:r>
            <a:r>
              <a:rPr lang="el-GR" altLang="el-GR" sz="2000" dirty="0">
                <a:solidFill>
                  <a:schemeClr val="bg2">
                    <a:lumMod val="50000"/>
                  </a:schemeClr>
                </a:solidFill>
                <a:latin typeface="Segoe UI" pitchFamily="34" charset="0"/>
                <a:ea typeface="ＭＳ Ｐゴシック" charset="-128"/>
                <a:cs typeface="Segoe UI" pitchFamily="34" charset="0"/>
              </a:rPr>
              <a:t>περιοδικού </a:t>
            </a:r>
            <a:r>
              <a:rPr lang="en-US" altLang="el-GR" sz="2000" dirty="0">
                <a:solidFill>
                  <a:schemeClr val="bg2">
                    <a:lumMod val="50000"/>
                  </a:schemeClr>
                </a:solidFill>
                <a:latin typeface="Segoe UI" pitchFamily="34" charset="0"/>
                <a:ea typeface="ＭＳ Ｐゴシック" charset="-128"/>
                <a:cs typeface="Segoe UI" pitchFamily="34" charset="0"/>
              </a:rPr>
              <a:t>Wired</a:t>
            </a:r>
          </a:p>
          <a:p>
            <a:pPr marL="800100" lvl="7" indent="-342900">
              <a:buFont typeface="Arial" panose="020B0604020202020204" pitchFamily="34" charset="0"/>
              <a:buChar char="•"/>
            </a:pPr>
            <a:r>
              <a:rPr lang="en-US" altLang="el-GR" sz="2000" dirty="0">
                <a:solidFill>
                  <a:schemeClr val="bg2">
                    <a:lumMod val="50000"/>
                  </a:schemeClr>
                </a:solidFill>
                <a:latin typeface="Segoe UI" pitchFamily="34" charset="0"/>
                <a:ea typeface="ＭＳ Ｐゴシック" charset="-128"/>
                <a:cs typeface="Segoe UI" pitchFamily="34" charset="0"/>
              </a:rPr>
              <a:t>Duke </a:t>
            </a:r>
            <a:r>
              <a:rPr lang="en-US" altLang="el-GR" sz="2000" dirty="0" err="1">
                <a:solidFill>
                  <a:schemeClr val="bg2">
                    <a:lumMod val="50000"/>
                  </a:schemeClr>
                </a:solidFill>
                <a:latin typeface="Segoe UI" pitchFamily="34" charset="0"/>
                <a:ea typeface="ＭＳ Ｐゴシック" charset="-128"/>
                <a:cs typeface="Segoe UI" pitchFamily="34" charset="0"/>
              </a:rPr>
              <a:t>Nukem</a:t>
            </a:r>
            <a:r>
              <a:rPr lang="en-US" altLang="el-GR" sz="2000" dirty="0">
                <a:solidFill>
                  <a:schemeClr val="bg2">
                    <a:lumMod val="50000"/>
                  </a:schemeClr>
                </a:solidFill>
                <a:latin typeface="Segoe UI" pitchFamily="34" charset="0"/>
                <a:ea typeface="ＭＳ Ｐゴシック" charset="-128"/>
                <a:cs typeface="Segoe UI" pitchFamily="34" charset="0"/>
              </a:rPr>
              <a:t> Forever </a:t>
            </a:r>
            <a:r>
              <a:rPr lang="el-GR" altLang="el-GR" sz="2000" dirty="0">
                <a:solidFill>
                  <a:schemeClr val="bg2">
                    <a:lumMod val="50000"/>
                  </a:schemeClr>
                </a:solidFill>
                <a:latin typeface="Segoe UI" pitchFamily="34" charset="0"/>
                <a:ea typeface="ＭＳ Ｐゴシック" charset="-128"/>
                <a:cs typeface="Segoe UI" pitchFamily="34" charset="0"/>
              </a:rPr>
              <a:t>αναμένεται εδώ και 7 χρόνια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Το 2004 το πρώτο βραβείο απονεμήθηκε στην </a:t>
            </a:r>
            <a:r>
              <a:rPr lang="el-GR" altLang="el-GR" sz="2000" dirty="0" err="1">
                <a:solidFill>
                  <a:schemeClr val="bg2">
                    <a:lumMod val="50000"/>
                  </a:schemeClr>
                </a:solidFill>
                <a:latin typeface="Segoe UI" pitchFamily="34" charset="0"/>
                <a:ea typeface="ＭＳ Ｐゴシック" charset="-128"/>
                <a:cs typeface="Segoe UI" pitchFamily="34" charset="0"/>
              </a:rPr>
              <a:t>παιχνιδομηχανή</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n-US" altLang="el-GR" sz="2000" dirty="0">
                <a:solidFill>
                  <a:schemeClr val="bg2">
                    <a:lumMod val="50000"/>
                  </a:schemeClr>
                </a:solidFill>
                <a:latin typeface="Segoe UI" pitchFamily="34" charset="0"/>
                <a:ea typeface="ＭＳ Ｐゴシック" charset="-128"/>
                <a:cs typeface="Segoe UI" pitchFamily="34" charset="0"/>
              </a:rPr>
              <a:t>Phantom,</a:t>
            </a:r>
            <a:r>
              <a:rPr lang="el-GR" altLang="el-GR" sz="2000" dirty="0">
                <a:solidFill>
                  <a:schemeClr val="bg2">
                    <a:lumMod val="50000"/>
                  </a:schemeClr>
                </a:solidFill>
                <a:latin typeface="Segoe UI" pitchFamily="34" charset="0"/>
                <a:ea typeface="ＭＳ Ｐゴシック" charset="-128"/>
                <a:cs typeface="Segoe UI" pitchFamily="34" charset="0"/>
              </a:rPr>
              <a:t> ενώ στην τρίτη θέση βρέθηκε το </a:t>
            </a:r>
            <a:r>
              <a:rPr lang="en-US" altLang="el-GR" sz="2000" dirty="0">
                <a:solidFill>
                  <a:schemeClr val="bg2">
                    <a:lumMod val="50000"/>
                  </a:schemeClr>
                </a:solidFill>
                <a:latin typeface="Segoe UI" pitchFamily="34" charset="0"/>
                <a:ea typeface="ＭＳ Ｐゴシック" charset="-128"/>
                <a:cs typeface="Segoe UI" pitchFamily="34" charset="0"/>
              </a:rPr>
              <a:t>Longhorn OS </a:t>
            </a:r>
            <a:r>
              <a:rPr lang="el-GR" altLang="el-GR" sz="2000" dirty="0">
                <a:solidFill>
                  <a:schemeClr val="bg2">
                    <a:lumMod val="50000"/>
                  </a:schemeClr>
                </a:solidFill>
                <a:latin typeface="Segoe UI" pitchFamily="34" charset="0"/>
                <a:ea typeface="ＭＳ Ｐゴシック" charset="-128"/>
                <a:cs typeface="Segoe UI" pitchFamily="34" charset="0"/>
              </a:rPr>
              <a:t>της </a:t>
            </a:r>
            <a:r>
              <a:rPr lang="en-US" altLang="el-GR" sz="2000" dirty="0">
                <a:solidFill>
                  <a:schemeClr val="bg2">
                    <a:lumMod val="50000"/>
                  </a:schemeClr>
                </a:solidFill>
                <a:latin typeface="Segoe UI" pitchFamily="34" charset="0"/>
                <a:ea typeface="ＭＳ Ｐゴシック" charset="-128"/>
                <a:cs typeface="Segoe UI" pitchFamily="34" charset="0"/>
              </a:rPr>
              <a:t>Microsoft </a:t>
            </a:r>
            <a:r>
              <a:rPr lang="el-GR" altLang="el-GR" sz="2000" dirty="0">
                <a:solidFill>
                  <a:schemeClr val="bg2">
                    <a:lumMod val="50000"/>
                  </a:schemeClr>
                </a:solidFill>
                <a:latin typeface="Segoe UI" pitchFamily="34" charset="0"/>
                <a:ea typeface="ＭＳ Ｐゴシック" charset="-128"/>
                <a:cs typeface="Segoe UI" pitchFamily="34" charset="0"/>
              </a:rPr>
              <a:t>που είχε αναγγελθεί για το 2004 (</a:t>
            </a:r>
            <a:r>
              <a:rPr lang="en-US" altLang="el-GR" sz="2000" dirty="0">
                <a:solidFill>
                  <a:schemeClr val="bg2">
                    <a:lumMod val="50000"/>
                  </a:schemeClr>
                </a:solidFill>
                <a:latin typeface="Segoe UI" pitchFamily="34" charset="0"/>
                <a:ea typeface="ＭＳ Ｐゴシック" charset="-128"/>
                <a:cs typeface="Segoe UI" pitchFamily="34" charset="0"/>
              </a:rPr>
              <a:t>Vista)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54609" cy="461665"/>
          </a:xfrm>
          <a:prstGeom prst="rect">
            <a:avLst/>
          </a:prstGeom>
        </p:spPr>
        <p:txBody>
          <a:bodyPr wrap="none">
            <a:spAutoFit/>
          </a:bodyPr>
          <a:lstStyle/>
          <a:p>
            <a:r>
              <a:rPr lang="el-GR" altLang="el-GR" sz="2400" b="1" dirty="0">
                <a:solidFill>
                  <a:srgbClr val="303F6A"/>
                </a:solidFill>
              </a:rPr>
              <a:t>Διαχείριση προσδοκιών</a:t>
            </a:r>
          </a:p>
        </p:txBody>
      </p:sp>
    </p:spTree>
    <p:extLst>
      <p:ext uri="{BB962C8B-B14F-4D97-AF65-F5344CB8AC3E}">
        <p14:creationId xmlns:p14="http://schemas.microsoft.com/office/powerpoint/2010/main" val="484444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938992"/>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Οι </a:t>
            </a:r>
            <a:r>
              <a:rPr lang="el-GR" altLang="el-GR" sz="2000" dirty="0" err="1">
                <a:solidFill>
                  <a:schemeClr val="bg2">
                    <a:lumMod val="50000"/>
                  </a:schemeClr>
                </a:solidFill>
                <a:latin typeface="Segoe UI" pitchFamily="34" charset="0"/>
                <a:ea typeface="ＭＳ Ｐゴシック" charset="-128"/>
                <a:cs typeface="Segoe UI" pitchFamily="34" charset="0"/>
              </a:rPr>
              <a:t>Shapiro</a:t>
            </a:r>
            <a:r>
              <a:rPr lang="el-GR" altLang="el-GR" sz="2000" dirty="0">
                <a:solidFill>
                  <a:schemeClr val="bg2">
                    <a:lumMod val="50000"/>
                  </a:schemeClr>
                </a:solidFill>
                <a:latin typeface="Segoe UI" pitchFamily="34" charset="0"/>
                <a:ea typeface="ＭＳ Ｐゴシック" charset="-128"/>
                <a:cs typeface="Segoe UI" pitchFamily="34" charset="0"/>
              </a:rPr>
              <a:t> και </a:t>
            </a:r>
            <a:r>
              <a:rPr lang="el-GR" altLang="el-GR" sz="2000" dirty="0" err="1">
                <a:solidFill>
                  <a:schemeClr val="bg2">
                    <a:lumMod val="50000"/>
                  </a:schemeClr>
                </a:solidFill>
                <a:latin typeface="Segoe UI" pitchFamily="34" charset="0"/>
                <a:ea typeface="ＭＳ Ｐゴシック" charset="-128"/>
                <a:cs typeface="Segoe UI" pitchFamily="34" charset="0"/>
              </a:rPr>
              <a:t>Varian</a:t>
            </a:r>
            <a:r>
              <a:rPr lang="el-GR" altLang="el-GR" sz="2000" dirty="0">
                <a:solidFill>
                  <a:schemeClr val="bg2">
                    <a:lumMod val="50000"/>
                  </a:schemeClr>
                </a:solidFill>
                <a:latin typeface="Segoe UI" pitchFamily="34" charset="0"/>
                <a:ea typeface="ＭＳ Ｐゴシック" charset="-128"/>
                <a:cs typeface="Segoe UI" pitchFamily="34" charset="0"/>
              </a:rPr>
              <a:t> αναφέρουν τρία στοιχεία που συμβάλλουν σε νικηφόρες στρατηγικές στους δικτυακούς κλάδους:</a:t>
            </a:r>
          </a:p>
          <a:p>
            <a:pPr marL="914400" lvl="7" indent="-457200">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Υπομονή που σημαίνει παράλληλα και σημαντικά κεφάλαια. </a:t>
            </a:r>
          </a:p>
          <a:p>
            <a:pPr marL="914400" lvl="7" indent="-457200">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Διορατικότητα που είναι το αποτέλεσμα μεγάλης εμπειρίας. </a:t>
            </a:r>
          </a:p>
          <a:p>
            <a:pPr marL="914400" lvl="7" indent="-457200">
              <a:buFont typeface="+mj-lt"/>
              <a:buAutoNum type="arabicPeriod"/>
            </a:pPr>
            <a:r>
              <a:rPr lang="el-GR" altLang="el-GR" sz="2000" dirty="0">
                <a:solidFill>
                  <a:schemeClr val="bg2">
                    <a:lumMod val="50000"/>
                  </a:schemeClr>
                </a:solidFill>
                <a:latin typeface="Segoe UI" pitchFamily="34" charset="0"/>
                <a:ea typeface="ＭＳ Ｐゴシック" charset="-128"/>
                <a:cs typeface="Segoe UI" pitchFamily="34" charset="0"/>
              </a:rPr>
              <a:t>Αρκετή τύχη.</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54609" cy="461665"/>
          </a:xfrm>
          <a:prstGeom prst="rect">
            <a:avLst/>
          </a:prstGeom>
        </p:spPr>
        <p:txBody>
          <a:bodyPr wrap="none">
            <a:spAutoFit/>
          </a:bodyPr>
          <a:lstStyle/>
          <a:p>
            <a:r>
              <a:rPr lang="el-GR" altLang="el-GR" sz="2400" b="1" dirty="0">
                <a:solidFill>
                  <a:srgbClr val="303F6A"/>
                </a:solidFill>
              </a:rPr>
              <a:t>Αβεβαιότητα επιτυχίας</a:t>
            </a:r>
          </a:p>
        </p:txBody>
      </p:sp>
    </p:spTree>
    <p:extLst>
      <p:ext uri="{BB962C8B-B14F-4D97-AF65-F5344CB8AC3E}">
        <p14:creationId xmlns:p14="http://schemas.microsoft.com/office/powerpoint/2010/main" val="2591327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4093428"/>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Συνεχή δραστηριότητα έρευνας και ανάπτυξης έρευνας ώστε το προϊόν να παραμένει τεχνολογικά στην κορυφή.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Εντοπισμός και εξαγορά εταιριών που παράγουν καινοτόμα προϊόντα. Αυτή είναι η προσφιλής τακτική της </a:t>
            </a:r>
            <a:r>
              <a:rPr lang="el-GR" altLang="el-GR" sz="2000" dirty="0" err="1">
                <a:solidFill>
                  <a:schemeClr val="bg2">
                    <a:lumMod val="50000"/>
                  </a:schemeClr>
                </a:solidFill>
                <a:latin typeface="Segoe UI" pitchFamily="34" charset="0"/>
                <a:ea typeface="ＭＳ Ｐゴシック" charset="-128"/>
                <a:cs typeface="Segoe UI" pitchFamily="34" charset="0"/>
              </a:rPr>
              <a:t>Cisco</a:t>
            </a:r>
            <a:r>
              <a:rPr lang="el-GR" altLang="el-GR" sz="2000" dirty="0">
                <a:solidFill>
                  <a:schemeClr val="bg2">
                    <a:lumMod val="50000"/>
                  </a:schemeClr>
                </a:solidFill>
                <a:latin typeface="Segoe UI" pitchFamily="34" charset="0"/>
                <a:ea typeface="ＭＳ Ｐゴシック" charset="-128"/>
                <a:cs typeface="Segoe UI" pitchFamily="34" charset="0"/>
              </a:rPr>
              <a:t>.</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Ανταγωνισμό με την ίδια την πελατειακή βάση. Μέσω νέων εκδόσεων.</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Τι θα γίνει όμως με τους πελάτες που δεν αναβαθμίζουν το σύστημά τους με τις τελευταίες εκδόσεις;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Ένα μεγάλο πρόβλημα για τη Microsoft το 2004, ήταν ότι το 65% των χρηστών Windows δεν έκαναν αναβάθμιση του λογισμικού τους στα Windows XP.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Σημαντική επίσης είναι η διατήρηση μιας ανταγωνιστικής αγοράς συμπληρωματικών προϊόντων.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77407" cy="461665"/>
          </a:xfrm>
          <a:prstGeom prst="rect">
            <a:avLst/>
          </a:prstGeom>
        </p:spPr>
        <p:txBody>
          <a:bodyPr wrap="none">
            <a:spAutoFit/>
          </a:bodyPr>
          <a:lstStyle/>
          <a:p>
            <a:r>
              <a:rPr lang="el-GR" altLang="el-GR" sz="2400" b="1" dirty="0">
                <a:solidFill>
                  <a:srgbClr val="303F6A"/>
                </a:solidFill>
              </a:rPr>
              <a:t>Ποια η στρατηγική σε περίπτωση νίκης;</a:t>
            </a:r>
          </a:p>
        </p:txBody>
      </p:sp>
    </p:spTree>
    <p:extLst>
      <p:ext uri="{BB962C8B-B14F-4D97-AF65-F5344CB8AC3E}">
        <p14:creationId xmlns:p14="http://schemas.microsoft.com/office/powerpoint/2010/main" val="4260962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1015663"/>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Προσαρμογείς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Τιμολόγηση επιβίωσης.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5277407" cy="461665"/>
          </a:xfrm>
          <a:prstGeom prst="rect">
            <a:avLst/>
          </a:prstGeom>
        </p:spPr>
        <p:txBody>
          <a:bodyPr wrap="none">
            <a:spAutoFit/>
          </a:bodyPr>
          <a:lstStyle/>
          <a:p>
            <a:r>
              <a:rPr lang="el-GR" altLang="el-GR" sz="2400" b="1" dirty="0">
                <a:solidFill>
                  <a:srgbClr val="303F6A"/>
                </a:solidFill>
              </a:rPr>
              <a:t>Ποια η στρατηγική σε περίπτωση ήττας;</a:t>
            </a:r>
          </a:p>
        </p:txBody>
      </p:sp>
    </p:spTree>
    <p:extLst>
      <p:ext uri="{BB962C8B-B14F-4D97-AF65-F5344CB8AC3E}">
        <p14:creationId xmlns:p14="http://schemas.microsoft.com/office/powerpoint/2010/main" val="2896049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3844" y="2562974"/>
            <a:ext cx="10384126" cy="4708981"/>
          </a:xfrm>
          <a:prstGeom prst="rect">
            <a:avLst/>
          </a:prstGeom>
          <a:noFill/>
        </p:spPr>
        <p:txBody>
          <a:bodyPr wrap="square" rtlCol="0">
            <a:spAutoFit/>
          </a:bodyPr>
          <a:lstStyle/>
          <a:p>
            <a:pPr marL="0" lvl="6"/>
            <a:r>
              <a:rPr lang="el-GR" altLang="el-GR" sz="2000" dirty="0">
                <a:solidFill>
                  <a:schemeClr val="bg2">
                    <a:lumMod val="50000"/>
                  </a:schemeClr>
                </a:solidFill>
                <a:latin typeface="Segoe UI" pitchFamily="34" charset="0"/>
                <a:ea typeface="ＭＳ Ｐゴシック" charset="-128"/>
                <a:cs typeface="Segoe UI" pitchFamily="34" charset="0"/>
              </a:rPr>
              <a:t>«</a:t>
            </a:r>
            <a:r>
              <a:rPr lang="el-GR" altLang="el-GR" sz="2000" dirty="0" err="1">
                <a:solidFill>
                  <a:schemeClr val="bg2">
                    <a:lumMod val="50000"/>
                  </a:schemeClr>
                </a:solidFill>
                <a:latin typeface="Segoe UI" pitchFamily="34" charset="0"/>
                <a:ea typeface="ＭＳ Ｐゴシック" charset="-128"/>
                <a:cs typeface="Segoe UI" pitchFamily="34" charset="0"/>
              </a:rPr>
              <a:t>Ψηφιοποίηση</a:t>
            </a:r>
            <a:r>
              <a:rPr lang="el-GR" altLang="el-GR" sz="2000" dirty="0">
                <a:solidFill>
                  <a:schemeClr val="bg2">
                    <a:lumMod val="50000"/>
                  </a:schemeClr>
                </a:solidFill>
                <a:latin typeface="Segoe UI" pitchFamily="34" charset="0"/>
                <a:ea typeface="ＭＳ Ｐゴシック" charset="-128"/>
                <a:cs typeface="Segoe UI" pitchFamily="34" charset="0"/>
              </a:rPr>
              <a:t> επίσης επιχειρείται στις κινηματογραφικές προβολές. Υπάρχουν εκτιμήσεις ότι μέχρι το 2015, οι 36.700 κινηματογράφοι στις HΠΑ αλλά και χιλιάδες αίθουσες σε όλο τον κόσμο θα χρησιμοποιούν την ψηφιακή τεχνολογία προβολής ταινιών. Το σχέδιο προβλέπει τη μετάδοση των ψηφιακών αντιγράφων της ταινίας με τη χρήση δορυφόρου.</a:t>
            </a:r>
          </a:p>
          <a:p>
            <a:pPr marL="0" lvl="6"/>
            <a:r>
              <a:rPr lang="el-GR" altLang="el-GR" sz="2000" dirty="0">
                <a:solidFill>
                  <a:schemeClr val="bg2">
                    <a:lumMod val="50000"/>
                  </a:schemeClr>
                </a:solidFill>
                <a:latin typeface="Segoe UI" pitchFamily="34" charset="0"/>
                <a:ea typeface="ＭＳ Ｐゴシック" charset="-128"/>
                <a:cs typeface="Segoe UI" pitchFamily="34" charset="0"/>
              </a:rPr>
              <a:t>Η εταιρία </a:t>
            </a:r>
            <a:r>
              <a:rPr lang="el-GR" altLang="el-GR" sz="2000" dirty="0" err="1">
                <a:solidFill>
                  <a:schemeClr val="bg2">
                    <a:lumMod val="50000"/>
                  </a:schemeClr>
                </a:solidFill>
                <a:latin typeface="Segoe UI" pitchFamily="34" charset="0"/>
                <a:ea typeface="ＭＳ Ｐゴシック" charset="-128"/>
                <a:cs typeface="Segoe UI" pitchFamily="34" charset="0"/>
              </a:rPr>
              <a:t>Thomson</a:t>
            </a:r>
            <a:r>
              <a:rPr lang="el-GR" altLang="el-GR" sz="2000" dirty="0">
                <a:solidFill>
                  <a:schemeClr val="bg2">
                    <a:lumMod val="50000"/>
                  </a:schemeClr>
                </a:solidFill>
                <a:latin typeface="Segoe UI" pitchFamily="34" charset="0"/>
                <a:ea typeface="ＭＳ Ｐゴシック" charset="-128"/>
                <a:cs typeface="Segoe UI" pitchFamily="34" charset="0"/>
              </a:rPr>
              <a:t> έχει ήδη αρχίσει να επενδύει στην τεχνολογία ψηφιακής προβολής. Στόχος της είναι να κυριαρχήσει στη διανομή ψηφιακών ταινιών αλλά και στην παροχή αντίστοιχων υπηρεσιών και μηχανολογικού εξοπλισμού στους κινηματογράφους.</a:t>
            </a:r>
          </a:p>
          <a:p>
            <a:pPr marL="0" lvl="6"/>
            <a:r>
              <a:rPr lang="el-GR" altLang="el-GR" sz="2000" dirty="0">
                <a:solidFill>
                  <a:schemeClr val="bg2">
                    <a:lumMod val="50000"/>
                  </a:schemeClr>
                </a:solidFill>
                <a:latin typeface="Segoe UI" pitchFamily="34" charset="0"/>
                <a:ea typeface="ＭＳ Ｐゴシック" charset="-128"/>
                <a:cs typeface="Segoe UI" pitchFamily="34" charset="0"/>
              </a:rPr>
              <a:t>Τροχοπέδη στην προσπάθεια αποτελεί το κόστος της εγκατάστασης στις αίθουσες το οποίο ανέρχεται μεταξύ 75.000 και 100.000 δολαρίων ανά αίθουσα. Το κόστος αυτό περιλαμβάνει το κόστος της δορυφορικής μετάδοσης, του εξυπηρετητή για την αποθήκευση του ψηφιακού αντιγράφου, του τοπικού δικτύου για τη διανομή της ταινίας σε περισσότερες αίθουσες (σε περίπτωση </a:t>
            </a:r>
            <a:r>
              <a:rPr lang="el-GR" altLang="el-GR" sz="2000" dirty="0" err="1">
                <a:solidFill>
                  <a:schemeClr val="bg2">
                    <a:lumMod val="50000"/>
                  </a:schemeClr>
                </a:solidFill>
                <a:latin typeface="Segoe UI" pitchFamily="34" charset="0"/>
                <a:ea typeface="ＭＳ Ｐゴシック" charset="-128"/>
                <a:cs typeface="Segoe UI" pitchFamily="34" charset="0"/>
              </a:rPr>
              <a:t>multiplex</a:t>
            </a:r>
            <a:r>
              <a:rPr lang="el-GR" altLang="el-GR" sz="2000" dirty="0">
                <a:solidFill>
                  <a:schemeClr val="bg2">
                    <a:lumMod val="50000"/>
                  </a:schemeClr>
                </a:solidFill>
                <a:latin typeface="Segoe UI" pitchFamily="34" charset="0"/>
                <a:ea typeface="ＭＳ Ｐゴシック" charset="-128"/>
                <a:cs typeface="Segoe UI" pitchFamily="34" charset="0"/>
              </a:rPr>
              <a:t>) και της ψηφιακής μηχανής προβολής.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1215397" cy="461665"/>
          </a:xfrm>
          <a:prstGeom prst="rect">
            <a:avLst/>
          </a:prstGeom>
        </p:spPr>
        <p:txBody>
          <a:bodyPr wrap="none">
            <a:spAutoFit/>
          </a:bodyPr>
          <a:lstStyle/>
          <a:p>
            <a:r>
              <a:rPr lang="el-GR" altLang="el-GR" sz="2400" b="1" dirty="0">
                <a:solidFill>
                  <a:srgbClr val="303F6A"/>
                </a:solidFill>
              </a:rPr>
              <a:t>ΑΣΚΗΣΗ</a:t>
            </a:r>
          </a:p>
        </p:txBody>
      </p:sp>
    </p:spTree>
    <p:extLst>
      <p:ext uri="{BB962C8B-B14F-4D97-AF65-F5344CB8AC3E}">
        <p14:creationId xmlns:p14="http://schemas.microsoft.com/office/powerpoint/2010/main" val="381401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3844" y="2562974"/>
            <a:ext cx="10384126" cy="3785652"/>
          </a:xfrm>
          <a:prstGeom prst="rect">
            <a:avLst/>
          </a:prstGeom>
          <a:noFill/>
        </p:spPr>
        <p:txBody>
          <a:bodyPr wrap="square" rtlCol="0">
            <a:spAutoFit/>
          </a:bodyPr>
          <a:lstStyle/>
          <a:p>
            <a:pPr marL="0" lvl="6"/>
            <a:r>
              <a:rPr lang="el-GR" altLang="el-GR" sz="2000" dirty="0">
                <a:solidFill>
                  <a:schemeClr val="bg2">
                    <a:lumMod val="50000"/>
                  </a:schemeClr>
                </a:solidFill>
                <a:latin typeface="Segoe UI" pitchFamily="34" charset="0"/>
                <a:ea typeface="ＭＳ Ｐゴシック" charset="-128"/>
                <a:cs typeface="Segoe UI" pitchFamily="34" charset="0"/>
              </a:rPr>
              <a:t>Προς το παρόν οι ιδιοκτήτες των κινηματογραφικών εταιριών δεν φαίνονται διατεθειμένοι να επωμιστούν το κόστος αυτό. Τα κινηματογραφικά στούντιο αναζητούν τρόπους συμμετοχής στην «κάλυψη» του κόστους. Επιπλέον, για να πετύχει τους στόχους της, η </a:t>
            </a:r>
            <a:r>
              <a:rPr lang="el-GR" altLang="el-GR" sz="2000" dirty="0" err="1">
                <a:solidFill>
                  <a:schemeClr val="bg2">
                    <a:lumMod val="50000"/>
                  </a:schemeClr>
                </a:solidFill>
                <a:latin typeface="Segoe UI" pitchFamily="34" charset="0"/>
                <a:ea typeface="ＭＳ Ｐゴシック" charset="-128"/>
                <a:cs typeface="Segoe UI" pitchFamily="34" charset="0"/>
              </a:rPr>
              <a:t>Thomson</a:t>
            </a:r>
            <a:r>
              <a:rPr lang="el-GR" altLang="el-GR" sz="2000" dirty="0">
                <a:solidFill>
                  <a:schemeClr val="bg2">
                    <a:lumMod val="50000"/>
                  </a:schemeClr>
                </a:solidFill>
                <a:latin typeface="Segoe UI" pitchFamily="34" charset="0"/>
                <a:ea typeface="ＭＳ Ｐゴシック" charset="-128"/>
                <a:cs typeface="Segoe UI" pitchFamily="34" charset="0"/>
              </a:rPr>
              <a:t> πρέπει να βοηθήσει στην πραγματοποίηση της συνεργασίας κινηματογραφικών αιθουσών και εταιριών παραγωγής».</a:t>
            </a:r>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0" lvl="6"/>
            <a:endParaRPr lang="en-US" altLang="el-GR" sz="2000" dirty="0">
              <a:solidFill>
                <a:schemeClr val="bg2">
                  <a:lumMod val="50000"/>
                </a:schemeClr>
              </a:solidFill>
              <a:latin typeface="Segoe UI" pitchFamily="34" charset="0"/>
              <a:ea typeface="ＭＳ Ｐゴシック" charset="-128"/>
              <a:cs typeface="Segoe UI" pitchFamily="34" charset="0"/>
            </a:endParaRPr>
          </a:p>
          <a:p>
            <a:pPr marL="0" lvl="6"/>
            <a:r>
              <a:rPr lang="el-GR" altLang="el-GR" sz="2000" dirty="0">
                <a:solidFill>
                  <a:schemeClr val="bg2">
                    <a:lumMod val="50000"/>
                  </a:schemeClr>
                </a:solidFill>
                <a:latin typeface="Segoe UI" pitchFamily="34" charset="0"/>
                <a:ea typeface="ＭＳ Ｐゴシック" charset="-128"/>
                <a:cs typeface="Segoe UI" pitchFamily="34" charset="0"/>
              </a:rPr>
              <a:t>	1.      Ποιο είναι το όφελος από την </a:t>
            </a:r>
            <a:r>
              <a:rPr lang="el-GR" altLang="el-GR" sz="2000" dirty="0" err="1">
                <a:solidFill>
                  <a:schemeClr val="bg2">
                    <a:lumMod val="50000"/>
                  </a:schemeClr>
                </a:solidFill>
                <a:latin typeface="Segoe UI" pitchFamily="34" charset="0"/>
                <a:ea typeface="ＭＳ Ｐゴシック" charset="-128"/>
                <a:cs typeface="Segoe UI" pitchFamily="34" charset="0"/>
              </a:rPr>
              <a:t>ψηφιοποίηση</a:t>
            </a:r>
            <a:r>
              <a:rPr lang="el-GR" altLang="el-GR" sz="2000" dirty="0">
                <a:solidFill>
                  <a:schemeClr val="bg2">
                    <a:lumMod val="50000"/>
                  </a:schemeClr>
                </a:solidFill>
                <a:latin typeface="Segoe UI" pitchFamily="34" charset="0"/>
                <a:ea typeface="ＭＳ Ｐゴシック" charset="-128"/>
                <a:cs typeface="Segoe UI" pitchFamily="34" charset="0"/>
              </a:rPr>
              <a:t> των ταινιών για προβολή στους κινηματογράφους;</a:t>
            </a:r>
          </a:p>
          <a:p>
            <a:pPr marL="0" lvl="6"/>
            <a:r>
              <a:rPr lang="el-GR" altLang="el-GR" sz="2000" dirty="0">
                <a:solidFill>
                  <a:schemeClr val="bg2">
                    <a:lumMod val="50000"/>
                  </a:schemeClr>
                </a:solidFill>
                <a:latin typeface="Segoe UI" pitchFamily="34" charset="0"/>
                <a:ea typeface="ＭＳ Ｐゴシック" charset="-128"/>
                <a:cs typeface="Segoe UI" pitchFamily="34" charset="0"/>
              </a:rPr>
              <a:t>	2.      Ποια είναι η στρατηγική της </a:t>
            </a:r>
            <a:r>
              <a:rPr lang="el-GR" altLang="el-GR" sz="2000" dirty="0" err="1">
                <a:solidFill>
                  <a:schemeClr val="bg2">
                    <a:lumMod val="50000"/>
                  </a:schemeClr>
                </a:solidFill>
                <a:latin typeface="Segoe UI" pitchFamily="34" charset="0"/>
                <a:ea typeface="ＭＳ Ｐゴシック" charset="-128"/>
                <a:cs typeface="Segoe UI" pitchFamily="34" charset="0"/>
              </a:rPr>
              <a:t>Thomson</a:t>
            </a:r>
            <a:r>
              <a:rPr lang="el-GR" altLang="el-GR" sz="2000" dirty="0">
                <a:solidFill>
                  <a:schemeClr val="bg2">
                    <a:lumMod val="50000"/>
                  </a:schemeClr>
                </a:solidFill>
                <a:latin typeface="Segoe UI" pitchFamily="34" charset="0"/>
                <a:ea typeface="ＭＳ Ｐゴシック" charset="-128"/>
                <a:cs typeface="Segoe UI" pitchFamily="34" charset="0"/>
              </a:rPr>
              <a:t> σε ό,τι αφορά την </a:t>
            </a:r>
            <a:r>
              <a:rPr lang="el-GR" altLang="el-GR" sz="2000" dirty="0" err="1">
                <a:solidFill>
                  <a:schemeClr val="bg2">
                    <a:lumMod val="50000"/>
                  </a:schemeClr>
                </a:solidFill>
                <a:latin typeface="Segoe UI" pitchFamily="34" charset="0"/>
                <a:ea typeface="ＭＳ Ｐゴシック" charset="-128"/>
                <a:cs typeface="Segoe UI" pitchFamily="34" charset="0"/>
              </a:rPr>
              <a:t>ψηφιοποίηση</a:t>
            </a:r>
            <a:r>
              <a:rPr lang="el-GR" altLang="el-GR" sz="2000" dirty="0">
                <a:solidFill>
                  <a:schemeClr val="bg2">
                    <a:lumMod val="50000"/>
                  </a:schemeClr>
                </a:solidFill>
                <a:latin typeface="Segoe UI" pitchFamily="34" charset="0"/>
                <a:ea typeface="ＭＳ Ｐゴシック" charset="-128"/>
                <a:cs typeface="Segoe UI" pitchFamily="34" charset="0"/>
              </a:rPr>
              <a:t> των ταινιών για προβολή στους κινηματογράφους;</a:t>
            </a:r>
          </a:p>
          <a:p>
            <a:pPr marL="0" lvl="6"/>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1215397" cy="461665"/>
          </a:xfrm>
          <a:prstGeom prst="rect">
            <a:avLst/>
          </a:prstGeom>
        </p:spPr>
        <p:txBody>
          <a:bodyPr wrap="none">
            <a:spAutoFit/>
          </a:bodyPr>
          <a:lstStyle/>
          <a:p>
            <a:r>
              <a:rPr lang="el-GR" altLang="el-GR" sz="2400" b="1" dirty="0">
                <a:solidFill>
                  <a:srgbClr val="303F6A"/>
                </a:solidFill>
              </a:rPr>
              <a:t>ΑΣΚΗΣΗ</a:t>
            </a:r>
          </a:p>
        </p:txBody>
      </p:sp>
    </p:spTree>
    <p:extLst>
      <p:ext uri="{BB962C8B-B14F-4D97-AF65-F5344CB8AC3E}">
        <p14:creationId xmlns:p14="http://schemas.microsoft.com/office/powerpoint/2010/main" val="4158303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2947683"/>
            <a:ext cx="9240715" cy="2862322"/>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err="1">
                <a:solidFill>
                  <a:schemeClr val="bg2">
                    <a:lumMod val="50000"/>
                  </a:schemeClr>
                </a:solidFill>
                <a:latin typeface="Segoe UI" pitchFamily="34" charset="0"/>
                <a:ea typeface="ＭＳ Ｐゴシック" charset="-128"/>
                <a:cs typeface="Segoe UI" pitchFamily="34" charset="0"/>
              </a:rPr>
              <a:t>Ψηφιοποίηση</a:t>
            </a:r>
            <a:r>
              <a:rPr lang="el-GR" altLang="el-GR" sz="2000" dirty="0">
                <a:solidFill>
                  <a:schemeClr val="bg2">
                    <a:lumMod val="50000"/>
                  </a:schemeClr>
                </a:solidFill>
                <a:latin typeface="Segoe UI" pitchFamily="34" charset="0"/>
                <a:ea typeface="ＭＳ Ｐゴシック" charset="-128"/>
                <a:cs typeface="Segoe UI" pitchFamily="34" charset="0"/>
              </a:rPr>
              <a:t> του </a:t>
            </a:r>
            <a:r>
              <a:rPr lang="el-GR" altLang="el-GR" sz="2000" dirty="0" err="1">
                <a:solidFill>
                  <a:schemeClr val="bg2">
                    <a:lumMod val="50000"/>
                  </a:schemeClr>
                </a:solidFill>
                <a:latin typeface="Segoe UI" pitchFamily="34" charset="0"/>
                <a:ea typeface="ＭＳ Ｐゴシック" charset="-128"/>
                <a:cs typeface="Segoe UI" pitchFamily="34" charset="0"/>
              </a:rPr>
              <a:t>δίκτυου</a:t>
            </a:r>
            <a:r>
              <a:rPr lang="el-GR" altLang="el-GR" sz="2000" dirty="0">
                <a:solidFill>
                  <a:schemeClr val="bg2">
                    <a:lumMod val="50000"/>
                  </a:schemeClr>
                </a:solidFill>
                <a:latin typeface="Segoe UI" pitchFamily="34" charset="0"/>
                <a:ea typeface="ＭＳ Ｐゴシック" charset="-128"/>
                <a:cs typeface="Segoe UI" pitchFamily="34" charset="0"/>
              </a:rPr>
              <a:t> διανομής.</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Μελέτες εκτιμούν ότι το κέρδος των εταιριών παραγωγής είναι 1 δισ. δολάρια ετησίως καθώς ένα μοναδικό ψηφιακό αντίγραφο θα μεταδίδεται μέσω δορυφόρου σε όλες τις αίθουσες.</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2.      Η στρατηγική της </a:t>
            </a:r>
            <a:r>
              <a:rPr lang="el-GR" altLang="el-GR" sz="2000" dirty="0" err="1">
                <a:solidFill>
                  <a:schemeClr val="bg2">
                    <a:lumMod val="50000"/>
                  </a:schemeClr>
                </a:solidFill>
                <a:latin typeface="Segoe UI" pitchFamily="34" charset="0"/>
                <a:ea typeface="ＭＳ Ｐゴシック" charset="-128"/>
                <a:cs typeface="Segoe UI" pitchFamily="34" charset="0"/>
              </a:rPr>
              <a:t>Thomson</a:t>
            </a:r>
            <a:r>
              <a:rPr lang="el-GR" altLang="el-GR" sz="2000" dirty="0">
                <a:solidFill>
                  <a:schemeClr val="bg2">
                    <a:lumMod val="50000"/>
                  </a:schemeClr>
                </a:solidFill>
                <a:latin typeface="Segoe UI" pitchFamily="34" charset="0"/>
                <a:ea typeface="ＭＳ Ｐゴシック" charset="-128"/>
                <a:cs typeface="Segoe UI" pitchFamily="34" charset="0"/>
              </a:rPr>
              <a:t> είναι να καθιερώσει την τεχνολογία της ως πρότυπο στην νέα αγορά ψηφιακών ταινιών.</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Απόκτηση προβαδίσματος.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Συγκέντρωση συμμάχων. </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2155655" cy="461665"/>
          </a:xfrm>
          <a:prstGeom prst="rect">
            <a:avLst/>
          </a:prstGeom>
        </p:spPr>
        <p:txBody>
          <a:bodyPr wrap="none">
            <a:spAutoFit/>
          </a:bodyPr>
          <a:lstStyle/>
          <a:p>
            <a:r>
              <a:rPr lang="el-GR" altLang="el-GR" sz="2400" b="1" dirty="0">
                <a:solidFill>
                  <a:srgbClr val="303F6A"/>
                </a:solidFill>
              </a:rPr>
              <a:t>ΛΥΣΗ ΑΣΚΗΣΗΣ </a:t>
            </a:r>
          </a:p>
        </p:txBody>
      </p:sp>
    </p:spTree>
    <p:extLst>
      <p:ext uri="{BB962C8B-B14F-4D97-AF65-F5344CB8AC3E}">
        <p14:creationId xmlns:p14="http://schemas.microsoft.com/office/powerpoint/2010/main" val="35318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769441"/>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4722127" cy="461665"/>
          </a:xfrm>
          <a:prstGeom prst="rect">
            <a:avLst/>
          </a:prstGeom>
        </p:spPr>
        <p:txBody>
          <a:bodyPr wrap="none">
            <a:spAutoFit/>
          </a:bodyPr>
          <a:lstStyle/>
          <a:p>
            <a:r>
              <a:rPr lang="el-GR" altLang="el-GR" sz="2400" b="1" dirty="0">
                <a:solidFill>
                  <a:srgbClr val="303F6A"/>
                </a:solidFill>
              </a:rPr>
              <a:t>Η υιοθέτηση μιας νέας τεχνολογίας</a:t>
            </a:r>
            <a:endParaRPr lang="el-GR" sz="2400" b="1" dirty="0">
              <a:solidFill>
                <a:srgbClr val="303F6A"/>
              </a:solidFill>
            </a:endParaRPr>
          </a:p>
        </p:txBody>
      </p:sp>
      <p:pic>
        <p:nvPicPr>
          <p:cNvPr id="6" name="Picture 5">
            <a:extLst>
              <a:ext uri="{FF2B5EF4-FFF2-40B4-BE49-F238E27FC236}">
                <a16:creationId xmlns:a16="http://schemas.microsoft.com/office/drawing/2014/main" id="{A857831F-DE13-40D7-BD5E-83D1DA91C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8636" y="2657588"/>
            <a:ext cx="8360804" cy="483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877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86911" y="2784678"/>
            <a:ext cx="9240715" cy="1200329"/>
          </a:xfrm>
          <a:prstGeom prst="rect">
            <a:avLst/>
          </a:prstGeom>
          <a:noFill/>
        </p:spPr>
        <p:txBody>
          <a:bodyPr wrap="square" rtlCol="0">
            <a:spAutoFit/>
          </a:bodyPr>
          <a:lstStyle/>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Είδη προτύπων</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Πόλεμος προτύπων</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Ανακωχή</a:t>
            </a:r>
          </a:p>
          <a:p>
            <a:pPr algn="just">
              <a:lnSpc>
                <a:spcPct val="90000"/>
              </a:lnSpc>
            </a:pPr>
            <a:r>
              <a:rPr lang="el-GR" altLang="el-GR" sz="2000" dirty="0">
                <a:solidFill>
                  <a:schemeClr val="bg2">
                    <a:lumMod val="50000"/>
                  </a:schemeClr>
                </a:solidFill>
                <a:latin typeface="Segoe UI" pitchFamily="34" charset="0"/>
                <a:ea typeface="ＭＳ Ｐゴシック" charset="-128"/>
                <a:cs typeface="Segoe UI" pitchFamily="34" charset="0"/>
              </a:rPr>
              <a:t>Συμμαχίες</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2" y="2101309"/>
            <a:ext cx="9493162" cy="461665"/>
          </a:xfrm>
          <a:prstGeom prst="rect">
            <a:avLst/>
          </a:prstGeom>
        </p:spPr>
        <p:txBody>
          <a:bodyPr wrap="square">
            <a:spAutoFit/>
          </a:bodyPr>
          <a:lstStyle/>
          <a:p>
            <a:r>
              <a:rPr lang="el-GR" altLang="el-GR" sz="2400" b="1" dirty="0">
                <a:solidFill>
                  <a:srgbClr val="303F6A"/>
                </a:solidFill>
              </a:rPr>
              <a:t>Επίλογος </a:t>
            </a:r>
            <a:endParaRPr lang="el-GR" sz="2400" b="1" dirty="0">
              <a:solidFill>
                <a:srgbClr val="303F6A"/>
              </a:solidFill>
            </a:endParaRPr>
          </a:p>
        </p:txBody>
      </p:sp>
    </p:spTree>
    <p:extLst>
      <p:ext uri="{BB962C8B-B14F-4D97-AF65-F5344CB8AC3E}">
        <p14:creationId xmlns:p14="http://schemas.microsoft.com/office/powerpoint/2010/main" val="203309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3231654"/>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de facto πρότυπα λόγω της κυριαρχίας τους στην αγορά. DVD</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Διεθνή πρότυπα, δηλαδή στις τεχνικές προδιαγραφές που εκδίδονται από τους διεθνείς οργανισμούς τυποποίησης (ΙTU, ISO, …). Τα πρότυπα αυτά είναι ανοικτά και οποιοσδήποτε μπορεί να τα χρησιμοποιήσει ελεύθερα. μόντεμ, το φαξ, η τεχνολογία κινητής τηλεφωνίας GSM, …</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TCP/IP </a:t>
            </a:r>
            <a:r>
              <a:rPr lang="el-GR" altLang="el-GR" sz="2000" dirty="0" err="1">
                <a:solidFill>
                  <a:schemeClr val="bg2">
                    <a:lumMod val="50000"/>
                  </a:schemeClr>
                </a:solidFill>
                <a:latin typeface="Segoe UI" pitchFamily="34" charset="0"/>
                <a:ea typeface="ＭＳ Ｐゴシック" charset="-128"/>
                <a:cs typeface="Segoe UI" pitchFamily="34" charset="0"/>
              </a:rPr>
              <a:t>vs</a:t>
            </a:r>
            <a:r>
              <a:rPr lang="el-GR" altLang="el-GR" sz="2000" dirty="0">
                <a:solidFill>
                  <a:schemeClr val="bg2">
                    <a:lumMod val="50000"/>
                  </a:schemeClr>
                </a:solidFill>
                <a:latin typeface="Segoe UI" pitchFamily="34" charset="0"/>
                <a:ea typeface="ＭＳ Ｐゴシック" charset="-128"/>
                <a:cs typeface="Segoe UI" pitchFamily="34" charset="0"/>
              </a:rPr>
              <a:t>. του διεθνούς προτύπου OSI (</a:t>
            </a:r>
            <a:r>
              <a:rPr lang="el-GR" altLang="el-GR" sz="2000" dirty="0" err="1">
                <a:solidFill>
                  <a:schemeClr val="bg2">
                    <a:lumMod val="50000"/>
                  </a:schemeClr>
                </a:solidFill>
                <a:latin typeface="Segoe UI" pitchFamily="34" charset="0"/>
                <a:ea typeface="ＭＳ Ｐゴシック" charset="-128"/>
                <a:cs typeface="Segoe UI" pitchFamily="34" charset="0"/>
              </a:rPr>
              <a:t>Open</a:t>
            </a:r>
            <a:r>
              <a:rPr lang="el-GR" altLang="el-GR" sz="2000" dirty="0">
                <a:solidFill>
                  <a:schemeClr val="bg2">
                    <a:lumMod val="50000"/>
                  </a:schemeClr>
                </a:solidFill>
                <a:latin typeface="Segoe UI" pitchFamily="34" charset="0"/>
                <a:ea typeface="ＭＳ Ｐゴシック" charset="-128"/>
                <a:cs typeface="Segoe UI" pitchFamily="34" charset="0"/>
              </a:rPr>
              <a:t> System </a:t>
            </a:r>
            <a:r>
              <a:rPr lang="el-GR" altLang="el-GR" sz="2000" dirty="0" err="1">
                <a:solidFill>
                  <a:schemeClr val="bg2">
                    <a:lumMod val="50000"/>
                  </a:schemeClr>
                </a:solidFill>
                <a:latin typeface="Segoe UI" pitchFamily="34" charset="0"/>
                <a:ea typeface="ＭＳ Ｐゴシック" charset="-128"/>
                <a:cs typeface="Segoe UI" pitchFamily="34" charset="0"/>
              </a:rPr>
              <a:t>Interconnection</a:t>
            </a:r>
            <a:r>
              <a:rPr lang="el-GR" altLang="el-GR" sz="2000" dirty="0">
                <a:solidFill>
                  <a:schemeClr val="bg2">
                    <a:lumMod val="50000"/>
                  </a:schemeClr>
                </a:solidFill>
                <a:latin typeface="Segoe UI" pitchFamily="34" charset="0"/>
                <a:ea typeface="ＭＳ Ｐゴシック" charset="-128"/>
                <a:cs typeface="Segoe UI" pitchFamily="34" charset="0"/>
              </a:rPr>
              <a:t>).</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28897" cy="461665"/>
          </a:xfrm>
          <a:prstGeom prst="rect">
            <a:avLst/>
          </a:prstGeom>
        </p:spPr>
        <p:txBody>
          <a:bodyPr wrap="none">
            <a:spAutoFit/>
          </a:bodyPr>
          <a:lstStyle/>
          <a:p>
            <a:r>
              <a:rPr lang="el-GR" altLang="el-GR" sz="2400" b="1" dirty="0">
                <a:solidFill>
                  <a:srgbClr val="303F6A"/>
                </a:solidFill>
              </a:rPr>
              <a:t>Ορισμός των προτύπων</a:t>
            </a:r>
            <a:endParaRPr lang="el-GR" sz="2400" b="1" dirty="0">
              <a:solidFill>
                <a:srgbClr val="303F6A"/>
              </a:solidFill>
            </a:endParaRPr>
          </a:p>
        </p:txBody>
      </p:sp>
    </p:spTree>
    <p:extLst>
      <p:ext uri="{BB962C8B-B14F-4D97-AF65-F5344CB8AC3E}">
        <p14:creationId xmlns:p14="http://schemas.microsoft.com/office/powerpoint/2010/main" val="173852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725548" y="2195923"/>
            <a:ext cx="9240715" cy="4524315"/>
          </a:xfrm>
          <a:prstGeom prst="rect">
            <a:avLst/>
          </a:prstGeom>
          <a:noFill/>
        </p:spPr>
        <p:txBody>
          <a:bodyPr wrap="square" rtlCol="0">
            <a:spAutoFit/>
          </a:bodyPr>
          <a:lstStyle/>
          <a:p>
            <a:endParaRPr lang="el-GR" sz="2400" dirty="0">
              <a:solidFill>
                <a:srgbClr val="303F6A"/>
              </a:solidFill>
            </a:endParaRP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de facto πρότυπα λόγω της κυριαρχίας τους στην αγορά. DVD</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Διεθνή πρότυπα, δηλαδή στις τεχνικές προδιαγραφές που εκδίδονται από τους διεθνείς οργανισμούς τυποποίησης (ΙTU, ISO, …). Τα πρότυπα αυτά είναι ανοικτά και οποιοσδήποτε μπορεί να τα χρησιμοποιήσει ελεύθερα. μόντεμ, το φαξ, η τεχνολογία κινητής τηλεφωνίας GSM, …</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TCP/IP </a:t>
            </a:r>
            <a:r>
              <a:rPr lang="el-GR" altLang="el-GR" sz="2000" dirty="0" err="1">
                <a:solidFill>
                  <a:schemeClr val="bg2">
                    <a:lumMod val="50000"/>
                  </a:schemeClr>
                </a:solidFill>
                <a:latin typeface="Segoe UI" pitchFamily="34" charset="0"/>
                <a:ea typeface="ＭＳ Ｐゴシック" charset="-128"/>
                <a:cs typeface="Segoe UI" pitchFamily="34" charset="0"/>
              </a:rPr>
              <a:t>vs</a:t>
            </a:r>
            <a:r>
              <a:rPr lang="el-GR" altLang="el-GR" sz="2000" dirty="0">
                <a:solidFill>
                  <a:schemeClr val="bg2">
                    <a:lumMod val="50000"/>
                  </a:schemeClr>
                </a:solidFill>
                <a:latin typeface="Segoe UI" pitchFamily="34" charset="0"/>
                <a:ea typeface="ＭＳ Ｐゴシック" charset="-128"/>
                <a:cs typeface="Segoe UI" pitchFamily="34" charset="0"/>
              </a:rPr>
              <a:t>. του διεθνούς προτύπου OSI (</a:t>
            </a:r>
            <a:r>
              <a:rPr lang="el-GR" altLang="el-GR" sz="2000" dirty="0" err="1">
                <a:solidFill>
                  <a:schemeClr val="bg2">
                    <a:lumMod val="50000"/>
                  </a:schemeClr>
                </a:solidFill>
                <a:latin typeface="Segoe UI" pitchFamily="34" charset="0"/>
                <a:ea typeface="ＭＳ Ｐゴシック" charset="-128"/>
                <a:cs typeface="Segoe UI" pitchFamily="34" charset="0"/>
              </a:rPr>
              <a:t>Open</a:t>
            </a:r>
            <a:r>
              <a:rPr lang="el-GR" altLang="el-GR" sz="2000" dirty="0">
                <a:solidFill>
                  <a:schemeClr val="bg2">
                    <a:lumMod val="50000"/>
                  </a:schemeClr>
                </a:solidFill>
                <a:latin typeface="Segoe UI" pitchFamily="34" charset="0"/>
                <a:ea typeface="ＭＳ Ｐゴシック" charset="-128"/>
                <a:cs typeface="Segoe UI" pitchFamily="34" charset="0"/>
              </a:rPr>
              <a:t> System </a:t>
            </a:r>
            <a:r>
              <a:rPr lang="el-GR" altLang="el-GR" sz="2000" dirty="0" err="1">
                <a:solidFill>
                  <a:schemeClr val="bg2">
                    <a:lumMod val="50000"/>
                  </a:schemeClr>
                </a:solidFill>
                <a:latin typeface="Segoe UI" pitchFamily="34" charset="0"/>
                <a:ea typeface="ＭＳ Ｐゴシック" charset="-128"/>
                <a:cs typeface="Segoe UI" pitchFamily="34" charset="0"/>
              </a:rPr>
              <a:t>Interconnection</a:t>
            </a:r>
            <a:r>
              <a:rPr lang="el-GR" altLang="el-GR" sz="2000" dirty="0">
                <a:solidFill>
                  <a:schemeClr val="bg2">
                    <a:lumMod val="50000"/>
                  </a:schemeClr>
                </a:solidFill>
                <a:latin typeface="Segoe UI" pitchFamily="34" charset="0"/>
                <a:ea typeface="ＭＳ Ｐゴシック" charset="-128"/>
                <a:cs typeface="Segoe UI" pitchFamily="34" charset="0"/>
              </a:rPr>
              <a:t>)</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457200" lvl="7"/>
            <a:r>
              <a:rPr lang="el-GR" altLang="el-GR" sz="2400" b="1" dirty="0">
                <a:solidFill>
                  <a:srgbClr val="303F6A"/>
                </a:solidFill>
              </a:rPr>
              <a:t>Κέρδος εταιρίας </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Συνολική αξία που προστίθεται στον κλάδο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x </a:t>
            </a:r>
          </a:p>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Το μερίδιο της αξίας του κλάδου που αντιστοιχεί στην εταιρία</a:t>
            </a: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3228897" cy="461665"/>
          </a:xfrm>
          <a:prstGeom prst="rect">
            <a:avLst/>
          </a:prstGeom>
        </p:spPr>
        <p:txBody>
          <a:bodyPr wrap="none">
            <a:spAutoFit/>
          </a:bodyPr>
          <a:lstStyle/>
          <a:p>
            <a:r>
              <a:rPr lang="el-GR" altLang="el-GR" sz="2400" b="1" dirty="0">
                <a:solidFill>
                  <a:srgbClr val="303F6A"/>
                </a:solidFill>
              </a:rPr>
              <a:t>Ορισμός των προτύπων</a:t>
            </a:r>
            <a:endParaRPr lang="el-GR" sz="2400" b="1" dirty="0">
              <a:solidFill>
                <a:srgbClr val="303F6A"/>
              </a:solidFill>
            </a:endParaRPr>
          </a:p>
        </p:txBody>
      </p:sp>
    </p:spTree>
    <p:extLst>
      <p:ext uri="{BB962C8B-B14F-4D97-AF65-F5344CB8AC3E}">
        <p14:creationId xmlns:p14="http://schemas.microsoft.com/office/powerpoint/2010/main" val="52983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368663" y="3196208"/>
            <a:ext cx="9240715" cy="3785652"/>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τεχνολογίας εξαιρετικής απόδοσης μη-συμβατής με τις υπάρχουσες τεχνολογίες. Ο προμηθευτής διατηρεί αυστηρό έλεγχο της τεχνολογίας αυτής.</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τεχνολογίας εξαιρετικής απόδοσης μη-συμβατής με τις υπάρχουσες τεχνολογίες αλλά ελεύθερη ως προς τη χρήση.</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εξελιγμένης τεχνολογίας η οποία είναι συμβατή με τις προηγούμενες τεχνολογίες. Ο προμηθευτής διατηρεί αυστηρό έλεγχο.</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Προσφορά εξελιγμένης ελεύθερης τεχνολογίας.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0" lvl="6"/>
            <a:r>
              <a:rPr lang="el-GR" altLang="el-GR" sz="2000" dirty="0">
                <a:solidFill>
                  <a:schemeClr val="bg2">
                    <a:lumMod val="50000"/>
                  </a:schemeClr>
                </a:solidFill>
                <a:latin typeface="Segoe UI" pitchFamily="34" charset="0"/>
                <a:ea typeface="ＭＳ Ｐゴシック" charset="-128"/>
                <a:cs typeface="Segoe UI" pitchFamily="34" charset="0"/>
              </a:rPr>
              <a:t>O έλεγχος αποσκοπεί στη μεγιστοποίηση του μεριδίου μιας εταιρίας</a:t>
            </a:r>
          </a:p>
          <a:p>
            <a:pPr marL="0" lvl="6"/>
            <a:r>
              <a:rPr lang="el-GR" altLang="el-GR" sz="2000" dirty="0">
                <a:solidFill>
                  <a:schemeClr val="bg2">
                    <a:lumMod val="50000"/>
                  </a:schemeClr>
                </a:solidFill>
                <a:latin typeface="Segoe UI" pitchFamily="34" charset="0"/>
                <a:ea typeface="ＭＳ Ｐゴシック" charset="-128"/>
                <a:cs typeface="Segoe UI" pitchFamily="34" charset="0"/>
              </a:rPr>
              <a:t>Η ανοικτή προσέγγιση αποσκοπεί στην μεγιστοποίηση της συνολικής αξίας.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8607421" cy="830997"/>
          </a:xfrm>
          <a:prstGeom prst="rect">
            <a:avLst/>
          </a:prstGeom>
        </p:spPr>
        <p:txBody>
          <a:bodyPr wrap="none">
            <a:spAutoFit/>
          </a:bodyPr>
          <a:lstStyle/>
          <a:p>
            <a:r>
              <a:rPr lang="el-GR" altLang="el-GR" sz="2400" b="1" dirty="0">
                <a:solidFill>
                  <a:srgbClr val="303F6A"/>
                </a:solidFill>
              </a:rPr>
              <a:t>Κατηγορίες προτύπων βάσει των τεχνολογικών χαρακτηριστικών </a:t>
            </a:r>
          </a:p>
          <a:p>
            <a:r>
              <a:rPr lang="el-GR" altLang="el-GR" sz="2400" b="1" dirty="0">
                <a:solidFill>
                  <a:srgbClr val="303F6A"/>
                </a:solidFill>
              </a:rPr>
              <a:t>και του ελέγχου της τεχνολογίας</a:t>
            </a:r>
          </a:p>
        </p:txBody>
      </p:sp>
    </p:spTree>
    <p:extLst>
      <p:ext uri="{BB962C8B-B14F-4D97-AF65-F5344CB8AC3E}">
        <p14:creationId xmlns:p14="http://schemas.microsoft.com/office/powerpoint/2010/main" val="193544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3556426"/>
            <a:ext cx="9240715" cy="3170099"/>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Παραδείγματα τέτοιας τεχνολογίας είναι ο </a:t>
            </a:r>
            <a:r>
              <a:rPr lang="el-GR" altLang="el-GR" sz="2000" dirty="0" err="1">
                <a:solidFill>
                  <a:schemeClr val="bg2">
                    <a:lumMod val="50000"/>
                  </a:schemeClr>
                </a:solidFill>
                <a:latin typeface="Segoe UI" pitchFamily="34" charset="0"/>
                <a:ea typeface="ＭＳ Ｐゴシック" charset="-128"/>
                <a:cs typeface="Segoe UI" pitchFamily="34" charset="0"/>
              </a:rPr>
              <a:t>Palm</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Pilot</a:t>
            </a:r>
            <a:r>
              <a:rPr lang="el-GR" altLang="el-GR" sz="2000" dirty="0">
                <a:solidFill>
                  <a:schemeClr val="bg2">
                    <a:lumMod val="50000"/>
                  </a:schemeClr>
                </a:solidFill>
                <a:latin typeface="Segoe UI" pitchFamily="34" charset="0"/>
                <a:ea typeface="ＭＳ Ｐゴシック" charset="-128"/>
                <a:cs typeface="Segoe UI" pitchFamily="34" charset="0"/>
              </a:rPr>
              <a:t> της U.S. </a:t>
            </a:r>
            <a:r>
              <a:rPr lang="el-GR" altLang="el-GR" sz="2000" dirty="0" err="1">
                <a:solidFill>
                  <a:schemeClr val="bg2">
                    <a:lumMod val="50000"/>
                  </a:schemeClr>
                </a:solidFill>
                <a:latin typeface="Segoe UI" pitchFamily="34" charset="0"/>
                <a:ea typeface="ＭＳ Ｐゴシック" charset="-128"/>
                <a:cs typeface="Segoe UI" pitchFamily="34" charset="0"/>
              </a:rPr>
              <a:t>Robotics</a:t>
            </a:r>
            <a:r>
              <a:rPr lang="el-GR" altLang="el-GR" sz="2000" dirty="0">
                <a:solidFill>
                  <a:schemeClr val="bg2">
                    <a:lumMod val="50000"/>
                  </a:schemeClr>
                </a:solidFill>
                <a:latin typeface="Segoe UI" pitchFamily="34" charset="0"/>
                <a:ea typeface="ＭＳ Ｐゴシック" charset="-128"/>
                <a:cs typeface="Segoe UI" pitchFamily="34" charset="0"/>
              </a:rPr>
              <a:t> και ο </a:t>
            </a:r>
            <a:r>
              <a:rPr lang="el-GR" altLang="el-GR" sz="2000" dirty="0" err="1">
                <a:solidFill>
                  <a:schemeClr val="bg2">
                    <a:lumMod val="50000"/>
                  </a:schemeClr>
                </a:solidFill>
                <a:latin typeface="Segoe UI" pitchFamily="34" charset="0"/>
                <a:ea typeface="ＭＳ Ｐゴシック" charset="-128"/>
                <a:cs typeface="Segoe UI" pitchFamily="34" charset="0"/>
              </a:rPr>
              <a:t>Zip</a:t>
            </a:r>
            <a:r>
              <a:rPr lang="el-GR" altLang="el-GR" sz="2000" dirty="0">
                <a:solidFill>
                  <a:schemeClr val="bg2">
                    <a:lumMod val="50000"/>
                  </a:schemeClr>
                </a:solidFill>
                <a:latin typeface="Segoe UI" pitchFamily="34" charset="0"/>
                <a:ea typeface="ＭＳ Ｐゴシック" charset="-128"/>
                <a:cs typeface="Segoe UI" pitchFamily="34" charset="0"/>
              </a:rPr>
              <a:t> </a:t>
            </a:r>
            <a:r>
              <a:rPr lang="el-GR" altLang="el-GR" sz="2000" dirty="0" err="1">
                <a:solidFill>
                  <a:schemeClr val="bg2">
                    <a:lumMod val="50000"/>
                  </a:schemeClr>
                </a:solidFill>
                <a:latin typeface="Segoe UI" pitchFamily="34" charset="0"/>
                <a:ea typeface="ＭＳ Ｐゴシック" charset="-128"/>
                <a:cs typeface="Segoe UI" pitchFamily="34" charset="0"/>
              </a:rPr>
              <a:t>drive</a:t>
            </a:r>
            <a:r>
              <a:rPr lang="el-GR" altLang="el-GR" sz="2000" dirty="0">
                <a:solidFill>
                  <a:schemeClr val="bg2">
                    <a:lumMod val="50000"/>
                  </a:schemeClr>
                </a:solidFill>
                <a:latin typeface="Segoe UI" pitchFamily="34" charset="0"/>
                <a:ea typeface="ＭＳ Ｐゴシック" charset="-128"/>
                <a:cs typeface="Segoe UI" pitchFamily="34" charset="0"/>
              </a:rPr>
              <a:t> της </a:t>
            </a:r>
            <a:r>
              <a:rPr lang="el-GR" altLang="el-GR" sz="2000" dirty="0" err="1">
                <a:solidFill>
                  <a:schemeClr val="bg2">
                    <a:lumMod val="50000"/>
                  </a:schemeClr>
                </a:solidFill>
                <a:latin typeface="Segoe UI" pitchFamily="34" charset="0"/>
                <a:ea typeface="ＭＳ Ｐゴシック" charset="-128"/>
                <a:cs typeface="Segoe UI" pitchFamily="34" charset="0"/>
              </a:rPr>
              <a:t>Iomega</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 Εξαιρετικά προσοδοφόρα μέθοδος. Χαρακτηριστικό παράδειγμα, η στρατηγική ελέγχου της </a:t>
            </a:r>
            <a:r>
              <a:rPr lang="el-GR" altLang="el-GR" sz="2000" dirty="0" err="1">
                <a:solidFill>
                  <a:schemeClr val="bg2">
                    <a:lumMod val="50000"/>
                  </a:schemeClr>
                </a:solidFill>
                <a:latin typeface="Segoe UI" pitchFamily="34" charset="0"/>
                <a:ea typeface="ＭＳ Ｐゴシック" charset="-128"/>
                <a:cs typeface="Segoe UI" pitchFamily="34" charset="0"/>
              </a:rPr>
              <a:t>Intel</a:t>
            </a:r>
            <a:r>
              <a:rPr lang="el-GR" altLang="el-GR" sz="2000" dirty="0">
                <a:solidFill>
                  <a:schemeClr val="bg2">
                    <a:lumMod val="50000"/>
                  </a:schemeClr>
                </a:solidFill>
                <a:latin typeface="Segoe UI" pitchFamily="34" charset="0"/>
                <a:ea typeface="ＭＳ Ｐゴシック" charset="-128"/>
                <a:cs typeface="Segoe UI" pitchFamily="34" charset="0"/>
              </a:rPr>
              <a:t> και τα αποτελέσματα υψηλής κεφαλαιοποίησής της.</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Μόνο οι εταιρίες με πολύ ισχυρή θέση μπορούν να τολμήσουν την προσφορά εξαιρετικής απόδοσης. </a:t>
            </a:r>
          </a:p>
          <a:p>
            <a:pPr marL="800100" lvl="7" indent="-342900">
              <a:buFont typeface="Arial" panose="020B0604020202020204" pitchFamily="34" charset="0"/>
              <a:buChar char="•"/>
            </a:pPr>
            <a:endParaRPr lang="el-GR" altLang="el-GR" sz="2000" dirty="0">
              <a:solidFill>
                <a:schemeClr val="bg2">
                  <a:lumMod val="50000"/>
                </a:schemeClr>
              </a:solidFill>
              <a:latin typeface="Segoe UI" pitchFamily="34" charset="0"/>
              <a:ea typeface="ＭＳ Ｐゴシック" charset="-128"/>
              <a:cs typeface="Segoe UI" pitchFamily="34" charset="0"/>
            </a:endParaRP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Παράδειγμα προς αποφυγή (μέχρι το 2005): </a:t>
            </a:r>
            <a:r>
              <a:rPr lang="el-GR" altLang="el-GR" sz="2000" dirty="0" err="1">
                <a:solidFill>
                  <a:schemeClr val="bg2">
                    <a:lumMod val="50000"/>
                  </a:schemeClr>
                </a:solidFill>
                <a:latin typeface="Segoe UI" pitchFamily="34" charset="0"/>
                <a:ea typeface="ＭＳ Ｐゴシック" charset="-128"/>
                <a:cs typeface="Segoe UI" pitchFamily="34" charset="0"/>
              </a:rPr>
              <a:t>Apple</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7997702" cy="1200329"/>
          </a:xfrm>
          <a:prstGeom prst="rect">
            <a:avLst/>
          </a:prstGeom>
        </p:spPr>
        <p:txBody>
          <a:bodyPr wrap="none">
            <a:spAutoFit/>
          </a:bodyPr>
          <a:lstStyle/>
          <a:p>
            <a:r>
              <a:rPr lang="el-GR" altLang="el-GR" sz="2400" b="1" dirty="0">
                <a:solidFill>
                  <a:srgbClr val="303F6A"/>
                </a:solidFill>
              </a:rPr>
              <a:t>Προσφορά τεχνολογίας εξαιρετικής απόδοσης μη-συμβατής </a:t>
            </a:r>
          </a:p>
          <a:p>
            <a:r>
              <a:rPr lang="el-GR" altLang="el-GR" sz="2400" b="1" dirty="0">
                <a:solidFill>
                  <a:srgbClr val="303F6A"/>
                </a:solidFill>
              </a:rPr>
              <a:t>με τις υπάρχουσες τεχνολογίες, στην οποία ο προμηθευτής </a:t>
            </a:r>
          </a:p>
          <a:p>
            <a:r>
              <a:rPr lang="el-GR" altLang="el-GR" sz="2400" b="1" dirty="0">
                <a:solidFill>
                  <a:srgbClr val="303F6A"/>
                </a:solidFill>
              </a:rPr>
              <a:t>διατηρεί αυστηρό έλεγχο</a:t>
            </a:r>
          </a:p>
        </p:txBody>
      </p:sp>
    </p:spTree>
    <p:extLst>
      <p:ext uri="{BB962C8B-B14F-4D97-AF65-F5344CB8AC3E}">
        <p14:creationId xmlns:p14="http://schemas.microsoft.com/office/powerpoint/2010/main" val="2485426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3556426"/>
            <a:ext cx="9240715" cy="1323439"/>
          </a:xfrm>
          <a:prstGeom prst="rect">
            <a:avLst/>
          </a:prstGeom>
          <a:noFill/>
        </p:spPr>
        <p:txBody>
          <a:bodyPr wrap="square" rtlCol="0">
            <a:spAutoFit/>
          </a:bodyPr>
          <a:lstStyle/>
          <a:p>
            <a:pPr marL="457200" lvl="7"/>
            <a:r>
              <a:rPr lang="el-GR" altLang="el-GR" sz="2000" dirty="0">
                <a:solidFill>
                  <a:schemeClr val="bg2">
                    <a:lumMod val="50000"/>
                  </a:schemeClr>
                </a:solidFill>
                <a:latin typeface="Segoe UI" pitchFamily="34" charset="0"/>
                <a:ea typeface="ＭＳ Ｐゴシック" charset="-128"/>
                <a:cs typeface="Segoe UI" pitchFamily="34" charset="0"/>
              </a:rPr>
              <a:t>Συνήθως αυτές οι περιπτώσεις αφορούν τεχνολογίες που υπακούν στα πρότυπα των διεθνών οργανισμών. Χαρακτηριστικό παράδειγμα τέτοιου προτύπου είναι το πρότυπο της ψηφιακής τηλεόρασης.</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8681928" cy="830997"/>
          </a:xfrm>
          <a:prstGeom prst="rect">
            <a:avLst/>
          </a:prstGeom>
        </p:spPr>
        <p:txBody>
          <a:bodyPr wrap="none">
            <a:spAutoFit/>
          </a:bodyPr>
          <a:lstStyle/>
          <a:p>
            <a:r>
              <a:rPr lang="el-GR" altLang="el-GR" sz="2400" b="1" dirty="0">
                <a:solidFill>
                  <a:srgbClr val="303F6A"/>
                </a:solidFill>
              </a:rPr>
              <a:t>Προσφορά τεχνολογίας εξαιρετικής απόδοσης μη-συμβατής</a:t>
            </a:r>
          </a:p>
          <a:p>
            <a:r>
              <a:rPr lang="el-GR" altLang="el-GR" sz="2400" b="1" dirty="0">
                <a:solidFill>
                  <a:srgbClr val="303F6A"/>
                </a:solidFill>
              </a:rPr>
              <a:t>με τις υπάρχουσες τεχνολογίες, αλλά ελεύθερη ως προς τη χρήση</a:t>
            </a:r>
          </a:p>
        </p:txBody>
      </p:sp>
    </p:spTree>
    <p:extLst>
      <p:ext uri="{BB962C8B-B14F-4D97-AF65-F5344CB8AC3E}">
        <p14:creationId xmlns:p14="http://schemas.microsoft.com/office/powerpoint/2010/main" val="3997064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9B00A4-68E8-4E89-A8A3-B11D804E2458}"/>
              </a:ext>
            </a:extLst>
          </p:cNvPr>
          <p:cNvSpPr txBox="1"/>
          <p:nvPr/>
        </p:nvSpPr>
        <p:spPr>
          <a:xfrm>
            <a:off x="288997" y="3556426"/>
            <a:ext cx="9240715" cy="2246769"/>
          </a:xfrm>
          <a:prstGeom prst="rect">
            <a:avLst/>
          </a:prstGeom>
          <a:noFill/>
        </p:spPr>
        <p:txBody>
          <a:bodyPr wrap="square" rtlCol="0">
            <a:spAutoFit/>
          </a:bodyPr>
          <a:lstStyle/>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Δυναμική μορφή της στρατηγικής της προσφοράς διαφορετικών </a:t>
            </a:r>
            <a:r>
              <a:rPr lang="el-GR" altLang="el-GR" sz="2000" dirty="0" err="1">
                <a:solidFill>
                  <a:schemeClr val="bg2">
                    <a:lumMod val="50000"/>
                  </a:schemeClr>
                </a:solidFill>
                <a:latin typeface="Segoe UI" pitchFamily="34" charset="0"/>
                <a:ea typeface="ＭＳ Ｐゴシック" charset="-128"/>
                <a:cs typeface="Segoe UI" pitchFamily="34" charset="0"/>
              </a:rPr>
              <a:t>εκδόχών</a:t>
            </a:r>
            <a:r>
              <a:rPr lang="el-GR" altLang="el-GR" sz="2000" dirty="0">
                <a:solidFill>
                  <a:schemeClr val="bg2">
                    <a:lumMod val="50000"/>
                  </a:schemeClr>
                </a:solidFill>
                <a:latin typeface="Segoe UI" pitchFamily="34" charset="0"/>
                <a:ea typeface="ＭＳ Ｐゴシック" charset="-128"/>
                <a:cs typeface="Segoe UI" pitchFamily="34" charset="0"/>
              </a:rPr>
              <a:t>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Δημιουργούνται συνεχώς νέα συμβατά προϊόντα με βελτιωμένα χαρακτηριστικά. </a:t>
            </a:r>
          </a:p>
          <a:p>
            <a:pPr marL="800100" lvl="7" indent="-342900">
              <a:buFont typeface="Arial" panose="020B0604020202020204" pitchFamily="34" charset="0"/>
              <a:buChar char="•"/>
            </a:pPr>
            <a:r>
              <a:rPr lang="el-GR" altLang="el-GR" sz="2000" dirty="0">
                <a:solidFill>
                  <a:schemeClr val="bg2">
                    <a:lumMod val="50000"/>
                  </a:schemeClr>
                </a:solidFill>
                <a:latin typeface="Segoe UI" pitchFamily="34" charset="0"/>
                <a:ea typeface="ＭＳ Ｐゴシック" charset="-128"/>
                <a:cs typeface="Segoe UI" pitchFamily="34" charset="0"/>
              </a:rPr>
              <a:t> Οι διάφορες εκδόσεις των Windows ακολούθησαν αυτήν τη στρατηγική.</a:t>
            </a:r>
          </a:p>
          <a:p>
            <a:pPr marL="457200" lvl="7"/>
            <a:endParaRPr lang="el-GR" altLang="el-GR" sz="2000" dirty="0">
              <a:solidFill>
                <a:schemeClr val="bg2">
                  <a:lumMod val="50000"/>
                </a:schemeClr>
              </a:solidFill>
              <a:latin typeface="Segoe UI" pitchFamily="34" charset="0"/>
              <a:ea typeface="ＭＳ Ｐゴシック" charset="-128"/>
              <a:cs typeface="Segoe UI" pitchFamily="34" charset="0"/>
            </a:endParaRPr>
          </a:p>
        </p:txBody>
      </p:sp>
      <p:sp>
        <p:nvSpPr>
          <p:cNvPr id="4" name="Ορθογώνιο 3">
            <a:extLst>
              <a:ext uri="{FF2B5EF4-FFF2-40B4-BE49-F238E27FC236}">
                <a16:creationId xmlns:a16="http://schemas.microsoft.com/office/drawing/2014/main" id="{A86E9F64-A713-41C6-872F-342DA3CA078E}"/>
              </a:ext>
            </a:extLst>
          </p:cNvPr>
          <p:cNvSpPr/>
          <p:nvPr/>
        </p:nvSpPr>
        <p:spPr>
          <a:xfrm>
            <a:off x="288997" y="285439"/>
            <a:ext cx="10258930" cy="1431161"/>
          </a:xfrm>
          <a:prstGeom prst="rect">
            <a:avLst/>
          </a:prstGeom>
          <a:solidFill>
            <a:srgbClr val="56929A"/>
          </a:solidFill>
        </p:spPr>
        <p:txBody>
          <a:bodyPr wrap="square">
            <a:spAutoFit/>
          </a:bodyPr>
          <a:lstStyle/>
          <a:p>
            <a:pPr algn="ctr">
              <a:lnSpc>
                <a:spcPct val="90000"/>
              </a:lnSpc>
              <a:spcBef>
                <a:spcPct val="0"/>
              </a:spcBef>
              <a:spcAft>
                <a:spcPts val="600"/>
              </a:spcAft>
            </a:pPr>
            <a:endParaRPr lang="el-GR" sz="2000" b="1" dirty="0">
              <a:solidFill>
                <a:schemeClr val="bg1"/>
              </a:solidFill>
            </a:endParaRPr>
          </a:p>
          <a:p>
            <a:pPr algn="ctr">
              <a:lnSpc>
                <a:spcPct val="90000"/>
              </a:lnSpc>
              <a:spcBef>
                <a:spcPct val="0"/>
              </a:spcBef>
              <a:spcAft>
                <a:spcPts val="600"/>
              </a:spcAft>
            </a:pPr>
            <a:r>
              <a:rPr lang="el-GR" sz="2000" b="1" dirty="0">
                <a:solidFill>
                  <a:schemeClr val="bg1"/>
                </a:solidFill>
              </a:rPr>
              <a:t>Χρηματοδότηση Νεοφυούς Επιχειρηματικότητας </a:t>
            </a:r>
          </a:p>
          <a:p>
            <a:pPr algn="ctr">
              <a:lnSpc>
                <a:spcPct val="90000"/>
              </a:lnSpc>
              <a:spcBef>
                <a:spcPct val="0"/>
              </a:spcBef>
              <a:spcAft>
                <a:spcPts val="600"/>
              </a:spcAft>
            </a:pPr>
            <a:r>
              <a:rPr lang="el-GR" sz="2000" b="1" dirty="0">
                <a:solidFill>
                  <a:schemeClr val="bg1"/>
                </a:solidFill>
              </a:rPr>
              <a:t> Εφαρμοσμένη Οικονομική Νεοφυών Εταιρειών</a:t>
            </a:r>
          </a:p>
          <a:p>
            <a:pPr algn="ctr">
              <a:lnSpc>
                <a:spcPct val="90000"/>
              </a:lnSpc>
              <a:spcBef>
                <a:spcPct val="0"/>
              </a:spcBef>
              <a:spcAft>
                <a:spcPts val="600"/>
              </a:spcAft>
            </a:pPr>
            <a:endParaRPr lang="en-US" sz="2000" dirty="0">
              <a:solidFill>
                <a:schemeClr val="bg1"/>
              </a:solidFill>
            </a:endParaRPr>
          </a:p>
        </p:txBody>
      </p:sp>
      <p:sp>
        <p:nvSpPr>
          <p:cNvPr id="2" name="Rectangle 1">
            <a:extLst>
              <a:ext uri="{FF2B5EF4-FFF2-40B4-BE49-F238E27FC236}">
                <a16:creationId xmlns:a16="http://schemas.microsoft.com/office/drawing/2014/main" id="{4EBB927C-CCC0-49D0-9EC5-6CCA06285746}"/>
              </a:ext>
            </a:extLst>
          </p:cNvPr>
          <p:cNvSpPr/>
          <p:nvPr/>
        </p:nvSpPr>
        <p:spPr>
          <a:xfrm>
            <a:off x="786911" y="2101309"/>
            <a:ext cx="10062370" cy="830997"/>
          </a:xfrm>
          <a:prstGeom prst="rect">
            <a:avLst/>
          </a:prstGeom>
        </p:spPr>
        <p:txBody>
          <a:bodyPr wrap="none">
            <a:spAutoFit/>
          </a:bodyPr>
          <a:lstStyle/>
          <a:p>
            <a:r>
              <a:rPr lang="el-GR" altLang="el-GR" sz="2400" b="1" dirty="0">
                <a:solidFill>
                  <a:srgbClr val="303F6A"/>
                </a:solidFill>
              </a:rPr>
              <a:t>Προσφορά εξελιγμένης τεχνολογίας στην οποία ο προμηθευτής διατηρεί </a:t>
            </a:r>
          </a:p>
          <a:p>
            <a:r>
              <a:rPr lang="el-GR" altLang="el-GR" sz="2400" b="1" dirty="0">
                <a:solidFill>
                  <a:srgbClr val="303F6A"/>
                </a:solidFill>
              </a:rPr>
              <a:t>αυστηρό έλεγχο και η οποία είναι συμβατή με τις προηγούμενες τεχνολογίες</a:t>
            </a:r>
          </a:p>
        </p:txBody>
      </p:sp>
    </p:spTree>
    <p:extLst>
      <p:ext uri="{BB962C8B-B14F-4D97-AF65-F5344CB8AC3E}">
        <p14:creationId xmlns:p14="http://schemas.microsoft.com/office/powerpoint/2010/main" val="94687241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2515</TotalTime>
  <Words>1965</Words>
  <Application>Microsoft Office PowerPoint</Application>
  <PresentationFormat>Custom</PresentationFormat>
  <Paragraphs>260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Segoe UI</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ΑΡΣΕΝΗΣ ΣΠΥΡΙΔΩΝ</dc:creator>
  <cp:lastModifiedBy>ΑΡΣΕΝΗΣ ΣΠΥΡΙΔΩΝ</cp:lastModifiedBy>
  <cp:revision>77</cp:revision>
  <dcterms:created xsi:type="dcterms:W3CDTF">2022-11-07T17:34:18Z</dcterms:created>
  <dcterms:modified xsi:type="dcterms:W3CDTF">2023-01-11T14:23:23Z</dcterms:modified>
</cp:coreProperties>
</file>