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sldIdLst>
    <p:sldId id="256" r:id="rId2"/>
    <p:sldId id="484" r:id="rId3"/>
    <p:sldId id="485" r:id="rId4"/>
    <p:sldId id="439" r:id="rId5"/>
    <p:sldId id="486" r:id="rId6"/>
    <p:sldId id="487" r:id="rId7"/>
    <p:sldId id="488" r:id="rId8"/>
    <p:sldId id="489" r:id="rId9"/>
    <p:sldId id="490" r:id="rId10"/>
    <p:sldId id="491" r:id="rId11"/>
    <p:sldId id="492" r:id="rId12"/>
    <p:sldId id="493" r:id="rId13"/>
    <p:sldId id="494" r:id="rId14"/>
    <p:sldId id="495" r:id="rId15"/>
    <p:sldId id="496" r:id="rId16"/>
    <p:sldId id="498" r:id="rId17"/>
    <p:sldId id="499" r:id="rId18"/>
    <p:sldId id="500" r:id="rId19"/>
    <p:sldId id="501" r:id="rId20"/>
    <p:sldId id="502" r:id="rId21"/>
    <p:sldId id="503" r:id="rId22"/>
    <p:sldId id="504" r:id="rId23"/>
    <p:sldId id="505" r:id="rId24"/>
    <p:sldId id="506" r:id="rId25"/>
    <p:sldId id="507" r:id="rId26"/>
    <p:sldId id="508" r:id="rId27"/>
  </p:sldIdLst>
  <p:sldSz cx="10691813" cy="7559675"/>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1" userDrawn="1">
          <p15:clr>
            <a:srgbClr val="A4A3A4"/>
          </p15:clr>
        </p15:guide>
        <p15:guide id="2" orient="horz" pos="4589" userDrawn="1">
          <p15:clr>
            <a:srgbClr val="A4A3A4"/>
          </p15:clr>
        </p15:guide>
        <p15:guide id="3" orient="horz" pos="893" userDrawn="1">
          <p15:clr>
            <a:srgbClr val="A4A3A4"/>
          </p15:clr>
        </p15:guide>
        <p15:guide id="4" pos="336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ΑΡΣΕΝΗΣ ΣΠΥΡΙΔΩΝ" initials="ΑΣ" lastIdx="3" clrIdx="0">
    <p:extLst>
      <p:ext uri="{19B8F6BF-5375-455C-9EA6-DF929625EA0E}">
        <p15:presenceInfo xmlns:p15="http://schemas.microsoft.com/office/powerpoint/2012/main" userId="S::ARSENIS.SPYROS@nbg.gr::58f90e94-65e5-4088-aff8-ae30d6a4ae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929A"/>
    <a:srgbClr val="303D69"/>
    <a:srgbClr val="303F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8" autoAdjust="0"/>
    <p:restoredTop sz="94660"/>
  </p:normalViewPr>
  <p:slideViewPr>
    <p:cSldViewPr snapToGrid="0">
      <p:cViewPr varScale="1">
        <p:scale>
          <a:sx n="104" d="100"/>
          <a:sy n="104" d="100"/>
        </p:scale>
        <p:origin x="1302" y="102"/>
      </p:cViewPr>
      <p:guideLst>
        <p:guide orient="horz" pos="221"/>
        <p:guide orient="horz" pos="4589"/>
        <p:guide orient="horz" pos="893"/>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11179D-2878-490F-806E-4768797DB5BF}" type="datetimeFigureOut">
              <a:rPr lang="el-GR" smtClean="0"/>
              <a:t>7/12/2022</a:t>
            </a:fld>
            <a:endParaRPr lang="el-GR"/>
          </a:p>
        </p:txBody>
      </p:sp>
      <p:sp>
        <p:nvSpPr>
          <p:cNvPr id="4" name="Θέση εικόνας διαφάνειας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FDDB35-ADA3-4C7F-8CB3-1221A79C17E3}" type="slidenum">
              <a:rPr lang="el-GR" smtClean="0"/>
              <a:t>‹#›</a:t>
            </a:fld>
            <a:endParaRPr lang="el-GR"/>
          </a:p>
        </p:txBody>
      </p:sp>
    </p:spTree>
    <p:extLst>
      <p:ext uri="{BB962C8B-B14F-4D97-AF65-F5344CB8AC3E}">
        <p14:creationId xmlns:p14="http://schemas.microsoft.com/office/powerpoint/2010/main" val="2908362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91A01AE-71D8-4BA5-B7D2-EA160B96E585}"/>
              </a:ext>
            </a:extLst>
          </p:cNvPr>
          <p:cNvSpPr>
            <a:spLocks noGrp="1"/>
          </p:cNvSpPr>
          <p:nvPr>
            <p:ph type="ctrTitle"/>
          </p:nvPr>
        </p:nvSpPr>
        <p:spPr>
          <a:xfrm>
            <a:off x="1336477" y="1237197"/>
            <a:ext cx="8018860" cy="2631887"/>
          </a:xfrm>
        </p:spPr>
        <p:txBody>
          <a:bodyPr anchor="b"/>
          <a:lstStyle>
            <a:lvl1pPr algn="ctr">
              <a:defRPr sz="5262"/>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F8DAFAAA-7397-4399-B20E-EE2469E6F47B}"/>
              </a:ext>
            </a:extLst>
          </p:cNvPr>
          <p:cNvSpPr>
            <a:spLocks noGrp="1"/>
          </p:cNvSpPr>
          <p:nvPr>
            <p:ph type="subTitle" idx="1"/>
          </p:nvPr>
        </p:nvSpPr>
        <p:spPr>
          <a:xfrm>
            <a:off x="1336477" y="3970580"/>
            <a:ext cx="8018860" cy="1825171"/>
          </a:xfrm>
        </p:spPr>
        <p:txBody>
          <a:bodyPr/>
          <a:lstStyle>
            <a:lvl1pPr marL="0" indent="0" algn="ctr">
              <a:buNone/>
              <a:defRPr sz="2105"/>
            </a:lvl1pPr>
            <a:lvl2pPr marL="400964" indent="0" algn="ctr">
              <a:buNone/>
              <a:defRPr sz="1754"/>
            </a:lvl2pPr>
            <a:lvl3pPr marL="801929" indent="0" algn="ctr">
              <a:buNone/>
              <a:defRPr sz="1579"/>
            </a:lvl3pPr>
            <a:lvl4pPr marL="1202893" indent="0" algn="ctr">
              <a:buNone/>
              <a:defRPr sz="1403"/>
            </a:lvl4pPr>
            <a:lvl5pPr marL="1603858" indent="0" algn="ctr">
              <a:buNone/>
              <a:defRPr sz="1403"/>
            </a:lvl5pPr>
            <a:lvl6pPr marL="2004822" indent="0" algn="ctr">
              <a:buNone/>
              <a:defRPr sz="1403"/>
            </a:lvl6pPr>
            <a:lvl7pPr marL="2405786" indent="0" algn="ctr">
              <a:buNone/>
              <a:defRPr sz="1403"/>
            </a:lvl7pPr>
            <a:lvl8pPr marL="2806751" indent="0" algn="ctr">
              <a:buNone/>
              <a:defRPr sz="1403"/>
            </a:lvl8pPr>
            <a:lvl9pPr marL="3207715" indent="0" algn="ctr">
              <a:buNone/>
              <a:defRPr sz="1403"/>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7562F47C-926F-460E-A83D-B6D0DD71EC73}"/>
              </a:ext>
            </a:extLst>
          </p:cNvPr>
          <p:cNvSpPr>
            <a:spLocks noGrp="1"/>
          </p:cNvSpPr>
          <p:nvPr>
            <p:ph type="dt" sz="half" idx="10"/>
          </p:nvPr>
        </p:nvSpPr>
        <p:spPr/>
        <p:txBody>
          <a:bodyPr/>
          <a:lstStyle/>
          <a:p>
            <a:fld id="{1CAC37E4-1976-4959-BCDF-478B4873A217}" type="datetimeFigureOut">
              <a:rPr lang="el-GR" smtClean="0"/>
              <a:t>7/12/2022</a:t>
            </a:fld>
            <a:endParaRPr lang="el-GR"/>
          </a:p>
        </p:txBody>
      </p:sp>
      <p:sp>
        <p:nvSpPr>
          <p:cNvPr id="5" name="Θέση υποσέλιδου 4">
            <a:extLst>
              <a:ext uri="{FF2B5EF4-FFF2-40B4-BE49-F238E27FC236}">
                <a16:creationId xmlns:a16="http://schemas.microsoft.com/office/drawing/2014/main" id="{9F00800F-F920-47BA-8CF2-1B06DBAF3CB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6EF56E1-F073-4D90-BF5A-12024DE3D376}"/>
              </a:ext>
            </a:extLst>
          </p:cNvPr>
          <p:cNvSpPr>
            <a:spLocks noGrp="1"/>
          </p:cNvSpPr>
          <p:nvPr>
            <p:ph type="sldNum" sz="quarter" idx="12"/>
          </p:nvPr>
        </p:nvSpPr>
        <p:spPr/>
        <p:txBody>
          <a:bodyPr/>
          <a:lstStyle/>
          <a:p>
            <a:fld id="{C8E4EF41-121D-4CAE-AC05-99BAC66836D1}" type="slidenum">
              <a:rPr lang="el-GR" smtClean="0"/>
              <a:t>‹#›</a:t>
            </a:fld>
            <a:endParaRPr lang="el-GR"/>
          </a:p>
        </p:txBody>
      </p:sp>
    </p:spTree>
    <p:extLst>
      <p:ext uri="{BB962C8B-B14F-4D97-AF65-F5344CB8AC3E}">
        <p14:creationId xmlns:p14="http://schemas.microsoft.com/office/powerpoint/2010/main" val="3185635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D17D800-0E31-4F74-B5CC-8FA15AE2CFB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D3FE0DCD-C8DE-4172-A4C4-FEE301103FB7}"/>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5F1A6CD-3DD5-420D-8A0B-CAC0F7B52296}"/>
              </a:ext>
            </a:extLst>
          </p:cNvPr>
          <p:cNvSpPr>
            <a:spLocks noGrp="1"/>
          </p:cNvSpPr>
          <p:nvPr>
            <p:ph type="dt" sz="half" idx="10"/>
          </p:nvPr>
        </p:nvSpPr>
        <p:spPr/>
        <p:txBody>
          <a:bodyPr/>
          <a:lstStyle/>
          <a:p>
            <a:fld id="{1CAC37E4-1976-4959-BCDF-478B4873A217}" type="datetimeFigureOut">
              <a:rPr lang="el-GR" smtClean="0"/>
              <a:t>7/12/2022</a:t>
            </a:fld>
            <a:endParaRPr lang="el-GR"/>
          </a:p>
        </p:txBody>
      </p:sp>
      <p:sp>
        <p:nvSpPr>
          <p:cNvPr id="5" name="Θέση υποσέλιδου 4">
            <a:extLst>
              <a:ext uri="{FF2B5EF4-FFF2-40B4-BE49-F238E27FC236}">
                <a16:creationId xmlns:a16="http://schemas.microsoft.com/office/drawing/2014/main" id="{EF14EA75-0FE7-4BB2-AF8C-5B61A42A453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3374011-E005-4596-9C8F-B65921274C05}"/>
              </a:ext>
            </a:extLst>
          </p:cNvPr>
          <p:cNvSpPr>
            <a:spLocks noGrp="1"/>
          </p:cNvSpPr>
          <p:nvPr>
            <p:ph type="sldNum" sz="quarter" idx="12"/>
          </p:nvPr>
        </p:nvSpPr>
        <p:spPr/>
        <p:txBody>
          <a:bodyPr/>
          <a:lstStyle/>
          <a:p>
            <a:fld id="{C8E4EF41-121D-4CAE-AC05-99BAC66836D1}" type="slidenum">
              <a:rPr lang="el-GR" smtClean="0"/>
              <a:t>‹#›</a:t>
            </a:fld>
            <a:endParaRPr lang="el-GR"/>
          </a:p>
        </p:txBody>
      </p:sp>
    </p:spTree>
    <p:extLst>
      <p:ext uri="{BB962C8B-B14F-4D97-AF65-F5344CB8AC3E}">
        <p14:creationId xmlns:p14="http://schemas.microsoft.com/office/powerpoint/2010/main" val="4135768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5C5C0E32-3094-4D25-8A6E-B275AE26C2B7}"/>
              </a:ext>
            </a:extLst>
          </p:cNvPr>
          <p:cNvSpPr>
            <a:spLocks noGrp="1"/>
          </p:cNvSpPr>
          <p:nvPr>
            <p:ph type="title" orient="vert"/>
          </p:nvPr>
        </p:nvSpPr>
        <p:spPr>
          <a:xfrm>
            <a:off x="7651329" y="402483"/>
            <a:ext cx="2305422" cy="6406475"/>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28311AE4-50A8-4642-B1FB-F4D5D70780BB}"/>
              </a:ext>
            </a:extLst>
          </p:cNvPr>
          <p:cNvSpPr>
            <a:spLocks noGrp="1"/>
          </p:cNvSpPr>
          <p:nvPr>
            <p:ph type="body" orient="vert" idx="1"/>
          </p:nvPr>
        </p:nvSpPr>
        <p:spPr>
          <a:xfrm>
            <a:off x="735062" y="402483"/>
            <a:ext cx="6782619" cy="6406475"/>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56A0681-981F-4674-B467-2B46E6640E4E}"/>
              </a:ext>
            </a:extLst>
          </p:cNvPr>
          <p:cNvSpPr>
            <a:spLocks noGrp="1"/>
          </p:cNvSpPr>
          <p:nvPr>
            <p:ph type="dt" sz="half" idx="10"/>
          </p:nvPr>
        </p:nvSpPr>
        <p:spPr/>
        <p:txBody>
          <a:bodyPr/>
          <a:lstStyle/>
          <a:p>
            <a:fld id="{1CAC37E4-1976-4959-BCDF-478B4873A217}" type="datetimeFigureOut">
              <a:rPr lang="el-GR" smtClean="0"/>
              <a:t>7/12/2022</a:t>
            </a:fld>
            <a:endParaRPr lang="el-GR"/>
          </a:p>
        </p:txBody>
      </p:sp>
      <p:sp>
        <p:nvSpPr>
          <p:cNvPr id="5" name="Θέση υποσέλιδου 4">
            <a:extLst>
              <a:ext uri="{FF2B5EF4-FFF2-40B4-BE49-F238E27FC236}">
                <a16:creationId xmlns:a16="http://schemas.microsoft.com/office/drawing/2014/main" id="{280DF6FE-FA18-430D-80B3-1B2F1AFC4AB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E4F9AA6-70A1-4E84-95B5-FEC5411E07C7}"/>
              </a:ext>
            </a:extLst>
          </p:cNvPr>
          <p:cNvSpPr>
            <a:spLocks noGrp="1"/>
          </p:cNvSpPr>
          <p:nvPr>
            <p:ph type="sldNum" sz="quarter" idx="12"/>
          </p:nvPr>
        </p:nvSpPr>
        <p:spPr/>
        <p:txBody>
          <a:bodyPr/>
          <a:lstStyle/>
          <a:p>
            <a:fld id="{C8E4EF41-121D-4CAE-AC05-99BAC66836D1}" type="slidenum">
              <a:rPr lang="el-GR" smtClean="0"/>
              <a:t>‹#›</a:t>
            </a:fld>
            <a:endParaRPr lang="el-GR"/>
          </a:p>
        </p:txBody>
      </p:sp>
    </p:spTree>
    <p:extLst>
      <p:ext uri="{BB962C8B-B14F-4D97-AF65-F5344CB8AC3E}">
        <p14:creationId xmlns:p14="http://schemas.microsoft.com/office/powerpoint/2010/main" val="1159270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CF97544-1080-42D4-9DE8-D9A2BFFF458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1766282D-F9F8-4C57-82D6-244EF00E5B17}"/>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D33D684-79B1-4215-885F-70858B09D342}"/>
              </a:ext>
            </a:extLst>
          </p:cNvPr>
          <p:cNvSpPr>
            <a:spLocks noGrp="1"/>
          </p:cNvSpPr>
          <p:nvPr>
            <p:ph type="dt" sz="half" idx="10"/>
          </p:nvPr>
        </p:nvSpPr>
        <p:spPr/>
        <p:txBody>
          <a:bodyPr/>
          <a:lstStyle/>
          <a:p>
            <a:fld id="{1CAC37E4-1976-4959-BCDF-478B4873A217}" type="datetimeFigureOut">
              <a:rPr lang="el-GR" smtClean="0"/>
              <a:t>7/12/2022</a:t>
            </a:fld>
            <a:endParaRPr lang="el-GR"/>
          </a:p>
        </p:txBody>
      </p:sp>
      <p:sp>
        <p:nvSpPr>
          <p:cNvPr id="5" name="Θέση υποσέλιδου 4">
            <a:extLst>
              <a:ext uri="{FF2B5EF4-FFF2-40B4-BE49-F238E27FC236}">
                <a16:creationId xmlns:a16="http://schemas.microsoft.com/office/drawing/2014/main" id="{C7A2BC5B-DDA2-4AEA-A482-29491B38D2E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6188497-A6AE-4CBD-9F79-BE41997C26C3}"/>
              </a:ext>
            </a:extLst>
          </p:cNvPr>
          <p:cNvSpPr>
            <a:spLocks noGrp="1"/>
          </p:cNvSpPr>
          <p:nvPr>
            <p:ph type="sldNum" sz="quarter" idx="12"/>
          </p:nvPr>
        </p:nvSpPr>
        <p:spPr/>
        <p:txBody>
          <a:bodyPr/>
          <a:lstStyle/>
          <a:p>
            <a:fld id="{C8E4EF41-121D-4CAE-AC05-99BAC66836D1}" type="slidenum">
              <a:rPr lang="el-GR" smtClean="0"/>
              <a:t>‹#›</a:t>
            </a:fld>
            <a:endParaRPr lang="el-GR"/>
          </a:p>
        </p:txBody>
      </p:sp>
    </p:spTree>
    <p:extLst>
      <p:ext uri="{BB962C8B-B14F-4D97-AF65-F5344CB8AC3E}">
        <p14:creationId xmlns:p14="http://schemas.microsoft.com/office/powerpoint/2010/main" val="450709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679A7B-EB31-42F8-9533-FDE76BD8C558}"/>
              </a:ext>
            </a:extLst>
          </p:cNvPr>
          <p:cNvSpPr>
            <a:spLocks noGrp="1"/>
          </p:cNvSpPr>
          <p:nvPr>
            <p:ph type="title"/>
          </p:nvPr>
        </p:nvSpPr>
        <p:spPr>
          <a:xfrm>
            <a:off x="729493" y="1884670"/>
            <a:ext cx="9221689" cy="3144614"/>
          </a:xfrm>
        </p:spPr>
        <p:txBody>
          <a:bodyPr anchor="b"/>
          <a:lstStyle>
            <a:lvl1pPr>
              <a:defRPr sz="5262"/>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2E6D8A6-FD59-4D1A-8D88-A6E3A2954BE7}"/>
              </a:ext>
            </a:extLst>
          </p:cNvPr>
          <p:cNvSpPr>
            <a:spLocks noGrp="1"/>
          </p:cNvSpPr>
          <p:nvPr>
            <p:ph type="body" idx="1"/>
          </p:nvPr>
        </p:nvSpPr>
        <p:spPr>
          <a:xfrm>
            <a:off x="729493" y="5059034"/>
            <a:ext cx="9221689" cy="1653678"/>
          </a:xfrm>
        </p:spPr>
        <p:txBody>
          <a:bodyPr/>
          <a:lstStyle>
            <a:lvl1pPr marL="0" indent="0">
              <a:buNone/>
              <a:defRPr sz="2105">
                <a:solidFill>
                  <a:schemeClr val="tx1">
                    <a:tint val="75000"/>
                  </a:schemeClr>
                </a:solidFill>
              </a:defRPr>
            </a:lvl1pPr>
            <a:lvl2pPr marL="400964" indent="0">
              <a:buNone/>
              <a:defRPr sz="1754">
                <a:solidFill>
                  <a:schemeClr val="tx1">
                    <a:tint val="75000"/>
                  </a:schemeClr>
                </a:solidFill>
              </a:defRPr>
            </a:lvl2pPr>
            <a:lvl3pPr marL="801929" indent="0">
              <a:buNone/>
              <a:defRPr sz="1579">
                <a:solidFill>
                  <a:schemeClr val="tx1">
                    <a:tint val="75000"/>
                  </a:schemeClr>
                </a:solidFill>
              </a:defRPr>
            </a:lvl3pPr>
            <a:lvl4pPr marL="1202893" indent="0">
              <a:buNone/>
              <a:defRPr sz="1403">
                <a:solidFill>
                  <a:schemeClr val="tx1">
                    <a:tint val="75000"/>
                  </a:schemeClr>
                </a:solidFill>
              </a:defRPr>
            </a:lvl4pPr>
            <a:lvl5pPr marL="1603858" indent="0">
              <a:buNone/>
              <a:defRPr sz="1403">
                <a:solidFill>
                  <a:schemeClr val="tx1">
                    <a:tint val="75000"/>
                  </a:schemeClr>
                </a:solidFill>
              </a:defRPr>
            </a:lvl5pPr>
            <a:lvl6pPr marL="2004822" indent="0">
              <a:buNone/>
              <a:defRPr sz="1403">
                <a:solidFill>
                  <a:schemeClr val="tx1">
                    <a:tint val="75000"/>
                  </a:schemeClr>
                </a:solidFill>
              </a:defRPr>
            </a:lvl6pPr>
            <a:lvl7pPr marL="2405786" indent="0">
              <a:buNone/>
              <a:defRPr sz="1403">
                <a:solidFill>
                  <a:schemeClr val="tx1">
                    <a:tint val="75000"/>
                  </a:schemeClr>
                </a:solidFill>
              </a:defRPr>
            </a:lvl7pPr>
            <a:lvl8pPr marL="2806751" indent="0">
              <a:buNone/>
              <a:defRPr sz="1403">
                <a:solidFill>
                  <a:schemeClr val="tx1">
                    <a:tint val="75000"/>
                  </a:schemeClr>
                </a:solidFill>
              </a:defRPr>
            </a:lvl8pPr>
            <a:lvl9pPr marL="3207715" indent="0">
              <a:buNone/>
              <a:defRPr sz="1403">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BEF5D70F-3CE2-4D7C-969B-B7A58F5743C0}"/>
              </a:ext>
            </a:extLst>
          </p:cNvPr>
          <p:cNvSpPr>
            <a:spLocks noGrp="1"/>
          </p:cNvSpPr>
          <p:nvPr>
            <p:ph type="dt" sz="half" idx="10"/>
          </p:nvPr>
        </p:nvSpPr>
        <p:spPr/>
        <p:txBody>
          <a:bodyPr/>
          <a:lstStyle/>
          <a:p>
            <a:fld id="{1CAC37E4-1976-4959-BCDF-478B4873A217}" type="datetimeFigureOut">
              <a:rPr lang="el-GR" smtClean="0"/>
              <a:t>7/12/2022</a:t>
            </a:fld>
            <a:endParaRPr lang="el-GR"/>
          </a:p>
        </p:txBody>
      </p:sp>
      <p:sp>
        <p:nvSpPr>
          <p:cNvPr id="5" name="Θέση υποσέλιδου 4">
            <a:extLst>
              <a:ext uri="{FF2B5EF4-FFF2-40B4-BE49-F238E27FC236}">
                <a16:creationId xmlns:a16="http://schemas.microsoft.com/office/drawing/2014/main" id="{B5C56B27-DBFD-4A2E-BE81-133E908E293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8954804-C231-4C41-937C-C23C207FC3EC}"/>
              </a:ext>
            </a:extLst>
          </p:cNvPr>
          <p:cNvSpPr>
            <a:spLocks noGrp="1"/>
          </p:cNvSpPr>
          <p:nvPr>
            <p:ph type="sldNum" sz="quarter" idx="12"/>
          </p:nvPr>
        </p:nvSpPr>
        <p:spPr/>
        <p:txBody>
          <a:bodyPr/>
          <a:lstStyle/>
          <a:p>
            <a:fld id="{C8E4EF41-121D-4CAE-AC05-99BAC66836D1}" type="slidenum">
              <a:rPr lang="el-GR" smtClean="0"/>
              <a:t>‹#›</a:t>
            </a:fld>
            <a:endParaRPr lang="el-GR"/>
          </a:p>
        </p:txBody>
      </p:sp>
    </p:spTree>
    <p:extLst>
      <p:ext uri="{BB962C8B-B14F-4D97-AF65-F5344CB8AC3E}">
        <p14:creationId xmlns:p14="http://schemas.microsoft.com/office/powerpoint/2010/main" val="947818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987E9F0-2C5E-4D4D-914D-4E4D5FD83C7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08DB2E4-63B1-4A03-BA0B-F1D3F0D27B2F}"/>
              </a:ext>
            </a:extLst>
          </p:cNvPr>
          <p:cNvSpPr>
            <a:spLocks noGrp="1"/>
          </p:cNvSpPr>
          <p:nvPr>
            <p:ph sz="half" idx="1"/>
          </p:nvPr>
        </p:nvSpPr>
        <p:spPr>
          <a:xfrm>
            <a:off x="735062" y="2012414"/>
            <a:ext cx="4544021" cy="479654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756EE1B4-9D2A-4147-A8D4-79F9537D3077}"/>
              </a:ext>
            </a:extLst>
          </p:cNvPr>
          <p:cNvSpPr>
            <a:spLocks noGrp="1"/>
          </p:cNvSpPr>
          <p:nvPr>
            <p:ph sz="half" idx="2"/>
          </p:nvPr>
        </p:nvSpPr>
        <p:spPr>
          <a:xfrm>
            <a:off x="5412730" y="2012414"/>
            <a:ext cx="4544021" cy="479654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9B1D9E13-C5DD-4E22-9E59-9B5BD0DD4207}"/>
              </a:ext>
            </a:extLst>
          </p:cNvPr>
          <p:cNvSpPr>
            <a:spLocks noGrp="1"/>
          </p:cNvSpPr>
          <p:nvPr>
            <p:ph type="dt" sz="half" idx="10"/>
          </p:nvPr>
        </p:nvSpPr>
        <p:spPr/>
        <p:txBody>
          <a:bodyPr/>
          <a:lstStyle/>
          <a:p>
            <a:fld id="{1CAC37E4-1976-4959-BCDF-478B4873A217}" type="datetimeFigureOut">
              <a:rPr lang="el-GR" smtClean="0"/>
              <a:t>7/12/2022</a:t>
            </a:fld>
            <a:endParaRPr lang="el-GR"/>
          </a:p>
        </p:txBody>
      </p:sp>
      <p:sp>
        <p:nvSpPr>
          <p:cNvPr id="6" name="Θέση υποσέλιδου 5">
            <a:extLst>
              <a:ext uri="{FF2B5EF4-FFF2-40B4-BE49-F238E27FC236}">
                <a16:creationId xmlns:a16="http://schemas.microsoft.com/office/drawing/2014/main" id="{2DB7AFF3-9DFE-4527-9C2A-457F40BFD4A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0CBA1260-9CD2-4A68-99AA-C0CD86311F96}"/>
              </a:ext>
            </a:extLst>
          </p:cNvPr>
          <p:cNvSpPr>
            <a:spLocks noGrp="1"/>
          </p:cNvSpPr>
          <p:nvPr>
            <p:ph type="sldNum" sz="quarter" idx="12"/>
          </p:nvPr>
        </p:nvSpPr>
        <p:spPr/>
        <p:txBody>
          <a:bodyPr/>
          <a:lstStyle/>
          <a:p>
            <a:fld id="{C8E4EF41-121D-4CAE-AC05-99BAC66836D1}" type="slidenum">
              <a:rPr lang="el-GR" smtClean="0"/>
              <a:t>‹#›</a:t>
            </a:fld>
            <a:endParaRPr lang="el-GR"/>
          </a:p>
        </p:txBody>
      </p:sp>
    </p:spTree>
    <p:extLst>
      <p:ext uri="{BB962C8B-B14F-4D97-AF65-F5344CB8AC3E}">
        <p14:creationId xmlns:p14="http://schemas.microsoft.com/office/powerpoint/2010/main" val="182215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DD950B1-7DE2-4843-82A8-B8262096CB57}"/>
              </a:ext>
            </a:extLst>
          </p:cNvPr>
          <p:cNvSpPr>
            <a:spLocks noGrp="1"/>
          </p:cNvSpPr>
          <p:nvPr>
            <p:ph type="title"/>
          </p:nvPr>
        </p:nvSpPr>
        <p:spPr>
          <a:xfrm>
            <a:off x="736455" y="402483"/>
            <a:ext cx="9221689" cy="1461188"/>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20732D1-195F-424E-8909-6F0CA47123D2}"/>
              </a:ext>
            </a:extLst>
          </p:cNvPr>
          <p:cNvSpPr>
            <a:spLocks noGrp="1"/>
          </p:cNvSpPr>
          <p:nvPr>
            <p:ph type="body" idx="1"/>
          </p:nvPr>
        </p:nvSpPr>
        <p:spPr>
          <a:xfrm>
            <a:off x="736455" y="1853171"/>
            <a:ext cx="4523138"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B866213A-1948-4FAB-A76C-C465EA3757B2}"/>
              </a:ext>
            </a:extLst>
          </p:cNvPr>
          <p:cNvSpPr>
            <a:spLocks noGrp="1"/>
          </p:cNvSpPr>
          <p:nvPr>
            <p:ph sz="half" idx="2"/>
          </p:nvPr>
        </p:nvSpPr>
        <p:spPr>
          <a:xfrm>
            <a:off x="736455" y="2761381"/>
            <a:ext cx="4523138" cy="4061576"/>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9DBBAE0A-F821-4E08-93FB-95F29F17F687}"/>
              </a:ext>
            </a:extLst>
          </p:cNvPr>
          <p:cNvSpPr>
            <a:spLocks noGrp="1"/>
          </p:cNvSpPr>
          <p:nvPr>
            <p:ph type="body" sz="quarter" idx="3"/>
          </p:nvPr>
        </p:nvSpPr>
        <p:spPr>
          <a:xfrm>
            <a:off x="5412730" y="1853171"/>
            <a:ext cx="4545413"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21544511-0520-4BDE-8C0B-0499649A3CB0}"/>
              </a:ext>
            </a:extLst>
          </p:cNvPr>
          <p:cNvSpPr>
            <a:spLocks noGrp="1"/>
          </p:cNvSpPr>
          <p:nvPr>
            <p:ph sz="quarter" idx="4"/>
          </p:nvPr>
        </p:nvSpPr>
        <p:spPr>
          <a:xfrm>
            <a:off x="5412730" y="2761381"/>
            <a:ext cx="4545413" cy="4061576"/>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C38F0905-1FE1-43C2-BB4F-D5FB422F47D2}"/>
              </a:ext>
            </a:extLst>
          </p:cNvPr>
          <p:cNvSpPr>
            <a:spLocks noGrp="1"/>
          </p:cNvSpPr>
          <p:nvPr>
            <p:ph type="dt" sz="half" idx="10"/>
          </p:nvPr>
        </p:nvSpPr>
        <p:spPr/>
        <p:txBody>
          <a:bodyPr/>
          <a:lstStyle/>
          <a:p>
            <a:fld id="{1CAC37E4-1976-4959-BCDF-478B4873A217}" type="datetimeFigureOut">
              <a:rPr lang="el-GR" smtClean="0"/>
              <a:t>7/12/2022</a:t>
            </a:fld>
            <a:endParaRPr lang="el-GR"/>
          </a:p>
        </p:txBody>
      </p:sp>
      <p:sp>
        <p:nvSpPr>
          <p:cNvPr id="8" name="Θέση υποσέλιδου 7">
            <a:extLst>
              <a:ext uri="{FF2B5EF4-FFF2-40B4-BE49-F238E27FC236}">
                <a16:creationId xmlns:a16="http://schemas.microsoft.com/office/drawing/2014/main" id="{6DDF5AE7-EB2D-426C-B6FB-69C649B774BB}"/>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CB327E90-3E92-4AD0-A32D-A0518285BE23}"/>
              </a:ext>
            </a:extLst>
          </p:cNvPr>
          <p:cNvSpPr>
            <a:spLocks noGrp="1"/>
          </p:cNvSpPr>
          <p:nvPr>
            <p:ph type="sldNum" sz="quarter" idx="12"/>
          </p:nvPr>
        </p:nvSpPr>
        <p:spPr/>
        <p:txBody>
          <a:bodyPr/>
          <a:lstStyle/>
          <a:p>
            <a:fld id="{C8E4EF41-121D-4CAE-AC05-99BAC66836D1}" type="slidenum">
              <a:rPr lang="el-GR" smtClean="0"/>
              <a:t>‹#›</a:t>
            </a:fld>
            <a:endParaRPr lang="el-GR"/>
          </a:p>
        </p:txBody>
      </p:sp>
    </p:spTree>
    <p:extLst>
      <p:ext uri="{BB962C8B-B14F-4D97-AF65-F5344CB8AC3E}">
        <p14:creationId xmlns:p14="http://schemas.microsoft.com/office/powerpoint/2010/main" val="2691682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DD1BEB-ABB2-4909-AC59-68724E0F5A5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CFBF0B3E-4B7C-4E5D-A92F-78ABDC14F888}"/>
              </a:ext>
            </a:extLst>
          </p:cNvPr>
          <p:cNvSpPr>
            <a:spLocks noGrp="1"/>
          </p:cNvSpPr>
          <p:nvPr>
            <p:ph type="dt" sz="half" idx="10"/>
          </p:nvPr>
        </p:nvSpPr>
        <p:spPr/>
        <p:txBody>
          <a:bodyPr/>
          <a:lstStyle/>
          <a:p>
            <a:fld id="{1CAC37E4-1976-4959-BCDF-478B4873A217}" type="datetimeFigureOut">
              <a:rPr lang="el-GR" smtClean="0"/>
              <a:t>7/12/2022</a:t>
            </a:fld>
            <a:endParaRPr lang="el-GR"/>
          </a:p>
        </p:txBody>
      </p:sp>
      <p:sp>
        <p:nvSpPr>
          <p:cNvPr id="4" name="Θέση υποσέλιδου 3">
            <a:extLst>
              <a:ext uri="{FF2B5EF4-FFF2-40B4-BE49-F238E27FC236}">
                <a16:creationId xmlns:a16="http://schemas.microsoft.com/office/drawing/2014/main" id="{21B2CF8C-FB81-434C-83AD-78E13CF6B55B}"/>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93741F60-0273-4035-8974-A631D903346B}"/>
              </a:ext>
            </a:extLst>
          </p:cNvPr>
          <p:cNvSpPr>
            <a:spLocks noGrp="1"/>
          </p:cNvSpPr>
          <p:nvPr>
            <p:ph type="sldNum" sz="quarter" idx="12"/>
          </p:nvPr>
        </p:nvSpPr>
        <p:spPr/>
        <p:txBody>
          <a:bodyPr/>
          <a:lstStyle/>
          <a:p>
            <a:fld id="{C8E4EF41-121D-4CAE-AC05-99BAC66836D1}" type="slidenum">
              <a:rPr lang="el-GR" smtClean="0"/>
              <a:t>‹#›</a:t>
            </a:fld>
            <a:endParaRPr lang="el-GR"/>
          </a:p>
        </p:txBody>
      </p:sp>
    </p:spTree>
    <p:extLst>
      <p:ext uri="{BB962C8B-B14F-4D97-AF65-F5344CB8AC3E}">
        <p14:creationId xmlns:p14="http://schemas.microsoft.com/office/powerpoint/2010/main" val="2476092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A414D281-4D11-4E36-891D-33B9ABEBE7D7}"/>
              </a:ext>
            </a:extLst>
          </p:cNvPr>
          <p:cNvSpPr>
            <a:spLocks noGrp="1"/>
          </p:cNvSpPr>
          <p:nvPr>
            <p:ph type="dt" sz="half" idx="10"/>
          </p:nvPr>
        </p:nvSpPr>
        <p:spPr/>
        <p:txBody>
          <a:bodyPr/>
          <a:lstStyle/>
          <a:p>
            <a:fld id="{1CAC37E4-1976-4959-BCDF-478B4873A217}" type="datetimeFigureOut">
              <a:rPr lang="el-GR" smtClean="0"/>
              <a:t>7/12/2022</a:t>
            </a:fld>
            <a:endParaRPr lang="el-GR"/>
          </a:p>
        </p:txBody>
      </p:sp>
      <p:sp>
        <p:nvSpPr>
          <p:cNvPr id="3" name="Θέση υποσέλιδου 2">
            <a:extLst>
              <a:ext uri="{FF2B5EF4-FFF2-40B4-BE49-F238E27FC236}">
                <a16:creationId xmlns:a16="http://schemas.microsoft.com/office/drawing/2014/main" id="{803B1F00-66B4-45B0-89E4-D5E28E4F5132}"/>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BEC5CB1C-5C7A-41FE-861B-DEB94B42F966}"/>
              </a:ext>
            </a:extLst>
          </p:cNvPr>
          <p:cNvSpPr>
            <a:spLocks noGrp="1"/>
          </p:cNvSpPr>
          <p:nvPr>
            <p:ph type="sldNum" sz="quarter" idx="12"/>
          </p:nvPr>
        </p:nvSpPr>
        <p:spPr/>
        <p:txBody>
          <a:bodyPr/>
          <a:lstStyle/>
          <a:p>
            <a:fld id="{C8E4EF41-121D-4CAE-AC05-99BAC66836D1}" type="slidenum">
              <a:rPr lang="el-GR" smtClean="0"/>
              <a:t>‹#›</a:t>
            </a:fld>
            <a:endParaRPr lang="el-GR"/>
          </a:p>
        </p:txBody>
      </p:sp>
    </p:spTree>
    <p:extLst>
      <p:ext uri="{BB962C8B-B14F-4D97-AF65-F5344CB8AC3E}">
        <p14:creationId xmlns:p14="http://schemas.microsoft.com/office/powerpoint/2010/main" val="2378341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62B2BA0-4804-41C4-937F-EB5BAE4F49D8}"/>
              </a:ext>
            </a:extLst>
          </p:cNvPr>
          <p:cNvSpPr>
            <a:spLocks noGrp="1"/>
          </p:cNvSpPr>
          <p:nvPr>
            <p:ph type="title"/>
          </p:nvPr>
        </p:nvSpPr>
        <p:spPr>
          <a:xfrm>
            <a:off x="736455" y="503978"/>
            <a:ext cx="3448388" cy="1763924"/>
          </a:xfrm>
        </p:spPr>
        <p:txBody>
          <a:bodyPr anchor="b"/>
          <a:lstStyle>
            <a:lvl1pPr>
              <a:defRPr sz="2806"/>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5D9F8AD-D32B-4F82-9E9F-DECF2404D88A}"/>
              </a:ext>
            </a:extLst>
          </p:cNvPr>
          <p:cNvSpPr>
            <a:spLocks noGrp="1"/>
          </p:cNvSpPr>
          <p:nvPr>
            <p:ph idx="1"/>
          </p:nvPr>
        </p:nvSpPr>
        <p:spPr>
          <a:xfrm>
            <a:off x="4545413" y="1088454"/>
            <a:ext cx="5412730" cy="5372269"/>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9D5763F4-0B0C-4E6B-A6A0-42BDDAE31DDA}"/>
              </a:ext>
            </a:extLst>
          </p:cNvPr>
          <p:cNvSpPr>
            <a:spLocks noGrp="1"/>
          </p:cNvSpPr>
          <p:nvPr>
            <p:ph type="body" sz="half" idx="2"/>
          </p:nvPr>
        </p:nvSpPr>
        <p:spPr>
          <a:xfrm>
            <a:off x="736455" y="2267902"/>
            <a:ext cx="3448388" cy="4201570"/>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7DA22A77-2AE4-48DA-BA55-AD62B47AF5AA}"/>
              </a:ext>
            </a:extLst>
          </p:cNvPr>
          <p:cNvSpPr>
            <a:spLocks noGrp="1"/>
          </p:cNvSpPr>
          <p:nvPr>
            <p:ph type="dt" sz="half" idx="10"/>
          </p:nvPr>
        </p:nvSpPr>
        <p:spPr/>
        <p:txBody>
          <a:bodyPr/>
          <a:lstStyle/>
          <a:p>
            <a:fld id="{1CAC37E4-1976-4959-BCDF-478B4873A217}" type="datetimeFigureOut">
              <a:rPr lang="el-GR" smtClean="0"/>
              <a:t>7/12/2022</a:t>
            </a:fld>
            <a:endParaRPr lang="el-GR"/>
          </a:p>
        </p:txBody>
      </p:sp>
      <p:sp>
        <p:nvSpPr>
          <p:cNvPr id="6" name="Θέση υποσέλιδου 5">
            <a:extLst>
              <a:ext uri="{FF2B5EF4-FFF2-40B4-BE49-F238E27FC236}">
                <a16:creationId xmlns:a16="http://schemas.microsoft.com/office/drawing/2014/main" id="{325DEAC6-D5AE-4E25-B628-88EF96A702CB}"/>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E024020-1AB9-409A-B4BF-1B0A303AD0A1}"/>
              </a:ext>
            </a:extLst>
          </p:cNvPr>
          <p:cNvSpPr>
            <a:spLocks noGrp="1"/>
          </p:cNvSpPr>
          <p:nvPr>
            <p:ph type="sldNum" sz="quarter" idx="12"/>
          </p:nvPr>
        </p:nvSpPr>
        <p:spPr/>
        <p:txBody>
          <a:bodyPr/>
          <a:lstStyle/>
          <a:p>
            <a:fld id="{C8E4EF41-121D-4CAE-AC05-99BAC66836D1}" type="slidenum">
              <a:rPr lang="el-GR" smtClean="0"/>
              <a:t>‹#›</a:t>
            </a:fld>
            <a:endParaRPr lang="el-GR"/>
          </a:p>
        </p:txBody>
      </p:sp>
    </p:spTree>
    <p:extLst>
      <p:ext uri="{BB962C8B-B14F-4D97-AF65-F5344CB8AC3E}">
        <p14:creationId xmlns:p14="http://schemas.microsoft.com/office/powerpoint/2010/main" val="2680275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603116-80AC-4790-8D43-6F7B8FA4B6FD}"/>
              </a:ext>
            </a:extLst>
          </p:cNvPr>
          <p:cNvSpPr>
            <a:spLocks noGrp="1"/>
          </p:cNvSpPr>
          <p:nvPr>
            <p:ph type="title"/>
          </p:nvPr>
        </p:nvSpPr>
        <p:spPr>
          <a:xfrm>
            <a:off x="736455" y="503978"/>
            <a:ext cx="3448388" cy="1763924"/>
          </a:xfrm>
        </p:spPr>
        <p:txBody>
          <a:bodyPr anchor="b"/>
          <a:lstStyle>
            <a:lvl1pPr>
              <a:defRPr sz="2806"/>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7292FF0E-D29C-4670-A45A-4929773DC0D9}"/>
              </a:ext>
            </a:extLst>
          </p:cNvPr>
          <p:cNvSpPr>
            <a:spLocks noGrp="1"/>
          </p:cNvSpPr>
          <p:nvPr>
            <p:ph type="pic" idx="1"/>
          </p:nvPr>
        </p:nvSpPr>
        <p:spPr>
          <a:xfrm>
            <a:off x="4545413" y="1088454"/>
            <a:ext cx="5412730" cy="5372269"/>
          </a:xfrm>
        </p:spPr>
        <p:txBody>
          <a:bodyPr/>
          <a:lstStyle>
            <a:lvl1pPr marL="0" indent="0">
              <a:buNone/>
              <a:defRPr sz="2806"/>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endParaRPr lang="el-GR"/>
          </a:p>
        </p:txBody>
      </p:sp>
      <p:sp>
        <p:nvSpPr>
          <p:cNvPr id="4" name="Θέση κειμένου 3">
            <a:extLst>
              <a:ext uri="{FF2B5EF4-FFF2-40B4-BE49-F238E27FC236}">
                <a16:creationId xmlns:a16="http://schemas.microsoft.com/office/drawing/2014/main" id="{F96C01EE-DE21-4E6B-8F0D-97583332B42F}"/>
              </a:ext>
            </a:extLst>
          </p:cNvPr>
          <p:cNvSpPr>
            <a:spLocks noGrp="1"/>
          </p:cNvSpPr>
          <p:nvPr>
            <p:ph type="body" sz="half" idx="2"/>
          </p:nvPr>
        </p:nvSpPr>
        <p:spPr>
          <a:xfrm>
            <a:off x="736455" y="2267902"/>
            <a:ext cx="3448388" cy="4201570"/>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6C8C5827-8C05-4C82-8409-94A4F98BF118}"/>
              </a:ext>
            </a:extLst>
          </p:cNvPr>
          <p:cNvSpPr>
            <a:spLocks noGrp="1"/>
          </p:cNvSpPr>
          <p:nvPr>
            <p:ph type="dt" sz="half" idx="10"/>
          </p:nvPr>
        </p:nvSpPr>
        <p:spPr/>
        <p:txBody>
          <a:bodyPr/>
          <a:lstStyle/>
          <a:p>
            <a:fld id="{1CAC37E4-1976-4959-BCDF-478B4873A217}" type="datetimeFigureOut">
              <a:rPr lang="el-GR" smtClean="0"/>
              <a:t>7/12/2022</a:t>
            </a:fld>
            <a:endParaRPr lang="el-GR"/>
          </a:p>
        </p:txBody>
      </p:sp>
      <p:sp>
        <p:nvSpPr>
          <p:cNvPr id="6" name="Θέση υποσέλιδου 5">
            <a:extLst>
              <a:ext uri="{FF2B5EF4-FFF2-40B4-BE49-F238E27FC236}">
                <a16:creationId xmlns:a16="http://schemas.microsoft.com/office/drawing/2014/main" id="{B2B0FC2F-D7A8-4B35-B4D1-DDE7C98A21B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0142947A-CA2B-4C75-A2F9-F30EA8C12957}"/>
              </a:ext>
            </a:extLst>
          </p:cNvPr>
          <p:cNvSpPr>
            <a:spLocks noGrp="1"/>
          </p:cNvSpPr>
          <p:nvPr>
            <p:ph type="sldNum" sz="quarter" idx="12"/>
          </p:nvPr>
        </p:nvSpPr>
        <p:spPr/>
        <p:txBody>
          <a:bodyPr/>
          <a:lstStyle/>
          <a:p>
            <a:fld id="{C8E4EF41-121D-4CAE-AC05-99BAC66836D1}" type="slidenum">
              <a:rPr lang="el-GR" smtClean="0"/>
              <a:t>‹#›</a:t>
            </a:fld>
            <a:endParaRPr lang="el-GR"/>
          </a:p>
        </p:txBody>
      </p:sp>
    </p:spTree>
    <p:extLst>
      <p:ext uri="{BB962C8B-B14F-4D97-AF65-F5344CB8AC3E}">
        <p14:creationId xmlns:p14="http://schemas.microsoft.com/office/powerpoint/2010/main" val="579049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355DA118-6D75-4AC8-965E-0AF6D08731FB}"/>
              </a:ext>
            </a:extLst>
          </p:cNvPr>
          <p:cNvSpPr>
            <a:spLocks noGrp="1"/>
          </p:cNvSpPr>
          <p:nvPr>
            <p:ph type="title"/>
          </p:nvPr>
        </p:nvSpPr>
        <p:spPr>
          <a:xfrm>
            <a:off x="735062" y="402483"/>
            <a:ext cx="9221689" cy="1461188"/>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81FCF19-E671-4DD7-993E-1C4EFBD2A135}"/>
              </a:ext>
            </a:extLst>
          </p:cNvPr>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6FDB8E3E-83C8-422D-BEEF-492F4F3C40BD}"/>
              </a:ext>
            </a:extLst>
          </p:cNvPr>
          <p:cNvSpPr>
            <a:spLocks noGrp="1"/>
          </p:cNvSpPr>
          <p:nvPr>
            <p:ph type="dt" sz="half" idx="2"/>
          </p:nvPr>
        </p:nvSpPr>
        <p:spPr>
          <a:xfrm>
            <a:off x="735062" y="7006699"/>
            <a:ext cx="2405658" cy="402483"/>
          </a:xfrm>
          <a:prstGeom prst="rect">
            <a:avLst/>
          </a:prstGeom>
        </p:spPr>
        <p:txBody>
          <a:bodyPr vert="horz" lIns="91440" tIns="45720" rIns="91440" bIns="45720" rtlCol="0" anchor="ctr"/>
          <a:lstStyle>
            <a:lvl1pPr algn="l">
              <a:defRPr sz="1052">
                <a:solidFill>
                  <a:schemeClr val="tx1">
                    <a:tint val="75000"/>
                  </a:schemeClr>
                </a:solidFill>
              </a:defRPr>
            </a:lvl1pPr>
          </a:lstStyle>
          <a:p>
            <a:fld id="{1CAC37E4-1976-4959-BCDF-478B4873A217}" type="datetimeFigureOut">
              <a:rPr lang="el-GR" smtClean="0"/>
              <a:t>7/12/2022</a:t>
            </a:fld>
            <a:endParaRPr lang="el-GR"/>
          </a:p>
        </p:txBody>
      </p:sp>
      <p:sp>
        <p:nvSpPr>
          <p:cNvPr id="5" name="Θέση υποσέλιδου 4">
            <a:extLst>
              <a:ext uri="{FF2B5EF4-FFF2-40B4-BE49-F238E27FC236}">
                <a16:creationId xmlns:a16="http://schemas.microsoft.com/office/drawing/2014/main" id="{2E1F32B4-A8A4-4302-BAFD-B2557F17113A}"/>
              </a:ext>
            </a:extLst>
          </p:cNvPr>
          <p:cNvSpPr>
            <a:spLocks noGrp="1"/>
          </p:cNvSpPr>
          <p:nvPr>
            <p:ph type="ftr" sz="quarter" idx="3"/>
          </p:nvPr>
        </p:nvSpPr>
        <p:spPr>
          <a:xfrm>
            <a:off x="3541663" y="7006699"/>
            <a:ext cx="3608487" cy="402483"/>
          </a:xfrm>
          <a:prstGeom prst="rect">
            <a:avLst/>
          </a:prstGeom>
        </p:spPr>
        <p:txBody>
          <a:bodyPr vert="horz" lIns="91440" tIns="45720" rIns="91440" bIns="45720" rtlCol="0" anchor="ctr"/>
          <a:lstStyle>
            <a:lvl1pPr algn="ctr">
              <a:defRPr sz="1052">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7311BF7D-D2C4-44C8-98F0-39246F1095E9}"/>
              </a:ext>
            </a:extLst>
          </p:cNvPr>
          <p:cNvSpPr>
            <a:spLocks noGrp="1"/>
          </p:cNvSpPr>
          <p:nvPr>
            <p:ph type="sldNum" sz="quarter" idx="4"/>
          </p:nvPr>
        </p:nvSpPr>
        <p:spPr>
          <a:xfrm>
            <a:off x="7551093" y="7006699"/>
            <a:ext cx="2405658" cy="402483"/>
          </a:xfrm>
          <a:prstGeom prst="rect">
            <a:avLst/>
          </a:prstGeom>
        </p:spPr>
        <p:txBody>
          <a:bodyPr vert="horz" lIns="91440" tIns="45720" rIns="91440" bIns="45720" rtlCol="0" anchor="ctr"/>
          <a:lstStyle>
            <a:lvl1pPr algn="r">
              <a:defRPr sz="1052">
                <a:solidFill>
                  <a:schemeClr val="tx1">
                    <a:tint val="75000"/>
                  </a:schemeClr>
                </a:solidFill>
              </a:defRPr>
            </a:lvl1pPr>
          </a:lstStyle>
          <a:p>
            <a:fld id="{C8E4EF41-121D-4CAE-AC05-99BAC66836D1}" type="slidenum">
              <a:rPr lang="el-GR" smtClean="0"/>
              <a:t>‹#›</a:t>
            </a:fld>
            <a:endParaRPr lang="el-GR"/>
          </a:p>
        </p:txBody>
      </p:sp>
    </p:spTree>
    <p:extLst>
      <p:ext uri="{BB962C8B-B14F-4D97-AF65-F5344CB8AC3E}">
        <p14:creationId xmlns:p14="http://schemas.microsoft.com/office/powerpoint/2010/main" val="208585374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801929" rtl="0" eaLnBrk="1" latinLnBrk="0" hangingPunct="1">
        <a:lnSpc>
          <a:spcPct val="90000"/>
        </a:lnSpc>
        <a:spcBef>
          <a:spcPct val="0"/>
        </a:spcBef>
        <a:buNone/>
        <a:defRPr sz="3859" kern="1200">
          <a:solidFill>
            <a:schemeClr val="tx1"/>
          </a:solidFill>
          <a:latin typeface="+mj-lt"/>
          <a:ea typeface="+mj-ea"/>
          <a:cs typeface="+mj-cs"/>
        </a:defRPr>
      </a:lvl1pPr>
    </p:titleStyle>
    <p:body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el-GR"/>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3.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4.xml"/></Relationships>
</file>

<file path=ppt/slides/_rels/slide1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Layout" Target="../slideLayouts/slideLayout7.xml"/><Relationship Id="rId1" Type="http://schemas.openxmlformats.org/officeDocument/2006/relationships/themeOverride" Target="../theme/themeOverride5.xml"/></Relationships>
</file>

<file path=ppt/slides/_rels/slide1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slideLayout" Target="../slideLayouts/slideLayout7.xml"/><Relationship Id="rId1" Type="http://schemas.openxmlformats.org/officeDocument/2006/relationships/themeOverride" Target="../theme/themeOverride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7.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9.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0.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1.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3.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4.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864471"/>
            <a:ext cx="10691812" cy="81191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778315"/>
            <a:ext cx="10691812"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762538"/>
            <a:ext cx="10691812"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pic>
        <p:nvPicPr>
          <p:cNvPr id="6" name="Εικόνα 5">
            <a:extLst>
              <a:ext uri="{FF2B5EF4-FFF2-40B4-BE49-F238E27FC236}">
                <a16:creationId xmlns:a16="http://schemas.microsoft.com/office/drawing/2014/main" id="{72ED546E-2FFC-4E3D-8DE3-524AF527B18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4271" y="-12700"/>
            <a:ext cx="10789920" cy="7607016"/>
          </a:xfrm>
          <a:prstGeom prst="rect">
            <a:avLst/>
          </a:prstGeom>
        </p:spPr>
      </p:pic>
      <p:sp>
        <p:nvSpPr>
          <p:cNvPr id="8" name="Ορθογώνιο 7">
            <a:extLst>
              <a:ext uri="{FF2B5EF4-FFF2-40B4-BE49-F238E27FC236}">
                <a16:creationId xmlns:a16="http://schemas.microsoft.com/office/drawing/2014/main" id="{B09CC6B6-C540-42AC-AD83-FC2EFD23D119}"/>
              </a:ext>
            </a:extLst>
          </p:cNvPr>
          <p:cNvSpPr/>
          <p:nvPr/>
        </p:nvSpPr>
        <p:spPr>
          <a:xfrm>
            <a:off x="846162" y="3445901"/>
            <a:ext cx="9507802" cy="2172903"/>
          </a:xfrm>
          <a:prstGeom prst="rect">
            <a:avLst/>
          </a:prstGeom>
        </p:spPr>
        <p:txBody>
          <a:bodyPr wrap="square">
            <a:spAutoFit/>
          </a:bodyPr>
          <a:lstStyle/>
          <a:p>
            <a:pPr>
              <a:lnSpc>
                <a:spcPct val="90000"/>
              </a:lnSpc>
              <a:spcBef>
                <a:spcPct val="0"/>
              </a:spcBef>
              <a:spcAft>
                <a:spcPts val="600"/>
              </a:spcAft>
            </a:pPr>
            <a:r>
              <a:rPr lang="el-GR" sz="3200" b="1" dirty="0">
                <a:solidFill>
                  <a:srgbClr val="303F6A"/>
                </a:solidFill>
              </a:rPr>
              <a:t>Χρηματοδότηση Νεοφυούς Επιχειρηματικότητας </a:t>
            </a:r>
          </a:p>
          <a:p>
            <a:pPr>
              <a:lnSpc>
                <a:spcPct val="90000"/>
              </a:lnSpc>
              <a:spcBef>
                <a:spcPct val="0"/>
              </a:spcBef>
              <a:spcAft>
                <a:spcPts val="600"/>
              </a:spcAft>
            </a:pPr>
            <a:r>
              <a:rPr lang="el-GR" sz="2400" b="1" dirty="0">
                <a:solidFill>
                  <a:srgbClr val="303F6A"/>
                </a:solidFill>
              </a:rPr>
              <a:t>Εφαρμοσμένη Οικονομική Νεοφυών Εταιρειών</a:t>
            </a:r>
          </a:p>
          <a:p>
            <a:pPr>
              <a:lnSpc>
                <a:spcPct val="90000"/>
              </a:lnSpc>
              <a:spcBef>
                <a:spcPct val="0"/>
              </a:spcBef>
              <a:spcAft>
                <a:spcPts val="600"/>
              </a:spcAft>
            </a:pPr>
            <a:endParaRPr lang="el-GR" sz="2400" b="1" dirty="0">
              <a:solidFill>
                <a:srgbClr val="303F6A"/>
              </a:solidFill>
            </a:endParaRPr>
          </a:p>
          <a:p>
            <a:pPr>
              <a:lnSpc>
                <a:spcPct val="90000"/>
              </a:lnSpc>
              <a:spcBef>
                <a:spcPct val="0"/>
              </a:spcBef>
              <a:spcAft>
                <a:spcPts val="600"/>
              </a:spcAft>
            </a:pPr>
            <a:r>
              <a:rPr lang="el-GR" sz="2400" b="1" dirty="0">
                <a:solidFill>
                  <a:srgbClr val="303F6A"/>
                </a:solidFill>
              </a:rPr>
              <a:t>8</a:t>
            </a:r>
            <a:r>
              <a:rPr lang="el-GR" sz="2400" b="1" baseline="30000" dirty="0">
                <a:solidFill>
                  <a:srgbClr val="303F6A"/>
                </a:solidFill>
              </a:rPr>
              <a:t>ο</a:t>
            </a:r>
            <a:r>
              <a:rPr lang="el-GR" sz="2400" b="1" dirty="0">
                <a:solidFill>
                  <a:srgbClr val="303F6A"/>
                </a:solidFill>
              </a:rPr>
              <a:t> Μάθημα: Η Τιμολόγηση των πληροφοριακών Αγάθων </a:t>
            </a:r>
          </a:p>
          <a:p>
            <a:pPr>
              <a:lnSpc>
                <a:spcPct val="90000"/>
              </a:lnSpc>
              <a:spcBef>
                <a:spcPct val="0"/>
              </a:spcBef>
              <a:spcAft>
                <a:spcPts val="600"/>
              </a:spcAft>
            </a:pPr>
            <a:endParaRPr lang="en-US" sz="2400" dirty="0">
              <a:solidFill>
                <a:srgbClr val="303F6A"/>
              </a:solidFill>
            </a:endParaRPr>
          </a:p>
        </p:txBody>
      </p:sp>
      <p:sp>
        <p:nvSpPr>
          <p:cNvPr id="3" name="Ορθογώνιο 2">
            <a:extLst>
              <a:ext uri="{FF2B5EF4-FFF2-40B4-BE49-F238E27FC236}">
                <a16:creationId xmlns:a16="http://schemas.microsoft.com/office/drawing/2014/main" id="{92675679-5E04-4B10-B15D-219E2E347BE8}"/>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Tree>
    <p:extLst>
      <p:ext uri="{BB962C8B-B14F-4D97-AF65-F5344CB8AC3E}">
        <p14:creationId xmlns:p14="http://schemas.microsoft.com/office/powerpoint/2010/main" val="946261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86911" y="2470641"/>
            <a:ext cx="9240715" cy="4093428"/>
          </a:xfrm>
          <a:prstGeom prst="rect">
            <a:avLst/>
          </a:prstGeom>
          <a:noFill/>
        </p:spPr>
        <p:txBody>
          <a:bodyPr wrap="square" rtlCol="0">
            <a:spAutoFit/>
          </a:bodyPr>
          <a:lstStyle/>
          <a:p>
            <a:endParaRPr lang="el-GR" sz="2400" dirty="0">
              <a:solidFill>
                <a:srgbClr val="303F6A"/>
              </a:solidFill>
            </a:endParaRPr>
          </a:p>
          <a:p>
            <a:pPr marL="800100" lvl="7" indent="-342900">
              <a:buFont typeface="Arial" panose="020B0604020202020204" pitchFamily="34" charset="0"/>
              <a:buChar char="•"/>
            </a:pPr>
            <a:r>
              <a:rPr lang="el-GR" sz="2000" dirty="0" err="1">
                <a:solidFill>
                  <a:schemeClr val="bg2">
                    <a:lumMod val="50000"/>
                  </a:schemeClr>
                </a:solidFill>
                <a:latin typeface="Segoe UI" pitchFamily="34" charset="0"/>
                <a:ea typeface="ＭＳ Ｐゴシック" charset="-128"/>
                <a:cs typeface="Segoe UI" pitchFamily="34" charset="0"/>
              </a:rPr>
              <a:t>Tεχνική</a:t>
            </a:r>
            <a:r>
              <a:rPr lang="el-GR" sz="2000" dirty="0">
                <a:solidFill>
                  <a:schemeClr val="bg2">
                    <a:lumMod val="50000"/>
                  </a:schemeClr>
                </a:solidFill>
                <a:latin typeface="Segoe UI" pitchFamily="34" charset="0"/>
                <a:ea typeface="ＭＳ Ｐゴシック" charset="-128"/>
                <a:cs typeface="Segoe UI" pitchFamily="34" charset="0"/>
              </a:rPr>
              <a:t> </a:t>
            </a:r>
            <a:r>
              <a:rPr lang="el-GR" sz="2000" dirty="0" err="1">
                <a:solidFill>
                  <a:schemeClr val="bg2">
                    <a:lumMod val="50000"/>
                  </a:schemeClr>
                </a:solidFill>
                <a:latin typeface="Segoe UI" pitchFamily="34" charset="0"/>
                <a:ea typeface="ＭＳ Ｐゴシック" charset="-128"/>
                <a:cs typeface="Segoe UI" pitchFamily="34" charset="0"/>
              </a:rPr>
              <a:t>inside</a:t>
            </a:r>
            <a:r>
              <a:rPr lang="el-GR" sz="2000" dirty="0">
                <a:solidFill>
                  <a:schemeClr val="bg2">
                    <a:lumMod val="50000"/>
                  </a:schemeClr>
                </a:solidFill>
                <a:latin typeface="Segoe UI" pitchFamily="34" charset="0"/>
                <a:ea typeface="ＭＳ Ｐゴシック" charset="-128"/>
                <a:cs typeface="Segoe UI" pitchFamily="34" charset="0"/>
              </a:rPr>
              <a:t> </a:t>
            </a:r>
            <a:r>
              <a:rPr lang="el-GR" sz="2000" dirty="0" err="1">
                <a:solidFill>
                  <a:schemeClr val="bg2">
                    <a:lumMod val="50000"/>
                  </a:schemeClr>
                </a:solidFill>
                <a:latin typeface="Segoe UI" pitchFamily="34" charset="0"/>
                <a:ea typeface="ＭＳ Ｐゴシック" charset="-128"/>
                <a:cs typeface="Segoe UI" pitchFamily="34" charset="0"/>
              </a:rPr>
              <a:t>out</a:t>
            </a:r>
            <a:r>
              <a:rPr lang="el-GR" sz="2000" dirty="0">
                <a:solidFill>
                  <a:schemeClr val="bg2">
                    <a:lumMod val="50000"/>
                  </a:schemeClr>
                </a:solidFill>
                <a:latin typeface="Segoe UI" pitchFamily="34" charset="0"/>
                <a:ea typeface="ＭＳ Ｐゴシック" charset="-128"/>
                <a:cs typeface="Segoe UI" pitchFamily="34" charset="0"/>
              </a:rPr>
              <a:t> H ιστοσελίδας επεξεργάζεται τα στοιχεία του χρήστη, τα οποία συλλέγονται φανερά ή κρυφά με τους τρόπους που αναφέραμε παραπάνω. </a:t>
            </a:r>
          </a:p>
          <a:p>
            <a:pPr marL="800100" lvl="7" indent="-342900">
              <a:buFont typeface="Arial" panose="020B0604020202020204" pitchFamily="34" charset="0"/>
              <a:buChar char="•"/>
            </a:pPr>
            <a:r>
              <a:rPr lang="el-GR" sz="2000" dirty="0" err="1">
                <a:solidFill>
                  <a:schemeClr val="bg2">
                    <a:lumMod val="50000"/>
                  </a:schemeClr>
                </a:solidFill>
                <a:latin typeface="Segoe UI" pitchFamily="34" charset="0"/>
                <a:ea typeface="ＭＳ Ｐゴシック" charset="-128"/>
                <a:cs typeface="Segoe UI" pitchFamily="34" charset="0"/>
              </a:rPr>
              <a:t>Google</a:t>
            </a:r>
            <a:r>
              <a:rPr lang="el-GR" sz="2000" dirty="0">
                <a:solidFill>
                  <a:schemeClr val="bg2">
                    <a:lumMod val="50000"/>
                  </a:schemeClr>
                </a:solidFill>
                <a:latin typeface="Segoe UI" pitchFamily="34" charset="0"/>
                <a:ea typeface="ＭＳ Ｐゴシック" charset="-128"/>
                <a:cs typeface="Segoe UI" pitchFamily="34" charset="0"/>
              </a:rPr>
              <a:t> στη γλώσσα της διεύθυνσης ΙP</a:t>
            </a:r>
          </a:p>
          <a:p>
            <a:pPr marL="800100" lvl="7" indent="-342900">
              <a:buFont typeface="Arial" panose="020B0604020202020204" pitchFamily="34" charset="0"/>
              <a:buChar char="•"/>
            </a:pPr>
            <a:r>
              <a:rPr lang="el-GR" sz="2000" dirty="0" err="1">
                <a:solidFill>
                  <a:schemeClr val="bg2">
                    <a:lumMod val="50000"/>
                  </a:schemeClr>
                </a:solidFill>
                <a:latin typeface="Segoe UI" pitchFamily="34" charset="0"/>
                <a:ea typeface="ＭＳ Ｐゴシック" charset="-128"/>
                <a:cs typeface="Segoe UI" pitchFamily="34" charset="0"/>
              </a:rPr>
              <a:t>To</a:t>
            </a:r>
            <a:r>
              <a:rPr lang="el-GR" sz="2000" dirty="0">
                <a:solidFill>
                  <a:schemeClr val="bg2">
                    <a:lumMod val="50000"/>
                  </a:schemeClr>
                </a:solidFill>
                <a:latin typeface="Segoe UI" pitchFamily="34" charset="0"/>
                <a:ea typeface="ＭＳ Ｐゴシック" charset="-128"/>
                <a:cs typeface="Segoe UI" pitchFamily="34" charset="0"/>
              </a:rPr>
              <a:t> CNN, πρόσβαση στην αμερικάνικη ή στην ευρωπαϊκή έκδοση της ιστοσελίδας. </a:t>
            </a:r>
          </a:p>
          <a:p>
            <a:pPr marL="800100" lvl="7"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Συνεχής διάλογος (αλληλεπίδρασης) </a:t>
            </a:r>
          </a:p>
          <a:p>
            <a:endParaRPr lang="el-GR" sz="2400" dirty="0">
              <a:solidFill>
                <a:srgbClr val="303F6A"/>
              </a:solidFill>
            </a:endParaRPr>
          </a:p>
          <a:p>
            <a:endParaRPr lang="el-GR" sz="2400" dirty="0">
              <a:solidFill>
                <a:srgbClr val="303F6A"/>
              </a:solidFill>
            </a:endParaRPr>
          </a:p>
          <a:p>
            <a:endParaRPr lang="el-GR" sz="2400" dirty="0">
              <a:solidFill>
                <a:srgbClr val="303F6A"/>
              </a:solidFill>
            </a:endParaRPr>
          </a:p>
          <a:p>
            <a:endParaRPr lang="el-GR" sz="2400" dirty="0">
              <a:solidFill>
                <a:srgbClr val="303F6A"/>
              </a:solidFill>
            </a:endParaRP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7352141" cy="461665"/>
          </a:xfrm>
          <a:prstGeom prst="rect">
            <a:avLst/>
          </a:prstGeom>
        </p:spPr>
        <p:txBody>
          <a:bodyPr wrap="none">
            <a:spAutoFit/>
          </a:bodyPr>
          <a:lstStyle/>
          <a:p>
            <a:r>
              <a:rPr lang="el-GR" altLang="el-GR" sz="2400" b="1" dirty="0">
                <a:solidFill>
                  <a:srgbClr val="303F6A"/>
                </a:solidFill>
              </a:rPr>
              <a:t>Παλιές και νέες πρακτικές εξατομίκευσης στο διαδίκτυο</a:t>
            </a:r>
            <a:endParaRPr lang="el-GR" sz="2400" b="1" dirty="0">
              <a:solidFill>
                <a:srgbClr val="303F6A"/>
              </a:solidFill>
            </a:endParaRPr>
          </a:p>
        </p:txBody>
      </p:sp>
    </p:spTree>
    <p:extLst>
      <p:ext uri="{BB962C8B-B14F-4D97-AF65-F5344CB8AC3E}">
        <p14:creationId xmlns:p14="http://schemas.microsoft.com/office/powerpoint/2010/main" val="855722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86911" y="2470641"/>
            <a:ext cx="9240715" cy="5324535"/>
          </a:xfrm>
          <a:prstGeom prst="rect">
            <a:avLst/>
          </a:prstGeom>
          <a:noFill/>
        </p:spPr>
        <p:txBody>
          <a:bodyPr wrap="square" rtlCol="0">
            <a:spAutoFit/>
          </a:bodyPr>
          <a:lstStyle/>
          <a:p>
            <a:endParaRPr lang="el-GR" sz="2400" dirty="0">
              <a:solidFill>
                <a:srgbClr val="303F6A"/>
              </a:solidFill>
            </a:endParaRPr>
          </a:p>
          <a:p>
            <a:pPr marL="800100" lvl="7"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Προβολή εξατομικευμένων διαφημίσεων ανάλογα με τις αναζητήσεις κάθε χρήστη.</a:t>
            </a:r>
          </a:p>
          <a:p>
            <a:pPr marL="800100" lvl="7"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Σύστημα χρέωσης ανά πρόσβαση στην ιστοσελίδα του διαφημιζόμενου. </a:t>
            </a:r>
          </a:p>
          <a:p>
            <a:pPr marL="800100" lvl="7"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Μέθοδος της «</a:t>
            </a:r>
            <a:r>
              <a:rPr lang="el-GR" sz="2000" dirty="0" err="1">
                <a:solidFill>
                  <a:schemeClr val="bg2">
                    <a:lumMod val="50000"/>
                  </a:schemeClr>
                </a:solidFill>
                <a:latin typeface="Segoe UI" pitchFamily="34" charset="0"/>
                <a:ea typeface="ＭＳ Ｐゴシック" charset="-128"/>
                <a:cs typeface="Segoe UI" pitchFamily="34" charset="0"/>
              </a:rPr>
              <a:t>συμπεριφορικής</a:t>
            </a:r>
            <a:r>
              <a:rPr lang="el-GR" sz="2000" dirty="0">
                <a:solidFill>
                  <a:schemeClr val="bg2">
                    <a:lumMod val="50000"/>
                  </a:schemeClr>
                </a:solidFill>
                <a:latin typeface="Segoe UI" pitchFamily="34" charset="0"/>
                <a:ea typeface="ＭＳ Ｐゴシック" charset="-128"/>
                <a:cs typeface="Segoe UI" pitchFamily="34" charset="0"/>
              </a:rPr>
              <a:t> στόχευσης»</a:t>
            </a:r>
          </a:p>
          <a:p>
            <a:pPr marL="914400" lvl="8"/>
            <a:r>
              <a:rPr lang="el-GR" sz="2000" dirty="0">
                <a:solidFill>
                  <a:schemeClr val="bg2">
                    <a:lumMod val="50000"/>
                  </a:schemeClr>
                </a:solidFill>
                <a:latin typeface="Segoe UI" pitchFamily="34" charset="0"/>
                <a:ea typeface="ＭＳ Ｐゴシック" charset="-128"/>
                <a:cs typeface="Segoe UI" pitchFamily="34" charset="0"/>
              </a:rPr>
              <a:t>Ιστοσελίδα της </a:t>
            </a:r>
            <a:r>
              <a:rPr lang="el-GR" sz="2000" dirty="0" err="1">
                <a:solidFill>
                  <a:schemeClr val="bg2">
                    <a:lumMod val="50000"/>
                  </a:schemeClr>
                </a:solidFill>
                <a:latin typeface="Segoe UI" pitchFamily="34" charset="0"/>
                <a:ea typeface="ＭＳ Ｐゴシック" charset="-128"/>
                <a:cs typeface="Segoe UI" pitchFamily="34" charset="0"/>
              </a:rPr>
              <a:t>Wall</a:t>
            </a:r>
            <a:r>
              <a:rPr lang="el-GR" sz="2000" dirty="0">
                <a:solidFill>
                  <a:schemeClr val="bg2">
                    <a:lumMod val="50000"/>
                  </a:schemeClr>
                </a:solidFill>
                <a:latin typeface="Segoe UI" pitchFamily="34" charset="0"/>
                <a:ea typeface="ＭＳ Ｐゴシック" charset="-128"/>
                <a:cs typeface="Segoe UI" pitchFamily="34" charset="0"/>
              </a:rPr>
              <a:t> </a:t>
            </a:r>
            <a:r>
              <a:rPr lang="el-GR" sz="2000" dirty="0" err="1">
                <a:solidFill>
                  <a:schemeClr val="bg2">
                    <a:lumMod val="50000"/>
                  </a:schemeClr>
                </a:solidFill>
                <a:latin typeface="Segoe UI" pitchFamily="34" charset="0"/>
                <a:ea typeface="ＭＳ Ｐゴシック" charset="-128"/>
                <a:cs typeface="Segoe UI" pitchFamily="34" charset="0"/>
              </a:rPr>
              <a:t>Street</a:t>
            </a:r>
            <a:r>
              <a:rPr lang="el-GR" sz="2000" dirty="0">
                <a:solidFill>
                  <a:schemeClr val="bg2">
                    <a:lumMod val="50000"/>
                  </a:schemeClr>
                </a:solidFill>
                <a:latin typeface="Segoe UI" pitchFamily="34" charset="0"/>
                <a:ea typeface="ＭＳ Ｐゴシック" charset="-128"/>
                <a:cs typeface="Segoe UI" pitchFamily="34" charset="0"/>
              </a:rPr>
              <a:t> Journal, της μεγαλύτερης οικονομικής εφημερίδας των ΗΠΑ.</a:t>
            </a:r>
          </a:p>
          <a:p>
            <a:pPr marL="914400" lvl="8"/>
            <a:r>
              <a:rPr lang="el-GR" sz="2000" dirty="0">
                <a:solidFill>
                  <a:schemeClr val="bg2">
                    <a:lumMod val="50000"/>
                  </a:schemeClr>
                </a:solidFill>
                <a:latin typeface="Segoe UI" pitchFamily="34" charset="0"/>
                <a:ea typeface="ＭＳ Ｐゴシック" charset="-128"/>
                <a:cs typeface="Segoe UI" pitchFamily="34" charset="0"/>
              </a:rPr>
              <a:t>1. Καταγραφή επισκέψεων των ταξιδιωτικών στηλών της ιστοσελίδας καθώς και ο αριθμός των επισκέψεων τους.</a:t>
            </a:r>
          </a:p>
          <a:p>
            <a:pPr marL="914400" lvl="8"/>
            <a:r>
              <a:rPr lang="el-GR" sz="2000" dirty="0">
                <a:solidFill>
                  <a:schemeClr val="bg2">
                    <a:lumMod val="50000"/>
                  </a:schemeClr>
                </a:solidFill>
                <a:latin typeface="Segoe UI" pitchFamily="34" charset="0"/>
                <a:ea typeface="ＭＳ Ｐゴシック" charset="-128"/>
                <a:cs typeface="Segoe UI" pitchFamily="34" charset="0"/>
              </a:rPr>
              <a:t>2. Προβολή διαφημιστικών της American </a:t>
            </a:r>
            <a:r>
              <a:rPr lang="el-GR" sz="2000" dirty="0" err="1">
                <a:solidFill>
                  <a:schemeClr val="bg2">
                    <a:lumMod val="50000"/>
                  </a:schemeClr>
                </a:solidFill>
                <a:latin typeface="Segoe UI" pitchFamily="34" charset="0"/>
                <a:ea typeface="ＭＳ Ｐゴシック" charset="-128"/>
                <a:cs typeface="Segoe UI" pitchFamily="34" charset="0"/>
              </a:rPr>
              <a:t>Airlines</a:t>
            </a:r>
            <a:r>
              <a:rPr lang="el-GR" sz="2000" dirty="0">
                <a:solidFill>
                  <a:schemeClr val="bg2">
                    <a:lumMod val="50000"/>
                  </a:schemeClr>
                </a:solidFill>
                <a:latin typeface="Segoe UI" pitchFamily="34" charset="0"/>
                <a:ea typeface="ＭＳ Ｐゴシック" charset="-128"/>
                <a:cs typeface="Segoe UI" pitchFamily="34" charset="0"/>
              </a:rPr>
              <a:t> κάθε φορά που οι παραπάνω πελάτες επισκεπτόταν την ιστοσελίδα της </a:t>
            </a:r>
            <a:r>
              <a:rPr lang="el-GR" sz="2000" dirty="0" err="1">
                <a:solidFill>
                  <a:schemeClr val="bg2">
                    <a:lumMod val="50000"/>
                  </a:schemeClr>
                </a:solidFill>
                <a:latin typeface="Segoe UI" pitchFamily="34" charset="0"/>
                <a:ea typeface="ＭＳ Ｐゴシック" charset="-128"/>
                <a:cs typeface="Segoe UI" pitchFamily="34" charset="0"/>
              </a:rPr>
              <a:t>Wall</a:t>
            </a:r>
            <a:r>
              <a:rPr lang="el-GR" sz="2000" dirty="0">
                <a:solidFill>
                  <a:schemeClr val="bg2">
                    <a:lumMod val="50000"/>
                  </a:schemeClr>
                </a:solidFill>
                <a:latin typeface="Segoe UI" pitchFamily="34" charset="0"/>
                <a:ea typeface="ＭＳ Ｐゴシック" charset="-128"/>
                <a:cs typeface="Segoe UI" pitchFamily="34" charset="0"/>
              </a:rPr>
              <a:t> </a:t>
            </a:r>
            <a:r>
              <a:rPr lang="el-GR" sz="2000" dirty="0" err="1">
                <a:solidFill>
                  <a:schemeClr val="bg2">
                    <a:lumMod val="50000"/>
                  </a:schemeClr>
                </a:solidFill>
                <a:latin typeface="Segoe UI" pitchFamily="34" charset="0"/>
                <a:ea typeface="ＭＳ Ｐゴシック" charset="-128"/>
                <a:cs typeface="Segoe UI" pitchFamily="34" charset="0"/>
              </a:rPr>
              <a:t>Street</a:t>
            </a:r>
            <a:r>
              <a:rPr lang="el-GR" sz="2000" dirty="0">
                <a:solidFill>
                  <a:schemeClr val="bg2">
                    <a:lumMod val="50000"/>
                  </a:schemeClr>
                </a:solidFill>
                <a:latin typeface="Segoe UI" pitchFamily="34" charset="0"/>
                <a:ea typeface="ＭＳ Ｐゴシック" charset="-128"/>
                <a:cs typeface="Segoe UI" pitchFamily="34" charset="0"/>
              </a:rPr>
              <a:t> Journal.</a:t>
            </a:r>
          </a:p>
          <a:p>
            <a:endParaRPr lang="el-GR" sz="2400" dirty="0">
              <a:solidFill>
                <a:srgbClr val="303F6A"/>
              </a:solidFill>
            </a:endParaRPr>
          </a:p>
          <a:p>
            <a:endParaRPr lang="el-GR" sz="2400" dirty="0">
              <a:solidFill>
                <a:srgbClr val="303F6A"/>
              </a:solidFill>
            </a:endParaRPr>
          </a:p>
          <a:p>
            <a:endParaRPr lang="el-GR" sz="2400" dirty="0">
              <a:solidFill>
                <a:srgbClr val="303F6A"/>
              </a:solidFill>
            </a:endParaRPr>
          </a:p>
          <a:p>
            <a:endParaRPr lang="el-GR" sz="2400" dirty="0">
              <a:solidFill>
                <a:srgbClr val="303F6A"/>
              </a:solidFill>
            </a:endParaRP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8928406" cy="461665"/>
          </a:xfrm>
          <a:prstGeom prst="rect">
            <a:avLst/>
          </a:prstGeom>
        </p:spPr>
        <p:txBody>
          <a:bodyPr wrap="none">
            <a:spAutoFit/>
          </a:bodyPr>
          <a:lstStyle/>
          <a:p>
            <a:r>
              <a:rPr lang="el-GR" altLang="el-GR" sz="2400" b="1" dirty="0">
                <a:solidFill>
                  <a:srgbClr val="303F6A"/>
                </a:solidFill>
              </a:rPr>
              <a:t>Χρήση του διαδικτύου στην παροχή εξατομικευμένων διαφημίσεων</a:t>
            </a:r>
            <a:endParaRPr lang="el-GR" sz="2400" b="1" dirty="0">
              <a:solidFill>
                <a:srgbClr val="303F6A"/>
              </a:solidFill>
            </a:endParaRPr>
          </a:p>
        </p:txBody>
      </p:sp>
    </p:spTree>
    <p:extLst>
      <p:ext uri="{BB962C8B-B14F-4D97-AF65-F5344CB8AC3E}">
        <p14:creationId xmlns:p14="http://schemas.microsoft.com/office/powerpoint/2010/main" val="580798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98104" y="2683077"/>
            <a:ext cx="9240715" cy="4093428"/>
          </a:xfrm>
          <a:prstGeom prst="rect">
            <a:avLst/>
          </a:prstGeom>
          <a:noFill/>
        </p:spPr>
        <p:txBody>
          <a:bodyPr wrap="square" rtlCol="0">
            <a:spAutoFit/>
          </a:bodyPr>
          <a:lstStyle/>
          <a:p>
            <a:r>
              <a:rPr lang="el-GR" sz="2000" dirty="0">
                <a:solidFill>
                  <a:schemeClr val="bg2">
                    <a:lumMod val="50000"/>
                  </a:schemeClr>
                </a:solidFill>
                <a:latin typeface="Segoe UI" pitchFamily="34" charset="0"/>
                <a:ea typeface="ＭＳ Ｐゴシック" charset="-128"/>
                <a:cs typeface="Segoe UI" pitchFamily="34" charset="0"/>
              </a:rPr>
              <a:t>Σειρά διαφορετικών εκδοχών του ίδιου αγαθού. Κάθε εκδοχή πωλείται σε διαφορετική τιμή. </a:t>
            </a:r>
          </a:p>
          <a:p>
            <a:r>
              <a:rPr lang="el-GR" sz="2000" dirty="0">
                <a:solidFill>
                  <a:schemeClr val="bg2">
                    <a:lumMod val="50000"/>
                  </a:schemeClr>
                </a:solidFill>
                <a:latin typeface="Segoe UI" pitchFamily="34" charset="0"/>
                <a:ea typeface="ＭＳ Ｐゴシック" charset="-128"/>
                <a:cs typeface="Segoe UI" pitchFamily="34" charset="0"/>
              </a:rPr>
              <a:t>Τα χαρακτηριστικά βάσει των οποίων διαφοροποιούνται τα πληροφοριακά αγαθά είναι τα παρακάτω:</a:t>
            </a:r>
          </a:p>
          <a:p>
            <a:pPr marL="800100" lvl="1"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Η καθυστέρηση.</a:t>
            </a:r>
          </a:p>
          <a:p>
            <a:pPr marL="800100" lvl="1"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Το περιβάλλον χρήσης</a:t>
            </a:r>
          </a:p>
          <a:p>
            <a:pPr marL="800100" lvl="1"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Τα τεχνικά χαρακτηριστικά</a:t>
            </a:r>
          </a:p>
          <a:p>
            <a:pPr marL="800100" lvl="1"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Η πληρότητα πληροφοριών</a:t>
            </a:r>
          </a:p>
          <a:p>
            <a:pPr marL="800100" lvl="1"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Ενόχληση χρήστη (</a:t>
            </a:r>
            <a:r>
              <a:rPr lang="el-GR" sz="2000" dirty="0" err="1">
                <a:solidFill>
                  <a:schemeClr val="bg2">
                    <a:lumMod val="50000"/>
                  </a:schemeClr>
                </a:solidFill>
                <a:latin typeface="Segoe UI" pitchFamily="34" charset="0"/>
                <a:ea typeface="ＭＳ Ｐゴシック" charset="-128"/>
                <a:cs typeface="Segoe UI" pitchFamily="34" charset="0"/>
              </a:rPr>
              <a:t>nagware</a:t>
            </a:r>
            <a:r>
              <a:rPr lang="el-GR" sz="2000" dirty="0">
                <a:solidFill>
                  <a:schemeClr val="bg2">
                    <a:lumMod val="50000"/>
                  </a:schemeClr>
                </a:solidFill>
                <a:latin typeface="Segoe UI" pitchFamily="34" charset="0"/>
                <a:ea typeface="ＭＳ Ｐゴシック" charset="-128"/>
                <a:cs typeface="Segoe UI" pitchFamily="34" charset="0"/>
              </a:rPr>
              <a:t>).</a:t>
            </a:r>
          </a:p>
          <a:p>
            <a:pPr marL="800100" lvl="1"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Παροχή τεχνικής υποστήριξης μέσω αποστολής ηλεκτρονικών μηνυμάτων ή τηλεφώνου</a:t>
            </a:r>
          </a:p>
          <a:p>
            <a:pPr marL="800100" lvl="1"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Ένας άλλος τρόπος διαφοροποίησης του προϊόντος είναι η προσφορά δικτυακής και μη δικτυακής έκδοσης.</a:t>
            </a: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4851328" cy="461665"/>
          </a:xfrm>
          <a:prstGeom prst="rect">
            <a:avLst/>
          </a:prstGeom>
        </p:spPr>
        <p:txBody>
          <a:bodyPr wrap="none">
            <a:spAutoFit/>
          </a:bodyPr>
          <a:lstStyle/>
          <a:p>
            <a:r>
              <a:rPr lang="el-GR" altLang="el-GR" sz="2400" b="1" dirty="0">
                <a:solidFill>
                  <a:srgbClr val="303F6A"/>
                </a:solidFill>
              </a:rPr>
              <a:t>Προσφορά διαφορετικών εκδόσεων</a:t>
            </a:r>
            <a:endParaRPr lang="el-GR" sz="2400" b="1" dirty="0">
              <a:solidFill>
                <a:srgbClr val="303F6A"/>
              </a:solidFill>
            </a:endParaRPr>
          </a:p>
        </p:txBody>
      </p:sp>
    </p:spTree>
    <p:extLst>
      <p:ext uri="{BB962C8B-B14F-4D97-AF65-F5344CB8AC3E}">
        <p14:creationId xmlns:p14="http://schemas.microsoft.com/office/powerpoint/2010/main" val="112038191"/>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98104" y="2683077"/>
            <a:ext cx="9240715" cy="1323439"/>
          </a:xfrm>
          <a:prstGeom prst="rect">
            <a:avLst/>
          </a:prstGeom>
          <a:noFill/>
        </p:spPr>
        <p:txBody>
          <a:bodyPr wrap="square" rtlCol="0">
            <a:spAutoFit/>
          </a:bodyPr>
          <a:lstStyle/>
          <a:p>
            <a:r>
              <a:rPr lang="el-GR" sz="2000" dirty="0">
                <a:solidFill>
                  <a:schemeClr val="bg2">
                    <a:lumMod val="50000"/>
                  </a:schemeClr>
                </a:solidFill>
                <a:latin typeface="Segoe UI" pitchFamily="34" charset="0"/>
                <a:ea typeface="ＭＳ Ｐゴシック" charset="-128"/>
                <a:cs typeface="Segoe UI" pitchFamily="34" charset="0"/>
              </a:rPr>
              <a:t>Δικτυακή έκδοση συμπλήρωμα ή αντικατάσταση της μη δικτυακής έκδοσης?</a:t>
            </a:r>
          </a:p>
          <a:p>
            <a:endParaRPr lang="el-GR" sz="2000" dirty="0">
              <a:solidFill>
                <a:schemeClr val="bg2">
                  <a:lumMod val="50000"/>
                </a:schemeClr>
              </a:solidFill>
              <a:latin typeface="Segoe UI" pitchFamily="34" charset="0"/>
              <a:ea typeface="ＭＳ Ｐゴシック" charset="-128"/>
              <a:cs typeface="Segoe UI" pitchFamily="34" charset="0"/>
            </a:endParaRPr>
          </a:p>
          <a:p>
            <a:r>
              <a:rPr lang="el-GR" sz="2000" dirty="0">
                <a:solidFill>
                  <a:schemeClr val="bg2">
                    <a:lumMod val="50000"/>
                  </a:schemeClr>
                </a:solidFill>
                <a:latin typeface="Segoe UI" pitchFamily="34" charset="0"/>
                <a:ea typeface="ＭＳ Ｐゴシック" charset="-128"/>
                <a:cs typeface="Segoe UI" pitchFamily="34" charset="0"/>
              </a:rPr>
              <a:t>Δικτυακή έκδοση των εφημερίδων εμφανίζεται με καθυστέρηση στο διαδίκτυο.</a:t>
            </a: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5268109" cy="461665"/>
          </a:xfrm>
          <a:prstGeom prst="rect">
            <a:avLst/>
          </a:prstGeom>
        </p:spPr>
        <p:txBody>
          <a:bodyPr wrap="none">
            <a:spAutoFit/>
          </a:bodyPr>
          <a:lstStyle/>
          <a:p>
            <a:r>
              <a:rPr lang="el-GR" altLang="el-GR" sz="2400" b="1" dirty="0">
                <a:solidFill>
                  <a:srgbClr val="303F6A"/>
                </a:solidFill>
              </a:rPr>
              <a:t>Προσφορά διαφορετικών εκδόσεων</a:t>
            </a:r>
            <a:r>
              <a:rPr lang="en-US" altLang="el-GR" sz="2400" b="1" dirty="0">
                <a:solidFill>
                  <a:srgbClr val="303F6A"/>
                </a:solidFill>
              </a:rPr>
              <a:t> (2)</a:t>
            </a:r>
            <a:endParaRPr lang="el-GR" sz="2400" b="1" dirty="0">
              <a:solidFill>
                <a:srgbClr val="303F6A"/>
              </a:solidFill>
            </a:endParaRPr>
          </a:p>
        </p:txBody>
      </p:sp>
    </p:spTree>
    <p:extLst>
      <p:ext uri="{BB962C8B-B14F-4D97-AF65-F5344CB8AC3E}">
        <p14:creationId xmlns:p14="http://schemas.microsoft.com/office/powerpoint/2010/main" val="2058440439"/>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98104" y="2683077"/>
            <a:ext cx="9240715" cy="2246769"/>
          </a:xfrm>
          <a:prstGeom prst="rect">
            <a:avLst/>
          </a:prstGeom>
          <a:noFill/>
        </p:spPr>
        <p:txBody>
          <a:bodyPr wrap="square" rtlCol="0">
            <a:spAutoFit/>
          </a:bodyPr>
          <a:lstStyle/>
          <a:p>
            <a:pPr marL="342900"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Μία εκδοχή δεν αρκεί, διότι δεν εκμεταλλευόμαστε την διαφοροποίηση προϊόντων.</a:t>
            </a:r>
          </a:p>
          <a:p>
            <a:pPr marL="342900"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Δύο εκδοχές, είναι η πιο συνηθισμένη περίπτωση.</a:t>
            </a:r>
            <a:endParaRPr lang="en-US" sz="2000" dirty="0">
              <a:solidFill>
                <a:schemeClr val="bg2">
                  <a:lumMod val="50000"/>
                </a:schemeClr>
              </a:solidFill>
              <a:latin typeface="Segoe UI" pitchFamily="34" charset="0"/>
              <a:ea typeface="ＭＳ Ｐゴシック" charset="-128"/>
              <a:cs typeface="Segoe UI" pitchFamily="34" charset="0"/>
            </a:endParaRPr>
          </a:p>
          <a:p>
            <a:pPr marL="342900" indent="-342900">
              <a:buFont typeface="Arial" panose="020B0604020202020204" pitchFamily="34" charset="0"/>
              <a:buChar char="•"/>
            </a:pPr>
            <a:endParaRPr lang="el-GR" sz="2000" dirty="0">
              <a:solidFill>
                <a:schemeClr val="bg2">
                  <a:lumMod val="50000"/>
                </a:schemeClr>
              </a:solidFill>
              <a:latin typeface="Segoe UI" pitchFamily="34" charset="0"/>
              <a:ea typeface="ＭＳ Ｐゴシック" charset="-128"/>
              <a:cs typeface="Segoe UI" pitchFamily="34" charset="0"/>
            </a:endParaRPr>
          </a:p>
          <a:p>
            <a:pPr marL="342900"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Μια βασική, μια επαγγελματική και μια πολυτελή. </a:t>
            </a:r>
          </a:p>
          <a:p>
            <a:pPr marL="342900"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Πάνω από τρεις εκδοχές: </a:t>
            </a:r>
            <a:r>
              <a:rPr lang="el-GR" sz="2000" dirty="0" err="1">
                <a:solidFill>
                  <a:schemeClr val="bg2">
                    <a:lumMod val="50000"/>
                  </a:schemeClr>
                </a:solidFill>
                <a:latin typeface="Segoe UI" pitchFamily="34" charset="0"/>
                <a:ea typeface="ＭＳ Ｐゴシック" charset="-128"/>
                <a:cs typeface="Segoe UI" pitchFamily="34" charset="0"/>
              </a:rPr>
              <a:t>Aυξάνεται</a:t>
            </a:r>
            <a:r>
              <a:rPr lang="el-GR" sz="2000" dirty="0">
                <a:solidFill>
                  <a:schemeClr val="bg2">
                    <a:lumMod val="50000"/>
                  </a:schemeClr>
                </a:solidFill>
                <a:latin typeface="Segoe UI" pitchFamily="34" charset="0"/>
                <a:ea typeface="ＭＳ Ｐゴシック" charset="-128"/>
                <a:cs typeface="Segoe UI" pitchFamily="34" charset="0"/>
              </a:rPr>
              <a:t> πολύ το κόστος διαχείρισης (τεχνική υποστήριξη και αναβαθμίσεις).</a:t>
            </a: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4458336" cy="461665"/>
          </a:xfrm>
          <a:prstGeom prst="rect">
            <a:avLst/>
          </a:prstGeom>
        </p:spPr>
        <p:txBody>
          <a:bodyPr wrap="none">
            <a:spAutoFit/>
          </a:bodyPr>
          <a:lstStyle/>
          <a:p>
            <a:r>
              <a:rPr lang="el-GR" altLang="el-GR" sz="2400" b="1" dirty="0">
                <a:solidFill>
                  <a:srgbClr val="303F6A"/>
                </a:solidFill>
              </a:rPr>
              <a:t>Προσαρμογή τιμής και ποιότητας</a:t>
            </a:r>
            <a:endParaRPr lang="el-GR" sz="2400" b="1" dirty="0">
              <a:solidFill>
                <a:srgbClr val="303F6A"/>
              </a:solidFill>
            </a:endParaRPr>
          </a:p>
        </p:txBody>
      </p:sp>
    </p:spTree>
    <p:extLst>
      <p:ext uri="{BB962C8B-B14F-4D97-AF65-F5344CB8AC3E}">
        <p14:creationId xmlns:p14="http://schemas.microsoft.com/office/powerpoint/2010/main" val="630075267"/>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98104" y="2683077"/>
            <a:ext cx="9240715" cy="1938992"/>
          </a:xfrm>
          <a:prstGeom prst="rect">
            <a:avLst/>
          </a:prstGeom>
          <a:noFill/>
        </p:spPr>
        <p:txBody>
          <a:bodyPr wrap="square" rtlCol="0">
            <a:spAutoFit/>
          </a:bodyPr>
          <a:lstStyle/>
          <a:p>
            <a:pPr marL="342900"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Σύγκριση υπολογιστή με μικροεπεξεργαστή 2 </a:t>
            </a:r>
            <a:r>
              <a:rPr lang="el-GR" sz="2000" dirty="0" err="1">
                <a:solidFill>
                  <a:schemeClr val="bg2">
                    <a:lumMod val="50000"/>
                  </a:schemeClr>
                </a:solidFill>
                <a:latin typeface="Segoe UI" pitchFamily="34" charset="0"/>
                <a:ea typeface="ＭＳ Ｐゴシック" charset="-128"/>
                <a:cs typeface="Segoe UI" pitchFamily="34" charset="0"/>
              </a:rPr>
              <a:t>GHz</a:t>
            </a:r>
            <a:r>
              <a:rPr lang="el-GR" sz="2000" dirty="0">
                <a:solidFill>
                  <a:schemeClr val="bg2">
                    <a:lumMod val="50000"/>
                  </a:schemeClr>
                </a:solidFill>
                <a:latin typeface="Segoe UI" pitchFamily="34" charset="0"/>
                <a:ea typeface="ＭＳ Ｐゴシック" charset="-128"/>
                <a:cs typeface="Segoe UI" pitchFamily="34" charset="0"/>
              </a:rPr>
              <a:t> που κοστίζει 1.000€ και ένα νέο μοντέλο με μικροεπεξεργαστή 2,5 </a:t>
            </a:r>
            <a:r>
              <a:rPr lang="el-GR" sz="2000" dirty="0" err="1">
                <a:solidFill>
                  <a:schemeClr val="bg2">
                    <a:lumMod val="50000"/>
                  </a:schemeClr>
                </a:solidFill>
                <a:latin typeface="Segoe UI" pitchFamily="34" charset="0"/>
                <a:ea typeface="ＭＳ Ｐゴシック" charset="-128"/>
                <a:cs typeface="Segoe UI" pitchFamily="34" charset="0"/>
              </a:rPr>
              <a:t>GHz</a:t>
            </a:r>
            <a:r>
              <a:rPr lang="el-GR" sz="2000" dirty="0">
                <a:solidFill>
                  <a:schemeClr val="bg2">
                    <a:lumMod val="50000"/>
                  </a:schemeClr>
                </a:solidFill>
                <a:latin typeface="Segoe UI" pitchFamily="34" charset="0"/>
                <a:ea typeface="ＭＳ Ｐゴシック" charset="-128"/>
                <a:cs typeface="Segoe UI" pitchFamily="34" charset="0"/>
              </a:rPr>
              <a:t> και κόστος 1.100€. </a:t>
            </a:r>
          </a:p>
          <a:p>
            <a:pPr marL="342900"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Αυτός ο υπολογισμός θα δώσει για το παλιό μοντέλο 500€/</a:t>
            </a:r>
            <a:r>
              <a:rPr lang="el-GR" sz="2000" dirty="0" err="1">
                <a:solidFill>
                  <a:schemeClr val="bg2">
                    <a:lumMod val="50000"/>
                  </a:schemeClr>
                </a:solidFill>
                <a:latin typeface="Segoe UI" pitchFamily="34" charset="0"/>
                <a:ea typeface="ＭＳ Ｐゴシック" charset="-128"/>
                <a:cs typeface="Segoe UI" pitchFamily="34" charset="0"/>
              </a:rPr>
              <a:t>GHz</a:t>
            </a:r>
            <a:r>
              <a:rPr lang="el-GR" sz="2000" dirty="0">
                <a:solidFill>
                  <a:schemeClr val="bg2">
                    <a:lumMod val="50000"/>
                  </a:schemeClr>
                </a:solidFill>
                <a:latin typeface="Segoe UI" pitchFamily="34" charset="0"/>
                <a:ea typeface="ＭＳ Ｐゴシック" charset="-128"/>
                <a:cs typeface="Segoe UI" pitchFamily="34" charset="0"/>
              </a:rPr>
              <a:t> ενώ για το καινούργιο μοντέλο 440€/</a:t>
            </a:r>
            <a:r>
              <a:rPr lang="el-GR" sz="2000" dirty="0" err="1">
                <a:solidFill>
                  <a:schemeClr val="bg2">
                    <a:lumMod val="50000"/>
                  </a:schemeClr>
                </a:solidFill>
                <a:latin typeface="Segoe UI" pitchFamily="34" charset="0"/>
                <a:ea typeface="ＭＳ Ｐゴシック" charset="-128"/>
                <a:cs typeface="Segoe UI" pitchFamily="34" charset="0"/>
              </a:rPr>
              <a:t>GHz</a:t>
            </a:r>
            <a:r>
              <a:rPr lang="el-GR" sz="2000" dirty="0">
                <a:solidFill>
                  <a:schemeClr val="bg2">
                    <a:lumMod val="50000"/>
                  </a:schemeClr>
                </a:solidFill>
                <a:latin typeface="Segoe UI" pitchFamily="34" charset="0"/>
                <a:ea typeface="ＭＳ Ｐゴシック" charset="-128"/>
                <a:cs typeface="Segoe UI" pitchFamily="34" charset="0"/>
              </a:rPr>
              <a:t>.</a:t>
            </a:r>
          </a:p>
          <a:p>
            <a:pPr marL="342900" indent="-342900">
              <a:buFont typeface="Arial" panose="020B0604020202020204" pitchFamily="34" charset="0"/>
              <a:buChar char="•"/>
            </a:pPr>
            <a:r>
              <a:rPr lang="el-GR" sz="2000" dirty="0" err="1">
                <a:solidFill>
                  <a:schemeClr val="bg2">
                    <a:lumMod val="50000"/>
                  </a:schemeClr>
                </a:solidFill>
                <a:latin typeface="Segoe UI" pitchFamily="34" charset="0"/>
                <a:ea typeface="ＭＳ Ｐゴシック" charset="-128"/>
                <a:cs typeface="Segoe UI" pitchFamily="34" charset="0"/>
              </a:rPr>
              <a:t>Kόστος</a:t>
            </a:r>
            <a:r>
              <a:rPr lang="el-GR" sz="2000" dirty="0">
                <a:solidFill>
                  <a:schemeClr val="bg2">
                    <a:lumMod val="50000"/>
                  </a:schemeClr>
                </a:solidFill>
                <a:latin typeface="Segoe UI" pitchFamily="34" charset="0"/>
                <a:ea typeface="ＭＳ Ｐゴシック" charset="-128"/>
                <a:cs typeface="Segoe UI" pitchFamily="34" charset="0"/>
              </a:rPr>
              <a:t> ανά σύνδεση για την κατασκευή δικτύων,</a:t>
            </a:r>
          </a:p>
          <a:p>
            <a:pPr marL="342900" indent="-342900">
              <a:buFont typeface="Arial" panose="020B0604020202020204" pitchFamily="34" charset="0"/>
              <a:buChar char="•"/>
            </a:pPr>
            <a:r>
              <a:rPr lang="el-GR" sz="2000" dirty="0" err="1">
                <a:solidFill>
                  <a:schemeClr val="bg2">
                    <a:lumMod val="50000"/>
                  </a:schemeClr>
                </a:solidFill>
                <a:latin typeface="Segoe UI" pitchFamily="34" charset="0"/>
                <a:ea typeface="ＭＳ Ｐゴシック" charset="-128"/>
                <a:cs typeface="Segoe UI" pitchFamily="34" charset="0"/>
              </a:rPr>
              <a:t>Kόστος</a:t>
            </a:r>
            <a:r>
              <a:rPr lang="el-GR" sz="2000" dirty="0">
                <a:solidFill>
                  <a:schemeClr val="bg2">
                    <a:lumMod val="50000"/>
                  </a:schemeClr>
                </a:solidFill>
                <a:latin typeface="Segoe UI" pitchFamily="34" charset="0"/>
                <a:ea typeface="ＭＳ Ｐゴシック" charset="-128"/>
                <a:cs typeface="Segoe UI" pitchFamily="34" charset="0"/>
              </a:rPr>
              <a:t> ανά </a:t>
            </a:r>
            <a:r>
              <a:rPr lang="en-US" sz="2000" dirty="0">
                <a:solidFill>
                  <a:schemeClr val="bg2">
                    <a:lumMod val="50000"/>
                  </a:schemeClr>
                </a:solidFill>
                <a:latin typeface="Segoe UI" pitchFamily="34" charset="0"/>
                <a:ea typeface="ＭＳ Ｐゴシック" charset="-128"/>
                <a:cs typeface="Segoe UI" pitchFamily="34" charset="0"/>
              </a:rPr>
              <a:t>G</a:t>
            </a:r>
            <a:r>
              <a:rPr lang="el-GR" sz="2000" dirty="0" err="1">
                <a:solidFill>
                  <a:schemeClr val="bg2">
                    <a:lumMod val="50000"/>
                  </a:schemeClr>
                </a:solidFill>
                <a:latin typeface="Segoe UI" pitchFamily="34" charset="0"/>
                <a:ea typeface="ＭＳ Ｐゴシック" charset="-128"/>
                <a:cs typeface="Segoe UI" pitchFamily="34" charset="0"/>
              </a:rPr>
              <a:t>bps</a:t>
            </a:r>
            <a:r>
              <a:rPr lang="el-GR" sz="2000" dirty="0">
                <a:solidFill>
                  <a:schemeClr val="bg2">
                    <a:lumMod val="50000"/>
                  </a:schemeClr>
                </a:solidFill>
                <a:latin typeface="Segoe UI" pitchFamily="34" charset="0"/>
                <a:ea typeface="ＭＳ Ｐゴシック" charset="-128"/>
                <a:cs typeface="Segoe UI" pitchFamily="34" charset="0"/>
              </a:rPr>
              <a:t> ή πακέτο για τη μεταφορά δεδομένων</a:t>
            </a: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8459880" cy="461665"/>
          </a:xfrm>
          <a:prstGeom prst="rect">
            <a:avLst/>
          </a:prstGeom>
        </p:spPr>
        <p:txBody>
          <a:bodyPr wrap="none">
            <a:spAutoFit/>
          </a:bodyPr>
          <a:lstStyle/>
          <a:p>
            <a:r>
              <a:rPr lang="el-GR" altLang="el-GR" sz="2400" b="1" dirty="0">
                <a:solidFill>
                  <a:srgbClr val="303F6A"/>
                </a:solidFill>
              </a:rPr>
              <a:t>Εκτίμηση κόστους αγοράς για διαφορετικές εκδόσεις προϊόντων</a:t>
            </a:r>
            <a:endParaRPr lang="el-GR" sz="2400" b="1" dirty="0">
              <a:solidFill>
                <a:srgbClr val="303F6A"/>
              </a:solidFill>
            </a:endParaRPr>
          </a:p>
        </p:txBody>
      </p:sp>
    </p:spTree>
    <p:extLst>
      <p:ext uri="{BB962C8B-B14F-4D97-AF65-F5344CB8AC3E}">
        <p14:creationId xmlns:p14="http://schemas.microsoft.com/office/powerpoint/2010/main" val="2576344181"/>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5010346" cy="461665"/>
          </a:xfrm>
          <a:prstGeom prst="rect">
            <a:avLst/>
          </a:prstGeom>
        </p:spPr>
        <p:txBody>
          <a:bodyPr wrap="none">
            <a:spAutoFit/>
          </a:bodyPr>
          <a:lstStyle/>
          <a:p>
            <a:r>
              <a:rPr lang="el-GR" altLang="el-GR" sz="2400" b="1" dirty="0">
                <a:solidFill>
                  <a:srgbClr val="303F6A"/>
                </a:solidFill>
              </a:rPr>
              <a:t>Προσφορά διαφορετικών ποσοτήτων</a:t>
            </a:r>
            <a:endParaRPr lang="el-GR" sz="2400" b="1" dirty="0">
              <a:solidFill>
                <a:srgbClr val="303F6A"/>
              </a:solidFill>
            </a:endParaRPr>
          </a:p>
        </p:txBody>
      </p:sp>
      <p:pic>
        <p:nvPicPr>
          <p:cNvPr id="6" name="Picture 5">
            <a:extLst>
              <a:ext uri="{FF2B5EF4-FFF2-40B4-BE49-F238E27FC236}">
                <a16:creationId xmlns:a16="http://schemas.microsoft.com/office/drawing/2014/main" id="{49C64AF3-5FBC-43CB-AD09-5F658D351D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5419" y="3210557"/>
            <a:ext cx="5278945" cy="3761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9918995"/>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7395551" cy="461665"/>
          </a:xfrm>
          <a:prstGeom prst="rect">
            <a:avLst/>
          </a:prstGeom>
        </p:spPr>
        <p:txBody>
          <a:bodyPr wrap="none">
            <a:spAutoFit/>
          </a:bodyPr>
          <a:lstStyle/>
          <a:p>
            <a:r>
              <a:rPr lang="el-GR" altLang="el-GR" sz="2400" b="1" dirty="0">
                <a:solidFill>
                  <a:srgbClr val="303F6A"/>
                </a:solidFill>
              </a:rPr>
              <a:t>Μελέτη περίπτωσης: πώληση προϊόντος σε δύο εκδοχές</a:t>
            </a:r>
            <a:endParaRPr lang="el-GR" sz="2400" b="1" dirty="0">
              <a:solidFill>
                <a:srgbClr val="303F6A"/>
              </a:solidFill>
            </a:endParaRPr>
          </a:p>
        </p:txBody>
      </p:sp>
      <p:sp>
        <p:nvSpPr>
          <p:cNvPr id="3" name="Rectangle 2">
            <a:extLst>
              <a:ext uri="{FF2B5EF4-FFF2-40B4-BE49-F238E27FC236}">
                <a16:creationId xmlns:a16="http://schemas.microsoft.com/office/drawing/2014/main" id="{E31E2364-A373-4F51-B568-A90E65990683}"/>
              </a:ext>
            </a:extLst>
          </p:cNvPr>
          <p:cNvSpPr/>
          <p:nvPr/>
        </p:nvSpPr>
        <p:spPr>
          <a:xfrm>
            <a:off x="964623" y="2856507"/>
            <a:ext cx="8345632" cy="707886"/>
          </a:xfrm>
          <a:prstGeom prst="rect">
            <a:avLst/>
          </a:prstGeom>
        </p:spPr>
        <p:txBody>
          <a:bodyPr wrap="square">
            <a:spAutoFit/>
          </a:bodyPr>
          <a:lstStyle/>
          <a:p>
            <a:r>
              <a:rPr lang="el-GR" altLang="el-GR" sz="2000" dirty="0">
                <a:solidFill>
                  <a:schemeClr val="bg2">
                    <a:lumMod val="50000"/>
                  </a:schemeClr>
                </a:solidFill>
                <a:latin typeface="Segoe UI" pitchFamily="34" charset="0"/>
                <a:ea typeface="ＭＳ Ｐゴシック" charset="-128"/>
                <a:cs typeface="Segoe UI" pitchFamily="34" charset="0"/>
              </a:rPr>
              <a:t>Οι πελάτες κατανέμονται σύμφωνα με τις προβλέψεις και η ζήτηση του προϊόντος ακολουθεί την καμπύλη Α του παραπάνω σχήματος. </a:t>
            </a:r>
            <a:endParaRPr lang="el-GR" sz="2000" dirty="0">
              <a:solidFill>
                <a:schemeClr val="bg2">
                  <a:lumMod val="50000"/>
                </a:schemeClr>
              </a:solidFill>
              <a:latin typeface="Segoe UI" pitchFamily="34" charset="0"/>
              <a:ea typeface="ＭＳ Ｐゴシック" charset="-128"/>
              <a:cs typeface="Segoe UI" pitchFamily="34" charset="0"/>
            </a:endParaRPr>
          </a:p>
        </p:txBody>
      </p:sp>
      <p:pic>
        <p:nvPicPr>
          <p:cNvPr id="7" name="Picture 4">
            <a:extLst>
              <a:ext uri="{FF2B5EF4-FFF2-40B4-BE49-F238E27FC236}">
                <a16:creationId xmlns:a16="http://schemas.microsoft.com/office/drawing/2014/main" id="{1E743060-F0E4-4A91-BB9C-DBBB89B884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0172" y="3685140"/>
            <a:ext cx="5034534" cy="3589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5123052"/>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98104" y="2683077"/>
            <a:ext cx="9240715" cy="2554545"/>
          </a:xfrm>
          <a:prstGeom prst="rect">
            <a:avLst/>
          </a:prstGeom>
          <a:noFill/>
        </p:spPr>
        <p:txBody>
          <a:bodyPr wrap="square" rtlCol="0">
            <a:spAutoFit/>
          </a:bodyPr>
          <a:lstStyle/>
          <a:p>
            <a:r>
              <a:rPr lang="el-GR" sz="2000" dirty="0">
                <a:solidFill>
                  <a:schemeClr val="bg2">
                    <a:lumMod val="50000"/>
                  </a:schemeClr>
                </a:solidFill>
                <a:latin typeface="Segoe UI" pitchFamily="34" charset="0"/>
                <a:ea typeface="ＭＳ Ｐゴシック" charset="-128"/>
                <a:cs typeface="Segoe UI" pitchFamily="34" charset="0"/>
              </a:rPr>
              <a:t>2. Οι πελάτες προτιμούν την ακριβότερη εκδοχή. Επομένως τα κέρδη είναι μεγαλύτερα από τα προβλεπόμενα.</a:t>
            </a:r>
          </a:p>
          <a:p>
            <a:r>
              <a:rPr lang="el-GR" sz="2000" dirty="0">
                <a:solidFill>
                  <a:schemeClr val="bg2">
                    <a:lumMod val="50000"/>
                  </a:schemeClr>
                </a:solidFill>
                <a:latin typeface="Segoe UI" pitchFamily="34" charset="0"/>
                <a:ea typeface="ＭＳ Ｐゴシック" charset="-128"/>
                <a:cs typeface="Segoe UI" pitchFamily="34" charset="0"/>
              </a:rPr>
              <a:t>3. Οι πελάτες προτιμούν την οικονομική εκδοχή </a:t>
            </a:r>
          </a:p>
          <a:p>
            <a:pPr marL="342900" indent="-342900">
              <a:buFont typeface="Arial" panose="020B0604020202020204" pitchFamily="34" charset="0"/>
              <a:buChar char="•"/>
            </a:pPr>
            <a:endParaRPr lang="el-GR" sz="2000" dirty="0">
              <a:solidFill>
                <a:schemeClr val="bg2">
                  <a:lumMod val="50000"/>
                </a:schemeClr>
              </a:solidFill>
              <a:latin typeface="Segoe UI" pitchFamily="34" charset="0"/>
              <a:ea typeface="ＭＳ Ｐゴシック" charset="-128"/>
              <a:cs typeface="Segoe UI" pitchFamily="34" charset="0"/>
            </a:endParaRPr>
          </a:p>
          <a:p>
            <a:r>
              <a:rPr lang="el-GR" sz="2000" dirty="0">
                <a:solidFill>
                  <a:schemeClr val="bg2">
                    <a:lumMod val="50000"/>
                  </a:schemeClr>
                </a:solidFill>
                <a:latin typeface="Segoe UI" pitchFamily="34" charset="0"/>
                <a:ea typeface="ＭＳ Ｐゴシック" charset="-128"/>
                <a:cs typeface="Segoe UI" pitchFamily="34" charset="0"/>
              </a:rPr>
              <a:t>Για να αντιμετωπιστεί αυτή τη μείωση κερδών προτείνονται δύο λύσεις: </a:t>
            </a:r>
          </a:p>
          <a:p>
            <a:r>
              <a:rPr lang="el-GR" sz="2000" dirty="0">
                <a:solidFill>
                  <a:schemeClr val="bg2">
                    <a:lumMod val="50000"/>
                  </a:schemeClr>
                </a:solidFill>
                <a:latin typeface="Segoe UI" pitchFamily="34" charset="0"/>
                <a:ea typeface="ＭＳ Ｐゴシック" charset="-128"/>
                <a:cs typeface="Segoe UI" pitchFamily="34" charset="0"/>
              </a:rPr>
              <a:t>1.  Προσφορά έκπτωσης στο προϊόν υψηλού επιπέδου. </a:t>
            </a:r>
          </a:p>
          <a:p>
            <a:r>
              <a:rPr lang="el-GR" sz="2000" dirty="0">
                <a:solidFill>
                  <a:schemeClr val="bg2">
                    <a:lumMod val="50000"/>
                  </a:schemeClr>
                </a:solidFill>
                <a:latin typeface="Segoe UI" pitchFamily="34" charset="0"/>
                <a:ea typeface="ＭＳ Ｐゴシック" charset="-128"/>
                <a:cs typeface="Segoe UI" pitchFamily="34" charset="0"/>
              </a:rPr>
              <a:t>2.  Αφαίρεση αξίας από το προϊόν χαμηλού επιπέδου ώστε οι καταναλωτές να στραφούν στο ακριβό προϊόν.</a:t>
            </a: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7395551" cy="461665"/>
          </a:xfrm>
          <a:prstGeom prst="rect">
            <a:avLst/>
          </a:prstGeom>
        </p:spPr>
        <p:txBody>
          <a:bodyPr wrap="none">
            <a:spAutoFit/>
          </a:bodyPr>
          <a:lstStyle/>
          <a:p>
            <a:r>
              <a:rPr lang="el-GR" altLang="el-GR" sz="2400" b="1" dirty="0">
                <a:solidFill>
                  <a:srgbClr val="303F6A"/>
                </a:solidFill>
              </a:rPr>
              <a:t>Μελέτη περίπτωσης: πώληση προϊόντος σε δύο εκδοχές</a:t>
            </a:r>
            <a:endParaRPr lang="el-GR" sz="2400" b="1" dirty="0">
              <a:solidFill>
                <a:srgbClr val="303F6A"/>
              </a:solidFill>
            </a:endParaRPr>
          </a:p>
        </p:txBody>
      </p:sp>
    </p:spTree>
    <p:extLst>
      <p:ext uri="{BB962C8B-B14F-4D97-AF65-F5344CB8AC3E}">
        <p14:creationId xmlns:p14="http://schemas.microsoft.com/office/powerpoint/2010/main" val="3109185976"/>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98104" y="2683077"/>
            <a:ext cx="9240715" cy="2862322"/>
          </a:xfrm>
          <a:prstGeom prst="rect">
            <a:avLst/>
          </a:prstGeom>
          <a:noFill/>
        </p:spPr>
        <p:txBody>
          <a:bodyPr wrap="square" rtlCol="0">
            <a:spAutoFit/>
          </a:bodyPr>
          <a:lstStyle/>
          <a:p>
            <a:r>
              <a:rPr lang="el-GR" sz="2000" dirty="0" err="1">
                <a:solidFill>
                  <a:schemeClr val="bg2">
                    <a:lumMod val="50000"/>
                  </a:schemeClr>
                </a:solidFill>
                <a:latin typeface="Segoe UI" pitchFamily="34" charset="0"/>
                <a:ea typeface="ＭＳ Ｐゴシック" charset="-128"/>
                <a:cs typeface="Segoe UI" pitchFamily="34" charset="0"/>
              </a:rPr>
              <a:t>Eιδική</a:t>
            </a:r>
            <a:r>
              <a:rPr lang="el-GR" sz="2000" dirty="0">
                <a:solidFill>
                  <a:schemeClr val="bg2">
                    <a:lumMod val="50000"/>
                  </a:schemeClr>
                </a:solidFill>
                <a:latin typeface="Segoe UI" pitchFamily="34" charset="0"/>
                <a:ea typeface="ＭＳ Ｐゴシック" charset="-128"/>
                <a:cs typeface="Segoe UI" pitchFamily="34" charset="0"/>
              </a:rPr>
              <a:t> περίπτωση της στρατηγικής διαφορετικών εκδοχών. </a:t>
            </a:r>
          </a:p>
          <a:p>
            <a:r>
              <a:rPr lang="el-GR" sz="2000" dirty="0">
                <a:solidFill>
                  <a:schemeClr val="bg2">
                    <a:lumMod val="50000"/>
                  </a:schemeClr>
                </a:solidFill>
                <a:latin typeface="Segoe UI" pitchFamily="34" charset="0"/>
                <a:ea typeface="ＭＳ Ｐゴシック" charset="-128"/>
                <a:cs typeface="Segoe UI" pitchFamily="34" charset="0"/>
              </a:rPr>
              <a:t>Η προσφορά πακέτων αφορά:</a:t>
            </a:r>
          </a:p>
          <a:p>
            <a:pPr marL="342900"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Το περιεχόμενο. Για παράδειγμα, η συνδρομή στην καλωδιακή ή δορυφορική τηλεόραση προσφέρει πρόσβαση σε μεγάλο αριθμό καναλιών. </a:t>
            </a:r>
          </a:p>
          <a:p>
            <a:pPr marL="342900"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Την υποδομή. Για παράδειγμα, ένας υπολογιστής πωλείται συνήθως μαζί με την οθόνη.</a:t>
            </a:r>
          </a:p>
          <a:p>
            <a:endParaRPr lang="el-GR" sz="2000" dirty="0">
              <a:solidFill>
                <a:schemeClr val="bg2">
                  <a:lumMod val="50000"/>
                </a:schemeClr>
              </a:solidFill>
              <a:latin typeface="Segoe UI" pitchFamily="34" charset="0"/>
              <a:ea typeface="ＭＳ Ｐゴシック" charset="-128"/>
              <a:cs typeface="Segoe UI" pitchFamily="34" charset="0"/>
            </a:endParaRPr>
          </a:p>
          <a:p>
            <a:r>
              <a:rPr lang="el-GR" sz="2000" dirty="0">
                <a:solidFill>
                  <a:schemeClr val="bg2">
                    <a:lumMod val="50000"/>
                  </a:schemeClr>
                </a:solidFill>
                <a:latin typeface="Segoe UI" pitchFamily="34" charset="0"/>
                <a:ea typeface="ＭＳ Ｐゴシック" charset="-128"/>
                <a:cs typeface="Segoe UI" pitchFamily="34" charset="0"/>
              </a:rPr>
              <a:t>Μείωση της διασποράς της αξίας των προϊόντων. Για παράδειγμα, Access του Office.</a:t>
            </a: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2792111" cy="461665"/>
          </a:xfrm>
          <a:prstGeom prst="rect">
            <a:avLst/>
          </a:prstGeom>
        </p:spPr>
        <p:txBody>
          <a:bodyPr wrap="none">
            <a:spAutoFit/>
          </a:bodyPr>
          <a:lstStyle/>
          <a:p>
            <a:r>
              <a:rPr lang="el-GR" altLang="el-GR" sz="2400" b="1" dirty="0">
                <a:solidFill>
                  <a:srgbClr val="303F6A"/>
                </a:solidFill>
              </a:rPr>
              <a:t>Προσφορά πακέτων</a:t>
            </a:r>
            <a:endParaRPr lang="el-GR" sz="2400" b="1" dirty="0">
              <a:solidFill>
                <a:srgbClr val="303F6A"/>
              </a:solidFill>
            </a:endParaRPr>
          </a:p>
        </p:txBody>
      </p:sp>
    </p:spTree>
    <p:extLst>
      <p:ext uri="{BB962C8B-B14F-4D97-AF65-F5344CB8AC3E}">
        <p14:creationId xmlns:p14="http://schemas.microsoft.com/office/powerpoint/2010/main" val="1086799911"/>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25548" y="2195923"/>
            <a:ext cx="9240715" cy="1384995"/>
          </a:xfrm>
          <a:prstGeom prst="rect">
            <a:avLst/>
          </a:prstGeom>
          <a:noFill/>
        </p:spPr>
        <p:txBody>
          <a:bodyPr wrap="square" rtlCol="0">
            <a:spAutoFit/>
          </a:bodyPr>
          <a:lstStyle/>
          <a:p>
            <a:endParaRPr lang="el-GR" sz="2400" dirty="0">
              <a:solidFill>
                <a:srgbClr val="303F6A"/>
              </a:solidFill>
            </a:endParaRPr>
          </a:p>
          <a:p>
            <a:pPr marL="457200" lvl="7"/>
            <a:endParaRPr lang="el-GR" altLang="el-GR" sz="2000" dirty="0">
              <a:solidFill>
                <a:schemeClr val="bg2">
                  <a:lumMod val="50000"/>
                </a:schemeClr>
              </a:solidFill>
              <a:latin typeface="Segoe UI" pitchFamily="34" charset="0"/>
              <a:ea typeface="ＭＳ Ｐゴシック" charset="-128"/>
              <a:cs typeface="Segoe UI" pitchFamily="34" charset="0"/>
            </a:endParaRPr>
          </a:p>
          <a:p>
            <a:pPr marL="457200" lvl="7"/>
            <a:r>
              <a:rPr lang="el-GR" altLang="el-GR" sz="2000" dirty="0">
                <a:solidFill>
                  <a:schemeClr val="bg2">
                    <a:lumMod val="50000"/>
                  </a:schemeClr>
                </a:solidFill>
                <a:latin typeface="Segoe UI" pitchFamily="34" charset="0"/>
                <a:ea typeface="ＭＳ Ｐゴシック" charset="-128"/>
                <a:cs typeface="Segoe UI" pitchFamily="34" charset="0"/>
              </a:rPr>
              <a:t>Τρόπους τιμολόγησης πληροφοριακών προϊόντων</a:t>
            </a:r>
          </a:p>
          <a:p>
            <a:pPr marL="457200" lvl="7"/>
            <a:endParaRPr lang="el-GR" altLang="el-GR" sz="2000" dirty="0">
              <a:solidFill>
                <a:schemeClr val="bg2">
                  <a:lumMod val="50000"/>
                </a:schemeClr>
              </a:solidFill>
              <a:latin typeface="Segoe UI" pitchFamily="34" charset="0"/>
              <a:ea typeface="ＭＳ Ｐゴシック" charset="-128"/>
              <a:cs typeface="Segoe UI" pitchFamily="34" charset="0"/>
            </a:endParaRP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2507481" cy="461665"/>
          </a:xfrm>
          <a:prstGeom prst="rect">
            <a:avLst/>
          </a:prstGeom>
        </p:spPr>
        <p:txBody>
          <a:bodyPr wrap="none">
            <a:spAutoFit/>
          </a:bodyPr>
          <a:lstStyle/>
          <a:p>
            <a:r>
              <a:rPr lang="el-GR" altLang="el-GR" sz="2400" b="1" dirty="0">
                <a:solidFill>
                  <a:srgbClr val="303F6A"/>
                </a:solidFill>
              </a:rPr>
              <a:t>Τι θα εξετάσουμε;</a:t>
            </a:r>
            <a:endParaRPr lang="el-GR" sz="2400" b="1" dirty="0">
              <a:solidFill>
                <a:srgbClr val="303F6A"/>
              </a:solidFill>
            </a:endParaRPr>
          </a:p>
        </p:txBody>
      </p:sp>
    </p:spTree>
    <p:extLst>
      <p:ext uri="{BB962C8B-B14F-4D97-AF65-F5344CB8AC3E}">
        <p14:creationId xmlns:p14="http://schemas.microsoft.com/office/powerpoint/2010/main" val="4561867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98104" y="2683077"/>
            <a:ext cx="9240715" cy="3170099"/>
          </a:xfrm>
          <a:prstGeom prst="rect">
            <a:avLst/>
          </a:prstGeom>
          <a:noFill/>
        </p:spPr>
        <p:txBody>
          <a:bodyPr wrap="square" rtlCol="0">
            <a:spAutoFit/>
          </a:bodyPr>
          <a:lstStyle/>
          <a:p>
            <a:r>
              <a:rPr lang="el-GR" sz="2000" dirty="0">
                <a:solidFill>
                  <a:schemeClr val="bg2">
                    <a:lumMod val="50000"/>
                  </a:schemeClr>
                </a:solidFill>
                <a:latin typeface="Segoe UI" pitchFamily="34" charset="0"/>
                <a:ea typeface="ＭＳ Ｐゴシック" charset="-128"/>
                <a:cs typeface="Segoe UI" pitchFamily="34" charset="0"/>
              </a:rPr>
              <a:t>Πακέτα ταξιδιών όπου σε μια τιμή προσφέρεται το αεροπλάνο, το ξενοδοχείο και η ενοικίαση αυτοκινήτου. Αν και ξεχωριστά κάποια από αυτά τα τρία προϊόντα μπορεί να κοστίζουν λιγότερο, υπάρχει ένα σημαντικό κόστος αναζήτησης από την πλευρά του αγοραστή και μια αβεβαιότητα ως προς την ποιότητα. Η αγορά ενός πλήρους πακέτου κατόπιν διαπραγμάτευσης με μια μόνο εταιρία μοιάζει ευκολότερη από την αγορά τριών ξεχωριστών υπηρεσιών.</a:t>
            </a:r>
          </a:p>
          <a:p>
            <a:r>
              <a:rPr lang="el-GR" sz="2000" dirty="0">
                <a:solidFill>
                  <a:schemeClr val="bg2">
                    <a:lumMod val="50000"/>
                  </a:schemeClr>
                </a:solidFill>
                <a:latin typeface="Segoe UI" pitchFamily="34" charset="0"/>
                <a:ea typeface="ＭＳ Ｐゴシック" charset="-128"/>
                <a:cs typeface="Segoe UI" pitchFamily="34" charset="0"/>
              </a:rPr>
              <a:t>Το Office. Εγγύηση ότι τα προϊόντα συνεργάζονται μεταξύ τους (δυνατότητα εφαρμογής </a:t>
            </a:r>
            <a:r>
              <a:rPr lang="el-GR" sz="2000" dirty="0" err="1">
                <a:solidFill>
                  <a:schemeClr val="bg2">
                    <a:lumMod val="50000"/>
                  </a:schemeClr>
                </a:solidFill>
                <a:latin typeface="Segoe UI" pitchFamily="34" charset="0"/>
                <a:ea typeface="ＭＳ Ｐゴシック" charset="-128"/>
                <a:cs typeface="Segoe UI" pitchFamily="34" charset="0"/>
              </a:rPr>
              <a:t>copy-paste</a:t>
            </a:r>
            <a:r>
              <a:rPr lang="el-GR" sz="2000" dirty="0">
                <a:solidFill>
                  <a:schemeClr val="bg2">
                    <a:lumMod val="50000"/>
                  </a:schemeClr>
                </a:solidFill>
                <a:latin typeface="Segoe UI" pitchFamily="34" charset="0"/>
                <a:ea typeface="ＭＳ Ｐゴシック" charset="-128"/>
                <a:cs typeface="Segoe UI" pitchFamily="34" charset="0"/>
              </a:rPr>
              <a:t> μεταξύ των διαφόρων εφαρμογών) και στην οικονομία μνήμης μέσω της χρήσης κοινών βιβλιοθηκών</a:t>
            </a: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3208892" cy="461665"/>
          </a:xfrm>
          <a:prstGeom prst="rect">
            <a:avLst/>
          </a:prstGeom>
        </p:spPr>
        <p:txBody>
          <a:bodyPr wrap="none">
            <a:spAutoFit/>
          </a:bodyPr>
          <a:lstStyle/>
          <a:p>
            <a:r>
              <a:rPr lang="el-GR" altLang="el-GR" sz="2400" b="1" dirty="0">
                <a:solidFill>
                  <a:srgbClr val="303F6A"/>
                </a:solidFill>
              </a:rPr>
              <a:t>Προσφορά πακέτων (2)</a:t>
            </a:r>
            <a:endParaRPr lang="el-GR" sz="2400" b="1" dirty="0">
              <a:solidFill>
                <a:srgbClr val="303F6A"/>
              </a:solidFill>
            </a:endParaRPr>
          </a:p>
        </p:txBody>
      </p:sp>
    </p:spTree>
    <p:extLst>
      <p:ext uri="{BB962C8B-B14F-4D97-AF65-F5344CB8AC3E}">
        <p14:creationId xmlns:p14="http://schemas.microsoft.com/office/powerpoint/2010/main" val="3558165663"/>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871995" y="3317015"/>
            <a:ext cx="9240715" cy="2554545"/>
          </a:xfrm>
          <a:prstGeom prst="rect">
            <a:avLst/>
          </a:prstGeom>
          <a:noFill/>
        </p:spPr>
        <p:txBody>
          <a:bodyPr wrap="square" rtlCol="0">
            <a:spAutoFit/>
          </a:bodyPr>
          <a:lstStyle/>
          <a:p>
            <a:r>
              <a:rPr lang="el-GR" sz="2000" dirty="0" err="1">
                <a:solidFill>
                  <a:schemeClr val="bg2">
                    <a:lumMod val="50000"/>
                  </a:schemeClr>
                </a:solidFill>
                <a:latin typeface="Segoe UI" pitchFamily="34" charset="0"/>
                <a:ea typeface="ＭＳ Ｐゴシック" charset="-128"/>
                <a:cs typeface="Segoe UI" pitchFamily="34" charset="0"/>
              </a:rPr>
              <a:t>Palm</a:t>
            </a:r>
            <a:r>
              <a:rPr lang="el-GR" sz="2000" dirty="0">
                <a:solidFill>
                  <a:schemeClr val="bg2">
                    <a:lumMod val="50000"/>
                  </a:schemeClr>
                </a:solidFill>
                <a:latin typeface="Segoe UI" pitchFamily="34" charset="0"/>
                <a:ea typeface="ＭＳ Ｐゴシック" charset="-128"/>
                <a:cs typeface="Segoe UI" pitchFamily="34" charset="0"/>
              </a:rPr>
              <a:t> </a:t>
            </a:r>
            <a:r>
              <a:rPr lang="el-GR" sz="2000" dirty="0" err="1">
                <a:solidFill>
                  <a:schemeClr val="bg2">
                    <a:lumMod val="50000"/>
                  </a:schemeClr>
                </a:solidFill>
                <a:latin typeface="Segoe UI" pitchFamily="34" charset="0"/>
                <a:ea typeface="ＭＳ Ｐゴシック" charset="-128"/>
                <a:cs typeface="Segoe UI" pitchFamily="34" charset="0"/>
              </a:rPr>
              <a:t>organizers</a:t>
            </a:r>
            <a:r>
              <a:rPr lang="el-GR" sz="2000" dirty="0">
                <a:solidFill>
                  <a:schemeClr val="bg2">
                    <a:lumMod val="50000"/>
                  </a:schemeClr>
                </a:solidFill>
                <a:latin typeface="Segoe UI" pitchFamily="34" charset="0"/>
                <a:ea typeface="ＭＳ Ｐゴシック" charset="-128"/>
                <a:cs typeface="Segoe UI" pitchFamily="34" charset="0"/>
              </a:rPr>
              <a:t>,</a:t>
            </a:r>
          </a:p>
          <a:p>
            <a:r>
              <a:rPr lang="el-GR" sz="2000" dirty="0">
                <a:solidFill>
                  <a:schemeClr val="bg2">
                    <a:lumMod val="50000"/>
                  </a:schemeClr>
                </a:solidFill>
                <a:latin typeface="Segoe UI" pitchFamily="34" charset="0"/>
                <a:ea typeface="ＭＳ Ｐゴシック" charset="-128"/>
                <a:cs typeface="Segoe UI" pitchFamily="34" charset="0"/>
              </a:rPr>
              <a:t>Ψηφιακές κάμερες. Οι πωλήσεις εξοπλισμένων με ψηφιακή κάμερα κινητών ξεπερνάνε κατά τέσσερις φορές τις πωλήσεις των ψηφιακών καμερών. </a:t>
            </a:r>
          </a:p>
          <a:p>
            <a:r>
              <a:rPr lang="el-GR" sz="2000" dirty="0">
                <a:solidFill>
                  <a:schemeClr val="bg2">
                    <a:lumMod val="50000"/>
                  </a:schemeClr>
                </a:solidFill>
                <a:latin typeface="Segoe UI" pitchFamily="34" charset="0"/>
                <a:ea typeface="ＭＳ Ｐゴシック" charset="-128"/>
                <a:cs typeface="Segoe UI" pitchFamily="34" charset="0"/>
              </a:rPr>
              <a:t>Κονσόλες παιχνιδιών. Ήδη, από το 2005, το 14% των εσόδων από τις πωλήσεις παιχνιδιών αφορούσε πωλήσεις για κινητά</a:t>
            </a:r>
          </a:p>
          <a:p>
            <a:r>
              <a:rPr lang="el-GR" sz="2000" dirty="0">
                <a:solidFill>
                  <a:schemeClr val="bg2">
                    <a:lumMod val="50000"/>
                  </a:schemeClr>
                </a:solidFill>
                <a:latin typeface="Segoe UI" pitchFamily="34" charset="0"/>
                <a:ea typeface="ＭＳ Ｐゴシック" charset="-128"/>
                <a:cs typeface="Segoe UI" pitchFamily="34" charset="0"/>
              </a:rPr>
              <a:t>e-</a:t>
            </a:r>
            <a:r>
              <a:rPr lang="el-GR" sz="2000" dirty="0" err="1">
                <a:solidFill>
                  <a:schemeClr val="bg2">
                    <a:lumMod val="50000"/>
                  </a:schemeClr>
                </a:solidFill>
                <a:latin typeface="Segoe UI" pitchFamily="34" charset="0"/>
                <a:ea typeface="ＭＳ Ｐゴシック" charset="-128"/>
                <a:cs typeface="Segoe UI" pitchFamily="34" charset="0"/>
              </a:rPr>
              <a:t>mail</a:t>
            </a:r>
            <a:r>
              <a:rPr lang="el-GR" sz="2000" dirty="0">
                <a:solidFill>
                  <a:schemeClr val="bg2">
                    <a:lumMod val="50000"/>
                  </a:schemeClr>
                </a:solidFill>
                <a:latin typeface="Segoe UI" pitchFamily="34" charset="0"/>
                <a:ea typeface="ＭＳ Ｐゴシック" charset="-128"/>
                <a:cs typeface="Segoe UI" pitchFamily="34" charset="0"/>
              </a:rPr>
              <a:t>, (</a:t>
            </a:r>
            <a:r>
              <a:rPr lang="el-GR" sz="2000" dirty="0" err="1">
                <a:solidFill>
                  <a:schemeClr val="bg2">
                    <a:lumMod val="50000"/>
                  </a:schemeClr>
                </a:solidFill>
                <a:latin typeface="Segoe UI" pitchFamily="34" charset="0"/>
                <a:ea typeface="ＭＳ Ｐゴシック" charset="-128"/>
                <a:cs typeface="Segoe UI" pitchFamily="34" charset="0"/>
              </a:rPr>
              <a:t>Blackberry</a:t>
            </a:r>
            <a:r>
              <a:rPr lang="el-GR" sz="2000" dirty="0">
                <a:solidFill>
                  <a:schemeClr val="bg2">
                    <a:lumMod val="50000"/>
                  </a:schemeClr>
                </a:solidFill>
                <a:latin typeface="Segoe UI" pitchFamily="34" charset="0"/>
                <a:ea typeface="ＭＳ Ｐゴシック" charset="-128"/>
                <a:cs typeface="Segoe UI" pitchFamily="34" charset="0"/>
              </a:rPr>
              <a:t>) </a:t>
            </a:r>
          </a:p>
          <a:p>
            <a:r>
              <a:rPr lang="el-GR" sz="2000" dirty="0">
                <a:solidFill>
                  <a:schemeClr val="bg2">
                    <a:lumMod val="50000"/>
                  </a:schemeClr>
                </a:solidFill>
                <a:latin typeface="Segoe UI" pitchFamily="34" charset="0"/>
                <a:ea typeface="ＭＳ Ｐゴシック" charset="-128"/>
                <a:cs typeface="Segoe UI" pitchFamily="34" charset="0"/>
              </a:rPr>
              <a:t>Ψηφιακή μουσική. Το 2005, ανακοινώθηκε η συνεργασία της </a:t>
            </a:r>
            <a:r>
              <a:rPr lang="el-GR" sz="2000" dirty="0" err="1">
                <a:solidFill>
                  <a:schemeClr val="bg2">
                    <a:lumMod val="50000"/>
                  </a:schemeClr>
                </a:solidFill>
                <a:latin typeface="Segoe UI" pitchFamily="34" charset="0"/>
                <a:ea typeface="ＭＳ Ｐゴシック" charset="-128"/>
                <a:cs typeface="Segoe UI" pitchFamily="34" charset="0"/>
              </a:rPr>
              <a:t>Ericsson</a:t>
            </a:r>
            <a:r>
              <a:rPr lang="el-GR" sz="2000" dirty="0">
                <a:solidFill>
                  <a:schemeClr val="bg2">
                    <a:lumMod val="50000"/>
                  </a:schemeClr>
                </a:solidFill>
                <a:latin typeface="Segoe UI" pitchFamily="34" charset="0"/>
                <a:ea typeface="ＭＳ Ｐゴシック" charset="-128"/>
                <a:cs typeface="Segoe UI" pitchFamily="34" charset="0"/>
              </a:rPr>
              <a:t> με το </a:t>
            </a:r>
            <a:r>
              <a:rPr lang="el-GR" sz="2000" dirty="0" err="1">
                <a:solidFill>
                  <a:schemeClr val="bg2">
                    <a:lumMod val="50000"/>
                  </a:schemeClr>
                </a:solidFill>
                <a:latin typeface="Segoe UI" pitchFamily="34" charset="0"/>
                <a:ea typeface="ＭＳ Ｐゴシック" charset="-128"/>
                <a:cs typeface="Segoe UI" pitchFamily="34" charset="0"/>
              </a:rPr>
              <a:t>Napster</a:t>
            </a:r>
            <a:r>
              <a:rPr lang="el-GR" sz="2000" dirty="0">
                <a:solidFill>
                  <a:schemeClr val="bg2">
                    <a:lumMod val="50000"/>
                  </a:schemeClr>
                </a:solidFill>
                <a:latin typeface="Segoe UI" pitchFamily="34" charset="0"/>
                <a:ea typeface="ＭＳ Ｐゴシック" charset="-128"/>
                <a:cs typeface="Segoe UI" pitchFamily="34" charset="0"/>
              </a:rPr>
              <a:t>.</a:t>
            </a: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7705764" cy="830997"/>
          </a:xfrm>
          <a:prstGeom prst="rect">
            <a:avLst/>
          </a:prstGeom>
        </p:spPr>
        <p:txBody>
          <a:bodyPr wrap="none">
            <a:spAutoFit/>
          </a:bodyPr>
          <a:lstStyle/>
          <a:p>
            <a:r>
              <a:rPr lang="el-GR" altLang="el-GR" sz="2400" b="1" dirty="0">
                <a:solidFill>
                  <a:srgbClr val="303F6A"/>
                </a:solidFill>
              </a:rPr>
              <a:t>Μελέτη περίπτωσης: </a:t>
            </a:r>
          </a:p>
          <a:p>
            <a:r>
              <a:rPr lang="el-GR" altLang="el-GR" sz="2400" b="1" dirty="0">
                <a:solidFill>
                  <a:srgbClr val="303F6A"/>
                </a:solidFill>
              </a:rPr>
              <a:t>το κινητό τηλέφωνο ως πακέτο εξοπλισμού και υπηρεσιών</a:t>
            </a:r>
            <a:endParaRPr lang="el-GR" sz="2400" b="1" dirty="0">
              <a:solidFill>
                <a:srgbClr val="303F6A"/>
              </a:solidFill>
            </a:endParaRPr>
          </a:p>
        </p:txBody>
      </p:sp>
    </p:spTree>
    <p:extLst>
      <p:ext uri="{BB962C8B-B14F-4D97-AF65-F5344CB8AC3E}">
        <p14:creationId xmlns:p14="http://schemas.microsoft.com/office/powerpoint/2010/main" val="549898005"/>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98104" y="2947683"/>
            <a:ext cx="9240715" cy="2862322"/>
          </a:xfrm>
          <a:prstGeom prst="rect">
            <a:avLst/>
          </a:prstGeom>
          <a:noFill/>
        </p:spPr>
        <p:txBody>
          <a:bodyPr wrap="square" rtlCol="0">
            <a:spAutoFit/>
          </a:bodyPr>
          <a:lstStyle/>
          <a:p>
            <a:r>
              <a:rPr lang="el-GR" sz="2000" dirty="0">
                <a:solidFill>
                  <a:schemeClr val="bg2">
                    <a:lumMod val="50000"/>
                  </a:schemeClr>
                </a:solidFill>
                <a:latin typeface="Segoe UI" pitchFamily="34" charset="0"/>
                <a:ea typeface="ＭＳ Ｐゴシック" charset="-128"/>
                <a:cs typeface="Segoe UI" pitchFamily="34" charset="0"/>
              </a:rPr>
              <a:t>Πώληση του προϊόντος ή της υπηρεσίας σε διαφορετική τιμή ανάλογα με την ομάδα στην οποία απευθύνεται</a:t>
            </a:r>
          </a:p>
          <a:p>
            <a:pPr marL="342900"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Ηλικιακές, εκπτώσεις στους ηλικιωμένους, στους νέους κάτω των 18, …</a:t>
            </a:r>
          </a:p>
          <a:p>
            <a:pPr marL="342900"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Συντεχνιακές, π.χ. φοιτητές, δημόσιοι υπάλληλοι, …</a:t>
            </a:r>
          </a:p>
          <a:p>
            <a:pPr marL="342900"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Εισοδηματικές. Το πιο γνωστό παράδειγμα είναι η ύπαρξη πολλών πιστωτικών καρτών (απλή, </a:t>
            </a:r>
            <a:r>
              <a:rPr lang="el-GR" sz="2000" dirty="0" err="1">
                <a:solidFill>
                  <a:schemeClr val="bg2">
                    <a:lumMod val="50000"/>
                  </a:schemeClr>
                </a:solidFill>
                <a:latin typeface="Segoe UI" pitchFamily="34" charset="0"/>
                <a:ea typeface="ＭＳ Ｐゴシック" charset="-128"/>
                <a:cs typeface="Segoe UI" pitchFamily="34" charset="0"/>
              </a:rPr>
              <a:t>gold</a:t>
            </a:r>
            <a:r>
              <a:rPr lang="el-GR" sz="2000" dirty="0">
                <a:solidFill>
                  <a:schemeClr val="bg2">
                    <a:lumMod val="50000"/>
                  </a:schemeClr>
                </a:solidFill>
                <a:latin typeface="Segoe UI" pitchFamily="34" charset="0"/>
                <a:ea typeface="ＭＳ Ｐゴシック" charset="-128"/>
                <a:cs typeface="Segoe UI" pitchFamily="34" charset="0"/>
              </a:rPr>
              <a:t>,…) ανάλογα με το εισόδημα.</a:t>
            </a:r>
          </a:p>
          <a:p>
            <a:pPr marL="342900"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Γεωγραφικές. Διαφορετική τιμή θα έχει το ίδιο βιβλίο στην Ελλάδα και στην Κίνα. </a:t>
            </a:r>
          </a:p>
          <a:p>
            <a:pPr marL="342900"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Εταιρικές. Πολλές φορές γίνονται συμφωνίες ανά εταιρεία.</a:t>
            </a: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2876493" cy="461665"/>
          </a:xfrm>
          <a:prstGeom prst="rect">
            <a:avLst/>
          </a:prstGeom>
        </p:spPr>
        <p:txBody>
          <a:bodyPr wrap="none">
            <a:spAutoFit/>
          </a:bodyPr>
          <a:lstStyle/>
          <a:p>
            <a:r>
              <a:rPr lang="el-GR" altLang="el-GR" sz="2400" b="1" dirty="0">
                <a:solidFill>
                  <a:srgbClr val="303F6A"/>
                </a:solidFill>
              </a:rPr>
              <a:t>Ομαδική τιμολόγηση</a:t>
            </a:r>
            <a:endParaRPr lang="el-GR" sz="2400" b="1" dirty="0">
              <a:solidFill>
                <a:srgbClr val="303F6A"/>
              </a:solidFill>
            </a:endParaRPr>
          </a:p>
        </p:txBody>
      </p:sp>
    </p:spTree>
    <p:extLst>
      <p:ext uri="{BB962C8B-B14F-4D97-AF65-F5344CB8AC3E}">
        <p14:creationId xmlns:p14="http://schemas.microsoft.com/office/powerpoint/2010/main" val="1424153602"/>
      </p:ext>
    </p:extLst>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98104" y="2947683"/>
            <a:ext cx="9240715" cy="1631216"/>
          </a:xfrm>
          <a:prstGeom prst="rect">
            <a:avLst/>
          </a:prstGeom>
          <a:noFill/>
        </p:spPr>
        <p:txBody>
          <a:bodyPr wrap="square" rtlCol="0">
            <a:spAutoFit/>
          </a:bodyPr>
          <a:lstStyle/>
          <a:p>
            <a:pPr marL="342900"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Εκμεταλλεύεται σωστά την ευαισθησία στην τιμή.</a:t>
            </a:r>
          </a:p>
          <a:p>
            <a:pPr marL="342900"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Αναπτύσσονται δικτυακά φαινόμενα στην ομάδα. </a:t>
            </a:r>
          </a:p>
          <a:p>
            <a:pPr marL="342900"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Είναι πιθανός ο εγκλωβισμός των χρηστών στο προϊόν ή την υπηρεσία. </a:t>
            </a:r>
          </a:p>
          <a:p>
            <a:pPr marL="342900"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Η ομαδική τιμολόγηση αφορά πολλές φορές την κοινή χρήση των προϊόντων από πολλούς χρήστες. Για παράδειγμα, οι εταιρικές συνδρομές.</a:t>
            </a: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3293274" cy="461665"/>
          </a:xfrm>
          <a:prstGeom prst="rect">
            <a:avLst/>
          </a:prstGeom>
        </p:spPr>
        <p:txBody>
          <a:bodyPr wrap="none">
            <a:spAutoFit/>
          </a:bodyPr>
          <a:lstStyle/>
          <a:p>
            <a:r>
              <a:rPr lang="el-GR" altLang="el-GR" sz="2400" b="1" dirty="0">
                <a:solidFill>
                  <a:srgbClr val="303F6A"/>
                </a:solidFill>
              </a:rPr>
              <a:t>Ομαδική τιμολόγηση (2)</a:t>
            </a:r>
            <a:endParaRPr lang="el-GR" sz="2400" b="1" dirty="0">
              <a:solidFill>
                <a:srgbClr val="303F6A"/>
              </a:solidFill>
            </a:endParaRPr>
          </a:p>
        </p:txBody>
      </p:sp>
    </p:spTree>
    <p:extLst>
      <p:ext uri="{BB962C8B-B14F-4D97-AF65-F5344CB8AC3E}">
        <p14:creationId xmlns:p14="http://schemas.microsoft.com/office/powerpoint/2010/main" val="673897772"/>
      </p:ext>
    </p:extLst>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98104" y="2947683"/>
            <a:ext cx="9240715" cy="2246769"/>
          </a:xfrm>
          <a:prstGeom prst="rect">
            <a:avLst/>
          </a:prstGeom>
          <a:noFill/>
        </p:spPr>
        <p:txBody>
          <a:bodyPr wrap="square" rtlCol="0">
            <a:spAutoFit/>
          </a:bodyPr>
          <a:lstStyle/>
          <a:p>
            <a:pPr marL="342900"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Έμμεσος τρόπος εσόδων είναι μέσω διαφημίσεων που απευθύνονται στις ομάδες που χρησιμοποιούν τα προϊόντα ή τις υπηρεσίες. </a:t>
            </a:r>
          </a:p>
          <a:p>
            <a:pPr marL="342900"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Πρόκειται για κάτι αντίστοιχο με τις έμμεσες διαφημίσεις στον κινηματογράφο όπου ο ήρωας χρησιμοποιεί επώνυμα προϊόντα φροντίζοντας η μάρκα τους να είναι ευδιάκριτη.</a:t>
            </a:r>
          </a:p>
          <a:p>
            <a:pPr marL="342900"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Χαρακτηριστικό παράδειγμα αποτελεί το </a:t>
            </a:r>
            <a:r>
              <a:rPr lang="el-GR" sz="2000" dirty="0" err="1">
                <a:solidFill>
                  <a:schemeClr val="bg2">
                    <a:lumMod val="50000"/>
                  </a:schemeClr>
                </a:solidFill>
                <a:latin typeface="Segoe UI" pitchFamily="34" charset="0"/>
                <a:ea typeface="ＭＳ Ｐゴシック" charset="-128"/>
                <a:cs typeface="Segoe UI" pitchFamily="34" charset="0"/>
              </a:rPr>
              <a:t>videogame</a:t>
            </a:r>
            <a:r>
              <a:rPr lang="el-GR" sz="2000" dirty="0">
                <a:solidFill>
                  <a:schemeClr val="bg2">
                    <a:lumMod val="50000"/>
                  </a:schemeClr>
                </a:solidFill>
                <a:latin typeface="Segoe UI" pitchFamily="34" charset="0"/>
                <a:ea typeface="ＭＳ Ｐゴシック" charset="-128"/>
                <a:cs typeface="Segoe UI" pitchFamily="34" charset="0"/>
              </a:rPr>
              <a:t> </a:t>
            </a:r>
            <a:r>
              <a:rPr lang="el-GR" sz="2000" dirty="0" err="1">
                <a:solidFill>
                  <a:schemeClr val="bg2">
                    <a:lumMod val="50000"/>
                  </a:schemeClr>
                </a:solidFill>
                <a:latin typeface="Segoe UI" pitchFamily="34" charset="0"/>
                <a:ea typeface="ＭＳ Ｐゴシック" charset="-128"/>
                <a:cs typeface="Segoe UI" pitchFamily="34" charset="0"/>
              </a:rPr>
              <a:t>EverQuest</a:t>
            </a:r>
            <a:r>
              <a:rPr lang="el-GR" sz="2000" dirty="0">
                <a:solidFill>
                  <a:schemeClr val="bg2">
                    <a:lumMod val="50000"/>
                  </a:schemeClr>
                </a:solidFill>
                <a:latin typeface="Segoe UI" pitchFamily="34" charset="0"/>
                <a:ea typeface="ＭＳ Ｐゴシック" charset="-128"/>
                <a:cs typeface="Segoe UI" pitchFamily="34" charset="0"/>
              </a:rPr>
              <a:t> της </a:t>
            </a:r>
            <a:r>
              <a:rPr lang="el-GR" sz="2000" dirty="0" err="1">
                <a:solidFill>
                  <a:schemeClr val="bg2">
                    <a:lumMod val="50000"/>
                  </a:schemeClr>
                </a:solidFill>
                <a:latin typeface="Segoe UI" pitchFamily="34" charset="0"/>
                <a:ea typeface="ＭＳ Ｐゴシック" charset="-128"/>
                <a:cs typeface="Segoe UI" pitchFamily="34" charset="0"/>
              </a:rPr>
              <a:t>Sony</a:t>
            </a:r>
            <a:r>
              <a:rPr lang="el-GR" sz="2000" dirty="0">
                <a:solidFill>
                  <a:schemeClr val="bg2">
                    <a:lumMod val="50000"/>
                  </a:schemeClr>
                </a:solidFill>
                <a:latin typeface="Segoe UI" pitchFamily="34" charset="0"/>
                <a:ea typeface="ＭＳ Ｐゴシック" charset="-128"/>
                <a:cs typeface="Segoe UI" pitchFamily="34" charset="0"/>
              </a:rPr>
              <a:t> μέσω του οποίου μπορεί κανείς να παραγγείλει πίτσα γνωστής αλυσίδας.</a:t>
            </a: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5389424" cy="461665"/>
          </a:xfrm>
          <a:prstGeom prst="rect">
            <a:avLst/>
          </a:prstGeom>
        </p:spPr>
        <p:txBody>
          <a:bodyPr wrap="none">
            <a:spAutoFit/>
          </a:bodyPr>
          <a:lstStyle/>
          <a:p>
            <a:r>
              <a:rPr lang="el-GR" altLang="el-GR" sz="2400" b="1" dirty="0">
                <a:solidFill>
                  <a:srgbClr val="303F6A"/>
                </a:solidFill>
              </a:rPr>
              <a:t>Επιμέρους έσοδα ομαδικής τιμολόγησης</a:t>
            </a:r>
            <a:endParaRPr lang="el-GR" sz="2400" b="1" dirty="0">
              <a:solidFill>
                <a:srgbClr val="303F6A"/>
              </a:solidFill>
            </a:endParaRPr>
          </a:p>
        </p:txBody>
      </p:sp>
    </p:spTree>
    <p:extLst>
      <p:ext uri="{BB962C8B-B14F-4D97-AF65-F5344CB8AC3E}">
        <p14:creationId xmlns:p14="http://schemas.microsoft.com/office/powerpoint/2010/main" val="3470820138"/>
      </p:ext>
    </p:extLst>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98104" y="2947683"/>
            <a:ext cx="9240715" cy="3170099"/>
          </a:xfrm>
          <a:prstGeom prst="rect">
            <a:avLst/>
          </a:prstGeom>
          <a:noFill/>
        </p:spPr>
        <p:txBody>
          <a:bodyPr wrap="square" rtlCol="0">
            <a:spAutoFit/>
          </a:bodyPr>
          <a:lstStyle/>
          <a:p>
            <a:r>
              <a:rPr lang="el-GR" sz="2000" dirty="0">
                <a:solidFill>
                  <a:schemeClr val="bg2">
                    <a:lumMod val="50000"/>
                  </a:schemeClr>
                </a:solidFill>
                <a:latin typeface="Segoe UI" pitchFamily="34" charset="0"/>
                <a:ea typeface="ＭＳ Ｐゴシック" charset="-128"/>
                <a:cs typeface="Segoe UI" pitchFamily="34" charset="0"/>
              </a:rPr>
              <a:t>Χωρίζουμε τους πελάτες σε δύο ομάδες.</a:t>
            </a:r>
          </a:p>
          <a:p>
            <a:pPr marL="342900"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Σε αυτούς που χρησιμοποιούν το προϊόν</a:t>
            </a:r>
          </a:p>
          <a:p>
            <a:pPr marL="342900"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Σε αυτούς που δεν το χρησιμοποιούν ακόμη.</a:t>
            </a:r>
          </a:p>
          <a:p>
            <a:pPr marL="342900" indent="-342900">
              <a:buFont typeface="Arial" panose="020B0604020202020204" pitchFamily="34" charset="0"/>
              <a:buChar char="•"/>
            </a:pPr>
            <a:endParaRPr lang="el-GR" sz="2000" dirty="0">
              <a:solidFill>
                <a:schemeClr val="bg2">
                  <a:lumMod val="50000"/>
                </a:schemeClr>
              </a:solidFill>
              <a:latin typeface="Segoe UI" pitchFamily="34" charset="0"/>
              <a:ea typeface="ＭＳ Ｐゴシック" charset="-128"/>
              <a:cs typeface="Segoe UI" pitchFamily="34" charset="0"/>
            </a:endParaRPr>
          </a:p>
          <a:p>
            <a:r>
              <a:rPr lang="el-GR" sz="2000" dirty="0">
                <a:solidFill>
                  <a:schemeClr val="bg2">
                    <a:lumMod val="50000"/>
                  </a:schemeClr>
                </a:solidFill>
                <a:latin typeface="Segoe UI" pitchFamily="34" charset="0"/>
                <a:ea typeface="ＭＳ Ｐゴシック" charset="-128"/>
                <a:cs typeface="Segoe UI" pitchFamily="34" charset="0"/>
              </a:rPr>
              <a:t>Η δεύτερη ομάδα χωρίζεται φυσικά σε δύο υποομάδες:</a:t>
            </a:r>
          </a:p>
          <a:p>
            <a:pPr marL="342900"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Υπάρχουν κάποιοι που χρησιμοποιούν ανταγωνιστικά προϊόντα.</a:t>
            </a:r>
          </a:p>
          <a:p>
            <a:pPr marL="342900"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Και κάποιοι που δεν χρησιμοποιούν κανένα προϊόν.</a:t>
            </a:r>
          </a:p>
          <a:p>
            <a:endParaRPr lang="el-GR" sz="2000" dirty="0">
              <a:solidFill>
                <a:schemeClr val="bg2">
                  <a:lumMod val="50000"/>
                </a:schemeClr>
              </a:solidFill>
              <a:latin typeface="Segoe UI" pitchFamily="34" charset="0"/>
              <a:ea typeface="ＭＳ Ｐゴシック" charset="-128"/>
              <a:cs typeface="Segoe UI" pitchFamily="34" charset="0"/>
            </a:endParaRPr>
          </a:p>
          <a:p>
            <a:r>
              <a:rPr lang="el-GR" sz="2000" dirty="0">
                <a:solidFill>
                  <a:schemeClr val="bg2">
                    <a:lumMod val="50000"/>
                  </a:schemeClr>
                </a:solidFill>
                <a:latin typeface="Segoe UI" pitchFamily="34" charset="0"/>
                <a:ea typeface="ＭＳ Ｐゴシック" charset="-128"/>
                <a:cs typeface="Segoe UI" pitchFamily="34" charset="0"/>
              </a:rPr>
              <a:t>Η διαφοροποίηση των τιμών με τη μορφή επιλεκτικών εκπτώσεων για τους νέους πελάτες ενδείκνυται. </a:t>
            </a: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7236661" cy="461665"/>
          </a:xfrm>
          <a:prstGeom prst="rect">
            <a:avLst/>
          </a:prstGeom>
        </p:spPr>
        <p:txBody>
          <a:bodyPr wrap="none">
            <a:spAutoFit/>
          </a:bodyPr>
          <a:lstStyle/>
          <a:p>
            <a:r>
              <a:rPr lang="el-GR" altLang="el-GR" sz="2400" b="1" dirty="0">
                <a:solidFill>
                  <a:srgbClr val="303F6A"/>
                </a:solidFill>
              </a:rPr>
              <a:t>Παράδειγμα διαφοροποίησης τιμών με χρήση ομάδων</a:t>
            </a:r>
            <a:endParaRPr lang="el-GR" sz="2400" b="1" dirty="0">
              <a:solidFill>
                <a:srgbClr val="303F6A"/>
              </a:solidFill>
            </a:endParaRPr>
          </a:p>
        </p:txBody>
      </p:sp>
    </p:spTree>
    <p:extLst>
      <p:ext uri="{BB962C8B-B14F-4D97-AF65-F5344CB8AC3E}">
        <p14:creationId xmlns:p14="http://schemas.microsoft.com/office/powerpoint/2010/main" val="2942280022"/>
      </p:ext>
    </p:extLst>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98104" y="2947683"/>
            <a:ext cx="9240715" cy="707886"/>
          </a:xfrm>
          <a:prstGeom prst="rect">
            <a:avLst/>
          </a:prstGeom>
          <a:noFill/>
        </p:spPr>
        <p:txBody>
          <a:bodyPr wrap="square" rtlCol="0">
            <a:spAutoFit/>
          </a:bodyPr>
          <a:lstStyle/>
          <a:p>
            <a:r>
              <a:rPr lang="el-GR" sz="2000" dirty="0">
                <a:solidFill>
                  <a:schemeClr val="bg2">
                    <a:lumMod val="50000"/>
                  </a:schemeClr>
                </a:solidFill>
                <a:latin typeface="Segoe UI" pitchFamily="34" charset="0"/>
                <a:ea typeface="ＭＳ Ｐゴシック" charset="-128"/>
                <a:cs typeface="Segoe UI" pitchFamily="34" charset="0"/>
              </a:rPr>
              <a:t>Τρόποι τιμολόγησης πληροφοριακών αγαθών</a:t>
            </a:r>
          </a:p>
          <a:p>
            <a:r>
              <a:rPr lang="el-GR" sz="2000" dirty="0">
                <a:solidFill>
                  <a:schemeClr val="bg2">
                    <a:lumMod val="50000"/>
                  </a:schemeClr>
                </a:solidFill>
                <a:latin typeface="Segoe UI" pitchFamily="34" charset="0"/>
                <a:ea typeface="ＭＳ Ｐゴシック" charset="-128"/>
                <a:cs typeface="Segoe UI" pitchFamily="34" charset="0"/>
              </a:rPr>
              <a:t>Πώς η έλευση του διαδικτύου άλλαξε τον τρόπο τιμολόγησης.</a:t>
            </a: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1320298" cy="461665"/>
          </a:xfrm>
          <a:prstGeom prst="rect">
            <a:avLst/>
          </a:prstGeom>
        </p:spPr>
        <p:txBody>
          <a:bodyPr wrap="none">
            <a:spAutoFit/>
          </a:bodyPr>
          <a:lstStyle/>
          <a:p>
            <a:r>
              <a:rPr lang="el-GR" altLang="el-GR" sz="2400" dirty="0"/>
              <a:t>Επίλογος</a:t>
            </a:r>
            <a:endParaRPr lang="el-GR" sz="2400" b="1" dirty="0">
              <a:solidFill>
                <a:srgbClr val="303F6A"/>
              </a:solidFill>
            </a:endParaRPr>
          </a:p>
        </p:txBody>
      </p:sp>
    </p:spTree>
    <p:extLst>
      <p:ext uri="{BB962C8B-B14F-4D97-AF65-F5344CB8AC3E}">
        <p14:creationId xmlns:p14="http://schemas.microsoft.com/office/powerpoint/2010/main" val="472209529"/>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86911" y="2470641"/>
            <a:ext cx="9240715" cy="2862322"/>
          </a:xfrm>
          <a:prstGeom prst="rect">
            <a:avLst/>
          </a:prstGeom>
          <a:noFill/>
        </p:spPr>
        <p:txBody>
          <a:bodyPr wrap="square" rtlCol="0">
            <a:spAutoFit/>
          </a:bodyPr>
          <a:lstStyle/>
          <a:p>
            <a:endParaRPr lang="el-GR" sz="2400" dirty="0">
              <a:solidFill>
                <a:srgbClr val="303F6A"/>
              </a:solidFill>
            </a:endParaRPr>
          </a:p>
          <a:p>
            <a:pPr marL="457200" lvl="7"/>
            <a:r>
              <a:rPr lang="el-GR" sz="2000" dirty="0">
                <a:solidFill>
                  <a:schemeClr val="bg2">
                    <a:lumMod val="50000"/>
                  </a:schemeClr>
                </a:solidFill>
                <a:latin typeface="Segoe UI" pitchFamily="34" charset="0"/>
                <a:ea typeface="ＭＳ Ｐゴシック" charset="-128"/>
                <a:cs typeface="Segoe UI" pitchFamily="34" charset="0"/>
              </a:rPr>
              <a:t>1ου βαθμού: Εξατομικευμένη τιμολόγηση. </a:t>
            </a:r>
          </a:p>
          <a:p>
            <a:pPr marL="457200" lvl="7"/>
            <a:r>
              <a:rPr lang="el-GR" sz="2000" dirty="0">
                <a:solidFill>
                  <a:schemeClr val="bg2">
                    <a:lumMod val="50000"/>
                  </a:schemeClr>
                </a:solidFill>
                <a:latin typeface="Segoe UI" pitchFamily="34" charset="0"/>
                <a:ea typeface="ＭＳ Ｐゴシック" charset="-128"/>
                <a:cs typeface="Segoe UI" pitchFamily="34" charset="0"/>
              </a:rPr>
              <a:t>2ου βαθμού: Προσφορά διαφορετικών εκδοχών σε διαφορετικές τιμές.</a:t>
            </a:r>
          </a:p>
          <a:p>
            <a:pPr marL="457200" lvl="7"/>
            <a:r>
              <a:rPr lang="el-GR" sz="2000" dirty="0">
                <a:solidFill>
                  <a:schemeClr val="bg2">
                    <a:lumMod val="50000"/>
                  </a:schemeClr>
                </a:solidFill>
                <a:latin typeface="Segoe UI" pitchFamily="34" charset="0"/>
                <a:ea typeface="ＭＳ Ｐゴシック" charset="-128"/>
                <a:cs typeface="Segoe UI" pitchFamily="34" charset="0"/>
              </a:rPr>
              <a:t>3ου βαθμού: Ομαδική τιμολόγηση. </a:t>
            </a:r>
          </a:p>
          <a:p>
            <a:endParaRPr lang="el-GR" sz="2400" dirty="0">
              <a:solidFill>
                <a:srgbClr val="303F6A"/>
              </a:solidFill>
            </a:endParaRPr>
          </a:p>
          <a:p>
            <a:endParaRPr lang="el-GR" sz="2400" dirty="0">
              <a:solidFill>
                <a:srgbClr val="303F6A"/>
              </a:solidFill>
            </a:endParaRPr>
          </a:p>
          <a:p>
            <a:endParaRPr lang="el-GR" sz="2400" dirty="0">
              <a:solidFill>
                <a:srgbClr val="303F6A"/>
              </a:solidFill>
            </a:endParaRPr>
          </a:p>
          <a:p>
            <a:endParaRPr lang="el-GR" sz="2400" dirty="0">
              <a:solidFill>
                <a:srgbClr val="303F6A"/>
              </a:solidFill>
            </a:endParaRP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4947958" cy="461665"/>
          </a:xfrm>
          <a:prstGeom prst="rect">
            <a:avLst/>
          </a:prstGeom>
        </p:spPr>
        <p:txBody>
          <a:bodyPr wrap="none">
            <a:spAutoFit/>
          </a:bodyPr>
          <a:lstStyle/>
          <a:p>
            <a:r>
              <a:rPr lang="el-GR" altLang="el-GR" sz="2400" b="1" dirty="0">
                <a:solidFill>
                  <a:srgbClr val="303F6A"/>
                </a:solidFill>
              </a:rPr>
              <a:t>Τρεις βαθμοί διαφοροποίησης τιμών</a:t>
            </a:r>
            <a:endParaRPr lang="el-GR" sz="2400" b="1" dirty="0">
              <a:solidFill>
                <a:srgbClr val="303F6A"/>
              </a:solidFill>
            </a:endParaRPr>
          </a:p>
        </p:txBody>
      </p:sp>
    </p:spTree>
    <p:extLst>
      <p:ext uri="{BB962C8B-B14F-4D97-AF65-F5344CB8AC3E}">
        <p14:creationId xmlns:p14="http://schemas.microsoft.com/office/powerpoint/2010/main" val="1548233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86911" y="2470641"/>
            <a:ext cx="9240715" cy="5324535"/>
          </a:xfrm>
          <a:prstGeom prst="rect">
            <a:avLst/>
          </a:prstGeom>
          <a:noFill/>
        </p:spPr>
        <p:txBody>
          <a:bodyPr wrap="square" rtlCol="0">
            <a:spAutoFit/>
          </a:bodyPr>
          <a:lstStyle/>
          <a:p>
            <a:endParaRPr lang="el-GR" sz="2400" dirty="0">
              <a:solidFill>
                <a:srgbClr val="303F6A"/>
              </a:solidFill>
            </a:endParaRPr>
          </a:p>
          <a:p>
            <a:pPr marL="457200" lvl="7"/>
            <a:r>
              <a:rPr lang="el-GR" sz="2000" dirty="0">
                <a:solidFill>
                  <a:schemeClr val="bg2">
                    <a:lumMod val="50000"/>
                  </a:schemeClr>
                </a:solidFill>
                <a:latin typeface="Segoe UI" pitchFamily="34" charset="0"/>
                <a:ea typeface="ＭＳ Ｐゴシック" charset="-128"/>
                <a:cs typeface="Segoe UI" pitchFamily="34" charset="0"/>
              </a:rPr>
              <a:t>Το ίδιο προϊόν πωλείται σε διαφορετική τιμή σε κάθε καταναλωτή. </a:t>
            </a:r>
          </a:p>
          <a:p>
            <a:pPr marL="457200" lvl="7"/>
            <a:r>
              <a:rPr lang="el-GR" sz="2000" dirty="0">
                <a:solidFill>
                  <a:schemeClr val="bg2">
                    <a:lumMod val="50000"/>
                  </a:schemeClr>
                </a:solidFill>
                <a:latin typeface="Segoe UI" pitchFamily="34" charset="0"/>
                <a:ea typeface="ＭＳ Ｐゴシック" charset="-128"/>
                <a:cs typeface="Segoe UI" pitchFamily="34" charset="0"/>
              </a:rPr>
              <a:t>Μεγάλη σημασία έχει επίσης η γνώση της ευαισθησίας των καταναλωτών στις τιμές</a:t>
            </a:r>
          </a:p>
          <a:p>
            <a:pPr marL="457200" lvl="7"/>
            <a:r>
              <a:rPr lang="el-GR" sz="2000" dirty="0">
                <a:solidFill>
                  <a:schemeClr val="bg2">
                    <a:lumMod val="50000"/>
                  </a:schemeClr>
                </a:solidFill>
                <a:latin typeface="Segoe UI" pitchFamily="34" charset="0"/>
                <a:ea typeface="ＭＳ Ｐゴシック" charset="-128"/>
                <a:cs typeface="Segoe UI" pitchFamily="34" charset="0"/>
              </a:rPr>
              <a:t>Αεροπορικά εισιτήρια, σουπερμάρκετ.</a:t>
            </a:r>
          </a:p>
          <a:p>
            <a:pPr marL="457200" lvl="7"/>
            <a:endParaRPr lang="el-GR" sz="2000" dirty="0">
              <a:solidFill>
                <a:schemeClr val="bg2">
                  <a:lumMod val="50000"/>
                </a:schemeClr>
              </a:solidFill>
              <a:latin typeface="Segoe UI" pitchFamily="34" charset="0"/>
              <a:ea typeface="ＭＳ Ｐゴシック" charset="-128"/>
              <a:cs typeface="Segoe UI" pitchFamily="34" charset="0"/>
            </a:endParaRPr>
          </a:p>
          <a:p>
            <a:pPr marL="457200" lvl="7"/>
            <a:r>
              <a:rPr lang="el-GR" sz="2000" dirty="0">
                <a:solidFill>
                  <a:schemeClr val="bg2">
                    <a:lumMod val="50000"/>
                  </a:schemeClr>
                </a:solidFill>
                <a:latin typeface="Segoe UI" pitchFamily="34" charset="0"/>
                <a:ea typeface="ＭＳ Ｐゴシック" charset="-128"/>
                <a:cs typeface="Segoe UI" pitchFamily="34" charset="0"/>
              </a:rPr>
              <a:t>Απαραίτητα βήματα για την εξατομικευμένη τιμολόγηση είναι:</a:t>
            </a:r>
          </a:p>
          <a:p>
            <a:pPr marL="800100" lvl="7"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Η γνώση των χαρακτηριστικών των πελατών (ανάλυση δημογραφικών στοιχείων, ενδιαφέροντα,…)</a:t>
            </a:r>
          </a:p>
          <a:p>
            <a:pPr marL="800100" lvl="7"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Η χρήση μέσων προώθησης για να μετρηθεί η ζήτηση και να καθοριστεί η καμπύλη ζήτησης και άρα οι πιθανές τιμές χρέωσης του προϊόντος ή της υπηρεσίας.</a:t>
            </a:r>
          </a:p>
          <a:p>
            <a:endParaRPr lang="el-GR" sz="2400" dirty="0">
              <a:solidFill>
                <a:srgbClr val="303F6A"/>
              </a:solidFill>
            </a:endParaRPr>
          </a:p>
          <a:p>
            <a:endParaRPr lang="el-GR" sz="2400" dirty="0">
              <a:solidFill>
                <a:srgbClr val="303F6A"/>
              </a:solidFill>
            </a:endParaRPr>
          </a:p>
          <a:p>
            <a:endParaRPr lang="el-GR" sz="2400" dirty="0">
              <a:solidFill>
                <a:srgbClr val="303F6A"/>
              </a:solidFill>
            </a:endParaRPr>
          </a:p>
          <a:p>
            <a:endParaRPr lang="el-GR" sz="2400" dirty="0">
              <a:solidFill>
                <a:srgbClr val="303F6A"/>
              </a:solidFill>
            </a:endParaRP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3820726" cy="461665"/>
          </a:xfrm>
          <a:prstGeom prst="rect">
            <a:avLst/>
          </a:prstGeom>
        </p:spPr>
        <p:txBody>
          <a:bodyPr wrap="none">
            <a:spAutoFit/>
          </a:bodyPr>
          <a:lstStyle/>
          <a:p>
            <a:r>
              <a:rPr lang="el-GR" altLang="el-GR" sz="2400" b="1" dirty="0">
                <a:solidFill>
                  <a:srgbClr val="303F6A"/>
                </a:solidFill>
              </a:rPr>
              <a:t>Εξατομικευμένη τιμολόγηση</a:t>
            </a:r>
            <a:endParaRPr lang="el-GR" sz="2400" b="1" dirty="0">
              <a:solidFill>
                <a:srgbClr val="303F6A"/>
              </a:solidFill>
            </a:endParaRPr>
          </a:p>
        </p:txBody>
      </p:sp>
    </p:spTree>
    <p:extLst>
      <p:ext uri="{BB962C8B-B14F-4D97-AF65-F5344CB8AC3E}">
        <p14:creationId xmlns:p14="http://schemas.microsoft.com/office/powerpoint/2010/main" val="1154643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86911" y="2470641"/>
            <a:ext cx="9240715" cy="2862322"/>
          </a:xfrm>
          <a:prstGeom prst="rect">
            <a:avLst/>
          </a:prstGeom>
          <a:noFill/>
        </p:spPr>
        <p:txBody>
          <a:bodyPr wrap="square" rtlCol="0">
            <a:spAutoFit/>
          </a:bodyPr>
          <a:lstStyle/>
          <a:p>
            <a:endParaRPr lang="el-GR" sz="2400" dirty="0">
              <a:solidFill>
                <a:srgbClr val="303F6A"/>
              </a:solidFill>
            </a:endParaRPr>
          </a:p>
          <a:p>
            <a:pPr marL="457200" lvl="7"/>
            <a:r>
              <a:rPr lang="el-GR" sz="2000" dirty="0">
                <a:solidFill>
                  <a:schemeClr val="bg2">
                    <a:lumMod val="50000"/>
                  </a:schemeClr>
                </a:solidFill>
                <a:latin typeface="Segoe UI" pitchFamily="34" charset="0"/>
                <a:ea typeface="ＭＳ Ｐゴシック" charset="-128"/>
                <a:cs typeface="Segoe UI" pitchFamily="34" charset="0"/>
              </a:rPr>
              <a:t>Η εξατομικευμένη τιμολόγηση είναι η πιο συμφέρουσα περίπτωση τιμολόγησης για έναν πωλητή. </a:t>
            </a:r>
          </a:p>
          <a:p>
            <a:pPr marL="457200" lvl="7"/>
            <a:r>
              <a:rPr lang="el-GR" sz="2000" dirty="0">
                <a:solidFill>
                  <a:schemeClr val="bg2">
                    <a:lumMod val="50000"/>
                  </a:schemeClr>
                </a:solidFill>
                <a:latin typeface="Segoe UI" pitchFamily="34" charset="0"/>
                <a:ea typeface="ＭＳ Ｐゴシック" charset="-128"/>
                <a:cs typeface="Segoe UI" pitchFamily="34" charset="0"/>
              </a:rPr>
              <a:t>Απαιτεί μεγάλο αριθμό πληροφοριών </a:t>
            </a:r>
          </a:p>
          <a:p>
            <a:endParaRPr lang="el-GR" sz="2400" dirty="0">
              <a:solidFill>
                <a:srgbClr val="303F6A"/>
              </a:solidFill>
            </a:endParaRPr>
          </a:p>
          <a:p>
            <a:endParaRPr lang="el-GR" sz="2400" dirty="0">
              <a:solidFill>
                <a:srgbClr val="303F6A"/>
              </a:solidFill>
            </a:endParaRPr>
          </a:p>
          <a:p>
            <a:endParaRPr lang="el-GR" sz="2400" dirty="0">
              <a:solidFill>
                <a:srgbClr val="303F6A"/>
              </a:solidFill>
            </a:endParaRPr>
          </a:p>
          <a:p>
            <a:endParaRPr lang="el-GR" sz="2400" dirty="0">
              <a:solidFill>
                <a:srgbClr val="303F6A"/>
              </a:solidFill>
            </a:endParaRP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4237507" cy="461665"/>
          </a:xfrm>
          <a:prstGeom prst="rect">
            <a:avLst/>
          </a:prstGeom>
        </p:spPr>
        <p:txBody>
          <a:bodyPr wrap="none">
            <a:spAutoFit/>
          </a:bodyPr>
          <a:lstStyle/>
          <a:p>
            <a:r>
              <a:rPr lang="el-GR" altLang="el-GR" sz="2400" b="1" dirty="0">
                <a:solidFill>
                  <a:srgbClr val="303F6A"/>
                </a:solidFill>
              </a:rPr>
              <a:t>Εξατομικευμένη τιμολόγηση (2)</a:t>
            </a:r>
            <a:endParaRPr lang="el-GR" sz="2400" b="1" dirty="0">
              <a:solidFill>
                <a:srgbClr val="303F6A"/>
              </a:solidFill>
            </a:endParaRPr>
          </a:p>
        </p:txBody>
      </p:sp>
    </p:spTree>
    <p:extLst>
      <p:ext uri="{BB962C8B-B14F-4D97-AF65-F5344CB8AC3E}">
        <p14:creationId xmlns:p14="http://schemas.microsoft.com/office/powerpoint/2010/main" val="1277338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86911" y="2470641"/>
            <a:ext cx="9240715" cy="3477875"/>
          </a:xfrm>
          <a:prstGeom prst="rect">
            <a:avLst/>
          </a:prstGeom>
          <a:noFill/>
        </p:spPr>
        <p:txBody>
          <a:bodyPr wrap="square" rtlCol="0">
            <a:spAutoFit/>
          </a:bodyPr>
          <a:lstStyle/>
          <a:p>
            <a:endParaRPr lang="el-GR" sz="2400" dirty="0">
              <a:solidFill>
                <a:srgbClr val="303F6A"/>
              </a:solidFill>
            </a:endParaRPr>
          </a:p>
          <a:p>
            <a:pPr marL="457200" lvl="7"/>
            <a:r>
              <a:rPr lang="el-GR" sz="2000" dirty="0">
                <a:solidFill>
                  <a:schemeClr val="bg2">
                    <a:lumMod val="50000"/>
                  </a:schemeClr>
                </a:solidFill>
                <a:latin typeface="Segoe UI" pitchFamily="34" charset="0"/>
                <a:ea typeface="ＭＳ Ｐゴシック" charset="-128"/>
                <a:cs typeface="Segoe UI" pitchFamily="34" charset="0"/>
              </a:rPr>
              <a:t>Χρήση του διαδικτύου. </a:t>
            </a:r>
          </a:p>
          <a:p>
            <a:pPr marL="800100" lvl="7"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Δήλωση των στοιχείων από το χρήστη</a:t>
            </a:r>
          </a:p>
          <a:p>
            <a:pPr marL="800100" lvl="7"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Καταγραφή μέσω της παρακολούθησης της πλοήγησης των χρηστών. </a:t>
            </a:r>
          </a:p>
          <a:p>
            <a:pPr marL="457200" lvl="7"/>
            <a:r>
              <a:rPr lang="el-GR" sz="2000" dirty="0">
                <a:solidFill>
                  <a:schemeClr val="bg2">
                    <a:lumMod val="50000"/>
                  </a:schemeClr>
                </a:solidFill>
                <a:latin typeface="Segoe UI" pitchFamily="34" charset="0"/>
                <a:ea typeface="ＭＳ Ｐゴシック" charset="-128"/>
                <a:cs typeface="Segoe UI" pitchFamily="34" charset="0"/>
              </a:rPr>
              <a:t> </a:t>
            </a:r>
          </a:p>
          <a:p>
            <a:pPr marL="457200" lvl="7"/>
            <a:r>
              <a:rPr lang="en-US" sz="2000" dirty="0">
                <a:solidFill>
                  <a:schemeClr val="bg2">
                    <a:lumMod val="50000"/>
                  </a:schemeClr>
                </a:solidFill>
                <a:latin typeface="Segoe UI" pitchFamily="34" charset="0"/>
                <a:ea typeface="ＭＳ Ｐゴシック" charset="-128"/>
                <a:cs typeface="Segoe UI" pitchFamily="34" charset="0"/>
              </a:rPr>
              <a:t>GDPR</a:t>
            </a:r>
            <a:endParaRPr lang="el-GR" sz="2000" dirty="0">
              <a:solidFill>
                <a:schemeClr val="bg2">
                  <a:lumMod val="50000"/>
                </a:schemeClr>
              </a:solidFill>
              <a:latin typeface="Segoe UI" pitchFamily="34" charset="0"/>
              <a:ea typeface="ＭＳ Ｐゴシック" charset="-128"/>
              <a:cs typeface="Segoe UI" pitchFamily="34" charset="0"/>
            </a:endParaRPr>
          </a:p>
          <a:p>
            <a:endParaRPr lang="el-GR" sz="2400" dirty="0">
              <a:solidFill>
                <a:srgbClr val="303F6A"/>
              </a:solidFill>
            </a:endParaRPr>
          </a:p>
          <a:p>
            <a:endParaRPr lang="el-GR" sz="2400" dirty="0">
              <a:solidFill>
                <a:srgbClr val="303F6A"/>
              </a:solidFill>
            </a:endParaRPr>
          </a:p>
          <a:p>
            <a:endParaRPr lang="el-GR" sz="2400" dirty="0">
              <a:solidFill>
                <a:srgbClr val="303F6A"/>
              </a:solidFill>
            </a:endParaRPr>
          </a:p>
          <a:p>
            <a:endParaRPr lang="el-GR" sz="2400" dirty="0">
              <a:solidFill>
                <a:srgbClr val="303F6A"/>
              </a:solidFill>
            </a:endParaRP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5476307" cy="461665"/>
          </a:xfrm>
          <a:prstGeom prst="rect">
            <a:avLst/>
          </a:prstGeom>
        </p:spPr>
        <p:txBody>
          <a:bodyPr wrap="none">
            <a:spAutoFit/>
          </a:bodyPr>
          <a:lstStyle/>
          <a:p>
            <a:r>
              <a:rPr lang="el-GR" altLang="el-GR" sz="2400" b="1" dirty="0">
                <a:solidFill>
                  <a:srgbClr val="303F6A"/>
                </a:solidFill>
              </a:rPr>
              <a:t>Συλλογή πληροφοριών για τους πελάτες</a:t>
            </a:r>
            <a:endParaRPr lang="el-GR" sz="2400" b="1" dirty="0">
              <a:solidFill>
                <a:srgbClr val="303F6A"/>
              </a:solidFill>
            </a:endParaRPr>
          </a:p>
        </p:txBody>
      </p:sp>
    </p:spTree>
    <p:extLst>
      <p:ext uri="{BB962C8B-B14F-4D97-AF65-F5344CB8AC3E}">
        <p14:creationId xmlns:p14="http://schemas.microsoft.com/office/powerpoint/2010/main" val="4234059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86911" y="2470641"/>
            <a:ext cx="9240715" cy="3785652"/>
          </a:xfrm>
          <a:prstGeom prst="rect">
            <a:avLst/>
          </a:prstGeom>
          <a:noFill/>
        </p:spPr>
        <p:txBody>
          <a:bodyPr wrap="square" rtlCol="0">
            <a:spAutoFit/>
          </a:bodyPr>
          <a:lstStyle/>
          <a:p>
            <a:endParaRPr lang="el-GR" sz="2400" dirty="0">
              <a:solidFill>
                <a:srgbClr val="303F6A"/>
              </a:solidFill>
            </a:endParaRPr>
          </a:p>
          <a:p>
            <a:pPr marL="800100" lvl="7"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Δοκιμή αγορών</a:t>
            </a:r>
          </a:p>
          <a:p>
            <a:pPr marL="800100" lvl="7"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Εκπτώσεις, κουπόνια επιστροφής χρημάτων </a:t>
            </a:r>
          </a:p>
          <a:p>
            <a:pPr marL="800100" lvl="7"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Ανάλυση ιστορικών δεδομένων προηγούμενων πωλήσεων.</a:t>
            </a:r>
          </a:p>
          <a:p>
            <a:pPr marL="800100" lvl="7"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Συνδυαστική ανάλυση (</a:t>
            </a:r>
            <a:r>
              <a:rPr lang="el-GR" sz="2000" dirty="0" err="1">
                <a:solidFill>
                  <a:schemeClr val="bg2">
                    <a:lumMod val="50000"/>
                  </a:schemeClr>
                </a:solidFill>
                <a:latin typeface="Segoe UI" pitchFamily="34" charset="0"/>
                <a:ea typeface="ＭＳ Ｐゴシック" charset="-128"/>
                <a:cs typeface="Segoe UI" pitchFamily="34" charset="0"/>
              </a:rPr>
              <a:t>Conjoint</a:t>
            </a:r>
            <a:r>
              <a:rPr lang="el-GR" sz="2000" dirty="0">
                <a:solidFill>
                  <a:schemeClr val="bg2">
                    <a:lumMod val="50000"/>
                  </a:schemeClr>
                </a:solidFill>
                <a:latin typeface="Segoe UI" pitchFamily="34" charset="0"/>
                <a:ea typeface="ＭＳ Ｐゴシック" charset="-128"/>
                <a:cs typeface="Segoe UI" pitchFamily="34" charset="0"/>
              </a:rPr>
              <a:t> </a:t>
            </a:r>
            <a:r>
              <a:rPr lang="el-GR" sz="2000" dirty="0" err="1">
                <a:solidFill>
                  <a:schemeClr val="bg2">
                    <a:lumMod val="50000"/>
                  </a:schemeClr>
                </a:solidFill>
                <a:latin typeface="Segoe UI" pitchFamily="34" charset="0"/>
                <a:ea typeface="ＭＳ Ｐゴシック" charset="-128"/>
                <a:cs typeface="Segoe UI" pitchFamily="34" charset="0"/>
              </a:rPr>
              <a:t>analysis</a:t>
            </a:r>
            <a:r>
              <a:rPr lang="el-GR" sz="2000" dirty="0">
                <a:solidFill>
                  <a:schemeClr val="bg2">
                    <a:lumMod val="50000"/>
                  </a:schemeClr>
                </a:solidFill>
                <a:latin typeface="Segoe UI" pitchFamily="34" charset="0"/>
                <a:ea typeface="ＭＳ Ｐゴシック" charset="-128"/>
                <a:cs typeface="Segoe UI" pitchFamily="34" charset="0"/>
              </a:rPr>
              <a:t>), της οποίας το αντικείμενο είναι να καθορίσει ποιος συνδυασμός ενός περιορισμένου αριθμού χαρακτηριστικών προτιμάται περισσότερο από τους καταναλωτές.</a:t>
            </a:r>
          </a:p>
          <a:p>
            <a:endParaRPr lang="el-GR" sz="2400" dirty="0">
              <a:solidFill>
                <a:srgbClr val="303F6A"/>
              </a:solidFill>
            </a:endParaRPr>
          </a:p>
          <a:p>
            <a:endParaRPr lang="el-GR" sz="2400" dirty="0">
              <a:solidFill>
                <a:srgbClr val="303F6A"/>
              </a:solidFill>
            </a:endParaRPr>
          </a:p>
          <a:p>
            <a:endParaRPr lang="el-GR" sz="2400" dirty="0">
              <a:solidFill>
                <a:srgbClr val="303F6A"/>
              </a:solidFill>
            </a:endParaRPr>
          </a:p>
          <a:p>
            <a:endParaRPr lang="el-GR" sz="2400" dirty="0">
              <a:solidFill>
                <a:srgbClr val="303F6A"/>
              </a:solidFill>
            </a:endParaRP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6347059" cy="461665"/>
          </a:xfrm>
          <a:prstGeom prst="rect">
            <a:avLst/>
          </a:prstGeom>
        </p:spPr>
        <p:txBody>
          <a:bodyPr wrap="none">
            <a:spAutoFit/>
          </a:bodyPr>
          <a:lstStyle/>
          <a:p>
            <a:r>
              <a:rPr lang="el-GR" altLang="el-GR" sz="2400" b="1" dirty="0">
                <a:solidFill>
                  <a:srgbClr val="303F6A"/>
                </a:solidFill>
              </a:rPr>
              <a:t>Υπολογισμός της τιμής πώλησης ενός προϊόντος</a:t>
            </a:r>
            <a:endParaRPr lang="el-GR" sz="2400" b="1" dirty="0">
              <a:solidFill>
                <a:srgbClr val="303F6A"/>
              </a:solidFill>
            </a:endParaRPr>
          </a:p>
        </p:txBody>
      </p:sp>
    </p:spTree>
    <p:extLst>
      <p:ext uri="{BB962C8B-B14F-4D97-AF65-F5344CB8AC3E}">
        <p14:creationId xmlns:p14="http://schemas.microsoft.com/office/powerpoint/2010/main" val="263373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86911" y="2470641"/>
            <a:ext cx="9240715" cy="2862322"/>
          </a:xfrm>
          <a:prstGeom prst="rect">
            <a:avLst/>
          </a:prstGeom>
          <a:noFill/>
        </p:spPr>
        <p:txBody>
          <a:bodyPr wrap="square" rtlCol="0">
            <a:spAutoFit/>
          </a:bodyPr>
          <a:lstStyle/>
          <a:p>
            <a:endParaRPr lang="el-GR" sz="2400" dirty="0">
              <a:solidFill>
                <a:srgbClr val="303F6A"/>
              </a:solidFill>
            </a:endParaRPr>
          </a:p>
          <a:p>
            <a:pPr marL="800100" lvl="7"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CNN προσφέρει την υπηρεσία </a:t>
            </a:r>
            <a:r>
              <a:rPr lang="el-GR" sz="2000" dirty="0" err="1">
                <a:solidFill>
                  <a:schemeClr val="bg2">
                    <a:lumMod val="50000"/>
                  </a:schemeClr>
                </a:solidFill>
                <a:latin typeface="Segoe UI" pitchFamily="34" charset="0"/>
                <a:ea typeface="ＭＳ Ｐゴシック" charset="-128"/>
                <a:cs typeface="Segoe UI" pitchFamily="34" charset="0"/>
              </a:rPr>
              <a:t>News</a:t>
            </a:r>
            <a:r>
              <a:rPr lang="el-GR" sz="2000" dirty="0">
                <a:solidFill>
                  <a:schemeClr val="bg2">
                    <a:lumMod val="50000"/>
                  </a:schemeClr>
                </a:solidFill>
                <a:latin typeface="Segoe UI" pitchFamily="34" charset="0"/>
                <a:ea typeface="ＭＳ Ｐゴシック" charset="-128"/>
                <a:cs typeface="Segoe UI" pitchFamily="34" charset="0"/>
              </a:rPr>
              <a:t> </a:t>
            </a:r>
            <a:r>
              <a:rPr lang="el-GR" sz="2000" dirty="0" err="1">
                <a:solidFill>
                  <a:schemeClr val="bg2">
                    <a:lumMod val="50000"/>
                  </a:schemeClr>
                </a:solidFill>
                <a:latin typeface="Segoe UI" pitchFamily="34" charset="0"/>
                <a:ea typeface="ＭＳ Ｐゴシック" charset="-128"/>
                <a:cs typeface="Segoe UI" pitchFamily="34" charset="0"/>
              </a:rPr>
              <a:t>alert</a:t>
            </a:r>
            <a:r>
              <a:rPr lang="el-GR" sz="2000" dirty="0">
                <a:solidFill>
                  <a:schemeClr val="bg2">
                    <a:lumMod val="50000"/>
                  </a:schemeClr>
                </a:solidFill>
                <a:latin typeface="Segoe UI" pitchFamily="34" charset="0"/>
                <a:ea typeface="ＭＳ Ｐゴシック" charset="-128"/>
                <a:cs typeface="Segoe UI" pitchFamily="34" charset="0"/>
              </a:rPr>
              <a:t> </a:t>
            </a:r>
          </a:p>
          <a:p>
            <a:pPr marL="800100" lvl="7"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Ιστοσελίδες τύπου μπροσούρας</a:t>
            </a:r>
          </a:p>
          <a:p>
            <a:pPr marL="800100" lvl="7"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Δυναμικές ιστοσελίδες επιλογής (</a:t>
            </a:r>
            <a:r>
              <a:rPr lang="el-GR" sz="2000" dirty="0" err="1">
                <a:solidFill>
                  <a:schemeClr val="bg2">
                    <a:lumMod val="50000"/>
                  </a:schemeClr>
                </a:solidFill>
                <a:latin typeface="Segoe UI" pitchFamily="34" charset="0"/>
                <a:ea typeface="ＭＳ Ｐゴシック" charset="-128"/>
                <a:cs typeface="Segoe UI" pitchFamily="34" charset="0"/>
              </a:rPr>
              <a:t>point</a:t>
            </a:r>
            <a:r>
              <a:rPr lang="el-GR" sz="2000" dirty="0">
                <a:solidFill>
                  <a:schemeClr val="bg2">
                    <a:lumMod val="50000"/>
                  </a:schemeClr>
                </a:solidFill>
                <a:latin typeface="Segoe UI" pitchFamily="34" charset="0"/>
                <a:ea typeface="ＭＳ Ｐゴシック" charset="-128"/>
                <a:cs typeface="Segoe UI" pitchFamily="34" charset="0"/>
              </a:rPr>
              <a:t> and </a:t>
            </a:r>
            <a:r>
              <a:rPr lang="el-GR" sz="2000" dirty="0" err="1">
                <a:solidFill>
                  <a:schemeClr val="bg2">
                    <a:lumMod val="50000"/>
                  </a:schemeClr>
                </a:solidFill>
                <a:latin typeface="Segoe UI" pitchFamily="34" charset="0"/>
                <a:ea typeface="ＭＳ Ｐゴシック" charset="-128"/>
                <a:cs typeface="Segoe UI" pitchFamily="34" charset="0"/>
              </a:rPr>
              <a:t>click</a:t>
            </a:r>
            <a:r>
              <a:rPr lang="el-GR" sz="2000" dirty="0">
                <a:solidFill>
                  <a:schemeClr val="bg2">
                    <a:lumMod val="50000"/>
                  </a:schemeClr>
                </a:solidFill>
                <a:latin typeface="Segoe UI" pitchFamily="34" charset="0"/>
                <a:ea typeface="ＭＳ Ｐゴシック" charset="-128"/>
                <a:cs typeface="Segoe UI" pitchFamily="34" charset="0"/>
              </a:rPr>
              <a:t>) </a:t>
            </a:r>
          </a:p>
          <a:p>
            <a:endParaRPr lang="el-GR" sz="2400" dirty="0">
              <a:solidFill>
                <a:srgbClr val="303F6A"/>
              </a:solidFill>
            </a:endParaRPr>
          </a:p>
          <a:p>
            <a:endParaRPr lang="el-GR" sz="2400" dirty="0">
              <a:solidFill>
                <a:srgbClr val="303F6A"/>
              </a:solidFill>
            </a:endParaRPr>
          </a:p>
          <a:p>
            <a:endParaRPr lang="el-GR" sz="2400" dirty="0">
              <a:solidFill>
                <a:srgbClr val="303F6A"/>
              </a:solidFill>
            </a:endParaRPr>
          </a:p>
          <a:p>
            <a:endParaRPr lang="el-GR" sz="2400" dirty="0">
              <a:solidFill>
                <a:srgbClr val="303F6A"/>
              </a:solidFill>
            </a:endParaRP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9020354" cy="461665"/>
          </a:xfrm>
          <a:prstGeom prst="rect">
            <a:avLst/>
          </a:prstGeom>
        </p:spPr>
        <p:txBody>
          <a:bodyPr wrap="none">
            <a:spAutoFit/>
          </a:bodyPr>
          <a:lstStyle/>
          <a:p>
            <a:r>
              <a:rPr lang="el-GR" altLang="el-GR" sz="2400" b="1" dirty="0">
                <a:solidFill>
                  <a:srgbClr val="303F6A"/>
                </a:solidFill>
              </a:rPr>
              <a:t>Εξατομίκευση χαρακτηριστικών αγαθών με τη χρήση του διαδικτύου</a:t>
            </a:r>
            <a:endParaRPr lang="el-GR" sz="2400" b="1" dirty="0">
              <a:solidFill>
                <a:srgbClr val="303F6A"/>
              </a:solidFill>
            </a:endParaRPr>
          </a:p>
        </p:txBody>
      </p:sp>
    </p:spTree>
    <p:extLst>
      <p:ext uri="{BB962C8B-B14F-4D97-AF65-F5344CB8AC3E}">
        <p14:creationId xmlns:p14="http://schemas.microsoft.com/office/powerpoint/2010/main" val="2598367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86911" y="2470641"/>
            <a:ext cx="9240715" cy="5016758"/>
          </a:xfrm>
          <a:prstGeom prst="rect">
            <a:avLst/>
          </a:prstGeom>
          <a:noFill/>
        </p:spPr>
        <p:txBody>
          <a:bodyPr wrap="square" rtlCol="0">
            <a:spAutoFit/>
          </a:bodyPr>
          <a:lstStyle/>
          <a:p>
            <a:endParaRPr lang="el-GR" sz="2400" dirty="0">
              <a:solidFill>
                <a:srgbClr val="303F6A"/>
              </a:solidFill>
            </a:endParaRPr>
          </a:p>
          <a:p>
            <a:pPr marL="457200" lvl="7"/>
            <a:r>
              <a:rPr lang="el-GR" sz="2000" dirty="0">
                <a:solidFill>
                  <a:schemeClr val="bg2">
                    <a:lumMod val="50000"/>
                  </a:schemeClr>
                </a:solidFill>
                <a:latin typeface="Segoe UI" pitchFamily="34" charset="0"/>
                <a:ea typeface="ＭＳ Ｐゴシック" charset="-128"/>
                <a:cs typeface="Segoe UI" pitchFamily="34" charset="0"/>
              </a:rPr>
              <a:t>Επτά είναι τα καίρια ερωτήματα που θέτει ένας καταναλωτής σχετικά με ένα προϊόν ή μια υπηρεσία:</a:t>
            </a:r>
          </a:p>
          <a:p>
            <a:pPr marL="800100" lvl="7" indent="-342900">
              <a:buFont typeface="Arial" panose="020B0604020202020204" pitchFamily="34" charset="0"/>
              <a:buChar char="•"/>
            </a:pPr>
            <a:endParaRPr lang="el-GR" sz="2000" dirty="0">
              <a:solidFill>
                <a:schemeClr val="bg2">
                  <a:lumMod val="50000"/>
                </a:schemeClr>
              </a:solidFill>
              <a:latin typeface="Segoe UI" pitchFamily="34" charset="0"/>
              <a:ea typeface="ＭＳ Ｐゴシック" charset="-128"/>
              <a:cs typeface="Segoe UI" pitchFamily="34" charset="0"/>
            </a:endParaRPr>
          </a:p>
          <a:p>
            <a:pPr marL="914400" lvl="7" indent="-457200">
              <a:buFont typeface="+mj-lt"/>
              <a:buAutoNum type="arabicPeriod"/>
            </a:pPr>
            <a:r>
              <a:rPr lang="el-GR" sz="2000" dirty="0">
                <a:solidFill>
                  <a:schemeClr val="bg2">
                    <a:lumMod val="50000"/>
                  </a:schemeClr>
                </a:solidFill>
                <a:latin typeface="Segoe UI" pitchFamily="34" charset="0"/>
                <a:ea typeface="ＭＳ Ｐゴシック" charset="-128"/>
                <a:cs typeface="Segoe UI" pitchFamily="34" charset="0"/>
              </a:rPr>
              <a:t>Τι ακριβώς κάνει το προϊόν ή η υπηρεσία;</a:t>
            </a:r>
          </a:p>
          <a:p>
            <a:pPr marL="914400" lvl="7" indent="-457200">
              <a:buFont typeface="+mj-lt"/>
              <a:buAutoNum type="arabicPeriod"/>
            </a:pPr>
            <a:r>
              <a:rPr lang="el-GR" sz="2000" dirty="0">
                <a:solidFill>
                  <a:schemeClr val="bg2">
                    <a:lumMod val="50000"/>
                  </a:schemeClr>
                </a:solidFill>
                <a:latin typeface="Segoe UI" pitchFamily="34" charset="0"/>
                <a:ea typeface="ＭＳ Ｐゴシック" charset="-128"/>
                <a:cs typeface="Segoe UI" pitchFamily="34" charset="0"/>
              </a:rPr>
              <a:t>Γιατί μου είναι αναγκαίο το προϊόν ή η υπηρεσία;</a:t>
            </a:r>
          </a:p>
          <a:p>
            <a:pPr marL="914400" lvl="7" indent="-457200">
              <a:buFont typeface="+mj-lt"/>
              <a:buAutoNum type="arabicPeriod"/>
            </a:pPr>
            <a:r>
              <a:rPr lang="el-GR" sz="2000" dirty="0">
                <a:solidFill>
                  <a:schemeClr val="bg2">
                    <a:lumMod val="50000"/>
                  </a:schemeClr>
                </a:solidFill>
                <a:latin typeface="Segoe UI" pitchFamily="34" charset="0"/>
                <a:ea typeface="ＭＳ Ｐゴシック" charset="-128"/>
                <a:cs typeface="Segoe UI" pitchFamily="34" charset="0"/>
              </a:rPr>
              <a:t>Τι μοναδικό υπάρχει σε σχέση με το προϊόν ή την υπηρεσία;</a:t>
            </a:r>
          </a:p>
          <a:p>
            <a:pPr marL="914400" lvl="7" indent="-457200">
              <a:buFont typeface="+mj-lt"/>
              <a:buAutoNum type="arabicPeriod"/>
            </a:pPr>
            <a:r>
              <a:rPr lang="el-GR" sz="2000" dirty="0">
                <a:solidFill>
                  <a:schemeClr val="bg2">
                    <a:lumMod val="50000"/>
                  </a:schemeClr>
                </a:solidFill>
                <a:latin typeface="Segoe UI" pitchFamily="34" charset="0"/>
                <a:ea typeface="ＭＳ Ｐゴシック" charset="-128"/>
                <a:cs typeface="Segoe UI" pitchFamily="34" charset="0"/>
              </a:rPr>
              <a:t>Γιατί αυτή η μοναδικότητα είναι σημαντική;</a:t>
            </a:r>
          </a:p>
          <a:p>
            <a:pPr marL="914400" lvl="7" indent="-457200">
              <a:buFont typeface="+mj-lt"/>
              <a:buAutoNum type="arabicPeriod"/>
            </a:pPr>
            <a:r>
              <a:rPr lang="el-GR" sz="2000" dirty="0">
                <a:solidFill>
                  <a:schemeClr val="bg2">
                    <a:lumMod val="50000"/>
                  </a:schemeClr>
                </a:solidFill>
                <a:latin typeface="Segoe UI" pitchFamily="34" charset="0"/>
                <a:ea typeface="ＭＳ Ｐゴシック" charset="-128"/>
                <a:cs typeface="Segoe UI" pitchFamily="34" charset="0"/>
              </a:rPr>
              <a:t>Γιατί πρέπει να με αφορά;</a:t>
            </a:r>
          </a:p>
          <a:p>
            <a:pPr marL="914400" lvl="7" indent="-457200">
              <a:buFont typeface="+mj-lt"/>
              <a:buAutoNum type="arabicPeriod"/>
            </a:pPr>
            <a:r>
              <a:rPr lang="el-GR" sz="2000" dirty="0">
                <a:solidFill>
                  <a:schemeClr val="bg2">
                    <a:lumMod val="50000"/>
                  </a:schemeClr>
                </a:solidFill>
                <a:latin typeface="Segoe UI" pitchFamily="34" charset="0"/>
                <a:ea typeface="ＭＳ Ｐゴシック" charset="-128"/>
                <a:cs typeface="Segoe UI" pitchFamily="34" charset="0"/>
              </a:rPr>
              <a:t>Ποιος άλλος χρησιμοποιεί το προϊόν ή την υπηρεσία;</a:t>
            </a:r>
          </a:p>
          <a:p>
            <a:pPr marL="914400" lvl="7" indent="-457200">
              <a:buFont typeface="+mj-lt"/>
              <a:buAutoNum type="arabicPeriod"/>
            </a:pPr>
            <a:r>
              <a:rPr lang="el-GR" sz="2000" dirty="0">
                <a:solidFill>
                  <a:schemeClr val="bg2">
                    <a:lumMod val="50000"/>
                  </a:schemeClr>
                </a:solidFill>
                <a:latin typeface="Segoe UI" pitchFamily="34" charset="0"/>
                <a:ea typeface="ＭＳ Ｐゴシック" charset="-128"/>
                <a:cs typeface="Segoe UI" pitchFamily="34" charset="0"/>
              </a:rPr>
              <a:t>Γιατί πρέπει να το προμηθευτώ άμεσα;</a:t>
            </a:r>
          </a:p>
          <a:p>
            <a:endParaRPr lang="el-GR" sz="2400" dirty="0">
              <a:solidFill>
                <a:srgbClr val="303F6A"/>
              </a:solidFill>
            </a:endParaRPr>
          </a:p>
          <a:p>
            <a:endParaRPr lang="el-GR" sz="2400" dirty="0">
              <a:solidFill>
                <a:srgbClr val="303F6A"/>
              </a:solidFill>
            </a:endParaRPr>
          </a:p>
          <a:p>
            <a:endParaRPr lang="el-GR" sz="2400" dirty="0">
              <a:solidFill>
                <a:srgbClr val="303F6A"/>
              </a:solidFill>
            </a:endParaRPr>
          </a:p>
          <a:p>
            <a:endParaRPr lang="el-GR" sz="2400" dirty="0">
              <a:solidFill>
                <a:srgbClr val="303F6A"/>
              </a:solidFill>
            </a:endParaRP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3254545" cy="461665"/>
          </a:xfrm>
          <a:prstGeom prst="rect">
            <a:avLst/>
          </a:prstGeom>
        </p:spPr>
        <p:txBody>
          <a:bodyPr wrap="none">
            <a:spAutoFit/>
          </a:bodyPr>
          <a:lstStyle/>
          <a:p>
            <a:r>
              <a:rPr lang="en-US" altLang="el-GR" sz="2400" b="1" dirty="0">
                <a:solidFill>
                  <a:srgbClr val="303F6A"/>
                </a:solidFill>
              </a:rPr>
              <a:t>The </a:t>
            </a:r>
            <a:r>
              <a:rPr lang="en-US" altLang="el-GR" sz="2400" b="1" dirty="0" err="1">
                <a:solidFill>
                  <a:srgbClr val="303F6A"/>
                </a:solidFill>
              </a:rPr>
              <a:t>Cluetrain</a:t>
            </a:r>
            <a:r>
              <a:rPr lang="en-US" altLang="el-GR" sz="2400" b="1" dirty="0">
                <a:solidFill>
                  <a:srgbClr val="303F6A"/>
                </a:solidFill>
              </a:rPr>
              <a:t> Manifesto</a:t>
            </a:r>
            <a:endParaRPr lang="el-GR" sz="2400" b="1" dirty="0">
              <a:solidFill>
                <a:srgbClr val="303F6A"/>
              </a:solidFill>
            </a:endParaRPr>
          </a:p>
        </p:txBody>
      </p:sp>
    </p:spTree>
    <p:extLst>
      <p:ext uri="{BB962C8B-B14F-4D97-AF65-F5344CB8AC3E}">
        <p14:creationId xmlns:p14="http://schemas.microsoft.com/office/powerpoint/2010/main" val="97964008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2273</TotalTime>
  <Words>1520</Words>
  <Application>Microsoft Office PowerPoint</Application>
  <PresentationFormat>Custom</PresentationFormat>
  <Paragraphs>246</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Segoe UI</vt:lpstr>
      <vt:lpstr>Θέμα του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ΑΡΣΕΝΗΣ ΣΠΥΡΙΔΩΝ</dc:creator>
  <cp:lastModifiedBy>ΑΡΣΕΝΗΣ ΣΠΥΡΙΔΩΝ</cp:lastModifiedBy>
  <cp:revision>44</cp:revision>
  <dcterms:created xsi:type="dcterms:W3CDTF">2022-11-07T17:34:18Z</dcterms:created>
  <dcterms:modified xsi:type="dcterms:W3CDTF">2022-12-07T13:33:21Z</dcterms:modified>
</cp:coreProperties>
</file>