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484" r:id="rId3"/>
    <p:sldId id="485" r:id="rId4"/>
    <p:sldId id="439" r:id="rId5"/>
    <p:sldId id="486" r:id="rId6"/>
    <p:sldId id="487" r:id="rId7"/>
    <p:sldId id="488" r:id="rId8"/>
    <p:sldId id="489" r:id="rId9"/>
    <p:sldId id="490" r:id="rId10"/>
    <p:sldId id="491" r:id="rId11"/>
    <p:sldId id="492" r:id="rId12"/>
    <p:sldId id="493" r:id="rId13"/>
    <p:sldId id="494" r:id="rId14"/>
    <p:sldId id="495" r:id="rId15"/>
    <p:sldId id="496" r:id="rId16"/>
    <p:sldId id="498" r:id="rId17"/>
    <p:sldId id="499" r:id="rId18"/>
    <p:sldId id="500" r:id="rId19"/>
    <p:sldId id="501" r:id="rId20"/>
    <p:sldId id="502" r:id="rId21"/>
    <p:sldId id="503" r:id="rId22"/>
    <p:sldId id="504" r:id="rId23"/>
    <p:sldId id="505" r:id="rId24"/>
    <p:sldId id="506" r:id="rId25"/>
    <p:sldId id="507" r:id="rId26"/>
    <p:sldId id="508" r:id="rId27"/>
  </p:sldIdLst>
  <p:sldSz cx="10691813" cy="7559675"/>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 userDrawn="1">
          <p15:clr>
            <a:srgbClr val="A4A3A4"/>
          </p15:clr>
        </p15:guide>
        <p15:guide id="2" orient="horz" pos="4589" userDrawn="1">
          <p15:clr>
            <a:srgbClr val="A4A3A4"/>
          </p15:clr>
        </p15:guide>
        <p15:guide id="3" orient="horz" pos="893" userDrawn="1">
          <p15:clr>
            <a:srgbClr val="A4A3A4"/>
          </p15:clr>
        </p15:guide>
        <p15:guide id="4"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ΡΣΕΝΗΣ ΣΠΥΡΙΔΩΝ" initials="ΑΣ" lastIdx="3" clrIdx="0">
    <p:extLst>
      <p:ext uri="{19B8F6BF-5375-455C-9EA6-DF929625EA0E}">
        <p15:presenceInfo xmlns:p15="http://schemas.microsoft.com/office/powerpoint/2012/main" userId="S::ARSENIS.SPYROS@nbg.gr::58f90e94-65e5-4088-aff8-ae30d6a4ae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9A"/>
    <a:srgbClr val="303D69"/>
    <a:srgbClr val="303F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8" autoAdjust="0"/>
    <p:restoredTop sz="94660"/>
  </p:normalViewPr>
  <p:slideViewPr>
    <p:cSldViewPr snapToGrid="0">
      <p:cViewPr varScale="1">
        <p:scale>
          <a:sx n="104" d="100"/>
          <a:sy n="104" d="100"/>
        </p:scale>
        <p:origin x="1302" y="102"/>
      </p:cViewPr>
      <p:guideLst>
        <p:guide orient="horz" pos="221"/>
        <p:guide orient="horz" pos="4589"/>
        <p:guide orient="horz" pos="893"/>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1179D-2878-490F-806E-4768797DB5BF}" type="datetimeFigureOut">
              <a:rPr lang="el-GR" smtClean="0"/>
              <a:t>7/12/2022</a:t>
            </a:fld>
            <a:endParaRPr lang="el-GR"/>
          </a:p>
        </p:txBody>
      </p:sp>
      <p:sp>
        <p:nvSpPr>
          <p:cNvPr id="4" name="Θέση εικόνας διαφάνειας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DDB35-ADA3-4C7F-8CB3-1221A79C17E3}" type="slidenum">
              <a:rPr lang="el-GR" smtClean="0"/>
              <a:t>‹#›</a:t>
            </a:fld>
            <a:endParaRPr lang="el-GR"/>
          </a:p>
        </p:txBody>
      </p:sp>
    </p:spTree>
    <p:extLst>
      <p:ext uri="{BB962C8B-B14F-4D97-AF65-F5344CB8AC3E}">
        <p14:creationId xmlns:p14="http://schemas.microsoft.com/office/powerpoint/2010/main" val="29083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1A01AE-71D8-4BA5-B7D2-EA160B96E585}"/>
              </a:ext>
            </a:extLst>
          </p:cNvPr>
          <p:cNvSpPr>
            <a:spLocks noGrp="1"/>
          </p:cNvSpPr>
          <p:nvPr>
            <p:ph type="ctrTitle"/>
          </p:nvPr>
        </p:nvSpPr>
        <p:spPr>
          <a:xfrm>
            <a:off x="1336477" y="1237197"/>
            <a:ext cx="8018860" cy="2631887"/>
          </a:xfrm>
        </p:spPr>
        <p:txBody>
          <a:bodyPr anchor="b"/>
          <a:lstStyle>
            <a:lvl1pPr algn="ctr">
              <a:defRPr sz="5262"/>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8DAFAAA-7397-4399-B20E-EE2469E6F47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562F47C-926F-460E-A83D-B6D0DD71EC73}"/>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9F00800F-F920-47BA-8CF2-1B06DBAF3C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EF56E1-F073-4D90-BF5A-12024DE3D37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318563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17D800-0E31-4F74-B5CC-8FA15AE2CFB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3FE0DCD-C8DE-4172-A4C4-FEE301103FB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F1A6CD-3DD5-420D-8A0B-CAC0F7B52296}"/>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EF14EA75-0FE7-4BB2-AF8C-5B61A42A45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3374011-E005-4596-9C8F-B65921274C05}"/>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13576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C5C0E32-3094-4D25-8A6E-B275AE26C2B7}"/>
              </a:ext>
            </a:extLst>
          </p:cNvPr>
          <p:cNvSpPr>
            <a:spLocks noGrp="1"/>
          </p:cNvSpPr>
          <p:nvPr>
            <p:ph type="title" orient="vert"/>
          </p:nvPr>
        </p:nvSpPr>
        <p:spPr>
          <a:xfrm>
            <a:off x="7651329" y="402483"/>
            <a:ext cx="2305422" cy="6406475"/>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8311AE4-50A8-4642-B1FB-F4D5D70780BB}"/>
              </a:ext>
            </a:extLst>
          </p:cNvPr>
          <p:cNvSpPr>
            <a:spLocks noGrp="1"/>
          </p:cNvSpPr>
          <p:nvPr>
            <p:ph type="body" orient="vert" idx="1"/>
          </p:nvPr>
        </p:nvSpPr>
        <p:spPr>
          <a:xfrm>
            <a:off x="735062" y="402483"/>
            <a:ext cx="6782619" cy="64064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6A0681-981F-4674-B467-2B46E6640E4E}"/>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280DF6FE-FA18-430D-80B3-1B2F1AFC4AB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4F9AA6-70A1-4E84-95B5-FEC5411E07C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15927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F97544-1080-42D4-9DE8-D9A2BFFF45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766282D-F9F8-4C57-82D6-244EF00E5B1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D33D684-79B1-4215-885F-70858B09D342}"/>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C7A2BC5B-DDA2-4AEA-A482-29491B38D2E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188497-A6AE-4CBD-9F79-BE41997C26C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5070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79A7B-EB31-42F8-9533-FDE76BD8C558}"/>
              </a:ext>
            </a:extLst>
          </p:cNvPr>
          <p:cNvSpPr>
            <a:spLocks noGrp="1"/>
          </p:cNvSpPr>
          <p:nvPr>
            <p:ph type="title"/>
          </p:nvPr>
        </p:nvSpPr>
        <p:spPr>
          <a:xfrm>
            <a:off x="729493" y="1884670"/>
            <a:ext cx="9221689" cy="3144614"/>
          </a:xfrm>
        </p:spPr>
        <p:txBody>
          <a:bodyPr anchor="b"/>
          <a:lstStyle>
            <a:lvl1pPr>
              <a:defRPr sz="5262"/>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2E6D8A6-FD59-4D1A-8D88-A6E3A2954BE7}"/>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EF5D70F-3CE2-4D7C-969B-B7A58F5743C0}"/>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B5C56B27-DBFD-4A2E-BE81-133E908E293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954804-C231-4C41-937C-C23C207FC3EC}"/>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94781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87E9F0-2C5E-4D4D-914D-4E4D5FD83C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8DB2E4-63B1-4A03-BA0B-F1D3F0D27B2F}"/>
              </a:ext>
            </a:extLst>
          </p:cNvPr>
          <p:cNvSpPr>
            <a:spLocks noGrp="1"/>
          </p:cNvSpPr>
          <p:nvPr>
            <p:ph sz="half" idx="1"/>
          </p:nvPr>
        </p:nvSpPr>
        <p:spPr>
          <a:xfrm>
            <a:off x="735062"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56EE1B4-9D2A-4147-A8D4-79F9537D3077}"/>
              </a:ext>
            </a:extLst>
          </p:cNvPr>
          <p:cNvSpPr>
            <a:spLocks noGrp="1"/>
          </p:cNvSpPr>
          <p:nvPr>
            <p:ph sz="half" idx="2"/>
          </p:nvPr>
        </p:nvSpPr>
        <p:spPr>
          <a:xfrm>
            <a:off x="5412730"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B1D9E13-C5DD-4E22-9E59-9B5BD0DD4207}"/>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6" name="Θέση υποσέλιδου 5">
            <a:extLst>
              <a:ext uri="{FF2B5EF4-FFF2-40B4-BE49-F238E27FC236}">
                <a16:creationId xmlns:a16="http://schemas.microsoft.com/office/drawing/2014/main" id="{2DB7AFF3-9DFE-4527-9C2A-457F40BFD4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CBA1260-9CD2-4A68-99AA-C0CD86311F9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8221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D950B1-7DE2-4843-82A8-B8262096CB57}"/>
              </a:ext>
            </a:extLst>
          </p:cNvPr>
          <p:cNvSpPr>
            <a:spLocks noGrp="1"/>
          </p:cNvSpPr>
          <p:nvPr>
            <p:ph type="title"/>
          </p:nvPr>
        </p:nvSpPr>
        <p:spPr>
          <a:xfrm>
            <a:off x="736455" y="402483"/>
            <a:ext cx="9221689" cy="1461188"/>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20732D1-195F-424E-8909-6F0CA47123D2}"/>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866213A-1948-4FAB-A76C-C465EA3757B2}"/>
              </a:ext>
            </a:extLst>
          </p:cNvPr>
          <p:cNvSpPr>
            <a:spLocks noGrp="1"/>
          </p:cNvSpPr>
          <p:nvPr>
            <p:ph sz="half" idx="2"/>
          </p:nvPr>
        </p:nvSpPr>
        <p:spPr>
          <a:xfrm>
            <a:off x="736455" y="2761381"/>
            <a:ext cx="4523138"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DBBAE0A-F821-4E08-93FB-95F29F17F68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1544511-0520-4BDE-8C0B-0499649A3CB0}"/>
              </a:ext>
            </a:extLst>
          </p:cNvPr>
          <p:cNvSpPr>
            <a:spLocks noGrp="1"/>
          </p:cNvSpPr>
          <p:nvPr>
            <p:ph sz="quarter" idx="4"/>
          </p:nvPr>
        </p:nvSpPr>
        <p:spPr>
          <a:xfrm>
            <a:off x="5412730" y="2761381"/>
            <a:ext cx="4545413"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38F0905-1FE1-43C2-BB4F-D5FB422F47D2}"/>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8" name="Θέση υποσέλιδου 7">
            <a:extLst>
              <a:ext uri="{FF2B5EF4-FFF2-40B4-BE49-F238E27FC236}">
                <a16:creationId xmlns:a16="http://schemas.microsoft.com/office/drawing/2014/main" id="{6DDF5AE7-EB2D-426C-B6FB-69C649B774B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B327E90-3E92-4AD0-A32D-A0518285BE2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9168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DD1BEB-ABB2-4909-AC59-68724E0F5A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BF0B3E-4B7C-4E5D-A92F-78ABDC14F888}"/>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4" name="Θέση υποσέλιδου 3">
            <a:extLst>
              <a:ext uri="{FF2B5EF4-FFF2-40B4-BE49-F238E27FC236}">
                <a16:creationId xmlns:a16="http://schemas.microsoft.com/office/drawing/2014/main" id="{21B2CF8C-FB81-434C-83AD-78E13CF6B55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3741F60-0273-4035-8974-A631D903346B}"/>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47609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414D281-4D11-4E36-891D-33B9ABEBE7D7}"/>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3" name="Θέση υποσέλιδου 2">
            <a:extLst>
              <a:ext uri="{FF2B5EF4-FFF2-40B4-BE49-F238E27FC236}">
                <a16:creationId xmlns:a16="http://schemas.microsoft.com/office/drawing/2014/main" id="{803B1F00-66B4-45B0-89E4-D5E28E4F513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EC5CB1C-5C7A-41FE-861B-DEB94B42F96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37834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2B2BA0-4804-41C4-937F-EB5BAE4F49D8}"/>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5D9F8AD-D32B-4F82-9E9F-DECF2404D88A}"/>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D5763F4-0B0C-4E6B-A6A0-42BDDAE31DDA}"/>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A22A77-2AE4-48DA-BA55-AD62B47AF5AA}"/>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6" name="Θέση υποσέλιδου 5">
            <a:extLst>
              <a:ext uri="{FF2B5EF4-FFF2-40B4-BE49-F238E27FC236}">
                <a16:creationId xmlns:a16="http://schemas.microsoft.com/office/drawing/2014/main" id="{325DEAC6-D5AE-4E25-B628-88EF96A702C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E024020-1AB9-409A-B4BF-1B0A303AD0A1}"/>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8027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603116-80AC-4790-8D43-6F7B8FA4B6FD}"/>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92FF0E-D29C-4670-A45A-4929773DC0D9}"/>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lang="el-GR"/>
          </a:p>
        </p:txBody>
      </p:sp>
      <p:sp>
        <p:nvSpPr>
          <p:cNvPr id="4" name="Θέση κειμένου 3">
            <a:extLst>
              <a:ext uri="{FF2B5EF4-FFF2-40B4-BE49-F238E27FC236}">
                <a16:creationId xmlns:a16="http://schemas.microsoft.com/office/drawing/2014/main" id="{F96C01EE-DE21-4E6B-8F0D-97583332B42F}"/>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C8C5827-8C05-4C82-8409-94A4F98BF118}"/>
              </a:ext>
            </a:extLst>
          </p:cNvPr>
          <p:cNvSpPr>
            <a:spLocks noGrp="1"/>
          </p:cNvSpPr>
          <p:nvPr>
            <p:ph type="dt" sz="half" idx="10"/>
          </p:nvPr>
        </p:nvSpPr>
        <p:spPr/>
        <p:txBody>
          <a:bodyPr/>
          <a:lstStyle/>
          <a:p>
            <a:fld id="{1CAC37E4-1976-4959-BCDF-478B4873A217}" type="datetimeFigureOut">
              <a:rPr lang="el-GR" smtClean="0"/>
              <a:t>7/12/2022</a:t>
            </a:fld>
            <a:endParaRPr lang="el-GR"/>
          </a:p>
        </p:txBody>
      </p:sp>
      <p:sp>
        <p:nvSpPr>
          <p:cNvPr id="6" name="Θέση υποσέλιδου 5">
            <a:extLst>
              <a:ext uri="{FF2B5EF4-FFF2-40B4-BE49-F238E27FC236}">
                <a16:creationId xmlns:a16="http://schemas.microsoft.com/office/drawing/2014/main" id="{B2B0FC2F-D7A8-4B35-B4D1-DDE7C98A21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142947A-CA2B-4C75-A2F9-F30EA8C1295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57904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55DA118-6D75-4AC8-965E-0AF6D08731FB}"/>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1FCF19-E671-4DD7-993E-1C4EFBD2A13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FDB8E3E-83C8-422D-BEEF-492F4F3C40BD}"/>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1CAC37E4-1976-4959-BCDF-478B4873A217}" type="datetimeFigureOut">
              <a:rPr lang="el-GR" smtClean="0"/>
              <a:t>7/12/2022</a:t>
            </a:fld>
            <a:endParaRPr lang="el-GR"/>
          </a:p>
        </p:txBody>
      </p:sp>
      <p:sp>
        <p:nvSpPr>
          <p:cNvPr id="5" name="Θέση υποσέλιδου 4">
            <a:extLst>
              <a:ext uri="{FF2B5EF4-FFF2-40B4-BE49-F238E27FC236}">
                <a16:creationId xmlns:a16="http://schemas.microsoft.com/office/drawing/2014/main" id="{2E1F32B4-A8A4-4302-BAFD-B2557F17113A}"/>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311BF7D-D2C4-44C8-98F0-39246F1095E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C8E4EF41-121D-4CAE-AC05-99BAC66836D1}" type="slidenum">
              <a:rPr lang="el-GR" smtClean="0"/>
              <a:t>‹#›</a:t>
            </a:fld>
            <a:endParaRPr lang="el-GR"/>
          </a:p>
        </p:txBody>
      </p:sp>
    </p:spTree>
    <p:extLst>
      <p:ext uri="{BB962C8B-B14F-4D97-AF65-F5344CB8AC3E}">
        <p14:creationId xmlns:p14="http://schemas.microsoft.com/office/powerpoint/2010/main" val="20858537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l-GR"/>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864471"/>
            <a:ext cx="10691812" cy="81191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778315"/>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762538"/>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pic>
        <p:nvPicPr>
          <p:cNvPr id="6" name="Εικόνα 5">
            <a:extLst>
              <a:ext uri="{FF2B5EF4-FFF2-40B4-BE49-F238E27FC236}">
                <a16:creationId xmlns:a16="http://schemas.microsoft.com/office/drawing/2014/main" id="{72ED546E-2FFC-4E3D-8DE3-524AF527B1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4271" y="-12700"/>
            <a:ext cx="10789920" cy="7607016"/>
          </a:xfrm>
          <a:prstGeom prst="rect">
            <a:avLst/>
          </a:prstGeom>
        </p:spPr>
      </p:pic>
      <p:sp>
        <p:nvSpPr>
          <p:cNvPr id="8" name="Ορθογώνιο 7">
            <a:extLst>
              <a:ext uri="{FF2B5EF4-FFF2-40B4-BE49-F238E27FC236}">
                <a16:creationId xmlns:a16="http://schemas.microsoft.com/office/drawing/2014/main" id="{B09CC6B6-C540-42AC-AD83-FC2EFD23D119}"/>
              </a:ext>
            </a:extLst>
          </p:cNvPr>
          <p:cNvSpPr/>
          <p:nvPr/>
        </p:nvSpPr>
        <p:spPr>
          <a:xfrm>
            <a:off x="846162" y="3445901"/>
            <a:ext cx="9507802" cy="2172903"/>
          </a:xfrm>
          <a:prstGeom prst="rect">
            <a:avLst/>
          </a:prstGeom>
        </p:spPr>
        <p:txBody>
          <a:bodyPr wrap="square">
            <a:spAutoFit/>
          </a:bodyPr>
          <a:lstStyle/>
          <a:p>
            <a:pPr>
              <a:lnSpc>
                <a:spcPct val="90000"/>
              </a:lnSpc>
              <a:spcBef>
                <a:spcPct val="0"/>
              </a:spcBef>
              <a:spcAft>
                <a:spcPts val="600"/>
              </a:spcAft>
            </a:pPr>
            <a:r>
              <a:rPr lang="el-GR" sz="3200" b="1" dirty="0">
                <a:solidFill>
                  <a:srgbClr val="303F6A"/>
                </a:solidFill>
              </a:rPr>
              <a:t>Χρηματοδότηση Νεοφυούς Επιχειρηματικότητας </a:t>
            </a:r>
          </a:p>
          <a:p>
            <a:pPr>
              <a:lnSpc>
                <a:spcPct val="90000"/>
              </a:lnSpc>
              <a:spcBef>
                <a:spcPct val="0"/>
              </a:spcBef>
              <a:spcAft>
                <a:spcPts val="600"/>
              </a:spcAft>
            </a:pPr>
            <a:r>
              <a:rPr lang="el-GR" sz="2400" b="1" dirty="0">
                <a:solidFill>
                  <a:srgbClr val="303F6A"/>
                </a:solidFill>
              </a:rPr>
              <a:t>Εφαρμοσμένη Οικονομική Νεοφυών Εταιρειών</a:t>
            </a:r>
          </a:p>
          <a:p>
            <a:pPr>
              <a:lnSpc>
                <a:spcPct val="90000"/>
              </a:lnSpc>
              <a:spcBef>
                <a:spcPct val="0"/>
              </a:spcBef>
              <a:spcAft>
                <a:spcPts val="600"/>
              </a:spcAft>
            </a:pPr>
            <a:endParaRPr lang="el-GR" sz="2400" b="1" dirty="0">
              <a:solidFill>
                <a:srgbClr val="303F6A"/>
              </a:solidFill>
            </a:endParaRPr>
          </a:p>
          <a:p>
            <a:pPr>
              <a:lnSpc>
                <a:spcPct val="90000"/>
              </a:lnSpc>
              <a:spcBef>
                <a:spcPct val="0"/>
              </a:spcBef>
              <a:spcAft>
                <a:spcPts val="600"/>
              </a:spcAft>
            </a:pPr>
            <a:r>
              <a:rPr lang="el-GR" sz="2400" b="1" dirty="0">
                <a:solidFill>
                  <a:srgbClr val="303F6A"/>
                </a:solidFill>
              </a:rPr>
              <a:t>8</a:t>
            </a:r>
            <a:r>
              <a:rPr lang="el-GR" sz="2400" b="1" baseline="30000" dirty="0">
                <a:solidFill>
                  <a:srgbClr val="303F6A"/>
                </a:solidFill>
              </a:rPr>
              <a:t>ο</a:t>
            </a:r>
            <a:r>
              <a:rPr lang="el-GR" sz="2400" b="1" dirty="0">
                <a:solidFill>
                  <a:srgbClr val="303F6A"/>
                </a:solidFill>
              </a:rPr>
              <a:t> Μάθημα: Η Τιμολόγηση των πληροφοριακών Αγάθων </a:t>
            </a:r>
          </a:p>
          <a:p>
            <a:pPr>
              <a:lnSpc>
                <a:spcPct val="90000"/>
              </a:lnSpc>
              <a:spcBef>
                <a:spcPct val="0"/>
              </a:spcBef>
              <a:spcAft>
                <a:spcPts val="600"/>
              </a:spcAft>
            </a:pPr>
            <a:endParaRPr lang="en-US" sz="2400" dirty="0">
              <a:solidFill>
                <a:srgbClr val="303F6A"/>
              </a:solidFill>
            </a:endParaRPr>
          </a:p>
        </p:txBody>
      </p:sp>
      <p:sp>
        <p:nvSpPr>
          <p:cNvPr id="3" name="Ορθογώνιο 2">
            <a:extLst>
              <a:ext uri="{FF2B5EF4-FFF2-40B4-BE49-F238E27FC236}">
                <a16:creationId xmlns:a16="http://schemas.microsoft.com/office/drawing/2014/main" id="{92675679-5E04-4B10-B15D-219E2E347BE8}"/>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Tree>
    <p:extLst>
      <p:ext uri="{BB962C8B-B14F-4D97-AF65-F5344CB8AC3E}">
        <p14:creationId xmlns:p14="http://schemas.microsoft.com/office/powerpoint/2010/main" val="946261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4093428"/>
          </a:xfrm>
          <a:prstGeom prst="rect">
            <a:avLst/>
          </a:prstGeom>
          <a:noFill/>
        </p:spPr>
        <p:txBody>
          <a:bodyPr wrap="square" rtlCol="0">
            <a:spAutoFit/>
          </a:bodyPr>
          <a:lstStyle/>
          <a:p>
            <a:endParaRPr lang="el-GR" sz="2400" dirty="0">
              <a:solidFill>
                <a:srgbClr val="303F6A"/>
              </a:solidFill>
            </a:endParaRPr>
          </a:p>
          <a:p>
            <a:pPr marL="800100" lvl="7"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Tεχνική</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inside</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out</a:t>
            </a:r>
            <a:r>
              <a:rPr lang="el-GR" sz="2000" dirty="0">
                <a:solidFill>
                  <a:schemeClr val="bg2">
                    <a:lumMod val="50000"/>
                  </a:schemeClr>
                </a:solidFill>
                <a:latin typeface="Segoe UI" pitchFamily="34" charset="0"/>
                <a:ea typeface="ＭＳ Ｐゴシック" charset="-128"/>
                <a:cs typeface="Segoe UI" pitchFamily="34" charset="0"/>
              </a:rPr>
              <a:t> H ιστοσελίδας επεξεργάζεται τα στοιχεία του χρήστη, τα οποία συλλέγονται φανερά ή κρυφά με τους τρόπους που αναφέραμε παραπάνω. </a:t>
            </a:r>
          </a:p>
          <a:p>
            <a:pPr marL="800100" lvl="7"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Google</a:t>
            </a:r>
            <a:r>
              <a:rPr lang="el-GR" sz="2000" dirty="0">
                <a:solidFill>
                  <a:schemeClr val="bg2">
                    <a:lumMod val="50000"/>
                  </a:schemeClr>
                </a:solidFill>
                <a:latin typeface="Segoe UI" pitchFamily="34" charset="0"/>
                <a:ea typeface="ＭＳ Ｐゴシック" charset="-128"/>
                <a:cs typeface="Segoe UI" pitchFamily="34" charset="0"/>
              </a:rPr>
              <a:t> στη γλώσσα της διεύθυνσης ΙP</a:t>
            </a:r>
          </a:p>
          <a:p>
            <a:pPr marL="800100" lvl="7"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To</a:t>
            </a:r>
            <a:r>
              <a:rPr lang="el-GR" sz="2000" dirty="0">
                <a:solidFill>
                  <a:schemeClr val="bg2">
                    <a:lumMod val="50000"/>
                  </a:schemeClr>
                </a:solidFill>
                <a:latin typeface="Segoe UI" pitchFamily="34" charset="0"/>
                <a:ea typeface="ＭＳ Ｐゴシック" charset="-128"/>
                <a:cs typeface="Segoe UI" pitchFamily="34" charset="0"/>
              </a:rPr>
              <a:t> CNN, πρόσβαση στην αμερικάνικη ή στην ευρωπαϊκή έκδοση της ιστοσελίδας.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Συνεχής διάλογος (αλληλεπίδρασης) </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352141" cy="461665"/>
          </a:xfrm>
          <a:prstGeom prst="rect">
            <a:avLst/>
          </a:prstGeom>
        </p:spPr>
        <p:txBody>
          <a:bodyPr wrap="none">
            <a:spAutoFit/>
          </a:bodyPr>
          <a:lstStyle/>
          <a:p>
            <a:r>
              <a:rPr lang="el-GR" altLang="el-GR" sz="2400" b="1" dirty="0">
                <a:solidFill>
                  <a:srgbClr val="303F6A"/>
                </a:solidFill>
              </a:rPr>
              <a:t>Παλιές και νέες πρακτικές εξατομίκευσης στο διαδίκτυο</a:t>
            </a:r>
            <a:endParaRPr lang="el-GR" sz="2400" b="1" dirty="0">
              <a:solidFill>
                <a:srgbClr val="303F6A"/>
              </a:solidFill>
            </a:endParaRPr>
          </a:p>
        </p:txBody>
      </p:sp>
    </p:spTree>
    <p:extLst>
      <p:ext uri="{BB962C8B-B14F-4D97-AF65-F5344CB8AC3E}">
        <p14:creationId xmlns:p14="http://schemas.microsoft.com/office/powerpoint/2010/main" val="855722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5324535"/>
          </a:xfrm>
          <a:prstGeom prst="rect">
            <a:avLst/>
          </a:prstGeom>
          <a:noFill/>
        </p:spPr>
        <p:txBody>
          <a:bodyPr wrap="square" rtlCol="0">
            <a:spAutoFit/>
          </a:bodyPr>
          <a:lstStyle/>
          <a:p>
            <a:endParaRPr lang="el-GR" sz="2400" dirty="0">
              <a:solidFill>
                <a:srgbClr val="303F6A"/>
              </a:solidFill>
            </a:endParaRP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Προβολή εξατομικευμένων διαφημίσεων ανάλογα με τις αναζητήσεις κάθε χρήστη.</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Σύστημα χρέωσης ανά πρόσβαση στην ιστοσελίδα του διαφημιζόμενου.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Μέθοδος της «</a:t>
            </a:r>
            <a:r>
              <a:rPr lang="el-GR" sz="2000" dirty="0" err="1">
                <a:solidFill>
                  <a:schemeClr val="bg2">
                    <a:lumMod val="50000"/>
                  </a:schemeClr>
                </a:solidFill>
                <a:latin typeface="Segoe UI" pitchFamily="34" charset="0"/>
                <a:ea typeface="ＭＳ Ｐゴシック" charset="-128"/>
                <a:cs typeface="Segoe UI" pitchFamily="34" charset="0"/>
              </a:rPr>
              <a:t>συμπεριφορικής</a:t>
            </a:r>
            <a:r>
              <a:rPr lang="el-GR" sz="2000" dirty="0">
                <a:solidFill>
                  <a:schemeClr val="bg2">
                    <a:lumMod val="50000"/>
                  </a:schemeClr>
                </a:solidFill>
                <a:latin typeface="Segoe UI" pitchFamily="34" charset="0"/>
                <a:ea typeface="ＭＳ Ｐゴシック" charset="-128"/>
                <a:cs typeface="Segoe UI" pitchFamily="34" charset="0"/>
              </a:rPr>
              <a:t> στόχευσης»</a:t>
            </a:r>
          </a:p>
          <a:p>
            <a:pPr marL="914400" lvl="8"/>
            <a:r>
              <a:rPr lang="el-GR" sz="2000" dirty="0">
                <a:solidFill>
                  <a:schemeClr val="bg2">
                    <a:lumMod val="50000"/>
                  </a:schemeClr>
                </a:solidFill>
                <a:latin typeface="Segoe UI" pitchFamily="34" charset="0"/>
                <a:ea typeface="ＭＳ Ｐゴシック" charset="-128"/>
                <a:cs typeface="Segoe UI" pitchFamily="34" charset="0"/>
              </a:rPr>
              <a:t>Ιστοσελίδα της </a:t>
            </a:r>
            <a:r>
              <a:rPr lang="el-GR" sz="2000" dirty="0" err="1">
                <a:solidFill>
                  <a:schemeClr val="bg2">
                    <a:lumMod val="50000"/>
                  </a:schemeClr>
                </a:solidFill>
                <a:latin typeface="Segoe UI" pitchFamily="34" charset="0"/>
                <a:ea typeface="ＭＳ Ｐゴシック" charset="-128"/>
                <a:cs typeface="Segoe UI" pitchFamily="34" charset="0"/>
              </a:rPr>
              <a:t>Wall</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Street</a:t>
            </a:r>
            <a:r>
              <a:rPr lang="el-GR" sz="2000" dirty="0">
                <a:solidFill>
                  <a:schemeClr val="bg2">
                    <a:lumMod val="50000"/>
                  </a:schemeClr>
                </a:solidFill>
                <a:latin typeface="Segoe UI" pitchFamily="34" charset="0"/>
                <a:ea typeface="ＭＳ Ｐゴシック" charset="-128"/>
                <a:cs typeface="Segoe UI" pitchFamily="34" charset="0"/>
              </a:rPr>
              <a:t> Journal, της μεγαλύτερης οικονομικής εφημερίδας των ΗΠΑ.</a:t>
            </a:r>
          </a:p>
          <a:p>
            <a:pPr marL="914400" lvl="8"/>
            <a:r>
              <a:rPr lang="el-GR" sz="2000" dirty="0">
                <a:solidFill>
                  <a:schemeClr val="bg2">
                    <a:lumMod val="50000"/>
                  </a:schemeClr>
                </a:solidFill>
                <a:latin typeface="Segoe UI" pitchFamily="34" charset="0"/>
                <a:ea typeface="ＭＳ Ｐゴシック" charset="-128"/>
                <a:cs typeface="Segoe UI" pitchFamily="34" charset="0"/>
              </a:rPr>
              <a:t>1. Καταγραφή επισκέψεων των ταξιδιωτικών στηλών της ιστοσελίδας καθώς και ο αριθμός των επισκέψεων τους.</a:t>
            </a:r>
          </a:p>
          <a:p>
            <a:pPr marL="914400" lvl="8"/>
            <a:r>
              <a:rPr lang="el-GR" sz="2000" dirty="0">
                <a:solidFill>
                  <a:schemeClr val="bg2">
                    <a:lumMod val="50000"/>
                  </a:schemeClr>
                </a:solidFill>
                <a:latin typeface="Segoe UI" pitchFamily="34" charset="0"/>
                <a:ea typeface="ＭＳ Ｐゴシック" charset="-128"/>
                <a:cs typeface="Segoe UI" pitchFamily="34" charset="0"/>
              </a:rPr>
              <a:t>2. Προβολή διαφημιστικών της American </a:t>
            </a:r>
            <a:r>
              <a:rPr lang="el-GR" sz="2000" dirty="0" err="1">
                <a:solidFill>
                  <a:schemeClr val="bg2">
                    <a:lumMod val="50000"/>
                  </a:schemeClr>
                </a:solidFill>
                <a:latin typeface="Segoe UI" pitchFamily="34" charset="0"/>
                <a:ea typeface="ＭＳ Ｐゴシック" charset="-128"/>
                <a:cs typeface="Segoe UI" pitchFamily="34" charset="0"/>
              </a:rPr>
              <a:t>Airlines</a:t>
            </a:r>
            <a:r>
              <a:rPr lang="el-GR" sz="2000" dirty="0">
                <a:solidFill>
                  <a:schemeClr val="bg2">
                    <a:lumMod val="50000"/>
                  </a:schemeClr>
                </a:solidFill>
                <a:latin typeface="Segoe UI" pitchFamily="34" charset="0"/>
                <a:ea typeface="ＭＳ Ｐゴシック" charset="-128"/>
                <a:cs typeface="Segoe UI" pitchFamily="34" charset="0"/>
              </a:rPr>
              <a:t> κάθε φορά που οι παραπάνω πελάτες επισκεπτόταν την ιστοσελίδα της </a:t>
            </a:r>
            <a:r>
              <a:rPr lang="el-GR" sz="2000" dirty="0" err="1">
                <a:solidFill>
                  <a:schemeClr val="bg2">
                    <a:lumMod val="50000"/>
                  </a:schemeClr>
                </a:solidFill>
                <a:latin typeface="Segoe UI" pitchFamily="34" charset="0"/>
                <a:ea typeface="ＭＳ Ｐゴシック" charset="-128"/>
                <a:cs typeface="Segoe UI" pitchFamily="34" charset="0"/>
              </a:rPr>
              <a:t>Wall</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Street</a:t>
            </a:r>
            <a:r>
              <a:rPr lang="el-GR" sz="2000" dirty="0">
                <a:solidFill>
                  <a:schemeClr val="bg2">
                    <a:lumMod val="50000"/>
                  </a:schemeClr>
                </a:solidFill>
                <a:latin typeface="Segoe UI" pitchFamily="34" charset="0"/>
                <a:ea typeface="ＭＳ Ｐゴシック" charset="-128"/>
                <a:cs typeface="Segoe UI" pitchFamily="34" charset="0"/>
              </a:rPr>
              <a:t> Journal.</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8928406" cy="461665"/>
          </a:xfrm>
          <a:prstGeom prst="rect">
            <a:avLst/>
          </a:prstGeom>
        </p:spPr>
        <p:txBody>
          <a:bodyPr wrap="none">
            <a:spAutoFit/>
          </a:bodyPr>
          <a:lstStyle/>
          <a:p>
            <a:r>
              <a:rPr lang="el-GR" altLang="el-GR" sz="2400" b="1" dirty="0">
                <a:solidFill>
                  <a:srgbClr val="303F6A"/>
                </a:solidFill>
              </a:rPr>
              <a:t>Χρήση του διαδικτύου στην παροχή εξατομικευμένων διαφημίσεων</a:t>
            </a:r>
            <a:endParaRPr lang="el-GR" sz="2400" b="1" dirty="0">
              <a:solidFill>
                <a:srgbClr val="303F6A"/>
              </a:solidFill>
            </a:endParaRPr>
          </a:p>
        </p:txBody>
      </p:sp>
    </p:spTree>
    <p:extLst>
      <p:ext uri="{BB962C8B-B14F-4D97-AF65-F5344CB8AC3E}">
        <p14:creationId xmlns:p14="http://schemas.microsoft.com/office/powerpoint/2010/main" val="580798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4093428"/>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Σειρά διαφορετικών εκδοχών του ίδιου αγαθού. Κάθε εκδοχή πωλείται σε διαφορετική τιμή. </a:t>
            </a:r>
          </a:p>
          <a:p>
            <a:r>
              <a:rPr lang="el-GR" sz="2000" dirty="0">
                <a:solidFill>
                  <a:schemeClr val="bg2">
                    <a:lumMod val="50000"/>
                  </a:schemeClr>
                </a:solidFill>
                <a:latin typeface="Segoe UI" pitchFamily="34" charset="0"/>
                <a:ea typeface="ＭＳ Ｐゴシック" charset="-128"/>
                <a:cs typeface="Segoe UI" pitchFamily="34" charset="0"/>
              </a:rPr>
              <a:t>Τα χαρακτηριστικά βάσει των οποίων διαφοροποιούνται τα πληροφοριακά αγαθά είναι τα παρακάτω:</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 καθυστέρηση.</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Το περιβάλλον χρήσης</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Τα τεχνικά χαρακτηριστικά</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 πληρότητα πληροφοριών</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Ενόχληση χρήστη (</a:t>
            </a:r>
            <a:r>
              <a:rPr lang="el-GR" sz="2000" dirty="0" err="1">
                <a:solidFill>
                  <a:schemeClr val="bg2">
                    <a:lumMod val="50000"/>
                  </a:schemeClr>
                </a:solidFill>
                <a:latin typeface="Segoe UI" pitchFamily="34" charset="0"/>
                <a:ea typeface="ＭＳ Ｐゴシック" charset="-128"/>
                <a:cs typeface="Segoe UI" pitchFamily="34" charset="0"/>
              </a:rPr>
              <a:t>nagware</a:t>
            </a:r>
            <a:r>
              <a:rPr lang="el-GR" sz="2000" dirty="0">
                <a:solidFill>
                  <a:schemeClr val="bg2">
                    <a:lumMod val="50000"/>
                  </a:schemeClr>
                </a:solidFill>
                <a:latin typeface="Segoe UI" pitchFamily="34" charset="0"/>
                <a:ea typeface="ＭＳ Ｐゴシック" charset="-128"/>
                <a:cs typeface="Segoe UI" pitchFamily="34" charset="0"/>
              </a:rPr>
              <a:t>).</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Παροχή τεχνικής υποστήριξης μέσω αποστολής ηλεκτρονικών μηνυμάτων ή τηλεφώνου</a:t>
            </a:r>
          </a:p>
          <a:p>
            <a:pPr marL="800100" lvl="1"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Ένας άλλος τρόπος διαφοροποίησης του προϊόντος είναι η προσφορά δικτυακής και μη δικτυακής έκδοσης.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851328" cy="461665"/>
          </a:xfrm>
          <a:prstGeom prst="rect">
            <a:avLst/>
          </a:prstGeom>
        </p:spPr>
        <p:txBody>
          <a:bodyPr wrap="none">
            <a:spAutoFit/>
          </a:bodyPr>
          <a:lstStyle/>
          <a:p>
            <a:r>
              <a:rPr lang="el-GR" altLang="el-GR" sz="2400" b="1" dirty="0">
                <a:solidFill>
                  <a:srgbClr val="303F6A"/>
                </a:solidFill>
              </a:rPr>
              <a:t>Προσφορά διαφορετικών εκδόσεων</a:t>
            </a:r>
            <a:endParaRPr lang="el-GR" sz="2400" b="1" dirty="0">
              <a:solidFill>
                <a:srgbClr val="303F6A"/>
              </a:solidFill>
            </a:endParaRPr>
          </a:p>
        </p:txBody>
      </p:sp>
    </p:spTree>
    <p:extLst>
      <p:ext uri="{BB962C8B-B14F-4D97-AF65-F5344CB8AC3E}">
        <p14:creationId xmlns:p14="http://schemas.microsoft.com/office/powerpoint/2010/main" val="11203819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1323439"/>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Δικτυακή έκδοση συμπλήρωμα ή αντικατάσταση της μη δικτυακής έκδοσης?</a:t>
            </a:r>
          </a:p>
          <a:p>
            <a:endParaRPr lang="el-GR" sz="2000" dirty="0">
              <a:solidFill>
                <a:schemeClr val="bg2">
                  <a:lumMod val="50000"/>
                </a:schemeClr>
              </a:solidFill>
              <a:latin typeface="Segoe UI" pitchFamily="34" charset="0"/>
              <a:ea typeface="ＭＳ Ｐゴシック" charset="-128"/>
              <a:cs typeface="Segoe UI" pitchFamily="34" charset="0"/>
            </a:endParaRPr>
          </a:p>
          <a:p>
            <a:r>
              <a:rPr lang="el-GR" sz="2000" dirty="0">
                <a:solidFill>
                  <a:schemeClr val="bg2">
                    <a:lumMod val="50000"/>
                  </a:schemeClr>
                </a:solidFill>
                <a:latin typeface="Segoe UI" pitchFamily="34" charset="0"/>
                <a:ea typeface="ＭＳ Ｐゴシック" charset="-128"/>
                <a:cs typeface="Segoe UI" pitchFamily="34" charset="0"/>
              </a:rPr>
              <a:t>Δικτυακή έκδοση των εφημερίδων εμφανίζεται με καθυστέρηση στο διαδίκτυο.</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68109" cy="461665"/>
          </a:xfrm>
          <a:prstGeom prst="rect">
            <a:avLst/>
          </a:prstGeom>
        </p:spPr>
        <p:txBody>
          <a:bodyPr wrap="none">
            <a:spAutoFit/>
          </a:bodyPr>
          <a:lstStyle/>
          <a:p>
            <a:r>
              <a:rPr lang="el-GR" altLang="el-GR" sz="2400" b="1" dirty="0">
                <a:solidFill>
                  <a:srgbClr val="303F6A"/>
                </a:solidFill>
              </a:rPr>
              <a:t>Προσφορά διαφορετικών εκδόσεων</a:t>
            </a:r>
            <a:r>
              <a:rPr lang="en-US" altLang="el-GR" sz="2400" b="1" dirty="0">
                <a:solidFill>
                  <a:srgbClr val="303F6A"/>
                </a:solidFill>
              </a:rPr>
              <a:t> (2)</a:t>
            </a:r>
            <a:endParaRPr lang="el-GR" sz="2400" b="1" dirty="0">
              <a:solidFill>
                <a:srgbClr val="303F6A"/>
              </a:solidFill>
            </a:endParaRPr>
          </a:p>
        </p:txBody>
      </p:sp>
    </p:spTree>
    <p:extLst>
      <p:ext uri="{BB962C8B-B14F-4D97-AF65-F5344CB8AC3E}">
        <p14:creationId xmlns:p14="http://schemas.microsoft.com/office/powerpoint/2010/main" val="205844043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2246769"/>
          </a:xfrm>
          <a:prstGeom prst="rect">
            <a:avLst/>
          </a:prstGeom>
          <a:noFill/>
        </p:spPr>
        <p:txBody>
          <a:bodyPr wrap="square" rtlCol="0">
            <a:spAutoFit/>
          </a:bodyPr>
          <a:lstStyle/>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Μία εκδοχή δεν αρκεί, διότι δεν εκμεταλλευόμαστε την διαφοροποίηση προϊόντων.</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Δύο εκδοχές, είναι η πιο συνηθισμένη περίπτωση.</a:t>
            </a:r>
            <a:endParaRPr lang="en-US" sz="2000" dirty="0">
              <a:solidFill>
                <a:schemeClr val="bg2">
                  <a:lumMod val="50000"/>
                </a:schemeClr>
              </a:solidFill>
              <a:latin typeface="Segoe UI" pitchFamily="34" charset="0"/>
              <a:ea typeface="ＭＳ Ｐゴシック" charset="-128"/>
              <a:cs typeface="Segoe UI" pitchFamily="34" charset="0"/>
            </a:endParaRPr>
          </a:p>
          <a:p>
            <a:pPr marL="342900"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Μια βασική, μια επαγγελματική και μια πολυτελή.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Πάνω από τρεις εκδοχές: </a:t>
            </a:r>
            <a:r>
              <a:rPr lang="el-GR" sz="2000" dirty="0" err="1">
                <a:solidFill>
                  <a:schemeClr val="bg2">
                    <a:lumMod val="50000"/>
                  </a:schemeClr>
                </a:solidFill>
                <a:latin typeface="Segoe UI" pitchFamily="34" charset="0"/>
                <a:ea typeface="ＭＳ Ｐゴシック" charset="-128"/>
                <a:cs typeface="Segoe UI" pitchFamily="34" charset="0"/>
              </a:rPr>
              <a:t>Aυξάνεται</a:t>
            </a:r>
            <a:r>
              <a:rPr lang="el-GR" sz="2000" dirty="0">
                <a:solidFill>
                  <a:schemeClr val="bg2">
                    <a:lumMod val="50000"/>
                  </a:schemeClr>
                </a:solidFill>
                <a:latin typeface="Segoe UI" pitchFamily="34" charset="0"/>
                <a:ea typeface="ＭＳ Ｐゴシック" charset="-128"/>
                <a:cs typeface="Segoe UI" pitchFamily="34" charset="0"/>
              </a:rPr>
              <a:t> πολύ το κόστος διαχείρισης (τεχνική υποστήριξη και αναβαθμίσεις).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458336" cy="461665"/>
          </a:xfrm>
          <a:prstGeom prst="rect">
            <a:avLst/>
          </a:prstGeom>
        </p:spPr>
        <p:txBody>
          <a:bodyPr wrap="none">
            <a:spAutoFit/>
          </a:bodyPr>
          <a:lstStyle/>
          <a:p>
            <a:r>
              <a:rPr lang="el-GR" altLang="el-GR" sz="2400" b="1" dirty="0">
                <a:solidFill>
                  <a:srgbClr val="303F6A"/>
                </a:solidFill>
              </a:rPr>
              <a:t>Προσαρμογή τιμής και ποιότητας</a:t>
            </a:r>
            <a:endParaRPr lang="el-GR" sz="2400" b="1" dirty="0">
              <a:solidFill>
                <a:srgbClr val="303F6A"/>
              </a:solidFill>
            </a:endParaRPr>
          </a:p>
        </p:txBody>
      </p:sp>
    </p:spTree>
    <p:extLst>
      <p:ext uri="{BB962C8B-B14F-4D97-AF65-F5344CB8AC3E}">
        <p14:creationId xmlns:p14="http://schemas.microsoft.com/office/powerpoint/2010/main" val="63007526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1938992"/>
          </a:xfrm>
          <a:prstGeom prst="rect">
            <a:avLst/>
          </a:prstGeom>
          <a:noFill/>
        </p:spPr>
        <p:txBody>
          <a:bodyPr wrap="square" rtlCol="0">
            <a:spAutoFit/>
          </a:bodyPr>
          <a:lstStyle/>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Σύγκριση υπολογιστή με μικροεπεξεργαστή 2 </a:t>
            </a:r>
            <a:r>
              <a:rPr lang="el-GR" sz="2000" dirty="0" err="1">
                <a:solidFill>
                  <a:schemeClr val="bg2">
                    <a:lumMod val="50000"/>
                  </a:schemeClr>
                </a:solidFill>
                <a:latin typeface="Segoe UI" pitchFamily="34" charset="0"/>
                <a:ea typeface="ＭＳ Ｐゴシック" charset="-128"/>
                <a:cs typeface="Segoe UI" pitchFamily="34" charset="0"/>
              </a:rPr>
              <a:t>GHz</a:t>
            </a:r>
            <a:r>
              <a:rPr lang="el-GR" sz="2000" dirty="0">
                <a:solidFill>
                  <a:schemeClr val="bg2">
                    <a:lumMod val="50000"/>
                  </a:schemeClr>
                </a:solidFill>
                <a:latin typeface="Segoe UI" pitchFamily="34" charset="0"/>
                <a:ea typeface="ＭＳ Ｐゴシック" charset="-128"/>
                <a:cs typeface="Segoe UI" pitchFamily="34" charset="0"/>
              </a:rPr>
              <a:t> που κοστίζει 1.000€ και ένα νέο μοντέλο με μικροεπεξεργαστή 2,5 </a:t>
            </a:r>
            <a:r>
              <a:rPr lang="el-GR" sz="2000" dirty="0" err="1">
                <a:solidFill>
                  <a:schemeClr val="bg2">
                    <a:lumMod val="50000"/>
                  </a:schemeClr>
                </a:solidFill>
                <a:latin typeface="Segoe UI" pitchFamily="34" charset="0"/>
                <a:ea typeface="ＭＳ Ｐゴシック" charset="-128"/>
                <a:cs typeface="Segoe UI" pitchFamily="34" charset="0"/>
              </a:rPr>
              <a:t>GHz</a:t>
            </a:r>
            <a:r>
              <a:rPr lang="el-GR" sz="2000" dirty="0">
                <a:solidFill>
                  <a:schemeClr val="bg2">
                    <a:lumMod val="50000"/>
                  </a:schemeClr>
                </a:solidFill>
                <a:latin typeface="Segoe UI" pitchFamily="34" charset="0"/>
                <a:ea typeface="ＭＳ Ｐゴシック" charset="-128"/>
                <a:cs typeface="Segoe UI" pitchFamily="34" charset="0"/>
              </a:rPr>
              <a:t> και κόστος 1.100€.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Αυτός ο υπολογισμός θα δώσει για το παλιό μοντέλο 500€/</a:t>
            </a:r>
            <a:r>
              <a:rPr lang="el-GR" sz="2000" dirty="0" err="1">
                <a:solidFill>
                  <a:schemeClr val="bg2">
                    <a:lumMod val="50000"/>
                  </a:schemeClr>
                </a:solidFill>
                <a:latin typeface="Segoe UI" pitchFamily="34" charset="0"/>
                <a:ea typeface="ＭＳ Ｐゴシック" charset="-128"/>
                <a:cs typeface="Segoe UI" pitchFamily="34" charset="0"/>
              </a:rPr>
              <a:t>GHz</a:t>
            </a:r>
            <a:r>
              <a:rPr lang="el-GR" sz="2000" dirty="0">
                <a:solidFill>
                  <a:schemeClr val="bg2">
                    <a:lumMod val="50000"/>
                  </a:schemeClr>
                </a:solidFill>
                <a:latin typeface="Segoe UI" pitchFamily="34" charset="0"/>
                <a:ea typeface="ＭＳ Ｐゴシック" charset="-128"/>
                <a:cs typeface="Segoe UI" pitchFamily="34" charset="0"/>
              </a:rPr>
              <a:t> ενώ για το καινούργιο μοντέλο 440€/</a:t>
            </a:r>
            <a:r>
              <a:rPr lang="el-GR" sz="2000" dirty="0" err="1">
                <a:solidFill>
                  <a:schemeClr val="bg2">
                    <a:lumMod val="50000"/>
                  </a:schemeClr>
                </a:solidFill>
                <a:latin typeface="Segoe UI" pitchFamily="34" charset="0"/>
                <a:ea typeface="ＭＳ Ｐゴシック" charset="-128"/>
                <a:cs typeface="Segoe UI" pitchFamily="34" charset="0"/>
              </a:rPr>
              <a:t>GHz</a:t>
            </a:r>
            <a:r>
              <a:rPr lang="el-GR" sz="2000" dirty="0">
                <a:solidFill>
                  <a:schemeClr val="bg2">
                    <a:lumMod val="50000"/>
                  </a:schemeClr>
                </a:solidFill>
                <a:latin typeface="Segoe UI" pitchFamily="34" charset="0"/>
                <a:ea typeface="ＭＳ Ｐゴシック" charset="-128"/>
                <a:cs typeface="Segoe UI" pitchFamily="34" charset="0"/>
              </a:rPr>
              <a:t>.</a:t>
            </a:r>
          </a:p>
          <a:p>
            <a:pPr marL="342900"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Kόστος</a:t>
            </a:r>
            <a:r>
              <a:rPr lang="el-GR" sz="2000" dirty="0">
                <a:solidFill>
                  <a:schemeClr val="bg2">
                    <a:lumMod val="50000"/>
                  </a:schemeClr>
                </a:solidFill>
                <a:latin typeface="Segoe UI" pitchFamily="34" charset="0"/>
                <a:ea typeface="ＭＳ Ｐゴシック" charset="-128"/>
                <a:cs typeface="Segoe UI" pitchFamily="34" charset="0"/>
              </a:rPr>
              <a:t> ανά σύνδεση για την κατασκευή δικτύων,</a:t>
            </a:r>
          </a:p>
          <a:p>
            <a:pPr marL="342900" indent="-342900">
              <a:buFont typeface="Arial" panose="020B0604020202020204" pitchFamily="34" charset="0"/>
              <a:buChar char="•"/>
            </a:pPr>
            <a:r>
              <a:rPr lang="el-GR" sz="2000" dirty="0" err="1">
                <a:solidFill>
                  <a:schemeClr val="bg2">
                    <a:lumMod val="50000"/>
                  </a:schemeClr>
                </a:solidFill>
                <a:latin typeface="Segoe UI" pitchFamily="34" charset="0"/>
                <a:ea typeface="ＭＳ Ｐゴシック" charset="-128"/>
                <a:cs typeface="Segoe UI" pitchFamily="34" charset="0"/>
              </a:rPr>
              <a:t>Kόστος</a:t>
            </a:r>
            <a:r>
              <a:rPr lang="el-GR" sz="2000" dirty="0">
                <a:solidFill>
                  <a:schemeClr val="bg2">
                    <a:lumMod val="50000"/>
                  </a:schemeClr>
                </a:solidFill>
                <a:latin typeface="Segoe UI" pitchFamily="34" charset="0"/>
                <a:ea typeface="ＭＳ Ｐゴシック" charset="-128"/>
                <a:cs typeface="Segoe UI" pitchFamily="34" charset="0"/>
              </a:rPr>
              <a:t> ανά </a:t>
            </a:r>
            <a:r>
              <a:rPr lang="en-US" sz="2000" dirty="0">
                <a:solidFill>
                  <a:schemeClr val="bg2">
                    <a:lumMod val="50000"/>
                  </a:schemeClr>
                </a:solidFill>
                <a:latin typeface="Segoe UI" pitchFamily="34" charset="0"/>
                <a:ea typeface="ＭＳ Ｐゴシック" charset="-128"/>
                <a:cs typeface="Segoe UI" pitchFamily="34" charset="0"/>
              </a:rPr>
              <a:t>G</a:t>
            </a:r>
            <a:r>
              <a:rPr lang="el-GR" sz="2000" dirty="0" err="1">
                <a:solidFill>
                  <a:schemeClr val="bg2">
                    <a:lumMod val="50000"/>
                  </a:schemeClr>
                </a:solidFill>
                <a:latin typeface="Segoe UI" pitchFamily="34" charset="0"/>
                <a:ea typeface="ＭＳ Ｐゴシック" charset="-128"/>
                <a:cs typeface="Segoe UI" pitchFamily="34" charset="0"/>
              </a:rPr>
              <a:t>bps</a:t>
            </a:r>
            <a:r>
              <a:rPr lang="el-GR" sz="2000" dirty="0">
                <a:solidFill>
                  <a:schemeClr val="bg2">
                    <a:lumMod val="50000"/>
                  </a:schemeClr>
                </a:solidFill>
                <a:latin typeface="Segoe UI" pitchFamily="34" charset="0"/>
                <a:ea typeface="ＭＳ Ｐゴシック" charset="-128"/>
                <a:cs typeface="Segoe UI" pitchFamily="34" charset="0"/>
              </a:rPr>
              <a:t> ή πακέτο για τη μεταφορά δεδομένων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8459880" cy="461665"/>
          </a:xfrm>
          <a:prstGeom prst="rect">
            <a:avLst/>
          </a:prstGeom>
        </p:spPr>
        <p:txBody>
          <a:bodyPr wrap="none">
            <a:spAutoFit/>
          </a:bodyPr>
          <a:lstStyle/>
          <a:p>
            <a:r>
              <a:rPr lang="el-GR" altLang="el-GR" sz="2400" b="1" dirty="0">
                <a:solidFill>
                  <a:srgbClr val="303F6A"/>
                </a:solidFill>
              </a:rPr>
              <a:t>Εκτίμηση κόστους αγοράς για διαφορετικές εκδόσεις προϊόντων</a:t>
            </a:r>
            <a:endParaRPr lang="el-GR" sz="2400" b="1" dirty="0">
              <a:solidFill>
                <a:srgbClr val="303F6A"/>
              </a:solidFill>
            </a:endParaRPr>
          </a:p>
        </p:txBody>
      </p:sp>
    </p:spTree>
    <p:extLst>
      <p:ext uri="{BB962C8B-B14F-4D97-AF65-F5344CB8AC3E}">
        <p14:creationId xmlns:p14="http://schemas.microsoft.com/office/powerpoint/2010/main" val="257634418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010346" cy="461665"/>
          </a:xfrm>
          <a:prstGeom prst="rect">
            <a:avLst/>
          </a:prstGeom>
        </p:spPr>
        <p:txBody>
          <a:bodyPr wrap="none">
            <a:spAutoFit/>
          </a:bodyPr>
          <a:lstStyle/>
          <a:p>
            <a:r>
              <a:rPr lang="el-GR" altLang="el-GR" sz="2400" b="1" dirty="0">
                <a:solidFill>
                  <a:srgbClr val="303F6A"/>
                </a:solidFill>
              </a:rPr>
              <a:t>Προσφορά διαφορετικών ποσοτήτων</a:t>
            </a:r>
            <a:endParaRPr lang="el-GR" sz="2400" b="1" dirty="0">
              <a:solidFill>
                <a:srgbClr val="303F6A"/>
              </a:solidFill>
            </a:endParaRPr>
          </a:p>
        </p:txBody>
      </p:sp>
      <p:pic>
        <p:nvPicPr>
          <p:cNvPr id="6" name="Picture 5">
            <a:extLst>
              <a:ext uri="{FF2B5EF4-FFF2-40B4-BE49-F238E27FC236}">
                <a16:creationId xmlns:a16="http://schemas.microsoft.com/office/drawing/2014/main" id="{49C64AF3-5FBC-43CB-AD09-5F658D351D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5419" y="3210557"/>
            <a:ext cx="5278945" cy="376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991899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395551" cy="461665"/>
          </a:xfrm>
          <a:prstGeom prst="rect">
            <a:avLst/>
          </a:prstGeom>
        </p:spPr>
        <p:txBody>
          <a:bodyPr wrap="none">
            <a:spAutoFit/>
          </a:bodyPr>
          <a:lstStyle/>
          <a:p>
            <a:r>
              <a:rPr lang="el-GR" altLang="el-GR" sz="2400" b="1" dirty="0">
                <a:solidFill>
                  <a:srgbClr val="303F6A"/>
                </a:solidFill>
              </a:rPr>
              <a:t>Μελέτη περίπτωσης: πώληση προϊόντος σε δύο εκδοχές</a:t>
            </a:r>
            <a:endParaRPr lang="el-GR" sz="2400" b="1" dirty="0">
              <a:solidFill>
                <a:srgbClr val="303F6A"/>
              </a:solidFill>
            </a:endParaRPr>
          </a:p>
        </p:txBody>
      </p:sp>
      <p:sp>
        <p:nvSpPr>
          <p:cNvPr id="3" name="Rectangle 2">
            <a:extLst>
              <a:ext uri="{FF2B5EF4-FFF2-40B4-BE49-F238E27FC236}">
                <a16:creationId xmlns:a16="http://schemas.microsoft.com/office/drawing/2014/main" id="{E31E2364-A373-4F51-B568-A90E65990683}"/>
              </a:ext>
            </a:extLst>
          </p:cNvPr>
          <p:cNvSpPr/>
          <p:nvPr/>
        </p:nvSpPr>
        <p:spPr>
          <a:xfrm>
            <a:off x="964623" y="2856507"/>
            <a:ext cx="8345632" cy="707886"/>
          </a:xfrm>
          <a:prstGeom prst="rect">
            <a:avLst/>
          </a:prstGeom>
        </p:spPr>
        <p:txBody>
          <a:bodyPr wrap="square">
            <a:spAutoFit/>
          </a:bodyPr>
          <a:lstStyle/>
          <a:p>
            <a:r>
              <a:rPr lang="el-GR" altLang="el-GR" sz="2000" dirty="0">
                <a:solidFill>
                  <a:schemeClr val="bg2">
                    <a:lumMod val="50000"/>
                  </a:schemeClr>
                </a:solidFill>
                <a:latin typeface="Segoe UI" pitchFamily="34" charset="0"/>
                <a:ea typeface="ＭＳ Ｐゴシック" charset="-128"/>
                <a:cs typeface="Segoe UI" pitchFamily="34" charset="0"/>
              </a:rPr>
              <a:t>Οι πελάτες κατανέμονται σύμφωνα με τις προβλέψεις και η ζήτηση του προϊόντος ακολουθεί την καμπύλη Α του παραπάνω σχήματος. </a:t>
            </a:r>
            <a:endParaRPr lang="el-GR" sz="2000" dirty="0">
              <a:solidFill>
                <a:schemeClr val="bg2">
                  <a:lumMod val="50000"/>
                </a:schemeClr>
              </a:solidFill>
              <a:latin typeface="Segoe UI" pitchFamily="34" charset="0"/>
              <a:ea typeface="ＭＳ Ｐゴシック" charset="-128"/>
              <a:cs typeface="Segoe UI" pitchFamily="34" charset="0"/>
            </a:endParaRPr>
          </a:p>
        </p:txBody>
      </p:sp>
      <p:pic>
        <p:nvPicPr>
          <p:cNvPr id="7" name="Picture 4">
            <a:extLst>
              <a:ext uri="{FF2B5EF4-FFF2-40B4-BE49-F238E27FC236}">
                <a16:creationId xmlns:a16="http://schemas.microsoft.com/office/drawing/2014/main" id="{1E743060-F0E4-4A91-BB9C-DBBB89B884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172" y="3685140"/>
            <a:ext cx="5034534" cy="358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512305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2554545"/>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2. Οι πελάτες προτιμούν την ακριβότερη εκδοχή. Επομένως τα κέρδη είναι μεγαλύτερα από τα προβλεπόμενα.</a:t>
            </a:r>
          </a:p>
          <a:p>
            <a:r>
              <a:rPr lang="el-GR" sz="2000" dirty="0">
                <a:solidFill>
                  <a:schemeClr val="bg2">
                    <a:lumMod val="50000"/>
                  </a:schemeClr>
                </a:solidFill>
                <a:latin typeface="Segoe UI" pitchFamily="34" charset="0"/>
                <a:ea typeface="ＭＳ Ｐゴシック" charset="-128"/>
                <a:cs typeface="Segoe UI" pitchFamily="34" charset="0"/>
              </a:rPr>
              <a:t>3. Οι πελάτες προτιμούν την οικονομική εκδοχή </a:t>
            </a:r>
          </a:p>
          <a:p>
            <a:pPr marL="342900"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a:p>
            <a:r>
              <a:rPr lang="el-GR" sz="2000" dirty="0">
                <a:solidFill>
                  <a:schemeClr val="bg2">
                    <a:lumMod val="50000"/>
                  </a:schemeClr>
                </a:solidFill>
                <a:latin typeface="Segoe UI" pitchFamily="34" charset="0"/>
                <a:ea typeface="ＭＳ Ｐゴシック" charset="-128"/>
                <a:cs typeface="Segoe UI" pitchFamily="34" charset="0"/>
              </a:rPr>
              <a:t>Για να αντιμετωπιστεί αυτή τη μείωση κερδών προτείνονται δύο λύσεις: </a:t>
            </a:r>
          </a:p>
          <a:p>
            <a:r>
              <a:rPr lang="el-GR" sz="2000" dirty="0">
                <a:solidFill>
                  <a:schemeClr val="bg2">
                    <a:lumMod val="50000"/>
                  </a:schemeClr>
                </a:solidFill>
                <a:latin typeface="Segoe UI" pitchFamily="34" charset="0"/>
                <a:ea typeface="ＭＳ Ｐゴシック" charset="-128"/>
                <a:cs typeface="Segoe UI" pitchFamily="34" charset="0"/>
              </a:rPr>
              <a:t>1.  Προσφορά έκπτωσης στο προϊόν υψηλού επιπέδου. </a:t>
            </a:r>
          </a:p>
          <a:p>
            <a:r>
              <a:rPr lang="el-GR" sz="2000" dirty="0">
                <a:solidFill>
                  <a:schemeClr val="bg2">
                    <a:lumMod val="50000"/>
                  </a:schemeClr>
                </a:solidFill>
                <a:latin typeface="Segoe UI" pitchFamily="34" charset="0"/>
                <a:ea typeface="ＭＳ Ｐゴシック" charset="-128"/>
                <a:cs typeface="Segoe UI" pitchFamily="34" charset="0"/>
              </a:rPr>
              <a:t>2.  Αφαίρεση αξίας από το προϊόν χαμηλού επιπέδου ώστε οι καταναλωτές να στραφούν στο ακριβό προϊόν.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395551" cy="461665"/>
          </a:xfrm>
          <a:prstGeom prst="rect">
            <a:avLst/>
          </a:prstGeom>
        </p:spPr>
        <p:txBody>
          <a:bodyPr wrap="none">
            <a:spAutoFit/>
          </a:bodyPr>
          <a:lstStyle/>
          <a:p>
            <a:r>
              <a:rPr lang="el-GR" altLang="el-GR" sz="2400" b="1" dirty="0">
                <a:solidFill>
                  <a:srgbClr val="303F6A"/>
                </a:solidFill>
              </a:rPr>
              <a:t>Μελέτη περίπτωσης: πώληση προϊόντος σε δύο εκδοχές</a:t>
            </a:r>
            <a:endParaRPr lang="el-GR" sz="2400" b="1" dirty="0">
              <a:solidFill>
                <a:srgbClr val="303F6A"/>
              </a:solidFill>
            </a:endParaRPr>
          </a:p>
        </p:txBody>
      </p:sp>
    </p:spTree>
    <p:extLst>
      <p:ext uri="{BB962C8B-B14F-4D97-AF65-F5344CB8AC3E}">
        <p14:creationId xmlns:p14="http://schemas.microsoft.com/office/powerpoint/2010/main" val="310918597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2862322"/>
          </a:xfrm>
          <a:prstGeom prst="rect">
            <a:avLst/>
          </a:prstGeom>
          <a:noFill/>
        </p:spPr>
        <p:txBody>
          <a:bodyPr wrap="square" rtlCol="0">
            <a:spAutoFit/>
          </a:bodyPr>
          <a:lstStyle/>
          <a:p>
            <a:r>
              <a:rPr lang="el-GR" sz="2000" dirty="0" err="1">
                <a:solidFill>
                  <a:schemeClr val="bg2">
                    <a:lumMod val="50000"/>
                  </a:schemeClr>
                </a:solidFill>
                <a:latin typeface="Segoe UI" pitchFamily="34" charset="0"/>
                <a:ea typeface="ＭＳ Ｐゴシック" charset="-128"/>
                <a:cs typeface="Segoe UI" pitchFamily="34" charset="0"/>
              </a:rPr>
              <a:t>Eιδική</a:t>
            </a:r>
            <a:r>
              <a:rPr lang="el-GR" sz="2000" dirty="0">
                <a:solidFill>
                  <a:schemeClr val="bg2">
                    <a:lumMod val="50000"/>
                  </a:schemeClr>
                </a:solidFill>
                <a:latin typeface="Segoe UI" pitchFamily="34" charset="0"/>
                <a:ea typeface="ＭＳ Ｐゴシック" charset="-128"/>
                <a:cs typeface="Segoe UI" pitchFamily="34" charset="0"/>
              </a:rPr>
              <a:t> περίπτωση της στρατηγικής διαφορετικών εκδοχών. </a:t>
            </a:r>
          </a:p>
          <a:p>
            <a:r>
              <a:rPr lang="el-GR" sz="2000" dirty="0">
                <a:solidFill>
                  <a:schemeClr val="bg2">
                    <a:lumMod val="50000"/>
                  </a:schemeClr>
                </a:solidFill>
                <a:latin typeface="Segoe UI" pitchFamily="34" charset="0"/>
                <a:ea typeface="ＭＳ Ｐゴシック" charset="-128"/>
                <a:cs typeface="Segoe UI" pitchFamily="34" charset="0"/>
              </a:rPr>
              <a:t>Η προσφορά πακέτων αφορά:</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Το περιεχόμενο. Για παράδειγμα, η συνδρομή στην καλωδιακή ή δορυφορική τηλεόραση προσφέρει πρόσβαση σε μεγάλο αριθμό καναλιών.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Την υποδομή. Για παράδειγμα, ένας υπολογιστής πωλείται συνήθως μαζί με την οθόνη.</a:t>
            </a:r>
          </a:p>
          <a:p>
            <a:endParaRPr lang="el-GR" sz="2000" dirty="0">
              <a:solidFill>
                <a:schemeClr val="bg2">
                  <a:lumMod val="50000"/>
                </a:schemeClr>
              </a:solidFill>
              <a:latin typeface="Segoe UI" pitchFamily="34" charset="0"/>
              <a:ea typeface="ＭＳ Ｐゴシック" charset="-128"/>
              <a:cs typeface="Segoe UI" pitchFamily="34" charset="0"/>
            </a:endParaRPr>
          </a:p>
          <a:p>
            <a:r>
              <a:rPr lang="el-GR" sz="2000" dirty="0">
                <a:solidFill>
                  <a:schemeClr val="bg2">
                    <a:lumMod val="50000"/>
                  </a:schemeClr>
                </a:solidFill>
                <a:latin typeface="Segoe UI" pitchFamily="34" charset="0"/>
                <a:ea typeface="ＭＳ Ｐゴシック" charset="-128"/>
                <a:cs typeface="Segoe UI" pitchFamily="34" charset="0"/>
              </a:rPr>
              <a:t>Μείωση της διασποράς της αξίας των προϊόντων. Για παράδειγμα, Access του Office.</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792111" cy="461665"/>
          </a:xfrm>
          <a:prstGeom prst="rect">
            <a:avLst/>
          </a:prstGeom>
        </p:spPr>
        <p:txBody>
          <a:bodyPr wrap="none">
            <a:spAutoFit/>
          </a:bodyPr>
          <a:lstStyle/>
          <a:p>
            <a:r>
              <a:rPr lang="el-GR" altLang="el-GR" sz="2400" b="1" dirty="0">
                <a:solidFill>
                  <a:srgbClr val="303F6A"/>
                </a:solidFill>
              </a:rPr>
              <a:t>Προσφορά πακέτων</a:t>
            </a:r>
            <a:endParaRPr lang="el-GR" sz="2400" b="1" dirty="0">
              <a:solidFill>
                <a:srgbClr val="303F6A"/>
              </a:solidFill>
            </a:endParaRPr>
          </a:p>
        </p:txBody>
      </p:sp>
    </p:spTree>
    <p:extLst>
      <p:ext uri="{BB962C8B-B14F-4D97-AF65-F5344CB8AC3E}">
        <p14:creationId xmlns:p14="http://schemas.microsoft.com/office/powerpoint/2010/main" val="108679991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1384995"/>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Τρόπους τιμολόγησης πληροφοριακών προϊόντων</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507481" cy="461665"/>
          </a:xfrm>
          <a:prstGeom prst="rect">
            <a:avLst/>
          </a:prstGeom>
        </p:spPr>
        <p:txBody>
          <a:bodyPr wrap="none">
            <a:spAutoFit/>
          </a:bodyPr>
          <a:lstStyle/>
          <a:p>
            <a:r>
              <a:rPr lang="el-GR" altLang="el-GR" sz="2400" b="1" dirty="0">
                <a:solidFill>
                  <a:srgbClr val="303F6A"/>
                </a:solidFill>
              </a:rPr>
              <a:t>Τι θα εξετάσουμε;</a:t>
            </a:r>
            <a:endParaRPr lang="el-GR" sz="2400" b="1" dirty="0">
              <a:solidFill>
                <a:srgbClr val="303F6A"/>
              </a:solidFill>
            </a:endParaRPr>
          </a:p>
        </p:txBody>
      </p:sp>
    </p:spTree>
    <p:extLst>
      <p:ext uri="{BB962C8B-B14F-4D97-AF65-F5344CB8AC3E}">
        <p14:creationId xmlns:p14="http://schemas.microsoft.com/office/powerpoint/2010/main" val="456186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683077"/>
            <a:ext cx="9240715" cy="3170099"/>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Πακέτα ταξιδιών όπου σε μια τιμή προσφέρεται το αεροπλάνο, το ξενοδοχείο και η ενοικίαση αυτοκινήτου. Αν και ξεχωριστά κάποια από αυτά τα τρία προϊόντα μπορεί να κοστίζουν λιγότερο, υπάρχει ένα σημαντικό κόστος αναζήτησης από την πλευρά του αγοραστή και μια αβεβαιότητα ως προς την ποιότητα. Η αγορά ενός πλήρους πακέτου κατόπιν διαπραγμάτευσης με μια μόνο εταιρία μοιάζει ευκολότερη από την αγορά τριών ξεχωριστών υπηρεσιών.</a:t>
            </a:r>
          </a:p>
          <a:p>
            <a:r>
              <a:rPr lang="el-GR" sz="2000" dirty="0">
                <a:solidFill>
                  <a:schemeClr val="bg2">
                    <a:lumMod val="50000"/>
                  </a:schemeClr>
                </a:solidFill>
                <a:latin typeface="Segoe UI" pitchFamily="34" charset="0"/>
                <a:ea typeface="ＭＳ Ｐゴシック" charset="-128"/>
                <a:cs typeface="Segoe UI" pitchFamily="34" charset="0"/>
              </a:rPr>
              <a:t>Το Office. Εγγύηση ότι τα προϊόντα συνεργάζονται μεταξύ τους (δυνατότητα εφαρμογής </a:t>
            </a:r>
            <a:r>
              <a:rPr lang="el-GR" sz="2000" dirty="0" err="1">
                <a:solidFill>
                  <a:schemeClr val="bg2">
                    <a:lumMod val="50000"/>
                  </a:schemeClr>
                </a:solidFill>
                <a:latin typeface="Segoe UI" pitchFamily="34" charset="0"/>
                <a:ea typeface="ＭＳ Ｐゴシック" charset="-128"/>
                <a:cs typeface="Segoe UI" pitchFamily="34" charset="0"/>
              </a:rPr>
              <a:t>copy-paste</a:t>
            </a:r>
            <a:r>
              <a:rPr lang="el-GR" sz="2000" dirty="0">
                <a:solidFill>
                  <a:schemeClr val="bg2">
                    <a:lumMod val="50000"/>
                  </a:schemeClr>
                </a:solidFill>
                <a:latin typeface="Segoe UI" pitchFamily="34" charset="0"/>
                <a:ea typeface="ＭＳ Ｐゴシック" charset="-128"/>
                <a:cs typeface="Segoe UI" pitchFamily="34" charset="0"/>
              </a:rPr>
              <a:t> μεταξύ των διαφόρων εφαρμογών) και στην οικονομία μνήμης μέσω της χρήσης κοινών βιβλιοθηκών</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08892" cy="461665"/>
          </a:xfrm>
          <a:prstGeom prst="rect">
            <a:avLst/>
          </a:prstGeom>
        </p:spPr>
        <p:txBody>
          <a:bodyPr wrap="none">
            <a:spAutoFit/>
          </a:bodyPr>
          <a:lstStyle/>
          <a:p>
            <a:r>
              <a:rPr lang="el-GR" altLang="el-GR" sz="2400" b="1" dirty="0">
                <a:solidFill>
                  <a:srgbClr val="303F6A"/>
                </a:solidFill>
              </a:rPr>
              <a:t>Προσφορά πακέτων (2)</a:t>
            </a:r>
            <a:endParaRPr lang="el-GR" sz="2400" b="1" dirty="0">
              <a:solidFill>
                <a:srgbClr val="303F6A"/>
              </a:solidFill>
            </a:endParaRPr>
          </a:p>
        </p:txBody>
      </p:sp>
    </p:spTree>
    <p:extLst>
      <p:ext uri="{BB962C8B-B14F-4D97-AF65-F5344CB8AC3E}">
        <p14:creationId xmlns:p14="http://schemas.microsoft.com/office/powerpoint/2010/main" val="3558165663"/>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871995" y="3317015"/>
            <a:ext cx="9240715" cy="2554545"/>
          </a:xfrm>
          <a:prstGeom prst="rect">
            <a:avLst/>
          </a:prstGeom>
          <a:noFill/>
        </p:spPr>
        <p:txBody>
          <a:bodyPr wrap="square" rtlCol="0">
            <a:spAutoFit/>
          </a:bodyPr>
          <a:lstStyle/>
          <a:p>
            <a:r>
              <a:rPr lang="el-GR" sz="2000" dirty="0" err="1">
                <a:solidFill>
                  <a:schemeClr val="bg2">
                    <a:lumMod val="50000"/>
                  </a:schemeClr>
                </a:solidFill>
                <a:latin typeface="Segoe UI" pitchFamily="34" charset="0"/>
                <a:ea typeface="ＭＳ Ｐゴシック" charset="-128"/>
                <a:cs typeface="Segoe UI" pitchFamily="34" charset="0"/>
              </a:rPr>
              <a:t>Palm</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organizers</a:t>
            </a:r>
            <a:r>
              <a:rPr lang="el-GR" sz="2000" dirty="0">
                <a:solidFill>
                  <a:schemeClr val="bg2">
                    <a:lumMod val="50000"/>
                  </a:schemeClr>
                </a:solidFill>
                <a:latin typeface="Segoe UI" pitchFamily="34" charset="0"/>
                <a:ea typeface="ＭＳ Ｐゴシック" charset="-128"/>
                <a:cs typeface="Segoe UI" pitchFamily="34" charset="0"/>
              </a:rPr>
              <a:t>,</a:t>
            </a:r>
          </a:p>
          <a:p>
            <a:r>
              <a:rPr lang="el-GR" sz="2000" dirty="0">
                <a:solidFill>
                  <a:schemeClr val="bg2">
                    <a:lumMod val="50000"/>
                  </a:schemeClr>
                </a:solidFill>
                <a:latin typeface="Segoe UI" pitchFamily="34" charset="0"/>
                <a:ea typeface="ＭＳ Ｐゴシック" charset="-128"/>
                <a:cs typeface="Segoe UI" pitchFamily="34" charset="0"/>
              </a:rPr>
              <a:t>Ψηφιακές κάμερες. Οι πωλήσεις εξοπλισμένων με ψηφιακή κάμερα κινητών ξεπερνάνε κατά τέσσερις φορές τις πωλήσεις των ψηφιακών καμερών. </a:t>
            </a:r>
          </a:p>
          <a:p>
            <a:r>
              <a:rPr lang="el-GR" sz="2000" dirty="0">
                <a:solidFill>
                  <a:schemeClr val="bg2">
                    <a:lumMod val="50000"/>
                  </a:schemeClr>
                </a:solidFill>
                <a:latin typeface="Segoe UI" pitchFamily="34" charset="0"/>
                <a:ea typeface="ＭＳ Ｐゴシック" charset="-128"/>
                <a:cs typeface="Segoe UI" pitchFamily="34" charset="0"/>
              </a:rPr>
              <a:t>Κονσόλες παιχνιδιών. Ήδη, από το 2005, το 14% των εσόδων από τις πωλήσεις παιχνιδιών αφορούσε πωλήσεις για κινητά</a:t>
            </a:r>
          </a:p>
          <a:p>
            <a:r>
              <a:rPr lang="el-GR" sz="2000" dirty="0">
                <a:solidFill>
                  <a:schemeClr val="bg2">
                    <a:lumMod val="50000"/>
                  </a:schemeClr>
                </a:solidFill>
                <a:latin typeface="Segoe UI" pitchFamily="34" charset="0"/>
                <a:ea typeface="ＭＳ Ｐゴシック" charset="-128"/>
                <a:cs typeface="Segoe UI" pitchFamily="34" charset="0"/>
              </a:rPr>
              <a:t>e-</a:t>
            </a:r>
            <a:r>
              <a:rPr lang="el-GR" sz="2000" dirty="0" err="1">
                <a:solidFill>
                  <a:schemeClr val="bg2">
                    <a:lumMod val="50000"/>
                  </a:schemeClr>
                </a:solidFill>
                <a:latin typeface="Segoe UI" pitchFamily="34" charset="0"/>
                <a:ea typeface="ＭＳ Ｐゴシック" charset="-128"/>
                <a:cs typeface="Segoe UI" pitchFamily="34" charset="0"/>
              </a:rPr>
              <a:t>mail</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Blackberry</a:t>
            </a:r>
            <a:r>
              <a:rPr lang="el-GR" sz="2000" dirty="0">
                <a:solidFill>
                  <a:schemeClr val="bg2">
                    <a:lumMod val="50000"/>
                  </a:schemeClr>
                </a:solidFill>
                <a:latin typeface="Segoe UI" pitchFamily="34" charset="0"/>
                <a:ea typeface="ＭＳ Ｐゴシック" charset="-128"/>
                <a:cs typeface="Segoe UI" pitchFamily="34" charset="0"/>
              </a:rPr>
              <a:t>) </a:t>
            </a:r>
          </a:p>
          <a:p>
            <a:r>
              <a:rPr lang="el-GR" sz="2000" dirty="0">
                <a:solidFill>
                  <a:schemeClr val="bg2">
                    <a:lumMod val="50000"/>
                  </a:schemeClr>
                </a:solidFill>
                <a:latin typeface="Segoe UI" pitchFamily="34" charset="0"/>
                <a:ea typeface="ＭＳ Ｐゴシック" charset="-128"/>
                <a:cs typeface="Segoe UI" pitchFamily="34" charset="0"/>
              </a:rPr>
              <a:t>Ψηφιακή μουσική. Το 2005, ανακοινώθηκε η συνεργασία της </a:t>
            </a:r>
            <a:r>
              <a:rPr lang="el-GR" sz="2000" dirty="0" err="1">
                <a:solidFill>
                  <a:schemeClr val="bg2">
                    <a:lumMod val="50000"/>
                  </a:schemeClr>
                </a:solidFill>
                <a:latin typeface="Segoe UI" pitchFamily="34" charset="0"/>
                <a:ea typeface="ＭＳ Ｐゴシック" charset="-128"/>
                <a:cs typeface="Segoe UI" pitchFamily="34" charset="0"/>
              </a:rPr>
              <a:t>Ericsson</a:t>
            </a:r>
            <a:r>
              <a:rPr lang="el-GR" sz="2000" dirty="0">
                <a:solidFill>
                  <a:schemeClr val="bg2">
                    <a:lumMod val="50000"/>
                  </a:schemeClr>
                </a:solidFill>
                <a:latin typeface="Segoe UI" pitchFamily="34" charset="0"/>
                <a:ea typeface="ＭＳ Ｐゴシック" charset="-128"/>
                <a:cs typeface="Segoe UI" pitchFamily="34" charset="0"/>
              </a:rPr>
              <a:t> με το </a:t>
            </a:r>
            <a:r>
              <a:rPr lang="el-GR" sz="2000" dirty="0" err="1">
                <a:solidFill>
                  <a:schemeClr val="bg2">
                    <a:lumMod val="50000"/>
                  </a:schemeClr>
                </a:solidFill>
                <a:latin typeface="Segoe UI" pitchFamily="34" charset="0"/>
                <a:ea typeface="ＭＳ Ｐゴシック" charset="-128"/>
                <a:cs typeface="Segoe UI" pitchFamily="34" charset="0"/>
              </a:rPr>
              <a:t>Napster</a:t>
            </a:r>
            <a:r>
              <a:rPr lang="el-GR" sz="2000" dirty="0">
                <a:solidFill>
                  <a:schemeClr val="bg2">
                    <a:lumMod val="50000"/>
                  </a:schemeClr>
                </a:solidFill>
                <a:latin typeface="Segoe UI" pitchFamily="34" charset="0"/>
                <a:ea typeface="ＭＳ Ｐゴシック" charset="-128"/>
                <a:cs typeface="Segoe UI" pitchFamily="34" charset="0"/>
              </a:rPr>
              <a:t>.</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705764" cy="830997"/>
          </a:xfrm>
          <a:prstGeom prst="rect">
            <a:avLst/>
          </a:prstGeom>
        </p:spPr>
        <p:txBody>
          <a:bodyPr wrap="none">
            <a:spAutoFit/>
          </a:bodyPr>
          <a:lstStyle/>
          <a:p>
            <a:r>
              <a:rPr lang="el-GR" altLang="el-GR" sz="2400" b="1" dirty="0">
                <a:solidFill>
                  <a:srgbClr val="303F6A"/>
                </a:solidFill>
              </a:rPr>
              <a:t>Μελέτη περίπτωσης: </a:t>
            </a:r>
          </a:p>
          <a:p>
            <a:r>
              <a:rPr lang="el-GR" altLang="el-GR" sz="2400" b="1" dirty="0">
                <a:solidFill>
                  <a:srgbClr val="303F6A"/>
                </a:solidFill>
              </a:rPr>
              <a:t>το κινητό τηλέφωνο ως πακέτο εξοπλισμού και υπηρεσιών</a:t>
            </a:r>
            <a:endParaRPr lang="el-GR" sz="2400" b="1" dirty="0">
              <a:solidFill>
                <a:srgbClr val="303F6A"/>
              </a:solidFill>
            </a:endParaRPr>
          </a:p>
        </p:txBody>
      </p:sp>
    </p:spTree>
    <p:extLst>
      <p:ext uri="{BB962C8B-B14F-4D97-AF65-F5344CB8AC3E}">
        <p14:creationId xmlns:p14="http://schemas.microsoft.com/office/powerpoint/2010/main" val="549898005"/>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947683"/>
            <a:ext cx="9240715" cy="2862322"/>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Πώληση του προϊόντος ή της υπηρεσίας σε διαφορετική τιμή ανάλογα με την ομάδα στην οποία απευθύνεται</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Ηλικιακές, εκπτώσεις στους ηλικιωμένους, στους νέους κάτω των 18,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Συντεχνιακές, π.χ. φοιτητές, δημόσιοι υπάλληλοι,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Εισοδηματικές. Το πιο γνωστό παράδειγμα είναι η ύπαρξη πολλών πιστωτικών καρτών (απλή, </a:t>
            </a:r>
            <a:r>
              <a:rPr lang="el-GR" sz="2000" dirty="0" err="1">
                <a:solidFill>
                  <a:schemeClr val="bg2">
                    <a:lumMod val="50000"/>
                  </a:schemeClr>
                </a:solidFill>
                <a:latin typeface="Segoe UI" pitchFamily="34" charset="0"/>
                <a:ea typeface="ＭＳ Ｐゴシック" charset="-128"/>
                <a:cs typeface="Segoe UI" pitchFamily="34" charset="0"/>
              </a:rPr>
              <a:t>gold</a:t>
            </a:r>
            <a:r>
              <a:rPr lang="el-GR" sz="2000" dirty="0">
                <a:solidFill>
                  <a:schemeClr val="bg2">
                    <a:lumMod val="50000"/>
                  </a:schemeClr>
                </a:solidFill>
                <a:latin typeface="Segoe UI" pitchFamily="34" charset="0"/>
                <a:ea typeface="ＭＳ Ｐゴシック" charset="-128"/>
                <a:cs typeface="Segoe UI" pitchFamily="34" charset="0"/>
              </a:rPr>
              <a:t>,…) ανάλογα με το εισόδημα.</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Γεωγραφικές. Διαφορετική τιμή θα έχει το ίδιο βιβλίο στην Ελλάδα και στην Κίνα.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Εταιρικές. Πολλές φορές γίνονται συμφωνίες ανά εταιρεία.</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876493" cy="461665"/>
          </a:xfrm>
          <a:prstGeom prst="rect">
            <a:avLst/>
          </a:prstGeom>
        </p:spPr>
        <p:txBody>
          <a:bodyPr wrap="none">
            <a:spAutoFit/>
          </a:bodyPr>
          <a:lstStyle/>
          <a:p>
            <a:r>
              <a:rPr lang="el-GR" altLang="el-GR" sz="2400" b="1" dirty="0">
                <a:solidFill>
                  <a:srgbClr val="303F6A"/>
                </a:solidFill>
              </a:rPr>
              <a:t>Ομαδική τιμολόγηση</a:t>
            </a:r>
            <a:endParaRPr lang="el-GR" sz="2400" b="1" dirty="0">
              <a:solidFill>
                <a:srgbClr val="303F6A"/>
              </a:solidFill>
            </a:endParaRPr>
          </a:p>
        </p:txBody>
      </p:sp>
    </p:spTree>
    <p:extLst>
      <p:ext uri="{BB962C8B-B14F-4D97-AF65-F5344CB8AC3E}">
        <p14:creationId xmlns:p14="http://schemas.microsoft.com/office/powerpoint/2010/main" val="1424153602"/>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947683"/>
            <a:ext cx="9240715" cy="1631216"/>
          </a:xfrm>
          <a:prstGeom prst="rect">
            <a:avLst/>
          </a:prstGeom>
          <a:noFill/>
        </p:spPr>
        <p:txBody>
          <a:bodyPr wrap="square" rtlCol="0">
            <a:spAutoFit/>
          </a:bodyPr>
          <a:lstStyle/>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Εκμεταλλεύεται σωστά την ευαισθησία στην τιμή.</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Αναπτύσσονται δικτυακά φαινόμενα στην ομάδα.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Είναι πιθανός ο εγκλωβισμός των χρηστών στο προϊόν ή την υπηρεσία.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 ομαδική τιμολόγηση αφορά πολλές φορές την κοινή χρήση των προϊόντων από πολλούς χρήστες. Για παράδειγμα, οι εταιρικές συνδρομές.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93274" cy="461665"/>
          </a:xfrm>
          <a:prstGeom prst="rect">
            <a:avLst/>
          </a:prstGeom>
        </p:spPr>
        <p:txBody>
          <a:bodyPr wrap="none">
            <a:spAutoFit/>
          </a:bodyPr>
          <a:lstStyle/>
          <a:p>
            <a:r>
              <a:rPr lang="el-GR" altLang="el-GR" sz="2400" b="1" dirty="0">
                <a:solidFill>
                  <a:srgbClr val="303F6A"/>
                </a:solidFill>
              </a:rPr>
              <a:t>Ομαδική τιμολόγηση (2)</a:t>
            </a:r>
            <a:endParaRPr lang="el-GR" sz="2400" b="1" dirty="0">
              <a:solidFill>
                <a:srgbClr val="303F6A"/>
              </a:solidFill>
            </a:endParaRPr>
          </a:p>
        </p:txBody>
      </p:sp>
    </p:spTree>
    <p:extLst>
      <p:ext uri="{BB962C8B-B14F-4D97-AF65-F5344CB8AC3E}">
        <p14:creationId xmlns:p14="http://schemas.microsoft.com/office/powerpoint/2010/main" val="67389777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947683"/>
            <a:ext cx="9240715" cy="2246769"/>
          </a:xfrm>
          <a:prstGeom prst="rect">
            <a:avLst/>
          </a:prstGeom>
          <a:noFill/>
        </p:spPr>
        <p:txBody>
          <a:bodyPr wrap="square" rtlCol="0">
            <a:spAutoFit/>
          </a:bodyPr>
          <a:lstStyle/>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Έμμεσος τρόπος εσόδων είναι μέσω διαφημίσεων που απευθύνονται στις ομάδες που χρησιμοποιούν τα προϊόντα ή τις υπηρεσίες. </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Πρόκειται για κάτι αντίστοιχο με τις έμμεσες διαφημίσεις στον κινηματογράφο όπου ο ήρωας χρησιμοποιεί επώνυμα προϊόντα φροντίζοντας η μάρκα τους να είναι ευδιάκριτη.</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Χαρακτηριστικό παράδειγμα αποτελεί το </a:t>
            </a:r>
            <a:r>
              <a:rPr lang="el-GR" sz="2000" dirty="0" err="1">
                <a:solidFill>
                  <a:schemeClr val="bg2">
                    <a:lumMod val="50000"/>
                  </a:schemeClr>
                </a:solidFill>
                <a:latin typeface="Segoe UI" pitchFamily="34" charset="0"/>
                <a:ea typeface="ＭＳ Ｐゴシック" charset="-128"/>
                <a:cs typeface="Segoe UI" pitchFamily="34" charset="0"/>
              </a:rPr>
              <a:t>videogame</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EverQuest</a:t>
            </a:r>
            <a:r>
              <a:rPr lang="el-GR" sz="2000" dirty="0">
                <a:solidFill>
                  <a:schemeClr val="bg2">
                    <a:lumMod val="50000"/>
                  </a:schemeClr>
                </a:solidFill>
                <a:latin typeface="Segoe UI" pitchFamily="34" charset="0"/>
                <a:ea typeface="ＭＳ Ｐゴシック" charset="-128"/>
                <a:cs typeface="Segoe UI" pitchFamily="34" charset="0"/>
              </a:rPr>
              <a:t> της </a:t>
            </a:r>
            <a:r>
              <a:rPr lang="el-GR" sz="2000" dirty="0" err="1">
                <a:solidFill>
                  <a:schemeClr val="bg2">
                    <a:lumMod val="50000"/>
                  </a:schemeClr>
                </a:solidFill>
                <a:latin typeface="Segoe UI" pitchFamily="34" charset="0"/>
                <a:ea typeface="ＭＳ Ｐゴシック" charset="-128"/>
                <a:cs typeface="Segoe UI" pitchFamily="34" charset="0"/>
              </a:rPr>
              <a:t>Sony</a:t>
            </a:r>
            <a:r>
              <a:rPr lang="el-GR" sz="2000" dirty="0">
                <a:solidFill>
                  <a:schemeClr val="bg2">
                    <a:lumMod val="50000"/>
                  </a:schemeClr>
                </a:solidFill>
                <a:latin typeface="Segoe UI" pitchFamily="34" charset="0"/>
                <a:ea typeface="ＭＳ Ｐゴシック" charset="-128"/>
                <a:cs typeface="Segoe UI" pitchFamily="34" charset="0"/>
              </a:rPr>
              <a:t> μέσω του οποίου μπορεί κανείς να παραγγείλει πίτσα γνωστής αλυσίδας.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389424" cy="461665"/>
          </a:xfrm>
          <a:prstGeom prst="rect">
            <a:avLst/>
          </a:prstGeom>
        </p:spPr>
        <p:txBody>
          <a:bodyPr wrap="none">
            <a:spAutoFit/>
          </a:bodyPr>
          <a:lstStyle/>
          <a:p>
            <a:r>
              <a:rPr lang="el-GR" altLang="el-GR" sz="2400" b="1" dirty="0">
                <a:solidFill>
                  <a:srgbClr val="303F6A"/>
                </a:solidFill>
              </a:rPr>
              <a:t>Επιμέρους έσοδα ομαδικής τιμολόγησης</a:t>
            </a:r>
            <a:endParaRPr lang="el-GR" sz="2400" b="1" dirty="0">
              <a:solidFill>
                <a:srgbClr val="303F6A"/>
              </a:solidFill>
            </a:endParaRPr>
          </a:p>
        </p:txBody>
      </p:sp>
    </p:spTree>
    <p:extLst>
      <p:ext uri="{BB962C8B-B14F-4D97-AF65-F5344CB8AC3E}">
        <p14:creationId xmlns:p14="http://schemas.microsoft.com/office/powerpoint/2010/main" val="3470820138"/>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947683"/>
            <a:ext cx="9240715" cy="3170099"/>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Χωρίζουμε τους πελάτες σε δύο ομάδες.</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Σε αυτούς που χρησιμοποιούν το προϊόν</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Σε αυτούς που δεν το χρησιμοποιούν ακόμη.</a:t>
            </a:r>
          </a:p>
          <a:p>
            <a:pPr marL="342900"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a:p>
            <a:r>
              <a:rPr lang="el-GR" sz="2000" dirty="0">
                <a:solidFill>
                  <a:schemeClr val="bg2">
                    <a:lumMod val="50000"/>
                  </a:schemeClr>
                </a:solidFill>
                <a:latin typeface="Segoe UI" pitchFamily="34" charset="0"/>
                <a:ea typeface="ＭＳ Ｐゴシック" charset="-128"/>
                <a:cs typeface="Segoe UI" pitchFamily="34" charset="0"/>
              </a:rPr>
              <a:t>Η δεύτερη ομάδα χωρίζεται φυσικά σε δύο υποομάδες:</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Υπάρχουν κάποιοι που χρησιμοποιούν ανταγωνιστικά προϊόντα.</a:t>
            </a:r>
          </a:p>
          <a:p>
            <a:pPr marL="342900"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Και κάποιοι που δεν χρησιμοποιούν κανένα προϊόν.</a:t>
            </a:r>
          </a:p>
          <a:p>
            <a:endParaRPr lang="el-GR" sz="2000" dirty="0">
              <a:solidFill>
                <a:schemeClr val="bg2">
                  <a:lumMod val="50000"/>
                </a:schemeClr>
              </a:solidFill>
              <a:latin typeface="Segoe UI" pitchFamily="34" charset="0"/>
              <a:ea typeface="ＭＳ Ｐゴシック" charset="-128"/>
              <a:cs typeface="Segoe UI" pitchFamily="34" charset="0"/>
            </a:endParaRPr>
          </a:p>
          <a:p>
            <a:r>
              <a:rPr lang="el-GR" sz="2000" dirty="0">
                <a:solidFill>
                  <a:schemeClr val="bg2">
                    <a:lumMod val="50000"/>
                  </a:schemeClr>
                </a:solidFill>
                <a:latin typeface="Segoe UI" pitchFamily="34" charset="0"/>
                <a:ea typeface="ＭＳ Ｐゴシック" charset="-128"/>
                <a:cs typeface="Segoe UI" pitchFamily="34" charset="0"/>
              </a:rPr>
              <a:t>Η διαφοροποίηση των τιμών με τη μορφή επιλεκτικών εκπτώσεων για τους νέους πελάτες ενδείκνυται.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236661" cy="461665"/>
          </a:xfrm>
          <a:prstGeom prst="rect">
            <a:avLst/>
          </a:prstGeom>
        </p:spPr>
        <p:txBody>
          <a:bodyPr wrap="none">
            <a:spAutoFit/>
          </a:bodyPr>
          <a:lstStyle/>
          <a:p>
            <a:r>
              <a:rPr lang="el-GR" altLang="el-GR" sz="2400" b="1" dirty="0">
                <a:solidFill>
                  <a:srgbClr val="303F6A"/>
                </a:solidFill>
              </a:rPr>
              <a:t>Παράδειγμα διαφοροποίησης τιμών με χρήση ομάδων</a:t>
            </a:r>
            <a:endParaRPr lang="el-GR" sz="2400" b="1" dirty="0">
              <a:solidFill>
                <a:srgbClr val="303F6A"/>
              </a:solidFill>
            </a:endParaRPr>
          </a:p>
        </p:txBody>
      </p:sp>
    </p:spTree>
    <p:extLst>
      <p:ext uri="{BB962C8B-B14F-4D97-AF65-F5344CB8AC3E}">
        <p14:creationId xmlns:p14="http://schemas.microsoft.com/office/powerpoint/2010/main" val="2942280022"/>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98104" y="2947683"/>
            <a:ext cx="9240715" cy="707886"/>
          </a:xfrm>
          <a:prstGeom prst="rect">
            <a:avLst/>
          </a:prstGeom>
          <a:noFill/>
        </p:spPr>
        <p:txBody>
          <a:bodyPr wrap="square" rtlCol="0">
            <a:spAutoFit/>
          </a:bodyPr>
          <a:lstStyle/>
          <a:p>
            <a:r>
              <a:rPr lang="el-GR" sz="2000" dirty="0">
                <a:solidFill>
                  <a:schemeClr val="bg2">
                    <a:lumMod val="50000"/>
                  </a:schemeClr>
                </a:solidFill>
                <a:latin typeface="Segoe UI" pitchFamily="34" charset="0"/>
                <a:ea typeface="ＭＳ Ｐゴシック" charset="-128"/>
                <a:cs typeface="Segoe UI" pitchFamily="34" charset="0"/>
              </a:rPr>
              <a:t>Τρόποι τιμολόγησης πληροφοριακών αγαθών</a:t>
            </a:r>
          </a:p>
          <a:p>
            <a:r>
              <a:rPr lang="el-GR" sz="2000" dirty="0">
                <a:solidFill>
                  <a:schemeClr val="bg2">
                    <a:lumMod val="50000"/>
                  </a:schemeClr>
                </a:solidFill>
                <a:latin typeface="Segoe UI" pitchFamily="34" charset="0"/>
                <a:ea typeface="ＭＳ Ｐゴシック" charset="-128"/>
                <a:cs typeface="Segoe UI" pitchFamily="34" charset="0"/>
              </a:rPr>
              <a:t>Πώς η έλευση του διαδικτύου άλλαξε τον τρόπο τιμολόγησης.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1320298" cy="461665"/>
          </a:xfrm>
          <a:prstGeom prst="rect">
            <a:avLst/>
          </a:prstGeom>
        </p:spPr>
        <p:txBody>
          <a:bodyPr wrap="none">
            <a:spAutoFit/>
          </a:bodyPr>
          <a:lstStyle/>
          <a:p>
            <a:r>
              <a:rPr lang="el-GR" altLang="el-GR" sz="2400" dirty="0"/>
              <a:t>Επίλογος</a:t>
            </a:r>
            <a:endParaRPr lang="el-GR" sz="2400" b="1" dirty="0">
              <a:solidFill>
                <a:srgbClr val="303F6A"/>
              </a:solidFill>
            </a:endParaRPr>
          </a:p>
        </p:txBody>
      </p:sp>
    </p:spTree>
    <p:extLst>
      <p:ext uri="{BB962C8B-B14F-4D97-AF65-F5344CB8AC3E}">
        <p14:creationId xmlns:p14="http://schemas.microsoft.com/office/powerpoint/2010/main" val="47220952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2862322"/>
          </a:xfrm>
          <a:prstGeom prst="rect">
            <a:avLst/>
          </a:prstGeom>
          <a:noFill/>
        </p:spPr>
        <p:txBody>
          <a:bodyPr wrap="square" rtlCol="0">
            <a:spAutoFit/>
          </a:bodyPr>
          <a:lstStyle/>
          <a:p>
            <a:endParaRPr lang="el-GR" sz="2400" dirty="0">
              <a:solidFill>
                <a:srgbClr val="303F6A"/>
              </a:solidFill>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1ου βαθμού: Εξατομικευμένη τιμολόγηση. </a:t>
            </a:r>
          </a:p>
          <a:p>
            <a:pPr marL="457200" lvl="7"/>
            <a:r>
              <a:rPr lang="el-GR" sz="2000" dirty="0">
                <a:solidFill>
                  <a:schemeClr val="bg2">
                    <a:lumMod val="50000"/>
                  </a:schemeClr>
                </a:solidFill>
                <a:latin typeface="Segoe UI" pitchFamily="34" charset="0"/>
                <a:ea typeface="ＭＳ Ｐゴシック" charset="-128"/>
                <a:cs typeface="Segoe UI" pitchFamily="34" charset="0"/>
              </a:rPr>
              <a:t>2ου βαθμού: Προσφορά διαφορετικών εκδοχών σε διαφορετικές τιμές.</a:t>
            </a:r>
          </a:p>
          <a:p>
            <a:pPr marL="457200" lvl="7"/>
            <a:r>
              <a:rPr lang="el-GR" sz="2000" dirty="0">
                <a:solidFill>
                  <a:schemeClr val="bg2">
                    <a:lumMod val="50000"/>
                  </a:schemeClr>
                </a:solidFill>
                <a:latin typeface="Segoe UI" pitchFamily="34" charset="0"/>
                <a:ea typeface="ＭＳ Ｐゴシック" charset="-128"/>
                <a:cs typeface="Segoe UI" pitchFamily="34" charset="0"/>
              </a:rPr>
              <a:t>3ου βαθμού: Ομαδική τιμολόγηση. </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947958" cy="461665"/>
          </a:xfrm>
          <a:prstGeom prst="rect">
            <a:avLst/>
          </a:prstGeom>
        </p:spPr>
        <p:txBody>
          <a:bodyPr wrap="none">
            <a:spAutoFit/>
          </a:bodyPr>
          <a:lstStyle/>
          <a:p>
            <a:r>
              <a:rPr lang="el-GR" altLang="el-GR" sz="2400" b="1" dirty="0">
                <a:solidFill>
                  <a:srgbClr val="303F6A"/>
                </a:solidFill>
              </a:rPr>
              <a:t>Τρεις βαθμοί διαφοροποίησης τιμών</a:t>
            </a:r>
            <a:endParaRPr lang="el-GR" sz="2400" b="1" dirty="0">
              <a:solidFill>
                <a:srgbClr val="303F6A"/>
              </a:solidFill>
            </a:endParaRPr>
          </a:p>
        </p:txBody>
      </p:sp>
    </p:spTree>
    <p:extLst>
      <p:ext uri="{BB962C8B-B14F-4D97-AF65-F5344CB8AC3E}">
        <p14:creationId xmlns:p14="http://schemas.microsoft.com/office/powerpoint/2010/main" val="1548233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5324535"/>
          </a:xfrm>
          <a:prstGeom prst="rect">
            <a:avLst/>
          </a:prstGeom>
          <a:noFill/>
        </p:spPr>
        <p:txBody>
          <a:bodyPr wrap="square" rtlCol="0">
            <a:spAutoFit/>
          </a:bodyPr>
          <a:lstStyle/>
          <a:p>
            <a:endParaRPr lang="el-GR" sz="2400" dirty="0">
              <a:solidFill>
                <a:srgbClr val="303F6A"/>
              </a:solidFill>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Το ίδιο προϊόν πωλείται σε διαφορετική τιμή σε κάθε καταναλωτή. </a:t>
            </a:r>
          </a:p>
          <a:p>
            <a:pPr marL="457200" lvl="7"/>
            <a:r>
              <a:rPr lang="el-GR" sz="2000" dirty="0">
                <a:solidFill>
                  <a:schemeClr val="bg2">
                    <a:lumMod val="50000"/>
                  </a:schemeClr>
                </a:solidFill>
                <a:latin typeface="Segoe UI" pitchFamily="34" charset="0"/>
                <a:ea typeface="ＭＳ Ｐゴシック" charset="-128"/>
                <a:cs typeface="Segoe UI" pitchFamily="34" charset="0"/>
              </a:rPr>
              <a:t>Μεγάλη σημασία έχει επίσης η γνώση της ευαισθησίας των καταναλωτών στις τιμές</a:t>
            </a:r>
          </a:p>
          <a:p>
            <a:pPr marL="457200" lvl="7"/>
            <a:r>
              <a:rPr lang="el-GR" sz="2000" dirty="0">
                <a:solidFill>
                  <a:schemeClr val="bg2">
                    <a:lumMod val="50000"/>
                  </a:schemeClr>
                </a:solidFill>
                <a:latin typeface="Segoe UI" pitchFamily="34" charset="0"/>
                <a:ea typeface="ＭＳ Ｐゴシック" charset="-128"/>
                <a:cs typeface="Segoe UI" pitchFamily="34" charset="0"/>
              </a:rPr>
              <a:t>Αεροπορικά εισιτήρια, σουπερμάρκετ.</a:t>
            </a:r>
          </a:p>
          <a:p>
            <a:pPr marL="457200" lvl="7"/>
            <a:endParaRPr lang="el-GR" sz="2000" dirty="0">
              <a:solidFill>
                <a:schemeClr val="bg2">
                  <a:lumMod val="50000"/>
                </a:schemeClr>
              </a:solidFill>
              <a:latin typeface="Segoe UI" pitchFamily="34" charset="0"/>
              <a:ea typeface="ＭＳ Ｐゴシック" charset="-128"/>
              <a:cs typeface="Segoe UI" pitchFamily="34" charset="0"/>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Απαραίτητα βήματα για την εξατομικευμένη τιμολόγηση είναι:</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 γνώση των χαρακτηριστικών των πελατών (ανάλυση δημογραφικών στοιχείων, ενδιαφέροντα,…)</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Η χρήση μέσων προώθησης για να μετρηθεί η ζήτηση και να καθοριστεί η καμπύλη ζήτησης και άρα οι πιθανές τιμές χρέωσης του προϊόντος ή της υπηρεσίας.</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820726" cy="461665"/>
          </a:xfrm>
          <a:prstGeom prst="rect">
            <a:avLst/>
          </a:prstGeom>
        </p:spPr>
        <p:txBody>
          <a:bodyPr wrap="none">
            <a:spAutoFit/>
          </a:bodyPr>
          <a:lstStyle/>
          <a:p>
            <a:r>
              <a:rPr lang="el-GR" altLang="el-GR" sz="2400" b="1" dirty="0">
                <a:solidFill>
                  <a:srgbClr val="303F6A"/>
                </a:solidFill>
              </a:rPr>
              <a:t>Εξατομικευμένη τιμολόγηση</a:t>
            </a:r>
            <a:endParaRPr lang="el-GR" sz="2400" b="1" dirty="0">
              <a:solidFill>
                <a:srgbClr val="303F6A"/>
              </a:solidFill>
            </a:endParaRPr>
          </a:p>
        </p:txBody>
      </p:sp>
    </p:spTree>
    <p:extLst>
      <p:ext uri="{BB962C8B-B14F-4D97-AF65-F5344CB8AC3E}">
        <p14:creationId xmlns:p14="http://schemas.microsoft.com/office/powerpoint/2010/main" val="115464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2862322"/>
          </a:xfrm>
          <a:prstGeom prst="rect">
            <a:avLst/>
          </a:prstGeom>
          <a:noFill/>
        </p:spPr>
        <p:txBody>
          <a:bodyPr wrap="square" rtlCol="0">
            <a:spAutoFit/>
          </a:bodyPr>
          <a:lstStyle/>
          <a:p>
            <a:endParaRPr lang="el-GR" sz="2400" dirty="0">
              <a:solidFill>
                <a:srgbClr val="303F6A"/>
              </a:solidFill>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Η εξατομικευμένη τιμολόγηση είναι η πιο συμφέρουσα περίπτωση τιμολόγησης για έναν πωλητή. </a:t>
            </a:r>
          </a:p>
          <a:p>
            <a:pPr marL="457200" lvl="7"/>
            <a:r>
              <a:rPr lang="el-GR" sz="2000" dirty="0">
                <a:solidFill>
                  <a:schemeClr val="bg2">
                    <a:lumMod val="50000"/>
                  </a:schemeClr>
                </a:solidFill>
                <a:latin typeface="Segoe UI" pitchFamily="34" charset="0"/>
                <a:ea typeface="ＭＳ Ｐゴシック" charset="-128"/>
                <a:cs typeface="Segoe UI" pitchFamily="34" charset="0"/>
              </a:rPr>
              <a:t>Απαιτεί μεγάλο αριθμό πληροφοριών </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237507" cy="461665"/>
          </a:xfrm>
          <a:prstGeom prst="rect">
            <a:avLst/>
          </a:prstGeom>
        </p:spPr>
        <p:txBody>
          <a:bodyPr wrap="none">
            <a:spAutoFit/>
          </a:bodyPr>
          <a:lstStyle/>
          <a:p>
            <a:r>
              <a:rPr lang="el-GR" altLang="el-GR" sz="2400" b="1" dirty="0">
                <a:solidFill>
                  <a:srgbClr val="303F6A"/>
                </a:solidFill>
              </a:rPr>
              <a:t>Εξατομικευμένη τιμολόγηση (2)</a:t>
            </a:r>
            <a:endParaRPr lang="el-GR" sz="2400" b="1" dirty="0">
              <a:solidFill>
                <a:srgbClr val="303F6A"/>
              </a:solidFill>
            </a:endParaRPr>
          </a:p>
        </p:txBody>
      </p:sp>
    </p:spTree>
    <p:extLst>
      <p:ext uri="{BB962C8B-B14F-4D97-AF65-F5344CB8AC3E}">
        <p14:creationId xmlns:p14="http://schemas.microsoft.com/office/powerpoint/2010/main" val="1277338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3477875"/>
          </a:xfrm>
          <a:prstGeom prst="rect">
            <a:avLst/>
          </a:prstGeom>
          <a:noFill/>
        </p:spPr>
        <p:txBody>
          <a:bodyPr wrap="square" rtlCol="0">
            <a:spAutoFit/>
          </a:bodyPr>
          <a:lstStyle/>
          <a:p>
            <a:endParaRPr lang="el-GR" sz="2400" dirty="0">
              <a:solidFill>
                <a:srgbClr val="303F6A"/>
              </a:solidFill>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Χρήση του διαδικτύου.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Δήλωση των στοιχείων από το χρήστη</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Καταγραφή μέσω της παρακολούθησης της πλοήγησης των χρηστών. </a:t>
            </a:r>
          </a:p>
          <a:p>
            <a:pPr marL="457200" lvl="7"/>
            <a:r>
              <a:rPr lang="el-GR" sz="2000" dirty="0">
                <a:solidFill>
                  <a:schemeClr val="bg2">
                    <a:lumMod val="50000"/>
                  </a:schemeClr>
                </a:solidFill>
                <a:latin typeface="Segoe UI" pitchFamily="34" charset="0"/>
                <a:ea typeface="ＭＳ Ｐゴシック" charset="-128"/>
                <a:cs typeface="Segoe UI" pitchFamily="34" charset="0"/>
              </a:rPr>
              <a:t> </a:t>
            </a:r>
          </a:p>
          <a:p>
            <a:pPr marL="457200" lvl="7"/>
            <a:r>
              <a:rPr lang="en-US" sz="2000" dirty="0">
                <a:solidFill>
                  <a:schemeClr val="bg2">
                    <a:lumMod val="50000"/>
                  </a:schemeClr>
                </a:solidFill>
                <a:latin typeface="Segoe UI" pitchFamily="34" charset="0"/>
                <a:ea typeface="ＭＳ Ｐゴシック" charset="-128"/>
                <a:cs typeface="Segoe UI" pitchFamily="34" charset="0"/>
              </a:rPr>
              <a:t>GDPR</a:t>
            </a:r>
            <a:endParaRPr lang="el-GR" sz="2000" dirty="0">
              <a:solidFill>
                <a:schemeClr val="bg2">
                  <a:lumMod val="50000"/>
                </a:schemeClr>
              </a:solidFill>
              <a:latin typeface="Segoe UI" pitchFamily="34" charset="0"/>
              <a:ea typeface="ＭＳ Ｐゴシック" charset="-128"/>
              <a:cs typeface="Segoe UI" pitchFamily="34" charset="0"/>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476307" cy="461665"/>
          </a:xfrm>
          <a:prstGeom prst="rect">
            <a:avLst/>
          </a:prstGeom>
        </p:spPr>
        <p:txBody>
          <a:bodyPr wrap="none">
            <a:spAutoFit/>
          </a:bodyPr>
          <a:lstStyle/>
          <a:p>
            <a:r>
              <a:rPr lang="el-GR" altLang="el-GR" sz="2400" b="1" dirty="0">
                <a:solidFill>
                  <a:srgbClr val="303F6A"/>
                </a:solidFill>
              </a:rPr>
              <a:t>Συλλογή πληροφοριών για τους πελάτες</a:t>
            </a:r>
            <a:endParaRPr lang="el-GR" sz="2400" b="1" dirty="0">
              <a:solidFill>
                <a:srgbClr val="303F6A"/>
              </a:solidFill>
            </a:endParaRPr>
          </a:p>
        </p:txBody>
      </p:sp>
    </p:spTree>
    <p:extLst>
      <p:ext uri="{BB962C8B-B14F-4D97-AF65-F5344CB8AC3E}">
        <p14:creationId xmlns:p14="http://schemas.microsoft.com/office/powerpoint/2010/main" val="4234059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3785652"/>
          </a:xfrm>
          <a:prstGeom prst="rect">
            <a:avLst/>
          </a:prstGeom>
          <a:noFill/>
        </p:spPr>
        <p:txBody>
          <a:bodyPr wrap="square" rtlCol="0">
            <a:spAutoFit/>
          </a:bodyPr>
          <a:lstStyle/>
          <a:p>
            <a:endParaRPr lang="el-GR" sz="2400" dirty="0">
              <a:solidFill>
                <a:srgbClr val="303F6A"/>
              </a:solidFill>
            </a:endParaRP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Δοκιμή αγορών</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Εκπτώσεις, κουπόνια επιστροφής χρημάτων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Ανάλυση ιστορικών δεδομένων προηγούμενων πωλήσεων.</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Συνδυαστική ανάλυση (</a:t>
            </a:r>
            <a:r>
              <a:rPr lang="el-GR" sz="2000" dirty="0" err="1">
                <a:solidFill>
                  <a:schemeClr val="bg2">
                    <a:lumMod val="50000"/>
                  </a:schemeClr>
                </a:solidFill>
                <a:latin typeface="Segoe UI" pitchFamily="34" charset="0"/>
                <a:ea typeface="ＭＳ Ｐゴシック" charset="-128"/>
                <a:cs typeface="Segoe UI" pitchFamily="34" charset="0"/>
              </a:rPr>
              <a:t>Conjoint</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analysis</a:t>
            </a:r>
            <a:r>
              <a:rPr lang="el-GR" sz="2000" dirty="0">
                <a:solidFill>
                  <a:schemeClr val="bg2">
                    <a:lumMod val="50000"/>
                  </a:schemeClr>
                </a:solidFill>
                <a:latin typeface="Segoe UI" pitchFamily="34" charset="0"/>
                <a:ea typeface="ＭＳ Ｐゴシック" charset="-128"/>
                <a:cs typeface="Segoe UI" pitchFamily="34" charset="0"/>
              </a:rPr>
              <a:t>), της οποίας το αντικείμενο είναι να καθορίσει ποιος συνδυασμός ενός περιορισμένου αριθμού χαρακτηριστικών προτιμάται περισσότερο από τους καταναλωτές.</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6347059" cy="461665"/>
          </a:xfrm>
          <a:prstGeom prst="rect">
            <a:avLst/>
          </a:prstGeom>
        </p:spPr>
        <p:txBody>
          <a:bodyPr wrap="none">
            <a:spAutoFit/>
          </a:bodyPr>
          <a:lstStyle/>
          <a:p>
            <a:r>
              <a:rPr lang="el-GR" altLang="el-GR" sz="2400" b="1" dirty="0">
                <a:solidFill>
                  <a:srgbClr val="303F6A"/>
                </a:solidFill>
              </a:rPr>
              <a:t>Υπολογισμός της τιμής πώλησης ενός προϊόντος</a:t>
            </a:r>
            <a:endParaRPr lang="el-GR" sz="2400" b="1" dirty="0">
              <a:solidFill>
                <a:srgbClr val="303F6A"/>
              </a:solidFill>
            </a:endParaRPr>
          </a:p>
        </p:txBody>
      </p:sp>
    </p:spTree>
    <p:extLst>
      <p:ext uri="{BB962C8B-B14F-4D97-AF65-F5344CB8AC3E}">
        <p14:creationId xmlns:p14="http://schemas.microsoft.com/office/powerpoint/2010/main" val="26337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2862322"/>
          </a:xfrm>
          <a:prstGeom prst="rect">
            <a:avLst/>
          </a:prstGeom>
          <a:noFill/>
        </p:spPr>
        <p:txBody>
          <a:bodyPr wrap="square" rtlCol="0">
            <a:spAutoFit/>
          </a:bodyPr>
          <a:lstStyle/>
          <a:p>
            <a:endParaRPr lang="el-GR" sz="2400" dirty="0">
              <a:solidFill>
                <a:srgbClr val="303F6A"/>
              </a:solidFill>
            </a:endParaRP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CNN προσφέρει την υπηρεσία </a:t>
            </a:r>
            <a:r>
              <a:rPr lang="el-GR" sz="2000" dirty="0" err="1">
                <a:solidFill>
                  <a:schemeClr val="bg2">
                    <a:lumMod val="50000"/>
                  </a:schemeClr>
                </a:solidFill>
                <a:latin typeface="Segoe UI" pitchFamily="34" charset="0"/>
                <a:ea typeface="ＭＳ Ｐゴシック" charset="-128"/>
                <a:cs typeface="Segoe UI" pitchFamily="34" charset="0"/>
              </a:rPr>
              <a:t>News</a:t>
            </a:r>
            <a:r>
              <a:rPr lang="el-GR" sz="2000" dirty="0">
                <a:solidFill>
                  <a:schemeClr val="bg2">
                    <a:lumMod val="50000"/>
                  </a:schemeClr>
                </a:solidFill>
                <a:latin typeface="Segoe UI" pitchFamily="34" charset="0"/>
                <a:ea typeface="ＭＳ Ｐゴシック" charset="-128"/>
                <a:cs typeface="Segoe UI" pitchFamily="34" charset="0"/>
              </a:rPr>
              <a:t> </a:t>
            </a:r>
            <a:r>
              <a:rPr lang="el-GR" sz="2000" dirty="0" err="1">
                <a:solidFill>
                  <a:schemeClr val="bg2">
                    <a:lumMod val="50000"/>
                  </a:schemeClr>
                </a:solidFill>
                <a:latin typeface="Segoe UI" pitchFamily="34" charset="0"/>
                <a:ea typeface="ＭＳ Ｐゴシック" charset="-128"/>
                <a:cs typeface="Segoe UI" pitchFamily="34" charset="0"/>
              </a:rPr>
              <a:t>alert</a:t>
            </a:r>
            <a:r>
              <a:rPr lang="el-GR" sz="2000" dirty="0">
                <a:solidFill>
                  <a:schemeClr val="bg2">
                    <a:lumMod val="50000"/>
                  </a:schemeClr>
                </a:solidFill>
                <a:latin typeface="Segoe UI" pitchFamily="34" charset="0"/>
                <a:ea typeface="ＭＳ Ｐゴシック" charset="-128"/>
                <a:cs typeface="Segoe UI" pitchFamily="34" charset="0"/>
              </a:rPr>
              <a:t> </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Ιστοσελίδες τύπου μπροσούρας</a:t>
            </a:r>
          </a:p>
          <a:p>
            <a:pPr marL="800100" lvl="7" indent="-342900">
              <a:buFont typeface="Arial" panose="020B0604020202020204" pitchFamily="34" charset="0"/>
              <a:buChar char="•"/>
            </a:pPr>
            <a:r>
              <a:rPr lang="el-GR" sz="2000" dirty="0">
                <a:solidFill>
                  <a:schemeClr val="bg2">
                    <a:lumMod val="50000"/>
                  </a:schemeClr>
                </a:solidFill>
                <a:latin typeface="Segoe UI" pitchFamily="34" charset="0"/>
                <a:ea typeface="ＭＳ Ｐゴシック" charset="-128"/>
                <a:cs typeface="Segoe UI" pitchFamily="34" charset="0"/>
              </a:rPr>
              <a:t>Δυναμικές ιστοσελίδες επιλογής (</a:t>
            </a:r>
            <a:r>
              <a:rPr lang="el-GR" sz="2000" dirty="0" err="1">
                <a:solidFill>
                  <a:schemeClr val="bg2">
                    <a:lumMod val="50000"/>
                  </a:schemeClr>
                </a:solidFill>
                <a:latin typeface="Segoe UI" pitchFamily="34" charset="0"/>
                <a:ea typeface="ＭＳ Ｐゴシック" charset="-128"/>
                <a:cs typeface="Segoe UI" pitchFamily="34" charset="0"/>
              </a:rPr>
              <a:t>point</a:t>
            </a:r>
            <a:r>
              <a:rPr lang="el-GR" sz="2000" dirty="0">
                <a:solidFill>
                  <a:schemeClr val="bg2">
                    <a:lumMod val="50000"/>
                  </a:schemeClr>
                </a:solidFill>
                <a:latin typeface="Segoe UI" pitchFamily="34" charset="0"/>
                <a:ea typeface="ＭＳ Ｐゴシック" charset="-128"/>
                <a:cs typeface="Segoe UI" pitchFamily="34" charset="0"/>
              </a:rPr>
              <a:t> and </a:t>
            </a:r>
            <a:r>
              <a:rPr lang="el-GR" sz="2000" dirty="0" err="1">
                <a:solidFill>
                  <a:schemeClr val="bg2">
                    <a:lumMod val="50000"/>
                  </a:schemeClr>
                </a:solidFill>
                <a:latin typeface="Segoe UI" pitchFamily="34" charset="0"/>
                <a:ea typeface="ＭＳ Ｐゴシック" charset="-128"/>
                <a:cs typeface="Segoe UI" pitchFamily="34" charset="0"/>
              </a:rPr>
              <a:t>click</a:t>
            </a:r>
            <a:r>
              <a:rPr lang="el-GR" sz="2000" dirty="0">
                <a:solidFill>
                  <a:schemeClr val="bg2">
                    <a:lumMod val="50000"/>
                  </a:schemeClr>
                </a:solidFill>
                <a:latin typeface="Segoe UI" pitchFamily="34" charset="0"/>
                <a:ea typeface="ＭＳ Ｐゴシック" charset="-128"/>
                <a:cs typeface="Segoe UI" pitchFamily="34" charset="0"/>
              </a:rPr>
              <a:t>) </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9020354" cy="461665"/>
          </a:xfrm>
          <a:prstGeom prst="rect">
            <a:avLst/>
          </a:prstGeom>
        </p:spPr>
        <p:txBody>
          <a:bodyPr wrap="none">
            <a:spAutoFit/>
          </a:bodyPr>
          <a:lstStyle/>
          <a:p>
            <a:r>
              <a:rPr lang="el-GR" altLang="el-GR" sz="2400" b="1" dirty="0">
                <a:solidFill>
                  <a:srgbClr val="303F6A"/>
                </a:solidFill>
              </a:rPr>
              <a:t>Εξατομίκευση χαρακτηριστικών αγαθών με τη χρήση του διαδικτύου</a:t>
            </a:r>
            <a:endParaRPr lang="el-GR" sz="2400" b="1" dirty="0">
              <a:solidFill>
                <a:srgbClr val="303F6A"/>
              </a:solidFill>
            </a:endParaRPr>
          </a:p>
        </p:txBody>
      </p:sp>
    </p:spTree>
    <p:extLst>
      <p:ext uri="{BB962C8B-B14F-4D97-AF65-F5344CB8AC3E}">
        <p14:creationId xmlns:p14="http://schemas.microsoft.com/office/powerpoint/2010/main" val="2598367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470641"/>
            <a:ext cx="9240715" cy="5016758"/>
          </a:xfrm>
          <a:prstGeom prst="rect">
            <a:avLst/>
          </a:prstGeom>
          <a:noFill/>
        </p:spPr>
        <p:txBody>
          <a:bodyPr wrap="square" rtlCol="0">
            <a:spAutoFit/>
          </a:bodyPr>
          <a:lstStyle/>
          <a:p>
            <a:endParaRPr lang="el-GR" sz="2400" dirty="0">
              <a:solidFill>
                <a:srgbClr val="303F6A"/>
              </a:solidFill>
            </a:endParaRPr>
          </a:p>
          <a:p>
            <a:pPr marL="457200" lvl="7"/>
            <a:r>
              <a:rPr lang="el-GR" sz="2000" dirty="0">
                <a:solidFill>
                  <a:schemeClr val="bg2">
                    <a:lumMod val="50000"/>
                  </a:schemeClr>
                </a:solidFill>
                <a:latin typeface="Segoe UI" pitchFamily="34" charset="0"/>
                <a:ea typeface="ＭＳ Ｐゴシック" charset="-128"/>
                <a:cs typeface="Segoe UI" pitchFamily="34" charset="0"/>
              </a:rPr>
              <a:t>Επτά είναι τα καίρια ερωτήματα που θέτει ένας καταναλωτής σχετικά με ένα προϊόν ή μια υπηρεσία:</a:t>
            </a:r>
          </a:p>
          <a:p>
            <a:pPr marL="800100" lvl="7" indent="-342900">
              <a:buFont typeface="Arial" panose="020B0604020202020204" pitchFamily="34" charset="0"/>
              <a:buChar char="•"/>
            </a:pPr>
            <a:endParaRPr lang="el-GR" sz="2000" dirty="0">
              <a:solidFill>
                <a:schemeClr val="bg2">
                  <a:lumMod val="50000"/>
                </a:schemeClr>
              </a:solidFill>
              <a:latin typeface="Segoe UI" pitchFamily="34" charset="0"/>
              <a:ea typeface="ＭＳ Ｐゴシック" charset="-128"/>
              <a:cs typeface="Segoe UI" pitchFamily="34" charset="0"/>
            </a:endParaRP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Τι ακριβώς κάνει το προϊόν ή η υπηρεσία;</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Γιατί μου είναι αναγκαίο το προϊόν ή η υπηρεσία;</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Τι μοναδικό υπάρχει σε σχέση με το προϊόν ή την υπηρεσία;</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Γιατί αυτή η μοναδικότητα είναι σημαντική;</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Γιατί πρέπει να με αφορά;</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Ποιος άλλος χρησιμοποιεί το προϊόν ή την υπηρεσία;</a:t>
            </a:r>
          </a:p>
          <a:p>
            <a:pPr marL="914400" lvl="7" indent="-457200">
              <a:buFont typeface="+mj-lt"/>
              <a:buAutoNum type="arabicPeriod"/>
            </a:pPr>
            <a:r>
              <a:rPr lang="el-GR" sz="2000" dirty="0">
                <a:solidFill>
                  <a:schemeClr val="bg2">
                    <a:lumMod val="50000"/>
                  </a:schemeClr>
                </a:solidFill>
                <a:latin typeface="Segoe UI" pitchFamily="34" charset="0"/>
                <a:ea typeface="ＭＳ Ｐゴシック" charset="-128"/>
                <a:cs typeface="Segoe UI" pitchFamily="34" charset="0"/>
              </a:rPr>
              <a:t>Γιατί πρέπει να το προμηθευτώ άμεσα;</a:t>
            </a: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a:p>
            <a:endParaRPr lang="el-GR" sz="2400" dirty="0">
              <a:solidFill>
                <a:srgbClr val="303F6A"/>
              </a:solidFill>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54545" cy="461665"/>
          </a:xfrm>
          <a:prstGeom prst="rect">
            <a:avLst/>
          </a:prstGeom>
        </p:spPr>
        <p:txBody>
          <a:bodyPr wrap="none">
            <a:spAutoFit/>
          </a:bodyPr>
          <a:lstStyle/>
          <a:p>
            <a:r>
              <a:rPr lang="en-US" altLang="el-GR" sz="2400" b="1" dirty="0">
                <a:solidFill>
                  <a:srgbClr val="303F6A"/>
                </a:solidFill>
              </a:rPr>
              <a:t>The </a:t>
            </a:r>
            <a:r>
              <a:rPr lang="en-US" altLang="el-GR" sz="2400" b="1" dirty="0" err="1">
                <a:solidFill>
                  <a:srgbClr val="303F6A"/>
                </a:solidFill>
              </a:rPr>
              <a:t>Cluetrain</a:t>
            </a:r>
            <a:r>
              <a:rPr lang="en-US" altLang="el-GR" sz="2400" b="1" dirty="0">
                <a:solidFill>
                  <a:srgbClr val="303F6A"/>
                </a:solidFill>
              </a:rPr>
              <a:t> Manifesto</a:t>
            </a:r>
            <a:endParaRPr lang="el-GR" sz="2400" b="1" dirty="0">
              <a:solidFill>
                <a:srgbClr val="303F6A"/>
              </a:solidFill>
            </a:endParaRPr>
          </a:p>
        </p:txBody>
      </p:sp>
    </p:spTree>
    <p:extLst>
      <p:ext uri="{BB962C8B-B14F-4D97-AF65-F5344CB8AC3E}">
        <p14:creationId xmlns:p14="http://schemas.microsoft.com/office/powerpoint/2010/main" val="97964008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2273</TotalTime>
  <Words>1520</Words>
  <Application>Microsoft Office PowerPoint</Application>
  <PresentationFormat>Custom</PresentationFormat>
  <Paragraphs>246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Segoe UI</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ΑΡΣΕΝΗΣ ΣΠΥΡΙΔΩΝ</dc:creator>
  <cp:lastModifiedBy>ΑΡΣΕΝΗΣ ΣΠΥΡΙΔΩΝ</cp:lastModifiedBy>
  <cp:revision>44</cp:revision>
  <dcterms:created xsi:type="dcterms:W3CDTF">2022-11-07T17:34:18Z</dcterms:created>
  <dcterms:modified xsi:type="dcterms:W3CDTF">2022-12-07T13:33:21Z</dcterms:modified>
</cp:coreProperties>
</file>