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1"/>
  </p:notesMasterIdLst>
  <p:sldIdLst>
    <p:sldId id="256" r:id="rId2"/>
    <p:sldId id="484" r:id="rId3"/>
    <p:sldId id="485" r:id="rId4"/>
    <p:sldId id="486" r:id="rId5"/>
    <p:sldId id="487" r:id="rId6"/>
    <p:sldId id="488" r:id="rId7"/>
    <p:sldId id="489" r:id="rId8"/>
    <p:sldId id="490" r:id="rId9"/>
    <p:sldId id="491" r:id="rId10"/>
    <p:sldId id="492" r:id="rId11"/>
    <p:sldId id="493" r:id="rId12"/>
    <p:sldId id="494" r:id="rId13"/>
    <p:sldId id="495" r:id="rId14"/>
    <p:sldId id="496" r:id="rId15"/>
    <p:sldId id="497" r:id="rId16"/>
    <p:sldId id="498" r:id="rId17"/>
    <p:sldId id="499" r:id="rId18"/>
    <p:sldId id="500" r:id="rId19"/>
    <p:sldId id="501" r:id="rId20"/>
    <p:sldId id="502" r:id="rId21"/>
    <p:sldId id="503" r:id="rId22"/>
    <p:sldId id="504" r:id="rId23"/>
    <p:sldId id="505" r:id="rId24"/>
    <p:sldId id="506" r:id="rId25"/>
    <p:sldId id="507" r:id="rId26"/>
    <p:sldId id="508" r:id="rId27"/>
    <p:sldId id="509" r:id="rId28"/>
    <p:sldId id="510" r:id="rId29"/>
    <p:sldId id="511" r:id="rId30"/>
    <p:sldId id="512" r:id="rId31"/>
    <p:sldId id="513" r:id="rId32"/>
    <p:sldId id="514" r:id="rId33"/>
    <p:sldId id="515" r:id="rId34"/>
    <p:sldId id="516" r:id="rId35"/>
    <p:sldId id="517" r:id="rId36"/>
    <p:sldId id="518" r:id="rId37"/>
    <p:sldId id="519" r:id="rId38"/>
    <p:sldId id="520" r:id="rId39"/>
    <p:sldId id="521" r:id="rId40"/>
  </p:sldIdLst>
  <p:sldSz cx="10691813" cy="7559675"/>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1" userDrawn="1">
          <p15:clr>
            <a:srgbClr val="A4A3A4"/>
          </p15:clr>
        </p15:guide>
        <p15:guide id="2" orient="horz" pos="4589" userDrawn="1">
          <p15:clr>
            <a:srgbClr val="A4A3A4"/>
          </p15:clr>
        </p15:guide>
        <p15:guide id="3" orient="horz" pos="893" userDrawn="1">
          <p15:clr>
            <a:srgbClr val="A4A3A4"/>
          </p15:clr>
        </p15:guide>
        <p15:guide id="4" pos="33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ΑΡΣΕΝΗΣ ΣΠΥΡΙΔΩΝ" initials="ΑΣ" lastIdx="3" clrIdx="0">
    <p:extLst>
      <p:ext uri="{19B8F6BF-5375-455C-9EA6-DF929625EA0E}">
        <p15:presenceInfo xmlns:p15="http://schemas.microsoft.com/office/powerpoint/2012/main" userId="S::ARSENIS.SPYROS@nbg.gr::58f90e94-65e5-4088-aff8-ae30d6a4ae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929A"/>
    <a:srgbClr val="303D69"/>
    <a:srgbClr val="303F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8" autoAdjust="0"/>
    <p:restoredTop sz="94660"/>
  </p:normalViewPr>
  <p:slideViewPr>
    <p:cSldViewPr snapToGrid="0">
      <p:cViewPr varScale="1">
        <p:scale>
          <a:sx n="104" d="100"/>
          <a:sy n="104" d="100"/>
        </p:scale>
        <p:origin x="1302" y="102"/>
      </p:cViewPr>
      <p:guideLst>
        <p:guide orient="horz" pos="221"/>
        <p:guide orient="horz" pos="4589"/>
        <p:guide orient="horz" pos="893"/>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11179D-2878-490F-806E-4768797DB5BF}" type="datetimeFigureOut">
              <a:rPr lang="el-GR" smtClean="0"/>
              <a:t>11/12/2022</a:t>
            </a:fld>
            <a:endParaRPr lang="el-GR"/>
          </a:p>
        </p:txBody>
      </p:sp>
      <p:sp>
        <p:nvSpPr>
          <p:cNvPr id="4" name="Θέση εικόνας διαφάνειας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FDDB35-ADA3-4C7F-8CB3-1221A79C17E3}" type="slidenum">
              <a:rPr lang="el-GR" smtClean="0"/>
              <a:t>‹#›</a:t>
            </a:fld>
            <a:endParaRPr lang="el-GR"/>
          </a:p>
        </p:txBody>
      </p:sp>
    </p:spTree>
    <p:extLst>
      <p:ext uri="{BB962C8B-B14F-4D97-AF65-F5344CB8AC3E}">
        <p14:creationId xmlns:p14="http://schemas.microsoft.com/office/powerpoint/2010/main" val="2908362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1A01AE-71D8-4BA5-B7D2-EA160B96E585}"/>
              </a:ext>
            </a:extLst>
          </p:cNvPr>
          <p:cNvSpPr>
            <a:spLocks noGrp="1"/>
          </p:cNvSpPr>
          <p:nvPr>
            <p:ph type="ctrTitle"/>
          </p:nvPr>
        </p:nvSpPr>
        <p:spPr>
          <a:xfrm>
            <a:off x="1336477" y="1237197"/>
            <a:ext cx="8018860" cy="2631887"/>
          </a:xfrm>
        </p:spPr>
        <p:txBody>
          <a:bodyPr anchor="b"/>
          <a:lstStyle>
            <a:lvl1pPr algn="ctr">
              <a:defRPr sz="5262"/>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F8DAFAAA-7397-4399-B20E-EE2469E6F47B}"/>
              </a:ext>
            </a:extLst>
          </p:cNvPr>
          <p:cNvSpPr>
            <a:spLocks noGrp="1"/>
          </p:cNvSpPr>
          <p:nvPr>
            <p:ph type="subTitle" idx="1"/>
          </p:nvPr>
        </p:nvSpPr>
        <p:spPr>
          <a:xfrm>
            <a:off x="1336477" y="3970580"/>
            <a:ext cx="8018860" cy="1825171"/>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7562F47C-926F-460E-A83D-B6D0DD71EC73}"/>
              </a:ext>
            </a:extLst>
          </p:cNvPr>
          <p:cNvSpPr>
            <a:spLocks noGrp="1"/>
          </p:cNvSpPr>
          <p:nvPr>
            <p:ph type="dt" sz="half" idx="10"/>
          </p:nvPr>
        </p:nvSpPr>
        <p:spPr/>
        <p:txBody>
          <a:bodyPr/>
          <a:lstStyle/>
          <a:p>
            <a:fld id="{1CAC37E4-1976-4959-BCDF-478B4873A217}" type="datetimeFigureOut">
              <a:rPr lang="el-GR" smtClean="0"/>
              <a:t>11/12/2022</a:t>
            </a:fld>
            <a:endParaRPr lang="el-GR"/>
          </a:p>
        </p:txBody>
      </p:sp>
      <p:sp>
        <p:nvSpPr>
          <p:cNvPr id="5" name="Θέση υποσέλιδου 4">
            <a:extLst>
              <a:ext uri="{FF2B5EF4-FFF2-40B4-BE49-F238E27FC236}">
                <a16:creationId xmlns:a16="http://schemas.microsoft.com/office/drawing/2014/main" id="{9F00800F-F920-47BA-8CF2-1B06DBAF3CB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6EF56E1-F073-4D90-BF5A-12024DE3D376}"/>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3185635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17D800-0E31-4F74-B5CC-8FA15AE2CFB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3FE0DCD-C8DE-4172-A4C4-FEE301103FB7}"/>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5F1A6CD-3DD5-420D-8A0B-CAC0F7B52296}"/>
              </a:ext>
            </a:extLst>
          </p:cNvPr>
          <p:cNvSpPr>
            <a:spLocks noGrp="1"/>
          </p:cNvSpPr>
          <p:nvPr>
            <p:ph type="dt" sz="half" idx="10"/>
          </p:nvPr>
        </p:nvSpPr>
        <p:spPr/>
        <p:txBody>
          <a:bodyPr/>
          <a:lstStyle/>
          <a:p>
            <a:fld id="{1CAC37E4-1976-4959-BCDF-478B4873A217}" type="datetimeFigureOut">
              <a:rPr lang="el-GR" smtClean="0"/>
              <a:t>11/12/2022</a:t>
            </a:fld>
            <a:endParaRPr lang="el-GR"/>
          </a:p>
        </p:txBody>
      </p:sp>
      <p:sp>
        <p:nvSpPr>
          <p:cNvPr id="5" name="Θέση υποσέλιδου 4">
            <a:extLst>
              <a:ext uri="{FF2B5EF4-FFF2-40B4-BE49-F238E27FC236}">
                <a16:creationId xmlns:a16="http://schemas.microsoft.com/office/drawing/2014/main" id="{EF14EA75-0FE7-4BB2-AF8C-5B61A42A453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3374011-E005-4596-9C8F-B65921274C05}"/>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4135768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5C5C0E32-3094-4D25-8A6E-B275AE26C2B7}"/>
              </a:ext>
            </a:extLst>
          </p:cNvPr>
          <p:cNvSpPr>
            <a:spLocks noGrp="1"/>
          </p:cNvSpPr>
          <p:nvPr>
            <p:ph type="title" orient="vert"/>
          </p:nvPr>
        </p:nvSpPr>
        <p:spPr>
          <a:xfrm>
            <a:off x="7651329" y="402483"/>
            <a:ext cx="2305422" cy="6406475"/>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8311AE4-50A8-4642-B1FB-F4D5D70780BB}"/>
              </a:ext>
            </a:extLst>
          </p:cNvPr>
          <p:cNvSpPr>
            <a:spLocks noGrp="1"/>
          </p:cNvSpPr>
          <p:nvPr>
            <p:ph type="body" orient="vert" idx="1"/>
          </p:nvPr>
        </p:nvSpPr>
        <p:spPr>
          <a:xfrm>
            <a:off x="735062" y="402483"/>
            <a:ext cx="6782619" cy="640647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56A0681-981F-4674-B467-2B46E6640E4E}"/>
              </a:ext>
            </a:extLst>
          </p:cNvPr>
          <p:cNvSpPr>
            <a:spLocks noGrp="1"/>
          </p:cNvSpPr>
          <p:nvPr>
            <p:ph type="dt" sz="half" idx="10"/>
          </p:nvPr>
        </p:nvSpPr>
        <p:spPr/>
        <p:txBody>
          <a:bodyPr/>
          <a:lstStyle/>
          <a:p>
            <a:fld id="{1CAC37E4-1976-4959-BCDF-478B4873A217}" type="datetimeFigureOut">
              <a:rPr lang="el-GR" smtClean="0"/>
              <a:t>11/12/2022</a:t>
            </a:fld>
            <a:endParaRPr lang="el-GR"/>
          </a:p>
        </p:txBody>
      </p:sp>
      <p:sp>
        <p:nvSpPr>
          <p:cNvPr id="5" name="Θέση υποσέλιδου 4">
            <a:extLst>
              <a:ext uri="{FF2B5EF4-FFF2-40B4-BE49-F238E27FC236}">
                <a16:creationId xmlns:a16="http://schemas.microsoft.com/office/drawing/2014/main" id="{280DF6FE-FA18-430D-80B3-1B2F1AFC4AB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E4F9AA6-70A1-4E84-95B5-FEC5411E07C7}"/>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1159270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F97544-1080-42D4-9DE8-D9A2BFFF458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766282D-F9F8-4C57-82D6-244EF00E5B17}"/>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D33D684-79B1-4215-885F-70858B09D342}"/>
              </a:ext>
            </a:extLst>
          </p:cNvPr>
          <p:cNvSpPr>
            <a:spLocks noGrp="1"/>
          </p:cNvSpPr>
          <p:nvPr>
            <p:ph type="dt" sz="half" idx="10"/>
          </p:nvPr>
        </p:nvSpPr>
        <p:spPr/>
        <p:txBody>
          <a:bodyPr/>
          <a:lstStyle/>
          <a:p>
            <a:fld id="{1CAC37E4-1976-4959-BCDF-478B4873A217}" type="datetimeFigureOut">
              <a:rPr lang="el-GR" smtClean="0"/>
              <a:t>11/12/2022</a:t>
            </a:fld>
            <a:endParaRPr lang="el-GR"/>
          </a:p>
        </p:txBody>
      </p:sp>
      <p:sp>
        <p:nvSpPr>
          <p:cNvPr id="5" name="Θέση υποσέλιδου 4">
            <a:extLst>
              <a:ext uri="{FF2B5EF4-FFF2-40B4-BE49-F238E27FC236}">
                <a16:creationId xmlns:a16="http://schemas.microsoft.com/office/drawing/2014/main" id="{C7A2BC5B-DDA2-4AEA-A482-29491B38D2E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6188497-A6AE-4CBD-9F79-BE41997C26C3}"/>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450709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679A7B-EB31-42F8-9533-FDE76BD8C558}"/>
              </a:ext>
            </a:extLst>
          </p:cNvPr>
          <p:cNvSpPr>
            <a:spLocks noGrp="1"/>
          </p:cNvSpPr>
          <p:nvPr>
            <p:ph type="title"/>
          </p:nvPr>
        </p:nvSpPr>
        <p:spPr>
          <a:xfrm>
            <a:off x="729493" y="1884670"/>
            <a:ext cx="9221689" cy="3144614"/>
          </a:xfrm>
        </p:spPr>
        <p:txBody>
          <a:bodyPr anchor="b"/>
          <a:lstStyle>
            <a:lvl1pPr>
              <a:defRPr sz="5262"/>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2E6D8A6-FD59-4D1A-8D88-A6E3A2954BE7}"/>
              </a:ext>
            </a:extLst>
          </p:cNvPr>
          <p:cNvSpPr>
            <a:spLocks noGrp="1"/>
          </p:cNvSpPr>
          <p:nvPr>
            <p:ph type="body" idx="1"/>
          </p:nvPr>
        </p:nvSpPr>
        <p:spPr>
          <a:xfrm>
            <a:off x="729493" y="5059034"/>
            <a:ext cx="9221689" cy="1653678"/>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BEF5D70F-3CE2-4D7C-969B-B7A58F5743C0}"/>
              </a:ext>
            </a:extLst>
          </p:cNvPr>
          <p:cNvSpPr>
            <a:spLocks noGrp="1"/>
          </p:cNvSpPr>
          <p:nvPr>
            <p:ph type="dt" sz="half" idx="10"/>
          </p:nvPr>
        </p:nvSpPr>
        <p:spPr/>
        <p:txBody>
          <a:bodyPr/>
          <a:lstStyle/>
          <a:p>
            <a:fld id="{1CAC37E4-1976-4959-BCDF-478B4873A217}" type="datetimeFigureOut">
              <a:rPr lang="el-GR" smtClean="0"/>
              <a:t>11/12/2022</a:t>
            </a:fld>
            <a:endParaRPr lang="el-GR"/>
          </a:p>
        </p:txBody>
      </p:sp>
      <p:sp>
        <p:nvSpPr>
          <p:cNvPr id="5" name="Θέση υποσέλιδου 4">
            <a:extLst>
              <a:ext uri="{FF2B5EF4-FFF2-40B4-BE49-F238E27FC236}">
                <a16:creationId xmlns:a16="http://schemas.microsoft.com/office/drawing/2014/main" id="{B5C56B27-DBFD-4A2E-BE81-133E908E293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8954804-C231-4C41-937C-C23C207FC3EC}"/>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94781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87E9F0-2C5E-4D4D-914D-4E4D5FD83C7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08DB2E4-63B1-4A03-BA0B-F1D3F0D27B2F}"/>
              </a:ext>
            </a:extLst>
          </p:cNvPr>
          <p:cNvSpPr>
            <a:spLocks noGrp="1"/>
          </p:cNvSpPr>
          <p:nvPr>
            <p:ph sz="half" idx="1"/>
          </p:nvPr>
        </p:nvSpPr>
        <p:spPr>
          <a:xfrm>
            <a:off x="735062" y="2012414"/>
            <a:ext cx="4544021" cy="479654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756EE1B4-9D2A-4147-A8D4-79F9537D3077}"/>
              </a:ext>
            </a:extLst>
          </p:cNvPr>
          <p:cNvSpPr>
            <a:spLocks noGrp="1"/>
          </p:cNvSpPr>
          <p:nvPr>
            <p:ph sz="half" idx="2"/>
          </p:nvPr>
        </p:nvSpPr>
        <p:spPr>
          <a:xfrm>
            <a:off x="5412730" y="2012414"/>
            <a:ext cx="4544021" cy="479654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9B1D9E13-C5DD-4E22-9E59-9B5BD0DD4207}"/>
              </a:ext>
            </a:extLst>
          </p:cNvPr>
          <p:cNvSpPr>
            <a:spLocks noGrp="1"/>
          </p:cNvSpPr>
          <p:nvPr>
            <p:ph type="dt" sz="half" idx="10"/>
          </p:nvPr>
        </p:nvSpPr>
        <p:spPr/>
        <p:txBody>
          <a:bodyPr/>
          <a:lstStyle/>
          <a:p>
            <a:fld id="{1CAC37E4-1976-4959-BCDF-478B4873A217}" type="datetimeFigureOut">
              <a:rPr lang="el-GR" smtClean="0"/>
              <a:t>11/12/2022</a:t>
            </a:fld>
            <a:endParaRPr lang="el-GR"/>
          </a:p>
        </p:txBody>
      </p:sp>
      <p:sp>
        <p:nvSpPr>
          <p:cNvPr id="6" name="Θέση υποσέλιδου 5">
            <a:extLst>
              <a:ext uri="{FF2B5EF4-FFF2-40B4-BE49-F238E27FC236}">
                <a16:creationId xmlns:a16="http://schemas.microsoft.com/office/drawing/2014/main" id="{2DB7AFF3-9DFE-4527-9C2A-457F40BFD4A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CBA1260-9CD2-4A68-99AA-C0CD86311F96}"/>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182215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D950B1-7DE2-4843-82A8-B8262096CB57}"/>
              </a:ext>
            </a:extLst>
          </p:cNvPr>
          <p:cNvSpPr>
            <a:spLocks noGrp="1"/>
          </p:cNvSpPr>
          <p:nvPr>
            <p:ph type="title"/>
          </p:nvPr>
        </p:nvSpPr>
        <p:spPr>
          <a:xfrm>
            <a:off x="736455" y="402483"/>
            <a:ext cx="9221689" cy="1461188"/>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20732D1-195F-424E-8909-6F0CA47123D2}"/>
              </a:ext>
            </a:extLst>
          </p:cNvPr>
          <p:cNvSpPr>
            <a:spLocks noGrp="1"/>
          </p:cNvSpPr>
          <p:nvPr>
            <p:ph type="body" idx="1"/>
          </p:nvPr>
        </p:nvSpPr>
        <p:spPr>
          <a:xfrm>
            <a:off x="736455" y="1853171"/>
            <a:ext cx="4523138"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866213A-1948-4FAB-A76C-C465EA3757B2}"/>
              </a:ext>
            </a:extLst>
          </p:cNvPr>
          <p:cNvSpPr>
            <a:spLocks noGrp="1"/>
          </p:cNvSpPr>
          <p:nvPr>
            <p:ph sz="half" idx="2"/>
          </p:nvPr>
        </p:nvSpPr>
        <p:spPr>
          <a:xfrm>
            <a:off x="736455" y="2761381"/>
            <a:ext cx="4523138" cy="406157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9DBBAE0A-F821-4E08-93FB-95F29F17F687}"/>
              </a:ext>
            </a:extLst>
          </p:cNvPr>
          <p:cNvSpPr>
            <a:spLocks noGrp="1"/>
          </p:cNvSpPr>
          <p:nvPr>
            <p:ph type="body" sz="quarter" idx="3"/>
          </p:nvPr>
        </p:nvSpPr>
        <p:spPr>
          <a:xfrm>
            <a:off x="5412730" y="1853171"/>
            <a:ext cx="4545413"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21544511-0520-4BDE-8C0B-0499649A3CB0}"/>
              </a:ext>
            </a:extLst>
          </p:cNvPr>
          <p:cNvSpPr>
            <a:spLocks noGrp="1"/>
          </p:cNvSpPr>
          <p:nvPr>
            <p:ph sz="quarter" idx="4"/>
          </p:nvPr>
        </p:nvSpPr>
        <p:spPr>
          <a:xfrm>
            <a:off x="5412730" y="2761381"/>
            <a:ext cx="4545413" cy="406157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C38F0905-1FE1-43C2-BB4F-D5FB422F47D2}"/>
              </a:ext>
            </a:extLst>
          </p:cNvPr>
          <p:cNvSpPr>
            <a:spLocks noGrp="1"/>
          </p:cNvSpPr>
          <p:nvPr>
            <p:ph type="dt" sz="half" idx="10"/>
          </p:nvPr>
        </p:nvSpPr>
        <p:spPr/>
        <p:txBody>
          <a:bodyPr/>
          <a:lstStyle/>
          <a:p>
            <a:fld id="{1CAC37E4-1976-4959-BCDF-478B4873A217}" type="datetimeFigureOut">
              <a:rPr lang="el-GR" smtClean="0"/>
              <a:t>11/12/2022</a:t>
            </a:fld>
            <a:endParaRPr lang="el-GR"/>
          </a:p>
        </p:txBody>
      </p:sp>
      <p:sp>
        <p:nvSpPr>
          <p:cNvPr id="8" name="Θέση υποσέλιδου 7">
            <a:extLst>
              <a:ext uri="{FF2B5EF4-FFF2-40B4-BE49-F238E27FC236}">
                <a16:creationId xmlns:a16="http://schemas.microsoft.com/office/drawing/2014/main" id="{6DDF5AE7-EB2D-426C-B6FB-69C649B774BB}"/>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CB327E90-3E92-4AD0-A32D-A0518285BE23}"/>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2691682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DD1BEB-ABB2-4909-AC59-68724E0F5A5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FBF0B3E-4B7C-4E5D-A92F-78ABDC14F888}"/>
              </a:ext>
            </a:extLst>
          </p:cNvPr>
          <p:cNvSpPr>
            <a:spLocks noGrp="1"/>
          </p:cNvSpPr>
          <p:nvPr>
            <p:ph type="dt" sz="half" idx="10"/>
          </p:nvPr>
        </p:nvSpPr>
        <p:spPr/>
        <p:txBody>
          <a:bodyPr/>
          <a:lstStyle/>
          <a:p>
            <a:fld id="{1CAC37E4-1976-4959-BCDF-478B4873A217}" type="datetimeFigureOut">
              <a:rPr lang="el-GR" smtClean="0"/>
              <a:t>11/12/2022</a:t>
            </a:fld>
            <a:endParaRPr lang="el-GR"/>
          </a:p>
        </p:txBody>
      </p:sp>
      <p:sp>
        <p:nvSpPr>
          <p:cNvPr id="4" name="Θέση υποσέλιδου 3">
            <a:extLst>
              <a:ext uri="{FF2B5EF4-FFF2-40B4-BE49-F238E27FC236}">
                <a16:creationId xmlns:a16="http://schemas.microsoft.com/office/drawing/2014/main" id="{21B2CF8C-FB81-434C-83AD-78E13CF6B55B}"/>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93741F60-0273-4035-8974-A631D903346B}"/>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2476092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A414D281-4D11-4E36-891D-33B9ABEBE7D7}"/>
              </a:ext>
            </a:extLst>
          </p:cNvPr>
          <p:cNvSpPr>
            <a:spLocks noGrp="1"/>
          </p:cNvSpPr>
          <p:nvPr>
            <p:ph type="dt" sz="half" idx="10"/>
          </p:nvPr>
        </p:nvSpPr>
        <p:spPr/>
        <p:txBody>
          <a:bodyPr/>
          <a:lstStyle/>
          <a:p>
            <a:fld id="{1CAC37E4-1976-4959-BCDF-478B4873A217}" type="datetimeFigureOut">
              <a:rPr lang="el-GR" smtClean="0"/>
              <a:t>11/12/2022</a:t>
            </a:fld>
            <a:endParaRPr lang="el-GR"/>
          </a:p>
        </p:txBody>
      </p:sp>
      <p:sp>
        <p:nvSpPr>
          <p:cNvPr id="3" name="Θέση υποσέλιδου 2">
            <a:extLst>
              <a:ext uri="{FF2B5EF4-FFF2-40B4-BE49-F238E27FC236}">
                <a16:creationId xmlns:a16="http://schemas.microsoft.com/office/drawing/2014/main" id="{803B1F00-66B4-45B0-89E4-D5E28E4F5132}"/>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BEC5CB1C-5C7A-41FE-861B-DEB94B42F966}"/>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2378341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2B2BA0-4804-41C4-937F-EB5BAE4F49D8}"/>
              </a:ext>
            </a:extLst>
          </p:cNvPr>
          <p:cNvSpPr>
            <a:spLocks noGrp="1"/>
          </p:cNvSpPr>
          <p:nvPr>
            <p:ph type="title"/>
          </p:nvPr>
        </p:nvSpPr>
        <p:spPr>
          <a:xfrm>
            <a:off x="736455" y="503978"/>
            <a:ext cx="3448388" cy="1763924"/>
          </a:xfrm>
        </p:spPr>
        <p:txBody>
          <a:bodyPr anchor="b"/>
          <a:lstStyle>
            <a:lvl1pPr>
              <a:defRPr sz="2806"/>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5D9F8AD-D32B-4F82-9E9F-DECF2404D88A}"/>
              </a:ext>
            </a:extLst>
          </p:cNvPr>
          <p:cNvSpPr>
            <a:spLocks noGrp="1"/>
          </p:cNvSpPr>
          <p:nvPr>
            <p:ph idx="1"/>
          </p:nvPr>
        </p:nvSpPr>
        <p:spPr>
          <a:xfrm>
            <a:off x="4545413" y="1088454"/>
            <a:ext cx="5412730" cy="5372269"/>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9D5763F4-0B0C-4E6B-A6A0-42BDDAE31DDA}"/>
              </a:ext>
            </a:extLst>
          </p:cNvPr>
          <p:cNvSpPr>
            <a:spLocks noGrp="1"/>
          </p:cNvSpPr>
          <p:nvPr>
            <p:ph type="body" sz="half" idx="2"/>
          </p:nvPr>
        </p:nvSpPr>
        <p:spPr>
          <a:xfrm>
            <a:off x="736455" y="2267902"/>
            <a:ext cx="3448388" cy="4201570"/>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DA22A77-2AE4-48DA-BA55-AD62B47AF5AA}"/>
              </a:ext>
            </a:extLst>
          </p:cNvPr>
          <p:cNvSpPr>
            <a:spLocks noGrp="1"/>
          </p:cNvSpPr>
          <p:nvPr>
            <p:ph type="dt" sz="half" idx="10"/>
          </p:nvPr>
        </p:nvSpPr>
        <p:spPr/>
        <p:txBody>
          <a:bodyPr/>
          <a:lstStyle/>
          <a:p>
            <a:fld id="{1CAC37E4-1976-4959-BCDF-478B4873A217}" type="datetimeFigureOut">
              <a:rPr lang="el-GR" smtClean="0"/>
              <a:t>11/12/2022</a:t>
            </a:fld>
            <a:endParaRPr lang="el-GR"/>
          </a:p>
        </p:txBody>
      </p:sp>
      <p:sp>
        <p:nvSpPr>
          <p:cNvPr id="6" name="Θέση υποσέλιδου 5">
            <a:extLst>
              <a:ext uri="{FF2B5EF4-FFF2-40B4-BE49-F238E27FC236}">
                <a16:creationId xmlns:a16="http://schemas.microsoft.com/office/drawing/2014/main" id="{325DEAC6-D5AE-4E25-B628-88EF96A702C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E024020-1AB9-409A-B4BF-1B0A303AD0A1}"/>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2680275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603116-80AC-4790-8D43-6F7B8FA4B6FD}"/>
              </a:ext>
            </a:extLst>
          </p:cNvPr>
          <p:cNvSpPr>
            <a:spLocks noGrp="1"/>
          </p:cNvSpPr>
          <p:nvPr>
            <p:ph type="title"/>
          </p:nvPr>
        </p:nvSpPr>
        <p:spPr>
          <a:xfrm>
            <a:off x="736455" y="503978"/>
            <a:ext cx="3448388" cy="1763924"/>
          </a:xfrm>
        </p:spPr>
        <p:txBody>
          <a:bodyPr anchor="b"/>
          <a:lstStyle>
            <a:lvl1pPr>
              <a:defRPr sz="2806"/>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7292FF0E-D29C-4670-A45A-4929773DC0D9}"/>
              </a:ext>
            </a:extLst>
          </p:cNvPr>
          <p:cNvSpPr>
            <a:spLocks noGrp="1"/>
          </p:cNvSpPr>
          <p:nvPr>
            <p:ph type="pic" idx="1"/>
          </p:nvPr>
        </p:nvSpPr>
        <p:spPr>
          <a:xfrm>
            <a:off x="4545413" y="1088454"/>
            <a:ext cx="5412730" cy="5372269"/>
          </a:xfrm>
        </p:spPr>
        <p:txBody>
          <a:bodyPr/>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endParaRPr lang="el-GR"/>
          </a:p>
        </p:txBody>
      </p:sp>
      <p:sp>
        <p:nvSpPr>
          <p:cNvPr id="4" name="Θέση κειμένου 3">
            <a:extLst>
              <a:ext uri="{FF2B5EF4-FFF2-40B4-BE49-F238E27FC236}">
                <a16:creationId xmlns:a16="http://schemas.microsoft.com/office/drawing/2014/main" id="{F96C01EE-DE21-4E6B-8F0D-97583332B42F}"/>
              </a:ext>
            </a:extLst>
          </p:cNvPr>
          <p:cNvSpPr>
            <a:spLocks noGrp="1"/>
          </p:cNvSpPr>
          <p:nvPr>
            <p:ph type="body" sz="half" idx="2"/>
          </p:nvPr>
        </p:nvSpPr>
        <p:spPr>
          <a:xfrm>
            <a:off x="736455" y="2267902"/>
            <a:ext cx="3448388" cy="4201570"/>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C8C5827-8C05-4C82-8409-94A4F98BF118}"/>
              </a:ext>
            </a:extLst>
          </p:cNvPr>
          <p:cNvSpPr>
            <a:spLocks noGrp="1"/>
          </p:cNvSpPr>
          <p:nvPr>
            <p:ph type="dt" sz="half" idx="10"/>
          </p:nvPr>
        </p:nvSpPr>
        <p:spPr/>
        <p:txBody>
          <a:bodyPr/>
          <a:lstStyle/>
          <a:p>
            <a:fld id="{1CAC37E4-1976-4959-BCDF-478B4873A217}" type="datetimeFigureOut">
              <a:rPr lang="el-GR" smtClean="0"/>
              <a:t>11/12/2022</a:t>
            </a:fld>
            <a:endParaRPr lang="el-GR"/>
          </a:p>
        </p:txBody>
      </p:sp>
      <p:sp>
        <p:nvSpPr>
          <p:cNvPr id="6" name="Θέση υποσέλιδου 5">
            <a:extLst>
              <a:ext uri="{FF2B5EF4-FFF2-40B4-BE49-F238E27FC236}">
                <a16:creationId xmlns:a16="http://schemas.microsoft.com/office/drawing/2014/main" id="{B2B0FC2F-D7A8-4B35-B4D1-DDE7C98A21B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142947A-CA2B-4C75-A2F9-F30EA8C12957}"/>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579049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355DA118-6D75-4AC8-965E-0AF6D08731FB}"/>
              </a:ext>
            </a:extLst>
          </p:cNvPr>
          <p:cNvSpPr>
            <a:spLocks noGrp="1"/>
          </p:cNvSpPr>
          <p:nvPr>
            <p:ph type="title"/>
          </p:nvPr>
        </p:nvSpPr>
        <p:spPr>
          <a:xfrm>
            <a:off x="735062" y="402483"/>
            <a:ext cx="9221689" cy="146118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81FCF19-E671-4DD7-993E-1C4EFBD2A135}"/>
              </a:ext>
            </a:extLst>
          </p:cNvPr>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FDB8E3E-83C8-422D-BEEF-492F4F3C40BD}"/>
              </a:ext>
            </a:extLst>
          </p:cNvPr>
          <p:cNvSpPr>
            <a:spLocks noGrp="1"/>
          </p:cNvSpPr>
          <p:nvPr>
            <p:ph type="dt" sz="half" idx="2"/>
          </p:nvPr>
        </p:nvSpPr>
        <p:spPr>
          <a:xfrm>
            <a:off x="735062" y="7006699"/>
            <a:ext cx="2405658" cy="402483"/>
          </a:xfrm>
          <a:prstGeom prst="rect">
            <a:avLst/>
          </a:prstGeom>
        </p:spPr>
        <p:txBody>
          <a:bodyPr vert="horz" lIns="91440" tIns="45720" rIns="91440" bIns="45720" rtlCol="0" anchor="ctr"/>
          <a:lstStyle>
            <a:lvl1pPr algn="l">
              <a:defRPr sz="1052">
                <a:solidFill>
                  <a:schemeClr val="tx1">
                    <a:tint val="75000"/>
                  </a:schemeClr>
                </a:solidFill>
              </a:defRPr>
            </a:lvl1pPr>
          </a:lstStyle>
          <a:p>
            <a:fld id="{1CAC37E4-1976-4959-BCDF-478B4873A217}" type="datetimeFigureOut">
              <a:rPr lang="el-GR" smtClean="0"/>
              <a:t>11/12/2022</a:t>
            </a:fld>
            <a:endParaRPr lang="el-GR"/>
          </a:p>
        </p:txBody>
      </p:sp>
      <p:sp>
        <p:nvSpPr>
          <p:cNvPr id="5" name="Θέση υποσέλιδου 4">
            <a:extLst>
              <a:ext uri="{FF2B5EF4-FFF2-40B4-BE49-F238E27FC236}">
                <a16:creationId xmlns:a16="http://schemas.microsoft.com/office/drawing/2014/main" id="{2E1F32B4-A8A4-4302-BAFD-B2557F17113A}"/>
              </a:ext>
            </a:extLst>
          </p:cNvPr>
          <p:cNvSpPr>
            <a:spLocks noGrp="1"/>
          </p:cNvSpPr>
          <p:nvPr>
            <p:ph type="ftr" sz="quarter" idx="3"/>
          </p:nvPr>
        </p:nvSpPr>
        <p:spPr>
          <a:xfrm>
            <a:off x="3541663" y="7006699"/>
            <a:ext cx="3608487" cy="402483"/>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7311BF7D-D2C4-44C8-98F0-39246F1095E9}"/>
              </a:ext>
            </a:extLst>
          </p:cNvPr>
          <p:cNvSpPr>
            <a:spLocks noGrp="1"/>
          </p:cNvSpPr>
          <p:nvPr>
            <p:ph type="sldNum" sz="quarter" idx="4"/>
          </p:nvPr>
        </p:nvSpPr>
        <p:spPr>
          <a:xfrm>
            <a:off x="7551093" y="7006699"/>
            <a:ext cx="2405658" cy="402483"/>
          </a:xfrm>
          <a:prstGeom prst="rect">
            <a:avLst/>
          </a:prstGeom>
        </p:spPr>
        <p:txBody>
          <a:bodyPr vert="horz" lIns="91440" tIns="45720" rIns="91440" bIns="45720" rtlCol="0" anchor="ctr"/>
          <a:lstStyle>
            <a:lvl1pPr algn="r">
              <a:defRPr sz="1052">
                <a:solidFill>
                  <a:schemeClr val="tx1">
                    <a:tint val="75000"/>
                  </a:schemeClr>
                </a:solidFill>
              </a:defRPr>
            </a:lvl1pPr>
          </a:lstStyle>
          <a:p>
            <a:fld id="{C8E4EF41-121D-4CAE-AC05-99BAC66836D1}" type="slidenum">
              <a:rPr lang="el-GR" smtClean="0"/>
              <a:t>‹#›</a:t>
            </a:fld>
            <a:endParaRPr lang="el-GR"/>
          </a:p>
        </p:txBody>
      </p:sp>
    </p:spTree>
    <p:extLst>
      <p:ext uri="{BB962C8B-B14F-4D97-AF65-F5344CB8AC3E}">
        <p14:creationId xmlns:p14="http://schemas.microsoft.com/office/powerpoint/2010/main" val="20858537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l-GR"/>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www.explore-computers.com/computer_programming/C/C_Plus_Plus.html" TargetMode="External"/><Relationship Id="rId2" Type="http://schemas.openxmlformats.org/officeDocument/2006/relationships/hyperlink" Target="http://www.explore-computers.com/computers/W/Windows_API.html"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864471"/>
            <a:ext cx="10691812" cy="81191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778315"/>
            <a:ext cx="10691812"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762538"/>
            <a:ext cx="10691812"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pic>
        <p:nvPicPr>
          <p:cNvPr id="6" name="Εικόνα 5">
            <a:extLst>
              <a:ext uri="{FF2B5EF4-FFF2-40B4-BE49-F238E27FC236}">
                <a16:creationId xmlns:a16="http://schemas.microsoft.com/office/drawing/2014/main" id="{72ED546E-2FFC-4E3D-8DE3-524AF527B18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4271" y="-12700"/>
            <a:ext cx="10789920" cy="7607016"/>
          </a:xfrm>
          <a:prstGeom prst="rect">
            <a:avLst/>
          </a:prstGeom>
        </p:spPr>
      </p:pic>
      <p:sp>
        <p:nvSpPr>
          <p:cNvPr id="8" name="Ορθογώνιο 7">
            <a:extLst>
              <a:ext uri="{FF2B5EF4-FFF2-40B4-BE49-F238E27FC236}">
                <a16:creationId xmlns:a16="http://schemas.microsoft.com/office/drawing/2014/main" id="{B09CC6B6-C540-42AC-AD83-FC2EFD23D119}"/>
              </a:ext>
            </a:extLst>
          </p:cNvPr>
          <p:cNvSpPr/>
          <p:nvPr/>
        </p:nvSpPr>
        <p:spPr>
          <a:xfrm>
            <a:off x="846162" y="3445901"/>
            <a:ext cx="9507802" cy="2582245"/>
          </a:xfrm>
          <a:prstGeom prst="rect">
            <a:avLst/>
          </a:prstGeom>
        </p:spPr>
        <p:txBody>
          <a:bodyPr wrap="square">
            <a:spAutoFit/>
          </a:bodyPr>
          <a:lstStyle/>
          <a:p>
            <a:pPr>
              <a:lnSpc>
                <a:spcPct val="90000"/>
              </a:lnSpc>
              <a:spcBef>
                <a:spcPct val="0"/>
              </a:spcBef>
              <a:spcAft>
                <a:spcPts val="600"/>
              </a:spcAft>
            </a:pPr>
            <a:r>
              <a:rPr lang="el-GR" sz="3200" b="1" dirty="0">
                <a:solidFill>
                  <a:srgbClr val="303F6A"/>
                </a:solidFill>
              </a:rPr>
              <a:t>Χρηματοδότηση Νεοφυούς Επιχειρηματικότητας </a:t>
            </a:r>
          </a:p>
          <a:p>
            <a:pPr>
              <a:lnSpc>
                <a:spcPct val="90000"/>
              </a:lnSpc>
              <a:spcBef>
                <a:spcPct val="0"/>
              </a:spcBef>
              <a:spcAft>
                <a:spcPts val="600"/>
              </a:spcAft>
            </a:pPr>
            <a:r>
              <a:rPr lang="el-GR" sz="2400" b="1" dirty="0">
                <a:solidFill>
                  <a:srgbClr val="303F6A"/>
                </a:solidFill>
              </a:rPr>
              <a:t>Εφαρμοσμένη Οικονομική Νεοφυών Εταιρειών</a:t>
            </a:r>
          </a:p>
          <a:p>
            <a:pPr>
              <a:lnSpc>
                <a:spcPct val="90000"/>
              </a:lnSpc>
              <a:spcBef>
                <a:spcPct val="0"/>
              </a:spcBef>
              <a:spcAft>
                <a:spcPts val="600"/>
              </a:spcAft>
            </a:pPr>
            <a:endParaRPr lang="el-GR" sz="2400" b="1" dirty="0">
              <a:solidFill>
                <a:srgbClr val="303F6A"/>
              </a:solidFill>
            </a:endParaRPr>
          </a:p>
          <a:p>
            <a:pPr>
              <a:lnSpc>
                <a:spcPct val="90000"/>
              </a:lnSpc>
              <a:spcBef>
                <a:spcPct val="0"/>
              </a:spcBef>
              <a:spcAft>
                <a:spcPts val="600"/>
              </a:spcAft>
            </a:pPr>
            <a:r>
              <a:rPr lang="el-GR" sz="2400" b="1" dirty="0">
                <a:solidFill>
                  <a:srgbClr val="303F6A"/>
                </a:solidFill>
              </a:rPr>
              <a:t>9</a:t>
            </a:r>
            <a:r>
              <a:rPr lang="el-GR" sz="2400" b="1" baseline="30000" dirty="0">
                <a:solidFill>
                  <a:srgbClr val="303F6A"/>
                </a:solidFill>
              </a:rPr>
              <a:t>ο</a:t>
            </a:r>
            <a:r>
              <a:rPr lang="el-GR" sz="2400" b="1" dirty="0">
                <a:solidFill>
                  <a:srgbClr val="303F6A"/>
                </a:solidFill>
              </a:rPr>
              <a:t> Μάθημα: Κόστος μετάβασης και εγκλωβισμός </a:t>
            </a:r>
          </a:p>
          <a:p>
            <a:pPr>
              <a:lnSpc>
                <a:spcPct val="90000"/>
              </a:lnSpc>
              <a:spcBef>
                <a:spcPct val="0"/>
              </a:spcBef>
              <a:spcAft>
                <a:spcPts val="600"/>
              </a:spcAft>
            </a:pPr>
            <a:r>
              <a:rPr lang="el-GR" sz="2400" b="1" dirty="0">
                <a:solidFill>
                  <a:srgbClr val="303F6A"/>
                </a:solidFill>
              </a:rPr>
              <a:t> </a:t>
            </a:r>
          </a:p>
          <a:p>
            <a:pPr>
              <a:lnSpc>
                <a:spcPct val="90000"/>
              </a:lnSpc>
              <a:spcBef>
                <a:spcPct val="0"/>
              </a:spcBef>
              <a:spcAft>
                <a:spcPts val="600"/>
              </a:spcAft>
            </a:pPr>
            <a:endParaRPr lang="en-US" sz="2400" dirty="0">
              <a:solidFill>
                <a:srgbClr val="303F6A"/>
              </a:solidFill>
            </a:endParaRPr>
          </a:p>
        </p:txBody>
      </p:sp>
      <p:sp>
        <p:nvSpPr>
          <p:cNvPr id="3" name="Ορθογώνιο 2">
            <a:extLst>
              <a:ext uri="{FF2B5EF4-FFF2-40B4-BE49-F238E27FC236}">
                <a16:creationId xmlns:a16="http://schemas.microsoft.com/office/drawing/2014/main" id="{92675679-5E04-4B10-B15D-219E2E347BE8}"/>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Tree>
    <p:extLst>
      <p:ext uri="{BB962C8B-B14F-4D97-AF65-F5344CB8AC3E}">
        <p14:creationId xmlns:p14="http://schemas.microsoft.com/office/powerpoint/2010/main" val="946261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2554545"/>
          </a:xfrm>
          <a:prstGeom prst="rect">
            <a:avLst/>
          </a:prstGeom>
          <a:noFill/>
        </p:spPr>
        <p:txBody>
          <a:bodyPr wrap="square" rtlCol="0">
            <a:spAutoFit/>
          </a:bodyPr>
          <a:lstStyle/>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Συμβατικές δεσμεύσεις</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Αγορά διαρκών προϊόντων. </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Εκπαίδευση σε προϊόντα συγκεκριμένου εμπορικού σήματος. </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Πληροφορίες και βάσεις δεδομένων. </a:t>
            </a:r>
            <a:r>
              <a:rPr lang="el-GR" sz="2000" dirty="0" err="1">
                <a:solidFill>
                  <a:schemeClr val="bg2">
                    <a:lumMod val="50000"/>
                  </a:schemeClr>
                </a:solidFill>
                <a:latin typeface="Segoe UI" pitchFamily="34" charset="0"/>
                <a:ea typeface="ＭＳ Ｐゴシック" charset="-128"/>
                <a:cs typeface="Segoe UI" pitchFamily="34" charset="0"/>
              </a:rPr>
              <a:t>Cobol</a:t>
            </a:r>
            <a:r>
              <a:rPr lang="el-GR" sz="2000" dirty="0">
                <a:solidFill>
                  <a:schemeClr val="bg2">
                    <a:lumMod val="50000"/>
                  </a:schemeClr>
                </a:solidFill>
                <a:latin typeface="Segoe UI" pitchFamily="34" charset="0"/>
                <a:ea typeface="ＭＳ Ｐゴシック" charset="-128"/>
                <a:cs typeface="Segoe UI" pitchFamily="34" charset="0"/>
              </a:rPr>
              <a:t>.</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Εξειδικευμένοι προμηθευτές. </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Προγράμματα αφοσίωσης.</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Στρατηγική πολλαπλών παικτών.</a:t>
            </a:r>
          </a:p>
          <a:p>
            <a:pPr marL="342900" lvl="3" indent="-342900">
              <a:buFont typeface="Arial" panose="020B0604020202020204" pitchFamily="34" charset="0"/>
              <a:buChar char="•"/>
            </a:pPr>
            <a:endParaRPr 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n-US" altLang="el-GR" sz="2400" b="1" dirty="0">
                <a:solidFill>
                  <a:srgbClr val="303F6A"/>
                </a:solidFill>
              </a:rPr>
              <a:t>K</a:t>
            </a:r>
            <a:r>
              <a:rPr lang="el-GR" altLang="el-GR" sz="2400" b="1" dirty="0" err="1">
                <a:solidFill>
                  <a:srgbClr val="303F6A"/>
                </a:solidFill>
              </a:rPr>
              <a:t>ατηγορίες</a:t>
            </a:r>
            <a:r>
              <a:rPr lang="el-GR" altLang="el-GR" sz="2400" b="1" dirty="0">
                <a:solidFill>
                  <a:srgbClr val="303F6A"/>
                </a:solidFill>
              </a:rPr>
              <a:t> εγκλωβισμού</a:t>
            </a:r>
            <a:endParaRPr lang="el-GR" sz="2400" b="1" dirty="0">
              <a:solidFill>
                <a:srgbClr val="303F6A"/>
              </a:solidFill>
            </a:endParaRPr>
          </a:p>
        </p:txBody>
      </p:sp>
    </p:spTree>
    <p:extLst>
      <p:ext uri="{BB962C8B-B14F-4D97-AF65-F5344CB8AC3E}">
        <p14:creationId xmlns:p14="http://schemas.microsoft.com/office/powerpoint/2010/main" val="587635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2246769"/>
          </a:xfrm>
          <a:prstGeom prst="rect">
            <a:avLst/>
          </a:prstGeom>
          <a:noFill/>
        </p:spPr>
        <p:txBody>
          <a:bodyPr wrap="square" rtlCol="0">
            <a:spAutoFit/>
          </a:bodyPr>
          <a:lstStyle/>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Υποχρέωση αγοράς όλων των συμπληρωματικών προϊόντων από τον ίδιο πωλητή.</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Υποχρέωση πραγματοποίησης συγκεκριμένου όγκου αγορών.</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Αποζημίωση σε περίπτωση διακοπής συμβολαίου από τη πλευρά του αγοραστή. </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Συμβάσεις με αυτόματη ανανέωση πριν από τη λήξη τους</a:t>
            </a:r>
          </a:p>
          <a:p>
            <a:pPr marL="342900" lvl="3" indent="-342900">
              <a:buFont typeface="Arial" panose="020B0604020202020204" pitchFamily="34" charset="0"/>
              <a:buChar char="•"/>
            </a:pPr>
            <a:endParaRPr 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sz="2400" b="1" dirty="0">
                <a:solidFill>
                  <a:srgbClr val="303F6A"/>
                </a:solidFill>
              </a:rPr>
              <a:t>Συμβατικές δεσμεύσεις</a:t>
            </a:r>
          </a:p>
        </p:txBody>
      </p:sp>
    </p:spTree>
    <p:extLst>
      <p:ext uri="{BB962C8B-B14F-4D97-AF65-F5344CB8AC3E}">
        <p14:creationId xmlns:p14="http://schemas.microsoft.com/office/powerpoint/2010/main" val="2229407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1938992"/>
          </a:xfrm>
          <a:prstGeom prst="rect">
            <a:avLst/>
          </a:prstGeom>
          <a:noFill/>
        </p:spPr>
        <p:txBody>
          <a:bodyPr wrap="square" rtlCol="0">
            <a:spAutoFit/>
          </a:bodyPr>
          <a:lstStyle/>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Κρίσιμη παράμετρος είναι η διάρκεια ζωής του προϊόντος. </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Ένας τρόπος αποφυγής του εγκλωβισμού αγοράς διαρκών προϊόντων είναι η ενοικίαση μηχανημάτων</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Ενοικίαση υπηρεσιών-</a:t>
            </a:r>
            <a:r>
              <a:rPr lang="el-GR" sz="2000" dirty="0" err="1">
                <a:solidFill>
                  <a:schemeClr val="bg2">
                    <a:lumMod val="50000"/>
                  </a:schemeClr>
                </a:solidFill>
                <a:latin typeface="Segoe UI" pitchFamily="34" charset="0"/>
                <a:ea typeface="ＭＳ Ｐゴシック" charset="-128"/>
                <a:cs typeface="Segoe UI" pitchFamily="34" charset="0"/>
              </a:rPr>
              <a:t>outsourcing</a:t>
            </a:r>
            <a:r>
              <a:rPr lang="el-GR" sz="2000" dirty="0">
                <a:solidFill>
                  <a:schemeClr val="bg2">
                    <a:lumMod val="50000"/>
                  </a:schemeClr>
                </a:solidFill>
                <a:latin typeface="Segoe UI" pitchFamily="34" charset="0"/>
                <a:ea typeface="ＭＳ Ｐゴシック" charset="-128"/>
                <a:cs typeface="Segoe UI" pitchFamily="34" charset="0"/>
              </a:rPr>
              <a:t>, όπως της υπηρεσίας υποστήριξης χρηστών-</a:t>
            </a:r>
            <a:r>
              <a:rPr lang="el-GR" sz="2000" dirty="0" err="1">
                <a:solidFill>
                  <a:schemeClr val="bg2">
                    <a:lumMod val="50000"/>
                  </a:schemeClr>
                </a:solidFill>
                <a:latin typeface="Segoe UI" pitchFamily="34" charset="0"/>
                <a:ea typeface="ＭＳ Ｐゴシック" charset="-128"/>
                <a:cs typeface="Segoe UI" pitchFamily="34" charset="0"/>
              </a:rPr>
              <a:t>Help</a:t>
            </a:r>
            <a:r>
              <a:rPr lang="el-GR" sz="2000" dirty="0">
                <a:solidFill>
                  <a:schemeClr val="bg2">
                    <a:lumMod val="50000"/>
                  </a:schemeClr>
                </a:solidFill>
                <a:latin typeface="Segoe UI" pitchFamily="34" charset="0"/>
                <a:ea typeface="ＭＳ Ｐゴシック" charset="-128"/>
                <a:cs typeface="Segoe UI" pitchFamily="34" charset="0"/>
              </a:rPr>
              <a:t> Desk  </a:t>
            </a:r>
          </a:p>
          <a:p>
            <a:pPr marL="342900" lvl="3" indent="-342900">
              <a:buFont typeface="Arial" panose="020B0604020202020204" pitchFamily="34" charset="0"/>
              <a:buChar char="•"/>
            </a:pPr>
            <a:endParaRPr 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sz="2400" b="1" dirty="0">
                <a:solidFill>
                  <a:srgbClr val="303F6A"/>
                </a:solidFill>
              </a:rPr>
              <a:t>Αγορά διαρκών προϊόντων</a:t>
            </a:r>
          </a:p>
        </p:txBody>
      </p:sp>
    </p:spTree>
    <p:extLst>
      <p:ext uri="{BB962C8B-B14F-4D97-AF65-F5344CB8AC3E}">
        <p14:creationId xmlns:p14="http://schemas.microsoft.com/office/powerpoint/2010/main" val="3375070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1938992"/>
          </a:xfrm>
          <a:prstGeom prst="rect">
            <a:avLst/>
          </a:prstGeom>
          <a:noFill/>
        </p:spPr>
        <p:txBody>
          <a:bodyPr wrap="square" rtlCol="0">
            <a:spAutoFit/>
          </a:bodyPr>
          <a:lstStyle/>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 Η παραγωγή εξειδικευμένου λογισμικού εγκλωβίζει εκτός από τον πελάτη και τον προμηθευτή καθώς δεν μπορεί να πουλήσει το προϊόν σε κάποιο τρίτο. </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 Ένας προμηθευτής που αναπτύσσει εξειδικευμένο προϊόν πρέπει να μεριμνήσει ώστε οι παραγγελίες να καλύπτουν το κόστος του.</a:t>
            </a:r>
          </a:p>
          <a:p>
            <a:pPr marL="342900" lvl="3" indent="-342900">
              <a:buFont typeface="Arial" panose="020B0604020202020204" pitchFamily="34" charset="0"/>
              <a:buChar char="•"/>
            </a:pPr>
            <a:endParaRPr 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sz="2400" b="1" dirty="0">
                <a:solidFill>
                  <a:srgbClr val="303F6A"/>
                </a:solidFill>
              </a:rPr>
              <a:t>Διμερής εγκλωβισμός ή διμερές μονοπώλιο</a:t>
            </a:r>
          </a:p>
        </p:txBody>
      </p:sp>
    </p:spTree>
    <p:extLst>
      <p:ext uri="{BB962C8B-B14F-4D97-AF65-F5344CB8AC3E}">
        <p14:creationId xmlns:p14="http://schemas.microsoft.com/office/powerpoint/2010/main" val="3802731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1323439"/>
          </a:xfrm>
          <a:prstGeom prst="rect">
            <a:avLst/>
          </a:prstGeom>
          <a:noFill/>
        </p:spPr>
        <p:txBody>
          <a:bodyPr wrap="square" rtlCol="0">
            <a:spAutoFit/>
          </a:bodyPr>
          <a:lstStyle/>
          <a:p>
            <a:pPr marL="342900" lvl="3" indent="-342900">
              <a:buFont typeface="Arial" panose="020B0604020202020204" pitchFamily="34" charset="0"/>
              <a:buChar char="•"/>
            </a:pPr>
            <a:r>
              <a:rPr lang="el-GR" sz="2000" dirty="0" err="1">
                <a:solidFill>
                  <a:schemeClr val="bg2">
                    <a:lumMod val="50000"/>
                  </a:schemeClr>
                </a:solidFill>
                <a:latin typeface="Segoe UI" pitchFamily="34" charset="0"/>
                <a:ea typeface="ＭＳ Ｐゴシック" charset="-128"/>
                <a:cs typeface="Segoe UI" pitchFamily="34" charset="0"/>
              </a:rPr>
              <a:t>Tα</a:t>
            </a:r>
            <a:r>
              <a:rPr lang="el-GR" sz="2000" dirty="0">
                <a:solidFill>
                  <a:schemeClr val="bg2">
                    <a:lumMod val="50000"/>
                  </a:schemeClr>
                </a:solidFill>
                <a:latin typeface="Segoe UI" pitchFamily="34" charset="0"/>
                <a:ea typeface="ＭＳ Ｐゴシック" charset="-128"/>
                <a:cs typeface="Segoe UI" pitchFamily="34" charset="0"/>
              </a:rPr>
              <a:t> παιδιά εγκλωβίζονται στα παιχνίδια </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Διαφημίσεις </a:t>
            </a:r>
            <a:r>
              <a:rPr lang="el-GR" sz="2000" dirty="0" err="1">
                <a:solidFill>
                  <a:schemeClr val="bg2">
                    <a:lumMod val="50000"/>
                  </a:schemeClr>
                </a:solidFill>
                <a:latin typeface="Segoe UI" pitchFamily="34" charset="0"/>
                <a:ea typeface="ＭＳ Ｐゴシック" charset="-128"/>
                <a:cs typeface="Segoe UI" pitchFamily="34" charset="0"/>
              </a:rPr>
              <a:t>Amazon</a:t>
            </a:r>
            <a:r>
              <a:rPr lang="el-GR" sz="2000" dirty="0">
                <a:solidFill>
                  <a:schemeClr val="bg2">
                    <a:lumMod val="50000"/>
                  </a:schemeClr>
                </a:solidFill>
                <a:latin typeface="Segoe UI" pitchFamily="34" charset="0"/>
                <a:ea typeface="ＭＳ Ｐゴシック" charset="-128"/>
                <a:cs typeface="Segoe UI" pitchFamily="34" charset="0"/>
              </a:rPr>
              <a:t> και </a:t>
            </a:r>
            <a:r>
              <a:rPr lang="el-GR" sz="2000" dirty="0" err="1">
                <a:solidFill>
                  <a:schemeClr val="bg2">
                    <a:lumMod val="50000"/>
                  </a:schemeClr>
                </a:solidFill>
                <a:latin typeface="Segoe UI" pitchFamily="34" charset="0"/>
                <a:ea typeface="ＭＳ Ｐゴシック" charset="-128"/>
                <a:cs typeface="Segoe UI" pitchFamily="34" charset="0"/>
              </a:rPr>
              <a:t>Barnes</a:t>
            </a:r>
            <a:r>
              <a:rPr lang="el-GR" sz="2000" dirty="0">
                <a:solidFill>
                  <a:schemeClr val="bg2">
                    <a:lumMod val="50000"/>
                  </a:schemeClr>
                </a:solidFill>
                <a:latin typeface="Segoe UI" pitchFamily="34" charset="0"/>
                <a:ea typeface="ＭＳ Ｐゴシック" charset="-128"/>
                <a:cs typeface="Segoe UI" pitchFamily="34" charset="0"/>
              </a:rPr>
              <a:t> &amp; </a:t>
            </a:r>
            <a:r>
              <a:rPr lang="el-GR" sz="2000" dirty="0" err="1">
                <a:solidFill>
                  <a:schemeClr val="bg2">
                    <a:lumMod val="50000"/>
                  </a:schemeClr>
                </a:solidFill>
                <a:latin typeface="Segoe UI" pitchFamily="34" charset="0"/>
                <a:ea typeface="ＭＳ Ｐゴシック" charset="-128"/>
                <a:cs typeface="Segoe UI" pitchFamily="34" charset="0"/>
              </a:rPr>
              <a:t>Noble</a:t>
            </a:r>
            <a:r>
              <a:rPr lang="el-GR" sz="2000" dirty="0">
                <a:solidFill>
                  <a:schemeClr val="bg2">
                    <a:lumMod val="50000"/>
                  </a:schemeClr>
                </a:solidFill>
                <a:latin typeface="Segoe UI" pitchFamily="34" charset="0"/>
                <a:ea typeface="ＭＳ Ｐゴシック" charset="-128"/>
                <a:cs typeface="Segoe UI" pitchFamily="34" charset="0"/>
              </a:rPr>
              <a:t> μέσω τρίτων ιστοσελίδων. </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Οι πολλαπλές εκδηλώσεις που διοργανώνονται από τους προμηθευτές </a:t>
            </a:r>
          </a:p>
          <a:p>
            <a:pPr marL="342900" lvl="3" indent="-342900">
              <a:buFont typeface="Arial" panose="020B0604020202020204" pitchFamily="34" charset="0"/>
              <a:buChar char="•"/>
            </a:pPr>
            <a:endParaRPr 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sz="2400" b="1" dirty="0">
                <a:solidFill>
                  <a:srgbClr val="303F6A"/>
                </a:solidFill>
              </a:rPr>
              <a:t>Στρατηγική πολλαπλών παικτών</a:t>
            </a:r>
          </a:p>
        </p:txBody>
      </p:sp>
    </p:spTree>
    <p:extLst>
      <p:ext uri="{BB962C8B-B14F-4D97-AF65-F5344CB8AC3E}">
        <p14:creationId xmlns:p14="http://schemas.microsoft.com/office/powerpoint/2010/main" val="2103160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4981172"/>
          </a:xfrm>
          <a:prstGeom prst="rect">
            <a:avLst/>
          </a:prstGeom>
          <a:noFill/>
        </p:spPr>
        <p:txBody>
          <a:bodyPr wrap="square" rtlCol="0">
            <a:spAutoFit/>
          </a:bodyPr>
          <a:lstStyle/>
          <a:p>
            <a:pPr algn="just">
              <a:lnSpc>
                <a:spcPct val="90000"/>
              </a:lnSpc>
            </a:pPr>
            <a:r>
              <a:rPr lang="el-GR" altLang="el-GR" sz="2205" dirty="0">
                <a:latin typeface="Times New Roman" panose="02020603050405020304" pitchFamily="18" charset="0"/>
                <a:cs typeface="Times New Roman" panose="02020603050405020304" pitchFamily="18" charset="0"/>
              </a:rPr>
              <a:t>«Το </a:t>
            </a:r>
            <a:r>
              <a:rPr lang="en-US" altLang="el-GR" sz="2205" dirty="0">
                <a:latin typeface="Times New Roman" panose="02020603050405020304" pitchFamily="18" charset="0"/>
                <a:cs typeface="Times New Roman" panose="02020603050405020304" pitchFamily="18" charset="0"/>
              </a:rPr>
              <a:t>API</a:t>
            </a:r>
            <a:r>
              <a:rPr lang="el-GR" altLang="el-GR" sz="2205" dirty="0">
                <a:latin typeface="Times New Roman" panose="02020603050405020304" pitchFamily="18" charset="0"/>
                <a:cs typeface="Times New Roman" panose="02020603050405020304" pitchFamily="18" charset="0"/>
              </a:rPr>
              <a:t> των </a:t>
            </a:r>
            <a:r>
              <a:rPr lang="en-US" altLang="el-GR" sz="2205" dirty="0">
                <a:latin typeface="Times New Roman" panose="02020603050405020304" pitchFamily="18" charset="0"/>
                <a:cs typeface="Times New Roman" panose="02020603050405020304" pitchFamily="18" charset="0"/>
              </a:rPr>
              <a:t>Windows</a:t>
            </a:r>
            <a:r>
              <a:rPr lang="el-GR" altLang="el-GR" sz="2205" dirty="0">
                <a:latin typeface="Times New Roman" panose="02020603050405020304" pitchFamily="18" charset="0"/>
                <a:cs typeface="Times New Roman" panose="02020603050405020304" pitchFamily="18" charset="0"/>
              </a:rPr>
              <a:t> είναι τόσο ευρύ, τόσο βαθύ και τόσο λειτουργικό ώστε οι περισσότεροι ανεξάρτητοι παραγωγοί λογισμικού θα πρέπει να είναι τρελοί για να μην το χρησιμοποιήσουν. Επιπλέον, είναι τόσο βαθιά ενσωματωμένο στον πηγαίο κώδικα πολλών εφαρμογών </a:t>
            </a:r>
            <a:r>
              <a:rPr lang="en-US" altLang="el-GR" sz="2205" dirty="0">
                <a:latin typeface="Times New Roman" panose="02020603050405020304" pitchFamily="18" charset="0"/>
                <a:cs typeface="Times New Roman" panose="02020603050405020304" pitchFamily="18" charset="0"/>
              </a:rPr>
              <a:t>Windows</a:t>
            </a:r>
            <a:r>
              <a:rPr lang="el-GR" altLang="el-GR" sz="2205" dirty="0">
                <a:latin typeface="Times New Roman" panose="02020603050405020304" pitchFamily="18" charset="0"/>
                <a:cs typeface="Times New Roman" panose="02020603050405020304" pitchFamily="18" charset="0"/>
              </a:rPr>
              <a:t> ώστε υπάρχει ένα </a:t>
            </a:r>
            <a:r>
              <a:rPr lang="el-GR" altLang="el-GR" sz="2205" i="1" dirty="0">
                <a:latin typeface="Times New Roman" panose="02020603050405020304" pitchFamily="18" charset="0"/>
                <a:cs typeface="Times New Roman" panose="02020603050405020304" pitchFamily="18" charset="0"/>
              </a:rPr>
              <a:t>τεράστιο κόστος μετάβασης</a:t>
            </a:r>
            <a:r>
              <a:rPr lang="el-GR" altLang="el-GR" sz="2205" dirty="0">
                <a:latin typeface="Times New Roman" panose="02020603050405020304" pitchFamily="18" charset="0"/>
                <a:cs typeface="Times New Roman" panose="02020603050405020304" pitchFamily="18" charset="0"/>
              </a:rPr>
              <a:t> σε περίπτωση χρήσης ενός διαφορετικού λειτουργικού συστήματος.</a:t>
            </a:r>
            <a:endParaRPr lang="el-GR" altLang="el-GR" sz="2205" dirty="0">
              <a:latin typeface="Verdana" panose="020B0604030504040204" pitchFamily="34" charset="0"/>
              <a:cs typeface="Times New Roman" panose="02020603050405020304" pitchFamily="18" charset="0"/>
            </a:endParaRPr>
          </a:p>
          <a:p>
            <a:pPr algn="just">
              <a:lnSpc>
                <a:spcPct val="90000"/>
              </a:lnSpc>
            </a:pPr>
            <a:r>
              <a:rPr lang="en-US" altLang="el-GR" sz="2205" dirty="0">
                <a:latin typeface="Times New Roman" panose="02020603050405020304" pitchFamily="18" charset="0"/>
                <a:cs typeface="Times New Roman" panose="02020603050405020304" pitchFamily="18" charset="0"/>
              </a:rPr>
              <a:t>T</a:t>
            </a:r>
            <a:r>
              <a:rPr lang="el-GR" altLang="el-GR" sz="2205" dirty="0">
                <a:latin typeface="Times New Roman" panose="02020603050405020304" pitchFamily="18" charset="0"/>
                <a:cs typeface="Times New Roman" panose="02020603050405020304" pitchFamily="18" charset="0"/>
              </a:rPr>
              <a:t>ο κόστος μετάβασης είναι αυτό που δίνει στους χρήστες την υπομονή να παραμένουν στα </a:t>
            </a:r>
            <a:r>
              <a:rPr lang="en-US" altLang="el-GR" sz="2205" dirty="0">
                <a:latin typeface="Times New Roman" panose="02020603050405020304" pitchFamily="18" charset="0"/>
                <a:cs typeface="Times New Roman" panose="02020603050405020304" pitchFamily="18" charset="0"/>
              </a:rPr>
              <a:t>Windows</a:t>
            </a:r>
            <a:r>
              <a:rPr lang="el-GR" altLang="el-GR" sz="2205" dirty="0">
                <a:latin typeface="Times New Roman" panose="02020603050405020304" pitchFamily="18" charset="0"/>
                <a:cs typeface="Times New Roman" panose="02020603050405020304" pitchFamily="18" charset="0"/>
              </a:rPr>
              <a:t> παρόλα τα λάθη, τους οδηγούς με λάθη προγραμματισμού, το υψηλό κόστος λειτουργίας, […] Οι πελάτες συνεχώς δοκιμάζουν άλλες πλατφόρμες, όμως απαιτείται τόση πολλή δουλειά για να αλλάξουν πλατφόρμα, που προτιμούν να ελπίζουν ότι τα Windows θα βελτιωθούν.</a:t>
            </a:r>
            <a:endParaRPr lang="el-GR" altLang="el-GR" sz="2205" dirty="0">
              <a:latin typeface="Verdana" panose="020B0604030504040204" pitchFamily="34" charset="0"/>
              <a:cs typeface="Times New Roman" panose="02020603050405020304" pitchFamily="18" charset="0"/>
            </a:endParaRPr>
          </a:p>
          <a:p>
            <a:pPr algn="just">
              <a:lnSpc>
                <a:spcPct val="90000"/>
              </a:lnSpc>
            </a:pPr>
            <a:r>
              <a:rPr lang="el-GR" altLang="el-GR" sz="2205" dirty="0">
                <a:latin typeface="Times New Roman" panose="02020603050405020304" pitchFamily="18" charset="0"/>
                <a:cs typeface="Times New Roman" panose="02020603050405020304" pitchFamily="18" charset="0"/>
              </a:rPr>
              <a:t>Με λίγα λόγια, χωρίς το </a:t>
            </a:r>
            <a:r>
              <a:rPr lang="en-US" altLang="el-GR" sz="2205" dirty="0">
                <a:latin typeface="Times New Roman" panose="02020603050405020304" pitchFamily="18" charset="0"/>
                <a:cs typeface="Times New Roman" panose="02020603050405020304" pitchFamily="18" charset="0"/>
                <a:hlinkClick r:id="rId2" tooltip="Windows API"/>
              </a:rPr>
              <a:t>Windows API</a:t>
            </a:r>
            <a:r>
              <a:rPr lang="el-GR" altLang="el-GR" sz="2205" dirty="0">
                <a:latin typeface="Times New Roman" panose="02020603050405020304" pitchFamily="18" charset="0"/>
                <a:cs typeface="Times New Roman" panose="02020603050405020304" pitchFamily="18" charset="0"/>
              </a:rPr>
              <a:t>, θα είχαμε πεθάνει από καιρό».</a:t>
            </a:r>
            <a:endParaRPr lang="el-GR" altLang="el-GR" sz="2205" dirty="0">
              <a:latin typeface="Verdana" panose="020B0604030504040204" pitchFamily="34" charset="0"/>
              <a:cs typeface="Times New Roman" panose="02020603050405020304" pitchFamily="18" charset="0"/>
            </a:endParaRPr>
          </a:p>
          <a:p>
            <a:pPr algn="just">
              <a:lnSpc>
                <a:spcPct val="90000"/>
              </a:lnSpc>
            </a:pPr>
            <a:endParaRPr lang="en-US" altLang="el-GR" sz="2205" dirty="0">
              <a:latin typeface="Times New Roman" panose="02020603050405020304" pitchFamily="18" charset="0"/>
              <a:cs typeface="Times New Roman" panose="02020603050405020304" pitchFamily="18" charset="0"/>
            </a:endParaRPr>
          </a:p>
          <a:p>
            <a:pPr algn="just">
              <a:lnSpc>
                <a:spcPct val="90000"/>
              </a:lnSpc>
            </a:pPr>
            <a:r>
              <a:rPr lang="en-US" altLang="el-GR" sz="2205" dirty="0">
                <a:latin typeface="Times New Roman" panose="02020603050405020304" pitchFamily="18" charset="0"/>
                <a:cs typeface="Times New Roman" panose="02020603050405020304" pitchFamily="18" charset="0"/>
              </a:rPr>
              <a:t>Microsoft General Manager for </a:t>
            </a:r>
            <a:r>
              <a:rPr lang="en-US" altLang="el-GR" sz="2205" dirty="0">
                <a:latin typeface="Times New Roman" panose="02020603050405020304" pitchFamily="18" charset="0"/>
                <a:cs typeface="Times New Roman" panose="02020603050405020304" pitchFamily="18" charset="0"/>
                <a:hlinkClick r:id="rId3" tooltip="C++"/>
              </a:rPr>
              <a:t>C</a:t>
            </a:r>
            <a:r>
              <a:rPr lang="el-GR" altLang="el-GR" sz="2205" dirty="0">
                <a:latin typeface="Times New Roman" panose="02020603050405020304" pitchFamily="18" charset="0"/>
                <a:cs typeface="Times New Roman" panose="02020603050405020304" pitchFamily="18" charset="0"/>
                <a:hlinkClick r:id="rId3" tooltip="C++"/>
              </a:rPr>
              <a:t>++</a:t>
            </a:r>
            <a:r>
              <a:rPr lang="el-GR" altLang="el-GR" sz="2205" dirty="0">
                <a:latin typeface="Times New Roman" panose="02020603050405020304" pitchFamily="18" charset="0"/>
                <a:cs typeface="Times New Roman" panose="02020603050405020304" pitchFamily="18" charset="0"/>
              </a:rPr>
              <a:t> </a:t>
            </a:r>
            <a:r>
              <a:rPr lang="en-US" altLang="el-GR" sz="2205" dirty="0">
                <a:latin typeface="Times New Roman" panose="02020603050405020304" pitchFamily="18" charset="0"/>
                <a:cs typeface="Times New Roman" panose="02020603050405020304" pitchFamily="18" charset="0"/>
              </a:rPr>
              <a:t>development Aaron </a:t>
            </a:r>
            <a:r>
              <a:rPr lang="en-US" altLang="el-GR" sz="2205" dirty="0" err="1">
                <a:latin typeface="Times New Roman" panose="02020603050405020304" pitchFamily="18" charset="0"/>
                <a:cs typeface="Times New Roman" panose="02020603050405020304" pitchFamily="18" charset="0"/>
              </a:rPr>
              <a:t>Contorer</a:t>
            </a:r>
            <a:endParaRPr lang="el-GR" altLang="el-GR" sz="2205" dirty="0">
              <a:latin typeface="Verdana" panose="020B0604030504040204" pitchFamily="34" charset="0"/>
              <a:cs typeface="Times New Roman" panose="02020603050405020304" pitchFamily="18" charset="0"/>
            </a:endParaRPr>
          </a:p>
          <a:p>
            <a:pPr marL="342900" lvl="3" indent="-342900">
              <a:buFont typeface="Arial" panose="020B0604020202020204" pitchFamily="34" charset="0"/>
              <a:buChar char="•"/>
            </a:pPr>
            <a:endParaRPr 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sz="2400" b="1" dirty="0">
                <a:solidFill>
                  <a:srgbClr val="303F6A"/>
                </a:solidFill>
              </a:rPr>
              <a:t>Παράδειγμα </a:t>
            </a:r>
            <a:r>
              <a:rPr lang="en-US" sz="2400" b="1" dirty="0">
                <a:solidFill>
                  <a:srgbClr val="303F6A"/>
                </a:solidFill>
              </a:rPr>
              <a:t>Windows</a:t>
            </a:r>
            <a:endParaRPr lang="el-GR" sz="2400" b="1" dirty="0">
              <a:solidFill>
                <a:srgbClr val="303F6A"/>
              </a:solidFill>
            </a:endParaRPr>
          </a:p>
        </p:txBody>
      </p:sp>
    </p:spTree>
    <p:extLst>
      <p:ext uri="{BB962C8B-B14F-4D97-AF65-F5344CB8AC3E}">
        <p14:creationId xmlns:p14="http://schemas.microsoft.com/office/powerpoint/2010/main" val="2640605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1785104"/>
          </a:xfrm>
          <a:prstGeom prst="rect">
            <a:avLst/>
          </a:prstGeom>
          <a:noFill/>
        </p:spPr>
        <p:txBody>
          <a:bodyPr wrap="square" rtlCol="0">
            <a:spAutoFit/>
          </a:bodyPr>
          <a:lstStyle/>
          <a:p>
            <a:pPr marL="457200" indent="-457200" algn="just">
              <a:lnSpc>
                <a:spcPct val="90000"/>
              </a:lnSpc>
              <a:buFont typeface="+mj-lt"/>
              <a:buAutoNum type="arabicPeriod"/>
            </a:pPr>
            <a:r>
              <a:rPr lang="el-GR" altLang="el-GR" sz="2000" dirty="0">
                <a:solidFill>
                  <a:schemeClr val="bg2">
                    <a:lumMod val="50000"/>
                  </a:schemeClr>
                </a:solidFill>
                <a:latin typeface="Segoe UI" pitchFamily="34" charset="0"/>
                <a:ea typeface="ＭＳ Ｐゴシック" charset="-128"/>
                <a:cs typeface="Segoe UI" pitchFamily="34" charset="0"/>
              </a:rPr>
              <a:t>Επιλογή εμπορικού σήματος. </a:t>
            </a:r>
          </a:p>
          <a:p>
            <a:pPr marL="457200" indent="-457200" algn="just">
              <a:lnSpc>
                <a:spcPct val="90000"/>
              </a:lnSpc>
              <a:buFont typeface="+mj-lt"/>
              <a:buAutoNum type="arabicPeriod"/>
            </a:pPr>
            <a:r>
              <a:rPr lang="el-GR" altLang="el-GR" sz="2000" dirty="0">
                <a:solidFill>
                  <a:schemeClr val="bg2">
                    <a:lumMod val="50000"/>
                  </a:schemeClr>
                </a:solidFill>
                <a:latin typeface="Segoe UI" pitchFamily="34" charset="0"/>
                <a:ea typeface="ＭＳ Ｐゴシック" charset="-128"/>
                <a:cs typeface="Segoe UI" pitchFamily="34" charset="0"/>
              </a:rPr>
              <a:t>Δοκιμαστική φάση προϊόντος. </a:t>
            </a:r>
          </a:p>
          <a:p>
            <a:pPr marL="457200" indent="-457200" algn="just">
              <a:lnSpc>
                <a:spcPct val="90000"/>
              </a:lnSpc>
              <a:buFont typeface="+mj-lt"/>
              <a:buAutoNum type="arabicPeriod"/>
            </a:pPr>
            <a:r>
              <a:rPr lang="el-GR" altLang="el-GR" sz="2000" dirty="0">
                <a:solidFill>
                  <a:schemeClr val="bg2">
                    <a:lumMod val="50000"/>
                  </a:schemeClr>
                </a:solidFill>
                <a:latin typeface="Segoe UI" pitchFamily="34" charset="0"/>
                <a:ea typeface="ＭＳ Ｐゴシック" charset="-128"/>
                <a:cs typeface="Segoe UI" pitchFamily="34" charset="0"/>
              </a:rPr>
              <a:t>Περιχαράκωση. </a:t>
            </a:r>
          </a:p>
          <a:p>
            <a:pPr marL="457200" indent="-457200" algn="just">
              <a:lnSpc>
                <a:spcPct val="90000"/>
              </a:lnSpc>
              <a:buFont typeface="+mj-lt"/>
              <a:buAutoNum type="arabicPeriod"/>
            </a:pPr>
            <a:r>
              <a:rPr lang="el-GR" altLang="el-GR" sz="2000" dirty="0">
                <a:solidFill>
                  <a:schemeClr val="bg2">
                    <a:lumMod val="50000"/>
                  </a:schemeClr>
                </a:solidFill>
                <a:latin typeface="Segoe UI" pitchFamily="34" charset="0"/>
                <a:ea typeface="ＭＳ Ｐゴシック" charset="-128"/>
                <a:cs typeface="Segoe UI" pitchFamily="34" charset="0"/>
              </a:rPr>
              <a:t>Ο πελάτης εγκλωβίζεται καθώς το κόστος μετάβασης έχει γίνει απαγορευτικό.</a:t>
            </a:r>
          </a:p>
          <a:p>
            <a:pPr marL="342900" lvl="3" indent="-342900">
              <a:buFont typeface="Arial" panose="020B0604020202020204" pitchFamily="34" charset="0"/>
              <a:buChar char="•"/>
            </a:pPr>
            <a:endParaRPr 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sz="2400" b="1" dirty="0">
                <a:solidFill>
                  <a:srgbClr val="303F6A"/>
                </a:solidFill>
              </a:rPr>
              <a:t>Ο κύκλος εγκλωβισμού</a:t>
            </a:r>
          </a:p>
        </p:txBody>
      </p:sp>
    </p:spTree>
    <p:extLst>
      <p:ext uri="{BB962C8B-B14F-4D97-AF65-F5344CB8AC3E}">
        <p14:creationId xmlns:p14="http://schemas.microsoft.com/office/powerpoint/2010/main" val="3353586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4555093"/>
          </a:xfrm>
          <a:prstGeom prst="rect">
            <a:avLst/>
          </a:prstGeom>
          <a:noFill/>
        </p:spPr>
        <p:txBody>
          <a:bodyPr wrap="square" rtlCol="0">
            <a:spAutoFit/>
          </a:bodyPr>
          <a:lstStyle/>
          <a:p>
            <a:pPr marL="457200" indent="-457200" algn="just">
              <a:lnSpc>
                <a:spcPct val="90000"/>
              </a:lnSpc>
              <a:buFont typeface="+mj-lt"/>
              <a:buAutoNum type="arabicPeriod"/>
            </a:pPr>
            <a:r>
              <a:rPr lang="el-GR" altLang="el-GR" sz="2000" dirty="0">
                <a:solidFill>
                  <a:schemeClr val="bg2">
                    <a:lumMod val="50000"/>
                  </a:schemeClr>
                </a:solidFill>
                <a:latin typeface="Segoe UI" pitchFamily="34" charset="0"/>
                <a:ea typeface="ＭＳ Ｐゴシック" charset="-128"/>
                <a:cs typeface="Segoe UI" pitchFamily="34" charset="0"/>
              </a:rPr>
              <a:t>Οι πελάτες πρέπει να κάνουν σκληρή διαπραγμάτευση στην αρχή του κύκλου εγκλωβισμού ώστε να αποκομίσουν όσο το δυνατόν περισσότερα οφέλη. </a:t>
            </a:r>
          </a:p>
          <a:p>
            <a:pPr marL="457200" indent="-457200" algn="just">
              <a:lnSpc>
                <a:spcPct val="90000"/>
              </a:lnSpc>
              <a:buFont typeface="+mj-lt"/>
              <a:buAutoNum type="arabicPeriod"/>
            </a:pPr>
            <a:r>
              <a:rPr lang="el-GR" altLang="el-GR" sz="2000" dirty="0">
                <a:solidFill>
                  <a:schemeClr val="bg2">
                    <a:lumMod val="50000"/>
                  </a:schemeClr>
                </a:solidFill>
                <a:latin typeface="Segoe UI" pitchFamily="34" charset="0"/>
                <a:ea typeface="ＭＳ Ｐゴシック" charset="-128"/>
                <a:cs typeface="Segoe UI" pitchFamily="34" charset="0"/>
              </a:rPr>
              <a:t>Οι πελάτες πρέπει να προσπαθήσουν να ελαχιστοποιήσουν το κόστους μετάβασης διατηρώντας ανοικτές τις επιλογές τους.</a:t>
            </a:r>
          </a:p>
          <a:p>
            <a:pPr algn="just">
              <a:lnSpc>
                <a:spcPct val="90000"/>
              </a:lnSpc>
            </a:pPr>
            <a:endParaRPr lang="el-GR" altLang="el-GR" sz="2000" dirty="0">
              <a:latin typeface="Times New Roman" panose="02020603050405020304" pitchFamily="18" charset="0"/>
              <a:cs typeface="Times New Roman" panose="02020603050405020304" pitchFamily="18" charset="0"/>
            </a:endParaRPr>
          </a:p>
          <a:p>
            <a:pPr algn="just">
              <a:lnSpc>
                <a:spcPct val="90000"/>
              </a:lnSpc>
            </a:pPr>
            <a:endParaRPr lang="el-GR" altLang="el-GR" sz="2000" dirty="0">
              <a:latin typeface="Times New Roman" panose="02020603050405020304" pitchFamily="18" charset="0"/>
              <a:cs typeface="Times New Roman" panose="02020603050405020304" pitchFamily="18" charset="0"/>
            </a:endParaRP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Αρχικές εκπτώσεις στην αγορά του εξοπλισμού.</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Παρατεταμένη εγγύηση αντί για σύμβαση συντήρησης, δηλαδή 2, 3 ή περισσότερα χρόνια εγγύησης </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Υποστήριξη κατά τη μετάβαση από το προηγούμενο σύστημα πληροφορικής</a:t>
            </a:r>
            <a:r>
              <a:rPr lang="en-US" altLang="el-GR" sz="2000" dirty="0">
                <a:solidFill>
                  <a:schemeClr val="bg2">
                    <a:lumMod val="50000"/>
                  </a:schemeClr>
                </a:solidFill>
                <a:latin typeface="Segoe UI" pitchFamily="34" charset="0"/>
                <a:ea typeface="ＭＳ Ｐゴシック" charset="-128"/>
                <a:cs typeface="Segoe UI" pitchFamily="34" charset="0"/>
              </a:rPr>
              <a:t>.</a:t>
            </a:r>
          </a:p>
          <a:p>
            <a:pPr marL="800100" lvl="1"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Δωρεάν αναβαθμίσεις για κάποιο χρονικό διάστημα</a:t>
            </a:r>
            <a:endParaRPr lang="en-US" altLang="el-GR" sz="2000" dirty="0">
              <a:solidFill>
                <a:schemeClr val="bg2">
                  <a:lumMod val="50000"/>
                </a:schemeClr>
              </a:solidFill>
              <a:latin typeface="Segoe UI" pitchFamily="34" charset="0"/>
              <a:ea typeface="ＭＳ Ｐゴシック" charset="-128"/>
              <a:cs typeface="Segoe UI" pitchFamily="34" charset="0"/>
            </a:endParaRPr>
          </a:p>
          <a:p>
            <a:pPr marL="800100" lvl="1"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Ευνοϊκότερη μεταχείριση σε σχέση με άλλους πελάτες. </a:t>
            </a:r>
            <a:endParaRPr lang="en-US" altLang="el-GR" sz="2000" dirty="0">
              <a:solidFill>
                <a:schemeClr val="bg2">
                  <a:lumMod val="50000"/>
                </a:schemeClr>
              </a:solidFill>
              <a:latin typeface="Segoe UI" pitchFamily="34" charset="0"/>
              <a:ea typeface="ＭＳ Ｐゴシック" charset="-128"/>
              <a:cs typeface="Segoe UI" pitchFamily="34" charset="0"/>
            </a:endParaRPr>
          </a:p>
          <a:p>
            <a:pPr marL="457200" indent="-457200" algn="just">
              <a:lnSpc>
                <a:spcPct val="90000"/>
              </a:lnSpc>
              <a:buFont typeface="+mj-lt"/>
              <a:buAutoNum type="arabicPeriod"/>
            </a:pPr>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342900" lvl="3" indent="-342900">
              <a:buFont typeface="Arial" panose="020B0604020202020204" pitchFamily="34" charset="0"/>
              <a:buChar char="•"/>
            </a:pPr>
            <a:endParaRPr 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sz="2400" b="1" dirty="0">
                <a:solidFill>
                  <a:srgbClr val="303F6A"/>
                </a:solidFill>
              </a:rPr>
              <a:t>Η διαχείριση του εγκλωβισμού από την πλευρά των πελατών</a:t>
            </a:r>
          </a:p>
        </p:txBody>
      </p:sp>
    </p:spTree>
    <p:extLst>
      <p:ext uri="{BB962C8B-B14F-4D97-AF65-F5344CB8AC3E}">
        <p14:creationId xmlns:p14="http://schemas.microsoft.com/office/powerpoint/2010/main" val="1528473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4555093"/>
          </a:xfrm>
          <a:prstGeom prst="rect">
            <a:avLst/>
          </a:prstGeom>
          <a:noFill/>
        </p:spPr>
        <p:txBody>
          <a:bodyPr wrap="square" rtlCol="0">
            <a:spAutoFit/>
          </a:bodyPr>
          <a:lstStyle/>
          <a:p>
            <a:pPr marL="457200" indent="-457200" algn="just">
              <a:lnSpc>
                <a:spcPct val="90000"/>
              </a:lnSpc>
              <a:buFont typeface="+mj-lt"/>
              <a:buAutoNum type="arabicPeriod"/>
            </a:pPr>
            <a:r>
              <a:rPr lang="el-GR" altLang="el-GR" sz="2000" dirty="0">
                <a:solidFill>
                  <a:schemeClr val="bg2">
                    <a:lumMod val="50000"/>
                  </a:schemeClr>
                </a:solidFill>
                <a:latin typeface="Segoe UI" pitchFamily="34" charset="0"/>
                <a:ea typeface="ＭＳ Ｐゴシック" charset="-128"/>
                <a:cs typeface="Segoe UI" pitchFamily="34" charset="0"/>
              </a:rPr>
              <a:t>Οι πελάτες πρέπει να κάνουν σκληρή διαπραγμάτευση στην αρχή του κύκλου εγκλωβισμού ώστε να αποκομίσουν όσο το δυνατόν περισσότερα οφέλη. </a:t>
            </a:r>
          </a:p>
          <a:p>
            <a:pPr marL="457200" indent="-457200" algn="just">
              <a:lnSpc>
                <a:spcPct val="90000"/>
              </a:lnSpc>
              <a:buFont typeface="+mj-lt"/>
              <a:buAutoNum type="arabicPeriod"/>
            </a:pPr>
            <a:r>
              <a:rPr lang="el-GR" altLang="el-GR" sz="2000" dirty="0">
                <a:solidFill>
                  <a:schemeClr val="bg2">
                    <a:lumMod val="50000"/>
                  </a:schemeClr>
                </a:solidFill>
                <a:latin typeface="Segoe UI" pitchFamily="34" charset="0"/>
                <a:ea typeface="ＭＳ Ｐゴシック" charset="-128"/>
                <a:cs typeface="Segoe UI" pitchFamily="34" charset="0"/>
              </a:rPr>
              <a:t>Οι πελάτες πρέπει να προσπαθήσουν να ελαχιστοποιήσουν το κόστους μετάβασης διατηρώντας ανοικτές τις επιλογές τους.</a:t>
            </a:r>
          </a:p>
          <a:p>
            <a:pPr algn="just">
              <a:lnSpc>
                <a:spcPct val="90000"/>
              </a:lnSpc>
            </a:pPr>
            <a:endParaRPr lang="el-GR" altLang="el-GR" sz="2000" dirty="0">
              <a:latin typeface="Times New Roman" panose="02020603050405020304" pitchFamily="18" charset="0"/>
              <a:cs typeface="Times New Roman" panose="02020603050405020304" pitchFamily="18" charset="0"/>
            </a:endParaRPr>
          </a:p>
          <a:p>
            <a:pPr algn="just">
              <a:lnSpc>
                <a:spcPct val="90000"/>
              </a:lnSpc>
            </a:pPr>
            <a:endParaRPr lang="el-GR" altLang="el-GR" sz="2000" dirty="0">
              <a:latin typeface="Times New Roman" panose="02020603050405020304" pitchFamily="18" charset="0"/>
              <a:cs typeface="Times New Roman" panose="02020603050405020304" pitchFamily="18" charset="0"/>
            </a:endParaRP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Αρχικές εκπτώσεις στην αγορά του εξοπλισμού.</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Παρατεταμένη εγγύηση αντί για σύμβαση συντήρησης, δηλαδή 2, 3 ή περισσότερα χρόνια εγγύησης </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Υποστήριξη κατά τη μετάβαση από το προηγούμενο σύστημα πληροφορικής</a:t>
            </a:r>
            <a:r>
              <a:rPr lang="en-US" altLang="el-GR" sz="2000" dirty="0">
                <a:solidFill>
                  <a:schemeClr val="bg2">
                    <a:lumMod val="50000"/>
                  </a:schemeClr>
                </a:solidFill>
                <a:latin typeface="Segoe UI" pitchFamily="34" charset="0"/>
                <a:ea typeface="ＭＳ Ｐゴシック" charset="-128"/>
                <a:cs typeface="Segoe UI" pitchFamily="34" charset="0"/>
              </a:rPr>
              <a:t>.</a:t>
            </a:r>
          </a:p>
          <a:p>
            <a:pPr marL="800100" lvl="1"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Δωρεάν αναβαθμίσεις για κάποιο χρονικό διάστημα</a:t>
            </a:r>
            <a:endParaRPr lang="en-US" altLang="el-GR" sz="2000" dirty="0">
              <a:solidFill>
                <a:schemeClr val="bg2">
                  <a:lumMod val="50000"/>
                </a:schemeClr>
              </a:solidFill>
              <a:latin typeface="Segoe UI" pitchFamily="34" charset="0"/>
              <a:ea typeface="ＭＳ Ｐゴシック" charset="-128"/>
              <a:cs typeface="Segoe UI" pitchFamily="34" charset="0"/>
            </a:endParaRPr>
          </a:p>
          <a:p>
            <a:pPr marL="800100" lvl="1"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Ευνοϊκότερη μεταχείριση σε σχέση με άλλους πελάτες. </a:t>
            </a:r>
            <a:endParaRPr lang="en-US" altLang="el-GR" sz="2000" dirty="0">
              <a:solidFill>
                <a:schemeClr val="bg2">
                  <a:lumMod val="50000"/>
                </a:schemeClr>
              </a:solidFill>
              <a:latin typeface="Segoe UI" pitchFamily="34" charset="0"/>
              <a:ea typeface="ＭＳ Ｐゴシック" charset="-128"/>
              <a:cs typeface="Segoe UI" pitchFamily="34" charset="0"/>
            </a:endParaRPr>
          </a:p>
          <a:p>
            <a:pPr marL="457200" indent="-457200" algn="just">
              <a:lnSpc>
                <a:spcPct val="90000"/>
              </a:lnSpc>
              <a:buFont typeface="+mj-lt"/>
              <a:buAutoNum type="arabicPeriod"/>
            </a:pPr>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342900" lvl="3" indent="-342900">
              <a:buFont typeface="Arial" panose="020B0604020202020204" pitchFamily="34" charset="0"/>
              <a:buChar char="•"/>
            </a:pPr>
            <a:endParaRPr 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sz="2400" b="1" dirty="0">
                <a:solidFill>
                  <a:srgbClr val="303F6A"/>
                </a:solidFill>
              </a:rPr>
              <a:t>Η διαχείριση του εγκλωβισμού από την πλευρά των πελατών</a:t>
            </a:r>
          </a:p>
        </p:txBody>
      </p:sp>
    </p:spTree>
    <p:extLst>
      <p:ext uri="{BB962C8B-B14F-4D97-AF65-F5344CB8AC3E}">
        <p14:creationId xmlns:p14="http://schemas.microsoft.com/office/powerpoint/2010/main" val="159441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3724096"/>
          </a:xfrm>
          <a:prstGeom prst="rect">
            <a:avLst/>
          </a:prstGeom>
          <a:noFill/>
        </p:spPr>
        <p:txBody>
          <a:bodyPr wrap="square" rtlCol="0">
            <a:spAutoFit/>
          </a:bodyPr>
          <a:lstStyle/>
          <a:p>
            <a:pPr algn="just">
              <a:lnSpc>
                <a:spcPct val="90000"/>
              </a:lnSpc>
            </a:pPr>
            <a:r>
              <a:rPr lang="el-GR" altLang="el-GR" sz="2000" dirty="0">
                <a:solidFill>
                  <a:schemeClr val="bg2">
                    <a:lumMod val="50000"/>
                  </a:schemeClr>
                </a:solidFill>
                <a:latin typeface="Segoe UI" pitchFamily="34" charset="0"/>
                <a:ea typeface="ＭＳ Ｐゴシック" charset="-128"/>
                <a:cs typeface="Segoe UI" pitchFamily="34" charset="0"/>
              </a:rPr>
              <a:t>Τα επιχειρήματα των πελατών, αφορούν:</a:t>
            </a:r>
          </a:p>
          <a:p>
            <a:pPr marL="457200" indent="-457200" algn="just">
              <a:lnSpc>
                <a:spcPct val="90000"/>
              </a:lnSpc>
              <a:buFont typeface="+mj-lt"/>
              <a:buAutoNum type="arabicPeriod"/>
            </a:pPr>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457200" indent="-457200" algn="just">
              <a:lnSpc>
                <a:spcPct val="90000"/>
              </a:lnSpc>
              <a:buFont typeface="+mj-lt"/>
              <a:buAutoNum type="arabicPeriod"/>
            </a:pPr>
            <a:r>
              <a:rPr lang="el-GR" altLang="el-GR" sz="2000" dirty="0">
                <a:solidFill>
                  <a:schemeClr val="bg2">
                    <a:lumMod val="50000"/>
                  </a:schemeClr>
                </a:solidFill>
                <a:latin typeface="Segoe UI" pitchFamily="34" charset="0"/>
                <a:ea typeface="ＭＳ Ｐゴシック" charset="-128"/>
                <a:cs typeface="Segoe UI" pitchFamily="34" charset="0"/>
              </a:rPr>
              <a:t>Το κόστος μετάβασης στην νέα τεχνολογία</a:t>
            </a:r>
          </a:p>
          <a:p>
            <a:pPr marL="457200" indent="-457200" algn="just">
              <a:lnSpc>
                <a:spcPct val="90000"/>
              </a:lnSpc>
              <a:buFont typeface="+mj-lt"/>
              <a:buAutoNum type="arabicPeriod"/>
            </a:pPr>
            <a:r>
              <a:rPr lang="el-GR" altLang="el-GR" sz="2000" dirty="0">
                <a:solidFill>
                  <a:schemeClr val="bg2">
                    <a:lumMod val="50000"/>
                  </a:schemeClr>
                </a:solidFill>
                <a:latin typeface="Segoe UI" pitchFamily="34" charset="0"/>
                <a:ea typeface="ＭＳ Ｐゴシック" charset="-128"/>
                <a:cs typeface="Segoe UI" pitchFamily="34" charset="0"/>
              </a:rPr>
              <a:t>Την αξία του πελάτη για τον προμηθευτή. Είναι βασικό ο προμηθευτής να πειστεί ότι:</a:t>
            </a:r>
          </a:p>
          <a:p>
            <a:pPr marL="800100" lvl="1"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Ο πελάτης θα κάνει πολλές αγορές στο μέλλον.</a:t>
            </a:r>
          </a:p>
          <a:p>
            <a:pPr marL="800100" lvl="1"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Ο πελάτης έχει επιρροή στην αγορά και θα φέρει και άλλους πελάτες.</a:t>
            </a:r>
          </a:p>
          <a:p>
            <a:pPr marL="800100" lvl="1"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Οι νέες πωλήσεις θα γίνουν με μεγαλύτερο περιθώριο κέρδους.</a:t>
            </a:r>
          </a:p>
          <a:p>
            <a:pPr marL="800100" lvl="1"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Θα επέλθει εγκλωβισμός των πελατών και άρα θα υπάρξουν διαρκή κέρδη. </a:t>
            </a:r>
          </a:p>
          <a:p>
            <a:pPr algn="just">
              <a:lnSpc>
                <a:spcPct val="90000"/>
              </a:lnSpc>
            </a:pPr>
            <a:r>
              <a:rPr lang="el-GR" altLang="el-GR" sz="2000" dirty="0">
                <a:solidFill>
                  <a:schemeClr val="bg2">
                    <a:lumMod val="50000"/>
                  </a:schemeClr>
                </a:solidFill>
                <a:latin typeface="Segoe UI" pitchFamily="34" charset="0"/>
                <a:ea typeface="ＭＳ Ｐゴシック" charset="-128"/>
                <a:cs typeface="Segoe UI" pitchFamily="34" charset="0"/>
              </a:rPr>
              <a:t>3. Τον εγκλωβισμό στο σύστημα. </a:t>
            </a:r>
          </a:p>
          <a:p>
            <a:pPr marL="457200" indent="-457200" algn="just">
              <a:lnSpc>
                <a:spcPct val="90000"/>
              </a:lnSpc>
              <a:buFont typeface="+mj-lt"/>
              <a:buAutoNum type="arabicPeriod"/>
            </a:pPr>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342900" lvl="3" indent="-342900">
              <a:buFont typeface="Arial" panose="020B0604020202020204" pitchFamily="34" charset="0"/>
              <a:buChar char="•"/>
            </a:pPr>
            <a:endParaRPr 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sz="2400" b="1" dirty="0">
                <a:solidFill>
                  <a:srgbClr val="303F6A"/>
                </a:solidFill>
              </a:rPr>
              <a:t>Η διαχείριση του εγκλωβισμού από την πλευρά των πελατών (2)</a:t>
            </a:r>
          </a:p>
        </p:txBody>
      </p:sp>
    </p:spTree>
    <p:extLst>
      <p:ext uri="{BB962C8B-B14F-4D97-AF65-F5344CB8AC3E}">
        <p14:creationId xmlns:p14="http://schemas.microsoft.com/office/powerpoint/2010/main" val="4082778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25548" y="2195923"/>
            <a:ext cx="9240715" cy="1692771"/>
          </a:xfrm>
          <a:prstGeom prst="rect">
            <a:avLst/>
          </a:prstGeom>
          <a:noFill/>
        </p:spPr>
        <p:txBody>
          <a:bodyPr wrap="square" rtlCol="0">
            <a:spAutoFit/>
          </a:bodyPr>
          <a:lstStyle/>
          <a:p>
            <a:endParaRPr lang="el-GR" sz="2400" dirty="0">
              <a:solidFill>
                <a:srgbClr val="303F6A"/>
              </a:solidFill>
            </a:endParaRP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800100" lvl="7" indent="-342900">
              <a:buFont typeface="Arial" panose="020B0604020202020204" pitchFamily="34" charset="0"/>
              <a:buChar char="•"/>
            </a:pPr>
            <a:r>
              <a:rPr lang="el-GR" altLang="el-GR" sz="2000" dirty="0" err="1">
                <a:solidFill>
                  <a:schemeClr val="bg2">
                    <a:lumMod val="50000"/>
                  </a:schemeClr>
                </a:solidFill>
                <a:latin typeface="Segoe UI" pitchFamily="34" charset="0"/>
                <a:ea typeface="ＭＳ Ｐゴシック" charset="-128"/>
                <a:cs typeface="Segoe UI" pitchFamily="34" charset="0"/>
              </a:rPr>
              <a:t>Kόστος</a:t>
            </a:r>
            <a:r>
              <a:rPr lang="el-GR" altLang="el-GR" sz="2000" dirty="0">
                <a:solidFill>
                  <a:schemeClr val="bg2">
                    <a:lumMod val="50000"/>
                  </a:schemeClr>
                </a:solidFill>
                <a:latin typeface="Segoe UI" pitchFamily="34" charset="0"/>
                <a:ea typeface="ＭＳ Ｐゴシック" charset="-128"/>
                <a:cs typeface="Segoe UI" pitchFamily="34" charset="0"/>
              </a:rPr>
              <a:t> μετάβασης των χρηστών από μια τεχνολογία σε μία άλλη</a:t>
            </a:r>
          </a:p>
          <a:p>
            <a:pPr marL="800100" lvl="7" indent="-342900">
              <a:buFont typeface="Arial" panose="020B0604020202020204" pitchFamily="34" charset="0"/>
              <a:buChar char="•"/>
            </a:pPr>
            <a:r>
              <a:rPr lang="el-GR" altLang="el-GR" sz="2000" dirty="0" err="1">
                <a:solidFill>
                  <a:schemeClr val="bg2">
                    <a:lumMod val="50000"/>
                  </a:schemeClr>
                </a:solidFill>
                <a:latin typeface="Segoe UI" pitchFamily="34" charset="0"/>
                <a:ea typeface="ＭＳ Ｐゴシック" charset="-128"/>
                <a:cs typeface="Segoe UI" pitchFamily="34" charset="0"/>
              </a:rPr>
              <a:t>Eγκλωβισμός</a:t>
            </a:r>
            <a:r>
              <a:rPr lang="el-GR" altLang="el-GR" sz="2000" dirty="0">
                <a:solidFill>
                  <a:schemeClr val="bg2">
                    <a:lumMod val="50000"/>
                  </a:schemeClr>
                </a:solidFill>
                <a:latin typeface="Segoe UI" pitchFamily="34" charset="0"/>
                <a:ea typeface="ＭＳ Ｐゴシック" charset="-128"/>
                <a:cs typeface="Segoe UI" pitchFamily="34" charset="0"/>
              </a:rPr>
              <a:t> των χρηστών σε προϊόντα ή υπηρεσίες.</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2507481" cy="461665"/>
          </a:xfrm>
          <a:prstGeom prst="rect">
            <a:avLst/>
          </a:prstGeom>
        </p:spPr>
        <p:txBody>
          <a:bodyPr wrap="none">
            <a:spAutoFit/>
          </a:bodyPr>
          <a:lstStyle/>
          <a:p>
            <a:r>
              <a:rPr lang="el-GR" altLang="el-GR" sz="2400" b="1" dirty="0">
                <a:solidFill>
                  <a:srgbClr val="303F6A"/>
                </a:solidFill>
              </a:rPr>
              <a:t>Τι θα εξετάσουμε;</a:t>
            </a:r>
            <a:endParaRPr lang="el-GR" sz="2400" b="1" dirty="0">
              <a:solidFill>
                <a:srgbClr val="303F6A"/>
              </a:solidFill>
            </a:endParaRPr>
          </a:p>
        </p:txBody>
      </p:sp>
    </p:spTree>
    <p:extLst>
      <p:ext uri="{BB962C8B-B14F-4D97-AF65-F5344CB8AC3E}">
        <p14:creationId xmlns:p14="http://schemas.microsoft.com/office/powerpoint/2010/main" val="456186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2339102"/>
          </a:xfrm>
          <a:prstGeom prst="rect">
            <a:avLst/>
          </a:prstGeom>
          <a:noFill/>
        </p:spPr>
        <p:txBody>
          <a:bodyPr wrap="square" rtlCol="0">
            <a:spAutoFit/>
          </a:bodyPr>
          <a:lstStyle/>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Η διατήρηση δύο προμηθευτών, αρκεί το κόστος διαχείρισης των δύο τεχνολογιών να μην είναι απαγορευτικό</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Διαπραγματεύσεις για εκπτώσεις, οι οποίες πρέπει να γίνονται κάθε φορά που αποφασίζονται πρόσθετες επενδύσεις βασισμένες στην ίδια τεχνολογία.</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Διατήρηση των αρχείων από τις εταιρίες. </a:t>
            </a:r>
          </a:p>
          <a:p>
            <a:pPr marL="457200" indent="-457200" algn="just">
              <a:lnSpc>
                <a:spcPct val="90000"/>
              </a:lnSpc>
              <a:buFont typeface="+mj-lt"/>
              <a:buAutoNum type="arabicPeriod"/>
            </a:pPr>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342900" lvl="3" indent="-342900">
              <a:buFont typeface="Arial" panose="020B0604020202020204" pitchFamily="34" charset="0"/>
              <a:buChar char="•"/>
            </a:pPr>
            <a:endParaRPr 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sz="2400" b="1" dirty="0">
                <a:solidFill>
                  <a:srgbClr val="303F6A"/>
                </a:solidFill>
              </a:rPr>
              <a:t>Ελαχιστοποίηση του κόστους μετάβασης</a:t>
            </a:r>
          </a:p>
        </p:txBody>
      </p:sp>
    </p:spTree>
    <p:extLst>
      <p:ext uri="{BB962C8B-B14F-4D97-AF65-F5344CB8AC3E}">
        <p14:creationId xmlns:p14="http://schemas.microsoft.com/office/powerpoint/2010/main" val="42758068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1508105"/>
          </a:xfrm>
          <a:prstGeom prst="rect">
            <a:avLst/>
          </a:prstGeom>
          <a:noFill/>
        </p:spPr>
        <p:txBody>
          <a:bodyPr wrap="square" rtlCol="0">
            <a:spAutoFit/>
          </a:bodyPr>
          <a:lstStyle/>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Επένδυση για την απόκτηση των πελατών.</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Περιχαράκωση των πελατών.</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Έλεγχο της διάρκειας του κύκλου εγκλωβισμού.</a:t>
            </a:r>
          </a:p>
          <a:p>
            <a:pPr marL="457200" indent="-457200" algn="just">
              <a:lnSpc>
                <a:spcPct val="90000"/>
              </a:lnSpc>
              <a:buFont typeface="+mj-lt"/>
              <a:buAutoNum type="arabicPeriod"/>
            </a:pPr>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342900" lvl="3" indent="-342900">
              <a:buFont typeface="Arial" panose="020B0604020202020204" pitchFamily="34" charset="0"/>
              <a:buChar char="•"/>
            </a:pPr>
            <a:endParaRPr 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sz="2400" b="1" dirty="0">
                <a:solidFill>
                  <a:srgbClr val="303F6A"/>
                </a:solidFill>
              </a:rPr>
              <a:t>Στρατηγική εγκλωβισμού για προμηθευτές</a:t>
            </a:r>
          </a:p>
        </p:txBody>
      </p:sp>
    </p:spTree>
    <p:extLst>
      <p:ext uri="{BB962C8B-B14F-4D97-AF65-F5344CB8AC3E}">
        <p14:creationId xmlns:p14="http://schemas.microsoft.com/office/powerpoint/2010/main" val="28189707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2031325"/>
          </a:xfrm>
          <a:prstGeom prst="rect">
            <a:avLst/>
          </a:prstGeom>
          <a:noFill/>
        </p:spPr>
        <p:txBody>
          <a:bodyPr wrap="square" rtlCol="0">
            <a:spAutoFit/>
          </a:bodyPr>
          <a:lstStyle/>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Η απόκτηση νέων πελατών κοστίζει 5 φορές περισσότερο από ότι η διατήρηση των υφιστάμενων πελατών.</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Οι περισσότερες εταιρίες οφείλουν τα κέρδη τους στους πελάτες με τους οποίους διατηρούν μακροχρόνια σχέση.</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Κατά μέσο όρο μια επιχείρηση χάνει το 10% των πελατών της κάθε χρόνο.</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Μια μείωση του ποσοστού απώλειας πελατών κατά 5% μπορεί να αυξήσει τα κέρδη της εταιρίας από 25% έως 85%</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sz="2400" b="1" dirty="0">
                <a:solidFill>
                  <a:srgbClr val="303F6A"/>
                </a:solidFill>
              </a:rPr>
              <a:t>Γιατί είναι τόσο σημαντικός ο εγκλωβισμός;</a:t>
            </a:r>
          </a:p>
        </p:txBody>
      </p:sp>
    </p:spTree>
    <p:extLst>
      <p:ext uri="{BB962C8B-B14F-4D97-AF65-F5344CB8AC3E}">
        <p14:creationId xmlns:p14="http://schemas.microsoft.com/office/powerpoint/2010/main" val="39440727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3139321"/>
          </a:xfrm>
          <a:prstGeom prst="rect">
            <a:avLst/>
          </a:prstGeom>
          <a:noFill/>
        </p:spPr>
        <p:txBody>
          <a:bodyPr wrap="square" rtlCol="0">
            <a:spAutoFit/>
          </a:bodyPr>
          <a:lstStyle/>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Οι προσφορές για την προσέλκυση των πελατών ανάλογες της σπουδαιότητας των πελατών. </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Μόνο με προσφορές – δηλαδή με προσωρινά μειωμένα κέρδη – μπορεί να γίνει σημαντική μελλοντική επένδυση που αποσκοπεί στον εγκλωβισμό των πελατών. </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Μεγάλη σημασία έχει λοιπόν η αποτίμηση της αξίας ενός πελάτη βάσει των προϊόντων που θα αγοράσει στο μέλλον. </a:t>
            </a:r>
          </a:p>
          <a:p>
            <a:pPr marL="342900" indent="-342900" algn="just">
              <a:lnSpc>
                <a:spcPct val="90000"/>
              </a:lnSpc>
              <a:buFont typeface="Arial" panose="020B0604020202020204" pitchFamily="34" charset="0"/>
              <a:buChar char="•"/>
            </a:pPr>
            <a:r>
              <a:rPr lang="el-GR" altLang="el-GR" sz="2000" dirty="0" err="1">
                <a:solidFill>
                  <a:schemeClr val="bg2">
                    <a:lumMod val="50000"/>
                  </a:schemeClr>
                </a:solidFill>
                <a:latin typeface="Segoe UI" pitchFamily="34" charset="0"/>
                <a:ea typeface="ＭＳ Ｐゴシック" charset="-128"/>
                <a:cs typeface="Segoe UI" pitchFamily="34" charset="0"/>
              </a:rPr>
              <a:t>Aξία</a:t>
            </a:r>
            <a:r>
              <a:rPr lang="el-GR" altLang="el-GR" sz="2000" dirty="0">
                <a:solidFill>
                  <a:schemeClr val="bg2">
                    <a:lumMod val="50000"/>
                  </a:schemeClr>
                </a:solidFill>
                <a:latin typeface="Segoe UI" pitchFamily="34" charset="0"/>
                <a:ea typeface="ＭＳ Ｐゴシック" charset="-128"/>
                <a:cs typeface="Segoe UI" pitchFamily="34" charset="0"/>
              </a:rPr>
              <a:t> των νέων πελατών </a:t>
            </a:r>
            <a:r>
              <a:rPr lang="en-US" altLang="el-GR" sz="2000" dirty="0">
                <a:solidFill>
                  <a:schemeClr val="bg2">
                    <a:lumMod val="50000"/>
                  </a:schemeClr>
                </a:solidFill>
                <a:latin typeface="Segoe UI" pitchFamily="34" charset="0"/>
                <a:ea typeface="ＭＳ Ｐゴシック" charset="-128"/>
                <a:cs typeface="Segoe UI" pitchFamily="34" charset="0"/>
              </a:rPr>
              <a:t>vs</a:t>
            </a:r>
            <a:r>
              <a:rPr lang="el-GR" altLang="el-GR" sz="2000" dirty="0">
                <a:solidFill>
                  <a:schemeClr val="bg2">
                    <a:lumMod val="50000"/>
                  </a:schemeClr>
                </a:solidFill>
                <a:latin typeface="Segoe UI" pitchFamily="34" charset="0"/>
                <a:ea typeface="ＭＳ Ｐゴシック" charset="-128"/>
                <a:cs typeface="Segoe UI" pitchFamily="34" charset="0"/>
              </a:rPr>
              <a:t> αξία των παλιών πελατών</a:t>
            </a:r>
          </a:p>
          <a:p>
            <a:pPr marL="342900" indent="-342900" algn="just">
              <a:lnSpc>
                <a:spcPct val="90000"/>
              </a:lnSpc>
              <a:buFont typeface="Arial" panose="020B0604020202020204" pitchFamily="34" charset="0"/>
              <a:buChar char="•"/>
            </a:pPr>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πελάτες προτιμούν μεγάλες αρχικές εκπτώσεις </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αυξημένα λειτουργικά έξοδα </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sz="2400" b="1" dirty="0">
                <a:solidFill>
                  <a:srgbClr val="303F6A"/>
                </a:solidFill>
              </a:rPr>
              <a:t>Επένδυση για την απόκτηση των πελατών</a:t>
            </a:r>
          </a:p>
        </p:txBody>
      </p:sp>
    </p:spTree>
    <p:extLst>
      <p:ext uri="{BB962C8B-B14F-4D97-AF65-F5344CB8AC3E}">
        <p14:creationId xmlns:p14="http://schemas.microsoft.com/office/powerpoint/2010/main" val="26446278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1477328"/>
          </a:xfrm>
          <a:prstGeom prst="rect">
            <a:avLst/>
          </a:prstGeom>
          <a:noFill/>
        </p:spPr>
        <p:txBody>
          <a:bodyPr wrap="square" rtlCol="0">
            <a:spAutoFit/>
          </a:bodyPr>
          <a:lstStyle/>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Όσο περισσότερο αυξάνει η ομάδα χρηστών του πελάτη. </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Όσο περισσότερα προϊόντα αναμένεται να αγοράσει ένας πελάτης.</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Όσο μεγαλύτερη ομοιογένεια απαιτεί ένας πελάτης. </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Όσο περισσότερο ανταποκρίνεται ένας πελάτης στις προσπάθειες του μάρκετινγκ του προμηθευτή.</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altLang="el-GR" sz="2400" b="1" dirty="0">
                <a:solidFill>
                  <a:srgbClr val="303F6A"/>
                </a:solidFill>
              </a:rPr>
              <a:t>Κριτήρια αξιολόγησης πελατών</a:t>
            </a:r>
            <a:endParaRPr lang="el-GR" sz="2400" b="1" dirty="0">
              <a:solidFill>
                <a:srgbClr val="303F6A"/>
              </a:solidFill>
            </a:endParaRPr>
          </a:p>
        </p:txBody>
      </p:sp>
    </p:spTree>
    <p:extLst>
      <p:ext uri="{BB962C8B-B14F-4D97-AF65-F5344CB8AC3E}">
        <p14:creationId xmlns:p14="http://schemas.microsoft.com/office/powerpoint/2010/main" val="34172975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1477328"/>
          </a:xfrm>
          <a:prstGeom prst="rect">
            <a:avLst/>
          </a:prstGeom>
          <a:noFill/>
        </p:spPr>
        <p:txBody>
          <a:bodyPr wrap="square" rtlCol="0">
            <a:spAutoFit/>
          </a:bodyPr>
          <a:lstStyle/>
          <a:p>
            <a:pPr marL="342900" indent="-342900" algn="just">
              <a:lnSpc>
                <a:spcPct val="90000"/>
              </a:lnSpc>
              <a:buFont typeface="Arial" panose="020B0604020202020204" pitchFamily="34" charset="0"/>
              <a:buChar char="•"/>
            </a:pPr>
            <a:r>
              <a:rPr lang="el-GR" altLang="el-GR" sz="2000" dirty="0" err="1">
                <a:solidFill>
                  <a:schemeClr val="bg2">
                    <a:lumMod val="50000"/>
                  </a:schemeClr>
                </a:solidFill>
                <a:latin typeface="Segoe UI" pitchFamily="34" charset="0"/>
                <a:ea typeface="ＭＳ Ｐゴシック" charset="-128"/>
                <a:cs typeface="Segoe UI" pitchFamily="34" charset="0"/>
              </a:rPr>
              <a:t>Bασίζεται</a:t>
            </a:r>
            <a:r>
              <a:rPr lang="el-GR" altLang="el-GR" sz="2000" dirty="0">
                <a:solidFill>
                  <a:schemeClr val="bg2">
                    <a:lumMod val="50000"/>
                  </a:schemeClr>
                </a:solidFill>
                <a:latin typeface="Segoe UI" pitchFamily="34" charset="0"/>
                <a:ea typeface="ＭＳ Ｐゴシック" charset="-128"/>
                <a:cs typeface="Segoe UI" pitchFamily="34" charset="0"/>
              </a:rPr>
              <a:t> στην αύξηση του κόστους μετάβασης. </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Περιχαράκωση μέσω σχεδιασμού. Microsoft με την </a:t>
            </a:r>
            <a:r>
              <a:rPr lang="el-GR" altLang="el-GR" sz="2000" dirty="0" err="1">
                <a:solidFill>
                  <a:schemeClr val="bg2">
                    <a:lumMod val="50000"/>
                  </a:schemeClr>
                </a:solidFill>
                <a:latin typeface="Segoe UI" pitchFamily="34" charset="0"/>
                <a:ea typeface="ＭＳ Ｐゴシック" charset="-128"/>
                <a:cs typeface="Segoe UI" pitchFamily="34" charset="0"/>
              </a:rPr>
              <a:t>Java</a:t>
            </a:r>
            <a:r>
              <a:rPr lang="el-GR" altLang="el-GR" sz="2000" dirty="0">
                <a:solidFill>
                  <a:schemeClr val="bg2">
                    <a:lumMod val="50000"/>
                  </a:schemeClr>
                </a:solidFill>
                <a:latin typeface="Segoe UI" pitchFamily="34" charset="0"/>
                <a:ea typeface="ＭＳ Ｐゴシック" charset="-128"/>
                <a:cs typeface="Segoe UI" pitchFamily="34" charset="0"/>
              </a:rPr>
              <a:t>.</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Προσφορά υπηρεσιών προστιθέμενης αξίας παράλληλα με την πώληση των προϊόντων (π.χ. διαχείριση βάσεων δεδομένων). </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Προσφορά προγραμμάτων αφοσίωσης και συσσωρευτικών εκπτώσεων. </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altLang="el-GR" sz="2400" b="1" dirty="0">
                <a:solidFill>
                  <a:srgbClr val="303F6A"/>
                </a:solidFill>
              </a:rPr>
              <a:t>Περιχαράκωση των πελατών</a:t>
            </a:r>
            <a:endParaRPr lang="el-GR" sz="2400" b="1" dirty="0">
              <a:solidFill>
                <a:srgbClr val="303F6A"/>
              </a:solidFill>
            </a:endParaRPr>
          </a:p>
        </p:txBody>
      </p:sp>
    </p:spTree>
    <p:extLst>
      <p:ext uri="{BB962C8B-B14F-4D97-AF65-F5344CB8AC3E}">
        <p14:creationId xmlns:p14="http://schemas.microsoft.com/office/powerpoint/2010/main" val="19568529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1477328"/>
          </a:xfrm>
          <a:prstGeom prst="rect">
            <a:avLst/>
          </a:prstGeom>
          <a:noFill/>
        </p:spPr>
        <p:txBody>
          <a:bodyPr wrap="square" rtlCol="0">
            <a:spAutoFit/>
          </a:bodyPr>
          <a:lstStyle/>
          <a:p>
            <a:pPr marL="342900" indent="-342900" algn="just">
              <a:lnSpc>
                <a:spcPct val="90000"/>
              </a:lnSpc>
              <a:buFont typeface="Arial" panose="020B0604020202020204" pitchFamily="34" charset="0"/>
              <a:buChar char="•"/>
            </a:pPr>
            <a:r>
              <a:rPr lang="el-GR" altLang="el-GR" sz="2000" dirty="0" err="1">
                <a:solidFill>
                  <a:schemeClr val="bg2">
                    <a:lumMod val="50000"/>
                  </a:schemeClr>
                </a:solidFill>
                <a:latin typeface="Segoe UI" pitchFamily="34" charset="0"/>
                <a:ea typeface="ＭＳ Ｐゴシック" charset="-128"/>
                <a:cs typeface="Segoe UI" pitchFamily="34" charset="0"/>
              </a:rPr>
              <a:t>Eπιτυγχάνεται</a:t>
            </a:r>
            <a:r>
              <a:rPr lang="el-GR" altLang="el-GR" sz="2000" dirty="0">
                <a:solidFill>
                  <a:schemeClr val="bg2">
                    <a:lumMod val="50000"/>
                  </a:schemeClr>
                </a:solidFill>
                <a:latin typeface="Segoe UI" pitchFamily="34" charset="0"/>
                <a:ea typeface="ＭＳ Ｐゴシック" charset="-128"/>
                <a:cs typeface="Segoe UI" pitchFamily="34" charset="0"/>
              </a:rPr>
              <a:t> συνάπτοντας πολυετή συμβόλαια με μεγάλους πελάτες. </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Βασικό στοιχείο είναι να μη συμπίπτουν οι ημερομηνίες λήξης των μεγάλων συμβολαίων. </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Επίσης, σημαντικός είναι ο έλεγχος της συχνότητας εγκατάστασης νέων εκδόσεων και αναβαθμίσεων. </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altLang="el-GR" sz="2400" b="1" dirty="0">
                <a:solidFill>
                  <a:srgbClr val="303F6A"/>
                </a:solidFill>
              </a:rPr>
              <a:t>Ο έλεγχος της διάρκειας του κύκλου εγκλωβισμού</a:t>
            </a:r>
            <a:endParaRPr lang="el-GR" sz="2400" b="1" dirty="0">
              <a:solidFill>
                <a:srgbClr val="303F6A"/>
              </a:solidFill>
            </a:endParaRPr>
          </a:p>
        </p:txBody>
      </p:sp>
    </p:spTree>
    <p:extLst>
      <p:ext uri="{BB962C8B-B14F-4D97-AF65-F5344CB8AC3E}">
        <p14:creationId xmlns:p14="http://schemas.microsoft.com/office/powerpoint/2010/main" val="2385502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2308324"/>
          </a:xfrm>
          <a:prstGeom prst="rect">
            <a:avLst/>
          </a:prstGeom>
          <a:noFill/>
        </p:spPr>
        <p:txBody>
          <a:bodyPr wrap="square" rtlCol="0">
            <a:spAutoFit/>
          </a:bodyPr>
          <a:lstStyle/>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Σύμφωνα με τον πρόεδρο της Microsoft Ευρώπης, το 2005, σε κάθε δολάριο που δαπανάται σε λογισμικό αντιστοιχεί δαπάνη 7 δολαρίων σε υπηρεσίες.</a:t>
            </a:r>
          </a:p>
          <a:p>
            <a:pPr marL="342900" indent="-342900" algn="just">
              <a:lnSpc>
                <a:spcPct val="90000"/>
              </a:lnSpc>
              <a:buFont typeface="Arial" panose="020B0604020202020204" pitchFamily="34" charset="0"/>
              <a:buChar char="•"/>
            </a:pPr>
            <a:endParaRPr lang="el-GR" altLang="el-GR" sz="2000" dirty="0">
              <a:solidFill>
                <a:schemeClr val="bg2">
                  <a:lumMod val="50000"/>
                </a:schemeClr>
              </a:solidFill>
              <a:latin typeface="Segoe UI" pitchFamily="34" charset="0"/>
              <a:ea typeface="ＭＳ Ｐゴシック" charset="-128"/>
              <a:cs typeface="Segoe UI" pitchFamily="34" charset="0"/>
            </a:endParaRPr>
          </a:p>
          <a:p>
            <a:pPr algn="just">
              <a:lnSpc>
                <a:spcPct val="90000"/>
              </a:lnSpc>
            </a:pPr>
            <a:r>
              <a:rPr lang="el-GR" altLang="el-GR" sz="2000" dirty="0">
                <a:solidFill>
                  <a:schemeClr val="bg2">
                    <a:lumMod val="50000"/>
                  </a:schemeClr>
                </a:solidFill>
                <a:latin typeface="Segoe UI" pitchFamily="34" charset="0"/>
                <a:ea typeface="ＭＳ Ｐゴシック" charset="-128"/>
                <a:cs typeface="Segoe UI" pitchFamily="34" charset="0"/>
              </a:rPr>
              <a:t>Επιπλέον έσοδα μπορούν να δημιουργηθούν από:</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Την πώληση συμπληρωματικών προϊόντων.  </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Την πώληση σε τρίτους της πρόσβασης στην πελατειακή βάση. Η παρουσία ΑΤΜ σε πολυκαταστήματα, η ύπαρξη αρχείων σε ιστοσελίδες που απαιτούν ανάγνωση με συγκεκριμένο πρόγραμμα: </a:t>
            </a:r>
            <a:r>
              <a:rPr lang="el-GR" altLang="el-GR" sz="2000" dirty="0" err="1">
                <a:solidFill>
                  <a:schemeClr val="bg2">
                    <a:lumMod val="50000"/>
                  </a:schemeClr>
                </a:solidFill>
                <a:latin typeface="Segoe UI" pitchFamily="34" charset="0"/>
                <a:ea typeface="ＭＳ Ｐゴシック" charset="-128"/>
                <a:cs typeface="Segoe UI" pitchFamily="34" charset="0"/>
              </a:rPr>
              <a:t>word</a:t>
            </a:r>
            <a:r>
              <a:rPr lang="el-GR" altLang="el-GR" sz="2000" dirty="0">
                <a:solidFill>
                  <a:schemeClr val="bg2">
                    <a:lumMod val="50000"/>
                  </a:schemeClr>
                </a:solidFill>
                <a:latin typeface="Segoe UI" pitchFamily="34" charset="0"/>
                <a:ea typeface="ＭＳ Ｐゴシック" charset="-128"/>
                <a:cs typeface="Segoe UI" pitchFamily="34" charset="0"/>
              </a:rPr>
              <a:t>, </a:t>
            </a:r>
            <a:r>
              <a:rPr lang="el-GR" altLang="el-GR" sz="2000" dirty="0" err="1">
                <a:solidFill>
                  <a:schemeClr val="bg2">
                    <a:lumMod val="50000"/>
                  </a:schemeClr>
                </a:solidFill>
                <a:latin typeface="Segoe UI" pitchFamily="34" charset="0"/>
                <a:ea typeface="ＭＳ Ｐゴシック" charset="-128"/>
                <a:cs typeface="Segoe UI" pitchFamily="34" charset="0"/>
              </a:rPr>
              <a:t>excel</a:t>
            </a:r>
            <a:r>
              <a:rPr lang="el-GR" altLang="el-GR" sz="2000" dirty="0">
                <a:solidFill>
                  <a:schemeClr val="bg2">
                    <a:lumMod val="50000"/>
                  </a:schemeClr>
                </a:solidFill>
                <a:latin typeface="Segoe UI" pitchFamily="34" charset="0"/>
                <a:ea typeface="ＭＳ Ｐゴシック" charset="-128"/>
                <a:cs typeface="Segoe UI" pitchFamily="34" charset="0"/>
              </a:rPr>
              <a:t>, </a:t>
            </a:r>
            <a:r>
              <a:rPr lang="el-GR" altLang="el-GR" sz="2000" dirty="0" err="1">
                <a:solidFill>
                  <a:schemeClr val="bg2">
                    <a:lumMod val="50000"/>
                  </a:schemeClr>
                </a:solidFill>
                <a:latin typeface="Segoe UI" pitchFamily="34" charset="0"/>
                <a:ea typeface="ＭＳ Ｐゴシック" charset="-128"/>
                <a:cs typeface="Segoe UI" pitchFamily="34" charset="0"/>
              </a:rPr>
              <a:t>acrobat</a:t>
            </a:r>
            <a:r>
              <a:rPr lang="el-GR" altLang="el-GR" sz="2000" dirty="0">
                <a:solidFill>
                  <a:schemeClr val="bg2">
                    <a:lumMod val="50000"/>
                  </a:schemeClr>
                </a:solidFill>
                <a:latin typeface="Segoe UI" pitchFamily="34" charset="0"/>
                <a:ea typeface="ＭＳ Ｐゴシック" charset="-128"/>
                <a:cs typeface="Segoe UI" pitchFamily="34" charset="0"/>
              </a:rPr>
              <a:t>, </a:t>
            </a:r>
            <a:r>
              <a:rPr lang="el-GR" altLang="el-GR" sz="2000" dirty="0" err="1">
                <a:solidFill>
                  <a:schemeClr val="bg2">
                    <a:lumMod val="50000"/>
                  </a:schemeClr>
                </a:solidFill>
                <a:latin typeface="Segoe UI" pitchFamily="34" charset="0"/>
                <a:ea typeface="ＭＳ Ｐゴシック" charset="-128"/>
                <a:cs typeface="Segoe UI" pitchFamily="34" charset="0"/>
              </a:rPr>
              <a:t>power</a:t>
            </a:r>
            <a:r>
              <a:rPr lang="el-GR" altLang="el-GR" sz="2000" dirty="0">
                <a:solidFill>
                  <a:schemeClr val="bg2">
                    <a:lumMod val="50000"/>
                  </a:schemeClr>
                </a:solidFill>
                <a:latin typeface="Segoe UI" pitchFamily="34" charset="0"/>
                <a:ea typeface="ＭＳ Ｐゴシック" charset="-128"/>
                <a:cs typeface="Segoe UI" pitchFamily="34" charset="0"/>
              </a:rPr>
              <a:t> </a:t>
            </a:r>
            <a:r>
              <a:rPr lang="el-GR" altLang="el-GR" sz="2000" dirty="0" err="1">
                <a:solidFill>
                  <a:schemeClr val="bg2">
                    <a:lumMod val="50000"/>
                  </a:schemeClr>
                </a:solidFill>
                <a:latin typeface="Segoe UI" pitchFamily="34" charset="0"/>
                <a:ea typeface="ＭＳ Ｐゴシック" charset="-128"/>
                <a:cs typeface="Segoe UI" pitchFamily="34" charset="0"/>
              </a:rPr>
              <a:t>point</a:t>
            </a:r>
            <a:r>
              <a:rPr lang="el-GR" altLang="el-GR" sz="2000" dirty="0">
                <a:solidFill>
                  <a:schemeClr val="bg2">
                    <a:lumMod val="50000"/>
                  </a:schemeClr>
                </a:solidFill>
                <a:latin typeface="Segoe UI" pitchFamily="34" charset="0"/>
                <a:ea typeface="ＭＳ Ｐゴシック" charset="-128"/>
                <a:cs typeface="Segoe UI" pitchFamily="34" charset="0"/>
              </a:rPr>
              <a:t>, </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altLang="el-GR" sz="2400" b="1" dirty="0">
                <a:solidFill>
                  <a:srgbClr val="303F6A"/>
                </a:solidFill>
              </a:rPr>
              <a:t>Εκμετάλλευση πελατειακής βάσης</a:t>
            </a:r>
            <a:endParaRPr lang="el-GR" sz="2400" b="1" dirty="0">
              <a:solidFill>
                <a:srgbClr val="303F6A"/>
              </a:solidFill>
            </a:endParaRPr>
          </a:p>
        </p:txBody>
      </p:sp>
    </p:spTree>
    <p:extLst>
      <p:ext uri="{BB962C8B-B14F-4D97-AF65-F5344CB8AC3E}">
        <p14:creationId xmlns:p14="http://schemas.microsoft.com/office/powerpoint/2010/main" val="32874959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2862322"/>
          </a:xfrm>
          <a:prstGeom prst="rect">
            <a:avLst/>
          </a:prstGeom>
          <a:noFill/>
        </p:spPr>
        <p:txBody>
          <a:bodyPr wrap="square" rtlCol="0">
            <a:spAutoFit/>
          </a:bodyPr>
          <a:lstStyle/>
          <a:p>
            <a:pPr algn="just">
              <a:lnSpc>
                <a:spcPct val="90000"/>
              </a:lnSpc>
            </a:pPr>
            <a:r>
              <a:rPr lang="el-GR" altLang="el-GR" sz="2000" dirty="0">
                <a:solidFill>
                  <a:schemeClr val="bg2">
                    <a:lumMod val="50000"/>
                  </a:schemeClr>
                </a:solidFill>
                <a:latin typeface="Segoe UI" pitchFamily="34" charset="0"/>
                <a:ea typeface="ＭＳ Ｐゴシック" charset="-128"/>
                <a:cs typeface="Segoe UI" pitchFamily="34" charset="0"/>
              </a:rPr>
              <a:t>Σε μια πολύ γνωστή διαμάχη μεταξύ της </a:t>
            </a:r>
            <a:r>
              <a:rPr lang="el-GR" altLang="el-GR" sz="2000" dirty="0" err="1">
                <a:solidFill>
                  <a:schemeClr val="bg2">
                    <a:lumMod val="50000"/>
                  </a:schemeClr>
                </a:solidFill>
                <a:latin typeface="Segoe UI" pitchFamily="34" charset="0"/>
                <a:ea typeface="ＭＳ Ｐゴシック" charset="-128"/>
                <a:cs typeface="Segoe UI" pitchFamily="34" charset="0"/>
              </a:rPr>
              <a:t>Bell</a:t>
            </a:r>
            <a:r>
              <a:rPr lang="el-GR" altLang="el-GR" sz="2000" dirty="0">
                <a:solidFill>
                  <a:schemeClr val="bg2">
                    <a:lumMod val="50000"/>
                  </a:schemeClr>
                </a:solidFill>
                <a:latin typeface="Segoe UI" pitchFamily="34" charset="0"/>
                <a:ea typeface="ＭＳ Ｐゴシック" charset="-128"/>
                <a:cs typeface="Segoe UI" pitchFamily="34" charset="0"/>
              </a:rPr>
              <a:t> Atlantic και της ΑΤ&amp;Τ, στα τέλη της δεκαετίας του 1980, η εταιρία </a:t>
            </a:r>
            <a:r>
              <a:rPr lang="el-GR" altLang="el-GR" sz="2000" dirty="0" err="1">
                <a:solidFill>
                  <a:schemeClr val="bg2">
                    <a:lumMod val="50000"/>
                  </a:schemeClr>
                </a:solidFill>
                <a:latin typeface="Segoe UI" pitchFamily="34" charset="0"/>
                <a:ea typeface="ＭＳ Ｐゴシック" charset="-128"/>
                <a:cs typeface="Segoe UI" pitchFamily="34" charset="0"/>
              </a:rPr>
              <a:t>Bell</a:t>
            </a:r>
            <a:r>
              <a:rPr lang="el-GR" altLang="el-GR" sz="2000" dirty="0">
                <a:solidFill>
                  <a:schemeClr val="bg2">
                    <a:lumMod val="50000"/>
                  </a:schemeClr>
                </a:solidFill>
                <a:latin typeface="Segoe UI" pitchFamily="34" charset="0"/>
                <a:ea typeface="ＭＳ Ｐゴシック" charset="-128"/>
                <a:cs typeface="Segoe UI" pitchFamily="34" charset="0"/>
              </a:rPr>
              <a:t> Atlantic ισχυρίστηκε ότι οι αναβαθμίσεις λογισμικού τηλεπικοινωνιακών μηχανημάτων απόδιδε στην ΑΤ&amp;Τ το 30%-40% των εσόδων της που σχετίζονταν με τα τηλεφωνικά κέντρα. Το υπόλοιπο προερχόταν από τις πωλήσεις μηχανημάτων.</a:t>
            </a:r>
          </a:p>
          <a:p>
            <a:pPr marL="342900" indent="-342900" algn="just">
              <a:lnSpc>
                <a:spcPct val="90000"/>
              </a:lnSpc>
              <a:buFont typeface="Arial" panose="020B0604020202020204" pitchFamily="34" charset="0"/>
              <a:buChar char="•"/>
            </a:pPr>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Ο όρος ότι η εγγύηση των μηχανημάτων ισχύει μόνο αν η συντήρηση γίνεται από εξουσιοδοτημένο κατάστημα, </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Οι εταιρίες εκτυπωτών βασίζουν τα κέρδη τους στην πώληση των πανάκριβων φυσιγγίων μελάνης. </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altLang="el-GR" sz="2400" b="1" dirty="0">
                <a:solidFill>
                  <a:srgbClr val="303F6A"/>
                </a:solidFill>
              </a:rPr>
              <a:t>Εκμετάλλευση πελατειακής βάσης</a:t>
            </a:r>
            <a:r>
              <a:rPr lang="en-US" altLang="el-GR" sz="2400" b="1" dirty="0">
                <a:solidFill>
                  <a:srgbClr val="303F6A"/>
                </a:solidFill>
              </a:rPr>
              <a:t> (2)</a:t>
            </a:r>
            <a:endParaRPr lang="el-GR" sz="2400" b="1" dirty="0">
              <a:solidFill>
                <a:srgbClr val="303F6A"/>
              </a:solidFill>
            </a:endParaRPr>
          </a:p>
        </p:txBody>
      </p:sp>
    </p:spTree>
    <p:extLst>
      <p:ext uri="{BB962C8B-B14F-4D97-AF65-F5344CB8AC3E}">
        <p14:creationId xmlns:p14="http://schemas.microsoft.com/office/powerpoint/2010/main" val="14540829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1754326"/>
          </a:xfrm>
          <a:prstGeom prst="rect">
            <a:avLst/>
          </a:prstGeom>
          <a:noFill/>
        </p:spPr>
        <p:txBody>
          <a:bodyPr wrap="square" rtlCol="0">
            <a:spAutoFit/>
          </a:bodyPr>
          <a:lstStyle/>
          <a:p>
            <a:pPr algn="just">
              <a:lnSpc>
                <a:spcPct val="90000"/>
              </a:lnSpc>
            </a:pPr>
            <a:r>
              <a:rPr lang="el-GR" altLang="el-GR" sz="2000" dirty="0">
                <a:solidFill>
                  <a:schemeClr val="bg2">
                    <a:lumMod val="50000"/>
                  </a:schemeClr>
                </a:solidFill>
                <a:latin typeface="Segoe UI" pitchFamily="34" charset="0"/>
                <a:ea typeface="ＭＳ Ｐゴシック" charset="-128"/>
                <a:cs typeface="Segoe UI" pitchFamily="34" charset="0"/>
              </a:rPr>
              <a:t>Η αποτίμηση της πελατειακής βάσης μπορεί να χρησιμεύσει:</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Στην κατάστρωση της στρατηγικής προσέλκυσης νέων πελατών: αν είναι γνωστό πόσα κέρδη αποφέρει κάθε πελάτης, τότε είναι δυνατόν να υπολογιστεί το περιθώριο επένδυσης σε μορφή εκπτώσεων, διαφήμισης, …</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Στην αποτίμηση μιας εξαγοράς εταιρίας και επομένως και της πελατειακής της βάσης.</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altLang="el-GR" sz="2400" b="1" dirty="0">
                <a:solidFill>
                  <a:srgbClr val="303F6A"/>
                </a:solidFill>
              </a:rPr>
              <a:t>Εκμετάλλευση πελατειακής βάσης</a:t>
            </a:r>
            <a:r>
              <a:rPr lang="en-US" altLang="el-GR" sz="2400" b="1" dirty="0">
                <a:solidFill>
                  <a:srgbClr val="303F6A"/>
                </a:solidFill>
              </a:rPr>
              <a:t> (3)</a:t>
            </a:r>
            <a:endParaRPr lang="el-GR" sz="2400" b="1" dirty="0">
              <a:solidFill>
                <a:srgbClr val="303F6A"/>
              </a:solidFill>
            </a:endParaRPr>
          </a:p>
        </p:txBody>
      </p:sp>
    </p:spTree>
    <p:extLst>
      <p:ext uri="{BB962C8B-B14F-4D97-AF65-F5344CB8AC3E}">
        <p14:creationId xmlns:p14="http://schemas.microsoft.com/office/powerpoint/2010/main" val="762140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2862322"/>
          </a:xfrm>
          <a:prstGeom prst="rect">
            <a:avLst/>
          </a:prstGeom>
          <a:noFill/>
        </p:spPr>
        <p:txBody>
          <a:bodyPr wrap="square" rtlCol="0">
            <a:spAutoFit/>
          </a:bodyPr>
          <a:lstStyle/>
          <a:p>
            <a:endParaRPr lang="el-GR" sz="2400" dirty="0">
              <a:solidFill>
                <a:srgbClr val="303F6A"/>
              </a:solidFill>
            </a:endParaRPr>
          </a:p>
          <a:p>
            <a:pPr marL="914400" lvl="7" indent="-457200">
              <a:buFont typeface="+mj-lt"/>
              <a:buAutoNum type="arabicPeriod"/>
            </a:pPr>
            <a:r>
              <a:rPr lang="el-GR" sz="2000" dirty="0">
                <a:solidFill>
                  <a:schemeClr val="bg2">
                    <a:lumMod val="50000"/>
                  </a:schemeClr>
                </a:solidFill>
                <a:latin typeface="Segoe UI" pitchFamily="34" charset="0"/>
                <a:ea typeface="ＭＳ Ｐゴシック" charset="-128"/>
                <a:cs typeface="Segoe UI" pitchFamily="34" charset="0"/>
              </a:rPr>
              <a:t>Κόστος αντικατάστασης εξοπλισμού. </a:t>
            </a:r>
          </a:p>
          <a:p>
            <a:pPr marL="914400" lvl="7" indent="-457200">
              <a:buFont typeface="+mj-lt"/>
              <a:buAutoNum type="arabicPeriod"/>
            </a:pPr>
            <a:r>
              <a:rPr lang="el-GR" sz="2000" dirty="0">
                <a:solidFill>
                  <a:schemeClr val="bg2">
                    <a:lumMod val="50000"/>
                  </a:schemeClr>
                </a:solidFill>
                <a:latin typeface="Segoe UI" pitchFamily="34" charset="0"/>
                <a:ea typeface="ＭＳ Ｐゴシック" charset="-128"/>
                <a:cs typeface="Segoe UI" pitchFamily="34" charset="0"/>
              </a:rPr>
              <a:t>Κόστος εγκατάστασης.</a:t>
            </a:r>
          </a:p>
          <a:p>
            <a:pPr marL="914400" lvl="7" indent="-457200">
              <a:buFont typeface="+mj-lt"/>
              <a:buAutoNum type="arabicPeriod"/>
            </a:pPr>
            <a:r>
              <a:rPr lang="el-GR" sz="2000" dirty="0">
                <a:solidFill>
                  <a:schemeClr val="bg2">
                    <a:lumMod val="50000"/>
                  </a:schemeClr>
                </a:solidFill>
                <a:latin typeface="Segoe UI" pitchFamily="34" charset="0"/>
                <a:ea typeface="ＭＳ Ｐゴシック" charset="-128"/>
                <a:cs typeface="Segoe UI" pitchFamily="34" charset="0"/>
              </a:rPr>
              <a:t>Κόστος διακοπής ή μετάπτωσης.  </a:t>
            </a:r>
          </a:p>
          <a:p>
            <a:endParaRPr lang="el-GR" sz="2400" dirty="0">
              <a:solidFill>
                <a:srgbClr val="303F6A"/>
              </a:solidFill>
            </a:endParaRPr>
          </a:p>
          <a:p>
            <a:endParaRPr lang="el-GR" sz="2400" dirty="0">
              <a:solidFill>
                <a:srgbClr val="303F6A"/>
              </a:solidFill>
            </a:endParaRPr>
          </a:p>
          <a:p>
            <a:endParaRPr lang="el-GR" sz="2400" dirty="0">
              <a:solidFill>
                <a:srgbClr val="303F6A"/>
              </a:solidFill>
            </a:endParaRPr>
          </a:p>
          <a:p>
            <a:endParaRPr lang="el-GR" sz="2400" dirty="0">
              <a:solidFill>
                <a:srgbClr val="303F6A"/>
              </a:solidFill>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830997"/>
          </a:xfrm>
          <a:prstGeom prst="rect">
            <a:avLst/>
          </a:prstGeom>
        </p:spPr>
        <p:txBody>
          <a:bodyPr wrap="square">
            <a:spAutoFit/>
          </a:bodyPr>
          <a:lstStyle/>
          <a:p>
            <a:r>
              <a:rPr lang="el-GR" altLang="el-GR" sz="2400" b="1" dirty="0">
                <a:solidFill>
                  <a:srgbClr val="303F6A"/>
                </a:solidFill>
              </a:rPr>
              <a:t>Κόστος μετάβασης χρήστη πληροφοριακών και τηλεπικοινωνιακών συστημάτων</a:t>
            </a:r>
            <a:endParaRPr lang="el-GR" sz="2400" b="1" dirty="0">
              <a:solidFill>
                <a:srgbClr val="303F6A"/>
              </a:solidFill>
            </a:endParaRPr>
          </a:p>
        </p:txBody>
      </p:sp>
    </p:spTree>
    <p:extLst>
      <p:ext uri="{BB962C8B-B14F-4D97-AF65-F5344CB8AC3E}">
        <p14:creationId xmlns:p14="http://schemas.microsoft.com/office/powerpoint/2010/main" val="15482338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4524315"/>
          </a:xfrm>
          <a:prstGeom prst="rect">
            <a:avLst/>
          </a:prstGeom>
          <a:noFill/>
        </p:spPr>
        <p:txBody>
          <a:bodyPr wrap="square" rtlCol="0">
            <a:spAutoFit/>
          </a:bodyPr>
          <a:lstStyle/>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Στην επιθετική στρατηγική προώθησης προϊόντων, ο πελάτης αντιμετωπίζεται σαν «θήραμα», που εγκλωβίζεται, περιχαρακώνεται, κτλ. </a:t>
            </a:r>
          </a:p>
          <a:p>
            <a:pPr marL="342900" indent="-342900" algn="just">
              <a:lnSpc>
                <a:spcPct val="90000"/>
              </a:lnSpc>
              <a:buFont typeface="Arial" panose="020B0604020202020204" pitchFamily="34" charset="0"/>
              <a:buChar char="•"/>
            </a:pPr>
            <a:endParaRPr lang="en-US" altLang="el-GR" sz="2000" dirty="0">
              <a:solidFill>
                <a:schemeClr val="bg2">
                  <a:lumMod val="50000"/>
                </a:schemeClr>
              </a:solidFill>
              <a:latin typeface="Segoe UI" pitchFamily="34" charset="0"/>
              <a:ea typeface="ＭＳ Ｐゴシック" charset="-128"/>
              <a:cs typeface="Segoe UI" pitchFamily="34" charset="0"/>
            </a:endParaRP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Στάδια </a:t>
            </a:r>
            <a:endParaRPr lang="en-US" altLang="el-GR" sz="2000" dirty="0">
              <a:solidFill>
                <a:schemeClr val="bg2">
                  <a:lumMod val="50000"/>
                </a:schemeClr>
              </a:solidFill>
              <a:latin typeface="Segoe UI" pitchFamily="34" charset="0"/>
              <a:ea typeface="ＭＳ Ｐゴシック" charset="-128"/>
              <a:cs typeface="Segoe UI" pitchFamily="34" charset="0"/>
            </a:endParaRPr>
          </a:p>
          <a:p>
            <a:pPr marL="914400" lvl="1" indent="-457200" algn="just">
              <a:lnSpc>
                <a:spcPct val="90000"/>
              </a:lnSpc>
              <a:buFont typeface="+mj-lt"/>
              <a:buAutoNum type="arabicPeriod"/>
            </a:pPr>
            <a:r>
              <a:rPr lang="el-GR" altLang="el-GR" sz="2000" dirty="0">
                <a:solidFill>
                  <a:schemeClr val="bg2">
                    <a:lumMod val="50000"/>
                  </a:schemeClr>
                </a:solidFill>
                <a:latin typeface="Segoe UI" pitchFamily="34" charset="0"/>
                <a:ea typeface="ＭＳ Ｐゴシック" charset="-128"/>
                <a:cs typeface="Segoe UI" pitchFamily="34" charset="0"/>
              </a:rPr>
              <a:t>υποψήφιος πελάτης, </a:t>
            </a:r>
          </a:p>
          <a:p>
            <a:pPr marL="914400" lvl="1" indent="-457200" algn="just">
              <a:lnSpc>
                <a:spcPct val="90000"/>
              </a:lnSpc>
              <a:buFont typeface="+mj-lt"/>
              <a:buAutoNum type="arabicPeriod"/>
            </a:pPr>
            <a:r>
              <a:rPr lang="el-GR" altLang="el-GR" sz="2000" dirty="0">
                <a:solidFill>
                  <a:schemeClr val="bg2">
                    <a:lumMod val="50000"/>
                  </a:schemeClr>
                </a:solidFill>
                <a:latin typeface="Segoe UI" pitchFamily="34" charset="0"/>
                <a:ea typeface="ＭＳ Ｐゴシック" charset="-128"/>
                <a:cs typeface="Segoe UI" pitchFamily="34" charset="0"/>
              </a:rPr>
              <a:t>πελάτης, </a:t>
            </a:r>
          </a:p>
          <a:p>
            <a:pPr marL="914400" lvl="1" indent="-457200" algn="just">
              <a:lnSpc>
                <a:spcPct val="90000"/>
              </a:lnSpc>
              <a:buFont typeface="+mj-lt"/>
              <a:buAutoNum type="arabicPeriod"/>
            </a:pPr>
            <a:r>
              <a:rPr lang="el-GR" altLang="el-GR" sz="2000" dirty="0">
                <a:solidFill>
                  <a:schemeClr val="bg2">
                    <a:lumMod val="50000"/>
                  </a:schemeClr>
                </a:solidFill>
                <a:latin typeface="Segoe UI" pitchFamily="34" charset="0"/>
                <a:ea typeface="ＭＳ Ｐゴシック" charset="-128"/>
                <a:cs typeface="Segoe UI" pitchFamily="34" charset="0"/>
              </a:rPr>
              <a:t>αφοσιωμένος πελάτης </a:t>
            </a:r>
          </a:p>
          <a:p>
            <a:pPr marL="914400" lvl="1" indent="-457200" algn="just">
              <a:lnSpc>
                <a:spcPct val="90000"/>
              </a:lnSpc>
              <a:buFont typeface="+mj-lt"/>
              <a:buAutoNum type="arabicPeriod"/>
            </a:pPr>
            <a:r>
              <a:rPr lang="el-GR" altLang="el-GR" sz="2000" dirty="0">
                <a:solidFill>
                  <a:schemeClr val="bg2">
                    <a:lumMod val="50000"/>
                  </a:schemeClr>
                </a:solidFill>
                <a:latin typeface="Segoe UI" pitchFamily="34" charset="0"/>
                <a:ea typeface="ＭＳ Ｐゴシック" charset="-128"/>
                <a:cs typeface="Segoe UI" pitchFamily="34" charset="0"/>
              </a:rPr>
              <a:t>υποστηρικτής πελάτης.</a:t>
            </a:r>
            <a:endParaRPr lang="en-US" altLang="el-GR" sz="2000" dirty="0">
              <a:solidFill>
                <a:schemeClr val="bg2">
                  <a:lumMod val="50000"/>
                </a:schemeClr>
              </a:solidFill>
              <a:latin typeface="Segoe UI" pitchFamily="34" charset="0"/>
              <a:ea typeface="ＭＳ Ｐゴシック" charset="-128"/>
              <a:cs typeface="Segoe UI" pitchFamily="34" charset="0"/>
            </a:endParaRPr>
          </a:p>
          <a:p>
            <a:pPr marL="342900" indent="-342900" algn="just">
              <a:lnSpc>
                <a:spcPct val="90000"/>
              </a:lnSpc>
              <a:buFont typeface="Arial" panose="020B0604020202020204" pitchFamily="34" charset="0"/>
              <a:buChar char="•"/>
            </a:pPr>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Ο ικανοποιημένος πελάτης φέρνει κατά μέσο όρο 8 νέους πελάτες. Οι συστημένοι πελάτες απαιτούν λιγότερο χρόνο πώλησης καθώς έρχονται έτοιμοι να αγοράσουν και είναι πιο πιστοί από άλλους πελάτες</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Σε ποσοστό 96% οι πελάτες δεν παραπονούνται. Από αυτούς που δυσαρεστήθηκαν, το 90% δεν ξαναγοράζει από τον ίδιο προμηθευτή. Από αυτούς που παραπονούνται το 57-70% θα </a:t>
            </a:r>
            <a:r>
              <a:rPr lang="el-GR" altLang="el-GR" sz="2000" dirty="0" err="1">
                <a:solidFill>
                  <a:schemeClr val="bg2">
                    <a:lumMod val="50000"/>
                  </a:schemeClr>
                </a:solidFill>
                <a:latin typeface="Segoe UI" pitchFamily="34" charset="0"/>
                <a:ea typeface="ＭＳ Ｐゴシック" charset="-128"/>
                <a:cs typeface="Segoe UI" pitchFamily="34" charset="0"/>
              </a:rPr>
              <a:t>ξανασυνεργαστεί</a:t>
            </a:r>
            <a:r>
              <a:rPr lang="el-GR" altLang="el-GR" sz="2000" dirty="0">
                <a:solidFill>
                  <a:schemeClr val="bg2">
                    <a:lumMod val="50000"/>
                  </a:schemeClr>
                </a:solidFill>
                <a:latin typeface="Segoe UI" pitchFamily="34" charset="0"/>
                <a:ea typeface="ＭＳ Ｐゴシック" charset="-128"/>
                <a:cs typeface="Segoe UI" pitchFamily="34" charset="0"/>
              </a:rPr>
              <a:t> με την εταιρία αν οι απαιτήσεις τους ικανοποιηθούν.</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altLang="el-GR" sz="2400" b="1" dirty="0">
                <a:solidFill>
                  <a:srgbClr val="303F6A"/>
                </a:solidFill>
              </a:rPr>
              <a:t>Ο πελάτης σαν σύμμαχος</a:t>
            </a:r>
            <a:endParaRPr lang="el-GR" sz="2400" b="1" dirty="0">
              <a:solidFill>
                <a:srgbClr val="303F6A"/>
              </a:solidFill>
            </a:endParaRPr>
          </a:p>
        </p:txBody>
      </p:sp>
    </p:spTree>
    <p:extLst>
      <p:ext uri="{BB962C8B-B14F-4D97-AF65-F5344CB8AC3E}">
        <p14:creationId xmlns:p14="http://schemas.microsoft.com/office/powerpoint/2010/main" val="6137173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1200329"/>
          </a:xfrm>
          <a:prstGeom prst="rect">
            <a:avLst/>
          </a:prstGeom>
          <a:noFill/>
        </p:spPr>
        <p:txBody>
          <a:bodyPr wrap="square" rtlCol="0">
            <a:spAutoFit/>
          </a:bodyPr>
          <a:lstStyle/>
          <a:p>
            <a:pPr algn="just">
              <a:lnSpc>
                <a:spcPct val="90000"/>
              </a:lnSpc>
            </a:pPr>
            <a:r>
              <a:rPr lang="el-GR" altLang="el-GR" sz="2000" dirty="0">
                <a:solidFill>
                  <a:schemeClr val="bg2">
                    <a:lumMod val="50000"/>
                  </a:schemeClr>
                </a:solidFill>
                <a:latin typeface="Segoe UI" pitchFamily="34" charset="0"/>
                <a:ea typeface="ＭＳ Ｐゴシック" charset="-128"/>
                <a:cs typeface="Segoe UI" pitchFamily="34" charset="0"/>
              </a:rPr>
              <a:t>Ένα γραφείο είναι εξοπλισμένο με 4 υπολογιστές </a:t>
            </a:r>
            <a:r>
              <a:rPr lang="el-GR" altLang="el-GR" sz="2000" dirty="0" err="1">
                <a:solidFill>
                  <a:schemeClr val="bg2">
                    <a:lumMod val="50000"/>
                  </a:schemeClr>
                </a:solidFill>
                <a:latin typeface="Segoe UI" pitchFamily="34" charset="0"/>
                <a:ea typeface="ＭＳ Ｐゴシック" charset="-128"/>
                <a:cs typeface="Segoe UI" pitchFamily="34" charset="0"/>
              </a:rPr>
              <a:t>Apple</a:t>
            </a:r>
            <a:r>
              <a:rPr lang="el-GR" altLang="el-GR" sz="2000" dirty="0">
                <a:solidFill>
                  <a:schemeClr val="bg2">
                    <a:lumMod val="50000"/>
                  </a:schemeClr>
                </a:solidFill>
                <a:latin typeface="Segoe UI" pitchFamily="34" charset="0"/>
                <a:ea typeface="ＭＳ Ｐゴシック" charset="-128"/>
                <a:cs typeface="Segoe UI" pitchFamily="34" charset="0"/>
              </a:rPr>
              <a:t> και έναν εκτυπωτή. Οι υπολογιστές έχουν παλαιότητα 3, 4, 5 και 6 χρόνια αντίστοιχα. Υπάρχουν τουλάχιστον 10.000 αρχεία βασισμένα στο Office για Macintosh. Βρείτε το κόστος μετάβασης του παραπάνω συστήματος σε ένα σύστημα PC.</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altLang="el-GR" sz="2400" b="1" dirty="0">
                <a:solidFill>
                  <a:srgbClr val="303F6A"/>
                </a:solidFill>
              </a:rPr>
              <a:t>ΑΣΚΗΣΗ 1</a:t>
            </a:r>
            <a:endParaRPr lang="el-GR" sz="2400" b="1" dirty="0">
              <a:solidFill>
                <a:srgbClr val="303F6A"/>
              </a:solidFill>
            </a:endParaRPr>
          </a:p>
        </p:txBody>
      </p:sp>
    </p:spTree>
    <p:extLst>
      <p:ext uri="{BB962C8B-B14F-4D97-AF65-F5344CB8AC3E}">
        <p14:creationId xmlns:p14="http://schemas.microsoft.com/office/powerpoint/2010/main" val="35139520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2585323"/>
          </a:xfrm>
          <a:prstGeom prst="rect">
            <a:avLst/>
          </a:prstGeom>
          <a:noFill/>
        </p:spPr>
        <p:txBody>
          <a:bodyPr wrap="square" rtlCol="0">
            <a:spAutoFit/>
          </a:bodyPr>
          <a:lstStyle/>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Το κόστος μετάβασης από εξοπλισμό </a:t>
            </a:r>
            <a:r>
              <a:rPr lang="el-GR" altLang="el-GR" sz="2000" dirty="0" err="1">
                <a:solidFill>
                  <a:schemeClr val="bg2">
                    <a:lumMod val="50000"/>
                  </a:schemeClr>
                </a:solidFill>
                <a:latin typeface="Segoe UI" pitchFamily="34" charset="0"/>
                <a:ea typeface="ＭＳ Ｐゴシック" charset="-128"/>
                <a:cs typeface="Segoe UI" pitchFamily="34" charset="0"/>
              </a:rPr>
              <a:t>Apple</a:t>
            </a:r>
            <a:r>
              <a:rPr lang="el-GR" altLang="el-GR" sz="2000" dirty="0">
                <a:solidFill>
                  <a:schemeClr val="bg2">
                    <a:lumMod val="50000"/>
                  </a:schemeClr>
                </a:solidFill>
                <a:latin typeface="Segoe UI" pitchFamily="34" charset="0"/>
                <a:ea typeface="ＭＳ Ｐゴシック" charset="-128"/>
                <a:cs typeface="Segoe UI" pitchFamily="34" charset="0"/>
              </a:rPr>
              <a:t> σε εξοπλισμό </a:t>
            </a:r>
            <a:r>
              <a:rPr lang="el-GR" altLang="el-GR" sz="2000" dirty="0" err="1">
                <a:solidFill>
                  <a:schemeClr val="bg2">
                    <a:lumMod val="50000"/>
                  </a:schemeClr>
                </a:solidFill>
                <a:latin typeface="Segoe UI" pitchFamily="34" charset="0"/>
                <a:ea typeface="ＭＳ Ｐゴシック" charset="-128"/>
                <a:cs typeface="Segoe UI" pitchFamily="34" charset="0"/>
              </a:rPr>
              <a:t>Intel</a:t>
            </a:r>
            <a:r>
              <a:rPr lang="el-GR" altLang="el-GR" sz="2000" dirty="0">
                <a:solidFill>
                  <a:schemeClr val="bg2">
                    <a:lumMod val="50000"/>
                  </a:schemeClr>
                </a:solidFill>
                <a:latin typeface="Segoe UI" pitchFamily="34" charset="0"/>
                <a:ea typeface="ＭＳ Ｐゴシック" charset="-128"/>
                <a:cs typeface="Segoe UI" pitchFamily="34" charset="0"/>
              </a:rPr>
              <a:t> περιλαμβάνει:</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το υλικό: κόστος νέων μηχανημάτων</a:t>
            </a:r>
            <a:r>
              <a:rPr lang="el-GR" altLang="el-GR" sz="2000" dirty="0">
                <a:solidFill>
                  <a:schemeClr val="bg2">
                    <a:lumMod val="50000"/>
                  </a:schemeClr>
                </a:solidFill>
                <a:highlight>
                  <a:srgbClr val="FFFF00"/>
                </a:highlight>
                <a:latin typeface="Segoe UI" pitchFamily="34" charset="0"/>
                <a:ea typeface="ＭＳ Ｐゴシック" charset="-128"/>
                <a:cs typeface="Segoe UI" pitchFamily="34" charset="0"/>
              </a:rPr>
              <a:t>, κόστος νέου εκτυπωτή, κόστος καρτών δικτύου, κόστος καλωδίων και ομφαλού (</a:t>
            </a:r>
            <a:r>
              <a:rPr lang="el-GR" altLang="el-GR" sz="2000" dirty="0" err="1">
                <a:solidFill>
                  <a:schemeClr val="bg2">
                    <a:lumMod val="50000"/>
                  </a:schemeClr>
                </a:solidFill>
                <a:highlight>
                  <a:srgbClr val="FFFF00"/>
                </a:highlight>
                <a:latin typeface="Segoe UI" pitchFamily="34" charset="0"/>
                <a:ea typeface="ＭＳ Ｐゴシック" charset="-128"/>
                <a:cs typeface="Segoe UI" pitchFamily="34" charset="0"/>
              </a:rPr>
              <a:t>Ηub</a:t>
            </a:r>
            <a:r>
              <a:rPr lang="el-GR" altLang="el-GR" sz="2000" dirty="0">
                <a:solidFill>
                  <a:schemeClr val="bg2">
                    <a:lumMod val="50000"/>
                  </a:schemeClr>
                </a:solidFill>
                <a:highlight>
                  <a:srgbClr val="FFFF00"/>
                </a:highlight>
                <a:latin typeface="Segoe UI" pitchFamily="34" charset="0"/>
                <a:ea typeface="ＭＳ Ｐゴシック" charset="-128"/>
                <a:cs typeface="Segoe UI" pitchFamily="34" charset="0"/>
              </a:rPr>
              <a:t>). </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το νέο λογισμικό.</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το κόστος εγκατάστασης λογισμικού και υλικού.</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την απόσβεση του παλιού λογισμικού. </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τη μεταφορά των δεδομένων από το ένα λογισμικό στο άλλο </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την εξοικείωση των υπαλλήλων με τον εξοπλισμό και την επανεκπαίδευση στη χρήση προγραμμάτων. </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altLang="el-GR" sz="2400" b="1" dirty="0">
                <a:solidFill>
                  <a:srgbClr val="303F6A"/>
                </a:solidFill>
              </a:rPr>
              <a:t>ΛΥΣΗ ΑΣΚΗΣΗΣ 1</a:t>
            </a:r>
            <a:endParaRPr lang="el-GR" sz="2400" b="1" dirty="0">
              <a:solidFill>
                <a:srgbClr val="303F6A"/>
              </a:solidFill>
            </a:endParaRPr>
          </a:p>
        </p:txBody>
      </p:sp>
    </p:spTree>
    <p:extLst>
      <p:ext uri="{BB962C8B-B14F-4D97-AF65-F5344CB8AC3E}">
        <p14:creationId xmlns:p14="http://schemas.microsoft.com/office/powerpoint/2010/main" val="30600642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646331"/>
          </a:xfrm>
          <a:prstGeom prst="rect">
            <a:avLst/>
          </a:prstGeom>
          <a:noFill/>
        </p:spPr>
        <p:txBody>
          <a:bodyPr wrap="square" rtlCol="0">
            <a:spAutoFit/>
          </a:bodyPr>
          <a:lstStyle/>
          <a:p>
            <a:pPr algn="just">
              <a:lnSpc>
                <a:spcPct val="90000"/>
              </a:lnSpc>
            </a:pPr>
            <a:r>
              <a:rPr lang="el-GR" altLang="el-GR" sz="2000" dirty="0">
                <a:solidFill>
                  <a:schemeClr val="bg2">
                    <a:lumMod val="50000"/>
                  </a:schemeClr>
                </a:solidFill>
                <a:latin typeface="Segoe UI" pitchFamily="34" charset="0"/>
                <a:ea typeface="ＭＳ Ｐゴシック" charset="-128"/>
                <a:cs typeface="Segoe UI" pitchFamily="34" charset="0"/>
              </a:rPr>
              <a:t>Εξηγήστε τις επιπτώσεις της </a:t>
            </a:r>
            <a:r>
              <a:rPr lang="el-GR" altLang="el-GR" sz="2000" dirty="0" err="1">
                <a:solidFill>
                  <a:schemeClr val="bg2">
                    <a:lumMod val="50000"/>
                  </a:schemeClr>
                </a:solidFill>
                <a:latin typeface="Segoe UI" pitchFamily="34" charset="0"/>
                <a:ea typeface="ＭＳ Ｐゴシック" charset="-128"/>
                <a:cs typeface="Segoe UI" pitchFamily="34" charset="0"/>
              </a:rPr>
              <a:t>φορητότητας</a:t>
            </a:r>
            <a:r>
              <a:rPr lang="el-GR" altLang="el-GR" sz="2000" dirty="0">
                <a:solidFill>
                  <a:schemeClr val="bg2">
                    <a:lumMod val="50000"/>
                  </a:schemeClr>
                </a:solidFill>
                <a:latin typeface="Segoe UI" pitchFamily="34" charset="0"/>
                <a:ea typeface="ＭＳ Ｐゴシック" charset="-128"/>
                <a:cs typeface="Segoe UI" pitchFamily="34" charset="0"/>
              </a:rPr>
              <a:t> των αριθμών στην ελληνική αγορά τηλεπικοινωνιών.</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altLang="el-GR" sz="2400" b="1" dirty="0">
                <a:solidFill>
                  <a:srgbClr val="303F6A"/>
                </a:solidFill>
              </a:rPr>
              <a:t>ΑΣΚΗΣΗ 2</a:t>
            </a:r>
            <a:endParaRPr lang="el-GR" sz="2400" b="1" dirty="0">
              <a:solidFill>
                <a:srgbClr val="303F6A"/>
              </a:solidFill>
            </a:endParaRPr>
          </a:p>
        </p:txBody>
      </p:sp>
    </p:spTree>
    <p:extLst>
      <p:ext uri="{BB962C8B-B14F-4D97-AF65-F5344CB8AC3E}">
        <p14:creationId xmlns:p14="http://schemas.microsoft.com/office/powerpoint/2010/main" val="18287137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2862322"/>
          </a:xfrm>
          <a:prstGeom prst="rect">
            <a:avLst/>
          </a:prstGeom>
          <a:noFill/>
        </p:spPr>
        <p:txBody>
          <a:bodyPr wrap="square" rtlCol="0">
            <a:spAutoFit/>
          </a:bodyPr>
          <a:lstStyle/>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Διατήρηση του ίδιου αριθμού κλήσης σε περίπτωση αλλαγής τηλεπικοινωνιακού </a:t>
            </a:r>
            <a:r>
              <a:rPr lang="el-GR" altLang="el-GR" sz="2000" dirty="0" err="1">
                <a:solidFill>
                  <a:schemeClr val="bg2">
                    <a:lumMod val="50000"/>
                  </a:schemeClr>
                </a:solidFill>
                <a:latin typeface="Segoe UI" pitchFamily="34" charset="0"/>
                <a:ea typeface="ＭＳ Ｐゴシック" charset="-128"/>
                <a:cs typeface="Segoe UI" pitchFamily="34" charset="0"/>
              </a:rPr>
              <a:t>παρόχου</a:t>
            </a:r>
            <a:r>
              <a:rPr lang="el-GR" altLang="el-GR" sz="2000" dirty="0">
                <a:solidFill>
                  <a:schemeClr val="bg2">
                    <a:lumMod val="50000"/>
                  </a:schemeClr>
                </a:solidFill>
                <a:latin typeface="Segoe UI" pitchFamily="34" charset="0"/>
                <a:ea typeface="ＭＳ Ｐゴシック" charset="-128"/>
                <a:cs typeface="Segoe UI" pitchFamily="34" charset="0"/>
              </a:rPr>
              <a:t>. </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Παράγοντας εγκλωβισμού </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Νομοθετική ρύθμιση για τη </a:t>
            </a:r>
            <a:r>
              <a:rPr lang="el-GR" altLang="el-GR" sz="2000" dirty="0" err="1">
                <a:solidFill>
                  <a:schemeClr val="bg2">
                    <a:lumMod val="50000"/>
                  </a:schemeClr>
                </a:solidFill>
                <a:latin typeface="Segoe UI" pitchFamily="34" charset="0"/>
                <a:ea typeface="ＭＳ Ｐゴシック" charset="-128"/>
                <a:cs typeface="Segoe UI" pitchFamily="34" charset="0"/>
              </a:rPr>
              <a:t>φορητότητα</a:t>
            </a:r>
            <a:r>
              <a:rPr lang="el-GR" altLang="el-GR" sz="2000" dirty="0">
                <a:solidFill>
                  <a:schemeClr val="bg2">
                    <a:lumMod val="50000"/>
                  </a:schemeClr>
                </a:solidFill>
                <a:latin typeface="Segoe UI" pitchFamily="34" charset="0"/>
                <a:ea typeface="ＭＳ Ｐゴシック" charset="-128"/>
                <a:cs typeface="Segoe UI" pitchFamily="34" charset="0"/>
              </a:rPr>
              <a:t> των αριθμών, δηλαδή για τη διατήρηση του ίδιου αριθμού σε περίπτωση αλλαγής εταιρίας</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 10 εργάσιμες μέρες για να γίνει η αλλαγή από έναν </a:t>
            </a:r>
            <a:r>
              <a:rPr lang="el-GR" altLang="el-GR" sz="2000" dirty="0" err="1">
                <a:solidFill>
                  <a:schemeClr val="bg2">
                    <a:lumMod val="50000"/>
                  </a:schemeClr>
                </a:solidFill>
                <a:latin typeface="Segoe UI" pitchFamily="34" charset="0"/>
                <a:ea typeface="ＭＳ Ｐゴシック" charset="-128"/>
                <a:cs typeface="Segoe UI" pitchFamily="34" charset="0"/>
              </a:rPr>
              <a:t>πάροχο</a:t>
            </a:r>
            <a:r>
              <a:rPr lang="el-GR" altLang="el-GR" sz="2000" dirty="0">
                <a:solidFill>
                  <a:schemeClr val="bg2">
                    <a:lumMod val="50000"/>
                  </a:schemeClr>
                </a:solidFill>
                <a:latin typeface="Segoe UI" pitchFamily="34" charset="0"/>
                <a:ea typeface="ＭＳ Ｐゴシック" charset="-128"/>
                <a:cs typeface="Segoe UI" pitchFamily="34" charset="0"/>
              </a:rPr>
              <a:t> σε έναν άλλο για σταθερό τηλέφωνο και 15 εργάσιμες για αριθμούς κινητής τηλεφωνίας. </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Το 2005 επίσης, υπήρξαν πολλές καταγγελίες στον εποπτικό φορέα: την Εθνική Επιτροπή Τηλεπικοινωνιών και Ταχυδρομείων (ΕΕΤΤ) για παραβίαση των κανονισμών </a:t>
            </a:r>
            <a:r>
              <a:rPr lang="el-GR" altLang="el-GR" sz="2000" dirty="0" err="1">
                <a:solidFill>
                  <a:schemeClr val="bg2">
                    <a:lumMod val="50000"/>
                  </a:schemeClr>
                </a:solidFill>
                <a:latin typeface="Segoe UI" pitchFamily="34" charset="0"/>
                <a:ea typeface="ＭＳ Ｐゴシック" charset="-128"/>
                <a:cs typeface="Segoe UI" pitchFamily="34" charset="0"/>
              </a:rPr>
              <a:t>φορητότητας</a:t>
            </a:r>
            <a:r>
              <a:rPr lang="el-GR" altLang="el-GR" sz="2000" dirty="0">
                <a:solidFill>
                  <a:schemeClr val="bg2">
                    <a:lumMod val="50000"/>
                  </a:schemeClr>
                </a:solidFill>
                <a:latin typeface="Segoe UI" pitchFamily="34" charset="0"/>
                <a:ea typeface="ＭＳ Ｐゴシック" charset="-128"/>
                <a:cs typeface="Segoe UI" pitchFamily="34" charset="0"/>
              </a:rPr>
              <a:t>. </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altLang="el-GR" sz="2400" b="1" dirty="0">
                <a:solidFill>
                  <a:srgbClr val="303F6A"/>
                </a:solidFill>
              </a:rPr>
              <a:t>Λύση ΑΣΚΗΣΗΣ 2</a:t>
            </a:r>
            <a:endParaRPr lang="el-GR" sz="2400" b="1" dirty="0">
              <a:solidFill>
                <a:srgbClr val="303F6A"/>
              </a:solidFill>
            </a:endParaRPr>
          </a:p>
        </p:txBody>
      </p:sp>
    </p:spTree>
    <p:extLst>
      <p:ext uri="{BB962C8B-B14F-4D97-AF65-F5344CB8AC3E}">
        <p14:creationId xmlns:p14="http://schemas.microsoft.com/office/powerpoint/2010/main" val="27024713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3139321"/>
          </a:xfrm>
          <a:prstGeom prst="rect">
            <a:avLst/>
          </a:prstGeom>
          <a:noFill/>
        </p:spPr>
        <p:txBody>
          <a:bodyPr wrap="square" rtlCol="0">
            <a:spAutoFit/>
          </a:bodyPr>
          <a:lstStyle/>
          <a:p>
            <a:pPr algn="just">
              <a:lnSpc>
                <a:spcPct val="90000"/>
              </a:lnSpc>
            </a:pPr>
            <a:r>
              <a:rPr lang="el-GR" altLang="el-GR" sz="2000" dirty="0" err="1">
                <a:solidFill>
                  <a:schemeClr val="bg2">
                    <a:lumMod val="50000"/>
                  </a:schemeClr>
                </a:solidFill>
                <a:latin typeface="Segoe UI" pitchFamily="34" charset="0"/>
                <a:ea typeface="ＭＳ Ｐゴシック" charset="-128"/>
                <a:cs typeface="Segoe UI" pitchFamily="34" charset="0"/>
              </a:rPr>
              <a:t>To</a:t>
            </a:r>
            <a:r>
              <a:rPr lang="el-GR" altLang="el-GR" sz="2000" dirty="0">
                <a:solidFill>
                  <a:schemeClr val="bg2">
                    <a:lumMod val="50000"/>
                  </a:schemeClr>
                </a:solidFill>
                <a:latin typeface="Segoe UI" pitchFamily="34" charset="0"/>
                <a:ea typeface="ＭＳ Ｐゴシック" charset="-128"/>
                <a:cs typeface="Segoe UI" pitchFamily="34" charset="0"/>
              </a:rPr>
              <a:t> 2005, ανακοινώθηκε η συνεργασία του ελληνικού υπουργείου Παιδείας με τη Microsoft για την προώθηση της χρήσης των Τεχνολογιών Πληροφορίας και Επικοινωνίας στην πρωτοβάθμια και δευτεροβάθμια εκπαίδευση. Η συνεργασία αυτή εντάσσεται στα πλαίσια της διεθνούς πρωτοβουλίας της Microsoft: Partners in </a:t>
            </a:r>
            <a:r>
              <a:rPr lang="el-GR" altLang="el-GR" sz="2000" dirty="0" err="1">
                <a:solidFill>
                  <a:schemeClr val="bg2">
                    <a:lumMod val="50000"/>
                  </a:schemeClr>
                </a:solidFill>
                <a:latin typeface="Segoe UI" pitchFamily="34" charset="0"/>
                <a:ea typeface="ＭＳ Ｐゴシック" charset="-128"/>
                <a:cs typeface="Segoe UI" pitchFamily="34" charset="0"/>
              </a:rPr>
              <a:t>Learning</a:t>
            </a:r>
            <a:r>
              <a:rPr lang="el-GR" altLang="el-GR" sz="2000" dirty="0">
                <a:solidFill>
                  <a:schemeClr val="bg2">
                    <a:lumMod val="50000"/>
                  </a:schemeClr>
                </a:solidFill>
                <a:latin typeface="Segoe UI" pitchFamily="34" charset="0"/>
                <a:ea typeface="ＭＳ Ｐゴシック" charset="-128"/>
                <a:cs typeface="Segoe UI" pitchFamily="34" charset="0"/>
              </a:rPr>
              <a:t>. Το πρόγραμμα με κόστος 253 εκατομμύρια δολάρια έχει αναπτυχθεί σε 96 χώρες και μέχρι το 2005 είχαν εκπαιδευτεί πάνω από 500.000 εκπαιδευτικοί και 3 εκατομμύρια μαθητές. Το πρόγραμμα αποτελεί χορηγική δραστηριότητα η οποία δεν επιβαρύνει οικονομικά το ελληνικό κράτος.</a:t>
            </a:r>
          </a:p>
          <a:p>
            <a:pPr algn="just">
              <a:lnSpc>
                <a:spcPct val="90000"/>
              </a:lnSpc>
            </a:pPr>
            <a:endParaRPr lang="el-GR" altLang="el-GR" sz="2000" dirty="0">
              <a:solidFill>
                <a:schemeClr val="bg2">
                  <a:lumMod val="50000"/>
                </a:schemeClr>
              </a:solidFill>
              <a:latin typeface="Segoe UI" pitchFamily="34" charset="0"/>
              <a:ea typeface="ＭＳ Ｐゴシック" charset="-128"/>
              <a:cs typeface="Segoe UI" pitchFamily="34" charset="0"/>
            </a:endParaRPr>
          </a:p>
          <a:p>
            <a:pPr algn="just">
              <a:lnSpc>
                <a:spcPct val="90000"/>
              </a:lnSpc>
            </a:pPr>
            <a:r>
              <a:rPr lang="el-GR" altLang="el-GR" sz="2000" dirty="0">
                <a:solidFill>
                  <a:schemeClr val="bg2">
                    <a:lumMod val="50000"/>
                  </a:schemeClr>
                </a:solidFill>
                <a:latin typeface="Segoe UI" pitchFamily="34" charset="0"/>
                <a:ea typeface="ＭＳ Ｐゴシック" charset="-128"/>
                <a:cs typeface="Segoe UI" pitchFamily="34" charset="0"/>
              </a:rPr>
              <a:t>Εξηγήστε ποια τα οφέλη για την Microsoft από την παραπάνω χορηγία.</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altLang="el-GR" sz="2400" b="1" dirty="0">
                <a:solidFill>
                  <a:srgbClr val="303F6A"/>
                </a:solidFill>
              </a:rPr>
              <a:t>ΑΣΚΗΣΗ 4</a:t>
            </a:r>
            <a:endParaRPr lang="el-GR" sz="2400" b="1" dirty="0">
              <a:solidFill>
                <a:srgbClr val="303F6A"/>
              </a:solidFill>
            </a:endParaRPr>
          </a:p>
        </p:txBody>
      </p:sp>
    </p:spTree>
    <p:extLst>
      <p:ext uri="{BB962C8B-B14F-4D97-AF65-F5344CB8AC3E}">
        <p14:creationId xmlns:p14="http://schemas.microsoft.com/office/powerpoint/2010/main" val="28308334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2308324"/>
          </a:xfrm>
          <a:prstGeom prst="rect">
            <a:avLst/>
          </a:prstGeom>
          <a:noFill/>
        </p:spPr>
        <p:txBody>
          <a:bodyPr wrap="square" rtlCol="0">
            <a:spAutoFit/>
          </a:bodyPr>
          <a:lstStyle/>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Ενίσχυση εμπορικού σήματος. Παρουσιάζεται σαν μια εταιρία που προσφέρει κοινωνικό έργο και επιστρέφει μέρος των κερδών της στους καταναλωτές.</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Φορολογική απαλλαγή. Με τη πολιτική των χορηγιών η Microsoft διοχετεύει εκεί που θέλει χρήματα που έτσι και αλλιώς θα έδινε στο κράτος.</a:t>
            </a:r>
          </a:p>
          <a:p>
            <a:pPr marL="342900" indent="-342900" algn="just">
              <a:lnSpc>
                <a:spcPct val="90000"/>
              </a:lnSpc>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Εγκλωβίζει από νωρίς – μέσω της εκπαίδευσης – τους μαθητές στα προϊόντα της. Εφαρμόζει το γνωστό ρητό μάρκετινγκ: «Εγκλωβίστε τους όσο είναι νέοι – </a:t>
            </a:r>
            <a:r>
              <a:rPr lang="el-GR" altLang="el-GR" sz="2000" dirty="0" err="1">
                <a:solidFill>
                  <a:schemeClr val="bg2">
                    <a:lumMod val="50000"/>
                  </a:schemeClr>
                </a:solidFill>
                <a:latin typeface="Segoe UI" pitchFamily="34" charset="0"/>
                <a:ea typeface="ＭＳ Ｐゴシック" charset="-128"/>
                <a:cs typeface="Segoe UI" pitchFamily="34" charset="0"/>
              </a:rPr>
              <a:t>Catch</a:t>
            </a:r>
            <a:r>
              <a:rPr lang="el-GR" altLang="el-GR" sz="2000" dirty="0">
                <a:solidFill>
                  <a:schemeClr val="bg2">
                    <a:lumMod val="50000"/>
                  </a:schemeClr>
                </a:solidFill>
                <a:latin typeface="Segoe UI" pitchFamily="34" charset="0"/>
                <a:ea typeface="ＭＳ Ｐゴシック" charset="-128"/>
                <a:cs typeface="Segoe UI" pitchFamily="34" charset="0"/>
              </a:rPr>
              <a:t> </a:t>
            </a:r>
            <a:r>
              <a:rPr lang="el-GR" altLang="el-GR" sz="2000" dirty="0" err="1">
                <a:solidFill>
                  <a:schemeClr val="bg2">
                    <a:lumMod val="50000"/>
                  </a:schemeClr>
                </a:solidFill>
                <a:latin typeface="Segoe UI" pitchFamily="34" charset="0"/>
                <a:ea typeface="ＭＳ Ｐゴシック" charset="-128"/>
                <a:cs typeface="Segoe UI" pitchFamily="34" charset="0"/>
              </a:rPr>
              <a:t>them</a:t>
            </a:r>
            <a:r>
              <a:rPr lang="el-GR" altLang="el-GR" sz="2000" dirty="0">
                <a:solidFill>
                  <a:schemeClr val="bg2">
                    <a:lumMod val="50000"/>
                  </a:schemeClr>
                </a:solidFill>
                <a:latin typeface="Segoe UI" pitchFamily="34" charset="0"/>
                <a:ea typeface="ＭＳ Ｐゴシック" charset="-128"/>
                <a:cs typeface="Segoe UI" pitchFamily="34" charset="0"/>
              </a:rPr>
              <a:t> </a:t>
            </a:r>
            <a:r>
              <a:rPr lang="el-GR" altLang="el-GR" sz="2000" dirty="0" err="1">
                <a:solidFill>
                  <a:schemeClr val="bg2">
                    <a:lumMod val="50000"/>
                  </a:schemeClr>
                </a:solidFill>
                <a:latin typeface="Segoe UI" pitchFamily="34" charset="0"/>
                <a:ea typeface="ＭＳ Ｐゴシック" charset="-128"/>
                <a:cs typeface="Segoe UI" pitchFamily="34" charset="0"/>
              </a:rPr>
              <a:t>while</a:t>
            </a:r>
            <a:r>
              <a:rPr lang="el-GR" altLang="el-GR" sz="2000" dirty="0">
                <a:solidFill>
                  <a:schemeClr val="bg2">
                    <a:lumMod val="50000"/>
                  </a:schemeClr>
                </a:solidFill>
                <a:latin typeface="Segoe UI" pitchFamily="34" charset="0"/>
                <a:ea typeface="ＭＳ Ｐゴシック" charset="-128"/>
                <a:cs typeface="Segoe UI" pitchFamily="34" charset="0"/>
              </a:rPr>
              <a:t> </a:t>
            </a:r>
            <a:r>
              <a:rPr lang="el-GR" altLang="el-GR" sz="2000" dirty="0" err="1">
                <a:solidFill>
                  <a:schemeClr val="bg2">
                    <a:lumMod val="50000"/>
                  </a:schemeClr>
                </a:solidFill>
                <a:latin typeface="Segoe UI" pitchFamily="34" charset="0"/>
                <a:ea typeface="ＭＳ Ｐゴシック" charset="-128"/>
                <a:cs typeface="Segoe UI" pitchFamily="34" charset="0"/>
              </a:rPr>
              <a:t>they</a:t>
            </a:r>
            <a:r>
              <a:rPr lang="el-GR" altLang="el-GR" sz="2000" dirty="0">
                <a:solidFill>
                  <a:schemeClr val="bg2">
                    <a:lumMod val="50000"/>
                  </a:schemeClr>
                </a:solidFill>
                <a:latin typeface="Segoe UI" pitchFamily="34" charset="0"/>
                <a:ea typeface="ＭＳ Ｐゴシック" charset="-128"/>
                <a:cs typeface="Segoe UI" pitchFamily="34" charset="0"/>
              </a:rPr>
              <a:t> </a:t>
            </a:r>
            <a:r>
              <a:rPr lang="el-GR" altLang="el-GR" sz="2000" dirty="0" err="1">
                <a:solidFill>
                  <a:schemeClr val="bg2">
                    <a:lumMod val="50000"/>
                  </a:schemeClr>
                </a:solidFill>
                <a:latin typeface="Segoe UI" pitchFamily="34" charset="0"/>
                <a:ea typeface="ＭＳ Ｐゴシック" charset="-128"/>
                <a:cs typeface="Segoe UI" pitchFamily="34" charset="0"/>
              </a:rPr>
              <a:t>are</a:t>
            </a:r>
            <a:r>
              <a:rPr lang="el-GR" altLang="el-GR" sz="2000" dirty="0">
                <a:solidFill>
                  <a:schemeClr val="bg2">
                    <a:lumMod val="50000"/>
                  </a:schemeClr>
                </a:solidFill>
                <a:latin typeface="Segoe UI" pitchFamily="34" charset="0"/>
                <a:ea typeface="ＭＳ Ｐゴシック" charset="-128"/>
                <a:cs typeface="Segoe UI" pitchFamily="34" charset="0"/>
              </a:rPr>
              <a:t> </a:t>
            </a:r>
            <a:r>
              <a:rPr lang="el-GR" altLang="el-GR" sz="2000" dirty="0" err="1">
                <a:solidFill>
                  <a:schemeClr val="bg2">
                    <a:lumMod val="50000"/>
                  </a:schemeClr>
                </a:solidFill>
                <a:latin typeface="Segoe UI" pitchFamily="34" charset="0"/>
                <a:ea typeface="ＭＳ Ｐゴシック" charset="-128"/>
                <a:cs typeface="Segoe UI" pitchFamily="34" charset="0"/>
              </a:rPr>
              <a:t>young</a:t>
            </a:r>
            <a:r>
              <a:rPr lang="el-GR" altLang="el-GR" sz="2000" dirty="0">
                <a:solidFill>
                  <a:schemeClr val="bg2">
                    <a:lumMod val="50000"/>
                  </a:schemeClr>
                </a:solidFill>
                <a:latin typeface="Segoe UI" pitchFamily="34" charset="0"/>
                <a:ea typeface="ＭＳ Ｐゴシック" charset="-128"/>
                <a:cs typeface="Segoe UI" pitchFamily="34" charset="0"/>
              </a:rPr>
              <a:t>».</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altLang="el-GR" sz="2400" b="1" dirty="0">
                <a:solidFill>
                  <a:srgbClr val="303F6A"/>
                </a:solidFill>
              </a:rPr>
              <a:t>ΛΥΣΗ ΑΣΚΗΣΗΣ 4</a:t>
            </a:r>
            <a:endParaRPr lang="el-GR" sz="2400" b="1" dirty="0">
              <a:solidFill>
                <a:srgbClr val="303F6A"/>
              </a:solidFill>
            </a:endParaRPr>
          </a:p>
        </p:txBody>
      </p:sp>
    </p:spTree>
    <p:extLst>
      <p:ext uri="{BB962C8B-B14F-4D97-AF65-F5344CB8AC3E}">
        <p14:creationId xmlns:p14="http://schemas.microsoft.com/office/powerpoint/2010/main" val="16337497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3970318"/>
          </a:xfrm>
          <a:prstGeom prst="rect">
            <a:avLst/>
          </a:prstGeom>
          <a:noFill/>
        </p:spPr>
        <p:txBody>
          <a:bodyPr wrap="square" rtlCol="0">
            <a:spAutoFit/>
          </a:bodyPr>
          <a:lstStyle/>
          <a:p>
            <a:pPr algn="just">
              <a:lnSpc>
                <a:spcPct val="90000"/>
              </a:lnSpc>
            </a:pPr>
            <a:r>
              <a:rPr lang="el-GR" altLang="el-GR" sz="2000" dirty="0">
                <a:solidFill>
                  <a:schemeClr val="bg2">
                    <a:lumMod val="50000"/>
                  </a:schemeClr>
                </a:solidFill>
                <a:latin typeface="Segoe UI" pitchFamily="34" charset="0"/>
                <a:ea typeface="ＭＳ Ｐゴシック" charset="-128"/>
                <a:cs typeface="Segoe UI" pitchFamily="34" charset="0"/>
              </a:rPr>
              <a:t>Σχολιάστε τα παρακάτω:</a:t>
            </a:r>
          </a:p>
          <a:p>
            <a:pPr algn="just">
              <a:lnSpc>
                <a:spcPct val="90000"/>
              </a:lnSpc>
            </a:pPr>
            <a:r>
              <a:rPr lang="el-GR" altLang="el-GR" sz="2000" dirty="0">
                <a:solidFill>
                  <a:schemeClr val="bg2">
                    <a:lumMod val="50000"/>
                  </a:schemeClr>
                </a:solidFill>
                <a:latin typeface="Segoe UI" pitchFamily="34" charset="0"/>
                <a:ea typeface="ＭＳ Ｐゴシック" charset="-128"/>
                <a:cs typeface="Segoe UI" pitchFamily="34" charset="0"/>
              </a:rPr>
              <a:t>«Αυτή τη στιγμή τα μηχανήματά μας είναι τεχνολογίας AT&amp;T. </a:t>
            </a:r>
          </a:p>
          <a:p>
            <a:pPr algn="just">
              <a:lnSpc>
                <a:spcPct val="90000"/>
              </a:lnSpc>
            </a:pPr>
            <a:r>
              <a:rPr lang="el-GR" altLang="el-GR" sz="2000" dirty="0">
                <a:solidFill>
                  <a:schemeClr val="bg2">
                    <a:lumMod val="50000"/>
                  </a:schemeClr>
                </a:solidFill>
                <a:latin typeface="Segoe UI" pitchFamily="34" charset="0"/>
                <a:ea typeface="ＭＳ Ｐゴシック" charset="-128"/>
                <a:cs typeface="Segoe UI" pitchFamily="34" charset="0"/>
              </a:rPr>
              <a:t>Το σύστημα που προτείνει η ανταγωνίστρια εταιρία φαίνεται καλό αλλά η εταιρία είναι άγνωστη. Αν, ως υπεύθυνος μηχανικός, αποφασίσω τη μετάβαση στην τεχνολογία της άγνωστης εταιρίας και κάτι πάει λάθος, θα αναζητηθούν ευθύνες και μπορεί ακόμη και να ζητηθεί η απόλυση μου. </a:t>
            </a:r>
          </a:p>
          <a:p>
            <a:pPr algn="just">
              <a:lnSpc>
                <a:spcPct val="90000"/>
              </a:lnSpc>
            </a:pPr>
            <a:r>
              <a:rPr lang="el-GR" altLang="el-GR" sz="2000" dirty="0">
                <a:solidFill>
                  <a:schemeClr val="bg2">
                    <a:lumMod val="50000"/>
                  </a:schemeClr>
                </a:solidFill>
                <a:latin typeface="Segoe UI" pitchFamily="34" charset="0"/>
                <a:ea typeface="ＭＳ Ｐゴシック" charset="-128"/>
                <a:cs typeface="Segoe UI" pitchFamily="34" charset="0"/>
              </a:rPr>
              <a:t>Ο διευθυντής μου θα πει: «δεν έπρεπε να ρισκάρεις σε ένα μη δοκιμασμένο προϊόν, ενός αγνώστου κατασκευαστή. Γιατί εγκαταλείψαμε την παλιά και καλή τεχνολογία AT&amp;T;». Αυτό ο διευθυντής θα το ισχυριστεί ακόμη και στην περίπτωση που έχει προσωπικά εγκρίνει την πρότασή μου για την υιοθέτηση της νέας τεχνολογίας. </a:t>
            </a:r>
          </a:p>
          <a:p>
            <a:pPr algn="just">
              <a:lnSpc>
                <a:spcPct val="90000"/>
              </a:lnSpc>
            </a:pPr>
            <a:r>
              <a:rPr lang="el-GR" altLang="el-GR" sz="2000" dirty="0">
                <a:solidFill>
                  <a:schemeClr val="bg2">
                    <a:lumMod val="50000"/>
                  </a:schemeClr>
                </a:solidFill>
                <a:latin typeface="Segoe UI" pitchFamily="34" charset="0"/>
                <a:ea typeface="ＭＳ Ｐゴシック" charset="-128"/>
                <a:cs typeface="Segoe UI" pitchFamily="34" charset="0"/>
              </a:rPr>
              <a:t>Επομένως, για να είμαι ασφαλής, παραμένω στο υπάρχον σύστημα παρόλο που κοστίζει στην εταιρία μου 200.000€ επιπλέον το χρόνο σε σχέση με το ανταγωνιστικό προϊόν».</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altLang="el-GR" sz="2400" b="1" dirty="0">
                <a:solidFill>
                  <a:srgbClr val="303F6A"/>
                </a:solidFill>
              </a:rPr>
              <a:t>ΑΣΚΗΣΗ 6.</a:t>
            </a:r>
            <a:endParaRPr lang="el-GR" sz="2400" b="1" dirty="0">
              <a:solidFill>
                <a:srgbClr val="303F6A"/>
              </a:solidFill>
            </a:endParaRPr>
          </a:p>
        </p:txBody>
      </p:sp>
    </p:spTree>
    <p:extLst>
      <p:ext uri="{BB962C8B-B14F-4D97-AF65-F5344CB8AC3E}">
        <p14:creationId xmlns:p14="http://schemas.microsoft.com/office/powerpoint/2010/main" val="15468449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3693319"/>
          </a:xfrm>
          <a:prstGeom prst="rect">
            <a:avLst/>
          </a:prstGeom>
          <a:noFill/>
        </p:spPr>
        <p:txBody>
          <a:bodyPr wrap="square" rtlCol="0">
            <a:spAutoFit/>
          </a:bodyPr>
          <a:lstStyle/>
          <a:p>
            <a:pPr algn="just">
              <a:lnSpc>
                <a:spcPct val="90000"/>
              </a:lnSpc>
            </a:pPr>
            <a:r>
              <a:rPr lang="el-GR" altLang="el-GR" sz="2000" dirty="0" err="1">
                <a:solidFill>
                  <a:schemeClr val="bg2">
                    <a:lumMod val="50000"/>
                  </a:schemeClr>
                </a:solidFill>
                <a:latin typeface="Segoe UI" pitchFamily="34" charset="0"/>
                <a:ea typeface="ＭＳ Ｐゴシック" charset="-128"/>
                <a:cs typeface="Segoe UI" pitchFamily="34" charset="0"/>
              </a:rPr>
              <a:t>Iδιαίτερα</a:t>
            </a:r>
            <a:r>
              <a:rPr lang="el-GR" altLang="el-GR" sz="2000" dirty="0">
                <a:solidFill>
                  <a:schemeClr val="bg2">
                    <a:lumMod val="50000"/>
                  </a:schemeClr>
                </a:solidFill>
                <a:latin typeface="Segoe UI" pitchFamily="34" charset="0"/>
                <a:ea typeface="ＭＳ Ｐゴシック" charset="-128"/>
                <a:cs typeface="Segoe UI" pitchFamily="34" charset="0"/>
              </a:rPr>
              <a:t> διαδεδομένη λογική «</a:t>
            </a:r>
            <a:r>
              <a:rPr lang="el-GR" altLang="el-GR" sz="2000" dirty="0" err="1">
                <a:solidFill>
                  <a:schemeClr val="bg2">
                    <a:lumMod val="50000"/>
                  </a:schemeClr>
                </a:solidFill>
                <a:latin typeface="Segoe UI" pitchFamily="34" charset="0"/>
                <a:ea typeface="ＭＳ Ｐゴシック" charset="-128"/>
                <a:cs typeface="Segoe UI" pitchFamily="34" charset="0"/>
              </a:rPr>
              <a:t>play-it-safe</a:t>
            </a:r>
            <a:r>
              <a:rPr lang="el-GR" altLang="el-GR" sz="2000" dirty="0">
                <a:solidFill>
                  <a:schemeClr val="bg2">
                    <a:lumMod val="50000"/>
                  </a:schemeClr>
                </a:solidFill>
                <a:latin typeface="Segoe UI" pitchFamily="34" charset="0"/>
                <a:ea typeface="ＭＳ Ｐゴシック" charset="-128"/>
                <a:cs typeface="Segoe UI" pitchFamily="34" charset="0"/>
              </a:rPr>
              <a:t>»</a:t>
            </a:r>
          </a:p>
          <a:p>
            <a:pPr algn="just">
              <a:lnSpc>
                <a:spcPct val="90000"/>
              </a:lnSpc>
            </a:pPr>
            <a:r>
              <a:rPr lang="el-GR" altLang="el-GR" sz="2000" dirty="0">
                <a:solidFill>
                  <a:schemeClr val="bg2">
                    <a:lumMod val="50000"/>
                  </a:schemeClr>
                </a:solidFill>
                <a:latin typeface="Segoe UI" pitchFamily="34" charset="0"/>
                <a:ea typeface="ＭＳ Ｐゴシック" charset="-128"/>
                <a:cs typeface="Segoe UI" pitchFamily="34" charset="0"/>
              </a:rPr>
              <a:t>«Κανείς ποτέ δεν απολύθηκε διότι αγόρασε IBM». </a:t>
            </a:r>
          </a:p>
          <a:p>
            <a:pPr algn="just">
              <a:lnSpc>
                <a:spcPct val="90000"/>
              </a:lnSpc>
            </a:pPr>
            <a:endParaRPr lang="el-GR" altLang="el-GR" sz="2000" dirty="0">
              <a:solidFill>
                <a:schemeClr val="bg2">
                  <a:lumMod val="50000"/>
                </a:schemeClr>
              </a:solidFill>
              <a:latin typeface="Segoe UI" pitchFamily="34" charset="0"/>
              <a:ea typeface="ＭＳ Ｐゴシック" charset="-128"/>
              <a:cs typeface="Segoe UI" pitchFamily="34" charset="0"/>
            </a:endParaRPr>
          </a:p>
          <a:p>
            <a:pPr algn="just">
              <a:lnSpc>
                <a:spcPct val="90000"/>
              </a:lnSpc>
            </a:pPr>
            <a:r>
              <a:rPr lang="el-GR" altLang="el-GR" sz="2000" dirty="0">
                <a:solidFill>
                  <a:schemeClr val="bg2">
                    <a:lumMod val="50000"/>
                  </a:schemeClr>
                </a:solidFill>
                <a:latin typeface="Segoe UI" pitchFamily="34" charset="0"/>
                <a:ea typeface="ＭＳ Ｐゴシック" charset="-128"/>
                <a:cs typeface="Segoe UI" pitchFamily="34" charset="0"/>
              </a:rPr>
              <a:t>Τρία συμπεράσματα μπορούν να βγουν από τα παραπάνω:</a:t>
            </a:r>
          </a:p>
          <a:p>
            <a:pPr marL="457200" indent="-457200" algn="just">
              <a:lnSpc>
                <a:spcPct val="90000"/>
              </a:lnSpc>
              <a:buFont typeface="+mj-lt"/>
              <a:buAutoNum type="arabicPeriod"/>
            </a:pPr>
            <a:r>
              <a:rPr lang="el-GR" altLang="el-GR" sz="2000" dirty="0">
                <a:solidFill>
                  <a:schemeClr val="bg2">
                    <a:lumMod val="50000"/>
                  </a:schemeClr>
                </a:solidFill>
                <a:latin typeface="Segoe UI" pitchFamily="34" charset="0"/>
                <a:ea typeface="ＭＳ Ｐゴシック" charset="-128"/>
                <a:cs typeface="Segoe UI" pitchFamily="34" charset="0"/>
              </a:rPr>
              <a:t>Το ψυχολογικό κόστος μετάβασης και το κόστος οικονομικού κινδύνου είναι ιδιαίτερα σημαντικός παράγοντας στις αγορές τεχνολογίας.</a:t>
            </a:r>
          </a:p>
          <a:p>
            <a:pPr marL="457200" indent="-457200" algn="just">
              <a:lnSpc>
                <a:spcPct val="90000"/>
              </a:lnSpc>
              <a:buFont typeface="+mj-lt"/>
              <a:buAutoNum type="arabicPeriod"/>
            </a:pPr>
            <a:r>
              <a:rPr lang="el-GR" altLang="el-GR" sz="2000" dirty="0">
                <a:solidFill>
                  <a:schemeClr val="bg2">
                    <a:lumMod val="50000"/>
                  </a:schemeClr>
                </a:solidFill>
                <a:latin typeface="Segoe UI" pitchFamily="34" charset="0"/>
                <a:ea typeface="ＭＳ Ｐゴシック" charset="-128"/>
                <a:cs typeface="Segoe UI" pitchFamily="34" charset="0"/>
              </a:rPr>
              <a:t>Το εμπορικό σήμα-</a:t>
            </a:r>
            <a:r>
              <a:rPr lang="el-GR" altLang="el-GR" sz="2000" dirty="0" err="1">
                <a:solidFill>
                  <a:schemeClr val="bg2">
                    <a:lumMod val="50000"/>
                  </a:schemeClr>
                </a:solidFill>
                <a:latin typeface="Segoe UI" pitchFamily="34" charset="0"/>
                <a:ea typeface="ＭＳ Ｐゴシック" charset="-128"/>
                <a:cs typeface="Segoe UI" pitchFamily="34" charset="0"/>
              </a:rPr>
              <a:t>brand</a:t>
            </a:r>
            <a:r>
              <a:rPr lang="el-GR" altLang="el-GR" sz="2000" dirty="0">
                <a:solidFill>
                  <a:schemeClr val="bg2">
                    <a:lumMod val="50000"/>
                  </a:schemeClr>
                </a:solidFill>
                <a:latin typeface="Segoe UI" pitchFamily="34" charset="0"/>
                <a:ea typeface="ＭＳ Ｐゴシック" charset="-128"/>
                <a:cs typeface="Segoe UI" pitchFamily="34" charset="0"/>
              </a:rPr>
              <a:t> </a:t>
            </a:r>
            <a:r>
              <a:rPr lang="el-GR" altLang="el-GR" sz="2000" dirty="0" err="1">
                <a:solidFill>
                  <a:schemeClr val="bg2">
                    <a:lumMod val="50000"/>
                  </a:schemeClr>
                </a:solidFill>
                <a:latin typeface="Segoe UI" pitchFamily="34" charset="0"/>
                <a:ea typeface="ＭＳ Ｐゴシック" charset="-128"/>
                <a:cs typeface="Segoe UI" pitchFamily="34" charset="0"/>
              </a:rPr>
              <a:t>name</a:t>
            </a:r>
            <a:r>
              <a:rPr lang="el-GR" altLang="el-GR" sz="2000" dirty="0">
                <a:solidFill>
                  <a:schemeClr val="bg2">
                    <a:lumMod val="50000"/>
                  </a:schemeClr>
                </a:solidFill>
                <a:latin typeface="Segoe UI" pitchFamily="34" charset="0"/>
                <a:ea typeface="ＭＳ Ｐゴシック" charset="-128"/>
                <a:cs typeface="Segoe UI" pitchFamily="34" charset="0"/>
              </a:rPr>
              <a:t> επηρεάζει σε σημαντικό βαθμό την επιλογή των τεχνολογιών.</a:t>
            </a:r>
          </a:p>
          <a:p>
            <a:pPr marL="457200" indent="-457200" algn="just">
              <a:lnSpc>
                <a:spcPct val="90000"/>
              </a:lnSpc>
              <a:buFont typeface="+mj-lt"/>
              <a:buAutoNum type="arabicPeriod"/>
            </a:pPr>
            <a:r>
              <a:rPr lang="el-GR" altLang="el-GR" sz="2000" dirty="0">
                <a:solidFill>
                  <a:schemeClr val="bg2">
                    <a:lumMod val="50000"/>
                  </a:schemeClr>
                </a:solidFill>
                <a:latin typeface="Segoe UI" pitchFamily="34" charset="0"/>
                <a:ea typeface="ＭＳ Ｐゴシック" charset="-128"/>
                <a:cs typeface="Segoe UI" pitchFamily="34" charset="0"/>
              </a:rPr>
              <a:t>Όταν δεν υπάρχει ουσιαστική τεχνογνωσία, αντί για τεχνολογικές επιλογές βασισμένες στις ανάγκες της επιχείρησης, παρατηρείται επιλογή τεχνολογικών στερεοτύπων.</a:t>
            </a:r>
          </a:p>
          <a:p>
            <a:pPr algn="just">
              <a:lnSpc>
                <a:spcPct val="90000"/>
              </a:lnSpc>
            </a:pPr>
            <a:r>
              <a:rPr lang="el-GR" altLang="el-GR" sz="2000" dirty="0">
                <a:solidFill>
                  <a:schemeClr val="bg2">
                    <a:lumMod val="50000"/>
                  </a:schemeClr>
                </a:solidFill>
                <a:latin typeface="Segoe UI" pitchFamily="34" charset="0"/>
                <a:ea typeface="ＭＳ Ｐゴシック" charset="-128"/>
                <a:cs typeface="Segoe UI" pitchFamily="34" charset="0"/>
              </a:rPr>
              <a:t>Για να αποτραπούν τα παραπάνω, απαιτείται ταυτόχρονα ένας νέος τύπος επιχειρηματία και ένας νέος τύπος μηχανικού. </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altLang="el-GR" sz="2400" b="1" dirty="0">
                <a:solidFill>
                  <a:srgbClr val="303F6A"/>
                </a:solidFill>
              </a:rPr>
              <a:t>ΛΥΣΗ ΑΣΚΗΣΗΣ 6</a:t>
            </a:r>
            <a:endParaRPr lang="el-GR" sz="2400" b="1" dirty="0">
              <a:solidFill>
                <a:srgbClr val="303F6A"/>
              </a:solidFill>
            </a:endParaRPr>
          </a:p>
        </p:txBody>
      </p:sp>
    </p:spTree>
    <p:extLst>
      <p:ext uri="{BB962C8B-B14F-4D97-AF65-F5344CB8AC3E}">
        <p14:creationId xmlns:p14="http://schemas.microsoft.com/office/powerpoint/2010/main" val="19749157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646331"/>
          </a:xfrm>
          <a:prstGeom prst="rect">
            <a:avLst/>
          </a:prstGeom>
          <a:noFill/>
        </p:spPr>
        <p:txBody>
          <a:bodyPr wrap="square" rtlCol="0">
            <a:spAutoFit/>
          </a:bodyPr>
          <a:lstStyle/>
          <a:p>
            <a:pPr algn="just">
              <a:lnSpc>
                <a:spcPct val="90000"/>
              </a:lnSpc>
            </a:pPr>
            <a:r>
              <a:rPr lang="el-GR" altLang="el-GR" sz="2000" dirty="0" err="1">
                <a:solidFill>
                  <a:schemeClr val="bg2">
                    <a:lumMod val="50000"/>
                  </a:schemeClr>
                </a:solidFill>
                <a:latin typeface="Segoe UI" pitchFamily="34" charset="0"/>
                <a:ea typeface="ＭＳ Ｐゴシック" charset="-128"/>
                <a:cs typeface="Segoe UI" pitchFamily="34" charset="0"/>
              </a:rPr>
              <a:t>Kόστος</a:t>
            </a:r>
            <a:r>
              <a:rPr lang="el-GR" altLang="el-GR" sz="2000" dirty="0">
                <a:solidFill>
                  <a:schemeClr val="bg2">
                    <a:lumMod val="50000"/>
                  </a:schemeClr>
                </a:solidFill>
                <a:latin typeface="Segoe UI" pitchFamily="34" charset="0"/>
                <a:ea typeface="ＭＳ Ｐゴシック" charset="-128"/>
                <a:cs typeface="Segoe UI" pitchFamily="34" charset="0"/>
              </a:rPr>
              <a:t> μετάβασης των χρηστών από μια τεχνολογία σε μία άλλη</a:t>
            </a:r>
          </a:p>
          <a:p>
            <a:pPr algn="just">
              <a:lnSpc>
                <a:spcPct val="90000"/>
              </a:lnSpc>
            </a:pPr>
            <a:r>
              <a:rPr lang="el-GR" altLang="el-GR" sz="2000" dirty="0" err="1">
                <a:solidFill>
                  <a:schemeClr val="bg2">
                    <a:lumMod val="50000"/>
                  </a:schemeClr>
                </a:solidFill>
                <a:latin typeface="Segoe UI" pitchFamily="34" charset="0"/>
                <a:ea typeface="ＭＳ Ｐゴシック" charset="-128"/>
                <a:cs typeface="Segoe UI" pitchFamily="34" charset="0"/>
              </a:rPr>
              <a:t>Eγκλωβισμός</a:t>
            </a:r>
            <a:r>
              <a:rPr lang="el-GR" altLang="el-GR" sz="2000" dirty="0">
                <a:solidFill>
                  <a:schemeClr val="bg2">
                    <a:lumMod val="50000"/>
                  </a:schemeClr>
                </a:solidFill>
                <a:latin typeface="Segoe UI" pitchFamily="34" charset="0"/>
                <a:ea typeface="ＭＳ Ｐゴシック" charset="-128"/>
                <a:cs typeface="Segoe UI" pitchFamily="34" charset="0"/>
              </a:rPr>
              <a:t> των χρηστών σε προϊόντα ή υπηρεσίες</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altLang="el-GR" sz="2400" b="1" dirty="0">
                <a:solidFill>
                  <a:srgbClr val="303F6A"/>
                </a:solidFill>
              </a:rPr>
              <a:t>Επίλογος </a:t>
            </a:r>
            <a:endParaRPr lang="el-GR" sz="2400" b="1" dirty="0">
              <a:solidFill>
                <a:srgbClr val="303F6A"/>
              </a:solidFill>
            </a:endParaRPr>
          </a:p>
        </p:txBody>
      </p:sp>
    </p:spTree>
    <p:extLst>
      <p:ext uri="{BB962C8B-B14F-4D97-AF65-F5344CB8AC3E}">
        <p14:creationId xmlns:p14="http://schemas.microsoft.com/office/powerpoint/2010/main" val="203309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3847207"/>
          </a:xfrm>
          <a:prstGeom prst="rect">
            <a:avLst/>
          </a:prstGeom>
          <a:noFill/>
        </p:spPr>
        <p:txBody>
          <a:bodyPr wrap="square" rtlCol="0">
            <a:spAutoFit/>
          </a:bodyPr>
          <a:lstStyle/>
          <a:p>
            <a:endParaRPr lang="el-GR" sz="2400" dirty="0">
              <a:solidFill>
                <a:srgbClr val="303F6A"/>
              </a:solidFill>
            </a:endParaRP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Κόστος μετατροπής δεδομένων. </a:t>
            </a: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Κόστος εξόδου. </a:t>
            </a: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Κόστος αναζήτησης. </a:t>
            </a: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Κόστος μάθησης. </a:t>
            </a:r>
            <a:r>
              <a:rPr lang="el-GR" sz="2000" dirty="0" err="1">
                <a:solidFill>
                  <a:schemeClr val="bg2">
                    <a:lumMod val="50000"/>
                  </a:schemeClr>
                </a:solidFill>
                <a:latin typeface="Segoe UI" pitchFamily="34" charset="0"/>
                <a:ea typeface="ＭＳ Ｐゴシック" charset="-128"/>
                <a:cs typeface="Segoe UI" pitchFamily="34" charset="0"/>
              </a:rPr>
              <a:t>Iδιο</a:t>
            </a:r>
            <a:r>
              <a:rPr lang="el-GR" sz="2000" dirty="0">
                <a:solidFill>
                  <a:schemeClr val="bg2">
                    <a:lumMod val="50000"/>
                  </a:schemeClr>
                </a:solidFill>
                <a:latin typeface="Segoe UI" pitchFamily="34" charset="0"/>
                <a:ea typeface="ＭＳ Ｐゴシック" charset="-128"/>
                <a:cs typeface="Segoe UI" pitchFamily="34" charset="0"/>
              </a:rPr>
              <a:t> επίπεδο δεξιοτήτων με αυτό που είχαν χρησιμοποιώντας το παλιό σύστημα.</a:t>
            </a: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Ψυχολογικό κόστος. «Γνωρίζουμε τον προμηθευτή, τις δυνατότητες των υπηρεσιών του και τα προϊόντα του. Δεν εξετάζουμε τη συνεργασία με άλλους προμηθευτές για την αποφυγή εκπλήξεων».</a:t>
            </a: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Κόστος οικονομικού κινδύνου.</a:t>
            </a: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Κόστος πελατών. (διαφορετικό </a:t>
            </a:r>
            <a:r>
              <a:rPr lang="el-GR" sz="2000" dirty="0" err="1">
                <a:solidFill>
                  <a:schemeClr val="bg2">
                    <a:lumMod val="50000"/>
                  </a:schemeClr>
                </a:solidFill>
                <a:latin typeface="Segoe UI" pitchFamily="34" charset="0"/>
                <a:ea typeface="ＭＳ Ｐゴシック" charset="-128"/>
                <a:cs typeface="Segoe UI" pitchFamily="34" charset="0"/>
              </a:rPr>
              <a:t>look</a:t>
            </a:r>
            <a:r>
              <a:rPr lang="el-GR" sz="2000" dirty="0">
                <a:solidFill>
                  <a:schemeClr val="bg2">
                    <a:lumMod val="50000"/>
                  </a:schemeClr>
                </a:solidFill>
                <a:latin typeface="Segoe UI" pitchFamily="34" charset="0"/>
                <a:ea typeface="ＭＳ Ｐゴシック" charset="-128"/>
                <a:cs typeface="Segoe UI" pitchFamily="34" charset="0"/>
              </a:rPr>
              <a:t> and </a:t>
            </a:r>
            <a:r>
              <a:rPr lang="el-GR" sz="2000" dirty="0" err="1">
                <a:solidFill>
                  <a:schemeClr val="bg2">
                    <a:lumMod val="50000"/>
                  </a:schemeClr>
                </a:solidFill>
                <a:latin typeface="Segoe UI" pitchFamily="34" charset="0"/>
                <a:ea typeface="ＭＳ Ｐゴシック" charset="-128"/>
                <a:cs typeface="Segoe UI" pitchFamily="34" charset="0"/>
              </a:rPr>
              <a:t>feel</a:t>
            </a:r>
            <a:r>
              <a:rPr lang="el-GR" sz="2000" dirty="0">
                <a:solidFill>
                  <a:schemeClr val="bg2">
                    <a:lumMod val="50000"/>
                  </a:schemeClr>
                </a:solidFill>
                <a:latin typeface="Segoe UI" pitchFamily="34" charset="0"/>
                <a:ea typeface="ＭＳ Ｐゴシック" charset="-128"/>
                <a:cs typeface="Segoe UI" pitchFamily="34" charset="0"/>
              </a:rPr>
              <a:t>).</a:t>
            </a: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Κόστος ενημέρωσης τρίτων για τη μετάβαση.</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830997"/>
          </a:xfrm>
          <a:prstGeom prst="rect">
            <a:avLst/>
          </a:prstGeom>
        </p:spPr>
        <p:txBody>
          <a:bodyPr wrap="square">
            <a:spAutoFit/>
          </a:bodyPr>
          <a:lstStyle/>
          <a:p>
            <a:r>
              <a:rPr lang="el-GR" altLang="el-GR" sz="2400" b="1" dirty="0">
                <a:solidFill>
                  <a:srgbClr val="303F6A"/>
                </a:solidFill>
              </a:rPr>
              <a:t>Κόστος μετάβασης χρήστη πληροφοριακών και τηλεπικοινωνιακών συστημάτων</a:t>
            </a:r>
            <a:endParaRPr lang="el-GR" sz="2400" b="1" dirty="0">
              <a:solidFill>
                <a:srgbClr val="303F6A"/>
              </a:solidFill>
            </a:endParaRPr>
          </a:p>
        </p:txBody>
      </p:sp>
    </p:spTree>
    <p:extLst>
      <p:ext uri="{BB962C8B-B14F-4D97-AF65-F5344CB8AC3E}">
        <p14:creationId xmlns:p14="http://schemas.microsoft.com/office/powerpoint/2010/main" val="4158211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1384995"/>
          </a:xfrm>
          <a:prstGeom prst="rect">
            <a:avLst/>
          </a:prstGeom>
          <a:noFill/>
        </p:spPr>
        <p:txBody>
          <a:bodyPr wrap="square" rtlCol="0">
            <a:spAutoFit/>
          </a:bodyPr>
          <a:lstStyle/>
          <a:p>
            <a:endParaRPr lang="el-GR" sz="2400" dirty="0">
              <a:solidFill>
                <a:srgbClr val="303F6A"/>
              </a:solidFill>
            </a:endParaRPr>
          </a:p>
          <a:p>
            <a:pPr marL="914400" lvl="7" indent="-457200">
              <a:buFont typeface="+mj-lt"/>
              <a:buAutoNum type="arabicPeriod"/>
            </a:pPr>
            <a:r>
              <a:rPr lang="el-GR" sz="2000" dirty="0">
                <a:solidFill>
                  <a:schemeClr val="bg2">
                    <a:lumMod val="50000"/>
                  </a:schemeClr>
                </a:solidFill>
                <a:latin typeface="Segoe UI" pitchFamily="34" charset="0"/>
                <a:ea typeface="ＭＳ Ｐゴシック" charset="-128"/>
                <a:cs typeface="Segoe UI" pitchFamily="34" charset="0"/>
              </a:rPr>
              <a:t>Δημιουργία νέου συμβατού προϊόντος ή υπηρεσίας.</a:t>
            </a:r>
          </a:p>
          <a:p>
            <a:pPr marL="914400" lvl="7" indent="-457200">
              <a:buFont typeface="+mj-lt"/>
              <a:buAutoNum type="arabicPeriod"/>
            </a:pPr>
            <a:r>
              <a:rPr lang="el-GR" sz="2000" dirty="0">
                <a:solidFill>
                  <a:schemeClr val="bg2">
                    <a:lumMod val="50000"/>
                  </a:schemeClr>
                </a:solidFill>
                <a:latin typeface="Segoe UI" pitchFamily="34" charset="0"/>
                <a:ea typeface="ＭＳ Ｐゴシック" charset="-128"/>
                <a:cs typeface="Segoe UI" pitchFamily="34" charset="0"/>
              </a:rPr>
              <a:t>Δημιουργία πολύ ανώτερου τεχνολογικά μη συμβατού προϊόντος ή υπηρεσίας.</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830997"/>
          </a:xfrm>
          <a:prstGeom prst="rect">
            <a:avLst/>
          </a:prstGeom>
        </p:spPr>
        <p:txBody>
          <a:bodyPr wrap="square">
            <a:spAutoFit/>
          </a:bodyPr>
          <a:lstStyle/>
          <a:p>
            <a:r>
              <a:rPr lang="el-GR" altLang="el-GR" sz="2400" b="1" dirty="0">
                <a:solidFill>
                  <a:srgbClr val="303F6A"/>
                </a:solidFill>
              </a:rPr>
              <a:t>Στρατηγικές αντιμετώπισης της αδράνειας των καταναλωτών στην μετάβασή τους σε μια καινοτόμο τεχνολογία</a:t>
            </a:r>
            <a:endParaRPr lang="el-GR" sz="2400" b="1" dirty="0">
              <a:solidFill>
                <a:srgbClr val="303F6A"/>
              </a:solidFill>
            </a:endParaRPr>
          </a:p>
        </p:txBody>
      </p:sp>
    </p:spTree>
    <p:extLst>
      <p:ext uri="{BB962C8B-B14F-4D97-AF65-F5344CB8AC3E}">
        <p14:creationId xmlns:p14="http://schemas.microsoft.com/office/powerpoint/2010/main" val="646609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2923877"/>
          </a:xfrm>
          <a:prstGeom prst="rect">
            <a:avLst/>
          </a:prstGeom>
          <a:noFill/>
        </p:spPr>
        <p:txBody>
          <a:bodyPr wrap="square" rtlCol="0">
            <a:spAutoFit/>
          </a:bodyPr>
          <a:lstStyle/>
          <a:p>
            <a:endParaRPr lang="el-GR" sz="2400" dirty="0">
              <a:solidFill>
                <a:srgbClr val="303F6A"/>
              </a:solidFill>
            </a:endParaRPr>
          </a:p>
          <a:p>
            <a:pPr marL="914400" lvl="7" indent="-457200">
              <a:buFont typeface="+mj-lt"/>
              <a:buAutoNum type="arabicPeriod"/>
            </a:pPr>
            <a:r>
              <a:rPr lang="el-GR" sz="2000" dirty="0">
                <a:solidFill>
                  <a:schemeClr val="bg2">
                    <a:lumMod val="50000"/>
                  </a:schemeClr>
                </a:solidFill>
                <a:latin typeface="Segoe UI" pitchFamily="34" charset="0"/>
                <a:ea typeface="ＭＳ Ｐゴシック" charset="-128"/>
                <a:cs typeface="Segoe UI" pitchFamily="34" charset="0"/>
              </a:rPr>
              <a:t>Η λέξη κλειδί είναι η διασύνδεση. </a:t>
            </a:r>
          </a:p>
          <a:p>
            <a:pPr marL="914400" lvl="7" indent="-457200">
              <a:buFont typeface="+mj-lt"/>
              <a:buAutoNum type="arabicPeriod"/>
            </a:pPr>
            <a:r>
              <a:rPr lang="el-GR" sz="2000" dirty="0">
                <a:solidFill>
                  <a:schemeClr val="bg2">
                    <a:lumMod val="50000"/>
                  </a:schemeClr>
                </a:solidFill>
                <a:latin typeface="Segoe UI" pitchFamily="34" charset="0"/>
                <a:ea typeface="ＭＳ Ｐゴシック" charset="-128"/>
                <a:cs typeface="Segoe UI" pitchFamily="34" charset="0"/>
              </a:rPr>
              <a:t>Σωστό σχεδιασμό του νέου προϊόντος ώστε να υπερτερεί του παλιού ως προς τον σχεδιασμό και τα τεχνικά χαρακτηριστικά. </a:t>
            </a:r>
          </a:p>
          <a:p>
            <a:pPr marL="914400" lvl="7" indent="-457200">
              <a:buFont typeface="+mj-lt"/>
              <a:buAutoNum type="arabicPeriod"/>
            </a:pPr>
            <a:r>
              <a:rPr lang="el-GR" sz="2000" dirty="0">
                <a:solidFill>
                  <a:schemeClr val="bg2">
                    <a:lumMod val="50000"/>
                  </a:schemeClr>
                </a:solidFill>
                <a:latin typeface="Segoe UI" pitchFamily="34" charset="0"/>
                <a:ea typeface="ＭＳ Ｐゴシック" charset="-128"/>
                <a:cs typeface="Segoe UI" pitchFamily="34" charset="0"/>
              </a:rPr>
              <a:t>Ύπαρξη μετατροπέων όταν η συμβατότητα δεν είναι άμεσα εφικτή. </a:t>
            </a:r>
          </a:p>
          <a:p>
            <a:pPr marL="914400" lvl="7" indent="-457200">
              <a:buFont typeface="+mj-lt"/>
              <a:buAutoNum type="arabicPeriod"/>
            </a:pPr>
            <a:r>
              <a:rPr lang="el-GR" sz="2000" dirty="0">
                <a:solidFill>
                  <a:schemeClr val="bg2">
                    <a:lumMod val="50000"/>
                  </a:schemeClr>
                </a:solidFill>
                <a:latin typeface="Segoe UI" pitchFamily="34" charset="0"/>
                <a:ea typeface="ＭＳ Ｐゴシック" charset="-128"/>
                <a:cs typeface="Segoe UI" pitchFamily="34" charset="0"/>
              </a:rPr>
              <a:t>Διευθέτηση τυχών νομικών εμποδίων. Για παράδειγμα καμιά εταιρία δεν μπορεί να πουλήσει στις ΗΠΑ μηχάνημα ανάγνωσης CD χωρίς την άδεια της Philips και </a:t>
            </a:r>
            <a:r>
              <a:rPr lang="el-GR" sz="2000" dirty="0" err="1">
                <a:solidFill>
                  <a:schemeClr val="bg2">
                    <a:lumMod val="50000"/>
                  </a:schemeClr>
                </a:solidFill>
                <a:latin typeface="Segoe UI" pitchFamily="34" charset="0"/>
                <a:ea typeface="ＭＳ Ｐゴシック" charset="-128"/>
                <a:cs typeface="Segoe UI" pitchFamily="34" charset="0"/>
              </a:rPr>
              <a:t>Sony</a:t>
            </a:r>
            <a:r>
              <a:rPr lang="el-GR" sz="2000" dirty="0">
                <a:solidFill>
                  <a:schemeClr val="bg2">
                    <a:lumMod val="50000"/>
                  </a:schemeClr>
                </a:solidFill>
                <a:latin typeface="Segoe UI" pitchFamily="34" charset="0"/>
                <a:ea typeface="ＭＳ Ｐゴシック" charset="-128"/>
                <a:cs typeface="Segoe UI" pitchFamily="34" charset="0"/>
              </a:rPr>
              <a:t> οι οποίες έχουν κατοχυρώσει την τεχνολογία ανάγνωσης CD.</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altLang="el-GR" sz="2400" b="1" dirty="0">
                <a:solidFill>
                  <a:srgbClr val="303F6A"/>
                </a:solidFill>
              </a:rPr>
              <a:t>Δημιουργία νέου συμβατού προϊόντος ή υπηρεσίας</a:t>
            </a:r>
            <a:endParaRPr lang="el-GR" sz="2400" b="1" dirty="0">
              <a:solidFill>
                <a:srgbClr val="303F6A"/>
              </a:solidFill>
            </a:endParaRPr>
          </a:p>
        </p:txBody>
      </p:sp>
    </p:spTree>
    <p:extLst>
      <p:ext uri="{BB962C8B-B14F-4D97-AF65-F5344CB8AC3E}">
        <p14:creationId xmlns:p14="http://schemas.microsoft.com/office/powerpoint/2010/main" val="2428332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3847207"/>
          </a:xfrm>
          <a:prstGeom prst="rect">
            <a:avLst/>
          </a:prstGeom>
          <a:noFill/>
        </p:spPr>
        <p:txBody>
          <a:bodyPr wrap="square" rtlCol="0">
            <a:spAutoFit/>
          </a:bodyPr>
          <a:lstStyle/>
          <a:p>
            <a:endParaRPr lang="el-GR" sz="2400" dirty="0">
              <a:solidFill>
                <a:srgbClr val="303F6A"/>
              </a:solidFill>
            </a:endParaRPr>
          </a:p>
          <a:p>
            <a:pPr marL="914400" lvl="7" indent="-457200">
              <a:buFont typeface="+mj-lt"/>
              <a:buAutoNum type="arabicPeriod"/>
            </a:pPr>
            <a:r>
              <a:rPr lang="el-GR" sz="2000" dirty="0">
                <a:solidFill>
                  <a:schemeClr val="bg2">
                    <a:lumMod val="50000"/>
                  </a:schemeClr>
                </a:solidFill>
                <a:latin typeface="Segoe UI" pitchFamily="34" charset="0"/>
                <a:ea typeface="ＭＳ Ｐゴシック" charset="-128"/>
                <a:cs typeface="Segoe UI" pitchFamily="34" charset="0"/>
              </a:rPr>
              <a:t>Επικίνδυνη τακτική καθώς είναι σχεδόν αδύνατο να </a:t>
            </a:r>
            <a:r>
              <a:rPr lang="el-GR" sz="2000" dirty="0" err="1">
                <a:solidFill>
                  <a:schemeClr val="bg2">
                    <a:lumMod val="50000"/>
                  </a:schemeClr>
                </a:solidFill>
                <a:latin typeface="Segoe UI" pitchFamily="34" charset="0"/>
                <a:ea typeface="ＭＳ Ｐゴシック" charset="-128"/>
                <a:cs typeface="Segoe UI" pitchFamily="34" charset="0"/>
              </a:rPr>
              <a:t>προεξοφληθεί</a:t>
            </a:r>
            <a:r>
              <a:rPr lang="el-GR" sz="2000" dirty="0">
                <a:solidFill>
                  <a:schemeClr val="bg2">
                    <a:lumMod val="50000"/>
                  </a:schemeClr>
                </a:solidFill>
                <a:latin typeface="Segoe UI" pitchFamily="34" charset="0"/>
                <a:ea typeface="ＭＳ Ｐゴシック" charset="-128"/>
                <a:cs typeface="Segoe UI" pitchFamily="34" charset="0"/>
              </a:rPr>
              <a:t> η επιτυχία της. </a:t>
            </a:r>
          </a:p>
          <a:p>
            <a:pPr marL="914400" lvl="7" indent="-457200">
              <a:buFont typeface="+mj-lt"/>
              <a:buAutoNum type="arabicPeriod"/>
            </a:pPr>
            <a:r>
              <a:rPr lang="el-GR" sz="2000" dirty="0">
                <a:solidFill>
                  <a:schemeClr val="bg2">
                    <a:lumMod val="50000"/>
                  </a:schemeClr>
                </a:solidFill>
                <a:latin typeface="Segoe UI" pitchFamily="34" charset="0"/>
                <a:ea typeface="ＭＳ Ｐゴシック" charset="-128"/>
                <a:cs typeface="Segoe UI" pitchFamily="34" charset="0"/>
              </a:rPr>
              <a:t>Κλασικό παράδειγμα αποτελεί η επικράτηση του CD έναντι των κασετών και των δίσκων </a:t>
            </a:r>
            <a:r>
              <a:rPr lang="el-GR" sz="2000" dirty="0" err="1">
                <a:solidFill>
                  <a:schemeClr val="bg2">
                    <a:lumMod val="50000"/>
                  </a:schemeClr>
                </a:solidFill>
                <a:latin typeface="Segoe UI" pitchFamily="34" charset="0"/>
                <a:ea typeface="ＭＳ Ｐゴシック" charset="-128"/>
                <a:cs typeface="Segoe UI" pitchFamily="34" charset="0"/>
              </a:rPr>
              <a:t>βινιλίου</a:t>
            </a:r>
            <a:r>
              <a:rPr lang="el-GR" sz="2000" dirty="0">
                <a:solidFill>
                  <a:schemeClr val="bg2">
                    <a:lumMod val="50000"/>
                  </a:schemeClr>
                </a:solidFill>
                <a:latin typeface="Segoe UI" pitchFamily="34" charset="0"/>
                <a:ea typeface="ＭＳ Ｐゴシック" charset="-128"/>
                <a:cs typeface="Segoe UI" pitchFamily="34" charset="0"/>
              </a:rPr>
              <a:t>.</a:t>
            </a:r>
          </a:p>
          <a:p>
            <a:pPr marL="914400" lvl="7" indent="-457200">
              <a:buFont typeface="+mj-lt"/>
              <a:buAutoNum type="arabicPeriod"/>
            </a:pPr>
            <a:r>
              <a:rPr lang="el-GR" sz="2000" dirty="0">
                <a:solidFill>
                  <a:schemeClr val="bg2">
                    <a:lumMod val="50000"/>
                  </a:schemeClr>
                </a:solidFill>
                <a:latin typeface="Segoe UI" pitchFamily="34" charset="0"/>
                <a:ea typeface="ＭＳ Ｐゴシック" charset="-128"/>
                <a:cs typeface="Segoe UI" pitchFamily="34" charset="0"/>
              </a:rPr>
              <a:t>Τα παραδείγματα που πέτυχαν βασίστηκαν σε:</a:t>
            </a:r>
          </a:p>
          <a:p>
            <a:pPr marL="1371600" lvl="8" indent="-4572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Ισχυρούς συμμάχους. Δεν είναι τυχαίο ότι το CD αναπτύχθηκε από τη Philips και τη </a:t>
            </a:r>
            <a:r>
              <a:rPr lang="el-GR" sz="2000" dirty="0" err="1">
                <a:solidFill>
                  <a:schemeClr val="bg2">
                    <a:lumMod val="50000"/>
                  </a:schemeClr>
                </a:solidFill>
                <a:latin typeface="Segoe UI" pitchFamily="34" charset="0"/>
                <a:ea typeface="ＭＳ Ｐゴシック" charset="-128"/>
                <a:cs typeface="Segoe UI" pitchFamily="34" charset="0"/>
              </a:rPr>
              <a:t>Sony</a:t>
            </a:r>
            <a:r>
              <a:rPr lang="el-GR" sz="2000" dirty="0">
                <a:solidFill>
                  <a:schemeClr val="bg2">
                    <a:lumMod val="50000"/>
                  </a:schemeClr>
                </a:solidFill>
                <a:latin typeface="Segoe UI" pitchFamily="34" charset="0"/>
                <a:ea typeface="ＭＳ Ｐゴシック" charset="-128"/>
                <a:cs typeface="Segoe UI" pitchFamily="34" charset="0"/>
              </a:rPr>
              <a:t>.</a:t>
            </a:r>
          </a:p>
          <a:p>
            <a:pPr marL="1371600" lvl="8" indent="-4572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Ιδιαιτερότητες της αγοράς. Η </a:t>
            </a:r>
            <a:r>
              <a:rPr lang="el-GR" sz="2000" dirty="0" err="1">
                <a:solidFill>
                  <a:schemeClr val="bg2">
                    <a:lumMod val="50000"/>
                  </a:schemeClr>
                </a:solidFill>
                <a:latin typeface="Segoe UI" pitchFamily="34" charset="0"/>
                <a:ea typeface="ＭＳ Ｐゴシック" charset="-128"/>
                <a:cs typeface="Segoe UI" pitchFamily="34" charset="0"/>
              </a:rPr>
              <a:t>Sega</a:t>
            </a:r>
            <a:r>
              <a:rPr lang="el-GR" sz="2000" dirty="0">
                <a:solidFill>
                  <a:schemeClr val="bg2">
                    <a:lumMod val="50000"/>
                  </a:schemeClr>
                </a:solidFill>
                <a:latin typeface="Segoe UI" pitchFamily="34" charset="0"/>
                <a:ea typeface="ＭＳ Ｐゴシック" charset="-128"/>
                <a:cs typeface="Segoe UI" pitchFamily="34" charset="0"/>
              </a:rPr>
              <a:t> επικράτησε της </a:t>
            </a:r>
            <a:r>
              <a:rPr lang="el-GR" sz="2000" dirty="0" err="1">
                <a:solidFill>
                  <a:schemeClr val="bg2">
                    <a:lumMod val="50000"/>
                  </a:schemeClr>
                </a:solidFill>
                <a:latin typeface="Segoe UI" pitchFamily="34" charset="0"/>
                <a:ea typeface="ＭＳ Ｐゴシック" charset="-128"/>
                <a:cs typeface="Segoe UI" pitchFamily="34" charset="0"/>
              </a:rPr>
              <a:t>Nintendo</a:t>
            </a:r>
            <a:r>
              <a:rPr lang="el-GR" sz="2000" dirty="0">
                <a:solidFill>
                  <a:schemeClr val="bg2">
                    <a:lumMod val="50000"/>
                  </a:schemeClr>
                </a:solidFill>
                <a:latin typeface="Segoe UI" pitchFamily="34" charset="0"/>
                <a:ea typeface="ＭＳ Ｐゴシック" charset="-128"/>
                <a:cs typeface="Segoe UI" pitchFamily="34" charset="0"/>
              </a:rPr>
              <a:t> εκμεταλλευόμενη τη συνεχή εισροή νέων πελατών. Κάθε χρόνο μια νέα φουρνιά από δεκάχρονα παιδιά μπαίνουν στην αγορά παιχνιδιών.</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830997"/>
          </a:xfrm>
          <a:prstGeom prst="rect">
            <a:avLst/>
          </a:prstGeom>
        </p:spPr>
        <p:txBody>
          <a:bodyPr wrap="square">
            <a:spAutoFit/>
          </a:bodyPr>
          <a:lstStyle/>
          <a:p>
            <a:r>
              <a:rPr lang="el-GR" altLang="el-GR" sz="2400" b="1" dirty="0">
                <a:solidFill>
                  <a:srgbClr val="303F6A"/>
                </a:solidFill>
              </a:rPr>
              <a:t>Δημιουργία πολύ ανώτερου τεχνολογικά μη συμβατού προϊόντος ή υπηρεσίας</a:t>
            </a:r>
            <a:endParaRPr lang="el-GR" sz="2400" b="1" dirty="0">
              <a:solidFill>
                <a:srgbClr val="303F6A"/>
              </a:solidFill>
            </a:endParaRPr>
          </a:p>
        </p:txBody>
      </p:sp>
    </p:spTree>
    <p:extLst>
      <p:ext uri="{BB962C8B-B14F-4D97-AF65-F5344CB8AC3E}">
        <p14:creationId xmlns:p14="http://schemas.microsoft.com/office/powerpoint/2010/main" val="3203208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4401205"/>
          </a:xfrm>
          <a:prstGeom prst="rect">
            <a:avLst/>
          </a:prstGeom>
          <a:noFill/>
        </p:spPr>
        <p:txBody>
          <a:bodyPr wrap="square" rtlCol="0">
            <a:spAutoFit/>
          </a:bodyPr>
          <a:lstStyle/>
          <a:p>
            <a:pPr marL="0" lvl="3"/>
            <a:r>
              <a:rPr lang="el-GR" sz="2000" dirty="0">
                <a:solidFill>
                  <a:schemeClr val="bg2">
                    <a:lumMod val="50000"/>
                  </a:schemeClr>
                </a:solidFill>
                <a:latin typeface="Segoe UI" pitchFamily="34" charset="0"/>
                <a:ea typeface="ＭＳ Ｐゴシック" charset="-128"/>
                <a:cs typeface="Segoe UI" pitchFamily="34" charset="0"/>
              </a:rPr>
              <a:t>Το συνολικό κόστος μετάβασης αναλύεται:</a:t>
            </a:r>
          </a:p>
          <a:p>
            <a:pPr marL="457200" lvl="3" indent="-457200">
              <a:buFont typeface="+mj-lt"/>
              <a:buAutoNum type="arabicPeriod"/>
            </a:pPr>
            <a:r>
              <a:rPr lang="el-GR" sz="2000" dirty="0">
                <a:solidFill>
                  <a:schemeClr val="bg2">
                    <a:lumMod val="50000"/>
                  </a:schemeClr>
                </a:solidFill>
                <a:latin typeface="Segoe UI" pitchFamily="34" charset="0"/>
                <a:ea typeface="ＭＳ Ｐゴシック" charset="-128"/>
                <a:cs typeface="Segoe UI" pitchFamily="34" charset="0"/>
              </a:rPr>
              <a:t>Στο κόστος που επιβαρύνει τον χρήστη</a:t>
            </a:r>
          </a:p>
          <a:p>
            <a:pPr marL="457200" lvl="3" indent="-457200">
              <a:buFont typeface="+mj-lt"/>
              <a:buAutoNum type="arabicPeriod"/>
            </a:pPr>
            <a:r>
              <a:rPr lang="el-GR" sz="2000" dirty="0">
                <a:solidFill>
                  <a:schemeClr val="bg2">
                    <a:lumMod val="50000"/>
                  </a:schemeClr>
                </a:solidFill>
                <a:latin typeface="Segoe UI" pitchFamily="34" charset="0"/>
                <a:ea typeface="ＭＳ Ｐゴシック" charset="-128"/>
                <a:cs typeface="Segoe UI" pitchFamily="34" charset="0"/>
              </a:rPr>
              <a:t>Στο κόστος που επιβαρύνει τον νέο προμηθευτή. </a:t>
            </a:r>
          </a:p>
          <a:p>
            <a:pPr marL="0" lvl="3" indent="-1371600">
              <a:buFont typeface="+mj-lt"/>
              <a:buAutoNum type="arabicPeriod"/>
            </a:pPr>
            <a:endParaRPr lang="el-GR" sz="2000" dirty="0">
              <a:solidFill>
                <a:schemeClr val="bg2">
                  <a:lumMod val="50000"/>
                </a:schemeClr>
              </a:solidFill>
              <a:latin typeface="Segoe UI" pitchFamily="34" charset="0"/>
              <a:ea typeface="ＭＳ Ｐゴシック" charset="-128"/>
              <a:cs typeface="Segoe UI" pitchFamily="34" charset="0"/>
            </a:endParaRP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Κόστος αναζήτησης. </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Κόστος προώθησης. </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Προσφορά εκπτώσεων και άλλων προνομίων στους νέους πελάτες για να φύγουν από τον ανταγωνισμό.</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Κόστος επίτευξης συμφωνίας. ( επαφές με τους πελάτες: διευκρινιστικά τηλεφωνήματα, ανταλλαγή ηλεκτρονικών μηνυμάτων, παρουσιάσεις)</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Καταχώρηση του χρήστη στο πελατολόγιο της εταιρίας. </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Πρόσληψη προσωπικού για τεχνική υποστήριξη. </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Κίνδυνος «κακού πελάτη». </a:t>
            </a:r>
          </a:p>
          <a:p>
            <a:pPr marL="342900" lvl="3" indent="-342900">
              <a:buFont typeface="Arial" panose="020B0604020202020204" pitchFamily="34" charset="0"/>
              <a:buChar char="•"/>
            </a:pPr>
            <a:endParaRPr 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altLang="el-GR" sz="2400" b="1" dirty="0">
                <a:solidFill>
                  <a:srgbClr val="303F6A"/>
                </a:solidFill>
              </a:rPr>
              <a:t>Υπολογισμός του συνολικού κόστους μετάβασης</a:t>
            </a:r>
            <a:endParaRPr lang="el-GR" sz="2400" b="1" dirty="0">
              <a:solidFill>
                <a:srgbClr val="303F6A"/>
              </a:solidFill>
            </a:endParaRPr>
          </a:p>
        </p:txBody>
      </p:sp>
    </p:spTree>
    <p:extLst>
      <p:ext uri="{BB962C8B-B14F-4D97-AF65-F5344CB8AC3E}">
        <p14:creationId xmlns:p14="http://schemas.microsoft.com/office/powerpoint/2010/main" val="2881841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2554545"/>
          </a:xfrm>
          <a:prstGeom prst="rect">
            <a:avLst/>
          </a:prstGeom>
          <a:noFill/>
        </p:spPr>
        <p:txBody>
          <a:bodyPr wrap="square" rtlCol="0">
            <a:spAutoFit/>
          </a:bodyPr>
          <a:lstStyle/>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Όταν το κόστος μετάβασης από μια τεχνολογία σε μια άλλη είναι σημαντικό.</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Το αποτέλεσμα του εγκλωβισμού είναι ο προμηθευτής να μπορεί να χρεώνει πιο ακριβά το προϊόν του σε σχέση με τον ανταγωνισμό.</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 Πόσο ακριβότερα; Όσο το συνολικό κόστος μετάβασης.  </a:t>
            </a:r>
          </a:p>
          <a:p>
            <a:pPr marL="342900" lvl="3"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Το κόστος μετάβασης αποτελεί δείκτη του βαθμού εγκλωβισμού ενός χρήστη σε ένα προϊόν ή υπηρεσία.</a:t>
            </a:r>
          </a:p>
          <a:p>
            <a:pPr marL="342900" lvl="3" indent="-342900">
              <a:buFont typeface="Arial" panose="020B0604020202020204" pitchFamily="34" charset="0"/>
              <a:buChar char="•"/>
            </a:pPr>
            <a:endParaRPr 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altLang="el-GR" sz="2400" b="1" dirty="0">
                <a:solidFill>
                  <a:srgbClr val="303F6A"/>
                </a:solidFill>
              </a:rPr>
              <a:t>Εγκλωβισμός</a:t>
            </a:r>
            <a:endParaRPr lang="el-GR" sz="2400" b="1" dirty="0">
              <a:solidFill>
                <a:srgbClr val="303F6A"/>
              </a:solidFill>
            </a:endParaRPr>
          </a:p>
        </p:txBody>
      </p:sp>
    </p:spTree>
    <p:extLst>
      <p:ext uri="{BB962C8B-B14F-4D97-AF65-F5344CB8AC3E}">
        <p14:creationId xmlns:p14="http://schemas.microsoft.com/office/powerpoint/2010/main" val="406951986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2314</TotalTime>
  <Words>2780</Words>
  <Application>Microsoft Office PowerPoint</Application>
  <PresentationFormat>Custom</PresentationFormat>
  <Paragraphs>348</Paragraphs>
  <Slides>39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39</vt:i4>
      </vt:variant>
    </vt:vector>
  </HeadingPairs>
  <TitlesOfParts>
    <vt:vector size="46" baseType="lpstr">
      <vt:lpstr>Arial</vt:lpstr>
      <vt:lpstr>Calibri</vt:lpstr>
      <vt:lpstr>Calibri Light</vt:lpstr>
      <vt:lpstr>Segoe UI</vt:lpstr>
      <vt:lpstr>Times New Roman</vt:lpstr>
      <vt:lpstr>Verdana</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ΑΡΣΕΝΗΣ ΣΠΥΡΙΔΩΝ</dc:creator>
  <cp:lastModifiedBy>ΑΡΣΕΝΗΣ ΣΠΥΡΙΔΩΝ</cp:lastModifiedBy>
  <cp:revision>55</cp:revision>
  <dcterms:created xsi:type="dcterms:W3CDTF">2022-11-07T17:34:18Z</dcterms:created>
  <dcterms:modified xsi:type="dcterms:W3CDTF">2022-12-11T17:35:29Z</dcterms:modified>
</cp:coreProperties>
</file>