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2" r:id="rId2"/>
    <p:sldId id="304" r:id="rId3"/>
    <p:sldId id="291" r:id="rId4"/>
    <p:sldId id="305" r:id="rId5"/>
    <p:sldId id="282" r:id="rId6"/>
    <p:sldId id="283" r:id="rId7"/>
    <p:sldId id="301" r:id="rId8"/>
    <p:sldId id="284" r:id="rId9"/>
    <p:sldId id="285" r:id="rId10"/>
    <p:sldId id="286" r:id="rId11"/>
    <p:sldId id="302" r:id="rId12"/>
    <p:sldId id="303" r:id="rId13"/>
    <p:sldId id="287" r:id="rId14"/>
    <p:sldId id="306" r:id="rId15"/>
    <p:sldId id="288" r:id="rId16"/>
    <p:sldId id="289" r:id="rId17"/>
    <p:sldId id="307" r:id="rId18"/>
    <p:sldId id="30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Φωτεινό στυλ 3 - Έμφαση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Φωτεινό στυλ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60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9BAE0-625A-462E-9D2D-B2F231E8571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GB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B6C4E-E4FC-4759-8B11-49DC5D5912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382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DB6C4E-E4FC-4759-8B11-49DC5D5912C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495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E2C80-EDA5-EA8F-3A14-516F232E6A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3BB1D5-D79F-0248-4ED1-D796C10D5A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2D322-A3F4-C1BA-7371-A04C04EB0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7000-ED3B-4286-9034-A7B6C01FA0B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7D54B-4F9D-FB43-4012-DD480251C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CC8E7-ABCA-2B42-4705-B275D4DFB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8F8E-DA56-4704-BC30-5DED353A3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734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A31FF-F0DC-030E-DB3A-8DEFED046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1EAC2-0BC4-AB24-780D-75D3E0893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614EE-0632-B0FC-A598-C00997A49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7000-ED3B-4286-9034-A7B6C01FA0B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FAFC4-1694-B140-9F99-3907BE386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A30EA-A9E1-ACC5-3D01-249210402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8F8E-DA56-4704-BC30-5DED353A3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18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30CDB-B478-0066-6783-DA9ECFCEF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F3D9E4-6989-58EE-2E51-3C74E8331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FC302-0CEE-7671-5715-0F34DB696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7000-ED3B-4286-9034-A7B6C01FA0B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84455-E27B-64DC-5B72-BDF401694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2631E-FD61-7C34-BB04-8B383D694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8F8E-DA56-4704-BC30-5DED353A3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448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BDAFB-A887-A592-9318-AB6DF38C9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10A2A-FFEA-1108-20FF-6C7F56078B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FF3408-BE07-BCC4-0398-356FA06FD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DD831F-D659-6F1B-D1E8-26D686377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7000-ED3B-4286-9034-A7B6C01FA0B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7735A-F761-108A-C9FC-C941B72C8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0E6819-2816-0455-DBC6-E8B19BAF2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8F8E-DA56-4704-BC30-5DED353A3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959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87543-C240-8D34-B868-88FF757B8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B5F39-29B5-6AF6-300A-F1F716C43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A836A6-A55B-3E57-CE1D-7E6D29D8D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70B125-A952-1B45-BD3C-351F4FCEE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79E80B-3BA1-93C7-5BA1-0450C12215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C4871B-4FBA-2528-E8EF-6BC6DDC86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7000-ED3B-4286-9034-A7B6C01FA0B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A64862-1B9C-D9ED-0704-D83EF9657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3CCEF5-8B5A-11A2-2A28-036E185CC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8F8E-DA56-4704-BC30-5DED353A3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405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8E426-E52F-BF1A-537F-55D996FBE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BA479C-E8BB-5D7C-8207-83F5BA045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7000-ED3B-4286-9034-A7B6C01FA0B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8C3611-23AE-569E-C19A-B3E277DEE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9BE85A-B765-62A2-DEBC-7E720D7B9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8F8E-DA56-4704-BC30-5DED353A3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620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BAF49E-F853-141C-09D9-2AB810C8A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7000-ED3B-4286-9034-A7B6C01FA0B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D4862C-4AA1-988F-8AA1-5DD7EEBD4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18D6B-A4E3-FE47-3D55-C0691E14C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8F8E-DA56-4704-BC30-5DED353A3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035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DE30F-A310-7BC5-5BAC-5F97BFBDD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2C0D5-980A-ED31-645E-2B4BACA5C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D3AC0-E8D0-B579-FED7-1E652AC73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46F44-C6F1-887E-42C2-02688F47D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7000-ED3B-4286-9034-A7B6C01FA0B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DDF809-B6B2-5A89-5FFB-33BC8B3FF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34DC1A-9997-27C0-A1AB-00738E129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8F8E-DA56-4704-BC30-5DED353A3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463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58E9-2D4B-E590-DF58-F6B6C89D7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0714B9-E05E-D9B1-49D7-155F299511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4C397-828A-BDA7-8874-55E2D3BA97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776DA2-4F94-6F3E-5C8E-511300762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7000-ED3B-4286-9034-A7B6C01FA0B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2F20CD-3815-DB3D-8A46-2510BFCAE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24B4F8-C103-605C-16FE-BBE2305D4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8F8E-DA56-4704-BC30-5DED353A3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747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9A2B3-30F1-2023-39B2-676AD2811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4FDAE2-A092-E7D1-643B-C73EB2CA4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6EF0E-70FF-C48E-BD35-E9AF8F5BB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7000-ED3B-4286-9034-A7B6C01FA0B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767E8-0630-CA69-3769-2E0F10DFF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8B7F7-E9BA-81CE-0585-E60EBA7DA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8F8E-DA56-4704-BC30-5DED353A3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07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9B7872-BF57-F038-47AF-2F4EC303DC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AEA74A-D197-5801-DDA5-9BB8F7FE8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FB11EB-FD12-022C-C2B0-A7365C16B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B7000-ED3B-4286-9034-A7B6C01FA0B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22D5C-746E-8F1A-BB15-A98E8034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893C4-722B-4855-323B-AE2A0BEA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8F8E-DA56-4704-BC30-5DED353A3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132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DAE67-95B0-0D05-4314-358AACF4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D32E0-BDF2-0499-D212-9593A6F46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4E259-44E4-B1BD-3365-A33D4BF2A5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FB7000-ED3B-4286-9034-A7B6C01FA0BA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79092-7BB1-CF8C-9B28-8FCF8925A2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E5254-B45A-2375-B5D0-C3BAFB216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568F8E-DA56-4704-BC30-5DED353A3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089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576064"/>
          </a:xfrm>
        </p:spPr>
        <p:txBody>
          <a:bodyPr>
            <a:noAutofit/>
          </a:bodyPr>
          <a:lstStyle/>
          <a:p>
            <a:r>
              <a:rPr lang="el-GR" sz="2400" b="1" dirty="0">
                <a:solidFill>
                  <a:srgbClr val="FF0000"/>
                </a:solidFill>
                <a:latin typeface="Cambria" pitchFamily="18" charset="0"/>
              </a:rPr>
              <a:t>Κεφάλαιο και καπιταλιστικά κέρδη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811866" y="764704"/>
            <a:ext cx="8604613" cy="5976664"/>
          </a:xfrm>
        </p:spPr>
        <p:txBody>
          <a:bodyPr>
            <a:normAutofit fontScale="62500" lnSpcReduction="20000"/>
          </a:bodyPr>
          <a:lstStyle/>
          <a:p>
            <a:r>
              <a:rPr lang="el-GR" sz="2400" dirty="0">
                <a:latin typeface="Cambria" pitchFamily="18" charset="0"/>
              </a:rPr>
              <a:t>Εμπορικά κέρδη (</a:t>
            </a:r>
            <a:r>
              <a:rPr lang="en-US" sz="2400" dirty="0">
                <a:latin typeface="Cambria" pitchFamily="18" charset="0"/>
              </a:rPr>
              <a:t>buy low sell high)</a:t>
            </a:r>
          </a:p>
          <a:p>
            <a:r>
              <a:rPr lang="el-GR" sz="2400" dirty="0">
                <a:latin typeface="Cambria" pitchFamily="18" charset="0"/>
              </a:rPr>
              <a:t>Καπιταλιστικά κέρδη (από διαδικασίες εργασίας/παραγωγής)</a:t>
            </a:r>
            <a:endParaRPr lang="en-US" sz="24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l-GR" sz="2400" dirty="0">
                <a:latin typeface="Cambria" pitchFamily="18" charset="0"/>
              </a:rPr>
              <a:t>Το κέρδος ή η ζημιά είναι η διαφορά μεταξύ του Μ και Μ’</a:t>
            </a:r>
            <a:endParaRPr lang="en-US" sz="2400" dirty="0">
              <a:latin typeface="Cambria" pitchFamily="18" charset="0"/>
            </a:endParaRPr>
          </a:p>
          <a:p>
            <a:pPr marL="0" indent="0">
              <a:buNone/>
            </a:pPr>
            <a:endParaRPr lang="en-US" sz="2400" dirty="0">
              <a:latin typeface="Cambria" pitchFamily="18" charset="0"/>
            </a:endParaRPr>
          </a:p>
          <a:p>
            <a:pPr marL="0" indent="0">
              <a:buNone/>
            </a:pPr>
            <a:endParaRPr lang="en-US" sz="2400" dirty="0">
              <a:latin typeface="Cambria" pitchFamily="18" charset="0"/>
            </a:endParaRPr>
          </a:p>
          <a:p>
            <a:pPr marL="0" indent="0">
              <a:buNone/>
            </a:pPr>
            <a:endParaRPr lang="en-US" sz="24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l-GR" sz="2400" dirty="0">
                <a:latin typeface="Cambria" pitchFamily="18" charset="0"/>
              </a:rPr>
              <a:t>          </a:t>
            </a:r>
          </a:p>
          <a:p>
            <a:pPr marL="0" indent="0">
              <a:buNone/>
            </a:pPr>
            <a:r>
              <a:rPr lang="el-GR" sz="2400" dirty="0">
                <a:latin typeface="Cambria" pitchFamily="18" charset="0"/>
              </a:rPr>
              <a:t>	</a:t>
            </a:r>
          </a:p>
          <a:p>
            <a:pPr marL="0" indent="0">
              <a:buNone/>
            </a:pPr>
            <a:endParaRPr lang="el-GR" sz="24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l-GR" sz="2400" dirty="0">
                <a:latin typeface="Cambria" pitchFamily="18" charset="0"/>
              </a:rPr>
              <a:t>	</a:t>
            </a:r>
          </a:p>
          <a:p>
            <a:pPr marL="0" indent="0">
              <a:buNone/>
            </a:pPr>
            <a:r>
              <a:rPr lang="el-GR" sz="2400" dirty="0">
                <a:latin typeface="Cambria" pitchFamily="18" charset="0"/>
              </a:rPr>
              <a:t>	</a:t>
            </a:r>
          </a:p>
          <a:p>
            <a:pPr marL="0" indent="0">
              <a:buNone/>
            </a:pPr>
            <a:endParaRPr lang="el-GR" sz="24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l-GR" sz="2400" dirty="0">
                <a:latin typeface="Cambria" pitchFamily="18" charset="0"/>
              </a:rPr>
              <a:t>	</a:t>
            </a:r>
          </a:p>
          <a:p>
            <a:pPr marL="0" indent="0">
              <a:buNone/>
            </a:pPr>
            <a:endParaRPr lang="el-GR" sz="24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l-GR" sz="2400" dirty="0">
                <a:latin typeface="Cambria" pitchFamily="18" charset="0"/>
              </a:rPr>
              <a:t>	Ανταλλαγή #1                                                                                                Ανταλλαγή #2</a:t>
            </a:r>
          </a:p>
          <a:p>
            <a:pPr marL="0" indent="0">
              <a:buNone/>
            </a:pPr>
            <a:r>
              <a:rPr lang="el-GR" sz="2400" dirty="0">
                <a:latin typeface="Cambria" pitchFamily="18" charset="0"/>
              </a:rPr>
              <a:t>	Χρήμα για αγορά εισροών			          Προϊόντα για χρήμα</a:t>
            </a:r>
          </a:p>
          <a:p>
            <a:pPr marL="0" indent="0">
              <a:buNone/>
            </a:pPr>
            <a:endParaRPr lang="el-GR" sz="2400" dirty="0">
              <a:latin typeface="Cambria" pitchFamily="18" charset="0"/>
            </a:endParaRPr>
          </a:p>
          <a:p>
            <a:pPr marL="0" indent="0">
              <a:buNone/>
            </a:pPr>
            <a:endParaRPr lang="el-GR" sz="24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l-GR" sz="2400" dirty="0">
                <a:latin typeface="Cambria" pitchFamily="18" charset="0"/>
              </a:rPr>
              <a:t>Η διαμόρφωση των τιμών εισροών (ιδίως της εργασίας) και εκροών εξηγούν τη (συστηματική) εμφάνιση του κέρδους = χρηματική αξία του πλεονάσματος.</a:t>
            </a:r>
          </a:p>
          <a:p>
            <a:pPr marL="0" indent="0">
              <a:buNone/>
            </a:pPr>
            <a:r>
              <a:rPr lang="el-GR" sz="2400" b="1" dirty="0">
                <a:latin typeface="Cambria" pitchFamily="18" charset="0"/>
              </a:rPr>
              <a:t>«Κέρδη» = </a:t>
            </a:r>
            <a:r>
              <a:rPr lang="en-US" sz="2400" b="1" dirty="0">
                <a:latin typeface="Cambria" pitchFamily="18" charset="0"/>
              </a:rPr>
              <a:t>property incomes = </a:t>
            </a:r>
            <a:r>
              <a:rPr lang="el-GR" sz="2400" b="1" dirty="0">
                <a:latin typeface="Cambria" pitchFamily="18" charset="0"/>
              </a:rPr>
              <a:t>Κέρδη + τόκοι + πρόσοδοι</a:t>
            </a:r>
          </a:p>
        </p:txBody>
      </p:sp>
      <p:sp>
        <p:nvSpPr>
          <p:cNvPr id="4" name="Ορθογώνιο 3"/>
          <p:cNvSpPr/>
          <p:nvPr/>
        </p:nvSpPr>
        <p:spPr bwMode="auto">
          <a:xfrm>
            <a:off x="1919536" y="3140968"/>
            <a:ext cx="100811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100" dirty="0">
                <a:latin typeface="Cambria" pitchFamily="18" charset="0"/>
              </a:rPr>
              <a:t>Μ</a:t>
            </a:r>
            <a:r>
              <a:rPr lang="en-US" sz="1100" dirty="0">
                <a:latin typeface="Cambria" pitchFamily="18" charset="0"/>
              </a:rPr>
              <a:t>=</a:t>
            </a:r>
            <a:r>
              <a:rPr lang="el-GR" sz="1100" dirty="0">
                <a:latin typeface="Cambria" pitchFamily="18" charset="0"/>
              </a:rPr>
              <a:t>κεφάλαιο</a:t>
            </a:r>
          </a:p>
        </p:txBody>
      </p:sp>
      <p:cxnSp>
        <p:nvCxnSpPr>
          <p:cNvPr id="6" name="Ευθύγραμμο βέλος σύνδεσης 5"/>
          <p:cNvCxnSpPr/>
          <p:nvPr/>
        </p:nvCxnSpPr>
        <p:spPr>
          <a:xfrm>
            <a:off x="2927648" y="3573016"/>
            <a:ext cx="50405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Ορθογώνιο 6"/>
          <p:cNvSpPr/>
          <p:nvPr/>
        </p:nvSpPr>
        <p:spPr bwMode="auto">
          <a:xfrm>
            <a:off x="3431704" y="3140968"/>
            <a:ext cx="100811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>
                <a:latin typeface="Cambria" pitchFamily="18" charset="0"/>
              </a:rPr>
              <a:t>C</a:t>
            </a:r>
            <a:r>
              <a:rPr lang="el-GR" sz="1100" b="1" dirty="0">
                <a:latin typeface="Cambria" pitchFamily="18" charset="0"/>
              </a:rPr>
              <a:t> </a:t>
            </a:r>
            <a:r>
              <a:rPr lang="en-US" sz="1100" b="1" dirty="0">
                <a:latin typeface="Cambria" pitchFamily="18" charset="0"/>
              </a:rPr>
              <a:t>=</a:t>
            </a:r>
            <a:r>
              <a:rPr lang="el-GR" sz="1100" b="1" dirty="0">
                <a:latin typeface="Cambria" pitchFamily="18" charset="0"/>
              </a:rPr>
              <a:t> εργασία και άλλες εισροές</a:t>
            </a:r>
          </a:p>
        </p:txBody>
      </p:sp>
      <p:cxnSp>
        <p:nvCxnSpPr>
          <p:cNvPr id="8" name="Ευθύγραμμο βέλος σύνδεσης 7"/>
          <p:cNvCxnSpPr/>
          <p:nvPr/>
        </p:nvCxnSpPr>
        <p:spPr>
          <a:xfrm>
            <a:off x="4600877" y="3573016"/>
            <a:ext cx="60424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Ισοσκελές τρίγωνο 8"/>
          <p:cNvSpPr/>
          <p:nvPr/>
        </p:nvSpPr>
        <p:spPr bwMode="auto">
          <a:xfrm>
            <a:off x="5087888" y="2348880"/>
            <a:ext cx="1656184" cy="2448272"/>
          </a:xfrm>
          <a:prstGeom prst="triangle">
            <a:avLst>
              <a:gd name="adj" fmla="val 520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50" dirty="0">
                <a:latin typeface="Cambria" pitchFamily="18" charset="0"/>
              </a:rPr>
              <a:t>Παραγωγή</a:t>
            </a:r>
            <a:r>
              <a:rPr lang="el-GR" sz="1100" dirty="0">
                <a:latin typeface="Cambria" pitchFamily="18" charset="0"/>
              </a:rPr>
              <a:t> </a:t>
            </a:r>
            <a:r>
              <a:rPr lang="el-GR" sz="1100" b="1" dirty="0">
                <a:latin typeface="Cambria" pitchFamily="18" charset="0"/>
              </a:rPr>
              <a:t>(εντολή</a:t>
            </a:r>
            <a:r>
              <a:rPr lang="el-GR" sz="1100" dirty="0">
                <a:latin typeface="Cambria" pitchFamily="18" charset="0"/>
              </a:rPr>
              <a:t>) εισροές -&gt; εκροές</a:t>
            </a:r>
          </a:p>
        </p:txBody>
      </p:sp>
      <p:cxnSp>
        <p:nvCxnSpPr>
          <p:cNvPr id="10" name="Ευθύγραμμο βέλος σύνδεσης 9"/>
          <p:cNvCxnSpPr/>
          <p:nvPr/>
        </p:nvCxnSpPr>
        <p:spPr>
          <a:xfrm>
            <a:off x="6512913" y="3562084"/>
            <a:ext cx="79208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Ορθογώνιο 11"/>
          <p:cNvSpPr/>
          <p:nvPr/>
        </p:nvSpPr>
        <p:spPr bwMode="auto">
          <a:xfrm>
            <a:off x="7536160" y="2924944"/>
            <a:ext cx="1008112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latin typeface="Cambria" pitchFamily="18" charset="0"/>
              </a:rPr>
              <a:t>Εκροές</a:t>
            </a:r>
          </a:p>
          <a:p>
            <a:pPr algn="ctr"/>
            <a:r>
              <a:rPr lang="el-GR" sz="1200" dirty="0">
                <a:latin typeface="Cambria" pitchFamily="18" charset="0"/>
              </a:rPr>
              <a:t>(</a:t>
            </a:r>
            <a:r>
              <a:rPr lang="en-US" sz="1200" dirty="0">
                <a:latin typeface="Cambria" pitchFamily="18" charset="0"/>
              </a:rPr>
              <a:t>C’)</a:t>
            </a:r>
            <a:endParaRPr lang="el-GR" sz="1200" dirty="0">
              <a:latin typeface="Cambria" pitchFamily="18" charset="0"/>
            </a:endParaRPr>
          </a:p>
        </p:txBody>
      </p:sp>
      <p:cxnSp>
        <p:nvCxnSpPr>
          <p:cNvPr id="15" name="Ευθύγραμμο βέλος σύνδεσης 14"/>
          <p:cNvCxnSpPr/>
          <p:nvPr/>
        </p:nvCxnSpPr>
        <p:spPr>
          <a:xfrm>
            <a:off x="8544272" y="3562084"/>
            <a:ext cx="576064" cy="1093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Ορθογώνιο 16"/>
          <p:cNvSpPr/>
          <p:nvPr/>
        </p:nvSpPr>
        <p:spPr bwMode="auto">
          <a:xfrm>
            <a:off x="9120336" y="2924944"/>
            <a:ext cx="864096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Cambria" pitchFamily="18" charset="0"/>
              </a:rPr>
              <a:t>M’ = M +R</a:t>
            </a:r>
            <a:endParaRPr lang="el-GR" sz="1200" dirty="0">
              <a:latin typeface="Cambria" pitchFamily="18" charset="0"/>
            </a:endParaRPr>
          </a:p>
        </p:txBody>
      </p:sp>
      <p:cxnSp>
        <p:nvCxnSpPr>
          <p:cNvPr id="23" name="Ευθεία γραμμή σύνδεσης 22"/>
          <p:cNvCxnSpPr/>
          <p:nvPr/>
        </p:nvCxnSpPr>
        <p:spPr>
          <a:xfrm>
            <a:off x="9552384" y="4509120"/>
            <a:ext cx="0" cy="11521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Ευθεία γραμμή σύνδεσης 23"/>
          <p:cNvCxnSpPr>
            <a:cxnSpLocks/>
          </p:cNvCxnSpPr>
          <p:nvPr/>
        </p:nvCxnSpPr>
        <p:spPr>
          <a:xfrm flipH="1">
            <a:off x="2279576" y="5642706"/>
            <a:ext cx="7255618" cy="1854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/>
          <p:cNvCxnSpPr>
            <a:cxnSpLocks/>
          </p:cNvCxnSpPr>
          <p:nvPr/>
        </p:nvCxnSpPr>
        <p:spPr>
          <a:xfrm flipV="1">
            <a:off x="2279576" y="4041068"/>
            <a:ext cx="0" cy="16201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Ευθύγραμμο βέλος σύνδεσης 29"/>
          <p:cNvCxnSpPr>
            <a:cxnSpLocks/>
          </p:cNvCxnSpPr>
          <p:nvPr/>
        </p:nvCxnSpPr>
        <p:spPr>
          <a:xfrm>
            <a:off x="3143672" y="3562084"/>
            <a:ext cx="0" cy="109105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Ευθύγραμμο βέλος σύνδεσης 32"/>
          <p:cNvCxnSpPr/>
          <p:nvPr/>
        </p:nvCxnSpPr>
        <p:spPr>
          <a:xfrm>
            <a:off x="8753325" y="3562084"/>
            <a:ext cx="0" cy="109105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16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19604C-E2B0-49DA-A180-FEAF3AFA5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110"/>
            <a:ext cx="10515600" cy="748567"/>
          </a:xfrm>
        </p:spPr>
        <p:txBody>
          <a:bodyPr/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Λογιστική των επιχειρήσεων</a:t>
            </a:r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4" name="Πίνακας 4">
            <a:extLst>
              <a:ext uri="{FF2B5EF4-FFF2-40B4-BE49-F238E27FC236}">
                <a16:creationId xmlns:a16="http://schemas.microsoft.com/office/drawing/2014/main" id="{EFB6C940-E3A5-4F42-849E-DF30F7406E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6047749"/>
              </p:ext>
            </p:extLst>
          </p:nvPr>
        </p:nvGraphicFramePr>
        <p:xfrm>
          <a:off x="1052146" y="967900"/>
          <a:ext cx="10087708" cy="573599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5043854">
                  <a:extLst>
                    <a:ext uri="{9D8B030D-6E8A-4147-A177-3AD203B41FA5}">
                      <a16:colId xmlns:a16="http://schemas.microsoft.com/office/drawing/2014/main" val="2596499676"/>
                    </a:ext>
                  </a:extLst>
                </a:gridCol>
                <a:gridCol w="5043854">
                  <a:extLst>
                    <a:ext uri="{9D8B030D-6E8A-4147-A177-3AD203B41FA5}">
                      <a16:colId xmlns:a16="http://schemas.microsoft.com/office/drawing/2014/main" val="978765165"/>
                    </a:ext>
                  </a:extLst>
                </a:gridCol>
              </a:tblGrid>
              <a:tr h="452254">
                <a:tc>
                  <a:txBody>
                    <a:bodyPr/>
                    <a:lstStyle/>
                    <a:p>
                      <a:r>
                        <a:rPr lang="el-G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Συνολικά έσοδα (</a:t>
                      </a:r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S)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Ποιο μέγεθος συνιστά στόχο της επιχείρησης ανά σχολή σκέψης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3969857"/>
                  </a:ext>
                </a:extLst>
              </a:tr>
              <a:tr h="45225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l-G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Αποσβέσεις/Προμήθειες</a:t>
                      </a:r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(M)</a:t>
                      </a:r>
                      <a:r>
                        <a:rPr lang="el-G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(ενδιάμεσα αγαθά)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2463391"/>
                  </a:ext>
                </a:extLst>
              </a:tr>
              <a:tr h="452254">
                <a:tc>
                  <a:txBody>
                    <a:bodyPr/>
                    <a:lstStyle/>
                    <a:p>
                      <a:r>
                        <a:rPr lang="el-G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Προστιθέμενη αξία</a:t>
                      </a:r>
                      <a:r>
                        <a:rPr lang="en-US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(Y)</a:t>
                      </a:r>
                      <a:endParaRPr lang="el-G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l-G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096764"/>
                  </a:ext>
                </a:extLst>
              </a:tr>
              <a:tr h="45225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l-G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Μισθολογικό κόστος</a:t>
                      </a:r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(W)</a:t>
                      </a: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endParaRPr lang="en-GB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5724821"/>
                  </a:ext>
                </a:extLst>
              </a:tr>
              <a:tr h="452254">
                <a:tc>
                  <a:txBody>
                    <a:bodyPr/>
                    <a:lstStyle/>
                    <a:p>
                      <a:r>
                        <a:rPr lang="el-G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Ακαθάριστα κέρδη </a:t>
                      </a:r>
                      <a:r>
                        <a:rPr lang="el-G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(προ φόρων και τόκων)</a:t>
                      </a:r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(R)</a:t>
                      </a:r>
                      <a:endParaRPr lang="el-G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l-GR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← Κλασική πολιτική οικονομία: Προσδιορίζουν τις επενδύσεις (σε σχέση με το κεφάλαιο)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0655614"/>
                  </a:ext>
                </a:extLst>
              </a:tr>
              <a:tr h="45225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l-G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Τόκοι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endParaRPr lang="el-G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9845932"/>
                  </a:ext>
                </a:extLst>
              </a:tr>
              <a:tr h="45225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l-G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Φόροι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endParaRPr lang="el-G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0950348"/>
                  </a:ext>
                </a:extLst>
              </a:tr>
              <a:tr h="452254">
                <a:tc>
                  <a:txBody>
                    <a:bodyPr/>
                    <a:lstStyle/>
                    <a:p>
                      <a:r>
                        <a:rPr lang="el-G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Καθαρά κέρδη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l-G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9019197"/>
                  </a:ext>
                </a:extLst>
              </a:tr>
              <a:tr h="452254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l-G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Μερίσματα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← Νεοκλασικά οικονομικά: Μεγιστοποίηση μερισμάτων</a:t>
                      </a:r>
                      <a:endParaRPr lang="el-G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36493076"/>
                  </a:ext>
                </a:extLst>
              </a:tr>
              <a:tr h="45225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l-G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Αδιανέμητα κέρδη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l-GR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← </a:t>
                      </a:r>
                      <a:r>
                        <a:rPr lang="el-GR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Κεϋνσιανά</a:t>
                      </a:r>
                      <a:r>
                        <a:rPr lang="el-GR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οικονομικά: Προσδιορίζουν επενδύσεις χωρίς την ανάγκη προσφυγής σε δανεισμό</a:t>
                      </a:r>
                      <a:endParaRPr lang="el-G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55541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6685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576064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rgbClr val="FF0000"/>
                </a:solidFill>
                <a:latin typeface="Cambria" pitchFamily="18" charset="0"/>
              </a:rPr>
              <a:t>Καπιταλιστική Παραγωγή και Κέρδη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1703512" y="692696"/>
                <a:ext cx="8856984" cy="6048672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l-GR" sz="2400" dirty="0">
                    <a:latin typeface="Cambria" pitchFamily="18" charset="0"/>
                  </a:rPr>
                  <a:t>Στο επίπεδο της συνολικής οικονομίας σχεδόν πάντοτε υπάρχουν κέρδη (και πολύ σπάνια ζημιές). Γιατί συμβαίνει αυτό και τι καθορίζει το μέγεθος των κερδών;                                  						                                        οριζόντια</a:t>
                </a:r>
              </a:p>
              <a:p>
                <a:pPr marL="0" indent="0">
                  <a:buNone/>
                </a:pPr>
                <a:r>
                  <a:rPr lang="el-GR" sz="2400" dirty="0">
                    <a:latin typeface="Cambria" pitchFamily="18" charset="0"/>
                  </a:rPr>
                  <a:t>Ποσοστό κέρδους                                   κάθετη</a:t>
                </a:r>
              </a:p>
              <a:p>
                <a:pPr marL="0" indent="0">
                  <a:buNone/>
                </a:pPr>
                <a:r>
                  <a:rPr lang="el-GR" sz="2400" dirty="0">
                    <a:latin typeface="Cambria" pitchFamily="18" charset="0"/>
                  </a:rPr>
                  <a:t>(έλεγχος πλεονάσματος                        χρονική</a:t>
                </a:r>
              </a:p>
              <a:p>
                <a:pPr marL="0" indent="0">
                  <a:buNone/>
                </a:pPr>
                <a:r>
                  <a:rPr lang="el-GR" sz="2400" dirty="0">
                    <a:latin typeface="Cambria" pitchFamily="18" charset="0"/>
                  </a:rPr>
                  <a:t>διαιώνιση συστήματος)</a:t>
                </a:r>
              </a:p>
              <a:p>
                <a:pPr marL="0" indent="0">
                  <a:buNone/>
                </a:pPr>
                <a:endParaRPr lang="el-GR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l-GR" sz="2400" dirty="0">
                    <a:latin typeface="Cambria" pitchFamily="18" charset="0"/>
                  </a:rPr>
                  <a:t>Βασικό εργαλείο της ανάλυσης του καπιταλισμού:</a:t>
                </a:r>
              </a:p>
              <a:p>
                <a:pPr marL="457200" indent="-457200">
                  <a:buAutoNum type="arabicPeriod"/>
                </a:pPr>
                <a:r>
                  <a:rPr lang="el-GR" sz="2400" dirty="0">
                    <a:latin typeface="Cambria" pitchFamily="18" charset="0"/>
                  </a:rPr>
                  <a:t>Κέρδος/Πλεόνασμα = Συνολικό Προϊόν – Αποσβέσεις και πρώτες ύλες – Μισθοί </a:t>
                </a:r>
                <a:r>
                  <a:rPr lang="el-GR" sz="2400" dirty="0">
                    <a:latin typeface="Cambria" pitchFamily="18" charset="0"/>
                    <a:sym typeface="Wingdings" pitchFamily="2" charset="2"/>
                  </a:rPr>
                  <a:t> Υπόλοιπο (κατάλοιπο - </a:t>
                </a:r>
                <a:r>
                  <a:rPr lang="en-US" sz="2400" dirty="0">
                    <a:latin typeface="Cambria" pitchFamily="18" charset="0"/>
                    <a:sym typeface="Wingdings" pitchFamily="2" charset="2"/>
                  </a:rPr>
                  <a:t>residual)</a:t>
                </a:r>
                <a:r>
                  <a:rPr lang="el-GR" sz="2400" dirty="0">
                    <a:latin typeface="Cambria" pitchFamily="18" charset="0"/>
                    <a:sym typeface="Wingdings" pitchFamily="2" charset="2"/>
                  </a:rPr>
                  <a:t> και όχι «συνεισφορά» του κεφαλαίου.</a:t>
                </a:r>
              </a:p>
              <a:p>
                <a:pPr marL="457200" indent="-457200"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/>
                      </a:rPr>
                      <m:t>r</m:t>
                    </m:r>
                    <m:r>
                      <a:rPr lang="en-US" sz="2400" i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i="0">
                            <a:latin typeface="Cambria Math"/>
                          </a:rPr>
                          <m:t>R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400" i="0">
                            <a:latin typeface="Cambria Math"/>
                          </a:rPr>
                          <m:t>K</m:t>
                        </m:r>
                      </m:den>
                    </m:f>
                  </m:oMath>
                </a14:m>
                <a:r>
                  <a:rPr lang="el-GR" sz="2400" dirty="0">
                    <a:latin typeface="Cambria" pitchFamily="18" charset="0"/>
                  </a:rPr>
                  <a:t>,  ποσοστό κέρδους = Κέρδη/Κατεχόμενο κεφάλαιο</a:t>
                </a:r>
              </a:p>
              <a:p>
                <a:pPr marL="457200" indent="-457200">
                  <a:buAutoNum type="arabicPeriod"/>
                </a:pPr>
                <a:r>
                  <a:rPr lang="el-GR" sz="2400" dirty="0">
                    <a:latin typeface="Cambria" pitchFamily="18" charset="0"/>
                  </a:rPr>
                  <a:t>Το ύψος του </a:t>
                </a:r>
                <a:r>
                  <a:rPr lang="en-US" sz="2400" dirty="0">
                    <a:latin typeface="Cambria" pitchFamily="18" charset="0"/>
                  </a:rPr>
                  <a:t>r </a:t>
                </a:r>
                <a:r>
                  <a:rPr lang="el-GR" sz="2400" dirty="0">
                    <a:latin typeface="Cambria" pitchFamily="18" charset="0"/>
                  </a:rPr>
                  <a:t>εξαρτάται από την έκβαση της σχέσης/διαμάχης της καπιταλιστικής τάξης με α) τους εργάτες β) το κράτος γ) τους προμηθευτές εισροών</a:t>
                </a:r>
              </a:p>
              <a:p>
                <a:pPr marL="457200" indent="-457200">
                  <a:buAutoNum type="arabicPeriod"/>
                </a:pPr>
                <a:r>
                  <a:rPr lang="el-GR" sz="2400" dirty="0">
                    <a:latin typeface="Cambria" pitchFamily="18" charset="0"/>
                  </a:rPr>
                  <a:t>καθοριστικοί παράγοντες του ποσοστού κέρδους</a:t>
                </a:r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03512" y="692696"/>
                <a:ext cx="8856984" cy="6048672"/>
              </a:xfrm>
              <a:blipFill>
                <a:blip r:embed="rId2"/>
                <a:stretch>
                  <a:fillRect l="-895" t="-1815" r="-8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Ευθύγραμμο βέλος σύνδεσης 6"/>
          <p:cNvCxnSpPr>
            <a:cxnSpLocks/>
          </p:cNvCxnSpPr>
          <p:nvPr/>
        </p:nvCxnSpPr>
        <p:spPr>
          <a:xfrm flipH="1">
            <a:off x="4853354" y="1703564"/>
            <a:ext cx="1170638" cy="3613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ύγραμμο βέλος σύνδεσης 7"/>
          <p:cNvCxnSpPr>
            <a:cxnSpLocks/>
          </p:cNvCxnSpPr>
          <p:nvPr/>
        </p:nvCxnSpPr>
        <p:spPr>
          <a:xfrm flipH="1" flipV="1">
            <a:off x="4853354" y="2508738"/>
            <a:ext cx="1242648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ύγραμμο βέλος σύνδεσης 8"/>
          <p:cNvCxnSpPr>
            <a:cxnSpLocks/>
          </p:cNvCxnSpPr>
          <p:nvPr/>
        </p:nvCxnSpPr>
        <p:spPr>
          <a:xfrm flipH="1">
            <a:off x="4853354" y="2064892"/>
            <a:ext cx="1170638" cy="20938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2835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FE0DCA-E52A-4013-A7FA-513D9E7F5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Διαίρεση του συνόλου παραγωγής μιας επιχείρησης σε κατηγορίες κόστους και κέρδος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62254A1-0AB5-4746-B416-D96059CA7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51146"/>
            <a:ext cx="4306765" cy="47399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771856-08A4-4ACC-AC47-97F96C1414ED}"/>
              </a:ext>
            </a:extLst>
          </p:cNvPr>
          <p:cNvSpPr txBox="1"/>
          <p:nvPr/>
        </p:nvSpPr>
        <p:spPr>
          <a:xfrm>
            <a:off x="7309338" y="1851146"/>
            <a:ext cx="404446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Συνολικά έσοδα (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S)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PzZ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PmM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+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wH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+R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Συνολικό κόστος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ucZ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PmM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+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wH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Καθαρό προϊόν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Y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=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wH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+ R =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PzZ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–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ucZ</a:t>
            </a: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Κέρδος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 =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PzZ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– (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PmM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+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wH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Pz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Τιμή προϊόντος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Z: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Ποσότητα προϊόντος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Pm: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Τιμή πρώτων υλών</a:t>
            </a: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Μ: Ποσότητα πρώτων υλών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w: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Ωρομίσθιο</a:t>
            </a: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Η ή Ν: Αριθμός ωρών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R: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Κέρδη</a:t>
            </a:r>
          </a:p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uc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l-GR" dirty="0" err="1">
                <a:latin typeface="Cambria" panose="02040503050406030204" pitchFamily="18" charset="0"/>
                <a:ea typeface="Cambria" panose="02040503050406030204" pitchFamily="18" charset="0"/>
              </a:rPr>
              <a:t>Μοναδιαίο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 κόστος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παραγωγής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680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576064"/>
          </a:xfrm>
        </p:spPr>
        <p:txBody>
          <a:bodyPr>
            <a:noAutofit/>
          </a:bodyPr>
          <a:lstStyle/>
          <a:p>
            <a:r>
              <a:rPr lang="el-GR" sz="3200" b="1" dirty="0">
                <a:solidFill>
                  <a:srgbClr val="FF0000"/>
                </a:solidFill>
                <a:latin typeface="Cambria" pitchFamily="18" charset="0"/>
              </a:rPr>
              <a:t>Υπολογίζοντας το ποσοστό κέρδους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1775520" y="836712"/>
                <a:ext cx="8640960" cy="5832648"/>
              </a:xfrm>
            </p:spPr>
            <p:txBody>
              <a:bodyPr>
                <a:noAutofit/>
              </a:bodyPr>
              <a:lstStyle/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𝑟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𝐾</m:t>
                        </m:r>
                      </m:den>
                    </m:f>
                  </m:oMath>
                </a14:m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δείκτης του βαθμού επιτυχίας του κεφαλαίου/επιχείρησης, κλάδου, συνολικής οικονομίας</a:t>
                </a:r>
                <a:endParaRPr lang="en-US" sz="1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 algn="just">
                  <a:buNone/>
                </a:pPr>
                <a:endParaRPr lang="el-GR" sz="1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 algn="just">
                  <a:buNone/>
                </a:pP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 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μερίσματα, τόκοι, ενοίκια (πρόσοδοι γης)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ή αλλιώς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property incomes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, παρακρατηθέντα / αδιανέμητα κέρδη </a:t>
                </a:r>
              </a:p>
              <a:p>
                <a:pPr marL="0" indent="0" algn="just">
                  <a:buNone/>
                </a:pPr>
                <a:endParaRPr lang="el-GR" sz="1800" dirty="0">
                  <a:latin typeface="Cambria" panose="02040503050406030204" pitchFamily="18" charset="0"/>
                  <a:ea typeface="Cambria" panose="02040503050406030204" pitchFamily="18" charset="0"/>
                  <a:sym typeface="Wingdings" pitchFamily="2" charset="2"/>
                </a:endParaRPr>
              </a:p>
              <a:p>
                <a:pPr marL="0" indent="0" algn="just">
                  <a:buNone/>
                </a:pP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Υ =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S – M</a:t>
                </a:r>
                <a:endParaRPr lang="el-GR" sz="1800" dirty="0">
                  <a:latin typeface="Cambria" panose="02040503050406030204" pitchFamily="18" charset="0"/>
                  <a:ea typeface="Cambria" panose="02040503050406030204" pitchFamily="18" charset="0"/>
                  <a:sym typeface="Wingdings" pitchFamily="2" charset="2"/>
                </a:endParaRPr>
              </a:p>
              <a:p>
                <a:pPr marL="0" indent="0" algn="just">
                  <a:buNone/>
                </a:pP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Y 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= χρηματική αξία του καθαρού προϊόντος/εκροής</a:t>
                </a:r>
              </a:p>
              <a:p>
                <a:pPr marL="0" indent="0" algn="just">
                  <a:buNone/>
                </a:pP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S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= χρηματική αξία του συνολικού προϊόντος</a:t>
                </a:r>
              </a:p>
              <a:p>
                <a:pPr marL="0" indent="0" algn="just">
                  <a:buNone/>
                </a:pP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M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= κόστος των χρησιμοποιηθέντων υλικών και κεφαλαιουχικών αγαθών (αποσβέσεων) - «ενδιάμεσα αγαθά».</a:t>
                </a:r>
              </a:p>
              <a:p>
                <a:pPr marL="0" indent="0" algn="just">
                  <a:buNone/>
                </a:pP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Υ =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W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+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R, 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όπου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W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= 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μισθοί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,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R = </a:t>
                </a:r>
                <a:r>
                  <a:rPr lang="el-GR" sz="18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«κέρδη» και </a:t>
                </a:r>
              </a:p>
              <a:p>
                <a:pPr marL="0" indent="0" algn="just">
                  <a:buNone/>
                </a:pPr>
                <a:endParaRPr lang="en-US" sz="1800" i="1" dirty="0">
                  <a:latin typeface="Cambria" panose="02040503050406030204" pitchFamily="18" charset="0"/>
                  <a:ea typeface="Cambria" panose="02040503050406030204" pitchFamily="18" charset="0"/>
                  <a:sym typeface="Wingdings" pitchFamily="2" charset="2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  <a:sym typeface="Wingdings" pitchFamily="2" charset="2"/>
                        </a:rPr>
                        <m:t>𝑟</m:t>
                      </m:r>
                      <m:r>
                        <a:rPr lang="en-US" sz="1800" i="1">
                          <a:latin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800">
                              <a:latin typeface="Cambria Math"/>
                              <a:sym typeface="Wingdings" pitchFamily="2" charset="2"/>
                            </a:rPr>
                            <m:t>Υ</m:t>
                          </m:r>
                          <m:r>
                            <a:rPr lang="el-GR" sz="1800">
                              <a:latin typeface="Cambria Math"/>
                              <a:sym typeface="Wingdings" pitchFamily="2" charset="2"/>
                            </a:rPr>
                            <m:t>−</m:t>
                          </m:r>
                          <m:r>
                            <a:rPr lang="en-US" sz="1800" i="1">
                              <a:latin typeface="Cambria Math"/>
                              <a:sym typeface="Wingdings" pitchFamily="2" charset="2"/>
                            </a:rPr>
                            <m:t>𝑊</m:t>
                          </m:r>
                        </m:num>
                        <m:den>
                          <m:r>
                            <a:rPr lang="en-US" sz="1800" i="1">
                              <a:latin typeface="Cambria Math"/>
                              <a:sym typeface="Wingdings" pitchFamily="2" charset="2"/>
                            </a:rPr>
                            <m:t>𝐾</m:t>
                          </m:r>
                        </m:den>
                      </m:f>
                    </m:oMath>
                  </m:oMathPara>
                </a14:m>
                <a:endParaRPr lang="en-US" sz="1800" dirty="0">
                  <a:latin typeface="Cambria" panose="02040503050406030204" pitchFamily="18" charset="0"/>
                  <a:ea typeface="Cambria" panose="02040503050406030204" pitchFamily="18" charset="0"/>
                  <a:sym typeface="Wingdings" pitchFamily="2" charset="2"/>
                </a:endParaRPr>
              </a:p>
              <a:p>
                <a:pPr marL="0" indent="0">
                  <a:buNone/>
                </a:pPr>
                <a:endParaRPr lang="el-GR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5520" y="836712"/>
                <a:ext cx="8640960" cy="5832648"/>
              </a:xfrm>
              <a:blipFill>
                <a:blip r:embed="rId2"/>
                <a:stretch>
                  <a:fillRect l="-564" t="-209" r="-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5478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62074"/>
          </a:xfrm>
        </p:spPr>
        <p:txBody>
          <a:bodyPr>
            <a:noAutofit/>
          </a:bodyPr>
          <a:lstStyle/>
          <a:p>
            <a:r>
              <a:rPr lang="el-GR" sz="3200" b="1" dirty="0">
                <a:solidFill>
                  <a:srgbClr val="FF0000"/>
                </a:solidFill>
                <a:latin typeface="Cambria" pitchFamily="18" charset="0"/>
              </a:rPr>
              <a:t>Το ποσοστό κέρδους ανά ώρα εργασίας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1775520" y="908720"/>
                <a:ext cx="8568952" cy="5688632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endParaRPr lang="el-GR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𝑌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𝐾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/>
                                  </a:rPr>
                                  <m:t>𝑌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/>
                                  </a:rPr>
                                  <m:t>𝑊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num>
                          <m:den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/>
                                  </a:rPr>
                                  <m:t>𝐾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/>
                              </a:rPr>
                              <m:t>𝑤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𝑘</m:t>
                            </m:r>
                          </m:den>
                        </m:f>
                      </m:e>
                    </m:box>
                  </m:oMath>
                </a14:m>
                <a:r>
                  <a:rPr lang="el-GR" sz="20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endParaRPr lang="en-US" sz="20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l-GR" sz="20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όπου</a:t>
                </a:r>
              </a:p>
              <a:p>
                <a:pPr marL="0" indent="0" algn="just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Ν = ώρες εργασίας, 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y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αξία καθαρού προϊόντος ανά ώρα εργασίας, 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w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ωρομίσθιο, 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k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 αξία κεφαλαίου ανά ώρα εργασίας</a:t>
                </a:r>
              </a:p>
              <a:p>
                <a:pPr marL="0" indent="0" algn="just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 algn="just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y - w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κέρδος ανά ώρα εργασίας</a:t>
                </a:r>
              </a:p>
              <a:p>
                <a:pPr marL="0" indent="0" algn="just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 algn="just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y &gt; w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συστηματικά και μόνιμα. Οι εργάτες πληρώνονται λιγότερο από την αξία του καθαρού προϊόντος που παράγουν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 γίνονται δηλαδή αντικείμενο «εκμετάλλευσης».</a:t>
                </a: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l-GR" sz="20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εάν </a:t>
                </a:r>
                <a:r>
                  <a:rPr lang="en-US" sz="20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y = w </a:t>
                </a:r>
                <a:r>
                  <a:rPr lang="el-GR" sz="20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τότε </a:t>
                </a:r>
                <a:r>
                  <a:rPr lang="en-US" sz="20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 = 0. </a:t>
                </a:r>
              </a:p>
              <a:p>
                <a:pPr marL="0" indent="0">
                  <a:buNone/>
                </a:pP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Κανένα κίνητρο για τους καπιταλιστές να επενδύσουν.</a:t>
                </a:r>
                <a:endParaRPr lang="el-GR" sz="20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5520" y="908720"/>
                <a:ext cx="8568952" cy="5688632"/>
              </a:xfrm>
              <a:blipFill>
                <a:blip r:embed="rId2"/>
                <a:stretch>
                  <a:fillRect l="-711" r="-7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0700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0E9A0-149B-0271-65A0-EB4CA1A53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«Ο καλός Βακαλάος»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B99C5-9B74-CF6E-3CE0-0E17CB7EE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10 δίχτυα – 10 εργαζόμενοι – κάθε εργαζόμενος 1 δίχτυ</a:t>
            </a: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Κάθε εργαζόμενος 25 λίβρες ψάρια την ώρα</a:t>
            </a: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Εργατικά – 10$ την ώρα και εργασία 100 ώρες τον χρόνο</a:t>
            </a: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Κεφαλαιακά αγαθά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– δίχτυα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–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$1.250 το ένα, διαλύεται μετά από 100 ώρες.</a:t>
            </a:r>
          </a:p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Τιμή ψαριών – $1 ανά λίβρα.</a:t>
            </a:r>
          </a:p>
          <a:p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Συνολικά έσοδα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– 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$1 Χ 25.000 λίβρες =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$25.000</a:t>
            </a:r>
          </a:p>
          <a:p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Αναπλήρωση διχτύων 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$1.250 Χ 10 = $12.500</a:t>
            </a:r>
          </a:p>
          <a:p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(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Καθαρή εκροή)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$25.000-$12.500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$12.500</a:t>
            </a:r>
          </a:p>
          <a:p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 =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 Χ10 Χ100 = 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$10.000 </a:t>
            </a:r>
          </a:p>
          <a:p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 = Y-W=12.500-10.000 =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$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2.500</a:t>
            </a:r>
          </a:p>
          <a:p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 = 10X$1.250 = </a:t>
            </a:r>
            <a:r>
              <a:rPr lang="el-G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$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12.500</a:t>
            </a:r>
          </a:p>
          <a:p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 = R/K=2.500/12.500 = 20%</a:t>
            </a:r>
            <a:endParaRPr lang="el-G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649649-89F9-98B8-6D47-E0D262DD10D3}"/>
              </a:ext>
            </a:extLst>
          </p:cNvPr>
          <p:cNvSpPr txBox="1"/>
          <p:nvPr/>
        </p:nvSpPr>
        <p:spPr>
          <a:xfrm>
            <a:off x="7738534" y="4461933"/>
            <a:ext cx="39523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Σε κατά-κεφαλήν όρους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(1000 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ώρες)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y =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12.500/1000=$12,5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</a:t>
            </a: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=10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.000/1000=$10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k=12.500/1000=$12,5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r=(y-w)/k=(12,5-10)/12,5=20%</a:t>
            </a:r>
          </a:p>
          <a:p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61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415480" y="0"/>
            <a:ext cx="9505056" cy="620688"/>
          </a:xfrm>
        </p:spPr>
        <p:txBody>
          <a:bodyPr>
            <a:noAutofit/>
          </a:bodyPr>
          <a:lstStyle/>
          <a:p>
            <a:r>
              <a:rPr lang="el-GR" sz="2400" b="1" dirty="0">
                <a:solidFill>
                  <a:srgbClr val="FF0000"/>
                </a:solidFill>
                <a:latin typeface="Cambria" pitchFamily="18" charset="0"/>
              </a:rPr>
              <a:t>Οι καθοριστικοί παράγοντες της εργασίας στο ποσοστό κέρδους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1703512" y="620688"/>
                <a:ext cx="8784976" cy="6048672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y= Y/N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Η αξία του καθαρού προϊόντος ανά ώρα εργασίας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(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καθαρή) παραγωγικότητα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Y = S – M</a:t>
                </a:r>
              </a:p>
              <a:p>
                <a:pPr marL="0" indent="0">
                  <a:buNone/>
                </a:pP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S =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Pz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Z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, όπου 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S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αξία συνολικού προϊόντος,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Pz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η τιμή του προϊόντος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,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Z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παραγόμενες μονάδες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z = Z/N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ποσότητα προϊόντος που παράγουν οι εργάτες ανά ώρα (ακαθάριστη παραγωγικότητα εργασίας)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000" b="1" i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sym typeface="Wingdings" pitchFamily="2" charset="2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sym typeface="Wingdings" pitchFamily="2" charset="2"/>
                        </a:rPr>
                        <m:t>𝒛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sym typeface="Wingdings" pitchFamily="2" charset="2"/>
                        </a:rPr>
                        <m:t>𝒆𝒇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𝒂𝒄𝒕𝒖𝒂𝒍</m:t>
                          </m:r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𝒘𝒐𝒓𝒌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𝑵</m:t>
                          </m:r>
                        </m:den>
                      </m:f>
                      <m:f>
                        <m:f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l-GR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𝜶𝜿𝜶𝜽𝜶𝝆𝜾𝝈𝝉𝝄</m:t>
                          </m:r>
                          <m:r>
                            <a:rPr lang="el-GR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l-GR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𝝅𝝆𝝄</m:t>
                          </m:r>
                          <m:r>
                            <m:rPr>
                              <m:sty m:val="p"/>
                            </m:rPr>
                            <a:rPr lang="el-GR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ϊό</m:t>
                          </m:r>
                          <m:r>
                            <a:rPr lang="el-GR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𝝂</m:t>
                          </m:r>
                          <m:r>
                            <a:rPr lang="el-GR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𝒂𝒄𝒕𝒖𝒂𝒍</m:t>
                          </m:r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/>
                              <a:sym typeface="Wingdings" pitchFamily="2" charset="2"/>
                            </a:rPr>
                            <m:t>𝒘𝒐𝒓𝒌</m:t>
                          </m:r>
                        </m:den>
                      </m:f>
                    </m:oMath>
                  </m:oMathPara>
                </a14:m>
                <a:endParaRPr lang="en-US" sz="2000" b="1" dirty="0">
                  <a:latin typeface="Cambria" panose="02040503050406030204" pitchFamily="18" charset="0"/>
                  <a:ea typeface="Cambria" panose="02040503050406030204" pitchFamily="18" charset="0"/>
                  <a:sym typeface="Wingdings" pitchFamily="2" charset="2"/>
                </a:endParaRPr>
              </a:p>
              <a:p>
                <a:pPr marL="0" indent="0">
                  <a:buNone/>
                </a:pP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e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ένταση της εργασίας (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work effort)</a:t>
                </a: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f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αποδοτικότητα της εργασίας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(efficiency of labor)</a:t>
                </a: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03512" y="620688"/>
                <a:ext cx="8784976" cy="6048672"/>
              </a:xfrm>
              <a:blipFill>
                <a:blip r:embed="rId2"/>
                <a:stretch>
                  <a:fillRect l="-693" t="-16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2218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75520" y="116632"/>
            <a:ext cx="8435280" cy="432048"/>
          </a:xfrm>
        </p:spPr>
        <p:txBody>
          <a:bodyPr>
            <a:noAutofit/>
          </a:bodyPr>
          <a:lstStyle/>
          <a:p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Οι καθοριστικοί παράγοντες της εργασίας στο ποσοστό κέρδους</a:t>
            </a:r>
            <a:endParaRPr lang="el-GR" sz="2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75520" y="836712"/>
            <a:ext cx="864096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ambria" pitchFamily="18" charset="0"/>
              </a:rPr>
              <a:t>Hours of work -- </a:t>
            </a:r>
            <a:r>
              <a:rPr lang="en-US" sz="2400" b="1" dirty="0">
                <a:solidFill>
                  <a:srgbClr val="FF0000"/>
                </a:solidFill>
                <a:latin typeface="Cambria" pitchFamily="18" charset="0"/>
              </a:rPr>
              <a:t>e</a:t>
            </a:r>
            <a:r>
              <a:rPr lang="en-US" sz="2400" dirty="0">
                <a:latin typeface="Cambria" pitchFamily="18" charset="0"/>
              </a:rPr>
              <a:t>--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 actual work done 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------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-</a:t>
            </a:r>
            <a:r>
              <a:rPr lang="en-US" sz="24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 f 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---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--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gross product (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ακαθάριστο προϊόν)</a:t>
            </a:r>
          </a:p>
          <a:p>
            <a:pPr marL="0" indent="0">
              <a:buNone/>
            </a:pPr>
            <a:endParaRPr lang="en-US" sz="2400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endParaRPr lang="en-US" sz="2400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sz="2400" dirty="0">
                <a:latin typeface="Cambria" pitchFamily="18" charset="0"/>
                <a:sym typeface="Wingdings" pitchFamily="2" charset="2"/>
              </a:rPr>
              <a:t>class struggle 				</a:t>
            </a:r>
            <a:r>
              <a:rPr lang="en-US" sz="2400" b="1" dirty="0">
                <a:solidFill>
                  <a:srgbClr val="FF0000"/>
                </a:solidFill>
                <a:latin typeface="Cambria" pitchFamily="18" charset="0"/>
                <a:sym typeface="Wingdings" pitchFamily="2" charset="2"/>
              </a:rPr>
              <a:t>K,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   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επίπεδο τεχνολογίας</a:t>
            </a:r>
            <a:endParaRPr lang="en-US" sz="2400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endParaRPr lang="en-US" sz="2400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l-GR" sz="2400" dirty="0">
                <a:latin typeface="Cambria" pitchFamily="18" charset="0"/>
                <a:sym typeface="Wingdings" pitchFamily="2" charset="2"/>
              </a:rPr>
              <a:t>Συνολικά έσοδα (ανά ώρα εργασίας) = </a:t>
            </a:r>
            <a:r>
              <a:rPr lang="en-US" sz="3200" dirty="0" err="1">
                <a:latin typeface="Cambria" pitchFamily="18" charset="0"/>
                <a:sym typeface="Wingdings" pitchFamily="2" charset="2"/>
              </a:rPr>
              <a:t>P</a:t>
            </a:r>
            <a:r>
              <a:rPr lang="en-US" sz="2400" dirty="0" err="1">
                <a:latin typeface="Cambria" pitchFamily="18" charset="0"/>
                <a:sym typeface="Wingdings" pitchFamily="2" charset="2"/>
              </a:rPr>
              <a:t>z</a:t>
            </a:r>
            <a:r>
              <a:rPr lang="en-US" sz="3600" dirty="0" err="1">
                <a:latin typeface="Cambria" pitchFamily="18" charset="0"/>
                <a:sym typeface="Wingdings" pitchFamily="2" charset="2"/>
              </a:rPr>
              <a:t>z</a:t>
            </a:r>
            <a:r>
              <a:rPr lang="el-GR" sz="3600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= </a:t>
            </a:r>
            <a:r>
              <a:rPr lang="en-US" sz="3200" dirty="0" err="1">
                <a:latin typeface="Cambria" pitchFamily="18" charset="0"/>
                <a:sym typeface="Wingdings" pitchFamily="2" charset="2"/>
              </a:rPr>
              <a:t>P</a:t>
            </a:r>
            <a:r>
              <a:rPr lang="en-US" dirty="0" err="1">
                <a:latin typeface="Cambria" pitchFamily="18" charset="0"/>
                <a:sym typeface="Wingdings" pitchFamily="2" charset="2"/>
              </a:rPr>
              <a:t>z</a:t>
            </a:r>
            <a:r>
              <a:rPr lang="en-US" sz="3200" dirty="0" err="1">
                <a:latin typeface="Cambria" pitchFamily="18" charset="0"/>
                <a:sym typeface="Wingdings" pitchFamily="2" charset="2"/>
              </a:rPr>
              <a:t>ef</a:t>
            </a:r>
            <a:endParaRPr lang="el-GR" sz="3200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endParaRPr lang="en-US" sz="3200" dirty="0">
              <a:latin typeface="Cambria" pitchFamily="18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rgbClr val="7030A0"/>
                </a:solidFill>
                <a:latin typeface="Cambria" pitchFamily="18" charset="0"/>
                <a:sym typeface="Wingdings" pitchFamily="2" charset="2"/>
              </a:rPr>
              <a:t>P</a:t>
            </a:r>
            <a:r>
              <a:rPr lang="en-US" sz="2000" dirty="0" err="1">
                <a:solidFill>
                  <a:srgbClr val="7030A0"/>
                </a:solidFill>
                <a:latin typeface="Cambria" pitchFamily="18" charset="0"/>
                <a:sym typeface="Wingdings" pitchFamily="2" charset="2"/>
              </a:rPr>
              <a:t>z</a:t>
            </a:r>
            <a:r>
              <a:rPr lang="en-US" sz="1600" dirty="0" err="1">
                <a:solidFill>
                  <a:srgbClr val="7030A0"/>
                </a:solidFill>
                <a:latin typeface="Cambria" pitchFamily="18" charset="0"/>
                <a:sym typeface="Wingdings" pitchFamily="2" charset="2"/>
              </a:rPr>
              <a:t>,</a:t>
            </a:r>
            <a:r>
              <a:rPr lang="en-US" sz="2400" dirty="0" err="1">
                <a:solidFill>
                  <a:srgbClr val="7030A0"/>
                </a:solidFill>
                <a:latin typeface="Cambria" pitchFamily="18" charset="0"/>
                <a:sym typeface="Wingdings" pitchFamily="2" charset="2"/>
              </a:rPr>
              <a:t>e,f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 = </a:t>
            </a:r>
            <a:r>
              <a:rPr lang="el-GR" sz="2400" dirty="0">
                <a:latin typeface="Cambria" pitchFamily="18" charset="0"/>
                <a:sym typeface="Wingdings" pitchFamily="2" charset="2"/>
              </a:rPr>
              <a:t>θετικά συσχετισμένες μεταβλητές με το ποσοστό κέρδους, </a:t>
            </a:r>
            <a:r>
              <a:rPr lang="en-US" sz="2400" dirty="0">
                <a:latin typeface="Cambria" pitchFamily="18" charset="0"/>
                <a:sym typeface="Wingdings" pitchFamily="2" charset="2"/>
              </a:rPr>
              <a:t>r.</a:t>
            </a:r>
            <a:endParaRPr lang="el-GR" sz="24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Cambria" pitchFamily="18" charset="0"/>
              </a:rPr>
              <a:t>w</a:t>
            </a:r>
            <a:r>
              <a:rPr lang="en-US" sz="2400" dirty="0">
                <a:latin typeface="Cambria" pitchFamily="18" charset="0"/>
              </a:rPr>
              <a:t> = </a:t>
            </a:r>
            <a:r>
              <a:rPr lang="el-GR" sz="2400" dirty="0">
                <a:latin typeface="Cambria" pitchFamily="18" charset="0"/>
              </a:rPr>
              <a:t>αρνητικά συσχετισμένο με το </a:t>
            </a:r>
            <a:r>
              <a:rPr lang="en-US" sz="2400" dirty="0">
                <a:latin typeface="Cambria" pitchFamily="18" charset="0"/>
              </a:rPr>
              <a:t>r</a:t>
            </a:r>
            <a:r>
              <a:rPr lang="el-GR" sz="2400" dirty="0">
                <a:latin typeface="Cambria" pitchFamily="18" charset="0"/>
              </a:rPr>
              <a:t>.</a:t>
            </a:r>
          </a:p>
        </p:txBody>
      </p:sp>
      <p:cxnSp>
        <p:nvCxnSpPr>
          <p:cNvPr id="5" name="Ευθύγραμμο βέλος σύνδεσης 4"/>
          <p:cNvCxnSpPr>
            <a:cxnSpLocks/>
          </p:cNvCxnSpPr>
          <p:nvPr/>
        </p:nvCxnSpPr>
        <p:spPr>
          <a:xfrm flipV="1">
            <a:off x="3279304" y="1160585"/>
            <a:ext cx="823773" cy="1476327"/>
          </a:xfrm>
          <a:prstGeom prst="straightConnector1">
            <a:avLst/>
          </a:prstGeom>
          <a:ln w="19050">
            <a:solidFill>
              <a:schemeClr val="tx1">
                <a:alpha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ύγραμμο βέλος σύνδεσης 5"/>
          <p:cNvCxnSpPr>
            <a:cxnSpLocks/>
          </p:cNvCxnSpPr>
          <p:nvPr/>
        </p:nvCxnSpPr>
        <p:spPr>
          <a:xfrm flipV="1">
            <a:off x="7850005" y="1277815"/>
            <a:ext cx="86518" cy="1215082"/>
          </a:xfrm>
          <a:prstGeom prst="straightConnector1">
            <a:avLst/>
          </a:prstGeom>
          <a:ln w="12700">
            <a:solidFill>
              <a:schemeClr val="tx1">
                <a:alpha val="50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6490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524000" y="116632"/>
            <a:ext cx="9036496" cy="720080"/>
          </a:xfrm>
        </p:spPr>
        <p:txBody>
          <a:bodyPr>
            <a:noAutofit/>
          </a:bodyPr>
          <a:lstStyle/>
          <a:p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Πρώτες ύλες και κεφαλαιουχικά αγαθά ως καθοριστικοί παράγοντες του ποσοστού κέρδους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1174303" y="980728"/>
                <a:ext cx="10348829" cy="5616624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M = 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ποσότητα υλικών και μηχανημάτων (απόσβεση) που αναλώθηκαν</a:t>
                </a:r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m = M/N=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ποσότητα υλικών και μηχανημάτων (απόσβεση) που αναλώθηκαν ανά ώρα εργασίας</a:t>
                </a:r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Pm= 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η τιμή των υλικών και μηχανημάτων που αναλώθηκαν ανά ώρα εργασίας</a:t>
                </a:r>
                <a:endParaRPr lang="en-US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US" sz="18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</a:t>
                </a:r>
                <a:r>
                  <a:rPr lang="en-US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m</a:t>
                </a:r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κόστος υλικών και μηχανημάτων που αναλώθηκαν ανά ώρα εργασίας</a:t>
                </a: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𝑟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𝑦</m:t>
                          </m:r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r>
                            <a:rPr lang="en-US" sz="2000" i="1">
                              <a:latin typeface="Cambria Math"/>
                            </a:rPr>
                            <m:t>𝑤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𝑘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𝑒𝑓</m:t>
                              </m:r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𝑚</m:t>
                              </m:r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r>
                            <a:rPr lang="en-US" sz="2000" i="1">
                              <a:latin typeface="Cambria Math"/>
                            </a:rPr>
                            <m:t>𝑤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</a:t>
                </a:r>
                <a:r>
                  <a:rPr lang="en-US" sz="18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z</a:t>
                </a: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,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e, f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l-GR" sz="20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+</m:t>
                        </m:r>
                      </m:e>
                    </m:groupChr>
                  </m:oMath>
                </a14:m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r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Pm, m, w, k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l-GR" sz="20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−</m:t>
                        </m:r>
                      </m:e>
                    </m:groupChr>
                  </m:oMath>
                </a14:m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 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  <a:sym typeface="Wingdings" pitchFamily="2" charset="2"/>
                  </a:rPr>
                  <a:t>r</a:t>
                </a: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4303" y="980728"/>
                <a:ext cx="10348829" cy="5616624"/>
              </a:xfrm>
              <a:blipFill>
                <a:blip r:embed="rId2"/>
                <a:stretch>
                  <a:fillRect l="-766" t="-1412" b="-19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3459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6659D-D174-8FED-4701-74B4C1CEE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Ο Καλός Βακαλάος</a:t>
            </a:r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511D54-5ACD-88E8-B087-AA49A5630F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64733"/>
                <a:ext cx="10515600" cy="471223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endParaRPr lang="el-GR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Κάθε εργάτης ρίχνει το δίχτυ του στο νερό πέντε φορές την ώρα 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(e)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και ανεβάζει πέντε λίβρες ψάρια κάθε φορά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(f)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l-GR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𝑟</m:t>
                    </m:r>
                    <m:r>
                      <a:rPr lang="en-US" sz="240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𝑤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𝑒𝑓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𝑚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𝑤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Χ</m:t>
                            </m:r>
                            <m: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Χ</m:t>
                            </m:r>
                            <m: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Χ</m:t>
                            </m:r>
                            <m: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l-GR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l-GR" sz="2400" b="0" i="1" smtClean="0">
                            <a:latin typeface="Cambria Math" panose="02040503050406030204" pitchFamily="18" charset="0"/>
                          </a:rPr>
                          <m:t>12,5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20%</a:t>
                </a:r>
              </a:p>
              <a:p>
                <a:pPr marL="0" indent="0">
                  <a:buNone/>
                </a:pPr>
                <a:endParaRPr lang="en-GB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Εάν οι εργαζόμενοι δεν εργάζονται τόσο σκληρά και ρίχνουν το δίχτυ στο νερό τέσσερις φορές την ώρα, (με την ίδια αποδοτικότητα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π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o</a:t>
                </a:r>
                <a:r>
                  <a:rPr lang="el-GR" sz="24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ιο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είναι το ποσοστό κέρδους;</a:t>
                </a:r>
              </a:p>
              <a:p>
                <a:endParaRPr lang="el-GR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𝑟</m:t>
                    </m:r>
                    <m:r>
                      <a:rPr lang="en-US" sz="240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Χ</m:t>
                            </m:r>
                            <m: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Χ</m:t>
                            </m:r>
                            <m: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Χ</m:t>
                            </m:r>
                            <m: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l-GR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l-GR" sz="2400" b="0" i="1" smtClean="0">
                            <a:latin typeface="Cambria Math" panose="02040503050406030204" pitchFamily="18" charset="0"/>
                          </a:rPr>
                          <m:t>12,5</m:t>
                        </m:r>
                      </m:den>
                    </m:f>
                  </m:oMath>
                </a14:m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-20%</a:t>
                </a:r>
              </a:p>
              <a:p>
                <a:endParaRPr lang="el-GR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511D54-5ACD-88E8-B087-AA49A5630F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64733"/>
                <a:ext cx="10515600" cy="4712230"/>
              </a:xfrm>
              <a:blipFill>
                <a:blip r:embed="rId2"/>
                <a:stretch>
                  <a:fillRect l="-812" b="-6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1271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60167F-6B00-7292-2B5F-F9B9B4D634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45067"/>
                <a:ext cx="10515600" cy="5431896"/>
              </a:xfrm>
            </p:spPr>
            <p:txBody>
              <a:bodyPr>
                <a:normAutofit/>
              </a:bodyPr>
              <a:lstStyle/>
              <a:p>
                <a:endParaRPr lang="el-GR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Εάν λόγω </a:t>
                </a:r>
                <a:r>
                  <a:rPr lang="el-GR" sz="2400" i="0" dirty="0" err="1">
                    <a:solidFill>
                      <a:srgbClr val="202122"/>
                    </a:solidFill>
                    <a:effectLst/>
                    <a:highlight>
                      <a:srgbClr val="FFFFFF"/>
                    </a:highlight>
                    <a:latin typeface="Cambria" panose="02040503050406030204" pitchFamily="18" charset="0"/>
                    <a:ea typeface="Cambria" panose="02040503050406030204" pitchFamily="18" charset="0"/>
                  </a:rPr>
                  <a:t>υπεραλίευσης</a:t>
                </a:r>
                <a:r>
                  <a:rPr lang="el-GR" sz="2400" i="0" dirty="0">
                    <a:solidFill>
                      <a:srgbClr val="202122"/>
                    </a:solidFill>
                    <a:effectLst/>
                    <a:highlight>
                      <a:srgbClr val="FFFFFF"/>
                    </a:highlight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το δίχτυ ανεβάζει πλέον 4,5 λίβρες ψάρια ποιο είναι το ποσοστό κέρδους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;</a:t>
                </a:r>
                <a:endParaRPr lang="el-GR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l-GR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Χ</m:t>
                            </m:r>
                            <m: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Χ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4.</m:t>
                            </m:r>
                            <m: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Χ</m:t>
                            </m:r>
                            <m: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l-GR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l-GR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l-GR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0%</a:t>
                </a:r>
              </a:p>
              <a:p>
                <a:pPr marL="0" indent="0">
                  <a:buNone/>
                </a:pPr>
                <a:endParaRPr lang="el-GR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Εάν λόγω </a:t>
                </a:r>
                <a:r>
                  <a:rPr lang="el-GR" sz="2400" i="0" dirty="0" err="1">
                    <a:solidFill>
                      <a:srgbClr val="202122"/>
                    </a:solidFill>
                    <a:effectLst/>
                    <a:highlight>
                      <a:srgbClr val="FFFFFF"/>
                    </a:highlight>
                    <a:latin typeface="Cambria" panose="02040503050406030204" pitchFamily="18" charset="0"/>
                    <a:ea typeface="Cambria" panose="02040503050406030204" pitchFamily="18" charset="0"/>
                  </a:rPr>
                  <a:t>υπεραλίευσης</a:t>
                </a:r>
                <a:r>
                  <a:rPr lang="el-GR" sz="2400" i="0" dirty="0">
                    <a:solidFill>
                      <a:srgbClr val="202122"/>
                    </a:solidFill>
                    <a:effectLst/>
                    <a:highlight>
                      <a:srgbClr val="FFFFFF"/>
                    </a:highlight>
                    <a:latin typeface="Cambria" panose="02040503050406030204" pitchFamily="18" charset="0"/>
                    <a:ea typeface="Cambria" panose="02040503050406030204" pitchFamily="18" charset="0"/>
                  </a:rPr>
                  <a:t> 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το δίχτυ ανεβάζει πλέον 4,5 λίβρες ψάρια κάθε φορά, πόσο πρέπει να αυξηθεί η ένταση εργασίας για να παραμείνει το κέρδος στο 20%;</a:t>
                </a:r>
              </a:p>
              <a:p>
                <a:endParaRPr lang="el-GR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Χ</m:t>
                            </m:r>
                            <m: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4.5</m:t>
                            </m:r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Χ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sz="2400" b="0" i="1" smtClean="0">
                                <a:latin typeface="Cambria Math" panose="02040503050406030204" pitchFamily="18" charset="0"/>
                              </a:rPr>
                              <m:t>12.5</m:t>
                            </m:r>
                            <m:r>
                              <m:rPr>
                                <m:sty m:val="p"/>
                              </m:rP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Χ</m:t>
                            </m:r>
                            <m:r>
                              <a:rPr lang="el-GR" sz="2400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l-GR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l-GR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l-GR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0.2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0</a:t>
                </a:r>
              </a:p>
              <a:p>
                <a:r>
                  <a:rPr lang="en-US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e=5.56 </a:t>
                </a:r>
                <a:r>
                  <a:rPr lang="el-GR" sz="2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(μέσος όρος)</a:t>
                </a:r>
              </a:p>
              <a:p>
                <a:endParaRPr lang="el-GR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en-GB" sz="2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60167F-6B00-7292-2B5F-F9B9B4D634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45067"/>
                <a:ext cx="10515600" cy="5431896"/>
              </a:xfrm>
              <a:blipFill>
                <a:blip r:embed="rId3"/>
                <a:stretch>
                  <a:fillRect l="-812" r="-870" b="-2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896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188640"/>
            <a:ext cx="8229600" cy="576064"/>
          </a:xfrm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rgbClr val="FF0000"/>
                </a:solidFill>
                <a:latin typeface="Cambria" pitchFamily="18" charset="0"/>
              </a:rPr>
              <a:t>Ο ρόλος των κεφαλαιουχικών αγαθών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389467" y="764704"/>
                <a:ext cx="11633200" cy="5976664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K = </a:t>
                </a: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PcCG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όπου,</a:t>
                </a:r>
              </a:p>
              <a:p>
                <a:pPr marL="0" indent="0">
                  <a:buNone/>
                </a:pP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Κ 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αξία κατεχόμενων κεφαλαιουχικών αγαθών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Pc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η τιμή των κεφαλαιουχικών αγαθών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CG (Capital Goods)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κατεχόμενα κεφαλαιουχικά αγαθά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k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=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αξία των κατεχόμενων κεφαλαιουχικών αγαθών ανά ώρα εργασίας</a:t>
                </a: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𝑘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𝐾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𝑁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𝑃𝑐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𝐶𝐺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𝑁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𝑃𝑐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𝐶𝐺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u=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ποσοστό χρησιμοποίησης της παραγωγικής ικανότητας </a:t>
                </a:r>
              </a:p>
              <a:p>
                <a:pPr marL="0" indent="0">
                  <a:buNone/>
                </a:pP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	</a:t>
                </a:r>
                <a:r>
                  <a:rPr lang="el-GR" sz="20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επηρεάζεται από το επίπεδο ζήτησης του προϊόντος μιας εταιρίας    </a:t>
                </a:r>
              </a:p>
              <a:p>
                <a:pPr marL="0" indent="0">
                  <a:buNone/>
                </a:pPr>
                <a:r>
                  <a:rPr lang="el-GR" sz="20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 </a:t>
                </a:r>
                <a:endParaRPr lang="el-GR" sz="2000" b="0" i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CG</m:t>
                          </m:r>
                          <m:r>
                            <a:rPr lang="en-US" sz="2000" b="0" i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l-GR" sz="2000" b="0" i="0" smtClean="0">
                              <a:latin typeface="Cambria Math"/>
                            </a:rPr>
                            <m:t>σε</m:t>
                          </m:r>
                          <m:r>
                            <a:rPr lang="el-GR" sz="2000" b="0" i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l-GR" sz="2000" b="0" i="0" smtClean="0">
                              <a:latin typeface="Cambria Math"/>
                            </a:rPr>
                            <m:t>χρήση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CG</m:t>
                          </m:r>
                        </m:den>
                      </m:f>
                    </m:oMath>
                  </m:oMathPara>
                </a14:m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g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ποσότητα κεφαλαιουχικών αγαθών σε χρήση ανά ώρα εργασίας     </a:t>
                </a:r>
              </a:p>
              <a:p>
                <a:pPr marL="0" indent="0">
                  <a:buNone/>
                </a:pPr>
                <a:r>
                  <a:rPr lang="el-GR" sz="2000" b="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	μεταβάλλεται με αλλαγή της τεχνολογίας</a:t>
                </a:r>
              </a:p>
              <a:p>
                <a:pPr marL="0" indent="0">
                  <a:buNone/>
                </a:pPr>
                <a:endParaRPr lang="el-GR" sz="2000" b="0" i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𝑔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𝐶𝐺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l-GR" sz="2000" b="0" i="1" smtClean="0">
                              <a:latin typeface="Cambria Math"/>
                            </a:rPr>
                            <m:t>𝜎𝜀</m:t>
                          </m:r>
                          <m:r>
                            <a:rPr lang="el-GR" sz="2000" b="0" i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l-GR" sz="2000">
                              <a:latin typeface="Cambria Math"/>
                            </a:rPr>
                            <m:t>χρήση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/>
                            </a:rPr>
                            <m:t>N</m:t>
                          </m:r>
                        </m:den>
                      </m:f>
                    </m:oMath>
                  </m:oMathPara>
                </a14:m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9467" y="764704"/>
                <a:ext cx="11633200" cy="5976664"/>
              </a:xfrm>
              <a:blipFill>
                <a:blip r:embed="rId2"/>
                <a:stretch>
                  <a:fillRect l="-367" t="-1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7391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761481-E06D-4960-B8C2-47F39FDE3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FF0000"/>
                </a:solidFill>
              </a:rPr>
              <a:t>Λόγοι για τους οποίους το ποσοστό χρησιμοποίησης παραγωγικής ικανότητας είναι χαμηλότερο του 100%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9F75689-2C7D-4823-A2F5-B76BC6A45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1537"/>
            <a:ext cx="10515600" cy="41254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Ανεπαρκής ζήτηση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Δυνατότητα εξυπηρέτησης αγοραστών σε περίπτωση μικρής αύξησης της ζήτησης (η αύξηση παραγωγικής ικανότητας είναι αργή διαδικασία)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Οργάνωση της εργασιακής διαδικασίας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>
                <a:latin typeface="Cambria" panose="02040503050406030204" pitchFamily="18" charset="0"/>
                <a:ea typeface="Cambria" panose="02040503050406030204" pitchFamily="18" charset="0"/>
              </a:rPr>
              <a:t>Δυνητικά μπορεί να ενισχύσει τη μονοπωλιακή θέση μιας επιχείρησης σε έναν κλάδο</a:t>
            </a:r>
            <a:endParaRPr lang="en-GB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289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620688"/>
          </a:xfrm>
        </p:spPr>
        <p:txBody>
          <a:bodyPr>
            <a:noAutofit/>
          </a:bodyPr>
          <a:lstStyle/>
          <a:p>
            <a:r>
              <a:rPr lang="el-GR" sz="2800" b="1" dirty="0">
                <a:solidFill>
                  <a:srgbClr val="FF0000"/>
                </a:solidFill>
                <a:latin typeface="Cambria" pitchFamily="18" charset="0"/>
              </a:rPr>
              <a:t>Ο ρόλος των κεφαλαιουχικών αγαθών</a:t>
            </a:r>
            <a:endParaRPr lang="el-GR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1775520" y="908720"/>
                <a:ext cx="8496944" cy="5688632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g = </a:t>
                </a:r>
                <a:r>
                  <a:rPr lang="el-GR" sz="2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τεχνολογία, </a:t>
                </a:r>
                <a:r>
                  <a:rPr lang="en-US" sz="2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u = </a:t>
                </a:r>
                <a:r>
                  <a:rPr lang="el-GR" sz="2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ζήτηση</a:t>
                </a:r>
              </a:p>
              <a:p>
                <a:pPr marL="0" indent="0">
                  <a:buNone/>
                </a:pPr>
                <a:endParaRPr lang="el-GR" sz="20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𝑘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𝐾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𝑁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𝑃𝑐</m:t>
                          </m:r>
                          <m:r>
                            <a:rPr lang="en-US" sz="2000" i="1">
                              <a:latin typeface="Cambria Math"/>
                            </a:rPr>
                            <m:t>(</m:t>
                          </m:r>
                          <m:r>
                            <a:rPr lang="en-US" sz="2000" i="1">
                              <a:latin typeface="Cambria Math"/>
                            </a:rPr>
                            <m:t>𝐶𝐺</m:t>
                          </m:r>
                          <m:r>
                            <a:rPr lang="en-US" sz="2000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𝑁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latin typeface="Cambria Math"/>
                        </a:rPr>
                        <m:t>𝑃𝑐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𝐶𝐺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l-GR" sz="2000" b="0" i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b="0" i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CG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el-GR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𝐶𝐺</m:t>
                        </m:r>
                        <m:r>
                          <a:rPr lang="el-GR" sz="2000" i="1">
                            <a:latin typeface="Cambria Math"/>
                          </a:rPr>
                          <m:t> </m:t>
                        </m:r>
                        <m:r>
                          <a:rPr lang="el-GR" sz="2000" i="1">
                            <a:latin typeface="Cambria Math"/>
                          </a:rPr>
                          <m:t>𝜎𝜀</m:t>
                        </m:r>
                        <m:r>
                          <a:rPr lang="el-GR" sz="2000" i="1">
                            <a:latin typeface="Cambria Math"/>
                          </a:rPr>
                          <m:t> </m:t>
                        </m:r>
                        <m:r>
                          <a:rPr lang="el-GR" sz="2000" i="1">
                            <a:latin typeface="Cambria Math"/>
                          </a:rPr>
                          <m:t>𝜒𝜌𝜂𝜎𝜂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000">
                            <a:latin typeface="Cambria Math"/>
                          </a:rPr>
                          <m:t>Ν</m:t>
                        </m:r>
                      </m:den>
                    </m:f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CG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𝐶𝐺</m:t>
                        </m:r>
                        <m:r>
                          <a:rPr lang="en-US" sz="2000" i="1">
                            <a:latin typeface="Cambria Math"/>
                          </a:rPr>
                          <m:t> </m:t>
                        </m:r>
                        <m:r>
                          <a:rPr lang="el-GR" sz="2000" i="1">
                            <a:latin typeface="Cambria Math"/>
                          </a:rPr>
                          <m:t>𝜎𝜀</m:t>
                        </m:r>
                        <m:r>
                          <a:rPr lang="el-GR" sz="2000" i="1">
                            <a:latin typeface="Cambria Math"/>
                          </a:rPr>
                          <m:t> </m:t>
                        </m:r>
                        <m:r>
                          <a:rPr lang="el-GR" sz="2000" i="1">
                            <a:latin typeface="Cambria Math"/>
                          </a:rPr>
                          <m:t>𝜒𝜌𝜂𝜎𝜂</m:t>
                        </m:r>
                      </m:den>
                    </m:f>
                    <m:r>
                      <a:rPr lang="el-GR" sz="2000" i="1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/>
                              </a:rPr>
                              <m:t>u</m:t>
                            </m:r>
                          </m:den>
                        </m:f>
                      </m:e>
                    </m:d>
                  </m:oMath>
                </a14:m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ποσότητα κατεχόμενων αγαθών ανά ώρα εργασίας</a:t>
                </a: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𝑘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latin typeface="Cambria Math"/>
                        </a:rPr>
                        <m:t>𝑃𝑐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𝑢</m:t>
                              </m:r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g –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μηχανήματα που βρίσκονται σε χρήση ανά ώρα εργασίας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1/u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– αντίστροφο του ποσοστού χρησιμοποίησης της παραγωγικής ικανότητας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Pc ≠ Pm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Pc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τιμή κεφαλαιουχικών αγαθών</a:t>
                </a: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(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ανά μηχάνημα)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Pm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τιμή πρώτων υλών και κεφαλαιουχικών αγαθών</a:t>
                </a:r>
              </a:p>
            </p:txBody>
          </p:sp>
        </mc:Choice>
        <mc:Fallback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5520" y="908720"/>
                <a:ext cx="8496944" cy="5688632"/>
              </a:xfrm>
              <a:blipFill>
                <a:blip r:embed="rId2"/>
                <a:stretch>
                  <a:fillRect l="-646" t="-1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7360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31504" y="116632"/>
            <a:ext cx="8784976" cy="648072"/>
          </a:xfrm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rgbClr val="FF0000"/>
                </a:solidFill>
                <a:latin typeface="Cambria" pitchFamily="18" charset="0"/>
              </a:rPr>
              <a:t>Η πλήρης εξίσωση του ποσοστού κέρδους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/>
              <p:cNvSpPr>
                <a:spLocks noGrp="1"/>
              </p:cNvSpPr>
              <p:nvPr>
                <p:ph idx="1"/>
              </p:nvPr>
            </p:nvSpPr>
            <p:spPr>
              <a:xfrm>
                <a:off x="1631504" y="764704"/>
                <a:ext cx="8928992" cy="609329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l-GR" sz="2000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𝑟</m:t>
                      </m:r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𝑒𝑓</m:t>
                              </m:r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𝑚</m:t>
                              </m:r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r>
                            <a:rPr lang="en-US" sz="2000" i="1">
                              <a:latin typeface="Cambria Math"/>
                            </a:rPr>
                            <m:t>𝑤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𝑃𝑐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/>
                                    </a:rPr>
                                    <m:t>𝑢</m:t>
                                  </m:r>
                                </m:den>
                              </m:f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l-GR" sz="9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9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r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ποσοστό κέρδους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Pz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τιμή του προϊόντος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e=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ένταση της εργασίας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f=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αποδοτικότητα της εργασίας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Pm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τιμή των υλικών και μηχανημάτων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m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χρησιμοποιούμενα υλικά και μηχανήματα ανά ώρα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w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ωρομίσθιο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Pc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= τιμή των κεφαλαιουχικών αγαθών (ανά «μηχάνημα»)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u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ποσοστό χρησιμοποίησης της παραγωγικής ικανότητας</a:t>
                </a:r>
                <a:endParaRPr lang="en-US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g = </a:t>
                </a:r>
                <a:r>
                  <a:rPr lang="el-GR" sz="20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κεφαλαιουχικά αγαθά σε χρήση ανά ώρα εργασίας</a:t>
                </a:r>
              </a:p>
              <a:p>
                <a:pPr marL="0" indent="0">
                  <a:buNone/>
                </a:pPr>
                <a:endParaRPr lang="el-GR" sz="2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Θέση περιεχομένου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31504" y="764704"/>
                <a:ext cx="8928992" cy="6093296"/>
              </a:xfrm>
              <a:blipFill>
                <a:blip r:embed="rId2"/>
                <a:stretch>
                  <a:fillRect l="-7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3406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C2C3AC-FD92-41E2-88DC-498C742A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Επίδραση φόρου στο ποσοστό κέρδους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7CEF72B-7C9C-4DD6-A624-C9187866D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atr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= (1-t)r</a:t>
            </a:r>
          </a:p>
          <a:p>
            <a:pPr marL="0" indent="0">
              <a:buNone/>
            </a:pP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atr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el-GR" sz="2800" dirty="0">
                <a:latin typeface="Cambria" panose="02040503050406030204" pitchFamily="18" charset="0"/>
                <a:ea typeface="Cambria" panose="02040503050406030204" pitchFamily="18" charset="0"/>
              </a:rPr>
              <a:t>ποσοστό κέρδους μετά από φόρους</a:t>
            </a:r>
          </a:p>
          <a:p>
            <a:pPr marL="0" indent="0">
              <a:buNone/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t = </a:t>
            </a:r>
            <a:r>
              <a:rPr lang="el-GR" sz="2800" dirty="0">
                <a:latin typeface="Cambria" panose="02040503050406030204" pitchFamily="18" charset="0"/>
                <a:ea typeface="Cambria" panose="02040503050406030204" pitchFamily="18" charset="0"/>
              </a:rPr>
              <a:t>φορολογικός συντελεστής κερδών</a:t>
            </a:r>
          </a:p>
          <a:p>
            <a:pPr marL="0" indent="0">
              <a:buNone/>
            </a:pP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y, w, k 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 9 </a:t>
            </a:r>
            <a:r>
              <a:rPr lang="el-GR" sz="2800" dirty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προσδιοριστικοί παράγοντες του ποσοστού κέρδους που διαμορφώνονται μέσα από τα συγκρουόμενα συμφέροντα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 </a:t>
            </a:r>
            <a:r>
              <a:rPr lang="el-GR" sz="2800" dirty="0">
                <a:latin typeface="Cambria" panose="02040503050406030204" pitchFamily="18" charset="0"/>
                <a:ea typeface="Cambria" panose="02040503050406030204" pitchFamily="18" charset="0"/>
                <a:sym typeface="Wingdings" pitchFamily="2" charset="2"/>
              </a:rPr>
              <a:t>καπιταλιστών, εργατών, αγοραστών, προμηθευτών πρώτων υλών, κυβερνήσεων, προμηθευτών κεφαλαιουχικών αγαθών</a:t>
            </a:r>
            <a:endParaRPr lang="el-GR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370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0F1EFB3-F313-4629-BB73-229CF52BD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Ποσοστό κέρδους προ και μετά φόρων – ΗΠΑ (1945-2015)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E42E52E8-4833-47A9-85CE-B2B9DF14D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948" y="2164006"/>
            <a:ext cx="5938104" cy="370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30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3236</TotalTime>
  <Words>1535</Words>
  <Application>Microsoft Office PowerPoint</Application>
  <PresentationFormat>Ευρεία οθόνη</PresentationFormat>
  <Paragraphs>242</Paragraphs>
  <Slides>18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Cambria</vt:lpstr>
      <vt:lpstr>Cambria Math</vt:lpstr>
      <vt:lpstr>Office Theme</vt:lpstr>
      <vt:lpstr>Κεφάλαιο και καπιταλιστικά κέρδη</vt:lpstr>
      <vt:lpstr>Λογιστική των επιχειρήσεων</vt:lpstr>
      <vt:lpstr>Καπιταλιστική Παραγωγή και Κέρδη</vt:lpstr>
      <vt:lpstr>Διαίρεση του συνόλου παραγωγής μιας επιχείρησης σε κατηγορίες κόστους και κέρδος</vt:lpstr>
      <vt:lpstr>Υπολογίζοντας το ποσοστό κέρδους</vt:lpstr>
      <vt:lpstr>Το ποσοστό κέρδους ανά ώρα εργασίας</vt:lpstr>
      <vt:lpstr>«Ο καλός Βακαλάος»</vt:lpstr>
      <vt:lpstr>Οι καθοριστικοί παράγοντες της εργασίας στο ποσοστό κέρδους</vt:lpstr>
      <vt:lpstr>Οι καθοριστικοί παράγοντες της εργασίας στο ποσοστό κέρδους</vt:lpstr>
      <vt:lpstr>Πρώτες ύλες και κεφαλαιουχικά αγαθά ως καθοριστικοί παράγοντες του ποσοστού κέρδους</vt:lpstr>
      <vt:lpstr>Ο Καλός Βακαλάος</vt:lpstr>
      <vt:lpstr>Παρουσίαση του PowerPoint</vt:lpstr>
      <vt:lpstr>Ο ρόλος των κεφαλαιουχικών αγαθών</vt:lpstr>
      <vt:lpstr>Λόγοι για τους οποίους το ποσοστό χρησιμοποίησης παραγωγικής ικανότητας είναι χαμηλότερο του 100% </vt:lpstr>
      <vt:lpstr>Ο ρόλος των κεφαλαιουχικών αγαθών</vt:lpstr>
      <vt:lpstr>Η πλήρης εξίσωση του ποσοστού κέρδους</vt:lpstr>
      <vt:lpstr>Επίδραση φόρου στο ποσοστό κέρδους</vt:lpstr>
      <vt:lpstr>Ποσοστό κέρδους προ και μετά φόρων – ΗΠΑ (1945-2015)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Κεφάλαιο και καπιταλιστικά κέρδη</dc:title>
  <dc:creator>Constantinos Repapis</dc:creator>
  <cp:lastModifiedBy>Christos Pierros</cp:lastModifiedBy>
  <cp:revision>36</cp:revision>
  <dcterms:created xsi:type="dcterms:W3CDTF">2024-04-10T06:36:38Z</dcterms:created>
  <dcterms:modified xsi:type="dcterms:W3CDTF">2026-03-23T12:00:28Z</dcterms:modified>
</cp:coreProperties>
</file>