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76" r:id="rId3"/>
    <p:sldId id="264" r:id="rId4"/>
    <p:sldId id="265" r:id="rId5"/>
    <p:sldId id="266" r:id="rId6"/>
    <p:sldId id="267" r:id="rId7"/>
    <p:sldId id="275" r:id="rId8"/>
    <p:sldId id="268" r:id="rId9"/>
    <p:sldId id="269" r:id="rId10"/>
    <p:sldId id="270" r:id="rId11"/>
    <p:sldId id="271" r:id="rId12"/>
    <p:sldId id="272" r:id="rId13"/>
    <p:sldId id="273" r:id="rId14"/>
    <p:sldId id="274" r:id="rId15"/>
    <p:sldId id="277" r:id="rId16"/>
    <p:sldId id="278" r:id="rId17"/>
    <p:sldId id="279" r:id="rId18"/>
    <p:sldId id="280" r:id="rId19"/>
    <p:sldId id="281" r:id="rId20"/>
    <p:sldId id="282" r:id="rId21"/>
    <p:sldId id="28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7" d="100"/>
          <a:sy n="87" d="100"/>
        </p:scale>
        <p:origin x="564"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0DB46-4100-45D7-A6D1-776449DE3C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E3F99F6-367B-47A5-9EE7-AEFBB603CE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ACE903A-B317-4CBF-B34F-81FC1E49FD29}"/>
              </a:ext>
            </a:extLst>
          </p:cNvPr>
          <p:cNvSpPr>
            <a:spLocks noGrp="1"/>
          </p:cNvSpPr>
          <p:nvPr>
            <p:ph type="dt" sz="half" idx="10"/>
          </p:nvPr>
        </p:nvSpPr>
        <p:spPr/>
        <p:txBody>
          <a:bodyPr/>
          <a:lstStyle/>
          <a:p>
            <a:fld id="{846A0178-F505-48BE-AD5A-E07F16D7F9EB}" type="datetimeFigureOut">
              <a:rPr lang="en-GB" smtClean="0"/>
              <a:t>04/04/2026</a:t>
            </a:fld>
            <a:endParaRPr lang="en-GB"/>
          </a:p>
        </p:txBody>
      </p:sp>
      <p:sp>
        <p:nvSpPr>
          <p:cNvPr id="5" name="Footer Placeholder 4">
            <a:extLst>
              <a:ext uri="{FF2B5EF4-FFF2-40B4-BE49-F238E27FC236}">
                <a16:creationId xmlns:a16="http://schemas.microsoft.com/office/drawing/2014/main" id="{136F1D19-8DE1-4041-94A8-CA2D2ED7C2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D9A2B2-4C4F-425B-AB59-2B634E23053D}"/>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3416730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71294-C5D5-4C8C-9BB6-18051E7AD87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5DBF1B-F360-4765-928D-F8A94616EF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7573A6-82C4-496B-B074-C553AA4545A4}"/>
              </a:ext>
            </a:extLst>
          </p:cNvPr>
          <p:cNvSpPr>
            <a:spLocks noGrp="1"/>
          </p:cNvSpPr>
          <p:nvPr>
            <p:ph type="dt" sz="half" idx="10"/>
          </p:nvPr>
        </p:nvSpPr>
        <p:spPr/>
        <p:txBody>
          <a:bodyPr/>
          <a:lstStyle/>
          <a:p>
            <a:fld id="{846A0178-F505-48BE-AD5A-E07F16D7F9EB}" type="datetimeFigureOut">
              <a:rPr lang="en-GB" smtClean="0"/>
              <a:t>04/04/2026</a:t>
            </a:fld>
            <a:endParaRPr lang="en-GB"/>
          </a:p>
        </p:txBody>
      </p:sp>
      <p:sp>
        <p:nvSpPr>
          <p:cNvPr id="5" name="Footer Placeholder 4">
            <a:extLst>
              <a:ext uri="{FF2B5EF4-FFF2-40B4-BE49-F238E27FC236}">
                <a16:creationId xmlns:a16="http://schemas.microsoft.com/office/drawing/2014/main" id="{BC72D1D0-C00C-4F32-B9D5-23264B6063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727F11-5080-4A77-B5E6-8A46CC13EB42}"/>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2281377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0DC27A-95DE-4868-95A6-D28B3D6FC1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426CABF-703E-48F6-82C9-F4308A627D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D43B29-EE43-422C-BB75-97F740A56F7F}"/>
              </a:ext>
            </a:extLst>
          </p:cNvPr>
          <p:cNvSpPr>
            <a:spLocks noGrp="1"/>
          </p:cNvSpPr>
          <p:nvPr>
            <p:ph type="dt" sz="half" idx="10"/>
          </p:nvPr>
        </p:nvSpPr>
        <p:spPr/>
        <p:txBody>
          <a:bodyPr/>
          <a:lstStyle/>
          <a:p>
            <a:fld id="{846A0178-F505-48BE-AD5A-E07F16D7F9EB}" type="datetimeFigureOut">
              <a:rPr lang="en-GB" smtClean="0"/>
              <a:t>04/04/2026</a:t>
            </a:fld>
            <a:endParaRPr lang="en-GB"/>
          </a:p>
        </p:txBody>
      </p:sp>
      <p:sp>
        <p:nvSpPr>
          <p:cNvPr id="5" name="Footer Placeholder 4">
            <a:extLst>
              <a:ext uri="{FF2B5EF4-FFF2-40B4-BE49-F238E27FC236}">
                <a16:creationId xmlns:a16="http://schemas.microsoft.com/office/drawing/2014/main" id="{5B08FF24-05EE-4B3C-A5D3-C311AE861B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D238F8-B546-448D-8DE1-4BE72DDD9B29}"/>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3219431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2C64B-5152-4CED-979C-CAFB7796C7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DF8947-79F5-4A55-A903-67393D6968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6B109B-8341-4D2C-B27C-43B0237D45D3}"/>
              </a:ext>
            </a:extLst>
          </p:cNvPr>
          <p:cNvSpPr>
            <a:spLocks noGrp="1"/>
          </p:cNvSpPr>
          <p:nvPr>
            <p:ph type="dt" sz="half" idx="10"/>
          </p:nvPr>
        </p:nvSpPr>
        <p:spPr/>
        <p:txBody>
          <a:bodyPr/>
          <a:lstStyle/>
          <a:p>
            <a:fld id="{846A0178-F505-48BE-AD5A-E07F16D7F9EB}" type="datetimeFigureOut">
              <a:rPr lang="en-GB" smtClean="0"/>
              <a:t>04/04/2026</a:t>
            </a:fld>
            <a:endParaRPr lang="en-GB"/>
          </a:p>
        </p:txBody>
      </p:sp>
      <p:sp>
        <p:nvSpPr>
          <p:cNvPr id="5" name="Footer Placeholder 4">
            <a:extLst>
              <a:ext uri="{FF2B5EF4-FFF2-40B4-BE49-F238E27FC236}">
                <a16:creationId xmlns:a16="http://schemas.microsoft.com/office/drawing/2014/main" id="{1F293B18-0BBF-49CA-8818-D1BC785F91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E2F97F-1A6C-4909-B91E-E295066E02F0}"/>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2629701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CBE7E-346B-408B-8860-970788C6D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0A19D2-9894-4C28-9B93-E0CDB6610B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A805B3-D69E-420F-B949-CE9C6FCE5012}"/>
              </a:ext>
            </a:extLst>
          </p:cNvPr>
          <p:cNvSpPr>
            <a:spLocks noGrp="1"/>
          </p:cNvSpPr>
          <p:nvPr>
            <p:ph type="dt" sz="half" idx="10"/>
          </p:nvPr>
        </p:nvSpPr>
        <p:spPr/>
        <p:txBody>
          <a:bodyPr/>
          <a:lstStyle/>
          <a:p>
            <a:fld id="{846A0178-F505-48BE-AD5A-E07F16D7F9EB}" type="datetimeFigureOut">
              <a:rPr lang="en-GB" smtClean="0"/>
              <a:t>04/04/2026</a:t>
            </a:fld>
            <a:endParaRPr lang="en-GB"/>
          </a:p>
        </p:txBody>
      </p:sp>
      <p:sp>
        <p:nvSpPr>
          <p:cNvPr id="5" name="Footer Placeholder 4">
            <a:extLst>
              <a:ext uri="{FF2B5EF4-FFF2-40B4-BE49-F238E27FC236}">
                <a16:creationId xmlns:a16="http://schemas.microsoft.com/office/drawing/2014/main" id="{7008EC33-FD48-4345-BC1B-8F133E7A10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44D5DB-3EB3-4AAF-912B-9B38D6975B88}"/>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3739740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06016-211A-48CC-B100-1388CCE6FFD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9E3BB6-F757-4A13-8838-1AC2E8D6146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2FE9505-D571-4508-BF8C-F9E30457E0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4A7BFD6-4706-415F-802A-9C57DABB350A}"/>
              </a:ext>
            </a:extLst>
          </p:cNvPr>
          <p:cNvSpPr>
            <a:spLocks noGrp="1"/>
          </p:cNvSpPr>
          <p:nvPr>
            <p:ph type="dt" sz="half" idx="10"/>
          </p:nvPr>
        </p:nvSpPr>
        <p:spPr/>
        <p:txBody>
          <a:bodyPr/>
          <a:lstStyle/>
          <a:p>
            <a:fld id="{846A0178-F505-48BE-AD5A-E07F16D7F9EB}" type="datetimeFigureOut">
              <a:rPr lang="en-GB" smtClean="0"/>
              <a:t>04/04/2026</a:t>
            </a:fld>
            <a:endParaRPr lang="en-GB"/>
          </a:p>
        </p:txBody>
      </p:sp>
      <p:sp>
        <p:nvSpPr>
          <p:cNvPr id="6" name="Footer Placeholder 5">
            <a:extLst>
              <a:ext uri="{FF2B5EF4-FFF2-40B4-BE49-F238E27FC236}">
                <a16:creationId xmlns:a16="http://schemas.microsoft.com/office/drawing/2014/main" id="{1C5DD232-A903-46AD-A45D-EF85F4728C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E7D3BA-EE85-4A0C-882D-DD3787022854}"/>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4001002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EE7F0-3D3F-4996-BAA9-3086C9E0936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FB30ABC-583C-47D3-8B2C-5FB26170B5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B8EF7E-7DD2-4D98-8ADE-3E925B1D19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B32B357-16B6-42A7-8867-89A4D5F0C2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E039FB-BE44-47CC-B9D2-976846D3F1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A12590F-BFA8-4DF4-BC3D-4D72305900C3}"/>
              </a:ext>
            </a:extLst>
          </p:cNvPr>
          <p:cNvSpPr>
            <a:spLocks noGrp="1"/>
          </p:cNvSpPr>
          <p:nvPr>
            <p:ph type="dt" sz="half" idx="10"/>
          </p:nvPr>
        </p:nvSpPr>
        <p:spPr/>
        <p:txBody>
          <a:bodyPr/>
          <a:lstStyle/>
          <a:p>
            <a:fld id="{846A0178-F505-48BE-AD5A-E07F16D7F9EB}" type="datetimeFigureOut">
              <a:rPr lang="en-GB" smtClean="0"/>
              <a:t>04/04/2026</a:t>
            </a:fld>
            <a:endParaRPr lang="en-GB"/>
          </a:p>
        </p:txBody>
      </p:sp>
      <p:sp>
        <p:nvSpPr>
          <p:cNvPr id="8" name="Footer Placeholder 7">
            <a:extLst>
              <a:ext uri="{FF2B5EF4-FFF2-40B4-BE49-F238E27FC236}">
                <a16:creationId xmlns:a16="http://schemas.microsoft.com/office/drawing/2014/main" id="{14C28D92-9A06-457C-BF08-4E66DEE4FB3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194385D-8DAD-4C6D-96EA-99E206B87C8D}"/>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261379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20E40-5E9E-4A64-A37F-D2493418A77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AA4FC7-D638-44EF-A932-5B0B63D7EE56}"/>
              </a:ext>
            </a:extLst>
          </p:cNvPr>
          <p:cNvSpPr>
            <a:spLocks noGrp="1"/>
          </p:cNvSpPr>
          <p:nvPr>
            <p:ph type="dt" sz="half" idx="10"/>
          </p:nvPr>
        </p:nvSpPr>
        <p:spPr/>
        <p:txBody>
          <a:bodyPr/>
          <a:lstStyle/>
          <a:p>
            <a:fld id="{846A0178-F505-48BE-AD5A-E07F16D7F9EB}" type="datetimeFigureOut">
              <a:rPr lang="en-GB" smtClean="0"/>
              <a:t>04/04/2026</a:t>
            </a:fld>
            <a:endParaRPr lang="en-GB"/>
          </a:p>
        </p:txBody>
      </p:sp>
      <p:sp>
        <p:nvSpPr>
          <p:cNvPr id="4" name="Footer Placeholder 3">
            <a:extLst>
              <a:ext uri="{FF2B5EF4-FFF2-40B4-BE49-F238E27FC236}">
                <a16:creationId xmlns:a16="http://schemas.microsoft.com/office/drawing/2014/main" id="{10E8634C-6053-4C04-A108-F31F0A08565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83C0F7D-AE12-49D1-A143-9669FA6CB7BA}"/>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1016444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D68DE7-99E1-42B3-8458-ACF32A2F5A41}"/>
              </a:ext>
            </a:extLst>
          </p:cNvPr>
          <p:cNvSpPr>
            <a:spLocks noGrp="1"/>
          </p:cNvSpPr>
          <p:nvPr>
            <p:ph type="dt" sz="half" idx="10"/>
          </p:nvPr>
        </p:nvSpPr>
        <p:spPr/>
        <p:txBody>
          <a:bodyPr/>
          <a:lstStyle/>
          <a:p>
            <a:fld id="{846A0178-F505-48BE-AD5A-E07F16D7F9EB}" type="datetimeFigureOut">
              <a:rPr lang="en-GB" smtClean="0"/>
              <a:t>04/04/2026</a:t>
            </a:fld>
            <a:endParaRPr lang="en-GB"/>
          </a:p>
        </p:txBody>
      </p:sp>
      <p:sp>
        <p:nvSpPr>
          <p:cNvPr id="3" name="Footer Placeholder 2">
            <a:extLst>
              <a:ext uri="{FF2B5EF4-FFF2-40B4-BE49-F238E27FC236}">
                <a16:creationId xmlns:a16="http://schemas.microsoft.com/office/drawing/2014/main" id="{FFDDCD43-B474-4EF2-9E42-6E58913E36B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A39977-0BD4-4331-8E0F-0BC09B268AC2}"/>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151605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F6A06-D5C6-4CF8-A24C-929E012191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39DE94-F91C-439C-9CC1-B0DE82420F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B6B993E-899C-4508-BDBD-D9A3BF0E15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2106C5-83E4-4009-B251-E8850D141206}"/>
              </a:ext>
            </a:extLst>
          </p:cNvPr>
          <p:cNvSpPr>
            <a:spLocks noGrp="1"/>
          </p:cNvSpPr>
          <p:nvPr>
            <p:ph type="dt" sz="half" idx="10"/>
          </p:nvPr>
        </p:nvSpPr>
        <p:spPr/>
        <p:txBody>
          <a:bodyPr/>
          <a:lstStyle/>
          <a:p>
            <a:fld id="{846A0178-F505-48BE-AD5A-E07F16D7F9EB}" type="datetimeFigureOut">
              <a:rPr lang="en-GB" smtClean="0"/>
              <a:t>04/04/2026</a:t>
            </a:fld>
            <a:endParaRPr lang="en-GB"/>
          </a:p>
        </p:txBody>
      </p:sp>
      <p:sp>
        <p:nvSpPr>
          <p:cNvPr id="6" name="Footer Placeholder 5">
            <a:extLst>
              <a:ext uri="{FF2B5EF4-FFF2-40B4-BE49-F238E27FC236}">
                <a16:creationId xmlns:a16="http://schemas.microsoft.com/office/drawing/2014/main" id="{EE13B0AA-793D-4097-B751-D2D7981FDB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77B63C-9930-46AC-801C-832A2468AB3D}"/>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220398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9028B-2C5E-444F-BC12-251B5BAAAA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19A1E30-2AC0-4291-985E-1158FAE61F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A4B88AF-853B-4FA2-97F6-0284EEBB31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01894D-FDDE-4294-AB4E-9C8DE1F12F05}"/>
              </a:ext>
            </a:extLst>
          </p:cNvPr>
          <p:cNvSpPr>
            <a:spLocks noGrp="1"/>
          </p:cNvSpPr>
          <p:nvPr>
            <p:ph type="dt" sz="half" idx="10"/>
          </p:nvPr>
        </p:nvSpPr>
        <p:spPr/>
        <p:txBody>
          <a:bodyPr/>
          <a:lstStyle/>
          <a:p>
            <a:fld id="{846A0178-F505-48BE-AD5A-E07F16D7F9EB}" type="datetimeFigureOut">
              <a:rPr lang="en-GB" smtClean="0"/>
              <a:t>04/04/2026</a:t>
            </a:fld>
            <a:endParaRPr lang="en-GB"/>
          </a:p>
        </p:txBody>
      </p:sp>
      <p:sp>
        <p:nvSpPr>
          <p:cNvPr id="6" name="Footer Placeholder 5">
            <a:extLst>
              <a:ext uri="{FF2B5EF4-FFF2-40B4-BE49-F238E27FC236}">
                <a16:creationId xmlns:a16="http://schemas.microsoft.com/office/drawing/2014/main" id="{7677FB3D-CB6F-4FB8-A360-CB22475079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03811DD-4E21-4B98-BF9D-909CACAEE3BA}"/>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3078822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A9529E-34C3-4395-BC54-BA3EF94CEE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EE2AF1B-A8C9-4E3F-AD9E-CAD4FE6E43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B45595-A7BB-4B9C-A435-0BDCC9A02F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A0178-F505-48BE-AD5A-E07F16D7F9EB}" type="datetimeFigureOut">
              <a:rPr lang="en-GB" smtClean="0"/>
              <a:t>04/04/2026</a:t>
            </a:fld>
            <a:endParaRPr lang="en-GB"/>
          </a:p>
        </p:txBody>
      </p:sp>
      <p:sp>
        <p:nvSpPr>
          <p:cNvPr id="5" name="Footer Placeholder 4">
            <a:extLst>
              <a:ext uri="{FF2B5EF4-FFF2-40B4-BE49-F238E27FC236}">
                <a16:creationId xmlns:a16="http://schemas.microsoft.com/office/drawing/2014/main" id="{B464FF11-6669-4712-B5C5-84F7568CFB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8279714-DD66-4E55-9D26-B9AB5B6712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503BC-1CAB-4D04-BCF8-A6957B2BF084}" type="slidenum">
              <a:rPr lang="en-GB" smtClean="0"/>
              <a:t>‹#›</a:t>
            </a:fld>
            <a:endParaRPr lang="en-GB"/>
          </a:p>
        </p:txBody>
      </p:sp>
    </p:spTree>
    <p:extLst>
      <p:ext uri="{BB962C8B-B14F-4D97-AF65-F5344CB8AC3E}">
        <p14:creationId xmlns:p14="http://schemas.microsoft.com/office/powerpoint/2010/main" val="28452315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a:extLst>
              <a:ext uri="{FF2B5EF4-FFF2-40B4-BE49-F238E27FC236}">
                <a16:creationId xmlns:a16="http://schemas.microsoft.com/office/drawing/2014/main" id="{61A42B93-98A2-441A-A11E-E6EFA30305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8195E3C1-A85B-422B-8859-D18C84FE4459}"/>
              </a:ext>
            </a:extLst>
          </p:cNvPr>
          <p:cNvSpPr>
            <a:spLocks noGrp="1"/>
          </p:cNvSpPr>
          <p:nvPr>
            <p:ph type="title"/>
          </p:nvPr>
        </p:nvSpPr>
        <p:spPr>
          <a:xfrm>
            <a:off x="5420360" y="1320165"/>
            <a:ext cx="6029960" cy="1325563"/>
          </a:xfrm>
        </p:spPr>
        <p:txBody>
          <a:bodyPr/>
          <a:lstStyle/>
          <a:p>
            <a:r>
              <a:rPr lang="en-US" dirty="0">
                <a:solidFill>
                  <a:schemeClr val="bg1"/>
                </a:solidFill>
              </a:rPr>
              <a:t>John Maynard Keynes 1883-1946</a:t>
            </a:r>
            <a:endParaRPr lang="en-GB" dirty="0">
              <a:solidFill>
                <a:schemeClr val="bg1"/>
              </a:solidFill>
            </a:endParaRPr>
          </a:p>
        </p:txBody>
      </p:sp>
    </p:spTree>
    <p:extLst>
      <p:ext uri="{BB962C8B-B14F-4D97-AF65-F5344CB8AC3E}">
        <p14:creationId xmlns:p14="http://schemas.microsoft.com/office/powerpoint/2010/main" val="23541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4CFB8-4F07-4BA1-A776-D909050575E9}"/>
              </a:ext>
            </a:extLst>
          </p:cNvPr>
          <p:cNvSpPr>
            <a:spLocks noGrp="1"/>
          </p:cNvSpPr>
          <p:nvPr>
            <p:ph type="title"/>
          </p:nvPr>
        </p:nvSpPr>
        <p:spPr>
          <a:xfrm>
            <a:off x="838200" y="365126"/>
            <a:ext cx="10515600" cy="485664"/>
          </a:xfrm>
        </p:spPr>
        <p:txBody>
          <a:bodyPr>
            <a:normAutofit fontScale="90000"/>
          </a:bodyPr>
          <a:lstStyle/>
          <a:p>
            <a:r>
              <a:rPr lang="el-GR" dirty="0"/>
              <a:t>Πραγματική ζήτηση (</a:t>
            </a:r>
            <a:r>
              <a:rPr lang="en-US" dirty="0"/>
              <a:t>Effective demand</a:t>
            </a:r>
            <a:r>
              <a:rPr lang="el-GR" dirty="0"/>
              <a:t>)</a:t>
            </a:r>
            <a:endParaRPr lang="en-GB" dirty="0"/>
          </a:p>
        </p:txBody>
      </p:sp>
      <p:sp>
        <p:nvSpPr>
          <p:cNvPr id="3" name="Content Placeholder 2">
            <a:extLst>
              <a:ext uri="{FF2B5EF4-FFF2-40B4-BE49-F238E27FC236}">
                <a16:creationId xmlns:a16="http://schemas.microsoft.com/office/drawing/2014/main" id="{166C6153-C954-4C04-AF3A-86F44F7945E0}"/>
              </a:ext>
            </a:extLst>
          </p:cNvPr>
          <p:cNvSpPr>
            <a:spLocks noGrp="1"/>
          </p:cNvSpPr>
          <p:nvPr>
            <p:ph idx="1"/>
          </p:nvPr>
        </p:nvSpPr>
        <p:spPr>
          <a:xfrm>
            <a:off x="310101" y="1097280"/>
            <a:ext cx="11043699" cy="5326173"/>
          </a:xfrm>
        </p:spPr>
        <p:txBody>
          <a:bodyPr>
            <a:normAutofit fontScale="77500" lnSpcReduction="20000"/>
          </a:bodyPr>
          <a:lstStyle/>
          <a:p>
            <a:r>
              <a:rPr lang="el-GR" dirty="0">
                <a:latin typeface="Cambria" panose="02040503050406030204" pitchFamily="18" charset="0"/>
                <a:ea typeface="Cambria" panose="02040503050406030204" pitchFamily="18" charset="0"/>
              </a:rPr>
              <a:t>Στην κλασική και νεοκλασική θεωρία ο ανταγωνισμός πάντα ωθεί το σύστημα στην πλήρη απασχόληση. </a:t>
            </a:r>
          </a:p>
          <a:p>
            <a:pPr marL="0" indent="0">
              <a:buNone/>
            </a:pPr>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Σε αυτό το σημείο έχουμε ένα σημείο γενικής σταθερότητας/ισορροπίας.</a:t>
            </a:r>
            <a:r>
              <a:rPr lang="en-US" dirty="0">
                <a:latin typeface="Cambria" panose="02040503050406030204" pitchFamily="18" charset="0"/>
                <a:ea typeface="Cambria" panose="02040503050406030204" pitchFamily="18" charset="0"/>
              </a:rPr>
              <a:t> </a:t>
            </a:r>
            <a:endParaRPr lang="el-GR" dirty="0">
              <a:latin typeface="Cambria" panose="02040503050406030204" pitchFamily="18" charset="0"/>
              <a:ea typeface="Cambria" panose="02040503050406030204" pitchFamily="18" charset="0"/>
            </a:endParaRPr>
          </a:p>
          <a:p>
            <a:pPr marL="0" indent="0">
              <a:buNone/>
            </a:pPr>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Ο </a:t>
            </a:r>
            <a:r>
              <a:rPr lang="en-US" dirty="0">
                <a:latin typeface="Cambria" panose="02040503050406030204" pitchFamily="18" charset="0"/>
                <a:ea typeface="Cambria" panose="02040503050406030204" pitchFamily="18" charset="0"/>
              </a:rPr>
              <a:t>Keynes</a:t>
            </a:r>
            <a:r>
              <a:rPr lang="el-GR" dirty="0">
                <a:latin typeface="Cambria" panose="02040503050406030204" pitchFamily="18" charset="0"/>
                <a:ea typeface="Cambria" panose="02040503050406030204" pitchFamily="18" charset="0"/>
              </a:rPr>
              <a:t> όμως βρίσκει ότι αυτό το σημείο γενικής σταθερότητας στην πραγματικότητα, όταν μια οικονομία βρίσκεται εκεί, είναι συνήθως κάτω από το σημείο της πλήρους απασχόλησης. </a:t>
            </a:r>
          </a:p>
          <a:p>
            <a:endParaRPr lang="el-GR" dirty="0">
              <a:latin typeface="Cambria" panose="02040503050406030204" pitchFamily="18" charset="0"/>
              <a:ea typeface="Cambria" panose="02040503050406030204" pitchFamily="18" charset="0"/>
            </a:endParaRPr>
          </a:p>
          <a:p>
            <a:r>
              <a:rPr lang="en-US" dirty="0">
                <a:latin typeface="Cambria" panose="02040503050406030204" pitchFamily="18" charset="0"/>
                <a:ea typeface="Cambria" panose="02040503050406030204" pitchFamily="18" charset="0"/>
              </a:rPr>
              <a:t>“This analysis supplies us with an </a:t>
            </a:r>
            <a:r>
              <a:rPr lang="en-US" b="1" i="1" dirty="0">
                <a:latin typeface="Cambria" panose="02040503050406030204" pitchFamily="18" charset="0"/>
                <a:ea typeface="Cambria" panose="02040503050406030204" pitchFamily="18" charset="0"/>
              </a:rPr>
              <a:t>explanation of the paradox of poverty in the midst of plenty</a:t>
            </a:r>
            <a:r>
              <a:rPr lang="en-US" dirty="0">
                <a:latin typeface="Cambria" panose="02040503050406030204" pitchFamily="18" charset="0"/>
                <a:ea typeface="Cambria" panose="02040503050406030204" pitchFamily="18" charset="0"/>
              </a:rPr>
              <a:t>. For the mere existence of an insufficiency of effective demand may, and often will, bring the increase of employment to a standstill before a level of full employment has been reached.” </a:t>
            </a:r>
            <a:endParaRPr lang="el-GR" dirty="0">
              <a:latin typeface="Cambria" panose="02040503050406030204" pitchFamily="18" charset="0"/>
              <a:ea typeface="Cambria" panose="02040503050406030204" pitchFamily="18" charset="0"/>
            </a:endParaRPr>
          </a:p>
          <a:p>
            <a:pPr marL="0" indent="0">
              <a:buNone/>
            </a:pPr>
            <a:endParaRPr lang="el-GR" dirty="0">
              <a:latin typeface="Cambria" panose="02040503050406030204" pitchFamily="18" charset="0"/>
              <a:ea typeface="Cambria" panose="02040503050406030204" pitchFamily="18" charset="0"/>
            </a:endParaRPr>
          </a:p>
          <a:p>
            <a:r>
              <a:rPr lang="en-US" dirty="0">
                <a:latin typeface="Cambria" panose="02040503050406030204" pitchFamily="18" charset="0"/>
                <a:ea typeface="Cambria" panose="02040503050406030204" pitchFamily="18" charset="0"/>
              </a:rPr>
              <a:t>“</a:t>
            </a:r>
            <a:r>
              <a:rPr lang="en-US" b="1" i="1" dirty="0">
                <a:latin typeface="Cambria" panose="02040503050406030204" pitchFamily="18" charset="0"/>
                <a:ea typeface="Cambria" panose="02040503050406030204" pitchFamily="18" charset="0"/>
              </a:rPr>
              <a:t>Moreover the richer the community, the wider will tend to be the gap between its actual and its potential production</a:t>
            </a:r>
            <a:r>
              <a:rPr lang="en-US" dirty="0">
                <a:latin typeface="Cambria" panose="02040503050406030204" pitchFamily="18" charset="0"/>
                <a:ea typeface="Cambria" panose="02040503050406030204" pitchFamily="18" charset="0"/>
              </a:rPr>
              <a:t>; and therefore the more obvious and outrageous the defects of the economic system.” </a:t>
            </a:r>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73190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9F3F-3C56-4A96-A751-05E5EC7FFDFD}"/>
              </a:ext>
            </a:extLst>
          </p:cNvPr>
          <p:cNvSpPr>
            <a:spLocks noGrp="1"/>
          </p:cNvSpPr>
          <p:nvPr>
            <p:ph type="title"/>
          </p:nvPr>
        </p:nvSpPr>
        <p:spPr>
          <a:xfrm>
            <a:off x="838200" y="365125"/>
            <a:ext cx="10515600" cy="2219049"/>
          </a:xfrm>
        </p:spPr>
        <p:txBody>
          <a:bodyPr>
            <a:normAutofit fontScale="90000"/>
          </a:bodyPr>
          <a:lstStyle/>
          <a:p>
            <a:pPr algn="ctr"/>
            <a:r>
              <a:rPr lang="el-GR" dirty="0"/>
              <a:t>Οι τιμές αγοράς δεν είναι ένα γενικό σύστημα/πλαίσιο που δηλώνει πάντα τις αξίες των προϊόντων, αλλά ισχύει μόνο υπό συγκεκριμένες συνθήκες</a:t>
            </a:r>
            <a:endParaRPr lang="en-GB" dirty="0"/>
          </a:p>
        </p:txBody>
      </p:sp>
      <p:sp>
        <p:nvSpPr>
          <p:cNvPr id="3" name="Content Placeholder 2">
            <a:extLst>
              <a:ext uri="{FF2B5EF4-FFF2-40B4-BE49-F238E27FC236}">
                <a16:creationId xmlns:a16="http://schemas.microsoft.com/office/drawing/2014/main" id="{00E6F325-424D-41BC-B564-68624B9227F7}"/>
              </a:ext>
            </a:extLst>
          </p:cNvPr>
          <p:cNvSpPr>
            <a:spLocks noGrp="1"/>
          </p:cNvSpPr>
          <p:nvPr>
            <p:ph idx="1"/>
          </p:nvPr>
        </p:nvSpPr>
        <p:spPr>
          <a:xfrm>
            <a:off x="838200" y="3005593"/>
            <a:ext cx="10515600" cy="2552369"/>
          </a:xfrm>
        </p:spPr>
        <p:txBody>
          <a:bodyPr>
            <a:normAutofit/>
          </a:bodyPr>
          <a:lstStyle/>
          <a:p>
            <a:pPr marL="0" indent="0">
              <a:buNone/>
            </a:pPr>
            <a:r>
              <a:rPr lang="en-US" sz="2400" dirty="0">
                <a:latin typeface="Cambria" panose="02040503050406030204" pitchFamily="18" charset="0"/>
                <a:ea typeface="Cambria" panose="02040503050406030204" pitchFamily="18" charset="0"/>
              </a:rPr>
              <a:t>Thus the analysis of the propensity to consume, the definition</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of the marginal efficiency of capital and the theory of the rate</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of interest are the three main gaps in our existing knowledge</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which it will be necessary to fill. </a:t>
            </a:r>
            <a:r>
              <a:rPr lang="en-US" sz="2400" b="1" i="1" dirty="0">
                <a:latin typeface="Cambria" panose="02040503050406030204" pitchFamily="18" charset="0"/>
                <a:ea typeface="Cambria" panose="02040503050406030204" pitchFamily="18" charset="0"/>
              </a:rPr>
              <a:t>When this has been</a:t>
            </a:r>
            <a:r>
              <a:rPr lang="el-GR" sz="2400" b="1" i="1" dirty="0">
                <a:latin typeface="Cambria" panose="02040503050406030204" pitchFamily="18" charset="0"/>
                <a:ea typeface="Cambria" panose="02040503050406030204" pitchFamily="18" charset="0"/>
              </a:rPr>
              <a:t> </a:t>
            </a:r>
            <a:r>
              <a:rPr lang="en-US" sz="2400" b="1" i="1" dirty="0">
                <a:latin typeface="Cambria" panose="02040503050406030204" pitchFamily="18" charset="0"/>
                <a:ea typeface="Cambria" panose="02040503050406030204" pitchFamily="18" charset="0"/>
              </a:rPr>
              <a:t>accomplished, we shall find that the theory of prices falls</a:t>
            </a:r>
            <a:r>
              <a:rPr lang="el-GR" sz="2400" b="1" i="1" dirty="0">
                <a:latin typeface="Cambria" panose="02040503050406030204" pitchFamily="18" charset="0"/>
                <a:ea typeface="Cambria" panose="02040503050406030204" pitchFamily="18" charset="0"/>
              </a:rPr>
              <a:t> </a:t>
            </a:r>
            <a:r>
              <a:rPr lang="en-US" sz="2400" b="1" i="1" dirty="0">
                <a:latin typeface="Cambria" panose="02040503050406030204" pitchFamily="18" charset="0"/>
                <a:ea typeface="Cambria" panose="02040503050406030204" pitchFamily="18" charset="0"/>
              </a:rPr>
              <a:t>into its proper place as a matter which is subsidiary to</a:t>
            </a:r>
            <a:r>
              <a:rPr lang="el-GR" sz="2400" b="1" i="1" dirty="0">
                <a:latin typeface="Cambria" panose="02040503050406030204" pitchFamily="18" charset="0"/>
                <a:ea typeface="Cambria" panose="02040503050406030204" pitchFamily="18" charset="0"/>
              </a:rPr>
              <a:t> </a:t>
            </a:r>
            <a:r>
              <a:rPr lang="en-US" sz="2400" b="1" i="1" dirty="0">
                <a:latin typeface="Cambria" panose="02040503050406030204" pitchFamily="18" charset="0"/>
                <a:ea typeface="Cambria" panose="02040503050406030204" pitchFamily="18" charset="0"/>
              </a:rPr>
              <a:t>our general theory</a:t>
            </a:r>
            <a:r>
              <a:rPr lang="en-US" sz="2400" dirty="0">
                <a:latin typeface="Cambria" panose="02040503050406030204" pitchFamily="18" charset="0"/>
                <a:ea typeface="Cambria" panose="02040503050406030204" pitchFamily="18" charset="0"/>
              </a:rPr>
              <a:t>. (Keynes, General Theory, chapter III)</a:t>
            </a:r>
            <a:endParaRPr lang="en-GB"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96959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061BB-E6F1-425F-BE5A-85EB869A361A}"/>
              </a:ext>
            </a:extLst>
          </p:cNvPr>
          <p:cNvSpPr>
            <a:spLocks noGrp="1"/>
          </p:cNvSpPr>
          <p:nvPr>
            <p:ph type="title"/>
          </p:nvPr>
        </p:nvSpPr>
        <p:spPr/>
        <p:txBody>
          <a:bodyPr/>
          <a:lstStyle/>
          <a:p>
            <a:r>
              <a:rPr lang="el-GR" dirty="0"/>
              <a:t>Η κοινωνία στην οποία θέλουμε να ζούμε</a:t>
            </a:r>
            <a:endParaRPr lang="en-GB" dirty="0"/>
          </a:p>
        </p:txBody>
      </p:sp>
      <p:sp>
        <p:nvSpPr>
          <p:cNvPr id="3" name="Content Placeholder 2">
            <a:extLst>
              <a:ext uri="{FF2B5EF4-FFF2-40B4-BE49-F238E27FC236}">
                <a16:creationId xmlns:a16="http://schemas.microsoft.com/office/drawing/2014/main" id="{BFEFCCC1-54F3-445B-B845-031E0899CADD}"/>
              </a:ext>
            </a:extLst>
          </p:cNvPr>
          <p:cNvSpPr>
            <a:spLocks noGrp="1"/>
          </p:cNvSpPr>
          <p:nvPr>
            <p:ph idx="1"/>
          </p:nvPr>
        </p:nvSpPr>
        <p:spPr>
          <a:xfrm>
            <a:off x="485030" y="1825625"/>
            <a:ext cx="10868770" cy="4351338"/>
          </a:xfrm>
        </p:spPr>
        <p:txBody>
          <a:bodyPr>
            <a:normAutofit/>
          </a:bodyPr>
          <a:lstStyle/>
          <a:p>
            <a:pPr marL="0" indent="0">
              <a:buNone/>
            </a:pPr>
            <a:r>
              <a:rPr lang="en-US" sz="2400" dirty="0">
                <a:latin typeface="Cambria" panose="02040503050406030204" pitchFamily="18" charset="0"/>
                <a:ea typeface="Cambria" panose="02040503050406030204" pitchFamily="18" charset="0"/>
              </a:rPr>
              <a:t>There are valuable human activities which require the motive</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of money-making and the environment of private</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wealth-ownership for their full fruition.</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Moreover, dangerous</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human proclivities can be </a:t>
            </a:r>
            <a:r>
              <a:rPr lang="en-US" sz="2400" dirty="0" err="1">
                <a:latin typeface="Cambria" panose="02040503050406030204" pitchFamily="18" charset="0"/>
                <a:ea typeface="Cambria" panose="02040503050406030204" pitchFamily="18" charset="0"/>
              </a:rPr>
              <a:t>canalised</a:t>
            </a:r>
            <a:r>
              <a:rPr lang="en-US" sz="2400" dirty="0">
                <a:latin typeface="Cambria" panose="02040503050406030204" pitchFamily="18" charset="0"/>
                <a:ea typeface="Cambria" panose="02040503050406030204" pitchFamily="18" charset="0"/>
              </a:rPr>
              <a:t> into comparatively</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harmless channels by the existence of opportunities for</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money-making and private wealth, which, if they cannot be</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satisfied in this way, may find their outlet in cruelty, the</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reckless pursuit of personal power and authority, and other</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forms of </a:t>
            </a:r>
            <a:r>
              <a:rPr lang="en-US" sz="2400" dirty="0" err="1">
                <a:latin typeface="Cambria" panose="02040503050406030204" pitchFamily="18" charset="0"/>
                <a:ea typeface="Cambria" panose="02040503050406030204" pitchFamily="18" charset="0"/>
              </a:rPr>
              <a:t>self-aggrandisement</a:t>
            </a:r>
            <a:r>
              <a:rPr lang="en-US" sz="2400" b="1" i="1" dirty="0">
                <a:latin typeface="Cambria" panose="02040503050406030204" pitchFamily="18" charset="0"/>
                <a:ea typeface="Cambria" panose="02040503050406030204" pitchFamily="18" charset="0"/>
              </a:rPr>
              <a:t>.</a:t>
            </a:r>
            <a:r>
              <a:rPr lang="en-US" sz="2400" b="1" i="1" dirty="0">
                <a:solidFill>
                  <a:srgbClr val="FF0000"/>
                </a:solidFill>
                <a:latin typeface="Cambria" panose="02040503050406030204" pitchFamily="18" charset="0"/>
                <a:ea typeface="Cambria" panose="02040503050406030204" pitchFamily="18" charset="0"/>
              </a:rPr>
              <a:t> It is better that a man should</a:t>
            </a:r>
            <a:r>
              <a:rPr lang="el-GR" sz="2400" b="1" i="1" dirty="0">
                <a:solidFill>
                  <a:srgbClr val="FF0000"/>
                </a:solidFill>
                <a:latin typeface="Cambria" panose="02040503050406030204" pitchFamily="18" charset="0"/>
                <a:ea typeface="Cambria" panose="02040503050406030204" pitchFamily="18" charset="0"/>
              </a:rPr>
              <a:t> </a:t>
            </a:r>
            <a:r>
              <a:rPr lang="en-US" sz="2400" b="1" i="1" dirty="0" err="1">
                <a:solidFill>
                  <a:srgbClr val="FF0000"/>
                </a:solidFill>
                <a:latin typeface="Cambria" panose="02040503050406030204" pitchFamily="18" charset="0"/>
                <a:ea typeface="Cambria" panose="02040503050406030204" pitchFamily="18" charset="0"/>
              </a:rPr>
              <a:t>tyrannise</a:t>
            </a:r>
            <a:r>
              <a:rPr lang="en-US" sz="2400" b="1" i="1" dirty="0">
                <a:solidFill>
                  <a:srgbClr val="FF0000"/>
                </a:solidFill>
                <a:latin typeface="Cambria" panose="02040503050406030204" pitchFamily="18" charset="0"/>
                <a:ea typeface="Cambria" panose="02040503050406030204" pitchFamily="18" charset="0"/>
              </a:rPr>
              <a:t> over his bank balance than over his fellow-citizens;</a:t>
            </a:r>
            <a:r>
              <a:rPr lang="el-GR" sz="2400" b="1" i="1" dirty="0">
                <a:solidFill>
                  <a:srgbClr val="FF0000"/>
                </a:solidFill>
                <a:latin typeface="Cambria" panose="02040503050406030204" pitchFamily="18" charset="0"/>
                <a:ea typeface="Cambria" panose="02040503050406030204" pitchFamily="18" charset="0"/>
              </a:rPr>
              <a:t> </a:t>
            </a:r>
            <a:r>
              <a:rPr lang="en-US" sz="2400" b="1" i="1" dirty="0">
                <a:solidFill>
                  <a:srgbClr val="FF0000"/>
                </a:solidFill>
                <a:latin typeface="Cambria" panose="02040503050406030204" pitchFamily="18" charset="0"/>
                <a:ea typeface="Cambria" panose="02040503050406030204" pitchFamily="18" charset="0"/>
              </a:rPr>
              <a:t>and whilst the former is sometimes denounced as being but a</a:t>
            </a:r>
            <a:r>
              <a:rPr lang="el-GR" sz="2400" b="1" i="1" dirty="0">
                <a:solidFill>
                  <a:srgbClr val="FF0000"/>
                </a:solidFill>
                <a:latin typeface="Cambria" panose="02040503050406030204" pitchFamily="18" charset="0"/>
                <a:ea typeface="Cambria" panose="02040503050406030204" pitchFamily="18" charset="0"/>
              </a:rPr>
              <a:t> </a:t>
            </a:r>
            <a:r>
              <a:rPr lang="en-US" sz="2400" b="1" i="1" dirty="0">
                <a:solidFill>
                  <a:srgbClr val="FF0000"/>
                </a:solidFill>
                <a:latin typeface="Cambria" panose="02040503050406030204" pitchFamily="18" charset="0"/>
                <a:ea typeface="Cambria" panose="02040503050406030204" pitchFamily="18" charset="0"/>
              </a:rPr>
              <a:t>means to the latter, sometimes at least it is an alternative</a:t>
            </a:r>
            <a:r>
              <a:rPr lang="en-US" sz="2400" dirty="0">
                <a:latin typeface="Cambria" panose="02040503050406030204" pitchFamily="18" charset="0"/>
                <a:ea typeface="Cambria" panose="02040503050406030204" pitchFamily="18" charset="0"/>
              </a:rPr>
              <a:t>.”</a:t>
            </a:r>
          </a:p>
          <a:p>
            <a:pPr marL="0" indent="0">
              <a:buNone/>
            </a:pPr>
            <a:endParaRPr lang="el-GR" sz="2400" dirty="0">
              <a:latin typeface="Cambria" panose="02040503050406030204" pitchFamily="18" charset="0"/>
              <a:ea typeface="Cambria" panose="02040503050406030204" pitchFamily="18" charset="0"/>
            </a:endParaRPr>
          </a:p>
          <a:p>
            <a:pPr marL="0" indent="0">
              <a:buNone/>
            </a:pPr>
            <a:r>
              <a:rPr lang="en-US" sz="2400" dirty="0">
                <a:latin typeface="Cambria" panose="02040503050406030204" pitchFamily="18" charset="0"/>
                <a:ea typeface="Cambria" panose="02040503050406030204" pitchFamily="18" charset="0"/>
              </a:rPr>
              <a:t>“The task of transmuting human nature must not be confused</a:t>
            </a:r>
            <a:r>
              <a:rPr lang="el-GR" sz="2400"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with the task of managing it.”</a:t>
            </a:r>
            <a:endParaRPr lang="en-GB" sz="2400" dirty="0">
              <a:latin typeface="Cambria" panose="02040503050406030204" pitchFamily="18" charset="0"/>
              <a:ea typeface="Cambria" panose="02040503050406030204" pitchFamily="18" charset="0"/>
            </a:endParaRPr>
          </a:p>
          <a:p>
            <a:pPr marL="0" indent="0">
              <a:buNone/>
            </a:pPr>
            <a:endParaRPr lang="en-US"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5436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E0FDE-1A42-4776-89E7-DA30214F8340}"/>
              </a:ext>
            </a:extLst>
          </p:cNvPr>
          <p:cNvSpPr>
            <a:spLocks noGrp="1"/>
          </p:cNvSpPr>
          <p:nvPr>
            <p:ph type="title"/>
          </p:nvPr>
        </p:nvSpPr>
        <p:spPr/>
        <p:txBody>
          <a:bodyPr/>
          <a:lstStyle/>
          <a:p>
            <a:r>
              <a:rPr lang="el-GR" dirty="0"/>
              <a:t>Ο τρίτος δρόμος</a:t>
            </a:r>
            <a:endParaRPr lang="en-GB" dirty="0"/>
          </a:p>
        </p:txBody>
      </p:sp>
      <p:sp>
        <p:nvSpPr>
          <p:cNvPr id="3" name="Content Placeholder 2">
            <a:extLst>
              <a:ext uri="{FF2B5EF4-FFF2-40B4-BE49-F238E27FC236}">
                <a16:creationId xmlns:a16="http://schemas.microsoft.com/office/drawing/2014/main" id="{EC797D10-0C1B-429C-A893-05CA441AC610}"/>
              </a:ext>
            </a:extLst>
          </p:cNvPr>
          <p:cNvSpPr>
            <a:spLocks noGrp="1"/>
          </p:cNvSpPr>
          <p:nvPr>
            <p:ph idx="1"/>
          </p:nvPr>
        </p:nvSpPr>
        <p:spPr/>
        <p:txBody>
          <a:bodyPr>
            <a:normAutofit lnSpcReduction="10000"/>
          </a:bodyPr>
          <a:lstStyle/>
          <a:p>
            <a:pPr marL="0" indent="0">
              <a:buNone/>
            </a:pPr>
            <a:r>
              <a:rPr lang="en-US" sz="2400" dirty="0">
                <a:latin typeface="Cambria" panose="02040503050406030204" pitchFamily="18" charset="0"/>
                <a:ea typeface="Cambria" panose="02040503050406030204" pitchFamily="18" charset="0"/>
              </a:rPr>
              <a:t>“At any rate </a:t>
            </a:r>
            <a:r>
              <a:rPr lang="en-US" sz="2400" i="1" dirty="0">
                <a:solidFill>
                  <a:srgbClr val="FF0000"/>
                </a:solidFill>
                <a:latin typeface="Cambria" panose="02040503050406030204" pitchFamily="18" charset="0"/>
                <a:ea typeface="Cambria" panose="02040503050406030204" pitchFamily="18" charset="0"/>
              </a:rPr>
              <a:t>we do not need to go for full </a:t>
            </a:r>
            <a:r>
              <a:rPr lang="en-US" sz="2400" i="1" dirty="0" err="1">
                <a:solidFill>
                  <a:srgbClr val="FF0000"/>
                </a:solidFill>
                <a:latin typeface="Cambria" panose="02040503050406030204" pitchFamily="18" charset="0"/>
                <a:ea typeface="Cambria" panose="02040503050406030204" pitchFamily="18" charset="0"/>
              </a:rPr>
              <a:t>socialisation</a:t>
            </a:r>
            <a:r>
              <a:rPr lang="en-US" sz="2400" i="1" dirty="0">
                <a:solidFill>
                  <a:srgbClr val="FF0000"/>
                </a:solidFill>
                <a:latin typeface="Cambria" panose="02040503050406030204" pitchFamily="18" charset="0"/>
                <a:ea typeface="Cambria" panose="02040503050406030204" pitchFamily="18" charset="0"/>
              </a:rPr>
              <a:t> of resources- </a:t>
            </a:r>
            <a:r>
              <a:rPr lang="en-US" sz="2400" dirty="0">
                <a:latin typeface="Cambria" panose="02040503050406030204" pitchFamily="18" charset="0"/>
                <a:ea typeface="Cambria" panose="02040503050406030204" pitchFamily="18" charset="0"/>
              </a:rPr>
              <a:t>what we need is a third way.”</a:t>
            </a:r>
            <a:endParaRPr lang="el-GR" sz="2400" dirty="0">
              <a:latin typeface="Cambria" panose="02040503050406030204" pitchFamily="18" charset="0"/>
              <a:ea typeface="Cambria" panose="02040503050406030204" pitchFamily="18" charset="0"/>
            </a:endParaRPr>
          </a:p>
          <a:p>
            <a:endParaRPr lang="el-GR" sz="2400" dirty="0">
              <a:latin typeface="Cambria" panose="02040503050406030204" pitchFamily="18" charset="0"/>
              <a:ea typeface="Cambria" panose="02040503050406030204" pitchFamily="18" charset="0"/>
            </a:endParaRPr>
          </a:p>
          <a:p>
            <a:pPr marL="0" indent="0">
              <a:buNone/>
            </a:pPr>
            <a:r>
              <a:rPr lang="en-US" sz="2400" dirty="0">
                <a:latin typeface="Cambria" panose="02040503050406030204" pitchFamily="18" charset="0"/>
                <a:ea typeface="Cambria" panose="02040503050406030204" pitchFamily="18" charset="0"/>
              </a:rPr>
              <a:t>“The central controls necessary to ensure full employment will, of course, involve </a:t>
            </a:r>
            <a:r>
              <a:rPr lang="en-US" sz="2400" b="1" i="1" dirty="0">
                <a:solidFill>
                  <a:srgbClr val="FF0000"/>
                </a:solidFill>
                <a:latin typeface="Cambria" panose="02040503050406030204" pitchFamily="18" charset="0"/>
                <a:ea typeface="Cambria" panose="02040503050406030204" pitchFamily="18" charset="0"/>
              </a:rPr>
              <a:t>a large extension of the traditional functions of government</a:t>
            </a:r>
            <a:r>
              <a:rPr lang="en-US" sz="2400" dirty="0">
                <a:latin typeface="Cambria" panose="02040503050406030204" pitchFamily="18" charset="0"/>
                <a:ea typeface="Cambria" panose="02040503050406030204" pitchFamily="18" charset="0"/>
              </a:rPr>
              <a:t>.” </a:t>
            </a:r>
            <a:endParaRPr lang="el-GR" sz="2400" dirty="0">
              <a:latin typeface="Cambria" panose="02040503050406030204" pitchFamily="18" charset="0"/>
              <a:ea typeface="Cambria" panose="02040503050406030204" pitchFamily="18" charset="0"/>
            </a:endParaRPr>
          </a:p>
          <a:p>
            <a:endParaRPr lang="el-GR" sz="2400" dirty="0">
              <a:latin typeface="Cambria" panose="02040503050406030204" pitchFamily="18" charset="0"/>
              <a:ea typeface="Cambria" panose="02040503050406030204" pitchFamily="18" charset="0"/>
            </a:endParaRPr>
          </a:p>
          <a:p>
            <a:pPr marL="0" indent="0">
              <a:buNone/>
            </a:pPr>
            <a:r>
              <a:rPr lang="en-US" sz="2400" dirty="0">
                <a:latin typeface="Cambria" panose="02040503050406030204" pitchFamily="18" charset="0"/>
                <a:ea typeface="Cambria" panose="02040503050406030204" pitchFamily="18" charset="0"/>
              </a:rPr>
              <a:t>“Whilst, therefore, the enlargement of the functions of government,..., would seem to a nineteenth-century publicist or to a contemporary American financier </a:t>
            </a:r>
            <a:r>
              <a:rPr lang="en-US" sz="2400" b="1" i="1" dirty="0">
                <a:solidFill>
                  <a:srgbClr val="FF0000"/>
                </a:solidFill>
                <a:latin typeface="Cambria" panose="02040503050406030204" pitchFamily="18" charset="0"/>
                <a:ea typeface="Cambria" panose="02040503050406030204" pitchFamily="18" charset="0"/>
              </a:rPr>
              <a:t>to be a terrific encroachment on individualism</a:t>
            </a:r>
            <a:r>
              <a:rPr lang="en-US" sz="2400" dirty="0">
                <a:latin typeface="Cambria" panose="02040503050406030204" pitchFamily="18" charset="0"/>
                <a:ea typeface="Cambria" panose="02040503050406030204" pitchFamily="18" charset="0"/>
              </a:rPr>
              <a:t>, I defend it, on the contrary, both as the only practicable means of avoiding the destruction of existing economic forms in their entirety </a:t>
            </a:r>
            <a:r>
              <a:rPr lang="en-US" sz="2400" b="1" i="1" dirty="0">
                <a:solidFill>
                  <a:srgbClr val="FF0000"/>
                </a:solidFill>
                <a:latin typeface="Cambria" panose="02040503050406030204" pitchFamily="18" charset="0"/>
                <a:ea typeface="Cambria" panose="02040503050406030204" pitchFamily="18" charset="0"/>
              </a:rPr>
              <a:t>and as the condition of the successful functioning of individual initiative</a:t>
            </a:r>
            <a:r>
              <a:rPr lang="en-US" sz="2400" dirty="0">
                <a:latin typeface="Cambria" panose="02040503050406030204" pitchFamily="18" charset="0"/>
                <a:ea typeface="Cambria" panose="02040503050406030204" pitchFamily="18" charset="0"/>
              </a:rPr>
              <a:t>.” </a:t>
            </a:r>
            <a:endParaRPr lang="en-GB"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375034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F9659-CEC4-453B-A9D4-C84F2F135880}"/>
              </a:ext>
            </a:extLst>
          </p:cNvPr>
          <p:cNvSpPr>
            <a:spLocks noGrp="1"/>
          </p:cNvSpPr>
          <p:nvPr>
            <p:ph type="title"/>
          </p:nvPr>
        </p:nvSpPr>
        <p:spPr/>
        <p:txBody>
          <a:bodyPr/>
          <a:lstStyle/>
          <a:p>
            <a:r>
              <a:rPr lang="el-GR" dirty="0"/>
              <a:t>Το μήνυμα του </a:t>
            </a:r>
            <a:r>
              <a:rPr lang="en-US" dirty="0"/>
              <a:t>Keynes</a:t>
            </a:r>
            <a:endParaRPr lang="en-GB" dirty="0"/>
          </a:p>
        </p:txBody>
      </p:sp>
      <p:sp>
        <p:nvSpPr>
          <p:cNvPr id="3" name="Content Placeholder 2">
            <a:extLst>
              <a:ext uri="{FF2B5EF4-FFF2-40B4-BE49-F238E27FC236}">
                <a16:creationId xmlns:a16="http://schemas.microsoft.com/office/drawing/2014/main" id="{F83C0398-374C-4D9F-9F58-24B5AD1130FD}"/>
              </a:ext>
            </a:extLst>
          </p:cNvPr>
          <p:cNvSpPr>
            <a:spLocks noGrp="1"/>
          </p:cNvSpPr>
          <p:nvPr>
            <p:ph idx="1"/>
          </p:nvPr>
        </p:nvSpPr>
        <p:spPr>
          <a:xfrm>
            <a:off x="838200" y="1598212"/>
            <a:ext cx="10515600" cy="4578751"/>
          </a:xfrm>
        </p:spPr>
        <p:txBody>
          <a:bodyPr>
            <a:normAutofit fontScale="62500" lnSpcReduction="20000"/>
          </a:bodyPr>
          <a:lstStyle/>
          <a:p>
            <a:r>
              <a:rPr lang="el-GR" dirty="0">
                <a:latin typeface="Cambria" panose="02040503050406030204" pitchFamily="18" charset="0"/>
                <a:ea typeface="Cambria" panose="02040503050406030204" pitchFamily="18" charset="0"/>
              </a:rPr>
              <a:t>Οι τιμές (λογιστικές ή τιμές αγοράς) που υπάρχουν στη σημερινή οικονομία βασίζονται σε συμβάσεις που θεσπίζονται από την κοινωνία για πολλούς και συχνά αντικρουόμενους σκοπούς. </a:t>
            </a:r>
          </a:p>
          <a:p>
            <a:pPr marL="0" indent="0">
              <a:buNone/>
            </a:pPr>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Η συνεχής τεχνολογική πρόοδος του πολιτισμού μας μαζί με τη θέση ότι τα άτομα έχουν ένα δικαίωμα ελευθερίας στην έκφραση και στις αποφάσεις τους όσον αφορά τα προϊόντα, την εργασία κλπ., δίνει στις τιμές αυτές, που βασίζονται σε συμβάσεις κοινής αποδοχής, ένα αβέβαιο παρόν και μέλλον.</a:t>
            </a:r>
          </a:p>
          <a:p>
            <a:pPr marL="0" indent="0">
              <a:buNone/>
            </a:pPr>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Η αβεβαιότητα της ανθρώπινης ύπαρξης και των αποτελεσμάτων των ανθρωπίνων ενεργειών πάντα υπήρχε</a:t>
            </a:r>
            <a:r>
              <a:rPr lang="en-US" dirty="0">
                <a:latin typeface="Cambria" panose="02040503050406030204" pitchFamily="18" charset="0"/>
                <a:ea typeface="Cambria" panose="02040503050406030204" pitchFamily="18" charset="0"/>
              </a:rPr>
              <a:t>.</a:t>
            </a:r>
            <a:r>
              <a:rPr lang="el-GR" dirty="0">
                <a:latin typeface="Cambria" panose="02040503050406030204" pitchFamily="18" charset="0"/>
                <a:ea typeface="Cambria" panose="02040503050406030204" pitchFamily="18" charset="0"/>
              </a:rPr>
              <a:t> Αλλά η βιομηχανική επανάσταση με τη συνεχή τεχνολογική πρόοδο, μαζί με τον κοινωνικό μετασχηματισμό και την καινούρια σημασία του ιδιώτη, ως την κεντρική κοινωνική δομή, δημιουργεί ένα εκρηκτικό κοινωνικό περιβάλλον που δεν έχει εύκολα σημείο ισορροπίας - και σίγουρα δεν καταλήγει αυτόματα σε αυτό.</a:t>
            </a:r>
          </a:p>
          <a:p>
            <a:pPr marL="0" indent="0">
              <a:buNone/>
            </a:pPr>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Η δουλειά του οικονομολόγου είναι να βρει και να δημιουργήσει ένα πλαίσιο συμφωνίας για τη δημιουργία κοινά ωφέλιμων και κοινά «λογικών» ή «αποδεκτών» λύσεων που να συνδυάζει τεχνική γνώση με κάποια εφευρετικότητα, και ίσως λίγη τρέλα. </a:t>
            </a:r>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324030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8F7CC5-5382-4CC3-AFEE-4701D14D8014}"/>
              </a:ext>
            </a:extLst>
          </p:cNvPr>
          <p:cNvSpPr>
            <a:spLocks noGrp="1"/>
          </p:cNvSpPr>
          <p:nvPr>
            <p:ph type="title"/>
          </p:nvPr>
        </p:nvSpPr>
        <p:spPr/>
        <p:txBody>
          <a:bodyPr/>
          <a:lstStyle/>
          <a:p>
            <a:r>
              <a:rPr lang="el-GR" dirty="0"/>
              <a:t>Προσδοκίες και επένδυση στο έργο του </a:t>
            </a:r>
            <a:r>
              <a:rPr lang="en-US" dirty="0"/>
              <a:t>Keynes</a:t>
            </a:r>
            <a:endParaRPr lang="en-GB" dirty="0"/>
          </a:p>
        </p:txBody>
      </p:sp>
      <p:sp>
        <p:nvSpPr>
          <p:cNvPr id="3" name="Θέση περιεχομένου 2">
            <a:extLst>
              <a:ext uri="{FF2B5EF4-FFF2-40B4-BE49-F238E27FC236}">
                <a16:creationId xmlns:a16="http://schemas.microsoft.com/office/drawing/2014/main" id="{A5E3EACB-8026-4CFF-AD1D-D890D3584C4A}"/>
              </a:ext>
            </a:extLst>
          </p:cNvPr>
          <p:cNvSpPr>
            <a:spLocks noGrp="1"/>
          </p:cNvSpPr>
          <p:nvPr>
            <p:ph idx="1"/>
          </p:nvPr>
        </p:nvSpPr>
        <p:spPr/>
        <p:txBody>
          <a:bodyPr>
            <a:normAutofit fontScale="77500" lnSpcReduction="20000"/>
          </a:bodyPr>
          <a:lstStyle/>
          <a:p>
            <a:r>
              <a:rPr lang="el-GR" dirty="0">
                <a:latin typeface="Cambria" panose="02040503050406030204" pitchFamily="18" charset="0"/>
                <a:ea typeface="Cambria" panose="02040503050406030204" pitchFamily="18" charset="0"/>
              </a:rPr>
              <a:t>Το κύριο έργο του </a:t>
            </a:r>
            <a:r>
              <a:rPr lang="en-US" dirty="0">
                <a:latin typeface="Cambria" panose="02040503050406030204" pitchFamily="18" charset="0"/>
                <a:ea typeface="Cambria" panose="02040503050406030204" pitchFamily="18" charset="0"/>
              </a:rPr>
              <a:t>Keynes</a:t>
            </a:r>
            <a:r>
              <a:rPr lang="el-GR" dirty="0">
                <a:latin typeface="Cambria" panose="02040503050406030204" pitchFamily="18" charset="0"/>
                <a:ea typeface="Cambria" panose="02040503050406030204" pitchFamily="18" charset="0"/>
              </a:rPr>
              <a:t> ήταν η Γενική Θεωρία της </a:t>
            </a:r>
            <a:r>
              <a:rPr lang="el-GR" dirty="0">
                <a:solidFill>
                  <a:srgbClr val="FF0000"/>
                </a:solidFill>
                <a:latin typeface="Cambria" panose="02040503050406030204" pitchFamily="18" charset="0"/>
                <a:ea typeface="Cambria" panose="02040503050406030204" pitchFamily="18" charset="0"/>
              </a:rPr>
              <a:t>Απασχόλησης</a:t>
            </a:r>
            <a:r>
              <a:rPr lang="el-GR" dirty="0">
                <a:latin typeface="Cambria" panose="02040503050406030204" pitchFamily="18" charset="0"/>
                <a:ea typeface="Cambria" panose="02040503050406030204" pitchFamily="18" charset="0"/>
              </a:rPr>
              <a:t>, του </a:t>
            </a:r>
            <a:r>
              <a:rPr lang="el-GR" dirty="0">
                <a:solidFill>
                  <a:srgbClr val="FF0000"/>
                </a:solidFill>
                <a:latin typeface="Cambria" panose="02040503050406030204" pitchFamily="18" charset="0"/>
                <a:ea typeface="Cambria" panose="02040503050406030204" pitchFamily="18" charset="0"/>
              </a:rPr>
              <a:t>Τόκου</a:t>
            </a:r>
            <a:r>
              <a:rPr lang="el-GR" dirty="0">
                <a:latin typeface="Cambria" panose="02040503050406030204" pitchFamily="18" charset="0"/>
                <a:ea typeface="Cambria" panose="02040503050406030204" pitchFamily="18" charset="0"/>
              </a:rPr>
              <a:t> και του </a:t>
            </a:r>
            <a:r>
              <a:rPr lang="el-GR" dirty="0">
                <a:solidFill>
                  <a:srgbClr val="FF0000"/>
                </a:solidFill>
                <a:latin typeface="Cambria" panose="02040503050406030204" pitchFamily="18" charset="0"/>
                <a:ea typeface="Cambria" panose="02040503050406030204" pitchFamily="18" charset="0"/>
              </a:rPr>
              <a:t>Χρήματος</a:t>
            </a:r>
            <a:r>
              <a:rPr lang="el-GR" dirty="0">
                <a:latin typeface="Cambria" panose="02040503050406030204" pitchFamily="18" charset="0"/>
                <a:ea typeface="Cambria" panose="02040503050406030204" pitchFamily="18" charset="0"/>
              </a:rPr>
              <a:t> που εκδόθηκε το 1936. Η αναφορά των τριών αυτών στοιχείων στον τίτλο του βιβλίου (αντί π.χ. της παραγωγής) δεν είναι τυχαία.</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Όπως εξηγήθηκε προηγουμένως η απασχόληση αποκτά ένα θεμελιώδες ρόλο στην πολιτική φιλοσοφία του </a:t>
            </a:r>
            <a:r>
              <a:rPr lang="en-US" dirty="0">
                <a:latin typeface="Cambria" panose="02040503050406030204" pitchFamily="18" charset="0"/>
                <a:ea typeface="Cambria" panose="02040503050406030204" pitchFamily="18" charset="0"/>
              </a:rPr>
              <a:t>Keynes. </a:t>
            </a:r>
            <a:r>
              <a:rPr lang="el-GR" dirty="0">
                <a:latin typeface="Cambria" panose="02040503050406030204" pitchFamily="18" charset="0"/>
                <a:ea typeface="Cambria" panose="02040503050406030204" pitchFamily="18" charset="0"/>
              </a:rPr>
              <a:t>Αντίστοιχα, πολύ σημαντικό ρόλο διαδραματίζουν το επιτόκιο και το χρήμα, τα οποία όπως θα φανεί σε επόμενες διαλέξεις επηρεάζουν σημαντικά τη χρηματοδότηση της επένδυσης.</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Επιπλέον, η Γενική Θεωρία είναι γνωστή για την εισαγωγή του όρου «πολλαπλασιαστής», τον οποίο επίσης θα δούμε σε επόμενες διαλέξεις. </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Ωστόσο, αυτό που είναι κρίσιμο να εξεταστεί είναι </a:t>
            </a:r>
            <a:r>
              <a:rPr lang="el-GR" dirty="0">
                <a:solidFill>
                  <a:srgbClr val="FF0000"/>
                </a:solidFill>
                <a:latin typeface="Cambria" panose="02040503050406030204" pitchFamily="18" charset="0"/>
                <a:ea typeface="Cambria" panose="02040503050406030204" pitchFamily="18" charset="0"/>
              </a:rPr>
              <a:t>η αλληλεπίδραση μεταξύ προσδοκιών και επενδύσεων</a:t>
            </a:r>
            <a:r>
              <a:rPr lang="el-GR" dirty="0">
                <a:latin typeface="Cambria" panose="02040503050406030204" pitchFamily="18" charset="0"/>
                <a:ea typeface="Cambria" panose="02040503050406030204" pitchFamily="18" charset="0"/>
              </a:rPr>
              <a:t> στο έργο του </a:t>
            </a:r>
            <a:r>
              <a:rPr lang="en-US" dirty="0">
                <a:latin typeface="Cambria" panose="02040503050406030204" pitchFamily="18" charset="0"/>
                <a:ea typeface="Cambria" panose="02040503050406030204" pitchFamily="18" charset="0"/>
              </a:rPr>
              <a:t>Keynes.</a:t>
            </a:r>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02948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26B833-4AF6-4508-89C5-B89E507CCF2C}"/>
              </a:ext>
            </a:extLst>
          </p:cNvPr>
          <p:cNvSpPr>
            <a:spLocks noGrp="1"/>
          </p:cNvSpPr>
          <p:nvPr>
            <p:ph type="title"/>
          </p:nvPr>
        </p:nvSpPr>
        <p:spPr/>
        <p:txBody>
          <a:bodyPr/>
          <a:lstStyle/>
          <a:p>
            <a:r>
              <a:rPr lang="el-GR" dirty="0"/>
              <a:t>Προσδοκίες και επένδυση στο έργο του </a:t>
            </a:r>
            <a:r>
              <a:rPr lang="en-US" dirty="0"/>
              <a:t>Keynes</a:t>
            </a:r>
            <a:endParaRPr lang="en-GB" dirty="0"/>
          </a:p>
        </p:txBody>
      </p:sp>
      <p:sp>
        <p:nvSpPr>
          <p:cNvPr id="3" name="Θέση περιεχομένου 2">
            <a:extLst>
              <a:ext uri="{FF2B5EF4-FFF2-40B4-BE49-F238E27FC236}">
                <a16:creationId xmlns:a16="http://schemas.microsoft.com/office/drawing/2014/main" id="{2A0905B8-DC62-424C-9BFC-8DB1837BEAD7}"/>
              </a:ext>
            </a:extLst>
          </p:cNvPr>
          <p:cNvSpPr>
            <a:spLocks noGrp="1"/>
          </p:cNvSpPr>
          <p:nvPr>
            <p:ph idx="1"/>
          </p:nvPr>
        </p:nvSpPr>
        <p:spPr/>
        <p:txBody>
          <a:bodyPr>
            <a:normAutofit fontScale="85000" lnSpcReduction="20000"/>
          </a:bodyPr>
          <a:lstStyle/>
          <a:p>
            <a:r>
              <a:rPr lang="el-GR" dirty="0">
                <a:latin typeface="Cambria" panose="02040503050406030204" pitchFamily="18" charset="0"/>
                <a:ea typeface="Cambria" panose="02040503050406030204" pitchFamily="18" charset="0"/>
              </a:rPr>
              <a:t>Οι οικονομικές μονάδες λειτουργούν σε καθεστώς αβεβαιότητας στην οικονομία. Λαμβάνουν αποφάσεις και ενεργούν με βάση μια προσδοκία για το μέλλον. </a:t>
            </a:r>
            <a:r>
              <a:rPr lang="el-GR" dirty="0">
                <a:solidFill>
                  <a:srgbClr val="FF0000"/>
                </a:solidFill>
                <a:latin typeface="Cambria" panose="02040503050406030204" pitchFamily="18" charset="0"/>
                <a:ea typeface="Cambria" panose="02040503050406030204" pitchFamily="18" charset="0"/>
              </a:rPr>
              <a:t>Όσο πιο μακριά στο μέλλον μετουσιώνεται μια σημερινή απόφαση/ενέργεια, τόσο μεγαλύτερη είναι η αβεβαιότητα </a:t>
            </a:r>
            <a:r>
              <a:rPr lang="el-GR" dirty="0">
                <a:latin typeface="Cambria" panose="02040503050406030204" pitchFamily="18" charset="0"/>
                <a:ea typeface="Cambria" panose="02040503050406030204" pitchFamily="18" charset="0"/>
              </a:rPr>
              <a:t>όσον αφορά την εκτίμηση/πρόβλεψη των αποτελεσμάτων σήμερα.</a:t>
            </a: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Το ενδιαφέρον του </a:t>
            </a:r>
            <a:r>
              <a:rPr lang="en-US" dirty="0">
                <a:latin typeface="Cambria" panose="02040503050406030204" pitchFamily="18" charset="0"/>
                <a:ea typeface="Cambria" panose="02040503050406030204" pitchFamily="18" charset="0"/>
              </a:rPr>
              <a:t>Keynes </a:t>
            </a:r>
            <a:r>
              <a:rPr lang="el-GR" dirty="0">
                <a:latin typeface="Cambria" panose="02040503050406030204" pitchFamily="18" charset="0"/>
                <a:ea typeface="Cambria" panose="02040503050406030204" pitchFamily="18" charset="0"/>
              </a:rPr>
              <a:t>στρέφεται στις επιχειρήσεις και συγκεκριμένα στις επενδυτικές αποφάσεις, αφού αυτές είναι το απαραίτητο όχημα για τη βιώσιμη οικονομική μεγέθυνση της οικονομίας.</a:t>
            </a: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Οι επιχειρηματίες διαμορφώνουν δύο ειδών προσδοκίες για το μέλλον: α) </a:t>
            </a:r>
            <a:r>
              <a:rPr lang="el-GR" dirty="0">
                <a:solidFill>
                  <a:srgbClr val="FF0000"/>
                </a:solidFill>
                <a:latin typeface="Cambria" panose="02040503050406030204" pitchFamily="18" charset="0"/>
                <a:ea typeface="Cambria" panose="02040503050406030204" pitchFamily="18" charset="0"/>
              </a:rPr>
              <a:t>βραχυπρόθεσμες</a:t>
            </a:r>
            <a:r>
              <a:rPr lang="el-GR" dirty="0">
                <a:latin typeface="Cambria" panose="02040503050406030204" pitchFamily="18" charset="0"/>
                <a:ea typeface="Cambria" panose="02040503050406030204" pitchFamily="18" charset="0"/>
              </a:rPr>
              <a:t> προσδοκίες σχετικά με το πόσο να παράγουν και πόσα άτομα να απασχολήσουν και β) </a:t>
            </a:r>
            <a:r>
              <a:rPr lang="el-GR" dirty="0">
                <a:solidFill>
                  <a:srgbClr val="FF0000"/>
                </a:solidFill>
                <a:latin typeface="Cambria" panose="02040503050406030204" pitchFamily="18" charset="0"/>
                <a:ea typeface="Cambria" panose="02040503050406030204" pitchFamily="18" charset="0"/>
              </a:rPr>
              <a:t>μακροπρόθεσμες</a:t>
            </a:r>
            <a:r>
              <a:rPr lang="el-GR" dirty="0">
                <a:latin typeface="Cambria" panose="02040503050406030204" pitchFamily="18" charset="0"/>
                <a:ea typeface="Cambria" panose="02040503050406030204" pitchFamily="18" charset="0"/>
              </a:rPr>
              <a:t> προσδοκίες αναφορικά με τα μελλοντικά οφέλη που θα προκύψουν από μια επένδυση σήμερα.</a:t>
            </a:r>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97662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621359-C3B1-4452-8829-4C1CFABF312B}"/>
              </a:ext>
            </a:extLst>
          </p:cNvPr>
          <p:cNvSpPr>
            <a:spLocks noGrp="1"/>
          </p:cNvSpPr>
          <p:nvPr>
            <p:ph type="title"/>
          </p:nvPr>
        </p:nvSpPr>
        <p:spPr/>
        <p:txBody>
          <a:bodyPr/>
          <a:lstStyle/>
          <a:p>
            <a:r>
              <a:rPr lang="el-GR" dirty="0"/>
              <a:t>Βραχυπρόθεσμες προσδοκίες</a:t>
            </a:r>
            <a:endParaRPr lang="en-GB" dirty="0"/>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E8491F3E-B78A-4949-8968-0420320D02C9}"/>
                  </a:ext>
                </a:extLst>
              </p:cNvPr>
              <p:cNvSpPr>
                <a:spLocks noGrp="1"/>
              </p:cNvSpPr>
              <p:nvPr>
                <p:ph idx="1"/>
              </p:nvPr>
            </p:nvSpPr>
            <p:spPr/>
            <p:txBody>
              <a:bodyPr>
                <a:normAutofit fontScale="70000" lnSpcReduction="20000"/>
              </a:bodyPr>
              <a:lstStyle/>
              <a:p>
                <a:r>
                  <a:rPr lang="el-GR" dirty="0">
                    <a:latin typeface="Cambria" panose="02040503050406030204" pitchFamily="18" charset="0"/>
                    <a:ea typeface="Cambria" panose="02040503050406030204" pitchFamily="18" charset="0"/>
                  </a:rPr>
                  <a:t>Οι επιχειρήσεις επιθυμούν να γνωρίζουν εκ των προτέρων ποια θα είναι η ζήτηση για το προϊόν τους, ώστε να παράγουν ακριβώς τις ποσότητες που ζητούνται.</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Δεδομένου ότι οι προσδοκίες αυτές αφορούν τις αμέσως επόμενες περιόδους, σε περιόδους σχετικής ηρεμίας, οι επιχειρήσεις μπορούν να κάνουν ικανοποιητικές προβλέψεις.</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Τα αποθέματα που διατηρούν οι επιχειρήσεις, τους επιτρέπουν να απορροφούν τα λάθη που κάνουν στις προσδοκίες τους.</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Για παράδειγμα αν οι προσδοκώμενες, από τις επιχειρήσεις, πωλήσεις </a:t>
                </a:r>
                <a14:m>
                  <m:oMath xmlns:m="http://schemas.openxmlformats.org/officeDocument/2006/math">
                    <m:sSup>
                      <m:sSupPr>
                        <m:ctrlPr>
                          <a:rPr lang="el-GR" i="1" smtClean="0">
                            <a:latin typeface="Cambria Math" panose="02040503050406030204" pitchFamily="18" charset="0"/>
                            <a:ea typeface="Cambria" panose="02040503050406030204" pitchFamily="18" charset="0"/>
                          </a:rPr>
                        </m:ctrlPr>
                      </m:sSupPr>
                      <m:e>
                        <m:r>
                          <a:rPr lang="en-US" b="0" i="1" smtClean="0">
                            <a:latin typeface="Cambria Math" panose="02040503050406030204" pitchFamily="18" charset="0"/>
                            <a:ea typeface="Cambria" panose="02040503050406030204" pitchFamily="18" charset="0"/>
                          </a:rPr>
                          <m:t>𝑆</m:t>
                        </m:r>
                      </m:e>
                      <m:sup>
                        <m:r>
                          <a:rPr lang="en-US" b="0" i="1" smtClean="0">
                            <a:latin typeface="Cambria Math" panose="02040503050406030204" pitchFamily="18" charset="0"/>
                            <a:ea typeface="Cambria" panose="02040503050406030204" pitchFamily="18" charset="0"/>
                          </a:rPr>
                          <m:t>𝑒</m:t>
                        </m:r>
                      </m:sup>
                    </m:sSup>
                  </m:oMath>
                </a14:m>
                <a:r>
                  <a:rPr lang="el-GR" dirty="0">
                    <a:latin typeface="Cambria" panose="02040503050406030204" pitchFamily="18" charset="0"/>
                    <a:ea typeface="Cambria" panose="02040503050406030204" pitchFamily="18" charset="0"/>
                  </a:rPr>
                  <a:t>είναι υψηλότερες από τις πραγματικές πωλήσεις </a:t>
                </a:r>
                <a:r>
                  <a:rPr lang="en-US" dirty="0">
                    <a:latin typeface="Cambria" panose="02040503050406030204" pitchFamily="18" charset="0"/>
                    <a:ea typeface="Cambria" panose="02040503050406030204" pitchFamily="18" charset="0"/>
                  </a:rPr>
                  <a:t>S, </a:t>
                </a:r>
                <a:r>
                  <a:rPr lang="el-GR" dirty="0">
                    <a:latin typeface="Cambria" panose="02040503050406030204" pitchFamily="18" charset="0"/>
                    <a:ea typeface="Cambria" panose="02040503050406030204" pitchFamily="18" charset="0"/>
                  </a:rPr>
                  <a:t>αυτό σημαίνει ότι οι επιχειρήσεις παρήγαν περισσότερο προϊόν από αυτό που τελικά πουλήθηκε. Τα αδιάθετα προϊόντα συσσωρεύονται στα αποθέματα </a:t>
                </a:r>
                <a:r>
                  <a:rPr lang="en-US" dirty="0">
                    <a:latin typeface="Cambria" panose="02040503050406030204" pitchFamily="18" charset="0"/>
                    <a:ea typeface="Cambria" panose="02040503050406030204" pitchFamily="18" charset="0"/>
                  </a:rPr>
                  <a:t>(inventories – INV)</a:t>
                </a:r>
                <a:r>
                  <a:rPr lang="el-GR" dirty="0">
                    <a:latin typeface="Cambria" panose="02040503050406030204" pitchFamily="18" charset="0"/>
                    <a:ea typeface="Cambria" panose="02040503050406030204" pitchFamily="18" charset="0"/>
                  </a:rPr>
                  <a:t> και αντιστρόφως.</a:t>
                </a:r>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a:p>
                <a:pPr marL="0" indent="0">
                  <a:buNone/>
                </a:pPr>
                <a14:m>
                  <m:oMathPara xmlns:m="http://schemas.openxmlformats.org/officeDocument/2006/math">
                    <m:oMathParaPr>
                      <m:jc m:val="center"/>
                    </m:oMathParaPr>
                    <m:oMath xmlns:m="http://schemas.openxmlformats.org/officeDocument/2006/math">
                      <m:sSup>
                        <m:sSupPr>
                          <m:ctrlPr>
                            <a:rPr lang="el-GR" i="1">
                              <a:latin typeface="Cambria Math" panose="02040503050406030204" pitchFamily="18" charset="0"/>
                              <a:ea typeface="Cambria" panose="02040503050406030204" pitchFamily="18" charset="0"/>
                            </a:rPr>
                          </m:ctrlPr>
                        </m:sSupPr>
                        <m:e>
                          <m:r>
                            <a:rPr lang="en-US" i="1">
                              <a:latin typeface="Cambria Math" panose="02040503050406030204" pitchFamily="18" charset="0"/>
                              <a:ea typeface="Cambria" panose="02040503050406030204" pitchFamily="18" charset="0"/>
                            </a:rPr>
                            <m:t>𝑆</m:t>
                          </m:r>
                        </m:e>
                        <m:sup>
                          <m:r>
                            <a:rPr lang="en-US" i="1">
                              <a:latin typeface="Cambria Math" panose="02040503050406030204" pitchFamily="18" charset="0"/>
                              <a:ea typeface="Cambria" panose="02040503050406030204" pitchFamily="18" charset="0"/>
                            </a:rPr>
                            <m:t>𝑒</m:t>
                          </m:r>
                        </m:sup>
                      </m:sSup>
                      <m:r>
                        <a:rPr lang="en-US" b="0" i="0" smtClean="0">
                          <a:latin typeface="Cambria Math" panose="02040503050406030204" pitchFamily="18" charset="0"/>
                          <a:ea typeface="Cambria" panose="02040503050406030204" pitchFamily="18" charset="0"/>
                        </a:rPr>
                        <m:t>−</m:t>
                      </m:r>
                      <m:r>
                        <m:rPr>
                          <m:sty m:val="p"/>
                        </m:rPr>
                        <a:rPr lang="en-US" b="0" i="0" smtClean="0">
                          <a:latin typeface="Cambria Math" panose="02040503050406030204" pitchFamily="18" charset="0"/>
                          <a:ea typeface="Cambria" panose="02040503050406030204" pitchFamily="18" charset="0"/>
                        </a:rPr>
                        <m:t>S</m:t>
                      </m:r>
                      <m:r>
                        <a:rPr lang="en-US" b="0" i="0" smtClean="0">
                          <a:latin typeface="Cambria Math" panose="02040503050406030204" pitchFamily="18" charset="0"/>
                          <a:ea typeface="Cambria" panose="02040503050406030204" pitchFamily="18" charset="0"/>
                        </a:rPr>
                        <m:t>=</m:t>
                      </m:r>
                      <m:r>
                        <m:rPr>
                          <m:sty m:val="p"/>
                        </m:rPr>
                        <a:rPr lang="el-GR" b="0" i="0" smtClean="0">
                          <a:latin typeface="Cambria Math" panose="02040503050406030204" pitchFamily="18" charset="0"/>
                          <a:ea typeface="Cambria" panose="02040503050406030204" pitchFamily="18" charset="0"/>
                        </a:rPr>
                        <m:t>Δ</m:t>
                      </m:r>
                      <m:r>
                        <m:rPr>
                          <m:sty m:val="p"/>
                        </m:rPr>
                        <a:rPr lang="en-US" b="0" i="0" smtClean="0">
                          <a:latin typeface="Cambria Math" panose="02040503050406030204" pitchFamily="18" charset="0"/>
                          <a:ea typeface="Cambria" panose="02040503050406030204" pitchFamily="18" charset="0"/>
                        </a:rPr>
                        <m:t>INV</m:t>
                      </m:r>
                    </m:oMath>
                  </m:oMathPara>
                </a14:m>
                <a:endParaRPr lang="en-GB" dirty="0">
                  <a:latin typeface="Cambria" panose="02040503050406030204" pitchFamily="18" charset="0"/>
                  <a:ea typeface="Cambria" panose="02040503050406030204" pitchFamily="18" charset="0"/>
                </a:endParaRPr>
              </a:p>
            </p:txBody>
          </p:sp>
        </mc:Choice>
        <mc:Fallback xmlns="">
          <p:sp>
            <p:nvSpPr>
              <p:cNvPr id="3" name="Θέση περιεχομένου 2">
                <a:extLst>
                  <a:ext uri="{FF2B5EF4-FFF2-40B4-BE49-F238E27FC236}">
                    <a16:creationId xmlns:a16="http://schemas.microsoft.com/office/drawing/2014/main" id="{E8491F3E-B78A-4949-8968-0420320D02C9}"/>
                  </a:ext>
                </a:extLst>
              </p:cNvPr>
              <p:cNvSpPr>
                <a:spLocks noGrp="1" noRot="1" noChangeAspect="1" noMove="1" noResize="1" noEditPoints="1" noAdjustHandles="1" noChangeArrowheads="1" noChangeShapeType="1" noTextEdit="1"/>
              </p:cNvSpPr>
              <p:nvPr>
                <p:ph idx="1"/>
              </p:nvPr>
            </p:nvSpPr>
            <p:spPr>
              <a:blipFill>
                <a:blip r:embed="rId2"/>
                <a:stretch>
                  <a:fillRect l="-522" t="-2801"/>
                </a:stretch>
              </a:blipFill>
            </p:spPr>
            <p:txBody>
              <a:bodyPr/>
              <a:lstStyle/>
              <a:p>
                <a:r>
                  <a:rPr lang="en-GB">
                    <a:noFill/>
                  </a:rPr>
                  <a:t> </a:t>
                </a:r>
              </a:p>
            </p:txBody>
          </p:sp>
        </mc:Fallback>
      </mc:AlternateContent>
    </p:spTree>
    <p:extLst>
      <p:ext uri="{BB962C8B-B14F-4D97-AF65-F5344CB8AC3E}">
        <p14:creationId xmlns:p14="http://schemas.microsoft.com/office/powerpoint/2010/main" val="1029678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2087D4-84DF-4883-B89E-5F3CE202752F}"/>
              </a:ext>
            </a:extLst>
          </p:cNvPr>
          <p:cNvSpPr>
            <a:spLocks noGrp="1"/>
          </p:cNvSpPr>
          <p:nvPr>
            <p:ph type="title"/>
          </p:nvPr>
        </p:nvSpPr>
        <p:spPr/>
        <p:txBody>
          <a:bodyPr/>
          <a:lstStyle/>
          <a:p>
            <a:r>
              <a:rPr lang="el-GR" dirty="0"/>
              <a:t>Παράγοντες επενδυτικών αποφάσεων</a:t>
            </a:r>
            <a:endParaRPr lang="en-GB" dirty="0"/>
          </a:p>
        </p:txBody>
      </p:sp>
      <p:sp>
        <p:nvSpPr>
          <p:cNvPr id="3" name="Θέση περιεχομένου 2">
            <a:extLst>
              <a:ext uri="{FF2B5EF4-FFF2-40B4-BE49-F238E27FC236}">
                <a16:creationId xmlns:a16="http://schemas.microsoft.com/office/drawing/2014/main" id="{B59C01ED-0AA0-445E-AB09-88889D41FAD9}"/>
              </a:ext>
            </a:extLst>
          </p:cNvPr>
          <p:cNvSpPr>
            <a:spLocks noGrp="1"/>
          </p:cNvSpPr>
          <p:nvPr>
            <p:ph idx="1"/>
          </p:nvPr>
        </p:nvSpPr>
        <p:spPr/>
        <p:txBody>
          <a:bodyPr>
            <a:normAutofit fontScale="92500" lnSpcReduction="20000"/>
          </a:bodyPr>
          <a:lstStyle/>
          <a:p>
            <a:r>
              <a:rPr lang="el-GR" dirty="0">
                <a:latin typeface="Cambria" panose="02040503050406030204" pitchFamily="18" charset="0"/>
                <a:ea typeface="Cambria" panose="02040503050406030204" pitchFamily="18" charset="0"/>
              </a:rPr>
              <a:t>Οι επενδύσεις, ωστόσο, είναι ένα μέγεθος που αποδίδει μεσοπρόθεσμα ή μακροπρόθεσμα. Για να ληφθεί μια επένδυση θα πρέπει να εξεταστούν μεταξύ άλλων παραγόντων:</a:t>
            </a:r>
          </a:p>
          <a:p>
            <a:endParaRPr lang="el-GR" dirty="0">
              <a:latin typeface="Cambria" panose="02040503050406030204" pitchFamily="18" charset="0"/>
              <a:ea typeface="Cambria" panose="02040503050406030204" pitchFamily="18" charset="0"/>
            </a:endParaRPr>
          </a:p>
          <a:p>
            <a:pPr marL="514350" indent="-514350">
              <a:buFont typeface="+mj-lt"/>
              <a:buAutoNum type="arabicPeriod"/>
            </a:pPr>
            <a:r>
              <a:rPr lang="el-GR" dirty="0">
                <a:latin typeface="Cambria" panose="02040503050406030204" pitchFamily="18" charset="0"/>
                <a:ea typeface="Cambria" panose="02040503050406030204" pitchFamily="18" charset="0"/>
              </a:rPr>
              <a:t>Η μακροπρόθεσμη σωρευτική απόδοση (κερδοφορία) της επένδυσης</a:t>
            </a:r>
          </a:p>
          <a:p>
            <a:pPr marL="514350" indent="-514350">
              <a:buFont typeface="+mj-lt"/>
              <a:buAutoNum type="arabicPeriod"/>
            </a:pPr>
            <a:r>
              <a:rPr lang="el-GR" dirty="0">
                <a:latin typeface="Cambria" panose="02040503050406030204" pitchFamily="18" charset="0"/>
                <a:ea typeface="Cambria" panose="02040503050406030204" pitchFamily="18" charset="0"/>
              </a:rPr>
              <a:t>Το ευρύτερο επιχειρηματικό κλίμα</a:t>
            </a:r>
          </a:p>
          <a:p>
            <a:pPr marL="514350" indent="-514350">
              <a:buFont typeface="+mj-lt"/>
              <a:buAutoNum type="arabicPeriod"/>
            </a:pPr>
            <a:r>
              <a:rPr lang="el-GR" dirty="0">
                <a:latin typeface="Cambria" panose="02040503050406030204" pitchFamily="18" charset="0"/>
                <a:ea typeface="Cambria" panose="02040503050406030204" pitchFamily="18" charset="0"/>
              </a:rPr>
              <a:t>Η πορεία του κλάδου στον οποίο δραστηριοποιείται η επιχείρηση</a:t>
            </a:r>
          </a:p>
          <a:p>
            <a:pPr marL="514350" indent="-514350">
              <a:buFont typeface="+mj-lt"/>
              <a:buAutoNum type="arabicPeriod"/>
            </a:pPr>
            <a:r>
              <a:rPr lang="el-GR" dirty="0">
                <a:latin typeface="Cambria" panose="02040503050406030204" pitchFamily="18" charset="0"/>
                <a:ea typeface="Cambria" panose="02040503050406030204" pitchFamily="18" charset="0"/>
              </a:rPr>
              <a:t>Η θέση της επιχείρησης στον κλάδο μετά την επένδυση</a:t>
            </a:r>
          </a:p>
          <a:p>
            <a:pPr marL="514350" indent="-514350">
              <a:buFont typeface="+mj-lt"/>
              <a:buAutoNum type="arabicPeriod"/>
            </a:pPr>
            <a:r>
              <a:rPr lang="el-GR" dirty="0">
                <a:latin typeface="Cambria" panose="02040503050406030204" pitchFamily="18" charset="0"/>
                <a:ea typeface="Cambria" panose="02040503050406030204" pitchFamily="18" charset="0"/>
              </a:rPr>
              <a:t>Το επιτόκιο δανεισμού</a:t>
            </a:r>
          </a:p>
          <a:p>
            <a:pPr marL="514350" indent="-514350">
              <a:buFont typeface="+mj-lt"/>
              <a:buAutoNum type="arabicPeriod"/>
            </a:pPr>
            <a:r>
              <a:rPr lang="el-GR" dirty="0">
                <a:latin typeface="Cambria" panose="02040503050406030204" pitchFamily="18" charset="0"/>
                <a:ea typeface="Cambria" panose="02040503050406030204" pitchFamily="18" charset="0"/>
              </a:rPr>
              <a:t>Το κλίμα στο χρηματιστήριο αν η επιχείρηση είναι ΑΕ και ειδικότερα αν χρηματοδοτεί την επένδυσή της μέσα από την έκδοση μετοχών ή ομολόγων</a:t>
            </a:r>
          </a:p>
          <a:p>
            <a:pPr marL="514350" indent="-514350">
              <a:buFont typeface="+mj-lt"/>
              <a:buAutoNum type="arabicPeriod"/>
            </a:pPr>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858898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692851-8DDD-426E-BD34-9A83A7DBFD05}"/>
              </a:ext>
            </a:extLst>
          </p:cNvPr>
          <p:cNvSpPr>
            <a:spLocks noGrp="1"/>
          </p:cNvSpPr>
          <p:nvPr>
            <p:ph type="title"/>
          </p:nvPr>
        </p:nvSpPr>
        <p:spPr/>
        <p:txBody>
          <a:bodyPr/>
          <a:lstStyle/>
          <a:p>
            <a:r>
              <a:rPr lang="el-GR" dirty="0"/>
              <a:t>Μακροπρόθεσμες προσδοκίες και θεμελιώδης αβεβαιότητα</a:t>
            </a:r>
            <a:endParaRPr lang="en-GB" dirty="0"/>
          </a:p>
        </p:txBody>
      </p:sp>
      <p:sp>
        <p:nvSpPr>
          <p:cNvPr id="3" name="Θέση περιεχομένου 2">
            <a:extLst>
              <a:ext uri="{FF2B5EF4-FFF2-40B4-BE49-F238E27FC236}">
                <a16:creationId xmlns:a16="http://schemas.microsoft.com/office/drawing/2014/main" id="{0739E7D6-6C01-45CB-A73F-C1710BE7D452}"/>
              </a:ext>
            </a:extLst>
          </p:cNvPr>
          <p:cNvSpPr>
            <a:spLocks noGrp="1"/>
          </p:cNvSpPr>
          <p:nvPr>
            <p:ph idx="1"/>
          </p:nvPr>
        </p:nvSpPr>
        <p:spPr/>
        <p:txBody>
          <a:bodyPr>
            <a:normAutofit fontScale="77500" lnSpcReduction="20000"/>
          </a:bodyPr>
          <a:lstStyle/>
          <a:p>
            <a:r>
              <a:rPr lang="el-GR" dirty="0">
                <a:latin typeface="Cambria" panose="02040503050406030204" pitchFamily="18" charset="0"/>
                <a:ea typeface="Cambria" panose="02040503050406030204" pitchFamily="18" charset="0"/>
              </a:rPr>
              <a:t>Στο παραπάνω πλαίσιο, οι επιχειρήσεις διαμορφώνουν μακροπρόθεσμες προσδοκίες, ειδικά σε ό,τι αφορά τη σωρευτική απόδοση της επένδυσης (</a:t>
            </a:r>
            <a:r>
              <a:rPr lang="en-US" dirty="0">
                <a:latin typeface="Cambria" panose="02040503050406030204" pitchFamily="18" charset="0"/>
                <a:ea typeface="Cambria" panose="02040503050406030204" pitchFamily="18" charset="0"/>
              </a:rPr>
              <a:t>marginal efficiency of capital - </a:t>
            </a:r>
            <a:r>
              <a:rPr lang="en-US" dirty="0" err="1">
                <a:latin typeface="Cambria" panose="02040503050406030204" pitchFamily="18" charset="0"/>
                <a:ea typeface="Cambria" panose="02040503050406030204" pitchFamily="18" charset="0"/>
              </a:rPr>
              <a:t>mec</a:t>
            </a:r>
            <a:r>
              <a:rPr lang="en-US" dirty="0">
                <a:latin typeface="Cambria" panose="02040503050406030204" pitchFamily="18" charset="0"/>
                <a:ea typeface="Cambria" panose="02040503050406030204" pitchFamily="18" charset="0"/>
              </a:rPr>
              <a:t>)</a:t>
            </a:r>
            <a:r>
              <a:rPr lang="el-GR" dirty="0">
                <a:latin typeface="Cambria" panose="02040503050406030204" pitchFamily="18" charset="0"/>
                <a:ea typeface="Cambria" panose="02040503050406030204" pitchFamily="18" charset="0"/>
              </a:rPr>
              <a:t>.</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Επειδή, η </a:t>
            </a:r>
            <a:r>
              <a:rPr lang="en-US" dirty="0" err="1">
                <a:latin typeface="Cambria" panose="02040503050406030204" pitchFamily="18" charset="0"/>
                <a:ea typeface="Cambria" panose="02040503050406030204" pitchFamily="18" charset="0"/>
              </a:rPr>
              <a:t>mec</a:t>
            </a:r>
            <a:r>
              <a:rPr lang="en-US" dirty="0">
                <a:latin typeface="Cambria" panose="02040503050406030204" pitchFamily="18" charset="0"/>
                <a:ea typeface="Cambria" panose="02040503050406030204" pitchFamily="18" charset="0"/>
              </a:rPr>
              <a:t> </a:t>
            </a:r>
            <a:r>
              <a:rPr lang="el-GR" dirty="0">
                <a:latin typeface="Cambria" panose="02040503050406030204" pitchFamily="18" charset="0"/>
                <a:ea typeface="Cambria" panose="02040503050406030204" pitchFamily="18" charset="0"/>
              </a:rPr>
              <a:t>είναι ένα μέγεθος που καλύπτει πολλαπλές μελλοντικές περιόδους, η απόδοση </a:t>
            </a:r>
            <a:r>
              <a:rPr lang="el-GR" dirty="0" err="1">
                <a:latin typeface="Cambria" panose="02040503050406030204" pitchFamily="18" charset="0"/>
                <a:ea typeface="Cambria" panose="02040503050406030204" pitchFamily="18" charset="0"/>
              </a:rPr>
              <a:t>ποσοτικοποιημένου</a:t>
            </a:r>
            <a:r>
              <a:rPr lang="el-GR" dirty="0">
                <a:latin typeface="Cambria" panose="02040503050406030204" pitchFamily="18" charset="0"/>
                <a:ea typeface="Cambria" panose="02040503050406030204" pitchFamily="18" charset="0"/>
              </a:rPr>
              <a:t> ρίσκου στην απόδοση της επένδυσης (π.χ. εκτιμώ ότι το κέρδος θα είναι Χ με πιθανότητα 45%) είναι αδύνατη. </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Η αδυναμία να αποδώσουμε μια πιθανότητα σε ένα πιθανό ενδεχόμενο λόγω μακράς διάρκειας, ονομάστηκε από τον </a:t>
            </a:r>
            <a:r>
              <a:rPr lang="en-US" dirty="0">
                <a:latin typeface="Cambria" panose="02040503050406030204" pitchFamily="18" charset="0"/>
                <a:ea typeface="Cambria" panose="02040503050406030204" pitchFamily="18" charset="0"/>
              </a:rPr>
              <a:t>Keynes </a:t>
            </a:r>
            <a:r>
              <a:rPr lang="el-GR" dirty="0">
                <a:latin typeface="Cambria" panose="02040503050406030204" pitchFamily="18" charset="0"/>
                <a:ea typeface="Cambria" panose="02040503050406030204" pitchFamily="18" charset="0"/>
              </a:rPr>
              <a:t>θεμελιώδης αβεβαιότητα. </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solidFill>
                  <a:srgbClr val="FF0000"/>
                </a:solidFill>
                <a:latin typeface="Cambria" panose="02040503050406030204" pitchFamily="18" charset="0"/>
                <a:ea typeface="Cambria" panose="02040503050406030204" pitchFamily="18" charset="0"/>
              </a:rPr>
              <a:t>Οι επενδύσεις λαμβάνονται με γνώμονα τη διαίσθηση</a:t>
            </a:r>
            <a:r>
              <a:rPr lang="el-GR" dirty="0">
                <a:latin typeface="Cambria" panose="02040503050406030204" pitchFamily="18" charset="0"/>
                <a:ea typeface="Cambria" panose="02040503050406030204" pitchFamily="18" charset="0"/>
              </a:rPr>
              <a:t>, κάτι που ο </a:t>
            </a:r>
            <a:r>
              <a:rPr lang="en-US" dirty="0">
                <a:latin typeface="Cambria" panose="02040503050406030204" pitchFamily="18" charset="0"/>
                <a:ea typeface="Cambria" panose="02040503050406030204" pitchFamily="18" charset="0"/>
              </a:rPr>
              <a:t>Keynes </a:t>
            </a:r>
            <a:r>
              <a:rPr lang="el-GR" dirty="0">
                <a:latin typeface="Cambria" panose="02040503050406030204" pitchFamily="18" charset="0"/>
                <a:ea typeface="Cambria" panose="02040503050406030204" pitchFamily="18" charset="0"/>
              </a:rPr>
              <a:t>ονόμασε ζωώδη ένστικτα (</a:t>
            </a:r>
            <a:r>
              <a:rPr lang="en-US" dirty="0">
                <a:latin typeface="Cambria" panose="02040503050406030204" pitchFamily="18" charset="0"/>
                <a:ea typeface="Cambria" panose="02040503050406030204" pitchFamily="18" charset="0"/>
              </a:rPr>
              <a:t>animal spirits).</a:t>
            </a:r>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45832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D41AEA-F470-4FE7-8790-FF44BC0938FC}"/>
              </a:ext>
            </a:extLst>
          </p:cNvPr>
          <p:cNvSpPr>
            <a:spLocks noGrp="1"/>
          </p:cNvSpPr>
          <p:nvPr>
            <p:ph type="title"/>
          </p:nvPr>
        </p:nvSpPr>
        <p:spPr/>
        <p:txBody>
          <a:bodyPr/>
          <a:lstStyle/>
          <a:p>
            <a:r>
              <a:rPr lang="el-GR" dirty="0"/>
              <a:t>Το οικονομικό και πολιτικό περιβάλλον εντός του οποίου έγραφε ο </a:t>
            </a:r>
            <a:r>
              <a:rPr lang="en-US" dirty="0"/>
              <a:t>Keynes</a:t>
            </a:r>
            <a:endParaRPr lang="en-GB" dirty="0"/>
          </a:p>
        </p:txBody>
      </p:sp>
      <p:sp>
        <p:nvSpPr>
          <p:cNvPr id="3" name="Θέση περιεχομένου 2">
            <a:extLst>
              <a:ext uri="{FF2B5EF4-FFF2-40B4-BE49-F238E27FC236}">
                <a16:creationId xmlns:a16="http://schemas.microsoft.com/office/drawing/2014/main" id="{CB98A9C4-9743-419C-9BD2-8085E413BA51}"/>
              </a:ext>
            </a:extLst>
          </p:cNvPr>
          <p:cNvSpPr>
            <a:spLocks noGrp="1"/>
          </p:cNvSpPr>
          <p:nvPr>
            <p:ph idx="1"/>
          </p:nvPr>
        </p:nvSpPr>
        <p:spPr/>
        <p:txBody>
          <a:bodyPr>
            <a:normAutofit fontScale="85000" lnSpcReduction="20000"/>
          </a:bodyPr>
          <a:lstStyle/>
          <a:p>
            <a:r>
              <a:rPr lang="el-GR" dirty="0">
                <a:latin typeface="Cambria" panose="02040503050406030204" pitchFamily="18" charset="0"/>
                <a:ea typeface="Cambria" panose="02040503050406030204" pitchFamily="18" charset="0"/>
              </a:rPr>
              <a:t>Οκτωβριανή επανάσταση (1917)</a:t>
            </a: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Συνθήκη των Βερσαλλιών (1919)</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Μεγάλο κραχ (1929)</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Αποχώρηση της </a:t>
            </a:r>
            <a:r>
              <a:rPr lang="el-GR" dirty="0" err="1">
                <a:latin typeface="Cambria" panose="02040503050406030204" pitchFamily="18" charset="0"/>
                <a:ea typeface="Cambria" panose="02040503050406030204" pitchFamily="18" charset="0"/>
              </a:rPr>
              <a:t>Μεγ</a:t>
            </a:r>
            <a:r>
              <a:rPr lang="el-GR" dirty="0">
                <a:latin typeface="Cambria" panose="02040503050406030204" pitchFamily="18" charset="0"/>
                <a:ea typeface="Cambria" panose="02040503050406030204" pitchFamily="18" charset="0"/>
              </a:rPr>
              <a:t>. Βρετανίας από τον «Κανόνα του Χρυσού» (1931)</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Άνοδος του ναζισμού στην εξουσία (1933)</a:t>
            </a:r>
            <a:endParaRPr lang="en-US" dirty="0">
              <a:latin typeface="Cambria" panose="02040503050406030204" pitchFamily="18" charset="0"/>
              <a:ea typeface="Cambria" panose="02040503050406030204" pitchFamily="18" charset="0"/>
            </a:endParaRP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Εφαρμογή του </a:t>
            </a:r>
            <a:r>
              <a:rPr lang="en-US" dirty="0">
                <a:latin typeface="Cambria" panose="02040503050406030204" pitchFamily="18" charset="0"/>
                <a:ea typeface="Cambria" panose="02040503050406030204" pitchFamily="18" charset="0"/>
              </a:rPr>
              <a:t>New Deal (1933)</a:t>
            </a:r>
            <a:endParaRPr lang="el-GR" dirty="0">
              <a:latin typeface="Cambria" panose="02040503050406030204" pitchFamily="18" charset="0"/>
              <a:ea typeface="Cambria" panose="02040503050406030204" pitchFamily="18" charset="0"/>
            </a:endParaRPr>
          </a:p>
          <a:p>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34306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4D9165-9C36-41A7-A3FA-B820EE9F2A20}"/>
              </a:ext>
            </a:extLst>
          </p:cNvPr>
          <p:cNvSpPr>
            <a:spLocks noGrp="1"/>
          </p:cNvSpPr>
          <p:nvPr>
            <p:ph type="title"/>
          </p:nvPr>
        </p:nvSpPr>
        <p:spPr/>
        <p:txBody>
          <a:bodyPr/>
          <a:lstStyle/>
          <a:p>
            <a:r>
              <a:rPr lang="el-GR" dirty="0"/>
              <a:t>Μακροοικονομικές επιδράσεις της θεμελιώδους αβεβαιότητας</a:t>
            </a:r>
            <a:endParaRPr lang="en-GB" dirty="0"/>
          </a:p>
        </p:txBody>
      </p:sp>
      <p:sp>
        <p:nvSpPr>
          <p:cNvPr id="3" name="Θέση περιεχομένου 2">
            <a:extLst>
              <a:ext uri="{FF2B5EF4-FFF2-40B4-BE49-F238E27FC236}">
                <a16:creationId xmlns:a16="http://schemas.microsoft.com/office/drawing/2014/main" id="{EB65B61E-D646-4B20-8221-246F4F69EC42}"/>
              </a:ext>
            </a:extLst>
          </p:cNvPr>
          <p:cNvSpPr>
            <a:spLocks noGrp="1"/>
          </p:cNvSpPr>
          <p:nvPr>
            <p:ph idx="1"/>
          </p:nvPr>
        </p:nvSpPr>
        <p:spPr/>
        <p:txBody>
          <a:bodyPr>
            <a:normAutofit fontScale="92500" lnSpcReduction="20000"/>
          </a:bodyPr>
          <a:lstStyle/>
          <a:p>
            <a:r>
              <a:rPr lang="el-GR" dirty="0">
                <a:latin typeface="Cambria" panose="02040503050406030204" pitchFamily="18" charset="0"/>
                <a:ea typeface="Cambria" panose="02040503050406030204" pitchFamily="18" charset="0"/>
              </a:rPr>
              <a:t>Ακριβώς επειδή η επένδυση ενέχει ρίσκο το οποίο δεν είναι μετρήσιμο, ο όγκος των επενδύσεων σε κάθε περίοδο περιορίζεται από την αβεβαιότητα των επιχειρήσεων αναφορικά με τις μελλοντικές αποδόσεις της επένδυσης.</a:t>
            </a: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Το αποτέλεσμα του παραπάνω είναι διττό:</a:t>
            </a:r>
          </a:p>
          <a:p>
            <a:pPr marL="514350" indent="-514350">
              <a:buFont typeface="+mj-lt"/>
              <a:buAutoNum type="arabicPeriod"/>
            </a:pPr>
            <a:r>
              <a:rPr lang="el-GR" dirty="0">
                <a:latin typeface="Cambria" panose="02040503050406030204" pitchFamily="18" charset="0"/>
                <a:ea typeface="Cambria" panose="02040503050406030204" pitchFamily="18" charset="0"/>
              </a:rPr>
              <a:t>Οι επενδύσεις κινούνται προ-κυκλικά (αυξάνονται σε περιόδους οικονομικής άνθησης, όταν το κλίμα είναι θετικό, βυθίζονται σε περιόδους ύφεσης).</a:t>
            </a:r>
          </a:p>
          <a:p>
            <a:pPr marL="514350" indent="-514350">
              <a:buFont typeface="+mj-lt"/>
              <a:buAutoNum type="arabicPeriod"/>
            </a:pPr>
            <a:r>
              <a:rPr lang="el-GR" dirty="0">
                <a:latin typeface="Cambria" panose="02040503050406030204" pitchFamily="18" charset="0"/>
                <a:ea typeface="Cambria" panose="02040503050406030204" pitchFamily="18" charset="0"/>
              </a:rPr>
              <a:t>Δεν υπάρχει επαρκής όγκος επενδύσεων στην οικονομία για να επιτευχθεί πλήρης απασχόληση (η ανεργία είναι αποτέλεσμα ανεπαρκούς επένδυσης και όχι υψηλού μισθού).</a:t>
            </a:r>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0162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0BA109-9C76-4F39-A400-BC5C0D035347}"/>
              </a:ext>
            </a:extLst>
          </p:cNvPr>
          <p:cNvSpPr>
            <a:spLocks noGrp="1"/>
          </p:cNvSpPr>
          <p:nvPr>
            <p:ph type="title"/>
          </p:nvPr>
        </p:nvSpPr>
        <p:spPr/>
        <p:txBody>
          <a:bodyPr/>
          <a:lstStyle/>
          <a:p>
            <a:r>
              <a:rPr lang="el-GR" dirty="0"/>
              <a:t>Ο ρόλος των δημοσίων επενδύσεων</a:t>
            </a:r>
            <a:endParaRPr lang="en-GB" dirty="0"/>
          </a:p>
        </p:txBody>
      </p:sp>
      <p:sp>
        <p:nvSpPr>
          <p:cNvPr id="3" name="Θέση περιεχομένου 2">
            <a:extLst>
              <a:ext uri="{FF2B5EF4-FFF2-40B4-BE49-F238E27FC236}">
                <a16:creationId xmlns:a16="http://schemas.microsoft.com/office/drawing/2014/main" id="{1A2FA775-06AF-4B64-AF7E-E4F1531E716C}"/>
              </a:ext>
            </a:extLst>
          </p:cNvPr>
          <p:cNvSpPr>
            <a:spLocks noGrp="1"/>
          </p:cNvSpPr>
          <p:nvPr>
            <p:ph idx="1"/>
          </p:nvPr>
        </p:nvSpPr>
        <p:spPr/>
        <p:txBody>
          <a:bodyPr>
            <a:normAutofit fontScale="92500" lnSpcReduction="10000"/>
          </a:bodyPr>
          <a:lstStyle/>
          <a:p>
            <a:r>
              <a:rPr lang="el-GR" dirty="0">
                <a:latin typeface="Cambria" panose="02040503050406030204" pitchFamily="18" charset="0"/>
                <a:ea typeface="Cambria" panose="02040503050406030204" pitchFamily="18" charset="0"/>
              </a:rPr>
              <a:t>Επειδή η επένδυση αποτελεί τον πιο ασταθή, όσο και κρίσιμο, παράγοντα στην οικονομία, ο ρόλος του χαράκτη οικονομικής πολιτικής είναι να κατευθύνει την επένδυση.</a:t>
            </a: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Οι δημόσιες επενδύσεις αποτελούν κρίσιμο εργαλείο. Ενισχύουν τις υποδομές της οικονομίας κι επομένως τις προοπτικές της.</a:t>
            </a: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Ταυτόχρονα, δημιουργούν προοπτικές κερδοφορίας για τις επιχειρήσεις με αποτέλεσμα να αυξάνουν τη </a:t>
            </a:r>
            <a:r>
              <a:rPr lang="en-US" dirty="0" err="1">
                <a:latin typeface="Cambria" panose="02040503050406030204" pitchFamily="18" charset="0"/>
                <a:ea typeface="Cambria" panose="02040503050406030204" pitchFamily="18" charset="0"/>
              </a:rPr>
              <a:t>mec</a:t>
            </a:r>
            <a:r>
              <a:rPr lang="el-GR" dirty="0">
                <a:latin typeface="Cambria" panose="02040503050406030204" pitchFamily="18" charset="0"/>
                <a:ea typeface="Cambria" panose="02040503050406030204" pitchFamily="18" charset="0"/>
              </a:rPr>
              <a:t>. Με αυτόν τον τρόπο </a:t>
            </a:r>
            <a:r>
              <a:rPr lang="el-GR" dirty="0">
                <a:solidFill>
                  <a:srgbClr val="FF0000"/>
                </a:solidFill>
                <a:latin typeface="Cambria" panose="02040503050406030204" pitchFamily="18" charset="0"/>
                <a:ea typeface="Cambria" panose="02040503050406030204" pitchFamily="18" charset="0"/>
              </a:rPr>
              <a:t>οι δημόσιες επενδύσεις προσελκύουν ιδιωτικές επενδύσεις</a:t>
            </a:r>
            <a:r>
              <a:rPr lang="el-GR" dirty="0">
                <a:latin typeface="Cambria" panose="02040503050406030204" pitchFamily="18" charset="0"/>
                <a:ea typeface="Cambria" panose="02040503050406030204" pitchFamily="18" charset="0"/>
              </a:rPr>
              <a:t>. Στα οικονομικά αυτή η συνθήκη ονομάζεται </a:t>
            </a:r>
            <a:r>
              <a:rPr lang="en-US" dirty="0">
                <a:latin typeface="Cambria" panose="02040503050406030204" pitchFamily="18" charset="0"/>
                <a:ea typeface="Cambria" panose="02040503050406030204" pitchFamily="18" charset="0"/>
              </a:rPr>
              <a:t>crowd-in effect.</a:t>
            </a:r>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683800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3628F-E7FF-4F7E-9BEA-321EC46F55DA}"/>
              </a:ext>
            </a:extLst>
          </p:cNvPr>
          <p:cNvSpPr>
            <a:spLocks noGrp="1"/>
          </p:cNvSpPr>
          <p:nvPr>
            <p:ph type="title"/>
          </p:nvPr>
        </p:nvSpPr>
        <p:spPr>
          <a:xfrm>
            <a:off x="286247" y="365125"/>
            <a:ext cx="11314706" cy="773719"/>
          </a:xfrm>
        </p:spPr>
        <p:txBody>
          <a:bodyPr>
            <a:normAutofit/>
          </a:bodyPr>
          <a:lstStyle/>
          <a:p>
            <a:pPr algn="ctr"/>
            <a:r>
              <a:rPr lang="el-GR" dirty="0"/>
              <a:t>Στοιχεία θεωρίας στα κείμενα του </a:t>
            </a:r>
            <a:r>
              <a:rPr lang="en-US" dirty="0"/>
              <a:t>Keynes</a:t>
            </a:r>
            <a:endParaRPr lang="en-GB" dirty="0"/>
          </a:p>
        </p:txBody>
      </p:sp>
      <p:sp>
        <p:nvSpPr>
          <p:cNvPr id="3" name="Content Placeholder 2">
            <a:extLst>
              <a:ext uri="{FF2B5EF4-FFF2-40B4-BE49-F238E27FC236}">
                <a16:creationId xmlns:a16="http://schemas.microsoft.com/office/drawing/2014/main" id="{D6A98258-6C9E-4EE1-8E26-0659D3FABDE4}"/>
              </a:ext>
            </a:extLst>
          </p:cNvPr>
          <p:cNvSpPr>
            <a:spLocks noGrp="1"/>
          </p:cNvSpPr>
          <p:nvPr>
            <p:ph idx="1"/>
          </p:nvPr>
        </p:nvSpPr>
        <p:spPr>
          <a:xfrm>
            <a:off x="0" y="1366092"/>
            <a:ext cx="12191999" cy="5491907"/>
          </a:xfrm>
        </p:spPr>
        <p:txBody>
          <a:bodyPr>
            <a:normAutofit fontScale="62500" lnSpcReduction="20000"/>
          </a:bodyPr>
          <a:lstStyle/>
          <a:p>
            <a:r>
              <a:rPr lang="el-GR" dirty="0">
                <a:latin typeface="Cambria" panose="02040503050406030204" pitchFamily="18" charset="0"/>
                <a:ea typeface="Cambria" panose="02040503050406030204" pitchFamily="18" charset="0"/>
              </a:rPr>
              <a:t>Ο </a:t>
            </a:r>
            <a:r>
              <a:rPr lang="en-US" dirty="0">
                <a:latin typeface="Cambria" panose="02040503050406030204" pitchFamily="18" charset="0"/>
                <a:ea typeface="Cambria" panose="02040503050406030204" pitchFamily="18" charset="0"/>
              </a:rPr>
              <a:t>Keynes </a:t>
            </a:r>
            <a:r>
              <a:rPr lang="el-GR" dirty="0">
                <a:latin typeface="Cambria" panose="02040503050406030204" pitchFamily="18" charset="0"/>
                <a:ea typeface="Cambria" panose="02040503050406030204" pitchFamily="18" charset="0"/>
              </a:rPr>
              <a:t>πιστεύει στη σημασία και δυνατότητες του ατόμου- θεωρεί ότι κατέχει μια πρωταρχική δύναμη και δυνατότητα, από τους μεγάλους στοχαστές της ανθρωπότητας (</a:t>
            </a:r>
            <a:r>
              <a:rPr lang="en-US" dirty="0">
                <a:latin typeface="Cambria" panose="02040503050406030204" pitchFamily="18" charset="0"/>
                <a:ea typeface="Cambria" panose="02040503050406030204" pitchFamily="18" charset="0"/>
              </a:rPr>
              <a:t>Newton)</a:t>
            </a:r>
            <a:r>
              <a:rPr lang="el-GR" dirty="0">
                <a:latin typeface="Cambria" panose="02040503050406030204" pitchFamily="18" charset="0"/>
                <a:ea typeface="Cambria" panose="02040503050406030204" pitchFamily="18" charset="0"/>
              </a:rPr>
              <a:t> ως τον καθημερινό άνθρωπο.</a:t>
            </a:r>
          </a:p>
          <a:p>
            <a:pPr marL="0" indent="0">
              <a:buNone/>
            </a:pPr>
            <a:endParaRPr lang="en-US"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Αντιλαμβάνεται το άτομο ως μια πολύπλευρη οντότητα, (εν μέρει λογικό και εν μέρει κοινωνικό και όχι τόσο απαραίτητα ορθολογικό ον) και προσπάθησε να τα κατανοήσει ως ολοκληρωμένες προσωπικότητες που λειτουργούν με βάση τη διαίσθηση (</a:t>
            </a:r>
            <a:r>
              <a:rPr lang="en-US" dirty="0">
                <a:latin typeface="Cambria" panose="02040503050406030204" pitchFamily="18" charset="0"/>
                <a:ea typeface="Cambria" panose="02040503050406030204" pitchFamily="18" charset="0"/>
              </a:rPr>
              <a:t>intuition</a:t>
            </a:r>
            <a:r>
              <a:rPr lang="el-GR" dirty="0">
                <a:latin typeface="Cambria" panose="02040503050406030204" pitchFamily="18" charset="0"/>
                <a:ea typeface="Cambria" panose="02040503050406030204" pitchFamily="18" charset="0"/>
              </a:rPr>
              <a:t>) σε πολλά πράγματα. </a:t>
            </a:r>
          </a:p>
          <a:p>
            <a:pPr marL="0" indent="0">
              <a:buNone/>
            </a:pPr>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Έδωσε πολύ μεγαλύτερη σημασία στη διαίσθηση ως μέρος του τρόπου με τον οποίο δημιουργείται γνώση, και πίστευε ότι πολλές φορές η σωστή διαίσθηση προηγείται της επίσημης επιστημονικής απόδειξης</a:t>
            </a:r>
            <a:r>
              <a:rPr lang="en-US" dirty="0">
                <a:latin typeface="Cambria" panose="02040503050406030204" pitchFamily="18" charset="0"/>
                <a:ea typeface="Cambria" panose="02040503050406030204" pitchFamily="18" charset="0"/>
              </a:rPr>
              <a:t>.</a:t>
            </a:r>
            <a:endParaRPr lang="el-GR" dirty="0">
              <a:latin typeface="Cambria" panose="02040503050406030204" pitchFamily="18" charset="0"/>
              <a:ea typeface="Cambria" panose="02040503050406030204" pitchFamily="18" charset="0"/>
            </a:endParaRPr>
          </a:p>
          <a:p>
            <a:pPr marL="0" indent="0">
              <a:buNone/>
            </a:pPr>
            <a:endParaRPr lang="en-US"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Ήταν πάντα προσεκτικός με αφηρημένες θεωρίες που δεν είχαν άμεση σχέση με την κοινωνική πραγματικότητα. </a:t>
            </a:r>
          </a:p>
          <a:p>
            <a:pPr marL="0" indent="0">
              <a:buNone/>
            </a:pPr>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Αντί αυτού προτιμούσε να έχει αποτελέσματα και λύσεις που συνάδουν με την κοινή λογική. </a:t>
            </a:r>
          </a:p>
          <a:p>
            <a:pPr marL="0" indent="0">
              <a:buNone/>
            </a:pPr>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Για τον </a:t>
            </a:r>
            <a:r>
              <a:rPr lang="en-US" dirty="0">
                <a:latin typeface="Cambria" panose="02040503050406030204" pitchFamily="18" charset="0"/>
                <a:ea typeface="Cambria" panose="02040503050406030204" pitchFamily="18" charset="0"/>
              </a:rPr>
              <a:t>Keynes </a:t>
            </a:r>
            <a:r>
              <a:rPr lang="el-GR" dirty="0">
                <a:latin typeface="Cambria" panose="02040503050406030204" pitchFamily="18" charset="0"/>
                <a:ea typeface="Cambria" panose="02040503050406030204" pitchFamily="18" charset="0"/>
              </a:rPr>
              <a:t>η κοινή λογική βασιζόταν σε ένα βαθύ σύστημα θεωριών, παράδοσης, τρόπου έκφρασης, ηθικών και κοινωνικών κανόνων που συμβάλουν στην κατανόηση και λύση ενός προβλήματος. </a:t>
            </a: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Από τον </a:t>
            </a:r>
            <a:r>
              <a:rPr lang="en-US" dirty="0">
                <a:latin typeface="Cambria" panose="02040503050406030204" pitchFamily="18" charset="0"/>
                <a:ea typeface="Cambria" panose="02040503050406030204" pitchFamily="18" charset="0"/>
              </a:rPr>
              <a:t>Marshall</a:t>
            </a:r>
            <a:r>
              <a:rPr lang="el-GR" dirty="0">
                <a:latin typeface="Cambria" panose="02040503050406030204" pitchFamily="18" charset="0"/>
                <a:ea typeface="Cambria" panose="02040503050406030204" pitchFamily="18" charset="0"/>
              </a:rPr>
              <a:t> πήρε επίσης και τη σημασία της δημιουργίας καινούργιων ερμηνευτικών εργαλείων για να υπάρχει το πεδίο να συζητηθούν καινούριες πιθανές λύσεις</a:t>
            </a:r>
            <a:r>
              <a:rPr lang="en-US" dirty="0">
                <a:latin typeface="Cambria" panose="02040503050406030204" pitchFamily="18" charset="0"/>
                <a:ea typeface="Cambria" panose="02040503050406030204" pitchFamily="18" charset="0"/>
              </a:rPr>
              <a:t>. </a:t>
            </a:r>
            <a:r>
              <a:rPr lang="el-GR" dirty="0">
                <a:latin typeface="Cambria" panose="02040503050406030204" pitchFamily="18" charset="0"/>
                <a:ea typeface="Cambria" panose="02040503050406030204" pitchFamily="18" charset="0"/>
              </a:rPr>
              <a:t> </a:t>
            </a:r>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21681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425A2-9C96-433F-B4A8-5205D98F706F}"/>
              </a:ext>
            </a:extLst>
          </p:cNvPr>
          <p:cNvSpPr>
            <a:spLocks noGrp="1"/>
          </p:cNvSpPr>
          <p:nvPr>
            <p:ph type="title"/>
          </p:nvPr>
        </p:nvSpPr>
        <p:spPr>
          <a:xfrm>
            <a:off x="838200" y="365126"/>
            <a:ext cx="10515600" cy="898410"/>
          </a:xfrm>
        </p:spPr>
        <p:txBody>
          <a:bodyPr/>
          <a:lstStyle/>
          <a:p>
            <a:r>
              <a:rPr lang="el-GR" dirty="0"/>
              <a:t>Η κοινωνική διάσταση</a:t>
            </a:r>
            <a:endParaRPr lang="en-GB" dirty="0"/>
          </a:p>
        </p:txBody>
      </p:sp>
      <p:sp>
        <p:nvSpPr>
          <p:cNvPr id="3" name="Content Placeholder 2">
            <a:extLst>
              <a:ext uri="{FF2B5EF4-FFF2-40B4-BE49-F238E27FC236}">
                <a16:creationId xmlns:a16="http://schemas.microsoft.com/office/drawing/2014/main" id="{F345C548-4525-4CD2-9B60-55ABA78BD3A4}"/>
              </a:ext>
            </a:extLst>
          </p:cNvPr>
          <p:cNvSpPr>
            <a:spLocks noGrp="1"/>
          </p:cNvSpPr>
          <p:nvPr>
            <p:ph idx="1"/>
          </p:nvPr>
        </p:nvSpPr>
        <p:spPr>
          <a:xfrm>
            <a:off x="838200" y="1396538"/>
            <a:ext cx="10515600" cy="4780425"/>
          </a:xfrm>
        </p:spPr>
        <p:txBody>
          <a:bodyPr>
            <a:normAutofit fontScale="62500" lnSpcReduction="20000"/>
          </a:bodyPr>
          <a:lstStyle/>
          <a:p>
            <a:r>
              <a:rPr lang="el-GR" dirty="0">
                <a:latin typeface="Cambria" panose="02040503050406030204" pitchFamily="18" charset="0"/>
                <a:ea typeface="Cambria" panose="02040503050406030204" pitchFamily="18" charset="0"/>
              </a:rPr>
              <a:t>Η κοινωνία σήμερα περισσότερο από ποτέ είναι βασισμένη στην ιδέα του ατόμου, και απαρτίζεται από ιδιώτες/άτομα. Όμως η κοινωνία είναι κάτι παραπάνω από την απλή αρίθμηση των μελών της. </a:t>
            </a: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Για τη σωστή κατανόηση της μακροοικονομικής δυναμικής του συστήματος αυτό είναι ένα θεμελιώδες ζήτημα γιατί πρέπει να δημιουργήσουμε εργαλεία που μπορούν να αποτυπώσουν σωστά αυτή τη δυναμική και τις αλληλεπιδράσεις. </a:t>
            </a: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Ένα διαφορετικό (αλλά συναφές) ζήτημα της γενικής οργάνωσης της σύγχρονης βιομηχανικής κοινωνίας είναι ότι δεν έχει την οργανική ενότητα για το ηθικό, κοινωνικό και </a:t>
            </a:r>
            <a:r>
              <a:rPr lang="el-GR" dirty="0" err="1">
                <a:latin typeface="Cambria" panose="02040503050406030204" pitchFamily="18" charset="0"/>
                <a:ea typeface="Cambria" panose="02040503050406030204" pitchFamily="18" charset="0"/>
              </a:rPr>
              <a:t>αξιακό</a:t>
            </a:r>
            <a:r>
              <a:rPr lang="el-GR" dirty="0">
                <a:latin typeface="Cambria" panose="02040503050406030204" pitchFamily="18" charset="0"/>
                <a:ea typeface="Cambria" panose="02040503050406030204" pitchFamily="18" charset="0"/>
              </a:rPr>
              <a:t> υπόβαθρο που έχει μια προ-βιομηχανική (παραδοσιακά) οργανωμένη κοινωνία. </a:t>
            </a:r>
          </a:p>
          <a:p>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Υπάρχει</a:t>
            </a:r>
            <a:r>
              <a:rPr lang="en-US" dirty="0">
                <a:latin typeface="Cambria" panose="02040503050406030204" pitchFamily="18" charset="0"/>
                <a:ea typeface="Cambria" panose="02040503050406030204" pitchFamily="18" charset="0"/>
              </a:rPr>
              <a:t> </a:t>
            </a:r>
            <a:r>
              <a:rPr lang="el-GR" dirty="0">
                <a:latin typeface="Cambria" panose="02040503050406030204" pitchFamily="18" charset="0"/>
                <a:ea typeface="Cambria" panose="02040503050406030204" pitchFamily="18" charset="0"/>
              </a:rPr>
              <a:t>Θεμελιώδης Αβεβαιότητα (</a:t>
            </a:r>
            <a:r>
              <a:rPr lang="en-US" dirty="0">
                <a:latin typeface="Cambria" panose="02040503050406030204" pitchFamily="18" charset="0"/>
                <a:ea typeface="Cambria" panose="02040503050406030204" pitchFamily="18" charset="0"/>
              </a:rPr>
              <a:t>fundamental uncertainty</a:t>
            </a:r>
            <a:r>
              <a:rPr lang="el-GR" dirty="0">
                <a:latin typeface="Cambria" panose="02040503050406030204" pitchFamily="18" charset="0"/>
                <a:ea typeface="Cambria" panose="02040503050406030204" pitchFamily="18" charset="0"/>
              </a:rPr>
              <a:t>) και από την πλευρά του ατόμου αλλά και της ίδιας της δυναμικής του συστήματος</a:t>
            </a:r>
            <a:r>
              <a:rPr lang="en-US" dirty="0">
                <a:latin typeface="Cambria" panose="02040503050406030204" pitchFamily="18" charset="0"/>
                <a:ea typeface="Cambria" panose="02040503050406030204" pitchFamily="18" charset="0"/>
              </a:rPr>
              <a:t>.</a:t>
            </a:r>
            <a:endParaRPr lang="el-GR" dirty="0">
              <a:latin typeface="Cambria" panose="02040503050406030204" pitchFamily="18" charset="0"/>
              <a:ea typeface="Cambria" panose="02040503050406030204" pitchFamily="18" charset="0"/>
            </a:endParaRPr>
          </a:p>
          <a:p>
            <a:pPr marL="0" indent="0">
              <a:buNone/>
            </a:pPr>
            <a:endParaRPr lang="el-GR"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Θεωρίες αντικειμενικής αξίας (</a:t>
            </a:r>
            <a:r>
              <a:rPr lang="en-US" dirty="0">
                <a:latin typeface="Cambria" panose="02040503050406030204" pitchFamily="18" charset="0"/>
                <a:ea typeface="Cambria" panose="02040503050406030204" pitchFamily="18" charset="0"/>
              </a:rPr>
              <a:t>Objective theories of value</a:t>
            </a:r>
            <a:r>
              <a:rPr lang="el-GR" dirty="0">
                <a:latin typeface="Cambria" panose="02040503050406030204" pitchFamily="18" charset="0"/>
                <a:ea typeface="Cambria" panose="02040503050406030204" pitchFamily="18" charset="0"/>
              </a:rPr>
              <a:t>)</a:t>
            </a:r>
            <a:r>
              <a:rPr lang="en-US" dirty="0">
                <a:latin typeface="Cambria" panose="02040503050406030204" pitchFamily="18" charset="0"/>
                <a:ea typeface="Cambria" panose="02040503050406030204" pitchFamily="18" charset="0"/>
              </a:rPr>
              <a:t>: </a:t>
            </a:r>
            <a:r>
              <a:rPr lang="el-GR" dirty="0">
                <a:latin typeface="Cambria" panose="02040503050406030204" pitchFamily="18" charset="0"/>
                <a:ea typeface="Cambria" panose="02040503050406030204" pitchFamily="18" charset="0"/>
              </a:rPr>
              <a:t>το κόστος παραγωγής ως οδηγός της αξίας. </a:t>
            </a:r>
            <a:endParaRPr lang="en-US" dirty="0">
              <a:latin typeface="Cambria" panose="02040503050406030204" pitchFamily="18" charset="0"/>
              <a:ea typeface="Cambria" panose="02040503050406030204" pitchFamily="18" charset="0"/>
            </a:endParaRPr>
          </a:p>
          <a:p>
            <a:r>
              <a:rPr lang="el-GR" dirty="0">
                <a:latin typeface="Cambria" panose="02040503050406030204" pitchFamily="18" charset="0"/>
                <a:ea typeface="Cambria" panose="02040503050406030204" pitchFamily="18" charset="0"/>
              </a:rPr>
              <a:t>Θεωρίες υποκειμενικής αξίας (</a:t>
            </a:r>
            <a:r>
              <a:rPr lang="en-US" dirty="0">
                <a:latin typeface="Cambria" panose="02040503050406030204" pitchFamily="18" charset="0"/>
                <a:ea typeface="Cambria" panose="02040503050406030204" pitchFamily="18" charset="0"/>
              </a:rPr>
              <a:t>Subjective theories of value</a:t>
            </a:r>
            <a:r>
              <a:rPr lang="el-GR" dirty="0">
                <a:latin typeface="Cambria" panose="02040503050406030204" pitchFamily="18" charset="0"/>
                <a:ea typeface="Cambria" panose="02040503050406030204" pitchFamily="18" charset="0"/>
              </a:rPr>
              <a:t>)</a:t>
            </a:r>
            <a:r>
              <a:rPr lang="en-US" dirty="0">
                <a:latin typeface="Cambria" panose="02040503050406030204" pitchFamily="18" charset="0"/>
                <a:ea typeface="Cambria" panose="02040503050406030204" pitchFamily="18" charset="0"/>
              </a:rPr>
              <a:t>: </a:t>
            </a:r>
            <a:r>
              <a:rPr lang="el-GR" dirty="0">
                <a:latin typeface="Cambria" panose="02040503050406030204" pitchFamily="18" charset="0"/>
                <a:ea typeface="Cambria" panose="02040503050406030204" pitchFamily="18" charset="0"/>
              </a:rPr>
              <a:t>προσφορά και ζήτηση, η τιμή της αγοράς</a:t>
            </a:r>
            <a:r>
              <a:rPr lang="en-US" dirty="0">
                <a:latin typeface="Cambria" panose="02040503050406030204" pitchFamily="18" charset="0"/>
                <a:ea typeface="Cambria" panose="02040503050406030204" pitchFamily="18" charset="0"/>
              </a:rPr>
              <a:t>.</a:t>
            </a:r>
          </a:p>
          <a:p>
            <a:endParaRPr lang="en-GB"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813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B7240-B6A5-4CA1-B609-C7448C3AD8C6}"/>
              </a:ext>
            </a:extLst>
          </p:cNvPr>
          <p:cNvSpPr>
            <a:spLocks noGrp="1"/>
          </p:cNvSpPr>
          <p:nvPr>
            <p:ph type="title"/>
          </p:nvPr>
        </p:nvSpPr>
        <p:spPr>
          <a:xfrm>
            <a:off x="838200" y="365126"/>
            <a:ext cx="10515600" cy="763960"/>
          </a:xfrm>
        </p:spPr>
        <p:txBody>
          <a:bodyPr/>
          <a:lstStyle/>
          <a:p>
            <a:r>
              <a:rPr lang="el-GR" dirty="0"/>
              <a:t>Ο βιομηχανικός αστικός πολιτισμός</a:t>
            </a:r>
            <a:endParaRPr lang="en-GB" dirty="0"/>
          </a:p>
        </p:txBody>
      </p:sp>
      <p:sp>
        <p:nvSpPr>
          <p:cNvPr id="3" name="Content Placeholder 2">
            <a:extLst>
              <a:ext uri="{FF2B5EF4-FFF2-40B4-BE49-F238E27FC236}">
                <a16:creationId xmlns:a16="http://schemas.microsoft.com/office/drawing/2014/main" id="{54F9BF1E-3023-455A-B9AE-5613176C3411}"/>
              </a:ext>
            </a:extLst>
          </p:cNvPr>
          <p:cNvSpPr>
            <a:spLocks noGrp="1"/>
          </p:cNvSpPr>
          <p:nvPr>
            <p:ph idx="1"/>
          </p:nvPr>
        </p:nvSpPr>
        <p:spPr>
          <a:xfrm>
            <a:off x="198783" y="1351722"/>
            <a:ext cx="11155017" cy="4825241"/>
          </a:xfrm>
        </p:spPr>
        <p:txBody>
          <a:bodyPr>
            <a:normAutofit fontScale="92500" lnSpcReduction="10000"/>
          </a:bodyPr>
          <a:lstStyle/>
          <a:p>
            <a:r>
              <a:rPr lang="el-GR" sz="1800" dirty="0">
                <a:latin typeface="Cambria" panose="02040503050406030204" pitchFamily="18" charset="0"/>
                <a:ea typeface="Cambria" panose="02040503050406030204" pitchFamily="18" charset="0"/>
              </a:rPr>
              <a:t>Ένας πολιτισμός όπως ο υπάρχων, που δίνει έμφαση στην ιδιωτική ελευθερία και πρωτοβουλία, καλό θα ήταν, για να γίνεται εύκολα προσεγγίσιμος ή ακόμη και κατανοητός, να αναφέρεται σε όρους τους οποίους το άτομο μπορεί και να κατανοήσει και σε ένα βαθμό να εσωτερικεύσει.</a:t>
            </a:r>
          </a:p>
          <a:p>
            <a:pPr marL="0" indent="0">
              <a:buNone/>
            </a:pPr>
            <a:endParaRPr lang="el-GR" sz="1800" dirty="0">
              <a:latin typeface="Cambria" panose="02040503050406030204" pitchFamily="18" charset="0"/>
              <a:ea typeface="Cambria" panose="02040503050406030204" pitchFamily="18" charset="0"/>
            </a:endParaRPr>
          </a:p>
          <a:p>
            <a:r>
              <a:rPr lang="el-GR" sz="1800" dirty="0">
                <a:latin typeface="Cambria" panose="02040503050406030204" pitchFamily="18" charset="0"/>
                <a:ea typeface="Cambria" panose="02040503050406030204" pitchFamily="18" charset="0"/>
              </a:rPr>
              <a:t>Η ιδέα της υποκειμενικής αξίας που έχει ως μέτρο τις ανάγκες του ατόμου δίνει αυτή τη δυνατότητα - δυνατότητα άμεσης προσέγγισης ενός αφηρημένου πλαισίου με τις (καθημερινές) εμπειρίες και βιωματικές αλήθειες με τις οποίες το άτομο έχει κάποια τριβή. </a:t>
            </a:r>
          </a:p>
          <a:p>
            <a:pPr marL="0" indent="0">
              <a:buNone/>
            </a:pPr>
            <a:endParaRPr lang="el-GR" sz="1800" dirty="0">
              <a:latin typeface="Cambria" panose="02040503050406030204" pitchFamily="18" charset="0"/>
              <a:ea typeface="Cambria" panose="02040503050406030204" pitchFamily="18" charset="0"/>
            </a:endParaRPr>
          </a:p>
          <a:p>
            <a:r>
              <a:rPr lang="el-GR" sz="1800" dirty="0">
                <a:latin typeface="Cambria" panose="02040503050406030204" pitchFamily="18" charset="0"/>
                <a:ea typeface="Cambria" panose="02040503050406030204" pitchFamily="18" charset="0"/>
              </a:rPr>
              <a:t>Η ιδέα της υποκειμενικής αξίας και της αγοράς ως της κύριας έκφανσής της, δίνει μια χειροπιαστή διάσταση στο πρόβλημα της αξίας των προϊόντων που την κάνει άμεσα κατανοητή για το άτομο.</a:t>
            </a:r>
          </a:p>
          <a:p>
            <a:pPr marL="0" indent="0">
              <a:buNone/>
            </a:pPr>
            <a:endParaRPr lang="el-GR" sz="1800" dirty="0">
              <a:latin typeface="Cambria" panose="02040503050406030204" pitchFamily="18" charset="0"/>
              <a:ea typeface="Cambria" panose="02040503050406030204" pitchFamily="18" charset="0"/>
            </a:endParaRPr>
          </a:p>
          <a:p>
            <a:r>
              <a:rPr lang="el-GR" sz="1800" dirty="0">
                <a:latin typeface="Cambria" panose="02040503050406030204" pitchFamily="18" charset="0"/>
                <a:ea typeface="Cambria" panose="02040503050406030204" pitchFamily="18" charset="0"/>
              </a:rPr>
              <a:t>Αλλά τι γίνεται εάν η αγορά δεν παράγει τιμές οι οποίες είναι λογικές, ή τουλάχιστον δεν συνάδουν με άλλα συστήματα αξίων που έχει το άτομο;</a:t>
            </a:r>
            <a:r>
              <a:rPr lang="en-US" sz="1800" dirty="0">
                <a:latin typeface="Cambria" panose="02040503050406030204" pitchFamily="18" charset="0"/>
                <a:ea typeface="Cambria" panose="02040503050406030204" pitchFamily="18" charset="0"/>
              </a:rPr>
              <a:t> </a:t>
            </a:r>
            <a:endParaRPr lang="el-GR" sz="1800" dirty="0">
              <a:latin typeface="Cambria" panose="02040503050406030204" pitchFamily="18" charset="0"/>
              <a:ea typeface="Cambria" panose="02040503050406030204" pitchFamily="18" charset="0"/>
            </a:endParaRPr>
          </a:p>
          <a:p>
            <a:pPr marL="0" indent="0">
              <a:buNone/>
            </a:pPr>
            <a:endParaRPr lang="el-GR" sz="1800" dirty="0">
              <a:latin typeface="Cambria" panose="02040503050406030204" pitchFamily="18" charset="0"/>
              <a:ea typeface="Cambria" panose="02040503050406030204" pitchFamily="18" charset="0"/>
            </a:endParaRPr>
          </a:p>
          <a:p>
            <a:r>
              <a:rPr lang="el-GR" sz="1800" dirty="0">
                <a:latin typeface="Cambria" panose="02040503050406030204" pitchFamily="18" charset="0"/>
                <a:ea typeface="Cambria" panose="02040503050406030204" pitchFamily="18" charset="0"/>
              </a:rPr>
              <a:t>Τι συμβαίνει εάν οι τιμές αγοράς για μια γκάμα προϊόντων πλέον δεν βγάζουν κανένα νόημα για το άτομο σε τέτοιο βαθμό που αισθάνεται ότι το συλλογικό σύστημα αξιών (η αγορά και οι τιμές των προϊόντων) έχει ελάχιστη σχέση με το πώς αντιλαμβάνεται αυτό τον κόσμο; </a:t>
            </a:r>
            <a:endParaRPr lang="en-GB" sz="1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10813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B26F4-1317-4AC3-9995-0AC916B0047C}"/>
              </a:ext>
            </a:extLst>
          </p:cNvPr>
          <p:cNvSpPr>
            <a:spLocks noGrp="1"/>
          </p:cNvSpPr>
          <p:nvPr>
            <p:ph type="title"/>
          </p:nvPr>
        </p:nvSpPr>
        <p:spPr>
          <a:xfrm>
            <a:off x="838200" y="111319"/>
            <a:ext cx="10515600" cy="569718"/>
          </a:xfrm>
        </p:spPr>
        <p:txBody>
          <a:bodyPr>
            <a:normAutofit fontScale="90000"/>
          </a:bodyPr>
          <a:lstStyle/>
          <a:p>
            <a:r>
              <a:rPr lang="el-GR" dirty="0"/>
              <a:t>Το ζήτημα της ανεργίας</a:t>
            </a:r>
            <a:endParaRPr lang="en-GB" dirty="0"/>
          </a:p>
        </p:txBody>
      </p:sp>
      <p:sp>
        <p:nvSpPr>
          <p:cNvPr id="3" name="Content Placeholder 2">
            <a:extLst>
              <a:ext uri="{FF2B5EF4-FFF2-40B4-BE49-F238E27FC236}">
                <a16:creationId xmlns:a16="http://schemas.microsoft.com/office/drawing/2014/main" id="{8A94E6CC-560D-4452-99B8-9E0073F0C9EB}"/>
              </a:ext>
            </a:extLst>
          </p:cNvPr>
          <p:cNvSpPr>
            <a:spLocks noGrp="1"/>
          </p:cNvSpPr>
          <p:nvPr>
            <p:ph idx="1"/>
          </p:nvPr>
        </p:nvSpPr>
        <p:spPr>
          <a:xfrm>
            <a:off x="0" y="1024569"/>
            <a:ext cx="12192000" cy="5722111"/>
          </a:xfrm>
        </p:spPr>
        <p:txBody>
          <a:bodyPr>
            <a:normAutofit/>
          </a:bodyPr>
          <a:lstStyle/>
          <a:p>
            <a:r>
              <a:rPr lang="el-GR" sz="1800" dirty="0">
                <a:latin typeface="Cambria" panose="02040503050406030204" pitchFamily="18" charset="0"/>
                <a:ea typeface="Cambria" panose="02040503050406030204" pitchFamily="18" charset="0"/>
              </a:rPr>
              <a:t>Ίσως το ζήτημα αυτό της απόστασης μεταξύ των «πιστεύω» του ατόμου και των τιμών της αγοράς, όταν δεν επηρεάζει ουσιαστικά το πρόβλημα επιβίωσης ή ακόμη και το άμεσο κοινωνικό του περιβάλλον δεν είναι και τόσο φλέγον.</a:t>
            </a:r>
          </a:p>
          <a:p>
            <a:endParaRPr lang="el-GR" sz="1800" dirty="0">
              <a:latin typeface="Cambria" panose="02040503050406030204" pitchFamily="18" charset="0"/>
              <a:ea typeface="Cambria" panose="02040503050406030204" pitchFamily="18" charset="0"/>
            </a:endParaRPr>
          </a:p>
          <a:p>
            <a:r>
              <a:rPr lang="el-GR" sz="1800" dirty="0">
                <a:latin typeface="Cambria" panose="02040503050406030204" pitchFamily="18" charset="0"/>
                <a:ea typeface="Cambria" panose="02040503050406030204" pitchFamily="18" charset="0"/>
              </a:rPr>
              <a:t>Το πρόβλημα γίνεται ζωτικής σημασίας όταν πια έχουμε ανεργία, ή πιο γενικά όταν υπάρχουν ουσιαστικά προβλήματα στη λειτουργία της αγοράς εργασίας.</a:t>
            </a:r>
          </a:p>
          <a:p>
            <a:endParaRPr lang="el-GR" sz="1800" dirty="0">
              <a:latin typeface="Cambria" panose="02040503050406030204" pitchFamily="18" charset="0"/>
              <a:ea typeface="Cambria" panose="02040503050406030204" pitchFamily="18" charset="0"/>
            </a:endParaRPr>
          </a:p>
          <a:p>
            <a:r>
              <a:rPr lang="el-GR" sz="1800" dirty="0">
                <a:latin typeface="Cambria" panose="02040503050406030204" pitchFamily="18" charset="0"/>
                <a:ea typeface="Cambria" panose="02040503050406030204" pitchFamily="18" charset="0"/>
              </a:rPr>
              <a:t>Εάν η αγορά εργασίας δεν δίνει λύσεις που συνάδουν με τα ελάχιστα που χρειάζεται το άτομο για να επιβιώσει τότε το πρόβλημα για το άτομο γίνεται υπαρξιακό. </a:t>
            </a:r>
          </a:p>
          <a:p>
            <a:endParaRPr lang="el-GR" sz="1800" dirty="0">
              <a:latin typeface="Cambria" panose="02040503050406030204" pitchFamily="18" charset="0"/>
              <a:ea typeface="Cambria" panose="02040503050406030204" pitchFamily="18" charset="0"/>
            </a:endParaRPr>
          </a:p>
          <a:p>
            <a:r>
              <a:rPr lang="el-GR" sz="1800" dirty="0">
                <a:latin typeface="Cambria" panose="02040503050406030204" pitchFamily="18" charset="0"/>
                <a:ea typeface="Cambria" panose="02040503050406030204" pitchFamily="18" charset="0"/>
              </a:rPr>
              <a:t>Στη σημερινή κοινωνία παρότι οι τιμές αγοράς καθορίζουν την κατανομή του πλούτου του συστήματος, δεν έχουν το ηθικό βάρος και το αφήγημα που οι παραδοσιακές κοινωνίες έχουν για στήριξη στο δικό τους πρόβλημα της κατανομής εργασίας και προϊόντων. </a:t>
            </a:r>
          </a:p>
          <a:p>
            <a:endParaRPr lang="el-GR" sz="1800" dirty="0">
              <a:latin typeface="Cambria" panose="02040503050406030204" pitchFamily="18" charset="0"/>
              <a:ea typeface="Cambria" panose="02040503050406030204" pitchFamily="18" charset="0"/>
            </a:endParaRPr>
          </a:p>
          <a:p>
            <a:r>
              <a:rPr lang="el-GR" sz="1800" dirty="0">
                <a:latin typeface="Cambria" panose="02040503050406030204" pitchFamily="18" charset="0"/>
                <a:ea typeface="Cambria" panose="02040503050406030204" pitchFamily="18" charset="0"/>
              </a:rPr>
              <a:t>Το αποτέλεσμα είναι η δημιουργία μιας απόστασης μεταξύ των αξιών/τιμών της αγοράς και του μωσαϊκού ηθικών αξιών που συνθέτει τον ηθικό κόσμο των ατόμων και απορρέει από τα θραύσματα παράδοσης, κοινωνικών κανόνων και φραγμών και οικογενειακών και άλλων αξιών που καθορίζουν το </a:t>
            </a:r>
            <a:r>
              <a:rPr lang="el-GR" sz="1800" dirty="0" err="1">
                <a:latin typeface="Cambria" panose="02040503050406030204" pitchFamily="18" charset="0"/>
                <a:ea typeface="Cambria" panose="02040503050406030204" pitchFamily="18" charset="0"/>
              </a:rPr>
              <a:t>αξιακό</a:t>
            </a:r>
            <a:r>
              <a:rPr lang="el-GR" sz="1800" dirty="0">
                <a:latin typeface="Cambria" panose="02040503050406030204" pitchFamily="18" charset="0"/>
                <a:ea typeface="Cambria" panose="02040503050406030204" pitchFamily="18" charset="0"/>
              </a:rPr>
              <a:t> σύμπαν του ατόμου.</a:t>
            </a:r>
          </a:p>
          <a:p>
            <a:pPr marL="0" indent="0">
              <a:buNone/>
            </a:pPr>
            <a:endParaRPr lang="en-GB" sz="1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04895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4DFE2C-33A8-4575-A8FE-AF5E5E4AD078}"/>
              </a:ext>
            </a:extLst>
          </p:cNvPr>
          <p:cNvSpPr>
            <a:spLocks noGrp="1"/>
          </p:cNvSpPr>
          <p:nvPr>
            <p:ph idx="1"/>
          </p:nvPr>
        </p:nvSpPr>
        <p:spPr>
          <a:xfrm>
            <a:off x="838200" y="469127"/>
            <a:ext cx="10515600" cy="5707836"/>
          </a:xfrm>
        </p:spPr>
        <p:txBody>
          <a:bodyPr>
            <a:normAutofit/>
          </a:bodyPr>
          <a:lstStyle/>
          <a:p>
            <a:r>
              <a:rPr lang="el-GR" sz="2000" dirty="0">
                <a:latin typeface="Cambria" panose="02040503050406030204" pitchFamily="18" charset="0"/>
                <a:ea typeface="Cambria" panose="02040503050406030204" pitchFamily="18" charset="0"/>
              </a:rPr>
              <a:t>Σε αυτό το συμπάν αξιών η θέση της εργασίας είναι κεντρική.</a:t>
            </a:r>
          </a:p>
          <a:p>
            <a:pPr marL="0" indent="0">
              <a:buNone/>
            </a:pPr>
            <a:endParaRPr lang="en-US" sz="2000" dirty="0">
              <a:latin typeface="Cambria" panose="02040503050406030204" pitchFamily="18" charset="0"/>
              <a:ea typeface="Cambria" panose="02040503050406030204" pitchFamily="18" charset="0"/>
            </a:endParaRPr>
          </a:p>
          <a:p>
            <a:r>
              <a:rPr lang="el-GR" sz="2000" dirty="0">
                <a:latin typeface="Cambria" panose="02040503050406030204" pitchFamily="18" charset="0"/>
                <a:ea typeface="Cambria" panose="02040503050406030204" pitchFamily="18" charset="0"/>
              </a:rPr>
              <a:t>Είναι κεντρική γιατί είναι ο βασικός άξονας μέσω του οποίου το άτομο έρχεται σε επαφή με το ευρύτερο κοινωνικό σύνολο και δηλώνει από το κοινωνικό σύνολο την αξία που δίνει σε αυτόν/αυτήν ως παραγωγικό μέλος της κοινωνίας. </a:t>
            </a:r>
          </a:p>
          <a:p>
            <a:pPr marL="0" indent="0">
              <a:buNone/>
            </a:pPr>
            <a:endParaRPr lang="el-GR" sz="2000" dirty="0">
              <a:latin typeface="Cambria" panose="02040503050406030204" pitchFamily="18" charset="0"/>
              <a:ea typeface="Cambria" panose="02040503050406030204" pitchFamily="18" charset="0"/>
            </a:endParaRPr>
          </a:p>
          <a:p>
            <a:r>
              <a:rPr lang="el-GR" sz="2000" dirty="0">
                <a:latin typeface="Cambria" panose="02040503050406030204" pitchFamily="18" charset="0"/>
                <a:ea typeface="Cambria" panose="02040503050406030204" pitchFamily="18" charset="0"/>
              </a:rPr>
              <a:t>Ο μισθός που λαμβάνει το άτομο δεν είναι μόνο -συνεπώς- μεγίστης σημασίας γιατί δίνει τις δυνατότητες διαβίωσης για το ίδιο και την οικογένειά του, αλλά γιατί έμμεσα δίνει και το στίγμα του πόσο η κοινωνία μέσω των μηχανισμών τις αποδέχεται και δίνει αξία στην εργασία του ατόμου.</a:t>
            </a:r>
          </a:p>
          <a:p>
            <a:pPr marL="0" indent="0">
              <a:buNone/>
            </a:pPr>
            <a:endParaRPr lang="el-GR" sz="2000" dirty="0">
              <a:latin typeface="Cambria" panose="02040503050406030204" pitchFamily="18" charset="0"/>
              <a:ea typeface="Cambria" panose="02040503050406030204" pitchFamily="18" charset="0"/>
            </a:endParaRPr>
          </a:p>
          <a:p>
            <a:r>
              <a:rPr lang="el-GR" sz="2000" dirty="0">
                <a:latin typeface="Cambria" panose="02040503050406030204" pitchFamily="18" charset="0"/>
                <a:ea typeface="Cambria" panose="02040503050406030204" pitchFamily="18" charset="0"/>
              </a:rPr>
              <a:t>Η ανεργία, λοιπόν, δεν είναι απλά ένα τεχνικό πρόβλημα που μειώνει την παραγωγικότητα της οικονομίας ή και δημιουργεί πρόβλημα διαβίωσης για κάποια μέλη της κοινωνίας, αλλά έχει τη δυναμική να αποσταθεροποιήσει την κοινωνία γενικά, καθώς απαξιώνει μέλη της μέσω μιας προβληματικής (ή μη λειτουργικής) αγοράς εργασίας. </a:t>
            </a:r>
          </a:p>
          <a:p>
            <a:endParaRPr lang="en-GB"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05469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36814-D4F0-44B2-85BF-2F4ACC371229}"/>
              </a:ext>
            </a:extLst>
          </p:cNvPr>
          <p:cNvSpPr>
            <a:spLocks noGrp="1"/>
          </p:cNvSpPr>
          <p:nvPr>
            <p:ph type="title"/>
          </p:nvPr>
        </p:nvSpPr>
        <p:spPr/>
        <p:txBody>
          <a:bodyPr/>
          <a:lstStyle/>
          <a:p>
            <a:r>
              <a:rPr lang="el-GR" dirty="0"/>
              <a:t>Η ανεργία ως ένα </a:t>
            </a:r>
            <a:r>
              <a:rPr lang="el-GR" dirty="0" err="1"/>
              <a:t>αξιακό</a:t>
            </a:r>
            <a:r>
              <a:rPr lang="el-GR" dirty="0"/>
              <a:t> πρόβλημα του σημερινού πολιτισμού</a:t>
            </a:r>
            <a:endParaRPr lang="en-GB" dirty="0"/>
          </a:p>
        </p:txBody>
      </p:sp>
      <p:sp>
        <p:nvSpPr>
          <p:cNvPr id="3" name="Content Placeholder 2">
            <a:extLst>
              <a:ext uri="{FF2B5EF4-FFF2-40B4-BE49-F238E27FC236}">
                <a16:creationId xmlns:a16="http://schemas.microsoft.com/office/drawing/2014/main" id="{19503611-8AE6-4DF4-8243-EDBF4001F7AA}"/>
              </a:ext>
            </a:extLst>
          </p:cNvPr>
          <p:cNvSpPr>
            <a:spLocks noGrp="1"/>
          </p:cNvSpPr>
          <p:nvPr>
            <p:ph idx="1"/>
          </p:nvPr>
        </p:nvSpPr>
        <p:spPr>
          <a:xfrm>
            <a:off x="838200" y="2162753"/>
            <a:ext cx="10515600" cy="3505325"/>
          </a:xfrm>
        </p:spPr>
        <p:txBody>
          <a:bodyPr>
            <a:normAutofit/>
          </a:bodyPr>
          <a:lstStyle/>
          <a:p>
            <a:pPr marL="0" indent="0">
              <a:buNone/>
            </a:pPr>
            <a:r>
              <a:rPr lang="en-US" sz="2000" dirty="0">
                <a:latin typeface="Cambria" panose="02040503050406030204" pitchFamily="18" charset="0"/>
                <a:ea typeface="Cambria" panose="02040503050406030204" pitchFamily="18" charset="0"/>
              </a:rPr>
              <a:t>“</a:t>
            </a:r>
            <a:r>
              <a:rPr lang="en-US" sz="2000" b="1" dirty="0">
                <a:latin typeface="Cambria" panose="02040503050406030204" pitchFamily="18" charset="0"/>
                <a:ea typeface="Cambria" panose="02040503050406030204" pitchFamily="18" charset="0"/>
              </a:rPr>
              <a:t>Men will not always die quietly</a:t>
            </a:r>
            <a:r>
              <a:rPr lang="en-US" sz="2000" dirty="0">
                <a:latin typeface="Cambria" panose="02040503050406030204" pitchFamily="18" charset="0"/>
                <a:ea typeface="Cambria" panose="02040503050406030204" pitchFamily="18" charset="0"/>
              </a:rPr>
              <a:t>. For starvation, which brings</a:t>
            </a:r>
            <a:r>
              <a:rPr lang="el-GR" sz="2000" dirty="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to some lethargy and a helpless despair, drives other</a:t>
            </a:r>
            <a:r>
              <a:rPr lang="el-GR" sz="2000" dirty="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temperaments to the nervous instability of hysteria and to a</a:t>
            </a:r>
            <a:r>
              <a:rPr lang="el-GR" sz="2000" dirty="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mad despair. And these in their distress may overturn the</a:t>
            </a:r>
            <a:r>
              <a:rPr lang="el-GR" sz="2000" dirty="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remnants of organization, and submerge civilization itself in</a:t>
            </a:r>
            <a:r>
              <a:rPr lang="el-GR" sz="2000" dirty="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their attempts to satisfy desperately the overwhelming needs</a:t>
            </a:r>
            <a:r>
              <a:rPr lang="el-GR" sz="2000" dirty="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of the individual. This is the danger against which all our</a:t>
            </a:r>
            <a:r>
              <a:rPr lang="el-GR" sz="2000" dirty="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resources and courage and idealism must now co-operate.” (Keynes, 1919, The Economic Consequences of the Peace, 1.4)</a:t>
            </a:r>
          </a:p>
          <a:p>
            <a:endParaRPr lang="en-GB"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660105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BC936-CB0B-4D87-A476-D89FACE5A317}"/>
              </a:ext>
            </a:extLst>
          </p:cNvPr>
          <p:cNvSpPr>
            <a:spLocks noGrp="1"/>
          </p:cNvSpPr>
          <p:nvPr>
            <p:ph type="title"/>
          </p:nvPr>
        </p:nvSpPr>
        <p:spPr/>
        <p:txBody>
          <a:bodyPr/>
          <a:lstStyle/>
          <a:p>
            <a:r>
              <a:rPr lang="el-GR" dirty="0"/>
              <a:t>Ανεργία και ελλιπής παραγωγή</a:t>
            </a:r>
            <a:endParaRPr lang="en-GB" dirty="0"/>
          </a:p>
        </p:txBody>
      </p:sp>
      <p:sp>
        <p:nvSpPr>
          <p:cNvPr id="3" name="Content Placeholder 2">
            <a:extLst>
              <a:ext uri="{FF2B5EF4-FFF2-40B4-BE49-F238E27FC236}">
                <a16:creationId xmlns:a16="http://schemas.microsoft.com/office/drawing/2014/main" id="{734E44AD-7E2F-4526-B536-CAD1A2D68738}"/>
              </a:ext>
            </a:extLst>
          </p:cNvPr>
          <p:cNvSpPr>
            <a:spLocks noGrp="1"/>
          </p:cNvSpPr>
          <p:nvPr>
            <p:ph idx="1"/>
          </p:nvPr>
        </p:nvSpPr>
        <p:spPr/>
        <p:txBody>
          <a:bodyPr>
            <a:normAutofit/>
          </a:bodyPr>
          <a:lstStyle/>
          <a:p>
            <a:r>
              <a:rPr lang="en-US" sz="2400" dirty="0">
                <a:latin typeface="Cambria" panose="02040503050406030204" pitchFamily="18" charset="0"/>
                <a:ea typeface="Cambria" panose="02040503050406030204" pitchFamily="18" charset="0"/>
              </a:rPr>
              <a:t>“Most treatises on the theory of value and production are </a:t>
            </a:r>
            <a:r>
              <a:rPr lang="en-US" sz="2400" b="1" i="1" dirty="0">
                <a:latin typeface="Cambria" panose="02040503050406030204" pitchFamily="18" charset="0"/>
                <a:ea typeface="Cambria" panose="02040503050406030204" pitchFamily="18" charset="0"/>
              </a:rPr>
              <a:t>primarily concerned with the distribution of a given volume of employed resources between different uses </a:t>
            </a:r>
            <a:r>
              <a:rPr lang="en-US" sz="2400" dirty="0">
                <a:latin typeface="Cambria" panose="02040503050406030204" pitchFamily="18" charset="0"/>
                <a:ea typeface="Cambria" panose="02040503050406030204" pitchFamily="18" charset="0"/>
              </a:rPr>
              <a:t>and with the conditions which, assuming the employment of this quantity of resources, determine their relative rewards and the relative values of their products.” (Keynes, General Theory, Chapter 2)</a:t>
            </a:r>
            <a:endParaRPr lang="el-GR" sz="2400" dirty="0">
              <a:latin typeface="Cambria" panose="02040503050406030204" pitchFamily="18" charset="0"/>
              <a:ea typeface="Cambria" panose="02040503050406030204" pitchFamily="18" charset="0"/>
            </a:endParaRPr>
          </a:p>
          <a:p>
            <a:pPr marL="0" indent="0">
              <a:buNone/>
            </a:pPr>
            <a:endParaRPr lang="el-GR" sz="2400" dirty="0">
              <a:latin typeface="Cambria" panose="02040503050406030204" pitchFamily="18" charset="0"/>
              <a:ea typeface="Cambria" panose="02040503050406030204" pitchFamily="18" charset="0"/>
            </a:endParaRPr>
          </a:p>
          <a:p>
            <a:r>
              <a:rPr lang="el-GR" sz="2400" dirty="0">
                <a:latin typeface="Cambria" panose="02040503050406030204" pitchFamily="18" charset="0"/>
                <a:ea typeface="Cambria" panose="02040503050406030204" pitchFamily="18" charset="0"/>
              </a:rPr>
              <a:t>Η ανεργία εργατών και γενικά η έλλειψη παραγωγικής χρήσης πόρων ως ένα συνηθισμένο και γενικό πρόβλημα του καπιταλιστικού συστήματος.</a:t>
            </a:r>
            <a:endParaRPr lang="en-GB"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4575480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6482</TotalTime>
  <Words>2636</Words>
  <Application>Microsoft Office PowerPoint</Application>
  <PresentationFormat>Ευρεία οθόνη</PresentationFormat>
  <Paragraphs>154</Paragraphs>
  <Slides>21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21</vt:i4>
      </vt:variant>
    </vt:vector>
  </HeadingPairs>
  <TitlesOfParts>
    <vt:vector size="27" baseType="lpstr">
      <vt:lpstr>Arial</vt:lpstr>
      <vt:lpstr>Calibri</vt:lpstr>
      <vt:lpstr>Calibri Light</vt:lpstr>
      <vt:lpstr>Cambria</vt:lpstr>
      <vt:lpstr>Cambria Math</vt:lpstr>
      <vt:lpstr>1_Office Theme</vt:lpstr>
      <vt:lpstr>John Maynard Keynes 1883-1946</vt:lpstr>
      <vt:lpstr>Το οικονομικό και πολιτικό περιβάλλον εντός του οποίου έγραφε ο Keynes</vt:lpstr>
      <vt:lpstr>Στοιχεία θεωρίας στα κείμενα του Keynes</vt:lpstr>
      <vt:lpstr>Η κοινωνική διάσταση</vt:lpstr>
      <vt:lpstr>Ο βιομηχανικός αστικός πολιτισμός</vt:lpstr>
      <vt:lpstr>Το ζήτημα της ανεργίας</vt:lpstr>
      <vt:lpstr>Παρουσίαση του PowerPoint</vt:lpstr>
      <vt:lpstr>Η ανεργία ως ένα αξιακό πρόβλημα του σημερινού πολιτισμού</vt:lpstr>
      <vt:lpstr>Ανεργία και ελλιπής παραγωγή</vt:lpstr>
      <vt:lpstr>Πραγματική ζήτηση (Effective demand)</vt:lpstr>
      <vt:lpstr>Οι τιμές αγοράς δεν είναι ένα γενικό σύστημα/πλαίσιο που δηλώνει πάντα τις αξίες των προϊόντων, αλλά ισχύει μόνο υπό συγκεκριμένες συνθήκες</vt:lpstr>
      <vt:lpstr>Η κοινωνία στην οποία θέλουμε να ζούμε</vt:lpstr>
      <vt:lpstr>Ο τρίτος δρόμος</vt:lpstr>
      <vt:lpstr>Το μήνυμα του Keynes</vt:lpstr>
      <vt:lpstr>Προσδοκίες και επένδυση στο έργο του Keynes</vt:lpstr>
      <vt:lpstr>Προσδοκίες και επένδυση στο έργο του Keynes</vt:lpstr>
      <vt:lpstr>Βραχυπρόθεσμες προσδοκίες</vt:lpstr>
      <vt:lpstr>Παράγοντες επενδυτικών αποφάσεων</vt:lpstr>
      <vt:lpstr>Μακροπρόθεσμες προσδοκίες και θεμελιώδης αβεβαιότητα</vt:lpstr>
      <vt:lpstr>Μακροοικονομικές επιδράσεις της θεμελιώδους αβεβαιότητας</vt:lpstr>
      <vt:lpstr>Ο ρόλος των δημοσίων επενδύσεων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ΦΙΛΟΣΟΦΙΑ ΤΗΣ ΟΙΚΟΝΟΜΙΑΣ, ΕΦΑΡΜΟΣΜΕΝΗ ΠΟΛΙΤΙΚΗ ΦΙΛΟΣΟΦΙΑ, ΠΑΓΚΟΣΜΙΑ ΔΙΚΑΙΟΣΥΝΗ</dc:title>
  <dc:creator>Constantinos Repapis</dc:creator>
  <cp:lastModifiedBy>Christos Pierros</cp:lastModifiedBy>
  <cp:revision>48</cp:revision>
  <dcterms:created xsi:type="dcterms:W3CDTF">2020-11-28T15:52:52Z</dcterms:created>
  <dcterms:modified xsi:type="dcterms:W3CDTF">2026-04-04T15:20:47Z</dcterms:modified>
</cp:coreProperties>
</file>