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7" r:id="rId3"/>
    <p:sldId id="292" r:id="rId4"/>
    <p:sldId id="260" r:id="rId5"/>
    <p:sldId id="258" r:id="rId6"/>
    <p:sldId id="262" r:id="rId7"/>
    <p:sldId id="289" r:id="rId8"/>
    <p:sldId id="259" r:id="rId9"/>
    <p:sldId id="290" r:id="rId10"/>
    <p:sldId id="291" r:id="rId11"/>
    <p:sldId id="271" r:id="rId12"/>
    <p:sldId id="264" r:id="rId13"/>
    <p:sldId id="267" r:id="rId14"/>
    <p:sldId id="266" r:id="rId15"/>
    <p:sldId id="281" r:id="rId16"/>
    <p:sldId id="282" r:id="rId17"/>
    <p:sldId id="283" r:id="rId18"/>
    <p:sldId id="284" r:id="rId19"/>
    <p:sldId id="285" r:id="rId20"/>
    <p:sldId id="261" r:id="rId21"/>
    <p:sldId id="296" r:id="rId22"/>
    <p:sldId id="294" r:id="rId23"/>
    <p:sldId id="269" r:id="rId24"/>
    <p:sldId id="297" r:id="rId25"/>
    <p:sldId id="272" r:id="rId26"/>
    <p:sldId id="298" r:id="rId27"/>
    <p:sldId id="299" r:id="rId28"/>
    <p:sldId id="273" r:id="rId29"/>
    <p:sldId id="302" r:id="rId30"/>
    <p:sldId id="300" r:id="rId31"/>
    <p:sldId id="303" r:id="rId32"/>
    <p:sldId id="274" r:id="rId33"/>
    <p:sldId id="295"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6536A1D-A268-4978-A610-3B891229FEF2}" type="datetime1">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73215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67F8AD-A84C-4FC4-9C9C-412284621BB5}" type="datetime1">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303380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B458EC-593A-4207-A612-B75D9A8334BA}" type="datetime1">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1529928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702AD549-B1F4-4F18-ABA4-776AFC95270A}" type="datetimeFigureOut">
              <a:rPr lang="el-GR" smtClean="0"/>
              <a:pPr/>
              <a:t>31/3/2024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3002765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02AD549-B1F4-4F18-ABA4-776AFC95270A}" type="datetimeFigureOut">
              <a:rPr lang="el-GR" smtClean="0"/>
              <a:pPr/>
              <a:t>31/3/2024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298947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702AD549-B1F4-4F18-ABA4-776AFC95270A}" type="datetimeFigureOut">
              <a:rPr lang="el-GR" smtClean="0"/>
              <a:pPr/>
              <a:t>31/3/2024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1238484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702AD549-B1F4-4F18-ABA4-776AFC95270A}" type="datetimeFigureOut">
              <a:rPr lang="el-GR" smtClean="0"/>
              <a:pPr/>
              <a:t>31/3/2024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3157064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702AD549-B1F4-4F18-ABA4-776AFC95270A}" type="datetimeFigureOut">
              <a:rPr lang="el-GR" smtClean="0"/>
              <a:pPr/>
              <a:t>31/3/2024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3580356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702AD549-B1F4-4F18-ABA4-776AFC95270A}" type="datetimeFigureOut">
              <a:rPr lang="el-GR" smtClean="0"/>
              <a:pPr/>
              <a:t>31/3/2024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4180039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02AD549-B1F4-4F18-ABA4-776AFC95270A}" type="datetimeFigureOut">
              <a:rPr lang="el-GR" smtClean="0"/>
              <a:pPr/>
              <a:t>31/3/2024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3818638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02AD549-B1F4-4F18-ABA4-776AFC95270A}" type="datetimeFigureOut">
              <a:rPr lang="el-GR" smtClean="0"/>
              <a:pPr/>
              <a:t>31/3/2024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123437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EE77977-3775-4F85-B8E4-E046FD574389}" type="datetime1">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1781704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02AD549-B1F4-4F18-ABA4-776AFC95270A}" type="datetimeFigureOut">
              <a:rPr lang="el-GR" smtClean="0"/>
              <a:pPr/>
              <a:t>31/3/2024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1663537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02AD549-B1F4-4F18-ABA4-776AFC95270A}" type="datetimeFigureOut">
              <a:rPr lang="el-GR" smtClean="0"/>
              <a:pPr/>
              <a:t>31/3/2024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453988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02AD549-B1F4-4F18-ABA4-776AFC95270A}" type="datetimeFigureOut">
              <a:rPr lang="el-GR" smtClean="0"/>
              <a:pPr/>
              <a:t>31/3/2024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7C56EE4-A0DB-42DA-8B11-C7426366F428}" type="slidenum">
              <a:rPr lang="el-GR" smtClean="0"/>
              <a:pPr/>
              <a:t>‹#›</a:t>
            </a:fld>
            <a:endParaRPr lang="el-GR"/>
          </a:p>
        </p:txBody>
      </p:sp>
    </p:spTree>
    <p:extLst>
      <p:ext uri="{BB962C8B-B14F-4D97-AF65-F5344CB8AC3E}">
        <p14:creationId xmlns:p14="http://schemas.microsoft.com/office/powerpoint/2010/main" val="243335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B6EE36-B996-45E4-9BBF-BBFFCF35DEE0}" type="datetime1">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145711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A71B4B-B9D9-48BF-95FC-4A797FD3BF76}" type="datetime1">
              <a:rPr lang="en-GB" smtClean="0"/>
              <a:t>31/03/2024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17433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500BD7F-C49D-4720-9AB9-1031339CD94F}" type="datetime1">
              <a:rPr lang="en-GB" smtClean="0"/>
              <a:t>31/03/2024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71372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62E3832-5D9A-41D9-9417-9B68287DFBA3}" type="datetime1">
              <a:rPr lang="en-GB" smtClean="0"/>
              <a:t>31/03/2024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252826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1038C4-C163-49D0-8B62-4A442AAC08D4}" type="datetime1">
              <a:rPr lang="en-GB" smtClean="0"/>
              <a:t>31/03/2024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254146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3A29D-9AC1-422F-BBD2-D79B103F728A}" type="datetime1">
              <a:rPr lang="en-GB" smtClean="0"/>
              <a:t>31/03/2024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52305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702F29-F276-4311-B3D4-439AA256DAC9}" type="datetime1">
              <a:rPr lang="en-GB" smtClean="0"/>
              <a:t>31/03/2024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3D0E19-D375-4F0C-9920-96693C9885B6}" type="slidenum">
              <a:rPr lang="en-GB" smtClean="0"/>
              <a:t>‹#›</a:t>
            </a:fld>
            <a:endParaRPr lang="en-GB"/>
          </a:p>
        </p:txBody>
      </p:sp>
    </p:spTree>
    <p:extLst>
      <p:ext uri="{BB962C8B-B14F-4D97-AF65-F5344CB8AC3E}">
        <p14:creationId xmlns:p14="http://schemas.microsoft.com/office/powerpoint/2010/main" val="186378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91455-5216-4C91-9D13-C9C159CE56CB}" type="datetime1">
              <a:rPr lang="en-GB" smtClean="0"/>
              <a:t>31/03/2024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D0E19-D375-4F0C-9920-96693C9885B6}" type="slidenum">
              <a:rPr lang="en-GB" smtClean="0"/>
              <a:t>‹#›</a:t>
            </a:fld>
            <a:endParaRPr lang="en-GB"/>
          </a:p>
        </p:txBody>
      </p:sp>
    </p:spTree>
    <p:extLst>
      <p:ext uri="{BB962C8B-B14F-4D97-AF65-F5344CB8AC3E}">
        <p14:creationId xmlns:p14="http://schemas.microsoft.com/office/powerpoint/2010/main" val="4265473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AD549-B1F4-4F18-ABA4-776AFC95270A}" type="datetimeFigureOut">
              <a:rPr lang="el-GR" smtClean="0"/>
              <a:pPr/>
              <a:t>31/3/2024</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56EE4-A0DB-42DA-8B11-C7426366F428}" type="slidenum">
              <a:rPr lang="el-GR" smtClean="0"/>
              <a:pPr/>
              <a:t>‹#›</a:t>
            </a:fld>
            <a:endParaRPr lang="el-GR"/>
          </a:p>
        </p:txBody>
      </p:sp>
    </p:spTree>
    <p:extLst>
      <p:ext uri="{BB962C8B-B14F-4D97-AF65-F5344CB8AC3E}">
        <p14:creationId xmlns:p14="http://schemas.microsoft.com/office/powerpoint/2010/main" val="2685326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81200" y="274638"/>
            <a:ext cx="8229600" cy="490066"/>
          </a:xfrm>
        </p:spPr>
        <p:txBody>
          <a:bodyPr>
            <a:normAutofit fontScale="90000"/>
          </a:bodyPr>
          <a:lstStyle/>
          <a:p>
            <a:r>
              <a:rPr lang="el-GR" dirty="0">
                <a:solidFill>
                  <a:srgbClr val="FF0000"/>
                </a:solidFill>
                <a:latin typeface="Cambria" pitchFamily="18" charset="0"/>
              </a:rPr>
              <a:t>Οικονομική Θεωρία</a:t>
            </a:r>
            <a:r>
              <a:rPr lang="en-US" dirty="0">
                <a:solidFill>
                  <a:srgbClr val="FF0000"/>
                </a:solidFill>
                <a:latin typeface="Cambria" pitchFamily="18" charset="0"/>
              </a:rPr>
              <a:t> I</a:t>
            </a:r>
            <a:endParaRPr lang="el-GR" dirty="0"/>
          </a:p>
        </p:txBody>
      </p:sp>
      <p:sp>
        <p:nvSpPr>
          <p:cNvPr id="3" name="Θέση περιεχομένου 2"/>
          <p:cNvSpPr>
            <a:spLocks noGrp="1"/>
          </p:cNvSpPr>
          <p:nvPr>
            <p:ph idx="1"/>
          </p:nvPr>
        </p:nvSpPr>
        <p:spPr>
          <a:xfrm>
            <a:off x="500932" y="1160890"/>
            <a:ext cx="11131826" cy="5508470"/>
          </a:xfrm>
        </p:spPr>
        <p:txBody>
          <a:bodyPr>
            <a:normAutofit fontScale="32500" lnSpcReduction="20000"/>
          </a:bodyPr>
          <a:lstStyle/>
          <a:p>
            <a:pPr algn="just"/>
            <a:r>
              <a:rPr lang="el-GR" sz="9600" dirty="0">
                <a:solidFill>
                  <a:srgbClr val="FF0000"/>
                </a:solidFill>
                <a:latin typeface="Cambria" pitchFamily="18" charset="0"/>
              </a:rPr>
              <a:t>Οικονομική Θεωρία </a:t>
            </a:r>
            <a:r>
              <a:rPr lang="el-GR" sz="9600" dirty="0">
                <a:latin typeface="Cambria" pitchFamily="18" charset="0"/>
              </a:rPr>
              <a:t>(και μεθοδολογία) με κύρια χαρακτηριστικά:</a:t>
            </a:r>
            <a:endParaRPr lang="en-US" sz="9600" dirty="0">
              <a:latin typeface="Cambria" pitchFamily="18" charset="0"/>
            </a:endParaRPr>
          </a:p>
          <a:p>
            <a:pPr marL="0" indent="0" algn="just">
              <a:buNone/>
            </a:pPr>
            <a:endParaRPr lang="el-GR" sz="9600" dirty="0">
              <a:latin typeface="Cambria" pitchFamily="18" charset="0"/>
            </a:endParaRPr>
          </a:p>
          <a:p>
            <a:pPr marL="0" lvl="1" algn="just"/>
            <a:r>
              <a:rPr lang="el-GR" sz="9600" dirty="0">
                <a:latin typeface="Cambria" pitchFamily="18" charset="0"/>
              </a:rPr>
              <a:t>Κοινωνικές τάξεις (ολιστική και όχι ατομικιστική προσέγγιση) η μονάδα ανάλυσης. Η (αρχική και μόνιμη) κατανομή του πλούτου/μέσων παραγωγής έχει ιδιαίτερη σημασία</a:t>
            </a:r>
            <a:r>
              <a:rPr lang="en-US" sz="9600" dirty="0">
                <a:latin typeface="Cambria" pitchFamily="18" charset="0"/>
              </a:rPr>
              <a:t>.</a:t>
            </a:r>
          </a:p>
          <a:p>
            <a:pPr marL="0" lvl="1" indent="0" algn="just">
              <a:buNone/>
            </a:pPr>
            <a:endParaRPr lang="el-GR" sz="9600" dirty="0">
              <a:latin typeface="Cambria" pitchFamily="18" charset="0"/>
            </a:endParaRPr>
          </a:p>
          <a:p>
            <a:pPr marL="0" lvl="1" algn="just"/>
            <a:r>
              <a:rPr lang="el-GR" sz="9600" dirty="0">
                <a:latin typeface="Cambria" pitchFamily="18" charset="0"/>
              </a:rPr>
              <a:t>Σύγκρουση συμφερόντων (των κοινωνικών τάξεων) σε όλα σχεδόν τα επίπεδα (παραγωγή, κυκλοφορία, διανομή)</a:t>
            </a:r>
            <a:r>
              <a:rPr lang="en-US" sz="9600" dirty="0">
                <a:latin typeface="Cambria" pitchFamily="18" charset="0"/>
              </a:rPr>
              <a:t>.</a:t>
            </a:r>
          </a:p>
          <a:p>
            <a:pPr marL="0" lvl="1" indent="0" algn="just">
              <a:buNone/>
            </a:pPr>
            <a:endParaRPr lang="el-GR" sz="9600" dirty="0">
              <a:latin typeface="Cambria" pitchFamily="18" charset="0"/>
            </a:endParaRPr>
          </a:p>
          <a:p>
            <a:pPr marL="0" lvl="1" algn="just"/>
            <a:r>
              <a:rPr lang="el-GR" sz="9600" dirty="0">
                <a:latin typeface="Cambria" pitchFamily="18" charset="0"/>
              </a:rPr>
              <a:t>Αντιφάσεις</a:t>
            </a:r>
            <a:r>
              <a:rPr lang="en-US" sz="9600" dirty="0">
                <a:latin typeface="Cambria" pitchFamily="18" charset="0"/>
              </a:rPr>
              <a:t>,</a:t>
            </a:r>
            <a:r>
              <a:rPr lang="el-GR" sz="9600" dirty="0">
                <a:latin typeface="Cambria" pitchFamily="18" charset="0"/>
              </a:rPr>
              <a:t> αντιθέσεις και όχι αρμονία στο παρόν και στην ιστορική εξέλιξη του συστήματος</a:t>
            </a:r>
          </a:p>
          <a:p>
            <a:pPr lvl="1"/>
            <a:endParaRPr lang="el-GR" sz="9600" dirty="0"/>
          </a:p>
        </p:txBody>
      </p:sp>
    </p:spTree>
    <p:extLst>
      <p:ext uri="{BB962C8B-B14F-4D97-AF65-F5344CB8AC3E}">
        <p14:creationId xmlns:p14="http://schemas.microsoft.com/office/powerpoint/2010/main" val="3141669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94122"/>
          </a:xfrm>
        </p:spPr>
        <p:txBody>
          <a:bodyPr/>
          <a:lstStyle/>
          <a:p>
            <a:r>
              <a:rPr lang="en-GB" dirty="0"/>
              <a:t>The Corn Model II</a:t>
            </a:r>
          </a:p>
        </p:txBody>
      </p:sp>
      <p:sp>
        <p:nvSpPr>
          <p:cNvPr id="3" name="Content Placeholder 2"/>
          <p:cNvSpPr>
            <a:spLocks noGrp="1"/>
          </p:cNvSpPr>
          <p:nvPr>
            <p:ph idx="1"/>
          </p:nvPr>
        </p:nvSpPr>
        <p:spPr>
          <a:xfrm>
            <a:off x="914400" y="1412776"/>
            <a:ext cx="10344647" cy="5040560"/>
          </a:xfrm>
        </p:spPr>
        <p:txBody>
          <a:bodyPr>
            <a:normAutofit fontScale="70000" lnSpcReduction="20000"/>
          </a:bodyPr>
          <a:lstStyle/>
          <a:p>
            <a:r>
              <a:rPr lang="el-GR" dirty="0"/>
              <a:t>Όλα τα μεγέθη είναι σε κιλά </a:t>
            </a:r>
            <a:r>
              <a:rPr lang="en-GB" b="1" dirty="0"/>
              <a:t>(kg) </a:t>
            </a:r>
            <a:r>
              <a:rPr lang="el-GR" b="1" dirty="0"/>
              <a:t>σιτηρών</a:t>
            </a:r>
            <a:r>
              <a:rPr lang="en-GB" dirty="0"/>
              <a:t>.</a:t>
            </a:r>
          </a:p>
          <a:p>
            <a:pPr marL="0" indent="0">
              <a:buNone/>
            </a:pPr>
            <a:endParaRPr lang="el-GR" dirty="0"/>
          </a:p>
          <a:p>
            <a:r>
              <a:rPr lang="el-GR" dirty="0"/>
              <a:t>Υποθέτουμε ότι τα διαφορετικά οικόπεδα έχουν διαφορετικές παραγωγικές δυνατότητες. </a:t>
            </a:r>
            <a:r>
              <a:rPr lang="en-GB" dirty="0"/>
              <a:t> </a:t>
            </a:r>
          </a:p>
          <a:p>
            <a:pPr lvl="1"/>
            <a:r>
              <a:rPr lang="el-GR" b="1" dirty="0"/>
              <a:t>Στο διάγραμμα που ακολουθεί τα οικόπεδα</a:t>
            </a:r>
            <a:r>
              <a:rPr lang="en-GB" b="1" dirty="0"/>
              <a:t> A, B </a:t>
            </a:r>
            <a:r>
              <a:rPr lang="el-GR" b="1" dirty="0"/>
              <a:t>και</a:t>
            </a:r>
            <a:r>
              <a:rPr lang="en-GB" b="1" dirty="0"/>
              <a:t> C</a:t>
            </a:r>
            <a:r>
              <a:rPr lang="en-GB" dirty="0"/>
              <a:t>, </a:t>
            </a:r>
            <a:r>
              <a:rPr lang="el-GR" dirty="0"/>
              <a:t>έχουν το ίδιο εμβαδόν (10 στρέμματα) αλλά παράγουν διαφορετικές ποσότητες σιτηρών λόγω της τοποθεσίας τους και της ποιότητας του εδάφους. </a:t>
            </a:r>
          </a:p>
          <a:p>
            <a:pPr marL="457200" lvl="1" indent="0">
              <a:buNone/>
            </a:pPr>
            <a:endParaRPr lang="el-GR" dirty="0"/>
          </a:p>
          <a:p>
            <a:r>
              <a:rPr lang="el-GR" dirty="0"/>
              <a:t>Υποθέτουμε ότι οι εργάτες που δουλεύουν σε ένα οικόπεδο χρειάζονται</a:t>
            </a:r>
            <a:r>
              <a:rPr lang="en-GB" b="1" dirty="0"/>
              <a:t> 150 kg </a:t>
            </a:r>
            <a:r>
              <a:rPr lang="el-GR" b="1" dirty="0"/>
              <a:t>σιτηρών ώστε να επιβιώσουν για έναν χρόνο. </a:t>
            </a:r>
          </a:p>
          <a:p>
            <a:pPr marL="0" indent="0">
              <a:buNone/>
            </a:pPr>
            <a:endParaRPr lang="en-GB" dirty="0"/>
          </a:p>
          <a:p>
            <a:r>
              <a:rPr lang="el-GR" dirty="0"/>
              <a:t>50 </a:t>
            </a:r>
            <a:r>
              <a:rPr lang="en-GB" dirty="0"/>
              <a:t>kg</a:t>
            </a:r>
            <a:r>
              <a:rPr lang="el-GR" dirty="0"/>
              <a:t> σιτηρών χρειάζονται για να </a:t>
            </a:r>
            <a:r>
              <a:rPr lang="el-GR" dirty="0" err="1"/>
              <a:t>επανακαλλιεργηθεί</a:t>
            </a:r>
            <a:r>
              <a:rPr lang="el-GR" dirty="0"/>
              <a:t> το οικόπεδο. </a:t>
            </a:r>
          </a:p>
          <a:p>
            <a:pPr marL="0" indent="0">
              <a:buNone/>
            </a:pPr>
            <a:endParaRPr lang="el-GR" dirty="0"/>
          </a:p>
          <a:p>
            <a:r>
              <a:rPr lang="el-GR" dirty="0"/>
              <a:t>Υποθέτουμε επίσης ότι για τη διαδικασία χρειάζονται εργαλεία τα οποία τους παρέχει ο καπιταλιστής. </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93412" y="1144636"/>
            <a:ext cx="9605176" cy="7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10</a:t>
            </a:fld>
            <a:endParaRPr lang="en-GB">
              <a:solidFill>
                <a:prstClr val="black">
                  <a:tint val="75000"/>
                </a:prstClr>
              </a:solidFill>
              <a:latin typeface="Calibri"/>
            </a:endParaRPr>
          </a:p>
        </p:txBody>
      </p:sp>
    </p:spTree>
    <p:extLst>
      <p:ext uri="{BB962C8B-B14F-4D97-AF65-F5344CB8AC3E}">
        <p14:creationId xmlns:p14="http://schemas.microsoft.com/office/powerpoint/2010/main" val="2960547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22114"/>
          </a:xfrm>
        </p:spPr>
        <p:txBody>
          <a:bodyPr>
            <a:normAutofit/>
          </a:bodyPr>
          <a:lstStyle/>
          <a:p>
            <a:r>
              <a:rPr lang="en-GB" dirty="0"/>
              <a:t>The Corn Model III</a:t>
            </a:r>
          </a:p>
        </p:txBody>
      </p:sp>
      <p:sp>
        <p:nvSpPr>
          <p:cNvPr id="3" name="Content Placeholder 2"/>
          <p:cNvSpPr>
            <a:spLocks noGrp="1"/>
          </p:cNvSpPr>
          <p:nvPr>
            <p:ph idx="1"/>
          </p:nvPr>
        </p:nvSpPr>
        <p:spPr>
          <a:xfrm>
            <a:off x="954167" y="1263997"/>
            <a:ext cx="4432122" cy="5549379"/>
          </a:xfrm>
        </p:spPr>
        <p:txBody>
          <a:bodyPr>
            <a:normAutofit fontScale="70000" lnSpcReduction="20000"/>
          </a:bodyPr>
          <a:lstStyle/>
          <a:p>
            <a:r>
              <a:rPr lang="el-GR" dirty="0"/>
              <a:t>Όλοι οι εργάτες πληρώνονται τον ίδιο μισθό</a:t>
            </a:r>
            <a:r>
              <a:rPr lang="en-GB" dirty="0"/>
              <a:t>.</a:t>
            </a:r>
            <a:endParaRPr lang="el-GR" dirty="0"/>
          </a:p>
          <a:p>
            <a:pPr marL="0" indent="0">
              <a:buNone/>
            </a:pPr>
            <a:endParaRPr lang="en-GB" dirty="0"/>
          </a:p>
          <a:p>
            <a:pPr lvl="1"/>
            <a:r>
              <a:rPr lang="el-GR" dirty="0"/>
              <a:t>Αυτό συμβαίνει επειδή οι εργάτες είναι σε ανταγωνισμό μεταξύ τους στην αγορά εργασίας, και ο καπιταλιστής πάντα δίνει εργασία συμφώνα με τον χαμηλότερο δυνατό μισθό.</a:t>
            </a:r>
          </a:p>
          <a:p>
            <a:pPr marL="457200" lvl="1" indent="0">
              <a:buNone/>
            </a:pPr>
            <a:endParaRPr lang="el-GR" dirty="0"/>
          </a:p>
          <a:p>
            <a:pPr lvl="1"/>
            <a:r>
              <a:rPr lang="el-GR" dirty="0"/>
              <a:t>Συνεπώς, ο μισθός εν τέλει καταλήγει να είναι στο επίπεδο της σίτισης για διαβίωση.  </a:t>
            </a:r>
          </a:p>
          <a:p>
            <a:pPr marL="457200" lvl="1" indent="0">
              <a:buNone/>
            </a:pPr>
            <a:endParaRPr lang="en-GB" dirty="0"/>
          </a:p>
          <a:p>
            <a:pPr lvl="1"/>
            <a:r>
              <a:rPr lang="el-GR" dirty="0"/>
              <a:t>Οπότε, οι εργάτες έχουν εισόδημα για να καλύψουν την διαβίωση του εαυτούς τους και των οικογενειών τους. </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608" y="1070001"/>
            <a:ext cx="8712968" cy="6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84" name="Group 7183"/>
          <p:cNvGrpSpPr/>
          <p:nvPr/>
        </p:nvGrpSpPr>
        <p:grpSpPr>
          <a:xfrm>
            <a:off x="5386288" y="1469866"/>
            <a:ext cx="5284362" cy="5057874"/>
            <a:chOff x="3862287" y="1469866"/>
            <a:chExt cx="4986700" cy="5057874"/>
          </a:xfrm>
        </p:grpSpPr>
        <p:cxnSp>
          <p:nvCxnSpPr>
            <p:cNvPr id="5" name="Straight Connector 4"/>
            <p:cNvCxnSpPr/>
            <p:nvPr/>
          </p:nvCxnSpPr>
          <p:spPr>
            <a:xfrm>
              <a:off x="4427091" y="1628800"/>
              <a:ext cx="0" cy="4392488"/>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7183" name="Group 7182"/>
            <p:cNvGrpSpPr/>
            <p:nvPr/>
          </p:nvGrpSpPr>
          <p:grpSpPr>
            <a:xfrm>
              <a:off x="3862287" y="1469866"/>
              <a:ext cx="4986700" cy="5057874"/>
              <a:chOff x="3862287" y="1469866"/>
              <a:chExt cx="4986700" cy="5057874"/>
            </a:xfrm>
          </p:grpSpPr>
          <p:cxnSp>
            <p:nvCxnSpPr>
              <p:cNvPr id="7" name="Straight Connector 6"/>
              <p:cNvCxnSpPr/>
              <p:nvPr/>
            </p:nvCxnSpPr>
            <p:spPr>
              <a:xfrm>
                <a:off x="4427091" y="6021288"/>
                <a:ext cx="43195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15725" y="2708920"/>
                <a:ext cx="12250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40754" y="2708920"/>
                <a:ext cx="11366" cy="3312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40754" y="3501008"/>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20874" y="3501008"/>
                <a:ext cx="11366" cy="2520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32240" y="4221088"/>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812360" y="4221088"/>
                <a:ext cx="0" cy="18002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27091" y="1469866"/>
                <a:ext cx="1763596" cy="369332"/>
              </a:xfrm>
              <a:prstGeom prst="rect">
                <a:avLst/>
              </a:prstGeom>
              <a:noFill/>
            </p:spPr>
            <p:txBody>
              <a:bodyPr wrap="square" rtlCol="0">
                <a:spAutoFit/>
              </a:bodyPr>
              <a:lstStyle/>
              <a:p>
                <a:r>
                  <a:rPr lang="el-GR" dirty="0">
                    <a:solidFill>
                      <a:prstClr val="black"/>
                    </a:solidFill>
                    <a:latin typeface="Calibri"/>
                  </a:rPr>
                  <a:t>Προϊόν</a:t>
                </a:r>
                <a:r>
                  <a:rPr lang="en-GB" dirty="0">
                    <a:solidFill>
                      <a:prstClr val="black"/>
                    </a:solidFill>
                    <a:latin typeface="Calibri"/>
                  </a:rPr>
                  <a:t> (kg)</a:t>
                </a:r>
              </a:p>
            </p:txBody>
          </p:sp>
          <p:sp>
            <p:nvSpPr>
              <p:cNvPr id="26" name="TextBox 25"/>
              <p:cNvSpPr txBox="1"/>
              <p:nvPr/>
            </p:nvSpPr>
            <p:spPr>
              <a:xfrm>
                <a:off x="3862287" y="2524254"/>
                <a:ext cx="535724" cy="369332"/>
              </a:xfrm>
              <a:prstGeom prst="rect">
                <a:avLst/>
              </a:prstGeom>
              <a:noFill/>
            </p:spPr>
            <p:txBody>
              <a:bodyPr wrap="none" rtlCol="0">
                <a:spAutoFit/>
              </a:bodyPr>
              <a:lstStyle/>
              <a:p>
                <a:r>
                  <a:rPr lang="en-GB" dirty="0">
                    <a:solidFill>
                      <a:prstClr val="black"/>
                    </a:solidFill>
                    <a:latin typeface="Calibri"/>
                  </a:rPr>
                  <a:t>600</a:t>
                </a:r>
              </a:p>
            </p:txBody>
          </p:sp>
          <p:cxnSp>
            <p:nvCxnSpPr>
              <p:cNvPr id="28" name="Straight Connector 27"/>
              <p:cNvCxnSpPr/>
              <p:nvPr/>
            </p:nvCxnSpPr>
            <p:spPr>
              <a:xfrm>
                <a:off x="4427091" y="4941168"/>
                <a:ext cx="33852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168" idx="1"/>
              </p:cNvCxnSpPr>
              <p:nvPr/>
            </p:nvCxnSpPr>
            <p:spPr>
              <a:xfrm flipH="1">
                <a:off x="5148064" y="1928285"/>
                <a:ext cx="1224136" cy="708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68" name="TextBox 7167"/>
              <p:cNvSpPr txBox="1"/>
              <p:nvPr/>
            </p:nvSpPr>
            <p:spPr>
              <a:xfrm>
                <a:off x="6372200" y="1743619"/>
                <a:ext cx="317716" cy="369332"/>
              </a:xfrm>
              <a:prstGeom prst="rect">
                <a:avLst/>
              </a:prstGeom>
              <a:noFill/>
            </p:spPr>
            <p:txBody>
              <a:bodyPr wrap="none" rtlCol="0">
                <a:spAutoFit/>
              </a:bodyPr>
              <a:lstStyle/>
              <a:p>
                <a:r>
                  <a:rPr lang="en-GB" dirty="0">
                    <a:solidFill>
                      <a:prstClr val="black"/>
                    </a:solidFill>
                    <a:latin typeface="Calibri"/>
                  </a:rPr>
                  <a:t>A</a:t>
                </a:r>
              </a:p>
            </p:txBody>
          </p:sp>
          <p:sp>
            <p:nvSpPr>
              <p:cNvPr id="7169" name="TextBox 7168"/>
              <p:cNvSpPr txBox="1"/>
              <p:nvPr/>
            </p:nvSpPr>
            <p:spPr>
              <a:xfrm>
                <a:off x="7380312" y="2191888"/>
                <a:ext cx="309700" cy="369332"/>
              </a:xfrm>
              <a:prstGeom prst="rect">
                <a:avLst/>
              </a:prstGeom>
              <a:noFill/>
            </p:spPr>
            <p:txBody>
              <a:bodyPr wrap="none" rtlCol="0">
                <a:spAutoFit/>
              </a:bodyPr>
              <a:lstStyle/>
              <a:p>
                <a:r>
                  <a:rPr lang="en-GB" dirty="0">
                    <a:solidFill>
                      <a:prstClr val="black"/>
                    </a:solidFill>
                    <a:latin typeface="Calibri"/>
                  </a:rPr>
                  <a:t>B</a:t>
                </a:r>
              </a:p>
            </p:txBody>
          </p:sp>
          <p:cxnSp>
            <p:nvCxnSpPr>
              <p:cNvPr id="7174" name="Straight Arrow Connector 7173"/>
              <p:cNvCxnSpPr>
                <a:stCxn id="7169" idx="1"/>
              </p:cNvCxnSpPr>
              <p:nvPr/>
            </p:nvCxnSpPr>
            <p:spPr>
              <a:xfrm flipH="1">
                <a:off x="6190687" y="2376554"/>
                <a:ext cx="1189625" cy="980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7" name="TextBox 7176"/>
              <p:cNvSpPr txBox="1"/>
              <p:nvPr/>
            </p:nvSpPr>
            <p:spPr>
              <a:xfrm>
                <a:off x="7925978" y="2987660"/>
                <a:ext cx="308098" cy="369332"/>
              </a:xfrm>
              <a:prstGeom prst="rect">
                <a:avLst/>
              </a:prstGeom>
              <a:noFill/>
            </p:spPr>
            <p:txBody>
              <a:bodyPr wrap="none" rtlCol="0">
                <a:spAutoFit/>
              </a:bodyPr>
              <a:lstStyle/>
              <a:p>
                <a:r>
                  <a:rPr lang="en-GB" dirty="0">
                    <a:solidFill>
                      <a:prstClr val="black"/>
                    </a:solidFill>
                    <a:latin typeface="Calibri"/>
                  </a:rPr>
                  <a:t>C</a:t>
                </a:r>
              </a:p>
            </p:txBody>
          </p:sp>
          <p:cxnSp>
            <p:nvCxnSpPr>
              <p:cNvPr id="7179" name="Straight Arrow Connector 7178"/>
              <p:cNvCxnSpPr>
                <a:stCxn id="7177" idx="1"/>
              </p:cNvCxnSpPr>
              <p:nvPr/>
            </p:nvCxnSpPr>
            <p:spPr>
              <a:xfrm flipH="1">
                <a:off x="7272300" y="3172326"/>
                <a:ext cx="653678" cy="904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80" name="TextBox 7179"/>
              <p:cNvSpPr txBox="1"/>
              <p:nvPr/>
            </p:nvSpPr>
            <p:spPr>
              <a:xfrm>
                <a:off x="4328161" y="6158408"/>
                <a:ext cx="4010750" cy="369332"/>
              </a:xfrm>
              <a:prstGeom prst="rect">
                <a:avLst/>
              </a:prstGeom>
              <a:noFill/>
            </p:spPr>
            <p:txBody>
              <a:bodyPr wrap="square" rtlCol="0">
                <a:spAutoFit/>
              </a:bodyPr>
              <a:lstStyle/>
              <a:p>
                <a:r>
                  <a:rPr lang="el-GR" dirty="0">
                    <a:solidFill>
                      <a:prstClr val="black"/>
                    </a:solidFill>
                    <a:latin typeface="Calibri"/>
                  </a:rPr>
                  <a:t>Πιο παραγωγική-&gt;λιγότερο παραγωγική</a:t>
                </a:r>
                <a:endParaRPr lang="en-GB" dirty="0">
                  <a:solidFill>
                    <a:prstClr val="black"/>
                  </a:solidFill>
                  <a:latin typeface="Calibri"/>
                </a:endParaRPr>
              </a:p>
            </p:txBody>
          </p:sp>
          <p:sp>
            <p:nvSpPr>
              <p:cNvPr id="7181" name="TextBox 7180"/>
              <p:cNvSpPr txBox="1"/>
              <p:nvPr/>
            </p:nvSpPr>
            <p:spPr>
              <a:xfrm>
                <a:off x="8338911" y="6158408"/>
                <a:ext cx="510076" cy="369332"/>
              </a:xfrm>
              <a:prstGeom prst="rect">
                <a:avLst/>
              </a:prstGeom>
              <a:noFill/>
            </p:spPr>
            <p:txBody>
              <a:bodyPr wrap="none" rtlCol="0">
                <a:spAutoFit/>
              </a:bodyPr>
              <a:lstStyle/>
              <a:p>
                <a:r>
                  <a:rPr lang="el-GR" dirty="0">
                    <a:solidFill>
                      <a:prstClr val="black"/>
                    </a:solidFill>
                    <a:latin typeface="Calibri"/>
                  </a:rPr>
                  <a:t>  Γη</a:t>
                </a:r>
                <a:endParaRPr lang="en-GB" dirty="0">
                  <a:solidFill>
                    <a:prstClr val="black"/>
                  </a:solidFill>
                  <a:latin typeface="Calibri"/>
                </a:endParaRPr>
              </a:p>
            </p:txBody>
          </p:sp>
          <p:sp>
            <p:nvSpPr>
              <p:cNvPr id="7182" name="TextBox 7181"/>
              <p:cNvSpPr txBox="1"/>
              <p:nvPr/>
            </p:nvSpPr>
            <p:spPr>
              <a:xfrm>
                <a:off x="3928264" y="4777781"/>
                <a:ext cx="535724" cy="369332"/>
              </a:xfrm>
              <a:prstGeom prst="rect">
                <a:avLst/>
              </a:prstGeom>
              <a:noFill/>
            </p:spPr>
            <p:txBody>
              <a:bodyPr wrap="none" rtlCol="0">
                <a:spAutoFit/>
              </a:bodyPr>
              <a:lstStyle/>
              <a:p>
                <a:r>
                  <a:rPr lang="en-GB" dirty="0">
                    <a:solidFill>
                      <a:prstClr val="black"/>
                    </a:solidFill>
                    <a:latin typeface="Calibri"/>
                  </a:rPr>
                  <a:t>200</a:t>
                </a:r>
              </a:p>
            </p:txBody>
          </p:sp>
        </p:grpSp>
      </p:grpSp>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11</a:t>
            </a:fld>
            <a:endParaRPr lang="en-GB" dirty="0">
              <a:solidFill>
                <a:prstClr val="black">
                  <a:tint val="75000"/>
                </a:prstClr>
              </a:solidFill>
              <a:latin typeface="Calibri"/>
            </a:endParaRPr>
          </a:p>
        </p:txBody>
      </p:sp>
    </p:spTree>
    <p:extLst>
      <p:ext uri="{BB962C8B-B14F-4D97-AF65-F5344CB8AC3E}">
        <p14:creationId xmlns:p14="http://schemas.microsoft.com/office/powerpoint/2010/main" val="175175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864096"/>
          </a:xfrm>
        </p:spPr>
        <p:txBody>
          <a:bodyPr>
            <a:normAutofit/>
          </a:bodyPr>
          <a:lstStyle/>
          <a:p>
            <a:r>
              <a:rPr lang="el-GR" dirty="0"/>
              <a:t>Οι εργάτες</a:t>
            </a:r>
            <a:endParaRPr lang="en-GB" dirty="0"/>
          </a:p>
        </p:txBody>
      </p:sp>
      <p:sp>
        <p:nvSpPr>
          <p:cNvPr id="3" name="Content Placeholder 2"/>
          <p:cNvSpPr>
            <a:spLocks noGrp="1"/>
          </p:cNvSpPr>
          <p:nvPr>
            <p:ph idx="1"/>
          </p:nvPr>
        </p:nvSpPr>
        <p:spPr>
          <a:xfrm>
            <a:off x="540688" y="1248354"/>
            <a:ext cx="11041711" cy="5098117"/>
          </a:xfrm>
        </p:spPr>
        <p:txBody>
          <a:bodyPr>
            <a:normAutofit fontScale="62500" lnSpcReduction="20000"/>
          </a:bodyPr>
          <a:lstStyle/>
          <a:p>
            <a:r>
              <a:rPr lang="el-GR" dirty="0"/>
              <a:t>Η εργατική δύναμη είναι δεδομένη κατά οποιαδήποτε χρονική στιγμή αλλά δυναμικά εξελίσσεται με την τεκνοποίηση που αλλάζει τα πληθυσμιακά δεδομένα.</a:t>
            </a:r>
          </a:p>
          <a:p>
            <a:pPr marL="0" indent="0">
              <a:buNone/>
            </a:pPr>
            <a:endParaRPr lang="el-GR" dirty="0"/>
          </a:p>
          <a:p>
            <a:r>
              <a:rPr lang="el-GR" dirty="0"/>
              <a:t>Αν δούμε την εξέλιξη των πληθυσμών διαχρονικά διαπιστώνουμε ότι οι μισθοί τείνουν προς το σημείο σίτισης του πληθυσμού (</a:t>
            </a:r>
            <a:r>
              <a:rPr lang="en-GB" b="1" dirty="0"/>
              <a:t>subsistence wage</a:t>
            </a:r>
            <a:r>
              <a:rPr lang="el-GR" b="1" dirty="0"/>
              <a:t>)</a:t>
            </a:r>
            <a:r>
              <a:rPr lang="en-GB" dirty="0"/>
              <a:t>. </a:t>
            </a:r>
          </a:p>
          <a:p>
            <a:pPr lvl="1"/>
            <a:r>
              <a:rPr lang="el-GR" dirty="0"/>
              <a:t>Εάν είναι πάνω από το σημείο σίτισης τότε αυξάνεται ο πληθυσμός εφόσον υπάρχει δυνατότητα αύξησης, λόγω της επάρκειας τροφίμων.</a:t>
            </a:r>
          </a:p>
          <a:p>
            <a:pPr lvl="1"/>
            <a:r>
              <a:rPr lang="el-GR" dirty="0"/>
              <a:t>Εάν υστερεί ως προς το σημείο επαρκούς σίτισης, τότε ο πληθυσμός μειώνεται μέσω των λοιμών. </a:t>
            </a:r>
          </a:p>
          <a:p>
            <a:pPr lvl="1"/>
            <a:r>
              <a:rPr lang="el-GR" dirty="0"/>
              <a:t>Ο Ρικάρντο δεν ασχολήθηκε ιδιαίτερα με άλλους τρόπους που ελέγχουν την αύξηση του πληθυσμού (ο </a:t>
            </a:r>
            <a:r>
              <a:rPr lang="en-US" dirty="0"/>
              <a:t>Robert Malthus </a:t>
            </a:r>
            <a:r>
              <a:rPr lang="el-GR" dirty="0"/>
              <a:t>ασχολήθηκε εκτενέστερα και διεξοδικά με αυτό το πρόβλημα). </a:t>
            </a:r>
          </a:p>
          <a:p>
            <a:pPr lvl="1"/>
            <a:endParaRPr lang="en-GB" dirty="0"/>
          </a:p>
          <a:p>
            <a:r>
              <a:rPr lang="el-GR" dirty="0">
                <a:solidFill>
                  <a:srgbClr val="002060"/>
                </a:solidFill>
              </a:rPr>
              <a:t>Αυτή η πρόβλεψη αποδείχτηκε μάλλον λανθασμένη τουλάχιστον προς το παρόν. </a:t>
            </a:r>
          </a:p>
          <a:p>
            <a:pPr marL="0" indent="0">
              <a:buNone/>
            </a:pPr>
            <a:endParaRPr lang="el-GR" dirty="0">
              <a:solidFill>
                <a:srgbClr val="002060"/>
              </a:solidFill>
            </a:endParaRPr>
          </a:p>
          <a:p>
            <a:r>
              <a:rPr lang="el-GR" dirty="0">
                <a:solidFill>
                  <a:srgbClr val="002060"/>
                </a:solidFill>
              </a:rPr>
              <a:t>Η βελτίωση του βιοτικού επιπέδου μείωσε πάρα αύξησε τις γεννήσεις στην Δύση τα τελευταία 100 χρόνια- και τώρα το ίδιο συμβαίνει και σε αναπτυσσόμενες οικονομίες.</a:t>
            </a:r>
          </a:p>
          <a:p>
            <a:pPr marL="0" indent="0">
              <a:buNone/>
            </a:pPr>
            <a:endParaRPr lang="el-GR" dirty="0">
              <a:solidFill>
                <a:srgbClr val="002060"/>
              </a:solidFill>
            </a:endParaRPr>
          </a:p>
          <a:p>
            <a:r>
              <a:rPr lang="el-GR" dirty="0">
                <a:solidFill>
                  <a:srgbClr val="002060"/>
                </a:solidFill>
              </a:rPr>
              <a:t>Το μέλλον θα δείξει εάν συνεχίσει ακάθεκτη η πληθυσμιακή αύξηση ώσπου να δημιουργηθούν επισιτιστικά προβλήματα στον πλανήτη. </a:t>
            </a:r>
            <a:endParaRPr lang="en-GB" dirty="0">
              <a:solidFill>
                <a:srgbClr val="002060"/>
              </a:solidFill>
            </a:endParaRPr>
          </a:p>
        </p:txBody>
      </p:sp>
      <p:sp>
        <p:nvSpPr>
          <p:cNvPr id="5" name="Slide Number Placeholder 4"/>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12</a:t>
            </a:fld>
            <a:endParaRPr lang="en-GB">
              <a:solidFill>
                <a:prstClr val="black">
                  <a:tint val="75000"/>
                </a:prstClr>
              </a:solidFill>
              <a:latin typeface="Calibri"/>
            </a:endParaRPr>
          </a:p>
        </p:txBody>
      </p:sp>
    </p:spTree>
    <p:extLst>
      <p:ext uri="{BB962C8B-B14F-4D97-AF65-F5344CB8AC3E}">
        <p14:creationId xmlns:p14="http://schemas.microsoft.com/office/powerpoint/2010/main" val="120434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568" y="610952"/>
            <a:ext cx="4698720" cy="6048672"/>
          </a:xfrm>
        </p:spPr>
        <p:txBody>
          <a:bodyPr>
            <a:normAutofit fontScale="70000" lnSpcReduction="20000"/>
          </a:bodyPr>
          <a:lstStyle/>
          <a:p>
            <a:r>
              <a:rPr lang="el-GR" dirty="0"/>
              <a:t>Στο διπλανό διάγραμμα υποθέτουμε ότι οι εργάτες χρειάζονται </a:t>
            </a:r>
            <a:r>
              <a:rPr lang="en-GB" dirty="0"/>
              <a:t>150 kg </a:t>
            </a:r>
            <a:r>
              <a:rPr lang="el-GR" dirty="0"/>
              <a:t>σιτηρών για να επιβιώσουν και </a:t>
            </a:r>
            <a:r>
              <a:rPr lang="en-GB" dirty="0"/>
              <a:t>50 kg </a:t>
            </a:r>
            <a:r>
              <a:rPr lang="el-GR" dirty="0"/>
              <a:t>για την καλλιέργεια</a:t>
            </a:r>
            <a:r>
              <a:rPr lang="en-GB" dirty="0"/>
              <a:t>. </a:t>
            </a:r>
            <a:endParaRPr lang="el-GR" dirty="0"/>
          </a:p>
          <a:p>
            <a:pPr marL="0" indent="0">
              <a:buNone/>
            </a:pPr>
            <a:endParaRPr lang="en-GB" dirty="0"/>
          </a:p>
          <a:p>
            <a:r>
              <a:rPr lang="el-GR" dirty="0"/>
              <a:t>Οπότε,</a:t>
            </a:r>
            <a:r>
              <a:rPr lang="en-GB" dirty="0"/>
              <a:t> 200kg </a:t>
            </a:r>
            <a:r>
              <a:rPr lang="el-GR" dirty="0"/>
              <a:t>πηγαίνουν στους παράγοντες της παραγωγής (χωρίς να υπολογίζουμε το κόστος της ενοικίασης της γης)</a:t>
            </a:r>
            <a:r>
              <a:rPr lang="en-GB" dirty="0"/>
              <a:t>.  </a:t>
            </a:r>
            <a:endParaRPr lang="el-GR" dirty="0"/>
          </a:p>
          <a:p>
            <a:pPr marL="0" indent="0">
              <a:buNone/>
            </a:pPr>
            <a:endParaRPr lang="en-GB" dirty="0"/>
          </a:p>
          <a:p>
            <a:r>
              <a:rPr lang="el-GR" dirty="0"/>
              <a:t>Το υπόλοιπο κάθε οικοπέδου (για το Α το κομμάτι της παραγωγής μεταξύ </a:t>
            </a:r>
            <a:r>
              <a:rPr lang="en-GB" dirty="0"/>
              <a:t>600 </a:t>
            </a:r>
            <a:r>
              <a:rPr lang="el-GR" dirty="0"/>
              <a:t>και</a:t>
            </a:r>
            <a:r>
              <a:rPr lang="en-GB" dirty="0"/>
              <a:t> 200</a:t>
            </a:r>
            <a:r>
              <a:rPr lang="el-GR" dirty="0"/>
              <a:t>) είναι η </a:t>
            </a:r>
            <a:r>
              <a:rPr lang="el-GR" dirty="0" err="1"/>
              <a:t>γαιοπρόσοδος</a:t>
            </a:r>
            <a:r>
              <a:rPr lang="el-GR" dirty="0"/>
              <a:t> μαζί με το κέρδος του καπιταλιστή</a:t>
            </a:r>
            <a:r>
              <a:rPr lang="en-GB" dirty="0"/>
              <a:t>.  </a:t>
            </a:r>
            <a:endParaRPr lang="el-GR" dirty="0"/>
          </a:p>
          <a:p>
            <a:pPr marL="0" indent="0">
              <a:buNone/>
            </a:pPr>
            <a:endParaRPr lang="en-GB" dirty="0"/>
          </a:p>
          <a:p>
            <a:r>
              <a:rPr lang="el-GR" dirty="0"/>
              <a:t>Αυτό το ποσό μειώνεται καθώς μειώνεται η παραγωγικότητα των οικοπέδων. </a:t>
            </a:r>
            <a:endParaRPr lang="en-GB" dirty="0"/>
          </a:p>
        </p:txBody>
      </p:sp>
      <p:sp>
        <p:nvSpPr>
          <p:cNvPr id="2" name="Slide Number Placeholder 1"/>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13</a:t>
            </a:fld>
            <a:endParaRPr lang="en-GB">
              <a:solidFill>
                <a:prstClr val="black">
                  <a:tint val="75000"/>
                </a:prstClr>
              </a:solidFill>
              <a:latin typeface="Calibri"/>
            </a:endParaRPr>
          </a:p>
        </p:txBody>
      </p:sp>
      <p:sp>
        <p:nvSpPr>
          <p:cNvPr id="4" name="Rectangle 3">
            <a:extLst>
              <a:ext uri="{FF2B5EF4-FFF2-40B4-BE49-F238E27FC236}">
                <a16:creationId xmlns:a16="http://schemas.microsoft.com/office/drawing/2014/main" id="{6DF9DF91-F889-4EDF-9F78-2EFB46FE8C51}"/>
              </a:ext>
            </a:extLst>
          </p:cNvPr>
          <p:cNvSpPr/>
          <p:nvPr/>
        </p:nvSpPr>
        <p:spPr>
          <a:xfrm>
            <a:off x="5973721" y="2345404"/>
            <a:ext cx="1297205" cy="2206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 name="Rectangle 4">
            <a:extLst>
              <a:ext uri="{FF2B5EF4-FFF2-40B4-BE49-F238E27FC236}">
                <a16:creationId xmlns:a16="http://schemas.microsoft.com/office/drawing/2014/main" id="{3F762DFC-CB21-4291-8F8C-5AFC2964C587}"/>
              </a:ext>
            </a:extLst>
          </p:cNvPr>
          <p:cNvSpPr/>
          <p:nvPr/>
        </p:nvSpPr>
        <p:spPr>
          <a:xfrm>
            <a:off x="7301503" y="3124811"/>
            <a:ext cx="111710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6" name="Rectangle 5">
            <a:extLst>
              <a:ext uri="{FF2B5EF4-FFF2-40B4-BE49-F238E27FC236}">
                <a16:creationId xmlns:a16="http://schemas.microsoft.com/office/drawing/2014/main" id="{224A0196-4AB0-4013-937A-78EBF898DD80}"/>
              </a:ext>
            </a:extLst>
          </p:cNvPr>
          <p:cNvSpPr/>
          <p:nvPr/>
        </p:nvSpPr>
        <p:spPr>
          <a:xfrm>
            <a:off x="8415521" y="3852061"/>
            <a:ext cx="11270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nvGrpSpPr>
          <p:cNvPr id="7" name="Group 6">
            <a:extLst>
              <a:ext uri="{FF2B5EF4-FFF2-40B4-BE49-F238E27FC236}">
                <a16:creationId xmlns:a16="http://schemas.microsoft.com/office/drawing/2014/main" id="{52F5CEF0-E2FC-F314-9213-2CD111E817D8}"/>
              </a:ext>
            </a:extLst>
          </p:cNvPr>
          <p:cNvGrpSpPr/>
          <p:nvPr/>
        </p:nvGrpSpPr>
        <p:grpSpPr>
          <a:xfrm>
            <a:off x="5368769" y="1106351"/>
            <a:ext cx="5284362" cy="5057874"/>
            <a:chOff x="3862287" y="1469866"/>
            <a:chExt cx="4986700" cy="5057874"/>
          </a:xfrm>
        </p:grpSpPr>
        <p:cxnSp>
          <p:nvCxnSpPr>
            <p:cNvPr id="8" name="Straight Connector 7">
              <a:extLst>
                <a:ext uri="{FF2B5EF4-FFF2-40B4-BE49-F238E27FC236}">
                  <a16:creationId xmlns:a16="http://schemas.microsoft.com/office/drawing/2014/main" id="{608BD63A-551B-F01B-2B4D-92006D6C918A}"/>
                </a:ext>
              </a:extLst>
            </p:cNvPr>
            <p:cNvCxnSpPr/>
            <p:nvPr/>
          </p:nvCxnSpPr>
          <p:spPr>
            <a:xfrm>
              <a:off x="4427091" y="1628800"/>
              <a:ext cx="0" cy="4392488"/>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36448E6-4DAE-2090-6135-5210011F8B07}"/>
                </a:ext>
              </a:extLst>
            </p:cNvPr>
            <p:cNvGrpSpPr/>
            <p:nvPr/>
          </p:nvGrpSpPr>
          <p:grpSpPr>
            <a:xfrm>
              <a:off x="3862287" y="1469866"/>
              <a:ext cx="4986700" cy="5057874"/>
              <a:chOff x="3862287" y="1469866"/>
              <a:chExt cx="4986700" cy="5057874"/>
            </a:xfrm>
          </p:grpSpPr>
          <p:cxnSp>
            <p:nvCxnSpPr>
              <p:cNvPr id="10" name="Straight Connector 9">
                <a:extLst>
                  <a:ext uri="{FF2B5EF4-FFF2-40B4-BE49-F238E27FC236}">
                    <a16:creationId xmlns:a16="http://schemas.microsoft.com/office/drawing/2014/main" id="{7D4AE65B-A756-0665-EAD9-8389338E0355}"/>
                  </a:ext>
                </a:extLst>
              </p:cNvPr>
              <p:cNvCxnSpPr/>
              <p:nvPr/>
            </p:nvCxnSpPr>
            <p:spPr>
              <a:xfrm>
                <a:off x="4427091" y="6021288"/>
                <a:ext cx="43195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FA7ACA-EF42-4F80-1F64-F32F5947CF18}"/>
                  </a:ext>
                </a:extLst>
              </p:cNvPr>
              <p:cNvCxnSpPr/>
              <p:nvPr/>
            </p:nvCxnSpPr>
            <p:spPr>
              <a:xfrm>
                <a:off x="4415725" y="2708920"/>
                <a:ext cx="12250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1B2798-6D26-F6EF-F7DC-EE21F6F70E40}"/>
                  </a:ext>
                </a:extLst>
              </p:cNvPr>
              <p:cNvCxnSpPr/>
              <p:nvPr/>
            </p:nvCxnSpPr>
            <p:spPr>
              <a:xfrm>
                <a:off x="5640754" y="2708920"/>
                <a:ext cx="11366" cy="3312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F2F7B6-6D07-C62F-4B13-3F55877470B7}"/>
                  </a:ext>
                </a:extLst>
              </p:cNvPr>
              <p:cNvCxnSpPr/>
              <p:nvPr/>
            </p:nvCxnSpPr>
            <p:spPr>
              <a:xfrm>
                <a:off x="5640754" y="3501008"/>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A5DD8B-07AC-1192-92EB-FAD7CB10C203}"/>
                  </a:ext>
                </a:extLst>
              </p:cNvPr>
              <p:cNvCxnSpPr/>
              <p:nvPr/>
            </p:nvCxnSpPr>
            <p:spPr>
              <a:xfrm>
                <a:off x="6720874" y="3501008"/>
                <a:ext cx="11366" cy="2520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A519A7-2783-4B8F-2DA2-BA15BA5B3327}"/>
                  </a:ext>
                </a:extLst>
              </p:cNvPr>
              <p:cNvCxnSpPr/>
              <p:nvPr/>
            </p:nvCxnSpPr>
            <p:spPr>
              <a:xfrm>
                <a:off x="6732240" y="4221088"/>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98EBDB-F957-1496-90B9-5F05A3AD422E}"/>
                  </a:ext>
                </a:extLst>
              </p:cNvPr>
              <p:cNvCxnSpPr/>
              <p:nvPr/>
            </p:nvCxnSpPr>
            <p:spPr>
              <a:xfrm>
                <a:off x="7812360" y="4221088"/>
                <a:ext cx="0" cy="18002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E946E04-9EAB-20D2-8082-F3BC25FDD587}"/>
                  </a:ext>
                </a:extLst>
              </p:cNvPr>
              <p:cNvSpPr txBox="1"/>
              <p:nvPr/>
            </p:nvSpPr>
            <p:spPr>
              <a:xfrm>
                <a:off x="4427091" y="1469866"/>
                <a:ext cx="1763596" cy="369332"/>
              </a:xfrm>
              <a:prstGeom prst="rect">
                <a:avLst/>
              </a:prstGeom>
              <a:noFill/>
            </p:spPr>
            <p:txBody>
              <a:bodyPr wrap="square" rtlCol="0">
                <a:spAutoFit/>
              </a:bodyPr>
              <a:lstStyle/>
              <a:p>
                <a:r>
                  <a:rPr lang="el-GR" dirty="0">
                    <a:solidFill>
                      <a:prstClr val="black"/>
                    </a:solidFill>
                    <a:latin typeface="Calibri"/>
                  </a:rPr>
                  <a:t>Προϊόν</a:t>
                </a:r>
                <a:r>
                  <a:rPr lang="en-GB" dirty="0">
                    <a:solidFill>
                      <a:prstClr val="black"/>
                    </a:solidFill>
                    <a:latin typeface="Calibri"/>
                  </a:rPr>
                  <a:t> (kg)</a:t>
                </a:r>
              </a:p>
            </p:txBody>
          </p:sp>
          <p:sp>
            <p:nvSpPr>
              <p:cNvPr id="18" name="TextBox 17">
                <a:extLst>
                  <a:ext uri="{FF2B5EF4-FFF2-40B4-BE49-F238E27FC236}">
                    <a16:creationId xmlns:a16="http://schemas.microsoft.com/office/drawing/2014/main" id="{21B16950-5491-6685-881A-67AFFEA998B5}"/>
                  </a:ext>
                </a:extLst>
              </p:cNvPr>
              <p:cNvSpPr txBox="1"/>
              <p:nvPr/>
            </p:nvSpPr>
            <p:spPr>
              <a:xfrm>
                <a:off x="3862287" y="2524254"/>
                <a:ext cx="535724" cy="369332"/>
              </a:xfrm>
              <a:prstGeom prst="rect">
                <a:avLst/>
              </a:prstGeom>
              <a:noFill/>
            </p:spPr>
            <p:txBody>
              <a:bodyPr wrap="none" rtlCol="0">
                <a:spAutoFit/>
              </a:bodyPr>
              <a:lstStyle/>
              <a:p>
                <a:r>
                  <a:rPr lang="en-GB" dirty="0">
                    <a:solidFill>
                      <a:prstClr val="black"/>
                    </a:solidFill>
                    <a:latin typeface="Calibri"/>
                  </a:rPr>
                  <a:t>600</a:t>
                </a:r>
              </a:p>
            </p:txBody>
          </p:sp>
          <p:cxnSp>
            <p:nvCxnSpPr>
              <p:cNvPr id="19" name="Straight Connector 18">
                <a:extLst>
                  <a:ext uri="{FF2B5EF4-FFF2-40B4-BE49-F238E27FC236}">
                    <a16:creationId xmlns:a16="http://schemas.microsoft.com/office/drawing/2014/main" id="{D5E2C529-5C1B-0033-FA65-AFDDC50CEA3F}"/>
                  </a:ext>
                </a:extLst>
              </p:cNvPr>
              <p:cNvCxnSpPr/>
              <p:nvPr/>
            </p:nvCxnSpPr>
            <p:spPr>
              <a:xfrm>
                <a:off x="4427091" y="4941168"/>
                <a:ext cx="33852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98C971C-C9F8-3554-521C-393B9CBBC284}"/>
                  </a:ext>
                </a:extLst>
              </p:cNvPr>
              <p:cNvCxnSpPr>
                <a:stCxn id="21" idx="1"/>
              </p:cNvCxnSpPr>
              <p:nvPr/>
            </p:nvCxnSpPr>
            <p:spPr>
              <a:xfrm flipH="1">
                <a:off x="5148064" y="1928285"/>
                <a:ext cx="1224136" cy="708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6B29D6-C9B8-3544-07FC-34C76EF0F2DF}"/>
                  </a:ext>
                </a:extLst>
              </p:cNvPr>
              <p:cNvSpPr txBox="1"/>
              <p:nvPr/>
            </p:nvSpPr>
            <p:spPr>
              <a:xfrm>
                <a:off x="6372200" y="1743619"/>
                <a:ext cx="317716" cy="369332"/>
              </a:xfrm>
              <a:prstGeom prst="rect">
                <a:avLst/>
              </a:prstGeom>
              <a:noFill/>
            </p:spPr>
            <p:txBody>
              <a:bodyPr wrap="none" rtlCol="0">
                <a:spAutoFit/>
              </a:bodyPr>
              <a:lstStyle/>
              <a:p>
                <a:r>
                  <a:rPr lang="en-GB" dirty="0">
                    <a:solidFill>
                      <a:prstClr val="black"/>
                    </a:solidFill>
                    <a:latin typeface="Calibri"/>
                  </a:rPr>
                  <a:t>A</a:t>
                </a:r>
              </a:p>
            </p:txBody>
          </p:sp>
          <p:sp>
            <p:nvSpPr>
              <p:cNvPr id="22" name="TextBox 21">
                <a:extLst>
                  <a:ext uri="{FF2B5EF4-FFF2-40B4-BE49-F238E27FC236}">
                    <a16:creationId xmlns:a16="http://schemas.microsoft.com/office/drawing/2014/main" id="{D3F9B343-FD95-89A1-FB65-3931CBABD6B0}"/>
                  </a:ext>
                </a:extLst>
              </p:cNvPr>
              <p:cNvSpPr txBox="1"/>
              <p:nvPr/>
            </p:nvSpPr>
            <p:spPr>
              <a:xfrm>
                <a:off x="7380312" y="2191888"/>
                <a:ext cx="309700" cy="369332"/>
              </a:xfrm>
              <a:prstGeom prst="rect">
                <a:avLst/>
              </a:prstGeom>
              <a:noFill/>
            </p:spPr>
            <p:txBody>
              <a:bodyPr wrap="none" rtlCol="0">
                <a:spAutoFit/>
              </a:bodyPr>
              <a:lstStyle/>
              <a:p>
                <a:r>
                  <a:rPr lang="en-GB" dirty="0">
                    <a:solidFill>
                      <a:prstClr val="black"/>
                    </a:solidFill>
                    <a:latin typeface="Calibri"/>
                  </a:rPr>
                  <a:t>B</a:t>
                </a:r>
              </a:p>
            </p:txBody>
          </p:sp>
          <p:cxnSp>
            <p:nvCxnSpPr>
              <p:cNvPr id="23" name="Straight Arrow Connector 22">
                <a:extLst>
                  <a:ext uri="{FF2B5EF4-FFF2-40B4-BE49-F238E27FC236}">
                    <a16:creationId xmlns:a16="http://schemas.microsoft.com/office/drawing/2014/main" id="{11E5FFFA-DA40-D625-3DA6-EDE28D6789F5}"/>
                  </a:ext>
                </a:extLst>
              </p:cNvPr>
              <p:cNvCxnSpPr>
                <a:stCxn id="22" idx="1"/>
              </p:cNvCxnSpPr>
              <p:nvPr/>
            </p:nvCxnSpPr>
            <p:spPr>
              <a:xfrm flipH="1">
                <a:off x="6190687" y="2376554"/>
                <a:ext cx="1189625" cy="980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DE23B27-406F-71D7-0983-4B2799C2DF0C}"/>
                  </a:ext>
                </a:extLst>
              </p:cNvPr>
              <p:cNvSpPr txBox="1"/>
              <p:nvPr/>
            </p:nvSpPr>
            <p:spPr>
              <a:xfrm>
                <a:off x="7925978" y="2987660"/>
                <a:ext cx="308098" cy="369332"/>
              </a:xfrm>
              <a:prstGeom prst="rect">
                <a:avLst/>
              </a:prstGeom>
              <a:noFill/>
            </p:spPr>
            <p:txBody>
              <a:bodyPr wrap="none" rtlCol="0">
                <a:spAutoFit/>
              </a:bodyPr>
              <a:lstStyle/>
              <a:p>
                <a:r>
                  <a:rPr lang="en-GB" dirty="0">
                    <a:solidFill>
                      <a:prstClr val="black"/>
                    </a:solidFill>
                    <a:latin typeface="Calibri"/>
                  </a:rPr>
                  <a:t>C</a:t>
                </a:r>
              </a:p>
            </p:txBody>
          </p:sp>
          <p:cxnSp>
            <p:nvCxnSpPr>
              <p:cNvPr id="25" name="Straight Arrow Connector 24">
                <a:extLst>
                  <a:ext uri="{FF2B5EF4-FFF2-40B4-BE49-F238E27FC236}">
                    <a16:creationId xmlns:a16="http://schemas.microsoft.com/office/drawing/2014/main" id="{A51DE6A8-F60A-E2E4-86DC-C8E0185A1BB9}"/>
                  </a:ext>
                </a:extLst>
              </p:cNvPr>
              <p:cNvCxnSpPr>
                <a:stCxn id="24" idx="1"/>
              </p:cNvCxnSpPr>
              <p:nvPr/>
            </p:nvCxnSpPr>
            <p:spPr>
              <a:xfrm flipH="1">
                <a:off x="7272300" y="3172326"/>
                <a:ext cx="653678" cy="904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9C15D7B-4732-CC53-22A5-C984AEDB07C8}"/>
                  </a:ext>
                </a:extLst>
              </p:cNvPr>
              <p:cNvSpPr txBox="1"/>
              <p:nvPr/>
            </p:nvSpPr>
            <p:spPr>
              <a:xfrm>
                <a:off x="4328161" y="6158408"/>
                <a:ext cx="4010750" cy="369332"/>
              </a:xfrm>
              <a:prstGeom prst="rect">
                <a:avLst/>
              </a:prstGeom>
              <a:noFill/>
            </p:spPr>
            <p:txBody>
              <a:bodyPr wrap="square" rtlCol="0">
                <a:spAutoFit/>
              </a:bodyPr>
              <a:lstStyle/>
              <a:p>
                <a:r>
                  <a:rPr lang="el-GR" dirty="0">
                    <a:solidFill>
                      <a:prstClr val="black"/>
                    </a:solidFill>
                    <a:latin typeface="Calibri"/>
                  </a:rPr>
                  <a:t>Πιο παραγωγική-&gt;λιγότερο παραγωγική</a:t>
                </a:r>
                <a:endParaRPr lang="en-GB" dirty="0">
                  <a:solidFill>
                    <a:prstClr val="black"/>
                  </a:solidFill>
                  <a:latin typeface="Calibri"/>
                </a:endParaRPr>
              </a:p>
            </p:txBody>
          </p:sp>
          <p:sp>
            <p:nvSpPr>
              <p:cNvPr id="27" name="TextBox 26">
                <a:extLst>
                  <a:ext uri="{FF2B5EF4-FFF2-40B4-BE49-F238E27FC236}">
                    <a16:creationId xmlns:a16="http://schemas.microsoft.com/office/drawing/2014/main" id="{433F112D-94F5-C0C7-1FFE-AA45FFBB0C76}"/>
                  </a:ext>
                </a:extLst>
              </p:cNvPr>
              <p:cNvSpPr txBox="1"/>
              <p:nvPr/>
            </p:nvSpPr>
            <p:spPr>
              <a:xfrm>
                <a:off x="8338911" y="6158408"/>
                <a:ext cx="510076" cy="369332"/>
              </a:xfrm>
              <a:prstGeom prst="rect">
                <a:avLst/>
              </a:prstGeom>
              <a:noFill/>
            </p:spPr>
            <p:txBody>
              <a:bodyPr wrap="none" rtlCol="0">
                <a:spAutoFit/>
              </a:bodyPr>
              <a:lstStyle/>
              <a:p>
                <a:r>
                  <a:rPr lang="el-GR" dirty="0">
                    <a:solidFill>
                      <a:prstClr val="black"/>
                    </a:solidFill>
                    <a:latin typeface="Calibri"/>
                  </a:rPr>
                  <a:t>  Γη</a:t>
                </a:r>
                <a:endParaRPr lang="en-GB" dirty="0">
                  <a:solidFill>
                    <a:prstClr val="black"/>
                  </a:solidFill>
                  <a:latin typeface="Calibri"/>
                </a:endParaRPr>
              </a:p>
            </p:txBody>
          </p:sp>
          <p:sp>
            <p:nvSpPr>
              <p:cNvPr id="28" name="TextBox 27">
                <a:extLst>
                  <a:ext uri="{FF2B5EF4-FFF2-40B4-BE49-F238E27FC236}">
                    <a16:creationId xmlns:a16="http://schemas.microsoft.com/office/drawing/2014/main" id="{902D68D4-C0D6-B25A-B909-460630FF2C70}"/>
                  </a:ext>
                </a:extLst>
              </p:cNvPr>
              <p:cNvSpPr txBox="1"/>
              <p:nvPr/>
            </p:nvSpPr>
            <p:spPr>
              <a:xfrm>
                <a:off x="3928264" y="4777781"/>
                <a:ext cx="535724" cy="369332"/>
              </a:xfrm>
              <a:prstGeom prst="rect">
                <a:avLst/>
              </a:prstGeom>
              <a:noFill/>
            </p:spPr>
            <p:txBody>
              <a:bodyPr wrap="none" rtlCol="0">
                <a:spAutoFit/>
              </a:bodyPr>
              <a:lstStyle/>
              <a:p>
                <a:r>
                  <a:rPr lang="en-GB" dirty="0">
                    <a:solidFill>
                      <a:prstClr val="black"/>
                    </a:solidFill>
                    <a:latin typeface="Calibri"/>
                  </a:rPr>
                  <a:t>200</a:t>
                </a:r>
              </a:p>
            </p:txBody>
          </p:sp>
        </p:grpSp>
      </p:grpSp>
    </p:spTree>
    <p:extLst>
      <p:ext uri="{BB962C8B-B14F-4D97-AF65-F5344CB8AC3E}">
        <p14:creationId xmlns:p14="http://schemas.microsoft.com/office/powerpoint/2010/main" val="45260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78098"/>
          </a:xfrm>
        </p:spPr>
        <p:txBody>
          <a:bodyPr/>
          <a:lstStyle/>
          <a:p>
            <a:r>
              <a:rPr lang="el-GR" dirty="0"/>
              <a:t>Ο καπιταλιστής</a:t>
            </a:r>
            <a:endParaRPr lang="en-GB" dirty="0"/>
          </a:p>
        </p:txBody>
      </p:sp>
      <p:sp>
        <p:nvSpPr>
          <p:cNvPr id="3" name="Content Placeholder 2"/>
          <p:cNvSpPr>
            <a:spLocks noGrp="1"/>
          </p:cNvSpPr>
          <p:nvPr>
            <p:ph idx="1"/>
          </p:nvPr>
        </p:nvSpPr>
        <p:spPr>
          <a:xfrm>
            <a:off x="826936" y="1124744"/>
            <a:ext cx="10511624" cy="5400600"/>
          </a:xfrm>
        </p:spPr>
        <p:txBody>
          <a:bodyPr>
            <a:normAutofit fontScale="70000" lnSpcReduction="20000"/>
          </a:bodyPr>
          <a:lstStyle/>
          <a:p>
            <a:r>
              <a:rPr lang="el-GR" dirty="0"/>
              <a:t>Ο </a:t>
            </a:r>
            <a:r>
              <a:rPr lang="en-GB" dirty="0"/>
              <a:t>Ricardo </a:t>
            </a:r>
            <a:r>
              <a:rPr lang="el-GR" dirty="0"/>
              <a:t>υπέθεσε ότι τα κέρδη μεταξύ των διαφορετικών οικοπέδων ισορροπούν μέσω του ανταγωνισμού των καπιταλιστών. </a:t>
            </a:r>
          </a:p>
          <a:p>
            <a:pPr lvl="1"/>
            <a:r>
              <a:rPr lang="el-GR" dirty="0"/>
              <a:t>Οικόπεδα (και τομείς της οικονομίας) που έχουν μεγαλύτερο κέρδος θα προσελκύσουν επενδυτές που θα μειώσουν την κερδοφορία τους.</a:t>
            </a:r>
          </a:p>
          <a:p>
            <a:pPr lvl="1"/>
            <a:r>
              <a:rPr lang="el-GR" dirty="0"/>
              <a:t>Και οικόπεδα ή τομείς της οικονομίας που υστερούν στο ποσοστό κέρδους θα δούνε επενδυτές να τα εγκαταλείπουν. </a:t>
            </a:r>
          </a:p>
          <a:p>
            <a:pPr marL="457200" lvl="1" indent="0">
              <a:buNone/>
            </a:pPr>
            <a:endParaRPr lang="en-GB" dirty="0"/>
          </a:p>
          <a:p>
            <a:r>
              <a:rPr lang="el-GR" dirty="0"/>
              <a:t>Οπότε, ο ανταγωνισμός και το κέρδος καθορίζει την κίνηση επενδύσεων μεταξύ των διαφορετικών κλάδων της οικονομίας ώσπου το σύστημα να σταθεροποιηθεί και θα υπάρχει ένα ομογενοποιημένο επίπεδο κέρδους (</a:t>
            </a:r>
            <a:r>
              <a:rPr lang="en-GB" b="1" i="1" dirty="0"/>
              <a:t>prevailing rate of profit</a:t>
            </a:r>
            <a:r>
              <a:rPr lang="el-GR" b="1" i="1" dirty="0"/>
              <a:t>) </a:t>
            </a:r>
            <a:r>
              <a:rPr lang="el-GR" dirty="0"/>
              <a:t>για όλους τους τομείς της οικονομίας. </a:t>
            </a:r>
          </a:p>
          <a:p>
            <a:pPr marL="0" indent="0">
              <a:buNone/>
            </a:pPr>
            <a:endParaRPr lang="en-GB" dirty="0"/>
          </a:p>
          <a:p>
            <a:r>
              <a:rPr lang="el-GR" dirty="0"/>
              <a:t>Στο μοντέλο σιτηρών αυτό καθορίζεται από τη οριακά λιγότερο παραγωγική γη που είναι σε χρήση (</a:t>
            </a:r>
            <a:r>
              <a:rPr lang="en-GB" b="1" i="1" dirty="0"/>
              <a:t>marginal plot of land</a:t>
            </a:r>
            <a:r>
              <a:rPr lang="el-GR" dirty="0"/>
              <a:t>)</a:t>
            </a:r>
            <a:r>
              <a:rPr lang="en-GB" dirty="0"/>
              <a:t>. </a:t>
            </a:r>
          </a:p>
          <a:p>
            <a:pPr marL="0" indent="0">
              <a:buNone/>
            </a:pPr>
            <a:endParaRPr lang="en-GB" dirty="0"/>
          </a:p>
          <a:p>
            <a:r>
              <a:rPr lang="el-GR" dirty="0"/>
              <a:t>Αυτό συμβαίνει γιατί για να αυξηθεί η αγροτική παραγωγή, χρειάζεται να καλλιεργήσουμε τα όλο και λιγότερο παραγωγικά οικόπεδα, που στο παρελθόν δεν θεωρούσαμε αρκετά παραγωγικά για να τα καλλιεργήσουμε. </a:t>
            </a:r>
            <a:endParaRPr lang="en-GB" dirty="0"/>
          </a:p>
        </p:txBody>
      </p:sp>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14</a:t>
            </a:fld>
            <a:endParaRPr lang="en-GB">
              <a:solidFill>
                <a:prstClr val="black">
                  <a:tint val="75000"/>
                </a:prstClr>
              </a:solidFill>
              <a:latin typeface="Calibri"/>
            </a:endParaRPr>
          </a:p>
        </p:txBody>
      </p:sp>
    </p:spTree>
    <p:extLst>
      <p:ext uri="{BB962C8B-B14F-4D97-AF65-F5344CB8AC3E}">
        <p14:creationId xmlns:p14="http://schemas.microsoft.com/office/powerpoint/2010/main" val="373849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312" y="506298"/>
            <a:ext cx="5032978" cy="5845403"/>
          </a:xfrm>
        </p:spPr>
        <p:txBody>
          <a:bodyPr>
            <a:normAutofit fontScale="77500" lnSpcReduction="20000"/>
          </a:bodyPr>
          <a:lstStyle/>
          <a:p>
            <a:pPr marL="0" indent="0">
              <a:buNone/>
            </a:pPr>
            <a:endParaRPr lang="en-US" dirty="0"/>
          </a:p>
          <a:p>
            <a:r>
              <a:rPr lang="el-GR" dirty="0"/>
              <a:t>Σε αυτό το παράδειγμα το οικόπεδο με τη χαμηλότερη παραγωγικότητα (που όμως χρησιμοποιείται) είναι το </a:t>
            </a:r>
            <a:r>
              <a:rPr lang="en-GB" dirty="0"/>
              <a:t>C.</a:t>
            </a:r>
          </a:p>
          <a:p>
            <a:endParaRPr lang="el-GR" dirty="0"/>
          </a:p>
          <a:p>
            <a:r>
              <a:rPr lang="el-GR" dirty="0"/>
              <a:t>Αυτό το οικόπεδο ρυθμίζει το ποσοστό κέρδους στα </a:t>
            </a:r>
            <a:r>
              <a:rPr lang="en-GB" b="1" dirty="0"/>
              <a:t>200 kg</a:t>
            </a:r>
            <a:r>
              <a:rPr lang="en-GB" dirty="0"/>
              <a:t>.</a:t>
            </a:r>
          </a:p>
          <a:p>
            <a:pPr lvl="1"/>
            <a:r>
              <a:rPr lang="el-GR" dirty="0"/>
              <a:t>Ο ανταγωνισμός μεταξύ των καπιταλιστών εναρμονίζει το ποσοστό κέρδους σε αυτό του οικοπέδου </a:t>
            </a:r>
            <a:r>
              <a:rPr lang="en-US" dirty="0"/>
              <a:t>C</a:t>
            </a:r>
            <a:r>
              <a:rPr lang="el-GR" dirty="0"/>
              <a:t>.</a:t>
            </a:r>
            <a:endParaRPr lang="en-GB" dirty="0"/>
          </a:p>
          <a:p>
            <a:pPr marL="0" indent="0">
              <a:buNone/>
            </a:pPr>
            <a:endParaRPr lang="el-GR" dirty="0"/>
          </a:p>
          <a:p>
            <a:r>
              <a:rPr lang="el-GR" dirty="0"/>
              <a:t>Με τη σειρά του αυτό καθορίζει τα ενοίκια στα υπόλοιπα οικόπεδα, με </a:t>
            </a:r>
            <a:r>
              <a:rPr lang="en-GB" dirty="0"/>
              <a:t>400kg </a:t>
            </a:r>
            <a:r>
              <a:rPr lang="el-GR" dirty="0"/>
              <a:t>το ενοίκιο για το</a:t>
            </a:r>
            <a:r>
              <a:rPr lang="en-GB" dirty="0"/>
              <a:t> A </a:t>
            </a:r>
            <a:r>
              <a:rPr lang="el-GR" dirty="0"/>
              <a:t>και</a:t>
            </a:r>
            <a:r>
              <a:rPr lang="en-GB" dirty="0"/>
              <a:t> 200kg </a:t>
            </a:r>
            <a:r>
              <a:rPr lang="el-GR" dirty="0"/>
              <a:t>για το</a:t>
            </a:r>
            <a:r>
              <a:rPr lang="en-GB" dirty="0"/>
              <a:t> B. </a:t>
            </a:r>
          </a:p>
        </p:txBody>
      </p:sp>
      <p:sp>
        <p:nvSpPr>
          <p:cNvPr id="40" name="TextBox 39"/>
          <p:cNvSpPr txBox="1"/>
          <p:nvPr/>
        </p:nvSpPr>
        <p:spPr>
          <a:xfrm>
            <a:off x="7149075" y="3247731"/>
            <a:ext cx="1981506" cy="400110"/>
          </a:xfrm>
          <a:prstGeom prst="rect">
            <a:avLst/>
          </a:prstGeom>
          <a:noFill/>
        </p:spPr>
        <p:txBody>
          <a:bodyPr wrap="square" rtlCol="0">
            <a:spAutoFit/>
          </a:bodyPr>
          <a:lstStyle/>
          <a:p>
            <a:pPr algn="ctr"/>
            <a:r>
              <a:rPr lang="el-GR" sz="2000" b="1" dirty="0" err="1">
                <a:solidFill>
                  <a:prstClr val="black"/>
                </a:solidFill>
                <a:latin typeface="Calibri"/>
              </a:rPr>
              <a:t>γαιοπρόσοδος</a:t>
            </a:r>
            <a:endParaRPr lang="en-GB" sz="2000" b="1" dirty="0">
              <a:solidFill>
                <a:prstClr val="black"/>
              </a:solidFill>
              <a:latin typeface="Calibri"/>
            </a:endParaRPr>
          </a:p>
        </p:txBody>
      </p:sp>
      <p:sp>
        <p:nvSpPr>
          <p:cNvPr id="41" name="TextBox 40"/>
          <p:cNvSpPr txBox="1"/>
          <p:nvPr/>
        </p:nvSpPr>
        <p:spPr>
          <a:xfrm>
            <a:off x="8353976" y="4003065"/>
            <a:ext cx="936410" cy="400110"/>
          </a:xfrm>
          <a:prstGeom prst="rect">
            <a:avLst/>
          </a:prstGeom>
          <a:noFill/>
        </p:spPr>
        <p:txBody>
          <a:bodyPr wrap="none" rtlCol="0">
            <a:spAutoFit/>
          </a:bodyPr>
          <a:lstStyle/>
          <a:p>
            <a:r>
              <a:rPr lang="el-GR" sz="2000" b="1" dirty="0">
                <a:solidFill>
                  <a:prstClr val="black"/>
                </a:solidFill>
                <a:latin typeface="Calibri"/>
              </a:rPr>
              <a:t>κέρδος</a:t>
            </a:r>
            <a:endParaRPr lang="en-GB" sz="2000" b="1" dirty="0">
              <a:solidFill>
                <a:prstClr val="black"/>
              </a:solidFill>
              <a:latin typeface="Calibri"/>
            </a:endParaRPr>
          </a:p>
        </p:txBody>
      </p:sp>
      <p:sp>
        <p:nvSpPr>
          <p:cNvPr id="42" name="TextBox 41"/>
          <p:cNvSpPr txBox="1"/>
          <p:nvPr/>
        </p:nvSpPr>
        <p:spPr>
          <a:xfrm>
            <a:off x="8390181" y="4860178"/>
            <a:ext cx="891591" cy="369332"/>
          </a:xfrm>
          <a:prstGeom prst="rect">
            <a:avLst/>
          </a:prstGeom>
          <a:noFill/>
        </p:spPr>
        <p:txBody>
          <a:bodyPr wrap="none" rtlCol="0">
            <a:spAutoFit/>
          </a:bodyPr>
          <a:lstStyle/>
          <a:p>
            <a:r>
              <a:rPr lang="el-GR" b="1" dirty="0">
                <a:solidFill>
                  <a:prstClr val="black"/>
                </a:solidFill>
                <a:latin typeface="Calibri"/>
              </a:rPr>
              <a:t>Μισθοί</a:t>
            </a:r>
            <a:endParaRPr lang="en-GB" b="1" dirty="0">
              <a:solidFill>
                <a:prstClr val="black"/>
              </a:solidFill>
              <a:latin typeface="Calibri"/>
            </a:endParaRPr>
          </a:p>
        </p:txBody>
      </p:sp>
      <p:sp>
        <p:nvSpPr>
          <p:cNvPr id="43" name="Slide Number Placeholder 42"/>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15</a:t>
            </a:fld>
            <a:endParaRPr lang="en-GB">
              <a:solidFill>
                <a:prstClr val="black">
                  <a:tint val="75000"/>
                </a:prstClr>
              </a:solidFill>
              <a:latin typeface="Calibri"/>
            </a:endParaRPr>
          </a:p>
        </p:txBody>
      </p:sp>
      <p:grpSp>
        <p:nvGrpSpPr>
          <p:cNvPr id="2" name="Group 1">
            <a:extLst>
              <a:ext uri="{FF2B5EF4-FFF2-40B4-BE49-F238E27FC236}">
                <a16:creationId xmlns:a16="http://schemas.microsoft.com/office/drawing/2014/main" id="{19767275-18A8-3BF6-3A2D-B41003E648ED}"/>
              </a:ext>
            </a:extLst>
          </p:cNvPr>
          <p:cNvGrpSpPr/>
          <p:nvPr/>
        </p:nvGrpSpPr>
        <p:grpSpPr>
          <a:xfrm>
            <a:off x="6096000" y="1115175"/>
            <a:ext cx="6052631" cy="5057874"/>
            <a:chOff x="3862287" y="1469866"/>
            <a:chExt cx="4986700" cy="5057874"/>
          </a:xfrm>
        </p:grpSpPr>
        <p:cxnSp>
          <p:nvCxnSpPr>
            <p:cNvPr id="4" name="Straight Connector 3">
              <a:extLst>
                <a:ext uri="{FF2B5EF4-FFF2-40B4-BE49-F238E27FC236}">
                  <a16:creationId xmlns:a16="http://schemas.microsoft.com/office/drawing/2014/main" id="{39CB7D8F-A6A8-7554-5223-CEF641424271}"/>
                </a:ext>
              </a:extLst>
            </p:cNvPr>
            <p:cNvCxnSpPr/>
            <p:nvPr/>
          </p:nvCxnSpPr>
          <p:spPr>
            <a:xfrm>
              <a:off x="4427091" y="1628800"/>
              <a:ext cx="0" cy="4392488"/>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70A9807-75ED-F089-0521-881D7A7410A0}"/>
                </a:ext>
              </a:extLst>
            </p:cNvPr>
            <p:cNvGrpSpPr/>
            <p:nvPr/>
          </p:nvGrpSpPr>
          <p:grpSpPr>
            <a:xfrm>
              <a:off x="3862287" y="1469866"/>
              <a:ext cx="4986700" cy="5057874"/>
              <a:chOff x="3862287" y="1469866"/>
              <a:chExt cx="4986700" cy="5057874"/>
            </a:xfrm>
          </p:grpSpPr>
          <p:cxnSp>
            <p:nvCxnSpPr>
              <p:cNvPr id="6" name="Straight Connector 5">
                <a:extLst>
                  <a:ext uri="{FF2B5EF4-FFF2-40B4-BE49-F238E27FC236}">
                    <a16:creationId xmlns:a16="http://schemas.microsoft.com/office/drawing/2014/main" id="{C552B47D-FCB6-FE47-158D-0F3655163460}"/>
                  </a:ext>
                </a:extLst>
              </p:cNvPr>
              <p:cNvCxnSpPr/>
              <p:nvPr/>
            </p:nvCxnSpPr>
            <p:spPr>
              <a:xfrm>
                <a:off x="4427091" y="6021288"/>
                <a:ext cx="43195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C321A4-EFE5-A859-1FD4-3477255216FF}"/>
                  </a:ext>
                </a:extLst>
              </p:cNvPr>
              <p:cNvCxnSpPr/>
              <p:nvPr/>
            </p:nvCxnSpPr>
            <p:spPr>
              <a:xfrm>
                <a:off x="4415725" y="2708920"/>
                <a:ext cx="12250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481A26-3351-911E-3423-50D98E71BA78}"/>
                  </a:ext>
                </a:extLst>
              </p:cNvPr>
              <p:cNvCxnSpPr/>
              <p:nvPr/>
            </p:nvCxnSpPr>
            <p:spPr>
              <a:xfrm>
                <a:off x="5640754" y="2708920"/>
                <a:ext cx="11366" cy="3312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259259-CAEC-3A8E-C01A-409FDA56A108}"/>
                  </a:ext>
                </a:extLst>
              </p:cNvPr>
              <p:cNvCxnSpPr/>
              <p:nvPr/>
            </p:nvCxnSpPr>
            <p:spPr>
              <a:xfrm>
                <a:off x="5640754" y="3501008"/>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9FAD5B-639D-73EB-4F0D-0860E2340E0C}"/>
                  </a:ext>
                </a:extLst>
              </p:cNvPr>
              <p:cNvCxnSpPr/>
              <p:nvPr/>
            </p:nvCxnSpPr>
            <p:spPr>
              <a:xfrm>
                <a:off x="6720874" y="3501008"/>
                <a:ext cx="11366" cy="2520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93A83D-BA06-B83E-DD40-9C7435968D22}"/>
                  </a:ext>
                </a:extLst>
              </p:cNvPr>
              <p:cNvCxnSpPr/>
              <p:nvPr/>
            </p:nvCxnSpPr>
            <p:spPr>
              <a:xfrm>
                <a:off x="6732240" y="4221088"/>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6CD9C7-722B-AF25-1511-359D8A31E92D}"/>
                  </a:ext>
                </a:extLst>
              </p:cNvPr>
              <p:cNvCxnSpPr/>
              <p:nvPr/>
            </p:nvCxnSpPr>
            <p:spPr>
              <a:xfrm>
                <a:off x="7812360" y="4221088"/>
                <a:ext cx="0" cy="18002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370280-C777-2BE3-2E07-961F1B241E5E}"/>
                  </a:ext>
                </a:extLst>
              </p:cNvPr>
              <p:cNvSpPr txBox="1"/>
              <p:nvPr/>
            </p:nvSpPr>
            <p:spPr>
              <a:xfrm>
                <a:off x="4427091" y="1469866"/>
                <a:ext cx="1763596" cy="369332"/>
              </a:xfrm>
              <a:prstGeom prst="rect">
                <a:avLst/>
              </a:prstGeom>
              <a:noFill/>
            </p:spPr>
            <p:txBody>
              <a:bodyPr wrap="square" rtlCol="0">
                <a:spAutoFit/>
              </a:bodyPr>
              <a:lstStyle/>
              <a:p>
                <a:r>
                  <a:rPr lang="el-GR" dirty="0">
                    <a:solidFill>
                      <a:prstClr val="black"/>
                    </a:solidFill>
                    <a:latin typeface="Calibri"/>
                  </a:rPr>
                  <a:t>Προϊόν</a:t>
                </a:r>
                <a:r>
                  <a:rPr lang="en-GB" dirty="0">
                    <a:solidFill>
                      <a:prstClr val="black"/>
                    </a:solidFill>
                    <a:latin typeface="Calibri"/>
                  </a:rPr>
                  <a:t> (kg)</a:t>
                </a:r>
              </a:p>
            </p:txBody>
          </p:sp>
          <p:sp>
            <p:nvSpPr>
              <p:cNvPr id="38" name="TextBox 37">
                <a:extLst>
                  <a:ext uri="{FF2B5EF4-FFF2-40B4-BE49-F238E27FC236}">
                    <a16:creationId xmlns:a16="http://schemas.microsoft.com/office/drawing/2014/main" id="{A1B8800A-968A-D0F2-4828-68F9ED1DD17C}"/>
                  </a:ext>
                </a:extLst>
              </p:cNvPr>
              <p:cNvSpPr txBox="1"/>
              <p:nvPr/>
            </p:nvSpPr>
            <p:spPr>
              <a:xfrm>
                <a:off x="3862287" y="2524254"/>
                <a:ext cx="535724" cy="369332"/>
              </a:xfrm>
              <a:prstGeom prst="rect">
                <a:avLst/>
              </a:prstGeom>
              <a:noFill/>
            </p:spPr>
            <p:txBody>
              <a:bodyPr wrap="none" rtlCol="0">
                <a:spAutoFit/>
              </a:bodyPr>
              <a:lstStyle/>
              <a:p>
                <a:r>
                  <a:rPr lang="en-GB" dirty="0">
                    <a:solidFill>
                      <a:prstClr val="black"/>
                    </a:solidFill>
                    <a:latin typeface="Calibri"/>
                  </a:rPr>
                  <a:t>600</a:t>
                </a:r>
              </a:p>
            </p:txBody>
          </p:sp>
          <p:cxnSp>
            <p:nvCxnSpPr>
              <p:cNvPr id="44" name="Straight Connector 43">
                <a:extLst>
                  <a:ext uri="{FF2B5EF4-FFF2-40B4-BE49-F238E27FC236}">
                    <a16:creationId xmlns:a16="http://schemas.microsoft.com/office/drawing/2014/main" id="{874A8960-3C11-BF5C-B3D9-0685605ABCD7}"/>
                  </a:ext>
                </a:extLst>
              </p:cNvPr>
              <p:cNvCxnSpPr/>
              <p:nvPr/>
            </p:nvCxnSpPr>
            <p:spPr>
              <a:xfrm>
                <a:off x="4427091" y="4941168"/>
                <a:ext cx="33852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DAACE7-BD0C-4252-5B89-C74E089A8C86}"/>
                  </a:ext>
                </a:extLst>
              </p:cNvPr>
              <p:cNvCxnSpPr>
                <a:stCxn id="46" idx="1"/>
              </p:cNvCxnSpPr>
              <p:nvPr/>
            </p:nvCxnSpPr>
            <p:spPr>
              <a:xfrm flipH="1">
                <a:off x="5148064" y="1928285"/>
                <a:ext cx="1224136" cy="708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D94BCE3-DC30-AFB4-5250-811A39B4FB59}"/>
                  </a:ext>
                </a:extLst>
              </p:cNvPr>
              <p:cNvSpPr txBox="1"/>
              <p:nvPr/>
            </p:nvSpPr>
            <p:spPr>
              <a:xfrm>
                <a:off x="6372200" y="1743619"/>
                <a:ext cx="317716" cy="369332"/>
              </a:xfrm>
              <a:prstGeom prst="rect">
                <a:avLst/>
              </a:prstGeom>
              <a:noFill/>
            </p:spPr>
            <p:txBody>
              <a:bodyPr wrap="none" rtlCol="0">
                <a:spAutoFit/>
              </a:bodyPr>
              <a:lstStyle/>
              <a:p>
                <a:r>
                  <a:rPr lang="en-GB" dirty="0">
                    <a:solidFill>
                      <a:prstClr val="black"/>
                    </a:solidFill>
                    <a:latin typeface="Calibri"/>
                  </a:rPr>
                  <a:t>A</a:t>
                </a:r>
              </a:p>
            </p:txBody>
          </p:sp>
          <p:sp>
            <p:nvSpPr>
              <p:cNvPr id="47" name="TextBox 46">
                <a:extLst>
                  <a:ext uri="{FF2B5EF4-FFF2-40B4-BE49-F238E27FC236}">
                    <a16:creationId xmlns:a16="http://schemas.microsoft.com/office/drawing/2014/main" id="{472A59D8-8AC8-43F0-5A54-C47CB376F8DA}"/>
                  </a:ext>
                </a:extLst>
              </p:cNvPr>
              <p:cNvSpPr txBox="1"/>
              <p:nvPr/>
            </p:nvSpPr>
            <p:spPr>
              <a:xfrm>
                <a:off x="7380312" y="2191888"/>
                <a:ext cx="309700" cy="369332"/>
              </a:xfrm>
              <a:prstGeom prst="rect">
                <a:avLst/>
              </a:prstGeom>
              <a:noFill/>
            </p:spPr>
            <p:txBody>
              <a:bodyPr wrap="none" rtlCol="0">
                <a:spAutoFit/>
              </a:bodyPr>
              <a:lstStyle/>
              <a:p>
                <a:r>
                  <a:rPr lang="en-GB" dirty="0">
                    <a:solidFill>
                      <a:prstClr val="black"/>
                    </a:solidFill>
                    <a:latin typeface="Calibri"/>
                  </a:rPr>
                  <a:t>B</a:t>
                </a:r>
              </a:p>
            </p:txBody>
          </p:sp>
          <p:cxnSp>
            <p:nvCxnSpPr>
              <p:cNvPr id="48" name="Straight Arrow Connector 47">
                <a:extLst>
                  <a:ext uri="{FF2B5EF4-FFF2-40B4-BE49-F238E27FC236}">
                    <a16:creationId xmlns:a16="http://schemas.microsoft.com/office/drawing/2014/main" id="{43FE4D81-0377-F617-4C89-74762BD7D4ED}"/>
                  </a:ext>
                </a:extLst>
              </p:cNvPr>
              <p:cNvCxnSpPr>
                <a:stCxn id="47" idx="1"/>
              </p:cNvCxnSpPr>
              <p:nvPr/>
            </p:nvCxnSpPr>
            <p:spPr>
              <a:xfrm flipH="1">
                <a:off x="6190687" y="2376554"/>
                <a:ext cx="1189625" cy="980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A9F004-F2C6-3641-6E67-8B291DCB1D50}"/>
                  </a:ext>
                </a:extLst>
              </p:cNvPr>
              <p:cNvSpPr txBox="1"/>
              <p:nvPr/>
            </p:nvSpPr>
            <p:spPr>
              <a:xfrm>
                <a:off x="7925978" y="2987660"/>
                <a:ext cx="308098" cy="369332"/>
              </a:xfrm>
              <a:prstGeom prst="rect">
                <a:avLst/>
              </a:prstGeom>
              <a:noFill/>
            </p:spPr>
            <p:txBody>
              <a:bodyPr wrap="none" rtlCol="0">
                <a:spAutoFit/>
              </a:bodyPr>
              <a:lstStyle/>
              <a:p>
                <a:r>
                  <a:rPr lang="en-GB" dirty="0">
                    <a:solidFill>
                      <a:prstClr val="black"/>
                    </a:solidFill>
                    <a:latin typeface="Calibri"/>
                  </a:rPr>
                  <a:t>C</a:t>
                </a:r>
              </a:p>
            </p:txBody>
          </p:sp>
          <p:cxnSp>
            <p:nvCxnSpPr>
              <p:cNvPr id="50" name="Straight Arrow Connector 49">
                <a:extLst>
                  <a:ext uri="{FF2B5EF4-FFF2-40B4-BE49-F238E27FC236}">
                    <a16:creationId xmlns:a16="http://schemas.microsoft.com/office/drawing/2014/main" id="{A8F35C86-FE32-9CD2-C003-CCA401DBC1DA}"/>
                  </a:ext>
                </a:extLst>
              </p:cNvPr>
              <p:cNvCxnSpPr>
                <a:stCxn id="49" idx="1"/>
              </p:cNvCxnSpPr>
              <p:nvPr/>
            </p:nvCxnSpPr>
            <p:spPr>
              <a:xfrm flipH="1">
                <a:off x="7272300" y="3172326"/>
                <a:ext cx="653678" cy="904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E1C98BF-F5B2-F299-B070-0F66B86C96CA}"/>
                  </a:ext>
                </a:extLst>
              </p:cNvPr>
              <p:cNvSpPr txBox="1"/>
              <p:nvPr/>
            </p:nvSpPr>
            <p:spPr>
              <a:xfrm>
                <a:off x="4328161" y="6158408"/>
                <a:ext cx="4010750" cy="369332"/>
              </a:xfrm>
              <a:prstGeom prst="rect">
                <a:avLst/>
              </a:prstGeom>
              <a:noFill/>
            </p:spPr>
            <p:txBody>
              <a:bodyPr wrap="square" rtlCol="0">
                <a:spAutoFit/>
              </a:bodyPr>
              <a:lstStyle/>
              <a:p>
                <a:r>
                  <a:rPr lang="el-GR" dirty="0">
                    <a:solidFill>
                      <a:prstClr val="black"/>
                    </a:solidFill>
                    <a:latin typeface="Calibri"/>
                  </a:rPr>
                  <a:t>Πιο παραγωγική-&gt;λιγότερο παραγωγική</a:t>
                </a:r>
                <a:endParaRPr lang="en-GB" dirty="0">
                  <a:solidFill>
                    <a:prstClr val="black"/>
                  </a:solidFill>
                  <a:latin typeface="Calibri"/>
                </a:endParaRPr>
              </a:p>
            </p:txBody>
          </p:sp>
          <p:sp>
            <p:nvSpPr>
              <p:cNvPr id="52" name="TextBox 51">
                <a:extLst>
                  <a:ext uri="{FF2B5EF4-FFF2-40B4-BE49-F238E27FC236}">
                    <a16:creationId xmlns:a16="http://schemas.microsoft.com/office/drawing/2014/main" id="{7EA0C4FC-E2F7-A664-6B61-CB33AA9EDA12}"/>
                  </a:ext>
                </a:extLst>
              </p:cNvPr>
              <p:cNvSpPr txBox="1"/>
              <p:nvPr/>
            </p:nvSpPr>
            <p:spPr>
              <a:xfrm>
                <a:off x="8338911" y="6158408"/>
                <a:ext cx="510076" cy="369332"/>
              </a:xfrm>
              <a:prstGeom prst="rect">
                <a:avLst/>
              </a:prstGeom>
              <a:noFill/>
            </p:spPr>
            <p:txBody>
              <a:bodyPr wrap="none" rtlCol="0">
                <a:spAutoFit/>
              </a:bodyPr>
              <a:lstStyle/>
              <a:p>
                <a:r>
                  <a:rPr lang="el-GR" dirty="0">
                    <a:solidFill>
                      <a:prstClr val="black"/>
                    </a:solidFill>
                    <a:latin typeface="Calibri"/>
                  </a:rPr>
                  <a:t>  Γη</a:t>
                </a:r>
                <a:endParaRPr lang="en-GB" dirty="0">
                  <a:solidFill>
                    <a:prstClr val="black"/>
                  </a:solidFill>
                  <a:latin typeface="Calibri"/>
                </a:endParaRPr>
              </a:p>
            </p:txBody>
          </p:sp>
          <p:sp>
            <p:nvSpPr>
              <p:cNvPr id="53" name="TextBox 52">
                <a:extLst>
                  <a:ext uri="{FF2B5EF4-FFF2-40B4-BE49-F238E27FC236}">
                    <a16:creationId xmlns:a16="http://schemas.microsoft.com/office/drawing/2014/main" id="{3E1B29C9-9CD5-1482-AFB8-60703D54EBB8}"/>
                  </a:ext>
                </a:extLst>
              </p:cNvPr>
              <p:cNvSpPr txBox="1"/>
              <p:nvPr/>
            </p:nvSpPr>
            <p:spPr>
              <a:xfrm>
                <a:off x="3928264" y="4777781"/>
                <a:ext cx="535724" cy="369332"/>
              </a:xfrm>
              <a:prstGeom prst="rect">
                <a:avLst/>
              </a:prstGeom>
              <a:noFill/>
            </p:spPr>
            <p:txBody>
              <a:bodyPr wrap="none" rtlCol="0">
                <a:spAutoFit/>
              </a:bodyPr>
              <a:lstStyle/>
              <a:p>
                <a:r>
                  <a:rPr lang="en-GB" dirty="0">
                    <a:solidFill>
                      <a:prstClr val="black"/>
                    </a:solidFill>
                    <a:latin typeface="Calibri"/>
                  </a:rPr>
                  <a:t>200</a:t>
                </a:r>
              </a:p>
            </p:txBody>
          </p:sp>
        </p:grpSp>
      </p:grpSp>
      <p:cxnSp>
        <p:nvCxnSpPr>
          <p:cNvPr id="56" name="Straight Connector 55">
            <a:extLst>
              <a:ext uri="{FF2B5EF4-FFF2-40B4-BE49-F238E27FC236}">
                <a16:creationId xmlns:a16="http://schemas.microsoft.com/office/drawing/2014/main" id="{0EDCA1B2-68C3-F9E2-CC4B-2CFB838AFE4B}"/>
              </a:ext>
            </a:extLst>
          </p:cNvPr>
          <p:cNvCxnSpPr/>
          <p:nvPr/>
        </p:nvCxnSpPr>
        <p:spPr>
          <a:xfrm>
            <a:off x="6767738" y="3866397"/>
            <a:ext cx="410888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344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9087016" cy="864096"/>
          </a:xfrm>
        </p:spPr>
        <p:txBody>
          <a:bodyPr>
            <a:normAutofit fontScale="90000"/>
          </a:bodyPr>
          <a:lstStyle/>
          <a:p>
            <a:r>
              <a:rPr lang="en-US" dirty="0"/>
              <a:t>Ricardo - </a:t>
            </a:r>
            <a:r>
              <a:rPr lang="el-GR" dirty="0"/>
              <a:t>Το πρόβλημα του καπιταλιστή</a:t>
            </a:r>
            <a:r>
              <a:rPr lang="en-GB" dirty="0"/>
              <a:t>….</a:t>
            </a:r>
          </a:p>
        </p:txBody>
      </p:sp>
      <p:sp>
        <p:nvSpPr>
          <p:cNvPr id="3" name="Content Placeholder 2"/>
          <p:cNvSpPr>
            <a:spLocks noGrp="1"/>
          </p:cNvSpPr>
          <p:nvPr>
            <p:ph idx="1"/>
          </p:nvPr>
        </p:nvSpPr>
        <p:spPr>
          <a:xfrm>
            <a:off x="964275" y="1052736"/>
            <a:ext cx="10274531" cy="5472608"/>
          </a:xfrm>
        </p:spPr>
        <p:txBody>
          <a:bodyPr>
            <a:normAutofit fontScale="77500" lnSpcReduction="20000"/>
          </a:bodyPr>
          <a:lstStyle/>
          <a:p>
            <a:r>
              <a:rPr lang="el-GR" dirty="0"/>
              <a:t>Αυτό το σύστημα έχει μια δυναμική που δεν ευνοεί μακροπρόθεσμα την ανάπτυξη</a:t>
            </a:r>
            <a:r>
              <a:rPr lang="en-GB" dirty="0"/>
              <a:t>.</a:t>
            </a:r>
            <a:endParaRPr lang="el-GR" dirty="0"/>
          </a:p>
          <a:p>
            <a:pPr marL="0" indent="0">
              <a:buNone/>
            </a:pPr>
            <a:endParaRPr lang="en-GB" dirty="0"/>
          </a:p>
          <a:p>
            <a:r>
              <a:rPr lang="el-GR" dirty="0"/>
              <a:t>Καθώς αυξάνεται ο πληθυσμός λιγότερο παραγωγική γη πρέπει να καλλιεργηθεί γιατί αλλιώς δεν μπορεί να αυξηθεί η παραγωγή</a:t>
            </a:r>
            <a:r>
              <a:rPr lang="en-GB" dirty="0"/>
              <a:t>. </a:t>
            </a:r>
          </a:p>
          <a:p>
            <a:pPr lvl="1"/>
            <a:r>
              <a:rPr lang="el-GR" dirty="0"/>
              <a:t>Δεν θεωρούμε εδώ ότι η τεχνολογία θα συνεχίζει να αυξάνει την παραγωγή από τις υπάρχουσες καλλιέργειες. </a:t>
            </a:r>
          </a:p>
          <a:p>
            <a:pPr marL="457200" lvl="1" indent="0">
              <a:buNone/>
            </a:pPr>
            <a:endParaRPr lang="en-GB" dirty="0"/>
          </a:p>
          <a:p>
            <a:r>
              <a:rPr lang="el-GR" dirty="0"/>
              <a:t>Αυτή η δυναμική πιέζει τα κέρδη του καπιταλιστή, καθώς όλο και λιγότερο παραγωγικά οικόπεδα αρχίζουν να δίνονται προς εκμετάλλευση. </a:t>
            </a:r>
          </a:p>
          <a:p>
            <a:pPr marL="0" indent="0">
              <a:buNone/>
            </a:pPr>
            <a:endParaRPr lang="en-GB" dirty="0"/>
          </a:p>
          <a:p>
            <a:r>
              <a:rPr lang="el-GR" dirty="0"/>
              <a:t>Οπότε η ανάπτυξη μακροπρόθεσμα καθορίζεται από το μόνο σημείο της παραγωγής που είναι </a:t>
            </a:r>
            <a:r>
              <a:rPr lang="el-GR" b="1" i="1" dirty="0"/>
              <a:t>σπάνιο, δηλαδή τη γη. </a:t>
            </a:r>
            <a:r>
              <a:rPr lang="el-GR" i="1" dirty="0"/>
              <a:t>Οι άνθρωποι και το κεφάλαιο μπορούν να αυξάνονται χωρίς όριο, αλλά η γη είναι δεδομένη.</a:t>
            </a:r>
            <a:r>
              <a:rPr lang="en-GB" dirty="0"/>
              <a:t> </a:t>
            </a:r>
          </a:p>
        </p:txBody>
      </p:sp>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16</a:t>
            </a:fld>
            <a:endParaRPr lang="en-GB">
              <a:solidFill>
                <a:prstClr val="black">
                  <a:tint val="75000"/>
                </a:prstClr>
              </a:solidFill>
              <a:latin typeface="Calibri"/>
            </a:endParaRPr>
          </a:p>
        </p:txBody>
      </p:sp>
    </p:spTree>
    <p:extLst>
      <p:ext uri="{BB962C8B-B14F-4D97-AF65-F5344CB8AC3E}">
        <p14:creationId xmlns:p14="http://schemas.microsoft.com/office/powerpoint/2010/main" val="1465577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22114"/>
          </a:xfrm>
        </p:spPr>
        <p:txBody>
          <a:bodyPr/>
          <a:lstStyle/>
          <a:p>
            <a:r>
              <a:rPr lang="el-GR" dirty="0"/>
              <a:t>……και το δύσκολο μέλλον</a:t>
            </a:r>
            <a:endParaRPr lang="en-GB" dirty="0"/>
          </a:p>
        </p:txBody>
      </p:sp>
      <p:sp>
        <p:nvSpPr>
          <p:cNvPr id="3" name="Content Placeholder 2"/>
          <p:cNvSpPr>
            <a:spLocks noGrp="1"/>
          </p:cNvSpPr>
          <p:nvPr>
            <p:ph idx="1"/>
          </p:nvPr>
        </p:nvSpPr>
        <p:spPr>
          <a:xfrm>
            <a:off x="858741" y="1196752"/>
            <a:ext cx="10901238" cy="5328592"/>
          </a:xfrm>
        </p:spPr>
        <p:txBody>
          <a:bodyPr>
            <a:normAutofit fontScale="70000" lnSpcReduction="20000"/>
          </a:bodyPr>
          <a:lstStyle/>
          <a:p>
            <a:r>
              <a:rPr lang="el-GR" dirty="0"/>
              <a:t>Για τον</a:t>
            </a:r>
            <a:r>
              <a:rPr lang="en-GB" dirty="0"/>
              <a:t> Ricardo </a:t>
            </a:r>
            <a:r>
              <a:rPr lang="el-GR" dirty="0"/>
              <a:t>είναι ο καπιταλιστής και οι επενδύσεις του που δημιουργούν την οικονομική ανάπτυξη και την περαιτέρω </a:t>
            </a:r>
            <a:r>
              <a:rPr lang="el-GR" dirty="0" err="1"/>
              <a:t>εκβιομηχανοποίηση</a:t>
            </a:r>
            <a:r>
              <a:rPr lang="el-GR" dirty="0"/>
              <a:t> της οικονομίας.</a:t>
            </a:r>
          </a:p>
          <a:p>
            <a:pPr marL="0" indent="0">
              <a:buNone/>
            </a:pPr>
            <a:endParaRPr lang="en-GB" dirty="0"/>
          </a:p>
          <a:p>
            <a:r>
              <a:rPr lang="el-GR" dirty="0"/>
              <a:t>Θεώρησε ότι οι εργάτες καταναλώνουν όλο το εισόδημα τους - και συνεπώς δεν συνεισφέρουν στην ανάπτυξη. </a:t>
            </a:r>
          </a:p>
          <a:p>
            <a:pPr marL="0" indent="0">
              <a:buNone/>
            </a:pPr>
            <a:endParaRPr lang="en-GB" dirty="0"/>
          </a:p>
          <a:p>
            <a:r>
              <a:rPr lang="el-GR" dirty="0"/>
              <a:t>Οι γαιοκτήμονες, επίσης, είναι αδρανείς ως προς την ανάπτυξη εφόσον τα κεφάλαια που τους παρέχονται ως </a:t>
            </a:r>
            <a:r>
              <a:rPr lang="el-GR" dirty="0" err="1"/>
              <a:t>γαιοπρόσοδος</a:t>
            </a:r>
            <a:r>
              <a:rPr lang="el-GR" dirty="0"/>
              <a:t> πηγαίνουν για την κατανάλωση προϊόντων χωρίς να συνεισφέρουν στην περαιτέρω ανάπτυξη της παραγωγής.</a:t>
            </a:r>
          </a:p>
          <a:p>
            <a:pPr marL="0" indent="0">
              <a:buNone/>
            </a:pPr>
            <a:endParaRPr lang="el-GR" dirty="0"/>
          </a:p>
          <a:p>
            <a:r>
              <a:rPr lang="el-GR" dirty="0"/>
              <a:t>Η ροπή του κέρδους που μειώνεται (</a:t>
            </a:r>
            <a:r>
              <a:rPr lang="en-GB" b="1" dirty="0"/>
              <a:t>decreasing rate of profit</a:t>
            </a:r>
            <a:r>
              <a:rPr lang="el-GR" b="1" dirty="0"/>
              <a:t>) </a:t>
            </a:r>
            <a:r>
              <a:rPr lang="el-GR" dirty="0"/>
              <a:t>δημιουργεί μια δυναμική που θα αποθαρρύνει τους καπιταλιστές από τη δημιουργική τους εργασία για περαιτέρω επενδύσεις. </a:t>
            </a:r>
          </a:p>
          <a:p>
            <a:endParaRPr lang="el-GR" b="1" dirty="0"/>
          </a:p>
          <a:p>
            <a:r>
              <a:rPr lang="el-GR" dirty="0"/>
              <a:t>Συνεπώς, το διαρκώς μειούμενο κέρδος των καπιταλιστών δημιουργεί οικονομική στασιμότητα και μειώνει τη δυναμική ανάπτυξης της καπιταλιστικής οικονομίας. </a:t>
            </a:r>
            <a:endParaRPr lang="en-GB" dirty="0"/>
          </a:p>
        </p:txBody>
      </p:sp>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17</a:t>
            </a:fld>
            <a:endParaRPr lang="en-GB">
              <a:solidFill>
                <a:prstClr val="black">
                  <a:tint val="75000"/>
                </a:prstClr>
              </a:solidFill>
              <a:latin typeface="Calibri"/>
            </a:endParaRPr>
          </a:p>
        </p:txBody>
      </p:sp>
    </p:spTree>
    <p:extLst>
      <p:ext uri="{BB962C8B-B14F-4D97-AF65-F5344CB8AC3E}">
        <p14:creationId xmlns:p14="http://schemas.microsoft.com/office/powerpoint/2010/main" val="3185374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3"/>
            <a:ext cx="8229600" cy="762943"/>
          </a:xfrm>
        </p:spPr>
        <p:txBody>
          <a:bodyPr/>
          <a:lstStyle/>
          <a:p>
            <a:r>
              <a:rPr lang="en-US" dirty="0"/>
              <a:t>O Ricardo</a:t>
            </a:r>
            <a:r>
              <a:rPr lang="el-GR" dirty="0"/>
              <a:t> εν κατακλείδι</a:t>
            </a:r>
            <a:endParaRPr lang="en-GB" dirty="0"/>
          </a:p>
        </p:txBody>
      </p:sp>
      <p:sp>
        <p:nvSpPr>
          <p:cNvPr id="3" name="Content Placeholder 2"/>
          <p:cNvSpPr>
            <a:spLocks noGrp="1"/>
          </p:cNvSpPr>
          <p:nvPr>
            <p:ph idx="1"/>
          </p:nvPr>
        </p:nvSpPr>
        <p:spPr>
          <a:xfrm>
            <a:off x="318051" y="980728"/>
            <a:ext cx="11346511" cy="5760640"/>
          </a:xfrm>
        </p:spPr>
        <p:txBody>
          <a:bodyPr>
            <a:normAutofit fontScale="70000" lnSpcReduction="20000"/>
          </a:bodyPr>
          <a:lstStyle/>
          <a:p>
            <a:r>
              <a:rPr lang="el-GR" dirty="0"/>
              <a:t>Το μοντέλο του </a:t>
            </a:r>
            <a:r>
              <a:rPr lang="en-GB" dirty="0"/>
              <a:t>Ricardo </a:t>
            </a:r>
            <a:r>
              <a:rPr lang="el-GR" dirty="0"/>
              <a:t>ιστορικά είναι σημαντικό για τους ακόλουθους λόγους</a:t>
            </a:r>
            <a:r>
              <a:rPr lang="en-GB" dirty="0"/>
              <a:t>:</a:t>
            </a:r>
            <a:endParaRPr lang="el-GR" dirty="0"/>
          </a:p>
          <a:p>
            <a:pPr marL="0" indent="0">
              <a:buNone/>
            </a:pPr>
            <a:endParaRPr lang="en-GB" dirty="0"/>
          </a:p>
          <a:p>
            <a:pPr marL="971550" lvl="1" indent="-514350">
              <a:buFont typeface="+mj-lt"/>
              <a:buAutoNum type="arabicPeriod"/>
            </a:pPr>
            <a:r>
              <a:rPr lang="el-GR" dirty="0"/>
              <a:t>Οι</a:t>
            </a:r>
            <a:r>
              <a:rPr lang="el-GR" b="1" dirty="0"/>
              <a:t> κοινωνικές τάξεις μπορεί να είναι σε σύγκρουση λόγω του προβλήματος κατανομής της οικονομικής παραγωγής. </a:t>
            </a:r>
            <a:r>
              <a:rPr lang="el-GR" b="1" dirty="0">
                <a:solidFill>
                  <a:srgbClr val="FF0000"/>
                </a:solidFill>
              </a:rPr>
              <a:t>Συνεπώς, η πολιτική και οικονομική ανάλυση είναι άμεσα συνδεδεμένες εφόσον τα ερωτήματα που δημιουργούνται συνδέουν τις δύο πλευρές της κοινωνικής πραγματικότητας</a:t>
            </a:r>
            <a:r>
              <a:rPr lang="el-GR" b="1" dirty="0"/>
              <a:t>. </a:t>
            </a:r>
          </a:p>
          <a:p>
            <a:pPr marL="971550" lvl="1" indent="-514350">
              <a:buFont typeface="+mj-lt"/>
              <a:buAutoNum type="arabicPeriod"/>
            </a:pPr>
            <a:r>
              <a:rPr lang="el-GR" dirty="0"/>
              <a:t>Οι πραγματικά περιορισμένοι πόροι είναι η </a:t>
            </a:r>
            <a:r>
              <a:rPr lang="el-GR" b="1" dirty="0"/>
              <a:t>γη ή, πιο γενικά, οι φυσικοί πόροι</a:t>
            </a:r>
            <a:r>
              <a:rPr lang="el-GR" dirty="0"/>
              <a:t>. Αυτό το στοιχείο μπορεί να καθορίζει την οικονομική ανάπτυξη στο μακρινό μέλλον. Πλέον μας απασχολούν πολύ τα οικολογικά ζητήματα που σχετίζονται με αυτούς τους προβληματισμούς.</a:t>
            </a:r>
          </a:p>
          <a:p>
            <a:pPr marL="457200" lvl="1" indent="0">
              <a:buNone/>
            </a:pPr>
            <a:endParaRPr lang="el-GR" dirty="0"/>
          </a:p>
          <a:p>
            <a:r>
              <a:rPr lang="el-GR" dirty="0"/>
              <a:t>Ο </a:t>
            </a:r>
            <a:r>
              <a:rPr lang="en-GB" dirty="0"/>
              <a:t>Ricardo</a:t>
            </a:r>
            <a:r>
              <a:rPr lang="el-GR" dirty="0"/>
              <a:t> είναι ο κεντρικός εκφραστής τις Κλασικής Σχολής των Οικονομικών διότι δημιούργησε το πλαίσιο ανάλυσης που ακόμη και σήμερα χρησιμοποιείται. </a:t>
            </a:r>
          </a:p>
          <a:p>
            <a:pPr marL="0" indent="0">
              <a:buNone/>
            </a:pPr>
            <a:endParaRPr lang="el-GR" dirty="0"/>
          </a:p>
          <a:p>
            <a:r>
              <a:rPr lang="el-GR" dirty="0"/>
              <a:t>Η επιρροή του όμως είναι πιο γενική: ο Μαρξ ακολουθεί πολλά στοιχεία του μοντέλου του και συμφωνεί με πολλά από τα ευρήματα του Ρικάρντο, και κυρίως με την αρχή της πάλης των τάξεων και το ζήτημα της κατανομής ως κεντρικό πρόβλημα μιας καπιταλιστικής κοινωνίας.  </a:t>
            </a:r>
            <a:r>
              <a:rPr lang="en-GB" dirty="0"/>
              <a:t> </a:t>
            </a:r>
          </a:p>
        </p:txBody>
      </p:sp>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18</a:t>
            </a:fld>
            <a:endParaRPr lang="en-GB" dirty="0">
              <a:solidFill>
                <a:prstClr val="black">
                  <a:tint val="75000"/>
                </a:prstClr>
              </a:solidFill>
              <a:latin typeface="Calibri"/>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382" y="836713"/>
            <a:ext cx="8523287" cy="4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612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188640"/>
            <a:ext cx="8640960" cy="648072"/>
          </a:xfrm>
        </p:spPr>
        <p:txBody>
          <a:bodyPr>
            <a:normAutofit fontScale="90000"/>
          </a:bodyPr>
          <a:lstStyle/>
          <a:p>
            <a:r>
              <a:rPr lang="en-US" b="1" dirty="0">
                <a:solidFill>
                  <a:srgbClr val="002060"/>
                </a:solidFill>
                <a:latin typeface="Cambria" pitchFamily="18" charset="0"/>
              </a:rPr>
              <a:t>Key concepts</a:t>
            </a:r>
            <a:endParaRPr lang="el-GR" b="1" dirty="0">
              <a:solidFill>
                <a:srgbClr val="002060"/>
              </a:solidFill>
              <a:latin typeface="Cambria" pitchFamily="18" charset="0"/>
            </a:endParaRPr>
          </a:p>
        </p:txBody>
      </p:sp>
      <p:sp>
        <p:nvSpPr>
          <p:cNvPr id="3" name="Θέση περιεχομένου 2"/>
          <p:cNvSpPr>
            <a:spLocks noGrp="1"/>
          </p:cNvSpPr>
          <p:nvPr>
            <p:ph idx="1"/>
          </p:nvPr>
        </p:nvSpPr>
        <p:spPr>
          <a:xfrm>
            <a:off x="397565" y="908720"/>
            <a:ext cx="11394219" cy="5544616"/>
          </a:xfrm>
        </p:spPr>
        <p:txBody>
          <a:bodyPr>
            <a:normAutofit/>
          </a:bodyPr>
          <a:lstStyle/>
          <a:p>
            <a:pPr marL="0" indent="0">
              <a:buNone/>
            </a:pPr>
            <a:r>
              <a:rPr lang="el-GR" b="1" dirty="0">
                <a:solidFill>
                  <a:srgbClr val="002060"/>
                </a:solidFill>
                <a:latin typeface="Cambria" pitchFamily="18" charset="0"/>
              </a:rPr>
              <a:t>Κοινωνικές τάξεις </a:t>
            </a:r>
            <a:r>
              <a:rPr lang="el-GR" dirty="0">
                <a:latin typeface="Cambria" pitchFamily="18" charset="0"/>
              </a:rPr>
              <a:t>είναι μεγάλα κοινωνικά σύνολα που ορίζονται σε σχέση με την παραγωγική διαδικασία και τον έλεγχο του πλεονάσματος (</a:t>
            </a:r>
            <a:r>
              <a:rPr lang="en-US" dirty="0">
                <a:latin typeface="Cambria" pitchFamily="18" charset="0"/>
              </a:rPr>
              <a:t>surplus)</a:t>
            </a:r>
            <a:r>
              <a:rPr lang="el-GR" dirty="0">
                <a:latin typeface="Cambria" pitchFamily="18" charset="0"/>
              </a:rPr>
              <a:t>.</a:t>
            </a:r>
            <a:endParaRPr lang="en-US" dirty="0">
              <a:latin typeface="Cambria" pitchFamily="18" charset="0"/>
            </a:endParaRPr>
          </a:p>
          <a:p>
            <a:pPr marL="0" indent="0">
              <a:buNone/>
            </a:pPr>
            <a:endParaRPr lang="en-US" b="1" dirty="0">
              <a:solidFill>
                <a:srgbClr val="002060"/>
              </a:solidFill>
              <a:latin typeface="Cambria" pitchFamily="18" charset="0"/>
            </a:endParaRPr>
          </a:p>
          <a:p>
            <a:pPr marL="0" indent="0">
              <a:buNone/>
            </a:pPr>
            <a:r>
              <a:rPr lang="el-GR" b="1" dirty="0">
                <a:solidFill>
                  <a:srgbClr val="002060"/>
                </a:solidFill>
                <a:latin typeface="Cambria" pitchFamily="18" charset="0"/>
              </a:rPr>
              <a:t>Πλεόνασμα</a:t>
            </a:r>
            <a:r>
              <a:rPr lang="el-GR" dirty="0">
                <a:latin typeface="Cambria" pitchFamily="18" charset="0"/>
              </a:rPr>
              <a:t> = συνολικό προϊόν – αποσβέσεις – αμοιβή (αναπαραγωγή/βιοτικό επίπεδο) των παραγωγών</a:t>
            </a:r>
          </a:p>
          <a:p>
            <a:pPr marL="0" indent="0">
              <a:buNone/>
            </a:pPr>
            <a:r>
              <a:rPr lang="el-GR" dirty="0">
                <a:latin typeface="Cambria" pitchFamily="18" charset="0"/>
              </a:rPr>
              <a:t>Παραγωγή, έλεγχος και χρήση του πλεονάσματος</a:t>
            </a:r>
            <a:endParaRPr lang="en-US" dirty="0">
              <a:latin typeface="Cambria" pitchFamily="18" charset="0"/>
            </a:endParaRPr>
          </a:p>
          <a:p>
            <a:pPr marL="0" indent="0">
              <a:buNone/>
            </a:pPr>
            <a:r>
              <a:rPr lang="en-US" dirty="0">
                <a:latin typeface="Cambria" pitchFamily="18" charset="0"/>
              </a:rPr>
              <a:t>Masters-slaves, lords-serfs, capitalists-workers</a:t>
            </a:r>
            <a:endParaRPr lang="el-GR" dirty="0">
              <a:latin typeface="Cambria" pitchFamily="18" charset="0"/>
            </a:endParaRPr>
          </a:p>
        </p:txBody>
      </p:sp>
    </p:spTree>
    <p:extLst>
      <p:ext uri="{BB962C8B-B14F-4D97-AF65-F5344CB8AC3E}">
        <p14:creationId xmlns:p14="http://schemas.microsoft.com/office/powerpoint/2010/main" val="15988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2AD7A-A09F-66F3-AAF7-201666BD2631}"/>
              </a:ext>
            </a:extLst>
          </p:cNvPr>
          <p:cNvSpPr>
            <a:spLocks noGrp="1"/>
          </p:cNvSpPr>
          <p:nvPr>
            <p:ph idx="1"/>
          </p:nvPr>
        </p:nvSpPr>
        <p:spPr>
          <a:xfrm>
            <a:off x="609599" y="1319917"/>
            <a:ext cx="11102671" cy="4806247"/>
          </a:xfrm>
        </p:spPr>
        <p:txBody>
          <a:bodyPr>
            <a:normAutofit fontScale="85000" lnSpcReduction="20000"/>
          </a:bodyPr>
          <a:lstStyle/>
          <a:p>
            <a:r>
              <a:rPr lang="el-GR" dirty="0"/>
              <a:t>Έμφαση στην παραγωγή (</a:t>
            </a:r>
            <a:r>
              <a:rPr lang="el-GR" dirty="0" err="1"/>
              <a:t>labor</a:t>
            </a:r>
            <a:r>
              <a:rPr lang="el-GR" dirty="0"/>
              <a:t> </a:t>
            </a:r>
            <a:r>
              <a:rPr lang="el-GR" dirty="0" err="1"/>
              <a:t>process</a:t>
            </a:r>
            <a:r>
              <a:rPr lang="el-GR" dirty="0"/>
              <a:t>) και στη δημιουργία πλεονάσματος (</a:t>
            </a:r>
            <a:r>
              <a:rPr lang="el-GR" dirty="0" err="1"/>
              <a:t>surplus</a:t>
            </a:r>
            <a:r>
              <a:rPr lang="el-GR" dirty="0"/>
              <a:t>)</a:t>
            </a:r>
            <a:r>
              <a:rPr lang="en-US" dirty="0"/>
              <a:t>.</a:t>
            </a:r>
          </a:p>
          <a:p>
            <a:pPr marL="0" indent="0">
              <a:buNone/>
            </a:pPr>
            <a:endParaRPr lang="el-GR" dirty="0"/>
          </a:p>
          <a:p>
            <a:r>
              <a:rPr lang="el-GR" dirty="0"/>
              <a:t>Έμφαση στις σχέσεις παραγωγής (ιδιοκτησίας)</a:t>
            </a:r>
            <a:r>
              <a:rPr lang="en-US" dirty="0"/>
              <a:t>.</a:t>
            </a:r>
          </a:p>
          <a:p>
            <a:pPr marL="0" indent="0">
              <a:buNone/>
            </a:pPr>
            <a:endParaRPr lang="el-GR" dirty="0"/>
          </a:p>
          <a:p>
            <a:r>
              <a:rPr lang="el-GR" dirty="0"/>
              <a:t>“</a:t>
            </a:r>
            <a:r>
              <a:rPr lang="el-GR" dirty="0" err="1"/>
              <a:t>Long-run</a:t>
            </a:r>
            <a:r>
              <a:rPr lang="el-GR" dirty="0"/>
              <a:t> </a:t>
            </a:r>
            <a:r>
              <a:rPr lang="el-GR" dirty="0" err="1"/>
              <a:t>turbulent</a:t>
            </a:r>
            <a:r>
              <a:rPr lang="el-GR" dirty="0"/>
              <a:t> </a:t>
            </a:r>
            <a:r>
              <a:rPr lang="el-GR" dirty="0" err="1"/>
              <a:t>dynamics</a:t>
            </a:r>
            <a:r>
              <a:rPr lang="el-GR" dirty="0"/>
              <a:t>” και όχι στατική προσέγγιση ισορροπίας</a:t>
            </a:r>
            <a:r>
              <a:rPr lang="en-US" dirty="0"/>
              <a:t>.</a:t>
            </a:r>
          </a:p>
          <a:p>
            <a:pPr marL="0" indent="0">
              <a:buNone/>
            </a:pPr>
            <a:endParaRPr lang="el-GR" dirty="0"/>
          </a:p>
          <a:p>
            <a:r>
              <a:rPr lang="el-GR" dirty="0"/>
              <a:t>Θεσμικές μεταβολές μεσοπρόθεσμα</a:t>
            </a:r>
            <a:r>
              <a:rPr lang="en-US" dirty="0"/>
              <a:t>.</a:t>
            </a:r>
          </a:p>
          <a:p>
            <a:pPr marL="0" indent="0">
              <a:buNone/>
            </a:pPr>
            <a:endParaRPr lang="el-GR" dirty="0"/>
          </a:p>
          <a:p>
            <a:r>
              <a:rPr lang="el-GR" dirty="0"/>
              <a:t>Κρίση/εις μεσοπρόθεσμα και μακροπρόθεσμα, αδιέξοδα, μεταβολές, υπερβάσεις.</a:t>
            </a:r>
          </a:p>
        </p:txBody>
      </p:sp>
      <p:sp>
        <p:nvSpPr>
          <p:cNvPr id="4" name="Slide Number Placeholder 3">
            <a:extLst>
              <a:ext uri="{FF2B5EF4-FFF2-40B4-BE49-F238E27FC236}">
                <a16:creationId xmlns:a16="http://schemas.microsoft.com/office/drawing/2014/main" id="{DAC5CB29-4F4C-0C7E-D0B7-8400D3E3962B}"/>
              </a:ext>
            </a:extLst>
          </p:cNvPr>
          <p:cNvSpPr>
            <a:spLocks noGrp="1"/>
          </p:cNvSpPr>
          <p:nvPr>
            <p:ph type="sldNum" sz="quarter" idx="12"/>
          </p:nvPr>
        </p:nvSpPr>
        <p:spPr/>
        <p:txBody>
          <a:bodyPr/>
          <a:lstStyle/>
          <a:p>
            <a:fld id="{4E3D0E19-D375-4F0C-9920-96693C9885B6}" type="slidenum">
              <a:rPr lang="en-GB" smtClean="0"/>
              <a:t>2</a:t>
            </a:fld>
            <a:endParaRPr lang="en-GB"/>
          </a:p>
        </p:txBody>
      </p:sp>
      <p:sp>
        <p:nvSpPr>
          <p:cNvPr id="9" name="Τίτλος 1">
            <a:extLst>
              <a:ext uri="{FF2B5EF4-FFF2-40B4-BE49-F238E27FC236}">
                <a16:creationId xmlns:a16="http://schemas.microsoft.com/office/drawing/2014/main" id="{E181A19C-1FEF-F565-BFB8-9F57DDAF6689}"/>
              </a:ext>
            </a:extLst>
          </p:cNvPr>
          <p:cNvSpPr>
            <a:spLocks noGrp="1"/>
          </p:cNvSpPr>
          <p:nvPr>
            <p:ph type="title"/>
          </p:nvPr>
        </p:nvSpPr>
        <p:spPr>
          <a:xfrm>
            <a:off x="1981200" y="274638"/>
            <a:ext cx="8229600" cy="815092"/>
          </a:xfrm>
        </p:spPr>
        <p:txBody>
          <a:bodyPr>
            <a:normAutofit/>
          </a:bodyPr>
          <a:lstStyle/>
          <a:p>
            <a:r>
              <a:rPr lang="el-GR" dirty="0">
                <a:solidFill>
                  <a:srgbClr val="FF0000"/>
                </a:solidFill>
                <a:latin typeface="Cambria" pitchFamily="18" charset="0"/>
              </a:rPr>
              <a:t>Οικονομική Θεωρία</a:t>
            </a:r>
            <a:r>
              <a:rPr lang="en-US" dirty="0">
                <a:solidFill>
                  <a:srgbClr val="FF0000"/>
                </a:solidFill>
                <a:latin typeface="Cambria" pitchFamily="18" charset="0"/>
              </a:rPr>
              <a:t> II</a:t>
            </a:r>
            <a:endParaRPr lang="el-GR" dirty="0"/>
          </a:p>
        </p:txBody>
      </p:sp>
    </p:spTree>
    <p:extLst>
      <p:ext uri="{BB962C8B-B14F-4D97-AF65-F5344CB8AC3E}">
        <p14:creationId xmlns:p14="http://schemas.microsoft.com/office/powerpoint/2010/main" val="132464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03512" y="116632"/>
            <a:ext cx="8507288" cy="720080"/>
          </a:xfrm>
        </p:spPr>
        <p:txBody>
          <a:bodyPr>
            <a:normAutofit/>
          </a:bodyPr>
          <a:lstStyle/>
          <a:p>
            <a:r>
              <a:rPr lang="en-US" sz="3200" b="1" dirty="0">
                <a:solidFill>
                  <a:srgbClr val="7030A0"/>
                </a:solidFill>
                <a:latin typeface="Cambria" pitchFamily="18" charset="0"/>
              </a:rPr>
              <a:t>Capitalism as an economic system</a:t>
            </a:r>
            <a:endParaRPr lang="el-GR" sz="3200" b="1" dirty="0">
              <a:solidFill>
                <a:srgbClr val="7030A0"/>
              </a:solidFill>
              <a:latin typeface="Cambria" pitchFamily="18" charset="0"/>
            </a:endParaRPr>
          </a:p>
        </p:txBody>
      </p:sp>
      <p:sp>
        <p:nvSpPr>
          <p:cNvPr id="3" name="Θέση περιεχομένου 2"/>
          <p:cNvSpPr>
            <a:spLocks noGrp="1"/>
          </p:cNvSpPr>
          <p:nvPr>
            <p:ph idx="1"/>
          </p:nvPr>
        </p:nvSpPr>
        <p:spPr>
          <a:xfrm>
            <a:off x="644055" y="692696"/>
            <a:ext cx="11640709" cy="6048672"/>
          </a:xfrm>
        </p:spPr>
        <p:txBody>
          <a:bodyPr>
            <a:normAutofit/>
          </a:bodyPr>
          <a:lstStyle/>
          <a:p>
            <a:pPr marL="0" indent="0">
              <a:buNone/>
            </a:pPr>
            <a:r>
              <a:rPr lang="el-GR" sz="2800" dirty="0">
                <a:latin typeface="Cambria" pitchFamily="18" charset="0"/>
              </a:rPr>
              <a:t>Ο καπιταλισμός είναι ένα </a:t>
            </a:r>
            <a:r>
              <a:rPr lang="el-GR" sz="2800" b="1" dirty="0">
                <a:latin typeface="Cambria" pitchFamily="18" charset="0"/>
              </a:rPr>
              <a:t>οικονομικό σύστημα </a:t>
            </a:r>
            <a:r>
              <a:rPr lang="el-GR" sz="2800" dirty="0">
                <a:latin typeface="Cambria" pitchFamily="18" charset="0"/>
              </a:rPr>
              <a:t>όπου οι </a:t>
            </a:r>
            <a:r>
              <a:rPr lang="el-GR" sz="2800" b="1" dirty="0">
                <a:latin typeface="Cambria" pitchFamily="18" charset="0"/>
              </a:rPr>
              <a:t>εργοδότες</a:t>
            </a:r>
            <a:r>
              <a:rPr lang="el-GR" sz="2800" dirty="0">
                <a:latin typeface="Cambria" pitchFamily="18" charset="0"/>
              </a:rPr>
              <a:t> μισθώνουν </a:t>
            </a:r>
            <a:r>
              <a:rPr lang="el-GR" sz="2800" b="1" dirty="0">
                <a:latin typeface="Cambria" pitchFamily="18" charset="0"/>
              </a:rPr>
              <a:t>εργάτες</a:t>
            </a:r>
            <a:r>
              <a:rPr lang="el-GR" sz="2800" dirty="0">
                <a:latin typeface="Cambria" pitchFamily="18" charset="0"/>
              </a:rPr>
              <a:t> για να παράγουν </a:t>
            </a:r>
            <a:r>
              <a:rPr lang="el-GR" sz="2800" b="1" dirty="0">
                <a:latin typeface="Cambria" pitchFamily="18" charset="0"/>
              </a:rPr>
              <a:t>εμπορεύματα</a:t>
            </a:r>
            <a:r>
              <a:rPr lang="el-GR" sz="2800" dirty="0">
                <a:latin typeface="Cambria" pitchFamily="18" charset="0"/>
              </a:rPr>
              <a:t> τα οποία διαθέτουν στην αγορά με σκοπό την πραγματοποίηση </a:t>
            </a:r>
            <a:r>
              <a:rPr lang="el-GR" sz="2800" b="1" dirty="0">
                <a:latin typeface="Cambria" pitchFamily="18" charset="0"/>
              </a:rPr>
              <a:t>κέρδους</a:t>
            </a:r>
          </a:p>
          <a:p>
            <a:pPr marL="0" indent="0">
              <a:buNone/>
            </a:pPr>
            <a:r>
              <a:rPr lang="el-GR" sz="2800" b="1" dirty="0">
                <a:latin typeface="Cambria" pitchFamily="18" charset="0"/>
              </a:rPr>
              <a:t>Ή</a:t>
            </a:r>
          </a:p>
          <a:p>
            <a:r>
              <a:rPr lang="el-GR" sz="2800" dirty="0">
                <a:latin typeface="Cambria" pitchFamily="18" charset="0"/>
              </a:rPr>
              <a:t>Γενικευμένη εμπορευματική παραγωγή με σκοπό το κέρδος</a:t>
            </a:r>
          </a:p>
          <a:p>
            <a:r>
              <a:rPr lang="el-GR" sz="2800" dirty="0">
                <a:latin typeface="Cambria" pitchFamily="18" charset="0"/>
              </a:rPr>
              <a:t>Μονοπώληση των μέσων παραγωγής από μια μειοψηφική κοινωνική τάξη</a:t>
            </a:r>
          </a:p>
          <a:p>
            <a:r>
              <a:rPr lang="el-GR" sz="2800" dirty="0">
                <a:latin typeface="Cambria" pitchFamily="18" charset="0"/>
              </a:rPr>
              <a:t>Εργάτες «ελεύθεροι» με διπλή έννοια</a:t>
            </a:r>
            <a:endParaRPr lang="en-US" sz="2800" dirty="0">
              <a:latin typeface="Cambria" pitchFamily="18" charset="0"/>
            </a:endParaRPr>
          </a:p>
          <a:p>
            <a:pPr marL="0" indent="0">
              <a:buNone/>
            </a:pPr>
            <a:endParaRPr lang="en-US" sz="2800" dirty="0">
              <a:latin typeface="Cambria" pitchFamily="18" charset="0"/>
            </a:endParaRPr>
          </a:p>
          <a:p>
            <a:pPr marL="0" indent="0">
              <a:buNone/>
            </a:pPr>
            <a:r>
              <a:rPr lang="el-GR" dirty="0">
                <a:latin typeface="Cambria" pitchFamily="18" charset="0"/>
              </a:rPr>
              <a:t>Ιστορικό προϊόν με αρχή, εξέλιξη, αντιφάσεις, αδιέξοδα και πιθανό τέλος/υπέρβαση όπως συνέβη και με τα προηγούμενα οικονομικά συστήματα</a:t>
            </a:r>
          </a:p>
        </p:txBody>
      </p:sp>
    </p:spTree>
    <p:extLst>
      <p:ext uri="{BB962C8B-B14F-4D97-AF65-F5344CB8AC3E}">
        <p14:creationId xmlns:p14="http://schemas.microsoft.com/office/powerpoint/2010/main" val="3996447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CE83-1850-D1F3-798A-EF54369124AD}"/>
              </a:ext>
            </a:extLst>
          </p:cNvPr>
          <p:cNvSpPr>
            <a:spLocks noGrp="1"/>
          </p:cNvSpPr>
          <p:nvPr>
            <p:ph type="title"/>
          </p:nvPr>
        </p:nvSpPr>
        <p:spPr/>
        <p:txBody>
          <a:bodyPr/>
          <a:lstStyle/>
          <a:p>
            <a:r>
              <a:rPr lang="en-US" dirty="0"/>
              <a:t>Ricardo – Malthus - </a:t>
            </a:r>
            <a:r>
              <a:rPr lang="el-GR" dirty="0"/>
              <a:t>Ζήτηση</a:t>
            </a:r>
            <a:endParaRPr lang="en-GB" dirty="0"/>
          </a:p>
        </p:txBody>
      </p:sp>
      <p:sp>
        <p:nvSpPr>
          <p:cNvPr id="3" name="Content Placeholder 2">
            <a:extLst>
              <a:ext uri="{FF2B5EF4-FFF2-40B4-BE49-F238E27FC236}">
                <a16:creationId xmlns:a16="http://schemas.microsoft.com/office/drawing/2014/main" id="{7C01B0F7-8A54-F6FD-4B94-95EDEAB4BA2D}"/>
              </a:ext>
            </a:extLst>
          </p:cNvPr>
          <p:cNvSpPr>
            <a:spLocks noGrp="1"/>
          </p:cNvSpPr>
          <p:nvPr>
            <p:ph idx="1"/>
          </p:nvPr>
        </p:nvSpPr>
        <p:spPr>
          <a:xfrm>
            <a:off x="609600" y="1296063"/>
            <a:ext cx="10972800" cy="4830101"/>
          </a:xfrm>
        </p:spPr>
        <p:txBody>
          <a:bodyPr>
            <a:normAutofit fontScale="70000" lnSpcReduction="20000"/>
          </a:bodyPr>
          <a:lstStyle/>
          <a:p>
            <a:r>
              <a:rPr lang="el-GR" dirty="0"/>
              <a:t>Ο </a:t>
            </a:r>
            <a:r>
              <a:rPr lang="en-US" dirty="0"/>
              <a:t>Ricardo </a:t>
            </a:r>
            <a:r>
              <a:rPr lang="el-GR" dirty="0"/>
              <a:t>ακολουθεί την αρχή του </a:t>
            </a:r>
            <a:r>
              <a:rPr lang="en-US" dirty="0"/>
              <a:t>J.B. Say </a:t>
            </a:r>
            <a:r>
              <a:rPr lang="el-GR" dirty="0"/>
              <a:t>ότι η προσφορά δημιουργεί την δική της ζήτηση.</a:t>
            </a:r>
            <a:endParaRPr lang="en-US" dirty="0"/>
          </a:p>
          <a:p>
            <a:pPr marL="0" indent="0">
              <a:buNone/>
            </a:pPr>
            <a:endParaRPr lang="el-GR" dirty="0"/>
          </a:p>
          <a:p>
            <a:r>
              <a:rPr lang="el-GR" dirty="0"/>
              <a:t>Αυτό σημαίνει ότι δεν υπάρχει ποτέ γενικά ελλιπές επίπεδο</a:t>
            </a:r>
            <a:r>
              <a:rPr lang="en-US" dirty="0"/>
              <a:t> </a:t>
            </a:r>
            <a:r>
              <a:rPr lang="el-GR" dirty="0"/>
              <a:t>ζήτησης σε μια βιομηχανική οικονομία. </a:t>
            </a:r>
          </a:p>
          <a:p>
            <a:pPr lvl="1"/>
            <a:r>
              <a:rPr lang="el-GR" dirty="0"/>
              <a:t>Ο λόγος είναι λογιστικός- τα έξοδα κάποιου είναι το έσοδο κάποιου άλλου. </a:t>
            </a:r>
          </a:p>
          <a:p>
            <a:pPr lvl="1"/>
            <a:r>
              <a:rPr lang="el-GR" dirty="0"/>
              <a:t>Οπότε γίνεται να υπάρχει έλλειψη ζήτησης σε ένα τομέα της οικονομίας, γιατί, πχ.</a:t>
            </a:r>
            <a:r>
              <a:rPr lang="en-US" dirty="0"/>
              <a:t> </a:t>
            </a:r>
            <a:r>
              <a:rPr lang="el-GR" dirty="0"/>
              <a:t>Η κατανάλωση προϊόντων σε αυτόν τον τομέα μειώθηκε.</a:t>
            </a:r>
          </a:p>
          <a:p>
            <a:pPr lvl="1"/>
            <a:r>
              <a:rPr lang="el-GR" dirty="0"/>
              <a:t>Αλλά δεν νοείτε η πιθανότητα γενικής έλλειψης ζήτησης.</a:t>
            </a:r>
            <a:endParaRPr lang="en-US" dirty="0"/>
          </a:p>
          <a:p>
            <a:pPr marL="457200" lvl="1" indent="0">
              <a:buNone/>
            </a:pPr>
            <a:endParaRPr lang="el-GR" dirty="0"/>
          </a:p>
          <a:p>
            <a:r>
              <a:rPr lang="el-GR" dirty="0"/>
              <a:t>Ο </a:t>
            </a:r>
            <a:r>
              <a:rPr lang="en-US" dirty="0"/>
              <a:t>Malthus </a:t>
            </a:r>
            <a:r>
              <a:rPr lang="el-GR" dirty="0"/>
              <a:t>διαφωνεί και είναι ο πρώτος που ασχολείται διεξοδικά με το πρόβλημα της γενικής έλλειψης της ζήτησης σε μια βιομηχανική οικονομία. </a:t>
            </a:r>
          </a:p>
          <a:p>
            <a:pPr lvl="1"/>
            <a:r>
              <a:rPr lang="el-GR" dirty="0"/>
              <a:t>Ο καταναλωτής, ακόμη και ο μη παραγωγικός γαιοκτήμονας, είναι σημαντικός γιατί δημιουργεί ζήτηση στην οικονομία.</a:t>
            </a:r>
          </a:p>
          <a:p>
            <a:pPr lvl="1"/>
            <a:r>
              <a:rPr lang="el-GR" dirty="0"/>
              <a:t>Ο </a:t>
            </a:r>
            <a:r>
              <a:rPr lang="en-US" dirty="0"/>
              <a:t>Malthus </a:t>
            </a:r>
            <a:r>
              <a:rPr lang="el-GR" dirty="0"/>
              <a:t>παρουσιάζει το πρόβλημα της ενεργούς ζήτησης (</a:t>
            </a:r>
            <a:r>
              <a:rPr lang="en-US" dirty="0"/>
              <a:t>Effective demand</a:t>
            </a:r>
            <a:r>
              <a:rPr lang="el-GR" dirty="0"/>
              <a:t>) που επηρεάζει ένα αιώνα μετά τον </a:t>
            </a:r>
            <a:r>
              <a:rPr lang="en-US" dirty="0"/>
              <a:t>John Maynard Keynes.</a:t>
            </a:r>
            <a:endParaRPr lang="el-GR" dirty="0"/>
          </a:p>
        </p:txBody>
      </p:sp>
      <p:sp>
        <p:nvSpPr>
          <p:cNvPr id="4" name="Slide Number Placeholder 3">
            <a:extLst>
              <a:ext uri="{FF2B5EF4-FFF2-40B4-BE49-F238E27FC236}">
                <a16:creationId xmlns:a16="http://schemas.microsoft.com/office/drawing/2014/main" id="{5CD17504-38EE-49C8-BE99-A74ECC205F4D}"/>
              </a:ext>
            </a:extLst>
          </p:cNvPr>
          <p:cNvSpPr>
            <a:spLocks noGrp="1"/>
          </p:cNvSpPr>
          <p:nvPr>
            <p:ph type="sldNum" sz="quarter" idx="12"/>
          </p:nvPr>
        </p:nvSpPr>
        <p:spPr/>
        <p:txBody>
          <a:bodyPr/>
          <a:lstStyle/>
          <a:p>
            <a:fld id="{4E3D0E19-D375-4F0C-9920-96693C9885B6}" type="slidenum">
              <a:rPr lang="en-GB" smtClean="0"/>
              <a:t>21</a:t>
            </a:fld>
            <a:endParaRPr lang="en-GB" dirty="0"/>
          </a:p>
        </p:txBody>
      </p:sp>
    </p:spTree>
    <p:extLst>
      <p:ext uri="{BB962C8B-B14F-4D97-AF65-F5344CB8AC3E}">
        <p14:creationId xmlns:p14="http://schemas.microsoft.com/office/powerpoint/2010/main" val="2874834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81200" y="116632"/>
            <a:ext cx="8229600" cy="576064"/>
          </a:xfrm>
        </p:spPr>
        <p:txBody>
          <a:bodyPr>
            <a:noAutofit/>
          </a:bodyPr>
          <a:lstStyle/>
          <a:p>
            <a:pPr algn="l"/>
            <a:r>
              <a:rPr lang="el-GR" sz="2800" dirty="0">
                <a:latin typeface="Cambria" pitchFamily="18" charset="0"/>
              </a:rPr>
              <a:t>Νεοκλασικά Οικονομικά και Πολιτική Οικονομία</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076144772"/>
              </p:ext>
            </p:extLst>
          </p:nvPr>
        </p:nvGraphicFramePr>
        <p:xfrm>
          <a:off x="278296" y="1012373"/>
          <a:ext cx="11330609" cy="5731733"/>
        </p:xfrm>
        <a:graphic>
          <a:graphicData uri="http://schemas.openxmlformats.org/drawingml/2006/table">
            <a:tbl>
              <a:tblPr firstRow="1" bandRow="1">
                <a:tableStyleId>{5C22544A-7EE6-4342-B048-85BDC9FD1C3A}</a:tableStyleId>
              </a:tblPr>
              <a:tblGrid>
                <a:gridCol w="4842344">
                  <a:extLst>
                    <a:ext uri="{9D8B030D-6E8A-4147-A177-3AD203B41FA5}">
                      <a16:colId xmlns:a16="http://schemas.microsoft.com/office/drawing/2014/main" val="20000"/>
                    </a:ext>
                  </a:extLst>
                </a:gridCol>
                <a:gridCol w="6488265">
                  <a:extLst>
                    <a:ext uri="{9D8B030D-6E8A-4147-A177-3AD203B41FA5}">
                      <a16:colId xmlns:a16="http://schemas.microsoft.com/office/drawing/2014/main" val="20001"/>
                    </a:ext>
                  </a:extLst>
                </a:gridCol>
              </a:tblGrid>
              <a:tr h="0">
                <a:tc>
                  <a:txBody>
                    <a:bodyPr/>
                    <a:lstStyle/>
                    <a:p>
                      <a:pPr algn="ctr"/>
                      <a:r>
                        <a:rPr lang="el-GR" dirty="0"/>
                        <a:t>Νεοκλασικά Οικονομικά</a:t>
                      </a:r>
                    </a:p>
                  </a:txBody>
                  <a:tcPr/>
                </a:tc>
                <a:tc>
                  <a:txBody>
                    <a:bodyPr/>
                    <a:lstStyle/>
                    <a:p>
                      <a:pPr algn="ctr"/>
                      <a:r>
                        <a:rPr lang="el-GR" dirty="0"/>
                        <a:t>Πολιτική Οικονομία</a:t>
                      </a:r>
                    </a:p>
                  </a:txBody>
                  <a:tcPr/>
                </a:tc>
                <a:extLst>
                  <a:ext uri="{0D108BD9-81ED-4DB2-BD59-A6C34878D82A}">
                    <a16:rowId xmlns:a16="http://schemas.microsoft.com/office/drawing/2014/main" val="10000"/>
                  </a:ext>
                </a:extLst>
              </a:tr>
              <a:tr h="662248">
                <a:tc>
                  <a:txBody>
                    <a:bodyPr/>
                    <a:lstStyle/>
                    <a:p>
                      <a:pPr algn="l"/>
                      <a:r>
                        <a:rPr lang="el-GR" dirty="0"/>
                        <a:t>1. Μόνο ατομιστική συμπεριφορά – ανταγωνισμός και προσωπικό συμφέρον</a:t>
                      </a:r>
                    </a:p>
                  </a:txBody>
                  <a:tcPr/>
                </a:tc>
                <a:tc>
                  <a:txBody>
                    <a:bodyPr/>
                    <a:lstStyle/>
                    <a:p>
                      <a:pPr algn="l"/>
                      <a:r>
                        <a:rPr lang="el-GR" dirty="0"/>
                        <a:t>1. Συνεργασία όσο και ανταγωνισμός – γενναιοδωρία, αμοιβαιότητα</a:t>
                      </a:r>
                    </a:p>
                  </a:txBody>
                  <a:tcPr/>
                </a:tc>
                <a:extLst>
                  <a:ext uri="{0D108BD9-81ED-4DB2-BD59-A6C34878D82A}">
                    <a16:rowId xmlns:a16="http://schemas.microsoft.com/office/drawing/2014/main" val="10001"/>
                  </a:ext>
                </a:extLst>
              </a:tr>
              <a:tr h="392718">
                <a:tc>
                  <a:txBody>
                    <a:bodyPr/>
                    <a:lstStyle/>
                    <a:p>
                      <a:pPr algn="l"/>
                      <a:r>
                        <a:rPr lang="el-GR" dirty="0"/>
                        <a:t>2. Πλήρεις συμβάσεις</a:t>
                      </a:r>
                    </a:p>
                  </a:txBody>
                  <a:tcPr/>
                </a:tc>
                <a:tc>
                  <a:txBody>
                    <a:bodyPr/>
                    <a:lstStyle/>
                    <a:p>
                      <a:pPr algn="l"/>
                      <a:r>
                        <a:rPr lang="el-GR" dirty="0"/>
                        <a:t>2. Μερικές συμβάσεις (ιδίως εργασίας) (</a:t>
                      </a:r>
                      <a:r>
                        <a:rPr lang="en-US" dirty="0"/>
                        <a:t>incomplete contracts).</a:t>
                      </a:r>
                      <a:endParaRPr lang="el-GR" dirty="0"/>
                    </a:p>
                  </a:txBody>
                  <a:tcPr/>
                </a:tc>
                <a:extLst>
                  <a:ext uri="{0D108BD9-81ED-4DB2-BD59-A6C34878D82A}">
                    <a16:rowId xmlns:a16="http://schemas.microsoft.com/office/drawing/2014/main" val="10002"/>
                  </a:ext>
                </a:extLst>
              </a:tr>
              <a:tr h="922626">
                <a:tc>
                  <a:txBody>
                    <a:bodyPr/>
                    <a:lstStyle/>
                    <a:p>
                      <a:pPr algn="l"/>
                      <a:r>
                        <a:rPr lang="el-GR" dirty="0"/>
                        <a:t>3. Δυνάμεις</a:t>
                      </a:r>
                      <a:r>
                        <a:rPr lang="el-GR" baseline="0" dirty="0"/>
                        <a:t> αγοράς -</a:t>
                      </a:r>
                      <a:r>
                        <a:rPr lang="el-GR" baseline="0" dirty="0">
                          <a:sym typeface="Wingdings" pitchFamily="2" charset="2"/>
                        </a:rPr>
                        <a:t> οικονομικά αποτελέσματα (εξαίρεση τα μονοπώλια και το κράτος)</a:t>
                      </a:r>
                      <a:endParaRPr lang="el-GR" dirty="0"/>
                    </a:p>
                  </a:txBody>
                  <a:tcPr/>
                </a:tc>
                <a:tc>
                  <a:txBody>
                    <a:bodyPr/>
                    <a:lstStyle/>
                    <a:p>
                      <a:pPr algn="l"/>
                      <a:r>
                        <a:rPr lang="el-GR" dirty="0"/>
                        <a:t>3. Άσκηση εξουσίας καθοριστικός παράγοντας των οικονομικών αποτελεσμάτων ακόμη και στις ανταγωνιστικές αγορές – διαπραγματευτική δύναμη των δύο πλευρών</a:t>
                      </a:r>
                    </a:p>
                  </a:txBody>
                  <a:tcPr/>
                </a:tc>
                <a:extLst>
                  <a:ext uri="{0D108BD9-81ED-4DB2-BD59-A6C34878D82A}">
                    <a16:rowId xmlns:a16="http://schemas.microsoft.com/office/drawing/2014/main" val="10003"/>
                  </a:ext>
                </a:extLst>
              </a:tr>
              <a:tr h="632279">
                <a:tc>
                  <a:txBody>
                    <a:bodyPr/>
                    <a:lstStyle/>
                    <a:p>
                      <a:pPr algn="l"/>
                      <a:r>
                        <a:rPr lang="el-GR" dirty="0"/>
                        <a:t>4. Κανόνας η σταθερότητα. Μεταβολή εξωγενώς και τυχαία.</a:t>
                      </a:r>
                    </a:p>
                  </a:txBody>
                  <a:tcPr/>
                </a:tc>
                <a:tc>
                  <a:txBody>
                    <a:bodyPr/>
                    <a:lstStyle/>
                    <a:p>
                      <a:pPr algn="l"/>
                      <a:r>
                        <a:rPr lang="el-GR" dirty="0"/>
                        <a:t>4. Η αλλαγή ο κανόνας, η σταθερότητα η εξαίρεση. Άνθρωποι και σύστημα αλλάζουν από τη λειτουργία του ίδιου του συστήματος.</a:t>
                      </a:r>
                    </a:p>
                  </a:txBody>
                  <a:tcPr/>
                </a:tc>
                <a:extLst>
                  <a:ext uri="{0D108BD9-81ED-4DB2-BD59-A6C34878D82A}">
                    <a16:rowId xmlns:a16="http://schemas.microsoft.com/office/drawing/2014/main" val="10004"/>
                  </a:ext>
                </a:extLst>
              </a:tr>
              <a:tr h="662248">
                <a:tc>
                  <a:txBody>
                    <a:bodyPr/>
                    <a:lstStyle/>
                    <a:p>
                      <a:pPr algn="l"/>
                      <a:r>
                        <a:rPr lang="el-GR" dirty="0"/>
                        <a:t>5. Προτιμήσεις και ανάγκες καθορίζονται από την ανθρώπινη φύση</a:t>
                      </a:r>
                    </a:p>
                  </a:txBody>
                  <a:tcPr/>
                </a:tc>
                <a:tc>
                  <a:txBody>
                    <a:bodyPr/>
                    <a:lstStyle/>
                    <a:p>
                      <a:pPr algn="l"/>
                      <a:r>
                        <a:rPr lang="el-GR" dirty="0"/>
                        <a:t>5. Προτιμήσεις και ανάγκες αλλάζουν και επηρεάζονται από το οικονομικό σύστημα</a:t>
                      </a:r>
                    </a:p>
                  </a:txBody>
                  <a:tcPr/>
                </a:tc>
                <a:extLst>
                  <a:ext uri="{0D108BD9-81ED-4DB2-BD59-A6C34878D82A}">
                    <a16:rowId xmlns:a16="http://schemas.microsoft.com/office/drawing/2014/main" val="10005"/>
                  </a:ext>
                </a:extLst>
              </a:tr>
              <a:tr h="662248">
                <a:tc>
                  <a:txBody>
                    <a:bodyPr/>
                    <a:lstStyle/>
                    <a:p>
                      <a:pPr algn="l"/>
                      <a:r>
                        <a:rPr lang="el-GR" dirty="0"/>
                        <a:t>6. Γνώση-επιστήμη ανεξάρτητες – εισοδηματική ανισότητα</a:t>
                      </a:r>
                    </a:p>
                  </a:txBody>
                  <a:tcPr/>
                </a:tc>
                <a:tc>
                  <a:txBody>
                    <a:bodyPr/>
                    <a:lstStyle/>
                    <a:p>
                      <a:pPr algn="l"/>
                      <a:r>
                        <a:rPr lang="el-GR" dirty="0"/>
                        <a:t>6. Οικονομικό σύστημα -</a:t>
                      </a:r>
                      <a:r>
                        <a:rPr lang="el-GR" dirty="0">
                          <a:sym typeface="Wingdings" pitchFamily="2" charset="2"/>
                        </a:rPr>
                        <a:t> γνώση-επιστήμη – πολύπλευρη ανισότητα</a:t>
                      </a:r>
                      <a:endParaRPr lang="el-GR" dirty="0"/>
                    </a:p>
                  </a:txBody>
                  <a:tcPr/>
                </a:tc>
                <a:extLst>
                  <a:ext uri="{0D108BD9-81ED-4DB2-BD59-A6C34878D82A}">
                    <a16:rowId xmlns:a16="http://schemas.microsoft.com/office/drawing/2014/main" val="10006"/>
                  </a:ext>
                </a:extLst>
              </a:tr>
              <a:tr h="761557">
                <a:tc>
                  <a:txBody>
                    <a:bodyPr/>
                    <a:lstStyle/>
                    <a:p>
                      <a:pPr algn="l"/>
                      <a:r>
                        <a:rPr lang="el-GR" dirty="0"/>
                        <a:t>7. Κριτήριο η (στενή) αποτελεσματικότητα</a:t>
                      </a:r>
                    </a:p>
                  </a:txBody>
                  <a:tcPr/>
                </a:tc>
                <a:tc>
                  <a:txBody>
                    <a:bodyPr/>
                    <a:lstStyle/>
                    <a:p>
                      <a:pPr algn="l"/>
                      <a:r>
                        <a:rPr lang="el-GR" dirty="0"/>
                        <a:t>7. Ευκαιρία για μια ευδόκιμη ζωή. Οικονομική αποτελεσματικότητα, δικαιοσύνη,</a:t>
                      </a:r>
                      <a:r>
                        <a:rPr lang="el-GR" baseline="0" dirty="0"/>
                        <a:t> δημοκρατία.</a:t>
                      </a:r>
                      <a:endParaRPr lang="el-GR" dirty="0"/>
                    </a:p>
                  </a:txBody>
                  <a:tcPr/>
                </a:tc>
                <a:extLst>
                  <a:ext uri="{0D108BD9-81ED-4DB2-BD59-A6C34878D82A}">
                    <a16:rowId xmlns:a16="http://schemas.microsoft.com/office/drawing/2014/main" val="10007"/>
                  </a:ext>
                </a:extLst>
              </a:tr>
              <a:tr h="662248">
                <a:tc>
                  <a:txBody>
                    <a:bodyPr/>
                    <a:lstStyle/>
                    <a:p>
                      <a:pPr algn="l"/>
                      <a:r>
                        <a:rPr lang="el-GR" dirty="0"/>
                        <a:t>8. Απουσιάζουν οι αύξουσες αποδόσεις κλίμακας (μειούμενο </a:t>
                      </a:r>
                      <a:r>
                        <a:rPr lang="en-US" dirty="0"/>
                        <a:t>AC)</a:t>
                      </a:r>
                      <a:endParaRPr lang="el-GR" dirty="0"/>
                    </a:p>
                  </a:txBody>
                  <a:tcPr/>
                </a:tc>
                <a:tc>
                  <a:txBody>
                    <a:bodyPr/>
                    <a:lstStyle/>
                    <a:p>
                      <a:pPr algn="l"/>
                      <a:r>
                        <a:rPr lang="en-US" dirty="0"/>
                        <a:t>8. </a:t>
                      </a:r>
                      <a:r>
                        <a:rPr lang="el-GR" dirty="0"/>
                        <a:t>Οι αύξουσες αποδόσεις ο κανόνας</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4200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44624"/>
            <a:ext cx="8435280" cy="720080"/>
          </a:xfrm>
        </p:spPr>
        <p:txBody>
          <a:bodyPr>
            <a:normAutofit/>
          </a:bodyPr>
          <a:lstStyle/>
          <a:p>
            <a:r>
              <a:rPr lang="en-US" sz="3200" b="1" dirty="0">
                <a:solidFill>
                  <a:srgbClr val="FF0000"/>
                </a:solidFill>
                <a:latin typeface="Cambria" pitchFamily="18" charset="0"/>
              </a:rPr>
              <a:t>Surplus product: conflict and change</a:t>
            </a:r>
            <a:endParaRPr lang="el-GR" sz="3200" b="1" dirty="0">
              <a:solidFill>
                <a:srgbClr val="FF0000"/>
              </a:solidFill>
              <a:latin typeface="Cambria" pitchFamily="18" charset="0"/>
            </a:endParaRPr>
          </a:p>
        </p:txBody>
      </p:sp>
      <p:sp>
        <p:nvSpPr>
          <p:cNvPr id="3" name="Θέση περιεχομένου 2"/>
          <p:cNvSpPr>
            <a:spLocks noGrp="1"/>
          </p:cNvSpPr>
          <p:nvPr>
            <p:ph idx="1"/>
          </p:nvPr>
        </p:nvSpPr>
        <p:spPr>
          <a:xfrm>
            <a:off x="389614" y="1137036"/>
            <a:ext cx="11251096" cy="5532323"/>
          </a:xfrm>
        </p:spPr>
        <p:txBody>
          <a:bodyPr>
            <a:normAutofit/>
          </a:bodyPr>
          <a:lstStyle/>
          <a:p>
            <a:pPr marL="0" indent="0">
              <a:buNone/>
            </a:pPr>
            <a:r>
              <a:rPr lang="el-GR" sz="2400" b="1" dirty="0">
                <a:latin typeface="Cambria" pitchFamily="18" charset="0"/>
              </a:rPr>
              <a:t>Κεντρική Ιδέα: </a:t>
            </a:r>
            <a:r>
              <a:rPr lang="el-GR" sz="2400" dirty="0">
                <a:latin typeface="Cambria" pitchFamily="18" charset="0"/>
              </a:rPr>
              <a:t>Πως δημιουργείται το πλεόνασμα (εργασία η μόνη πηγή δημιουργίας νέας αξίας), τι μέγεθος έχει, ποιός το ελέγχει, πως χρησιμοποιείται, είναι βασικά στοιχεία της δομής και της εξέλιξης μιας οικονομίας</a:t>
            </a:r>
            <a:endParaRPr lang="en-US" sz="2400" dirty="0">
              <a:latin typeface="Cambria" pitchFamily="18" charset="0"/>
            </a:endParaRPr>
          </a:p>
          <a:p>
            <a:pPr marL="0" indent="0">
              <a:buNone/>
            </a:pPr>
            <a:endParaRPr lang="el-GR" sz="2400" dirty="0">
              <a:latin typeface="Cambria" pitchFamily="18" charset="0"/>
            </a:endParaRPr>
          </a:p>
          <a:p>
            <a:pPr marL="0" indent="0">
              <a:buNone/>
            </a:pPr>
            <a:r>
              <a:rPr lang="el-GR" sz="2400" dirty="0">
                <a:latin typeface="Cambria" pitchFamily="18" charset="0"/>
              </a:rPr>
              <a:t>Ο καπιταλισμός είναι ένα οικονομικό σύστημα με ένα ιδιαίτερο τρόπο δημιουργίας και διανομής του πλεονάσματος</a:t>
            </a:r>
          </a:p>
          <a:p>
            <a:r>
              <a:rPr lang="el-GR" sz="2400" dirty="0">
                <a:latin typeface="Cambria" pitchFamily="18" charset="0"/>
              </a:rPr>
              <a:t>Η οικονομία είναι ένα σύνολο διαδικασιών εργασίας με συγκεκριμένη τεχνολογία και κοινωνική οργάνωση παραγωγής</a:t>
            </a:r>
          </a:p>
          <a:p>
            <a:r>
              <a:rPr lang="el-GR" sz="2400" dirty="0">
                <a:latin typeface="Cambria" pitchFamily="18" charset="0"/>
              </a:rPr>
              <a:t>Πλεόνασμα παράγεται όταν το συνολικό προϊόν είναι μεγαλύτερο από το αναγκαίο προϊόν </a:t>
            </a:r>
          </a:p>
          <a:p>
            <a:r>
              <a:rPr lang="el-GR" sz="2400" dirty="0">
                <a:latin typeface="Cambria" pitchFamily="18" charset="0"/>
              </a:rPr>
              <a:t>Μέγεθος πλεονάσματος: Σχέσεις (συγκρουσιακές) σε εθνικό και διεθνές επίπεδο</a:t>
            </a:r>
          </a:p>
        </p:txBody>
      </p:sp>
    </p:spTree>
    <p:extLst>
      <p:ext uri="{BB962C8B-B14F-4D97-AF65-F5344CB8AC3E}">
        <p14:creationId xmlns:p14="http://schemas.microsoft.com/office/powerpoint/2010/main" val="280167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0" y="136524"/>
            <a:ext cx="8229600" cy="1280537"/>
          </a:xfrm>
        </p:spPr>
        <p:txBody>
          <a:bodyPr>
            <a:normAutofit fontScale="90000"/>
          </a:bodyPr>
          <a:lstStyle/>
          <a:p>
            <a:r>
              <a:rPr lang="el-GR" dirty="0"/>
              <a:t>Πλεόνασμα </a:t>
            </a:r>
            <a:br>
              <a:rPr lang="el-GR" dirty="0"/>
            </a:br>
            <a:r>
              <a:rPr lang="el-GR" dirty="0"/>
              <a:t>προ-καπιταλιστικές κοινωνίες</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54" y="1676358"/>
            <a:ext cx="4283968" cy="3212976"/>
          </a:xfrm>
          <a:prstGeom prst="rect">
            <a:avLst/>
          </a:prstGeom>
        </p:spPr>
      </p:pic>
      <p:sp>
        <p:nvSpPr>
          <p:cNvPr id="3" name="Content Placeholder 2"/>
          <p:cNvSpPr>
            <a:spLocks noGrp="1"/>
          </p:cNvSpPr>
          <p:nvPr>
            <p:ph idx="1"/>
          </p:nvPr>
        </p:nvSpPr>
        <p:spPr>
          <a:xfrm>
            <a:off x="3782512" y="1541186"/>
            <a:ext cx="6377488" cy="537525"/>
          </a:xfrm>
        </p:spPr>
        <p:txBody>
          <a:bodyPr>
            <a:normAutofit lnSpcReduction="10000"/>
          </a:bodyPr>
          <a:lstStyle/>
          <a:p>
            <a:pPr marL="0" indent="0">
              <a:buNone/>
            </a:pPr>
            <a:r>
              <a:rPr lang="en-GB" dirty="0"/>
              <a:t>York Minster (1230   – 1472 AD)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367" y="1961303"/>
            <a:ext cx="6560990" cy="436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88223C19-1AA0-4E25-A178-F2AF69278E4F}" type="slidenum">
              <a:rPr lang="en-GB" smtClean="0"/>
              <a:t>24</a:t>
            </a:fld>
            <a:endParaRPr lang="en-GB"/>
          </a:p>
        </p:txBody>
      </p:sp>
    </p:spTree>
    <p:extLst>
      <p:ext uri="{BB962C8B-B14F-4D97-AF65-F5344CB8AC3E}">
        <p14:creationId xmlns:p14="http://schemas.microsoft.com/office/powerpoint/2010/main" val="2927506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84A8-EE08-997D-3131-A91FB08F6E6C}"/>
              </a:ext>
            </a:extLst>
          </p:cNvPr>
          <p:cNvSpPr>
            <a:spLocks noGrp="1"/>
          </p:cNvSpPr>
          <p:nvPr>
            <p:ph type="title"/>
          </p:nvPr>
        </p:nvSpPr>
        <p:spPr/>
        <p:txBody>
          <a:bodyPr/>
          <a:lstStyle/>
          <a:p>
            <a:r>
              <a:rPr lang="el-GR" dirty="0"/>
              <a:t>Πλεόνασμα</a:t>
            </a:r>
            <a:endParaRPr lang="en-GB" dirty="0"/>
          </a:p>
        </p:txBody>
      </p:sp>
      <p:sp>
        <p:nvSpPr>
          <p:cNvPr id="3" name="Content Placeholder 2">
            <a:extLst>
              <a:ext uri="{FF2B5EF4-FFF2-40B4-BE49-F238E27FC236}">
                <a16:creationId xmlns:a16="http://schemas.microsoft.com/office/drawing/2014/main" id="{B9486C4C-CA91-F75E-6EDB-8BB22DDC1C75}"/>
              </a:ext>
            </a:extLst>
          </p:cNvPr>
          <p:cNvSpPr>
            <a:spLocks noGrp="1"/>
          </p:cNvSpPr>
          <p:nvPr>
            <p:ph idx="1"/>
          </p:nvPr>
        </p:nvSpPr>
        <p:spPr>
          <a:xfrm>
            <a:off x="326003" y="1526649"/>
            <a:ext cx="11600954" cy="4599515"/>
          </a:xfrm>
        </p:spPr>
        <p:txBody>
          <a:bodyPr>
            <a:normAutofit fontScale="85000" lnSpcReduction="20000"/>
          </a:bodyPr>
          <a:lstStyle/>
          <a:p>
            <a:pPr marL="0" indent="0">
              <a:buNone/>
            </a:pPr>
            <a:r>
              <a:rPr lang="el-GR" i="1" dirty="0"/>
              <a:t>«Εκείνο το τμήμα του συνολικού προϊόντος μιας οικονομίας που είναι πάνω από εκείνο που χρειάζεται για την αναπαραγωγή και αναπλήρωση της εργατικής δύναμης, των εργαλείων, των πρώτων υλών και των άλλων εισροών που χρησιμοποιούνται η καταναλώνονται εξολοκλήρου στην διαδικασία παραγωγής» (σελ. 156)</a:t>
            </a:r>
          </a:p>
          <a:p>
            <a:pPr marL="0" indent="0">
              <a:buNone/>
            </a:pPr>
            <a:endParaRPr lang="el-GR" i="1" dirty="0"/>
          </a:p>
          <a:p>
            <a:pPr marL="0" indent="0">
              <a:buNone/>
            </a:pPr>
            <a:r>
              <a:rPr lang="el-GR" i="1" dirty="0"/>
              <a:t>Η πολιτική οικονομία απασχολείται με</a:t>
            </a:r>
          </a:p>
          <a:p>
            <a:pPr marL="0" indent="0">
              <a:buNone/>
            </a:pPr>
            <a:r>
              <a:rPr lang="el-GR" i="1" dirty="0"/>
              <a:t>	«πως δημιουργείται το πλεόνασμα, το μέγεθος του πλεονάσματος, ποιος το ελέγχει και πως αυτό χρησιμοποιείται»</a:t>
            </a:r>
          </a:p>
          <a:p>
            <a:pPr marL="0" indent="0">
              <a:buNone/>
            </a:pPr>
            <a:endParaRPr lang="el-GR" i="1" dirty="0"/>
          </a:p>
          <a:p>
            <a:pPr marL="0" indent="0">
              <a:buNone/>
            </a:pPr>
            <a:r>
              <a:rPr lang="el-GR" i="1" dirty="0"/>
              <a:t>	Αυτά επηρεάζουν την εξέλιξη της κοινωνίας, την ιστορική της δομή, και εάν τελικά η κοινωνία αυτή δημιουργεί συνθήκες γενικής ευημερίας.</a:t>
            </a:r>
          </a:p>
          <a:p>
            <a:pPr marL="0" indent="0">
              <a:buNone/>
            </a:pPr>
            <a:endParaRPr lang="el-GR" i="1" dirty="0"/>
          </a:p>
          <a:p>
            <a:pPr marL="0" indent="0">
              <a:buNone/>
            </a:pPr>
            <a:endParaRPr lang="en-GB" i="1" dirty="0"/>
          </a:p>
        </p:txBody>
      </p:sp>
      <p:sp>
        <p:nvSpPr>
          <p:cNvPr id="4" name="Slide Number Placeholder 3">
            <a:extLst>
              <a:ext uri="{FF2B5EF4-FFF2-40B4-BE49-F238E27FC236}">
                <a16:creationId xmlns:a16="http://schemas.microsoft.com/office/drawing/2014/main" id="{327B30A1-2D24-23BA-49B8-81E867EB87FD}"/>
              </a:ext>
            </a:extLst>
          </p:cNvPr>
          <p:cNvSpPr>
            <a:spLocks noGrp="1"/>
          </p:cNvSpPr>
          <p:nvPr>
            <p:ph type="sldNum" sz="quarter" idx="12"/>
          </p:nvPr>
        </p:nvSpPr>
        <p:spPr/>
        <p:txBody>
          <a:bodyPr/>
          <a:lstStyle/>
          <a:p>
            <a:fld id="{4E3D0E19-D375-4F0C-9920-96693C9885B6}" type="slidenum">
              <a:rPr lang="en-GB" smtClean="0"/>
              <a:t>25</a:t>
            </a:fld>
            <a:endParaRPr lang="en-GB"/>
          </a:p>
        </p:txBody>
      </p:sp>
      <p:pic>
        <p:nvPicPr>
          <p:cNvPr id="5" name="Picture 2">
            <a:extLst>
              <a:ext uri="{FF2B5EF4-FFF2-40B4-BE49-F238E27FC236}">
                <a16:creationId xmlns:a16="http://schemas.microsoft.com/office/drawing/2014/main" id="{B36A9CB1-8868-C79D-422F-CA2ED42E4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356" y="1304015"/>
            <a:ext cx="8523287" cy="4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553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6F62-F653-23BA-6883-0ED690456032}"/>
              </a:ext>
            </a:extLst>
          </p:cNvPr>
          <p:cNvSpPr>
            <a:spLocks noGrp="1"/>
          </p:cNvSpPr>
          <p:nvPr>
            <p:ph type="title"/>
          </p:nvPr>
        </p:nvSpPr>
        <p:spPr/>
        <p:txBody>
          <a:bodyPr/>
          <a:lstStyle/>
          <a:p>
            <a:r>
              <a:rPr lang="el-GR" dirty="0"/>
              <a:t>Η κοινωνική διάσταση</a:t>
            </a:r>
            <a:endParaRPr lang="en-GB" dirty="0"/>
          </a:p>
        </p:txBody>
      </p:sp>
      <p:sp>
        <p:nvSpPr>
          <p:cNvPr id="3" name="Content Placeholder 2">
            <a:extLst>
              <a:ext uri="{FF2B5EF4-FFF2-40B4-BE49-F238E27FC236}">
                <a16:creationId xmlns:a16="http://schemas.microsoft.com/office/drawing/2014/main" id="{841F0750-B19A-49F1-AA2C-AB2F55396639}"/>
              </a:ext>
            </a:extLst>
          </p:cNvPr>
          <p:cNvSpPr>
            <a:spLocks noGrp="1"/>
          </p:cNvSpPr>
          <p:nvPr>
            <p:ph idx="1"/>
          </p:nvPr>
        </p:nvSpPr>
        <p:spPr>
          <a:xfrm>
            <a:off x="405516" y="1523826"/>
            <a:ext cx="11113273" cy="4838053"/>
          </a:xfrm>
        </p:spPr>
        <p:txBody>
          <a:bodyPr>
            <a:normAutofit lnSpcReduction="10000"/>
          </a:bodyPr>
          <a:lstStyle/>
          <a:p>
            <a:r>
              <a:rPr lang="el-GR" dirty="0"/>
              <a:t>Η οικονομία είναι ένα σύνολο διαδικασιών εργασίας μέσα σε ένα κοινωνικό πλαίσιο/περιβάλλον.</a:t>
            </a:r>
          </a:p>
          <a:p>
            <a:pPr lvl="1"/>
            <a:r>
              <a:rPr lang="el-GR" dirty="0"/>
              <a:t>Χαρακτηρίζεται από την υπάρχουσα τεχνολογία </a:t>
            </a:r>
          </a:p>
          <a:p>
            <a:pPr lvl="1"/>
            <a:r>
              <a:rPr lang="el-GR" dirty="0"/>
              <a:t>Χαρακτηρίζεται από την κοινωνική της οργάνωση</a:t>
            </a:r>
          </a:p>
          <a:p>
            <a:pPr lvl="2"/>
            <a:r>
              <a:rPr lang="el-GR" dirty="0"/>
              <a:t>Κοινωνική οργάνωση της παραγωγής.</a:t>
            </a:r>
          </a:p>
          <a:p>
            <a:pPr lvl="2"/>
            <a:endParaRPr lang="el-GR" dirty="0"/>
          </a:p>
          <a:p>
            <a:r>
              <a:rPr lang="el-GR" dirty="0"/>
              <a:t>Το μέγεθος του πλεονάσματος εξαρτάται από τρία στοιχεία</a:t>
            </a:r>
          </a:p>
          <a:p>
            <a:pPr lvl="2"/>
            <a:r>
              <a:rPr lang="el-GR" dirty="0"/>
              <a:t>Την κοινωνική οργάνωση εσωτερικά της χώρας</a:t>
            </a:r>
          </a:p>
          <a:p>
            <a:pPr lvl="2"/>
            <a:r>
              <a:rPr lang="el-GR" dirty="0"/>
              <a:t>Την τεχνολογική πρόοδο της οικονομίας</a:t>
            </a:r>
          </a:p>
          <a:p>
            <a:pPr lvl="2"/>
            <a:r>
              <a:rPr lang="el-GR" dirty="0"/>
              <a:t>Τις σχέσεις με άλλες οικονομίες (σχέσεις εμπορίου) </a:t>
            </a:r>
          </a:p>
          <a:p>
            <a:pPr lvl="1"/>
            <a:endParaRPr lang="el-GR" dirty="0"/>
          </a:p>
          <a:p>
            <a:pPr marL="0" indent="0">
              <a:buNone/>
            </a:pPr>
            <a:endParaRPr lang="en-GB" dirty="0"/>
          </a:p>
        </p:txBody>
      </p:sp>
      <p:sp>
        <p:nvSpPr>
          <p:cNvPr id="4" name="Slide Number Placeholder 3">
            <a:extLst>
              <a:ext uri="{FF2B5EF4-FFF2-40B4-BE49-F238E27FC236}">
                <a16:creationId xmlns:a16="http://schemas.microsoft.com/office/drawing/2014/main" id="{95C17A75-627B-1BEC-D83B-966E2908CE08}"/>
              </a:ext>
            </a:extLst>
          </p:cNvPr>
          <p:cNvSpPr>
            <a:spLocks noGrp="1"/>
          </p:cNvSpPr>
          <p:nvPr>
            <p:ph type="sldNum" sz="quarter" idx="12"/>
          </p:nvPr>
        </p:nvSpPr>
        <p:spPr/>
        <p:txBody>
          <a:bodyPr/>
          <a:lstStyle/>
          <a:p>
            <a:fld id="{4E3D0E19-D375-4F0C-9920-96693C9885B6}" type="slidenum">
              <a:rPr lang="en-GB" smtClean="0"/>
              <a:t>26</a:t>
            </a:fld>
            <a:endParaRPr lang="en-GB"/>
          </a:p>
        </p:txBody>
      </p:sp>
      <p:pic>
        <p:nvPicPr>
          <p:cNvPr id="5" name="Picture 2">
            <a:extLst>
              <a:ext uri="{FF2B5EF4-FFF2-40B4-BE49-F238E27FC236}">
                <a16:creationId xmlns:a16="http://schemas.microsoft.com/office/drawing/2014/main" id="{19217B2F-7951-CAC3-9BC8-67774BD00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356" y="1266679"/>
            <a:ext cx="8523287" cy="4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074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03512" y="0"/>
            <a:ext cx="8568952" cy="548680"/>
          </a:xfrm>
        </p:spPr>
        <p:txBody>
          <a:bodyPr>
            <a:normAutofit fontScale="90000"/>
          </a:bodyPr>
          <a:lstStyle/>
          <a:p>
            <a:br>
              <a:rPr lang="el-GR" sz="3200" b="1" dirty="0">
                <a:solidFill>
                  <a:srgbClr val="FF0000"/>
                </a:solidFill>
                <a:latin typeface="Cambria" pitchFamily="18" charset="0"/>
              </a:rPr>
            </a:br>
            <a:r>
              <a:rPr lang="el-GR" sz="3200" b="1" dirty="0">
                <a:solidFill>
                  <a:srgbClr val="FF0000"/>
                </a:solidFill>
                <a:latin typeface="Cambria" pitchFamily="18" charset="0"/>
              </a:rPr>
              <a:t>Χαρακτηριστικά του υποδείγματος:</a:t>
            </a:r>
            <a:br>
              <a:rPr lang="el-GR" sz="3200" b="1" dirty="0">
                <a:solidFill>
                  <a:srgbClr val="FF0000"/>
                </a:solidFill>
                <a:latin typeface="Cambria" pitchFamily="18" charset="0"/>
              </a:rPr>
            </a:br>
            <a:endParaRPr lang="el-GR" sz="3200" b="1" dirty="0">
              <a:solidFill>
                <a:srgbClr val="FF0000"/>
              </a:solidFill>
              <a:latin typeface="Cambria" pitchFamily="18" charset="0"/>
            </a:endParaRPr>
          </a:p>
        </p:txBody>
      </p:sp>
      <p:sp>
        <p:nvSpPr>
          <p:cNvPr id="3" name="Θέση περιεχομένου 2"/>
          <p:cNvSpPr>
            <a:spLocks noGrp="1"/>
          </p:cNvSpPr>
          <p:nvPr>
            <p:ph idx="1"/>
          </p:nvPr>
        </p:nvSpPr>
        <p:spPr>
          <a:xfrm>
            <a:off x="63610" y="548680"/>
            <a:ext cx="12006470" cy="6309320"/>
          </a:xfrm>
        </p:spPr>
        <p:txBody>
          <a:bodyPr>
            <a:normAutofit fontScale="77500" lnSpcReduction="20000"/>
          </a:bodyPr>
          <a:lstStyle/>
          <a:p>
            <a:r>
              <a:rPr lang="el-GR" dirty="0">
                <a:latin typeface="Cambria" pitchFamily="18" charset="0"/>
              </a:rPr>
              <a:t>Φυσικές ποσότητες και όχι χρηματικά μεγέθη (τιμές)</a:t>
            </a:r>
          </a:p>
          <a:p>
            <a:endParaRPr lang="en-US" dirty="0">
              <a:latin typeface="Cambria" pitchFamily="18" charset="0"/>
            </a:endParaRPr>
          </a:p>
          <a:p>
            <a:r>
              <a:rPr lang="el-GR" dirty="0">
                <a:latin typeface="Cambria" pitchFamily="18" charset="0"/>
              </a:rPr>
              <a:t>Ένα αγαθό (εισροή, κεφαλαιουχικό αγαθό και εκροή-καταναλωτικό αγαθό).</a:t>
            </a:r>
          </a:p>
          <a:p>
            <a:endParaRPr lang="en-US" dirty="0">
              <a:latin typeface="Cambria" pitchFamily="18" charset="0"/>
            </a:endParaRPr>
          </a:p>
          <a:p>
            <a:r>
              <a:rPr lang="el-GR" dirty="0">
                <a:latin typeface="Cambria" pitchFamily="18" charset="0"/>
              </a:rPr>
              <a:t>Υπάρχει πλεόνασμα και ποιο είναι το μέγεθός του; </a:t>
            </a:r>
            <a:endParaRPr lang="en-US" dirty="0">
              <a:latin typeface="Cambria" pitchFamily="18" charset="0"/>
            </a:endParaRPr>
          </a:p>
          <a:p>
            <a:pPr lvl="1"/>
            <a:r>
              <a:rPr lang="el-GR" dirty="0">
                <a:latin typeface="Cambria" pitchFamily="18" charset="0"/>
              </a:rPr>
              <a:t>Εξαρτάται από το πόσο παραγωγική είναι η τεχνολογία, </a:t>
            </a:r>
            <a:endParaRPr lang="en-US" dirty="0">
              <a:latin typeface="Cambria" pitchFamily="18" charset="0"/>
            </a:endParaRPr>
          </a:p>
          <a:p>
            <a:pPr lvl="1"/>
            <a:r>
              <a:rPr lang="el-GR" dirty="0">
                <a:latin typeface="Cambria" pitchFamily="18" charset="0"/>
              </a:rPr>
              <a:t>πόσο και πόσο εντατικά εργάζονται οι άμεσοι παραγωγοί και </a:t>
            </a:r>
            <a:endParaRPr lang="en-US" dirty="0">
              <a:latin typeface="Cambria" pitchFamily="18" charset="0"/>
            </a:endParaRPr>
          </a:p>
          <a:p>
            <a:pPr lvl="1"/>
            <a:r>
              <a:rPr lang="el-GR" dirty="0">
                <a:latin typeface="Cambria" pitchFamily="18" charset="0"/>
              </a:rPr>
              <a:t>ποιο είναι το (εθιμικό, συνηθισμένο) βιοτικό επίπεδό τους (η αμοιβή των παραγωγών)</a:t>
            </a:r>
          </a:p>
          <a:p>
            <a:endParaRPr lang="en-US" dirty="0">
              <a:latin typeface="Cambria" pitchFamily="18" charset="0"/>
            </a:endParaRPr>
          </a:p>
          <a:p>
            <a:r>
              <a:rPr lang="el-GR" dirty="0">
                <a:latin typeface="Cambria" pitchFamily="18" charset="0"/>
              </a:rPr>
              <a:t>Ποιος αποκομίζει το πλεόνασμα; </a:t>
            </a:r>
            <a:endParaRPr lang="en-US" dirty="0">
              <a:latin typeface="Cambria" pitchFamily="18" charset="0"/>
            </a:endParaRPr>
          </a:p>
          <a:p>
            <a:pPr lvl="1"/>
            <a:r>
              <a:rPr lang="el-GR" dirty="0">
                <a:latin typeface="Cambria" pitchFamily="18" charset="0"/>
              </a:rPr>
              <a:t>Από τις πιο σπουδαίες ερωτήσεις της Πολιτικής Οικονομίας</a:t>
            </a:r>
          </a:p>
          <a:p>
            <a:endParaRPr lang="en-US" dirty="0">
              <a:latin typeface="Cambria" pitchFamily="18" charset="0"/>
            </a:endParaRPr>
          </a:p>
          <a:p>
            <a:r>
              <a:rPr lang="el-GR" dirty="0">
                <a:latin typeface="Cambria" pitchFamily="18" charset="0"/>
              </a:rPr>
              <a:t>Οι παραγωγοί/εργάτες δημιουργούν το συνολικό προϊόν και το πλεόνασμα αλλά το τελευταίο το ιδιοποιούνται οι ιδιοκτήτες/καπιταλιστές</a:t>
            </a:r>
            <a:endParaRPr lang="en-US" dirty="0">
              <a:latin typeface="Cambria" pitchFamily="18" charset="0"/>
            </a:endParaRPr>
          </a:p>
          <a:p>
            <a:pPr marL="0" indent="0">
              <a:buNone/>
            </a:pPr>
            <a:endParaRPr lang="el-GR" dirty="0">
              <a:latin typeface="Cambria" pitchFamily="18" charset="0"/>
            </a:endParaRPr>
          </a:p>
          <a:p>
            <a:r>
              <a:rPr lang="el-GR" dirty="0">
                <a:latin typeface="Cambria" pitchFamily="18" charset="0"/>
              </a:rPr>
              <a:t>Οι παραγωγοί αποξενώνονται από το πλεόνασμα ----</a:t>
            </a:r>
            <a:r>
              <a:rPr lang="el-GR" dirty="0">
                <a:latin typeface="Cambria" pitchFamily="18" charset="0"/>
                <a:sym typeface="Wingdings" pitchFamily="2" charset="2"/>
              </a:rPr>
              <a:t> τάξεις και ταξικά οικονομικά συστήματα</a:t>
            </a:r>
            <a:r>
              <a:rPr lang="el-GR" dirty="0">
                <a:latin typeface="Cambria" pitchFamily="18" charset="0"/>
              </a:rPr>
              <a:t> </a:t>
            </a:r>
            <a:endParaRPr lang="el-GR" dirty="0"/>
          </a:p>
          <a:p>
            <a:pPr marL="0" indent="0">
              <a:buNone/>
            </a:pPr>
            <a:endParaRPr lang="el-GR" dirty="0"/>
          </a:p>
        </p:txBody>
      </p:sp>
    </p:spTree>
    <p:extLst>
      <p:ext uri="{BB962C8B-B14F-4D97-AF65-F5344CB8AC3E}">
        <p14:creationId xmlns:p14="http://schemas.microsoft.com/office/powerpoint/2010/main" val="407478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116632"/>
            <a:ext cx="9036496" cy="720080"/>
          </a:xfrm>
        </p:spPr>
        <p:txBody>
          <a:bodyPr>
            <a:noAutofit/>
          </a:bodyPr>
          <a:lstStyle/>
          <a:p>
            <a:r>
              <a:rPr lang="el-GR" sz="2400" b="1" dirty="0">
                <a:solidFill>
                  <a:srgbClr val="FF0000"/>
                </a:solidFill>
                <a:latin typeface="Cambria" pitchFamily="18" charset="0"/>
              </a:rPr>
              <a:t>Παραγωγή συνολικού προϊόντος και πλεονάσματος (</a:t>
            </a:r>
            <a:r>
              <a:rPr lang="en-US" sz="2400" b="1" dirty="0">
                <a:solidFill>
                  <a:srgbClr val="FF0000"/>
                </a:solidFill>
                <a:latin typeface="Cambria" pitchFamily="18" charset="0"/>
              </a:rPr>
              <a:t>surplus product)</a:t>
            </a:r>
            <a:endParaRPr lang="el-GR" sz="2400" b="1" dirty="0">
              <a:solidFill>
                <a:srgbClr val="FF0000"/>
              </a:solidFill>
              <a:latin typeface="Cambria" pitchFamily="18" charset="0"/>
            </a:endParaRPr>
          </a:p>
        </p:txBody>
      </p:sp>
      <p:sp>
        <p:nvSpPr>
          <p:cNvPr id="3" name="Θέση περιεχομένου 2"/>
          <p:cNvSpPr>
            <a:spLocks noGrp="1"/>
          </p:cNvSpPr>
          <p:nvPr>
            <p:ph idx="1"/>
          </p:nvPr>
        </p:nvSpPr>
        <p:spPr>
          <a:xfrm>
            <a:off x="1703512" y="908721"/>
            <a:ext cx="8507288" cy="5217443"/>
          </a:xfrm>
        </p:spPr>
        <p:txBody>
          <a:bodyPr>
            <a:normAutofit fontScale="70000" lnSpcReduction="20000"/>
          </a:bodyPr>
          <a:lstStyle/>
          <a:p>
            <a:pPr marL="0" indent="0">
              <a:buNone/>
            </a:pPr>
            <a:r>
              <a:rPr lang="el-GR" sz="2600" dirty="0">
                <a:latin typeface="Cambria" pitchFamily="18" charset="0"/>
              </a:rPr>
              <a:t>                              Εργασία (ώρες)</a:t>
            </a:r>
            <a:r>
              <a:rPr lang="en-US" sz="2600" dirty="0">
                <a:latin typeface="Cambria" pitchFamily="18" charset="0"/>
              </a:rPr>
              <a:t> = 1000hrs </a:t>
            </a:r>
          </a:p>
          <a:p>
            <a:pPr marL="0" indent="0">
              <a:buNone/>
            </a:pPr>
            <a:r>
              <a:rPr lang="en-US" sz="2600" dirty="0">
                <a:latin typeface="Cambria" pitchFamily="18" charset="0"/>
              </a:rPr>
              <a:t>					</a:t>
            </a:r>
            <a:r>
              <a:rPr lang="el-GR" sz="2600" dirty="0">
                <a:latin typeface="Cambria" pitchFamily="18" charset="0"/>
              </a:rPr>
              <a:t>Παραγωγικότητα: 1</a:t>
            </a:r>
            <a:r>
              <a:rPr lang="en-US" sz="2600" dirty="0" err="1">
                <a:latin typeface="Cambria" pitchFamily="18" charset="0"/>
              </a:rPr>
              <a:t>hr</a:t>
            </a:r>
            <a:r>
              <a:rPr lang="en-US" sz="2600" dirty="0">
                <a:latin typeface="Cambria" pitchFamily="18" charset="0"/>
              </a:rPr>
              <a:t>--</a:t>
            </a:r>
            <a:r>
              <a:rPr lang="en-US" sz="2600" dirty="0">
                <a:latin typeface="Cambria" pitchFamily="18" charset="0"/>
                <a:sym typeface="Wingdings" pitchFamily="2" charset="2"/>
              </a:rPr>
              <a:t>1/10kg</a:t>
            </a:r>
            <a:endParaRPr lang="el-GR" sz="2600" dirty="0">
              <a:latin typeface="Cambria" pitchFamily="18" charset="0"/>
            </a:endParaRPr>
          </a:p>
          <a:p>
            <a:pPr marL="0" indent="0">
              <a:buNone/>
            </a:pPr>
            <a:r>
              <a:rPr lang="en-US" dirty="0">
                <a:latin typeface="Cambria" pitchFamily="18" charset="0"/>
              </a:rPr>
              <a:t>							 </a:t>
            </a:r>
            <a:r>
              <a:rPr lang="en-US" sz="2600" dirty="0">
                <a:latin typeface="Cambria" pitchFamily="18" charset="0"/>
              </a:rPr>
              <a:t>1kg </a:t>
            </a:r>
            <a:r>
              <a:rPr lang="en-US" sz="2600" dirty="0">
                <a:latin typeface="Cambria" pitchFamily="18" charset="0"/>
                <a:sym typeface="Wingdings" pitchFamily="2" charset="2"/>
              </a:rPr>
              <a:t> 10hrs</a:t>
            </a:r>
            <a:r>
              <a:rPr lang="en-US" dirty="0"/>
              <a:t>		</a:t>
            </a:r>
            <a:endParaRPr lang="el-GR" dirty="0"/>
          </a:p>
          <a:p>
            <a:pPr marL="0" indent="0">
              <a:buNone/>
            </a:pPr>
            <a:r>
              <a:rPr lang="el-GR" dirty="0"/>
              <a:t> </a:t>
            </a:r>
          </a:p>
          <a:p>
            <a:pPr marL="0" indent="0">
              <a:buNone/>
            </a:pPr>
            <a:r>
              <a:rPr lang="el-GR" dirty="0" err="1">
                <a:latin typeface="Cambria" pitchFamily="18" charset="0"/>
              </a:rPr>
              <a:t>Συνο</a:t>
            </a:r>
            <a:endParaRPr lang="el-GR" dirty="0">
              <a:latin typeface="Cambria" pitchFamily="18" charset="0"/>
            </a:endParaRPr>
          </a:p>
          <a:p>
            <a:pPr marL="0" indent="0">
              <a:buNone/>
            </a:pPr>
            <a:r>
              <a:rPr lang="el-GR" dirty="0" err="1">
                <a:latin typeface="Cambria" pitchFamily="18" charset="0"/>
              </a:rPr>
              <a:t>λικό</a:t>
            </a:r>
            <a:r>
              <a:rPr lang="en-US" dirty="0">
                <a:latin typeface="Cambria" pitchFamily="18" charset="0"/>
              </a:rPr>
              <a:t>			</a:t>
            </a:r>
            <a:r>
              <a:rPr lang="el-GR" dirty="0">
                <a:solidFill>
                  <a:srgbClr val="FF0000"/>
                </a:solidFill>
                <a:latin typeface="Cambria" pitchFamily="18" charset="0"/>
              </a:rPr>
              <a:t>Καθαρό προϊόν</a:t>
            </a:r>
            <a:r>
              <a:rPr lang="en-US" dirty="0">
                <a:solidFill>
                  <a:srgbClr val="FF0000"/>
                </a:solidFill>
                <a:latin typeface="Cambria" pitchFamily="18" charset="0"/>
              </a:rPr>
              <a:t> = 70kg</a:t>
            </a:r>
            <a:endParaRPr lang="el-GR" dirty="0">
              <a:solidFill>
                <a:srgbClr val="FF0000"/>
              </a:solidFill>
              <a:latin typeface="Cambria" pitchFamily="18" charset="0"/>
            </a:endParaRPr>
          </a:p>
          <a:p>
            <a:pPr marL="0" indent="0">
              <a:buNone/>
            </a:pPr>
            <a:r>
              <a:rPr lang="el-GR" dirty="0">
                <a:latin typeface="Cambria" pitchFamily="18" charset="0"/>
              </a:rPr>
              <a:t>Προϊόν </a:t>
            </a:r>
            <a:r>
              <a:rPr lang="en-US" dirty="0">
                <a:latin typeface="Cambria" pitchFamily="18" charset="0"/>
              </a:rPr>
              <a:t>=</a:t>
            </a:r>
          </a:p>
          <a:p>
            <a:pPr marL="0" indent="0">
              <a:buNone/>
            </a:pPr>
            <a:r>
              <a:rPr lang="en-US" dirty="0">
                <a:latin typeface="Cambria" pitchFamily="18" charset="0"/>
              </a:rPr>
              <a:t>100kg</a:t>
            </a:r>
            <a:r>
              <a:rPr lang="el-GR" dirty="0">
                <a:latin typeface="Cambria" pitchFamily="18" charset="0"/>
              </a:rPr>
              <a:t>                         </a:t>
            </a:r>
          </a:p>
          <a:p>
            <a:pPr marL="0" indent="0">
              <a:buNone/>
            </a:pPr>
            <a:r>
              <a:rPr lang="el-GR" dirty="0">
                <a:latin typeface="Cambria" pitchFamily="18" charset="0"/>
              </a:rPr>
              <a:t>σιτάρι                      </a:t>
            </a:r>
          </a:p>
          <a:p>
            <a:pPr marL="0" indent="0">
              <a:buNone/>
            </a:pPr>
            <a:r>
              <a:rPr lang="el-GR" dirty="0"/>
              <a:t>			</a:t>
            </a:r>
            <a:r>
              <a:rPr lang="el-GR" sz="2600" dirty="0">
                <a:solidFill>
                  <a:schemeClr val="accent1"/>
                </a:solidFill>
              </a:rPr>
              <a:t>Αναγκαίο προϊόν</a:t>
            </a:r>
            <a:r>
              <a:rPr lang="en-US" sz="2600" dirty="0">
                <a:solidFill>
                  <a:schemeClr val="accent1"/>
                </a:solidFill>
              </a:rPr>
              <a:t> = 80kg</a:t>
            </a:r>
            <a:endParaRPr lang="el-GR" dirty="0">
              <a:solidFill>
                <a:schemeClr val="accent1"/>
              </a:solidFill>
            </a:endParaRPr>
          </a:p>
          <a:p>
            <a:pPr marL="0" indent="0">
              <a:buNone/>
            </a:pPr>
            <a:endParaRPr lang="el-GR" dirty="0"/>
          </a:p>
          <a:p>
            <a:pPr marL="0" indent="0">
              <a:buNone/>
            </a:pPr>
            <a:endParaRPr lang="el-GR" dirty="0"/>
          </a:p>
          <a:p>
            <a:pPr marL="0" indent="0">
              <a:buNone/>
            </a:pPr>
            <a:r>
              <a:rPr lang="el-GR" dirty="0"/>
              <a:t>			                              Πρώτες ύλες = 10</a:t>
            </a:r>
            <a:r>
              <a:rPr lang="en-US" dirty="0"/>
              <a:t>kg </a:t>
            </a:r>
            <a:r>
              <a:rPr lang="el-GR" dirty="0"/>
              <a:t>σπόροι</a:t>
            </a:r>
          </a:p>
          <a:p>
            <a:pPr marL="0" indent="0">
              <a:buNone/>
            </a:pPr>
            <a:r>
              <a:rPr lang="el-GR" dirty="0"/>
              <a:t>					Αποσβέσεις = 20</a:t>
            </a:r>
            <a:r>
              <a:rPr lang="en-US" dirty="0"/>
              <a:t>kg </a:t>
            </a:r>
            <a:r>
              <a:rPr lang="el-GR" dirty="0"/>
              <a:t>ζωοτροφές</a:t>
            </a:r>
          </a:p>
        </p:txBody>
      </p:sp>
      <p:sp>
        <p:nvSpPr>
          <p:cNvPr id="4" name="Ορθογώνιο 3"/>
          <p:cNvSpPr/>
          <p:nvPr/>
        </p:nvSpPr>
        <p:spPr>
          <a:xfrm>
            <a:off x="3035660" y="2204864"/>
            <a:ext cx="1368152" cy="38884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itchFamily="18" charset="0"/>
              </a:rPr>
              <a:t>S= </a:t>
            </a:r>
            <a:r>
              <a:rPr lang="el-GR" dirty="0">
                <a:latin typeface="Cambria" pitchFamily="18" charset="0"/>
              </a:rPr>
              <a:t>Πλεόνασμα</a:t>
            </a:r>
          </a:p>
          <a:p>
            <a:pPr algn="ctr"/>
            <a:r>
              <a:rPr lang="en-US" dirty="0">
                <a:latin typeface="Cambria" pitchFamily="18" charset="0"/>
              </a:rPr>
              <a:t>= 20kg</a:t>
            </a:r>
            <a:endParaRPr lang="el-GR" dirty="0">
              <a:latin typeface="Cambria" pitchFamily="18" charset="0"/>
            </a:endParaRPr>
          </a:p>
          <a:p>
            <a:pPr algn="ctr"/>
            <a:r>
              <a:rPr lang="el-GR" dirty="0"/>
              <a:t>                	      </a:t>
            </a:r>
          </a:p>
          <a:p>
            <a:pPr algn="ctr"/>
            <a:endParaRPr lang="el-GR" dirty="0">
              <a:latin typeface="Cambria" pitchFamily="18" charset="0"/>
            </a:endParaRPr>
          </a:p>
          <a:p>
            <a:pPr algn="ctr"/>
            <a:endParaRPr lang="el-GR" sz="1600" dirty="0">
              <a:latin typeface="Cambria" pitchFamily="18" charset="0"/>
            </a:endParaRPr>
          </a:p>
          <a:p>
            <a:pPr algn="ctr"/>
            <a:r>
              <a:rPr lang="el-GR" sz="1600" dirty="0">
                <a:latin typeface="Cambria" pitchFamily="18" charset="0"/>
              </a:rPr>
              <a:t>Αμοιβή Παραγωγών </a:t>
            </a:r>
            <a:r>
              <a:rPr lang="en-US" sz="1600" dirty="0">
                <a:latin typeface="Cambria" pitchFamily="18" charset="0"/>
              </a:rPr>
              <a:t>W =50kg</a:t>
            </a:r>
            <a:endParaRPr lang="el-GR" sz="1600" dirty="0">
              <a:latin typeface="Cambria" pitchFamily="18" charset="0"/>
            </a:endParaRPr>
          </a:p>
          <a:p>
            <a:pPr algn="ctr"/>
            <a:endParaRPr lang="el-GR" dirty="0">
              <a:latin typeface="Cambria" pitchFamily="18" charset="0"/>
            </a:endParaRPr>
          </a:p>
          <a:p>
            <a:pPr algn="ctr"/>
            <a:r>
              <a:rPr lang="el-GR" dirty="0">
                <a:latin typeface="Cambria" pitchFamily="18" charset="0"/>
              </a:rPr>
              <a:t>Αποσβέσεις και πρώτες ύλες</a:t>
            </a:r>
            <a:r>
              <a:rPr lang="en-US" dirty="0">
                <a:latin typeface="Cambria" pitchFamily="18" charset="0"/>
              </a:rPr>
              <a:t> = 20 </a:t>
            </a:r>
            <a:r>
              <a:rPr lang="el-GR" dirty="0">
                <a:latin typeface="Cambria" pitchFamily="18" charset="0"/>
              </a:rPr>
              <a:t>          </a:t>
            </a:r>
            <a:r>
              <a:rPr lang="en-US" dirty="0">
                <a:latin typeface="Cambria" pitchFamily="18" charset="0"/>
              </a:rPr>
              <a:t>+10 = 30kg</a:t>
            </a:r>
            <a:endParaRPr lang="el-GR" dirty="0">
              <a:latin typeface="Cambria" pitchFamily="18" charset="0"/>
            </a:endParaRPr>
          </a:p>
        </p:txBody>
      </p:sp>
      <p:cxnSp>
        <p:nvCxnSpPr>
          <p:cNvPr id="6" name="Ευθεία γραμμή σύνδεσης 5"/>
          <p:cNvCxnSpPr/>
          <p:nvPr/>
        </p:nvCxnSpPr>
        <p:spPr>
          <a:xfrm>
            <a:off x="3035660" y="3717032"/>
            <a:ext cx="140415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3017658" y="4871045"/>
            <a:ext cx="1440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4439816" y="3717032"/>
            <a:ext cx="129614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4439816" y="6093296"/>
            <a:ext cx="129614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1847528" y="2204864"/>
            <a:ext cx="11521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a:off x="2711624" y="2204864"/>
            <a:ext cx="0" cy="3888432"/>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p:cNvCxnSpPr/>
          <p:nvPr/>
        </p:nvCxnSpPr>
        <p:spPr>
          <a:xfrm>
            <a:off x="1703512" y="6093296"/>
            <a:ext cx="129614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p:cNvCxnSpPr/>
          <p:nvPr/>
        </p:nvCxnSpPr>
        <p:spPr>
          <a:xfrm>
            <a:off x="5258397" y="3717032"/>
            <a:ext cx="0" cy="2304256"/>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p:cNvCxnSpPr/>
          <p:nvPr/>
        </p:nvCxnSpPr>
        <p:spPr>
          <a:xfrm>
            <a:off x="4439816" y="4871045"/>
            <a:ext cx="1440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p:cNvCxnSpPr/>
          <p:nvPr/>
        </p:nvCxnSpPr>
        <p:spPr>
          <a:xfrm>
            <a:off x="4382319" y="2204864"/>
            <a:ext cx="14401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p:cNvCxnSpPr/>
          <p:nvPr/>
        </p:nvCxnSpPr>
        <p:spPr>
          <a:xfrm>
            <a:off x="4511824" y="2276872"/>
            <a:ext cx="0" cy="25922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H="1">
            <a:off x="3737738" y="1412776"/>
            <a:ext cx="1350150" cy="720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646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2D24-7EBA-5F62-BC32-00C189624C9D}"/>
              </a:ext>
            </a:extLst>
          </p:cNvPr>
          <p:cNvSpPr>
            <a:spLocks noGrp="1"/>
          </p:cNvSpPr>
          <p:nvPr>
            <p:ph type="title"/>
          </p:nvPr>
        </p:nvSpPr>
        <p:spPr>
          <a:xfrm>
            <a:off x="609600" y="274638"/>
            <a:ext cx="10972800" cy="989619"/>
          </a:xfrm>
        </p:spPr>
        <p:txBody>
          <a:bodyPr/>
          <a:lstStyle/>
          <a:p>
            <a:r>
              <a:rPr lang="el-GR" dirty="0"/>
              <a:t>Ορισμοί</a:t>
            </a:r>
            <a:endParaRPr lang="en-GB" dirty="0"/>
          </a:p>
        </p:txBody>
      </p:sp>
      <p:sp>
        <p:nvSpPr>
          <p:cNvPr id="3" name="Content Placeholder 2">
            <a:extLst>
              <a:ext uri="{FF2B5EF4-FFF2-40B4-BE49-F238E27FC236}">
                <a16:creationId xmlns:a16="http://schemas.microsoft.com/office/drawing/2014/main" id="{E4417878-BD5D-FA07-5AE1-660E6F657292}"/>
              </a:ext>
            </a:extLst>
          </p:cNvPr>
          <p:cNvSpPr>
            <a:spLocks noGrp="1"/>
          </p:cNvSpPr>
          <p:nvPr>
            <p:ph idx="1"/>
          </p:nvPr>
        </p:nvSpPr>
        <p:spPr>
          <a:xfrm>
            <a:off x="609599" y="1144989"/>
            <a:ext cx="11269649" cy="4981176"/>
          </a:xfrm>
        </p:spPr>
        <p:txBody>
          <a:bodyPr>
            <a:normAutofit fontScale="77500" lnSpcReduction="20000"/>
          </a:bodyPr>
          <a:lstStyle/>
          <a:p>
            <a:r>
              <a:rPr lang="el-GR" sz="3000" dirty="0"/>
              <a:t>Συνολικό προϊόν = Αναγκαίο Προϊόν + Πλεόνασμα</a:t>
            </a:r>
          </a:p>
          <a:p>
            <a:endParaRPr lang="el-GR" sz="3000" dirty="0"/>
          </a:p>
          <a:p>
            <a:endParaRPr lang="el-GR" sz="3000" dirty="0"/>
          </a:p>
          <a:p>
            <a:endParaRPr lang="el-GR" sz="3000" dirty="0"/>
          </a:p>
          <a:p>
            <a:endParaRPr lang="el-GR" sz="3000" dirty="0"/>
          </a:p>
          <a:p>
            <a:r>
              <a:rPr lang="el-GR" sz="3000" dirty="0"/>
              <a:t>Καθαρό προϊόν (προστιθέμενη αξία) = </a:t>
            </a:r>
          </a:p>
          <a:p>
            <a:pPr marL="0" indent="0">
              <a:buNone/>
            </a:pPr>
            <a:r>
              <a:rPr lang="el-GR" sz="3000" dirty="0"/>
              <a:t>Συνολικό Προϊόν - αντικατάσταση υλικών που αναλώθηκαν - την απόσβεση των κεφαλαιούχων αγαθών.</a:t>
            </a:r>
          </a:p>
          <a:p>
            <a:pPr marL="0" indent="0">
              <a:buNone/>
            </a:pPr>
            <a:endParaRPr lang="el-GR" sz="3000" dirty="0"/>
          </a:p>
          <a:p>
            <a:r>
              <a:rPr lang="el-GR" sz="3000" dirty="0"/>
              <a:t>Αναπλήρωση κεφαλαιούχων αγαθών και υλικών= αντικατάσταση υλικών που αναλώθηκαν + την απόσβεση των κεφαλαιούχων αγαθών</a:t>
            </a:r>
          </a:p>
          <a:p>
            <a:endParaRPr lang="el-GR" sz="3000" dirty="0"/>
          </a:p>
          <a:p>
            <a:r>
              <a:rPr lang="el-GR" dirty="0"/>
              <a:t>Επένδυση- η χρήση του πλεονάσματος που πηγαίνει για αύξηση της παραγωγικότητας.</a:t>
            </a:r>
          </a:p>
          <a:p>
            <a:endParaRPr lang="en-GB" dirty="0"/>
          </a:p>
        </p:txBody>
      </p:sp>
      <p:sp>
        <p:nvSpPr>
          <p:cNvPr id="4" name="Slide Number Placeholder 3">
            <a:extLst>
              <a:ext uri="{FF2B5EF4-FFF2-40B4-BE49-F238E27FC236}">
                <a16:creationId xmlns:a16="http://schemas.microsoft.com/office/drawing/2014/main" id="{9F124CE9-64A6-52AC-7093-BBB39379CA09}"/>
              </a:ext>
            </a:extLst>
          </p:cNvPr>
          <p:cNvSpPr>
            <a:spLocks noGrp="1"/>
          </p:cNvSpPr>
          <p:nvPr>
            <p:ph type="sldNum" sz="quarter" idx="12"/>
          </p:nvPr>
        </p:nvSpPr>
        <p:spPr/>
        <p:txBody>
          <a:bodyPr/>
          <a:lstStyle/>
          <a:p>
            <a:fld id="{4E3D0E19-D375-4F0C-9920-96693C9885B6}" type="slidenum">
              <a:rPr lang="en-GB" smtClean="0"/>
              <a:t>29</a:t>
            </a:fld>
            <a:endParaRPr lang="en-GB"/>
          </a:p>
        </p:txBody>
      </p:sp>
      <p:graphicFrame>
        <p:nvGraphicFramePr>
          <p:cNvPr id="5" name="Table 4">
            <a:extLst>
              <a:ext uri="{FF2B5EF4-FFF2-40B4-BE49-F238E27FC236}">
                <a16:creationId xmlns:a16="http://schemas.microsoft.com/office/drawing/2014/main" id="{77C24788-22A1-B53A-2D1B-1313B62AE9D1}"/>
              </a:ext>
            </a:extLst>
          </p:cNvPr>
          <p:cNvGraphicFramePr>
            <a:graphicFrameLocks noGrp="1"/>
          </p:cNvGraphicFramePr>
          <p:nvPr>
            <p:extLst>
              <p:ext uri="{D42A27DB-BD31-4B8C-83A1-F6EECF244321}">
                <p14:modId xmlns:p14="http://schemas.microsoft.com/office/powerpoint/2010/main" val="3326124707"/>
              </p:ext>
            </p:extLst>
          </p:nvPr>
        </p:nvGraphicFramePr>
        <p:xfrm>
          <a:off x="728869" y="1643931"/>
          <a:ext cx="10307540" cy="1188720"/>
        </p:xfrm>
        <a:graphic>
          <a:graphicData uri="http://schemas.openxmlformats.org/drawingml/2006/table">
            <a:tbl>
              <a:tblPr firstRow="1" bandRow="1">
                <a:tableStyleId>{5C22544A-7EE6-4342-B048-85BDC9FD1C3A}</a:tableStyleId>
              </a:tblPr>
              <a:tblGrid>
                <a:gridCol w="2305130">
                  <a:extLst>
                    <a:ext uri="{9D8B030D-6E8A-4147-A177-3AD203B41FA5}">
                      <a16:colId xmlns:a16="http://schemas.microsoft.com/office/drawing/2014/main" val="1408778953"/>
                    </a:ext>
                  </a:extLst>
                </a:gridCol>
                <a:gridCol w="3031155">
                  <a:extLst>
                    <a:ext uri="{9D8B030D-6E8A-4147-A177-3AD203B41FA5}">
                      <a16:colId xmlns:a16="http://schemas.microsoft.com/office/drawing/2014/main" val="1863355436"/>
                    </a:ext>
                  </a:extLst>
                </a:gridCol>
                <a:gridCol w="2368656">
                  <a:extLst>
                    <a:ext uri="{9D8B030D-6E8A-4147-A177-3AD203B41FA5}">
                      <a16:colId xmlns:a16="http://schemas.microsoft.com/office/drawing/2014/main" val="2729264945"/>
                    </a:ext>
                  </a:extLst>
                </a:gridCol>
                <a:gridCol w="2602599">
                  <a:extLst>
                    <a:ext uri="{9D8B030D-6E8A-4147-A177-3AD203B41FA5}">
                      <a16:colId xmlns:a16="http://schemas.microsoft.com/office/drawing/2014/main" val="1451533422"/>
                    </a:ext>
                  </a:extLst>
                </a:gridCol>
              </a:tblGrid>
              <a:tr h="1130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tx1"/>
                          </a:solidFill>
                        </a:rPr>
                        <a:t>Αναγκαίο προϊόν =</a:t>
                      </a:r>
                      <a:endParaRPr lang="en-GB" dirty="0">
                        <a:solidFill>
                          <a:schemeClr val="tx1"/>
                        </a:solidFill>
                      </a:endParaRPr>
                    </a:p>
                  </a:txBody>
                  <a:tcPr>
                    <a:noFill/>
                  </a:tcPr>
                </a:tc>
                <a:tc>
                  <a:txBody>
                    <a:bodyPr/>
                    <a:lstStyle/>
                    <a:p>
                      <a:r>
                        <a:rPr lang="el-GR" dirty="0">
                          <a:solidFill>
                            <a:schemeClr val="tx1"/>
                          </a:solidFill>
                        </a:rPr>
                        <a:t>κατανάλωση των παραγωγών στο κανονικό βιοτικό τους επίπεδο</a:t>
                      </a:r>
                      <a:endParaRPr lang="en-GB" dirty="0">
                        <a:solidFill>
                          <a:schemeClr val="tx1"/>
                        </a:solidFill>
                      </a:endParaRPr>
                    </a:p>
                  </a:txBody>
                  <a:tcPr>
                    <a:noFill/>
                  </a:tcPr>
                </a:tc>
                <a:tc>
                  <a:txBody>
                    <a:bodyPr/>
                    <a:lstStyle/>
                    <a:p>
                      <a:r>
                        <a:rPr lang="el-GR" dirty="0">
                          <a:solidFill>
                            <a:schemeClr val="tx1"/>
                          </a:solidFill>
                        </a:rPr>
                        <a:t>+ απόσβεση των κεφαλαιουχικών αγαθών που χρησιμοποιήθηκαν </a:t>
                      </a:r>
                      <a:endParaRPr lang="en-GB"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tx1"/>
                          </a:solidFill>
                        </a:rPr>
                        <a:t>+ αντικατάσταση υλικών που αναλώθηκαν.</a:t>
                      </a:r>
                    </a:p>
                    <a:p>
                      <a:endParaRPr lang="en-GB" dirty="0"/>
                    </a:p>
                  </a:txBody>
                  <a:tcPr>
                    <a:noFill/>
                  </a:tcPr>
                </a:tc>
                <a:extLst>
                  <a:ext uri="{0D108BD9-81ED-4DB2-BD59-A6C34878D82A}">
                    <a16:rowId xmlns:a16="http://schemas.microsoft.com/office/drawing/2014/main" val="1313559277"/>
                  </a:ext>
                </a:extLst>
              </a:tr>
            </a:tbl>
          </a:graphicData>
        </a:graphic>
      </p:graphicFrame>
    </p:spTree>
    <p:extLst>
      <p:ext uri="{BB962C8B-B14F-4D97-AF65-F5344CB8AC3E}">
        <p14:creationId xmlns:p14="http://schemas.microsoft.com/office/powerpoint/2010/main" val="289411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0"/>
            <a:ext cx="8640960" cy="834886"/>
          </a:xfrm>
        </p:spPr>
        <p:txBody>
          <a:bodyPr>
            <a:normAutofit fontScale="90000"/>
          </a:bodyPr>
          <a:lstStyle/>
          <a:p>
            <a:br>
              <a:rPr lang="en-US" dirty="0">
                <a:solidFill>
                  <a:srgbClr val="7030A0"/>
                </a:solidFill>
                <a:latin typeface="Cambria" pitchFamily="18" charset="0"/>
              </a:rPr>
            </a:br>
            <a:r>
              <a:rPr lang="el-GR" dirty="0">
                <a:solidFill>
                  <a:srgbClr val="7030A0"/>
                </a:solidFill>
                <a:latin typeface="Cambria" pitchFamily="18" charset="0"/>
              </a:rPr>
              <a:t>Οικονομική Ιστορία</a:t>
            </a:r>
            <a:br>
              <a:rPr lang="el-GR" dirty="0">
                <a:solidFill>
                  <a:srgbClr val="7030A0"/>
                </a:solidFill>
                <a:latin typeface="Cambria" pitchFamily="18" charset="0"/>
              </a:rPr>
            </a:br>
            <a:endParaRPr lang="el-GR" dirty="0"/>
          </a:p>
        </p:txBody>
      </p:sp>
      <p:sp>
        <p:nvSpPr>
          <p:cNvPr id="3" name="Θέση περιεχομένου 2"/>
          <p:cNvSpPr>
            <a:spLocks noGrp="1"/>
          </p:cNvSpPr>
          <p:nvPr>
            <p:ph idx="1"/>
          </p:nvPr>
        </p:nvSpPr>
        <p:spPr>
          <a:xfrm>
            <a:off x="437322" y="834886"/>
            <a:ext cx="11243144" cy="5906481"/>
          </a:xfrm>
        </p:spPr>
        <p:txBody>
          <a:bodyPr>
            <a:normAutofit fontScale="85000" lnSpcReduction="10000"/>
          </a:bodyPr>
          <a:lstStyle/>
          <a:p>
            <a:r>
              <a:rPr lang="el-GR" dirty="0">
                <a:solidFill>
                  <a:srgbClr val="7030A0"/>
                </a:solidFill>
                <a:latin typeface="Cambria" pitchFamily="18" charset="0"/>
              </a:rPr>
              <a:t>Οικονομική Ιστορία</a:t>
            </a:r>
          </a:p>
          <a:p>
            <a:pPr algn="just">
              <a:buFont typeface="Wingdings" pitchFamily="2" charset="2"/>
              <a:buChar char="Ø"/>
            </a:pPr>
            <a:r>
              <a:rPr lang="el-GR" dirty="0">
                <a:latin typeface="Cambria" pitchFamily="18" charset="0"/>
              </a:rPr>
              <a:t>Καπιταλισμός, ένα σύστημα με ιστορικότητα</a:t>
            </a:r>
            <a:r>
              <a:rPr lang="en-US" dirty="0">
                <a:latin typeface="Cambria" pitchFamily="18" charset="0"/>
              </a:rPr>
              <a:t> (</a:t>
            </a:r>
            <a:r>
              <a:rPr lang="el-GR" dirty="0">
                <a:latin typeface="Cambria" pitchFamily="18" charset="0"/>
              </a:rPr>
              <a:t>αρχή, εξέλιξη, τέλος) διάδοχο της φεουδαρχίας και της δουλοκτητικής κοινωνίας</a:t>
            </a:r>
          </a:p>
          <a:p>
            <a:pPr algn="just">
              <a:buFont typeface="Wingdings" pitchFamily="2" charset="2"/>
              <a:buChar char="Ø"/>
            </a:pPr>
            <a:r>
              <a:rPr lang="el-GR" dirty="0">
                <a:latin typeface="Cambria" pitchFamily="18" charset="0"/>
              </a:rPr>
              <a:t>Η Πολιτική Οικονομία γεννιέται με και μελετά τον καπιταλισμό, όχι την «οικονομία» γενικά.</a:t>
            </a:r>
          </a:p>
          <a:p>
            <a:pPr algn="just">
              <a:buFont typeface="Wingdings" pitchFamily="2" charset="2"/>
              <a:buChar char="Ø"/>
            </a:pPr>
            <a:r>
              <a:rPr lang="el-GR" dirty="0">
                <a:latin typeface="Cambria" pitchFamily="18" charset="0"/>
              </a:rPr>
              <a:t>Βιομηχανική επανάσταση</a:t>
            </a:r>
          </a:p>
          <a:p>
            <a:pPr algn="just">
              <a:buFont typeface="Wingdings" pitchFamily="2" charset="2"/>
              <a:buChar char="Ø"/>
            </a:pPr>
            <a:r>
              <a:rPr lang="el-GR" dirty="0">
                <a:latin typeface="Cambria" pitchFamily="18" charset="0"/>
              </a:rPr>
              <a:t>Μεγάλη Ύφεση (</a:t>
            </a:r>
            <a:r>
              <a:rPr lang="en-US" dirty="0">
                <a:latin typeface="Cambria" pitchFamily="18" charset="0"/>
              </a:rPr>
              <a:t>The Great Depression)</a:t>
            </a:r>
            <a:r>
              <a:rPr lang="el-GR" dirty="0">
                <a:latin typeface="Cambria" pitchFamily="18" charset="0"/>
              </a:rPr>
              <a:t>/Β’ Παγκόσμιος Πόλεμος</a:t>
            </a:r>
            <a:endParaRPr lang="en-US" dirty="0">
              <a:latin typeface="Cambria" pitchFamily="18" charset="0"/>
            </a:endParaRPr>
          </a:p>
          <a:p>
            <a:pPr algn="just">
              <a:buFont typeface="Wingdings" pitchFamily="2" charset="2"/>
              <a:buChar char="Ø"/>
            </a:pPr>
            <a:r>
              <a:rPr lang="en-US" dirty="0">
                <a:latin typeface="Cambria" pitchFamily="18" charset="0"/>
              </a:rPr>
              <a:t>“Golden Age” of capitalist accumulation</a:t>
            </a:r>
            <a:r>
              <a:rPr lang="el-GR" dirty="0">
                <a:latin typeface="Cambria" pitchFamily="18" charset="0"/>
              </a:rPr>
              <a:t> (1945-1968) – </a:t>
            </a:r>
            <a:r>
              <a:rPr lang="el-GR" dirty="0" err="1">
                <a:latin typeface="Cambria" pitchFamily="18" charset="0"/>
              </a:rPr>
              <a:t>Κεϋνσιανή</a:t>
            </a:r>
            <a:r>
              <a:rPr lang="el-GR" dirty="0">
                <a:latin typeface="Cambria" pitchFamily="18" charset="0"/>
              </a:rPr>
              <a:t> επικράτηση και ορθοδοξία</a:t>
            </a:r>
            <a:endParaRPr lang="en-US" dirty="0">
              <a:latin typeface="Cambria" pitchFamily="18" charset="0"/>
            </a:endParaRPr>
          </a:p>
          <a:p>
            <a:pPr algn="just">
              <a:buFont typeface="Wingdings" pitchFamily="2" charset="2"/>
              <a:buChar char="Ø"/>
            </a:pPr>
            <a:r>
              <a:rPr lang="el-GR" dirty="0">
                <a:latin typeface="Cambria" pitchFamily="18" charset="0"/>
              </a:rPr>
              <a:t>Κρίση στασιμοπληθωρισμού (</a:t>
            </a:r>
            <a:r>
              <a:rPr lang="en-US" dirty="0">
                <a:latin typeface="Cambria" pitchFamily="18" charset="0"/>
              </a:rPr>
              <a:t>stagflation crisis)</a:t>
            </a:r>
            <a:r>
              <a:rPr lang="el-GR" dirty="0">
                <a:latin typeface="Cambria" pitchFamily="18" charset="0"/>
              </a:rPr>
              <a:t> (1968-1982) – μεταβολή της αντίληψης για το ρόλο του κράτους στην οικονομία</a:t>
            </a:r>
            <a:endParaRPr lang="en-US" dirty="0">
              <a:latin typeface="Cambria" pitchFamily="18" charset="0"/>
            </a:endParaRPr>
          </a:p>
          <a:p>
            <a:pPr algn="just">
              <a:buFont typeface="Wingdings" pitchFamily="2" charset="2"/>
              <a:buChar char="Ø"/>
            </a:pPr>
            <a:r>
              <a:rPr lang="en-US" dirty="0">
                <a:latin typeface="Cambria" pitchFamily="18" charset="0"/>
              </a:rPr>
              <a:t>Neoliberalism</a:t>
            </a:r>
            <a:r>
              <a:rPr lang="el-GR" dirty="0">
                <a:latin typeface="Cambria" pitchFamily="18" charset="0"/>
              </a:rPr>
              <a:t> (1980 - …….)</a:t>
            </a:r>
            <a:endParaRPr lang="en-US" dirty="0">
              <a:latin typeface="Cambria" pitchFamily="18" charset="0"/>
            </a:endParaRPr>
          </a:p>
          <a:p>
            <a:pPr algn="just">
              <a:buFont typeface="Wingdings" pitchFamily="2" charset="2"/>
              <a:buChar char="Ø"/>
            </a:pPr>
            <a:r>
              <a:rPr lang="en-US" dirty="0">
                <a:latin typeface="Cambria" pitchFamily="18" charset="0"/>
              </a:rPr>
              <a:t>The Great Recession</a:t>
            </a:r>
            <a:r>
              <a:rPr lang="el-GR" dirty="0">
                <a:latin typeface="Cambria" pitchFamily="18" charset="0"/>
              </a:rPr>
              <a:t> (2008-…..)</a:t>
            </a:r>
          </a:p>
          <a:p>
            <a:pPr algn="just">
              <a:buFont typeface="Wingdings" pitchFamily="2" charset="2"/>
              <a:buChar char="Ø"/>
            </a:pPr>
            <a:endParaRPr lang="el-GR" dirty="0">
              <a:latin typeface="Cambria" pitchFamily="18" charset="0"/>
            </a:endParaRPr>
          </a:p>
          <a:p>
            <a:pPr algn="just">
              <a:buFont typeface="Wingdings" pitchFamily="2" charset="2"/>
              <a:buChar char="Ø"/>
            </a:pPr>
            <a:endParaRPr lang="el-GR" dirty="0">
              <a:latin typeface="Cambria" pitchFamily="18" charset="0"/>
            </a:endParaRPr>
          </a:p>
          <a:p>
            <a:pPr marL="0" indent="0">
              <a:buNone/>
            </a:pPr>
            <a:endParaRPr lang="el-GR" dirty="0"/>
          </a:p>
        </p:txBody>
      </p:sp>
    </p:spTree>
    <p:extLst>
      <p:ext uri="{BB962C8B-B14F-4D97-AF65-F5344CB8AC3E}">
        <p14:creationId xmlns:p14="http://schemas.microsoft.com/office/powerpoint/2010/main" val="97781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5510-38B7-1C8C-C533-7470B404F5E2}"/>
              </a:ext>
            </a:extLst>
          </p:cNvPr>
          <p:cNvSpPr>
            <a:spLocks noGrp="1"/>
          </p:cNvSpPr>
          <p:nvPr>
            <p:ph type="title"/>
          </p:nvPr>
        </p:nvSpPr>
        <p:spPr>
          <a:xfrm>
            <a:off x="609600" y="274638"/>
            <a:ext cx="10972800" cy="868998"/>
          </a:xfrm>
        </p:spPr>
        <p:txBody>
          <a:bodyPr/>
          <a:lstStyle/>
          <a:p>
            <a:r>
              <a:rPr lang="el-GR" dirty="0"/>
              <a:t>Ορισμοί ΙΙ</a:t>
            </a:r>
            <a:endParaRPr lang="en-GB" dirty="0"/>
          </a:p>
        </p:txBody>
      </p:sp>
      <p:sp>
        <p:nvSpPr>
          <p:cNvPr id="4" name="Slide Number Placeholder 3">
            <a:extLst>
              <a:ext uri="{FF2B5EF4-FFF2-40B4-BE49-F238E27FC236}">
                <a16:creationId xmlns:a16="http://schemas.microsoft.com/office/drawing/2014/main" id="{6CA63DA1-A5DF-F15C-5A42-11232BA0A490}"/>
              </a:ext>
            </a:extLst>
          </p:cNvPr>
          <p:cNvSpPr>
            <a:spLocks noGrp="1"/>
          </p:cNvSpPr>
          <p:nvPr>
            <p:ph type="sldNum" sz="quarter" idx="12"/>
          </p:nvPr>
        </p:nvSpPr>
        <p:spPr/>
        <p:txBody>
          <a:bodyPr/>
          <a:lstStyle/>
          <a:p>
            <a:fld id="{4E3D0E19-D375-4F0C-9920-96693C9885B6}" type="slidenum">
              <a:rPr lang="en-GB" smtClean="0"/>
              <a:t>30</a:t>
            </a:fld>
            <a:endParaRPr lang="en-GB"/>
          </a:p>
        </p:txBody>
      </p:sp>
      <p:pic>
        <p:nvPicPr>
          <p:cNvPr id="5" name="Picture 4">
            <a:extLst>
              <a:ext uri="{FF2B5EF4-FFF2-40B4-BE49-F238E27FC236}">
                <a16:creationId xmlns:a16="http://schemas.microsoft.com/office/drawing/2014/main" id="{03705E80-4AD9-570A-814E-FAE517E664DE}"/>
              </a:ext>
            </a:extLst>
          </p:cNvPr>
          <p:cNvPicPr>
            <a:picLocks noChangeAspect="1"/>
          </p:cNvPicPr>
          <p:nvPr/>
        </p:nvPicPr>
        <p:blipFill>
          <a:blip r:embed="rId2"/>
          <a:stretch>
            <a:fillRect/>
          </a:stretch>
        </p:blipFill>
        <p:spPr>
          <a:xfrm>
            <a:off x="2156345" y="1143636"/>
            <a:ext cx="3876301" cy="5577840"/>
          </a:xfrm>
          <a:prstGeom prst="rect">
            <a:avLst/>
          </a:prstGeom>
        </p:spPr>
      </p:pic>
      <p:pic>
        <p:nvPicPr>
          <p:cNvPr id="6" name="Picture 5">
            <a:extLst>
              <a:ext uri="{FF2B5EF4-FFF2-40B4-BE49-F238E27FC236}">
                <a16:creationId xmlns:a16="http://schemas.microsoft.com/office/drawing/2014/main" id="{ADBF71E0-30CE-E598-6438-226018264180}"/>
              </a:ext>
            </a:extLst>
          </p:cNvPr>
          <p:cNvPicPr>
            <a:picLocks noChangeAspect="1"/>
          </p:cNvPicPr>
          <p:nvPr/>
        </p:nvPicPr>
        <p:blipFill>
          <a:blip r:embed="rId3"/>
          <a:stretch>
            <a:fillRect/>
          </a:stretch>
        </p:blipFill>
        <p:spPr>
          <a:xfrm>
            <a:off x="6032646" y="1143636"/>
            <a:ext cx="3886018" cy="5577840"/>
          </a:xfrm>
          <a:prstGeom prst="rect">
            <a:avLst/>
          </a:prstGeom>
        </p:spPr>
      </p:pic>
    </p:spTree>
    <p:extLst>
      <p:ext uri="{BB962C8B-B14F-4D97-AF65-F5344CB8AC3E}">
        <p14:creationId xmlns:p14="http://schemas.microsoft.com/office/powerpoint/2010/main" val="2842103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43472" y="-1"/>
            <a:ext cx="9145016" cy="1288111"/>
          </a:xfrm>
        </p:spPr>
        <p:txBody>
          <a:bodyPr>
            <a:normAutofit/>
          </a:bodyPr>
          <a:lstStyle/>
          <a:p>
            <a:r>
              <a:rPr lang="el-GR" sz="3200" b="1" dirty="0">
                <a:solidFill>
                  <a:srgbClr val="FF0000"/>
                </a:solidFill>
                <a:latin typeface="Cambria" pitchFamily="18" charset="0"/>
              </a:rPr>
              <a:t>Τρόποι αύξησης του πλεονάσματος (κλειστή οικονομία) Ι</a:t>
            </a:r>
            <a:endParaRPr lang="el-GR" sz="3200" dirty="0"/>
          </a:p>
        </p:txBody>
      </p:sp>
      <p:sp>
        <p:nvSpPr>
          <p:cNvPr id="3" name="Θέση περιεχομένου 2"/>
          <p:cNvSpPr>
            <a:spLocks noGrp="1"/>
          </p:cNvSpPr>
          <p:nvPr>
            <p:ph idx="1"/>
          </p:nvPr>
        </p:nvSpPr>
        <p:spPr>
          <a:xfrm>
            <a:off x="1739516" y="1399430"/>
            <a:ext cx="8712968" cy="5197922"/>
          </a:xfrm>
        </p:spPr>
        <p:txBody>
          <a:bodyPr>
            <a:normAutofit fontScale="85000" lnSpcReduction="20000"/>
          </a:bodyPr>
          <a:lstStyle/>
          <a:p>
            <a:pPr marL="0" indent="0">
              <a:buNone/>
            </a:pPr>
            <a:r>
              <a:rPr lang="el-GR" sz="2800" dirty="0">
                <a:latin typeface="Cambria" pitchFamily="18" charset="0"/>
              </a:rPr>
              <a:t>Α) </a:t>
            </a:r>
            <a:r>
              <a:rPr lang="el-GR" sz="2800" b="1" dirty="0">
                <a:latin typeface="Cambria" pitchFamily="18" charset="0"/>
              </a:rPr>
              <a:t>Μείωση της αμοιβής</a:t>
            </a:r>
            <a:r>
              <a:rPr lang="el-GR" sz="2800" dirty="0">
                <a:latin typeface="Cambria" pitchFamily="18" charset="0"/>
              </a:rPr>
              <a:t>/βιοτικού επιπέδου των άμεσων παραγωγών</a:t>
            </a:r>
            <a:r>
              <a:rPr lang="en-US" sz="2800" dirty="0">
                <a:latin typeface="Cambria" pitchFamily="18" charset="0"/>
              </a:rPr>
              <a:t>,</a:t>
            </a:r>
            <a:r>
              <a:rPr lang="el-GR" sz="2800" dirty="0">
                <a:latin typeface="Cambria" pitchFamily="18" charset="0"/>
              </a:rPr>
              <a:t> </a:t>
            </a:r>
            <a:r>
              <a:rPr lang="en-US" sz="2800" dirty="0">
                <a:latin typeface="Cambria" pitchFamily="18" charset="0"/>
              </a:rPr>
              <a:t>W=40kg ---</a:t>
            </a:r>
            <a:r>
              <a:rPr lang="en-US" sz="2800" dirty="0">
                <a:latin typeface="Cambria" pitchFamily="18" charset="0"/>
                <a:sym typeface="Wingdings" pitchFamily="2" charset="2"/>
              </a:rPr>
              <a:t> S = 30kg</a:t>
            </a:r>
          </a:p>
          <a:p>
            <a:pPr marL="0" indent="0">
              <a:buNone/>
            </a:pPr>
            <a:r>
              <a:rPr lang="el-GR" sz="2800" dirty="0">
                <a:latin typeface="Cambria" pitchFamily="18" charset="0"/>
                <a:sym typeface="Wingdings" pitchFamily="2" charset="2"/>
              </a:rPr>
              <a:t>	- </a:t>
            </a:r>
            <a:r>
              <a:rPr lang="el-GR" sz="2800" i="1" dirty="0">
                <a:latin typeface="Cambria" pitchFamily="18" charset="0"/>
                <a:sym typeface="Wingdings" pitchFamily="2" charset="2"/>
              </a:rPr>
              <a:t>πίεση του εργατικού κόστους</a:t>
            </a:r>
          </a:p>
          <a:p>
            <a:pPr marL="0" indent="0">
              <a:buNone/>
            </a:pPr>
            <a:endParaRPr lang="el-GR" sz="2800" i="1" dirty="0">
              <a:latin typeface="Cambria" pitchFamily="18" charset="0"/>
              <a:sym typeface="Wingdings" pitchFamily="2" charset="2"/>
            </a:endParaRPr>
          </a:p>
          <a:p>
            <a:pPr marL="0" indent="0">
              <a:buNone/>
            </a:pPr>
            <a:r>
              <a:rPr lang="el-GR" sz="2800" dirty="0">
                <a:latin typeface="Cambria" pitchFamily="18" charset="0"/>
                <a:sym typeface="Wingdings" pitchFamily="2" charset="2"/>
              </a:rPr>
              <a:t>Β</a:t>
            </a:r>
            <a:r>
              <a:rPr lang="el-GR" sz="2800" b="1" dirty="0">
                <a:latin typeface="Cambria" pitchFamily="18" charset="0"/>
                <a:sym typeface="Wingdings" pitchFamily="2" charset="2"/>
              </a:rPr>
              <a:t>) Τεχνολογική μεταβολή εξοικονόμησης εργασίας</a:t>
            </a:r>
            <a:r>
              <a:rPr lang="el-GR" sz="2800" dirty="0">
                <a:latin typeface="Cambria" pitchFamily="18" charset="0"/>
                <a:sym typeface="Wingdings" pitchFamily="2" charset="2"/>
              </a:rPr>
              <a:t> από 1000</a:t>
            </a:r>
            <a:r>
              <a:rPr lang="en-US" sz="2800" dirty="0" err="1">
                <a:latin typeface="Cambria" pitchFamily="18" charset="0"/>
                <a:sym typeface="Wingdings" pitchFamily="2" charset="2"/>
              </a:rPr>
              <a:t>hrs</a:t>
            </a:r>
            <a:r>
              <a:rPr lang="el-GR" sz="2800" dirty="0">
                <a:latin typeface="Cambria" pitchFamily="18" charset="0"/>
                <a:sym typeface="Wingdings" pitchFamily="2" charset="2"/>
              </a:rPr>
              <a:t> σε 800</a:t>
            </a:r>
            <a:r>
              <a:rPr lang="en-US" sz="2800" dirty="0" err="1">
                <a:latin typeface="Cambria" pitchFamily="18" charset="0"/>
                <a:sym typeface="Wingdings" pitchFamily="2" charset="2"/>
              </a:rPr>
              <a:t>hrs</a:t>
            </a:r>
            <a:r>
              <a:rPr lang="en-US" sz="2800" dirty="0">
                <a:latin typeface="Cambria" pitchFamily="18" charset="0"/>
                <a:sym typeface="Wingdings" pitchFamily="2" charset="2"/>
              </a:rPr>
              <a:t> </a:t>
            </a:r>
            <a:r>
              <a:rPr lang="el-GR" sz="2800" dirty="0">
                <a:latin typeface="Cambria" pitchFamily="18" charset="0"/>
                <a:sym typeface="Wingdings" pitchFamily="2" charset="2"/>
              </a:rPr>
              <a:t>για παραγωγή</a:t>
            </a:r>
            <a:r>
              <a:rPr lang="en-US" sz="2800" dirty="0">
                <a:latin typeface="Cambria" pitchFamily="18" charset="0"/>
                <a:sym typeface="Wingdings" pitchFamily="2" charset="2"/>
              </a:rPr>
              <a:t> 100kg</a:t>
            </a:r>
            <a:r>
              <a:rPr lang="el-GR" sz="2800" dirty="0">
                <a:latin typeface="Cambria" pitchFamily="18" charset="0"/>
                <a:sym typeface="Wingdings" pitchFamily="2" charset="2"/>
              </a:rPr>
              <a:t>. Μείωση των ωρών εργασίας και του εργατικού κόστους.</a:t>
            </a:r>
            <a:r>
              <a:rPr lang="en-US" sz="2800" dirty="0">
                <a:latin typeface="Cambria" pitchFamily="18" charset="0"/>
                <a:sym typeface="Wingdings" pitchFamily="2" charset="2"/>
              </a:rPr>
              <a:t> </a:t>
            </a:r>
            <a:r>
              <a:rPr lang="el-GR" sz="2800" dirty="0">
                <a:latin typeface="Cambria" pitchFamily="18" charset="0"/>
                <a:sym typeface="Wingdings" pitchFamily="2" charset="2"/>
              </a:rPr>
              <a:t>Οι 800 </a:t>
            </a:r>
            <a:r>
              <a:rPr lang="en-US" sz="2800" dirty="0" err="1">
                <a:latin typeface="Cambria" pitchFamily="18" charset="0"/>
                <a:sym typeface="Wingdings" pitchFamily="2" charset="2"/>
              </a:rPr>
              <a:t>hrs</a:t>
            </a:r>
            <a:r>
              <a:rPr lang="en-US" sz="2800" dirty="0">
                <a:latin typeface="Cambria" pitchFamily="18" charset="0"/>
                <a:sym typeface="Wingdings" pitchFamily="2" charset="2"/>
              </a:rPr>
              <a:t> </a:t>
            </a:r>
            <a:r>
              <a:rPr lang="el-GR" sz="2800" dirty="0">
                <a:latin typeface="Cambria" pitchFamily="18" charset="0"/>
                <a:sym typeface="Wingdings" pitchFamily="2" charset="2"/>
              </a:rPr>
              <a:t>---- </a:t>
            </a:r>
            <a:r>
              <a:rPr lang="en-US" sz="2800" dirty="0">
                <a:latin typeface="Cambria" pitchFamily="18" charset="0"/>
                <a:sym typeface="Wingdings" pitchFamily="2" charset="2"/>
              </a:rPr>
              <a:t>W = 40kg--S=30kg</a:t>
            </a:r>
            <a:endParaRPr lang="el-GR" sz="2800" dirty="0">
              <a:latin typeface="Cambria" pitchFamily="18" charset="0"/>
              <a:sym typeface="Wingdings" pitchFamily="2" charset="2"/>
            </a:endParaRPr>
          </a:p>
          <a:p>
            <a:pPr marL="0" indent="0">
              <a:buNone/>
            </a:pPr>
            <a:r>
              <a:rPr lang="el-GR" sz="2800" dirty="0">
                <a:latin typeface="Cambria" pitchFamily="18" charset="0"/>
                <a:sym typeface="Wingdings" pitchFamily="2" charset="2"/>
              </a:rPr>
              <a:t>	-</a:t>
            </a:r>
            <a:r>
              <a:rPr lang="el-GR" sz="2800" i="1" dirty="0">
                <a:latin typeface="Cambria" pitchFamily="18" charset="0"/>
                <a:sym typeface="Wingdings" pitchFamily="2" charset="2"/>
              </a:rPr>
              <a:t>δημιουργία πιο παραγωγικών μεθόδων για ένα συγκεκριμένο αριθμό τεμαχίων. </a:t>
            </a:r>
            <a:endParaRPr lang="en-US" sz="2800" i="1" dirty="0">
              <a:latin typeface="Cambria" pitchFamily="18" charset="0"/>
              <a:sym typeface="Wingdings" pitchFamily="2" charset="2"/>
            </a:endParaRPr>
          </a:p>
          <a:p>
            <a:pPr marL="0" indent="0">
              <a:buNone/>
            </a:pPr>
            <a:endParaRPr lang="el-GR" sz="2800" dirty="0">
              <a:latin typeface="Cambria" pitchFamily="18" charset="0"/>
              <a:sym typeface="Wingdings" pitchFamily="2" charset="2"/>
            </a:endParaRPr>
          </a:p>
          <a:p>
            <a:pPr marL="0" indent="0">
              <a:buNone/>
            </a:pPr>
            <a:r>
              <a:rPr lang="el-GR" sz="2800" dirty="0">
                <a:latin typeface="Cambria" pitchFamily="18" charset="0"/>
                <a:sym typeface="Wingdings" pitchFamily="2" charset="2"/>
              </a:rPr>
              <a:t>Γ) </a:t>
            </a:r>
            <a:r>
              <a:rPr lang="el-GR" sz="2800" b="1" dirty="0">
                <a:latin typeface="Cambria" pitchFamily="18" charset="0"/>
                <a:sym typeface="Wingdings" pitchFamily="2" charset="2"/>
              </a:rPr>
              <a:t>Τεχνολογική μεταβολή εξοικονόμησης κεφαλαίου</a:t>
            </a:r>
            <a:r>
              <a:rPr lang="el-GR" sz="2800" dirty="0">
                <a:latin typeface="Cambria" pitchFamily="18" charset="0"/>
                <a:sym typeface="Wingdings" pitchFamily="2" charset="2"/>
              </a:rPr>
              <a:t>. </a:t>
            </a:r>
            <a:r>
              <a:rPr lang="en-US" sz="2800" dirty="0">
                <a:latin typeface="Cambria" pitchFamily="18" charset="0"/>
                <a:sym typeface="Wingdings" pitchFamily="2" charset="2"/>
              </a:rPr>
              <a:t>C</a:t>
            </a:r>
            <a:r>
              <a:rPr lang="el-GR" sz="2800" dirty="0">
                <a:latin typeface="Cambria" pitchFamily="18" charset="0"/>
                <a:sym typeface="Wingdings" pitchFamily="2" charset="2"/>
              </a:rPr>
              <a:t>=</a:t>
            </a:r>
            <a:r>
              <a:rPr lang="en-US" sz="2800" dirty="0">
                <a:latin typeface="Cambria" pitchFamily="18" charset="0"/>
                <a:sym typeface="Wingdings" pitchFamily="2" charset="2"/>
              </a:rPr>
              <a:t> 30kg --- C=20kg --- S = 30kg</a:t>
            </a:r>
            <a:endParaRPr lang="el-GR" sz="2800" dirty="0">
              <a:latin typeface="Cambria" pitchFamily="18" charset="0"/>
              <a:sym typeface="Wingdings" pitchFamily="2" charset="2"/>
            </a:endParaRPr>
          </a:p>
          <a:p>
            <a:pPr marL="0" indent="0">
              <a:buNone/>
            </a:pPr>
            <a:r>
              <a:rPr lang="el-GR" sz="2800" dirty="0">
                <a:latin typeface="Cambria" pitchFamily="18" charset="0"/>
                <a:sym typeface="Wingdings" pitchFamily="2" charset="2"/>
              </a:rPr>
              <a:t>	- </a:t>
            </a:r>
            <a:r>
              <a:rPr lang="el-GR" sz="2800" i="1" dirty="0">
                <a:latin typeface="Cambria" pitchFamily="18" charset="0"/>
                <a:sym typeface="Wingdings" pitchFamily="2" charset="2"/>
              </a:rPr>
              <a:t>μείωση των κεφαλαιούχων αγαθών που απαιτούνται για την συγκεκριμένη παραγωγή</a:t>
            </a:r>
            <a:r>
              <a:rPr lang="el-GR" sz="2800" dirty="0">
                <a:latin typeface="Cambria" pitchFamily="18" charset="0"/>
                <a:sym typeface="Wingdings" pitchFamily="2" charset="2"/>
              </a:rPr>
              <a:t>.</a:t>
            </a:r>
            <a:endParaRPr lang="en-US" sz="2800" dirty="0">
              <a:latin typeface="Cambria" pitchFamily="18" charset="0"/>
              <a:sym typeface="Wingdings" pitchFamily="2" charset="2"/>
            </a:endParaRPr>
          </a:p>
          <a:p>
            <a:pPr marL="0" indent="0">
              <a:buNone/>
            </a:pPr>
            <a:endParaRPr lang="el-GR" sz="2800" dirty="0">
              <a:latin typeface="Cambria" pitchFamily="18" charset="0"/>
            </a:endParaRPr>
          </a:p>
        </p:txBody>
      </p:sp>
    </p:spTree>
    <p:extLst>
      <p:ext uri="{BB962C8B-B14F-4D97-AF65-F5344CB8AC3E}">
        <p14:creationId xmlns:p14="http://schemas.microsoft.com/office/powerpoint/2010/main" val="3640750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2B67-92B7-B7F8-2FF2-98ECC10C0E92}"/>
              </a:ext>
            </a:extLst>
          </p:cNvPr>
          <p:cNvSpPr>
            <a:spLocks noGrp="1"/>
          </p:cNvSpPr>
          <p:nvPr>
            <p:ph type="title"/>
          </p:nvPr>
        </p:nvSpPr>
        <p:spPr/>
        <p:txBody>
          <a:bodyPr>
            <a:normAutofit fontScale="90000"/>
          </a:bodyPr>
          <a:lstStyle/>
          <a:p>
            <a:r>
              <a:rPr lang="el-GR" dirty="0">
                <a:solidFill>
                  <a:srgbClr val="FF0000"/>
                </a:solidFill>
              </a:rPr>
              <a:t>Τρόποι αύξησης του πλεονάσματος (κλειστή οικονομία) ΙΙ</a:t>
            </a:r>
            <a:endParaRPr lang="en-GB" dirty="0">
              <a:solidFill>
                <a:srgbClr val="FF0000"/>
              </a:solidFill>
            </a:endParaRPr>
          </a:p>
        </p:txBody>
      </p:sp>
      <p:sp>
        <p:nvSpPr>
          <p:cNvPr id="3" name="Content Placeholder 2">
            <a:extLst>
              <a:ext uri="{FF2B5EF4-FFF2-40B4-BE49-F238E27FC236}">
                <a16:creationId xmlns:a16="http://schemas.microsoft.com/office/drawing/2014/main" id="{1FA2BD3F-EC06-648C-9B0D-87BC6CFB6785}"/>
              </a:ext>
            </a:extLst>
          </p:cNvPr>
          <p:cNvSpPr>
            <a:spLocks noGrp="1"/>
          </p:cNvSpPr>
          <p:nvPr>
            <p:ph idx="1"/>
          </p:nvPr>
        </p:nvSpPr>
        <p:spPr/>
        <p:txBody>
          <a:bodyPr>
            <a:normAutofit fontScale="77500" lnSpcReduction="20000"/>
          </a:bodyPr>
          <a:lstStyle/>
          <a:p>
            <a:pPr marL="0" indent="0">
              <a:buNone/>
            </a:pPr>
            <a:r>
              <a:rPr lang="el-GR" dirty="0"/>
              <a:t>Δ) </a:t>
            </a:r>
            <a:r>
              <a:rPr lang="el-GR" b="1" dirty="0"/>
              <a:t>Αύξηση της </a:t>
            </a:r>
            <a:r>
              <a:rPr lang="el-GR" b="1" dirty="0" err="1"/>
              <a:t>εντατικότητας</a:t>
            </a:r>
            <a:r>
              <a:rPr lang="el-GR" b="1" dirty="0"/>
              <a:t> (</a:t>
            </a:r>
            <a:r>
              <a:rPr lang="el-GR" b="1" dirty="0" err="1"/>
              <a:t>intensity</a:t>
            </a:r>
            <a:r>
              <a:rPr lang="el-GR" b="1" dirty="0"/>
              <a:t>) της εργασίας</a:t>
            </a:r>
          </a:p>
          <a:p>
            <a:pPr marL="0" indent="0">
              <a:buNone/>
            </a:pPr>
            <a:r>
              <a:rPr lang="el-GR" dirty="0"/>
              <a:t>   1000hrs </a:t>
            </a:r>
            <a:r>
              <a:rPr lang="el-GR" dirty="0">
                <a:sym typeface="Wingdings" panose="05000000000000000000" pitchFamily="2" charset="2"/>
              </a:rPr>
              <a:t></a:t>
            </a:r>
            <a:r>
              <a:rPr lang="el-GR" dirty="0"/>
              <a:t> Συνολικό προϊόν = 130kg </a:t>
            </a:r>
            <a:r>
              <a:rPr lang="el-GR" dirty="0">
                <a:sym typeface="Wingdings" panose="05000000000000000000" pitchFamily="2" charset="2"/>
              </a:rPr>
              <a:t></a:t>
            </a:r>
            <a:r>
              <a:rPr lang="el-GR" dirty="0"/>
              <a:t> </a:t>
            </a:r>
            <a:r>
              <a:rPr lang="el-GR" dirty="0" err="1"/>
              <a:t>Mε</a:t>
            </a:r>
            <a:r>
              <a:rPr lang="el-GR" dirty="0"/>
              <a:t> W = σταθερό = 50kg </a:t>
            </a:r>
            <a:r>
              <a:rPr lang="el-GR" dirty="0">
                <a:sym typeface="Wingdings" panose="05000000000000000000" pitchFamily="2" charset="2"/>
              </a:rPr>
              <a:t> </a:t>
            </a:r>
            <a:r>
              <a:rPr lang="el-GR" dirty="0"/>
              <a:t>S = 50kg</a:t>
            </a:r>
          </a:p>
          <a:p>
            <a:pPr lvl="1"/>
            <a:r>
              <a:rPr lang="el-GR" i="1" dirty="0"/>
              <a:t>Πίεση για μεγαλύτερη παραγωγικότητα στις υφιστάμενες εργατοώρες</a:t>
            </a:r>
            <a:r>
              <a:rPr lang="el-GR" dirty="0"/>
              <a:t>.</a:t>
            </a:r>
          </a:p>
          <a:p>
            <a:pPr lvl="1"/>
            <a:endParaRPr lang="el-GR" dirty="0"/>
          </a:p>
          <a:p>
            <a:pPr marL="0" indent="0">
              <a:buNone/>
            </a:pPr>
            <a:r>
              <a:rPr lang="el-GR" dirty="0"/>
              <a:t>Ε) </a:t>
            </a:r>
            <a:r>
              <a:rPr lang="el-GR" b="1" dirty="0"/>
              <a:t>Αύξηση του εργάσιμου χρόνου/εργάσιμης ημέρας</a:t>
            </a:r>
          </a:p>
          <a:p>
            <a:pPr marL="0" indent="0">
              <a:buNone/>
            </a:pPr>
            <a:r>
              <a:rPr lang="el-GR" dirty="0"/>
              <a:t>    1000hrs </a:t>
            </a:r>
            <a:r>
              <a:rPr lang="el-GR" dirty="0">
                <a:sym typeface="Wingdings" panose="05000000000000000000" pitchFamily="2" charset="2"/>
              </a:rPr>
              <a:t></a:t>
            </a:r>
            <a:r>
              <a:rPr lang="el-GR" dirty="0"/>
              <a:t> 1300hrs </a:t>
            </a:r>
            <a:r>
              <a:rPr lang="el-GR" dirty="0">
                <a:sym typeface="Wingdings" panose="05000000000000000000" pitchFamily="2" charset="2"/>
              </a:rPr>
              <a:t></a:t>
            </a:r>
            <a:r>
              <a:rPr lang="el-GR" dirty="0"/>
              <a:t>Συνολικό προϊόν = 130kg </a:t>
            </a:r>
            <a:r>
              <a:rPr lang="el-GR" dirty="0">
                <a:sym typeface="Wingdings" panose="05000000000000000000" pitchFamily="2" charset="2"/>
              </a:rPr>
              <a:t></a:t>
            </a:r>
            <a:r>
              <a:rPr lang="el-GR" dirty="0"/>
              <a:t> S = 50kg</a:t>
            </a:r>
          </a:p>
          <a:p>
            <a:pPr lvl="1"/>
            <a:endParaRPr lang="el-GR" dirty="0"/>
          </a:p>
          <a:p>
            <a:endParaRPr lang="el-GR" dirty="0"/>
          </a:p>
          <a:p>
            <a:r>
              <a:rPr lang="el-GR" dirty="0"/>
              <a:t>Οι περιπτώσεις </a:t>
            </a:r>
            <a:r>
              <a:rPr lang="el-GR" b="1" dirty="0"/>
              <a:t>A</a:t>
            </a:r>
            <a:r>
              <a:rPr lang="el-GR" dirty="0"/>
              <a:t> (αμοιβή/βιοτικό επίπεδο), </a:t>
            </a:r>
            <a:r>
              <a:rPr lang="el-GR" b="1" dirty="0"/>
              <a:t>B</a:t>
            </a:r>
            <a:r>
              <a:rPr lang="el-GR" dirty="0"/>
              <a:t> (απασχόληση), </a:t>
            </a:r>
            <a:r>
              <a:rPr lang="el-GR" b="1" dirty="0"/>
              <a:t>Δ</a:t>
            </a:r>
            <a:r>
              <a:rPr lang="el-GR" dirty="0"/>
              <a:t> (</a:t>
            </a:r>
            <a:r>
              <a:rPr lang="el-GR" dirty="0" err="1"/>
              <a:t>εντατικότητα</a:t>
            </a:r>
            <a:r>
              <a:rPr lang="el-GR" dirty="0"/>
              <a:t>), </a:t>
            </a:r>
            <a:r>
              <a:rPr lang="el-GR" b="1" dirty="0"/>
              <a:t>Ε</a:t>
            </a:r>
            <a:r>
              <a:rPr lang="el-GR" dirty="0"/>
              <a:t> (υπερεργασία) δημιουργούν </a:t>
            </a:r>
            <a:r>
              <a:rPr lang="el-GR" b="1" i="1" dirty="0"/>
              <a:t>θεμελιωδώς αντικρουόμενα συμφέροντα παραγωγών/εργατών και ιδιοκτητών/καπιταλιστών</a:t>
            </a:r>
            <a:r>
              <a:rPr lang="el-GR" dirty="0"/>
              <a:t>.</a:t>
            </a:r>
          </a:p>
          <a:p>
            <a:endParaRPr lang="en-GB" dirty="0"/>
          </a:p>
        </p:txBody>
      </p:sp>
      <p:sp>
        <p:nvSpPr>
          <p:cNvPr id="4" name="Slide Number Placeholder 3">
            <a:extLst>
              <a:ext uri="{FF2B5EF4-FFF2-40B4-BE49-F238E27FC236}">
                <a16:creationId xmlns:a16="http://schemas.microsoft.com/office/drawing/2014/main" id="{96A11278-A95B-7A36-099B-CCB4742BA3D9}"/>
              </a:ext>
            </a:extLst>
          </p:cNvPr>
          <p:cNvSpPr>
            <a:spLocks noGrp="1"/>
          </p:cNvSpPr>
          <p:nvPr>
            <p:ph type="sldNum" sz="quarter" idx="12"/>
          </p:nvPr>
        </p:nvSpPr>
        <p:spPr/>
        <p:txBody>
          <a:bodyPr/>
          <a:lstStyle/>
          <a:p>
            <a:fld id="{4E3D0E19-D375-4F0C-9920-96693C9885B6}" type="slidenum">
              <a:rPr lang="en-GB" smtClean="0"/>
              <a:t>32</a:t>
            </a:fld>
            <a:endParaRPr lang="en-GB" dirty="0"/>
          </a:p>
        </p:txBody>
      </p:sp>
    </p:spTree>
    <p:extLst>
      <p:ext uri="{BB962C8B-B14F-4D97-AF65-F5344CB8AC3E}">
        <p14:creationId xmlns:p14="http://schemas.microsoft.com/office/powerpoint/2010/main" val="8210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E36B-5CAA-A12C-E69C-72E1FD156279}"/>
              </a:ext>
            </a:extLst>
          </p:cNvPr>
          <p:cNvSpPr>
            <a:spLocks noGrp="1"/>
          </p:cNvSpPr>
          <p:nvPr>
            <p:ph type="title"/>
          </p:nvPr>
        </p:nvSpPr>
        <p:spPr/>
        <p:txBody>
          <a:bodyPr/>
          <a:lstStyle/>
          <a:p>
            <a:r>
              <a:rPr lang="el-GR" dirty="0"/>
              <a:t>Παραπομπές</a:t>
            </a:r>
            <a:endParaRPr lang="en-GB" dirty="0"/>
          </a:p>
        </p:txBody>
      </p:sp>
      <p:sp>
        <p:nvSpPr>
          <p:cNvPr id="3" name="Content Placeholder 2">
            <a:extLst>
              <a:ext uri="{FF2B5EF4-FFF2-40B4-BE49-F238E27FC236}">
                <a16:creationId xmlns:a16="http://schemas.microsoft.com/office/drawing/2014/main" id="{6D2488E7-DDDE-8298-ECF8-EAEB12221623}"/>
              </a:ext>
            </a:extLst>
          </p:cNvPr>
          <p:cNvSpPr>
            <a:spLocks noGrp="1"/>
          </p:cNvSpPr>
          <p:nvPr>
            <p:ph idx="1"/>
          </p:nvPr>
        </p:nvSpPr>
        <p:spPr>
          <a:xfrm>
            <a:off x="609600" y="1940118"/>
            <a:ext cx="10972800" cy="4186046"/>
          </a:xfrm>
        </p:spPr>
        <p:txBody>
          <a:bodyPr/>
          <a:lstStyle/>
          <a:p>
            <a:r>
              <a:rPr lang="en-US" dirty="0"/>
              <a:t>David Ricardo, </a:t>
            </a:r>
            <a:r>
              <a:rPr lang="el-GR" dirty="0"/>
              <a:t>Αρχές Πολιτικής Οικονομίας και Φορολογίας, Αθήνα</a:t>
            </a:r>
            <a:r>
              <a:rPr lang="en-US" dirty="0"/>
              <a:t>: </a:t>
            </a:r>
            <a:r>
              <a:rPr lang="el-GR" dirty="0" err="1"/>
              <a:t>Παπαζήση</a:t>
            </a:r>
            <a:r>
              <a:rPr lang="el-GR" dirty="0"/>
              <a:t>, 2002, κεφάλαια 1,2</a:t>
            </a:r>
          </a:p>
          <a:p>
            <a:pPr marL="0" indent="0">
              <a:buNone/>
            </a:pPr>
            <a:endParaRPr lang="el-GR" dirty="0"/>
          </a:p>
          <a:p>
            <a:r>
              <a:rPr lang="el-GR" dirty="0"/>
              <a:t>S. </a:t>
            </a:r>
            <a:r>
              <a:rPr lang="el-GR" dirty="0" err="1"/>
              <a:t>Bowles</a:t>
            </a:r>
            <a:r>
              <a:rPr lang="el-GR" dirty="0"/>
              <a:t>,  R. </a:t>
            </a:r>
            <a:r>
              <a:rPr lang="el-GR" dirty="0" err="1"/>
              <a:t>Edwards</a:t>
            </a:r>
            <a:r>
              <a:rPr lang="el-GR" dirty="0"/>
              <a:t>, F. </a:t>
            </a:r>
            <a:r>
              <a:rPr lang="el-GR" dirty="0" err="1"/>
              <a:t>Roosevelt</a:t>
            </a:r>
            <a:r>
              <a:rPr lang="el-GR" dirty="0"/>
              <a:t> Κατανοώντας τον Καπιταλισμό, 2η Έκδοση, Αθήνα: </a:t>
            </a:r>
            <a:r>
              <a:rPr lang="el-GR" dirty="0" err="1"/>
              <a:t>Gutenberg</a:t>
            </a:r>
            <a:r>
              <a:rPr lang="el-GR" dirty="0"/>
              <a:t>, 2014, κεφάλαια 3,4</a:t>
            </a:r>
            <a:r>
              <a:rPr lang="en-US" dirty="0"/>
              <a:t>,5</a:t>
            </a:r>
            <a:endParaRPr lang="el-GR" dirty="0"/>
          </a:p>
          <a:p>
            <a:endParaRPr lang="en-GB" dirty="0"/>
          </a:p>
        </p:txBody>
      </p:sp>
      <p:sp>
        <p:nvSpPr>
          <p:cNvPr id="4" name="Slide Number Placeholder 3">
            <a:extLst>
              <a:ext uri="{FF2B5EF4-FFF2-40B4-BE49-F238E27FC236}">
                <a16:creationId xmlns:a16="http://schemas.microsoft.com/office/drawing/2014/main" id="{A2D930C9-B8BA-510E-254F-8090957CB150}"/>
              </a:ext>
            </a:extLst>
          </p:cNvPr>
          <p:cNvSpPr>
            <a:spLocks noGrp="1"/>
          </p:cNvSpPr>
          <p:nvPr>
            <p:ph type="sldNum" sz="quarter" idx="12"/>
          </p:nvPr>
        </p:nvSpPr>
        <p:spPr/>
        <p:txBody>
          <a:bodyPr/>
          <a:lstStyle/>
          <a:p>
            <a:fld id="{4E3D0E19-D375-4F0C-9920-96693C9885B6}" type="slidenum">
              <a:rPr lang="en-GB" smtClean="0"/>
              <a:t>33</a:t>
            </a:fld>
            <a:endParaRPr lang="en-GB"/>
          </a:p>
        </p:txBody>
      </p:sp>
    </p:spTree>
    <p:extLst>
      <p:ext uri="{BB962C8B-B14F-4D97-AF65-F5344CB8AC3E}">
        <p14:creationId xmlns:p14="http://schemas.microsoft.com/office/powerpoint/2010/main" val="17630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936104"/>
          </a:xfrm>
        </p:spPr>
        <p:txBody>
          <a:bodyPr/>
          <a:lstStyle/>
          <a:p>
            <a:r>
              <a:rPr lang="en-GB" dirty="0"/>
              <a:t>David Ricardo</a:t>
            </a:r>
          </a:p>
        </p:txBody>
      </p:sp>
      <p:sp>
        <p:nvSpPr>
          <p:cNvPr id="3" name="Content Placeholder 2"/>
          <p:cNvSpPr>
            <a:spLocks noGrp="1"/>
          </p:cNvSpPr>
          <p:nvPr>
            <p:ph idx="1"/>
          </p:nvPr>
        </p:nvSpPr>
        <p:spPr>
          <a:xfrm>
            <a:off x="373711" y="1268760"/>
            <a:ext cx="5722289" cy="5400600"/>
          </a:xfrm>
        </p:spPr>
        <p:txBody>
          <a:bodyPr>
            <a:normAutofit fontScale="62500" lnSpcReduction="20000"/>
          </a:bodyPr>
          <a:lstStyle/>
          <a:p>
            <a:r>
              <a:rPr lang="el-GR" dirty="0"/>
              <a:t>Γεννήθηκε το </a:t>
            </a:r>
            <a:r>
              <a:rPr lang="en-GB" dirty="0"/>
              <a:t>1772 </a:t>
            </a:r>
            <a:endParaRPr lang="el-GR" dirty="0"/>
          </a:p>
          <a:p>
            <a:pPr marL="0" indent="0">
              <a:buNone/>
            </a:pPr>
            <a:endParaRPr lang="en-GB" dirty="0"/>
          </a:p>
          <a:p>
            <a:r>
              <a:rPr lang="en-GB" dirty="0"/>
              <a:t>14 </a:t>
            </a:r>
            <a:r>
              <a:rPr lang="el-GR" dirty="0"/>
              <a:t>ετών αρχίζει να εργάζεται στην επενδυτική εταιρία του πατέρα του.</a:t>
            </a:r>
            <a:endParaRPr lang="en-GB" dirty="0"/>
          </a:p>
          <a:p>
            <a:pPr marL="0" indent="0">
              <a:buNone/>
            </a:pPr>
            <a:endParaRPr lang="el-GR" dirty="0"/>
          </a:p>
          <a:p>
            <a:r>
              <a:rPr lang="en-GB" dirty="0"/>
              <a:t>22 </a:t>
            </a:r>
            <a:r>
              <a:rPr lang="el-GR" dirty="0"/>
              <a:t>ετών δημιουργεί τον δικό του επενδυτικό οίκο με κεφάλαιο</a:t>
            </a:r>
            <a:r>
              <a:rPr lang="en-GB" dirty="0"/>
              <a:t> £800.</a:t>
            </a:r>
          </a:p>
          <a:p>
            <a:endParaRPr lang="el-GR" dirty="0"/>
          </a:p>
          <a:p>
            <a:r>
              <a:rPr lang="en-GB" dirty="0"/>
              <a:t>42</a:t>
            </a:r>
            <a:r>
              <a:rPr lang="el-GR" dirty="0"/>
              <a:t> ετών ο</a:t>
            </a:r>
            <a:r>
              <a:rPr lang="en-GB" dirty="0"/>
              <a:t> Ricardo </a:t>
            </a:r>
            <a:r>
              <a:rPr lang="el-GR" dirty="0"/>
              <a:t>βγαίνει στην σύνταξη ως εκατομμυριούχος</a:t>
            </a:r>
            <a:r>
              <a:rPr lang="en-GB" dirty="0"/>
              <a:t>. </a:t>
            </a:r>
          </a:p>
          <a:p>
            <a:endParaRPr lang="el-GR" dirty="0"/>
          </a:p>
          <a:p>
            <a:r>
              <a:rPr lang="en-GB" dirty="0"/>
              <a:t>1817 </a:t>
            </a:r>
            <a:r>
              <a:rPr lang="el-GR" dirty="0"/>
              <a:t>- </a:t>
            </a:r>
            <a:r>
              <a:rPr lang="en-GB" i="1" dirty="0"/>
              <a:t>The Principles of Political Economy and Taxation</a:t>
            </a:r>
            <a:r>
              <a:rPr lang="en-GB" dirty="0"/>
              <a:t>. </a:t>
            </a:r>
          </a:p>
          <a:p>
            <a:endParaRPr lang="el-GR" dirty="0"/>
          </a:p>
          <a:p>
            <a:r>
              <a:rPr lang="en-GB" dirty="0"/>
              <a:t>1819 </a:t>
            </a:r>
            <a:r>
              <a:rPr lang="el-GR" dirty="0"/>
              <a:t>εκλέγεται στο κοινοβούλιο</a:t>
            </a:r>
            <a:r>
              <a:rPr lang="en-GB" dirty="0"/>
              <a:t>.</a:t>
            </a:r>
            <a:endParaRPr lang="el-GR" dirty="0"/>
          </a:p>
          <a:p>
            <a:pPr marL="0" indent="0">
              <a:buNone/>
            </a:pPr>
            <a:endParaRPr lang="en-GB" dirty="0"/>
          </a:p>
          <a:p>
            <a:r>
              <a:rPr lang="el-GR" dirty="0"/>
              <a:t>Πεθαίνει το </a:t>
            </a:r>
            <a:r>
              <a:rPr lang="en-GB" dirty="0"/>
              <a:t>1823</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9" y="1052737"/>
            <a:ext cx="8620125"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340768"/>
            <a:ext cx="4025627" cy="5194357"/>
          </a:xfrm>
          <a:prstGeom prst="rect">
            <a:avLst/>
          </a:prstGeom>
        </p:spPr>
      </p:pic>
      <p:sp>
        <p:nvSpPr>
          <p:cNvPr id="5" name="Slide Number Placeholder 4"/>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4</a:t>
            </a:fld>
            <a:endParaRPr lang="en-GB">
              <a:solidFill>
                <a:prstClr val="black">
                  <a:tint val="75000"/>
                </a:prstClr>
              </a:solidFill>
              <a:latin typeface="Calibri"/>
            </a:endParaRPr>
          </a:p>
        </p:txBody>
      </p:sp>
    </p:spTree>
    <p:extLst>
      <p:ext uri="{BB962C8B-B14F-4D97-AF65-F5344CB8AC3E}">
        <p14:creationId xmlns:p14="http://schemas.microsoft.com/office/powerpoint/2010/main" val="18916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94122"/>
          </a:xfrm>
        </p:spPr>
        <p:txBody>
          <a:bodyPr/>
          <a:lstStyle/>
          <a:p>
            <a:r>
              <a:rPr lang="el-GR" dirty="0"/>
              <a:t>Η εποχή του Ριχάρδου</a:t>
            </a:r>
            <a:r>
              <a:rPr lang="en-GB" dirty="0"/>
              <a:t>…</a:t>
            </a:r>
          </a:p>
        </p:txBody>
      </p:sp>
      <p:sp>
        <p:nvSpPr>
          <p:cNvPr id="3" name="Content Placeholder 2"/>
          <p:cNvSpPr>
            <a:spLocks noGrp="1"/>
          </p:cNvSpPr>
          <p:nvPr>
            <p:ph idx="1"/>
          </p:nvPr>
        </p:nvSpPr>
        <p:spPr>
          <a:xfrm>
            <a:off x="1057523" y="1191420"/>
            <a:ext cx="10018644" cy="4934744"/>
          </a:xfrm>
        </p:spPr>
        <p:txBody>
          <a:bodyPr>
            <a:normAutofit fontScale="85000" lnSpcReduction="20000"/>
          </a:bodyPr>
          <a:lstStyle/>
          <a:p>
            <a:pPr marL="0" indent="0">
              <a:buNone/>
            </a:pPr>
            <a:r>
              <a:rPr lang="el-GR" dirty="0"/>
              <a:t>Αυτή η περίοδος </a:t>
            </a:r>
            <a:r>
              <a:rPr lang="en-GB" dirty="0"/>
              <a:t>(1770s to 1840s)</a:t>
            </a:r>
            <a:r>
              <a:rPr lang="el-GR" dirty="0"/>
              <a:t> έχει πολλές κοινωνικές συγκρούσεις και πολιτικές αντιπαραθέσεις στην Ευρώπη και την Αγγλία</a:t>
            </a:r>
            <a:r>
              <a:rPr lang="en-GB" dirty="0"/>
              <a:t>.</a:t>
            </a:r>
          </a:p>
          <a:p>
            <a:pPr lvl="1"/>
            <a:r>
              <a:rPr lang="el-GR" dirty="0"/>
              <a:t>Ραγδαία αύξηση πληθυσμού στην Αγγλία</a:t>
            </a:r>
          </a:p>
          <a:p>
            <a:pPr lvl="1"/>
            <a:r>
              <a:rPr lang="el-GR" dirty="0"/>
              <a:t>Επανάσταση στη Γαλλία και οι πόλεμοι του Ναπολέοντα.</a:t>
            </a:r>
            <a:endParaRPr lang="en-GB" dirty="0"/>
          </a:p>
          <a:p>
            <a:pPr lvl="1"/>
            <a:r>
              <a:rPr lang="el-GR" dirty="0"/>
              <a:t>Λιμοί</a:t>
            </a:r>
            <a:r>
              <a:rPr lang="en-GB" dirty="0"/>
              <a:t>.</a:t>
            </a:r>
          </a:p>
          <a:p>
            <a:pPr lvl="1"/>
            <a:r>
              <a:rPr lang="el-GR" b="1" dirty="0"/>
              <a:t>Πολιτικές έριδες μεταξύ των διαφορετικών κοινωνικών ομάδων στο κοινοβούλιο.</a:t>
            </a:r>
            <a:r>
              <a:rPr lang="en-GB" dirty="0"/>
              <a:t>.</a:t>
            </a:r>
          </a:p>
          <a:p>
            <a:pPr lvl="1"/>
            <a:r>
              <a:rPr lang="el-GR" dirty="0"/>
              <a:t>Δημιουργία μεγάλων πόλεων λόγω της βιομηχανοποίησης</a:t>
            </a:r>
            <a:r>
              <a:rPr lang="en-GB" dirty="0"/>
              <a:t>.</a:t>
            </a:r>
          </a:p>
          <a:p>
            <a:pPr marL="0" indent="0">
              <a:buNone/>
            </a:pPr>
            <a:endParaRPr lang="en-GB" dirty="0"/>
          </a:p>
          <a:p>
            <a:pPr marL="0" indent="0" algn="just">
              <a:buNone/>
            </a:pPr>
            <a:r>
              <a:rPr lang="en-GB" dirty="0"/>
              <a:t>“</a:t>
            </a:r>
            <a:r>
              <a:rPr lang="en-GB" i="1" dirty="0"/>
              <a:t>In the years between 1780 and 1832, most English working people came to feel an identity of interests as between themselves, and as against their rulers and employers” </a:t>
            </a:r>
            <a:r>
              <a:rPr lang="en-GB" dirty="0"/>
              <a:t>(Thompson 1968:12)</a:t>
            </a:r>
          </a:p>
          <a:p>
            <a:pPr marL="0" indent="0">
              <a:buNone/>
            </a:pP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523" y="1118927"/>
            <a:ext cx="10281037" cy="7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5</a:t>
            </a:fld>
            <a:endParaRPr lang="en-GB">
              <a:solidFill>
                <a:prstClr val="black">
                  <a:tint val="75000"/>
                </a:prstClr>
              </a:solidFill>
              <a:latin typeface="Calibri"/>
            </a:endParaRPr>
          </a:p>
        </p:txBody>
      </p:sp>
    </p:spTree>
    <p:extLst>
      <p:ext uri="{BB962C8B-B14F-4D97-AF65-F5344CB8AC3E}">
        <p14:creationId xmlns:p14="http://schemas.microsoft.com/office/powerpoint/2010/main" val="166870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12AE-386B-4818-9584-CAEEED3A45B1}"/>
              </a:ext>
            </a:extLst>
          </p:cNvPr>
          <p:cNvSpPr>
            <a:spLocks noGrp="1"/>
          </p:cNvSpPr>
          <p:nvPr>
            <p:ph type="title"/>
          </p:nvPr>
        </p:nvSpPr>
        <p:spPr>
          <a:xfrm>
            <a:off x="609600" y="274637"/>
            <a:ext cx="10972800" cy="1864263"/>
          </a:xfrm>
        </p:spPr>
        <p:txBody>
          <a:bodyPr>
            <a:normAutofit fontScale="90000"/>
          </a:bodyPr>
          <a:lstStyle/>
          <a:p>
            <a:r>
              <a:rPr lang="el-GR" dirty="0"/>
              <a:t>Οι Αρχές της Πολιτικής Οικονομίας και της φορολογίας</a:t>
            </a:r>
            <a:br>
              <a:rPr lang="el-GR" dirty="0"/>
            </a:br>
            <a:r>
              <a:rPr lang="el-GR" dirty="0"/>
              <a:t>(</a:t>
            </a:r>
            <a:r>
              <a:rPr lang="en-US" dirty="0"/>
              <a:t>The Principles of Political Economy and Taxation</a:t>
            </a:r>
            <a:r>
              <a:rPr lang="el-GR" dirty="0"/>
              <a:t>)</a:t>
            </a:r>
            <a:endParaRPr lang="en-GB" dirty="0"/>
          </a:p>
        </p:txBody>
      </p:sp>
      <p:sp>
        <p:nvSpPr>
          <p:cNvPr id="3" name="Content Placeholder 2">
            <a:extLst>
              <a:ext uri="{FF2B5EF4-FFF2-40B4-BE49-F238E27FC236}">
                <a16:creationId xmlns:a16="http://schemas.microsoft.com/office/drawing/2014/main" id="{04080DF9-6115-48F5-8DE5-8CFC8D77BC72}"/>
              </a:ext>
            </a:extLst>
          </p:cNvPr>
          <p:cNvSpPr>
            <a:spLocks noGrp="1"/>
          </p:cNvSpPr>
          <p:nvPr>
            <p:ph idx="1"/>
          </p:nvPr>
        </p:nvSpPr>
        <p:spPr>
          <a:xfrm>
            <a:off x="978009" y="2377440"/>
            <a:ext cx="10400307" cy="3748724"/>
          </a:xfrm>
        </p:spPr>
        <p:txBody>
          <a:bodyPr>
            <a:normAutofit fontScale="70000" lnSpcReduction="20000"/>
          </a:bodyPr>
          <a:lstStyle/>
          <a:p>
            <a:r>
              <a:rPr lang="el-GR" dirty="0"/>
              <a:t>Για τον</a:t>
            </a:r>
            <a:r>
              <a:rPr lang="en-US" dirty="0"/>
              <a:t> Ricardo </a:t>
            </a:r>
            <a:r>
              <a:rPr lang="el-GR" dirty="0"/>
              <a:t>το βασικό ερώτημα της Πολιτικής Οικονομίας ήταν η κατανόηση των κανόνων που καθορίζουν την κατανομή της παραγωγής και του κέρδους της στις διάφορες ομάδες της κοινωνίας. </a:t>
            </a:r>
          </a:p>
          <a:p>
            <a:pPr marL="0" indent="0">
              <a:buNone/>
            </a:pPr>
            <a:endParaRPr lang="en-US" dirty="0"/>
          </a:p>
          <a:p>
            <a:r>
              <a:rPr lang="en-US" dirty="0"/>
              <a:t>“</a:t>
            </a:r>
            <a:r>
              <a:rPr lang="en-US" b="1" i="1" dirty="0"/>
              <a:t>the laws which regulate this distribution </a:t>
            </a:r>
            <a:r>
              <a:rPr lang="en-US" dirty="0"/>
              <a:t>[between landowners, capitalists and </a:t>
            </a:r>
            <a:r>
              <a:rPr lang="en-US" dirty="0" err="1"/>
              <a:t>labourers</a:t>
            </a:r>
            <a:r>
              <a:rPr lang="en-US" dirty="0"/>
              <a:t>] </a:t>
            </a:r>
            <a:r>
              <a:rPr lang="en-US" b="1" i="1" dirty="0"/>
              <a:t>is the principal problem in Political Economy</a:t>
            </a:r>
            <a:r>
              <a:rPr lang="en-US" dirty="0"/>
              <a:t>” (Ricardo, 1951[1871], p. 5)</a:t>
            </a:r>
          </a:p>
          <a:p>
            <a:pPr marL="0" indent="0">
              <a:buNone/>
            </a:pPr>
            <a:endParaRPr lang="en-US" dirty="0"/>
          </a:p>
          <a:p>
            <a:r>
              <a:rPr lang="el-GR" dirty="0"/>
              <a:t>Το ενδιαφέρον του για την κατανομή είχε να κάνει με τη προσπάθειά του να καταλάβει τις αρχές που διέπουν την οικονομική ανάπτυξη. </a:t>
            </a:r>
          </a:p>
          <a:p>
            <a:pPr marL="0" indent="0">
              <a:buNone/>
            </a:pPr>
            <a:endParaRPr lang="en-US" dirty="0"/>
          </a:p>
          <a:p>
            <a:r>
              <a:rPr lang="el-GR" dirty="0"/>
              <a:t>Το ποσοστό του κέρδους (</a:t>
            </a:r>
            <a:r>
              <a:rPr lang="en-US" i="1" dirty="0"/>
              <a:t>The rate of profit</a:t>
            </a:r>
            <a:r>
              <a:rPr lang="el-GR" dirty="0"/>
              <a:t>) ήταν αυτό που καθόριζε την οικονομική ανάπτυξη. </a:t>
            </a:r>
            <a:endParaRPr lang="en-GB" dirty="0"/>
          </a:p>
        </p:txBody>
      </p:sp>
      <p:sp>
        <p:nvSpPr>
          <p:cNvPr id="4" name="Slide Number Placeholder 3">
            <a:extLst>
              <a:ext uri="{FF2B5EF4-FFF2-40B4-BE49-F238E27FC236}">
                <a16:creationId xmlns:a16="http://schemas.microsoft.com/office/drawing/2014/main" id="{55DAEF6E-D745-42D3-9DCD-77B5DC64238C}"/>
              </a:ext>
            </a:extLst>
          </p:cNvPr>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6</a:t>
            </a:fld>
            <a:endParaRPr lang="en-GB">
              <a:solidFill>
                <a:prstClr val="black">
                  <a:tint val="75000"/>
                </a:prstClr>
              </a:solidFill>
              <a:latin typeface="Calibri"/>
            </a:endParaRPr>
          </a:p>
        </p:txBody>
      </p:sp>
      <p:pic>
        <p:nvPicPr>
          <p:cNvPr id="5" name="Picture 2">
            <a:extLst>
              <a:ext uri="{FF2B5EF4-FFF2-40B4-BE49-F238E27FC236}">
                <a16:creationId xmlns:a16="http://schemas.microsoft.com/office/drawing/2014/main" id="{D4D2B33C-D94E-825C-7CA1-F3D1DCA44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659" y="2162334"/>
            <a:ext cx="8620125"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820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228998"/>
          </a:xfrm>
        </p:spPr>
        <p:txBody>
          <a:bodyPr>
            <a:normAutofit fontScale="90000"/>
          </a:bodyPr>
          <a:lstStyle/>
          <a:p>
            <a:r>
              <a:rPr lang="el-GR" dirty="0"/>
              <a:t>Μεθοδολογία και διαφορές από τον </a:t>
            </a:r>
            <a:r>
              <a:rPr lang="en-GB" dirty="0"/>
              <a:t>Adam Smith</a:t>
            </a:r>
          </a:p>
        </p:txBody>
      </p:sp>
      <p:sp>
        <p:nvSpPr>
          <p:cNvPr id="3" name="Content Placeholder 2"/>
          <p:cNvSpPr>
            <a:spLocks noGrp="1"/>
          </p:cNvSpPr>
          <p:nvPr>
            <p:ph idx="1"/>
          </p:nvPr>
        </p:nvSpPr>
        <p:spPr>
          <a:xfrm>
            <a:off x="1319917" y="1486830"/>
            <a:ext cx="9859617" cy="4894499"/>
          </a:xfrm>
        </p:spPr>
        <p:txBody>
          <a:bodyPr>
            <a:normAutofit fontScale="70000" lnSpcReduction="20000"/>
          </a:bodyPr>
          <a:lstStyle/>
          <a:p>
            <a:r>
              <a:rPr lang="en-GB" dirty="0"/>
              <a:t> </a:t>
            </a:r>
            <a:r>
              <a:rPr lang="el-GR" dirty="0"/>
              <a:t>Ο </a:t>
            </a:r>
            <a:r>
              <a:rPr lang="en-GB" dirty="0"/>
              <a:t>Adam Smith </a:t>
            </a:r>
            <a:r>
              <a:rPr lang="el-GR" dirty="0"/>
              <a:t>χρησιμοποιούσε αναλυτικά επιχειρήματα και ιστορικά παραδείγματα.</a:t>
            </a:r>
          </a:p>
          <a:p>
            <a:endParaRPr lang="el-GR" dirty="0"/>
          </a:p>
          <a:p>
            <a:r>
              <a:rPr lang="el-GR" dirty="0"/>
              <a:t>Ο </a:t>
            </a:r>
            <a:r>
              <a:rPr lang="en-GB" dirty="0"/>
              <a:t>Ricardo </a:t>
            </a:r>
            <a:r>
              <a:rPr lang="el-GR" dirty="0"/>
              <a:t>έχει περισσότερο κλίση στα αναλυτικά επιχειρήματα και στη δημιουργία μοντέλων που βασίζονται σε απλές βασικές παραδοχές. </a:t>
            </a:r>
          </a:p>
          <a:p>
            <a:endParaRPr lang="el-GR" dirty="0"/>
          </a:p>
          <a:p>
            <a:r>
              <a:rPr lang="el-GR" dirty="0"/>
              <a:t>Ο </a:t>
            </a:r>
            <a:r>
              <a:rPr lang="en-GB" dirty="0"/>
              <a:t>Ricardo </a:t>
            </a:r>
            <a:r>
              <a:rPr lang="el-GR" dirty="0"/>
              <a:t>ασχολείται με τις σχέσεις των τάξεων στην παραγωγή, και όχι ουσιαστικά με την ανταλλαγή προϊόντων μεταξύ των ιδιωτών.</a:t>
            </a:r>
          </a:p>
          <a:p>
            <a:pPr marL="0" indent="0">
              <a:buNone/>
            </a:pPr>
            <a:r>
              <a:rPr lang="el-GR" dirty="0"/>
              <a:t> </a:t>
            </a:r>
          </a:p>
          <a:p>
            <a:r>
              <a:rPr lang="el-GR" dirty="0"/>
              <a:t>Το βασικό του ενδιαφέρον είναι η κατανομή της παραγωγής και του πλούτου που δημιουργεί η βιομηχανική επανάσταση. </a:t>
            </a:r>
          </a:p>
          <a:p>
            <a:endParaRPr lang="el-GR" dirty="0"/>
          </a:p>
          <a:p>
            <a:r>
              <a:rPr lang="el-GR" dirty="0"/>
              <a:t>Η σχολή των κλασικών οικονομικών και η μέθοδος του αποκαλούνται Νέο-</a:t>
            </a:r>
            <a:r>
              <a:rPr lang="el-GR" dirty="0" err="1"/>
              <a:t>Ρικαρδιανες</a:t>
            </a:r>
            <a:r>
              <a:rPr lang="en-GB" dirty="0"/>
              <a:t>. </a:t>
            </a:r>
            <a:endParaRPr lang="el-GR" dirty="0"/>
          </a:p>
          <a:p>
            <a:pPr lvl="1"/>
            <a:r>
              <a:rPr lang="el-GR" dirty="0"/>
              <a:t>Η βασική τους αρχή είναι η εύρεση γενικών κανόνων που διέπουν τον καπιταλισμό. </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1420155"/>
            <a:ext cx="8620125"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7</a:t>
            </a:fld>
            <a:endParaRPr lang="en-GB">
              <a:solidFill>
                <a:prstClr val="black">
                  <a:tint val="75000"/>
                </a:prstClr>
              </a:solidFill>
              <a:latin typeface="Calibri"/>
            </a:endParaRPr>
          </a:p>
        </p:txBody>
      </p:sp>
    </p:spTree>
    <p:extLst>
      <p:ext uri="{BB962C8B-B14F-4D97-AF65-F5344CB8AC3E}">
        <p14:creationId xmlns:p14="http://schemas.microsoft.com/office/powerpoint/2010/main" val="140401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1"/>
            <a:ext cx="8229600" cy="681409"/>
          </a:xfrm>
        </p:spPr>
        <p:txBody>
          <a:bodyPr>
            <a:normAutofit fontScale="90000"/>
          </a:bodyPr>
          <a:lstStyle/>
          <a:p>
            <a:r>
              <a:rPr lang="el-GR" dirty="0"/>
              <a:t>Οι τρεις τάξεις</a:t>
            </a:r>
            <a:endParaRPr lang="en-GB" dirty="0"/>
          </a:p>
        </p:txBody>
      </p:sp>
      <p:sp>
        <p:nvSpPr>
          <p:cNvPr id="3" name="Content Placeholder 2"/>
          <p:cNvSpPr>
            <a:spLocks noGrp="1"/>
          </p:cNvSpPr>
          <p:nvPr>
            <p:ph idx="1"/>
          </p:nvPr>
        </p:nvSpPr>
        <p:spPr>
          <a:xfrm>
            <a:off x="1248355" y="980729"/>
            <a:ext cx="8962445" cy="5544616"/>
          </a:xfrm>
        </p:spPr>
        <p:txBody>
          <a:bodyPr>
            <a:normAutofit fontScale="77500" lnSpcReduction="20000"/>
          </a:bodyPr>
          <a:lstStyle/>
          <a:p>
            <a:pPr marL="514350" indent="-514350">
              <a:buFont typeface="+mj-lt"/>
              <a:buAutoNum type="arabicPeriod"/>
            </a:pPr>
            <a:r>
              <a:rPr lang="el-GR" b="1" dirty="0"/>
              <a:t>Η εργατική τάξη</a:t>
            </a:r>
          </a:p>
          <a:p>
            <a:pPr marL="914400" lvl="1" indent="-514350"/>
            <a:r>
              <a:rPr lang="el-GR" dirty="0"/>
              <a:t>Εργάτες που δουλεύουν για να επιβιώσουν και λαμβάνουν μισθούς. </a:t>
            </a:r>
          </a:p>
          <a:p>
            <a:pPr marL="914400" lvl="1" indent="-514350"/>
            <a:r>
              <a:rPr lang="el-GR" dirty="0"/>
              <a:t>Η δημιουργία αυτής της τάξης και η σχέση της με την εργασία αλλά και με τους εργοδότες απορρέει από τη Βιομηχανική Επανάσταση. </a:t>
            </a:r>
          </a:p>
          <a:p>
            <a:pPr marL="400050" lvl="1" indent="0">
              <a:buNone/>
            </a:pPr>
            <a:endParaRPr lang="el-GR" dirty="0"/>
          </a:p>
          <a:p>
            <a:pPr marL="514350" indent="-514350">
              <a:buFont typeface="+mj-lt"/>
              <a:buAutoNum type="arabicPeriod"/>
            </a:pPr>
            <a:r>
              <a:rPr lang="el-GR" b="1" dirty="0"/>
              <a:t>Η καπιταλιστική τάξη</a:t>
            </a:r>
            <a:endParaRPr lang="en-GB" b="1" dirty="0"/>
          </a:p>
          <a:p>
            <a:pPr marL="914400" lvl="1" indent="-514350"/>
            <a:r>
              <a:rPr lang="el-GR" dirty="0"/>
              <a:t>Πληρώνουν ενοίκιο/</a:t>
            </a:r>
            <a:r>
              <a:rPr lang="el-GR" dirty="0" err="1"/>
              <a:t>γαιοπρόσοδο</a:t>
            </a:r>
            <a:r>
              <a:rPr lang="el-GR" dirty="0"/>
              <a:t> (</a:t>
            </a:r>
            <a:r>
              <a:rPr lang="en-GB" dirty="0"/>
              <a:t>rent</a:t>
            </a:r>
            <a:r>
              <a:rPr lang="el-GR" dirty="0"/>
              <a:t>) στους γαιοκτήμονες και μισθούς στους εργάτες.</a:t>
            </a:r>
            <a:r>
              <a:rPr lang="en-GB" dirty="0"/>
              <a:t> </a:t>
            </a:r>
          </a:p>
          <a:p>
            <a:pPr marL="914400" lvl="1" indent="-514350"/>
            <a:r>
              <a:rPr lang="el-GR" dirty="0"/>
              <a:t>Ανταμείβονται με το κέρδος της παραγωγής βιομηχανικών προϊόντων.</a:t>
            </a:r>
            <a:r>
              <a:rPr lang="en-GB" dirty="0"/>
              <a:t> </a:t>
            </a:r>
            <a:endParaRPr lang="el-GR" dirty="0"/>
          </a:p>
          <a:p>
            <a:pPr marL="400050" lvl="1" indent="0">
              <a:buNone/>
            </a:pPr>
            <a:endParaRPr lang="en-GB" dirty="0"/>
          </a:p>
          <a:p>
            <a:pPr marL="514350" indent="-514350">
              <a:buFont typeface="+mj-lt"/>
              <a:buAutoNum type="arabicPeriod"/>
            </a:pPr>
            <a:r>
              <a:rPr lang="el-GR" b="1" dirty="0"/>
              <a:t>Οι γαιοκτήμονες</a:t>
            </a:r>
            <a:endParaRPr lang="en-GB" b="1" dirty="0"/>
          </a:p>
          <a:p>
            <a:pPr marL="914400" lvl="1" indent="-514350"/>
            <a:r>
              <a:rPr lang="el-GR" dirty="0"/>
              <a:t>Είναι οι πλούσιοι αριστοκράτες των οποίων τα εισοδήματα έρχονται από τους τίτλους ιδιοκτησίας που κατέχουν. </a:t>
            </a:r>
            <a:endParaRPr lang="en-GB" dirty="0"/>
          </a:p>
          <a:p>
            <a:pPr marL="914400" lvl="1" indent="-514350"/>
            <a:r>
              <a:rPr lang="el-GR" dirty="0"/>
              <a:t>Αποκαλούμε το εισόδημά τους </a:t>
            </a:r>
            <a:r>
              <a:rPr lang="el-GR" dirty="0" err="1"/>
              <a:t>γαιοπρόσοδο</a:t>
            </a:r>
            <a:r>
              <a:rPr lang="el-GR" dirty="0"/>
              <a:t> (</a:t>
            </a:r>
            <a:r>
              <a:rPr lang="en-GB" dirty="0"/>
              <a:t>rent</a:t>
            </a:r>
            <a:r>
              <a:rPr lang="el-GR" dirty="0"/>
              <a:t>) γιατί παραχωρούν γη ή κτηριακό εξοπλισμό στους καπιταλιστές</a:t>
            </a:r>
            <a:r>
              <a:rPr lang="el-GR" b="1" dirty="0"/>
              <a:t>. </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339" y="885927"/>
            <a:ext cx="8626475"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8</a:t>
            </a:fld>
            <a:endParaRPr lang="en-GB">
              <a:solidFill>
                <a:prstClr val="black">
                  <a:tint val="75000"/>
                </a:prstClr>
              </a:solidFill>
              <a:latin typeface="Calibri"/>
            </a:endParaRPr>
          </a:p>
        </p:txBody>
      </p:sp>
    </p:spTree>
    <p:extLst>
      <p:ext uri="{BB962C8B-B14F-4D97-AF65-F5344CB8AC3E}">
        <p14:creationId xmlns:p14="http://schemas.microsoft.com/office/powerpoint/2010/main" val="3750480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792088"/>
          </a:xfrm>
        </p:spPr>
        <p:txBody>
          <a:bodyPr>
            <a:normAutofit fontScale="90000"/>
          </a:bodyPr>
          <a:lstStyle/>
          <a:p>
            <a:r>
              <a:rPr lang="el-GR" dirty="0"/>
              <a:t>Το μοντέλο σιτηρών</a:t>
            </a:r>
            <a:br>
              <a:rPr lang="el-GR" dirty="0"/>
            </a:br>
            <a:r>
              <a:rPr lang="el-GR" dirty="0"/>
              <a:t>(</a:t>
            </a:r>
            <a:r>
              <a:rPr lang="en-GB" dirty="0"/>
              <a:t>The Corn Model I</a:t>
            </a:r>
            <a:r>
              <a:rPr lang="el-GR" dirty="0"/>
              <a:t>)</a:t>
            </a:r>
            <a:endParaRPr lang="en-GB" dirty="0"/>
          </a:p>
        </p:txBody>
      </p:sp>
      <p:sp>
        <p:nvSpPr>
          <p:cNvPr id="3" name="Content Placeholder 2"/>
          <p:cNvSpPr>
            <a:spLocks noGrp="1"/>
          </p:cNvSpPr>
          <p:nvPr>
            <p:ph idx="1"/>
          </p:nvPr>
        </p:nvSpPr>
        <p:spPr>
          <a:xfrm>
            <a:off x="1121134" y="1923734"/>
            <a:ext cx="10129962" cy="4529601"/>
          </a:xfrm>
        </p:spPr>
        <p:txBody>
          <a:bodyPr>
            <a:normAutofit fontScale="85000" lnSpcReduction="20000"/>
          </a:bodyPr>
          <a:lstStyle/>
          <a:p>
            <a:r>
              <a:rPr lang="el-GR" dirty="0"/>
              <a:t>Το μοντέλο του </a:t>
            </a:r>
            <a:r>
              <a:rPr lang="en-GB" dirty="0"/>
              <a:t>Ricardo</a:t>
            </a:r>
            <a:r>
              <a:rPr lang="el-GR" dirty="0"/>
              <a:t> είναι μια απλούστευση των διαδικασιών που ισχύουν στην πραγματική οικονομία αλλά προσπαθεί να δείξει τους βαθύτερους κανόνες που διέπουν το σύστημα. </a:t>
            </a:r>
          </a:p>
          <a:p>
            <a:pPr marL="0" indent="0">
              <a:buNone/>
            </a:pPr>
            <a:endParaRPr lang="el-GR" dirty="0"/>
          </a:p>
          <a:p>
            <a:r>
              <a:rPr lang="el-GR" dirty="0"/>
              <a:t>Το μοντέλο σιτηρών εστιάζει στην παραγωγή σιτηρών σε μια βιομηχανική χώρα, και στην κατανομή των σιτηρών στις διάφορες κοινωνικές τάξεις. </a:t>
            </a:r>
          </a:p>
          <a:p>
            <a:pPr marL="0" indent="0">
              <a:buNone/>
            </a:pPr>
            <a:endParaRPr lang="en-GB" dirty="0"/>
          </a:p>
          <a:p>
            <a:r>
              <a:rPr lang="el-GR" dirty="0"/>
              <a:t>Οι σχετικές ερωτήσεις είναι</a:t>
            </a:r>
            <a:r>
              <a:rPr lang="en-GB" dirty="0"/>
              <a:t>: </a:t>
            </a:r>
          </a:p>
          <a:p>
            <a:pPr lvl="1"/>
            <a:r>
              <a:rPr lang="el-GR" b="1" dirty="0"/>
              <a:t>Τι καθορίζει την κατανομή παραγωγικού πλούτου στην οικονομία;</a:t>
            </a:r>
            <a:endParaRPr lang="en-GB" b="1" dirty="0"/>
          </a:p>
          <a:p>
            <a:pPr lvl="1"/>
            <a:r>
              <a:rPr lang="el-GR" b="1" dirty="0"/>
              <a:t>Ποια είναι η σχέση της κατανομής με την οικονομική ανάπτυξη;</a:t>
            </a:r>
            <a:r>
              <a:rPr lang="en-GB" b="1"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25" y="1354887"/>
            <a:ext cx="8632825"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E3D0E19-D375-4F0C-9920-96693C9885B6}" type="slidenum">
              <a:rPr lang="en-GB">
                <a:solidFill>
                  <a:prstClr val="black">
                    <a:tint val="75000"/>
                  </a:prstClr>
                </a:solidFill>
                <a:latin typeface="Calibri"/>
              </a:rPr>
              <a:pPr/>
              <a:t>9</a:t>
            </a:fld>
            <a:endParaRPr lang="en-GB">
              <a:solidFill>
                <a:prstClr val="black">
                  <a:tint val="75000"/>
                </a:prstClr>
              </a:solidFill>
              <a:latin typeface="Calibri"/>
            </a:endParaRPr>
          </a:p>
        </p:txBody>
      </p:sp>
    </p:spTree>
    <p:extLst>
      <p:ext uri="{BB962C8B-B14F-4D97-AF65-F5344CB8AC3E}">
        <p14:creationId xmlns:p14="http://schemas.microsoft.com/office/powerpoint/2010/main" val="3676011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2892</TotalTime>
  <Words>3236</Words>
  <Application>Microsoft Office PowerPoint</Application>
  <PresentationFormat>Widescreen</PresentationFormat>
  <Paragraphs>375</Paragraphs>
  <Slides>33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Cambria</vt:lpstr>
      <vt:lpstr>Wingdings</vt:lpstr>
      <vt:lpstr>Office Theme</vt:lpstr>
      <vt:lpstr>Θέμα του Office</vt:lpstr>
      <vt:lpstr>Οικονομική Θεωρία I</vt:lpstr>
      <vt:lpstr>Οικονομική Θεωρία II</vt:lpstr>
      <vt:lpstr> Οικονομική Ιστορία </vt:lpstr>
      <vt:lpstr>David Ricardo</vt:lpstr>
      <vt:lpstr>Η εποχή του Ριχάρδου…</vt:lpstr>
      <vt:lpstr>Οι Αρχές της Πολιτικής Οικονομίας και της φορολογίας (The Principles of Political Economy and Taxation)</vt:lpstr>
      <vt:lpstr>Μεθοδολογία και διαφορές από τον Adam Smith</vt:lpstr>
      <vt:lpstr>Οι τρεις τάξεις</vt:lpstr>
      <vt:lpstr>Το μοντέλο σιτηρών (The Corn Model I)</vt:lpstr>
      <vt:lpstr>The Corn Model II</vt:lpstr>
      <vt:lpstr>The Corn Model III</vt:lpstr>
      <vt:lpstr>Οι εργάτες</vt:lpstr>
      <vt:lpstr>PowerPoint Presentation</vt:lpstr>
      <vt:lpstr>Ο καπιταλιστής</vt:lpstr>
      <vt:lpstr>PowerPoint Presentation</vt:lpstr>
      <vt:lpstr>Ricardo - Το πρόβλημα του καπιταλιστή….</vt:lpstr>
      <vt:lpstr>……και το δύσκολο μέλλον</vt:lpstr>
      <vt:lpstr>O Ricardo εν κατακλείδι</vt:lpstr>
      <vt:lpstr>Key concepts</vt:lpstr>
      <vt:lpstr>Capitalism as an economic system</vt:lpstr>
      <vt:lpstr>Ricardo – Malthus - Ζήτηση</vt:lpstr>
      <vt:lpstr>Νεοκλασικά Οικονομικά και Πολιτική Οικονομία</vt:lpstr>
      <vt:lpstr>Surplus product: conflict and change</vt:lpstr>
      <vt:lpstr>Πλεόνασμα  προ-καπιταλιστικές κοινωνίες</vt:lpstr>
      <vt:lpstr>Πλεόνασμα</vt:lpstr>
      <vt:lpstr>Η κοινωνική διάσταση</vt:lpstr>
      <vt:lpstr> Χαρακτηριστικά του υποδείγματος: </vt:lpstr>
      <vt:lpstr>Παραγωγή συνολικού προϊόντος και πλεονάσματος (surplus product)</vt:lpstr>
      <vt:lpstr>Ορισμοί</vt:lpstr>
      <vt:lpstr>Ορισμοί ΙΙ</vt:lpstr>
      <vt:lpstr>Τρόποι αύξησης του πλεονάσματος (κλειστή οικονομία) Ι</vt:lpstr>
      <vt:lpstr>Τρόποι αύξησης του πλεονάσματος (κλειστή οικονομία) ΙΙ</vt:lpstr>
      <vt:lpstr>Παραπομπές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ΦΙΛΟΣΟΦΙΑ ΤΗΣ ΟΙΚΟΝΟΜΙΑΣ, ΕΦΑΡΜΟΣΜΕΝΗ ΠΟΛΙΤΙΚΗ ΦΙΛΟΣΟΦΙΑ, ΠΑΓΚΟΣΜΙΑ ΔΙΚΑΙΟΣΥΝΗ</dc:title>
  <dc:creator>Constantinos Repapis</dc:creator>
  <cp:lastModifiedBy>Constantinos Repapis</cp:lastModifiedBy>
  <cp:revision>38</cp:revision>
  <dcterms:created xsi:type="dcterms:W3CDTF">2020-11-17T15:27:59Z</dcterms:created>
  <dcterms:modified xsi:type="dcterms:W3CDTF">2024-03-31T07:45:48Z</dcterms:modified>
</cp:coreProperties>
</file>