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8" r:id="rId3"/>
    <p:sldId id="359" r:id="rId4"/>
    <p:sldId id="263" r:id="rId5"/>
    <p:sldId id="270" r:id="rId6"/>
    <p:sldId id="375" r:id="rId7"/>
    <p:sldId id="258" r:id="rId8"/>
    <p:sldId id="360" r:id="rId9"/>
    <p:sldId id="361" r:id="rId10"/>
    <p:sldId id="363" r:id="rId11"/>
    <p:sldId id="364" r:id="rId12"/>
    <p:sldId id="365" r:id="rId13"/>
    <p:sldId id="366" r:id="rId14"/>
    <p:sldId id="367" r:id="rId15"/>
    <p:sldId id="368" r:id="rId16"/>
    <p:sldId id="369" r:id="rId17"/>
    <p:sldId id="370" r:id="rId18"/>
    <p:sldId id="371" r:id="rId19"/>
    <p:sldId id="377" r:id="rId20"/>
    <p:sldId id="373" r:id="rId21"/>
    <p:sldId id="379" r:id="rId22"/>
    <p:sldId id="265" r:id="rId23"/>
    <p:sldId id="259" r:id="rId24"/>
    <p:sldId id="262" r:id="rId25"/>
    <p:sldId id="266" r:id="rId26"/>
    <p:sldId id="388" r:id="rId27"/>
    <p:sldId id="380" r:id="rId28"/>
    <p:sldId id="376" r:id="rId29"/>
    <p:sldId id="381" r:id="rId30"/>
    <p:sldId id="382" r:id="rId31"/>
    <p:sldId id="383" r:id="rId32"/>
    <p:sldId id="384" r:id="rId33"/>
    <p:sldId id="385" r:id="rId34"/>
    <p:sldId id="386" r:id="rId35"/>
    <p:sldId id="389" r:id="rId36"/>
    <p:sldId id="394" r:id="rId37"/>
    <p:sldId id="391" r:id="rId38"/>
    <p:sldId id="395" r:id="rId39"/>
    <p:sldId id="393" r:id="rId40"/>
    <p:sldId id="396" r:id="rId41"/>
    <p:sldId id="387" r:id="rId42"/>
    <p:sldId id="397"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68" autoAdjust="0"/>
  </p:normalViewPr>
  <p:slideViewPr>
    <p:cSldViewPr>
      <p:cViewPr varScale="1">
        <p:scale>
          <a:sx n="80" d="100"/>
          <a:sy n="80" d="100"/>
        </p:scale>
        <p:origin x="880" y="4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2065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349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89393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98A808-F4C4-42A9-A658-64C1ECE00ADF}"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92193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8C34AA-490B-43FE-95C5-84A4A1CA3B2B}"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115834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0AE8E-7003-475E-A328-4979F1C090CF}"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304746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EAB225-7F2B-4721-AEA2-49C9AE4A6050}"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62974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C6DEBC-B311-4842-9B6E-7E1693B88F70}" type="datetime1">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150497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9F89BD-B443-429D-8DFC-BAF8D5515E7C}" type="datetime1">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1617657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C19A9-6F09-4B42-8D4A-6641FA037FDE}" type="datetime1">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78148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E5C58-8953-4B28-A8AC-1AF15F977B44}"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74496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319358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E4502-EE9E-4844-82C9-4552C40DF919}"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2643778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B0D06B-8AA8-473B-BF9C-1141885C80DB}"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408637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50CB5E-92FF-4892-A98A-B8BC583B378F}"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23C19-1AA0-4E25-A178-F2AF69278E4F}" type="slidenum">
              <a:rPr lang="en-GB" smtClean="0"/>
              <a:t>‹#›</a:t>
            </a:fld>
            <a:endParaRPr lang="en-GB"/>
          </a:p>
        </p:txBody>
      </p:sp>
    </p:spTree>
    <p:extLst>
      <p:ext uri="{BB962C8B-B14F-4D97-AF65-F5344CB8AC3E}">
        <p14:creationId xmlns:p14="http://schemas.microsoft.com/office/powerpoint/2010/main" val="202833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38317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38712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02AD549-B1F4-4F18-ABA4-776AFC95270A}" type="datetimeFigureOut">
              <a:rPr lang="el-GR" smtClean="0"/>
              <a:pPr/>
              <a:t>26/3/2024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24459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02AD549-B1F4-4F18-ABA4-776AFC95270A}" type="datetimeFigureOut">
              <a:rPr lang="el-GR" smtClean="0"/>
              <a:pPr/>
              <a:t>26/3/2024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29463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pPr/>
              <a:t>26/3/2024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24941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0761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28943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pPr/>
              <a:t>26/3/2024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pPr/>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4F85-81B7-4F27-BF6F-F7A474441ECA}" type="datetime1">
              <a:rPr lang="en-GB" smtClean="0"/>
              <a:t>26/03/2024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23C19-1AA0-4E25-A178-F2AF69278E4F}" type="slidenum">
              <a:rPr lang="en-GB" smtClean="0"/>
              <a:t>‹#›</a:t>
            </a:fld>
            <a:endParaRPr lang="en-GB"/>
          </a:p>
        </p:txBody>
      </p:sp>
    </p:spTree>
    <p:extLst>
      <p:ext uri="{BB962C8B-B14F-4D97-AF65-F5344CB8AC3E}">
        <p14:creationId xmlns:p14="http://schemas.microsoft.com/office/powerpoint/2010/main" val="2608146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el.wikipedia.org/wiki/%CE%94%CE%BF%CF%85%CE%BB%CE%BF%CF%80%CE%B1%CF%81%CE%BF%CE%B9%CE%BA%CE%AF%CE%B1"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ug.nl/ggdc/historicaldevelopment/maddison/data/md2010_horizontal.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42EF-898F-2DC2-5504-CA9A04BD7BDD}"/>
              </a:ext>
            </a:extLst>
          </p:cNvPr>
          <p:cNvSpPr>
            <a:spLocks noGrp="1"/>
          </p:cNvSpPr>
          <p:nvPr>
            <p:ph type="title"/>
          </p:nvPr>
        </p:nvSpPr>
        <p:spPr>
          <a:xfrm>
            <a:off x="457200" y="274638"/>
            <a:ext cx="8229600" cy="994122"/>
          </a:xfrm>
        </p:spPr>
        <p:txBody>
          <a:bodyPr>
            <a:normAutofit fontScale="90000"/>
          </a:bodyPr>
          <a:lstStyle/>
          <a:p>
            <a:r>
              <a:rPr lang="el-GR" dirty="0">
                <a:solidFill>
                  <a:srgbClr val="FF0000"/>
                </a:solidFill>
              </a:rPr>
              <a:t>Εισαγωγή</a:t>
            </a:r>
            <a:r>
              <a:rPr lang="en-US" dirty="0">
                <a:solidFill>
                  <a:srgbClr val="FF0000"/>
                </a:solidFill>
              </a:rPr>
              <a:t>-</a:t>
            </a:r>
            <a:br>
              <a:rPr lang="en-US" dirty="0">
                <a:solidFill>
                  <a:srgbClr val="FF0000"/>
                </a:solidFill>
              </a:rPr>
            </a:br>
            <a:r>
              <a:rPr lang="el-GR" dirty="0">
                <a:solidFill>
                  <a:srgbClr val="FF0000"/>
                </a:solidFill>
              </a:rPr>
              <a:t>Θέματα που θα καλύψουμε</a:t>
            </a:r>
            <a:endParaRPr lang="en-GB" dirty="0">
              <a:solidFill>
                <a:srgbClr val="FF0000"/>
              </a:solidFill>
            </a:endParaRPr>
          </a:p>
        </p:txBody>
      </p:sp>
      <p:sp>
        <p:nvSpPr>
          <p:cNvPr id="3" name="Content Placeholder 2">
            <a:extLst>
              <a:ext uri="{FF2B5EF4-FFF2-40B4-BE49-F238E27FC236}">
                <a16:creationId xmlns:a16="http://schemas.microsoft.com/office/drawing/2014/main" id="{D11C5418-D197-2C7D-3D08-54A2D4114A82}"/>
              </a:ext>
            </a:extLst>
          </p:cNvPr>
          <p:cNvSpPr>
            <a:spLocks noGrp="1"/>
          </p:cNvSpPr>
          <p:nvPr>
            <p:ph idx="1"/>
          </p:nvPr>
        </p:nvSpPr>
        <p:spPr>
          <a:xfrm>
            <a:off x="179512" y="1484784"/>
            <a:ext cx="8928992" cy="5184576"/>
          </a:xfrm>
        </p:spPr>
        <p:txBody>
          <a:bodyPr>
            <a:normAutofit fontScale="47500" lnSpcReduction="20000"/>
          </a:bodyPr>
          <a:lstStyle/>
          <a:p>
            <a:r>
              <a:rPr lang="el-GR" dirty="0"/>
              <a:t>Η Πολιτική Οικονομία ως τρισδιάστατη προσέγγιση της ανάλυσης της οικονομικής δραστηριότητας: </a:t>
            </a:r>
            <a:endParaRPr lang="en-US" dirty="0"/>
          </a:p>
          <a:p>
            <a:pPr lvl="1"/>
            <a:r>
              <a:rPr lang="el-GR" dirty="0"/>
              <a:t>Οικονομικά συστήματα και καπιταλισμός – κοινωνικές τάξεις – Ανταγωνισμός – Εντολή (</a:t>
            </a:r>
            <a:r>
              <a:rPr lang="el-GR" dirty="0" err="1"/>
              <a:t>command</a:t>
            </a:r>
            <a:r>
              <a:rPr lang="el-GR" dirty="0"/>
              <a:t>)- Μεταβολή</a:t>
            </a:r>
          </a:p>
          <a:p>
            <a:pPr marL="0" indent="0">
              <a:buNone/>
            </a:pPr>
            <a:endParaRPr lang="en-US" dirty="0"/>
          </a:p>
          <a:p>
            <a:r>
              <a:rPr lang="el-GR" dirty="0"/>
              <a:t>Πολιτική Οικονομία στο παρελθόν και στο παρόν: </a:t>
            </a:r>
            <a:r>
              <a:rPr lang="el-GR" dirty="0" err="1"/>
              <a:t>Smith-Ricardo-Marx-Keynes-Kalecki</a:t>
            </a:r>
            <a:endParaRPr lang="el-GR" dirty="0"/>
          </a:p>
          <a:p>
            <a:pPr marL="0" indent="0">
              <a:buNone/>
            </a:pPr>
            <a:endParaRPr lang="en-US" dirty="0"/>
          </a:p>
          <a:p>
            <a:r>
              <a:rPr lang="el-GR" dirty="0"/>
              <a:t>Ο καπιταλισμός ως οικονομικό σύστημα- Μέσα παραγωγής και κοινωνικές τάξεις – Σύγκρουση κεφαλαίου-εργασίας για τη διανομή του πλεονάσματος</a:t>
            </a:r>
          </a:p>
          <a:p>
            <a:pPr marL="0" indent="0">
              <a:buNone/>
            </a:pPr>
            <a:endParaRPr lang="en-US" dirty="0"/>
          </a:p>
          <a:p>
            <a:r>
              <a:rPr lang="el-GR" dirty="0"/>
              <a:t>Καπιταλιστική παραγωγή κέρδος και ποσοστό κέρδους: προσδιοριστικοί παράγοντες του ποσοστού κέρδους</a:t>
            </a:r>
          </a:p>
          <a:p>
            <a:pPr marL="0" indent="0">
              <a:buNone/>
            </a:pPr>
            <a:endParaRPr lang="en-US" dirty="0"/>
          </a:p>
          <a:p>
            <a:r>
              <a:rPr lang="el-GR" dirty="0"/>
              <a:t>Ανταγωνισμός και συγκέντρωση κεφαλαίου</a:t>
            </a:r>
          </a:p>
          <a:p>
            <a:pPr marL="0" indent="0">
              <a:buNone/>
            </a:pPr>
            <a:endParaRPr lang="en-US" dirty="0"/>
          </a:p>
          <a:p>
            <a:r>
              <a:rPr lang="el-GR" dirty="0"/>
              <a:t>Μισθός αποδοτικότητας, εργασιακή προσπάθεια, παραγωγικότητα και </a:t>
            </a:r>
            <a:r>
              <a:rPr lang="el-GR" dirty="0" err="1"/>
              <a:t>μοναδιαίο</a:t>
            </a:r>
            <a:r>
              <a:rPr lang="el-GR" dirty="0"/>
              <a:t> κόστος εργασίας</a:t>
            </a:r>
          </a:p>
          <a:p>
            <a:endParaRPr lang="en-US" dirty="0"/>
          </a:p>
          <a:p>
            <a:r>
              <a:rPr lang="el-GR" dirty="0"/>
              <a:t>Ανισότητα και φτώχεια σε παγκόσμια κλίμακα</a:t>
            </a:r>
          </a:p>
          <a:p>
            <a:endParaRPr lang="en-US" dirty="0"/>
          </a:p>
          <a:p>
            <a:r>
              <a:rPr lang="el-GR" dirty="0"/>
              <a:t>Συνολική Ζήτηση Απασχόληση και Ανεργία-πολλαπλασιαστές απασχόλησης και προϊόντος-μισθοί ως στοιχεία του κόστους και της ζήτησης</a:t>
            </a:r>
            <a:endParaRPr lang="en-US" dirty="0"/>
          </a:p>
          <a:p>
            <a:endParaRPr lang="el-GR" dirty="0"/>
          </a:p>
          <a:p>
            <a:r>
              <a:rPr lang="el-GR" dirty="0"/>
              <a:t>Τα Διλήμματα της Μακροοικονομικής Πολιτικής: «Συμπίεση των κερδών»-Εξαγωγές, εισαγωγές και συνολική ζήτηση- Διεθνές εμπόριο και μακροοικονομική πολιτική- σύγκρουση δημοσιονομικής και νομισματικής πολιτικής-θεσμοί για την επίτευξη πλήρους απασχόλησης</a:t>
            </a:r>
          </a:p>
        </p:txBody>
      </p:sp>
    </p:spTree>
    <p:extLst>
      <p:ext uri="{BB962C8B-B14F-4D97-AF65-F5344CB8AC3E}">
        <p14:creationId xmlns:p14="http://schemas.microsoft.com/office/powerpoint/2010/main" val="121207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869160"/>
            <a:ext cx="8569895" cy="1800200"/>
          </a:xfrm>
        </p:spPr>
        <p:txBody>
          <a:bodyPr>
            <a:normAutofit fontScale="55000" lnSpcReduction="20000"/>
          </a:bodyPr>
          <a:lstStyle/>
          <a:p>
            <a:pPr marL="0" indent="0">
              <a:buNone/>
            </a:pPr>
            <a:endParaRPr lang="en-GB" dirty="0"/>
          </a:p>
          <a:p>
            <a:r>
              <a:rPr lang="el-GR" dirty="0"/>
              <a:t>Ζούμε στην εποχή με τον μεγαλύτερο παγκόσμιο πληθυσμό που έζησε ποτέ σε αυτόν τον πλανήτη (και μπορεί, ίσως, και που θα ζήσει).</a:t>
            </a:r>
            <a:endParaRPr lang="en-GB" dirty="0"/>
          </a:p>
          <a:p>
            <a:r>
              <a:rPr lang="el-GR" dirty="0"/>
              <a:t>Παράγουμε περισσότερα προϊόντα από οποιαδήποτε περίοδο του παρελθόντος. </a:t>
            </a:r>
          </a:p>
          <a:p>
            <a:r>
              <a:rPr lang="el-GR" dirty="0"/>
              <a:t>Είμαστε, κατά μέσο όρο, περισσότερο πλούσιοι από ποτέ στην ικανότητα μας να αγοράζουμε καταναλωτικά προϊόντα.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16632"/>
            <a:ext cx="8497887"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8223C19-1AA0-4E25-A178-F2AF69278E4F}" type="slidenum">
              <a:rPr lang="en-GB" smtClean="0"/>
              <a:t>10</a:t>
            </a:fld>
            <a:endParaRPr lang="en-GB"/>
          </a:p>
        </p:txBody>
      </p:sp>
    </p:spTree>
    <p:extLst>
      <p:ext uri="{BB962C8B-B14F-4D97-AF65-F5344CB8AC3E}">
        <p14:creationId xmlns:p14="http://schemas.microsoft.com/office/powerpoint/2010/main" val="146327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Από που πηγάζει αυτή η ανάπτυξη</a:t>
            </a:r>
            <a:r>
              <a:rPr lang="en-US" dirty="0"/>
              <a:t>;</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94" y="1484784"/>
            <a:ext cx="8605773" cy="45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8223C19-1AA0-4E25-A178-F2AF69278E4F}" type="slidenum">
              <a:rPr lang="en-GB" smtClean="0"/>
              <a:t>11</a:t>
            </a:fld>
            <a:endParaRPr lang="en-GB"/>
          </a:p>
        </p:txBody>
      </p:sp>
    </p:spTree>
    <p:extLst>
      <p:ext uri="{BB962C8B-B14F-4D97-AF65-F5344CB8AC3E}">
        <p14:creationId xmlns:p14="http://schemas.microsoft.com/office/powerpoint/2010/main" val="25505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1" y="1292827"/>
            <a:ext cx="8848446" cy="517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3911" y="274638"/>
            <a:ext cx="8422889" cy="850106"/>
          </a:xfrm>
        </p:spPr>
        <p:txBody>
          <a:bodyPr>
            <a:normAutofit fontScale="90000"/>
          </a:bodyPr>
          <a:lstStyle/>
          <a:p>
            <a:r>
              <a:rPr lang="el-GR" dirty="0"/>
              <a:t>Η πληθυσμιακή έκρηξη συμβαίνει πρώτα στην Ευρώπη</a:t>
            </a:r>
            <a:endParaRPr lang="en-GB" dirty="0"/>
          </a:p>
        </p:txBody>
      </p:sp>
      <p:sp>
        <p:nvSpPr>
          <p:cNvPr id="3" name="Content Placeholder 2"/>
          <p:cNvSpPr>
            <a:spLocks noGrp="1"/>
          </p:cNvSpPr>
          <p:nvPr>
            <p:ph idx="1"/>
          </p:nvPr>
        </p:nvSpPr>
        <p:spPr>
          <a:xfrm>
            <a:off x="2339752" y="1292827"/>
            <a:ext cx="5040560" cy="432048"/>
          </a:xfrm>
        </p:spPr>
        <p:txBody>
          <a:bodyPr>
            <a:noAutofit/>
          </a:bodyPr>
          <a:lstStyle/>
          <a:p>
            <a:pPr marL="0" indent="0" algn="ctr">
              <a:buNone/>
            </a:pPr>
            <a:r>
              <a:rPr lang="en-GB" sz="2800" dirty="0"/>
              <a:t>Population in thousands</a:t>
            </a:r>
          </a:p>
        </p:txBody>
      </p:sp>
      <p:sp>
        <p:nvSpPr>
          <p:cNvPr id="4" name="Slide Number Placeholder 3"/>
          <p:cNvSpPr>
            <a:spLocks noGrp="1"/>
          </p:cNvSpPr>
          <p:nvPr>
            <p:ph type="sldNum" sz="quarter" idx="12"/>
          </p:nvPr>
        </p:nvSpPr>
        <p:spPr/>
        <p:txBody>
          <a:bodyPr/>
          <a:lstStyle/>
          <a:p>
            <a:fld id="{88223C19-1AA0-4E25-A178-F2AF69278E4F}" type="slidenum">
              <a:rPr lang="en-GB" smtClean="0"/>
              <a:t>12</a:t>
            </a:fld>
            <a:endParaRPr lang="en-GB"/>
          </a:p>
        </p:txBody>
      </p:sp>
    </p:spTree>
    <p:extLst>
      <p:ext uri="{BB962C8B-B14F-4D97-AF65-F5344CB8AC3E}">
        <p14:creationId xmlns:p14="http://schemas.microsoft.com/office/powerpoint/2010/main" val="162232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132235"/>
          </a:xfrm>
        </p:spPr>
        <p:txBody>
          <a:bodyPr>
            <a:normAutofit fontScale="90000"/>
          </a:bodyPr>
          <a:lstStyle/>
          <a:p>
            <a:r>
              <a:rPr lang="el-GR" dirty="0"/>
              <a:t>Την ίδια εποχή στην Κίνα και την Ινδία</a:t>
            </a:r>
            <a:r>
              <a:rPr lang="en-GB"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62673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59419" y="1483838"/>
            <a:ext cx="3205682" cy="461665"/>
          </a:xfrm>
          <a:prstGeom prst="rect">
            <a:avLst/>
          </a:prstGeom>
        </p:spPr>
        <p:txBody>
          <a:bodyPr wrap="square">
            <a:spAutoFit/>
          </a:bodyPr>
          <a:lstStyle/>
          <a:p>
            <a:r>
              <a:rPr lang="en-GB" sz="2400" dirty="0"/>
              <a:t>Population in thousands</a:t>
            </a:r>
          </a:p>
        </p:txBody>
      </p:sp>
      <p:sp>
        <p:nvSpPr>
          <p:cNvPr id="3" name="Slide Number Placeholder 2"/>
          <p:cNvSpPr>
            <a:spLocks noGrp="1"/>
          </p:cNvSpPr>
          <p:nvPr>
            <p:ph type="sldNum" sz="quarter" idx="12"/>
          </p:nvPr>
        </p:nvSpPr>
        <p:spPr/>
        <p:txBody>
          <a:bodyPr/>
          <a:lstStyle/>
          <a:p>
            <a:fld id="{88223C19-1AA0-4E25-A178-F2AF69278E4F}" type="slidenum">
              <a:rPr lang="en-GB" smtClean="0"/>
              <a:t>13</a:t>
            </a:fld>
            <a:endParaRPr lang="en-GB"/>
          </a:p>
        </p:txBody>
      </p:sp>
    </p:spTree>
    <p:extLst>
      <p:ext uri="{BB962C8B-B14F-4D97-AF65-F5344CB8AC3E}">
        <p14:creationId xmlns:p14="http://schemas.microsoft.com/office/powerpoint/2010/main" val="81818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5517232"/>
            <a:ext cx="8784977" cy="997571"/>
          </a:xfrm>
        </p:spPr>
        <p:txBody>
          <a:bodyPr>
            <a:noAutofit/>
          </a:bodyPr>
          <a:lstStyle/>
          <a:p>
            <a:pPr marL="0" indent="0">
              <a:buNone/>
            </a:pPr>
            <a:r>
              <a:rPr lang="el-GR" sz="2400" dirty="0"/>
              <a:t>Η εμπειρία του καπιταλιστικού συστήματος έως τώρα είναι ότι η αύξηση του εισοδήματος είναι άνισα κατανεμημένη.</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800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8223C19-1AA0-4E25-A178-F2AF69278E4F}" type="slidenum">
              <a:rPr lang="en-GB" smtClean="0"/>
              <a:t>14</a:t>
            </a:fld>
            <a:endParaRPr lang="en-GB"/>
          </a:p>
        </p:txBody>
      </p:sp>
    </p:spTree>
    <p:extLst>
      <p:ext uri="{BB962C8B-B14F-4D97-AF65-F5344CB8AC3E}">
        <p14:creationId xmlns:p14="http://schemas.microsoft.com/office/powerpoint/2010/main" val="304337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6192688"/>
          </a:xfrm>
        </p:spPr>
        <p:txBody>
          <a:bodyPr>
            <a:normAutofit fontScale="62500" lnSpcReduction="20000"/>
          </a:bodyPr>
          <a:lstStyle/>
          <a:p>
            <a:pPr marL="0" indent="0">
              <a:buNone/>
            </a:pPr>
            <a:r>
              <a:rPr lang="el-GR" dirty="0"/>
              <a:t>Η διαρκής αύξηση των υλικών αγαθών/συνθήκων είναι ένα πολύ πρόσφατο φαινόμενο</a:t>
            </a:r>
          </a:p>
          <a:p>
            <a:pPr marL="0" indent="0">
              <a:buNone/>
            </a:pPr>
            <a:endParaRPr lang="en-GB" dirty="0"/>
          </a:p>
          <a:p>
            <a:pPr marL="0" indent="0">
              <a:buNone/>
            </a:pPr>
            <a:r>
              <a:rPr lang="el-GR" b="1" dirty="0"/>
              <a:t>Μεταξύ του</a:t>
            </a:r>
            <a:r>
              <a:rPr lang="en-GB" b="1" dirty="0"/>
              <a:t> 1</a:t>
            </a:r>
            <a:r>
              <a:rPr lang="el-GR" b="1" baseline="30000" dirty="0"/>
              <a:t>ο</a:t>
            </a:r>
            <a:r>
              <a:rPr lang="el-GR" b="1" dirty="0"/>
              <a:t> αιώνα</a:t>
            </a:r>
            <a:r>
              <a:rPr lang="en-GB" b="1" dirty="0"/>
              <a:t> </a:t>
            </a:r>
            <a:r>
              <a:rPr lang="el-GR" b="1" dirty="0"/>
              <a:t>και του</a:t>
            </a:r>
            <a:r>
              <a:rPr lang="en-GB" b="1" dirty="0"/>
              <a:t> 1820,</a:t>
            </a:r>
            <a:r>
              <a:rPr lang="el-GR" b="1" dirty="0"/>
              <a:t> το παγκόσμιο κατά κεφαλήν ΑΕΠ αυξήθηκε</a:t>
            </a:r>
            <a:r>
              <a:rPr lang="en-GB" b="1" dirty="0"/>
              <a:t> </a:t>
            </a:r>
            <a:r>
              <a:rPr lang="el-GR" b="1" dirty="0"/>
              <a:t>από </a:t>
            </a:r>
            <a:r>
              <a:rPr lang="en-GB" b="1" dirty="0"/>
              <a:t>$467 </a:t>
            </a:r>
            <a:r>
              <a:rPr lang="el-GR" b="1" dirty="0"/>
              <a:t>στα</a:t>
            </a:r>
            <a:r>
              <a:rPr lang="en-GB" b="1" dirty="0"/>
              <a:t> $666</a:t>
            </a:r>
            <a:r>
              <a:rPr lang="en-GB" dirty="0"/>
              <a:t>.</a:t>
            </a:r>
          </a:p>
          <a:p>
            <a:pPr lvl="1"/>
            <a:r>
              <a:rPr lang="el-GR" dirty="0"/>
              <a:t>Μεταξύ του 1 αιώνα και του</a:t>
            </a:r>
            <a:r>
              <a:rPr lang="en-GB" dirty="0"/>
              <a:t> 1700 </a:t>
            </a:r>
            <a:r>
              <a:rPr lang="el-GR" dirty="0"/>
              <a:t>η αύξηση ήταν από </a:t>
            </a:r>
            <a:r>
              <a:rPr lang="en-GB" dirty="0"/>
              <a:t>$467 </a:t>
            </a:r>
            <a:r>
              <a:rPr lang="el-GR" dirty="0"/>
              <a:t>στα</a:t>
            </a:r>
            <a:r>
              <a:rPr lang="en-GB" dirty="0"/>
              <a:t> $615-  32% </a:t>
            </a:r>
            <a:r>
              <a:rPr lang="el-GR" dirty="0"/>
              <a:t>σε </a:t>
            </a:r>
            <a:r>
              <a:rPr lang="en-GB" dirty="0"/>
              <a:t> 1700 </a:t>
            </a:r>
            <a:r>
              <a:rPr lang="el-GR" dirty="0"/>
              <a:t>χρονιά</a:t>
            </a:r>
            <a:r>
              <a:rPr lang="en-GB" dirty="0"/>
              <a:t>…..</a:t>
            </a:r>
          </a:p>
          <a:p>
            <a:pPr marL="457200" lvl="1" indent="0">
              <a:buNone/>
            </a:pPr>
            <a:endParaRPr lang="en-GB" dirty="0"/>
          </a:p>
          <a:p>
            <a:pPr marL="0" indent="0">
              <a:buNone/>
            </a:pPr>
            <a:r>
              <a:rPr lang="el-GR" b="1" dirty="0"/>
              <a:t>Στην δυτική Ευρώπη η αύξηση ήταν από </a:t>
            </a:r>
            <a:r>
              <a:rPr lang="en-GB" b="1" dirty="0"/>
              <a:t>$600 </a:t>
            </a:r>
            <a:r>
              <a:rPr lang="el-GR" b="1" dirty="0"/>
              <a:t>στα</a:t>
            </a:r>
            <a:r>
              <a:rPr lang="en-GB" b="1" dirty="0"/>
              <a:t> $1200</a:t>
            </a:r>
            <a:r>
              <a:rPr lang="el-GR" b="1" dirty="0"/>
              <a:t> </a:t>
            </a:r>
            <a:r>
              <a:rPr lang="el-GR" b="1" dirty="0" err="1"/>
              <a:t>εως</a:t>
            </a:r>
            <a:r>
              <a:rPr lang="el-GR" b="1" dirty="0"/>
              <a:t> το 1820</a:t>
            </a:r>
            <a:r>
              <a:rPr lang="en-GB" dirty="0"/>
              <a:t>. </a:t>
            </a:r>
          </a:p>
          <a:p>
            <a:pPr marL="457200" lvl="1" indent="0">
              <a:buNone/>
            </a:pPr>
            <a:r>
              <a:rPr lang="en-GB" dirty="0"/>
              <a:t> </a:t>
            </a:r>
          </a:p>
          <a:p>
            <a:pPr marL="0" indent="0">
              <a:buNone/>
            </a:pPr>
            <a:r>
              <a:rPr lang="el-GR" b="1" dirty="0"/>
              <a:t>Το κατά κεφαλήν ΑΕΠ στα υπόλοιπα μέρη του κόσμου παρέμεινε γενικά σταθερό.</a:t>
            </a:r>
          </a:p>
          <a:p>
            <a:pPr marL="400050" lvl="1" indent="0">
              <a:buNone/>
            </a:pPr>
            <a:r>
              <a:rPr lang="el-GR" b="1" dirty="0"/>
              <a:t>Στην Αφρική το κατά κεφαλήν ΑΕΠ είναι</a:t>
            </a:r>
            <a:r>
              <a:rPr lang="en-GB" dirty="0"/>
              <a:t> $420 </a:t>
            </a:r>
            <a:r>
              <a:rPr lang="el-GR" dirty="0"/>
              <a:t>το </a:t>
            </a:r>
            <a:r>
              <a:rPr lang="en-GB" dirty="0"/>
              <a:t>1820, </a:t>
            </a:r>
            <a:r>
              <a:rPr lang="el-GR" dirty="0"/>
              <a:t>στα ίδια επίπεδα από το 1000,</a:t>
            </a:r>
          </a:p>
          <a:p>
            <a:pPr marL="400050" lvl="1" indent="0">
              <a:buNone/>
            </a:pPr>
            <a:r>
              <a:rPr lang="el-GR" dirty="0"/>
              <a:t>Στην Ασία είναι στα</a:t>
            </a:r>
            <a:r>
              <a:rPr lang="en-GB" dirty="0"/>
              <a:t> $581 </a:t>
            </a:r>
            <a:r>
              <a:rPr lang="el-GR" dirty="0"/>
              <a:t>το</a:t>
            </a:r>
            <a:r>
              <a:rPr lang="en-GB" dirty="0"/>
              <a:t> 1820, </a:t>
            </a:r>
            <a:r>
              <a:rPr lang="el-GR" dirty="0"/>
              <a:t>μόλις</a:t>
            </a:r>
            <a:r>
              <a:rPr lang="en-GB" dirty="0"/>
              <a:t> 2%</a:t>
            </a:r>
            <a:r>
              <a:rPr lang="el-GR" dirty="0"/>
              <a:t> υψηλότερο από το</a:t>
            </a:r>
            <a:r>
              <a:rPr lang="en-GB" dirty="0"/>
              <a:t> 1500.</a:t>
            </a:r>
          </a:p>
          <a:p>
            <a:pPr marL="457200" lvl="1" indent="0">
              <a:buNone/>
            </a:pPr>
            <a:endParaRPr lang="en-GB" dirty="0"/>
          </a:p>
          <a:p>
            <a:pPr marL="0" indent="0">
              <a:buNone/>
            </a:pPr>
            <a:r>
              <a:rPr lang="el-GR" dirty="0"/>
              <a:t>Η βελτίωση του βιοτικού επιπέδου του μέσου ανθρώπου αρχίζει στην Ευρώπη και εξαπλώνεται στον πλανήτη. </a:t>
            </a:r>
          </a:p>
          <a:p>
            <a:pPr marL="0" indent="0">
              <a:buNone/>
            </a:pPr>
            <a:r>
              <a:rPr lang="el-GR" i="1" dirty="0"/>
              <a:t>	</a:t>
            </a:r>
          </a:p>
          <a:p>
            <a:pPr marL="0" indent="0">
              <a:buNone/>
            </a:pPr>
            <a:r>
              <a:rPr lang="el-GR" i="1" dirty="0"/>
              <a:t>Από που απορρέει αυτή η δραματική αύξηση μετά το 1800 περίπου</a:t>
            </a:r>
            <a:r>
              <a:rPr lang="en-US" i="1" dirty="0"/>
              <a:t>;</a:t>
            </a:r>
            <a:r>
              <a:rPr lang="el-GR" i="1" dirty="0"/>
              <a:t> Πως μπορούμε να την εξηγήσουμε</a:t>
            </a:r>
            <a:r>
              <a:rPr lang="en-US" i="1" dirty="0"/>
              <a:t>;</a:t>
            </a:r>
            <a:r>
              <a:rPr lang="en-GB" i="1" dirty="0"/>
              <a:t> </a:t>
            </a:r>
          </a:p>
        </p:txBody>
      </p:sp>
      <p:sp>
        <p:nvSpPr>
          <p:cNvPr id="2" name="Slide Number Placeholder 1"/>
          <p:cNvSpPr>
            <a:spLocks noGrp="1"/>
          </p:cNvSpPr>
          <p:nvPr>
            <p:ph type="sldNum" sz="quarter" idx="12"/>
          </p:nvPr>
        </p:nvSpPr>
        <p:spPr/>
        <p:txBody>
          <a:bodyPr/>
          <a:lstStyle/>
          <a:p>
            <a:fld id="{88223C19-1AA0-4E25-A178-F2AF69278E4F}" type="slidenum">
              <a:rPr lang="en-GB" smtClean="0"/>
              <a:t>15</a:t>
            </a:fld>
            <a:endParaRPr lang="en-GB"/>
          </a:p>
        </p:txBody>
      </p:sp>
    </p:spTree>
    <p:extLst>
      <p:ext uri="{BB962C8B-B14F-4D97-AF65-F5344CB8AC3E}">
        <p14:creationId xmlns:p14="http://schemas.microsoft.com/office/powerpoint/2010/main" val="349457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53" y="773025"/>
            <a:ext cx="8928992" cy="523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7544" y="133325"/>
            <a:ext cx="8229600" cy="680939"/>
          </a:xfrm>
        </p:spPr>
        <p:txBody>
          <a:bodyPr/>
          <a:lstStyle/>
          <a:p>
            <a:pPr marL="0" indent="0" algn="ctr">
              <a:buNone/>
            </a:pPr>
            <a:r>
              <a:rPr lang="el-GR" dirty="0"/>
              <a:t>ΑΕΠ στην Δυτική Ευρώπη </a:t>
            </a:r>
            <a:endParaRPr lang="en-GB" dirty="0"/>
          </a:p>
        </p:txBody>
      </p:sp>
      <p:sp>
        <p:nvSpPr>
          <p:cNvPr id="4" name="TextBox 3"/>
          <p:cNvSpPr txBox="1"/>
          <p:nvPr/>
        </p:nvSpPr>
        <p:spPr>
          <a:xfrm>
            <a:off x="1115616" y="873634"/>
            <a:ext cx="6336704" cy="2862322"/>
          </a:xfrm>
          <a:prstGeom prst="rect">
            <a:avLst/>
          </a:prstGeom>
          <a:noFill/>
        </p:spPr>
        <p:txBody>
          <a:bodyPr wrap="square" rtlCol="0">
            <a:spAutoFit/>
          </a:bodyPr>
          <a:lstStyle/>
          <a:p>
            <a:r>
              <a:rPr lang="en-GB" dirty="0"/>
              <a:t>         </a:t>
            </a:r>
            <a:r>
              <a:rPr lang="en-GB" sz="2000" dirty="0"/>
              <a:t>100 : </a:t>
            </a:r>
            <a:r>
              <a:rPr lang="el-GR" sz="2000" dirty="0"/>
              <a:t>Οι ατμομηχανές του Ήρωνα</a:t>
            </a:r>
            <a:endParaRPr lang="en-GB" sz="2000" dirty="0"/>
          </a:p>
          <a:p>
            <a:r>
              <a:rPr lang="en-GB" sz="2000" dirty="0"/>
              <a:t>         410 : </a:t>
            </a:r>
            <a:r>
              <a:rPr lang="el-GR" sz="2000" dirty="0"/>
              <a:t>Η καταστροφή της Ρώμης από τον Αλάριχο</a:t>
            </a:r>
            <a:endParaRPr lang="en-GB" sz="2000" dirty="0"/>
          </a:p>
          <a:p>
            <a:r>
              <a:rPr lang="en-GB" sz="2000" dirty="0"/>
              <a:t>       1096 : </a:t>
            </a:r>
            <a:r>
              <a:rPr lang="el-GR" sz="2000" dirty="0"/>
              <a:t>Πρώτη σταυροφορία</a:t>
            </a:r>
            <a:endParaRPr lang="en-GB" sz="2000" dirty="0"/>
          </a:p>
          <a:p>
            <a:r>
              <a:rPr lang="it-IT" sz="2000" dirty="0"/>
              <a:t>1270-90s: </a:t>
            </a:r>
            <a:r>
              <a:rPr lang="el-GR" sz="2000" dirty="0"/>
              <a:t>Ο </a:t>
            </a:r>
            <a:r>
              <a:rPr lang="it-IT" sz="2000" dirty="0"/>
              <a:t>Marco Polo </a:t>
            </a:r>
            <a:r>
              <a:rPr lang="el-GR" sz="2000" dirty="0"/>
              <a:t>στην Κίνα</a:t>
            </a:r>
            <a:endParaRPr lang="it-IT" sz="2000" dirty="0"/>
          </a:p>
          <a:p>
            <a:r>
              <a:rPr lang="en-GB" sz="2000" dirty="0"/>
              <a:t>       1492 : </a:t>
            </a:r>
            <a:r>
              <a:rPr lang="el-GR" sz="2000" dirty="0"/>
              <a:t>Το πρώτο ταξίδι του Χριστοφόρου Κολόμβου</a:t>
            </a:r>
            <a:endParaRPr lang="en-GB" sz="2000" dirty="0"/>
          </a:p>
          <a:p>
            <a:r>
              <a:rPr lang="en-GB" sz="2000" dirty="0"/>
              <a:t>       1712 : </a:t>
            </a:r>
            <a:r>
              <a:rPr lang="el-GR" sz="2000" dirty="0"/>
              <a:t>Ο </a:t>
            </a:r>
            <a:r>
              <a:rPr lang="en-GB" sz="2000" dirty="0"/>
              <a:t>Newcomen </a:t>
            </a:r>
            <a:r>
              <a:rPr lang="el-GR" sz="2000" dirty="0"/>
              <a:t>πατεντάρει την ατμομηχανή του</a:t>
            </a:r>
            <a:r>
              <a:rPr lang="en-GB" sz="2000" dirty="0"/>
              <a:t> </a:t>
            </a:r>
          </a:p>
          <a:p>
            <a:r>
              <a:rPr lang="en-GB" sz="2000" dirty="0"/>
              <a:t>                    </a:t>
            </a:r>
            <a:r>
              <a:rPr lang="el-GR" sz="2000" b="1" dirty="0"/>
              <a:t>Πρώτη Βιομηχανική Επανάσταση</a:t>
            </a:r>
            <a:endParaRPr lang="en-GB" sz="2000" b="1" i="1" dirty="0"/>
          </a:p>
          <a:p>
            <a:r>
              <a:rPr lang="en-GB" sz="2000" dirty="0"/>
              <a:t>       1860s: </a:t>
            </a:r>
            <a:r>
              <a:rPr lang="el-GR" sz="2000" dirty="0"/>
              <a:t>Ηλεκτρισμός</a:t>
            </a:r>
            <a:r>
              <a:rPr lang="en-GB" sz="2000" dirty="0"/>
              <a:t>, </a:t>
            </a:r>
            <a:r>
              <a:rPr lang="el-GR" sz="2000" dirty="0"/>
              <a:t>μηχανές εσωτερικής καύσης, κλπ.</a:t>
            </a:r>
            <a:r>
              <a:rPr lang="en-GB" sz="2000" dirty="0"/>
              <a:t> </a:t>
            </a:r>
          </a:p>
          <a:p>
            <a:r>
              <a:rPr lang="en-GB" sz="2000" dirty="0"/>
              <a:t>                    </a:t>
            </a:r>
            <a:r>
              <a:rPr lang="el-GR" sz="2000" b="1" dirty="0"/>
              <a:t>Δεύτερη Βιομηχανική Επανάσταση</a:t>
            </a:r>
            <a:endParaRPr lang="en-GB" sz="2000" b="1" dirty="0"/>
          </a:p>
        </p:txBody>
      </p:sp>
      <p:sp>
        <p:nvSpPr>
          <p:cNvPr id="8" name="TextBox 7"/>
          <p:cNvSpPr txBox="1"/>
          <p:nvPr/>
        </p:nvSpPr>
        <p:spPr>
          <a:xfrm>
            <a:off x="107505" y="5973408"/>
            <a:ext cx="8784975" cy="707886"/>
          </a:xfrm>
          <a:prstGeom prst="rect">
            <a:avLst/>
          </a:prstGeom>
          <a:noFill/>
        </p:spPr>
        <p:txBody>
          <a:bodyPr wrap="square" rtlCol="0">
            <a:spAutoFit/>
          </a:bodyPr>
          <a:lstStyle/>
          <a:p>
            <a:r>
              <a:rPr lang="el-GR" sz="2000" dirty="0"/>
              <a:t>Η Τεχνολογική πρόοδος είναι μέρος της εξήγησης του κοινωνικού μετασχηματισμού που επιφέρει την Βιομηχανική επανάσταση, αλλά δεν αρκεί. </a:t>
            </a:r>
            <a:endParaRPr lang="en-GB" sz="2000" dirty="0"/>
          </a:p>
        </p:txBody>
      </p:sp>
      <p:sp>
        <p:nvSpPr>
          <p:cNvPr id="2" name="Slide Number Placeholder 1"/>
          <p:cNvSpPr>
            <a:spLocks noGrp="1"/>
          </p:cNvSpPr>
          <p:nvPr>
            <p:ph type="sldNum" sz="quarter" idx="12"/>
          </p:nvPr>
        </p:nvSpPr>
        <p:spPr>
          <a:xfrm>
            <a:off x="8244408" y="6356350"/>
            <a:ext cx="442392" cy="365125"/>
          </a:xfrm>
        </p:spPr>
        <p:txBody>
          <a:bodyPr/>
          <a:lstStyle/>
          <a:p>
            <a:fld id="{88223C19-1AA0-4E25-A178-F2AF69278E4F}" type="slidenum">
              <a:rPr lang="en-GB" smtClean="0"/>
              <a:t>16</a:t>
            </a:fld>
            <a:endParaRPr lang="en-GB" dirty="0"/>
          </a:p>
        </p:txBody>
      </p:sp>
    </p:spTree>
    <p:extLst>
      <p:ext uri="{BB962C8B-B14F-4D97-AF65-F5344CB8AC3E}">
        <p14:creationId xmlns:p14="http://schemas.microsoft.com/office/powerpoint/2010/main" val="380838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l-GR" dirty="0"/>
              <a:t>Η Βιομηχανική επανάσταση</a:t>
            </a:r>
            <a:endParaRPr lang="en-GB" dirty="0"/>
          </a:p>
        </p:txBody>
      </p:sp>
      <p:sp>
        <p:nvSpPr>
          <p:cNvPr id="3" name="Content Placeholder 2"/>
          <p:cNvSpPr>
            <a:spLocks noGrp="1"/>
          </p:cNvSpPr>
          <p:nvPr>
            <p:ph idx="1"/>
          </p:nvPr>
        </p:nvSpPr>
        <p:spPr>
          <a:xfrm>
            <a:off x="0" y="1052736"/>
            <a:ext cx="9000491" cy="5688632"/>
          </a:xfrm>
        </p:spPr>
        <p:txBody>
          <a:bodyPr>
            <a:normAutofit fontScale="55000" lnSpcReduction="20000"/>
          </a:bodyPr>
          <a:lstStyle/>
          <a:p>
            <a:r>
              <a:rPr lang="el-GR" dirty="0"/>
              <a:t>Ένα μοναδικό γεγονός στην ιστορία της ανθρωπότητας (και στην ιστορία της ζωής του πλανήτη)</a:t>
            </a:r>
            <a:r>
              <a:rPr lang="en-GB" dirty="0"/>
              <a:t>. </a:t>
            </a:r>
          </a:p>
          <a:p>
            <a:endParaRPr lang="el-GR" dirty="0"/>
          </a:p>
          <a:p>
            <a:r>
              <a:rPr lang="el-GR" dirty="0"/>
              <a:t>Μεταλλάσσει με σχεδόν αδιανόητο τρόπο την λειτουργία των ανθρώπινων κοινωνιών και μαζί την ίδια την ισορροπία της ζωής στον πλανήτη. </a:t>
            </a:r>
          </a:p>
          <a:p>
            <a:endParaRPr lang="en-GB" dirty="0"/>
          </a:p>
          <a:p>
            <a:r>
              <a:rPr lang="el-GR" dirty="0"/>
              <a:t>Η βιομηχανική επανάσταση συσχετίζεται, τουλάχιστον ιστορικά, και εγώ πιστεύω και οντολογικά, με την εξέλιξη του καπιταλισμού και την οικονομία της αγοράς.</a:t>
            </a:r>
            <a:r>
              <a:rPr lang="en-GB" dirty="0"/>
              <a:t>  </a:t>
            </a:r>
          </a:p>
          <a:p>
            <a:pPr lvl="1"/>
            <a:r>
              <a:rPr lang="el-GR" dirty="0"/>
              <a:t>Οι διαφορετικές οικονομικές σχολές συνεχίζουν να διαφωνούν σε βασικά ζητήματα σχετικά με αυτό το ερώτημα.</a:t>
            </a:r>
            <a:endParaRPr lang="en-GB" dirty="0"/>
          </a:p>
          <a:p>
            <a:pPr marL="457200" lvl="1" indent="0">
              <a:buNone/>
            </a:pPr>
            <a:endParaRPr lang="en-GB" dirty="0"/>
          </a:p>
          <a:p>
            <a:r>
              <a:rPr lang="el-GR" dirty="0"/>
              <a:t>Ο καπιταλισμός, μπορεί να οριστεί με τον εξής τρόπο</a:t>
            </a:r>
            <a:r>
              <a:rPr lang="en-GB" dirty="0"/>
              <a:t>:</a:t>
            </a:r>
            <a:endParaRPr lang="el-GR" dirty="0"/>
          </a:p>
          <a:p>
            <a:pPr lvl="1"/>
            <a:r>
              <a:rPr lang="el-GR" dirty="0"/>
              <a:t>Ένα σύστημα που βασίζετε στην ιδιωτική πρωτοβουλία για επένδυση και παραγωγή για την αγορά.</a:t>
            </a:r>
            <a:r>
              <a:rPr lang="en-GB" dirty="0"/>
              <a:t> </a:t>
            </a:r>
            <a:endParaRPr lang="el-GR" dirty="0"/>
          </a:p>
          <a:p>
            <a:pPr lvl="1"/>
            <a:r>
              <a:rPr lang="en-GB" i="1" dirty="0"/>
              <a:t>“</a:t>
            </a:r>
            <a:r>
              <a:rPr lang="en-GB" b="1" i="1" dirty="0"/>
              <a:t>A system based on individual investments in the production of marketable goods” </a:t>
            </a:r>
            <a:r>
              <a:rPr lang="en-GB" dirty="0"/>
              <a:t>(Appleby, page 3)</a:t>
            </a:r>
          </a:p>
          <a:p>
            <a:pPr marL="0" indent="0">
              <a:buNone/>
            </a:pPr>
            <a:endParaRPr lang="en-GB" dirty="0"/>
          </a:p>
          <a:p>
            <a:r>
              <a:rPr lang="el-GR" i="1" dirty="0"/>
              <a:t>Αγορές υπήρχαν και σε άλλες κοινωνικές δομές, όπως στις παραδοσιακές κοινωνίες που προϋπήρχαν του καπιταλισμού. </a:t>
            </a:r>
          </a:p>
          <a:p>
            <a:endParaRPr lang="el-GR" i="1" dirty="0"/>
          </a:p>
          <a:p>
            <a:r>
              <a:rPr lang="el-GR" i="1" dirty="0"/>
              <a:t>Η διαφορά του καπιταλιστικού συστήματος είναι ότι η αγορά δεν </a:t>
            </a:r>
            <a:r>
              <a:rPr lang="el-GR" i="1" dirty="0" err="1"/>
              <a:t>οριοθετείται</a:t>
            </a:r>
            <a:r>
              <a:rPr lang="el-GR" i="1" dirty="0"/>
              <a:t> από άλλες δυνάμεις η τις υπερβαίνει και είναι η κατεξοχήν οργανωτική δομή της κοινωνίας και οικονομίας της.</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836712"/>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223C19-1AA0-4E25-A178-F2AF69278E4F}" type="slidenum">
              <a:rPr lang="en-GB" smtClean="0"/>
              <a:t>17</a:t>
            </a:fld>
            <a:endParaRPr lang="en-GB"/>
          </a:p>
        </p:txBody>
      </p:sp>
    </p:spTree>
    <p:extLst>
      <p:ext uri="{BB962C8B-B14F-4D97-AF65-F5344CB8AC3E}">
        <p14:creationId xmlns:p14="http://schemas.microsoft.com/office/powerpoint/2010/main" val="424482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0186144"/>
              </p:ext>
            </p:extLst>
          </p:nvPr>
        </p:nvGraphicFramePr>
        <p:xfrm>
          <a:off x="143508" y="210055"/>
          <a:ext cx="8856984" cy="6437889"/>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20000"/>
                    </a:ext>
                  </a:extLst>
                </a:gridCol>
                <a:gridCol w="4428492">
                  <a:extLst>
                    <a:ext uri="{9D8B030D-6E8A-4147-A177-3AD203B41FA5}">
                      <a16:colId xmlns:a16="http://schemas.microsoft.com/office/drawing/2014/main" val="20001"/>
                    </a:ext>
                  </a:extLst>
                </a:gridCol>
              </a:tblGrid>
              <a:tr h="413689">
                <a:tc>
                  <a:txBody>
                    <a:bodyPr/>
                    <a:lstStyle/>
                    <a:p>
                      <a:pPr algn="ctr"/>
                      <a:r>
                        <a:rPr lang="el-GR" dirty="0"/>
                        <a:t>Ο Ευρωπαίος </a:t>
                      </a:r>
                      <a:r>
                        <a:rPr lang="en-GB" dirty="0"/>
                        <a:t>(M</a:t>
                      </a:r>
                      <a:r>
                        <a:rPr lang="el-GR" dirty="0" err="1"/>
                        <a:t>εσαίωνας</a:t>
                      </a:r>
                      <a:r>
                        <a:rPr lang="en-GB" dirty="0"/>
                        <a:t>)</a:t>
                      </a:r>
                    </a:p>
                  </a:txBody>
                  <a:tcPr/>
                </a:tc>
                <a:tc>
                  <a:txBody>
                    <a:bodyPr/>
                    <a:lstStyle/>
                    <a:p>
                      <a:pPr algn="ctr"/>
                      <a:r>
                        <a:rPr lang="el-GR" dirty="0"/>
                        <a:t>Ο Ευρωπαίος</a:t>
                      </a:r>
                      <a:r>
                        <a:rPr lang="en-GB" dirty="0"/>
                        <a:t> (</a:t>
                      </a:r>
                      <a:r>
                        <a:rPr lang="en-GB" baseline="0" dirty="0"/>
                        <a:t>20</a:t>
                      </a:r>
                      <a:r>
                        <a:rPr lang="el-GR" baseline="0" dirty="0"/>
                        <a:t>20</a:t>
                      </a:r>
                      <a:r>
                        <a:rPr lang="en-GB" baseline="0" dirty="0"/>
                        <a:t>)</a:t>
                      </a:r>
                      <a:endParaRPr lang="en-GB" dirty="0"/>
                    </a:p>
                  </a:txBody>
                  <a:tcPr/>
                </a:tc>
                <a:extLst>
                  <a:ext uri="{0D108BD9-81ED-4DB2-BD59-A6C34878D82A}">
                    <a16:rowId xmlns:a16="http://schemas.microsoft.com/office/drawing/2014/main" val="10000"/>
                  </a:ext>
                </a:extLst>
              </a:tr>
              <a:tr h="378399">
                <a:tc>
                  <a:txBody>
                    <a:bodyPr/>
                    <a:lstStyle/>
                    <a:p>
                      <a:r>
                        <a:rPr lang="el-GR" sz="1800" b="1" baseline="0" dirty="0"/>
                        <a:t>Κυκλικός χρόνος </a:t>
                      </a:r>
                      <a:r>
                        <a:rPr lang="el-GR" sz="1800" b="0" baseline="0" dirty="0"/>
                        <a:t>που οριζόταν από τις τέσσερεις εποχές. </a:t>
                      </a:r>
                      <a:endParaRPr lang="en-GB" sz="1800" b="0" dirty="0"/>
                    </a:p>
                  </a:txBody>
                  <a:tcPr/>
                </a:tc>
                <a:tc>
                  <a:txBody>
                    <a:bodyPr/>
                    <a:lstStyle/>
                    <a:p>
                      <a:r>
                        <a:rPr lang="el-GR" sz="1800" b="1" dirty="0"/>
                        <a:t>Γραμμικός χρόνος </a:t>
                      </a:r>
                      <a:r>
                        <a:rPr lang="el-GR" sz="1800" b="0" dirty="0"/>
                        <a:t>με έμφαση στις εβδομάδες, τους μήνες και τα χρόνια.</a:t>
                      </a:r>
                      <a:r>
                        <a:rPr lang="en-GB" sz="1800" b="0" dirty="0"/>
                        <a:t> </a:t>
                      </a:r>
                    </a:p>
                  </a:txBody>
                  <a:tcPr/>
                </a:tc>
                <a:extLst>
                  <a:ext uri="{0D108BD9-81ED-4DB2-BD59-A6C34878D82A}">
                    <a16:rowId xmlns:a16="http://schemas.microsoft.com/office/drawing/2014/main" val="10001"/>
                  </a:ext>
                </a:extLst>
              </a:tr>
              <a:tr h="576064">
                <a:tc>
                  <a:txBody>
                    <a:bodyPr/>
                    <a:lstStyle/>
                    <a:p>
                      <a:r>
                        <a:rPr lang="el-GR" sz="1800" dirty="0"/>
                        <a:t>Εργάζεται σε </a:t>
                      </a:r>
                      <a:r>
                        <a:rPr lang="el-GR" sz="1800" b="1" dirty="0"/>
                        <a:t>αγροτική</a:t>
                      </a:r>
                      <a:r>
                        <a:rPr lang="el-GR" sz="1800" dirty="0"/>
                        <a:t> παραγωγή.</a:t>
                      </a:r>
                      <a:endParaRPr lang="en-GB" sz="1800" b="1" dirty="0"/>
                    </a:p>
                  </a:txBody>
                  <a:tcPr/>
                </a:tc>
                <a:tc>
                  <a:txBody>
                    <a:bodyPr/>
                    <a:lstStyle/>
                    <a:p>
                      <a:r>
                        <a:rPr lang="el-GR" sz="1800" dirty="0"/>
                        <a:t> Εργάζεται στην παραγωγή </a:t>
                      </a:r>
                      <a:r>
                        <a:rPr lang="el-GR" sz="1800" b="1" dirty="0"/>
                        <a:t>βιομηχανικών</a:t>
                      </a:r>
                      <a:r>
                        <a:rPr lang="el-GR" sz="1800" dirty="0"/>
                        <a:t> </a:t>
                      </a:r>
                      <a:r>
                        <a:rPr lang="el-GR" sz="1800" b="1" dirty="0"/>
                        <a:t>προϊόντων</a:t>
                      </a:r>
                      <a:r>
                        <a:rPr lang="el-GR" sz="1800" dirty="0"/>
                        <a:t> και στις υπηρεσίες. </a:t>
                      </a:r>
                      <a:endParaRPr lang="en-GB" sz="1800" b="1" dirty="0"/>
                    </a:p>
                  </a:txBody>
                  <a:tcPr/>
                </a:tc>
                <a:extLst>
                  <a:ext uri="{0D108BD9-81ED-4DB2-BD59-A6C34878D82A}">
                    <a16:rowId xmlns:a16="http://schemas.microsoft.com/office/drawing/2014/main" val="10002"/>
                  </a:ext>
                </a:extLst>
              </a:tr>
              <a:tr h="414918">
                <a:tc>
                  <a:txBody>
                    <a:bodyPr/>
                    <a:lstStyle/>
                    <a:p>
                      <a:r>
                        <a:rPr lang="el-GR" sz="1800" b="1" dirty="0"/>
                        <a:t>Ηθική και θρησκευτική </a:t>
                      </a:r>
                      <a:r>
                        <a:rPr lang="el-GR" sz="1800" b="0" dirty="0"/>
                        <a:t>πρόοδος έναντι της αρχαιότητας</a:t>
                      </a:r>
                      <a:endParaRPr lang="en-GB" sz="1800" b="0" dirty="0"/>
                    </a:p>
                  </a:txBody>
                  <a:tcPr/>
                </a:tc>
                <a:tc>
                  <a:txBody>
                    <a:bodyPr/>
                    <a:lstStyle/>
                    <a:p>
                      <a:r>
                        <a:rPr lang="el-GR" sz="1800" b="1" dirty="0"/>
                        <a:t>Υλίκη και τεχνολογική </a:t>
                      </a:r>
                      <a:r>
                        <a:rPr lang="el-GR" sz="1800" dirty="0"/>
                        <a:t>πρόοδος</a:t>
                      </a:r>
                      <a:endParaRPr lang="en-GB" sz="1800" b="1" dirty="0"/>
                    </a:p>
                  </a:txBody>
                  <a:tcPr/>
                </a:tc>
                <a:extLst>
                  <a:ext uri="{0D108BD9-81ED-4DB2-BD59-A6C34878D82A}">
                    <a16:rowId xmlns:a16="http://schemas.microsoft.com/office/drawing/2014/main" val="10003"/>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a:t>Παραδοσιακές </a:t>
                      </a:r>
                      <a:r>
                        <a:rPr lang="el-GR" sz="1800" b="0" dirty="0"/>
                        <a:t>μέθοδοι παραγωγής</a:t>
                      </a:r>
                      <a:endParaRPr lang="en-GB"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a:t>Παραγωγή </a:t>
                      </a:r>
                      <a:r>
                        <a:rPr lang="el-GR" sz="1800" b="0" dirty="0"/>
                        <a:t>για την </a:t>
                      </a:r>
                      <a:r>
                        <a:rPr lang="el-GR" sz="1800" b="1" dirty="0"/>
                        <a:t>αγορά</a:t>
                      </a:r>
                      <a:endParaRPr lang="en-GB" sz="1800" b="1" dirty="0"/>
                    </a:p>
                  </a:txBody>
                  <a:tcPr/>
                </a:tc>
                <a:extLst>
                  <a:ext uri="{0D108BD9-81ED-4DB2-BD59-A6C34878D82A}">
                    <a16:rowId xmlns:a16="http://schemas.microsoft.com/office/drawing/2014/main" val="10004"/>
                  </a:ext>
                </a:extLst>
              </a:tr>
              <a:tr h="413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t>Έμφαση στην </a:t>
                      </a:r>
                      <a:r>
                        <a:rPr lang="el-GR" sz="1800" b="1" dirty="0"/>
                        <a:t>κοινωνική μονάδα </a:t>
                      </a:r>
                      <a:r>
                        <a:rPr lang="el-GR" sz="1800" dirty="0"/>
                        <a:t>(οικογένεια, χωριό/κοινότητα)</a:t>
                      </a:r>
                      <a:r>
                        <a:rPr lang="en-GB" sz="1800" dirty="0"/>
                        <a:t> </a:t>
                      </a:r>
                      <a:endParaRPr lang="en-GB" sz="1800" b="1" dirty="0"/>
                    </a:p>
                  </a:txBody>
                  <a:tcPr/>
                </a:tc>
                <a:tc>
                  <a:txBody>
                    <a:bodyPr/>
                    <a:lstStyle/>
                    <a:p>
                      <a:r>
                        <a:rPr lang="el-GR" sz="1800" dirty="0"/>
                        <a:t>Έμφαση στην ατομική πρωτοβουλία και </a:t>
                      </a:r>
                      <a:r>
                        <a:rPr lang="el-GR" sz="1800" b="1" dirty="0"/>
                        <a:t>ιδιοκτησία</a:t>
                      </a:r>
                      <a:endParaRPr lang="en-GB" sz="1800" b="1" dirty="0"/>
                    </a:p>
                  </a:txBody>
                  <a:tcPr/>
                </a:tc>
                <a:extLst>
                  <a:ext uri="{0D108BD9-81ED-4DB2-BD59-A6C34878D82A}">
                    <a16:rowId xmlns:a16="http://schemas.microsoft.com/office/drawing/2014/main" val="10005"/>
                  </a:ext>
                </a:extLst>
              </a:tr>
              <a:tr h="413689">
                <a:tc>
                  <a:txBody>
                    <a:bodyPr/>
                    <a:lstStyle/>
                    <a:p>
                      <a:r>
                        <a:rPr lang="el-GR" sz="1800" dirty="0"/>
                        <a:t>Δουλοπάροικοι</a:t>
                      </a:r>
                      <a:endParaRPr lang="en-GB" sz="1800" dirty="0"/>
                    </a:p>
                  </a:txBody>
                  <a:tcPr/>
                </a:tc>
                <a:tc>
                  <a:txBody>
                    <a:bodyPr/>
                    <a:lstStyle/>
                    <a:p>
                      <a:r>
                        <a:rPr lang="el-GR" sz="1800" dirty="0"/>
                        <a:t>Πολίτες </a:t>
                      </a:r>
                      <a:endParaRPr lang="en-GB" sz="1800" dirty="0"/>
                    </a:p>
                  </a:txBody>
                  <a:tcPr/>
                </a:tc>
                <a:extLst>
                  <a:ext uri="{0D108BD9-81ED-4DB2-BD59-A6C34878D82A}">
                    <a16:rowId xmlns:a16="http://schemas.microsoft.com/office/drawing/2014/main" val="10006"/>
                  </a:ext>
                </a:extLst>
              </a:tr>
              <a:tr h="413689">
                <a:tc>
                  <a:txBody>
                    <a:bodyPr/>
                    <a:lstStyle/>
                    <a:p>
                      <a:r>
                        <a:rPr lang="el-GR" sz="1800" dirty="0"/>
                        <a:t>Ζει στην </a:t>
                      </a:r>
                      <a:r>
                        <a:rPr lang="el-GR" sz="1800" b="1" dirty="0"/>
                        <a:t>επαρχεία</a:t>
                      </a:r>
                      <a:endParaRPr lang="en-GB" sz="1800" b="1" dirty="0"/>
                    </a:p>
                  </a:txBody>
                  <a:tcPr/>
                </a:tc>
                <a:tc>
                  <a:txBody>
                    <a:bodyPr/>
                    <a:lstStyle/>
                    <a:p>
                      <a:r>
                        <a:rPr lang="el-GR" sz="1800" b="0" dirty="0"/>
                        <a:t>Ζει σε </a:t>
                      </a:r>
                      <a:r>
                        <a:rPr lang="el-GR" sz="1800" b="1" dirty="0"/>
                        <a:t>αστικό</a:t>
                      </a:r>
                      <a:r>
                        <a:rPr lang="el-GR" sz="1800" b="0" dirty="0"/>
                        <a:t> κέντρο</a:t>
                      </a:r>
                      <a:endParaRPr lang="en-GB" sz="1800" b="0" dirty="0"/>
                    </a:p>
                  </a:txBody>
                  <a:tcPr/>
                </a:tc>
                <a:extLst>
                  <a:ext uri="{0D108BD9-81ED-4DB2-BD59-A6C34878D82A}">
                    <a16:rowId xmlns:a16="http://schemas.microsoft.com/office/drawing/2014/main" val="10007"/>
                  </a:ext>
                </a:extLst>
              </a:tr>
              <a:tr h="413689">
                <a:tc>
                  <a:txBody>
                    <a:bodyPr/>
                    <a:lstStyle/>
                    <a:p>
                      <a:r>
                        <a:rPr lang="el-GR" sz="1800" b="0" dirty="0"/>
                        <a:t>Κοινές γαίες (</a:t>
                      </a:r>
                      <a:r>
                        <a:rPr lang="en-GB" sz="1800" b="0" dirty="0"/>
                        <a:t>Commons</a:t>
                      </a:r>
                      <a:r>
                        <a:rPr lang="el-GR" sz="1800" b="0" dirty="0"/>
                        <a:t>), </a:t>
                      </a:r>
                      <a:r>
                        <a:rPr lang="el-GR" sz="1800" b="1" dirty="0"/>
                        <a:t>φέουδα/τσιφλίκια </a:t>
                      </a:r>
                      <a:endParaRPr lang="en-GB" sz="1800" b="1" dirty="0"/>
                    </a:p>
                  </a:txBody>
                  <a:tcPr/>
                </a:tc>
                <a:tc>
                  <a:txBody>
                    <a:bodyPr/>
                    <a:lstStyle/>
                    <a:p>
                      <a:r>
                        <a:rPr lang="el-GR" sz="1800" b="1" dirty="0"/>
                        <a:t>Ιδιωτική </a:t>
                      </a:r>
                      <a:r>
                        <a:rPr lang="el-GR" sz="1800" b="0" dirty="0"/>
                        <a:t>περιουσία</a:t>
                      </a:r>
                      <a:endParaRPr lang="en-GB" sz="1800" b="0" dirty="0"/>
                    </a:p>
                  </a:txBody>
                  <a:tcPr/>
                </a:tc>
                <a:extLst>
                  <a:ext uri="{0D108BD9-81ED-4DB2-BD59-A6C34878D82A}">
                    <a16:rowId xmlns:a16="http://schemas.microsoft.com/office/drawing/2014/main" val="10008"/>
                  </a:ext>
                </a:extLst>
              </a:tr>
              <a:tr h="576893">
                <a:tc>
                  <a:txBody>
                    <a:bodyPr/>
                    <a:lstStyle/>
                    <a:p>
                      <a:r>
                        <a:rPr lang="el-GR" sz="1800" dirty="0"/>
                        <a:t>Η γη στο </a:t>
                      </a:r>
                      <a:r>
                        <a:rPr lang="el-GR" sz="1800" b="1" dirty="0"/>
                        <a:t>κέντρο του σύμπαντος</a:t>
                      </a:r>
                      <a:endParaRPr lang="en-GB" sz="1800" b="1" dirty="0"/>
                    </a:p>
                  </a:txBody>
                  <a:tcPr/>
                </a:tc>
                <a:tc>
                  <a:txBody>
                    <a:bodyPr/>
                    <a:lstStyle/>
                    <a:p>
                      <a:r>
                        <a:rPr lang="el-GR" sz="1800" b="0" i="0" u="none" kern="1200" dirty="0">
                          <a:solidFill>
                            <a:schemeClr val="dk1"/>
                          </a:solidFill>
                          <a:effectLst/>
                          <a:latin typeface="+mn-lt"/>
                          <a:ea typeface="+mn-ea"/>
                          <a:cs typeface="+mn-cs"/>
                        </a:rPr>
                        <a:t>Η Γη ως ένα </a:t>
                      </a:r>
                      <a:r>
                        <a:rPr lang="el-GR" sz="1800" b="1" i="0" u="none" kern="1200" dirty="0">
                          <a:solidFill>
                            <a:schemeClr val="dk1"/>
                          </a:solidFill>
                          <a:effectLst/>
                          <a:latin typeface="+mn-lt"/>
                          <a:ea typeface="+mn-ea"/>
                          <a:cs typeface="+mn-cs"/>
                        </a:rPr>
                        <a:t>μικρό μέρος του σύμπαντος </a:t>
                      </a:r>
                      <a:endParaRPr lang="el-GR" sz="1800" b="1" i="0" u="none" kern="1200" dirty="0">
                        <a:solidFill>
                          <a:schemeClr val="dk1"/>
                        </a:solidFill>
                        <a:effectLst/>
                        <a:latin typeface="+mn-lt"/>
                        <a:ea typeface="+mn-ea"/>
                        <a:cs typeface="+mn-cs"/>
                        <a:hlinkClick r:id="rId2"/>
                      </a:endParaRPr>
                    </a:p>
                  </a:txBody>
                  <a:tcPr/>
                </a:tc>
                <a:extLst>
                  <a:ext uri="{0D108BD9-81ED-4DB2-BD59-A6C34878D82A}">
                    <a16:rowId xmlns:a16="http://schemas.microsoft.com/office/drawing/2014/main" val="10009"/>
                  </a:ext>
                </a:extLst>
              </a:tr>
              <a:tr h="413689">
                <a:tc>
                  <a:txBody>
                    <a:bodyPr/>
                    <a:lstStyle/>
                    <a:p>
                      <a:r>
                        <a:rPr lang="el-GR" sz="1800" b="1" dirty="0"/>
                        <a:t>Σταθερότητα των ειδών </a:t>
                      </a:r>
                      <a:r>
                        <a:rPr lang="el-GR" sz="1800" b="0" dirty="0"/>
                        <a:t>που δημιούργησε ο Θεός</a:t>
                      </a:r>
                      <a:endParaRPr lang="en-GB" sz="1800" b="0" dirty="0"/>
                    </a:p>
                  </a:txBody>
                  <a:tcPr/>
                </a:tc>
                <a:tc>
                  <a:txBody>
                    <a:bodyPr/>
                    <a:lstStyle/>
                    <a:p>
                      <a:r>
                        <a:rPr lang="el-GR" sz="1800" b="1" dirty="0"/>
                        <a:t>Εξέλιξη</a:t>
                      </a:r>
                      <a:r>
                        <a:rPr lang="el-GR" sz="1800" dirty="0"/>
                        <a:t> των ειδών</a:t>
                      </a:r>
                      <a:endParaRPr lang="en-GB" sz="1800" dirty="0"/>
                    </a:p>
                  </a:txBody>
                  <a:tcPr/>
                </a:tc>
                <a:extLst>
                  <a:ext uri="{0D108BD9-81ED-4DB2-BD59-A6C34878D82A}">
                    <a16:rowId xmlns:a16="http://schemas.microsoft.com/office/drawing/2014/main" val="10010"/>
                  </a:ext>
                </a:extLst>
              </a:tr>
              <a:tr h="413689">
                <a:tc>
                  <a:txBody>
                    <a:bodyPr/>
                    <a:lstStyle/>
                    <a:p>
                      <a:r>
                        <a:rPr lang="el-GR" sz="1800" b="1" dirty="0"/>
                        <a:t>Θρήσκος- </a:t>
                      </a:r>
                      <a:r>
                        <a:rPr lang="el-GR" sz="1800" b="0" dirty="0"/>
                        <a:t>τον απασχολεί η αμαρτία ως κεντρικό πρόβλημα</a:t>
                      </a:r>
                      <a:endParaRPr lang="en-GB" sz="1800" b="0" dirty="0"/>
                    </a:p>
                  </a:txBody>
                  <a:tcPr/>
                </a:tc>
                <a:tc>
                  <a:txBody>
                    <a:bodyPr/>
                    <a:lstStyle/>
                    <a:p>
                      <a:r>
                        <a:rPr lang="el-GR" sz="1800" b="1" dirty="0"/>
                        <a:t>Κοσμικά προβλήματα- </a:t>
                      </a:r>
                      <a:r>
                        <a:rPr lang="en-GB" sz="1800" dirty="0"/>
                        <a:t> </a:t>
                      </a:r>
                      <a:r>
                        <a:rPr lang="el-GR" sz="1800" dirty="0"/>
                        <a:t>τον απασχολούν λιγότερο μεταφυσικά ζητήματα.</a:t>
                      </a:r>
                      <a:endParaRPr lang="en-GB" sz="1800" dirty="0"/>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88223C19-1AA0-4E25-A178-F2AF69278E4F}" type="slidenum">
              <a:rPr lang="en-GB" smtClean="0"/>
              <a:t>18</a:t>
            </a:fld>
            <a:endParaRPr lang="en-GB"/>
          </a:p>
        </p:txBody>
      </p:sp>
    </p:spTree>
    <p:extLst>
      <p:ext uri="{BB962C8B-B14F-4D97-AF65-F5344CB8AC3E}">
        <p14:creationId xmlns:p14="http://schemas.microsoft.com/office/powerpoint/2010/main" val="226384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435280" cy="5649491"/>
          </a:xfrm>
        </p:spPr>
        <p:txBody>
          <a:bodyPr>
            <a:normAutofit fontScale="92500" lnSpcReduction="20000"/>
          </a:bodyPr>
          <a:lstStyle/>
          <a:p>
            <a:pPr marL="0" indent="0" algn="ctr">
              <a:buNone/>
            </a:pPr>
            <a:r>
              <a:rPr lang="el-GR" sz="4800" dirty="0"/>
              <a:t>Τα ερωτήματα παραμένουν</a:t>
            </a:r>
          </a:p>
          <a:p>
            <a:pPr marL="0" indent="0">
              <a:buNone/>
            </a:pPr>
            <a:endParaRPr lang="el-GR" sz="4800" dirty="0"/>
          </a:p>
          <a:p>
            <a:r>
              <a:rPr lang="el-GR" sz="3400" i="1" dirty="0"/>
              <a:t>Τι δημιούργησε την βιομηχανική επανάσταση</a:t>
            </a:r>
            <a:r>
              <a:rPr lang="en-US" sz="3400" i="1" dirty="0"/>
              <a:t>;</a:t>
            </a:r>
            <a:endParaRPr lang="el-GR" sz="3400" i="1" dirty="0"/>
          </a:p>
          <a:p>
            <a:r>
              <a:rPr lang="el-GR" sz="3400" i="1" dirty="0"/>
              <a:t>Που θα καταλήξει αυτή η εξελικτική πορεία</a:t>
            </a:r>
            <a:r>
              <a:rPr lang="en-US" sz="3400" i="1" dirty="0"/>
              <a:t>;</a:t>
            </a:r>
            <a:endParaRPr lang="el-GR" sz="3400" i="1" dirty="0"/>
          </a:p>
          <a:p>
            <a:r>
              <a:rPr lang="el-GR" sz="3400" i="1" dirty="0"/>
              <a:t>Έχει αυτή η οργάνωση ροπή προς σταθερότητα και γενική κοινωνική βελτίωση η προς αστάθεια και ανισότητα</a:t>
            </a:r>
            <a:r>
              <a:rPr lang="en-US" sz="3400" i="1" dirty="0"/>
              <a:t>;</a:t>
            </a:r>
            <a:endParaRPr lang="el-GR" sz="3400" i="1" dirty="0"/>
          </a:p>
          <a:p>
            <a:pPr marL="0" indent="0">
              <a:buNone/>
            </a:pPr>
            <a:endParaRPr lang="en-GB" dirty="0"/>
          </a:p>
          <a:p>
            <a:pPr marL="0" indent="0">
              <a:buNone/>
            </a:pPr>
            <a:r>
              <a:rPr lang="el-GR" dirty="0"/>
              <a:t>Τα οικονομικά και ιδιαίτερα η πολιτική οικονομία προσπαθεί να απαντήσει σε αυτό το βασικό ερώτημα. </a:t>
            </a:r>
          </a:p>
        </p:txBody>
      </p:sp>
      <p:sp>
        <p:nvSpPr>
          <p:cNvPr id="2" name="Slide Number Placeholder 1"/>
          <p:cNvSpPr>
            <a:spLocks noGrp="1"/>
          </p:cNvSpPr>
          <p:nvPr>
            <p:ph type="sldNum" sz="quarter" idx="12"/>
          </p:nvPr>
        </p:nvSpPr>
        <p:spPr/>
        <p:txBody>
          <a:bodyPr/>
          <a:lstStyle/>
          <a:p>
            <a:fld id="{88223C19-1AA0-4E25-A178-F2AF69278E4F}" type="slidenum">
              <a:rPr lang="en-GB" smtClean="0"/>
              <a:t>19</a:t>
            </a:fld>
            <a:endParaRPr lang="en-GB"/>
          </a:p>
        </p:txBody>
      </p:sp>
    </p:spTree>
    <p:extLst>
      <p:ext uri="{BB962C8B-B14F-4D97-AF65-F5344CB8AC3E}">
        <p14:creationId xmlns:p14="http://schemas.microsoft.com/office/powerpoint/2010/main" val="230772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54C0-3B76-3E76-3EC3-52482378CF35}"/>
              </a:ext>
            </a:extLst>
          </p:cNvPr>
          <p:cNvSpPr>
            <a:spLocks noGrp="1"/>
          </p:cNvSpPr>
          <p:nvPr>
            <p:ph type="title"/>
          </p:nvPr>
        </p:nvSpPr>
        <p:spPr/>
        <p:txBody>
          <a:bodyPr/>
          <a:lstStyle/>
          <a:p>
            <a:r>
              <a:rPr lang="el-GR" dirty="0">
                <a:solidFill>
                  <a:srgbClr val="FF0000"/>
                </a:solidFill>
              </a:rPr>
              <a:t>Διδακτικά βοηθήματα</a:t>
            </a:r>
            <a:endParaRPr lang="en-GB" dirty="0">
              <a:solidFill>
                <a:srgbClr val="FF0000"/>
              </a:solidFill>
            </a:endParaRPr>
          </a:p>
        </p:txBody>
      </p:sp>
      <p:sp>
        <p:nvSpPr>
          <p:cNvPr id="3" name="Content Placeholder 2">
            <a:extLst>
              <a:ext uri="{FF2B5EF4-FFF2-40B4-BE49-F238E27FC236}">
                <a16:creationId xmlns:a16="http://schemas.microsoft.com/office/drawing/2014/main" id="{760298A8-3F77-0527-7200-4D5FE28EF701}"/>
              </a:ext>
            </a:extLst>
          </p:cNvPr>
          <p:cNvSpPr>
            <a:spLocks noGrp="1"/>
          </p:cNvSpPr>
          <p:nvPr>
            <p:ph idx="1"/>
          </p:nvPr>
        </p:nvSpPr>
        <p:spPr/>
        <p:txBody>
          <a:bodyPr>
            <a:normAutofit fontScale="55000" lnSpcReduction="20000"/>
          </a:bodyPr>
          <a:lstStyle/>
          <a:p>
            <a:pPr marL="0" indent="0">
              <a:buNone/>
            </a:pPr>
            <a:r>
              <a:rPr lang="el-GR" dirty="0"/>
              <a:t> Α’ Σύγγραμμα:</a:t>
            </a:r>
          </a:p>
          <a:p>
            <a:endParaRPr lang="el-GR" dirty="0"/>
          </a:p>
          <a:p>
            <a:r>
              <a:rPr lang="en-GB" dirty="0"/>
              <a:t>S. Bowles,  R. Edwards, F. Roosevelt, </a:t>
            </a:r>
            <a:r>
              <a:rPr lang="el-GR" dirty="0"/>
              <a:t>Κατανοώντας τον Καπιταλισμό: Ανταγωνισμός, Εντολή και Μεταβολή, 2η Έκδοση, Αθήνα: </a:t>
            </a:r>
            <a:r>
              <a:rPr lang="en-GB" dirty="0"/>
              <a:t>Gutenberg, 2014.</a:t>
            </a:r>
          </a:p>
          <a:p>
            <a:pPr marL="0" indent="0">
              <a:buNone/>
            </a:pPr>
            <a:r>
              <a:rPr lang="en-GB" dirty="0"/>
              <a:t> </a:t>
            </a:r>
          </a:p>
          <a:p>
            <a:pPr marL="0" indent="0">
              <a:buNone/>
            </a:pPr>
            <a:r>
              <a:rPr lang="el-GR" dirty="0"/>
              <a:t>Β’ Σύγγραμμα</a:t>
            </a:r>
          </a:p>
          <a:p>
            <a:pPr marL="0" indent="0">
              <a:buNone/>
            </a:pPr>
            <a:endParaRPr lang="el-GR" dirty="0"/>
          </a:p>
          <a:p>
            <a:r>
              <a:rPr lang="en-GB" dirty="0"/>
              <a:t>R. Cohn, </a:t>
            </a:r>
            <a:r>
              <a:rPr lang="el-GR" dirty="0"/>
              <a:t>Διεθνής Πολιτική Οικονομία, Αθήνα: </a:t>
            </a:r>
            <a:r>
              <a:rPr lang="en-GB" dirty="0"/>
              <a:t>Gutenberg, 2008</a:t>
            </a:r>
          </a:p>
          <a:p>
            <a:pPr marL="0" indent="0">
              <a:buNone/>
            </a:pPr>
            <a:endParaRPr lang="en-GB" dirty="0"/>
          </a:p>
          <a:p>
            <a:pPr marL="0" indent="0">
              <a:buNone/>
            </a:pPr>
            <a:r>
              <a:rPr lang="el-GR" dirty="0"/>
              <a:t>Εξεταστέα Ύλη</a:t>
            </a:r>
          </a:p>
          <a:p>
            <a:endParaRPr lang="el-GR" dirty="0"/>
          </a:p>
          <a:p>
            <a:r>
              <a:rPr lang="en-GB" dirty="0"/>
              <a:t>S. Bowles,  R. Edwards, F. Roosevelt </a:t>
            </a:r>
            <a:r>
              <a:rPr lang="el-GR" dirty="0"/>
              <a:t>Κατανοώντας τον Καπιταλισμό, 2η Έκδοση, Αθήνα: </a:t>
            </a:r>
            <a:r>
              <a:rPr lang="en-GB" dirty="0"/>
              <a:t>Gutenberg, 2014, </a:t>
            </a:r>
            <a:r>
              <a:rPr lang="el-GR" dirty="0"/>
              <a:t>κεφάλαια 1, 3, 4-6, 10-12, 16-19.</a:t>
            </a:r>
            <a:endParaRPr lang="en-US" dirty="0"/>
          </a:p>
          <a:p>
            <a:pPr marL="0" indent="0">
              <a:buNone/>
            </a:pPr>
            <a:endParaRPr lang="en-US" dirty="0"/>
          </a:p>
          <a:p>
            <a:pPr marL="0" indent="0">
              <a:buNone/>
            </a:pPr>
            <a:r>
              <a:rPr lang="el-GR" dirty="0"/>
              <a:t>Ξενόγλωσση</a:t>
            </a:r>
            <a:r>
              <a:rPr lang="en-US" dirty="0"/>
              <a:t> </a:t>
            </a:r>
            <a:r>
              <a:rPr lang="el-GR" dirty="0"/>
              <a:t>Βιβλιογραφία</a:t>
            </a:r>
            <a:endParaRPr lang="en-GB" dirty="0"/>
          </a:p>
        </p:txBody>
      </p:sp>
    </p:spTree>
    <p:extLst>
      <p:ext uri="{BB962C8B-B14F-4D97-AF65-F5344CB8AC3E}">
        <p14:creationId xmlns:p14="http://schemas.microsoft.com/office/powerpoint/2010/main" val="142294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Παραπομπές</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Appleby, Joyce, 2010, </a:t>
            </a:r>
            <a:r>
              <a:rPr lang="en-GB" i="1" dirty="0"/>
              <a:t>The Relentless Revolution</a:t>
            </a:r>
            <a:r>
              <a:rPr lang="en-GB" dirty="0"/>
              <a:t>, Now York: Norton</a:t>
            </a:r>
          </a:p>
          <a:p>
            <a:pPr marL="0" indent="0">
              <a:buNone/>
            </a:pPr>
            <a:endParaRPr lang="en-GB" dirty="0"/>
          </a:p>
          <a:p>
            <a:pPr marL="0" indent="0">
              <a:buNone/>
            </a:pPr>
            <a:r>
              <a:rPr lang="en-GB" dirty="0"/>
              <a:t>Angus Maddison, (2008) </a:t>
            </a:r>
            <a:r>
              <a:rPr lang="en-GB" i="1" dirty="0"/>
              <a:t>Historical Statistics of the World Economy:  1-2008 AD </a:t>
            </a:r>
            <a:r>
              <a:rPr lang="en-GB" dirty="0"/>
              <a:t>found online at: </a:t>
            </a:r>
            <a:r>
              <a:rPr lang="en-GB" dirty="0">
                <a:hlinkClick r:id="rId2"/>
              </a:rPr>
              <a:t>https://www.rug.nl/ggdc/historicaldevelopment/maddison/data/md2010_horizontal.xlsx</a:t>
            </a:r>
            <a:endParaRPr lang="el-GR" dirty="0"/>
          </a:p>
          <a:p>
            <a:pPr marL="0" indent="0">
              <a:buNone/>
            </a:pPr>
            <a:endParaRPr lang="el-GR" dirty="0"/>
          </a:p>
          <a:p>
            <a:pPr marL="0" indent="0">
              <a:buNone/>
            </a:pPr>
            <a:r>
              <a:rPr lang="el-GR" dirty="0"/>
              <a:t>S. </a:t>
            </a:r>
            <a:r>
              <a:rPr lang="el-GR" dirty="0" err="1"/>
              <a:t>Bowles</a:t>
            </a:r>
            <a:r>
              <a:rPr lang="el-GR" dirty="0"/>
              <a:t>,  R. </a:t>
            </a:r>
            <a:r>
              <a:rPr lang="el-GR" dirty="0" err="1"/>
              <a:t>Edwards</a:t>
            </a:r>
            <a:r>
              <a:rPr lang="el-GR" dirty="0"/>
              <a:t>, F. </a:t>
            </a:r>
            <a:r>
              <a:rPr lang="el-GR" dirty="0" err="1"/>
              <a:t>Roosevelt</a:t>
            </a:r>
            <a:r>
              <a:rPr lang="el-GR" dirty="0"/>
              <a:t> Κατανοώντας τον Καπιταλισμό, 2η Έκδοση, Αθήνα: </a:t>
            </a:r>
            <a:r>
              <a:rPr lang="el-GR" dirty="0" err="1"/>
              <a:t>Gutenberg</a:t>
            </a:r>
            <a:r>
              <a:rPr lang="el-GR" dirty="0"/>
              <a:t>, 2014, κεφάλαια 1,3</a:t>
            </a:r>
          </a:p>
          <a:p>
            <a:pPr marL="0" indent="0">
              <a:buNone/>
            </a:pPr>
            <a:endParaRPr lang="en-GB" dirty="0"/>
          </a:p>
        </p:txBody>
      </p:sp>
      <p:sp>
        <p:nvSpPr>
          <p:cNvPr id="4" name="Slide Number Placeholder 3"/>
          <p:cNvSpPr>
            <a:spLocks noGrp="1"/>
          </p:cNvSpPr>
          <p:nvPr>
            <p:ph type="sldNum" sz="quarter" idx="12"/>
          </p:nvPr>
        </p:nvSpPr>
        <p:spPr/>
        <p:txBody>
          <a:bodyPr/>
          <a:lstStyle/>
          <a:p>
            <a:fld id="{88223C19-1AA0-4E25-A178-F2AF69278E4F}" type="slidenum">
              <a:rPr lang="en-GB" smtClean="0"/>
              <a:t>20</a:t>
            </a:fld>
            <a:endParaRPr lang="en-GB"/>
          </a:p>
        </p:txBody>
      </p:sp>
    </p:spTree>
    <p:extLst>
      <p:ext uri="{BB962C8B-B14F-4D97-AF65-F5344CB8AC3E}">
        <p14:creationId xmlns:p14="http://schemas.microsoft.com/office/powerpoint/2010/main" val="346000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a:solidFill>
                  <a:srgbClr val="FF0000"/>
                </a:solidFill>
                <a:latin typeface="Cambria" pitchFamily="18" charset="0"/>
              </a:rPr>
              <a:t>Μια τρισδιάστατη προσέγγιση στα Οικονομικά</a:t>
            </a:r>
          </a:p>
        </p:txBody>
      </p:sp>
      <p:sp>
        <p:nvSpPr>
          <p:cNvPr id="3" name="Θέση περιεχομένου 2"/>
          <p:cNvSpPr>
            <a:spLocks noGrp="1"/>
          </p:cNvSpPr>
          <p:nvPr>
            <p:ph idx="1"/>
          </p:nvPr>
        </p:nvSpPr>
        <p:spPr>
          <a:xfrm>
            <a:off x="251520" y="836712"/>
            <a:ext cx="8640960" cy="5904656"/>
          </a:xfrm>
        </p:spPr>
        <p:txBody>
          <a:bodyPr>
            <a:normAutofit fontScale="77500" lnSpcReduction="20000"/>
          </a:bodyPr>
          <a:lstStyle/>
          <a:p>
            <a:pPr marL="0" indent="0" algn="just">
              <a:buNone/>
            </a:pPr>
            <a:r>
              <a:rPr lang="el-GR" dirty="0">
                <a:latin typeface="Cambria" pitchFamily="18" charset="0"/>
              </a:rPr>
              <a:t>Ο καπιταλισμός είναι ένα </a:t>
            </a:r>
            <a:r>
              <a:rPr lang="el-GR" b="1" dirty="0">
                <a:latin typeface="Cambria" pitchFamily="18" charset="0"/>
              </a:rPr>
              <a:t>οικονομικό σύστημα</a:t>
            </a:r>
            <a:r>
              <a:rPr lang="el-GR" dirty="0">
                <a:latin typeface="Cambria" pitchFamily="18" charset="0"/>
              </a:rPr>
              <a:t>. Άλλα συστήματα </a:t>
            </a:r>
          </a:p>
          <a:p>
            <a:pPr lvl="1" algn="just"/>
            <a:r>
              <a:rPr lang="el-GR" dirty="0">
                <a:latin typeface="Cambria" pitchFamily="18" charset="0"/>
              </a:rPr>
              <a:t>	Παραδοσιακές κοινωνικές/οικονομικές οργανώσεις (Φεουδαρχία/Δουλοκτησία/</a:t>
            </a:r>
            <a:r>
              <a:rPr lang="el-GR" dirty="0" err="1">
                <a:latin typeface="Cambria" pitchFamily="18" charset="0"/>
              </a:rPr>
              <a:t>κλπ</a:t>
            </a:r>
            <a:r>
              <a:rPr lang="el-GR" dirty="0">
                <a:latin typeface="Cambria" pitchFamily="18" charset="0"/>
              </a:rPr>
              <a:t>)</a:t>
            </a:r>
          </a:p>
          <a:p>
            <a:pPr lvl="1" algn="just"/>
            <a:r>
              <a:rPr lang="el-GR" dirty="0">
                <a:latin typeface="Cambria" pitchFamily="18" charset="0"/>
              </a:rPr>
              <a:t>	Κατευθυνόμενη </a:t>
            </a:r>
            <a:r>
              <a:rPr lang="en-US" dirty="0">
                <a:latin typeface="Cambria" pitchFamily="18" charset="0"/>
              </a:rPr>
              <a:t>(command) </a:t>
            </a:r>
            <a:r>
              <a:rPr lang="el-GR" dirty="0">
                <a:latin typeface="Cambria" pitchFamily="18" charset="0"/>
              </a:rPr>
              <a:t>οικονομία</a:t>
            </a:r>
          </a:p>
          <a:p>
            <a:pPr marL="457200" lvl="1" indent="0" algn="just">
              <a:buNone/>
            </a:pPr>
            <a:endParaRPr lang="el-GR" dirty="0">
              <a:latin typeface="Cambria" pitchFamily="18" charset="0"/>
            </a:endParaRPr>
          </a:p>
          <a:p>
            <a:pPr marL="0" indent="0" algn="just">
              <a:buNone/>
            </a:pPr>
            <a:r>
              <a:rPr lang="el-GR" dirty="0">
                <a:latin typeface="Cambria" pitchFamily="18" charset="0"/>
              </a:rPr>
              <a:t>Τα οικονομικά συστήματα είναι θεμελιωδώς </a:t>
            </a:r>
            <a:r>
              <a:rPr lang="el-GR" b="1" dirty="0">
                <a:latin typeface="Cambria" pitchFamily="18" charset="0"/>
              </a:rPr>
              <a:t>σχέσεις</a:t>
            </a:r>
            <a:r>
              <a:rPr lang="el-GR" dirty="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a:latin typeface="Cambria" pitchFamily="18" charset="0"/>
              </a:rPr>
              <a:t>εργασιακές διαδικασίες </a:t>
            </a:r>
            <a:r>
              <a:rPr lang="el-GR" dirty="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a:latin typeface="Cambria" pitchFamily="18" charset="0"/>
              </a:rPr>
              <a:t>. </a:t>
            </a:r>
            <a:r>
              <a:rPr lang="el-GR" dirty="0">
                <a:latin typeface="Cambria" pitchFamily="18" charset="0"/>
              </a:rPr>
              <a:t>Δουλοκτησία - Φεουδαρχία - Καπιταλισμός</a:t>
            </a:r>
          </a:p>
        </p:txBody>
      </p:sp>
    </p:spTree>
    <p:extLst>
      <p:ext uri="{BB962C8B-B14F-4D97-AF65-F5344CB8AC3E}">
        <p14:creationId xmlns:p14="http://schemas.microsoft.com/office/powerpoint/2010/main" val="169990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br>
              <a:rPr lang="en-US" dirty="0">
                <a:solidFill>
                  <a:srgbClr val="00B050"/>
                </a:solidFill>
                <a:latin typeface="Cambria" pitchFamily="18" charset="0"/>
              </a:rPr>
            </a:br>
            <a:r>
              <a:rPr lang="el-GR" dirty="0">
                <a:solidFill>
                  <a:srgbClr val="00B050"/>
                </a:solidFill>
                <a:latin typeface="Cambria" pitchFamily="18" charset="0"/>
              </a:rPr>
              <a:t>Ιστορία Οικονομικής Σκέψης</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a:solidFill>
                  <a:srgbClr val="00B050"/>
                </a:solidFill>
                <a:latin typeface="Cambria" pitchFamily="18" charset="0"/>
              </a:rPr>
              <a:t>Ιστορία Οικονομικής Σκέψης</a:t>
            </a:r>
            <a:endParaRPr lang="en-US" dirty="0">
              <a:solidFill>
                <a:srgbClr val="00B050"/>
              </a:solidFill>
              <a:latin typeface="Cambria" pitchFamily="18" charset="0"/>
            </a:endParaRPr>
          </a:p>
          <a:p>
            <a:pPr marL="0" indent="0">
              <a:buNone/>
            </a:pPr>
            <a:r>
              <a:rPr lang="el-GR" sz="2400" dirty="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a:solidFill>
                <a:srgbClr val="00B050"/>
              </a:solidFill>
              <a:latin typeface="Cambria" pitchFamily="18" charset="0"/>
            </a:endParaRPr>
          </a:p>
          <a:p>
            <a:pPr marL="0" indent="0">
              <a:buNone/>
            </a:pPr>
            <a:r>
              <a:rPr lang="en-US" sz="2400" dirty="0">
                <a:solidFill>
                  <a:srgbClr val="FF0000"/>
                </a:solidFill>
                <a:latin typeface="Cambria" pitchFamily="18" charset="0"/>
              </a:rPr>
              <a:t>Smith   </a:t>
            </a:r>
            <a:r>
              <a:rPr lang="el-GR" sz="2400" dirty="0">
                <a:solidFill>
                  <a:srgbClr val="FF0000"/>
                </a:solidFill>
                <a:latin typeface="Cambria" pitchFamily="18" charset="0"/>
              </a:rPr>
              <a:t> </a:t>
            </a:r>
            <a:r>
              <a:rPr lang="en-US" sz="2400" dirty="0">
                <a:solidFill>
                  <a:srgbClr val="FF0000"/>
                </a:solidFill>
                <a:latin typeface="Cambria" pitchFamily="18" charset="0"/>
              </a:rPr>
              <a:t>Ricardo  Marx    N-C      </a:t>
            </a:r>
            <a:r>
              <a:rPr lang="el-GR" sz="2400" dirty="0">
                <a:solidFill>
                  <a:srgbClr val="FF0000"/>
                </a:solidFill>
                <a:latin typeface="Cambria" pitchFamily="18" charset="0"/>
              </a:rPr>
              <a:t>  </a:t>
            </a:r>
            <a:r>
              <a:rPr lang="en-US" sz="2400" dirty="0">
                <a:solidFill>
                  <a:srgbClr val="FF0000"/>
                </a:solidFill>
                <a:latin typeface="Cambria" pitchFamily="18" charset="0"/>
              </a:rPr>
              <a:t>Keynes     Neoliberalism      Current </a:t>
            </a:r>
          </a:p>
          <a:p>
            <a:endParaRPr lang="en-US" dirty="0">
              <a:solidFill>
                <a:srgbClr val="FF0000"/>
              </a:solidFill>
            </a:endParaRPr>
          </a:p>
          <a:p>
            <a:pPr marL="0" indent="0">
              <a:buNone/>
            </a:pPr>
            <a:endParaRPr lang="en-US" sz="2000" dirty="0">
              <a:solidFill>
                <a:srgbClr val="FF0000"/>
              </a:solidFill>
            </a:endParaRPr>
          </a:p>
          <a:p>
            <a:pPr marL="457200" indent="-457200">
              <a:buAutoNum type="arabicPlain" startAt="1776"/>
            </a:pPr>
            <a:r>
              <a:rPr lang="en-US" sz="2000" dirty="0">
                <a:solidFill>
                  <a:srgbClr val="FF0000"/>
                </a:solidFill>
              </a:rPr>
              <a:t>        1817        </a:t>
            </a:r>
            <a:r>
              <a:rPr lang="el-GR" sz="2000" dirty="0">
                <a:solidFill>
                  <a:srgbClr val="FF0000"/>
                </a:solidFill>
              </a:rPr>
              <a:t>  </a:t>
            </a:r>
            <a:r>
              <a:rPr lang="en-US" sz="2000" dirty="0">
                <a:solidFill>
                  <a:srgbClr val="FF0000"/>
                </a:solidFill>
              </a:rPr>
              <a:t>1867        </a:t>
            </a:r>
            <a:r>
              <a:rPr lang="el-GR" sz="2000" dirty="0">
                <a:solidFill>
                  <a:srgbClr val="FF0000"/>
                </a:solidFill>
              </a:rPr>
              <a:t>  </a:t>
            </a:r>
            <a:r>
              <a:rPr lang="en-US" sz="2000" dirty="0">
                <a:solidFill>
                  <a:srgbClr val="FF0000"/>
                </a:solidFill>
              </a:rPr>
              <a:t>1870             1936                    1980                    </a:t>
            </a:r>
            <a:r>
              <a:rPr lang="el-GR" sz="2000" dirty="0">
                <a:solidFill>
                  <a:srgbClr val="FF0000"/>
                </a:solidFill>
              </a:rPr>
              <a:t> </a:t>
            </a:r>
            <a:r>
              <a:rPr lang="en-US" sz="2000" dirty="0">
                <a:solidFill>
                  <a:srgbClr val="FF0000"/>
                </a:solidFill>
              </a:rPr>
              <a:t>2008-…</a:t>
            </a:r>
          </a:p>
          <a:p>
            <a:pPr marL="0" indent="0">
              <a:buNone/>
            </a:pPr>
            <a:r>
              <a:rPr lang="el-GR" sz="2000" dirty="0">
                <a:solidFill>
                  <a:srgbClr val="FF0000"/>
                </a:solidFill>
              </a:rPr>
              <a:t>                                                                                        </a:t>
            </a:r>
            <a:endParaRPr lang="en-US" sz="2000" dirty="0">
              <a:solidFill>
                <a:srgbClr val="FF0000"/>
              </a:solidFill>
            </a:endParaRPr>
          </a:p>
          <a:p>
            <a:pPr marL="0" indent="0">
              <a:buNone/>
            </a:pPr>
            <a:r>
              <a:rPr lang="el-GR" sz="1800" dirty="0">
                <a:solidFill>
                  <a:srgbClr val="FF0000"/>
                </a:solidFill>
                <a:latin typeface="Cambria" pitchFamily="18" charset="0"/>
              </a:rPr>
              <a:t>	Αρχές	   Κεφάλαιο    </a:t>
            </a:r>
            <a:r>
              <a:rPr lang="en-US" sz="1800" dirty="0" err="1">
                <a:solidFill>
                  <a:srgbClr val="FF0000"/>
                </a:solidFill>
                <a:latin typeface="Cambria" pitchFamily="18" charset="0"/>
              </a:rPr>
              <a:t>Walras</a:t>
            </a:r>
            <a:r>
              <a:rPr lang="en-US" sz="1800" dirty="0">
                <a:solidFill>
                  <a:srgbClr val="FF0000"/>
                </a:solidFill>
                <a:latin typeface="Cambria" pitchFamily="18" charset="0"/>
              </a:rPr>
              <a:t>          General               Monetarism                     ?</a:t>
            </a:r>
            <a:endParaRPr lang="el-GR" sz="1800" dirty="0">
              <a:solidFill>
                <a:srgbClr val="FF0000"/>
              </a:solidFill>
              <a:latin typeface="Cambria" pitchFamily="18" charset="0"/>
            </a:endParaRPr>
          </a:p>
          <a:p>
            <a:pPr marL="0" indent="0">
              <a:buNone/>
            </a:pPr>
            <a:r>
              <a:rPr lang="el-GR" sz="1800" b="1" dirty="0">
                <a:solidFill>
                  <a:srgbClr val="7030A0"/>
                </a:solidFill>
                <a:latin typeface="Cambria" pitchFamily="18" charset="0"/>
              </a:rPr>
              <a:t>Πλούτος</a:t>
            </a:r>
            <a:r>
              <a:rPr lang="el-GR" sz="1800" b="1" dirty="0">
                <a:solidFill>
                  <a:srgbClr val="FF0000"/>
                </a:solidFill>
                <a:latin typeface="Cambria" pitchFamily="18" charset="0"/>
              </a:rPr>
              <a:t> </a:t>
            </a:r>
            <a:r>
              <a:rPr lang="el-GR" sz="1800" dirty="0">
                <a:solidFill>
                  <a:srgbClr val="FF0000"/>
                </a:solidFill>
                <a:latin typeface="Cambria" pitchFamily="18" charset="0"/>
              </a:rPr>
              <a:t>  ΠΟ              Τόμος Ι</a:t>
            </a:r>
            <a:r>
              <a:rPr lang="en-US" sz="1800" dirty="0">
                <a:solidFill>
                  <a:srgbClr val="FF0000"/>
                </a:solidFill>
                <a:latin typeface="Cambria" pitchFamily="18" charset="0"/>
              </a:rPr>
              <a:t>        Jevons            Theory                New Classical</a:t>
            </a:r>
            <a:endParaRPr lang="el-GR" sz="1800" dirty="0">
              <a:solidFill>
                <a:srgbClr val="FF0000"/>
              </a:solidFill>
              <a:latin typeface="Cambria" pitchFamily="18" charset="0"/>
            </a:endParaRPr>
          </a:p>
          <a:p>
            <a:pPr marL="0" indent="0">
              <a:buNone/>
            </a:pPr>
            <a:r>
              <a:rPr lang="el-GR" sz="1800" b="1" dirty="0">
                <a:solidFill>
                  <a:srgbClr val="7030A0"/>
                </a:solidFill>
                <a:latin typeface="Cambria" pitchFamily="18" charset="0"/>
              </a:rPr>
              <a:t>των εθνών</a:t>
            </a:r>
            <a:r>
              <a:rPr lang="en-US" sz="1800" b="1" dirty="0">
                <a:solidFill>
                  <a:srgbClr val="7030A0"/>
                </a:solidFill>
                <a:latin typeface="Cambria" pitchFamily="18" charset="0"/>
              </a:rPr>
              <a:t>                             </a:t>
            </a:r>
            <a:r>
              <a:rPr lang="en-US" sz="1800" dirty="0">
                <a:solidFill>
                  <a:srgbClr val="FF0000"/>
                </a:solidFill>
                <a:latin typeface="Cambria" pitchFamily="18" charset="0"/>
              </a:rPr>
              <a:t>	        </a:t>
            </a:r>
            <a:r>
              <a:rPr lang="en-US" sz="1800" dirty="0" err="1">
                <a:solidFill>
                  <a:srgbClr val="FF0000"/>
                </a:solidFill>
                <a:latin typeface="Cambria" pitchFamily="18" charset="0"/>
              </a:rPr>
              <a:t>Menger</a:t>
            </a:r>
            <a:r>
              <a:rPr lang="en-US" sz="1800" dirty="0">
                <a:solidFill>
                  <a:srgbClr val="FF0000"/>
                </a:solidFill>
                <a:latin typeface="Cambria" pitchFamily="18" charset="0"/>
              </a:rPr>
              <a:t>                                       </a:t>
            </a:r>
            <a:r>
              <a:rPr lang="en-US" sz="1800" dirty="0" err="1">
                <a:solidFill>
                  <a:srgbClr val="FF0000"/>
                </a:solidFill>
                <a:latin typeface="Cambria" pitchFamily="18" charset="0"/>
              </a:rPr>
              <a:t>vs</a:t>
            </a:r>
            <a:r>
              <a:rPr lang="en-US" sz="1800" dirty="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a:solidFill>
                  <a:srgbClr val="FF0000"/>
                </a:solidFill>
                <a:latin typeface="Cambria" pitchFamily="18" charset="0"/>
              </a:rPr>
              <a:t>Πολιτική Οικονομία = Η τρισδιάστατη προσέγγιση στην οικονομική </a:t>
            </a:r>
          </a:p>
        </p:txBody>
      </p:sp>
      <p:sp>
        <p:nvSpPr>
          <p:cNvPr id="3" name="Θέση περιεχομένου 2"/>
          <p:cNvSpPr>
            <a:spLocks noGrp="1"/>
          </p:cNvSpPr>
          <p:nvPr>
            <p:ph idx="1"/>
          </p:nvPr>
        </p:nvSpPr>
        <p:spPr>
          <a:xfrm>
            <a:off x="107504" y="1052736"/>
            <a:ext cx="8928992" cy="5472608"/>
          </a:xfrm>
        </p:spPr>
        <p:txBody>
          <a:bodyPr>
            <a:normAutofit fontScale="775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 Οριζόντιες, ισότιμες σχέσεις μεταξύ καπιταλιστών, αγορές, ανταλλαγές, καπιταλιστικός ανταγωνισμός </a:t>
            </a:r>
            <a:r>
              <a:rPr lang="el-GR" b="1" dirty="0">
                <a:solidFill>
                  <a:srgbClr val="FF0000"/>
                </a:solidFill>
                <a:latin typeface="Cambria" pitchFamily="18" charset="0"/>
              </a:rPr>
              <a:t>(</a:t>
            </a:r>
            <a:r>
              <a:rPr lang="en-US" b="1" dirty="0">
                <a:solidFill>
                  <a:srgbClr val="FF0000"/>
                </a:solidFill>
                <a:latin typeface="Cambria" pitchFamily="18" charset="0"/>
              </a:rPr>
              <a:t>Smith)</a:t>
            </a:r>
            <a:endParaRPr lang="el-GR" b="1" dirty="0">
              <a:solidFill>
                <a:srgbClr val="FF0000"/>
              </a:solidFill>
              <a:latin typeface="Cambria" pitchFamily="18" charset="0"/>
            </a:endParaRPr>
          </a:p>
          <a:p>
            <a:pPr marL="0" indent="0">
              <a:buNone/>
            </a:pPr>
            <a:endParaRPr lang="el-GR" b="1" dirty="0">
              <a:solidFill>
                <a:srgbClr val="FF0000"/>
              </a:solidFill>
              <a:latin typeface="Cambria" pitchFamily="18" charset="0"/>
            </a:endParaRPr>
          </a:p>
          <a:p>
            <a:r>
              <a:rPr lang="en-US" dirty="0">
                <a:solidFill>
                  <a:srgbClr val="7030A0"/>
                </a:solidFill>
                <a:latin typeface="Cambria" pitchFamily="18" charset="0"/>
              </a:rPr>
              <a:t>Command </a:t>
            </a:r>
            <a:r>
              <a:rPr lang="el-GR" dirty="0">
                <a:solidFill>
                  <a:srgbClr val="7030A0"/>
                </a:solidFill>
                <a:latin typeface="Cambria" pitchFamily="18" charset="0"/>
              </a:rPr>
              <a:t>(εντολή):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a:solidFill>
                  <a:srgbClr val="7030A0"/>
                </a:solidFill>
                <a:latin typeface="Cambria" pitchFamily="18" charset="0"/>
              </a:rPr>
              <a:t> </a:t>
            </a:r>
            <a:r>
              <a:rPr lang="en-US" b="1" dirty="0">
                <a:solidFill>
                  <a:srgbClr val="FF0000"/>
                </a:solidFill>
                <a:latin typeface="Cambria" pitchFamily="18" charset="0"/>
              </a:rPr>
              <a:t>(Ricardo)</a:t>
            </a:r>
            <a:endParaRPr lang="el-GR" b="1" dirty="0">
              <a:solidFill>
                <a:srgbClr val="FF0000"/>
              </a:solidFill>
              <a:latin typeface="Cambria" pitchFamily="18" charset="0"/>
            </a:endParaRPr>
          </a:p>
          <a:p>
            <a:pPr marL="0" indent="0">
              <a:buNone/>
            </a:pPr>
            <a:endParaRPr lang="el-GR" dirty="0">
              <a:solidFill>
                <a:srgbClr val="7030A0"/>
              </a:solidFill>
              <a:latin typeface="Cambria" pitchFamily="18" charset="0"/>
            </a:endParaRPr>
          </a:p>
          <a:p>
            <a:r>
              <a:rPr lang="en-US" dirty="0">
                <a:solidFill>
                  <a:srgbClr val="7030A0"/>
                </a:solidFill>
                <a:latin typeface="Cambria" pitchFamily="18" charset="0"/>
              </a:rPr>
              <a:t>Change </a:t>
            </a:r>
            <a:r>
              <a:rPr lang="el-GR" dirty="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a:solidFill>
                  <a:srgbClr val="7030A0"/>
                </a:solidFill>
                <a:latin typeface="Cambria" pitchFamily="18" charset="0"/>
              </a:rPr>
              <a:t> </a:t>
            </a:r>
            <a:r>
              <a:rPr lang="en-US" b="1" dirty="0">
                <a:solidFill>
                  <a:srgbClr val="FF0000"/>
                </a:solidFill>
                <a:latin typeface="Cambria" pitchFamily="18" charset="0"/>
              </a:rPr>
              <a:t>(Marx)</a:t>
            </a:r>
            <a:r>
              <a:rPr lang="el-GR" dirty="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08" y="188640"/>
            <a:ext cx="8856984" cy="1080120"/>
          </a:xfrm>
        </p:spPr>
        <p:txBody>
          <a:bodyPr>
            <a:noAutofit/>
          </a:bodyPr>
          <a:lstStyle/>
          <a:p>
            <a:br>
              <a:rPr lang="el-GR" sz="3600" dirty="0">
                <a:solidFill>
                  <a:srgbClr val="00B050"/>
                </a:solidFill>
                <a:latin typeface="Cambria" pitchFamily="18" charset="0"/>
              </a:rPr>
            </a:br>
            <a:r>
              <a:rPr lang="el-GR" sz="3200" dirty="0">
                <a:solidFill>
                  <a:srgbClr val="00B050"/>
                </a:solidFill>
                <a:latin typeface="Cambria" pitchFamily="18" charset="0"/>
              </a:rPr>
              <a:t>Ιστορία Οικονομικής Σκέψης </a:t>
            </a:r>
            <a:br>
              <a:rPr lang="el-GR" sz="3200" dirty="0">
                <a:solidFill>
                  <a:srgbClr val="00B050"/>
                </a:solidFill>
                <a:latin typeface="Cambria" pitchFamily="18" charset="0"/>
              </a:rPr>
            </a:br>
            <a:r>
              <a:rPr lang="el-GR" sz="3200" dirty="0">
                <a:solidFill>
                  <a:srgbClr val="00B050"/>
                </a:solidFill>
                <a:latin typeface="Cambria" pitchFamily="18" charset="0"/>
              </a:rPr>
              <a:t>Εξέλιξη και τομές Ι</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539552" y="1412776"/>
            <a:ext cx="7920880" cy="4608512"/>
          </a:xfrm>
        </p:spPr>
        <p:txBody>
          <a:bodyPr>
            <a:noAutofit/>
          </a:bodyPr>
          <a:lstStyle/>
          <a:p>
            <a:pPr marL="0" algn="just"/>
            <a:r>
              <a:rPr lang="en-US" sz="2200" dirty="0">
                <a:solidFill>
                  <a:srgbClr val="002060"/>
                </a:solidFill>
                <a:latin typeface="Cambria" pitchFamily="18" charset="0"/>
              </a:rPr>
              <a:t>Smith</a:t>
            </a:r>
            <a:r>
              <a:rPr lang="el-GR" sz="2200" dirty="0">
                <a:solidFill>
                  <a:srgbClr val="002060"/>
                </a:solidFill>
                <a:latin typeface="Cambria" pitchFamily="18" charset="0"/>
              </a:rPr>
              <a:t>:</a:t>
            </a:r>
            <a:r>
              <a:rPr lang="el-GR" sz="2200" dirty="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a:solidFill>
                  <a:srgbClr val="FF0000"/>
                </a:solidFill>
                <a:latin typeface="Cambria" pitchFamily="18" charset="0"/>
              </a:rPr>
              <a:t> </a:t>
            </a:r>
            <a:r>
              <a:rPr lang="el-GR" sz="2200" dirty="0">
                <a:solidFill>
                  <a:srgbClr val="FF0000"/>
                </a:solidFill>
                <a:latin typeface="Cambria" pitchFamily="18" charset="0"/>
              </a:rPr>
              <a:t>.</a:t>
            </a:r>
          </a:p>
          <a:p>
            <a:pPr marL="0" indent="0" algn="just">
              <a:buNone/>
            </a:pPr>
            <a:endParaRPr lang="el-GR" sz="2200" dirty="0">
              <a:solidFill>
                <a:srgbClr val="FF0000"/>
              </a:solidFill>
              <a:latin typeface="Cambria" pitchFamily="18" charset="0"/>
            </a:endParaRPr>
          </a:p>
          <a:p>
            <a:pPr marL="0" indent="0" algn="just">
              <a:spcBef>
                <a:spcPts val="0"/>
              </a:spcBef>
            </a:pPr>
            <a:r>
              <a:rPr lang="el-GR" sz="2200" dirty="0">
                <a:solidFill>
                  <a:srgbClr val="FF0000"/>
                </a:solidFill>
                <a:latin typeface="Cambria" pitchFamily="18" charset="0"/>
              </a:rPr>
              <a:t> </a:t>
            </a:r>
            <a:r>
              <a:rPr lang="en-US" sz="2200" dirty="0">
                <a:solidFill>
                  <a:srgbClr val="002060"/>
                </a:solidFill>
                <a:latin typeface="Cambria" pitchFamily="18" charset="0"/>
              </a:rPr>
              <a:t>Ricardo</a:t>
            </a:r>
            <a:r>
              <a:rPr lang="el-GR" sz="2200" dirty="0">
                <a:solidFill>
                  <a:srgbClr val="002060"/>
                </a:solidFill>
                <a:latin typeface="Cambria" pitchFamily="18" charset="0"/>
              </a:rPr>
              <a:t>:</a:t>
            </a:r>
            <a:r>
              <a:rPr lang="el-GR" sz="2200" dirty="0">
                <a:solidFill>
                  <a:srgbClr val="FF0000"/>
                </a:solidFill>
                <a:latin typeface="Cambria" pitchFamily="18" charset="0"/>
              </a:rPr>
              <a:t> εργασιακή θεωρία της αξίας,  σύγκρουση των κοινωνικών τάξεων για τη διανομή του εισοδήματος, τεχνολογική ανεργία, μακροχρόνια απαισιοδοξία</a:t>
            </a:r>
            <a:r>
              <a:rPr lang="en-US" sz="2200" dirty="0">
                <a:solidFill>
                  <a:srgbClr val="FF0000"/>
                </a:solidFill>
                <a:latin typeface="Cambria" pitchFamily="18" charset="0"/>
              </a:rPr>
              <a:t> </a:t>
            </a:r>
            <a:r>
              <a:rPr lang="el-GR" sz="2200" dirty="0">
                <a:solidFill>
                  <a:srgbClr val="FF0000"/>
                </a:solidFill>
                <a:latin typeface="Cambria" pitchFamily="18" charset="0"/>
              </a:rPr>
              <a:t>.</a:t>
            </a:r>
          </a:p>
          <a:p>
            <a:pPr marL="0" indent="0" algn="just">
              <a:spcBef>
                <a:spcPts val="0"/>
              </a:spcBef>
            </a:pPr>
            <a:endParaRPr lang="el-GR" sz="2200" dirty="0">
              <a:solidFill>
                <a:srgbClr val="FF0000"/>
              </a:solidFill>
              <a:latin typeface="Cambria" pitchFamily="18" charset="0"/>
            </a:endParaRPr>
          </a:p>
          <a:p>
            <a:pPr marL="0" algn="just"/>
            <a:r>
              <a:rPr lang="en-US" sz="2200" dirty="0">
                <a:solidFill>
                  <a:srgbClr val="002060"/>
                </a:solidFill>
                <a:latin typeface="Cambria" pitchFamily="18" charset="0"/>
              </a:rPr>
              <a:t>Marx</a:t>
            </a:r>
            <a:r>
              <a:rPr lang="el-GR" sz="2200" dirty="0">
                <a:solidFill>
                  <a:srgbClr val="002060"/>
                </a:solidFill>
                <a:latin typeface="Cambria" pitchFamily="18" charset="0"/>
              </a:rPr>
              <a:t>:</a:t>
            </a:r>
            <a:r>
              <a:rPr lang="el-GR" sz="2200" dirty="0">
                <a:solidFill>
                  <a:srgbClr val="FF0000"/>
                </a:solidFill>
                <a:latin typeface="Cambria" pitchFamily="18" charset="0"/>
              </a:rPr>
              <a:t> εργασιακή θεωρία της αξίας, εκμετάλλευση, συσσώρευση κεφαλαίου και αντιφάσεις, οικονομική κρίση, ιστορικότητα του καπιταλισμού</a:t>
            </a:r>
            <a:r>
              <a:rPr lang="en-US" sz="2200" dirty="0">
                <a:solidFill>
                  <a:srgbClr val="FF0000"/>
                </a:solidFill>
                <a:latin typeface="Cambria" pitchFamily="18" charset="0"/>
              </a:rPr>
              <a:t>   </a:t>
            </a:r>
            <a:endParaRPr lang="el-GR" sz="2200" dirty="0">
              <a:solidFill>
                <a:srgbClr val="FF0000"/>
              </a:solidFill>
              <a:latin typeface="Cambria" pitchFamily="18" charset="0"/>
            </a:endParaRPr>
          </a:p>
        </p:txBody>
      </p:sp>
    </p:spTree>
    <p:extLst>
      <p:ext uri="{BB962C8B-B14F-4D97-AF65-F5344CB8AC3E}">
        <p14:creationId xmlns:p14="http://schemas.microsoft.com/office/powerpoint/2010/main" val="22169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AB05-7789-2C3E-D801-A1EE34AA778E}"/>
              </a:ext>
            </a:extLst>
          </p:cNvPr>
          <p:cNvSpPr>
            <a:spLocks noGrp="1"/>
          </p:cNvSpPr>
          <p:nvPr>
            <p:ph type="title"/>
          </p:nvPr>
        </p:nvSpPr>
        <p:spPr>
          <a:xfrm>
            <a:off x="457200" y="260648"/>
            <a:ext cx="8229600" cy="1368152"/>
          </a:xfrm>
        </p:spPr>
        <p:txBody>
          <a:bodyPr>
            <a:normAutofit fontScale="90000"/>
          </a:bodyPr>
          <a:lstStyle/>
          <a:p>
            <a:r>
              <a:rPr lang="el-GR" dirty="0">
                <a:solidFill>
                  <a:srgbClr val="00B050"/>
                </a:solidFill>
              </a:rPr>
              <a:t>Ιστορία Οικονομικής Σκέψης </a:t>
            </a:r>
            <a:br>
              <a:rPr lang="el-GR" dirty="0">
                <a:solidFill>
                  <a:srgbClr val="00B050"/>
                </a:solidFill>
              </a:rPr>
            </a:br>
            <a:r>
              <a:rPr lang="el-GR" dirty="0">
                <a:solidFill>
                  <a:srgbClr val="00B050"/>
                </a:solidFill>
              </a:rPr>
              <a:t>Εξέλιξη και τομές ΙΙ</a:t>
            </a:r>
            <a:endParaRPr lang="en-GB" dirty="0"/>
          </a:p>
        </p:txBody>
      </p:sp>
      <p:sp>
        <p:nvSpPr>
          <p:cNvPr id="3" name="Content Placeholder 2">
            <a:extLst>
              <a:ext uri="{FF2B5EF4-FFF2-40B4-BE49-F238E27FC236}">
                <a16:creationId xmlns:a16="http://schemas.microsoft.com/office/drawing/2014/main" id="{5B0464A7-79D4-3A25-E79B-301E1DEE2AC1}"/>
              </a:ext>
            </a:extLst>
          </p:cNvPr>
          <p:cNvSpPr>
            <a:spLocks noGrp="1"/>
          </p:cNvSpPr>
          <p:nvPr>
            <p:ph idx="1"/>
          </p:nvPr>
        </p:nvSpPr>
        <p:spPr>
          <a:xfrm>
            <a:off x="179512" y="1844824"/>
            <a:ext cx="8712968" cy="4536504"/>
          </a:xfrm>
        </p:spPr>
        <p:txBody>
          <a:bodyPr>
            <a:normAutofit fontScale="77500" lnSpcReduction="20000"/>
          </a:bodyPr>
          <a:lstStyle/>
          <a:p>
            <a:r>
              <a:rPr lang="el-GR" dirty="0" err="1">
                <a:solidFill>
                  <a:schemeClr val="tx2">
                    <a:lumMod val="75000"/>
                  </a:schemeClr>
                </a:solidFill>
              </a:rPr>
              <a:t>Neoclassical</a:t>
            </a:r>
            <a:r>
              <a:rPr lang="el-GR" dirty="0">
                <a:solidFill>
                  <a:schemeClr val="tx2">
                    <a:lumMod val="75000"/>
                  </a:schemeClr>
                </a:solidFill>
              </a:rPr>
              <a:t> </a:t>
            </a:r>
            <a:r>
              <a:rPr lang="el-GR" dirty="0" err="1">
                <a:solidFill>
                  <a:schemeClr val="tx2">
                    <a:lumMod val="75000"/>
                  </a:schemeClr>
                </a:solidFill>
              </a:rPr>
              <a:t>Economics</a:t>
            </a:r>
            <a:r>
              <a:rPr lang="el-GR" dirty="0">
                <a:solidFill>
                  <a:schemeClr val="tx2">
                    <a:lumMod val="75000"/>
                  </a:schemeClr>
                </a:solidFill>
              </a:rPr>
              <a:t> (</a:t>
            </a:r>
            <a:r>
              <a:rPr lang="el-GR" dirty="0" err="1">
                <a:solidFill>
                  <a:schemeClr val="tx2">
                    <a:lumMod val="75000"/>
                  </a:schemeClr>
                </a:solidFill>
              </a:rPr>
              <a:t>Walras</a:t>
            </a:r>
            <a:r>
              <a:rPr lang="el-GR" dirty="0">
                <a:solidFill>
                  <a:schemeClr val="tx2">
                    <a:lumMod val="75000"/>
                  </a:schemeClr>
                </a:solidFill>
              </a:rPr>
              <a:t>, </a:t>
            </a:r>
            <a:r>
              <a:rPr lang="el-GR" dirty="0" err="1">
                <a:solidFill>
                  <a:schemeClr val="tx2">
                    <a:lumMod val="75000"/>
                  </a:schemeClr>
                </a:solidFill>
              </a:rPr>
              <a:t>Jevons</a:t>
            </a:r>
            <a:r>
              <a:rPr lang="el-GR" dirty="0">
                <a:solidFill>
                  <a:schemeClr val="tx2">
                    <a:lumMod val="75000"/>
                  </a:schemeClr>
                </a:solidFill>
              </a:rPr>
              <a:t>, </a:t>
            </a:r>
            <a:r>
              <a:rPr lang="el-GR" dirty="0" err="1">
                <a:solidFill>
                  <a:schemeClr val="tx2">
                    <a:lumMod val="75000"/>
                  </a:schemeClr>
                </a:solidFill>
              </a:rPr>
              <a:t>Menger</a:t>
            </a:r>
            <a:r>
              <a:rPr lang="el-GR" dirty="0">
                <a:solidFill>
                  <a:schemeClr val="tx2">
                    <a:lumMod val="75000"/>
                  </a:schemeClr>
                </a:solidFill>
              </a:rPr>
              <a:t>, </a:t>
            </a:r>
            <a:r>
              <a:rPr lang="el-GR" dirty="0" err="1">
                <a:solidFill>
                  <a:schemeClr val="tx2">
                    <a:lumMod val="75000"/>
                  </a:schemeClr>
                </a:solidFill>
              </a:rPr>
              <a:t>Marshall</a:t>
            </a:r>
            <a:r>
              <a:rPr lang="el-GR" dirty="0">
                <a:solidFill>
                  <a:schemeClr val="tx2">
                    <a:lumMod val="75000"/>
                  </a:schemeClr>
                </a:solidFill>
              </a:rPr>
              <a:t>): </a:t>
            </a:r>
            <a:r>
              <a:rPr lang="el-GR" dirty="0">
                <a:solidFill>
                  <a:srgbClr val="FF0000"/>
                </a:solidFill>
              </a:rPr>
              <a:t>οριακή επανάσταση, μεθοδολογικός ατομισμός, αρμονική ανάπτυξη, πλήρης απασχόληση, απουσία συγκρούσεων (</a:t>
            </a:r>
            <a:r>
              <a:rPr lang="el-GR" dirty="0" err="1">
                <a:solidFill>
                  <a:srgbClr val="FF0000"/>
                </a:solidFill>
              </a:rPr>
              <a:t>conflict</a:t>
            </a:r>
            <a:r>
              <a:rPr lang="el-GR" dirty="0">
                <a:solidFill>
                  <a:srgbClr val="FF0000"/>
                </a:solidFill>
              </a:rPr>
              <a:t>)</a:t>
            </a:r>
          </a:p>
          <a:p>
            <a:endParaRPr lang="el-GR" dirty="0">
              <a:solidFill>
                <a:srgbClr val="FF0000"/>
              </a:solidFill>
            </a:endParaRPr>
          </a:p>
          <a:p>
            <a:r>
              <a:rPr lang="el-GR" dirty="0" err="1">
                <a:solidFill>
                  <a:schemeClr val="tx2">
                    <a:lumMod val="75000"/>
                  </a:schemeClr>
                </a:solidFill>
              </a:rPr>
              <a:t>Schumpeter</a:t>
            </a:r>
            <a:r>
              <a:rPr lang="el-GR" dirty="0">
                <a:solidFill>
                  <a:srgbClr val="FF0000"/>
                </a:solidFill>
              </a:rPr>
              <a:t> : ανταγωνισμός και “</a:t>
            </a:r>
            <a:r>
              <a:rPr lang="el-GR" dirty="0" err="1">
                <a:solidFill>
                  <a:srgbClr val="FF0000"/>
                </a:solidFill>
              </a:rPr>
              <a:t>creative</a:t>
            </a:r>
            <a:r>
              <a:rPr lang="el-GR" dirty="0">
                <a:solidFill>
                  <a:srgbClr val="FF0000"/>
                </a:solidFill>
              </a:rPr>
              <a:t> </a:t>
            </a:r>
            <a:r>
              <a:rPr lang="el-GR" dirty="0" err="1">
                <a:solidFill>
                  <a:srgbClr val="FF0000"/>
                </a:solidFill>
              </a:rPr>
              <a:t>destruction</a:t>
            </a:r>
            <a:r>
              <a:rPr lang="el-GR" dirty="0">
                <a:solidFill>
                  <a:srgbClr val="FF0000"/>
                </a:solidFill>
              </a:rPr>
              <a:t>” </a:t>
            </a:r>
          </a:p>
          <a:p>
            <a:endParaRPr lang="el-GR" dirty="0">
              <a:solidFill>
                <a:srgbClr val="FF0000"/>
              </a:solidFill>
            </a:endParaRPr>
          </a:p>
          <a:p>
            <a:r>
              <a:rPr lang="el-GR" dirty="0" err="1">
                <a:solidFill>
                  <a:schemeClr val="tx2">
                    <a:lumMod val="75000"/>
                  </a:schemeClr>
                </a:solidFill>
              </a:rPr>
              <a:t>Keynes</a:t>
            </a:r>
            <a:r>
              <a:rPr lang="el-GR" dirty="0">
                <a:solidFill>
                  <a:schemeClr val="accent1"/>
                </a:solidFill>
              </a:rPr>
              <a:t>:</a:t>
            </a:r>
            <a:r>
              <a:rPr lang="el-GR" dirty="0">
                <a:solidFill>
                  <a:srgbClr val="FF0000"/>
                </a:solidFill>
              </a:rPr>
              <a:t> Αρχή της ενεργού ζήτησης, </a:t>
            </a:r>
            <a:r>
              <a:rPr lang="el-GR" dirty="0" err="1">
                <a:solidFill>
                  <a:srgbClr val="FF0000"/>
                </a:solidFill>
              </a:rPr>
              <a:t>μακροικονομική</a:t>
            </a:r>
            <a:r>
              <a:rPr lang="el-GR" dirty="0">
                <a:solidFill>
                  <a:srgbClr val="FF0000"/>
                </a:solidFill>
              </a:rPr>
              <a:t> πολιτική (δημοσιονομική / νομισματική), πολλαπλασιαστής  </a:t>
            </a:r>
          </a:p>
          <a:p>
            <a:endParaRPr lang="el-GR" dirty="0">
              <a:solidFill>
                <a:srgbClr val="FF0000"/>
              </a:solidFill>
            </a:endParaRPr>
          </a:p>
          <a:p>
            <a:r>
              <a:rPr lang="el-GR" dirty="0" err="1">
                <a:solidFill>
                  <a:schemeClr val="tx2">
                    <a:lumMod val="75000"/>
                  </a:schemeClr>
                </a:solidFill>
              </a:rPr>
              <a:t>Neoliberalism</a:t>
            </a:r>
            <a:r>
              <a:rPr lang="el-GR" dirty="0">
                <a:solidFill>
                  <a:schemeClr val="accent1"/>
                </a:solidFill>
              </a:rPr>
              <a:t>: </a:t>
            </a:r>
            <a:r>
              <a:rPr lang="el-GR" dirty="0">
                <a:solidFill>
                  <a:srgbClr val="FF0000"/>
                </a:solidFill>
              </a:rPr>
              <a:t>επιστροφή στις απόψεις περί </a:t>
            </a:r>
            <a:r>
              <a:rPr lang="el-GR" dirty="0" err="1">
                <a:solidFill>
                  <a:srgbClr val="FF0000"/>
                </a:solidFill>
              </a:rPr>
              <a:t>αυτορυθμιζόμενης</a:t>
            </a:r>
            <a:r>
              <a:rPr lang="el-GR" dirty="0">
                <a:solidFill>
                  <a:srgbClr val="FF0000"/>
                </a:solidFill>
              </a:rPr>
              <a:t> οικονομίας</a:t>
            </a:r>
          </a:p>
          <a:p>
            <a:endParaRPr lang="en-GB" dirty="0"/>
          </a:p>
        </p:txBody>
      </p:sp>
    </p:spTree>
    <p:extLst>
      <p:ext uri="{BB962C8B-B14F-4D97-AF65-F5344CB8AC3E}">
        <p14:creationId xmlns:p14="http://schemas.microsoft.com/office/powerpoint/2010/main" val="44546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A9F2-01DD-1FA4-0916-A29ADE76C294}"/>
              </a:ext>
            </a:extLst>
          </p:cNvPr>
          <p:cNvSpPr>
            <a:spLocks noGrp="1"/>
          </p:cNvSpPr>
          <p:nvPr>
            <p:ph type="title"/>
          </p:nvPr>
        </p:nvSpPr>
        <p:spPr/>
        <p:txBody>
          <a:bodyPr>
            <a:normAutofit fontScale="90000"/>
          </a:bodyPr>
          <a:lstStyle/>
          <a:p>
            <a:r>
              <a:rPr lang="el-GR" dirty="0"/>
              <a:t>Οικονομική σκέψη πριν τον           </a:t>
            </a:r>
            <a:r>
              <a:rPr lang="en-US" dirty="0"/>
              <a:t>Adam Smith</a:t>
            </a:r>
            <a:endParaRPr lang="en-GB" dirty="0"/>
          </a:p>
        </p:txBody>
      </p:sp>
      <p:sp>
        <p:nvSpPr>
          <p:cNvPr id="3" name="Content Placeholder 2">
            <a:extLst>
              <a:ext uri="{FF2B5EF4-FFF2-40B4-BE49-F238E27FC236}">
                <a16:creationId xmlns:a16="http://schemas.microsoft.com/office/drawing/2014/main" id="{1DC379C2-2813-7FAA-2A82-A34A381EAB15}"/>
              </a:ext>
            </a:extLst>
          </p:cNvPr>
          <p:cNvSpPr>
            <a:spLocks noGrp="1"/>
          </p:cNvSpPr>
          <p:nvPr>
            <p:ph idx="1"/>
          </p:nvPr>
        </p:nvSpPr>
        <p:spPr>
          <a:xfrm>
            <a:off x="457200" y="1834158"/>
            <a:ext cx="8229600" cy="4292005"/>
          </a:xfrm>
        </p:spPr>
        <p:txBody>
          <a:bodyPr>
            <a:normAutofit fontScale="55000" lnSpcReduction="20000"/>
          </a:bodyPr>
          <a:lstStyle/>
          <a:p>
            <a:pPr marL="0" indent="0">
              <a:buNone/>
            </a:pPr>
            <a:r>
              <a:rPr lang="el-GR" dirty="0" err="1">
                <a:solidFill>
                  <a:srgbClr val="FF0000"/>
                </a:solidFill>
              </a:rPr>
              <a:t>Μερκανταλιστές</a:t>
            </a:r>
            <a:endParaRPr lang="en-US" dirty="0">
              <a:solidFill>
                <a:srgbClr val="FF0000"/>
              </a:solidFill>
            </a:endParaRPr>
          </a:p>
          <a:p>
            <a:r>
              <a:rPr lang="el-GR" dirty="0"/>
              <a:t>Τους απασχολούσαν ερωτήματα για την δημόσια οικονομία, και το διεθνές εμπόριο.</a:t>
            </a:r>
          </a:p>
          <a:p>
            <a:r>
              <a:rPr lang="el-GR" dirty="0"/>
              <a:t>Τα κείμενα τους απασχολούνται από το πρόβλημα του εθνικού συμφέροντος. Πως οι καινούργιες κρατικές εθνικές οντότητες στην Ευρώπη θα ανταγωνιστούν προς το συμφέρον των λαών τους. </a:t>
            </a:r>
          </a:p>
          <a:p>
            <a:r>
              <a:rPr lang="el-GR" dirty="0"/>
              <a:t>Υποστήριζαν μια ενεργή πολιτική από τις κυβερνήσεις για την προάσπιση του εμπορικού ισοζυγίου και ευμενών εμπορικών σχέσεων με ανταγωνιστικά κράτη. </a:t>
            </a:r>
          </a:p>
          <a:p>
            <a:pPr marL="0" indent="0">
              <a:buNone/>
            </a:pPr>
            <a:endParaRPr lang="el-GR" dirty="0"/>
          </a:p>
          <a:p>
            <a:pPr marL="0" indent="0">
              <a:buNone/>
            </a:pPr>
            <a:r>
              <a:rPr lang="el-GR" dirty="0">
                <a:solidFill>
                  <a:srgbClr val="FF0000"/>
                </a:solidFill>
              </a:rPr>
              <a:t>Φυσιοκρατική σχολή </a:t>
            </a:r>
          </a:p>
          <a:p>
            <a:r>
              <a:rPr lang="el-GR" dirty="0"/>
              <a:t>Βασίζεται στην αρχή ότι ο μόνος παραγωγικός κλάδος είναι ο αγροτικός, που δημιουργεί και το ‘πλεόνασμα’ </a:t>
            </a:r>
            <a:r>
              <a:rPr lang="en-US" dirty="0"/>
              <a:t>‘</a:t>
            </a:r>
            <a:r>
              <a:rPr lang="el-GR" dirty="0"/>
              <a:t>(</a:t>
            </a:r>
            <a:r>
              <a:rPr lang="en-US" dirty="0"/>
              <a:t>surplus</a:t>
            </a:r>
            <a:r>
              <a:rPr lang="el-GR" dirty="0"/>
              <a:t>) του προϊόντος. </a:t>
            </a:r>
            <a:endParaRPr lang="en-US" dirty="0"/>
          </a:p>
          <a:p>
            <a:r>
              <a:rPr lang="el-GR" dirty="0"/>
              <a:t>Ο </a:t>
            </a:r>
            <a:r>
              <a:rPr lang="en-US" dirty="0"/>
              <a:t>François Quesnay </a:t>
            </a:r>
            <a:r>
              <a:rPr lang="el-GR" dirty="0"/>
              <a:t>παράγει τον οικονομικό πίνακα</a:t>
            </a:r>
            <a:r>
              <a:rPr lang="en-US" dirty="0"/>
              <a:t> </a:t>
            </a:r>
            <a:r>
              <a:rPr lang="el-GR" dirty="0"/>
              <a:t>(</a:t>
            </a:r>
            <a:r>
              <a:rPr lang="en-US" dirty="0"/>
              <a:t>Tableau </a:t>
            </a:r>
            <a:r>
              <a:rPr lang="en-US" dirty="0" err="1"/>
              <a:t>Economique</a:t>
            </a:r>
            <a:r>
              <a:rPr lang="el-GR" dirty="0"/>
              <a:t>) που δείχνει πως δημιουργείται </a:t>
            </a:r>
            <a:r>
              <a:rPr lang="en-US" dirty="0"/>
              <a:t> </a:t>
            </a:r>
            <a:r>
              <a:rPr lang="el-GR" dirty="0"/>
              <a:t>το πλεόνασμα στην οικονομία και πως κατανέμεται στους διαφόρους τομείς μέσω των συναλλαγών. </a:t>
            </a:r>
            <a:endParaRPr lang="en-US" dirty="0"/>
          </a:p>
          <a:p>
            <a:r>
              <a:rPr lang="el-GR" dirty="0"/>
              <a:t>Υποστηρίζουν το ελεύθερο εμπόριο. </a:t>
            </a:r>
            <a:endParaRPr lang="en-US" dirty="0"/>
          </a:p>
        </p:txBody>
      </p:sp>
      <p:pic>
        <p:nvPicPr>
          <p:cNvPr id="4" name="Picture 2">
            <a:extLst>
              <a:ext uri="{FF2B5EF4-FFF2-40B4-BE49-F238E27FC236}">
                <a16:creationId xmlns:a16="http://schemas.microsoft.com/office/drawing/2014/main" id="{C08090F1-BAF9-03BF-C53C-B313AD003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533525"/>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9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041F-798D-27C8-3B0D-954FAA7FFE69}"/>
              </a:ext>
            </a:extLst>
          </p:cNvPr>
          <p:cNvSpPr>
            <a:spLocks noGrp="1"/>
          </p:cNvSpPr>
          <p:nvPr>
            <p:ph type="title"/>
          </p:nvPr>
        </p:nvSpPr>
        <p:spPr/>
        <p:txBody>
          <a:bodyPr/>
          <a:lstStyle/>
          <a:p>
            <a:r>
              <a:rPr lang="en-US" dirty="0"/>
              <a:t>Adam Smith</a:t>
            </a:r>
            <a:endParaRPr lang="en-GB" dirty="0"/>
          </a:p>
        </p:txBody>
      </p:sp>
      <p:sp>
        <p:nvSpPr>
          <p:cNvPr id="3" name="Content Placeholder 2">
            <a:extLst>
              <a:ext uri="{FF2B5EF4-FFF2-40B4-BE49-F238E27FC236}">
                <a16:creationId xmlns:a16="http://schemas.microsoft.com/office/drawing/2014/main" id="{5433720C-567F-B9FF-183B-67568A55F414}"/>
              </a:ext>
            </a:extLst>
          </p:cNvPr>
          <p:cNvSpPr>
            <a:spLocks noGrp="1"/>
          </p:cNvSpPr>
          <p:nvPr>
            <p:ph idx="1"/>
          </p:nvPr>
        </p:nvSpPr>
        <p:spPr>
          <a:xfrm>
            <a:off x="457200" y="1452599"/>
            <a:ext cx="3610744" cy="5130763"/>
          </a:xfrm>
        </p:spPr>
        <p:txBody>
          <a:bodyPr>
            <a:normAutofit fontScale="70000" lnSpcReduction="20000"/>
          </a:bodyPr>
          <a:lstStyle/>
          <a:p>
            <a:r>
              <a:rPr lang="en-US" dirty="0"/>
              <a:t>1723 - </a:t>
            </a:r>
            <a:r>
              <a:rPr lang="el-GR" dirty="0"/>
              <a:t>Γέννηση</a:t>
            </a:r>
            <a:endParaRPr lang="en-US" dirty="0"/>
          </a:p>
          <a:p>
            <a:r>
              <a:rPr lang="en-US" dirty="0"/>
              <a:t> 1740 </a:t>
            </a:r>
            <a:r>
              <a:rPr lang="el-GR" dirty="0"/>
              <a:t>- </a:t>
            </a:r>
            <a:r>
              <a:rPr lang="en-US" dirty="0"/>
              <a:t>Balliol</a:t>
            </a:r>
            <a:r>
              <a:rPr lang="el-GR" dirty="0"/>
              <a:t> </a:t>
            </a:r>
            <a:r>
              <a:rPr lang="en-US" dirty="0"/>
              <a:t>College, University of Oxford</a:t>
            </a:r>
          </a:p>
          <a:p>
            <a:r>
              <a:rPr lang="en-US" dirty="0"/>
              <a:t>1746</a:t>
            </a:r>
            <a:r>
              <a:rPr lang="el-GR" dirty="0"/>
              <a:t> - επιστρέφει στη Σκωτία και διορίζεται στην έδρα Ηθικής Φιλοσοφίας στη Γλασκόβη.</a:t>
            </a:r>
          </a:p>
          <a:p>
            <a:r>
              <a:rPr lang="el-GR" dirty="0"/>
              <a:t>1759- Η θεωρία των ηθικών συναισθημάτων</a:t>
            </a:r>
            <a:endParaRPr lang="en-US" dirty="0"/>
          </a:p>
          <a:p>
            <a:r>
              <a:rPr lang="en-US" dirty="0"/>
              <a:t>1762 </a:t>
            </a:r>
            <a:r>
              <a:rPr lang="el-GR" dirty="0"/>
              <a:t>– Δάσκαλος (</a:t>
            </a:r>
            <a:r>
              <a:rPr lang="en-US" dirty="0"/>
              <a:t>tutor</a:t>
            </a:r>
            <a:r>
              <a:rPr lang="el-GR" dirty="0"/>
              <a:t>) στον γιο του Δούκα του</a:t>
            </a:r>
            <a:r>
              <a:rPr lang="en-US" dirty="0"/>
              <a:t> Buccleuch.</a:t>
            </a:r>
          </a:p>
          <a:p>
            <a:r>
              <a:rPr lang="el-GR" dirty="0"/>
              <a:t>1776 – Ο Πλούτος των εθνών</a:t>
            </a:r>
            <a:endParaRPr lang="en-US" dirty="0"/>
          </a:p>
          <a:p>
            <a:r>
              <a:rPr lang="en-US" dirty="0"/>
              <a:t>1790 - </a:t>
            </a:r>
            <a:r>
              <a:rPr lang="el-GR" dirty="0"/>
              <a:t>Θάνατος</a:t>
            </a:r>
            <a:endParaRPr lang="en-GB" dirty="0"/>
          </a:p>
        </p:txBody>
      </p:sp>
      <p:sp>
        <p:nvSpPr>
          <p:cNvPr id="4" name="Slide Number Placeholder 3">
            <a:extLst>
              <a:ext uri="{FF2B5EF4-FFF2-40B4-BE49-F238E27FC236}">
                <a16:creationId xmlns:a16="http://schemas.microsoft.com/office/drawing/2014/main" id="{ABEFAC93-C5DD-8713-4F25-4794D67A5ADD}"/>
              </a:ext>
            </a:extLst>
          </p:cNvPr>
          <p:cNvSpPr>
            <a:spLocks noGrp="1"/>
          </p:cNvSpPr>
          <p:nvPr>
            <p:ph type="sldNum" sz="quarter" idx="12"/>
          </p:nvPr>
        </p:nvSpPr>
        <p:spPr/>
        <p:txBody>
          <a:bodyPr/>
          <a:lstStyle/>
          <a:p>
            <a:fld id="{88223C19-1AA0-4E25-A178-F2AF69278E4F}" type="slidenum">
              <a:rPr lang="en-GB" smtClean="0"/>
              <a:t>27</a:t>
            </a:fld>
            <a:endParaRPr lang="en-GB"/>
          </a:p>
        </p:txBody>
      </p:sp>
      <p:pic>
        <p:nvPicPr>
          <p:cNvPr id="5" name="Picture 2">
            <a:extLst>
              <a:ext uri="{FF2B5EF4-FFF2-40B4-BE49-F238E27FC236}">
                <a16:creationId xmlns:a16="http://schemas.microsoft.com/office/drawing/2014/main" id="{F0B32589-A9F2-0367-07CE-B718436A1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51098" y="1305485"/>
            <a:ext cx="8342511" cy="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8DD51B8-5342-76CB-24CB-341CEF9F049E}"/>
              </a:ext>
            </a:extLst>
          </p:cNvPr>
          <p:cNvPicPr>
            <a:picLocks noChangeAspect="1"/>
          </p:cNvPicPr>
          <p:nvPr/>
        </p:nvPicPr>
        <p:blipFill>
          <a:blip r:embed="rId3"/>
          <a:stretch>
            <a:fillRect/>
          </a:stretch>
        </p:blipFill>
        <p:spPr>
          <a:xfrm>
            <a:off x="4572000" y="1452599"/>
            <a:ext cx="3408040" cy="5086313"/>
          </a:xfrm>
          <a:prstGeom prst="rect">
            <a:avLst/>
          </a:prstGeom>
        </p:spPr>
      </p:pic>
    </p:spTree>
    <p:extLst>
      <p:ext uri="{BB962C8B-B14F-4D97-AF65-F5344CB8AC3E}">
        <p14:creationId xmlns:p14="http://schemas.microsoft.com/office/powerpoint/2010/main" val="3720744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2A09-5029-BD0F-EBC8-654A19593638}"/>
              </a:ext>
            </a:extLst>
          </p:cNvPr>
          <p:cNvSpPr>
            <a:spLocks noGrp="1"/>
          </p:cNvSpPr>
          <p:nvPr>
            <p:ph type="title"/>
          </p:nvPr>
        </p:nvSpPr>
        <p:spPr/>
        <p:txBody>
          <a:bodyPr>
            <a:normAutofit fontScale="90000"/>
          </a:bodyPr>
          <a:lstStyle/>
          <a:p>
            <a:r>
              <a:rPr lang="el-GR" dirty="0"/>
              <a:t>Ο πλούτος των εθνών</a:t>
            </a:r>
            <a:br>
              <a:rPr lang="en-US" dirty="0"/>
            </a:br>
            <a:r>
              <a:rPr lang="en-US" dirty="0"/>
              <a:t>The Wealth of Nations </a:t>
            </a:r>
            <a:endParaRPr lang="en-GB" dirty="0"/>
          </a:p>
        </p:txBody>
      </p:sp>
      <p:sp>
        <p:nvSpPr>
          <p:cNvPr id="3" name="Content Placeholder 2">
            <a:extLst>
              <a:ext uri="{FF2B5EF4-FFF2-40B4-BE49-F238E27FC236}">
                <a16:creationId xmlns:a16="http://schemas.microsoft.com/office/drawing/2014/main" id="{F220DC59-A463-A192-5753-F8C9068B8CBA}"/>
              </a:ext>
            </a:extLst>
          </p:cNvPr>
          <p:cNvSpPr>
            <a:spLocks noGrp="1"/>
          </p:cNvSpPr>
          <p:nvPr>
            <p:ph idx="1"/>
          </p:nvPr>
        </p:nvSpPr>
        <p:spPr/>
        <p:txBody>
          <a:bodyPr>
            <a:normAutofit fontScale="70000" lnSpcReduction="20000"/>
          </a:bodyPr>
          <a:lstStyle/>
          <a:p>
            <a:pPr marL="0" indent="0">
              <a:buNone/>
            </a:pPr>
            <a:r>
              <a:rPr lang="el-GR" dirty="0"/>
              <a:t>Το βιβλίο έχει πέντε ενότητες και έχει σχεδόν 1000 σελίδες σε σύγχρονες εκδόσεις (πχ</a:t>
            </a:r>
            <a:r>
              <a:rPr lang="en-US" dirty="0"/>
              <a:t> penguin</a:t>
            </a:r>
            <a:r>
              <a:rPr lang="el-GR" dirty="0"/>
              <a:t> </a:t>
            </a:r>
            <a:r>
              <a:rPr lang="en-US" dirty="0"/>
              <a:t>edition</a:t>
            </a:r>
            <a:r>
              <a:rPr lang="el-GR" dirty="0"/>
              <a:t>).</a:t>
            </a:r>
          </a:p>
          <a:p>
            <a:pPr marL="0" indent="0">
              <a:buNone/>
            </a:pPr>
            <a:endParaRPr lang="en-US" dirty="0"/>
          </a:p>
          <a:p>
            <a:pPr marL="0" indent="0">
              <a:buNone/>
            </a:pPr>
            <a:r>
              <a:rPr lang="el-GR" dirty="0"/>
              <a:t>Ήταν, εξ αρχής, μια τεράστια εκδοτική επιτυχία (</a:t>
            </a:r>
            <a:r>
              <a:rPr lang="en-US" dirty="0"/>
              <a:t>best seller</a:t>
            </a:r>
            <a:r>
              <a:rPr lang="el-GR" dirty="0"/>
              <a:t>) με 5 εκδόσεις όσο ήταν ακόμη εν ζωή ο </a:t>
            </a:r>
            <a:r>
              <a:rPr lang="en-US" dirty="0"/>
              <a:t>Smith</a:t>
            </a:r>
            <a:r>
              <a:rPr lang="el-GR" dirty="0"/>
              <a:t>.</a:t>
            </a:r>
            <a:endParaRPr lang="en-US" dirty="0"/>
          </a:p>
          <a:p>
            <a:endParaRPr lang="el-GR" dirty="0"/>
          </a:p>
          <a:p>
            <a:pPr marL="0" indent="0">
              <a:buNone/>
            </a:pPr>
            <a:r>
              <a:rPr lang="el-GR" dirty="0"/>
              <a:t>Σήμερα θα μας απασχολήσει η πρώτη ενότητα και τα κεφάλαια </a:t>
            </a:r>
            <a:r>
              <a:rPr lang="en-US" dirty="0"/>
              <a:t>1-3</a:t>
            </a:r>
            <a:r>
              <a:rPr lang="el-GR" dirty="0"/>
              <a:t>/</a:t>
            </a:r>
            <a:r>
              <a:rPr lang="en-US" dirty="0"/>
              <a:t>6-7</a:t>
            </a:r>
            <a:r>
              <a:rPr lang="el-GR" dirty="0"/>
              <a:t>.</a:t>
            </a:r>
          </a:p>
          <a:p>
            <a:pPr marL="0" indent="0">
              <a:buNone/>
            </a:pPr>
            <a:endParaRPr lang="en-US" dirty="0"/>
          </a:p>
          <a:p>
            <a:pPr marL="0" indent="0">
              <a:buNone/>
            </a:pPr>
            <a:r>
              <a:rPr lang="el-GR" dirty="0"/>
              <a:t>Κεφ. </a:t>
            </a:r>
            <a:r>
              <a:rPr lang="en-US" dirty="0"/>
              <a:t>1-3:</a:t>
            </a:r>
            <a:r>
              <a:rPr lang="el-GR" dirty="0"/>
              <a:t> Ο καταμερισμός της εργασίας</a:t>
            </a:r>
            <a:endParaRPr lang="en-US" dirty="0"/>
          </a:p>
          <a:p>
            <a:pPr marL="0" indent="0">
              <a:buNone/>
            </a:pPr>
            <a:r>
              <a:rPr lang="el-GR" dirty="0"/>
              <a:t>Κεφ. </a:t>
            </a:r>
            <a:r>
              <a:rPr lang="en-US" dirty="0"/>
              <a:t>6-7: </a:t>
            </a:r>
            <a:r>
              <a:rPr lang="el-GR" dirty="0"/>
              <a:t>Η θεωρία της αξίας και της κατανομής</a:t>
            </a:r>
          </a:p>
          <a:p>
            <a:pPr marL="0" indent="0">
              <a:buNone/>
            </a:pPr>
            <a:endParaRPr lang="en-US" dirty="0"/>
          </a:p>
          <a:p>
            <a:pPr marL="0" indent="0">
              <a:buNone/>
            </a:pPr>
            <a:r>
              <a:rPr lang="el-GR" dirty="0"/>
              <a:t>Ήταν –και παραμένει- ένα σημαντικό βιβλίο για τα οικονομικά και την πολιτική οικονομία. </a:t>
            </a:r>
            <a:endParaRPr lang="en-GB" dirty="0"/>
          </a:p>
        </p:txBody>
      </p:sp>
      <p:sp>
        <p:nvSpPr>
          <p:cNvPr id="4" name="Slide Number Placeholder 3">
            <a:extLst>
              <a:ext uri="{FF2B5EF4-FFF2-40B4-BE49-F238E27FC236}">
                <a16:creationId xmlns:a16="http://schemas.microsoft.com/office/drawing/2014/main" id="{68CA7E00-B0E5-5386-FF48-2658B605CB7B}"/>
              </a:ext>
            </a:extLst>
          </p:cNvPr>
          <p:cNvSpPr>
            <a:spLocks noGrp="1"/>
          </p:cNvSpPr>
          <p:nvPr>
            <p:ph type="sldNum" sz="quarter" idx="12"/>
          </p:nvPr>
        </p:nvSpPr>
        <p:spPr/>
        <p:txBody>
          <a:bodyPr/>
          <a:lstStyle/>
          <a:p>
            <a:fld id="{88223C19-1AA0-4E25-A178-F2AF69278E4F}" type="slidenum">
              <a:rPr lang="en-GB" smtClean="0"/>
              <a:t>28</a:t>
            </a:fld>
            <a:endParaRPr lang="en-GB"/>
          </a:p>
        </p:txBody>
      </p:sp>
      <p:pic>
        <p:nvPicPr>
          <p:cNvPr id="5" name="Picture 2">
            <a:extLst>
              <a:ext uri="{FF2B5EF4-FFF2-40B4-BE49-F238E27FC236}">
                <a16:creationId xmlns:a16="http://schemas.microsoft.com/office/drawing/2014/main" id="{747B93A8-0B46-F0B4-99AF-E99CE3532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432719"/>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062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8128-83BF-4D7B-7A65-809F12B60FAF}"/>
              </a:ext>
            </a:extLst>
          </p:cNvPr>
          <p:cNvSpPr>
            <a:spLocks noGrp="1"/>
          </p:cNvSpPr>
          <p:nvPr>
            <p:ph type="title"/>
          </p:nvPr>
        </p:nvSpPr>
        <p:spPr/>
        <p:txBody>
          <a:bodyPr>
            <a:normAutofit fontScale="90000"/>
          </a:bodyPr>
          <a:lstStyle/>
          <a:p>
            <a:r>
              <a:rPr lang="el-GR" dirty="0"/>
              <a:t>Ο καταμερισμός της εργασίας Ι</a:t>
            </a:r>
            <a:br>
              <a:rPr lang="el-GR" dirty="0"/>
            </a:br>
            <a:r>
              <a:rPr lang="el-GR" dirty="0"/>
              <a:t>(</a:t>
            </a:r>
            <a:r>
              <a:rPr lang="en-US" dirty="0"/>
              <a:t>The Division of Labor)</a:t>
            </a:r>
            <a:endParaRPr lang="en-GB" dirty="0"/>
          </a:p>
        </p:txBody>
      </p:sp>
      <p:sp>
        <p:nvSpPr>
          <p:cNvPr id="3" name="Content Placeholder 2">
            <a:extLst>
              <a:ext uri="{FF2B5EF4-FFF2-40B4-BE49-F238E27FC236}">
                <a16:creationId xmlns:a16="http://schemas.microsoft.com/office/drawing/2014/main" id="{D3C9E290-6E57-A021-E356-13E22D8520C7}"/>
              </a:ext>
            </a:extLst>
          </p:cNvPr>
          <p:cNvSpPr>
            <a:spLocks noGrp="1"/>
          </p:cNvSpPr>
          <p:nvPr>
            <p:ph idx="1"/>
          </p:nvPr>
        </p:nvSpPr>
        <p:spPr>
          <a:xfrm>
            <a:off x="261937" y="1600200"/>
            <a:ext cx="8424863" cy="4525963"/>
          </a:xfrm>
        </p:spPr>
        <p:txBody>
          <a:bodyPr>
            <a:normAutofit fontScale="85000" lnSpcReduction="10000"/>
          </a:bodyPr>
          <a:lstStyle/>
          <a:p>
            <a:r>
              <a:rPr lang="el-GR" dirty="0"/>
              <a:t>«Η μεγαλύτερη βελτίωση των παραγωγικών δυνάμεων της εργασίας είναι το μεγαλύτερο μέρος της ικανότητας, της επιδεξιότητας και της ευφυΐας με τις οποίες αυτή κατευθύνεται η εφαρμόζεται οπουδήποτε, φαίνεται ότι υπήρξε αποτέλεσμα του καταμερισμού της εργασίας»(Κεφάλαιο 1, σε. 34)</a:t>
            </a:r>
            <a:endParaRPr lang="en-US" dirty="0"/>
          </a:p>
          <a:p>
            <a:pPr marL="0" indent="0">
              <a:buNone/>
            </a:pPr>
            <a:endParaRPr lang="en-US" dirty="0"/>
          </a:p>
          <a:p>
            <a:r>
              <a:rPr lang="el-GR" dirty="0"/>
              <a:t>Ο </a:t>
            </a:r>
            <a:r>
              <a:rPr lang="el-GR" dirty="0" err="1"/>
              <a:t>Smith</a:t>
            </a:r>
            <a:r>
              <a:rPr lang="el-GR" dirty="0"/>
              <a:t> από την πρώτη πρόταση του βιβλίου θέτει την εξειδίκευση της εργασίας ως το θεμελιώδες απόκτημα της παραγωγής που οδηγεί στη βιομηχανική επανάσταση.</a:t>
            </a:r>
          </a:p>
          <a:p>
            <a:pPr marL="0" indent="0">
              <a:buNone/>
            </a:pPr>
            <a:endParaRPr lang="en-US" dirty="0"/>
          </a:p>
        </p:txBody>
      </p:sp>
      <p:sp>
        <p:nvSpPr>
          <p:cNvPr id="4" name="Slide Number Placeholder 3">
            <a:extLst>
              <a:ext uri="{FF2B5EF4-FFF2-40B4-BE49-F238E27FC236}">
                <a16:creationId xmlns:a16="http://schemas.microsoft.com/office/drawing/2014/main" id="{772C21C7-2D53-26CE-0183-9192DE67CF36}"/>
              </a:ext>
            </a:extLst>
          </p:cNvPr>
          <p:cNvSpPr>
            <a:spLocks noGrp="1"/>
          </p:cNvSpPr>
          <p:nvPr>
            <p:ph type="sldNum" sz="quarter" idx="12"/>
          </p:nvPr>
        </p:nvSpPr>
        <p:spPr/>
        <p:txBody>
          <a:bodyPr/>
          <a:lstStyle/>
          <a:p>
            <a:fld id="{88223C19-1AA0-4E25-A178-F2AF69278E4F}" type="slidenum">
              <a:rPr lang="en-GB" smtClean="0"/>
              <a:t>29</a:t>
            </a:fld>
            <a:endParaRPr lang="en-GB"/>
          </a:p>
        </p:txBody>
      </p:sp>
      <p:pic>
        <p:nvPicPr>
          <p:cNvPr id="7" name="Picture 2">
            <a:extLst>
              <a:ext uri="{FF2B5EF4-FFF2-40B4-BE49-F238E27FC236}">
                <a16:creationId xmlns:a16="http://schemas.microsoft.com/office/drawing/2014/main" id="{79B48327-CEF1-E7C6-B9AC-0680FDFA7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581150"/>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17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a:solidFill>
                  <a:srgbClr val="FF0000"/>
                </a:solidFill>
                <a:latin typeface="Cambria" pitchFamily="18" charset="0"/>
              </a:rPr>
              <a:t>Περιεχόμενο-Δομή του Μαθήματος</a:t>
            </a:r>
          </a:p>
        </p:txBody>
      </p:sp>
      <p:sp>
        <p:nvSpPr>
          <p:cNvPr id="3" name="Θέση περιεχομένου 2"/>
          <p:cNvSpPr>
            <a:spLocks noGrp="1"/>
          </p:cNvSpPr>
          <p:nvPr>
            <p:ph idx="1"/>
          </p:nvPr>
        </p:nvSpPr>
        <p:spPr>
          <a:xfrm>
            <a:off x="179512" y="908720"/>
            <a:ext cx="8784976" cy="5832648"/>
          </a:xfrm>
        </p:spPr>
        <p:txBody>
          <a:bodyPr>
            <a:normAutofit fontScale="70000" lnSpcReduction="20000"/>
          </a:bodyPr>
          <a:lstStyle/>
          <a:p>
            <a:pPr marL="0" indent="0" algn="just">
              <a:buNone/>
            </a:pPr>
            <a:r>
              <a:rPr lang="el-GR" b="1" dirty="0">
                <a:latin typeface="Cambria" pitchFamily="18" charset="0"/>
              </a:rPr>
              <a:t>1. Πολιτική Οικονομία</a:t>
            </a:r>
          </a:p>
          <a:p>
            <a:pPr marL="0" indent="0" algn="just">
              <a:buNone/>
            </a:pPr>
            <a:r>
              <a:rPr lang="el-GR" sz="2800" dirty="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r>
              <a:rPr lang="en-US" sz="2800" dirty="0">
                <a:latin typeface="Cambria" pitchFamily="18" charset="0"/>
              </a:rPr>
              <a:t>.</a:t>
            </a:r>
          </a:p>
          <a:p>
            <a:pPr marL="0" indent="0" algn="just">
              <a:buNone/>
            </a:pPr>
            <a:endParaRPr lang="el-GR" sz="2800" dirty="0">
              <a:latin typeface="Cambria" pitchFamily="18" charset="0"/>
            </a:endParaRPr>
          </a:p>
          <a:p>
            <a:pPr marL="0" indent="0" algn="just">
              <a:buNone/>
            </a:pPr>
            <a:r>
              <a:rPr lang="el-GR" b="1" dirty="0">
                <a:latin typeface="Cambria" pitchFamily="18" charset="0"/>
              </a:rPr>
              <a:t>2. Μίκρο (Πολιτική Οικονομία)</a:t>
            </a:r>
          </a:p>
          <a:p>
            <a:pPr marL="0" indent="0" algn="just">
              <a:buNone/>
            </a:pPr>
            <a:r>
              <a:rPr lang="el-GR" dirty="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r>
              <a:rPr lang="en-US" dirty="0">
                <a:latin typeface="Cambria" pitchFamily="18" charset="0"/>
              </a:rPr>
              <a:t>.</a:t>
            </a:r>
            <a:endParaRPr lang="el-GR" dirty="0">
              <a:latin typeface="Cambria" pitchFamily="18" charset="0"/>
            </a:endParaRPr>
          </a:p>
          <a:p>
            <a:pPr marL="0" indent="0" algn="just">
              <a:buNone/>
            </a:pPr>
            <a:endParaRPr lang="en-US" b="1" dirty="0">
              <a:latin typeface="Cambria" pitchFamily="18" charset="0"/>
            </a:endParaRPr>
          </a:p>
          <a:p>
            <a:pPr marL="0" indent="0" algn="just">
              <a:buNone/>
            </a:pPr>
            <a:r>
              <a:rPr lang="el-GR" b="1" dirty="0">
                <a:latin typeface="Cambria" pitchFamily="18" charset="0"/>
              </a:rPr>
              <a:t>3. </a:t>
            </a:r>
            <a:r>
              <a:rPr lang="el-GR" b="1" dirty="0" err="1">
                <a:latin typeface="Cambria" pitchFamily="18" charset="0"/>
              </a:rPr>
              <a:t>Μάκρο</a:t>
            </a:r>
            <a:r>
              <a:rPr lang="el-GR" b="1" dirty="0">
                <a:latin typeface="Cambria" pitchFamily="18" charset="0"/>
              </a:rPr>
              <a:t> (Πολιτική Οικονομία)</a:t>
            </a:r>
          </a:p>
          <a:p>
            <a:pPr marL="0" indent="0" algn="just">
              <a:buNone/>
            </a:pPr>
            <a:r>
              <a:rPr lang="el-GR" dirty="0">
                <a:latin typeface="Cambria" pitchFamily="18" charset="0"/>
              </a:rPr>
              <a:t>Αρχή της ενεργού ζήτησης</a:t>
            </a:r>
            <a:r>
              <a:rPr lang="en-US" dirty="0">
                <a:latin typeface="Cambria" pitchFamily="18" charset="0"/>
              </a:rPr>
              <a:t> </a:t>
            </a:r>
            <a:r>
              <a:rPr lang="el-GR" dirty="0">
                <a:latin typeface="Cambria" pitchFamily="18" charset="0"/>
              </a:rPr>
              <a:t>-</a:t>
            </a:r>
            <a:r>
              <a:rPr lang="en-US" dirty="0">
                <a:latin typeface="Cambria" pitchFamily="18" charset="0"/>
              </a:rPr>
              <a:t> </a:t>
            </a:r>
            <a:r>
              <a:rPr lang="el-GR" dirty="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r>
              <a:rPr lang="en-US" dirty="0">
                <a:latin typeface="Cambria" pitchFamily="18" charset="0"/>
              </a:rPr>
              <a:t>.</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2D0B-CD72-F5DE-DFD3-78735559C1C9}"/>
              </a:ext>
            </a:extLst>
          </p:cNvPr>
          <p:cNvSpPr>
            <a:spLocks noGrp="1"/>
          </p:cNvSpPr>
          <p:nvPr>
            <p:ph type="title"/>
          </p:nvPr>
        </p:nvSpPr>
        <p:spPr/>
        <p:txBody>
          <a:bodyPr>
            <a:normAutofit/>
          </a:bodyPr>
          <a:lstStyle/>
          <a:p>
            <a:r>
              <a:rPr lang="el-GR" dirty="0"/>
              <a:t>Ο καταμερισμός της εργασίας ΙΙ</a:t>
            </a:r>
            <a:endParaRPr lang="en-GB" dirty="0"/>
          </a:p>
        </p:txBody>
      </p:sp>
      <p:sp>
        <p:nvSpPr>
          <p:cNvPr id="4" name="Slide Number Placeholder 3">
            <a:extLst>
              <a:ext uri="{FF2B5EF4-FFF2-40B4-BE49-F238E27FC236}">
                <a16:creationId xmlns:a16="http://schemas.microsoft.com/office/drawing/2014/main" id="{1D385453-5866-4C45-F2FA-982092502A48}"/>
              </a:ext>
            </a:extLst>
          </p:cNvPr>
          <p:cNvSpPr>
            <a:spLocks noGrp="1"/>
          </p:cNvSpPr>
          <p:nvPr>
            <p:ph type="sldNum" sz="quarter" idx="12"/>
          </p:nvPr>
        </p:nvSpPr>
        <p:spPr/>
        <p:txBody>
          <a:bodyPr/>
          <a:lstStyle/>
          <a:p>
            <a:fld id="{88223C19-1AA0-4E25-A178-F2AF69278E4F}" type="slidenum">
              <a:rPr lang="en-GB" smtClean="0"/>
              <a:t>30</a:t>
            </a:fld>
            <a:endParaRPr lang="en-GB"/>
          </a:p>
        </p:txBody>
      </p:sp>
      <p:pic>
        <p:nvPicPr>
          <p:cNvPr id="5" name="Picture 2">
            <a:extLst>
              <a:ext uri="{FF2B5EF4-FFF2-40B4-BE49-F238E27FC236}">
                <a16:creationId xmlns:a16="http://schemas.microsoft.com/office/drawing/2014/main" id="{BEB57884-9D55-56A1-1D16-C59607816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268760"/>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4DE38210-9082-58CD-CB07-A945180D11D1}"/>
              </a:ext>
            </a:extLst>
          </p:cNvPr>
          <p:cNvSpPr>
            <a:spLocks noGrp="1"/>
          </p:cNvSpPr>
          <p:nvPr>
            <p:ph idx="1"/>
          </p:nvPr>
        </p:nvSpPr>
        <p:spPr>
          <a:xfrm>
            <a:off x="457200" y="1988840"/>
            <a:ext cx="8229600" cy="4367510"/>
          </a:xfrm>
        </p:spPr>
        <p:txBody>
          <a:bodyPr>
            <a:normAutofit fontScale="85000" lnSpcReduction="10000"/>
          </a:bodyPr>
          <a:lstStyle/>
          <a:p>
            <a:pPr marL="0" indent="0" algn="just">
              <a:buNone/>
            </a:pPr>
            <a:r>
              <a:rPr lang="el-GR" dirty="0"/>
              <a:t>Ας πάρουμε λοιπόν ένα παράδειγμα ενός κλάδου πολύ μικρής σημασίας της κατασκευής καρφιτσών…..Ένας εργάτης που δεν είναι εκπαιδευμένος σε αυτήν τη δουλειά …ούτε έχει εξοικειωθεί με την χρήση του εξοπλισμού που χρησιμοποιείται σε αυτήν …. Θα μπορούσε να παράγει, </a:t>
            </a:r>
            <a:r>
              <a:rPr lang="el-GR" dirty="0" err="1"/>
              <a:t>μετα</a:t>
            </a:r>
            <a:r>
              <a:rPr lang="el-GR" dirty="0"/>
              <a:t> βίας ίσως, …μια καρφίτσα την ημέρα, και ασφαλώς δεν μπορούσε να παράγει είκοσι. …..Επομένως, τα δέκα αυτά άτομα μπορούσαν να παράγουν περισσότερες από σαράντα οκτώ χιλιάδες καρφίτσες την ημέρα. (Σελ. 34-5)</a:t>
            </a:r>
          </a:p>
          <a:p>
            <a:pPr marL="0" indent="0" algn="just">
              <a:buNone/>
            </a:pPr>
            <a:endParaRPr lang="el-GR" dirty="0"/>
          </a:p>
        </p:txBody>
      </p:sp>
    </p:spTree>
    <p:extLst>
      <p:ext uri="{BB962C8B-B14F-4D97-AF65-F5344CB8AC3E}">
        <p14:creationId xmlns:p14="http://schemas.microsoft.com/office/powerpoint/2010/main" val="93329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ABC0-509B-910E-5847-43CA485A6527}"/>
              </a:ext>
            </a:extLst>
          </p:cNvPr>
          <p:cNvSpPr>
            <a:spLocks noGrp="1"/>
          </p:cNvSpPr>
          <p:nvPr>
            <p:ph type="title"/>
          </p:nvPr>
        </p:nvSpPr>
        <p:spPr/>
        <p:txBody>
          <a:bodyPr>
            <a:normAutofit/>
          </a:bodyPr>
          <a:lstStyle/>
          <a:p>
            <a:r>
              <a:rPr lang="el-GR" dirty="0"/>
              <a:t>Ο καταμερισμός της εργασίας ΙΙΙ</a:t>
            </a:r>
            <a:endParaRPr lang="en-GB" dirty="0"/>
          </a:p>
        </p:txBody>
      </p:sp>
      <p:sp>
        <p:nvSpPr>
          <p:cNvPr id="3" name="Content Placeholder 2">
            <a:extLst>
              <a:ext uri="{FF2B5EF4-FFF2-40B4-BE49-F238E27FC236}">
                <a16:creationId xmlns:a16="http://schemas.microsoft.com/office/drawing/2014/main" id="{CCBA1631-E4C2-51FC-03FE-B204E249BFD4}"/>
              </a:ext>
            </a:extLst>
          </p:cNvPr>
          <p:cNvSpPr>
            <a:spLocks noGrp="1"/>
          </p:cNvSpPr>
          <p:nvPr>
            <p:ph idx="1"/>
          </p:nvPr>
        </p:nvSpPr>
        <p:spPr>
          <a:xfrm>
            <a:off x="261937" y="1600200"/>
            <a:ext cx="8702551" cy="4525963"/>
          </a:xfrm>
        </p:spPr>
        <p:txBody>
          <a:bodyPr>
            <a:normAutofit fontScale="55000" lnSpcReduction="20000"/>
          </a:bodyPr>
          <a:lstStyle/>
          <a:p>
            <a:pPr marL="0" indent="0">
              <a:buNone/>
            </a:pPr>
            <a:r>
              <a:rPr lang="el-GR" dirty="0"/>
              <a:t>«Η…μεγάλη αύξηση της ποσότητας της δουλειάς που είναι σε θέση να αποδώσει ο ίδιος αριθμός ανθρώπων ως συνέπεια του καταμερισμού της εργασίας, οφείλεται σε τρεις διαφορετικού παράγοντες</a:t>
            </a:r>
            <a:r>
              <a:rPr lang="el-GR" b="1" dirty="0"/>
              <a:t>. Πρώτον στη αύξηση της επιδεξιότητας κάθε ξεχωριστού εργάτη</a:t>
            </a:r>
            <a:r>
              <a:rPr lang="el-GR" dirty="0"/>
              <a:t>, </a:t>
            </a:r>
            <a:r>
              <a:rPr lang="el-GR" b="1" dirty="0"/>
              <a:t>δεύτερον, στην εξοικονόμηση χρόνου που συνήθως χάνεται κατά την μετάβαση από ένα είδος εργασίας σε ένα άλλο</a:t>
            </a:r>
            <a:r>
              <a:rPr lang="el-GR" dirty="0"/>
              <a:t>, και τέλος, στην εφεύρεση ενός μεγάλου αριθμού μηχανών που διευκολύνουν και συντομεύουν την εργασία και επιτρέπουν σε έναν άνθρωπο να κάνει την εργασία πολλών»(σελ. 37)</a:t>
            </a:r>
            <a:r>
              <a:rPr lang="en-US" dirty="0"/>
              <a:t> </a:t>
            </a:r>
          </a:p>
          <a:p>
            <a:pPr marL="0" indent="0">
              <a:buNone/>
            </a:pPr>
            <a:endParaRPr lang="el-GR" dirty="0"/>
          </a:p>
          <a:p>
            <a:pPr marL="0" indent="0">
              <a:buNone/>
            </a:pPr>
            <a:r>
              <a:rPr lang="el-GR" dirty="0"/>
              <a:t>(1) Η επανάληψη βελτιώνει την απόδοση του κάθε εργάτη</a:t>
            </a:r>
          </a:p>
          <a:p>
            <a:pPr marL="0" indent="0">
              <a:buNone/>
            </a:pPr>
            <a:r>
              <a:rPr lang="el-GR" dirty="0"/>
              <a:t>(2) Μείωση του χρόνου που χάνεται μεταξύ εργασιών</a:t>
            </a:r>
          </a:p>
          <a:p>
            <a:pPr marL="0" indent="0">
              <a:buNone/>
            </a:pPr>
            <a:r>
              <a:rPr lang="el-GR" dirty="0"/>
              <a:t>(3) Βιομηχανοποίηση της παραγωγής με τα μηχανήματα να καταλαμβάνουν εργασίες που ως τώρα έκαναν εργάτες. Αλλά για να γίνει αυτό χρειάζεται η παραγωγή να έχει δομηθεί έτσι ώστε να μπορεί ένα μηχάνημα να την διεκπεραιώσει. </a:t>
            </a:r>
          </a:p>
          <a:p>
            <a:pPr marL="0" indent="0">
              <a:buNone/>
            </a:pPr>
            <a:endParaRPr lang="el-GR" dirty="0"/>
          </a:p>
          <a:p>
            <a:pPr marL="0" indent="0">
              <a:buNone/>
            </a:pPr>
            <a:r>
              <a:rPr lang="el-GR" dirty="0"/>
              <a:t>Οπότε, η εξειδίκευση στην παραγωγή προϊόντων οδηγεί σε αύξηση της παραγωγικότητας (</a:t>
            </a:r>
            <a:r>
              <a:rPr lang="el-GR" dirty="0" err="1"/>
              <a:t>efficiency</a:t>
            </a:r>
            <a:r>
              <a:rPr lang="el-GR" dirty="0"/>
              <a:t>) που αλλιώς δεν θα υπήρχε.</a:t>
            </a:r>
          </a:p>
          <a:p>
            <a:pPr marL="0" indent="0">
              <a:buNone/>
            </a:pPr>
            <a:endParaRPr lang="el-GR" dirty="0"/>
          </a:p>
          <a:p>
            <a:pPr marL="0" indent="0">
              <a:buNone/>
            </a:pPr>
            <a:endParaRPr lang="el-GR" dirty="0"/>
          </a:p>
        </p:txBody>
      </p:sp>
      <p:sp>
        <p:nvSpPr>
          <p:cNvPr id="4" name="Slide Number Placeholder 3">
            <a:extLst>
              <a:ext uri="{FF2B5EF4-FFF2-40B4-BE49-F238E27FC236}">
                <a16:creationId xmlns:a16="http://schemas.microsoft.com/office/drawing/2014/main" id="{C230D692-7B5A-4BBC-ABCD-937FC65DA017}"/>
              </a:ext>
            </a:extLst>
          </p:cNvPr>
          <p:cNvSpPr>
            <a:spLocks noGrp="1"/>
          </p:cNvSpPr>
          <p:nvPr>
            <p:ph type="sldNum" sz="quarter" idx="12"/>
          </p:nvPr>
        </p:nvSpPr>
        <p:spPr/>
        <p:txBody>
          <a:bodyPr/>
          <a:lstStyle/>
          <a:p>
            <a:fld id="{88223C19-1AA0-4E25-A178-F2AF69278E4F}" type="slidenum">
              <a:rPr lang="en-GB" smtClean="0"/>
              <a:t>31</a:t>
            </a:fld>
            <a:endParaRPr lang="en-GB"/>
          </a:p>
        </p:txBody>
      </p:sp>
      <p:pic>
        <p:nvPicPr>
          <p:cNvPr id="5" name="Picture 2">
            <a:extLst>
              <a:ext uri="{FF2B5EF4-FFF2-40B4-BE49-F238E27FC236}">
                <a16:creationId xmlns:a16="http://schemas.microsoft.com/office/drawing/2014/main" id="{26CA6763-2B70-7C31-3240-C1B595FC1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370013"/>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90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B70B-D23A-35BA-2607-D9BDB2D44018}"/>
              </a:ext>
            </a:extLst>
          </p:cNvPr>
          <p:cNvSpPr>
            <a:spLocks noGrp="1"/>
          </p:cNvSpPr>
          <p:nvPr>
            <p:ph type="title"/>
          </p:nvPr>
        </p:nvSpPr>
        <p:spPr/>
        <p:txBody>
          <a:bodyPr>
            <a:normAutofit fontScale="90000"/>
          </a:bodyPr>
          <a:lstStyle/>
          <a:p>
            <a:r>
              <a:rPr lang="el-GR" dirty="0"/>
              <a:t>Το εύρος της αγοράς Ι</a:t>
            </a:r>
            <a:br>
              <a:rPr lang="el-GR" dirty="0"/>
            </a:br>
            <a:r>
              <a:rPr lang="el-GR" dirty="0"/>
              <a:t>(</a:t>
            </a:r>
            <a:r>
              <a:rPr lang="en-US" dirty="0"/>
              <a:t>The Extent of the Market</a:t>
            </a:r>
            <a:r>
              <a:rPr lang="el-GR" dirty="0"/>
              <a:t>)</a:t>
            </a:r>
            <a:endParaRPr lang="en-GB" dirty="0"/>
          </a:p>
        </p:txBody>
      </p:sp>
      <p:sp>
        <p:nvSpPr>
          <p:cNvPr id="3" name="Content Placeholder 2">
            <a:extLst>
              <a:ext uri="{FF2B5EF4-FFF2-40B4-BE49-F238E27FC236}">
                <a16:creationId xmlns:a16="http://schemas.microsoft.com/office/drawing/2014/main" id="{F80AE5F5-14CD-89C9-B302-2314D117CCAB}"/>
              </a:ext>
            </a:extLst>
          </p:cNvPr>
          <p:cNvSpPr>
            <a:spLocks noGrp="1"/>
          </p:cNvSpPr>
          <p:nvPr>
            <p:ph idx="1"/>
          </p:nvPr>
        </p:nvSpPr>
        <p:spPr>
          <a:xfrm>
            <a:off x="107504" y="1781172"/>
            <a:ext cx="8579296" cy="4575177"/>
          </a:xfrm>
        </p:spPr>
        <p:txBody>
          <a:bodyPr>
            <a:normAutofit fontScale="55000" lnSpcReduction="20000"/>
          </a:bodyPr>
          <a:lstStyle/>
          <a:p>
            <a:r>
              <a:rPr lang="el-GR" dirty="0"/>
              <a:t>Στο προηγούμενο παράδειγμα ο </a:t>
            </a:r>
            <a:r>
              <a:rPr lang="en-US" dirty="0"/>
              <a:t>Smith</a:t>
            </a:r>
            <a:r>
              <a:rPr lang="el-GR" dirty="0"/>
              <a:t> ασχολείται με μια βιομηχανική μονάδα, την παραγωγή καρφιτσών</a:t>
            </a:r>
            <a:r>
              <a:rPr lang="en-US" dirty="0"/>
              <a:t>.</a:t>
            </a:r>
          </a:p>
          <a:p>
            <a:endParaRPr lang="el-GR" dirty="0"/>
          </a:p>
          <a:p>
            <a:r>
              <a:rPr lang="el-GR" dirty="0"/>
              <a:t>Το ερώτημα είναι πως από αυτό το συγκεκριμένο παράδειγμα θα κινηθούμε στο πρόβλημα της γενικής οργάνωσης της οικονομίας μέσω του καταμερισμού της εργασίας. </a:t>
            </a:r>
            <a:endParaRPr lang="en-US" dirty="0"/>
          </a:p>
          <a:p>
            <a:endParaRPr lang="el-GR" dirty="0"/>
          </a:p>
          <a:p>
            <a:r>
              <a:rPr lang="el-GR" dirty="0"/>
              <a:t>Μια από τις βασικές αναλυτικές ιδέες στο βιβλίο είναι ότι τα οργανωτικά κέρδη που βρίσκουμε από την βιομηχανική παραγωγή σε ένα εργοστάσιο, τα βρίσκουμε στην κοινωνία που έχει οργανωθεί γενικά για να παράγει για την αγορά. </a:t>
            </a:r>
          </a:p>
          <a:p>
            <a:endParaRPr lang="el-GR" dirty="0"/>
          </a:p>
          <a:p>
            <a:r>
              <a:rPr lang="el-GR" dirty="0"/>
              <a:t>Ο</a:t>
            </a:r>
            <a:r>
              <a:rPr lang="en-US" dirty="0"/>
              <a:t> Smith </a:t>
            </a:r>
            <a:r>
              <a:rPr lang="el-GR" dirty="0"/>
              <a:t>θεωρεί ότι τα επαγγέλματα είναι απόρροια της φυσικής εξέλιξης της κοινωνίας. Για τον </a:t>
            </a:r>
            <a:r>
              <a:rPr lang="en-US" dirty="0"/>
              <a:t>Smith</a:t>
            </a:r>
            <a:r>
              <a:rPr lang="el-GR" dirty="0"/>
              <a:t> η οικονομία είναι μια εξελισσόμενη αγορά επαγγελμάτων. </a:t>
            </a:r>
          </a:p>
          <a:p>
            <a:endParaRPr lang="en-US" dirty="0"/>
          </a:p>
          <a:p>
            <a:r>
              <a:rPr lang="el-GR" dirty="0"/>
              <a:t>Η δημιουργία μεγάλων αστικών κέντρων ευνοεί την δημιουργία μιας εξειδικευμένης αγοράς εργασίας που είναι πολύ παραγωγική. </a:t>
            </a:r>
          </a:p>
          <a:p>
            <a:pPr marL="0" indent="0">
              <a:buNone/>
            </a:pPr>
            <a:endParaRPr lang="el-GR" dirty="0"/>
          </a:p>
        </p:txBody>
      </p:sp>
      <p:sp>
        <p:nvSpPr>
          <p:cNvPr id="4" name="Slide Number Placeholder 3">
            <a:extLst>
              <a:ext uri="{FF2B5EF4-FFF2-40B4-BE49-F238E27FC236}">
                <a16:creationId xmlns:a16="http://schemas.microsoft.com/office/drawing/2014/main" id="{F1C2BB00-3C01-2BF6-173A-7587A4217037}"/>
              </a:ext>
            </a:extLst>
          </p:cNvPr>
          <p:cNvSpPr>
            <a:spLocks noGrp="1"/>
          </p:cNvSpPr>
          <p:nvPr>
            <p:ph type="sldNum" sz="quarter" idx="12"/>
          </p:nvPr>
        </p:nvSpPr>
        <p:spPr/>
        <p:txBody>
          <a:bodyPr/>
          <a:lstStyle/>
          <a:p>
            <a:fld id="{88223C19-1AA0-4E25-A178-F2AF69278E4F}" type="slidenum">
              <a:rPr lang="en-GB" smtClean="0"/>
              <a:t>32</a:t>
            </a:fld>
            <a:endParaRPr lang="en-GB"/>
          </a:p>
        </p:txBody>
      </p:sp>
      <p:pic>
        <p:nvPicPr>
          <p:cNvPr id="5" name="Picture 2">
            <a:extLst>
              <a:ext uri="{FF2B5EF4-FFF2-40B4-BE49-F238E27FC236}">
                <a16:creationId xmlns:a16="http://schemas.microsoft.com/office/drawing/2014/main" id="{F52DE906-FCDA-C066-D29E-09353B3F9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581150"/>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646B-8487-C970-07B7-065364569D29}"/>
              </a:ext>
            </a:extLst>
          </p:cNvPr>
          <p:cNvSpPr>
            <a:spLocks noGrp="1"/>
          </p:cNvSpPr>
          <p:nvPr>
            <p:ph type="title"/>
          </p:nvPr>
        </p:nvSpPr>
        <p:spPr>
          <a:xfrm>
            <a:off x="457200" y="274639"/>
            <a:ext cx="8229600" cy="778098"/>
          </a:xfrm>
        </p:spPr>
        <p:txBody>
          <a:bodyPr>
            <a:normAutofit/>
          </a:bodyPr>
          <a:lstStyle/>
          <a:p>
            <a:r>
              <a:rPr lang="el-GR" dirty="0"/>
              <a:t>Το εύρος της αγοράς ΙΙ</a:t>
            </a:r>
            <a:endParaRPr lang="en-GB" dirty="0"/>
          </a:p>
        </p:txBody>
      </p:sp>
      <p:sp>
        <p:nvSpPr>
          <p:cNvPr id="3" name="Content Placeholder 2">
            <a:extLst>
              <a:ext uri="{FF2B5EF4-FFF2-40B4-BE49-F238E27FC236}">
                <a16:creationId xmlns:a16="http://schemas.microsoft.com/office/drawing/2014/main" id="{744016AB-B5D8-DD31-ED3A-971E3A9728B4}"/>
              </a:ext>
            </a:extLst>
          </p:cNvPr>
          <p:cNvSpPr>
            <a:spLocks noGrp="1"/>
          </p:cNvSpPr>
          <p:nvPr>
            <p:ph idx="1"/>
          </p:nvPr>
        </p:nvSpPr>
        <p:spPr>
          <a:xfrm>
            <a:off x="179511" y="1263427"/>
            <a:ext cx="8764141" cy="5319933"/>
          </a:xfrm>
        </p:spPr>
        <p:txBody>
          <a:bodyPr>
            <a:normAutofit fontScale="55000" lnSpcReduction="20000"/>
          </a:bodyPr>
          <a:lstStyle/>
          <a:p>
            <a:pPr marL="0" indent="0">
              <a:buNone/>
            </a:pPr>
            <a:endParaRPr lang="en-US" dirty="0"/>
          </a:p>
          <a:p>
            <a:r>
              <a:rPr lang="el-GR" dirty="0"/>
              <a:t>Οι αγορές μπορούν να περιοριστούν από φυσικούς παράγοντες (γεωγραφία) η λόγους που δημιουργήθηκαν από τις κοινωνίες (εθνικά σύνορα). </a:t>
            </a:r>
          </a:p>
          <a:p>
            <a:pPr marL="0" indent="0">
              <a:buNone/>
            </a:pPr>
            <a:endParaRPr lang="el-GR" dirty="0"/>
          </a:p>
          <a:p>
            <a:r>
              <a:rPr lang="el-GR" dirty="0"/>
              <a:t>Μια σημαντική διαφορά είναι ότι η ιδέα του καταμερισμού εργασίας σε ένα εργοστάσιο βασίζετε στην ιεραρχική δομή της παραγωγής. Ο εργάτης λαμβάνει εντολές από τον ανώτερο του για το τι να παράγει και πως θα το παράγει.</a:t>
            </a:r>
          </a:p>
          <a:p>
            <a:pPr marL="0" indent="0">
              <a:buNone/>
            </a:pPr>
            <a:r>
              <a:rPr lang="el-GR" dirty="0"/>
              <a:t> </a:t>
            </a:r>
          </a:p>
          <a:p>
            <a:r>
              <a:rPr lang="el-GR" dirty="0"/>
              <a:t>Η αγορά, θεωρητικά είναι ένα ελεύθερο σύστημα χωρίς ιεραρχική δομή. </a:t>
            </a:r>
          </a:p>
          <a:p>
            <a:endParaRPr lang="el-GR" dirty="0"/>
          </a:p>
          <a:p>
            <a:r>
              <a:rPr lang="el-GR" dirty="0"/>
              <a:t>Η ιδέα είναι ότι όλοι παράγουν σε ένα περιβάλλον ισότητας μέσω της αγοράς προϊόντων και εργασίας.</a:t>
            </a:r>
          </a:p>
          <a:p>
            <a:endParaRPr lang="el-GR" dirty="0"/>
          </a:p>
          <a:p>
            <a:r>
              <a:rPr lang="el-GR" dirty="0"/>
              <a:t>Το μεγάλο ερώτημα δεν είναι μόνο εάν η αγορά έχει και ιεραρχικές δομές (αυτό θα το αναλύσουμε με τον </a:t>
            </a:r>
            <a:r>
              <a:rPr lang="en-US" dirty="0"/>
              <a:t>Marx) </a:t>
            </a:r>
            <a:r>
              <a:rPr lang="el-GR" dirty="0"/>
              <a:t>αλλά πως καταφέρνει, θεωρητικά, να οργανώνεται χωρίς να υπάρχουν ιεραρχικές δομές. </a:t>
            </a:r>
          </a:p>
          <a:p>
            <a:endParaRPr lang="el-GR" dirty="0"/>
          </a:p>
          <a:p>
            <a:r>
              <a:rPr lang="el-GR" dirty="0"/>
              <a:t>Ποιος κανονίζει τι θα κάνει το κάθε μέλος της κοινωνίας- ποιες ειδικότητες θα υπάρχουν και τι μισθό θα λαμβάνουν</a:t>
            </a:r>
            <a:r>
              <a:rPr lang="en-US" dirty="0"/>
              <a:t>;</a:t>
            </a:r>
          </a:p>
          <a:p>
            <a:endParaRPr lang="en-GB" dirty="0"/>
          </a:p>
        </p:txBody>
      </p:sp>
      <p:sp>
        <p:nvSpPr>
          <p:cNvPr id="4" name="Slide Number Placeholder 3">
            <a:extLst>
              <a:ext uri="{FF2B5EF4-FFF2-40B4-BE49-F238E27FC236}">
                <a16:creationId xmlns:a16="http://schemas.microsoft.com/office/drawing/2014/main" id="{67CE2143-3AFB-61BC-F143-338BCD523C47}"/>
              </a:ext>
            </a:extLst>
          </p:cNvPr>
          <p:cNvSpPr>
            <a:spLocks noGrp="1"/>
          </p:cNvSpPr>
          <p:nvPr>
            <p:ph type="sldNum" sz="quarter" idx="12"/>
          </p:nvPr>
        </p:nvSpPr>
        <p:spPr/>
        <p:txBody>
          <a:bodyPr/>
          <a:lstStyle/>
          <a:p>
            <a:fld id="{88223C19-1AA0-4E25-A178-F2AF69278E4F}" type="slidenum">
              <a:rPr lang="en-GB" smtClean="0"/>
              <a:t>33</a:t>
            </a:fld>
            <a:endParaRPr lang="en-GB"/>
          </a:p>
        </p:txBody>
      </p:sp>
      <p:pic>
        <p:nvPicPr>
          <p:cNvPr id="5" name="Picture 2">
            <a:extLst>
              <a:ext uri="{FF2B5EF4-FFF2-40B4-BE49-F238E27FC236}">
                <a16:creationId xmlns:a16="http://schemas.microsoft.com/office/drawing/2014/main" id="{49AE88DC-D9F9-E352-2DB2-17AFEF379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91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2B5-8AE6-BC55-8FCF-D59377C2263E}"/>
              </a:ext>
            </a:extLst>
          </p:cNvPr>
          <p:cNvSpPr>
            <a:spLocks noGrp="1"/>
          </p:cNvSpPr>
          <p:nvPr>
            <p:ph type="title"/>
          </p:nvPr>
        </p:nvSpPr>
        <p:spPr/>
        <p:txBody>
          <a:bodyPr/>
          <a:lstStyle/>
          <a:p>
            <a:r>
              <a:rPr lang="el-GR" dirty="0"/>
              <a:t>Η Ανθρώπινη Φύση</a:t>
            </a:r>
            <a:endParaRPr lang="en-GB" dirty="0"/>
          </a:p>
        </p:txBody>
      </p:sp>
      <p:sp>
        <p:nvSpPr>
          <p:cNvPr id="3" name="Content Placeholder 2">
            <a:extLst>
              <a:ext uri="{FF2B5EF4-FFF2-40B4-BE49-F238E27FC236}">
                <a16:creationId xmlns:a16="http://schemas.microsoft.com/office/drawing/2014/main" id="{290F92C6-D6EE-2AEC-2187-58D290DD2448}"/>
              </a:ext>
            </a:extLst>
          </p:cNvPr>
          <p:cNvSpPr>
            <a:spLocks noGrp="1"/>
          </p:cNvSpPr>
          <p:nvPr>
            <p:ph idx="1"/>
          </p:nvPr>
        </p:nvSpPr>
        <p:spPr>
          <a:xfrm>
            <a:off x="179512" y="1600200"/>
            <a:ext cx="8784976" cy="4525963"/>
          </a:xfrm>
        </p:spPr>
        <p:txBody>
          <a:bodyPr>
            <a:normAutofit fontScale="77500" lnSpcReduction="20000"/>
          </a:bodyPr>
          <a:lstStyle/>
          <a:p>
            <a:r>
              <a:rPr lang="el-GR" dirty="0"/>
              <a:t>Ο </a:t>
            </a:r>
            <a:r>
              <a:rPr lang="en-US" dirty="0"/>
              <a:t>Smith </a:t>
            </a:r>
            <a:r>
              <a:rPr lang="el-GR" dirty="0"/>
              <a:t>στο δεύτερο κεφαλαίο αναφέρει ότι ο καταμερισμός εργασίας είναι μια εξέλιξη «αναγκαία, αν και βραδεία και βαθμιαία συνέπεια μιας ορισμένης φυσικής ροπής της ανθρώπινης φύσης, που δεν στοχεύει σε ένα τέτοιο γενικευμένο όφελος, της </a:t>
            </a:r>
            <a:r>
              <a:rPr lang="el-GR" b="1" dirty="0"/>
              <a:t>ροπής δηλαδή προς το να διαπραγματεύεται, να εμπορεύεται και να ανταλλάσσει ένα πράγμα με ένα άλλο</a:t>
            </a:r>
            <a:r>
              <a:rPr lang="el-GR" dirty="0"/>
              <a:t>» (σελ. 43)</a:t>
            </a:r>
          </a:p>
          <a:p>
            <a:endParaRPr lang="el-GR" dirty="0"/>
          </a:p>
          <a:p>
            <a:r>
              <a:rPr lang="el-GR" dirty="0"/>
              <a:t>Αυτή </a:t>
            </a:r>
            <a:r>
              <a:rPr lang="el-GR" b="1" dirty="0"/>
              <a:t>η εξέλιξη είναι φυσική </a:t>
            </a:r>
            <a:r>
              <a:rPr lang="el-GR" dirty="0"/>
              <a:t>και </a:t>
            </a:r>
          </a:p>
          <a:p>
            <a:pPr marL="0" indent="0">
              <a:buNone/>
            </a:pPr>
            <a:r>
              <a:rPr lang="el-GR" dirty="0"/>
              <a:t>«Είναι κοινή σε όλους τους ανθρώπους αλλά δεν τη συναντάμε σε κανένα άλλο είδος ζώων, τα οποία δεν φαίνεται να γνωρίζουν ούτε αυτό, ούτε κάποιο άλλο είδος συμβολαίου» (σελ. 43)</a:t>
            </a:r>
          </a:p>
        </p:txBody>
      </p:sp>
      <p:sp>
        <p:nvSpPr>
          <p:cNvPr id="4" name="Slide Number Placeholder 3">
            <a:extLst>
              <a:ext uri="{FF2B5EF4-FFF2-40B4-BE49-F238E27FC236}">
                <a16:creationId xmlns:a16="http://schemas.microsoft.com/office/drawing/2014/main" id="{4C8973DA-EE16-411D-DAC8-8163CDA7B051}"/>
              </a:ext>
            </a:extLst>
          </p:cNvPr>
          <p:cNvSpPr>
            <a:spLocks noGrp="1"/>
          </p:cNvSpPr>
          <p:nvPr>
            <p:ph type="sldNum" sz="quarter" idx="12"/>
          </p:nvPr>
        </p:nvSpPr>
        <p:spPr/>
        <p:txBody>
          <a:bodyPr/>
          <a:lstStyle/>
          <a:p>
            <a:fld id="{88223C19-1AA0-4E25-A178-F2AF69278E4F}" type="slidenum">
              <a:rPr lang="en-GB" smtClean="0"/>
              <a:t>34</a:t>
            </a:fld>
            <a:endParaRPr lang="en-GB"/>
          </a:p>
        </p:txBody>
      </p:sp>
      <p:pic>
        <p:nvPicPr>
          <p:cNvPr id="5" name="Picture 2">
            <a:extLst>
              <a:ext uri="{FF2B5EF4-FFF2-40B4-BE49-F238E27FC236}">
                <a16:creationId xmlns:a16="http://schemas.microsoft.com/office/drawing/2014/main" id="{AF6D1C56-AFAB-3511-65AF-3B70AB2F4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287670"/>
            <a:ext cx="86201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22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58" y="3010520"/>
            <a:ext cx="8442684" cy="3528392"/>
          </a:xfrm>
        </p:spPr>
        <p:txBody>
          <a:bodyPr>
            <a:normAutofit fontScale="62500" lnSpcReduction="20000"/>
          </a:bodyPr>
          <a:lstStyle/>
          <a:p>
            <a:r>
              <a:rPr lang="el-GR" dirty="0"/>
              <a:t>Οπότε, το άτομο κάνει συναλλαγές ως φυσική αρχή, σε οποιοδήποτε περιβάλλον και αν βρεθεί. </a:t>
            </a:r>
          </a:p>
          <a:p>
            <a:r>
              <a:rPr lang="el-GR" dirty="0"/>
              <a:t>Η αρχή αυτή είναι μια φυσική ιδιότητα του ανθρώπου να κάνει συναλλαγές και έγινε μια από τις θεμελιώδεις αρχές των νεοκλασικών οικονομικών. </a:t>
            </a:r>
          </a:p>
          <a:p>
            <a:pPr marL="0" indent="0">
              <a:buNone/>
            </a:pPr>
            <a:endParaRPr lang="en-GB" dirty="0"/>
          </a:p>
          <a:p>
            <a:r>
              <a:rPr lang="el-GR" dirty="0"/>
              <a:t>Αυτή η θεμελιώδης αρχή έδωσε και το βασικό έναυσμα για την ιδιωτική περιουσία. Χωρίς ιδιωτική περιουσία (της εργασίας και των προϊόντων της οικονομίας) δεν μπορεί να υπάρχει φυσική συναλλαγή. </a:t>
            </a:r>
            <a:endParaRPr lang="en-GB" dirty="0"/>
          </a:p>
          <a:p>
            <a:pPr marL="0" indent="0">
              <a:buNone/>
            </a:pPr>
            <a:endParaRPr lang="en-GB" dirty="0"/>
          </a:p>
          <a:p>
            <a:r>
              <a:rPr lang="el-GR" dirty="0"/>
              <a:t>Οπότε, η ιδιωτική περιουσία είναι μια απαραίτητη αρχή για τη δημιουργία συνθήκων συναλλαγής και για την εξειδίκευση της εργασίας- αυτά δημιουργούν την πρόοδο της βιομηχανικής επανάστασης.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32562"/>
            <a:ext cx="6842443"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CF2E04D-2247-46D8-A35B-AE461D689224}"/>
              </a:ext>
            </a:extLst>
          </p:cNvPr>
          <p:cNvSpPr>
            <a:spLocks noGrp="1"/>
          </p:cNvSpPr>
          <p:nvPr>
            <p:ph type="sldNum" sz="quarter" idx="12"/>
          </p:nvPr>
        </p:nvSpPr>
        <p:spPr/>
        <p:txBody>
          <a:bodyPr/>
          <a:lstStyle/>
          <a:p>
            <a:fld id="{91E430F2-89E1-4100-B166-6EFCDD2D5915}" type="slidenum">
              <a:rPr lang="en-GB" smtClean="0"/>
              <a:t>35</a:t>
            </a:fld>
            <a:endParaRPr lang="en-GB"/>
          </a:p>
        </p:txBody>
      </p:sp>
    </p:spTree>
    <p:extLst>
      <p:ext uri="{BB962C8B-B14F-4D97-AF65-F5344CB8AC3E}">
        <p14:creationId xmlns:p14="http://schemas.microsoft.com/office/powerpoint/2010/main" val="3755866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84B1-39BD-6E11-7D2C-632A9DD2D2E9}"/>
              </a:ext>
            </a:extLst>
          </p:cNvPr>
          <p:cNvSpPr>
            <a:spLocks noGrp="1"/>
          </p:cNvSpPr>
          <p:nvPr>
            <p:ph type="title"/>
          </p:nvPr>
        </p:nvSpPr>
        <p:spPr>
          <a:xfrm>
            <a:off x="457200" y="274638"/>
            <a:ext cx="8229600" cy="1325562"/>
          </a:xfrm>
        </p:spPr>
        <p:txBody>
          <a:bodyPr>
            <a:normAutofit fontScale="90000"/>
          </a:bodyPr>
          <a:lstStyle/>
          <a:p>
            <a:r>
              <a:rPr lang="el-GR" dirty="0"/>
              <a:t>Η αγορά ως μια παραγωγική</a:t>
            </a:r>
            <a:r>
              <a:rPr lang="en-US" dirty="0"/>
              <a:t>(efficient)</a:t>
            </a:r>
            <a:r>
              <a:rPr lang="el-GR" dirty="0"/>
              <a:t> κοινωνική δομή </a:t>
            </a:r>
            <a:endParaRPr lang="en-GB" dirty="0"/>
          </a:p>
        </p:txBody>
      </p:sp>
      <p:sp>
        <p:nvSpPr>
          <p:cNvPr id="3" name="Content Placeholder 2">
            <a:extLst>
              <a:ext uri="{FF2B5EF4-FFF2-40B4-BE49-F238E27FC236}">
                <a16:creationId xmlns:a16="http://schemas.microsoft.com/office/drawing/2014/main" id="{E08B06EE-707E-E0A0-C022-A413EC192398}"/>
              </a:ext>
            </a:extLst>
          </p:cNvPr>
          <p:cNvSpPr>
            <a:spLocks noGrp="1"/>
          </p:cNvSpPr>
          <p:nvPr>
            <p:ph idx="1"/>
          </p:nvPr>
        </p:nvSpPr>
        <p:spPr>
          <a:xfrm>
            <a:off x="432404" y="1700809"/>
            <a:ext cx="8388068" cy="4882554"/>
          </a:xfrm>
        </p:spPr>
        <p:txBody>
          <a:bodyPr>
            <a:normAutofit fontScale="55000" lnSpcReduction="20000"/>
          </a:bodyPr>
          <a:lstStyle/>
          <a:p>
            <a:r>
              <a:rPr lang="el-GR" dirty="0"/>
              <a:t>Η βασική ιδέα του είναι ότι η ελεύθερη αγορά έχει τεράστιες παραγωγικές δυνατότητες.</a:t>
            </a:r>
          </a:p>
          <a:p>
            <a:endParaRPr lang="el-GR" dirty="0"/>
          </a:p>
          <a:p>
            <a:r>
              <a:rPr lang="el-GR" dirty="0"/>
              <a:t>Εν μέρη αυτή η διαφωτιστική οπτική έρχεται σε αντίθεση με την πιο παραδοσιακή οπτική ότι ‘καλοί’ βασιλιάδες που πρότασσαν το κοινωνικό καλό- και είχαν κάποιες οργανωτικές ικανότητες- δημιουργούσαν πλούσιες κοινωνίες.</a:t>
            </a:r>
          </a:p>
          <a:p>
            <a:endParaRPr lang="el-GR" dirty="0"/>
          </a:p>
          <a:p>
            <a:r>
              <a:rPr lang="el-GR" dirty="0"/>
              <a:t>Αν ανατρέξουμε σε ιστορικούς του μεσαίωνα η του Βυζαντίου θα βρίσκαμε πολλές περιπτώσεις όπου η </a:t>
            </a:r>
            <a:r>
              <a:rPr lang="el-GR" b="1" i="1" dirty="0"/>
              <a:t>ευημερία μιας εποχής βασίζεται στην ικανότητα του βασιλιά να οργανώνει την κρατική μηχανή και να πολεμάει την ασυδοσία των αυλικών.</a:t>
            </a:r>
          </a:p>
          <a:p>
            <a:endParaRPr lang="el-GR" dirty="0"/>
          </a:p>
          <a:p>
            <a:r>
              <a:rPr lang="el-GR" dirty="0"/>
              <a:t>Η ύπαρξη πόλεων συμβαδίζει με την πετυχημένη κεντρική οργάνωση του κράτους. </a:t>
            </a:r>
          </a:p>
          <a:p>
            <a:endParaRPr lang="el-GR" dirty="0"/>
          </a:p>
          <a:p>
            <a:r>
              <a:rPr lang="el-GR" dirty="0"/>
              <a:t>Η δημιουργία εξιδεικευμένων επαγγελμάτων απορρέει από μια καλά οργανωμένη κεντρική εξουσία και την ιεραρχία της. </a:t>
            </a:r>
          </a:p>
          <a:p>
            <a:pPr marL="0" indent="0">
              <a:buNone/>
            </a:pPr>
            <a:r>
              <a:rPr lang="el-GR" dirty="0"/>
              <a:t> </a:t>
            </a:r>
            <a:endParaRPr lang="en-GB" dirty="0"/>
          </a:p>
        </p:txBody>
      </p:sp>
      <p:sp>
        <p:nvSpPr>
          <p:cNvPr id="4" name="Slide Number Placeholder 3">
            <a:extLst>
              <a:ext uri="{FF2B5EF4-FFF2-40B4-BE49-F238E27FC236}">
                <a16:creationId xmlns:a16="http://schemas.microsoft.com/office/drawing/2014/main" id="{6A3396D9-B68F-036B-F2A7-06F53E106044}"/>
              </a:ext>
            </a:extLst>
          </p:cNvPr>
          <p:cNvSpPr>
            <a:spLocks noGrp="1"/>
          </p:cNvSpPr>
          <p:nvPr>
            <p:ph type="sldNum" sz="quarter" idx="12"/>
          </p:nvPr>
        </p:nvSpPr>
        <p:spPr/>
        <p:txBody>
          <a:bodyPr/>
          <a:lstStyle/>
          <a:p>
            <a:fld id="{88223C19-1AA0-4E25-A178-F2AF69278E4F}" type="slidenum">
              <a:rPr lang="en-GB" smtClean="0"/>
              <a:t>36</a:t>
            </a:fld>
            <a:endParaRPr lang="en-GB"/>
          </a:p>
        </p:txBody>
      </p:sp>
      <p:pic>
        <p:nvPicPr>
          <p:cNvPr id="5" name="Picture 4">
            <a:extLst>
              <a:ext uri="{FF2B5EF4-FFF2-40B4-BE49-F238E27FC236}">
                <a16:creationId xmlns:a16="http://schemas.microsoft.com/office/drawing/2014/main" id="{76843927-416F-686E-553C-800008ED22D9}"/>
              </a:ext>
            </a:extLst>
          </p:cNvPr>
          <p:cNvPicPr>
            <a:picLocks noChangeAspect="1"/>
          </p:cNvPicPr>
          <p:nvPr/>
        </p:nvPicPr>
        <p:blipFill>
          <a:blip r:embed="rId2"/>
          <a:stretch>
            <a:fillRect/>
          </a:stretch>
        </p:blipFill>
        <p:spPr>
          <a:xfrm>
            <a:off x="432404" y="1539235"/>
            <a:ext cx="8205927" cy="60965"/>
          </a:xfrm>
          <a:prstGeom prst="rect">
            <a:avLst/>
          </a:prstGeom>
        </p:spPr>
      </p:pic>
    </p:spTree>
    <p:extLst>
      <p:ext uri="{BB962C8B-B14F-4D97-AF65-F5344CB8AC3E}">
        <p14:creationId xmlns:p14="http://schemas.microsoft.com/office/powerpoint/2010/main" val="2556375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32656"/>
            <a:ext cx="6172200" cy="864096"/>
          </a:xfrm>
        </p:spPr>
        <p:txBody>
          <a:bodyPr>
            <a:normAutofit/>
          </a:bodyPr>
          <a:lstStyle/>
          <a:p>
            <a:r>
              <a:rPr lang="el-GR" dirty="0"/>
              <a:t>Το αόρατο χέρι</a:t>
            </a:r>
            <a:endParaRPr lang="en-GB" dirty="0"/>
          </a:p>
        </p:txBody>
      </p:sp>
      <p:sp>
        <p:nvSpPr>
          <p:cNvPr id="3" name="Content Placeholder 2"/>
          <p:cNvSpPr>
            <a:spLocks noGrp="1"/>
          </p:cNvSpPr>
          <p:nvPr>
            <p:ph idx="1"/>
          </p:nvPr>
        </p:nvSpPr>
        <p:spPr>
          <a:xfrm>
            <a:off x="357188" y="1588797"/>
            <a:ext cx="8543924" cy="4270474"/>
          </a:xfrm>
        </p:spPr>
        <p:txBody>
          <a:bodyPr>
            <a:normAutofit fontScale="55000" lnSpcReduction="20000"/>
          </a:bodyPr>
          <a:lstStyle/>
          <a:p>
            <a:r>
              <a:rPr lang="el-GR" i="1" dirty="0"/>
              <a:t>«Δεν περιμένουμε το φαγητό μας από την καλοσύνη του κρεοπώλη, του ζυθοποιού, η του αρτοποιού, αλλά από την προσήλωση τους στα δικά τους συμφέροντα»</a:t>
            </a:r>
          </a:p>
          <a:p>
            <a:endParaRPr lang="el-GR" i="1" dirty="0">
              <a:solidFill>
                <a:srgbClr val="FF0000"/>
              </a:solidFill>
            </a:endParaRPr>
          </a:p>
          <a:p>
            <a:r>
              <a:rPr lang="el-GR" i="1" dirty="0">
                <a:solidFill>
                  <a:srgbClr val="FF0000"/>
                </a:solidFill>
              </a:rPr>
              <a:t>Οι τιμές είναι αυτό που λειτουργεί ως το συστατικό στοιχείο για την κοινωνική και οικονομική οργάνωση της αγοράς. </a:t>
            </a:r>
          </a:p>
          <a:p>
            <a:endParaRPr lang="en-GB" dirty="0"/>
          </a:p>
          <a:p>
            <a:r>
              <a:rPr lang="el-GR" dirty="0"/>
              <a:t>Οπότε η εκλογίκευση της διοργάνωσης της παραγωγής και η αύξηση της παραγωγικότητας είναι μια έμμεση συνέπεια της προσπάθειας των ατόμων να καλυτερεύσουν την κατάστασή τους. </a:t>
            </a:r>
          </a:p>
          <a:p>
            <a:endParaRPr lang="el-GR" dirty="0"/>
          </a:p>
          <a:p>
            <a:r>
              <a:rPr lang="el-GR" dirty="0"/>
              <a:t>Η συνέπεια αυτή οδηγεί στη βέλτιστη οργάνωση της οικονομίας από την πλευρά της παραγωγικότητας. </a:t>
            </a:r>
          </a:p>
          <a:p>
            <a:endParaRPr lang="en-GB" dirty="0"/>
          </a:p>
          <a:p>
            <a:r>
              <a:rPr lang="el-GR" dirty="0"/>
              <a:t>Οι λεπτομέρειες του πώς λειτουργεί ο μηχανισμός αυτός δεν αποσαφηνίζονται αρκετά στον </a:t>
            </a:r>
            <a:r>
              <a:rPr lang="el-GR" i="1" dirty="0"/>
              <a:t>Πλούτο των Εθνών</a:t>
            </a:r>
            <a:r>
              <a:rPr lang="en-GB"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71487" y="1255132"/>
            <a:ext cx="8201025" cy="6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4E24E41F-0139-4CEA-8641-F521D54E2015}"/>
              </a:ext>
            </a:extLst>
          </p:cNvPr>
          <p:cNvSpPr>
            <a:spLocks noGrp="1"/>
          </p:cNvSpPr>
          <p:nvPr>
            <p:ph type="sldNum" sz="quarter" idx="12"/>
          </p:nvPr>
        </p:nvSpPr>
        <p:spPr/>
        <p:txBody>
          <a:bodyPr/>
          <a:lstStyle/>
          <a:p>
            <a:fld id="{91E430F2-89E1-4100-B166-6EFCDD2D5915}" type="slidenum">
              <a:rPr lang="en-GB" smtClean="0"/>
              <a:t>37</a:t>
            </a:fld>
            <a:endParaRPr lang="en-GB"/>
          </a:p>
        </p:txBody>
      </p:sp>
    </p:spTree>
    <p:extLst>
      <p:ext uri="{BB962C8B-B14F-4D97-AF65-F5344CB8AC3E}">
        <p14:creationId xmlns:p14="http://schemas.microsoft.com/office/powerpoint/2010/main" val="1655047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F50-6EAF-E0C0-079E-59EC6D69B96D}"/>
              </a:ext>
            </a:extLst>
          </p:cNvPr>
          <p:cNvSpPr>
            <a:spLocks noGrp="1"/>
          </p:cNvSpPr>
          <p:nvPr>
            <p:ph type="title"/>
          </p:nvPr>
        </p:nvSpPr>
        <p:spPr/>
        <p:txBody>
          <a:bodyPr/>
          <a:lstStyle/>
          <a:p>
            <a:r>
              <a:rPr lang="el-GR" dirty="0"/>
              <a:t>Ο καθορισμός των τιμών</a:t>
            </a:r>
            <a:endParaRPr lang="en-GB" dirty="0"/>
          </a:p>
        </p:txBody>
      </p:sp>
      <p:sp>
        <p:nvSpPr>
          <p:cNvPr id="3" name="Content Placeholder 2">
            <a:extLst>
              <a:ext uri="{FF2B5EF4-FFF2-40B4-BE49-F238E27FC236}">
                <a16:creationId xmlns:a16="http://schemas.microsoft.com/office/drawing/2014/main" id="{AC241F5F-1A4A-7356-4842-19F591F2B75E}"/>
              </a:ext>
            </a:extLst>
          </p:cNvPr>
          <p:cNvSpPr>
            <a:spLocks noGrp="1"/>
          </p:cNvSpPr>
          <p:nvPr>
            <p:ph idx="1"/>
          </p:nvPr>
        </p:nvSpPr>
        <p:spPr>
          <a:xfrm>
            <a:off x="457200" y="1478604"/>
            <a:ext cx="8229600" cy="4974732"/>
          </a:xfrm>
        </p:spPr>
        <p:txBody>
          <a:bodyPr>
            <a:normAutofit fontScale="62500" lnSpcReduction="20000"/>
          </a:bodyPr>
          <a:lstStyle/>
          <a:p>
            <a:r>
              <a:rPr lang="el-GR" dirty="0"/>
              <a:t>Λόγω του ανταγωνισμού των αγορών οι </a:t>
            </a:r>
            <a:r>
              <a:rPr lang="el-GR" b="1" dirty="0"/>
              <a:t>τιμές</a:t>
            </a:r>
            <a:r>
              <a:rPr lang="el-GR" dirty="0"/>
              <a:t>, σε βάθος χρόνου, θα </a:t>
            </a:r>
            <a:r>
              <a:rPr lang="el-GR" b="1" dirty="0"/>
              <a:t>προσεγγίζουν τις τιμές παραγωγής</a:t>
            </a:r>
            <a:r>
              <a:rPr lang="el-GR" dirty="0"/>
              <a:t>.</a:t>
            </a:r>
          </a:p>
          <a:p>
            <a:endParaRPr lang="el-GR" dirty="0"/>
          </a:p>
          <a:p>
            <a:r>
              <a:rPr lang="el-GR" dirty="0"/>
              <a:t>Αυτό δεν σημαίνει ότι κάθε στιγμή τα δυο (τιμές αγοράς και τιμές παραγωγής) συμβαδίζουν αλλά ότι οι </a:t>
            </a:r>
            <a:r>
              <a:rPr lang="el-GR" b="1" dirty="0"/>
              <a:t>τιμές αγοράς τείνουν προς τις τιμές παραγωγής </a:t>
            </a:r>
            <a:r>
              <a:rPr lang="el-GR" dirty="0"/>
              <a:t>ιστορικά.</a:t>
            </a:r>
          </a:p>
          <a:p>
            <a:endParaRPr lang="el-GR" dirty="0"/>
          </a:p>
          <a:p>
            <a:r>
              <a:rPr lang="el-GR" dirty="0"/>
              <a:t>Ο </a:t>
            </a:r>
            <a:r>
              <a:rPr lang="en-US" dirty="0"/>
              <a:t>Smith </a:t>
            </a:r>
            <a:r>
              <a:rPr lang="el-GR" dirty="0"/>
              <a:t>απασχολείται με τις τιμές που αποκαλεί </a:t>
            </a:r>
            <a:r>
              <a:rPr lang="el-GR" b="1" dirty="0"/>
              <a:t>φυσικές τιμές (</a:t>
            </a:r>
            <a:r>
              <a:rPr lang="en-GB" b="1" dirty="0"/>
              <a:t>natural prices</a:t>
            </a:r>
            <a:r>
              <a:rPr lang="el-GR" b="1" dirty="0"/>
              <a:t>) </a:t>
            </a:r>
            <a:r>
              <a:rPr lang="el-GR" dirty="0"/>
              <a:t>λέγοντας ότι οι τιμές αγοράς είναι ευμετάβλητες από ευκαιριακούς παράγοντες, οπότε οι φυσικές τιμές είναι οι ουσιαστικές τιμές.</a:t>
            </a:r>
          </a:p>
          <a:p>
            <a:pPr lvl="1"/>
            <a:r>
              <a:rPr lang="el-GR" dirty="0"/>
              <a:t>«Όταν η τιμή ενός εμπορεύματος δεν είναι ούτε μεγαλύτερη ούτε μικρότερη από αυτό που είναι αρκετό για να πληρωθούν η </a:t>
            </a:r>
            <a:r>
              <a:rPr lang="el-GR" b="1" dirty="0" err="1"/>
              <a:t>γαιοπροσοδος</a:t>
            </a:r>
            <a:r>
              <a:rPr lang="el-GR" b="1" dirty="0"/>
              <a:t> (</a:t>
            </a:r>
            <a:r>
              <a:rPr lang="en-US" b="1" dirty="0"/>
              <a:t>rent)</a:t>
            </a:r>
            <a:r>
              <a:rPr lang="el-GR" dirty="0"/>
              <a:t>, οι </a:t>
            </a:r>
            <a:r>
              <a:rPr lang="el-GR" b="1" dirty="0"/>
              <a:t>μισθοί της εργασίας</a:t>
            </a:r>
            <a:r>
              <a:rPr lang="el-GR" dirty="0"/>
              <a:t> </a:t>
            </a:r>
            <a:r>
              <a:rPr lang="en-US" b="1" dirty="0"/>
              <a:t>(wages)</a:t>
            </a:r>
            <a:r>
              <a:rPr lang="en-US" dirty="0"/>
              <a:t> </a:t>
            </a:r>
            <a:r>
              <a:rPr lang="el-GR" dirty="0"/>
              <a:t>και τα </a:t>
            </a:r>
            <a:r>
              <a:rPr lang="el-GR" b="1" dirty="0"/>
              <a:t>κέρδη</a:t>
            </a:r>
            <a:r>
              <a:rPr lang="el-GR" dirty="0"/>
              <a:t> </a:t>
            </a:r>
            <a:r>
              <a:rPr lang="en-US" b="1" dirty="0"/>
              <a:t>(profit) </a:t>
            </a:r>
            <a:r>
              <a:rPr lang="el-GR" dirty="0"/>
              <a:t>του αποθέματος που καταναλώθηκε στην καλλιέργεια, ….σύμφωνα με τα φυσικά τους επίπεδα, τότε το εμπόρευμα αυτό πωλείται σε μια τιμή που μπορούμε να ονομάσουμε </a:t>
            </a:r>
            <a:r>
              <a:rPr lang="el-GR" b="1" dirty="0"/>
              <a:t>φυσική</a:t>
            </a:r>
            <a:r>
              <a:rPr lang="el-GR" dirty="0"/>
              <a:t>»</a:t>
            </a:r>
            <a:r>
              <a:rPr lang="en-US" dirty="0"/>
              <a:t> </a:t>
            </a:r>
            <a:r>
              <a:rPr lang="el-GR" dirty="0"/>
              <a:t>(σελ. 91)</a:t>
            </a:r>
          </a:p>
          <a:p>
            <a:pPr lvl="1"/>
            <a:r>
              <a:rPr lang="el-GR" dirty="0"/>
              <a:t>«</a:t>
            </a:r>
            <a:r>
              <a:rPr lang="el-GR" b="1" dirty="0"/>
              <a:t>Η φυσική τιμή, επομένως, είναι κάτι σαν την κεντρική τιμή</a:t>
            </a:r>
            <a:r>
              <a:rPr lang="el-GR" dirty="0"/>
              <a:t>, προς την οποία έλκονται συνεχώς οι τιμές όλων των εμπορευμάτων.»</a:t>
            </a:r>
            <a:r>
              <a:rPr lang="en-US" dirty="0"/>
              <a:t> </a:t>
            </a:r>
            <a:r>
              <a:rPr lang="el-GR" dirty="0"/>
              <a:t>(σελ. 95)</a:t>
            </a:r>
          </a:p>
          <a:p>
            <a:pPr marL="0" indent="0">
              <a:buNone/>
            </a:pPr>
            <a:endParaRPr lang="el-GR" dirty="0"/>
          </a:p>
        </p:txBody>
      </p:sp>
      <p:sp>
        <p:nvSpPr>
          <p:cNvPr id="4" name="Slide Number Placeholder 3">
            <a:extLst>
              <a:ext uri="{FF2B5EF4-FFF2-40B4-BE49-F238E27FC236}">
                <a16:creationId xmlns:a16="http://schemas.microsoft.com/office/drawing/2014/main" id="{78510FAE-336F-3591-9201-F3255F2F9CB7}"/>
              </a:ext>
            </a:extLst>
          </p:cNvPr>
          <p:cNvSpPr>
            <a:spLocks noGrp="1"/>
          </p:cNvSpPr>
          <p:nvPr>
            <p:ph type="sldNum" sz="quarter" idx="12"/>
          </p:nvPr>
        </p:nvSpPr>
        <p:spPr/>
        <p:txBody>
          <a:bodyPr/>
          <a:lstStyle/>
          <a:p>
            <a:fld id="{88223C19-1AA0-4E25-A178-F2AF69278E4F}" type="slidenum">
              <a:rPr lang="en-GB" smtClean="0"/>
              <a:t>38</a:t>
            </a:fld>
            <a:endParaRPr lang="en-GB"/>
          </a:p>
        </p:txBody>
      </p:sp>
      <p:pic>
        <p:nvPicPr>
          <p:cNvPr id="5" name="Picture 4">
            <a:extLst>
              <a:ext uri="{FF2B5EF4-FFF2-40B4-BE49-F238E27FC236}">
                <a16:creationId xmlns:a16="http://schemas.microsoft.com/office/drawing/2014/main" id="{E7098BDB-BE41-7B45-0F6D-6633C626551A}"/>
              </a:ext>
            </a:extLst>
          </p:cNvPr>
          <p:cNvPicPr>
            <a:picLocks noChangeAspect="1"/>
          </p:cNvPicPr>
          <p:nvPr/>
        </p:nvPicPr>
        <p:blipFill>
          <a:blip r:embed="rId2"/>
          <a:stretch>
            <a:fillRect/>
          </a:stretch>
        </p:blipFill>
        <p:spPr>
          <a:xfrm>
            <a:off x="457200" y="1301829"/>
            <a:ext cx="8205927" cy="60965"/>
          </a:xfrm>
          <a:prstGeom prst="rect">
            <a:avLst/>
          </a:prstGeom>
        </p:spPr>
      </p:pic>
    </p:spTree>
    <p:extLst>
      <p:ext uri="{BB962C8B-B14F-4D97-AF65-F5344CB8AC3E}">
        <p14:creationId xmlns:p14="http://schemas.microsoft.com/office/powerpoint/2010/main" val="3270176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9EBF-67E1-CD67-2FF4-9E2424DCF192}"/>
              </a:ext>
            </a:extLst>
          </p:cNvPr>
          <p:cNvSpPr>
            <a:spLocks noGrp="1"/>
          </p:cNvSpPr>
          <p:nvPr>
            <p:ph type="title"/>
          </p:nvPr>
        </p:nvSpPr>
        <p:spPr>
          <a:xfrm>
            <a:off x="457200" y="274638"/>
            <a:ext cx="8229600" cy="922114"/>
          </a:xfrm>
        </p:spPr>
        <p:txBody>
          <a:bodyPr>
            <a:normAutofit fontScale="90000"/>
          </a:bodyPr>
          <a:lstStyle/>
          <a:p>
            <a:r>
              <a:rPr lang="el-GR" dirty="0"/>
              <a:t>Η ηθική της καπιταλιστικής κοινωνίας</a:t>
            </a:r>
            <a:endParaRPr lang="en-GB" dirty="0"/>
          </a:p>
        </p:txBody>
      </p:sp>
      <p:sp>
        <p:nvSpPr>
          <p:cNvPr id="3" name="Content Placeholder 2">
            <a:extLst>
              <a:ext uri="{FF2B5EF4-FFF2-40B4-BE49-F238E27FC236}">
                <a16:creationId xmlns:a16="http://schemas.microsoft.com/office/drawing/2014/main" id="{61AC4977-A843-3DA8-364B-67AE9E5FA54B}"/>
              </a:ext>
            </a:extLst>
          </p:cNvPr>
          <p:cNvSpPr>
            <a:spLocks noGrp="1"/>
          </p:cNvSpPr>
          <p:nvPr>
            <p:ph idx="1"/>
          </p:nvPr>
        </p:nvSpPr>
        <p:spPr>
          <a:xfrm>
            <a:off x="457200" y="1268760"/>
            <a:ext cx="8229600" cy="5256584"/>
          </a:xfrm>
        </p:spPr>
        <p:txBody>
          <a:bodyPr>
            <a:normAutofit fontScale="55000" lnSpcReduction="20000"/>
          </a:bodyPr>
          <a:lstStyle/>
          <a:p>
            <a:r>
              <a:rPr lang="el-GR" dirty="0"/>
              <a:t>Ο </a:t>
            </a:r>
            <a:r>
              <a:rPr lang="en-US" dirty="0"/>
              <a:t>Smith </a:t>
            </a:r>
            <a:r>
              <a:rPr lang="el-GR" dirty="0"/>
              <a:t>γενικά συντάσσεται με την καινούργια οικονομική πραγματικότητα διότι φέρνει μαζί της τα αγαθά της ιδιωτικής πρωτοβουλίας και της ισότητας μέσο της αγοράς. Το βασικό όμως είναι ότι η αγορά είναι φοβερά παραγωγική (</a:t>
            </a:r>
            <a:r>
              <a:rPr lang="en-US" dirty="0"/>
              <a:t>efficiency</a:t>
            </a:r>
            <a:r>
              <a:rPr lang="el-GR" dirty="0"/>
              <a:t>)</a:t>
            </a:r>
            <a:r>
              <a:rPr lang="en-US" dirty="0"/>
              <a:t>.</a:t>
            </a:r>
            <a:endParaRPr lang="el-GR" dirty="0"/>
          </a:p>
          <a:p>
            <a:endParaRPr lang="el-GR" dirty="0"/>
          </a:p>
          <a:p>
            <a:r>
              <a:rPr lang="el-GR" dirty="0"/>
              <a:t>Δεν είναι απλά παραγωγική, </a:t>
            </a:r>
            <a:r>
              <a:rPr lang="el-GR" b="1" dirty="0"/>
              <a:t>αλλά έχει την αύξηση της παραγωγικότητας ως το απόλυτο αγαθό</a:t>
            </a:r>
            <a:r>
              <a:rPr lang="el-GR" dirty="0"/>
              <a:t>, και ως </a:t>
            </a:r>
            <a:r>
              <a:rPr lang="el-GR" b="1" dirty="0"/>
              <a:t>βασική της αναζήτηση</a:t>
            </a:r>
            <a:r>
              <a:rPr lang="el-GR" dirty="0"/>
              <a:t>. </a:t>
            </a:r>
          </a:p>
          <a:p>
            <a:endParaRPr lang="el-GR" dirty="0"/>
          </a:p>
          <a:p>
            <a:r>
              <a:rPr lang="el-GR" dirty="0"/>
              <a:t>Ο μεσαιωνικός τρόπος παραγωγής των τεχνιτών, δηλαδή χειρωνακτική παραγωγή αντικειμένων μεγάλης αξίας μέσω της ενασχόλησης τους σε όλα τα στάδια της παραγωγής σχεδόν χλευάζεται</a:t>
            </a:r>
          </a:p>
          <a:p>
            <a:endParaRPr lang="el-GR" dirty="0"/>
          </a:p>
          <a:p>
            <a:pPr marL="0" indent="0">
              <a:buNone/>
            </a:pPr>
            <a:r>
              <a:rPr lang="el-GR" dirty="0"/>
              <a:t>«Όταν κάποιος περνά από μια εργασία σε μια άλλη, συνήθως χασομερά κάπως. Όταν πρωτοξεκινά την νέα του εργασία, σπανίως είναι ενθουσιώδης και προσηλωμένος σε αυτήν. Το μυαλό του, όπως λέγεται, δεν είναι συγκεντρωμένο σε αυτήν και για κάποιο χρονικό διάστημα μάλλον παίζει παρά εργάζεται για τον συγκεκριμένο σκοπό του. Η </a:t>
            </a:r>
            <a:r>
              <a:rPr lang="el-GR" b="1" dirty="0"/>
              <a:t>συνήθεια να χαζεύει και να δουλεύει νωχελικά </a:t>
            </a:r>
            <a:r>
              <a:rPr lang="el-GR" dirty="0"/>
              <a:t>και απρόσεκτα, που αποκτάται φυσιολογικά η μάλλον αναγκαστικά από κάθε εργάτη που είναι αναγκασμένος να αλλάζει εργασία και εργαλεία κάθε μισή ώρα και να χρησιμοποιεί τα χέρια του με είκοσι διαφορετικούς τρόπους κάθε μέρα της ζωής του</a:t>
            </a:r>
            <a:r>
              <a:rPr lang="el-GR" b="1" dirty="0"/>
              <a:t>, τον καθιστά σχεδόν πάντα νωθρό και οκνηρό και ανίκανο για οποιαδήποτε αποτελεσματική εργασία, ακόμα και υπό τις πιο πιεστικές συνθήκες</a:t>
            </a:r>
            <a:r>
              <a:rPr lang="el-GR" dirty="0"/>
              <a:t>.» (σελ. 38-9)</a:t>
            </a:r>
          </a:p>
        </p:txBody>
      </p:sp>
      <p:sp>
        <p:nvSpPr>
          <p:cNvPr id="4" name="Slide Number Placeholder 3">
            <a:extLst>
              <a:ext uri="{FF2B5EF4-FFF2-40B4-BE49-F238E27FC236}">
                <a16:creationId xmlns:a16="http://schemas.microsoft.com/office/drawing/2014/main" id="{EA2CC4CE-5E57-4718-1614-6D0002C56DDC}"/>
              </a:ext>
            </a:extLst>
          </p:cNvPr>
          <p:cNvSpPr>
            <a:spLocks noGrp="1"/>
          </p:cNvSpPr>
          <p:nvPr>
            <p:ph type="sldNum" sz="quarter" idx="12"/>
          </p:nvPr>
        </p:nvSpPr>
        <p:spPr/>
        <p:txBody>
          <a:bodyPr/>
          <a:lstStyle/>
          <a:p>
            <a:fld id="{88223C19-1AA0-4E25-A178-F2AF69278E4F}" type="slidenum">
              <a:rPr lang="en-GB" smtClean="0"/>
              <a:t>39</a:t>
            </a:fld>
            <a:endParaRPr lang="en-GB"/>
          </a:p>
        </p:txBody>
      </p:sp>
      <p:pic>
        <p:nvPicPr>
          <p:cNvPr id="5" name="Picture 2">
            <a:extLst>
              <a:ext uri="{FF2B5EF4-FFF2-40B4-BE49-F238E27FC236}">
                <a16:creationId xmlns:a16="http://schemas.microsoft.com/office/drawing/2014/main" id="{BB573537-FEDC-2DE5-3DBC-73EC84522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23528" y="1052736"/>
            <a:ext cx="8201025" cy="6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19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a:solidFill>
                  <a:srgbClr val="FF0000"/>
                </a:solidFill>
                <a:latin typeface="Cambria" pitchFamily="18" charset="0"/>
              </a:rPr>
              <a:t>1</a:t>
            </a:r>
            <a:r>
              <a:rPr lang="en-US" sz="3200" b="1" dirty="0">
                <a:solidFill>
                  <a:srgbClr val="FF0000"/>
                </a:solidFill>
                <a:latin typeface="Cambria" pitchFamily="18" charset="0"/>
              </a:rPr>
              <a:t>. </a:t>
            </a:r>
            <a:r>
              <a:rPr lang="el-GR" sz="3200" b="1" dirty="0">
                <a:solidFill>
                  <a:srgbClr val="FF0000"/>
                </a:solidFill>
                <a:latin typeface="Cambria" pitchFamily="18" charset="0"/>
              </a:rPr>
              <a:t>Πολιτική Οικονομία</a:t>
            </a:r>
          </a:p>
        </p:txBody>
      </p:sp>
      <p:sp>
        <p:nvSpPr>
          <p:cNvPr id="3" name="Θέση περιεχομένου 2"/>
          <p:cNvSpPr>
            <a:spLocks noGrp="1"/>
          </p:cNvSpPr>
          <p:nvPr>
            <p:ph idx="1"/>
          </p:nvPr>
        </p:nvSpPr>
        <p:spPr>
          <a:xfrm>
            <a:off x="251520" y="908720"/>
            <a:ext cx="8640960" cy="5472608"/>
          </a:xfrm>
        </p:spPr>
        <p:txBody>
          <a:bodyPr>
            <a:noAutofit/>
          </a:bodyPr>
          <a:lstStyle/>
          <a:p>
            <a:pPr marL="0" indent="0" algn="just">
              <a:spcBef>
                <a:spcPts val="0"/>
              </a:spcBef>
              <a:buNone/>
            </a:pPr>
            <a:r>
              <a:rPr lang="el-GR" sz="2300" b="1" dirty="0">
                <a:latin typeface="Cambria" pitchFamily="18" charset="0"/>
              </a:rPr>
              <a:t>Οικονομικά συστήματα </a:t>
            </a:r>
            <a:r>
              <a:rPr lang="el-GR" sz="2300" dirty="0">
                <a:latin typeface="Cambria" pitchFamily="18" charset="0"/>
              </a:rPr>
              <a:t>(τρόποι παραγωγής) ιστορικά οριοθετημένα (ιστορικά στάδια)</a:t>
            </a:r>
            <a:r>
              <a:rPr lang="en-US" sz="2300" dirty="0">
                <a:latin typeface="Cambria" pitchFamily="18" charset="0"/>
              </a:rPr>
              <a:t>.</a:t>
            </a:r>
          </a:p>
          <a:p>
            <a:pPr marL="571500" lvl="2" indent="-285750" algn="just">
              <a:spcBef>
                <a:spcPts val="0"/>
              </a:spcBef>
              <a:buFontTx/>
              <a:buChar char="-"/>
            </a:pPr>
            <a:r>
              <a:rPr lang="el-GR" sz="1500" dirty="0">
                <a:latin typeface="Cambria" pitchFamily="18" charset="0"/>
              </a:rPr>
              <a:t>Η Οικονομική θεωρία σε συνάρτηση με το ιστορικό της πλαίσιο. </a:t>
            </a:r>
          </a:p>
          <a:p>
            <a:pPr marL="571500" lvl="2" indent="-285750" algn="just">
              <a:spcBef>
                <a:spcPts val="0"/>
              </a:spcBef>
              <a:buFontTx/>
              <a:buChar char="-"/>
            </a:pPr>
            <a:r>
              <a:rPr lang="el-GR" sz="1500" dirty="0">
                <a:latin typeface="Cambria" pitchFamily="18" charset="0"/>
              </a:rPr>
              <a:t>Παραδοσιακές κοινωνικές δομές. Κρατικά/μαρξιστικά</a:t>
            </a:r>
            <a:r>
              <a:rPr lang="en-US" sz="1500" dirty="0">
                <a:latin typeface="Cambria" pitchFamily="18" charset="0"/>
              </a:rPr>
              <a:t> (command)</a:t>
            </a:r>
            <a:r>
              <a:rPr lang="el-GR" sz="1500" dirty="0">
                <a:latin typeface="Cambria" pitchFamily="18" charset="0"/>
              </a:rPr>
              <a:t> συστήματα. Καπιταλιστικό/Μικτό σύστημα. </a:t>
            </a:r>
            <a:endParaRPr lang="en-US" sz="1500" dirty="0">
              <a:latin typeface="Cambria" pitchFamily="18" charset="0"/>
            </a:endParaRPr>
          </a:p>
          <a:p>
            <a:pPr marL="0" indent="0" algn="just">
              <a:spcBef>
                <a:spcPts val="0"/>
              </a:spcBef>
              <a:buNone/>
            </a:pPr>
            <a:endParaRPr lang="el-GR" sz="2300" dirty="0">
              <a:latin typeface="Cambria" pitchFamily="18" charset="0"/>
            </a:endParaRPr>
          </a:p>
          <a:p>
            <a:pPr marL="0" indent="0" algn="just">
              <a:spcBef>
                <a:spcPts val="0"/>
              </a:spcBef>
              <a:buNone/>
            </a:pPr>
            <a:r>
              <a:rPr lang="el-GR" sz="2300" b="1" dirty="0">
                <a:latin typeface="Cambria" pitchFamily="18" charset="0"/>
              </a:rPr>
              <a:t>Καπιταλισμός</a:t>
            </a:r>
            <a:r>
              <a:rPr lang="el-GR" sz="2300" dirty="0">
                <a:latin typeface="Cambria" pitchFamily="18" charset="0"/>
              </a:rPr>
              <a:t> (μετά τη δουλοκτησία και τη φεουδαρχία) με ιδιαίτερη ιστορική θέση και συγκρότηση.</a:t>
            </a:r>
          </a:p>
          <a:p>
            <a:pPr marL="0" indent="0" algn="just">
              <a:spcBef>
                <a:spcPts val="0"/>
              </a:spcBef>
              <a:buNone/>
            </a:pPr>
            <a:endParaRPr lang="el-GR" sz="2300" dirty="0">
              <a:latin typeface="Cambria" pitchFamily="18" charset="0"/>
            </a:endParaRPr>
          </a:p>
          <a:p>
            <a:pPr marL="0" indent="0" algn="just">
              <a:spcBef>
                <a:spcPts val="0"/>
              </a:spcBef>
              <a:buNone/>
            </a:pPr>
            <a:r>
              <a:rPr lang="el-GR" sz="2300" b="1" dirty="0">
                <a:latin typeface="Cambria" pitchFamily="18" charset="0"/>
              </a:rPr>
              <a:t>Πολιτική Οικονομία  </a:t>
            </a:r>
            <a:r>
              <a:rPr lang="el-GR" sz="2300" dirty="0">
                <a:latin typeface="Cambria" pitchFamily="18" charset="0"/>
              </a:rPr>
              <a:t>θεωρία ανάλυσης του καπιταλισμού (αντί για τα συμβατικά, Νεοκλασικά Οικονομικά) μια πλουραλιστική προσέγγιση για την κατανόηση του καπιταλισμού με ιδιαίτερα χαρακτηριστικά.</a:t>
            </a:r>
          </a:p>
          <a:p>
            <a:pPr marL="0" indent="0" algn="just">
              <a:spcBef>
                <a:spcPts val="0"/>
              </a:spcBef>
              <a:buNone/>
            </a:pPr>
            <a:endParaRPr lang="el-GR" sz="2300" dirty="0">
              <a:latin typeface="Cambria" pitchFamily="18" charset="0"/>
            </a:endParaRPr>
          </a:p>
          <a:p>
            <a:pPr algn="just">
              <a:spcBef>
                <a:spcPts val="0"/>
              </a:spcBef>
            </a:pPr>
            <a:r>
              <a:rPr lang="el-GR" sz="2300" b="1" dirty="0">
                <a:latin typeface="Cambria" pitchFamily="18" charset="0"/>
              </a:rPr>
              <a:t>Τρεις διαστάσεις </a:t>
            </a:r>
            <a:r>
              <a:rPr lang="el-GR" sz="2300" dirty="0">
                <a:latin typeface="Cambria" pitchFamily="18" charset="0"/>
                <a:sym typeface="Wingdings" pitchFamily="2" charset="2"/>
              </a:rPr>
              <a:t> </a:t>
            </a:r>
            <a:r>
              <a:rPr lang="el-GR" sz="2300" dirty="0">
                <a:latin typeface="Cambria" pitchFamily="18" charset="0"/>
              </a:rPr>
              <a:t>ανταγωνισμός (οριζόντια) εντολή (κάθετη) μεταβολή (χρονική)</a:t>
            </a:r>
          </a:p>
          <a:p>
            <a:pPr marL="0" indent="0" algn="just">
              <a:spcBef>
                <a:spcPts val="0"/>
              </a:spcBef>
              <a:buNone/>
            </a:pPr>
            <a:endParaRPr lang="el-GR" sz="2300" b="1" dirty="0">
              <a:latin typeface="Cambria" pitchFamily="18" charset="0"/>
            </a:endParaRPr>
          </a:p>
          <a:p>
            <a:pPr marL="0" indent="0">
              <a:buNone/>
            </a:pPr>
            <a:endParaRPr lang="el-GR" sz="2300" dirty="0"/>
          </a:p>
        </p:txBody>
      </p:sp>
    </p:spTree>
    <p:extLst>
      <p:ext uri="{BB962C8B-B14F-4D97-AF65-F5344CB8AC3E}">
        <p14:creationId xmlns:p14="http://schemas.microsoft.com/office/powerpoint/2010/main" val="1133946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75C2-9132-0BD7-C4AF-2E884F96AA22}"/>
              </a:ext>
            </a:extLst>
          </p:cNvPr>
          <p:cNvSpPr>
            <a:spLocks noGrp="1"/>
          </p:cNvSpPr>
          <p:nvPr>
            <p:ph type="title"/>
          </p:nvPr>
        </p:nvSpPr>
        <p:spPr>
          <a:xfrm>
            <a:off x="457200" y="274638"/>
            <a:ext cx="8229600" cy="929605"/>
          </a:xfrm>
        </p:spPr>
        <p:txBody>
          <a:bodyPr>
            <a:normAutofit/>
          </a:bodyPr>
          <a:lstStyle/>
          <a:p>
            <a:r>
              <a:rPr lang="el-GR" dirty="0"/>
              <a:t>Δυο</a:t>
            </a:r>
            <a:r>
              <a:rPr lang="en-US" dirty="0"/>
              <a:t> </a:t>
            </a:r>
            <a:r>
              <a:rPr lang="el-GR" dirty="0"/>
              <a:t>ερμηνευτικές παραδόσεις</a:t>
            </a:r>
            <a:endParaRPr lang="en-GB" dirty="0"/>
          </a:p>
        </p:txBody>
      </p:sp>
      <p:sp>
        <p:nvSpPr>
          <p:cNvPr id="3" name="Content Placeholder 2">
            <a:extLst>
              <a:ext uri="{FF2B5EF4-FFF2-40B4-BE49-F238E27FC236}">
                <a16:creationId xmlns:a16="http://schemas.microsoft.com/office/drawing/2014/main" id="{617D6169-B424-FA46-E396-3CE157DD9909}"/>
              </a:ext>
            </a:extLst>
          </p:cNvPr>
          <p:cNvSpPr>
            <a:spLocks noGrp="1"/>
          </p:cNvSpPr>
          <p:nvPr>
            <p:ph idx="1"/>
          </p:nvPr>
        </p:nvSpPr>
        <p:spPr>
          <a:xfrm>
            <a:off x="35496" y="1340768"/>
            <a:ext cx="9073008" cy="5517232"/>
          </a:xfrm>
        </p:spPr>
        <p:txBody>
          <a:bodyPr>
            <a:normAutofit fontScale="70000" lnSpcReduction="20000"/>
          </a:bodyPr>
          <a:lstStyle/>
          <a:p>
            <a:r>
              <a:rPr lang="el-GR" dirty="0">
                <a:solidFill>
                  <a:srgbClr val="FF0000"/>
                </a:solidFill>
              </a:rPr>
              <a:t>Νεοκλασικά Οικονομικά</a:t>
            </a:r>
          </a:p>
          <a:p>
            <a:pPr lvl="1"/>
            <a:r>
              <a:rPr lang="el-GR" dirty="0"/>
              <a:t>Έμφαση στην ατομική απόφαση</a:t>
            </a:r>
          </a:p>
          <a:p>
            <a:pPr lvl="1"/>
            <a:r>
              <a:rPr lang="el-GR" dirty="0"/>
              <a:t>Ελεύθερο εμπόριο, ισότητα μεταξύ των διαφόρων πολιτών/κοινωνικών στρωμάτων.</a:t>
            </a:r>
          </a:p>
          <a:p>
            <a:pPr lvl="1"/>
            <a:r>
              <a:rPr lang="el-GR" dirty="0"/>
              <a:t>Απασχόληση με την παραγωγικότητα</a:t>
            </a:r>
            <a:r>
              <a:rPr lang="en-US" dirty="0"/>
              <a:t> (efficiency)</a:t>
            </a:r>
            <a:r>
              <a:rPr lang="el-GR" dirty="0"/>
              <a:t> της οικονομίας και όχι τόσο με ζητήματα όπως η κατανομή και η ιεραρχική δομή/δύναμη (</a:t>
            </a:r>
            <a:r>
              <a:rPr lang="en-US" dirty="0"/>
              <a:t>power)</a:t>
            </a:r>
            <a:r>
              <a:rPr lang="el-GR" dirty="0"/>
              <a:t> της εξουσίας. </a:t>
            </a:r>
            <a:endParaRPr lang="en-US" dirty="0"/>
          </a:p>
          <a:p>
            <a:pPr lvl="1"/>
            <a:r>
              <a:rPr lang="el-GR" dirty="0"/>
              <a:t>Η συναλλαγή και η αγορά ως τα κεντρικά στοιχεία αποτίμησης της αξίας των προϊόντων. </a:t>
            </a:r>
          </a:p>
          <a:p>
            <a:pPr marL="457200" lvl="1" indent="0">
              <a:buNone/>
            </a:pPr>
            <a:endParaRPr lang="el-GR" sz="1400" dirty="0"/>
          </a:p>
          <a:p>
            <a:r>
              <a:rPr lang="el-GR" dirty="0">
                <a:solidFill>
                  <a:srgbClr val="FF0000"/>
                </a:solidFill>
              </a:rPr>
              <a:t>Κλασικά Οικονομικά/Πολιτική οικονομία</a:t>
            </a:r>
          </a:p>
          <a:p>
            <a:pPr lvl="1"/>
            <a:r>
              <a:rPr lang="el-GR" dirty="0"/>
              <a:t>Απασχολείται με την πάλη των τάξεων και την κατανομή του πλεονάσματος της παραγωγής.</a:t>
            </a:r>
          </a:p>
          <a:p>
            <a:pPr lvl="1"/>
            <a:r>
              <a:rPr lang="el-GR" dirty="0"/>
              <a:t>Έμφαση στην άνιση κατανομή της δύναμης (καταναλωτικής, αγορά εργασίας, κλπ.) σε μια καπιταλιστική οικονομία.</a:t>
            </a:r>
          </a:p>
          <a:p>
            <a:pPr lvl="1"/>
            <a:r>
              <a:rPr lang="el-GR" dirty="0"/>
              <a:t>Το κόστος παραγωγής ως το κεντρικό στοιχείο αποτίμησης της πραγματικής αξίας των προϊόντων. </a:t>
            </a:r>
          </a:p>
          <a:p>
            <a:pPr lvl="1"/>
            <a:r>
              <a:rPr lang="el-GR" dirty="0"/>
              <a:t>Έμφαση στα αδιέξοδα και τις κρίσεις που παράγει, λόγο των εσωτερικών αντιφάσεων του, το καπιταλιστικό σύστημα. </a:t>
            </a:r>
          </a:p>
        </p:txBody>
      </p:sp>
      <p:sp>
        <p:nvSpPr>
          <p:cNvPr id="4" name="Slide Number Placeholder 3">
            <a:extLst>
              <a:ext uri="{FF2B5EF4-FFF2-40B4-BE49-F238E27FC236}">
                <a16:creationId xmlns:a16="http://schemas.microsoft.com/office/drawing/2014/main" id="{FDC9F55D-07AB-BDDC-C78D-B49E54610565}"/>
              </a:ext>
            </a:extLst>
          </p:cNvPr>
          <p:cNvSpPr>
            <a:spLocks noGrp="1"/>
          </p:cNvSpPr>
          <p:nvPr>
            <p:ph type="sldNum" sz="quarter" idx="12"/>
          </p:nvPr>
        </p:nvSpPr>
        <p:spPr/>
        <p:txBody>
          <a:bodyPr/>
          <a:lstStyle/>
          <a:p>
            <a:fld id="{88223C19-1AA0-4E25-A178-F2AF69278E4F}" type="slidenum">
              <a:rPr lang="en-GB" smtClean="0"/>
              <a:t>40</a:t>
            </a:fld>
            <a:endParaRPr lang="en-GB"/>
          </a:p>
        </p:txBody>
      </p:sp>
      <p:pic>
        <p:nvPicPr>
          <p:cNvPr id="5" name="Picture 4">
            <a:extLst>
              <a:ext uri="{FF2B5EF4-FFF2-40B4-BE49-F238E27FC236}">
                <a16:creationId xmlns:a16="http://schemas.microsoft.com/office/drawing/2014/main" id="{5E173BEE-98BD-00B6-02AE-D4A02060A57B}"/>
              </a:ext>
            </a:extLst>
          </p:cNvPr>
          <p:cNvPicPr>
            <a:picLocks noChangeAspect="1"/>
          </p:cNvPicPr>
          <p:nvPr/>
        </p:nvPicPr>
        <p:blipFill>
          <a:blip r:embed="rId2"/>
          <a:stretch>
            <a:fillRect/>
          </a:stretch>
        </p:blipFill>
        <p:spPr>
          <a:xfrm>
            <a:off x="261754" y="1101086"/>
            <a:ext cx="8620491" cy="67062"/>
          </a:xfrm>
          <a:prstGeom prst="rect">
            <a:avLst/>
          </a:prstGeom>
        </p:spPr>
      </p:pic>
    </p:spTree>
    <p:extLst>
      <p:ext uri="{BB962C8B-B14F-4D97-AF65-F5344CB8AC3E}">
        <p14:creationId xmlns:p14="http://schemas.microsoft.com/office/powerpoint/2010/main" val="1332397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4062-D033-6442-0226-A6C914490DCF}"/>
              </a:ext>
            </a:extLst>
          </p:cNvPr>
          <p:cNvSpPr>
            <a:spLocks noGrp="1"/>
          </p:cNvSpPr>
          <p:nvPr>
            <p:ph type="title"/>
          </p:nvPr>
        </p:nvSpPr>
        <p:spPr/>
        <p:txBody>
          <a:bodyPr/>
          <a:lstStyle/>
          <a:p>
            <a:r>
              <a:rPr lang="el-GR" dirty="0"/>
              <a:t>Παραπομπές</a:t>
            </a:r>
            <a:endParaRPr lang="en-GB" dirty="0"/>
          </a:p>
        </p:txBody>
      </p:sp>
      <p:sp>
        <p:nvSpPr>
          <p:cNvPr id="3" name="Content Placeholder 2">
            <a:extLst>
              <a:ext uri="{FF2B5EF4-FFF2-40B4-BE49-F238E27FC236}">
                <a16:creationId xmlns:a16="http://schemas.microsoft.com/office/drawing/2014/main" id="{14CEFDAC-2204-61DC-4088-8A91780648AF}"/>
              </a:ext>
            </a:extLst>
          </p:cNvPr>
          <p:cNvSpPr>
            <a:spLocks noGrp="1"/>
          </p:cNvSpPr>
          <p:nvPr>
            <p:ph idx="1"/>
          </p:nvPr>
        </p:nvSpPr>
        <p:spPr/>
        <p:txBody>
          <a:bodyPr/>
          <a:lstStyle/>
          <a:p>
            <a:r>
              <a:rPr lang="en-US" dirty="0"/>
              <a:t>Adam Smith, </a:t>
            </a:r>
            <a:r>
              <a:rPr lang="el-GR" dirty="0"/>
              <a:t>2018, Έρευνα για την Φύση και τις Αιτίες του Πλούτου Των Εθνών (Βιβλία Ι και ΙΙ), μετάφραση Χρήστος Βαλλιάνος, Αθήνα- Εκδόσεις Πεδίο</a:t>
            </a:r>
          </a:p>
          <a:p>
            <a:pPr marL="0" indent="0">
              <a:buNone/>
            </a:pPr>
            <a:endParaRPr lang="el-GR" dirty="0"/>
          </a:p>
          <a:p>
            <a:r>
              <a:rPr lang="el-GR" dirty="0"/>
              <a:t>S. </a:t>
            </a:r>
            <a:r>
              <a:rPr lang="el-GR" dirty="0" err="1"/>
              <a:t>Bowles</a:t>
            </a:r>
            <a:r>
              <a:rPr lang="el-GR" dirty="0"/>
              <a:t>,  R. </a:t>
            </a:r>
            <a:r>
              <a:rPr lang="el-GR" dirty="0" err="1"/>
              <a:t>Edwards</a:t>
            </a:r>
            <a:r>
              <a:rPr lang="el-GR" dirty="0"/>
              <a:t>, F. </a:t>
            </a:r>
            <a:r>
              <a:rPr lang="el-GR" dirty="0" err="1"/>
              <a:t>Roosevelt</a:t>
            </a:r>
            <a:r>
              <a:rPr lang="el-GR" dirty="0"/>
              <a:t> Κατανοώντας τον Καπιταλισμό, 2η Έκδοση, Αθήνα: </a:t>
            </a:r>
            <a:r>
              <a:rPr lang="el-GR" dirty="0" err="1"/>
              <a:t>Gutenberg</a:t>
            </a:r>
            <a:r>
              <a:rPr lang="el-GR" dirty="0"/>
              <a:t>, 2014, κεφάλαια 3,4</a:t>
            </a:r>
          </a:p>
          <a:p>
            <a:endParaRPr lang="el-GR" dirty="0"/>
          </a:p>
        </p:txBody>
      </p:sp>
      <p:sp>
        <p:nvSpPr>
          <p:cNvPr id="4" name="Slide Number Placeholder 3">
            <a:extLst>
              <a:ext uri="{FF2B5EF4-FFF2-40B4-BE49-F238E27FC236}">
                <a16:creationId xmlns:a16="http://schemas.microsoft.com/office/drawing/2014/main" id="{AD92717B-738D-3532-B4A7-50890A935AAC}"/>
              </a:ext>
            </a:extLst>
          </p:cNvPr>
          <p:cNvSpPr>
            <a:spLocks noGrp="1"/>
          </p:cNvSpPr>
          <p:nvPr>
            <p:ph type="sldNum" sz="quarter" idx="12"/>
          </p:nvPr>
        </p:nvSpPr>
        <p:spPr/>
        <p:txBody>
          <a:bodyPr/>
          <a:lstStyle/>
          <a:p>
            <a:fld id="{88223C19-1AA0-4E25-A178-F2AF69278E4F}" type="slidenum">
              <a:rPr lang="en-GB" smtClean="0"/>
              <a:t>41</a:t>
            </a:fld>
            <a:endParaRPr lang="en-GB"/>
          </a:p>
        </p:txBody>
      </p:sp>
    </p:spTree>
    <p:extLst>
      <p:ext uri="{BB962C8B-B14F-4D97-AF65-F5344CB8AC3E}">
        <p14:creationId xmlns:p14="http://schemas.microsoft.com/office/powerpoint/2010/main" val="81499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0696-7373-1B89-1776-507823566295}"/>
              </a:ext>
            </a:extLst>
          </p:cNvPr>
          <p:cNvSpPr>
            <a:spLocks noGrp="1"/>
          </p:cNvSpPr>
          <p:nvPr>
            <p:ph type="title"/>
          </p:nvPr>
        </p:nvSpPr>
        <p:spPr>
          <a:xfrm>
            <a:off x="457200" y="274638"/>
            <a:ext cx="8229600" cy="1570186"/>
          </a:xfrm>
        </p:spPr>
        <p:txBody>
          <a:bodyPr>
            <a:normAutofit fontScale="90000"/>
          </a:bodyPr>
          <a:lstStyle/>
          <a:p>
            <a:r>
              <a:rPr lang="el-GR" dirty="0"/>
              <a:t>Ποιος είναι ο κεντρικός μοχλός της αγοράς ο καταναλωτής η ο κεφαλαιούχος</a:t>
            </a:r>
            <a:r>
              <a:rPr lang="en-US" dirty="0"/>
              <a:t>;</a:t>
            </a:r>
            <a:endParaRPr lang="en-GB" dirty="0"/>
          </a:p>
        </p:txBody>
      </p:sp>
      <p:sp>
        <p:nvSpPr>
          <p:cNvPr id="3" name="Content Placeholder 2">
            <a:extLst>
              <a:ext uri="{FF2B5EF4-FFF2-40B4-BE49-F238E27FC236}">
                <a16:creationId xmlns:a16="http://schemas.microsoft.com/office/drawing/2014/main" id="{FE0094D2-843F-A87C-A24D-357011A8F92E}"/>
              </a:ext>
            </a:extLst>
          </p:cNvPr>
          <p:cNvSpPr>
            <a:spLocks noGrp="1"/>
          </p:cNvSpPr>
          <p:nvPr>
            <p:ph idx="1"/>
          </p:nvPr>
        </p:nvSpPr>
        <p:spPr>
          <a:xfrm>
            <a:off x="457200" y="2492896"/>
            <a:ext cx="8229600" cy="3633267"/>
          </a:xfrm>
        </p:spPr>
        <p:txBody>
          <a:bodyPr>
            <a:normAutofit fontScale="77500" lnSpcReduction="20000"/>
          </a:bodyPr>
          <a:lstStyle/>
          <a:p>
            <a:r>
              <a:rPr lang="el-GR" b="1" dirty="0"/>
              <a:t>Πλεόνασμα (</a:t>
            </a:r>
            <a:r>
              <a:rPr lang="el-GR" b="1" dirty="0" err="1"/>
              <a:t>surplus</a:t>
            </a:r>
            <a:r>
              <a:rPr lang="el-GR" b="1" dirty="0"/>
              <a:t> </a:t>
            </a:r>
            <a:r>
              <a:rPr lang="el-GR" b="1" dirty="0" err="1"/>
              <a:t>product</a:t>
            </a:r>
            <a:r>
              <a:rPr lang="el-GR" b="1" dirty="0"/>
              <a:t>) </a:t>
            </a:r>
            <a:r>
              <a:rPr lang="el-GR" dirty="0"/>
              <a:t>– κοινωνικές τάξεις – παραγωγή, έλεγχος, χρήση του πλεονάσματος</a:t>
            </a:r>
            <a:r>
              <a:rPr lang="en-US" dirty="0"/>
              <a:t>.</a:t>
            </a:r>
          </a:p>
          <a:p>
            <a:pPr marL="0" indent="0">
              <a:buNone/>
            </a:pPr>
            <a:endParaRPr lang="el-GR" dirty="0"/>
          </a:p>
          <a:p>
            <a:r>
              <a:rPr lang="el-GR" b="1" dirty="0"/>
              <a:t>Πολιτική Οικονομία</a:t>
            </a:r>
            <a:r>
              <a:rPr lang="el-GR" dirty="0"/>
              <a:t>: </a:t>
            </a:r>
            <a:endParaRPr lang="en-US" dirty="0"/>
          </a:p>
          <a:p>
            <a:pPr lvl="1"/>
            <a:r>
              <a:rPr lang="el-GR" dirty="0"/>
              <a:t>Οικονομική Θεωρία [αρχικές συνθήκες, θεωρία αξίας (δημιουργίας νέας αξίας και προϊόντος), </a:t>
            </a:r>
            <a:endParaRPr lang="en-US" dirty="0"/>
          </a:p>
          <a:p>
            <a:pPr lvl="1"/>
            <a:r>
              <a:rPr lang="el-GR" dirty="0"/>
              <a:t>διανομής (της νέας αξίας) και ανάπτυξης (εξέλιξης στο χρόνο)], </a:t>
            </a:r>
            <a:endParaRPr lang="en-US" dirty="0"/>
          </a:p>
          <a:p>
            <a:pPr lvl="1"/>
            <a:r>
              <a:rPr lang="el-GR" dirty="0"/>
              <a:t>Ιστορία Οικονομικής Σκέψης και Οικονομική Ιστορία (του καπιταλιστικού τρόπου παραγωγής) που επηρεάζει την εξέλιξη της οικονομικής σκέψης</a:t>
            </a:r>
            <a:r>
              <a:rPr lang="en-US" dirty="0"/>
              <a:t>.</a:t>
            </a:r>
            <a:endParaRPr lang="el-GR" dirty="0"/>
          </a:p>
          <a:p>
            <a:endParaRPr lang="en-GB" dirty="0"/>
          </a:p>
        </p:txBody>
      </p:sp>
    </p:spTree>
    <p:extLst>
      <p:ext uri="{BB962C8B-B14F-4D97-AF65-F5344CB8AC3E}">
        <p14:creationId xmlns:p14="http://schemas.microsoft.com/office/powerpoint/2010/main" val="190159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a:solidFill>
                  <a:srgbClr val="FF0000"/>
                </a:solidFill>
                <a:latin typeface="Cambria" pitchFamily="18" charset="0"/>
              </a:rPr>
              <a:t>Πολιτική Οικονομία</a:t>
            </a:r>
          </a:p>
        </p:txBody>
      </p:sp>
      <p:sp>
        <p:nvSpPr>
          <p:cNvPr id="3" name="Θέση περιεχομένου 2"/>
          <p:cNvSpPr>
            <a:spLocks noGrp="1"/>
          </p:cNvSpPr>
          <p:nvPr>
            <p:ph idx="1"/>
          </p:nvPr>
        </p:nvSpPr>
        <p:spPr>
          <a:xfrm>
            <a:off x="179512" y="764704"/>
            <a:ext cx="8856984" cy="5904656"/>
          </a:xfrm>
        </p:spPr>
        <p:txBody>
          <a:bodyPr>
            <a:normAutofit fontScale="77500" lnSpcReduction="20000"/>
          </a:bodyPr>
          <a:lstStyle/>
          <a:p>
            <a:pPr marL="0" indent="0">
              <a:buNone/>
            </a:pPr>
            <a:r>
              <a:rPr lang="el-GR" sz="3600" dirty="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endParaRPr lang="en-US" sz="3600" dirty="0">
              <a:latin typeface="Cambria" pitchFamily="18" charset="0"/>
            </a:endParaRPr>
          </a:p>
          <a:p>
            <a:pPr marL="0" indent="0">
              <a:buNone/>
            </a:pPr>
            <a:r>
              <a:rPr lang="el-GR" sz="3600" dirty="0">
                <a:latin typeface="Cambria" pitchFamily="18" charset="0"/>
              </a:rPr>
              <a:t>Πολιτική Οικονομία </a:t>
            </a:r>
            <a:r>
              <a:rPr lang="en-US" sz="3600" dirty="0">
                <a:latin typeface="Cambria" pitchFamily="18" charset="0"/>
              </a:rPr>
              <a:t>– </a:t>
            </a:r>
            <a:r>
              <a:rPr lang="el-GR" sz="3600" dirty="0">
                <a:latin typeface="Cambria" pitchFamily="18" charset="0"/>
              </a:rPr>
              <a:t>μια ολική προσέγγιση της οικονομίας</a:t>
            </a:r>
          </a:p>
          <a:p>
            <a:pPr marL="400050" lvl="1" indent="0">
              <a:buNone/>
            </a:pPr>
            <a:r>
              <a:rPr lang="el-GR" sz="3200" dirty="0">
                <a:latin typeface="Cambria" pitchFamily="18" charset="0"/>
              </a:rPr>
              <a:t> -</a:t>
            </a:r>
            <a:r>
              <a:rPr lang="el-GR" sz="3200" dirty="0">
                <a:solidFill>
                  <a:srgbClr val="FF0000"/>
                </a:solidFill>
                <a:latin typeface="Cambria" pitchFamily="18" charset="0"/>
              </a:rPr>
              <a:t>Οικονομική Θεωρία </a:t>
            </a:r>
            <a:r>
              <a:rPr lang="el-GR" sz="3200" dirty="0">
                <a:latin typeface="Cambria" pitchFamily="18" charset="0"/>
              </a:rPr>
              <a:t>και </a:t>
            </a:r>
            <a:r>
              <a:rPr lang="el-GR" sz="3200" dirty="0">
                <a:solidFill>
                  <a:srgbClr val="FF0000"/>
                </a:solidFill>
                <a:latin typeface="Cambria" pitchFamily="18" charset="0"/>
              </a:rPr>
              <a:t>μεθοδολογία</a:t>
            </a:r>
            <a:r>
              <a:rPr lang="el-GR" sz="3200" dirty="0">
                <a:latin typeface="Cambria" pitchFamily="18" charset="0"/>
              </a:rPr>
              <a:t> + </a:t>
            </a:r>
            <a:r>
              <a:rPr lang="el-GR" sz="3200" dirty="0">
                <a:solidFill>
                  <a:srgbClr val="00B050"/>
                </a:solidFill>
                <a:latin typeface="Cambria" pitchFamily="18" charset="0"/>
              </a:rPr>
              <a:t>Ιστορία Οικονομικής Σκέψης</a:t>
            </a:r>
            <a:r>
              <a:rPr lang="el-GR" sz="3200" dirty="0">
                <a:latin typeface="Cambria" pitchFamily="18" charset="0"/>
              </a:rPr>
              <a:t> + </a:t>
            </a:r>
            <a:r>
              <a:rPr lang="el-GR" sz="3200" dirty="0">
                <a:solidFill>
                  <a:srgbClr val="7030A0"/>
                </a:solidFill>
                <a:latin typeface="Cambria" pitchFamily="18" charset="0"/>
              </a:rPr>
              <a:t>Οικονομική Ιστορία</a:t>
            </a:r>
            <a:endParaRPr lang="en-US" sz="3200" dirty="0">
              <a:solidFill>
                <a:srgbClr val="7030A0"/>
              </a:solidFill>
              <a:latin typeface="Cambria" pitchFamily="18" charset="0"/>
            </a:endParaRPr>
          </a:p>
          <a:p>
            <a:pPr marL="0" indent="0">
              <a:buNone/>
            </a:pPr>
            <a:endParaRPr lang="en-US" sz="3600" dirty="0">
              <a:latin typeface="Cambria" pitchFamily="18" charset="0"/>
            </a:endParaRPr>
          </a:p>
          <a:p>
            <a:pPr marL="0" indent="0">
              <a:buNone/>
            </a:pPr>
            <a:r>
              <a:rPr lang="el-GR" sz="3600" dirty="0">
                <a:latin typeface="Cambria" pitchFamily="18" charset="0"/>
              </a:rPr>
              <a:t>Πολιτική Οικονομία </a:t>
            </a:r>
            <a:r>
              <a:rPr lang="en-US" sz="3600" dirty="0">
                <a:latin typeface="Cambria" pitchFamily="18" charset="0"/>
              </a:rPr>
              <a:t>-</a:t>
            </a:r>
            <a:r>
              <a:rPr lang="el-GR" sz="3600" dirty="0">
                <a:latin typeface="Cambria" pitchFamily="18" charset="0"/>
              </a:rPr>
              <a:t> τρισδιάστατη προσέγγιση στην οικονομία </a:t>
            </a:r>
          </a:p>
          <a:p>
            <a:pPr lvl="1"/>
            <a:r>
              <a:rPr lang="en-US" sz="3200" dirty="0">
                <a:solidFill>
                  <a:srgbClr val="002060"/>
                </a:solidFill>
                <a:latin typeface="Cambria" pitchFamily="18" charset="0"/>
              </a:rPr>
              <a:t>Competition (</a:t>
            </a:r>
            <a:r>
              <a:rPr lang="el-GR" sz="3200" dirty="0">
                <a:solidFill>
                  <a:srgbClr val="002060"/>
                </a:solidFill>
                <a:latin typeface="Cambria" pitchFamily="18" charset="0"/>
              </a:rPr>
              <a:t>ανταγωνισμός),</a:t>
            </a:r>
            <a:r>
              <a:rPr lang="en-US" sz="3200" dirty="0">
                <a:solidFill>
                  <a:srgbClr val="002060"/>
                </a:solidFill>
                <a:latin typeface="Cambria" pitchFamily="18" charset="0"/>
              </a:rPr>
              <a:t> Command </a:t>
            </a:r>
            <a:r>
              <a:rPr lang="el-GR" sz="3200" dirty="0">
                <a:solidFill>
                  <a:srgbClr val="002060"/>
                </a:solidFill>
                <a:latin typeface="Cambria" pitchFamily="18" charset="0"/>
              </a:rPr>
              <a:t>(εντολή) </a:t>
            </a:r>
            <a:r>
              <a:rPr lang="en-US" sz="3200" dirty="0">
                <a:solidFill>
                  <a:srgbClr val="002060"/>
                </a:solidFill>
                <a:latin typeface="Cambria" pitchFamily="18" charset="0"/>
              </a:rPr>
              <a:t>and Change </a:t>
            </a:r>
            <a:r>
              <a:rPr lang="el-GR" sz="3200" dirty="0">
                <a:solidFill>
                  <a:srgbClr val="002060"/>
                </a:solidFill>
                <a:latin typeface="Cambria" pitchFamily="18" charset="0"/>
              </a:rPr>
              <a:t>(και μεταβολή).</a:t>
            </a:r>
          </a:p>
        </p:txBody>
      </p:sp>
    </p:spTree>
    <p:extLst>
      <p:ext uri="{BB962C8B-B14F-4D97-AF65-F5344CB8AC3E}">
        <p14:creationId xmlns:p14="http://schemas.microsoft.com/office/powerpoint/2010/main" val="134106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3171-F33C-BA8E-872B-9B93A81A85CD}"/>
              </a:ext>
            </a:extLst>
          </p:cNvPr>
          <p:cNvSpPr>
            <a:spLocks noGrp="1"/>
          </p:cNvSpPr>
          <p:nvPr>
            <p:ph type="title"/>
          </p:nvPr>
        </p:nvSpPr>
        <p:spPr/>
        <p:txBody>
          <a:bodyPr>
            <a:normAutofit fontScale="90000"/>
          </a:bodyPr>
          <a:lstStyle/>
          <a:p>
            <a:r>
              <a:rPr lang="el-GR" dirty="0"/>
              <a:t>Ιστορική εξέλιξη – μια σύντομη αναδρομή</a:t>
            </a:r>
            <a:endParaRPr lang="en-GB" dirty="0"/>
          </a:p>
        </p:txBody>
      </p:sp>
      <p:sp>
        <p:nvSpPr>
          <p:cNvPr id="3" name="Content Placeholder 2">
            <a:extLst>
              <a:ext uri="{FF2B5EF4-FFF2-40B4-BE49-F238E27FC236}">
                <a16:creationId xmlns:a16="http://schemas.microsoft.com/office/drawing/2014/main" id="{60571C56-904F-1CF6-8C59-EA8183F8D1B1}"/>
              </a:ext>
            </a:extLst>
          </p:cNvPr>
          <p:cNvSpPr>
            <a:spLocks noGrp="1"/>
          </p:cNvSpPr>
          <p:nvPr>
            <p:ph idx="1"/>
          </p:nvPr>
        </p:nvSpPr>
        <p:spPr/>
        <p:txBody>
          <a:bodyPr>
            <a:normAutofit fontScale="77500" lnSpcReduction="20000"/>
          </a:bodyPr>
          <a:lstStyle/>
          <a:p>
            <a:r>
              <a:rPr lang="el-GR" dirty="0"/>
              <a:t>Η δημιουργία του καπιταλιστικού συστήματος</a:t>
            </a:r>
            <a:r>
              <a:rPr lang="en-US" dirty="0"/>
              <a:t>,</a:t>
            </a:r>
            <a:r>
              <a:rPr lang="el-GR" dirty="0"/>
              <a:t> ή συστήματος της αγοράς</a:t>
            </a:r>
            <a:r>
              <a:rPr lang="en-US" dirty="0"/>
              <a:t>,</a:t>
            </a:r>
            <a:r>
              <a:rPr lang="el-GR" dirty="0"/>
              <a:t> είναι μια μοναδική ιστορική εξέλιξη.</a:t>
            </a:r>
          </a:p>
          <a:p>
            <a:pPr marL="0" indent="0">
              <a:buNone/>
            </a:pPr>
            <a:endParaRPr lang="el-GR" dirty="0"/>
          </a:p>
          <a:p>
            <a:r>
              <a:rPr lang="el-GR" dirty="0"/>
              <a:t>Αλλάζει εντελώς τις κοινωνικές και οικονομικές δομές με εντυπωσιακό τρόπο.</a:t>
            </a:r>
          </a:p>
          <a:p>
            <a:pPr marL="0" indent="0">
              <a:buNone/>
            </a:pPr>
            <a:endParaRPr lang="el-GR" dirty="0"/>
          </a:p>
          <a:p>
            <a:r>
              <a:rPr lang="el-GR" dirty="0"/>
              <a:t>Εξελίσσει με πρωτοφανή τρόπο την ικανότητα των κοινωνιών αυτών να παράγουν προϊόντα για την αγορά. </a:t>
            </a:r>
          </a:p>
          <a:p>
            <a:r>
              <a:rPr lang="el-GR" dirty="0"/>
              <a:t>Αλλά μεταλλάσσει και το </a:t>
            </a:r>
            <a:r>
              <a:rPr lang="el-GR" dirty="0" err="1"/>
              <a:t>αξιακό</a:t>
            </a:r>
            <a:r>
              <a:rPr lang="el-GR" dirty="0"/>
              <a:t> πλαίσιο των κοινωνιών όπως και τις δομές κατανομής πλούτου εντός των κοινωνιών αυτών.  </a:t>
            </a:r>
          </a:p>
          <a:p>
            <a:endParaRPr lang="en-GB" dirty="0"/>
          </a:p>
        </p:txBody>
      </p:sp>
    </p:spTree>
    <p:extLst>
      <p:ext uri="{BB962C8B-B14F-4D97-AF65-F5344CB8AC3E}">
        <p14:creationId xmlns:p14="http://schemas.microsoft.com/office/powerpoint/2010/main" val="384175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650635" cy="505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8223C19-1AA0-4E25-A178-F2AF69278E4F}" type="slidenum">
              <a:rPr lang="en-GB" smtClean="0"/>
              <a:t>8</a:t>
            </a:fld>
            <a:endParaRPr lang="en-GB"/>
          </a:p>
        </p:txBody>
      </p:sp>
    </p:spTree>
    <p:extLst>
      <p:ext uri="{BB962C8B-B14F-4D97-AF65-F5344CB8AC3E}">
        <p14:creationId xmlns:p14="http://schemas.microsoft.com/office/powerpoint/2010/main" val="64874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6409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1918" y="5877272"/>
            <a:ext cx="7120283"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Ο πληθυσμός έφτασε το ένα δισεκατομμύριο το </a:t>
            </a:r>
            <a:r>
              <a:rPr kumimoji="0" lang="en-GB" sz="2400" b="0" i="0" u="none" strike="noStrike" kern="1200" cap="none" spc="0" normalizeH="0" baseline="0" noProof="0" dirty="0">
                <a:ln>
                  <a:noFill/>
                </a:ln>
                <a:solidFill>
                  <a:prstClr val="black"/>
                </a:solidFill>
                <a:effectLst/>
                <a:uLnTx/>
                <a:uFillTx/>
                <a:latin typeface="Calibri"/>
                <a:ea typeface="+mn-ea"/>
                <a:cs typeface="+mn-cs"/>
              </a:rPr>
              <a:t>1820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400" dirty="0">
                <a:solidFill>
                  <a:prstClr val="black"/>
                </a:solidFill>
                <a:latin typeface="Calibri"/>
              </a:rPr>
              <a:t>Και τα </a:t>
            </a:r>
            <a:r>
              <a:rPr kumimoji="0" lang="en-GB" sz="2400" b="0" i="0" u="none" strike="noStrike" kern="1200" cap="none" spc="0" normalizeH="0" baseline="0" noProof="0" dirty="0">
                <a:ln>
                  <a:noFill/>
                </a:ln>
                <a:solidFill>
                  <a:prstClr val="black"/>
                </a:solidFill>
                <a:effectLst/>
                <a:uLnTx/>
                <a:uFillTx/>
                <a:latin typeface="Calibri"/>
                <a:ea typeface="+mn-ea"/>
                <a:cs typeface="+mn-cs"/>
              </a:rPr>
              <a:t>6 </a:t>
            </a:r>
            <a:r>
              <a:rPr kumimoji="0" lang="el-GR" sz="2400" b="0" i="0" u="none" strike="noStrike" kern="1200" cap="none" spc="0" normalizeH="0" baseline="0" noProof="0" dirty="0">
                <a:ln>
                  <a:noFill/>
                </a:ln>
                <a:solidFill>
                  <a:prstClr val="black"/>
                </a:solidFill>
                <a:effectLst/>
                <a:uLnTx/>
                <a:uFillTx/>
                <a:latin typeface="Calibri"/>
                <a:ea typeface="+mn-ea"/>
                <a:cs typeface="+mn-cs"/>
              </a:rPr>
              <a:t>δισεκατομμύρια το</a:t>
            </a:r>
            <a:r>
              <a:rPr kumimoji="0" lang="en-GB" sz="2400" b="0" i="0" u="none" strike="noStrike" kern="1200" cap="none" spc="0" normalizeH="0" baseline="0" noProof="0" dirty="0">
                <a:ln>
                  <a:noFill/>
                </a:ln>
                <a:solidFill>
                  <a:prstClr val="black"/>
                </a:solidFill>
                <a:effectLst/>
                <a:uLnTx/>
                <a:uFillTx/>
                <a:latin typeface="Calibri"/>
                <a:ea typeface="+mn-ea"/>
                <a:cs typeface="+mn-cs"/>
              </a:rPr>
              <a:t> 2000</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23C19-1AA0-4E25-A178-F2AF69278E4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5508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27430</TotalTime>
  <Words>3910</Words>
  <Application>Microsoft Office PowerPoint</Application>
  <PresentationFormat>On-screen Show (4:3)</PresentationFormat>
  <Paragraphs>361</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Cambria</vt:lpstr>
      <vt:lpstr>Θέμα του Office</vt:lpstr>
      <vt:lpstr>Office Theme</vt:lpstr>
      <vt:lpstr>Εισαγωγή- Θέματα που θα καλύψουμε</vt:lpstr>
      <vt:lpstr>Διδακτικά βοηθήματα</vt:lpstr>
      <vt:lpstr>Περιεχόμενο-Δομή του Μαθήματος</vt:lpstr>
      <vt:lpstr>1. Πολιτική Οικονομία</vt:lpstr>
      <vt:lpstr>Ποιος είναι ο κεντρικός μοχλός της αγοράς ο καταναλωτής η ο κεφαλαιούχος;</vt:lpstr>
      <vt:lpstr>Πολιτική Οικονομία</vt:lpstr>
      <vt:lpstr>Ιστορική εξέλιξη – μια σύντομη αναδρομή</vt:lpstr>
      <vt:lpstr>PowerPoint Presentation</vt:lpstr>
      <vt:lpstr>PowerPoint Presentation</vt:lpstr>
      <vt:lpstr>PowerPoint Presentation</vt:lpstr>
      <vt:lpstr>Από που πηγάζει αυτή η ανάπτυξη;</vt:lpstr>
      <vt:lpstr>Η πληθυσμιακή έκρηξη συμβαίνει πρώτα στην Ευρώπη</vt:lpstr>
      <vt:lpstr>Την ίδια εποχή στην Κίνα και την Ινδία…..</vt:lpstr>
      <vt:lpstr>PowerPoint Presentation</vt:lpstr>
      <vt:lpstr>PowerPoint Presentation</vt:lpstr>
      <vt:lpstr>PowerPoint Presentation</vt:lpstr>
      <vt:lpstr>Η Βιομηχανική επανάσταση</vt:lpstr>
      <vt:lpstr>PowerPoint Presentation</vt:lpstr>
      <vt:lpstr>PowerPoint Presentation</vt:lpstr>
      <vt:lpstr>Παραπομπές</vt:lpstr>
      <vt:lpstr>Μια τρισδιάστατη προσέγγιση στα Οικονομικά</vt:lpstr>
      <vt:lpstr> Ιστορία Οικονομικής Σκέψης </vt:lpstr>
      <vt:lpstr>Πολιτική Οικονομία = Η τρισδιάστατη προσέγγιση στην οικονομική </vt:lpstr>
      <vt:lpstr> Ιστορία Οικονομικής Σκέψης  Εξέλιξη και τομές Ι </vt:lpstr>
      <vt:lpstr>Ιστορία Οικονομικής Σκέψης  Εξέλιξη και τομές ΙΙ</vt:lpstr>
      <vt:lpstr>Οικονομική σκέψη πριν τον           Adam Smith</vt:lpstr>
      <vt:lpstr>Adam Smith</vt:lpstr>
      <vt:lpstr>Ο πλούτος των εθνών The Wealth of Nations </vt:lpstr>
      <vt:lpstr>Ο καταμερισμός της εργασίας Ι (The Division of Labor)</vt:lpstr>
      <vt:lpstr>Ο καταμερισμός της εργασίας ΙΙ</vt:lpstr>
      <vt:lpstr>Ο καταμερισμός της εργασίας ΙΙΙ</vt:lpstr>
      <vt:lpstr>Το εύρος της αγοράς Ι (The Extent of the Market)</vt:lpstr>
      <vt:lpstr>Το εύρος της αγοράς ΙΙ</vt:lpstr>
      <vt:lpstr>Η Ανθρώπινη Φύση</vt:lpstr>
      <vt:lpstr>PowerPoint Presentation</vt:lpstr>
      <vt:lpstr>Η αγορά ως μια παραγωγική(efficient) κοινωνική δομή </vt:lpstr>
      <vt:lpstr>Το αόρατο χέρι</vt:lpstr>
      <vt:lpstr>Ο καθορισμός των τιμών</vt:lpstr>
      <vt:lpstr>Η ηθική της καπιταλιστικής κοινωνίας</vt:lpstr>
      <vt:lpstr>Δυο ερμηνευτικές παραδόσεις</vt:lpstr>
      <vt:lpstr>Παραπομπές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Constantinos Repapis</cp:lastModifiedBy>
  <cp:revision>847</cp:revision>
  <dcterms:created xsi:type="dcterms:W3CDTF">2020-02-17T19:21:17Z</dcterms:created>
  <dcterms:modified xsi:type="dcterms:W3CDTF">2024-03-26T19:17:51Z</dcterms:modified>
</cp:coreProperties>
</file>