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4" r:id="rId2"/>
    <p:sldId id="345" r:id="rId3"/>
    <p:sldId id="346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0" r:id="rId18"/>
    <p:sldId id="361" r:id="rId19"/>
    <p:sldId id="362" r:id="rId20"/>
    <p:sldId id="36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549-B1F4-4F18-ABA4-776AFC95270A}" type="datetimeFigureOut">
              <a:rPr lang="el-GR" smtClean="0"/>
              <a:pPr/>
              <a:t>3/6/2024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EE4-A0DB-42DA-8B11-C7426366F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6765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549-B1F4-4F18-ABA4-776AFC95270A}" type="datetimeFigureOut">
              <a:rPr lang="el-GR" smtClean="0"/>
              <a:pPr/>
              <a:t>3/6/2024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EE4-A0DB-42DA-8B11-C7426366F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085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549-B1F4-4F18-ABA4-776AFC95270A}" type="datetimeFigureOut">
              <a:rPr lang="el-GR" smtClean="0"/>
              <a:pPr/>
              <a:t>3/6/2024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EE4-A0DB-42DA-8B11-C7426366F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6528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549-B1F4-4F18-ABA4-776AFC95270A}" type="datetimeFigureOut">
              <a:rPr lang="el-GR" smtClean="0"/>
              <a:pPr/>
              <a:t>3/6/2024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EE4-A0DB-42DA-8B11-C7426366F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8940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549-B1F4-4F18-ABA4-776AFC95270A}" type="datetimeFigureOut">
              <a:rPr lang="el-GR" smtClean="0"/>
              <a:pPr/>
              <a:t>3/6/2024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EE4-A0DB-42DA-8B11-C7426366F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719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549-B1F4-4F18-ABA4-776AFC95270A}" type="datetimeFigureOut">
              <a:rPr lang="el-GR" smtClean="0"/>
              <a:pPr/>
              <a:t>3/6/2024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EE4-A0DB-42DA-8B11-C7426366F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878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549-B1F4-4F18-ABA4-776AFC95270A}" type="datetimeFigureOut">
              <a:rPr lang="el-GR" smtClean="0"/>
              <a:pPr/>
              <a:t>3/6/2024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EE4-A0DB-42DA-8B11-C7426366F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0022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549-B1F4-4F18-ABA4-776AFC95270A}" type="datetimeFigureOut">
              <a:rPr lang="el-GR" smtClean="0"/>
              <a:pPr/>
              <a:t>3/6/2024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EE4-A0DB-42DA-8B11-C7426366F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2801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549-B1F4-4F18-ABA4-776AFC95270A}" type="datetimeFigureOut">
              <a:rPr lang="el-GR" smtClean="0"/>
              <a:pPr/>
              <a:t>3/6/2024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EE4-A0DB-42DA-8B11-C7426366F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977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549-B1F4-4F18-ABA4-776AFC95270A}" type="datetimeFigureOut">
              <a:rPr lang="el-GR" smtClean="0"/>
              <a:pPr/>
              <a:t>3/6/2024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EE4-A0DB-42DA-8B11-C7426366F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964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549-B1F4-4F18-ABA4-776AFC95270A}" type="datetimeFigureOut">
              <a:rPr lang="el-GR" smtClean="0"/>
              <a:pPr/>
              <a:t>3/6/2024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EE4-A0DB-42DA-8B11-C7426366F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4406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AD549-B1F4-4F18-ABA4-776AFC95270A}" type="datetimeFigureOut">
              <a:rPr lang="el-GR" smtClean="0"/>
              <a:pPr/>
              <a:t>3/6/2024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56EE4-A0DB-42DA-8B11-C7426366F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496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28575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el-GR" sz="3100" b="1" dirty="0">
                <a:solidFill>
                  <a:srgbClr val="FF0000"/>
                </a:solidFill>
                <a:latin typeface="Cambria" pitchFamily="18" charset="0"/>
              </a:rPr>
              <a:t>Μισθοί συνολική ζήτηση και ανεργία-Ε</a:t>
            </a:r>
            <a:r>
              <a:rPr lang="el-GR" b="1" dirty="0">
                <a:solidFill>
                  <a:srgbClr val="FF0000"/>
                </a:solidFill>
                <a:latin typeface="Cambria" pitchFamily="18" charset="0"/>
              </a:rPr>
              <a:t>’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1775520" y="908720"/>
                <a:ext cx="8640960" cy="5616624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el-GR" dirty="0">
                    <a:latin typeface="Cambria" pitchFamily="18" charset="0"/>
                  </a:rPr>
                  <a:t>Ν*		   </a:t>
                </a:r>
                <a:r>
                  <a:rPr lang="en-US" dirty="0">
                    <a:latin typeface="Cambria" pitchFamily="18" charset="0"/>
                  </a:rPr>
                  <a:t>AS = AD ----</a:t>
                </a: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 y N = c w N + </a:t>
                </a:r>
                <a:r>
                  <a:rPr lang="en-US" dirty="0" err="1">
                    <a:latin typeface="Cambria" pitchFamily="18" charset="0"/>
                    <a:sym typeface="Wingdings" pitchFamily="2" charset="2"/>
                  </a:rPr>
                  <a:t>Ic</a:t>
                </a: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 + j R--- y N-c w N = </a:t>
                </a:r>
                <a:r>
                  <a:rPr lang="en-US" dirty="0" err="1">
                    <a:latin typeface="Cambria" pitchFamily="18" charset="0"/>
                    <a:sym typeface="Wingdings" pitchFamily="2" charset="2"/>
                  </a:rPr>
                  <a:t>Ic</a:t>
                </a: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 +j N (y - w) -- y N – c w N = </a:t>
                </a:r>
                <a:r>
                  <a:rPr lang="en-US" dirty="0" err="1">
                    <a:latin typeface="Cambria" pitchFamily="18" charset="0"/>
                    <a:sym typeface="Wingdings" pitchFamily="2" charset="2"/>
                  </a:rPr>
                  <a:t>Ic</a:t>
                </a: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 +j y N – j w N ----- y N – c w N – j y N + j w N = </a:t>
                </a:r>
                <a:r>
                  <a:rPr lang="en-US" dirty="0" err="1">
                    <a:latin typeface="Cambria" pitchFamily="18" charset="0"/>
                    <a:sym typeface="Wingdings" pitchFamily="2" charset="2"/>
                  </a:rPr>
                  <a:t>Ic</a:t>
                </a: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 --- N [y – c w –j y + j w] = </a:t>
                </a:r>
                <a:r>
                  <a:rPr lang="en-US" dirty="0" err="1">
                    <a:latin typeface="Cambria" pitchFamily="18" charset="0"/>
                    <a:sym typeface="Wingdings" pitchFamily="2" charset="2"/>
                  </a:rPr>
                  <a:t>Ic</a:t>
                </a: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 ---- N[y –j y – c w + j w] = </a:t>
                </a:r>
                <a:r>
                  <a:rPr lang="en-US" dirty="0" err="1">
                    <a:latin typeface="Cambria" pitchFamily="18" charset="0"/>
                    <a:sym typeface="Wingdings" pitchFamily="2" charset="2"/>
                  </a:rPr>
                  <a:t>Ic</a:t>
                </a: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 -- N[ y (1- j) – w (c - j)]=</a:t>
                </a:r>
                <a:r>
                  <a:rPr lang="en-US" dirty="0" err="1">
                    <a:latin typeface="Cambria" pitchFamily="18" charset="0"/>
                    <a:sym typeface="Wingdings" pitchFamily="2" charset="2"/>
                  </a:rPr>
                  <a:t>Ic</a:t>
                </a: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 --- </a:t>
                </a:r>
                <a:endParaRPr lang="en-US" b="1" i="1" dirty="0">
                  <a:solidFill>
                    <a:srgbClr val="FF0000"/>
                  </a:solidFill>
                  <a:latin typeface="Cambria Math"/>
                  <a:sym typeface="Wingdings" pitchFamily="2" charset="2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  <a:sym typeface="Wingdings" pitchFamily="2" charset="2"/>
                        </a:rPr>
                        <m:t>𝑵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  <a:sym typeface="Wingdings" pitchFamily="2" charset="2"/>
                        </a:rPr>
                        <m:t>∗=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𝑰𝒄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 (+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𝑩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)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[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𝒚</m:t>
                          </m:r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sym typeface="Wingdings" pitchFamily="2" charset="2"/>
                                </a:rPr>
                                <m:t>𝟏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sym typeface="Wingdings" pitchFamily="2" charset="2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sym typeface="Wingdings" pitchFamily="2" charset="2"/>
                                </a:rPr>
                                <m:t>𝒋</m:t>
                              </m:r>
                            </m:e>
                          </m:d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𝒘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(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𝒄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𝒋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)]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Cambria" pitchFamily="18" charset="0"/>
                </a:endParaRPr>
              </a:p>
              <a:p>
                <a:pPr marL="0" indent="0" algn="just">
                  <a:buNone/>
                </a:pPr>
                <a:r>
                  <a:rPr lang="en-US" dirty="0">
                    <a:latin typeface="Cambria" pitchFamily="18" charset="0"/>
                  </a:rPr>
                  <a:t>c – j &gt; 0 ---</a:t>
                </a: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 w    --N*</a:t>
                </a:r>
              </a:p>
              <a:p>
                <a:pPr marL="0" indent="0" algn="just">
                  <a:buNone/>
                </a:pP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c-j&lt;0 --- w   --- N*</a:t>
                </a:r>
                <a:endParaRPr lang="el-GR" dirty="0"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75520" y="908720"/>
                <a:ext cx="8640960" cy="5616624"/>
              </a:xfrm>
              <a:blipFill>
                <a:blip r:embed="rId2"/>
                <a:stretch>
                  <a:fillRect l="-1763" t="-1412" r="-17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Ευθύγραμμο βέλος σύνδεσης 4"/>
          <p:cNvCxnSpPr/>
          <p:nvPr/>
        </p:nvCxnSpPr>
        <p:spPr>
          <a:xfrm>
            <a:off x="2495600" y="1196752"/>
            <a:ext cx="1368152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ύγραμμο βέλος σύνδεσης 6"/>
          <p:cNvCxnSpPr/>
          <p:nvPr/>
        </p:nvCxnSpPr>
        <p:spPr>
          <a:xfrm flipV="1">
            <a:off x="4208959" y="5157192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 flipV="1">
            <a:off x="6096000" y="4517504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/>
          <p:nvPr/>
        </p:nvCxnSpPr>
        <p:spPr>
          <a:xfrm>
            <a:off x="5796161" y="5157193"/>
            <a:ext cx="0" cy="40654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/>
          <p:cNvCxnSpPr/>
          <p:nvPr/>
        </p:nvCxnSpPr>
        <p:spPr>
          <a:xfrm flipV="1">
            <a:off x="4583832" y="4517504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Ορθογώνιο 11"/>
          <p:cNvSpPr/>
          <p:nvPr/>
        </p:nvSpPr>
        <p:spPr>
          <a:xfrm>
            <a:off x="6456040" y="4581128"/>
            <a:ext cx="4211960" cy="504056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prstClr val="black"/>
                </a:solidFill>
                <a:latin typeface="Cambria" pitchFamily="18" charset="0"/>
              </a:rPr>
              <a:t>Κατάσταση απασχόλησης οδηγούμενη από τους μισθούς</a:t>
            </a:r>
          </a:p>
        </p:txBody>
      </p:sp>
      <p:sp>
        <p:nvSpPr>
          <p:cNvPr id="13" name="Ορθογώνιο 12"/>
          <p:cNvSpPr/>
          <p:nvPr/>
        </p:nvSpPr>
        <p:spPr>
          <a:xfrm>
            <a:off x="6456040" y="5157192"/>
            <a:ext cx="4256856" cy="504056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prstClr val="black"/>
                </a:solidFill>
                <a:latin typeface="Cambria" pitchFamily="18" charset="0"/>
              </a:rPr>
              <a:t>Κατάσταση απασχόλησης οδηγούμενη από τα κέρδη</a:t>
            </a:r>
          </a:p>
        </p:txBody>
      </p:sp>
    </p:spTree>
    <p:extLst>
      <p:ext uri="{BB962C8B-B14F-4D97-AF65-F5344CB8AC3E}">
        <p14:creationId xmlns:p14="http://schemas.microsoft.com/office/powerpoint/2010/main" val="3212787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03512" y="0"/>
            <a:ext cx="8856984" cy="692696"/>
          </a:xfrm>
        </p:spPr>
        <p:txBody>
          <a:bodyPr>
            <a:normAutofit fontScale="90000"/>
          </a:bodyPr>
          <a:lstStyle/>
          <a:p>
            <a:r>
              <a:rPr lang="el-GR" sz="2800" b="1" dirty="0">
                <a:solidFill>
                  <a:srgbClr val="FF0000"/>
                </a:solidFill>
                <a:latin typeface="Cambria" pitchFamily="18" charset="0"/>
              </a:rPr>
              <a:t>Η συμπίεση των κερδών σε υψηλά επίπεδα απασχόλησης </a:t>
            </a:r>
            <a:r>
              <a:rPr lang="en-US" sz="2800" b="1" dirty="0">
                <a:solidFill>
                  <a:srgbClr val="FF0000"/>
                </a:solidFill>
                <a:latin typeface="Cambria" pitchFamily="18" charset="0"/>
              </a:rPr>
              <a:t>High employment profit squeeze</a:t>
            </a:r>
            <a:endParaRPr lang="el-GR" sz="28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31504" y="908720"/>
            <a:ext cx="8856984" cy="58326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800" dirty="0">
                <a:latin typeface="Cambria" pitchFamily="18" charset="0"/>
              </a:rPr>
              <a:t>Η υψηλή ανεργία διευκολύνει τους εργοδότες να κρατούν χαμηλά το </a:t>
            </a:r>
            <a:r>
              <a:rPr lang="el-GR" sz="2800" b="1" i="1" dirty="0">
                <a:latin typeface="Cambria" pitchFamily="18" charset="0"/>
              </a:rPr>
              <a:t>κόστος</a:t>
            </a:r>
            <a:r>
              <a:rPr lang="el-GR" sz="2800" dirty="0">
                <a:latin typeface="Cambria" pitchFamily="18" charset="0"/>
              </a:rPr>
              <a:t> (</a:t>
            </a:r>
            <a:r>
              <a:rPr lang="en-US" sz="2800" dirty="0" err="1">
                <a:latin typeface="Cambria" pitchFamily="18" charset="0"/>
              </a:rPr>
              <a:t>uc</a:t>
            </a:r>
            <a:r>
              <a:rPr lang="en-US" sz="2800" dirty="0">
                <a:latin typeface="Cambria" pitchFamily="18" charset="0"/>
              </a:rPr>
              <a:t>) </a:t>
            </a:r>
            <a:r>
              <a:rPr lang="el-GR" sz="2800" dirty="0">
                <a:latin typeface="Cambria" pitchFamily="18" charset="0"/>
              </a:rPr>
              <a:t>του παραγόμενου προϊόντος αλλά δυσχεραίνει την παραγωγή/πραγματοποίηση/</a:t>
            </a:r>
            <a:r>
              <a:rPr lang="el-GR" sz="2800" b="1" i="1" dirty="0">
                <a:latin typeface="Cambria" pitchFamily="18" charset="0"/>
              </a:rPr>
              <a:t>πώλησή</a:t>
            </a:r>
            <a:r>
              <a:rPr lang="el-GR" sz="2800" dirty="0">
                <a:latin typeface="Cambria" pitchFamily="18" charset="0"/>
              </a:rPr>
              <a:t> του</a:t>
            </a:r>
            <a:r>
              <a:rPr lang="en-US" sz="2800" dirty="0">
                <a:latin typeface="Cambria" pitchFamily="18" charset="0"/>
              </a:rPr>
              <a:t> (N, Y)</a:t>
            </a:r>
            <a:r>
              <a:rPr lang="el-GR" sz="2800" dirty="0">
                <a:latin typeface="Cambria" pitchFamily="18" charset="0"/>
              </a:rPr>
              <a:t>. Επομένως, μπορεί να υπάρχουν </a:t>
            </a:r>
            <a:r>
              <a:rPr lang="el-GR" sz="2800" b="1" i="1" dirty="0">
                <a:latin typeface="Cambria" pitchFamily="18" charset="0"/>
              </a:rPr>
              <a:t>πολύ χαμηλοί μισθοί και επίπεδα απασχόλησης </a:t>
            </a:r>
            <a:r>
              <a:rPr lang="el-GR" sz="2800" dirty="0">
                <a:latin typeface="Cambria" pitchFamily="18" charset="0"/>
              </a:rPr>
              <a:t>(για τη μεγιστοποίηση των κερδών) όπως και </a:t>
            </a:r>
            <a:r>
              <a:rPr lang="el-GR" sz="2800" b="1" dirty="0">
                <a:latin typeface="Cambria" pitchFamily="18" charset="0"/>
              </a:rPr>
              <a:t>πολύ υψηλοί μισθοί</a:t>
            </a:r>
            <a:r>
              <a:rPr lang="el-GR" sz="2800" dirty="0">
                <a:latin typeface="Cambria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l-GR" sz="2800" dirty="0">
                <a:latin typeface="Cambria" pitchFamily="18" charset="0"/>
              </a:rPr>
              <a:t>Η αύξηση της απασχόλησης μπορεί να έχει διαφορετικά αποτελέσματα στα κέρδη</a:t>
            </a:r>
            <a:r>
              <a:rPr lang="en-US" sz="2800" dirty="0">
                <a:latin typeface="Cambria" pitchFamily="18" charset="0"/>
              </a:rPr>
              <a:t>,</a:t>
            </a:r>
            <a:r>
              <a:rPr lang="el-GR" sz="2800" dirty="0">
                <a:latin typeface="Cambria" pitchFamily="18" charset="0"/>
              </a:rPr>
              <a:t> </a:t>
            </a:r>
            <a:r>
              <a:rPr lang="en-US" sz="2800" dirty="0">
                <a:latin typeface="Cambria" pitchFamily="18" charset="0"/>
              </a:rPr>
              <a:t>R </a:t>
            </a:r>
            <a:r>
              <a:rPr lang="el-GR" sz="2800" dirty="0">
                <a:latin typeface="Cambria" pitchFamily="18" charset="0"/>
              </a:rPr>
              <a:t>στο ποσοστό κέρδους</a:t>
            </a:r>
            <a:r>
              <a:rPr lang="en-US" sz="2800" dirty="0">
                <a:latin typeface="Cambria" pitchFamily="18" charset="0"/>
              </a:rPr>
              <a:t>,</a:t>
            </a:r>
            <a:r>
              <a:rPr lang="el-GR" sz="2800" dirty="0">
                <a:latin typeface="Cambria" pitchFamily="18" charset="0"/>
              </a:rPr>
              <a:t> </a:t>
            </a:r>
            <a:r>
              <a:rPr lang="en-US" sz="2800" dirty="0">
                <a:latin typeface="Cambria" pitchFamily="18" charset="0"/>
              </a:rPr>
              <a:t>r</a:t>
            </a:r>
            <a:r>
              <a:rPr lang="el-GR" sz="2800" dirty="0">
                <a:latin typeface="Cambria" pitchFamily="18" charset="0"/>
              </a:rPr>
              <a:t> σε διαφορετικά επίπεδα απασχόλησης.</a:t>
            </a:r>
          </a:p>
          <a:p>
            <a:pPr marL="0" indent="0" algn="just">
              <a:buNone/>
            </a:pPr>
            <a:endParaRPr lang="el-GR" sz="28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303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75520" y="116632"/>
            <a:ext cx="8640960" cy="576064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Cambria" pitchFamily="18" charset="0"/>
              </a:rPr>
              <a:t>N, up, r</a:t>
            </a:r>
            <a:endParaRPr lang="el-GR" sz="3600" b="1" dirty="0">
              <a:solidFill>
                <a:srgbClr val="FF0000"/>
              </a:solidFill>
              <a:latin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1981200" y="1137684"/>
                <a:ext cx="8229600" cy="540060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𝑟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𝑅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𝐾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𝑐𝑡</m:t>
                      </m:r>
                      <m:r>
                        <a:rPr lang="en-US" b="0" i="1" smtClean="0">
                          <a:latin typeface="Cambria Math"/>
                        </a:rPr>
                        <m:t>, −−−→ </m:t>
                      </m:r>
                      <m:r>
                        <a:rPr lang="en-US" b="0" i="1" smtClean="0">
                          <a:latin typeface="Cambria Math"/>
                        </a:rPr>
                        <m:t>𝑟</m:t>
                      </m:r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𝑚𝑜𝑣𝑒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𝑡𝑜𝑔𝑒𝑡h𝑒𝑟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𝑢𝑝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𝑟𝑘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−−→</m:t>
                      </m:r>
                    </m:oMath>
                  </m:oMathPara>
                </a14:m>
                <a:endParaRPr lang="en-US" b="0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𝑟𝑘𝑁</m:t>
                      </m:r>
                      <m:r>
                        <a:rPr lang="en-US" b="0" i="1" smtClean="0">
                          <a:latin typeface="Cambria Math"/>
                        </a:rPr>
                        <m:t>−−→</m:t>
                      </m:r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𝑟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𝐾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𝑁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𝑟𝐾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r>
                  <a:rPr lang="en-US" sz="2800" dirty="0">
                    <a:latin typeface="Cambria" pitchFamily="18" charset="0"/>
                  </a:rPr>
                  <a:t>  R=N (y-w), </a:t>
                </a:r>
                <a:r>
                  <a:rPr lang="en-US" sz="2800" dirty="0" err="1">
                    <a:latin typeface="Cambria" pitchFamily="18" charset="0"/>
                  </a:rPr>
                  <a:t>Pz</a:t>
                </a:r>
                <a:r>
                  <a:rPr lang="en-US" sz="2800" dirty="0">
                    <a:latin typeface="Cambria" pitchFamily="18" charset="0"/>
                  </a:rPr>
                  <a:t> = </a:t>
                </a:r>
                <a:r>
                  <a:rPr lang="en-US" sz="2800" dirty="0" err="1">
                    <a:latin typeface="Cambria" pitchFamily="18" charset="0"/>
                  </a:rPr>
                  <a:t>umc</a:t>
                </a:r>
                <a:r>
                  <a:rPr lang="en-US" sz="2800" dirty="0">
                    <a:latin typeface="Cambria" pitchFamily="18" charset="0"/>
                  </a:rPr>
                  <a:t> +</a:t>
                </a:r>
                <a:r>
                  <a:rPr lang="en-US" sz="2800" dirty="0" err="1">
                    <a:latin typeface="Cambria" pitchFamily="18" charset="0"/>
                  </a:rPr>
                  <a:t>ulc</a:t>
                </a:r>
                <a:r>
                  <a:rPr lang="en-US" sz="2800" dirty="0">
                    <a:latin typeface="Cambria" pitchFamily="18" charset="0"/>
                  </a:rPr>
                  <a:t> +up = </a:t>
                </a:r>
                <a:r>
                  <a:rPr lang="en-US" sz="2800" dirty="0" err="1">
                    <a:latin typeface="Cambria" pitchFamily="18" charset="0"/>
                  </a:rPr>
                  <a:t>uc</a:t>
                </a:r>
                <a:r>
                  <a:rPr lang="en-US" sz="2800" dirty="0">
                    <a:latin typeface="Cambria" pitchFamily="18" charset="0"/>
                  </a:rPr>
                  <a:t> + up</a:t>
                </a:r>
              </a:p>
              <a:p>
                <a:pPr marL="0" indent="0">
                  <a:buNone/>
                </a:pPr>
                <a:endParaRPr lang="en-US" b="0" dirty="0"/>
              </a:p>
              <a:p>
                <a:pPr marL="0" indent="0">
                  <a:buNone/>
                </a:pPr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81200" y="1137684"/>
                <a:ext cx="8229600" cy="54006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Ορθογώνιο 3"/>
          <p:cNvSpPr/>
          <p:nvPr/>
        </p:nvSpPr>
        <p:spPr>
          <a:xfrm>
            <a:off x="2279576" y="4549423"/>
            <a:ext cx="6552728" cy="197592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prstClr val="black"/>
                </a:solidFill>
                <a:latin typeface="Cambria" pitchFamily="18" charset="0"/>
              </a:rPr>
              <a:t>N</a:t>
            </a:r>
            <a:r>
              <a:rPr lang="en-US" sz="1600" b="1" dirty="0" err="1">
                <a:solidFill>
                  <a:prstClr val="black"/>
                </a:solidFill>
                <a:latin typeface="Cambria" pitchFamily="18" charset="0"/>
              </a:rPr>
              <a:t>low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 ----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N    ----w    ----  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ulc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uc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     --- up      ----- R, r</a:t>
            </a:r>
          </a:p>
          <a:p>
            <a:pPr algn="ctr"/>
            <a:endParaRPr lang="en-US" dirty="0">
              <a:solidFill>
                <a:prstClr val="black"/>
              </a:solidFill>
              <a:latin typeface="Cambria" pitchFamily="18" charset="0"/>
              <a:sym typeface="Wingdings" pitchFamily="2" charset="2"/>
            </a:endParaRPr>
          </a:p>
          <a:p>
            <a:pPr algn="ctr"/>
            <a:endParaRPr lang="en-US" dirty="0">
              <a:solidFill>
                <a:prstClr val="black"/>
              </a:solidFill>
              <a:latin typeface="Cambria" pitchFamily="18" charset="0"/>
              <a:sym typeface="Wingdings" pitchFamily="2" charset="2"/>
            </a:endParaRPr>
          </a:p>
          <a:p>
            <a:pPr algn="ctr"/>
            <a:r>
              <a:rPr lang="en-US" b="1" dirty="0" err="1">
                <a:solidFill>
                  <a:prstClr val="black"/>
                </a:solidFill>
                <a:latin typeface="Cambria" pitchFamily="18" charset="0"/>
              </a:rPr>
              <a:t>Nhigh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 ----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N    ----w    ----  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ulc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uc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     --- up      ----- R, r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  <a:p>
            <a:pPr algn="ctr"/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100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31504" y="-171400"/>
            <a:ext cx="8856984" cy="504056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ambria" pitchFamily="18" charset="0"/>
              </a:rPr>
              <a:t>N, </a:t>
            </a:r>
            <a:r>
              <a:rPr lang="en-US" sz="2400" b="1" dirty="0" err="1">
                <a:solidFill>
                  <a:srgbClr val="FF0000"/>
                </a:solidFill>
                <a:latin typeface="Cambria" pitchFamily="18" charset="0"/>
              </a:rPr>
              <a:t>uc</a:t>
            </a:r>
            <a:r>
              <a:rPr lang="en-US" sz="2400" b="1" dirty="0">
                <a:solidFill>
                  <a:srgbClr val="FF0000"/>
                </a:solidFill>
                <a:latin typeface="Cambria" pitchFamily="18" charset="0"/>
              </a:rPr>
              <a:t>, r</a:t>
            </a:r>
            <a:endParaRPr lang="el-GR" sz="24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95500" y="260648"/>
            <a:ext cx="8712968" cy="6840760"/>
          </a:xfrm>
        </p:spPr>
        <p:txBody>
          <a:bodyPr/>
          <a:lstStyle/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cxnSp>
        <p:nvCxnSpPr>
          <p:cNvPr id="5" name="Ευθεία γραμμή σύνδεσης 4"/>
          <p:cNvCxnSpPr/>
          <p:nvPr/>
        </p:nvCxnSpPr>
        <p:spPr>
          <a:xfrm>
            <a:off x="2328070" y="424508"/>
            <a:ext cx="0" cy="21602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εία γραμμή σύνδεσης 5"/>
          <p:cNvCxnSpPr/>
          <p:nvPr/>
        </p:nvCxnSpPr>
        <p:spPr>
          <a:xfrm flipH="1">
            <a:off x="2328071" y="2508548"/>
            <a:ext cx="4027065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εία γραμμή σύνδεσης 8"/>
          <p:cNvCxnSpPr/>
          <p:nvPr/>
        </p:nvCxnSpPr>
        <p:spPr>
          <a:xfrm>
            <a:off x="2309616" y="2708920"/>
            <a:ext cx="0" cy="19484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εία γραμμή σύνδεσης 10"/>
          <p:cNvCxnSpPr/>
          <p:nvPr/>
        </p:nvCxnSpPr>
        <p:spPr>
          <a:xfrm flipH="1">
            <a:off x="2278976" y="4581128"/>
            <a:ext cx="4027065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εία γραμμή σύνδεσης 11"/>
          <p:cNvCxnSpPr/>
          <p:nvPr/>
        </p:nvCxnSpPr>
        <p:spPr>
          <a:xfrm flipH="1">
            <a:off x="2318795" y="6590853"/>
            <a:ext cx="520809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>
            <a:off x="2309616" y="4801344"/>
            <a:ext cx="0" cy="17960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Ορθογώνιο 21"/>
          <p:cNvSpPr/>
          <p:nvPr/>
        </p:nvSpPr>
        <p:spPr>
          <a:xfrm>
            <a:off x="6911702" y="6590853"/>
            <a:ext cx="864096" cy="2606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prstClr val="black"/>
                </a:solidFill>
                <a:latin typeface="Cambria" pitchFamily="18" charset="0"/>
              </a:rPr>
              <a:t>Ν</a:t>
            </a:r>
          </a:p>
        </p:txBody>
      </p:sp>
      <p:sp>
        <p:nvSpPr>
          <p:cNvPr id="23" name="Ορθογώνιο 22"/>
          <p:cNvSpPr/>
          <p:nvPr/>
        </p:nvSpPr>
        <p:spPr>
          <a:xfrm>
            <a:off x="1631504" y="424508"/>
            <a:ext cx="576064" cy="34019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uc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4" name="Ορθογώνιο 23"/>
          <p:cNvSpPr/>
          <p:nvPr/>
        </p:nvSpPr>
        <p:spPr>
          <a:xfrm>
            <a:off x="1847528" y="2708920"/>
            <a:ext cx="288032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Y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5" name="Ορθογώνιο 24"/>
          <p:cNvSpPr/>
          <p:nvPr/>
        </p:nvSpPr>
        <p:spPr>
          <a:xfrm>
            <a:off x="1872730" y="4722117"/>
            <a:ext cx="288032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r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7" name="Ελεύθερη σχεδίαση 26"/>
          <p:cNvSpPr/>
          <p:nvPr/>
        </p:nvSpPr>
        <p:spPr>
          <a:xfrm>
            <a:off x="2733676" y="424509"/>
            <a:ext cx="2786261" cy="1780356"/>
          </a:xfrm>
          <a:custGeom>
            <a:avLst/>
            <a:gdLst>
              <a:gd name="connsiteX0" fmla="*/ 0 w 2695575"/>
              <a:gd name="connsiteY0" fmla="*/ 1495425 h 1495425"/>
              <a:gd name="connsiteX1" fmla="*/ 0 w 2695575"/>
              <a:gd name="connsiteY1" fmla="*/ 1495425 h 1495425"/>
              <a:gd name="connsiteX2" fmla="*/ 76200 w 2695575"/>
              <a:gd name="connsiteY2" fmla="*/ 1466850 h 1495425"/>
              <a:gd name="connsiteX3" fmla="*/ 161925 w 2695575"/>
              <a:gd name="connsiteY3" fmla="*/ 1447800 h 1495425"/>
              <a:gd name="connsiteX4" fmla="*/ 276225 w 2695575"/>
              <a:gd name="connsiteY4" fmla="*/ 1419225 h 1495425"/>
              <a:gd name="connsiteX5" fmla="*/ 314325 w 2695575"/>
              <a:gd name="connsiteY5" fmla="*/ 1409700 h 1495425"/>
              <a:gd name="connsiteX6" fmla="*/ 361950 w 2695575"/>
              <a:gd name="connsiteY6" fmla="*/ 1400175 h 1495425"/>
              <a:gd name="connsiteX7" fmla="*/ 428625 w 2695575"/>
              <a:gd name="connsiteY7" fmla="*/ 1390650 h 1495425"/>
              <a:gd name="connsiteX8" fmla="*/ 466725 w 2695575"/>
              <a:gd name="connsiteY8" fmla="*/ 1381125 h 1495425"/>
              <a:gd name="connsiteX9" fmla="*/ 542925 w 2695575"/>
              <a:gd name="connsiteY9" fmla="*/ 1371600 h 1495425"/>
              <a:gd name="connsiteX10" fmla="*/ 590550 w 2695575"/>
              <a:gd name="connsiteY10" fmla="*/ 1362075 h 1495425"/>
              <a:gd name="connsiteX11" fmla="*/ 676275 w 2695575"/>
              <a:gd name="connsiteY11" fmla="*/ 1352550 h 1495425"/>
              <a:gd name="connsiteX12" fmla="*/ 762000 w 2695575"/>
              <a:gd name="connsiteY12" fmla="*/ 1333500 h 1495425"/>
              <a:gd name="connsiteX13" fmla="*/ 828675 w 2695575"/>
              <a:gd name="connsiteY13" fmla="*/ 1323975 h 1495425"/>
              <a:gd name="connsiteX14" fmla="*/ 895350 w 2695575"/>
              <a:gd name="connsiteY14" fmla="*/ 1304925 h 1495425"/>
              <a:gd name="connsiteX15" fmla="*/ 962025 w 2695575"/>
              <a:gd name="connsiteY15" fmla="*/ 1266825 h 1495425"/>
              <a:gd name="connsiteX16" fmla="*/ 1000125 w 2695575"/>
              <a:gd name="connsiteY16" fmla="*/ 1257300 h 1495425"/>
              <a:gd name="connsiteX17" fmla="*/ 1076325 w 2695575"/>
              <a:gd name="connsiteY17" fmla="*/ 1228725 h 1495425"/>
              <a:gd name="connsiteX18" fmla="*/ 1133475 w 2695575"/>
              <a:gd name="connsiteY18" fmla="*/ 1209675 h 1495425"/>
              <a:gd name="connsiteX19" fmla="*/ 1190625 w 2695575"/>
              <a:gd name="connsiteY19" fmla="*/ 1181100 h 1495425"/>
              <a:gd name="connsiteX20" fmla="*/ 1247775 w 2695575"/>
              <a:gd name="connsiteY20" fmla="*/ 1143000 h 1495425"/>
              <a:gd name="connsiteX21" fmla="*/ 1333500 w 2695575"/>
              <a:gd name="connsiteY21" fmla="*/ 1123950 h 1495425"/>
              <a:gd name="connsiteX22" fmla="*/ 1400175 w 2695575"/>
              <a:gd name="connsiteY22" fmla="*/ 1085850 h 1495425"/>
              <a:gd name="connsiteX23" fmla="*/ 1495425 w 2695575"/>
              <a:gd name="connsiteY23" fmla="*/ 1038225 h 1495425"/>
              <a:gd name="connsiteX24" fmla="*/ 1562100 w 2695575"/>
              <a:gd name="connsiteY24" fmla="*/ 990600 h 1495425"/>
              <a:gd name="connsiteX25" fmla="*/ 1609725 w 2695575"/>
              <a:gd name="connsiteY25" fmla="*/ 971550 h 1495425"/>
              <a:gd name="connsiteX26" fmla="*/ 1685925 w 2695575"/>
              <a:gd name="connsiteY26" fmla="*/ 914400 h 1495425"/>
              <a:gd name="connsiteX27" fmla="*/ 1781175 w 2695575"/>
              <a:gd name="connsiteY27" fmla="*/ 866775 h 1495425"/>
              <a:gd name="connsiteX28" fmla="*/ 1819275 w 2695575"/>
              <a:gd name="connsiteY28" fmla="*/ 828675 h 1495425"/>
              <a:gd name="connsiteX29" fmla="*/ 1847850 w 2695575"/>
              <a:gd name="connsiteY29" fmla="*/ 819150 h 1495425"/>
              <a:gd name="connsiteX30" fmla="*/ 1905000 w 2695575"/>
              <a:gd name="connsiteY30" fmla="*/ 762000 h 1495425"/>
              <a:gd name="connsiteX31" fmla="*/ 1933575 w 2695575"/>
              <a:gd name="connsiteY31" fmla="*/ 742950 h 1495425"/>
              <a:gd name="connsiteX32" fmla="*/ 1990725 w 2695575"/>
              <a:gd name="connsiteY32" fmla="*/ 695325 h 1495425"/>
              <a:gd name="connsiteX33" fmla="*/ 2047875 w 2695575"/>
              <a:gd name="connsiteY33" fmla="*/ 628650 h 1495425"/>
              <a:gd name="connsiteX34" fmla="*/ 2076450 w 2695575"/>
              <a:gd name="connsiteY34" fmla="*/ 619125 h 1495425"/>
              <a:gd name="connsiteX35" fmla="*/ 2133600 w 2695575"/>
              <a:gd name="connsiteY35" fmla="*/ 581025 h 1495425"/>
              <a:gd name="connsiteX36" fmla="*/ 2219325 w 2695575"/>
              <a:gd name="connsiteY36" fmla="*/ 485775 h 1495425"/>
              <a:gd name="connsiteX37" fmla="*/ 2247900 w 2695575"/>
              <a:gd name="connsiteY37" fmla="*/ 476250 h 1495425"/>
              <a:gd name="connsiteX38" fmla="*/ 2314575 w 2695575"/>
              <a:gd name="connsiteY38" fmla="*/ 390525 h 1495425"/>
              <a:gd name="connsiteX39" fmla="*/ 2352675 w 2695575"/>
              <a:gd name="connsiteY39" fmla="*/ 333375 h 1495425"/>
              <a:gd name="connsiteX40" fmla="*/ 2400300 w 2695575"/>
              <a:gd name="connsiteY40" fmla="*/ 295275 h 1495425"/>
              <a:gd name="connsiteX41" fmla="*/ 2447925 w 2695575"/>
              <a:gd name="connsiteY41" fmla="*/ 266700 h 1495425"/>
              <a:gd name="connsiteX42" fmla="*/ 2505075 w 2695575"/>
              <a:gd name="connsiteY42" fmla="*/ 209550 h 1495425"/>
              <a:gd name="connsiteX43" fmla="*/ 2533650 w 2695575"/>
              <a:gd name="connsiteY43" fmla="*/ 180975 h 1495425"/>
              <a:gd name="connsiteX44" fmla="*/ 2562225 w 2695575"/>
              <a:gd name="connsiteY44" fmla="*/ 161925 h 1495425"/>
              <a:gd name="connsiteX45" fmla="*/ 2581275 w 2695575"/>
              <a:gd name="connsiteY45" fmla="*/ 123825 h 1495425"/>
              <a:gd name="connsiteX46" fmla="*/ 2638425 w 2695575"/>
              <a:gd name="connsiteY46" fmla="*/ 85725 h 1495425"/>
              <a:gd name="connsiteX47" fmla="*/ 2676525 w 2695575"/>
              <a:gd name="connsiteY47" fmla="*/ 19050 h 1495425"/>
              <a:gd name="connsiteX48" fmla="*/ 2695575 w 2695575"/>
              <a:gd name="connsiteY48" fmla="*/ 0 h 1495425"/>
              <a:gd name="connsiteX49" fmla="*/ 2695575 w 2695575"/>
              <a:gd name="connsiteY49" fmla="*/ 0 h 1495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695575" h="1495425">
                <a:moveTo>
                  <a:pt x="0" y="1495425"/>
                </a:moveTo>
                <a:lnTo>
                  <a:pt x="0" y="1495425"/>
                </a:lnTo>
                <a:cubicBezTo>
                  <a:pt x="25400" y="1485900"/>
                  <a:pt x="50465" y="1475428"/>
                  <a:pt x="76200" y="1466850"/>
                </a:cubicBezTo>
                <a:cubicBezTo>
                  <a:pt x="96377" y="1460124"/>
                  <a:pt x="143052" y="1451575"/>
                  <a:pt x="161925" y="1447800"/>
                </a:cubicBezTo>
                <a:cubicBezTo>
                  <a:pt x="217644" y="1410654"/>
                  <a:pt x="171031" y="1435409"/>
                  <a:pt x="276225" y="1419225"/>
                </a:cubicBezTo>
                <a:cubicBezTo>
                  <a:pt x="289164" y="1417234"/>
                  <a:pt x="301546" y="1412540"/>
                  <a:pt x="314325" y="1409700"/>
                </a:cubicBezTo>
                <a:cubicBezTo>
                  <a:pt x="330129" y="1406188"/>
                  <a:pt x="345981" y="1402837"/>
                  <a:pt x="361950" y="1400175"/>
                </a:cubicBezTo>
                <a:cubicBezTo>
                  <a:pt x="384095" y="1396484"/>
                  <a:pt x="406536" y="1394666"/>
                  <a:pt x="428625" y="1390650"/>
                </a:cubicBezTo>
                <a:cubicBezTo>
                  <a:pt x="441505" y="1388308"/>
                  <a:pt x="453812" y="1383277"/>
                  <a:pt x="466725" y="1381125"/>
                </a:cubicBezTo>
                <a:cubicBezTo>
                  <a:pt x="491974" y="1376917"/>
                  <a:pt x="517625" y="1375492"/>
                  <a:pt x="542925" y="1371600"/>
                </a:cubicBezTo>
                <a:cubicBezTo>
                  <a:pt x="558926" y="1369138"/>
                  <a:pt x="574523" y="1364365"/>
                  <a:pt x="590550" y="1362075"/>
                </a:cubicBezTo>
                <a:cubicBezTo>
                  <a:pt x="619012" y="1358009"/>
                  <a:pt x="647915" y="1357277"/>
                  <a:pt x="676275" y="1352550"/>
                </a:cubicBezTo>
                <a:cubicBezTo>
                  <a:pt x="705149" y="1347738"/>
                  <a:pt x="733229" y="1338895"/>
                  <a:pt x="762000" y="1333500"/>
                </a:cubicBezTo>
                <a:cubicBezTo>
                  <a:pt x="784066" y="1329363"/>
                  <a:pt x="806586" y="1327991"/>
                  <a:pt x="828675" y="1323975"/>
                </a:cubicBezTo>
                <a:cubicBezTo>
                  <a:pt x="838266" y="1322231"/>
                  <a:pt x="883692" y="1310754"/>
                  <a:pt x="895350" y="1304925"/>
                </a:cubicBezTo>
                <a:cubicBezTo>
                  <a:pt x="950620" y="1277290"/>
                  <a:pt x="895229" y="1291873"/>
                  <a:pt x="962025" y="1266825"/>
                </a:cubicBezTo>
                <a:cubicBezTo>
                  <a:pt x="974282" y="1262228"/>
                  <a:pt x="987538" y="1260896"/>
                  <a:pt x="1000125" y="1257300"/>
                </a:cubicBezTo>
                <a:cubicBezTo>
                  <a:pt x="1033151" y="1247864"/>
                  <a:pt x="1039421" y="1242145"/>
                  <a:pt x="1076325" y="1228725"/>
                </a:cubicBezTo>
                <a:cubicBezTo>
                  <a:pt x="1095196" y="1221863"/>
                  <a:pt x="1116767" y="1220814"/>
                  <a:pt x="1133475" y="1209675"/>
                </a:cubicBezTo>
                <a:cubicBezTo>
                  <a:pt x="1260330" y="1125105"/>
                  <a:pt x="1072319" y="1246825"/>
                  <a:pt x="1190625" y="1181100"/>
                </a:cubicBezTo>
                <a:cubicBezTo>
                  <a:pt x="1210639" y="1169981"/>
                  <a:pt x="1225425" y="1147967"/>
                  <a:pt x="1247775" y="1143000"/>
                </a:cubicBezTo>
                <a:lnTo>
                  <a:pt x="1333500" y="1123950"/>
                </a:lnTo>
                <a:cubicBezTo>
                  <a:pt x="1355725" y="1111250"/>
                  <a:pt x="1377552" y="1097827"/>
                  <a:pt x="1400175" y="1085850"/>
                </a:cubicBezTo>
                <a:cubicBezTo>
                  <a:pt x="1431547" y="1069241"/>
                  <a:pt x="1467027" y="1059524"/>
                  <a:pt x="1495425" y="1038225"/>
                </a:cubicBezTo>
                <a:cubicBezTo>
                  <a:pt x="1504054" y="1031753"/>
                  <a:pt x="1548172" y="997564"/>
                  <a:pt x="1562100" y="990600"/>
                </a:cubicBezTo>
                <a:cubicBezTo>
                  <a:pt x="1577393" y="982954"/>
                  <a:pt x="1593850" y="977900"/>
                  <a:pt x="1609725" y="971550"/>
                </a:cubicBezTo>
                <a:cubicBezTo>
                  <a:pt x="1647833" y="914387"/>
                  <a:pt x="1605058" y="968311"/>
                  <a:pt x="1685925" y="914400"/>
                </a:cubicBezTo>
                <a:cubicBezTo>
                  <a:pt x="1770149" y="858251"/>
                  <a:pt x="1634104" y="908795"/>
                  <a:pt x="1781175" y="866775"/>
                </a:cubicBezTo>
                <a:cubicBezTo>
                  <a:pt x="1793875" y="854075"/>
                  <a:pt x="1804660" y="839114"/>
                  <a:pt x="1819275" y="828675"/>
                </a:cubicBezTo>
                <a:cubicBezTo>
                  <a:pt x="1827445" y="822839"/>
                  <a:pt x="1839925" y="825314"/>
                  <a:pt x="1847850" y="819150"/>
                </a:cubicBezTo>
                <a:cubicBezTo>
                  <a:pt x="1869116" y="802610"/>
                  <a:pt x="1884864" y="779898"/>
                  <a:pt x="1905000" y="762000"/>
                </a:cubicBezTo>
                <a:cubicBezTo>
                  <a:pt x="1913556" y="754395"/>
                  <a:pt x="1924781" y="750279"/>
                  <a:pt x="1933575" y="742950"/>
                </a:cubicBezTo>
                <a:cubicBezTo>
                  <a:pt x="2006914" y="681834"/>
                  <a:pt x="1919779" y="742623"/>
                  <a:pt x="1990725" y="695325"/>
                </a:cubicBezTo>
                <a:cubicBezTo>
                  <a:pt x="2009031" y="667866"/>
                  <a:pt x="2018478" y="649648"/>
                  <a:pt x="2047875" y="628650"/>
                </a:cubicBezTo>
                <a:cubicBezTo>
                  <a:pt x="2056045" y="622814"/>
                  <a:pt x="2067673" y="624001"/>
                  <a:pt x="2076450" y="619125"/>
                </a:cubicBezTo>
                <a:cubicBezTo>
                  <a:pt x="2096464" y="608006"/>
                  <a:pt x="2114550" y="593725"/>
                  <a:pt x="2133600" y="581025"/>
                </a:cubicBezTo>
                <a:cubicBezTo>
                  <a:pt x="2154523" y="549640"/>
                  <a:pt x="2187281" y="496456"/>
                  <a:pt x="2219325" y="485775"/>
                </a:cubicBezTo>
                <a:lnTo>
                  <a:pt x="2247900" y="476250"/>
                </a:lnTo>
                <a:cubicBezTo>
                  <a:pt x="2301000" y="396599"/>
                  <a:pt x="2215659" y="522414"/>
                  <a:pt x="2314575" y="390525"/>
                </a:cubicBezTo>
                <a:cubicBezTo>
                  <a:pt x="2328312" y="372209"/>
                  <a:pt x="2334797" y="347678"/>
                  <a:pt x="2352675" y="333375"/>
                </a:cubicBezTo>
                <a:cubicBezTo>
                  <a:pt x="2368550" y="320675"/>
                  <a:pt x="2383645" y="306933"/>
                  <a:pt x="2400300" y="295275"/>
                </a:cubicBezTo>
                <a:cubicBezTo>
                  <a:pt x="2415467" y="284658"/>
                  <a:pt x="2433597" y="278423"/>
                  <a:pt x="2447925" y="266700"/>
                </a:cubicBezTo>
                <a:cubicBezTo>
                  <a:pt x="2468776" y="249640"/>
                  <a:pt x="2486025" y="228600"/>
                  <a:pt x="2505075" y="209550"/>
                </a:cubicBezTo>
                <a:cubicBezTo>
                  <a:pt x="2514600" y="200025"/>
                  <a:pt x="2522442" y="188447"/>
                  <a:pt x="2533650" y="180975"/>
                </a:cubicBezTo>
                <a:lnTo>
                  <a:pt x="2562225" y="161925"/>
                </a:lnTo>
                <a:cubicBezTo>
                  <a:pt x="2568575" y="149225"/>
                  <a:pt x="2571235" y="133865"/>
                  <a:pt x="2581275" y="123825"/>
                </a:cubicBezTo>
                <a:cubicBezTo>
                  <a:pt x="2597464" y="107636"/>
                  <a:pt x="2638425" y="85725"/>
                  <a:pt x="2638425" y="85725"/>
                </a:cubicBezTo>
                <a:cubicBezTo>
                  <a:pt x="2651462" y="59651"/>
                  <a:pt x="2658574" y="41489"/>
                  <a:pt x="2676525" y="19050"/>
                </a:cubicBezTo>
                <a:cubicBezTo>
                  <a:pt x="2682135" y="12038"/>
                  <a:pt x="2689225" y="6350"/>
                  <a:pt x="2695575" y="0"/>
                </a:cubicBezTo>
                <a:lnTo>
                  <a:pt x="2695575" y="0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8" name="Στρογγυλεμένο ορθογώνιο 27"/>
          <p:cNvSpPr/>
          <p:nvPr/>
        </p:nvSpPr>
        <p:spPr>
          <a:xfrm>
            <a:off x="5663953" y="260648"/>
            <a:ext cx="504056" cy="504056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uc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9" name="Ελεύθερη σχεδίαση 28"/>
          <p:cNvSpPr/>
          <p:nvPr/>
        </p:nvSpPr>
        <p:spPr>
          <a:xfrm>
            <a:off x="2924175" y="2780928"/>
            <a:ext cx="3430960" cy="1486272"/>
          </a:xfrm>
          <a:custGeom>
            <a:avLst/>
            <a:gdLst>
              <a:gd name="connsiteX0" fmla="*/ 0 w 3067050"/>
              <a:gd name="connsiteY0" fmla="*/ 1476394 h 1476394"/>
              <a:gd name="connsiteX1" fmla="*/ 0 w 3067050"/>
              <a:gd name="connsiteY1" fmla="*/ 1476394 h 1476394"/>
              <a:gd name="connsiteX2" fmla="*/ 104775 w 3067050"/>
              <a:gd name="connsiteY2" fmla="*/ 1343044 h 1476394"/>
              <a:gd name="connsiteX3" fmla="*/ 114300 w 3067050"/>
              <a:gd name="connsiteY3" fmla="*/ 1314469 h 1476394"/>
              <a:gd name="connsiteX4" fmla="*/ 152400 w 3067050"/>
              <a:gd name="connsiteY4" fmla="*/ 1266844 h 1476394"/>
              <a:gd name="connsiteX5" fmla="*/ 190500 w 3067050"/>
              <a:gd name="connsiteY5" fmla="*/ 1228744 h 1476394"/>
              <a:gd name="connsiteX6" fmla="*/ 200025 w 3067050"/>
              <a:gd name="connsiteY6" fmla="*/ 1200169 h 1476394"/>
              <a:gd name="connsiteX7" fmla="*/ 285750 w 3067050"/>
              <a:gd name="connsiteY7" fmla="*/ 1133494 h 1476394"/>
              <a:gd name="connsiteX8" fmla="*/ 314325 w 3067050"/>
              <a:gd name="connsiteY8" fmla="*/ 1104919 h 1476394"/>
              <a:gd name="connsiteX9" fmla="*/ 342900 w 3067050"/>
              <a:gd name="connsiteY9" fmla="*/ 1057294 h 1476394"/>
              <a:gd name="connsiteX10" fmla="*/ 371475 w 3067050"/>
              <a:gd name="connsiteY10" fmla="*/ 1038244 h 1476394"/>
              <a:gd name="connsiteX11" fmla="*/ 381000 w 3067050"/>
              <a:gd name="connsiteY11" fmla="*/ 1009669 h 1476394"/>
              <a:gd name="connsiteX12" fmla="*/ 466725 w 3067050"/>
              <a:gd name="connsiteY12" fmla="*/ 962044 h 1476394"/>
              <a:gd name="connsiteX13" fmla="*/ 571500 w 3067050"/>
              <a:gd name="connsiteY13" fmla="*/ 876319 h 1476394"/>
              <a:gd name="connsiteX14" fmla="*/ 638175 w 3067050"/>
              <a:gd name="connsiteY14" fmla="*/ 809644 h 1476394"/>
              <a:gd name="connsiteX15" fmla="*/ 685800 w 3067050"/>
              <a:gd name="connsiteY15" fmla="*/ 781069 h 1476394"/>
              <a:gd name="connsiteX16" fmla="*/ 714375 w 3067050"/>
              <a:gd name="connsiteY16" fmla="*/ 752494 h 1476394"/>
              <a:gd name="connsiteX17" fmla="*/ 742950 w 3067050"/>
              <a:gd name="connsiteY17" fmla="*/ 742969 h 1476394"/>
              <a:gd name="connsiteX18" fmla="*/ 771525 w 3067050"/>
              <a:gd name="connsiteY18" fmla="*/ 723919 h 1476394"/>
              <a:gd name="connsiteX19" fmla="*/ 838200 w 3067050"/>
              <a:gd name="connsiteY19" fmla="*/ 695344 h 1476394"/>
              <a:gd name="connsiteX20" fmla="*/ 962025 w 3067050"/>
              <a:gd name="connsiteY20" fmla="*/ 609619 h 1476394"/>
              <a:gd name="connsiteX21" fmla="*/ 1076325 w 3067050"/>
              <a:gd name="connsiteY21" fmla="*/ 552469 h 1476394"/>
              <a:gd name="connsiteX22" fmla="*/ 1114425 w 3067050"/>
              <a:gd name="connsiteY22" fmla="*/ 533419 h 1476394"/>
              <a:gd name="connsiteX23" fmla="*/ 1200150 w 3067050"/>
              <a:gd name="connsiteY23" fmla="*/ 485794 h 1476394"/>
              <a:gd name="connsiteX24" fmla="*/ 1228725 w 3067050"/>
              <a:gd name="connsiteY24" fmla="*/ 466744 h 1476394"/>
              <a:gd name="connsiteX25" fmla="*/ 1266825 w 3067050"/>
              <a:gd name="connsiteY25" fmla="*/ 438169 h 1476394"/>
              <a:gd name="connsiteX26" fmla="*/ 1304925 w 3067050"/>
              <a:gd name="connsiteY26" fmla="*/ 428644 h 1476394"/>
              <a:gd name="connsiteX27" fmla="*/ 1381125 w 3067050"/>
              <a:gd name="connsiteY27" fmla="*/ 381019 h 1476394"/>
              <a:gd name="connsiteX28" fmla="*/ 1514475 w 3067050"/>
              <a:gd name="connsiteY28" fmla="*/ 342919 h 1476394"/>
              <a:gd name="connsiteX29" fmla="*/ 1543050 w 3067050"/>
              <a:gd name="connsiteY29" fmla="*/ 323869 h 1476394"/>
              <a:gd name="connsiteX30" fmla="*/ 1619250 w 3067050"/>
              <a:gd name="connsiteY30" fmla="*/ 295294 h 1476394"/>
              <a:gd name="connsiteX31" fmla="*/ 1724025 w 3067050"/>
              <a:gd name="connsiteY31" fmla="*/ 247669 h 1476394"/>
              <a:gd name="connsiteX32" fmla="*/ 1771650 w 3067050"/>
              <a:gd name="connsiteY32" fmla="*/ 219094 h 1476394"/>
              <a:gd name="connsiteX33" fmla="*/ 1800225 w 3067050"/>
              <a:gd name="connsiteY33" fmla="*/ 209569 h 1476394"/>
              <a:gd name="connsiteX34" fmla="*/ 1838325 w 3067050"/>
              <a:gd name="connsiteY34" fmla="*/ 190519 h 1476394"/>
              <a:gd name="connsiteX35" fmla="*/ 1866900 w 3067050"/>
              <a:gd name="connsiteY35" fmla="*/ 180994 h 1476394"/>
              <a:gd name="connsiteX36" fmla="*/ 1905000 w 3067050"/>
              <a:gd name="connsiteY36" fmla="*/ 161944 h 1476394"/>
              <a:gd name="connsiteX37" fmla="*/ 1933575 w 3067050"/>
              <a:gd name="connsiteY37" fmla="*/ 152419 h 1476394"/>
              <a:gd name="connsiteX38" fmla="*/ 1981200 w 3067050"/>
              <a:gd name="connsiteY38" fmla="*/ 133369 h 1476394"/>
              <a:gd name="connsiteX39" fmla="*/ 2047875 w 3067050"/>
              <a:gd name="connsiteY39" fmla="*/ 123844 h 1476394"/>
              <a:gd name="connsiteX40" fmla="*/ 2152650 w 3067050"/>
              <a:gd name="connsiteY40" fmla="*/ 104794 h 1476394"/>
              <a:gd name="connsiteX41" fmla="*/ 2219325 w 3067050"/>
              <a:gd name="connsiteY41" fmla="*/ 85744 h 1476394"/>
              <a:gd name="connsiteX42" fmla="*/ 2609850 w 3067050"/>
              <a:gd name="connsiteY42" fmla="*/ 76219 h 1476394"/>
              <a:gd name="connsiteX43" fmla="*/ 2676525 w 3067050"/>
              <a:gd name="connsiteY43" fmla="*/ 66694 h 1476394"/>
              <a:gd name="connsiteX44" fmla="*/ 2724150 w 3067050"/>
              <a:gd name="connsiteY44" fmla="*/ 57169 h 1476394"/>
              <a:gd name="connsiteX45" fmla="*/ 2800350 w 3067050"/>
              <a:gd name="connsiteY45" fmla="*/ 47644 h 1476394"/>
              <a:gd name="connsiteX46" fmla="*/ 2838450 w 3067050"/>
              <a:gd name="connsiteY46" fmla="*/ 38119 h 1476394"/>
              <a:gd name="connsiteX47" fmla="*/ 2924175 w 3067050"/>
              <a:gd name="connsiteY47" fmla="*/ 28594 h 1476394"/>
              <a:gd name="connsiteX48" fmla="*/ 2981325 w 3067050"/>
              <a:gd name="connsiteY48" fmla="*/ 9544 h 1476394"/>
              <a:gd name="connsiteX49" fmla="*/ 3067050 w 3067050"/>
              <a:gd name="connsiteY49" fmla="*/ 19 h 1476394"/>
              <a:gd name="connsiteX50" fmla="*/ 3067050 w 3067050"/>
              <a:gd name="connsiteY50" fmla="*/ 19069 h 1476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3067050" h="1476394">
                <a:moveTo>
                  <a:pt x="0" y="1476394"/>
                </a:moveTo>
                <a:lnTo>
                  <a:pt x="0" y="1476394"/>
                </a:lnTo>
                <a:cubicBezTo>
                  <a:pt x="34925" y="1431944"/>
                  <a:pt x="72176" y="1389227"/>
                  <a:pt x="104775" y="1343044"/>
                </a:cubicBezTo>
                <a:cubicBezTo>
                  <a:pt x="110565" y="1334841"/>
                  <a:pt x="108979" y="1322983"/>
                  <a:pt x="114300" y="1314469"/>
                </a:cubicBezTo>
                <a:cubicBezTo>
                  <a:pt x="125075" y="1297229"/>
                  <a:pt x="139700" y="1282719"/>
                  <a:pt x="152400" y="1266844"/>
                </a:cubicBezTo>
                <a:cubicBezTo>
                  <a:pt x="177800" y="1190644"/>
                  <a:pt x="139700" y="1279544"/>
                  <a:pt x="190500" y="1228744"/>
                </a:cubicBezTo>
                <a:cubicBezTo>
                  <a:pt x="197600" y="1221644"/>
                  <a:pt x="192925" y="1207269"/>
                  <a:pt x="200025" y="1200169"/>
                </a:cubicBezTo>
                <a:cubicBezTo>
                  <a:pt x="225623" y="1174571"/>
                  <a:pt x="260152" y="1159092"/>
                  <a:pt x="285750" y="1133494"/>
                </a:cubicBezTo>
                <a:cubicBezTo>
                  <a:pt x="295275" y="1123969"/>
                  <a:pt x="306243" y="1115695"/>
                  <a:pt x="314325" y="1104919"/>
                </a:cubicBezTo>
                <a:cubicBezTo>
                  <a:pt x="325433" y="1090108"/>
                  <a:pt x="330852" y="1071350"/>
                  <a:pt x="342900" y="1057294"/>
                </a:cubicBezTo>
                <a:cubicBezTo>
                  <a:pt x="350350" y="1048602"/>
                  <a:pt x="361950" y="1044594"/>
                  <a:pt x="371475" y="1038244"/>
                </a:cubicBezTo>
                <a:cubicBezTo>
                  <a:pt x="374650" y="1028719"/>
                  <a:pt x="373900" y="1016769"/>
                  <a:pt x="381000" y="1009669"/>
                </a:cubicBezTo>
                <a:cubicBezTo>
                  <a:pt x="413752" y="976917"/>
                  <a:pt x="430792" y="974022"/>
                  <a:pt x="466725" y="962044"/>
                </a:cubicBezTo>
                <a:cubicBezTo>
                  <a:pt x="501650" y="933469"/>
                  <a:pt x="537773" y="906299"/>
                  <a:pt x="571500" y="876319"/>
                </a:cubicBezTo>
                <a:cubicBezTo>
                  <a:pt x="594992" y="855437"/>
                  <a:pt x="611223" y="825815"/>
                  <a:pt x="638175" y="809644"/>
                </a:cubicBezTo>
                <a:cubicBezTo>
                  <a:pt x="654050" y="800119"/>
                  <a:pt x="670989" y="792177"/>
                  <a:pt x="685800" y="781069"/>
                </a:cubicBezTo>
                <a:cubicBezTo>
                  <a:pt x="696576" y="772987"/>
                  <a:pt x="703167" y="759966"/>
                  <a:pt x="714375" y="752494"/>
                </a:cubicBezTo>
                <a:cubicBezTo>
                  <a:pt x="722729" y="746925"/>
                  <a:pt x="733970" y="747459"/>
                  <a:pt x="742950" y="742969"/>
                </a:cubicBezTo>
                <a:cubicBezTo>
                  <a:pt x="753189" y="737849"/>
                  <a:pt x="761286" y="729039"/>
                  <a:pt x="771525" y="723919"/>
                </a:cubicBezTo>
                <a:cubicBezTo>
                  <a:pt x="815317" y="702023"/>
                  <a:pt x="788649" y="730030"/>
                  <a:pt x="838200" y="695344"/>
                </a:cubicBezTo>
                <a:cubicBezTo>
                  <a:pt x="951789" y="615832"/>
                  <a:pt x="835859" y="676022"/>
                  <a:pt x="962025" y="609619"/>
                </a:cubicBezTo>
                <a:cubicBezTo>
                  <a:pt x="999720" y="589780"/>
                  <a:pt x="1038225" y="571519"/>
                  <a:pt x="1076325" y="552469"/>
                </a:cubicBezTo>
                <a:cubicBezTo>
                  <a:pt x="1089025" y="546119"/>
                  <a:pt x="1103066" y="541938"/>
                  <a:pt x="1114425" y="533419"/>
                </a:cubicBezTo>
                <a:cubicBezTo>
                  <a:pt x="1189365" y="477214"/>
                  <a:pt x="1112840" y="529449"/>
                  <a:pt x="1200150" y="485794"/>
                </a:cubicBezTo>
                <a:cubicBezTo>
                  <a:pt x="1210389" y="480674"/>
                  <a:pt x="1219410" y="473398"/>
                  <a:pt x="1228725" y="466744"/>
                </a:cubicBezTo>
                <a:cubicBezTo>
                  <a:pt x="1241643" y="457517"/>
                  <a:pt x="1252626" y="445269"/>
                  <a:pt x="1266825" y="438169"/>
                </a:cubicBezTo>
                <a:cubicBezTo>
                  <a:pt x="1278534" y="432315"/>
                  <a:pt x="1292225" y="431819"/>
                  <a:pt x="1304925" y="428644"/>
                </a:cubicBezTo>
                <a:cubicBezTo>
                  <a:pt x="1330325" y="412769"/>
                  <a:pt x="1353428" y="392424"/>
                  <a:pt x="1381125" y="381019"/>
                </a:cubicBezTo>
                <a:cubicBezTo>
                  <a:pt x="1558404" y="308022"/>
                  <a:pt x="1395944" y="402185"/>
                  <a:pt x="1514475" y="342919"/>
                </a:cubicBezTo>
                <a:cubicBezTo>
                  <a:pt x="1524714" y="337799"/>
                  <a:pt x="1532811" y="328989"/>
                  <a:pt x="1543050" y="323869"/>
                </a:cubicBezTo>
                <a:cubicBezTo>
                  <a:pt x="1645086" y="272851"/>
                  <a:pt x="1464826" y="379525"/>
                  <a:pt x="1619250" y="295294"/>
                </a:cubicBezTo>
                <a:cubicBezTo>
                  <a:pt x="1714649" y="243258"/>
                  <a:pt x="1636428" y="265188"/>
                  <a:pt x="1724025" y="247669"/>
                </a:cubicBezTo>
                <a:cubicBezTo>
                  <a:pt x="1739900" y="238144"/>
                  <a:pt x="1755091" y="227373"/>
                  <a:pt x="1771650" y="219094"/>
                </a:cubicBezTo>
                <a:cubicBezTo>
                  <a:pt x="1780630" y="214604"/>
                  <a:pt x="1790997" y="213524"/>
                  <a:pt x="1800225" y="209569"/>
                </a:cubicBezTo>
                <a:cubicBezTo>
                  <a:pt x="1813276" y="203976"/>
                  <a:pt x="1825274" y="196112"/>
                  <a:pt x="1838325" y="190519"/>
                </a:cubicBezTo>
                <a:cubicBezTo>
                  <a:pt x="1847553" y="186564"/>
                  <a:pt x="1857672" y="184949"/>
                  <a:pt x="1866900" y="180994"/>
                </a:cubicBezTo>
                <a:cubicBezTo>
                  <a:pt x="1879951" y="175401"/>
                  <a:pt x="1891949" y="167537"/>
                  <a:pt x="1905000" y="161944"/>
                </a:cubicBezTo>
                <a:cubicBezTo>
                  <a:pt x="1914228" y="157989"/>
                  <a:pt x="1924174" y="155944"/>
                  <a:pt x="1933575" y="152419"/>
                </a:cubicBezTo>
                <a:cubicBezTo>
                  <a:pt x="1949584" y="146416"/>
                  <a:pt x="1964613" y="137516"/>
                  <a:pt x="1981200" y="133369"/>
                </a:cubicBezTo>
                <a:cubicBezTo>
                  <a:pt x="2002980" y="127924"/>
                  <a:pt x="2025650" y="127019"/>
                  <a:pt x="2047875" y="123844"/>
                </a:cubicBezTo>
                <a:cubicBezTo>
                  <a:pt x="2113408" y="102000"/>
                  <a:pt x="2034176" y="126335"/>
                  <a:pt x="2152650" y="104794"/>
                </a:cubicBezTo>
                <a:cubicBezTo>
                  <a:pt x="2183955" y="99102"/>
                  <a:pt x="2184117" y="87309"/>
                  <a:pt x="2219325" y="85744"/>
                </a:cubicBezTo>
                <a:cubicBezTo>
                  <a:pt x="2349410" y="79962"/>
                  <a:pt x="2479675" y="79394"/>
                  <a:pt x="2609850" y="76219"/>
                </a:cubicBezTo>
                <a:cubicBezTo>
                  <a:pt x="2632075" y="73044"/>
                  <a:pt x="2654380" y="70385"/>
                  <a:pt x="2676525" y="66694"/>
                </a:cubicBezTo>
                <a:cubicBezTo>
                  <a:pt x="2692494" y="64032"/>
                  <a:pt x="2708149" y="59631"/>
                  <a:pt x="2724150" y="57169"/>
                </a:cubicBezTo>
                <a:cubicBezTo>
                  <a:pt x="2749450" y="53277"/>
                  <a:pt x="2775101" y="51852"/>
                  <a:pt x="2800350" y="47644"/>
                </a:cubicBezTo>
                <a:cubicBezTo>
                  <a:pt x="2813263" y="45492"/>
                  <a:pt x="2825511" y="40110"/>
                  <a:pt x="2838450" y="38119"/>
                </a:cubicBezTo>
                <a:cubicBezTo>
                  <a:pt x="2866867" y="33747"/>
                  <a:pt x="2895600" y="31769"/>
                  <a:pt x="2924175" y="28594"/>
                </a:cubicBezTo>
                <a:cubicBezTo>
                  <a:pt x="2943225" y="22244"/>
                  <a:pt x="2961446" y="12384"/>
                  <a:pt x="2981325" y="9544"/>
                </a:cubicBezTo>
                <a:cubicBezTo>
                  <a:pt x="3054286" y="-879"/>
                  <a:pt x="3025549" y="19"/>
                  <a:pt x="3067050" y="19"/>
                </a:cubicBezTo>
                <a:lnTo>
                  <a:pt x="3067050" y="19069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1" name="Ευθεία γραμμή σύνδεσης 30"/>
          <p:cNvCxnSpPr/>
          <p:nvPr/>
        </p:nvCxnSpPr>
        <p:spPr>
          <a:xfrm flipV="1">
            <a:off x="2309616" y="2708920"/>
            <a:ext cx="4506464" cy="144016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" name="Ελεύθερη σχεδίαση 35"/>
          <p:cNvSpPr/>
          <p:nvPr/>
        </p:nvSpPr>
        <p:spPr>
          <a:xfrm>
            <a:off x="2682818" y="4971256"/>
            <a:ext cx="3413179" cy="1550745"/>
          </a:xfrm>
          <a:custGeom>
            <a:avLst/>
            <a:gdLst>
              <a:gd name="connsiteX0" fmla="*/ 0 w 3543300"/>
              <a:gd name="connsiteY0" fmla="*/ 619125 h 1143000"/>
              <a:gd name="connsiteX1" fmla="*/ 0 w 3543300"/>
              <a:gd name="connsiteY1" fmla="*/ 619125 h 1143000"/>
              <a:gd name="connsiteX2" fmla="*/ 152400 w 3543300"/>
              <a:gd name="connsiteY2" fmla="*/ 523875 h 1143000"/>
              <a:gd name="connsiteX3" fmla="*/ 180975 w 3543300"/>
              <a:gd name="connsiteY3" fmla="*/ 504825 h 1143000"/>
              <a:gd name="connsiteX4" fmla="*/ 219075 w 3543300"/>
              <a:gd name="connsiteY4" fmla="*/ 495300 h 1143000"/>
              <a:gd name="connsiteX5" fmla="*/ 285750 w 3543300"/>
              <a:gd name="connsiteY5" fmla="*/ 466725 h 1143000"/>
              <a:gd name="connsiteX6" fmla="*/ 323850 w 3543300"/>
              <a:gd name="connsiteY6" fmla="*/ 457200 h 1143000"/>
              <a:gd name="connsiteX7" fmla="*/ 381000 w 3543300"/>
              <a:gd name="connsiteY7" fmla="*/ 438150 h 1143000"/>
              <a:gd name="connsiteX8" fmla="*/ 409575 w 3543300"/>
              <a:gd name="connsiteY8" fmla="*/ 428625 h 1143000"/>
              <a:gd name="connsiteX9" fmla="*/ 447675 w 3543300"/>
              <a:gd name="connsiteY9" fmla="*/ 409575 h 1143000"/>
              <a:gd name="connsiteX10" fmla="*/ 476250 w 3543300"/>
              <a:gd name="connsiteY10" fmla="*/ 390525 h 1143000"/>
              <a:gd name="connsiteX11" fmla="*/ 523875 w 3543300"/>
              <a:gd name="connsiteY11" fmla="*/ 381000 h 1143000"/>
              <a:gd name="connsiteX12" fmla="*/ 600075 w 3543300"/>
              <a:gd name="connsiteY12" fmla="*/ 333375 h 1143000"/>
              <a:gd name="connsiteX13" fmla="*/ 657225 w 3543300"/>
              <a:gd name="connsiteY13" fmla="*/ 295275 h 1143000"/>
              <a:gd name="connsiteX14" fmla="*/ 704850 w 3543300"/>
              <a:gd name="connsiteY14" fmla="*/ 276225 h 1143000"/>
              <a:gd name="connsiteX15" fmla="*/ 781050 w 3543300"/>
              <a:gd name="connsiteY15" fmla="*/ 247650 h 1143000"/>
              <a:gd name="connsiteX16" fmla="*/ 847725 w 3543300"/>
              <a:gd name="connsiteY16" fmla="*/ 209550 h 1143000"/>
              <a:gd name="connsiteX17" fmla="*/ 876300 w 3543300"/>
              <a:gd name="connsiteY17" fmla="*/ 200025 h 1143000"/>
              <a:gd name="connsiteX18" fmla="*/ 952500 w 3543300"/>
              <a:gd name="connsiteY18" fmla="*/ 171450 h 1143000"/>
              <a:gd name="connsiteX19" fmla="*/ 1019175 w 3543300"/>
              <a:gd name="connsiteY19" fmla="*/ 142875 h 1143000"/>
              <a:gd name="connsiteX20" fmla="*/ 1219200 w 3543300"/>
              <a:gd name="connsiteY20" fmla="*/ 114300 h 1143000"/>
              <a:gd name="connsiteX21" fmla="*/ 1419225 w 3543300"/>
              <a:gd name="connsiteY21" fmla="*/ 85725 h 1143000"/>
              <a:gd name="connsiteX22" fmla="*/ 1495425 w 3543300"/>
              <a:gd name="connsiteY22" fmla="*/ 57150 h 1143000"/>
              <a:gd name="connsiteX23" fmla="*/ 1600200 w 3543300"/>
              <a:gd name="connsiteY23" fmla="*/ 28575 h 1143000"/>
              <a:gd name="connsiteX24" fmla="*/ 1657350 w 3543300"/>
              <a:gd name="connsiteY24" fmla="*/ 9525 h 1143000"/>
              <a:gd name="connsiteX25" fmla="*/ 1685925 w 3543300"/>
              <a:gd name="connsiteY25" fmla="*/ 0 h 1143000"/>
              <a:gd name="connsiteX26" fmla="*/ 1790700 w 3543300"/>
              <a:gd name="connsiteY26" fmla="*/ 28575 h 1143000"/>
              <a:gd name="connsiteX27" fmla="*/ 1962150 w 3543300"/>
              <a:gd name="connsiteY27" fmla="*/ 142875 h 1143000"/>
              <a:gd name="connsiteX28" fmla="*/ 2038350 w 3543300"/>
              <a:gd name="connsiteY28" fmla="*/ 209550 h 1143000"/>
              <a:gd name="connsiteX29" fmla="*/ 2076450 w 3543300"/>
              <a:gd name="connsiteY29" fmla="*/ 228600 h 1143000"/>
              <a:gd name="connsiteX30" fmla="*/ 2105025 w 3543300"/>
              <a:gd name="connsiteY30" fmla="*/ 247650 h 1143000"/>
              <a:gd name="connsiteX31" fmla="*/ 2114550 w 3543300"/>
              <a:gd name="connsiteY31" fmla="*/ 276225 h 1143000"/>
              <a:gd name="connsiteX32" fmla="*/ 2181225 w 3543300"/>
              <a:gd name="connsiteY32" fmla="*/ 314325 h 1143000"/>
              <a:gd name="connsiteX33" fmla="*/ 2247900 w 3543300"/>
              <a:gd name="connsiteY33" fmla="*/ 342900 h 1143000"/>
              <a:gd name="connsiteX34" fmla="*/ 2305050 w 3543300"/>
              <a:gd name="connsiteY34" fmla="*/ 381000 h 1143000"/>
              <a:gd name="connsiteX35" fmla="*/ 2333625 w 3543300"/>
              <a:gd name="connsiteY35" fmla="*/ 409575 h 1143000"/>
              <a:gd name="connsiteX36" fmla="*/ 2409825 w 3543300"/>
              <a:gd name="connsiteY36" fmla="*/ 447675 h 1143000"/>
              <a:gd name="connsiteX37" fmla="*/ 2438400 w 3543300"/>
              <a:gd name="connsiteY37" fmla="*/ 466725 h 1143000"/>
              <a:gd name="connsiteX38" fmla="*/ 2476500 w 3543300"/>
              <a:gd name="connsiteY38" fmla="*/ 476250 h 1143000"/>
              <a:gd name="connsiteX39" fmla="*/ 2533650 w 3543300"/>
              <a:gd name="connsiteY39" fmla="*/ 523875 h 1143000"/>
              <a:gd name="connsiteX40" fmla="*/ 2562225 w 3543300"/>
              <a:gd name="connsiteY40" fmla="*/ 552450 h 1143000"/>
              <a:gd name="connsiteX41" fmla="*/ 2619375 w 3543300"/>
              <a:gd name="connsiteY41" fmla="*/ 581025 h 1143000"/>
              <a:gd name="connsiteX42" fmla="*/ 2667000 w 3543300"/>
              <a:gd name="connsiteY42" fmla="*/ 628650 h 1143000"/>
              <a:gd name="connsiteX43" fmla="*/ 2695575 w 3543300"/>
              <a:gd name="connsiteY43" fmla="*/ 657225 h 1143000"/>
              <a:gd name="connsiteX44" fmla="*/ 2724150 w 3543300"/>
              <a:gd name="connsiteY44" fmla="*/ 666750 h 1143000"/>
              <a:gd name="connsiteX45" fmla="*/ 2752725 w 3543300"/>
              <a:gd name="connsiteY45" fmla="*/ 685800 h 1143000"/>
              <a:gd name="connsiteX46" fmla="*/ 2809875 w 3543300"/>
              <a:gd name="connsiteY46" fmla="*/ 704850 h 1143000"/>
              <a:gd name="connsiteX47" fmla="*/ 2838450 w 3543300"/>
              <a:gd name="connsiteY47" fmla="*/ 714375 h 1143000"/>
              <a:gd name="connsiteX48" fmla="*/ 2867025 w 3543300"/>
              <a:gd name="connsiteY48" fmla="*/ 733425 h 1143000"/>
              <a:gd name="connsiteX49" fmla="*/ 2924175 w 3543300"/>
              <a:gd name="connsiteY49" fmla="*/ 752475 h 1143000"/>
              <a:gd name="connsiteX50" fmla="*/ 2952750 w 3543300"/>
              <a:gd name="connsiteY50" fmla="*/ 762000 h 1143000"/>
              <a:gd name="connsiteX51" fmla="*/ 2981325 w 3543300"/>
              <a:gd name="connsiteY51" fmla="*/ 781050 h 1143000"/>
              <a:gd name="connsiteX52" fmla="*/ 3019425 w 3543300"/>
              <a:gd name="connsiteY52" fmla="*/ 819150 h 1143000"/>
              <a:gd name="connsiteX53" fmla="*/ 3048000 w 3543300"/>
              <a:gd name="connsiteY53" fmla="*/ 847725 h 1143000"/>
              <a:gd name="connsiteX54" fmla="*/ 3114675 w 3543300"/>
              <a:gd name="connsiteY54" fmla="*/ 885825 h 1143000"/>
              <a:gd name="connsiteX55" fmla="*/ 3171825 w 3543300"/>
              <a:gd name="connsiteY55" fmla="*/ 914400 h 1143000"/>
              <a:gd name="connsiteX56" fmla="*/ 3190875 w 3543300"/>
              <a:gd name="connsiteY56" fmla="*/ 942975 h 1143000"/>
              <a:gd name="connsiteX57" fmla="*/ 3219450 w 3543300"/>
              <a:gd name="connsiteY57" fmla="*/ 952500 h 1143000"/>
              <a:gd name="connsiteX58" fmla="*/ 3286125 w 3543300"/>
              <a:gd name="connsiteY58" fmla="*/ 990600 h 1143000"/>
              <a:gd name="connsiteX59" fmla="*/ 3305175 w 3543300"/>
              <a:gd name="connsiteY59" fmla="*/ 1019175 h 1143000"/>
              <a:gd name="connsiteX60" fmla="*/ 3333750 w 3543300"/>
              <a:gd name="connsiteY60" fmla="*/ 1028700 h 1143000"/>
              <a:gd name="connsiteX61" fmla="*/ 3381375 w 3543300"/>
              <a:gd name="connsiteY61" fmla="*/ 1047750 h 1143000"/>
              <a:gd name="connsiteX62" fmla="*/ 3419475 w 3543300"/>
              <a:gd name="connsiteY62" fmla="*/ 1057275 h 1143000"/>
              <a:gd name="connsiteX63" fmla="*/ 3448050 w 3543300"/>
              <a:gd name="connsiteY63" fmla="*/ 1066800 h 1143000"/>
              <a:gd name="connsiteX64" fmla="*/ 3476625 w 3543300"/>
              <a:gd name="connsiteY64" fmla="*/ 1095375 h 1143000"/>
              <a:gd name="connsiteX65" fmla="*/ 3543300 w 3543300"/>
              <a:gd name="connsiteY65" fmla="*/ 1143000 h 1143000"/>
              <a:gd name="connsiteX66" fmla="*/ 3543300 w 3543300"/>
              <a:gd name="connsiteY66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3543300" h="1143000">
                <a:moveTo>
                  <a:pt x="0" y="619125"/>
                </a:moveTo>
                <a:lnTo>
                  <a:pt x="0" y="619125"/>
                </a:lnTo>
                <a:cubicBezTo>
                  <a:pt x="216089" y="461969"/>
                  <a:pt x="26082" y="587034"/>
                  <a:pt x="152400" y="523875"/>
                </a:cubicBezTo>
                <a:cubicBezTo>
                  <a:pt x="162639" y="518755"/>
                  <a:pt x="170453" y="509334"/>
                  <a:pt x="180975" y="504825"/>
                </a:cubicBezTo>
                <a:cubicBezTo>
                  <a:pt x="193007" y="499668"/>
                  <a:pt x="206488" y="498896"/>
                  <a:pt x="219075" y="495300"/>
                </a:cubicBezTo>
                <a:cubicBezTo>
                  <a:pt x="285303" y="476378"/>
                  <a:pt x="204470" y="497205"/>
                  <a:pt x="285750" y="466725"/>
                </a:cubicBezTo>
                <a:cubicBezTo>
                  <a:pt x="298007" y="462128"/>
                  <a:pt x="311311" y="460962"/>
                  <a:pt x="323850" y="457200"/>
                </a:cubicBezTo>
                <a:cubicBezTo>
                  <a:pt x="343084" y="451430"/>
                  <a:pt x="361950" y="444500"/>
                  <a:pt x="381000" y="438150"/>
                </a:cubicBezTo>
                <a:cubicBezTo>
                  <a:pt x="390525" y="434975"/>
                  <a:pt x="400595" y="433115"/>
                  <a:pt x="409575" y="428625"/>
                </a:cubicBezTo>
                <a:cubicBezTo>
                  <a:pt x="422275" y="422275"/>
                  <a:pt x="435347" y="416620"/>
                  <a:pt x="447675" y="409575"/>
                </a:cubicBezTo>
                <a:cubicBezTo>
                  <a:pt x="457614" y="403895"/>
                  <a:pt x="465531" y="394545"/>
                  <a:pt x="476250" y="390525"/>
                </a:cubicBezTo>
                <a:cubicBezTo>
                  <a:pt x="491409" y="384841"/>
                  <a:pt x="508000" y="384175"/>
                  <a:pt x="523875" y="381000"/>
                </a:cubicBezTo>
                <a:cubicBezTo>
                  <a:pt x="549275" y="365125"/>
                  <a:pt x="575153" y="349990"/>
                  <a:pt x="600075" y="333375"/>
                </a:cubicBezTo>
                <a:cubicBezTo>
                  <a:pt x="619125" y="320675"/>
                  <a:pt x="637125" y="306238"/>
                  <a:pt x="657225" y="295275"/>
                </a:cubicBezTo>
                <a:cubicBezTo>
                  <a:pt x="672235" y="287088"/>
                  <a:pt x="689226" y="283169"/>
                  <a:pt x="704850" y="276225"/>
                </a:cubicBezTo>
                <a:cubicBezTo>
                  <a:pt x="768890" y="247763"/>
                  <a:pt x="716054" y="263899"/>
                  <a:pt x="781050" y="247650"/>
                </a:cubicBezTo>
                <a:cubicBezTo>
                  <a:pt x="809748" y="228518"/>
                  <a:pt x="813888" y="224052"/>
                  <a:pt x="847725" y="209550"/>
                </a:cubicBezTo>
                <a:cubicBezTo>
                  <a:pt x="856953" y="205595"/>
                  <a:pt x="867072" y="203980"/>
                  <a:pt x="876300" y="200025"/>
                </a:cubicBezTo>
                <a:cubicBezTo>
                  <a:pt x="946032" y="170140"/>
                  <a:pt x="882256" y="189011"/>
                  <a:pt x="952500" y="171450"/>
                </a:cubicBezTo>
                <a:cubicBezTo>
                  <a:pt x="997835" y="141227"/>
                  <a:pt x="963259" y="159650"/>
                  <a:pt x="1019175" y="142875"/>
                </a:cubicBezTo>
                <a:cubicBezTo>
                  <a:pt x="1136239" y="107756"/>
                  <a:pt x="1021507" y="127480"/>
                  <a:pt x="1219200" y="114300"/>
                </a:cubicBezTo>
                <a:cubicBezTo>
                  <a:pt x="1335561" y="85210"/>
                  <a:pt x="1269295" y="97258"/>
                  <a:pt x="1419225" y="85725"/>
                </a:cubicBezTo>
                <a:cubicBezTo>
                  <a:pt x="1532131" y="63144"/>
                  <a:pt x="1415157" y="92825"/>
                  <a:pt x="1495425" y="57150"/>
                </a:cubicBezTo>
                <a:cubicBezTo>
                  <a:pt x="1556379" y="30059"/>
                  <a:pt x="1542200" y="44393"/>
                  <a:pt x="1600200" y="28575"/>
                </a:cubicBezTo>
                <a:cubicBezTo>
                  <a:pt x="1619573" y="23291"/>
                  <a:pt x="1638300" y="15875"/>
                  <a:pt x="1657350" y="9525"/>
                </a:cubicBezTo>
                <a:lnTo>
                  <a:pt x="1685925" y="0"/>
                </a:lnTo>
                <a:cubicBezTo>
                  <a:pt x="1720850" y="9525"/>
                  <a:pt x="1757426" y="14315"/>
                  <a:pt x="1790700" y="28575"/>
                </a:cubicBezTo>
                <a:cubicBezTo>
                  <a:pt x="1822442" y="42179"/>
                  <a:pt x="1934132" y="114857"/>
                  <a:pt x="1962150" y="142875"/>
                </a:cubicBezTo>
                <a:cubicBezTo>
                  <a:pt x="1989690" y="170415"/>
                  <a:pt x="2003464" y="186293"/>
                  <a:pt x="2038350" y="209550"/>
                </a:cubicBezTo>
                <a:cubicBezTo>
                  <a:pt x="2050164" y="217426"/>
                  <a:pt x="2064122" y="221555"/>
                  <a:pt x="2076450" y="228600"/>
                </a:cubicBezTo>
                <a:cubicBezTo>
                  <a:pt x="2086389" y="234280"/>
                  <a:pt x="2095500" y="241300"/>
                  <a:pt x="2105025" y="247650"/>
                </a:cubicBezTo>
                <a:cubicBezTo>
                  <a:pt x="2108200" y="257175"/>
                  <a:pt x="2108122" y="268512"/>
                  <a:pt x="2114550" y="276225"/>
                </a:cubicBezTo>
                <a:cubicBezTo>
                  <a:pt x="2142289" y="309512"/>
                  <a:pt x="2149222" y="300610"/>
                  <a:pt x="2181225" y="314325"/>
                </a:cubicBezTo>
                <a:cubicBezTo>
                  <a:pt x="2263615" y="349635"/>
                  <a:pt x="2180887" y="320562"/>
                  <a:pt x="2247900" y="342900"/>
                </a:cubicBezTo>
                <a:cubicBezTo>
                  <a:pt x="2339057" y="434057"/>
                  <a:pt x="2222342" y="325861"/>
                  <a:pt x="2305050" y="381000"/>
                </a:cubicBezTo>
                <a:cubicBezTo>
                  <a:pt x="2316258" y="388472"/>
                  <a:pt x="2322261" y="402343"/>
                  <a:pt x="2333625" y="409575"/>
                </a:cubicBezTo>
                <a:cubicBezTo>
                  <a:pt x="2357583" y="424821"/>
                  <a:pt x="2386196" y="431923"/>
                  <a:pt x="2409825" y="447675"/>
                </a:cubicBezTo>
                <a:cubicBezTo>
                  <a:pt x="2419350" y="454025"/>
                  <a:pt x="2427878" y="462216"/>
                  <a:pt x="2438400" y="466725"/>
                </a:cubicBezTo>
                <a:cubicBezTo>
                  <a:pt x="2450432" y="471882"/>
                  <a:pt x="2463800" y="473075"/>
                  <a:pt x="2476500" y="476250"/>
                </a:cubicBezTo>
                <a:cubicBezTo>
                  <a:pt x="2545596" y="568378"/>
                  <a:pt x="2468197" y="480240"/>
                  <a:pt x="2533650" y="523875"/>
                </a:cubicBezTo>
                <a:cubicBezTo>
                  <a:pt x="2544858" y="531347"/>
                  <a:pt x="2551877" y="543826"/>
                  <a:pt x="2562225" y="552450"/>
                </a:cubicBezTo>
                <a:cubicBezTo>
                  <a:pt x="2586844" y="572966"/>
                  <a:pt x="2590736" y="571479"/>
                  <a:pt x="2619375" y="581025"/>
                </a:cubicBezTo>
                <a:cubicBezTo>
                  <a:pt x="2654300" y="633412"/>
                  <a:pt x="2619375" y="588963"/>
                  <a:pt x="2667000" y="628650"/>
                </a:cubicBezTo>
                <a:cubicBezTo>
                  <a:pt x="2677348" y="637274"/>
                  <a:pt x="2684367" y="649753"/>
                  <a:pt x="2695575" y="657225"/>
                </a:cubicBezTo>
                <a:cubicBezTo>
                  <a:pt x="2703929" y="662794"/>
                  <a:pt x="2715170" y="662260"/>
                  <a:pt x="2724150" y="666750"/>
                </a:cubicBezTo>
                <a:cubicBezTo>
                  <a:pt x="2734389" y="671870"/>
                  <a:pt x="2742264" y="681151"/>
                  <a:pt x="2752725" y="685800"/>
                </a:cubicBezTo>
                <a:cubicBezTo>
                  <a:pt x="2771075" y="693955"/>
                  <a:pt x="2790825" y="698500"/>
                  <a:pt x="2809875" y="704850"/>
                </a:cubicBezTo>
                <a:cubicBezTo>
                  <a:pt x="2819400" y="708025"/>
                  <a:pt x="2830096" y="708806"/>
                  <a:pt x="2838450" y="714375"/>
                </a:cubicBezTo>
                <a:cubicBezTo>
                  <a:pt x="2847975" y="720725"/>
                  <a:pt x="2856564" y="728776"/>
                  <a:pt x="2867025" y="733425"/>
                </a:cubicBezTo>
                <a:cubicBezTo>
                  <a:pt x="2885375" y="741580"/>
                  <a:pt x="2905125" y="746125"/>
                  <a:pt x="2924175" y="752475"/>
                </a:cubicBezTo>
                <a:cubicBezTo>
                  <a:pt x="2933700" y="755650"/>
                  <a:pt x="2944396" y="756431"/>
                  <a:pt x="2952750" y="762000"/>
                </a:cubicBezTo>
                <a:lnTo>
                  <a:pt x="2981325" y="781050"/>
                </a:lnTo>
                <a:cubicBezTo>
                  <a:pt x="2999468" y="835479"/>
                  <a:pt x="2975882" y="790121"/>
                  <a:pt x="3019425" y="819150"/>
                </a:cubicBezTo>
                <a:cubicBezTo>
                  <a:pt x="3030633" y="826622"/>
                  <a:pt x="3037652" y="839101"/>
                  <a:pt x="3048000" y="847725"/>
                </a:cubicBezTo>
                <a:cubicBezTo>
                  <a:pt x="3073316" y="868822"/>
                  <a:pt x="3085032" y="868886"/>
                  <a:pt x="3114675" y="885825"/>
                </a:cubicBezTo>
                <a:cubicBezTo>
                  <a:pt x="3166376" y="915368"/>
                  <a:pt x="3119434" y="896936"/>
                  <a:pt x="3171825" y="914400"/>
                </a:cubicBezTo>
                <a:cubicBezTo>
                  <a:pt x="3178175" y="923925"/>
                  <a:pt x="3181936" y="935824"/>
                  <a:pt x="3190875" y="942975"/>
                </a:cubicBezTo>
                <a:cubicBezTo>
                  <a:pt x="3198715" y="949247"/>
                  <a:pt x="3210222" y="948545"/>
                  <a:pt x="3219450" y="952500"/>
                </a:cubicBezTo>
                <a:cubicBezTo>
                  <a:pt x="3253287" y="967002"/>
                  <a:pt x="3257427" y="971468"/>
                  <a:pt x="3286125" y="990600"/>
                </a:cubicBezTo>
                <a:cubicBezTo>
                  <a:pt x="3292475" y="1000125"/>
                  <a:pt x="3296236" y="1012024"/>
                  <a:pt x="3305175" y="1019175"/>
                </a:cubicBezTo>
                <a:cubicBezTo>
                  <a:pt x="3313015" y="1025447"/>
                  <a:pt x="3324349" y="1025175"/>
                  <a:pt x="3333750" y="1028700"/>
                </a:cubicBezTo>
                <a:cubicBezTo>
                  <a:pt x="3349759" y="1034703"/>
                  <a:pt x="3365155" y="1042343"/>
                  <a:pt x="3381375" y="1047750"/>
                </a:cubicBezTo>
                <a:cubicBezTo>
                  <a:pt x="3393794" y="1051890"/>
                  <a:pt x="3406888" y="1053679"/>
                  <a:pt x="3419475" y="1057275"/>
                </a:cubicBezTo>
                <a:cubicBezTo>
                  <a:pt x="3429129" y="1060033"/>
                  <a:pt x="3438525" y="1063625"/>
                  <a:pt x="3448050" y="1066800"/>
                </a:cubicBezTo>
                <a:cubicBezTo>
                  <a:pt x="3457575" y="1076325"/>
                  <a:pt x="3465992" y="1087105"/>
                  <a:pt x="3476625" y="1095375"/>
                </a:cubicBezTo>
                <a:cubicBezTo>
                  <a:pt x="3567954" y="1166409"/>
                  <a:pt x="3511615" y="1111315"/>
                  <a:pt x="3543300" y="1143000"/>
                </a:cubicBezTo>
                <a:lnTo>
                  <a:pt x="3543300" y="1143000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Ορθογώνιο 36"/>
          <p:cNvSpPr/>
          <p:nvPr/>
        </p:nvSpPr>
        <p:spPr>
          <a:xfrm>
            <a:off x="6355135" y="2780928"/>
            <a:ext cx="460946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Y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39" name="Ορθογώνιο 38"/>
          <p:cNvSpPr/>
          <p:nvPr/>
        </p:nvSpPr>
        <p:spPr>
          <a:xfrm>
            <a:off x="5915982" y="6237312"/>
            <a:ext cx="666073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r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40" name="Ευθεία γραμμή σύνδεσης 39"/>
          <p:cNvCxnSpPr>
            <a:cxnSpLocks/>
            <a:endCxn id="36" idx="25"/>
          </p:cNvCxnSpPr>
          <p:nvPr/>
        </p:nvCxnSpPr>
        <p:spPr>
          <a:xfrm flipV="1">
            <a:off x="2318795" y="4971256"/>
            <a:ext cx="1988036" cy="113929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Ευθεία γραμμή σύνδεσης 43"/>
          <p:cNvCxnSpPr>
            <a:cxnSpLocks/>
            <a:stCxn id="36" idx="25"/>
          </p:cNvCxnSpPr>
          <p:nvPr/>
        </p:nvCxnSpPr>
        <p:spPr>
          <a:xfrm>
            <a:off x="4306831" y="4971256"/>
            <a:ext cx="7994" cy="1619597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Ορθογώνιο 44"/>
          <p:cNvSpPr/>
          <p:nvPr/>
        </p:nvSpPr>
        <p:spPr>
          <a:xfrm>
            <a:off x="2957328" y="6562550"/>
            <a:ext cx="507529" cy="23621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ambria" pitchFamily="18" charset="0"/>
              </a:rPr>
              <a:t>N*</a:t>
            </a:r>
            <a:endParaRPr lang="el-GR" b="1" dirty="0">
              <a:solidFill>
                <a:srgbClr val="FF0000"/>
              </a:solidFill>
              <a:latin typeface="Cambria" pitchFamily="18" charset="0"/>
            </a:endParaRPr>
          </a:p>
        </p:txBody>
      </p:sp>
      <p:cxnSp>
        <p:nvCxnSpPr>
          <p:cNvPr id="46" name="Ευθεία γραμμή σύνδεσης 45"/>
          <p:cNvCxnSpPr>
            <a:cxnSpLocks/>
            <a:stCxn id="36" idx="11"/>
          </p:cNvCxnSpPr>
          <p:nvPr/>
        </p:nvCxnSpPr>
        <p:spPr>
          <a:xfrm flipH="1">
            <a:off x="3177939" y="5488171"/>
            <a:ext cx="9516" cy="1109181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Ορθογώνιο 47"/>
          <p:cNvSpPr/>
          <p:nvPr/>
        </p:nvSpPr>
        <p:spPr>
          <a:xfrm>
            <a:off x="5061799" y="6539796"/>
            <a:ext cx="720081" cy="30822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FF0000"/>
                </a:solidFill>
                <a:latin typeface="Cambria" pitchFamily="18" charset="0"/>
              </a:rPr>
              <a:t>Nfull</a:t>
            </a:r>
            <a:endParaRPr lang="el-GR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49" name="Ορθογώνιο 48"/>
          <p:cNvSpPr/>
          <p:nvPr/>
        </p:nvSpPr>
        <p:spPr>
          <a:xfrm>
            <a:off x="3936029" y="6540917"/>
            <a:ext cx="792088" cy="30822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FF0000"/>
                </a:solidFill>
                <a:latin typeface="Cambria" pitchFamily="18" charset="0"/>
              </a:rPr>
              <a:t>Nmax</a:t>
            </a:r>
            <a:endParaRPr lang="el-GR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50" name="Ορθογώνιο 49"/>
          <p:cNvSpPr/>
          <p:nvPr/>
        </p:nvSpPr>
        <p:spPr>
          <a:xfrm>
            <a:off x="1524000" y="5047667"/>
            <a:ext cx="683568" cy="25354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prstClr val="black"/>
                </a:solidFill>
                <a:latin typeface="Cambria" pitchFamily="18" charset="0"/>
              </a:rPr>
              <a:t>r</a:t>
            </a:r>
            <a:r>
              <a:rPr lang="en-US" sz="1400" dirty="0" err="1">
                <a:solidFill>
                  <a:prstClr val="black"/>
                </a:solidFill>
                <a:latin typeface="Calibri"/>
              </a:rPr>
              <a:t>max</a:t>
            </a:r>
            <a:endParaRPr lang="el-GR" sz="1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51" name="Ευθεία γραμμή σύνδεσης 50"/>
          <p:cNvCxnSpPr/>
          <p:nvPr/>
        </p:nvCxnSpPr>
        <p:spPr>
          <a:xfrm>
            <a:off x="5325425" y="663880"/>
            <a:ext cx="65828" cy="5944768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Ευθεία γραμμή σύνδεσης 52"/>
          <p:cNvCxnSpPr>
            <a:stCxn id="27" idx="23"/>
          </p:cNvCxnSpPr>
          <p:nvPr/>
        </p:nvCxnSpPr>
        <p:spPr>
          <a:xfrm>
            <a:off x="4279411" y="1660553"/>
            <a:ext cx="26197" cy="4930301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Ευθεία γραμμή σύνδεσης 56"/>
          <p:cNvCxnSpPr>
            <a:stCxn id="27" idx="7"/>
          </p:cNvCxnSpPr>
          <p:nvPr/>
        </p:nvCxnSpPr>
        <p:spPr>
          <a:xfrm flipH="1">
            <a:off x="3174672" y="2080128"/>
            <a:ext cx="2048" cy="4528521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9" name="Ορθογώνιο 58"/>
          <p:cNvSpPr/>
          <p:nvPr/>
        </p:nvSpPr>
        <p:spPr>
          <a:xfrm>
            <a:off x="6816082" y="2460551"/>
            <a:ext cx="1656183" cy="60840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>
                <a:solidFill>
                  <a:prstClr val="black"/>
                </a:solidFill>
                <a:latin typeface="Cambria" pitchFamily="18" charset="0"/>
              </a:rPr>
              <a:t>100% </a:t>
            </a:r>
            <a:r>
              <a:rPr lang="el-GR" sz="1400" dirty="0">
                <a:solidFill>
                  <a:prstClr val="black"/>
                </a:solidFill>
                <a:latin typeface="Cambria" pitchFamily="18" charset="0"/>
              </a:rPr>
              <a:t>δυναμικότητα παραγωγής</a:t>
            </a:r>
          </a:p>
        </p:txBody>
      </p:sp>
      <p:sp>
        <p:nvSpPr>
          <p:cNvPr id="60" name="Ορθογώνιο 59"/>
          <p:cNvSpPr/>
          <p:nvPr/>
        </p:nvSpPr>
        <p:spPr>
          <a:xfrm>
            <a:off x="7104111" y="4077073"/>
            <a:ext cx="4593307" cy="226825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l-GR" b="1" dirty="0">
                <a:solidFill>
                  <a:srgbClr val="FF0000"/>
                </a:solidFill>
                <a:latin typeface="Cambria" pitchFamily="18" charset="0"/>
              </a:rPr>
              <a:t>Ν* </a:t>
            </a:r>
            <a:r>
              <a:rPr lang="el-GR" dirty="0">
                <a:solidFill>
                  <a:prstClr val="black"/>
                </a:solidFill>
                <a:latin typeface="Cambria" pitchFamily="18" charset="0"/>
              </a:rPr>
              <a:t>= Επίπεδο απασχόλησης στη Μεγάλη Ύφεση</a:t>
            </a:r>
          </a:p>
          <a:p>
            <a:pPr algn="just"/>
            <a:r>
              <a:rPr lang="el-GR" b="1" dirty="0">
                <a:solidFill>
                  <a:srgbClr val="FF0000"/>
                </a:solidFill>
                <a:latin typeface="Cambria" pitchFamily="18" charset="0"/>
              </a:rPr>
              <a:t>Ν</a:t>
            </a:r>
            <a:r>
              <a:rPr lang="en-US" sz="1600" b="1" dirty="0">
                <a:solidFill>
                  <a:srgbClr val="FF0000"/>
                </a:solidFill>
                <a:latin typeface="Cambria" pitchFamily="18" charset="0"/>
              </a:rPr>
              <a:t>max</a:t>
            </a:r>
            <a:r>
              <a:rPr lang="el-GR" b="1" dirty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l-GR" dirty="0">
                <a:solidFill>
                  <a:prstClr val="black"/>
                </a:solidFill>
                <a:latin typeface="Cambria" pitchFamily="18" charset="0"/>
              </a:rPr>
              <a:t>= επίπεδο απασχόλησης που μεγιστοποιεί το κέρδος (προτίμηση των εργοδοτών)</a:t>
            </a:r>
          </a:p>
          <a:p>
            <a:pPr algn="just"/>
            <a:r>
              <a:rPr lang="el-GR" b="1" dirty="0">
                <a:solidFill>
                  <a:srgbClr val="FF0000"/>
                </a:solidFill>
                <a:latin typeface="Cambria" pitchFamily="18" charset="0"/>
              </a:rPr>
              <a:t>Ν</a:t>
            </a:r>
            <a:r>
              <a:rPr lang="en-US" sz="1600" b="1" dirty="0">
                <a:solidFill>
                  <a:srgbClr val="FF0000"/>
                </a:solidFill>
                <a:latin typeface="Cambria" pitchFamily="18" charset="0"/>
              </a:rPr>
              <a:t>full</a:t>
            </a:r>
            <a:r>
              <a:rPr lang="el-GR" sz="1600" b="1" dirty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l-GR" dirty="0">
                <a:solidFill>
                  <a:prstClr val="black"/>
                </a:solidFill>
                <a:latin typeface="Cambria" pitchFamily="18" charset="0"/>
              </a:rPr>
              <a:t>= Πλήρης απασχόληση (προτίμηση των εργαζομένων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)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8903894" y="2209994"/>
            <a:ext cx="1986400" cy="12241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R = N (y - w)</a:t>
            </a:r>
          </a:p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N, y, w change-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 R, r first rise then fall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758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432048"/>
          </a:xfrm>
        </p:spPr>
        <p:txBody>
          <a:bodyPr>
            <a:noAutofit/>
          </a:bodyPr>
          <a:lstStyle/>
          <a:p>
            <a:r>
              <a:rPr lang="el-GR" sz="3600" b="1" dirty="0">
                <a:solidFill>
                  <a:srgbClr val="FF0000"/>
                </a:solidFill>
                <a:latin typeface="Cambria" pitchFamily="18" charset="0"/>
              </a:rPr>
              <a:t>Εμπόδια στην πλήρη απασχόληση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75520" y="764704"/>
            <a:ext cx="8435280" cy="59766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400" dirty="0">
                <a:latin typeface="Cambria" pitchFamily="18" charset="0"/>
              </a:rPr>
              <a:t>Όσοι χαράσσουν πολιτική και αποβλέπουν στην επίτευξη πλήρους απασχόλησης δεν μπορούν να ξεφύγουν από τη λογική της καπιταλιστικής οικονομίας. Οι πολιτικές που πετυχαίνουν </a:t>
            </a:r>
            <a:r>
              <a:rPr lang="el-GR" sz="2400" b="1" i="1" dirty="0">
                <a:latin typeface="Cambria" pitchFamily="18" charset="0"/>
              </a:rPr>
              <a:t>αύξηση της απασχόλησης </a:t>
            </a:r>
            <a:r>
              <a:rPr lang="el-GR" sz="2400" dirty="0">
                <a:latin typeface="Cambria" pitchFamily="18" charset="0"/>
              </a:rPr>
              <a:t>από </a:t>
            </a:r>
            <a:r>
              <a:rPr lang="el-GR" sz="2400" b="1" i="1" dirty="0">
                <a:latin typeface="Cambria" pitchFamily="18" charset="0"/>
              </a:rPr>
              <a:t>ένα σημείο και πάνω </a:t>
            </a:r>
            <a:r>
              <a:rPr lang="el-GR" sz="2400" dirty="0">
                <a:latin typeface="Cambria" pitchFamily="18" charset="0"/>
              </a:rPr>
              <a:t>προκαλούν </a:t>
            </a:r>
            <a:r>
              <a:rPr lang="el-GR" sz="2400" b="1" i="1" dirty="0">
                <a:latin typeface="Cambria" pitchFamily="18" charset="0"/>
              </a:rPr>
              <a:t>μείωση των ποσοστών κέρδους</a:t>
            </a:r>
            <a:r>
              <a:rPr lang="el-GR" sz="2400" dirty="0">
                <a:latin typeface="Cambria" pitchFamily="18" charset="0"/>
              </a:rPr>
              <a:t>. Το γεγονός αυτό μειώνει τις επενδύσεις, το οποίο έχει ως αποτέλεσμα τη μείωση της απασχόλησης.</a:t>
            </a:r>
          </a:p>
          <a:p>
            <a:pPr marL="0" indent="0" algn="just">
              <a:buNone/>
            </a:pPr>
            <a:r>
              <a:rPr lang="el-GR" sz="2400" dirty="0">
                <a:latin typeface="Cambria" pitchFamily="18" charset="0"/>
              </a:rPr>
              <a:t>Πέρα από την οικονομική λογική του καπιταλισμού υπάρχει ένα πολιτικό εμπόδιο για την επίτευξη πλήρους απασχόλησης.</a:t>
            </a:r>
          </a:p>
          <a:p>
            <a:pPr marL="0" indent="0" algn="just">
              <a:buNone/>
            </a:pPr>
            <a:r>
              <a:rPr lang="el-GR" sz="2400" dirty="0">
                <a:latin typeface="Cambria" pitchFamily="18" charset="0"/>
              </a:rPr>
              <a:t>(</a:t>
            </a:r>
            <a:r>
              <a:rPr lang="en-US" sz="2400" dirty="0">
                <a:latin typeface="Cambria" pitchFamily="18" charset="0"/>
              </a:rPr>
              <a:t>capitalist influence on –expansionary-state policies)</a:t>
            </a:r>
            <a:endParaRPr lang="el-GR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739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116632"/>
            <a:ext cx="9036496" cy="576064"/>
          </a:xfrm>
        </p:spPr>
        <p:txBody>
          <a:bodyPr>
            <a:noAutofit/>
          </a:bodyPr>
          <a:lstStyle/>
          <a:p>
            <a:r>
              <a:rPr lang="el-GR" sz="2800" b="1" dirty="0">
                <a:solidFill>
                  <a:srgbClr val="FF0000"/>
                </a:solidFill>
                <a:latin typeface="Cambria" pitchFamily="18" charset="0"/>
              </a:rPr>
              <a:t>Εξαγωγές, εισαγωγές και συνολική ζήτηση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03512" y="764704"/>
            <a:ext cx="8640960" cy="5904656"/>
          </a:xfrm>
        </p:spPr>
        <p:txBody>
          <a:bodyPr/>
          <a:lstStyle/>
          <a:p>
            <a:pPr marL="0" indent="0">
              <a:buNone/>
            </a:pPr>
            <a:r>
              <a:rPr lang="el-GR" dirty="0">
                <a:latin typeface="Cambria" pitchFamily="18" charset="0"/>
              </a:rPr>
              <a:t>Ν   --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 </a:t>
            </a:r>
            <a:r>
              <a:rPr lang="en-US" dirty="0" err="1">
                <a:latin typeface="Cambria" pitchFamily="18" charset="0"/>
                <a:sym typeface="Wingdings" pitchFamily="2" charset="2"/>
              </a:rPr>
              <a:t>uc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  --  </a:t>
            </a:r>
            <a:r>
              <a:rPr lang="en-US" dirty="0" err="1">
                <a:latin typeface="Cambria" pitchFamily="18" charset="0"/>
                <a:sym typeface="Wingdings" pitchFamily="2" charset="2"/>
              </a:rPr>
              <a:t>Pz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 --  X (=   Ex - </a:t>
            </a:r>
            <a:r>
              <a:rPr lang="en-US" dirty="0" err="1">
                <a:latin typeface="Cambria" pitchFamily="18" charset="0"/>
                <a:sym typeface="Wingdings" pitchFamily="2" charset="2"/>
              </a:rPr>
              <a:t>Im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  )  - AD, N </a:t>
            </a:r>
          </a:p>
          <a:p>
            <a:pPr marL="0" indent="0">
              <a:buNone/>
            </a:pPr>
            <a:r>
              <a:rPr lang="en-US" dirty="0">
                <a:latin typeface="Cambria" pitchFamily="18" charset="0"/>
                <a:sym typeface="Wingdings" pitchFamily="2" charset="2"/>
              </a:rPr>
              <a:t>N  --- Imports    -- AD, N  </a:t>
            </a:r>
          </a:p>
          <a:p>
            <a:pPr marL="0" indent="0">
              <a:buNone/>
            </a:pPr>
            <a:endParaRPr lang="en-US" dirty="0">
              <a:latin typeface="Cambria" pitchFamily="18" charset="0"/>
              <a:sym typeface="Wingdings" pitchFamily="2" charset="2"/>
            </a:endParaRPr>
          </a:p>
          <a:p>
            <a:r>
              <a:rPr lang="el-GR" b="1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Η ζήτηση για εξαγωγές και εισαγωγές</a:t>
            </a:r>
          </a:p>
          <a:p>
            <a:pPr marL="0" indent="0">
              <a:buNone/>
            </a:pPr>
            <a:r>
              <a:rPr lang="en-US" dirty="0">
                <a:latin typeface="Cambria" pitchFamily="18" charset="0"/>
                <a:sym typeface="Wingdings" pitchFamily="2" charset="2"/>
              </a:rPr>
              <a:t>X = f 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{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Y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 (-)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, </a:t>
            </a:r>
            <a:r>
              <a:rPr lang="en-US" dirty="0" err="1">
                <a:latin typeface="Cambria" pitchFamily="18" charset="0"/>
                <a:sym typeface="Wingdings" pitchFamily="2" charset="2"/>
              </a:rPr>
              <a:t>Y</a:t>
            </a:r>
            <a:r>
              <a:rPr lang="en-US" sz="2800" dirty="0" err="1">
                <a:latin typeface="Cambria" pitchFamily="18" charset="0"/>
                <a:sym typeface="Wingdings" pitchFamily="2" charset="2"/>
              </a:rPr>
              <a:t>f</a:t>
            </a:r>
            <a:r>
              <a:rPr lang="el-GR" sz="2800" dirty="0">
                <a:latin typeface="Cambria" pitchFamily="18" charset="0"/>
                <a:sym typeface="Wingdings" pitchFamily="2" charset="2"/>
              </a:rPr>
              <a:t> (+)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, </a:t>
            </a:r>
            <a:r>
              <a:rPr lang="en-US" dirty="0" err="1">
                <a:latin typeface="Cambria" pitchFamily="18" charset="0"/>
                <a:sym typeface="Wingdings" pitchFamily="2" charset="2"/>
              </a:rPr>
              <a:t>P</a:t>
            </a:r>
            <a:r>
              <a:rPr lang="en-US" sz="2800" dirty="0" err="1">
                <a:latin typeface="Cambria" pitchFamily="18" charset="0"/>
                <a:sym typeface="Wingdings" pitchFamily="2" charset="2"/>
              </a:rPr>
              <a:t>z</a:t>
            </a:r>
            <a:r>
              <a:rPr lang="el-GR" sz="2800" dirty="0">
                <a:latin typeface="Cambria" pitchFamily="18" charset="0"/>
                <a:sym typeface="Wingdings" pitchFamily="2" charset="2"/>
              </a:rPr>
              <a:t> (-)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, </a:t>
            </a:r>
            <a:r>
              <a:rPr lang="en-US" dirty="0" err="1">
                <a:latin typeface="Cambria" pitchFamily="18" charset="0"/>
                <a:sym typeface="Wingdings" pitchFamily="2" charset="2"/>
              </a:rPr>
              <a:t>P</a:t>
            </a:r>
            <a:r>
              <a:rPr lang="en-US" sz="2800" dirty="0" err="1">
                <a:latin typeface="Cambria" pitchFamily="18" charset="0"/>
                <a:sym typeface="Wingdings" pitchFamily="2" charset="2"/>
              </a:rPr>
              <a:t>im</a:t>
            </a:r>
            <a:r>
              <a:rPr lang="el-GR" sz="2800" dirty="0">
                <a:latin typeface="Cambria" pitchFamily="18" charset="0"/>
                <a:sym typeface="Wingdings" pitchFamily="2" charset="2"/>
              </a:rPr>
              <a:t> (+)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, 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ν (-)}</a:t>
            </a:r>
            <a:endParaRPr lang="en-US" dirty="0">
              <a:latin typeface="Cambria" pitchFamily="18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>
                <a:latin typeface="Cambria" pitchFamily="18" charset="0"/>
                <a:sym typeface="Wingdings" pitchFamily="2" charset="2"/>
              </a:rPr>
              <a:t>N, Y  --- Ex = </a:t>
            </a:r>
            <a:r>
              <a:rPr lang="en-US" dirty="0" err="1">
                <a:latin typeface="Cambria" pitchFamily="18" charset="0"/>
                <a:sym typeface="Wingdings" pitchFamily="2" charset="2"/>
              </a:rPr>
              <a:t>ct</a:t>
            </a:r>
            <a:endParaRPr lang="en-US" dirty="0">
              <a:latin typeface="Cambria" pitchFamily="18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>
                <a:latin typeface="Cambria" pitchFamily="18" charset="0"/>
                <a:sym typeface="Wingdings" pitchFamily="2" charset="2"/>
              </a:rPr>
              <a:t>                 Imports                        X</a:t>
            </a:r>
          </a:p>
          <a:p>
            <a:pPr marL="0" indent="0">
              <a:buNone/>
            </a:pPr>
            <a:endParaRPr lang="en-US" dirty="0">
              <a:latin typeface="Cambria" pitchFamily="18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 err="1">
                <a:latin typeface="Cambria" pitchFamily="18" charset="0"/>
                <a:sym typeface="Wingdings" pitchFamily="2" charset="2"/>
              </a:rPr>
              <a:t>Y</a:t>
            </a:r>
            <a:r>
              <a:rPr lang="en-US" sz="2400" dirty="0" err="1">
                <a:latin typeface="Cambria" pitchFamily="18" charset="0"/>
                <a:sym typeface="Wingdings" pitchFamily="2" charset="2"/>
              </a:rPr>
              <a:t>f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                    Ex   , </a:t>
            </a:r>
            <a:r>
              <a:rPr lang="en-US" dirty="0" err="1">
                <a:latin typeface="Cambria" pitchFamily="18" charset="0"/>
                <a:sym typeface="Wingdings" pitchFamily="2" charset="2"/>
              </a:rPr>
              <a:t>Im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 = </a:t>
            </a:r>
            <a:r>
              <a:rPr lang="en-US" dirty="0" err="1">
                <a:latin typeface="Cambria" pitchFamily="18" charset="0"/>
                <a:sym typeface="Wingdings" pitchFamily="2" charset="2"/>
              </a:rPr>
              <a:t>ct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                X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 flipV="1">
            <a:off x="2135560" y="836712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ύγραμμο βέλος σύνδεσης 5"/>
          <p:cNvCxnSpPr/>
          <p:nvPr/>
        </p:nvCxnSpPr>
        <p:spPr>
          <a:xfrm>
            <a:off x="6767686" y="881726"/>
            <a:ext cx="0" cy="4838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ύγραμμο βέλος σύνδεσης 6"/>
          <p:cNvCxnSpPr/>
          <p:nvPr/>
        </p:nvCxnSpPr>
        <p:spPr>
          <a:xfrm>
            <a:off x="10272464" y="861864"/>
            <a:ext cx="0" cy="38519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 flipV="1">
            <a:off x="8112224" y="854732"/>
            <a:ext cx="0" cy="4615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/>
          <p:nvPr/>
        </p:nvCxnSpPr>
        <p:spPr>
          <a:xfrm flipV="1">
            <a:off x="4439816" y="773088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/>
          <p:cNvCxnSpPr/>
          <p:nvPr/>
        </p:nvCxnSpPr>
        <p:spPr>
          <a:xfrm flipV="1">
            <a:off x="3575720" y="861864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ύγραμμο βέλος σύνδεσης 14"/>
          <p:cNvCxnSpPr/>
          <p:nvPr/>
        </p:nvCxnSpPr>
        <p:spPr>
          <a:xfrm>
            <a:off x="5735960" y="870273"/>
            <a:ext cx="0" cy="4838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ύγραμμο βέλος σύνδεσης 17"/>
          <p:cNvCxnSpPr/>
          <p:nvPr/>
        </p:nvCxnSpPr>
        <p:spPr>
          <a:xfrm flipV="1">
            <a:off x="2135560" y="1421160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Ευθύγραμμο βέλος σύνδεσης 18"/>
          <p:cNvCxnSpPr/>
          <p:nvPr/>
        </p:nvCxnSpPr>
        <p:spPr>
          <a:xfrm flipV="1">
            <a:off x="4655840" y="1421160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ύγραμμο βέλος σύνδεσης 19"/>
          <p:cNvCxnSpPr/>
          <p:nvPr/>
        </p:nvCxnSpPr>
        <p:spPr>
          <a:xfrm>
            <a:off x="6744072" y="1487091"/>
            <a:ext cx="0" cy="4956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/>
          <p:cNvCxnSpPr/>
          <p:nvPr/>
        </p:nvCxnSpPr>
        <p:spPr>
          <a:xfrm>
            <a:off x="2639616" y="4067534"/>
            <a:ext cx="576064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ύγραμμο βέλος σύνδεσης 12"/>
          <p:cNvCxnSpPr/>
          <p:nvPr/>
        </p:nvCxnSpPr>
        <p:spPr>
          <a:xfrm flipV="1">
            <a:off x="4799112" y="4437112"/>
            <a:ext cx="0" cy="4680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Δεξιό άγκιστρο 13"/>
          <p:cNvSpPr/>
          <p:nvPr/>
        </p:nvSpPr>
        <p:spPr>
          <a:xfrm>
            <a:off x="5159896" y="3861048"/>
            <a:ext cx="288032" cy="1044116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1" name="Ευθύγραμμο βέλος σύνδεσης 20"/>
          <p:cNvCxnSpPr/>
          <p:nvPr/>
        </p:nvCxnSpPr>
        <p:spPr>
          <a:xfrm flipV="1">
            <a:off x="2639616" y="3688816"/>
            <a:ext cx="0" cy="4680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Ευθύγραμμο βέλος σύνδεσης 16"/>
          <p:cNvCxnSpPr/>
          <p:nvPr/>
        </p:nvCxnSpPr>
        <p:spPr>
          <a:xfrm>
            <a:off x="5519936" y="4509120"/>
            <a:ext cx="110373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ύγραμμο βέλος σύνδεσης 21"/>
          <p:cNvCxnSpPr/>
          <p:nvPr/>
        </p:nvCxnSpPr>
        <p:spPr>
          <a:xfrm>
            <a:off x="7176120" y="4363778"/>
            <a:ext cx="0" cy="5413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Ευθύγραμμο βέλος σύνδεσης 23"/>
          <p:cNvCxnSpPr/>
          <p:nvPr/>
        </p:nvCxnSpPr>
        <p:spPr>
          <a:xfrm flipV="1">
            <a:off x="2351584" y="5485674"/>
            <a:ext cx="0" cy="4680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Ευθύγραμμο βέλος σύνδεσης 24"/>
          <p:cNvCxnSpPr/>
          <p:nvPr/>
        </p:nvCxnSpPr>
        <p:spPr>
          <a:xfrm>
            <a:off x="2618284" y="5692570"/>
            <a:ext cx="110373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Ευθύγραμμο βέλος σύνδεσης 25"/>
          <p:cNvCxnSpPr/>
          <p:nvPr/>
        </p:nvCxnSpPr>
        <p:spPr>
          <a:xfrm flipV="1">
            <a:off x="4439816" y="5485674"/>
            <a:ext cx="0" cy="4680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ύγραμμο βέλος σύνδεσης 26"/>
          <p:cNvCxnSpPr/>
          <p:nvPr/>
        </p:nvCxnSpPr>
        <p:spPr>
          <a:xfrm>
            <a:off x="6122554" y="5789555"/>
            <a:ext cx="110373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ύγραμμο βέλος σύνδεσης 27"/>
          <p:cNvCxnSpPr/>
          <p:nvPr/>
        </p:nvCxnSpPr>
        <p:spPr>
          <a:xfrm flipV="1">
            <a:off x="7752184" y="5523014"/>
            <a:ext cx="0" cy="5085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6907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90066"/>
          </a:xfrm>
        </p:spPr>
        <p:txBody>
          <a:bodyPr>
            <a:noAutofit/>
          </a:bodyPr>
          <a:lstStyle/>
          <a:p>
            <a:r>
              <a:rPr lang="el-GR" sz="3600" b="1" dirty="0">
                <a:solidFill>
                  <a:srgbClr val="FF0000"/>
                </a:solidFill>
                <a:latin typeface="Cambria" pitchFamily="18" charset="0"/>
              </a:rPr>
              <a:t>Τιμές και συναλλαγματική ισοτιμία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847528" y="908720"/>
            <a:ext cx="8363272" cy="5544616"/>
          </a:xfrm>
        </p:spPr>
        <p:txBody>
          <a:bodyPr/>
          <a:lstStyle/>
          <a:p>
            <a:pPr marL="0" indent="0">
              <a:buNone/>
            </a:pPr>
            <a:r>
              <a:rPr lang="el-GR" b="1" dirty="0">
                <a:latin typeface="Cambria" pitchFamily="18" charset="0"/>
              </a:rPr>
              <a:t>Τιμές: </a:t>
            </a:r>
            <a:r>
              <a:rPr lang="el-GR" dirty="0">
                <a:latin typeface="Cambria" pitchFamily="18" charset="0"/>
              </a:rPr>
              <a:t>Πραγματική τιμή εισαγωγών</a:t>
            </a:r>
            <a:r>
              <a:rPr lang="en-US" dirty="0">
                <a:latin typeface="Cambria" pitchFamily="18" charset="0"/>
              </a:rPr>
              <a:t> (real price of imports)</a:t>
            </a:r>
            <a:r>
              <a:rPr lang="el-GR" dirty="0">
                <a:latin typeface="Cambria" pitchFamily="18" charset="0"/>
              </a:rPr>
              <a:t>, </a:t>
            </a:r>
            <a:r>
              <a:rPr lang="en-US" dirty="0" err="1">
                <a:latin typeface="Cambria" pitchFamily="18" charset="0"/>
              </a:rPr>
              <a:t>rpi</a:t>
            </a:r>
            <a:r>
              <a:rPr lang="en-US" dirty="0">
                <a:latin typeface="Cambria" pitchFamily="18" charset="0"/>
              </a:rPr>
              <a:t> = </a:t>
            </a:r>
            <a:r>
              <a:rPr lang="en-US" dirty="0" err="1">
                <a:latin typeface="Cambria" pitchFamily="18" charset="0"/>
              </a:rPr>
              <a:t>P</a:t>
            </a:r>
            <a:r>
              <a:rPr lang="en-US" sz="2400" dirty="0" err="1">
                <a:latin typeface="Cambria" pitchFamily="18" charset="0"/>
              </a:rPr>
              <a:t>im</a:t>
            </a:r>
            <a:r>
              <a:rPr lang="en-US" sz="2400" dirty="0">
                <a:latin typeface="Cambria" pitchFamily="18" charset="0"/>
              </a:rPr>
              <a:t>/</a:t>
            </a:r>
            <a:r>
              <a:rPr lang="en-US" dirty="0" err="1">
                <a:latin typeface="Cambria" pitchFamily="18" charset="0"/>
              </a:rPr>
              <a:t>P</a:t>
            </a:r>
            <a:r>
              <a:rPr lang="en-US" sz="2400" dirty="0" err="1">
                <a:latin typeface="Cambria" pitchFamily="18" charset="0"/>
              </a:rPr>
              <a:t>z</a:t>
            </a:r>
            <a:endParaRPr lang="en-US" sz="24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Cambria" pitchFamily="18" charset="0"/>
              </a:rPr>
              <a:t>P</a:t>
            </a:r>
            <a:r>
              <a:rPr lang="en-US" sz="2400" dirty="0" err="1">
                <a:latin typeface="Cambria" pitchFamily="18" charset="0"/>
              </a:rPr>
              <a:t>im</a:t>
            </a:r>
            <a:r>
              <a:rPr lang="en-US" sz="2400" dirty="0">
                <a:latin typeface="Cambria" pitchFamily="18" charset="0"/>
              </a:rPr>
              <a:t> = </a:t>
            </a:r>
            <a:r>
              <a:rPr lang="en-US" dirty="0" err="1">
                <a:latin typeface="Cambria" pitchFamily="18" charset="0"/>
              </a:rPr>
              <a:t>P</a:t>
            </a:r>
            <a:r>
              <a:rPr lang="en-US" sz="2400" dirty="0" err="1">
                <a:latin typeface="Cambria" pitchFamily="18" charset="0"/>
              </a:rPr>
              <a:t>imf</a:t>
            </a:r>
            <a:r>
              <a:rPr lang="en-US" sz="2400" dirty="0">
                <a:latin typeface="Cambria" pitchFamily="18" charset="0"/>
              </a:rPr>
              <a:t>/</a:t>
            </a:r>
            <a:r>
              <a:rPr lang="el-GR" sz="2400" dirty="0">
                <a:latin typeface="Cambria" pitchFamily="18" charset="0"/>
              </a:rPr>
              <a:t>ν</a:t>
            </a:r>
            <a:r>
              <a:rPr lang="en-US" sz="2400" dirty="0">
                <a:latin typeface="Cambria" pitchFamily="18" charset="0"/>
              </a:rPr>
              <a:t>         </a:t>
            </a:r>
            <a:r>
              <a:rPr lang="en-US" sz="2400" dirty="0" err="1">
                <a:latin typeface="Cambria" pitchFamily="18" charset="0"/>
              </a:rPr>
              <a:t>rpi</a:t>
            </a:r>
            <a:r>
              <a:rPr lang="en-US" sz="2400" dirty="0">
                <a:latin typeface="Cambria" pitchFamily="18" charset="0"/>
              </a:rPr>
              <a:t>    --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 X</a:t>
            </a:r>
            <a:endParaRPr lang="el-GR" sz="24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Cambria" pitchFamily="18" charset="0"/>
              </a:rPr>
              <a:t>When the value of the dollar rises then people in the US will tend to buy more products from abroad (imports    ) and exports will be discouraged (Ex    )</a:t>
            </a:r>
          </a:p>
          <a:p>
            <a:pPr marL="0" indent="0">
              <a:buNone/>
            </a:pPr>
            <a:r>
              <a:rPr lang="en-US" sz="2400" dirty="0" err="1">
                <a:latin typeface="Cambria" pitchFamily="18" charset="0"/>
              </a:rPr>
              <a:t>Pimf</a:t>
            </a:r>
            <a:r>
              <a:rPr lang="en-US" sz="2400" dirty="0">
                <a:latin typeface="Cambria" pitchFamily="18" charset="0"/>
              </a:rPr>
              <a:t> = € 200</a:t>
            </a:r>
          </a:p>
          <a:p>
            <a:pPr marL="0" indent="0">
              <a:buNone/>
            </a:pPr>
            <a:r>
              <a:rPr lang="el-GR" sz="2400" dirty="0">
                <a:latin typeface="Cambria" pitchFamily="18" charset="0"/>
              </a:rPr>
              <a:t>ν = 2</a:t>
            </a:r>
            <a:r>
              <a:rPr lang="en-US" sz="2400" dirty="0">
                <a:latin typeface="Cambria" pitchFamily="18" charset="0"/>
              </a:rPr>
              <a:t>€</a:t>
            </a:r>
            <a:r>
              <a:rPr lang="el-GR" sz="2400" dirty="0">
                <a:latin typeface="Cambria" pitchFamily="18" charset="0"/>
              </a:rPr>
              <a:t>/$</a:t>
            </a:r>
          </a:p>
          <a:p>
            <a:pPr marL="0" indent="0">
              <a:buNone/>
            </a:pPr>
            <a:r>
              <a:rPr lang="en-US" sz="2400" dirty="0" err="1">
                <a:latin typeface="Cambria" pitchFamily="18" charset="0"/>
              </a:rPr>
              <a:t>Pim</a:t>
            </a:r>
            <a:r>
              <a:rPr lang="en-US" sz="2400" dirty="0">
                <a:latin typeface="Cambria" pitchFamily="18" charset="0"/>
              </a:rPr>
              <a:t> = </a:t>
            </a:r>
            <a:r>
              <a:rPr lang="en-US" sz="2400" dirty="0" err="1">
                <a:latin typeface="Cambria" pitchFamily="18" charset="0"/>
              </a:rPr>
              <a:t>Pimf</a:t>
            </a:r>
            <a:r>
              <a:rPr lang="en-US" sz="2400" dirty="0">
                <a:latin typeface="Cambria" pitchFamily="18" charset="0"/>
              </a:rPr>
              <a:t>/</a:t>
            </a:r>
            <a:r>
              <a:rPr lang="el-GR" sz="2400" dirty="0">
                <a:latin typeface="Cambria" pitchFamily="18" charset="0"/>
              </a:rPr>
              <a:t>ν = </a:t>
            </a:r>
            <a:r>
              <a:rPr lang="en-US" sz="2400" dirty="0">
                <a:latin typeface="Cambria" pitchFamily="18" charset="0"/>
              </a:rPr>
              <a:t>€</a:t>
            </a:r>
            <a:r>
              <a:rPr lang="el-GR" sz="2400" dirty="0">
                <a:latin typeface="Cambria" pitchFamily="18" charset="0"/>
              </a:rPr>
              <a:t>200/(2</a:t>
            </a:r>
            <a:r>
              <a:rPr lang="en-US" sz="2400" dirty="0">
                <a:latin typeface="Cambria" pitchFamily="18" charset="0"/>
              </a:rPr>
              <a:t>€</a:t>
            </a:r>
            <a:r>
              <a:rPr lang="el-GR" sz="2400" dirty="0">
                <a:latin typeface="Cambria" pitchFamily="18" charset="0"/>
              </a:rPr>
              <a:t>/$) =100$</a:t>
            </a:r>
          </a:p>
          <a:p>
            <a:pPr marL="0" indent="0">
              <a:buNone/>
            </a:pPr>
            <a:r>
              <a:rPr lang="en-US" sz="2400" dirty="0">
                <a:latin typeface="Cambria" pitchFamily="18" charset="0"/>
              </a:rPr>
              <a:t>A</a:t>
            </a:r>
            <a:r>
              <a:rPr lang="el-GR" sz="2400" dirty="0">
                <a:latin typeface="Cambria" pitchFamily="18" charset="0"/>
              </a:rPr>
              <a:t>ν </a:t>
            </a:r>
            <a:r>
              <a:rPr lang="el-GR" sz="2400" dirty="0" err="1">
                <a:latin typeface="Cambria" pitchFamily="18" charset="0"/>
              </a:rPr>
              <a:t>ν</a:t>
            </a:r>
            <a:r>
              <a:rPr lang="el-GR" sz="2400" dirty="0">
                <a:latin typeface="Cambria" pitchFamily="18" charset="0"/>
              </a:rPr>
              <a:t> = 4</a:t>
            </a:r>
            <a:r>
              <a:rPr lang="en-US" sz="2400" dirty="0">
                <a:latin typeface="Cambria" pitchFamily="18" charset="0"/>
              </a:rPr>
              <a:t>€</a:t>
            </a:r>
            <a:r>
              <a:rPr lang="el-GR" sz="2400" dirty="0">
                <a:latin typeface="Cambria" pitchFamily="18" charset="0"/>
              </a:rPr>
              <a:t>/$</a:t>
            </a:r>
          </a:p>
          <a:p>
            <a:pPr marL="0" indent="0">
              <a:buNone/>
            </a:pPr>
            <a:r>
              <a:rPr lang="en-US" sz="2400" dirty="0" err="1">
                <a:latin typeface="Cambria" pitchFamily="18" charset="0"/>
              </a:rPr>
              <a:t>Pim</a:t>
            </a:r>
            <a:r>
              <a:rPr lang="en-US" sz="2400" dirty="0">
                <a:latin typeface="Cambria" pitchFamily="18" charset="0"/>
              </a:rPr>
              <a:t> = </a:t>
            </a:r>
            <a:r>
              <a:rPr lang="en-US" sz="2400" dirty="0" err="1">
                <a:latin typeface="Cambria" pitchFamily="18" charset="0"/>
              </a:rPr>
              <a:t>Pimf</a:t>
            </a:r>
            <a:r>
              <a:rPr lang="en-US" sz="2400" dirty="0">
                <a:latin typeface="Cambria" pitchFamily="18" charset="0"/>
              </a:rPr>
              <a:t>/</a:t>
            </a:r>
            <a:r>
              <a:rPr lang="el-GR" sz="2400" dirty="0">
                <a:latin typeface="Cambria" pitchFamily="18" charset="0"/>
              </a:rPr>
              <a:t>ν = </a:t>
            </a:r>
            <a:r>
              <a:rPr lang="en-US" sz="2400" dirty="0">
                <a:latin typeface="Cambria" pitchFamily="18" charset="0"/>
              </a:rPr>
              <a:t>€</a:t>
            </a:r>
            <a:r>
              <a:rPr lang="el-GR" sz="2400" dirty="0">
                <a:latin typeface="Cambria" pitchFamily="18" charset="0"/>
              </a:rPr>
              <a:t>200/(4</a:t>
            </a:r>
            <a:r>
              <a:rPr lang="en-US" sz="2400" dirty="0">
                <a:latin typeface="Cambria" pitchFamily="18" charset="0"/>
              </a:rPr>
              <a:t>€</a:t>
            </a:r>
            <a:r>
              <a:rPr lang="el-GR" sz="2400" dirty="0">
                <a:latin typeface="Cambria" pitchFamily="18" charset="0"/>
              </a:rPr>
              <a:t>/$) =50$ ---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 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X</a:t>
            </a:r>
            <a:endParaRPr lang="el-GR" sz="2400" dirty="0">
              <a:latin typeface="Cambria" pitchFamily="18" charset="0"/>
            </a:endParaRP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l-GR" sz="2400" dirty="0">
              <a:latin typeface="Cambria" pitchFamily="18" charset="0"/>
            </a:endParaRPr>
          </a:p>
          <a:p>
            <a:pPr marL="0" indent="0">
              <a:buNone/>
            </a:pPr>
            <a:endParaRPr lang="el-GR" dirty="0">
              <a:latin typeface="Cambria" pitchFamily="18" charset="0"/>
            </a:endParaRPr>
          </a:p>
        </p:txBody>
      </p:sp>
      <p:cxnSp>
        <p:nvCxnSpPr>
          <p:cNvPr id="4" name="Ευθύγραμμο βέλος σύνδεσης 3"/>
          <p:cNvCxnSpPr/>
          <p:nvPr/>
        </p:nvCxnSpPr>
        <p:spPr>
          <a:xfrm flipV="1">
            <a:off x="4871864" y="2060848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Ευθύγραμμο βέλος σύνδεσης 4"/>
          <p:cNvCxnSpPr/>
          <p:nvPr/>
        </p:nvCxnSpPr>
        <p:spPr>
          <a:xfrm>
            <a:off x="5948561" y="2088680"/>
            <a:ext cx="0" cy="40421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ύγραμμο βέλος σύνδεσης 6"/>
          <p:cNvCxnSpPr/>
          <p:nvPr/>
        </p:nvCxnSpPr>
        <p:spPr>
          <a:xfrm flipV="1">
            <a:off x="8400256" y="2924944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>
            <a:off x="6144766" y="3356992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/>
          <p:cNvCxnSpPr/>
          <p:nvPr/>
        </p:nvCxnSpPr>
        <p:spPr>
          <a:xfrm>
            <a:off x="7464152" y="5598666"/>
            <a:ext cx="0" cy="38521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62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44624"/>
            <a:ext cx="8229600" cy="576064"/>
          </a:xfrm>
        </p:spPr>
        <p:txBody>
          <a:bodyPr>
            <a:noAutofit/>
          </a:bodyPr>
          <a:lstStyle/>
          <a:p>
            <a:r>
              <a:rPr lang="el-GR" sz="2000" b="1" dirty="0">
                <a:solidFill>
                  <a:srgbClr val="FF0000"/>
                </a:solidFill>
                <a:latin typeface="Cambria" pitchFamily="18" charset="0"/>
              </a:rPr>
              <a:t>Διεθνές εμπόριο και μακροοικονομική πολιτική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31504" y="620688"/>
            <a:ext cx="8928992" cy="60486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sz="2000" b="1" dirty="0">
                <a:latin typeface="Cambria" pitchFamily="18" charset="0"/>
              </a:rPr>
              <a:t>α) Η προώθηση των καθαρών εξαγωγών</a:t>
            </a:r>
          </a:p>
          <a:p>
            <a:pPr marL="0" indent="0">
              <a:buNone/>
            </a:pPr>
            <a:r>
              <a:rPr lang="en-US" sz="2000" dirty="0">
                <a:latin typeface="Cambria" pitchFamily="18" charset="0"/>
              </a:rPr>
              <a:t>Promoting exports (subsidies) and discouraging imports (tariffs, quotas)-mercantilism- US, UK, Germany, Japan, S. Korea</a:t>
            </a:r>
          </a:p>
          <a:p>
            <a:pPr marL="0" indent="0">
              <a:buNone/>
            </a:pPr>
            <a:r>
              <a:rPr lang="en-US" sz="2000" dirty="0">
                <a:latin typeface="Cambria" pitchFamily="18" charset="0"/>
              </a:rPr>
              <a:t>1) </a:t>
            </a:r>
            <a:r>
              <a:rPr lang="el-GR" sz="2000" dirty="0">
                <a:latin typeface="Cambria" pitchFamily="18" charset="0"/>
              </a:rPr>
              <a:t>Αντίποινα 2) Σ</a:t>
            </a:r>
            <a:r>
              <a:rPr lang="en-US" sz="2000" dirty="0">
                <a:latin typeface="Cambria" pitchFamily="18" charset="0"/>
              </a:rPr>
              <a:t>Xi = 0 3) </a:t>
            </a:r>
            <a:r>
              <a:rPr lang="el-GR" sz="2000" dirty="0">
                <a:latin typeface="Cambria" pitchFamily="18" charset="0"/>
              </a:rPr>
              <a:t>Μόνο κλαδική ενίσχυση.</a:t>
            </a:r>
          </a:p>
          <a:p>
            <a:pPr marL="0" indent="0">
              <a:buNone/>
            </a:pPr>
            <a:r>
              <a:rPr lang="el-GR" sz="2000" dirty="0">
                <a:latin typeface="Cambria" pitchFamily="18" charset="0"/>
              </a:rPr>
              <a:t>Μπορεί να είναι αποτελεσματική μόνο όταν η χώρα/οικονομία α) είναι ισχυρή διεθνώς και αποφεύγει τα αντίμετρα, β) έχει σταθερό πλεονέκτημα κόστους απέναντι στις ανταγωνίστριες οικονομίες</a:t>
            </a:r>
          </a:p>
          <a:p>
            <a:pPr marL="0" indent="0">
              <a:buNone/>
            </a:pPr>
            <a:r>
              <a:rPr lang="el-GR" sz="2000" b="1" dirty="0">
                <a:latin typeface="Cambria" pitchFamily="18" charset="0"/>
              </a:rPr>
              <a:t>β) ο ανταγωνισμός στις παγκόσμιες αγορές</a:t>
            </a:r>
          </a:p>
          <a:p>
            <a:pPr marL="0" indent="0">
              <a:buNone/>
            </a:pPr>
            <a:r>
              <a:rPr lang="el-GR" sz="2000" dirty="0">
                <a:latin typeface="Cambria" pitchFamily="18" charset="0"/>
              </a:rPr>
              <a:t>Μπορεί μια οικονομία να ανταγωνιστεί χωρίς χαμηλή Ν;</a:t>
            </a:r>
          </a:p>
          <a:p>
            <a:pPr marL="0" indent="0">
              <a:buNone/>
            </a:pPr>
            <a:r>
              <a:rPr lang="en-US" sz="2000" dirty="0" err="1">
                <a:latin typeface="Cambria" pitchFamily="18" charset="0"/>
              </a:rPr>
              <a:t>Nlow</a:t>
            </a:r>
            <a:r>
              <a:rPr lang="en-US" sz="2000" dirty="0">
                <a:latin typeface="Cambria" pitchFamily="18" charset="0"/>
              </a:rPr>
              <a:t> --</a:t>
            </a:r>
            <a:r>
              <a:rPr lang="en-US" sz="2000" dirty="0">
                <a:latin typeface="Cambria" pitchFamily="18" charset="0"/>
                <a:sym typeface="Wingdings" pitchFamily="2" charset="2"/>
              </a:rPr>
              <a:t> X     --- N      --</a:t>
            </a:r>
            <a:r>
              <a:rPr lang="en-US" sz="2000" dirty="0" err="1">
                <a:latin typeface="Cambria" pitchFamily="18" charset="0"/>
                <a:sym typeface="Wingdings" pitchFamily="2" charset="2"/>
              </a:rPr>
              <a:t>uc</a:t>
            </a:r>
            <a:r>
              <a:rPr lang="en-US" sz="2000" dirty="0">
                <a:latin typeface="Cambria" pitchFamily="18" charset="0"/>
                <a:sym typeface="Wingdings" pitchFamily="2" charset="2"/>
              </a:rPr>
              <a:t>     --- </a:t>
            </a:r>
            <a:r>
              <a:rPr lang="en-US" sz="2000" dirty="0" err="1">
                <a:latin typeface="Cambria" pitchFamily="18" charset="0"/>
                <a:sym typeface="Wingdings" pitchFamily="2" charset="2"/>
              </a:rPr>
              <a:t>Pz</a:t>
            </a:r>
            <a:r>
              <a:rPr lang="en-US" sz="2000" dirty="0">
                <a:latin typeface="Cambria" pitchFamily="18" charset="0"/>
                <a:sym typeface="Wingdings" pitchFamily="2" charset="2"/>
              </a:rPr>
              <a:t>        ---- X          </a:t>
            </a:r>
            <a:r>
              <a:rPr lang="en-US" sz="2000" dirty="0" err="1">
                <a:latin typeface="Cambria" pitchFamily="18" charset="0"/>
                <a:sym typeface="Wingdings" pitchFamily="2" charset="2"/>
              </a:rPr>
              <a:t>rpi</a:t>
            </a:r>
            <a:r>
              <a:rPr lang="en-US" sz="2000" dirty="0">
                <a:latin typeface="Cambria" pitchFamily="18" charset="0"/>
                <a:sym typeface="Wingdings" pitchFamily="2" charset="2"/>
              </a:rPr>
              <a:t> = </a:t>
            </a:r>
            <a:r>
              <a:rPr lang="en-US" sz="2000" dirty="0" err="1">
                <a:latin typeface="Cambria" pitchFamily="18" charset="0"/>
                <a:sym typeface="Wingdings" pitchFamily="2" charset="2"/>
              </a:rPr>
              <a:t>Pim</a:t>
            </a:r>
            <a:r>
              <a:rPr lang="en-US" sz="2000" dirty="0">
                <a:latin typeface="Cambria" pitchFamily="18" charset="0"/>
                <a:sym typeface="Wingdings" pitchFamily="2" charset="2"/>
              </a:rPr>
              <a:t>/</a:t>
            </a:r>
            <a:r>
              <a:rPr lang="en-US" sz="2000" dirty="0" err="1">
                <a:latin typeface="Cambria" pitchFamily="18" charset="0"/>
                <a:sym typeface="Wingdings" pitchFamily="2" charset="2"/>
              </a:rPr>
              <a:t>Pz</a:t>
            </a:r>
            <a:endParaRPr lang="el-GR" sz="20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l-GR" sz="2000" dirty="0">
                <a:latin typeface="Cambria" pitchFamily="18" charset="0"/>
              </a:rPr>
              <a:t>Οι ανεξάρτητες μακροοικονομικές πολιτικές των διαφορετικών χωρών έχουν το χαρακτηριστικό «μετά από σας». </a:t>
            </a:r>
          </a:p>
          <a:p>
            <a:pPr marL="0" indent="0">
              <a:buNone/>
            </a:pPr>
            <a:r>
              <a:rPr lang="en-US" sz="2000" dirty="0">
                <a:latin typeface="Cambria" pitchFamily="18" charset="0"/>
              </a:rPr>
              <a:t>High employment policies in order to work require ----</a:t>
            </a:r>
            <a:r>
              <a:rPr lang="en-US" sz="2000" dirty="0">
                <a:latin typeface="Cambria" pitchFamily="18" charset="0"/>
                <a:sym typeface="Wingdings" pitchFamily="2" charset="2"/>
              </a:rPr>
              <a:t> a) coordination b) no cost pressure and profit squeeze</a:t>
            </a:r>
            <a:endParaRPr lang="el-GR" sz="2000" dirty="0">
              <a:latin typeface="Cambria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1775520" y="1196752"/>
            <a:ext cx="2664296" cy="10801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dirty="0">
                <a:solidFill>
                  <a:prstClr val="black"/>
                </a:solidFill>
                <a:latin typeface="Cambria" pitchFamily="18" charset="0"/>
              </a:rPr>
              <a:t>Διεθνές εμπόριο και </a:t>
            </a:r>
          </a:p>
          <a:p>
            <a:pPr algn="ctr"/>
            <a:r>
              <a:rPr lang="el-GR" sz="2000" dirty="0">
                <a:solidFill>
                  <a:prstClr val="black"/>
                </a:solidFill>
                <a:latin typeface="Cambria" pitchFamily="18" charset="0"/>
              </a:rPr>
              <a:t>υψηλή απασχόληση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6096000" y="836712"/>
            <a:ext cx="4464496" cy="7200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l-GR" sz="1600" dirty="0">
                <a:solidFill>
                  <a:prstClr val="black"/>
                </a:solidFill>
                <a:latin typeface="Cambria" pitchFamily="18" charset="0"/>
              </a:rPr>
              <a:t>α) Πετυχαίνει η προώθηση των καθαρών εξαγωγών (Χ) την αύξηση της απασχόλησης;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6744072" y="1736812"/>
            <a:ext cx="3816424" cy="82809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mbria" pitchFamily="18" charset="0"/>
              </a:rPr>
              <a:t>β) Μήπως η επίτευξη της ανταγωνιστικότητας απαιτεί  χαμηλή απασχόληση; Ν  ----</a:t>
            </a:r>
            <a:r>
              <a:rPr lang="el-GR" sz="1600" dirty="0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 </a:t>
            </a:r>
            <a:r>
              <a:rPr lang="en-US" sz="1600" dirty="0" err="1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Pz</a:t>
            </a:r>
            <a:endParaRPr lang="el-GR" sz="1600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7" name="Ευθύγραμμο βέλος σύνδεσης 6"/>
          <p:cNvCxnSpPr/>
          <p:nvPr/>
        </p:nvCxnSpPr>
        <p:spPr>
          <a:xfrm>
            <a:off x="8990756" y="2276872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>
            <a:off x="9840416" y="2220170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/>
          <p:nvPr/>
        </p:nvCxnSpPr>
        <p:spPr>
          <a:xfrm>
            <a:off x="4661570" y="1736813"/>
            <a:ext cx="1080120" cy="38310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/>
          <p:cNvCxnSpPr/>
          <p:nvPr/>
        </p:nvCxnSpPr>
        <p:spPr>
          <a:xfrm flipV="1">
            <a:off x="4655840" y="1178750"/>
            <a:ext cx="1080120" cy="5580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ύγραμμο βέλος σύνδεσης 12"/>
          <p:cNvCxnSpPr/>
          <p:nvPr/>
        </p:nvCxnSpPr>
        <p:spPr>
          <a:xfrm flipV="1">
            <a:off x="3075051" y="5049180"/>
            <a:ext cx="605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ύγραμμο βέλος σύνδεσης 14"/>
          <p:cNvCxnSpPr/>
          <p:nvPr/>
        </p:nvCxnSpPr>
        <p:spPr>
          <a:xfrm flipV="1">
            <a:off x="4104928" y="4941168"/>
            <a:ext cx="605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ύγραμμο βέλος σύνδεσης 15"/>
          <p:cNvCxnSpPr/>
          <p:nvPr/>
        </p:nvCxnSpPr>
        <p:spPr>
          <a:xfrm flipV="1">
            <a:off x="5087888" y="5048386"/>
            <a:ext cx="605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Ευθύγραμμο βέλος σύνδεσης 16"/>
          <p:cNvCxnSpPr/>
          <p:nvPr/>
        </p:nvCxnSpPr>
        <p:spPr>
          <a:xfrm flipV="1">
            <a:off x="6281836" y="5049180"/>
            <a:ext cx="605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ύγραμμο βέλος σύνδεσης 17"/>
          <p:cNvCxnSpPr/>
          <p:nvPr/>
        </p:nvCxnSpPr>
        <p:spPr>
          <a:xfrm>
            <a:off x="7383363" y="5049180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Ευθύγραμμο βέλος σύνδεσης 18"/>
          <p:cNvCxnSpPr/>
          <p:nvPr/>
        </p:nvCxnSpPr>
        <p:spPr>
          <a:xfrm>
            <a:off x="7824192" y="5048386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ύγραμμο βέλος σύνδεσης 19"/>
          <p:cNvCxnSpPr/>
          <p:nvPr/>
        </p:nvCxnSpPr>
        <p:spPr>
          <a:xfrm flipV="1">
            <a:off x="9390459" y="5023209"/>
            <a:ext cx="605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983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03512" y="116632"/>
            <a:ext cx="8712968" cy="432048"/>
          </a:xfrm>
        </p:spPr>
        <p:txBody>
          <a:bodyPr>
            <a:noAutofit/>
          </a:bodyPr>
          <a:lstStyle/>
          <a:p>
            <a:r>
              <a:rPr lang="el-GR" sz="2400" b="1" dirty="0">
                <a:solidFill>
                  <a:srgbClr val="FF0000"/>
                </a:solidFill>
                <a:latin typeface="Cambria" pitchFamily="18" charset="0"/>
              </a:rPr>
              <a:t>Η ασυμφωνία νομισματικής και δημοσιονομικής πολιτικής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03512" y="692696"/>
            <a:ext cx="8712968" cy="6048672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>
                <a:latin typeface="Cambria" pitchFamily="18" charset="0"/>
              </a:rPr>
              <a:t>B   and i  may work at cross purposes.</a:t>
            </a:r>
          </a:p>
          <a:p>
            <a:pPr marL="0" indent="0">
              <a:buNone/>
            </a:pPr>
            <a:r>
              <a:rPr lang="en-US" dirty="0">
                <a:latin typeface="Cambria" pitchFamily="18" charset="0"/>
              </a:rPr>
              <a:t>B    --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 public borrowing - credit crunch for others -- i     ---- C, I     --- N      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(εκτόπιση - 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crowding out).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6" name="Ευθύγραμμο βέλος σύνδεσης 5"/>
          <p:cNvCxnSpPr/>
          <p:nvPr/>
        </p:nvCxnSpPr>
        <p:spPr>
          <a:xfrm flipV="1">
            <a:off x="2135560" y="795028"/>
            <a:ext cx="605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ύγραμμο βέλος σύνδεσης 6"/>
          <p:cNvCxnSpPr/>
          <p:nvPr/>
        </p:nvCxnSpPr>
        <p:spPr>
          <a:xfrm>
            <a:off x="3230663" y="860748"/>
            <a:ext cx="0" cy="3360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/>
          <p:cNvCxnSpPr/>
          <p:nvPr/>
        </p:nvCxnSpPr>
        <p:spPr>
          <a:xfrm flipV="1">
            <a:off x="2143572" y="1412776"/>
            <a:ext cx="605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/>
          <p:cNvCxnSpPr/>
          <p:nvPr/>
        </p:nvCxnSpPr>
        <p:spPr>
          <a:xfrm flipV="1">
            <a:off x="4007768" y="1916832"/>
            <a:ext cx="605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ύγραμμο βέλος σύνδεσης 11"/>
          <p:cNvCxnSpPr/>
          <p:nvPr/>
        </p:nvCxnSpPr>
        <p:spPr>
          <a:xfrm>
            <a:off x="6168008" y="1928850"/>
            <a:ext cx="0" cy="3360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ύγραμμο βέλος σύνδεσης 12"/>
          <p:cNvCxnSpPr/>
          <p:nvPr/>
        </p:nvCxnSpPr>
        <p:spPr>
          <a:xfrm>
            <a:off x="7680176" y="1916832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εία γραμμή σύνδεσης 15"/>
          <p:cNvCxnSpPr/>
          <p:nvPr/>
        </p:nvCxnSpPr>
        <p:spPr>
          <a:xfrm>
            <a:off x="2149624" y="3140968"/>
            <a:ext cx="0" cy="28803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Ευθεία γραμμή σύνδεσης 16"/>
          <p:cNvCxnSpPr/>
          <p:nvPr/>
        </p:nvCxnSpPr>
        <p:spPr>
          <a:xfrm flipH="1">
            <a:off x="2160838" y="6003726"/>
            <a:ext cx="451122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Ορθογώνιο 21"/>
          <p:cNvSpPr/>
          <p:nvPr/>
        </p:nvSpPr>
        <p:spPr>
          <a:xfrm>
            <a:off x="1775520" y="3140968"/>
            <a:ext cx="288032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i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Ορθογώνιο 22"/>
          <p:cNvSpPr/>
          <p:nvPr/>
        </p:nvSpPr>
        <p:spPr>
          <a:xfrm>
            <a:off x="6528048" y="6165304"/>
            <a:ext cx="792088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$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25" name="Ευθεία γραμμή σύνδεσης 24"/>
          <p:cNvCxnSpPr/>
          <p:nvPr/>
        </p:nvCxnSpPr>
        <p:spPr>
          <a:xfrm flipV="1">
            <a:off x="2567608" y="3501008"/>
            <a:ext cx="3744416" cy="20162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Ευθεία γραμμή σύνδεσης 25"/>
          <p:cNvCxnSpPr/>
          <p:nvPr/>
        </p:nvCxnSpPr>
        <p:spPr>
          <a:xfrm flipH="1" flipV="1">
            <a:off x="3230664" y="3501008"/>
            <a:ext cx="2937345" cy="19442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Ορθογώνιο 28"/>
          <p:cNvSpPr/>
          <p:nvPr/>
        </p:nvSpPr>
        <p:spPr>
          <a:xfrm>
            <a:off x="6456040" y="3248980"/>
            <a:ext cx="3024336" cy="5400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prstClr val="black"/>
                </a:solidFill>
                <a:latin typeface="Cambria" pitchFamily="18" charset="0"/>
              </a:rPr>
              <a:t>Προσφορά δανειακών κεφαλαίων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 (S)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6312024" y="5301208"/>
            <a:ext cx="3744416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prstClr val="black"/>
                </a:solidFill>
                <a:latin typeface="Cambria" pitchFamily="18" charset="0"/>
              </a:rPr>
              <a:t>Ζήτηση δανειακών κεφαλαίων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(D)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31" name="Ορθογώνιο 30"/>
          <p:cNvSpPr/>
          <p:nvPr/>
        </p:nvSpPr>
        <p:spPr>
          <a:xfrm>
            <a:off x="1631504" y="4473116"/>
            <a:ext cx="432048" cy="2520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i*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3" name="Ευθεία γραμμή σύνδεσης 32"/>
          <p:cNvCxnSpPr/>
          <p:nvPr/>
        </p:nvCxnSpPr>
        <p:spPr>
          <a:xfrm flipH="1">
            <a:off x="2160838" y="4421857"/>
            <a:ext cx="2422994" cy="3600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Ορθογώνιο 33"/>
          <p:cNvSpPr/>
          <p:nvPr/>
        </p:nvSpPr>
        <p:spPr>
          <a:xfrm>
            <a:off x="4295800" y="6165304"/>
            <a:ext cx="720080" cy="4320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$*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35" name="Ευθεία γραμμή σύνδεσης 34"/>
          <p:cNvCxnSpPr/>
          <p:nvPr/>
        </p:nvCxnSpPr>
        <p:spPr>
          <a:xfrm flipH="1">
            <a:off x="4583832" y="4457862"/>
            <a:ext cx="36004" cy="154586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Ορθογώνιο 38"/>
          <p:cNvSpPr/>
          <p:nvPr/>
        </p:nvSpPr>
        <p:spPr>
          <a:xfrm>
            <a:off x="2711624" y="2852936"/>
            <a:ext cx="3600400" cy="504056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prstClr val="black"/>
                </a:solidFill>
                <a:latin typeface="Cambria" pitchFamily="18" charset="0"/>
              </a:rPr>
              <a:t>Ο καθορισμός του επιτοκίου</a:t>
            </a:r>
          </a:p>
        </p:txBody>
      </p:sp>
    </p:spTree>
    <p:extLst>
      <p:ext uri="{BB962C8B-B14F-4D97-AF65-F5344CB8AC3E}">
        <p14:creationId xmlns:p14="http://schemas.microsoft.com/office/powerpoint/2010/main" val="26895538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576064"/>
          </a:xfrm>
        </p:spPr>
        <p:txBody>
          <a:bodyPr>
            <a:noAutofit/>
          </a:bodyPr>
          <a:lstStyle/>
          <a:p>
            <a:br>
              <a:rPr lang="en-US" sz="3200" b="1" dirty="0">
                <a:solidFill>
                  <a:srgbClr val="FF0000"/>
                </a:solidFill>
                <a:latin typeface="Cambria" pitchFamily="18" charset="0"/>
              </a:rPr>
            </a:br>
            <a:r>
              <a:rPr lang="en-US" sz="3200" b="1" dirty="0">
                <a:solidFill>
                  <a:srgbClr val="FF0000"/>
                </a:solidFill>
                <a:latin typeface="Cambria" pitchFamily="18" charset="0"/>
              </a:rPr>
              <a:t>Borrowing and the exchange rate</a:t>
            </a:r>
            <a:br>
              <a:rPr lang="en-US" sz="3200" b="1" dirty="0">
                <a:solidFill>
                  <a:srgbClr val="FF0000"/>
                </a:solidFill>
                <a:latin typeface="Cambria" pitchFamily="18" charset="0"/>
              </a:rPr>
            </a:br>
            <a:endParaRPr lang="el-GR" sz="3200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75520" y="980728"/>
            <a:ext cx="8640960" cy="561662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>
                <a:latin typeface="Cambria" pitchFamily="18" charset="0"/>
              </a:rPr>
              <a:t>Public Borrowing </a:t>
            </a:r>
            <a:r>
              <a:rPr lang="en-US" dirty="0">
                <a:latin typeface="Cambria" pitchFamily="18" charset="0"/>
              </a:rPr>
              <a:t>and the exchange rate</a:t>
            </a:r>
          </a:p>
          <a:p>
            <a:pPr marL="0" indent="0">
              <a:buNone/>
            </a:pPr>
            <a:r>
              <a:rPr lang="en-US" dirty="0">
                <a:latin typeface="Cambria" pitchFamily="18" charset="0"/>
              </a:rPr>
              <a:t>B    --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 i    -- D$     --- 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ν ($)    - Χ     -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AD    -- N 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 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4" name="Ευθύγραμμο βέλος σύνδεσης 3"/>
          <p:cNvCxnSpPr/>
          <p:nvPr/>
        </p:nvCxnSpPr>
        <p:spPr>
          <a:xfrm flipV="1">
            <a:off x="2279576" y="1728639"/>
            <a:ext cx="605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Ευθύγραμμο βέλος σύνδεσης 4"/>
          <p:cNvCxnSpPr/>
          <p:nvPr/>
        </p:nvCxnSpPr>
        <p:spPr>
          <a:xfrm flipV="1">
            <a:off x="3503712" y="1701019"/>
            <a:ext cx="605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ύγραμμο βέλος σύνδεσης 5"/>
          <p:cNvCxnSpPr/>
          <p:nvPr/>
        </p:nvCxnSpPr>
        <p:spPr>
          <a:xfrm flipV="1">
            <a:off x="5087888" y="1701019"/>
            <a:ext cx="605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ύγραμμο βέλος σύνδεσης 6"/>
          <p:cNvCxnSpPr/>
          <p:nvPr/>
        </p:nvCxnSpPr>
        <p:spPr>
          <a:xfrm flipV="1">
            <a:off x="7248128" y="1664668"/>
            <a:ext cx="605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>
            <a:off x="8472264" y="1664669"/>
            <a:ext cx="0" cy="4762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/>
          <p:cNvCxnSpPr/>
          <p:nvPr/>
        </p:nvCxnSpPr>
        <p:spPr>
          <a:xfrm>
            <a:off x="9912424" y="1606576"/>
            <a:ext cx="0" cy="4762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/>
          <p:cNvCxnSpPr/>
          <p:nvPr/>
        </p:nvCxnSpPr>
        <p:spPr>
          <a:xfrm>
            <a:off x="2999656" y="2129162"/>
            <a:ext cx="0" cy="4762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328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03512" y="274638"/>
            <a:ext cx="8712968" cy="706090"/>
          </a:xfrm>
        </p:spPr>
        <p:txBody>
          <a:bodyPr>
            <a:noAutofit/>
          </a:bodyPr>
          <a:lstStyle/>
          <a:p>
            <a:r>
              <a:rPr lang="el-GR" sz="2400" b="1" dirty="0">
                <a:solidFill>
                  <a:srgbClr val="FF0000"/>
                </a:solidFill>
                <a:latin typeface="Cambria" pitchFamily="18" charset="0"/>
              </a:rPr>
              <a:t>Η σύγκρουση δημοσιονομικής και νομισματικής πολιτικής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03512" y="908720"/>
            <a:ext cx="8784976" cy="568863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0</a:t>
            </a:r>
          </a:p>
          <a:p>
            <a:pPr marL="0" indent="0">
              <a:buNone/>
            </a:pPr>
            <a:endParaRPr lang="el-GR" dirty="0"/>
          </a:p>
        </p:txBody>
      </p:sp>
      <p:cxnSp>
        <p:nvCxnSpPr>
          <p:cNvPr id="5" name="Ευθεία γραμμή σύνδεσης 4"/>
          <p:cNvCxnSpPr/>
          <p:nvPr/>
        </p:nvCxnSpPr>
        <p:spPr>
          <a:xfrm>
            <a:off x="2567608" y="1412776"/>
            <a:ext cx="0" cy="22322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εία γραμμή σύνδεσης 5"/>
          <p:cNvCxnSpPr/>
          <p:nvPr/>
        </p:nvCxnSpPr>
        <p:spPr>
          <a:xfrm flipH="1">
            <a:off x="2567608" y="3645024"/>
            <a:ext cx="472392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Ορθογώνιο 8"/>
          <p:cNvSpPr/>
          <p:nvPr/>
        </p:nvSpPr>
        <p:spPr>
          <a:xfrm>
            <a:off x="2063552" y="1268760"/>
            <a:ext cx="360040" cy="50405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i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10" name="Ορθογώνιο 9"/>
          <p:cNvSpPr/>
          <p:nvPr/>
        </p:nvSpPr>
        <p:spPr>
          <a:xfrm>
            <a:off x="6744072" y="3789040"/>
            <a:ext cx="1296144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Borrowing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11" name="Ευθεία γραμμή σύνδεσης 10"/>
          <p:cNvCxnSpPr/>
          <p:nvPr/>
        </p:nvCxnSpPr>
        <p:spPr>
          <a:xfrm>
            <a:off x="2582541" y="3933056"/>
            <a:ext cx="0" cy="22322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εία γραμμή σύνδεσης 11"/>
          <p:cNvCxnSpPr/>
          <p:nvPr/>
        </p:nvCxnSpPr>
        <p:spPr>
          <a:xfrm flipH="1">
            <a:off x="2567608" y="6133678"/>
            <a:ext cx="472392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Ορθογώνιο 12"/>
          <p:cNvSpPr/>
          <p:nvPr/>
        </p:nvSpPr>
        <p:spPr>
          <a:xfrm>
            <a:off x="7032104" y="6237312"/>
            <a:ext cx="1440160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Borrowing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1919536" y="4005064"/>
            <a:ext cx="504056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AD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16" name="Ελεύθερη σχεδίαση 15"/>
          <p:cNvSpPr/>
          <p:nvPr/>
        </p:nvSpPr>
        <p:spPr>
          <a:xfrm>
            <a:off x="2855641" y="1473722"/>
            <a:ext cx="2943225" cy="1343025"/>
          </a:xfrm>
          <a:custGeom>
            <a:avLst/>
            <a:gdLst>
              <a:gd name="connsiteX0" fmla="*/ 0 w 2943225"/>
              <a:gd name="connsiteY0" fmla="*/ 1343025 h 1343025"/>
              <a:gd name="connsiteX1" fmla="*/ 0 w 2943225"/>
              <a:gd name="connsiteY1" fmla="*/ 1343025 h 1343025"/>
              <a:gd name="connsiteX2" fmla="*/ 152400 w 2943225"/>
              <a:gd name="connsiteY2" fmla="*/ 1323975 h 1343025"/>
              <a:gd name="connsiteX3" fmla="*/ 228600 w 2943225"/>
              <a:gd name="connsiteY3" fmla="*/ 1304925 h 1343025"/>
              <a:gd name="connsiteX4" fmla="*/ 333375 w 2943225"/>
              <a:gd name="connsiteY4" fmla="*/ 1295400 h 1343025"/>
              <a:gd name="connsiteX5" fmla="*/ 523875 w 2943225"/>
              <a:gd name="connsiteY5" fmla="*/ 1276350 h 1343025"/>
              <a:gd name="connsiteX6" fmla="*/ 552450 w 2943225"/>
              <a:gd name="connsiteY6" fmla="*/ 1266825 h 1343025"/>
              <a:gd name="connsiteX7" fmla="*/ 666750 w 2943225"/>
              <a:gd name="connsiteY7" fmla="*/ 1247775 h 1343025"/>
              <a:gd name="connsiteX8" fmla="*/ 742950 w 2943225"/>
              <a:gd name="connsiteY8" fmla="*/ 1228725 h 1343025"/>
              <a:gd name="connsiteX9" fmla="*/ 771525 w 2943225"/>
              <a:gd name="connsiteY9" fmla="*/ 1219200 h 1343025"/>
              <a:gd name="connsiteX10" fmla="*/ 819150 w 2943225"/>
              <a:gd name="connsiteY10" fmla="*/ 1190625 h 1343025"/>
              <a:gd name="connsiteX11" fmla="*/ 904875 w 2943225"/>
              <a:gd name="connsiteY11" fmla="*/ 1181100 h 1343025"/>
              <a:gd name="connsiteX12" fmla="*/ 981075 w 2943225"/>
              <a:gd name="connsiteY12" fmla="*/ 1162050 h 1343025"/>
              <a:gd name="connsiteX13" fmla="*/ 1066800 w 2943225"/>
              <a:gd name="connsiteY13" fmla="*/ 1133475 h 1343025"/>
              <a:gd name="connsiteX14" fmla="*/ 1171575 w 2943225"/>
              <a:gd name="connsiteY14" fmla="*/ 1123950 h 1343025"/>
              <a:gd name="connsiteX15" fmla="*/ 1247775 w 2943225"/>
              <a:gd name="connsiteY15" fmla="*/ 1104900 h 1343025"/>
              <a:gd name="connsiteX16" fmla="*/ 1285875 w 2943225"/>
              <a:gd name="connsiteY16" fmla="*/ 1085850 h 1343025"/>
              <a:gd name="connsiteX17" fmla="*/ 1466850 w 2943225"/>
              <a:gd name="connsiteY17" fmla="*/ 1057275 h 1343025"/>
              <a:gd name="connsiteX18" fmla="*/ 1628775 w 2943225"/>
              <a:gd name="connsiteY18" fmla="*/ 1000125 h 1343025"/>
              <a:gd name="connsiteX19" fmla="*/ 1695450 w 2943225"/>
              <a:gd name="connsiteY19" fmla="*/ 971550 h 1343025"/>
              <a:gd name="connsiteX20" fmla="*/ 1752600 w 2943225"/>
              <a:gd name="connsiteY20" fmla="*/ 942975 h 1343025"/>
              <a:gd name="connsiteX21" fmla="*/ 1847850 w 2943225"/>
              <a:gd name="connsiteY21" fmla="*/ 904875 h 1343025"/>
              <a:gd name="connsiteX22" fmla="*/ 2028825 w 2943225"/>
              <a:gd name="connsiteY22" fmla="*/ 781050 h 1343025"/>
              <a:gd name="connsiteX23" fmla="*/ 2305050 w 2943225"/>
              <a:gd name="connsiteY23" fmla="*/ 600075 h 1343025"/>
              <a:gd name="connsiteX24" fmla="*/ 2333625 w 2943225"/>
              <a:gd name="connsiteY24" fmla="*/ 590550 h 1343025"/>
              <a:gd name="connsiteX25" fmla="*/ 2514600 w 2943225"/>
              <a:gd name="connsiteY25" fmla="*/ 466725 h 1343025"/>
              <a:gd name="connsiteX26" fmla="*/ 2600325 w 2943225"/>
              <a:gd name="connsiteY26" fmla="*/ 419100 h 1343025"/>
              <a:gd name="connsiteX27" fmla="*/ 2667000 w 2943225"/>
              <a:gd name="connsiteY27" fmla="*/ 371475 h 1343025"/>
              <a:gd name="connsiteX28" fmla="*/ 2695575 w 2943225"/>
              <a:gd name="connsiteY28" fmla="*/ 361950 h 1343025"/>
              <a:gd name="connsiteX29" fmla="*/ 2781300 w 2943225"/>
              <a:gd name="connsiteY29" fmla="*/ 304800 h 1343025"/>
              <a:gd name="connsiteX30" fmla="*/ 2828925 w 2943225"/>
              <a:gd name="connsiteY30" fmla="*/ 257175 h 1343025"/>
              <a:gd name="connsiteX31" fmla="*/ 2867025 w 2943225"/>
              <a:gd name="connsiteY31" fmla="*/ 200025 h 1343025"/>
              <a:gd name="connsiteX32" fmla="*/ 2886075 w 2943225"/>
              <a:gd name="connsiteY32" fmla="*/ 171450 h 1343025"/>
              <a:gd name="connsiteX33" fmla="*/ 2905125 w 2943225"/>
              <a:gd name="connsiteY33" fmla="*/ 142875 h 1343025"/>
              <a:gd name="connsiteX34" fmla="*/ 2933700 w 2943225"/>
              <a:gd name="connsiteY34" fmla="*/ 28575 h 1343025"/>
              <a:gd name="connsiteX35" fmla="*/ 2943225 w 2943225"/>
              <a:gd name="connsiteY35" fmla="*/ 0 h 1343025"/>
              <a:gd name="connsiteX36" fmla="*/ 2943225 w 2943225"/>
              <a:gd name="connsiteY36" fmla="*/ 0 h 1343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943225" h="1343025">
                <a:moveTo>
                  <a:pt x="0" y="1343025"/>
                </a:moveTo>
                <a:lnTo>
                  <a:pt x="0" y="1343025"/>
                </a:lnTo>
                <a:cubicBezTo>
                  <a:pt x="47911" y="1338234"/>
                  <a:pt x="104060" y="1334717"/>
                  <a:pt x="152400" y="1323975"/>
                </a:cubicBezTo>
                <a:cubicBezTo>
                  <a:pt x="219049" y="1309164"/>
                  <a:pt x="134503" y="1316687"/>
                  <a:pt x="228600" y="1304925"/>
                </a:cubicBezTo>
                <a:cubicBezTo>
                  <a:pt x="263398" y="1300575"/>
                  <a:pt x="298450" y="1298575"/>
                  <a:pt x="333375" y="1295400"/>
                </a:cubicBezTo>
                <a:cubicBezTo>
                  <a:pt x="454774" y="1271120"/>
                  <a:pt x="285332" y="1302855"/>
                  <a:pt x="523875" y="1276350"/>
                </a:cubicBezTo>
                <a:cubicBezTo>
                  <a:pt x="533854" y="1275241"/>
                  <a:pt x="542605" y="1268794"/>
                  <a:pt x="552450" y="1266825"/>
                </a:cubicBezTo>
                <a:cubicBezTo>
                  <a:pt x="590325" y="1259250"/>
                  <a:pt x="629278" y="1257143"/>
                  <a:pt x="666750" y="1247775"/>
                </a:cubicBezTo>
                <a:cubicBezTo>
                  <a:pt x="692150" y="1241425"/>
                  <a:pt x="718112" y="1237004"/>
                  <a:pt x="742950" y="1228725"/>
                </a:cubicBezTo>
                <a:cubicBezTo>
                  <a:pt x="752475" y="1225550"/>
                  <a:pt x="762545" y="1223690"/>
                  <a:pt x="771525" y="1219200"/>
                </a:cubicBezTo>
                <a:cubicBezTo>
                  <a:pt x="788084" y="1210921"/>
                  <a:pt x="801349" y="1195711"/>
                  <a:pt x="819150" y="1190625"/>
                </a:cubicBezTo>
                <a:cubicBezTo>
                  <a:pt x="846795" y="1182727"/>
                  <a:pt x="876300" y="1184275"/>
                  <a:pt x="904875" y="1181100"/>
                </a:cubicBezTo>
                <a:cubicBezTo>
                  <a:pt x="930275" y="1174750"/>
                  <a:pt x="956237" y="1170329"/>
                  <a:pt x="981075" y="1162050"/>
                </a:cubicBezTo>
                <a:cubicBezTo>
                  <a:pt x="1009650" y="1152525"/>
                  <a:pt x="1037264" y="1139382"/>
                  <a:pt x="1066800" y="1133475"/>
                </a:cubicBezTo>
                <a:cubicBezTo>
                  <a:pt x="1101188" y="1126597"/>
                  <a:pt x="1136650" y="1127125"/>
                  <a:pt x="1171575" y="1123950"/>
                </a:cubicBezTo>
                <a:cubicBezTo>
                  <a:pt x="1196975" y="1117600"/>
                  <a:pt x="1222937" y="1113179"/>
                  <a:pt x="1247775" y="1104900"/>
                </a:cubicBezTo>
                <a:cubicBezTo>
                  <a:pt x="1261245" y="1100410"/>
                  <a:pt x="1272222" y="1089751"/>
                  <a:pt x="1285875" y="1085850"/>
                </a:cubicBezTo>
                <a:cubicBezTo>
                  <a:pt x="1348718" y="1067895"/>
                  <a:pt x="1402753" y="1064397"/>
                  <a:pt x="1466850" y="1057275"/>
                </a:cubicBezTo>
                <a:cubicBezTo>
                  <a:pt x="1520825" y="1038225"/>
                  <a:pt x="1576165" y="1022672"/>
                  <a:pt x="1628775" y="1000125"/>
                </a:cubicBezTo>
                <a:cubicBezTo>
                  <a:pt x="1651000" y="990600"/>
                  <a:pt x="1673495" y="981683"/>
                  <a:pt x="1695450" y="971550"/>
                </a:cubicBezTo>
                <a:cubicBezTo>
                  <a:pt x="1714788" y="962625"/>
                  <a:pt x="1733087" y="951512"/>
                  <a:pt x="1752600" y="942975"/>
                </a:cubicBezTo>
                <a:cubicBezTo>
                  <a:pt x="1783929" y="929269"/>
                  <a:pt x="1816100" y="917575"/>
                  <a:pt x="1847850" y="904875"/>
                </a:cubicBezTo>
                <a:cubicBezTo>
                  <a:pt x="1985468" y="790193"/>
                  <a:pt x="1799379" y="940664"/>
                  <a:pt x="2028825" y="781050"/>
                </a:cubicBezTo>
                <a:cubicBezTo>
                  <a:pt x="2139102" y="704335"/>
                  <a:pt x="2198570" y="647400"/>
                  <a:pt x="2305050" y="600075"/>
                </a:cubicBezTo>
                <a:cubicBezTo>
                  <a:pt x="2314225" y="595997"/>
                  <a:pt x="2324100" y="593725"/>
                  <a:pt x="2333625" y="590550"/>
                </a:cubicBezTo>
                <a:cubicBezTo>
                  <a:pt x="2402257" y="521918"/>
                  <a:pt x="2361016" y="558875"/>
                  <a:pt x="2514600" y="466725"/>
                </a:cubicBezTo>
                <a:cubicBezTo>
                  <a:pt x="2542630" y="449907"/>
                  <a:pt x="2573725" y="438100"/>
                  <a:pt x="2600325" y="419100"/>
                </a:cubicBezTo>
                <a:cubicBezTo>
                  <a:pt x="2622550" y="403225"/>
                  <a:pt x="2643580" y="385527"/>
                  <a:pt x="2667000" y="371475"/>
                </a:cubicBezTo>
                <a:cubicBezTo>
                  <a:pt x="2675609" y="366309"/>
                  <a:pt x="2686595" y="366440"/>
                  <a:pt x="2695575" y="361950"/>
                </a:cubicBezTo>
                <a:cubicBezTo>
                  <a:pt x="2732318" y="343579"/>
                  <a:pt x="2749394" y="328730"/>
                  <a:pt x="2781300" y="304800"/>
                </a:cubicBezTo>
                <a:cubicBezTo>
                  <a:pt x="2803638" y="237787"/>
                  <a:pt x="2770075" y="316025"/>
                  <a:pt x="2828925" y="257175"/>
                </a:cubicBezTo>
                <a:cubicBezTo>
                  <a:pt x="2845114" y="240986"/>
                  <a:pt x="2854325" y="219075"/>
                  <a:pt x="2867025" y="200025"/>
                </a:cubicBezTo>
                <a:lnTo>
                  <a:pt x="2886075" y="171450"/>
                </a:lnTo>
                <a:lnTo>
                  <a:pt x="2905125" y="142875"/>
                </a:lnTo>
                <a:cubicBezTo>
                  <a:pt x="2917537" y="80813"/>
                  <a:pt x="2912552" y="99068"/>
                  <a:pt x="2933700" y="28575"/>
                </a:cubicBezTo>
                <a:cubicBezTo>
                  <a:pt x="2936585" y="18958"/>
                  <a:pt x="2943225" y="0"/>
                  <a:pt x="2943225" y="0"/>
                </a:cubicBezTo>
                <a:lnTo>
                  <a:pt x="2943225" y="0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Ελεύθερη σχεδίαση 17"/>
          <p:cNvSpPr/>
          <p:nvPr/>
        </p:nvSpPr>
        <p:spPr>
          <a:xfrm>
            <a:off x="3287689" y="4533900"/>
            <a:ext cx="3552825" cy="857250"/>
          </a:xfrm>
          <a:custGeom>
            <a:avLst/>
            <a:gdLst>
              <a:gd name="connsiteX0" fmla="*/ 0 w 3552825"/>
              <a:gd name="connsiteY0" fmla="*/ 857250 h 857250"/>
              <a:gd name="connsiteX1" fmla="*/ 0 w 3552825"/>
              <a:gd name="connsiteY1" fmla="*/ 857250 h 857250"/>
              <a:gd name="connsiteX2" fmla="*/ 123825 w 3552825"/>
              <a:gd name="connsiteY2" fmla="*/ 762000 h 857250"/>
              <a:gd name="connsiteX3" fmla="*/ 152400 w 3552825"/>
              <a:gd name="connsiteY3" fmla="*/ 752475 h 857250"/>
              <a:gd name="connsiteX4" fmla="*/ 209550 w 3552825"/>
              <a:gd name="connsiteY4" fmla="*/ 704850 h 857250"/>
              <a:gd name="connsiteX5" fmla="*/ 238125 w 3552825"/>
              <a:gd name="connsiteY5" fmla="*/ 695325 h 857250"/>
              <a:gd name="connsiteX6" fmla="*/ 295275 w 3552825"/>
              <a:gd name="connsiteY6" fmla="*/ 657225 h 857250"/>
              <a:gd name="connsiteX7" fmla="*/ 361950 w 3552825"/>
              <a:gd name="connsiteY7" fmla="*/ 619125 h 857250"/>
              <a:gd name="connsiteX8" fmla="*/ 400050 w 3552825"/>
              <a:gd name="connsiteY8" fmla="*/ 581025 h 857250"/>
              <a:gd name="connsiteX9" fmla="*/ 476250 w 3552825"/>
              <a:gd name="connsiteY9" fmla="*/ 533400 h 857250"/>
              <a:gd name="connsiteX10" fmla="*/ 533400 w 3552825"/>
              <a:gd name="connsiteY10" fmla="*/ 485775 h 857250"/>
              <a:gd name="connsiteX11" fmla="*/ 581025 w 3552825"/>
              <a:gd name="connsiteY11" fmla="*/ 457200 h 857250"/>
              <a:gd name="connsiteX12" fmla="*/ 638175 w 3552825"/>
              <a:gd name="connsiteY12" fmla="*/ 400050 h 857250"/>
              <a:gd name="connsiteX13" fmla="*/ 704850 w 3552825"/>
              <a:gd name="connsiteY13" fmla="*/ 342900 h 857250"/>
              <a:gd name="connsiteX14" fmla="*/ 733425 w 3552825"/>
              <a:gd name="connsiteY14" fmla="*/ 323850 h 857250"/>
              <a:gd name="connsiteX15" fmla="*/ 762000 w 3552825"/>
              <a:gd name="connsiteY15" fmla="*/ 295275 h 857250"/>
              <a:gd name="connsiteX16" fmla="*/ 790575 w 3552825"/>
              <a:gd name="connsiteY16" fmla="*/ 276225 h 857250"/>
              <a:gd name="connsiteX17" fmla="*/ 819150 w 3552825"/>
              <a:gd name="connsiteY17" fmla="*/ 247650 h 857250"/>
              <a:gd name="connsiteX18" fmla="*/ 876300 w 3552825"/>
              <a:gd name="connsiteY18" fmla="*/ 209550 h 857250"/>
              <a:gd name="connsiteX19" fmla="*/ 952500 w 3552825"/>
              <a:gd name="connsiteY19" fmla="*/ 152400 h 857250"/>
              <a:gd name="connsiteX20" fmla="*/ 981075 w 3552825"/>
              <a:gd name="connsiteY20" fmla="*/ 142875 h 857250"/>
              <a:gd name="connsiteX21" fmla="*/ 1038225 w 3552825"/>
              <a:gd name="connsiteY21" fmla="*/ 104775 h 857250"/>
              <a:gd name="connsiteX22" fmla="*/ 1066800 w 3552825"/>
              <a:gd name="connsiteY22" fmla="*/ 85725 h 857250"/>
              <a:gd name="connsiteX23" fmla="*/ 1095375 w 3552825"/>
              <a:gd name="connsiteY23" fmla="*/ 57150 h 857250"/>
              <a:gd name="connsiteX24" fmla="*/ 1162050 w 3552825"/>
              <a:gd name="connsiteY24" fmla="*/ 28575 h 857250"/>
              <a:gd name="connsiteX25" fmla="*/ 1228725 w 3552825"/>
              <a:gd name="connsiteY25" fmla="*/ 0 h 857250"/>
              <a:gd name="connsiteX26" fmla="*/ 1409700 w 3552825"/>
              <a:gd name="connsiteY26" fmla="*/ 9525 h 857250"/>
              <a:gd name="connsiteX27" fmla="*/ 1438275 w 3552825"/>
              <a:gd name="connsiteY27" fmla="*/ 19050 h 857250"/>
              <a:gd name="connsiteX28" fmla="*/ 1590675 w 3552825"/>
              <a:gd name="connsiteY28" fmla="*/ 38100 h 857250"/>
              <a:gd name="connsiteX29" fmla="*/ 1666875 w 3552825"/>
              <a:gd name="connsiteY29" fmla="*/ 57150 h 857250"/>
              <a:gd name="connsiteX30" fmla="*/ 1704975 w 3552825"/>
              <a:gd name="connsiteY30" fmla="*/ 66675 h 857250"/>
              <a:gd name="connsiteX31" fmla="*/ 1809750 w 3552825"/>
              <a:gd name="connsiteY31" fmla="*/ 85725 h 857250"/>
              <a:gd name="connsiteX32" fmla="*/ 1838325 w 3552825"/>
              <a:gd name="connsiteY32" fmla="*/ 104775 h 857250"/>
              <a:gd name="connsiteX33" fmla="*/ 1876425 w 3552825"/>
              <a:gd name="connsiteY33" fmla="*/ 114300 h 857250"/>
              <a:gd name="connsiteX34" fmla="*/ 1990725 w 3552825"/>
              <a:gd name="connsiteY34" fmla="*/ 133350 h 857250"/>
              <a:gd name="connsiteX35" fmla="*/ 2095500 w 3552825"/>
              <a:gd name="connsiteY35" fmla="*/ 171450 h 857250"/>
              <a:gd name="connsiteX36" fmla="*/ 2162175 w 3552825"/>
              <a:gd name="connsiteY36" fmla="*/ 200025 h 857250"/>
              <a:gd name="connsiteX37" fmla="*/ 2209800 w 3552825"/>
              <a:gd name="connsiteY37" fmla="*/ 209550 h 857250"/>
              <a:gd name="connsiteX38" fmla="*/ 2247900 w 3552825"/>
              <a:gd name="connsiteY38" fmla="*/ 219075 h 857250"/>
              <a:gd name="connsiteX39" fmla="*/ 2276475 w 3552825"/>
              <a:gd name="connsiteY39" fmla="*/ 228600 h 857250"/>
              <a:gd name="connsiteX40" fmla="*/ 2381250 w 3552825"/>
              <a:gd name="connsiteY40" fmla="*/ 247650 h 857250"/>
              <a:gd name="connsiteX41" fmla="*/ 2457450 w 3552825"/>
              <a:gd name="connsiteY41" fmla="*/ 285750 h 857250"/>
              <a:gd name="connsiteX42" fmla="*/ 2524125 w 3552825"/>
              <a:gd name="connsiteY42" fmla="*/ 304800 h 857250"/>
              <a:gd name="connsiteX43" fmla="*/ 2552700 w 3552825"/>
              <a:gd name="connsiteY43" fmla="*/ 323850 h 857250"/>
              <a:gd name="connsiteX44" fmla="*/ 2581275 w 3552825"/>
              <a:gd name="connsiteY44" fmla="*/ 333375 h 857250"/>
              <a:gd name="connsiteX45" fmla="*/ 2667000 w 3552825"/>
              <a:gd name="connsiteY45" fmla="*/ 409575 h 857250"/>
              <a:gd name="connsiteX46" fmla="*/ 2724150 w 3552825"/>
              <a:gd name="connsiteY46" fmla="*/ 466725 h 857250"/>
              <a:gd name="connsiteX47" fmla="*/ 2790825 w 3552825"/>
              <a:gd name="connsiteY47" fmla="*/ 495300 h 857250"/>
              <a:gd name="connsiteX48" fmla="*/ 2819400 w 3552825"/>
              <a:gd name="connsiteY48" fmla="*/ 504825 h 857250"/>
              <a:gd name="connsiteX49" fmla="*/ 2867025 w 3552825"/>
              <a:gd name="connsiteY49" fmla="*/ 523875 h 857250"/>
              <a:gd name="connsiteX50" fmla="*/ 2895600 w 3552825"/>
              <a:gd name="connsiteY50" fmla="*/ 552450 h 857250"/>
              <a:gd name="connsiteX51" fmla="*/ 2962275 w 3552825"/>
              <a:gd name="connsiteY51" fmla="*/ 571500 h 857250"/>
              <a:gd name="connsiteX52" fmla="*/ 3009900 w 3552825"/>
              <a:gd name="connsiteY52" fmla="*/ 590550 h 857250"/>
              <a:gd name="connsiteX53" fmla="*/ 3105150 w 3552825"/>
              <a:gd name="connsiteY53" fmla="*/ 619125 h 857250"/>
              <a:gd name="connsiteX54" fmla="*/ 3162300 w 3552825"/>
              <a:gd name="connsiteY54" fmla="*/ 638175 h 857250"/>
              <a:gd name="connsiteX55" fmla="*/ 3190875 w 3552825"/>
              <a:gd name="connsiteY55" fmla="*/ 647700 h 857250"/>
              <a:gd name="connsiteX56" fmla="*/ 3286125 w 3552825"/>
              <a:gd name="connsiteY56" fmla="*/ 676275 h 857250"/>
              <a:gd name="connsiteX57" fmla="*/ 3314700 w 3552825"/>
              <a:gd name="connsiteY57" fmla="*/ 685800 h 857250"/>
              <a:gd name="connsiteX58" fmla="*/ 3343275 w 3552825"/>
              <a:gd name="connsiteY58" fmla="*/ 695325 h 857250"/>
              <a:gd name="connsiteX59" fmla="*/ 3429000 w 3552825"/>
              <a:gd name="connsiteY59" fmla="*/ 733425 h 857250"/>
              <a:gd name="connsiteX60" fmla="*/ 3514725 w 3552825"/>
              <a:gd name="connsiteY60" fmla="*/ 762000 h 857250"/>
              <a:gd name="connsiteX61" fmla="*/ 3552825 w 3552825"/>
              <a:gd name="connsiteY61" fmla="*/ 781050 h 857250"/>
              <a:gd name="connsiteX62" fmla="*/ 3552825 w 3552825"/>
              <a:gd name="connsiteY62" fmla="*/ 790575 h 85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3552825" h="857250">
                <a:moveTo>
                  <a:pt x="0" y="857250"/>
                </a:moveTo>
                <a:lnTo>
                  <a:pt x="0" y="857250"/>
                </a:lnTo>
                <a:cubicBezTo>
                  <a:pt x="17745" y="842040"/>
                  <a:pt x="94187" y="771879"/>
                  <a:pt x="123825" y="762000"/>
                </a:cubicBezTo>
                <a:cubicBezTo>
                  <a:pt x="133350" y="758825"/>
                  <a:pt x="143420" y="756965"/>
                  <a:pt x="152400" y="752475"/>
                </a:cubicBezTo>
                <a:cubicBezTo>
                  <a:pt x="214726" y="721312"/>
                  <a:pt x="146353" y="746981"/>
                  <a:pt x="209550" y="704850"/>
                </a:cubicBezTo>
                <a:cubicBezTo>
                  <a:pt x="217904" y="699281"/>
                  <a:pt x="229348" y="700201"/>
                  <a:pt x="238125" y="695325"/>
                </a:cubicBezTo>
                <a:cubicBezTo>
                  <a:pt x="258139" y="684206"/>
                  <a:pt x="275776" y="669224"/>
                  <a:pt x="295275" y="657225"/>
                </a:cubicBezTo>
                <a:cubicBezTo>
                  <a:pt x="317075" y="643809"/>
                  <a:pt x="341248" y="634181"/>
                  <a:pt x="361950" y="619125"/>
                </a:cubicBezTo>
                <a:cubicBezTo>
                  <a:pt x="376475" y="608561"/>
                  <a:pt x="385682" y="591801"/>
                  <a:pt x="400050" y="581025"/>
                </a:cubicBezTo>
                <a:cubicBezTo>
                  <a:pt x="424012" y="563053"/>
                  <a:pt x="453240" y="552575"/>
                  <a:pt x="476250" y="533400"/>
                </a:cubicBezTo>
                <a:cubicBezTo>
                  <a:pt x="495300" y="517525"/>
                  <a:pt x="513345" y="500360"/>
                  <a:pt x="533400" y="485775"/>
                </a:cubicBezTo>
                <a:cubicBezTo>
                  <a:pt x="548372" y="474886"/>
                  <a:pt x="566697" y="468923"/>
                  <a:pt x="581025" y="457200"/>
                </a:cubicBezTo>
                <a:cubicBezTo>
                  <a:pt x="601876" y="440140"/>
                  <a:pt x="616622" y="416214"/>
                  <a:pt x="638175" y="400050"/>
                </a:cubicBezTo>
                <a:cubicBezTo>
                  <a:pt x="780862" y="293035"/>
                  <a:pt x="585449" y="442401"/>
                  <a:pt x="704850" y="342900"/>
                </a:cubicBezTo>
                <a:cubicBezTo>
                  <a:pt x="713644" y="335571"/>
                  <a:pt x="724631" y="331179"/>
                  <a:pt x="733425" y="323850"/>
                </a:cubicBezTo>
                <a:cubicBezTo>
                  <a:pt x="743773" y="315226"/>
                  <a:pt x="751652" y="303899"/>
                  <a:pt x="762000" y="295275"/>
                </a:cubicBezTo>
                <a:cubicBezTo>
                  <a:pt x="770794" y="287946"/>
                  <a:pt x="781781" y="283554"/>
                  <a:pt x="790575" y="276225"/>
                </a:cubicBezTo>
                <a:cubicBezTo>
                  <a:pt x="800923" y="267601"/>
                  <a:pt x="808517" y="255920"/>
                  <a:pt x="819150" y="247650"/>
                </a:cubicBezTo>
                <a:cubicBezTo>
                  <a:pt x="837222" y="233594"/>
                  <a:pt x="857984" y="223287"/>
                  <a:pt x="876300" y="209550"/>
                </a:cubicBezTo>
                <a:cubicBezTo>
                  <a:pt x="901700" y="190500"/>
                  <a:pt x="922379" y="162440"/>
                  <a:pt x="952500" y="152400"/>
                </a:cubicBezTo>
                <a:cubicBezTo>
                  <a:pt x="962025" y="149225"/>
                  <a:pt x="972298" y="147751"/>
                  <a:pt x="981075" y="142875"/>
                </a:cubicBezTo>
                <a:cubicBezTo>
                  <a:pt x="1001089" y="131756"/>
                  <a:pt x="1019175" y="117475"/>
                  <a:pt x="1038225" y="104775"/>
                </a:cubicBezTo>
                <a:cubicBezTo>
                  <a:pt x="1047750" y="98425"/>
                  <a:pt x="1058705" y="93820"/>
                  <a:pt x="1066800" y="85725"/>
                </a:cubicBezTo>
                <a:cubicBezTo>
                  <a:pt x="1076325" y="76200"/>
                  <a:pt x="1084414" y="64980"/>
                  <a:pt x="1095375" y="57150"/>
                </a:cubicBezTo>
                <a:cubicBezTo>
                  <a:pt x="1126965" y="34585"/>
                  <a:pt x="1130958" y="41900"/>
                  <a:pt x="1162050" y="28575"/>
                </a:cubicBezTo>
                <a:cubicBezTo>
                  <a:pt x="1244440" y="-6735"/>
                  <a:pt x="1161712" y="22338"/>
                  <a:pt x="1228725" y="0"/>
                </a:cubicBezTo>
                <a:cubicBezTo>
                  <a:pt x="1289050" y="3175"/>
                  <a:pt x="1349540" y="4056"/>
                  <a:pt x="1409700" y="9525"/>
                </a:cubicBezTo>
                <a:cubicBezTo>
                  <a:pt x="1419699" y="10434"/>
                  <a:pt x="1428474" y="16872"/>
                  <a:pt x="1438275" y="19050"/>
                </a:cubicBezTo>
                <a:cubicBezTo>
                  <a:pt x="1486615" y="29792"/>
                  <a:pt x="1542764" y="33309"/>
                  <a:pt x="1590675" y="38100"/>
                </a:cubicBezTo>
                <a:lnTo>
                  <a:pt x="1666875" y="57150"/>
                </a:lnTo>
                <a:cubicBezTo>
                  <a:pt x="1679575" y="60325"/>
                  <a:pt x="1692062" y="64523"/>
                  <a:pt x="1704975" y="66675"/>
                </a:cubicBezTo>
                <a:cubicBezTo>
                  <a:pt x="1778094" y="78862"/>
                  <a:pt x="1743187" y="72412"/>
                  <a:pt x="1809750" y="85725"/>
                </a:cubicBezTo>
                <a:cubicBezTo>
                  <a:pt x="1819275" y="92075"/>
                  <a:pt x="1827803" y="100266"/>
                  <a:pt x="1838325" y="104775"/>
                </a:cubicBezTo>
                <a:cubicBezTo>
                  <a:pt x="1850357" y="109932"/>
                  <a:pt x="1863646" y="111460"/>
                  <a:pt x="1876425" y="114300"/>
                </a:cubicBezTo>
                <a:cubicBezTo>
                  <a:pt x="1926566" y="125442"/>
                  <a:pt x="1935064" y="125398"/>
                  <a:pt x="1990725" y="133350"/>
                </a:cubicBezTo>
                <a:cubicBezTo>
                  <a:pt x="2074172" y="175073"/>
                  <a:pt x="1975008" y="128417"/>
                  <a:pt x="2095500" y="171450"/>
                </a:cubicBezTo>
                <a:cubicBezTo>
                  <a:pt x="2118271" y="179583"/>
                  <a:pt x="2139236" y="192379"/>
                  <a:pt x="2162175" y="200025"/>
                </a:cubicBezTo>
                <a:cubicBezTo>
                  <a:pt x="2177534" y="205145"/>
                  <a:pt x="2193996" y="206038"/>
                  <a:pt x="2209800" y="209550"/>
                </a:cubicBezTo>
                <a:cubicBezTo>
                  <a:pt x="2222579" y="212390"/>
                  <a:pt x="2235313" y="215479"/>
                  <a:pt x="2247900" y="219075"/>
                </a:cubicBezTo>
                <a:cubicBezTo>
                  <a:pt x="2257554" y="221833"/>
                  <a:pt x="2266735" y="226165"/>
                  <a:pt x="2276475" y="228600"/>
                </a:cubicBezTo>
                <a:cubicBezTo>
                  <a:pt x="2303100" y="235256"/>
                  <a:pt x="2355774" y="243404"/>
                  <a:pt x="2381250" y="247650"/>
                </a:cubicBezTo>
                <a:cubicBezTo>
                  <a:pt x="2406650" y="260350"/>
                  <a:pt x="2429900" y="278862"/>
                  <a:pt x="2457450" y="285750"/>
                </a:cubicBezTo>
                <a:cubicBezTo>
                  <a:pt x="2469657" y="288802"/>
                  <a:pt x="2510460" y="297968"/>
                  <a:pt x="2524125" y="304800"/>
                </a:cubicBezTo>
                <a:cubicBezTo>
                  <a:pt x="2534364" y="309920"/>
                  <a:pt x="2542461" y="318730"/>
                  <a:pt x="2552700" y="323850"/>
                </a:cubicBezTo>
                <a:cubicBezTo>
                  <a:pt x="2561680" y="328340"/>
                  <a:pt x="2572498" y="328499"/>
                  <a:pt x="2581275" y="333375"/>
                </a:cubicBezTo>
                <a:cubicBezTo>
                  <a:pt x="2661971" y="378206"/>
                  <a:pt x="2617520" y="354597"/>
                  <a:pt x="2667000" y="409575"/>
                </a:cubicBezTo>
                <a:cubicBezTo>
                  <a:pt x="2685022" y="429600"/>
                  <a:pt x="2698592" y="458206"/>
                  <a:pt x="2724150" y="466725"/>
                </a:cubicBezTo>
                <a:cubicBezTo>
                  <a:pt x="2791163" y="489063"/>
                  <a:pt x="2708435" y="459990"/>
                  <a:pt x="2790825" y="495300"/>
                </a:cubicBezTo>
                <a:cubicBezTo>
                  <a:pt x="2800053" y="499255"/>
                  <a:pt x="2809999" y="501300"/>
                  <a:pt x="2819400" y="504825"/>
                </a:cubicBezTo>
                <a:cubicBezTo>
                  <a:pt x="2835409" y="510828"/>
                  <a:pt x="2851150" y="517525"/>
                  <a:pt x="2867025" y="523875"/>
                </a:cubicBezTo>
                <a:cubicBezTo>
                  <a:pt x="2876550" y="533400"/>
                  <a:pt x="2884392" y="544978"/>
                  <a:pt x="2895600" y="552450"/>
                </a:cubicBezTo>
                <a:cubicBezTo>
                  <a:pt x="2904773" y="558565"/>
                  <a:pt x="2955924" y="569383"/>
                  <a:pt x="2962275" y="571500"/>
                </a:cubicBezTo>
                <a:cubicBezTo>
                  <a:pt x="2978495" y="576907"/>
                  <a:pt x="2993832" y="584707"/>
                  <a:pt x="3009900" y="590550"/>
                </a:cubicBezTo>
                <a:cubicBezTo>
                  <a:pt x="3115739" y="629037"/>
                  <a:pt x="3023924" y="594757"/>
                  <a:pt x="3105150" y="619125"/>
                </a:cubicBezTo>
                <a:cubicBezTo>
                  <a:pt x="3124384" y="624895"/>
                  <a:pt x="3143250" y="631825"/>
                  <a:pt x="3162300" y="638175"/>
                </a:cubicBezTo>
                <a:cubicBezTo>
                  <a:pt x="3171825" y="641350"/>
                  <a:pt x="3181135" y="645265"/>
                  <a:pt x="3190875" y="647700"/>
                </a:cubicBezTo>
                <a:cubicBezTo>
                  <a:pt x="3248456" y="662095"/>
                  <a:pt x="3216556" y="653085"/>
                  <a:pt x="3286125" y="676275"/>
                </a:cubicBezTo>
                <a:lnTo>
                  <a:pt x="3314700" y="685800"/>
                </a:lnTo>
                <a:cubicBezTo>
                  <a:pt x="3324225" y="688975"/>
                  <a:pt x="3334921" y="689756"/>
                  <a:pt x="3343275" y="695325"/>
                </a:cubicBezTo>
                <a:cubicBezTo>
                  <a:pt x="3398251" y="731976"/>
                  <a:pt x="3343987" y="699420"/>
                  <a:pt x="3429000" y="733425"/>
                </a:cubicBezTo>
                <a:cubicBezTo>
                  <a:pt x="3488780" y="757337"/>
                  <a:pt x="3460038" y="748328"/>
                  <a:pt x="3514725" y="762000"/>
                </a:cubicBezTo>
                <a:cubicBezTo>
                  <a:pt x="3545942" y="782811"/>
                  <a:pt x="3531852" y="781050"/>
                  <a:pt x="3552825" y="781050"/>
                </a:cubicBezTo>
                <a:lnTo>
                  <a:pt x="3552825" y="790575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0" name="Ευθεία γραμμή σύνδεσης 19"/>
          <p:cNvCxnSpPr>
            <a:endCxn id="16" idx="11"/>
          </p:cNvCxnSpPr>
          <p:nvPr/>
        </p:nvCxnSpPr>
        <p:spPr>
          <a:xfrm flipV="1">
            <a:off x="3719737" y="2654822"/>
            <a:ext cx="40779" cy="3478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Ευθεία γραμμή σύνδεσης 20"/>
          <p:cNvCxnSpPr/>
          <p:nvPr/>
        </p:nvCxnSpPr>
        <p:spPr>
          <a:xfrm flipV="1">
            <a:off x="5447929" y="1810148"/>
            <a:ext cx="40779" cy="432353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V="1">
            <a:off x="4511824" y="2490707"/>
            <a:ext cx="0" cy="360477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Ορθογώνιο 24"/>
          <p:cNvSpPr/>
          <p:nvPr/>
        </p:nvSpPr>
        <p:spPr>
          <a:xfrm>
            <a:off x="5879976" y="1268760"/>
            <a:ext cx="432048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i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6" name="Ορθογώνιο 25"/>
          <p:cNvSpPr/>
          <p:nvPr/>
        </p:nvSpPr>
        <p:spPr>
          <a:xfrm>
            <a:off x="6888088" y="5229200"/>
            <a:ext cx="576064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AD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7" name="Ορθογώνιο 26"/>
          <p:cNvSpPr/>
          <p:nvPr/>
        </p:nvSpPr>
        <p:spPr>
          <a:xfrm>
            <a:off x="3575720" y="3789040"/>
            <a:ext cx="432048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B-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Ορθογώνιο 27"/>
          <p:cNvSpPr/>
          <p:nvPr/>
        </p:nvSpPr>
        <p:spPr>
          <a:xfrm>
            <a:off x="4439816" y="3789040"/>
            <a:ext cx="288032" cy="2160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B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5303913" y="3789040"/>
            <a:ext cx="494953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B+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Ορθογώνιο 30"/>
          <p:cNvSpPr/>
          <p:nvPr/>
        </p:nvSpPr>
        <p:spPr>
          <a:xfrm>
            <a:off x="3431704" y="6237313"/>
            <a:ext cx="576064" cy="28803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B-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32" name="Ορθογώνιο 31"/>
          <p:cNvSpPr/>
          <p:nvPr/>
        </p:nvSpPr>
        <p:spPr>
          <a:xfrm>
            <a:off x="4342904" y="6248511"/>
            <a:ext cx="288032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B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33" name="Ορθογώνιο 32"/>
          <p:cNvSpPr/>
          <p:nvPr/>
        </p:nvSpPr>
        <p:spPr>
          <a:xfrm>
            <a:off x="5231905" y="6248511"/>
            <a:ext cx="504056" cy="27683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B+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34" name="Ορθογώνιο 33"/>
          <p:cNvSpPr/>
          <p:nvPr/>
        </p:nvSpPr>
        <p:spPr>
          <a:xfrm>
            <a:off x="7968208" y="1772816"/>
            <a:ext cx="2304256" cy="276108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Deficit spending and borrowing initially increase AD (despite the increase in i and the fall in C and I) but after a point they decrease AD and N 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513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90066"/>
          </a:xfrm>
        </p:spPr>
        <p:txBody>
          <a:bodyPr>
            <a:noAutofit/>
          </a:bodyPr>
          <a:lstStyle/>
          <a:p>
            <a:r>
              <a:rPr lang="el-GR" sz="2800" b="1" dirty="0">
                <a:solidFill>
                  <a:srgbClr val="FF0000"/>
                </a:solidFill>
                <a:latin typeface="Cambria" pitchFamily="18" charset="0"/>
              </a:rPr>
              <a:t>Μισθοί συνολική ζήτηση και ανεργία-Ε’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03512" y="980728"/>
            <a:ext cx="8712968" cy="5616624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  <a:latin typeface="Cambria" pitchFamily="18" charset="0"/>
              </a:rPr>
              <a:t>Level of development</a:t>
            </a:r>
          </a:p>
          <a:p>
            <a:pPr marL="0" indent="0">
              <a:buNone/>
            </a:pPr>
            <a:r>
              <a:rPr lang="en-US" dirty="0">
                <a:latin typeface="Cambria" pitchFamily="18" charset="0"/>
              </a:rPr>
              <a:t>Poor countries ----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 c larger than c in rich countries</a:t>
            </a:r>
          </a:p>
          <a:p>
            <a:pPr marL="0" indent="0">
              <a:buNone/>
            </a:pPr>
            <a:r>
              <a:rPr lang="en-US" dirty="0">
                <a:latin typeface="Cambria" pitchFamily="18" charset="0"/>
                <a:sym typeface="Wingdings" pitchFamily="2" charset="2"/>
              </a:rPr>
              <a:t>Rich/advanced countries --- mobile capital  ----- j larger than j in less developed countries</a:t>
            </a:r>
          </a:p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Phase of the economic cycle</a:t>
            </a:r>
          </a:p>
          <a:p>
            <a:pPr marL="0" indent="0">
              <a:buNone/>
            </a:pPr>
            <a:r>
              <a:rPr lang="en-US" dirty="0">
                <a:latin typeface="Cambria" pitchFamily="18" charset="0"/>
              </a:rPr>
              <a:t>Recession/bottom of the cycle ---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 c large, j small</a:t>
            </a:r>
          </a:p>
          <a:p>
            <a:pPr marL="0" indent="0">
              <a:buNone/>
            </a:pPr>
            <a:r>
              <a:rPr lang="en-US" dirty="0">
                <a:latin typeface="Cambria" pitchFamily="18" charset="0"/>
                <a:sym typeface="Wingdings" pitchFamily="2" charset="2"/>
              </a:rPr>
              <a:t>Boom/Peak of the cycle ---c small, j large</a:t>
            </a:r>
            <a:endParaRPr lang="el-GR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9566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96CD5-C9A1-8FA1-E01B-B9E20C322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rgbClr val="FF0000"/>
                </a:solidFill>
              </a:rPr>
              <a:t>Θεσμοί για την επίτευξη πλήρους απασχόλησης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1236D-501C-5DAA-4E48-B71CD88D6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Πληθωριστικές συνέπειες</a:t>
            </a:r>
          </a:p>
          <a:p>
            <a:r>
              <a:rPr lang="el-GR" dirty="0"/>
              <a:t>Συνεργατικές εταιρίες   </a:t>
            </a:r>
          </a:p>
          <a:p>
            <a:r>
              <a:rPr lang="el-GR" dirty="0"/>
              <a:t>Θεσμοί για εργασιακές σχέσεις (εθνικές - διεθνείς) </a:t>
            </a:r>
          </a:p>
          <a:p>
            <a:r>
              <a:rPr lang="el-GR" dirty="0"/>
              <a:t>Ενσωματωμένοι Σταθεροποιητές</a:t>
            </a:r>
          </a:p>
          <a:p>
            <a:r>
              <a:rPr lang="el-GR" dirty="0"/>
              <a:t>Θεσμοί για αύξηση της παραγωγικότητας- διεθνή ανταγωνισμός με υψηλές αμοιβές</a:t>
            </a:r>
          </a:p>
          <a:p>
            <a:r>
              <a:rPr lang="el-GR" dirty="0"/>
              <a:t> Εκσυγχρονισμός της οικονομίας με χαμηλή ανεργία.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3283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31504" y="116632"/>
            <a:ext cx="8928992" cy="576064"/>
          </a:xfrm>
        </p:spPr>
        <p:txBody>
          <a:bodyPr>
            <a:noAutofit/>
          </a:bodyPr>
          <a:lstStyle/>
          <a:p>
            <a:r>
              <a:rPr lang="el-GR" sz="2800" dirty="0">
                <a:latin typeface="Cambria" pitchFamily="18" charset="0"/>
              </a:rPr>
              <a:t>Κατάσταση απασχόλησης οδηγούμενη από </a:t>
            </a:r>
            <a:r>
              <a:rPr lang="el-GR" sz="2800" b="1" dirty="0">
                <a:solidFill>
                  <a:srgbClr val="FF0000"/>
                </a:solidFill>
                <a:latin typeface="Cambria" pitchFamily="18" charset="0"/>
              </a:rPr>
              <a:t>μισθούς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31504" y="764704"/>
            <a:ext cx="8928993" cy="5904656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0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4079776" y="692697"/>
            <a:ext cx="4104456" cy="84609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ambria" pitchFamily="18" charset="0"/>
              </a:rPr>
              <a:t>AD=</a:t>
            </a:r>
            <a:r>
              <a:rPr lang="en-US" sz="2000" b="1" dirty="0" err="1">
                <a:solidFill>
                  <a:srgbClr val="FF0000"/>
                </a:solidFill>
                <a:latin typeface="Cambria" pitchFamily="18" charset="0"/>
              </a:rPr>
              <a:t>Ic+N</a:t>
            </a:r>
            <a:r>
              <a:rPr lang="en-US" sz="2000" b="1" dirty="0">
                <a:solidFill>
                  <a:srgbClr val="FF0000"/>
                </a:solidFill>
                <a:latin typeface="Cambria" pitchFamily="18" charset="0"/>
              </a:rPr>
              <a:t>[</a:t>
            </a:r>
            <a:r>
              <a:rPr lang="en-US" sz="2000" b="1" dirty="0" err="1">
                <a:solidFill>
                  <a:srgbClr val="FF0000"/>
                </a:solidFill>
                <a:latin typeface="Cambria" pitchFamily="18" charset="0"/>
              </a:rPr>
              <a:t>jy+w</a:t>
            </a:r>
            <a:r>
              <a:rPr lang="en-US" sz="2000" b="1" dirty="0">
                <a:solidFill>
                  <a:srgbClr val="FF0000"/>
                </a:solidFill>
                <a:latin typeface="Cambria" pitchFamily="18" charset="0"/>
              </a:rPr>
              <a:t>(c-j)]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Cambria" pitchFamily="18" charset="0"/>
              </a:rPr>
              <a:t>c &gt; j</a:t>
            </a:r>
            <a:endParaRPr lang="el-GR" sz="20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cxnSp>
        <p:nvCxnSpPr>
          <p:cNvPr id="6" name="Ευθεία γραμμή σύνδεσης 5"/>
          <p:cNvCxnSpPr/>
          <p:nvPr/>
        </p:nvCxnSpPr>
        <p:spPr>
          <a:xfrm flipH="1">
            <a:off x="1991544" y="1412776"/>
            <a:ext cx="72008" cy="46805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εία γραμμή σύνδεσης 6"/>
          <p:cNvCxnSpPr/>
          <p:nvPr/>
        </p:nvCxnSpPr>
        <p:spPr>
          <a:xfrm flipH="1">
            <a:off x="2015766" y="6004867"/>
            <a:ext cx="385089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εία γραμμή σύνδεσης 10"/>
          <p:cNvCxnSpPr/>
          <p:nvPr/>
        </p:nvCxnSpPr>
        <p:spPr>
          <a:xfrm flipV="1">
            <a:off x="2003656" y="2348881"/>
            <a:ext cx="3732305" cy="37321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 flipV="1">
            <a:off x="2071496" y="4797152"/>
            <a:ext cx="3759156" cy="12458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εία γραμμή σύνδεσης 13"/>
          <p:cNvCxnSpPr/>
          <p:nvPr/>
        </p:nvCxnSpPr>
        <p:spPr>
          <a:xfrm flipV="1">
            <a:off x="1991544" y="3501008"/>
            <a:ext cx="3744416" cy="160996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4"/>
          <p:cNvCxnSpPr/>
          <p:nvPr/>
        </p:nvCxnSpPr>
        <p:spPr>
          <a:xfrm flipV="1">
            <a:off x="2015766" y="2852936"/>
            <a:ext cx="3612182" cy="2258032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Ευθεία γραμμή σύνδεσης 15"/>
          <p:cNvCxnSpPr/>
          <p:nvPr/>
        </p:nvCxnSpPr>
        <p:spPr>
          <a:xfrm flipV="1">
            <a:off x="2093250" y="4233981"/>
            <a:ext cx="3642710" cy="1808987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Ορθογώνιο 29"/>
          <p:cNvSpPr/>
          <p:nvPr/>
        </p:nvSpPr>
        <p:spPr>
          <a:xfrm>
            <a:off x="5627948" y="2060848"/>
            <a:ext cx="828092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Y=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yN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32" name="Ορθογώνιο 31"/>
          <p:cNvSpPr/>
          <p:nvPr/>
        </p:nvSpPr>
        <p:spPr>
          <a:xfrm>
            <a:off x="5627950" y="3981952"/>
            <a:ext cx="972106" cy="4551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C=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cw’N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33" name="Ορθογώνιο 32"/>
          <p:cNvSpPr/>
          <p:nvPr/>
        </p:nvSpPr>
        <p:spPr>
          <a:xfrm>
            <a:off x="5627949" y="3284984"/>
            <a:ext cx="972107" cy="4320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black"/>
                </a:solidFill>
                <a:latin typeface="Cambria" pitchFamily="18" charset="0"/>
              </a:rPr>
              <a:t>AD=C+I</a:t>
            </a:r>
            <a:endParaRPr lang="el-GR" sz="1400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34" name="Ορθογώνιο 33"/>
          <p:cNvSpPr/>
          <p:nvPr/>
        </p:nvSpPr>
        <p:spPr>
          <a:xfrm>
            <a:off x="5627949" y="2708920"/>
            <a:ext cx="972106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Cambria" pitchFamily="18" charset="0"/>
              </a:rPr>
              <a:t>AD’=C’+I</a:t>
            </a:r>
            <a:endParaRPr lang="el-GR" sz="1600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35" name="Ορθογώνιο 34"/>
          <p:cNvSpPr/>
          <p:nvPr/>
        </p:nvSpPr>
        <p:spPr>
          <a:xfrm>
            <a:off x="2783632" y="1916832"/>
            <a:ext cx="1440160" cy="43204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w    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 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37" name="Ευθύγραμμο βέλος σύνδεσης 36"/>
          <p:cNvCxnSpPr/>
          <p:nvPr/>
        </p:nvCxnSpPr>
        <p:spPr>
          <a:xfrm flipV="1">
            <a:off x="3357067" y="1952836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Ευθύγραμμο βέλος σύνδεσης 37"/>
          <p:cNvCxnSpPr/>
          <p:nvPr/>
        </p:nvCxnSpPr>
        <p:spPr>
          <a:xfrm flipV="1">
            <a:off x="4079776" y="1916832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Ορθογώνιο 38"/>
          <p:cNvSpPr/>
          <p:nvPr/>
        </p:nvSpPr>
        <p:spPr>
          <a:xfrm>
            <a:off x="8256240" y="1664804"/>
            <a:ext cx="1440160" cy="432048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w  - 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 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40" name="Ευθεία γραμμή σύνδεσης 39"/>
          <p:cNvCxnSpPr/>
          <p:nvPr/>
        </p:nvCxnSpPr>
        <p:spPr>
          <a:xfrm>
            <a:off x="6978867" y="1286247"/>
            <a:ext cx="0" cy="46805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Ευθεία γραμμή σύνδεσης 40"/>
          <p:cNvCxnSpPr/>
          <p:nvPr/>
        </p:nvCxnSpPr>
        <p:spPr>
          <a:xfrm flipH="1">
            <a:off x="6946448" y="5894684"/>
            <a:ext cx="3721553" cy="381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Ευθύγραμμο βέλος σύνδεσης 43"/>
          <p:cNvCxnSpPr/>
          <p:nvPr/>
        </p:nvCxnSpPr>
        <p:spPr>
          <a:xfrm>
            <a:off x="8855216" y="1700808"/>
            <a:ext cx="5258" cy="36004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Ευθύγραμμο βέλος σύνδεσης 45"/>
          <p:cNvCxnSpPr/>
          <p:nvPr/>
        </p:nvCxnSpPr>
        <p:spPr>
          <a:xfrm>
            <a:off x="9488635" y="1664805"/>
            <a:ext cx="5258" cy="36004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Ορθογώνιο 46"/>
          <p:cNvSpPr/>
          <p:nvPr/>
        </p:nvSpPr>
        <p:spPr>
          <a:xfrm>
            <a:off x="5375920" y="6237312"/>
            <a:ext cx="666074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N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Ορθογώνιο 47"/>
          <p:cNvSpPr/>
          <p:nvPr/>
        </p:nvSpPr>
        <p:spPr>
          <a:xfrm>
            <a:off x="1631504" y="1412776"/>
            <a:ext cx="288032" cy="2520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Y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Ορθογώνιο 48"/>
          <p:cNvSpPr/>
          <p:nvPr/>
        </p:nvSpPr>
        <p:spPr>
          <a:xfrm>
            <a:off x="9962499" y="6042967"/>
            <a:ext cx="666074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N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Ορθογώνιο 49"/>
          <p:cNvSpPr/>
          <p:nvPr/>
        </p:nvSpPr>
        <p:spPr>
          <a:xfrm>
            <a:off x="6672065" y="1286248"/>
            <a:ext cx="274383" cy="34255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Y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51" name="Ευθεία γραμμή σύνδεσης 50"/>
          <p:cNvCxnSpPr/>
          <p:nvPr/>
        </p:nvCxnSpPr>
        <p:spPr>
          <a:xfrm flipV="1">
            <a:off x="6946448" y="2348881"/>
            <a:ext cx="3182001" cy="36085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Ευθεία γραμμή σύνδεσης 52"/>
          <p:cNvCxnSpPr/>
          <p:nvPr/>
        </p:nvCxnSpPr>
        <p:spPr>
          <a:xfrm flipV="1">
            <a:off x="6978868" y="4602572"/>
            <a:ext cx="2861549" cy="133021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Ευθεία γραμμή σύνδεσης 54"/>
          <p:cNvCxnSpPr/>
          <p:nvPr/>
        </p:nvCxnSpPr>
        <p:spPr>
          <a:xfrm flipV="1">
            <a:off x="6978867" y="4975077"/>
            <a:ext cx="2952750" cy="991691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Ευθεία γραμμή σύνδεσης 58"/>
          <p:cNvCxnSpPr/>
          <p:nvPr/>
        </p:nvCxnSpPr>
        <p:spPr>
          <a:xfrm flipH="1">
            <a:off x="4583832" y="3501009"/>
            <a:ext cx="72008" cy="2580035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Ευθεία γραμμή σύνδεσης 59"/>
          <p:cNvCxnSpPr/>
          <p:nvPr/>
        </p:nvCxnSpPr>
        <p:spPr>
          <a:xfrm flipH="1">
            <a:off x="3683732" y="4323501"/>
            <a:ext cx="36004" cy="1719467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Ορθογώνιο 62"/>
          <p:cNvSpPr/>
          <p:nvPr/>
        </p:nvSpPr>
        <p:spPr>
          <a:xfrm>
            <a:off x="3357068" y="6237312"/>
            <a:ext cx="557537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N*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64" name="Ορθογώνιο 63"/>
          <p:cNvSpPr/>
          <p:nvPr/>
        </p:nvSpPr>
        <p:spPr>
          <a:xfrm>
            <a:off x="4223792" y="6222987"/>
            <a:ext cx="648072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N**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65" name="Ευθεία γραμμή σύνδεσης 64"/>
          <p:cNvCxnSpPr/>
          <p:nvPr/>
        </p:nvCxnSpPr>
        <p:spPr>
          <a:xfrm flipH="1">
            <a:off x="2027548" y="4360742"/>
            <a:ext cx="1656184" cy="76371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Ευθεία γραμμή σύνδεσης 67"/>
          <p:cNvCxnSpPr/>
          <p:nvPr/>
        </p:nvCxnSpPr>
        <p:spPr>
          <a:xfrm>
            <a:off x="2027548" y="3501009"/>
            <a:ext cx="2628292" cy="1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Ορθογώνιο 73"/>
          <p:cNvSpPr/>
          <p:nvPr/>
        </p:nvSpPr>
        <p:spPr>
          <a:xfrm>
            <a:off x="1415480" y="4323500"/>
            <a:ext cx="504056" cy="32963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Y*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" name="Ορθογώνιο 74"/>
          <p:cNvSpPr/>
          <p:nvPr/>
        </p:nvSpPr>
        <p:spPr>
          <a:xfrm>
            <a:off x="1415480" y="3354232"/>
            <a:ext cx="567172" cy="32963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Y**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6" name="Ορθογώνιο 75"/>
          <p:cNvSpPr/>
          <p:nvPr/>
        </p:nvSpPr>
        <p:spPr>
          <a:xfrm>
            <a:off x="5866657" y="4488319"/>
            <a:ext cx="942599" cy="69491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C=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cwN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77" name="Ορθογώνιο 76"/>
          <p:cNvSpPr/>
          <p:nvPr/>
        </p:nvSpPr>
        <p:spPr>
          <a:xfrm>
            <a:off x="9946686" y="4196112"/>
            <a:ext cx="936104" cy="57606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C=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cwN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78" name="Ορθογώνιο 77"/>
          <p:cNvSpPr/>
          <p:nvPr/>
        </p:nvSpPr>
        <p:spPr>
          <a:xfrm>
            <a:off x="9946686" y="4837800"/>
            <a:ext cx="936104" cy="4551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C=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cw’N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79" name="Ευθεία γραμμή σύνδεσης 78"/>
          <p:cNvCxnSpPr/>
          <p:nvPr/>
        </p:nvCxnSpPr>
        <p:spPr>
          <a:xfrm flipV="1">
            <a:off x="6978868" y="2924944"/>
            <a:ext cx="3077573" cy="184261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Ευθεία γραμμή σύνδεσης 79"/>
          <p:cNvCxnSpPr/>
          <p:nvPr/>
        </p:nvCxnSpPr>
        <p:spPr>
          <a:xfrm flipV="1">
            <a:off x="6946447" y="3367922"/>
            <a:ext cx="2985170" cy="139964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Ορθογώνιο 87"/>
          <p:cNvSpPr/>
          <p:nvPr/>
        </p:nvSpPr>
        <p:spPr>
          <a:xfrm>
            <a:off x="10056440" y="2708920"/>
            <a:ext cx="936104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AD=C+I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89" name="Ορθογώνιο 88"/>
          <p:cNvSpPr/>
          <p:nvPr/>
        </p:nvSpPr>
        <p:spPr>
          <a:xfrm>
            <a:off x="10056441" y="3216797"/>
            <a:ext cx="1008112" cy="30225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AD=C’+I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91" name="Ευθεία γραμμή σύνδεσης 90"/>
          <p:cNvCxnSpPr/>
          <p:nvPr/>
        </p:nvCxnSpPr>
        <p:spPr>
          <a:xfrm flipH="1">
            <a:off x="8688288" y="3907828"/>
            <a:ext cx="36004" cy="1986856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Ευθεία γραμμή σύνδεσης 92"/>
          <p:cNvCxnSpPr/>
          <p:nvPr/>
        </p:nvCxnSpPr>
        <p:spPr>
          <a:xfrm>
            <a:off x="9156340" y="3504036"/>
            <a:ext cx="0" cy="239064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Ορθογώνιο 94"/>
          <p:cNvSpPr/>
          <p:nvPr/>
        </p:nvSpPr>
        <p:spPr>
          <a:xfrm>
            <a:off x="9002563" y="6020792"/>
            <a:ext cx="517574" cy="27214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N*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96" name="Ορθογώνιο 95"/>
          <p:cNvSpPr/>
          <p:nvPr/>
        </p:nvSpPr>
        <p:spPr>
          <a:xfrm>
            <a:off x="8328248" y="6042968"/>
            <a:ext cx="648072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N**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99" name="Ευθύγραμμο βέλος σύνδεσης 98"/>
          <p:cNvCxnSpPr>
            <a:stCxn id="63" idx="3"/>
          </p:cNvCxnSpPr>
          <p:nvPr/>
        </p:nvCxnSpPr>
        <p:spPr>
          <a:xfrm flipV="1">
            <a:off x="3914605" y="6370490"/>
            <a:ext cx="343121" cy="1083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Ευθύγραμμο βέλος σύνδεσης 102"/>
          <p:cNvCxnSpPr/>
          <p:nvPr/>
        </p:nvCxnSpPr>
        <p:spPr>
          <a:xfrm flipH="1" flipV="1">
            <a:off x="8849094" y="6217568"/>
            <a:ext cx="245855" cy="108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Ευθεία γραμμή σύνδεσης 106"/>
          <p:cNvCxnSpPr/>
          <p:nvPr/>
        </p:nvCxnSpPr>
        <p:spPr>
          <a:xfrm flipH="1">
            <a:off x="6978868" y="3943767"/>
            <a:ext cx="1745425" cy="76371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Ευθεία γραμμή σύνδεσης 108"/>
          <p:cNvCxnSpPr/>
          <p:nvPr/>
        </p:nvCxnSpPr>
        <p:spPr>
          <a:xfrm>
            <a:off x="6978868" y="3501009"/>
            <a:ext cx="2282483" cy="1804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Ορθογώνιο 110"/>
          <p:cNvSpPr/>
          <p:nvPr/>
        </p:nvSpPr>
        <p:spPr>
          <a:xfrm>
            <a:off x="6456041" y="3887322"/>
            <a:ext cx="522826" cy="41866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black"/>
                </a:solidFill>
                <a:latin typeface="Cambria" pitchFamily="18" charset="0"/>
              </a:rPr>
              <a:t>Y**</a:t>
            </a:r>
            <a:endParaRPr lang="el-GR" sz="1400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113" name="Ορθογώνιο 112"/>
          <p:cNvSpPr/>
          <p:nvPr/>
        </p:nvSpPr>
        <p:spPr>
          <a:xfrm>
            <a:off x="6456039" y="3367922"/>
            <a:ext cx="490408" cy="32963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black"/>
                </a:solidFill>
                <a:latin typeface="Cambria" pitchFamily="18" charset="0"/>
              </a:rPr>
              <a:t>Y*</a:t>
            </a:r>
            <a:endParaRPr lang="el-GR" sz="1400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115" name="Ορθογώνιο 114"/>
          <p:cNvSpPr/>
          <p:nvPr/>
        </p:nvSpPr>
        <p:spPr>
          <a:xfrm>
            <a:off x="6575483" y="4488319"/>
            <a:ext cx="370964" cy="27924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Ic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116" name="Ορθογώνιο 115"/>
          <p:cNvSpPr/>
          <p:nvPr/>
        </p:nvSpPr>
        <p:spPr>
          <a:xfrm>
            <a:off x="1524000" y="4975077"/>
            <a:ext cx="395536" cy="29260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prstClr val="black"/>
                </a:solidFill>
                <a:latin typeface="Calibri"/>
              </a:rPr>
              <a:t>Ic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7" name="Ορθογώνιο 116"/>
          <p:cNvSpPr/>
          <p:nvPr/>
        </p:nvSpPr>
        <p:spPr>
          <a:xfrm>
            <a:off x="9779472" y="2060848"/>
            <a:ext cx="828092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Y=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yN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118" name="Ευθύγραμμο βέλος σύνδεσης 117"/>
          <p:cNvCxnSpPr/>
          <p:nvPr/>
        </p:nvCxnSpPr>
        <p:spPr>
          <a:xfrm flipV="1">
            <a:off x="1895228" y="3727808"/>
            <a:ext cx="0" cy="5061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Ευθύγραμμο βέλος σύνδεσης 133"/>
          <p:cNvCxnSpPr/>
          <p:nvPr/>
        </p:nvCxnSpPr>
        <p:spPr>
          <a:xfrm>
            <a:off x="6809255" y="3626508"/>
            <a:ext cx="0" cy="3543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6020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31504" y="44624"/>
            <a:ext cx="8928992" cy="504056"/>
          </a:xfrm>
        </p:spPr>
        <p:txBody>
          <a:bodyPr>
            <a:noAutofit/>
          </a:bodyPr>
          <a:lstStyle/>
          <a:p>
            <a:r>
              <a:rPr lang="el-GR" sz="2800" b="1" dirty="0">
                <a:solidFill>
                  <a:srgbClr val="FF0000"/>
                </a:solidFill>
                <a:latin typeface="Cambria" pitchFamily="18" charset="0"/>
              </a:rPr>
              <a:t>Κατάσταση απασχόλησης οδηγούμενη από</a:t>
            </a:r>
            <a:r>
              <a:rPr lang="en-US" sz="2800" b="1" dirty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l-GR" sz="2800" b="1" dirty="0">
                <a:solidFill>
                  <a:srgbClr val="FF0000"/>
                </a:solidFill>
                <a:latin typeface="Cambria" pitchFamily="18" charset="0"/>
              </a:rPr>
              <a:t>τα κέρδη</a:t>
            </a:r>
            <a:endParaRPr lang="el-GR" sz="2800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75520" y="704850"/>
            <a:ext cx="8640960" cy="6036518"/>
          </a:xfrm>
        </p:spPr>
        <p:txBody>
          <a:bodyPr>
            <a:normAutofit fontScale="85000" lnSpcReduction="20000"/>
          </a:bodyPr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0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4367808" y="764704"/>
            <a:ext cx="3816424" cy="79208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ambria" pitchFamily="18" charset="0"/>
              </a:rPr>
              <a:t>AD=</a:t>
            </a:r>
            <a:r>
              <a:rPr lang="en-US" b="1" dirty="0" err="1">
                <a:solidFill>
                  <a:srgbClr val="FF0000"/>
                </a:solidFill>
                <a:latin typeface="Cambria" pitchFamily="18" charset="0"/>
              </a:rPr>
              <a:t>Ic+N</a:t>
            </a:r>
            <a:r>
              <a:rPr lang="en-US" b="1" dirty="0">
                <a:solidFill>
                  <a:srgbClr val="FF0000"/>
                </a:solidFill>
                <a:latin typeface="Cambria" pitchFamily="18" charset="0"/>
              </a:rPr>
              <a:t>[</a:t>
            </a:r>
            <a:r>
              <a:rPr lang="en-US" b="1" dirty="0" err="1">
                <a:solidFill>
                  <a:srgbClr val="FF0000"/>
                </a:solidFill>
                <a:latin typeface="Cambria" pitchFamily="18" charset="0"/>
              </a:rPr>
              <a:t>jy+w</a:t>
            </a:r>
            <a:r>
              <a:rPr lang="en-US" b="1" dirty="0">
                <a:solidFill>
                  <a:srgbClr val="FF0000"/>
                </a:solidFill>
                <a:latin typeface="Cambria" pitchFamily="18" charset="0"/>
              </a:rPr>
              <a:t>(c-j)]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latin typeface="Cambria" pitchFamily="18" charset="0"/>
              </a:rPr>
              <a:t>c </a:t>
            </a:r>
            <a:r>
              <a:rPr lang="el-GR" b="1" dirty="0">
                <a:solidFill>
                  <a:srgbClr val="FF0000"/>
                </a:solidFill>
                <a:latin typeface="Cambria" pitchFamily="18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ambria" pitchFamily="18" charset="0"/>
              </a:rPr>
              <a:t> j</a:t>
            </a:r>
            <a:endParaRPr lang="el-GR" b="1" dirty="0">
              <a:solidFill>
                <a:srgbClr val="FF0000"/>
              </a:solidFill>
              <a:latin typeface="Cambria" pitchFamily="18" charset="0"/>
            </a:endParaRPr>
          </a:p>
        </p:txBody>
      </p:sp>
      <p:cxnSp>
        <p:nvCxnSpPr>
          <p:cNvPr id="5" name="Ευθεία γραμμή σύνδεσης 4"/>
          <p:cNvCxnSpPr/>
          <p:nvPr/>
        </p:nvCxnSpPr>
        <p:spPr>
          <a:xfrm flipH="1">
            <a:off x="1991544" y="1412776"/>
            <a:ext cx="72008" cy="46805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εία γραμμή σύνδεσης 5"/>
          <p:cNvCxnSpPr/>
          <p:nvPr/>
        </p:nvCxnSpPr>
        <p:spPr>
          <a:xfrm flipH="1">
            <a:off x="1991544" y="6081067"/>
            <a:ext cx="3960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/>
          <p:cNvCxnSpPr/>
          <p:nvPr/>
        </p:nvCxnSpPr>
        <p:spPr>
          <a:xfrm flipV="1">
            <a:off x="2003656" y="2348881"/>
            <a:ext cx="3732305" cy="37321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εία γραμμή σύνδεσης 11"/>
          <p:cNvCxnSpPr/>
          <p:nvPr/>
        </p:nvCxnSpPr>
        <p:spPr>
          <a:xfrm flipV="1">
            <a:off x="2071496" y="4869160"/>
            <a:ext cx="3520448" cy="11738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 flipV="1">
            <a:off x="2071496" y="4365105"/>
            <a:ext cx="3520448" cy="1677865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Ευθεία γραμμή σύνδεσης 16"/>
          <p:cNvCxnSpPr/>
          <p:nvPr/>
        </p:nvCxnSpPr>
        <p:spPr>
          <a:xfrm flipV="1">
            <a:off x="1975478" y="3429001"/>
            <a:ext cx="3616467" cy="1775037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V="1">
            <a:off x="2003655" y="2914104"/>
            <a:ext cx="3626376" cy="22899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Ορθογώνιο 20"/>
          <p:cNvSpPr/>
          <p:nvPr/>
        </p:nvSpPr>
        <p:spPr>
          <a:xfrm>
            <a:off x="5627948" y="2060848"/>
            <a:ext cx="828092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Y=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yN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5630032" y="4488319"/>
            <a:ext cx="1179224" cy="69491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C=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cwN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3" name="Ορθογώνιο 22"/>
          <p:cNvSpPr/>
          <p:nvPr/>
        </p:nvSpPr>
        <p:spPr>
          <a:xfrm>
            <a:off x="5591945" y="3981952"/>
            <a:ext cx="1008111" cy="4551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C=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cw’N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4" name="Ορθογώνιο 23"/>
          <p:cNvSpPr/>
          <p:nvPr/>
        </p:nvSpPr>
        <p:spPr>
          <a:xfrm>
            <a:off x="5627949" y="3284984"/>
            <a:ext cx="972107" cy="4320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black"/>
                </a:solidFill>
                <a:latin typeface="Cambria" pitchFamily="18" charset="0"/>
              </a:rPr>
              <a:t>AD’=C’+I</a:t>
            </a:r>
            <a:endParaRPr lang="el-GR" sz="1400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5" name="Ορθογώνιο 24"/>
          <p:cNvSpPr/>
          <p:nvPr/>
        </p:nvSpPr>
        <p:spPr>
          <a:xfrm>
            <a:off x="5627949" y="2708920"/>
            <a:ext cx="972106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Cambria" pitchFamily="18" charset="0"/>
              </a:rPr>
              <a:t>AD=C+I</a:t>
            </a:r>
            <a:endParaRPr lang="el-GR" sz="1600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6" name="Ορθογώνιο 25"/>
          <p:cNvSpPr/>
          <p:nvPr/>
        </p:nvSpPr>
        <p:spPr>
          <a:xfrm>
            <a:off x="1524000" y="4975077"/>
            <a:ext cx="395536" cy="29260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prstClr val="black"/>
                </a:solidFill>
                <a:latin typeface="Calibri"/>
              </a:rPr>
              <a:t>Ic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Ορθογώνιο 26"/>
          <p:cNvSpPr/>
          <p:nvPr/>
        </p:nvSpPr>
        <p:spPr>
          <a:xfrm>
            <a:off x="3221436" y="6237312"/>
            <a:ext cx="693169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N**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Ορθογώνιο 27"/>
          <p:cNvSpPr/>
          <p:nvPr/>
        </p:nvSpPr>
        <p:spPr>
          <a:xfrm>
            <a:off x="4113412" y="6222987"/>
            <a:ext cx="614436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N*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2783632" y="1916832"/>
            <a:ext cx="1440160" cy="43204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w   ---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 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31" name="Ευθύγραμμο βέλος σύνδεσης 30"/>
          <p:cNvCxnSpPr/>
          <p:nvPr/>
        </p:nvCxnSpPr>
        <p:spPr>
          <a:xfrm flipV="1">
            <a:off x="3221435" y="1925613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ύγραμμο βέλος σύνδεσης 31"/>
          <p:cNvCxnSpPr/>
          <p:nvPr/>
        </p:nvCxnSpPr>
        <p:spPr>
          <a:xfrm flipH="1">
            <a:off x="4107658" y="1925613"/>
            <a:ext cx="5755" cy="4236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Ευθεία γραμμή σύνδεσης 33"/>
          <p:cNvCxnSpPr/>
          <p:nvPr/>
        </p:nvCxnSpPr>
        <p:spPr>
          <a:xfrm flipH="1">
            <a:off x="3683732" y="4323501"/>
            <a:ext cx="36004" cy="1719467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Ευθεία γραμμή σύνδεσης 34"/>
          <p:cNvCxnSpPr/>
          <p:nvPr/>
        </p:nvCxnSpPr>
        <p:spPr>
          <a:xfrm flipH="1">
            <a:off x="4403812" y="3642952"/>
            <a:ext cx="36004" cy="2450344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Ευθεία γραμμή σύνδεσης 36"/>
          <p:cNvCxnSpPr/>
          <p:nvPr/>
        </p:nvCxnSpPr>
        <p:spPr>
          <a:xfrm flipV="1">
            <a:off x="2003656" y="4323502"/>
            <a:ext cx="1698079" cy="113611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Ευθεία γραμμή σύνδεσης 40"/>
          <p:cNvCxnSpPr/>
          <p:nvPr/>
        </p:nvCxnSpPr>
        <p:spPr>
          <a:xfrm flipV="1">
            <a:off x="2071496" y="3664046"/>
            <a:ext cx="2332316" cy="88991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Ορθογώνιο 45"/>
          <p:cNvSpPr/>
          <p:nvPr/>
        </p:nvSpPr>
        <p:spPr>
          <a:xfrm>
            <a:off x="1415480" y="4323500"/>
            <a:ext cx="504056" cy="32963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Y*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Ορθογώνιο 46"/>
          <p:cNvSpPr/>
          <p:nvPr/>
        </p:nvSpPr>
        <p:spPr>
          <a:xfrm>
            <a:off x="1415480" y="3501008"/>
            <a:ext cx="567172" cy="48094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Y**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51" name="Ευθύγραμμο βέλος σύνδεσης 50"/>
          <p:cNvCxnSpPr/>
          <p:nvPr/>
        </p:nvCxnSpPr>
        <p:spPr>
          <a:xfrm flipH="1">
            <a:off x="3783710" y="6367003"/>
            <a:ext cx="44008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Ευθεία γραμμή σύνδεσης 52"/>
          <p:cNvCxnSpPr/>
          <p:nvPr/>
        </p:nvCxnSpPr>
        <p:spPr>
          <a:xfrm>
            <a:off x="6978867" y="1286247"/>
            <a:ext cx="0" cy="46805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Ευθεία γραμμή σύνδεσης 53"/>
          <p:cNvCxnSpPr/>
          <p:nvPr/>
        </p:nvCxnSpPr>
        <p:spPr>
          <a:xfrm flipH="1">
            <a:off x="6946448" y="5894684"/>
            <a:ext cx="3721553" cy="381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Ορθογώνιο 54"/>
          <p:cNvSpPr/>
          <p:nvPr/>
        </p:nvSpPr>
        <p:spPr>
          <a:xfrm>
            <a:off x="5375920" y="6237312"/>
            <a:ext cx="666074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N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Ορθογώνιο 55"/>
          <p:cNvSpPr/>
          <p:nvPr/>
        </p:nvSpPr>
        <p:spPr>
          <a:xfrm>
            <a:off x="1631504" y="1412776"/>
            <a:ext cx="288032" cy="2520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Y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57" name="Ευθεία γραμμή σύνδεσης 56"/>
          <p:cNvCxnSpPr/>
          <p:nvPr/>
        </p:nvCxnSpPr>
        <p:spPr>
          <a:xfrm flipV="1">
            <a:off x="6946448" y="2348881"/>
            <a:ext cx="3182001" cy="36085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Ορθογώνιο 57"/>
          <p:cNvSpPr/>
          <p:nvPr/>
        </p:nvSpPr>
        <p:spPr>
          <a:xfrm>
            <a:off x="9714402" y="2029433"/>
            <a:ext cx="828092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Y=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yN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59" name="Ευθεία γραμμή σύνδεσης 58"/>
          <p:cNvCxnSpPr/>
          <p:nvPr/>
        </p:nvCxnSpPr>
        <p:spPr>
          <a:xfrm flipV="1">
            <a:off x="6978867" y="4975077"/>
            <a:ext cx="2952750" cy="991691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Ευθεία γραμμή σύνδεσης 59"/>
          <p:cNvCxnSpPr/>
          <p:nvPr/>
        </p:nvCxnSpPr>
        <p:spPr>
          <a:xfrm flipV="1">
            <a:off x="6978868" y="4602572"/>
            <a:ext cx="2861549" cy="133021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Ευθεία γραμμή σύνδεσης 60"/>
          <p:cNvCxnSpPr/>
          <p:nvPr/>
        </p:nvCxnSpPr>
        <p:spPr>
          <a:xfrm flipV="1">
            <a:off x="6946447" y="3367922"/>
            <a:ext cx="2985170" cy="13996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Ευθεία γραμμή σύνδεσης 61"/>
          <p:cNvCxnSpPr/>
          <p:nvPr/>
        </p:nvCxnSpPr>
        <p:spPr>
          <a:xfrm flipV="1">
            <a:off x="6978868" y="2924944"/>
            <a:ext cx="3077573" cy="184261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3" name="Ορθογώνιο 62"/>
          <p:cNvSpPr/>
          <p:nvPr/>
        </p:nvSpPr>
        <p:spPr>
          <a:xfrm>
            <a:off x="9946686" y="4837800"/>
            <a:ext cx="936104" cy="4551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C=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cw’N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64" name="Ορθογώνιο 63"/>
          <p:cNvSpPr/>
          <p:nvPr/>
        </p:nvSpPr>
        <p:spPr>
          <a:xfrm>
            <a:off x="9946686" y="4196112"/>
            <a:ext cx="936104" cy="57606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C=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cwN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65" name="Ορθογώνιο 64"/>
          <p:cNvSpPr/>
          <p:nvPr/>
        </p:nvSpPr>
        <p:spPr>
          <a:xfrm>
            <a:off x="10056441" y="3216797"/>
            <a:ext cx="1008113" cy="30225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AD=C+I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66" name="Ορθογώνιο 65"/>
          <p:cNvSpPr/>
          <p:nvPr/>
        </p:nvSpPr>
        <p:spPr>
          <a:xfrm>
            <a:off x="10056440" y="2708920"/>
            <a:ext cx="1080120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AD’=C’+I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67" name="Ευθεία γραμμή σύνδεσης 66"/>
          <p:cNvCxnSpPr/>
          <p:nvPr/>
        </p:nvCxnSpPr>
        <p:spPr>
          <a:xfrm flipH="1">
            <a:off x="8688288" y="3976042"/>
            <a:ext cx="36004" cy="193769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Ευθεία γραμμή σύνδεσης 68"/>
          <p:cNvCxnSpPr/>
          <p:nvPr/>
        </p:nvCxnSpPr>
        <p:spPr>
          <a:xfrm flipH="1">
            <a:off x="9120336" y="3547004"/>
            <a:ext cx="18002" cy="234768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Ευθεία γραμμή σύνδεσης 69"/>
          <p:cNvCxnSpPr/>
          <p:nvPr/>
        </p:nvCxnSpPr>
        <p:spPr>
          <a:xfrm flipV="1">
            <a:off x="6978867" y="3976042"/>
            <a:ext cx="1761728" cy="177112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Ευθεία γραμμή σύνδεσης 72"/>
          <p:cNvCxnSpPr/>
          <p:nvPr/>
        </p:nvCxnSpPr>
        <p:spPr>
          <a:xfrm flipV="1">
            <a:off x="6978868" y="3519050"/>
            <a:ext cx="2159471" cy="89177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Ορθογώνιο 81"/>
          <p:cNvSpPr/>
          <p:nvPr/>
        </p:nvSpPr>
        <p:spPr>
          <a:xfrm>
            <a:off x="6456041" y="4067742"/>
            <a:ext cx="490407" cy="31256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Y*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Ορθογώνιο 82"/>
          <p:cNvSpPr/>
          <p:nvPr/>
        </p:nvSpPr>
        <p:spPr>
          <a:xfrm>
            <a:off x="6456041" y="3216797"/>
            <a:ext cx="490407" cy="62945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Calibri"/>
              </a:rPr>
              <a:t>Y**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4" name="Ορθογώνιο 83"/>
          <p:cNvSpPr/>
          <p:nvPr/>
        </p:nvSpPr>
        <p:spPr>
          <a:xfrm>
            <a:off x="8328248" y="6010921"/>
            <a:ext cx="648072" cy="35608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N*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" name="Ορθογώνιο 84"/>
          <p:cNvSpPr/>
          <p:nvPr/>
        </p:nvSpPr>
        <p:spPr>
          <a:xfrm>
            <a:off x="8904312" y="5983065"/>
            <a:ext cx="810090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N**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88" name="Ευθύγραμμο βέλος σύνδεσης 87"/>
          <p:cNvCxnSpPr/>
          <p:nvPr/>
        </p:nvCxnSpPr>
        <p:spPr>
          <a:xfrm>
            <a:off x="8822416" y="6335910"/>
            <a:ext cx="30780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Ορθογώνιο 89"/>
          <p:cNvSpPr/>
          <p:nvPr/>
        </p:nvSpPr>
        <p:spPr>
          <a:xfrm>
            <a:off x="7884391" y="1466131"/>
            <a:ext cx="1440160" cy="43204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w   ---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 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91" name="Ευθύγραμμο βέλος σύνδεσης 90"/>
          <p:cNvCxnSpPr/>
          <p:nvPr/>
        </p:nvCxnSpPr>
        <p:spPr>
          <a:xfrm flipH="1">
            <a:off x="8374940" y="1452972"/>
            <a:ext cx="5755" cy="4236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Ευθύγραμμο βέλος σύνδεσης 91"/>
          <p:cNvCxnSpPr/>
          <p:nvPr/>
        </p:nvCxnSpPr>
        <p:spPr>
          <a:xfrm flipV="1">
            <a:off x="9149848" y="1484784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Ευθύγραμμο βέλος σύνδεσης 92"/>
          <p:cNvCxnSpPr/>
          <p:nvPr/>
        </p:nvCxnSpPr>
        <p:spPr>
          <a:xfrm flipV="1">
            <a:off x="6824629" y="3642952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Ευθύγραμμο βέλος σύνδεσης 93"/>
          <p:cNvCxnSpPr/>
          <p:nvPr/>
        </p:nvCxnSpPr>
        <p:spPr>
          <a:xfrm flipH="1">
            <a:off x="1919537" y="3855910"/>
            <a:ext cx="5755" cy="4236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139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03512" y="116632"/>
            <a:ext cx="8784976" cy="504056"/>
          </a:xfrm>
        </p:spPr>
        <p:txBody>
          <a:bodyPr>
            <a:normAutofit fontScale="90000"/>
          </a:bodyPr>
          <a:lstStyle/>
          <a:p>
            <a:r>
              <a:rPr lang="el-GR" sz="3600" b="1" dirty="0">
                <a:solidFill>
                  <a:srgbClr val="FF0000"/>
                </a:solidFill>
                <a:latin typeface="Cambria" pitchFamily="18" charset="0"/>
              </a:rPr>
              <a:t>Παράδειγμα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75520" y="764704"/>
            <a:ext cx="8568952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>
                <a:latin typeface="Cambria" pitchFamily="18" charset="0"/>
              </a:rPr>
              <a:t>Ι= </a:t>
            </a:r>
            <a:r>
              <a:rPr lang="en-US" sz="2000" dirty="0">
                <a:latin typeface="Cambria" pitchFamily="18" charset="0"/>
              </a:rPr>
              <a:t>2</a:t>
            </a:r>
            <a:r>
              <a:rPr lang="el-GR" sz="2000" dirty="0">
                <a:latin typeface="Cambria" pitchFamily="18" charset="0"/>
              </a:rPr>
              <a:t>εκ. +0,8</a:t>
            </a:r>
            <a:r>
              <a:rPr lang="en-US" sz="2000" dirty="0">
                <a:latin typeface="Cambria" pitchFamily="18" charset="0"/>
              </a:rPr>
              <a:t>R</a:t>
            </a:r>
          </a:p>
          <a:p>
            <a:pPr marL="0" indent="0">
              <a:buNone/>
            </a:pPr>
            <a:r>
              <a:rPr lang="en-US" sz="2000" dirty="0">
                <a:latin typeface="Cambria" pitchFamily="18" charset="0"/>
              </a:rPr>
              <a:t>y =30 $/</a:t>
            </a:r>
            <a:r>
              <a:rPr lang="en-US" sz="2000" dirty="0" err="1">
                <a:latin typeface="Cambria" pitchFamily="18" charset="0"/>
              </a:rPr>
              <a:t>hr</a:t>
            </a:r>
            <a:endParaRPr lang="en-US" sz="20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Cambria" pitchFamily="18" charset="0"/>
              </a:rPr>
              <a:t>c = 0,90</a:t>
            </a:r>
          </a:p>
          <a:p>
            <a:pPr marL="0" indent="0">
              <a:buNone/>
            </a:pPr>
            <a:r>
              <a:rPr lang="en-US" sz="2000" dirty="0">
                <a:latin typeface="Cambria" pitchFamily="18" charset="0"/>
              </a:rPr>
              <a:t>w = 20$/</a:t>
            </a:r>
            <a:r>
              <a:rPr lang="en-US" sz="2000" dirty="0" err="1">
                <a:latin typeface="Cambria" pitchFamily="18" charset="0"/>
              </a:rPr>
              <a:t>hr</a:t>
            </a:r>
            <a:endParaRPr lang="en-US" sz="20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Cambria" pitchFamily="18" charset="0"/>
              </a:rPr>
              <a:t>N*=?</a:t>
            </a:r>
          </a:p>
          <a:p>
            <a:pPr marL="0" indent="0">
              <a:buNone/>
            </a:pPr>
            <a:r>
              <a:rPr lang="en-US" sz="2000" dirty="0">
                <a:latin typeface="Cambria" pitchFamily="18" charset="0"/>
              </a:rPr>
              <a:t>Y*=?</a:t>
            </a:r>
          </a:p>
          <a:p>
            <a:pPr marL="0" indent="0">
              <a:buNone/>
            </a:pPr>
            <a:r>
              <a:rPr lang="en-US" sz="2000" dirty="0">
                <a:latin typeface="Cambria" pitchFamily="18" charset="0"/>
              </a:rPr>
              <a:t>w’=25$/</a:t>
            </a:r>
            <a:r>
              <a:rPr lang="en-US" sz="2000" dirty="0" err="1">
                <a:latin typeface="Cambria" pitchFamily="18" charset="0"/>
              </a:rPr>
              <a:t>hr</a:t>
            </a:r>
            <a:endParaRPr lang="en-US" sz="20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Cambria" pitchFamily="18" charset="0"/>
              </a:rPr>
              <a:t>N*=?</a:t>
            </a:r>
          </a:p>
          <a:p>
            <a:pPr marL="0" indent="0">
              <a:buNone/>
            </a:pPr>
            <a:r>
              <a:rPr lang="en-US" sz="2000" dirty="0">
                <a:latin typeface="Cambria" pitchFamily="18" charset="0"/>
              </a:rPr>
              <a:t>Y*=?</a:t>
            </a:r>
            <a:endParaRPr lang="el-GR" sz="2000" dirty="0">
              <a:latin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3575720" y="836712"/>
                <a:ext cx="6696744" cy="259228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</a:rPr>
                  <a:t>N* </a:t>
                </a:r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 AS=AD- </a:t>
                </a:r>
                <a:r>
                  <a:rPr lang="en-US" sz="2000" dirty="0" err="1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yN</a:t>
                </a:r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= C+I - </a:t>
                </a:r>
                <a:r>
                  <a:rPr lang="en-US" sz="2000" dirty="0" err="1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yN</a:t>
                </a:r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=</a:t>
                </a:r>
                <a:r>
                  <a:rPr lang="en-US" sz="2000" dirty="0" err="1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Ic</a:t>
                </a:r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+ </a:t>
                </a:r>
                <a:r>
                  <a:rPr lang="en-US" sz="2000" dirty="0" err="1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jN</a:t>
                </a:r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(y-w) +</a:t>
                </a:r>
                <a:r>
                  <a:rPr lang="en-US" sz="2000" dirty="0" err="1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cwN</a:t>
                </a:r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-- </a:t>
                </a:r>
                <a:r>
                  <a:rPr lang="en-US" sz="2000" dirty="0" err="1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Ic</a:t>
                </a:r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 =</a:t>
                </a:r>
                <a:r>
                  <a:rPr lang="en-US" sz="2000" dirty="0" err="1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yN-jNy+jNw-cwN</a:t>
                </a:r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 --- </a:t>
                </a:r>
                <a:r>
                  <a:rPr lang="en-US" sz="2000" dirty="0" err="1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Ic</a:t>
                </a:r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 = N[</a:t>
                </a:r>
                <a:r>
                  <a:rPr lang="en-US" sz="2000" dirty="0" err="1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y-jy+jw-cw</a:t>
                </a:r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]--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sym typeface="Wingdings" pitchFamily="2" charset="2"/>
                      </a:rPr>
                      <m:t>𝑁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sym typeface="Wingdings" pitchFamily="2" charset="2"/>
                      </a:rPr>
                      <m:t>∗</m:t>
                    </m:r>
                    <m:r>
                      <a:rPr lang="en-US" sz="2000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=</m:t>
                    </m:r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𝐼𝑐</m:t>
                        </m:r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𝑦</m:t>
                            </m:r>
                            <m:d>
                              <m:dPr>
                                <m:ctrlP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sym typeface="Wingdings" pitchFamily="2" charset="2"/>
                                  </a:rPr>
                                </m:ctrlPr>
                              </m:dPr>
                              <m:e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1−</m:t>
                                </m:r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𝑗</m:t>
                                </m:r>
                              </m:e>
                            </m:d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−</m:t>
                            </m:r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𝑤</m:t>
                            </m:r>
                            <m:d>
                              <m:dPr>
                                <m:ctrlP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sym typeface="Wingdings" pitchFamily="2" charset="2"/>
                                  </a:rPr>
                                </m:ctrlPr>
                              </m:dPr>
                              <m:e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𝑐</m:t>
                                </m:r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−</m:t>
                                </m:r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𝑗</m:t>
                                </m:r>
                              </m:e>
                            </m:d>
                          </m:e>
                        </m:d>
                      </m:den>
                    </m:f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=</m:t>
                    </m:r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2</m:t>
                        </m:r>
                        <m:r>
                          <a:rPr lang="el-GR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𝜀𝜅</m:t>
                        </m:r>
                        <m:r>
                          <a:rPr lang="el-GR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$</m:t>
                        </m:r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el-GR" sz="20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30</m:t>
                            </m:r>
                            <m:f>
                              <m:fPr>
                                <m:ctrlP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sym typeface="Wingdings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$</m:t>
                                </m:r>
                              </m:num>
                              <m:den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h𝑟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sym typeface="Wingdings" pitchFamily="2" charset="2"/>
                                  </a:rPr>
                                </m:ctrlPr>
                              </m:dPr>
                              <m:e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1−0,8</m:t>
                                </m:r>
                              </m:e>
                            </m:d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−20</m:t>
                            </m:r>
                            <m:f>
                              <m:fPr>
                                <m:ctrlP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sym typeface="Wingdings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$</m:t>
                                </m:r>
                              </m:num>
                              <m:den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h𝑟</m:t>
                                </m:r>
                              </m:den>
                            </m:f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(0,9−0,8)]</m:t>
                            </m:r>
                          </m:e>
                        </m:d>
                      </m:den>
                    </m:f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=</m:t>
                    </m:r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2</m:t>
                        </m:r>
                        <m:r>
                          <a:rPr lang="el-GR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𝜀𝜅</m:t>
                        </m:r>
                        <m:r>
                          <a:rPr lang="el-GR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$</m:t>
                        </m:r>
                      </m:num>
                      <m:den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6</m:t>
                        </m:r>
                        <m:f>
                          <m:fPr>
                            <m:ctrlP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sym typeface="Wingdings" pitchFamily="2" charset="2"/>
                              </a:rPr>
                            </m:ctrlPr>
                          </m:fPr>
                          <m:num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$</m:t>
                            </m:r>
                          </m:num>
                          <m:den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h𝑟</m:t>
                            </m:r>
                          </m:den>
                        </m:f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−2</m:t>
                        </m:r>
                        <m:f>
                          <m:fPr>
                            <m:ctrlP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sym typeface="Wingdings" pitchFamily="2" charset="2"/>
                              </a:rPr>
                            </m:ctrlPr>
                          </m:fPr>
                          <m:num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$</m:t>
                            </m:r>
                          </m:num>
                          <m:den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h𝑟</m:t>
                            </m:r>
                          </m:den>
                        </m:f>
                      </m:den>
                    </m:f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=</m:t>
                    </m:r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2</m:t>
                        </m:r>
                        <m:r>
                          <a:rPr lang="el-GR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𝜀𝜅</m:t>
                        </m:r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$</m:t>
                        </m:r>
                      </m:num>
                      <m:den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4</m:t>
                        </m:r>
                        <m:f>
                          <m:fPr>
                            <m:ctrlP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sym typeface="Wingdings" pitchFamily="2" charset="2"/>
                              </a:rPr>
                            </m:ctrlPr>
                          </m:fPr>
                          <m:num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$</m:t>
                            </m:r>
                          </m:num>
                          <m:den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h𝑟</m:t>
                            </m:r>
                          </m:den>
                        </m:f>
                      </m:den>
                    </m:f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=500.000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h𝑟𝑠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𝑌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∗=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𝑦𝑁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∗−−−→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𝑌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∗=30</m:t>
                    </m:r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$</m:t>
                        </m:r>
                      </m:num>
                      <m:den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h𝑟𝑠</m:t>
                        </m:r>
                      </m:den>
                    </m:f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∗500.000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h𝑟𝑠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=15.000.000$</m:t>
                    </m:r>
                  </m:oMath>
                </a14:m>
                <a:endParaRPr lang="el-GR" sz="2000" dirty="0">
                  <a:solidFill>
                    <a:prstClr val="black"/>
                  </a:solidFill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720" y="836712"/>
                <a:ext cx="6696744" cy="25922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Ορθογώνιο 4"/>
              <p:cNvSpPr/>
              <p:nvPr/>
            </p:nvSpPr>
            <p:spPr>
              <a:xfrm>
                <a:off x="2999656" y="3861048"/>
                <a:ext cx="7416824" cy="266429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FF0000"/>
                    </a:solidFill>
                    <a:latin typeface="Cambria" pitchFamily="18" charset="0"/>
                  </a:rPr>
                  <a:t>w=25$/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Cambria" pitchFamily="18" charset="0"/>
                  </a:rPr>
                  <a:t>hr</a:t>
                </a:r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</a:rPr>
                  <a:t>-----</a:t>
                </a:r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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sym typeface="Wingdings" pitchFamily="2" charset="2"/>
                      </a:rPr>
                      <m:t>𝑁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sym typeface="Wingdings" pitchFamily="2" charset="2"/>
                      </a:rPr>
                      <m:t>∗</m:t>
                    </m:r>
                    <m:r>
                      <a:rPr lang="en-US" sz="2000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=</m:t>
                    </m:r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𝐼𝑐</m:t>
                        </m:r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𝑦</m:t>
                            </m:r>
                            <m:d>
                              <m:dPr>
                                <m:ctrlP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sym typeface="Wingdings" pitchFamily="2" charset="2"/>
                                  </a:rPr>
                                </m:ctrlPr>
                              </m:dPr>
                              <m:e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1−</m:t>
                                </m:r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𝑗</m:t>
                                </m:r>
                              </m:e>
                            </m:d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−</m:t>
                            </m:r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𝑤</m:t>
                            </m:r>
                            <m:d>
                              <m:dPr>
                                <m:ctrlP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sym typeface="Wingdings" pitchFamily="2" charset="2"/>
                                  </a:rPr>
                                </m:ctrlPr>
                              </m:dPr>
                              <m:e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𝑐</m:t>
                                </m:r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−</m:t>
                                </m:r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𝑗</m:t>
                                </m:r>
                              </m:e>
                            </m:d>
                          </m:e>
                        </m:d>
                      </m:den>
                    </m:f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=</m:t>
                    </m:r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2</m:t>
                        </m:r>
                        <m:r>
                          <a:rPr lang="el-GR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𝜀𝜅</m:t>
                        </m:r>
                        <m:r>
                          <a:rPr lang="el-GR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$</m:t>
                        </m:r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el-GR" sz="20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30</m:t>
                            </m:r>
                            <m:f>
                              <m:fPr>
                                <m:ctrlP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sym typeface="Wingdings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$</m:t>
                                </m:r>
                              </m:num>
                              <m:den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h𝑟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sym typeface="Wingdings" pitchFamily="2" charset="2"/>
                                  </a:rPr>
                                </m:ctrlPr>
                              </m:dPr>
                              <m:e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1−0,8</m:t>
                                </m:r>
                              </m:e>
                            </m:d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−25</m:t>
                            </m:r>
                            <m:f>
                              <m:fPr>
                                <m:ctrlP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sym typeface="Wingdings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$</m:t>
                                </m:r>
                              </m:num>
                              <m:den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h𝑟</m:t>
                                </m:r>
                              </m:den>
                            </m:f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(0,9−0,8)]</m:t>
                            </m:r>
                          </m:e>
                        </m:d>
                      </m:den>
                    </m:f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=</m:t>
                    </m:r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2</m:t>
                        </m:r>
                        <m:r>
                          <a:rPr lang="el-GR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𝜀𝜅</m:t>
                        </m:r>
                        <m:r>
                          <a:rPr lang="el-GR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$</m:t>
                        </m:r>
                      </m:num>
                      <m:den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6</m:t>
                        </m:r>
                        <m:f>
                          <m:fPr>
                            <m:ctrlP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sym typeface="Wingdings" pitchFamily="2" charset="2"/>
                              </a:rPr>
                            </m:ctrlPr>
                          </m:fPr>
                          <m:num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$</m:t>
                            </m:r>
                          </m:num>
                          <m:den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h𝑟</m:t>
                            </m:r>
                          </m:den>
                        </m:f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−2,5</m:t>
                        </m:r>
                        <m:f>
                          <m:fPr>
                            <m:ctrlP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sym typeface="Wingdings" pitchFamily="2" charset="2"/>
                              </a:rPr>
                            </m:ctrlPr>
                          </m:fPr>
                          <m:num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$</m:t>
                            </m:r>
                          </m:num>
                          <m:den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h𝑟</m:t>
                            </m:r>
                          </m:den>
                        </m:f>
                      </m:den>
                    </m:f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=</m:t>
                    </m:r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2</m:t>
                        </m:r>
                        <m:r>
                          <a:rPr lang="el-GR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𝜀𝜅</m:t>
                        </m:r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$</m:t>
                        </m:r>
                      </m:num>
                      <m:den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3,5</m:t>
                        </m:r>
                        <m:f>
                          <m:fPr>
                            <m:ctrlP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sym typeface="Wingdings" pitchFamily="2" charset="2"/>
                              </a:rPr>
                            </m:ctrlPr>
                          </m:fPr>
                          <m:num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$</m:t>
                            </m:r>
                          </m:num>
                          <m:den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h𝑟</m:t>
                            </m:r>
                          </m:den>
                        </m:f>
                      </m:den>
                    </m:f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=571.428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h𝑟𝑠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𝑌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∗=30</m:t>
                    </m:r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$</m:t>
                        </m:r>
                      </m:num>
                      <m:den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h𝑟</m:t>
                        </m:r>
                      </m:den>
                    </m:f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∗571.428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h𝑟𝑠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=17.142.857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h𝑟𝑠</m:t>
                    </m:r>
                  </m:oMath>
                </a14:m>
                <a:endParaRPr lang="en-US" sz="2000" dirty="0">
                  <a:solidFill>
                    <a:prstClr val="black"/>
                  </a:solidFill>
                  <a:latin typeface="Calibri"/>
                  <a:ea typeface="Cambria Math"/>
                  <a:sym typeface="Wingdings" pitchFamily="2" charset="2"/>
                </a:endParaRPr>
              </a:p>
              <a:p>
                <a:pPr algn="ctr"/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  <a:ea typeface="Cambria Math"/>
                    <a:sym typeface="Wingdings" pitchFamily="2" charset="2"/>
                  </a:rPr>
                  <a:t>(c&gt;j) ---    w     --- N    -- Y</a:t>
                </a:r>
              </a:p>
            </p:txBody>
          </p:sp>
        </mc:Choice>
        <mc:Fallback xmlns="">
          <p:sp>
            <p:nvSpPr>
              <p:cNvPr id="5" name="Ορθογώνιο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656" y="3861048"/>
                <a:ext cx="7416824" cy="2664296"/>
              </a:xfrm>
              <a:prstGeom prst="rect">
                <a:avLst/>
              </a:prstGeom>
              <a:blipFill>
                <a:blip r:embed="rId3"/>
                <a:stretch>
                  <a:fillRect l="-65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Ευθύγραμμο βέλος σύνδεσης 6"/>
          <p:cNvCxnSpPr/>
          <p:nvPr/>
        </p:nvCxnSpPr>
        <p:spPr>
          <a:xfrm flipV="1">
            <a:off x="6687108" y="5733256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 flipV="1">
            <a:off x="8472264" y="5733256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/>
          <p:nvPr/>
        </p:nvCxnSpPr>
        <p:spPr>
          <a:xfrm flipV="1">
            <a:off x="7680176" y="5733256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82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404664"/>
          </a:xfrm>
        </p:spPr>
        <p:txBody>
          <a:bodyPr>
            <a:noAutofit/>
          </a:bodyPr>
          <a:lstStyle/>
          <a:p>
            <a:r>
              <a:rPr lang="el-GR" sz="2800" b="1" dirty="0">
                <a:solidFill>
                  <a:srgbClr val="FF0000"/>
                </a:solidFill>
                <a:latin typeface="Cambria" pitchFamily="18" charset="0"/>
              </a:rPr>
              <a:t>Τα Διλήμματα της Μακροοικονομικής Πολιτικής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404664"/>
            <a:ext cx="9252520" cy="6696744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9600" dirty="0">
                <a:latin typeface="Cambria" pitchFamily="18" charset="0"/>
              </a:rPr>
              <a:t>Μια καπιταλιστική οικονομία (μάλλον) δεν μπορεί να αντέξει μεγάλα ποσοστά/επίπεδα απασχόλησης και χαμηλά ποσοστά ανεργίας.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9600" dirty="0">
                <a:latin typeface="Cambria" pitchFamily="18" charset="0"/>
              </a:rPr>
              <a:t>Οικονομικά (διαφυγόν προϊόν) και προσωπικά κόστη της ανεργίας – Διαμοιρασμός θέσεων εργασίας και ασφάλιση έναντι της ανεργίας.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9600" dirty="0">
                <a:latin typeface="Cambria" pitchFamily="18" charset="0"/>
              </a:rPr>
              <a:t>Μια καπιταλιστική οικονομία </a:t>
            </a:r>
            <a:r>
              <a:rPr lang="el-GR" sz="9600" u="sng" dirty="0">
                <a:latin typeface="Cambria" pitchFamily="18" charset="0"/>
              </a:rPr>
              <a:t>χρειάζεται</a:t>
            </a:r>
            <a:r>
              <a:rPr lang="el-GR" sz="9600" dirty="0">
                <a:latin typeface="Cambria" pitchFamily="18" charset="0"/>
              </a:rPr>
              <a:t> ένα ικανό ποσοστό ανεργίας και την </a:t>
            </a:r>
            <a:r>
              <a:rPr lang="el-GR" sz="9600" u="sng" dirty="0">
                <a:latin typeface="Cambria" pitchFamily="18" charset="0"/>
              </a:rPr>
              <a:t>ανασφάλεια</a:t>
            </a:r>
            <a:r>
              <a:rPr lang="el-GR" sz="9600" dirty="0">
                <a:latin typeface="Cambria" pitchFamily="18" charset="0"/>
              </a:rPr>
              <a:t> και τον φόβο που η ανεργία δημιουργεί. Λειτουργεί με τρόπο που να το εγγυάται και να το επαναφέρει όταν για συγκυριακούς λόγους δεν υπάρχει.</a:t>
            </a:r>
          </a:p>
          <a:p>
            <a:pPr marL="0" indent="0" algn="just">
              <a:buNone/>
            </a:pPr>
            <a:r>
              <a:rPr lang="el-GR" sz="9600" b="1" u="sng" dirty="0">
                <a:latin typeface="Cambria" pitchFamily="18" charset="0"/>
              </a:rPr>
              <a:t>Αντιφάσεις</a:t>
            </a:r>
            <a:r>
              <a:rPr lang="el-GR" sz="9600" dirty="0">
                <a:latin typeface="Cambria" pitchFamily="18" charset="0"/>
              </a:rPr>
              <a:t> και </a:t>
            </a:r>
            <a:r>
              <a:rPr lang="el-GR" sz="9600" b="1" u="sng" dirty="0">
                <a:latin typeface="Cambria" pitchFamily="18" charset="0"/>
              </a:rPr>
              <a:t>διλήμματα</a:t>
            </a:r>
            <a:r>
              <a:rPr lang="el-GR" sz="9600" dirty="0">
                <a:latin typeface="Cambria" pitchFamily="18" charset="0"/>
              </a:rPr>
              <a:t> της μακροοικονομικής πολιτικής:</a:t>
            </a:r>
          </a:p>
          <a:p>
            <a:pPr algn="just"/>
            <a:r>
              <a:rPr lang="el-GR" sz="9600" dirty="0">
                <a:latin typeface="Cambria" pitchFamily="18" charset="0"/>
              </a:rPr>
              <a:t>Συμπίεση των κερδών σε παρατεταμένα υψηλά επίπεδα απασχόλησης (αλλαγής στο συσχετισμό δυνάμεων εργαζομένων-εργοδοτών, αύξησης μισθών και </a:t>
            </a:r>
            <a:r>
              <a:rPr lang="en-US" sz="9600" dirty="0" err="1">
                <a:latin typeface="Cambria" pitchFamily="18" charset="0"/>
              </a:rPr>
              <a:t>ulc</a:t>
            </a:r>
            <a:r>
              <a:rPr lang="el-GR" sz="9600" dirty="0">
                <a:latin typeface="Cambria" pitchFamily="18" charset="0"/>
              </a:rPr>
              <a:t>)</a:t>
            </a:r>
          </a:p>
          <a:p>
            <a:pPr algn="just"/>
            <a:r>
              <a:rPr lang="el-GR" sz="9600" dirty="0">
                <a:latin typeface="Cambria" pitchFamily="18" charset="0"/>
              </a:rPr>
              <a:t>Διεθνές εμπόριο (εισαγωγές), ανταγωνιστικότητα (</a:t>
            </a:r>
            <a:r>
              <a:rPr lang="en-US" sz="9600" dirty="0" err="1">
                <a:latin typeface="Cambria" pitchFamily="18" charset="0"/>
              </a:rPr>
              <a:t>Pz</a:t>
            </a:r>
            <a:r>
              <a:rPr lang="en-US" sz="9600" dirty="0">
                <a:latin typeface="Cambria" pitchFamily="18" charset="0"/>
              </a:rPr>
              <a:t>),</a:t>
            </a:r>
            <a:r>
              <a:rPr lang="el-GR" sz="9600" dirty="0">
                <a:latin typeface="Cambria" pitchFamily="18" charset="0"/>
              </a:rPr>
              <a:t> και καθαρές εξαγωγές</a:t>
            </a:r>
          </a:p>
          <a:p>
            <a:pPr algn="just"/>
            <a:r>
              <a:rPr lang="el-GR" sz="9600" dirty="0">
                <a:latin typeface="Cambria" pitchFamily="18" charset="0"/>
              </a:rPr>
              <a:t>Σύγκρουση δημοσιονομικής και νομισματικής πολιτικής</a:t>
            </a:r>
          </a:p>
          <a:p>
            <a:pPr algn="just"/>
            <a:r>
              <a:rPr lang="el-GR" sz="9600" dirty="0">
                <a:latin typeface="Cambria" pitchFamily="18" charset="0"/>
              </a:rPr>
              <a:t>Μεταβολή στους θεσμούς για την επίτευξη διαρκούς πλήρους απασχόλησης</a:t>
            </a:r>
          </a:p>
          <a:p>
            <a:pPr marL="0" indent="0" algn="just">
              <a:buNone/>
            </a:pPr>
            <a:r>
              <a:rPr lang="el-GR" sz="9600" dirty="0">
                <a:latin typeface="Cambria" pitchFamily="18" charset="0"/>
              </a:rPr>
              <a:t>Ν ----</a:t>
            </a:r>
            <a:r>
              <a:rPr lang="el-GR" sz="9600" dirty="0">
                <a:latin typeface="Cambria" pitchFamily="18" charset="0"/>
                <a:sym typeface="Wingdings" pitchFamily="2" charset="2"/>
              </a:rPr>
              <a:t> μεταβολές σε </a:t>
            </a:r>
            <a:r>
              <a:rPr lang="en-US" sz="9600" dirty="0">
                <a:latin typeface="Cambria" pitchFamily="18" charset="0"/>
                <a:sym typeface="Wingdings" pitchFamily="2" charset="2"/>
              </a:rPr>
              <a:t>y, w</a:t>
            </a:r>
            <a:endParaRPr lang="el-GR" sz="9600" dirty="0">
              <a:latin typeface="Cambria" pitchFamily="18" charset="0"/>
            </a:endParaRPr>
          </a:p>
          <a:p>
            <a:pPr algn="just"/>
            <a:endParaRPr lang="el-GR" sz="28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723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0"/>
            <a:ext cx="9396536" cy="692696"/>
          </a:xfrm>
        </p:spPr>
        <p:txBody>
          <a:bodyPr>
            <a:noAutofit/>
          </a:bodyPr>
          <a:lstStyle/>
          <a:p>
            <a:br>
              <a:rPr lang="el-GR" sz="2000" b="1" dirty="0">
                <a:solidFill>
                  <a:srgbClr val="FF0000"/>
                </a:solidFill>
                <a:latin typeface="Cambria" pitchFamily="18" charset="0"/>
              </a:rPr>
            </a:br>
            <a:r>
              <a:rPr lang="el-GR" sz="2000" b="1" dirty="0">
                <a:solidFill>
                  <a:srgbClr val="FF0000"/>
                </a:solidFill>
                <a:latin typeface="Cambria" pitchFamily="18" charset="0"/>
              </a:rPr>
              <a:t>Η συμπίεση των κερδών (</a:t>
            </a:r>
            <a:r>
              <a:rPr lang="en-US" sz="2000" b="1" dirty="0">
                <a:solidFill>
                  <a:srgbClr val="FF0000"/>
                </a:solidFill>
                <a:latin typeface="Cambria" pitchFamily="18" charset="0"/>
              </a:rPr>
              <a:t>“profit squeeze”) </a:t>
            </a:r>
            <a:r>
              <a:rPr lang="el-GR" sz="2000" b="1" dirty="0">
                <a:solidFill>
                  <a:srgbClr val="FF0000"/>
                </a:solidFill>
                <a:latin typeface="Cambria" pitchFamily="18" charset="0"/>
              </a:rPr>
              <a:t>σε υψηλά επίπεδα απασχόλησης</a:t>
            </a:r>
            <a:br>
              <a:rPr lang="el-GR" sz="2000" b="1" dirty="0">
                <a:solidFill>
                  <a:srgbClr val="FF0000"/>
                </a:solidFill>
                <a:latin typeface="Cambria" pitchFamily="18" charset="0"/>
              </a:rPr>
            </a:br>
            <a:r>
              <a:rPr lang="en-US" sz="2000" b="1" dirty="0">
                <a:solidFill>
                  <a:srgbClr val="FF0000"/>
                </a:solidFill>
                <a:latin typeface="Cambria" pitchFamily="18" charset="0"/>
              </a:rPr>
              <a:t>High employment “profit squeeze”</a:t>
            </a:r>
            <a:br>
              <a:rPr lang="el-GR" sz="2400" b="1" dirty="0">
                <a:solidFill>
                  <a:srgbClr val="FF0000"/>
                </a:solidFill>
                <a:latin typeface="Cambria" pitchFamily="18" charset="0"/>
              </a:rPr>
            </a:br>
            <a:endParaRPr lang="el-GR" sz="2400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03512" y="620688"/>
            <a:ext cx="8640960" cy="60486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800" dirty="0">
                <a:latin typeface="Cambria" pitchFamily="18" charset="0"/>
              </a:rPr>
              <a:t>Είδαμε ότι οι μεταβολές στη διανομή (</a:t>
            </a:r>
            <a:r>
              <a:rPr lang="en-US" sz="2800" dirty="0">
                <a:latin typeface="Cambria" pitchFamily="18" charset="0"/>
              </a:rPr>
              <a:t>W,</a:t>
            </a:r>
            <a:r>
              <a:rPr lang="el-GR" sz="2800" dirty="0">
                <a:latin typeface="Cambria" pitchFamily="18" charset="0"/>
              </a:rPr>
              <a:t> </a:t>
            </a:r>
            <a:r>
              <a:rPr lang="en-US" sz="2800" dirty="0">
                <a:latin typeface="Cambria" pitchFamily="18" charset="0"/>
              </a:rPr>
              <a:t>R)</a:t>
            </a:r>
            <a:r>
              <a:rPr lang="el-GR" sz="2800" dirty="0">
                <a:latin typeface="Cambria" pitchFamily="18" charset="0"/>
              </a:rPr>
              <a:t> επηρεάζουν συνολική ζήτηση και απασχόληση,</a:t>
            </a:r>
            <a:r>
              <a:rPr lang="en-US" sz="2800" dirty="0">
                <a:latin typeface="Cambria" pitchFamily="18" charset="0"/>
              </a:rPr>
              <a:t>  AD</a:t>
            </a:r>
            <a:r>
              <a:rPr lang="el-GR" sz="2800" dirty="0">
                <a:latin typeface="Cambria" pitchFamily="18" charset="0"/>
              </a:rPr>
              <a:t>, Ν.</a:t>
            </a:r>
          </a:p>
          <a:p>
            <a:pPr marL="0" indent="0" algn="just">
              <a:buNone/>
            </a:pPr>
            <a:r>
              <a:rPr lang="el-GR" sz="2800" dirty="0">
                <a:latin typeface="Cambria" pitchFamily="18" charset="0"/>
              </a:rPr>
              <a:t>Μεταβολές  στη συνολική ζήτηση και απασχόληση</a:t>
            </a:r>
            <a:r>
              <a:rPr lang="en-US" sz="2800" dirty="0">
                <a:latin typeface="Cambria" pitchFamily="18" charset="0"/>
              </a:rPr>
              <a:t> AD, N</a:t>
            </a:r>
            <a:r>
              <a:rPr lang="el-GR" sz="2800" dirty="0">
                <a:latin typeface="Cambria" pitchFamily="18" charset="0"/>
              </a:rPr>
              <a:t> επηρεάζουν την διανομή του εισοδήματος μεταξύ μισθών και κερδών</a:t>
            </a:r>
            <a:r>
              <a:rPr lang="en-US" sz="2800" dirty="0">
                <a:latin typeface="Cambria" pitchFamily="18" charset="0"/>
              </a:rPr>
              <a:t> W, R.</a:t>
            </a:r>
          </a:p>
          <a:p>
            <a:pPr marL="0" indent="0" algn="just">
              <a:buNone/>
            </a:pPr>
            <a:r>
              <a:rPr lang="en-US" sz="2800" dirty="0">
                <a:latin typeface="Cambria" pitchFamily="18" charset="0"/>
              </a:rPr>
              <a:t>N   ----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 w --- </a:t>
            </a:r>
            <a:r>
              <a:rPr lang="en-US" sz="2800" dirty="0" err="1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ulc</a:t>
            </a:r>
            <a:r>
              <a:rPr lang="en-US" sz="2800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  -- r  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---I  -- AD   -- N</a:t>
            </a:r>
          </a:p>
          <a:p>
            <a:pPr marL="0" indent="0" algn="just">
              <a:buNone/>
            </a:pPr>
            <a:endParaRPr lang="en-US" sz="2800" dirty="0">
              <a:latin typeface="Cambria" pitchFamily="18" charset="0"/>
              <a:sym typeface="Wingdings" pitchFamily="2" charset="2"/>
            </a:endParaRPr>
          </a:p>
          <a:p>
            <a:pPr marL="0" indent="0" algn="just">
              <a:buNone/>
            </a:pPr>
            <a:r>
              <a:rPr lang="en-US" sz="2800" dirty="0">
                <a:latin typeface="Cambria" pitchFamily="18" charset="0"/>
                <a:sym typeface="Wingdings" pitchFamily="2" charset="2"/>
              </a:rPr>
              <a:t>N    ---AD  --- </a:t>
            </a:r>
            <a:r>
              <a:rPr lang="en-US" sz="2800" dirty="0" err="1">
                <a:latin typeface="Cambria" pitchFamily="18" charset="0"/>
                <a:sym typeface="Wingdings" pitchFamily="2" charset="2"/>
              </a:rPr>
              <a:t>Dm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  --- Pm  --- </a:t>
            </a:r>
            <a:r>
              <a:rPr lang="en-US" sz="2800" dirty="0" err="1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umc</a:t>
            </a:r>
            <a:r>
              <a:rPr lang="en-US" sz="2800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    -r 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… N </a:t>
            </a:r>
          </a:p>
          <a:p>
            <a:pPr marL="0" indent="0" algn="just">
              <a:buNone/>
            </a:pPr>
            <a:endParaRPr lang="en-US" sz="2800" dirty="0">
              <a:latin typeface="Cambria" pitchFamily="18" charset="0"/>
              <a:sym typeface="Wingdings" pitchFamily="2" charset="2"/>
            </a:endParaRPr>
          </a:p>
          <a:p>
            <a:pPr marL="0" indent="0" algn="just">
              <a:buNone/>
            </a:pPr>
            <a:r>
              <a:rPr lang="en-US" sz="2800" dirty="0" err="1">
                <a:latin typeface="Cambria" pitchFamily="18" charset="0"/>
                <a:sym typeface="Wingdings" pitchFamily="2" charset="2"/>
              </a:rPr>
              <a:t>Pz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 = </a:t>
            </a:r>
            <a:r>
              <a:rPr lang="en-US" sz="2800" dirty="0" err="1">
                <a:latin typeface="Cambria" pitchFamily="18" charset="0"/>
                <a:sym typeface="Wingdings" pitchFamily="2" charset="2"/>
              </a:rPr>
              <a:t>ulc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 + </a:t>
            </a:r>
            <a:r>
              <a:rPr lang="en-US" sz="2800" dirty="0" err="1">
                <a:latin typeface="Cambria" pitchFamily="18" charset="0"/>
                <a:sym typeface="Wingdings" pitchFamily="2" charset="2"/>
              </a:rPr>
              <a:t>umc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 + up =  </a:t>
            </a:r>
            <a:r>
              <a:rPr lang="en-US" sz="2800" dirty="0" err="1">
                <a:latin typeface="Cambria" pitchFamily="18" charset="0"/>
                <a:sym typeface="Wingdings" pitchFamily="2" charset="2"/>
              </a:rPr>
              <a:t>uc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 + up  ---- r</a:t>
            </a:r>
            <a:endParaRPr lang="el-GR" sz="2800" dirty="0">
              <a:latin typeface="Cambria" pitchFamily="18" charset="0"/>
            </a:endParaRPr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 flipV="1">
            <a:off x="2135560" y="2977623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>
            <a:off x="6744444" y="2949048"/>
            <a:ext cx="0" cy="4236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/>
          <p:nvPr/>
        </p:nvCxnSpPr>
        <p:spPr>
          <a:xfrm>
            <a:off x="5796161" y="3041341"/>
            <a:ext cx="0" cy="42480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/>
          <p:cNvCxnSpPr/>
          <p:nvPr/>
        </p:nvCxnSpPr>
        <p:spPr>
          <a:xfrm flipV="1">
            <a:off x="4827687" y="2940664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/>
          <p:cNvCxnSpPr/>
          <p:nvPr/>
        </p:nvCxnSpPr>
        <p:spPr>
          <a:xfrm flipV="1">
            <a:off x="3492699" y="2934097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ύγραμμο βέλος σύνδεσης 13"/>
          <p:cNvCxnSpPr/>
          <p:nvPr/>
        </p:nvCxnSpPr>
        <p:spPr>
          <a:xfrm>
            <a:off x="9174013" y="3026004"/>
            <a:ext cx="0" cy="4554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ύγραμμο βέλος σύνδεσης 14"/>
          <p:cNvCxnSpPr/>
          <p:nvPr/>
        </p:nvCxnSpPr>
        <p:spPr>
          <a:xfrm>
            <a:off x="8031807" y="3041340"/>
            <a:ext cx="0" cy="4236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Ευθύγραμμο βέλος σύνδεσης 18"/>
          <p:cNvCxnSpPr/>
          <p:nvPr/>
        </p:nvCxnSpPr>
        <p:spPr>
          <a:xfrm flipV="1">
            <a:off x="2135560" y="3994001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ύγραμμο βέλος σύνδεσης 19"/>
          <p:cNvCxnSpPr/>
          <p:nvPr/>
        </p:nvCxnSpPr>
        <p:spPr>
          <a:xfrm flipV="1">
            <a:off x="6473180" y="3994001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Ευθύγραμμο βέλος σύνδεσης 20"/>
          <p:cNvCxnSpPr/>
          <p:nvPr/>
        </p:nvCxnSpPr>
        <p:spPr>
          <a:xfrm flipV="1">
            <a:off x="5087888" y="3994001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ύγραμμο βέλος σύνδεσης 21"/>
          <p:cNvCxnSpPr/>
          <p:nvPr/>
        </p:nvCxnSpPr>
        <p:spPr>
          <a:xfrm flipV="1">
            <a:off x="3524722" y="3994001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ύγραμμο βέλος σύνδεσης 22"/>
          <p:cNvCxnSpPr/>
          <p:nvPr/>
        </p:nvCxnSpPr>
        <p:spPr>
          <a:xfrm flipV="1">
            <a:off x="8047781" y="3994001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Ευθύγραμμο βέλος σύνδεσης 23"/>
          <p:cNvCxnSpPr/>
          <p:nvPr/>
        </p:nvCxnSpPr>
        <p:spPr>
          <a:xfrm flipV="1">
            <a:off x="5015880" y="4999341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Ευθύγραμμο βέλος σύνδεσης 24"/>
          <p:cNvCxnSpPr/>
          <p:nvPr/>
        </p:nvCxnSpPr>
        <p:spPr>
          <a:xfrm>
            <a:off x="6328023" y="5032083"/>
            <a:ext cx="0" cy="4554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Ευθύγραμμο βέλος σύνδεσης 25"/>
          <p:cNvCxnSpPr/>
          <p:nvPr/>
        </p:nvCxnSpPr>
        <p:spPr>
          <a:xfrm>
            <a:off x="7536160" y="5032083"/>
            <a:ext cx="0" cy="4554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ύγραμμο βέλος σύνδεσης 26"/>
          <p:cNvCxnSpPr/>
          <p:nvPr/>
        </p:nvCxnSpPr>
        <p:spPr>
          <a:xfrm>
            <a:off x="8976320" y="4077072"/>
            <a:ext cx="0" cy="4236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ύγραμμο βέλος σύνδεσης 27"/>
          <p:cNvCxnSpPr/>
          <p:nvPr/>
        </p:nvCxnSpPr>
        <p:spPr>
          <a:xfrm>
            <a:off x="10056440" y="4041626"/>
            <a:ext cx="0" cy="4236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4298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504056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Cambria" pitchFamily="18" charset="0"/>
              </a:rPr>
              <a:t>High employment wage push</a:t>
            </a:r>
            <a:endParaRPr lang="el-GR" sz="32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31504" y="836712"/>
            <a:ext cx="8856984" cy="59046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>
                <a:latin typeface="Cambria" pitchFamily="18" charset="0"/>
              </a:rPr>
              <a:t>Απασχόληση χαμηλά, υψηλό ποσοστό ανεργίας, εργαζόμενοι συμβιβαστικοί με την εργοδοσία</a:t>
            </a:r>
          </a:p>
          <a:p>
            <a:pPr marL="0" indent="0" algn="just">
              <a:buNone/>
            </a:pPr>
            <a:r>
              <a:rPr lang="el-GR" dirty="0">
                <a:latin typeface="Cambria" pitchFamily="18" charset="0"/>
              </a:rPr>
              <a:t>Μείωση της ανεργίας --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 πίεση για ευνοϊκότερα 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w, e, 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συνθήκες εργασίας, ημερομίσθιο υποχώρησης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,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w-</a:t>
            </a:r>
            <a:r>
              <a:rPr lang="el-GR" b="1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 αυξάνεται 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καθώς </a:t>
            </a:r>
            <a:endParaRPr lang="en-US" dirty="0">
              <a:latin typeface="Cambria" pitchFamily="18" charset="0"/>
              <a:sym typeface="Wingdings" pitchFamily="2" charset="2"/>
            </a:endParaRPr>
          </a:p>
          <a:p>
            <a:pPr marL="0" indent="0" algn="just">
              <a:buNone/>
            </a:pPr>
            <a:r>
              <a:rPr lang="en-US" dirty="0">
                <a:latin typeface="Cambria" pitchFamily="18" charset="0"/>
                <a:sym typeface="Wingdings" pitchFamily="2" charset="2"/>
              </a:rPr>
              <a:t>w- = f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 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(</a:t>
            </a:r>
            <a:r>
              <a:rPr lang="en-US" dirty="0" err="1">
                <a:latin typeface="Cambria" pitchFamily="18" charset="0"/>
                <a:sym typeface="Wingdings" pitchFamily="2" charset="2"/>
              </a:rPr>
              <a:t>cjl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, …), </a:t>
            </a:r>
            <a:r>
              <a:rPr lang="en-US" dirty="0" err="1">
                <a:latin typeface="Cambria" pitchFamily="18" charset="0"/>
                <a:sym typeface="Wingdings" pitchFamily="2" charset="2"/>
              </a:rPr>
              <a:t>cjl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 = (w- - </a:t>
            </a:r>
            <a:r>
              <a:rPr lang="en-US" dirty="0" err="1">
                <a:latin typeface="Cambria" pitchFamily="18" charset="0"/>
                <a:sym typeface="Wingdings" pitchFamily="2" charset="2"/>
              </a:rPr>
              <a:t>ui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) </a:t>
            </a:r>
            <a:r>
              <a:rPr lang="en-US" dirty="0" err="1">
                <a:latin typeface="Cambria" pitchFamily="18" charset="0"/>
                <a:sym typeface="Wingdings" pitchFamily="2" charset="2"/>
              </a:rPr>
              <a:t>ud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 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 και το </a:t>
            </a:r>
            <a:r>
              <a:rPr lang="en-US" dirty="0" err="1">
                <a:latin typeface="Cambria" pitchFamily="18" charset="0"/>
                <a:sym typeface="Wingdings" pitchFamily="2" charset="2"/>
              </a:rPr>
              <a:t>ud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 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εξαρτάται από το ποσοστό ανεργίας.</a:t>
            </a:r>
          </a:p>
          <a:p>
            <a:pPr marL="0" indent="0" algn="just">
              <a:buNone/>
            </a:pPr>
            <a:r>
              <a:rPr lang="en-US" dirty="0">
                <a:latin typeface="Cambria" pitchFamily="18" charset="0"/>
                <a:sym typeface="Wingdings" pitchFamily="2" charset="2"/>
              </a:rPr>
              <a:t>w-    - w     - high employment wage push since </a:t>
            </a:r>
            <a:r>
              <a:rPr lang="en-US" dirty="0" err="1">
                <a:latin typeface="Cambria" pitchFamily="18" charset="0"/>
                <a:sym typeface="Wingdings" pitchFamily="2" charset="2"/>
              </a:rPr>
              <a:t>ulc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 rises as e, y, z will not rise as fast as w at high levels of employment (low rates of unemployment)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 flipV="1">
            <a:off x="2351584" y="4725144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 flipV="1">
            <a:off x="3935760" y="4658655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7304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Cambria" pitchFamily="18" charset="0"/>
              </a:rPr>
              <a:t>Materials cost push</a:t>
            </a:r>
            <a:endParaRPr lang="el-GR" sz="36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75520" y="1052736"/>
            <a:ext cx="8568952" cy="5688632"/>
          </a:xfrm>
        </p:spPr>
        <p:txBody>
          <a:bodyPr/>
          <a:lstStyle/>
          <a:p>
            <a:r>
              <a:rPr lang="el-GR" dirty="0">
                <a:latin typeface="Cambria" pitchFamily="18" charset="0"/>
              </a:rPr>
              <a:t>Η αύξηση του </a:t>
            </a:r>
            <a:r>
              <a:rPr lang="en-US" dirty="0">
                <a:latin typeface="Cambria" pitchFamily="18" charset="0"/>
              </a:rPr>
              <a:t>N </a:t>
            </a:r>
            <a:r>
              <a:rPr lang="el-GR" dirty="0">
                <a:latin typeface="Cambria" pitchFamily="18" charset="0"/>
              </a:rPr>
              <a:t>και του </a:t>
            </a:r>
            <a:r>
              <a:rPr lang="en-US" dirty="0">
                <a:latin typeface="Cambria" pitchFamily="18" charset="0"/>
              </a:rPr>
              <a:t>AD </a:t>
            </a:r>
            <a:r>
              <a:rPr lang="el-GR" dirty="0">
                <a:latin typeface="Cambria" pitchFamily="18" charset="0"/>
              </a:rPr>
              <a:t>αυξάνει την οικονομική δραστηριότητα και τη ζήτηση πρώτων υλών καθώς και την τιμή των πρώτων υλών επομένως και το μοναδιαίο κόστος υλικών (</a:t>
            </a:r>
            <a:r>
              <a:rPr lang="en-US" dirty="0" err="1">
                <a:latin typeface="Cambria" pitchFamily="18" charset="0"/>
              </a:rPr>
              <a:t>umc</a:t>
            </a:r>
            <a:r>
              <a:rPr lang="en-US" dirty="0">
                <a:latin typeface="Cambria" pitchFamily="18" charset="0"/>
              </a:rPr>
              <a:t>)</a:t>
            </a:r>
          </a:p>
          <a:p>
            <a:pPr marL="0" indent="0">
              <a:buNone/>
            </a:pPr>
            <a:r>
              <a:rPr lang="en-US" dirty="0" err="1">
                <a:latin typeface="Cambria" pitchFamily="18" charset="0"/>
              </a:rPr>
              <a:t>Dm</a:t>
            </a:r>
            <a:r>
              <a:rPr lang="en-US" dirty="0">
                <a:latin typeface="Cambria" pitchFamily="18" charset="0"/>
              </a:rPr>
              <a:t>    ---------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 Pm</a:t>
            </a:r>
            <a:r>
              <a:rPr lang="en-US" dirty="0">
                <a:latin typeface="Cambria" pitchFamily="18" charset="0"/>
              </a:rPr>
              <a:t>     ----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 </a:t>
            </a:r>
            <a:r>
              <a:rPr lang="en-US" dirty="0" err="1">
                <a:latin typeface="Cambria" pitchFamily="18" charset="0"/>
                <a:sym typeface="Wingdings" pitchFamily="2" charset="2"/>
              </a:rPr>
              <a:t>umc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      ---- r</a:t>
            </a:r>
          </a:p>
          <a:p>
            <a:pPr marL="0" indent="0">
              <a:buNone/>
            </a:pPr>
            <a:endParaRPr lang="en-US" dirty="0">
              <a:latin typeface="Cambria" pitchFamily="18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el-GR" dirty="0">
                <a:latin typeface="Cambria" pitchFamily="18" charset="0"/>
                <a:sym typeface="Wingdings" pitchFamily="2" charset="2"/>
              </a:rPr>
              <a:t>Ίδιο αποτέλεσμα όπως και με την αύξηση των μισθών με την αύξηση της απασχόλησης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 flipV="1">
            <a:off x="2592041" y="3645024"/>
            <a:ext cx="0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ύγραμμο βέλος σύνδεσης 6"/>
          <p:cNvCxnSpPr/>
          <p:nvPr/>
        </p:nvCxnSpPr>
        <p:spPr>
          <a:xfrm flipV="1">
            <a:off x="5231904" y="3641973"/>
            <a:ext cx="0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 flipV="1">
            <a:off x="7608168" y="3641973"/>
            <a:ext cx="0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/>
          <p:nvPr/>
        </p:nvCxnSpPr>
        <p:spPr>
          <a:xfrm>
            <a:off x="9264352" y="3641974"/>
            <a:ext cx="0" cy="50710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341122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14588</TotalTime>
  <Words>1903</Words>
  <Application>Microsoft Office PowerPoint</Application>
  <PresentationFormat>Widescreen</PresentationFormat>
  <Paragraphs>250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</vt:lpstr>
      <vt:lpstr>Cambria Math</vt:lpstr>
      <vt:lpstr>Wingdings</vt:lpstr>
      <vt:lpstr>Θέμα του Office</vt:lpstr>
      <vt:lpstr>Μισθοί συνολική ζήτηση και ανεργία-Ε’</vt:lpstr>
      <vt:lpstr>Μισθοί συνολική ζήτηση και ανεργία-Ε’</vt:lpstr>
      <vt:lpstr>Κατάσταση απασχόλησης οδηγούμενη από μισθούς</vt:lpstr>
      <vt:lpstr>Κατάσταση απασχόλησης οδηγούμενη από τα κέρδη</vt:lpstr>
      <vt:lpstr>Παράδειγμα</vt:lpstr>
      <vt:lpstr>Τα Διλήμματα της Μακροοικονομικής Πολιτικής</vt:lpstr>
      <vt:lpstr> Η συμπίεση των κερδών (“profit squeeze”) σε υψηλά επίπεδα απασχόλησης High employment “profit squeeze” </vt:lpstr>
      <vt:lpstr>High employment wage push</vt:lpstr>
      <vt:lpstr>Materials cost push</vt:lpstr>
      <vt:lpstr>Η συμπίεση των κερδών σε υψηλά επίπεδα απασχόλησης High employment profit squeeze</vt:lpstr>
      <vt:lpstr>N, up, r</vt:lpstr>
      <vt:lpstr>N, uc, r</vt:lpstr>
      <vt:lpstr>Εμπόδια στην πλήρη απασχόληση</vt:lpstr>
      <vt:lpstr>Εξαγωγές, εισαγωγές και συνολική ζήτηση</vt:lpstr>
      <vt:lpstr>Τιμές και συναλλαγματική ισοτιμία</vt:lpstr>
      <vt:lpstr>Διεθνές εμπόριο και μακροοικονομική πολιτική</vt:lpstr>
      <vt:lpstr>Η ασυμφωνία νομισματικής και δημοσιονομικής πολιτικής</vt:lpstr>
      <vt:lpstr> Borrowing and the exchange rate </vt:lpstr>
      <vt:lpstr>Η σύγκρουση δημοσιονομικής και νομισματικής πολιτικής</vt:lpstr>
      <vt:lpstr>Θεσμοί για την επίτευξη πλήρους απασχόλησης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Συνολική Ζήτηση Απασχόληση και Ανεργία</dc:title>
  <dc:creator>Constantinos Repapis</dc:creator>
  <cp:lastModifiedBy>Constantinos Repapis</cp:lastModifiedBy>
  <cp:revision>19</cp:revision>
  <dcterms:created xsi:type="dcterms:W3CDTF">2024-05-16T09:02:52Z</dcterms:created>
  <dcterms:modified xsi:type="dcterms:W3CDTF">2024-06-03T10:42:52Z</dcterms:modified>
</cp:coreProperties>
</file>