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22" r:id="rId3"/>
    <p:sldId id="310" r:id="rId4"/>
    <p:sldId id="317" r:id="rId5"/>
    <p:sldId id="318" r:id="rId6"/>
    <p:sldId id="323" r:id="rId7"/>
    <p:sldId id="289" r:id="rId8"/>
    <p:sldId id="326" r:id="rId9"/>
    <p:sldId id="328" r:id="rId10"/>
    <p:sldId id="324" r:id="rId11"/>
    <p:sldId id="325" r:id="rId12"/>
    <p:sldId id="312" r:id="rId13"/>
    <p:sldId id="313" r:id="rId14"/>
    <p:sldId id="315" r:id="rId15"/>
    <p:sldId id="314" r:id="rId16"/>
    <p:sldId id="316" r:id="rId17"/>
    <p:sldId id="321" r:id="rId18"/>
    <p:sldId id="311" r:id="rId19"/>
    <p:sldId id="320" r:id="rId20"/>
    <p:sldId id="330" r:id="rId21"/>
    <p:sldId id="331" r:id="rId22"/>
    <p:sldId id="332" r:id="rId23"/>
    <p:sldId id="333" r:id="rId24"/>
    <p:sldId id="334" r:id="rId25"/>
    <p:sldId id="327" r:id="rId26"/>
    <p:sldId id="335" r:id="rId27"/>
    <p:sldId id="329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2056-9CB3-15DA-FCEF-0CFB2213E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B9493-2CBE-6B61-7CC9-5D38CA162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1509E-D2B6-9294-7069-B45D36B90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BDCAC-788C-81A5-C8A4-CB4EDB06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6C9AC-E3EE-1717-69E0-BA81E2D2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09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7064-1286-E900-E06D-E3F3E523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93459C-75C7-5CED-96C0-95C4B2995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883DD-053C-1B20-D519-186EDD65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BAFBA-4D71-F377-630A-76FB0B88D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55D77-7943-4C9F-9BDC-EA422B5B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36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5760BF-619C-ABA4-E695-44EC2335B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0D234-D9B3-B1BD-B264-046EF0293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89AFC-36D5-A4E3-39AA-65F7E1C7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823B8-3D2A-680E-1C0D-F149095C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F5658-BEB8-59F0-0852-34451BFD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7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7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8940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190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789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022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801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773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96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A6D24-B00D-4D5A-367D-B36A0D5A1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77017-5950-B585-9E88-734B2392D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0D93-2C9E-E068-ED18-4E6CFFB4B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4171D-F5AE-863C-8E90-2862E99B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B75F6-BAD1-AFFC-A08A-8370FFC1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09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406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853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652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6ED3-0547-DFB3-01BB-07676526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891B6-435C-DC8D-7724-E4600C6D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387D1-F04E-92B9-C0E9-6C39C0AC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512E1-676B-0CFF-EEE3-EB86ED757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D9E98-35AA-86FB-6390-35C7018B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25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89BB9-5F66-5E73-14B7-C0E9C7F09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5D053-3C40-5FE8-808C-3C7E7BB15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BA2C8-DE26-AF7A-9A75-9B6387711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170F2-9598-C780-DF4C-B53C230FB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1FA8E-40BC-6920-D10A-58B9A2CA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29C0A-0C4E-9A63-C5A4-93F37A2E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3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8A5-2BC0-01F3-D943-00112D8F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20A6F-0AB9-37B0-92EA-F70BFB06E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A6B59-5A5E-628E-8A95-0A3C5A70C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45731-7E88-4AD9-6372-72289B833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B7975D-66FD-9C69-2731-A963E9168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801E1C-3D2D-1A23-1A6D-E38C40F6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0BB65F-2E8F-9038-1D4F-67DCE333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1D375-A926-B91C-5057-ACB90CE89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95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0DC4-DAC4-B40E-8F67-9E36700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4439B5-9E08-C944-54B6-D09AE791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72C2E-76E4-9E18-DB58-59D90323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3A585-DC8C-0D7F-A7F6-829A7C87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7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0D1CA-927A-0C96-4F03-71195FCC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C47BE-B626-6B23-D3AC-F4AD52DDF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88E81-7B1A-2D9D-06C5-52CC25E3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14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0553-77CE-3C77-4B31-F200E0DD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54B3-28E9-8D8C-96FB-08097E45D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E37E8-4CB0-8C10-3B7F-B53FAA8C9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2A0FF-13B3-F33D-3B75-4E67130E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7D8B2-B3B3-AA12-FA11-E25344BA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73CCB-8455-86D7-21C8-90FE09A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59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CD54-4E08-2C50-D676-6D7D1C028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D49D04-FF09-03A2-EC8E-BF4C22423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97166-DDEF-5C2B-BEBA-FEAA9986C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95BCA-DE28-6DB7-CA74-F0B0C8E4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AF1A2-C1E3-799B-21E2-AE3A4E05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C60BC-D2D6-631D-CE76-759418DE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8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6A8C8D-D8CA-A837-55C7-F7AA7503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2876B-8815-56ED-1797-96431B4BB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E979A-0A1E-918F-38FC-A85E5FAAE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072E53-F98E-4FBD-8CBB-C1E2D9B2E25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3C3EF-3DB4-E76F-88C0-B74BCE0CD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8DD8B-B46B-18D2-16E3-0C15CF436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B230E-AD5A-4B2B-8D3E-D2016D1E9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AD549-B1F4-4F18-ABA4-776AFC95270A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6EE4-A0DB-42DA-8B11-C7426366F42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9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C13D-BE01-9D12-4941-98F2CA3A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>
                <a:solidFill>
                  <a:srgbClr val="FF0000"/>
                </a:solidFill>
              </a:rPr>
              <a:t>Μακροοικονομία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06F2-E790-BB15-33C4-9AD58FB60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50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Τα επίπεδα της απασχόλησης και της ανεργίας εξαρτώνται από τη συνολική ζήτηση αγαθών και υπηρεσιών.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Οι πολιτικές που ασκεί το κράτος μπορούν να μειώσουν το επίπεδο της ανεργίας και να εξομαλύνουν τις διακυμάνσεις στο επίπεδο της συνολικής ζήτησης.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Η συνολική ποσότητα των αγαθών και υπηρεσιών που ζητείται δεν είναι </a:t>
            </a:r>
            <a:r>
              <a:rPr lang="el-GR" dirty="0" err="1"/>
              <a:t>κατ’ανάγκη</a:t>
            </a:r>
            <a:r>
              <a:rPr lang="el-GR" dirty="0"/>
              <a:t> ίση με τη συνολική ποσότητα που παράγεται. </a:t>
            </a:r>
          </a:p>
          <a:p>
            <a:pPr lvl="1"/>
            <a:r>
              <a:rPr lang="el-GR" dirty="0"/>
              <a:t>Ύπαρξη ανεργίας</a:t>
            </a:r>
          </a:p>
          <a:p>
            <a:pPr lvl="1"/>
            <a:r>
              <a:rPr lang="el-GR" dirty="0"/>
              <a:t>Ζητήματα διανομής του εισοδήματος</a:t>
            </a:r>
          </a:p>
          <a:p>
            <a:pPr lvl="1"/>
            <a:r>
              <a:rPr lang="el-GR" dirty="0"/>
              <a:t>Ο μισθός επηρεάζει την συνολική ζήτηση</a:t>
            </a:r>
          </a:p>
          <a:p>
            <a:pPr lvl="1"/>
            <a:r>
              <a:rPr lang="el-GR" dirty="0"/>
              <a:t>Δημιουργία οικονομικών κύκλων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C32DD-DDBB-F11D-F679-EA76299BA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Μισθοί – Κέρδος - Αποταμίευση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56FE4-3DA1-8ACB-CE4E-FD111244F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Κέρδος = </a:t>
            </a:r>
            <a:r>
              <a:rPr lang="en-US" dirty="0"/>
              <a:t>N(y-w)</a:t>
            </a:r>
          </a:p>
          <a:p>
            <a:r>
              <a:rPr lang="el-GR" dirty="0"/>
              <a:t>Συνολική προσφορά </a:t>
            </a:r>
            <a:r>
              <a:rPr lang="en-US" dirty="0"/>
              <a:t>		Ny</a:t>
            </a:r>
            <a:endParaRPr lang="el-GR" dirty="0"/>
          </a:p>
          <a:p>
            <a:r>
              <a:rPr lang="el-GR" dirty="0"/>
              <a:t>Συνολική κατανάλωση </a:t>
            </a:r>
            <a:r>
              <a:rPr lang="en-US" dirty="0"/>
              <a:t>		</a:t>
            </a:r>
            <a:r>
              <a:rPr lang="en-US" dirty="0" err="1"/>
              <a:t>Nwc</a:t>
            </a:r>
            <a:endParaRPr lang="en-US" dirty="0"/>
          </a:p>
          <a:p>
            <a:r>
              <a:rPr lang="el-GR" dirty="0"/>
              <a:t>Συνολική αποταμίευση</a:t>
            </a:r>
            <a:r>
              <a:rPr lang="en-US" dirty="0"/>
              <a:t> (S)</a:t>
            </a:r>
            <a:r>
              <a:rPr lang="el-GR" dirty="0"/>
              <a:t>	</a:t>
            </a:r>
            <a:r>
              <a:rPr lang="en-GB" dirty="0"/>
              <a:t>Ny-</a:t>
            </a:r>
            <a:r>
              <a:rPr lang="en-GB" dirty="0" err="1"/>
              <a:t>Nwc</a:t>
            </a:r>
            <a:endParaRPr lang="el-GR" dirty="0"/>
          </a:p>
          <a:p>
            <a:r>
              <a:rPr lang="el-GR" dirty="0"/>
              <a:t>Συνολική αποταμίευση </a:t>
            </a:r>
            <a:r>
              <a:rPr lang="en-US" dirty="0"/>
              <a:t>(S)	</a:t>
            </a:r>
            <a:r>
              <a:rPr lang="el-GR" dirty="0"/>
              <a:t>= </a:t>
            </a:r>
            <a:r>
              <a:rPr lang="en-US" dirty="0" err="1"/>
              <a:t>Nw</a:t>
            </a:r>
            <a:r>
              <a:rPr lang="en-US" dirty="0"/>
              <a:t>(1-c)+N(y-w)= Ny-</a:t>
            </a:r>
            <a:r>
              <a:rPr lang="en-US" dirty="0" err="1"/>
              <a:t>Nwc</a:t>
            </a:r>
            <a:endParaRPr lang="en-US" dirty="0"/>
          </a:p>
          <a:p>
            <a:endParaRPr lang="en-US" dirty="0"/>
          </a:p>
          <a:p>
            <a:r>
              <a:rPr lang="en-US" dirty="0"/>
              <a:t>N=90 y=25 w=15 c=0,95  - </a:t>
            </a:r>
            <a:r>
              <a:rPr lang="en-US" dirty="0">
                <a:solidFill>
                  <a:srgbClr val="FF0000"/>
                </a:solidFill>
              </a:rPr>
              <a:t>AS</a:t>
            </a:r>
            <a:r>
              <a:rPr lang="en-US" dirty="0"/>
              <a:t>(?),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(?),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(?)</a:t>
            </a:r>
          </a:p>
          <a:p>
            <a:r>
              <a:rPr lang="en-US" dirty="0"/>
              <a:t>AS=2.250$</a:t>
            </a:r>
          </a:p>
          <a:p>
            <a:r>
              <a:rPr lang="en-US" dirty="0"/>
              <a:t>C=1.282,50$</a:t>
            </a:r>
          </a:p>
          <a:p>
            <a:r>
              <a:rPr lang="en-US" dirty="0"/>
              <a:t>S= 2.250-1282,50=967,50$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92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76672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Συνολική Ζήτηση Απασχόληση και Ανεργία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</a:rPr>
              <a:t>-A</a:t>
            </a:r>
            <a:endParaRPr lang="el-G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631503" y="404665"/>
                <a:ext cx="9565583" cy="633670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en-US" dirty="0">
                    <a:latin typeface="Cambria" pitchFamily="18" charset="0"/>
                  </a:rPr>
                  <a:t>AS (Y) = y N   </a:t>
                </a:r>
                <a:r>
                  <a:rPr lang="el-GR" dirty="0">
                    <a:latin typeface="Cambria" pitchFamily="18" charset="0"/>
                  </a:rPr>
                  <a:t>    </a:t>
                </a:r>
                <a:r>
                  <a:rPr lang="en-US" dirty="0">
                    <a:latin typeface="Cambria" pitchFamily="18" charset="0"/>
                  </a:rPr>
                  <a:t>  Y</a:t>
                </a:r>
              </a:p>
              <a:p>
                <a:pPr marL="514350" indent="-514350">
                  <a:buAutoNum type="arabicPeriod"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					</a:t>
                </a:r>
                <a:r>
                  <a:rPr lang="el-GR" dirty="0">
                    <a:latin typeface="Cambria" pitchFamily="18" charset="0"/>
                  </a:rPr>
                  <a:t>           </a:t>
                </a:r>
                <a:r>
                  <a:rPr lang="en-US" dirty="0">
                    <a:latin typeface="Cambria" pitchFamily="18" charset="0"/>
                  </a:rPr>
                  <a:t>y=25$/</a:t>
                </a:r>
                <a:r>
                  <a:rPr lang="en-US" dirty="0" err="1">
                    <a:latin typeface="Cambria" pitchFamily="18" charset="0"/>
                  </a:rPr>
                  <a:t>hr</a:t>
                </a:r>
                <a:r>
                  <a:rPr lang="en-US" dirty="0">
                    <a:latin typeface="Cambria" pitchFamily="18" charset="0"/>
                  </a:rPr>
                  <a:t>, N = 2</a:t>
                </a:r>
                <a:r>
                  <a:rPr lang="el-GR" dirty="0">
                    <a:latin typeface="Cambria" pitchFamily="18" charset="0"/>
                  </a:rPr>
                  <a:t>εκ. </a:t>
                </a:r>
                <a:r>
                  <a:rPr lang="en-US" dirty="0" err="1">
                    <a:latin typeface="Cambria" pitchFamily="18" charset="0"/>
                  </a:rPr>
                  <a:t>hrs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					</a:t>
                </a:r>
                <a:r>
                  <a:rPr lang="el-GR" dirty="0">
                    <a:latin typeface="Cambria" pitchFamily="18" charset="0"/>
                  </a:rPr>
                  <a:t>          </a:t>
                </a:r>
                <a:r>
                  <a:rPr lang="en-US" dirty="0">
                    <a:latin typeface="Cambria" pitchFamily="18" charset="0"/>
                  </a:rPr>
                  <a:t>AS = Y = </a:t>
                </a:r>
                <a:r>
                  <a:rPr lang="el-GR" dirty="0">
                    <a:latin typeface="Cambria" pitchFamily="18" charset="0"/>
                  </a:rPr>
                  <a:t>$</a:t>
                </a:r>
                <a:r>
                  <a:rPr lang="en-US" dirty="0">
                    <a:latin typeface="Cambria" pitchFamily="18" charset="0"/>
                  </a:rPr>
                  <a:t>50</a:t>
                </a:r>
                <a:r>
                  <a:rPr lang="el-GR" dirty="0">
                    <a:latin typeface="Cambria" pitchFamily="18" charset="0"/>
                  </a:rPr>
                  <a:t>εκ.</a:t>
                </a:r>
                <a:endParaRPr lang="en-US" dirty="0">
                  <a:latin typeface="Cambria" pitchFamily="18" charset="0"/>
                </a:endParaRPr>
              </a:p>
              <a:p>
                <a:pPr marL="514350" indent="-514350">
                  <a:buAutoNum type="arabicPeriod"/>
                </a:pPr>
                <a:endParaRPr lang="en-US" dirty="0">
                  <a:latin typeface="Cambria" pitchFamily="18" charset="0"/>
                </a:endParaRPr>
              </a:p>
              <a:p>
                <a:pPr marL="514350" indent="-514350">
                  <a:buAutoNum type="arabicPeriod"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2. AD = C + I (+G +X)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C = f {Y, W}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𝑊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𝑤𝑁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𝑊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𝑦𝑁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𝑤𝑁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𝑦𝑁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𝑐𝑤𝑁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𝑐𝑤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3. C= cwN    0&lt;c&lt;1,  c</a:t>
                </a:r>
                <a:r>
                  <a:rPr lang="en-US" dirty="0">
                    <a:latin typeface="Cambria Math"/>
                    <a:ea typeface="Cambria Math"/>
                  </a:rPr>
                  <a:t>⟶1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1503" y="404665"/>
                <a:ext cx="9565583" cy="6336704"/>
              </a:xfrm>
              <a:blipFill>
                <a:blip r:embed="rId2"/>
                <a:stretch>
                  <a:fillRect l="-1338" t="-16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ύγραμμο βέλος σύνδεσης 4"/>
          <p:cNvCxnSpPr>
            <a:cxnSpLocks/>
            <a:endCxn id="12" idx="1"/>
          </p:cNvCxnSpPr>
          <p:nvPr/>
        </p:nvCxnSpPr>
        <p:spPr>
          <a:xfrm>
            <a:off x="5051698" y="628902"/>
            <a:ext cx="972294" cy="97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>
            <a:cxnSpLocks/>
          </p:cNvCxnSpPr>
          <p:nvPr/>
        </p:nvCxnSpPr>
        <p:spPr>
          <a:xfrm>
            <a:off x="5051698" y="649239"/>
            <a:ext cx="972294" cy="5360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6023992" y="404665"/>
            <a:ext cx="360040" cy="4680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itchFamily="18" charset="0"/>
              </a:rPr>
              <a:t>W</a:t>
            </a:r>
            <a:endParaRPr lang="el-GR" b="1" dirty="0">
              <a:latin typeface="Cambria" pitchFamily="18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6023992" y="908722"/>
            <a:ext cx="288032" cy="43204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itchFamily="18" charset="0"/>
              </a:rPr>
              <a:t>R</a:t>
            </a:r>
            <a:endParaRPr lang="el-GR" b="1" dirty="0">
              <a:latin typeface="Cambria" pitchFamily="18" charset="0"/>
            </a:endParaRPr>
          </a:p>
        </p:txBody>
      </p:sp>
      <p:cxnSp>
        <p:nvCxnSpPr>
          <p:cNvPr id="15" name="Ευθεία γραμμή σύνδεσης 14"/>
          <p:cNvCxnSpPr/>
          <p:nvPr/>
        </p:nvCxnSpPr>
        <p:spPr>
          <a:xfrm flipH="1">
            <a:off x="2279576" y="1412776"/>
            <a:ext cx="72008" cy="23762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>
            <a:off x="2279576" y="3777605"/>
            <a:ext cx="30963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1524000" y="1340768"/>
            <a:ext cx="755576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AS(Y)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5087888" y="3789040"/>
            <a:ext cx="57606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2" name="Ευθεία γραμμή σύνδεσης 21"/>
          <p:cNvCxnSpPr/>
          <p:nvPr/>
        </p:nvCxnSpPr>
        <p:spPr>
          <a:xfrm flipV="1">
            <a:off x="2279576" y="1628801"/>
            <a:ext cx="2448272" cy="21488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27848" y="16288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latin typeface="Cambria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799856" y="1412776"/>
            <a:ext cx="1368152" cy="11881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itchFamily="18" charset="0"/>
              </a:rPr>
              <a:t>AS(Y) = y N</a:t>
            </a:r>
          </a:p>
          <a:p>
            <a:pPr algn="ctr"/>
            <a:r>
              <a:rPr lang="en-US" dirty="0">
                <a:latin typeface="Cambria" pitchFamily="18" charset="0"/>
              </a:rPr>
              <a:t>Slope = y</a:t>
            </a:r>
          </a:p>
          <a:p>
            <a:pPr algn="ctr"/>
            <a:endParaRPr lang="en-US" dirty="0"/>
          </a:p>
          <a:p>
            <a:pPr algn="ctr"/>
            <a:endParaRPr lang="el-GR" dirty="0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4007768" y="2276872"/>
            <a:ext cx="0" cy="151216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2351584" y="2276872"/>
            <a:ext cx="165618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3827748" y="3861048"/>
            <a:ext cx="612068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2</a:t>
            </a:r>
            <a:r>
              <a:rPr lang="el-GR" dirty="0">
                <a:latin typeface="Cambria" pitchFamily="18" charset="0"/>
              </a:rPr>
              <a:t>εκ.</a:t>
            </a:r>
          </a:p>
        </p:txBody>
      </p:sp>
      <p:sp>
        <p:nvSpPr>
          <p:cNvPr id="24" name="Ορθογώνιο 23"/>
          <p:cNvSpPr/>
          <p:nvPr/>
        </p:nvSpPr>
        <p:spPr>
          <a:xfrm flipH="1">
            <a:off x="1415480" y="2006842"/>
            <a:ext cx="864096" cy="4860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$</a:t>
            </a:r>
            <a:r>
              <a:rPr lang="el-GR" dirty="0">
                <a:latin typeface="Cambria" pitchFamily="18" charset="0"/>
              </a:rPr>
              <a:t>50εκ.</a:t>
            </a:r>
          </a:p>
        </p:txBody>
      </p:sp>
    </p:spTree>
    <p:extLst>
      <p:ext uri="{BB962C8B-B14F-4D97-AF65-F5344CB8AC3E}">
        <p14:creationId xmlns:p14="http://schemas.microsoft.com/office/powerpoint/2010/main" val="2871577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036496" cy="476672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Συνολική Ζήτηση Απασχόληση και Ανεργία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</a:rPr>
              <a:t>-A</a:t>
            </a:r>
            <a:endParaRPr lang="el-G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620688"/>
                <a:ext cx="8784976" cy="623731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4. 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AD=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 I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5. N*                AS = AD --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 y N = I + c w N  ----y N – c w N = I  -----</a:t>
                </a:r>
                <a:r>
                  <a:rPr lang="en-US" dirty="0">
                    <a:latin typeface="Cambria" pitchFamily="18" charset="0"/>
                  </a:rPr>
                  <a:t> N(y – c w) = I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−−→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𝑵</m:t>
                    </m:r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∗=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𝒄𝒘</m:t>
                        </m:r>
                      </m:den>
                    </m:f>
                  </m:oMath>
                </a14:m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>
                    <a:latin typeface="Cambria" pitchFamily="18" charset="0"/>
                  </a:rPr>
                  <a:t>      N*</a:t>
                </a:r>
                <a:r>
                  <a:rPr lang="en-US" dirty="0">
                    <a:latin typeface="Cambria" pitchFamily="18" charset="0"/>
                  </a:rPr>
                  <a:t>= </a:t>
                </a:r>
                <a:r>
                  <a:rPr lang="el-GR" b="1" dirty="0">
                    <a:latin typeface="Cambria" pitchFamily="18" charset="0"/>
                  </a:rPr>
                  <a:t>απασχόληση</a:t>
                </a:r>
                <a:r>
                  <a:rPr lang="el-GR" dirty="0">
                    <a:latin typeface="Cambria" pitchFamily="18" charset="0"/>
                  </a:rPr>
                  <a:t> ισορροπίας. Το επίπεδο απασχόλησης που αντιστοιχεί στην ισορροπία της </a:t>
                </a:r>
                <a:r>
                  <a:rPr lang="el-GR" b="1" dirty="0">
                    <a:latin typeface="Cambria" pitchFamily="18" charset="0"/>
                  </a:rPr>
                  <a:t>αγοράς προϊόντων</a:t>
                </a:r>
                <a:endParaRPr lang="en-US" b="1" dirty="0">
                  <a:latin typeface="Cambria" pitchFamily="18" charset="0"/>
                </a:endParaRPr>
              </a:p>
              <a:p>
                <a:pPr marL="0" indent="0" algn="ctr">
                  <a:buNone/>
                </a:pPr>
                <a:r>
                  <a:rPr lang="en-US" b="1" dirty="0">
                    <a:solidFill>
                      <a:srgbClr val="FF0000"/>
                    </a:solidFill>
                    <a:latin typeface="Cambria" pitchFamily="18" charset="0"/>
                  </a:rPr>
                  <a:t>Y*=y N* </a:t>
                </a:r>
                <a:r>
                  <a:rPr lang="el-GR" b="1" dirty="0">
                    <a:solidFill>
                      <a:srgbClr val="FF0000"/>
                    </a:solidFill>
                    <a:latin typeface="Cambria" pitchFamily="18" charset="0"/>
                  </a:rPr>
                  <a:t>προϊόν ισορροπίας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620688"/>
                <a:ext cx="8784976" cy="6237312"/>
              </a:xfrm>
              <a:blipFill>
                <a:blip r:embed="rId2"/>
                <a:stretch>
                  <a:fillRect l="-1249" t="-2151" r="-2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εία γραμμή σύνδεσης 4"/>
          <p:cNvCxnSpPr/>
          <p:nvPr/>
        </p:nvCxnSpPr>
        <p:spPr>
          <a:xfrm>
            <a:off x="2567608" y="1196752"/>
            <a:ext cx="0" cy="2592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567608" y="3789040"/>
            <a:ext cx="35283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 flipV="1">
            <a:off x="2567608" y="1700808"/>
            <a:ext cx="3384376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2567608" y="980728"/>
            <a:ext cx="3168352" cy="19165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Ορθογώνιο 15"/>
          <p:cNvSpPr/>
          <p:nvPr/>
        </p:nvSpPr>
        <p:spPr>
          <a:xfrm>
            <a:off x="5807968" y="1556792"/>
            <a:ext cx="1152128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C = c w 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5447928" y="692696"/>
            <a:ext cx="1512168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AD=I + </a:t>
            </a:r>
            <a:r>
              <a:rPr lang="en-US" dirty="0" err="1">
                <a:latin typeface="Cambria" pitchFamily="18" charset="0"/>
              </a:rPr>
              <a:t>cwN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752184" y="1196752"/>
            <a:ext cx="1368152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Slope = </a:t>
            </a:r>
            <a:r>
              <a:rPr lang="en-US" dirty="0" err="1">
                <a:latin typeface="Cambria" pitchFamily="18" charset="0"/>
              </a:rPr>
              <a:t>cw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0" name="Ευθύγραμμο βέλος σύνδεσης 19"/>
          <p:cNvCxnSpPr/>
          <p:nvPr/>
        </p:nvCxnSpPr>
        <p:spPr>
          <a:xfrm>
            <a:off x="7032104" y="980729"/>
            <a:ext cx="848494" cy="479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V="1">
            <a:off x="7032105" y="1556792"/>
            <a:ext cx="783679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Ορθογώνιο 24"/>
          <p:cNvSpPr/>
          <p:nvPr/>
        </p:nvSpPr>
        <p:spPr>
          <a:xfrm>
            <a:off x="5951984" y="3933056"/>
            <a:ext cx="576064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1919536" y="1196752"/>
            <a:ext cx="504056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30" name="Ευθύγραμμο βέλος σύνδεσης 29"/>
          <p:cNvCxnSpPr/>
          <p:nvPr/>
        </p:nvCxnSpPr>
        <p:spPr>
          <a:xfrm>
            <a:off x="2610322" y="4293096"/>
            <a:ext cx="1008112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Ορθογώνιο 3"/>
          <p:cNvSpPr/>
          <p:nvPr/>
        </p:nvSpPr>
        <p:spPr>
          <a:xfrm>
            <a:off x="2027548" y="2870473"/>
            <a:ext cx="396044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Ι</a:t>
            </a:r>
          </a:p>
        </p:txBody>
      </p:sp>
      <p:cxnSp>
        <p:nvCxnSpPr>
          <p:cNvPr id="19" name="Ευθεία γραμμή σύνδεσης 18"/>
          <p:cNvCxnSpPr/>
          <p:nvPr/>
        </p:nvCxnSpPr>
        <p:spPr>
          <a:xfrm flipV="1">
            <a:off x="2567608" y="2744924"/>
            <a:ext cx="3744416" cy="1044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Ορθογώνιο 9"/>
          <p:cNvSpPr/>
          <p:nvPr/>
        </p:nvSpPr>
        <p:spPr>
          <a:xfrm>
            <a:off x="6312024" y="2636912"/>
            <a:ext cx="987710" cy="7200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C’=</a:t>
            </a:r>
            <a:r>
              <a:rPr lang="en-US" dirty="0" err="1">
                <a:latin typeface="Cambria" pitchFamily="18" charset="0"/>
              </a:rPr>
              <a:t>cw’N</a:t>
            </a:r>
            <a:endParaRPr lang="en-US" dirty="0">
              <a:latin typeface="Cambria" pitchFamily="18" charset="0"/>
            </a:endParaRPr>
          </a:p>
          <a:p>
            <a:pPr algn="ctr"/>
            <a:r>
              <a:rPr lang="en-US" dirty="0">
                <a:latin typeface="Cambria" pitchFamily="18" charset="0"/>
              </a:rPr>
              <a:t>w’&lt;w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8328248" y="4648548"/>
            <a:ext cx="1512168" cy="5086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ambria" pitchFamily="18" charset="0"/>
              </a:rPr>
              <a:t>y - c w&gt;o</a:t>
            </a:r>
          </a:p>
        </p:txBody>
      </p:sp>
    </p:spTree>
    <p:extLst>
      <p:ext uri="{BB962C8B-B14F-4D97-AF65-F5344CB8AC3E}">
        <p14:creationId xmlns:p14="http://schemas.microsoft.com/office/powerpoint/2010/main" val="144667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432048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Απασχόληση ισορροπίας Ν*</a:t>
            </a:r>
            <a:r>
              <a:rPr lang="en-US" sz="3200" b="1" dirty="0">
                <a:solidFill>
                  <a:srgbClr val="FF0000"/>
                </a:solidFill>
                <a:latin typeface="Cambria" pitchFamily="18" charset="0"/>
              </a:rPr>
              <a:t> - </a:t>
            </a:r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ανεργία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64704"/>
            <a:ext cx="8568952" cy="576064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420219" y="1124744"/>
            <a:ext cx="0" cy="33843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392736" y="4460304"/>
            <a:ext cx="5935513" cy="80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1919536" y="1196752"/>
            <a:ext cx="360040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8112224" y="4653136"/>
            <a:ext cx="576064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el-GR" dirty="0"/>
          </a:p>
        </p:txBody>
      </p:sp>
      <p:cxnSp>
        <p:nvCxnSpPr>
          <p:cNvPr id="12" name="Ευθεία γραμμή σύνδεσης 11"/>
          <p:cNvCxnSpPr/>
          <p:nvPr/>
        </p:nvCxnSpPr>
        <p:spPr>
          <a:xfrm flipV="1">
            <a:off x="2420220" y="1124744"/>
            <a:ext cx="4899917" cy="33843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2392736" y="2708920"/>
            <a:ext cx="5287441" cy="18317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420220" y="1556792"/>
            <a:ext cx="5259957" cy="17281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>
            <a:off x="5807968" y="2132856"/>
            <a:ext cx="0" cy="240784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Ορθογώνιο 19"/>
          <p:cNvSpPr/>
          <p:nvPr/>
        </p:nvSpPr>
        <p:spPr>
          <a:xfrm>
            <a:off x="1919537" y="3212976"/>
            <a:ext cx="473199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I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5519936" y="4540696"/>
            <a:ext cx="504056" cy="4724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007768" y="4653136"/>
            <a:ext cx="64807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N-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4" name="Ευθεία γραμμή σύνδεσης 23"/>
          <p:cNvCxnSpPr/>
          <p:nvPr/>
        </p:nvCxnSpPr>
        <p:spPr>
          <a:xfrm flipV="1">
            <a:off x="4331804" y="2596716"/>
            <a:ext cx="0" cy="1903784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Ορθογώνιο 25"/>
          <p:cNvSpPr/>
          <p:nvPr/>
        </p:nvSpPr>
        <p:spPr>
          <a:xfrm>
            <a:off x="6744072" y="4653136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N+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8" name="Ευθεία γραμμή σύνδεσης 27"/>
          <p:cNvCxnSpPr/>
          <p:nvPr/>
        </p:nvCxnSpPr>
        <p:spPr>
          <a:xfrm flipV="1">
            <a:off x="7032104" y="1237066"/>
            <a:ext cx="36004" cy="3263434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ρθογώνιο 31"/>
          <p:cNvSpPr/>
          <p:nvPr/>
        </p:nvSpPr>
        <p:spPr>
          <a:xfrm>
            <a:off x="7320136" y="739729"/>
            <a:ext cx="864096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AS=</a:t>
            </a:r>
            <a:r>
              <a:rPr lang="en-US" dirty="0" err="1">
                <a:latin typeface="Cambria" pitchFamily="18" charset="0"/>
              </a:rPr>
              <a:t>yN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7560058" y="1538790"/>
            <a:ext cx="1368152" cy="3240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AD=I + </a:t>
            </a:r>
            <a:r>
              <a:rPr lang="en-US" dirty="0" err="1">
                <a:latin typeface="Cambria" pitchFamily="18" charset="0"/>
              </a:rPr>
              <a:t>cwN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7680176" y="2596716"/>
            <a:ext cx="432048" cy="4002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C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36" name="Ευθύγραμμο βέλος σύνδεσης 35"/>
          <p:cNvCxnSpPr/>
          <p:nvPr/>
        </p:nvCxnSpPr>
        <p:spPr>
          <a:xfrm>
            <a:off x="4439318" y="5013176"/>
            <a:ext cx="108061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ύγραμμο βέλος σύνδεσης 36"/>
          <p:cNvCxnSpPr/>
          <p:nvPr/>
        </p:nvCxnSpPr>
        <p:spPr>
          <a:xfrm flipH="1">
            <a:off x="6023992" y="5013176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420220" y="2132856"/>
            <a:ext cx="3387749" cy="206896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Ορθογώνιο 45"/>
          <p:cNvSpPr/>
          <p:nvPr/>
        </p:nvSpPr>
        <p:spPr>
          <a:xfrm>
            <a:off x="1415479" y="2132856"/>
            <a:ext cx="977256" cy="4638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Υ*</a:t>
            </a:r>
            <a:r>
              <a:rPr lang="en-US" dirty="0">
                <a:latin typeface="Cambria" pitchFamily="18" charset="0"/>
              </a:rPr>
              <a:t>=</a:t>
            </a:r>
            <a:r>
              <a:rPr lang="en-US" dirty="0" err="1">
                <a:latin typeface="Cambria" pitchFamily="18" charset="0"/>
              </a:rPr>
              <a:t>yN</a:t>
            </a:r>
            <a:r>
              <a:rPr lang="en-US" dirty="0">
                <a:latin typeface="Cambria" pitchFamily="18" charset="0"/>
              </a:rPr>
              <a:t>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8" name="Αριστερό άγκιστρο 47"/>
          <p:cNvSpPr/>
          <p:nvPr/>
        </p:nvSpPr>
        <p:spPr>
          <a:xfrm>
            <a:off x="4007768" y="2708920"/>
            <a:ext cx="324036" cy="504056"/>
          </a:xfrm>
          <a:prstGeom prst="leftBrac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51" name="Δεξιό άγκιστρο 50"/>
          <p:cNvSpPr/>
          <p:nvPr/>
        </p:nvSpPr>
        <p:spPr>
          <a:xfrm>
            <a:off x="7068108" y="1237066"/>
            <a:ext cx="252028" cy="46374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3215681" y="3043418"/>
            <a:ext cx="936102" cy="2257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AD&gt;AS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7356140" y="1132609"/>
            <a:ext cx="901706" cy="3758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AS&gt;AD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4359449" y="3212976"/>
            <a:ext cx="216024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4277299" y="2402514"/>
            <a:ext cx="162018" cy="1758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5231904" y="5805264"/>
            <a:ext cx="1656184" cy="6480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Απασχόληση ισορροπίας </a:t>
            </a:r>
            <a:endParaRPr lang="el-GR" dirty="0"/>
          </a:p>
        </p:txBody>
      </p:sp>
      <p:cxnSp>
        <p:nvCxnSpPr>
          <p:cNvPr id="17" name="Ευθύγραμμο βέλος σύνδεσης 16"/>
          <p:cNvCxnSpPr>
            <a:endCxn id="21" idx="2"/>
          </p:cNvCxnSpPr>
          <p:nvPr/>
        </p:nvCxnSpPr>
        <p:spPr>
          <a:xfrm flipV="1">
            <a:off x="5771964" y="5013176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Ορθογώνιο 28"/>
          <p:cNvSpPr/>
          <p:nvPr/>
        </p:nvSpPr>
        <p:spPr>
          <a:xfrm>
            <a:off x="2420220" y="764704"/>
            <a:ext cx="2307629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Προϊόν ισορροπίας </a:t>
            </a:r>
            <a:endParaRPr lang="el-GR" dirty="0"/>
          </a:p>
        </p:txBody>
      </p:sp>
      <p:cxnSp>
        <p:nvCxnSpPr>
          <p:cNvPr id="39" name="Ευθύγραμμο βέλος σύνδεσης 38"/>
          <p:cNvCxnSpPr/>
          <p:nvPr/>
        </p:nvCxnSpPr>
        <p:spPr>
          <a:xfrm flipH="1">
            <a:off x="2495601" y="1080788"/>
            <a:ext cx="672285" cy="11555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Ορθογώνιο 14"/>
          <p:cNvSpPr/>
          <p:nvPr/>
        </p:nvSpPr>
        <p:spPr>
          <a:xfrm>
            <a:off x="4439318" y="5229200"/>
            <a:ext cx="100861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 &gt; </a:t>
            </a:r>
            <a:r>
              <a:rPr lang="en-US" dirty="0" err="1">
                <a:latin typeface="Cambria" pitchFamily="18" charset="0"/>
              </a:rPr>
              <a:t>cw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6168008" y="5229200"/>
            <a:ext cx="864096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Cambria" pitchFamily="18" charset="0"/>
              </a:rPr>
              <a:t>y &lt; cw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56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44624"/>
            <a:ext cx="9324528" cy="720080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Προσαρμογή στην ισορροπία απασχόλησης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81200" y="908721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N- 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AS &lt; AD ---N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N+ -- AS &gt; AD -- N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5921313" y="1412776"/>
            <a:ext cx="50405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5951029" y="1774074"/>
            <a:ext cx="432048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6384032" y="1218666"/>
            <a:ext cx="872480" cy="3741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 (y)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 flipV="1">
            <a:off x="7245052" y="1179240"/>
            <a:ext cx="0" cy="467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/>
          <p:cNvSpPr/>
          <p:nvPr/>
        </p:nvSpPr>
        <p:spPr>
          <a:xfrm>
            <a:off x="6383076" y="1873716"/>
            <a:ext cx="1009068" cy="3767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 (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V="1">
            <a:off x="7320136" y="1871098"/>
            <a:ext cx="0" cy="3240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>
            <a:off x="7504087" y="2107803"/>
            <a:ext cx="944488" cy="5748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5720569" y="1359260"/>
            <a:ext cx="0" cy="467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/>
          <p:cNvCxnSpPr/>
          <p:nvPr/>
        </p:nvCxnSpPr>
        <p:spPr>
          <a:xfrm>
            <a:off x="5720569" y="3354225"/>
            <a:ext cx="0" cy="613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 flipV="1">
            <a:off x="5987988" y="3229322"/>
            <a:ext cx="50405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>
            <a:endCxn id="32" idx="1"/>
          </p:cNvCxnSpPr>
          <p:nvPr/>
        </p:nvCxnSpPr>
        <p:spPr>
          <a:xfrm>
            <a:off x="6023993" y="3607855"/>
            <a:ext cx="468051" cy="3066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Ορθογώνιο 27"/>
          <p:cNvSpPr/>
          <p:nvPr/>
        </p:nvSpPr>
        <p:spPr>
          <a:xfrm>
            <a:off x="6600056" y="3068960"/>
            <a:ext cx="792088" cy="3403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 (y)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9" name="Ευθύγραμμο βέλος σύνδεσης 28"/>
          <p:cNvCxnSpPr/>
          <p:nvPr/>
        </p:nvCxnSpPr>
        <p:spPr>
          <a:xfrm>
            <a:off x="7599784" y="2839033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ρθογώνιο 31"/>
          <p:cNvSpPr/>
          <p:nvPr/>
        </p:nvSpPr>
        <p:spPr>
          <a:xfrm>
            <a:off x="6492044" y="3751870"/>
            <a:ext cx="1077627" cy="3252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 (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33" name="Ευθύγραμμο βέλος σύνδεσης 32"/>
          <p:cNvCxnSpPr/>
          <p:nvPr/>
        </p:nvCxnSpPr>
        <p:spPr>
          <a:xfrm>
            <a:off x="7569671" y="375187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ύγραμμο βέλος σύνδεσης 34"/>
          <p:cNvCxnSpPr>
            <a:cxnSpLocks/>
          </p:cNvCxnSpPr>
          <p:nvPr/>
        </p:nvCxnSpPr>
        <p:spPr>
          <a:xfrm flipV="1">
            <a:off x="7824192" y="2682609"/>
            <a:ext cx="624383" cy="8881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Ορθογώνιο 37"/>
          <p:cNvSpPr/>
          <p:nvPr/>
        </p:nvSpPr>
        <p:spPr>
          <a:xfrm>
            <a:off x="8448576" y="2062106"/>
            <a:ext cx="2039913" cy="10417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mbria" pitchFamily="18" charset="0"/>
              </a:rPr>
              <a:t>AS = AD (N*)</a:t>
            </a:r>
            <a:endParaRPr lang="el-GR" sz="24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3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46050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Απασχόληση ισορροπίας και ανεργία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42728" y="1271938"/>
            <a:ext cx="8507288" cy="576064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1371600" lvl="3" indent="0">
              <a:buNone/>
            </a:pPr>
            <a:endParaRPr lang="el-GR" dirty="0"/>
          </a:p>
          <a:p>
            <a:pPr marL="1371600" lvl="3" indent="0">
              <a:buNone/>
            </a:pPr>
            <a:r>
              <a:rPr lang="en-US" dirty="0"/>
              <a:t>     </a:t>
            </a:r>
          </a:p>
          <a:p>
            <a:pPr marL="1371600" lvl="3" indent="0">
              <a:buNone/>
            </a:pPr>
            <a:endParaRPr lang="en-US" dirty="0">
              <a:latin typeface="Cambria" pitchFamily="18" charset="0"/>
            </a:endParaRPr>
          </a:p>
          <a:p>
            <a:pPr marL="1371600" lvl="3" indent="0">
              <a:buNone/>
            </a:pPr>
            <a:r>
              <a:rPr lang="en-US" dirty="0">
                <a:latin typeface="Cambria" pitchFamily="18" charset="0"/>
              </a:rPr>
              <a:t>      </a:t>
            </a:r>
            <a:r>
              <a:rPr lang="el-GR" dirty="0">
                <a:latin typeface="Cambria" pitchFamily="18" charset="0"/>
              </a:rPr>
              <a:t>απασχόληση     </a:t>
            </a:r>
            <a:r>
              <a:rPr lang="el-GR" dirty="0"/>
              <a:t>                          </a:t>
            </a:r>
            <a:r>
              <a:rPr lang="el-GR" dirty="0">
                <a:latin typeface="Cambria" pitchFamily="18" charset="0"/>
              </a:rPr>
              <a:t>ανεργία</a:t>
            </a: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dirty="0"/>
              <a:t>                    </a:t>
            </a:r>
            <a:r>
              <a:rPr lang="en-US" dirty="0"/>
              <a:t>   </a:t>
            </a:r>
            <a:r>
              <a:rPr lang="el-GR" dirty="0"/>
              <a:t>         </a:t>
            </a:r>
            <a:r>
              <a:rPr lang="el-GR" sz="1800" dirty="0">
                <a:latin typeface="Cambria" pitchFamily="18" charset="0"/>
              </a:rPr>
              <a:t>προσφορά εργασίας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2639616" y="1916832"/>
            <a:ext cx="0" cy="33843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H="1">
            <a:off x="2639616" y="5229200"/>
            <a:ext cx="53285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1631504" y="1772816"/>
            <a:ext cx="936104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 =Y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7752184" y="5229200"/>
            <a:ext cx="648072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16" name="Ευθεία γραμμή σύνδεσης 15"/>
          <p:cNvCxnSpPr/>
          <p:nvPr/>
        </p:nvCxnSpPr>
        <p:spPr>
          <a:xfrm flipV="1">
            <a:off x="2639616" y="1916832"/>
            <a:ext cx="4320480" cy="331236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V="1">
            <a:off x="2639616" y="2348880"/>
            <a:ext cx="5112568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>
            <a:off x="5735960" y="2924944"/>
            <a:ext cx="0" cy="23042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>
            <a:off x="2639616" y="2888940"/>
            <a:ext cx="3024336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Ορθογώνιο 25"/>
          <p:cNvSpPr/>
          <p:nvPr/>
        </p:nvSpPr>
        <p:spPr>
          <a:xfrm>
            <a:off x="5447928" y="5301208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N*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756921" y="5546248"/>
            <a:ext cx="3237" cy="69106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2639616" y="5445224"/>
            <a:ext cx="0" cy="118813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ρθογώνιο 31"/>
          <p:cNvSpPr/>
          <p:nvPr/>
        </p:nvSpPr>
        <p:spPr>
          <a:xfrm>
            <a:off x="7032104" y="5301208"/>
            <a:ext cx="50405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LS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33" name="Ευθεία γραμμή σύνδεσης 32"/>
          <p:cNvCxnSpPr/>
          <p:nvPr/>
        </p:nvCxnSpPr>
        <p:spPr>
          <a:xfrm>
            <a:off x="7284132" y="5589240"/>
            <a:ext cx="0" cy="118813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ύγραμμο βέλος σύνδεσης 34"/>
          <p:cNvCxnSpPr/>
          <p:nvPr/>
        </p:nvCxnSpPr>
        <p:spPr>
          <a:xfrm>
            <a:off x="4892824" y="5900510"/>
            <a:ext cx="86409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/>
          <p:cNvCxnSpPr/>
          <p:nvPr/>
        </p:nvCxnSpPr>
        <p:spPr>
          <a:xfrm flipH="1">
            <a:off x="2639616" y="5900510"/>
            <a:ext cx="7920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ύγραμμο βέλος σύνδεσης 38"/>
          <p:cNvCxnSpPr/>
          <p:nvPr/>
        </p:nvCxnSpPr>
        <p:spPr>
          <a:xfrm flipH="1">
            <a:off x="5752728" y="5900511"/>
            <a:ext cx="487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Ευθύγραμμο βέλος σύνδεσης 39"/>
          <p:cNvCxnSpPr/>
          <p:nvPr/>
        </p:nvCxnSpPr>
        <p:spPr>
          <a:xfrm>
            <a:off x="7032104" y="5888604"/>
            <a:ext cx="2340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Ευθύγραμμο βέλος σύνδεσης 44"/>
          <p:cNvCxnSpPr/>
          <p:nvPr/>
        </p:nvCxnSpPr>
        <p:spPr>
          <a:xfrm>
            <a:off x="6207832" y="6444530"/>
            <a:ext cx="105829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Ευθύγραμμο βέλος σύνδεσης 46"/>
          <p:cNvCxnSpPr/>
          <p:nvPr/>
        </p:nvCxnSpPr>
        <p:spPr>
          <a:xfrm flipH="1">
            <a:off x="2646326" y="6444530"/>
            <a:ext cx="136144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Ορθογώνιο 54"/>
          <p:cNvSpPr/>
          <p:nvPr/>
        </p:nvSpPr>
        <p:spPr>
          <a:xfrm>
            <a:off x="6960096" y="1628800"/>
            <a:ext cx="792088" cy="3960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AS(Y)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57" name="Ορθογώνιο 56"/>
          <p:cNvSpPr/>
          <p:nvPr/>
        </p:nvSpPr>
        <p:spPr>
          <a:xfrm>
            <a:off x="7752184" y="2132856"/>
            <a:ext cx="1224136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 </a:t>
            </a:r>
            <a:r>
              <a:rPr lang="el-GR" dirty="0">
                <a:latin typeface="Cambria" pitchFamily="18" charset="0"/>
              </a:rPr>
              <a:t>=</a:t>
            </a:r>
            <a:r>
              <a:rPr lang="en-US" dirty="0">
                <a:latin typeface="Cambria" pitchFamily="18" charset="0"/>
              </a:rPr>
              <a:t> C+I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58" name="Ορθογώνιο 57"/>
          <p:cNvSpPr/>
          <p:nvPr/>
        </p:nvSpPr>
        <p:spPr>
          <a:xfrm>
            <a:off x="1631504" y="2636912"/>
            <a:ext cx="936104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Y*=</a:t>
            </a:r>
            <a:r>
              <a:rPr lang="en-US" dirty="0" err="1">
                <a:latin typeface="Cambria" pitchFamily="18" charset="0"/>
              </a:rPr>
              <a:t>yN</a:t>
            </a:r>
            <a:endParaRPr lang="el-GR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8184232" y="3140968"/>
                <a:ext cx="1728192" cy="122413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∗=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𝑐𝑤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algn="ctr"/>
                <a:endParaRPr lang="en-US" dirty="0">
                  <a:latin typeface="Cambria" pitchFamily="18" charset="0"/>
                </a:endParaRPr>
              </a:p>
              <a:p>
                <a:pPr algn="ctr"/>
                <a:r>
                  <a:rPr lang="en-US" dirty="0">
                    <a:latin typeface="Cambria" pitchFamily="18" charset="0"/>
                  </a:rPr>
                  <a:t>LS - N* = U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3140968"/>
                <a:ext cx="1728192" cy="1224136"/>
              </a:xfrm>
              <a:prstGeom prst="rect">
                <a:avLst/>
              </a:prstGeom>
              <a:blipFill>
                <a:blip r:embed="rId2"/>
                <a:stretch>
                  <a:fillRect b="-64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Ορθογώνιο 59"/>
          <p:cNvSpPr/>
          <p:nvPr/>
        </p:nvSpPr>
        <p:spPr>
          <a:xfrm>
            <a:off x="8184232" y="4653136"/>
            <a:ext cx="201622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N*</a:t>
            </a:r>
            <a:r>
              <a:rPr lang="el-GR" dirty="0">
                <a:latin typeface="Cambria" pitchFamily="18" charset="0"/>
              </a:rPr>
              <a:t>≠</a:t>
            </a:r>
            <a:r>
              <a:rPr lang="en-US" dirty="0">
                <a:latin typeface="Cambria" pitchFamily="18" charset="0"/>
              </a:rPr>
              <a:t> N </a:t>
            </a:r>
            <a:r>
              <a:rPr lang="el-GR" dirty="0">
                <a:latin typeface="Cambria" pitchFamily="18" charset="0"/>
              </a:rPr>
              <a:t>πλήρους απασχόλησης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V="1">
            <a:off x="2646326" y="3717032"/>
            <a:ext cx="5177866" cy="151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Ορθογώνιο 5"/>
          <p:cNvSpPr/>
          <p:nvPr/>
        </p:nvSpPr>
        <p:spPr>
          <a:xfrm>
            <a:off x="7752184" y="3573016"/>
            <a:ext cx="432048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mbria" pitchFamily="18" charset="0"/>
              </a:rPr>
              <a:t>C</a:t>
            </a:r>
            <a:endParaRPr lang="el-GR" sz="2000" dirty="0">
              <a:latin typeface="Cambria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2207568" y="3609020"/>
            <a:ext cx="360040" cy="3240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I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11" name="Ευθεία γραμμή σύνδεσης 10"/>
          <p:cNvCxnSpPr/>
          <p:nvPr/>
        </p:nvCxnSpPr>
        <p:spPr>
          <a:xfrm flipV="1">
            <a:off x="7356140" y="494116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381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432048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Παράδειγμα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620688"/>
            <a:ext cx="9036497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y = 25 $/</a:t>
            </a:r>
            <a:r>
              <a:rPr lang="en-US" sz="3000" dirty="0" err="1">
                <a:latin typeface="Cambria" pitchFamily="18" charset="0"/>
              </a:rPr>
              <a:t>hr</a:t>
            </a:r>
            <a:endParaRPr lang="en-US" sz="3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w = 15 $/</a:t>
            </a:r>
            <a:r>
              <a:rPr lang="en-US" sz="3000" dirty="0" err="1">
                <a:latin typeface="Cambria" pitchFamily="18" charset="0"/>
              </a:rPr>
              <a:t>hr</a:t>
            </a:r>
            <a:endParaRPr lang="en-US" sz="3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c = 0.95</a:t>
            </a:r>
            <a:endParaRPr lang="el-GR" sz="3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I = </a:t>
            </a:r>
            <a:r>
              <a:rPr lang="el-GR" sz="3000" dirty="0">
                <a:latin typeface="Cambria" pitchFamily="18" charset="0"/>
              </a:rPr>
              <a:t>$</a:t>
            </a:r>
            <a:r>
              <a:rPr lang="en-US" sz="3000" dirty="0">
                <a:latin typeface="Cambria" pitchFamily="18" charset="0"/>
              </a:rPr>
              <a:t>2</a:t>
            </a:r>
            <a:r>
              <a:rPr lang="el-GR" sz="3000" dirty="0">
                <a:latin typeface="Cambria" pitchFamily="18" charset="0"/>
              </a:rPr>
              <a:t>εκ</a:t>
            </a:r>
            <a:endParaRPr lang="en-US" sz="3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LS = 200.000 </a:t>
            </a:r>
            <a:r>
              <a:rPr lang="en-US" sz="3000" dirty="0" err="1">
                <a:latin typeface="Cambria" pitchFamily="18" charset="0"/>
              </a:rPr>
              <a:t>hrs</a:t>
            </a:r>
            <a:endParaRPr lang="en-US" sz="3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N* = ?</a:t>
            </a:r>
          </a:p>
          <a:p>
            <a:pPr marL="0" indent="0">
              <a:buNone/>
            </a:pPr>
            <a:r>
              <a:rPr lang="en-US" sz="3000" dirty="0">
                <a:latin typeface="Cambria" pitchFamily="18" charset="0"/>
              </a:rPr>
              <a:t>Y*=?</a:t>
            </a:r>
            <a:endParaRPr lang="el-GR" sz="3000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4727848" y="764704"/>
                <a:ext cx="5688632" cy="259228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mbria" pitchFamily="18" charset="0"/>
                  </a:rPr>
                  <a:t>N*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- </a:t>
                </a:r>
                <a:r>
                  <a:rPr lang="en-US" sz="2400" dirty="0">
                    <a:latin typeface="Cambria" pitchFamily="18" charset="0"/>
                  </a:rPr>
                  <a:t>AD = AS(Y) --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C+I = Y -- </a:t>
                </a:r>
                <a:r>
                  <a:rPr lang="en-US" sz="24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 +I = y N-</a:t>
                </a:r>
              </a:p>
              <a:p>
                <a:pPr algn="ctr"/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I = </a:t>
                </a:r>
                <a:r>
                  <a:rPr lang="en-US" sz="2400" dirty="0" err="1">
                    <a:latin typeface="Cambria" pitchFamily="18" charset="0"/>
                    <a:sym typeface="Wingdings" pitchFamily="2" charset="2"/>
                  </a:rPr>
                  <a:t>yN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- </a:t>
                </a:r>
                <a:r>
                  <a:rPr lang="en-US" sz="24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 -- I = N (y-</a:t>
                </a:r>
                <a:r>
                  <a:rPr lang="en-US" sz="2400" dirty="0" err="1">
                    <a:latin typeface="Cambria" pitchFamily="18" charset="0"/>
                    <a:sym typeface="Wingdings" pitchFamily="2" charset="2"/>
                  </a:rPr>
                  <a:t>cw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) -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∗=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𝐼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𝑐𝑤</m:t>
                        </m:r>
                      </m:den>
                    </m:f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$2</m:t>
                        </m:r>
                        <m:r>
                          <a:rPr lang="el-GR" sz="2400" i="1">
                            <a:latin typeface="Cambria Math"/>
                            <a:sym typeface="Wingdings" pitchFamily="2" charset="2"/>
                          </a:rPr>
                          <m:t>𝜀𝜅</m:t>
                        </m:r>
                      </m:num>
                      <m:den>
                        <m:f>
                          <m:fPr>
                            <m:ctrlPr>
                              <a:rPr lang="el-GR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l-GR" sz="2400" i="1">
                                <a:latin typeface="Cambria Math"/>
                                <a:sym typeface="Wingdings" pitchFamily="2" charset="2"/>
                              </a:rPr>
                              <m:t>25$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−0.95∗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15$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$2</m:t>
                        </m:r>
                        <m:r>
                          <a:rPr lang="el-GR" sz="2400" i="1">
                            <a:latin typeface="Cambria Math"/>
                            <a:sym typeface="Wingdings" pitchFamily="2" charset="2"/>
                          </a:rPr>
                          <m:t>𝜀𝜅</m:t>
                        </m:r>
                      </m:num>
                      <m:den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l-GR" sz="2400" i="1">
                                <a:latin typeface="Cambria Math"/>
                                <a:sym typeface="Wingdings" pitchFamily="2" charset="2"/>
                              </a:rPr>
                              <m:t>10</m:t>
                            </m:r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el-GR" sz="2400" i="1">
                                <a:latin typeface="Cambria Math"/>
                                <a:sym typeface="Wingdings" pitchFamily="2" charset="2"/>
                              </a:rPr>
                              <m:t>75</m:t>
                            </m:r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=186.046,5</m:t>
                    </m:r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h𝑟𝑠</m:t>
                    </m:r>
                  </m:oMath>
                </a14:m>
                <a:endParaRPr lang="el-GR" sz="24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764704"/>
                <a:ext cx="5688632" cy="25922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Ευθεία γραμμή σύνδεσης 5"/>
          <p:cNvCxnSpPr/>
          <p:nvPr/>
        </p:nvCxnSpPr>
        <p:spPr>
          <a:xfrm>
            <a:off x="4583832" y="3573016"/>
            <a:ext cx="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H="1">
            <a:off x="4583832" y="6453336"/>
            <a:ext cx="4752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 flipV="1">
            <a:off x="4583832" y="4941168"/>
            <a:ext cx="3888432" cy="151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4583832" y="3573016"/>
            <a:ext cx="3168352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4614689" y="3933056"/>
            <a:ext cx="3888432" cy="151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6558905" y="4689140"/>
            <a:ext cx="0" cy="17641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4544244" y="4634830"/>
            <a:ext cx="2038300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Ορθογώνιο 21"/>
          <p:cNvSpPr/>
          <p:nvPr/>
        </p:nvSpPr>
        <p:spPr>
          <a:xfrm>
            <a:off x="7752184" y="3284984"/>
            <a:ext cx="100811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Y=25N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8616280" y="3717032"/>
            <a:ext cx="1800200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AD=2</a:t>
            </a:r>
            <a:r>
              <a:rPr lang="el-GR" dirty="0">
                <a:latin typeface="Cambria" pitchFamily="18" charset="0"/>
              </a:rPr>
              <a:t>εκ+14,25Ν</a:t>
            </a:r>
          </a:p>
        </p:txBody>
      </p:sp>
      <p:sp>
        <p:nvSpPr>
          <p:cNvPr id="24" name="Ορθογώνιο 23"/>
          <p:cNvSpPr/>
          <p:nvPr/>
        </p:nvSpPr>
        <p:spPr>
          <a:xfrm>
            <a:off x="8472265" y="4761148"/>
            <a:ext cx="2195736" cy="3960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C=15*0,95N=14,25N</a:t>
            </a:r>
            <a:endParaRPr lang="el-GR" sz="1600" dirty="0"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5951984" y="6525344"/>
            <a:ext cx="122413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186046,5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3863752" y="3573016"/>
            <a:ext cx="57606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Y</a:t>
            </a:r>
            <a:endParaRPr lang="el-GR" sz="1600" dirty="0">
              <a:latin typeface="Cambria" pitchFamily="18" charset="0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1631504" y="4761148"/>
            <a:ext cx="2308646" cy="19082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Y*=</a:t>
            </a:r>
            <a:r>
              <a:rPr lang="en-US" dirty="0" err="1">
                <a:latin typeface="Cambria" pitchFamily="18" charset="0"/>
              </a:rPr>
              <a:t>yN</a:t>
            </a:r>
            <a:r>
              <a:rPr lang="en-US" dirty="0">
                <a:latin typeface="Cambria" pitchFamily="18" charset="0"/>
              </a:rPr>
              <a:t>*=25$/</a:t>
            </a:r>
            <a:r>
              <a:rPr lang="en-US" dirty="0" err="1">
                <a:latin typeface="Cambria" pitchFamily="18" charset="0"/>
              </a:rPr>
              <a:t>hr</a:t>
            </a:r>
            <a:r>
              <a:rPr lang="en-US" dirty="0">
                <a:latin typeface="Cambria" pitchFamily="18" charset="0"/>
              </a:rPr>
              <a:t>*186.046,5hrs = $4.651.163</a:t>
            </a:r>
          </a:p>
          <a:p>
            <a:pPr algn="ctr"/>
            <a:endParaRPr lang="en-US" dirty="0">
              <a:latin typeface="Cambria" pitchFamily="18" charset="0"/>
            </a:endParaRPr>
          </a:p>
          <a:p>
            <a:pPr algn="ctr"/>
            <a:r>
              <a:rPr lang="en-US" dirty="0">
                <a:latin typeface="Cambria" pitchFamily="18" charset="0"/>
              </a:rPr>
              <a:t>U= LS - N*=200.000 -186.046,5 = 13.953,5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3359697" y="4437112"/>
            <a:ext cx="1160909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$</a:t>
            </a:r>
            <a:r>
              <a:rPr lang="en-US" sz="1400" dirty="0">
                <a:latin typeface="Cambria" pitchFamily="18" charset="0"/>
              </a:rPr>
              <a:t>4.651.163</a:t>
            </a:r>
            <a:endParaRPr lang="el-GR" sz="1400" dirty="0"/>
          </a:p>
        </p:txBody>
      </p:sp>
      <p:sp>
        <p:nvSpPr>
          <p:cNvPr id="29" name="Ορθογώνιο 28"/>
          <p:cNvSpPr/>
          <p:nvPr/>
        </p:nvSpPr>
        <p:spPr>
          <a:xfrm>
            <a:off x="7572164" y="6525344"/>
            <a:ext cx="118813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200000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1" name="Ορθογώνιο 30"/>
          <p:cNvSpPr/>
          <p:nvPr/>
        </p:nvSpPr>
        <p:spPr>
          <a:xfrm>
            <a:off x="9048328" y="6525344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4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  <p:bldP spid="27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0"/>
            <a:ext cx="8928992" cy="620688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Συνολική Ζήτηση Απασχόληση και Ανεργία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692696"/>
            <a:ext cx="8640960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Δύο κεντρικές ιδέες </a:t>
            </a:r>
          </a:p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1. </a:t>
            </a:r>
            <a:r>
              <a:rPr lang="en-US" dirty="0">
                <a:latin typeface="Cambria" pitchFamily="18" charset="0"/>
              </a:rPr>
              <a:t>AD -------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N ---------- Y</a:t>
            </a:r>
          </a:p>
          <a:p>
            <a:pPr marL="0" indent="0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2.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G, T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,              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----N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    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--------- Y</a:t>
            </a:r>
            <a:endParaRPr lang="el-GR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και επτά σημεία</a:t>
            </a:r>
            <a:endParaRPr lang="en-US" dirty="0">
              <a:latin typeface="Cambria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Cambria" pitchFamily="18" charset="0"/>
              </a:rPr>
              <a:t>AD⋛AS (Y)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Cambria" pitchFamily="18" charset="0"/>
              </a:rPr>
              <a:t>AD&gt;AS           N               </a:t>
            </a:r>
            <a:r>
              <a:rPr lang="el-GR" dirty="0">
                <a:latin typeface="Cambria" pitchFamily="18" charset="0"/>
              </a:rPr>
              <a:t>  </a:t>
            </a:r>
            <a:r>
              <a:rPr lang="en-US" dirty="0">
                <a:latin typeface="Cambria" pitchFamily="18" charset="0"/>
              </a:rPr>
              <a:t>Y   ,    AD&lt;AS           N            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Cambria" pitchFamily="18" charset="0"/>
              </a:rPr>
              <a:t>AD=AS          </a:t>
            </a:r>
            <a:r>
              <a:rPr lang="el-GR" dirty="0">
                <a:latin typeface="Cambria" pitchFamily="18" charset="0"/>
              </a:rPr>
              <a:t>Ν* ---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</a:t>
            </a:r>
            <a:r>
              <a:rPr lang="en-US" dirty="0">
                <a:latin typeface="Cambria" pitchFamily="18" charset="0"/>
              </a:rPr>
              <a:t> Unemployment Rate &gt; 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Cambria" pitchFamily="18" charset="0"/>
              </a:rPr>
              <a:t>AD = f {distribution of income} = f {                          }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Cambria" pitchFamily="18" charset="0"/>
              </a:rPr>
              <a:t>G, T, </a:t>
            </a:r>
            <a:r>
              <a:rPr lang="el-GR" dirty="0">
                <a:latin typeface="Cambria" pitchFamily="18" charset="0"/>
              </a:rPr>
              <a:t>                           </a:t>
            </a:r>
            <a:r>
              <a:rPr lang="en-US" dirty="0">
                <a:latin typeface="Cambria" pitchFamily="18" charset="0"/>
              </a:rPr>
              <a:t>AD,   N,   Y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US" dirty="0">
              <a:latin typeface="Cambria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Cambria" pitchFamily="18" charset="0"/>
              </a:rPr>
              <a:t>w</a:t>
            </a:r>
            <a:endParaRPr lang="el-GR" dirty="0">
              <a:latin typeface="Cambria" pitchFamily="18" charset="0"/>
            </a:endParaRPr>
          </a:p>
          <a:p>
            <a:pPr marL="514350" indent="-514350">
              <a:buAutoNum type="arabicPeriod"/>
            </a:pP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3431704" y="177636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3757727" y="1822587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5159896" y="1822587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5447928" y="1866120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7608168" y="1866120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7320136" y="1828975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Δεξιό βέλος 13"/>
          <p:cNvSpPr/>
          <p:nvPr/>
        </p:nvSpPr>
        <p:spPr>
          <a:xfrm>
            <a:off x="3431704" y="3573016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7" name="Ευθύγραμμο βέλος σύνδεσης 16"/>
          <p:cNvCxnSpPr/>
          <p:nvPr/>
        </p:nvCxnSpPr>
        <p:spPr>
          <a:xfrm flipV="1">
            <a:off x="4615855" y="338917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Δεξιό βέλος 17"/>
          <p:cNvSpPr/>
          <p:nvPr/>
        </p:nvSpPr>
        <p:spPr>
          <a:xfrm>
            <a:off x="4871864" y="360902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Ευθύγραμμο βέλος σύνδεσης 18"/>
          <p:cNvCxnSpPr/>
          <p:nvPr/>
        </p:nvCxnSpPr>
        <p:spPr>
          <a:xfrm flipV="1">
            <a:off x="6096000" y="339965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Δεξιό βέλος 19"/>
          <p:cNvSpPr/>
          <p:nvPr/>
        </p:nvSpPr>
        <p:spPr>
          <a:xfrm>
            <a:off x="7680176" y="3590156"/>
            <a:ext cx="648072" cy="63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Δεξιό βέλος 20"/>
          <p:cNvSpPr/>
          <p:nvPr/>
        </p:nvSpPr>
        <p:spPr>
          <a:xfrm>
            <a:off x="8832304" y="3590157"/>
            <a:ext cx="5760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Ευθύγραμμο βέλος σύνδεσης 21"/>
          <p:cNvCxnSpPr/>
          <p:nvPr/>
        </p:nvCxnSpPr>
        <p:spPr>
          <a:xfrm>
            <a:off x="8760296" y="3410419"/>
            <a:ext cx="0" cy="4509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/>
          <p:cNvCxnSpPr/>
          <p:nvPr/>
        </p:nvCxnSpPr>
        <p:spPr>
          <a:xfrm>
            <a:off x="9912424" y="3347176"/>
            <a:ext cx="0" cy="5236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Δεξιό βέλος 25"/>
          <p:cNvSpPr/>
          <p:nvPr/>
        </p:nvSpPr>
        <p:spPr>
          <a:xfrm flipV="1">
            <a:off x="3431704" y="4005064"/>
            <a:ext cx="64807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8" name="Ευθύγραμμο βέλος σύνδεσης 27"/>
          <p:cNvCxnSpPr/>
          <p:nvPr/>
        </p:nvCxnSpPr>
        <p:spPr>
          <a:xfrm flipV="1">
            <a:off x="7707772" y="4454624"/>
            <a:ext cx="836501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/>
          <p:nvPr/>
        </p:nvCxnSpPr>
        <p:spPr>
          <a:xfrm>
            <a:off x="7689726" y="4653136"/>
            <a:ext cx="926554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ρθογώνιο 31"/>
          <p:cNvSpPr/>
          <p:nvPr/>
        </p:nvSpPr>
        <p:spPr>
          <a:xfrm>
            <a:off x="8616280" y="4185084"/>
            <a:ext cx="1008112" cy="3775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itchFamily="18" charset="0"/>
              </a:rPr>
              <a:t>W--</a:t>
            </a:r>
            <a:r>
              <a:rPr lang="en-US" b="1" dirty="0">
                <a:latin typeface="Cambria" pitchFamily="18" charset="0"/>
                <a:sym typeface="Wingdings" pitchFamily="2" charset="2"/>
              </a:rPr>
              <a:t>C</a:t>
            </a:r>
            <a:endParaRPr lang="el-GR" b="1" dirty="0">
              <a:latin typeface="Cambria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8688288" y="4797152"/>
            <a:ext cx="93610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itchFamily="18" charset="0"/>
              </a:rPr>
              <a:t>R --</a:t>
            </a:r>
            <a:r>
              <a:rPr lang="en-US" b="1" dirty="0">
                <a:latin typeface="Cambria" pitchFamily="18" charset="0"/>
                <a:sym typeface="Wingdings" pitchFamily="2" charset="2"/>
              </a:rPr>
              <a:t> I</a:t>
            </a:r>
            <a:endParaRPr lang="el-GR" b="1" dirty="0">
              <a:latin typeface="Cambria" pitchFamily="18" charset="0"/>
            </a:endParaRPr>
          </a:p>
        </p:txBody>
      </p:sp>
      <p:sp>
        <p:nvSpPr>
          <p:cNvPr id="36" name="Δεξιό βέλος 35"/>
          <p:cNvSpPr/>
          <p:nvPr/>
        </p:nvSpPr>
        <p:spPr>
          <a:xfrm rot="16200000">
            <a:off x="3341694" y="5017833"/>
            <a:ext cx="64807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Δεξιό βέλος 36"/>
          <p:cNvSpPr/>
          <p:nvPr/>
        </p:nvSpPr>
        <p:spPr>
          <a:xfrm rot="5400000" flipV="1">
            <a:off x="3701912" y="5085008"/>
            <a:ext cx="648072" cy="180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Δεξιό βέλος 37"/>
          <p:cNvSpPr/>
          <p:nvPr/>
        </p:nvSpPr>
        <p:spPr>
          <a:xfrm flipV="1">
            <a:off x="4232176" y="5107843"/>
            <a:ext cx="64807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Δεξιό βέλος 38"/>
          <p:cNvSpPr/>
          <p:nvPr/>
        </p:nvSpPr>
        <p:spPr>
          <a:xfrm rot="16200000">
            <a:off x="6431074" y="5136114"/>
            <a:ext cx="64807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Δεξιό βέλος 39"/>
          <p:cNvSpPr/>
          <p:nvPr/>
        </p:nvSpPr>
        <p:spPr>
          <a:xfrm rot="5400000" flipV="1">
            <a:off x="6761898" y="5135937"/>
            <a:ext cx="648072" cy="180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Δεξιό βέλος 40"/>
          <p:cNvSpPr/>
          <p:nvPr/>
        </p:nvSpPr>
        <p:spPr>
          <a:xfrm rot="2309987" flipV="1">
            <a:off x="2616349" y="6293445"/>
            <a:ext cx="64807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Δεξιό βέλος 41"/>
          <p:cNvSpPr/>
          <p:nvPr/>
        </p:nvSpPr>
        <p:spPr>
          <a:xfrm rot="20341000" flipV="1">
            <a:off x="2591547" y="5905566"/>
            <a:ext cx="995697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Ορθογώνιο 42"/>
          <p:cNvSpPr/>
          <p:nvPr/>
        </p:nvSpPr>
        <p:spPr>
          <a:xfrm>
            <a:off x="3665730" y="5661249"/>
            <a:ext cx="1146321" cy="4288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C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44" name="Ορθογώνιο 43"/>
          <p:cNvSpPr/>
          <p:nvPr/>
        </p:nvSpPr>
        <p:spPr>
          <a:xfrm>
            <a:off x="3431704" y="6453336"/>
            <a:ext cx="1008112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R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45" name="Ορθογώνιο 44"/>
          <p:cNvSpPr/>
          <p:nvPr/>
        </p:nvSpPr>
        <p:spPr>
          <a:xfrm>
            <a:off x="4871864" y="6453336"/>
            <a:ext cx="57606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I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47" name="Ευθύγραμμο βέλος σύνδεσης 46"/>
          <p:cNvCxnSpPr/>
          <p:nvPr/>
        </p:nvCxnSpPr>
        <p:spPr>
          <a:xfrm>
            <a:off x="5015880" y="5922277"/>
            <a:ext cx="2160240" cy="3356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ύγραμμο βέλος σύνδεσης 47"/>
          <p:cNvCxnSpPr/>
          <p:nvPr/>
        </p:nvCxnSpPr>
        <p:spPr>
          <a:xfrm flipV="1">
            <a:off x="5519936" y="6410295"/>
            <a:ext cx="1656184" cy="2453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Έλλειψη 50"/>
          <p:cNvSpPr/>
          <p:nvPr/>
        </p:nvSpPr>
        <p:spPr>
          <a:xfrm>
            <a:off x="7392144" y="5995577"/>
            <a:ext cx="1728192" cy="5373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AD?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2" name="Ευθύγραμμο βέλος σύνδεσης 51"/>
          <p:cNvCxnSpPr/>
          <p:nvPr/>
        </p:nvCxnSpPr>
        <p:spPr>
          <a:xfrm flipV="1">
            <a:off x="4556212" y="5675337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ύγραμμο βέλος σύνδεσης 52"/>
          <p:cNvCxnSpPr/>
          <p:nvPr/>
        </p:nvCxnSpPr>
        <p:spPr>
          <a:xfrm>
            <a:off x="4116134" y="6475594"/>
            <a:ext cx="0" cy="3377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ύγραμμο βέλος σύνδεσης 55"/>
          <p:cNvCxnSpPr/>
          <p:nvPr/>
        </p:nvCxnSpPr>
        <p:spPr>
          <a:xfrm>
            <a:off x="5303912" y="6453336"/>
            <a:ext cx="0" cy="3377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Δεξιό βέλος 56"/>
          <p:cNvSpPr/>
          <p:nvPr/>
        </p:nvSpPr>
        <p:spPr>
          <a:xfrm flipV="1">
            <a:off x="4499630" y="6486724"/>
            <a:ext cx="312420" cy="184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6" name="Ευθύγραμμο βέλος σύνδεσης 45"/>
          <p:cNvCxnSpPr/>
          <p:nvPr/>
        </p:nvCxnSpPr>
        <p:spPr>
          <a:xfrm flipV="1">
            <a:off x="2207568" y="5910065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929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76672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Ανεργία και Δημοσιονομική Πολιτική-Β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526211" y="692696"/>
                <a:ext cx="10034285" cy="590465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Keynes</a:t>
                </a:r>
                <a:r>
                  <a:rPr lang="el-GR" dirty="0">
                    <a:latin typeface="Cambria" pitchFamily="18" charset="0"/>
                  </a:rPr>
                  <a:t>: Αιτία της ανεργίας η </a:t>
                </a:r>
                <a:r>
                  <a:rPr lang="el-GR" dirty="0">
                    <a:solidFill>
                      <a:srgbClr val="FF0000"/>
                    </a:solidFill>
                    <a:latin typeface="Cambria" pitchFamily="18" charset="0"/>
                  </a:rPr>
                  <a:t>χαμηλή ζήτηση </a:t>
                </a:r>
                <a:r>
                  <a:rPr lang="el-GR" dirty="0">
                    <a:latin typeface="Cambria" pitchFamily="18" charset="0"/>
                  </a:rPr>
                  <a:t>(</a:t>
                </a:r>
                <a:r>
                  <a:rPr lang="en-US" dirty="0">
                    <a:latin typeface="Cambria" pitchFamily="18" charset="0"/>
                  </a:rPr>
                  <a:t>C </a:t>
                </a:r>
                <a:r>
                  <a:rPr lang="el-GR" dirty="0">
                    <a:latin typeface="Cambria" pitchFamily="18" charset="0"/>
                  </a:rPr>
                  <a:t>αλλά κυρίως Ι που είναι το πιο ευμετάβλητο στοιχείο της </a:t>
                </a:r>
                <a:r>
                  <a:rPr lang="en-US" dirty="0">
                    <a:latin typeface="Cambria" pitchFamily="18" charset="0"/>
                  </a:rPr>
                  <a:t>AD</a:t>
                </a:r>
                <a:r>
                  <a:rPr lang="el-GR" dirty="0">
                    <a:latin typeface="Cambria" pitchFamily="18" charset="0"/>
                  </a:rPr>
                  <a:t>).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B = G-T= </a:t>
                </a:r>
                <a:r>
                  <a:rPr lang="el-GR" dirty="0">
                    <a:latin typeface="Cambria" pitchFamily="18" charset="0"/>
                  </a:rPr>
                  <a:t>ελλειμματικές δαπάνες (δανεισμός) </a:t>
                </a:r>
                <a:r>
                  <a:rPr lang="en-US" dirty="0">
                    <a:latin typeface="Cambria" pitchFamily="18" charset="0"/>
                  </a:rPr>
                  <a:t>-</a:t>
                </a:r>
                <a:r>
                  <a:rPr lang="el-GR" dirty="0">
                    <a:latin typeface="Cambria" pitchFamily="18" charset="0"/>
                  </a:rPr>
                  <a:t>Δημοσιονομική πολιτική</a:t>
                </a:r>
                <a:r>
                  <a:rPr lang="en-US" dirty="0">
                    <a:latin typeface="Cambria" pitchFamily="18" charset="0"/>
                  </a:rPr>
                  <a:t> (</a:t>
                </a:r>
                <a:r>
                  <a:rPr lang="el-GR" dirty="0">
                    <a:latin typeface="Cambria" pitchFamily="18" charset="0"/>
                  </a:rPr>
                  <a:t>επεκτατική)</a:t>
                </a:r>
                <a:r>
                  <a:rPr lang="en-US" dirty="0">
                    <a:latin typeface="Cambria" pitchFamily="18" charset="0"/>
                  </a:rPr>
                  <a:t> [T=0]</a:t>
                </a:r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𝑨𝑫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𝑪</m:t>
                    </m:r>
                    <m:r>
                      <a:rPr lang="en-US" b="1" i="1">
                        <a:latin typeface="Cambria Math"/>
                      </a:rPr>
                      <m:t>+</m:t>
                    </m:r>
                    <m:r>
                      <a:rPr lang="en-US" b="1" i="1">
                        <a:latin typeface="Cambria Math"/>
                      </a:rPr>
                      <m:t>𝑰</m:t>
                    </m:r>
                    <m:r>
                      <a:rPr lang="en-US" b="1" i="1">
                        <a:latin typeface="Cambria Math"/>
                      </a:rPr>
                      <m:t>+</m:t>
                    </m:r>
                    <m:r>
                      <a:rPr lang="en-US" b="1" i="1">
                        <a:latin typeface="Cambria Math"/>
                      </a:rPr>
                      <m:t>𝑩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𝑐𝑤𝑁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>
                    <a:latin typeface="Cambria" pitchFamily="18" charset="0"/>
                  </a:rPr>
                  <a:t>,              AS=Y=</a:t>
                </a:r>
                <a:r>
                  <a:rPr lang="en-US" dirty="0" err="1">
                    <a:latin typeface="Cambria" pitchFamily="18" charset="0"/>
                  </a:rPr>
                  <a:t>yN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N*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- AS(Y) = AD --- y N = c w N + I + B ----------- y N –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= I + B ----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𝑐𝑤</m:t>
                        </m:r>
                      </m:e>
                    </m:d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𝐼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+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−−→</m:t>
                    </m:r>
                  </m:oMath>
                </a14:m>
                <a:endParaRPr lang="en-US" b="0" i="1" dirty="0">
                  <a:latin typeface="Cambria Math"/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b="1" i="1" dirty="0">
                  <a:solidFill>
                    <a:srgbClr val="FF0000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𝑵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∗=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𝑩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𝒚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itchFamily="2" charset="2"/>
                          </a:rPr>
                          <m:t>𝒄𝒘</m:t>
                        </m:r>
                      </m:den>
                    </m:f>
                  </m:oMath>
                </a14:m>
                <a:r>
                  <a:rPr lang="en-US" b="1" dirty="0">
                    <a:latin typeface="Cambria" pitchFamily="18" charset="0"/>
                  </a:rPr>
                  <a:t> (</a:t>
                </a:r>
                <a:r>
                  <a:rPr lang="el-GR" b="1" dirty="0">
                    <a:latin typeface="Cambria" pitchFamily="18" charset="0"/>
                  </a:rPr>
                  <a:t>απασχόληση ισορροπίας) </a:t>
                </a:r>
                <a:endParaRPr lang="en-US" b="1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rgbClr val="FF0000"/>
                  </a:solidFill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l-GR" b="1" dirty="0">
                    <a:solidFill>
                      <a:srgbClr val="FF0000"/>
                    </a:solidFill>
                    <a:latin typeface="Cambria" pitchFamily="18" charset="0"/>
                  </a:rPr>
                  <a:t>Υ*=</a:t>
                </a:r>
                <a:r>
                  <a:rPr lang="en-US" b="1" dirty="0">
                    <a:solidFill>
                      <a:srgbClr val="FF0000"/>
                    </a:solidFill>
                    <a:latin typeface="Cambria" pitchFamily="18" charset="0"/>
                  </a:rPr>
                  <a:t>y N* </a:t>
                </a:r>
                <a:r>
                  <a:rPr lang="en-US" b="1" dirty="0">
                    <a:latin typeface="Cambria" pitchFamily="18" charset="0"/>
                  </a:rPr>
                  <a:t>(</a:t>
                </a:r>
                <a:r>
                  <a:rPr lang="el-GR" b="1" dirty="0">
                    <a:latin typeface="Cambria" pitchFamily="18" charset="0"/>
                  </a:rPr>
                  <a:t>προϊόν ισορροπίας)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6211" y="692696"/>
                <a:ext cx="10034285" cy="5904656"/>
              </a:xfrm>
              <a:blipFill>
                <a:blip r:embed="rId2"/>
                <a:stretch>
                  <a:fillRect l="-1215" t="-2583" r="-1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56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0"/>
            <a:ext cx="8928992" cy="332656"/>
          </a:xfrm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Πολλαπλασιαστής απασχόλησης και πολλαπλασιαστής προϊόντος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46649" y="620688"/>
                <a:ext cx="11731925" cy="615967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l-GR" dirty="0"/>
                  <a:t>Β</a:t>
                </a:r>
                <a:r>
                  <a:rPr lang="el-GR" sz="2400" dirty="0"/>
                  <a:t>1----</a:t>
                </a:r>
                <a:r>
                  <a:rPr lang="el-GR" sz="2400" dirty="0">
                    <a:sym typeface="Wingdings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∗=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𝐼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𝑐𝑤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dirty="0"/>
                  <a:t>B</a:t>
                </a:r>
                <a:r>
                  <a:rPr lang="en-US" sz="2400" dirty="0"/>
                  <a:t>2---</a:t>
                </a:r>
                <a:r>
                  <a:rPr lang="en-US" sz="2400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400" i="1">
                        <a:latin typeface="Cambria Math"/>
                        <a:sym typeface="Wingdings" pitchFamily="2" charset="2"/>
                      </a:rPr>
                      <m:t>∗∗=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𝐼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  <a:sym typeface="Wingdings" pitchFamily="2" charset="2"/>
                          </a:rPr>
                          <m:t>𝑐𝑤</m:t>
                        </m:r>
                      </m:den>
                    </m:f>
                  </m:oMath>
                </a14:m>
                <a:endParaRPr lang="el-GR" sz="2400" dirty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ΔΥ=</a:t>
                </a:r>
                <a:r>
                  <a:rPr lang="en-US" sz="2400" dirty="0">
                    <a:latin typeface="Cambria" pitchFamily="18" charset="0"/>
                  </a:rPr>
                  <a:t>y</a:t>
                </a:r>
                <a:r>
                  <a:rPr lang="el-GR" sz="2400" dirty="0">
                    <a:latin typeface="Cambria" pitchFamily="18" charset="0"/>
                  </a:rPr>
                  <a:t>ΔΝ=</a:t>
                </a:r>
                <a:r>
                  <a:rPr lang="en-US" sz="2400" dirty="0">
                    <a:latin typeface="Cambria" pitchFamily="18" charset="0"/>
                  </a:rPr>
                  <a:t>y*</a:t>
                </a:r>
                <a:r>
                  <a:rPr lang="el-GR" sz="2400" dirty="0">
                    <a:latin typeface="Cambria" pitchFamily="18" charset="0"/>
                  </a:rPr>
                  <a:t>ΔΒ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𝑐𝑤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itchFamily="18" charset="0"/>
                  </a:rPr>
                  <a:t> --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</a:t>
                </a: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2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2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l-GR" sz="2200" dirty="0">
                    <a:latin typeface="Cambria" pitchFamily="18" charset="0"/>
                  </a:rPr>
                  <a:t>ΔΝ=  </a:t>
                </a:r>
                <a14:m>
                  <m:oMath xmlns:m="http://schemas.openxmlformats.org/officeDocument/2006/math">
                    <m:r>
                      <a:rPr lang="el-GR" sz="2200">
                        <a:latin typeface="Cambria Math"/>
                      </a:rPr>
                      <m:t>$</m:t>
                    </m:r>
                    <m:r>
                      <a:rPr lang="el-GR" sz="2200" i="1">
                        <a:latin typeface="Cambria Math"/>
                      </a:rPr>
                      <m:t>1</m:t>
                    </m:r>
                    <m:r>
                      <a:rPr lang="el-GR" sz="2200" i="1">
                        <a:latin typeface="Cambria Math"/>
                      </a:rPr>
                      <m:t>𝜀𝜅</m:t>
                    </m:r>
                    <m:f>
                      <m:fPr>
                        <m:ctrlPr>
                          <a:rPr lang="el-GR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200" i="1">
                            <a:latin typeface="Cambria Math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l-GR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latin typeface="Cambria Math"/>
                              </a:rPr>
                              <m:t>25$</m:t>
                            </m:r>
                          </m:num>
                          <m:den>
                            <m:r>
                              <a:rPr lang="en-US" sz="2200" i="1">
                                <a:latin typeface="Cambria Math"/>
                              </a:rPr>
                              <m:t>h𝑟</m:t>
                            </m:r>
                          </m:den>
                        </m:f>
                        <m:r>
                          <a:rPr lang="en-US" sz="2200" i="1">
                            <a:latin typeface="Cambria Math"/>
                          </a:rPr>
                          <m:t>−0,95∗15$/</m:t>
                        </m:r>
                        <m:r>
                          <a:rPr lang="en-US" sz="2200" i="1">
                            <a:latin typeface="Cambria Math"/>
                          </a:rPr>
                          <m:t>h𝑟</m:t>
                        </m:r>
                      </m:den>
                    </m:f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$1</m:t>
                        </m:r>
                        <m:r>
                          <a:rPr lang="el-GR" sz="2200" i="1">
                            <a:latin typeface="Cambria Math"/>
                          </a:rPr>
                          <m:t>𝜀𝜅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10,75$/</m:t>
                        </m:r>
                        <m:r>
                          <a:rPr lang="en-US" sz="2200" i="1">
                            <a:latin typeface="Cambria Math"/>
                          </a:rPr>
                          <m:t>h𝑟</m:t>
                        </m:r>
                      </m:den>
                    </m:f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l-GR" sz="2200" i="1">
                        <a:latin typeface="Cambria Math"/>
                      </a:rPr>
                      <m:t>$1</m:t>
                    </m:r>
                    <m:r>
                      <a:rPr lang="el-GR" sz="2200" i="1">
                        <a:latin typeface="Cambria Math"/>
                      </a:rPr>
                      <m:t>𝜀𝜅</m:t>
                    </m:r>
                    <m:r>
                      <a:rPr lang="el-GR" sz="2200" i="1">
                        <a:latin typeface="Cambria Math"/>
                      </a:rPr>
                      <m:t>.∗</m:t>
                    </m:r>
                    <m:r>
                      <a:rPr lang="el-GR" sz="2200" b="1" i="1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latin typeface="Cambria Math"/>
                      </a:rPr>
                      <m:t>𝟎𝟗𝟑</m:t>
                    </m:r>
                    <m:f>
                      <m:fPr>
                        <m:ctrlPr>
                          <a:rPr lang="en-US" sz="2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𝒉𝒓</m:t>
                        </m:r>
                      </m:num>
                      <m:den>
                        <m:r>
                          <a:rPr lang="en-US" sz="2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$</m:t>
                        </m:r>
                      </m:den>
                    </m:f>
                    <m:r>
                      <a:rPr lang="en-US" sz="2200" i="1">
                        <a:latin typeface="Cambria Math"/>
                      </a:rPr>
                      <m:t>=93.023,26</m:t>
                    </m:r>
                    <m:r>
                      <a:rPr lang="en-US" sz="2200" i="1">
                        <a:latin typeface="Cambria Math"/>
                      </a:rPr>
                      <m:t>h𝑟𝑠</m:t>
                    </m:r>
                  </m:oMath>
                </a14:m>
                <a:endParaRPr lang="en-US" sz="2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200">
                              <a:latin typeface="Cambria Math"/>
                            </a:rPr>
                            <m:t>ΔΥ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200">
                              <a:latin typeface="Cambria Math"/>
                            </a:rPr>
                            <m:t>ΔΒ</m:t>
                          </m:r>
                        </m:den>
                      </m:f>
                      <m:r>
                        <a:rPr lang="el-GR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200" b="1" i="1">
                              <a:latin typeface="Cambria Math"/>
                            </a:rPr>
                            <m:t>𝟐𝟓</m:t>
                          </m:r>
                          <m:r>
                            <a:rPr lang="el-GR" sz="2200" b="1" i="1">
                              <a:latin typeface="Cambria Math"/>
                            </a:rPr>
                            <m:t>$</m:t>
                          </m:r>
                        </m:num>
                        <m:den>
                          <m:r>
                            <a:rPr lang="en-US" sz="2200" b="1" i="1">
                              <a:latin typeface="Cambria Math"/>
                            </a:rPr>
                            <m:t>𝒉𝒓</m:t>
                          </m:r>
                        </m:den>
                      </m:f>
                      <m:r>
                        <a:rPr lang="en-US" sz="2200" b="1" i="1">
                          <a:latin typeface="Cambria Math"/>
                        </a:rPr>
                        <m:t>∗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𝟎𝟗𝟑</m:t>
                      </m:r>
                      <m:f>
                        <m:fPr>
                          <m:ctrlPr>
                            <a:rPr lang="en-US" sz="2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𝒉𝒓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$</m:t>
                          </m:r>
                        </m:den>
                      </m:f>
                      <m:r>
                        <a:rPr lang="en-US" sz="2200" b="1" i="1">
                          <a:latin typeface="Cambria Math"/>
                        </a:rPr>
                        <m:t>= 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200" b="1" i="1">
                          <a:solidFill>
                            <a:srgbClr val="FF0000"/>
                          </a:solidFill>
                          <a:latin typeface="Cambria Math"/>
                        </a:rPr>
                        <m:t>𝟑𝟐</m:t>
                      </m:r>
                      <m:r>
                        <a:rPr lang="en-US" sz="2200">
                          <a:latin typeface="Cambria Math"/>
                        </a:rPr>
                        <m:t> </m:t>
                      </m:r>
                      <m:r>
                        <a:rPr lang="en-US" sz="2200" b="0" i="0" smtClean="0">
                          <a:latin typeface="Cambria Math" panose="02040503050406030204" pitchFamily="18" charset="0"/>
                        </a:rPr>
                        <m:t>                         </m:t>
                      </m:r>
                      <m:r>
                        <a:rPr lang="en-US" sz="2200">
                          <a:latin typeface="Cambria Math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l-GR" sz="2200">
                          <a:latin typeface="Cambria Math"/>
                        </a:rPr>
                        <m:t>ΔΥ</m:t>
                      </m:r>
                      <m:r>
                        <a:rPr lang="el-GR" sz="2200">
                          <a:latin typeface="Cambria Math"/>
                        </a:rPr>
                        <m:t>=$1</m:t>
                      </m:r>
                      <m:r>
                        <m:rPr>
                          <m:sty m:val="p"/>
                        </m:rPr>
                        <a:rPr lang="el-GR" sz="2200">
                          <a:latin typeface="Cambria Math"/>
                        </a:rPr>
                        <m:t>εκ</m:t>
                      </m:r>
                      <m:r>
                        <a:rPr lang="el-GR" sz="2200">
                          <a:latin typeface="Cambria Math"/>
                        </a:rPr>
                        <m:t>.∗2,32=$2,32</m:t>
                      </m:r>
                      <m:r>
                        <m:rPr>
                          <m:sty m:val="p"/>
                        </m:rPr>
                        <a:rPr lang="el-GR" sz="2200">
                          <a:latin typeface="Cambria Math"/>
                        </a:rPr>
                        <m:t>εκ</m:t>
                      </m:r>
                      <m:r>
                        <a:rPr lang="el-GR" sz="220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22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649" y="620688"/>
                <a:ext cx="11731925" cy="6159674"/>
              </a:xfrm>
              <a:blipFill>
                <a:blip r:embed="rId2"/>
                <a:stretch>
                  <a:fillRect l="-779" t="-2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4727848" y="548680"/>
                <a:ext cx="5832648" cy="439248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latin typeface="Cambria" pitchFamily="18" charset="0"/>
                  </a:rPr>
                  <a:t>Δ</a:t>
                </a:r>
                <a:r>
                  <a:rPr lang="en-US" sz="2800" dirty="0">
                    <a:latin typeface="Cambria" pitchFamily="18" charset="0"/>
                  </a:rPr>
                  <a:t>N=N**- N*=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𝐼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  <m:r>
                          <a:rPr lang="en-US" sz="2800" i="1">
                            <a:latin typeface="Cambria Math"/>
                          </a:rPr>
                          <m:t>2−</m:t>
                        </m:r>
                        <m:r>
                          <a:rPr lang="en-US" sz="2800" i="1">
                            <a:latin typeface="Cambria Math"/>
                          </a:rPr>
                          <m:t>𝐼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𝑐𝑤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  <m:r>
                          <a:rPr lang="en-US" sz="2800" i="1">
                            <a:latin typeface="Cambria Math"/>
                          </a:rPr>
                          <m:t>2−</m:t>
                        </m:r>
                        <m:r>
                          <a:rPr lang="en-US" sz="2800" i="1">
                            <a:latin typeface="Cambria Math"/>
                          </a:rPr>
                          <m:t>𝐵</m:t>
                        </m:r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𝑐𝑤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>
                            <a:latin typeface="Cambria Math"/>
                          </a:rPr>
                          <m:t>ΔΒ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𝑐𝑤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−−→</m:t>
                    </m:r>
                  </m:oMath>
                </a14:m>
                <a:endParaRPr lang="en-US" sz="2800" i="1" dirty="0">
                  <a:latin typeface="Cambria Math"/>
                </a:endParaRPr>
              </a:p>
              <a:p>
                <a:pPr algn="ctr"/>
                <a:endParaRPr lang="en-US" sz="24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>
                              <a:latin typeface="Cambria Math"/>
                            </a:rPr>
                            <m:t>ΔΝ</m:t>
                          </m:r>
                          <m:r>
                            <a:rPr lang="en-US" sz="240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hrs</m:t>
                          </m:r>
                          <m:r>
                            <a:rPr lang="en-US" sz="240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400">
                              <a:latin typeface="Cambria Math"/>
                            </a:rPr>
                            <m:t>ΔΒ</m:t>
                          </m:r>
                          <m:r>
                            <a:rPr lang="en-US" sz="2400">
                              <a:latin typeface="Cambria Math"/>
                            </a:rPr>
                            <m:t>($)</m:t>
                          </m:r>
                        </m:den>
                      </m:f>
                      <m:r>
                        <a:rPr lang="el-GR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𝑦</m:t>
                          </m:r>
                          <m:r>
                            <a:rPr lang="en-US" sz="2400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$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)−</m:t>
                          </m:r>
                          <m:r>
                            <a:rPr lang="en-US" sz="2400" i="1">
                              <a:latin typeface="Cambria Math"/>
                            </a:rPr>
                            <m:t>𝑐𝑤</m:t>
                          </m:r>
                          <m:r>
                            <a:rPr lang="en-US" sz="2400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$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−−−→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>
                          <a:solidFill>
                            <a:srgbClr val="FF00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000" b="1">
                          <a:solidFill>
                            <a:srgbClr val="FF0000"/>
                          </a:solidFill>
                          <a:latin typeface="Cambria Math"/>
                        </a:rPr>
                        <m:t>𝐍</m:t>
                      </m:r>
                      <m:r>
                        <a:rPr lang="en-US" sz="2000" b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000" b="1">
                          <a:solidFill>
                            <a:srgbClr val="FF00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000" b="1">
                          <a:solidFill>
                            <a:srgbClr val="FF0000"/>
                          </a:solidFill>
                          <a:latin typeface="Cambria Math"/>
                        </a:rPr>
                        <m:t>𝐁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𝒄𝒘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l-GR" sz="20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𝚼</m:t>
                          </m:r>
                          <m:r>
                            <a:rPr lang="el-GR" sz="20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($)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𝚫𝚩</m:t>
                          </m:r>
                          <m:r>
                            <a:rPr lang="en-US" sz="20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($)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$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𝒉𝒓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$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𝒉𝒓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)−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𝒄𝒘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$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𝒉𝒓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548680"/>
                <a:ext cx="5832648" cy="43924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57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036496" cy="432048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Συνολική Ζήτηση Απασχόληση και Ανεργία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19177" y="992038"/>
            <a:ext cx="11568023" cy="567732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>
                <a:latin typeface="Cambria" pitchFamily="18" charset="0"/>
              </a:rPr>
              <a:t>Η πλήρης απασχόληση (εργασίας και κεφαλαίου) αποτελεί </a:t>
            </a:r>
            <a:r>
              <a:rPr lang="el-GR" dirty="0">
                <a:solidFill>
                  <a:srgbClr val="FF0000"/>
                </a:solidFill>
                <a:latin typeface="Cambria" pitchFamily="18" charset="0"/>
              </a:rPr>
              <a:t>εξαίρεση</a:t>
            </a:r>
            <a:r>
              <a:rPr lang="el-GR" dirty="0">
                <a:latin typeface="Cambria" pitchFamily="18" charset="0"/>
              </a:rPr>
              <a:t> μάλλον παρά κανόνα</a:t>
            </a:r>
            <a:r>
              <a:rPr lang="en-US" dirty="0">
                <a:latin typeface="Cambria" pitchFamily="18" charset="0"/>
              </a:rPr>
              <a:t>. </a:t>
            </a:r>
            <a:r>
              <a:rPr lang="el-GR" dirty="0">
                <a:latin typeface="Cambria" pitchFamily="18" charset="0"/>
              </a:rPr>
              <a:t>Η συνηθισμένη κατάσταση είναι η συνύπαρξη εκτεταμένης ανεργίας, αχρησιμοποίητου παραγωγικού (κεφαλαιουχικού) δυναμικού και ανικανοποίητων αναγκών.</a:t>
            </a:r>
          </a:p>
          <a:p>
            <a:pPr marL="0" indent="0" algn="just">
              <a:buNone/>
            </a:pPr>
            <a:endParaRPr lang="el-GR" dirty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Η αιτία;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Cambria" pitchFamily="18" charset="0"/>
              </a:rPr>
              <a:t>profit motive and not the satisfaction of human needs the organizing principle of capitalist production. When profit expectations are weak, resources (no matter how </a:t>
            </a:r>
            <a:r>
              <a:rPr lang="el-GR" dirty="0">
                <a:latin typeface="Cambria" pitchFamily="18" charset="0"/>
              </a:rPr>
              <a:t>«</a:t>
            </a:r>
            <a:r>
              <a:rPr lang="en-US" dirty="0">
                <a:latin typeface="Cambria" pitchFamily="18" charset="0"/>
              </a:rPr>
              <a:t>scarce</a:t>
            </a:r>
            <a:r>
              <a:rPr lang="el-GR" dirty="0">
                <a:latin typeface="Cambria" pitchFamily="18" charset="0"/>
              </a:rPr>
              <a:t>»</a:t>
            </a:r>
            <a:r>
              <a:rPr lang="en-US" dirty="0">
                <a:latin typeface="Cambria" pitchFamily="18" charset="0"/>
              </a:rPr>
              <a:t> they are) are not utilized and needs </a:t>
            </a:r>
            <a:r>
              <a:rPr lang="el-GR" dirty="0">
                <a:latin typeface="Cambria" pitchFamily="18" charset="0"/>
              </a:rPr>
              <a:t>(</a:t>
            </a:r>
            <a:r>
              <a:rPr lang="en-US" dirty="0">
                <a:latin typeface="Cambria" pitchFamily="18" charset="0"/>
              </a:rPr>
              <a:t>even the most basic) remain unfulfilled.</a:t>
            </a:r>
            <a:r>
              <a:rPr lang="el-GR" dirty="0">
                <a:latin typeface="Cambria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Cambria" pitchFamily="18" charset="0"/>
              </a:rPr>
              <a:t>Macroeconomic policies the cure (in theory)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Cambria" pitchFamily="18" charset="0"/>
              </a:rPr>
              <a:t>Contradictions and impasses of macroeconomic policies in a capitalist economy ruled by the profit motive. Continuation of the economic/business cycle.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57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764704"/>
            <a:ext cx="8856984" cy="583264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4" name="Ευθεία γραμμή σύνδεσης 3"/>
          <p:cNvCxnSpPr/>
          <p:nvPr/>
        </p:nvCxnSpPr>
        <p:spPr>
          <a:xfrm>
            <a:off x="2855640" y="1268760"/>
            <a:ext cx="0" cy="42484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 flipH="1">
            <a:off x="2857178" y="5441032"/>
            <a:ext cx="6256312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V="1">
            <a:off x="2867100" y="1484784"/>
            <a:ext cx="5891658" cy="4032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H="1">
            <a:off x="2857178" y="2996952"/>
            <a:ext cx="5509914" cy="16243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H="1">
            <a:off x="2867100" y="2852936"/>
            <a:ext cx="5514106" cy="14803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8760296" y="5589240"/>
            <a:ext cx="792088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2351584" y="1340768"/>
            <a:ext cx="432048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0" name="Ευθεία γραμμή σύνδεσης 19"/>
          <p:cNvCxnSpPr/>
          <p:nvPr/>
        </p:nvCxnSpPr>
        <p:spPr>
          <a:xfrm>
            <a:off x="5159896" y="3933056"/>
            <a:ext cx="0" cy="15460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>
            <a:cxnSpLocks/>
          </p:cNvCxnSpPr>
          <p:nvPr/>
        </p:nvCxnSpPr>
        <p:spPr>
          <a:xfrm flipH="1">
            <a:off x="2857178" y="3933056"/>
            <a:ext cx="2302718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>
            <a:off x="5735960" y="3557110"/>
            <a:ext cx="0" cy="19601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2857178" y="3557110"/>
            <a:ext cx="2950790" cy="360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Ορθογώνιο 34"/>
          <p:cNvSpPr/>
          <p:nvPr/>
        </p:nvSpPr>
        <p:spPr>
          <a:xfrm>
            <a:off x="1919536" y="4621324"/>
            <a:ext cx="864096" cy="19592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I=2</a:t>
            </a:r>
            <a:r>
              <a:rPr lang="el-GR" sz="1600" dirty="0">
                <a:latin typeface="Cambria" pitchFamily="18" charset="0"/>
              </a:rPr>
              <a:t>εκ.</a:t>
            </a:r>
          </a:p>
        </p:txBody>
      </p:sp>
      <p:sp>
        <p:nvSpPr>
          <p:cNvPr id="36" name="Ορθογώνιο 35"/>
          <p:cNvSpPr/>
          <p:nvPr/>
        </p:nvSpPr>
        <p:spPr>
          <a:xfrm>
            <a:off x="1703512" y="4221088"/>
            <a:ext cx="108012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>
                <a:latin typeface="Cambria" pitchFamily="18" charset="0"/>
              </a:rPr>
              <a:t>Ι+Β=3εκ</a:t>
            </a:r>
          </a:p>
        </p:txBody>
      </p:sp>
      <p:sp>
        <p:nvSpPr>
          <p:cNvPr id="37" name="Ορθογώνιο 36"/>
          <p:cNvSpPr/>
          <p:nvPr/>
        </p:nvSpPr>
        <p:spPr>
          <a:xfrm>
            <a:off x="8832304" y="1268760"/>
            <a:ext cx="1152128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AS=Y=</a:t>
            </a:r>
            <a:r>
              <a:rPr lang="en-US" dirty="0" err="1">
                <a:latin typeface="Cambria" pitchFamily="18" charset="0"/>
              </a:rPr>
              <a:t>yN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8" name="Ορθογώνιο 37"/>
          <p:cNvSpPr/>
          <p:nvPr/>
        </p:nvSpPr>
        <p:spPr>
          <a:xfrm>
            <a:off x="1524000" y="3809138"/>
            <a:ext cx="1259632" cy="339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4.651.163</a:t>
            </a:r>
            <a:endParaRPr lang="el-GR" sz="1600" dirty="0"/>
          </a:p>
        </p:txBody>
      </p:sp>
      <p:sp>
        <p:nvSpPr>
          <p:cNvPr id="39" name="Ορθογώνιο 38"/>
          <p:cNvSpPr/>
          <p:nvPr/>
        </p:nvSpPr>
        <p:spPr>
          <a:xfrm>
            <a:off x="4430490" y="5661248"/>
            <a:ext cx="1172319" cy="86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ambria" pitchFamily="18" charset="0"/>
              </a:rPr>
              <a:t>186046,5</a:t>
            </a:r>
          </a:p>
          <a:p>
            <a:pPr algn="ctr"/>
            <a:r>
              <a:rPr lang="en-US" dirty="0">
                <a:latin typeface="Cambria" pitchFamily="18" charset="0"/>
              </a:rPr>
              <a:t>N*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0" name="Ορθογώνιο 39"/>
          <p:cNvSpPr/>
          <p:nvPr/>
        </p:nvSpPr>
        <p:spPr>
          <a:xfrm>
            <a:off x="5447929" y="5661248"/>
            <a:ext cx="1224135" cy="86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ambria" pitchFamily="18" charset="0"/>
              </a:rPr>
              <a:t>279069,8</a:t>
            </a:r>
          </a:p>
          <a:p>
            <a:pPr algn="ctr"/>
            <a:r>
              <a:rPr lang="en-US" dirty="0">
                <a:latin typeface="Cambria" pitchFamily="18" charset="0"/>
              </a:rPr>
              <a:t>N**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2" name="Ορθογώνιο 41"/>
          <p:cNvSpPr/>
          <p:nvPr/>
        </p:nvSpPr>
        <p:spPr>
          <a:xfrm>
            <a:off x="1524000" y="3392996"/>
            <a:ext cx="1259632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6.976.744</a:t>
            </a:r>
            <a:endParaRPr lang="el-GR" sz="1600" dirty="0">
              <a:latin typeface="Cambria" pitchFamily="18" charset="0"/>
            </a:endParaRPr>
          </a:p>
        </p:txBody>
      </p:sp>
      <p:sp>
        <p:nvSpPr>
          <p:cNvPr id="43" name="Ορθογώνιο 42"/>
          <p:cNvSpPr/>
          <p:nvPr/>
        </p:nvSpPr>
        <p:spPr>
          <a:xfrm>
            <a:off x="8409942" y="2852936"/>
            <a:ext cx="746398" cy="2606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4" name="Ορθογώνιο 43"/>
          <p:cNvSpPr/>
          <p:nvPr/>
        </p:nvSpPr>
        <p:spPr>
          <a:xfrm>
            <a:off x="8472264" y="2564904"/>
            <a:ext cx="68407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AD’</a:t>
            </a:r>
            <a:endParaRPr lang="el-GR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Ορθογώνιο 50"/>
              <p:cNvSpPr/>
              <p:nvPr/>
            </p:nvSpPr>
            <p:spPr>
              <a:xfrm>
                <a:off x="2963145" y="492578"/>
                <a:ext cx="4429693" cy="185630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∗∗=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𝑐𝑤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$3</m:t>
                          </m:r>
                          <m:r>
                            <a:rPr lang="el-GR" i="1">
                              <a:latin typeface="Cambria Math"/>
                            </a:rPr>
                            <m:t>𝜀𝜅</m:t>
                          </m:r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/>
                                </a:rPr>
                                <m:t>10,75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$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l-GR" i="1">
                          <a:latin typeface="Cambria Math"/>
                        </a:rPr>
                        <m:t>279.069,8</m:t>
                      </m:r>
                      <m:r>
                        <a:rPr lang="en-US" i="1">
                          <a:latin typeface="Cambria Math"/>
                        </a:rPr>
                        <m:t>h𝑟𝑠</m:t>
                      </m:r>
                    </m:oMath>
                  </m:oMathPara>
                </a14:m>
                <a:endParaRPr lang="el-GR" dirty="0"/>
              </a:p>
              <a:p>
                <a:pPr algn="ctr"/>
                <a:endParaRPr lang="en-US" dirty="0">
                  <a:latin typeface="Cambria" pitchFamily="18" charset="0"/>
                </a:endParaRPr>
              </a:p>
              <a:p>
                <a:pPr algn="ctr"/>
                <a:r>
                  <a:rPr lang="el-GR" dirty="0">
                    <a:latin typeface="Cambria" pitchFamily="18" charset="0"/>
                  </a:rPr>
                  <a:t>Υ**= </a:t>
                </a:r>
                <a:r>
                  <a:rPr lang="en-US" dirty="0" err="1">
                    <a:latin typeface="Cambria" pitchFamily="18" charset="0"/>
                  </a:rPr>
                  <a:t>yN</a:t>
                </a:r>
                <a:r>
                  <a:rPr lang="en-US" dirty="0">
                    <a:latin typeface="Cambria" pitchFamily="18" charset="0"/>
                  </a:rPr>
                  <a:t>**= 25$/</a:t>
                </a:r>
                <a:r>
                  <a:rPr lang="en-US" dirty="0" err="1">
                    <a:latin typeface="Cambria" pitchFamily="18" charset="0"/>
                  </a:rPr>
                  <a:t>hr</a:t>
                </a:r>
                <a:r>
                  <a:rPr lang="en-US" dirty="0">
                    <a:latin typeface="Cambria" pitchFamily="18" charset="0"/>
                  </a:rPr>
                  <a:t>*279069,08hrs = $6.976.744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145" y="492578"/>
                <a:ext cx="4429693" cy="1856302"/>
              </a:xfrm>
              <a:prstGeom prst="rect">
                <a:avLst/>
              </a:prstGeom>
              <a:blipFill>
                <a:blip r:embed="rId2"/>
                <a:stretch>
                  <a:fillRect b="-6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3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252520" cy="432048"/>
          </a:xfrm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Δημοσιονομική Πολιτική και πολλαπλασιαστές απασχόλησης και προϊόντος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47528" y="692696"/>
            <a:ext cx="8496944" cy="5832648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0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2855640" y="1268760"/>
            <a:ext cx="0" cy="42484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H="1" flipV="1">
            <a:off x="2855640" y="5509964"/>
            <a:ext cx="6264696" cy="72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H="1">
            <a:off x="2832796" y="1773188"/>
            <a:ext cx="5567461" cy="3735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>
            <a:off x="2855642" y="2920542"/>
            <a:ext cx="5544615" cy="18678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2855642" y="2204865"/>
            <a:ext cx="5544615" cy="18678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>
            <a:off x="4943872" y="4072670"/>
            <a:ext cx="0" cy="143612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>
            <a:off x="7064474" y="2708920"/>
            <a:ext cx="0" cy="2799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Ορθογώνιο 22"/>
          <p:cNvSpPr/>
          <p:nvPr/>
        </p:nvSpPr>
        <p:spPr>
          <a:xfrm>
            <a:off x="2207568" y="4725144"/>
            <a:ext cx="576064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I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2279577" y="3854444"/>
            <a:ext cx="553219" cy="2544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I+B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2207568" y="1268760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4655840" y="5733256"/>
            <a:ext cx="504056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6816080" y="5733256"/>
            <a:ext cx="648072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N**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8" name="Ευθεία γραμμή σύνδεσης 27"/>
          <p:cNvCxnSpPr/>
          <p:nvPr/>
        </p:nvCxnSpPr>
        <p:spPr>
          <a:xfrm flipV="1">
            <a:off x="2862116" y="4063350"/>
            <a:ext cx="4208833" cy="910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2832795" y="2672916"/>
            <a:ext cx="4199308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Ορθογώνιο 39"/>
          <p:cNvSpPr/>
          <p:nvPr/>
        </p:nvSpPr>
        <p:spPr>
          <a:xfrm>
            <a:off x="2279576" y="4108860"/>
            <a:ext cx="504056" cy="2562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1" name="Ορθογώνιο 40"/>
          <p:cNvSpPr/>
          <p:nvPr/>
        </p:nvSpPr>
        <p:spPr>
          <a:xfrm>
            <a:off x="2135560" y="2672917"/>
            <a:ext cx="648072" cy="24762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Y**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2" name="Δεξιό άγκιστρο 41"/>
          <p:cNvSpPr/>
          <p:nvPr/>
        </p:nvSpPr>
        <p:spPr>
          <a:xfrm>
            <a:off x="7140116" y="2744925"/>
            <a:ext cx="324036" cy="132774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Αριστερό άγκιστρο 42"/>
          <p:cNvSpPr/>
          <p:nvPr/>
        </p:nvSpPr>
        <p:spPr>
          <a:xfrm>
            <a:off x="6816080" y="2708920"/>
            <a:ext cx="248394" cy="6840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Ορθογώνιο 43"/>
          <p:cNvSpPr/>
          <p:nvPr/>
        </p:nvSpPr>
        <p:spPr>
          <a:xfrm>
            <a:off x="7608168" y="3392997"/>
            <a:ext cx="504056" cy="46144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ΔΥ</a:t>
            </a:r>
          </a:p>
        </p:txBody>
      </p:sp>
      <p:sp>
        <p:nvSpPr>
          <p:cNvPr id="45" name="Ορθογώνιο 44"/>
          <p:cNvSpPr/>
          <p:nvPr/>
        </p:nvSpPr>
        <p:spPr>
          <a:xfrm>
            <a:off x="6384032" y="3138766"/>
            <a:ext cx="556245" cy="2700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mbria" pitchFamily="18" charset="0"/>
              </a:rPr>
              <a:t>ΔΒ</a:t>
            </a:r>
          </a:p>
        </p:txBody>
      </p:sp>
      <p:sp>
        <p:nvSpPr>
          <p:cNvPr id="46" name="Ορθογώνιο 45"/>
          <p:cNvSpPr/>
          <p:nvPr/>
        </p:nvSpPr>
        <p:spPr>
          <a:xfrm>
            <a:off x="8472264" y="2796729"/>
            <a:ext cx="1080120" cy="4770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AD=C+I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7" name="Ορθογώνιο 46"/>
          <p:cNvSpPr/>
          <p:nvPr/>
        </p:nvSpPr>
        <p:spPr>
          <a:xfrm>
            <a:off x="7860196" y="5733256"/>
            <a:ext cx="75608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mbria" pitchFamily="18" charset="0"/>
              </a:rPr>
              <a:t>LS</a:t>
            </a:r>
            <a:endParaRPr lang="el-GR" sz="1600" dirty="0">
              <a:latin typeface="Cambria" pitchFamily="18" charset="0"/>
            </a:endParaRPr>
          </a:p>
        </p:txBody>
      </p:sp>
      <p:sp>
        <p:nvSpPr>
          <p:cNvPr id="49" name="Ορθογώνιο 48"/>
          <p:cNvSpPr/>
          <p:nvPr/>
        </p:nvSpPr>
        <p:spPr>
          <a:xfrm>
            <a:off x="8760296" y="5661248"/>
            <a:ext cx="720080" cy="4588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N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8189726" y="5301208"/>
            <a:ext cx="0" cy="36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Ορθογώνιο 3"/>
          <p:cNvSpPr/>
          <p:nvPr/>
        </p:nvSpPr>
        <p:spPr>
          <a:xfrm>
            <a:off x="8472264" y="2060848"/>
            <a:ext cx="122413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AD=C+I+B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8472264" y="1556792"/>
            <a:ext cx="1224136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AS=Y=y N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13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576064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Η διαδικασία του πολλαπλασιαστή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03512" y="980728"/>
                <a:ext cx="8856984" cy="568863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Β  = $1εκ ---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  Ν    </a:t>
                </a:r>
                <a:r>
                  <a:rPr lang="el-GR" sz="1800" dirty="0">
                    <a:latin typeface="Cambria" pitchFamily="18" charset="0"/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8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sym typeface="Wingdings" pitchFamily="2" charset="2"/>
                          </a:rPr>
                          <m:t>$1</m:t>
                        </m:r>
                        <m:r>
                          <a:rPr lang="el-GR" sz="1800" i="1">
                            <a:latin typeface="Cambria Math"/>
                            <a:sym typeface="Wingdings" pitchFamily="2" charset="2"/>
                          </a:rPr>
                          <m:t>𝜀𝜅</m:t>
                        </m:r>
                      </m:num>
                      <m:den>
                        <m:r>
                          <a:rPr lang="el-GR" sz="18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18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1800" i="1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sz="1800" b="1" i="1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𝟒𝟎</m:t>
                    </m:r>
                    <m:r>
                      <a:rPr lang="en-US" sz="1800" b="1" i="1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.</m:t>
                    </m:r>
                    <m:r>
                      <a:rPr lang="en-US" sz="1800" b="1" i="1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𝟎𝟎𝟎</m:t>
                    </m:r>
                    <m:r>
                      <a:rPr lang="en-US" sz="1800" b="1" i="1">
                        <a:solidFill>
                          <a:srgbClr val="FF0000"/>
                        </a:solidFill>
                        <a:latin typeface="Cambria Math"/>
                        <a:sym typeface="Wingdings" pitchFamily="2" charset="2"/>
                      </a:rPr>
                      <m:t>𝒉𝒓𝒔</m:t>
                    </m:r>
                    <m:r>
                      <a:rPr lang="en-US" sz="18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1800" dirty="0">
                    <a:latin typeface="Cambria" pitchFamily="18" charset="0"/>
                    <a:sym typeface="Wingdings" pitchFamily="2" charset="2"/>
                  </a:rPr>
                  <a:t>- Y   </a:t>
                </a:r>
                <a:r>
                  <a:rPr lang="el-GR" sz="1800" dirty="0">
                    <a:latin typeface="Cambria" pitchFamily="18" charset="0"/>
                    <a:sym typeface="Wingdings" pitchFamily="2" charset="2"/>
                  </a:rPr>
                  <a:t>(</a:t>
                </a:r>
                <a:r>
                  <a:rPr lang="en-US" sz="1800" dirty="0">
                    <a:latin typeface="Cambria" pitchFamily="18" charset="0"/>
                    <a:sym typeface="Wingdings" pitchFamily="2" charset="2"/>
                  </a:rPr>
                  <a:t>$1 </a:t>
                </a:r>
                <a:r>
                  <a:rPr lang="el-GR" sz="1800" dirty="0">
                    <a:latin typeface="Cambria" pitchFamily="18" charset="0"/>
                    <a:sym typeface="Wingdings" pitchFamily="2" charset="2"/>
                  </a:rPr>
                  <a:t>εκ.)----</a:t>
                </a:r>
                <a:endParaRPr lang="en-US" sz="1800" dirty="0">
                  <a:latin typeface="Cambria" pitchFamily="18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C (=</a:t>
                </a:r>
                <a:r>
                  <a:rPr lang="en-US" sz="20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)-570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.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000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- Ν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$</m:t>
                        </m:r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570000</m:t>
                        </m:r>
                      </m:num>
                      <m:den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=22.800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h𝑟𝑠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Υ 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 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(570.000)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C(=</a:t>
                </a:r>
                <a:r>
                  <a:rPr lang="en-US" sz="20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)-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324.900- Ν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$</m:t>
                        </m:r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324900</m:t>
                        </m:r>
                      </m:num>
                      <m:den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12.996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h𝑟𝑠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Υ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  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(324.900)</a:t>
                </a:r>
                <a:endParaRPr lang="el-GR" sz="20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C (=</a:t>
                </a:r>
                <a:r>
                  <a:rPr lang="en-US" sz="20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)-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185.193- Ν 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$</m:t>
                        </m:r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185.193</m:t>
                        </m:r>
                      </m:num>
                      <m:den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7.407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h𝑟𝑠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Υ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  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(185.193)</a:t>
                </a:r>
                <a:endParaRPr lang="el-GR" sz="20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C (=</a:t>
                </a:r>
                <a:r>
                  <a:rPr lang="en-US" sz="20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)-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105.560- Ν 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$</m:t>
                        </m:r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105.560</m:t>
                        </m:r>
                      </m:num>
                      <m:den>
                        <m:r>
                          <a:rPr lang="el-GR" sz="20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20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4.2224,</m:t>
                    </m:r>
                    <m:r>
                      <a:rPr lang="en-US" sz="2000" i="1">
                        <a:latin typeface="Cambria Math"/>
                        <a:sym typeface="Wingdings" pitchFamily="2" charset="2"/>
                      </a:rPr>
                      <m:t>h𝑟𝑠</m:t>
                    </m:r>
                    <m:r>
                      <a:rPr lang="el-GR" sz="20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 Υ  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 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(105.560)</a:t>
                </a:r>
                <a:endParaRPr lang="el-GR" sz="20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C (=</a:t>
                </a:r>
                <a:r>
                  <a:rPr lang="en-US" sz="2000" dirty="0" err="1"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)-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60.169,21- Ν 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8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sym typeface="Wingdings" pitchFamily="2" charset="2"/>
                          </a:rPr>
                          <m:t>$</m:t>
                        </m:r>
                        <m:r>
                          <m:rPr>
                            <m:nor/>
                          </m:rPr>
                          <a:rPr lang="el-GR" sz="1800" dirty="0">
                            <a:latin typeface="Cambria Math" pitchFamily="18" charset="0"/>
                            <a:ea typeface="Cambria Math" pitchFamily="18" charset="0"/>
                            <a:sym typeface="Wingdings" pitchFamily="2" charset="2"/>
                          </a:rPr>
                          <m:t>60.169,21</m:t>
                        </m:r>
                      </m:num>
                      <m:den>
                        <m:r>
                          <a:rPr lang="el-GR" sz="1800" i="1">
                            <a:latin typeface="Cambria Math"/>
                            <a:sym typeface="Wingdings" pitchFamily="2" charset="2"/>
                          </a:rPr>
                          <m:t>25$/</m:t>
                        </m:r>
                        <m:r>
                          <a:rPr lang="en-US" sz="1800" i="1">
                            <a:latin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1800" i="1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l-GR" sz="1800" i="1">
                        <a:latin typeface="Cambria Math"/>
                        <a:sym typeface="Wingdings" pitchFamily="2" charset="2"/>
                      </a:rPr>
                      <m:t>2406,8</m:t>
                    </m:r>
                    <m:r>
                      <a:rPr lang="en-US" sz="1800" i="1">
                        <a:latin typeface="Cambria Math"/>
                        <a:sym typeface="Wingdings" pitchFamily="2" charset="2"/>
                      </a:rPr>
                      <m:t>h𝑟𝑠</m:t>
                    </m:r>
                    <m:r>
                      <a:rPr lang="el-GR" sz="1800" i="1">
                        <a:latin typeface="Cambria Math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 Υ  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 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(60.169,21)</a:t>
                </a:r>
                <a:endParaRPr lang="el-GR" sz="20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l-GR" dirty="0">
                    <a:solidFill>
                      <a:srgbClr val="FF0000"/>
                    </a:solidFill>
                    <a:latin typeface="Cambria" pitchFamily="18" charset="0"/>
                  </a:rPr>
                  <a:t>               .</a:t>
                </a:r>
                <a:r>
                  <a:rPr lang="el-GR" sz="2000" dirty="0">
                    <a:solidFill>
                      <a:srgbClr val="FF0000"/>
                    </a:solidFill>
                    <a:latin typeface="Cambria" pitchFamily="18" charset="0"/>
                  </a:rPr>
                  <a:t>				.    	            .</a:t>
                </a:r>
              </a:p>
              <a:p>
                <a:pPr marL="0" indent="0">
                  <a:buNone/>
                </a:pPr>
                <a:r>
                  <a:rPr lang="el-GR" sz="2000" dirty="0">
                    <a:solidFill>
                      <a:srgbClr val="FF0000"/>
                    </a:solidFill>
                    <a:latin typeface="Cambria" pitchFamily="18" charset="0"/>
                  </a:rPr>
                  <a:t>                     .				.	            .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-----------------------------------------------------------------------------------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Δ</a:t>
                </a:r>
                <a:r>
                  <a:rPr lang="en-US" sz="2400" dirty="0">
                    <a:latin typeface="Cambria" pitchFamily="18" charset="0"/>
                  </a:rPr>
                  <a:t>C =   $1.325.581	</a:t>
                </a:r>
                <a:r>
                  <a:rPr lang="el-GR" sz="2400" dirty="0">
                    <a:latin typeface="Cambria" pitchFamily="18" charset="0"/>
                  </a:rPr>
                  <a:t>ΔΝ=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𝟗𝟑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𝟎𝟐𝟑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𝟐𝟔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𝒉𝒓𝒔</m:t>
                    </m:r>
                  </m:oMath>
                </a14:m>
                <a:r>
                  <a:rPr lang="en-US" sz="2400" dirty="0">
                    <a:latin typeface="Cambria" pitchFamily="18" charset="0"/>
                  </a:rPr>
                  <a:t> </a:t>
                </a:r>
                <a:r>
                  <a:rPr lang="el-GR" sz="2400" dirty="0">
                    <a:latin typeface="Cambria" pitchFamily="18" charset="0"/>
                  </a:rPr>
                  <a:t>ΔΥ=</a:t>
                </a:r>
                <a14:m>
                  <m:oMath xmlns:m="http://schemas.openxmlformats.org/officeDocument/2006/math">
                    <m:r>
                      <a:rPr lang="el-GR" sz="2400">
                        <a:latin typeface="Cambria Math"/>
                      </a:rPr>
                      <m:t>$2,32</m:t>
                    </m:r>
                    <m:r>
                      <m:rPr>
                        <m:sty m:val="p"/>
                      </m:rPr>
                      <a:rPr lang="el-GR" sz="2400">
                        <a:latin typeface="Cambria Math"/>
                      </a:rPr>
                      <m:t>εκ</m:t>
                    </m:r>
                    <m:r>
                      <a:rPr lang="el-GR" sz="2400">
                        <a:latin typeface="Cambria Math"/>
                      </a:rPr>
                      <m:t>.</m:t>
                    </m:r>
                  </m:oMath>
                </a14:m>
                <a:endParaRPr lang="el-GR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Η έννοια του πολλαπλασιαστή απασχόλησης: 40.000 </a:t>
                </a:r>
                <a:r>
                  <a:rPr lang="en-US" sz="2400" dirty="0" err="1">
                    <a:latin typeface="Cambria" pitchFamily="18" charset="0"/>
                  </a:rPr>
                  <a:t>hrs</a:t>
                </a:r>
                <a:r>
                  <a:rPr lang="en-US" sz="2400" dirty="0">
                    <a:latin typeface="Cambria" pitchFamily="18" charset="0"/>
                  </a:rPr>
                  <a:t> </a:t>
                </a:r>
                <a:r>
                  <a:rPr lang="el-GR" sz="2400" dirty="0">
                    <a:latin typeface="Cambria" pitchFamily="18" charset="0"/>
                  </a:rPr>
                  <a:t>η αρχική αύξηση, 93.023</a:t>
                </a:r>
                <a:r>
                  <a:rPr lang="en-US" sz="2400" dirty="0" err="1">
                    <a:latin typeface="Cambria" pitchFamily="18" charset="0"/>
                  </a:rPr>
                  <a:t>hrs</a:t>
                </a:r>
                <a:r>
                  <a:rPr lang="el-GR" sz="2400" dirty="0">
                    <a:latin typeface="Cambria" pitchFamily="18" charset="0"/>
                  </a:rPr>
                  <a:t> η συνολική αύξηση.</a:t>
                </a:r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l-GR" sz="24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3512" y="980728"/>
                <a:ext cx="8856984" cy="5688632"/>
              </a:xfrm>
              <a:blipFill>
                <a:blip r:embed="rId2"/>
                <a:stretch>
                  <a:fillRect l="-1032" t="-2144" r="-1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ύγραμμο βέλος σύνδεσης 4"/>
          <p:cNvCxnSpPr/>
          <p:nvPr/>
        </p:nvCxnSpPr>
        <p:spPr>
          <a:xfrm flipV="1">
            <a:off x="4079776" y="94715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H="1" flipV="1">
            <a:off x="1703512" y="1556792"/>
            <a:ext cx="12304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7012582" y="980728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4693004" y="148478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>
            <a:cxnSpLocks/>
          </p:cNvCxnSpPr>
          <p:nvPr/>
        </p:nvCxnSpPr>
        <p:spPr>
          <a:xfrm flipV="1">
            <a:off x="7540113" y="1484784"/>
            <a:ext cx="0" cy="345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 flipV="1">
            <a:off x="1703512" y="2043834"/>
            <a:ext cx="0" cy="3577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4622173" y="2039321"/>
            <a:ext cx="1749" cy="3622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/>
          <p:cNvCxnSpPr>
            <a:cxnSpLocks/>
          </p:cNvCxnSpPr>
          <p:nvPr/>
        </p:nvCxnSpPr>
        <p:spPr>
          <a:xfrm flipV="1">
            <a:off x="7530379" y="1989324"/>
            <a:ext cx="0" cy="3691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V="1">
            <a:off x="1703512" y="2490639"/>
            <a:ext cx="0" cy="3680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/>
          <p:cNvCxnSpPr>
            <a:cxnSpLocks/>
          </p:cNvCxnSpPr>
          <p:nvPr/>
        </p:nvCxnSpPr>
        <p:spPr>
          <a:xfrm flipV="1">
            <a:off x="4693004" y="2504982"/>
            <a:ext cx="0" cy="3536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cxnSpLocks/>
          </p:cNvCxnSpPr>
          <p:nvPr/>
        </p:nvCxnSpPr>
        <p:spPr>
          <a:xfrm flipV="1">
            <a:off x="7540113" y="2538290"/>
            <a:ext cx="0" cy="3203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>
            <a:cxnSpLocks/>
          </p:cNvCxnSpPr>
          <p:nvPr/>
        </p:nvCxnSpPr>
        <p:spPr>
          <a:xfrm flipV="1">
            <a:off x="1703511" y="3073177"/>
            <a:ext cx="1478" cy="3558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>
            <a:cxnSpLocks/>
          </p:cNvCxnSpPr>
          <p:nvPr/>
        </p:nvCxnSpPr>
        <p:spPr>
          <a:xfrm flipV="1">
            <a:off x="4693004" y="3073177"/>
            <a:ext cx="0" cy="3558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 flipV="1">
            <a:off x="7871023" y="303506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/>
          <p:nvPr/>
        </p:nvCxnSpPr>
        <p:spPr>
          <a:xfrm flipH="1" flipV="1">
            <a:off x="1696540" y="3505225"/>
            <a:ext cx="13942" cy="3676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ύγραμμο βέλος σύνδεσης 29"/>
          <p:cNvCxnSpPr/>
          <p:nvPr/>
        </p:nvCxnSpPr>
        <p:spPr>
          <a:xfrm flipV="1">
            <a:off x="4900740" y="3519314"/>
            <a:ext cx="0" cy="3535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 flipV="1">
            <a:off x="7871023" y="360520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/>
          <p:cNvCxnSpPr/>
          <p:nvPr/>
        </p:nvCxnSpPr>
        <p:spPr>
          <a:xfrm flipV="1">
            <a:off x="1732575" y="94715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814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76672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Παράδειγμα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3683" y="620688"/>
            <a:ext cx="4597879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Ι</a:t>
            </a:r>
            <a:r>
              <a:rPr lang="en-US" dirty="0">
                <a:latin typeface="Cambria" pitchFamily="18" charset="0"/>
              </a:rPr>
              <a:t> </a:t>
            </a:r>
            <a:r>
              <a:rPr lang="el-GR" dirty="0">
                <a:latin typeface="Cambria" pitchFamily="18" charset="0"/>
              </a:rPr>
              <a:t>=</a:t>
            </a:r>
            <a:r>
              <a:rPr lang="en-US" dirty="0">
                <a:latin typeface="Cambria" pitchFamily="18" charset="0"/>
              </a:rPr>
              <a:t> $</a:t>
            </a:r>
            <a:r>
              <a:rPr lang="el-GR" dirty="0">
                <a:latin typeface="Cambria" pitchFamily="18" charset="0"/>
              </a:rPr>
              <a:t>1εκ</a:t>
            </a:r>
          </a:p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Β</a:t>
            </a:r>
            <a:r>
              <a:rPr lang="en-US" dirty="0">
                <a:latin typeface="Cambria" pitchFamily="18" charset="0"/>
              </a:rPr>
              <a:t> </a:t>
            </a:r>
            <a:r>
              <a:rPr lang="el-GR" dirty="0">
                <a:latin typeface="Cambria" pitchFamily="18" charset="0"/>
              </a:rPr>
              <a:t>= </a:t>
            </a:r>
            <a:r>
              <a:rPr lang="en-US" dirty="0">
                <a:latin typeface="Cambria" pitchFamily="18" charset="0"/>
              </a:rPr>
              <a:t>$</a:t>
            </a:r>
            <a:r>
              <a:rPr lang="el-GR" dirty="0">
                <a:latin typeface="Cambria" pitchFamily="18" charset="0"/>
              </a:rPr>
              <a:t>1εκ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c </a:t>
            </a:r>
            <a:r>
              <a:rPr lang="el-GR" dirty="0">
                <a:latin typeface="Cambria" pitchFamily="18" charset="0"/>
              </a:rPr>
              <a:t>=</a:t>
            </a:r>
            <a:r>
              <a:rPr lang="en-US" dirty="0">
                <a:latin typeface="Cambria" pitchFamily="18" charset="0"/>
              </a:rPr>
              <a:t> </a:t>
            </a:r>
            <a:r>
              <a:rPr lang="el-GR" dirty="0">
                <a:latin typeface="Cambria" pitchFamily="18" charset="0"/>
              </a:rPr>
              <a:t>0,90</a:t>
            </a: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y = 30$/</a:t>
            </a:r>
            <a:r>
              <a:rPr lang="en-US" dirty="0" err="1">
                <a:latin typeface="Cambria" pitchFamily="18" charset="0"/>
              </a:rPr>
              <a:t>hr</a:t>
            </a: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w =20$/</a:t>
            </a:r>
            <a:r>
              <a:rPr lang="en-US" dirty="0" err="1">
                <a:latin typeface="Cambria" pitchFamily="18" charset="0"/>
              </a:rPr>
              <a:t>hr</a:t>
            </a: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N*=?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Y*=?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Multipliers=?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LS=200.000hrs </a:t>
            </a:r>
          </a:p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Unemp</a:t>
            </a:r>
            <a:r>
              <a:rPr lang="en-US" dirty="0">
                <a:latin typeface="Cambria" pitchFamily="18" charset="0"/>
              </a:rPr>
              <a:t>. Rate=?</a:t>
            </a:r>
          </a:p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ΔΒ </a:t>
            </a:r>
            <a:r>
              <a:rPr lang="en-US" dirty="0">
                <a:latin typeface="Cambria" pitchFamily="18" charset="0"/>
              </a:rPr>
              <a:t>for full employment?</a:t>
            </a:r>
            <a:endParaRPr lang="el-GR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4433976" y="534631"/>
                <a:ext cx="6978771" cy="578873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latin typeface="Cambria" pitchFamily="18" charset="0"/>
                  </a:rPr>
                  <a:t>N*=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𝐼</m:t>
                        </m:r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𝐵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𝑐𝑤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$2</m:t>
                        </m:r>
                        <m:r>
                          <a:rPr lang="el-GR" sz="2000" i="1">
                            <a:latin typeface="Cambria Math"/>
                          </a:rPr>
                          <m:t>𝜀𝜅</m:t>
                        </m:r>
                        <m:r>
                          <a:rPr lang="en-US" sz="2000" i="1">
                            <a:latin typeface="Cambria Math"/>
                          </a:rPr>
                          <m:t>.</m:t>
                        </m:r>
                      </m:num>
                      <m:den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30$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h𝑟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−0.9∗20$/</m:t>
                        </m:r>
                        <m:r>
                          <a:rPr lang="en-US" sz="2000" i="1">
                            <a:latin typeface="Cambria Math"/>
                          </a:rPr>
                          <m:t>h𝑟</m:t>
                        </m:r>
                      </m:den>
                    </m:f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$2</m:t>
                        </m:r>
                        <m:r>
                          <a:rPr lang="el-GR" sz="2000" i="1">
                            <a:latin typeface="Cambria Math"/>
                          </a:rPr>
                          <m:t>𝜀𝜅</m:t>
                        </m:r>
                        <m:r>
                          <a:rPr lang="el-GR" sz="2000" i="1">
                            <a:latin typeface="Cambria Math"/>
                          </a:rPr>
                          <m:t>.</m:t>
                        </m:r>
                      </m:num>
                      <m:den>
                        <m:r>
                          <a:rPr lang="el-GR" sz="2000" i="1">
                            <a:latin typeface="Cambria Math"/>
                          </a:rPr>
                          <m:t>12$/</m:t>
                        </m:r>
                        <m:r>
                          <a:rPr lang="en-US" sz="2000" i="1">
                            <a:latin typeface="Cambria Math"/>
                          </a:rPr>
                          <m:t>h𝑟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=166.666,7</m:t>
                    </m:r>
                    <m:r>
                      <a:rPr lang="en-US" sz="2000" i="1">
                        <a:latin typeface="Cambria Math"/>
                      </a:rPr>
                      <m:t>h𝑟𝑠</m:t>
                    </m:r>
                  </m:oMath>
                </a14:m>
                <a:endParaRPr lang="en-US" sz="2000" dirty="0">
                  <a:latin typeface="Cambria" pitchFamily="18" charset="0"/>
                </a:endParaRPr>
              </a:p>
              <a:p>
                <a:pPr algn="ctr"/>
                <a:endParaRPr lang="en-US" sz="2000" dirty="0">
                  <a:latin typeface="Cambria" pitchFamily="18" charset="0"/>
                </a:endParaRPr>
              </a:p>
              <a:p>
                <a:pPr algn="ctr"/>
                <a:r>
                  <a:rPr lang="en-US" sz="2000" dirty="0">
                    <a:latin typeface="Cambria" pitchFamily="18" charset="0"/>
                  </a:rPr>
                  <a:t>Y*=</a:t>
                </a:r>
                <a:r>
                  <a:rPr lang="en-US" sz="2000" dirty="0" err="1">
                    <a:latin typeface="Cambria" pitchFamily="18" charset="0"/>
                  </a:rPr>
                  <a:t>yN</a:t>
                </a:r>
                <a:r>
                  <a:rPr lang="en-US" sz="2000" dirty="0">
                    <a:latin typeface="Cambria" pitchFamily="18" charset="0"/>
                  </a:rPr>
                  <a:t>*=30$/</a:t>
                </a:r>
                <a:r>
                  <a:rPr lang="en-US" sz="2000" dirty="0" err="1">
                    <a:latin typeface="Cambria" pitchFamily="18" charset="0"/>
                  </a:rPr>
                  <a:t>hr</a:t>
                </a:r>
                <a:r>
                  <a:rPr lang="en-US" sz="2000" dirty="0">
                    <a:latin typeface="Cambria" pitchFamily="18" charset="0"/>
                  </a:rPr>
                  <a:t>*166.666,7hrs =$5.000.000</a:t>
                </a:r>
              </a:p>
              <a:p>
                <a:pPr algn="ctr"/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000">
                              <a:latin typeface="Cambria Math"/>
                            </a:rPr>
                            <m:t>ΔΝ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000">
                              <a:latin typeface="Cambria Math"/>
                            </a:rPr>
                            <m:t>ΔΒ</m:t>
                          </m:r>
                        </m:den>
                      </m:f>
                      <m:r>
                        <a:rPr lang="el-GR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30$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−0,9∗20$/</m:t>
                          </m:r>
                          <m:r>
                            <a:rPr lang="en-US" sz="2000" i="1">
                              <a:latin typeface="Cambria Math"/>
                            </a:rPr>
                            <m:t>h𝑟</m:t>
                          </m:r>
                        </m:den>
                      </m:f>
                      <m:r>
                        <a:rPr lang="el-GR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sz="2000" i="1">
                              <a:latin typeface="Cambria Math"/>
                            </a:rPr>
                            <m:t>12$/</m:t>
                          </m:r>
                          <m:r>
                            <a:rPr lang="en-US" sz="2000" i="1">
                              <a:latin typeface="Cambria Math"/>
                            </a:rPr>
                            <m:t>h𝑟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𝟎𝟖𝟑</m:t>
                          </m:r>
                          <m:r>
                            <a:rPr lang="en-US" sz="2000" i="1">
                              <a:latin typeface="Cambria Math"/>
                            </a:rPr>
                            <m:t>h𝑟𝑠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$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mbria" pitchFamily="18" charset="0"/>
                </a:endParaRPr>
              </a:p>
              <a:p>
                <a:pPr algn="ctr"/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000">
                              <a:latin typeface="Cambria Math"/>
                            </a:rPr>
                            <m:t>ΔΥ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000">
                              <a:latin typeface="Cambria Math"/>
                            </a:rPr>
                            <m:t>ΔΒ</m:t>
                          </m:r>
                        </m:den>
                      </m:f>
                      <m:r>
                        <a:rPr lang="el-GR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/>
                            </a:rPr>
                            <m:t>30</m:t>
                          </m:r>
                          <m:r>
                            <a:rPr lang="en-US" sz="2000" i="1">
                              <a:latin typeface="Cambria Math"/>
                            </a:rPr>
                            <m:t>$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h𝑟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30$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−0,9∗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20$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h𝑟</m:t>
                              </m:r>
                            </m:den>
                          </m:f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  <a:latin typeface="Cambria" pitchFamily="18" charset="0"/>
                </a:endParaRPr>
              </a:p>
              <a:p>
                <a:pPr algn="ctr"/>
                <a:endParaRPr lang="en-US" sz="2000" dirty="0">
                  <a:latin typeface="Cambria" pitchFamily="18" charset="0"/>
                </a:endParaRPr>
              </a:p>
              <a:p>
                <a:pPr algn="ctr"/>
                <a:r>
                  <a:rPr lang="en-US" sz="2000" dirty="0">
                    <a:latin typeface="Cambria" pitchFamily="18" charset="0"/>
                  </a:rPr>
                  <a:t>UR=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𝑈</m:t>
                        </m:r>
                        <m:r>
                          <a:rPr lang="en-US" sz="2000" i="1">
                            <a:latin typeface="Cambria Math"/>
                          </a:rPr>
                          <m:t>=(</m:t>
                        </m:r>
                        <m:r>
                          <a:rPr lang="en-US" sz="2000" i="1">
                            <a:latin typeface="Cambria Math"/>
                          </a:rPr>
                          <m:t>𝐿𝑆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𝑁</m:t>
                        </m:r>
                        <m:r>
                          <a:rPr lang="en-US" sz="2000" i="1">
                            <a:latin typeface="Cambria Math"/>
                          </a:rPr>
                          <m:t>∗)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𝐿𝑆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200.000−166.666,7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200.000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33.333,3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200.000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=16,67%</m:t>
                    </m:r>
                  </m:oMath>
                </a14:m>
                <a:endParaRPr lang="el-GR" sz="2000" dirty="0">
                  <a:latin typeface="Cambria" pitchFamily="18" charset="0"/>
                </a:endParaRPr>
              </a:p>
              <a:p>
                <a:pPr algn="ctr"/>
                <a:endParaRPr lang="en-US" sz="2000" dirty="0">
                  <a:latin typeface="Cambria" pitchFamily="18" charset="0"/>
                </a:endParaRPr>
              </a:p>
              <a:p>
                <a:pPr algn="ctr"/>
                <a:r>
                  <a:rPr lang="el-GR" sz="2000" dirty="0">
                    <a:latin typeface="Cambria" pitchFamily="18" charset="0"/>
                  </a:rPr>
                  <a:t>ΔΝ </a:t>
                </a:r>
                <a:r>
                  <a:rPr lang="en-US" sz="2000" dirty="0">
                    <a:latin typeface="Cambria" pitchFamily="18" charset="0"/>
                  </a:rPr>
                  <a:t>for full employment =33.333,7hrs</a:t>
                </a:r>
              </a:p>
              <a:p>
                <a:pPr algn="ctr"/>
                <a:endParaRPr lang="en-US" sz="2000" dirty="0">
                  <a:latin typeface="Cambria" pitchFamily="18" charset="0"/>
                </a:endParaRPr>
              </a:p>
              <a:p>
                <a:pPr algn="ctr"/>
                <a:r>
                  <a:rPr lang="el-GR" sz="2000" dirty="0">
                    <a:latin typeface="Cambria" pitchFamily="18" charset="0"/>
                  </a:rPr>
                  <a:t>ΔΝ/ΔΒ=0,083</a:t>
                </a:r>
                <a:r>
                  <a:rPr lang="en-US" sz="2000" dirty="0" err="1">
                    <a:latin typeface="Cambria" pitchFamily="18" charset="0"/>
                  </a:rPr>
                  <a:t>hrs</a:t>
                </a:r>
                <a:r>
                  <a:rPr lang="en-US" sz="2000" dirty="0">
                    <a:latin typeface="Cambria" pitchFamily="18" charset="0"/>
                  </a:rPr>
                  <a:t>/$</a:t>
                </a:r>
              </a:p>
              <a:p>
                <a:pPr algn="ctr"/>
                <a:r>
                  <a:rPr lang="el-GR" sz="2000" dirty="0">
                    <a:latin typeface="Cambria" pitchFamily="18" charset="0"/>
                  </a:rPr>
                  <a:t>33.333,</a:t>
                </a:r>
                <a:r>
                  <a:rPr lang="en-US" sz="2000" dirty="0">
                    <a:latin typeface="Cambria" pitchFamily="18" charset="0"/>
                  </a:rPr>
                  <a:t>3hrs</a:t>
                </a:r>
                <a:r>
                  <a:rPr lang="el-GR" sz="2000" dirty="0">
                    <a:latin typeface="Cambria" pitchFamily="18" charset="0"/>
                  </a:rPr>
                  <a:t>*</a:t>
                </a:r>
                <a:r>
                  <a:rPr lang="en-US" sz="2000" dirty="0">
                    <a:latin typeface="Cambria" pitchFamily="18" charset="0"/>
                  </a:rPr>
                  <a:t>=</a:t>
                </a:r>
                <a:r>
                  <a:rPr lang="el-GR" sz="2000" dirty="0">
                    <a:latin typeface="Cambria" pitchFamily="18" charset="0"/>
                  </a:rPr>
                  <a:t>Δ</a:t>
                </a:r>
                <a:r>
                  <a:rPr lang="en-US" sz="2000" dirty="0">
                    <a:latin typeface="Cambria" pitchFamily="18" charset="0"/>
                  </a:rPr>
                  <a:t>B</a:t>
                </a:r>
                <a:r>
                  <a:rPr lang="el-GR" sz="2000" dirty="0">
                    <a:latin typeface="Cambria" pitchFamily="18" charset="0"/>
                  </a:rPr>
                  <a:t>*0,083</a:t>
                </a:r>
                <a:r>
                  <a:rPr lang="en-US" sz="2000" dirty="0" err="1">
                    <a:latin typeface="Cambria" pitchFamily="18" charset="0"/>
                  </a:rPr>
                  <a:t>hrs</a:t>
                </a:r>
                <a:r>
                  <a:rPr lang="en-US" sz="2000" dirty="0">
                    <a:latin typeface="Cambria" pitchFamily="18" charset="0"/>
                  </a:rPr>
                  <a:t>/$ -----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</a:t>
                </a:r>
                <a:r>
                  <a:rPr lang="el-GR" sz="2000" dirty="0">
                    <a:latin typeface="Cambria" pitchFamily="18" charset="0"/>
                    <a:sym typeface="Wingdings" pitchFamily="2" charset="2"/>
                  </a:rPr>
                  <a:t>Δ</a:t>
                </a:r>
                <a:r>
                  <a:rPr lang="en-US" sz="2000" dirty="0">
                    <a:latin typeface="Cambria" pitchFamily="18" charset="0"/>
                    <a:sym typeface="Wingdings" pitchFamily="2" charset="2"/>
                  </a:rPr>
                  <a:t>B=33.333,3/0,083=$400.000</a:t>
                </a:r>
                <a:endParaRPr lang="el-GR" sz="20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76" y="534631"/>
                <a:ext cx="6978771" cy="5788738"/>
              </a:xfrm>
              <a:prstGeom prst="rect">
                <a:avLst/>
              </a:prstGeom>
              <a:blipFill>
                <a:blip r:embed="rId2"/>
                <a:stretch>
                  <a:fillRect t="-2740" b="-537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25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648072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Μέγεθος πολλαπλασιαστή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1276708"/>
            <a:ext cx="9001000" cy="5320643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latin typeface="Cambria" pitchFamily="18" charset="0"/>
              </a:rPr>
              <a:t>ΔΝ/ΔΒ= 1/(</a:t>
            </a:r>
            <a:r>
              <a:rPr lang="en-US" dirty="0">
                <a:latin typeface="Cambria" pitchFamily="18" charset="0"/>
              </a:rPr>
              <a:t>y-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), y = </a:t>
            </a:r>
            <a:r>
              <a:rPr lang="el-GR" dirty="0">
                <a:latin typeface="Cambria" pitchFamily="18" charset="0"/>
              </a:rPr>
              <a:t>κλίση </a:t>
            </a:r>
            <a:r>
              <a:rPr lang="en-US" dirty="0">
                <a:latin typeface="Cambria" pitchFamily="18" charset="0"/>
              </a:rPr>
              <a:t>AS, 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 = </a:t>
            </a:r>
            <a:r>
              <a:rPr lang="el-GR" dirty="0">
                <a:latin typeface="Cambria" pitchFamily="18" charset="0"/>
              </a:rPr>
              <a:t>κλίση </a:t>
            </a:r>
            <a:r>
              <a:rPr lang="en-US" dirty="0">
                <a:latin typeface="Cambria" pitchFamily="18" charset="0"/>
              </a:rPr>
              <a:t>AD---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Όσο μικρότερη η διαφορά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y -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cw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τόσο μεγαλύτερος ο πολλαπλασιαστής.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y      --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πολλαπλασιαστής απασχόλησης     (μεγαλύτερη παραγωγικότητα - μικρότερη ανάγκη για ώρες εργασίας, απασχόληση)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w     --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πολλαπλασιαστής απασχόλησης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 c     ---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πολλαπλασιαστής απασχόλησης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135560" y="2459385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8162629" y="2531533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 flipV="1">
            <a:off x="2232820" y="3969643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8162629" y="3857499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 flipV="1">
            <a:off x="2232820" y="450912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 flipV="1">
            <a:off x="8162629" y="429309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Ορθογώνιο 3"/>
          <p:cNvSpPr/>
          <p:nvPr/>
        </p:nvSpPr>
        <p:spPr>
          <a:xfrm>
            <a:off x="2855640" y="5877272"/>
            <a:ext cx="5832648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dirty="0">
                <a:latin typeface="Cambria" pitchFamily="18" charset="0"/>
              </a:rPr>
              <a:t>Μεγαλύτερη αύξηση στην κατανάλωση σε κάθε διαδοχικό γύρο</a:t>
            </a:r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 flipV="1">
            <a:off x="5519936" y="4941168"/>
            <a:ext cx="36004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662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3600" dirty="0" err="1">
                <a:latin typeface="Cambria" pitchFamily="18" charset="0"/>
              </a:rPr>
              <a:t>cw</a:t>
            </a:r>
            <a:r>
              <a:rPr lang="en-US" sz="3600" dirty="0">
                <a:latin typeface="Cambria" pitchFamily="18" charset="0"/>
              </a:rPr>
              <a:t>   --</a:t>
            </a:r>
            <a:r>
              <a:rPr lang="en-US" sz="3600" dirty="0">
                <a:latin typeface="Cambria" pitchFamily="18" charset="0"/>
                <a:sym typeface="Wingdings" pitchFamily="2" charset="2"/>
              </a:rPr>
              <a:t> multiplier</a:t>
            </a:r>
            <a:endParaRPr lang="el-GR" sz="3600" dirty="0">
              <a:latin typeface="Cambria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980728"/>
            <a:ext cx="8579296" cy="561662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</a:t>
            </a: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135560" y="1484784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H="1">
            <a:off x="2135560" y="4149080"/>
            <a:ext cx="32403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 flipH="1">
            <a:off x="6023992" y="4192885"/>
            <a:ext cx="37444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6023992" y="1528589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2136330" y="1700808"/>
            <a:ext cx="3239591" cy="2448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6023992" y="1700808"/>
            <a:ext cx="2880320" cy="2448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>
            <a:off x="2136330" y="3212976"/>
            <a:ext cx="3239591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>
          <a:xfrm flipH="1">
            <a:off x="2135561" y="2813881"/>
            <a:ext cx="3239591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H="1">
            <a:off x="6023994" y="2276873"/>
            <a:ext cx="3384374" cy="16073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H="1">
            <a:off x="6023992" y="1778203"/>
            <a:ext cx="3384374" cy="16073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071664" y="3501008"/>
            <a:ext cx="0" cy="6480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3647728" y="3045904"/>
            <a:ext cx="0" cy="110317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>
            <a:off x="6672064" y="3573017"/>
            <a:ext cx="0" cy="61986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>
            <a:off x="8040216" y="2397833"/>
            <a:ext cx="0" cy="179505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Ορθογώνιο 37"/>
          <p:cNvSpPr/>
          <p:nvPr/>
        </p:nvSpPr>
        <p:spPr>
          <a:xfrm>
            <a:off x="5015880" y="1412776"/>
            <a:ext cx="86409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Y=AS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9" name="Ορθογώνιο 38"/>
          <p:cNvSpPr/>
          <p:nvPr/>
        </p:nvSpPr>
        <p:spPr>
          <a:xfrm>
            <a:off x="8616280" y="1340768"/>
            <a:ext cx="79208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Y=AS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0" name="Ορθογώνιο 39"/>
          <p:cNvSpPr/>
          <p:nvPr/>
        </p:nvSpPr>
        <p:spPr>
          <a:xfrm>
            <a:off x="5375920" y="3173922"/>
            <a:ext cx="504056" cy="2190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1" name="Ορθογώνιο 40"/>
          <p:cNvSpPr/>
          <p:nvPr/>
        </p:nvSpPr>
        <p:spPr>
          <a:xfrm>
            <a:off x="5375152" y="2492896"/>
            <a:ext cx="581844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AD’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2" name="Ορθογώνιο 41"/>
          <p:cNvSpPr/>
          <p:nvPr/>
        </p:nvSpPr>
        <p:spPr>
          <a:xfrm>
            <a:off x="9480376" y="1556792"/>
            <a:ext cx="57606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AD’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3" name="Ορθογώνιο 42"/>
          <p:cNvSpPr/>
          <p:nvPr/>
        </p:nvSpPr>
        <p:spPr>
          <a:xfrm>
            <a:off x="9408366" y="2132856"/>
            <a:ext cx="648074" cy="26497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AD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44" name="Αριστερό άγκιστρο 43"/>
          <p:cNvSpPr/>
          <p:nvPr/>
        </p:nvSpPr>
        <p:spPr>
          <a:xfrm rot="16200000">
            <a:off x="3017853" y="4293096"/>
            <a:ext cx="683691" cy="576064"/>
          </a:xfrm>
          <a:prstGeom prst="leftBrac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Αριστερό άγκιστρο 44"/>
          <p:cNvSpPr/>
          <p:nvPr/>
        </p:nvSpPr>
        <p:spPr>
          <a:xfrm rot="16200000">
            <a:off x="6905483" y="4005864"/>
            <a:ext cx="901316" cy="1368153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7" name="Ευθύγραμμο βέλος σύνδεσης 46"/>
          <p:cNvCxnSpPr/>
          <p:nvPr/>
        </p:nvCxnSpPr>
        <p:spPr>
          <a:xfrm flipV="1">
            <a:off x="5879976" y="326790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ύγραμμο βέλος σύνδεσης 48"/>
          <p:cNvCxnSpPr/>
          <p:nvPr/>
        </p:nvCxnSpPr>
        <p:spPr>
          <a:xfrm flipV="1">
            <a:off x="2778499" y="326790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Ορθογώνιο 3"/>
          <p:cNvSpPr/>
          <p:nvPr/>
        </p:nvSpPr>
        <p:spPr>
          <a:xfrm>
            <a:off x="5029994" y="4239282"/>
            <a:ext cx="417934" cy="341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Ν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703512" y="1484784"/>
            <a:ext cx="360040" cy="2934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Υ</a:t>
            </a:r>
          </a:p>
        </p:txBody>
      </p:sp>
      <p:sp>
        <p:nvSpPr>
          <p:cNvPr id="30" name="Ορθογώνιο 29"/>
          <p:cNvSpPr/>
          <p:nvPr/>
        </p:nvSpPr>
        <p:spPr>
          <a:xfrm>
            <a:off x="5596955" y="1653261"/>
            <a:ext cx="360040" cy="2934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Υ</a:t>
            </a:r>
          </a:p>
        </p:txBody>
      </p:sp>
      <p:sp>
        <p:nvSpPr>
          <p:cNvPr id="33" name="Ορθογώνιο 32"/>
          <p:cNvSpPr/>
          <p:nvPr/>
        </p:nvSpPr>
        <p:spPr>
          <a:xfrm>
            <a:off x="9350474" y="4239412"/>
            <a:ext cx="417934" cy="3418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Ν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3143674" y="5085184"/>
            <a:ext cx="504055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ΔΝ</a:t>
            </a:r>
          </a:p>
        </p:txBody>
      </p:sp>
      <p:sp>
        <p:nvSpPr>
          <p:cNvPr id="35" name="Ορθογώνιο 34"/>
          <p:cNvSpPr/>
          <p:nvPr/>
        </p:nvSpPr>
        <p:spPr>
          <a:xfrm>
            <a:off x="7050300" y="5301208"/>
            <a:ext cx="611682" cy="3766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ΔΝ</a:t>
            </a:r>
          </a:p>
        </p:txBody>
      </p:sp>
      <p:sp>
        <p:nvSpPr>
          <p:cNvPr id="11" name="Αριστερό άγκιστρο 10"/>
          <p:cNvSpPr/>
          <p:nvPr/>
        </p:nvSpPr>
        <p:spPr>
          <a:xfrm>
            <a:off x="1739516" y="3164874"/>
            <a:ext cx="288032" cy="432619"/>
          </a:xfrm>
          <a:prstGeom prst="leftBrac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Αριστερό άγκιστρο 36"/>
          <p:cNvSpPr/>
          <p:nvPr/>
        </p:nvSpPr>
        <p:spPr>
          <a:xfrm>
            <a:off x="5668964" y="3363560"/>
            <a:ext cx="288032" cy="461485"/>
          </a:xfrm>
          <a:prstGeom prst="leftBrace">
            <a:avLst>
              <a:gd name="adj1" fmla="val 24868"/>
              <a:gd name="adj2" fmla="val 50000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1645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88640"/>
            <a:ext cx="8892480" cy="504056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Οικονομικός κύκλος και ενσωματωμένοι σταθεροποιητές- Γ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908720"/>
            <a:ext cx="8640960" cy="56886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400" dirty="0">
                <a:latin typeface="Cambria" pitchFamily="18" charset="0"/>
              </a:rPr>
              <a:t>Οικονομικός κύκλος = περιοδική επέκταση και συστολή της παραγωγής (3-10 χρόνια), απρόβλεπτες διακυμάνσεις, επίδραση του πολλαπλασιαστή προς τις δύο κατευθύνσεις.</a:t>
            </a:r>
          </a:p>
          <a:p>
            <a:pPr marL="0" indent="0" algn="just">
              <a:buNone/>
            </a:pPr>
            <a:r>
              <a:rPr lang="el-GR" sz="2400" dirty="0">
                <a:latin typeface="Cambria" pitchFamily="18" charset="0"/>
              </a:rPr>
              <a:t>Ένας από τους στόχους της μακροοικονομικής πολιτικής  είναι η εξομάλυνση των διακυμάνσεων του κύκλου ---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400" b="1" dirty="0">
                <a:latin typeface="Cambria" pitchFamily="18" charset="0"/>
                <a:sym typeface="Wingdings" pitchFamily="2" charset="2"/>
              </a:rPr>
              <a:t>αντικυκλικές πολιτικές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. Δυο είδη:</a:t>
            </a:r>
          </a:p>
          <a:p>
            <a:pPr marL="0" indent="-457200" algn="just">
              <a:spcBef>
                <a:spcPts val="0"/>
              </a:spcBef>
              <a:buAutoNum type="arabicPeriod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Αυξομείωση του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G, T, i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ανάλογα (αντιστρόφως) με τις μεταβολές στην ιδιωτική δαπάνη. </a:t>
            </a:r>
            <a:r>
              <a:rPr lang="el-GR" sz="2400" b="1" dirty="0">
                <a:latin typeface="Cambria" pitchFamily="18" charset="0"/>
                <a:sym typeface="Wingdings" pitchFamily="2" charset="2"/>
              </a:rPr>
              <a:t>Υστερήσεις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στην αντίληψη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,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υιοθέτηση και την εφαρμογή των μέτρων.</a:t>
            </a:r>
          </a:p>
          <a:p>
            <a:pPr marL="0" indent="-457200" algn="just">
              <a:spcBef>
                <a:spcPts val="0"/>
              </a:spcBef>
              <a:buAutoNum type="arabicPeriod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Ενσωματωμένοι/αυτόματοι σταθεροποιητές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στη δομή των δημόσιων οικονομικών: επίδομα ανεργίας (που αντισταθμίζει εν μέρει τη μείωση/αύξηση της καταναλωτικής ζήτησης όταν μειώνεται/αυξάνεται η επένδυση και η απασχόληση) και (προοδευτική) φορολογία.</a:t>
            </a:r>
          </a:p>
          <a:p>
            <a:pPr marL="0" indent="0" algn="just">
              <a:buNone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Υ   ---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G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=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ct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 T    --B      -- AD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Υ   ---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G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=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ct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 T    --B      -- AD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endParaRPr lang="el-GR" sz="2400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191297" y="5635760"/>
            <a:ext cx="0" cy="3768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4079776" y="564414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>
            <a:off x="5087888" y="5654092"/>
            <a:ext cx="0" cy="3668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6388224" y="5619935"/>
            <a:ext cx="0" cy="4252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>
            <a:off x="2191297" y="6151663"/>
            <a:ext cx="0" cy="3668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/>
          <p:cNvCxnSpPr/>
          <p:nvPr/>
        </p:nvCxnSpPr>
        <p:spPr>
          <a:xfrm>
            <a:off x="4079776" y="6060703"/>
            <a:ext cx="0" cy="3668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/>
          <p:cNvCxnSpPr/>
          <p:nvPr/>
        </p:nvCxnSpPr>
        <p:spPr>
          <a:xfrm flipV="1">
            <a:off x="5087888" y="6060702"/>
            <a:ext cx="0" cy="3463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 flipV="1">
            <a:off x="6384032" y="6090690"/>
            <a:ext cx="0" cy="3463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Ορθογώνιο 30"/>
          <p:cNvSpPr/>
          <p:nvPr/>
        </p:nvSpPr>
        <p:spPr>
          <a:xfrm>
            <a:off x="6672064" y="5373216"/>
            <a:ext cx="3888432" cy="12961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Οι αντικυκλικές πολιτικές δεν μπορούν να εξαλείψουν εντελώς την ανεργία –Μεταβλητότητα στην </a:t>
            </a:r>
            <a:r>
              <a:rPr lang="el-GR" sz="1600" b="1" dirty="0">
                <a:solidFill>
                  <a:srgbClr val="FF0000"/>
                </a:solidFill>
                <a:latin typeface="Cambria" pitchFamily="18" charset="0"/>
              </a:rPr>
              <a:t>επένδυση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 η κύρια αιτία των διακυμάνσεων </a:t>
            </a:r>
          </a:p>
        </p:txBody>
      </p:sp>
    </p:spTree>
    <p:extLst>
      <p:ext uri="{BB962C8B-B14F-4D97-AF65-F5344CB8AC3E}">
        <p14:creationId xmlns:p14="http://schemas.microsoft.com/office/powerpoint/2010/main" val="2093325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396536" cy="432048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Επένδυση Συνολική ζήτηση και νομισματική πολιτική- Δ’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64704"/>
            <a:ext cx="8784976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dirty="0">
                <a:latin typeface="Cambria" pitchFamily="18" charset="0"/>
              </a:rPr>
              <a:t>Ι=</a:t>
            </a:r>
            <a:r>
              <a:rPr lang="en-US" sz="2800" dirty="0" err="1">
                <a:latin typeface="Cambria" pitchFamily="18" charset="0"/>
              </a:rPr>
              <a:t>ct</a:t>
            </a:r>
            <a:r>
              <a:rPr lang="en-US" sz="2800" dirty="0">
                <a:latin typeface="Cambria" pitchFamily="18" charset="0"/>
              </a:rPr>
              <a:t>, </a:t>
            </a:r>
            <a:r>
              <a:rPr lang="el-GR" sz="2800" dirty="0">
                <a:latin typeface="Cambria" pitchFamily="18" charset="0"/>
              </a:rPr>
              <a:t>Μη ρεαλιστική υπόθεση. Νομισματική πολιτική ---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 επιτόκιο -- Επένδυση ---Ν,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AS (Y).</a:t>
            </a:r>
          </a:p>
          <a:p>
            <a:pPr marL="0" indent="0">
              <a:buNone/>
            </a:pPr>
            <a:r>
              <a:rPr lang="el-GR" sz="2800" dirty="0">
                <a:latin typeface="Cambria" pitchFamily="18" charset="0"/>
                <a:sym typeface="Wingdings" pitchFamily="2" charset="2"/>
              </a:rPr>
              <a:t>Ακαθάριστη επένδυση = απόσβεση + καθαρή επένδυση </a:t>
            </a:r>
          </a:p>
          <a:p>
            <a:pPr marL="0" indent="0">
              <a:buNone/>
            </a:pPr>
            <a:r>
              <a:rPr lang="el-GR" sz="2800" dirty="0">
                <a:latin typeface="Cambria" pitchFamily="18" charset="0"/>
                <a:sym typeface="Wingdings" pitchFamily="2" charset="2"/>
              </a:rPr>
              <a:t>Ι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        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                       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μέσο διεξαγωγής ανταγωνισμού (….)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			  </a:t>
            </a:r>
            <a:r>
              <a:rPr lang="el-GR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(εστιάζουμε εδώ)</a:t>
            </a:r>
            <a:endParaRPr lang="en-US" sz="2800" dirty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Ι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=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f (</a:t>
            </a:r>
            <a:r>
              <a:rPr lang="en-US" sz="3600" dirty="0" err="1">
                <a:latin typeface="Cambria" pitchFamily="18" charset="0"/>
                <a:sym typeface="Wingdings" pitchFamily="2" charset="2"/>
              </a:rPr>
              <a:t>r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expected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, i), </a:t>
            </a:r>
            <a:r>
              <a:rPr lang="en-US" sz="3600" dirty="0">
                <a:latin typeface="Cambria" pitchFamily="18" charset="0"/>
                <a:sym typeface="Wingdings" pitchFamily="2" charset="2"/>
              </a:rPr>
              <a:t>r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e = f (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ζήτηση,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uc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)---- 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(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τρέχον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, 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πρόσφατο, </a:t>
            </a:r>
            <a:r>
              <a:rPr lang="en-US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</a:t>
            </a:r>
            <a:r>
              <a:rPr lang="en-US" sz="2000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t-1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ambria" pitchFamily="18" charset="0"/>
                <a:sym typeface="Wingdings" pitchFamily="2" charset="2"/>
              </a:rPr>
              <a:t>i = 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κόστος δανεισμού, κόστος ευκαιρίας     ---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I</a:t>
            </a:r>
            <a:endParaRPr lang="el-GR" sz="2800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Profit effect on investment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(i = 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ct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): I =</a:t>
            </a:r>
            <a:r>
              <a:rPr lang="en-US" sz="2800" dirty="0" err="1">
                <a:latin typeface="Cambria" pitchFamily="18" charset="0"/>
                <a:sym typeface="Wingdings" pitchFamily="2" charset="2"/>
              </a:rPr>
              <a:t>j</a:t>
            </a:r>
            <a:r>
              <a:rPr lang="en-US" sz="2800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 , j&gt;0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even&gt;1</a:t>
            </a:r>
          </a:p>
          <a:p>
            <a:pPr marL="0" indent="0" algn="ctr">
              <a:buNone/>
            </a:pPr>
            <a:r>
              <a:rPr lang="el-GR" sz="28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Συνάρτηση επενδύσεων: 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 = </a:t>
            </a:r>
            <a:r>
              <a:rPr lang="en-US" sz="2800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Ic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+j R = </a:t>
            </a:r>
            <a:r>
              <a:rPr lang="en-US" sz="2800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Ic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+j N (y-w)</a:t>
            </a:r>
            <a:endParaRPr lang="el-GR" sz="2800" b="1" dirty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             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</a:t>
            </a:r>
            <a:r>
              <a:rPr lang="en-US" sz="2000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expected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----- 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 ---- R</a:t>
            </a:r>
          </a:p>
          <a:p>
            <a:pPr marL="0" indent="0" algn="ctr">
              <a:buNone/>
            </a:pPr>
            <a:r>
              <a:rPr lang="en-US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Ic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= f (i, </a:t>
            </a:r>
            <a:r>
              <a:rPr lang="el-GR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επιχ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. κλίμα)</a:t>
            </a:r>
            <a:endParaRPr lang="en-US" b="1" dirty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 flipV="1">
            <a:off x="2085703" y="2492896"/>
            <a:ext cx="720080" cy="90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085703" y="2575443"/>
            <a:ext cx="720080" cy="5162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Ορθογώνιο 10"/>
          <p:cNvSpPr/>
          <p:nvPr/>
        </p:nvSpPr>
        <p:spPr>
          <a:xfrm>
            <a:off x="2929384" y="2295551"/>
            <a:ext cx="787054" cy="47907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z, y</a:t>
            </a:r>
            <a:endParaRPr lang="el-GR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12" name="Ευθύγραμμο βέλος σύνδεσης 11"/>
          <p:cNvCxnSpPr/>
          <p:nvPr/>
        </p:nvCxnSpPr>
        <p:spPr>
          <a:xfrm flipV="1">
            <a:off x="3765304" y="2295550"/>
            <a:ext cx="0" cy="30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2929385" y="2924945"/>
            <a:ext cx="835920" cy="2249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AD, N 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 flipV="1">
            <a:off x="3716438" y="2884417"/>
            <a:ext cx="0" cy="306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/>
          <p:nvPr/>
        </p:nvCxnSpPr>
        <p:spPr>
          <a:xfrm flipV="1">
            <a:off x="3961483" y="2483896"/>
            <a:ext cx="663352" cy="90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ύγραμμο βέλος σύνδεσης 29"/>
          <p:cNvCxnSpPr/>
          <p:nvPr/>
        </p:nvCxnSpPr>
        <p:spPr>
          <a:xfrm flipV="1">
            <a:off x="8045846" y="3966821"/>
            <a:ext cx="0" cy="4905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>
            <a:off x="9336360" y="3966822"/>
            <a:ext cx="0" cy="5333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ύγραμμο βέλος σύνδεσης 4"/>
          <p:cNvCxnSpPr/>
          <p:nvPr/>
        </p:nvCxnSpPr>
        <p:spPr>
          <a:xfrm>
            <a:off x="3997798" y="5805264"/>
            <a:ext cx="1007913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 flipV="1">
            <a:off x="3934024" y="3059867"/>
            <a:ext cx="663352" cy="90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536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04664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Επένδυση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548680"/>
            <a:ext cx="8712968" cy="61926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495600" y="1124744"/>
            <a:ext cx="0" cy="42484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H="1">
            <a:off x="2495600" y="5301208"/>
            <a:ext cx="5832648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V="1">
            <a:off x="2495600" y="1772816"/>
            <a:ext cx="5112568" cy="19442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495600" y="1124744"/>
            <a:ext cx="4968552" cy="1880592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2495600" y="2744925"/>
            <a:ext cx="5328592" cy="195090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Ορθογώνιο 15"/>
          <p:cNvSpPr/>
          <p:nvPr/>
        </p:nvSpPr>
        <p:spPr>
          <a:xfrm>
            <a:off x="1775520" y="1124744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8112224" y="5373216"/>
            <a:ext cx="57606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7680176" y="1412776"/>
            <a:ext cx="29878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I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 σε δεδομένο επιτόκιο και επιχειρηματικό κλίμα</a:t>
            </a:r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(N                 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I       )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1595500" y="6093296"/>
            <a:ext cx="4932548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    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 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    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 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</a:rPr>
              <a:t>N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  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 u    --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r, R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   ----- 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</a:t>
            </a:r>
            <a:endParaRPr lang="el-GR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25" name="Ευθύγραμμο βέλος σύνδεσης 24"/>
          <p:cNvCxnSpPr/>
          <p:nvPr/>
        </p:nvCxnSpPr>
        <p:spPr>
          <a:xfrm flipV="1">
            <a:off x="2063552" y="61696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 flipV="1">
            <a:off x="2927648" y="61318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/>
          <p:nvPr/>
        </p:nvCxnSpPr>
        <p:spPr>
          <a:xfrm flipV="1">
            <a:off x="3724722" y="6160001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 flipV="1">
            <a:off x="4583832" y="6201308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/>
          <p:nvPr/>
        </p:nvCxnSpPr>
        <p:spPr>
          <a:xfrm flipV="1">
            <a:off x="5519936" y="6201310"/>
            <a:ext cx="0" cy="3600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ύγραμμο βέλος σύνδεσης 33"/>
          <p:cNvCxnSpPr/>
          <p:nvPr/>
        </p:nvCxnSpPr>
        <p:spPr>
          <a:xfrm>
            <a:off x="8943986" y="2065040"/>
            <a:ext cx="50405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ύγραμμο βέλος σύνδεσης 36"/>
          <p:cNvCxnSpPr/>
          <p:nvPr/>
        </p:nvCxnSpPr>
        <p:spPr>
          <a:xfrm flipV="1">
            <a:off x="8832304" y="191683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/>
          <p:cNvCxnSpPr/>
          <p:nvPr/>
        </p:nvCxnSpPr>
        <p:spPr>
          <a:xfrm flipV="1">
            <a:off x="9696400" y="1926035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Ορθογώνιο 38"/>
          <p:cNvSpPr/>
          <p:nvPr/>
        </p:nvSpPr>
        <p:spPr>
          <a:xfrm>
            <a:off x="7824192" y="2708920"/>
            <a:ext cx="2952328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I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’</a:t>
            </a:r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με υψηλότερο επιτόκιο και χειρότερο επιχειρηματικό κλίμα</a:t>
            </a:r>
          </a:p>
        </p:txBody>
      </p:sp>
      <p:sp>
        <p:nvSpPr>
          <p:cNvPr id="40" name="Ορθογώνιο 39"/>
          <p:cNvSpPr/>
          <p:nvPr/>
        </p:nvSpPr>
        <p:spPr>
          <a:xfrm>
            <a:off x="7392144" y="476672"/>
            <a:ext cx="3168352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I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’’</a:t>
            </a:r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l-GR" sz="1600" dirty="0">
                <a:solidFill>
                  <a:prstClr val="black"/>
                </a:solidFill>
                <a:latin typeface="Cambria" pitchFamily="18" charset="0"/>
              </a:rPr>
              <a:t>με χαμηλότερο επιτόκιο και βελτιωμένο επιχειρηματικό κλίμα</a:t>
            </a:r>
          </a:p>
        </p:txBody>
      </p:sp>
      <p:cxnSp>
        <p:nvCxnSpPr>
          <p:cNvPr id="42" name="Ευθύγραμμο βέλος σύνδεσης 41"/>
          <p:cNvCxnSpPr/>
          <p:nvPr/>
        </p:nvCxnSpPr>
        <p:spPr>
          <a:xfrm flipV="1">
            <a:off x="6384032" y="6131804"/>
            <a:ext cx="0" cy="4997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Ορθογώνιο 3"/>
          <p:cNvSpPr/>
          <p:nvPr/>
        </p:nvSpPr>
        <p:spPr>
          <a:xfrm>
            <a:off x="6960096" y="4221088"/>
            <a:ext cx="3600400" cy="86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 = </a:t>
            </a:r>
            <a:r>
              <a:rPr lang="en-US" sz="2400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Ic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+j R = </a:t>
            </a:r>
            <a:r>
              <a:rPr lang="en-US" sz="2400" b="1" dirty="0" err="1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Ic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+j N (y-w)</a:t>
            </a:r>
            <a:endParaRPr lang="el-GR" sz="2400" b="1" dirty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91544" y="3645024"/>
            <a:ext cx="36004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847528" y="4581128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’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1703512" y="2924944"/>
            <a:ext cx="648072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’’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6744072" y="5877272"/>
            <a:ext cx="3600400" cy="684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Νομισματική πολιτική --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i-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Ic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6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99456" y="0"/>
            <a:ext cx="9577064" cy="836712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Προσδιοριστικοί παράγοντες των επενδύσεων</a:t>
            </a:r>
            <a:r>
              <a:rPr lang="en-US" sz="3200" b="1" dirty="0">
                <a:solidFill>
                  <a:srgbClr val="FF0000"/>
                </a:solidFill>
                <a:latin typeface="Cambria" pitchFamily="18" charset="0"/>
              </a:rPr>
              <a:t> (</a:t>
            </a:r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σωστή εκδοχή, διόρθωση σελίδας 601)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279576" y="1844824"/>
            <a:ext cx="2592288" cy="86409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Τρέχον και πρόσφατο ποσοστό κέρδους</a:t>
            </a:r>
            <a:endParaRPr lang="en-US" dirty="0">
              <a:solidFill>
                <a:prstClr val="black"/>
              </a:solidFill>
              <a:latin typeface="Cambria" pitchFamily="18" charset="0"/>
            </a:endParaRPr>
          </a:p>
          <a:p>
            <a:pPr algn="ctr"/>
            <a:r>
              <a:rPr lang="en-US" sz="2800" dirty="0" err="1">
                <a:solidFill>
                  <a:prstClr val="black"/>
                </a:solidFill>
                <a:latin typeface="Cambria" pitchFamily="18" charset="0"/>
              </a:rPr>
              <a:t>r</a:t>
            </a:r>
            <a:r>
              <a:rPr lang="en-US" sz="1400" dirty="0" err="1">
                <a:solidFill>
                  <a:prstClr val="black"/>
                </a:solidFill>
                <a:latin typeface="Cambria" pitchFamily="18" charset="0"/>
              </a:rPr>
              <a:t>t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r</a:t>
            </a:r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t-1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279576" y="3284984"/>
            <a:ext cx="2736304" cy="72008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Επιχειρηματικό κλίμα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279576" y="4797152"/>
            <a:ext cx="2808312" cy="57606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Επιτόκιο</a:t>
            </a:r>
            <a:endParaRPr lang="en-US" dirty="0">
              <a:solidFill>
                <a:prstClr val="black"/>
              </a:solidFill>
              <a:latin typeface="Cambria" pitchFamily="18" charset="0"/>
            </a:endParaRPr>
          </a:p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>
            <a:off x="4871864" y="2276872"/>
            <a:ext cx="180020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>
            <a:endCxn id="14" idx="1"/>
          </p:cNvCxnSpPr>
          <p:nvPr/>
        </p:nvCxnSpPr>
        <p:spPr>
          <a:xfrm flipV="1">
            <a:off x="5023892" y="3429000"/>
            <a:ext cx="1648172" cy="2990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6672064" y="2852936"/>
            <a:ext cx="1728192" cy="1152128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Προσδοκώμενο ποσοστό κέρδους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r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e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9264352" y="4293096"/>
            <a:ext cx="1224136" cy="100811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Επένδυση</a:t>
            </a:r>
            <a:endParaRPr lang="en-US" dirty="0">
              <a:solidFill>
                <a:prstClr val="black"/>
              </a:solidFill>
              <a:latin typeface="Cambria" pitchFamily="18" charset="0"/>
            </a:endParaRPr>
          </a:p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4439816" y="1268760"/>
            <a:ext cx="4968552" cy="36004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Τι καθορίζει το επίπεδο της επένδυσης;</a:t>
            </a:r>
          </a:p>
        </p:txBody>
      </p:sp>
      <p:cxnSp>
        <p:nvCxnSpPr>
          <p:cNvPr id="17" name="Ευθύγραμμο βέλος σύνδεσης 16"/>
          <p:cNvCxnSpPr/>
          <p:nvPr/>
        </p:nvCxnSpPr>
        <p:spPr>
          <a:xfrm flipV="1">
            <a:off x="5155544" y="4767200"/>
            <a:ext cx="4127487" cy="3646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>
            <a:off x="8400256" y="3520988"/>
            <a:ext cx="864096" cy="9161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5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5520" y="0"/>
            <a:ext cx="8640960" cy="548680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Βασικά σημεία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331" y="764704"/>
            <a:ext cx="11274725" cy="5976664"/>
          </a:xfrm>
        </p:spPr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</a:pPr>
            <a:r>
              <a:rPr lang="el-GR" dirty="0">
                <a:latin typeface="Cambria" pitchFamily="18" charset="0"/>
              </a:rPr>
              <a:t>Κατανομή των μέσων παραγωγής  (ιδιοκτησία των κεφαλαιουχικών αγαθών και των φυσικών πόρων) </a:t>
            </a:r>
            <a:r>
              <a:rPr lang="en-US" dirty="0">
                <a:latin typeface="Cambria" pitchFamily="18" charset="0"/>
              </a:rPr>
              <a:t>----</a:t>
            </a:r>
            <a:r>
              <a:rPr lang="el-GR" dirty="0">
                <a:latin typeface="Cambria" pitchFamily="18" charset="0"/>
              </a:rPr>
              <a:t>---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 Κοινωνικές τάξεις με διαφορετικούς ρόλους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,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συμφέροντα επιδιώξεις και συμπεριφορά στην παραγωγική διαδικασία</a:t>
            </a:r>
            <a:r>
              <a:rPr lang="el-GR" dirty="0">
                <a:latin typeface="Cambria" pitchFamily="18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Ricardo-Marx)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el-GR" dirty="0">
                <a:latin typeface="Cambria" pitchFamily="18" charset="0"/>
              </a:rPr>
              <a:t>Ο κρίσιμος ρόλος της συνολικής ζήτησης </a:t>
            </a:r>
            <a:r>
              <a:rPr lang="en-US" dirty="0">
                <a:latin typeface="Cambria" pitchFamily="18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</a:rPr>
              <a:t>AD</a:t>
            </a:r>
            <a:r>
              <a:rPr lang="en-US" dirty="0">
                <a:latin typeface="Cambria" pitchFamily="18" charset="0"/>
              </a:rPr>
              <a:t>) </a:t>
            </a:r>
            <a:r>
              <a:rPr lang="el-GR" dirty="0">
                <a:latin typeface="Cambria" pitchFamily="18" charset="0"/>
              </a:rPr>
              <a:t>και ιδίως της επένδυσης (</a:t>
            </a:r>
            <a:r>
              <a:rPr lang="el-GR" dirty="0">
                <a:solidFill>
                  <a:srgbClr val="FF0000"/>
                </a:solidFill>
                <a:latin typeface="Cambria" pitchFamily="18" charset="0"/>
              </a:rPr>
              <a:t>Ι</a:t>
            </a:r>
            <a:r>
              <a:rPr lang="el-GR" dirty="0">
                <a:latin typeface="Cambria" pitchFamily="18" charset="0"/>
              </a:rPr>
              <a:t>) στον καθορισμό της απασχόλησης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</a:rPr>
              <a:t>N</a:t>
            </a:r>
            <a:r>
              <a:rPr lang="en-US" dirty="0">
                <a:latin typeface="Cambria" pitchFamily="18" charset="0"/>
              </a:rPr>
              <a:t>)</a:t>
            </a:r>
            <a:r>
              <a:rPr lang="el-GR" dirty="0">
                <a:latin typeface="Cambria" pitchFamily="18" charset="0"/>
              </a:rPr>
              <a:t> και της συνολικής προσφοράς (παραγωγής)</a:t>
            </a:r>
            <a:r>
              <a:rPr lang="en-US" dirty="0">
                <a:latin typeface="Cambria" pitchFamily="18" charset="0"/>
              </a:rPr>
              <a:t> [</a:t>
            </a:r>
            <a:r>
              <a:rPr lang="en-US" dirty="0">
                <a:solidFill>
                  <a:srgbClr val="FF0000"/>
                </a:solidFill>
                <a:latin typeface="Cambria" pitchFamily="18" charset="0"/>
              </a:rPr>
              <a:t>AS-(Y)</a:t>
            </a:r>
            <a:r>
              <a:rPr lang="en-US" dirty="0">
                <a:latin typeface="Cambria" pitchFamily="18" charset="0"/>
              </a:rPr>
              <a:t>]</a:t>
            </a:r>
            <a:endParaRPr lang="el-GR" dirty="0"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endParaRPr lang="en-US" dirty="0"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en-US" dirty="0">
                <a:latin typeface="Cambria" pitchFamily="18" charset="0"/>
              </a:rPr>
              <a:t>O </a:t>
            </a:r>
            <a:r>
              <a:rPr lang="el-GR" dirty="0">
                <a:latin typeface="Cambria" pitchFamily="18" charset="0"/>
              </a:rPr>
              <a:t>κρίσιμος ρόλος (δυνητικά) της </a:t>
            </a:r>
            <a:r>
              <a:rPr lang="el-GR" dirty="0">
                <a:solidFill>
                  <a:srgbClr val="FF0000"/>
                </a:solidFill>
                <a:latin typeface="Cambria" pitchFamily="18" charset="0"/>
              </a:rPr>
              <a:t>μακροοικονομικής πολιτικής </a:t>
            </a:r>
            <a:r>
              <a:rPr lang="el-GR" dirty="0">
                <a:latin typeface="Cambria" pitchFamily="18" charset="0"/>
              </a:rPr>
              <a:t>για την τόνωση της οικονομικής δραστηριότητας/επίτευξη πλήρους απασχόλησης 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Keynes)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el-GR" dirty="0">
                <a:latin typeface="Cambria" pitchFamily="18" charset="0"/>
              </a:rPr>
              <a:t>Τα προβλήματα και τα </a:t>
            </a:r>
            <a:r>
              <a:rPr lang="el-GR" dirty="0">
                <a:solidFill>
                  <a:srgbClr val="FF0000"/>
                </a:solidFill>
                <a:latin typeface="Cambria" pitchFamily="18" charset="0"/>
              </a:rPr>
              <a:t>αδιέξοδα της επεκτατικής μακροοικονομικής πολιτικής </a:t>
            </a:r>
            <a:r>
              <a:rPr lang="el-GR" dirty="0">
                <a:latin typeface="Cambria" pitchFamily="18" charset="0"/>
              </a:rPr>
              <a:t>σε μια καπιταλιστική οικονομία με συγκρούσεις στη διανομή εισοδήματος μεταξύ κοινωνικών τάξεων 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Kalecki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).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endParaRPr lang="el-GR" dirty="0">
              <a:latin typeface="Cambria" pitchFamily="18" charset="0"/>
            </a:endParaRPr>
          </a:p>
          <a:p>
            <a:pPr marL="0" algn="just">
              <a:spcBef>
                <a:spcPts val="0"/>
              </a:spcBef>
            </a:pPr>
            <a:endParaRPr lang="en-US" dirty="0">
              <a:latin typeface="Cambria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51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5520" y="116632"/>
            <a:ext cx="8712969" cy="432048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Μείωση επιτοκίου ή βελτίωση επιχειρηματικού κλίματος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908720"/>
            <a:ext cx="8568952" cy="56886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0</a:t>
            </a:r>
            <a:endParaRPr lang="el-GR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423592" y="1556792"/>
            <a:ext cx="0" cy="3960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423592" y="5517232"/>
            <a:ext cx="6336704" cy="117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2423592" y="1196754"/>
            <a:ext cx="4752528" cy="43322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V="1">
            <a:off x="2391569" y="1772816"/>
            <a:ext cx="5040560" cy="20941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431257" y="3417516"/>
            <a:ext cx="5040560" cy="20941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2409106" y="2564905"/>
            <a:ext cx="5040560" cy="20941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1991544" y="1556792"/>
            <a:ext cx="288032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8544272" y="5733256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7536160" y="3284984"/>
            <a:ext cx="576064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7536160" y="2420888"/>
            <a:ext cx="165618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 = (C+I)old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7471818" y="1628800"/>
            <a:ext cx="2008559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 = (C+I)new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7320137" y="908721"/>
            <a:ext cx="792087" cy="2880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AS=Y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3719736" y="5647878"/>
            <a:ext cx="792088" cy="4454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Old 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27" name="Ευθεία γραμμή σύνδεσης 26"/>
          <p:cNvCxnSpPr/>
          <p:nvPr/>
        </p:nvCxnSpPr>
        <p:spPr>
          <a:xfrm flipH="1">
            <a:off x="4187788" y="3866940"/>
            <a:ext cx="36004" cy="164469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>
            <a:off x="5807968" y="2459838"/>
            <a:ext cx="0" cy="306917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2391569" y="3921678"/>
            <a:ext cx="1832223" cy="7732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2431258" y="2459838"/>
            <a:ext cx="3376711" cy="10506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>
            <a:off x="6957417" y="5331618"/>
            <a:ext cx="0" cy="36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Ορθογώνιο 38"/>
          <p:cNvSpPr/>
          <p:nvPr/>
        </p:nvSpPr>
        <p:spPr>
          <a:xfrm>
            <a:off x="6744073" y="5877272"/>
            <a:ext cx="576065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LS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0" name="Ορθογώνιο 39"/>
          <p:cNvSpPr/>
          <p:nvPr/>
        </p:nvSpPr>
        <p:spPr>
          <a:xfrm>
            <a:off x="5411924" y="5685320"/>
            <a:ext cx="792088" cy="4454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new N**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1" name="Ορθογώνιο 40"/>
          <p:cNvSpPr/>
          <p:nvPr/>
        </p:nvSpPr>
        <p:spPr>
          <a:xfrm>
            <a:off x="1847528" y="3999006"/>
            <a:ext cx="432048" cy="2220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2" name="Ορθογώνιο 41"/>
          <p:cNvSpPr/>
          <p:nvPr/>
        </p:nvSpPr>
        <p:spPr>
          <a:xfrm>
            <a:off x="1775520" y="2459838"/>
            <a:ext cx="616049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3" name="Ορθογώνιο 42"/>
          <p:cNvSpPr/>
          <p:nvPr/>
        </p:nvSpPr>
        <p:spPr>
          <a:xfrm>
            <a:off x="1991544" y="4581128"/>
            <a:ext cx="28803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4" name="Ορθογώνιο 43"/>
          <p:cNvSpPr/>
          <p:nvPr/>
        </p:nvSpPr>
        <p:spPr>
          <a:xfrm>
            <a:off x="1524000" y="3611966"/>
            <a:ext cx="755576" cy="3824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new 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48" name="Ευθύγραμμο βέλος σύνδεσης 47"/>
          <p:cNvCxnSpPr/>
          <p:nvPr/>
        </p:nvCxnSpPr>
        <p:spPr>
          <a:xfrm flipV="1">
            <a:off x="6816080" y="2116327"/>
            <a:ext cx="0" cy="6870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066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712968" cy="576064"/>
          </a:xfrm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Ανεργία και τόνωση της απασχόλησης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980728"/>
            <a:ext cx="8640960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Όταν </a:t>
            </a:r>
            <a:r>
              <a:rPr lang="en-US" dirty="0">
                <a:latin typeface="Cambria" pitchFamily="18" charset="0"/>
              </a:rPr>
              <a:t>LS &gt; N* </a:t>
            </a:r>
            <a:r>
              <a:rPr lang="el-GR" dirty="0">
                <a:latin typeface="Cambria" pitchFamily="18" charset="0"/>
              </a:rPr>
              <a:t>υπάρχει ανεργία ίση με τη διαφορά </a:t>
            </a:r>
            <a:r>
              <a:rPr lang="en-US" dirty="0">
                <a:latin typeface="Cambria" pitchFamily="18" charset="0"/>
              </a:rPr>
              <a:t>LS – N*.</a:t>
            </a:r>
          </a:p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Τρεις πιθανοί τρόποι επηρεασμού της απασχόλησης</a:t>
            </a:r>
            <a:r>
              <a:rPr lang="en-US" dirty="0">
                <a:latin typeface="Cambria" pitchFamily="18" charset="0"/>
              </a:rPr>
              <a:t>:</a:t>
            </a:r>
            <a:endParaRPr lang="el-GR" dirty="0">
              <a:latin typeface="Cambria" pitchFamily="18" charset="0"/>
            </a:endParaRPr>
          </a:p>
          <a:p>
            <a:pPr algn="just"/>
            <a:r>
              <a:rPr lang="el-GR" dirty="0">
                <a:latin typeface="Cambria" pitchFamily="18" charset="0"/>
              </a:rPr>
              <a:t>(επεκτατική) δημοσιονομική πολιτική  ----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 Τόνωση  της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AD</a:t>
            </a:r>
            <a:endParaRPr lang="el-GR" dirty="0">
              <a:latin typeface="Cambria" pitchFamily="18" charset="0"/>
            </a:endParaRPr>
          </a:p>
          <a:p>
            <a:pPr algn="just"/>
            <a:r>
              <a:rPr lang="el-GR" dirty="0">
                <a:latin typeface="Cambria" pitchFamily="18" charset="0"/>
              </a:rPr>
              <a:t>(επεκτατική) νομισματική πολιτική</a:t>
            </a:r>
            <a:r>
              <a:rPr lang="en-US" dirty="0">
                <a:latin typeface="Cambria" pitchFamily="18" charset="0"/>
              </a:rPr>
              <a:t> 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μείωση του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i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- τόνωση της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AD</a:t>
            </a:r>
            <a:endParaRPr lang="el-GR" dirty="0">
              <a:latin typeface="Cambria" pitchFamily="18" charset="0"/>
            </a:endParaRPr>
          </a:p>
          <a:p>
            <a:pPr algn="just"/>
            <a:r>
              <a:rPr lang="el-GR" dirty="0">
                <a:latin typeface="Cambria" pitchFamily="18" charset="0"/>
              </a:rPr>
              <a:t>Μείωση των μισθών (;)</a:t>
            </a:r>
          </a:p>
        </p:txBody>
      </p:sp>
    </p:spTree>
    <p:extLst>
      <p:ext uri="{BB962C8B-B14F-4D97-AF65-F5344CB8AC3E}">
        <p14:creationId xmlns:p14="http://schemas.microsoft.com/office/powerpoint/2010/main" val="38393478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8892480" cy="692696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ανεργία-Ε’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764704"/>
            <a:ext cx="8640960" cy="5976664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latin typeface="Cambria" pitchFamily="18" charset="0"/>
              </a:rPr>
              <a:t>Η αύξηση των μισθών προκαλεί μείωση ή αύξηση της απασχόλησης (και της συνολικής ζήτησης);</a:t>
            </a:r>
          </a:p>
          <a:p>
            <a:pPr algn="just"/>
            <a:r>
              <a:rPr lang="el-GR" sz="2800" dirty="0">
                <a:latin typeface="Cambria" pitchFamily="18" charset="0"/>
              </a:rPr>
              <a:t>Ανεργία --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 οι μισθοί μπορεί να μη μειωθούν (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w*&gt;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w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min</a:t>
            </a:r>
            <a:r>
              <a:rPr lang="en-US" sz="2800" dirty="0">
                <a:latin typeface="Cambria" pitchFamily="18" charset="0"/>
                <a:sym typeface="Wingdings" pitchFamily="2" charset="2"/>
              </a:rPr>
              <a:t>)</a:t>
            </a:r>
            <a:r>
              <a:rPr lang="el-GR" sz="2800" dirty="0">
                <a:latin typeface="Cambria" pitchFamily="18" charset="0"/>
                <a:sym typeface="Wingdings" pitchFamily="2" charset="2"/>
              </a:rPr>
              <a:t>. Αν μειωθούν το αποτέλεσμα στην απασχόληση δεν είναι σίγουρο.</a:t>
            </a:r>
            <a:endParaRPr lang="el-GR" sz="2800" dirty="0">
              <a:latin typeface="Cambria" pitchFamily="18" charset="0"/>
            </a:endParaRPr>
          </a:p>
          <a:p>
            <a:pPr algn="just"/>
            <a:r>
              <a:rPr lang="en-US" sz="2800" dirty="0">
                <a:latin typeface="Cambria" pitchFamily="18" charset="0"/>
              </a:rPr>
              <a:t>Profit led employment regime  w                N, AD</a:t>
            </a:r>
          </a:p>
          <a:p>
            <a:pPr marL="0" indent="0" algn="just">
              <a:buNone/>
            </a:pPr>
            <a:r>
              <a:rPr lang="el-GR" sz="2800" dirty="0">
                <a:latin typeface="Cambria" pitchFamily="18" charset="0"/>
              </a:rPr>
              <a:t>    </a:t>
            </a:r>
            <a:r>
              <a:rPr lang="en-US" sz="2800" dirty="0">
                <a:latin typeface="Cambria" pitchFamily="18" charset="0"/>
              </a:rPr>
              <a:t>Wage led employment regime   w               N, AD</a:t>
            </a:r>
          </a:p>
          <a:p>
            <a:pPr algn="just"/>
            <a:r>
              <a:rPr lang="el-GR" sz="2800" dirty="0">
                <a:latin typeface="Cambria" pitchFamily="18" charset="0"/>
              </a:rPr>
              <a:t>Η επικρατούσα κατάσταση απασχόλησης (</a:t>
            </a:r>
            <a:r>
              <a:rPr lang="en-US" sz="2800" dirty="0">
                <a:latin typeface="Cambria" pitchFamily="18" charset="0"/>
              </a:rPr>
              <a:t>employment regime)</a:t>
            </a:r>
            <a:r>
              <a:rPr lang="el-GR" sz="2800" dirty="0">
                <a:latin typeface="Cambria" pitchFamily="18" charset="0"/>
              </a:rPr>
              <a:t> καθορίζεται ανάλογα με το αν η αύξηση των μισθών επιδρά περισσότερο στην Κατανάλωση (θετικά) ή στα κέρδη και την Επένδυση (αρνητικά)</a:t>
            </a: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7282058" y="376526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7257006" y="3242927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7582829" y="3451515"/>
            <a:ext cx="6694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7452505" y="4021298"/>
            <a:ext cx="6694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9315397" y="3242928"/>
            <a:ext cx="0" cy="3640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 flipV="1">
            <a:off x="9259435" y="3738866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1742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648072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ανεργία-Ε’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836712"/>
            <a:ext cx="8784976" cy="5760640"/>
          </a:xfrm>
        </p:spPr>
        <p:txBody>
          <a:bodyPr>
            <a:normAutofit fontScale="92500" lnSpcReduction="10000"/>
          </a:bodyPr>
          <a:lstStyle/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      </a:t>
            </a:r>
          </a:p>
          <a:p>
            <a:pPr marL="0" indent="0">
              <a:buNone/>
            </a:pPr>
            <a:r>
              <a:rPr lang="el-GR" dirty="0"/>
              <a:t>     </a:t>
            </a:r>
          </a:p>
          <a:p>
            <a:pPr marL="0" indent="0">
              <a:buNone/>
            </a:pPr>
            <a:r>
              <a:rPr lang="el-GR" dirty="0"/>
              <a:t>          0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711624" y="1340768"/>
            <a:ext cx="0" cy="45365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2711624" y="5877272"/>
            <a:ext cx="6984776" cy="41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Ορθογώνιο 10"/>
          <p:cNvSpPr/>
          <p:nvPr/>
        </p:nvSpPr>
        <p:spPr>
          <a:xfrm>
            <a:off x="1991544" y="1340768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Υ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9480376" y="6021288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prstClr val="black"/>
                </a:solidFill>
                <a:latin typeface="Cambria" pitchFamily="18" charset="0"/>
              </a:rPr>
              <a:t>Ν</a:t>
            </a: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2711624" y="4509120"/>
            <a:ext cx="6624736" cy="1372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2711624" y="3609020"/>
            <a:ext cx="6624736" cy="22682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Αριστερό άγκιστρο 19"/>
          <p:cNvSpPr/>
          <p:nvPr/>
        </p:nvSpPr>
        <p:spPr>
          <a:xfrm>
            <a:off x="2207568" y="4509120"/>
            <a:ext cx="504056" cy="1368152"/>
          </a:xfrm>
          <a:prstGeom prst="leftBrace">
            <a:avLst>
              <a:gd name="adj1" fmla="val 8333"/>
              <a:gd name="adj2" fmla="val 47354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1631504" y="4869160"/>
            <a:ext cx="504056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22" name="Ευθεία γραμμή σύνδεσης 21"/>
          <p:cNvCxnSpPr/>
          <p:nvPr/>
        </p:nvCxnSpPr>
        <p:spPr>
          <a:xfrm flipV="1">
            <a:off x="2737520" y="3136776"/>
            <a:ext cx="6624736" cy="1372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2711624" y="2231039"/>
            <a:ext cx="6624736" cy="22682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>
          <a:xfrm flipV="1">
            <a:off x="2737520" y="1340768"/>
            <a:ext cx="6624736" cy="45365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Ορθογώνιο 26"/>
          <p:cNvSpPr/>
          <p:nvPr/>
        </p:nvSpPr>
        <p:spPr>
          <a:xfrm>
            <a:off x="9480376" y="1052736"/>
            <a:ext cx="1187624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AS=Y=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9480376" y="4293097"/>
            <a:ext cx="108850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 =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9480376" y="3429000"/>
            <a:ext cx="1088504" cy="3939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C’=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9336360" y="2924944"/>
            <a:ext cx="1484040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Ic+cwN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1" name="Ορθογώνιο 30"/>
          <p:cNvSpPr/>
          <p:nvPr/>
        </p:nvSpPr>
        <p:spPr>
          <a:xfrm>
            <a:off x="9362256" y="1988840"/>
            <a:ext cx="1558280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AD’= 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Ic+cw’N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3" name="Ευθεία γραμμή σύνδεσης 32"/>
          <p:cNvCxnSpPr/>
          <p:nvPr/>
        </p:nvCxnSpPr>
        <p:spPr>
          <a:xfrm>
            <a:off x="5663952" y="3933056"/>
            <a:ext cx="0" cy="1948408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>
            <a:off x="6888088" y="3050654"/>
            <a:ext cx="0" cy="283081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Ορθογώνιο 35"/>
          <p:cNvSpPr/>
          <p:nvPr/>
        </p:nvSpPr>
        <p:spPr>
          <a:xfrm>
            <a:off x="5447928" y="6021288"/>
            <a:ext cx="576064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7" name="Ορθογώνιο 36"/>
          <p:cNvSpPr/>
          <p:nvPr/>
        </p:nvSpPr>
        <p:spPr>
          <a:xfrm>
            <a:off x="6672064" y="6021288"/>
            <a:ext cx="720080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N’*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8" name="Ευθεία γραμμή σύνδεσης 37"/>
          <p:cNvCxnSpPr/>
          <p:nvPr/>
        </p:nvCxnSpPr>
        <p:spPr>
          <a:xfrm flipV="1">
            <a:off x="2737520" y="3933056"/>
            <a:ext cx="2926432" cy="144016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V="1">
            <a:off x="2737520" y="3104964"/>
            <a:ext cx="4150568" cy="31812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Ορθογώνιο 43"/>
          <p:cNvSpPr/>
          <p:nvPr/>
        </p:nvSpPr>
        <p:spPr>
          <a:xfrm>
            <a:off x="2135560" y="4005065"/>
            <a:ext cx="504056" cy="2880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5" name="Ορθογώνιο 44"/>
          <p:cNvSpPr/>
          <p:nvPr/>
        </p:nvSpPr>
        <p:spPr>
          <a:xfrm>
            <a:off x="2135560" y="3050655"/>
            <a:ext cx="504056" cy="31451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Y’*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46" name="Ορθογώνιο 45"/>
          <p:cNvSpPr/>
          <p:nvPr/>
        </p:nvSpPr>
        <p:spPr>
          <a:xfrm>
            <a:off x="2855640" y="1268760"/>
            <a:ext cx="5400600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Αύξηση μισθού με σταθερή επένδυση --</a:t>
            </a:r>
            <a:r>
              <a:rPr lang="el-GR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Ν,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AD, Y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48" name="Ευθύγραμμο βέλος σύνδεσης 47"/>
          <p:cNvCxnSpPr/>
          <p:nvPr/>
        </p:nvCxnSpPr>
        <p:spPr>
          <a:xfrm flipV="1">
            <a:off x="7968208" y="143928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Ορθογώνιο 51"/>
          <p:cNvSpPr/>
          <p:nvPr/>
        </p:nvSpPr>
        <p:spPr>
          <a:xfrm>
            <a:off x="2927648" y="2240868"/>
            <a:ext cx="4104456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Wage led employment regime </a:t>
            </a:r>
            <a:endParaRPr lang="el-GR" sz="2000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83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04056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ανεργία-Ε’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836712"/>
            <a:ext cx="864096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C = </a:t>
            </a:r>
            <a:r>
              <a:rPr lang="en-US" dirty="0" err="1">
                <a:latin typeface="Cambria" pitchFamily="18" charset="0"/>
              </a:rPr>
              <a:t>cwN</a:t>
            </a: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I = 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jR</a:t>
            </a:r>
            <a:r>
              <a:rPr lang="en-US" dirty="0">
                <a:latin typeface="Cambria" pitchFamily="18" charset="0"/>
              </a:rPr>
              <a:t> = 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jN</a:t>
            </a:r>
            <a:r>
              <a:rPr lang="en-US" dirty="0">
                <a:latin typeface="Cambria" pitchFamily="18" charset="0"/>
              </a:rPr>
              <a:t> (y-w)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AD</a:t>
            </a:r>
            <a:r>
              <a:rPr lang="en-US" dirty="0">
                <a:latin typeface="Cambria" pitchFamily="18" charset="0"/>
              </a:rPr>
              <a:t> =C+I =</a:t>
            </a:r>
            <a:r>
              <a:rPr lang="en-US" dirty="0" err="1">
                <a:latin typeface="Cambria" pitchFamily="18" charset="0"/>
              </a:rPr>
              <a:t>cwN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jN</a:t>
            </a:r>
            <a:r>
              <a:rPr lang="en-US" dirty="0">
                <a:latin typeface="Cambria" pitchFamily="18" charset="0"/>
              </a:rPr>
              <a:t> (y-w)= 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cwN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jNy</a:t>
            </a:r>
            <a:r>
              <a:rPr lang="en-US" dirty="0">
                <a:latin typeface="Cambria" pitchFamily="18" charset="0"/>
              </a:rPr>
              <a:t> –</a:t>
            </a:r>
            <a:r>
              <a:rPr lang="en-US" dirty="0" err="1">
                <a:latin typeface="Cambria" pitchFamily="18" charset="0"/>
              </a:rPr>
              <a:t>jNw</a:t>
            </a:r>
            <a:r>
              <a:rPr lang="en-US" dirty="0">
                <a:latin typeface="Cambria" pitchFamily="18" charset="0"/>
              </a:rPr>
              <a:t> = 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+ N [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 + </a:t>
            </a:r>
            <a:r>
              <a:rPr lang="en-US" dirty="0" err="1">
                <a:latin typeface="Cambria" pitchFamily="18" charset="0"/>
              </a:rPr>
              <a:t>jy</a:t>
            </a:r>
            <a:r>
              <a:rPr lang="en-US" dirty="0">
                <a:latin typeface="Cambria" pitchFamily="18" charset="0"/>
              </a:rPr>
              <a:t> – </a:t>
            </a:r>
            <a:r>
              <a:rPr lang="en-US" dirty="0" err="1">
                <a:latin typeface="Cambria" pitchFamily="18" charset="0"/>
              </a:rPr>
              <a:t>wj</a:t>
            </a:r>
            <a:r>
              <a:rPr lang="en-US" dirty="0">
                <a:latin typeface="Cambria" pitchFamily="18" charset="0"/>
              </a:rPr>
              <a:t>]=</a:t>
            </a:r>
            <a:r>
              <a:rPr lang="en-US" dirty="0" err="1">
                <a:latin typeface="Cambria" pitchFamily="18" charset="0"/>
              </a:rPr>
              <a:t>Ic</a:t>
            </a:r>
            <a:r>
              <a:rPr lang="en-US" dirty="0">
                <a:latin typeface="Cambria" pitchFamily="18" charset="0"/>
              </a:rPr>
              <a:t>         N [j(y-w) + </a:t>
            </a:r>
            <a:r>
              <a:rPr lang="en-US" dirty="0" err="1">
                <a:latin typeface="Cambria" pitchFamily="18" charset="0"/>
              </a:rPr>
              <a:t>cw</a:t>
            </a:r>
            <a:r>
              <a:rPr lang="en-US" dirty="0">
                <a:latin typeface="Cambria" pitchFamily="18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		                                     +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						N [</a:t>
            </a:r>
            <a:r>
              <a:rPr lang="en-US" dirty="0" err="1">
                <a:latin typeface="Cambria" pitchFamily="18" charset="0"/>
              </a:rPr>
              <a:t>jy</a:t>
            </a:r>
            <a:r>
              <a:rPr lang="en-US" dirty="0">
                <a:latin typeface="Cambria" pitchFamily="18" charset="0"/>
              </a:rPr>
              <a:t> + w(c – j)]</a:t>
            </a:r>
            <a:endParaRPr lang="el-GR" dirty="0">
              <a:latin typeface="Cambria" pitchFamily="18" charset="0"/>
            </a:endParaRPr>
          </a:p>
          <a:p>
            <a:r>
              <a:rPr lang="el-GR" dirty="0">
                <a:latin typeface="Cambria" pitchFamily="18" charset="0"/>
              </a:rPr>
              <a:t>Επειδή </a:t>
            </a:r>
            <a:r>
              <a:rPr lang="en-US" dirty="0">
                <a:latin typeface="Cambria" pitchFamily="18" charset="0"/>
              </a:rPr>
              <a:t>y-w &gt; 0 </a:t>
            </a:r>
            <a:r>
              <a:rPr lang="el-GR" dirty="0">
                <a:latin typeface="Cambria" pitchFamily="18" charset="0"/>
              </a:rPr>
              <a:t>η επίδραση του </a:t>
            </a:r>
            <a:r>
              <a:rPr lang="en-US" dirty="0">
                <a:latin typeface="Cambria" pitchFamily="18" charset="0"/>
              </a:rPr>
              <a:t>j </a:t>
            </a:r>
            <a:r>
              <a:rPr lang="el-GR" dirty="0">
                <a:latin typeface="Cambria" pitchFamily="18" charset="0"/>
              </a:rPr>
              <a:t>στην </a:t>
            </a:r>
            <a:r>
              <a:rPr lang="en-US" dirty="0">
                <a:latin typeface="Cambria" pitchFamily="18" charset="0"/>
              </a:rPr>
              <a:t>AD </a:t>
            </a:r>
            <a:r>
              <a:rPr lang="el-GR" dirty="0">
                <a:latin typeface="Cambria" pitchFamily="18" charset="0"/>
              </a:rPr>
              <a:t>και στην Ν είναι θετική</a:t>
            </a:r>
          </a:p>
          <a:p>
            <a:r>
              <a:rPr lang="el-GR" dirty="0">
                <a:latin typeface="Cambria" pitchFamily="18" charset="0"/>
              </a:rPr>
              <a:t>Επειδή </a:t>
            </a:r>
            <a:r>
              <a:rPr lang="en-US" dirty="0">
                <a:latin typeface="Cambria" pitchFamily="18" charset="0"/>
              </a:rPr>
              <a:t>c-j ⋛0 </a:t>
            </a:r>
            <a:r>
              <a:rPr lang="el-GR" dirty="0">
                <a:latin typeface="Cambria" pitchFamily="18" charset="0"/>
              </a:rPr>
              <a:t>η επίδραση του </a:t>
            </a:r>
            <a:r>
              <a:rPr lang="en-US" dirty="0">
                <a:latin typeface="Cambria" pitchFamily="18" charset="0"/>
              </a:rPr>
              <a:t>w </a:t>
            </a:r>
            <a:r>
              <a:rPr lang="el-GR" dirty="0">
                <a:latin typeface="Cambria" pitchFamily="18" charset="0"/>
              </a:rPr>
              <a:t>στην </a:t>
            </a:r>
            <a:r>
              <a:rPr lang="en-US" dirty="0">
                <a:latin typeface="Cambria" pitchFamily="18" charset="0"/>
              </a:rPr>
              <a:t>AD </a:t>
            </a:r>
            <a:r>
              <a:rPr lang="el-GR" dirty="0">
                <a:latin typeface="Cambria" pitchFamily="18" charset="0"/>
              </a:rPr>
              <a:t>και στην απασχόληση Ν είναι αμφίβολη. </a:t>
            </a:r>
            <a:r>
              <a:rPr lang="en-US" dirty="0">
                <a:latin typeface="Cambria" pitchFamily="18" charset="0"/>
              </a:rPr>
              <a:t>			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7176121" y="2593902"/>
            <a:ext cx="446273" cy="1150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7176121" y="2852936"/>
            <a:ext cx="446273" cy="6622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141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8575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l-GR" sz="31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’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908720"/>
                <a:ext cx="8640960" cy="561662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l-GR" dirty="0">
                    <a:latin typeface="Cambria" pitchFamily="18" charset="0"/>
                  </a:rPr>
                  <a:t>Ν*		   </a:t>
                </a:r>
                <a:r>
                  <a:rPr lang="en-US" dirty="0">
                    <a:latin typeface="Cambria" pitchFamily="18" charset="0"/>
                  </a:rPr>
                  <a:t>AS = AD ----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 y N = c w N +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 j R--- y N-c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+j N (y - w) -- y N – c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+j y N – j w N ----- y N – c w N – j y N + j w N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--- N [y – c w –j y + j w]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---- N[y –j y – c w + j w] = 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-- N[ y (1- j) – w (c - j)]=</a:t>
                </a:r>
                <a:r>
                  <a:rPr lang="en-US" dirty="0" err="1"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 --- </a:t>
                </a:r>
                <a:endParaRPr lang="en-US" b="1" i="1" dirty="0">
                  <a:solidFill>
                    <a:srgbClr val="FF0000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𝑵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∗=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𝑰𝒄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(+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𝑩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[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𝒚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sym typeface="Wingdings" pitchFamily="2" charset="2"/>
                                </a:rPr>
                                <m:t>𝒋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𝒘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𝒄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𝒋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Cambria" pitchFamily="18" charset="0"/>
                </a:endParaRP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</a:rPr>
                  <a:t>c – j &gt; 0 ---</a:t>
                </a: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 w    --N*</a:t>
                </a: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  <a:sym typeface="Wingdings" pitchFamily="2" charset="2"/>
                  </a:rPr>
                  <a:t>c-j&lt;0 --- w   --- N*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908720"/>
                <a:ext cx="8640960" cy="5616624"/>
              </a:xfrm>
              <a:blipFill>
                <a:blip r:embed="rId2"/>
                <a:stretch>
                  <a:fillRect l="-1763" t="-1412" r="-1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ύγραμμο βέλος σύνδεσης 4"/>
          <p:cNvCxnSpPr/>
          <p:nvPr/>
        </p:nvCxnSpPr>
        <p:spPr>
          <a:xfrm>
            <a:off x="2495600" y="1196752"/>
            <a:ext cx="1368152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 flipV="1">
            <a:off x="4208959" y="5157192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6096000" y="451750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5796161" y="5157193"/>
            <a:ext cx="0" cy="4065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V="1">
            <a:off x="4583832" y="451750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6456040" y="4581128"/>
            <a:ext cx="4211960" cy="5040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Κατάσταση απασχόλησης οδηγούμενη από τους μισθούς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6456040" y="5157192"/>
            <a:ext cx="4256856" cy="50405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  <a:latin typeface="Cambria" pitchFamily="18" charset="0"/>
              </a:rPr>
              <a:t>Κατάσταση απασχόλησης οδηγούμενη από τα κέρδη</a:t>
            </a:r>
          </a:p>
        </p:txBody>
      </p:sp>
    </p:spTree>
    <p:extLst>
      <p:ext uri="{BB962C8B-B14F-4D97-AF65-F5344CB8AC3E}">
        <p14:creationId xmlns:p14="http://schemas.microsoft.com/office/powerpoint/2010/main" val="3212787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Μισθοί συνολική ζήτηση και ανεργία-Ε’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3512" y="980728"/>
            <a:ext cx="8712968" cy="561662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Cambria" pitchFamily="18" charset="0"/>
              </a:rPr>
              <a:t>Level of development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Poor countries 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c larger than c in rich countries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Rich/advanced countries --- mobile capital  ----- j larger than j in less developed countries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Phase of the economic cycle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Recession/bottom of the cycle 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c large, j small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Boom/Peak of the cycle ---c small, j large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56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116632"/>
            <a:ext cx="8928992" cy="576064"/>
          </a:xfrm>
        </p:spPr>
        <p:txBody>
          <a:bodyPr>
            <a:noAutofit/>
          </a:bodyPr>
          <a:lstStyle/>
          <a:p>
            <a:r>
              <a:rPr lang="el-GR" sz="2800" dirty="0">
                <a:latin typeface="Cambria" pitchFamily="18" charset="0"/>
              </a:rPr>
              <a:t>Κατάσταση απασχόλησης οδηγούμενη από </a:t>
            </a:r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μισθούς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31504" y="764704"/>
            <a:ext cx="8928993" cy="590465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0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4079776" y="692697"/>
            <a:ext cx="4104456" cy="84609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AD=</a:t>
            </a:r>
            <a:r>
              <a:rPr lang="en-US" sz="2000" b="1" dirty="0" err="1">
                <a:solidFill>
                  <a:srgbClr val="FF0000"/>
                </a:solidFill>
                <a:latin typeface="Cambria" pitchFamily="18" charset="0"/>
              </a:rPr>
              <a:t>Ic+N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[</a:t>
            </a:r>
            <a:r>
              <a:rPr lang="en-US" sz="2000" b="1" dirty="0" err="1">
                <a:solidFill>
                  <a:srgbClr val="FF0000"/>
                </a:solidFill>
                <a:latin typeface="Cambria" pitchFamily="18" charset="0"/>
              </a:rPr>
              <a:t>jy+w</a:t>
            </a:r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(c-j)]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ambria" pitchFamily="18" charset="0"/>
              </a:rPr>
              <a:t>c &gt; j</a:t>
            </a:r>
            <a:endParaRPr lang="el-GR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6" name="Ευθεία γραμμή σύνδεσης 5"/>
          <p:cNvCxnSpPr/>
          <p:nvPr/>
        </p:nvCxnSpPr>
        <p:spPr>
          <a:xfrm flipH="1">
            <a:off x="1991544" y="1412776"/>
            <a:ext cx="72008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 flipH="1">
            <a:off x="2015766" y="6004867"/>
            <a:ext cx="385089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 flipV="1">
            <a:off x="2003656" y="2348881"/>
            <a:ext cx="3732305" cy="3732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071496" y="4797152"/>
            <a:ext cx="3759156" cy="12458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1991544" y="3501008"/>
            <a:ext cx="3744416" cy="16099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2015766" y="2852936"/>
            <a:ext cx="3612182" cy="22580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V="1">
            <a:off x="2093250" y="4233981"/>
            <a:ext cx="3642710" cy="180898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Ορθογώνιο 29"/>
          <p:cNvSpPr/>
          <p:nvPr/>
        </p:nvSpPr>
        <p:spPr>
          <a:xfrm>
            <a:off x="5627948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627950" y="3981952"/>
            <a:ext cx="972106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5627949" y="3284984"/>
            <a:ext cx="97210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5627949" y="2708920"/>
            <a:ext cx="97210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35" name="Ορθογώνιο 34"/>
          <p:cNvSpPr/>
          <p:nvPr/>
        </p:nvSpPr>
        <p:spPr>
          <a:xfrm>
            <a:off x="2783632" y="1916832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7" name="Ευθύγραμμο βέλος σύνδεσης 36"/>
          <p:cNvCxnSpPr/>
          <p:nvPr/>
        </p:nvCxnSpPr>
        <p:spPr>
          <a:xfrm flipV="1">
            <a:off x="3357067" y="195283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/>
          <p:cNvCxnSpPr/>
          <p:nvPr/>
        </p:nvCxnSpPr>
        <p:spPr>
          <a:xfrm flipV="1">
            <a:off x="4079776" y="1916832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Ορθογώνιο 38"/>
          <p:cNvSpPr/>
          <p:nvPr/>
        </p:nvSpPr>
        <p:spPr>
          <a:xfrm>
            <a:off x="8256240" y="1664804"/>
            <a:ext cx="1440160" cy="43204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-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40" name="Ευθεία γραμμή σύνδεσης 39"/>
          <p:cNvCxnSpPr/>
          <p:nvPr/>
        </p:nvCxnSpPr>
        <p:spPr>
          <a:xfrm>
            <a:off x="6978867" y="1286247"/>
            <a:ext cx="0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H="1">
            <a:off x="6946448" y="5894684"/>
            <a:ext cx="3721553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ύγραμμο βέλος σύνδεσης 43"/>
          <p:cNvCxnSpPr/>
          <p:nvPr/>
        </p:nvCxnSpPr>
        <p:spPr>
          <a:xfrm>
            <a:off x="8855216" y="1700808"/>
            <a:ext cx="5258" cy="360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ύγραμμο βέλος σύνδεσης 45"/>
          <p:cNvCxnSpPr/>
          <p:nvPr/>
        </p:nvCxnSpPr>
        <p:spPr>
          <a:xfrm>
            <a:off x="9488635" y="1664805"/>
            <a:ext cx="5258" cy="360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5375920" y="6237312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Ορθογώνιο 47"/>
          <p:cNvSpPr/>
          <p:nvPr/>
        </p:nvSpPr>
        <p:spPr>
          <a:xfrm>
            <a:off x="1631504" y="1412776"/>
            <a:ext cx="288032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Ορθογώνιο 48"/>
          <p:cNvSpPr/>
          <p:nvPr/>
        </p:nvSpPr>
        <p:spPr>
          <a:xfrm>
            <a:off x="9962499" y="6042967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Ορθογώνιο 49"/>
          <p:cNvSpPr/>
          <p:nvPr/>
        </p:nvSpPr>
        <p:spPr>
          <a:xfrm>
            <a:off x="6672065" y="1286248"/>
            <a:ext cx="274383" cy="3425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1" name="Ευθεία γραμμή σύνδεσης 50"/>
          <p:cNvCxnSpPr/>
          <p:nvPr/>
        </p:nvCxnSpPr>
        <p:spPr>
          <a:xfrm flipV="1">
            <a:off x="6946448" y="2348881"/>
            <a:ext cx="3182001" cy="36085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V="1">
            <a:off x="6978868" y="4602572"/>
            <a:ext cx="2861549" cy="13302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V="1">
            <a:off x="6978867" y="4975077"/>
            <a:ext cx="2952750" cy="99169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 flipH="1">
            <a:off x="4583832" y="3501009"/>
            <a:ext cx="72008" cy="258003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H="1">
            <a:off x="3683732" y="4323501"/>
            <a:ext cx="36004" cy="171946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Ορθογώνιο 62"/>
          <p:cNvSpPr/>
          <p:nvPr/>
        </p:nvSpPr>
        <p:spPr>
          <a:xfrm>
            <a:off x="3357068" y="6237312"/>
            <a:ext cx="557537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4" name="Ορθογώνιο 63"/>
          <p:cNvSpPr/>
          <p:nvPr/>
        </p:nvSpPr>
        <p:spPr>
          <a:xfrm>
            <a:off x="4223792" y="6222987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65" name="Ευθεία γραμμή σύνδεσης 64"/>
          <p:cNvCxnSpPr/>
          <p:nvPr/>
        </p:nvCxnSpPr>
        <p:spPr>
          <a:xfrm flipH="1">
            <a:off x="2027548" y="4360742"/>
            <a:ext cx="1656184" cy="7637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>
            <a:off x="2027548" y="3501009"/>
            <a:ext cx="2628292" cy="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Ορθογώνιο 73"/>
          <p:cNvSpPr/>
          <p:nvPr/>
        </p:nvSpPr>
        <p:spPr>
          <a:xfrm>
            <a:off x="1415480" y="4323500"/>
            <a:ext cx="504056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Ορθογώνιο 74"/>
          <p:cNvSpPr/>
          <p:nvPr/>
        </p:nvSpPr>
        <p:spPr>
          <a:xfrm>
            <a:off x="1415480" y="3354232"/>
            <a:ext cx="567172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Ορθογώνιο 75"/>
          <p:cNvSpPr/>
          <p:nvPr/>
        </p:nvSpPr>
        <p:spPr>
          <a:xfrm>
            <a:off x="5866657" y="4488319"/>
            <a:ext cx="942599" cy="69491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7" name="Ορθογώνιο 76"/>
          <p:cNvSpPr/>
          <p:nvPr/>
        </p:nvSpPr>
        <p:spPr>
          <a:xfrm>
            <a:off x="9946686" y="4196112"/>
            <a:ext cx="93610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8" name="Ορθογώνιο 77"/>
          <p:cNvSpPr/>
          <p:nvPr/>
        </p:nvSpPr>
        <p:spPr>
          <a:xfrm>
            <a:off x="9946686" y="4837800"/>
            <a:ext cx="936104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79" name="Ευθεία γραμμή σύνδεσης 78"/>
          <p:cNvCxnSpPr/>
          <p:nvPr/>
        </p:nvCxnSpPr>
        <p:spPr>
          <a:xfrm flipV="1">
            <a:off x="6978868" y="2924944"/>
            <a:ext cx="3077573" cy="18426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Ευθεία γραμμή σύνδεσης 79"/>
          <p:cNvCxnSpPr/>
          <p:nvPr/>
        </p:nvCxnSpPr>
        <p:spPr>
          <a:xfrm flipV="1">
            <a:off x="6946447" y="3367922"/>
            <a:ext cx="2985170" cy="13996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Ορθογώνιο 87"/>
          <p:cNvSpPr/>
          <p:nvPr/>
        </p:nvSpPr>
        <p:spPr>
          <a:xfrm>
            <a:off x="10056440" y="2708920"/>
            <a:ext cx="93610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89" name="Ορθογώνιο 88"/>
          <p:cNvSpPr/>
          <p:nvPr/>
        </p:nvSpPr>
        <p:spPr>
          <a:xfrm>
            <a:off x="10056441" y="3216797"/>
            <a:ext cx="1008112" cy="3022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AD=C’+I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1" name="Ευθεία γραμμή σύνδεσης 90"/>
          <p:cNvCxnSpPr/>
          <p:nvPr/>
        </p:nvCxnSpPr>
        <p:spPr>
          <a:xfrm flipH="1">
            <a:off x="8688288" y="3907828"/>
            <a:ext cx="36004" cy="198685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Ευθεία γραμμή σύνδεσης 92"/>
          <p:cNvCxnSpPr/>
          <p:nvPr/>
        </p:nvCxnSpPr>
        <p:spPr>
          <a:xfrm>
            <a:off x="9156340" y="3504036"/>
            <a:ext cx="0" cy="239064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Ορθογώνιο 94"/>
          <p:cNvSpPr/>
          <p:nvPr/>
        </p:nvSpPr>
        <p:spPr>
          <a:xfrm>
            <a:off x="9002563" y="6020792"/>
            <a:ext cx="517574" cy="2721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96" name="Ορθογώνιο 95"/>
          <p:cNvSpPr/>
          <p:nvPr/>
        </p:nvSpPr>
        <p:spPr>
          <a:xfrm>
            <a:off x="8328248" y="6042968"/>
            <a:ext cx="648072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N**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9" name="Ευθύγραμμο βέλος σύνδεσης 98"/>
          <p:cNvCxnSpPr>
            <a:stCxn id="63" idx="3"/>
          </p:cNvCxnSpPr>
          <p:nvPr/>
        </p:nvCxnSpPr>
        <p:spPr>
          <a:xfrm flipV="1">
            <a:off x="3914605" y="6370490"/>
            <a:ext cx="343121" cy="108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Ευθύγραμμο βέλος σύνδεσης 102"/>
          <p:cNvCxnSpPr/>
          <p:nvPr/>
        </p:nvCxnSpPr>
        <p:spPr>
          <a:xfrm flipH="1" flipV="1">
            <a:off x="8849094" y="6217568"/>
            <a:ext cx="245855" cy="108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Ευθεία γραμμή σύνδεσης 106"/>
          <p:cNvCxnSpPr/>
          <p:nvPr/>
        </p:nvCxnSpPr>
        <p:spPr>
          <a:xfrm flipH="1">
            <a:off x="6978868" y="3943767"/>
            <a:ext cx="1745425" cy="7637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Ευθεία γραμμή σύνδεσης 108"/>
          <p:cNvCxnSpPr/>
          <p:nvPr/>
        </p:nvCxnSpPr>
        <p:spPr>
          <a:xfrm>
            <a:off x="6978868" y="3501009"/>
            <a:ext cx="2282483" cy="1804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Ορθογώνιο 110"/>
          <p:cNvSpPr/>
          <p:nvPr/>
        </p:nvSpPr>
        <p:spPr>
          <a:xfrm>
            <a:off x="6456041" y="3887322"/>
            <a:ext cx="522826" cy="4186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Y**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3" name="Ορθογώνιο 112"/>
          <p:cNvSpPr/>
          <p:nvPr/>
        </p:nvSpPr>
        <p:spPr>
          <a:xfrm>
            <a:off x="6456039" y="3367922"/>
            <a:ext cx="490408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Y*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5" name="Ορθογώνιο 114"/>
          <p:cNvSpPr/>
          <p:nvPr/>
        </p:nvSpPr>
        <p:spPr>
          <a:xfrm>
            <a:off x="6575483" y="4488319"/>
            <a:ext cx="370964" cy="2792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Ic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6" name="Ορθογώνιο 115"/>
          <p:cNvSpPr/>
          <p:nvPr/>
        </p:nvSpPr>
        <p:spPr>
          <a:xfrm>
            <a:off x="1524000" y="4975077"/>
            <a:ext cx="395536" cy="29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libri"/>
              </a:rPr>
              <a:t>Ic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Ορθογώνιο 116"/>
          <p:cNvSpPr/>
          <p:nvPr/>
        </p:nvSpPr>
        <p:spPr>
          <a:xfrm>
            <a:off x="9779472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118" name="Ευθύγραμμο βέλος σύνδεσης 117"/>
          <p:cNvCxnSpPr/>
          <p:nvPr/>
        </p:nvCxnSpPr>
        <p:spPr>
          <a:xfrm flipV="1">
            <a:off x="1895228" y="3727808"/>
            <a:ext cx="0" cy="5061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Ευθύγραμμο βέλος σύνδεσης 133"/>
          <p:cNvCxnSpPr/>
          <p:nvPr/>
        </p:nvCxnSpPr>
        <p:spPr>
          <a:xfrm>
            <a:off x="6809255" y="3626508"/>
            <a:ext cx="0" cy="354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020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44624"/>
            <a:ext cx="8928992" cy="504056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Κατάσταση απασχόλησης οδηγούμενη από</a:t>
            </a:r>
            <a:r>
              <a:rPr lang="en-US" sz="28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τα κέρδη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04850"/>
            <a:ext cx="8640960" cy="6036518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0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367808" y="764704"/>
            <a:ext cx="3816424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AD=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Ic+N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ambria" pitchFamily="18" charset="0"/>
              </a:rPr>
              <a:t>jy+w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(c-j)]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c </a:t>
            </a:r>
            <a:r>
              <a:rPr lang="el-GR" b="1" dirty="0">
                <a:solidFill>
                  <a:srgbClr val="FF0000"/>
                </a:solidFill>
                <a:latin typeface="Cambria" pitchFamily="18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 j</a:t>
            </a:r>
            <a:endParaRPr lang="el-G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991544" y="1412776"/>
            <a:ext cx="72008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1991544" y="6081067"/>
            <a:ext cx="3960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2003656" y="2348881"/>
            <a:ext cx="3732305" cy="3732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V="1">
            <a:off x="2071496" y="4869160"/>
            <a:ext cx="3520448" cy="11738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V="1">
            <a:off x="2071496" y="4365105"/>
            <a:ext cx="3520448" cy="167786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V="1">
            <a:off x="1975478" y="3429001"/>
            <a:ext cx="3616467" cy="177503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V="1">
            <a:off x="2003655" y="2914104"/>
            <a:ext cx="3626376" cy="22899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Ορθογώνιο 20"/>
          <p:cNvSpPr/>
          <p:nvPr/>
        </p:nvSpPr>
        <p:spPr>
          <a:xfrm>
            <a:off x="5627948" y="2060848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5630032" y="4488319"/>
            <a:ext cx="1179224" cy="69491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5591945" y="3981952"/>
            <a:ext cx="1008111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5627949" y="3284984"/>
            <a:ext cx="972107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5627949" y="2708920"/>
            <a:ext cx="97210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1524000" y="4975077"/>
            <a:ext cx="395536" cy="2926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  <a:latin typeface="Calibri"/>
              </a:rPr>
              <a:t>Ic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3221436" y="6237312"/>
            <a:ext cx="693169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4113412" y="6222987"/>
            <a:ext cx="61443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2783632" y="1916832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31" name="Ευθύγραμμο βέλος σύνδεσης 30"/>
          <p:cNvCxnSpPr/>
          <p:nvPr/>
        </p:nvCxnSpPr>
        <p:spPr>
          <a:xfrm flipV="1">
            <a:off x="3221435" y="1925613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/>
          <p:cNvCxnSpPr/>
          <p:nvPr/>
        </p:nvCxnSpPr>
        <p:spPr>
          <a:xfrm flipH="1">
            <a:off x="4107658" y="1925613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H="1">
            <a:off x="3683732" y="4323501"/>
            <a:ext cx="36004" cy="171946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H="1">
            <a:off x="4403812" y="3642952"/>
            <a:ext cx="36004" cy="245034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2003656" y="4323502"/>
            <a:ext cx="1698079" cy="11361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V="1">
            <a:off x="2071496" y="3664046"/>
            <a:ext cx="2332316" cy="8899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Ορθογώνιο 45"/>
          <p:cNvSpPr/>
          <p:nvPr/>
        </p:nvSpPr>
        <p:spPr>
          <a:xfrm>
            <a:off x="1415480" y="4323500"/>
            <a:ext cx="504056" cy="3296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Ορθογώνιο 46"/>
          <p:cNvSpPr/>
          <p:nvPr/>
        </p:nvSpPr>
        <p:spPr>
          <a:xfrm>
            <a:off x="1415480" y="3501008"/>
            <a:ext cx="567172" cy="4809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1" name="Ευθύγραμμο βέλος σύνδεσης 50"/>
          <p:cNvCxnSpPr/>
          <p:nvPr/>
        </p:nvCxnSpPr>
        <p:spPr>
          <a:xfrm flipH="1">
            <a:off x="3783710" y="6367003"/>
            <a:ext cx="44008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>
            <a:off x="6978867" y="1286247"/>
            <a:ext cx="0" cy="4680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6946448" y="5894684"/>
            <a:ext cx="3721553" cy="38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Ορθογώνιο 54"/>
          <p:cNvSpPr/>
          <p:nvPr/>
        </p:nvSpPr>
        <p:spPr>
          <a:xfrm>
            <a:off x="5375920" y="6237312"/>
            <a:ext cx="666074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Ορθογώνιο 55"/>
          <p:cNvSpPr/>
          <p:nvPr/>
        </p:nvSpPr>
        <p:spPr>
          <a:xfrm>
            <a:off x="1631504" y="1412776"/>
            <a:ext cx="288032" cy="2520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7" name="Ευθεία γραμμή σύνδεσης 56"/>
          <p:cNvCxnSpPr/>
          <p:nvPr/>
        </p:nvCxnSpPr>
        <p:spPr>
          <a:xfrm flipV="1">
            <a:off x="6946448" y="2348881"/>
            <a:ext cx="3182001" cy="36085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Ορθογώνιο 57"/>
          <p:cNvSpPr/>
          <p:nvPr/>
        </p:nvSpPr>
        <p:spPr>
          <a:xfrm>
            <a:off x="9714402" y="2029433"/>
            <a:ext cx="8280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Y=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yN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59" name="Ευθεία γραμμή σύνδεσης 58"/>
          <p:cNvCxnSpPr/>
          <p:nvPr/>
        </p:nvCxnSpPr>
        <p:spPr>
          <a:xfrm flipV="1">
            <a:off x="6978867" y="4975077"/>
            <a:ext cx="2952750" cy="99169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V="1">
            <a:off x="6978868" y="4602572"/>
            <a:ext cx="2861549" cy="13302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 flipV="1">
            <a:off x="6946447" y="3367922"/>
            <a:ext cx="2985170" cy="1399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 flipV="1">
            <a:off x="6978868" y="2924944"/>
            <a:ext cx="3077573" cy="184261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Ορθογώνιο 62"/>
          <p:cNvSpPr/>
          <p:nvPr/>
        </p:nvSpPr>
        <p:spPr>
          <a:xfrm>
            <a:off x="9946686" y="4837800"/>
            <a:ext cx="936104" cy="4551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cw’N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4" name="Ορθογώνιο 63"/>
          <p:cNvSpPr/>
          <p:nvPr/>
        </p:nvSpPr>
        <p:spPr>
          <a:xfrm>
            <a:off x="9946686" y="4196112"/>
            <a:ext cx="936104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C=</a:t>
            </a:r>
            <a:r>
              <a:rPr lang="en-US" dirty="0" err="1">
                <a:solidFill>
                  <a:prstClr val="black"/>
                </a:solidFill>
                <a:latin typeface="Cambria" pitchFamily="18" charset="0"/>
              </a:rPr>
              <a:t>cwN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5" name="Ορθογώνιο 64"/>
          <p:cNvSpPr/>
          <p:nvPr/>
        </p:nvSpPr>
        <p:spPr>
          <a:xfrm>
            <a:off x="10056441" y="3216797"/>
            <a:ext cx="1008113" cy="3022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AD=C+I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6" name="Ορθογώνιο 65"/>
          <p:cNvSpPr/>
          <p:nvPr/>
        </p:nvSpPr>
        <p:spPr>
          <a:xfrm>
            <a:off x="10056440" y="2708920"/>
            <a:ext cx="108012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AD’=C’+I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67" name="Ευθεία γραμμή σύνδεσης 66"/>
          <p:cNvCxnSpPr/>
          <p:nvPr/>
        </p:nvCxnSpPr>
        <p:spPr>
          <a:xfrm flipH="1">
            <a:off x="8688288" y="3976042"/>
            <a:ext cx="36004" cy="19376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120336" y="3547004"/>
            <a:ext cx="18002" cy="234768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V="1">
            <a:off x="6978867" y="3976042"/>
            <a:ext cx="1761728" cy="17711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Ευθεία γραμμή σύνδεσης 72"/>
          <p:cNvCxnSpPr/>
          <p:nvPr/>
        </p:nvCxnSpPr>
        <p:spPr>
          <a:xfrm flipV="1">
            <a:off x="6978868" y="3519050"/>
            <a:ext cx="2159471" cy="8917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Ορθογώνιο 81"/>
          <p:cNvSpPr/>
          <p:nvPr/>
        </p:nvSpPr>
        <p:spPr>
          <a:xfrm>
            <a:off x="6456041" y="4067742"/>
            <a:ext cx="490407" cy="3125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Y*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Ορθογώνιο 82"/>
          <p:cNvSpPr/>
          <p:nvPr/>
        </p:nvSpPr>
        <p:spPr>
          <a:xfrm>
            <a:off x="6456041" y="3216797"/>
            <a:ext cx="490407" cy="6294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Calibri"/>
              </a:rPr>
              <a:t>Y**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Ορθογώνιο 83"/>
          <p:cNvSpPr/>
          <p:nvPr/>
        </p:nvSpPr>
        <p:spPr>
          <a:xfrm>
            <a:off x="8328248" y="6010921"/>
            <a:ext cx="648072" cy="3560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Ορθογώνιο 84"/>
          <p:cNvSpPr/>
          <p:nvPr/>
        </p:nvSpPr>
        <p:spPr>
          <a:xfrm>
            <a:off x="8904312" y="5983065"/>
            <a:ext cx="810090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/>
              </a:rPr>
              <a:t>N**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8" name="Ευθύγραμμο βέλος σύνδεσης 87"/>
          <p:cNvCxnSpPr/>
          <p:nvPr/>
        </p:nvCxnSpPr>
        <p:spPr>
          <a:xfrm>
            <a:off x="8822416" y="6335910"/>
            <a:ext cx="3078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7884391" y="1466131"/>
            <a:ext cx="1440160" cy="43204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   ---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</a:t>
            </a:r>
            <a:endParaRPr lang="el-GR" dirty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91" name="Ευθύγραμμο βέλος σύνδεσης 90"/>
          <p:cNvCxnSpPr/>
          <p:nvPr/>
        </p:nvCxnSpPr>
        <p:spPr>
          <a:xfrm flipH="1">
            <a:off x="8374940" y="1452972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Ευθύγραμμο βέλος σύνδεσης 91"/>
          <p:cNvCxnSpPr/>
          <p:nvPr/>
        </p:nvCxnSpPr>
        <p:spPr>
          <a:xfrm flipV="1">
            <a:off x="9149848" y="148478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Ευθύγραμμο βέλος σύνδεσης 92"/>
          <p:cNvCxnSpPr/>
          <p:nvPr/>
        </p:nvCxnSpPr>
        <p:spPr>
          <a:xfrm flipV="1">
            <a:off x="6824629" y="3642952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Ευθύγραμμο βέλος σύνδεσης 93"/>
          <p:cNvCxnSpPr/>
          <p:nvPr/>
        </p:nvCxnSpPr>
        <p:spPr>
          <a:xfrm flipH="1">
            <a:off x="1919537" y="3855910"/>
            <a:ext cx="5755" cy="423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139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rgbClr val="FF0000"/>
                </a:solidFill>
                <a:latin typeface="Cambria" pitchFamily="18" charset="0"/>
              </a:rPr>
              <a:t>Παράδειγμα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764704"/>
            <a:ext cx="856895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Cambria" pitchFamily="18" charset="0"/>
              </a:rPr>
              <a:t>Ι= </a:t>
            </a:r>
            <a:r>
              <a:rPr lang="en-US" sz="2000" dirty="0">
                <a:latin typeface="Cambria" pitchFamily="18" charset="0"/>
              </a:rPr>
              <a:t>2</a:t>
            </a:r>
            <a:r>
              <a:rPr lang="el-GR" sz="2000" dirty="0">
                <a:latin typeface="Cambria" pitchFamily="18" charset="0"/>
              </a:rPr>
              <a:t>εκ. +0,8</a:t>
            </a:r>
            <a:r>
              <a:rPr lang="en-US" sz="2000" dirty="0">
                <a:latin typeface="Cambria" pitchFamily="18" charset="0"/>
              </a:rPr>
              <a:t>R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 =30 $/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c = 0,90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w = 20$/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N*=?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w’=25$/</a:t>
            </a:r>
            <a:r>
              <a:rPr lang="en-US" sz="2000" dirty="0" err="1">
                <a:latin typeface="Cambria" pitchFamily="18" charset="0"/>
              </a:rPr>
              <a:t>hr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N*=?</a:t>
            </a:r>
          </a:p>
          <a:p>
            <a:pPr marL="0" indent="0">
              <a:buNone/>
            </a:pPr>
            <a:r>
              <a:rPr lang="en-US" sz="2000" dirty="0">
                <a:latin typeface="Cambria" pitchFamily="18" charset="0"/>
              </a:rPr>
              <a:t>Y*=?</a:t>
            </a:r>
            <a:endParaRPr lang="el-GR" sz="2000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575720" y="836712"/>
                <a:ext cx="6696744" cy="259228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</a:rPr>
                  <a:t>N* 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 AS=AD-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= C+I 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=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+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jN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(y-w) +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cwN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--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=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yN-jNy+jNw-cwN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--- 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Ic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 = N[</a:t>
                </a:r>
                <a:r>
                  <a:rPr lang="en-US" sz="2000" dirty="0" err="1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y-jy+jw-cw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]--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∗</m:t>
                    </m:r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𝐼𝑐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</m:t>
                            </m:r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𝑤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𝑐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l-GR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30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1−0,8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−20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(0,9−0,8)]</m:t>
                            </m:r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6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−2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4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=500.000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𝑦𝑁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∗−−−→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∗=30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h𝑟𝑠</m:t>
                        </m:r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∗500.000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=15.000.000$</m:t>
                    </m:r>
                  </m:oMath>
                </a14:m>
                <a:endParaRPr lang="el-GR" sz="20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836712"/>
                <a:ext cx="6696744" cy="25922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999656" y="3861048"/>
                <a:ext cx="7416824" cy="266429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FF0000"/>
                    </a:solidFill>
                    <a:latin typeface="Cambria" pitchFamily="18" charset="0"/>
                  </a:rPr>
                  <a:t>w=25$/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Cambria" pitchFamily="18" charset="0"/>
                  </a:rPr>
                  <a:t>hr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</a:rPr>
                  <a:t>-----</a:t>
                </a:r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sym typeface="Wingdings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𝑁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sym typeface="Wingdings" pitchFamily="2" charset="2"/>
                      </a:rPr>
                      <m:t>∗</m:t>
                    </m:r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𝐼𝑐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</m:t>
                            </m:r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𝑤</m:t>
                            </m:r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𝑐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−</m:t>
                                </m:r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𝑗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l-GR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30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1−0,8</m:t>
                                </m:r>
                              </m:e>
                            </m:d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−25</m:t>
                            </m:r>
                            <m:f>
                              <m:fPr>
                                <m:ctrlP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sym typeface="Wingdings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$</m:t>
                                </m:r>
                              </m:num>
                              <m:den>
                                <m:r>
                                  <a:rPr lang="en-US" sz="2000" i="1" dirty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sym typeface="Wingdings" pitchFamily="2" charset="2"/>
                                  </a:rPr>
                                  <m:t>h𝑟</m:t>
                                </m:r>
                              </m:den>
                            </m:f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(0,9−0,8)]</m:t>
                            </m:r>
                          </m:e>
                        </m:d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6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−2,5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2</m:t>
                        </m:r>
                        <m:r>
                          <a:rPr lang="el-GR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𝜀𝜅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3,5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$</m:t>
                            </m:r>
                          </m:num>
                          <m:den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sym typeface="Wingdings" pitchFamily="2" charset="2"/>
                              </a:rPr>
                              <m:t>h𝑟</m:t>
                            </m:r>
                          </m:den>
                        </m:f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=571.428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,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𝑌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∗=30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$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Wingdings" pitchFamily="2" charset="2"/>
                          </a:rPr>
                          <m:t>h𝑟</m:t>
                        </m:r>
                      </m:den>
                    </m:f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∗571.428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=17.142.857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h𝑟𝑠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libri"/>
                  <a:ea typeface="Cambria Math"/>
                  <a:sym typeface="Wingdings" pitchFamily="2" charset="2"/>
                </a:endParaRPr>
              </a:p>
              <a:p>
                <a:pPr algn="ctr"/>
                <a:r>
                  <a:rPr lang="en-US" sz="2000" dirty="0">
                    <a:solidFill>
                      <a:prstClr val="black"/>
                    </a:solidFill>
                    <a:latin typeface="Cambria" pitchFamily="18" charset="0"/>
                    <a:ea typeface="Cambria Math"/>
                    <a:sym typeface="Wingdings" pitchFamily="2" charset="2"/>
                  </a:rPr>
                  <a:t>(c&gt;j) ---    w     --- N    -- Y</a:t>
                </a:r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3861048"/>
                <a:ext cx="7416824" cy="2664296"/>
              </a:xfrm>
              <a:prstGeom prst="rect">
                <a:avLst/>
              </a:prstGeom>
              <a:blipFill>
                <a:blip r:embed="rId3"/>
                <a:stretch>
                  <a:fillRect l="-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Ευθύγραμμο βέλος σύνδεσης 6"/>
          <p:cNvCxnSpPr/>
          <p:nvPr/>
        </p:nvCxnSpPr>
        <p:spPr>
          <a:xfrm flipV="1">
            <a:off x="6687108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8472264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7680176" y="573325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srgbClr val="FF0000"/>
                </a:solidFill>
                <a:latin typeface="Cambria" pitchFamily="18" charset="0"/>
              </a:rPr>
              <a:t>Αρχικές υποθέσεις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4286" y="836712"/>
            <a:ext cx="11967713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dirty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</a:rPr>
              <a:t>y = </a:t>
            </a:r>
            <a:r>
              <a:rPr lang="el-GR" dirty="0">
                <a:latin typeface="Cambria" pitchFamily="18" charset="0"/>
              </a:rPr>
              <a:t>καθαρή παραγωγικότητα = καθαρό προϊόν ανά ώρα εργασίας</a:t>
            </a:r>
            <a:r>
              <a:rPr lang="en-US" dirty="0">
                <a:latin typeface="Cambria" pitchFamily="18" charset="0"/>
              </a:rPr>
              <a:t>,</a:t>
            </a:r>
            <a:r>
              <a:rPr lang="el-GR" dirty="0">
                <a:latin typeface="Cambria" pitchFamily="18" charset="0"/>
              </a:rPr>
              <a:t> σταθερό</a:t>
            </a: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</a:rPr>
              <a:t>S</a:t>
            </a:r>
            <a:r>
              <a:rPr lang="en-US" sz="2000" dirty="0">
                <a:latin typeface="Cambria" pitchFamily="18" charset="0"/>
              </a:rPr>
              <a:t>L</a:t>
            </a:r>
            <a:r>
              <a:rPr lang="en-US" dirty="0">
                <a:latin typeface="Cambria" pitchFamily="18" charset="0"/>
              </a:rPr>
              <a:t>  = </a:t>
            </a:r>
            <a:r>
              <a:rPr lang="el-GR" dirty="0">
                <a:latin typeface="Cambria" pitchFamily="18" charset="0"/>
              </a:rPr>
              <a:t>Προσφορά εργασίας σταθερή</a:t>
            </a: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</a:rPr>
              <a:t>P = </a:t>
            </a:r>
            <a:r>
              <a:rPr lang="el-GR" dirty="0">
                <a:latin typeface="Cambria" pitchFamily="18" charset="0"/>
              </a:rPr>
              <a:t>Επίπεδο τιμών σταθερό</a:t>
            </a:r>
          </a:p>
          <a:p>
            <a:pPr marL="0" indent="0" algn="just">
              <a:buNone/>
            </a:pPr>
            <a:r>
              <a:rPr lang="en-US" dirty="0">
                <a:latin typeface="Cambria" pitchFamily="18" charset="0"/>
              </a:rPr>
              <a:t>w = </a:t>
            </a:r>
            <a:r>
              <a:rPr lang="el-GR" dirty="0">
                <a:latin typeface="Cambria" pitchFamily="18" charset="0"/>
              </a:rPr>
              <a:t>οι μισθοί είναι σταθεροί και δεν μεταβάλλονται ανάλογα με το επίπεδο της απασχόλησης</a:t>
            </a:r>
          </a:p>
          <a:p>
            <a:pPr marL="0" indent="0" algn="just">
              <a:buNone/>
            </a:pPr>
            <a:endParaRPr lang="el-GR" dirty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el-GR" b="1" dirty="0">
                <a:latin typeface="Cambria" pitchFamily="18" charset="0"/>
              </a:rPr>
              <a:t>Δύο ερωτήματα:</a:t>
            </a:r>
          </a:p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α) μακροοικονομική ισορροπία (αγορά προϊόντος); (ΝΑΙ)</a:t>
            </a:r>
          </a:p>
          <a:p>
            <a:pPr marL="0" indent="0" algn="just">
              <a:buNone/>
            </a:pPr>
            <a:r>
              <a:rPr lang="el-GR" dirty="0">
                <a:latin typeface="Cambria" pitchFamily="18" charset="0"/>
              </a:rPr>
              <a:t>β) πλήρης απασχόληση (αγορά εργασίας); (ΟΧΙ)</a:t>
            </a:r>
          </a:p>
        </p:txBody>
      </p:sp>
    </p:spTree>
    <p:extLst>
      <p:ext uri="{BB962C8B-B14F-4D97-AF65-F5344CB8AC3E}">
        <p14:creationId xmlns:p14="http://schemas.microsoft.com/office/powerpoint/2010/main" val="150644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77D59-4F81-CAD6-4F0B-86A57210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l-GR" dirty="0">
                <a:solidFill>
                  <a:srgbClr val="FF0000"/>
                </a:solidFill>
              </a:rPr>
              <a:t>Προσφορά Προϊόντων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9DF4-3445-78F5-0BCD-7A68FF736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838" y="1825625"/>
            <a:ext cx="4485734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Aggregate Supply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AS</a:t>
            </a:r>
            <a:r>
              <a:rPr lang="el-GR" dirty="0"/>
              <a:t>=(Καθαρό προϊόν ανά ώρα εργασίας)Χ(σύνολο ωρών εργασίας)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AS=</a:t>
            </a:r>
            <a:r>
              <a:rPr lang="en-US" dirty="0" err="1"/>
              <a:t>yN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Το καθαρό προϊόν ανά ώρα εργασίας παραμένει αμετάβλητο.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767CEA-554B-C74E-A75B-5B1B13DCB52F}"/>
              </a:ext>
            </a:extLst>
          </p:cNvPr>
          <p:cNvCxnSpPr/>
          <p:nvPr/>
        </p:nvCxnSpPr>
        <p:spPr>
          <a:xfrm>
            <a:off x="6280030" y="1825625"/>
            <a:ext cx="0" cy="3772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297C48-D6F9-86FA-1564-12D193CC504D}"/>
              </a:ext>
            </a:extLst>
          </p:cNvPr>
          <p:cNvCxnSpPr/>
          <p:nvPr/>
        </p:nvCxnSpPr>
        <p:spPr>
          <a:xfrm>
            <a:off x="6280030" y="5598543"/>
            <a:ext cx="4175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7751AC-20FC-19C8-919D-1AE3CC17A110}"/>
              </a:ext>
            </a:extLst>
          </p:cNvPr>
          <p:cNvCxnSpPr>
            <a:cxnSpLocks/>
          </p:cNvCxnSpPr>
          <p:nvPr/>
        </p:nvCxnSpPr>
        <p:spPr>
          <a:xfrm flipV="1">
            <a:off x="6280029" y="2044460"/>
            <a:ext cx="3502326" cy="3554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BC4F0A6-CE8B-ACB4-5CB3-EF1CA5F694D2}"/>
              </a:ext>
            </a:extLst>
          </p:cNvPr>
          <p:cNvSpPr txBox="1"/>
          <p:nvPr/>
        </p:nvSpPr>
        <p:spPr>
          <a:xfrm>
            <a:off x="9920377" y="2130725"/>
            <a:ext cx="84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AS=</a:t>
            </a:r>
            <a:r>
              <a:rPr lang="en-US" dirty="0" err="1"/>
              <a:t>yN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2F8CF1-7DDA-E0EE-7AC7-FACC1C4B36EA}"/>
              </a:ext>
            </a:extLst>
          </p:cNvPr>
          <p:cNvSpPr txBox="1"/>
          <p:nvPr/>
        </p:nvSpPr>
        <p:spPr>
          <a:xfrm>
            <a:off x="9454551" y="5883215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</a:t>
            </a:r>
            <a:r>
              <a:rPr lang="el-GR" dirty="0"/>
              <a:t>απασχόληση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2E1EE9-10E7-4F5F-F9EC-956D5C167433}"/>
              </a:ext>
            </a:extLst>
          </p:cNvPr>
          <p:cNvSpPr txBox="1"/>
          <p:nvPr/>
        </p:nvSpPr>
        <p:spPr>
          <a:xfrm>
            <a:off x="5168826" y="1691490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</a:t>
            </a:r>
            <a:r>
              <a:rPr lang="el-GR" dirty="0"/>
              <a:t>Προϊόν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13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Εισοδήματα στην οικονομία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38907" y="5396161"/>
            <a:ext cx="89960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Κράτος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91334" y="2223740"/>
            <a:ext cx="139532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Ιδιώτες/</a:t>
            </a:r>
          </a:p>
          <a:p>
            <a:r>
              <a:rPr lang="el-GR" dirty="0"/>
              <a:t>οικογένειες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58263" y="2227698"/>
            <a:ext cx="1438214" cy="6463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 Εγχώριες</a:t>
            </a:r>
          </a:p>
          <a:p>
            <a:r>
              <a:rPr lang="el-GR" dirty="0"/>
              <a:t>επιχειρήσεις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314630" y="2499468"/>
            <a:ext cx="6815660" cy="51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314630" y="2853667"/>
            <a:ext cx="6815660" cy="255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95390" y="1878204"/>
            <a:ext cx="225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/>
              <a:t>Εθνικό εισόδημα </a:t>
            </a:r>
            <a:r>
              <a:rPr lang="en-GB" dirty="0"/>
              <a:t>(Y)</a:t>
            </a:r>
            <a:endParaRPr lang="el-GR" dirty="0"/>
          </a:p>
          <a:p>
            <a:pPr algn="ctr"/>
            <a:r>
              <a:rPr lang="el-GR" dirty="0"/>
              <a:t>(μισθοί, κέρδη, κλπ.)</a:t>
            </a:r>
            <a:r>
              <a:rPr lang="en-GB" dirty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42764" y="2942998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Κατανάλωση</a:t>
            </a:r>
            <a:r>
              <a:rPr lang="en-GB" dirty="0"/>
              <a:t> (C)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2764" y="4436918"/>
            <a:ext cx="155343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    Τράπεζες      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0136" y="2879191"/>
            <a:ext cx="2712628" cy="17423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3"/>
          </p:cNvCxnSpPr>
          <p:nvPr/>
        </p:nvCxnSpPr>
        <p:spPr>
          <a:xfrm flipV="1">
            <a:off x="6396203" y="2942998"/>
            <a:ext cx="3080306" cy="167858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6" idx="1"/>
          </p:cNvCxnSpPr>
          <p:nvPr/>
        </p:nvCxnSpPr>
        <p:spPr>
          <a:xfrm>
            <a:off x="1215736" y="2879191"/>
            <a:ext cx="3823171" cy="27016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6" idx="3"/>
          </p:cNvCxnSpPr>
          <p:nvPr/>
        </p:nvCxnSpPr>
        <p:spPr>
          <a:xfrm flipV="1">
            <a:off x="5938512" y="2942998"/>
            <a:ext cx="4514743" cy="26378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321318" y="4471370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φόροι</a:t>
            </a:r>
            <a:r>
              <a:rPr lang="en-GB" dirty="0"/>
              <a:t> (T)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84863" y="3433010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αποταμιεύσεις</a:t>
            </a:r>
            <a:r>
              <a:rPr lang="en-GB" dirty="0"/>
              <a:t> (S)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49953" y="3381055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επενδύσεις</a:t>
            </a:r>
            <a:r>
              <a:rPr lang="en-GB" dirty="0"/>
              <a:t> (I)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73535" y="4621584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Δαπάνες κράτους </a:t>
            </a:r>
            <a:r>
              <a:rPr lang="en-GB" dirty="0"/>
              <a:t>(G)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E271-158A-4724-B2FD-01CCC2C69353}" type="slidenum">
              <a:rPr lang="en-GB" smtClean="0"/>
              <a:t>6</a:t>
            </a:fld>
            <a:endParaRPr lang="en-GB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7263295-77A9-D422-83D8-36880CC440D3}"/>
              </a:ext>
            </a:extLst>
          </p:cNvPr>
          <p:cNvCxnSpPr>
            <a:cxnSpLocks/>
          </p:cNvCxnSpPr>
          <p:nvPr/>
        </p:nvCxnSpPr>
        <p:spPr>
          <a:xfrm flipH="1">
            <a:off x="10730579" y="2584838"/>
            <a:ext cx="1246441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E41363-E7C1-11B6-A453-40C5B5A907A5}"/>
              </a:ext>
            </a:extLst>
          </p:cNvPr>
          <p:cNvSpPr txBox="1"/>
          <p:nvPr/>
        </p:nvSpPr>
        <p:spPr>
          <a:xfrm>
            <a:off x="10716" y="305678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Εισαγωγές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C71D6-A5A7-53A9-7E98-B92B67D00180}"/>
              </a:ext>
            </a:extLst>
          </p:cNvPr>
          <p:cNvSpPr txBox="1"/>
          <p:nvPr/>
        </p:nvSpPr>
        <p:spPr>
          <a:xfrm>
            <a:off x="10698053" y="2827485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Εξαγωγές</a:t>
            </a:r>
            <a:endParaRPr lang="en-GB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0AEAE09-89C5-2408-5E5A-0BFFC95B557D}"/>
              </a:ext>
            </a:extLst>
          </p:cNvPr>
          <p:cNvCxnSpPr>
            <a:cxnSpLocks/>
          </p:cNvCxnSpPr>
          <p:nvPr/>
        </p:nvCxnSpPr>
        <p:spPr>
          <a:xfrm flipH="1">
            <a:off x="105828" y="2584838"/>
            <a:ext cx="73237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56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095853-D129-B796-81C9-A307894119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5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showing the amount of unemployment&#10;&#10;Description automatically generated">
            <a:extLst>
              <a:ext uri="{FF2B5EF4-FFF2-40B4-BE49-F238E27FC236}">
                <a16:creationId xmlns:a16="http://schemas.microsoft.com/office/drawing/2014/main" id="{7847491B-1AF3-97E6-4FEB-D3A9E7EEE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5" y="643466"/>
            <a:ext cx="1066232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5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84347-CF97-4BA0-5AED-8DDEC022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 </a:t>
            </a:r>
            <a:r>
              <a:rPr lang="el-GR" dirty="0">
                <a:solidFill>
                  <a:srgbClr val="FF0000"/>
                </a:solidFill>
              </a:rPr>
              <a:t> Συνολική Ζήτηση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D565-2AC4-64B0-6AD9-1EB9D8D8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81" y="1825625"/>
            <a:ext cx="6021237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 </a:t>
            </a:r>
            <a:r>
              <a:rPr lang="el-GR" dirty="0"/>
              <a:t>	κατανάλωση</a:t>
            </a:r>
            <a:endParaRPr lang="en-US" dirty="0"/>
          </a:p>
          <a:p>
            <a:r>
              <a:rPr lang="en-US" dirty="0"/>
              <a:t> I </a:t>
            </a:r>
            <a:r>
              <a:rPr lang="el-GR" dirty="0"/>
              <a:t>	επενδύσεις</a:t>
            </a:r>
            <a:endParaRPr lang="en-US" dirty="0"/>
          </a:p>
          <a:p>
            <a:r>
              <a:rPr lang="en-GB" dirty="0"/>
              <a:t>G </a:t>
            </a:r>
            <a:r>
              <a:rPr lang="el-GR" dirty="0"/>
              <a:t>	κυβερνητικές δαπάνες</a:t>
            </a:r>
          </a:p>
          <a:p>
            <a:r>
              <a:rPr lang="el-GR" dirty="0"/>
              <a:t> Χ  	εξαγωγές – εισαγωγές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Αποταμίευση = νοικοκυριά + αδιανέμητα κέρδη + κρατικό πλεόνασμα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 AD= C+I+G+X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GB" dirty="0"/>
              <a:t>C= </a:t>
            </a:r>
            <a:r>
              <a:rPr lang="en-GB" dirty="0" err="1"/>
              <a:t>cwN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US" dirty="0"/>
              <a:t>	N – </a:t>
            </a:r>
            <a:r>
              <a:rPr lang="el-GR" dirty="0"/>
              <a:t>ώρες εργασίας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w – </a:t>
            </a:r>
            <a:r>
              <a:rPr lang="el-GR" dirty="0"/>
              <a:t>μισθός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 - </a:t>
            </a:r>
            <a:r>
              <a:rPr lang="el-GR" dirty="0"/>
              <a:t>οριακή τάση για κατανάλωση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AD =</a:t>
            </a:r>
            <a:r>
              <a:rPr lang="en-GB" dirty="0" err="1"/>
              <a:t>cwN+I+G</a:t>
            </a:r>
            <a:r>
              <a:rPr lang="en-GB" dirty="0"/>
              <a:t> 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l-GR" dirty="0"/>
              <a:t>Κλειστή οικονομία)</a:t>
            </a: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7B5C23-962E-0D1F-EFC7-C4A5A4629E14}"/>
              </a:ext>
            </a:extLst>
          </p:cNvPr>
          <p:cNvCxnSpPr/>
          <p:nvPr/>
        </p:nvCxnSpPr>
        <p:spPr>
          <a:xfrm>
            <a:off x="6280030" y="1825625"/>
            <a:ext cx="0" cy="3772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976B96-0B4C-4C7A-22C7-698520C2EF52}"/>
              </a:ext>
            </a:extLst>
          </p:cNvPr>
          <p:cNvCxnSpPr/>
          <p:nvPr/>
        </p:nvCxnSpPr>
        <p:spPr>
          <a:xfrm>
            <a:off x="6280030" y="5598543"/>
            <a:ext cx="4175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E1D71BD-6F7D-D222-C209-29B2758BB8C7}"/>
              </a:ext>
            </a:extLst>
          </p:cNvPr>
          <p:cNvCxnSpPr>
            <a:cxnSpLocks/>
          </p:cNvCxnSpPr>
          <p:nvPr/>
        </p:nvCxnSpPr>
        <p:spPr>
          <a:xfrm flipV="1">
            <a:off x="6280028" y="2500057"/>
            <a:ext cx="4295957" cy="17527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39B900B-21F8-53C7-1C01-535F7EFF19FE}"/>
              </a:ext>
            </a:extLst>
          </p:cNvPr>
          <p:cNvSpPr txBox="1"/>
          <p:nvPr/>
        </p:nvSpPr>
        <p:spPr>
          <a:xfrm>
            <a:off x="10575985" y="23117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5E0062-B651-2FCD-1096-73490D1DE407}"/>
              </a:ext>
            </a:extLst>
          </p:cNvPr>
          <p:cNvSpPr txBox="1"/>
          <p:nvPr/>
        </p:nvSpPr>
        <p:spPr>
          <a:xfrm>
            <a:off x="9454551" y="5883215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</a:t>
            </a:r>
            <a:r>
              <a:rPr lang="el-GR" dirty="0"/>
              <a:t>απασχόληση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241F4-E135-DFAB-A482-1AEC39FEB35A}"/>
              </a:ext>
            </a:extLst>
          </p:cNvPr>
          <p:cNvSpPr txBox="1"/>
          <p:nvPr/>
        </p:nvSpPr>
        <p:spPr>
          <a:xfrm>
            <a:off x="5168826" y="1691490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</a:t>
            </a:r>
            <a:r>
              <a:rPr lang="el-GR" dirty="0"/>
              <a:t>Προϊόν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91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11292</TotalTime>
  <Words>3304</Words>
  <Application>Microsoft Office PowerPoint</Application>
  <PresentationFormat>Widescreen</PresentationFormat>
  <Paragraphs>608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Aptos</vt:lpstr>
      <vt:lpstr>Aptos Display</vt:lpstr>
      <vt:lpstr>Arial</vt:lpstr>
      <vt:lpstr>Calibri</vt:lpstr>
      <vt:lpstr>Cambria</vt:lpstr>
      <vt:lpstr>Cambria Math</vt:lpstr>
      <vt:lpstr>Wingdings</vt:lpstr>
      <vt:lpstr>Office Theme</vt:lpstr>
      <vt:lpstr>Θέμα του Office</vt:lpstr>
      <vt:lpstr>Μακροοικονομία</vt:lpstr>
      <vt:lpstr>Συνολική Ζήτηση Απασχόληση και Ανεργία</vt:lpstr>
      <vt:lpstr>Βασικά σημεία</vt:lpstr>
      <vt:lpstr>Αρχικές υποθέσεις</vt:lpstr>
      <vt:lpstr>AS     Προσφορά Προϊόντων </vt:lpstr>
      <vt:lpstr>Εισοδήματα στην οικονομία</vt:lpstr>
      <vt:lpstr>PowerPoint Presentation</vt:lpstr>
      <vt:lpstr>PowerPoint Presentation</vt:lpstr>
      <vt:lpstr>AD  Συνολική Ζήτηση</vt:lpstr>
      <vt:lpstr>Μισθοί – Κέρδος - Αποταμίευση</vt:lpstr>
      <vt:lpstr>Συνολική Ζήτηση Απασχόληση και Ανεργία-A</vt:lpstr>
      <vt:lpstr>Συνολική Ζήτηση Απασχόληση και Ανεργία-A</vt:lpstr>
      <vt:lpstr>Απασχόληση ισορροπίας Ν* - ανεργία </vt:lpstr>
      <vt:lpstr>Προσαρμογή στην ισορροπία απασχόλησης</vt:lpstr>
      <vt:lpstr>Απασχόληση ισορροπίας και ανεργία</vt:lpstr>
      <vt:lpstr>Παράδειγμα</vt:lpstr>
      <vt:lpstr>Συνολική Ζήτηση Απασχόληση και Ανεργία</vt:lpstr>
      <vt:lpstr>Ανεργία και Δημοσιονομική Πολιτική-Β</vt:lpstr>
      <vt:lpstr>Πολλαπλασιαστής απασχόλησης και πολλαπλασιαστής προϊόντος</vt:lpstr>
      <vt:lpstr>PowerPoint Presentation</vt:lpstr>
      <vt:lpstr>Δημοσιονομική Πολιτική και πολλαπλασιαστές απασχόλησης και προϊόντος</vt:lpstr>
      <vt:lpstr>Η διαδικασία του πολλαπλασιαστή</vt:lpstr>
      <vt:lpstr>Παράδειγμα</vt:lpstr>
      <vt:lpstr>Μέγεθος πολλαπλασιαστή</vt:lpstr>
      <vt:lpstr>cw   -- multiplier</vt:lpstr>
      <vt:lpstr>Οικονομικός κύκλος και ενσωματωμένοι σταθεροποιητές- Γ</vt:lpstr>
      <vt:lpstr>Επένδυση Συνολική ζήτηση και νομισματική πολιτική- Δ’</vt:lpstr>
      <vt:lpstr>Επένδυση</vt:lpstr>
      <vt:lpstr>Προσδιοριστικοί παράγοντες των επενδύσεων (σωστή εκδοχή, διόρθωση σελίδας 601)</vt:lpstr>
      <vt:lpstr>Μείωση επιτοκίου ή βελτίωση επιχειρηματικού κλίματος</vt:lpstr>
      <vt:lpstr>Ανεργία και τόνωση της απασχόλησης</vt:lpstr>
      <vt:lpstr>Μισθοί συνολική ζήτηση και ανεργία-Ε’</vt:lpstr>
      <vt:lpstr>Μισθοί συνολική ζήτηση και ανεργία-Ε’</vt:lpstr>
      <vt:lpstr>Μισθοί συνολική ζήτηση και ανεργία-Ε’</vt:lpstr>
      <vt:lpstr>Μισθοί συνολική ζήτηση και ανεργία-Ε’</vt:lpstr>
      <vt:lpstr>Μισθοί συνολική ζήτηση και ανεργία-Ε’</vt:lpstr>
      <vt:lpstr>Κατάσταση απασχόλησης οδηγούμενη από μισθούς</vt:lpstr>
      <vt:lpstr>Κατάσταση απασχόλησης οδηγούμενη από τα κέρδη</vt:lpstr>
      <vt:lpstr>Παράδειγμα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Συνολική Ζήτηση Απασχόληση και Ανεργία</dc:title>
  <dc:creator>Constantinos Repapis</dc:creator>
  <cp:lastModifiedBy>Constantinos Repapis</cp:lastModifiedBy>
  <cp:revision>16</cp:revision>
  <dcterms:created xsi:type="dcterms:W3CDTF">2024-05-16T09:02:52Z</dcterms:created>
  <dcterms:modified xsi:type="dcterms:W3CDTF">2024-05-28T11:33:02Z</dcterms:modified>
</cp:coreProperties>
</file>