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86" r:id="rId4"/>
    <p:sldId id="274" r:id="rId5"/>
    <p:sldId id="279" r:id="rId6"/>
    <p:sldId id="288" r:id="rId7"/>
    <p:sldId id="289" r:id="rId8"/>
    <p:sldId id="290" r:id="rId9"/>
    <p:sldId id="287" r:id="rId10"/>
    <p:sldId id="285" r:id="rId11"/>
    <p:sldId id="273" r:id="rId12"/>
    <p:sldId id="272" r:id="rId13"/>
    <p:sldId id="275" r:id="rId14"/>
    <p:sldId id="276" r:id="rId15"/>
    <p:sldId id="277" r:id="rId16"/>
    <p:sldId id="281" r:id="rId17"/>
    <p:sldId id="283" r:id="rId18"/>
    <p:sldId id="298" r:id="rId19"/>
    <p:sldId id="297" r:id="rId20"/>
    <p:sldId id="299" r:id="rId21"/>
    <p:sldId id="280" r:id="rId22"/>
    <p:sldId id="300" r:id="rId23"/>
    <p:sldId id="292" r:id="rId24"/>
    <p:sldId id="291" r:id="rId25"/>
    <p:sldId id="282"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4660"/>
  </p:normalViewPr>
  <p:slideViewPr>
    <p:cSldViewPr snapToGrid="0">
      <p:cViewPr varScale="1">
        <p:scale>
          <a:sx n="75" d="100"/>
          <a:sy n="75" d="100"/>
        </p:scale>
        <p:origin x="6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AE189-E333-63EA-31E3-1C9947F87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A3AAE5-3F8B-0E2A-48BE-9EA74E61D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B68044-2022-555A-9141-B3904ED60B5C}"/>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95A39EC9-2255-01B6-BFC2-AA62C275A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EE92A8-C1A3-52B8-3077-F67F9D578C23}"/>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14562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1D8E-18AE-237E-1528-C13114F615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8F2058-0498-81F9-9440-3F577EB0B7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EE4FC-23EC-2E17-6D97-24689C943B5B}"/>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CB21A2F1-9B87-6E6E-C21C-3B2C32640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190B6-02BE-2F51-8DE5-A9705D89674D}"/>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4009643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83B68-D906-95B9-92E2-13701AB079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8B6F2-E7BA-4F60-6AA9-8EAD283E9A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76B9F-E4CC-4367-283D-1E559D807333}"/>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51C2427D-83D0-91E4-FD24-5E5669B18F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2BE8E-F816-1E81-77B7-1B1FA90C781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410578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91173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19283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2648007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14/4/2024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82207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02AD549-B1F4-4F18-ABA4-776AFC95270A}" type="datetimeFigureOut">
              <a:rPr lang="el-GR" smtClean="0"/>
              <a:pPr/>
              <a:t>14/4/2024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71862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02AD549-B1F4-4F18-ABA4-776AFC95270A}" type="datetimeFigureOut">
              <a:rPr lang="el-GR" smtClean="0"/>
              <a:pPr/>
              <a:t>14/4/2024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4233940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pPr/>
              <a:t>14/4/2024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9172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14/4/2024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365439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E4D8-7806-5476-7DCC-B8DBEEB82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3E1878-17F8-C130-C909-B88D1BD14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90837F-6275-A96F-1846-9C10812F1AC5}"/>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9127E751-C596-CE41-54CD-977B9FC56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796E7-2FE3-C57B-F10C-160BE5F9AFA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24385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pPr/>
              <a:t>14/4/2024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75185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1290798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pPr/>
              <a:t>‹#›</a:t>
            </a:fld>
            <a:endParaRPr lang="el-GR"/>
          </a:p>
        </p:txBody>
      </p:sp>
    </p:spTree>
    <p:extLst>
      <p:ext uri="{BB962C8B-B14F-4D97-AF65-F5344CB8AC3E}">
        <p14:creationId xmlns:p14="http://schemas.microsoft.com/office/powerpoint/2010/main" val="80195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5B59-43A0-D7AB-3DC6-FD311BC62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9C57A3-2F86-37FB-DABA-D349C147F2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59F934-BAB0-3B7C-D87A-35ED21E30523}"/>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E2AC3D3C-47F7-D2E3-7DF4-883639C5A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87DFBC-7766-132B-3901-F82DC1C3DCF6}"/>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60776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8A8F-DAEA-A7CB-4D86-2EB03B6652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55CC9-DFAA-7950-8EE0-F1BAA4EB7A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FBFBA6-1F0A-62A9-DB49-2266990726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BE1C14-74B1-0E20-B673-5F57A365FBF9}"/>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6" name="Footer Placeholder 5">
            <a:extLst>
              <a:ext uri="{FF2B5EF4-FFF2-40B4-BE49-F238E27FC236}">
                <a16:creationId xmlns:a16="http://schemas.microsoft.com/office/drawing/2014/main" id="{307361AA-D46E-01D6-E94C-D087AF8898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56B5AD-DD58-0848-EF32-E012BFCF338C}"/>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85185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3995-AB70-FE7B-F47B-771E30FABC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12DA8F-8F0C-758A-6D41-0F72FAE4F9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BF053-2285-7683-F79C-213349B411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77DD81-61A8-3BEF-8E42-FBC685324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00EBDB-6D1E-B0BE-4650-F744EE486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7E97E2-3201-CDAC-824E-EB56BF6FA606}"/>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8" name="Footer Placeholder 7">
            <a:extLst>
              <a:ext uri="{FF2B5EF4-FFF2-40B4-BE49-F238E27FC236}">
                <a16:creationId xmlns:a16="http://schemas.microsoft.com/office/drawing/2014/main" id="{4AAF727D-05AE-58FE-37CC-BCC764EBA5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0DDE09-B2F0-FDD8-4B93-46FD8801F4E2}"/>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29811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C1DD-1BA9-58F4-B2D1-09839139B4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448D6-E987-7091-6704-9169B6C4C4DC}"/>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4" name="Footer Placeholder 3">
            <a:extLst>
              <a:ext uri="{FF2B5EF4-FFF2-40B4-BE49-F238E27FC236}">
                <a16:creationId xmlns:a16="http://schemas.microsoft.com/office/drawing/2014/main" id="{BB1A89AF-85BD-E860-7F1F-1D0858872D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B2A85F-58C6-DE69-912F-3704E1E14B15}"/>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01733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A58E2-F109-C3C3-7D43-17DA91103F2A}"/>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3" name="Footer Placeholder 2">
            <a:extLst>
              <a:ext uri="{FF2B5EF4-FFF2-40B4-BE49-F238E27FC236}">
                <a16:creationId xmlns:a16="http://schemas.microsoft.com/office/drawing/2014/main" id="{97B4EA20-09DC-3FDA-583D-B0F00183679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E81BCE-87D9-3F59-8B90-FA4CD7C2B16A}"/>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327101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8F86-2B80-8A4B-0675-597CCA1D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9FBEC6-725F-27B8-0E11-111F6D446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1F14F0-6891-2BE1-C788-5189B75C0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4ACB4-A07F-F521-12A2-EF3C39A38395}"/>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6" name="Footer Placeholder 5">
            <a:extLst>
              <a:ext uri="{FF2B5EF4-FFF2-40B4-BE49-F238E27FC236}">
                <a16:creationId xmlns:a16="http://schemas.microsoft.com/office/drawing/2014/main" id="{2ACB1FCF-466B-AE74-7C1C-74341FFE7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C513A-7105-BB8C-762D-F6017A2C6B8A}"/>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17403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E4FD-4074-969E-FD91-D1C7AC0FF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E6DD5B-FCD0-EEC5-72FE-08B8EAEC6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E31B7E-FDD1-3CB3-F983-B3BAA5974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2F6BE-6479-F86A-0650-7F6444F69AE9}"/>
              </a:ext>
            </a:extLst>
          </p:cNvPr>
          <p:cNvSpPr>
            <a:spLocks noGrp="1"/>
          </p:cNvSpPr>
          <p:nvPr>
            <p:ph type="dt" sz="half" idx="10"/>
          </p:nvPr>
        </p:nvSpPr>
        <p:spPr/>
        <p:txBody>
          <a:bodyPr/>
          <a:lstStyle/>
          <a:p>
            <a:fld id="{E60CC2C2-D8D9-4BE1-9A8D-A7E85F2CBD0F}" type="datetimeFigureOut">
              <a:rPr lang="en-GB" smtClean="0"/>
              <a:t>14/04/2024</a:t>
            </a:fld>
            <a:endParaRPr lang="en-GB"/>
          </a:p>
        </p:txBody>
      </p:sp>
      <p:sp>
        <p:nvSpPr>
          <p:cNvPr id="6" name="Footer Placeholder 5">
            <a:extLst>
              <a:ext uri="{FF2B5EF4-FFF2-40B4-BE49-F238E27FC236}">
                <a16:creationId xmlns:a16="http://schemas.microsoft.com/office/drawing/2014/main" id="{4951CB4E-30F3-4FBD-632C-940A13D0C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12E464-199B-B5A7-7F4A-E0FF8ED878C5}"/>
              </a:ext>
            </a:extLst>
          </p:cNvPr>
          <p:cNvSpPr>
            <a:spLocks noGrp="1"/>
          </p:cNvSpPr>
          <p:nvPr>
            <p:ph type="sldNum" sz="quarter" idx="12"/>
          </p:nvPr>
        </p:nvSpPr>
        <p:spPr/>
        <p:txBody>
          <a:bodyPr/>
          <a:lstStyle/>
          <a:p>
            <a:fld id="{37E6400E-3CD8-427B-BBF2-690747E276EB}" type="slidenum">
              <a:rPr lang="en-GB" smtClean="0"/>
              <a:t>‹#›</a:t>
            </a:fld>
            <a:endParaRPr lang="en-GB"/>
          </a:p>
        </p:txBody>
      </p:sp>
    </p:spTree>
    <p:extLst>
      <p:ext uri="{BB962C8B-B14F-4D97-AF65-F5344CB8AC3E}">
        <p14:creationId xmlns:p14="http://schemas.microsoft.com/office/powerpoint/2010/main" val="103194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1DB1A-277B-76C5-1CFB-26088C3EAF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548AF9-57C9-3B72-E2F6-99DB15777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2EBFA-DA23-8FB7-16FB-CCE4F66D1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0CC2C2-D8D9-4BE1-9A8D-A7E85F2CBD0F}" type="datetimeFigureOut">
              <a:rPr lang="en-GB" smtClean="0"/>
              <a:t>14/04/2024</a:t>
            </a:fld>
            <a:endParaRPr lang="en-GB"/>
          </a:p>
        </p:txBody>
      </p:sp>
      <p:sp>
        <p:nvSpPr>
          <p:cNvPr id="5" name="Footer Placeholder 4">
            <a:extLst>
              <a:ext uri="{FF2B5EF4-FFF2-40B4-BE49-F238E27FC236}">
                <a16:creationId xmlns:a16="http://schemas.microsoft.com/office/drawing/2014/main" id="{0C5ECF36-4BEF-7A87-B327-FD9AD42CE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6A118EE-F7CD-AD06-9C3B-4B76BAFA5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E6400E-3CD8-427B-BBF2-690747E276EB}" type="slidenum">
              <a:rPr lang="en-GB" smtClean="0"/>
              <a:t>‹#›</a:t>
            </a:fld>
            <a:endParaRPr lang="en-GB"/>
          </a:p>
        </p:txBody>
      </p:sp>
    </p:spTree>
    <p:extLst>
      <p:ext uri="{BB962C8B-B14F-4D97-AF65-F5344CB8AC3E}">
        <p14:creationId xmlns:p14="http://schemas.microsoft.com/office/powerpoint/2010/main" val="195299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pPr/>
              <a:t>14/4/2024</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pPr/>
              <a:t>‹#›</a:t>
            </a:fld>
            <a:endParaRPr lang="el-GR"/>
          </a:p>
        </p:txBody>
      </p:sp>
    </p:spTree>
    <p:extLst>
      <p:ext uri="{BB962C8B-B14F-4D97-AF65-F5344CB8AC3E}">
        <p14:creationId xmlns:p14="http://schemas.microsoft.com/office/powerpoint/2010/main" val="158552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DCF8-7CC4-955F-2B3A-26B1AD50B9C1}"/>
              </a:ext>
            </a:extLst>
          </p:cNvPr>
          <p:cNvSpPr>
            <a:spLocks noGrp="1"/>
          </p:cNvSpPr>
          <p:nvPr>
            <p:ph type="title"/>
          </p:nvPr>
        </p:nvSpPr>
        <p:spPr>
          <a:xfrm>
            <a:off x="448732" y="365125"/>
            <a:ext cx="11514667" cy="1325563"/>
          </a:xfrm>
        </p:spPr>
        <p:txBody>
          <a:bodyPr/>
          <a:lstStyle/>
          <a:p>
            <a:pPr algn="ctr"/>
            <a:r>
              <a:rPr lang="el-GR" dirty="0">
                <a:solidFill>
                  <a:srgbClr val="FF0000"/>
                </a:solidFill>
              </a:rPr>
              <a:t>Συγκριτικό Πλεονέκτημα </a:t>
            </a:r>
            <a:br>
              <a:rPr lang="el-GR" dirty="0">
                <a:solidFill>
                  <a:srgbClr val="FF0000"/>
                </a:solidFill>
              </a:rPr>
            </a:br>
            <a:r>
              <a:rPr lang="en-US" dirty="0">
                <a:solidFill>
                  <a:srgbClr val="FF0000"/>
                </a:solidFill>
              </a:rPr>
              <a:t>(Comparative Advantage)</a:t>
            </a:r>
            <a:endParaRPr lang="en-GB" dirty="0">
              <a:solidFill>
                <a:srgbClr val="FF0000"/>
              </a:solidFill>
            </a:endParaRPr>
          </a:p>
        </p:txBody>
      </p:sp>
      <p:sp>
        <p:nvSpPr>
          <p:cNvPr id="3" name="Content Placeholder 2">
            <a:extLst>
              <a:ext uri="{FF2B5EF4-FFF2-40B4-BE49-F238E27FC236}">
                <a16:creationId xmlns:a16="http://schemas.microsoft.com/office/drawing/2014/main" id="{4CA7F20A-3118-D214-823A-96D1F2B303C0}"/>
              </a:ext>
            </a:extLst>
          </p:cNvPr>
          <p:cNvSpPr>
            <a:spLocks noGrp="1"/>
          </p:cNvSpPr>
          <p:nvPr>
            <p:ph idx="1"/>
          </p:nvPr>
        </p:nvSpPr>
        <p:spPr/>
        <p:txBody>
          <a:bodyPr>
            <a:normAutofit fontScale="92500" lnSpcReduction="10000"/>
          </a:bodyPr>
          <a:lstStyle/>
          <a:p>
            <a:r>
              <a:rPr lang="el-GR" dirty="0">
                <a:solidFill>
                  <a:srgbClr val="FF0000"/>
                </a:solidFill>
              </a:rPr>
              <a:t>Απόλυτο Πλεονέκτημα </a:t>
            </a:r>
            <a:r>
              <a:rPr lang="en-US" dirty="0"/>
              <a:t>(Absolute Advantage)</a:t>
            </a:r>
          </a:p>
          <a:p>
            <a:pPr lvl="1"/>
            <a:r>
              <a:rPr lang="el-GR" dirty="0"/>
              <a:t>Η δυνατότητα μιας χώρας η μιας περιοχής να παράγει, σε σχέση με άλλη χώρα ή περιοχή, ορισμένα προϊόντα με χαμηλότερο εργατικό κόστος, λόγω φυσικών πλεονεκτημάτων, φθηνών εργατικών, περισσότερου κεφαλαίου, η υψηλής γενικά παραγωγικότητας.  </a:t>
            </a:r>
          </a:p>
          <a:p>
            <a:pPr marL="457200" lvl="1" indent="0">
              <a:buNone/>
            </a:pPr>
            <a:endParaRPr lang="el-GR" sz="1100" dirty="0"/>
          </a:p>
          <a:p>
            <a:r>
              <a:rPr lang="el-GR" dirty="0">
                <a:solidFill>
                  <a:srgbClr val="FF0000"/>
                </a:solidFill>
              </a:rPr>
              <a:t>Συγκριτικό Πλεονέκτημα </a:t>
            </a:r>
            <a:r>
              <a:rPr lang="en-US" dirty="0"/>
              <a:t>(Comparative Advantage)</a:t>
            </a:r>
            <a:endParaRPr lang="el-GR" dirty="0"/>
          </a:p>
          <a:p>
            <a:pPr lvl="1"/>
            <a:r>
              <a:rPr lang="el-GR" dirty="0"/>
              <a:t>Η δυνατότητα μιας χώρας να παράγει ένα αγαθό με χαμηλότερο συγκριτικό κόστος από μια άλλη χώρα σε ένα σύστημα διεθνούς εμπορίου.</a:t>
            </a:r>
          </a:p>
          <a:p>
            <a:pPr lvl="1"/>
            <a:endParaRPr lang="en-US" sz="1100" dirty="0"/>
          </a:p>
          <a:p>
            <a:r>
              <a:rPr lang="el-GR" dirty="0"/>
              <a:t>Ο </a:t>
            </a:r>
            <a:r>
              <a:rPr lang="en-US" dirty="0"/>
              <a:t>Ricardo </a:t>
            </a:r>
            <a:r>
              <a:rPr lang="el-GR" dirty="0"/>
              <a:t>έδειξε ότι το εμπόριο </a:t>
            </a:r>
            <a:r>
              <a:rPr lang="el-GR" dirty="0">
                <a:solidFill>
                  <a:srgbClr val="FF0000"/>
                </a:solidFill>
              </a:rPr>
              <a:t>βασίζεται στο συγκριτικό πλεονέκτημα</a:t>
            </a:r>
            <a:r>
              <a:rPr lang="el-GR" dirty="0"/>
              <a:t>. </a:t>
            </a:r>
          </a:p>
          <a:p>
            <a:pPr lvl="1"/>
            <a:r>
              <a:rPr lang="el-GR" dirty="0"/>
              <a:t>Αυτό όμως δεν σημαίνει ότι το πλεόνασμα κατανέμεται ίσο μεταξύ των κρατών ούτε απαραίτητα μεταξύ των τάξεων στο εσωτερικό τους.  </a:t>
            </a:r>
            <a:endParaRPr lang="en-GB" dirty="0"/>
          </a:p>
        </p:txBody>
      </p:sp>
    </p:spTree>
    <p:extLst>
      <p:ext uri="{BB962C8B-B14F-4D97-AF65-F5344CB8AC3E}">
        <p14:creationId xmlns:p14="http://schemas.microsoft.com/office/powerpoint/2010/main" val="384730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03512" y="0"/>
            <a:ext cx="8568952" cy="548680"/>
          </a:xfrm>
        </p:spPr>
        <p:txBody>
          <a:bodyPr>
            <a:normAutofit fontScale="90000"/>
          </a:bodyPr>
          <a:lstStyle/>
          <a:p>
            <a:br>
              <a:rPr lang="el-GR" sz="3200" b="1" dirty="0">
                <a:solidFill>
                  <a:srgbClr val="FF0000"/>
                </a:solidFill>
                <a:latin typeface="Cambria" pitchFamily="18" charset="0"/>
              </a:rPr>
            </a:br>
            <a:r>
              <a:rPr lang="el-GR" sz="3200" b="1" dirty="0">
                <a:solidFill>
                  <a:srgbClr val="FF0000"/>
                </a:solidFill>
                <a:latin typeface="Cambria" pitchFamily="18" charset="0"/>
              </a:rPr>
              <a:t>Χαρακτηριστικά του υποδείγματος</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558800" y="548680"/>
            <a:ext cx="10769600" cy="6192688"/>
          </a:xfrm>
        </p:spPr>
        <p:txBody>
          <a:bodyPr>
            <a:normAutofit/>
          </a:bodyPr>
          <a:lstStyle/>
          <a:p>
            <a:r>
              <a:rPr lang="el-GR" dirty="0">
                <a:latin typeface="Cambria" pitchFamily="18" charset="0"/>
              </a:rPr>
              <a:t>Φυσικές ποσότητες και όχι χρηματικά μεγέθη (τιμές)</a:t>
            </a:r>
          </a:p>
          <a:p>
            <a:r>
              <a:rPr lang="el-GR" dirty="0">
                <a:latin typeface="Cambria" pitchFamily="18" charset="0"/>
              </a:rPr>
              <a:t>Ένα αγαθό (εισροή, κεφαλαιουχικό αγαθό και εκροή-καταναλωτικό αγαθό).</a:t>
            </a:r>
          </a:p>
          <a:p>
            <a:r>
              <a:rPr lang="el-GR" dirty="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a:latin typeface="Cambria" pitchFamily="18" charset="0"/>
              </a:rPr>
              <a:t>Ποιος αποκομίζει το πλεόνασμα; Από τις πιο σπουδαίες ερωτήσεις της Πολιτικής Οικονομίας</a:t>
            </a:r>
          </a:p>
          <a:p>
            <a:r>
              <a:rPr lang="el-GR" dirty="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a:latin typeface="Cambria" pitchFamily="18" charset="0"/>
              </a:rPr>
              <a:t>Οι παραγωγοί αποξενώνονται από το πλεόνασμα ----</a:t>
            </a:r>
            <a:r>
              <a:rPr lang="el-GR" dirty="0">
                <a:latin typeface="Cambria" pitchFamily="18" charset="0"/>
                <a:sym typeface="Wingdings" pitchFamily="2" charset="2"/>
              </a:rPr>
              <a:t> τάξεις και ταξικά οικονομικά συστήματα</a:t>
            </a:r>
            <a:r>
              <a:rPr lang="el-GR" dirty="0">
                <a:latin typeface="Cambria" pitchFamily="18" charset="0"/>
              </a:rPr>
              <a:t>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036496" cy="720080"/>
          </a:xfrm>
        </p:spPr>
        <p:txBody>
          <a:bodyPr>
            <a:noAutofit/>
          </a:bodyPr>
          <a:lstStyle/>
          <a:p>
            <a:r>
              <a:rPr lang="el-GR" sz="2400" b="1" dirty="0">
                <a:solidFill>
                  <a:srgbClr val="FF0000"/>
                </a:solidFill>
                <a:latin typeface="Cambria" pitchFamily="18" charset="0"/>
              </a:rPr>
              <a:t>Παραγωγή συνολικού προϊόντος και πλεονάσματος (</a:t>
            </a:r>
            <a:r>
              <a:rPr lang="en-US" sz="2400" b="1" dirty="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03512" y="908721"/>
            <a:ext cx="8507288" cy="5217443"/>
          </a:xfrm>
        </p:spPr>
        <p:txBody>
          <a:bodyPr>
            <a:normAutofit fontScale="70000" lnSpcReduction="20000"/>
          </a:bodyPr>
          <a:lstStyle/>
          <a:p>
            <a:pPr marL="0" indent="0">
              <a:buNone/>
            </a:pPr>
            <a:r>
              <a:rPr lang="el-GR" sz="2600" dirty="0">
                <a:latin typeface="Cambria" pitchFamily="18" charset="0"/>
              </a:rPr>
              <a:t>                              Εργασία (ώρες)</a:t>
            </a:r>
            <a:r>
              <a:rPr lang="en-US" sz="2600" dirty="0">
                <a:latin typeface="Cambria" pitchFamily="18" charset="0"/>
              </a:rPr>
              <a:t> = 1000hrs </a:t>
            </a:r>
          </a:p>
          <a:p>
            <a:pPr marL="0" indent="0">
              <a:buNone/>
            </a:pPr>
            <a:r>
              <a:rPr lang="en-US" sz="2600" dirty="0">
                <a:latin typeface="Cambria" pitchFamily="18" charset="0"/>
              </a:rPr>
              <a:t>					</a:t>
            </a:r>
            <a:r>
              <a:rPr lang="el-GR" sz="2600" dirty="0">
                <a:latin typeface="Cambria" pitchFamily="18" charset="0"/>
              </a:rPr>
              <a:t>Παραγωγικότητα: 1</a:t>
            </a:r>
            <a:r>
              <a:rPr lang="en-US" sz="2600" dirty="0" err="1">
                <a:latin typeface="Cambria" pitchFamily="18" charset="0"/>
              </a:rPr>
              <a:t>hr</a:t>
            </a:r>
            <a:r>
              <a:rPr lang="en-US" sz="2600" dirty="0">
                <a:latin typeface="Cambria" pitchFamily="18" charset="0"/>
              </a:rPr>
              <a:t>--</a:t>
            </a:r>
            <a:r>
              <a:rPr lang="en-US" sz="2600" dirty="0">
                <a:latin typeface="Cambria" pitchFamily="18" charset="0"/>
                <a:sym typeface="Wingdings" pitchFamily="2" charset="2"/>
              </a:rPr>
              <a:t>1/10kg</a:t>
            </a:r>
            <a:endParaRPr lang="el-GR" sz="2600" dirty="0">
              <a:latin typeface="Cambria" pitchFamily="18" charset="0"/>
            </a:endParaRPr>
          </a:p>
          <a:p>
            <a:pPr marL="0" indent="0">
              <a:buNone/>
            </a:pPr>
            <a:r>
              <a:rPr lang="en-US" dirty="0">
                <a:latin typeface="Cambria" pitchFamily="18" charset="0"/>
              </a:rPr>
              <a:t>							 </a:t>
            </a:r>
            <a:r>
              <a:rPr lang="en-US" sz="2600" dirty="0">
                <a:latin typeface="Cambria" pitchFamily="18" charset="0"/>
              </a:rPr>
              <a:t>1kg </a:t>
            </a:r>
            <a:r>
              <a:rPr lang="en-US" sz="2600" dirty="0">
                <a:latin typeface="Cambria" pitchFamily="18" charset="0"/>
                <a:sym typeface="Wingdings" pitchFamily="2" charset="2"/>
              </a:rPr>
              <a:t> 10hrs</a:t>
            </a:r>
            <a:r>
              <a:rPr lang="en-US" dirty="0"/>
              <a:t>		</a:t>
            </a:r>
            <a:endParaRPr lang="el-GR" dirty="0"/>
          </a:p>
          <a:p>
            <a:pPr marL="0" indent="0">
              <a:buNone/>
            </a:pPr>
            <a:r>
              <a:rPr lang="el-GR" dirty="0"/>
              <a:t> </a:t>
            </a:r>
          </a:p>
          <a:p>
            <a:pPr marL="0" indent="0">
              <a:buNone/>
            </a:pPr>
            <a:r>
              <a:rPr lang="el-GR" dirty="0" err="1">
                <a:latin typeface="Cambria" pitchFamily="18" charset="0"/>
              </a:rPr>
              <a:t>Συνο</a:t>
            </a:r>
            <a:endParaRPr lang="el-GR" dirty="0">
              <a:latin typeface="Cambria" pitchFamily="18" charset="0"/>
            </a:endParaRPr>
          </a:p>
          <a:p>
            <a:pPr marL="0" indent="0">
              <a:buNone/>
            </a:pPr>
            <a:r>
              <a:rPr lang="el-GR" dirty="0" err="1">
                <a:latin typeface="Cambria" pitchFamily="18" charset="0"/>
              </a:rPr>
              <a:t>λικό</a:t>
            </a:r>
            <a:r>
              <a:rPr lang="en-US" dirty="0">
                <a:latin typeface="Cambria" pitchFamily="18" charset="0"/>
              </a:rPr>
              <a:t>			</a:t>
            </a:r>
            <a:r>
              <a:rPr lang="el-GR" dirty="0">
                <a:solidFill>
                  <a:srgbClr val="FF0000"/>
                </a:solidFill>
                <a:latin typeface="Cambria" pitchFamily="18" charset="0"/>
              </a:rPr>
              <a:t>Καθαρό προϊόν</a:t>
            </a:r>
            <a:r>
              <a:rPr lang="en-US" dirty="0">
                <a:solidFill>
                  <a:srgbClr val="FF0000"/>
                </a:solidFill>
                <a:latin typeface="Cambria" pitchFamily="18" charset="0"/>
              </a:rPr>
              <a:t> = 70kg</a:t>
            </a:r>
            <a:endParaRPr lang="el-GR" dirty="0">
              <a:solidFill>
                <a:srgbClr val="FF0000"/>
              </a:solidFill>
              <a:latin typeface="Cambria" pitchFamily="18" charset="0"/>
            </a:endParaRPr>
          </a:p>
          <a:p>
            <a:pPr marL="0" indent="0">
              <a:buNone/>
            </a:pPr>
            <a:r>
              <a:rPr lang="el-GR" dirty="0">
                <a:latin typeface="Cambria" pitchFamily="18" charset="0"/>
              </a:rPr>
              <a:t>Προϊόν </a:t>
            </a:r>
            <a:r>
              <a:rPr lang="en-US" dirty="0">
                <a:latin typeface="Cambria" pitchFamily="18" charset="0"/>
              </a:rPr>
              <a:t>=</a:t>
            </a:r>
          </a:p>
          <a:p>
            <a:pPr marL="0" indent="0">
              <a:buNone/>
            </a:pPr>
            <a:r>
              <a:rPr lang="en-US" dirty="0">
                <a:latin typeface="Cambria" pitchFamily="18" charset="0"/>
              </a:rPr>
              <a:t>100kg</a:t>
            </a:r>
            <a:r>
              <a:rPr lang="el-GR" dirty="0">
                <a:latin typeface="Cambria" pitchFamily="18" charset="0"/>
              </a:rPr>
              <a:t>                         </a:t>
            </a:r>
          </a:p>
          <a:p>
            <a:pPr marL="0" indent="0">
              <a:buNone/>
            </a:pPr>
            <a:r>
              <a:rPr lang="el-GR" dirty="0">
                <a:latin typeface="Cambria" pitchFamily="18" charset="0"/>
              </a:rPr>
              <a:t>σιτάρι                      </a:t>
            </a:r>
          </a:p>
          <a:p>
            <a:pPr marL="0" indent="0">
              <a:buNone/>
            </a:pPr>
            <a:r>
              <a:rPr lang="el-GR" dirty="0"/>
              <a:t>			</a:t>
            </a:r>
            <a:r>
              <a:rPr lang="el-GR" sz="2600" dirty="0">
                <a:solidFill>
                  <a:schemeClr val="accent1"/>
                </a:solidFill>
              </a:rPr>
              <a:t>Αναγκαίο προϊόν</a:t>
            </a:r>
            <a:r>
              <a:rPr lang="en-US" sz="2600" dirty="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a:p>
          <a:p>
            <a:pPr marL="0" indent="0">
              <a:buNone/>
            </a:pPr>
            <a:r>
              <a:rPr lang="el-GR" dirty="0"/>
              <a:t>			                              Πρώτες ύλες = 10</a:t>
            </a:r>
            <a:r>
              <a:rPr lang="en-US" dirty="0"/>
              <a:t>kg </a:t>
            </a:r>
            <a:r>
              <a:rPr lang="el-GR" dirty="0"/>
              <a:t>σπόροι</a:t>
            </a:r>
          </a:p>
          <a:p>
            <a:pPr marL="0" indent="0">
              <a:buNone/>
            </a:pPr>
            <a:r>
              <a:rPr lang="el-GR" dirty="0"/>
              <a:t>					Αποσβέσεις = 20</a:t>
            </a:r>
            <a:r>
              <a:rPr lang="en-US" dirty="0"/>
              <a:t>kg </a:t>
            </a:r>
            <a:r>
              <a:rPr lang="el-GR" dirty="0"/>
              <a:t>ζωοτροφές</a:t>
            </a:r>
          </a:p>
        </p:txBody>
      </p:sp>
      <p:sp>
        <p:nvSpPr>
          <p:cNvPr id="4" name="Ορθογώνιο 3"/>
          <p:cNvSpPr/>
          <p:nvPr/>
        </p:nvSpPr>
        <p:spPr>
          <a:xfrm>
            <a:off x="3035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S= </a:t>
            </a:r>
            <a:r>
              <a:rPr lang="el-GR" dirty="0">
                <a:latin typeface="Cambria" pitchFamily="18" charset="0"/>
              </a:rPr>
              <a:t>Πλεόνασμα</a:t>
            </a:r>
          </a:p>
          <a:p>
            <a:pPr algn="ctr"/>
            <a:r>
              <a:rPr lang="en-US" dirty="0">
                <a:latin typeface="Cambria" pitchFamily="18" charset="0"/>
              </a:rPr>
              <a:t>= 20kg</a:t>
            </a:r>
            <a:endParaRPr lang="el-GR" dirty="0">
              <a:latin typeface="Cambria" pitchFamily="18" charset="0"/>
            </a:endParaRPr>
          </a:p>
          <a:p>
            <a:pPr algn="ctr"/>
            <a:r>
              <a:rPr lang="el-GR" dirty="0"/>
              <a:t>                	      </a:t>
            </a:r>
          </a:p>
          <a:p>
            <a:pPr algn="ctr"/>
            <a:endParaRPr lang="el-GR" dirty="0">
              <a:latin typeface="Cambria" pitchFamily="18" charset="0"/>
            </a:endParaRPr>
          </a:p>
          <a:p>
            <a:pPr algn="ctr"/>
            <a:endParaRPr lang="el-GR" sz="1600" dirty="0">
              <a:latin typeface="Cambria" pitchFamily="18" charset="0"/>
            </a:endParaRPr>
          </a:p>
          <a:p>
            <a:pPr algn="ctr"/>
            <a:r>
              <a:rPr lang="el-GR" sz="1600" dirty="0">
                <a:latin typeface="Cambria" pitchFamily="18" charset="0"/>
              </a:rPr>
              <a:t>Αμοιβή Παραγωγών </a:t>
            </a:r>
            <a:r>
              <a:rPr lang="en-US" sz="1600" dirty="0">
                <a:latin typeface="Cambria" pitchFamily="18" charset="0"/>
              </a:rPr>
              <a:t>W =50kg</a:t>
            </a:r>
            <a:endParaRPr lang="el-GR" sz="1600" dirty="0">
              <a:latin typeface="Cambria" pitchFamily="18" charset="0"/>
            </a:endParaRPr>
          </a:p>
          <a:p>
            <a:pPr algn="ctr"/>
            <a:endParaRPr lang="el-GR" dirty="0">
              <a:latin typeface="Cambria" pitchFamily="18" charset="0"/>
            </a:endParaRPr>
          </a:p>
          <a:p>
            <a:pPr algn="ctr"/>
            <a:r>
              <a:rPr lang="el-GR" dirty="0">
                <a:latin typeface="Cambria" pitchFamily="18" charset="0"/>
              </a:rPr>
              <a:t>Αποσβέσεις και πρώτες ύλες</a:t>
            </a:r>
            <a:r>
              <a:rPr lang="en-US" dirty="0">
                <a:latin typeface="Cambria" pitchFamily="18" charset="0"/>
              </a:rPr>
              <a:t> = 20 </a:t>
            </a:r>
            <a:r>
              <a:rPr lang="el-GR" dirty="0">
                <a:latin typeface="Cambria" pitchFamily="18" charset="0"/>
              </a:rPr>
              <a:t>          </a:t>
            </a:r>
            <a:r>
              <a:rPr lang="en-US" dirty="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3035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3017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4439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4439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1847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2711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03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5258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4439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4382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4511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3737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75520" y="116632"/>
            <a:ext cx="8568952" cy="648072"/>
          </a:xfrm>
        </p:spPr>
        <p:txBody>
          <a:bodyPr>
            <a:noAutofit/>
          </a:bodyPr>
          <a:lstStyle/>
          <a:p>
            <a:pPr algn="ctr"/>
            <a:r>
              <a:rPr lang="el-GR" sz="2800" b="1" dirty="0">
                <a:solidFill>
                  <a:srgbClr val="FF0000"/>
                </a:solidFill>
                <a:latin typeface="Cambria" pitchFamily="18" charset="0"/>
              </a:rPr>
              <a:t>Η διεθνής ανταλλαγή και το πλεόνασμα</a:t>
            </a:r>
          </a:p>
        </p:txBody>
      </p:sp>
      <p:sp>
        <p:nvSpPr>
          <p:cNvPr id="3" name="Θέση περιεχομένου 2"/>
          <p:cNvSpPr>
            <a:spLocks noGrp="1"/>
          </p:cNvSpPr>
          <p:nvPr>
            <p:ph idx="1"/>
          </p:nvPr>
        </p:nvSpPr>
        <p:spPr>
          <a:xfrm>
            <a:off x="270933" y="764704"/>
            <a:ext cx="11590867" cy="5976664"/>
          </a:xfrm>
        </p:spPr>
        <p:txBody>
          <a:bodyPr>
            <a:normAutofit lnSpcReduction="10000"/>
          </a:bodyPr>
          <a:lstStyle/>
          <a:p>
            <a:pPr marL="0" indent="0" algn="just">
              <a:buNone/>
            </a:pPr>
            <a:endParaRPr lang="el-GR" dirty="0">
              <a:latin typeface="Cambria" pitchFamily="18" charset="0"/>
            </a:endParaRPr>
          </a:p>
          <a:p>
            <a:pPr marL="0" indent="0" algn="just">
              <a:buNone/>
            </a:pPr>
            <a:r>
              <a:rPr lang="el-GR" dirty="0">
                <a:latin typeface="Cambria" pitchFamily="18" charset="0"/>
              </a:rPr>
              <a:t>Με τη χρήση 2 </a:t>
            </a:r>
            <a:r>
              <a:rPr lang="el-GR" b="1" dirty="0">
                <a:latin typeface="Cambria" pitchFamily="18" charset="0"/>
              </a:rPr>
              <a:t>εισαγόμενων </a:t>
            </a:r>
            <a:r>
              <a:rPr lang="el-GR" dirty="0">
                <a:latin typeface="Cambria" pitchFamily="18" charset="0"/>
              </a:rPr>
              <a:t>άροτρων ---</a:t>
            </a:r>
            <a:r>
              <a:rPr lang="el-GR" dirty="0">
                <a:latin typeface="Cambria" pitchFamily="18" charset="0"/>
                <a:sym typeface="Wingdings" pitchFamily="2" charset="2"/>
              </a:rPr>
              <a:t> 1000</a:t>
            </a:r>
            <a:r>
              <a:rPr lang="en-US" dirty="0" err="1">
                <a:latin typeface="Cambria" pitchFamily="18" charset="0"/>
                <a:sym typeface="Wingdings" pitchFamily="2" charset="2"/>
              </a:rPr>
              <a:t>hrs</a:t>
            </a:r>
            <a:r>
              <a:rPr lang="en-US" dirty="0">
                <a:latin typeface="Cambria" pitchFamily="18" charset="0"/>
                <a:sym typeface="Wingdings" pitchFamily="2" charset="2"/>
              </a:rPr>
              <a:t> -- 200kg (</a:t>
            </a:r>
            <a:r>
              <a:rPr lang="el-GR" dirty="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a:latin typeface="Cambria" pitchFamily="18" charset="0"/>
                <a:sym typeface="Wingdings" pitchFamily="2" charset="2"/>
              </a:rPr>
              <a:t>, 1hr ---1/5kg, 1kg 5hrs</a:t>
            </a:r>
            <a:r>
              <a:rPr lang="el-GR" dirty="0">
                <a:latin typeface="Cambria" pitchFamily="18" charset="0"/>
                <a:sym typeface="Wingdings" pitchFamily="2" charset="2"/>
              </a:rPr>
              <a:t>). </a:t>
            </a:r>
          </a:p>
          <a:p>
            <a:pPr lvl="1" algn="just"/>
            <a:r>
              <a:rPr lang="el-GR" dirty="0">
                <a:latin typeface="Cambria" pitchFamily="18" charset="0"/>
                <a:sym typeface="Wingdings" pitchFamily="2" charset="2"/>
              </a:rPr>
              <a:t>Η διεθνής τιμή του αρότρου είναι 1 άροτρο = 10</a:t>
            </a:r>
            <a:r>
              <a:rPr lang="en-US" dirty="0">
                <a:latin typeface="Cambria" pitchFamily="18" charset="0"/>
                <a:sym typeface="Wingdings" pitchFamily="2" charset="2"/>
              </a:rPr>
              <a:t>kg </a:t>
            </a:r>
            <a:r>
              <a:rPr lang="el-GR" dirty="0">
                <a:latin typeface="Cambria" pitchFamily="18" charset="0"/>
                <a:sym typeface="Wingdings" pitchFamily="2" charset="2"/>
              </a:rPr>
              <a:t>σιτάρι</a:t>
            </a:r>
            <a:r>
              <a:rPr lang="en-US" dirty="0">
                <a:latin typeface="Cambria" pitchFamily="18" charset="0"/>
                <a:sym typeface="Wingdings" pitchFamily="2" charset="2"/>
              </a:rPr>
              <a:t> (terms of trade = </a:t>
            </a:r>
            <a:r>
              <a:rPr lang="en-US" dirty="0" err="1">
                <a:latin typeface="Cambria" pitchFamily="18" charset="0"/>
                <a:sym typeface="Wingdings" pitchFamily="2" charset="2"/>
              </a:rPr>
              <a:t>P</a:t>
            </a:r>
            <a:r>
              <a:rPr lang="en-US" sz="2000" dirty="0" err="1">
                <a:latin typeface="Cambria" pitchFamily="18" charset="0"/>
                <a:sym typeface="Wingdings" pitchFamily="2" charset="2"/>
              </a:rPr>
              <a:t>imports</a:t>
            </a:r>
            <a:r>
              <a:rPr lang="en-US" dirty="0">
                <a:latin typeface="Cambria" pitchFamily="18" charset="0"/>
                <a:sym typeface="Wingdings" pitchFamily="2" charset="2"/>
              </a:rPr>
              <a:t>/</a:t>
            </a:r>
            <a:r>
              <a:rPr lang="en-US" dirty="0" err="1">
                <a:latin typeface="Cambria" pitchFamily="18" charset="0"/>
                <a:sym typeface="Wingdings" pitchFamily="2" charset="2"/>
              </a:rPr>
              <a:t>P</a:t>
            </a:r>
            <a:r>
              <a:rPr lang="en-US" sz="2000" dirty="0" err="1">
                <a:latin typeface="Cambria" pitchFamily="18" charset="0"/>
                <a:sym typeface="Wingdings" pitchFamily="2" charset="2"/>
              </a:rPr>
              <a:t>domestic</a:t>
            </a:r>
            <a:r>
              <a:rPr lang="en-US" sz="2000" dirty="0">
                <a:latin typeface="Cambria" pitchFamily="18" charset="0"/>
                <a:sym typeface="Wingdings" pitchFamily="2" charset="2"/>
              </a:rPr>
              <a:t> -- 10kg </a:t>
            </a:r>
            <a:r>
              <a:rPr lang="el-GR" sz="2000" dirty="0">
                <a:latin typeface="Cambria" pitchFamily="18" charset="0"/>
                <a:sym typeface="Wingdings" pitchFamily="2" charset="2"/>
              </a:rPr>
              <a:t>σιτάρι ανά 1 άροτρο</a:t>
            </a:r>
            <a:r>
              <a:rPr lang="en-US" dirty="0">
                <a:latin typeface="Cambria" pitchFamily="18" charset="0"/>
                <a:sym typeface="Wingdings" pitchFamily="2" charset="2"/>
              </a:rPr>
              <a:t>).</a:t>
            </a:r>
            <a:endParaRPr lang="el-GR" dirty="0">
              <a:latin typeface="Cambria" pitchFamily="18" charset="0"/>
              <a:sym typeface="Wingdings" pitchFamily="2" charset="2"/>
            </a:endParaRPr>
          </a:p>
          <a:p>
            <a:pPr marL="0" indent="0" algn="just">
              <a:buNone/>
            </a:pPr>
            <a:endParaRPr lang="el-GR" dirty="0">
              <a:latin typeface="Cambria" pitchFamily="18" charset="0"/>
              <a:sym typeface="Wingdings" pitchFamily="2" charset="2"/>
            </a:endParaRPr>
          </a:p>
          <a:p>
            <a:pPr marL="0" indent="0" algn="just">
              <a:buNone/>
            </a:pPr>
            <a:r>
              <a:rPr lang="el-GR" dirty="0">
                <a:latin typeface="Cambria" pitchFamily="18" charset="0"/>
                <a:sym typeface="Wingdings" pitchFamily="2" charset="2"/>
              </a:rPr>
              <a:t>Συνολικό Προϊόν = 200</a:t>
            </a:r>
            <a:r>
              <a:rPr lang="en-US" dirty="0">
                <a:latin typeface="Cambria" pitchFamily="18" charset="0"/>
                <a:sym typeface="Wingdings" pitchFamily="2" charset="2"/>
              </a:rPr>
              <a:t>kg</a:t>
            </a:r>
            <a:r>
              <a:rPr lang="el-GR" dirty="0">
                <a:latin typeface="Cambria" pitchFamily="18" charset="0"/>
                <a:sym typeface="Wingdings" pitchFamily="2" charset="2"/>
              </a:rPr>
              <a:t>, </a:t>
            </a:r>
            <a:r>
              <a:rPr lang="en-US" dirty="0">
                <a:latin typeface="Cambria" pitchFamily="18" charset="0"/>
                <a:sym typeface="Wingdings" pitchFamily="2" charset="2"/>
              </a:rPr>
              <a:t>C = </a:t>
            </a:r>
            <a:r>
              <a:rPr lang="el-GR" dirty="0">
                <a:latin typeface="Cambria" pitchFamily="18" charset="0"/>
                <a:sym typeface="Wingdings" pitchFamily="2" charset="2"/>
              </a:rPr>
              <a:t>Αποσβέσεις και πρώτες ύλες = (20</a:t>
            </a:r>
            <a:r>
              <a:rPr lang="en-US" dirty="0">
                <a:latin typeface="Cambria" pitchFamily="18" charset="0"/>
                <a:sym typeface="Wingdings" pitchFamily="2" charset="2"/>
              </a:rPr>
              <a:t>kg </a:t>
            </a:r>
            <a:r>
              <a:rPr lang="el-GR" dirty="0">
                <a:latin typeface="Cambria" pitchFamily="18" charset="0"/>
                <a:sym typeface="Wingdings" pitchFamily="2" charset="2"/>
              </a:rPr>
              <a:t>σπόροι+20</a:t>
            </a:r>
            <a:r>
              <a:rPr lang="en-US" dirty="0">
                <a:latin typeface="Cambria" pitchFamily="18" charset="0"/>
                <a:sym typeface="Wingdings" pitchFamily="2" charset="2"/>
              </a:rPr>
              <a:t>kg </a:t>
            </a:r>
            <a:r>
              <a:rPr lang="el-GR" dirty="0">
                <a:latin typeface="Cambria" pitchFamily="18" charset="0"/>
                <a:sym typeface="Wingdings" pitchFamily="2" charset="2"/>
              </a:rPr>
              <a:t> ζωοτροφές+20</a:t>
            </a:r>
            <a:r>
              <a:rPr lang="en-US" dirty="0">
                <a:latin typeface="Cambria" pitchFamily="18" charset="0"/>
                <a:sym typeface="Wingdings" pitchFamily="2" charset="2"/>
              </a:rPr>
              <a:t>kg </a:t>
            </a:r>
            <a:r>
              <a:rPr lang="el-GR" dirty="0">
                <a:latin typeface="Cambria" pitchFamily="18" charset="0"/>
                <a:sym typeface="Wingdings" pitchFamily="2" charset="2"/>
              </a:rPr>
              <a:t>άροτρα)</a:t>
            </a:r>
            <a:r>
              <a:rPr lang="en-US" dirty="0">
                <a:latin typeface="Cambria" pitchFamily="18" charset="0"/>
                <a:sym typeface="Wingdings" pitchFamily="2" charset="2"/>
              </a:rPr>
              <a:t>, W = 50kg, </a:t>
            </a:r>
            <a:r>
              <a:rPr lang="el-GR" dirty="0">
                <a:latin typeface="Cambria" pitchFamily="18" charset="0"/>
                <a:sym typeface="Wingdings" pitchFamily="2" charset="2"/>
              </a:rPr>
              <a:t>Αναγκαίο Προϊόν = </a:t>
            </a:r>
            <a:r>
              <a:rPr lang="en-US" dirty="0">
                <a:latin typeface="Cambria" pitchFamily="18" charset="0"/>
                <a:sym typeface="Wingdings" pitchFamily="2" charset="2"/>
              </a:rPr>
              <a:t>C + W = 60kg + 50kg = 110kg</a:t>
            </a:r>
          </a:p>
          <a:p>
            <a:pPr marL="0" indent="0" algn="just">
              <a:buNone/>
            </a:pPr>
            <a:r>
              <a:rPr lang="el-GR" dirty="0">
                <a:latin typeface="Cambria" pitchFamily="18" charset="0"/>
                <a:sym typeface="Wingdings" pitchFamily="2" charset="2"/>
              </a:rPr>
              <a:t>Πλεόνασμα = Συνολικό Προϊόν – Αναγκαίο Προϊόν = 200</a:t>
            </a:r>
            <a:r>
              <a:rPr lang="en-US" dirty="0">
                <a:latin typeface="Cambria" pitchFamily="18" charset="0"/>
                <a:sym typeface="Wingdings" pitchFamily="2" charset="2"/>
              </a:rPr>
              <a:t>kg – 110kg = 90kg.</a:t>
            </a:r>
            <a:endParaRPr lang="el-GR" dirty="0">
              <a:latin typeface="Cambria" pitchFamily="18" charset="0"/>
              <a:sym typeface="Wingdings" pitchFamily="2" charset="2"/>
            </a:endParaRPr>
          </a:p>
          <a:p>
            <a:pPr marL="0" indent="0" algn="just">
              <a:buNone/>
            </a:pPr>
            <a:endParaRPr lang="en-US" dirty="0">
              <a:latin typeface="Cambria" pitchFamily="18" charset="0"/>
              <a:sym typeface="Wingdings" pitchFamily="2" charset="2"/>
            </a:endParaRPr>
          </a:p>
          <a:p>
            <a:pPr marL="0" indent="0" algn="just">
              <a:buNone/>
            </a:pPr>
            <a:r>
              <a:rPr lang="el-GR" dirty="0">
                <a:latin typeface="Cambria" pitchFamily="18" charset="0"/>
                <a:sym typeface="Wingdings" pitchFamily="2" charset="2"/>
              </a:rPr>
              <a:t>Αν </a:t>
            </a:r>
            <a:r>
              <a:rPr lang="en-US" dirty="0" err="1">
                <a:latin typeface="Cambria" pitchFamily="18" charset="0"/>
                <a:sym typeface="Wingdings" pitchFamily="2" charset="2"/>
              </a:rPr>
              <a:t>Pimports</a:t>
            </a:r>
            <a:r>
              <a:rPr lang="en-US" dirty="0">
                <a:latin typeface="Cambria" pitchFamily="18" charset="0"/>
                <a:sym typeface="Wingdings" pitchFamily="2" charset="2"/>
              </a:rPr>
              <a:t>/</a:t>
            </a:r>
            <a:r>
              <a:rPr lang="en-US" dirty="0" err="1">
                <a:latin typeface="Cambria" pitchFamily="18" charset="0"/>
                <a:sym typeface="Wingdings" pitchFamily="2" charset="2"/>
              </a:rPr>
              <a:t>Pdomestic</a:t>
            </a:r>
            <a:r>
              <a:rPr lang="el-GR" dirty="0">
                <a:latin typeface="Cambria" pitchFamily="18" charset="0"/>
                <a:sym typeface="Wingdings" pitchFamily="2" charset="2"/>
              </a:rPr>
              <a:t> </a:t>
            </a:r>
            <a:r>
              <a:rPr lang="en-US" dirty="0">
                <a:latin typeface="Cambria" pitchFamily="18" charset="0"/>
                <a:sym typeface="Wingdings" pitchFamily="2" charset="2"/>
              </a:rPr>
              <a:t>--</a:t>
            </a:r>
            <a:r>
              <a:rPr lang="el-GR" dirty="0">
                <a:latin typeface="Cambria" pitchFamily="18" charset="0"/>
                <a:sym typeface="Wingdings" pitchFamily="2" charset="2"/>
              </a:rPr>
              <a:t>2</a:t>
            </a:r>
            <a:r>
              <a:rPr lang="en-US" dirty="0">
                <a:latin typeface="Cambria" pitchFamily="18" charset="0"/>
                <a:sym typeface="Wingdings" pitchFamily="2" charset="2"/>
              </a:rPr>
              <a:t>0kg </a:t>
            </a:r>
            <a:r>
              <a:rPr lang="el-GR" dirty="0">
                <a:latin typeface="Cambria" pitchFamily="18" charset="0"/>
                <a:sym typeface="Wingdings" pitchFamily="2" charset="2"/>
              </a:rPr>
              <a:t>σιτάρι ανά 1 άροτρο τότε </a:t>
            </a:r>
            <a:r>
              <a:rPr lang="en-US" dirty="0">
                <a:latin typeface="Cambria" pitchFamily="18" charset="0"/>
                <a:sym typeface="Wingdings" pitchFamily="2" charset="2"/>
              </a:rPr>
              <a:t>S = 200kg – (20+20+40)kg – 50kg =70kg</a:t>
            </a:r>
          </a:p>
          <a:p>
            <a:pPr marL="0" indent="0" algn="just">
              <a:buNone/>
            </a:pPr>
            <a:endParaRPr lang="en-US" dirty="0">
              <a:latin typeface="Cambria" pitchFamily="18" charset="0"/>
              <a:sym typeface="Wingdings" pitchFamily="2" charset="2"/>
            </a:endParaRPr>
          </a:p>
        </p:txBody>
      </p:sp>
      <p:cxnSp>
        <p:nvCxnSpPr>
          <p:cNvPr id="5" name="Ευθύγραμμο βέλος σύνδεσης 4"/>
          <p:cNvCxnSpPr/>
          <p:nvPr/>
        </p:nvCxnSpPr>
        <p:spPr>
          <a:xfrm flipV="1">
            <a:off x="5591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6607274" y="6016378"/>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1775520" y="620688"/>
            <a:ext cx="8568952" cy="5976664"/>
          </a:xfrm>
        </p:spPr>
        <p:txBody>
          <a:bodyPr/>
          <a:lstStyle/>
          <a:p>
            <a:pPr marL="0" indent="0">
              <a:buNone/>
            </a:pPr>
            <a:r>
              <a:rPr lang="en-US" dirty="0"/>
              <a:t>Kg						  	</a:t>
            </a:r>
            <a:r>
              <a:rPr lang="en-US" dirty="0">
                <a:latin typeface="Cambria" pitchFamily="18" charset="0"/>
              </a:rPr>
              <a:t>trade effect</a:t>
            </a:r>
          </a:p>
          <a:p>
            <a:pPr marL="0" indent="0">
              <a:buNone/>
            </a:pPr>
            <a:endParaRPr lang="en-US" sz="1800" dirty="0">
              <a:latin typeface="Cambria" pitchFamily="18" charset="0"/>
            </a:endParaRPr>
          </a:p>
          <a:p>
            <a:pPr marL="0" indent="0">
              <a:buNone/>
            </a:pPr>
            <a:r>
              <a:rPr lang="en-US" sz="1800" dirty="0">
                <a:latin typeface="Cambria" pitchFamily="18" charset="0"/>
              </a:rPr>
              <a:t>200</a:t>
            </a:r>
          </a:p>
          <a:p>
            <a:pPr marL="0" indent="0">
              <a:buNone/>
            </a:pPr>
            <a:endParaRPr lang="en-US" sz="1800" dirty="0">
              <a:latin typeface="Cambria" pitchFamily="18" charset="0"/>
            </a:endParaRPr>
          </a:p>
          <a:p>
            <a:pPr marL="0" indent="0">
              <a:buNone/>
            </a:pPr>
            <a:endParaRPr lang="en-US" sz="1800" dirty="0">
              <a:latin typeface="Cambria" pitchFamily="18" charset="0"/>
            </a:endParaRPr>
          </a:p>
          <a:p>
            <a:pPr marL="0" indent="0">
              <a:buNone/>
            </a:pPr>
            <a:endParaRPr lang="en-US" sz="1800" dirty="0">
              <a:latin typeface="Cambria" pitchFamily="18" charset="0"/>
            </a:endParaRPr>
          </a:p>
          <a:p>
            <a:pPr marL="0" indent="0">
              <a:buNone/>
            </a:pPr>
            <a:endParaRPr lang="en-US" sz="1800" dirty="0">
              <a:latin typeface="Cambria" pitchFamily="18" charset="0"/>
            </a:endParaRPr>
          </a:p>
          <a:p>
            <a:pPr marL="0" indent="0">
              <a:buNone/>
            </a:pPr>
            <a:endParaRPr lang="en-US" sz="1800" dirty="0">
              <a:latin typeface="Cambria" pitchFamily="18" charset="0"/>
            </a:endParaRPr>
          </a:p>
          <a:p>
            <a:pPr marL="0" indent="0">
              <a:buNone/>
            </a:pPr>
            <a:r>
              <a:rPr lang="en-US" sz="1800" dirty="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2351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2351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3215680" y="5517233"/>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C=30</a:t>
            </a:r>
            <a:endParaRPr lang="el-GR" dirty="0"/>
          </a:p>
        </p:txBody>
      </p:sp>
      <p:sp>
        <p:nvSpPr>
          <p:cNvPr id="15" name="Ορθογώνιο 14"/>
          <p:cNvSpPr/>
          <p:nvPr/>
        </p:nvSpPr>
        <p:spPr>
          <a:xfrm>
            <a:off x="3215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W=50</a:t>
            </a:r>
            <a:endParaRPr lang="el-GR" dirty="0"/>
          </a:p>
        </p:txBody>
      </p:sp>
      <p:sp>
        <p:nvSpPr>
          <p:cNvPr id="16" name="Ορθογώνιο 15"/>
          <p:cNvSpPr/>
          <p:nvPr/>
        </p:nvSpPr>
        <p:spPr>
          <a:xfrm>
            <a:off x="3215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S=20</a:t>
            </a:r>
            <a:endParaRPr lang="el-GR" dirty="0"/>
          </a:p>
        </p:txBody>
      </p:sp>
      <p:sp>
        <p:nvSpPr>
          <p:cNvPr id="17" name="Ορθογώνιο 16"/>
          <p:cNvSpPr/>
          <p:nvPr/>
        </p:nvSpPr>
        <p:spPr>
          <a:xfrm>
            <a:off x="6168008" y="4653137"/>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C=60</a:t>
            </a:r>
            <a:endParaRPr lang="el-GR" dirty="0"/>
          </a:p>
        </p:txBody>
      </p:sp>
      <p:sp>
        <p:nvSpPr>
          <p:cNvPr id="18" name="Ορθογώνιο 17"/>
          <p:cNvSpPr/>
          <p:nvPr/>
        </p:nvSpPr>
        <p:spPr>
          <a:xfrm>
            <a:off x="6168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W=50</a:t>
            </a:r>
            <a:endParaRPr lang="el-GR" dirty="0"/>
          </a:p>
        </p:txBody>
      </p:sp>
      <p:sp>
        <p:nvSpPr>
          <p:cNvPr id="19" name="Ορθογώνιο 18"/>
          <p:cNvSpPr/>
          <p:nvPr/>
        </p:nvSpPr>
        <p:spPr>
          <a:xfrm>
            <a:off x="6168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S=90</a:t>
            </a:r>
            <a:endParaRPr lang="el-GR" dirty="0"/>
          </a:p>
        </p:txBody>
      </p:sp>
      <p:cxnSp>
        <p:nvCxnSpPr>
          <p:cNvPr id="21" name="Ευθύγραμμο βέλος σύνδεσης 20"/>
          <p:cNvCxnSpPr/>
          <p:nvPr/>
        </p:nvCxnSpPr>
        <p:spPr>
          <a:xfrm flipH="1">
            <a:off x="6672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2324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2324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74801" y="253250"/>
            <a:ext cx="9220200" cy="720080"/>
          </a:xfrm>
        </p:spPr>
        <p:txBody>
          <a:bodyPr>
            <a:noAutofit/>
          </a:bodyPr>
          <a:lstStyle/>
          <a:p>
            <a:r>
              <a:rPr lang="el-GR" sz="2400" b="1" dirty="0">
                <a:solidFill>
                  <a:srgbClr val="FF0000"/>
                </a:solidFill>
                <a:latin typeface="Cambria" pitchFamily="18" charset="0"/>
              </a:rPr>
              <a:t>Σύγκρουση μεταξύ κοινωνικών τάξεων σε διαφορετικές χώρες</a:t>
            </a:r>
          </a:p>
        </p:txBody>
      </p:sp>
      <p:sp>
        <p:nvSpPr>
          <p:cNvPr id="3" name="Θέση περιεχομένου 2"/>
          <p:cNvSpPr>
            <a:spLocks noGrp="1"/>
          </p:cNvSpPr>
          <p:nvPr>
            <p:ph idx="1"/>
          </p:nvPr>
        </p:nvSpPr>
        <p:spPr>
          <a:xfrm>
            <a:off x="1981200" y="1052736"/>
            <a:ext cx="8229600" cy="5400600"/>
          </a:xfrm>
        </p:spPr>
        <p:txBody>
          <a:bodyPr>
            <a:normAutofit fontScale="85000" lnSpcReduction="20000"/>
          </a:bodyPr>
          <a:lstStyle/>
          <a:p>
            <a:pPr marL="0" indent="0">
              <a:buNone/>
            </a:pPr>
            <a:r>
              <a:rPr lang="en-US" sz="2000" dirty="0">
                <a:latin typeface="Cambria" pitchFamily="18" charset="0"/>
              </a:rPr>
              <a:t> </a:t>
            </a:r>
            <a:r>
              <a:rPr lang="el-GR" sz="2000" dirty="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imports </a:t>
            </a:r>
            <a:r>
              <a:rPr lang="el-GR" sz="2000" dirty="0">
                <a:latin typeface="Cambria" pitchFamily="18" charset="0"/>
              </a:rPr>
              <a:t>επηρεάζει δυνητικά όλες τις τάξεις στη χώρα που παράγει τα άροτρα.</a:t>
            </a:r>
          </a:p>
          <a:p>
            <a:pPr marL="0" indent="0">
              <a:buNone/>
            </a:pPr>
            <a:endParaRPr lang="el-GR" sz="2000" dirty="0">
              <a:latin typeface="Cambria" pitchFamily="18" charset="0"/>
            </a:endParaRPr>
          </a:p>
          <a:p>
            <a:pPr marL="0" indent="0">
              <a:buNone/>
            </a:pPr>
            <a:r>
              <a:rPr lang="en-US" sz="2000" dirty="0" err="1">
                <a:latin typeface="Cambria" pitchFamily="18" charset="0"/>
              </a:rPr>
              <a:t>rpi</a:t>
            </a:r>
            <a:r>
              <a:rPr lang="en-US" sz="2000" dirty="0">
                <a:latin typeface="Cambria" pitchFamily="18" charset="0"/>
              </a:rPr>
              <a:t>=real price of imports</a:t>
            </a:r>
          </a:p>
          <a:p>
            <a:pPr marL="0" indent="0">
              <a:buNone/>
            </a:pPr>
            <a:endParaRPr lang="en-US" sz="2000" dirty="0"/>
          </a:p>
          <a:p>
            <a:pPr marL="0" indent="0">
              <a:buNone/>
            </a:pPr>
            <a:r>
              <a:rPr lang="en-US" sz="2000" dirty="0"/>
              <a:t>       </a:t>
            </a:r>
            <a:r>
              <a:rPr lang="en-US" sz="2000" dirty="0">
                <a:latin typeface="Cambria" pitchFamily="18" charset="0"/>
              </a:rPr>
              <a:t>55                                            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0kg ---</a:t>
            </a:r>
            <a:r>
              <a:rPr lang="en-US" sz="2000" dirty="0">
                <a:latin typeface="Cambria" pitchFamily="18" charset="0"/>
                <a:sym typeface="Wingdings" pitchFamily="2" charset="2"/>
              </a:rPr>
              <a:t>   S = 110 kg</a:t>
            </a:r>
            <a:endParaRPr lang="en-US" sz="2000" dirty="0">
              <a:latin typeface="Cambria" pitchFamily="18" charset="0"/>
            </a:endParaRPr>
          </a:p>
          <a:p>
            <a:pPr marL="0" indent="0">
              <a:buNone/>
            </a:pPr>
            <a:r>
              <a:rPr lang="en-US" dirty="0">
                <a:latin typeface="Cambria" pitchFamily="18" charset="0"/>
              </a:rPr>
              <a:t>                                   </a:t>
            </a:r>
            <a:r>
              <a:rPr lang="el-GR" dirty="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10kg ---</a:t>
            </a:r>
            <a:r>
              <a:rPr lang="en-US" sz="2000" dirty="0">
                <a:latin typeface="Cambria" pitchFamily="18" charset="0"/>
                <a:sym typeface="Wingdings" pitchFamily="2" charset="2"/>
              </a:rPr>
              <a:t> S = 90 kg</a:t>
            </a:r>
            <a:endParaRPr lang="en-US" dirty="0">
              <a:latin typeface="Cambria" pitchFamily="18" charset="0"/>
            </a:endParaRPr>
          </a:p>
          <a:p>
            <a:pPr marL="0" indent="0">
              <a:buNone/>
            </a:pPr>
            <a:r>
              <a:rPr lang="en-US" dirty="0">
                <a:latin typeface="Cambria" pitchFamily="18" charset="0"/>
              </a:rPr>
              <a:t>                                   </a:t>
            </a:r>
            <a:r>
              <a:rPr lang="el-GR" dirty="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55kg ---</a:t>
            </a:r>
            <a:r>
              <a:rPr lang="en-US" sz="2000" dirty="0">
                <a:latin typeface="Cambria" pitchFamily="18" charset="0"/>
                <a:sym typeface="Wingdings" pitchFamily="2" charset="2"/>
              </a:rPr>
              <a:t> S = 0 kg</a:t>
            </a:r>
            <a:endParaRPr lang="en-US" sz="2000" dirty="0">
              <a:latin typeface="Cambria" pitchFamily="18" charset="0"/>
            </a:endParaRPr>
          </a:p>
          <a:p>
            <a:pPr marL="0" indent="0">
              <a:buNone/>
            </a:pPr>
            <a:endParaRPr lang="en-US" dirty="0"/>
          </a:p>
          <a:p>
            <a:pPr marL="0" indent="0">
              <a:buNone/>
            </a:pPr>
            <a:r>
              <a:rPr lang="el-GR" sz="2400" dirty="0"/>
              <a:t>     </a:t>
            </a:r>
            <a:r>
              <a:rPr lang="el-GR" sz="2400" dirty="0">
                <a:latin typeface="Cambria" pitchFamily="18" charset="0"/>
              </a:rPr>
              <a:t> 20</a:t>
            </a:r>
            <a:endParaRPr lang="el-GR" sz="2400" dirty="0"/>
          </a:p>
          <a:p>
            <a:pPr marL="0" indent="0">
              <a:buNone/>
            </a:pPr>
            <a:endParaRPr lang="el-GR" sz="2400" dirty="0">
              <a:latin typeface="Cambria" pitchFamily="18" charset="0"/>
            </a:endParaRPr>
          </a:p>
          <a:p>
            <a:pPr marL="0" indent="0">
              <a:buNone/>
            </a:pPr>
            <a:r>
              <a:rPr lang="el-GR" sz="2400" dirty="0">
                <a:latin typeface="Cambria" pitchFamily="18" charset="0"/>
              </a:rPr>
              <a:t>   </a:t>
            </a:r>
          </a:p>
          <a:p>
            <a:pPr marL="0" indent="0">
              <a:buNone/>
            </a:pPr>
            <a:r>
              <a:rPr lang="el-GR" sz="2400" dirty="0">
                <a:latin typeface="Cambria" pitchFamily="18" charset="0"/>
              </a:rPr>
              <a:t>      10</a:t>
            </a:r>
            <a:endParaRPr lang="en-US" sz="2400" dirty="0">
              <a:latin typeface="Cambria" pitchFamily="18" charset="0"/>
            </a:endParaRPr>
          </a:p>
          <a:p>
            <a:pPr marL="0" indent="0">
              <a:buNone/>
            </a:pPr>
            <a:r>
              <a:rPr lang="en-US" sz="2000" dirty="0">
                <a:latin typeface="Cambria" pitchFamily="18" charset="0"/>
              </a:rPr>
              <a:t>					</a:t>
            </a:r>
          </a:p>
          <a:p>
            <a:pPr marL="0" indent="0">
              <a:buNone/>
            </a:pPr>
            <a:r>
              <a:rPr lang="en-US" sz="2000" dirty="0">
                <a:latin typeface="Cambria" pitchFamily="18" charset="0"/>
              </a:rPr>
              <a:t>                                                                          </a:t>
            </a:r>
          </a:p>
          <a:p>
            <a:pPr marL="0" indent="0">
              <a:buNone/>
            </a:pPr>
            <a:r>
              <a:rPr lang="en-US" sz="2000" dirty="0">
                <a:latin typeface="Cambria" pitchFamily="18" charset="0"/>
              </a:rPr>
              <a:t>			</a:t>
            </a:r>
            <a:r>
              <a:rPr lang="el-GR" sz="2000" dirty="0">
                <a:latin typeface="Cambria" pitchFamily="18" charset="0"/>
              </a:rPr>
              <a:t>     70</a:t>
            </a:r>
            <a:r>
              <a:rPr lang="en-US" sz="2000" dirty="0">
                <a:latin typeface="Cambria" pitchFamily="18" charset="0"/>
              </a:rPr>
              <a:t>     </a:t>
            </a:r>
            <a:r>
              <a:rPr lang="el-GR" sz="2000" dirty="0">
                <a:latin typeface="Cambria" pitchFamily="18" charset="0"/>
              </a:rPr>
              <a:t>      </a:t>
            </a:r>
            <a:r>
              <a:rPr lang="en-US" sz="2000" dirty="0">
                <a:latin typeface="Cambria" pitchFamily="18" charset="0"/>
              </a:rPr>
              <a:t>           90       </a:t>
            </a:r>
            <a:r>
              <a:rPr lang="el-GR" sz="2000" dirty="0">
                <a:latin typeface="Cambria" pitchFamily="18" charset="0"/>
              </a:rPr>
              <a:t>    </a:t>
            </a:r>
            <a:r>
              <a:rPr lang="en-US" sz="2000" dirty="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2783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2783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819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2783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6744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2783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5231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7484-22C5-4FF1-A6C1-609C663C64F9}"/>
              </a:ext>
            </a:extLst>
          </p:cNvPr>
          <p:cNvSpPr>
            <a:spLocks noGrp="1"/>
          </p:cNvSpPr>
          <p:nvPr>
            <p:ph type="title"/>
          </p:nvPr>
        </p:nvSpPr>
        <p:spPr>
          <a:xfrm>
            <a:off x="635000" y="365125"/>
            <a:ext cx="10718800" cy="1325563"/>
          </a:xfrm>
        </p:spPr>
        <p:txBody>
          <a:bodyPr>
            <a:normAutofit fontScale="90000"/>
          </a:bodyPr>
          <a:lstStyle/>
          <a:p>
            <a:r>
              <a:rPr lang="el-GR" dirty="0">
                <a:solidFill>
                  <a:srgbClr val="FF0000"/>
                </a:solidFill>
              </a:rPr>
              <a:t>Πολιτική Οικονομία – </a:t>
            </a:r>
            <a:br>
              <a:rPr lang="el-GR" dirty="0">
                <a:solidFill>
                  <a:srgbClr val="FF0000"/>
                </a:solidFill>
              </a:rPr>
            </a:br>
            <a:r>
              <a:rPr lang="el-GR" dirty="0">
                <a:solidFill>
                  <a:srgbClr val="FF0000"/>
                </a:solidFill>
              </a:rPr>
              <a:t>Τα κέρδη του εμπορίου δεν πηγαίνουν ισομερώς προς όλους</a:t>
            </a:r>
            <a:endParaRPr lang="en-GB" dirty="0">
              <a:solidFill>
                <a:srgbClr val="FF0000"/>
              </a:solidFill>
            </a:endParaRPr>
          </a:p>
        </p:txBody>
      </p:sp>
      <p:sp>
        <p:nvSpPr>
          <p:cNvPr id="3" name="Content Placeholder 2">
            <a:extLst>
              <a:ext uri="{FF2B5EF4-FFF2-40B4-BE49-F238E27FC236}">
                <a16:creationId xmlns:a16="http://schemas.microsoft.com/office/drawing/2014/main" id="{C7E014DD-E5C1-0C90-3148-C6AE52E8D614}"/>
              </a:ext>
            </a:extLst>
          </p:cNvPr>
          <p:cNvSpPr>
            <a:spLocks noGrp="1"/>
          </p:cNvSpPr>
          <p:nvPr>
            <p:ph idx="1"/>
          </p:nvPr>
        </p:nvSpPr>
        <p:spPr>
          <a:xfrm>
            <a:off x="313267" y="2412999"/>
            <a:ext cx="11387666" cy="3763963"/>
          </a:xfrm>
        </p:spPr>
        <p:txBody>
          <a:bodyPr>
            <a:normAutofit fontScale="92500"/>
          </a:bodyPr>
          <a:lstStyle/>
          <a:p>
            <a:pPr marL="0" indent="0">
              <a:buNone/>
            </a:pPr>
            <a:r>
              <a:rPr lang="en-US" dirty="0"/>
              <a:t>“The slaves of Jamaica would not necessarily have their condition improved by an increased export of the produce of their </a:t>
            </a:r>
            <a:r>
              <a:rPr lang="en-US" dirty="0" err="1"/>
              <a:t>labour</a:t>
            </a:r>
            <a:r>
              <a:rPr lang="en-US" dirty="0"/>
              <a:t>, nor is the condition of the Egyptians rendered better, at present by the flourishing external trade carried on by their ruler. A rise of rent in Ireland, and a consequent increase of the exports of landed produce to pay that rent to absentee proprietors, would not add to the comforts of the Irish cultivators of the soil. </a:t>
            </a:r>
            <a:r>
              <a:rPr lang="en-US" b="1" i="1" dirty="0"/>
              <a:t>We are, therefore, not at liberty to infer that a nation is necessarily prosperous, because it has an increasing foreign commerce, as it is quite possible that the commerce may benefit one class at the expense of the rest of the community.</a:t>
            </a:r>
            <a:r>
              <a:rPr lang="en-US" dirty="0"/>
              <a:t>” (Hopkins, 1834, p. 2)</a:t>
            </a:r>
            <a:endParaRPr lang="en-GB" dirty="0"/>
          </a:p>
        </p:txBody>
      </p:sp>
    </p:spTree>
    <p:extLst>
      <p:ext uri="{BB962C8B-B14F-4D97-AF65-F5344CB8AC3E}">
        <p14:creationId xmlns:p14="http://schemas.microsoft.com/office/powerpoint/2010/main" val="380275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1504" y="214763"/>
            <a:ext cx="8928992" cy="548680"/>
          </a:xfrm>
        </p:spPr>
        <p:txBody>
          <a:bodyPr>
            <a:normAutofit fontScale="90000"/>
          </a:bodyPr>
          <a:lstStyle/>
          <a:p>
            <a:r>
              <a:rPr lang="el-GR" sz="3100" b="1" dirty="0">
                <a:solidFill>
                  <a:srgbClr val="FF0000"/>
                </a:solidFill>
                <a:latin typeface="Cambria" pitchFamily="18" charset="0"/>
              </a:rPr>
              <a:t>Πλεόνασμα (</a:t>
            </a:r>
            <a:r>
              <a:rPr lang="en-US" sz="3100" b="1" dirty="0">
                <a:solidFill>
                  <a:srgbClr val="FF0000"/>
                </a:solidFill>
                <a:latin typeface="Cambria" pitchFamily="18" charset="0"/>
              </a:rPr>
              <a:t>surplus product) </a:t>
            </a:r>
            <a:r>
              <a:rPr lang="el-GR" sz="3100" b="1" dirty="0">
                <a:solidFill>
                  <a:srgbClr val="FF0000"/>
                </a:solidFill>
                <a:latin typeface="Cambria" pitchFamily="18" charset="0"/>
              </a:rPr>
              <a:t>και σύγκρουση (</a:t>
            </a:r>
            <a:r>
              <a:rPr lang="en-US" sz="3100" b="1" dirty="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75520" y="836712"/>
            <a:ext cx="8640960" cy="5760640"/>
          </a:xfrm>
        </p:spPr>
        <p:txBody>
          <a:bodyPr>
            <a:normAutofit/>
          </a:bodyPr>
          <a:lstStyle/>
          <a:p>
            <a:pPr marL="0" indent="0">
              <a:buNone/>
            </a:pPr>
            <a:r>
              <a:rPr lang="en-US" dirty="0"/>
              <a:t>      </a:t>
            </a:r>
            <a:r>
              <a:rPr lang="en-US" dirty="0">
                <a:latin typeface="Cambria" pitchFamily="18" charset="0"/>
              </a:rPr>
              <a:t>S</a:t>
            </a:r>
            <a:endParaRPr lang="el-GR" dirty="0">
              <a:latin typeface="Cambria" pitchFamily="18" charset="0"/>
            </a:endParaRPr>
          </a:p>
          <a:p>
            <a:pPr marL="0" indent="0">
              <a:buNone/>
            </a:pPr>
            <a:r>
              <a:rPr lang="en-US" dirty="0"/>
              <a:t>                    </a:t>
            </a:r>
            <a:r>
              <a:rPr lang="el-GR" sz="2400" dirty="0">
                <a:latin typeface="Cambria" pitchFamily="18" charset="0"/>
              </a:rPr>
              <a:t>Από </a:t>
            </a:r>
            <a:r>
              <a:rPr lang="en-US" sz="2400" dirty="0">
                <a:latin typeface="Cambria" pitchFamily="18" charset="0"/>
              </a:rPr>
              <a:t>W=</a:t>
            </a:r>
            <a:r>
              <a:rPr lang="el-GR" sz="2400" dirty="0">
                <a:latin typeface="Cambria" pitchFamily="18" charset="0"/>
              </a:rPr>
              <a:t>15 μέχρι</a:t>
            </a:r>
            <a:r>
              <a:rPr lang="en-US" sz="2400" dirty="0">
                <a:latin typeface="Cambria" pitchFamily="18" charset="0"/>
              </a:rPr>
              <a:t> W=25</a:t>
            </a:r>
            <a:r>
              <a:rPr lang="el-GR" sz="2400" dirty="0">
                <a:latin typeface="Cambria" pitchFamily="18" charset="0"/>
              </a:rPr>
              <a:t>, </a:t>
            </a:r>
            <a:r>
              <a:rPr lang="en-US" sz="2400" dirty="0">
                <a:latin typeface="Cambria" pitchFamily="18" charset="0"/>
              </a:rPr>
              <a:t>W</a:t>
            </a:r>
            <a:r>
              <a:rPr lang="el-GR" sz="2400" dirty="0">
                <a:latin typeface="Cambria" pitchFamily="18" charset="0"/>
              </a:rPr>
              <a:t> και</a:t>
            </a:r>
            <a:r>
              <a:rPr lang="en-US" sz="2400" dirty="0">
                <a:latin typeface="Cambria" pitchFamily="18" charset="0"/>
              </a:rPr>
              <a:t> S</a:t>
            </a:r>
            <a:r>
              <a:rPr lang="el-GR" sz="2400" dirty="0">
                <a:latin typeface="Cambria" pitchFamily="18" charset="0"/>
              </a:rPr>
              <a:t> αυξάνονται 			μαζί, αλλά έπειτα αύξηση του </a:t>
            </a:r>
            <a:r>
              <a:rPr lang="en-US" sz="2400" dirty="0">
                <a:latin typeface="Cambria" pitchFamily="18" charset="0"/>
              </a:rPr>
              <a:t>W</a:t>
            </a:r>
            <a:r>
              <a:rPr lang="el-GR" sz="2400" dirty="0">
                <a:latin typeface="Cambria" pitchFamily="18" charset="0"/>
              </a:rPr>
              <a:t>---&gt; μείωση του</a:t>
            </a:r>
            <a:r>
              <a:rPr lang="en-US" sz="2400" dirty="0">
                <a:latin typeface="Cambria" pitchFamily="18" charset="0"/>
              </a:rPr>
              <a:t>  S</a:t>
            </a:r>
            <a:endParaRPr lang="el-GR" dirty="0">
              <a:latin typeface="Cambria" pitchFamily="18" charset="0"/>
            </a:endParaRPr>
          </a:p>
          <a:p>
            <a:pPr marL="0" indent="0">
              <a:buNone/>
            </a:pPr>
            <a:endParaRPr lang="en-US" dirty="0"/>
          </a:p>
          <a:p>
            <a:pPr marL="0" indent="0">
              <a:buNone/>
            </a:pPr>
            <a:r>
              <a:rPr lang="el-GR" dirty="0"/>
              <a:t>  </a:t>
            </a:r>
            <a:r>
              <a:rPr lang="el-GR" sz="2800" dirty="0">
                <a:latin typeface="Cambria" pitchFamily="18" charset="0"/>
              </a:rPr>
              <a:t>45</a:t>
            </a:r>
            <a:endParaRPr lang="en-US" sz="2800" dirty="0">
              <a:latin typeface="Cambria" pitchFamily="18" charset="0"/>
            </a:endParaRPr>
          </a:p>
          <a:p>
            <a:pPr marL="0" indent="0">
              <a:buNone/>
            </a:pPr>
            <a:endParaRPr lang="en-US" sz="2800" dirty="0">
              <a:latin typeface="Cambria" pitchFamily="18" charset="0"/>
            </a:endParaRPr>
          </a:p>
          <a:p>
            <a:pPr marL="0" indent="0">
              <a:buNone/>
            </a:pPr>
            <a:endParaRPr lang="en-US" sz="2800" dirty="0">
              <a:latin typeface="Cambria" pitchFamily="18" charset="0"/>
            </a:endParaRPr>
          </a:p>
          <a:p>
            <a:pPr marL="0" indent="0">
              <a:buNone/>
            </a:pPr>
            <a:endParaRPr lang="en-US" sz="2800" dirty="0">
              <a:latin typeface="Cambria" pitchFamily="18" charset="0"/>
            </a:endParaRPr>
          </a:p>
          <a:p>
            <a:pPr marL="0" indent="0">
              <a:buNone/>
            </a:pPr>
            <a:r>
              <a:rPr lang="en-US" sz="2800" dirty="0">
                <a:latin typeface="Cambria" pitchFamily="18" charset="0"/>
              </a:rPr>
              <a:t>								</a:t>
            </a:r>
          </a:p>
          <a:p>
            <a:pPr marL="0" indent="0">
              <a:buNone/>
            </a:pPr>
            <a:r>
              <a:rPr lang="el-GR" sz="2800" dirty="0">
                <a:latin typeface="Cambria" pitchFamily="18" charset="0"/>
              </a:rPr>
              <a:t>                    15             25                   50           70  </a:t>
            </a:r>
            <a:r>
              <a:rPr lang="en-US" sz="2800" dirty="0">
                <a:latin typeface="Cambria" pitchFamily="18" charset="0"/>
              </a:rPr>
              <a:t>   </a:t>
            </a:r>
            <a:r>
              <a:rPr lang="el-GR" sz="2800" dirty="0">
                <a:latin typeface="Cambria" pitchFamily="18" charset="0"/>
              </a:rPr>
              <a:t> </a:t>
            </a:r>
            <a:r>
              <a:rPr lang="en-US" sz="2800" dirty="0">
                <a:latin typeface="Cambria" pitchFamily="18" charset="0"/>
              </a:rPr>
              <a:t>W</a:t>
            </a:r>
            <a:endParaRPr lang="el-GR" sz="2800" dirty="0">
              <a:latin typeface="Cambria" pitchFamily="18" charset="0"/>
            </a:endParaRPr>
          </a:p>
          <a:p>
            <a:pPr marL="0" indent="0">
              <a:buNone/>
            </a:pPr>
            <a:endParaRPr lang="el-GR" dirty="0"/>
          </a:p>
        </p:txBody>
      </p:sp>
      <p:cxnSp>
        <p:nvCxnSpPr>
          <p:cNvPr id="5" name="Ευθεία γραμμή σύνδεσης 4"/>
          <p:cNvCxnSpPr/>
          <p:nvPr/>
        </p:nvCxnSpPr>
        <p:spPr>
          <a:xfrm>
            <a:off x="2766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2766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3586411" y="3193530"/>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5098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2711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5087889"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2766704" y="4695776"/>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6888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65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634523-CE27-EC61-1762-97C65701E462}"/>
              </a:ext>
            </a:extLst>
          </p:cNvPr>
          <p:cNvGraphicFramePr>
            <a:graphicFrameLocks noGrp="1"/>
          </p:cNvGraphicFramePr>
          <p:nvPr>
            <p:extLst>
              <p:ext uri="{D42A27DB-BD31-4B8C-83A1-F6EECF244321}">
                <p14:modId xmlns:p14="http://schemas.microsoft.com/office/powerpoint/2010/main" val="3155879008"/>
              </p:ext>
            </p:extLst>
          </p:nvPr>
        </p:nvGraphicFramePr>
        <p:xfrm>
          <a:off x="190501" y="630027"/>
          <a:ext cx="11810998" cy="5597946"/>
        </p:xfrm>
        <a:graphic>
          <a:graphicData uri="http://schemas.openxmlformats.org/drawingml/2006/table">
            <a:tbl>
              <a:tblPr firstRow="1" bandRow="1">
                <a:tableStyleId>{5C22544A-7EE6-4342-B048-85BDC9FD1C3A}</a:tableStyleId>
              </a:tblPr>
              <a:tblGrid>
                <a:gridCol w="1646810">
                  <a:extLst>
                    <a:ext uri="{9D8B030D-6E8A-4147-A177-3AD203B41FA5}">
                      <a16:colId xmlns:a16="http://schemas.microsoft.com/office/drawing/2014/main" val="2726552563"/>
                    </a:ext>
                  </a:extLst>
                </a:gridCol>
                <a:gridCol w="6427875">
                  <a:extLst>
                    <a:ext uri="{9D8B030D-6E8A-4147-A177-3AD203B41FA5}">
                      <a16:colId xmlns:a16="http://schemas.microsoft.com/office/drawing/2014/main" val="1716787824"/>
                    </a:ext>
                  </a:extLst>
                </a:gridCol>
                <a:gridCol w="3736313">
                  <a:extLst>
                    <a:ext uri="{9D8B030D-6E8A-4147-A177-3AD203B41FA5}">
                      <a16:colId xmlns:a16="http://schemas.microsoft.com/office/drawing/2014/main" val="1167010403"/>
                    </a:ext>
                  </a:extLst>
                </a:gridCol>
              </a:tblGrid>
              <a:tr h="735945">
                <a:tc>
                  <a:txBody>
                    <a:bodyPr/>
                    <a:lstStyle/>
                    <a:p>
                      <a:r>
                        <a:rPr lang="el-GR" sz="1400" baseline="0" dirty="0"/>
                        <a:t>Οικονομικό Σύστημα</a:t>
                      </a:r>
                      <a:endParaRPr lang="en-GB" sz="1400" baseline="0" dirty="0"/>
                    </a:p>
                  </a:txBody>
                  <a:tcPr/>
                </a:tc>
                <a:tc>
                  <a:txBody>
                    <a:bodyPr/>
                    <a:lstStyle/>
                    <a:p>
                      <a:r>
                        <a:rPr lang="el-GR" sz="1400" baseline="0" dirty="0"/>
                        <a:t>Χαρακτηριστικά</a:t>
                      </a:r>
                      <a:endParaRPr lang="en-GB" sz="1400" baseline="0" dirty="0"/>
                    </a:p>
                  </a:txBody>
                  <a:tcPr/>
                </a:tc>
                <a:tc>
                  <a:txBody>
                    <a:bodyPr/>
                    <a:lstStyle/>
                    <a:p>
                      <a:r>
                        <a:rPr lang="el-GR" sz="1400" baseline="0" dirty="0"/>
                        <a:t>Παραδείγματα</a:t>
                      </a:r>
                      <a:endParaRPr lang="en-GB" sz="1400" baseline="0" dirty="0"/>
                    </a:p>
                  </a:txBody>
                  <a:tcPr/>
                </a:tc>
                <a:extLst>
                  <a:ext uri="{0D108BD9-81ED-4DB2-BD59-A6C34878D82A}">
                    <a16:rowId xmlns:a16="http://schemas.microsoft.com/office/drawing/2014/main" val="3957797775"/>
                  </a:ext>
                </a:extLst>
              </a:tr>
              <a:tr h="593322">
                <a:tc>
                  <a:txBody>
                    <a:bodyPr/>
                    <a:lstStyle/>
                    <a:p>
                      <a:r>
                        <a:rPr lang="el-GR" sz="1400" baseline="0" dirty="0"/>
                        <a:t>Κυνήγι και συλλογή καρπών</a:t>
                      </a:r>
                      <a:endParaRPr lang="en-GB" sz="1400" baseline="0" dirty="0"/>
                    </a:p>
                  </a:txBody>
                  <a:tcPr/>
                </a:tc>
                <a:tc>
                  <a:txBody>
                    <a:bodyPr/>
                    <a:lstStyle/>
                    <a:p>
                      <a:r>
                        <a:rPr lang="el-GR" sz="1400" baseline="0" dirty="0"/>
                        <a:t>Συνεργασία για την απόκτηση και διανομή τροφίμων, ανταλλαγή πληροφοριών, ελάχιστο/καθόλου πλεόνασμα</a:t>
                      </a:r>
                      <a:endParaRPr lang="en-GB" sz="1400" baseline="0" dirty="0"/>
                    </a:p>
                  </a:txBody>
                  <a:tcPr/>
                </a:tc>
                <a:tc>
                  <a:txBody>
                    <a:bodyPr/>
                    <a:lstStyle/>
                    <a:p>
                      <a:r>
                        <a:rPr lang="el-GR" sz="1400" baseline="0" dirty="0"/>
                        <a:t>Προϊστορία- φυλές στον Αμαζόνιο</a:t>
                      </a:r>
                      <a:endParaRPr lang="en-GB" sz="1400" baseline="0" dirty="0"/>
                    </a:p>
                  </a:txBody>
                  <a:tcPr/>
                </a:tc>
                <a:extLst>
                  <a:ext uri="{0D108BD9-81ED-4DB2-BD59-A6C34878D82A}">
                    <a16:rowId xmlns:a16="http://schemas.microsoft.com/office/drawing/2014/main" val="2474391046"/>
                  </a:ext>
                </a:extLst>
              </a:tr>
              <a:tr h="305624">
                <a:tc>
                  <a:txBody>
                    <a:bodyPr/>
                    <a:lstStyle/>
                    <a:p>
                      <a:r>
                        <a:rPr lang="el-GR" sz="1400" baseline="0" dirty="0"/>
                        <a:t>Δουλεία</a:t>
                      </a:r>
                      <a:endParaRPr lang="en-GB" sz="1400" baseline="0" dirty="0"/>
                    </a:p>
                  </a:txBody>
                  <a:tcPr/>
                </a:tc>
                <a:tc>
                  <a:txBody>
                    <a:bodyPr/>
                    <a:lstStyle/>
                    <a:p>
                      <a:r>
                        <a:rPr lang="el-GR" sz="1400" baseline="0" dirty="0"/>
                        <a:t>Δούλοι παράγουν- δουλοκτήτες - κέρδος μέσω του πλεονάσματος</a:t>
                      </a:r>
                      <a:endParaRPr lang="en-GB" sz="1400" baseline="0" dirty="0"/>
                    </a:p>
                  </a:txBody>
                  <a:tcPr/>
                </a:tc>
                <a:tc>
                  <a:txBody>
                    <a:bodyPr/>
                    <a:lstStyle/>
                    <a:p>
                      <a:r>
                        <a:rPr lang="el-GR" sz="1400" baseline="0" dirty="0"/>
                        <a:t>Αρχαία Ρώμη, ΗΠΑ πριν το 1863</a:t>
                      </a:r>
                      <a:endParaRPr lang="en-GB" sz="1400" baseline="0" dirty="0"/>
                    </a:p>
                  </a:txBody>
                  <a:tcPr/>
                </a:tc>
                <a:extLst>
                  <a:ext uri="{0D108BD9-81ED-4DB2-BD59-A6C34878D82A}">
                    <a16:rowId xmlns:a16="http://schemas.microsoft.com/office/drawing/2014/main" val="747913817"/>
                  </a:ext>
                </a:extLst>
              </a:tr>
              <a:tr h="560279">
                <a:tc>
                  <a:txBody>
                    <a:bodyPr/>
                    <a:lstStyle/>
                    <a:p>
                      <a:r>
                        <a:rPr lang="el-GR" sz="1400" baseline="0" dirty="0"/>
                        <a:t>Φεουδαλισμός</a:t>
                      </a:r>
                      <a:endParaRPr lang="en-GB" sz="1400" baseline="0" dirty="0"/>
                    </a:p>
                  </a:txBody>
                  <a:tcPr/>
                </a:tc>
                <a:tc>
                  <a:txBody>
                    <a:bodyPr/>
                    <a:lstStyle/>
                    <a:p>
                      <a:r>
                        <a:rPr lang="el-GR" sz="1400" baseline="0" dirty="0"/>
                        <a:t>Δουλοπάροικοι εργάζονται τόσο για τους εαυτούς τους όσο και για τους κληρονομικούς φεουδάρχες τους. Το πλεόνασμα παίρνει την μορφή ενοικίων. </a:t>
                      </a:r>
                      <a:endParaRPr lang="en-GB" sz="1400" baseline="0" dirty="0"/>
                    </a:p>
                  </a:txBody>
                  <a:tcPr/>
                </a:tc>
                <a:tc>
                  <a:txBody>
                    <a:bodyPr/>
                    <a:lstStyle/>
                    <a:p>
                      <a:r>
                        <a:rPr lang="el-GR" sz="1400" baseline="0" dirty="0"/>
                        <a:t>Ευρώπη 1000-1500</a:t>
                      </a:r>
                      <a:endParaRPr lang="en-GB" sz="1400" baseline="0" dirty="0"/>
                    </a:p>
                  </a:txBody>
                  <a:tcPr/>
                </a:tc>
                <a:extLst>
                  <a:ext uri="{0D108BD9-81ED-4DB2-BD59-A6C34878D82A}">
                    <a16:rowId xmlns:a16="http://schemas.microsoft.com/office/drawing/2014/main" val="3514122104"/>
                  </a:ext>
                </a:extLst>
              </a:tr>
              <a:tr h="712848">
                <a:tc>
                  <a:txBody>
                    <a:bodyPr/>
                    <a:lstStyle/>
                    <a:p>
                      <a:r>
                        <a:rPr lang="el-GR" sz="1400" baseline="0" dirty="0"/>
                        <a:t>Ανεξάρτητη παραγωγή</a:t>
                      </a:r>
                      <a:endParaRPr lang="en-GB" sz="1400" baseline="0" dirty="0"/>
                    </a:p>
                  </a:txBody>
                  <a:tcPr/>
                </a:tc>
                <a:tc>
                  <a:txBody>
                    <a:bodyPr/>
                    <a:lstStyle/>
                    <a:p>
                      <a:r>
                        <a:rPr lang="el-GR" sz="1400" baseline="0" dirty="0"/>
                        <a:t>Οι οικογένειες εκτελούν την περισσότερη εργασία και έχουν την δικιά τους γη. Το πλεόνασμα μένει στην οικογένεια.</a:t>
                      </a:r>
                      <a:endParaRPr lang="en-GB" sz="1400" baseline="0" dirty="0"/>
                    </a:p>
                  </a:txBody>
                  <a:tcPr/>
                </a:tc>
                <a:tc>
                  <a:txBody>
                    <a:bodyPr/>
                    <a:lstStyle/>
                    <a:p>
                      <a:r>
                        <a:rPr lang="el-GR" sz="1400" baseline="0" dirty="0"/>
                        <a:t>Αγροτικές απομακρυσμένες περιοχές, όπου υπάρχουν ανεξάρτητοι παραγωγοί σε μικρές οικογενειακές μονάδες</a:t>
                      </a:r>
                      <a:endParaRPr lang="en-GB" sz="1400" baseline="0" dirty="0"/>
                    </a:p>
                  </a:txBody>
                  <a:tcPr/>
                </a:tc>
                <a:extLst>
                  <a:ext uri="{0D108BD9-81ED-4DB2-BD59-A6C34878D82A}">
                    <a16:rowId xmlns:a16="http://schemas.microsoft.com/office/drawing/2014/main" val="389755945"/>
                  </a:ext>
                </a:extLst>
              </a:tr>
              <a:tr h="735945">
                <a:tc>
                  <a:txBody>
                    <a:bodyPr/>
                    <a:lstStyle/>
                    <a:p>
                      <a:r>
                        <a:rPr lang="el-GR" sz="1400" baseline="0" dirty="0"/>
                        <a:t>Αγροτικός δεσποτισμός</a:t>
                      </a:r>
                      <a:endParaRPr lang="en-GB" sz="1400" baseline="0" dirty="0"/>
                    </a:p>
                  </a:txBody>
                  <a:tcPr/>
                </a:tc>
                <a:tc>
                  <a:txBody>
                    <a:bodyPr/>
                    <a:lstStyle/>
                    <a:p>
                      <a:r>
                        <a:rPr lang="el-GR" sz="1400" baseline="0" dirty="0"/>
                        <a:t>Μια Πολιτική ελίτ κυβερνά το λαό, διεκδικεί το πλεόνασμα μέσω φόρων. </a:t>
                      </a:r>
                      <a:endParaRPr lang="en-GB" sz="1400" baseline="0" dirty="0"/>
                    </a:p>
                  </a:txBody>
                  <a:tcPr/>
                </a:tc>
                <a:tc>
                  <a:txBody>
                    <a:bodyPr/>
                    <a:lstStyle/>
                    <a:p>
                      <a:r>
                        <a:rPr lang="el-GR" sz="1400" baseline="0" dirty="0"/>
                        <a:t>Κίνα, Ευρώπη 1500-1800</a:t>
                      </a:r>
                      <a:endParaRPr lang="en-GB" sz="1400" baseline="0" dirty="0"/>
                    </a:p>
                  </a:txBody>
                  <a:tcPr/>
                </a:tc>
                <a:extLst>
                  <a:ext uri="{0D108BD9-81ED-4DB2-BD59-A6C34878D82A}">
                    <a16:rowId xmlns:a16="http://schemas.microsoft.com/office/drawing/2014/main" val="1117402387"/>
                  </a:ext>
                </a:extLst>
              </a:tr>
              <a:tr h="924543">
                <a:tc>
                  <a:txBody>
                    <a:bodyPr/>
                    <a:lstStyle/>
                    <a:p>
                      <a:r>
                        <a:rPr lang="el-GR" sz="1400" baseline="0" dirty="0"/>
                        <a:t>Καπιταλισμός</a:t>
                      </a:r>
                      <a:endParaRPr lang="en-GB" sz="1400" baseline="0" dirty="0"/>
                    </a:p>
                  </a:txBody>
                  <a:tcPr/>
                </a:tc>
                <a:tc>
                  <a:txBody>
                    <a:bodyPr/>
                    <a:lstStyle/>
                    <a:p>
                      <a:r>
                        <a:rPr lang="el-GR" sz="1400" baseline="0" dirty="0"/>
                        <a:t>Οι κάτοχοι των κεφαλαιούχων αγαθών απασχολούν έμμισθο εργατικό δυναμικό για την παραγωγή εμπορευμάτων με σκοπό την απόκτηση κέρδους. Οι περισσότερες αποφάσεις λαμβάνονται από τους εργοδότες. Εργοδότες και άλλοι απολαμβάνουν το πλεόνασμα ως κεφαλαιουχικό κέρδος και εισόδημα. </a:t>
                      </a:r>
                      <a:endParaRPr lang="en-GB" sz="1400" baseline="0" dirty="0"/>
                    </a:p>
                  </a:txBody>
                  <a:tcPr/>
                </a:tc>
                <a:tc>
                  <a:txBody>
                    <a:bodyPr/>
                    <a:lstStyle/>
                    <a:p>
                      <a:r>
                        <a:rPr lang="el-GR" sz="1400" baseline="0" dirty="0"/>
                        <a:t>Αρχίζει το 1600 με το εκτενές εμπόριο στην Ευρώπη και πιο έντονα από την βιομηχανική επανάσταση</a:t>
                      </a:r>
                      <a:endParaRPr lang="en-GB" sz="1400" baseline="0" dirty="0"/>
                    </a:p>
                  </a:txBody>
                  <a:tcPr/>
                </a:tc>
                <a:extLst>
                  <a:ext uri="{0D108BD9-81ED-4DB2-BD59-A6C34878D82A}">
                    <a16:rowId xmlns:a16="http://schemas.microsoft.com/office/drawing/2014/main" val="3408958000"/>
                  </a:ext>
                </a:extLst>
              </a:tr>
              <a:tr h="990431">
                <a:tc>
                  <a:txBody>
                    <a:bodyPr/>
                    <a:lstStyle/>
                    <a:p>
                      <a:r>
                        <a:rPr lang="el-GR" sz="1400" baseline="0" dirty="0"/>
                        <a:t>Κεντρικός σχεδιασμός</a:t>
                      </a:r>
                      <a:endParaRPr lang="en-GB" sz="1400" baseline="0" dirty="0"/>
                    </a:p>
                  </a:txBody>
                  <a:tcPr/>
                </a:tc>
                <a:tc>
                  <a:txBody>
                    <a:bodyPr/>
                    <a:lstStyle/>
                    <a:p>
                      <a:r>
                        <a:rPr lang="el-GR" sz="1400" baseline="0" dirty="0"/>
                        <a:t>Η κυβέρνηση αποφασίζει την κατανάλωση για τις διάφορες ομάδες των πολιτών και αποφασίζει για την παραγωγή. Η κυβέρνηση ελέγχει απευθείας το πλεόνασμα.  </a:t>
                      </a:r>
                      <a:endParaRPr lang="en-GB" sz="1400" baseline="0" dirty="0"/>
                    </a:p>
                  </a:txBody>
                  <a:tcPr/>
                </a:tc>
                <a:tc>
                  <a:txBody>
                    <a:bodyPr/>
                    <a:lstStyle/>
                    <a:p>
                      <a:r>
                        <a:rPr lang="el-GR" sz="1400" baseline="0" dirty="0"/>
                        <a:t>Σοβιετική Ένωση 1921-1990. Κίνα, Βόρεια Κορέα</a:t>
                      </a:r>
                      <a:endParaRPr lang="en-GB" sz="1400" baseline="0" dirty="0"/>
                    </a:p>
                  </a:txBody>
                  <a:tcPr/>
                </a:tc>
                <a:extLst>
                  <a:ext uri="{0D108BD9-81ED-4DB2-BD59-A6C34878D82A}">
                    <a16:rowId xmlns:a16="http://schemas.microsoft.com/office/drawing/2014/main" val="3821549958"/>
                  </a:ext>
                </a:extLst>
              </a:tr>
            </a:tbl>
          </a:graphicData>
        </a:graphic>
      </p:graphicFrame>
    </p:spTree>
    <p:extLst>
      <p:ext uri="{BB962C8B-B14F-4D97-AF65-F5344CB8AC3E}">
        <p14:creationId xmlns:p14="http://schemas.microsoft.com/office/powerpoint/2010/main" val="185620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D6BBFC-83D5-154D-16EF-AC8345363DC6}"/>
              </a:ext>
            </a:extLst>
          </p:cNvPr>
          <p:cNvPicPr>
            <a:picLocks noChangeAspect="1"/>
          </p:cNvPicPr>
          <p:nvPr/>
        </p:nvPicPr>
        <p:blipFill>
          <a:blip r:embed="rId2"/>
          <a:stretch>
            <a:fillRect/>
          </a:stretch>
        </p:blipFill>
        <p:spPr>
          <a:xfrm>
            <a:off x="2225628" y="409320"/>
            <a:ext cx="7740744" cy="6241776"/>
          </a:xfrm>
          <a:prstGeom prst="rect">
            <a:avLst/>
          </a:prstGeom>
        </p:spPr>
      </p:pic>
    </p:spTree>
    <p:extLst>
      <p:ext uri="{BB962C8B-B14F-4D97-AF65-F5344CB8AC3E}">
        <p14:creationId xmlns:p14="http://schemas.microsoft.com/office/powerpoint/2010/main" val="214356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D342-0011-400C-29A2-D5D4648E241C}"/>
              </a:ext>
            </a:extLst>
          </p:cNvPr>
          <p:cNvSpPr>
            <a:spLocks noGrp="1"/>
          </p:cNvSpPr>
          <p:nvPr>
            <p:ph type="title"/>
          </p:nvPr>
        </p:nvSpPr>
        <p:spPr/>
        <p:txBody>
          <a:bodyPr/>
          <a:lstStyle/>
          <a:p>
            <a:r>
              <a:rPr lang="el-GR" dirty="0"/>
              <a:t>Πηγές εισοδήματος</a:t>
            </a:r>
            <a:endParaRPr lang="en-GB" dirty="0"/>
          </a:p>
        </p:txBody>
      </p:sp>
      <p:pic>
        <p:nvPicPr>
          <p:cNvPr id="4" name="Picture 3">
            <a:extLst>
              <a:ext uri="{FF2B5EF4-FFF2-40B4-BE49-F238E27FC236}">
                <a16:creationId xmlns:a16="http://schemas.microsoft.com/office/drawing/2014/main" id="{E19D8CA9-CCD9-530E-BA43-F4BF1899FE6C}"/>
              </a:ext>
            </a:extLst>
          </p:cNvPr>
          <p:cNvPicPr>
            <a:picLocks noChangeAspect="1"/>
          </p:cNvPicPr>
          <p:nvPr/>
        </p:nvPicPr>
        <p:blipFill>
          <a:blip r:embed="rId2"/>
          <a:stretch>
            <a:fillRect/>
          </a:stretch>
        </p:blipFill>
        <p:spPr>
          <a:xfrm>
            <a:off x="113211" y="1152507"/>
            <a:ext cx="11582400" cy="5169197"/>
          </a:xfrm>
          <a:prstGeom prst="rect">
            <a:avLst/>
          </a:prstGeom>
        </p:spPr>
      </p:pic>
    </p:spTree>
    <p:extLst>
      <p:ext uri="{BB962C8B-B14F-4D97-AF65-F5344CB8AC3E}">
        <p14:creationId xmlns:p14="http://schemas.microsoft.com/office/powerpoint/2010/main" val="358436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15AF-AEA8-6536-76BE-9CFE180926EA}"/>
              </a:ext>
            </a:extLst>
          </p:cNvPr>
          <p:cNvSpPr>
            <a:spLocks noGrp="1"/>
          </p:cNvSpPr>
          <p:nvPr>
            <p:ph type="title"/>
          </p:nvPr>
        </p:nvSpPr>
        <p:spPr/>
        <p:txBody>
          <a:bodyPr/>
          <a:lstStyle/>
          <a:p>
            <a:pPr algn="ctr"/>
            <a:r>
              <a:rPr lang="el-GR" dirty="0">
                <a:solidFill>
                  <a:srgbClr val="FF0000"/>
                </a:solidFill>
              </a:rPr>
              <a:t>Συγκριτικό Πλεονέκτημα - Παράδειγμα</a:t>
            </a:r>
            <a:endParaRPr lang="en-GB" dirty="0">
              <a:solidFill>
                <a:srgbClr val="FF0000"/>
              </a:solidFill>
            </a:endParaRPr>
          </a:p>
        </p:txBody>
      </p:sp>
      <p:sp>
        <p:nvSpPr>
          <p:cNvPr id="3" name="Content Placeholder 2">
            <a:extLst>
              <a:ext uri="{FF2B5EF4-FFF2-40B4-BE49-F238E27FC236}">
                <a16:creationId xmlns:a16="http://schemas.microsoft.com/office/drawing/2014/main" id="{49BDE092-F2F9-2038-CA46-E8E7900F4F60}"/>
              </a:ext>
            </a:extLst>
          </p:cNvPr>
          <p:cNvSpPr>
            <a:spLocks noGrp="1"/>
          </p:cNvSpPr>
          <p:nvPr>
            <p:ph idx="1"/>
          </p:nvPr>
        </p:nvSpPr>
        <p:spPr/>
        <p:txBody>
          <a:bodyPr/>
          <a:lstStyle/>
          <a:p>
            <a:r>
              <a:rPr lang="el-GR" dirty="0"/>
              <a:t>Ας υποθέσουμε ότι υπάρχουν δυο χώρες, η Πορτογαλία και η Αγγλία που παράγουν δυο προϊόντα – υφάσματα και κρασί. </a:t>
            </a:r>
          </a:p>
          <a:p>
            <a:pPr lvl="1"/>
            <a:r>
              <a:rPr lang="el-GR" dirty="0"/>
              <a:t>Η παραγωγικότητα τους σε εργατοώρες που χρειάζονται για να </a:t>
            </a:r>
            <a:r>
              <a:rPr lang="el-GR" dirty="0" err="1"/>
              <a:t>παραξουν</a:t>
            </a:r>
            <a:r>
              <a:rPr lang="el-GR" dirty="0"/>
              <a:t> τα προϊόντα διαφέρει.  </a:t>
            </a:r>
          </a:p>
          <a:p>
            <a:pPr lvl="1"/>
            <a:r>
              <a:rPr lang="el-GR" dirty="0"/>
              <a:t>Ο πίνακας που ακολουθεί δείχνει πόσες εργατοώρες χρειάζονται σε κάθε χώρα για να παραχθεί ένα δέμα υφάσματος η ένα βαρέλι κρασί. </a:t>
            </a:r>
            <a:endParaRPr lang="en-GB" dirty="0"/>
          </a:p>
        </p:txBody>
      </p:sp>
      <p:graphicFrame>
        <p:nvGraphicFramePr>
          <p:cNvPr id="6" name="Table 5">
            <a:extLst>
              <a:ext uri="{FF2B5EF4-FFF2-40B4-BE49-F238E27FC236}">
                <a16:creationId xmlns:a16="http://schemas.microsoft.com/office/drawing/2014/main" id="{B044F329-9B82-F78F-2AFA-3E0BB7296B35}"/>
              </a:ext>
            </a:extLst>
          </p:cNvPr>
          <p:cNvGraphicFramePr>
            <a:graphicFrameLocks noGrp="1"/>
          </p:cNvGraphicFramePr>
          <p:nvPr>
            <p:extLst>
              <p:ext uri="{D42A27DB-BD31-4B8C-83A1-F6EECF244321}">
                <p14:modId xmlns:p14="http://schemas.microsoft.com/office/powerpoint/2010/main" val="3946939381"/>
              </p:ext>
            </p:extLst>
          </p:nvPr>
        </p:nvGraphicFramePr>
        <p:xfrm>
          <a:off x="2889259" y="4387158"/>
          <a:ext cx="6912768" cy="178980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666911">
                <a:tc>
                  <a:txBody>
                    <a:bodyPr/>
                    <a:lstStyle/>
                    <a:p>
                      <a:r>
                        <a:rPr lang="el-GR" baseline="0" dirty="0"/>
                        <a:t>Κόστος Παραγωγής σε Εργατοώρες</a:t>
                      </a:r>
                      <a:endParaRPr lang="en-GB" dirty="0"/>
                    </a:p>
                  </a:txBody>
                  <a:tcPr/>
                </a:tc>
                <a:tc>
                  <a:txBody>
                    <a:bodyPr/>
                    <a:lstStyle/>
                    <a:p>
                      <a:pPr algn="ctr"/>
                      <a:r>
                        <a:rPr lang="el-GR" dirty="0"/>
                        <a:t>Δέμα Υφάσματος (</a:t>
                      </a:r>
                      <a:r>
                        <a:rPr lang="en-US" dirty="0"/>
                        <a:t>C)</a:t>
                      </a:r>
                      <a:endParaRPr lang="en-GB" dirty="0"/>
                    </a:p>
                  </a:txBody>
                  <a:tcPr/>
                </a:tc>
                <a:tc>
                  <a:txBody>
                    <a:bodyPr/>
                    <a:lstStyle/>
                    <a:p>
                      <a:pPr algn="ctr"/>
                      <a:r>
                        <a:rPr lang="el-GR" dirty="0"/>
                        <a:t>Βαρέλι Κρασί</a:t>
                      </a:r>
                      <a:r>
                        <a:rPr lang="en-US" dirty="0"/>
                        <a:t> (W) </a:t>
                      </a:r>
                      <a:endParaRPr lang="en-GB" dirty="0"/>
                    </a:p>
                  </a:txBody>
                  <a:tcPr/>
                </a:tc>
                <a:extLst>
                  <a:ext uri="{0D108BD9-81ED-4DB2-BD59-A6C34878D82A}">
                    <a16:rowId xmlns:a16="http://schemas.microsoft.com/office/drawing/2014/main" val="10000"/>
                  </a:ext>
                </a:extLst>
              </a:tr>
              <a:tr h="561447">
                <a:tc>
                  <a:txBody>
                    <a:bodyPr/>
                    <a:lstStyle/>
                    <a:p>
                      <a:r>
                        <a:rPr lang="el-GR" dirty="0"/>
                        <a:t>Πορτογαλία</a:t>
                      </a:r>
                      <a:endParaRPr lang="en-GB" dirty="0"/>
                    </a:p>
                  </a:txBody>
                  <a:tcPr/>
                </a:tc>
                <a:tc>
                  <a:txBody>
                    <a:bodyPr/>
                    <a:lstStyle/>
                    <a:p>
                      <a:pPr algn="r"/>
                      <a:r>
                        <a:rPr lang="en-GB" dirty="0"/>
                        <a:t>90</a:t>
                      </a:r>
                    </a:p>
                  </a:txBody>
                  <a:tcPr/>
                </a:tc>
                <a:tc>
                  <a:txBody>
                    <a:bodyPr/>
                    <a:lstStyle/>
                    <a:p>
                      <a:pPr algn="r"/>
                      <a:r>
                        <a:rPr lang="en-GB" dirty="0"/>
                        <a:t>80</a:t>
                      </a:r>
                    </a:p>
                  </a:txBody>
                  <a:tcPr/>
                </a:tc>
                <a:extLst>
                  <a:ext uri="{0D108BD9-81ED-4DB2-BD59-A6C34878D82A}">
                    <a16:rowId xmlns:a16="http://schemas.microsoft.com/office/drawing/2014/main" val="10001"/>
                  </a:ext>
                </a:extLst>
              </a:tr>
              <a:tr h="561447">
                <a:tc>
                  <a:txBody>
                    <a:bodyPr/>
                    <a:lstStyle/>
                    <a:p>
                      <a:r>
                        <a:rPr lang="el-GR" dirty="0"/>
                        <a:t>Αγγλία</a:t>
                      </a:r>
                      <a:endParaRPr lang="en-GB" dirty="0"/>
                    </a:p>
                  </a:txBody>
                  <a:tcPr/>
                </a:tc>
                <a:tc>
                  <a:txBody>
                    <a:bodyPr/>
                    <a:lstStyle/>
                    <a:p>
                      <a:pPr algn="r"/>
                      <a:r>
                        <a:rPr lang="en-GB" dirty="0"/>
                        <a:t>100</a:t>
                      </a:r>
                    </a:p>
                  </a:txBody>
                  <a:tcPr/>
                </a:tc>
                <a:tc>
                  <a:txBody>
                    <a:bodyPr/>
                    <a:lstStyle/>
                    <a:p>
                      <a:pPr algn="r"/>
                      <a:r>
                        <a:rPr lang="en-GB" dirty="0"/>
                        <a:t>120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500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648072"/>
          </a:xfrm>
        </p:spPr>
        <p:txBody>
          <a:bodyPr>
            <a:normAutofit/>
          </a:bodyPr>
          <a:lstStyle/>
          <a:p>
            <a:pPr algn="ctr"/>
            <a:r>
              <a:rPr lang="el-GR" sz="3600" b="1" dirty="0">
                <a:solidFill>
                  <a:srgbClr val="FF0000"/>
                </a:solidFill>
                <a:latin typeface="Cambria" pitchFamily="18" charset="0"/>
              </a:rPr>
              <a:t>Πλεόνασμα και μεταβολή</a:t>
            </a:r>
          </a:p>
        </p:txBody>
      </p:sp>
      <p:sp>
        <p:nvSpPr>
          <p:cNvPr id="3" name="Θέση περιεχομένου 2"/>
          <p:cNvSpPr>
            <a:spLocks noGrp="1"/>
          </p:cNvSpPr>
          <p:nvPr>
            <p:ph idx="1"/>
          </p:nvPr>
        </p:nvSpPr>
        <p:spPr>
          <a:xfrm>
            <a:off x="609600" y="1412776"/>
            <a:ext cx="11201400" cy="4776357"/>
          </a:xfrm>
        </p:spPr>
        <p:txBody>
          <a:bodyPr>
            <a:noAutofit/>
          </a:bodyPr>
          <a:lstStyle/>
          <a:p>
            <a:pPr marL="0" indent="0" algn="just">
              <a:buNone/>
            </a:pPr>
            <a:r>
              <a:rPr lang="el-GR" sz="2400" dirty="0">
                <a:latin typeface="Cambria" pitchFamily="18" charset="0"/>
              </a:rPr>
              <a:t>Το </a:t>
            </a:r>
            <a:r>
              <a:rPr lang="el-GR" sz="2400" b="1" dirty="0">
                <a:latin typeface="Cambria" pitchFamily="18" charset="0"/>
              </a:rPr>
              <a:t>Αναγκαίο Προϊόν </a:t>
            </a:r>
            <a:r>
              <a:rPr lang="el-GR" sz="2400" dirty="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a:latin typeface="Cambria" pitchFamily="18" charset="0"/>
              </a:rPr>
              <a:t>C) </a:t>
            </a:r>
            <a:r>
              <a:rPr lang="el-GR" sz="2400" dirty="0">
                <a:latin typeface="Cambria" pitchFamily="18" charset="0"/>
              </a:rPr>
              <a:t>και του βιοτικού επιπέδου των άμεσων παραγωγών (</a:t>
            </a:r>
            <a:r>
              <a:rPr lang="en-US" sz="2400" dirty="0">
                <a:latin typeface="Cambria" pitchFamily="18" charset="0"/>
              </a:rPr>
              <a:t>W) </a:t>
            </a:r>
            <a:r>
              <a:rPr lang="el-GR" sz="2400" dirty="0">
                <a:latin typeface="Cambria" pitchFamily="18" charset="0"/>
              </a:rPr>
              <a:t>ενώ το </a:t>
            </a:r>
            <a:r>
              <a:rPr lang="el-GR" sz="2400" b="1" dirty="0">
                <a:latin typeface="Cambria" pitchFamily="18" charset="0"/>
              </a:rPr>
              <a:t>πλεόνασμα</a:t>
            </a:r>
            <a:r>
              <a:rPr lang="el-GR" sz="2400" dirty="0">
                <a:latin typeface="Cambria" pitchFamily="18" charset="0"/>
              </a:rPr>
              <a:t> και η χρήση του μπορεί να είναι φορέας </a:t>
            </a:r>
            <a:r>
              <a:rPr lang="el-GR" sz="2400" b="1" dirty="0">
                <a:latin typeface="Cambria" pitchFamily="18" charset="0"/>
              </a:rPr>
              <a:t>μεταβολής</a:t>
            </a:r>
            <a:r>
              <a:rPr lang="el-GR" sz="2400" dirty="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a:latin typeface="Cambria" pitchFamily="18" charset="0"/>
              </a:rPr>
              <a:t>συντήρηση</a:t>
            </a:r>
            <a:r>
              <a:rPr lang="el-GR" sz="2400" dirty="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p>
        </p:txBody>
      </p:sp>
    </p:spTree>
    <p:extLst>
      <p:ext uri="{BB962C8B-B14F-4D97-AF65-F5344CB8AC3E}">
        <p14:creationId xmlns:p14="http://schemas.microsoft.com/office/powerpoint/2010/main" val="11626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644C-7F32-B513-31E5-F71E1AE28A5D}"/>
              </a:ext>
            </a:extLst>
          </p:cNvPr>
          <p:cNvSpPr>
            <a:spLocks noGrp="1"/>
          </p:cNvSpPr>
          <p:nvPr>
            <p:ph type="title"/>
          </p:nvPr>
        </p:nvSpPr>
        <p:spPr/>
        <p:txBody>
          <a:bodyPr/>
          <a:lstStyle/>
          <a:p>
            <a:r>
              <a:rPr lang="el-GR" dirty="0"/>
              <a:t>Το κέρδος ο βασικός μοχλός της οικονομίας</a:t>
            </a:r>
            <a:endParaRPr lang="en-GB" dirty="0"/>
          </a:p>
        </p:txBody>
      </p:sp>
      <p:sp>
        <p:nvSpPr>
          <p:cNvPr id="3" name="Content Placeholder 2">
            <a:extLst>
              <a:ext uri="{FF2B5EF4-FFF2-40B4-BE49-F238E27FC236}">
                <a16:creationId xmlns:a16="http://schemas.microsoft.com/office/drawing/2014/main" id="{3D33ED97-2A75-B989-DEA5-A2FDC283B2F4}"/>
              </a:ext>
            </a:extLst>
          </p:cNvPr>
          <p:cNvSpPr>
            <a:spLocks noGrp="1"/>
          </p:cNvSpPr>
          <p:nvPr>
            <p:ph idx="1"/>
          </p:nvPr>
        </p:nvSpPr>
        <p:spPr>
          <a:xfrm>
            <a:off x="838200" y="1690688"/>
            <a:ext cx="10515600" cy="4413779"/>
          </a:xfrm>
        </p:spPr>
        <p:txBody>
          <a:bodyPr>
            <a:normAutofit fontScale="92500" lnSpcReduction="20000"/>
          </a:bodyPr>
          <a:lstStyle/>
          <a:p>
            <a:pPr marL="0" indent="0">
              <a:buNone/>
            </a:pPr>
            <a:r>
              <a:rPr lang="el-GR" i="1" dirty="0"/>
              <a:t>Το ποσοστό κέρδους είναι το βασικό εργαλείο για την ανάλυση του τρόπου που λειτουργεί ο καπιταλισμός, και για την κατανόηση του τρόπου με τον οποίο η καπιταλιστική τάξη επικρατεί στις συγκρούσεις της με άλλους διεκδικητές του προϊόντος.  </a:t>
            </a:r>
          </a:p>
          <a:p>
            <a:pPr marL="0" indent="0">
              <a:buNone/>
            </a:pPr>
            <a:r>
              <a:rPr lang="el-GR" i="1" dirty="0"/>
              <a:t>	</a:t>
            </a:r>
          </a:p>
          <a:p>
            <a:pPr marL="0" indent="0">
              <a:buNone/>
            </a:pPr>
            <a:r>
              <a:rPr lang="el-GR" i="1" dirty="0"/>
              <a:t>	</a:t>
            </a:r>
            <a:r>
              <a:rPr lang="el-GR" i="1" dirty="0">
                <a:solidFill>
                  <a:srgbClr val="FF0000"/>
                </a:solidFill>
              </a:rPr>
              <a:t>Κέρδος-</a:t>
            </a:r>
            <a:r>
              <a:rPr lang="el-GR" i="1" dirty="0"/>
              <a:t> πλεόνασμα αφού έχουν πουληθεί τα εμπορεύματα 		και πληρωθεί οι εισφορές. </a:t>
            </a:r>
          </a:p>
          <a:p>
            <a:pPr marL="0" indent="0">
              <a:buNone/>
            </a:pPr>
            <a:r>
              <a:rPr lang="el-GR" i="1" dirty="0"/>
              <a:t>	</a:t>
            </a:r>
            <a:r>
              <a:rPr lang="el-GR" i="1" dirty="0">
                <a:solidFill>
                  <a:srgbClr val="FF0000"/>
                </a:solidFill>
              </a:rPr>
              <a:t>ποσοστό κέρδους </a:t>
            </a:r>
            <a:r>
              <a:rPr lang="en-US" i="1" dirty="0"/>
              <a:t>(profit rate)</a:t>
            </a:r>
            <a:r>
              <a:rPr lang="el-GR" i="1" dirty="0"/>
              <a:t>– ποσό των κερδών διαιρούμενο  	με την αξία των κατεχόμενων κεφαλαιούχων 	αγαθών. </a:t>
            </a:r>
          </a:p>
          <a:p>
            <a:pPr marL="0" indent="0">
              <a:buNone/>
            </a:pPr>
            <a:r>
              <a:rPr lang="el-GR" i="1" dirty="0"/>
              <a:t>	</a:t>
            </a:r>
            <a:r>
              <a:rPr lang="el-GR" i="1" dirty="0">
                <a:solidFill>
                  <a:srgbClr val="FF0000"/>
                </a:solidFill>
              </a:rPr>
              <a:t>το κέρδος αυξάνεται </a:t>
            </a:r>
            <a:r>
              <a:rPr lang="el-GR" i="1" dirty="0"/>
              <a:t>με 1) μείωση των αποδοχών των 	εργαζόμενων 2) χαμηλή φορολογία 3) χαμηλό κόστος 	πρώτων υλών</a:t>
            </a:r>
            <a:endParaRPr lang="en-GB" i="1" dirty="0"/>
          </a:p>
        </p:txBody>
      </p:sp>
    </p:spTree>
    <p:extLst>
      <p:ext uri="{BB962C8B-B14F-4D97-AF65-F5344CB8AC3E}">
        <p14:creationId xmlns:p14="http://schemas.microsoft.com/office/powerpoint/2010/main" val="527666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576064"/>
          </a:xfrm>
        </p:spPr>
        <p:txBody>
          <a:bodyPr>
            <a:noAutofit/>
          </a:bodyPr>
          <a:lstStyle/>
          <a:p>
            <a:r>
              <a:rPr lang="el-GR" sz="2400" b="1" dirty="0">
                <a:solidFill>
                  <a:srgbClr val="FF0000"/>
                </a:solidFill>
                <a:latin typeface="Cambria" pitchFamily="18" charset="0"/>
              </a:rPr>
              <a:t>Κεφάλαιο και καπιταλιστικά κέρδη</a:t>
            </a:r>
          </a:p>
        </p:txBody>
      </p:sp>
      <p:sp>
        <p:nvSpPr>
          <p:cNvPr id="3" name="Θέση περιεχομένου 2"/>
          <p:cNvSpPr>
            <a:spLocks noGrp="1"/>
          </p:cNvSpPr>
          <p:nvPr>
            <p:ph idx="1"/>
          </p:nvPr>
        </p:nvSpPr>
        <p:spPr>
          <a:xfrm>
            <a:off x="1811866" y="764704"/>
            <a:ext cx="8604613" cy="5976664"/>
          </a:xfrm>
        </p:spPr>
        <p:txBody>
          <a:bodyPr>
            <a:normAutofit fontScale="62500" lnSpcReduction="20000"/>
          </a:bodyPr>
          <a:lstStyle/>
          <a:p>
            <a:r>
              <a:rPr lang="el-GR" sz="2400" dirty="0">
                <a:latin typeface="Cambria" pitchFamily="18" charset="0"/>
              </a:rPr>
              <a:t>Εμπορικά κέρδη (</a:t>
            </a:r>
            <a:r>
              <a:rPr lang="en-US" sz="2400" dirty="0">
                <a:latin typeface="Cambria" pitchFamily="18" charset="0"/>
              </a:rPr>
              <a:t>buy low sell high)</a:t>
            </a:r>
          </a:p>
          <a:p>
            <a:r>
              <a:rPr lang="el-GR" sz="2400" dirty="0">
                <a:latin typeface="Cambria" pitchFamily="18" charset="0"/>
              </a:rPr>
              <a:t>Καπιταλιστικά κέρδη (από διαδικασίες εργασίας/παραγωγής)</a:t>
            </a:r>
            <a:endParaRPr lang="en-US" sz="2400" dirty="0">
              <a:latin typeface="Cambria" pitchFamily="18" charset="0"/>
            </a:endParaRPr>
          </a:p>
          <a:p>
            <a:pPr marL="0" indent="0">
              <a:buNone/>
            </a:pPr>
            <a:r>
              <a:rPr lang="el-GR" sz="2400" dirty="0">
                <a:latin typeface="Cambria" pitchFamily="18" charset="0"/>
              </a:rPr>
              <a:t>Το κέρδος ή η ζημιά είναι η διαφορά μεταξύ του Μ και Μ’</a:t>
            </a: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p>
          <a:p>
            <a:pPr marL="0" indent="0">
              <a:buNone/>
            </a:pPr>
            <a:r>
              <a:rPr lang="el-GR" sz="2400" dirty="0">
                <a:latin typeface="Cambria" pitchFamily="18" charset="0"/>
              </a:rPr>
              <a:t>	</a:t>
            </a:r>
          </a:p>
          <a:p>
            <a:pPr marL="0" indent="0">
              <a:buNone/>
            </a:pPr>
            <a:endParaRPr lang="el-GR" sz="2400" dirty="0">
              <a:latin typeface="Cambria" pitchFamily="18" charset="0"/>
            </a:endParaRPr>
          </a:p>
          <a:p>
            <a:pPr marL="0" indent="0">
              <a:buNone/>
            </a:pPr>
            <a:r>
              <a:rPr lang="el-GR" sz="2400" dirty="0">
                <a:latin typeface="Cambria" pitchFamily="18" charset="0"/>
              </a:rPr>
              <a:t>	</a:t>
            </a:r>
          </a:p>
          <a:p>
            <a:pPr marL="0" indent="0">
              <a:buNone/>
            </a:pPr>
            <a:r>
              <a:rPr lang="el-GR" sz="2400" dirty="0">
                <a:latin typeface="Cambria" pitchFamily="18" charset="0"/>
              </a:rPr>
              <a:t>	</a:t>
            </a:r>
          </a:p>
          <a:p>
            <a:pPr marL="0" indent="0">
              <a:buNone/>
            </a:pPr>
            <a:endParaRPr lang="el-GR" sz="2400" dirty="0">
              <a:latin typeface="Cambria" pitchFamily="18" charset="0"/>
            </a:endParaRPr>
          </a:p>
          <a:p>
            <a:pPr marL="0" indent="0">
              <a:buNone/>
            </a:pPr>
            <a:r>
              <a:rPr lang="el-GR" sz="2400" dirty="0">
                <a:latin typeface="Cambria" pitchFamily="18" charset="0"/>
              </a:rPr>
              <a:t>	</a:t>
            </a:r>
          </a:p>
          <a:p>
            <a:pPr marL="0" indent="0">
              <a:buNone/>
            </a:pPr>
            <a:endParaRPr lang="el-GR" sz="2400" dirty="0">
              <a:latin typeface="Cambria" pitchFamily="18" charset="0"/>
            </a:endParaRPr>
          </a:p>
          <a:p>
            <a:pPr marL="0" indent="0">
              <a:buNone/>
            </a:pPr>
            <a:r>
              <a:rPr lang="el-GR" sz="2400" dirty="0">
                <a:latin typeface="Cambria" pitchFamily="18" charset="0"/>
              </a:rPr>
              <a:t>	Ανταλλαγή #1                                                                                                Ανταλλαγή #2</a:t>
            </a:r>
          </a:p>
          <a:p>
            <a:pPr marL="0" indent="0">
              <a:buNone/>
            </a:pPr>
            <a:r>
              <a:rPr lang="el-GR" sz="2400" dirty="0">
                <a:latin typeface="Cambria" pitchFamily="18" charset="0"/>
              </a:rPr>
              <a:t>	Χρήμα για αγορά εισροών			          Προϊόντα για χρήμα</a:t>
            </a:r>
          </a:p>
          <a:p>
            <a:pPr marL="0" indent="0">
              <a:buNone/>
            </a:pPr>
            <a:endParaRPr lang="el-GR" sz="2400" dirty="0">
              <a:latin typeface="Cambria" pitchFamily="18" charset="0"/>
            </a:endParaRPr>
          </a:p>
          <a:p>
            <a:pPr marL="0" indent="0">
              <a:buNone/>
            </a:pPr>
            <a:endParaRPr lang="el-GR" sz="2400" dirty="0">
              <a:latin typeface="Cambria" pitchFamily="18" charset="0"/>
            </a:endParaRPr>
          </a:p>
          <a:p>
            <a:pPr marL="0" indent="0">
              <a:buNone/>
            </a:pPr>
            <a:r>
              <a:rPr lang="el-GR" sz="2400" dirty="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a:latin typeface="Cambria" pitchFamily="18" charset="0"/>
              </a:rPr>
              <a:t>«Κέρδη» = </a:t>
            </a:r>
            <a:r>
              <a:rPr lang="en-US" sz="2400" b="1" dirty="0">
                <a:latin typeface="Cambria" pitchFamily="18" charset="0"/>
              </a:rPr>
              <a:t>property incomes = </a:t>
            </a:r>
            <a:r>
              <a:rPr lang="el-GR" sz="2400" b="1" dirty="0">
                <a:latin typeface="Cambria" pitchFamily="18" charset="0"/>
              </a:rPr>
              <a:t>Κέρδη + τόκοι + πρόσοδοι</a:t>
            </a:r>
          </a:p>
        </p:txBody>
      </p:sp>
      <p:sp>
        <p:nvSpPr>
          <p:cNvPr id="4" name="Ορθογώνιο 3"/>
          <p:cNvSpPr/>
          <p:nvPr/>
        </p:nvSpPr>
        <p:spPr>
          <a:xfrm>
            <a:off x="1919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ambria" pitchFamily="18" charset="0"/>
              </a:rPr>
              <a:t>Μ</a:t>
            </a:r>
            <a:r>
              <a:rPr lang="en-US" dirty="0">
                <a:latin typeface="Cambria" pitchFamily="18" charset="0"/>
              </a:rPr>
              <a:t>=</a:t>
            </a:r>
            <a:r>
              <a:rPr lang="el-GR" dirty="0">
                <a:latin typeface="Cambria" pitchFamily="18" charset="0"/>
              </a:rPr>
              <a:t>κεφάλαιο</a:t>
            </a:r>
          </a:p>
        </p:txBody>
      </p:sp>
      <p:cxnSp>
        <p:nvCxnSpPr>
          <p:cNvPr id="6" name="Ευθύγραμμο βέλος σύνδεσης 5"/>
          <p:cNvCxnSpPr/>
          <p:nvPr/>
        </p:nvCxnSpPr>
        <p:spPr>
          <a:xfrm>
            <a:off x="2927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3431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latin typeface="Cambria" pitchFamily="18" charset="0"/>
              </a:rPr>
              <a:t>C</a:t>
            </a:r>
            <a:r>
              <a:rPr lang="el-GR" sz="1400" b="1" dirty="0">
                <a:latin typeface="Cambria" pitchFamily="18" charset="0"/>
              </a:rPr>
              <a:t> </a:t>
            </a:r>
            <a:r>
              <a:rPr lang="en-US" sz="1400" b="1" dirty="0">
                <a:latin typeface="Cambria" pitchFamily="18" charset="0"/>
              </a:rPr>
              <a:t>=</a:t>
            </a:r>
            <a:r>
              <a:rPr lang="el-GR" sz="1400" b="1" dirty="0">
                <a:latin typeface="Cambria" pitchFamily="18" charset="0"/>
              </a:rPr>
              <a:t> εργασία και άλλες εισροές</a:t>
            </a:r>
          </a:p>
        </p:txBody>
      </p:sp>
      <p:cxnSp>
        <p:nvCxnSpPr>
          <p:cNvPr id="8" name="Ευθύγραμμο βέλος σύνδεσης 7"/>
          <p:cNvCxnSpPr/>
          <p:nvPr/>
        </p:nvCxnSpPr>
        <p:spPr>
          <a:xfrm>
            <a:off x="4483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5087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latin typeface="Cambria" pitchFamily="18" charset="0"/>
              </a:rPr>
              <a:t>Παραγωγή </a:t>
            </a:r>
            <a:r>
              <a:rPr lang="el-GR" sz="1200" b="1" dirty="0">
                <a:latin typeface="Cambria" pitchFamily="18" charset="0"/>
              </a:rPr>
              <a:t>(εντολή</a:t>
            </a:r>
            <a:r>
              <a:rPr lang="el-GR" sz="1200" dirty="0">
                <a:latin typeface="Cambria" pitchFamily="18" charset="0"/>
              </a:rPr>
              <a:t>) </a:t>
            </a:r>
            <a:r>
              <a:rPr lang="el-GR" sz="1200" dirty="0" err="1">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6744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7536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Cambria" pitchFamily="18" charset="0"/>
              </a:rPr>
              <a:t>Εκροές</a:t>
            </a:r>
          </a:p>
          <a:p>
            <a:pPr algn="ctr"/>
            <a:r>
              <a:rPr lang="el-GR" dirty="0">
                <a:latin typeface="Cambria" pitchFamily="18" charset="0"/>
              </a:rPr>
              <a:t>(</a:t>
            </a:r>
            <a:r>
              <a:rPr lang="en-US" dirty="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8544272" y="3562084"/>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9120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9552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cxnSpLocks/>
          </p:cNvCxnSpPr>
          <p:nvPr/>
        </p:nvCxnSpPr>
        <p:spPr>
          <a:xfrm flipH="1">
            <a:off x="2279576" y="5642706"/>
            <a:ext cx="7255618" cy="185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a:cxnSpLocks/>
          </p:cNvCxnSpPr>
          <p:nvPr/>
        </p:nvCxnSpPr>
        <p:spPr>
          <a:xfrm flipV="1">
            <a:off x="2279576" y="4041068"/>
            <a:ext cx="0" cy="16201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3143672" y="3562084"/>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8753325" y="3562084"/>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576064"/>
          </a:xfrm>
        </p:spPr>
        <p:txBody>
          <a:bodyPr>
            <a:normAutofit/>
          </a:bodyPr>
          <a:lstStyle/>
          <a:p>
            <a:r>
              <a:rPr lang="el-GR" sz="2800" b="1" dirty="0">
                <a:solidFill>
                  <a:srgbClr val="FF0000"/>
                </a:solidFill>
                <a:latin typeface="Cambria" pitchFamily="18" charset="0"/>
              </a:rPr>
              <a:t>Καπιταλιστική Παραγωγή και Κέρδη</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03512" y="692696"/>
                <a:ext cx="8856984" cy="6048672"/>
              </a:xfrm>
            </p:spPr>
            <p:txBody>
              <a:bodyPr>
                <a:normAutofit fontScale="92500" lnSpcReduction="10000"/>
              </a:bodyPr>
              <a:lstStyle/>
              <a:p>
                <a:pPr marL="0" indent="0">
                  <a:buNone/>
                </a:pPr>
                <a:r>
                  <a:rPr lang="el-GR" sz="2400" dirty="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οριζόντια</a:t>
                </a:r>
              </a:p>
              <a:p>
                <a:pPr marL="0" indent="0">
                  <a:buNone/>
                </a:pPr>
                <a:r>
                  <a:rPr lang="el-GR" sz="2400" dirty="0">
                    <a:latin typeface="Cambria" pitchFamily="18" charset="0"/>
                  </a:rPr>
                  <a:t>Ποσοστό κέρδους κάθετη</a:t>
                </a:r>
              </a:p>
              <a:p>
                <a:pPr marL="0" indent="0">
                  <a:buNone/>
                </a:pPr>
                <a:r>
                  <a:rPr lang="el-GR" sz="2400" dirty="0">
                    <a:latin typeface="Cambria" pitchFamily="18" charset="0"/>
                  </a:rPr>
                  <a:t>(έλεγχος πλεονάσματος                      χρονική</a:t>
                </a:r>
              </a:p>
              <a:p>
                <a:pPr marL="0" indent="0">
                  <a:buNone/>
                </a:pPr>
                <a:r>
                  <a:rPr lang="el-GR" sz="2400" dirty="0">
                    <a:latin typeface="Cambria" pitchFamily="18" charset="0"/>
                  </a:rPr>
                  <a:t>διαιώνιση συστήματος)</a:t>
                </a:r>
              </a:p>
              <a:p>
                <a:pPr marL="0" indent="0">
                  <a:buNone/>
                </a:pPr>
                <a:r>
                  <a:rPr lang="el-GR" sz="2400" dirty="0">
                    <a:latin typeface="Cambria" pitchFamily="18" charset="0"/>
                  </a:rPr>
                  <a:t>Βασικό εργαλείο της ανάλυσης του καπιταλισμού</a:t>
                </a:r>
              </a:p>
              <a:p>
                <a:pPr marL="457200" indent="-457200">
                  <a:buAutoNum type="arabicPeriod"/>
                </a:pPr>
                <a:r>
                  <a:rPr lang="el-GR" sz="2400" dirty="0">
                    <a:latin typeface="Cambria" pitchFamily="18" charset="0"/>
                  </a:rPr>
                  <a:t>Κέρδος/Πλεόνασμα = Συνολικό Προϊόν – Αποσβέσεις και πρώτες ύλες – Μισθοί -</a:t>
                </a:r>
                <a:r>
                  <a:rPr lang="el-GR" sz="2400" dirty="0">
                    <a:latin typeface="Cambria" pitchFamily="18" charset="0"/>
                    <a:sym typeface="Wingdings" pitchFamily="2" charset="2"/>
                  </a:rPr>
                  <a:t> Υπόλοιπο (</a:t>
                </a:r>
                <a:r>
                  <a:rPr lang="en-US" sz="2400" dirty="0">
                    <a:latin typeface="Cambria" pitchFamily="18" charset="0"/>
                    <a:sym typeface="Wingdings" pitchFamily="2" charset="2"/>
                  </a:rPr>
                  <a:t>residual)</a:t>
                </a:r>
                <a:r>
                  <a:rPr lang="el-GR" sz="2400" dirty="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i="1">
                        <a:latin typeface="Cambria Math"/>
                      </a:rPr>
                      <m:t>𝑟</m:t>
                    </m:r>
                    <m:r>
                      <a:rPr lang="en-US" sz="2400" i="1">
                        <a:latin typeface="Cambria Math"/>
                      </a:rPr>
                      <m:t>=</m:t>
                    </m:r>
                    <m:f>
                      <m:fPr>
                        <m:ctrlPr>
                          <a:rPr lang="en-US" sz="2400" i="1">
                            <a:latin typeface="Cambria Math" panose="02040503050406030204" pitchFamily="18" charset="0"/>
                          </a:rPr>
                        </m:ctrlPr>
                      </m:fPr>
                      <m:num>
                        <m:r>
                          <a:rPr lang="en-US" sz="2400" i="1">
                            <a:latin typeface="Cambria Math"/>
                          </a:rPr>
                          <m:t>𝑅</m:t>
                        </m:r>
                      </m:num>
                      <m:den>
                        <m:r>
                          <a:rPr lang="en-US" sz="2400" i="1">
                            <a:latin typeface="Cambria Math"/>
                          </a:rPr>
                          <m:t>𝐾</m:t>
                        </m:r>
                      </m:den>
                    </m:f>
                  </m:oMath>
                </a14:m>
                <a:r>
                  <a:rPr lang="el-GR" sz="2400" dirty="0">
                    <a:latin typeface="Cambria" pitchFamily="18" charset="0"/>
                  </a:rPr>
                  <a:t>,  ποσοστό κέρδους = Κέρδη/Κατεχόμενο κεφάλαιο</a:t>
                </a:r>
              </a:p>
              <a:p>
                <a:pPr marL="457200" indent="-457200">
                  <a:buAutoNum type="arabicPeriod"/>
                </a:pPr>
                <a:r>
                  <a:rPr lang="el-GR" sz="2400" dirty="0">
                    <a:latin typeface="Cambria" pitchFamily="18" charset="0"/>
                  </a:rPr>
                  <a:t>Το ύψος του </a:t>
                </a:r>
                <a:r>
                  <a:rPr lang="en-US" sz="2400" dirty="0">
                    <a:latin typeface="Cambria" pitchFamily="18" charset="0"/>
                  </a:rPr>
                  <a:t>r </a:t>
                </a:r>
                <a:r>
                  <a:rPr lang="el-GR" sz="2400" dirty="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a:latin typeface="Cambria" pitchFamily="18" charset="0"/>
                  </a:rPr>
                  <a:t>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03512" y="692696"/>
                <a:ext cx="8856984" cy="6048672"/>
              </a:xfrm>
              <a:blipFill>
                <a:blip r:embed="rId2"/>
                <a:stretch>
                  <a:fillRect l="-895" t="-1815" r="-895"/>
                </a:stretch>
              </a:blipFill>
            </p:spPr>
            <p:txBody>
              <a:bodyPr/>
              <a:lstStyle/>
              <a:p>
                <a:r>
                  <a:rPr lang="en-GB">
                    <a:noFill/>
                  </a:rPr>
                  <a:t> </a:t>
                </a:r>
              </a:p>
            </p:txBody>
          </p:sp>
        </mc:Fallback>
      </mc:AlternateContent>
      <p:cxnSp>
        <p:nvCxnSpPr>
          <p:cNvPr id="7" name="Ευθύγραμμο βέλος σύνδεσης 6"/>
          <p:cNvCxnSpPr/>
          <p:nvPr/>
        </p:nvCxnSpPr>
        <p:spPr>
          <a:xfrm flipH="1">
            <a:off x="4633552" y="1762180"/>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4386883" y="2361001"/>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4439816" y="2182122"/>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81200" y="116632"/>
            <a:ext cx="8229600" cy="576064"/>
          </a:xfrm>
        </p:spPr>
        <p:txBody>
          <a:bodyPr>
            <a:noAutofit/>
          </a:bodyPr>
          <a:lstStyle/>
          <a:p>
            <a:r>
              <a:rPr lang="el-GR" sz="3200" b="1" dirty="0">
                <a:solidFill>
                  <a:srgbClr val="FF0000"/>
                </a:solidFill>
                <a:latin typeface="Cambria" pitchFamily="18" charset="0"/>
              </a:rPr>
              <a:t>Υπολογίζοντας το ποσοστό κέρδους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75520" y="836712"/>
                <a:ext cx="8640960" cy="5832648"/>
              </a:xfrm>
            </p:spPr>
            <p:txBody>
              <a:bodyPr>
                <a:noAutofit/>
              </a:bodyPr>
              <a:lstStyle/>
              <a:p>
                <a:pPr marL="0" indent="0" algn="just">
                  <a:buNone/>
                </a:pPr>
                <a14:m>
                  <m:oMath xmlns:m="http://schemas.openxmlformats.org/officeDocument/2006/math">
                    <m:r>
                      <a:rPr lang="en-US" sz="3600" i="1">
                        <a:latin typeface="Cambria Math"/>
                      </a:rPr>
                      <m:t>𝑟</m:t>
                    </m:r>
                    <m:r>
                      <a:rPr lang="en-US" sz="3600" i="1">
                        <a:latin typeface="Cambria Math"/>
                      </a:rPr>
                      <m:t>=</m:t>
                    </m:r>
                    <m:f>
                      <m:fPr>
                        <m:ctrlPr>
                          <a:rPr lang="en-US" sz="3600" i="1">
                            <a:latin typeface="Cambria Math" panose="02040503050406030204" pitchFamily="18" charset="0"/>
                          </a:rPr>
                        </m:ctrlPr>
                      </m:fPr>
                      <m:num>
                        <m:r>
                          <a:rPr lang="en-US" sz="3600" i="1">
                            <a:latin typeface="Cambria Math"/>
                          </a:rPr>
                          <m:t>𝑅</m:t>
                        </m:r>
                      </m:num>
                      <m:den>
                        <m:r>
                          <a:rPr lang="en-US" sz="3600" i="1">
                            <a:latin typeface="Cambria Math"/>
                          </a:rPr>
                          <m:t>𝐾</m:t>
                        </m:r>
                      </m:den>
                    </m:f>
                  </m:oMath>
                </a14:m>
                <a:r>
                  <a:rPr lang="en-US" sz="3600" dirty="0"/>
                  <a:t>, </a:t>
                </a:r>
                <a:r>
                  <a:rPr lang="el-GR" sz="2400" dirty="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a:latin typeface="Cambria" pitchFamily="18" charset="0"/>
                  </a:rPr>
                  <a:t>R &lt;-----</a:t>
                </a:r>
                <a:r>
                  <a:rPr lang="en-US" sz="2400" dirty="0">
                    <a:latin typeface="Cambria" pitchFamily="18" charset="0"/>
                    <a:sym typeface="Wingdings" pitchFamily="2" charset="2"/>
                  </a:rPr>
                  <a:t> </a:t>
                </a:r>
                <a:r>
                  <a:rPr lang="el-GR" sz="2400" dirty="0">
                    <a:latin typeface="Cambria" pitchFamily="18" charset="0"/>
                    <a:sym typeface="Wingdings" pitchFamily="2" charset="2"/>
                  </a:rPr>
                  <a:t>μερίσματα, τόκοι, ενοίκια (πρόσοδοι γης), παρακρατηθέντα / αδιανέμητα κέρδη = </a:t>
                </a:r>
                <a:r>
                  <a:rPr lang="en-US" sz="2400" dirty="0">
                    <a:latin typeface="Cambria" pitchFamily="18" charset="0"/>
                    <a:sym typeface="Wingdings" pitchFamily="2" charset="2"/>
                  </a:rPr>
                  <a:t>property incomes</a:t>
                </a:r>
                <a:endParaRPr lang="el-GR" sz="2400" dirty="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S - M, </a:t>
                </a:r>
                <a:r>
                  <a:rPr lang="el-GR" sz="2400" dirty="0">
                    <a:latin typeface="Cambria" pitchFamily="18" charset="0"/>
                    <a:sym typeface="Wingdings" pitchFamily="2" charset="2"/>
                  </a:rPr>
                  <a:t>όπου</a:t>
                </a:r>
              </a:p>
              <a:p>
                <a:pPr marL="0" indent="0" algn="just">
                  <a:buNone/>
                </a:pPr>
                <a:r>
                  <a:rPr lang="en-US" sz="2400" dirty="0">
                    <a:latin typeface="Cambria" pitchFamily="18" charset="0"/>
                    <a:sym typeface="Wingdings" pitchFamily="2" charset="2"/>
                  </a:rPr>
                  <a:t>Y </a:t>
                </a:r>
                <a:r>
                  <a:rPr lang="el-GR" sz="2400" dirty="0">
                    <a:latin typeface="Cambria" pitchFamily="18" charset="0"/>
                    <a:sym typeface="Wingdings" pitchFamily="2" charset="2"/>
                  </a:rPr>
                  <a:t>=χρηματική αξία του καθαρού προϊόντος/εκροής</a:t>
                </a:r>
              </a:p>
              <a:p>
                <a:pPr marL="0" indent="0" algn="just">
                  <a:buNone/>
                </a:pPr>
                <a:r>
                  <a:rPr lang="en-US" sz="2400" dirty="0">
                    <a:latin typeface="Cambria" pitchFamily="18" charset="0"/>
                    <a:sym typeface="Wingdings" pitchFamily="2" charset="2"/>
                  </a:rPr>
                  <a:t>S</a:t>
                </a:r>
                <a:r>
                  <a:rPr lang="el-GR" sz="2400" dirty="0">
                    <a:latin typeface="Cambria" pitchFamily="18" charset="0"/>
                    <a:sym typeface="Wingdings" pitchFamily="2" charset="2"/>
                  </a:rPr>
                  <a:t> = χρηματική αξία του συνολικού προϊόντος</a:t>
                </a:r>
              </a:p>
              <a:p>
                <a:pPr marL="0" indent="0" algn="just">
                  <a:buNone/>
                </a:pPr>
                <a:r>
                  <a:rPr lang="en-US" sz="2400" dirty="0">
                    <a:latin typeface="Cambria" pitchFamily="18" charset="0"/>
                    <a:sym typeface="Wingdings" pitchFamily="2" charset="2"/>
                  </a:rPr>
                  <a:t>M</a:t>
                </a:r>
                <a:r>
                  <a:rPr lang="el-GR" sz="2400" dirty="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W+R, </a:t>
                </a:r>
                <a:r>
                  <a:rPr lang="el-GR" sz="2400" dirty="0">
                    <a:latin typeface="Cambria" pitchFamily="18" charset="0"/>
                    <a:sym typeface="Wingdings" pitchFamily="2" charset="2"/>
                  </a:rPr>
                  <a:t> όπου </a:t>
                </a:r>
                <a:r>
                  <a:rPr lang="en-US" sz="2400" dirty="0">
                    <a:latin typeface="Cambria" pitchFamily="18" charset="0"/>
                    <a:sym typeface="Wingdings" pitchFamily="2" charset="2"/>
                  </a:rPr>
                  <a:t>W= </a:t>
                </a:r>
                <a:r>
                  <a:rPr lang="el-GR" sz="2400" dirty="0">
                    <a:latin typeface="Cambria" pitchFamily="18" charset="0"/>
                    <a:sym typeface="Wingdings" pitchFamily="2" charset="2"/>
                  </a:rPr>
                  <a:t>μισθοί</a:t>
                </a:r>
                <a:r>
                  <a:rPr lang="en-US" sz="2400" dirty="0">
                    <a:latin typeface="Cambria" pitchFamily="18" charset="0"/>
                    <a:sym typeface="Wingdings" pitchFamily="2" charset="2"/>
                  </a:rPr>
                  <a:t>,R = </a:t>
                </a:r>
                <a:r>
                  <a:rPr lang="el-GR" sz="2400" dirty="0">
                    <a:latin typeface="Cambria" pitchFamily="18" charset="0"/>
                    <a:sym typeface="Wingdings" pitchFamily="2" charset="2"/>
                  </a:rPr>
                  <a:t>«κέρδη» και </a:t>
                </a:r>
                <a:endParaRPr lang="en-US" sz="2400" i="1" dirty="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i="1">
                          <a:latin typeface="Cambria Math"/>
                          <a:sym typeface="Wingdings" pitchFamily="2" charset="2"/>
                        </a:rPr>
                        <m:t>𝑟</m:t>
                      </m:r>
                      <m:r>
                        <a:rPr lang="en-US" sz="2400" i="1">
                          <a:latin typeface="Cambria Math"/>
                          <a:sym typeface="Wingdings" pitchFamily="2" charset="2"/>
                        </a:rPr>
                        <m:t>=</m:t>
                      </m:r>
                      <m:f>
                        <m:fPr>
                          <m:ctrlPr>
                            <a:rPr lang="en-US" sz="2400" i="1">
                              <a:latin typeface="Cambria Math" panose="02040503050406030204" pitchFamily="18" charset="0"/>
                              <a:sym typeface="Wingdings" pitchFamily="2" charset="2"/>
                            </a:rPr>
                          </m:ctrlPr>
                        </m:fPr>
                        <m:num>
                          <m:r>
                            <m:rPr>
                              <m:sty m:val="p"/>
                            </m:rPr>
                            <a:rPr lang="el-GR" sz="2400">
                              <a:latin typeface="Cambria Math"/>
                              <a:sym typeface="Wingdings" pitchFamily="2" charset="2"/>
                            </a:rPr>
                            <m:t>Υ</m:t>
                          </m:r>
                          <m:r>
                            <a:rPr lang="el-GR" sz="2400">
                              <a:latin typeface="Cambria Math"/>
                              <a:sym typeface="Wingdings" pitchFamily="2" charset="2"/>
                            </a:rPr>
                            <m:t>−</m:t>
                          </m:r>
                          <m:r>
                            <a:rPr lang="en-US" sz="2400" i="1">
                              <a:latin typeface="Cambria Math"/>
                              <a:sym typeface="Wingdings" pitchFamily="2" charset="2"/>
                            </a:rPr>
                            <m:t>𝑊</m:t>
                          </m:r>
                        </m:num>
                        <m:den>
                          <m:r>
                            <a:rPr lang="en-US" sz="2400" i="1">
                              <a:latin typeface="Cambria Math"/>
                              <a:sym typeface="Wingdings" pitchFamily="2" charset="2"/>
                            </a:rPr>
                            <m:t>𝐾</m:t>
                          </m:r>
                        </m:den>
                      </m:f>
                    </m:oMath>
                  </m:oMathPara>
                </a14:m>
                <a:endParaRPr lang="en-US" sz="2400" dirty="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75520" y="836712"/>
                <a:ext cx="8640960" cy="5832648"/>
              </a:xfrm>
              <a:blipFill>
                <a:blip r:embed="rId2"/>
                <a:stretch>
                  <a:fillRect l="-1058" t="-418" r="-1058"/>
                </a:stretch>
              </a:blipFill>
            </p:spPr>
            <p:txBody>
              <a:bodyPr/>
              <a:lstStyle/>
              <a:p>
                <a:r>
                  <a:rPr lang="en-GB">
                    <a:noFill/>
                  </a:rPr>
                  <a:t> </a:t>
                </a:r>
              </a:p>
            </p:txBody>
          </p:sp>
        </mc:Fallback>
      </mc:AlternateContent>
    </p:spTree>
    <p:extLst>
      <p:ext uri="{BB962C8B-B14F-4D97-AF65-F5344CB8AC3E}">
        <p14:creationId xmlns:p14="http://schemas.microsoft.com/office/powerpoint/2010/main" val="91547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E9A0-149B-0271-65A0-EB4CA1A53E33}"/>
              </a:ext>
            </a:extLst>
          </p:cNvPr>
          <p:cNvSpPr>
            <a:spLocks noGrp="1"/>
          </p:cNvSpPr>
          <p:nvPr>
            <p:ph type="title"/>
          </p:nvPr>
        </p:nvSpPr>
        <p:spPr/>
        <p:txBody>
          <a:bodyPr/>
          <a:lstStyle/>
          <a:p>
            <a:r>
              <a:rPr lang="el-GR" dirty="0"/>
              <a:t>«Ο καλός Βακαλάος»</a:t>
            </a:r>
            <a:endParaRPr lang="en-GB" dirty="0"/>
          </a:p>
        </p:txBody>
      </p:sp>
      <p:sp>
        <p:nvSpPr>
          <p:cNvPr id="3" name="Content Placeholder 2">
            <a:extLst>
              <a:ext uri="{FF2B5EF4-FFF2-40B4-BE49-F238E27FC236}">
                <a16:creationId xmlns:a16="http://schemas.microsoft.com/office/drawing/2014/main" id="{AE7B99C5-9B74-CF6E-3CE0-0E17CB7EEB4E}"/>
              </a:ext>
            </a:extLst>
          </p:cNvPr>
          <p:cNvSpPr>
            <a:spLocks noGrp="1"/>
          </p:cNvSpPr>
          <p:nvPr>
            <p:ph idx="1"/>
          </p:nvPr>
        </p:nvSpPr>
        <p:spPr/>
        <p:txBody>
          <a:bodyPr>
            <a:normAutofit fontScale="77500" lnSpcReduction="20000"/>
          </a:bodyPr>
          <a:lstStyle/>
          <a:p>
            <a:r>
              <a:rPr lang="el-GR" dirty="0"/>
              <a:t>10 δίχτυα – 10 εργαζόμενοι – κάθε εργαζόμενος 1 δίχτυ</a:t>
            </a:r>
          </a:p>
          <a:p>
            <a:r>
              <a:rPr lang="el-GR" dirty="0"/>
              <a:t>Κάθε εργαζόμενος 25 λίβρες ψάρια την ώρα</a:t>
            </a:r>
          </a:p>
          <a:p>
            <a:r>
              <a:rPr lang="el-GR" dirty="0"/>
              <a:t>Εργατικά – 10$ την ώρα και εργασία 100 ώρες τον χρόνο</a:t>
            </a:r>
          </a:p>
          <a:p>
            <a:r>
              <a:rPr lang="el-GR" dirty="0"/>
              <a:t>Κεφαλαιακά αγαθά- δίχτυα- $1.250 το ένα, διαλύεται μετά από 100 ώρες.</a:t>
            </a:r>
          </a:p>
          <a:p>
            <a:r>
              <a:rPr lang="el-GR" dirty="0"/>
              <a:t>Τιμή ψαριών – $1 ανά λίβρα.</a:t>
            </a:r>
          </a:p>
          <a:p>
            <a:r>
              <a:rPr lang="el-GR" dirty="0">
                <a:solidFill>
                  <a:srgbClr val="FF0000"/>
                </a:solidFill>
              </a:rPr>
              <a:t>Συνολικά έσοδα</a:t>
            </a:r>
            <a:r>
              <a:rPr lang="en-US" dirty="0">
                <a:solidFill>
                  <a:srgbClr val="FF0000"/>
                </a:solidFill>
              </a:rPr>
              <a:t> </a:t>
            </a:r>
            <a:r>
              <a:rPr lang="el-GR" dirty="0">
                <a:solidFill>
                  <a:srgbClr val="FF0000"/>
                </a:solidFill>
              </a:rPr>
              <a:t>- </a:t>
            </a:r>
            <a:r>
              <a:rPr lang="en-US" dirty="0">
                <a:solidFill>
                  <a:srgbClr val="FF0000"/>
                </a:solidFill>
              </a:rPr>
              <a:t>S</a:t>
            </a:r>
            <a:r>
              <a:rPr lang="el-GR" dirty="0">
                <a:solidFill>
                  <a:srgbClr val="FF0000"/>
                </a:solidFill>
              </a:rPr>
              <a:t> – </a:t>
            </a:r>
            <a:r>
              <a:rPr lang="en-US" dirty="0">
                <a:solidFill>
                  <a:srgbClr val="FF0000"/>
                </a:solidFill>
              </a:rPr>
              <a:t> </a:t>
            </a:r>
            <a:r>
              <a:rPr lang="el-GR" dirty="0">
                <a:solidFill>
                  <a:srgbClr val="FF0000"/>
                </a:solidFill>
              </a:rPr>
              <a:t>$1 Χ 25.000 λίβρες =$25.000</a:t>
            </a:r>
          </a:p>
          <a:p>
            <a:r>
              <a:rPr lang="el-GR" dirty="0">
                <a:solidFill>
                  <a:srgbClr val="FF0000"/>
                </a:solidFill>
              </a:rPr>
              <a:t>Αναπλήρωση διχτύων </a:t>
            </a:r>
            <a:r>
              <a:rPr lang="en-US" dirty="0">
                <a:solidFill>
                  <a:srgbClr val="FF0000"/>
                </a:solidFill>
              </a:rPr>
              <a:t> - </a:t>
            </a:r>
            <a:r>
              <a:rPr lang="el-GR" dirty="0">
                <a:solidFill>
                  <a:srgbClr val="FF0000"/>
                </a:solidFill>
              </a:rPr>
              <a:t> $1.250 Χ 10 = $12.500</a:t>
            </a:r>
          </a:p>
          <a:p>
            <a:r>
              <a:rPr lang="en-US" dirty="0">
                <a:solidFill>
                  <a:srgbClr val="FF0000"/>
                </a:solidFill>
              </a:rPr>
              <a:t>Y (</a:t>
            </a:r>
            <a:r>
              <a:rPr lang="el-GR" dirty="0">
                <a:solidFill>
                  <a:srgbClr val="FF0000"/>
                </a:solidFill>
              </a:rPr>
              <a:t>Καθαρή εκροή)= $25.000-$12.500=$12.500</a:t>
            </a:r>
          </a:p>
          <a:p>
            <a:r>
              <a:rPr lang="en-US" dirty="0">
                <a:solidFill>
                  <a:srgbClr val="FF0000"/>
                </a:solidFill>
              </a:rPr>
              <a:t>W=</a:t>
            </a:r>
            <a:r>
              <a:rPr lang="el-GR" dirty="0">
                <a:solidFill>
                  <a:srgbClr val="FF0000"/>
                </a:solidFill>
              </a:rPr>
              <a:t>10 Χ10 Χ100 = </a:t>
            </a:r>
            <a:r>
              <a:rPr lang="en-US" dirty="0">
                <a:solidFill>
                  <a:srgbClr val="FF0000"/>
                </a:solidFill>
              </a:rPr>
              <a:t>$10.000 </a:t>
            </a:r>
          </a:p>
          <a:p>
            <a:r>
              <a:rPr lang="en-US" dirty="0">
                <a:solidFill>
                  <a:srgbClr val="FF0000"/>
                </a:solidFill>
              </a:rPr>
              <a:t>R=Y-W=12.500-10.000=</a:t>
            </a:r>
            <a:r>
              <a:rPr lang="el-GR" dirty="0">
                <a:solidFill>
                  <a:srgbClr val="FF0000"/>
                </a:solidFill>
              </a:rPr>
              <a:t>$</a:t>
            </a:r>
            <a:r>
              <a:rPr lang="en-US" dirty="0">
                <a:solidFill>
                  <a:srgbClr val="FF0000"/>
                </a:solidFill>
              </a:rPr>
              <a:t>2.500</a:t>
            </a:r>
          </a:p>
          <a:p>
            <a:r>
              <a:rPr lang="en-US" dirty="0">
                <a:solidFill>
                  <a:srgbClr val="FF0000"/>
                </a:solidFill>
              </a:rPr>
              <a:t>K=10X$1.250=</a:t>
            </a:r>
            <a:r>
              <a:rPr lang="el-GR" dirty="0">
                <a:solidFill>
                  <a:srgbClr val="FF0000"/>
                </a:solidFill>
              </a:rPr>
              <a:t>$</a:t>
            </a:r>
            <a:r>
              <a:rPr lang="en-US" dirty="0">
                <a:solidFill>
                  <a:srgbClr val="FF0000"/>
                </a:solidFill>
              </a:rPr>
              <a:t>12.500</a:t>
            </a:r>
          </a:p>
          <a:p>
            <a:r>
              <a:rPr lang="en-US" dirty="0">
                <a:solidFill>
                  <a:srgbClr val="FF0000"/>
                </a:solidFill>
              </a:rPr>
              <a:t>r=R/K=2.500/12.500=20%</a:t>
            </a:r>
            <a:endParaRPr lang="el-GR" dirty="0"/>
          </a:p>
          <a:p>
            <a:endParaRPr lang="en-GB" dirty="0"/>
          </a:p>
        </p:txBody>
      </p:sp>
    </p:spTree>
    <p:extLst>
      <p:ext uri="{BB962C8B-B14F-4D97-AF65-F5344CB8AC3E}">
        <p14:creationId xmlns:p14="http://schemas.microsoft.com/office/powerpoint/2010/main" val="17906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21" y="260648"/>
            <a:ext cx="9781545" cy="823388"/>
          </a:xfrm>
        </p:spPr>
        <p:txBody>
          <a:bodyPr>
            <a:normAutofit fontScale="90000"/>
          </a:bodyPr>
          <a:lstStyle/>
          <a:p>
            <a:r>
              <a:rPr lang="el-GR" dirty="0"/>
              <a:t>Πορτογαλία -  όριο παραγωγικών δυνατοτήτων</a:t>
            </a:r>
            <a:endParaRPr lang="en-GB" dirty="0"/>
          </a:p>
        </p:txBody>
      </p:sp>
      <p:sp>
        <p:nvSpPr>
          <p:cNvPr id="3" name="Content Placeholder 2"/>
          <p:cNvSpPr>
            <a:spLocks noGrp="1"/>
          </p:cNvSpPr>
          <p:nvPr>
            <p:ph idx="1"/>
          </p:nvPr>
        </p:nvSpPr>
        <p:spPr>
          <a:xfrm>
            <a:off x="465669" y="1268760"/>
            <a:ext cx="6176642" cy="5256584"/>
          </a:xfrm>
        </p:spPr>
        <p:txBody>
          <a:bodyPr>
            <a:normAutofit fontScale="85000" lnSpcReduction="20000"/>
          </a:bodyPr>
          <a:lstStyle/>
          <a:p>
            <a:r>
              <a:rPr lang="el-GR" dirty="0"/>
              <a:t>Ας υποθέσουμε ότι η κάθε χώρα έχει σε ένα χρόνο </a:t>
            </a:r>
            <a:r>
              <a:rPr lang="en-GB" dirty="0"/>
              <a:t>1,800</a:t>
            </a:r>
            <a:r>
              <a:rPr lang="el-GR" dirty="0"/>
              <a:t> εργατοώρες και παράγει μόνο αυτά τα δυο προϊόντα</a:t>
            </a:r>
            <a:r>
              <a:rPr lang="en-GB" dirty="0"/>
              <a:t>.</a:t>
            </a:r>
          </a:p>
          <a:p>
            <a:endParaRPr lang="el-GR" dirty="0"/>
          </a:p>
          <a:p>
            <a:r>
              <a:rPr lang="el-GR" dirty="0"/>
              <a:t>Μπορούμε να σχεδιάσουμε το όριο παραγωγικών δυνατοτήτων της Πορτογαλίας.</a:t>
            </a:r>
          </a:p>
          <a:p>
            <a:endParaRPr lang="el-GR" dirty="0"/>
          </a:p>
          <a:p>
            <a:r>
              <a:rPr lang="el-GR" dirty="0"/>
              <a:t>Η μεταφορά εργατικής δύναμης από το ένα προϊόν στο άλλο είναι σταθερή για όλες τις ποσότητες παραγωγής. </a:t>
            </a:r>
          </a:p>
          <a:p>
            <a:pPr lvl="1"/>
            <a:r>
              <a:rPr lang="el-GR" dirty="0"/>
              <a:t>Οπότε το όριο είναι γραμμικό.  </a:t>
            </a:r>
          </a:p>
          <a:p>
            <a:endParaRPr lang="el-GR" dirty="0"/>
          </a:p>
          <a:p>
            <a:r>
              <a:rPr lang="el-GR" dirty="0"/>
              <a:t>Στο σημείο </a:t>
            </a:r>
            <a:r>
              <a:rPr lang="en-GB" dirty="0"/>
              <a:t>A </a:t>
            </a:r>
            <a:r>
              <a:rPr lang="el-GR" dirty="0"/>
              <a:t>παράγει</a:t>
            </a:r>
            <a:r>
              <a:rPr lang="en-GB" dirty="0"/>
              <a:t> 3 </a:t>
            </a:r>
            <a:r>
              <a:rPr lang="el-GR" dirty="0"/>
              <a:t>δέματα υφάσματος</a:t>
            </a:r>
            <a:r>
              <a:rPr lang="en-GB" dirty="0"/>
              <a:t> </a:t>
            </a:r>
            <a:r>
              <a:rPr lang="el-GR" dirty="0"/>
              <a:t>και </a:t>
            </a:r>
            <a:r>
              <a:rPr lang="en-GB" dirty="0"/>
              <a:t> 19.125 </a:t>
            </a:r>
            <a:r>
              <a:rPr lang="el-GR" dirty="0"/>
              <a:t>βαρέλια κρασί.</a:t>
            </a:r>
            <a:endParaRPr lang="en-GB" dirty="0"/>
          </a:p>
          <a:p>
            <a:endParaRPr lang="en-GB" dirty="0"/>
          </a:p>
        </p:txBody>
      </p:sp>
      <p:grpSp>
        <p:nvGrpSpPr>
          <p:cNvPr id="27" name="Group 26"/>
          <p:cNvGrpSpPr/>
          <p:nvPr/>
        </p:nvGrpSpPr>
        <p:grpSpPr>
          <a:xfrm>
            <a:off x="6515921" y="2108343"/>
            <a:ext cx="4837879" cy="3397005"/>
            <a:chOff x="4604999" y="2108342"/>
            <a:chExt cx="4837879" cy="3397005"/>
          </a:xfrm>
        </p:grpSpPr>
        <p:cxnSp>
          <p:nvCxnSpPr>
            <p:cNvPr id="5" name="Straight Connector 4"/>
            <p:cNvCxnSpPr/>
            <p:nvPr/>
          </p:nvCxnSpPr>
          <p:spPr>
            <a:xfrm>
              <a:off x="5369660" y="2108342"/>
              <a:ext cx="27100" cy="299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69660" y="5099406"/>
              <a:ext cx="3033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9660" y="2544948"/>
              <a:ext cx="2143016" cy="25544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6760" y="3149283"/>
              <a:ext cx="46621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2974" y="3140968"/>
              <a:ext cx="0" cy="19772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3039" y="2719707"/>
              <a:ext cx="277692" cy="369332"/>
            </a:xfrm>
            <a:prstGeom prst="rect">
              <a:avLst/>
            </a:prstGeom>
            <a:noFill/>
          </p:spPr>
          <p:txBody>
            <a:bodyPr wrap="square" rtlCol="0">
              <a:spAutoFit/>
            </a:bodyPr>
            <a:lstStyle/>
            <a:p>
              <a:r>
                <a:rPr lang="en-GB" dirty="0"/>
                <a:t>A</a:t>
              </a:r>
            </a:p>
          </p:txBody>
        </p:sp>
        <p:sp>
          <p:nvSpPr>
            <p:cNvPr id="14" name="TextBox 13"/>
            <p:cNvSpPr txBox="1"/>
            <p:nvPr/>
          </p:nvSpPr>
          <p:spPr>
            <a:xfrm>
              <a:off x="4758493" y="2108342"/>
              <a:ext cx="692818" cy="369332"/>
            </a:xfrm>
            <a:prstGeom prst="rect">
              <a:avLst/>
            </a:prstGeom>
            <a:noFill/>
          </p:spPr>
          <p:txBody>
            <a:bodyPr wrap="none" rtlCol="0">
              <a:spAutoFit/>
            </a:bodyPr>
            <a:lstStyle/>
            <a:p>
              <a:r>
                <a:rPr lang="en-GB" dirty="0"/>
                <a:t>Wine</a:t>
              </a:r>
            </a:p>
          </p:txBody>
        </p:sp>
        <p:sp>
          <p:nvSpPr>
            <p:cNvPr id="15" name="TextBox 14"/>
            <p:cNvSpPr txBox="1"/>
            <p:nvPr/>
          </p:nvSpPr>
          <p:spPr>
            <a:xfrm>
              <a:off x="7789925" y="5099406"/>
              <a:ext cx="742514" cy="369332"/>
            </a:xfrm>
            <a:prstGeom prst="rect">
              <a:avLst/>
            </a:prstGeom>
            <a:noFill/>
          </p:spPr>
          <p:txBody>
            <a:bodyPr wrap="square" rtlCol="0">
              <a:spAutoFit/>
            </a:bodyPr>
            <a:lstStyle/>
            <a:p>
              <a:r>
                <a:rPr lang="en-GB" dirty="0"/>
                <a:t>Cloth</a:t>
              </a:r>
            </a:p>
          </p:txBody>
        </p:sp>
        <p:sp>
          <p:nvSpPr>
            <p:cNvPr id="16" name="TextBox 15"/>
            <p:cNvSpPr txBox="1"/>
            <p:nvPr/>
          </p:nvSpPr>
          <p:spPr>
            <a:xfrm>
              <a:off x="4604999" y="2964617"/>
              <a:ext cx="867545" cy="369332"/>
            </a:xfrm>
            <a:prstGeom prst="rect">
              <a:avLst/>
            </a:prstGeom>
            <a:noFill/>
          </p:spPr>
          <p:txBody>
            <a:bodyPr wrap="none" rtlCol="0">
              <a:spAutoFit/>
            </a:bodyPr>
            <a:lstStyle/>
            <a:p>
              <a:r>
                <a:rPr lang="en-GB" dirty="0"/>
                <a:t>19.125</a:t>
              </a:r>
            </a:p>
          </p:txBody>
        </p:sp>
        <p:sp>
          <p:nvSpPr>
            <p:cNvPr id="17" name="TextBox 16"/>
            <p:cNvSpPr txBox="1"/>
            <p:nvPr/>
          </p:nvSpPr>
          <p:spPr>
            <a:xfrm>
              <a:off x="7320256" y="5136015"/>
              <a:ext cx="431528" cy="369332"/>
            </a:xfrm>
            <a:prstGeom prst="rect">
              <a:avLst/>
            </a:prstGeom>
            <a:noFill/>
          </p:spPr>
          <p:txBody>
            <a:bodyPr wrap="none" rtlCol="0">
              <a:spAutoFit/>
            </a:bodyPr>
            <a:lstStyle/>
            <a:p>
              <a:r>
                <a:rPr lang="en-GB" dirty="0"/>
                <a:t>20</a:t>
              </a:r>
            </a:p>
          </p:txBody>
        </p:sp>
        <p:sp>
          <p:nvSpPr>
            <p:cNvPr id="18" name="TextBox 17"/>
            <p:cNvSpPr txBox="1"/>
            <p:nvPr/>
          </p:nvSpPr>
          <p:spPr>
            <a:xfrm>
              <a:off x="4758494" y="2431355"/>
              <a:ext cx="614788" cy="369332"/>
            </a:xfrm>
            <a:prstGeom prst="rect">
              <a:avLst/>
            </a:prstGeom>
            <a:noFill/>
          </p:spPr>
          <p:txBody>
            <a:bodyPr wrap="square" rtlCol="0">
              <a:spAutoFit/>
            </a:bodyPr>
            <a:lstStyle/>
            <a:p>
              <a:r>
                <a:rPr lang="en-GB" dirty="0"/>
                <a:t>22.5</a:t>
              </a:r>
            </a:p>
          </p:txBody>
        </p:sp>
        <p:sp>
          <p:nvSpPr>
            <p:cNvPr id="19" name="TextBox 18"/>
            <p:cNvSpPr txBox="1"/>
            <p:nvPr/>
          </p:nvSpPr>
          <p:spPr>
            <a:xfrm>
              <a:off x="5739045" y="5136015"/>
              <a:ext cx="308098" cy="369332"/>
            </a:xfrm>
            <a:prstGeom prst="rect">
              <a:avLst/>
            </a:prstGeom>
            <a:noFill/>
          </p:spPr>
          <p:txBody>
            <a:bodyPr wrap="none" rtlCol="0">
              <a:spAutoFit/>
            </a:bodyPr>
            <a:lstStyle/>
            <a:p>
              <a:r>
                <a:rPr lang="en-GB" dirty="0"/>
                <a:t>3</a:t>
              </a:r>
            </a:p>
          </p:txBody>
        </p:sp>
        <p:sp>
          <p:nvSpPr>
            <p:cNvPr id="20" name="TextBox 19"/>
            <p:cNvSpPr txBox="1"/>
            <p:nvPr/>
          </p:nvSpPr>
          <p:spPr>
            <a:xfrm>
              <a:off x="6914622" y="2108342"/>
              <a:ext cx="2528256" cy="646331"/>
            </a:xfrm>
            <a:prstGeom prst="rect">
              <a:avLst/>
            </a:prstGeom>
            <a:noFill/>
          </p:spPr>
          <p:txBody>
            <a:bodyPr wrap="none" rtlCol="0">
              <a:spAutoFit/>
            </a:bodyPr>
            <a:lstStyle/>
            <a:p>
              <a:r>
                <a:rPr lang="el-GR" sz="3600" dirty="0"/>
                <a:t>Πορτογαλία</a:t>
              </a:r>
              <a:endParaRPr lang="en-GB" sz="3600" dirty="0"/>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236" y="1050700"/>
            <a:ext cx="86455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lide Number Placeholder 27"/>
          <p:cNvSpPr>
            <a:spLocks noGrp="1"/>
          </p:cNvSpPr>
          <p:nvPr>
            <p:ph type="sldNum" sz="quarter" idx="12"/>
          </p:nvPr>
        </p:nvSpPr>
        <p:spPr/>
        <p:txBody>
          <a:bodyPr/>
          <a:lstStyle/>
          <a:p>
            <a:fld id="{4E3D0E19-D375-4F0C-9920-96693C9885B6}" type="slidenum">
              <a:rPr lang="en-GB" smtClean="0"/>
              <a:t>3</a:t>
            </a:fld>
            <a:endParaRPr lang="en-GB"/>
          </a:p>
        </p:txBody>
      </p:sp>
    </p:spTree>
    <p:extLst>
      <p:ext uri="{BB962C8B-B14F-4D97-AF65-F5344CB8AC3E}">
        <p14:creationId xmlns:p14="http://schemas.microsoft.com/office/powerpoint/2010/main" val="405037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7" y="116632"/>
            <a:ext cx="9821333" cy="714747"/>
          </a:xfrm>
        </p:spPr>
        <p:txBody>
          <a:bodyPr>
            <a:normAutofit fontScale="90000"/>
          </a:bodyPr>
          <a:lstStyle/>
          <a:p>
            <a:r>
              <a:rPr lang="el-GR" dirty="0"/>
              <a:t>Πορτογαλία -  όριο παραγωγικών δυνατοτήτων</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18251" y="831380"/>
                <a:ext cx="8928992" cy="6026621"/>
              </a:xfrm>
            </p:spPr>
            <p:txBody>
              <a:bodyPr>
                <a:normAutofit/>
              </a:bodyPr>
              <a:lstStyle/>
              <a:p>
                <a:pPr marL="0" indent="0">
                  <a:buNone/>
                </a:pPr>
                <a:r>
                  <a:rPr lang="en-GB" dirty="0">
                    <a:solidFill>
                      <a:prstClr val="black"/>
                    </a:solidFill>
                  </a:rPr>
                  <a:t> </a:t>
                </a:r>
              </a:p>
              <a:p>
                <a:pPr marL="457200" lvl="1" indent="0">
                  <a:buNone/>
                </a:pPr>
                <a:r>
                  <a:rPr lang="en-GB" dirty="0">
                    <a:solidFill>
                      <a:prstClr val="black"/>
                    </a:solidFill>
                  </a:rPr>
                  <a:t>		 </a:t>
                </a:r>
                <a14:m>
                  <m:oMath xmlns:m="http://schemas.openxmlformats.org/officeDocument/2006/math">
                    <m:r>
                      <a:rPr lang="en-GB" i="1">
                        <a:solidFill>
                          <a:prstClr val="black"/>
                        </a:solidFill>
                        <a:latin typeface="Cambria Math"/>
                      </a:rPr>
                      <m:t>𝑊</m:t>
                    </m:r>
                    <m:r>
                      <a:rPr lang="en-GB" i="1">
                        <a:solidFill>
                          <a:prstClr val="black"/>
                        </a:solidFill>
                        <a:latin typeface="Cambria Math"/>
                      </a:rPr>
                      <m:t>+1.125</m:t>
                    </m:r>
                    <m:r>
                      <a:rPr lang="en-GB" i="1">
                        <a:solidFill>
                          <a:prstClr val="black"/>
                        </a:solidFill>
                        <a:latin typeface="Cambria Math"/>
                      </a:rPr>
                      <m:t>𝐶</m:t>
                    </m:r>
                    <m:r>
                      <a:rPr lang="en-GB" i="1">
                        <a:solidFill>
                          <a:prstClr val="black"/>
                        </a:solidFill>
                        <a:latin typeface="Cambria Math" panose="02040503050406030204" pitchFamily="18" charset="0"/>
                        <a:ea typeface="Cambria Math" panose="02040503050406030204" pitchFamily="18" charset="0"/>
                      </a:rPr>
                      <m:t>≤2</m:t>
                    </m:r>
                    <m:r>
                      <a:rPr lang="en-GB" i="1">
                        <a:solidFill>
                          <a:prstClr val="black"/>
                        </a:solidFill>
                        <a:latin typeface="Cambria Math"/>
                        <a:ea typeface="Cambria Math" panose="02040503050406030204" pitchFamily="18" charset="0"/>
                      </a:rPr>
                      <m:t>2.5</m:t>
                    </m:r>
                    <m:r>
                      <a:rPr lang="en-GB">
                        <a:solidFill>
                          <a:prstClr val="black"/>
                        </a:solidFill>
                        <a:latin typeface="Cambria Math"/>
                        <a:ea typeface="Cambria Math" panose="02040503050406030204" pitchFamily="18" charset="0"/>
                      </a:rPr>
                      <m:t>    </m:t>
                    </m:r>
                  </m:oMath>
                </a14:m>
                <a:r>
                  <a:rPr lang="en-GB" dirty="0">
                    <a:solidFill>
                      <a:prstClr val="black"/>
                    </a:solidFill>
                  </a:rPr>
                  <a:t>W</a:t>
                </a:r>
                <a:r>
                  <a:rPr lang="el-GR" dirty="0">
                    <a:solidFill>
                      <a:prstClr val="black"/>
                    </a:solidFill>
                    <a:sym typeface="Wingdings" panose="05000000000000000000" pitchFamily="2" charset="2"/>
                  </a:rPr>
                  <a:t> Κρασί, </a:t>
                </a:r>
                <a:r>
                  <a:rPr lang="en-GB" dirty="0">
                    <a:solidFill>
                      <a:prstClr val="black"/>
                    </a:solidFill>
                  </a:rPr>
                  <a:t>C</a:t>
                </a:r>
                <a:r>
                  <a:rPr lang="el-GR" dirty="0">
                    <a:solidFill>
                      <a:prstClr val="black"/>
                    </a:solidFill>
                    <a:sym typeface="Wingdings" panose="05000000000000000000" pitchFamily="2" charset="2"/>
                  </a:rPr>
                  <a:t>Υφάσματα</a:t>
                </a:r>
              </a:p>
              <a:p>
                <a:pPr marL="457200" lvl="1" indent="0">
                  <a:buNone/>
                </a:pPr>
                <a:endParaRPr lang="en-GB" dirty="0">
                  <a:solidFill>
                    <a:prstClr val="black"/>
                  </a:solidFill>
                </a:endParaRPr>
              </a:p>
              <a:p>
                <a:r>
                  <a:rPr lang="el-GR" dirty="0">
                    <a:solidFill>
                      <a:prstClr val="black"/>
                    </a:solidFill>
                  </a:rPr>
                  <a:t>Μπορούμε, συνεπώς, στην Πορτογαλία να μετατοπίσουμε παραγωγικά την εργατική μας δύναμη και να </a:t>
                </a:r>
                <a:r>
                  <a:rPr lang="el-GR" dirty="0" err="1">
                    <a:solidFill>
                      <a:prstClr val="black"/>
                    </a:solidFill>
                  </a:rPr>
                  <a:t>παράξουμε</a:t>
                </a:r>
                <a:r>
                  <a:rPr lang="el-GR" dirty="0">
                    <a:solidFill>
                      <a:prstClr val="black"/>
                    </a:solidFill>
                  </a:rPr>
                  <a:t> άλλο ένα βαρέλι κρασιού εάν μειώσει την παραγωγή της σε δεματά υφασμάτων κατά 1/1.125.  </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18251" y="831380"/>
                <a:ext cx="8928992" cy="6026621"/>
              </a:xfrm>
              <a:blipFill>
                <a:blip r:embed="rId2"/>
                <a:stretch>
                  <a:fillRect l="-1229" r="-2594"/>
                </a:stretch>
              </a:blipFill>
            </p:spPr>
            <p:txBody>
              <a:bodyPr/>
              <a:lstStyle/>
              <a:p>
                <a:r>
                  <a:rPr lang="en-GB">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986" y="764705"/>
            <a:ext cx="86455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E3D0E19-D375-4F0C-9920-96693C9885B6}" type="slidenum">
              <a:rPr lang="en-GB" smtClean="0"/>
              <a:t>4</a:t>
            </a:fld>
            <a:endParaRPr lang="en-GB"/>
          </a:p>
        </p:txBody>
      </p:sp>
    </p:spTree>
    <p:extLst>
      <p:ext uri="{BB962C8B-B14F-4D97-AF65-F5344CB8AC3E}">
        <p14:creationId xmlns:p14="http://schemas.microsoft.com/office/powerpoint/2010/main" val="173630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78098"/>
          </a:xfrm>
        </p:spPr>
        <p:txBody>
          <a:bodyPr/>
          <a:lstStyle/>
          <a:p>
            <a:pPr algn="ctr"/>
            <a:r>
              <a:rPr lang="el-GR" dirty="0"/>
              <a:t>Αγγλία</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1134" y="1268760"/>
                <a:ext cx="5751996" cy="5472608"/>
              </a:xfrm>
            </p:spPr>
            <p:txBody>
              <a:bodyPr>
                <a:normAutofit fontScale="77500" lnSpcReduction="20000"/>
              </a:bodyPr>
              <a:lstStyle/>
              <a:p>
                <a:r>
                  <a:rPr lang="el-GR" dirty="0"/>
                  <a:t>Η Αγγλία έχει επίσης </a:t>
                </a:r>
                <a:r>
                  <a:rPr lang="en-GB" dirty="0"/>
                  <a:t>1,800</a:t>
                </a:r>
                <a:r>
                  <a:rPr lang="el-GR" dirty="0"/>
                  <a:t> εργατοώρες το χρόνο</a:t>
                </a:r>
                <a:r>
                  <a:rPr lang="en-GB" dirty="0"/>
                  <a:t>.</a:t>
                </a:r>
              </a:p>
              <a:p>
                <a:pPr marL="0" indent="0">
                  <a:buNone/>
                </a:pPr>
                <a:endParaRPr lang="en-GB" dirty="0"/>
              </a:p>
              <a:p>
                <a:r>
                  <a:rPr lang="el-GR" dirty="0"/>
                  <a:t>Μπορεί να </a:t>
                </a:r>
                <a:r>
                  <a:rPr lang="el-GR" dirty="0" err="1"/>
                  <a:t>παράξει</a:t>
                </a:r>
                <a:r>
                  <a:rPr lang="en-GB" dirty="0"/>
                  <a:t> 18</a:t>
                </a:r>
                <a:r>
                  <a:rPr lang="el-GR" dirty="0"/>
                  <a:t> δέματα υφάσματος</a:t>
                </a:r>
                <a:r>
                  <a:rPr lang="en-GB" dirty="0"/>
                  <a:t> </a:t>
                </a:r>
                <a:r>
                  <a:rPr lang="el-GR" dirty="0"/>
                  <a:t>η</a:t>
                </a:r>
                <a:r>
                  <a:rPr lang="en-GB" dirty="0"/>
                  <a:t> 15 </a:t>
                </a:r>
                <a:r>
                  <a:rPr lang="el-GR" dirty="0"/>
                  <a:t>βαρέλια κρασί</a:t>
                </a:r>
                <a:r>
                  <a:rPr lang="en-GB" dirty="0"/>
                  <a:t> </a:t>
                </a:r>
                <a:r>
                  <a:rPr lang="el-GR" dirty="0"/>
                  <a:t>η κάποιο συνδυασμό των δυο</a:t>
                </a:r>
                <a:r>
                  <a:rPr lang="en-GB" dirty="0"/>
                  <a:t>.</a:t>
                </a:r>
                <a:endParaRPr lang="el-GR" dirty="0"/>
              </a:p>
              <a:p>
                <a:pPr marL="0" indent="0">
                  <a:buNone/>
                </a:pPr>
                <a:endParaRPr lang="en-GB" dirty="0"/>
              </a:p>
              <a:p>
                <a:r>
                  <a:rPr lang="el-GR" dirty="0"/>
                  <a:t>Στο σημείο Α</a:t>
                </a:r>
                <a:r>
                  <a:rPr lang="en-GB" dirty="0"/>
                  <a:t> </a:t>
                </a:r>
                <a:r>
                  <a:rPr lang="el-GR" dirty="0"/>
                  <a:t>παράγει</a:t>
                </a:r>
                <a:r>
                  <a:rPr lang="en-GB" dirty="0"/>
                  <a:t> 3</a:t>
                </a:r>
                <a:r>
                  <a:rPr lang="el-GR" dirty="0"/>
                  <a:t> δέματα υφάσματος</a:t>
                </a:r>
                <a:r>
                  <a:rPr lang="en-GB" dirty="0"/>
                  <a:t> </a:t>
                </a:r>
                <a:r>
                  <a:rPr lang="el-GR" dirty="0"/>
                  <a:t>και</a:t>
                </a:r>
                <a:r>
                  <a:rPr lang="en-GB" dirty="0"/>
                  <a:t> 12.5 </a:t>
                </a:r>
                <a:r>
                  <a:rPr lang="el-GR" dirty="0"/>
                  <a:t>βαρέλια κρασί</a:t>
                </a:r>
                <a:r>
                  <a:rPr lang="en-GB" dirty="0"/>
                  <a:t>.</a:t>
                </a:r>
              </a:p>
              <a:p>
                <a:pPr marL="0" indent="0">
                  <a:buNone/>
                </a:pPr>
                <a:endParaRPr lang="en-GB" dirty="0"/>
              </a:p>
              <a:p>
                <a:pPr marL="0" indent="0" algn="ctr">
                  <a:buNone/>
                </a:pPr>
                <a:r>
                  <a:rPr lang="en-GB" dirty="0"/>
                  <a:t> </a:t>
                </a:r>
                <a14:m>
                  <m:oMath xmlns:m="http://schemas.openxmlformats.org/officeDocument/2006/math">
                    <m:r>
                      <a:rPr lang="en-GB" b="0" i="1" smtClean="0">
                        <a:latin typeface="Cambria Math"/>
                      </a:rPr>
                      <m:t>𝑊</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𝐶</m:t>
                    </m:r>
                    <m:r>
                      <a:rPr lang="en-GB" b="0" i="1" smtClean="0">
                        <a:latin typeface="Cambria Math"/>
                        <a:ea typeface="Cambria Math"/>
                      </a:rPr>
                      <m:t>≤15</m:t>
                    </m:r>
                  </m:oMath>
                </a14:m>
                <a:endParaRPr lang="en-GB" dirty="0"/>
              </a:p>
              <a:p>
                <a:endParaRPr lang="en-GB" dirty="0"/>
              </a:p>
              <a:p>
                <a:r>
                  <a:rPr lang="el-GR" dirty="0"/>
                  <a:t>Μέσω αλλαγής της χρήσης των εργατοωρών της, μπορεί να </a:t>
                </a:r>
                <a:r>
                  <a:rPr lang="el-GR" dirty="0" err="1"/>
                  <a:t>παραξει</a:t>
                </a:r>
                <a:r>
                  <a:rPr lang="el-GR" dirty="0"/>
                  <a:t> άλλο ένα</a:t>
                </a:r>
                <a:r>
                  <a:rPr lang="en-GB" dirty="0"/>
                  <a:t> </a:t>
                </a:r>
                <a:r>
                  <a:rPr lang="el-GR" dirty="0"/>
                  <a:t>βαρέλι κρασιού εάν μειώσει κατά 1.2 την παραγωγή σε δέματα υφάσματος</a:t>
                </a:r>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1134" y="1268760"/>
                <a:ext cx="5751996" cy="5472608"/>
              </a:xfrm>
              <a:blipFill>
                <a:blip r:embed="rId2"/>
                <a:stretch>
                  <a:fillRect l="-1273" t="-2227" r="-2121"/>
                </a:stretch>
              </a:blipFill>
            </p:spPr>
            <p:txBody>
              <a:bodyPr/>
              <a:lstStyle/>
              <a:p>
                <a:r>
                  <a:rPr lang="en-GB">
                    <a:noFill/>
                  </a:rPr>
                  <a:t> </a:t>
                </a:r>
              </a:p>
            </p:txBody>
          </p:sp>
        </mc:Fallback>
      </mc:AlternateContent>
      <p:grpSp>
        <p:nvGrpSpPr>
          <p:cNvPr id="4" name="Group 3"/>
          <p:cNvGrpSpPr/>
          <p:nvPr/>
        </p:nvGrpSpPr>
        <p:grpSpPr>
          <a:xfrm>
            <a:off x="6282494" y="2108343"/>
            <a:ext cx="3773946" cy="3397005"/>
            <a:chOff x="4758493" y="2108342"/>
            <a:chExt cx="3773946" cy="3397005"/>
          </a:xfrm>
        </p:grpSpPr>
        <p:cxnSp>
          <p:nvCxnSpPr>
            <p:cNvPr id="5" name="Straight Connector 4"/>
            <p:cNvCxnSpPr/>
            <p:nvPr/>
          </p:nvCxnSpPr>
          <p:spPr>
            <a:xfrm>
              <a:off x="5369660" y="2108342"/>
              <a:ext cx="27100" cy="299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69660" y="5099406"/>
              <a:ext cx="3033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69660" y="2544948"/>
              <a:ext cx="2143016" cy="25544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96760" y="3149283"/>
              <a:ext cx="46621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2974" y="3140968"/>
              <a:ext cx="0" cy="19772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01885" y="2754673"/>
              <a:ext cx="277692" cy="369332"/>
            </a:xfrm>
            <a:prstGeom prst="rect">
              <a:avLst/>
            </a:prstGeom>
            <a:noFill/>
          </p:spPr>
          <p:txBody>
            <a:bodyPr wrap="square" rtlCol="0">
              <a:spAutoFit/>
            </a:bodyPr>
            <a:lstStyle/>
            <a:p>
              <a:r>
                <a:rPr lang="en-GB" dirty="0"/>
                <a:t>A</a:t>
              </a:r>
            </a:p>
          </p:txBody>
        </p:sp>
        <p:sp>
          <p:nvSpPr>
            <p:cNvPr id="11" name="TextBox 10"/>
            <p:cNvSpPr txBox="1"/>
            <p:nvPr/>
          </p:nvSpPr>
          <p:spPr>
            <a:xfrm>
              <a:off x="4758493" y="2108342"/>
              <a:ext cx="692818" cy="369332"/>
            </a:xfrm>
            <a:prstGeom prst="rect">
              <a:avLst/>
            </a:prstGeom>
            <a:noFill/>
          </p:spPr>
          <p:txBody>
            <a:bodyPr wrap="none" rtlCol="0">
              <a:spAutoFit/>
            </a:bodyPr>
            <a:lstStyle/>
            <a:p>
              <a:r>
                <a:rPr lang="en-GB" dirty="0"/>
                <a:t>Wine</a:t>
              </a:r>
            </a:p>
          </p:txBody>
        </p:sp>
        <p:sp>
          <p:nvSpPr>
            <p:cNvPr id="12" name="TextBox 11"/>
            <p:cNvSpPr txBox="1"/>
            <p:nvPr/>
          </p:nvSpPr>
          <p:spPr>
            <a:xfrm>
              <a:off x="7789925" y="5099406"/>
              <a:ext cx="742514" cy="369332"/>
            </a:xfrm>
            <a:prstGeom prst="rect">
              <a:avLst/>
            </a:prstGeom>
            <a:noFill/>
          </p:spPr>
          <p:txBody>
            <a:bodyPr wrap="square" rtlCol="0">
              <a:spAutoFit/>
            </a:bodyPr>
            <a:lstStyle/>
            <a:p>
              <a:r>
                <a:rPr lang="en-GB" dirty="0"/>
                <a:t>Cloth</a:t>
              </a:r>
            </a:p>
          </p:txBody>
        </p:sp>
        <p:sp>
          <p:nvSpPr>
            <p:cNvPr id="13" name="TextBox 12"/>
            <p:cNvSpPr txBox="1"/>
            <p:nvPr/>
          </p:nvSpPr>
          <p:spPr>
            <a:xfrm>
              <a:off x="4829130" y="2964617"/>
              <a:ext cx="620683" cy="369332"/>
            </a:xfrm>
            <a:prstGeom prst="rect">
              <a:avLst/>
            </a:prstGeom>
            <a:noFill/>
          </p:spPr>
          <p:txBody>
            <a:bodyPr wrap="none" rtlCol="0">
              <a:spAutoFit/>
            </a:bodyPr>
            <a:lstStyle/>
            <a:p>
              <a:r>
                <a:rPr lang="en-GB" dirty="0"/>
                <a:t>12.5</a:t>
              </a:r>
            </a:p>
          </p:txBody>
        </p:sp>
        <p:sp>
          <p:nvSpPr>
            <p:cNvPr id="14" name="TextBox 13"/>
            <p:cNvSpPr txBox="1"/>
            <p:nvPr/>
          </p:nvSpPr>
          <p:spPr>
            <a:xfrm>
              <a:off x="7320256" y="5136015"/>
              <a:ext cx="431528" cy="369332"/>
            </a:xfrm>
            <a:prstGeom prst="rect">
              <a:avLst/>
            </a:prstGeom>
            <a:noFill/>
          </p:spPr>
          <p:txBody>
            <a:bodyPr wrap="none" rtlCol="0">
              <a:spAutoFit/>
            </a:bodyPr>
            <a:lstStyle/>
            <a:p>
              <a:r>
                <a:rPr lang="en-GB" dirty="0"/>
                <a:t>18</a:t>
              </a:r>
            </a:p>
          </p:txBody>
        </p:sp>
        <p:sp>
          <p:nvSpPr>
            <p:cNvPr id="15" name="TextBox 14"/>
            <p:cNvSpPr txBox="1"/>
            <p:nvPr/>
          </p:nvSpPr>
          <p:spPr>
            <a:xfrm>
              <a:off x="4894335" y="2431355"/>
              <a:ext cx="544152" cy="369332"/>
            </a:xfrm>
            <a:prstGeom prst="rect">
              <a:avLst/>
            </a:prstGeom>
            <a:noFill/>
          </p:spPr>
          <p:txBody>
            <a:bodyPr wrap="square" rtlCol="0">
              <a:spAutoFit/>
            </a:bodyPr>
            <a:lstStyle/>
            <a:p>
              <a:r>
                <a:rPr lang="en-GB" dirty="0"/>
                <a:t>15</a:t>
              </a:r>
            </a:p>
          </p:txBody>
        </p:sp>
        <p:sp>
          <p:nvSpPr>
            <p:cNvPr id="16" name="TextBox 15"/>
            <p:cNvSpPr txBox="1"/>
            <p:nvPr/>
          </p:nvSpPr>
          <p:spPr>
            <a:xfrm>
              <a:off x="5739045" y="5136015"/>
              <a:ext cx="308098" cy="369332"/>
            </a:xfrm>
            <a:prstGeom prst="rect">
              <a:avLst/>
            </a:prstGeom>
            <a:noFill/>
          </p:spPr>
          <p:txBody>
            <a:bodyPr wrap="none" rtlCol="0">
              <a:spAutoFit/>
            </a:bodyPr>
            <a:lstStyle/>
            <a:p>
              <a:r>
                <a:rPr lang="en-GB" dirty="0"/>
                <a:t>3</a:t>
              </a:r>
            </a:p>
          </p:txBody>
        </p:sp>
        <p:sp>
          <p:nvSpPr>
            <p:cNvPr id="17" name="TextBox 16"/>
            <p:cNvSpPr txBox="1"/>
            <p:nvPr/>
          </p:nvSpPr>
          <p:spPr>
            <a:xfrm>
              <a:off x="6914622" y="2108342"/>
              <a:ext cx="1462260" cy="646331"/>
            </a:xfrm>
            <a:prstGeom prst="rect">
              <a:avLst/>
            </a:prstGeom>
            <a:noFill/>
          </p:spPr>
          <p:txBody>
            <a:bodyPr wrap="none" rtlCol="0">
              <a:spAutoFit/>
            </a:bodyPr>
            <a:lstStyle/>
            <a:p>
              <a:r>
                <a:rPr lang="el-GR" sz="3600" dirty="0"/>
                <a:t>Αγγλία</a:t>
              </a:r>
              <a:endParaRPr lang="en-GB" sz="3600" dirty="0"/>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37" y="1130078"/>
            <a:ext cx="86455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17"/>
          <p:cNvSpPr>
            <a:spLocks noGrp="1"/>
          </p:cNvSpPr>
          <p:nvPr>
            <p:ph type="sldNum" sz="quarter" idx="12"/>
          </p:nvPr>
        </p:nvSpPr>
        <p:spPr/>
        <p:txBody>
          <a:bodyPr/>
          <a:lstStyle/>
          <a:p>
            <a:fld id="{4E3D0E19-D375-4F0C-9920-96693C9885B6}" type="slidenum">
              <a:rPr lang="en-GB" smtClean="0"/>
              <a:t>5</a:t>
            </a:fld>
            <a:endParaRPr lang="en-GB"/>
          </a:p>
        </p:txBody>
      </p:sp>
    </p:spTree>
    <p:extLst>
      <p:ext uri="{BB962C8B-B14F-4D97-AF65-F5344CB8AC3E}">
        <p14:creationId xmlns:p14="http://schemas.microsoft.com/office/powerpoint/2010/main" val="241865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1"/>
            <a:ext cx="11938000" cy="759371"/>
          </a:xfrm>
        </p:spPr>
        <p:txBody>
          <a:bodyPr>
            <a:normAutofit fontScale="90000"/>
          </a:bodyPr>
          <a:lstStyle/>
          <a:p>
            <a:r>
              <a:rPr lang="el-GR" dirty="0"/>
              <a:t>Η Πορτογαλία έχει το απόλυτο πλεονέκτημα παραγωγής</a:t>
            </a:r>
            <a:endParaRPr lang="en-GB" dirty="0"/>
          </a:p>
        </p:txBody>
      </p:sp>
      <p:sp>
        <p:nvSpPr>
          <p:cNvPr id="3" name="Content Placeholder 2"/>
          <p:cNvSpPr>
            <a:spLocks noGrp="1"/>
          </p:cNvSpPr>
          <p:nvPr>
            <p:ph idx="1"/>
          </p:nvPr>
        </p:nvSpPr>
        <p:spPr>
          <a:xfrm>
            <a:off x="482601" y="871151"/>
            <a:ext cx="5935736" cy="5673579"/>
          </a:xfrm>
        </p:spPr>
        <p:txBody>
          <a:bodyPr>
            <a:normAutofit fontScale="92500" lnSpcReduction="10000"/>
          </a:bodyPr>
          <a:lstStyle/>
          <a:p>
            <a:r>
              <a:rPr lang="el-GR" sz="2600" dirty="0"/>
              <a:t>Η Πορτογαλία έχει το απόλυτο πλεονέκτημα παραγωγής</a:t>
            </a:r>
            <a:r>
              <a:rPr lang="en-GB" sz="2600" i="1" dirty="0">
                <a:solidFill>
                  <a:prstClr val="black"/>
                </a:solidFill>
              </a:rPr>
              <a:t>. </a:t>
            </a:r>
            <a:endParaRPr lang="el-GR" sz="2600" i="1" dirty="0">
              <a:solidFill>
                <a:prstClr val="black"/>
              </a:solidFill>
            </a:endParaRPr>
          </a:p>
          <a:p>
            <a:pPr marL="0" indent="0">
              <a:buNone/>
            </a:pPr>
            <a:endParaRPr lang="en-GB" sz="2600" i="1" dirty="0"/>
          </a:p>
          <a:p>
            <a:r>
              <a:rPr lang="el-GR" sz="2600" dirty="0">
                <a:solidFill>
                  <a:prstClr val="black"/>
                </a:solidFill>
              </a:rPr>
              <a:t>Αλλά το </a:t>
            </a:r>
            <a:r>
              <a:rPr lang="el-GR" sz="2600" b="1" i="1" dirty="0">
                <a:solidFill>
                  <a:prstClr val="black"/>
                </a:solidFill>
              </a:rPr>
              <a:t>συγκριτικό κόστος παραγωγής διαφέρει μεταξύ των δυο χωρών</a:t>
            </a:r>
            <a:r>
              <a:rPr lang="el-GR" sz="2600" dirty="0">
                <a:solidFill>
                  <a:prstClr val="black"/>
                </a:solidFill>
              </a:rPr>
              <a:t>.</a:t>
            </a:r>
          </a:p>
          <a:p>
            <a:pPr marL="0" indent="0">
              <a:buNone/>
            </a:pPr>
            <a:endParaRPr lang="el-GR" sz="2600" dirty="0">
              <a:solidFill>
                <a:prstClr val="black"/>
              </a:solidFill>
            </a:endParaRPr>
          </a:p>
          <a:p>
            <a:r>
              <a:rPr lang="el-GR" sz="2600" dirty="0">
                <a:solidFill>
                  <a:prstClr val="black"/>
                </a:solidFill>
              </a:rPr>
              <a:t>Η Αγγλία χρειάζεται να μετατοπίσει </a:t>
            </a:r>
            <a:r>
              <a:rPr lang="el-GR" sz="2600" b="1" dirty="0">
                <a:solidFill>
                  <a:prstClr val="black"/>
                </a:solidFill>
              </a:rPr>
              <a:t>συγκριτικά λιγότερη εργατική δύναμη στην παραγωγή υφάσματος </a:t>
            </a:r>
            <a:r>
              <a:rPr lang="el-GR" sz="2600" dirty="0">
                <a:solidFill>
                  <a:prstClr val="black"/>
                </a:solidFill>
              </a:rPr>
              <a:t>για να έχει το ίδιο αποτέλεσμα με την Πορτογαλία.</a:t>
            </a:r>
          </a:p>
          <a:p>
            <a:pPr lvl="1"/>
            <a:r>
              <a:rPr lang="el-GR" sz="2200" dirty="0">
                <a:solidFill>
                  <a:prstClr val="black"/>
                </a:solidFill>
              </a:rPr>
              <a:t>Έχει συνεπώς ένα </a:t>
            </a:r>
            <a:r>
              <a:rPr lang="el-GR" sz="2200" b="1" dirty="0">
                <a:solidFill>
                  <a:prstClr val="black"/>
                </a:solidFill>
              </a:rPr>
              <a:t>συγκριτικό πλεονέκτημα </a:t>
            </a:r>
            <a:r>
              <a:rPr lang="el-GR" sz="2200" dirty="0">
                <a:solidFill>
                  <a:prstClr val="black"/>
                </a:solidFill>
              </a:rPr>
              <a:t>στην παραγωγή υφάσματος. </a:t>
            </a:r>
            <a:endParaRPr lang="en-GB" sz="2600" dirty="0">
              <a:solidFill>
                <a:prstClr val="black"/>
              </a:solidFill>
            </a:endParaRPr>
          </a:p>
          <a:p>
            <a:pPr marL="628650" lvl="1">
              <a:spcBef>
                <a:spcPts val="1000"/>
              </a:spcBef>
            </a:pPr>
            <a:r>
              <a:rPr lang="el-GR" sz="2200" dirty="0">
                <a:solidFill>
                  <a:prstClr val="black"/>
                </a:solidFill>
              </a:rPr>
              <a:t>Η Πορτογαλία πρέπει να μείωση την παραγωγή της κατά</a:t>
            </a:r>
            <a:r>
              <a:rPr lang="en-GB" sz="2200" dirty="0">
                <a:solidFill>
                  <a:prstClr val="black"/>
                </a:solidFill>
              </a:rPr>
              <a:t> 1.125 </a:t>
            </a:r>
            <a:r>
              <a:rPr lang="el-GR" sz="2200" dirty="0">
                <a:solidFill>
                  <a:prstClr val="black"/>
                </a:solidFill>
              </a:rPr>
              <a:t>βαρέλια κρασιού</a:t>
            </a:r>
            <a:r>
              <a:rPr lang="en-GB" sz="2200" dirty="0">
                <a:solidFill>
                  <a:prstClr val="black"/>
                </a:solidFill>
              </a:rPr>
              <a:t>, </a:t>
            </a:r>
            <a:r>
              <a:rPr lang="el-GR" sz="2200" dirty="0">
                <a:solidFill>
                  <a:prstClr val="black"/>
                </a:solidFill>
              </a:rPr>
              <a:t>ενώ η Αγγλία πρέπει να την μειώσει κατά 5/6 βαρέλια κρασιού για ένα δέμα υφάσματος. </a:t>
            </a:r>
            <a:endParaRPr lang="en-GB" sz="2200" dirty="0">
              <a:solidFill>
                <a:prstClr val="black"/>
              </a:solidFill>
            </a:endParaRPr>
          </a:p>
        </p:txBody>
      </p:sp>
      <p:cxnSp>
        <p:nvCxnSpPr>
          <p:cNvPr id="5" name="Straight Connector 4"/>
          <p:cNvCxnSpPr/>
          <p:nvPr/>
        </p:nvCxnSpPr>
        <p:spPr>
          <a:xfrm>
            <a:off x="6893660" y="1055819"/>
            <a:ext cx="27100" cy="4043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93661" y="5099406"/>
            <a:ext cx="30333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93660" y="2544948"/>
            <a:ext cx="2143016" cy="25544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20760" y="3149283"/>
            <a:ext cx="46621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86974" y="3140968"/>
            <a:ext cx="0" cy="197724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1379" y="871152"/>
            <a:ext cx="692818" cy="369332"/>
          </a:xfrm>
          <a:prstGeom prst="rect">
            <a:avLst/>
          </a:prstGeom>
          <a:noFill/>
        </p:spPr>
        <p:txBody>
          <a:bodyPr wrap="none" rtlCol="0">
            <a:spAutoFit/>
          </a:bodyPr>
          <a:lstStyle/>
          <a:p>
            <a:r>
              <a:rPr lang="en-GB" dirty="0"/>
              <a:t>Wine</a:t>
            </a:r>
          </a:p>
        </p:txBody>
      </p:sp>
      <p:sp>
        <p:nvSpPr>
          <p:cNvPr id="12" name="TextBox 11"/>
          <p:cNvSpPr txBox="1"/>
          <p:nvPr/>
        </p:nvSpPr>
        <p:spPr>
          <a:xfrm>
            <a:off x="9730395" y="5160635"/>
            <a:ext cx="742514" cy="369332"/>
          </a:xfrm>
          <a:prstGeom prst="rect">
            <a:avLst/>
          </a:prstGeom>
          <a:noFill/>
        </p:spPr>
        <p:txBody>
          <a:bodyPr wrap="square" rtlCol="0">
            <a:spAutoFit/>
          </a:bodyPr>
          <a:lstStyle/>
          <a:p>
            <a:r>
              <a:rPr lang="en-GB" dirty="0"/>
              <a:t>Cloth</a:t>
            </a:r>
          </a:p>
        </p:txBody>
      </p:sp>
      <p:sp>
        <p:nvSpPr>
          <p:cNvPr id="13" name="TextBox 12"/>
          <p:cNvSpPr txBox="1"/>
          <p:nvPr/>
        </p:nvSpPr>
        <p:spPr>
          <a:xfrm>
            <a:off x="6353131" y="2964617"/>
            <a:ext cx="620683" cy="369332"/>
          </a:xfrm>
          <a:prstGeom prst="rect">
            <a:avLst/>
          </a:prstGeom>
          <a:noFill/>
        </p:spPr>
        <p:txBody>
          <a:bodyPr wrap="none" rtlCol="0">
            <a:spAutoFit/>
          </a:bodyPr>
          <a:lstStyle/>
          <a:p>
            <a:r>
              <a:rPr lang="en-GB" dirty="0"/>
              <a:t>12.5</a:t>
            </a:r>
          </a:p>
        </p:txBody>
      </p:sp>
      <p:sp>
        <p:nvSpPr>
          <p:cNvPr id="14" name="TextBox 13"/>
          <p:cNvSpPr txBox="1"/>
          <p:nvPr/>
        </p:nvSpPr>
        <p:spPr>
          <a:xfrm>
            <a:off x="8844256" y="5136015"/>
            <a:ext cx="431528" cy="369332"/>
          </a:xfrm>
          <a:prstGeom prst="rect">
            <a:avLst/>
          </a:prstGeom>
          <a:noFill/>
        </p:spPr>
        <p:txBody>
          <a:bodyPr wrap="none" rtlCol="0">
            <a:spAutoFit/>
          </a:bodyPr>
          <a:lstStyle/>
          <a:p>
            <a:r>
              <a:rPr lang="en-GB" dirty="0"/>
              <a:t>18</a:t>
            </a:r>
          </a:p>
        </p:txBody>
      </p:sp>
      <p:sp>
        <p:nvSpPr>
          <p:cNvPr id="15" name="TextBox 14"/>
          <p:cNvSpPr txBox="1"/>
          <p:nvPr/>
        </p:nvSpPr>
        <p:spPr>
          <a:xfrm>
            <a:off x="6418335" y="2360282"/>
            <a:ext cx="544152" cy="369332"/>
          </a:xfrm>
          <a:prstGeom prst="rect">
            <a:avLst/>
          </a:prstGeom>
          <a:noFill/>
        </p:spPr>
        <p:txBody>
          <a:bodyPr wrap="square" rtlCol="0">
            <a:spAutoFit/>
          </a:bodyPr>
          <a:lstStyle/>
          <a:p>
            <a:r>
              <a:rPr lang="en-GB" dirty="0"/>
              <a:t>15</a:t>
            </a:r>
          </a:p>
        </p:txBody>
      </p:sp>
      <p:sp>
        <p:nvSpPr>
          <p:cNvPr id="16" name="TextBox 15"/>
          <p:cNvSpPr txBox="1"/>
          <p:nvPr/>
        </p:nvSpPr>
        <p:spPr>
          <a:xfrm>
            <a:off x="7263045" y="5136015"/>
            <a:ext cx="308098" cy="369332"/>
          </a:xfrm>
          <a:prstGeom prst="rect">
            <a:avLst/>
          </a:prstGeom>
          <a:noFill/>
        </p:spPr>
        <p:txBody>
          <a:bodyPr wrap="none" rtlCol="0">
            <a:spAutoFit/>
          </a:bodyPr>
          <a:lstStyle/>
          <a:p>
            <a:r>
              <a:rPr lang="en-GB" dirty="0"/>
              <a:t>3</a:t>
            </a:r>
          </a:p>
        </p:txBody>
      </p:sp>
      <p:sp>
        <p:nvSpPr>
          <p:cNvPr id="17" name="TextBox 16"/>
          <p:cNvSpPr txBox="1"/>
          <p:nvPr/>
        </p:nvSpPr>
        <p:spPr>
          <a:xfrm>
            <a:off x="7726358" y="4549060"/>
            <a:ext cx="824265" cy="369332"/>
          </a:xfrm>
          <a:prstGeom prst="rect">
            <a:avLst/>
          </a:prstGeom>
          <a:noFill/>
        </p:spPr>
        <p:txBody>
          <a:bodyPr wrap="none" rtlCol="0">
            <a:spAutoFit/>
          </a:bodyPr>
          <a:lstStyle/>
          <a:p>
            <a:r>
              <a:rPr lang="el-GR" dirty="0"/>
              <a:t>Αγγλία</a:t>
            </a:r>
            <a:endParaRPr lang="en-GB" dirty="0"/>
          </a:p>
        </p:txBody>
      </p:sp>
      <p:cxnSp>
        <p:nvCxnSpPr>
          <p:cNvPr id="19" name="Straight Connector 18"/>
          <p:cNvCxnSpPr/>
          <p:nvPr/>
        </p:nvCxnSpPr>
        <p:spPr>
          <a:xfrm flipH="1" flipV="1">
            <a:off x="6907210" y="1556793"/>
            <a:ext cx="2573166" cy="35426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3330" y="5160635"/>
            <a:ext cx="431528" cy="369332"/>
          </a:xfrm>
          <a:prstGeom prst="rect">
            <a:avLst/>
          </a:prstGeom>
          <a:noFill/>
        </p:spPr>
        <p:txBody>
          <a:bodyPr wrap="none" rtlCol="0">
            <a:spAutoFit/>
          </a:bodyPr>
          <a:lstStyle/>
          <a:p>
            <a:r>
              <a:rPr lang="en-GB" dirty="0"/>
              <a:t>20</a:t>
            </a:r>
          </a:p>
        </p:txBody>
      </p:sp>
      <p:sp>
        <p:nvSpPr>
          <p:cNvPr id="24" name="TextBox 23"/>
          <p:cNvSpPr txBox="1"/>
          <p:nvPr/>
        </p:nvSpPr>
        <p:spPr>
          <a:xfrm>
            <a:off x="6327329" y="1372126"/>
            <a:ext cx="620683" cy="369332"/>
          </a:xfrm>
          <a:prstGeom prst="rect">
            <a:avLst/>
          </a:prstGeom>
          <a:noFill/>
        </p:spPr>
        <p:txBody>
          <a:bodyPr wrap="none" rtlCol="0">
            <a:spAutoFit/>
          </a:bodyPr>
          <a:lstStyle/>
          <a:p>
            <a:r>
              <a:rPr lang="en-GB" dirty="0"/>
              <a:t>22.5</a:t>
            </a:r>
          </a:p>
        </p:txBody>
      </p:sp>
      <p:sp>
        <p:nvSpPr>
          <p:cNvPr id="30" name="TextBox 29"/>
          <p:cNvSpPr txBox="1"/>
          <p:nvPr/>
        </p:nvSpPr>
        <p:spPr>
          <a:xfrm>
            <a:off x="9053609" y="4179728"/>
            <a:ext cx="1354858" cy="369332"/>
          </a:xfrm>
          <a:prstGeom prst="rect">
            <a:avLst/>
          </a:prstGeom>
          <a:noFill/>
        </p:spPr>
        <p:txBody>
          <a:bodyPr wrap="none" rtlCol="0">
            <a:spAutoFit/>
          </a:bodyPr>
          <a:lstStyle/>
          <a:p>
            <a:r>
              <a:rPr lang="el-GR" dirty="0"/>
              <a:t>Πορτογαλία</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692697"/>
            <a:ext cx="86455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lide Number Placeholder 30"/>
          <p:cNvSpPr>
            <a:spLocks noGrp="1"/>
          </p:cNvSpPr>
          <p:nvPr>
            <p:ph type="sldNum" sz="quarter" idx="12"/>
          </p:nvPr>
        </p:nvSpPr>
        <p:spPr/>
        <p:txBody>
          <a:bodyPr/>
          <a:lstStyle/>
          <a:p>
            <a:fld id="{4E3D0E19-D375-4F0C-9920-96693C9885B6}" type="slidenum">
              <a:rPr lang="en-GB" smtClean="0"/>
              <a:t>6</a:t>
            </a:fld>
            <a:endParaRPr lang="en-GB"/>
          </a:p>
        </p:txBody>
      </p:sp>
    </p:spTree>
    <p:extLst>
      <p:ext uri="{BB962C8B-B14F-4D97-AF65-F5344CB8AC3E}">
        <p14:creationId xmlns:p14="http://schemas.microsoft.com/office/powerpoint/2010/main" val="342382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864096"/>
          </a:xfrm>
        </p:spPr>
        <p:txBody>
          <a:bodyPr/>
          <a:lstStyle/>
          <a:p>
            <a:pPr algn="ctr"/>
            <a:r>
              <a:rPr lang="el-GR" dirty="0"/>
              <a:t>Ελεύθερο εμπόριο</a:t>
            </a:r>
            <a:endParaRPr lang="en-GB" dirty="0"/>
          </a:p>
        </p:txBody>
      </p:sp>
      <p:sp>
        <p:nvSpPr>
          <p:cNvPr id="3" name="Content Placeholder 2"/>
          <p:cNvSpPr>
            <a:spLocks noGrp="1"/>
          </p:cNvSpPr>
          <p:nvPr>
            <p:ph idx="1"/>
          </p:nvPr>
        </p:nvSpPr>
        <p:spPr>
          <a:xfrm>
            <a:off x="507999" y="879576"/>
            <a:ext cx="10913533" cy="5645769"/>
          </a:xfrm>
        </p:spPr>
        <p:txBody>
          <a:bodyPr>
            <a:normAutofit fontScale="92500" lnSpcReduction="10000"/>
          </a:bodyPr>
          <a:lstStyle/>
          <a:p>
            <a:r>
              <a:rPr lang="el-GR" sz="2600" dirty="0">
                <a:solidFill>
                  <a:prstClr val="black"/>
                </a:solidFill>
              </a:rPr>
              <a:t>Ας υποθέσουμε ότι η κάθε χώρα χρειάζεται </a:t>
            </a:r>
            <a:r>
              <a:rPr lang="el-GR" sz="2600" dirty="0">
                <a:solidFill>
                  <a:srgbClr val="FF0000"/>
                </a:solidFill>
              </a:rPr>
              <a:t>τρία δέματα υφάσματος </a:t>
            </a:r>
            <a:r>
              <a:rPr lang="el-GR" sz="2600" dirty="0">
                <a:solidFill>
                  <a:prstClr val="black"/>
                </a:solidFill>
              </a:rPr>
              <a:t>για την ένδυση του πληθυσμού της, και η </a:t>
            </a:r>
            <a:r>
              <a:rPr lang="el-GR" sz="2600" dirty="0">
                <a:solidFill>
                  <a:srgbClr val="FF0000"/>
                </a:solidFill>
              </a:rPr>
              <a:t>υπόλοιπη παραγωγική δύναμη πηγαίνει για την παραγωγή κρασιού</a:t>
            </a:r>
            <a:r>
              <a:rPr lang="el-GR" sz="2600" dirty="0">
                <a:solidFill>
                  <a:prstClr val="black"/>
                </a:solidFill>
              </a:rPr>
              <a:t>.</a:t>
            </a:r>
          </a:p>
          <a:p>
            <a:endParaRPr lang="el-GR" sz="2600" dirty="0">
              <a:solidFill>
                <a:prstClr val="black"/>
              </a:solidFill>
            </a:endParaRPr>
          </a:p>
          <a:p>
            <a:r>
              <a:rPr lang="el-GR" sz="2600" dirty="0">
                <a:solidFill>
                  <a:prstClr val="black"/>
                </a:solidFill>
              </a:rPr>
              <a:t>Πόση είναι η γενική παραγωγή εάν δεν υπάρχει εμπόριο και παρήγαγε η κάθε χώρα το ύφασμα που χρειάζεται.</a:t>
            </a:r>
            <a:endParaRPr lang="en-GB" sz="2600" dirty="0">
              <a:solidFill>
                <a:prstClr val="black"/>
              </a:solidFill>
            </a:endParaRPr>
          </a:p>
          <a:p>
            <a:pPr lvl="1"/>
            <a:r>
              <a:rPr lang="el-GR" sz="2200" dirty="0">
                <a:solidFill>
                  <a:prstClr val="black"/>
                </a:solidFill>
              </a:rPr>
              <a:t>Η Αγγλία παράγει αυτόνομα</a:t>
            </a:r>
            <a:r>
              <a:rPr lang="en-GB" sz="2200" dirty="0">
                <a:solidFill>
                  <a:prstClr val="black"/>
                </a:solidFill>
              </a:rPr>
              <a:t> </a:t>
            </a:r>
            <a:r>
              <a:rPr lang="en-GB" sz="2200" dirty="0">
                <a:solidFill>
                  <a:srgbClr val="FF0000"/>
                </a:solidFill>
              </a:rPr>
              <a:t>12.5 </a:t>
            </a:r>
            <a:r>
              <a:rPr lang="el-GR" sz="2200" dirty="0">
                <a:solidFill>
                  <a:srgbClr val="FF0000"/>
                </a:solidFill>
              </a:rPr>
              <a:t>βαρέλια κρασιού</a:t>
            </a:r>
            <a:r>
              <a:rPr lang="en-GB" sz="2200" dirty="0">
                <a:solidFill>
                  <a:prstClr val="black"/>
                </a:solidFill>
              </a:rPr>
              <a:t>. </a:t>
            </a:r>
            <a:endParaRPr lang="el-GR" sz="2200" dirty="0">
              <a:solidFill>
                <a:prstClr val="black"/>
              </a:solidFill>
            </a:endParaRPr>
          </a:p>
          <a:p>
            <a:pPr lvl="1"/>
            <a:r>
              <a:rPr lang="el-GR" sz="2200" dirty="0">
                <a:solidFill>
                  <a:prstClr val="black"/>
                </a:solidFill>
              </a:rPr>
              <a:t>Η Πορτογαλία παράγει </a:t>
            </a:r>
            <a:r>
              <a:rPr lang="en-GB" sz="2200" dirty="0">
                <a:solidFill>
                  <a:prstClr val="black"/>
                </a:solidFill>
              </a:rPr>
              <a:t> </a:t>
            </a:r>
            <a:r>
              <a:rPr lang="en-GB" sz="2200" dirty="0">
                <a:solidFill>
                  <a:srgbClr val="FF0000"/>
                </a:solidFill>
              </a:rPr>
              <a:t>19.125 </a:t>
            </a:r>
            <a:r>
              <a:rPr lang="el-GR" sz="2200" dirty="0">
                <a:solidFill>
                  <a:srgbClr val="FF0000"/>
                </a:solidFill>
              </a:rPr>
              <a:t>βαρέλια κρασιού</a:t>
            </a:r>
            <a:r>
              <a:rPr lang="en-GB" sz="2200" dirty="0">
                <a:solidFill>
                  <a:prstClr val="black"/>
                </a:solidFill>
              </a:rPr>
              <a:t>.</a:t>
            </a:r>
          </a:p>
          <a:p>
            <a:endParaRPr lang="el-GR" sz="2600" dirty="0">
              <a:solidFill>
                <a:prstClr val="black"/>
              </a:solidFill>
            </a:endParaRPr>
          </a:p>
          <a:p>
            <a:r>
              <a:rPr lang="el-GR" sz="2600" dirty="0">
                <a:solidFill>
                  <a:prstClr val="black"/>
                </a:solidFill>
              </a:rPr>
              <a:t>Ελεύθερο εμπόριο με τους εξής ορούς</a:t>
            </a:r>
          </a:p>
          <a:p>
            <a:pPr marL="457200" lvl="1" indent="0">
              <a:buNone/>
            </a:pPr>
            <a:r>
              <a:rPr lang="el-GR" sz="2200" dirty="0">
                <a:solidFill>
                  <a:prstClr val="black"/>
                </a:solidFill>
              </a:rPr>
              <a:t>Α) Ανταλλαγή </a:t>
            </a:r>
            <a:r>
              <a:rPr lang="el-GR" sz="2200" dirty="0">
                <a:solidFill>
                  <a:srgbClr val="FF0000"/>
                </a:solidFill>
              </a:rPr>
              <a:t>3 βαρελιών κρασιού </a:t>
            </a:r>
            <a:r>
              <a:rPr lang="el-GR" sz="2200" dirty="0">
                <a:solidFill>
                  <a:prstClr val="black"/>
                </a:solidFill>
              </a:rPr>
              <a:t>για </a:t>
            </a:r>
            <a:r>
              <a:rPr lang="el-GR" sz="2200" dirty="0">
                <a:solidFill>
                  <a:srgbClr val="FF0000"/>
                </a:solidFill>
              </a:rPr>
              <a:t>3 δέματα υφάσματος</a:t>
            </a:r>
            <a:r>
              <a:rPr lang="el-GR" sz="2200" dirty="0">
                <a:solidFill>
                  <a:prstClr val="black"/>
                </a:solidFill>
              </a:rPr>
              <a:t>.</a:t>
            </a:r>
            <a:r>
              <a:rPr lang="en-GB" sz="2200" dirty="0">
                <a:solidFill>
                  <a:prstClr val="black"/>
                </a:solidFill>
              </a:rPr>
              <a:t> </a:t>
            </a:r>
          </a:p>
          <a:p>
            <a:pPr lvl="1"/>
            <a:r>
              <a:rPr lang="el-GR" sz="2200" dirty="0">
                <a:solidFill>
                  <a:prstClr val="black"/>
                </a:solidFill>
              </a:rPr>
              <a:t>Η Πορτογαλία παράγει </a:t>
            </a:r>
            <a:r>
              <a:rPr lang="en-GB" sz="2200" dirty="0">
                <a:solidFill>
                  <a:prstClr val="black"/>
                </a:solidFill>
              </a:rPr>
              <a:t>22.5 </a:t>
            </a:r>
            <a:r>
              <a:rPr lang="el-GR" sz="2200" dirty="0">
                <a:solidFill>
                  <a:prstClr val="black"/>
                </a:solidFill>
              </a:rPr>
              <a:t>βαρέλια</a:t>
            </a:r>
            <a:r>
              <a:rPr lang="en-GB" sz="2200" dirty="0">
                <a:solidFill>
                  <a:prstClr val="black"/>
                </a:solidFill>
              </a:rPr>
              <a:t>, </a:t>
            </a:r>
            <a:r>
              <a:rPr lang="el-GR" sz="2200" dirty="0">
                <a:solidFill>
                  <a:prstClr val="black"/>
                </a:solidFill>
              </a:rPr>
              <a:t>ανταλλάσσει</a:t>
            </a:r>
            <a:r>
              <a:rPr lang="en-GB" sz="2200" dirty="0">
                <a:solidFill>
                  <a:prstClr val="black"/>
                </a:solidFill>
              </a:rPr>
              <a:t> 3 </a:t>
            </a:r>
            <a:r>
              <a:rPr lang="el-GR" sz="2200" dirty="0">
                <a:solidFill>
                  <a:prstClr val="black"/>
                </a:solidFill>
              </a:rPr>
              <a:t>για ύφασμα και έχει μετά την ανταλλαγή 3 δέματα υφάσματος και</a:t>
            </a:r>
            <a:r>
              <a:rPr lang="en-GB" sz="2200" dirty="0">
                <a:solidFill>
                  <a:prstClr val="black"/>
                </a:solidFill>
              </a:rPr>
              <a:t> </a:t>
            </a:r>
            <a:r>
              <a:rPr lang="en-GB" sz="2200" dirty="0">
                <a:solidFill>
                  <a:srgbClr val="FF0000"/>
                </a:solidFill>
              </a:rPr>
              <a:t>19.5 </a:t>
            </a:r>
            <a:r>
              <a:rPr lang="el-GR" sz="2200" dirty="0">
                <a:solidFill>
                  <a:srgbClr val="FF0000"/>
                </a:solidFill>
              </a:rPr>
              <a:t>βαρέλια κρασιού</a:t>
            </a:r>
            <a:r>
              <a:rPr lang="en-GB" sz="2200" dirty="0">
                <a:solidFill>
                  <a:prstClr val="black"/>
                </a:solidFill>
              </a:rPr>
              <a:t>. </a:t>
            </a:r>
            <a:r>
              <a:rPr lang="el-GR" sz="2200" b="1" dirty="0">
                <a:solidFill>
                  <a:prstClr val="black"/>
                </a:solidFill>
              </a:rPr>
              <a:t>Η Πορτογαλία επωφελήθηκε από το ελεύθερο εμπόριο</a:t>
            </a:r>
            <a:r>
              <a:rPr lang="en-GB" sz="2200" b="1" dirty="0">
                <a:solidFill>
                  <a:prstClr val="black"/>
                </a:solidFill>
              </a:rPr>
              <a:t>. </a:t>
            </a:r>
          </a:p>
          <a:p>
            <a:pPr lvl="1"/>
            <a:r>
              <a:rPr lang="el-GR" sz="2200" dirty="0">
                <a:solidFill>
                  <a:prstClr val="black"/>
                </a:solidFill>
              </a:rPr>
              <a:t>Η Αγγλία παράγει 6 δέματα υφάσματος και 10 βαρέλια κρασιού. Μετά την ανταλλαγή έχει 3 δέματα υφάσματος και </a:t>
            </a:r>
            <a:r>
              <a:rPr lang="el-GR" sz="2200" dirty="0">
                <a:solidFill>
                  <a:srgbClr val="FF0000"/>
                </a:solidFill>
              </a:rPr>
              <a:t>13 βαρέλια κρασιού</a:t>
            </a:r>
            <a:r>
              <a:rPr lang="en-GB" sz="2200" dirty="0">
                <a:solidFill>
                  <a:prstClr val="black"/>
                </a:solidFill>
              </a:rPr>
              <a:t>. </a:t>
            </a:r>
            <a:r>
              <a:rPr lang="el-GR" sz="2200" b="1" dirty="0">
                <a:solidFill>
                  <a:prstClr val="black"/>
                </a:solidFill>
              </a:rPr>
              <a:t>Και η Αγγλία επωφελείται από το ελεύθερο εμπόριο</a:t>
            </a:r>
            <a:r>
              <a:rPr lang="en-GB" sz="2200" dirty="0">
                <a:solidFill>
                  <a:prstClr val="black"/>
                </a:solidFill>
              </a:rPr>
              <a:t>. </a:t>
            </a:r>
            <a:endParaRPr lang="en-GB" dirty="0"/>
          </a:p>
          <a:p>
            <a:endParaRPr lang="en-GB" dirty="0"/>
          </a:p>
        </p:txBody>
      </p:sp>
      <p:sp>
        <p:nvSpPr>
          <p:cNvPr id="4" name="Slide Number Placeholder 3"/>
          <p:cNvSpPr>
            <a:spLocks noGrp="1"/>
          </p:cNvSpPr>
          <p:nvPr>
            <p:ph type="sldNum" sz="quarter" idx="12"/>
          </p:nvPr>
        </p:nvSpPr>
        <p:spPr/>
        <p:txBody>
          <a:bodyPr/>
          <a:lstStyle/>
          <a:p>
            <a:fld id="{4E3D0E19-D375-4F0C-9920-96693C9885B6}" type="slidenum">
              <a:rPr lang="en-GB" smtClean="0"/>
              <a:t>7</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181" y="701246"/>
            <a:ext cx="8529637" cy="4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13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7DC8-6A00-AE51-102B-4FBB5A9B881C}"/>
              </a:ext>
            </a:extLst>
          </p:cNvPr>
          <p:cNvSpPr>
            <a:spLocks noGrp="1"/>
          </p:cNvSpPr>
          <p:nvPr>
            <p:ph type="title"/>
          </p:nvPr>
        </p:nvSpPr>
        <p:spPr/>
        <p:txBody>
          <a:bodyPr/>
          <a:lstStyle/>
          <a:p>
            <a:r>
              <a:rPr lang="el-GR" dirty="0">
                <a:solidFill>
                  <a:srgbClr val="FF0000"/>
                </a:solidFill>
              </a:rPr>
              <a:t>Η συμφωνία καθορίζει τα επιμέρους κέρδη</a:t>
            </a:r>
            <a:endParaRPr lang="en-GB" dirty="0">
              <a:solidFill>
                <a:srgbClr val="FF0000"/>
              </a:solidFill>
            </a:endParaRPr>
          </a:p>
        </p:txBody>
      </p:sp>
      <p:sp>
        <p:nvSpPr>
          <p:cNvPr id="3" name="Content Placeholder 2">
            <a:extLst>
              <a:ext uri="{FF2B5EF4-FFF2-40B4-BE49-F238E27FC236}">
                <a16:creationId xmlns:a16="http://schemas.microsoft.com/office/drawing/2014/main" id="{12DA9575-1473-D782-8578-36940F187866}"/>
              </a:ext>
            </a:extLst>
          </p:cNvPr>
          <p:cNvSpPr>
            <a:spLocks noGrp="1"/>
          </p:cNvSpPr>
          <p:nvPr>
            <p:ph idx="1"/>
          </p:nvPr>
        </p:nvSpPr>
        <p:spPr>
          <a:xfrm>
            <a:off x="838200" y="1498600"/>
            <a:ext cx="10515600" cy="4678363"/>
          </a:xfrm>
        </p:spPr>
        <p:txBody>
          <a:bodyPr>
            <a:normAutofit fontScale="92500" lnSpcReduction="20000"/>
          </a:bodyPr>
          <a:lstStyle/>
          <a:p>
            <a:pPr marL="0" indent="0">
              <a:buNone/>
            </a:pPr>
            <a:endParaRPr lang="el-GR" dirty="0"/>
          </a:p>
          <a:p>
            <a:pPr marL="0" indent="0">
              <a:buNone/>
            </a:pPr>
            <a:r>
              <a:rPr lang="el-GR" dirty="0"/>
              <a:t>Β) Ανταλλαγή </a:t>
            </a:r>
            <a:r>
              <a:rPr lang="el-GR" dirty="0">
                <a:solidFill>
                  <a:srgbClr val="FF0000"/>
                </a:solidFill>
              </a:rPr>
              <a:t>3.25 βαρελιών κρασιού </a:t>
            </a:r>
            <a:r>
              <a:rPr lang="el-GR" dirty="0"/>
              <a:t>για </a:t>
            </a:r>
            <a:r>
              <a:rPr lang="el-GR" dirty="0">
                <a:solidFill>
                  <a:srgbClr val="FF0000"/>
                </a:solidFill>
              </a:rPr>
              <a:t>3 δέματα υφάσματος</a:t>
            </a:r>
            <a:r>
              <a:rPr lang="el-GR" dirty="0"/>
              <a:t>.</a:t>
            </a:r>
          </a:p>
          <a:p>
            <a:pPr lvl="1"/>
            <a:r>
              <a:rPr lang="el-GR" dirty="0"/>
              <a:t>Η Αγγλία παράγει ύφασμα και το ανταλλάσσει για 3.25 βαρέλια. Μετά την ανταλλαγή έχουμε</a:t>
            </a:r>
          </a:p>
          <a:p>
            <a:pPr lvl="2"/>
            <a:r>
              <a:rPr lang="el-GR" dirty="0"/>
              <a:t>Αγγλία</a:t>
            </a:r>
            <a:r>
              <a:rPr lang="en-US" dirty="0"/>
              <a:t>		</a:t>
            </a:r>
            <a:r>
              <a:rPr lang="el-GR" dirty="0"/>
              <a:t>	</a:t>
            </a:r>
            <a:r>
              <a:rPr lang="en-US" dirty="0"/>
              <a:t>w=13.25             	c=3</a:t>
            </a:r>
            <a:r>
              <a:rPr lang="el-GR" dirty="0"/>
              <a:t> </a:t>
            </a:r>
          </a:p>
          <a:p>
            <a:pPr lvl="2"/>
            <a:r>
              <a:rPr lang="el-GR" dirty="0"/>
              <a:t>Πορτογαλία</a:t>
            </a:r>
            <a:r>
              <a:rPr lang="en-US" dirty="0"/>
              <a:t> 		w=19.25 	c=3</a:t>
            </a:r>
            <a:endParaRPr lang="el-GR" dirty="0"/>
          </a:p>
          <a:p>
            <a:pPr lvl="1"/>
            <a:r>
              <a:rPr lang="el-GR" dirty="0"/>
              <a:t>Και οι δυο χώρες επωφελούνται από το εμπόριο αλλά </a:t>
            </a:r>
            <a:r>
              <a:rPr lang="el-GR" b="1" dirty="0">
                <a:solidFill>
                  <a:srgbClr val="FF0000"/>
                </a:solidFill>
              </a:rPr>
              <a:t>για την Πορτογαλία η σύμβαση Α είναι ποιο επωφελής</a:t>
            </a:r>
            <a:r>
              <a:rPr lang="el-GR" dirty="0"/>
              <a:t>.</a:t>
            </a:r>
          </a:p>
          <a:p>
            <a:pPr marL="457200" lvl="1" indent="0">
              <a:buNone/>
            </a:pPr>
            <a:endParaRPr lang="el-GR" dirty="0"/>
          </a:p>
          <a:p>
            <a:pPr marL="0" indent="0">
              <a:buNone/>
            </a:pPr>
            <a:r>
              <a:rPr lang="el-GR" dirty="0"/>
              <a:t>Γ) Ανταλλαγή </a:t>
            </a:r>
            <a:r>
              <a:rPr lang="el-GR" dirty="0">
                <a:solidFill>
                  <a:srgbClr val="FF0000"/>
                </a:solidFill>
              </a:rPr>
              <a:t>2.8 βαρελιών κρασιού </a:t>
            </a:r>
            <a:r>
              <a:rPr lang="el-GR" dirty="0"/>
              <a:t>για </a:t>
            </a:r>
            <a:r>
              <a:rPr lang="el-GR" dirty="0">
                <a:solidFill>
                  <a:srgbClr val="FF0000"/>
                </a:solidFill>
              </a:rPr>
              <a:t>3 δέματα υφάσματος</a:t>
            </a:r>
            <a:r>
              <a:rPr lang="el-GR" dirty="0"/>
              <a:t>.</a:t>
            </a:r>
          </a:p>
          <a:p>
            <a:pPr lvl="1"/>
            <a:r>
              <a:rPr lang="el-GR" dirty="0"/>
              <a:t>Η Αγγλία παράγει ύφασμα και το ανταλλάσσει για 2.8 βαρέλια. Μετά την ανταλλαγή έχουμε</a:t>
            </a:r>
          </a:p>
          <a:p>
            <a:pPr lvl="2"/>
            <a:r>
              <a:rPr lang="el-GR" dirty="0"/>
              <a:t>Αγγλία</a:t>
            </a:r>
            <a:r>
              <a:rPr lang="en-US" dirty="0"/>
              <a:t>		</a:t>
            </a:r>
            <a:r>
              <a:rPr lang="el-GR" dirty="0"/>
              <a:t>	</a:t>
            </a:r>
            <a:r>
              <a:rPr lang="en-US" dirty="0"/>
              <a:t>w=1</a:t>
            </a:r>
            <a:r>
              <a:rPr lang="el-GR" dirty="0"/>
              <a:t>2.8</a:t>
            </a:r>
            <a:r>
              <a:rPr lang="en-US" dirty="0"/>
              <a:t>             	c=3</a:t>
            </a:r>
            <a:r>
              <a:rPr lang="el-GR" dirty="0"/>
              <a:t> </a:t>
            </a:r>
          </a:p>
          <a:p>
            <a:pPr lvl="2"/>
            <a:r>
              <a:rPr lang="el-GR" dirty="0"/>
              <a:t>Πορτογαλία</a:t>
            </a:r>
            <a:r>
              <a:rPr lang="en-US" dirty="0"/>
              <a:t> 		w=19.</a:t>
            </a:r>
            <a:r>
              <a:rPr lang="el-GR" dirty="0"/>
              <a:t>7	</a:t>
            </a:r>
            <a:r>
              <a:rPr lang="en-US" dirty="0"/>
              <a:t> 	c=3</a:t>
            </a:r>
            <a:endParaRPr lang="el-GR" dirty="0"/>
          </a:p>
          <a:p>
            <a:pPr lvl="1"/>
            <a:r>
              <a:rPr lang="el-GR" dirty="0"/>
              <a:t>Και οι δυο χώρες επωφελούνται από το εμπόριο αλλά για την </a:t>
            </a:r>
            <a:r>
              <a:rPr lang="el-GR" b="1" dirty="0">
                <a:solidFill>
                  <a:srgbClr val="FF0000"/>
                </a:solidFill>
              </a:rPr>
              <a:t>Αγγλία η σύμβαση Α ή Β είναι πιο επωφελής.</a:t>
            </a:r>
          </a:p>
          <a:p>
            <a:pPr marL="0" indent="0">
              <a:buNone/>
            </a:pPr>
            <a:endParaRPr lang="en-GB" dirty="0"/>
          </a:p>
        </p:txBody>
      </p:sp>
    </p:spTree>
    <p:extLst>
      <p:ext uri="{BB962C8B-B14F-4D97-AF65-F5344CB8AC3E}">
        <p14:creationId xmlns:p14="http://schemas.microsoft.com/office/powerpoint/2010/main" val="4092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B026-8689-7434-2B06-C4F1D5F41E09}"/>
              </a:ext>
            </a:extLst>
          </p:cNvPr>
          <p:cNvSpPr>
            <a:spLocks noGrp="1"/>
          </p:cNvSpPr>
          <p:nvPr>
            <p:ph type="title"/>
          </p:nvPr>
        </p:nvSpPr>
        <p:spPr>
          <a:xfrm>
            <a:off x="838200" y="365126"/>
            <a:ext cx="10515600" cy="1048808"/>
          </a:xfrm>
        </p:spPr>
        <p:txBody>
          <a:bodyPr/>
          <a:lstStyle/>
          <a:p>
            <a:pPr algn="ctr"/>
            <a:r>
              <a:rPr lang="el-GR" dirty="0">
                <a:solidFill>
                  <a:srgbClr val="FF0000"/>
                </a:solidFill>
              </a:rPr>
              <a:t>Ειδίκευση και εμπορικά κέρδη</a:t>
            </a:r>
            <a:endParaRPr lang="en-GB" dirty="0">
              <a:solidFill>
                <a:srgbClr val="FF0000"/>
              </a:solidFill>
            </a:endParaRPr>
          </a:p>
        </p:txBody>
      </p:sp>
      <p:sp>
        <p:nvSpPr>
          <p:cNvPr id="3" name="Content Placeholder 2">
            <a:extLst>
              <a:ext uri="{FF2B5EF4-FFF2-40B4-BE49-F238E27FC236}">
                <a16:creationId xmlns:a16="http://schemas.microsoft.com/office/drawing/2014/main" id="{84AB4B27-4B41-7F95-2380-7ACE5C3C3E9A}"/>
              </a:ext>
            </a:extLst>
          </p:cNvPr>
          <p:cNvSpPr>
            <a:spLocks noGrp="1"/>
          </p:cNvSpPr>
          <p:nvPr>
            <p:ph idx="1"/>
          </p:nvPr>
        </p:nvSpPr>
        <p:spPr>
          <a:xfrm>
            <a:off x="838200" y="1515533"/>
            <a:ext cx="10515600" cy="4661430"/>
          </a:xfrm>
        </p:spPr>
        <p:txBody>
          <a:bodyPr>
            <a:normAutofit fontScale="85000" lnSpcReduction="20000"/>
          </a:bodyPr>
          <a:lstStyle/>
          <a:p>
            <a:r>
              <a:rPr lang="el-GR" dirty="0"/>
              <a:t>Τα κέρδη από την ειδίκευση και το εμπόριο βασίζονται στο </a:t>
            </a:r>
            <a:r>
              <a:rPr lang="el-GR" b="1" dirty="0">
                <a:solidFill>
                  <a:srgbClr val="FF0000"/>
                </a:solidFill>
              </a:rPr>
              <a:t>συγκριτικό</a:t>
            </a:r>
            <a:r>
              <a:rPr lang="el-GR" dirty="0"/>
              <a:t> και όχι στο </a:t>
            </a:r>
            <a:r>
              <a:rPr lang="el-GR" b="1" dirty="0">
                <a:solidFill>
                  <a:srgbClr val="FF0000"/>
                </a:solidFill>
              </a:rPr>
              <a:t>απόλυτο</a:t>
            </a:r>
            <a:r>
              <a:rPr lang="el-GR" dirty="0"/>
              <a:t> πλεονέκτημα.</a:t>
            </a:r>
          </a:p>
          <a:p>
            <a:endParaRPr lang="el-GR" dirty="0"/>
          </a:p>
          <a:p>
            <a:r>
              <a:rPr lang="el-GR" dirty="0"/>
              <a:t>Η αύξηση της παραγωγής από την ειδίκευση απορρέει από τις </a:t>
            </a:r>
            <a:r>
              <a:rPr lang="el-GR" b="1" dirty="0">
                <a:solidFill>
                  <a:srgbClr val="FF0000"/>
                </a:solidFill>
              </a:rPr>
              <a:t>διαφορές του </a:t>
            </a:r>
            <a:r>
              <a:rPr lang="el-GR" b="1" i="1" dirty="0">
                <a:solidFill>
                  <a:srgbClr val="FF0000"/>
                </a:solidFill>
              </a:rPr>
              <a:t>σχετικού</a:t>
            </a:r>
            <a:r>
              <a:rPr lang="el-GR" b="1" dirty="0">
                <a:solidFill>
                  <a:srgbClr val="FF0000"/>
                </a:solidFill>
              </a:rPr>
              <a:t> κόστους παραγωγής</a:t>
            </a:r>
            <a:r>
              <a:rPr lang="el-GR" dirty="0"/>
              <a:t>.</a:t>
            </a:r>
          </a:p>
          <a:p>
            <a:endParaRPr lang="el-GR" dirty="0"/>
          </a:p>
          <a:p>
            <a:r>
              <a:rPr lang="el-GR" dirty="0"/>
              <a:t>Για το παράδειγμα θεωρούμε ότι </a:t>
            </a:r>
            <a:r>
              <a:rPr lang="el-GR" b="1" dirty="0"/>
              <a:t>δεν  έχουμε εμπόριο σε κεφάλαιο ή κίνηση εργατών </a:t>
            </a:r>
            <a:r>
              <a:rPr lang="el-GR" dirty="0"/>
              <a:t>μεταξύ των χωρών.  </a:t>
            </a:r>
          </a:p>
          <a:p>
            <a:endParaRPr lang="el-GR" dirty="0"/>
          </a:p>
          <a:p>
            <a:r>
              <a:rPr lang="el-GR" dirty="0"/>
              <a:t>Στο πολύ απλό παράδειγμα που αναλύσαμε η </a:t>
            </a:r>
            <a:r>
              <a:rPr lang="el-GR" b="1" i="1" dirty="0"/>
              <a:t>κατανομή του εμπορικού κέρδους  σε κάθε χώρα προκύπτει από την ‘</a:t>
            </a:r>
            <a:r>
              <a:rPr lang="el-GR" b="1" i="1" dirty="0">
                <a:solidFill>
                  <a:srgbClr val="FF0000"/>
                </a:solidFill>
              </a:rPr>
              <a:t>διακρατική</a:t>
            </a:r>
            <a:r>
              <a:rPr lang="el-GR" b="1" i="1" dirty="0"/>
              <a:t>’ συμφωνία για τους όρους ανταλλαγής των δυο προϊόντων</a:t>
            </a:r>
            <a:r>
              <a:rPr lang="el-GR" dirty="0"/>
              <a:t>. </a:t>
            </a:r>
          </a:p>
          <a:p>
            <a:pPr lvl="1"/>
            <a:r>
              <a:rPr lang="el-GR" dirty="0"/>
              <a:t>Συνεπώς είναι </a:t>
            </a:r>
            <a:r>
              <a:rPr lang="el-GR" b="1" dirty="0">
                <a:solidFill>
                  <a:srgbClr val="FF0000"/>
                </a:solidFill>
              </a:rPr>
              <a:t>οικονομική και πολιτική απόφαση</a:t>
            </a:r>
            <a:r>
              <a:rPr lang="el-GR" dirty="0"/>
              <a:t>, και έχει να κάνει και </a:t>
            </a:r>
            <a:r>
              <a:rPr lang="el-GR" b="1" dirty="0">
                <a:solidFill>
                  <a:srgbClr val="FF0000"/>
                </a:solidFill>
              </a:rPr>
              <a:t>με την ικανότητα της κάθε χώρας να επιβάλλει τους όρους που την συμφέρουν στην άλλη χώρα</a:t>
            </a:r>
            <a:r>
              <a:rPr lang="el-GR" dirty="0"/>
              <a:t>. </a:t>
            </a:r>
          </a:p>
          <a:p>
            <a:endParaRPr lang="en-GB" dirty="0"/>
          </a:p>
        </p:txBody>
      </p:sp>
    </p:spTree>
    <p:extLst>
      <p:ext uri="{BB962C8B-B14F-4D97-AF65-F5344CB8AC3E}">
        <p14:creationId xmlns:p14="http://schemas.microsoft.com/office/powerpoint/2010/main" val="181206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5590</TotalTime>
  <Words>2520</Words>
  <Application>Microsoft Office PowerPoint</Application>
  <PresentationFormat>Widescreen</PresentationFormat>
  <Paragraphs>293</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Aptos Display</vt:lpstr>
      <vt:lpstr>Arial</vt:lpstr>
      <vt:lpstr>Calibri</vt:lpstr>
      <vt:lpstr>Cambria</vt:lpstr>
      <vt:lpstr>Cambria Math</vt:lpstr>
      <vt:lpstr>Wingdings</vt:lpstr>
      <vt:lpstr>Office Theme</vt:lpstr>
      <vt:lpstr>Θέμα του Office</vt:lpstr>
      <vt:lpstr>Συγκριτικό Πλεονέκτημα  (Comparative Advantage)</vt:lpstr>
      <vt:lpstr>Συγκριτικό Πλεονέκτημα - Παράδειγμα</vt:lpstr>
      <vt:lpstr>Πορτογαλία -  όριο παραγωγικών δυνατοτήτων</vt:lpstr>
      <vt:lpstr>Πορτογαλία -  όριο παραγωγικών δυνατοτήτων</vt:lpstr>
      <vt:lpstr>Αγγλία</vt:lpstr>
      <vt:lpstr>Η Πορτογαλία έχει το απόλυτο πλεονέκτημα παραγωγής</vt:lpstr>
      <vt:lpstr>Ελεύθερο εμπόριο</vt:lpstr>
      <vt:lpstr>Η συμφωνία καθορίζει τα επιμέρους κέρδη</vt:lpstr>
      <vt:lpstr>Ειδίκευση και εμπορικά κέρδη</vt:lpstr>
      <vt:lpstr> Χαρακτηριστικά του υποδείγματος </vt:lpstr>
      <vt:lpstr>Παραγωγή συνολικού προϊόντος και πλεονάσματος (surplus product)</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Πολιτική Οικονομία –  Τα κέρδη του εμπορίου δεν πηγαίνουν ισομερώς προς όλους</vt:lpstr>
      <vt:lpstr>Πλεόνασμα (surplus product) και σύγκρουση (conflict)</vt:lpstr>
      <vt:lpstr>PowerPoint Presentation</vt:lpstr>
      <vt:lpstr>PowerPoint Presentation</vt:lpstr>
      <vt:lpstr>Πηγές εισοδήματος</vt:lpstr>
      <vt:lpstr>Πλεόνασμα και μεταβολή</vt:lpstr>
      <vt:lpstr>Το κέρδος ο βασικός μοχλός της οικονομίας</vt:lpstr>
      <vt:lpstr>Κεφάλαιο και καπιταλιστικά κέρδη</vt:lpstr>
      <vt:lpstr>Καπιταλιστική Παραγωγή και Κέρδη</vt:lpstr>
      <vt:lpstr>Υπολογίζοντας το ποσοστό κέρδους</vt:lpstr>
      <vt:lpstr>«Ο καλός Βακαλάος»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Repapis</dc:creator>
  <cp:lastModifiedBy>Constantinos Repapis</cp:lastModifiedBy>
  <cp:revision>21</cp:revision>
  <dcterms:created xsi:type="dcterms:W3CDTF">2024-04-03T12:23:50Z</dcterms:created>
  <dcterms:modified xsi:type="dcterms:W3CDTF">2024-04-14T11:02:29Z</dcterms:modified>
</cp:coreProperties>
</file>